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56"/>
  </p:notesMasterIdLst>
  <p:handoutMasterIdLst>
    <p:handoutMasterId r:id="rId57"/>
  </p:handoutMasterIdLst>
  <p:sldIdLst>
    <p:sldId id="459" r:id="rId2"/>
    <p:sldId id="470" r:id="rId3"/>
    <p:sldId id="464" r:id="rId4"/>
    <p:sldId id="461" r:id="rId5"/>
    <p:sldId id="512" r:id="rId6"/>
    <p:sldId id="516" r:id="rId7"/>
    <p:sldId id="515" r:id="rId8"/>
    <p:sldId id="518" r:id="rId9"/>
    <p:sldId id="460" r:id="rId10"/>
    <p:sldId id="462" r:id="rId11"/>
    <p:sldId id="463" r:id="rId12"/>
    <p:sldId id="519" r:id="rId13"/>
    <p:sldId id="520" r:id="rId14"/>
    <p:sldId id="521" r:id="rId15"/>
    <p:sldId id="465" r:id="rId16"/>
    <p:sldId id="466" r:id="rId17"/>
    <p:sldId id="469" r:id="rId18"/>
    <p:sldId id="471" r:id="rId19"/>
    <p:sldId id="472" r:id="rId20"/>
    <p:sldId id="524" r:id="rId21"/>
    <p:sldId id="474" r:id="rId22"/>
    <p:sldId id="477" r:id="rId23"/>
    <p:sldId id="478" r:id="rId24"/>
    <p:sldId id="479" r:id="rId25"/>
    <p:sldId id="483" r:id="rId26"/>
    <p:sldId id="522" r:id="rId27"/>
    <p:sldId id="485" r:id="rId28"/>
    <p:sldId id="486" r:id="rId29"/>
    <p:sldId id="487" r:id="rId30"/>
    <p:sldId id="488" r:id="rId31"/>
    <p:sldId id="490" r:id="rId32"/>
    <p:sldId id="491" r:id="rId33"/>
    <p:sldId id="489" r:id="rId34"/>
    <p:sldId id="492" r:id="rId35"/>
    <p:sldId id="493" r:id="rId36"/>
    <p:sldId id="523" r:id="rId37"/>
    <p:sldId id="495" r:id="rId38"/>
    <p:sldId id="496" r:id="rId39"/>
    <p:sldId id="514" r:id="rId40"/>
    <p:sldId id="498" r:id="rId41"/>
    <p:sldId id="499" r:id="rId42"/>
    <p:sldId id="506" r:id="rId43"/>
    <p:sldId id="505" r:id="rId44"/>
    <p:sldId id="517" r:id="rId45"/>
    <p:sldId id="500" r:id="rId46"/>
    <p:sldId id="507" r:id="rId47"/>
    <p:sldId id="504" r:id="rId48"/>
    <p:sldId id="503" r:id="rId49"/>
    <p:sldId id="501" r:id="rId50"/>
    <p:sldId id="502" r:id="rId51"/>
    <p:sldId id="508" r:id="rId52"/>
    <p:sldId id="509" r:id="rId53"/>
    <p:sldId id="510" r:id="rId54"/>
    <p:sldId id="511" r:id="rId55"/>
  </p:sldIdLst>
  <p:sldSz cx="9144000" cy="6858000" type="screen4x3"/>
  <p:notesSz cx="6946900" cy="9207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339933"/>
    <a:srgbClr val="288DC2"/>
    <a:srgbClr val="15365E"/>
    <a:srgbClr val="94B6C7"/>
    <a:srgbClr val="657E32"/>
    <a:srgbClr val="E9F0F3"/>
    <a:srgbClr val="DBE7EC"/>
    <a:srgbClr val="CEDD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63" autoAdjust="0"/>
    <p:restoredTop sz="86418" autoAdjust="0"/>
  </p:normalViewPr>
  <p:slideViewPr>
    <p:cSldViewPr snapToGrid="0">
      <p:cViewPr varScale="1">
        <p:scale>
          <a:sx n="94" d="100"/>
          <a:sy n="94" d="100"/>
        </p:scale>
        <p:origin x="690" y="78"/>
      </p:cViewPr>
      <p:guideLst>
        <p:guide orient="horz" pos="2160"/>
        <p:guide pos="2880"/>
      </p:guideLst>
    </p:cSldViewPr>
  </p:slideViewPr>
  <p:outlineViewPr>
    <p:cViewPr>
      <p:scale>
        <a:sx n="33" d="100"/>
        <a:sy n="33" d="100"/>
      </p:scale>
      <p:origin x="0" y="64"/>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87" d="100"/>
          <a:sy n="87" d="100"/>
        </p:scale>
        <p:origin x="381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10953" cy="462116"/>
          </a:xfrm>
          <a:prstGeom prst="rect">
            <a:avLst/>
          </a:prstGeom>
        </p:spPr>
        <p:txBody>
          <a:bodyPr vert="horz" lIns="91236" tIns="45618" rIns="91236" bIns="45618" rtlCol="0"/>
          <a:lstStyle>
            <a:lvl1pPr algn="l">
              <a:defRPr sz="1200"/>
            </a:lvl1pPr>
          </a:lstStyle>
          <a:p>
            <a:endParaRPr lang="en-US" dirty="0"/>
          </a:p>
        </p:txBody>
      </p:sp>
      <p:sp>
        <p:nvSpPr>
          <p:cNvPr id="3" name="Date Placeholder 2"/>
          <p:cNvSpPr>
            <a:spLocks noGrp="1"/>
          </p:cNvSpPr>
          <p:nvPr>
            <p:ph type="dt" sz="quarter" idx="1"/>
          </p:nvPr>
        </p:nvSpPr>
        <p:spPr>
          <a:xfrm>
            <a:off x="3934382" y="0"/>
            <a:ext cx="3010953" cy="462116"/>
          </a:xfrm>
          <a:prstGeom prst="rect">
            <a:avLst/>
          </a:prstGeom>
        </p:spPr>
        <p:txBody>
          <a:bodyPr vert="horz" lIns="91236" tIns="45618" rIns="91236" bIns="45618" rtlCol="0"/>
          <a:lstStyle>
            <a:lvl1pPr algn="r">
              <a:defRPr sz="1200"/>
            </a:lvl1pPr>
          </a:lstStyle>
          <a:p>
            <a:fld id="{1A8A7B8C-97B1-4BE4-B5F6-FA044FB0A8BD}" type="datetime1">
              <a:rPr lang="en-US" smtClean="0"/>
              <a:t>2/28/2019</a:t>
            </a:fld>
            <a:endParaRPr lang="en-US" dirty="0"/>
          </a:p>
        </p:txBody>
      </p:sp>
      <p:sp>
        <p:nvSpPr>
          <p:cNvPr id="4" name="Footer Placeholder 3"/>
          <p:cNvSpPr>
            <a:spLocks noGrp="1"/>
          </p:cNvSpPr>
          <p:nvPr>
            <p:ph type="ftr" sz="quarter" idx="2"/>
          </p:nvPr>
        </p:nvSpPr>
        <p:spPr>
          <a:xfrm>
            <a:off x="9" y="8745385"/>
            <a:ext cx="3010953" cy="462116"/>
          </a:xfrm>
          <a:prstGeom prst="rect">
            <a:avLst/>
          </a:prstGeom>
        </p:spPr>
        <p:txBody>
          <a:bodyPr vert="horz" lIns="91236" tIns="45618" rIns="91236" bIns="456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382" y="8745385"/>
            <a:ext cx="3010953" cy="462116"/>
          </a:xfrm>
          <a:prstGeom prst="rect">
            <a:avLst/>
          </a:prstGeom>
        </p:spPr>
        <p:txBody>
          <a:bodyPr vert="horz" lIns="91236" tIns="45618" rIns="91236" bIns="45618"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10323" cy="461974"/>
          </a:xfrm>
          <a:prstGeom prst="rect">
            <a:avLst/>
          </a:prstGeom>
        </p:spPr>
        <p:txBody>
          <a:bodyPr vert="horz" lIns="92624" tIns="46311" rIns="92624" bIns="46311" rtlCol="0"/>
          <a:lstStyle>
            <a:lvl1pPr algn="l">
              <a:defRPr sz="1200"/>
            </a:lvl1pPr>
          </a:lstStyle>
          <a:p>
            <a:endParaRPr lang="en-US" dirty="0"/>
          </a:p>
        </p:txBody>
      </p:sp>
      <p:sp>
        <p:nvSpPr>
          <p:cNvPr id="3" name="Date Placeholder 2"/>
          <p:cNvSpPr>
            <a:spLocks noGrp="1"/>
          </p:cNvSpPr>
          <p:nvPr>
            <p:ph type="dt" idx="1"/>
          </p:nvPr>
        </p:nvSpPr>
        <p:spPr>
          <a:xfrm>
            <a:off x="3934971" y="7"/>
            <a:ext cx="3010323" cy="461974"/>
          </a:xfrm>
          <a:prstGeom prst="rect">
            <a:avLst/>
          </a:prstGeom>
        </p:spPr>
        <p:txBody>
          <a:bodyPr vert="horz" lIns="92624" tIns="46311" rIns="92624" bIns="46311" rtlCol="0"/>
          <a:lstStyle>
            <a:lvl1pPr algn="r">
              <a:defRPr sz="1200"/>
            </a:lvl1pPr>
          </a:lstStyle>
          <a:p>
            <a:fld id="{A1B8739F-8FD3-4512-9A33-92A9F663541E}" type="datetime1">
              <a:rPr lang="en-US" smtClean="0"/>
              <a:t>2/28/2019</a:t>
            </a:fld>
            <a:endParaRPr lang="en-US" dirty="0"/>
          </a:p>
        </p:txBody>
      </p:sp>
      <p:sp>
        <p:nvSpPr>
          <p:cNvPr id="4" name="Slide Image Placeholder 3"/>
          <p:cNvSpPr>
            <a:spLocks noGrp="1" noRot="1" noChangeAspect="1"/>
          </p:cNvSpPr>
          <p:nvPr>
            <p:ph type="sldImg" idx="2"/>
          </p:nvPr>
        </p:nvSpPr>
        <p:spPr>
          <a:xfrm>
            <a:off x="1403350" y="1150938"/>
            <a:ext cx="4140200" cy="3106737"/>
          </a:xfrm>
          <a:prstGeom prst="rect">
            <a:avLst/>
          </a:prstGeom>
          <a:noFill/>
          <a:ln w="12700">
            <a:solidFill>
              <a:prstClr val="black"/>
            </a:solidFill>
          </a:ln>
        </p:spPr>
        <p:txBody>
          <a:bodyPr vert="horz" lIns="92624" tIns="46311" rIns="92624" bIns="46311" rtlCol="0" anchor="ctr"/>
          <a:lstStyle/>
          <a:p>
            <a:endParaRPr lang="en-US" dirty="0"/>
          </a:p>
        </p:txBody>
      </p:sp>
      <p:sp>
        <p:nvSpPr>
          <p:cNvPr id="5" name="Notes Placeholder 4"/>
          <p:cNvSpPr>
            <a:spLocks noGrp="1"/>
          </p:cNvSpPr>
          <p:nvPr>
            <p:ph type="body" sz="quarter" idx="3"/>
          </p:nvPr>
        </p:nvSpPr>
        <p:spPr>
          <a:xfrm>
            <a:off x="694690" y="4431117"/>
            <a:ext cx="5557520" cy="3625454"/>
          </a:xfrm>
          <a:prstGeom prst="rect">
            <a:avLst/>
          </a:prstGeom>
        </p:spPr>
        <p:txBody>
          <a:bodyPr vert="horz" lIns="92624" tIns="46311" rIns="92624" bIns="463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45536"/>
            <a:ext cx="3010323" cy="461973"/>
          </a:xfrm>
          <a:prstGeom prst="rect">
            <a:avLst/>
          </a:prstGeom>
        </p:spPr>
        <p:txBody>
          <a:bodyPr vert="horz" lIns="92624" tIns="46311" rIns="92624" bIns="463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71" y="8745536"/>
            <a:ext cx="3010323" cy="461973"/>
          </a:xfrm>
          <a:prstGeom prst="rect">
            <a:avLst/>
          </a:prstGeom>
        </p:spPr>
        <p:txBody>
          <a:bodyPr vert="horz" lIns="92624" tIns="46311" rIns="92624" bIns="4631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conducted today will be accepted as the annual civil rights training required by US HHS &amp; USDA.</a:t>
            </a:r>
          </a:p>
        </p:txBody>
      </p:sp>
    </p:spTree>
    <p:extLst>
      <p:ext uri="{BB962C8B-B14F-4D97-AF65-F5344CB8AC3E}">
        <p14:creationId xmlns:p14="http://schemas.microsoft.com/office/powerpoint/2010/main" val="657742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laws establish the authority for USDA SNAP.</a:t>
            </a:r>
          </a:p>
        </p:txBody>
      </p:sp>
    </p:spTree>
    <p:extLst>
      <p:ext uri="{BB962C8B-B14F-4D97-AF65-F5344CB8AC3E}">
        <p14:creationId xmlns:p14="http://schemas.microsoft.com/office/powerpoint/2010/main" val="3515310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7471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err="1">
                <a:latin typeface="Verdana" panose="020B0604030504040204" pitchFamily="34" charset="0"/>
                <a:ea typeface="Verdana" panose="020B0604030504040204" pitchFamily="34" charset="0"/>
                <a:cs typeface="Verdana" panose="020B0604030504040204" pitchFamily="34" charset="0"/>
              </a:rPr>
              <a:t>Essentally</a:t>
            </a:r>
            <a:r>
              <a:rPr lang="en-US" sz="1100" b="0" dirty="0">
                <a:latin typeface="Verdana" panose="020B0604030504040204" pitchFamily="34" charset="0"/>
                <a:ea typeface="Verdana" panose="020B0604030504040204" pitchFamily="34" charset="0"/>
                <a:cs typeface="Verdana" panose="020B0604030504040204" pitchFamily="34" charset="0"/>
              </a:rPr>
              <a:t>, Section 1557 prohibits discrimination on the basis of race, color, national origin, sex, age, or disability in HHS-funded programs and activities and ACA Marketplaces.</a:t>
            </a:r>
          </a:p>
          <a:p>
            <a:endParaRPr lang="en-US" sz="1100" dirty="0">
              <a:latin typeface="Verdana" panose="020B0604030504040204" pitchFamily="34" charset="0"/>
              <a:ea typeface="Verdana" panose="020B0604030504040204" pitchFamily="34" charset="0"/>
              <a:cs typeface="Verdana" panose="020B0604030504040204" pitchFamily="34" charset="0"/>
            </a:endParaRPr>
          </a:p>
          <a:p>
            <a:r>
              <a:rPr lang="en-US" sz="11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Section 1557 builds on prior Federal civil rights laws to prohibit sex discrimination in health care.</a:t>
            </a:r>
          </a:p>
          <a:p>
            <a:r>
              <a:rPr lang="en-US" sz="11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r>
              <a:rPr lang="en-US" sz="11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final rule requires that women be treated equally with men in the health care they receive and also prohibits the denial of health care or health coverage based on an individual’s sex, including discrimination based on pregnancy. </a:t>
            </a:r>
          </a:p>
          <a:p>
            <a:endParaRPr lang="en-US" sz="11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1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For individuals with disabilities, the final rule requires covered entities to make all programs and activities provided through electronic and information technology accessible; to ensure the physical accessibility of newly constructed or altered facilities; and to provide appropriate auxiliary aids and services for individuals with disabilities. Covered entities are also prohibited from using marketing practices or benefit designs that discriminate on the basis of disability and other prohibited bases. </a:t>
            </a:r>
          </a:p>
          <a:p>
            <a:endParaRPr lang="en-US" sz="11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1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Covered entities must take reasonable steps to provide meaningful access to each individual with limited English proficiency eligible to be served or likely to be encountered in their health programs and activities. In addition, covered entities are encouraged to develop and implement a language access plan.-We will talk more about the </a:t>
            </a:r>
            <a:r>
              <a:rPr lang="en-US" sz="11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LEP</a:t>
            </a:r>
            <a:r>
              <a:rPr lang="en-US" sz="11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Plan. </a:t>
            </a:r>
          </a:p>
          <a:p>
            <a:endParaRPr lang="en-US" sz="11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1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Also, the final rule on Section 1557 does not include a religious exemption; however, the final rule does not displace existing protections for religious freedom and conscience.</a:t>
            </a:r>
          </a:p>
          <a:p>
            <a:endParaRPr lang="en-US" dirty="0"/>
          </a:p>
        </p:txBody>
      </p:sp>
    </p:spTree>
    <p:extLst>
      <p:ext uri="{BB962C8B-B14F-4D97-AF65-F5344CB8AC3E}">
        <p14:creationId xmlns:p14="http://schemas.microsoft.com/office/powerpoint/2010/main" val="1478292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remaining listed civil rights legal authorities are pertinent as NC moves to Medicaid Transformation.</a:t>
            </a:r>
          </a:p>
        </p:txBody>
      </p:sp>
    </p:spTree>
    <p:extLst>
      <p:ext uri="{BB962C8B-B14F-4D97-AF65-F5344CB8AC3E}">
        <p14:creationId xmlns:p14="http://schemas.microsoft.com/office/powerpoint/2010/main" val="1742886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1668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quickly covered what does discrimination mean, civil right laws and legal authorities, we now will present how to comply with those laws and legal authorities as we move into the areas of compliance.</a:t>
            </a:r>
          </a:p>
          <a:p>
            <a:r>
              <a:rPr lang="en-US" dirty="0"/>
              <a:t>As States, counties and subrecipients (contractors) must have plans outlining how they will work and they must also have an assurance statement attesting to the federal laws as recipients of federal funds.</a:t>
            </a:r>
          </a:p>
        </p:txBody>
      </p:sp>
    </p:spTree>
    <p:extLst>
      <p:ext uri="{BB962C8B-B14F-4D97-AF65-F5344CB8AC3E}">
        <p14:creationId xmlns:p14="http://schemas.microsoft.com/office/powerpoint/2010/main" val="1764358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2325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1079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7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839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agenda for this presentation. </a:t>
            </a:r>
          </a:p>
          <a:p>
            <a:r>
              <a:rPr lang="en-US" dirty="0"/>
              <a:t>An overview of discrimination, civil rights laws, and legal authority applicable to us </a:t>
            </a:r>
            <a:r>
              <a:rPr lang="en-US" dirty="0" err="1"/>
              <a:t>hhs</a:t>
            </a:r>
            <a:r>
              <a:rPr lang="en-US" dirty="0"/>
              <a:t> and </a:t>
            </a:r>
            <a:r>
              <a:rPr lang="en-US" dirty="0" err="1"/>
              <a:t>usda</a:t>
            </a:r>
            <a:r>
              <a:rPr lang="en-US" dirty="0"/>
              <a:t> programs will be presented today.</a:t>
            </a:r>
          </a:p>
          <a:p>
            <a:r>
              <a:rPr lang="en-US" dirty="0"/>
              <a:t>This training is posted on the NC DSS Program Compliance Training webpage and the link is provided.</a:t>
            </a:r>
          </a:p>
          <a:p>
            <a:r>
              <a:rPr lang="en-US" dirty="0"/>
              <a:t>This training is usually 4 hours. Today, we will only provide an overview.</a:t>
            </a:r>
          </a:p>
        </p:txBody>
      </p:sp>
    </p:spTree>
    <p:extLst>
      <p:ext uri="{BB962C8B-B14F-4D97-AF65-F5344CB8AC3E}">
        <p14:creationId xmlns:p14="http://schemas.microsoft.com/office/powerpoint/2010/main" val="2116417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4877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Abbreviated version of the non-discrimination statement is shown.</a:t>
            </a:r>
          </a:p>
        </p:txBody>
      </p:sp>
    </p:spTree>
    <p:extLst>
      <p:ext uri="{BB962C8B-B14F-4D97-AF65-F5344CB8AC3E}">
        <p14:creationId xmlns:p14="http://schemas.microsoft.com/office/powerpoint/2010/main" val="3883974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Justice for all poster mention and must be displayed in all lobby areas.</a:t>
            </a:r>
          </a:p>
        </p:txBody>
      </p:sp>
    </p:spTree>
    <p:extLst>
      <p:ext uri="{BB962C8B-B14F-4D97-AF65-F5344CB8AC3E}">
        <p14:creationId xmlns:p14="http://schemas.microsoft.com/office/powerpoint/2010/main" val="112792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for USDA SNAP Programs, Race/Ethnicity data collection is required.</a:t>
            </a:r>
          </a:p>
        </p:txBody>
      </p:sp>
    </p:spTree>
    <p:extLst>
      <p:ext uri="{BB962C8B-B14F-4D97-AF65-F5344CB8AC3E}">
        <p14:creationId xmlns:p14="http://schemas.microsoft.com/office/powerpoint/2010/main" val="651630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2887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8568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9454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forms listed are the approved complaints forms that should be available in all lobby areas of the agency or signage for the participant to obtain the forms. </a:t>
            </a:r>
          </a:p>
        </p:txBody>
      </p:sp>
    </p:spTree>
    <p:extLst>
      <p:ext uri="{BB962C8B-B14F-4D97-AF65-F5344CB8AC3E}">
        <p14:creationId xmlns:p14="http://schemas.microsoft.com/office/powerpoint/2010/main" val="73496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7064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7685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overview all 8 protected classes.</a:t>
            </a:r>
          </a:p>
        </p:txBody>
      </p:sp>
    </p:spTree>
    <p:extLst>
      <p:ext uri="{BB962C8B-B14F-4D97-AF65-F5344CB8AC3E}">
        <p14:creationId xmlns:p14="http://schemas.microsoft.com/office/powerpoint/2010/main" val="4267973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8785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2931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0321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Forms, websites that require a participant to use to be inform or complete to obtain benefits are examples of vital information that must be translated.</a:t>
            </a:r>
          </a:p>
        </p:txBody>
      </p:sp>
    </p:spTree>
    <p:extLst>
      <p:ext uri="{BB962C8B-B14F-4D97-AF65-F5344CB8AC3E}">
        <p14:creationId xmlns:p14="http://schemas.microsoft.com/office/powerpoint/2010/main" val="4194269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60681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1901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7227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9655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864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174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basis of Civil Rights starts with Civil Rights Act of 1964. And Tile VI of the Civil Rights Act first identifies Race, Color, and National Origin protected classes.</a:t>
            </a:r>
          </a:p>
          <a:p>
            <a:r>
              <a:rPr lang="en-US" dirty="0"/>
              <a:t>As I cover the topic areas, the citation links are provided on the topic slide for ease instead of a separate resource list. </a:t>
            </a:r>
          </a:p>
        </p:txBody>
      </p:sp>
    </p:spTree>
    <p:extLst>
      <p:ext uri="{BB962C8B-B14F-4D97-AF65-F5344CB8AC3E}">
        <p14:creationId xmlns:p14="http://schemas.microsoft.com/office/powerpoint/2010/main" val="1991871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Reasonable Modification is under Title II of the ADA a difference from Reasonable Accommodation under Title VII.</a:t>
            </a:r>
          </a:p>
          <a:p>
            <a:r>
              <a:rPr lang="en-US" dirty="0"/>
              <a:t>35.130(b) (7) clarifies the following:</a:t>
            </a:r>
          </a:p>
          <a:p>
            <a:r>
              <a:rPr lang="en-US" dirty="0"/>
              <a:t>Limits the species of services animals to dogs</a:t>
            </a:r>
          </a:p>
          <a:p>
            <a:r>
              <a:rPr lang="en-US" dirty="0"/>
              <a:t>Makes clear that comfort or emotional support animals are not covered</a:t>
            </a:r>
          </a:p>
          <a:p>
            <a:r>
              <a:rPr lang="en-US" dirty="0"/>
              <a:t>Makes clear that individuals with physical, sensory, psychiatric or other mental disabilities can use service animals.</a:t>
            </a:r>
          </a:p>
        </p:txBody>
      </p:sp>
    </p:spTree>
    <p:extLst>
      <p:ext uri="{BB962C8B-B14F-4D97-AF65-F5344CB8AC3E}">
        <p14:creationId xmlns:p14="http://schemas.microsoft.com/office/powerpoint/2010/main" val="25899246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Part 35.104 in Title II provides the legal definition of a service animal- dogs or miniature horses</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Part 35.136 in Title II clarifies the following:</a:t>
            </a:r>
          </a:p>
          <a:p>
            <a:r>
              <a:rPr lang="en-US" sz="1200" b="0" i="1" kern="1200" dirty="0">
                <a:solidFill>
                  <a:schemeClr val="tx1"/>
                </a:solidFill>
                <a:effectLst/>
                <a:latin typeface="+mn-lt"/>
                <a:ea typeface="+mn-ea"/>
                <a:cs typeface="+mn-cs"/>
              </a:rPr>
              <a:t>Provides when a service animal can be excluded</a:t>
            </a:r>
          </a:p>
          <a:p>
            <a:r>
              <a:rPr lang="en-US" sz="1200" b="0" i="1" kern="1200" dirty="0">
                <a:solidFill>
                  <a:schemeClr val="tx1"/>
                </a:solidFill>
                <a:effectLst/>
                <a:latin typeface="+mn-lt"/>
                <a:ea typeface="+mn-ea"/>
                <a:cs typeface="+mn-cs"/>
              </a:rPr>
              <a:t>	The animal is out of control and the handler does not take effective action to control it</a:t>
            </a:r>
          </a:p>
          <a:p>
            <a:r>
              <a:rPr lang="en-US" sz="1200" b="0" i="1" kern="1200" dirty="0">
                <a:solidFill>
                  <a:schemeClr val="tx1"/>
                </a:solidFill>
                <a:effectLst/>
                <a:latin typeface="+mn-lt"/>
                <a:ea typeface="+mn-ea"/>
                <a:cs typeface="+mn-cs"/>
              </a:rPr>
              <a:t>	The animal is not house broken</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Requires animal to be under handler’s control</a:t>
            </a:r>
          </a:p>
          <a:p>
            <a:r>
              <a:rPr lang="en-US" sz="1200" b="0" i="1" kern="1200" dirty="0">
                <a:solidFill>
                  <a:schemeClr val="tx1"/>
                </a:solidFill>
                <a:effectLst/>
                <a:latin typeface="+mn-lt"/>
                <a:ea typeface="+mn-ea"/>
                <a:cs typeface="+mn-cs"/>
              </a:rPr>
              <a:t>	The animal must have a harness, leash, or other tether or under handler’s control</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Provides guidance on inquiries-Only 2 questions can be asked</a:t>
            </a:r>
          </a:p>
          <a:p>
            <a:r>
              <a:rPr lang="en-US" sz="1200" b="0" i="1" kern="1200" dirty="0">
                <a:solidFill>
                  <a:schemeClr val="tx1"/>
                </a:solidFill>
                <a:effectLst/>
                <a:latin typeface="+mn-lt"/>
                <a:ea typeface="+mn-ea"/>
                <a:cs typeface="+mn-cs"/>
              </a:rPr>
              <a:t>	Whether the animal is required because of a disability</a:t>
            </a:r>
          </a:p>
          <a:p>
            <a:r>
              <a:rPr lang="en-US" sz="1200" b="0" i="1" kern="1200" dirty="0">
                <a:solidFill>
                  <a:schemeClr val="tx1"/>
                </a:solidFill>
                <a:effectLst/>
                <a:latin typeface="+mn-lt"/>
                <a:ea typeface="+mn-ea"/>
                <a:cs typeface="+mn-cs"/>
              </a:rPr>
              <a:t>	What work or task the animal has been trained to perform</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Care and Supervision</a:t>
            </a:r>
          </a:p>
          <a:p>
            <a:r>
              <a:rPr lang="en-US" sz="1200" b="0" i="1" kern="1200" dirty="0">
                <a:solidFill>
                  <a:schemeClr val="tx1"/>
                </a:solidFill>
                <a:effectLst/>
                <a:latin typeface="+mn-lt"/>
                <a:ea typeface="+mn-ea"/>
                <a:cs typeface="+mn-cs"/>
              </a:rPr>
              <a:t>Access to all areas open to public</a:t>
            </a:r>
          </a:p>
          <a:p>
            <a:r>
              <a:rPr lang="en-US" sz="1200" b="0" i="1" kern="1200" dirty="0">
                <a:solidFill>
                  <a:schemeClr val="tx1"/>
                </a:solidFill>
                <a:effectLst/>
                <a:latin typeface="+mn-lt"/>
                <a:ea typeface="+mn-ea"/>
                <a:cs typeface="+mn-cs"/>
              </a:rPr>
              <a:t>Cannot Surcharge or require a fee for service animals</a:t>
            </a:r>
          </a:p>
          <a:p>
            <a:endParaRPr lang="en-US" sz="1200" b="0" i="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7044792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additional auxiliary aids:</a:t>
            </a:r>
          </a:p>
          <a:p>
            <a:r>
              <a:rPr lang="en-US" dirty="0"/>
              <a:t>Qualified Interpreters through video remote interpreting services</a:t>
            </a:r>
          </a:p>
          <a:p>
            <a:r>
              <a:rPr lang="en-US" dirty="0"/>
              <a:t>Voice, text, and video-based telecommunications products and systems</a:t>
            </a:r>
          </a:p>
          <a:p>
            <a:r>
              <a:rPr lang="en-US" dirty="0"/>
              <a:t>Real-time computer-aided transcription services</a:t>
            </a:r>
          </a:p>
          <a:p>
            <a:r>
              <a:rPr lang="en-US" dirty="0"/>
              <a:t>Accessible electronic and information technology</a:t>
            </a:r>
          </a:p>
          <a:p>
            <a:r>
              <a:rPr lang="en-US" dirty="0"/>
              <a:t>Braille or tactile displays</a:t>
            </a:r>
          </a:p>
          <a:p>
            <a:r>
              <a:rPr lang="en-US" dirty="0"/>
              <a:t>Large Print Material</a:t>
            </a:r>
          </a:p>
          <a:p>
            <a:r>
              <a:rPr lang="en-US" dirty="0"/>
              <a:t>Screen reader software</a:t>
            </a:r>
          </a:p>
          <a:p>
            <a:endParaRPr lang="en-US" dirty="0"/>
          </a:p>
        </p:txBody>
      </p:sp>
    </p:spTree>
    <p:extLst>
      <p:ext uri="{BB962C8B-B14F-4D97-AF65-F5344CB8AC3E}">
        <p14:creationId xmlns:p14="http://schemas.microsoft.com/office/powerpoint/2010/main" val="356613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08624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27425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52489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36184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4647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06472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422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protected class identified is disability and the citations that define the class under HHS and USDA.</a:t>
            </a:r>
          </a:p>
        </p:txBody>
      </p:sp>
    </p:spTree>
    <p:extLst>
      <p:ext uri="{BB962C8B-B14F-4D97-AF65-F5344CB8AC3E}">
        <p14:creationId xmlns:p14="http://schemas.microsoft.com/office/powerpoint/2010/main" val="16100707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81898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75981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20971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098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under ADA, Title II requires government to ensure equal access within areas of:</a:t>
            </a:r>
          </a:p>
          <a:p>
            <a:r>
              <a:rPr lang="en-US" dirty="0"/>
              <a:t>Integration</a:t>
            </a:r>
          </a:p>
          <a:p>
            <a:r>
              <a:rPr lang="en-US" dirty="0"/>
              <a:t>Effective Communication</a:t>
            </a:r>
          </a:p>
          <a:p>
            <a:r>
              <a:rPr lang="en-US" dirty="0"/>
              <a:t>Building Accessibility</a:t>
            </a:r>
          </a:p>
          <a:p>
            <a:r>
              <a:rPr lang="en-US" dirty="0"/>
              <a:t>Program Accessibility</a:t>
            </a:r>
          </a:p>
          <a:p>
            <a:r>
              <a:rPr lang="en-US" dirty="0"/>
              <a:t>Web Accessibility</a:t>
            </a:r>
          </a:p>
          <a:p>
            <a:r>
              <a:rPr lang="en-US" dirty="0"/>
              <a:t>Emergency Preparedness</a:t>
            </a:r>
          </a:p>
          <a:p>
            <a:r>
              <a:rPr lang="en-US" dirty="0"/>
              <a:t>We will discuss further about disability protected class.</a:t>
            </a:r>
          </a:p>
          <a:p>
            <a:endParaRPr lang="en-US" dirty="0"/>
          </a:p>
        </p:txBody>
      </p:sp>
    </p:spTree>
    <p:extLst>
      <p:ext uri="{BB962C8B-B14F-4D97-AF65-F5344CB8AC3E}">
        <p14:creationId xmlns:p14="http://schemas.microsoft.com/office/powerpoint/2010/main" val="1173094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identified protected class is sex and the citations defined under HHS and USDA.</a:t>
            </a:r>
          </a:p>
        </p:txBody>
      </p:sp>
    </p:spTree>
    <p:extLst>
      <p:ext uri="{BB962C8B-B14F-4D97-AF65-F5344CB8AC3E}">
        <p14:creationId xmlns:p14="http://schemas.microsoft.com/office/powerpoint/2010/main" val="12541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identified protected class is age and the citations defined under HHS and USDA.</a:t>
            </a:r>
          </a:p>
        </p:txBody>
      </p:sp>
    </p:spTree>
    <p:extLst>
      <p:ext uri="{BB962C8B-B14F-4D97-AF65-F5344CB8AC3E}">
        <p14:creationId xmlns:p14="http://schemas.microsoft.com/office/powerpoint/2010/main" val="228328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Religion and National Origin are the last two protected classes identified and citations defined under HHS and USDA</a:t>
            </a:r>
          </a:p>
          <a:p>
            <a:r>
              <a:rPr lang="en-US" dirty="0"/>
              <a:t>We will discuss more about National Origin in the presentation.</a:t>
            </a:r>
          </a:p>
        </p:txBody>
      </p:sp>
    </p:spTree>
    <p:extLst>
      <p:ext uri="{BB962C8B-B14F-4D97-AF65-F5344CB8AC3E}">
        <p14:creationId xmlns:p14="http://schemas.microsoft.com/office/powerpoint/2010/main" val="4179613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Civil Rights</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Connie Dixon</a:t>
            </a:r>
          </a:p>
          <a:p>
            <a:pPr lvl="0"/>
            <a:r>
              <a:rPr lang="en-US" dirty="0"/>
              <a:t>Carlotta Dixon</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September 11, 2018</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DSS Program Compliance Civil Rights Training 2018</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Lst>
  <p:hf hdr="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fns.usda.gov/sites/default/files/PL_88-525a.pdf"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hyperlink" Target="http://www.gpo.gov/fdsys/pkg/USCODE-2006-title42/html/USCODE-2006-title42-chap94-subchapII-sec8625.htm" TargetMode="External"/><Relationship Id="rId3" Type="http://schemas.openxmlformats.org/officeDocument/2006/relationships/hyperlink" Target="https://www.hhs.gov/civil-rights/for-individuals/section-1557/index.html" TargetMode="External"/><Relationship Id="rId7" Type="http://schemas.openxmlformats.org/officeDocument/2006/relationships/hyperlink" Target="https://www.gpo.gov/fdsys/pkg/USCODE-2006-title42/html/USCODE-2006-title42-chap94-subchapII-sec8625.ht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gpo.gov/fdsys/pkg/USCODE-2013-title20/pdf/USCODE-2013-title20-chap38.pdf" TargetMode="External"/><Relationship Id="rId5" Type="http://schemas.openxmlformats.org/officeDocument/2006/relationships/hyperlink" Target="https://www.gpo.gov/fdsys/pkg/USCODE-2008-title42/pdf/USCODE-2008-title42-chap21-subchapV.pdf" TargetMode="External"/><Relationship Id="rId4" Type="http://schemas.openxmlformats.org/officeDocument/2006/relationships/hyperlink" Target="https://www.gpo.gov/fdsys/pkg/USCODE-2010-title42/pdf/USCODE-2010-title42-chap157-subchapVI-sec18116.pdf" TargetMode="External"/><Relationship Id="rId9" Type="http://schemas.openxmlformats.org/officeDocument/2006/relationships/hyperlink" Target="https://www.gpo.gov/fdsys/pkg/USCODE-2010-title29/pdf/USCODE-2010-title29-chap16-subchapV-sec794.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hhs.gov/civil-rights/for-individuals/hill-burton/index.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hhs.gov/civil-rights/for-individuals/refusal-provide-assisted-suicide-services/index.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ms-drupal-hhs-prod.cloud.hhs.gov/sites/default/files/ocr/civilrights/understanding/ConscienceProtect/42usc300a7.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gpo.gov/fdsys/pkg/FR-2011-02-23/pdf/2011-3993.pdf" TargetMode="External"/><Relationship Id="rId5" Type="http://schemas.openxmlformats.org/officeDocument/2006/relationships/hyperlink" Target="http://cms-drupal-hhs-prod.cloud.hhs.gov/sites/default/files/ocr/civilrights/understanding/ConscienceProtect/publaw112_74_125_stat_786.pdf" TargetMode="External"/><Relationship Id="rId4" Type="http://schemas.openxmlformats.org/officeDocument/2006/relationships/hyperlink" Target="http://cms-drupal-hhs-prod.cloud.hhs.gov/sites/default/files/ocr/civilrights/understanding/ConscienceProtect/42usc238n.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2.ncdhhs.gov/dss/training/docs/Program%20Compliance/NC%20DSS%20%20USDA%20Civil%20Rights%20Training%209-11-18.pptx"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hyperlink" Target="http://www.ocio.usda.gov/sites/default/files/docs/2012/Complain_combined_6_8_12.pdf" TargetMode="External"/><Relationship Id="rId1" Type="http://schemas.openxmlformats.org/officeDocument/2006/relationships/slideLayout" Target="../slideLayouts/slideLayout4.xml"/><Relationship Id="rId4" Type="http://schemas.openxmlformats.org/officeDocument/2006/relationships/hyperlink" Target="http://www.fns.usda.gov/snap/contact_info/hotlines.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ocio.usda.gov/sites/default/files/docs/2012/Spanish_Form_508_Compliant_6_8_12_0.pdf"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www.fns.usda.gov/snap/contact_info/hotlines.htm" TargetMode="External"/><Relationship Id="rId4" Type="http://schemas.openxmlformats.org/officeDocument/2006/relationships/hyperlink" Target="http://www.fns.usda.gov/snap/state-informationhotline-number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www2.ncdhhs.gov/dss/lep/docs/2018/NC%20DSS%20Civil%20Rights%20Complaint%20Form%202018.pdf" TargetMode="External"/><Relationship Id="rId7" Type="http://schemas.openxmlformats.org/officeDocument/2006/relationships/hyperlink" Target="https://www2.ncdhhs.gov/dss/lep/docs/2018/US%20HHS%20Office%20of%20Civil%20Rights%20Complaint%20Form%20Spanish.pdf"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https://www2.ncdhhs.gov/dss/lep/docs/2018/US%20HHS%20Office%20of%20Civil%20Rights%20Complaint%20Form%20English.pdf" TargetMode="External"/><Relationship Id="rId5" Type="http://schemas.openxmlformats.org/officeDocument/2006/relationships/hyperlink" Target="https://www2.ncdhhs.gov/dss/lep/docs/2018/USDA%20Civil%20Rights%20Complaint%20Form%20Spanish.pdf" TargetMode="External"/><Relationship Id="rId4" Type="http://schemas.openxmlformats.org/officeDocument/2006/relationships/hyperlink" Target="https://www2.ncdhhs.gov/dss/lep/docs/2018/USDA%20Civil%20Rights%20Complaint%20Form%20English.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www.lep.gov/maps/"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www.migrationpolicy.org/" TargetMode="External"/><Relationship Id="rId5" Type="http://schemas.openxmlformats.org/officeDocument/2006/relationships/hyperlink" Target="http://www.census.gov/acs/" TargetMode="External"/><Relationship Id="rId4" Type="http://schemas.openxmlformats.org/officeDocument/2006/relationships/hyperlink" Target="http://www.census.gov/2010census/data/"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hyperlink" Target="http://www2.ncdhhs.gov/dss/county/docs/LEP%20Rights%20Posters%20SPANISH%202013.pdf" TargetMode="External"/><Relationship Id="rId4" Type="http://schemas.openxmlformats.org/officeDocument/2006/relationships/hyperlink" Target="http://www2.ncdhhs.gov/dss/county/docs/LEP%20Rights%20Posters%20English%202013.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8" Type="http://schemas.openxmlformats.org/officeDocument/2006/relationships/hyperlink" Target="http://www.fluentls.com/" TargetMode="External"/><Relationship Id="rId3" Type="http://schemas.openxmlformats.org/officeDocument/2006/relationships/hyperlink" Target="https://www.lep.gov/" TargetMode="External"/><Relationship Id="rId7" Type="http://schemas.openxmlformats.org/officeDocument/2006/relationships/hyperlink" Target="https://telelanguage.com/"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s://www2.ncdhhs.gov/info/olm/forms/dss/dss-10001ins.pdf" TargetMode="External"/><Relationship Id="rId5" Type="http://schemas.openxmlformats.org/officeDocument/2006/relationships/hyperlink" Target="https://www2.ncdhhs.gov/info/olm/forms/dss/dss-10001-ia.pdf" TargetMode="External"/><Relationship Id="rId4" Type="http://schemas.openxmlformats.org/officeDocument/2006/relationships/hyperlink" Target="https://www2.ncdhhs.gov/dss/lep/index.ht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po.gov/fdsys/pkg/USCODE-2009-title42/html/USCODE-2009-title42-chap21-subchapV-sec2000d-1.ht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www.ecfr.gov/cgi-bin/retrieveECFR?gp=&amp;SID=a576929dff93de241a549fc6ec144346&amp;r=PART&amp;n=45y1.0.1.1.38"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s://www.ada.gov/regs2010/titleII_2010/titleII_2010_regulations.htm#a35136" TargetMode="External"/><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8" Type="http://schemas.openxmlformats.org/officeDocument/2006/relationships/hyperlink" Target="https://www.ncdhhs.gov/divisions/dvrs" TargetMode="External"/><Relationship Id="rId3" Type="http://schemas.openxmlformats.org/officeDocument/2006/relationships/hyperlink" Target="https://www.ada.gov/" TargetMode="External"/><Relationship Id="rId7" Type="http://schemas.openxmlformats.org/officeDocument/2006/relationships/hyperlink" Target="https://www.ncdhhs.gov/divisions/dsb"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hyperlink" Target="https://www.ncdhhs.gov/divisions/dsdhh" TargetMode="External"/><Relationship Id="rId5" Type="http://schemas.openxmlformats.org/officeDocument/2006/relationships/hyperlink" Target="https://askjan.org/" TargetMode="External"/><Relationship Id="rId4" Type="http://schemas.openxmlformats.org/officeDocument/2006/relationships/hyperlink" Target="https://www.adaactionguide.org/ada-title-ii-requirements#introduction"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gpo.gov/fdsys/pkg/USCODE-2006-title29/html/USCODE-2006-title29-chap16-subchapV-sec794.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www.ecfr.gov/cgi-bin/retrieveECFR?gp=&amp;SID=b78be3f9b35c4d6cbd8293667e036e6c&amp;r=PART&amp;n=pt45.1.85" TargetMode="External"/><Relationship Id="rId4" Type="http://schemas.openxmlformats.org/officeDocument/2006/relationships/hyperlink" Target="http://www.ecfr.gov/cgi-bin/retrieveECFR?gp=&amp;SID=96b5fe447fbfd9a1376d4ae589e02944&amp;r=PART&amp;n=pt45.1.84"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hyperlink" Target="mailto:Carlotta.dixon@dhhs.nc.gov" TargetMode="External"/><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hyperlink" Target="mailto:Gail.Hoffman@fns.usda.gov" TargetMode="External"/><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ecfr.gov/cgi-bin/text-idx?c=ecfr&amp;SID=2ab2aab2d3d2fd0f544a5ce7aad8f04c&amp;rgn=div5&amp;view=text&amp;node=28:1.0.1.1.36&amp;idno=28"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access-board.gov/508.htm" TargetMode="External"/><Relationship Id="rId5" Type="http://schemas.openxmlformats.org/officeDocument/2006/relationships/hyperlink" Target="https://www.gpo.gov/fdsys/pkg/USCODE-2011-title29/html/USCODE-2011-title29-chap16-subchapV-sec794d.htm" TargetMode="External"/><Relationship Id="rId4" Type="http://schemas.openxmlformats.org/officeDocument/2006/relationships/hyperlink" Target="http://www.ada.gov/2010ADAstandards_index.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ecfr.gov/cgi-bin/retrieveECFR?gp=&amp;SID=d26dfaaeecd977dfa216731c71b060e0&amp;mc=true&amp;r=PART&amp;n=pt45.1.86"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po.gov/fdsys/pkg/USCODE-2010-title42/html/USCODE-2010-title42-chap76-sec6101.ht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hhs.gov/ocr/civilrights/resources/laws/ageregulation.html" TargetMode="External"/><Relationship Id="rId4" Type="http://schemas.openxmlformats.org/officeDocument/2006/relationships/hyperlink" Target="http://www.ecfr.gov/cgi-bin/text-idx?tpl=/ecfrbrowse/Title45/45cfr90_main_02.tp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2768596" y="2051009"/>
            <a:ext cx="5774267" cy="2020824"/>
          </a:xfrm>
        </p:spPr>
        <p:txBody>
          <a:bodyPr/>
          <a:lstStyle/>
          <a:p>
            <a:r>
              <a:rPr lang="en-US" sz="1800" dirty="0">
                <a:latin typeface="Gotham Light" pitchFamily="50" charset="0"/>
                <a:cs typeface="Arial"/>
              </a:rPr>
              <a:t>NC Department of Health and Human Services </a:t>
            </a:r>
          </a:p>
          <a:p>
            <a:r>
              <a:rPr lang="en-US" dirty="0"/>
              <a:t>Civil Rights Training</a:t>
            </a:r>
          </a:p>
        </p:txBody>
      </p:sp>
      <p:sp>
        <p:nvSpPr>
          <p:cNvPr id="10" name="Text Placeholder 8"/>
          <p:cNvSpPr>
            <a:spLocks noGrp="1"/>
          </p:cNvSpPr>
          <p:nvPr>
            <p:ph type="body" sz="quarter" idx="11"/>
          </p:nvPr>
        </p:nvSpPr>
        <p:spPr>
          <a:xfrm>
            <a:off x="2768596" y="3597457"/>
            <a:ext cx="5978240" cy="948752"/>
          </a:xfrm>
        </p:spPr>
        <p:txBody>
          <a:bodyPr/>
          <a:lstStyle/>
          <a:p>
            <a:r>
              <a:rPr lang="en-US" sz="2000" dirty="0"/>
              <a:t>Carlotta Dixon, </a:t>
            </a:r>
            <a:r>
              <a:rPr lang="en-US" sz="2000" dirty="0">
                <a:solidFill>
                  <a:prstClr val="black"/>
                </a:solidFill>
                <a:latin typeface="Calibri"/>
              </a:rPr>
              <a:t>Title VI/ADA-Civil Rights Coordinator</a:t>
            </a:r>
            <a:endParaRPr lang="en-US" sz="2000" dirty="0"/>
          </a:p>
        </p:txBody>
      </p:sp>
      <p:sp>
        <p:nvSpPr>
          <p:cNvPr id="11" name="Text Placeholder 9"/>
          <p:cNvSpPr>
            <a:spLocks noGrp="1"/>
          </p:cNvSpPr>
          <p:nvPr>
            <p:ph type="body" sz="quarter" idx="12"/>
          </p:nvPr>
        </p:nvSpPr>
        <p:spPr>
          <a:xfrm>
            <a:off x="2768596" y="5020585"/>
            <a:ext cx="5774267" cy="488226"/>
          </a:xfrm>
        </p:spPr>
        <p:txBody>
          <a:bodyPr>
            <a:normAutofit/>
          </a:bodyPr>
          <a:lstStyle/>
          <a:p>
            <a:r>
              <a:rPr lang="en-US" sz="2000" dirty="0"/>
              <a:t>2019</a:t>
            </a:r>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73D5-8B74-4300-8D59-DA99008D0B7D}"/>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
        <p:nvSpPr>
          <p:cNvPr id="4" name="Rectangle 3">
            <a:extLst>
              <a:ext uri="{FF2B5EF4-FFF2-40B4-BE49-F238E27FC236}">
                <a16:creationId xmlns:a16="http://schemas.microsoft.com/office/drawing/2014/main" id="{E1472883-A616-4D41-9F03-B134CB2300AD}"/>
              </a:ext>
            </a:extLst>
          </p:cNvPr>
          <p:cNvSpPr/>
          <p:nvPr/>
        </p:nvSpPr>
        <p:spPr>
          <a:xfrm>
            <a:off x="1056640" y="1361768"/>
            <a:ext cx="7670800" cy="4783361"/>
          </a:xfrm>
          <a:prstGeom prst="rect">
            <a:avLst/>
          </a:prstGeom>
        </p:spPr>
        <p:txBody>
          <a:bodyPr wrap="square">
            <a:spAutoFit/>
          </a:bodyPr>
          <a:lstStyle/>
          <a:p>
            <a:pPr marL="12700" lvl="0">
              <a:spcBef>
                <a:spcPts val="1545"/>
              </a:spcBef>
            </a:pPr>
            <a:r>
              <a:rPr lang="en-US" b="1" i="1" dirty="0">
                <a:latin typeface="Verdana" panose="020B0604030504040204" pitchFamily="34" charset="0"/>
                <a:ea typeface="Verdana" panose="020B0604030504040204" pitchFamily="34" charset="0"/>
                <a:cs typeface="Verdana" panose="020B0604030504040204" pitchFamily="34" charset="0"/>
              </a:rPr>
              <a:t>Under USDA</a:t>
            </a:r>
          </a:p>
          <a:p>
            <a:pPr marL="12700" lvl="0">
              <a:spcBef>
                <a:spcPts val="945"/>
              </a:spcBef>
            </a:pPr>
            <a:r>
              <a:rPr lang="en-US" sz="1400" dirty="0">
                <a:latin typeface="Verdana" panose="020B0604030504040204" pitchFamily="34" charset="0"/>
                <a:ea typeface="Verdana" panose="020B0604030504040204" pitchFamily="34" charset="0"/>
                <a:cs typeface="Verdana" panose="020B0604030504040204" pitchFamily="34" charset="0"/>
              </a:rPr>
              <a:t>7 </a:t>
            </a:r>
            <a:r>
              <a:rPr lang="en-US" sz="1400" spc="-5" dirty="0">
                <a:latin typeface="Verdana" panose="020B0604030504040204" pitchFamily="34" charset="0"/>
                <a:ea typeface="Verdana" panose="020B0604030504040204" pitchFamily="34" charset="0"/>
                <a:cs typeface="Verdana" panose="020B0604030504040204" pitchFamily="34" charset="0"/>
              </a:rPr>
              <a:t>CFR </a:t>
            </a:r>
            <a:r>
              <a:rPr lang="en-US" sz="1400" dirty="0">
                <a:latin typeface="Verdana" panose="020B0604030504040204" pitchFamily="34" charset="0"/>
                <a:ea typeface="Verdana" panose="020B0604030504040204" pitchFamily="34" charset="0"/>
                <a:cs typeface="Verdana" panose="020B0604030504040204" pitchFamily="34" charset="0"/>
              </a:rPr>
              <a:t>Parts </a:t>
            </a:r>
            <a:r>
              <a:rPr lang="en-US" sz="1400" spc="-5" dirty="0">
                <a:latin typeface="Verdana" panose="020B0604030504040204" pitchFamily="34" charset="0"/>
                <a:ea typeface="Verdana" panose="020B0604030504040204" pitchFamily="34" charset="0"/>
                <a:cs typeface="Verdana" panose="020B0604030504040204" pitchFamily="34" charset="0"/>
              </a:rPr>
              <a:t>15, </a:t>
            </a:r>
            <a:r>
              <a:rPr lang="en-US" sz="1400" spc="-5" dirty="0" err="1">
                <a:latin typeface="Verdana" panose="020B0604030504040204" pitchFamily="34" charset="0"/>
                <a:ea typeface="Verdana" panose="020B0604030504040204" pitchFamily="34" charset="0"/>
                <a:cs typeface="Verdana" panose="020B0604030504040204" pitchFamily="34" charset="0"/>
              </a:rPr>
              <a:t>15a</a:t>
            </a:r>
            <a:r>
              <a:rPr lang="en-US" sz="1400" spc="-5" dirty="0">
                <a:latin typeface="Verdana" panose="020B0604030504040204" pitchFamily="34" charset="0"/>
                <a:ea typeface="Verdana" panose="020B0604030504040204" pitchFamily="34" charset="0"/>
                <a:cs typeface="Verdana" panose="020B0604030504040204" pitchFamily="34" charset="0"/>
              </a:rPr>
              <a:t>,</a:t>
            </a:r>
            <a:r>
              <a:rPr lang="en-US" sz="1400" spc="-70" dirty="0">
                <a:latin typeface="Verdana" panose="020B0604030504040204" pitchFamily="34" charset="0"/>
                <a:ea typeface="Verdana" panose="020B0604030504040204" pitchFamily="34" charset="0"/>
                <a:cs typeface="Verdana" panose="020B0604030504040204" pitchFamily="34" charset="0"/>
              </a:rPr>
              <a:t> </a:t>
            </a:r>
            <a:r>
              <a:rPr lang="en-US" sz="1400" spc="-5" dirty="0" err="1">
                <a:latin typeface="Verdana" panose="020B0604030504040204" pitchFamily="34" charset="0"/>
                <a:ea typeface="Verdana" panose="020B0604030504040204" pitchFamily="34" charset="0"/>
                <a:cs typeface="Verdana" panose="020B0604030504040204" pitchFamily="34" charset="0"/>
              </a:rPr>
              <a:t>15b</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98450" lvl="0" indent="-285750">
              <a:spcBef>
                <a:spcPts val="945"/>
              </a:spcBef>
              <a:buFont typeface="Arial" panose="020B0604020202020204" pitchFamily="34" charset="0"/>
              <a:buChar char="•"/>
            </a:pPr>
            <a:r>
              <a:rPr lang="en-US" sz="1400" spc="-10" dirty="0">
                <a:latin typeface="Verdana" panose="020B0604030504040204" pitchFamily="34" charset="0"/>
                <a:ea typeface="Verdana" panose="020B0604030504040204" pitchFamily="34" charset="0"/>
                <a:cs typeface="Verdana" panose="020B0604030504040204" pitchFamily="34" charset="0"/>
              </a:rPr>
              <a:t>Gives USDA agencies </a:t>
            </a:r>
            <a:r>
              <a:rPr lang="en-US" sz="1400" spc="-5" dirty="0">
                <a:latin typeface="Verdana" panose="020B0604030504040204" pitchFamily="34" charset="0"/>
                <a:ea typeface="Verdana" panose="020B0604030504040204" pitchFamily="34" charset="0"/>
                <a:cs typeface="Verdana" panose="020B0604030504040204" pitchFamily="34" charset="0"/>
              </a:rPr>
              <a:t>authority to </a:t>
            </a:r>
            <a:r>
              <a:rPr lang="en-US" sz="1400" spc="-10" dirty="0">
                <a:latin typeface="Verdana" panose="020B0604030504040204" pitchFamily="34" charset="0"/>
                <a:ea typeface="Verdana" panose="020B0604030504040204" pitchFamily="34" charset="0"/>
                <a:cs typeface="Verdana" panose="020B0604030504040204" pitchFamily="34" charset="0"/>
              </a:rPr>
              <a:t>develop Civil Rights</a:t>
            </a:r>
            <a:r>
              <a:rPr lang="en-US" sz="1400" spc="229" dirty="0">
                <a:latin typeface="Verdana" panose="020B0604030504040204" pitchFamily="34" charset="0"/>
                <a:ea typeface="Verdana" panose="020B0604030504040204" pitchFamily="34" charset="0"/>
                <a:cs typeface="Verdana" panose="020B0604030504040204" pitchFamily="34" charset="0"/>
              </a:rPr>
              <a:t> </a:t>
            </a:r>
            <a:r>
              <a:rPr lang="en-US" sz="1400" spc="-5" dirty="0">
                <a:latin typeface="Verdana" panose="020B0604030504040204" pitchFamily="34" charset="0"/>
                <a:ea typeface="Verdana" panose="020B0604030504040204" pitchFamily="34" charset="0"/>
                <a:cs typeface="Verdana" panose="020B0604030504040204" pitchFamily="34" charset="0"/>
              </a:rPr>
              <a:t>requirements</a:t>
            </a:r>
          </a:p>
          <a:p>
            <a:pPr marL="12700" lvl="0">
              <a:spcBef>
                <a:spcPts val="945"/>
              </a:spcBef>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2700" lvl="0">
              <a:spcBef>
                <a:spcPts val="1375"/>
              </a:spcBef>
            </a:pPr>
            <a:r>
              <a:rPr lang="en-US" sz="1400" dirty="0">
                <a:latin typeface="Verdana" panose="020B0604030504040204" pitchFamily="34" charset="0"/>
                <a:ea typeface="Verdana" panose="020B0604030504040204" pitchFamily="34" charset="0"/>
                <a:cs typeface="Verdana" panose="020B0604030504040204" pitchFamily="34" charset="0"/>
              </a:rPr>
              <a:t>Food and Nutrition Act of </a:t>
            </a:r>
            <a:r>
              <a:rPr lang="en-US" sz="1400" spc="-10" dirty="0">
                <a:latin typeface="Verdana" panose="020B0604030504040204" pitchFamily="34" charset="0"/>
                <a:ea typeface="Verdana" panose="020B0604030504040204" pitchFamily="34" charset="0"/>
                <a:cs typeface="Verdana" panose="020B0604030504040204" pitchFamily="34" charset="0"/>
              </a:rPr>
              <a:t>2008, </a:t>
            </a:r>
            <a:r>
              <a:rPr lang="en-US" sz="1400" spc="-5" dirty="0">
                <a:latin typeface="Verdana" panose="020B0604030504040204" pitchFamily="34" charset="0"/>
                <a:ea typeface="Verdana" panose="020B0604030504040204" pitchFamily="34" charset="0"/>
                <a:cs typeface="Verdana" panose="020B0604030504040204" pitchFamily="34" charset="0"/>
              </a:rPr>
              <a:t>as</a:t>
            </a:r>
            <a:r>
              <a:rPr lang="en-US" sz="1400" spc="-120" dirty="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amended</a:t>
            </a:r>
          </a:p>
          <a:p>
            <a:pPr marL="298450" lvl="0" indent="-285750">
              <a:spcBef>
                <a:spcPts val="1375"/>
              </a:spcBef>
              <a:buFont typeface="Arial" panose="020B0604020202020204" pitchFamily="34" charset="0"/>
              <a:buChar char="•"/>
            </a:pPr>
            <a:r>
              <a:rPr lang="en-US" sz="1400" spc="-10" dirty="0">
                <a:latin typeface="Verdana" panose="020B0604030504040204" pitchFamily="34" charset="0"/>
                <a:ea typeface="Verdana" panose="020B0604030504040204" pitchFamily="34" charset="0"/>
                <a:cs typeface="Verdana" panose="020B0604030504040204" pitchFamily="34" charset="0"/>
              </a:rPr>
              <a:t>Prohibits </a:t>
            </a:r>
            <a:r>
              <a:rPr lang="en-US" sz="1400" spc="-5" dirty="0">
                <a:latin typeface="Verdana" panose="020B0604030504040204" pitchFamily="34" charset="0"/>
                <a:ea typeface="Verdana" panose="020B0604030504040204" pitchFamily="34" charset="0"/>
                <a:cs typeface="Verdana" panose="020B0604030504040204" pitchFamily="34" charset="0"/>
              </a:rPr>
              <a:t>discrimination on </a:t>
            </a:r>
            <a:r>
              <a:rPr lang="en-US" sz="1400" spc="-10" dirty="0">
                <a:latin typeface="Verdana" panose="020B0604030504040204" pitchFamily="34" charset="0"/>
                <a:ea typeface="Verdana" panose="020B0604030504040204" pitchFamily="34" charset="0"/>
                <a:cs typeface="Verdana" panose="020B0604030504040204" pitchFamily="34" charset="0"/>
              </a:rPr>
              <a:t>the basis </a:t>
            </a:r>
            <a:r>
              <a:rPr lang="en-US" sz="1400" spc="-5" dirty="0">
                <a:latin typeface="Verdana" panose="020B0604030504040204" pitchFamily="34" charset="0"/>
                <a:ea typeface="Verdana" panose="020B0604030504040204" pitchFamily="34" charset="0"/>
                <a:cs typeface="Verdana" panose="020B0604030504040204" pitchFamily="34" charset="0"/>
              </a:rPr>
              <a:t>of race, color, sex, age, </a:t>
            </a:r>
            <a:r>
              <a:rPr lang="en-US" sz="1400" spc="-10" dirty="0">
                <a:latin typeface="Verdana" panose="020B0604030504040204" pitchFamily="34" charset="0"/>
                <a:ea typeface="Verdana" panose="020B0604030504040204" pitchFamily="34" charset="0"/>
                <a:cs typeface="Verdana" panose="020B0604030504040204" pitchFamily="34" charset="0"/>
              </a:rPr>
              <a:t>national  </a:t>
            </a:r>
            <a:r>
              <a:rPr lang="en-US" sz="1400" spc="-5" dirty="0">
                <a:latin typeface="Verdana" panose="020B0604030504040204" pitchFamily="34" charset="0"/>
                <a:ea typeface="Verdana" panose="020B0604030504040204" pitchFamily="34" charset="0"/>
                <a:cs typeface="Verdana" panose="020B0604030504040204" pitchFamily="34" charset="0"/>
              </a:rPr>
              <a:t>origin, religion, </a:t>
            </a:r>
            <a:r>
              <a:rPr lang="en-US" sz="1400" spc="-10" dirty="0">
                <a:latin typeface="Verdana" panose="020B0604030504040204" pitchFamily="34" charset="0"/>
                <a:ea typeface="Verdana" panose="020B0604030504040204" pitchFamily="34" charset="0"/>
                <a:cs typeface="Verdana" panose="020B0604030504040204" pitchFamily="34" charset="0"/>
              </a:rPr>
              <a:t>political beliefs </a:t>
            </a:r>
            <a:r>
              <a:rPr lang="en-US" sz="1400" spc="-5" dirty="0">
                <a:latin typeface="Verdana" panose="020B0604030504040204" pitchFamily="34" charset="0"/>
                <a:ea typeface="Verdana" panose="020B0604030504040204" pitchFamily="34" charset="0"/>
                <a:cs typeface="Verdana" panose="020B0604030504040204" pitchFamily="34" charset="0"/>
              </a:rPr>
              <a:t>or</a:t>
            </a:r>
            <a:r>
              <a:rPr lang="en-US" sz="1400" spc="150" dirty="0">
                <a:latin typeface="Verdana" panose="020B0604030504040204" pitchFamily="34" charset="0"/>
                <a:ea typeface="Verdana" panose="020B0604030504040204" pitchFamily="34" charset="0"/>
                <a:cs typeface="Verdana" panose="020B0604030504040204" pitchFamily="34" charset="0"/>
              </a:rPr>
              <a:t> </a:t>
            </a:r>
            <a:r>
              <a:rPr lang="en-US" sz="1400" spc="-10" dirty="0">
                <a:latin typeface="Verdana" panose="020B0604030504040204" pitchFamily="34" charset="0"/>
                <a:ea typeface="Verdana" panose="020B0604030504040204" pitchFamily="34" charset="0"/>
                <a:cs typeface="Verdana" panose="020B0604030504040204" pitchFamily="34" charset="0"/>
              </a:rPr>
              <a:t>disability</a:t>
            </a:r>
          </a:p>
          <a:p>
            <a:pPr marL="12700" lvl="0">
              <a:spcBef>
                <a:spcPts val="1375"/>
              </a:spcBef>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2700" lvl="0">
              <a:spcBef>
                <a:spcPts val="1070"/>
              </a:spcBef>
            </a:pPr>
            <a:r>
              <a:rPr lang="en-US" sz="1400" dirty="0">
                <a:latin typeface="Verdana" panose="020B0604030504040204" pitchFamily="34" charset="0"/>
                <a:ea typeface="Verdana" panose="020B0604030504040204" pitchFamily="34" charset="0"/>
                <a:cs typeface="Verdana" panose="020B0604030504040204" pitchFamily="34" charset="0"/>
              </a:rPr>
              <a:t>7 </a:t>
            </a:r>
            <a:r>
              <a:rPr lang="en-US" sz="1400" spc="-5" dirty="0">
                <a:latin typeface="Verdana" panose="020B0604030504040204" pitchFamily="34" charset="0"/>
                <a:ea typeface="Verdana" panose="020B0604030504040204" pitchFamily="34" charset="0"/>
                <a:cs typeface="Verdana" panose="020B0604030504040204" pitchFamily="34" charset="0"/>
              </a:rPr>
              <a:t>CFR </a:t>
            </a:r>
            <a:r>
              <a:rPr lang="en-US" sz="1400" dirty="0">
                <a:latin typeface="Verdana" panose="020B0604030504040204" pitchFamily="34" charset="0"/>
                <a:ea typeface="Verdana" panose="020B0604030504040204" pitchFamily="34" charset="0"/>
                <a:cs typeface="Verdana" panose="020B0604030504040204" pitchFamily="34" charset="0"/>
              </a:rPr>
              <a:t>Part</a:t>
            </a:r>
            <a:r>
              <a:rPr lang="en-US" sz="1400" spc="-60" dirty="0">
                <a:latin typeface="Verdana" panose="020B0604030504040204" pitchFamily="34" charset="0"/>
                <a:ea typeface="Verdana" panose="020B0604030504040204" pitchFamily="34" charset="0"/>
                <a:cs typeface="Verdana" panose="020B0604030504040204" pitchFamily="34" charset="0"/>
              </a:rPr>
              <a:t> </a:t>
            </a:r>
            <a:r>
              <a:rPr lang="en-US" sz="1400" spc="-5" dirty="0">
                <a:latin typeface="Verdana" panose="020B0604030504040204" pitchFamily="34" charset="0"/>
                <a:ea typeface="Verdana" panose="020B0604030504040204" pitchFamily="34" charset="0"/>
                <a:cs typeface="Verdana" panose="020B0604030504040204" pitchFamily="34" charset="0"/>
              </a:rPr>
              <a:t>271-285</a:t>
            </a:r>
          </a:p>
          <a:p>
            <a:pPr marL="298450" lvl="0" indent="-285750">
              <a:spcBef>
                <a:spcPts val="1070"/>
              </a:spcBef>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Defines SNAP</a:t>
            </a:r>
            <a:r>
              <a:rPr lang="en-US" sz="1400" spc="-15" dirty="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regulations</a:t>
            </a:r>
          </a:p>
          <a:p>
            <a:pPr marL="298450" lvl="0" indent="-285750">
              <a:spcBef>
                <a:spcPts val="1070"/>
              </a:spcBef>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2700" lvl="0">
              <a:spcBef>
                <a:spcPts val="1045"/>
              </a:spcBef>
            </a:pPr>
            <a:r>
              <a:rPr lang="en-US" sz="1400" spc="-5" dirty="0">
                <a:latin typeface="Verdana" panose="020B0604030504040204" pitchFamily="34" charset="0"/>
                <a:ea typeface="Verdana" panose="020B0604030504040204" pitchFamily="34" charset="0"/>
                <a:cs typeface="Verdana" panose="020B0604030504040204" pitchFamily="34" charset="0"/>
              </a:rPr>
              <a:t>SNAP </a:t>
            </a:r>
            <a:r>
              <a:rPr lang="en-US" sz="1400" spc="-10" dirty="0">
                <a:latin typeface="Verdana" panose="020B0604030504040204" pitchFamily="34" charset="0"/>
                <a:ea typeface="Verdana" panose="020B0604030504040204" pitchFamily="34" charset="0"/>
                <a:cs typeface="Verdana" panose="020B0604030504040204" pitchFamily="34" charset="0"/>
              </a:rPr>
              <a:t>Guidance </a:t>
            </a:r>
            <a:r>
              <a:rPr lang="en-US" sz="1400" spc="-5" dirty="0">
                <a:latin typeface="Verdana" panose="020B0604030504040204" pitchFamily="34" charset="0"/>
                <a:ea typeface="Verdana" panose="020B0604030504040204" pitchFamily="34" charset="0"/>
                <a:cs typeface="Verdana" panose="020B0604030504040204" pitchFamily="34" charset="0"/>
              </a:rPr>
              <a:t>on </a:t>
            </a:r>
            <a:r>
              <a:rPr lang="en-US" sz="1400" spc="-10" dirty="0">
                <a:latin typeface="Verdana" panose="020B0604030504040204" pitchFamily="34" charset="0"/>
                <a:ea typeface="Verdana" panose="020B0604030504040204" pitchFamily="34" charset="0"/>
                <a:cs typeface="Verdana" panose="020B0604030504040204" pitchFamily="34" charset="0"/>
              </a:rPr>
              <a:t>Non-Citizen Eligibility (June</a:t>
            </a:r>
            <a:r>
              <a:rPr lang="en-US" sz="1400" spc="175" dirty="0">
                <a:latin typeface="Verdana" panose="020B0604030504040204" pitchFamily="34" charset="0"/>
                <a:ea typeface="Verdana" panose="020B0604030504040204" pitchFamily="34" charset="0"/>
                <a:cs typeface="Verdana" panose="020B0604030504040204" pitchFamily="34" charset="0"/>
              </a:rPr>
              <a:t> </a:t>
            </a:r>
            <a:r>
              <a:rPr lang="en-US" sz="1400" spc="-5" dirty="0">
                <a:latin typeface="Verdana" panose="020B0604030504040204" pitchFamily="34" charset="0"/>
                <a:ea typeface="Verdana" panose="020B0604030504040204" pitchFamily="34" charset="0"/>
                <a:cs typeface="Verdana" panose="020B0604030504040204" pitchFamily="34" charset="0"/>
              </a:rPr>
              <a:t>2011)</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98450" lvl="0" indent="-285750">
              <a:spcBef>
                <a:spcPts val="1045"/>
              </a:spcBef>
              <a:buFont typeface="Arial" panose="020B0604020202020204" pitchFamily="34" charset="0"/>
              <a:buChar char="•"/>
            </a:pPr>
            <a:r>
              <a:rPr lang="en-US" sz="1400" spc="-5" dirty="0">
                <a:latin typeface="Verdana" panose="020B0604030504040204" pitchFamily="34" charset="0"/>
                <a:ea typeface="Verdana" panose="020B0604030504040204" pitchFamily="34" charset="0"/>
                <a:cs typeface="Verdana" panose="020B0604030504040204" pitchFamily="34" charset="0"/>
              </a:rPr>
              <a:t>Clarifies </a:t>
            </a:r>
            <a:r>
              <a:rPr lang="en-US" sz="1400" dirty="0">
                <a:latin typeface="Verdana" panose="020B0604030504040204" pitchFamily="34" charset="0"/>
                <a:ea typeface="Verdana" panose="020B0604030504040204" pitchFamily="34" charset="0"/>
                <a:cs typeface="Verdana" panose="020B0604030504040204" pitchFamily="34" charset="0"/>
              </a:rPr>
              <a:t>SNAP </a:t>
            </a:r>
            <a:r>
              <a:rPr lang="en-US" sz="1400" spc="-10" dirty="0">
                <a:latin typeface="Verdana" panose="020B0604030504040204" pitchFamily="34" charset="0"/>
                <a:ea typeface="Verdana" panose="020B0604030504040204" pitchFamily="34" charset="0"/>
                <a:cs typeface="Verdana" panose="020B0604030504040204" pitchFamily="34" charset="0"/>
              </a:rPr>
              <a:t>policy </a:t>
            </a:r>
            <a:r>
              <a:rPr lang="en-US" sz="1400" dirty="0">
                <a:latin typeface="Verdana" panose="020B0604030504040204" pitchFamily="34" charset="0"/>
                <a:ea typeface="Verdana" panose="020B0604030504040204" pitchFamily="34" charset="0"/>
                <a:cs typeface="Verdana" panose="020B0604030504040204" pitchFamily="34" charset="0"/>
              </a:rPr>
              <a:t>on non-citizen</a:t>
            </a:r>
            <a:r>
              <a:rPr lang="en-US" sz="1400" spc="-65" dirty="0">
                <a:latin typeface="Verdana" panose="020B0604030504040204" pitchFamily="34" charset="0"/>
                <a:ea typeface="Verdana" panose="020B0604030504040204" pitchFamily="34" charset="0"/>
                <a:cs typeface="Verdana" panose="020B0604030504040204" pitchFamily="34" charset="0"/>
              </a:rPr>
              <a:t> </a:t>
            </a:r>
            <a:r>
              <a:rPr lang="en-US" sz="1400" spc="-10" dirty="0">
                <a:latin typeface="Verdana" panose="020B0604030504040204" pitchFamily="34" charset="0"/>
                <a:ea typeface="Verdana" panose="020B0604030504040204" pitchFamily="34" charset="0"/>
                <a:cs typeface="Verdana" panose="020B0604030504040204" pitchFamily="34" charset="0"/>
              </a:rPr>
              <a:t>eligibility</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98450" lvl="0" indent="-285750">
              <a:spcBef>
                <a:spcPts val="1070"/>
              </a:spcBef>
              <a:buFont typeface="Arial" panose="020B0604020202020204" pitchFamily="34" charset="0"/>
              <a:buChar char="•"/>
            </a:pP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9919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0A47-590B-4481-92A8-B3D58E014878}"/>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
        <p:nvSpPr>
          <p:cNvPr id="3" name="Rectangle 2">
            <a:extLst>
              <a:ext uri="{FF2B5EF4-FFF2-40B4-BE49-F238E27FC236}">
                <a16:creationId xmlns:a16="http://schemas.microsoft.com/office/drawing/2014/main" id="{A4493029-333C-46D9-937C-800A446066C1}"/>
              </a:ext>
            </a:extLst>
          </p:cNvPr>
          <p:cNvSpPr/>
          <p:nvPr/>
        </p:nvSpPr>
        <p:spPr>
          <a:xfrm>
            <a:off x="674369" y="1639944"/>
            <a:ext cx="8155595" cy="4470519"/>
          </a:xfrm>
          <a:prstGeom prst="rect">
            <a:avLst/>
          </a:prstGeom>
        </p:spPr>
        <p:txBody>
          <a:bodyPr wrap="square">
            <a:spAutoFit/>
          </a:bodyPr>
          <a:lstStyle/>
          <a:p>
            <a:pPr marL="12700" lvl="0">
              <a:spcBef>
                <a:spcPts val="1805"/>
              </a:spcBef>
            </a:pPr>
            <a:r>
              <a:rPr lang="en-US" sz="1400" spc="-5" dirty="0">
                <a:latin typeface="Verdana" panose="020B0604030504040204" pitchFamily="34" charset="0"/>
                <a:ea typeface="Verdana" panose="020B0604030504040204" pitchFamily="34" charset="0"/>
                <a:cs typeface="Verdana" panose="020B0604030504040204" pitchFamily="34" charset="0"/>
              </a:rPr>
              <a:t>USDA Departmental </a:t>
            </a:r>
            <a:r>
              <a:rPr lang="en-US" sz="1400" spc="-10" dirty="0">
                <a:latin typeface="Verdana" panose="020B0604030504040204" pitchFamily="34" charset="0"/>
                <a:ea typeface="Verdana" panose="020B0604030504040204" pitchFamily="34" charset="0"/>
                <a:cs typeface="Verdana" panose="020B0604030504040204" pitchFamily="34" charset="0"/>
              </a:rPr>
              <a:t>Regulation</a:t>
            </a:r>
            <a:r>
              <a:rPr lang="en-US" sz="1400" spc="125" dirty="0">
                <a:latin typeface="Verdana" panose="020B0604030504040204" pitchFamily="34" charset="0"/>
                <a:ea typeface="Verdana" panose="020B0604030504040204" pitchFamily="34" charset="0"/>
                <a:cs typeface="Verdana" panose="020B0604030504040204" pitchFamily="34" charset="0"/>
              </a:rPr>
              <a:t> </a:t>
            </a:r>
            <a:r>
              <a:rPr lang="en-US" sz="1400" spc="-10" dirty="0">
                <a:latin typeface="Verdana" panose="020B0604030504040204" pitchFamily="34" charset="0"/>
                <a:ea typeface="Verdana" panose="020B0604030504040204" pitchFamily="34" charset="0"/>
                <a:cs typeface="Verdana" panose="020B0604030504040204" pitchFamily="34" charset="0"/>
              </a:rPr>
              <a:t>4330-2</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98450" lvl="0" indent="-285750">
              <a:spcBef>
                <a:spcPts val="1805"/>
              </a:spcBef>
              <a:buFont typeface="Arial" panose="020B0604020202020204" pitchFamily="34" charset="0"/>
              <a:buChar char="•"/>
            </a:pPr>
            <a:r>
              <a:rPr lang="en-US" sz="1400" spc="-5" dirty="0">
                <a:latin typeface="Verdana" panose="020B0604030504040204" pitchFamily="34" charset="0"/>
                <a:ea typeface="Verdana" panose="020B0604030504040204" pitchFamily="34" charset="0"/>
                <a:cs typeface="Verdana" panose="020B0604030504040204" pitchFamily="34" charset="0"/>
              </a:rPr>
              <a:t>Prohibits </a:t>
            </a:r>
            <a:r>
              <a:rPr lang="en-US" sz="1400" spc="-10" dirty="0">
                <a:latin typeface="Verdana" panose="020B0604030504040204" pitchFamily="34" charset="0"/>
                <a:ea typeface="Verdana" panose="020B0604030504040204" pitchFamily="34" charset="0"/>
                <a:cs typeface="Verdana" panose="020B0604030504040204" pitchFamily="34" charset="0"/>
              </a:rPr>
              <a:t>discrimination </a:t>
            </a:r>
            <a:r>
              <a:rPr lang="en-US" sz="1400" spc="-5" dirty="0">
                <a:latin typeface="Verdana" panose="020B0604030504040204" pitchFamily="34" charset="0"/>
                <a:ea typeface="Verdana" panose="020B0604030504040204" pitchFamily="34" charset="0"/>
                <a:cs typeface="Verdana" panose="020B0604030504040204" pitchFamily="34" charset="0"/>
              </a:rPr>
              <a:t>in programs </a:t>
            </a:r>
            <a:r>
              <a:rPr lang="en-US" sz="1400" dirty="0">
                <a:latin typeface="Verdana" panose="020B0604030504040204" pitchFamily="34" charset="0"/>
                <a:ea typeface="Verdana" panose="020B0604030504040204" pitchFamily="34" charset="0"/>
                <a:cs typeface="Verdana" panose="020B0604030504040204" pitchFamily="34" charset="0"/>
              </a:rPr>
              <a:t>and </a:t>
            </a:r>
            <a:r>
              <a:rPr lang="en-US" sz="1400" spc="-5" dirty="0">
                <a:latin typeface="Verdana" panose="020B0604030504040204" pitchFamily="34" charset="0"/>
                <a:ea typeface="Verdana" panose="020B0604030504040204" pitchFamily="34" charset="0"/>
                <a:cs typeface="Verdana" panose="020B0604030504040204" pitchFamily="34" charset="0"/>
              </a:rPr>
              <a:t>activities </a:t>
            </a:r>
            <a:r>
              <a:rPr lang="en-US" sz="1400" dirty="0">
                <a:latin typeface="Verdana" panose="020B0604030504040204" pitchFamily="34" charset="0"/>
                <a:ea typeface="Verdana" panose="020B0604030504040204" pitchFamily="34" charset="0"/>
                <a:cs typeface="Verdana" panose="020B0604030504040204" pitchFamily="34" charset="0"/>
              </a:rPr>
              <a:t>funded </a:t>
            </a:r>
            <a:r>
              <a:rPr lang="en-US" sz="1400" spc="-10" dirty="0">
                <a:latin typeface="Verdana" panose="020B0604030504040204" pitchFamily="34" charset="0"/>
                <a:ea typeface="Verdana" panose="020B0604030504040204" pitchFamily="34" charset="0"/>
                <a:cs typeface="Verdana" panose="020B0604030504040204" pitchFamily="34" charset="0"/>
              </a:rPr>
              <a:t>in  </a:t>
            </a:r>
            <a:r>
              <a:rPr lang="en-US" sz="1400" spc="-5" dirty="0">
                <a:latin typeface="Verdana" panose="020B0604030504040204" pitchFamily="34" charset="0"/>
                <a:ea typeface="Verdana" panose="020B0604030504040204" pitchFamily="34" charset="0"/>
                <a:cs typeface="Verdana" panose="020B0604030504040204" pitchFamily="34" charset="0"/>
              </a:rPr>
              <a:t>whole </a:t>
            </a:r>
            <a:r>
              <a:rPr lang="en-US" sz="1400" dirty="0">
                <a:latin typeface="Verdana" panose="020B0604030504040204" pitchFamily="34" charset="0"/>
                <a:ea typeface="Verdana" panose="020B0604030504040204" pitchFamily="34" charset="0"/>
                <a:cs typeface="Verdana" panose="020B0604030504040204" pitchFamily="34" charset="0"/>
              </a:rPr>
              <a:t>or </a:t>
            </a:r>
            <a:r>
              <a:rPr lang="en-US" sz="1400" spc="-5" dirty="0">
                <a:latin typeface="Verdana" panose="020B0604030504040204" pitchFamily="34" charset="0"/>
                <a:ea typeface="Verdana" panose="020B0604030504040204" pitchFamily="34" charset="0"/>
                <a:cs typeface="Verdana" panose="020B0604030504040204" pitchFamily="34" charset="0"/>
              </a:rPr>
              <a:t>in part by </a:t>
            </a:r>
            <a:r>
              <a:rPr lang="en-US" sz="1400" dirty="0">
                <a:latin typeface="Verdana" panose="020B0604030504040204" pitchFamily="34" charset="0"/>
                <a:ea typeface="Verdana" panose="020B0604030504040204" pitchFamily="34" charset="0"/>
                <a:cs typeface="Verdana" panose="020B0604030504040204" pitchFamily="34" charset="0"/>
              </a:rPr>
              <a:t>the</a:t>
            </a:r>
            <a:r>
              <a:rPr lang="en-US" sz="1400" spc="-70" dirty="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USDA</a:t>
            </a:r>
          </a:p>
          <a:p>
            <a:pPr marL="12700" lvl="0">
              <a:spcBef>
                <a:spcPts val="1930"/>
              </a:spcBef>
            </a:pPr>
            <a:r>
              <a:rPr lang="en-US" sz="1400" dirty="0">
                <a:latin typeface="Verdana" panose="020B0604030504040204" pitchFamily="34" charset="0"/>
                <a:ea typeface="Verdana" panose="020B0604030504040204" pitchFamily="34" charset="0"/>
                <a:cs typeface="Verdana" panose="020B0604030504040204" pitchFamily="34" charset="0"/>
              </a:rPr>
              <a:t>FNS Instruction </a:t>
            </a:r>
            <a:r>
              <a:rPr lang="en-US" sz="1400" spc="-10" dirty="0">
                <a:latin typeface="Verdana" panose="020B0604030504040204" pitchFamily="34" charset="0"/>
                <a:ea typeface="Verdana" panose="020B0604030504040204" pitchFamily="34" charset="0"/>
                <a:cs typeface="Verdana" panose="020B0604030504040204" pitchFamily="34" charset="0"/>
              </a:rPr>
              <a:t>113-1 </a:t>
            </a:r>
            <a:r>
              <a:rPr lang="en-US" sz="1400" dirty="0">
                <a:latin typeface="Verdana" panose="020B0604030504040204" pitchFamily="34" charset="0"/>
                <a:ea typeface="Verdana" panose="020B0604030504040204" pitchFamily="34" charset="0"/>
                <a:cs typeface="Verdana" panose="020B0604030504040204" pitchFamily="34" charset="0"/>
              </a:rPr>
              <a:t>and </a:t>
            </a:r>
            <a:r>
              <a:rPr lang="en-US" sz="1400" spc="-5" dirty="0">
                <a:latin typeface="Verdana" panose="020B0604030504040204" pitchFamily="34" charset="0"/>
                <a:ea typeface="Verdana" panose="020B0604030504040204" pitchFamily="34" charset="0"/>
                <a:cs typeface="Verdana" panose="020B0604030504040204" pitchFamily="34" charset="0"/>
              </a:rPr>
              <a:t>Appendix </a:t>
            </a:r>
            <a:r>
              <a:rPr lang="en-US" sz="1400" dirty="0">
                <a:latin typeface="Verdana" panose="020B0604030504040204" pitchFamily="34" charset="0"/>
                <a:ea typeface="Verdana" panose="020B0604030504040204" pitchFamily="34" charset="0"/>
                <a:cs typeface="Verdana" panose="020B0604030504040204" pitchFamily="34" charset="0"/>
              </a:rPr>
              <a:t>A</a:t>
            </a:r>
            <a:r>
              <a:rPr lang="en-US" sz="1400" spc="65" dirty="0">
                <a:latin typeface="Verdana" panose="020B0604030504040204" pitchFamily="34" charset="0"/>
                <a:ea typeface="Verdana" panose="020B0604030504040204" pitchFamily="34" charset="0"/>
                <a:cs typeface="Verdana" panose="020B0604030504040204" pitchFamily="34" charset="0"/>
              </a:rPr>
              <a:t> </a:t>
            </a:r>
            <a:r>
              <a:rPr lang="en-US" sz="1400" spc="-5" dirty="0">
                <a:latin typeface="Verdana" panose="020B0604030504040204" pitchFamily="34" charset="0"/>
                <a:ea typeface="Verdana" panose="020B0604030504040204" pitchFamily="34" charset="0"/>
                <a:cs typeface="Verdana" panose="020B0604030504040204" pitchFamily="34" charset="0"/>
              </a:rPr>
              <a:t>(SNAP)</a:t>
            </a:r>
          </a:p>
          <a:p>
            <a:pPr marL="298450" lvl="0" indent="-285750">
              <a:spcBef>
                <a:spcPts val="1930"/>
              </a:spcBef>
              <a:buFont typeface="Arial" panose="020B0604020202020204" pitchFamily="34" charset="0"/>
              <a:buChar char="•"/>
            </a:pPr>
            <a:r>
              <a:rPr lang="en-US" sz="1400" spc="-5" dirty="0">
                <a:latin typeface="Verdana" panose="020B0604030504040204" pitchFamily="34" charset="0"/>
                <a:ea typeface="Verdana" panose="020B0604030504040204" pitchFamily="34" charset="0"/>
                <a:cs typeface="Verdana" panose="020B0604030504040204" pitchFamily="34" charset="0"/>
              </a:rPr>
              <a:t>Provides information </a:t>
            </a:r>
            <a:r>
              <a:rPr lang="en-US" sz="1400" dirty="0">
                <a:latin typeface="Verdana" panose="020B0604030504040204" pitchFamily="34" charset="0"/>
                <a:ea typeface="Verdana" panose="020B0604030504040204" pitchFamily="34" charset="0"/>
                <a:cs typeface="Verdana" panose="020B0604030504040204" pitchFamily="34" charset="0"/>
              </a:rPr>
              <a:t>on </a:t>
            </a:r>
            <a:r>
              <a:rPr lang="en-US" sz="1400" spc="-5" dirty="0">
                <a:latin typeface="Verdana" panose="020B0604030504040204" pitchFamily="34" charset="0"/>
                <a:ea typeface="Verdana" panose="020B0604030504040204" pitchFamily="34" charset="0"/>
                <a:cs typeface="Verdana" panose="020B0604030504040204" pitchFamily="34" charset="0"/>
              </a:rPr>
              <a:t>Civil Rights compliance </a:t>
            </a:r>
            <a:r>
              <a:rPr lang="en-US" sz="1400" dirty="0">
                <a:latin typeface="Verdana" panose="020B0604030504040204" pitchFamily="34" charset="0"/>
                <a:ea typeface="Verdana" panose="020B0604030504040204" pitchFamily="34" charset="0"/>
                <a:cs typeface="Verdana" panose="020B0604030504040204" pitchFamily="34" charset="0"/>
              </a:rPr>
              <a:t>and </a:t>
            </a:r>
            <a:r>
              <a:rPr lang="en-US" sz="1400" spc="-5" dirty="0">
                <a:latin typeface="Verdana" panose="020B0604030504040204" pitchFamily="34" charset="0"/>
                <a:ea typeface="Verdana" panose="020B0604030504040204" pitchFamily="34" charset="0"/>
                <a:cs typeface="Verdana" panose="020B0604030504040204" pitchFamily="34" charset="0"/>
              </a:rPr>
              <a:t>enforcement </a:t>
            </a:r>
          </a:p>
          <a:p>
            <a:pPr marL="91440" marR="1046480" lvl="0" indent="-457834">
              <a:lnSpc>
                <a:spcPts val="2160"/>
              </a:lnSpc>
              <a:spcBef>
                <a:spcPts val="1225"/>
              </a:spcBef>
            </a:pPr>
            <a:r>
              <a:rPr lang="en-US" sz="1400" dirty="0">
                <a:latin typeface="Verdana" panose="020B0604030504040204" pitchFamily="34" charset="0"/>
                <a:ea typeface="Verdana" panose="020B0604030504040204" pitchFamily="34" charset="0"/>
                <a:cs typeface="Verdana" panose="020B0604030504040204" pitchFamily="34" charset="0"/>
                <a:hlinkClick r:id="rId3"/>
              </a:rPr>
              <a:t>The Food Stamp Act of 1977</a:t>
            </a:r>
            <a:r>
              <a:rPr lang="en-US" sz="1400" dirty="0">
                <a:latin typeface="Verdana" panose="020B0604030504040204" pitchFamily="34" charset="0"/>
                <a:ea typeface="Verdana" panose="020B0604030504040204" pitchFamily="34" charset="0"/>
                <a:cs typeface="Verdana" panose="020B0604030504040204" pitchFamily="34" charset="0"/>
              </a:rPr>
              <a:t>, as amended</a:t>
            </a:r>
          </a:p>
          <a:p>
            <a:pPr marL="285750" marR="1046480" lvl="0" indent="-285750">
              <a:lnSpc>
                <a:spcPts val="2160"/>
              </a:lnSpc>
              <a:spcBef>
                <a:spcPts val="1225"/>
              </a:spcBef>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Establishes Food Assistance Programs</a:t>
            </a:r>
          </a:p>
          <a:p>
            <a:pPr marL="91440" marR="1046480" lvl="0" indent="-457834">
              <a:lnSpc>
                <a:spcPts val="2160"/>
              </a:lnSpc>
              <a:spcBef>
                <a:spcPts val="1225"/>
              </a:spcBef>
            </a:pPr>
            <a:r>
              <a:rPr lang="en-US" sz="1400" dirty="0">
                <a:latin typeface="Verdana" panose="020B0604030504040204" pitchFamily="34" charset="0"/>
                <a:ea typeface="Verdana" panose="020B0604030504040204" pitchFamily="34" charset="0"/>
                <a:cs typeface="Verdana" panose="020B0604030504040204" pitchFamily="34" charset="0"/>
              </a:rPr>
              <a:t>USDA Civil Rights Accountability Policy and Procedures </a:t>
            </a:r>
          </a:p>
          <a:p>
            <a:pPr marL="285750" marR="1046480" lvl="0" indent="-285750">
              <a:lnSpc>
                <a:spcPts val="2160"/>
              </a:lnSpc>
              <a:spcBef>
                <a:spcPts val="1225"/>
              </a:spcBef>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Establishes the civil rights accountability policy and procedures</a:t>
            </a:r>
          </a:p>
          <a:p>
            <a:pPr marR="1046480" lvl="0">
              <a:lnSpc>
                <a:spcPts val="2160"/>
              </a:lnSpc>
              <a:spcBef>
                <a:spcPts val="1225"/>
              </a:spcBef>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R="1046480" lvl="0">
              <a:lnSpc>
                <a:spcPts val="2160"/>
              </a:lnSpc>
              <a:spcBef>
                <a:spcPts val="1225"/>
              </a:spcBef>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35631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F78EA0-4786-41B2-9289-91142562AB70}"/>
              </a:ext>
            </a:extLst>
          </p:cNvPr>
          <p:cNvSpPr>
            <a:spLocks noGrp="1"/>
          </p:cNvSpPr>
          <p:nvPr>
            <p:ph type="body" sz="quarter" idx="10"/>
          </p:nvPr>
        </p:nvSpPr>
        <p:spPr>
          <a:xfrm>
            <a:off x="628650" y="1447800"/>
            <a:ext cx="7888288" cy="4861560"/>
          </a:xfrm>
        </p:spPr>
        <p:txBody>
          <a:bodyPr/>
          <a:lstStyle/>
          <a:p>
            <a:pPr marL="0" indent="0">
              <a:buNone/>
            </a:pPr>
            <a:r>
              <a:rPr lang="en-US" sz="1600" i="1" dirty="0">
                <a:latin typeface="Verdana" panose="020B0604030504040204" pitchFamily="34" charset="0"/>
                <a:ea typeface="Verdana" panose="020B0604030504040204" pitchFamily="34" charset="0"/>
                <a:cs typeface="Verdana" panose="020B0604030504040204" pitchFamily="34" charset="0"/>
              </a:rPr>
              <a:t>Under US HHS</a:t>
            </a:r>
            <a:endParaRPr lang="en-US" sz="1600" i="1" u="sng" dirty="0">
              <a:latin typeface="Verdana" panose="020B0604030504040204" pitchFamily="34" charset="0"/>
              <a:ea typeface="Verdana" panose="020B0604030504040204" pitchFamily="34" charset="0"/>
              <a:cs typeface="Verdana" panose="020B0604030504040204" pitchFamily="34" charset="0"/>
              <a:hlinkClick r:id="rId3"/>
            </a:endParaRPr>
          </a:p>
          <a:p>
            <a:r>
              <a:rPr lang="en-US" sz="1600" u="sng" dirty="0">
                <a:latin typeface="Verdana" panose="020B0604030504040204" pitchFamily="34" charset="0"/>
                <a:ea typeface="Verdana" panose="020B0604030504040204" pitchFamily="34" charset="0"/>
                <a:cs typeface="Verdana" panose="020B0604030504040204" pitchFamily="34" charset="0"/>
                <a:hlinkClick r:id="rId3"/>
              </a:rPr>
              <a:t>Section 1557 of the Affordable Care Act</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b="0" dirty="0">
                <a:latin typeface="Verdana" panose="020B0604030504040204" pitchFamily="34" charset="0"/>
                <a:ea typeface="Verdana" panose="020B0604030504040204" pitchFamily="34" charset="0"/>
                <a:cs typeface="Verdana" panose="020B0604030504040204" pitchFamily="34" charset="0"/>
              </a:rPr>
              <a:t>Section 1557 of the Patient Protection and Affordable Care Act (</a:t>
            </a:r>
            <a:r>
              <a:rPr lang="en-US" sz="1600" b="0" u="sng" dirty="0">
                <a:latin typeface="Verdana" panose="020B0604030504040204" pitchFamily="34" charset="0"/>
                <a:ea typeface="Verdana" panose="020B0604030504040204" pitchFamily="34" charset="0"/>
                <a:cs typeface="Verdana" panose="020B0604030504040204" pitchFamily="34" charset="0"/>
                <a:hlinkClick r:id="rId4"/>
              </a:rPr>
              <a:t>42 USC § 18116 - PDF</a:t>
            </a:r>
            <a:r>
              <a:rPr lang="en-US" sz="1600" b="0" dirty="0">
                <a:latin typeface="Verdana" panose="020B0604030504040204" pitchFamily="34" charset="0"/>
                <a:ea typeface="Verdana" panose="020B0604030504040204" pitchFamily="34" charset="0"/>
                <a:cs typeface="Verdana" panose="020B0604030504040204" pitchFamily="34" charset="0"/>
              </a:rPr>
              <a:t>), which provides that an individual shall not be excluded from participation in, be denied the benefits of, or be subjected to discrimination on the grounds prohibited under Title VI of the Civil Rights Act of 1964, </a:t>
            </a:r>
            <a:r>
              <a:rPr lang="en-US" sz="1600" b="0" u="sng" dirty="0">
                <a:latin typeface="Verdana" panose="020B0604030504040204" pitchFamily="34" charset="0"/>
                <a:ea typeface="Verdana" panose="020B0604030504040204" pitchFamily="34" charset="0"/>
                <a:cs typeface="Verdana" panose="020B0604030504040204" pitchFamily="34" charset="0"/>
                <a:hlinkClick r:id="rId5"/>
              </a:rPr>
              <a:t>42 USC § </a:t>
            </a:r>
            <a:r>
              <a:rPr lang="en-US" sz="1600" b="0" u="sng" dirty="0" err="1">
                <a:latin typeface="Verdana" panose="020B0604030504040204" pitchFamily="34" charset="0"/>
                <a:ea typeface="Verdana" panose="020B0604030504040204" pitchFamily="34" charset="0"/>
                <a:cs typeface="Verdana" panose="020B0604030504040204" pitchFamily="34" charset="0"/>
                <a:hlinkClick r:id="rId5"/>
              </a:rPr>
              <a:t>2000d</a:t>
            </a:r>
            <a:r>
              <a:rPr lang="en-US" sz="1600" b="0" u="sng" dirty="0">
                <a:latin typeface="Verdana" panose="020B0604030504040204" pitchFamily="34" charset="0"/>
                <a:ea typeface="Verdana" panose="020B0604030504040204" pitchFamily="34" charset="0"/>
                <a:cs typeface="Verdana" panose="020B0604030504040204" pitchFamily="34" charset="0"/>
                <a:hlinkClick r:id="rId5"/>
              </a:rPr>
              <a:t> et seq. - PDF</a:t>
            </a:r>
            <a:r>
              <a:rPr lang="en-US" sz="1600" b="0" dirty="0">
                <a:latin typeface="Verdana" panose="020B0604030504040204" pitchFamily="34" charset="0"/>
                <a:ea typeface="Verdana" panose="020B0604030504040204" pitchFamily="34" charset="0"/>
                <a:cs typeface="Verdana" panose="020B0604030504040204" pitchFamily="34" charset="0"/>
              </a:rPr>
              <a:t> (race, color, national origin), Title IX of the Education Amendments of 1972, </a:t>
            </a:r>
            <a:r>
              <a:rPr lang="en-US" sz="1600" b="0" u="sng" dirty="0">
                <a:latin typeface="Verdana" panose="020B0604030504040204" pitchFamily="34" charset="0"/>
                <a:ea typeface="Verdana" panose="020B0604030504040204" pitchFamily="34" charset="0"/>
                <a:cs typeface="Verdana" panose="020B0604030504040204" pitchFamily="34" charset="0"/>
                <a:hlinkClick r:id="rId6"/>
              </a:rPr>
              <a:t>20 USC § 1681 et seq. - PDF</a:t>
            </a:r>
            <a:r>
              <a:rPr lang="en-US" sz="1600" b="0" dirty="0">
                <a:latin typeface="Verdana" panose="020B0604030504040204" pitchFamily="34" charset="0"/>
                <a:ea typeface="Verdana" panose="020B0604030504040204" pitchFamily="34" charset="0"/>
                <a:cs typeface="Verdana" panose="020B0604030504040204" pitchFamily="34" charset="0"/>
              </a:rPr>
              <a:t> (sex), the Age Discrimination Act of 1975, </a:t>
            </a:r>
            <a:r>
              <a:rPr lang="en-US" sz="1600" b="0" u="sng" dirty="0">
                <a:latin typeface="Verdana" panose="020B0604030504040204" pitchFamily="34" charset="0"/>
                <a:ea typeface="Verdana" panose="020B0604030504040204" pitchFamily="34" charset="0"/>
                <a:cs typeface="Verdana" panose="020B0604030504040204" pitchFamily="34" charset="0"/>
                <a:hlinkClick r:id="rId7"/>
              </a:rPr>
              <a:t>42 USC § 6101 et seq</a:t>
            </a:r>
            <a:r>
              <a:rPr lang="en-US" sz="1600" b="0" u="sng" dirty="0">
                <a:latin typeface="Verdana" panose="020B0604030504040204" pitchFamily="34" charset="0"/>
                <a:ea typeface="Verdana" panose="020B0604030504040204" pitchFamily="34" charset="0"/>
                <a:cs typeface="Verdana" panose="020B0604030504040204" pitchFamily="34" charset="0"/>
                <a:hlinkClick r:id="rId8"/>
              </a:rPr>
              <a:t>.</a:t>
            </a:r>
            <a:r>
              <a:rPr lang="en-US" sz="1600" b="0" dirty="0">
                <a:latin typeface="Verdana" panose="020B0604030504040204" pitchFamily="34" charset="0"/>
                <a:ea typeface="Verdana" panose="020B0604030504040204" pitchFamily="34" charset="0"/>
                <a:cs typeface="Verdana" panose="020B0604030504040204" pitchFamily="34" charset="0"/>
              </a:rPr>
              <a:t> (age), or Section 504 of the Rehabilitation Act of 1973, </a:t>
            </a:r>
            <a:r>
              <a:rPr lang="en-US" sz="1600" b="0" u="sng" dirty="0">
                <a:latin typeface="Verdana" panose="020B0604030504040204" pitchFamily="34" charset="0"/>
                <a:ea typeface="Verdana" panose="020B0604030504040204" pitchFamily="34" charset="0"/>
                <a:cs typeface="Verdana" panose="020B0604030504040204" pitchFamily="34" charset="0"/>
                <a:hlinkClick r:id="rId9"/>
              </a:rPr>
              <a:t>29 USC § 794 - PDF</a:t>
            </a:r>
            <a:r>
              <a:rPr lang="en-US" sz="1600" b="0" dirty="0">
                <a:latin typeface="Verdana" panose="020B0604030504040204" pitchFamily="34" charset="0"/>
                <a:ea typeface="Verdana" panose="020B0604030504040204" pitchFamily="34" charset="0"/>
                <a:cs typeface="Verdana" panose="020B0604030504040204" pitchFamily="34" charset="0"/>
              </a:rPr>
              <a:t>(disability), under any health program or activity, any part of which is receiving Federal financial assistance, or under any program or activity that is administered by an Executive Agency or any entity established under Title I of the Affordable Care Act or its amendments. OCR has enforcement authority with respect to health programs and activities that receive Federal financial assistance from the Department of Health and Human Services (HHS) or are administered by HHS or any entity established under Title I of the Affordable Care Act or its amendments.</a:t>
            </a:r>
          </a:p>
          <a:p>
            <a:pPr marL="0" indent="0">
              <a:buNone/>
            </a:pPr>
            <a:r>
              <a:rPr lang="en-US" sz="1400" b="0" dirty="0">
                <a:latin typeface="Verdana" panose="020B0604030504040204" pitchFamily="34" charset="0"/>
                <a:ea typeface="Verdana" panose="020B0604030504040204" pitchFamily="34" charset="0"/>
                <a:cs typeface="Verdana" panose="020B0604030504040204" pitchFamily="34" charset="0"/>
              </a:rPr>
              <a:t>	</a:t>
            </a:r>
            <a:endParaRPr lang="en-US" dirty="0"/>
          </a:p>
        </p:txBody>
      </p:sp>
      <p:sp>
        <p:nvSpPr>
          <p:cNvPr id="5" name="Title 1">
            <a:extLst>
              <a:ext uri="{FF2B5EF4-FFF2-40B4-BE49-F238E27FC236}">
                <a16:creationId xmlns:a16="http://schemas.microsoft.com/office/drawing/2014/main" id="{600E5770-77BE-4C48-9F58-1B9427C61584}"/>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Tree>
    <p:extLst>
      <p:ext uri="{BB962C8B-B14F-4D97-AF65-F5344CB8AC3E}">
        <p14:creationId xmlns:p14="http://schemas.microsoft.com/office/powerpoint/2010/main" val="286218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C61E74-4A36-4DBF-A159-E7B9AD7738E4}"/>
              </a:ext>
            </a:extLst>
          </p:cNvPr>
          <p:cNvSpPr>
            <a:spLocks noGrp="1"/>
          </p:cNvSpPr>
          <p:nvPr>
            <p:ph type="body" sz="quarter" idx="10"/>
          </p:nvPr>
        </p:nvSpPr>
        <p:spPr/>
        <p:txBody>
          <a:bodyPr/>
          <a:lstStyle/>
          <a:p>
            <a:r>
              <a:rPr lang="en-US" sz="2400" u="sng" dirty="0">
                <a:latin typeface="Verdana" panose="020B0604030504040204" pitchFamily="34" charset="0"/>
                <a:ea typeface="Verdana" panose="020B0604030504040204" pitchFamily="34" charset="0"/>
                <a:cs typeface="Verdana" panose="020B0604030504040204" pitchFamily="34" charset="0"/>
                <a:hlinkClick r:id="rId3"/>
              </a:rPr>
              <a:t>Hill-Burton</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b="0" dirty="0">
                <a:latin typeface="Verdana" panose="020B0604030504040204" pitchFamily="34" charset="0"/>
                <a:ea typeface="Verdana" panose="020B0604030504040204" pitchFamily="34" charset="0"/>
                <a:cs typeface="Verdana" panose="020B0604030504040204" pitchFamily="34" charset="0"/>
              </a:rPr>
              <a:t>The Hill-Burton Act prohibits discrimination on the basis of race, color, national origin, creed, and other grounds in certain medical facilities.</a:t>
            </a:r>
          </a:p>
          <a:p>
            <a:r>
              <a:rPr lang="en-US" sz="2400" dirty="0">
                <a:latin typeface="Verdana" panose="020B0604030504040204" pitchFamily="34" charset="0"/>
                <a:ea typeface="Verdana" panose="020B0604030504040204" pitchFamily="34" charset="0"/>
                <a:cs typeface="Verdana" panose="020B0604030504040204" pitchFamily="34" charset="0"/>
              </a:rPr>
              <a:t> </a:t>
            </a:r>
            <a:r>
              <a:rPr lang="en-US" sz="1800" u="sng" dirty="0">
                <a:latin typeface="Verdana" panose="020B0604030504040204" pitchFamily="34" charset="0"/>
                <a:ea typeface="Verdana" panose="020B0604030504040204" pitchFamily="34" charset="0"/>
                <a:cs typeface="Verdana" panose="020B0604030504040204" pitchFamily="34" charset="0"/>
                <a:hlinkClick r:id="rId4"/>
              </a:rPr>
              <a:t>Section 1553 of the Affordable Care Act</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2400" b="0" dirty="0">
                <a:latin typeface="Verdana" panose="020B0604030504040204" pitchFamily="34" charset="0"/>
                <a:ea typeface="Verdana" panose="020B0604030504040204" pitchFamily="34" charset="0"/>
                <a:cs typeface="Verdana" panose="020B0604030504040204" pitchFamily="34" charset="0"/>
              </a:rPr>
              <a:t>Section 1553 of the Affordable Care Act prohibits discrimination against individuals or health care entities that do not provide assisted suicide services.</a:t>
            </a:r>
          </a:p>
          <a:p>
            <a:pPr marL="0" indent="0">
              <a:buNone/>
            </a:pPr>
            <a:endParaRPr lang="en-US" dirty="0"/>
          </a:p>
        </p:txBody>
      </p:sp>
      <p:sp>
        <p:nvSpPr>
          <p:cNvPr id="4" name="Text Placeholder 3">
            <a:extLst>
              <a:ext uri="{FF2B5EF4-FFF2-40B4-BE49-F238E27FC236}">
                <a16:creationId xmlns:a16="http://schemas.microsoft.com/office/drawing/2014/main" id="{3A621151-0A11-4822-9581-433E9A44E558}"/>
              </a:ext>
            </a:extLst>
          </p:cNvPr>
          <p:cNvSpPr>
            <a:spLocks noGrp="1"/>
          </p:cNvSpPr>
          <p:nvPr>
            <p:ph type="body" sz="quarter" idx="11"/>
          </p:nvPr>
        </p:nvSpPr>
        <p:spPr/>
        <p:txBody>
          <a:bodyPr/>
          <a:lstStyle/>
          <a:p>
            <a:endParaRPr lang="en-US"/>
          </a:p>
        </p:txBody>
      </p:sp>
      <p:sp>
        <p:nvSpPr>
          <p:cNvPr id="5" name="Title 1">
            <a:extLst>
              <a:ext uri="{FF2B5EF4-FFF2-40B4-BE49-F238E27FC236}">
                <a16:creationId xmlns:a16="http://schemas.microsoft.com/office/drawing/2014/main" id="{DDF96C39-113E-47E8-BD95-FDB31C7284D0}"/>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Tree>
    <p:extLst>
      <p:ext uri="{BB962C8B-B14F-4D97-AF65-F5344CB8AC3E}">
        <p14:creationId xmlns:p14="http://schemas.microsoft.com/office/powerpoint/2010/main" val="181743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B7EBA-F0BB-438C-A293-8C56959975EB}"/>
              </a:ext>
            </a:extLst>
          </p:cNvPr>
          <p:cNvSpPr>
            <a:spLocks noGrp="1"/>
          </p:cNvSpPr>
          <p:nvPr>
            <p:ph type="body" sz="quarter" idx="10"/>
          </p:nvPr>
        </p:nvSpPr>
        <p:spPr/>
        <p:txBody>
          <a:bodyPr/>
          <a:lstStyle/>
          <a:p>
            <a:r>
              <a:rPr lang="en-US" sz="2000" b="0" dirty="0">
                <a:latin typeface="Verdana" panose="020B0604030504040204" pitchFamily="34" charset="0"/>
                <a:ea typeface="Verdana" panose="020B0604030504040204" pitchFamily="34" charset="0"/>
                <a:cs typeface="Verdana" panose="020B0604030504040204" pitchFamily="34" charset="0"/>
              </a:rPr>
              <a:t>Federal Health Care Conscience Protection Statutes: Prohibits recipients of certain Federal   funds from discriminating against certain health care providers who refuse to participate in certain health care services on religious or moral grounds.</a:t>
            </a:r>
          </a:p>
          <a:p>
            <a:r>
              <a:rPr lang="en-US" sz="2000" b="0" u="sng" dirty="0">
                <a:latin typeface="Verdana" panose="020B0604030504040204" pitchFamily="34" charset="0"/>
                <a:ea typeface="Verdana" panose="020B0604030504040204" pitchFamily="34" charset="0"/>
                <a:cs typeface="Verdana" panose="020B0604030504040204" pitchFamily="34" charset="0"/>
                <a:hlinkClick r:id="rId3"/>
              </a:rPr>
              <a:t>Church Amendments - PDF</a:t>
            </a:r>
            <a:r>
              <a:rPr lang="en-US" sz="2000" b="0" dirty="0">
                <a:latin typeface="Verdana" panose="020B0604030504040204" pitchFamily="34" charset="0"/>
                <a:ea typeface="Verdana" panose="020B0604030504040204" pitchFamily="34" charset="0"/>
                <a:cs typeface="Verdana" panose="020B0604030504040204" pitchFamily="34" charset="0"/>
              </a:rPr>
              <a:t> (42 USC § </a:t>
            </a:r>
            <a:r>
              <a:rPr lang="en-US" sz="2000" b="0" dirty="0" err="1">
                <a:latin typeface="Verdana" panose="020B0604030504040204" pitchFamily="34" charset="0"/>
                <a:ea typeface="Verdana" panose="020B0604030504040204" pitchFamily="34" charset="0"/>
                <a:cs typeface="Verdana" panose="020B0604030504040204" pitchFamily="34" charset="0"/>
              </a:rPr>
              <a:t>300a</a:t>
            </a:r>
            <a:r>
              <a:rPr lang="en-US" sz="2000" b="0" dirty="0">
                <a:latin typeface="Verdana" panose="020B0604030504040204" pitchFamily="34" charset="0"/>
                <a:ea typeface="Verdana" panose="020B0604030504040204" pitchFamily="34" charset="0"/>
                <a:cs typeface="Verdana" panose="020B0604030504040204" pitchFamily="34" charset="0"/>
              </a:rPr>
              <a:t>-7)</a:t>
            </a:r>
          </a:p>
          <a:p>
            <a:r>
              <a:rPr lang="en-US" sz="2000" b="0" u="sng" dirty="0">
                <a:latin typeface="Verdana" panose="020B0604030504040204" pitchFamily="34" charset="0"/>
                <a:ea typeface="Verdana" panose="020B0604030504040204" pitchFamily="34" charset="0"/>
                <a:cs typeface="Verdana" panose="020B0604030504040204" pitchFamily="34" charset="0"/>
                <a:hlinkClick r:id="rId4"/>
              </a:rPr>
              <a:t>Public Health Service (PHS) Act - PDF</a:t>
            </a:r>
            <a:r>
              <a:rPr lang="en-US" sz="2000" b="0" dirty="0">
                <a:latin typeface="Verdana" panose="020B0604030504040204" pitchFamily="34" charset="0"/>
                <a:ea typeface="Verdana" panose="020B0604030504040204" pitchFamily="34" charset="0"/>
                <a:cs typeface="Verdana" panose="020B0604030504040204" pitchFamily="34" charset="0"/>
              </a:rPr>
              <a:t> (42 USC § </a:t>
            </a:r>
            <a:r>
              <a:rPr lang="en-US" sz="2000" b="0" dirty="0" err="1">
                <a:latin typeface="Verdana" panose="020B0604030504040204" pitchFamily="34" charset="0"/>
                <a:ea typeface="Verdana" panose="020B0604030504040204" pitchFamily="34" charset="0"/>
                <a:cs typeface="Verdana" panose="020B0604030504040204" pitchFamily="34" charset="0"/>
              </a:rPr>
              <a:t>238n</a:t>
            </a:r>
            <a:r>
              <a:rPr lang="en-US" sz="2000" b="0" dirty="0">
                <a:latin typeface="Verdana" panose="020B0604030504040204" pitchFamily="34" charset="0"/>
                <a:ea typeface="Verdana" panose="020B0604030504040204" pitchFamily="34" charset="0"/>
                <a:cs typeface="Verdana" panose="020B0604030504040204" pitchFamily="34" charset="0"/>
              </a:rPr>
              <a:t>)</a:t>
            </a:r>
          </a:p>
          <a:p>
            <a:r>
              <a:rPr lang="en-US" sz="2000" b="0" u="sng" dirty="0">
                <a:latin typeface="Verdana" panose="020B0604030504040204" pitchFamily="34" charset="0"/>
                <a:ea typeface="Verdana" panose="020B0604030504040204" pitchFamily="34" charset="0"/>
                <a:cs typeface="Verdana" panose="020B0604030504040204" pitchFamily="34" charset="0"/>
                <a:hlinkClick r:id="rId5"/>
              </a:rPr>
              <a:t>Weldon Amendment - PDF</a:t>
            </a:r>
            <a:r>
              <a:rPr lang="en-US" sz="2000" b="0" dirty="0">
                <a:latin typeface="Verdana" panose="020B0604030504040204" pitchFamily="34" charset="0"/>
                <a:ea typeface="Verdana" panose="020B0604030504040204" pitchFamily="34" charset="0"/>
                <a:cs typeface="Verdana" panose="020B0604030504040204" pitchFamily="34" charset="0"/>
              </a:rPr>
              <a:t>(Continuing Appropriations Resolution, Pub. L. No. 113-164, Sec. 101(a) (Sept. 19, 2015)</a:t>
            </a:r>
          </a:p>
          <a:p>
            <a:r>
              <a:rPr lang="en-US" sz="2000" b="0" u="sng" dirty="0">
                <a:latin typeface="Verdana" panose="020B0604030504040204" pitchFamily="34" charset="0"/>
                <a:ea typeface="Verdana" panose="020B0604030504040204" pitchFamily="34" charset="0"/>
                <a:cs typeface="Verdana" panose="020B0604030504040204" pitchFamily="34" charset="0"/>
                <a:hlinkClick r:id="rId6"/>
              </a:rPr>
              <a:t>Regulation for the Enforcement of Federal Health Care Provider Conscience Protection Laws - PDF</a:t>
            </a:r>
            <a:endParaRPr lang="en-US" sz="2000" b="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5" name="Title 1">
            <a:extLst>
              <a:ext uri="{FF2B5EF4-FFF2-40B4-BE49-F238E27FC236}">
                <a16:creationId xmlns:a16="http://schemas.microsoft.com/office/drawing/2014/main" id="{C38E48AD-0BF0-47D1-95BD-298867999A04}"/>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Tree>
    <p:extLst>
      <p:ext uri="{BB962C8B-B14F-4D97-AF65-F5344CB8AC3E}">
        <p14:creationId xmlns:p14="http://schemas.microsoft.com/office/powerpoint/2010/main" val="1565825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00F4-C684-45E1-8D73-577C1EA6BF1D}"/>
              </a:ext>
            </a:extLst>
          </p:cNvPr>
          <p:cNvSpPr>
            <a:spLocks noGrp="1"/>
          </p:cNvSpPr>
          <p:nvPr>
            <p:ph type="title"/>
          </p:nvPr>
        </p:nvSpPr>
        <p:spPr>
          <a:xfrm>
            <a:off x="932873" y="624054"/>
            <a:ext cx="7584763" cy="650564"/>
          </a:xfrm>
        </p:spPr>
        <p:txBody>
          <a:bodyPr/>
          <a:lstStyle/>
          <a:p>
            <a:pPr algn="ctr"/>
            <a:r>
              <a:rPr lang="en-US" sz="2400" kern="0" spc="-10" dirty="0">
                <a:solidFill>
                  <a:srgbClr val="136442"/>
                </a:solidFill>
                <a:latin typeface="Verdana"/>
                <a:ea typeface="+mj-ea"/>
                <a:cs typeface="Verdana"/>
              </a:rPr>
              <a:t>Areas of Compliance</a:t>
            </a:r>
            <a:br>
              <a:rPr lang="en-US" sz="2400" kern="0" spc="-10" dirty="0">
                <a:solidFill>
                  <a:srgbClr val="136442"/>
                </a:solidFill>
                <a:latin typeface="Verdana"/>
                <a:ea typeface="+mj-ea"/>
                <a:cs typeface="Verdana"/>
              </a:rPr>
            </a:br>
            <a:r>
              <a:rPr lang="en-US" sz="2400" kern="0" spc="-10" dirty="0">
                <a:solidFill>
                  <a:srgbClr val="136442"/>
                </a:solidFill>
                <a:latin typeface="Verdana"/>
                <a:ea typeface="+mj-ea"/>
                <a:cs typeface="Verdana"/>
              </a:rPr>
              <a:t>Assurances</a:t>
            </a:r>
            <a:endParaRPr lang="en-US" sz="2400" dirty="0"/>
          </a:p>
        </p:txBody>
      </p:sp>
      <p:sp>
        <p:nvSpPr>
          <p:cNvPr id="3" name="Rectangle 2">
            <a:extLst>
              <a:ext uri="{FF2B5EF4-FFF2-40B4-BE49-F238E27FC236}">
                <a16:creationId xmlns:a16="http://schemas.microsoft.com/office/drawing/2014/main" id="{42302F99-C83A-493B-BABD-429B09EB6A8E}"/>
              </a:ext>
            </a:extLst>
          </p:cNvPr>
          <p:cNvSpPr/>
          <p:nvPr/>
        </p:nvSpPr>
        <p:spPr>
          <a:xfrm>
            <a:off x="932872" y="1641959"/>
            <a:ext cx="7584763" cy="4683333"/>
          </a:xfrm>
          <a:prstGeom prst="rect">
            <a:avLst/>
          </a:prstGeom>
        </p:spPr>
        <p:txBody>
          <a:bodyPr wrap="square">
            <a:spAutoFit/>
          </a:bodyPr>
          <a:lstStyle/>
          <a:p>
            <a:pPr marL="286385" marR="51435" lvl="0" indent="-274320" defTabSz="914400" eaLnBrk="1" fontAlgn="auto" latinLnBrk="0" hangingPunct="1">
              <a:lnSpc>
                <a:spcPct val="100000"/>
              </a:lnSpc>
              <a:spcBef>
                <a:spcPts val="100"/>
              </a:spcBef>
              <a:spcAft>
                <a:spcPts val="0"/>
              </a:spcAft>
              <a:buClrTx/>
              <a:buSzTx/>
              <a:buFontTx/>
              <a:buNone/>
              <a:tabLst/>
              <a:defRPr/>
            </a:pPr>
            <a:r>
              <a:rPr kumimoji="0" lang="en-US" sz="1800" b="0" i="0" u="none" strike="noStrike" kern="0" cap="none" spc="-5" normalizeH="0" baseline="0" noProof="0" dirty="0">
                <a:ln>
                  <a:noFill/>
                </a:ln>
                <a:solidFill>
                  <a:prstClr val="black"/>
                </a:solidFill>
                <a:effectLst/>
                <a:uLnTx/>
                <a:uFillTx/>
                <a:latin typeface="Verdana"/>
                <a:cs typeface="Verdana"/>
              </a:rPr>
              <a:t>To qualify </a:t>
            </a:r>
            <a:r>
              <a:rPr kumimoji="0" lang="en-US" sz="1800" b="0" i="0" u="none" strike="noStrike" kern="0" cap="none" spc="0" normalizeH="0" baseline="0" noProof="0" dirty="0">
                <a:ln>
                  <a:noFill/>
                </a:ln>
                <a:solidFill>
                  <a:prstClr val="black"/>
                </a:solidFill>
                <a:effectLst/>
                <a:uLnTx/>
                <a:uFillTx/>
                <a:latin typeface="Verdana"/>
                <a:cs typeface="Verdana"/>
              </a:rPr>
              <a:t>for </a:t>
            </a:r>
            <a:r>
              <a:rPr kumimoji="0" lang="en-US" sz="1800" b="0" i="0" u="none" strike="noStrike" kern="0" cap="none" spc="-5" normalizeH="0" baseline="0" noProof="0" dirty="0">
                <a:ln>
                  <a:noFill/>
                </a:ln>
                <a:solidFill>
                  <a:prstClr val="black"/>
                </a:solidFill>
                <a:effectLst/>
                <a:uLnTx/>
                <a:uFillTx/>
                <a:latin typeface="Verdana"/>
                <a:cs typeface="Verdana"/>
              </a:rPr>
              <a:t>Federal </a:t>
            </a:r>
            <a:r>
              <a:rPr kumimoji="0" lang="en-US" sz="1800" b="0" i="0" u="none" strike="noStrike" kern="0" cap="none" spc="0" normalizeH="0" baseline="0" noProof="0" dirty="0">
                <a:ln>
                  <a:noFill/>
                </a:ln>
                <a:solidFill>
                  <a:prstClr val="black"/>
                </a:solidFill>
                <a:effectLst/>
                <a:uLnTx/>
                <a:uFillTx/>
                <a:latin typeface="Verdana"/>
                <a:cs typeface="Verdana"/>
              </a:rPr>
              <a:t>financial </a:t>
            </a:r>
            <a:r>
              <a:rPr kumimoji="0" lang="en-US" sz="1800" b="0" i="0" u="none" strike="noStrike" kern="0" cap="none" spc="-5" normalizeH="0" baseline="0" noProof="0" dirty="0">
                <a:ln>
                  <a:noFill/>
                </a:ln>
                <a:solidFill>
                  <a:prstClr val="black"/>
                </a:solidFill>
                <a:effectLst/>
                <a:uLnTx/>
                <a:uFillTx/>
                <a:latin typeface="Verdana"/>
                <a:cs typeface="Verdana"/>
              </a:rPr>
              <a:t>assistance, </a:t>
            </a:r>
            <a:r>
              <a:rPr kumimoji="0" lang="en-US" sz="1800" b="0" i="0" u="none" strike="noStrike" kern="0" cap="none" spc="0" normalizeH="0" baseline="0" noProof="0" dirty="0">
                <a:ln>
                  <a:noFill/>
                </a:ln>
                <a:solidFill>
                  <a:prstClr val="black"/>
                </a:solidFill>
                <a:effectLst/>
                <a:uLnTx/>
                <a:uFillTx/>
                <a:latin typeface="Verdana"/>
                <a:cs typeface="Verdana"/>
              </a:rPr>
              <a:t>an </a:t>
            </a:r>
            <a:r>
              <a:rPr kumimoji="0" lang="en-US" sz="1800" b="0" i="0" u="none" strike="noStrike" kern="0" cap="none" spc="-5" normalizeH="0" baseline="0" noProof="0" dirty="0">
                <a:ln>
                  <a:noFill/>
                </a:ln>
                <a:solidFill>
                  <a:prstClr val="black"/>
                </a:solidFill>
                <a:effectLst/>
                <a:uLnTx/>
                <a:uFillTx/>
                <a:latin typeface="Verdana"/>
                <a:cs typeface="Verdana"/>
              </a:rPr>
              <a:t>application (Plan) </a:t>
            </a:r>
            <a:r>
              <a:rPr kumimoji="0" lang="en-US" sz="1800" b="0" i="0" u="none" strike="noStrike" kern="0" cap="none" spc="0" normalizeH="0" baseline="0" noProof="0" dirty="0">
                <a:ln>
                  <a:noFill/>
                </a:ln>
                <a:solidFill>
                  <a:prstClr val="black"/>
                </a:solidFill>
                <a:effectLst/>
                <a:uLnTx/>
                <a:uFillTx/>
                <a:latin typeface="Verdana"/>
                <a:cs typeface="Verdana"/>
              </a:rPr>
              <a:t>must </a:t>
            </a:r>
            <a:r>
              <a:rPr kumimoji="0" lang="en-US" sz="1800" b="0" i="0" u="none" strike="noStrike" kern="0" cap="none" spc="-5" normalizeH="0" baseline="0" noProof="0" dirty="0">
                <a:ln>
                  <a:noFill/>
                </a:ln>
                <a:solidFill>
                  <a:prstClr val="black"/>
                </a:solidFill>
                <a:effectLst/>
                <a:uLnTx/>
                <a:uFillTx/>
                <a:latin typeface="Verdana"/>
                <a:cs typeface="Verdana"/>
              </a:rPr>
              <a:t>be accompanied by </a:t>
            </a:r>
            <a:r>
              <a:rPr kumimoji="0" lang="en-US" sz="1800" b="0" i="0" u="none" strike="noStrike" kern="0" cap="none" spc="0" normalizeH="0" baseline="0" noProof="0" dirty="0">
                <a:ln>
                  <a:noFill/>
                </a:ln>
                <a:solidFill>
                  <a:prstClr val="black"/>
                </a:solidFill>
                <a:effectLst/>
                <a:uLnTx/>
                <a:uFillTx/>
                <a:latin typeface="Verdana"/>
                <a:cs typeface="Verdana"/>
              </a:rPr>
              <a:t>a </a:t>
            </a:r>
            <a:r>
              <a:rPr kumimoji="0" lang="en-US" sz="1800" b="0" i="0" u="none" strike="noStrike" kern="0" cap="none" spc="-5" normalizeH="0" baseline="0" noProof="0" dirty="0">
                <a:ln>
                  <a:noFill/>
                </a:ln>
                <a:solidFill>
                  <a:prstClr val="black"/>
                </a:solidFill>
                <a:effectLst/>
                <a:uLnTx/>
                <a:uFillTx/>
                <a:latin typeface="Verdana"/>
                <a:cs typeface="Verdana"/>
              </a:rPr>
              <a:t>written assurance that the entity to receive </a:t>
            </a:r>
            <a:r>
              <a:rPr kumimoji="0" lang="en-US" sz="1800" b="0" i="0" u="none" strike="noStrike" kern="0" cap="none" spc="0" normalizeH="0" baseline="0" noProof="0" dirty="0">
                <a:ln>
                  <a:noFill/>
                </a:ln>
                <a:solidFill>
                  <a:prstClr val="black"/>
                </a:solidFill>
                <a:effectLst/>
                <a:uLnTx/>
                <a:uFillTx/>
                <a:latin typeface="Verdana"/>
                <a:cs typeface="Verdana"/>
              </a:rPr>
              <a:t>financial </a:t>
            </a:r>
            <a:r>
              <a:rPr kumimoji="0" lang="en-US" sz="1800" b="0" i="0" u="none" strike="noStrike" kern="0" cap="none" spc="-5" normalizeH="0" baseline="0" noProof="0" dirty="0">
                <a:ln>
                  <a:noFill/>
                </a:ln>
                <a:solidFill>
                  <a:prstClr val="black"/>
                </a:solidFill>
                <a:effectLst/>
                <a:uLnTx/>
                <a:uFillTx/>
                <a:latin typeface="Verdana"/>
                <a:cs typeface="Verdana"/>
              </a:rPr>
              <a:t>assistance </a:t>
            </a:r>
            <a:r>
              <a:rPr kumimoji="0" lang="en-US" sz="1800" b="0" i="0" u="none" strike="noStrike" kern="0" cap="none" spc="0" normalizeH="0" baseline="0" noProof="0" dirty="0">
                <a:ln>
                  <a:noFill/>
                </a:ln>
                <a:solidFill>
                  <a:prstClr val="black"/>
                </a:solidFill>
                <a:effectLst/>
                <a:uLnTx/>
                <a:uFillTx/>
                <a:latin typeface="Verdana"/>
                <a:cs typeface="Verdana"/>
              </a:rPr>
              <a:t>will </a:t>
            </a:r>
            <a:r>
              <a:rPr kumimoji="0" lang="en-US" sz="1800" b="0" i="0" u="none" strike="noStrike" kern="0" cap="none" spc="-5" normalizeH="0" baseline="0" noProof="0" dirty="0">
                <a:ln>
                  <a:noFill/>
                </a:ln>
                <a:solidFill>
                  <a:prstClr val="black"/>
                </a:solidFill>
                <a:effectLst/>
                <a:uLnTx/>
                <a:uFillTx/>
                <a:latin typeface="Verdana"/>
                <a:cs typeface="Verdana"/>
              </a:rPr>
              <a:t>be operated </a:t>
            </a:r>
            <a:r>
              <a:rPr kumimoji="0" lang="en-US" sz="1800" b="0" i="0" u="none" strike="noStrike" kern="0" cap="none" spc="0" normalizeH="0" baseline="0" noProof="0" dirty="0">
                <a:ln>
                  <a:noFill/>
                </a:ln>
                <a:solidFill>
                  <a:prstClr val="black"/>
                </a:solidFill>
                <a:effectLst/>
                <a:uLnTx/>
                <a:uFillTx/>
                <a:latin typeface="Verdana"/>
                <a:cs typeface="Verdana"/>
              </a:rPr>
              <a:t>in compliance </a:t>
            </a:r>
            <a:r>
              <a:rPr kumimoji="0" lang="en-US" sz="1800" b="0" i="0" u="none" strike="noStrike" kern="0" cap="none" spc="-5" normalizeH="0" baseline="0" noProof="0" dirty="0">
                <a:ln>
                  <a:noFill/>
                </a:ln>
                <a:solidFill>
                  <a:prstClr val="black"/>
                </a:solidFill>
                <a:effectLst/>
                <a:uLnTx/>
                <a:uFillTx/>
                <a:latin typeface="Verdana"/>
                <a:cs typeface="Verdana"/>
              </a:rPr>
              <a:t>with </a:t>
            </a:r>
            <a:r>
              <a:rPr kumimoji="0" lang="en-US" sz="1800" b="0" i="0" u="none" strike="noStrike" kern="0" cap="none" spc="0" normalizeH="0" baseline="0" noProof="0" dirty="0">
                <a:ln>
                  <a:noFill/>
                </a:ln>
                <a:solidFill>
                  <a:prstClr val="black"/>
                </a:solidFill>
                <a:effectLst/>
                <a:uLnTx/>
                <a:uFillTx/>
                <a:latin typeface="Verdana"/>
                <a:cs typeface="Verdana"/>
              </a:rPr>
              <a:t>all nondiscrimination laws, </a:t>
            </a:r>
            <a:r>
              <a:rPr kumimoji="0" lang="en-US" sz="1800" b="0" i="0" u="none" strike="noStrike" kern="0" cap="none" spc="-5" normalizeH="0" baseline="0" noProof="0" dirty="0">
                <a:ln>
                  <a:noFill/>
                </a:ln>
                <a:solidFill>
                  <a:prstClr val="black"/>
                </a:solidFill>
                <a:effectLst/>
                <a:uLnTx/>
                <a:uFillTx/>
                <a:latin typeface="Verdana"/>
                <a:cs typeface="Verdana"/>
              </a:rPr>
              <a:t>regulations, instructions, policies, </a:t>
            </a:r>
            <a:r>
              <a:rPr kumimoji="0" lang="en-US" sz="1800" b="0" i="0" u="none" strike="noStrike" kern="0" cap="none" spc="0" normalizeH="0" baseline="0" noProof="0" dirty="0">
                <a:ln>
                  <a:noFill/>
                </a:ln>
                <a:solidFill>
                  <a:prstClr val="black"/>
                </a:solidFill>
                <a:effectLst/>
                <a:uLnTx/>
                <a:uFillTx/>
                <a:latin typeface="Verdana"/>
                <a:cs typeface="Verdana"/>
              </a:rPr>
              <a:t>and </a:t>
            </a:r>
            <a:r>
              <a:rPr kumimoji="0" lang="en-US" sz="1800" b="0" i="0" u="none" strike="noStrike" kern="0" cap="none" spc="-5" normalizeH="0" baseline="0" noProof="0" dirty="0">
                <a:ln>
                  <a:noFill/>
                </a:ln>
                <a:solidFill>
                  <a:prstClr val="black"/>
                </a:solidFill>
                <a:effectLst/>
                <a:uLnTx/>
                <a:uFillTx/>
                <a:latin typeface="Verdana"/>
                <a:cs typeface="Verdana"/>
              </a:rPr>
              <a:t>guidelines.</a:t>
            </a:r>
          </a:p>
          <a:p>
            <a:pPr marL="286385" marR="51435" lvl="0" indent="-274320" defTabSz="914400" eaLnBrk="1" fontAlgn="auto" latinLnBrk="0" hangingPunct="1">
              <a:lnSpc>
                <a:spcPct val="100000"/>
              </a:lnSpc>
              <a:spcBef>
                <a:spcPts val="10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a:cs typeface="Verdana"/>
            </a:endParaRPr>
          </a:p>
          <a:p>
            <a:pPr marL="286385" marR="51435" lvl="0" indent="-274320" defTabSz="914400" eaLnBrk="1" fontAlgn="auto" latinLnBrk="0" hangingPunct="1">
              <a:lnSpc>
                <a:spcPct val="100000"/>
              </a:lnSpc>
              <a:spcBef>
                <a:spcPts val="10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a:cs typeface="Verdana"/>
            </a:endParaRPr>
          </a:p>
          <a:p>
            <a:pPr marL="0" marR="0" lvl="0" indent="0" defTabSz="914400" eaLnBrk="1" fontAlgn="auto" latinLnBrk="0" hangingPunct="1">
              <a:lnSpc>
                <a:spcPct val="100000"/>
              </a:lnSpc>
              <a:spcBef>
                <a:spcPts val="15"/>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a:cs typeface="Verdana"/>
              </a:rPr>
              <a:t>A Civil </a:t>
            </a:r>
            <a:r>
              <a:rPr kumimoji="0" lang="en-US" sz="1800" b="0" i="0" u="none" strike="noStrike" kern="0" cap="none" spc="-5" normalizeH="0" baseline="0" noProof="0" dirty="0">
                <a:ln>
                  <a:noFill/>
                </a:ln>
                <a:solidFill>
                  <a:prstClr val="black"/>
                </a:solidFill>
                <a:effectLst/>
                <a:uLnTx/>
                <a:uFillTx/>
                <a:latin typeface="Verdana"/>
                <a:cs typeface="Verdana"/>
              </a:rPr>
              <a:t>Rights assurance statement </a:t>
            </a:r>
            <a:r>
              <a:rPr kumimoji="0" lang="en-US" sz="1800" b="0" i="0" u="none" strike="noStrike" kern="0" cap="none" spc="0" normalizeH="0" baseline="0" noProof="0" dirty="0">
                <a:ln>
                  <a:noFill/>
                </a:ln>
                <a:solidFill>
                  <a:prstClr val="black"/>
                </a:solidFill>
                <a:effectLst/>
                <a:uLnTx/>
                <a:uFillTx/>
                <a:latin typeface="Verdana"/>
                <a:cs typeface="Verdana"/>
              </a:rPr>
              <a:t>must </a:t>
            </a:r>
            <a:r>
              <a:rPr kumimoji="0" lang="en-US" sz="1800" b="0" i="0" u="none" strike="noStrike" kern="0" cap="none" spc="-5" normalizeH="0" baseline="0" noProof="0" dirty="0">
                <a:ln>
                  <a:noFill/>
                </a:ln>
                <a:solidFill>
                  <a:prstClr val="black"/>
                </a:solidFill>
                <a:effectLst/>
                <a:uLnTx/>
                <a:uFillTx/>
                <a:latin typeface="Verdana"/>
                <a:cs typeface="Verdana"/>
              </a:rPr>
              <a:t>be incorporated </a:t>
            </a:r>
            <a:r>
              <a:rPr kumimoji="0" lang="en-US" sz="1800" b="0" i="0" u="none" strike="noStrike" kern="0" cap="none" spc="0" normalizeH="0" baseline="0" noProof="0" dirty="0">
                <a:ln>
                  <a:noFill/>
                </a:ln>
                <a:solidFill>
                  <a:prstClr val="black"/>
                </a:solidFill>
                <a:effectLst/>
                <a:uLnTx/>
                <a:uFillTx/>
                <a:latin typeface="Verdana"/>
                <a:cs typeface="Verdana"/>
              </a:rPr>
              <a:t>in</a:t>
            </a:r>
            <a:r>
              <a:rPr kumimoji="0" lang="en-US" sz="1800" b="0" i="0" u="none" strike="noStrike" kern="0" cap="none" spc="75" normalizeH="0" baseline="0" noProof="0" dirty="0">
                <a:ln>
                  <a:noFill/>
                </a:ln>
                <a:solidFill>
                  <a:prstClr val="black"/>
                </a:solidFill>
                <a:effectLst/>
                <a:uLnTx/>
                <a:uFillTx/>
                <a:latin typeface="Verdana"/>
                <a:cs typeface="Verdana"/>
              </a:rPr>
              <a:t> </a:t>
            </a:r>
            <a:r>
              <a:rPr kumimoji="0" lang="en-US" sz="1800" b="0" i="0" u="none" strike="noStrike" kern="0" cap="none" spc="0" normalizeH="0" baseline="0" noProof="0" dirty="0">
                <a:ln>
                  <a:noFill/>
                </a:ln>
                <a:solidFill>
                  <a:prstClr val="black"/>
                </a:solidFill>
                <a:effectLst/>
                <a:uLnTx/>
                <a:uFillTx/>
                <a:latin typeface="Verdana"/>
                <a:cs typeface="Verdana"/>
              </a:rPr>
              <a:t>all</a:t>
            </a:r>
          </a:p>
          <a:p>
            <a:pPr marL="286385"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 normalizeH="0" baseline="0" noProof="0" dirty="0">
                <a:ln>
                  <a:noFill/>
                </a:ln>
                <a:solidFill>
                  <a:prstClr val="black"/>
                </a:solidFill>
                <a:effectLst/>
                <a:uLnTx/>
                <a:uFillTx/>
                <a:latin typeface="Verdana"/>
                <a:cs typeface="Verdana"/>
              </a:rPr>
              <a:t>agreements</a:t>
            </a:r>
            <a:r>
              <a:rPr kumimoji="0" lang="en-US" sz="1800" b="0" i="0" u="none" strike="noStrike" kern="0" cap="none" spc="10" normalizeH="0" baseline="0" noProof="0" dirty="0">
                <a:ln>
                  <a:noFill/>
                </a:ln>
                <a:solidFill>
                  <a:prstClr val="black"/>
                </a:solidFill>
                <a:effectLst/>
                <a:uLnTx/>
                <a:uFillTx/>
                <a:latin typeface="Verdana"/>
                <a:cs typeface="Verdana"/>
              </a:rPr>
              <a:t> </a:t>
            </a:r>
            <a:r>
              <a:rPr kumimoji="0" lang="en-US" sz="1800" b="0" i="0" u="none" strike="noStrike" kern="0" cap="none" spc="-10" normalizeH="0" baseline="0" noProof="0" dirty="0">
                <a:ln>
                  <a:noFill/>
                </a:ln>
                <a:solidFill>
                  <a:prstClr val="black"/>
                </a:solidFill>
                <a:effectLst/>
                <a:uLnTx/>
                <a:uFillTx/>
                <a:latin typeface="Verdana"/>
                <a:cs typeface="Verdana"/>
              </a:rPr>
              <a:t>between</a:t>
            </a:r>
          </a:p>
          <a:p>
            <a:pPr marL="286385"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10" normalizeH="0" baseline="0" noProof="0" dirty="0">
              <a:ln>
                <a:noFill/>
              </a:ln>
              <a:solidFill>
                <a:prstClr val="black"/>
              </a:solidFill>
              <a:effectLst/>
              <a:uLnTx/>
              <a:uFillTx/>
              <a:latin typeface="Verdana"/>
              <a:cs typeface="Verdana"/>
            </a:endParaRPr>
          </a:p>
          <a:p>
            <a:pPr marL="286385" marR="0" lvl="0" indent="0" defTabSz="914400" eaLnBrk="1" fontAlgn="auto" latinLnBrk="0" hangingPunct="1">
              <a:lnSpc>
                <a:spcPct val="100000"/>
              </a:lnSpc>
              <a:spcBef>
                <a:spcPts val="0"/>
              </a:spcBef>
              <a:spcAft>
                <a:spcPts val="0"/>
              </a:spcAft>
              <a:buClrTx/>
              <a:buSzTx/>
              <a:buFontTx/>
              <a:buNone/>
              <a:tabLst/>
              <a:defRPr/>
            </a:pPr>
            <a:r>
              <a:rPr lang="en-US" sz="1400" kern="0" dirty="0">
                <a:latin typeface="Verdana"/>
                <a:cs typeface="Verdana"/>
              </a:rPr>
              <a:t>-</a:t>
            </a:r>
            <a:r>
              <a:rPr lang="en-US" sz="1600" kern="0" dirty="0">
                <a:latin typeface="Verdana"/>
                <a:cs typeface="Verdana"/>
              </a:rPr>
              <a:t>US </a:t>
            </a:r>
            <a:r>
              <a:rPr kumimoji="0" lang="en-US" sz="1600" b="0" i="0" u="none" strike="noStrike" kern="0" cap="none" spc="0" normalizeH="0" baseline="0" noProof="0" dirty="0">
                <a:ln>
                  <a:noFill/>
                </a:ln>
                <a:effectLst/>
                <a:uLnTx/>
                <a:uFillTx/>
                <a:latin typeface="Verdana"/>
                <a:cs typeface="Verdana"/>
              </a:rPr>
              <a:t>HHS Federal and State Agencies (Federal-State Agreement)</a:t>
            </a:r>
          </a:p>
          <a:p>
            <a:pPr marL="250190" marR="0" lvl="0" defTabSz="914400" eaLnBrk="1" fontAlgn="auto" latinLnBrk="0" hangingPunct="1">
              <a:lnSpc>
                <a:spcPct val="100000"/>
              </a:lnSpc>
              <a:spcBef>
                <a:spcPts val="405"/>
              </a:spcBef>
              <a:spcAft>
                <a:spcPts val="0"/>
              </a:spcAft>
              <a:buClr>
                <a:srgbClr val="006600"/>
              </a:buClr>
              <a:buSzTx/>
              <a:tabLst>
                <a:tab pos="525145" algn="l"/>
              </a:tabLst>
              <a:defRPr/>
            </a:pPr>
            <a:r>
              <a:rPr kumimoji="0" lang="en-US" sz="1600" b="0" i="0" u="none" strike="noStrike" kern="0" cap="none" spc="-5" normalizeH="0" baseline="0" noProof="0" dirty="0">
                <a:ln>
                  <a:noFill/>
                </a:ln>
                <a:effectLst/>
                <a:uLnTx/>
                <a:uFillTx/>
                <a:latin typeface="Verdana"/>
                <a:cs typeface="Verdana"/>
              </a:rPr>
              <a:t>-Federal and SNAP State </a:t>
            </a:r>
            <a:r>
              <a:rPr kumimoji="0" lang="en-US" sz="1600" b="0" i="0" u="none" strike="noStrike" kern="0" cap="none" spc="-10" normalizeH="0" baseline="0" noProof="0" dirty="0">
                <a:ln>
                  <a:noFill/>
                </a:ln>
                <a:effectLst/>
                <a:uLnTx/>
                <a:uFillTx/>
                <a:latin typeface="Verdana"/>
                <a:cs typeface="Verdana"/>
              </a:rPr>
              <a:t>agencies (Federal-State</a:t>
            </a:r>
            <a:r>
              <a:rPr kumimoji="0" lang="en-US" sz="1600" b="0" i="0" u="none" strike="noStrike" kern="0" cap="none" spc="200" normalizeH="0" baseline="0" noProof="0" dirty="0">
                <a:ln>
                  <a:noFill/>
                </a:ln>
                <a:effectLst/>
                <a:uLnTx/>
                <a:uFillTx/>
                <a:latin typeface="Verdana"/>
                <a:cs typeface="Verdana"/>
              </a:rPr>
              <a:t> </a:t>
            </a:r>
            <a:r>
              <a:rPr kumimoji="0" lang="en-US" sz="1600" b="0" i="0" u="none" strike="noStrike" kern="0" cap="none" spc="-5" normalizeH="0" baseline="0" noProof="0" dirty="0">
                <a:ln>
                  <a:noFill/>
                </a:ln>
                <a:effectLst/>
                <a:uLnTx/>
                <a:uFillTx/>
                <a:latin typeface="Verdana"/>
                <a:cs typeface="Verdana"/>
              </a:rPr>
              <a:t>Agreement)</a:t>
            </a:r>
            <a:endParaRPr kumimoji="0" lang="en-US" sz="1600" b="0" i="0" u="none" strike="noStrike" kern="0" cap="none" spc="0" normalizeH="0" baseline="0" noProof="0" dirty="0">
              <a:ln>
                <a:noFill/>
              </a:ln>
              <a:effectLst/>
              <a:uLnTx/>
              <a:uFillTx/>
              <a:latin typeface="Verdana"/>
              <a:cs typeface="Verdana"/>
            </a:endParaRPr>
          </a:p>
          <a:p>
            <a:pPr marL="250190" marR="0" lvl="0" defTabSz="914400" eaLnBrk="1" fontAlgn="auto" latinLnBrk="0" hangingPunct="1">
              <a:lnSpc>
                <a:spcPct val="100000"/>
              </a:lnSpc>
              <a:spcBef>
                <a:spcPts val="395"/>
              </a:spcBef>
              <a:spcAft>
                <a:spcPts val="0"/>
              </a:spcAft>
              <a:buClr>
                <a:srgbClr val="006600"/>
              </a:buClr>
              <a:buSzTx/>
              <a:tabLst>
                <a:tab pos="525145" algn="l"/>
              </a:tabLst>
              <a:defRPr/>
            </a:pPr>
            <a:r>
              <a:rPr kumimoji="0" lang="en-US" sz="1600" b="0" i="0" u="none" strike="noStrike" kern="0" cap="none" spc="-5" normalizeH="0" baseline="0" noProof="0" dirty="0">
                <a:ln>
                  <a:noFill/>
                </a:ln>
                <a:effectLst/>
                <a:uLnTx/>
                <a:uFillTx/>
                <a:latin typeface="Verdana"/>
                <a:cs typeface="Verdana"/>
              </a:rPr>
              <a:t>-SNAP State </a:t>
            </a:r>
            <a:r>
              <a:rPr kumimoji="0" lang="en-US" sz="1600" b="0" i="0" u="none" strike="noStrike" kern="0" cap="none" spc="-10" normalizeH="0" baseline="0" noProof="0" dirty="0">
                <a:ln>
                  <a:noFill/>
                </a:ln>
                <a:effectLst/>
                <a:uLnTx/>
                <a:uFillTx/>
                <a:latin typeface="Verdana"/>
                <a:cs typeface="Verdana"/>
              </a:rPr>
              <a:t>agencies </a:t>
            </a:r>
            <a:r>
              <a:rPr kumimoji="0" lang="en-US" sz="1600" b="0" i="0" u="none" strike="noStrike" kern="0" cap="none" spc="-5" normalizeH="0" baseline="0" noProof="0" dirty="0">
                <a:ln>
                  <a:noFill/>
                </a:ln>
                <a:effectLst/>
                <a:uLnTx/>
                <a:uFillTx/>
                <a:latin typeface="Verdana"/>
                <a:cs typeface="Verdana"/>
              </a:rPr>
              <a:t>and </a:t>
            </a:r>
            <a:r>
              <a:rPr kumimoji="0" lang="en-US" sz="1600" b="0" i="0" u="none" strike="noStrike" kern="0" cap="none" spc="-10" normalizeH="0" baseline="0" noProof="0" dirty="0">
                <a:ln>
                  <a:noFill/>
                </a:ln>
                <a:effectLst/>
                <a:uLnTx/>
                <a:uFillTx/>
                <a:latin typeface="Verdana"/>
                <a:cs typeface="Verdana"/>
              </a:rPr>
              <a:t>implementing</a:t>
            </a:r>
            <a:r>
              <a:rPr kumimoji="0" lang="en-US" sz="1600" b="0" i="0" u="none" strike="noStrike" kern="0" cap="none" spc="150" normalizeH="0" baseline="0" noProof="0" dirty="0">
                <a:ln>
                  <a:noFill/>
                </a:ln>
                <a:effectLst/>
                <a:uLnTx/>
                <a:uFillTx/>
                <a:latin typeface="Verdana"/>
                <a:cs typeface="Verdana"/>
              </a:rPr>
              <a:t> </a:t>
            </a:r>
            <a:r>
              <a:rPr kumimoji="0" lang="en-US" sz="1600" b="0" i="0" u="none" strike="noStrike" kern="0" cap="none" spc="-10" normalizeH="0" baseline="0" noProof="0" dirty="0">
                <a:ln>
                  <a:noFill/>
                </a:ln>
                <a:effectLst/>
                <a:uLnTx/>
                <a:uFillTx/>
                <a:latin typeface="Verdana"/>
                <a:cs typeface="Verdana"/>
              </a:rPr>
              <a:t>agencies</a:t>
            </a:r>
            <a:endParaRPr kumimoji="0" lang="en-US" sz="1600" b="0" i="0" u="none" strike="noStrike" kern="0" cap="none" spc="0" normalizeH="0" baseline="0" noProof="0" dirty="0">
              <a:ln>
                <a:noFill/>
              </a:ln>
              <a:effectLst/>
              <a:uLnTx/>
              <a:uFillTx/>
              <a:latin typeface="Verdana"/>
              <a:cs typeface="Verdana"/>
            </a:endParaRPr>
          </a:p>
          <a:p>
            <a:pPr marL="250190" marR="0" lvl="0" defTabSz="914400" eaLnBrk="1" fontAlgn="auto" latinLnBrk="0" hangingPunct="1">
              <a:lnSpc>
                <a:spcPct val="100000"/>
              </a:lnSpc>
              <a:spcBef>
                <a:spcPts val="409"/>
              </a:spcBef>
              <a:spcAft>
                <a:spcPts val="0"/>
              </a:spcAft>
              <a:buClr>
                <a:srgbClr val="006600"/>
              </a:buClr>
              <a:buSzTx/>
              <a:tabLst>
                <a:tab pos="525145" algn="l"/>
              </a:tabLst>
              <a:defRPr/>
            </a:pPr>
            <a:r>
              <a:rPr kumimoji="0" lang="en-US" sz="1600" b="0" i="0" u="none" strike="noStrike" kern="0" cap="none" spc="-10" normalizeH="0" baseline="0" noProof="0" dirty="0">
                <a:ln>
                  <a:noFill/>
                </a:ln>
                <a:effectLst/>
                <a:uLnTx/>
                <a:uFillTx/>
                <a:latin typeface="Verdana"/>
                <a:cs typeface="Verdana"/>
              </a:rPr>
              <a:t>-Implementing agencies </a:t>
            </a:r>
            <a:r>
              <a:rPr kumimoji="0" lang="en-US" sz="1600" b="0" i="0" u="none" strike="noStrike" kern="0" cap="none" spc="-5" normalizeH="0" baseline="0" noProof="0" dirty="0">
                <a:ln>
                  <a:noFill/>
                </a:ln>
                <a:effectLst/>
                <a:uLnTx/>
                <a:uFillTx/>
                <a:latin typeface="Verdana"/>
                <a:cs typeface="Verdana"/>
              </a:rPr>
              <a:t>and </a:t>
            </a:r>
            <a:r>
              <a:rPr kumimoji="0" lang="en-US" sz="1600" b="0" i="0" u="none" strike="noStrike" kern="0" cap="none" spc="-10" normalizeH="0" baseline="0" noProof="0" dirty="0">
                <a:ln>
                  <a:noFill/>
                </a:ln>
                <a:effectLst/>
                <a:uLnTx/>
                <a:uFillTx/>
                <a:latin typeface="Verdana"/>
                <a:cs typeface="Verdana"/>
              </a:rPr>
              <a:t>subrecipients (if</a:t>
            </a:r>
            <a:r>
              <a:rPr kumimoji="0" lang="en-US" sz="1600" b="0" i="0" u="none" strike="noStrike" kern="0" cap="none" spc="190" normalizeH="0" baseline="0" noProof="0" dirty="0">
                <a:ln>
                  <a:noFill/>
                </a:ln>
                <a:effectLst/>
                <a:uLnTx/>
                <a:uFillTx/>
                <a:latin typeface="Verdana"/>
                <a:cs typeface="Verdana"/>
              </a:rPr>
              <a:t> </a:t>
            </a:r>
            <a:r>
              <a:rPr kumimoji="0" lang="en-US" sz="1600" b="0" i="0" u="none" strike="noStrike" kern="0" cap="none" spc="-5" normalizeH="0" baseline="0" noProof="0" dirty="0">
                <a:ln>
                  <a:noFill/>
                </a:ln>
                <a:effectLst/>
                <a:uLnTx/>
                <a:uFillTx/>
                <a:latin typeface="Verdana"/>
                <a:cs typeface="Verdana"/>
              </a:rPr>
              <a:t>applicable)</a:t>
            </a:r>
          </a:p>
          <a:p>
            <a:pPr marL="250190" marR="0" lvl="0" defTabSz="914400" eaLnBrk="1" fontAlgn="auto" latinLnBrk="0" hangingPunct="1">
              <a:lnSpc>
                <a:spcPct val="100000"/>
              </a:lnSpc>
              <a:spcBef>
                <a:spcPts val="409"/>
              </a:spcBef>
              <a:spcAft>
                <a:spcPts val="0"/>
              </a:spcAft>
              <a:buClr>
                <a:srgbClr val="006600"/>
              </a:buClr>
              <a:buSzTx/>
              <a:tabLst>
                <a:tab pos="525145" algn="l"/>
              </a:tabLst>
              <a:defRPr/>
            </a:pPr>
            <a:endParaRPr lang="en-US" sz="1400" kern="0" spc="-5" dirty="0">
              <a:latin typeface="Verdana"/>
              <a:cs typeface="Verdana"/>
            </a:endParaRPr>
          </a:p>
          <a:p>
            <a:pPr marL="250190" marR="0" lvl="0" defTabSz="914400" eaLnBrk="1" fontAlgn="auto" latinLnBrk="0" hangingPunct="1">
              <a:lnSpc>
                <a:spcPct val="100000"/>
              </a:lnSpc>
              <a:spcBef>
                <a:spcPts val="409"/>
              </a:spcBef>
              <a:spcAft>
                <a:spcPts val="0"/>
              </a:spcAft>
              <a:buClr>
                <a:srgbClr val="006600"/>
              </a:buClr>
              <a:buSzTx/>
              <a:tabLst>
                <a:tab pos="525145" algn="l"/>
              </a:tabLst>
              <a:defRPr/>
            </a:pPr>
            <a:endParaRPr kumimoji="0" lang="en-US" sz="14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3932241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EF3449-1527-462E-A1AB-6F8328F95439}"/>
              </a:ext>
            </a:extLst>
          </p:cNvPr>
          <p:cNvSpPr/>
          <p:nvPr/>
        </p:nvSpPr>
        <p:spPr>
          <a:xfrm>
            <a:off x="452582" y="1003450"/>
            <a:ext cx="8506690" cy="5756961"/>
          </a:xfrm>
          <a:prstGeom prst="rect">
            <a:avLst/>
          </a:prstGeom>
        </p:spPr>
        <p:txBody>
          <a:bodyPr wrap="square">
            <a:spAutoFit/>
          </a:bodyPr>
          <a:lstStyle/>
          <a:p>
            <a:pPr marL="12700" marR="5080" lvl="0" indent="-3175" algn="ctr">
              <a:lnSpc>
                <a:spcPct val="110000"/>
              </a:lnSpc>
              <a:spcBef>
                <a:spcPts val="100"/>
              </a:spcBef>
            </a:pPr>
            <a:r>
              <a:rPr lang="en-US" sz="2200" b="1" spc="-10" dirty="0">
                <a:solidFill>
                  <a:srgbClr val="136442"/>
                </a:solidFill>
                <a:latin typeface="Verdana"/>
                <a:cs typeface="Verdana"/>
              </a:rPr>
              <a:t>SAMPLE ASSURANCES OF </a:t>
            </a:r>
            <a:r>
              <a:rPr lang="en-US" sz="2200" b="1" spc="-5" dirty="0">
                <a:solidFill>
                  <a:srgbClr val="136442"/>
                </a:solidFill>
                <a:latin typeface="Verdana"/>
                <a:cs typeface="Verdana"/>
              </a:rPr>
              <a:t>NONDISCRIMINATION  </a:t>
            </a:r>
            <a:r>
              <a:rPr lang="en-US" sz="2200" b="1" spc="-10" dirty="0">
                <a:solidFill>
                  <a:srgbClr val="136442"/>
                </a:solidFill>
                <a:latin typeface="Verdana"/>
                <a:cs typeface="Verdana"/>
              </a:rPr>
              <a:t>FOR STATE AGENCY AGREEMENTS AND </a:t>
            </a:r>
            <a:r>
              <a:rPr lang="en-US" sz="2200" b="1" spc="-5" dirty="0">
                <a:solidFill>
                  <a:srgbClr val="136442"/>
                </a:solidFill>
                <a:latin typeface="Verdana"/>
                <a:cs typeface="Verdana"/>
              </a:rPr>
              <a:t>CONTRACTS  IN</a:t>
            </a:r>
            <a:r>
              <a:rPr lang="en-US" sz="2200" b="1" spc="-10" dirty="0">
                <a:solidFill>
                  <a:srgbClr val="136442"/>
                </a:solidFill>
                <a:latin typeface="Verdana"/>
                <a:cs typeface="Verdana"/>
              </a:rPr>
              <a:t> </a:t>
            </a:r>
            <a:r>
              <a:rPr lang="en-US" sz="2200" b="1" spc="-5" dirty="0">
                <a:solidFill>
                  <a:srgbClr val="136442"/>
                </a:solidFill>
                <a:latin typeface="Verdana"/>
                <a:cs typeface="Verdana"/>
              </a:rPr>
              <a:t>SNAP</a:t>
            </a:r>
            <a:endParaRPr lang="en-US" sz="2200" dirty="0">
              <a:solidFill>
                <a:prstClr val="black"/>
              </a:solidFill>
              <a:latin typeface="Verdana"/>
              <a:cs typeface="Verdana"/>
            </a:endParaRPr>
          </a:p>
          <a:p>
            <a:pPr lvl="0"/>
            <a:endParaRPr lang="en-US" sz="3350" dirty="0">
              <a:solidFill>
                <a:prstClr val="black"/>
              </a:solidFill>
              <a:latin typeface="Times New Roman"/>
              <a:cs typeface="Times New Roman"/>
            </a:endParaRPr>
          </a:p>
          <a:p>
            <a:pPr marL="109220" marR="397510" lvl="0">
              <a:lnSpc>
                <a:spcPct val="80000"/>
              </a:lnSpc>
              <a:tabLst>
                <a:tab pos="3947160" algn="l"/>
                <a:tab pos="4984750" algn="l"/>
                <a:tab pos="5889625" algn="l"/>
              </a:tabLst>
            </a:pPr>
            <a:r>
              <a:rPr lang="en-US" sz="2000" spc="-5" dirty="0">
                <a:solidFill>
                  <a:prstClr val="black"/>
                </a:solidFill>
                <a:latin typeface="Verdana"/>
                <a:cs typeface="Verdana"/>
              </a:rPr>
              <a:t>The </a:t>
            </a:r>
            <a:r>
              <a:rPr lang="en-US" sz="2000" dirty="0">
                <a:solidFill>
                  <a:prstClr val="black"/>
                </a:solidFill>
                <a:latin typeface="Verdana"/>
                <a:cs typeface="Verdana"/>
              </a:rPr>
              <a:t>State </a:t>
            </a:r>
            <a:r>
              <a:rPr lang="en-US" sz="2000" spc="-5" dirty="0">
                <a:solidFill>
                  <a:prstClr val="black"/>
                </a:solidFill>
                <a:latin typeface="Verdana"/>
                <a:cs typeface="Verdana"/>
              </a:rPr>
              <a:t>Agency </a:t>
            </a:r>
            <a:r>
              <a:rPr lang="en-US" sz="2000" dirty="0">
                <a:solidFill>
                  <a:prstClr val="black"/>
                </a:solidFill>
                <a:latin typeface="Verdana"/>
                <a:cs typeface="Verdana"/>
              </a:rPr>
              <a:t>or </a:t>
            </a:r>
            <a:r>
              <a:rPr lang="en-US" sz="2000" spc="-5" dirty="0">
                <a:solidFill>
                  <a:prstClr val="black"/>
                </a:solidFill>
                <a:latin typeface="Verdana"/>
                <a:cs typeface="Verdana"/>
              </a:rPr>
              <a:t>[Contractor/Subrecipient] agrees to comply  </a:t>
            </a:r>
            <a:r>
              <a:rPr lang="en-US" sz="2000" dirty="0">
                <a:solidFill>
                  <a:prstClr val="black"/>
                </a:solidFill>
                <a:latin typeface="Verdana"/>
                <a:cs typeface="Verdana"/>
              </a:rPr>
              <a:t>with </a:t>
            </a:r>
            <a:r>
              <a:rPr lang="en-US" sz="2000" spc="-5" dirty="0">
                <a:solidFill>
                  <a:prstClr val="black"/>
                </a:solidFill>
                <a:latin typeface="Verdana"/>
                <a:cs typeface="Verdana"/>
              </a:rPr>
              <a:t>Title </a:t>
            </a:r>
            <a:r>
              <a:rPr lang="en-US" sz="2000" dirty="0">
                <a:solidFill>
                  <a:prstClr val="black"/>
                </a:solidFill>
                <a:latin typeface="Verdana"/>
                <a:cs typeface="Verdana"/>
              </a:rPr>
              <a:t>VI of </a:t>
            </a:r>
            <a:r>
              <a:rPr lang="en-US" sz="2000" spc="-5" dirty="0">
                <a:solidFill>
                  <a:prstClr val="black"/>
                </a:solidFill>
                <a:latin typeface="Verdana"/>
                <a:cs typeface="Verdana"/>
              </a:rPr>
              <a:t>the </a:t>
            </a:r>
            <a:r>
              <a:rPr lang="en-US" sz="2000" dirty="0">
                <a:solidFill>
                  <a:prstClr val="black"/>
                </a:solidFill>
                <a:latin typeface="Verdana"/>
                <a:cs typeface="Verdana"/>
              </a:rPr>
              <a:t>Civil </a:t>
            </a:r>
            <a:r>
              <a:rPr lang="en-US" sz="2000" spc="-5" dirty="0">
                <a:solidFill>
                  <a:prstClr val="black"/>
                </a:solidFill>
                <a:latin typeface="Verdana"/>
                <a:cs typeface="Verdana"/>
              </a:rPr>
              <a:t>Rights </a:t>
            </a:r>
            <a:r>
              <a:rPr lang="en-US" sz="2000" dirty="0">
                <a:solidFill>
                  <a:prstClr val="black"/>
                </a:solidFill>
                <a:latin typeface="Verdana"/>
                <a:cs typeface="Verdana"/>
              </a:rPr>
              <a:t>Act of</a:t>
            </a:r>
            <a:r>
              <a:rPr lang="en-US" sz="2000" spc="100" dirty="0">
                <a:solidFill>
                  <a:prstClr val="black"/>
                </a:solidFill>
                <a:latin typeface="Verdana"/>
                <a:cs typeface="Verdana"/>
              </a:rPr>
              <a:t> </a:t>
            </a:r>
            <a:r>
              <a:rPr lang="en-US" sz="2000" spc="-5" dirty="0">
                <a:solidFill>
                  <a:prstClr val="black"/>
                </a:solidFill>
                <a:latin typeface="Verdana"/>
                <a:cs typeface="Verdana"/>
              </a:rPr>
              <a:t>1964</a:t>
            </a:r>
            <a:r>
              <a:rPr lang="en-US" sz="2000" spc="25" dirty="0">
                <a:solidFill>
                  <a:prstClr val="black"/>
                </a:solidFill>
                <a:latin typeface="Verdana"/>
                <a:cs typeface="Verdana"/>
              </a:rPr>
              <a:t> </a:t>
            </a:r>
          </a:p>
          <a:p>
            <a:pPr marL="109220" marR="397510" lvl="0">
              <a:lnSpc>
                <a:spcPct val="80000"/>
              </a:lnSpc>
              <a:tabLst>
                <a:tab pos="3947160" algn="l"/>
                <a:tab pos="4984750" algn="l"/>
                <a:tab pos="5889625" algn="l"/>
              </a:tabLst>
            </a:pPr>
            <a:r>
              <a:rPr lang="en-US" sz="2000" spc="-5" dirty="0">
                <a:solidFill>
                  <a:prstClr val="black"/>
                </a:solidFill>
                <a:latin typeface="Verdana"/>
                <a:cs typeface="Verdana"/>
              </a:rPr>
              <a:t>(</a:t>
            </a:r>
            <a:r>
              <a:rPr lang="en-US" sz="2000" spc="-5" dirty="0" err="1">
                <a:solidFill>
                  <a:prstClr val="black"/>
                </a:solidFill>
                <a:latin typeface="Verdana"/>
                <a:cs typeface="Verdana"/>
              </a:rPr>
              <a:t>Pub.</a:t>
            </a:r>
            <a:r>
              <a:rPr lang="en-US" sz="2000" dirty="0" err="1">
                <a:solidFill>
                  <a:prstClr val="black"/>
                </a:solidFill>
                <a:latin typeface="Verdana"/>
                <a:cs typeface="Verdana"/>
              </a:rPr>
              <a:t>L</a:t>
            </a:r>
            <a:r>
              <a:rPr lang="en-US" sz="2000" dirty="0">
                <a:solidFill>
                  <a:prstClr val="black"/>
                </a:solidFill>
                <a:latin typeface="Verdana"/>
                <a:cs typeface="Verdana"/>
              </a:rPr>
              <a:t>. </a:t>
            </a:r>
            <a:r>
              <a:rPr lang="en-US" sz="2000" spc="-5" dirty="0">
                <a:solidFill>
                  <a:prstClr val="black"/>
                </a:solidFill>
                <a:latin typeface="Verdana"/>
                <a:cs typeface="Verdana"/>
              </a:rPr>
              <a:t>88-352), section 11(c) </a:t>
            </a:r>
            <a:r>
              <a:rPr lang="en-US" sz="2000" dirty="0">
                <a:solidFill>
                  <a:prstClr val="black"/>
                </a:solidFill>
                <a:latin typeface="Verdana"/>
                <a:cs typeface="Verdana"/>
              </a:rPr>
              <a:t>of </a:t>
            </a:r>
            <a:r>
              <a:rPr lang="en-US" sz="2000" spc="-5" dirty="0">
                <a:solidFill>
                  <a:prstClr val="black"/>
                </a:solidFill>
                <a:latin typeface="Verdana"/>
                <a:cs typeface="Verdana"/>
              </a:rPr>
              <a:t>the </a:t>
            </a:r>
            <a:r>
              <a:rPr lang="en-US" sz="2000" dirty="0">
                <a:solidFill>
                  <a:prstClr val="black"/>
                </a:solidFill>
                <a:latin typeface="Verdana"/>
                <a:cs typeface="Verdana"/>
              </a:rPr>
              <a:t>Food and </a:t>
            </a:r>
            <a:r>
              <a:rPr lang="en-US" sz="2000" spc="-5" dirty="0">
                <a:solidFill>
                  <a:prstClr val="black"/>
                </a:solidFill>
                <a:latin typeface="Verdana"/>
                <a:cs typeface="Verdana"/>
              </a:rPr>
              <a:t>Nutrition </a:t>
            </a:r>
            <a:r>
              <a:rPr lang="en-US" sz="2000" dirty="0">
                <a:solidFill>
                  <a:prstClr val="black"/>
                </a:solidFill>
                <a:latin typeface="Verdana"/>
                <a:cs typeface="Verdana"/>
              </a:rPr>
              <a:t>Act of </a:t>
            </a:r>
            <a:r>
              <a:rPr lang="en-US" sz="2000" spc="-5" dirty="0">
                <a:solidFill>
                  <a:prstClr val="black"/>
                </a:solidFill>
                <a:latin typeface="Verdana"/>
                <a:cs typeface="Verdana"/>
              </a:rPr>
              <a:t>2008, </a:t>
            </a:r>
            <a:r>
              <a:rPr lang="en-US" sz="2000" dirty="0">
                <a:solidFill>
                  <a:prstClr val="black"/>
                </a:solidFill>
                <a:latin typeface="Verdana"/>
                <a:cs typeface="Verdana"/>
              </a:rPr>
              <a:t>as </a:t>
            </a:r>
            <a:r>
              <a:rPr lang="en-US" sz="2000" spc="-5" dirty="0">
                <a:solidFill>
                  <a:prstClr val="black"/>
                </a:solidFill>
                <a:latin typeface="Verdana"/>
                <a:cs typeface="Verdana"/>
              </a:rPr>
              <a:t>amended, the </a:t>
            </a:r>
            <a:r>
              <a:rPr lang="en-US" sz="2000" dirty="0">
                <a:solidFill>
                  <a:prstClr val="black"/>
                </a:solidFill>
                <a:latin typeface="Verdana"/>
                <a:cs typeface="Verdana"/>
              </a:rPr>
              <a:t>Age Discrimination Act of</a:t>
            </a:r>
            <a:r>
              <a:rPr lang="en-US" sz="2000" spc="10" dirty="0">
                <a:solidFill>
                  <a:prstClr val="black"/>
                </a:solidFill>
                <a:latin typeface="Verdana"/>
                <a:cs typeface="Verdana"/>
              </a:rPr>
              <a:t> </a:t>
            </a:r>
            <a:r>
              <a:rPr lang="en-US" sz="2000" spc="-5" dirty="0">
                <a:solidFill>
                  <a:prstClr val="black"/>
                </a:solidFill>
                <a:latin typeface="Verdana"/>
                <a:cs typeface="Verdana"/>
              </a:rPr>
              <a:t>1975</a:t>
            </a:r>
            <a:r>
              <a:rPr lang="en-US" sz="2000" spc="40" dirty="0">
                <a:solidFill>
                  <a:prstClr val="black"/>
                </a:solidFill>
                <a:latin typeface="Verdana"/>
                <a:cs typeface="Verdana"/>
              </a:rPr>
              <a:t> </a:t>
            </a:r>
            <a:r>
              <a:rPr lang="en-US" sz="2000" spc="-5" dirty="0">
                <a:solidFill>
                  <a:prstClr val="black"/>
                </a:solidFill>
                <a:latin typeface="Verdana"/>
                <a:cs typeface="Verdana"/>
              </a:rPr>
              <a:t>(</a:t>
            </a:r>
            <a:r>
              <a:rPr lang="en-US" sz="2000" spc="-5" dirty="0" err="1">
                <a:solidFill>
                  <a:prstClr val="black"/>
                </a:solidFill>
                <a:latin typeface="Verdana"/>
                <a:cs typeface="Verdana"/>
              </a:rPr>
              <a:t>Pub.</a:t>
            </a:r>
            <a:r>
              <a:rPr lang="en-US" sz="2000" dirty="0" err="1">
                <a:solidFill>
                  <a:prstClr val="black"/>
                </a:solidFill>
                <a:latin typeface="Verdana"/>
                <a:cs typeface="Verdana"/>
              </a:rPr>
              <a:t>L</a:t>
            </a:r>
            <a:r>
              <a:rPr lang="en-US" sz="2000" dirty="0">
                <a:solidFill>
                  <a:prstClr val="black"/>
                </a:solidFill>
                <a:latin typeface="Verdana"/>
                <a:cs typeface="Verdana"/>
              </a:rPr>
              <a:t>. </a:t>
            </a:r>
            <a:r>
              <a:rPr lang="en-US" sz="2000" spc="-5" dirty="0">
                <a:solidFill>
                  <a:prstClr val="black"/>
                </a:solidFill>
                <a:latin typeface="Verdana"/>
                <a:cs typeface="Verdana"/>
              </a:rPr>
              <a:t>94-135), </a:t>
            </a:r>
            <a:r>
              <a:rPr lang="en-US" sz="2000" dirty="0">
                <a:solidFill>
                  <a:prstClr val="black"/>
                </a:solidFill>
                <a:latin typeface="Verdana"/>
                <a:cs typeface="Verdana"/>
              </a:rPr>
              <a:t>and </a:t>
            </a:r>
            <a:r>
              <a:rPr lang="en-US" sz="2000" spc="-5" dirty="0">
                <a:solidFill>
                  <a:prstClr val="black"/>
                </a:solidFill>
                <a:latin typeface="Verdana"/>
                <a:cs typeface="Verdana"/>
              </a:rPr>
              <a:t>the Rehabilitation </a:t>
            </a:r>
            <a:r>
              <a:rPr lang="en-US" sz="2000" dirty="0">
                <a:solidFill>
                  <a:prstClr val="black"/>
                </a:solidFill>
                <a:latin typeface="Verdana"/>
                <a:cs typeface="Verdana"/>
              </a:rPr>
              <a:t>Act of</a:t>
            </a:r>
            <a:r>
              <a:rPr lang="en-US" sz="2000" spc="25" dirty="0">
                <a:solidFill>
                  <a:prstClr val="black"/>
                </a:solidFill>
                <a:latin typeface="Verdana"/>
                <a:cs typeface="Verdana"/>
              </a:rPr>
              <a:t> </a:t>
            </a:r>
            <a:r>
              <a:rPr lang="en-US" sz="2000" spc="-5" dirty="0">
                <a:solidFill>
                  <a:prstClr val="black"/>
                </a:solidFill>
                <a:latin typeface="Verdana"/>
                <a:cs typeface="Verdana"/>
              </a:rPr>
              <a:t>1973</a:t>
            </a:r>
            <a:r>
              <a:rPr lang="en-US" sz="2000" spc="30" dirty="0">
                <a:solidFill>
                  <a:prstClr val="black"/>
                </a:solidFill>
                <a:latin typeface="Verdana"/>
                <a:cs typeface="Verdana"/>
              </a:rPr>
              <a:t> </a:t>
            </a:r>
          </a:p>
          <a:p>
            <a:pPr marL="109220" marR="397510" lvl="0">
              <a:lnSpc>
                <a:spcPct val="80000"/>
              </a:lnSpc>
              <a:tabLst>
                <a:tab pos="3947160" algn="l"/>
                <a:tab pos="4984750" algn="l"/>
                <a:tab pos="5889625" algn="l"/>
              </a:tabLst>
            </a:pPr>
            <a:r>
              <a:rPr lang="en-US" sz="2000" spc="-5" dirty="0">
                <a:solidFill>
                  <a:prstClr val="black"/>
                </a:solidFill>
                <a:latin typeface="Verdana"/>
                <a:cs typeface="Verdana"/>
              </a:rPr>
              <a:t>(</a:t>
            </a:r>
            <a:r>
              <a:rPr lang="en-US" sz="2000" spc="-5" dirty="0" err="1">
                <a:solidFill>
                  <a:prstClr val="black"/>
                </a:solidFill>
                <a:latin typeface="Verdana"/>
                <a:cs typeface="Verdana"/>
              </a:rPr>
              <a:t>Pub.</a:t>
            </a:r>
            <a:r>
              <a:rPr lang="en-US" sz="2000" dirty="0" err="1">
                <a:solidFill>
                  <a:prstClr val="black"/>
                </a:solidFill>
                <a:latin typeface="Verdana"/>
                <a:cs typeface="Verdana"/>
              </a:rPr>
              <a:t>L</a:t>
            </a:r>
            <a:r>
              <a:rPr lang="en-US" sz="2000" dirty="0">
                <a:solidFill>
                  <a:prstClr val="black"/>
                </a:solidFill>
                <a:latin typeface="Verdana"/>
                <a:cs typeface="Verdana"/>
              </a:rPr>
              <a:t>. </a:t>
            </a:r>
            <a:r>
              <a:rPr lang="en-US" sz="2000" spc="-5" dirty="0">
                <a:solidFill>
                  <a:prstClr val="black"/>
                </a:solidFill>
                <a:latin typeface="Verdana"/>
                <a:cs typeface="Verdana"/>
              </a:rPr>
              <a:t>93-112, sec. 504), </a:t>
            </a:r>
            <a:r>
              <a:rPr lang="en-US" sz="2000" dirty="0">
                <a:solidFill>
                  <a:prstClr val="black"/>
                </a:solidFill>
                <a:latin typeface="Verdana"/>
                <a:cs typeface="Verdana"/>
              </a:rPr>
              <a:t>and all  </a:t>
            </a:r>
            <a:r>
              <a:rPr lang="en-US" sz="2000" spc="-5" dirty="0">
                <a:solidFill>
                  <a:prstClr val="black"/>
                </a:solidFill>
                <a:latin typeface="Verdana"/>
                <a:cs typeface="Verdana"/>
              </a:rPr>
              <a:t>requirements imposed by the regulations issued pursuant to these </a:t>
            </a:r>
            <a:r>
              <a:rPr lang="en-US" sz="2000" dirty="0">
                <a:solidFill>
                  <a:prstClr val="black"/>
                </a:solidFill>
                <a:latin typeface="Verdana"/>
                <a:cs typeface="Verdana"/>
              </a:rPr>
              <a:t>Acts </a:t>
            </a:r>
            <a:r>
              <a:rPr lang="en-US" sz="2000" spc="-5" dirty="0">
                <a:solidFill>
                  <a:prstClr val="black"/>
                </a:solidFill>
                <a:latin typeface="Verdana"/>
                <a:cs typeface="Verdana"/>
              </a:rPr>
              <a:t>by the Department of Health and Human Services or Department </a:t>
            </a:r>
            <a:r>
              <a:rPr lang="en-US" sz="2000" dirty="0">
                <a:solidFill>
                  <a:prstClr val="black"/>
                </a:solidFill>
                <a:latin typeface="Verdana"/>
                <a:cs typeface="Verdana"/>
              </a:rPr>
              <a:t>of </a:t>
            </a:r>
            <a:r>
              <a:rPr lang="en-US" sz="2000" spc="-5" dirty="0">
                <a:solidFill>
                  <a:prstClr val="black"/>
                </a:solidFill>
                <a:latin typeface="Verdana"/>
                <a:cs typeface="Verdana"/>
              </a:rPr>
              <a:t>Agriculture to the effect that, </a:t>
            </a:r>
            <a:r>
              <a:rPr lang="en-US" sz="2000" dirty="0">
                <a:solidFill>
                  <a:prstClr val="black"/>
                </a:solidFill>
                <a:latin typeface="Verdana"/>
                <a:cs typeface="Verdana"/>
              </a:rPr>
              <a:t>no </a:t>
            </a:r>
            <a:r>
              <a:rPr lang="en-US" sz="2000" spc="-5" dirty="0">
                <a:solidFill>
                  <a:prstClr val="black"/>
                </a:solidFill>
                <a:latin typeface="Verdana"/>
                <a:cs typeface="Verdana"/>
              </a:rPr>
              <a:t>person </a:t>
            </a:r>
            <a:r>
              <a:rPr lang="en-US" sz="2000" dirty="0">
                <a:solidFill>
                  <a:prstClr val="black"/>
                </a:solidFill>
                <a:latin typeface="Verdana"/>
                <a:cs typeface="Verdana"/>
              </a:rPr>
              <a:t>in </a:t>
            </a:r>
            <a:r>
              <a:rPr lang="en-US" sz="2000" spc="-5" dirty="0">
                <a:solidFill>
                  <a:prstClr val="black"/>
                </a:solidFill>
                <a:latin typeface="Verdana"/>
                <a:cs typeface="Verdana"/>
              </a:rPr>
              <a:t>the United </a:t>
            </a:r>
            <a:r>
              <a:rPr lang="en-US" sz="2000" dirty="0">
                <a:solidFill>
                  <a:prstClr val="black"/>
                </a:solidFill>
                <a:latin typeface="Verdana"/>
                <a:cs typeface="Verdana"/>
              </a:rPr>
              <a:t>States shall, on </a:t>
            </a:r>
            <a:r>
              <a:rPr lang="en-US" sz="2000" spc="-5" dirty="0">
                <a:solidFill>
                  <a:prstClr val="black"/>
                </a:solidFill>
                <a:latin typeface="Verdana"/>
                <a:cs typeface="Verdana"/>
              </a:rPr>
              <a:t>the grounds </a:t>
            </a:r>
            <a:r>
              <a:rPr lang="en-US" sz="2000" dirty="0">
                <a:solidFill>
                  <a:prstClr val="black"/>
                </a:solidFill>
                <a:latin typeface="Verdana"/>
                <a:cs typeface="Verdana"/>
              </a:rPr>
              <a:t>of sex, </a:t>
            </a:r>
            <a:r>
              <a:rPr lang="en-US" sz="2000" spc="-5" dirty="0">
                <a:solidFill>
                  <a:prstClr val="black"/>
                </a:solidFill>
                <a:latin typeface="Verdana"/>
                <a:cs typeface="Verdana"/>
              </a:rPr>
              <a:t>race, </a:t>
            </a:r>
            <a:r>
              <a:rPr lang="en-US" sz="2000" dirty="0">
                <a:solidFill>
                  <a:prstClr val="black"/>
                </a:solidFill>
                <a:latin typeface="Verdana"/>
                <a:cs typeface="Verdana"/>
              </a:rPr>
              <a:t>color, </a:t>
            </a:r>
            <a:r>
              <a:rPr lang="en-US" sz="2000" spc="-5" dirty="0">
                <a:solidFill>
                  <a:prstClr val="black"/>
                </a:solidFill>
                <a:latin typeface="Verdana"/>
                <a:cs typeface="Verdana"/>
              </a:rPr>
              <a:t>age, political belief, religion, handicap, </a:t>
            </a:r>
            <a:r>
              <a:rPr lang="en-US" sz="2000" dirty="0">
                <a:solidFill>
                  <a:prstClr val="black"/>
                </a:solidFill>
                <a:latin typeface="Verdana"/>
                <a:cs typeface="Verdana"/>
              </a:rPr>
              <a:t>or national </a:t>
            </a:r>
            <a:r>
              <a:rPr lang="en-US" sz="2000" spc="-5" dirty="0">
                <a:solidFill>
                  <a:prstClr val="black"/>
                </a:solidFill>
                <a:latin typeface="Verdana"/>
                <a:cs typeface="Verdana"/>
              </a:rPr>
              <a:t>origin, be excluded </a:t>
            </a:r>
            <a:r>
              <a:rPr lang="en-US" sz="2000" dirty="0">
                <a:solidFill>
                  <a:prstClr val="black"/>
                </a:solidFill>
                <a:latin typeface="Verdana"/>
                <a:cs typeface="Verdana"/>
              </a:rPr>
              <a:t>from </a:t>
            </a:r>
            <a:r>
              <a:rPr lang="en-US" sz="2000" spc="-5" dirty="0">
                <a:solidFill>
                  <a:prstClr val="black"/>
                </a:solidFill>
                <a:latin typeface="Verdana"/>
                <a:cs typeface="Verdana"/>
              </a:rPr>
              <a:t>participation </a:t>
            </a:r>
            <a:r>
              <a:rPr lang="en-US" sz="2000" dirty="0">
                <a:solidFill>
                  <a:prstClr val="black"/>
                </a:solidFill>
                <a:latin typeface="Verdana"/>
                <a:cs typeface="Verdana"/>
              </a:rPr>
              <a:t>in, </a:t>
            </a:r>
            <a:r>
              <a:rPr lang="en-US" sz="2000" spc="-5" dirty="0">
                <a:solidFill>
                  <a:prstClr val="black"/>
                </a:solidFill>
                <a:latin typeface="Verdana"/>
                <a:cs typeface="Verdana"/>
              </a:rPr>
              <a:t>be denied the benefits </a:t>
            </a:r>
            <a:r>
              <a:rPr lang="en-US" sz="2000" dirty="0">
                <a:solidFill>
                  <a:prstClr val="black"/>
                </a:solidFill>
                <a:latin typeface="Verdana"/>
                <a:cs typeface="Verdana"/>
              </a:rPr>
              <a:t>of, or </a:t>
            </a:r>
            <a:r>
              <a:rPr lang="en-US" sz="2000" spc="-5" dirty="0">
                <a:solidFill>
                  <a:prstClr val="black"/>
                </a:solidFill>
                <a:latin typeface="Verdana"/>
                <a:cs typeface="Verdana"/>
              </a:rPr>
              <a:t>be </a:t>
            </a:r>
            <a:r>
              <a:rPr lang="en-US" sz="2000" dirty="0">
                <a:solidFill>
                  <a:prstClr val="black"/>
                </a:solidFill>
                <a:latin typeface="Verdana"/>
                <a:cs typeface="Verdana"/>
              </a:rPr>
              <a:t>otherwise </a:t>
            </a:r>
            <a:r>
              <a:rPr lang="en-US" sz="2000" spc="-5" dirty="0">
                <a:solidFill>
                  <a:prstClr val="black"/>
                </a:solidFill>
                <a:latin typeface="Verdana"/>
                <a:cs typeface="Verdana"/>
              </a:rPr>
              <a:t>subject to </a:t>
            </a:r>
            <a:r>
              <a:rPr lang="en-US" sz="2000" dirty="0">
                <a:solidFill>
                  <a:prstClr val="black"/>
                </a:solidFill>
                <a:latin typeface="Verdana"/>
                <a:cs typeface="Verdana"/>
              </a:rPr>
              <a:t>discrimination </a:t>
            </a:r>
            <a:r>
              <a:rPr lang="en-US" sz="2000" spc="-5" dirty="0">
                <a:solidFill>
                  <a:prstClr val="black"/>
                </a:solidFill>
                <a:latin typeface="Verdana"/>
                <a:cs typeface="Verdana"/>
              </a:rPr>
              <a:t>under the Administration of Children and Family or Supplemental Nutrition </a:t>
            </a:r>
            <a:r>
              <a:rPr lang="en-US" sz="2000" dirty="0">
                <a:solidFill>
                  <a:prstClr val="black"/>
                </a:solidFill>
                <a:latin typeface="Verdana"/>
                <a:cs typeface="Verdana"/>
              </a:rPr>
              <a:t>Assistance </a:t>
            </a:r>
            <a:r>
              <a:rPr lang="en-US" sz="2000" spc="-5" dirty="0">
                <a:solidFill>
                  <a:prstClr val="black"/>
                </a:solidFill>
                <a:latin typeface="Verdana"/>
                <a:cs typeface="Verdana"/>
              </a:rPr>
              <a:t>Program</a:t>
            </a:r>
            <a:r>
              <a:rPr lang="en-US" sz="2000" spc="-10" dirty="0">
                <a:solidFill>
                  <a:prstClr val="black"/>
                </a:solidFill>
                <a:latin typeface="Verdana"/>
                <a:cs typeface="Verdana"/>
              </a:rPr>
              <a:t> </a:t>
            </a:r>
            <a:r>
              <a:rPr lang="en-US" sz="2000" spc="-5" dirty="0">
                <a:solidFill>
                  <a:prstClr val="black"/>
                </a:solidFill>
                <a:latin typeface="Verdana"/>
                <a:cs typeface="Verdana"/>
              </a:rPr>
              <a:t>(SNAP).</a:t>
            </a:r>
            <a:endParaRPr lang="en-US" sz="2000" dirty="0">
              <a:solidFill>
                <a:prstClr val="black"/>
              </a:solidFill>
              <a:latin typeface="Verdana"/>
              <a:cs typeface="Verdana"/>
            </a:endParaRPr>
          </a:p>
          <a:p>
            <a:pPr lvl="0"/>
            <a:endParaRPr lang="en-US" sz="2200" dirty="0">
              <a:solidFill>
                <a:prstClr val="black"/>
              </a:solidFill>
              <a:latin typeface="Times New Roman"/>
              <a:cs typeface="Times New Roman"/>
            </a:endParaRPr>
          </a:p>
        </p:txBody>
      </p:sp>
    </p:spTree>
    <p:extLst>
      <p:ext uri="{BB962C8B-B14F-4D97-AF65-F5344CB8AC3E}">
        <p14:creationId xmlns:p14="http://schemas.microsoft.com/office/powerpoint/2010/main" val="1219809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60CD-C50C-4EEF-8747-DFEB0007209B}"/>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Public</a:t>
            </a:r>
            <a:r>
              <a:rPr lang="en-US" sz="2800" kern="0" spc="-15" dirty="0">
                <a:solidFill>
                  <a:srgbClr val="136442"/>
                </a:solidFill>
                <a:latin typeface="Verdana"/>
                <a:ea typeface="+mj-ea"/>
                <a:cs typeface="Verdana"/>
              </a:rPr>
              <a:t> </a:t>
            </a:r>
            <a:r>
              <a:rPr lang="en-US" sz="2800" kern="0" spc="-5" dirty="0">
                <a:solidFill>
                  <a:srgbClr val="136442"/>
                </a:solidFill>
                <a:latin typeface="Verdana"/>
                <a:ea typeface="+mj-ea"/>
                <a:cs typeface="Verdana"/>
              </a:rPr>
              <a:t>Notification</a:t>
            </a:r>
            <a:endParaRPr lang="en-US" dirty="0"/>
          </a:p>
        </p:txBody>
      </p:sp>
      <p:sp>
        <p:nvSpPr>
          <p:cNvPr id="3" name="Rectangle 2">
            <a:extLst>
              <a:ext uri="{FF2B5EF4-FFF2-40B4-BE49-F238E27FC236}">
                <a16:creationId xmlns:a16="http://schemas.microsoft.com/office/drawing/2014/main" id="{4DA208CF-6735-4337-BB7E-474CC0DE0447}"/>
              </a:ext>
            </a:extLst>
          </p:cNvPr>
          <p:cNvSpPr/>
          <p:nvPr/>
        </p:nvSpPr>
        <p:spPr>
          <a:xfrm>
            <a:off x="287238" y="1769743"/>
            <a:ext cx="8617527" cy="3552254"/>
          </a:xfrm>
          <a:prstGeom prst="rect">
            <a:avLst/>
          </a:prstGeom>
        </p:spPr>
        <p:txBody>
          <a:bodyPr wrap="square">
            <a:spAutoFit/>
          </a:bodyPr>
          <a:lstStyle/>
          <a:p>
            <a:pPr marL="355600" marR="5080" lvl="0" indent="-342900">
              <a:lnSpc>
                <a:spcPts val="2160"/>
              </a:lnSpc>
              <a:spcBef>
                <a:spcPts val="375"/>
              </a:spcBef>
              <a:buClr>
                <a:srgbClr val="136442"/>
              </a:buClr>
              <a:buFont typeface="Wingdings"/>
              <a:buChar char=""/>
              <a:tabLst>
                <a:tab pos="355600" algn="l"/>
                <a:tab pos="356235" algn="l"/>
              </a:tabLst>
            </a:pPr>
            <a:r>
              <a:rPr lang="en-US" sz="2000" spc="-5" dirty="0">
                <a:solidFill>
                  <a:prstClr val="black"/>
                </a:solidFill>
                <a:latin typeface="Verdana"/>
                <a:cs typeface="Verdana"/>
              </a:rPr>
              <a:t>All HHS and </a:t>
            </a:r>
            <a:r>
              <a:rPr lang="en-US" sz="2000" dirty="0">
                <a:solidFill>
                  <a:prstClr val="black"/>
                </a:solidFill>
                <a:latin typeface="Verdana"/>
                <a:cs typeface="Verdana"/>
              </a:rPr>
              <a:t>FNS assistance </a:t>
            </a:r>
            <a:r>
              <a:rPr lang="en-US" sz="2000" spc="-5" dirty="0">
                <a:solidFill>
                  <a:prstClr val="black"/>
                </a:solidFill>
                <a:latin typeface="Verdana"/>
                <a:cs typeface="Verdana"/>
              </a:rPr>
              <a:t>programs </a:t>
            </a:r>
            <a:r>
              <a:rPr lang="en-US" sz="2000" dirty="0">
                <a:solidFill>
                  <a:prstClr val="black"/>
                </a:solidFill>
                <a:latin typeface="Verdana"/>
                <a:cs typeface="Verdana"/>
              </a:rPr>
              <a:t>must </a:t>
            </a:r>
            <a:r>
              <a:rPr lang="en-US" sz="2000" spc="-5" dirty="0">
                <a:solidFill>
                  <a:prstClr val="black"/>
                </a:solidFill>
                <a:latin typeface="Verdana"/>
                <a:cs typeface="Verdana"/>
              </a:rPr>
              <a:t>include </a:t>
            </a:r>
            <a:r>
              <a:rPr lang="en-US" sz="2000" dirty="0">
                <a:solidFill>
                  <a:prstClr val="black"/>
                </a:solidFill>
                <a:latin typeface="Verdana"/>
                <a:cs typeface="Verdana"/>
              </a:rPr>
              <a:t>a </a:t>
            </a:r>
            <a:r>
              <a:rPr lang="en-US" sz="2000" spc="-5" dirty="0">
                <a:solidFill>
                  <a:prstClr val="black"/>
                </a:solidFill>
                <a:latin typeface="Verdana"/>
                <a:cs typeface="Verdana"/>
              </a:rPr>
              <a:t>public notification </a:t>
            </a:r>
            <a:r>
              <a:rPr lang="en-US" sz="2000" dirty="0">
                <a:solidFill>
                  <a:prstClr val="black"/>
                </a:solidFill>
                <a:latin typeface="Verdana"/>
                <a:cs typeface="Verdana"/>
              </a:rPr>
              <a:t>system.</a:t>
            </a:r>
          </a:p>
          <a:p>
            <a:pPr lvl="0">
              <a:buClr>
                <a:srgbClr val="136442"/>
              </a:buClr>
              <a:buFont typeface="Wingdings"/>
              <a:buChar char=""/>
            </a:pPr>
            <a:endParaRPr lang="en-US" sz="2400" dirty="0">
              <a:solidFill>
                <a:prstClr val="black"/>
              </a:solidFill>
              <a:latin typeface="Times New Roman"/>
              <a:cs typeface="Times New Roman"/>
            </a:endParaRPr>
          </a:p>
          <a:p>
            <a:pPr marL="355600" marR="1452880" lvl="0" indent="-342900">
              <a:lnSpc>
                <a:spcPts val="2160"/>
              </a:lnSpc>
              <a:spcBef>
                <a:spcPts val="1805"/>
              </a:spcBef>
              <a:buClr>
                <a:srgbClr val="136442"/>
              </a:buClr>
              <a:buFont typeface="Wingdings"/>
              <a:buChar char=""/>
              <a:tabLst>
                <a:tab pos="355600" algn="l"/>
                <a:tab pos="356235" algn="l"/>
              </a:tabLst>
            </a:pPr>
            <a:r>
              <a:rPr lang="en-US" sz="2000" spc="-5" dirty="0">
                <a:solidFill>
                  <a:prstClr val="black"/>
                </a:solidFill>
                <a:latin typeface="Verdana"/>
                <a:cs typeface="Verdana"/>
              </a:rPr>
              <a:t>The purpose </a:t>
            </a:r>
            <a:r>
              <a:rPr lang="en-US" sz="2000" dirty="0">
                <a:solidFill>
                  <a:prstClr val="black"/>
                </a:solidFill>
                <a:latin typeface="Verdana"/>
                <a:cs typeface="Verdana"/>
              </a:rPr>
              <a:t>of </a:t>
            </a:r>
            <a:r>
              <a:rPr lang="en-US" sz="2000" spc="-5" dirty="0">
                <a:solidFill>
                  <a:prstClr val="black"/>
                </a:solidFill>
                <a:latin typeface="Verdana"/>
                <a:cs typeface="Verdana"/>
              </a:rPr>
              <a:t>this </a:t>
            </a:r>
            <a:r>
              <a:rPr lang="en-US" sz="2000" dirty="0">
                <a:solidFill>
                  <a:prstClr val="black"/>
                </a:solidFill>
                <a:latin typeface="Verdana"/>
                <a:cs typeface="Verdana"/>
              </a:rPr>
              <a:t>system </a:t>
            </a:r>
            <a:r>
              <a:rPr lang="en-US" sz="2000" spc="-5" dirty="0">
                <a:solidFill>
                  <a:prstClr val="black"/>
                </a:solidFill>
                <a:latin typeface="Verdana"/>
                <a:cs typeface="Verdana"/>
              </a:rPr>
              <a:t>is to inform applicants,  participants, </a:t>
            </a:r>
            <a:r>
              <a:rPr lang="en-US" sz="2000" dirty="0">
                <a:solidFill>
                  <a:prstClr val="black"/>
                </a:solidFill>
                <a:latin typeface="Verdana"/>
                <a:cs typeface="Verdana"/>
              </a:rPr>
              <a:t>and </a:t>
            </a:r>
            <a:r>
              <a:rPr lang="en-US" sz="2000" spc="-5" dirty="0">
                <a:solidFill>
                  <a:prstClr val="black"/>
                </a:solidFill>
                <a:latin typeface="Verdana"/>
                <a:cs typeface="Verdana"/>
              </a:rPr>
              <a:t>potentially</a:t>
            </a:r>
            <a:r>
              <a:rPr lang="en-US" sz="2000" b="1" spc="-5" dirty="0">
                <a:solidFill>
                  <a:prstClr val="black"/>
                </a:solidFill>
                <a:latin typeface="Verdana"/>
                <a:cs typeface="Verdana"/>
              </a:rPr>
              <a:t>-</a:t>
            </a:r>
            <a:r>
              <a:rPr lang="en-US" sz="2000" spc="-5" dirty="0">
                <a:solidFill>
                  <a:prstClr val="black"/>
                </a:solidFill>
                <a:latin typeface="Verdana"/>
                <a:cs typeface="Verdana"/>
              </a:rPr>
              <a:t>eligible persons</a:t>
            </a:r>
            <a:r>
              <a:rPr lang="en-US" sz="2000" spc="-35" dirty="0">
                <a:solidFill>
                  <a:prstClr val="black"/>
                </a:solidFill>
                <a:latin typeface="Verdana"/>
                <a:cs typeface="Verdana"/>
              </a:rPr>
              <a:t> </a:t>
            </a:r>
            <a:r>
              <a:rPr lang="en-US" sz="2000" dirty="0">
                <a:solidFill>
                  <a:prstClr val="black"/>
                </a:solidFill>
                <a:latin typeface="Verdana"/>
                <a:cs typeface="Verdana"/>
              </a:rPr>
              <a:t>of:</a:t>
            </a:r>
          </a:p>
          <a:p>
            <a:pPr marL="927100" lvl="1" indent="-285115">
              <a:spcBef>
                <a:spcPts val="925"/>
              </a:spcBef>
              <a:buClr>
                <a:srgbClr val="515255"/>
              </a:buClr>
              <a:buFont typeface="Arial"/>
              <a:buChar char="•"/>
              <a:tabLst>
                <a:tab pos="927100" algn="l"/>
                <a:tab pos="927735" algn="l"/>
              </a:tabLst>
            </a:pPr>
            <a:r>
              <a:rPr lang="en-US" sz="2000" spc="-5" dirty="0">
                <a:solidFill>
                  <a:prstClr val="black"/>
                </a:solidFill>
                <a:latin typeface="Verdana"/>
                <a:cs typeface="Verdana"/>
              </a:rPr>
              <a:t>program </a:t>
            </a:r>
            <a:r>
              <a:rPr lang="en-US" sz="2000" spc="-10" dirty="0">
                <a:solidFill>
                  <a:prstClr val="black"/>
                </a:solidFill>
                <a:latin typeface="Verdana"/>
                <a:cs typeface="Verdana"/>
              </a:rPr>
              <a:t>availability</a:t>
            </a:r>
            <a:endParaRPr lang="en-US" sz="2000" dirty="0">
              <a:solidFill>
                <a:prstClr val="black"/>
              </a:solidFill>
              <a:latin typeface="Verdana"/>
              <a:cs typeface="Verdana"/>
            </a:endParaRPr>
          </a:p>
          <a:p>
            <a:pPr marL="927100" lvl="1" indent="-285115">
              <a:spcBef>
                <a:spcPts val="965"/>
              </a:spcBef>
              <a:buClr>
                <a:srgbClr val="515255"/>
              </a:buClr>
              <a:buFont typeface="Arial"/>
              <a:buChar char="•"/>
              <a:tabLst>
                <a:tab pos="927100" algn="l"/>
                <a:tab pos="927735" algn="l"/>
              </a:tabLst>
            </a:pPr>
            <a:r>
              <a:rPr lang="en-US" sz="2000" spc="-5" dirty="0">
                <a:solidFill>
                  <a:prstClr val="black"/>
                </a:solidFill>
                <a:latin typeface="Verdana"/>
                <a:cs typeface="Verdana"/>
              </a:rPr>
              <a:t>program </a:t>
            </a:r>
            <a:r>
              <a:rPr lang="en-US" sz="2000" spc="-10" dirty="0">
                <a:solidFill>
                  <a:prstClr val="black"/>
                </a:solidFill>
                <a:latin typeface="Verdana"/>
                <a:cs typeface="Verdana"/>
              </a:rPr>
              <a:t>rights </a:t>
            </a:r>
            <a:r>
              <a:rPr lang="en-US" sz="2000" dirty="0">
                <a:solidFill>
                  <a:prstClr val="black"/>
                </a:solidFill>
                <a:latin typeface="Verdana"/>
                <a:cs typeface="Verdana"/>
              </a:rPr>
              <a:t>and</a:t>
            </a:r>
            <a:r>
              <a:rPr lang="en-US" sz="2000" spc="-30" dirty="0">
                <a:solidFill>
                  <a:prstClr val="black"/>
                </a:solidFill>
                <a:latin typeface="Verdana"/>
                <a:cs typeface="Verdana"/>
              </a:rPr>
              <a:t> </a:t>
            </a:r>
            <a:r>
              <a:rPr lang="en-US" sz="2000" spc="-5" dirty="0">
                <a:solidFill>
                  <a:prstClr val="black"/>
                </a:solidFill>
                <a:latin typeface="Verdana"/>
                <a:cs typeface="Verdana"/>
              </a:rPr>
              <a:t>responsibilities</a:t>
            </a:r>
            <a:endParaRPr lang="en-US" sz="2000" dirty="0">
              <a:solidFill>
                <a:prstClr val="black"/>
              </a:solidFill>
              <a:latin typeface="Verdana"/>
              <a:cs typeface="Verdana"/>
            </a:endParaRPr>
          </a:p>
          <a:p>
            <a:pPr marL="927100" lvl="1" indent="-285115">
              <a:spcBef>
                <a:spcPts val="960"/>
              </a:spcBef>
              <a:buClr>
                <a:srgbClr val="515255"/>
              </a:buClr>
              <a:buFont typeface="Arial"/>
              <a:buChar char="•"/>
              <a:tabLst>
                <a:tab pos="927100" algn="l"/>
                <a:tab pos="927735" algn="l"/>
              </a:tabLst>
            </a:pPr>
            <a:r>
              <a:rPr lang="en-US" sz="2000" spc="-5" dirty="0">
                <a:solidFill>
                  <a:prstClr val="black"/>
                </a:solidFill>
                <a:latin typeface="Verdana"/>
                <a:cs typeface="Verdana"/>
              </a:rPr>
              <a:t>the </a:t>
            </a:r>
            <a:r>
              <a:rPr lang="en-US" sz="2000" u="sng" spc="-10" dirty="0">
                <a:solidFill>
                  <a:prstClr val="black"/>
                </a:solidFill>
                <a:uFill>
                  <a:solidFill>
                    <a:srgbClr val="000000"/>
                  </a:solidFill>
                </a:uFill>
                <a:latin typeface="Verdana"/>
                <a:cs typeface="Verdana"/>
              </a:rPr>
              <a:t>policy </a:t>
            </a:r>
            <a:r>
              <a:rPr lang="en-US" sz="2000" u="sng" dirty="0">
                <a:solidFill>
                  <a:prstClr val="black"/>
                </a:solidFill>
                <a:uFill>
                  <a:solidFill>
                    <a:srgbClr val="000000"/>
                  </a:solidFill>
                </a:uFill>
                <a:latin typeface="Verdana"/>
                <a:cs typeface="Verdana"/>
              </a:rPr>
              <a:t>of</a:t>
            </a:r>
            <a:r>
              <a:rPr lang="en-US" sz="2000" u="sng" spc="-35" dirty="0">
                <a:solidFill>
                  <a:prstClr val="black"/>
                </a:solidFill>
                <a:uFill>
                  <a:solidFill>
                    <a:srgbClr val="000000"/>
                  </a:solidFill>
                </a:uFill>
                <a:latin typeface="Verdana"/>
                <a:cs typeface="Verdana"/>
              </a:rPr>
              <a:t> </a:t>
            </a:r>
            <a:r>
              <a:rPr lang="en-US" sz="2000" u="sng" spc="-5" dirty="0">
                <a:solidFill>
                  <a:prstClr val="black"/>
                </a:solidFill>
                <a:uFill>
                  <a:solidFill>
                    <a:srgbClr val="000000"/>
                  </a:solidFill>
                </a:uFill>
                <a:latin typeface="Verdana"/>
                <a:cs typeface="Verdana"/>
              </a:rPr>
              <a:t>nondiscrimination</a:t>
            </a:r>
            <a:endParaRPr lang="en-US" sz="2000" dirty="0">
              <a:solidFill>
                <a:prstClr val="black"/>
              </a:solidFill>
              <a:latin typeface="Verdana"/>
              <a:cs typeface="Verdana"/>
            </a:endParaRPr>
          </a:p>
          <a:p>
            <a:pPr marL="927100" lvl="1" indent="-285115">
              <a:spcBef>
                <a:spcPts val="960"/>
              </a:spcBef>
              <a:buClr>
                <a:srgbClr val="515255"/>
              </a:buClr>
              <a:buFont typeface="Arial"/>
              <a:buChar char="•"/>
              <a:tabLst>
                <a:tab pos="927100" algn="l"/>
                <a:tab pos="927735" algn="l"/>
              </a:tabLst>
            </a:pPr>
            <a:r>
              <a:rPr lang="en-US" sz="2000" spc="-5" dirty="0">
                <a:solidFill>
                  <a:prstClr val="black"/>
                </a:solidFill>
                <a:latin typeface="Verdana"/>
                <a:cs typeface="Verdana"/>
              </a:rPr>
              <a:t>the </a:t>
            </a:r>
            <a:r>
              <a:rPr lang="en-US" sz="2000" u="sng" spc="-5" dirty="0">
                <a:solidFill>
                  <a:prstClr val="black"/>
                </a:solidFill>
                <a:uFill>
                  <a:solidFill>
                    <a:srgbClr val="000000"/>
                  </a:solidFill>
                </a:uFill>
                <a:latin typeface="Verdana"/>
                <a:cs typeface="Verdana"/>
              </a:rPr>
              <a:t>procedure </a:t>
            </a:r>
            <a:r>
              <a:rPr lang="en-US" sz="2000" u="sng" dirty="0">
                <a:solidFill>
                  <a:prstClr val="black"/>
                </a:solidFill>
                <a:uFill>
                  <a:solidFill>
                    <a:srgbClr val="000000"/>
                  </a:solidFill>
                </a:uFill>
                <a:latin typeface="Verdana"/>
                <a:cs typeface="Verdana"/>
              </a:rPr>
              <a:t>for </a:t>
            </a:r>
            <a:r>
              <a:rPr lang="en-US" sz="2000" u="sng" spc="-5" dirty="0">
                <a:solidFill>
                  <a:prstClr val="black"/>
                </a:solidFill>
                <a:uFill>
                  <a:solidFill>
                    <a:srgbClr val="000000"/>
                  </a:solidFill>
                </a:uFill>
                <a:latin typeface="Verdana"/>
                <a:cs typeface="Verdana"/>
              </a:rPr>
              <a:t>filing </a:t>
            </a:r>
            <a:r>
              <a:rPr lang="en-US" sz="2000" u="sng" dirty="0">
                <a:solidFill>
                  <a:prstClr val="black"/>
                </a:solidFill>
                <a:uFill>
                  <a:solidFill>
                    <a:srgbClr val="000000"/>
                  </a:solidFill>
                </a:uFill>
                <a:latin typeface="Verdana"/>
                <a:cs typeface="Verdana"/>
              </a:rPr>
              <a:t>a</a:t>
            </a:r>
            <a:r>
              <a:rPr lang="en-US" sz="2000" u="sng" spc="-60" dirty="0">
                <a:solidFill>
                  <a:prstClr val="black"/>
                </a:solidFill>
                <a:uFill>
                  <a:solidFill>
                    <a:srgbClr val="000000"/>
                  </a:solidFill>
                </a:uFill>
                <a:latin typeface="Verdana"/>
                <a:cs typeface="Verdana"/>
              </a:rPr>
              <a:t> </a:t>
            </a:r>
            <a:r>
              <a:rPr lang="en-US" sz="2000" u="sng" spc="-10" dirty="0">
                <a:solidFill>
                  <a:prstClr val="black"/>
                </a:solidFill>
                <a:uFill>
                  <a:solidFill>
                    <a:srgbClr val="000000"/>
                  </a:solidFill>
                </a:uFill>
                <a:latin typeface="Verdana"/>
                <a:cs typeface="Verdana"/>
              </a:rPr>
              <a:t>complaint</a:t>
            </a:r>
            <a:endParaRPr lang="en-US" sz="2000" dirty="0">
              <a:solidFill>
                <a:prstClr val="black"/>
              </a:solidFill>
              <a:latin typeface="Verdana"/>
              <a:cs typeface="Verdana"/>
            </a:endParaRPr>
          </a:p>
        </p:txBody>
      </p:sp>
    </p:spTree>
    <p:extLst>
      <p:ext uri="{BB962C8B-B14F-4D97-AF65-F5344CB8AC3E}">
        <p14:creationId xmlns:p14="http://schemas.microsoft.com/office/powerpoint/2010/main" val="186945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A63A-47CB-4BEC-8C97-9D917D212732}"/>
              </a:ext>
            </a:extLst>
          </p:cNvPr>
          <p:cNvSpPr>
            <a:spLocks noGrp="1"/>
          </p:cNvSpPr>
          <p:nvPr>
            <p:ph type="title"/>
          </p:nvPr>
        </p:nvSpPr>
        <p:spPr/>
        <p:txBody>
          <a:bodyPr/>
          <a:lstStyle/>
          <a:p>
            <a:pPr algn="ctr"/>
            <a:r>
              <a:rPr lang="en-US" spc="-10" dirty="0">
                <a:solidFill>
                  <a:srgbClr val="339933"/>
                </a:solidFill>
              </a:rPr>
              <a:t>Elements </a:t>
            </a:r>
            <a:r>
              <a:rPr lang="en-US" spc="-5" dirty="0">
                <a:solidFill>
                  <a:srgbClr val="339933"/>
                </a:solidFill>
              </a:rPr>
              <a:t>of Public</a:t>
            </a:r>
            <a:r>
              <a:rPr lang="en-US" spc="75" dirty="0">
                <a:solidFill>
                  <a:srgbClr val="339933"/>
                </a:solidFill>
              </a:rPr>
              <a:t> </a:t>
            </a:r>
            <a:r>
              <a:rPr lang="en-US" spc="-5" dirty="0">
                <a:solidFill>
                  <a:srgbClr val="339933"/>
                </a:solidFill>
              </a:rPr>
              <a:t>Notification</a:t>
            </a:r>
            <a:endParaRPr lang="en-US" dirty="0">
              <a:solidFill>
                <a:srgbClr val="339933"/>
              </a:solidFill>
            </a:endParaRPr>
          </a:p>
        </p:txBody>
      </p:sp>
      <p:sp>
        <p:nvSpPr>
          <p:cNvPr id="3" name="Rectangle 2">
            <a:extLst>
              <a:ext uri="{FF2B5EF4-FFF2-40B4-BE49-F238E27FC236}">
                <a16:creationId xmlns:a16="http://schemas.microsoft.com/office/drawing/2014/main" id="{A16CB88F-9AB2-4DEA-A6D8-E60E9D952C30}"/>
              </a:ext>
            </a:extLst>
          </p:cNvPr>
          <p:cNvSpPr/>
          <p:nvPr/>
        </p:nvSpPr>
        <p:spPr>
          <a:xfrm>
            <a:off x="591126" y="1464088"/>
            <a:ext cx="8091055" cy="4549964"/>
          </a:xfrm>
          <a:prstGeom prst="rect">
            <a:avLst/>
          </a:prstGeom>
        </p:spPr>
        <p:txBody>
          <a:bodyPr wrap="square">
            <a:spAutoFit/>
          </a:bodyPr>
          <a:lstStyle/>
          <a:p>
            <a:pPr marL="12700" lvl="0">
              <a:spcBef>
                <a:spcPts val="1075"/>
              </a:spcBef>
            </a:pPr>
            <a:r>
              <a:rPr lang="en-US" sz="1700" b="1" dirty="0">
                <a:solidFill>
                  <a:prstClr val="black"/>
                </a:solidFill>
                <a:latin typeface="Verdana"/>
                <a:cs typeface="Verdana"/>
              </a:rPr>
              <a:t>Program</a:t>
            </a:r>
            <a:r>
              <a:rPr lang="en-US" sz="1700" b="1" spc="-30" dirty="0">
                <a:solidFill>
                  <a:prstClr val="black"/>
                </a:solidFill>
                <a:latin typeface="Verdana"/>
                <a:cs typeface="Verdana"/>
              </a:rPr>
              <a:t> </a:t>
            </a:r>
            <a:r>
              <a:rPr lang="en-US" sz="1700" b="1" spc="-5" dirty="0">
                <a:solidFill>
                  <a:prstClr val="black"/>
                </a:solidFill>
                <a:latin typeface="Verdana"/>
                <a:cs typeface="Verdana"/>
              </a:rPr>
              <a:t>Availability</a:t>
            </a:r>
            <a:endParaRPr lang="en-US" sz="1700" dirty="0">
              <a:solidFill>
                <a:prstClr val="black"/>
              </a:solidFill>
              <a:latin typeface="Verdana"/>
              <a:cs typeface="Verdana"/>
            </a:endParaRPr>
          </a:p>
          <a:p>
            <a:pPr marL="633095" marR="120650" lvl="0">
              <a:spcBef>
                <a:spcPts val="975"/>
              </a:spcBef>
            </a:pPr>
            <a:r>
              <a:rPr lang="en-US" sz="1700" dirty="0">
                <a:solidFill>
                  <a:prstClr val="black"/>
                </a:solidFill>
                <a:latin typeface="Verdana"/>
                <a:cs typeface="Verdana"/>
              </a:rPr>
              <a:t>Inform </a:t>
            </a:r>
            <a:r>
              <a:rPr lang="en-US" sz="1700" spc="-5" dirty="0">
                <a:solidFill>
                  <a:prstClr val="black"/>
                </a:solidFill>
                <a:latin typeface="Verdana"/>
                <a:cs typeface="Verdana"/>
              </a:rPr>
              <a:t>applicants, </a:t>
            </a:r>
            <a:r>
              <a:rPr lang="en-US" sz="1700" dirty="0">
                <a:solidFill>
                  <a:prstClr val="black"/>
                </a:solidFill>
                <a:latin typeface="Verdana"/>
                <a:cs typeface="Verdana"/>
              </a:rPr>
              <a:t>participants, and potentially </a:t>
            </a:r>
            <a:r>
              <a:rPr lang="en-US" sz="1700" spc="-5" dirty="0">
                <a:solidFill>
                  <a:prstClr val="black"/>
                </a:solidFill>
                <a:latin typeface="Verdana"/>
                <a:cs typeface="Verdana"/>
              </a:rPr>
              <a:t>eligible </a:t>
            </a:r>
            <a:r>
              <a:rPr lang="en-US" sz="1700" dirty="0">
                <a:solidFill>
                  <a:prstClr val="black"/>
                </a:solidFill>
                <a:latin typeface="Verdana"/>
                <a:cs typeface="Verdana"/>
              </a:rPr>
              <a:t>persons of  </a:t>
            </a:r>
            <a:r>
              <a:rPr lang="en-US" sz="1700" spc="-5" dirty="0">
                <a:solidFill>
                  <a:prstClr val="black"/>
                </a:solidFill>
                <a:latin typeface="Verdana"/>
                <a:cs typeface="Verdana"/>
              </a:rPr>
              <a:t>their </a:t>
            </a:r>
            <a:r>
              <a:rPr lang="en-US" sz="1700" dirty="0">
                <a:solidFill>
                  <a:prstClr val="black"/>
                </a:solidFill>
                <a:latin typeface="Verdana"/>
                <a:cs typeface="Verdana"/>
              </a:rPr>
              <a:t>program rights and responsibilities and </a:t>
            </a:r>
            <a:r>
              <a:rPr lang="en-US" sz="1700" spc="-5" dirty="0">
                <a:solidFill>
                  <a:prstClr val="black"/>
                </a:solidFill>
                <a:latin typeface="Verdana"/>
                <a:cs typeface="Verdana"/>
              </a:rPr>
              <a:t>the </a:t>
            </a:r>
            <a:r>
              <a:rPr lang="en-US" sz="1700" dirty="0">
                <a:solidFill>
                  <a:prstClr val="black"/>
                </a:solidFill>
                <a:latin typeface="Verdana"/>
                <a:cs typeface="Verdana"/>
              </a:rPr>
              <a:t>steps necessary  for</a:t>
            </a:r>
            <a:r>
              <a:rPr lang="en-US" sz="1700" spc="-5" dirty="0">
                <a:solidFill>
                  <a:prstClr val="black"/>
                </a:solidFill>
                <a:latin typeface="Verdana"/>
                <a:cs typeface="Verdana"/>
              </a:rPr>
              <a:t> </a:t>
            </a:r>
            <a:r>
              <a:rPr lang="en-US" sz="1700" dirty="0">
                <a:solidFill>
                  <a:prstClr val="black"/>
                </a:solidFill>
                <a:latin typeface="Verdana"/>
                <a:cs typeface="Verdana"/>
              </a:rPr>
              <a:t>participation</a:t>
            </a:r>
          </a:p>
          <a:p>
            <a:pPr marL="12700" lvl="0">
              <a:spcBef>
                <a:spcPts val="1570"/>
              </a:spcBef>
            </a:pPr>
            <a:r>
              <a:rPr lang="en-US" sz="1700" b="1" spc="-5" dirty="0">
                <a:solidFill>
                  <a:prstClr val="black"/>
                </a:solidFill>
                <a:latin typeface="Verdana"/>
                <a:cs typeface="Verdana"/>
              </a:rPr>
              <a:t>Complaint</a:t>
            </a:r>
            <a:r>
              <a:rPr lang="en-US" sz="1700" b="1" spc="-60" dirty="0">
                <a:solidFill>
                  <a:prstClr val="black"/>
                </a:solidFill>
                <a:latin typeface="Verdana"/>
                <a:cs typeface="Verdana"/>
              </a:rPr>
              <a:t> </a:t>
            </a:r>
            <a:r>
              <a:rPr lang="en-US" sz="1700" b="1" spc="-5" dirty="0">
                <a:solidFill>
                  <a:prstClr val="black"/>
                </a:solidFill>
                <a:latin typeface="Verdana"/>
                <a:cs typeface="Verdana"/>
              </a:rPr>
              <a:t>Information</a:t>
            </a:r>
            <a:endParaRPr lang="en-US" sz="1700" dirty="0">
              <a:solidFill>
                <a:prstClr val="black"/>
              </a:solidFill>
              <a:latin typeface="Verdana"/>
              <a:cs typeface="Verdana"/>
            </a:endParaRPr>
          </a:p>
          <a:p>
            <a:pPr marL="643890" marR="46990" lvl="0">
              <a:spcBef>
                <a:spcPts val="975"/>
              </a:spcBef>
            </a:pPr>
            <a:r>
              <a:rPr lang="en-US" sz="1700" dirty="0">
                <a:solidFill>
                  <a:prstClr val="black"/>
                </a:solidFill>
                <a:latin typeface="Verdana"/>
                <a:cs typeface="Verdana"/>
              </a:rPr>
              <a:t>Must advise </a:t>
            </a:r>
            <a:r>
              <a:rPr lang="en-US" sz="1700" spc="-5" dirty="0">
                <a:solidFill>
                  <a:prstClr val="black"/>
                </a:solidFill>
                <a:latin typeface="Verdana"/>
                <a:cs typeface="Verdana"/>
              </a:rPr>
              <a:t>applicants </a:t>
            </a:r>
            <a:r>
              <a:rPr lang="en-US" sz="1700" dirty="0">
                <a:solidFill>
                  <a:prstClr val="black"/>
                </a:solidFill>
                <a:latin typeface="Verdana"/>
                <a:cs typeface="Verdana"/>
              </a:rPr>
              <a:t>and participants </a:t>
            </a:r>
            <a:r>
              <a:rPr lang="en-US" sz="1700" spc="-5" dirty="0">
                <a:solidFill>
                  <a:prstClr val="black"/>
                </a:solidFill>
                <a:latin typeface="Verdana"/>
                <a:cs typeface="Verdana"/>
              </a:rPr>
              <a:t>at the </a:t>
            </a:r>
            <a:r>
              <a:rPr lang="en-US" sz="1700" dirty="0">
                <a:solidFill>
                  <a:prstClr val="black"/>
                </a:solidFill>
                <a:latin typeface="Verdana"/>
                <a:cs typeface="Verdana"/>
              </a:rPr>
              <a:t>service </a:t>
            </a:r>
            <a:r>
              <a:rPr lang="en-US" sz="1700" spc="-5" dirty="0">
                <a:solidFill>
                  <a:prstClr val="black"/>
                </a:solidFill>
                <a:latin typeface="Verdana"/>
                <a:cs typeface="Verdana"/>
              </a:rPr>
              <a:t>delivery  </a:t>
            </a:r>
            <a:r>
              <a:rPr lang="en-US" sz="1700" dirty="0">
                <a:solidFill>
                  <a:prstClr val="black"/>
                </a:solidFill>
                <a:latin typeface="Verdana"/>
                <a:cs typeface="Verdana"/>
              </a:rPr>
              <a:t>point of </a:t>
            </a:r>
            <a:r>
              <a:rPr lang="en-US" sz="1700" spc="-5" dirty="0">
                <a:solidFill>
                  <a:prstClr val="black"/>
                </a:solidFill>
                <a:latin typeface="Verdana"/>
                <a:cs typeface="Verdana"/>
              </a:rPr>
              <a:t>their right to </a:t>
            </a:r>
            <a:r>
              <a:rPr lang="en-US" sz="1700" dirty="0">
                <a:solidFill>
                  <a:prstClr val="black"/>
                </a:solidFill>
                <a:latin typeface="Verdana"/>
                <a:cs typeface="Verdana"/>
              </a:rPr>
              <a:t>file a </a:t>
            </a:r>
            <a:r>
              <a:rPr lang="en-US" sz="1700" spc="-5" dirty="0">
                <a:solidFill>
                  <a:prstClr val="black"/>
                </a:solidFill>
                <a:latin typeface="Verdana"/>
                <a:cs typeface="Verdana"/>
              </a:rPr>
              <a:t>complaint, </a:t>
            </a:r>
            <a:r>
              <a:rPr lang="en-US" sz="1700" dirty="0">
                <a:solidFill>
                  <a:prstClr val="black"/>
                </a:solidFill>
                <a:latin typeface="Verdana"/>
                <a:cs typeface="Verdana"/>
              </a:rPr>
              <a:t>how </a:t>
            </a:r>
            <a:r>
              <a:rPr lang="en-US" sz="1700" spc="-5" dirty="0">
                <a:solidFill>
                  <a:prstClr val="black"/>
                </a:solidFill>
                <a:latin typeface="Verdana"/>
                <a:cs typeface="Verdana"/>
              </a:rPr>
              <a:t>to </a:t>
            </a:r>
            <a:r>
              <a:rPr lang="en-US" sz="1700" dirty="0">
                <a:solidFill>
                  <a:prstClr val="black"/>
                </a:solidFill>
                <a:latin typeface="Verdana"/>
                <a:cs typeface="Verdana"/>
              </a:rPr>
              <a:t>file a </a:t>
            </a:r>
            <a:r>
              <a:rPr lang="en-US" sz="1700" spc="-5" dirty="0">
                <a:solidFill>
                  <a:prstClr val="black"/>
                </a:solidFill>
                <a:latin typeface="Verdana"/>
                <a:cs typeface="Verdana"/>
              </a:rPr>
              <a:t>complaint, </a:t>
            </a:r>
            <a:r>
              <a:rPr lang="en-US" sz="1700" dirty="0">
                <a:solidFill>
                  <a:prstClr val="black"/>
                </a:solidFill>
                <a:latin typeface="Verdana"/>
                <a:cs typeface="Verdana"/>
              </a:rPr>
              <a:t>and  </a:t>
            </a:r>
            <a:r>
              <a:rPr lang="en-US" sz="1700" spc="-5" dirty="0">
                <a:solidFill>
                  <a:prstClr val="black"/>
                </a:solidFill>
                <a:latin typeface="Verdana"/>
                <a:cs typeface="Verdana"/>
              </a:rPr>
              <a:t>the complaint procedures</a:t>
            </a:r>
            <a:endParaRPr lang="en-US" sz="1700" dirty="0">
              <a:solidFill>
                <a:prstClr val="black"/>
              </a:solidFill>
              <a:latin typeface="Verdana"/>
              <a:cs typeface="Verdana"/>
            </a:endParaRPr>
          </a:p>
          <a:p>
            <a:pPr marL="12700" lvl="0">
              <a:spcBef>
                <a:spcPts val="1570"/>
              </a:spcBef>
            </a:pPr>
            <a:r>
              <a:rPr lang="en-US" sz="1700" b="1" spc="-5" dirty="0">
                <a:solidFill>
                  <a:prstClr val="black"/>
                </a:solidFill>
                <a:latin typeface="Verdana"/>
                <a:cs typeface="Verdana"/>
              </a:rPr>
              <a:t>Nondiscrimination</a:t>
            </a:r>
            <a:r>
              <a:rPr lang="en-US" sz="1700" b="1" spc="-50" dirty="0">
                <a:solidFill>
                  <a:prstClr val="black"/>
                </a:solidFill>
                <a:latin typeface="Verdana"/>
                <a:cs typeface="Verdana"/>
              </a:rPr>
              <a:t> </a:t>
            </a:r>
            <a:r>
              <a:rPr lang="en-US" sz="1700" b="1" spc="-5" dirty="0">
                <a:solidFill>
                  <a:prstClr val="black"/>
                </a:solidFill>
                <a:latin typeface="Verdana"/>
                <a:cs typeface="Verdana"/>
              </a:rPr>
              <a:t>Statement</a:t>
            </a:r>
            <a:endParaRPr lang="en-US" sz="1700" dirty="0">
              <a:solidFill>
                <a:prstClr val="black"/>
              </a:solidFill>
              <a:latin typeface="Verdana"/>
              <a:cs typeface="Verdana"/>
            </a:endParaRPr>
          </a:p>
          <a:p>
            <a:pPr marL="641985" marR="5080" lvl="0">
              <a:spcBef>
                <a:spcPts val="975"/>
              </a:spcBef>
              <a:tabLst>
                <a:tab pos="5047615" algn="l"/>
                <a:tab pos="7633334" algn="l"/>
              </a:tabLst>
            </a:pPr>
            <a:r>
              <a:rPr lang="en-US" sz="1700" dirty="0">
                <a:solidFill>
                  <a:prstClr val="black"/>
                </a:solidFill>
                <a:latin typeface="Verdana"/>
                <a:cs typeface="Verdana"/>
              </a:rPr>
              <a:t>All information </a:t>
            </a:r>
            <a:r>
              <a:rPr lang="en-US" sz="1700" spc="-5" dirty="0">
                <a:solidFill>
                  <a:prstClr val="black"/>
                </a:solidFill>
                <a:latin typeface="Verdana"/>
                <a:cs typeface="Verdana"/>
              </a:rPr>
              <a:t>materials </a:t>
            </a:r>
            <a:r>
              <a:rPr lang="en-US" sz="1700" dirty="0">
                <a:solidFill>
                  <a:prstClr val="black"/>
                </a:solidFill>
                <a:latin typeface="Verdana"/>
                <a:cs typeface="Verdana"/>
              </a:rPr>
              <a:t>and sources, </a:t>
            </a:r>
            <a:r>
              <a:rPr lang="en-US" sz="1700" spc="-5" dirty="0">
                <a:solidFill>
                  <a:prstClr val="black"/>
                </a:solidFill>
                <a:latin typeface="Verdana"/>
                <a:cs typeface="Verdana"/>
              </a:rPr>
              <a:t>including websites, </a:t>
            </a:r>
            <a:r>
              <a:rPr lang="en-US" sz="1700" dirty="0">
                <a:solidFill>
                  <a:prstClr val="black"/>
                </a:solidFill>
                <a:latin typeface="Verdana"/>
                <a:cs typeface="Verdana"/>
              </a:rPr>
              <a:t>must  contain a</a:t>
            </a:r>
            <a:r>
              <a:rPr lang="en-US" sz="1700" spc="5" dirty="0">
                <a:solidFill>
                  <a:prstClr val="black"/>
                </a:solidFill>
                <a:latin typeface="Verdana"/>
                <a:cs typeface="Verdana"/>
              </a:rPr>
              <a:t> </a:t>
            </a:r>
            <a:r>
              <a:rPr lang="en-US" sz="1700" dirty="0">
                <a:solidFill>
                  <a:prstClr val="black"/>
                </a:solidFill>
                <a:latin typeface="Verdana"/>
                <a:cs typeface="Verdana"/>
              </a:rPr>
              <a:t>nondiscrimination</a:t>
            </a:r>
            <a:r>
              <a:rPr lang="en-US" sz="1700" spc="-15" dirty="0">
                <a:solidFill>
                  <a:prstClr val="black"/>
                </a:solidFill>
                <a:latin typeface="Verdana"/>
                <a:cs typeface="Verdana"/>
              </a:rPr>
              <a:t> </a:t>
            </a:r>
            <a:r>
              <a:rPr lang="en-US" sz="1700" dirty="0">
                <a:solidFill>
                  <a:prstClr val="black"/>
                </a:solidFill>
                <a:latin typeface="Verdana"/>
                <a:cs typeface="Verdana"/>
              </a:rPr>
              <a:t>statement.	The statement </a:t>
            </a:r>
            <a:r>
              <a:rPr lang="en-US" sz="1700" spc="-5" dirty="0">
                <a:solidFill>
                  <a:prstClr val="black"/>
                </a:solidFill>
                <a:latin typeface="Verdana"/>
                <a:cs typeface="Verdana"/>
              </a:rPr>
              <a:t>is </a:t>
            </a:r>
            <a:r>
              <a:rPr lang="en-US" sz="1700" dirty="0">
                <a:solidFill>
                  <a:prstClr val="black"/>
                </a:solidFill>
                <a:latin typeface="Verdana"/>
                <a:cs typeface="Verdana"/>
              </a:rPr>
              <a:t>not  required </a:t>
            </a:r>
            <a:r>
              <a:rPr lang="en-US" sz="1700" spc="-5" dirty="0">
                <a:solidFill>
                  <a:prstClr val="black"/>
                </a:solidFill>
                <a:latin typeface="Verdana"/>
                <a:cs typeface="Verdana"/>
              </a:rPr>
              <a:t>to be </a:t>
            </a:r>
            <a:r>
              <a:rPr lang="en-US" sz="1700" dirty="0">
                <a:solidFill>
                  <a:prstClr val="black"/>
                </a:solidFill>
                <a:latin typeface="Verdana"/>
                <a:cs typeface="Verdana"/>
              </a:rPr>
              <a:t>included on every </a:t>
            </a:r>
            <a:r>
              <a:rPr lang="en-US" sz="1700" spc="-5" dirty="0">
                <a:solidFill>
                  <a:prstClr val="black"/>
                </a:solidFill>
                <a:latin typeface="Verdana"/>
                <a:cs typeface="Verdana"/>
              </a:rPr>
              <a:t>page </a:t>
            </a:r>
            <a:r>
              <a:rPr lang="en-US" sz="1700" dirty="0">
                <a:solidFill>
                  <a:prstClr val="black"/>
                </a:solidFill>
                <a:latin typeface="Verdana"/>
                <a:cs typeface="Verdana"/>
              </a:rPr>
              <a:t>of </a:t>
            </a:r>
            <a:r>
              <a:rPr lang="en-US" sz="1700" spc="-5" dirty="0">
                <a:solidFill>
                  <a:prstClr val="black"/>
                </a:solidFill>
                <a:latin typeface="Verdana"/>
                <a:cs typeface="Verdana"/>
              </a:rPr>
              <a:t>the</a:t>
            </a:r>
            <a:r>
              <a:rPr lang="en-US" sz="1700" spc="75" dirty="0">
                <a:solidFill>
                  <a:prstClr val="black"/>
                </a:solidFill>
                <a:latin typeface="Verdana"/>
                <a:cs typeface="Verdana"/>
              </a:rPr>
              <a:t> </a:t>
            </a:r>
            <a:r>
              <a:rPr lang="en-US" sz="1700" spc="-5" dirty="0">
                <a:solidFill>
                  <a:prstClr val="black"/>
                </a:solidFill>
                <a:latin typeface="Verdana"/>
                <a:cs typeface="Verdana"/>
              </a:rPr>
              <a:t>program</a:t>
            </a:r>
            <a:r>
              <a:rPr lang="en-US" sz="1700" dirty="0">
                <a:solidFill>
                  <a:prstClr val="black"/>
                </a:solidFill>
                <a:latin typeface="Verdana"/>
                <a:cs typeface="Verdana"/>
              </a:rPr>
              <a:t> </a:t>
            </a:r>
            <a:r>
              <a:rPr lang="en-US" sz="1700" spc="-5" dirty="0">
                <a:solidFill>
                  <a:prstClr val="black"/>
                </a:solidFill>
                <a:latin typeface="Verdana"/>
                <a:cs typeface="Verdana"/>
              </a:rPr>
              <a:t>website.	</a:t>
            </a:r>
            <a:r>
              <a:rPr lang="en-US" sz="1700" dirty="0">
                <a:solidFill>
                  <a:prstClr val="black"/>
                </a:solidFill>
                <a:latin typeface="Verdana"/>
                <a:cs typeface="Verdana"/>
              </a:rPr>
              <a:t>At  a minimum the </a:t>
            </a:r>
            <a:r>
              <a:rPr lang="en-US" sz="1700" spc="-5" dirty="0">
                <a:solidFill>
                  <a:prstClr val="black"/>
                </a:solidFill>
                <a:latin typeface="Verdana"/>
                <a:cs typeface="Verdana"/>
              </a:rPr>
              <a:t>nondiscrimination statement </a:t>
            </a:r>
            <a:r>
              <a:rPr lang="en-US" sz="1700" dirty="0">
                <a:solidFill>
                  <a:prstClr val="black"/>
                </a:solidFill>
                <a:latin typeface="Verdana"/>
                <a:cs typeface="Verdana"/>
              </a:rPr>
              <a:t>or a link to </a:t>
            </a:r>
            <a:r>
              <a:rPr lang="en-US" sz="1700" spc="-5" dirty="0">
                <a:solidFill>
                  <a:prstClr val="black"/>
                </a:solidFill>
                <a:latin typeface="Verdana"/>
                <a:cs typeface="Verdana"/>
              </a:rPr>
              <a:t>it </a:t>
            </a:r>
            <a:r>
              <a:rPr lang="en-US" sz="1700" dirty="0">
                <a:solidFill>
                  <a:prstClr val="black"/>
                </a:solidFill>
                <a:latin typeface="Verdana"/>
                <a:cs typeface="Verdana"/>
              </a:rPr>
              <a:t>must </a:t>
            </a:r>
            <a:r>
              <a:rPr lang="en-US" sz="1700" spc="-5" dirty="0">
                <a:solidFill>
                  <a:prstClr val="black"/>
                </a:solidFill>
                <a:latin typeface="Verdana"/>
                <a:cs typeface="Verdana"/>
              </a:rPr>
              <a:t>be  included </a:t>
            </a:r>
            <a:r>
              <a:rPr lang="en-US" sz="1700" dirty="0">
                <a:solidFill>
                  <a:prstClr val="black"/>
                </a:solidFill>
                <a:latin typeface="Verdana"/>
                <a:cs typeface="Verdana"/>
              </a:rPr>
              <a:t>on </a:t>
            </a:r>
            <a:r>
              <a:rPr lang="en-US" sz="1700" spc="-5" dirty="0">
                <a:solidFill>
                  <a:prstClr val="black"/>
                </a:solidFill>
                <a:latin typeface="Verdana"/>
                <a:cs typeface="Verdana"/>
              </a:rPr>
              <a:t>the </a:t>
            </a:r>
            <a:r>
              <a:rPr lang="en-US" sz="1700" dirty="0">
                <a:solidFill>
                  <a:prstClr val="black"/>
                </a:solidFill>
                <a:latin typeface="Verdana"/>
                <a:cs typeface="Verdana"/>
              </a:rPr>
              <a:t>home </a:t>
            </a:r>
            <a:r>
              <a:rPr lang="en-US" sz="1700" spc="-5" dirty="0">
                <a:solidFill>
                  <a:prstClr val="black"/>
                </a:solidFill>
                <a:latin typeface="Verdana"/>
                <a:cs typeface="Verdana"/>
              </a:rPr>
              <a:t>page </a:t>
            </a:r>
            <a:r>
              <a:rPr lang="en-US" sz="1700" dirty="0">
                <a:solidFill>
                  <a:prstClr val="black"/>
                </a:solidFill>
                <a:latin typeface="Verdana"/>
                <a:cs typeface="Verdana"/>
              </a:rPr>
              <a:t>of </a:t>
            </a:r>
            <a:r>
              <a:rPr lang="en-US" sz="1700" spc="-5" dirty="0">
                <a:solidFill>
                  <a:prstClr val="black"/>
                </a:solidFill>
                <a:latin typeface="Verdana"/>
                <a:cs typeface="Verdana"/>
              </a:rPr>
              <a:t>the </a:t>
            </a:r>
            <a:r>
              <a:rPr lang="en-US" sz="1700" dirty="0">
                <a:solidFill>
                  <a:prstClr val="black"/>
                </a:solidFill>
                <a:latin typeface="Verdana"/>
                <a:cs typeface="Verdana"/>
              </a:rPr>
              <a:t>program information.</a:t>
            </a:r>
          </a:p>
        </p:txBody>
      </p:sp>
    </p:spTree>
    <p:extLst>
      <p:ext uri="{BB962C8B-B14F-4D97-AF65-F5344CB8AC3E}">
        <p14:creationId xmlns:p14="http://schemas.microsoft.com/office/powerpoint/2010/main" val="4151899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61B81-01A8-48C7-9927-0E38C65464D5}"/>
              </a:ext>
            </a:extLst>
          </p:cNvPr>
          <p:cNvSpPr>
            <a:spLocks noGrp="1"/>
          </p:cNvSpPr>
          <p:nvPr>
            <p:ph type="title"/>
          </p:nvPr>
        </p:nvSpPr>
        <p:spPr/>
        <p:txBody>
          <a:bodyPr/>
          <a:lstStyle/>
          <a:p>
            <a:pPr algn="ctr"/>
            <a:r>
              <a:rPr lang="en-US" spc="-10" dirty="0">
                <a:solidFill>
                  <a:srgbClr val="339966"/>
                </a:solidFill>
              </a:rPr>
              <a:t>Elements </a:t>
            </a:r>
            <a:r>
              <a:rPr lang="en-US" spc="-5" dirty="0">
                <a:solidFill>
                  <a:srgbClr val="339966"/>
                </a:solidFill>
              </a:rPr>
              <a:t>of Public</a:t>
            </a:r>
            <a:r>
              <a:rPr lang="en-US" spc="75" dirty="0">
                <a:solidFill>
                  <a:srgbClr val="339966"/>
                </a:solidFill>
              </a:rPr>
              <a:t> </a:t>
            </a:r>
            <a:r>
              <a:rPr lang="en-US" spc="-5" dirty="0">
                <a:solidFill>
                  <a:srgbClr val="339966"/>
                </a:solidFill>
              </a:rPr>
              <a:t>Notification</a:t>
            </a:r>
            <a:endParaRPr lang="en-US" dirty="0">
              <a:solidFill>
                <a:srgbClr val="339966"/>
              </a:solidFill>
            </a:endParaRPr>
          </a:p>
        </p:txBody>
      </p:sp>
      <p:sp>
        <p:nvSpPr>
          <p:cNvPr id="3" name="Rectangle 2">
            <a:extLst>
              <a:ext uri="{FF2B5EF4-FFF2-40B4-BE49-F238E27FC236}">
                <a16:creationId xmlns:a16="http://schemas.microsoft.com/office/drawing/2014/main" id="{4A7FC623-AEA6-4B9B-B786-D50046D0B4C3}"/>
              </a:ext>
            </a:extLst>
          </p:cNvPr>
          <p:cNvSpPr/>
          <p:nvPr/>
        </p:nvSpPr>
        <p:spPr>
          <a:xfrm>
            <a:off x="304800" y="1662545"/>
            <a:ext cx="8599055" cy="3598421"/>
          </a:xfrm>
          <a:prstGeom prst="rect">
            <a:avLst/>
          </a:prstGeom>
        </p:spPr>
        <p:txBody>
          <a:bodyPr wrap="square">
            <a:spAutoFit/>
          </a:bodyPr>
          <a:lstStyle/>
          <a:p>
            <a:pPr marL="12700">
              <a:lnSpc>
                <a:spcPct val="100000"/>
              </a:lnSpc>
              <a:spcBef>
                <a:spcPts val="1315"/>
              </a:spcBef>
            </a:pPr>
            <a:r>
              <a:rPr lang="en-US" sz="2000" dirty="0">
                <a:latin typeface="Verdana"/>
                <a:cs typeface="Verdana"/>
              </a:rPr>
              <a:t>State </a:t>
            </a:r>
            <a:r>
              <a:rPr lang="en-US" sz="2000" spc="-5" dirty="0">
                <a:latin typeface="Verdana"/>
                <a:cs typeface="Verdana"/>
              </a:rPr>
              <a:t>agencies </a:t>
            </a:r>
            <a:r>
              <a:rPr lang="en-US" sz="2000" dirty="0">
                <a:latin typeface="Verdana"/>
                <a:cs typeface="Verdana"/>
              </a:rPr>
              <a:t>and </a:t>
            </a:r>
            <a:r>
              <a:rPr lang="en-US" sz="2000" spc="-5" dirty="0">
                <a:latin typeface="Verdana"/>
                <a:cs typeface="Verdana"/>
              </a:rPr>
              <a:t>their subrecipients</a:t>
            </a:r>
            <a:r>
              <a:rPr lang="en-US" sz="2000" spc="-100" dirty="0">
                <a:latin typeface="Verdana"/>
                <a:cs typeface="Verdana"/>
              </a:rPr>
              <a:t> </a:t>
            </a:r>
            <a:r>
              <a:rPr lang="en-US" sz="2000" dirty="0">
                <a:latin typeface="Verdana"/>
                <a:cs typeface="Verdana"/>
              </a:rPr>
              <a:t>must:</a:t>
            </a:r>
          </a:p>
          <a:p>
            <a:pPr marL="355600" indent="-342900">
              <a:lnSpc>
                <a:spcPct val="100000"/>
              </a:lnSpc>
              <a:spcBef>
                <a:spcPts val="1085"/>
              </a:spcBef>
              <a:buClr>
                <a:srgbClr val="136442"/>
              </a:buClr>
              <a:buFont typeface="Wingdings"/>
              <a:buChar char=""/>
              <a:tabLst>
                <a:tab pos="354965" algn="l"/>
                <a:tab pos="355600" algn="l"/>
              </a:tabLst>
            </a:pPr>
            <a:r>
              <a:rPr lang="en-US" spc="-5" dirty="0">
                <a:latin typeface="Verdana"/>
                <a:cs typeface="Verdana"/>
              </a:rPr>
              <a:t>Make program </a:t>
            </a:r>
            <a:r>
              <a:rPr lang="en-US" dirty="0">
                <a:latin typeface="Verdana"/>
                <a:cs typeface="Verdana"/>
              </a:rPr>
              <a:t>information </a:t>
            </a:r>
            <a:r>
              <a:rPr lang="en-US" spc="-5" dirty="0">
                <a:latin typeface="Verdana"/>
                <a:cs typeface="Verdana"/>
              </a:rPr>
              <a:t>available to the public upon</a:t>
            </a:r>
            <a:r>
              <a:rPr lang="en-US" spc="25" dirty="0">
                <a:latin typeface="Verdana"/>
                <a:cs typeface="Verdana"/>
              </a:rPr>
              <a:t> </a:t>
            </a:r>
            <a:r>
              <a:rPr lang="en-US" spc="-5" dirty="0">
                <a:latin typeface="Verdana"/>
                <a:cs typeface="Verdana"/>
              </a:rPr>
              <a:t>request</a:t>
            </a:r>
            <a:endParaRPr lang="en-US" dirty="0">
              <a:latin typeface="Verdana"/>
              <a:cs typeface="Verdana"/>
            </a:endParaRPr>
          </a:p>
          <a:p>
            <a:pPr marL="355600" indent="-342900">
              <a:lnSpc>
                <a:spcPct val="100000"/>
              </a:lnSpc>
              <a:spcBef>
                <a:spcPts val="1080"/>
              </a:spcBef>
              <a:buClr>
                <a:srgbClr val="136442"/>
              </a:buClr>
              <a:buFont typeface="Wingdings"/>
              <a:buChar char=""/>
              <a:tabLst>
                <a:tab pos="354965" algn="l"/>
                <a:tab pos="355600" algn="l"/>
              </a:tabLst>
            </a:pPr>
            <a:r>
              <a:rPr lang="en-US" spc="-5" dirty="0">
                <a:latin typeface="Verdana"/>
                <a:cs typeface="Verdana"/>
              </a:rPr>
              <a:t>Prominently display the </a:t>
            </a:r>
            <a:r>
              <a:rPr lang="en-US" dirty="0">
                <a:latin typeface="Verdana"/>
                <a:cs typeface="Verdana"/>
              </a:rPr>
              <a:t>“And Justice for All”</a:t>
            </a:r>
            <a:r>
              <a:rPr lang="en-US" spc="-5" dirty="0">
                <a:latin typeface="Verdana"/>
                <a:cs typeface="Verdana"/>
              </a:rPr>
              <a:t> poster</a:t>
            </a:r>
            <a:endParaRPr lang="en-US" dirty="0">
              <a:latin typeface="Verdana"/>
              <a:cs typeface="Verdana"/>
            </a:endParaRPr>
          </a:p>
          <a:p>
            <a:pPr marL="355600" marR="471805" indent="-342900">
              <a:lnSpc>
                <a:spcPct val="100000"/>
              </a:lnSpc>
              <a:spcBef>
                <a:spcPts val="1085"/>
              </a:spcBef>
              <a:buClr>
                <a:srgbClr val="136442"/>
              </a:buClr>
              <a:buFont typeface="Wingdings"/>
              <a:buChar char=""/>
              <a:tabLst>
                <a:tab pos="354965" algn="l"/>
                <a:tab pos="355600" algn="l"/>
              </a:tabLst>
            </a:pPr>
            <a:r>
              <a:rPr lang="en-US" dirty="0">
                <a:latin typeface="Verdana"/>
                <a:cs typeface="Verdana"/>
              </a:rPr>
              <a:t>Inform </a:t>
            </a:r>
            <a:r>
              <a:rPr lang="en-US" spc="-5" dirty="0">
                <a:latin typeface="Verdana"/>
                <a:cs typeface="Verdana"/>
              </a:rPr>
              <a:t>potentially eligible persons, applicants, participants </a:t>
            </a:r>
            <a:r>
              <a:rPr lang="en-US" dirty="0">
                <a:latin typeface="Verdana"/>
                <a:cs typeface="Verdana"/>
              </a:rPr>
              <a:t>and  </a:t>
            </a:r>
            <a:r>
              <a:rPr lang="en-US" spc="-5" dirty="0">
                <a:latin typeface="Verdana"/>
                <a:cs typeface="Verdana"/>
              </a:rPr>
              <a:t>grassroots organizations </a:t>
            </a:r>
            <a:r>
              <a:rPr lang="en-US" dirty="0">
                <a:latin typeface="Verdana"/>
                <a:cs typeface="Verdana"/>
              </a:rPr>
              <a:t>of </a:t>
            </a:r>
            <a:r>
              <a:rPr lang="en-US" spc="-5" dirty="0">
                <a:latin typeface="Verdana"/>
                <a:cs typeface="Verdana"/>
              </a:rPr>
              <a:t>programs </a:t>
            </a:r>
            <a:r>
              <a:rPr lang="en-US" dirty="0">
                <a:latin typeface="Verdana"/>
                <a:cs typeface="Verdana"/>
              </a:rPr>
              <a:t>or </a:t>
            </a:r>
            <a:r>
              <a:rPr lang="en-US" spc="-5" dirty="0">
                <a:latin typeface="Verdana"/>
                <a:cs typeface="Verdana"/>
              </a:rPr>
              <a:t>changes </a:t>
            </a:r>
            <a:r>
              <a:rPr lang="en-US" dirty="0">
                <a:latin typeface="Verdana"/>
                <a:cs typeface="Verdana"/>
              </a:rPr>
              <a:t>in</a:t>
            </a:r>
            <a:r>
              <a:rPr lang="en-US" spc="15" dirty="0">
                <a:latin typeface="Verdana"/>
                <a:cs typeface="Verdana"/>
              </a:rPr>
              <a:t> </a:t>
            </a:r>
            <a:r>
              <a:rPr lang="en-US" spc="-5" dirty="0">
                <a:latin typeface="Verdana"/>
                <a:cs typeface="Verdana"/>
              </a:rPr>
              <a:t>programs</a:t>
            </a:r>
            <a:endParaRPr lang="en-US" dirty="0">
              <a:latin typeface="Verdana"/>
              <a:cs typeface="Verdana"/>
            </a:endParaRPr>
          </a:p>
          <a:p>
            <a:pPr marL="355600" marR="258445" indent="-342900">
              <a:lnSpc>
                <a:spcPct val="100000"/>
              </a:lnSpc>
              <a:spcBef>
                <a:spcPts val="1080"/>
              </a:spcBef>
              <a:buClr>
                <a:srgbClr val="136442"/>
              </a:buClr>
              <a:buFont typeface="Wingdings"/>
              <a:buChar char=""/>
              <a:tabLst>
                <a:tab pos="354965" algn="l"/>
                <a:tab pos="355600" algn="l"/>
              </a:tabLst>
            </a:pPr>
            <a:r>
              <a:rPr lang="en-US" spc="-5" dirty="0">
                <a:latin typeface="Verdana"/>
                <a:cs typeface="Verdana"/>
              </a:rPr>
              <a:t>Convey the message </a:t>
            </a:r>
            <a:r>
              <a:rPr lang="en-US" dirty="0">
                <a:latin typeface="Verdana"/>
                <a:cs typeface="Verdana"/>
              </a:rPr>
              <a:t>of </a:t>
            </a:r>
            <a:r>
              <a:rPr lang="en-US" spc="-5" dirty="0">
                <a:latin typeface="Verdana"/>
                <a:cs typeface="Verdana"/>
              </a:rPr>
              <a:t>equal opportunity </a:t>
            </a:r>
            <a:r>
              <a:rPr lang="en-US" dirty="0">
                <a:latin typeface="Verdana"/>
                <a:cs typeface="Verdana"/>
              </a:rPr>
              <a:t>in all </a:t>
            </a:r>
            <a:r>
              <a:rPr lang="en-US" spc="-5" dirty="0">
                <a:latin typeface="Verdana"/>
                <a:cs typeface="Verdana"/>
              </a:rPr>
              <a:t>photos </a:t>
            </a:r>
            <a:r>
              <a:rPr lang="en-US" dirty="0">
                <a:latin typeface="Verdana"/>
                <a:cs typeface="Verdana"/>
              </a:rPr>
              <a:t>and </a:t>
            </a:r>
            <a:r>
              <a:rPr lang="en-US" spc="-5" dirty="0">
                <a:latin typeface="Verdana"/>
                <a:cs typeface="Verdana"/>
              </a:rPr>
              <a:t>other  graphics that </a:t>
            </a:r>
            <a:r>
              <a:rPr lang="en-US" dirty="0">
                <a:latin typeface="Verdana"/>
                <a:cs typeface="Verdana"/>
              </a:rPr>
              <a:t>are </a:t>
            </a:r>
            <a:r>
              <a:rPr lang="en-US" spc="-5" dirty="0">
                <a:latin typeface="Verdana"/>
                <a:cs typeface="Verdana"/>
              </a:rPr>
              <a:t>used to provide program </a:t>
            </a:r>
            <a:r>
              <a:rPr lang="en-US" dirty="0">
                <a:latin typeface="Verdana"/>
                <a:cs typeface="Verdana"/>
              </a:rPr>
              <a:t>or </a:t>
            </a:r>
            <a:r>
              <a:rPr lang="en-US" spc="-5" dirty="0">
                <a:latin typeface="Verdana"/>
                <a:cs typeface="Verdana"/>
              </a:rPr>
              <a:t>program-related  </a:t>
            </a:r>
            <a:r>
              <a:rPr lang="en-US" dirty="0">
                <a:latin typeface="Verdana"/>
                <a:cs typeface="Verdana"/>
              </a:rPr>
              <a:t>information</a:t>
            </a:r>
          </a:p>
          <a:p>
            <a:pPr marL="355600" marR="5080" indent="-342900">
              <a:lnSpc>
                <a:spcPct val="100000"/>
              </a:lnSpc>
              <a:spcBef>
                <a:spcPts val="1080"/>
              </a:spcBef>
              <a:buClr>
                <a:srgbClr val="136442"/>
              </a:buClr>
              <a:buFont typeface="Wingdings"/>
              <a:buChar char=""/>
              <a:tabLst>
                <a:tab pos="354965" algn="l"/>
                <a:tab pos="355600" algn="l"/>
              </a:tabLst>
            </a:pPr>
            <a:r>
              <a:rPr lang="en-US" spc="-5" dirty="0">
                <a:latin typeface="Verdana"/>
                <a:cs typeface="Verdana"/>
              </a:rPr>
              <a:t>Provide appropriate </a:t>
            </a:r>
            <a:r>
              <a:rPr lang="en-US" dirty="0">
                <a:latin typeface="Verdana"/>
                <a:cs typeface="Verdana"/>
              </a:rPr>
              <a:t>information in </a:t>
            </a:r>
            <a:r>
              <a:rPr lang="en-US" spc="-5" dirty="0">
                <a:latin typeface="Verdana"/>
                <a:cs typeface="Verdana"/>
              </a:rPr>
              <a:t>alternative </a:t>
            </a:r>
            <a:r>
              <a:rPr lang="en-US" dirty="0">
                <a:latin typeface="Verdana"/>
                <a:cs typeface="Verdana"/>
              </a:rPr>
              <a:t>formats for </a:t>
            </a:r>
            <a:r>
              <a:rPr lang="en-US" spc="-5" dirty="0">
                <a:latin typeface="Verdana"/>
                <a:cs typeface="Verdana"/>
              </a:rPr>
              <a:t>persons  </a:t>
            </a:r>
            <a:r>
              <a:rPr lang="en-US" dirty="0">
                <a:latin typeface="Verdana"/>
                <a:cs typeface="Verdana"/>
              </a:rPr>
              <a:t>with </a:t>
            </a:r>
            <a:r>
              <a:rPr lang="en-US" spc="-5" dirty="0">
                <a:latin typeface="Verdana"/>
                <a:cs typeface="Verdana"/>
              </a:rPr>
              <a:t>disabilities </a:t>
            </a:r>
            <a:r>
              <a:rPr lang="en-US" dirty="0">
                <a:latin typeface="Verdana"/>
                <a:cs typeface="Verdana"/>
              </a:rPr>
              <a:t>and in </a:t>
            </a:r>
            <a:r>
              <a:rPr lang="en-US" spc="-5" dirty="0">
                <a:latin typeface="Verdana"/>
                <a:cs typeface="Verdana"/>
              </a:rPr>
              <a:t>the appropriate language(s) </a:t>
            </a:r>
            <a:r>
              <a:rPr lang="en-US" dirty="0">
                <a:latin typeface="Verdana"/>
                <a:cs typeface="Verdana"/>
              </a:rPr>
              <a:t>for </a:t>
            </a:r>
            <a:r>
              <a:rPr lang="en-US" spc="-5" dirty="0">
                <a:latin typeface="Verdana"/>
                <a:cs typeface="Verdana"/>
              </a:rPr>
              <a:t>LEP</a:t>
            </a:r>
            <a:r>
              <a:rPr lang="en-US" spc="110" dirty="0">
                <a:latin typeface="Verdana"/>
                <a:cs typeface="Verdana"/>
              </a:rPr>
              <a:t> </a:t>
            </a:r>
            <a:r>
              <a:rPr lang="en-US" spc="-5" dirty="0">
                <a:latin typeface="Verdana"/>
                <a:cs typeface="Verdana"/>
              </a:rPr>
              <a:t>persons</a:t>
            </a:r>
            <a:endParaRPr lang="en-US" dirty="0">
              <a:latin typeface="Verdana"/>
              <a:cs typeface="Verdana"/>
            </a:endParaRPr>
          </a:p>
        </p:txBody>
      </p:sp>
    </p:spTree>
    <p:extLst>
      <p:ext uri="{BB962C8B-B14F-4D97-AF65-F5344CB8AC3E}">
        <p14:creationId xmlns:p14="http://schemas.microsoft.com/office/powerpoint/2010/main" val="385260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302D2-A8F4-47C8-A778-D69E65689EDF}"/>
              </a:ext>
            </a:extLst>
          </p:cNvPr>
          <p:cNvSpPr>
            <a:spLocks noGrp="1"/>
          </p:cNvSpPr>
          <p:nvPr>
            <p:ph type="title"/>
          </p:nvPr>
        </p:nvSpPr>
        <p:spPr/>
        <p:txBody>
          <a:bodyPr/>
          <a:lstStyle/>
          <a:p>
            <a:pPr algn="ctr"/>
            <a:r>
              <a:rPr lang="en-US" sz="2800" kern="0" spc="-10" dirty="0">
                <a:solidFill>
                  <a:srgbClr val="136442"/>
                </a:solidFill>
                <a:latin typeface="Verdana"/>
                <a:ea typeface="+mj-ea"/>
                <a:cs typeface="Verdana"/>
              </a:rPr>
              <a:t>Agenda</a:t>
            </a:r>
            <a:endParaRPr lang="en-US" dirty="0"/>
          </a:p>
        </p:txBody>
      </p:sp>
      <p:sp>
        <p:nvSpPr>
          <p:cNvPr id="3" name="Rectangle 2">
            <a:extLst>
              <a:ext uri="{FF2B5EF4-FFF2-40B4-BE49-F238E27FC236}">
                <a16:creationId xmlns:a16="http://schemas.microsoft.com/office/drawing/2014/main" id="{DA270AD5-EB26-4DFF-A683-22125EBDEF17}"/>
              </a:ext>
            </a:extLst>
          </p:cNvPr>
          <p:cNvSpPr/>
          <p:nvPr/>
        </p:nvSpPr>
        <p:spPr>
          <a:xfrm>
            <a:off x="401780" y="1469719"/>
            <a:ext cx="7606145" cy="4711546"/>
          </a:xfrm>
          <a:prstGeom prst="rect">
            <a:avLst/>
          </a:prstGeom>
        </p:spPr>
        <p:txBody>
          <a:bodyPr wrap="square">
            <a:spAutoFit/>
          </a:bodyPr>
          <a:lstStyle/>
          <a:p>
            <a:pPr marL="469900" lvl="0" indent="-457200">
              <a:spcBef>
                <a:spcPts val="1300"/>
              </a:spcBef>
              <a:buClr>
                <a:srgbClr val="136442"/>
              </a:buClr>
              <a:buFont typeface="Wingdings"/>
              <a:buChar char=""/>
              <a:tabLst>
                <a:tab pos="469265" algn="l"/>
                <a:tab pos="469900" algn="l"/>
              </a:tabLst>
            </a:pPr>
            <a:r>
              <a:rPr lang="en-US" b="1" spc="-10" dirty="0">
                <a:solidFill>
                  <a:prstClr val="black"/>
                </a:solidFill>
                <a:latin typeface="Verdana"/>
                <a:cs typeface="Verdana"/>
              </a:rPr>
              <a:t>Discrimination, Civil </a:t>
            </a:r>
            <a:r>
              <a:rPr lang="en-US" b="1" spc="-5" dirty="0">
                <a:solidFill>
                  <a:prstClr val="black"/>
                </a:solidFill>
                <a:latin typeface="Verdana"/>
                <a:cs typeface="Verdana"/>
              </a:rPr>
              <a:t>Rights,</a:t>
            </a:r>
            <a:r>
              <a:rPr lang="en-US" b="1" spc="-10" dirty="0">
                <a:solidFill>
                  <a:prstClr val="black"/>
                </a:solidFill>
                <a:latin typeface="Verdana"/>
                <a:cs typeface="Verdana"/>
              </a:rPr>
              <a:t> </a:t>
            </a:r>
            <a:r>
              <a:rPr lang="en-US" b="1" spc="-5" dirty="0">
                <a:solidFill>
                  <a:prstClr val="black"/>
                </a:solidFill>
                <a:latin typeface="Verdana"/>
                <a:cs typeface="Verdana"/>
              </a:rPr>
              <a:t>and Legal</a:t>
            </a:r>
            <a:r>
              <a:rPr lang="en-US" b="1" spc="65" dirty="0">
                <a:solidFill>
                  <a:prstClr val="black"/>
                </a:solidFill>
                <a:latin typeface="Verdana"/>
                <a:cs typeface="Verdana"/>
              </a:rPr>
              <a:t> </a:t>
            </a:r>
            <a:r>
              <a:rPr lang="en-US" b="1" spc="-5" dirty="0">
                <a:solidFill>
                  <a:prstClr val="black"/>
                </a:solidFill>
                <a:latin typeface="Verdana"/>
                <a:cs typeface="Verdana"/>
              </a:rPr>
              <a:t>Authorities</a:t>
            </a:r>
          </a:p>
          <a:p>
            <a:pPr marL="12700">
              <a:spcBef>
                <a:spcPts val="1300"/>
              </a:spcBef>
              <a:buClr>
                <a:srgbClr val="136442"/>
              </a:buClr>
              <a:tabLst>
                <a:tab pos="469265" algn="l"/>
                <a:tab pos="469900" algn="l"/>
              </a:tabLst>
            </a:pPr>
            <a:r>
              <a:rPr lang="en-US" sz="1600" b="1" dirty="0">
                <a:latin typeface="Verdana" panose="020B0604030504040204" pitchFamily="34" charset="0"/>
                <a:ea typeface="Verdana" panose="020B0604030504040204" pitchFamily="34" charset="0"/>
                <a:cs typeface="Verdana" panose="020B0604030504040204" pitchFamily="34" charset="0"/>
                <a:hlinkClick r:id="rId3"/>
              </a:rPr>
              <a:t>Civil Rights Training for County Departments of Social Services</a:t>
            </a:r>
            <a:endParaRPr lang="en-US" sz="2000" b="1" dirty="0">
              <a:solidFill>
                <a:prstClr val="black"/>
              </a:solidFill>
              <a:latin typeface="Verdana"/>
              <a:cs typeface="Verdana"/>
            </a:endParaRPr>
          </a:p>
          <a:p>
            <a:pPr marL="469900" lvl="0" indent="-457200">
              <a:spcBef>
                <a:spcPts val="1205"/>
              </a:spcBef>
              <a:buClr>
                <a:srgbClr val="136442"/>
              </a:buClr>
              <a:buFont typeface="Wingdings"/>
              <a:buChar char=""/>
              <a:tabLst>
                <a:tab pos="469265" algn="l"/>
                <a:tab pos="469900" algn="l"/>
              </a:tabLst>
            </a:pPr>
            <a:r>
              <a:rPr lang="en-US" b="1" spc="-5" dirty="0">
                <a:solidFill>
                  <a:prstClr val="black"/>
                </a:solidFill>
                <a:latin typeface="Verdana"/>
                <a:cs typeface="Verdana"/>
              </a:rPr>
              <a:t>Areas of</a:t>
            </a:r>
            <a:r>
              <a:rPr lang="en-US" b="1" spc="-20" dirty="0">
                <a:solidFill>
                  <a:prstClr val="black"/>
                </a:solidFill>
                <a:latin typeface="Verdana"/>
                <a:cs typeface="Verdana"/>
              </a:rPr>
              <a:t> </a:t>
            </a:r>
            <a:r>
              <a:rPr lang="en-US" b="1" spc="-10" dirty="0">
                <a:solidFill>
                  <a:prstClr val="black"/>
                </a:solidFill>
                <a:latin typeface="Verdana"/>
                <a:cs typeface="Verdana"/>
              </a:rPr>
              <a:t>Compliance</a:t>
            </a:r>
            <a:endParaRPr lang="en-US" b="1" dirty="0">
              <a:solidFill>
                <a:prstClr val="black"/>
              </a:solidFill>
              <a:latin typeface="Verdana"/>
              <a:cs typeface="Verdana"/>
            </a:endParaRPr>
          </a:p>
          <a:p>
            <a:pPr marL="681355" lvl="1" indent="-324485">
              <a:spcBef>
                <a:spcPts val="825"/>
              </a:spcBef>
              <a:buClr>
                <a:srgbClr val="136442"/>
              </a:buClr>
              <a:buFont typeface="Wingdings"/>
              <a:buChar char=""/>
              <a:tabLst>
                <a:tab pos="681355" algn="l"/>
                <a:tab pos="681990" algn="l"/>
              </a:tabLst>
            </a:pPr>
            <a:r>
              <a:rPr lang="en-US" sz="1400" dirty="0">
                <a:solidFill>
                  <a:prstClr val="black"/>
                </a:solidFill>
                <a:latin typeface="Verdana"/>
                <a:cs typeface="Verdana"/>
              </a:rPr>
              <a:t>Assurances</a:t>
            </a:r>
          </a:p>
          <a:p>
            <a:pPr marL="681355" lvl="1" indent="-324485">
              <a:spcBef>
                <a:spcPts val="825"/>
              </a:spcBef>
              <a:buClr>
                <a:srgbClr val="136442"/>
              </a:buClr>
              <a:buFont typeface="Wingdings"/>
              <a:buChar char=""/>
              <a:tabLst>
                <a:tab pos="681355" algn="l"/>
                <a:tab pos="681990" algn="l"/>
              </a:tabLst>
            </a:pPr>
            <a:r>
              <a:rPr lang="en-US" sz="1400" dirty="0">
                <a:solidFill>
                  <a:prstClr val="black"/>
                </a:solidFill>
                <a:latin typeface="Verdana"/>
                <a:cs typeface="Verdana"/>
              </a:rPr>
              <a:t>Non-Discrimination</a:t>
            </a:r>
            <a:endParaRPr lang="en-US" sz="1400" spc="-5" dirty="0">
              <a:solidFill>
                <a:prstClr val="black"/>
              </a:solidFill>
              <a:latin typeface="Verdana"/>
              <a:cs typeface="Verdana"/>
            </a:endParaRPr>
          </a:p>
          <a:p>
            <a:pPr marL="681355" lvl="1" indent="-324485">
              <a:spcBef>
                <a:spcPts val="815"/>
              </a:spcBef>
              <a:buClr>
                <a:srgbClr val="136442"/>
              </a:buClr>
              <a:buFont typeface="Wingdings"/>
              <a:buChar char=""/>
              <a:tabLst>
                <a:tab pos="681355" algn="l"/>
                <a:tab pos="681990" algn="l"/>
              </a:tabLst>
            </a:pPr>
            <a:r>
              <a:rPr lang="en-US" sz="1400" spc="-5" dirty="0">
                <a:solidFill>
                  <a:prstClr val="black"/>
                </a:solidFill>
                <a:latin typeface="Verdana"/>
                <a:cs typeface="Verdana"/>
              </a:rPr>
              <a:t>Public</a:t>
            </a:r>
            <a:r>
              <a:rPr lang="en-US" sz="1400" spc="-15" dirty="0">
                <a:solidFill>
                  <a:prstClr val="black"/>
                </a:solidFill>
                <a:latin typeface="Verdana"/>
                <a:cs typeface="Verdana"/>
              </a:rPr>
              <a:t> </a:t>
            </a:r>
            <a:r>
              <a:rPr lang="en-US" sz="1400" spc="-5" dirty="0">
                <a:solidFill>
                  <a:prstClr val="black"/>
                </a:solidFill>
                <a:latin typeface="Verdana"/>
                <a:cs typeface="Verdana"/>
              </a:rPr>
              <a:t>Notification</a:t>
            </a:r>
            <a:endParaRPr lang="en-US" sz="1400" dirty="0">
              <a:solidFill>
                <a:prstClr val="black"/>
              </a:solidFill>
              <a:latin typeface="Verdana"/>
              <a:cs typeface="Verdana"/>
            </a:endParaRPr>
          </a:p>
          <a:p>
            <a:pPr marL="681355" lvl="1" indent="-324485">
              <a:spcBef>
                <a:spcPts val="815"/>
              </a:spcBef>
              <a:buClr>
                <a:srgbClr val="136442"/>
              </a:buClr>
              <a:buFont typeface="Wingdings"/>
              <a:buChar char=""/>
              <a:tabLst>
                <a:tab pos="681355" algn="l"/>
                <a:tab pos="681990" algn="l"/>
              </a:tabLst>
            </a:pPr>
            <a:r>
              <a:rPr lang="en-US" sz="1400" spc="-5" dirty="0">
                <a:solidFill>
                  <a:prstClr val="black"/>
                </a:solidFill>
                <a:latin typeface="Verdana"/>
                <a:cs typeface="Verdana"/>
              </a:rPr>
              <a:t>Racial </a:t>
            </a:r>
            <a:r>
              <a:rPr lang="en-US" sz="1400" dirty="0">
                <a:solidFill>
                  <a:prstClr val="black"/>
                </a:solidFill>
                <a:latin typeface="Verdana"/>
                <a:cs typeface="Verdana"/>
              </a:rPr>
              <a:t>and </a:t>
            </a:r>
            <a:r>
              <a:rPr lang="en-US" sz="1400" spc="-5" dirty="0">
                <a:solidFill>
                  <a:prstClr val="black"/>
                </a:solidFill>
                <a:latin typeface="Verdana"/>
                <a:cs typeface="Verdana"/>
              </a:rPr>
              <a:t>Ethnic Data </a:t>
            </a:r>
            <a:r>
              <a:rPr lang="en-US" sz="1400" dirty="0">
                <a:solidFill>
                  <a:prstClr val="black"/>
                </a:solidFill>
                <a:latin typeface="Verdana"/>
                <a:cs typeface="Verdana"/>
              </a:rPr>
              <a:t>Collection</a:t>
            </a:r>
          </a:p>
          <a:p>
            <a:pPr marL="681355" lvl="1" indent="-324485">
              <a:spcBef>
                <a:spcPts val="819"/>
              </a:spcBef>
              <a:buClr>
                <a:srgbClr val="136442"/>
              </a:buClr>
              <a:buFont typeface="Wingdings"/>
              <a:buChar char=""/>
              <a:tabLst>
                <a:tab pos="681355" algn="l"/>
                <a:tab pos="681990" algn="l"/>
              </a:tabLst>
            </a:pPr>
            <a:r>
              <a:rPr lang="en-US" sz="1400" spc="-5" dirty="0">
                <a:solidFill>
                  <a:prstClr val="black"/>
                </a:solidFill>
                <a:latin typeface="Verdana"/>
                <a:cs typeface="Verdana"/>
              </a:rPr>
              <a:t>Complaints </a:t>
            </a:r>
            <a:r>
              <a:rPr lang="en-US" sz="1400" dirty="0">
                <a:solidFill>
                  <a:prstClr val="black"/>
                </a:solidFill>
                <a:latin typeface="Verdana"/>
                <a:cs typeface="Verdana"/>
              </a:rPr>
              <a:t>of</a:t>
            </a:r>
            <a:r>
              <a:rPr lang="en-US" sz="1400" spc="10" dirty="0">
                <a:solidFill>
                  <a:prstClr val="black"/>
                </a:solidFill>
                <a:latin typeface="Verdana"/>
                <a:cs typeface="Verdana"/>
              </a:rPr>
              <a:t> </a:t>
            </a:r>
            <a:r>
              <a:rPr lang="en-US" sz="1400" spc="-5" dirty="0">
                <a:solidFill>
                  <a:prstClr val="black"/>
                </a:solidFill>
                <a:latin typeface="Verdana"/>
                <a:cs typeface="Verdana"/>
              </a:rPr>
              <a:t>Discrimination</a:t>
            </a:r>
            <a:endParaRPr lang="en-US" sz="1400" dirty="0">
              <a:solidFill>
                <a:prstClr val="black"/>
              </a:solidFill>
              <a:latin typeface="Verdana"/>
              <a:cs typeface="Verdana"/>
            </a:endParaRPr>
          </a:p>
          <a:p>
            <a:pPr marL="681355" lvl="1" indent="-324485">
              <a:spcBef>
                <a:spcPts val="815"/>
              </a:spcBef>
              <a:buClr>
                <a:srgbClr val="136442"/>
              </a:buClr>
              <a:buFont typeface="Wingdings"/>
              <a:buChar char=""/>
              <a:tabLst>
                <a:tab pos="681355" algn="l"/>
                <a:tab pos="681990" algn="l"/>
              </a:tabLst>
            </a:pPr>
            <a:r>
              <a:rPr lang="en-US" sz="1400" spc="-5" dirty="0">
                <a:solidFill>
                  <a:prstClr val="black"/>
                </a:solidFill>
                <a:latin typeface="Verdana"/>
                <a:cs typeface="Verdana"/>
              </a:rPr>
              <a:t>Civil Rights</a:t>
            </a:r>
            <a:r>
              <a:rPr lang="en-US" sz="1400" spc="-30" dirty="0">
                <a:solidFill>
                  <a:prstClr val="black"/>
                </a:solidFill>
                <a:latin typeface="Verdana"/>
                <a:cs typeface="Verdana"/>
              </a:rPr>
              <a:t> </a:t>
            </a:r>
            <a:r>
              <a:rPr lang="en-US" sz="1400" dirty="0">
                <a:solidFill>
                  <a:prstClr val="black"/>
                </a:solidFill>
                <a:latin typeface="Verdana"/>
                <a:cs typeface="Verdana"/>
              </a:rPr>
              <a:t>Training</a:t>
            </a:r>
          </a:p>
          <a:p>
            <a:pPr marL="681355" lvl="1" indent="-324485">
              <a:spcBef>
                <a:spcPts val="815"/>
              </a:spcBef>
              <a:buClr>
                <a:srgbClr val="136442"/>
              </a:buClr>
              <a:buFont typeface="Wingdings"/>
              <a:buChar char=""/>
              <a:tabLst>
                <a:tab pos="681355" algn="l"/>
                <a:tab pos="681990" algn="l"/>
              </a:tabLst>
            </a:pPr>
            <a:r>
              <a:rPr lang="en-US" sz="1400" dirty="0">
                <a:solidFill>
                  <a:prstClr val="black"/>
                </a:solidFill>
                <a:latin typeface="Verdana"/>
                <a:cs typeface="Verdana"/>
              </a:rPr>
              <a:t>Limited </a:t>
            </a:r>
            <a:r>
              <a:rPr lang="en-US" sz="1400" spc="-5" dirty="0">
                <a:solidFill>
                  <a:prstClr val="black"/>
                </a:solidFill>
                <a:latin typeface="Verdana"/>
                <a:cs typeface="Verdana"/>
              </a:rPr>
              <a:t>English</a:t>
            </a:r>
            <a:r>
              <a:rPr lang="en-US" sz="1400" spc="-35" dirty="0">
                <a:solidFill>
                  <a:prstClr val="black"/>
                </a:solidFill>
                <a:latin typeface="Verdana"/>
                <a:cs typeface="Verdana"/>
              </a:rPr>
              <a:t> </a:t>
            </a:r>
            <a:r>
              <a:rPr lang="en-US" sz="1400" dirty="0">
                <a:solidFill>
                  <a:prstClr val="black"/>
                </a:solidFill>
                <a:latin typeface="Verdana"/>
                <a:cs typeface="Verdana"/>
              </a:rPr>
              <a:t>Proficiency</a:t>
            </a:r>
          </a:p>
          <a:p>
            <a:pPr marL="681355" lvl="1" indent="-324485">
              <a:spcBef>
                <a:spcPts val="819"/>
              </a:spcBef>
              <a:buClr>
                <a:srgbClr val="136442"/>
              </a:buClr>
              <a:buFont typeface="Wingdings"/>
              <a:buChar char=""/>
              <a:tabLst>
                <a:tab pos="681355" algn="l"/>
                <a:tab pos="681990" algn="l"/>
              </a:tabLst>
            </a:pPr>
            <a:r>
              <a:rPr lang="en-US" sz="1400" spc="-5" dirty="0">
                <a:solidFill>
                  <a:prstClr val="black"/>
                </a:solidFill>
                <a:latin typeface="Verdana"/>
                <a:cs typeface="Verdana"/>
              </a:rPr>
              <a:t>Disability</a:t>
            </a:r>
            <a:r>
              <a:rPr lang="en-US" sz="1400" spc="-15" dirty="0">
                <a:solidFill>
                  <a:prstClr val="black"/>
                </a:solidFill>
                <a:latin typeface="Verdana"/>
                <a:cs typeface="Verdana"/>
              </a:rPr>
              <a:t> </a:t>
            </a:r>
            <a:r>
              <a:rPr lang="en-US" sz="1400" spc="-5" dirty="0">
                <a:solidFill>
                  <a:prstClr val="black"/>
                </a:solidFill>
                <a:latin typeface="Verdana"/>
                <a:cs typeface="Verdana"/>
              </a:rPr>
              <a:t>Discrimination</a:t>
            </a:r>
            <a:endParaRPr lang="en-US" sz="1400" dirty="0">
              <a:solidFill>
                <a:prstClr val="black"/>
              </a:solidFill>
              <a:latin typeface="Verdana"/>
              <a:cs typeface="Verdana"/>
            </a:endParaRPr>
          </a:p>
          <a:p>
            <a:pPr marL="681355" lvl="1" indent="-324485">
              <a:spcBef>
                <a:spcPts val="815"/>
              </a:spcBef>
              <a:buClr>
                <a:srgbClr val="136442"/>
              </a:buClr>
              <a:buFont typeface="Wingdings"/>
              <a:buChar char=""/>
              <a:tabLst>
                <a:tab pos="681355" algn="l"/>
                <a:tab pos="681990" algn="l"/>
              </a:tabLst>
            </a:pPr>
            <a:r>
              <a:rPr lang="en-US" sz="1400" spc="-5" dirty="0">
                <a:solidFill>
                  <a:prstClr val="black"/>
                </a:solidFill>
                <a:latin typeface="Verdana"/>
                <a:cs typeface="Verdana"/>
              </a:rPr>
              <a:t>Compliance</a:t>
            </a:r>
            <a:r>
              <a:rPr lang="en-US" sz="1400" spc="-15" dirty="0">
                <a:solidFill>
                  <a:prstClr val="black"/>
                </a:solidFill>
                <a:latin typeface="Verdana"/>
                <a:cs typeface="Verdana"/>
              </a:rPr>
              <a:t> </a:t>
            </a:r>
            <a:r>
              <a:rPr lang="en-US" sz="1400" dirty="0">
                <a:solidFill>
                  <a:prstClr val="black"/>
                </a:solidFill>
                <a:latin typeface="Verdana"/>
                <a:cs typeface="Verdana"/>
              </a:rPr>
              <a:t>Reviews</a:t>
            </a:r>
          </a:p>
          <a:p>
            <a:pPr marL="681355" lvl="1" indent="-324485">
              <a:spcBef>
                <a:spcPts val="815"/>
              </a:spcBef>
              <a:buClr>
                <a:srgbClr val="136442"/>
              </a:buClr>
              <a:buFont typeface="Wingdings"/>
              <a:buChar char=""/>
              <a:tabLst>
                <a:tab pos="681355" algn="l"/>
                <a:tab pos="681990" algn="l"/>
              </a:tabLst>
            </a:pPr>
            <a:r>
              <a:rPr lang="en-US" sz="1400" dirty="0">
                <a:solidFill>
                  <a:prstClr val="black"/>
                </a:solidFill>
                <a:latin typeface="Verdana"/>
                <a:cs typeface="Verdana"/>
              </a:rPr>
              <a:t>Resolution of</a:t>
            </a:r>
            <a:r>
              <a:rPr lang="en-US" sz="1400" spc="-15" dirty="0">
                <a:solidFill>
                  <a:prstClr val="black"/>
                </a:solidFill>
                <a:latin typeface="Verdana"/>
                <a:cs typeface="Verdana"/>
              </a:rPr>
              <a:t> </a:t>
            </a:r>
            <a:r>
              <a:rPr lang="en-US" sz="1400" dirty="0">
                <a:solidFill>
                  <a:prstClr val="black"/>
                </a:solidFill>
                <a:latin typeface="Verdana"/>
                <a:cs typeface="Verdana"/>
              </a:rPr>
              <a:t>Noncompliance</a:t>
            </a:r>
          </a:p>
          <a:p>
            <a:pPr marL="681355" lvl="1" indent="-324485">
              <a:spcBef>
                <a:spcPts val="820"/>
              </a:spcBef>
              <a:buClr>
                <a:srgbClr val="136442"/>
              </a:buClr>
              <a:buFont typeface="Wingdings"/>
              <a:buChar char=""/>
              <a:tabLst>
                <a:tab pos="681355" algn="l"/>
                <a:tab pos="681990" algn="l"/>
              </a:tabLst>
            </a:pPr>
            <a:r>
              <a:rPr lang="en-US" sz="1400" dirty="0">
                <a:solidFill>
                  <a:prstClr val="black"/>
                </a:solidFill>
                <a:latin typeface="Verdana"/>
                <a:cs typeface="Verdana"/>
              </a:rPr>
              <a:t>Conflict </a:t>
            </a:r>
            <a:r>
              <a:rPr lang="en-US" sz="1400" spc="-5" dirty="0">
                <a:solidFill>
                  <a:prstClr val="black"/>
                </a:solidFill>
                <a:latin typeface="Verdana"/>
                <a:cs typeface="Verdana"/>
              </a:rPr>
              <a:t>Resolution </a:t>
            </a:r>
            <a:r>
              <a:rPr lang="en-US" sz="1400" dirty="0">
                <a:solidFill>
                  <a:prstClr val="black"/>
                </a:solidFill>
                <a:latin typeface="Verdana"/>
                <a:cs typeface="Verdana"/>
              </a:rPr>
              <a:t>and Customer</a:t>
            </a:r>
            <a:r>
              <a:rPr lang="en-US" sz="1400" spc="-45" dirty="0">
                <a:solidFill>
                  <a:prstClr val="black"/>
                </a:solidFill>
                <a:latin typeface="Verdana"/>
                <a:cs typeface="Verdana"/>
              </a:rPr>
              <a:t> </a:t>
            </a:r>
            <a:r>
              <a:rPr lang="en-US" sz="1400" dirty="0">
                <a:solidFill>
                  <a:prstClr val="black"/>
                </a:solidFill>
                <a:latin typeface="Verdana"/>
                <a:cs typeface="Verdana"/>
              </a:rPr>
              <a:t>Service</a:t>
            </a:r>
          </a:p>
        </p:txBody>
      </p:sp>
    </p:spTree>
    <p:extLst>
      <p:ext uri="{BB962C8B-B14F-4D97-AF65-F5344CB8AC3E}">
        <p14:creationId xmlns:p14="http://schemas.microsoft.com/office/powerpoint/2010/main" val="3183589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3311-AC58-4BCC-9B16-4E1241C157D9}"/>
              </a:ext>
            </a:extLst>
          </p:cNvPr>
          <p:cNvSpPr>
            <a:spLocks noGrp="1"/>
          </p:cNvSpPr>
          <p:nvPr>
            <p:ph type="title"/>
          </p:nvPr>
        </p:nvSpPr>
        <p:spPr/>
        <p:txBody>
          <a:bodyPr/>
          <a:lstStyle/>
          <a:p>
            <a:pPr algn="ctr"/>
            <a:r>
              <a:rPr lang="en-US" spc="-5" dirty="0">
                <a:solidFill>
                  <a:srgbClr val="339966"/>
                </a:solidFill>
              </a:rPr>
              <a:t>Nondiscrimination</a:t>
            </a:r>
            <a:r>
              <a:rPr lang="en-US" spc="55" dirty="0">
                <a:solidFill>
                  <a:srgbClr val="339966"/>
                </a:solidFill>
              </a:rPr>
              <a:t> </a:t>
            </a:r>
            <a:r>
              <a:rPr lang="en-US" spc="-10" dirty="0">
                <a:solidFill>
                  <a:srgbClr val="339966"/>
                </a:solidFill>
              </a:rPr>
              <a:t>Statement</a:t>
            </a:r>
            <a:endParaRPr lang="en-US" dirty="0"/>
          </a:p>
        </p:txBody>
      </p:sp>
      <p:sp>
        <p:nvSpPr>
          <p:cNvPr id="3" name="Text Placeholder 2">
            <a:extLst>
              <a:ext uri="{FF2B5EF4-FFF2-40B4-BE49-F238E27FC236}">
                <a16:creationId xmlns:a16="http://schemas.microsoft.com/office/drawing/2014/main" id="{85E81318-3E4C-4C44-A70C-1A708A31A829}"/>
              </a:ext>
            </a:extLst>
          </p:cNvPr>
          <p:cNvSpPr>
            <a:spLocks noGrp="1"/>
          </p:cNvSpPr>
          <p:nvPr>
            <p:ph type="body" sz="quarter" idx="10"/>
          </p:nvPr>
        </p:nvSpPr>
        <p:spPr/>
        <p:txBody>
          <a:bodyPr/>
          <a:lstStyle/>
          <a:p>
            <a:pPr marL="0" indent="0">
              <a:buNone/>
            </a:pPr>
            <a:r>
              <a:rPr lang="en-US" sz="900" dirty="0">
                <a:latin typeface="Calibri" panose="020F0502020204030204" pitchFamily="34" charset="0"/>
              </a:rPr>
              <a:t>This institution is prohibited from discriminating on the basis of race, color, national origin, disability, age, sex and in some cases religion or political beliefs. </a:t>
            </a:r>
          </a:p>
          <a:p>
            <a:pPr marL="0" indent="0">
              <a:buNone/>
            </a:pPr>
            <a:r>
              <a:rPr lang="en-US" sz="900" dirty="0">
                <a:latin typeface="Calibri" panose="020F0502020204030204" pitchFamily="34" charset="0"/>
              </a:rPr>
              <a:t>The U.S. Department of Agriculture also prohibits discrimination based on race, color, national origin, sex, religious creed, disability, age, political beliefs or reprisal or retaliation for prior civil rights activity in any program or activity conducted or funded by USDA.</a:t>
            </a:r>
          </a:p>
          <a:p>
            <a:pPr marL="0" indent="0">
              <a:buNone/>
            </a:pPr>
            <a:r>
              <a:rPr lang="en-US" sz="900" dirty="0">
                <a:latin typeface="Calibri" panose="020F050202020403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buNone/>
            </a:pPr>
            <a:r>
              <a:rPr lang="en-US" sz="900" dirty="0">
                <a:latin typeface="Calibri" panose="020F0502020204030204" pitchFamily="34" charset="0"/>
              </a:rPr>
              <a:t>To file a program complaint of discrimination, complete the </a:t>
            </a:r>
            <a:r>
              <a:rPr lang="en-US" sz="900" u="sng" dirty="0">
                <a:latin typeface="Calibri" panose="020F0502020204030204" pitchFamily="34" charset="0"/>
                <a:hlinkClick r:id="rId2" tooltip="Opens in new window."/>
              </a:rPr>
              <a:t>USDA Program Discrimination Complaint Form</a:t>
            </a:r>
            <a:r>
              <a:rPr lang="en-US" sz="900" dirty="0">
                <a:latin typeface="Calibri" panose="020F0502020204030204" pitchFamily="34" charset="0"/>
              </a:rPr>
              <a:t>, (AD-3027), found online at: </a:t>
            </a:r>
            <a:r>
              <a:rPr lang="en-US" sz="900" u="sng" dirty="0">
                <a:latin typeface="Calibri" panose="020F0502020204030204" pitchFamily="34" charset="0"/>
                <a:hlinkClick r:id="rId3"/>
              </a:rPr>
              <a:t>http://</a:t>
            </a:r>
            <a:r>
              <a:rPr lang="en-US" sz="900" u="sng" dirty="0" err="1">
                <a:latin typeface="Calibri" panose="020F0502020204030204" pitchFamily="34" charset="0"/>
                <a:hlinkClick r:id="rId3"/>
              </a:rPr>
              <a:t>www.ascr.usda.gov</a:t>
            </a:r>
            <a:r>
              <a:rPr lang="en-US" sz="900" u="sng" dirty="0">
                <a:latin typeface="Calibri" panose="020F0502020204030204" pitchFamily="34" charset="0"/>
                <a:hlinkClick r:id="rId3"/>
              </a:rPr>
              <a:t>/</a:t>
            </a:r>
            <a:r>
              <a:rPr lang="en-US" sz="900" u="sng" dirty="0" err="1">
                <a:latin typeface="Calibri" panose="020F0502020204030204" pitchFamily="34" charset="0"/>
                <a:hlinkClick r:id="rId3"/>
              </a:rPr>
              <a:t>complaint_filing_cust.html</a:t>
            </a:r>
            <a:r>
              <a:rPr lang="en-US" sz="900" dirty="0">
                <a:latin typeface="Calibri" panose="020F0502020204030204" pitchFamily="34" charset="0"/>
              </a:rPr>
              <a:t>, and at any USDA office, or write a letter addressed to USDA and provide in the letter all of the information requested in the form. To request a copy of the complaint form, call (866) 632-9992.  Submit your completed form or letter to USDA by: </a:t>
            </a:r>
          </a:p>
          <a:p>
            <a:pPr marL="0" indent="0">
              <a:buNone/>
            </a:pPr>
            <a:r>
              <a:rPr lang="en-US" sz="900" dirty="0">
                <a:latin typeface="Calibri" panose="020F0502020204030204" pitchFamily="34" charset="0"/>
              </a:rPr>
              <a:t> </a:t>
            </a:r>
          </a:p>
          <a:p>
            <a:pPr marL="0" indent="0">
              <a:spcBef>
                <a:spcPts val="0"/>
              </a:spcBef>
              <a:buNone/>
            </a:pPr>
            <a:r>
              <a:rPr lang="en-US" sz="900" dirty="0">
                <a:latin typeface="Calibri" panose="020F0502020204030204" pitchFamily="34" charset="0"/>
              </a:rPr>
              <a:t>(1)      mail: U.S. Department of Agriculture</a:t>
            </a:r>
          </a:p>
          <a:p>
            <a:pPr marL="0" indent="0">
              <a:spcBef>
                <a:spcPts val="0"/>
              </a:spcBef>
              <a:buNone/>
            </a:pPr>
            <a:r>
              <a:rPr lang="en-US" sz="900" dirty="0">
                <a:latin typeface="Calibri" panose="020F0502020204030204" pitchFamily="34" charset="0"/>
              </a:rPr>
              <a:t>           Office of the Assistant Secretary for Civil Rights</a:t>
            </a:r>
          </a:p>
          <a:p>
            <a:pPr marL="0" indent="0">
              <a:spcBef>
                <a:spcPts val="0"/>
              </a:spcBef>
              <a:buNone/>
            </a:pPr>
            <a:r>
              <a:rPr lang="en-US" sz="900" dirty="0">
                <a:latin typeface="Calibri" panose="020F0502020204030204" pitchFamily="34" charset="0"/>
              </a:rPr>
              <a:t>           1400 Independence Avenue, SW </a:t>
            </a:r>
          </a:p>
          <a:p>
            <a:pPr marL="0" indent="0">
              <a:spcBef>
                <a:spcPts val="0"/>
              </a:spcBef>
              <a:buNone/>
            </a:pPr>
            <a:r>
              <a:rPr lang="en-US" sz="900" dirty="0">
                <a:latin typeface="Calibri" panose="020F0502020204030204" pitchFamily="34" charset="0"/>
              </a:rPr>
              <a:t>           Washington, D.C. 20250-9410</a:t>
            </a:r>
          </a:p>
          <a:p>
            <a:pPr marL="0" indent="0">
              <a:spcBef>
                <a:spcPts val="0"/>
              </a:spcBef>
              <a:buNone/>
            </a:pPr>
            <a:endParaRPr lang="en-US" sz="900" dirty="0">
              <a:latin typeface="Calibri" panose="020F0502020204030204" pitchFamily="34" charset="0"/>
            </a:endParaRPr>
          </a:p>
          <a:p>
            <a:pPr marL="0" indent="0">
              <a:spcBef>
                <a:spcPts val="0"/>
              </a:spcBef>
              <a:buNone/>
            </a:pPr>
            <a:r>
              <a:rPr lang="en-US" sz="900" dirty="0">
                <a:latin typeface="Calibri" panose="020F0502020204030204" pitchFamily="34" charset="0"/>
              </a:rPr>
              <a:t>(2)      fax: (202) 690-7442; or </a:t>
            </a:r>
          </a:p>
          <a:p>
            <a:pPr marL="0" indent="0">
              <a:buNone/>
            </a:pPr>
            <a:r>
              <a:rPr lang="en-US" sz="900" dirty="0">
                <a:latin typeface="Calibri" panose="020F0502020204030204" pitchFamily="34" charset="0"/>
              </a:rPr>
              <a:t>(3)      email: </a:t>
            </a:r>
            <a:r>
              <a:rPr lang="en-US" sz="900" dirty="0" err="1">
                <a:latin typeface="Calibri" panose="020F0502020204030204" pitchFamily="34" charset="0"/>
              </a:rPr>
              <a:t>program.intake@usda.gov</a:t>
            </a:r>
            <a:r>
              <a:rPr lang="en-US" sz="900" dirty="0">
                <a:latin typeface="Calibri" panose="020F0502020204030204" pitchFamily="34" charset="0"/>
              </a:rPr>
              <a:t>.</a:t>
            </a:r>
          </a:p>
          <a:p>
            <a:pPr marL="0" indent="0">
              <a:buNone/>
            </a:pPr>
            <a:r>
              <a:rPr lang="en-US" sz="900" dirty="0">
                <a:latin typeface="Calibri" panose="020F0502020204030204" pitchFamily="34" charset="0"/>
              </a:rPr>
              <a:t>For any other information dealing with Supplemental Nutrition Assistance Program (SNAP) issues, persons should either contact the USDA SNAP Hotline Number at (800) 221-5689, which is also in Spanish or call the </a:t>
            </a:r>
            <a:r>
              <a:rPr lang="en-US" sz="900" u="sng" dirty="0">
                <a:latin typeface="Calibri" panose="020F0502020204030204" pitchFamily="34" charset="0"/>
                <a:hlinkClick r:id="rId4" tooltip="Opens in new window."/>
              </a:rPr>
              <a:t>State Information/Hotline Numbers</a:t>
            </a:r>
            <a:r>
              <a:rPr lang="en-US" sz="900" dirty="0">
                <a:latin typeface="Calibri" panose="020F0502020204030204" pitchFamily="34" charset="0"/>
              </a:rPr>
              <a:t> (click the link for a listing of hotline numbers by State); found online at: </a:t>
            </a:r>
            <a:r>
              <a:rPr lang="en-US" sz="900" u="sng" dirty="0">
                <a:latin typeface="Calibri" panose="020F0502020204030204" pitchFamily="34" charset="0"/>
                <a:hlinkClick r:id="rId4"/>
              </a:rPr>
              <a:t>http://</a:t>
            </a:r>
            <a:r>
              <a:rPr lang="en-US" sz="900" u="sng" dirty="0" err="1">
                <a:latin typeface="Calibri" panose="020F0502020204030204" pitchFamily="34" charset="0"/>
                <a:hlinkClick r:id="rId4"/>
              </a:rPr>
              <a:t>www.fns.usda.gov</a:t>
            </a:r>
            <a:r>
              <a:rPr lang="en-US" sz="900" u="sng" dirty="0">
                <a:latin typeface="Calibri" panose="020F0502020204030204" pitchFamily="34" charset="0"/>
                <a:hlinkClick r:id="rId4"/>
              </a:rPr>
              <a:t>/snap/</a:t>
            </a:r>
            <a:r>
              <a:rPr lang="en-US" sz="900" u="sng" dirty="0" err="1">
                <a:latin typeface="Calibri" panose="020F0502020204030204" pitchFamily="34" charset="0"/>
                <a:hlinkClick r:id="rId4"/>
              </a:rPr>
              <a:t>contact_info</a:t>
            </a:r>
            <a:r>
              <a:rPr lang="en-US" sz="900" u="sng" dirty="0">
                <a:latin typeface="Calibri" panose="020F0502020204030204" pitchFamily="34" charset="0"/>
                <a:hlinkClick r:id="rId4"/>
              </a:rPr>
              <a:t>/</a:t>
            </a:r>
            <a:r>
              <a:rPr lang="en-US" sz="900" u="sng" dirty="0" err="1">
                <a:latin typeface="Calibri" panose="020F0502020204030204" pitchFamily="34" charset="0"/>
                <a:hlinkClick r:id="rId4"/>
              </a:rPr>
              <a:t>hotlines.htm</a:t>
            </a:r>
            <a:r>
              <a:rPr lang="en-US" sz="900" dirty="0">
                <a:latin typeface="Calibri" panose="020F0502020204030204" pitchFamily="34" charset="0"/>
              </a:rPr>
              <a:t>.</a:t>
            </a:r>
          </a:p>
          <a:p>
            <a:pPr marL="0" indent="0">
              <a:buNone/>
            </a:pPr>
            <a:r>
              <a:rPr lang="en-US" sz="900" dirty="0">
                <a:latin typeface="Calibri" panose="020F0502020204030204" pitchFamily="34" charset="0"/>
              </a:rPr>
              <a:t>To file a complaint of discrimination regarding a program receiving Federal financial assistance through the U.S. Department of Health and Human Services (HHS), write: HHS Director, Office for Civil Rights, Room 515-F, 200 Independence Avenue, S.W., Washington, D.C. 20201 or call (202) 619-0403 (voice) or (800) 537-7697 (TTY). </a:t>
            </a:r>
          </a:p>
          <a:p>
            <a:pPr marL="0" indent="0">
              <a:buNone/>
            </a:pPr>
            <a:r>
              <a:rPr lang="en-US" sz="900" dirty="0">
                <a:latin typeface="Calibri" panose="020F0502020204030204" pitchFamily="34" charset="0"/>
              </a:rPr>
              <a:t>This institution is an equal opportunity provider.</a:t>
            </a:r>
          </a:p>
          <a:p>
            <a:pPr marL="0" indent="0">
              <a:buNone/>
            </a:pPr>
            <a:endParaRPr lang="en-US" dirty="0"/>
          </a:p>
        </p:txBody>
      </p:sp>
      <p:sp>
        <p:nvSpPr>
          <p:cNvPr id="4" name="Text Placeholder 3">
            <a:extLst>
              <a:ext uri="{FF2B5EF4-FFF2-40B4-BE49-F238E27FC236}">
                <a16:creationId xmlns:a16="http://schemas.microsoft.com/office/drawing/2014/main" id="{3C1A0ABD-CBCE-4E43-89D4-D17303A5C49D}"/>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55520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41DD-3F88-420B-ADEC-4ACCC9C7D6B1}"/>
              </a:ext>
            </a:extLst>
          </p:cNvPr>
          <p:cNvSpPr>
            <a:spLocks noGrp="1"/>
          </p:cNvSpPr>
          <p:nvPr>
            <p:ph type="title"/>
          </p:nvPr>
        </p:nvSpPr>
        <p:spPr>
          <a:xfrm>
            <a:off x="674369" y="624054"/>
            <a:ext cx="8220249" cy="548640"/>
          </a:xfrm>
        </p:spPr>
        <p:txBody>
          <a:bodyPr/>
          <a:lstStyle/>
          <a:p>
            <a:r>
              <a:rPr lang="en-US" spc="-5" dirty="0">
                <a:solidFill>
                  <a:srgbClr val="339933"/>
                </a:solidFill>
              </a:rPr>
              <a:t>Nondiscrimination </a:t>
            </a:r>
            <a:r>
              <a:rPr lang="en-US" spc="-10" dirty="0">
                <a:solidFill>
                  <a:srgbClr val="339933"/>
                </a:solidFill>
              </a:rPr>
              <a:t>Statement</a:t>
            </a:r>
            <a:r>
              <a:rPr lang="en-US" spc="155" dirty="0">
                <a:solidFill>
                  <a:srgbClr val="339933"/>
                </a:solidFill>
              </a:rPr>
              <a:t> </a:t>
            </a:r>
            <a:r>
              <a:rPr lang="en-US" i="1" spc="-10" dirty="0">
                <a:solidFill>
                  <a:srgbClr val="339933"/>
                </a:solidFill>
                <a:latin typeface="Verdana"/>
                <a:cs typeface="Verdana"/>
              </a:rPr>
              <a:t>(Spanish)</a:t>
            </a:r>
            <a:endParaRPr lang="en-US" dirty="0">
              <a:solidFill>
                <a:srgbClr val="339933"/>
              </a:solidFill>
            </a:endParaRPr>
          </a:p>
        </p:txBody>
      </p:sp>
      <p:sp>
        <p:nvSpPr>
          <p:cNvPr id="3" name="Rectangle 2">
            <a:extLst>
              <a:ext uri="{FF2B5EF4-FFF2-40B4-BE49-F238E27FC236}">
                <a16:creationId xmlns:a16="http://schemas.microsoft.com/office/drawing/2014/main" id="{44E8399C-34EE-408F-9B3E-657D9FBA2FA6}"/>
              </a:ext>
            </a:extLst>
          </p:cNvPr>
          <p:cNvSpPr/>
          <p:nvPr/>
        </p:nvSpPr>
        <p:spPr>
          <a:xfrm>
            <a:off x="471052" y="1105631"/>
            <a:ext cx="8183419" cy="5091137"/>
          </a:xfrm>
          <a:prstGeom prst="rect">
            <a:avLst/>
          </a:prstGeom>
        </p:spPr>
        <p:txBody>
          <a:bodyPr wrap="square">
            <a:spAutoFit/>
          </a:bodyPr>
          <a:lstStyle/>
          <a:p>
            <a:r>
              <a:rPr lang="es-PE" sz="900" dirty="0">
                <a:latin typeface="Calibri" panose="020F0502020204030204" pitchFamily="34" charset="0"/>
              </a:rPr>
              <a:t>Se prohíbe a esta institución discriminar sobre la base de raza, color, nacionalidad, discapacidad, edad, sexo y, en algunos casos, creencias religiosas o políticas. </a:t>
            </a:r>
            <a:endParaRPr lang="en-US" sz="900" dirty="0">
              <a:latin typeface="Calibri" panose="020F0502020204030204" pitchFamily="34" charset="0"/>
            </a:endParaRPr>
          </a:p>
          <a:p>
            <a:r>
              <a:rPr lang="es-PE" sz="900" dirty="0">
                <a:latin typeface="Calibri" panose="020F0502020204030204" pitchFamily="34" charset="0"/>
              </a:rPr>
              <a:t> </a:t>
            </a:r>
            <a:endParaRPr lang="en-US" sz="900" dirty="0">
              <a:latin typeface="Calibri" panose="020F0502020204030204" pitchFamily="34" charset="0"/>
            </a:endParaRPr>
          </a:p>
          <a:p>
            <a:r>
              <a:rPr lang="es-PE" sz="900" dirty="0">
                <a:latin typeface="Calibri" panose="020F0502020204030204" pitchFamily="34" charset="0"/>
              </a:rPr>
              <a:t>El Departamento de Agricultura de los EE. UU. también prohíbe la discriminación por motivos de raza, color, nacionalidad, sexo, credo religioso, discapacidad, edad, creencias políticas, o en represalia o venganza por actividades previas de derechos civiles en algún programa o actividad realizados o financiados por el </a:t>
            </a:r>
            <a:r>
              <a:rPr lang="es-PE" sz="900" dirty="0" err="1">
                <a:latin typeface="Calibri" panose="020F0502020204030204" pitchFamily="34" charset="0"/>
              </a:rPr>
              <a:t>USDA</a:t>
            </a:r>
            <a:r>
              <a:rPr lang="es-PE" sz="900" dirty="0">
                <a:latin typeface="Calibri" panose="020F0502020204030204" pitchFamily="34" charset="0"/>
              </a:rPr>
              <a:t>.</a:t>
            </a:r>
            <a:endParaRPr lang="en-US" sz="900" dirty="0">
              <a:latin typeface="Calibri" panose="020F0502020204030204" pitchFamily="34" charset="0"/>
            </a:endParaRPr>
          </a:p>
          <a:p>
            <a:r>
              <a:rPr lang="es-PE" sz="900" dirty="0">
                <a:latin typeface="Calibri" panose="020F0502020204030204" pitchFamily="34" charset="0"/>
              </a:rPr>
              <a:t> </a:t>
            </a:r>
            <a:endParaRPr lang="en-US" sz="900" dirty="0">
              <a:latin typeface="Calibri" panose="020F0502020204030204" pitchFamily="34" charset="0"/>
            </a:endParaRPr>
          </a:p>
          <a:p>
            <a:r>
              <a:rPr lang="es-PE" sz="900" dirty="0">
                <a:latin typeface="Calibri" panose="020F0502020204030204" pitchFamily="34" charset="0"/>
              </a:rPr>
              <a:t>Las personas con discapacidades que necesiten medios alternativos para la comunicación de la información del programa (por ejemplo, sistema Braille, letras grandes, cintas de audio, lenguaje de señas americano, etc.), deben ponerse en contacto con la agencia (estatal o local) en la que solicitaron los beneficios. Las personas sordas, con dificultades de audición o discapacidades del habla pueden comunicarse con el </a:t>
            </a:r>
            <a:r>
              <a:rPr lang="es-PE" sz="900" dirty="0" err="1">
                <a:latin typeface="Calibri" panose="020F0502020204030204" pitchFamily="34" charset="0"/>
              </a:rPr>
              <a:t>USDA</a:t>
            </a:r>
            <a:r>
              <a:rPr lang="es-PE" sz="900" dirty="0">
                <a:latin typeface="Calibri" panose="020F0502020204030204" pitchFamily="34" charset="0"/>
              </a:rPr>
              <a:t> por medio del Federal </a:t>
            </a:r>
            <a:r>
              <a:rPr lang="es-PE" sz="900" dirty="0" err="1">
                <a:latin typeface="Calibri" panose="020F0502020204030204" pitchFamily="34" charset="0"/>
              </a:rPr>
              <a:t>Relay</a:t>
            </a:r>
            <a:r>
              <a:rPr lang="es-PE" sz="900" dirty="0">
                <a:latin typeface="Calibri" panose="020F0502020204030204" pitchFamily="34" charset="0"/>
              </a:rPr>
              <a:t> Service [Servicio Federal de Retransmisión] al (800) 877-8339. Además, la información del programa se puede proporcionar en otros idiomas.</a:t>
            </a:r>
            <a:endParaRPr lang="en-US" sz="900" dirty="0">
              <a:latin typeface="Calibri" panose="020F0502020204030204" pitchFamily="34" charset="0"/>
            </a:endParaRPr>
          </a:p>
          <a:p>
            <a:r>
              <a:rPr lang="es-PE" sz="900" dirty="0">
                <a:latin typeface="Calibri" panose="020F0502020204030204" pitchFamily="34" charset="0"/>
              </a:rPr>
              <a:t> </a:t>
            </a:r>
            <a:endParaRPr lang="en-US" sz="900" dirty="0">
              <a:latin typeface="Calibri" panose="020F0502020204030204" pitchFamily="34" charset="0"/>
            </a:endParaRPr>
          </a:p>
          <a:p>
            <a:r>
              <a:rPr lang="es-PE" sz="900" dirty="0">
                <a:latin typeface="Calibri" panose="020F0502020204030204" pitchFamily="34" charset="0"/>
              </a:rPr>
              <a:t>Para presentar una denuncia de discriminación, complete el Formulario de Denuncia de Discriminación del Programa del </a:t>
            </a:r>
            <a:r>
              <a:rPr lang="es-PE" sz="900" dirty="0" err="1">
                <a:latin typeface="Calibri" panose="020F0502020204030204" pitchFamily="34" charset="0"/>
              </a:rPr>
              <a:t>USDA</a:t>
            </a:r>
            <a:r>
              <a:rPr lang="es-PE" sz="900" dirty="0">
                <a:latin typeface="Calibri" panose="020F0502020204030204" pitchFamily="34" charset="0"/>
              </a:rPr>
              <a:t>, (AD-3027) que está disponible en línea en: </a:t>
            </a:r>
            <a:r>
              <a:rPr lang="es-PE" sz="900" u="sng" dirty="0">
                <a:latin typeface="Calibri" panose="020F0502020204030204" pitchFamily="34" charset="0"/>
                <a:hlinkClick r:id="rId3"/>
              </a:rPr>
              <a:t>http://</a:t>
            </a:r>
            <a:r>
              <a:rPr lang="es-PE" sz="900" u="sng" dirty="0" err="1">
                <a:latin typeface="Calibri" panose="020F0502020204030204" pitchFamily="34" charset="0"/>
                <a:hlinkClick r:id="rId3"/>
              </a:rPr>
              <a:t>www.ocio.usda.gov</a:t>
            </a:r>
            <a:r>
              <a:rPr lang="es-PE" sz="900" u="sng" dirty="0">
                <a:latin typeface="Calibri" panose="020F0502020204030204" pitchFamily="34" charset="0"/>
                <a:hlinkClick r:id="rId3"/>
              </a:rPr>
              <a:t>/</a:t>
            </a:r>
            <a:r>
              <a:rPr lang="es-PE" sz="900" u="sng" dirty="0" err="1">
                <a:latin typeface="Calibri" panose="020F0502020204030204" pitchFamily="34" charset="0"/>
                <a:hlinkClick r:id="rId3"/>
              </a:rPr>
              <a:t>sites</a:t>
            </a:r>
            <a:r>
              <a:rPr lang="es-PE" sz="900" u="sng" dirty="0">
                <a:latin typeface="Calibri" panose="020F0502020204030204" pitchFamily="34" charset="0"/>
                <a:hlinkClick r:id="rId3"/>
              </a:rPr>
              <a:t>/default/files/</a:t>
            </a:r>
            <a:r>
              <a:rPr lang="es-PE" sz="900" u="sng" dirty="0" err="1">
                <a:latin typeface="Calibri" panose="020F0502020204030204" pitchFamily="34" charset="0"/>
                <a:hlinkClick r:id="rId3"/>
              </a:rPr>
              <a:t>docs</a:t>
            </a:r>
            <a:r>
              <a:rPr lang="es-PE" sz="900" u="sng" dirty="0">
                <a:latin typeface="Calibri" panose="020F0502020204030204" pitchFamily="34" charset="0"/>
                <a:hlinkClick r:id="rId3"/>
              </a:rPr>
              <a:t>/2012/</a:t>
            </a:r>
            <a:r>
              <a:rPr lang="es-PE" sz="900" u="sng" dirty="0" err="1">
                <a:latin typeface="Calibri" panose="020F0502020204030204" pitchFamily="34" charset="0"/>
                <a:hlinkClick r:id="rId3"/>
              </a:rPr>
              <a:t>Spanish_Form_508_Compliant_6_8_12_0.pdf</a:t>
            </a:r>
            <a:r>
              <a:rPr lang="es-PE" sz="900" dirty="0">
                <a:latin typeface="Calibri" panose="020F0502020204030204" pitchFamily="34" charset="0"/>
              </a:rPr>
              <a:t>. y en cualquier oficina del </a:t>
            </a:r>
            <a:r>
              <a:rPr lang="es-PE" sz="900" dirty="0" err="1">
                <a:latin typeface="Calibri" panose="020F0502020204030204" pitchFamily="34" charset="0"/>
              </a:rPr>
              <a:t>USDA</a:t>
            </a:r>
            <a:r>
              <a:rPr lang="es-PE" sz="900" dirty="0">
                <a:latin typeface="Calibri" panose="020F0502020204030204" pitchFamily="34" charset="0"/>
              </a:rPr>
              <a:t>, o bien escriba una carta dirigida al </a:t>
            </a:r>
            <a:r>
              <a:rPr lang="es-PE" sz="900" dirty="0" err="1">
                <a:latin typeface="Calibri" panose="020F0502020204030204" pitchFamily="34" charset="0"/>
              </a:rPr>
              <a:t>USDA</a:t>
            </a:r>
            <a:r>
              <a:rPr lang="es-PE" sz="900" dirty="0">
                <a:latin typeface="Calibri" panose="020F0502020204030204" pitchFamily="34" charset="0"/>
              </a:rPr>
              <a:t> e incluya en la carta toda la información solicitada en el formulario. Para solicitar una copia del formulario de denuncia, llame al (866) 632-9992. Haga llegar su formulario lleno o carta al </a:t>
            </a:r>
            <a:r>
              <a:rPr lang="es-PE" sz="900" dirty="0" err="1">
                <a:latin typeface="Calibri" panose="020F0502020204030204" pitchFamily="34" charset="0"/>
              </a:rPr>
              <a:t>USDA</a:t>
            </a:r>
            <a:r>
              <a:rPr lang="es-PE" sz="900" dirty="0">
                <a:latin typeface="Calibri" panose="020F0502020204030204" pitchFamily="34" charset="0"/>
              </a:rPr>
              <a:t> por: </a:t>
            </a:r>
            <a:endParaRPr lang="en-US" sz="900" dirty="0">
              <a:latin typeface="Calibri" panose="020F0502020204030204" pitchFamily="34" charset="0"/>
            </a:endParaRPr>
          </a:p>
          <a:p>
            <a:r>
              <a:rPr lang="es-PE" sz="900" dirty="0">
                <a:latin typeface="Calibri" panose="020F0502020204030204" pitchFamily="34" charset="0"/>
              </a:rPr>
              <a:t> </a:t>
            </a:r>
            <a:endParaRPr lang="en-US" sz="900" dirty="0">
              <a:latin typeface="Calibri" panose="020F0502020204030204" pitchFamily="34" charset="0"/>
            </a:endParaRPr>
          </a:p>
          <a:p>
            <a:r>
              <a:rPr lang="es-PE" sz="900" dirty="0">
                <a:latin typeface="Calibri" panose="020F0502020204030204" pitchFamily="34" charset="0"/>
              </a:rPr>
              <a:t>(1)     correo: </a:t>
            </a:r>
            <a:r>
              <a:rPr lang="es-PE" sz="900" dirty="0" err="1">
                <a:latin typeface="Calibri" panose="020F0502020204030204" pitchFamily="34" charset="0"/>
              </a:rPr>
              <a:t>U.S</a:t>
            </a:r>
            <a:r>
              <a:rPr lang="es-PE" sz="900" dirty="0">
                <a:latin typeface="Calibri" panose="020F0502020204030204" pitchFamily="34" charset="0"/>
              </a:rPr>
              <a:t>. </a:t>
            </a:r>
            <a:r>
              <a:rPr lang="es-PE" sz="900" dirty="0" err="1">
                <a:latin typeface="Calibri" panose="020F0502020204030204" pitchFamily="34" charset="0"/>
              </a:rPr>
              <a:t>Department</a:t>
            </a:r>
            <a:r>
              <a:rPr lang="es-PE" sz="900" dirty="0">
                <a:latin typeface="Calibri" panose="020F0502020204030204" pitchFamily="34" charset="0"/>
              </a:rPr>
              <a:t> of </a:t>
            </a:r>
            <a:r>
              <a:rPr lang="es-PE" sz="900" dirty="0" err="1">
                <a:latin typeface="Calibri" panose="020F0502020204030204" pitchFamily="34" charset="0"/>
              </a:rPr>
              <a:t>Agriculture</a:t>
            </a:r>
            <a:endParaRPr lang="en-US" sz="900" dirty="0">
              <a:latin typeface="Calibri" panose="020F0502020204030204" pitchFamily="34" charset="0"/>
            </a:endParaRPr>
          </a:p>
          <a:p>
            <a:r>
              <a:rPr lang="es-PE" sz="900" dirty="0">
                <a:latin typeface="Calibri" panose="020F0502020204030204" pitchFamily="34" charset="0"/>
              </a:rPr>
              <a:t>          Office of the Assistant Secretary </a:t>
            </a:r>
            <a:r>
              <a:rPr lang="es-PE" sz="900" dirty="0" err="1">
                <a:latin typeface="Calibri" panose="020F0502020204030204" pitchFamily="34" charset="0"/>
              </a:rPr>
              <a:t>for</a:t>
            </a:r>
            <a:r>
              <a:rPr lang="es-PE" sz="900" dirty="0">
                <a:latin typeface="Calibri" panose="020F0502020204030204" pitchFamily="34" charset="0"/>
              </a:rPr>
              <a:t> Civil </a:t>
            </a:r>
            <a:r>
              <a:rPr lang="es-PE" sz="900" dirty="0" err="1">
                <a:latin typeface="Calibri" panose="020F0502020204030204" pitchFamily="34" charset="0"/>
              </a:rPr>
              <a:t>Rights</a:t>
            </a:r>
            <a:endParaRPr lang="en-US" sz="900" dirty="0">
              <a:latin typeface="Calibri" panose="020F0502020204030204" pitchFamily="34" charset="0"/>
            </a:endParaRPr>
          </a:p>
          <a:p>
            <a:r>
              <a:rPr lang="es-PE" sz="900" dirty="0">
                <a:latin typeface="Calibri" panose="020F0502020204030204" pitchFamily="34" charset="0"/>
              </a:rPr>
              <a:t>          1400 Independence Avenue, SW </a:t>
            </a:r>
            <a:endParaRPr lang="en-US" sz="900" dirty="0">
              <a:latin typeface="Calibri" panose="020F0502020204030204" pitchFamily="34" charset="0"/>
            </a:endParaRPr>
          </a:p>
          <a:p>
            <a:r>
              <a:rPr lang="es-PE" sz="900" dirty="0">
                <a:latin typeface="Calibri" panose="020F0502020204030204" pitchFamily="34" charset="0"/>
              </a:rPr>
              <a:t>          Washington, D.C. 20250-9410</a:t>
            </a:r>
            <a:endParaRPr lang="en-US" sz="900" dirty="0">
              <a:latin typeface="Calibri" panose="020F0502020204030204" pitchFamily="34" charset="0"/>
            </a:endParaRPr>
          </a:p>
          <a:p>
            <a:r>
              <a:rPr lang="es-PE" sz="900" dirty="0">
                <a:latin typeface="Calibri" panose="020F0502020204030204" pitchFamily="34" charset="0"/>
              </a:rPr>
              <a:t> </a:t>
            </a:r>
            <a:endParaRPr lang="en-US" sz="900" dirty="0">
              <a:latin typeface="Calibri" panose="020F0502020204030204" pitchFamily="34" charset="0"/>
            </a:endParaRPr>
          </a:p>
          <a:p>
            <a:r>
              <a:rPr lang="es-PE" sz="900" dirty="0">
                <a:latin typeface="Calibri" panose="020F0502020204030204" pitchFamily="34" charset="0"/>
              </a:rPr>
              <a:t>(2)     fax: (202) 690-7442; o </a:t>
            </a:r>
            <a:endParaRPr lang="en-US" sz="900" dirty="0">
              <a:latin typeface="Calibri" panose="020F0502020204030204" pitchFamily="34" charset="0"/>
            </a:endParaRPr>
          </a:p>
          <a:p>
            <a:r>
              <a:rPr lang="es-PE" sz="900" dirty="0">
                <a:latin typeface="Calibri" panose="020F0502020204030204" pitchFamily="34" charset="0"/>
              </a:rPr>
              <a:t> </a:t>
            </a:r>
            <a:endParaRPr lang="en-US" sz="900" dirty="0">
              <a:latin typeface="Calibri" panose="020F0502020204030204" pitchFamily="34" charset="0"/>
            </a:endParaRPr>
          </a:p>
          <a:p>
            <a:r>
              <a:rPr lang="es-PE" sz="900" dirty="0">
                <a:latin typeface="Calibri" panose="020F0502020204030204" pitchFamily="34" charset="0"/>
              </a:rPr>
              <a:t>(3)     correo electrónico: </a:t>
            </a:r>
            <a:r>
              <a:rPr lang="es-PE" sz="900" dirty="0" err="1">
                <a:latin typeface="Calibri" panose="020F0502020204030204" pitchFamily="34" charset="0"/>
              </a:rPr>
              <a:t>program.intake@usda.gov</a:t>
            </a:r>
            <a:r>
              <a:rPr lang="es-PE" sz="900" dirty="0">
                <a:latin typeface="Calibri" panose="020F0502020204030204" pitchFamily="34" charset="0"/>
              </a:rPr>
              <a:t>.</a:t>
            </a:r>
            <a:endParaRPr lang="en-US" sz="900" dirty="0">
              <a:latin typeface="Calibri" panose="020F0502020204030204" pitchFamily="34" charset="0"/>
            </a:endParaRPr>
          </a:p>
          <a:p>
            <a:r>
              <a:rPr lang="es-PE" sz="900" dirty="0">
                <a:latin typeface="Calibri" panose="020F0502020204030204" pitchFamily="34" charset="0"/>
              </a:rPr>
              <a:t> </a:t>
            </a:r>
            <a:endParaRPr lang="en-US" sz="900" dirty="0">
              <a:latin typeface="Calibri" panose="020F0502020204030204" pitchFamily="34" charset="0"/>
            </a:endParaRPr>
          </a:p>
          <a:p>
            <a:r>
              <a:rPr lang="es-PE" sz="900" dirty="0">
                <a:latin typeface="Calibri" panose="020F0502020204030204" pitchFamily="34" charset="0"/>
              </a:rPr>
              <a:t>Para obtener información adicional relacionada con problemas con el Programa de Asistencia Nutricional Suplementaria (SNAP, por sus siglas en inglés), las personas deben comunicarse con el número de línea directa </a:t>
            </a:r>
            <a:r>
              <a:rPr lang="es-PE" sz="900" dirty="0" err="1">
                <a:latin typeface="Calibri" panose="020F0502020204030204" pitchFamily="34" charset="0"/>
              </a:rPr>
              <a:t>USDA</a:t>
            </a:r>
            <a:r>
              <a:rPr lang="es-PE" sz="900" dirty="0">
                <a:latin typeface="Calibri" panose="020F0502020204030204" pitchFamily="34" charset="0"/>
              </a:rPr>
              <a:t> SNAP </a:t>
            </a:r>
            <a:r>
              <a:rPr lang="es-PE" sz="900" dirty="0" err="1">
                <a:latin typeface="Calibri" panose="020F0502020204030204" pitchFamily="34" charset="0"/>
              </a:rPr>
              <a:t>Hotline</a:t>
            </a:r>
            <a:r>
              <a:rPr lang="es-PE" sz="900" dirty="0">
                <a:latin typeface="Calibri" panose="020F0502020204030204" pitchFamily="34" charset="0"/>
              </a:rPr>
              <a:t> al (800) 221-5689, que también está disponible en español, o llame a los números de </a:t>
            </a:r>
            <a:r>
              <a:rPr lang="es-PE" sz="900" u="sng" dirty="0">
                <a:latin typeface="Calibri" panose="020F0502020204030204" pitchFamily="34" charset="0"/>
                <a:hlinkClick r:id="rId4"/>
              </a:rPr>
              <a:t>información/líneas directas de los estados</a:t>
            </a:r>
            <a:r>
              <a:rPr lang="es-PE" sz="900" dirty="0">
                <a:latin typeface="Calibri" panose="020F0502020204030204" pitchFamily="34" charset="0"/>
              </a:rPr>
              <a:t> (haga clic en el vínculo para ver una lista de los números de las líneas directas de cada estado) que se encuentran en línea en: </a:t>
            </a:r>
            <a:r>
              <a:rPr lang="es-PE" sz="900" u="sng" dirty="0">
                <a:latin typeface="Calibri" panose="020F0502020204030204" pitchFamily="34" charset="0"/>
                <a:hlinkClick r:id="rId5"/>
              </a:rPr>
              <a:t>http://</a:t>
            </a:r>
            <a:r>
              <a:rPr lang="es-PE" sz="900" u="sng" dirty="0" err="1">
                <a:latin typeface="Calibri" panose="020F0502020204030204" pitchFamily="34" charset="0"/>
                <a:hlinkClick r:id="rId5"/>
              </a:rPr>
              <a:t>www.fns.usda.gov</a:t>
            </a:r>
            <a:r>
              <a:rPr lang="es-PE" sz="900" u="sng" dirty="0">
                <a:latin typeface="Calibri" panose="020F0502020204030204" pitchFamily="34" charset="0"/>
                <a:hlinkClick r:id="rId5"/>
              </a:rPr>
              <a:t>/</a:t>
            </a:r>
            <a:r>
              <a:rPr lang="es-PE" sz="900" u="sng" dirty="0" err="1">
                <a:latin typeface="Calibri" panose="020F0502020204030204" pitchFamily="34" charset="0"/>
                <a:hlinkClick r:id="rId5"/>
              </a:rPr>
              <a:t>snap</a:t>
            </a:r>
            <a:r>
              <a:rPr lang="es-PE" sz="900" u="sng" dirty="0">
                <a:latin typeface="Calibri" panose="020F0502020204030204" pitchFamily="34" charset="0"/>
                <a:hlinkClick r:id="rId5"/>
              </a:rPr>
              <a:t>/</a:t>
            </a:r>
            <a:r>
              <a:rPr lang="es-PE" sz="900" u="sng" dirty="0" err="1">
                <a:latin typeface="Calibri" panose="020F0502020204030204" pitchFamily="34" charset="0"/>
                <a:hlinkClick r:id="rId5"/>
              </a:rPr>
              <a:t>contact_info</a:t>
            </a:r>
            <a:r>
              <a:rPr lang="es-PE" sz="900" u="sng" dirty="0">
                <a:latin typeface="Calibri" panose="020F0502020204030204" pitchFamily="34" charset="0"/>
                <a:hlinkClick r:id="rId5"/>
              </a:rPr>
              <a:t>/</a:t>
            </a:r>
            <a:r>
              <a:rPr lang="es-PE" sz="900" u="sng" dirty="0" err="1">
                <a:latin typeface="Calibri" panose="020F0502020204030204" pitchFamily="34" charset="0"/>
                <a:hlinkClick r:id="rId5"/>
              </a:rPr>
              <a:t>hotlines.htm</a:t>
            </a:r>
            <a:r>
              <a:rPr lang="es-PE" sz="900" dirty="0">
                <a:latin typeface="Calibri" panose="020F0502020204030204" pitchFamily="34" charset="0"/>
              </a:rPr>
              <a:t> </a:t>
            </a:r>
            <a:endParaRPr lang="en-US" sz="900" dirty="0">
              <a:latin typeface="Calibri" panose="020F0502020204030204" pitchFamily="34" charset="0"/>
            </a:endParaRPr>
          </a:p>
          <a:p>
            <a:r>
              <a:rPr lang="es-PE" sz="900" dirty="0">
                <a:latin typeface="Calibri" panose="020F0502020204030204" pitchFamily="34" charset="0"/>
              </a:rPr>
              <a:t> </a:t>
            </a:r>
            <a:endParaRPr lang="en-US" sz="900" dirty="0">
              <a:latin typeface="Calibri" panose="020F0502020204030204" pitchFamily="34" charset="0"/>
            </a:endParaRPr>
          </a:p>
          <a:p>
            <a:r>
              <a:rPr lang="es-PE" sz="900" dirty="0">
                <a:latin typeface="Calibri" panose="020F0502020204030204" pitchFamily="34" charset="0"/>
              </a:rPr>
              <a:t>Para presentar una denuncia de discriminación relacionada con un programa que recibe asistencia financiera federal a través del Departamento de Salud y Servicios Humanos de los EE. UU. (</a:t>
            </a:r>
            <a:r>
              <a:rPr lang="es-PE" sz="900" dirty="0" err="1">
                <a:latin typeface="Calibri" panose="020F0502020204030204" pitchFamily="34" charset="0"/>
              </a:rPr>
              <a:t>HHS</a:t>
            </a:r>
            <a:r>
              <a:rPr lang="es-PE" sz="900" dirty="0">
                <a:latin typeface="Calibri" panose="020F0502020204030204" pitchFamily="34" charset="0"/>
              </a:rPr>
              <a:t>, por sus siglas en inglés), escriba a: </a:t>
            </a:r>
            <a:r>
              <a:rPr lang="es-PE" sz="900" dirty="0" err="1">
                <a:latin typeface="Calibri" panose="020F0502020204030204" pitchFamily="34" charset="0"/>
              </a:rPr>
              <a:t>HHS</a:t>
            </a:r>
            <a:r>
              <a:rPr lang="es-PE" sz="900" dirty="0">
                <a:latin typeface="Calibri" panose="020F0502020204030204" pitchFamily="34" charset="0"/>
              </a:rPr>
              <a:t> Director, Office </a:t>
            </a:r>
            <a:r>
              <a:rPr lang="es-PE" sz="900" dirty="0" err="1">
                <a:latin typeface="Calibri" panose="020F0502020204030204" pitchFamily="34" charset="0"/>
              </a:rPr>
              <a:t>for</a:t>
            </a:r>
            <a:r>
              <a:rPr lang="es-PE" sz="900" dirty="0">
                <a:latin typeface="Calibri" panose="020F0502020204030204" pitchFamily="34" charset="0"/>
              </a:rPr>
              <a:t> Civil </a:t>
            </a:r>
            <a:r>
              <a:rPr lang="es-PE" sz="900" dirty="0" err="1">
                <a:latin typeface="Calibri" panose="020F0502020204030204" pitchFamily="34" charset="0"/>
              </a:rPr>
              <a:t>Rights</a:t>
            </a:r>
            <a:r>
              <a:rPr lang="es-PE" sz="900" dirty="0">
                <a:latin typeface="Calibri" panose="020F0502020204030204" pitchFamily="34" charset="0"/>
              </a:rPr>
              <a:t>, </a:t>
            </a:r>
            <a:r>
              <a:rPr lang="es-PE" sz="900" dirty="0" err="1">
                <a:latin typeface="Calibri" panose="020F0502020204030204" pitchFamily="34" charset="0"/>
              </a:rPr>
              <a:t>Room</a:t>
            </a:r>
            <a:r>
              <a:rPr lang="es-PE" sz="900" dirty="0">
                <a:latin typeface="Calibri" panose="020F0502020204030204" pitchFamily="34" charset="0"/>
              </a:rPr>
              <a:t> 515-F, 200 Independence Avenue, </a:t>
            </a:r>
            <a:r>
              <a:rPr lang="es-PE" sz="900" dirty="0" err="1">
                <a:latin typeface="Calibri" panose="020F0502020204030204" pitchFamily="34" charset="0"/>
              </a:rPr>
              <a:t>S.W</a:t>
            </a:r>
            <a:r>
              <a:rPr lang="es-PE" sz="900" dirty="0">
                <a:latin typeface="Calibri" panose="020F0502020204030204" pitchFamily="34" charset="0"/>
              </a:rPr>
              <a:t>., Washington, D.C. 20201, o llame al (202) 619-0403 (voz) o al (800) 537-7697 (sistema </a:t>
            </a:r>
            <a:r>
              <a:rPr lang="es-PE" sz="900" dirty="0" err="1">
                <a:latin typeface="Calibri" panose="020F0502020204030204" pitchFamily="34" charset="0"/>
              </a:rPr>
              <a:t>TTY</a:t>
            </a:r>
            <a:r>
              <a:rPr lang="es-PE" sz="900" dirty="0">
                <a:latin typeface="Calibri" panose="020F0502020204030204" pitchFamily="34" charset="0"/>
              </a:rPr>
              <a:t>). </a:t>
            </a:r>
            <a:endParaRPr lang="en-US" sz="900" dirty="0">
              <a:latin typeface="Calibri" panose="020F0502020204030204" pitchFamily="34" charset="0"/>
            </a:endParaRPr>
          </a:p>
          <a:p>
            <a:r>
              <a:rPr lang="es-PE" sz="900" dirty="0">
                <a:latin typeface="Calibri" panose="020F0502020204030204" pitchFamily="34" charset="0"/>
              </a:rPr>
              <a:t> </a:t>
            </a:r>
            <a:endParaRPr lang="en-US" sz="900" dirty="0">
              <a:latin typeface="Calibri" panose="020F0502020204030204" pitchFamily="34" charset="0"/>
            </a:endParaRPr>
          </a:p>
          <a:p>
            <a:r>
              <a:rPr lang="es-PE" sz="900" dirty="0">
                <a:latin typeface="Calibri" panose="020F0502020204030204" pitchFamily="34" charset="0"/>
              </a:rPr>
              <a:t>Esta institución es un proveedor que ofrece igualdad de oportunidades.</a:t>
            </a:r>
            <a:endParaRPr lang="en-US" sz="900" dirty="0">
              <a:latin typeface="Calibri" panose="020F0502020204030204" pitchFamily="34" charset="0"/>
            </a:endParaRPr>
          </a:p>
          <a:p>
            <a:pPr marL="12700" marR="173990" indent="38100">
              <a:lnSpc>
                <a:spcPct val="100000"/>
              </a:lnSpc>
              <a:spcBef>
                <a:spcPts val="100"/>
              </a:spcBef>
            </a:pPr>
            <a:endParaRPr lang="es-ES" dirty="0">
              <a:latin typeface="Times New Roman"/>
              <a:cs typeface="Times New Roman"/>
            </a:endParaRPr>
          </a:p>
        </p:txBody>
      </p:sp>
    </p:spTree>
    <p:extLst>
      <p:ext uri="{BB962C8B-B14F-4D97-AF65-F5344CB8AC3E}">
        <p14:creationId xmlns:p14="http://schemas.microsoft.com/office/powerpoint/2010/main" val="2789425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F390-F7DB-43EF-A980-715C597775C1}"/>
              </a:ext>
            </a:extLst>
          </p:cNvPr>
          <p:cNvSpPr>
            <a:spLocks noGrp="1"/>
          </p:cNvSpPr>
          <p:nvPr>
            <p:ph type="title"/>
          </p:nvPr>
        </p:nvSpPr>
        <p:spPr/>
        <p:txBody>
          <a:bodyPr/>
          <a:lstStyle/>
          <a:p>
            <a:pPr algn="ctr"/>
            <a:r>
              <a:rPr lang="en-US" spc="-5" dirty="0">
                <a:solidFill>
                  <a:srgbClr val="339966"/>
                </a:solidFill>
              </a:rPr>
              <a:t>Nondiscrimination</a:t>
            </a:r>
            <a:r>
              <a:rPr lang="en-US" spc="55" dirty="0">
                <a:solidFill>
                  <a:srgbClr val="339966"/>
                </a:solidFill>
              </a:rPr>
              <a:t> </a:t>
            </a:r>
            <a:r>
              <a:rPr lang="en-US" spc="-10" dirty="0">
                <a:solidFill>
                  <a:srgbClr val="339966"/>
                </a:solidFill>
              </a:rPr>
              <a:t>Statement</a:t>
            </a:r>
            <a:endParaRPr lang="en-US" dirty="0">
              <a:solidFill>
                <a:srgbClr val="339966"/>
              </a:solidFill>
            </a:endParaRPr>
          </a:p>
        </p:txBody>
      </p:sp>
      <p:sp>
        <p:nvSpPr>
          <p:cNvPr id="3" name="Rectangle 2">
            <a:extLst>
              <a:ext uri="{FF2B5EF4-FFF2-40B4-BE49-F238E27FC236}">
                <a16:creationId xmlns:a16="http://schemas.microsoft.com/office/drawing/2014/main" id="{F92CD2BF-D156-4A17-B160-DF28F6B244D3}"/>
              </a:ext>
            </a:extLst>
          </p:cNvPr>
          <p:cNvSpPr/>
          <p:nvPr/>
        </p:nvSpPr>
        <p:spPr>
          <a:xfrm>
            <a:off x="364835" y="2075342"/>
            <a:ext cx="8058727" cy="2769989"/>
          </a:xfrm>
          <a:prstGeom prst="rect">
            <a:avLst/>
          </a:prstGeom>
        </p:spPr>
        <p:txBody>
          <a:bodyPr wrap="square">
            <a:spAutoFit/>
          </a:bodyPr>
          <a:lstStyle/>
          <a:p>
            <a:pPr>
              <a:spcBef>
                <a:spcPts val="35"/>
              </a:spcBef>
            </a:pPr>
            <a:r>
              <a:rPr lang="en-US" sz="2000" dirty="0">
                <a:latin typeface="Verdana" panose="020B0604030504040204" pitchFamily="34" charset="0"/>
                <a:ea typeface="Verdana" panose="020B0604030504040204" pitchFamily="34" charset="0"/>
                <a:cs typeface="Verdana" panose="020B0604030504040204" pitchFamily="34" charset="0"/>
              </a:rPr>
              <a:t>US HHS and USDA Nondiscrimination Statement</a:t>
            </a:r>
          </a:p>
          <a:p>
            <a:pPr lvl="0">
              <a:spcBef>
                <a:spcPts val="35"/>
              </a:spcBef>
            </a:pPr>
            <a:endParaRPr lang="en-US" sz="1850" dirty="0">
              <a:solidFill>
                <a:prstClr val="black"/>
              </a:solidFill>
              <a:latin typeface="Times New Roman"/>
              <a:cs typeface="Times New Roman"/>
            </a:endParaRPr>
          </a:p>
          <a:p>
            <a:pPr marL="268605" lvl="0"/>
            <a:r>
              <a:rPr lang="en-US" sz="2000" dirty="0">
                <a:solidFill>
                  <a:prstClr val="black"/>
                </a:solidFill>
                <a:latin typeface="Verdana"/>
                <a:cs typeface="Verdana"/>
              </a:rPr>
              <a:t>Short</a:t>
            </a:r>
            <a:r>
              <a:rPr lang="en-US" sz="2000" spc="-25" dirty="0">
                <a:solidFill>
                  <a:prstClr val="black"/>
                </a:solidFill>
                <a:latin typeface="Verdana"/>
                <a:cs typeface="Verdana"/>
              </a:rPr>
              <a:t> </a:t>
            </a:r>
            <a:r>
              <a:rPr lang="en-US" sz="2000" spc="-5" dirty="0">
                <a:solidFill>
                  <a:prstClr val="black"/>
                </a:solidFill>
                <a:latin typeface="Verdana"/>
                <a:cs typeface="Verdana"/>
              </a:rPr>
              <a:t>versions</a:t>
            </a:r>
            <a:endParaRPr lang="en-US" sz="2000" dirty="0">
              <a:solidFill>
                <a:prstClr val="black"/>
              </a:solidFill>
              <a:latin typeface="Verdana"/>
              <a:cs typeface="Verdana"/>
            </a:endParaRPr>
          </a:p>
          <a:p>
            <a:pPr marL="793115" lvl="0" indent="-286385">
              <a:spcBef>
                <a:spcPts val="5"/>
              </a:spcBef>
              <a:buFont typeface="Wingdings"/>
              <a:buChar char=""/>
              <a:tabLst>
                <a:tab pos="793750" algn="l"/>
              </a:tabLst>
            </a:pPr>
            <a:r>
              <a:rPr lang="en-US" sz="1600" b="1" spc="-5" dirty="0">
                <a:solidFill>
                  <a:prstClr val="black"/>
                </a:solidFill>
                <a:latin typeface="Verdana"/>
                <a:cs typeface="Verdana"/>
              </a:rPr>
              <a:t>This institution </a:t>
            </a:r>
            <a:r>
              <a:rPr lang="en-US" sz="1600" b="1" spc="-10" dirty="0">
                <a:solidFill>
                  <a:prstClr val="black"/>
                </a:solidFill>
                <a:latin typeface="Verdana"/>
                <a:cs typeface="Verdana"/>
              </a:rPr>
              <a:t>is </a:t>
            </a:r>
            <a:r>
              <a:rPr lang="en-US" sz="1600" b="1" spc="-5" dirty="0">
                <a:solidFill>
                  <a:prstClr val="black"/>
                </a:solidFill>
                <a:latin typeface="Verdana"/>
                <a:cs typeface="Verdana"/>
              </a:rPr>
              <a:t>an </a:t>
            </a:r>
            <a:r>
              <a:rPr lang="en-US" sz="1600" b="1" spc="-10" dirty="0">
                <a:solidFill>
                  <a:prstClr val="black"/>
                </a:solidFill>
                <a:latin typeface="Verdana"/>
                <a:cs typeface="Verdana"/>
              </a:rPr>
              <a:t>equal opportunity</a:t>
            </a:r>
            <a:r>
              <a:rPr lang="en-US" sz="1600" b="1" spc="125" dirty="0">
                <a:solidFill>
                  <a:prstClr val="black"/>
                </a:solidFill>
                <a:latin typeface="Verdana"/>
                <a:cs typeface="Verdana"/>
              </a:rPr>
              <a:t> </a:t>
            </a:r>
            <a:r>
              <a:rPr lang="en-US" sz="1600" b="1" spc="-5" dirty="0">
                <a:solidFill>
                  <a:prstClr val="black"/>
                </a:solidFill>
                <a:latin typeface="Verdana"/>
                <a:cs typeface="Verdana"/>
              </a:rPr>
              <a:t>provider.</a:t>
            </a:r>
            <a:endParaRPr lang="en-US" sz="1600" dirty="0">
              <a:solidFill>
                <a:prstClr val="black"/>
              </a:solidFill>
              <a:latin typeface="Verdana"/>
              <a:cs typeface="Verdana"/>
            </a:endParaRPr>
          </a:p>
          <a:p>
            <a:pPr marL="793115" lvl="0" indent="-286385">
              <a:buFont typeface="Wingdings"/>
              <a:buChar char=""/>
              <a:tabLst>
                <a:tab pos="793750" algn="l"/>
              </a:tabLst>
            </a:pPr>
            <a:r>
              <a:rPr lang="en-US" sz="1600" b="1" spc="-5" dirty="0" err="1">
                <a:solidFill>
                  <a:prstClr val="black"/>
                </a:solidFill>
                <a:latin typeface="Verdana"/>
                <a:cs typeface="Verdana"/>
              </a:rPr>
              <a:t>Esta</a:t>
            </a:r>
            <a:r>
              <a:rPr lang="en-US" sz="1600" b="1" spc="-5" dirty="0">
                <a:solidFill>
                  <a:prstClr val="black"/>
                </a:solidFill>
                <a:latin typeface="Verdana"/>
                <a:cs typeface="Verdana"/>
              </a:rPr>
              <a:t> </a:t>
            </a:r>
            <a:r>
              <a:rPr lang="en-US" sz="1600" b="1" spc="-5" dirty="0" err="1">
                <a:solidFill>
                  <a:prstClr val="black"/>
                </a:solidFill>
                <a:latin typeface="Verdana"/>
                <a:cs typeface="Verdana"/>
              </a:rPr>
              <a:t>institución</a:t>
            </a:r>
            <a:r>
              <a:rPr lang="en-US" sz="1600" b="1" spc="-5" dirty="0">
                <a:solidFill>
                  <a:prstClr val="black"/>
                </a:solidFill>
                <a:latin typeface="Verdana"/>
                <a:cs typeface="Verdana"/>
              </a:rPr>
              <a:t> </a:t>
            </a:r>
            <a:r>
              <a:rPr lang="en-US" sz="1600" b="1" spc="-10" dirty="0" err="1">
                <a:solidFill>
                  <a:prstClr val="black"/>
                </a:solidFill>
                <a:latin typeface="Verdana"/>
                <a:cs typeface="Verdana"/>
              </a:rPr>
              <a:t>es</a:t>
            </a:r>
            <a:r>
              <a:rPr lang="en-US" sz="1600" b="1" spc="-10" dirty="0">
                <a:solidFill>
                  <a:prstClr val="black"/>
                </a:solidFill>
                <a:latin typeface="Verdana"/>
                <a:cs typeface="Verdana"/>
              </a:rPr>
              <a:t> un </a:t>
            </a:r>
            <a:r>
              <a:rPr lang="en-US" sz="1600" b="1" spc="-10" dirty="0" err="1">
                <a:solidFill>
                  <a:prstClr val="black"/>
                </a:solidFill>
                <a:latin typeface="Verdana"/>
                <a:cs typeface="Verdana"/>
              </a:rPr>
              <a:t>proveedor</a:t>
            </a:r>
            <a:r>
              <a:rPr lang="en-US" sz="1600" b="1" spc="-10" dirty="0">
                <a:solidFill>
                  <a:prstClr val="black"/>
                </a:solidFill>
                <a:latin typeface="Verdana"/>
                <a:cs typeface="Verdana"/>
              </a:rPr>
              <a:t> que </a:t>
            </a:r>
            <a:r>
              <a:rPr lang="en-US" sz="1600" b="1" spc="-10" dirty="0" err="1">
                <a:solidFill>
                  <a:prstClr val="black"/>
                </a:solidFill>
                <a:latin typeface="Verdana"/>
                <a:cs typeface="Verdana"/>
              </a:rPr>
              <a:t>ofrece</a:t>
            </a:r>
            <a:r>
              <a:rPr lang="en-US" sz="1600" b="1" spc="-10" dirty="0">
                <a:solidFill>
                  <a:prstClr val="black"/>
                </a:solidFill>
                <a:latin typeface="Verdana"/>
                <a:cs typeface="Verdana"/>
              </a:rPr>
              <a:t> </a:t>
            </a:r>
            <a:r>
              <a:rPr lang="en-US" sz="1600" b="1" spc="-10" dirty="0" err="1">
                <a:solidFill>
                  <a:prstClr val="black"/>
                </a:solidFill>
                <a:latin typeface="Verdana"/>
                <a:cs typeface="Verdana"/>
              </a:rPr>
              <a:t>igualdad</a:t>
            </a:r>
            <a:r>
              <a:rPr lang="en-US" sz="1600" b="1" spc="254" dirty="0">
                <a:solidFill>
                  <a:prstClr val="black"/>
                </a:solidFill>
                <a:latin typeface="Verdana"/>
                <a:cs typeface="Verdana"/>
              </a:rPr>
              <a:t> </a:t>
            </a:r>
            <a:r>
              <a:rPr lang="en-US" sz="1600" b="1" spc="-10" dirty="0">
                <a:solidFill>
                  <a:prstClr val="black"/>
                </a:solidFill>
                <a:latin typeface="Verdana"/>
                <a:cs typeface="Verdana"/>
              </a:rPr>
              <a:t>de</a:t>
            </a:r>
            <a:endParaRPr lang="en-US" sz="1600" dirty="0">
              <a:solidFill>
                <a:prstClr val="black"/>
              </a:solidFill>
              <a:latin typeface="Verdana"/>
              <a:cs typeface="Verdana"/>
            </a:endParaRPr>
          </a:p>
          <a:p>
            <a:pPr marR="2724150" lvl="0" algn="ctr">
              <a:lnSpc>
                <a:spcPts val="1845"/>
              </a:lnSpc>
              <a:tabLst>
                <a:tab pos="1865630" algn="l"/>
              </a:tabLst>
            </a:pPr>
            <a:r>
              <a:rPr lang="en-US" sz="1600" b="1" spc="-10" dirty="0" err="1">
                <a:solidFill>
                  <a:prstClr val="black"/>
                </a:solidFill>
                <a:latin typeface="Verdana"/>
                <a:cs typeface="Verdana"/>
              </a:rPr>
              <a:t>oportunidades</a:t>
            </a:r>
            <a:r>
              <a:rPr lang="en-US" sz="1600" b="1" spc="-10" dirty="0">
                <a:solidFill>
                  <a:prstClr val="black"/>
                </a:solidFill>
                <a:latin typeface="Verdana"/>
                <a:cs typeface="Verdana"/>
              </a:rPr>
              <a:t>.	</a:t>
            </a:r>
            <a:r>
              <a:rPr lang="en-US" sz="1600" spc="-10" dirty="0">
                <a:solidFill>
                  <a:prstClr val="black"/>
                </a:solidFill>
                <a:latin typeface="Verdana"/>
                <a:cs typeface="Verdana"/>
              </a:rPr>
              <a:t>(Spanish)</a:t>
            </a:r>
            <a:endParaRPr lang="en-US" sz="1600" dirty="0">
              <a:solidFill>
                <a:prstClr val="black"/>
              </a:solidFill>
              <a:latin typeface="Verdana"/>
              <a:cs typeface="Verdana"/>
            </a:endParaRPr>
          </a:p>
          <a:p>
            <a:pPr marL="793115" lvl="0" indent="-286385">
              <a:lnSpc>
                <a:spcPts val="1845"/>
              </a:lnSpc>
              <a:buFont typeface="Wingdings"/>
              <a:buChar char=""/>
              <a:tabLst>
                <a:tab pos="793750" algn="l"/>
              </a:tabLst>
            </a:pPr>
            <a:r>
              <a:rPr lang="en-US" sz="1600" spc="-5" dirty="0">
                <a:solidFill>
                  <a:prstClr val="black"/>
                </a:solidFill>
                <a:latin typeface="Lucida Sans Unicode"/>
                <a:cs typeface="Lucida Sans Unicode"/>
              </a:rPr>
              <a:t>*Can be </a:t>
            </a:r>
            <a:r>
              <a:rPr lang="en-US" sz="1600" spc="-5" dirty="0">
                <a:solidFill>
                  <a:prstClr val="black"/>
                </a:solidFill>
                <a:latin typeface="Verdana"/>
                <a:cs typeface="Verdana"/>
              </a:rPr>
              <a:t>used </a:t>
            </a:r>
            <a:r>
              <a:rPr lang="en-US" sz="1600" spc="-5" dirty="0">
                <a:solidFill>
                  <a:prstClr val="black"/>
                </a:solidFill>
                <a:latin typeface="Lucida Sans Unicode"/>
                <a:cs typeface="Lucida Sans Unicode"/>
              </a:rPr>
              <a:t>in </a:t>
            </a:r>
            <a:r>
              <a:rPr lang="en-US" sz="1600" spc="-10" dirty="0">
                <a:solidFill>
                  <a:prstClr val="black"/>
                </a:solidFill>
                <a:latin typeface="Lucida Sans Unicode"/>
                <a:cs typeface="Lucida Sans Unicode"/>
              </a:rPr>
              <a:t>special </a:t>
            </a:r>
            <a:r>
              <a:rPr lang="en-US" sz="1600" spc="-5" dirty="0">
                <a:solidFill>
                  <a:prstClr val="black"/>
                </a:solidFill>
                <a:latin typeface="Lucida Sans Unicode"/>
                <a:cs typeface="Lucida Sans Unicode"/>
              </a:rPr>
              <a:t>circumstances</a:t>
            </a:r>
            <a:r>
              <a:rPr lang="en-US" sz="1600" spc="100" dirty="0">
                <a:solidFill>
                  <a:prstClr val="black"/>
                </a:solidFill>
                <a:latin typeface="Lucida Sans Unicode"/>
                <a:cs typeface="Lucida Sans Unicode"/>
              </a:rPr>
              <a:t> </a:t>
            </a:r>
            <a:r>
              <a:rPr lang="en-US" sz="1600" spc="-5" dirty="0">
                <a:solidFill>
                  <a:prstClr val="black"/>
                </a:solidFill>
                <a:latin typeface="Lucida Sans Unicode"/>
                <a:cs typeface="Lucida Sans Unicode"/>
              </a:rPr>
              <a:t>only</a:t>
            </a:r>
            <a:endParaRPr lang="en-US" sz="1600" dirty="0">
              <a:solidFill>
                <a:prstClr val="black"/>
              </a:solidFill>
              <a:latin typeface="Lucida Sans Unicode"/>
              <a:cs typeface="Lucida Sans Unicode"/>
            </a:endParaRPr>
          </a:p>
          <a:p>
            <a:pPr marL="268605" lvl="0">
              <a:spcBef>
                <a:spcPts val="2070"/>
              </a:spcBef>
            </a:pPr>
            <a:r>
              <a:rPr lang="en-US" sz="2000" spc="-5" dirty="0">
                <a:solidFill>
                  <a:prstClr val="black"/>
                </a:solidFill>
                <a:latin typeface="Verdana"/>
                <a:cs typeface="Verdana"/>
              </a:rPr>
              <a:t>Translations</a:t>
            </a:r>
            <a:endParaRPr lang="en-US" sz="2000" dirty="0">
              <a:solidFill>
                <a:prstClr val="black"/>
              </a:solidFill>
              <a:latin typeface="Verdana"/>
              <a:cs typeface="Verdana"/>
            </a:endParaRPr>
          </a:p>
          <a:p>
            <a:pPr marL="793115" lvl="0" indent="-286385">
              <a:spcBef>
                <a:spcPts val="5"/>
              </a:spcBef>
              <a:buFont typeface="Wingdings"/>
              <a:buChar char=""/>
              <a:tabLst>
                <a:tab pos="793750" algn="l"/>
              </a:tabLst>
            </a:pPr>
            <a:r>
              <a:rPr lang="en-US" sz="1600" spc="-5" dirty="0">
                <a:solidFill>
                  <a:srgbClr val="FF0000"/>
                </a:solidFill>
                <a:latin typeface="Verdana"/>
                <a:cs typeface="Verdana"/>
              </a:rPr>
              <a:t>Available on </a:t>
            </a:r>
            <a:r>
              <a:rPr lang="en-US" sz="1600" spc="-10" dirty="0">
                <a:solidFill>
                  <a:srgbClr val="FF0000"/>
                </a:solidFill>
                <a:latin typeface="Verdana"/>
                <a:cs typeface="Verdana"/>
              </a:rPr>
              <a:t>the DHHS DSS FNS</a:t>
            </a:r>
            <a:r>
              <a:rPr lang="en-US" sz="1600" spc="75" dirty="0">
                <a:solidFill>
                  <a:srgbClr val="FF0000"/>
                </a:solidFill>
                <a:latin typeface="Verdana"/>
                <a:cs typeface="Verdana"/>
              </a:rPr>
              <a:t> </a:t>
            </a:r>
            <a:r>
              <a:rPr lang="en-US" sz="1600" spc="-10" dirty="0">
                <a:solidFill>
                  <a:srgbClr val="FF0000"/>
                </a:solidFill>
                <a:latin typeface="Verdana"/>
                <a:cs typeface="Verdana"/>
              </a:rPr>
              <a:t>Website</a:t>
            </a:r>
            <a:endParaRPr lang="en-US" sz="1600" dirty="0">
              <a:solidFill>
                <a:prstClr val="black"/>
              </a:solidFill>
              <a:latin typeface="Verdana"/>
              <a:cs typeface="Verdana"/>
            </a:endParaRPr>
          </a:p>
        </p:txBody>
      </p:sp>
    </p:spTree>
    <p:extLst>
      <p:ext uri="{BB962C8B-B14F-4D97-AF65-F5344CB8AC3E}">
        <p14:creationId xmlns:p14="http://schemas.microsoft.com/office/powerpoint/2010/main" val="1469357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5FE4-ED30-4E74-98F5-97FF6D259903}"/>
              </a:ext>
            </a:extLst>
          </p:cNvPr>
          <p:cNvSpPr>
            <a:spLocks noGrp="1"/>
          </p:cNvSpPr>
          <p:nvPr>
            <p:ph type="title"/>
          </p:nvPr>
        </p:nvSpPr>
        <p:spPr/>
        <p:txBody>
          <a:bodyPr/>
          <a:lstStyle/>
          <a:p>
            <a:pPr algn="ctr"/>
            <a:r>
              <a:rPr lang="en-US" sz="2800" kern="0" spc="-10" dirty="0">
                <a:solidFill>
                  <a:srgbClr val="136442"/>
                </a:solidFill>
                <a:latin typeface="Verdana"/>
                <a:ea typeface="+mj-ea"/>
                <a:cs typeface="Verdana"/>
              </a:rPr>
              <a:t>“And Justice For </a:t>
            </a:r>
            <a:r>
              <a:rPr lang="en-US" sz="2800" kern="0" spc="-5" dirty="0">
                <a:solidFill>
                  <a:srgbClr val="136442"/>
                </a:solidFill>
                <a:latin typeface="Verdana"/>
                <a:ea typeface="+mj-ea"/>
                <a:cs typeface="Verdana"/>
              </a:rPr>
              <a:t>All”</a:t>
            </a:r>
            <a:r>
              <a:rPr lang="en-US" sz="2800" kern="0" spc="80" dirty="0">
                <a:solidFill>
                  <a:srgbClr val="136442"/>
                </a:solidFill>
                <a:latin typeface="Verdana"/>
                <a:ea typeface="+mj-ea"/>
                <a:cs typeface="Verdana"/>
              </a:rPr>
              <a:t> </a:t>
            </a:r>
            <a:r>
              <a:rPr lang="en-US" sz="2800" kern="0" spc="-5" dirty="0">
                <a:solidFill>
                  <a:srgbClr val="136442"/>
                </a:solidFill>
                <a:latin typeface="Verdana"/>
                <a:ea typeface="+mj-ea"/>
                <a:cs typeface="Verdana"/>
              </a:rPr>
              <a:t>Poster</a:t>
            </a:r>
            <a:endParaRPr lang="en-US" dirty="0"/>
          </a:p>
        </p:txBody>
      </p:sp>
      <p:sp>
        <p:nvSpPr>
          <p:cNvPr id="3" name="Rectangle 2">
            <a:extLst>
              <a:ext uri="{FF2B5EF4-FFF2-40B4-BE49-F238E27FC236}">
                <a16:creationId xmlns:a16="http://schemas.microsoft.com/office/drawing/2014/main" id="{1699CF36-F9CC-40E4-BC13-A488EDF5CF65}"/>
              </a:ext>
            </a:extLst>
          </p:cNvPr>
          <p:cNvSpPr/>
          <p:nvPr/>
        </p:nvSpPr>
        <p:spPr>
          <a:xfrm>
            <a:off x="364837" y="1864545"/>
            <a:ext cx="5001490" cy="1762021"/>
          </a:xfrm>
          <a:prstGeom prst="rect">
            <a:avLst/>
          </a:prstGeom>
        </p:spPr>
        <p:txBody>
          <a:bodyPr wrap="square">
            <a:spAutoFit/>
          </a:bodyPr>
          <a:lstStyle/>
          <a:p>
            <a:pPr marL="76200" marR="841375" lvl="0">
              <a:spcBef>
                <a:spcPts val="100"/>
              </a:spcBef>
            </a:pPr>
            <a:r>
              <a:rPr lang="en-US" dirty="0">
                <a:solidFill>
                  <a:prstClr val="black"/>
                </a:solidFill>
                <a:latin typeface="Verdana"/>
                <a:cs typeface="Verdana"/>
              </a:rPr>
              <a:t>Display </a:t>
            </a:r>
            <a:r>
              <a:rPr lang="en-US" spc="-5" dirty="0">
                <a:solidFill>
                  <a:prstClr val="black"/>
                </a:solidFill>
                <a:latin typeface="Verdana"/>
                <a:cs typeface="Verdana"/>
              </a:rPr>
              <a:t>the poster </a:t>
            </a:r>
            <a:r>
              <a:rPr lang="en-US" dirty="0">
                <a:solidFill>
                  <a:prstClr val="black"/>
                </a:solidFill>
                <a:latin typeface="Verdana"/>
                <a:cs typeface="Verdana"/>
              </a:rPr>
              <a:t>in a </a:t>
            </a:r>
            <a:r>
              <a:rPr lang="en-US" spc="-5" dirty="0">
                <a:solidFill>
                  <a:prstClr val="black"/>
                </a:solidFill>
                <a:latin typeface="Verdana"/>
                <a:cs typeface="Verdana"/>
              </a:rPr>
              <a:t>prominent  location </a:t>
            </a:r>
            <a:r>
              <a:rPr lang="en-US" dirty="0">
                <a:solidFill>
                  <a:prstClr val="black"/>
                </a:solidFill>
                <a:latin typeface="Verdana"/>
                <a:cs typeface="Verdana"/>
              </a:rPr>
              <a:t>for all </a:t>
            </a:r>
            <a:r>
              <a:rPr lang="en-US" spc="-5" dirty="0">
                <a:solidFill>
                  <a:prstClr val="black"/>
                </a:solidFill>
                <a:latin typeface="Verdana"/>
                <a:cs typeface="Verdana"/>
              </a:rPr>
              <a:t>to</a:t>
            </a:r>
            <a:r>
              <a:rPr lang="en-US" spc="-25" dirty="0">
                <a:solidFill>
                  <a:prstClr val="black"/>
                </a:solidFill>
                <a:latin typeface="Verdana"/>
                <a:cs typeface="Verdana"/>
              </a:rPr>
              <a:t> </a:t>
            </a:r>
            <a:r>
              <a:rPr lang="en-US" dirty="0">
                <a:solidFill>
                  <a:prstClr val="black"/>
                </a:solidFill>
                <a:latin typeface="Verdana"/>
                <a:cs typeface="Verdana"/>
              </a:rPr>
              <a:t>view</a:t>
            </a:r>
          </a:p>
          <a:p>
            <a:pPr lvl="0">
              <a:spcBef>
                <a:spcPts val="35"/>
              </a:spcBef>
            </a:pPr>
            <a:endParaRPr lang="en-US" sz="1850" dirty="0">
              <a:solidFill>
                <a:prstClr val="black"/>
              </a:solidFill>
              <a:latin typeface="Times New Roman"/>
              <a:cs typeface="Times New Roman"/>
            </a:endParaRPr>
          </a:p>
          <a:p>
            <a:pPr marL="12700" marR="5080" lvl="0">
              <a:lnSpc>
                <a:spcPct val="150000"/>
              </a:lnSpc>
            </a:pPr>
            <a:r>
              <a:rPr lang="en-US" spc="-5" dirty="0">
                <a:solidFill>
                  <a:prstClr val="black"/>
                </a:solidFill>
                <a:latin typeface="Verdana"/>
                <a:cs typeface="Verdana"/>
              </a:rPr>
              <a:t>Required </a:t>
            </a:r>
            <a:r>
              <a:rPr lang="en-US" dirty="0">
                <a:solidFill>
                  <a:prstClr val="black"/>
                </a:solidFill>
                <a:latin typeface="Verdana"/>
                <a:cs typeface="Verdana"/>
              </a:rPr>
              <a:t>version: </a:t>
            </a:r>
            <a:r>
              <a:rPr lang="en-US" spc="-5" dirty="0">
                <a:solidFill>
                  <a:prstClr val="black"/>
                </a:solidFill>
                <a:latin typeface="Verdana"/>
                <a:cs typeface="Verdana"/>
              </a:rPr>
              <a:t>AD-475B </a:t>
            </a:r>
            <a:r>
              <a:rPr lang="en-US" dirty="0">
                <a:solidFill>
                  <a:prstClr val="black"/>
                </a:solidFill>
                <a:latin typeface="Verdana"/>
                <a:cs typeface="Verdana"/>
              </a:rPr>
              <a:t>is for SNAP &amp;  </a:t>
            </a:r>
            <a:r>
              <a:rPr lang="en-US" spc="-5" dirty="0">
                <a:solidFill>
                  <a:prstClr val="black"/>
                </a:solidFill>
                <a:latin typeface="Verdana"/>
                <a:cs typeface="Verdana"/>
              </a:rPr>
              <a:t>FDPIR</a:t>
            </a:r>
            <a:endParaRPr lang="en-US" dirty="0">
              <a:solidFill>
                <a:prstClr val="black"/>
              </a:solidFill>
              <a:latin typeface="Verdana"/>
              <a:cs typeface="Verdana"/>
            </a:endParaRPr>
          </a:p>
        </p:txBody>
      </p:sp>
      <p:sp>
        <p:nvSpPr>
          <p:cNvPr id="4" name="object 14">
            <a:extLst>
              <a:ext uri="{FF2B5EF4-FFF2-40B4-BE49-F238E27FC236}">
                <a16:creationId xmlns:a16="http://schemas.microsoft.com/office/drawing/2014/main" id="{A2C891C4-16B6-456F-A64D-DFFFD1CD9D6F}"/>
              </a:ext>
            </a:extLst>
          </p:cNvPr>
          <p:cNvSpPr/>
          <p:nvPr/>
        </p:nvSpPr>
        <p:spPr>
          <a:xfrm>
            <a:off x="5600423" y="1624307"/>
            <a:ext cx="3090671" cy="452628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894504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0DA5D-3278-499D-A685-AC55F519DE8A}"/>
              </a:ext>
            </a:extLst>
          </p:cNvPr>
          <p:cNvSpPr>
            <a:spLocks noGrp="1"/>
          </p:cNvSpPr>
          <p:nvPr>
            <p:ph type="title"/>
          </p:nvPr>
        </p:nvSpPr>
        <p:spPr/>
        <p:txBody>
          <a:bodyPr/>
          <a:lstStyle/>
          <a:p>
            <a:pPr algn="ctr"/>
            <a:r>
              <a:rPr lang="en-US" sz="2800" kern="0" spc="-10" dirty="0">
                <a:solidFill>
                  <a:srgbClr val="136442"/>
                </a:solidFill>
                <a:latin typeface="Verdana"/>
                <a:ea typeface="+mj-ea"/>
                <a:cs typeface="Verdana"/>
              </a:rPr>
              <a:t>Race/Ethnicity </a:t>
            </a:r>
            <a:r>
              <a:rPr lang="en-US" sz="2800" kern="0" spc="-5" dirty="0">
                <a:solidFill>
                  <a:srgbClr val="136442"/>
                </a:solidFill>
                <a:latin typeface="Verdana"/>
                <a:ea typeface="+mj-ea"/>
                <a:cs typeface="Verdana"/>
              </a:rPr>
              <a:t>Data</a:t>
            </a:r>
            <a:r>
              <a:rPr lang="en-US" sz="2800" kern="0" spc="60" dirty="0">
                <a:solidFill>
                  <a:srgbClr val="136442"/>
                </a:solidFill>
                <a:latin typeface="Verdana"/>
                <a:ea typeface="+mj-ea"/>
                <a:cs typeface="Verdana"/>
              </a:rPr>
              <a:t> </a:t>
            </a:r>
            <a:r>
              <a:rPr lang="en-US" sz="2800" kern="0" spc="-5" dirty="0">
                <a:solidFill>
                  <a:srgbClr val="136442"/>
                </a:solidFill>
                <a:latin typeface="Verdana"/>
                <a:ea typeface="+mj-ea"/>
                <a:cs typeface="Verdana"/>
              </a:rPr>
              <a:t>Collection</a:t>
            </a:r>
            <a:endParaRPr lang="en-US" dirty="0"/>
          </a:p>
        </p:txBody>
      </p:sp>
      <p:sp>
        <p:nvSpPr>
          <p:cNvPr id="3" name="Rectangle 2">
            <a:extLst>
              <a:ext uri="{FF2B5EF4-FFF2-40B4-BE49-F238E27FC236}">
                <a16:creationId xmlns:a16="http://schemas.microsoft.com/office/drawing/2014/main" id="{B029D1E6-F4A2-4DD6-8C50-F541B7160C86}"/>
              </a:ext>
            </a:extLst>
          </p:cNvPr>
          <p:cNvSpPr/>
          <p:nvPr/>
        </p:nvSpPr>
        <p:spPr>
          <a:xfrm>
            <a:off x="388041" y="1567015"/>
            <a:ext cx="8395741" cy="4362733"/>
          </a:xfrm>
          <a:prstGeom prst="rect">
            <a:avLst/>
          </a:prstGeom>
        </p:spPr>
        <p:txBody>
          <a:bodyPr wrap="square">
            <a:spAutoFit/>
          </a:bodyPr>
          <a:lstStyle/>
          <a:p>
            <a:pPr marL="355600" marR="5080" indent="-342900">
              <a:lnSpc>
                <a:spcPts val="1820"/>
              </a:lnSpc>
              <a:spcBef>
                <a:spcPts val="540"/>
              </a:spcBef>
            </a:pPr>
            <a:r>
              <a:rPr lang="en-US" dirty="0">
                <a:latin typeface="Verdana" panose="020B0604030504040204" pitchFamily="34" charset="0"/>
                <a:ea typeface="Verdana" panose="020B0604030504040204" pitchFamily="34" charset="0"/>
                <a:cs typeface="Verdana" panose="020B0604030504040204" pitchFamily="34" charset="0"/>
              </a:rPr>
              <a:t>As a means of monitoring Civil Rights compliance, state agencies shall </a:t>
            </a:r>
          </a:p>
          <a:p>
            <a:pPr marL="355600" marR="5080" indent="-342900">
              <a:lnSpc>
                <a:spcPts val="1820"/>
              </a:lnSpc>
              <a:spcBef>
                <a:spcPts val="540"/>
              </a:spcBef>
            </a:pPr>
            <a:r>
              <a:rPr lang="en-US" dirty="0">
                <a:latin typeface="Verdana" panose="020B0604030504040204" pitchFamily="34" charset="0"/>
                <a:ea typeface="Verdana" panose="020B0604030504040204" pitchFamily="34" charset="0"/>
                <a:cs typeface="Verdana" panose="020B0604030504040204" pitchFamily="34" charset="0"/>
              </a:rPr>
              <a:t>establish a system for the collection of racial/ethnic data of each </a:t>
            </a:r>
          </a:p>
          <a:p>
            <a:pPr marL="355600" marR="5080" indent="-342900">
              <a:lnSpc>
                <a:spcPts val="1820"/>
              </a:lnSpc>
              <a:spcBef>
                <a:spcPts val="540"/>
              </a:spcBef>
            </a:pPr>
            <a:r>
              <a:rPr lang="en-US" dirty="0">
                <a:latin typeface="Verdana" panose="020B0604030504040204" pitchFamily="34" charset="0"/>
                <a:ea typeface="Verdana" panose="020B0604030504040204" pitchFamily="34" charset="0"/>
                <a:cs typeface="Verdana" panose="020B0604030504040204" pitchFamily="34" charset="0"/>
              </a:rPr>
              <a:t>person applying for and receiving benefits.</a:t>
            </a:r>
          </a:p>
          <a:p>
            <a:pPr marL="355600" marR="5080" lvl="0" indent="-342900">
              <a:lnSpc>
                <a:spcPts val="1820"/>
              </a:lnSpc>
              <a:spcBef>
                <a:spcPts val="540"/>
              </a:spcBef>
            </a:pPr>
            <a:endParaRPr lang="en-US" sz="1900" dirty="0">
              <a:solidFill>
                <a:prstClr val="black"/>
              </a:solidFill>
              <a:latin typeface="Verdana"/>
              <a:cs typeface="Verdana"/>
            </a:endParaRPr>
          </a:p>
          <a:p>
            <a:pPr marL="12700" lvl="0">
              <a:spcBef>
                <a:spcPts val="705"/>
              </a:spcBef>
            </a:pPr>
            <a:r>
              <a:rPr lang="en-US" sz="1900" u="sng" spc="-10" dirty="0">
                <a:solidFill>
                  <a:prstClr val="black"/>
                </a:solidFill>
                <a:uFill>
                  <a:solidFill>
                    <a:srgbClr val="000000"/>
                  </a:solidFill>
                </a:uFill>
                <a:latin typeface="Verdana"/>
                <a:cs typeface="Verdana"/>
              </a:rPr>
              <a:t>Purpose</a:t>
            </a:r>
            <a:r>
              <a:rPr lang="en-US" sz="1900" spc="-10" dirty="0">
                <a:solidFill>
                  <a:prstClr val="black"/>
                </a:solidFill>
                <a:latin typeface="Verdana"/>
                <a:cs typeface="Verdana"/>
              </a:rPr>
              <a:t>:</a:t>
            </a:r>
          </a:p>
          <a:p>
            <a:pPr marL="12700" lvl="0">
              <a:spcBef>
                <a:spcPts val="705"/>
              </a:spcBef>
            </a:pPr>
            <a:endPar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2700" lvl="0">
              <a:spcBef>
                <a:spcPts val="705"/>
              </a:spcBef>
            </a:pPr>
            <a:endPar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55600" marR="312420" lvl="0">
              <a:lnSpc>
                <a:spcPts val="1540"/>
              </a:lnSpc>
              <a:buClr>
                <a:srgbClr val="213D60"/>
              </a:buClr>
              <a:buFont typeface="Wingdings"/>
              <a:buChar char=""/>
              <a:tabLst>
                <a:tab pos="643255" algn="l"/>
                <a:tab pos="644525" algn="l"/>
              </a:tabLst>
            </a:pPr>
            <a:r>
              <a:rPr lang="en-US" sz="1600" spc="-5" dirty="0">
                <a:solidFill>
                  <a:prstClr val="black"/>
                </a:solidFill>
                <a:latin typeface="Verdana"/>
                <a:cs typeface="Verdana"/>
              </a:rPr>
              <a:t>To </a:t>
            </a:r>
            <a:r>
              <a:rPr lang="en-US" sz="1600" spc="-10" dirty="0">
                <a:solidFill>
                  <a:prstClr val="black"/>
                </a:solidFill>
                <a:latin typeface="Verdana"/>
                <a:cs typeface="Verdana"/>
              </a:rPr>
              <a:t>determine </a:t>
            </a:r>
            <a:r>
              <a:rPr lang="en-US" sz="1600" spc="-5" dirty="0">
                <a:solidFill>
                  <a:prstClr val="black"/>
                </a:solidFill>
                <a:latin typeface="Verdana"/>
                <a:cs typeface="Verdana"/>
              </a:rPr>
              <a:t>how </a:t>
            </a:r>
            <a:r>
              <a:rPr lang="en-US" sz="1600" spc="-10" dirty="0">
                <a:solidFill>
                  <a:prstClr val="black"/>
                </a:solidFill>
                <a:latin typeface="Verdana"/>
                <a:cs typeface="Verdana"/>
              </a:rPr>
              <a:t>effectively specifically FNS programs </a:t>
            </a:r>
            <a:r>
              <a:rPr lang="en-US" sz="1600" spc="-5" dirty="0">
                <a:solidFill>
                  <a:prstClr val="black"/>
                </a:solidFill>
                <a:latin typeface="Verdana"/>
                <a:cs typeface="Verdana"/>
              </a:rPr>
              <a:t>are reaching </a:t>
            </a:r>
            <a:r>
              <a:rPr lang="en-US" sz="1600" spc="-10" dirty="0">
                <a:solidFill>
                  <a:prstClr val="black"/>
                </a:solidFill>
                <a:latin typeface="Verdana"/>
                <a:cs typeface="Verdana"/>
              </a:rPr>
              <a:t>potentially  eligible persons </a:t>
            </a:r>
            <a:r>
              <a:rPr lang="en-US" sz="1600" spc="-5" dirty="0">
                <a:solidFill>
                  <a:prstClr val="black"/>
                </a:solidFill>
                <a:latin typeface="Verdana"/>
                <a:cs typeface="Verdana"/>
              </a:rPr>
              <a:t>and</a:t>
            </a:r>
            <a:r>
              <a:rPr lang="en-US" sz="1600" spc="65" dirty="0">
                <a:solidFill>
                  <a:prstClr val="black"/>
                </a:solidFill>
                <a:latin typeface="Verdana"/>
                <a:cs typeface="Verdana"/>
              </a:rPr>
              <a:t> </a:t>
            </a:r>
            <a:r>
              <a:rPr lang="en-US" sz="1600" spc="-5" dirty="0">
                <a:solidFill>
                  <a:prstClr val="black"/>
                </a:solidFill>
                <a:latin typeface="Verdana"/>
                <a:cs typeface="Verdana"/>
              </a:rPr>
              <a:t>participants,</a:t>
            </a:r>
            <a:endParaRPr lang="en-US" sz="1600" dirty="0">
              <a:solidFill>
                <a:prstClr val="black"/>
              </a:solidFill>
              <a:latin typeface="Verdana"/>
              <a:cs typeface="Verdana"/>
            </a:endParaRPr>
          </a:p>
          <a:p>
            <a:pPr lvl="0">
              <a:spcBef>
                <a:spcPts val="35"/>
              </a:spcBef>
              <a:buFontTx/>
              <a:buChar char=""/>
            </a:pPr>
            <a:endParaRPr lang="en-US" sz="2650" dirty="0">
              <a:solidFill>
                <a:prstClr val="black"/>
              </a:solidFill>
              <a:latin typeface="Times New Roman"/>
              <a:cs typeface="Times New Roman"/>
            </a:endParaRPr>
          </a:p>
          <a:p>
            <a:pPr marL="516890" lvl="0" indent="-161290">
              <a:spcBef>
                <a:spcPts val="5"/>
              </a:spcBef>
              <a:buClr>
                <a:srgbClr val="136442"/>
              </a:buClr>
              <a:buSzPct val="93750"/>
              <a:buFont typeface="Wingdings"/>
              <a:buChar char=""/>
              <a:tabLst>
                <a:tab pos="517525" algn="l"/>
              </a:tabLst>
            </a:pPr>
            <a:r>
              <a:rPr lang="en-US" sz="1600" spc="-5" dirty="0">
                <a:solidFill>
                  <a:prstClr val="black"/>
                </a:solidFill>
                <a:latin typeface="Verdana"/>
                <a:cs typeface="Verdana"/>
              </a:rPr>
              <a:t>To </a:t>
            </a:r>
            <a:r>
              <a:rPr lang="en-US" sz="1600" spc="-10" dirty="0">
                <a:solidFill>
                  <a:prstClr val="black"/>
                </a:solidFill>
                <a:latin typeface="Verdana"/>
                <a:cs typeface="Verdana"/>
              </a:rPr>
              <a:t>identify </a:t>
            </a:r>
            <a:r>
              <a:rPr lang="en-US" sz="1600" spc="-5" dirty="0">
                <a:solidFill>
                  <a:prstClr val="black"/>
                </a:solidFill>
                <a:latin typeface="Verdana"/>
                <a:cs typeface="Verdana"/>
              </a:rPr>
              <a:t>areas </a:t>
            </a:r>
            <a:r>
              <a:rPr lang="en-US" sz="1600" spc="-10" dirty="0">
                <a:solidFill>
                  <a:prstClr val="black"/>
                </a:solidFill>
                <a:latin typeface="Verdana"/>
                <a:cs typeface="Verdana"/>
              </a:rPr>
              <a:t>where </a:t>
            </a:r>
            <a:r>
              <a:rPr lang="en-US" sz="1600" spc="-5" dirty="0">
                <a:solidFill>
                  <a:prstClr val="black"/>
                </a:solidFill>
                <a:latin typeface="Verdana"/>
                <a:cs typeface="Verdana"/>
              </a:rPr>
              <a:t>additional outreach or </a:t>
            </a:r>
            <a:r>
              <a:rPr lang="en-US" sz="1600" spc="-10" dirty="0">
                <a:solidFill>
                  <a:prstClr val="black"/>
                </a:solidFill>
                <a:latin typeface="Verdana"/>
                <a:cs typeface="Verdana"/>
              </a:rPr>
              <a:t>services </a:t>
            </a:r>
            <a:r>
              <a:rPr lang="en-US" sz="1600" spc="-5" dirty="0">
                <a:solidFill>
                  <a:prstClr val="black"/>
                </a:solidFill>
                <a:latin typeface="Verdana"/>
                <a:cs typeface="Verdana"/>
              </a:rPr>
              <a:t>are</a:t>
            </a:r>
            <a:r>
              <a:rPr lang="en-US" sz="1600" spc="275" dirty="0">
                <a:solidFill>
                  <a:prstClr val="black"/>
                </a:solidFill>
                <a:latin typeface="Verdana"/>
                <a:cs typeface="Verdana"/>
              </a:rPr>
              <a:t> </a:t>
            </a:r>
            <a:r>
              <a:rPr lang="en-US" sz="1600" spc="-5" dirty="0">
                <a:solidFill>
                  <a:prstClr val="black"/>
                </a:solidFill>
                <a:latin typeface="Verdana"/>
                <a:cs typeface="Verdana"/>
              </a:rPr>
              <a:t>needed,</a:t>
            </a:r>
            <a:endParaRPr lang="en-US" sz="1600" dirty="0">
              <a:solidFill>
                <a:prstClr val="black"/>
              </a:solidFill>
              <a:latin typeface="Verdana"/>
              <a:cs typeface="Verdana"/>
            </a:endParaRPr>
          </a:p>
          <a:p>
            <a:pPr lvl="0">
              <a:spcBef>
                <a:spcPts val="20"/>
              </a:spcBef>
              <a:buFontTx/>
              <a:buChar char=""/>
            </a:pPr>
            <a:endParaRPr lang="en-US" sz="2650" dirty="0">
              <a:solidFill>
                <a:prstClr val="black"/>
              </a:solidFill>
              <a:latin typeface="Times New Roman"/>
              <a:cs typeface="Times New Roman"/>
            </a:endParaRPr>
          </a:p>
          <a:p>
            <a:pPr marL="516890" lvl="0" indent="-161290">
              <a:buClr>
                <a:srgbClr val="136442"/>
              </a:buClr>
              <a:buSzPct val="93750"/>
              <a:buFont typeface="Wingdings"/>
              <a:buChar char=""/>
              <a:tabLst>
                <a:tab pos="517525" algn="l"/>
              </a:tabLst>
            </a:pPr>
            <a:r>
              <a:rPr lang="en-US" sz="1600" spc="-5" dirty="0">
                <a:solidFill>
                  <a:prstClr val="black"/>
                </a:solidFill>
                <a:latin typeface="Verdana"/>
                <a:cs typeface="Verdana"/>
              </a:rPr>
              <a:t>To </a:t>
            </a:r>
            <a:r>
              <a:rPr lang="en-US" sz="1600" spc="-10" dirty="0">
                <a:solidFill>
                  <a:prstClr val="black"/>
                </a:solidFill>
                <a:latin typeface="Verdana"/>
                <a:cs typeface="Verdana"/>
              </a:rPr>
              <a:t>assist in </a:t>
            </a:r>
            <a:r>
              <a:rPr lang="en-US" sz="1600" spc="-5" dirty="0">
                <a:solidFill>
                  <a:prstClr val="black"/>
                </a:solidFill>
                <a:latin typeface="Verdana"/>
                <a:cs typeface="Verdana"/>
              </a:rPr>
              <a:t>the </a:t>
            </a:r>
            <a:r>
              <a:rPr lang="en-US" sz="1600" spc="-10" dirty="0">
                <a:solidFill>
                  <a:prstClr val="black"/>
                </a:solidFill>
                <a:latin typeface="Verdana"/>
                <a:cs typeface="Verdana"/>
              </a:rPr>
              <a:t>selection </a:t>
            </a:r>
            <a:r>
              <a:rPr lang="en-US" sz="1600" spc="-5" dirty="0">
                <a:solidFill>
                  <a:prstClr val="black"/>
                </a:solidFill>
                <a:latin typeface="Verdana"/>
                <a:cs typeface="Verdana"/>
              </a:rPr>
              <a:t>of </a:t>
            </a:r>
            <a:r>
              <a:rPr lang="en-US" sz="1600" spc="-10" dirty="0">
                <a:solidFill>
                  <a:prstClr val="black"/>
                </a:solidFill>
                <a:latin typeface="Verdana"/>
                <a:cs typeface="Verdana"/>
              </a:rPr>
              <a:t>locations </a:t>
            </a:r>
            <a:r>
              <a:rPr lang="en-US" sz="1600" spc="-5" dirty="0">
                <a:solidFill>
                  <a:prstClr val="black"/>
                </a:solidFill>
                <a:latin typeface="Verdana"/>
                <a:cs typeface="Verdana"/>
              </a:rPr>
              <a:t>for compliance reviews,</a:t>
            </a:r>
            <a:r>
              <a:rPr lang="en-US" sz="1600" spc="330" dirty="0">
                <a:solidFill>
                  <a:prstClr val="black"/>
                </a:solidFill>
                <a:latin typeface="Verdana"/>
                <a:cs typeface="Verdana"/>
              </a:rPr>
              <a:t> </a:t>
            </a:r>
            <a:r>
              <a:rPr lang="en-US" sz="1600" spc="-5" dirty="0">
                <a:solidFill>
                  <a:prstClr val="black"/>
                </a:solidFill>
                <a:latin typeface="Verdana"/>
                <a:cs typeface="Verdana"/>
              </a:rPr>
              <a:t>and</a:t>
            </a:r>
            <a:endParaRPr lang="en-US" sz="1600" dirty="0">
              <a:solidFill>
                <a:prstClr val="black"/>
              </a:solidFill>
              <a:latin typeface="Verdana"/>
              <a:cs typeface="Verdana"/>
            </a:endParaRPr>
          </a:p>
          <a:p>
            <a:pPr lvl="0">
              <a:spcBef>
                <a:spcPts val="30"/>
              </a:spcBef>
              <a:buFontTx/>
              <a:buChar char=""/>
            </a:pPr>
            <a:endParaRPr lang="en-US" sz="2650" dirty="0">
              <a:solidFill>
                <a:prstClr val="black"/>
              </a:solidFill>
              <a:latin typeface="Times New Roman"/>
              <a:cs typeface="Times New Roman"/>
            </a:endParaRPr>
          </a:p>
          <a:p>
            <a:pPr marL="516890" lvl="0" indent="-161290">
              <a:buClr>
                <a:srgbClr val="136442"/>
              </a:buClr>
              <a:buSzPct val="93750"/>
              <a:buFont typeface="Wingdings"/>
              <a:buChar char=""/>
              <a:tabLst>
                <a:tab pos="517525" algn="l"/>
              </a:tabLst>
            </a:pPr>
            <a:r>
              <a:rPr lang="en-US" sz="1600" spc="-5" dirty="0">
                <a:solidFill>
                  <a:prstClr val="black"/>
                </a:solidFill>
                <a:latin typeface="Verdana"/>
                <a:cs typeface="Verdana"/>
              </a:rPr>
              <a:t>To </a:t>
            </a:r>
            <a:r>
              <a:rPr lang="en-US" sz="1600" spc="-10" dirty="0">
                <a:solidFill>
                  <a:prstClr val="black"/>
                </a:solidFill>
                <a:latin typeface="Verdana"/>
                <a:cs typeface="Verdana"/>
              </a:rPr>
              <a:t>complete </a:t>
            </a:r>
            <a:r>
              <a:rPr lang="en-US" sz="1600" spc="-5" dirty="0">
                <a:solidFill>
                  <a:prstClr val="black"/>
                </a:solidFill>
                <a:latin typeface="Verdana"/>
                <a:cs typeface="Verdana"/>
              </a:rPr>
              <a:t>reports, as</a:t>
            </a:r>
            <a:r>
              <a:rPr lang="en-US" sz="1600" spc="85" dirty="0">
                <a:solidFill>
                  <a:prstClr val="black"/>
                </a:solidFill>
                <a:latin typeface="Verdana"/>
                <a:cs typeface="Verdana"/>
              </a:rPr>
              <a:t> </a:t>
            </a:r>
            <a:r>
              <a:rPr lang="en-US" sz="1600" spc="-5" dirty="0">
                <a:solidFill>
                  <a:prstClr val="black"/>
                </a:solidFill>
                <a:latin typeface="Verdana"/>
                <a:cs typeface="Verdana"/>
              </a:rPr>
              <a:t>required.</a:t>
            </a:r>
            <a:endParaRPr lang="en-US" sz="1600" dirty="0">
              <a:solidFill>
                <a:prstClr val="black"/>
              </a:solidFill>
              <a:latin typeface="Verdana"/>
              <a:cs typeface="Verdana"/>
            </a:endParaRPr>
          </a:p>
        </p:txBody>
      </p:sp>
    </p:spTree>
    <p:extLst>
      <p:ext uri="{BB962C8B-B14F-4D97-AF65-F5344CB8AC3E}">
        <p14:creationId xmlns:p14="http://schemas.microsoft.com/office/powerpoint/2010/main" val="1825330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7AC0-8FC4-401A-872E-437B03576350}"/>
              </a:ext>
            </a:extLst>
          </p:cNvPr>
          <p:cNvSpPr>
            <a:spLocks noGrp="1"/>
          </p:cNvSpPr>
          <p:nvPr>
            <p:ph type="title"/>
          </p:nvPr>
        </p:nvSpPr>
        <p:spPr/>
        <p:txBody>
          <a:bodyPr/>
          <a:lstStyle/>
          <a:p>
            <a:pPr marL="1236345" lvl="0" defTabSz="914400">
              <a:lnSpc>
                <a:spcPct val="100000"/>
              </a:lnSpc>
              <a:spcBef>
                <a:spcPts val="95"/>
              </a:spcBef>
            </a:pPr>
            <a:r>
              <a:rPr lang="en-US" sz="2800" spc="-5" dirty="0">
                <a:solidFill>
                  <a:srgbClr val="136442"/>
                </a:solidFill>
                <a:latin typeface="Verdana"/>
                <a:ea typeface="+mn-ea"/>
                <a:cs typeface="Verdana"/>
              </a:rPr>
              <a:t>Complaints of</a:t>
            </a:r>
            <a:r>
              <a:rPr lang="en-US" sz="2800" spc="40" dirty="0">
                <a:solidFill>
                  <a:srgbClr val="136442"/>
                </a:solidFill>
                <a:latin typeface="Verdana"/>
                <a:ea typeface="+mn-ea"/>
                <a:cs typeface="Verdana"/>
              </a:rPr>
              <a:t> </a:t>
            </a:r>
            <a:r>
              <a:rPr lang="en-US" sz="2800" spc="-5" dirty="0">
                <a:solidFill>
                  <a:srgbClr val="136442"/>
                </a:solidFill>
                <a:latin typeface="Verdana"/>
                <a:ea typeface="+mn-ea"/>
                <a:cs typeface="Verdana"/>
              </a:rPr>
              <a:t>Discrimination</a:t>
            </a:r>
            <a:br>
              <a:rPr lang="en-US" sz="2800" b="0" dirty="0">
                <a:solidFill>
                  <a:prstClr val="black"/>
                </a:solidFill>
                <a:latin typeface="Verdana"/>
                <a:ea typeface="+mn-ea"/>
                <a:cs typeface="Verdana"/>
              </a:rPr>
            </a:br>
            <a:endParaRPr lang="en-US" dirty="0"/>
          </a:p>
        </p:txBody>
      </p:sp>
      <p:sp>
        <p:nvSpPr>
          <p:cNvPr id="3" name="Rectangle 2">
            <a:extLst>
              <a:ext uri="{FF2B5EF4-FFF2-40B4-BE49-F238E27FC236}">
                <a16:creationId xmlns:a16="http://schemas.microsoft.com/office/drawing/2014/main" id="{737F13A6-54FD-4760-8E92-84E4A4C451E1}"/>
              </a:ext>
            </a:extLst>
          </p:cNvPr>
          <p:cNvSpPr/>
          <p:nvPr/>
        </p:nvSpPr>
        <p:spPr>
          <a:xfrm>
            <a:off x="674369" y="1836976"/>
            <a:ext cx="8321849" cy="2882840"/>
          </a:xfrm>
          <a:prstGeom prst="rect">
            <a:avLst/>
          </a:prstGeom>
        </p:spPr>
        <p:txBody>
          <a:bodyPr wrap="square">
            <a:spAutoFit/>
          </a:bodyPr>
          <a:lstStyle/>
          <a:p>
            <a:pPr marL="12700" lvl="0"/>
            <a:r>
              <a:rPr lang="en-US" sz="2000" spc="-5" dirty="0">
                <a:solidFill>
                  <a:prstClr val="black"/>
                </a:solidFill>
                <a:latin typeface="Verdana"/>
                <a:cs typeface="Verdana"/>
              </a:rPr>
              <a:t>Participants </a:t>
            </a:r>
            <a:r>
              <a:rPr lang="en-US" sz="2000" dirty="0">
                <a:solidFill>
                  <a:prstClr val="black"/>
                </a:solidFill>
                <a:latin typeface="Verdana"/>
                <a:cs typeface="Verdana"/>
              </a:rPr>
              <a:t>have the </a:t>
            </a:r>
            <a:r>
              <a:rPr lang="en-US" sz="2000" spc="-5" dirty="0">
                <a:solidFill>
                  <a:prstClr val="black"/>
                </a:solidFill>
                <a:latin typeface="Verdana"/>
                <a:cs typeface="Verdana"/>
              </a:rPr>
              <a:t>right </a:t>
            </a:r>
            <a:r>
              <a:rPr lang="en-US" sz="2000" dirty="0">
                <a:solidFill>
                  <a:prstClr val="black"/>
                </a:solidFill>
                <a:latin typeface="Verdana"/>
                <a:cs typeface="Verdana"/>
              </a:rPr>
              <a:t>to </a:t>
            </a:r>
            <a:r>
              <a:rPr lang="en-US" sz="2000" spc="-5" dirty="0">
                <a:solidFill>
                  <a:prstClr val="black"/>
                </a:solidFill>
                <a:latin typeface="Verdana"/>
                <a:cs typeface="Verdana"/>
              </a:rPr>
              <a:t>file discrimination</a:t>
            </a:r>
            <a:r>
              <a:rPr lang="en-US" sz="2000" spc="-65" dirty="0">
                <a:solidFill>
                  <a:prstClr val="black"/>
                </a:solidFill>
                <a:latin typeface="Verdana"/>
                <a:cs typeface="Verdana"/>
              </a:rPr>
              <a:t> </a:t>
            </a:r>
            <a:r>
              <a:rPr lang="en-US" sz="2000" spc="-5" dirty="0">
                <a:solidFill>
                  <a:prstClr val="black"/>
                </a:solidFill>
                <a:latin typeface="Verdana"/>
                <a:cs typeface="Verdana"/>
              </a:rPr>
              <a:t>complaints.</a:t>
            </a:r>
            <a:endParaRPr lang="en-US" sz="2000" dirty="0">
              <a:solidFill>
                <a:prstClr val="black"/>
              </a:solidFill>
              <a:latin typeface="Verdana"/>
              <a:cs typeface="Verdana"/>
            </a:endParaRPr>
          </a:p>
          <a:p>
            <a:pPr lvl="0"/>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2700" lvl="0">
              <a:spcBef>
                <a:spcPts val="2045"/>
              </a:spcBef>
            </a:pPr>
            <a:r>
              <a:rPr lang="en-US" sz="2000" dirty="0">
                <a:solidFill>
                  <a:prstClr val="black"/>
                </a:solidFill>
                <a:latin typeface="Verdana"/>
                <a:cs typeface="Verdana"/>
              </a:rPr>
              <a:t>HHS and SNAP </a:t>
            </a:r>
            <a:r>
              <a:rPr lang="en-US" sz="2000" spc="-5" dirty="0">
                <a:solidFill>
                  <a:prstClr val="black"/>
                </a:solidFill>
                <a:latin typeface="Verdana"/>
                <a:cs typeface="Verdana"/>
              </a:rPr>
              <a:t>agencies are required to inform participants </a:t>
            </a:r>
            <a:r>
              <a:rPr lang="en-US" sz="2000" dirty="0">
                <a:solidFill>
                  <a:prstClr val="black"/>
                </a:solidFill>
                <a:latin typeface="Verdana"/>
                <a:cs typeface="Verdana"/>
              </a:rPr>
              <a:t>of </a:t>
            </a:r>
            <a:r>
              <a:rPr lang="en-US" sz="2000" spc="-5" dirty="0">
                <a:solidFill>
                  <a:prstClr val="black"/>
                </a:solidFill>
                <a:latin typeface="Verdana"/>
                <a:cs typeface="Verdana"/>
              </a:rPr>
              <a:t>the</a:t>
            </a:r>
            <a:r>
              <a:rPr lang="en-US" sz="2000" spc="-85" dirty="0">
                <a:solidFill>
                  <a:prstClr val="black"/>
                </a:solidFill>
                <a:latin typeface="Verdana"/>
                <a:cs typeface="Verdana"/>
              </a:rPr>
              <a:t> </a:t>
            </a:r>
            <a:r>
              <a:rPr lang="en-US" sz="2000" dirty="0">
                <a:solidFill>
                  <a:prstClr val="black"/>
                </a:solidFill>
                <a:latin typeface="Verdana"/>
                <a:cs typeface="Verdana"/>
              </a:rPr>
              <a:t>option to </a:t>
            </a:r>
            <a:r>
              <a:rPr lang="en-US" sz="2000" spc="-5" dirty="0">
                <a:solidFill>
                  <a:prstClr val="black"/>
                </a:solidFill>
                <a:latin typeface="Verdana"/>
                <a:cs typeface="Verdana"/>
              </a:rPr>
              <a:t>file </a:t>
            </a:r>
            <a:r>
              <a:rPr lang="en-US" sz="2000" dirty="0">
                <a:solidFill>
                  <a:prstClr val="black"/>
                </a:solidFill>
                <a:latin typeface="Verdana"/>
                <a:cs typeface="Verdana"/>
              </a:rPr>
              <a:t>a </a:t>
            </a:r>
            <a:r>
              <a:rPr lang="en-US" sz="2000" spc="-5" dirty="0">
                <a:solidFill>
                  <a:prstClr val="black"/>
                </a:solidFill>
                <a:latin typeface="Verdana"/>
                <a:cs typeface="Verdana"/>
              </a:rPr>
              <a:t>complaint with </a:t>
            </a:r>
            <a:r>
              <a:rPr lang="en-US" sz="2000" dirty="0">
                <a:solidFill>
                  <a:prstClr val="black"/>
                </a:solidFill>
                <a:latin typeface="Verdana"/>
                <a:cs typeface="Verdana"/>
              </a:rPr>
              <a:t>the</a:t>
            </a:r>
            <a:r>
              <a:rPr lang="en-US" sz="2000" spc="-65" dirty="0">
                <a:solidFill>
                  <a:prstClr val="black"/>
                </a:solidFill>
                <a:latin typeface="Verdana"/>
                <a:cs typeface="Verdana"/>
              </a:rPr>
              <a:t> US HHS or </a:t>
            </a:r>
            <a:r>
              <a:rPr lang="en-US" sz="2000" dirty="0">
                <a:solidFill>
                  <a:prstClr val="black"/>
                </a:solidFill>
                <a:latin typeface="Verdana"/>
                <a:cs typeface="Verdana"/>
              </a:rPr>
              <a:t>USDA.</a:t>
            </a:r>
          </a:p>
          <a:p>
            <a:pPr lvl="0"/>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2700" lvl="0">
              <a:spcBef>
                <a:spcPts val="2039"/>
              </a:spcBef>
            </a:pPr>
            <a:r>
              <a:rPr lang="en-US" sz="2000" dirty="0">
                <a:solidFill>
                  <a:prstClr val="black"/>
                </a:solidFill>
                <a:latin typeface="Verdana"/>
                <a:cs typeface="Verdana"/>
              </a:rPr>
              <a:t>HHS and SNAP State </a:t>
            </a:r>
            <a:r>
              <a:rPr lang="en-US" sz="2000" spc="-5" dirty="0">
                <a:solidFill>
                  <a:prstClr val="black"/>
                </a:solidFill>
                <a:latin typeface="Verdana"/>
                <a:cs typeface="Verdana"/>
              </a:rPr>
              <a:t>agencies are responsible </a:t>
            </a:r>
            <a:r>
              <a:rPr lang="en-US" sz="2000" dirty="0">
                <a:solidFill>
                  <a:prstClr val="black"/>
                </a:solidFill>
                <a:latin typeface="Verdana"/>
                <a:cs typeface="Verdana"/>
              </a:rPr>
              <a:t>for conducting</a:t>
            </a:r>
            <a:r>
              <a:rPr lang="en-US" sz="2000" spc="-120" dirty="0">
                <a:solidFill>
                  <a:prstClr val="black"/>
                </a:solidFill>
                <a:latin typeface="Verdana"/>
                <a:cs typeface="Verdana"/>
              </a:rPr>
              <a:t> </a:t>
            </a:r>
            <a:r>
              <a:rPr lang="en-US" sz="2000" spc="-5" dirty="0">
                <a:solidFill>
                  <a:prstClr val="black"/>
                </a:solidFill>
                <a:latin typeface="Verdana"/>
                <a:cs typeface="Verdana"/>
              </a:rPr>
              <a:t>the</a:t>
            </a:r>
            <a:r>
              <a:rPr lang="en-US" sz="2000" dirty="0">
                <a:solidFill>
                  <a:prstClr val="black"/>
                </a:solidFill>
                <a:latin typeface="Verdana"/>
                <a:cs typeface="Verdana"/>
              </a:rPr>
              <a:t> </a:t>
            </a:r>
            <a:r>
              <a:rPr lang="en-US" sz="2000" spc="-5" dirty="0">
                <a:solidFill>
                  <a:prstClr val="black"/>
                </a:solidFill>
                <a:latin typeface="Verdana"/>
                <a:cs typeface="Verdana"/>
              </a:rPr>
              <a:t>investigation if they </a:t>
            </a:r>
            <a:r>
              <a:rPr lang="en-US" sz="2000" dirty="0">
                <a:solidFill>
                  <a:prstClr val="black"/>
                </a:solidFill>
                <a:latin typeface="Verdana"/>
                <a:cs typeface="Verdana"/>
              </a:rPr>
              <a:t>have an approved </a:t>
            </a:r>
            <a:r>
              <a:rPr lang="en-US" sz="2000" spc="-5" dirty="0">
                <a:solidFill>
                  <a:prstClr val="black"/>
                </a:solidFill>
                <a:latin typeface="Verdana"/>
                <a:cs typeface="Verdana"/>
              </a:rPr>
              <a:t>complaint</a:t>
            </a:r>
            <a:r>
              <a:rPr lang="en-US" sz="2000" spc="-50" dirty="0">
                <a:solidFill>
                  <a:prstClr val="black"/>
                </a:solidFill>
                <a:latin typeface="Verdana"/>
                <a:cs typeface="Verdana"/>
              </a:rPr>
              <a:t> </a:t>
            </a:r>
            <a:r>
              <a:rPr lang="en-US" sz="2000" spc="-5" dirty="0">
                <a:solidFill>
                  <a:prstClr val="black"/>
                </a:solidFill>
                <a:latin typeface="Verdana"/>
                <a:cs typeface="Verdana"/>
              </a:rPr>
              <a:t>process.</a:t>
            </a:r>
            <a:endParaRPr lang="en-US" sz="2000" dirty="0">
              <a:solidFill>
                <a:prstClr val="black"/>
              </a:solidFill>
              <a:latin typeface="Verdana"/>
              <a:cs typeface="Verdana"/>
            </a:endParaRPr>
          </a:p>
        </p:txBody>
      </p:sp>
    </p:spTree>
    <p:extLst>
      <p:ext uri="{BB962C8B-B14F-4D97-AF65-F5344CB8AC3E}">
        <p14:creationId xmlns:p14="http://schemas.microsoft.com/office/powerpoint/2010/main" val="2704260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1007-E61E-45F9-BDEF-EE2EE02E688B}"/>
              </a:ext>
            </a:extLst>
          </p:cNvPr>
          <p:cNvSpPr>
            <a:spLocks noGrp="1"/>
          </p:cNvSpPr>
          <p:nvPr>
            <p:ph type="title"/>
          </p:nvPr>
        </p:nvSpPr>
        <p:spPr/>
        <p:txBody>
          <a:bodyPr/>
          <a:lstStyle/>
          <a:p>
            <a:pPr algn="ctr"/>
            <a:r>
              <a:rPr lang="en-US" dirty="0">
                <a:solidFill>
                  <a:srgbClr val="339966"/>
                </a:solidFill>
              </a:rPr>
              <a:t>Complaints Should Include</a:t>
            </a:r>
            <a:br>
              <a:rPr lang="en-US" dirty="0"/>
            </a:br>
            <a:endParaRPr lang="en-US" dirty="0"/>
          </a:p>
        </p:txBody>
      </p:sp>
      <p:sp>
        <p:nvSpPr>
          <p:cNvPr id="3" name="Text Placeholder 2">
            <a:extLst>
              <a:ext uri="{FF2B5EF4-FFF2-40B4-BE49-F238E27FC236}">
                <a16:creationId xmlns:a16="http://schemas.microsoft.com/office/drawing/2014/main" id="{653FC7EC-B407-414E-958B-8FC4178410CC}"/>
              </a:ext>
            </a:extLst>
          </p:cNvPr>
          <p:cNvSpPr>
            <a:spLocks noGrp="1"/>
          </p:cNvSpPr>
          <p:nvPr>
            <p:ph type="body" sz="quarter" idx="10"/>
          </p:nvPr>
        </p:nvSpPr>
        <p:spPr/>
        <p:txBody>
          <a:bodyPr/>
          <a:lstStyle/>
          <a:p>
            <a:pPr lvl="0"/>
            <a:r>
              <a:rPr lang="en-US" sz="2000" b="0" dirty="0">
                <a:latin typeface="Verdana" panose="020B0604030504040204" pitchFamily="34" charset="0"/>
                <a:ea typeface="Verdana" panose="020B0604030504040204" pitchFamily="34" charset="0"/>
                <a:cs typeface="Verdana" panose="020B0604030504040204" pitchFamily="34" charset="0"/>
              </a:rPr>
              <a:t>Name, address, and telephone number of the complainant</a:t>
            </a:r>
          </a:p>
          <a:p>
            <a:pPr lvl="0"/>
            <a:r>
              <a:rPr lang="en-US" sz="2000" b="0" dirty="0">
                <a:latin typeface="Verdana" panose="020B0604030504040204" pitchFamily="34" charset="0"/>
                <a:ea typeface="Verdana" panose="020B0604030504040204" pitchFamily="34" charset="0"/>
                <a:cs typeface="Verdana" panose="020B0604030504040204" pitchFamily="34" charset="0"/>
              </a:rPr>
              <a:t>The location and name of the organization or office</a:t>
            </a:r>
          </a:p>
          <a:p>
            <a:pPr lvl="0"/>
            <a:r>
              <a:rPr lang="en-US" sz="2000" b="0" dirty="0">
                <a:latin typeface="Verdana" panose="020B0604030504040204" pitchFamily="34" charset="0"/>
                <a:ea typeface="Verdana" panose="020B0604030504040204" pitchFamily="34" charset="0"/>
                <a:cs typeface="Verdana" panose="020B0604030504040204" pitchFamily="34" charset="0"/>
              </a:rPr>
              <a:t>The nature of the incident or action</a:t>
            </a:r>
          </a:p>
          <a:p>
            <a:pPr lvl="0"/>
            <a:r>
              <a:rPr lang="en-US" sz="2000" b="0" dirty="0">
                <a:latin typeface="Verdana" panose="020B0604030504040204" pitchFamily="34" charset="0"/>
                <a:ea typeface="Verdana" panose="020B0604030504040204" pitchFamily="34" charset="0"/>
                <a:cs typeface="Verdana" panose="020B0604030504040204" pitchFamily="34" charset="0"/>
              </a:rPr>
              <a:t>The names, titles, and business addresses of persons who may have knowledge of the discriminatory action</a:t>
            </a:r>
          </a:p>
          <a:p>
            <a:pPr lvl="0"/>
            <a:r>
              <a:rPr lang="en-US" sz="2000" b="0" dirty="0">
                <a:latin typeface="Verdana" panose="020B0604030504040204" pitchFamily="34" charset="0"/>
                <a:ea typeface="Verdana" panose="020B0604030504040204" pitchFamily="34" charset="0"/>
                <a:cs typeface="Verdana" panose="020B0604030504040204" pitchFamily="34" charset="0"/>
              </a:rPr>
              <a:t>The date(s) during which the alleged discriminatory actions occurred</a:t>
            </a:r>
          </a:p>
          <a:p>
            <a:pPr lvl="0"/>
            <a:r>
              <a:rPr lang="en-US" sz="2000" b="0" dirty="0">
                <a:latin typeface="Verdana" panose="020B0604030504040204" pitchFamily="34" charset="0"/>
                <a:ea typeface="Verdana" panose="020B0604030504040204" pitchFamily="34" charset="0"/>
                <a:cs typeface="Verdana" panose="020B0604030504040204" pitchFamily="34" charset="0"/>
              </a:rPr>
              <a:t>The basis for the alleged discrimination</a:t>
            </a:r>
          </a:p>
          <a:p>
            <a:pPr marL="0" indent="0">
              <a:buNone/>
            </a:pPr>
            <a:endParaRPr lang="en-US" dirty="0"/>
          </a:p>
        </p:txBody>
      </p:sp>
      <p:sp>
        <p:nvSpPr>
          <p:cNvPr id="4" name="Text Placeholder 3">
            <a:extLst>
              <a:ext uri="{FF2B5EF4-FFF2-40B4-BE49-F238E27FC236}">
                <a16:creationId xmlns:a16="http://schemas.microsoft.com/office/drawing/2014/main" id="{5A7C4376-590D-46C7-A30E-07A20DB4B5ED}"/>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68178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E856-A1AC-4652-8D29-F7FC71E9F798}"/>
              </a:ext>
            </a:extLst>
          </p:cNvPr>
          <p:cNvSpPr>
            <a:spLocks noGrp="1"/>
          </p:cNvSpPr>
          <p:nvPr>
            <p:ph type="title"/>
          </p:nvPr>
        </p:nvSpPr>
        <p:spPr/>
        <p:txBody>
          <a:bodyPr/>
          <a:lstStyle/>
          <a:p>
            <a:r>
              <a:rPr lang="en-US" spc="-5" dirty="0">
                <a:solidFill>
                  <a:srgbClr val="136442"/>
                </a:solidFill>
                <a:latin typeface="Verdana"/>
                <a:cs typeface="Verdana"/>
              </a:rPr>
              <a:t>Complaint Processing</a:t>
            </a:r>
            <a:r>
              <a:rPr lang="en-US" spc="30" dirty="0">
                <a:solidFill>
                  <a:srgbClr val="136442"/>
                </a:solidFill>
                <a:latin typeface="Verdana"/>
                <a:cs typeface="Verdana"/>
              </a:rPr>
              <a:t> </a:t>
            </a:r>
            <a:r>
              <a:rPr lang="en-US" spc="-5" dirty="0">
                <a:solidFill>
                  <a:srgbClr val="136442"/>
                </a:solidFill>
                <a:latin typeface="Verdana"/>
                <a:cs typeface="Verdana"/>
              </a:rPr>
              <a:t>Procedures</a:t>
            </a:r>
            <a:br>
              <a:rPr lang="en-US" dirty="0">
                <a:latin typeface="Verdana"/>
                <a:cs typeface="Verdana"/>
              </a:rPr>
            </a:br>
            <a:endParaRPr lang="en-US" dirty="0"/>
          </a:p>
        </p:txBody>
      </p:sp>
      <p:sp>
        <p:nvSpPr>
          <p:cNvPr id="3" name="Rectangle 2">
            <a:extLst>
              <a:ext uri="{FF2B5EF4-FFF2-40B4-BE49-F238E27FC236}">
                <a16:creationId xmlns:a16="http://schemas.microsoft.com/office/drawing/2014/main" id="{C7200568-2D1F-450F-9183-7D9306562A11}"/>
              </a:ext>
            </a:extLst>
          </p:cNvPr>
          <p:cNvSpPr/>
          <p:nvPr/>
        </p:nvSpPr>
        <p:spPr>
          <a:xfrm>
            <a:off x="337127" y="1501594"/>
            <a:ext cx="8180509" cy="3498394"/>
          </a:xfrm>
          <a:prstGeom prst="rect">
            <a:avLst/>
          </a:prstGeom>
        </p:spPr>
        <p:txBody>
          <a:bodyPr wrap="square">
            <a:spAutoFit/>
          </a:bodyPr>
          <a:lstStyle/>
          <a:p>
            <a:pPr marL="355600" lvl="0" indent="-342900">
              <a:spcBef>
                <a:spcPts val="105"/>
              </a:spcBef>
              <a:buClr>
                <a:srgbClr val="136442"/>
              </a:buClr>
              <a:buFont typeface="Wingdings"/>
              <a:buChar char=""/>
              <a:tabLst>
                <a:tab pos="354965" algn="l"/>
                <a:tab pos="355600" algn="l"/>
              </a:tabLst>
            </a:pPr>
            <a:r>
              <a:rPr lang="en-US" sz="1400" dirty="0">
                <a:solidFill>
                  <a:prstClr val="black"/>
                </a:solidFill>
                <a:latin typeface="Verdana"/>
                <a:cs typeface="Verdana"/>
              </a:rPr>
              <a:t>Complaints must </a:t>
            </a:r>
            <a:r>
              <a:rPr lang="en-US" sz="1400" spc="-5" dirty="0">
                <a:solidFill>
                  <a:prstClr val="black"/>
                </a:solidFill>
                <a:latin typeface="Verdana"/>
                <a:cs typeface="Verdana"/>
              </a:rPr>
              <a:t>be </a:t>
            </a:r>
            <a:r>
              <a:rPr lang="en-US" sz="1400" dirty="0">
                <a:solidFill>
                  <a:prstClr val="black"/>
                </a:solidFill>
                <a:latin typeface="Verdana"/>
                <a:cs typeface="Verdana"/>
              </a:rPr>
              <a:t>filed within </a:t>
            </a:r>
            <a:r>
              <a:rPr lang="en-US" sz="1400" spc="-5" dirty="0">
                <a:solidFill>
                  <a:prstClr val="black"/>
                </a:solidFill>
                <a:latin typeface="Verdana"/>
                <a:cs typeface="Verdana"/>
              </a:rPr>
              <a:t>180 days </a:t>
            </a:r>
            <a:r>
              <a:rPr lang="en-US" sz="1400" dirty="0">
                <a:solidFill>
                  <a:prstClr val="black"/>
                </a:solidFill>
                <a:latin typeface="Verdana"/>
                <a:cs typeface="Verdana"/>
              </a:rPr>
              <a:t>from </a:t>
            </a:r>
            <a:r>
              <a:rPr lang="en-US" sz="1400" spc="-5" dirty="0">
                <a:solidFill>
                  <a:prstClr val="black"/>
                </a:solidFill>
                <a:latin typeface="Verdana"/>
                <a:cs typeface="Verdana"/>
              </a:rPr>
              <a:t>the </a:t>
            </a:r>
            <a:r>
              <a:rPr lang="en-US" sz="1400" dirty="0">
                <a:solidFill>
                  <a:prstClr val="black"/>
                </a:solidFill>
                <a:latin typeface="Verdana"/>
                <a:cs typeface="Verdana"/>
              </a:rPr>
              <a:t>alleged act of</a:t>
            </a:r>
            <a:r>
              <a:rPr lang="en-US" sz="1400" spc="-200" dirty="0">
                <a:solidFill>
                  <a:prstClr val="black"/>
                </a:solidFill>
                <a:latin typeface="Verdana"/>
                <a:cs typeface="Verdana"/>
              </a:rPr>
              <a:t> </a:t>
            </a:r>
            <a:r>
              <a:rPr lang="en-US" sz="1400" dirty="0">
                <a:solidFill>
                  <a:prstClr val="black"/>
                </a:solidFill>
                <a:latin typeface="Verdana"/>
                <a:cs typeface="Verdana"/>
              </a:rPr>
              <a:t>discrimination.</a:t>
            </a:r>
          </a:p>
          <a:p>
            <a:pPr lvl="0">
              <a:spcBef>
                <a:spcPts val="40"/>
              </a:spcBef>
              <a:buClr>
                <a:srgbClr val="136442"/>
              </a:buClr>
              <a:buFont typeface="Wingdings"/>
              <a:buChar char=""/>
            </a:pPr>
            <a:endParaRPr lang="en-US" sz="2300" dirty="0">
              <a:solidFill>
                <a:prstClr val="black"/>
              </a:solidFill>
              <a:latin typeface="Times New Roman"/>
              <a:cs typeface="Times New Roman"/>
            </a:endParaRPr>
          </a:p>
          <a:p>
            <a:pPr marL="355600" lvl="0" indent="-342900">
              <a:spcBef>
                <a:spcPts val="5"/>
              </a:spcBef>
              <a:buClr>
                <a:srgbClr val="136442"/>
              </a:buClr>
              <a:buFont typeface="Wingdings"/>
              <a:buChar char=""/>
              <a:tabLst>
                <a:tab pos="354965" algn="l"/>
                <a:tab pos="355600" algn="l"/>
              </a:tabLst>
            </a:pPr>
            <a:r>
              <a:rPr lang="en-US" sz="1400" dirty="0">
                <a:solidFill>
                  <a:prstClr val="black"/>
                </a:solidFill>
                <a:latin typeface="Verdana"/>
                <a:cs typeface="Verdana"/>
              </a:rPr>
              <a:t>Upon receipt of a verbal or written Complaint must </a:t>
            </a:r>
            <a:r>
              <a:rPr lang="en-US" sz="1400" spc="-5" dirty="0">
                <a:solidFill>
                  <a:prstClr val="black"/>
                </a:solidFill>
                <a:latin typeface="Verdana"/>
                <a:cs typeface="Verdana"/>
              </a:rPr>
              <a:t>be </a:t>
            </a:r>
            <a:r>
              <a:rPr lang="en-US" sz="1400" dirty="0">
                <a:solidFill>
                  <a:prstClr val="black"/>
                </a:solidFill>
                <a:latin typeface="Verdana"/>
                <a:cs typeface="Verdana"/>
              </a:rPr>
              <a:t>accepted and forwarded </a:t>
            </a:r>
            <a:r>
              <a:rPr lang="en-US" sz="1400" spc="-5" dirty="0">
                <a:solidFill>
                  <a:prstClr val="black"/>
                </a:solidFill>
                <a:latin typeface="Verdana"/>
                <a:cs typeface="Verdana"/>
              </a:rPr>
              <a:t>to NC DSS Civil Rights Coordinator (Dear County Director Letter explains the time frame.  </a:t>
            </a:r>
            <a:r>
              <a:rPr lang="en-US" sz="1400" spc="-5" dirty="0">
                <a:solidFill>
                  <a:prstClr val="black"/>
                </a:solidFill>
                <a:latin typeface="Verdana"/>
                <a:cs typeface="Verdana"/>
                <a:hlinkClick r:id="rId3" action="ppaction://hlinksldjump"/>
              </a:rPr>
              <a:t>https://</a:t>
            </a:r>
            <a:r>
              <a:rPr lang="en-US" sz="1400" spc="-5" dirty="0" err="1">
                <a:solidFill>
                  <a:prstClr val="black"/>
                </a:solidFill>
                <a:latin typeface="Verdana"/>
                <a:cs typeface="Verdana"/>
                <a:hlinkClick r:id="rId3" action="ppaction://hlinksldjump"/>
              </a:rPr>
              <a:t>www2.ncdhhs.gov</a:t>
            </a:r>
            <a:r>
              <a:rPr lang="en-US" sz="1400" spc="-5" dirty="0">
                <a:solidFill>
                  <a:prstClr val="black"/>
                </a:solidFill>
                <a:latin typeface="Verdana"/>
                <a:cs typeface="Verdana"/>
                <a:hlinkClick r:id="rId3" action="ppaction://hlinksldjump"/>
              </a:rPr>
              <a:t>/</a:t>
            </a:r>
            <a:r>
              <a:rPr lang="en-US" sz="1400" spc="-5" dirty="0" err="1">
                <a:solidFill>
                  <a:prstClr val="black"/>
                </a:solidFill>
                <a:latin typeface="Verdana"/>
                <a:cs typeface="Verdana"/>
                <a:hlinkClick r:id="rId3" action="ppaction://hlinksldjump"/>
              </a:rPr>
              <a:t>dss</a:t>
            </a:r>
            <a:r>
              <a:rPr lang="en-US" sz="1400" spc="-5" dirty="0">
                <a:solidFill>
                  <a:prstClr val="black"/>
                </a:solidFill>
                <a:latin typeface="Verdana"/>
                <a:cs typeface="Verdana"/>
                <a:hlinkClick r:id="rId3" action="ppaction://hlinksldjump"/>
              </a:rPr>
              <a:t>/</a:t>
            </a:r>
            <a:r>
              <a:rPr lang="en-US" sz="1400" spc="-5" dirty="0" err="1">
                <a:solidFill>
                  <a:prstClr val="black"/>
                </a:solidFill>
                <a:latin typeface="Verdana"/>
                <a:cs typeface="Verdana"/>
                <a:hlinkClick r:id="rId3" action="ppaction://hlinksldjump"/>
              </a:rPr>
              <a:t>dcdl</a:t>
            </a:r>
            <a:r>
              <a:rPr lang="en-US" sz="1400" spc="-5" dirty="0">
                <a:solidFill>
                  <a:prstClr val="black"/>
                </a:solidFill>
                <a:latin typeface="Verdana"/>
                <a:cs typeface="Verdana"/>
                <a:hlinkClick r:id="rId3" action="ppaction://hlinksldjump"/>
              </a:rPr>
              <a:t>/</a:t>
            </a:r>
            <a:r>
              <a:rPr lang="en-US" sz="1400" spc="-5" dirty="0" err="1">
                <a:solidFill>
                  <a:prstClr val="black"/>
                </a:solidFill>
                <a:latin typeface="Verdana"/>
                <a:cs typeface="Verdana"/>
                <a:hlinkClick r:id="rId3" action="ppaction://hlinksldjump"/>
              </a:rPr>
              <a:t>programcompliance</a:t>
            </a:r>
            <a:r>
              <a:rPr lang="en-US" sz="1400" spc="-5" dirty="0">
                <a:solidFill>
                  <a:prstClr val="black"/>
                </a:solidFill>
                <a:latin typeface="Verdana"/>
                <a:cs typeface="Verdana"/>
                <a:hlinkClick r:id="rId3" action="ppaction://hlinksldjump"/>
              </a:rPr>
              <a:t>/PC-01-</a:t>
            </a:r>
            <a:r>
              <a:rPr lang="en-US" sz="1400" spc="-5" dirty="0" err="1">
                <a:solidFill>
                  <a:prstClr val="black"/>
                </a:solidFill>
                <a:latin typeface="Verdana"/>
                <a:cs typeface="Verdana"/>
                <a:hlinkClick r:id="rId3" action="ppaction://hlinksldjump"/>
              </a:rPr>
              <a:t>2018.pdf</a:t>
            </a:r>
            <a:r>
              <a:rPr lang="en-US" sz="1400" spc="-5" dirty="0">
                <a:solidFill>
                  <a:prstClr val="black"/>
                </a:solidFill>
                <a:latin typeface="Verdana"/>
                <a:cs typeface="Verdana"/>
                <a:hlinkClick r:id="rId3" action="ppaction://hlinksldjump"/>
              </a:rPr>
              <a:t> </a:t>
            </a:r>
            <a:r>
              <a:rPr lang="en-US" sz="1400" spc="-5" dirty="0">
                <a:solidFill>
                  <a:prstClr val="black"/>
                </a:solidFill>
                <a:latin typeface="Verdana"/>
                <a:cs typeface="Verdana"/>
              </a:rPr>
              <a:t>)</a:t>
            </a:r>
            <a:endParaRPr lang="en-US" sz="1700" dirty="0">
              <a:solidFill>
                <a:prstClr val="black"/>
              </a:solidFill>
              <a:latin typeface="Times New Roman"/>
              <a:cs typeface="Times New Roman"/>
            </a:endParaRPr>
          </a:p>
          <a:p>
            <a:pPr marL="355600" marR="5080" lvl="0" indent="-342900">
              <a:lnSpc>
                <a:spcPts val="1340"/>
              </a:lnSpc>
              <a:spcBef>
                <a:spcPts val="1060"/>
              </a:spcBef>
              <a:buClr>
                <a:srgbClr val="136442"/>
              </a:buClr>
              <a:buFont typeface="Wingdings"/>
              <a:buChar char=""/>
              <a:tabLst>
                <a:tab pos="354965" algn="l"/>
                <a:tab pos="355600" algn="l"/>
              </a:tabLst>
            </a:pPr>
            <a:r>
              <a:rPr lang="en-US" sz="1400" spc="-5" dirty="0">
                <a:solidFill>
                  <a:prstClr val="black"/>
                </a:solidFill>
                <a:latin typeface="Verdana" panose="020B0604030504040204" pitchFamily="34" charset="0"/>
                <a:ea typeface="Verdana" panose="020B0604030504040204" pitchFamily="34" charset="0"/>
                <a:cs typeface="Verdana" panose="020B0604030504040204" pitchFamily="34" charset="0"/>
              </a:rPr>
              <a:t>Age-based </a:t>
            </a:r>
            <a:r>
              <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rPr>
              <a:t>Complaints involve </a:t>
            </a:r>
            <a:r>
              <a:rPr lang="en-US" sz="1400" dirty="0">
                <a:latin typeface="Verdana" panose="020B0604030504040204" pitchFamily="34" charset="0"/>
                <a:ea typeface="Verdana" panose="020B0604030504040204" pitchFamily="34" charset="0"/>
                <a:cs typeface="Verdana" panose="020B0604030504040204" pitchFamily="34" charset="0"/>
              </a:rPr>
              <a:t>Federal Mediation and Conciliation Service</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a:t>
            </a:r>
            <a:r>
              <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rPr>
              <a:t>FMCS) and will </a:t>
            </a:r>
            <a:r>
              <a:rPr lang="en-US" sz="1400" spc="-5" dirty="0">
                <a:solidFill>
                  <a:prstClr val="black"/>
                </a:solidFill>
                <a:latin typeface="Verdana" panose="020B0604030504040204" pitchFamily="34" charset="0"/>
                <a:ea typeface="Verdana" panose="020B0604030504040204" pitchFamily="34" charset="0"/>
                <a:cs typeface="Verdana" panose="020B0604030504040204" pitchFamily="34" charset="0"/>
              </a:rPr>
              <a:t>be </a:t>
            </a:r>
            <a:r>
              <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rPr>
              <a:t>referred </a:t>
            </a:r>
            <a:r>
              <a:rPr lang="en-US" sz="1400" spc="-5" dirty="0">
                <a:solidFill>
                  <a:prstClr val="black"/>
                </a:solidFill>
                <a:latin typeface="Verdana" panose="020B0604030504040204" pitchFamily="34" charset="0"/>
                <a:ea typeface="Verdana" panose="020B0604030504040204" pitchFamily="34" charset="0"/>
                <a:cs typeface="Verdana" panose="020B0604030504040204" pitchFamily="34" charset="0"/>
              </a:rPr>
              <a:t>to US HHS or USDA </a:t>
            </a:r>
            <a:r>
              <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rPr>
              <a:t>FNS Civil </a:t>
            </a:r>
            <a:r>
              <a:rPr lang="en-US" sz="1400" spc="-5" dirty="0">
                <a:solidFill>
                  <a:prstClr val="black"/>
                </a:solidFill>
                <a:latin typeface="Verdana" panose="020B0604030504040204" pitchFamily="34" charset="0"/>
                <a:ea typeface="Verdana" panose="020B0604030504040204" pitchFamily="34" charset="0"/>
                <a:cs typeface="Verdana" panose="020B0604030504040204" pitchFamily="34" charset="0"/>
              </a:rPr>
              <a:t>Rights </a:t>
            </a:r>
            <a:r>
              <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rPr>
              <a:t>Division</a:t>
            </a:r>
            <a:r>
              <a:rPr lang="en-US" sz="1400" spc="-5" dirty="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spcBef>
                <a:spcPts val="5"/>
              </a:spcBef>
              <a:buClr>
                <a:srgbClr val="136442"/>
              </a:buClr>
              <a:buFont typeface="Wingdings"/>
              <a:buChar char=""/>
            </a:pPr>
            <a:endParaRPr lang="en-US" sz="2350" dirty="0">
              <a:solidFill>
                <a:prstClr val="black"/>
              </a:solidFill>
              <a:latin typeface="Times New Roman"/>
              <a:cs typeface="Times New Roman"/>
            </a:endParaRPr>
          </a:p>
          <a:p>
            <a:pPr marL="355600" lvl="0" indent="-342900">
              <a:buClr>
                <a:srgbClr val="136442"/>
              </a:buClr>
              <a:buFont typeface="Wingdings"/>
              <a:buChar char=""/>
              <a:tabLst>
                <a:tab pos="354965" algn="l"/>
                <a:tab pos="355600" algn="l"/>
              </a:tabLst>
            </a:pPr>
            <a:r>
              <a:rPr lang="en-US" sz="1400" dirty="0">
                <a:solidFill>
                  <a:prstClr val="black"/>
                </a:solidFill>
                <a:latin typeface="Verdana"/>
                <a:cs typeface="Verdana"/>
              </a:rPr>
              <a:t>Complaints may </a:t>
            </a:r>
            <a:r>
              <a:rPr lang="en-US" sz="1400" spc="-5" dirty="0">
                <a:solidFill>
                  <a:prstClr val="black"/>
                </a:solidFill>
                <a:latin typeface="Verdana"/>
                <a:cs typeface="Verdana"/>
              </a:rPr>
              <a:t>be written, </a:t>
            </a:r>
            <a:r>
              <a:rPr lang="en-US" sz="1400" dirty="0">
                <a:solidFill>
                  <a:prstClr val="black"/>
                </a:solidFill>
                <a:latin typeface="Verdana"/>
                <a:cs typeface="Verdana"/>
              </a:rPr>
              <a:t>verbal, or</a:t>
            </a:r>
            <a:r>
              <a:rPr lang="en-US" sz="1400" spc="-135" dirty="0">
                <a:solidFill>
                  <a:prstClr val="black"/>
                </a:solidFill>
                <a:latin typeface="Verdana"/>
                <a:cs typeface="Verdana"/>
              </a:rPr>
              <a:t> </a:t>
            </a:r>
            <a:r>
              <a:rPr lang="en-US" sz="1400" dirty="0">
                <a:solidFill>
                  <a:prstClr val="black"/>
                </a:solidFill>
                <a:latin typeface="Verdana"/>
                <a:cs typeface="Verdana"/>
              </a:rPr>
              <a:t>anonymous.</a:t>
            </a:r>
          </a:p>
          <a:p>
            <a:pPr lvl="0">
              <a:spcBef>
                <a:spcPts val="40"/>
              </a:spcBef>
              <a:buClr>
                <a:srgbClr val="136442"/>
              </a:buClr>
              <a:buFont typeface="Wingdings"/>
              <a:buChar char=""/>
            </a:pPr>
            <a:endParaRPr lang="en-US" sz="2300" dirty="0">
              <a:solidFill>
                <a:prstClr val="black"/>
              </a:solidFill>
              <a:latin typeface="Times New Roman"/>
              <a:cs typeface="Times New Roman"/>
            </a:endParaRPr>
          </a:p>
          <a:p>
            <a:pPr marL="355600" lvl="0" indent="-342900">
              <a:buClr>
                <a:srgbClr val="136442"/>
              </a:buClr>
              <a:buFont typeface="Wingdings"/>
              <a:buChar char=""/>
              <a:tabLst>
                <a:tab pos="354965" algn="l"/>
                <a:tab pos="355600" algn="l"/>
              </a:tabLst>
            </a:pPr>
            <a:r>
              <a:rPr lang="en-US" sz="1400" dirty="0">
                <a:solidFill>
                  <a:prstClr val="black"/>
                </a:solidFill>
                <a:latin typeface="Verdana"/>
                <a:cs typeface="Verdana"/>
              </a:rPr>
              <a:t>Confidentiality is extremely </a:t>
            </a:r>
            <a:r>
              <a:rPr lang="en-US" sz="1400" spc="-5" dirty="0">
                <a:solidFill>
                  <a:prstClr val="black"/>
                </a:solidFill>
                <a:latin typeface="Verdana"/>
                <a:cs typeface="Verdana"/>
              </a:rPr>
              <a:t>important </a:t>
            </a:r>
            <a:r>
              <a:rPr lang="en-US" sz="1400" dirty="0">
                <a:solidFill>
                  <a:prstClr val="black"/>
                </a:solidFill>
                <a:latin typeface="Verdana"/>
                <a:cs typeface="Verdana"/>
              </a:rPr>
              <a:t>and must </a:t>
            </a:r>
            <a:r>
              <a:rPr lang="en-US" sz="1400" spc="-5" dirty="0">
                <a:solidFill>
                  <a:prstClr val="black"/>
                </a:solidFill>
                <a:latin typeface="Verdana"/>
                <a:cs typeface="Verdana"/>
              </a:rPr>
              <a:t>be</a:t>
            </a:r>
            <a:r>
              <a:rPr lang="en-US" sz="1400" spc="-175" dirty="0">
                <a:solidFill>
                  <a:prstClr val="black"/>
                </a:solidFill>
                <a:latin typeface="Verdana"/>
                <a:cs typeface="Verdana"/>
              </a:rPr>
              <a:t> </a:t>
            </a:r>
            <a:r>
              <a:rPr lang="en-US" sz="1400" dirty="0">
                <a:solidFill>
                  <a:prstClr val="black"/>
                </a:solidFill>
                <a:latin typeface="Verdana"/>
                <a:cs typeface="Verdana"/>
              </a:rPr>
              <a:t>maintained.</a:t>
            </a:r>
          </a:p>
          <a:p>
            <a:pPr lvl="0">
              <a:spcBef>
                <a:spcPts val="40"/>
              </a:spcBef>
              <a:buClr>
                <a:srgbClr val="136442"/>
              </a:buClr>
            </a:pPr>
            <a:endParaRPr lang="en-US" sz="2300" dirty="0">
              <a:solidFill>
                <a:prstClr val="black"/>
              </a:solidFill>
              <a:latin typeface="Times New Roman"/>
              <a:cs typeface="Times New Roman"/>
            </a:endParaRPr>
          </a:p>
          <a:p>
            <a:pPr marL="355600" lvl="0" indent="-342900">
              <a:buClr>
                <a:srgbClr val="136442"/>
              </a:buClr>
              <a:buFont typeface="Wingdings"/>
              <a:buChar char=""/>
              <a:tabLst>
                <a:tab pos="354965" algn="l"/>
                <a:tab pos="355600" algn="l"/>
              </a:tabLst>
            </a:pPr>
            <a:r>
              <a:rPr lang="en-US" sz="1400" dirty="0">
                <a:solidFill>
                  <a:prstClr val="black"/>
                </a:solidFill>
                <a:latin typeface="Verdana"/>
                <a:cs typeface="Verdana"/>
              </a:rPr>
              <a:t>Agencies must maintain a separate log reflecting only civil rights</a:t>
            </a:r>
            <a:r>
              <a:rPr lang="en-US" sz="1400" spc="-215" dirty="0">
                <a:solidFill>
                  <a:prstClr val="black"/>
                </a:solidFill>
                <a:latin typeface="Verdana"/>
                <a:cs typeface="Verdana"/>
              </a:rPr>
              <a:t> </a:t>
            </a:r>
            <a:r>
              <a:rPr lang="en-US" sz="1400" dirty="0">
                <a:solidFill>
                  <a:prstClr val="black"/>
                </a:solidFill>
                <a:latin typeface="Verdana"/>
                <a:cs typeface="Verdana"/>
              </a:rPr>
              <a:t>complaints.</a:t>
            </a:r>
          </a:p>
        </p:txBody>
      </p:sp>
    </p:spTree>
    <p:extLst>
      <p:ext uri="{BB962C8B-B14F-4D97-AF65-F5344CB8AC3E}">
        <p14:creationId xmlns:p14="http://schemas.microsoft.com/office/powerpoint/2010/main" val="2461452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8551-835E-4FED-83C0-6CB232FB4B32}"/>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Complaints of</a:t>
            </a:r>
            <a:r>
              <a:rPr lang="en-US" sz="2800" kern="0" dirty="0">
                <a:solidFill>
                  <a:srgbClr val="136442"/>
                </a:solidFill>
                <a:latin typeface="Verdana"/>
                <a:ea typeface="+mj-ea"/>
                <a:cs typeface="Verdana"/>
              </a:rPr>
              <a:t> </a:t>
            </a:r>
            <a:r>
              <a:rPr lang="en-US" sz="2800" kern="0" spc="-5" dirty="0">
                <a:solidFill>
                  <a:srgbClr val="136442"/>
                </a:solidFill>
                <a:latin typeface="Verdana"/>
                <a:ea typeface="+mj-ea"/>
                <a:cs typeface="Verdana"/>
              </a:rPr>
              <a:t>Discrimination</a:t>
            </a:r>
            <a:endParaRPr lang="en-US" dirty="0"/>
          </a:p>
        </p:txBody>
      </p:sp>
      <p:sp>
        <p:nvSpPr>
          <p:cNvPr id="3" name="Rectangle 2">
            <a:extLst>
              <a:ext uri="{FF2B5EF4-FFF2-40B4-BE49-F238E27FC236}">
                <a16:creationId xmlns:a16="http://schemas.microsoft.com/office/drawing/2014/main" id="{8D7B2561-6C9E-49BD-AFD3-D1EE03D6F95B}"/>
              </a:ext>
            </a:extLst>
          </p:cNvPr>
          <p:cNvSpPr/>
          <p:nvPr/>
        </p:nvSpPr>
        <p:spPr>
          <a:xfrm>
            <a:off x="484908" y="1501085"/>
            <a:ext cx="8308109" cy="3331874"/>
          </a:xfrm>
          <a:prstGeom prst="rect">
            <a:avLst/>
          </a:prstGeom>
        </p:spPr>
        <p:txBody>
          <a:bodyPr wrap="square">
            <a:spAutoFit/>
          </a:bodyPr>
          <a:lstStyle/>
          <a:p>
            <a:pPr marL="285750" indent="-285750">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NC DHHS, Division of Social Services:</a:t>
            </a:r>
          </a:p>
          <a:p>
            <a:r>
              <a:rPr lang="en-US" u="sng" dirty="0">
                <a:latin typeface="Verdana" panose="020B0604030504040204" pitchFamily="34" charset="0"/>
                <a:ea typeface="Verdana" panose="020B0604030504040204" pitchFamily="34" charset="0"/>
                <a:cs typeface="Verdana" panose="020B0604030504040204" pitchFamily="34" charset="0"/>
                <a:hlinkClick r:id="rId3"/>
              </a:rPr>
              <a:t>NC DSS Complaint Form – English and Spanish</a:t>
            </a:r>
            <a:endParaRPr lang="en-US" u="sng"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USDA, Office of the Assistant Secretary for Civil Rights: </a:t>
            </a:r>
          </a:p>
          <a:p>
            <a:r>
              <a:rPr lang="en-US" u="sng" dirty="0">
                <a:latin typeface="Verdana" panose="020B0604030504040204" pitchFamily="34" charset="0"/>
                <a:ea typeface="Verdana" panose="020B0604030504040204" pitchFamily="34" charset="0"/>
                <a:cs typeface="Verdana" panose="020B0604030504040204" pitchFamily="34" charset="0"/>
                <a:hlinkClick r:id="rId4"/>
              </a:rPr>
              <a:t>USDA Program Discrimination Complaint Form - English</a:t>
            </a:r>
            <a:r>
              <a:rPr lang="en-US" dirty="0">
                <a:latin typeface="Verdana" panose="020B0604030504040204" pitchFamily="34" charset="0"/>
                <a:ea typeface="Verdana" panose="020B0604030504040204" pitchFamily="34" charset="0"/>
                <a:cs typeface="Verdana" panose="020B0604030504040204" pitchFamily="34" charset="0"/>
              </a:rPr>
              <a:t> </a:t>
            </a:r>
            <a:r>
              <a:rPr lang="en-US" u="sng" dirty="0">
                <a:latin typeface="Verdana" panose="020B0604030504040204" pitchFamily="34" charset="0"/>
                <a:ea typeface="Verdana" panose="020B0604030504040204" pitchFamily="34" charset="0"/>
                <a:cs typeface="Verdana" panose="020B0604030504040204" pitchFamily="34" charset="0"/>
                <a:hlinkClick r:id="rId5"/>
              </a:rPr>
              <a:t>USDA Program Discrimination Compliant Form - Spanish</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p>
          <a:p>
            <a:pPr marL="285750" indent="-285750">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US DHHS, Office For Civil Rights:</a:t>
            </a:r>
          </a:p>
          <a:p>
            <a:r>
              <a:rPr lang="en-US" u="sng" dirty="0">
                <a:latin typeface="Verdana" panose="020B0604030504040204" pitchFamily="34" charset="0"/>
                <a:ea typeface="Verdana" panose="020B0604030504040204" pitchFamily="34" charset="0"/>
                <a:cs typeface="Verdana" panose="020B0604030504040204" pitchFamily="34" charset="0"/>
                <a:hlinkClick r:id="rId6"/>
              </a:rPr>
              <a:t>DHHS Civil Rights Discrimination Complaint Form - English</a:t>
            </a:r>
            <a:r>
              <a:rPr lang="en-US" dirty="0">
                <a:latin typeface="Verdana" panose="020B0604030504040204" pitchFamily="34" charset="0"/>
                <a:ea typeface="Verdana" panose="020B0604030504040204" pitchFamily="34" charset="0"/>
                <a:cs typeface="Verdana" panose="020B0604030504040204" pitchFamily="34" charset="0"/>
              </a:rPr>
              <a:t> </a:t>
            </a:r>
            <a:r>
              <a:rPr lang="en-US" u="sng" dirty="0">
                <a:latin typeface="Verdana" panose="020B0604030504040204" pitchFamily="34" charset="0"/>
                <a:ea typeface="Verdana" panose="020B0604030504040204" pitchFamily="34" charset="0"/>
                <a:cs typeface="Verdana" panose="020B0604030504040204" pitchFamily="34" charset="0"/>
                <a:hlinkClick r:id="rId7"/>
              </a:rPr>
              <a:t>DHHS Civil Rights Discrimination Complaint Form - Spanish</a:t>
            </a:r>
            <a:endParaRPr lang="en-US" dirty="0">
              <a:latin typeface="Verdana" panose="020B0604030504040204" pitchFamily="34" charset="0"/>
              <a:ea typeface="Verdana" panose="020B0604030504040204" pitchFamily="34" charset="0"/>
              <a:cs typeface="Verdana" panose="020B0604030504040204" pitchFamily="34" charset="0"/>
            </a:endParaRPr>
          </a:p>
          <a:p>
            <a:pPr marL="471932" marR="5080" lvl="2">
              <a:lnSpc>
                <a:spcPct val="151400"/>
              </a:lnSpc>
              <a:spcBef>
                <a:spcPts val="365"/>
              </a:spcBef>
              <a:buClr>
                <a:srgbClr val="136442"/>
              </a:buClr>
              <a:buSzPct val="50000"/>
              <a:tabLst>
                <a:tab pos="820419" algn="l"/>
                <a:tab pos="821055" algn="l"/>
              </a:tabLst>
            </a:pPr>
            <a:endParaRPr lang="en-US" dirty="0">
              <a:solidFill>
                <a:prstClr val="black"/>
              </a:solidFill>
              <a:latin typeface="Lucida Sans Unicode"/>
              <a:cs typeface="Lucida Sans Unicode"/>
            </a:endParaRPr>
          </a:p>
        </p:txBody>
      </p:sp>
    </p:spTree>
    <p:extLst>
      <p:ext uri="{BB962C8B-B14F-4D97-AF65-F5344CB8AC3E}">
        <p14:creationId xmlns:p14="http://schemas.microsoft.com/office/powerpoint/2010/main" val="992253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A057C-F169-42B2-AA75-5C79A6CFF68F}"/>
              </a:ext>
            </a:extLst>
          </p:cNvPr>
          <p:cNvSpPr>
            <a:spLocks noGrp="1"/>
          </p:cNvSpPr>
          <p:nvPr>
            <p:ph type="title"/>
          </p:nvPr>
        </p:nvSpPr>
        <p:spPr/>
        <p:txBody>
          <a:bodyPr/>
          <a:lstStyle/>
          <a:p>
            <a:pPr algn="ctr"/>
            <a:r>
              <a:rPr lang="en-US" spc="-5" dirty="0">
                <a:solidFill>
                  <a:srgbClr val="339966"/>
                </a:solidFill>
              </a:rPr>
              <a:t>Civil </a:t>
            </a:r>
            <a:r>
              <a:rPr lang="en-US" spc="-10" dirty="0">
                <a:solidFill>
                  <a:srgbClr val="339966"/>
                </a:solidFill>
              </a:rPr>
              <a:t>Rights</a:t>
            </a:r>
            <a:r>
              <a:rPr lang="en-US" spc="25" dirty="0">
                <a:solidFill>
                  <a:srgbClr val="339966"/>
                </a:solidFill>
              </a:rPr>
              <a:t> </a:t>
            </a:r>
            <a:r>
              <a:rPr lang="en-US" spc="-5" dirty="0">
                <a:solidFill>
                  <a:srgbClr val="339966"/>
                </a:solidFill>
              </a:rPr>
              <a:t>Training</a:t>
            </a:r>
            <a:endParaRPr lang="en-US" dirty="0">
              <a:solidFill>
                <a:srgbClr val="339966"/>
              </a:solidFill>
            </a:endParaRPr>
          </a:p>
        </p:txBody>
      </p:sp>
      <p:sp>
        <p:nvSpPr>
          <p:cNvPr id="3" name="Rectangle 2">
            <a:extLst>
              <a:ext uri="{FF2B5EF4-FFF2-40B4-BE49-F238E27FC236}">
                <a16:creationId xmlns:a16="http://schemas.microsoft.com/office/drawing/2014/main" id="{57B7EEFF-690A-43F8-96A3-349F03952672}"/>
              </a:ext>
            </a:extLst>
          </p:cNvPr>
          <p:cNvSpPr/>
          <p:nvPr/>
        </p:nvSpPr>
        <p:spPr>
          <a:xfrm>
            <a:off x="405002" y="1522680"/>
            <a:ext cx="8382000" cy="4293483"/>
          </a:xfrm>
          <a:prstGeom prst="rect">
            <a:avLst/>
          </a:prstGeom>
        </p:spPr>
        <p:txBody>
          <a:bodyPr wrap="square">
            <a:spAutoFit/>
          </a:bodyPr>
          <a:lstStyle/>
          <a:p>
            <a:pPr marL="469900" marR="178435" lvl="0" indent="-457200">
              <a:spcBef>
                <a:spcPts val="100"/>
              </a:spcBef>
              <a:buClr>
                <a:srgbClr val="136442"/>
              </a:buClr>
              <a:buFont typeface="Wingdings"/>
              <a:buChar char=""/>
              <a:tabLst>
                <a:tab pos="469900" algn="l"/>
                <a:tab pos="470534" algn="l"/>
              </a:tabLst>
            </a:pPr>
            <a:r>
              <a:rPr lang="en-US" dirty="0">
                <a:solidFill>
                  <a:prstClr val="black"/>
                </a:solidFill>
                <a:latin typeface="Verdana"/>
                <a:cs typeface="Verdana"/>
              </a:rPr>
              <a:t>State </a:t>
            </a:r>
            <a:r>
              <a:rPr lang="en-US" spc="-5" dirty="0">
                <a:solidFill>
                  <a:prstClr val="black"/>
                </a:solidFill>
                <a:latin typeface="Verdana"/>
                <a:cs typeface="Verdana"/>
              </a:rPr>
              <a:t>agencies </a:t>
            </a:r>
            <a:r>
              <a:rPr lang="en-US" dirty="0">
                <a:solidFill>
                  <a:prstClr val="black"/>
                </a:solidFill>
                <a:latin typeface="Verdana"/>
                <a:cs typeface="Verdana"/>
              </a:rPr>
              <a:t>are </a:t>
            </a:r>
            <a:r>
              <a:rPr lang="en-US" spc="-5" dirty="0">
                <a:solidFill>
                  <a:prstClr val="black"/>
                </a:solidFill>
                <a:latin typeface="Verdana"/>
                <a:cs typeface="Verdana"/>
              </a:rPr>
              <a:t>responsible </a:t>
            </a:r>
            <a:r>
              <a:rPr lang="en-US" dirty="0">
                <a:solidFill>
                  <a:prstClr val="black"/>
                </a:solidFill>
                <a:latin typeface="Verdana"/>
                <a:cs typeface="Verdana"/>
              </a:rPr>
              <a:t>for </a:t>
            </a:r>
            <a:r>
              <a:rPr lang="en-US" spc="-5" dirty="0">
                <a:solidFill>
                  <a:prstClr val="black"/>
                </a:solidFill>
                <a:latin typeface="Verdana"/>
                <a:cs typeface="Verdana"/>
              </a:rPr>
              <a:t>training subrecipient agencies  </a:t>
            </a:r>
            <a:r>
              <a:rPr lang="en-US" dirty="0">
                <a:solidFill>
                  <a:prstClr val="black"/>
                </a:solidFill>
                <a:latin typeface="Verdana"/>
                <a:cs typeface="Verdana"/>
              </a:rPr>
              <a:t>on an </a:t>
            </a:r>
            <a:r>
              <a:rPr lang="en-US" b="1" u="sng" dirty="0">
                <a:solidFill>
                  <a:prstClr val="black"/>
                </a:solidFill>
                <a:uFill>
                  <a:solidFill>
                    <a:srgbClr val="000000"/>
                  </a:solidFill>
                </a:uFill>
                <a:latin typeface="Verdana"/>
                <a:cs typeface="Verdana"/>
              </a:rPr>
              <a:t>annual</a:t>
            </a:r>
            <a:r>
              <a:rPr lang="en-US" b="1" u="sng" spc="-10" dirty="0">
                <a:solidFill>
                  <a:prstClr val="black"/>
                </a:solidFill>
                <a:uFill>
                  <a:solidFill>
                    <a:srgbClr val="000000"/>
                  </a:solidFill>
                </a:uFill>
                <a:latin typeface="Verdana"/>
                <a:cs typeface="Verdana"/>
              </a:rPr>
              <a:t> </a:t>
            </a:r>
            <a:r>
              <a:rPr lang="en-US" b="1" u="sng" spc="-5" dirty="0">
                <a:solidFill>
                  <a:prstClr val="black"/>
                </a:solidFill>
                <a:uFill>
                  <a:solidFill>
                    <a:srgbClr val="000000"/>
                  </a:solidFill>
                </a:uFill>
                <a:latin typeface="Verdana"/>
                <a:cs typeface="Verdana"/>
              </a:rPr>
              <a:t>basis</a:t>
            </a:r>
            <a:r>
              <a:rPr lang="en-US" spc="-5" dirty="0">
                <a:solidFill>
                  <a:prstClr val="black"/>
                </a:solidFill>
                <a:latin typeface="Verdana"/>
                <a:cs typeface="Verdana"/>
              </a:rPr>
              <a:t>.</a:t>
            </a:r>
            <a:endParaRPr lang="en-US" dirty="0">
              <a:solidFill>
                <a:prstClr val="black"/>
              </a:solidFill>
              <a:latin typeface="Verdana"/>
              <a:cs typeface="Verdana"/>
            </a:endParaRPr>
          </a:p>
          <a:p>
            <a:pPr lvl="0">
              <a:buClr>
                <a:srgbClr val="136442"/>
              </a:buClr>
              <a:buFont typeface="Wingdings"/>
              <a:buChar char=""/>
            </a:pPr>
            <a:endParaRPr lang="en-US" sz="2200" dirty="0">
              <a:solidFill>
                <a:prstClr val="black"/>
              </a:solidFill>
              <a:latin typeface="Times New Roman"/>
              <a:cs typeface="Times New Roman"/>
            </a:endParaRPr>
          </a:p>
          <a:p>
            <a:pPr marL="469900" marR="5080" lvl="0" indent="-457200">
              <a:spcBef>
                <a:spcPts val="1789"/>
              </a:spcBef>
              <a:buClr>
                <a:srgbClr val="136442"/>
              </a:buClr>
              <a:buFont typeface="Wingdings"/>
              <a:buChar char=""/>
              <a:tabLst>
                <a:tab pos="469900" algn="l"/>
                <a:tab pos="470534" algn="l"/>
              </a:tabLst>
            </a:pPr>
            <a:r>
              <a:rPr lang="en-US" spc="-5" dirty="0">
                <a:solidFill>
                  <a:prstClr val="black"/>
                </a:solidFill>
                <a:latin typeface="Verdana"/>
                <a:cs typeface="Verdana"/>
              </a:rPr>
              <a:t>Subrecipient agencies </a:t>
            </a:r>
            <a:r>
              <a:rPr lang="en-US" dirty="0">
                <a:solidFill>
                  <a:prstClr val="black"/>
                </a:solidFill>
                <a:latin typeface="Verdana"/>
                <a:cs typeface="Verdana"/>
              </a:rPr>
              <a:t>are </a:t>
            </a:r>
            <a:r>
              <a:rPr lang="en-US" spc="-5" dirty="0">
                <a:solidFill>
                  <a:prstClr val="black"/>
                </a:solidFill>
                <a:latin typeface="Verdana"/>
                <a:cs typeface="Verdana"/>
              </a:rPr>
              <a:t>responsible </a:t>
            </a:r>
            <a:r>
              <a:rPr lang="en-US" dirty="0">
                <a:solidFill>
                  <a:prstClr val="black"/>
                </a:solidFill>
                <a:latin typeface="Verdana"/>
                <a:cs typeface="Verdana"/>
              </a:rPr>
              <a:t>for </a:t>
            </a:r>
            <a:r>
              <a:rPr lang="en-US" spc="-5" dirty="0">
                <a:solidFill>
                  <a:prstClr val="black"/>
                </a:solidFill>
                <a:latin typeface="Verdana"/>
                <a:cs typeface="Verdana"/>
              </a:rPr>
              <a:t>training their </a:t>
            </a:r>
            <a:r>
              <a:rPr lang="en-US" dirty="0">
                <a:solidFill>
                  <a:prstClr val="black"/>
                </a:solidFill>
                <a:latin typeface="Verdana"/>
                <a:cs typeface="Verdana"/>
              </a:rPr>
              <a:t>local </a:t>
            </a:r>
            <a:r>
              <a:rPr lang="en-US" spc="-5" dirty="0">
                <a:solidFill>
                  <a:prstClr val="black"/>
                </a:solidFill>
                <a:latin typeface="Verdana"/>
                <a:cs typeface="Verdana"/>
              </a:rPr>
              <a:t>sites,  </a:t>
            </a:r>
            <a:r>
              <a:rPr lang="en-US" dirty="0">
                <a:solidFill>
                  <a:prstClr val="black"/>
                </a:solidFill>
                <a:latin typeface="Verdana"/>
                <a:cs typeface="Verdana"/>
              </a:rPr>
              <a:t>including “frontline staff” who </a:t>
            </a:r>
            <a:r>
              <a:rPr lang="en-US" spc="-5" dirty="0">
                <a:solidFill>
                  <a:prstClr val="black"/>
                </a:solidFill>
                <a:latin typeface="Verdana"/>
                <a:cs typeface="Verdana"/>
              </a:rPr>
              <a:t>interact with participants </a:t>
            </a:r>
            <a:r>
              <a:rPr lang="en-US" dirty="0">
                <a:solidFill>
                  <a:prstClr val="black"/>
                </a:solidFill>
                <a:latin typeface="Verdana"/>
                <a:cs typeface="Verdana"/>
              </a:rPr>
              <a:t>on an </a:t>
            </a:r>
            <a:r>
              <a:rPr lang="en-US" u="sng" dirty="0">
                <a:solidFill>
                  <a:prstClr val="black"/>
                </a:solidFill>
                <a:uFill>
                  <a:solidFill>
                    <a:srgbClr val="000000"/>
                  </a:solidFill>
                </a:uFill>
                <a:latin typeface="Verdana"/>
                <a:cs typeface="Verdana"/>
              </a:rPr>
              <a:t> </a:t>
            </a:r>
            <a:r>
              <a:rPr lang="en-US" b="1" u="sng" dirty="0">
                <a:solidFill>
                  <a:prstClr val="black"/>
                </a:solidFill>
                <a:uFill>
                  <a:solidFill>
                    <a:srgbClr val="000000"/>
                  </a:solidFill>
                </a:uFill>
                <a:latin typeface="Verdana"/>
                <a:cs typeface="Verdana"/>
              </a:rPr>
              <a:t>annual </a:t>
            </a:r>
            <a:r>
              <a:rPr lang="en-US" b="1" u="sng" spc="-5" dirty="0">
                <a:solidFill>
                  <a:prstClr val="black"/>
                </a:solidFill>
                <a:uFill>
                  <a:solidFill>
                    <a:srgbClr val="000000"/>
                  </a:solidFill>
                </a:uFill>
                <a:latin typeface="Verdana"/>
                <a:cs typeface="Verdana"/>
              </a:rPr>
              <a:t>basis</a:t>
            </a:r>
            <a:r>
              <a:rPr lang="en-US" spc="-5" dirty="0">
                <a:solidFill>
                  <a:prstClr val="black"/>
                </a:solidFill>
                <a:latin typeface="Verdana"/>
                <a:cs typeface="Verdana"/>
              </a:rPr>
              <a:t>.</a:t>
            </a:r>
            <a:endParaRPr lang="en-US" dirty="0">
              <a:solidFill>
                <a:prstClr val="black"/>
              </a:solidFill>
              <a:latin typeface="Verdana"/>
              <a:cs typeface="Verdana"/>
            </a:endParaRPr>
          </a:p>
          <a:p>
            <a:pPr lvl="0">
              <a:buClr>
                <a:srgbClr val="136442"/>
              </a:buClr>
              <a:buFont typeface="Wingdings"/>
              <a:buChar char=""/>
            </a:pPr>
            <a:endParaRPr lang="en-US" sz="2200" dirty="0">
              <a:solidFill>
                <a:prstClr val="black"/>
              </a:solidFill>
              <a:latin typeface="Times New Roman"/>
              <a:cs typeface="Times New Roman"/>
            </a:endParaRPr>
          </a:p>
          <a:p>
            <a:pPr marL="469900" marR="386080" lvl="0" indent="-457200">
              <a:spcBef>
                <a:spcPts val="1795"/>
              </a:spcBef>
              <a:buClr>
                <a:srgbClr val="136442"/>
              </a:buClr>
              <a:buFont typeface="Wingdings"/>
              <a:buChar char=""/>
              <a:tabLst>
                <a:tab pos="469900" algn="l"/>
                <a:tab pos="470534" algn="l"/>
              </a:tabLst>
            </a:pPr>
            <a:r>
              <a:rPr lang="en-US" spc="-5" dirty="0">
                <a:solidFill>
                  <a:prstClr val="black"/>
                </a:solidFill>
                <a:latin typeface="Verdana"/>
                <a:cs typeface="Verdana"/>
              </a:rPr>
              <a:t>New employees before participating </a:t>
            </a:r>
            <a:r>
              <a:rPr lang="en-US" dirty="0">
                <a:solidFill>
                  <a:prstClr val="black"/>
                </a:solidFill>
                <a:latin typeface="Verdana"/>
                <a:cs typeface="Verdana"/>
              </a:rPr>
              <a:t>in </a:t>
            </a:r>
            <a:r>
              <a:rPr lang="en-US" spc="-5" dirty="0">
                <a:solidFill>
                  <a:prstClr val="black"/>
                </a:solidFill>
                <a:latin typeface="Verdana"/>
                <a:cs typeface="Verdana"/>
              </a:rPr>
              <a:t>program </a:t>
            </a:r>
            <a:r>
              <a:rPr lang="en-US" dirty="0">
                <a:solidFill>
                  <a:prstClr val="black"/>
                </a:solidFill>
                <a:latin typeface="Verdana"/>
                <a:cs typeface="Verdana"/>
              </a:rPr>
              <a:t>activities must  </a:t>
            </a:r>
            <a:r>
              <a:rPr lang="en-US" spc="-5" dirty="0">
                <a:solidFill>
                  <a:prstClr val="black"/>
                </a:solidFill>
                <a:latin typeface="Verdana"/>
                <a:cs typeface="Verdana"/>
              </a:rPr>
              <a:t>receive</a:t>
            </a:r>
            <a:r>
              <a:rPr lang="en-US" dirty="0">
                <a:solidFill>
                  <a:prstClr val="black"/>
                </a:solidFill>
                <a:latin typeface="Verdana"/>
                <a:cs typeface="Verdana"/>
              </a:rPr>
              <a:t> </a:t>
            </a:r>
            <a:r>
              <a:rPr lang="en-US" spc="-5" dirty="0">
                <a:solidFill>
                  <a:prstClr val="black"/>
                </a:solidFill>
                <a:latin typeface="Verdana"/>
                <a:cs typeface="Verdana"/>
              </a:rPr>
              <a:t>training.</a:t>
            </a:r>
            <a:endParaRPr lang="en-US" dirty="0">
              <a:solidFill>
                <a:prstClr val="black"/>
              </a:solidFill>
              <a:latin typeface="Verdana"/>
              <a:cs typeface="Verdana"/>
            </a:endParaRPr>
          </a:p>
          <a:p>
            <a:pPr lvl="0">
              <a:buClr>
                <a:srgbClr val="136442"/>
              </a:buClr>
              <a:buFont typeface="Wingdings"/>
              <a:buChar char=""/>
            </a:pPr>
            <a:endParaRPr lang="en-US" sz="2200" dirty="0">
              <a:solidFill>
                <a:prstClr val="black"/>
              </a:solidFill>
              <a:latin typeface="Times New Roman"/>
              <a:cs typeface="Times New Roman"/>
            </a:endParaRPr>
          </a:p>
          <a:p>
            <a:pPr marL="469900" marR="403860" lvl="0" indent="-457200">
              <a:spcBef>
                <a:spcPts val="1789"/>
              </a:spcBef>
              <a:buClr>
                <a:srgbClr val="136442"/>
              </a:buClr>
              <a:buFont typeface="Wingdings"/>
              <a:buChar char=""/>
              <a:tabLst>
                <a:tab pos="469900" algn="l"/>
                <a:tab pos="470534" algn="l"/>
              </a:tabLst>
            </a:pPr>
            <a:r>
              <a:rPr lang="en-US" dirty="0">
                <a:solidFill>
                  <a:prstClr val="black"/>
                </a:solidFill>
                <a:latin typeface="Verdana"/>
                <a:cs typeface="Verdana"/>
              </a:rPr>
              <a:t>Volunteers must </a:t>
            </a:r>
            <a:r>
              <a:rPr lang="en-US" spc="-5" dirty="0">
                <a:solidFill>
                  <a:prstClr val="black"/>
                </a:solidFill>
                <a:latin typeface="Verdana"/>
                <a:cs typeface="Verdana"/>
              </a:rPr>
              <a:t>receive training appropriate to their </a:t>
            </a:r>
            <a:r>
              <a:rPr lang="en-US" dirty="0">
                <a:solidFill>
                  <a:prstClr val="black"/>
                </a:solidFill>
                <a:latin typeface="Verdana"/>
                <a:cs typeface="Verdana"/>
              </a:rPr>
              <a:t>roles and  </a:t>
            </a:r>
            <a:r>
              <a:rPr lang="en-US" spc="-5" dirty="0">
                <a:solidFill>
                  <a:prstClr val="black"/>
                </a:solidFill>
                <a:latin typeface="Verdana"/>
                <a:cs typeface="Verdana"/>
              </a:rPr>
              <a:t>responsibilities.</a:t>
            </a:r>
            <a:endParaRPr lang="en-US" dirty="0">
              <a:solidFill>
                <a:prstClr val="black"/>
              </a:solidFill>
              <a:latin typeface="Verdana"/>
              <a:cs typeface="Verdana"/>
            </a:endParaRPr>
          </a:p>
        </p:txBody>
      </p:sp>
    </p:spTree>
    <p:extLst>
      <p:ext uri="{BB962C8B-B14F-4D97-AF65-F5344CB8AC3E}">
        <p14:creationId xmlns:p14="http://schemas.microsoft.com/office/powerpoint/2010/main" val="257545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2D61-D8C8-4DE9-8BC1-6FA174B0D34D}"/>
              </a:ext>
            </a:extLst>
          </p:cNvPr>
          <p:cNvSpPr>
            <a:spLocks noGrp="1"/>
          </p:cNvSpPr>
          <p:nvPr>
            <p:ph type="title"/>
          </p:nvPr>
        </p:nvSpPr>
        <p:spPr/>
        <p:txBody>
          <a:bodyPr/>
          <a:lstStyle/>
          <a:p>
            <a:pPr algn="ctr"/>
            <a:r>
              <a:rPr lang="en-US" sz="2800" kern="0" spc="-10" dirty="0">
                <a:solidFill>
                  <a:srgbClr val="136442"/>
                </a:solidFill>
                <a:latin typeface="Verdana"/>
                <a:ea typeface="+mj-ea"/>
                <a:cs typeface="Verdana"/>
              </a:rPr>
              <a:t>What </a:t>
            </a:r>
            <a:r>
              <a:rPr lang="en-US" sz="2800" kern="0" spc="-5" dirty="0">
                <a:solidFill>
                  <a:srgbClr val="136442"/>
                </a:solidFill>
                <a:latin typeface="Verdana"/>
                <a:ea typeface="+mj-ea"/>
                <a:cs typeface="Verdana"/>
              </a:rPr>
              <a:t>is</a:t>
            </a:r>
            <a:r>
              <a:rPr lang="en-US" sz="2800" kern="0" spc="15" dirty="0">
                <a:solidFill>
                  <a:srgbClr val="136442"/>
                </a:solidFill>
                <a:latin typeface="Verdana"/>
                <a:ea typeface="+mj-ea"/>
                <a:cs typeface="Verdana"/>
              </a:rPr>
              <a:t> </a:t>
            </a:r>
            <a:r>
              <a:rPr lang="en-US" sz="2800" kern="0" spc="-10" dirty="0">
                <a:solidFill>
                  <a:srgbClr val="136442"/>
                </a:solidFill>
                <a:latin typeface="Verdana"/>
                <a:ea typeface="+mj-ea"/>
                <a:cs typeface="Verdana"/>
              </a:rPr>
              <a:t>discrimination?</a:t>
            </a:r>
            <a:endParaRPr lang="en-US" dirty="0"/>
          </a:p>
        </p:txBody>
      </p:sp>
      <p:sp>
        <p:nvSpPr>
          <p:cNvPr id="3" name="Rectangle 2">
            <a:extLst>
              <a:ext uri="{FF2B5EF4-FFF2-40B4-BE49-F238E27FC236}">
                <a16:creationId xmlns:a16="http://schemas.microsoft.com/office/drawing/2014/main" id="{95C56EF6-23C8-4CC1-830A-1B39B9942782}"/>
              </a:ext>
            </a:extLst>
          </p:cNvPr>
          <p:cNvSpPr/>
          <p:nvPr/>
        </p:nvSpPr>
        <p:spPr>
          <a:xfrm>
            <a:off x="462729" y="1604657"/>
            <a:ext cx="8266545" cy="2786917"/>
          </a:xfrm>
          <a:prstGeom prst="rect">
            <a:avLst/>
          </a:prstGeom>
        </p:spPr>
        <p:txBody>
          <a:bodyPr wrap="square">
            <a:spAutoFit/>
          </a:bodyPr>
          <a:lstStyle/>
          <a:p>
            <a:pPr marL="355600" marR="5080" lvl="0" indent="-342900">
              <a:lnSpc>
                <a:spcPct val="120000"/>
              </a:lnSpc>
              <a:spcBef>
                <a:spcPts val="105"/>
              </a:spcBef>
            </a:pPr>
            <a:r>
              <a:rPr lang="en-US" sz="2200" spc="-5" dirty="0">
                <a:solidFill>
                  <a:prstClr val="black"/>
                </a:solidFill>
                <a:latin typeface="Verdana"/>
                <a:cs typeface="Verdana"/>
              </a:rPr>
              <a:t>“Different treatment which makes a distinction of one  </a:t>
            </a:r>
            <a:r>
              <a:rPr lang="en-US" sz="2200" spc="-10" dirty="0">
                <a:solidFill>
                  <a:prstClr val="black"/>
                </a:solidFill>
                <a:latin typeface="Verdana"/>
                <a:cs typeface="Verdana"/>
              </a:rPr>
              <a:t>person </a:t>
            </a:r>
            <a:r>
              <a:rPr lang="en-US" sz="2200" spc="-5" dirty="0">
                <a:solidFill>
                  <a:prstClr val="black"/>
                </a:solidFill>
                <a:latin typeface="Verdana"/>
                <a:cs typeface="Verdana"/>
              </a:rPr>
              <a:t>or a </a:t>
            </a:r>
            <a:r>
              <a:rPr lang="en-US" sz="2200" spc="-10" dirty="0">
                <a:solidFill>
                  <a:prstClr val="black"/>
                </a:solidFill>
                <a:latin typeface="Verdana"/>
                <a:cs typeface="Verdana"/>
              </a:rPr>
              <a:t>group </a:t>
            </a:r>
            <a:r>
              <a:rPr lang="en-US" sz="2200" spc="-5" dirty="0">
                <a:solidFill>
                  <a:prstClr val="black"/>
                </a:solidFill>
                <a:latin typeface="Verdana"/>
                <a:cs typeface="Verdana"/>
              </a:rPr>
              <a:t>of </a:t>
            </a:r>
            <a:r>
              <a:rPr lang="en-US" sz="2200" spc="-10" dirty="0">
                <a:solidFill>
                  <a:prstClr val="black"/>
                </a:solidFill>
                <a:latin typeface="Verdana"/>
                <a:cs typeface="Verdana"/>
              </a:rPr>
              <a:t>persons </a:t>
            </a:r>
            <a:r>
              <a:rPr lang="en-US" sz="2200" spc="-5" dirty="0">
                <a:solidFill>
                  <a:prstClr val="black"/>
                </a:solidFill>
                <a:latin typeface="Verdana"/>
                <a:cs typeface="Verdana"/>
              </a:rPr>
              <a:t>from others; either  intentionally, by neglect, or by </a:t>
            </a:r>
            <a:r>
              <a:rPr lang="en-US" sz="2200" spc="-10" dirty="0">
                <a:solidFill>
                  <a:prstClr val="black"/>
                </a:solidFill>
                <a:latin typeface="Verdana"/>
                <a:cs typeface="Verdana"/>
              </a:rPr>
              <a:t>the </a:t>
            </a:r>
            <a:r>
              <a:rPr lang="en-US" sz="2200" spc="-5" dirty="0">
                <a:solidFill>
                  <a:prstClr val="black"/>
                </a:solidFill>
                <a:latin typeface="Verdana"/>
                <a:cs typeface="Verdana"/>
              </a:rPr>
              <a:t>actions or lack of  actions</a:t>
            </a:r>
            <a:r>
              <a:rPr lang="en-US" sz="1700" spc="-5" dirty="0">
                <a:solidFill>
                  <a:prstClr val="black"/>
                </a:solidFill>
                <a:latin typeface="Verdana"/>
                <a:cs typeface="Verdana"/>
              </a:rPr>
              <a:t>...”</a:t>
            </a:r>
            <a:endParaRPr lang="en-US" sz="1700" dirty="0">
              <a:solidFill>
                <a:prstClr val="black"/>
              </a:solidFill>
              <a:latin typeface="Verdana"/>
              <a:cs typeface="Verdana"/>
            </a:endParaRPr>
          </a:p>
          <a:p>
            <a:pPr lvl="0">
              <a:spcBef>
                <a:spcPts val="45"/>
              </a:spcBef>
            </a:pPr>
            <a:endParaRPr lang="en-US" sz="2550" dirty="0">
              <a:solidFill>
                <a:prstClr val="black"/>
              </a:solidFill>
              <a:latin typeface="Times New Roman"/>
              <a:cs typeface="Times New Roman"/>
            </a:endParaRPr>
          </a:p>
          <a:p>
            <a:pPr marL="12700" lvl="0"/>
            <a:r>
              <a:rPr lang="en-US" sz="2200" spc="-10" dirty="0">
                <a:solidFill>
                  <a:prstClr val="black"/>
                </a:solidFill>
                <a:latin typeface="Verdana"/>
                <a:cs typeface="Verdana"/>
              </a:rPr>
              <a:t>Protected </a:t>
            </a:r>
            <a:r>
              <a:rPr lang="en-US" sz="2200" spc="-5" dirty="0">
                <a:solidFill>
                  <a:prstClr val="black"/>
                </a:solidFill>
                <a:latin typeface="Verdana"/>
                <a:cs typeface="Verdana"/>
              </a:rPr>
              <a:t>classes under US HHS and USDA</a:t>
            </a:r>
            <a:r>
              <a:rPr lang="en-US" sz="2200" spc="75" dirty="0">
                <a:solidFill>
                  <a:prstClr val="black"/>
                </a:solidFill>
                <a:latin typeface="Verdana"/>
                <a:cs typeface="Verdana"/>
              </a:rPr>
              <a:t> </a:t>
            </a:r>
            <a:r>
              <a:rPr lang="en-US" sz="2200" spc="-5" dirty="0">
                <a:solidFill>
                  <a:prstClr val="black"/>
                </a:solidFill>
                <a:latin typeface="Verdana"/>
                <a:cs typeface="Verdana"/>
              </a:rPr>
              <a:t>SNAP are the following:</a:t>
            </a:r>
            <a:endParaRPr lang="en-US" sz="2200" dirty="0">
              <a:solidFill>
                <a:prstClr val="black"/>
              </a:solidFill>
              <a:latin typeface="Verdana"/>
              <a:cs typeface="Verdana"/>
            </a:endParaRPr>
          </a:p>
        </p:txBody>
      </p:sp>
      <p:sp>
        <p:nvSpPr>
          <p:cNvPr id="4" name="Rectangle 3">
            <a:extLst>
              <a:ext uri="{FF2B5EF4-FFF2-40B4-BE49-F238E27FC236}">
                <a16:creationId xmlns:a16="http://schemas.microsoft.com/office/drawing/2014/main" id="{8DAF38AF-172D-453A-AB41-D49A981DE56E}"/>
              </a:ext>
            </a:extLst>
          </p:cNvPr>
          <p:cNvSpPr/>
          <p:nvPr/>
        </p:nvSpPr>
        <p:spPr>
          <a:xfrm>
            <a:off x="1186872" y="4232809"/>
            <a:ext cx="2165928" cy="1938992"/>
          </a:xfrm>
          <a:prstGeom prst="rect">
            <a:avLst/>
          </a:prstGeom>
        </p:spPr>
        <p:txBody>
          <a:bodyPr wrap="square">
            <a:spAutoFit/>
          </a:bodyPr>
          <a:lstStyle/>
          <a:p>
            <a:pPr marL="33655" marR="1244600" lvl="0" indent="-21590" defTabSz="914400" eaLnBrk="1" fontAlgn="auto" latinLnBrk="0" hangingPunct="1">
              <a:lnSpc>
                <a:spcPct val="150000"/>
              </a:lnSpc>
              <a:spcBef>
                <a:spcPts val="100"/>
              </a:spcBef>
              <a:spcAft>
                <a:spcPts val="0"/>
              </a:spcAft>
              <a:buClrTx/>
              <a:buSzTx/>
              <a:buFontTx/>
              <a:buNone/>
              <a:tabLst/>
              <a:defRPr/>
            </a:pPr>
            <a:r>
              <a:rPr kumimoji="0" lang="en-US" sz="2000" b="0" i="0" u="none" strike="noStrike" kern="0" cap="none" spc="-5" normalizeH="0" baseline="0" noProof="0" dirty="0">
                <a:ln>
                  <a:noFill/>
                </a:ln>
                <a:solidFill>
                  <a:srgbClr val="C00000"/>
                </a:solidFill>
                <a:effectLst/>
                <a:uLnTx/>
                <a:uFillTx/>
                <a:latin typeface="Verdana"/>
                <a:cs typeface="Verdana"/>
              </a:rPr>
              <a:t>Race  Col</a:t>
            </a:r>
            <a:r>
              <a:rPr kumimoji="0" lang="en-US" sz="2000" b="0" i="0" u="none" strike="noStrike" kern="0" cap="none" spc="-10" normalizeH="0" baseline="0" noProof="0" dirty="0">
                <a:ln>
                  <a:noFill/>
                </a:ln>
                <a:solidFill>
                  <a:srgbClr val="C00000"/>
                </a:solidFill>
                <a:effectLst/>
                <a:uLnTx/>
                <a:uFillTx/>
                <a:latin typeface="Verdana"/>
                <a:cs typeface="Verdana"/>
              </a:rPr>
              <a:t>o</a:t>
            </a:r>
            <a:r>
              <a:rPr kumimoji="0" lang="en-US" sz="2000" b="0" i="0" u="none" strike="noStrike" kern="0" cap="none" spc="0" normalizeH="0" baseline="0" noProof="0" dirty="0">
                <a:ln>
                  <a:noFill/>
                </a:ln>
                <a:solidFill>
                  <a:srgbClr val="C00000"/>
                </a:solidFill>
                <a:effectLst/>
                <a:uLnTx/>
                <a:uFillTx/>
                <a:latin typeface="Verdana"/>
                <a:cs typeface="Verdana"/>
              </a:rPr>
              <a:t>r</a:t>
            </a:r>
            <a:endParaRPr kumimoji="0" lang="en-US" sz="2000" b="0" i="0" u="none" strike="noStrike" kern="0" cap="none" spc="0" normalizeH="0" baseline="0" noProof="0" dirty="0">
              <a:ln>
                <a:noFill/>
              </a:ln>
              <a:solidFill>
                <a:prstClr val="black"/>
              </a:solidFill>
              <a:effectLst/>
              <a:uLnTx/>
              <a:uFillTx/>
              <a:latin typeface="Verdana"/>
              <a:cs typeface="Verdana"/>
            </a:endParaRPr>
          </a:p>
          <a:p>
            <a:pPr marL="33655" marR="0" lvl="0" indent="0" defTabSz="914400" eaLnBrk="1" fontAlgn="auto" latinLnBrk="0" hangingPunct="1">
              <a:lnSpc>
                <a:spcPct val="100000"/>
              </a:lnSpc>
              <a:spcBef>
                <a:spcPts val="1200"/>
              </a:spcBef>
              <a:spcAft>
                <a:spcPts val="0"/>
              </a:spcAft>
              <a:buClrTx/>
              <a:buSzTx/>
              <a:buFontTx/>
              <a:buNone/>
              <a:tabLst/>
              <a:defRPr/>
            </a:pPr>
            <a:r>
              <a:rPr kumimoji="0" lang="en-US" sz="2000" b="0" i="0" u="none" strike="noStrike" kern="0" cap="none" spc="-5" normalizeH="0" baseline="0" noProof="0" dirty="0">
                <a:ln>
                  <a:noFill/>
                </a:ln>
                <a:solidFill>
                  <a:srgbClr val="C00000"/>
                </a:solidFill>
                <a:effectLst/>
                <a:uLnTx/>
                <a:uFillTx/>
                <a:latin typeface="Verdana"/>
                <a:cs typeface="Verdana"/>
              </a:rPr>
              <a:t>National</a:t>
            </a:r>
            <a:r>
              <a:rPr kumimoji="0" lang="en-US" sz="2000" b="0" i="0" u="none" strike="noStrike" kern="0" cap="none" spc="-50" normalizeH="0" baseline="0" noProof="0" dirty="0">
                <a:ln>
                  <a:noFill/>
                </a:ln>
                <a:solidFill>
                  <a:srgbClr val="C00000"/>
                </a:solidFill>
                <a:effectLst/>
                <a:uLnTx/>
                <a:uFillTx/>
                <a:latin typeface="Verdana"/>
                <a:cs typeface="Verdana"/>
              </a:rPr>
              <a:t> </a:t>
            </a:r>
            <a:r>
              <a:rPr kumimoji="0" lang="en-US" sz="2000" b="0" i="0" u="none" strike="noStrike" kern="0" cap="none" spc="-10" normalizeH="0" baseline="0" noProof="0" dirty="0">
                <a:ln>
                  <a:noFill/>
                </a:ln>
                <a:solidFill>
                  <a:srgbClr val="C00000"/>
                </a:solidFill>
                <a:effectLst/>
                <a:uLnTx/>
                <a:uFillTx/>
                <a:latin typeface="Verdana"/>
                <a:cs typeface="Verdana"/>
              </a:rPr>
              <a:t>Origin</a:t>
            </a:r>
            <a:endParaRPr kumimoji="0" lang="en-US" sz="2000" b="0" i="0" u="none" strike="noStrike" kern="0" cap="none" spc="0" normalizeH="0" baseline="0" noProof="0" dirty="0">
              <a:ln>
                <a:noFill/>
              </a:ln>
              <a:solidFill>
                <a:prstClr val="black"/>
              </a:solidFill>
              <a:effectLst/>
              <a:uLnTx/>
              <a:uFillTx/>
              <a:latin typeface="Verdana"/>
              <a:cs typeface="Verdana"/>
            </a:endParaRPr>
          </a:p>
          <a:p>
            <a:pPr marL="33655" marR="0" lvl="0" indent="0" defTabSz="914400" eaLnBrk="1" fontAlgn="auto" latinLnBrk="0" hangingPunct="1">
              <a:lnSpc>
                <a:spcPct val="100000"/>
              </a:lnSpc>
              <a:spcBef>
                <a:spcPts val="1200"/>
              </a:spcBef>
              <a:spcAft>
                <a:spcPts val="0"/>
              </a:spcAft>
              <a:buClrTx/>
              <a:buSzTx/>
              <a:buFontTx/>
              <a:buNone/>
              <a:tabLst/>
              <a:defRPr/>
            </a:pPr>
            <a:r>
              <a:rPr kumimoji="0" lang="en-US" sz="2000" b="0" i="0" u="none" strike="noStrike" kern="0" cap="none" spc="0" normalizeH="0" baseline="0" noProof="0" dirty="0">
                <a:ln>
                  <a:noFill/>
                </a:ln>
                <a:solidFill>
                  <a:srgbClr val="C00000"/>
                </a:solidFill>
                <a:effectLst/>
                <a:uLnTx/>
                <a:uFillTx/>
                <a:latin typeface="Verdana"/>
                <a:cs typeface="Verdana"/>
              </a:rPr>
              <a:t>Age</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Rectangle 4">
            <a:extLst>
              <a:ext uri="{FF2B5EF4-FFF2-40B4-BE49-F238E27FC236}">
                <a16:creationId xmlns:a16="http://schemas.microsoft.com/office/drawing/2014/main" id="{601FAFAC-7208-456D-8FB0-DB6B7FBE88C1}"/>
              </a:ext>
            </a:extLst>
          </p:cNvPr>
          <p:cNvSpPr/>
          <p:nvPr/>
        </p:nvSpPr>
        <p:spPr>
          <a:xfrm>
            <a:off x="4969164" y="4232809"/>
            <a:ext cx="2419927" cy="1938992"/>
          </a:xfrm>
          <a:prstGeom prst="rect">
            <a:avLst/>
          </a:prstGeom>
        </p:spPr>
        <p:txBody>
          <a:bodyPr wrap="square">
            <a:spAutoFit/>
          </a:bodyPr>
          <a:lstStyle/>
          <a:p>
            <a:pPr marL="12700" marR="732790" lvl="0" indent="24130">
              <a:lnSpc>
                <a:spcPct val="150000"/>
              </a:lnSpc>
              <a:spcBef>
                <a:spcPts val="100"/>
              </a:spcBef>
            </a:pPr>
            <a:r>
              <a:rPr lang="en-US" sz="2000" dirty="0">
                <a:solidFill>
                  <a:srgbClr val="C00000"/>
                </a:solidFill>
                <a:latin typeface="Verdana"/>
                <a:cs typeface="Verdana"/>
              </a:rPr>
              <a:t>Dis</a:t>
            </a:r>
            <a:r>
              <a:rPr lang="en-US" sz="2000" spc="-10" dirty="0">
                <a:solidFill>
                  <a:srgbClr val="C00000"/>
                </a:solidFill>
                <a:latin typeface="Verdana"/>
                <a:cs typeface="Verdana"/>
              </a:rPr>
              <a:t>a</a:t>
            </a:r>
            <a:r>
              <a:rPr lang="en-US" sz="2000" spc="-5" dirty="0">
                <a:solidFill>
                  <a:srgbClr val="C00000"/>
                </a:solidFill>
                <a:latin typeface="Verdana"/>
                <a:cs typeface="Verdana"/>
              </a:rPr>
              <a:t>bi</a:t>
            </a:r>
            <a:r>
              <a:rPr lang="en-US" sz="2000" spc="-15" dirty="0">
                <a:solidFill>
                  <a:srgbClr val="C00000"/>
                </a:solidFill>
                <a:latin typeface="Verdana"/>
                <a:cs typeface="Verdana"/>
              </a:rPr>
              <a:t>l</a:t>
            </a:r>
            <a:r>
              <a:rPr lang="en-US" sz="2000" spc="-5" dirty="0">
                <a:solidFill>
                  <a:srgbClr val="C00000"/>
                </a:solidFill>
                <a:latin typeface="Verdana"/>
                <a:cs typeface="Verdana"/>
              </a:rPr>
              <a:t>ity  </a:t>
            </a:r>
            <a:r>
              <a:rPr lang="en-US" sz="2000" dirty="0">
                <a:solidFill>
                  <a:srgbClr val="C00000"/>
                </a:solidFill>
                <a:latin typeface="Verdana"/>
                <a:cs typeface="Verdana"/>
              </a:rPr>
              <a:t>Sex  </a:t>
            </a:r>
            <a:r>
              <a:rPr lang="en-US" sz="2000" spc="-5" dirty="0">
                <a:solidFill>
                  <a:srgbClr val="C00000"/>
                </a:solidFill>
                <a:latin typeface="Verdana"/>
                <a:cs typeface="Verdana"/>
              </a:rPr>
              <a:t>Religion</a:t>
            </a:r>
            <a:endParaRPr lang="en-US" sz="2000" dirty="0">
              <a:solidFill>
                <a:prstClr val="black"/>
              </a:solidFill>
              <a:latin typeface="Verdana"/>
              <a:cs typeface="Verdana"/>
            </a:endParaRPr>
          </a:p>
          <a:p>
            <a:pPr marL="36830" lvl="0">
              <a:spcBef>
                <a:spcPts val="1200"/>
              </a:spcBef>
            </a:pPr>
            <a:r>
              <a:rPr lang="en-US" sz="2000" spc="-5" dirty="0">
                <a:solidFill>
                  <a:srgbClr val="C00000"/>
                </a:solidFill>
                <a:latin typeface="Verdana"/>
                <a:cs typeface="Verdana"/>
              </a:rPr>
              <a:t>Political</a:t>
            </a:r>
            <a:r>
              <a:rPr lang="en-US" sz="2000" spc="-50" dirty="0">
                <a:solidFill>
                  <a:srgbClr val="C00000"/>
                </a:solidFill>
                <a:latin typeface="Verdana"/>
                <a:cs typeface="Verdana"/>
              </a:rPr>
              <a:t> </a:t>
            </a:r>
            <a:r>
              <a:rPr lang="en-US" sz="2000" spc="-10" dirty="0">
                <a:solidFill>
                  <a:srgbClr val="C00000"/>
                </a:solidFill>
                <a:latin typeface="Verdana"/>
                <a:cs typeface="Verdana"/>
              </a:rPr>
              <a:t>Beliefs</a:t>
            </a:r>
            <a:endParaRPr lang="en-US" sz="2000" dirty="0">
              <a:solidFill>
                <a:prstClr val="black"/>
              </a:solidFill>
              <a:latin typeface="Verdana"/>
              <a:cs typeface="Verdana"/>
            </a:endParaRPr>
          </a:p>
        </p:txBody>
      </p:sp>
    </p:spTree>
    <p:extLst>
      <p:ext uri="{BB962C8B-B14F-4D97-AF65-F5344CB8AC3E}">
        <p14:creationId xmlns:p14="http://schemas.microsoft.com/office/powerpoint/2010/main" val="2609890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A03F-CE29-45E3-BD98-80853A850E44}"/>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a:t>
            </a:r>
            <a:r>
              <a:rPr lang="en-US" sz="2800" kern="0" spc="25" dirty="0">
                <a:solidFill>
                  <a:srgbClr val="136442"/>
                </a:solidFill>
                <a:latin typeface="Verdana"/>
                <a:ea typeface="+mj-ea"/>
                <a:cs typeface="Verdana"/>
              </a:rPr>
              <a:t> </a:t>
            </a:r>
            <a:r>
              <a:rPr lang="en-US" sz="2800" kern="0" spc="-5" dirty="0">
                <a:solidFill>
                  <a:srgbClr val="136442"/>
                </a:solidFill>
                <a:latin typeface="Verdana"/>
                <a:ea typeface="+mj-ea"/>
                <a:cs typeface="Verdana"/>
              </a:rPr>
              <a:t>Training</a:t>
            </a:r>
            <a:endParaRPr lang="en-US" dirty="0"/>
          </a:p>
        </p:txBody>
      </p:sp>
      <p:sp>
        <p:nvSpPr>
          <p:cNvPr id="4" name="Rectangle 3">
            <a:extLst>
              <a:ext uri="{FF2B5EF4-FFF2-40B4-BE49-F238E27FC236}">
                <a16:creationId xmlns:a16="http://schemas.microsoft.com/office/drawing/2014/main" id="{B4FFF445-A2C7-4EE8-9FBB-BDBA8BDEC213}"/>
              </a:ext>
            </a:extLst>
          </p:cNvPr>
          <p:cNvSpPr/>
          <p:nvPr/>
        </p:nvSpPr>
        <p:spPr>
          <a:xfrm>
            <a:off x="318654" y="1367509"/>
            <a:ext cx="8668328" cy="4909036"/>
          </a:xfrm>
          <a:prstGeom prst="rect">
            <a:avLst/>
          </a:prstGeom>
        </p:spPr>
        <p:txBody>
          <a:bodyPr wrap="square">
            <a:spAutoFit/>
          </a:bodyPr>
          <a:lstStyle/>
          <a:p>
            <a:pPr marL="12700" marR="5080" lvl="0">
              <a:lnSpc>
                <a:spcPts val="1950"/>
              </a:lnSpc>
              <a:spcBef>
                <a:spcPts val="340"/>
              </a:spcBef>
            </a:pPr>
            <a:r>
              <a:rPr lang="en-US" dirty="0">
                <a:solidFill>
                  <a:prstClr val="black"/>
                </a:solidFill>
                <a:latin typeface="Verdana"/>
                <a:cs typeface="Verdana"/>
              </a:rPr>
              <a:t>All staff should </a:t>
            </a:r>
            <a:r>
              <a:rPr lang="en-US" spc="-5" dirty="0">
                <a:solidFill>
                  <a:prstClr val="black"/>
                </a:solidFill>
                <a:latin typeface="Verdana"/>
                <a:cs typeface="Verdana"/>
              </a:rPr>
              <a:t>receive training </a:t>
            </a:r>
            <a:r>
              <a:rPr lang="en-US" dirty="0">
                <a:solidFill>
                  <a:prstClr val="black"/>
                </a:solidFill>
                <a:latin typeface="Verdana"/>
                <a:cs typeface="Verdana"/>
              </a:rPr>
              <a:t>on all </a:t>
            </a:r>
            <a:r>
              <a:rPr lang="en-US" spc="-5" dirty="0">
                <a:solidFill>
                  <a:prstClr val="black"/>
                </a:solidFill>
                <a:latin typeface="Verdana"/>
                <a:cs typeface="Verdana"/>
              </a:rPr>
              <a:t>aspects </a:t>
            </a:r>
            <a:r>
              <a:rPr lang="en-US" dirty="0">
                <a:solidFill>
                  <a:prstClr val="black"/>
                </a:solidFill>
                <a:latin typeface="Verdana"/>
                <a:cs typeface="Verdana"/>
              </a:rPr>
              <a:t>of Civil </a:t>
            </a:r>
            <a:r>
              <a:rPr lang="en-US" spc="-5" dirty="0">
                <a:solidFill>
                  <a:prstClr val="black"/>
                </a:solidFill>
                <a:latin typeface="Verdana"/>
                <a:cs typeface="Verdana"/>
              </a:rPr>
              <a:t>Rights compliance,  </a:t>
            </a:r>
            <a:r>
              <a:rPr lang="en-US" dirty="0">
                <a:solidFill>
                  <a:prstClr val="black"/>
                </a:solidFill>
                <a:latin typeface="Verdana"/>
                <a:cs typeface="Verdana"/>
              </a:rPr>
              <a:t>including, </a:t>
            </a:r>
            <a:r>
              <a:rPr lang="en-US" spc="-5" dirty="0">
                <a:solidFill>
                  <a:prstClr val="black"/>
                </a:solidFill>
                <a:latin typeface="Verdana"/>
                <a:cs typeface="Verdana"/>
              </a:rPr>
              <a:t>but </a:t>
            </a:r>
            <a:r>
              <a:rPr lang="en-US" dirty="0">
                <a:solidFill>
                  <a:prstClr val="black"/>
                </a:solidFill>
                <a:latin typeface="Verdana"/>
                <a:cs typeface="Verdana"/>
              </a:rPr>
              <a:t>not </a:t>
            </a:r>
            <a:r>
              <a:rPr lang="en-US" spc="-5" dirty="0">
                <a:solidFill>
                  <a:prstClr val="black"/>
                </a:solidFill>
                <a:latin typeface="Verdana"/>
                <a:cs typeface="Verdana"/>
              </a:rPr>
              <a:t>limited</a:t>
            </a:r>
            <a:r>
              <a:rPr lang="en-US" dirty="0">
                <a:solidFill>
                  <a:prstClr val="black"/>
                </a:solidFill>
                <a:latin typeface="Verdana"/>
                <a:cs typeface="Verdana"/>
              </a:rPr>
              <a:t> </a:t>
            </a:r>
            <a:r>
              <a:rPr lang="en-US" spc="-5" dirty="0">
                <a:solidFill>
                  <a:prstClr val="black"/>
                </a:solidFill>
                <a:latin typeface="Verdana"/>
                <a:cs typeface="Verdana"/>
              </a:rPr>
              <a:t>to:</a:t>
            </a:r>
            <a:endParaRPr lang="en-US" dirty="0">
              <a:solidFill>
                <a:prstClr val="black"/>
              </a:solidFill>
              <a:latin typeface="Verdana"/>
              <a:cs typeface="Verdana"/>
            </a:endParaRPr>
          </a:p>
          <a:p>
            <a:pPr marL="355600" lvl="0" indent="-341630">
              <a:spcBef>
                <a:spcPts val="1470"/>
              </a:spcBef>
              <a:buClr>
                <a:srgbClr val="515255"/>
              </a:buClr>
              <a:buFont typeface="Wingdings"/>
              <a:buChar char=""/>
              <a:tabLst>
                <a:tab pos="356870" algn="l"/>
                <a:tab pos="357505" algn="l"/>
              </a:tabLst>
            </a:pPr>
            <a:r>
              <a:rPr lang="en-US" sz="1900" spc="-10" dirty="0">
                <a:solidFill>
                  <a:prstClr val="black"/>
                </a:solidFill>
                <a:latin typeface="Verdana"/>
                <a:cs typeface="Verdana"/>
              </a:rPr>
              <a:t>Collection </a:t>
            </a:r>
            <a:r>
              <a:rPr lang="en-US" sz="1900" spc="-5" dirty="0">
                <a:solidFill>
                  <a:prstClr val="black"/>
                </a:solidFill>
                <a:latin typeface="Verdana"/>
                <a:cs typeface="Verdana"/>
              </a:rPr>
              <a:t>and use of</a:t>
            </a:r>
            <a:r>
              <a:rPr lang="en-US" sz="1900" spc="25" dirty="0">
                <a:solidFill>
                  <a:prstClr val="black"/>
                </a:solidFill>
                <a:latin typeface="Verdana"/>
                <a:cs typeface="Verdana"/>
              </a:rPr>
              <a:t> </a:t>
            </a:r>
            <a:r>
              <a:rPr lang="en-US" sz="1900" spc="-10" dirty="0">
                <a:solidFill>
                  <a:prstClr val="black"/>
                </a:solidFill>
                <a:latin typeface="Verdana"/>
                <a:cs typeface="Verdana"/>
              </a:rPr>
              <a:t>data</a:t>
            </a:r>
            <a:endParaRPr lang="en-US" sz="1900" dirty="0">
              <a:solidFill>
                <a:prstClr val="black"/>
              </a:solidFill>
              <a:latin typeface="Verdana"/>
              <a:cs typeface="Verdana"/>
            </a:endParaRPr>
          </a:p>
          <a:p>
            <a:pPr marL="355600" lvl="0" indent="-341630">
              <a:spcBef>
                <a:spcPts val="915"/>
              </a:spcBef>
              <a:buClr>
                <a:srgbClr val="515255"/>
              </a:buClr>
              <a:buFont typeface="Wingdings"/>
              <a:buChar char=""/>
              <a:tabLst>
                <a:tab pos="356870" algn="l"/>
                <a:tab pos="357505" algn="l"/>
              </a:tabLst>
            </a:pPr>
            <a:r>
              <a:rPr lang="en-US" sz="1900" spc="-5" dirty="0">
                <a:solidFill>
                  <a:prstClr val="black"/>
                </a:solidFill>
                <a:latin typeface="Verdana"/>
                <a:cs typeface="Verdana"/>
              </a:rPr>
              <a:t>Effective </a:t>
            </a:r>
            <a:r>
              <a:rPr lang="en-US" sz="1900" spc="-10" dirty="0">
                <a:solidFill>
                  <a:prstClr val="black"/>
                </a:solidFill>
                <a:latin typeface="Verdana"/>
                <a:cs typeface="Verdana"/>
              </a:rPr>
              <a:t>public </a:t>
            </a:r>
            <a:r>
              <a:rPr lang="en-US" sz="1900" spc="-5" dirty="0">
                <a:solidFill>
                  <a:prstClr val="black"/>
                </a:solidFill>
                <a:latin typeface="Verdana"/>
                <a:cs typeface="Verdana"/>
              </a:rPr>
              <a:t>notification</a:t>
            </a:r>
            <a:r>
              <a:rPr lang="en-US" sz="1900" spc="50" dirty="0">
                <a:solidFill>
                  <a:prstClr val="black"/>
                </a:solidFill>
                <a:latin typeface="Verdana"/>
                <a:cs typeface="Verdana"/>
              </a:rPr>
              <a:t> </a:t>
            </a:r>
            <a:r>
              <a:rPr lang="en-US" sz="1900" spc="-5" dirty="0">
                <a:solidFill>
                  <a:prstClr val="black"/>
                </a:solidFill>
                <a:latin typeface="Verdana"/>
                <a:cs typeface="Verdana"/>
              </a:rPr>
              <a:t>system</a:t>
            </a:r>
            <a:endParaRPr lang="en-US" sz="1900" dirty="0">
              <a:solidFill>
                <a:prstClr val="black"/>
              </a:solidFill>
              <a:latin typeface="Verdana"/>
              <a:cs typeface="Verdana"/>
            </a:endParaRPr>
          </a:p>
          <a:p>
            <a:pPr marL="355600" lvl="0" indent="-341630">
              <a:spcBef>
                <a:spcPts val="915"/>
              </a:spcBef>
              <a:buClr>
                <a:srgbClr val="515255"/>
              </a:buClr>
              <a:buFont typeface="Wingdings"/>
              <a:buChar char=""/>
              <a:tabLst>
                <a:tab pos="356870" algn="l"/>
                <a:tab pos="357505" algn="l"/>
              </a:tabLst>
            </a:pPr>
            <a:r>
              <a:rPr lang="en-US" sz="1900" spc="-10" dirty="0">
                <a:solidFill>
                  <a:prstClr val="black"/>
                </a:solidFill>
                <a:latin typeface="Verdana"/>
                <a:cs typeface="Verdana"/>
              </a:rPr>
              <a:t>Complaint</a:t>
            </a:r>
            <a:r>
              <a:rPr lang="en-US" sz="1900" spc="5" dirty="0">
                <a:solidFill>
                  <a:prstClr val="black"/>
                </a:solidFill>
                <a:latin typeface="Verdana"/>
                <a:cs typeface="Verdana"/>
              </a:rPr>
              <a:t> </a:t>
            </a:r>
            <a:r>
              <a:rPr lang="en-US" sz="1900" spc="-10" dirty="0">
                <a:solidFill>
                  <a:prstClr val="black"/>
                </a:solidFill>
                <a:latin typeface="Verdana"/>
                <a:cs typeface="Verdana"/>
              </a:rPr>
              <a:t>procedures</a:t>
            </a:r>
            <a:endParaRPr lang="en-US" sz="1900" dirty="0">
              <a:solidFill>
                <a:prstClr val="black"/>
              </a:solidFill>
              <a:latin typeface="Verdana"/>
              <a:cs typeface="Verdana"/>
            </a:endParaRPr>
          </a:p>
          <a:p>
            <a:pPr marL="355600" lvl="0" indent="-341630">
              <a:spcBef>
                <a:spcPts val="910"/>
              </a:spcBef>
              <a:buClr>
                <a:srgbClr val="515255"/>
              </a:buClr>
              <a:buFont typeface="Wingdings"/>
              <a:buChar char=""/>
              <a:tabLst>
                <a:tab pos="356870" algn="l"/>
                <a:tab pos="357505" algn="l"/>
              </a:tabLst>
            </a:pPr>
            <a:r>
              <a:rPr lang="en-US" sz="1900" spc="-10" dirty="0">
                <a:solidFill>
                  <a:prstClr val="black"/>
                </a:solidFill>
                <a:latin typeface="Verdana"/>
                <a:cs typeface="Verdana"/>
              </a:rPr>
              <a:t>Compliance </a:t>
            </a:r>
            <a:r>
              <a:rPr lang="en-US" sz="1900" spc="-5" dirty="0">
                <a:solidFill>
                  <a:prstClr val="black"/>
                </a:solidFill>
                <a:latin typeface="Verdana"/>
                <a:cs typeface="Verdana"/>
              </a:rPr>
              <a:t>review</a:t>
            </a:r>
            <a:r>
              <a:rPr lang="en-US" sz="1900" spc="55" dirty="0">
                <a:solidFill>
                  <a:prstClr val="black"/>
                </a:solidFill>
                <a:latin typeface="Verdana"/>
                <a:cs typeface="Verdana"/>
              </a:rPr>
              <a:t> </a:t>
            </a:r>
            <a:r>
              <a:rPr lang="en-US" sz="1900" spc="-10" dirty="0">
                <a:solidFill>
                  <a:prstClr val="black"/>
                </a:solidFill>
                <a:latin typeface="Verdana"/>
                <a:cs typeface="Verdana"/>
              </a:rPr>
              <a:t>techniques</a:t>
            </a:r>
            <a:endParaRPr lang="en-US" sz="1900" dirty="0">
              <a:solidFill>
                <a:prstClr val="black"/>
              </a:solidFill>
              <a:latin typeface="Verdana"/>
              <a:cs typeface="Verdana"/>
            </a:endParaRPr>
          </a:p>
          <a:p>
            <a:pPr marL="355600" lvl="0" indent="-341630">
              <a:spcBef>
                <a:spcPts val="915"/>
              </a:spcBef>
              <a:buClr>
                <a:srgbClr val="515255"/>
              </a:buClr>
              <a:buFont typeface="Wingdings"/>
              <a:buChar char=""/>
              <a:tabLst>
                <a:tab pos="356870" algn="l"/>
                <a:tab pos="357505" algn="l"/>
              </a:tabLst>
            </a:pPr>
            <a:r>
              <a:rPr lang="en-US" sz="1900" spc="-10" dirty="0">
                <a:solidFill>
                  <a:prstClr val="black"/>
                </a:solidFill>
                <a:latin typeface="Verdana"/>
                <a:cs typeface="Verdana"/>
              </a:rPr>
              <a:t>Resolution </a:t>
            </a:r>
            <a:r>
              <a:rPr lang="en-US" sz="1900" spc="-5" dirty="0">
                <a:solidFill>
                  <a:prstClr val="black"/>
                </a:solidFill>
                <a:latin typeface="Verdana"/>
                <a:cs typeface="Verdana"/>
              </a:rPr>
              <a:t>of</a:t>
            </a:r>
            <a:r>
              <a:rPr lang="en-US" sz="1900" spc="25" dirty="0">
                <a:solidFill>
                  <a:prstClr val="black"/>
                </a:solidFill>
                <a:latin typeface="Verdana"/>
                <a:cs typeface="Verdana"/>
              </a:rPr>
              <a:t> </a:t>
            </a:r>
            <a:r>
              <a:rPr lang="en-US" sz="1900" spc="-5" dirty="0">
                <a:solidFill>
                  <a:prstClr val="black"/>
                </a:solidFill>
                <a:latin typeface="Verdana"/>
                <a:cs typeface="Verdana"/>
              </a:rPr>
              <a:t>noncompliance</a:t>
            </a:r>
            <a:endParaRPr lang="en-US" sz="1900" dirty="0">
              <a:solidFill>
                <a:prstClr val="black"/>
              </a:solidFill>
              <a:latin typeface="Verdana"/>
              <a:cs typeface="Verdana"/>
            </a:endParaRPr>
          </a:p>
          <a:p>
            <a:pPr marL="355600" marR="764540" lvl="0" indent="-342900">
              <a:lnSpc>
                <a:spcPts val="2050"/>
              </a:lnSpc>
              <a:spcBef>
                <a:spcPts val="1170"/>
              </a:spcBef>
              <a:buClr>
                <a:srgbClr val="515255"/>
              </a:buClr>
              <a:buFont typeface="Wingdings"/>
              <a:buChar char=""/>
              <a:tabLst>
                <a:tab pos="354965" algn="l"/>
                <a:tab pos="355600" algn="l"/>
              </a:tabLst>
            </a:pPr>
            <a:r>
              <a:rPr lang="en-US" sz="1900" spc="-10" dirty="0">
                <a:solidFill>
                  <a:prstClr val="black"/>
                </a:solidFill>
                <a:latin typeface="Verdana"/>
                <a:cs typeface="Verdana"/>
              </a:rPr>
              <a:t>Requirements </a:t>
            </a:r>
            <a:r>
              <a:rPr lang="en-US" sz="1900" spc="-5" dirty="0">
                <a:solidFill>
                  <a:prstClr val="black"/>
                </a:solidFill>
                <a:latin typeface="Verdana"/>
                <a:cs typeface="Verdana"/>
              </a:rPr>
              <a:t>for </a:t>
            </a:r>
            <a:r>
              <a:rPr lang="en-US" sz="1900" spc="-10" dirty="0">
                <a:solidFill>
                  <a:prstClr val="black"/>
                </a:solidFill>
                <a:latin typeface="Verdana"/>
                <a:cs typeface="Verdana"/>
              </a:rPr>
              <a:t>reasonable </a:t>
            </a:r>
            <a:r>
              <a:rPr lang="en-US" sz="1900" spc="-5" dirty="0">
                <a:solidFill>
                  <a:prstClr val="black"/>
                </a:solidFill>
                <a:latin typeface="Verdana"/>
                <a:cs typeface="Verdana"/>
              </a:rPr>
              <a:t>modifications for </a:t>
            </a:r>
            <a:r>
              <a:rPr lang="en-US" sz="1900" spc="-10" dirty="0">
                <a:solidFill>
                  <a:prstClr val="black"/>
                </a:solidFill>
                <a:latin typeface="Verdana"/>
                <a:cs typeface="Verdana"/>
              </a:rPr>
              <a:t>persons with  </a:t>
            </a:r>
            <a:r>
              <a:rPr lang="en-US" sz="1900" spc="-5" dirty="0">
                <a:solidFill>
                  <a:prstClr val="black"/>
                </a:solidFill>
                <a:latin typeface="Verdana"/>
                <a:cs typeface="Verdana"/>
              </a:rPr>
              <a:t>disabilities</a:t>
            </a:r>
            <a:endParaRPr lang="en-US" sz="1900" dirty="0">
              <a:solidFill>
                <a:prstClr val="black"/>
              </a:solidFill>
              <a:latin typeface="Verdana"/>
              <a:cs typeface="Verdana"/>
            </a:endParaRPr>
          </a:p>
          <a:p>
            <a:pPr marL="356870" marR="100330" lvl="0" indent="-342900">
              <a:lnSpc>
                <a:spcPts val="2050"/>
              </a:lnSpc>
              <a:spcBef>
                <a:spcPts val="1145"/>
              </a:spcBef>
              <a:buClr>
                <a:srgbClr val="515255"/>
              </a:buClr>
              <a:buFont typeface="Wingdings"/>
              <a:buChar char=""/>
              <a:tabLst>
                <a:tab pos="356870" algn="l"/>
                <a:tab pos="357505" algn="l"/>
              </a:tabLst>
            </a:pPr>
            <a:r>
              <a:rPr lang="en-US" sz="1900" spc="-10" dirty="0">
                <a:solidFill>
                  <a:prstClr val="black"/>
                </a:solidFill>
                <a:latin typeface="Verdana"/>
                <a:cs typeface="Verdana"/>
              </a:rPr>
              <a:t>Requirements </a:t>
            </a:r>
            <a:r>
              <a:rPr lang="en-US" sz="1900" spc="-5" dirty="0">
                <a:solidFill>
                  <a:prstClr val="black"/>
                </a:solidFill>
                <a:latin typeface="Verdana"/>
                <a:cs typeface="Verdana"/>
              </a:rPr>
              <a:t>for </a:t>
            </a:r>
            <a:r>
              <a:rPr lang="en-US" sz="1900" spc="-10" dirty="0">
                <a:solidFill>
                  <a:prstClr val="black"/>
                </a:solidFill>
                <a:latin typeface="Verdana"/>
                <a:cs typeface="Verdana"/>
              </a:rPr>
              <a:t>language assistance </a:t>
            </a:r>
            <a:r>
              <a:rPr lang="en-US" sz="1900" spc="-5" dirty="0">
                <a:solidFill>
                  <a:prstClr val="black"/>
                </a:solidFill>
                <a:latin typeface="Verdana"/>
                <a:cs typeface="Verdana"/>
              </a:rPr>
              <a:t>for </a:t>
            </a:r>
            <a:r>
              <a:rPr lang="en-US" sz="1900" spc="-10" dirty="0">
                <a:solidFill>
                  <a:prstClr val="black"/>
                </a:solidFill>
                <a:latin typeface="Verdana"/>
                <a:cs typeface="Verdana"/>
              </a:rPr>
              <a:t>individuals with limited  English</a:t>
            </a:r>
            <a:r>
              <a:rPr lang="en-US" sz="1900" spc="15" dirty="0">
                <a:solidFill>
                  <a:prstClr val="black"/>
                </a:solidFill>
                <a:latin typeface="Verdana"/>
                <a:cs typeface="Verdana"/>
              </a:rPr>
              <a:t> </a:t>
            </a:r>
            <a:r>
              <a:rPr lang="en-US" sz="1900" spc="-10" dirty="0">
                <a:solidFill>
                  <a:prstClr val="black"/>
                </a:solidFill>
                <a:latin typeface="Verdana"/>
                <a:cs typeface="Verdana"/>
              </a:rPr>
              <a:t>proficiency</a:t>
            </a:r>
            <a:endParaRPr lang="en-US" sz="1900" dirty="0">
              <a:solidFill>
                <a:prstClr val="black"/>
              </a:solidFill>
              <a:latin typeface="Verdana"/>
              <a:cs typeface="Verdana"/>
            </a:endParaRPr>
          </a:p>
          <a:p>
            <a:pPr marL="355600" lvl="0" indent="-341630">
              <a:spcBef>
                <a:spcPts val="890"/>
              </a:spcBef>
              <a:buClr>
                <a:srgbClr val="515255"/>
              </a:buClr>
              <a:buFont typeface="Wingdings"/>
              <a:buChar char=""/>
              <a:tabLst>
                <a:tab pos="356870" algn="l"/>
                <a:tab pos="357505" algn="l"/>
              </a:tabLst>
            </a:pPr>
            <a:r>
              <a:rPr lang="en-US" sz="1900" spc="-10" dirty="0">
                <a:solidFill>
                  <a:srgbClr val="CC3300"/>
                </a:solidFill>
                <a:latin typeface="Verdana"/>
                <a:cs typeface="Verdana"/>
              </a:rPr>
              <a:t>Conflict</a:t>
            </a:r>
            <a:r>
              <a:rPr lang="en-US" sz="1900" dirty="0">
                <a:solidFill>
                  <a:srgbClr val="CC3300"/>
                </a:solidFill>
                <a:latin typeface="Verdana"/>
                <a:cs typeface="Verdana"/>
              </a:rPr>
              <a:t> </a:t>
            </a:r>
            <a:r>
              <a:rPr lang="en-US" sz="1900" spc="-5" dirty="0">
                <a:solidFill>
                  <a:srgbClr val="CC3300"/>
                </a:solidFill>
                <a:latin typeface="Verdana"/>
                <a:cs typeface="Verdana"/>
              </a:rPr>
              <a:t>resolution</a:t>
            </a:r>
            <a:endParaRPr lang="en-US" sz="1900" dirty="0">
              <a:solidFill>
                <a:prstClr val="black"/>
              </a:solidFill>
              <a:latin typeface="Verdana"/>
              <a:cs typeface="Verdana"/>
            </a:endParaRPr>
          </a:p>
          <a:p>
            <a:pPr marL="355600" lvl="0" indent="-341630">
              <a:spcBef>
                <a:spcPts val="910"/>
              </a:spcBef>
              <a:buClr>
                <a:srgbClr val="515255"/>
              </a:buClr>
              <a:buFont typeface="Wingdings"/>
              <a:buChar char=""/>
              <a:tabLst>
                <a:tab pos="356870" algn="l"/>
                <a:tab pos="357505" algn="l"/>
              </a:tabLst>
            </a:pPr>
            <a:r>
              <a:rPr lang="en-US" sz="1900" spc="-10" dirty="0">
                <a:solidFill>
                  <a:srgbClr val="CC3300"/>
                </a:solidFill>
                <a:latin typeface="Verdana"/>
                <a:cs typeface="Verdana"/>
              </a:rPr>
              <a:t>Customer</a:t>
            </a:r>
            <a:r>
              <a:rPr lang="en-US" sz="1900" spc="15" dirty="0">
                <a:solidFill>
                  <a:srgbClr val="CC3300"/>
                </a:solidFill>
                <a:latin typeface="Verdana"/>
                <a:cs typeface="Verdana"/>
              </a:rPr>
              <a:t> </a:t>
            </a:r>
            <a:r>
              <a:rPr lang="en-US" sz="1900" spc="-5" dirty="0">
                <a:solidFill>
                  <a:srgbClr val="CC3300"/>
                </a:solidFill>
                <a:latin typeface="Verdana"/>
                <a:cs typeface="Verdana"/>
              </a:rPr>
              <a:t>service</a:t>
            </a:r>
            <a:endParaRPr lang="en-US" sz="1900" dirty="0">
              <a:solidFill>
                <a:prstClr val="black"/>
              </a:solidFill>
              <a:latin typeface="Verdana"/>
              <a:cs typeface="Verdana"/>
            </a:endParaRPr>
          </a:p>
        </p:txBody>
      </p:sp>
    </p:spTree>
    <p:extLst>
      <p:ext uri="{BB962C8B-B14F-4D97-AF65-F5344CB8AC3E}">
        <p14:creationId xmlns:p14="http://schemas.microsoft.com/office/powerpoint/2010/main" val="2542957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0F31-135B-4CD4-8DAC-9EB974AFB223}"/>
              </a:ext>
            </a:extLst>
          </p:cNvPr>
          <p:cNvSpPr>
            <a:spLocks noGrp="1"/>
          </p:cNvSpPr>
          <p:nvPr>
            <p:ph type="title"/>
          </p:nvPr>
        </p:nvSpPr>
        <p:spPr/>
        <p:txBody>
          <a:bodyPr/>
          <a:lstStyle/>
          <a:p>
            <a:pPr algn="ctr"/>
            <a:r>
              <a:rPr lang="en-US" sz="2800" kern="0" spc="-10" dirty="0">
                <a:solidFill>
                  <a:srgbClr val="136442"/>
                </a:solidFill>
                <a:latin typeface="Verdana"/>
                <a:ea typeface="+mj-ea"/>
                <a:cs typeface="Verdana"/>
              </a:rPr>
              <a:t>Limited English </a:t>
            </a:r>
            <a:r>
              <a:rPr lang="en-US" sz="2800" kern="0" spc="-5" dirty="0">
                <a:solidFill>
                  <a:srgbClr val="136442"/>
                </a:solidFill>
                <a:latin typeface="Verdana"/>
                <a:ea typeface="+mj-ea"/>
                <a:cs typeface="Verdana"/>
              </a:rPr>
              <a:t>Proficiency </a:t>
            </a:r>
            <a:r>
              <a:rPr lang="en-US" sz="2800" kern="0" spc="-10" dirty="0">
                <a:solidFill>
                  <a:srgbClr val="136442"/>
                </a:solidFill>
                <a:latin typeface="Verdana"/>
                <a:ea typeface="+mj-ea"/>
                <a:cs typeface="Verdana"/>
              </a:rPr>
              <a:t>(LEP)  </a:t>
            </a:r>
            <a:r>
              <a:rPr lang="en-US" sz="2800" kern="0" spc="-5" dirty="0">
                <a:solidFill>
                  <a:srgbClr val="136442"/>
                </a:solidFill>
                <a:latin typeface="Verdana"/>
                <a:ea typeface="+mj-ea"/>
                <a:cs typeface="Verdana"/>
              </a:rPr>
              <a:t>and Program</a:t>
            </a:r>
            <a:r>
              <a:rPr lang="en-US" sz="2800" kern="0" spc="25" dirty="0">
                <a:solidFill>
                  <a:srgbClr val="136442"/>
                </a:solidFill>
                <a:latin typeface="Verdana"/>
                <a:ea typeface="+mj-ea"/>
                <a:cs typeface="Verdana"/>
              </a:rPr>
              <a:t> </a:t>
            </a:r>
            <a:r>
              <a:rPr lang="en-US" sz="2800" kern="0" spc="-10" dirty="0">
                <a:solidFill>
                  <a:srgbClr val="136442"/>
                </a:solidFill>
                <a:latin typeface="Verdana"/>
                <a:ea typeface="+mj-ea"/>
                <a:cs typeface="Verdana"/>
              </a:rPr>
              <a:t>Access</a:t>
            </a:r>
            <a:endParaRPr lang="en-US" dirty="0"/>
          </a:p>
        </p:txBody>
      </p:sp>
      <p:sp>
        <p:nvSpPr>
          <p:cNvPr id="3" name="Rectangle 2">
            <a:extLst>
              <a:ext uri="{FF2B5EF4-FFF2-40B4-BE49-F238E27FC236}">
                <a16:creationId xmlns:a16="http://schemas.microsoft.com/office/drawing/2014/main" id="{DE5C3DAA-0BDC-4900-9C80-25ECB4210B03}"/>
              </a:ext>
            </a:extLst>
          </p:cNvPr>
          <p:cNvSpPr/>
          <p:nvPr/>
        </p:nvSpPr>
        <p:spPr>
          <a:xfrm>
            <a:off x="674368" y="2086815"/>
            <a:ext cx="7843267" cy="3347070"/>
          </a:xfrm>
          <a:prstGeom prst="rect">
            <a:avLst/>
          </a:prstGeom>
        </p:spPr>
        <p:txBody>
          <a:bodyPr wrap="square">
            <a:spAutoFit/>
          </a:bodyPr>
          <a:lstStyle/>
          <a:p>
            <a:pPr marL="355600" lvl="0" indent="-342900">
              <a:spcBef>
                <a:spcPts val="1175"/>
              </a:spcBef>
              <a:buFont typeface="Wingdings"/>
              <a:buChar char=""/>
              <a:tabLst>
                <a:tab pos="355600" algn="l"/>
                <a:tab pos="356235" algn="l"/>
              </a:tabLst>
            </a:pPr>
            <a:r>
              <a:rPr lang="en-US" sz="1900" b="1" spc="-10" dirty="0">
                <a:solidFill>
                  <a:prstClr val="black"/>
                </a:solidFill>
                <a:latin typeface="Verdana"/>
                <a:cs typeface="Verdana"/>
              </a:rPr>
              <a:t>Who </a:t>
            </a:r>
            <a:r>
              <a:rPr lang="en-US" sz="1900" b="1" spc="-5" dirty="0">
                <a:solidFill>
                  <a:prstClr val="black"/>
                </a:solidFill>
                <a:latin typeface="Verdana"/>
                <a:cs typeface="Verdana"/>
              </a:rPr>
              <a:t>are </a:t>
            </a:r>
            <a:r>
              <a:rPr lang="en-US" sz="1900" b="1" spc="-10" dirty="0">
                <a:solidFill>
                  <a:prstClr val="black"/>
                </a:solidFill>
                <a:latin typeface="Verdana"/>
                <a:cs typeface="Verdana"/>
              </a:rPr>
              <a:t>persons </a:t>
            </a:r>
            <a:r>
              <a:rPr lang="en-US" sz="1900" b="1" spc="-5" dirty="0">
                <a:solidFill>
                  <a:prstClr val="black"/>
                </a:solidFill>
                <a:latin typeface="Verdana"/>
                <a:cs typeface="Verdana"/>
              </a:rPr>
              <a:t>with</a:t>
            </a:r>
            <a:r>
              <a:rPr lang="en-US" sz="1900" b="1" spc="25" dirty="0">
                <a:solidFill>
                  <a:prstClr val="black"/>
                </a:solidFill>
                <a:latin typeface="Verdana"/>
                <a:cs typeface="Verdana"/>
              </a:rPr>
              <a:t> </a:t>
            </a:r>
            <a:r>
              <a:rPr lang="en-US" sz="1900" b="1" spc="-10" dirty="0">
                <a:solidFill>
                  <a:prstClr val="black"/>
                </a:solidFill>
                <a:latin typeface="Verdana"/>
                <a:cs typeface="Verdana"/>
              </a:rPr>
              <a:t>LEP?</a:t>
            </a:r>
            <a:endParaRPr lang="en-US" sz="1900" dirty="0">
              <a:solidFill>
                <a:prstClr val="black"/>
              </a:solidFill>
              <a:latin typeface="Verdana"/>
              <a:cs typeface="Verdana"/>
            </a:endParaRPr>
          </a:p>
          <a:p>
            <a:pPr marL="415290" marR="15875" lvl="1">
              <a:spcBef>
                <a:spcPts val="1025"/>
              </a:spcBef>
              <a:tabLst>
                <a:tab pos="757555" algn="l"/>
                <a:tab pos="758190" algn="l"/>
              </a:tabLst>
            </a:pPr>
            <a:r>
              <a:rPr lang="en-US" spc="-5" dirty="0">
                <a:solidFill>
                  <a:prstClr val="black"/>
                </a:solidFill>
                <a:latin typeface="Verdana"/>
                <a:cs typeface="Verdana"/>
              </a:rPr>
              <a:t>Individuals who </a:t>
            </a:r>
            <a:r>
              <a:rPr lang="en-US" spc="-10" dirty="0">
                <a:solidFill>
                  <a:prstClr val="black"/>
                </a:solidFill>
                <a:latin typeface="Verdana"/>
                <a:cs typeface="Verdana"/>
              </a:rPr>
              <a:t>do </a:t>
            </a:r>
            <a:r>
              <a:rPr lang="en-US" dirty="0">
                <a:solidFill>
                  <a:prstClr val="black"/>
                </a:solidFill>
                <a:latin typeface="Verdana"/>
                <a:cs typeface="Verdana"/>
              </a:rPr>
              <a:t>not </a:t>
            </a:r>
            <a:r>
              <a:rPr lang="en-US" spc="-5" dirty="0">
                <a:solidFill>
                  <a:prstClr val="black"/>
                </a:solidFill>
                <a:latin typeface="Verdana"/>
                <a:cs typeface="Verdana"/>
              </a:rPr>
              <a:t>speak English </a:t>
            </a:r>
            <a:r>
              <a:rPr lang="en-US" dirty="0">
                <a:solidFill>
                  <a:prstClr val="black"/>
                </a:solidFill>
                <a:latin typeface="Verdana"/>
                <a:cs typeface="Verdana"/>
              </a:rPr>
              <a:t>as </a:t>
            </a:r>
            <a:r>
              <a:rPr lang="en-US" spc="-5" dirty="0">
                <a:solidFill>
                  <a:prstClr val="black"/>
                </a:solidFill>
                <a:latin typeface="Verdana"/>
                <a:cs typeface="Verdana"/>
              </a:rPr>
              <a:t>their primary  language </a:t>
            </a:r>
            <a:r>
              <a:rPr lang="en-US" dirty="0">
                <a:solidFill>
                  <a:prstClr val="black"/>
                </a:solidFill>
                <a:latin typeface="Verdana"/>
                <a:cs typeface="Verdana"/>
              </a:rPr>
              <a:t>and who have a </a:t>
            </a:r>
            <a:r>
              <a:rPr lang="en-US" spc="-5" dirty="0">
                <a:solidFill>
                  <a:prstClr val="black"/>
                </a:solidFill>
                <a:latin typeface="Verdana"/>
                <a:cs typeface="Verdana"/>
              </a:rPr>
              <a:t>limited ability to read, speak,  write, </a:t>
            </a:r>
            <a:r>
              <a:rPr lang="en-US" dirty="0">
                <a:solidFill>
                  <a:prstClr val="black"/>
                </a:solidFill>
                <a:latin typeface="Verdana"/>
                <a:cs typeface="Verdana"/>
              </a:rPr>
              <a:t>or </a:t>
            </a:r>
            <a:r>
              <a:rPr lang="en-US" spc="-5" dirty="0">
                <a:solidFill>
                  <a:prstClr val="black"/>
                </a:solidFill>
                <a:latin typeface="Verdana"/>
                <a:cs typeface="Verdana"/>
              </a:rPr>
              <a:t>understand English because </a:t>
            </a:r>
            <a:r>
              <a:rPr lang="en-US" dirty="0">
                <a:solidFill>
                  <a:prstClr val="black"/>
                </a:solidFill>
                <a:latin typeface="Verdana"/>
                <a:cs typeface="Verdana"/>
              </a:rPr>
              <a:t>of </a:t>
            </a:r>
            <a:r>
              <a:rPr lang="en-US" spc="-5" dirty="0">
                <a:solidFill>
                  <a:prstClr val="black"/>
                </a:solidFill>
                <a:latin typeface="Verdana"/>
                <a:cs typeface="Verdana"/>
              </a:rPr>
              <a:t>their </a:t>
            </a:r>
            <a:r>
              <a:rPr lang="en-US" dirty="0">
                <a:solidFill>
                  <a:prstClr val="black"/>
                </a:solidFill>
                <a:latin typeface="Verdana"/>
                <a:cs typeface="Verdana"/>
              </a:rPr>
              <a:t>national</a:t>
            </a:r>
            <a:r>
              <a:rPr lang="en-US" spc="80" dirty="0">
                <a:solidFill>
                  <a:prstClr val="black"/>
                </a:solidFill>
                <a:latin typeface="Verdana"/>
                <a:cs typeface="Verdana"/>
              </a:rPr>
              <a:t> </a:t>
            </a:r>
            <a:r>
              <a:rPr lang="en-US" spc="-5" dirty="0">
                <a:solidFill>
                  <a:prstClr val="black"/>
                </a:solidFill>
                <a:latin typeface="Verdana"/>
                <a:cs typeface="Verdana"/>
              </a:rPr>
              <a:t>origin</a:t>
            </a:r>
            <a:endParaRPr lang="en-US" dirty="0">
              <a:solidFill>
                <a:prstClr val="black"/>
              </a:solidFill>
              <a:latin typeface="Verdana"/>
              <a:cs typeface="Verdana"/>
            </a:endParaRPr>
          </a:p>
          <a:p>
            <a:pPr marL="355600" marR="5080" lvl="0" indent="-342900">
              <a:spcBef>
                <a:spcPts val="1135"/>
              </a:spcBef>
              <a:buFont typeface="Wingdings"/>
              <a:buChar char=""/>
              <a:tabLst>
                <a:tab pos="355600" algn="l"/>
                <a:tab pos="356235" algn="l"/>
              </a:tabLst>
            </a:pPr>
            <a:r>
              <a:rPr lang="en-US" sz="1900" spc="-10" dirty="0">
                <a:solidFill>
                  <a:prstClr val="black"/>
                </a:solidFill>
                <a:latin typeface="Verdana"/>
                <a:cs typeface="Verdana"/>
              </a:rPr>
              <a:t>Recipients </a:t>
            </a:r>
            <a:r>
              <a:rPr lang="en-US" sz="1900" spc="-5" dirty="0">
                <a:solidFill>
                  <a:prstClr val="black"/>
                </a:solidFill>
                <a:latin typeface="Verdana"/>
                <a:cs typeface="Verdana"/>
              </a:rPr>
              <a:t>of Federal financial </a:t>
            </a:r>
            <a:r>
              <a:rPr lang="en-US" sz="1900" spc="-10" dirty="0">
                <a:solidFill>
                  <a:prstClr val="black"/>
                </a:solidFill>
                <a:latin typeface="Verdana"/>
                <a:cs typeface="Verdana"/>
              </a:rPr>
              <a:t>assistance </a:t>
            </a:r>
            <a:r>
              <a:rPr lang="en-US" sz="1900" spc="-5" dirty="0">
                <a:solidFill>
                  <a:prstClr val="black"/>
                </a:solidFill>
                <a:latin typeface="Verdana"/>
                <a:cs typeface="Verdana"/>
              </a:rPr>
              <a:t>have a  </a:t>
            </a:r>
            <a:r>
              <a:rPr lang="en-US" sz="1900" spc="-10" dirty="0">
                <a:solidFill>
                  <a:prstClr val="black"/>
                </a:solidFill>
                <a:latin typeface="Verdana"/>
                <a:cs typeface="Verdana"/>
              </a:rPr>
              <a:t>responsibility </a:t>
            </a:r>
            <a:r>
              <a:rPr lang="en-US" sz="1900" spc="-5" dirty="0">
                <a:solidFill>
                  <a:prstClr val="black"/>
                </a:solidFill>
                <a:latin typeface="Verdana"/>
                <a:cs typeface="Verdana"/>
              </a:rPr>
              <a:t>to take reasonable steps to ensure meaningful  </a:t>
            </a:r>
            <a:r>
              <a:rPr lang="en-US" sz="1900" spc="-10" dirty="0">
                <a:solidFill>
                  <a:prstClr val="black"/>
                </a:solidFill>
                <a:latin typeface="Verdana"/>
                <a:cs typeface="Verdana"/>
              </a:rPr>
              <a:t>access </a:t>
            </a:r>
            <a:r>
              <a:rPr lang="en-US" sz="1900" spc="-5" dirty="0">
                <a:solidFill>
                  <a:prstClr val="black"/>
                </a:solidFill>
                <a:latin typeface="Verdana"/>
                <a:cs typeface="Verdana"/>
              </a:rPr>
              <a:t>to </a:t>
            </a:r>
            <a:r>
              <a:rPr lang="en-US" sz="1900" spc="-10" dirty="0">
                <a:solidFill>
                  <a:prstClr val="black"/>
                </a:solidFill>
                <a:latin typeface="Verdana"/>
                <a:cs typeface="Verdana"/>
              </a:rPr>
              <a:t>their programs </a:t>
            </a:r>
            <a:r>
              <a:rPr lang="en-US" sz="1900" spc="-5" dirty="0">
                <a:solidFill>
                  <a:prstClr val="black"/>
                </a:solidFill>
                <a:latin typeface="Verdana"/>
                <a:cs typeface="Verdana"/>
              </a:rPr>
              <a:t>and </a:t>
            </a:r>
            <a:r>
              <a:rPr lang="en-US" sz="1900" spc="-10" dirty="0">
                <a:solidFill>
                  <a:prstClr val="black"/>
                </a:solidFill>
                <a:latin typeface="Verdana"/>
                <a:cs typeface="Verdana"/>
              </a:rPr>
              <a:t>activities </a:t>
            </a:r>
            <a:r>
              <a:rPr lang="en-US" sz="1900" spc="-5" dirty="0">
                <a:solidFill>
                  <a:prstClr val="black"/>
                </a:solidFill>
                <a:latin typeface="Verdana"/>
                <a:cs typeface="Verdana"/>
              </a:rPr>
              <a:t>by </a:t>
            </a:r>
            <a:r>
              <a:rPr lang="en-US" sz="1900" spc="-10" dirty="0">
                <a:solidFill>
                  <a:prstClr val="black"/>
                </a:solidFill>
                <a:latin typeface="Verdana"/>
                <a:cs typeface="Verdana"/>
              </a:rPr>
              <a:t>persons with</a:t>
            </a:r>
            <a:r>
              <a:rPr lang="en-US" sz="1900" spc="229" dirty="0">
                <a:solidFill>
                  <a:prstClr val="black"/>
                </a:solidFill>
                <a:latin typeface="Verdana"/>
                <a:cs typeface="Verdana"/>
              </a:rPr>
              <a:t> </a:t>
            </a:r>
            <a:r>
              <a:rPr lang="en-US" sz="1900" spc="-5" dirty="0">
                <a:solidFill>
                  <a:prstClr val="black"/>
                </a:solidFill>
                <a:latin typeface="Verdana"/>
                <a:cs typeface="Verdana"/>
              </a:rPr>
              <a:t>LEP.</a:t>
            </a:r>
            <a:endParaRPr lang="en-US" sz="1900" dirty="0">
              <a:solidFill>
                <a:prstClr val="black"/>
              </a:solidFill>
              <a:latin typeface="Verdana"/>
              <a:cs typeface="Verdana"/>
            </a:endParaRPr>
          </a:p>
          <a:p>
            <a:pPr lvl="0">
              <a:buFont typeface="Wingdings"/>
              <a:buChar char=""/>
            </a:pPr>
            <a:endParaRPr lang="en-US" sz="2600" dirty="0">
              <a:solidFill>
                <a:prstClr val="black"/>
              </a:solidFill>
              <a:latin typeface="Times New Roman"/>
              <a:cs typeface="Times New Roman"/>
            </a:endParaRPr>
          </a:p>
          <a:p>
            <a:pPr marL="355600" lvl="0" indent="-342900">
              <a:buFont typeface="Wingdings"/>
              <a:buChar char=""/>
              <a:tabLst>
                <a:tab pos="355600" algn="l"/>
                <a:tab pos="356235" algn="l"/>
              </a:tabLst>
            </a:pPr>
            <a:r>
              <a:rPr lang="en-US" sz="1900" spc="-5" dirty="0">
                <a:solidFill>
                  <a:prstClr val="black"/>
                </a:solidFill>
                <a:latin typeface="Verdana"/>
                <a:cs typeface="Verdana"/>
              </a:rPr>
              <a:t>Failure to </a:t>
            </a:r>
            <a:r>
              <a:rPr lang="en-US" sz="1900" spc="-10" dirty="0">
                <a:solidFill>
                  <a:prstClr val="black"/>
                </a:solidFill>
                <a:latin typeface="Verdana"/>
                <a:cs typeface="Verdana"/>
              </a:rPr>
              <a:t>provide </a:t>
            </a:r>
            <a:r>
              <a:rPr lang="en-US" sz="1900" spc="-5" dirty="0">
                <a:solidFill>
                  <a:prstClr val="black"/>
                </a:solidFill>
                <a:latin typeface="Verdana"/>
                <a:cs typeface="Verdana"/>
              </a:rPr>
              <a:t>“meaningful” </a:t>
            </a:r>
            <a:r>
              <a:rPr lang="en-US" sz="1900" spc="-10" dirty="0">
                <a:solidFill>
                  <a:prstClr val="black"/>
                </a:solidFill>
                <a:latin typeface="Verdana"/>
                <a:cs typeface="Verdana"/>
              </a:rPr>
              <a:t>access </a:t>
            </a:r>
            <a:r>
              <a:rPr lang="en-US" sz="1900" spc="-5" dirty="0">
                <a:solidFill>
                  <a:prstClr val="black"/>
                </a:solidFill>
                <a:latin typeface="Verdana"/>
                <a:cs typeface="Verdana"/>
              </a:rPr>
              <a:t>to </a:t>
            </a:r>
            <a:r>
              <a:rPr lang="en-US" sz="1900" spc="-10" dirty="0">
                <a:solidFill>
                  <a:prstClr val="black"/>
                </a:solidFill>
                <a:latin typeface="Verdana"/>
                <a:cs typeface="Verdana"/>
              </a:rPr>
              <a:t>persons with</a:t>
            </a:r>
            <a:r>
              <a:rPr lang="en-US" sz="1900" spc="175" dirty="0">
                <a:solidFill>
                  <a:prstClr val="black"/>
                </a:solidFill>
                <a:latin typeface="Verdana"/>
                <a:cs typeface="Verdana"/>
              </a:rPr>
              <a:t> </a:t>
            </a:r>
            <a:r>
              <a:rPr lang="en-US" sz="1900" spc="-5" dirty="0">
                <a:solidFill>
                  <a:prstClr val="black"/>
                </a:solidFill>
                <a:latin typeface="Verdana"/>
                <a:cs typeface="Verdana"/>
              </a:rPr>
              <a:t>LEP</a:t>
            </a:r>
            <a:endParaRPr lang="en-US" sz="1900" dirty="0">
              <a:solidFill>
                <a:prstClr val="black"/>
              </a:solidFill>
              <a:latin typeface="Verdana"/>
              <a:cs typeface="Verdana"/>
            </a:endParaRPr>
          </a:p>
          <a:p>
            <a:pPr marL="355600" lvl="0"/>
            <a:r>
              <a:rPr lang="en-US" sz="1900" spc="-5" dirty="0">
                <a:solidFill>
                  <a:prstClr val="black"/>
                </a:solidFill>
                <a:latin typeface="Verdana"/>
                <a:cs typeface="Verdana"/>
              </a:rPr>
              <a:t>could </a:t>
            </a:r>
            <a:r>
              <a:rPr lang="en-US" sz="1900" spc="-10" dirty="0">
                <a:solidFill>
                  <a:prstClr val="black"/>
                </a:solidFill>
                <a:latin typeface="Verdana"/>
                <a:cs typeface="Verdana"/>
              </a:rPr>
              <a:t>be </a:t>
            </a:r>
            <a:r>
              <a:rPr lang="en-US" sz="1900" spc="-15" dirty="0">
                <a:solidFill>
                  <a:prstClr val="black"/>
                </a:solidFill>
                <a:latin typeface="Verdana"/>
                <a:cs typeface="Verdana"/>
              </a:rPr>
              <a:t>discrimination </a:t>
            </a:r>
            <a:r>
              <a:rPr lang="en-US" sz="1900" spc="-5" dirty="0">
                <a:solidFill>
                  <a:prstClr val="black"/>
                </a:solidFill>
                <a:latin typeface="Verdana"/>
                <a:cs typeface="Verdana"/>
              </a:rPr>
              <a:t>on the </a:t>
            </a:r>
            <a:r>
              <a:rPr lang="en-US" sz="1900" spc="-10" dirty="0">
                <a:solidFill>
                  <a:prstClr val="black"/>
                </a:solidFill>
                <a:latin typeface="Verdana"/>
                <a:cs typeface="Verdana"/>
              </a:rPr>
              <a:t>basis </a:t>
            </a:r>
            <a:r>
              <a:rPr lang="en-US" sz="1900" spc="-5" dirty="0">
                <a:solidFill>
                  <a:prstClr val="black"/>
                </a:solidFill>
                <a:latin typeface="Verdana"/>
                <a:cs typeface="Verdana"/>
              </a:rPr>
              <a:t>of </a:t>
            </a:r>
            <a:r>
              <a:rPr lang="en-US" sz="1900" spc="-10" dirty="0">
                <a:solidFill>
                  <a:prstClr val="black"/>
                </a:solidFill>
                <a:latin typeface="Verdana"/>
                <a:cs typeface="Verdana"/>
              </a:rPr>
              <a:t>national</a:t>
            </a:r>
            <a:r>
              <a:rPr lang="en-US" sz="1900" spc="85" dirty="0">
                <a:solidFill>
                  <a:prstClr val="black"/>
                </a:solidFill>
                <a:latin typeface="Verdana"/>
                <a:cs typeface="Verdana"/>
              </a:rPr>
              <a:t> </a:t>
            </a:r>
            <a:r>
              <a:rPr lang="en-US" sz="1900" spc="-10" dirty="0">
                <a:solidFill>
                  <a:prstClr val="black"/>
                </a:solidFill>
                <a:latin typeface="Verdana"/>
                <a:cs typeface="Verdana"/>
              </a:rPr>
              <a:t>origin.</a:t>
            </a:r>
            <a:endParaRPr lang="en-US" sz="1900" dirty="0">
              <a:solidFill>
                <a:prstClr val="black"/>
              </a:solidFill>
              <a:latin typeface="Verdana"/>
              <a:cs typeface="Verdana"/>
            </a:endParaRPr>
          </a:p>
        </p:txBody>
      </p:sp>
    </p:spTree>
    <p:extLst>
      <p:ext uri="{BB962C8B-B14F-4D97-AF65-F5344CB8AC3E}">
        <p14:creationId xmlns:p14="http://schemas.microsoft.com/office/powerpoint/2010/main" val="2459921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EEB0-98C3-4DDB-A732-B44D9F74E77F}"/>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LEP</a:t>
            </a:r>
            <a:r>
              <a:rPr lang="en-US" sz="2800" kern="0" spc="-70" dirty="0">
                <a:solidFill>
                  <a:srgbClr val="136442"/>
                </a:solidFill>
                <a:latin typeface="Verdana"/>
                <a:ea typeface="+mj-ea"/>
                <a:cs typeface="Verdana"/>
              </a:rPr>
              <a:t> </a:t>
            </a:r>
            <a:r>
              <a:rPr lang="en-US" sz="2800" kern="0" spc="-5" dirty="0">
                <a:solidFill>
                  <a:srgbClr val="136442"/>
                </a:solidFill>
                <a:latin typeface="Verdana"/>
                <a:ea typeface="+mj-ea"/>
                <a:cs typeface="Verdana"/>
              </a:rPr>
              <a:t>Requirements</a:t>
            </a:r>
            <a:endParaRPr lang="en-US" dirty="0"/>
          </a:p>
        </p:txBody>
      </p:sp>
      <p:sp>
        <p:nvSpPr>
          <p:cNvPr id="3" name="Rectangle 2">
            <a:extLst>
              <a:ext uri="{FF2B5EF4-FFF2-40B4-BE49-F238E27FC236}">
                <a16:creationId xmlns:a16="http://schemas.microsoft.com/office/drawing/2014/main" id="{8ABF5215-BA96-4710-A4D4-99DFF78A3FC7}"/>
              </a:ext>
            </a:extLst>
          </p:cNvPr>
          <p:cNvSpPr/>
          <p:nvPr/>
        </p:nvSpPr>
        <p:spPr>
          <a:xfrm>
            <a:off x="525074" y="1783117"/>
            <a:ext cx="8141855" cy="3654847"/>
          </a:xfrm>
          <a:prstGeom prst="rect">
            <a:avLst/>
          </a:prstGeom>
        </p:spPr>
        <p:txBody>
          <a:bodyPr wrap="square">
            <a:spAutoFit/>
          </a:bodyPr>
          <a:lstStyle/>
          <a:p>
            <a:pPr marL="12700" marR="5080" lvl="0">
              <a:lnSpc>
                <a:spcPct val="110000"/>
              </a:lnSpc>
              <a:spcBef>
                <a:spcPts val="105"/>
              </a:spcBef>
            </a:pPr>
            <a:r>
              <a:rPr lang="en-US" sz="2500" spc="-5" dirty="0">
                <a:solidFill>
                  <a:prstClr val="black"/>
                </a:solidFill>
                <a:latin typeface="Verdana"/>
                <a:cs typeface="Verdana"/>
              </a:rPr>
              <a:t>Title VI and </a:t>
            </a:r>
            <a:r>
              <a:rPr lang="en-US" sz="2500" spc="-15" dirty="0">
                <a:solidFill>
                  <a:prstClr val="black"/>
                </a:solidFill>
                <a:latin typeface="Verdana"/>
                <a:cs typeface="Verdana"/>
              </a:rPr>
              <a:t>its </a:t>
            </a:r>
            <a:r>
              <a:rPr lang="en-US" sz="2500" spc="-5" dirty="0">
                <a:solidFill>
                  <a:prstClr val="black"/>
                </a:solidFill>
                <a:latin typeface="Verdana"/>
                <a:cs typeface="Verdana"/>
              </a:rPr>
              <a:t>implementing regulations </a:t>
            </a:r>
            <a:r>
              <a:rPr lang="en-US" sz="2500" spc="-10" dirty="0">
                <a:solidFill>
                  <a:prstClr val="black"/>
                </a:solidFill>
                <a:latin typeface="Verdana"/>
                <a:cs typeface="Verdana"/>
              </a:rPr>
              <a:t>require  </a:t>
            </a:r>
            <a:r>
              <a:rPr lang="en-US" sz="2500" spc="-5" dirty="0">
                <a:solidFill>
                  <a:prstClr val="black"/>
                </a:solidFill>
                <a:latin typeface="Verdana"/>
                <a:cs typeface="Verdana"/>
              </a:rPr>
              <a:t>recipients of Federal financial </a:t>
            </a:r>
            <a:r>
              <a:rPr lang="en-US" sz="2500" spc="-15" dirty="0">
                <a:solidFill>
                  <a:prstClr val="black"/>
                </a:solidFill>
                <a:latin typeface="Verdana"/>
                <a:cs typeface="Verdana"/>
              </a:rPr>
              <a:t>assistance </a:t>
            </a:r>
            <a:r>
              <a:rPr lang="en-US" sz="2500" spc="-10" dirty="0">
                <a:solidFill>
                  <a:prstClr val="black"/>
                </a:solidFill>
                <a:latin typeface="Verdana"/>
                <a:cs typeface="Verdana"/>
              </a:rPr>
              <a:t>(State  </a:t>
            </a:r>
            <a:r>
              <a:rPr lang="en-US" sz="2500" spc="-5" dirty="0">
                <a:solidFill>
                  <a:prstClr val="black"/>
                </a:solidFill>
                <a:latin typeface="Verdana"/>
                <a:cs typeface="Verdana"/>
              </a:rPr>
              <a:t>agencies, </a:t>
            </a:r>
            <a:r>
              <a:rPr lang="en-US" sz="2500" spc="-15" dirty="0">
                <a:solidFill>
                  <a:prstClr val="black"/>
                </a:solidFill>
                <a:latin typeface="Verdana"/>
                <a:cs typeface="Verdana"/>
              </a:rPr>
              <a:t>local </a:t>
            </a:r>
            <a:r>
              <a:rPr lang="en-US" sz="2500" spc="-5" dirty="0">
                <a:solidFill>
                  <a:prstClr val="black"/>
                </a:solidFill>
                <a:latin typeface="Verdana"/>
                <a:cs typeface="Verdana"/>
              </a:rPr>
              <a:t>agencies, or other </a:t>
            </a:r>
            <a:r>
              <a:rPr lang="en-US" sz="2500" dirty="0">
                <a:solidFill>
                  <a:prstClr val="black"/>
                </a:solidFill>
                <a:latin typeface="Verdana"/>
                <a:cs typeface="Verdana"/>
              </a:rPr>
              <a:t>subrecipients),  </a:t>
            </a:r>
            <a:r>
              <a:rPr lang="en-US" sz="2500" spc="-5" dirty="0">
                <a:solidFill>
                  <a:prstClr val="black"/>
                </a:solidFill>
                <a:latin typeface="Verdana"/>
                <a:cs typeface="Verdana"/>
              </a:rPr>
              <a:t>to take reasonable steps to ensure </a:t>
            </a:r>
            <a:r>
              <a:rPr lang="en-US" sz="2500" spc="-10" dirty="0">
                <a:solidFill>
                  <a:prstClr val="black"/>
                </a:solidFill>
                <a:latin typeface="Verdana"/>
                <a:cs typeface="Verdana"/>
              </a:rPr>
              <a:t>“meaningful”  </a:t>
            </a:r>
            <a:r>
              <a:rPr lang="en-US" sz="2500" spc="-5" dirty="0">
                <a:solidFill>
                  <a:prstClr val="black"/>
                </a:solidFill>
                <a:latin typeface="Verdana"/>
                <a:cs typeface="Verdana"/>
              </a:rPr>
              <a:t>access to </a:t>
            </a:r>
            <a:r>
              <a:rPr lang="en-US" sz="2500" spc="-10" dirty="0">
                <a:solidFill>
                  <a:prstClr val="black"/>
                </a:solidFill>
                <a:latin typeface="Verdana"/>
                <a:cs typeface="Verdana"/>
              </a:rPr>
              <a:t>their </a:t>
            </a:r>
            <a:r>
              <a:rPr lang="en-US" sz="2500" spc="-5" dirty="0">
                <a:solidFill>
                  <a:prstClr val="black"/>
                </a:solidFill>
                <a:latin typeface="Verdana"/>
                <a:cs typeface="Verdana"/>
              </a:rPr>
              <a:t>programs and activities for  individuals </a:t>
            </a:r>
            <a:r>
              <a:rPr lang="en-US" sz="2500" spc="-10" dirty="0">
                <a:solidFill>
                  <a:prstClr val="black"/>
                </a:solidFill>
                <a:latin typeface="Verdana"/>
                <a:cs typeface="Verdana"/>
              </a:rPr>
              <a:t>with limited English </a:t>
            </a:r>
            <a:r>
              <a:rPr lang="en-US" sz="2500" dirty="0">
                <a:solidFill>
                  <a:prstClr val="black"/>
                </a:solidFill>
                <a:latin typeface="Verdana"/>
                <a:cs typeface="Verdana"/>
              </a:rPr>
              <a:t>proficiency</a:t>
            </a:r>
            <a:r>
              <a:rPr lang="en-US" sz="2500" spc="130" dirty="0">
                <a:solidFill>
                  <a:prstClr val="black"/>
                </a:solidFill>
                <a:latin typeface="Verdana"/>
                <a:cs typeface="Verdana"/>
              </a:rPr>
              <a:t> </a:t>
            </a:r>
            <a:r>
              <a:rPr lang="en-US" sz="2500" spc="-10" dirty="0">
                <a:solidFill>
                  <a:prstClr val="black"/>
                </a:solidFill>
                <a:latin typeface="Verdana"/>
                <a:cs typeface="Verdana"/>
              </a:rPr>
              <a:t>(LEP).</a:t>
            </a:r>
            <a:endParaRPr lang="en-US" sz="2500" dirty="0">
              <a:solidFill>
                <a:prstClr val="black"/>
              </a:solidFill>
              <a:latin typeface="Verdana"/>
              <a:cs typeface="Verdana"/>
            </a:endParaRPr>
          </a:p>
          <a:p>
            <a:pPr lvl="0">
              <a:spcBef>
                <a:spcPts val="20"/>
              </a:spcBef>
            </a:pPr>
            <a:endParaRPr lang="en-US" sz="4450" dirty="0">
              <a:solidFill>
                <a:prstClr val="black"/>
              </a:solidFill>
              <a:latin typeface="Times New Roman"/>
              <a:cs typeface="Times New Roman"/>
            </a:endParaRPr>
          </a:p>
          <a:p>
            <a:pPr marL="2299335" lvl="0"/>
            <a:r>
              <a:rPr lang="en-US" sz="2200" spc="-10" dirty="0">
                <a:solidFill>
                  <a:prstClr val="black"/>
                </a:solidFill>
                <a:latin typeface="Verdana"/>
                <a:cs typeface="Verdana"/>
              </a:rPr>
              <a:t>(FNS </a:t>
            </a:r>
            <a:r>
              <a:rPr lang="en-US" sz="2200" spc="-5" dirty="0">
                <a:solidFill>
                  <a:prstClr val="black"/>
                </a:solidFill>
                <a:latin typeface="Verdana"/>
                <a:cs typeface="Verdana"/>
              </a:rPr>
              <a:t>Instruction </a:t>
            </a:r>
            <a:r>
              <a:rPr lang="en-US" sz="2200" spc="-10" dirty="0">
                <a:solidFill>
                  <a:prstClr val="black"/>
                </a:solidFill>
                <a:latin typeface="Verdana"/>
                <a:cs typeface="Verdana"/>
              </a:rPr>
              <a:t>113-1, </a:t>
            </a:r>
            <a:r>
              <a:rPr lang="en-US" sz="2200" spc="-5" dirty="0">
                <a:solidFill>
                  <a:prstClr val="black"/>
                </a:solidFill>
                <a:latin typeface="Verdana"/>
                <a:cs typeface="Verdana"/>
              </a:rPr>
              <a:t>Section</a:t>
            </a:r>
            <a:r>
              <a:rPr lang="en-US" sz="2200" spc="50" dirty="0">
                <a:solidFill>
                  <a:prstClr val="black"/>
                </a:solidFill>
                <a:latin typeface="Verdana"/>
                <a:cs typeface="Verdana"/>
              </a:rPr>
              <a:t> </a:t>
            </a:r>
            <a:r>
              <a:rPr lang="en-US" sz="2200" spc="-5" dirty="0">
                <a:solidFill>
                  <a:prstClr val="black"/>
                </a:solidFill>
                <a:latin typeface="Verdana"/>
                <a:cs typeface="Verdana"/>
              </a:rPr>
              <a:t>VII)</a:t>
            </a:r>
            <a:endParaRPr lang="en-US" sz="2200" dirty="0">
              <a:solidFill>
                <a:prstClr val="black"/>
              </a:solidFill>
              <a:latin typeface="Verdana"/>
              <a:cs typeface="Verdana"/>
            </a:endParaRPr>
          </a:p>
        </p:txBody>
      </p:sp>
    </p:spTree>
    <p:extLst>
      <p:ext uri="{BB962C8B-B14F-4D97-AF65-F5344CB8AC3E}">
        <p14:creationId xmlns:p14="http://schemas.microsoft.com/office/powerpoint/2010/main" val="3385490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DFD2-CFC0-4C68-8AA1-77E7AB4894FD}"/>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LEP</a:t>
            </a:r>
            <a:r>
              <a:rPr lang="en-US" sz="2800" kern="0" spc="-70" dirty="0">
                <a:solidFill>
                  <a:srgbClr val="136442"/>
                </a:solidFill>
                <a:latin typeface="Verdana"/>
                <a:ea typeface="+mj-ea"/>
                <a:cs typeface="Verdana"/>
              </a:rPr>
              <a:t> </a:t>
            </a:r>
            <a:r>
              <a:rPr lang="en-US" sz="2800" kern="0" spc="-5" dirty="0">
                <a:solidFill>
                  <a:srgbClr val="136442"/>
                </a:solidFill>
                <a:latin typeface="Verdana"/>
                <a:ea typeface="+mj-ea"/>
                <a:cs typeface="Verdana"/>
              </a:rPr>
              <a:t>Requirements</a:t>
            </a:r>
            <a:endParaRPr lang="en-US" dirty="0"/>
          </a:p>
        </p:txBody>
      </p:sp>
      <p:sp>
        <p:nvSpPr>
          <p:cNvPr id="3" name="Rectangle 2">
            <a:extLst>
              <a:ext uri="{FF2B5EF4-FFF2-40B4-BE49-F238E27FC236}">
                <a16:creationId xmlns:a16="http://schemas.microsoft.com/office/drawing/2014/main" id="{58FD8DC9-4100-4A30-A842-8538A66AE089}"/>
              </a:ext>
            </a:extLst>
          </p:cNvPr>
          <p:cNvSpPr/>
          <p:nvPr/>
        </p:nvSpPr>
        <p:spPr>
          <a:xfrm>
            <a:off x="466437" y="1684417"/>
            <a:ext cx="8455890" cy="3985706"/>
          </a:xfrm>
          <a:prstGeom prst="rect">
            <a:avLst/>
          </a:prstGeom>
        </p:spPr>
        <p:txBody>
          <a:bodyPr wrap="square">
            <a:spAutoFit/>
          </a:bodyPr>
          <a:lstStyle/>
          <a:p>
            <a:pPr marL="12700" lvl="0">
              <a:spcBef>
                <a:spcPts val="105"/>
              </a:spcBef>
            </a:pPr>
            <a:r>
              <a:rPr lang="en-US" sz="2000" b="1" dirty="0">
                <a:solidFill>
                  <a:prstClr val="black"/>
                </a:solidFill>
                <a:latin typeface="Verdana" panose="020B0604030504040204" pitchFamily="34" charset="0"/>
                <a:ea typeface="Verdana" panose="020B0604030504040204" pitchFamily="34" charset="0"/>
                <a:cs typeface="Verdana" panose="020B0604030504040204" pitchFamily="34" charset="0"/>
              </a:rPr>
              <a:t>Factors to consider when </a:t>
            </a:r>
            <a:r>
              <a:rPr lang="en-US" sz="2000" b="1" spc="-5" dirty="0">
                <a:solidFill>
                  <a:prstClr val="black"/>
                </a:solidFill>
                <a:latin typeface="Verdana" panose="020B0604030504040204" pitchFamily="34" charset="0"/>
                <a:ea typeface="Verdana" panose="020B0604030504040204" pitchFamily="34" charset="0"/>
                <a:cs typeface="Verdana" panose="020B0604030504040204" pitchFamily="34" charset="0"/>
              </a:rPr>
              <a:t>ensuring </a:t>
            </a:r>
            <a:r>
              <a:rPr lang="en-US" sz="2000" b="1" dirty="0">
                <a:solidFill>
                  <a:prstClr val="black"/>
                </a:solidFill>
                <a:latin typeface="Verdana" panose="020B0604030504040204" pitchFamily="34" charset="0"/>
                <a:ea typeface="Verdana" panose="020B0604030504040204" pitchFamily="34" charset="0"/>
                <a:cs typeface="Verdana" panose="020B0604030504040204" pitchFamily="34" charset="0"/>
              </a:rPr>
              <a:t>“meaningful”</a:t>
            </a:r>
            <a:r>
              <a:rPr lang="en-US" sz="2000" b="1" spc="-165"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000" b="1" spc="-5" dirty="0">
                <a:solidFill>
                  <a:prstClr val="black"/>
                </a:solidFill>
                <a:latin typeface="Verdana" panose="020B0604030504040204" pitchFamily="34" charset="0"/>
                <a:ea typeface="Verdana" panose="020B0604030504040204" pitchFamily="34" charset="0"/>
                <a:cs typeface="Verdana" panose="020B0604030504040204" pitchFamily="34" charset="0"/>
              </a:rPr>
              <a:t>access:</a:t>
            </a:r>
            <a:endPar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endParaRPr lang="en-US" sz="3250" dirty="0">
              <a:solidFill>
                <a:prstClr val="black"/>
              </a:solidFill>
              <a:latin typeface="Times New Roman"/>
              <a:cs typeface="Times New Roman"/>
            </a:endParaRPr>
          </a:p>
          <a:p>
            <a:pPr marL="622300" marR="5080" lvl="0" indent="-342900">
              <a:buClr>
                <a:srgbClr val="136442"/>
              </a:buClr>
              <a:buFont typeface="Wingdings"/>
              <a:buChar char=""/>
              <a:tabLst>
                <a:tab pos="622300" algn="l"/>
                <a:tab pos="622935" algn="l"/>
              </a:tabLst>
            </a:pPr>
            <a:r>
              <a:rPr lang="en-US" sz="2100" spc="-5" dirty="0">
                <a:solidFill>
                  <a:prstClr val="black"/>
                </a:solidFill>
                <a:latin typeface="Verdana" panose="020B0604030504040204" pitchFamily="34" charset="0"/>
                <a:ea typeface="Verdana" panose="020B0604030504040204" pitchFamily="34" charset="0"/>
                <a:cs typeface="Verdana" panose="020B0604030504040204" pitchFamily="34" charset="0"/>
              </a:rPr>
              <a:t>Number or proportion </a:t>
            </a:r>
            <a:r>
              <a:rPr lang="en-US" sz="2100" dirty="0">
                <a:solidFill>
                  <a:prstClr val="black"/>
                </a:solidFill>
                <a:latin typeface="Verdana" panose="020B0604030504040204" pitchFamily="34" charset="0"/>
                <a:ea typeface="Verdana" panose="020B0604030504040204" pitchFamily="34" charset="0"/>
                <a:cs typeface="Verdana" panose="020B0604030504040204" pitchFamily="34" charset="0"/>
              </a:rPr>
              <a:t>of LEP </a:t>
            </a:r>
            <a:r>
              <a:rPr lang="en-US" sz="2100" spc="-5" dirty="0">
                <a:solidFill>
                  <a:prstClr val="black"/>
                </a:solidFill>
                <a:latin typeface="Verdana" panose="020B0604030504040204" pitchFamily="34" charset="0"/>
                <a:ea typeface="Verdana" panose="020B0604030504040204" pitchFamily="34" charset="0"/>
                <a:cs typeface="Verdana" panose="020B0604030504040204" pitchFamily="34" charset="0"/>
              </a:rPr>
              <a:t>persons eligible </a:t>
            </a:r>
            <a:r>
              <a:rPr lang="en-US" sz="2100" dirty="0">
                <a:solidFill>
                  <a:prstClr val="black"/>
                </a:solidFill>
                <a:latin typeface="Verdana" panose="020B0604030504040204" pitchFamily="34" charset="0"/>
                <a:ea typeface="Verdana" panose="020B0604030504040204" pitchFamily="34" charset="0"/>
                <a:cs typeface="Verdana" panose="020B0604030504040204" pitchFamily="34" charset="0"/>
              </a:rPr>
              <a:t>to </a:t>
            </a:r>
            <a:r>
              <a:rPr lang="en-US" sz="2100" spc="-5" dirty="0">
                <a:solidFill>
                  <a:prstClr val="black"/>
                </a:solidFill>
                <a:latin typeface="Verdana" panose="020B0604030504040204" pitchFamily="34" charset="0"/>
                <a:ea typeface="Verdana" panose="020B0604030504040204" pitchFamily="34" charset="0"/>
                <a:cs typeface="Verdana" panose="020B0604030504040204" pitchFamily="34" charset="0"/>
              </a:rPr>
              <a:t>be served </a:t>
            </a:r>
            <a:r>
              <a:rPr lang="en-US" sz="2100" spc="-10" dirty="0">
                <a:solidFill>
                  <a:prstClr val="black"/>
                </a:solidFill>
                <a:latin typeface="Verdana" panose="020B0604030504040204" pitchFamily="34" charset="0"/>
                <a:ea typeface="Verdana" panose="020B0604030504040204" pitchFamily="34" charset="0"/>
                <a:cs typeface="Verdana" panose="020B0604030504040204" pitchFamily="34" charset="0"/>
              </a:rPr>
              <a:t>or  </a:t>
            </a:r>
            <a:r>
              <a:rPr lang="en-US" sz="2100" spc="-5" dirty="0">
                <a:solidFill>
                  <a:prstClr val="black"/>
                </a:solidFill>
                <a:latin typeface="Verdana" panose="020B0604030504040204" pitchFamily="34" charset="0"/>
                <a:ea typeface="Verdana" panose="020B0604030504040204" pitchFamily="34" charset="0"/>
                <a:cs typeface="Verdana" panose="020B0604030504040204" pitchFamily="34" charset="0"/>
              </a:rPr>
              <a:t>likely </a:t>
            </a:r>
            <a:r>
              <a:rPr lang="en-US" sz="2100" dirty="0">
                <a:solidFill>
                  <a:prstClr val="black"/>
                </a:solidFill>
                <a:latin typeface="Verdana" panose="020B0604030504040204" pitchFamily="34" charset="0"/>
                <a:ea typeface="Verdana" panose="020B0604030504040204" pitchFamily="34" charset="0"/>
                <a:cs typeface="Verdana" panose="020B0604030504040204" pitchFamily="34" charset="0"/>
              </a:rPr>
              <a:t>to </a:t>
            </a:r>
            <a:r>
              <a:rPr lang="en-US" sz="2100" spc="-5" dirty="0">
                <a:solidFill>
                  <a:prstClr val="black"/>
                </a:solidFill>
                <a:latin typeface="Verdana" panose="020B0604030504040204" pitchFamily="34" charset="0"/>
                <a:ea typeface="Verdana" panose="020B0604030504040204" pitchFamily="34" charset="0"/>
                <a:cs typeface="Verdana" panose="020B0604030504040204" pitchFamily="34" charset="0"/>
              </a:rPr>
              <a:t>be encountered within </a:t>
            </a:r>
            <a:r>
              <a:rPr lang="en-US" sz="2100" dirty="0">
                <a:solidFill>
                  <a:prstClr val="black"/>
                </a:solidFill>
                <a:latin typeface="Verdana" panose="020B0604030504040204" pitchFamily="34" charset="0"/>
                <a:ea typeface="Verdana" panose="020B0604030504040204" pitchFamily="34" charset="0"/>
                <a:cs typeface="Verdana" panose="020B0604030504040204" pitchFamily="34" charset="0"/>
              </a:rPr>
              <a:t>the </a:t>
            </a:r>
            <a:r>
              <a:rPr lang="en-US" sz="2100" spc="-5" dirty="0">
                <a:solidFill>
                  <a:prstClr val="black"/>
                </a:solidFill>
                <a:latin typeface="Verdana" panose="020B0604030504040204" pitchFamily="34" charset="0"/>
                <a:ea typeface="Verdana" panose="020B0604030504040204" pitchFamily="34" charset="0"/>
                <a:cs typeface="Verdana" panose="020B0604030504040204" pitchFamily="34" charset="0"/>
              </a:rPr>
              <a:t>area serviced by the</a:t>
            </a:r>
            <a:r>
              <a:rPr lang="en-US" sz="2100" spc="25"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100" spc="-5" dirty="0">
                <a:solidFill>
                  <a:prstClr val="black"/>
                </a:solidFill>
                <a:latin typeface="Verdana" panose="020B0604030504040204" pitchFamily="34" charset="0"/>
                <a:ea typeface="Verdana" panose="020B0604030504040204" pitchFamily="34" charset="0"/>
                <a:cs typeface="Verdana" panose="020B0604030504040204" pitchFamily="34" charset="0"/>
              </a:rPr>
              <a:t>recipient</a:t>
            </a:r>
            <a:endParaRPr lang="en-US" sz="21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623570" lvl="0" indent="-342900">
              <a:spcBef>
                <a:spcPts val="1260"/>
              </a:spcBef>
              <a:buClr>
                <a:srgbClr val="136442"/>
              </a:buClr>
              <a:buFont typeface="Wingdings"/>
              <a:buChar char=""/>
              <a:tabLst>
                <a:tab pos="623570" algn="l"/>
                <a:tab pos="624205" algn="l"/>
              </a:tabLst>
            </a:pPr>
            <a:r>
              <a:rPr lang="en-US" sz="2100" spc="-5" dirty="0">
                <a:solidFill>
                  <a:prstClr val="black"/>
                </a:solidFill>
                <a:latin typeface="Verdana" panose="020B0604030504040204" pitchFamily="34" charset="0"/>
                <a:ea typeface="Verdana" panose="020B0604030504040204" pitchFamily="34" charset="0"/>
                <a:cs typeface="Verdana" panose="020B0604030504040204" pitchFamily="34" charset="0"/>
              </a:rPr>
              <a:t>Frequency </a:t>
            </a:r>
            <a:r>
              <a:rPr lang="en-US" sz="2100" dirty="0">
                <a:solidFill>
                  <a:prstClr val="black"/>
                </a:solidFill>
                <a:latin typeface="Verdana" panose="020B0604030504040204" pitchFamily="34" charset="0"/>
                <a:ea typeface="Verdana" panose="020B0604030504040204" pitchFamily="34" charset="0"/>
                <a:cs typeface="Verdana" panose="020B0604030504040204" pitchFamily="34" charset="0"/>
              </a:rPr>
              <a:t>with </a:t>
            </a:r>
            <a:r>
              <a:rPr lang="en-US" sz="2100" spc="-5" dirty="0">
                <a:solidFill>
                  <a:prstClr val="black"/>
                </a:solidFill>
                <a:latin typeface="Verdana" panose="020B0604030504040204" pitchFamily="34" charset="0"/>
                <a:ea typeface="Verdana" panose="020B0604030504040204" pitchFamily="34" charset="0"/>
                <a:cs typeface="Verdana" panose="020B0604030504040204" pitchFamily="34" charset="0"/>
              </a:rPr>
              <a:t>which </a:t>
            </a:r>
            <a:r>
              <a:rPr lang="en-US" sz="2100" dirty="0">
                <a:solidFill>
                  <a:prstClr val="black"/>
                </a:solidFill>
                <a:latin typeface="Verdana" panose="020B0604030504040204" pitchFamily="34" charset="0"/>
                <a:ea typeface="Verdana" panose="020B0604030504040204" pitchFamily="34" charset="0"/>
                <a:cs typeface="Verdana" panose="020B0604030504040204" pitchFamily="34" charset="0"/>
              </a:rPr>
              <a:t>LEP </a:t>
            </a:r>
            <a:r>
              <a:rPr lang="en-US" sz="2100" spc="-5" dirty="0">
                <a:solidFill>
                  <a:prstClr val="black"/>
                </a:solidFill>
                <a:latin typeface="Verdana" panose="020B0604030504040204" pitchFamily="34" charset="0"/>
                <a:ea typeface="Verdana" panose="020B0604030504040204" pitchFamily="34" charset="0"/>
                <a:cs typeface="Verdana" panose="020B0604030504040204" pitchFamily="34" charset="0"/>
              </a:rPr>
              <a:t>individuals </a:t>
            </a:r>
            <a:r>
              <a:rPr lang="en-US" sz="2100" dirty="0">
                <a:solidFill>
                  <a:prstClr val="black"/>
                </a:solidFill>
                <a:latin typeface="Verdana" panose="020B0604030504040204" pitchFamily="34" charset="0"/>
                <a:ea typeface="Verdana" panose="020B0604030504040204" pitchFamily="34" charset="0"/>
                <a:cs typeface="Verdana" panose="020B0604030504040204" pitchFamily="34" charset="0"/>
              </a:rPr>
              <a:t>come in </a:t>
            </a:r>
            <a:r>
              <a:rPr lang="en-US" sz="2100" spc="-5" dirty="0">
                <a:solidFill>
                  <a:prstClr val="black"/>
                </a:solidFill>
                <a:latin typeface="Verdana" panose="020B0604030504040204" pitchFamily="34" charset="0"/>
                <a:ea typeface="Verdana" panose="020B0604030504040204" pitchFamily="34" charset="0"/>
                <a:cs typeface="Verdana" panose="020B0604030504040204" pitchFamily="34" charset="0"/>
              </a:rPr>
              <a:t>contact </a:t>
            </a:r>
            <a:r>
              <a:rPr lang="en-US" sz="2100" dirty="0">
                <a:solidFill>
                  <a:prstClr val="black"/>
                </a:solidFill>
                <a:latin typeface="Verdana" panose="020B0604030504040204" pitchFamily="34" charset="0"/>
                <a:ea typeface="Verdana" panose="020B0604030504040204" pitchFamily="34" charset="0"/>
                <a:cs typeface="Verdana" panose="020B0604030504040204" pitchFamily="34" charset="0"/>
              </a:rPr>
              <a:t>with</a:t>
            </a:r>
            <a:r>
              <a:rPr lang="en-US" sz="2100" spc="-8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100" dirty="0">
                <a:solidFill>
                  <a:prstClr val="black"/>
                </a:solidFill>
                <a:latin typeface="Verdana" panose="020B0604030504040204" pitchFamily="34" charset="0"/>
                <a:ea typeface="Verdana" panose="020B0604030504040204" pitchFamily="34" charset="0"/>
                <a:cs typeface="Verdana" panose="020B0604030504040204" pitchFamily="34" charset="0"/>
              </a:rPr>
              <a:t>the </a:t>
            </a:r>
            <a:r>
              <a:rPr lang="en-US" sz="2100" spc="-10" dirty="0">
                <a:solidFill>
                  <a:prstClr val="black"/>
                </a:solidFill>
                <a:latin typeface="Verdana" panose="020B0604030504040204" pitchFamily="34" charset="0"/>
                <a:ea typeface="Verdana" panose="020B0604030504040204" pitchFamily="34" charset="0"/>
                <a:cs typeface="Verdana" panose="020B0604030504040204" pitchFamily="34" charset="0"/>
              </a:rPr>
              <a:t>program</a:t>
            </a:r>
            <a:endParaRPr lang="en-US" sz="21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631190" marR="776605" lvl="0" indent="-342900">
              <a:spcBef>
                <a:spcPts val="1260"/>
              </a:spcBef>
              <a:buClr>
                <a:srgbClr val="136442"/>
              </a:buClr>
              <a:buFont typeface="Wingdings"/>
              <a:buChar char=""/>
              <a:tabLst>
                <a:tab pos="631190" algn="l"/>
                <a:tab pos="631825" algn="l"/>
              </a:tabLst>
            </a:pPr>
            <a:r>
              <a:rPr lang="en-US" sz="2100" spc="-5" dirty="0">
                <a:solidFill>
                  <a:prstClr val="black"/>
                </a:solidFill>
                <a:latin typeface="Verdana" panose="020B0604030504040204" pitchFamily="34" charset="0"/>
                <a:ea typeface="Verdana" panose="020B0604030504040204" pitchFamily="34" charset="0"/>
                <a:cs typeface="Verdana" panose="020B0604030504040204" pitchFamily="34" charset="0"/>
              </a:rPr>
              <a:t>Nature and importance of </a:t>
            </a:r>
            <a:r>
              <a:rPr lang="en-US" sz="2100" dirty="0">
                <a:solidFill>
                  <a:prstClr val="black"/>
                </a:solidFill>
                <a:latin typeface="Verdana" panose="020B0604030504040204" pitchFamily="34" charset="0"/>
                <a:ea typeface="Verdana" panose="020B0604030504040204" pitchFamily="34" charset="0"/>
                <a:cs typeface="Verdana" panose="020B0604030504040204" pitchFamily="34" charset="0"/>
              </a:rPr>
              <a:t>the </a:t>
            </a:r>
            <a:r>
              <a:rPr lang="en-US" sz="2100" spc="-5" dirty="0">
                <a:solidFill>
                  <a:prstClr val="black"/>
                </a:solidFill>
                <a:latin typeface="Verdana" panose="020B0604030504040204" pitchFamily="34" charset="0"/>
                <a:ea typeface="Verdana" panose="020B0604030504040204" pitchFamily="34" charset="0"/>
                <a:cs typeface="Verdana" panose="020B0604030504040204" pitchFamily="34" charset="0"/>
              </a:rPr>
              <a:t>program, </a:t>
            </a:r>
            <a:r>
              <a:rPr lang="en-US" sz="2100" dirty="0">
                <a:solidFill>
                  <a:prstClr val="black"/>
                </a:solidFill>
                <a:latin typeface="Verdana" panose="020B0604030504040204" pitchFamily="34" charset="0"/>
                <a:ea typeface="Verdana" panose="020B0604030504040204" pitchFamily="34" charset="0"/>
                <a:cs typeface="Verdana" panose="020B0604030504040204" pitchFamily="34" charset="0"/>
              </a:rPr>
              <a:t>activity, </a:t>
            </a:r>
            <a:r>
              <a:rPr lang="en-US" sz="2100" spc="-5" dirty="0">
                <a:solidFill>
                  <a:prstClr val="black"/>
                </a:solidFill>
                <a:latin typeface="Verdana" panose="020B0604030504040204" pitchFamily="34" charset="0"/>
                <a:ea typeface="Verdana" panose="020B0604030504040204" pitchFamily="34" charset="0"/>
                <a:cs typeface="Verdana" panose="020B0604030504040204" pitchFamily="34" charset="0"/>
              </a:rPr>
              <a:t>or service  provided by </a:t>
            </a:r>
            <a:r>
              <a:rPr lang="en-US" sz="2100" dirty="0">
                <a:solidFill>
                  <a:prstClr val="black"/>
                </a:solidFill>
                <a:latin typeface="Verdana" panose="020B0604030504040204" pitchFamily="34" charset="0"/>
                <a:ea typeface="Verdana" panose="020B0604030504040204" pitchFamily="34" charset="0"/>
                <a:cs typeface="Verdana" panose="020B0604030504040204" pitchFamily="34" charset="0"/>
              </a:rPr>
              <a:t>the</a:t>
            </a:r>
            <a:r>
              <a:rPr lang="en-US" sz="2100" spc="-5"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100" spc="-10" dirty="0">
                <a:solidFill>
                  <a:prstClr val="black"/>
                </a:solidFill>
                <a:latin typeface="Verdana" panose="020B0604030504040204" pitchFamily="34" charset="0"/>
                <a:ea typeface="Verdana" panose="020B0604030504040204" pitchFamily="34" charset="0"/>
                <a:cs typeface="Verdana" panose="020B0604030504040204" pitchFamily="34" charset="0"/>
              </a:rPr>
              <a:t>program</a:t>
            </a:r>
            <a:endParaRPr lang="en-US" sz="21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631190" lvl="0" indent="-342900">
              <a:spcBef>
                <a:spcPts val="1260"/>
              </a:spcBef>
              <a:buClr>
                <a:srgbClr val="136442"/>
              </a:buClr>
              <a:buFont typeface="Wingdings"/>
              <a:buChar char=""/>
              <a:tabLst>
                <a:tab pos="631190" algn="l"/>
                <a:tab pos="631825" algn="l"/>
              </a:tabLst>
            </a:pPr>
            <a:r>
              <a:rPr lang="en-US" sz="2100" spc="-5" dirty="0">
                <a:solidFill>
                  <a:prstClr val="black"/>
                </a:solidFill>
                <a:latin typeface="Verdana" panose="020B0604030504040204" pitchFamily="34" charset="0"/>
                <a:ea typeface="Verdana" panose="020B0604030504040204" pitchFamily="34" charset="0"/>
                <a:cs typeface="Verdana" panose="020B0604030504040204" pitchFamily="34" charset="0"/>
              </a:rPr>
              <a:t>Resources available and their</a:t>
            </a:r>
            <a:r>
              <a:rPr lang="en-US" sz="2100" spc="-4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100" dirty="0">
                <a:solidFill>
                  <a:prstClr val="black"/>
                </a:solidFill>
                <a:latin typeface="Verdana" panose="020B0604030504040204" pitchFamily="34" charset="0"/>
                <a:ea typeface="Verdana" panose="020B0604030504040204" pitchFamily="34" charset="0"/>
                <a:cs typeface="Verdana" panose="020B0604030504040204" pitchFamily="34" charset="0"/>
              </a:rPr>
              <a:t>costs</a:t>
            </a:r>
          </a:p>
        </p:txBody>
      </p:sp>
    </p:spTree>
    <p:extLst>
      <p:ext uri="{BB962C8B-B14F-4D97-AF65-F5344CB8AC3E}">
        <p14:creationId xmlns:p14="http://schemas.microsoft.com/office/powerpoint/2010/main" val="1564443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E8674-9569-4117-9B81-EDC55F05E46C}"/>
              </a:ext>
            </a:extLst>
          </p:cNvPr>
          <p:cNvSpPr>
            <a:spLocks noGrp="1"/>
          </p:cNvSpPr>
          <p:nvPr>
            <p:ph type="title"/>
          </p:nvPr>
        </p:nvSpPr>
        <p:spPr/>
        <p:txBody>
          <a:bodyPr/>
          <a:lstStyle/>
          <a:p>
            <a:pPr marL="100330" lvl="0" algn="ctr" defTabSz="914400">
              <a:lnSpc>
                <a:spcPct val="100000"/>
              </a:lnSpc>
              <a:spcBef>
                <a:spcPts val="434"/>
              </a:spcBef>
            </a:pPr>
            <a:r>
              <a:rPr lang="en-US" sz="2800" kern="0" spc="-10" dirty="0">
                <a:solidFill>
                  <a:srgbClr val="136442"/>
                </a:solidFill>
                <a:latin typeface="Verdana"/>
                <a:ea typeface="+mj-ea"/>
                <a:cs typeface="Verdana"/>
              </a:rPr>
              <a:t>Limited English </a:t>
            </a:r>
            <a:r>
              <a:rPr lang="en-US" sz="2800" kern="0" spc="-5" dirty="0">
                <a:solidFill>
                  <a:srgbClr val="136442"/>
                </a:solidFill>
                <a:latin typeface="Verdana"/>
                <a:ea typeface="+mj-ea"/>
                <a:cs typeface="Verdana"/>
              </a:rPr>
              <a:t>Proficiency</a:t>
            </a:r>
            <a:r>
              <a:rPr lang="en-US" sz="2800" kern="0" spc="125" dirty="0">
                <a:solidFill>
                  <a:srgbClr val="136442"/>
                </a:solidFill>
                <a:latin typeface="Verdana"/>
                <a:ea typeface="+mj-ea"/>
                <a:cs typeface="Verdana"/>
              </a:rPr>
              <a:t> </a:t>
            </a:r>
            <a:r>
              <a:rPr lang="en-US" sz="2800" kern="0" spc="-10" dirty="0">
                <a:solidFill>
                  <a:srgbClr val="136442"/>
                </a:solidFill>
                <a:latin typeface="Verdana"/>
                <a:ea typeface="+mj-ea"/>
                <a:cs typeface="Verdana"/>
              </a:rPr>
              <a:t>(LEP)</a:t>
            </a:r>
            <a:br>
              <a:rPr lang="en-US" sz="2800" kern="0" spc="-10" dirty="0">
                <a:solidFill>
                  <a:srgbClr val="136442"/>
                </a:solidFill>
                <a:latin typeface="Verdana"/>
                <a:ea typeface="+mj-ea"/>
                <a:cs typeface="Verdana"/>
              </a:rPr>
            </a:br>
            <a:r>
              <a:rPr lang="en-US" sz="2800" kern="0" spc="-5" dirty="0">
                <a:solidFill>
                  <a:srgbClr val="136442"/>
                </a:solidFill>
                <a:latin typeface="Verdana"/>
                <a:ea typeface="+mj-ea"/>
                <a:cs typeface="Verdana"/>
              </a:rPr>
              <a:t>and Program</a:t>
            </a:r>
            <a:r>
              <a:rPr lang="en-US" sz="2800" kern="0" spc="25" dirty="0">
                <a:solidFill>
                  <a:srgbClr val="136442"/>
                </a:solidFill>
                <a:latin typeface="Verdana"/>
                <a:ea typeface="+mj-ea"/>
                <a:cs typeface="Verdana"/>
              </a:rPr>
              <a:t> </a:t>
            </a:r>
            <a:r>
              <a:rPr lang="en-US" sz="2800" kern="0" spc="-10" dirty="0">
                <a:solidFill>
                  <a:srgbClr val="136442"/>
                </a:solidFill>
                <a:latin typeface="Verdana"/>
                <a:ea typeface="+mj-ea"/>
                <a:cs typeface="Verdana"/>
              </a:rPr>
              <a:t>Access</a:t>
            </a:r>
            <a:endParaRPr lang="en-US" dirty="0"/>
          </a:p>
        </p:txBody>
      </p:sp>
      <p:sp>
        <p:nvSpPr>
          <p:cNvPr id="3" name="Rectangle 2">
            <a:extLst>
              <a:ext uri="{FF2B5EF4-FFF2-40B4-BE49-F238E27FC236}">
                <a16:creationId xmlns:a16="http://schemas.microsoft.com/office/drawing/2014/main" id="{B2B57E95-0C39-4610-93D5-0005200DB0C6}"/>
              </a:ext>
            </a:extLst>
          </p:cNvPr>
          <p:cNvSpPr/>
          <p:nvPr/>
        </p:nvSpPr>
        <p:spPr>
          <a:xfrm>
            <a:off x="525075" y="2145516"/>
            <a:ext cx="8141854" cy="3380413"/>
          </a:xfrm>
          <a:prstGeom prst="rect">
            <a:avLst/>
          </a:prstGeom>
        </p:spPr>
        <p:txBody>
          <a:bodyPr wrap="square">
            <a:spAutoFit/>
          </a:bodyPr>
          <a:lstStyle/>
          <a:p>
            <a:pPr marL="299085" marR="334010" lvl="0" indent="-286385">
              <a:spcBef>
                <a:spcPts val="100"/>
              </a:spcBef>
              <a:buClr>
                <a:srgbClr val="136442"/>
              </a:buClr>
              <a:buFont typeface="Wingdings"/>
              <a:buChar char=""/>
              <a:tabLst>
                <a:tab pos="299720" algn="l"/>
              </a:tabLst>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State </a:t>
            </a:r>
            <a:r>
              <a:rPr lang="en-US" spc="-5" dirty="0">
                <a:solidFill>
                  <a:prstClr val="black"/>
                </a:solidFill>
                <a:latin typeface="Verdana" panose="020B0604030504040204" pitchFamily="34" charset="0"/>
                <a:ea typeface="Verdana" panose="020B0604030504040204" pitchFamily="34" charset="0"/>
                <a:cs typeface="Verdana" panose="020B0604030504040204" pitchFamily="34" charset="0"/>
              </a:rPr>
              <a:t>agencies </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must </a:t>
            </a:r>
            <a:r>
              <a:rPr lang="en-US" spc="-5" dirty="0">
                <a:solidFill>
                  <a:prstClr val="black"/>
                </a:solidFill>
                <a:latin typeface="Verdana" panose="020B0604030504040204" pitchFamily="34" charset="0"/>
                <a:ea typeface="Verdana" panose="020B0604030504040204" pitchFamily="34" charset="0"/>
                <a:cs typeface="Verdana" panose="020B0604030504040204" pitchFamily="34" charset="0"/>
              </a:rPr>
              <a:t>conduct assessments to determine  language profile </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for </a:t>
            </a:r>
            <a:r>
              <a:rPr lang="en-US" spc="-5" dirty="0">
                <a:solidFill>
                  <a:prstClr val="black"/>
                </a:solidFill>
                <a:latin typeface="Verdana" panose="020B0604030504040204" pitchFamily="34" charset="0"/>
                <a:ea typeface="Verdana" panose="020B0604030504040204" pitchFamily="34" charset="0"/>
                <a:cs typeface="Verdana" panose="020B0604030504040204" pitchFamily="34" charset="0"/>
              </a:rPr>
              <a:t>their State, taking </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into account </a:t>
            </a:r>
            <a:r>
              <a:rPr lang="en-US" spc="-5" dirty="0">
                <a:solidFill>
                  <a:prstClr val="black"/>
                </a:solidFill>
                <a:latin typeface="Verdana" panose="020B0604030504040204" pitchFamily="34" charset="0"/>
                <a:ea typeface="Verdana" panose="020B0604030504040204" pitchFamily="34" charset="0"/>
                <a:cs typeface="Verdana" panose="020B0604030504040204" pitchFamily="34" charset="0"/>
              </a:rPr>
              <a:t>regional  differences </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and </a:t>
            </a:r>
            <a:r>
              <a:rPr lang="en-US" spc="-5" dirty="0">
                <a:solidFill>
                  <a:prstClr val="black"/>
                </a:solidFill>
                <a:latin typeface="Verdana" panose="020B0604030504040204" pitchFamily="34" charset="0"/>
                <a:ea typeface="Verdana" panose="020B0604030504040204" pitchFamily="34" charset="0"/>
                <a:cs typeface="Verdana" panose="020B0604030504040204" pitchFamily="34" charset="0"/>
              </a:rPr>
              <a:t>updating </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as</a:t>
            </a:r>
            <a:r>
              <a:rPr lang="en-US" spc="3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pc="-5" dirty="0">
                <a:solidFill>
                  <a:prstClr val="black"/>
                </a:solidFill>
                <a:latin typeface="Verdana" panose="020B0604030504040204" pitchFamily="34" charset="0"/>
                <a:ea typeface="Verdana" panose="020B0604030504040204" pitchFamily="34" charset="0"/>
                <a:cs typeface="Verdana" panose="020B0604030504040204" pitchFamily="34" charset="0"/>
              </a:rPr>
              <a:t>appropriate.</a:t>
            </a:r>
            <a:endParaRPr lang="en-US"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spcBef>
                <a:spcPts val="55"/>
              </a:spcBef>
              <a:buClr>
                <a:srgbClr val="136442"/>
              </a:buClr>
              <a:buFont typeface="Wingdings"/>
              <a:buChar char=""/>
            </a:pPr>
            <a:endParaRPr lang="en-US" sz="225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99085" lvl="0" indent="-286385">
              <a:buClr>
                <a:srgbClr val="136442"/>
              </a:buClr>
              <a:buFont typeface="Wingdings"/>
              <a:buChar char=""/>
              <a:tabLst>
                <a:tab pos="299720" algn="l"/>
              </a:tabLst>
            </a:pPr>
            <a:r>
              <a:rPr lang="en-US" spc="-5" dirty="0">
                <a:solidFill>
                  <a:prstClr val="black"/>
                </a:solidFill>
                <a:latin typeface="Verdana" panose="020B0604030504040204" pitchFamily="34" charset="0"/>
                <a:ea typeface="Verdana" panose="020B0604030504040204" pitchFamily="34" charset="0"/>
                <a:cs typeface="Verdana" panose="020B0604030504040204" pitchFamily="34" charset="0"/>
              </a:rPr>
              <a:t>Translation </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of vital </a:t>
            </a:r>
            <a:r>
              <a:rPr lang="en-US" spc="-5" dirty="0">
                <a:solidFill>
                  <a:prstClr val="black"/>
                </a:solidFill>
                <a:latin typeface="Verdana" panose="020B0604030504040204" pitchFamily="34" charset="0"/>
                <a:ea typeface="Verdana" panose="020B0604030504040204" pitchFamily="34" charset="0"/>
                <a:cs typeface="Verdana" panose="020B0604030504040204" pitchFamily="34" charset="0"/>
              </a:rPr>
              <a:t>documents </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is</a:t>
            </a:r>
            <a:r>
              <a:rPr lang="en-US" spc="-25"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required.</a:t>
            </a:r>
          </a:p>
          <a:p>
            <a:pPr lvl="0">
              <a:spcBef>
                <a:spcPts val="50"/>
              </a:spcBef>
              <a:buClr>
                <a:srgbClr val="136442"/>
              </a:buClr>
              <a:buFont typeface="Wingdings"/>
              <a:buChar char=""/>
            </a:pPr>
            <a:endParaRPr lang="en-US" sz="225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99085" lvl="0" indent="-286385">
              <a:buClr>
                <a:srgbClr val="136442"/>
              </a:buClr>
              <a:buFont typeface="Wingdings"/>
              <a:buChar char=""/>
              <a:tabLst>
                <a:tab pos="299720" algn="l"/>
              </a:tabLst>
            </a:pPr>
            <a:r>
              <a:rPr lang="en-US" spc="-5" dirty="0">
                <a:solidFill>
                  <a:prstClr val="black"/>
                </a:solidFill>
                <a:latin typeface="Verdana" panose="020B0604030504040204" pitchFamily="34" charset="0"/>
                <a:ea typeface="Verdana" panose="020B0604030504040204" pitchFamily="34" charset="0"/>
                <a:cs typeface="Verdana" panose="020B0604030504040204" pitchFamily="34" charset="0"/>
              </a:rPr>
              <a:t>Oral translations </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and notification of </a:t>
            </a:r>
            <a:r>
              <a:rPr lang="en-US" spc="-5" dirty="0">
                <a:solidFill>
                  <a:prstClr val="black"/>
                </a:solidFill>
                <a:latin typeface="Verdana" panose="020B0604030504040204" pitchFamily="34" charset="0"/>
                <a:ea typeface="Verdana" panose="020B0604030504040204" pitchFamily="34" charset="0"/>
                <a:cs typeface="Verdana" panose="020B0604030504040204" pitchFamily="34" charset="0"/>
              </a:rPr>
              <a:t>free interpretation</a:t>
            </a:r>
            <a:r>
              <a:rPr lang="en-US" spc="4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pc="-5" dirty="0">
                <a:solidFill>
                  <a:prstClr val="black"/>
                </a:solidFill>
                <a:latin typeface="Verdana" panose="020B0604030504040204" pitchFamily="34" charset="0"/>
                <a:ea typeface="Verdana" panose="020B0604030504040204" pitchFamily="34" charset="0"/>
                <a:cs typeface="Verdana" panose="020B0604030504040204" pitchFamily="34" charset="0"/>
              </a:rPr>
              <a:t>services</a:t>
            </a:r>
            <a:endParaRPr lang="en-US"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99085" lvl="0"/>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is</a:t>
            </a:r>
            <a:r>
              <a:rPr lang="en-US" spc="-5" dirty="0">
                <a:solidFill>
                  <a:prstClr val="black"/>
                </a:solidFill>
                <a:latin typeface="Verdana" panose="020B0604030504040204" pitchFamily="34" charset="0"/>
                <a:ea typeface="Verdana" panose="020B0604030504040204" pitchFamily="34" charset="0"/>
                <a:cs typeface="Verdana" panose="020B0604030504040204" pitchFamily="34" charset="0"/>
              </a:rPr>
              <a:t> required.</a:t>
            </a:r>
            <a:endParaRPr lang="en-US"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endParaRPr lang="en-US" sz="23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99085" marR="301625" lvl="0" indent="-286385">
              <a:buClr>
                <a:srgbClr val="136442"/>
              </a:buClr>
              <a:buFont typeface="Wingdings"/>
              <a:buChar char=""/>
              <a:tabLst>
                <a:tab pos="299720" algn="l"/>
              </a:tabLst>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Staff </a:t>
            </a:r>
            <a:r>
              <a:rPr lang="en-US" spc="-5" dirty="0">
                <a:solidFill>
                  <a:prstClr val="black"/>
                </a:solidFill>
                <a:latin typeface="Verdana" panose="020B0604030504040204" pitchFamily="34" charset="0"/>
                <a:ea typeface="Verdana" panose="020B0604030504040204" pitchFamily="34" charset="0"/>
                <a:cs typeface="Verdana" panose="020B0604030504040204" pitchFamily="34" charset="0"/>
              </a:rPr>
              <a:t>training regarding </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how </a:t>
            </a:r>
            <a:r>
              <a:rPr lang="en-US" spc="-5" dirty="0">
                <a:solidFill>
                  <a:prstClr val="black"/>
                </a:solidFill>
                <a:latin typeface="Verdana" panose="020B0604030504040204" pitchFamily="34" charset="0"/>
                <a:ea typeface="Verdana" panose="020B0604030504040204" pitchFamily="34" charset="0"/>
                <a:cs typeface="Verdana" panose="020B0604030504040204" pitchFamily="34" charset="0"/>
              </a:rPr>
              <a:t>to provide LEP populations with  </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meaningful </a:t>
            </a:r>
            <a:r>
              <a:rPr lang="en-US" spc="-5" dirty="0">
                <a:solidFill>
                  <a:prstClr val="black"/>
                </a:solidFill>
                <a:latin typeface="Verdana" panose="020B0604030504040204" pitchFamily="34" charset="0"/>
                <a:ea typeface="Verdana" panose="020B0604030504040204" pitchFamily="34" charset="0"/>
                <a:cs typeface="Verdana" panose="020B0604030504040204" pitchFamily="34" charset="0"/>
              </a:rPr>
              <a:t>access </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is </a:t>
            </a:r>
            <a:r>
              <a:rPr lang="en-US" spc="-5" dirty="0">
                <a:solidFill>
                  <a:prstClr val="black"/>
                </a:solidFill>
                <a:latin typeface="Verdana" panose="020B0604030504040204" pitchFamily="34" charset="0"/>
                <a:ea typeface="Verdana" panose="020B0604030504040204" pitchFamily="34" charset="0"/>
                <a:cs typeface="Verdana" panose="020B0604030504040204" pitchFamily="34" charset="0"/>
              </a:rPr>
              <a:t>paramount (frontline</a:t>
            </a:r>
            <a:r>
              <a:rPr lang="en-US" spc="-15"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staff).</a:t>
            </a:r>
          </a:p>
        </p:txBody>
      </p:sp>
    </p:spTree>
    <p:extLst>
      <p:ext uri="{BB962C8B-B14F-4D97-AF65-F5344CB8AC3E}">
        <p14:creationId xmlns:p14="http://schemas.microsoft.com/office/powerpoint/2010/main" val="3568290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7ABD-D5DE-43A3-9278-2352E673A17A}"/>
              </a:ext>
            </a:extLst>
          </p:cNvPr>
          <p:cNvSpPr>
            <a:spLocks noGrp="1"/>
          </p:cNvSpPr>
          <p:nvPr>
            <p:ph type="title"/>
          </p:nvPr>
        </p:nvSpPr>
        <p:spPr/>
        <p:txBody>
          <a:bodyPr/>
          <a:lstStyle/>
          <a:p>
            <a:pPr algn="ctr"/>
            <a:r>
              <a:rPr lang="en-US" sz="2800" kern="0" spc="-10" dirty="0">
                <a:solidFill>
                  <a:srgbClr val="136442"/>
                </a:solidFill>
                <a:latin typeface="Verdana"/>
                <a:ea typeface="+mj-ea"/>
                <a:cs typeface="Verdana"/>
              </a:rPr>
              <a:t>Limited English </a:t>
            </a:r>
            <a:r>
              <a:rPr lang="en-US" sz="2800" kern="0" spc="-5" dirty="0">
                <a:solidFill>
                  <a:srgbClr val="136442"/>
                </a:solidFill>
                <a:latin typeface="Verdana"/>
                <a:ea typeface="+mj-ea"/>
                <a:cs typeface="Verdana"/>
              </a:rPr>
              <a:t>Proficiency </a:t>
            </a:r>
            <a:r>
              <a:rPr lang="en-US" sz="2800" kern="0" spc="-10" dirty="0">
                <a:solidFill>
                  <a:srgbClr val="136442"/>
                </a:solidFill>
                <a:latin typeface="Verdana"/>
                <a:ea typeface="+mj-ea"/>
                <a:cs typeface="Verdana"/>
              </a:rPr>
              <a:t>(LEP)  </a:t>
            </a:r>
            <a:r>
              <a:rPr lang="en-US" sz="2800" kern="0" spc="-5" dirty="0">
                <a:solidFill>
                  <a:srgbClr val="136442"/>
                </a:solidFill>
                <a:latin typeface="Verdana"/>
                <a:ea typeface="+mj-ea"/>
                <a:cs typeface="Verdana"/>
              </a:rPr>
              <a:t>and Program</a:t>
            </a:r>
            <a:r>
              <a:rPr lang="en-US" sz="2800" kern="0" spc="25" dirty="0">
                <a:solidFill>
                  <a:srgbClr val="136442"/>
                </a:solidFill>
                <a:latin typeface="Verdana"/>
                <a:ea typeface="+mj-ea"/>
                <a:cs typeface="Verdana"/>
              </a:rPr>
              <a:t> </a:t>
            </a:r>
            <a:r>
              <a:rPr lang="en-US" sz="2800" kern="0" spc="-10" dirty="0">
                <a:solidFill>
                  <a:srgbClr val="136442"/>
                </a:solidFill>
                <a:latin typeface="Verdana"/>
                <a:ea typeface="+mj-ea"/>
                <a:cs typeface="Verdana"/>
              </a:rPr>
              <a:t>Access</a:t>
            </a:r>
            <a:endParaRPr lang="en-US" dirty="0"/>
          </a:p>
        </p:txBody>
      </p:sp>
      <p:sp>
        <p:nvSpPr>
          <p:cNvPr id="3" name="Rectangle 2">
            <a:extLst>
              <a:ext uri="{FF2B5EF4-FFF2-40B4-BE49-F238E27FC236}">
                <a16:creationId xmlns:a16="http://schemas.microsoft.com/office/drawing/2014/main" id="{8828CAF1-6990-47EA-BE66-1B0BB9B7DEF2}"/>
              </a:ext>
            </a:extLst>
          </p:cNvPr>
          <p:cNvSpPr/>
          <p:nvPr/>
        </p:nvSpPr>
        <p:spPr>
          <a:xfrm>
            <a:off x="674368" y="1829464"/>
            <a:ext cx="7843267" cy="4314001"/>
          </a:xfrm>
          <a:prstGeom prst="rect">
            <a:avLst/>
          </a:prstGeom>
        </p:spPr>
        <p:txBody>
          <a:bodyPr wrap="square">
            <a:spAutoFit/>
          </a:bodyPr>
          <a:lstStyle/>
          <a:p>
            <a:pPr marL="299085" lvl="0" indent="-286385">
              <a:spcBef>
                <a:spcPts val="100"/>
              </a:spcBef>
              <a:buClr>
                <a:srgbClr val="136442"/>
              </a:buClr>
              <a:buFont typeface="Wingdings"/>
              <a:buChar char=""/>
              <a:tabLst>
                <a:tab pos="299720" algn="l"/>
              </a:tabLst>
            </a:pPr>
            <a:r>
              <a:rPr lang="en-US" spc="-5" dirty="0">
                <a:solidFill>
                  <a:prstClr val="black"/>
                </a:solidFill>
                <a:latin typeface="Verdana"/>
                <a:cs typeface="Verdana"/>
              </a:rPr>
              <a:t>Language</a:t>
            </a:r>
            <a:r>
              <a:rPr lang="en-US" spc="-10" dirty="0">
                <a:solidFill>
                  <a:prstClr val="black"/>
                </a:solidFill>
                <a:latin typeface="Verdana"/>
                <a:cs typeface="Verdana"/>
              </a:rPr>
              <a:t> </a:t>
            </a:r>
            <a:r>
              <a:rPr lang="en-US" spc="-5" dirty="0">
                <a:solidFill>
                  <a:prstClr val="black"/>
                </a:solidFill>
                <a:latin typeface="Verdana"/>
                <a:cs typeface="Verdana"/>
              </a:rPr>
              <a:t>services:</a:t>
            </a:r>
            <a:endParaRPr lang="en-US" dirty="0">
              <a:solidFill>
                <a:prstClr val="black"/>
              </a:solidFill>
              <a:latin typeface="Verdana"/>
              <a:cs typeface="Verdana"/>
            </a:endParaRPr>
          </a:p>
          <a:p>
            <a:pPr lvl="0">
              <a:spcBef>
                <a:spcPts val="30"/>
              </a:spcBef>
              <a:buClr>
                <a:srgbClr val="136442"/>
              </a:buClr>
              <a:buFont typeface="Wingdings"/>
              <a:buChar char=""/>
            </a:pPr>
            <a:endParaRPr lang="en-US" sz="1850" dirty="0">
              <a:solidFill>
                <a:prstClr val="black"/>
              </a:solidFill>
              <a:latin typeface="Times New Roman"/>
              <a:cs typeface="Times New Roman"/>
            </a:endParaRPr>
          </a:p>
          <a:p>
            <a:pPr marL="699770" marR="5080" lvl="1" indent="-342900">
              <a:buClr>
                <a:srgbClr val="136442"/>
              </a:buClr>
              <a:buFont typeface="Arial"/>
              <a:buChar char="•"/>
              <a:tabLst>
                <a:tab pos="699770" algn="l"/>
                <a:tab pos="700405" algn="l"/>
              </a:tabLst>
            </a:pPr>
            <a:r>
              <a:rPr lang="en-US" sz="2000" spc="-5" dirty="0">
                <a:solidFill>
                  <a:prstClr val="black"/>
                </a:solidFill>
                <a:latin typeface="Verdana"/>
                <a:cs typeface="Verdana"/>
              </a:rPr>
              <a:t>Applicants </a:t>
            </a:r>
            <a:r>
              <a:rPr lang="en-US" sz="2000" dirty="0">
                <a:solidFill>
                  <a:prstClr val="black"/>
                </a:solidFill>
                <a:latin typeface="Verdana"/>
                <a:cs typeface="Verdana"/>
              </a:rPr>
              <a:t>and </a:t>
            </a:r>
            <a:r>
              <a:rPr lang="en-US" sz="2000" spc="-5" dirty="0">
                <a:solidFill>
                  <a:prstClr val="black"/>
                </a:solidFill>
                <a:latin typeface="Verdana"/>
                <a:cs typeface="Verdana"/>
              </a:rPr>
              <a:t>participants </a:t>
            </a:r>
            <a:r>
              <a:rPr lang="en-US" sz="2000" dirty="0">
                <a:solidFill>
                  <a:prstClr val="black"/>
                </a:solidFill>
                <a:latin typeface="Verdana"/>
                <a:cs typeface="Verdana"/>
              </a:rPr>
              <a:t>cannot </a:t>
            </a:r>
            <a:r>
              <a:rPr lang="en-US" sz="2000" spc="-5" dirty="0">
                <a:solidFill>
                  <a:prstClr val="black"/>
                </a:solidFill>
                <a:latin typeface="Verdana"/>
                <a:cs typeface="Verdana"/>
              </a:rPr>
              <a:t>be </a:t>
            </a:r>
            <a:r>
              <a:rPr lang="en-US" sz="2000" dirty="0">
                <a:solidFill>
                  <a:prstClr val="black"/>
                </a:solidFill>
                <a:latin typeface="Verdana"/>
                <a:cs typeface="Verdana"/>
              </a:rPr>
              <a:t>asked </a:t>
            </a:r>
            <a:r>
              <a:rPr lang="en-US" sz="2000" spc="-5" dirty="0">
                <a:solidFill>
                  <a:prstClr val="black"/>
                </a:solidFill>
                <a:latin typeface="Verdana"/>
                <a:cs typeface="Verdana"/>
              </a:rPr>
              <a:t>to bring  their </a:t>
            </a:r>
            <a:r>
              <a:rPr lang="en-US" sz="2000" dirty="0">
                <a:solidFill>
                  <a:prstClr val="black"/>
                </a:solidFill>
                <a:latin typeface="Verdana"/>
                <a:cs typeface="Verdana"/>
              </a:rPr>
              <a:t>own</a:t>
            </a:r>
            <a:r>
              <a:rPr lang="en-US" sz="2000" spc="-40" dirty="0">
                <a:solidFill>
                  <a:prstClr val="black"/>
                </a:solidFill>
                <a:latin typeface="Verdana"/>
                <a:cs typeface="Verdana"/>
              </a:rPr>
              <a:t> </a:t>
            </a:r>
            <a:r>
              <a:rPr lang="en-US" sz="2000" spc="-5" dirty="0">
                <a:solidFill>
                  <a:prstClr val="black"/>
                </a:solidFill>
                <a:latin typeface="Verdana"/>
                <a:cs typeface="Verdana"/>
              </a:rPr>
              <a:t>interpreters</a:t>
            </a:r>
            <a:endParaRPr lang="en-US" sz="2000" dirty="0">
              <a:solidFill>
                <a:prstClr val="black"/>
              </a:solidFill>
              <a:latin typeface="Verdana"/>
              <a:cs typeface="Verdana"/>
            </a:endParaRPr>
          </a:p>
          <a:p>
            <a:pPr marL="699770" lvl="1" indent="-342900">
              <a:buClr>
                <a:srgbClr val="136442"/>
              </a:buClr>
              <a:buFont typeface="Arial"/>
              <a:buChar char="•"/>
              <a:tabLst>
                <a:tab pos="699770" algn="l"/>
                <a:tab pos="700405" algn="l"/>
              </a:tabLst>
            </a:pPr>
            <a:r>
              <a:rPr lang="en-US" sz="2000" spc="-5" dirty="0">
                <a:solidFill>
                  <a:prstClr val="black"/>
                </a:solidFill>
                <a:latin typeface="Verdana"/>
                <a:cs typeface="Verdana"/>
              </a:rPr>
              <a:t>Children under 18 </a:t>
            </a:r>
            <a:r>
              <a:rPr lang="en-US" sz="2000" b="1" u="sng" spc="-5" dirty="0">
                <a:solidFill>
                  <a:prstClr val="black"/>
                </a:solidFill>
                <a:latin typeface="Verdana"/>
                <a:cs typeface="Verdana"/>
              </a:rPr>
              <a:t>can</a:t>
            </a:r>
            <a:r>
              <a:rPr lang="en-US" sz="2000" b="1" u="sng" dirty="0">
                <a:solidFill>
                  <a:prstClr val="black"/>
                </a:solidFill>
                <a:uFill>
                  <a:solidFill>
                    <a:srgbClr val="000000"/>
                  </a:solidFill>
                </a:uFill>
                <a:latin typeface="Verdana"/>
                <a:cs typeface="Verdana"/>
              </a:rPr>
              <a:t>not</a:t>
            </a:r>
            <a:r>
              <a:rPr lang="en-US" sz="2000" b="1" dirty="0">
                <a:solidFill>
                  <a:prstClr val="black"/>
                </a:solidFill>
                <a:latin typeface="Verdana"/>
                <a:cs typeface="Verdana"/>
              </a:rPr>
              <a:t> </a:t>
            </a:r>
            <a:r>
              <a:rPr lang="en-US" sz="2000" dirty="0">
                <a:solidFill>
                  <a:prstClr val="black"/>
                </a:solidFill>
                <a:latin typeface="Verdana"/>
                <a:cs typeface="Verdana"/>
              </a:rPr>
              <a:t>be used as</a:t>
            </a:r>
            <a:r>
              <a:rPr lang="en-US" sz="2000" spc="-90" dirty="0">
                <a:solidFill>
                  <a:prstClr val="black"/>
                </a:solidFill>
                <a:latin typeface="Verdana"/>
                <a:cs typeface="Verdana"/>
              </a:rPr>
              <a:t> </a:t>
            </a:r>
            <a:r>
              <a:rPr lang="en-US" sz="2000" spc="-5" dirty="0">
                <a:solidFill>
                  <a:prstClr val="black"/>
                </a:solidFill>
                <a:latin typeface="Verdana"/>
                <a:cs typeface="Verdana"/>
              </a:rPr>
              <a:t>interpreters</a:t>
            </a:r>
            <a:endParaRPr lang="en-US" sz="2000" dirty="0">
              <a:solidFill>
                <a:prstClr val="black"/>
              </a:solidFill>
              <a:latin typeface="Verdana"/>
              <a:cs typeface="Verdana"/>
            </a:endParaRPr>
          </a:p>
          <a:p>
            <a:pPr marL="755015" lvl="1" indent="-396240">
              <a:buClr>
                <a:srgbClr val="136442"/>
              </a:buClr>
              <a:buFont typeface="Arial"/>
              <a:buChar char="•"/>
              <a:tabLst>
                <a:tab pos="755015" algn="l"/>
                <a:tab pos="755650" algn="l"/>
              </a:tabLst>
            </a:pPr>
            <a:r>
              <a:rPr lang="en-US" sz="2000" dirty="0">
                <a:solidFill>
                  <a:prstClr val="black"/>
                </a:solidFill>
                <a:latin typeface="Verdana"/>
                <a:cs typeface="Verdana"/>
              </a:rPr>
              <a:t>Use </a:t>
            </a:r>
            <a:r>
              <a:rPr lang="en-US" sz="2000" spc="-5" dirty="0">
                <a:solidFill>
                  <a:prstClr val="black"/>
                </a:solidFill>
                <a:latin typeface="Verdana"/>
                <a:cs typeface="Verdana"/>
              </a:rPr>
              <a:t>qualified, competent language</a:t>
            </a:r>
            <a:r>
              <a:rPr lang="en-US" sz="2000" spc="-60" dirty="0">
                <a:solidFill>
                  <a:prstClr val="black"/>
                </a:solidFill>
                <a:latin typeface="Verdana"/>
                <a:cs typeface="Verdana"/>
              </a:rPr>
              <a:t> </a:t>
            </a:r>
            <a:r>
              <a:rPr lang="en-US" sz="2000" spc="-5" dirty="0">
                <a:solidFill>
                  <a:prstClr val="black"/>
                </a:solidFill>
                <a:latin typeface="Verdana"/>
                <a:cs typeface="Verdana"/>
              </a:rPr>
              <a:t>resources</a:t>
            </a:r>
            <a:endParaRPr lang="en-US" sz="2000" dirty="0">
              <a:solidFill>
                <a:prstClr val="black"/>
              </a:solidFill>
              <a:latin typeface="Verdana"/>
              <a:cs typeface="Verdana"/>
            </a:endParaRPr>
          </a:p>
          <a:p>
            <a:pPr lvl="1">
              <a:spcBef>
                <a:spcPts val="50"/>
              </a:spcBef>
              <a:buClr>
                <a:srgbClr val="136442"/>
              </a:buClr>
              <a:buFont typeface="Arial"/>
              <a:buChar char="•"/>
            </a:pPr>
            <a:endParaRPr lang="en-US" sz="2050" dirty="0">
              <a:solidFill>
                <a:prstClr val="black"/>
              </a:solidFill>
              <a:latin typeface="Times New Roman"/>
              <a:cs typeface="Times New Roman"/>
            </a:endParaRPr>
          </a:p>
          <a:p>
            <a:pPr marL="299085" lvl="0" indent="-286385">
              <a:buClr>
                <a:srgbClr val="136442"/>
              </a:buClr>
              <a:buFont typeface="Wingdings"/>
              <a:buChar char=""/>
              <a:tabLst>
                <a:tab pos="299720" algn="l"/>
              </a:tabLst>
            </a:pPr>
            <a:r>
              <a:rPr lang="en-US" spc="-5" dirty="0">
                <a:solidFill>
                  <a:prstClr val="black"/>
                </a:solidFill>
                <a:latin typeface="Verdana"/>
                <a:cs typeface="Verdana"/>
              </a:rPr>
              <a:t>Examples </a:t>
            </a:r>
            <a:r>
              <a:rPr lang="en-US" dirty="0">
                <a:solidFill>
                  <a:prstClr val="black"/>
                </a:solidFill>
                <a:latin typeface="Verdana"/>
                <a:cs typeface="Verdana"/>
              </a:rPr>
              <a:t>of </a:t>
            </a:r>
            <a:r>
              <a:rPr lang="en-US" spc="-5" dirty="0">
                <a:solidFill>
                  <a:prstClr val="black"/>
                </a:solidFill>
                <a:latin typeface="Verdana"/>
                <a:cs typeface="Verdana"/>
              </a:rPr>
              <a:t>language</a:t>
            </a:r>
            <a:r>
              <a:rPr lang="en-US" spc="5" dirty="0">
                <a:solidFill>
                  <a:prstClr val="black"/>
                </a:solidFill>
                <a:latin typeface="Verdana"/>
                <a:cs typeface="Verdana"/>
              </a:rPr>
              <a:t> </a:t>
            </a:r>
            <a:r>
              <a:rPr lang="en-US" spc="-5" dirty="0">
                <a:solidFill>
                  <a:prstClr val="black"/>
                </a:solidFill>
                <a:latin typeface="Verdana"/>
                <a:cs typeface="Verdana"/>
              </a:rPr>
              <a:t>services:</a:t>
            </a:r>
            <a:endParaRPr lang="en-US" dirty="0">
              <a:solidFill>
                <a:prstClr val="black"/>
              </a:solidFill>
              <a:latin typeface="Verdana"/>
              <a:cs typeface="Verdana"/>
            </a:endParaRPr>
          </a:p>
          <a:p>
            <a:pPr lvl="0">
              <a:spcBef>
                <a:spcPts val="25"/>
              </a:spcBef>
              <a:buClr>
                <a:srgbClr val="136442"/>
              </a:buClr>
              <a:buFont typeface="Wingdings"/>
              <a:buChar char=""/>
            </a:pPr>
            <a:endParaRPr lang="en-US" sz="1850" dirty="0">
              <a:solidFill>
                <a:prstClr val="black"/>
              </a:solidFill>
              <a:latin typeface="Times New Roman"/>
              <a:cs typeface="Times New Roman"/>
            </a:endParaRPr>
          </a:p>
          <a:p>
            <a:pPr marL="702945" lvl="1" indent="-342900">
              <a:spcBef>
                <a:spcPts val="5"/>
              </a:spcBef>
              <a:buClr>
                <a:srgbClr val="136442"/>
              </a:buClr>
              <a:buFont typeface="Arial"/>
              <a:buChar char="•"/>
              <a:tabLst>
                <a:tab pos="702945" algn="l"/>
                <a:tab pos="703580" algn="l"/>
              </a:tabLst>
            </a:pPr>
            <a:r>
              <a:rPr lang="en-US" sz="2000" spc="-5" dirty="0">
                <a:solidFill>
                  <a:prstClr val="black"/>
                </a:solidFill>
                <a:latin typeface="Verdana"/>
                <a:cs typeface="Verdana"/>
              </a:rPr>
              <a:t>Bilingual</a:t>
            </a:r>
            <a:r>
              <a:rPr lang="en-US" sz="2000" dirty="0">
                <a:solidFill>
                  <a:prstClr val="black"/>
                </a:solidFill>
                <a:latin typeface="Verdana"/>
                <a:cs typeface="Verdana"/>
              </a:rPr>
              <a:t> staff</a:t>
            </a:r>
          </a:p>
          <a:p>
            <a:pPr marL="702945" lvl="1" indent="-342900">
              <a:buClr>
                <a:srgbClr val="136442"/>
              </a:buClr>
              <a:buFont typeface="Arial"/>
              <a:buChar char="•"/>
              <a:tabLst>
                <a:tab pos="702945" algn="l"/>
                <a:tab pos="703580" algn="l"/>
              </a:tabLst>
            </a:pPr>
            <a:r>
              <a:rPr lang="en-US" sz="2000" spc="-5" dirty="0">
                <a:solidFill>
                  <a:prstClr val="black"/>
                </a:solidFill>
                <a:latin typeface="Verdana"/>
                <a:cs typeface="Verdana"/>
              </a:rPr>
              <a:t>Telephone interpreter</a:t>
            </a:r>
            <a:r>
              <a:rPr lang="en-US" sz="2000" spc="-45" dirty="0">
                <a:solidFill>
                  <a:prstClr val="black"/>
                </a:solidFill>
                <a:latin typeface="Verdana"/>
                <a:cs typeface="Verdana"/>
              </a:rPr>
              <a:t> </a:t>
            </a:r>
            <a:r>
              <a:rPr lang="en-US" sz="2000" spc="-5" dirty="0">
                <a:solidFill>
                  <a:prstClr val="black"/>
                </a:solidFill>
                <a:latin typeface="Verdana"/>
                <a:cs typeface="Verdana"/>
              </a:rPr>
              <a:t>lines</a:t>
            </a:r>
            <a:endParaRPr lang="en-US" sz="2000" dirty="0">
              <a:solidFill>
                <a:prstClr val="black"/>
              </a:solidFill>
              <a:latin typeface="Verdana"/>
              <a:cs typeface="Verdana"/>
            </a:endParaRPr>
          </a:p>
          <a:p>
            <a:pPr marL="702945" lvl="1" indent="-342900">
              <a:buClr>
                <a:srgbClr val="136442"/>
              </a:buClr>
              <a:buFont typeface="Arial"/>
              <a:buChar char="•"/>
              <a:tabLst>
                <a:tab pos="702945" algn="l"/>
                <a:tab pos="703580" algn="l"/>
              </a:tabLst>
            </a:pPr>
            <a:r>
              <a:rPr lang="en-US" sz="2000" spc="-5" dirty="0">
                <a:solidFill>
                  <a:prstClr val="black"/>
                </a:solidFill>
                <a:latin typeface="Verdana"/>
                <a:cs typeface="Verdana"/>
              </a:rPr>
              <a:t>Oral interpretation</a:t>
            </a:r>
            <a:r>
              <a:rPr lang="en-US" sz="2000" spc="-25" dirty="0">
                <a:solidFill>
                  <a:prstClr val="black"/>
                </a:solidFill>
                <a:latin typeface="Verdana"/>
                <a:cs typeface="Verdana"/>
              </a:rPr>
              <a:t> </a:t>
            </a:r>
            <a:r>
              <a:rPr lang="en-US" sz="2000" spc="-5" dirty="0">
                <a:solidFill>
                  <a:prstClr val="black"/>
                </a:solidFill>
                <a:latin typeface="Verdana"/>
                <a:cs typeface="Verdana"/>
              </a:rPr>
              <a:t>services</a:t>
            </a:r>
            <a:endParaRPr lang="en-US" sz="2000" dirty="0">
              <a:solidFill>
                <a:prstClr val="black"/>
              </a:solidFill>
              <a:latin typeface="Verdana"/>
              <a:cs typeface="Verdana"/>
            </a:endParaRPr>
          </a:p>
          <a:p>
            <a:pPr marL="702945" lvl="1" indent="-342900">
              <a:buClr>
                <a:srgbClr val="136442"/>
              </a:buClr>
              <a:buFont typeface="Arial"/>
              <a:buChar char="•"/>
              <a:tabLst>
                <a:tab pos="702945" algn="l"/>
                <a:tab pos="703580" algn="l"/>
              </a:tabLst>
            </a:pPr>
            <a:r>
              <a:rPr lang="en-US" sz="2000" spc="-5" dirty="0">
                <a:solidFill>
                  <a:prstClr val="black"/>
                </a:solidFill>
                <a:latin typeface="Verdana"/>
                <a:cs typeface="Verdana"/>
              </a:rPr>
              <a:t>Written </a:t>
            </a:r>
            <a:r>
              <a:rPr lang="en-US" sz="2000" dirty="0">
                <a:solidFill>
                  <a:prstClr val="black"/>
                </a:solidFill>
                <a:latin typeface="Verdana"/>
                <a:cs typeface="Verdana"/>
              </a:rPr>
              <a:t>language</a:t>
            </a:r>
            <a:r>
              <a:rPr lang="en-US" sz="2000" spc="-45" dirty="0">
                <a:solidFill>
                  <a:prstClr val="black"/>
                </a:solidFill>
                <a:latin typeface="Verdana"/>
                <a:cs typeface="Verdana"/>
              </a:rPr>
              <a:t> </a:t>
            </a:r>
            <a:r>
              <a:rPr lang="en-US" sz="2000" spc="-5" dirty="0">
                <a:solidFill>
                  <a:prstClr val="black"/>
                </a:solidFill>
                <a:latin typeface="Verdana"/>
                <a:cs typeface="Verdana"/>
              </a:rPr>
              <a:t>services</a:t>
            </a:r>
            <a:endParaRPr lang="en-US" sz="2000" dirty="0">
              <a:solidFill>
                <a:prstClr val="black"/>
              </a:solidFill>
              <a:latin typeface="Verdana"/>
              <a:cs typeface="Verdana"/>
            </a:endParaRPr>
          </a:p>
          <a:p>
            <a:pPr marL="702945" lvl="1" indent="-342900">
              <a:buClr>
                <a:srgbClr val="136442"/>
              </a:buClr>
              <a:buFont typeface="Arial"/>
              <a:buChar char="•"/>
              <a:tabLst>
                <a:tab pos="702945" algn="l"/>
                <a:tab pos="703580" algn="l"/>
              </a:tabLst>
            </a:pPr>
            <a:r>
              <a:rPr lang="en-US" sz="2000" spc="-5" dirty="0">
                <a:solidFill>
                  <a:prstClr val="black"/>
                </a:solidFill>
                <a:latin typeface="Verdana"/>
                <a:cs typeface="Verdana"/>
              </a:rPr>
              <a:t>Community organizations </a:t>
            </a:r>
            <a:r>
              <a:rPr lang="en-US" sz="2000" dirty="0">
                <a:solidFill>
                  <a:prstClr val="black"/>
                </a:solidFill>
                <a:latin typeface="Verdana"/>
                <a:cs typeface="Verdana"/>
              </a:rPr>
              <a:t>and</a:t>
            </a:r>
            <a:r>
              <a:rPr lang="en-US" sz="2000" spc="-40" dirty="0">
                <a:solidFill>
                  <a:prstClr val="black"/>
                </a:solidFill>
                <a:latin typeface="Verdana"/>
                <a:cs typeface="Verdana"/>
              </a:rPr>
              <a:t> </a:t>
            </a:r>
            <a:r>
              <a:rPr lang="en-US" sz="2000" spc="-5" dirty="0">
                <a:solidFill>
                  <a:prstClr val="black"/>
                </a:solidFill>
                <a:latin typeface="Verdana"/>
                <a:cs typeface="Verdana"/>
              </a:rPr>
              <a:t>volunteers</a:t>
            </a:r>
            <a:endParaRPr lang="en-US" sz="2000" dirty="0">
              <a:solidFill>
                <a:prstClr val="black"/>
              </a:solidFill>
              <a:latin typeface="Verdana"/>
              <a:cs typeface="Verdana"/>
            </a:endParaRPr>
          </a:p>
        </p:txBody>
      </p:sp>
    </p:spTree>
    <p:extLst>
      <p:ext uri="{BB962C8B-B14F-4D97-AF65-F5344CB8AC3E}">
        <p14:creationId xmlns:p14="http://schemas.microsoft.com/office/powerpoint/2010/main" val="2106772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1D32-023D-406F-B459-E7376326D832}"/>
              </a:ext>
            </a:extLst>
          </p:cNvPr>
          <p:cNvSpPr>
            <a:spLocks noGrp="1"/>
          </p:cNvSpPr>
          <p:nvPr>
            <p:ph type="title"/>
          </p:nvPr>
        </p:nvSpPr>
        <p:spPr/>
        <p:txBody>
          <a:bodyPr/>
          <a:lstStyle/>
          <a:p>
            <a:pPr algn="ctr"/>
            <a:r>
              <a:rPr lang="en-US" dirty="0" err="1">
                <a:solidFill>
                  <a:srgbClr val="339966"/>
                </a:solidFill>
              </a:rPr>
              <a:t>LEP</a:t>
            </a:r>
            <a:r>
              <a:rPr lang="en-US" dirty="0">
                <a:solidFill>
                  <a:srgbClr val="339966"/>
                </a:solidFill>
              </a:rPr>
              <a:t> Population and Data Sources</a:t>
            </a:r>
            <a:br>
              <a:rPr lang="en-US" dirty="0"/>
            </a:br>
            <a:endParaRPr lang="en-US" dirty="0"/>
          </a:p>
        </p:txBody>
      </p:sp>
      <p:sp>
        <p:nvSpPr>
          <p:cNvPr id="3" name="Text Placeholder 2">
            <a:extLst>
              <a:ext uri="{FF2B5EF4-FFF2-40B4-BE49-F238E27FC236}">
                <a16:creationId xmlns:a16="http://schemas.microsoft.com/office/drawing/2014/main" id="{E1EAA3D7-E265-4580-9B18-5BBEBFF9D1EE}"/>
              </a:ext>
            </a:extLst>
          </p:cNvPr>
          <p:cNvSpPr>
            <a:spLocks noGrp="1"/>
          </p:cNvSpPr>
          <p:nvPr>
            <p:ph type="body" sz="quarter" idx="10"/>
          </p:nvPr>
        </p:nvSpPr>
        <p:spPr/>
        <p:txBody>
          <a:bodyPr/>
          <a:lstStyle/>
          <a:p>
            <a:pPr marL="0" indent="0">
              <a:buNone/>
            </a:pPr>
            <a:r>
              <a:rPr lang="en-US" sz="1800" dirty="0">
                <a:latin typeface="Verdana" panose="020B0604030504040204" pitchFamily="34" charset="0"/>
                <a:ea typeface="Verdana" panose="020B0604030504040204" pitchFamily="34" charset="0"/>
                <a:cs typeface="Verdana" panose="020B0604030504040204" pitchFamily="34" charset="0"/>
              </a:rPr>
              <a:t>Population data sources: </a:t>
            </a:r>
          </a:p>
          <a:p>
            <a:r>
              <a:rPr lang="en-US" sz="1800" dirty="0">
                <a:latin typeface="Verdana" panose="020B0604030504040204" pitchFamily="34" charset="0"/>
                <a:ea typeface="Verdana" panose="020B0604030504040204" pitchFamily="34" charset="0"/>
                <a:cs typeface="Verdana" panose="020B0604030504040204" pitchFamily="34" charset="0"/>
              </a:rPr>
              <a:t>Department of Justice site: </a:t>
            </a:r>
            <a:r>
              <a:rPr lang="en-US" sz="1800" dirty="0" err="1">
                <a:latin typeface="Verdana" panose="020B0604030504040204" pitchFamily="34" charset="0"/>
                <a:ea typeface="Verdana" panose="020B0604030504040204" pitchFamily="34" charset="0"/>
                <a:cs typeface="Verdana" panose="020B0604030504040204" pitchFamily="34" charset="0"/>
              </a:rPr>
              <a:t>LEP.GOV</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a:latin typeface="Verdana" panose="020B0604030504040204" pitchFamily="34" charset="0"/>
                <a:ea typeface="Verdana" panose="020B0604030504040204" pitchFamily="34" charset="0"/>
                <a:cs typeface="Verdana" panose="020B0604030504040204" pitchFamily="34" charset="0"/>
                <a:hlinkClick r:id="rId3"/>
              </a:rPr>
              <a:t>http://</a:t>
            </a:r>
            <a:r>
              <a:rPr lang="en-US" sz="1800" dirty="0" err="1">
                <a:latin typeface="Verdana" panose="020B0604030504040204" pitchFamily="34" charset="0"/>
                <a:ea typeface="Verdana" panose="020B0604030504040204" pitchFamily="34" charset="0"/>
                <a:cs typeface="Verdana" panose="020B0604030504040204" pitchFamily="34" charset="0"/>
                <a:hlinkClick r:id="rId3"/>
              </a:rPr>
              <a:t>www.lep.gov</a:t>
            </a:r>
            <a:r>
              <a:rPr lang="en-US" sz="1800" dirty="0">
                <a:latin typeface="Verdana" panose="020B0604030504040204" pitchFamily="34" charset="0"/>
                <a:ea typeface="Verdana" panose="020B0604030504040204" pitchFamily="34" charset="0"/>
                <a:cs typeface="Verdana" panose="020B0604030504040204" pitchFamily="34" charset="0"/>
                <a:hlinkClick r:id="rId3"/>
              </a:rPr>
              <a:t>/maps/</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dirty="0">
                <a:latin typeface="Verdana" panose="020B0604030504040204" pitchFamily="34" charset="0"/>
                <a:ea typeface="Verdana" panose="020B0604030504040204" pitchFamily="34" charset="0"/>
                <a:cs typeface="Verdana" panose="020B0604030504040204" pitchFamily="34" charset="0"/>
              </a:rPr>
              <a:t> </a:t>
            </a:r>
          </a:p>
          <a:p>
            <a:r>
              <a:rPr lang="en-US" sz="1800" dirty="0">
                <a:latin typeface="Verdana" panose="020B0604030504040204" pitchFamily="34" charset="0"/>
                <a:ea typeface="Verdana" panose="020B0604030504040204" pitchFamily="34" charset="0"/>
                <a:cs typeface="Verdana" panose="020B0604030504040204" pitchFamily="34" charset="0"/>
              </a:rPr>
              <a:t>US Census Data  </a:t>
            </a:r>
            <a:r>
              <a:rPr lang="en-US" sz="1800" u="sng" dirty="0">
                <a:latin typeface="Verdana" panose="020B0604030504040204" pitchFamily="34" charset="0"/>
                <a:ea typeface="Verdana" panose="020B0604030504040204" pitchFamily="34" charset="0"/>
                <a:cs typeface="Verdana" panose="020B0604030504040204" pitchFamily="34" charset="0"/>
                <a:hlinkClick r:id="rId4"/>
              </a:rPr>
              <a:t>http://</a:t>
            </a:r>
            <a:r>
              <a:rPr lang="en-US" sz="1800" u="sng" dirty="0" err="1">
                <a:latin typeface="Verdana" panose="020B0604030504040204" pitchFamily="34" charset="0"/>
                <a:ea typeface="Verdana" panose="020B0604030504040204" pitchFamily="34" charset="0"/>
                <a:cs typeface="Verdana" panose="020B0604030504040204" pitchFamily="34" charset="0"/>
                <a:hlinkClick r:id="rId4"/>
              </a:rPr>
              <a:t>www.census.gov</a:t>
            </a:r>
            <a:r>
              <a:rPr lang="en-US" sz="1800" u="sng" dirty="0">
                <a:latin typeface="Verdana" panose="020B0604030504040204" pitchFamily="34" charset="0"/>
                <a:ea typeface="Verdana" panose="020B0604030504040204" pitchFamily="34" charset="0"/>
                <a:cs typeface="Verdana" panose="020B0604030504040204" pitchFamily="34" charset="0"/>
                <a:hlinkClick r:id="rId4"/>
              </a:rPr>
              <a:t>/</a:t>
            </a:r>
            <a:r>
              <a:rPr lang="en-US" sz="1800" u="sng" dirty="0" err="1">
                <a:latin typeface="Verdana" panose="020B0604030504040204" pitchFamily="34" charset="0"/>
                <a:ea typeface="Verdana" panose="020B0604030504040204" pitchFamily="34" charset="0"/>
                <a:cs typeface="Verdana" panose="020B0604030504040204" pitchFamily="34" charset="0"/>
                <a:hlinkClick r:id="rId4"/>
              </a:rPr>
              <a:t>2010census</a:t>
            </a:r>
            <a:r>
              <a:rPr lang="en-US" sz="1800" u="sng" dirty="0">
                <a:latin typeface="Verdana" panose="020B0604030504040204" pitchFamily="34" charset="0"/>
                <a:ea typeface="Verdana" panose="020B0604030504040204" pitchFamily="34" charset="0"/>
                <a:cs typeface="Verdana" panose="020B0604030504040204" pitchFamily="34" charset="0"/>
                <a:hlinkClick r:id="rId4"/>
              </a:rPr>
              <a:t>/data/</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dirty="0">
                <a:latin typeface="Verdana" panose="020B0604030504040204" pitchFamily="34" charset="0"/>
                <a:ea typeface="Verdana" panose="020B0604030504040204" pitchFamily="34" charset="0"/>
                <a:cs typeface="Verdana" panose="020B0604030504040204" pitchFamily="34" charset="0"/>
              </a:rPr>
              <a:t> </a:t>
            </a:r>
          </a:p>
          <a:p>
            <a:r>
              <a:rPr lang="en-US" sz="1800" dirty="0">
                <a:latin typeface="Verdana" panose="020B0604030504040204" pitchFamily="34" charset="0"/>
                <a:ea typeface="Verdana" panose="020B0604030504040204" pitchFamily="34" charset="0"/>
                <a:cs typeface="Verdana" panose="020B0604030504040204" pitchFamily="34" charset="0"/>
              </a:rPr>
              <a:t>American Community Survey  </a:t>
            </a:r>
            <a:r>
              <a:rPr lang="en-US" sz="1800" u="sng" dirty="0">
                <a:latin typeface="Verdana" panose="020B0604030504040204" pitchFamily="34" charset="0"/>
                <a:ea typeface="Verdana" panose="020B0604030504040204" pitchFamily="34" charset="0"/>
                <a:cs typeface="Verdana" panose="020B0604030504040204" pitchFamily="34" charset="0"/>
                <a:hlinkClick r:id="rId5"/>
              </a:rPr>
              <a:t>http://</a:t>
            </a:r>
            <a:r>
              <a:rPr lang="en-US" sz="1800" u="sng" dirty="0" err="1">
                <a:latin typeface="Verdana" panose="020B0604030504040204" pitchFamily="34" charset="0"/>
                <a:ea typeface="Verdana" panose="020B0604030504040204" pitchFamily="34" charset="0"/>
                <a:cs typeface="Verdana" panose="020B0604030504040204" pitchFamily="34" charset="0"/>
                <a:hlinkClick r:id="rId5"/>
              </a:rPr>
              <a:t>www.census.gov</a:t>
            </a:r>
            <a:r>
              <a:rPr lang="en-US" sz="1800" u="sng" dirty="0">
                <a:latin typeface="Verdana" panose="020B0604030504040204" pitchFamily="34" charset="0"/>
                <a:ea typeface="Verdana" panose="020B0604030504040204" pitchFamily="34" charset="0"/>
                <a:cs typeface="Verdana" panose="020B0604030504040204" pitchFamily="34" charset="0"/>
                <a:hlinkClick r:id="rId5"/>
              </a:rPr>
              <a:t>/</a:t>
            </a:r>
            <a:r>
              <a:rPr lang="en-US" sz="1800" u="sng" dirty="0" err="1">
                <a:latin typeface="Verdana" panose="020B0604030504040204" pitchFamily="34" charset="0"/>
                <a:ea typeface="Verdana" panose="020B0604030504040204" pitchFamily="34" charset="0"/>
                <a:cs typeface="Verdana" panose="020B0604030504040204" pitchFamily="34" charset="0"/>
                <a:hlinkClick r:id="rId5"/>
              </a:rPr>
              <a:t>acs</a:t>
            </a:r>
            <a:r>
              <a:rPr lang="en-US" sz="1800" u="sng" dirty="0">
                <a:latin typeface="Verdana" panose="020B0604030504040204" pitchFamily="34" charset="0"/>
                <a:ea typeface="Verdana" panose="020B0604030504040204" pitchFamily="34" charset="0"/>
                <a:cs typeface="Verdana" panose="020B0604030504040204" pitchFamily="34" charset="0"/>
                <a:hlinkClick r:id="rId5"/>
              </a:rPr>
              <a:t>/</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dirty="0">
                <a:latin typeface="Verdana" panose="020B0604030504040204" pitchFamily="34" charset="0"/>
                <a:ea typeface="Verdana" panose="020B0604030504040204" pitchFamily="34" charset="0"/>
                <a:cs typeface="Verdana" panose="020B0604030504040204" pitchFamily="34" charset="0"/>
              </a:rPr>
              <a:t> </a:t>
            </a:r>
          </a:p>
          <a:p>
            <a:r>
              <a:rPr lang="en-US" sz="1800" dirty="0">
                <a:latin typeface="Verdana" panose="020B0604030504040204" pitchFamily="34" charset="0"/>
                <a:ea typeface="Verdana" panose="020B0604030504040204" pitchFamily="34" charset="0"/>
                <a:cs typeface="Verdana" panose="020B0604030504040204" pitchFamily="34" charset="0"/>
              </a:rPr>
              <a:t>Migration Policy Institute’s National Center on Immigrant Integration</a:t>
            </a:r>
            <a:r>
              <a:rPr lang="pl-PL" sz="1800" dirty="0">
                <a:latin typeface="Verdana" panose="020B0604030504040204" pitchFamily="34" charset="0"/>
                <a:ea typeface="Verdana" panose="020B0604030504040204" pitchFamily="34" charset="0"/>
                <a:cs typeface="Verdana" panose="020B0604030504040204" pitchFamily="34" charset="0"/>
              </a:rPr>
              <a:t>Policy  </a:t>
            </a:r>
            <a:r>
              <a:rPr lang="pl-PL" sz="1800" dirty="0">
                <a:latin typeface="Verdana" panose="020B0604030504040204" pitchFamily="34" charset="0"/>
                <a:ea typeface="Verdana" panose="020B0604030504040204" pitchFamily="34" charset="0"/>
                <a:cs typeface="Verdana" panose="020B0604030504040204" pitchFamily="34" charset="0"/>
                <a:hlinkClick r:id="rId6"/>
              </a:rPr>
              <a:t>http://www.migrationpolicy.org/</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
        <p:nvSpPr>
          <p:cNvPr id="4" name="Text Placeholder 3">
            <a:extLst>
              <a:ext uri="{FF2B5EF4-FFF2-40B4-BE49-F238E27FC236}">
                <a16:creationId xmlns:a16="http://schemas.microsoft.com/office/drawing/2014/main" id="{04037F2A-A10B-48B7-BA3F-A2AE9B92F34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89402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a:extLst>
              <a:ext uri="{FF2B5EF4-FFF2-40B4-BE49-F238E27FC236}">
                <a16:creationId xmlns:a16="http://schemas.microsoft.com/office/drawing/2014/main" id="{EDBC1CB2-8E47-4229-9155-7BFD80430CA0}"/>
              </a:ext>
            </a:extLst>
          </p:cNvPr>
          <p:cNvPicPr>
            <a:picLocks noChangeAspect="1" noChangeArrowheads="1"/>
          </p:cNvPicPr>
          <p:nvPr/>
        </p:nvPicPr>
        <p:blipFill>
          <a:blip r:embed="rId3"/>
          <a:srcRect/>
          <a:stretch>
            <a:fillRect/>
          </a:stretch>
        </p:blipFill>
        <p:spPr bwMode="auto">
          <a:xfrm>
            <a:off x="63500" y="738909"/>
            <a:ext cx="5000044" cy="5403273"/>
          </a:xfrm>
          <a:prstGeom prst="rect">
            <a:avLst/>
          </a:prstGeom>
          <a:noFill/>
          <a:ln w="9525">
            <a:noFill/>
            <a:miter lim="800000"/>
            <a:headEnd/>
            <a:tailEnd/>
          </a:ln>
        </p:spPr>
      </p:pic>
      <p:sp>
        <p:nvSpPr>
          <p:cNvPr id="4" name="Rectangle 3">
            <a:extLst>
              <a:ext uri="{FF2B5EF4-FFF2-40B4-BE49-F238E27FC236}">
                <a16:creationId xmlns:a16="http://schemas.microsoft.com/office/drawing/2014/main" id="{B05FCA23-6F98-4D62-B368-E13F58E68681}"/>
              </a:ext>
            </a:extLst>
          </p:cNvPr>
          <p:cNvSpPr/>
          <p:nvPr/>
        </p:nvSpPr>
        <p:spPr>
          <a:xfrm>
            <a:off x="5006109" y="1742336"/>
            <a:ext cx="3546764" cy="3262432"/>
          </a:xfrm>
          <a:prstGeom prst="rect">
            <a:avLst/>
          </a:prstGeom>
        </p:spPr>
        <p:txBody>
          <a:bodyPr wrap="square">
            <a:spAutoFit/>
          </a:bodyPr>
          <a:lstStyle/>
          <a:p>
            <a:pPr lvl="0" algn="ctr"/>
            <a:r>
              <a:rPr lang="en-US" sz="3200" dirty="0">
                <a:solidFill>
                  <a:prstClr val="black"/>
                </a:solidFill>
                <a:latin typeface="Calibri" pitchFamily="34" charset="0"/>
              </a:rPr>
              <a:t>This poster should be displayed in the lobbies and waiting areas of each DSS office and Contractor Office</a:t>
            </a:r>
          </a:p>
          <a:p>
            <a:pPr lvl="0" algn="ctr"/>
            <a:r>
              <a:rPr lang="en-US" sz="1400" dirty="0" err="1">
                <a:solidFill>
                  <a:prstClr val="black"/>
                </a:solidFill>
                <a:latin typeface="Verdana" panose="020B0604030504040204" pitchFamily="34" charset="0"/>
                <a:ea typeface="Verdana" panose="020B0604030504040204" pitchFamily="34" charset="0"/>
                <a:cs typeface="Verdana" panose="020B0604030504040204" pitchFamily="34" charset="0"/>
                <a:hlinkClick r:id="rId4"/>
              </a:rPr>
              <a:t>EnglishVersion</a:t>
            </a:r>
            <a:r>
              <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prstClr val="black"/>
                </a:solidFill>
                <a:latin typeface="Verdana" panose="020B0604030504040204" pitchFamily="34" charset="0"/>
                <a:ea typeface="Verdana" panose="020B0604030504040204" pitchFamily="34" charset="0"/>
                <a:cs typeface="Verdana" panose="020B0604030504040204" pitchFamily="34" charset="0"/>
                <a:hlinkClick r:id="rId5"/>
              </a:rPr>
              <a:t>SpanishVersion</a:t>
            </a: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5" name="Left Arrow 4">
            <a:extLst>
              <a:ext uri="{FF2B5EF4-FFF2-40B4-BE49-F238E27FC236}">
                <a16:creationId xmlns:a16="http://schemas.microsoft.com/office/drawing/2014/main" id="{5C9BF974-9C63-4478-A343-C1EA896DC640}"/>
              </a:ext>
            </a:extLst>
          </p:cNvPr>
          <p:cNvSpPr>
            <a:spLocks noChangeArrowheads="1"/>
          </p:cNvSpPr>
          <p:nvPr/>
        </p:nvSpPr>
        <p:spPr bwMode="auto">
          <a:xfrm flipV="1">
            <a:off x="5290127" y="3782291"/>
            <a:ext cx="457200" cy="457200"/>
          </a:xfrm>
          <a:prstGeom prst="leftArrow">
            <a:avLst>
              <a:gd name="adj1" fmla="val 50000"/>
              <a:gd name="adj2" fmla="val 22727"/>
            </a:avLst>
          </a:prstGeom>
          <a:solidFill>
            <a:srgbClr val="C0504D"/>
          </a:solidFill>
          <a:ln w="19050" algn="ctr">
            <a:solidFill>
              <a:srgbClr val="A25C32"/>
            </a:solidFill>
            <a:miter lim="800000"/>
            <a:headEnd/>
            <a:tailEnd/>
          </a:ln>
        </p:spPr>
        <p:txBody>
          <a:bodyPr rot="1080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Tree>
    <p:extLst>
      <p:ext uri="{BB962C8B-B14F-4D97-AF65-F5344CB8AC3E}">
        <p14:creationId xmlns:p14="http://schemas.microsoft.com/office/powerpoint/2010/main" val="2982716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99FA-4E9C-4B23-B469-544770C7290E}"/>
              </a:ext>
            </a:extLst>
          </p:cNvPr>
          <p:cNvSpPr>
            <a:spLocks noGrp="1"/>
          </p:cNvSpPr>
          <p:nvPr>
            <p:ph type="title"/>
          </p:nvPr>
        </p:nvSpPr>
        <p:spPr/>
        <p:txBody>
          <a:bodyPr/>
          <a:lstStyle/>
          <a:p>
            <a:pPr algn="ctr"/>
            <a:r>
              <a:rPr lang="en-US" sz="2800" kern="0" dirty="0">
                <a:solidFill>
                  <a:schemeClr val="tx1"/>
                </a:solidFill>
                <a:latin typeface="Verdana"/>
                <a:ea typeface="+mj-ea"/>
                <a:cs typeface="Verdana"/>
              </a:rPr>
              <a:t>Language Services Agreement</a:t>
            </a:r>
            <a:endParaRPr lang="en-US" dirty="0">
              <a:solidFill>
                <a:schemeClr val="tx1"/>
              </a:solidFill>
            </a:endParaRPr>
          </a:p>
        </p:txBody>
      </p:sp>
      <p:pic>
        <p:nvPicPr>
          <p:cNvPr id="3" name="Picture 7">
            <a:extLst>
              <a:ext uri="{FF2B5EF4-FFF2-40B4-BE49-F238E27FC236}">
                <a16:creationId xmlns:a16="http://schemas.microsoft.com/office/drawing/2014/main" id="{97C35EDE-34DC-4906-8E62-9719538B5EE1}"/>
              </a:ext>
            </a:extLst>
          </p:cNvPr>
          <p:cNvPicPr>
            <a:picLocks noChangeAspect="1" noChangeArrowheads="1"/>
          </p:cNvPicPr>
          <p:nvPr/>
        </p:nvPicPr>
        <p:blipFill>
          <a:blip r:embed="rId3"/>
          <a:srcRect/>
          <a:stretch>
            <a:fillRect/>
          </a:stretch>
        </p:blipFill>
        <p:spPr bwMode="auto">
          <a:xfrm>
            <a:off x="3236" y="1265057"/>
            <a:ext cx="4808909" cy="5274287"/>
          </a:xfrm>
          <a:prstGeom prst="rect">
            <a:avLst/>
          </a:prstGeom>
          <a:noFill/>
          <a:ln w="9525">
            <a:noFill/>
            <a:miter lim="800000"/>
            <a:headEnd/>
            <a:tailEnd/>
          </a:ln>
        </p:spPr>
      </p:pic>
      <p:sp>
        <p:nvSpPr>
          <p:cNvPr id="4" name="Rectangle 3">
            <a:extLst>
              <a:ext uri="{FF2B5EF4-FFF2-40B4-BE49-F238E27FC236}">
                <a16:creationId xmlns:a16="http://schemas.microsoft.com/office/drawing/2014/main" id="{E6E90F7B-CB3B-4D28-9191-FAD832C689AB}"/>
              </a:ext>
            </a:extLst>
          </p:cNvPr>
          <p:cNvSpPr/>
          <p:nvPr/>
        </p:nvSpPr>
        <p:spPr>
          <a:xfrm>
            <a:off x="4812145" y="1582111"/>
            <a:ext cx="4331855" cy="2708434"/>
          </a:xfrm>
          <a:prstGeom prst="rect">
            <a:avLst/>
          </a:prstGeom>
        </p:spPr>
        <p:txBody>
          <a:bodyPr wrap="square">
            <a:spAutoFit/>
          </a:bodyPr>
          <a:lstStyle/>
          <a:p>
            <a:pPr lvl="0" algn="ctr">
              <a:defRPr/>
            </a:pPr>
            <a:r>
              <a:rPr lang="en-US" sz="2600" b="1" dirty="0">
                <a:solidFill>
                  <a:prstClr val="black"/>
                </a:solidFill>
                <a:latin typeface="Calibri" pitchFamily="34" charset="0"/>
              </a:rPr>
              <a:t>The DSS – 10001 </a:t>
            </a:r>
            <a:r>
              <a:rPr lang="en-US" sz="2600" dirty="0">
                <a:solidFill>
                  <a:prstClr val="black"/>
                </a:solidFill>
                <a:latin typeface="Calibri" pitchFamily="34" charset="0"/>
              </a:rPr>
              <a:t>“Language Services Agreement For Limited English Proficiency” Form</a:t>
            </a:r>
          </a:p>
          <a:p>
            <a:pPr lvl="0" algn="ctr">
              <a:defRPr/>
            </a:pPr>
            <a:r>
              <a:rPr lang="en-US" sz="2200" dirty="0">
                <a:solidFill>
                  <a:prstClr val="black"/>
                </a:solidFill>
                <a:latin typeface="Calibri" pitchFamily="34" charset="0"/>
              </a:rPr>
              <a:t>Client/Recipient/Customer and the Interpreter must sign this form each occurrence</a:t>
            </a:r>
          </a:p>
        </p:txBody>
      </p:sp>
      <p:sp>
        <p:nvSpPr>
          <p:cNvPr id="5" name="Left Arrow 4">
            <a:extLst>
              <a:ext uri="{FF2B5EF4-FFF2-40B4-BE49-F238E27FC236}">
                <a16:creationId xmlns:a16="http://schemas.microsoft.com/office/drawing/2014/main" id="{EA98E797-83E0-4763-AB5F-6B09C753BC82}"/>
              </a:ext>
            </a:extLst>
          </p:cNvPr>
          <p:cNvSpPr/>
          <p:nvPr/>
        </p:nvSpPr>
        <p:spPr>
          <a:xfrm>
            <a:off x="4892035" y="2027382"/>
            <a:ext cx="457200" cy="381000"/>
          </a:xfrm>
          <a:prstGeom prst="lef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835368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1D146D-BC07-4DAD-9469-9B3BBCF0BCEF}"/>
              </a:ext>
            </a:extLst>
          </p:cNvPr>
          <p:cNvSpPr>
            <a:spLocks noGrp="1"/>
          </p:cNvSpPr>
          <p:nvPr>
            <p:ph type="body" sz="quarter" idx="10"/>
          </p:nvPr>
        </p:nvSpPr>
        <p:spPr>
          <a:xfrm>
            <a:off x="628650" y="1280160"/>
            <a:ext cx="7888288" cy="4962947"/>
          </a:xfrm>
        </p:spPr>
        <p:txBody>
          <a:bodyPr/>
          <a:lstStyle/>
          <a:p>
            <a:pPr marL="0" indent="0">
              <a:buNone/>
            </a:pPr>
            <a:r>
              <a:rPr lang="en-US" sz="2000" dirty="0">
                <a:latin typeface="Verdana" panose="020B0604030504040204" pitchFamily="34" charset="0"/>
                <a:ea typeface="Verdana" panose="020B0604030504040204" pitchFamily="34" charset="0"/>
                <a:cs typeface="Verdana" panose="020B0604030504040204" pitchFamily="34" charset="0"/>
              </a:rPr>
              <a:t>Resources:</a:t>
            </a:r>
          </a:p>
          <a:p>
            <a:pPr marL="0" indent="0">
              <a:buNone/>
            </a:pPr>
            <a:r>
              <a:rPr lang="en-US" sz="1800" u="sng" dirty="0">
                <a:latin typeface="Verdana" panose="020B0604030504040204" pitchFamily="34" charset="0"/>
                <a:ea typeface="Verdana" panose="020B0604030504040204" pitchFamily="34" charset="0"/>
                <a:cs typeface="Verdana" panose="020B0604030504040204" pitchFamily="34" charset="0"/>
                <a:hlinkClick r:id="rId3"/>
              </a:rPr>
              <a:t>https://</a:t>
            </a:r>
            <a:r>
              <a:rPr lang="en-US" sz="1800" u="sng" dirty="0" err="1">
                <a:latin typeface="Verdana" panose="020B0604030504040204" pitchFamily="34" charset="0"/>
                <a:ea typeface="Verdana" panose="020B0604030504040204" pitchFamily="34" charset="0"/>
                <a:cs typeface="Verdana" panose="020B0604030504040204" pitchFamily="34" charset="0"/>
                <a:hlinkClick r:id="rId3"/>
              </a:rPr>
              <a:t>www.lep.gov</a:t>
            </a:r>
            <a:r>
              <a:rPr lang="en-US" sz="1800" u="sng" dirty="0">
                <a:latin typeface="Verdana" panose="020B0604030504040204" pitchFamily="34" charset="0"/>
                <a:ea typeface="Verdana" panose="020B0604030504040204" pitchFamily="34" charset="0"/>
                <a:cs typeface="Verdana" panose="020B0604030504040204" pitchFamily="34" charset="0"/>
                <a:hlinkClick r:id="rId3"/>
              </a:rPr>
              <a:t>/</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dirty="0">
                <a:latin typeface="Verdana" panose="020B0604030504040204" pitchFamily="34" charset="0"/>
                <a:ea typeface="Verdana" panose="020B0604030504040204" pitchFamily="34" charset="0"/>
                <a:cs typeface="Verdana" panose="020B0604030504040204" pitchFamily="34" charset="0"/>
              </a:rPr>
              <a:t>NC DSS- </a:t>
            </a:r>
            <a:r>
              <a:rPr lang="en-US" sz="1800" u="sng" dirty="0">
                <a:latin typeface="Verdana" panose="020B0604030504040204" pitchFamily="34" charset="0"/>
                <a:ea typeface="Verdana" panose="020B0604030504040204" pitchFamily="34" charset="0"/>
                <a:cs typeface="Verdana" panose="020B0604030504040204" pitchFamily="34" charset="0"/>
                <a:hlinkClick r:id="rId4"/>
              </a:rPr>
              <a:t>Title VI, Limited English Proficiency</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graphicFrame>
        <p:nvGraphicFramePr>
          <p:cNvPr id="8" name="Table 7">
            <a:extLst>
              <a:ext uri="{FF2B5EF4-FFF2-40B4-BE49-F238E27FC236}">
                <a16:creationId xmlns:a16="http://schemas.microsoft.com/office/drawing/2014/main" id="{7C30E69B-02B6-400A-AAFF-F37BBD1C3212}"/>
              </a:ext>
            </a:extLst>
          </p:cNvPr>
          <p:cNvGraphicFramePr>
            <a:graphicFrameLocks noGrp="1"/>
          </p:cNvGraphicFramePr>
          <p:nvPr>
            <p:extLst/>
          </p:nvPr>
        </p:nvGraphicFramePr>
        <p:xfrm>
          <a:off x="782320" y="2963957"/>
          <a:ext cx="7734618" cy="1153225"/>
        </p:xfrm>
        <a:graphic>
          <a:graphicData uri="http://schemas.openxmlformats.org/drawingml/2006/table">
            <a:tbl>
              <a:tblPr firstRow="1" firstCol="1" bandRow="1"/>
              <a:tblGrid>
                <a:gridCol w="3102798">
                  <a:extLst>
                    <a:ext uri="{9D8B030D-6E8A-4147-A177-3AD203B41FA5}">
                      <a16:colId xmlns:a16="http://schemas.microsoft.com/office/drawing/2014/main" val="2363681708"/>
                    </a:ext>
                  </a:extLst>
                </a:gridCol>
                <a:gridCol w="4631820">
                  <a:extLst>
                    <a:ext uri="{9D8B030D-6E8A-4147-A177-3AD203B41FA5}">
                      <a16:colId xmlns:a16="http://schemas.microsoft.com/office/drawing/2014/main" val="1630712727"/>
                    </a:ext>
                  </a:extLst>
                </a:gridCol>
              </a:tblGrid>
              <a:tr h="0">
                <a:tc>
                  <a:txBody>
                    <a:bodyPr/>
                    <a:lstStyle/>
                    <a:p>
                      <a:pPr marL="0" marR="0" algn="l">
                        <a:lnSpc>
                          <a:spcPct val="107000"/>
                        </a:lnSpc>
                        <a:spcBef>
                          <a:spcPts val="0"/>
                        </a:spcBef>
                        <a:spcAft>
                          <a:spcPts val="0"/>
                        </a:spcAft>
                      </a:pPr>
                      <a:r>
                        <a:rPr lang="en-US" sz="1800" b="1" u="sng" dirty="0" err="1">
                          <a:solidFill>
                            <a:srgbClr val="0070C0"/>
                          </a:solidFill>
                          <a:effectLst/>
                          <a:latin typeface="Verdana" panose="020B0604030504040204" pitchFamily="34" charset="0"/>
                          <a:ea typeface="Verdana" panose="020B0604030504040204" pitchFamily="34" charset="0"/>
                          <a:cs typeface="Verdana" panose="020B0604030504040204" pitchFamily="34" charset="0"/>
                          <a:hlinkClick r:id="rId5"/>
                        </a:rPr>
                        <a:t>dss</a:t>
                      </a:r>
                      <a:r>
                        <a:rPr lang="en-US" sz="1800" b="1" u="sng" dirty="0">
                          <a:solidFill>
                            <a:srgbClr val="0070C0"/>
                          </a:solidFill>
                          <a:effectLst/>
                          <a:latin typeface="Verdana" panose="020B0604030504040204" pitchFamily="34" charset="0"/>
                          <a:ea typeface="Verdana" panose="020B0604030504040204" pitchFamily="34" charset="0"/>
                          <a:cs typeface="Verdana" panose="020B0604030504040204" pitchFamily="34" charset="0"/>
                          <a:hlinkClick r:id="rId5"/>
                        </a:rPr>
                        <a:t>-10001</a:t>
                      </a:r>
                      <a:r>
                        <a:rPr lang="en-US" sz="1800" b="1" u="sng" dirty="0">
                          <a:effectLst/>
                          <a:latin typeface="Verdana" panose="020B0604030504040204" pitchFamily="34" charset="0"/>
                          <a:ea typeface="Verdana" panose="020B0604030504040204" pitchFamily="34" charset="0"/>
                          <a:cs typeface="Verdana" panose="020B0604030504040204" pitchFamily="34" charset="0"/>
                        </a:rPr>
                        <a:t> </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9525" anchor="ctr">
                    <a:lnL>
                      <a:noFill/>
                    </a:lnL>
                    <a:lnR>
                      <a:noFill/>
                    </a:lnR>
                    <a:lnT>
                      <a:noFill/>
                    </a:lnT>
                    <a:lnB>
                      <a:noFill/>
                    </a:lnB>
                  </a:tcPr>
                </a:tc>
                <a:tc>
                  <a:txBody>
                    <a:bodyPr/>
                    <a:lstStyle/>
                    <a:p>
                      <a:pPr marL="0" marR="0" algn="l">
                        <a:lnSpc>
                          <a:spcPct val="107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Language Services Agreement</a:t>
                      </a:r>
                    </a:p>
                  </a:txBody>
                  <a:tcPr marL="9525" marR="9525" marT="9525" marB="9525" anchor="ctr">
                    <a:lnL>
                      <a:noFill/>
                    </a:lnL>
                    <a:lnR>
                      <a:noFill/>
                    </a:lnR>
                    <a:lnT>
                      <a:noFill/>
                    </a:lnT>
                    <a:lnB>
                      <a:noFill/>
                    </a:lnB>
                  </a:tcPr>
                </a:tc>
                <a:extLst>
                  <a:ext uri="{0D108BD9-81ED-4DB2-BD59-A6C34878D82A}">
                    <a16:rowId xmlns:a16="http://schemas.microsoft.com/office/drawing/2014/main" val="3163071371"/>
                  </a:ext>
                </a:extLst>
              </a:tr>
              <a:tr h="63087">
                <a:tc>
                  <a:txBody>
                    <a:bodyPr/>
                    <a:lstStyle/>
                    <a:p>
                      <a:pPr marL="0" marR="0" algn="l">
                        <a:lnSpc>
                          <a:spcPct val="107000"/>
                        </a:lnSpc>
                        <a:spcBef>
                          <a:spcPts val="0"/>
                        </a:spcBef>
                        <a:spcAft>
                          <a:spcPts val="0"/>
                        </a:spcAft>
                      </a:pPr>
                      <a:r>
                        <a:rPr lang="en-US" sz="1800">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9525" anchor="ctr">
                    <a:lnL>
                      <a:noFill/>
                    </a:lnL>
                    <a:lnR>
                      <a:noFill/>
                    </a:lnR>
                    <a:lnT>
                      <a:noFill/>
                    </a:lnT>
                    <a:lnB>
                      <a:noFill/>
                    </a:lnB>
                  </a:tcPr>
                </a:tc>
                <a:tc>
                  <a:txBody>
                    <a:bodyPr/>
                    <a:lstStyle/>
                    <a:p>
                      <a:pPr marL="0" marR="0" algn="l">
                        <a:lnSpc>
                          <a:spcPct val="107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9525" anchor="ctr">
                    <a:lnL>
                      <a:noFill/>
                    </a:lnL>
                    <a:lnR>
                      <a:noFill/>
                    </a:lnR>
                    <a:lnT>
                      <a:noFill/>
                    </a:lnT>
                    <a:lnB>
                      <a:noFill/>
                    </a:lnB>
                  </a:tcPr>
                </a:tc>
                <a:extLst>
                  <a:ext uri="{0D108BD9-81ED-4DB2-BD59-A6C34878D82A}">
                    <a16:rowId xmlns:a16="http://schemas.microsoft.com/office/drawing/2014/main" val="3434305770"/>
                  </a:ext>
                </a:extLst>
              </a:tr>
              <a:tr h="0">
                <a:tc>
                  <a:txBody>
                    <a:bodyPr/>
                    <a:lstStyle/>
                    <a:p>
                      <a:pPr marL="0" marR="0" algn="l">
                        <a:lnSpc>
                          <a:spcPct val="107000"/>
                        </a:lnSpc>
                        <a:spcBef>
                          <a:spcPts val="0"/>
                        </a:spcBef>
                        <a:spcAft>
                          <a:spcPts val="0"/>
                        </a:spcAft>
                      </a:pPr>
                      <a:r>
                        <a:rPr lang="en-US" sz="1800" b="1" u="sng" dirty="0" err="1">
                          <a:solidFill>
                            <a:srgbClr val="0070C0"/>
                          </a:solidFill>
                          <a:effectLst/>
                          <a:latin typeface="Verdana" panose="020B0604030504040204" pitchFamily="34" charset="0"/>
                          <a:ea typeface="Verdana" panose="020B0604030504040204" pitchFamily="34" charset="0"/>
                          <a:cs typeface="Verdana" panose="020B0604030504040204" pitchFamily="34" charset="0"/>
                          <a:hlinkClick r:id="rId6"/>
                        </a:rPr>
                        <a:t>dss-10001ins</a:t>
                      </a:r>
                      <a:r>
                        <a:rPr lang="en-US" sz="1800" b="1" u="sng"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 </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9525" anchor="ctr">
                    <a:lnL>
                      <a:noFill/>
                    </a:lnL>
                    <a:lnR>
                      <a:noFill/>
                    </a:lnR>
                    <a:lnT>
                      <a:noFill/>
                    </a:lnT>
                    <a:lnB>
                      <a:noFill/>
                    </a:lnB>
                  </a:tcPr>
                </a:tc>
                <a:tc>
                  <a:txBody>
                    <a:bodyPr/>
                    <a:lstStyle/>
                    <a:p>
                      <a:pPr marL="0" marR="0" algn="l">
                        <a:lnSpc>
                          <a:spcPct val="107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Instructions for completing the DSS-10001</a:t>
                      </a:r>
                    </a:p>
                  </a:txBody>
                  <a:tcPr marL="9525" marR="9525" marT="9525" marB="9525" anchor="ctr">
                    <a:lnL>
                      <a:noFill/>
                    </a:lnL>
                    <a:lnR>
                      <a:noFill/>
                    </a:lnR>
                    <a:lnT>
                      <a:noFill/>
                    </a:lnT>
                    <a:lnB>
                      <a:noFill/>
                    </a:lnB>
                  </a:tcPr>
                </a:tc>
                <a:extLst>
                  <a:ext uri="{0D108BD9-81ED-4DB2-BD59-A6C34878D82A}">
                    <a16:rowId xmlns:a16="http://schemas.microsoft.com/office/drawing/2014/main" val="385022618"/>
                  </a:ext>
                </a:extLst>
              </a:tr>
            </a:tbl>
          </a:graphicData>
        </a:graphic>
      </p:graphicFrame>
      <p:sp>
        <p:nvSpPr>
          <p:cNvPr id="9" name="Rectangle 8">
            <a:extLst>
              <a:ext uri="{FF2B5EF4-FFF2-40B4-BE49-F238E27FC236}">
                <a16:creationId xmlns:a16="http://schemas.microsoft.com/office/drawing/2014/main" id="{F113F35C-9F57-4DD0-9FA7-8DE1434721CA}"/>
              </a:ext>
            </a:extLst>
          </p:cNvPr>
          <p:cNvSpPr/>
          <p:nvPr/>
        </p:nvSpPr>
        <p:spPr>
          <a:xfrm>
            <a:off x="782320" y="4471611"/>
            <a:ext cx="7487920" cy="1754326"/>
          </a:xfrm>
          <a:prstGeom prst="rect">
            <a:avLst/>
          </a:prstGeom>
        </p:spPr>
        <p:txBody>
          <a:bodyPr wrap="square">
            <a:spAutoFit/>
          </a:bodyPr>
          <a:lstStyle/>
          <a:p>
            <a:r>
              <a:rPr lang="en-US" b="1" u="sng" dirty="0">
                <a:latin typeface="Verdana" panose="020B0604030504040204" pitchFamily="34" charset="0"/>
                <a:ea typeface="Verdana" panose="020B0604030504040204" pitchFamily="34" charset="0"/>
                <a:cs typeface="Verdana" panose="020B0604030504040204" pitchFamily="34" charset="0"/>
              </a:rPr>
              <a:t>Telephone Interpreter</a:t>
            </a:r>
            <a:r>
              <a:rPr lang="en-US" b="1" dirty="0">
                <a:latin typeface="Verdana" panose="020B0604030504040204" pitchFamily="34" charset="0"/>
                <a:ea typeface="Verdana" panose="020B0604030504040204" pitchFamily="34" charset="0"/>
                <a:cs typeface="Verdana" panose="020B0604030504040204" pitchFamily="34" charset="0"/>
              </a:rPr>
              <a:t> Service State Contract: </a:t>
            </a:r>
            <a:r>
              <a:rPr lang="en-US" u="sng" dirty="0">
                <a:solidFill>
                  <a:srgbClr val="0563C1"/>
                </a:solidFill>
                <a:latin typeface="Verdana" panose="020B0604030504040204" pitchFamily="34" charset="0"/>
                <a:ea typeface="Verdana" panose="020B0604030504040204" pitchFamily="34" charset="0"/>
                <a:cs typeface="Verdana" panose="020B0604030504040204" pitchFamily="34" charset="0"/>
                <a:hlinkClick r:id="rId7"/>
              </a:rPr>
              <a:t>https://</a:t>
            </a:r>
            <a:r>
              <a:rPr lang="en-US" u="sng" dirty="0" err="1">
                <a:solidFill>
                  <a:srgbClr val="0563C1"/>
                </a:solidFill>
                <a:latin typeface="Verdana" panose="020B0604030504040204" pitchFamily="34" charset="0"/>
                <a:ea typeface="Verdana" panose="020B0604030504040204" pitchFamily="34" charset="0"/>
                <a:cs typeface="Verdana" panose="020B0604030504040204" pitchFamily="34" charset="0"/>
                <a:hlinkClick r:id="rId7"/>
              </a:rPr>
              <a:t>telelanguage.com</a:t>
            </a:r>
            <a:r>
              <a:rPr lang="en-US" u="sng" dirty="0">
                <a:solidFill>
                  <a:srgbClr val="0563C1"/>
                </a:solidFill>
                <a:latin typeface="Verdana" panose="020B0604030504040204" pitchFamily="34" charset="0"/>
                <a:ea typeface="Verdana" panose="020B0604030504040204" pitchFamily="34" charset="0"/>
                <a:cs typeface="Verdana" panose="020B0604030504040204" pitchFamily="34" charset="0"/>
                <a:hlinkClick r:id="rId7"/>
              </a:rPr>
              <a:t>/</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Account Number- 9090-4440</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u="sng" dirty="0">
                <a:latin typeface="Verdana" panose="020B0604030504040204" pitchFamily="34" charset="0"/>
                <a:ea typeface="Verdana" panose="020B0604030504040204" pitchFamily="34" charset="0"/>
                <a:cs typeface="Verdana" panose="020B0604030504040204" pitchFamily="34" charset="0"/>
              </a:rPr>
              <a:t>In-Person Interpreter</a:t>
            </a:r>
            <a:r>
              <a:rPr lang="en-US" b="1" dirty="0">
                <a:latin typeface="Verdana" panose="020B0604030504040204" pitchFamily="34" charset="0"/>
                <a:ea typeface="Verdana" panose="020B0604030504040204" pitchFamily="34" charset="0"/>
                <a:cs typeface="Verdana" panose="020B0604030504040204" pitchFamily="34" charset="0"/>
              </a:rPr>
              <a:t> Service State Contract: </a:t>
            </a:r>
            <a:r>
              <a:rPr lang="en-US" u="sng" dirty="0">
                <a:solidFill>
                  <a:srgbClr val="0563C1"/>
                </a:solidFill>
                <a:latin typeface="Verdana" panose="020B0604030504040204" pitchFamily="34" charset="0"/>
                <a:ea typeface="Verdana" panose="020B0604030504040204" pitchFamily="34" charset="0"/>
                <a:cs typeface="Verdana" panose="020B0604030504040204" pitchFamily="34" charset="0"/>
                <a:hlinkClick r:id="rId8"/>
              </a:rPr>
              <a:t>http://</a:t>
            </a:r>
            <a:r>
              <a:rPr lang="en-US" u="sng" dirty="0" err="1">
                <a:solidFill>
                  <a:srgbClr val="0563C1"/>
                </a:solidFill>
                <a:latin typeface="Verdana" panose="020B0604030504040204" pitchFamily="34" charset="0"/>
                <a:ea typeface="Verdana" panose="020B0604030504040204" pitchFamily="34" charset="0"/>
                <a:cs typeface="Verdana" panose="020B0604030504040204" pitchFamily="34" charset="0"/>
                <a:hlinkClick r:id="rId8"/>
              </a:rPr>
              <a:t>www.fluentls.com</a:t>
            </a:r>
            <a:r>
              <a:rPr lang="en-US" u="sng" dirty="0">
                <a:solidFill>
                  <a:srgbClr val="0563C1"/>
                </a:solidFill>
                <a:latin typeface="Verdana" panose="020B0604030504040204" pitchFamily="34" charset="0"/>
                <a:ea typeface="Verdana" panose="020B0604030504040204" pitchFamily="34" charset="0"/>
                <a:cs typeface="Verdana" panose="020B0604030504040204" pitchFamily="34" charset="0"/>
                <a:hlinkClick r:id="rId8"/>
              </a:rPr>
              <a:t>/</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Title 1">
            <a:extLst>
              <a:ext uri="{FF2B5EF4-FFF2-40B4-BE49-F238E27FC236}">
                <a16:creationId xmlns:a16="http://schemas.microsoft.com/office/drawing/2014/main" id="{DC53C809-4DDF-47F4-8C33-EC6AFC0A0C75}"/>
              </a:ext>
            </a:extLst>
          </p:cNvPr>
          <p:cNvSpPr>
            <a:spLocks noGrp="1"/>
          </p:cNvSpPr>
          <p:nvPr>
            <p:ph type="title"/>
          </p:nvPr>
        </p:nvSpPr>
        <p:spPr>
          <a:xfrm>
            <a:off x="674369" y="624054"/>
            <a:ext cx="7843267" cy="548640"/>
          </a:xfrm>
        </p:spPr>
        <p:txBody>
          <a:bodyPr/>
          <a:lstStyle/>
          <a:p>
            <a:pPr algn="ctr"/>
            <a:r>
              <a:rPr lang="en-US" dirty="0" err="1">
                <a:solidFill>
                  <a:srgbClr val="339966"/>
                </a:solidFill>
              </a:rPr>
              <a:t>LEP</a:t>
            </a:r>
            <a:r>
              <a:rPr lang="en-US" dirty="0">
                <a:solidFill>
                  <a:srgbClr val="339966"/>
                </a:solidFill>
              </a:rPr>
              <a:t> RESOURCES</a:t>
            </a:r>
          </a:p>
        </p:txBody>
      </p:sp>
    </p:spTree>
    <p:extLst>
      <p:ext uri="{BB962C8B-B14F-4D97-AF65-F5344CB8AC3E}">
        <p14:creationId xmlns:p14="http://schemas.microsoft.com/office/powerpoint/2010/main" val="267658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CDC0-AB82-4AF7-8E32-B80F552921B5}"/>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
        <p:nvSpPr>
          <p:cNvPr id="3" name="Rectangle 2">
            <a:extLst>
              <a:ext uri="{FF2B5EF4-FFF2-40B4-BE49-F238E27FC236}">
                <a16:creationId xmlns:a16="http://schemas.microsoft.com/office/drawing/2014/main" id="{B1D8FCC3-D5C5-40BE-A2C2-5019A0C97725}"/>
              </a:ext>
            </a:extLst>
          </p:cNvPr>
          <p:cNvSpPr/>
          <p:nvPr/>
        </p:nvSpPr>
        <p:spPr>
          <a:xfrm>
            <a:off x="646774" y="1624814"/>
            <a:ext cx="7661564" cy="5432256"/>
          </a:xfrm>
          <a:prstGeom prst="rect">
            <a:avLst/>
          </a:prstGeom>
        </p:spPr>
        <p:txBody>
          <a:bodyPr wrap="square">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400" b="0" i="0" u="none" strike="noStrike" kern="0" cap="none" spc="-5" normalizeH="0" baseline="0" noProof="0" dirty="0">
                <a:ln>
                  <a:noFill/>
                </a:ln>
                <a:solidFill>
                  <a:prstClr val="black"/>
                </a:solidFill>
                <a:effectLst/>
                <a:uLnTx/>
                <a:uFillTx/>
                <a:latin typeface="Verdana"/>
                <a:cs typeface="Verdana"/>
              </a:rPr>
              <a:t>Title </a:t>
            </a:r>
            <a:r>
              <a:rPr kumimoji="0" lang="en-US" sz="1400" b="0" i="0" u="none" strike="noStrike" kern="0" cap="none" spc="0" normalizeH="0" baseline="0" noProof="0" dirty="0">
                <a:ln>
                  <a:noFill/>
                </a:ln>
                <a:solidFill>
                  <a:prstClr val="black"/>
                </a:solidFill>
                <a:effectLst/>
                <a:uLnTx/>
                <a:uFillTx/>
                <a:latin typeface="Verdana"/>
                <a:cs typeface="Verdana"/>
              </a:rPr>
              <a:t>VI of </a:t>
            </a:r>
            <a:r>
              <a:rPr kumimoji="0" lang="en-US" sz="1400" b="0" i="0" u="none" strike="noStrike" kern="0" cap="none" spc="-5" normalizeH="0" baseline="0" noProof="0" dirty="0">
                <a:ln>
                  <a:noFill/>
                </a:ln>
                <a:solidFill>
                  <a:prstClr val="black"/>
                </a:solidFill>
                <a:effectLst/>
                <a:uLnTx/>
                <a:uFillTx/>
                <a:latin typeface="Verdana"/>
                <a:cs typeface="Verdana"/>
              </a:rPr>
              <a:t>the </a:t>
            </a:r>
            <a:r>
              <a:rPr kumimoji="0" lang="en-US" sz="1400" b="0" i="0" u="none" strike="noStrike" kern="0" cap="none" spc="0" normalizeH="0" baseline="0" noProof="0" dirty="0">
                <a:ln>
                  <a:noFill/>
                </a:ln>
                <a:solidFill>
                  <a:prstClr val="black"/>
                </a:solidFill>
                <a:effectLst/>
                <a:uLnTx/>
                <a:uFillTx/>
                <a:latin typeface="Verdana"/>
                <a:cs typeface="Verdana"/>
              </a:rPr>
              <a:t>Civil </a:t>
            </a:r>
            <a:r>
              <a:rPr kumimoji="0" lang="en-US" sz="1400" b="0" i="0" u="none" strike="noStrike" kern="0" cap="none" spc="-5" normalizeH="0" baseline="0" noProof="0" dirty="0">
                <a:ln>
                  <a:noFill/>
                </a:ln>
                <a:solidFill>
                  <a:prstClr val="black"/>
                </a:solidFill>
                <a:effectLst/>
                <a:uLnTx/>
                <a:uFillTx/>
                <a:latin typeface="Verdana"/>
                <a:cs typeface="Verdana"/>
              </a:rPr>
              <a:t>Rights </a:t>
            </a:r>
            <a:r>
              <a:rPr kumimoji="0" lang="en-US" sz="1400" b="0" i="0" u="none" strike="noStrike" kern="0" cap="none" spc="0" normalizeH="0" baseline="0" noProof="0" dirty="0">
                <a:ln>
                  <a:noFill/>
                </a:ln>
                <a:solidFill>
                  <a:prstClr val="black"/>
                </a:solidFill>
                <a:effectLst/>
                <a:uLnTx/>
                <a:uFillTx/>
                <a:latin typeface="Verdana"/>
                <a:cs typeface="Verdana"/>
              </a:rPr>
              <a:t>Act of</a:t>
            </a:r>
            <a:r>
              <a:rPr kumimoji="0" lang="en-US" sz="1400" b="0" i="0" u="none" strike="noStrike" kern="0" cap="none" spc="30" normalizeH="0" baseline="0" noProof="0" dirty="0">
                <a:ln>
                  <a:noFill/>
                </a:ln>
                <a:solidFill>
                  <a:prstClr val="black"/>
                </a:solidFill>
                <a:effectLst/>
                <a:uLnTx/>
                <a:uFillTx/>
                <a:latin typeface="Verdana"/>
                <a:cs typeface="Verdana"/>
              </a:rPr>
              <a:t> </a:t>
            </a:r>
            <a:r>
              <a:rPr kumimoji="0" lang="en-US" sz="1400" b="0" i="0" u="none" strike="noStrike" kern="0" cap="none" spc="-5" normalizeH="0" baseline="0" noProof="0" dirty="0">
                <a:ln>
                  <a:noFill/>
                </a:ln>
                <a:solidFill>
                  <a:prstClr val="black"/>
                </a:solidFill>
                <a:effectLst/>
                <a:uLnTx/>
                <a:uFillTx/>
                <a:latin typeface="Verdana"/>
                <a:cs typeface="Verdana"/>
              </a:rPr>
              <a:t>1964</a:t>
            </a:r>
            <a:endParaRPr kumimoji="0" lang="en-US" sz="1400" b="0" i="0" u="none" strike="noStrike" kern="0" cap="none" spc="0" normalizeH="0" baseline="0" noProof="0" dirty="0">
              <a:ln>
                <a:noFill/>
              </a:ln>
              <a:solidFill>
                <a:prstClr val="black"/>
              </a:solidFill>
              <a:effectLst/>
              <a:uLnTx/>
              <a:uFillTx/>
              <a:latin typeface="Verdana"/>
              <a:cs typeface="Verdana"/>
            </a:endParaRPr>
          </a:p>
          <a:p>
            <a:pPr marL="927100" marR="0" lvl="0" indent="0" defTabSz="914400" eaLnBrk="1" fontAlgn="auto" latinLnBrk="0" hangingPunct="1">
              <a:lnSpc>
                <a:spcPct val="100000"/>
              </a:lnSpc>
              <a:spcBef>
                <a:spcPts val="1550"/>
              </a:spcBef>
              <a:spcAft>
                <a:spcPts val="0"/>
              </a:spcAft>
              <a:buClrTx/>
              <a:buSzTx/>
              <a:buFontTx/>
              <a:buNone/>
              <a:tabLst/>
              <a:defRPr/>
            </a:pPr>
            <a:r>
              <a:rPr kumimoji="0" lang="en-US" sz="1400" b="0" i="0" u="none" strike="noStrike" kern="0" cap="none" spc="-5" normalizeH="0" baseline="0" noProof="0" dirty="0">
                <a:ln>
                  <a:noFill/>
                </a:ln>
                <a:solidFill>
                  <a:srgbClr val="C00000"/>
                </a:solidFill>
                <a:effectLst/>
                <a:uLnTx/>
                <a:uFillTx/>
                <a:latin typeface="Verdana"/>
                <a:cs typeface="Verdana"/>
              </a:rPr>
              <a:t>Race, Color, </a:t>
            </a:r>
            <a:r>
              <a:rPr kumimoji="0" lang="en-US" sz="1400" b="0" i="0" u="none" strike="noStrike" kern="0" cap="none" spc="0" normalizeH="0" baseline="0" noProof="0" dirty="0">
                <a:ln>
                  <a:noFill/>
                </a:ln>
                <a:solidFill>
                  <a:srgbClr val="C00000"/>
                </a:solidFill>
                <a:effectLst/>
                <a:uLnTx/>
                <a:uFillTx/>
                <a:latin typeface="Verdana"/>
                <a:cs typeface="Verdana"/>
              </a:rPr>
              <a:t>and </a:t>
            </a:r>
            <a:r>
              <a:rPr kumimoji="0" lang="en-US" sz="1400" b="0" i="0" u="none" strike="noStrike" kern="0" cap="none" spc="-5" normalizeH="0" baseline="0" noProof="0" dirty="0">
                <a:ln>
                  <a:noFill/>
                </a:ln>
                <a:solidFill>
                  <a:srgbClr val="C00000"/>
                </a:solidFill>
                <a:effectLst/>
                <a:uLnTx/>
                <a:uFillTx/>
                <a:latin typeface="Verdana"/>
                <a:cs typeface="Verdana"/>
              </a:rPr>
              <a:t>National</a:t>
            </a:r>
            <a:r>
              <a:rPr kumimoji="0" lang="en-US" sz="1400" b="0" i="0" u="none" strike="noStrike" kern="0" cap="none" spc="-50" normalizeH="0" baseline="0" noProof="0" dirty="0">
                <a:ln>
                  <a:noFill/>
                </a:ln>
                <a:solidFill>
                  <a:srgbClr val="C00000"/>
                </a:solidFill>
                <a:effectLst/>
                <a:uLnTx/>
                <a:uFillTx/>
                <a:latin typeface="Verdana"/>
                <a:cs typeface="Verdana"/>
              </a:rPr>
              <a:t> </a:t>
            </a:r>
            <a:r>
              <a:rPr kumimoji="0" lang="en-US" sz="1400" b="0" i="0" u="none" strike="noStrike" kern="0" cap="none" spc="-5" normalizeH="0" baseline="0" noProof="0" dirty="0">
                <a:ln>
                  <a:noFill/>
                </a:ln>
                <a:solidFill>
                  <a:srgbClr val="C00000"/>
                </a:solidFill>
                <a:effectLst/>
                <a:uLnTx/>
                <a:uFillTx/>
                <a:latin typeface="Verdana"/>
                <a:cs typeface="Verdana"/>
              </a:rPr>
              <a:t>Origin</a:t>
            </a:r>
          </a:p>
          <a:p>
            <a:pPr marL="927100" marR="0" lvl="0" indent="0" defTabSz="914400" eaLnBrk="1" fontAlgn="auto" latinLnBrk="0" hangingPunct="1">
              <a:lnSpc>
                <a:spcPct val="100000"/>
              </a:lnSpc>
              <a:spcBef>
                <a:spcPts val="1550"/>
              </a:spcBef>
              <a:spcAft>
                <a:spcPts val="0"/>
              </a:spcAft>
              <a:buClrTx/>
              <a:buSzTx/>
              <a:buFontTx/>
              <a:buNone/>
              <a:tabLst/>
              <a:defRPr/>
            </a:pPr>
            <a:endParaRPr kumimoji="0" lang="en-US" sz="800" b="0" i="0" u="none" strike="noStrike" kern="0" cap="none" spc="-5" normalizeH="0" baseline="0" noProof="0" dirty="0">
              <a:ln>
                <a:noFill/>
              </a:ln>
              <a:solidFill>
                <a:srgbClr val="C00000"/>
              </a:solidFill>
              <a:effectLst/>
              <a:uLnTx/>
              <a:uFillTx/>
              <a:latin typeface="Verdana"/>
              <a:cs typeface="Verdana"/>
            </a:endParaRP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US HHS and USDA, as amended </a:t>
            </a:r>
            <a:r>
              <a:rPr lang="en-US" sz="1400" b="1" dirty="0">
                <a:latin typeface="Verdana" panose="020B0604030504040204" pitchFamily="34" charset="0"/>
                <a:ea typeface="Verdana" panose="020B0604030504040204" pitchFamily="34" charset="0"/>
                <a:cs typeface="Verdana" panose="020B0604030504040204" pitchFamily="34" charset="0"/>
              </a:rPr>
              <a:t>(</a:t>
            </a:r>
            <a:r>
              <a:rPr lang="en-US" sz="1400" b="1" u="sng" dirty="0">
                <a:latin typeface="Verdana" panose="020B0604030504040204" pitchFamily="34" charset="0"/>
                <a:ea typeface="Verdana" panose="020B0604030504040204" pitchFamily="34" charset="0"/>
                <a:cs typeface="Verdana" panose="020B0604030504040204" pitchFamily="34" charset="0"/>
                <a:hlinkClick r:id="rId3"/>
              </a:rPr>
              <a:t>42 USC § </a:t>
            </a:r>
            <a:r>
              <a:rPr lang="en-US" sz="1400" b="1" u="sng" dirty="0" err="1">
                <a:latin typeface="Verdana" panose="020B0604030504040204" pitchFamily="34" charset="0"/>
                <a:ea typeface="Verdana" panose="020B0604030504040204" pitchFamily="34" charset="0"/>
                <a:cs typeface="Verdana" panose="020B0604030504040204" pitchFamily="34" charset="0"/>
                <a:hlinkClick r:id="rId3"/>
              </a:rPr>
              <a:t>2000d</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prohibits discrimination on the basis of race, color, or national origin </a:t>
            </a:r>
            <a:r>
              <a:rPr lang="en-US" sz="1400" b="1" u="sng" dirty="0">
                <a:latin typeface="Verdana" panose="020B0604030504040204" pitchFamily="34" charset="0"/>
                <a:ea typeface="Verdana" panose="020B0604030504040204" pitchFamily="34" charset="0"/>
                <a:cs typeface="Verdana" panose="020B0604030504040204" pitchFamily="34" charset="0"/>
                <a:hlinkClick r:id="rId4"/>
              </a:rPr>
              <a:t>45 CFR 80</a:t>
            </a:r>
            <a:r>
              <a:rPr lang="en-US" sz="1400" b="1" dirty="0">
                <a:latin typeface="Verdana" panose="020B0604030504040204" pitchFamily="34" charset="0"/>
                <a:ea typeface="Verdana" panose="020B0604030504040204" pitchFamily="34" charset="0"/>
                <a:cs typeface="Verdana" panose="020B0604030504040204" pitchFamily="34" charset="0"/>
              </a:rPr>
              <a:t>.</a:t>
            </a:r>
          </a:p>
          <a:p>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Title VI protects people of every race, color, or national origin from unlawful discrimination in USDA and HHS-funded programs and activities.</a:t>
            </a: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2700" lvl="0"/>
            <a:r>
              <a:rPr lang="en-US" sz="1400" spc="-5" dirty="0">
                <a:solidFill>
                  <a:prstClr val="black"/>
                </a:solidFill>
                <a:latin typeface="Verdana"/>
                <a:cs typeface="Verdana"/>
              </a:rPr>
              <a:t>The </a:t>
            </a:r>
            <a:r>
              <a:rPr lang="en-US" sz="1400" dirty="0">
                <a:solidFill>
                  <a:prstClr val="black"/>
                </a:solidFill>
                <a:latin typeface="Verdana"/>
                <a:cs typeface="Verdana"/>
              </a:rPr>
              <a:t>Personal </a:t>
            </a:r>
            <a:r>
              <a:rPr lang="en-US" sz="1400" spc="-5" dirty="0">
                <a:solidFill>
                  <a:prstClr val="black"/>
                </a:solidFill>
                <a:latin typeface="Verdana"/>
                <a:cs typeface="Verdana"/>
              </a:rPr>
              <a:t>Responsibility </a:t>
            </a:r>
            <a:r>
              <a:rPr lang="en-US" sz="1400" dirty="0">
                <a:solidFill>
                  <a:prstClr val="black"/>
                </a:solidFill>
                <a:latin typeface="Verdana"/>
                <a:cs typeface="Verdana"/>
              </a:rPr>
              <a:t>and Work </a:t>
            </a:r>
            <a:r>
              <a:rPr lang="en-US" sz="1400" spc="-5" dirty="0">
                <a:solidFill>
                  <a:prstClr val="black"/>
                </a:solidFill>
                <a:latin typeface="Verdana"/>
                <a:cs typeface="Verdana"/>
              </a:rPr>
              <a:t>Opportunity Reconciliation </a:t>
            </a:r>
            <a:r>
              <a:rPr lang="en-US" sz="1400" dirty="0">
                <a:solidFill>
                  <a:prstClr val="black"/>
                </a:solidFill>
                <a:latin typeface="Verdana"/>
                <a:cs typeface="Verdana"/>
              </a:rPr>
              <a:t>Act of</a:t>
            </a:r>
            <a:r>
              <a:rPr lang="en-US" sz="1400" spc="-185" dirty="0">
                <a:solidFill>
                  <a:prstClr val="black"/>
                </a:solidFill>
                <a:latin typeface="Verdana"/>
                <a:cs typeface="Verdana"/>
              </a:rPr>
              <a:t> </a:t>
            </a:r>
            <a:r>
              <a:rPr lang="en-US" sz="1400" spc="-5" dirty="0">
                <a:solidFill>
                  <a:prstClr val="black"/>
                </a:solidFill>
                <a:latin typeface="Verdana"/>
                <a:cs typeface="Verdana"/>
              </a:rPr>
              <a:t>1996 </a:t>
            </a:r>
          </a:p>
          <a:p>
            <a:pPr marL="298450" lvl="0" indent="-285750">
              <a:buFont typeface="Arial" panose="020B0604020202020204" pitchFamily="34" charset="0"/>
              <a:buChar char="•"/>
            </a:pPr>
            <a:endParaRPr lang="en-US" sz="1400" spc="-5" dirty="0">
              <a:solidFill>
                <a:prstClr val="black"/>
              </a:solidFill>
              <a:latin typeface="Verdana"/>
              <a:cs typeface="Verdana"/>
            </a:endParaRPr>
          </a:p>
          <a:p>
            <a:pPr marL="298450" lvl="0" indent="-285750">
              <a:buFont typeface="Arial" panose="020B0604020202020204" pitchFamily="34" charset="0"/>
              <a:buChar char="•"/>
            </a:pPr>
            <a:r>
              <a:rPr lang="en-US" sz="1400" dirty="0">
                <a:latin typeface="Verdana"/>
                <a:cs typeface="Verdana"/>
              </a:rPr>
              <a:t>Enforces Title VI of the Civil </a:t>
            </a:r>
            <a:r>
              <a:rPr lang="en-US" sz="1400" spc="-5" dirty="0">
                <a:latin typeface="Verdana"/>
                <a:cs typeface="Verdana"/>
              </a:rPr>
              <a:t>Rights </a:t>
            </a:r>
            <a:r>
              <a:rPr lang="en-US" sz="1400" dirty="0">
                <a:latin typeface="Verdana"/>
                <a:cs typeface="Verdana"/>
              </a:rPr>
              <a:t>Act of </a:t>
            </a:r>
            <a:r>
              <a:rPr lang="en-US" sz="1400" spc="-5" dirty="0">
                <a:latin typeface="Verdana"/>
                <a:cs typeface="Verdana"/>
              </a:rPr>
              <a:t>1964 </a:t>
            </a:r>
            <a:r>
              <a:rPr lang="en-US" sz="1400" dirty="0">
                <a:latin typeface="Verdana"/>
                <a:cs typeface="Verdana"/>
              </a:rPr>
              <a:t>and related </a:t>
            </a:r>
            <a:r>
              <a:rPr lang="en-US" sz="1400" spc="-5" dirty="0">
                <a:latin typeface="Verdana"/>
                <a:cs typeface="Verdana"/>
              </a:rPr>
              <a:t>statutes </a:t>
            </a:r>
            <a:r>
              <a:rPr lang="en-US" sz="1400" dirty="0">
                <a:latin typeface="Verdana"/>
                <a:cs typeface="Verdana"/>
              </a:rPr>
              <a:t>in block </a:t>
            </a:r>
            <a:r>
              <a:rPr lang="en-US" sz="1400" spc="-5" dirty="0">
                <a:latin typeface="Verdana"/>
                <a:cs typeface="Verdana"/>
              </a:rPr>
              <a:t>grant</a:t>
            </a:r>
            <a:r>
              <a:rPr lang="en-US" sz="1400" spc="-210" dirty="0">
                <a:latin typeface="Verdana"/>
                <a:cs typeface="Verdana"/>
              </a:rPr>
              <a:t> </a:t>
            </a:r>
            <a:r>
              <a:rPr lang="en-US" sz="1400" spc="-5" dirty="0">
                <a:latin typeface="Verdana"/>
                <a:cs typeface="Verdana"/>
              </a:rPr>
              <a:t>type </a:t>
            </a:r>
            <a:r>
              <a:rPr lang="en-US" sz="1400" dirty="0">
                <a:latin typeface="Verdana"/>
                <a:cs typeface="Verdana"/>
              </a:rPr>
              <a:t>Programs.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pPr marL="12700" lvl="0">
              <a:spcBef>
                <a:spcPts val="944"/>
              </a:spcBef>
              <a:defRPr/>
            </a:pPr>
            <a:r>
              <a:rPr 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Civil </a:t>
            </a:r>
            <a:r>
              <a:rPr lang="en-US" sz="1400" kern="0" spc="-5" dirty="0">
                <a:solidFill>
                  <a:prstClr val="black"/>
                </a:solidFill>
                <a:latin typeface="Verdana" panose="020B0604030504040204" pitchFamily="34" charset="0"/>
                <a:ea typeface="Verdana" panose="020B0604030504040204" pitchFamily="34" charset="0"/>
                <a:cs typeface="Verdana" panose="020B0604030504040204" pitchFamily="34" charset="0"/>
              </a:rPr>
              <a:t>Rights Restoration </a:t>
            </a:r>
            <a:r>
              <a:rPr 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Act of </a:t>
            </a:r>
            <a:r>
              <a:rPr lang="en-US" sz="1400" kern="0" spc="-5" dirty="0">
                <a:solidFill>
                  <a:prstClr val="black"/>
                </a:solidFill>
                <a:latin typeface="Verdana" panose="020B0604030504040204" pitchFamily="34" charset="0"/>
                <a:ea typeface="Verdana" panose="020B0604030504040204" pitchFamily="34" charset="0"/>
                <a:cs typeface="Verdana" panose="020B0604030504040204" pitchFamily="34" charset="0"/>
              </a:rPr>
              <a:t>1987</a:t>
            </a:r>
            <a:endParaRPr 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98450" lvl="0" indent="-285750">
              <a:spcBef>
                <a:spcPts val="944"/>
              </a:spcBef>
              <a:buFont typeface="Arial" panose="020B0604020202020204" pitchFamily="34" charset="0"/>
              <a:buChar char="•"/>
              <a:defRPr/>
            </a:pPr>
            <a:r>
              <a:rPr lang="en-US" sz="1400" kern="0" spc="-5" dirty="0">
                <a:latin typeface="Verdana" panose="020B0604030504040204" pitchFamily="34" charset="0"/>
                <a:ea typeface="Verdana" panose="020B0604030504040204" pitchFamily="34" charset="0"/>
                <a:cs typeface="Verdana" panose="020B0604030504040204" pitchFamily="34" charset="0"/>
              </a:rPr>
              <a:t>Clarifies </a:t>
            </a:r>
            <a:r>
              <a:rPr lang="en-US" sz="1400" kern="0" dirty="0">
                <a:latin typeface="Verdana" panose="020B0604030504040204" pitchFamily="34" charset="0"/>
                <a:ea typeface="Verdana" panose="020B0604030504040204" pitchFamily="34" charset="0"/>
                <a:cs typeface="Verdana" panose="020B0604030504040204" pitchFamily="34" charset="0"/>
              </a:rPr>
              <a:t>the scope of </a:t>
            </a:r>
            <a:r>
              <a:rPr lang="en-US" sz="1400" kern="0" spc="-5" dirty="0">
                <a:latin typeface="Verdana" panose="020B0604030504040204" pitchFamily="34" charset="0"/>
                <a:ea typeface="Verdana" panose="020B0604030504040204" pitchFamily="34" charset="0"/>
                <a:cs typeface="Verdana" panose="020B0604030504040204" pitchFamily="34" charset="0"/>
              </a:rPr>
              <a:t>the Civil Rights </a:t>
            </a:r>
            <a:r>
              <a:rPr lang="en-US" sz="1400" kern="0" dirty="0">
                <a:latin typeface="Verdana" panose="020B0604030504040204" pitchFamily="34" charset="0"/>
                <a:ea typeface="Verdana" panose="020B0604030504040204" pitchFamily="34" charset="0"/>
                <a:cs typeface="Verdana" panose="020B0604030504040204" pitchFamily="34" charset="0"/>
              </a:rPr>
              <a:t>Act of</a:t>
            </a:r>
            <a:r>
              <a:rPr lang="en-US" sz="1400" kern="0" spc="-114" dirty="0">
                <a:latin typeface="Verdana" panose="020B0604030504040204" pitchFamily="34" charset="0"/>
                <a:ea typeface="Verdana" panose="020B0604030504040204" pitchFamily="34" charset="0"/>
                <a:cs typeface="Verdana" panose="020B0604030504040204" pitchFamily="34" charset="0"/>
              </a:rPr>
              <a:t> </a:t>
            </a:r>
            <a:r>
              <a:rPr lang="en-US" sz="1400" kern="0" dirty="0">
                <a:latin typeface="Verdana" panose="020B0604030504040204" pitchFamily="34" charset="0"/>
                <a:ea typeface="Verdana" panose="020B0604030504040204" pitchFamily="34" charset="0"/>
                <a:cs typeface="Verdana" panose="020B0604030504040204" pitchFamily="34" charset="0"/>
              </a:rPr>
              <a:t>1964</a:t>
            </a:r>
          </a:p>
          <a:p>
            <a:endParaRPr lang="en-US" dirty="0"/>
          </a:p>
          <a:p>
            <a:endParaRPr lang="en-US" b="1" dirty="0"/>
          </a:p>
          <a:p>
            <a:endParaRPr lang="en-US" dirty="0"/>
          </a:p>
          <a:p>
            <a:pPr marR="0" lvl="0" indent="0" defTabSz="914400" eaLnBrk="1" fontAlgn="auto" latinLnBrk="0" hangingPunct="1">
              <a:lnSpc>
                <a:spcPct val="100000"/>
              </a:lnSpc>
              <a:spcBef>
                <a:spcPts val="155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Verdana"/>
              <a:cs typeface="Verdana"/>
            </a:endParaRPr>
          </a:p>
        </p:txBody>
      </p:sp>
    </p:spTree>
    <p:extLst>
      <p:ext uri="{BB962C8B-B14F-4D97-AF65-F5344CB8AC3E}">
        <p14:creationId xmlns:p14="http://schemas.microsoft.com/office/powerpoint/2010/main" val="725141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25A9-76C5-4D02-928D-8390EF7C1AB3}"/>
              </a:ext>
            </a:extLst>
          </p:cNvPr>
          <p:cNvSpPr>
            <a:spLocks noGrp="1"/>
          </p:cNvSpPr>
          <p:nvPr>
            <p:ph type="title"/>
          </p:nvPr>
        </p:nvSpPr>
        <p:spPr/>
        <p:txBody>
          <a:bodyPr/>
          <a:lstStyle/>
          <a:p>
            <a:pPr algn="ctr"/>
            <a:r>
              <a:rPr lang="en-US" sz="2800" kern="0" spc="-10" dirty="0">
                <a:solidFill>
                  <a:srgbClr val="136442"/>
                </a:solidFill>
                <a:latin typeface="Verdana"/>
                <a:ea typeface="+mj-ea"/>
                <a:cs typeface="Verdana"/>
              </a:rPr>
              <a:t>Disability</a:t>
            </a:r>
            <a:r>
              <a:rPr lang="en-US" sz="2800" kern="0" spc="10" dirty="0">
                <a:solidFill>
                  <a:srgbClr val="136442"/>
                </a:solidFill>
                <a:latin typeface="Verdana"/>
                <a:ea typeface="+mj-ea"/>
                <a:cs typeface="Verdana"/>
              </a:rPr>
              <a:t> </a:t>
            </a:r>
            <a:r>
              <a:rPr lang="en-US" sz="2800" kern="0" spc="-5" dirty="0">
                <a:solidFill>
                  <a:srgbClr val="136442"/>
                </a:solidFill>
                <a:latin typeface="Verdana"/>
                <a:ea typeface="+mj-ea"/>
                <a:cs typeface="Verdana"/>
              </a:rPr>
              <a:t>Discrimination</a:t>
            </a:r>
            <a:endParaRPr lang="en-US" dirty="0"/>
          </a:p>
        </p:txBody>
      </p:sp>
      <p:sp>
        <p:nvSpPr>
          <p:cNvPr id="3" name="Rectangle 2">
            <a:extLst>
              <a:ext uri="{FF2B5EF4-FFF2-40B4-BE49-F238E27FC236}">
                <a16:creationId xmlns:a16="http://schemas.microsoft.com/office/drawing/2014/main" id="{FB1D4201-E007-4257-BC20-4878C9FA267B}"/>
              </a:ext>
            </a:extLst>
          </p:cNvPr>
          <p:cNvSpPr/>
          <p:nvPr/>
        </p:nvSpPr>
        <p:spPr>
          <a:xfrm>
            <a:off x="506602" y="1401387"/>
            <a:ext cx="8178800" cy="4278094"/>
          </a:xfrm>
          <a:prstGeom prst="rect">
            <a:avLst/>
          </a:prstGeom>
        </p:spPr>
        <p:txBody>
          <a:bodyPr wrap="square">
            <a:spAutoFit/>
          </a:bodyPr>
          <a:lstStyle/>
          <a:p>
            <a:pPr marL="12700" lvl="0">
              <a:spcBef>
                <a:spcPts val="100"/>
              </a:spcBef>
            </a:pPr>
            <a:r>
              <a:rPr lang="en-US" spc="-5" dirty="0">
                <a:solidFill>
                  <a:prstClr val="black"/>
                </a:solidFill>
                <a:latin typeface="Verdana"/>
                <a:cs typeface="Verdana"/>
              </a:rPr>
              <a:t>What </a:t>
            </a:r>
            <a:r>
              <a:rPr lang="en-US" dirty="0">
                <a:solidFill>
                  <a:prstClr val="black"/>
                </a:solidFill>
                <a:latin typeface="Verdana"/>
                <a:cs typeface="Verdana"/>
              </a:rPr>
              <a:t>is </a:t>
            </a:r>
            <a:r>
              <a:rPr lang="en-US" spc="-5" dirty="0">
                <a:solidFill>
                  <a:prstClr val="black"/>
                </a:solidFill>
                <a:latin typeface="Verdana"/>
                <a:cs typeface="Verdana"/>
              </a:rPr>
              <a:t>the </a:t>
            </a:r>
            <a:r>
              <a:rPr lang="en-US" dirty="0">
                <a:solidFill>
                  <a:prstClr val="black"/>
                </a:solidFill>
                <a:latin typeface="Verdana"/>
                <a:cs typeface="Verdana"/>
              </a:rPr>
              <a:t>definition of</a:t>
            </a:r>
            <a:r>
              <a:rPr lang="en-US" spc="10" dirty="0">
                <a:solidFill>
                  <a:prstClr val="black"/>
                </a:solidFill>
                <a:latin typeface="Verdana"/>
                <a:cs typeface="Verdana"/>
              </a:rPr>
              <a:t> </a:t>
            </a:r>
            <a:r>
              <a:rPr lang="en-US" spc="-5" dirty="0">
                <a:solidFill>
                  <a:prstClr val="black"/>
                </a:solidFill>
                <a:latin typeface="Verdana"/>
                <a:cs typeface="Verdana"/>
              </a:rPr>
              <a:t>disability?</a:t>
            </a:r>
            <a:endParaRPr lang="en-US" dirty="0">
              <a:solidFill>
                <a:prstClr val="black"/>
              </a:solidFill>
              <a:latin typeface="Verdana"/>
              <a:cs typeface="Verdana"/>
            </a:endParaRPr>
          </a:p>
          <a:p>
            <a:pPr lvl="0">
              <a:spcBef>
                <a:spcPts val="30"/>
              </a:spcBef>
            </a:pPr>
            <a:endParaRPr lang="en-US" sz="1850" dirty="0">
              <a:solidFill>
                <a:prstClr val="black"/>
              </a:solidFill>
              <a:latin typeface="Times New Roman"/>
              <a:cs typeface="Times New Roman"/>
            </a:endParaRPr>
          </a:p>
          <a:p>
            <a:pPr marL="355600" marR="5080" lvl="0" indent="-343535"/>
            <a:r>
              <a:rPr lang="en-US" dirty="0">
                <a:solidFill>
                  <a:prstClr val="black"/>
                </a:solidFill>
                <a:latin typeface="Verdana"/>
                <a:cs typeface="Verdana"/>
              </a:rPr>
              <a:t>A </a:t>
            </a:r>
            <a:r>
              <a:rPr lang="en-US" spc="-5" dirty="0">
                <a:solidFill>
                  <a:prstClr val="black"/>
                </a:solidFill>
                <a:latin typeface="Verdana"/>
                <a:cs typeface="Verdana"/>
              </a:rPr>
              <a:t>person who </a:t>
            </a:r>
            <a:r>
              <a:rPr lang="en-US" dirty="0">
                <a:solidFill>
                  <a:prstClr val="black"/>
                </a:solidFill>
                <a:latin typeface="Verdana"/>
                <a:cs typeface="Verdana"/>
              </a:rPr>
              <a:t>has a </a:t>
            </a:r>
            <a:r>
              <a:rPr lang="en-US" spc="-5" dirty="0">
                <a:solidFill>
                  <a:prstClr val="black"/>
                </a:solidFill>
                <a:latin typeface="Verdana"/>
                <a:cs typeface="Verdana"/>
              </a:rPr>
              <a:t>physical </a:t>
            </a:r>
            <a:r>
              <a:rPr lang="en-US" dirty="0">
                <a:solidFill>
                  <a:prstClr val="black"/>
                </a:solidFill>
                <a:latin typeface="Verdana"/>
                <a:cs typeface="Verdana"/>
              </a:rPr>
              <a:t>or </a:t>
            </a:r>
            <a:r>
              <a:rPr lang="en-US" spc="-5" dirty="0">
                <a:solidFill>
                  <a:prstClr val="black"/>
                </a:solidFill>
                <a:latin typeface="Verdana"/>
                <a:cs typeface="Verdana"/>
              </a:rPr>
              <a:t>mental impairment </a:t>
            </a:r>
            <a:r>
              <a:rPr lang="en-US" dirty="0">
                <a:solidFill>
                  <a:prstClr val="black"/>
                </a:solidFill>
                <a:latin typeface="Verdana"/>
                <a:cs typeface="Verdana"/>
              </a:rPr>
              <a:t>which  </a:t>
            </a:r>
            <a:r>
              <a:rPr lang="en-US" spc="-5" dirty="0">
                <a:solidFill>
                  <a:prstClr val="black"/>
                </a:solidFill>
                <a:latin typeface="Verdana"/>
                <a:cs typeface="Verdana"/>
              </a:rPr>
              <a:t>substantially </a:t>
            </a:r>
            <a:r>
              <a:rPr lang="en-US" dirty="0">
                <a:solidFill>
                  <a:prstClr val="black"/>
                </a:solidFill>
                <a:latin typeface="Verdana"/>
                <a:cs typeface="Verdana"/>
              </a:rPr>
              <a:t>limits </a:t>
            </a:r>
            <a:r>
              <a:rPr lang="en-US" spc="-5" dirty="0">
                <a:solidFill>
                  <a:prstClr val="black"/>
                </a:solidFill>
                <a:latin typeface="Verdana"/>
                <a:cs typeface="Verdana"/>
              </a:rPr>
              <a:t>one </a:t>
            </a:r>
            <a:r>
              <a:rPr lang="en-US" dirty="0">
                <a:solidFill>
                  <a:prstClr val="black"/>
                </a:solidFill>
                <a:latin typeface="Verdana"/>
                <a:cs typeface="Verdana"/>
              </a:rPr>
              <a:t>or more major life </a:t>
            </a:r>
            <a:r>
              <a:rPr lang="en-US" spc="-5" dirty="0">
                <a:solidFill>
                  <a:prstClr val="black"/>
                </a:solidFill>
                <a:latin typeface="Verdana"/>
                <a:cs typeface="Verdana"/>
              </a:rPr>
              <a:t>activity, </a:t>
            </a:r>
            <a:r>
              <a:rPr lang="en-US" dirty="0">
                <a:solidFill>
                  <a:prstClr val="black"/>
                </a:solidFill>
                <a:latin typeface="Verdana"/>
                <a:cs typeface="Verdana"/>
              </a:rPr>
              <a:t>has a </a:t>
            </a:r>
            <a:r>
              <a:rPr lang="en-US" spc="-5" dirty="0">
                <a:solidFill>
                  <a:prstClr val="black"/>
                </a:solidFill>
                <a:latin typeface="Verdana"/>
                <a:cs typeface="Verdana"/>
              </a:rPr>
              <a:t>record </a:t>
            </a:r>
            <a:r>
              <a:rPr lang="en-US" dirty="0">
                <a:solidFill>
                  <a:prstClr val="black"/>
                </a:solidFill>
                <a:latin typeface="Verdana"/>
                <a:cs typeface="Verdana"/>
              </a:rPr>
              <a:t>of  such an </a:t>
            </a:r>
            <a:r>
              <a:rPr lang="en-US" spc="-5" dirty="0">
                <a:solidFill>
                  <a:prstClr val="black"/>
                </a:solidFill>
                <a:latin typeface="Verdana"/>
                <a:cs typeface="Verdana"/>
              </a:rPr>
              <a:t>impairment, </a:t>
            </a:r>
            <a:r>
              <a:rPr lang="en-US" dirty="0">
                <a:solidFill>
                  <a:prstClr val="black"/>
                </a:solidFill>
                <a:latin typeface="Verdana"/>
                <a:cs typeface="Verdana"/>
              </a:rPr>
              <a:t>or is </a:t>
            </a:r>
            <a:r>
              <a:rPr lang="en-US" spc="-5" dirty="0">
                <a:solidFill>
                  <a:prstClr val="black"/>
                </a:solidFill>
                <a:latin typeface="Verdana"/>
                <a:cs typeface="Verdana"/>
              </a:rPr>
              <a:t>regarded </a:t>
            </a:r>
            <a:r>
              <a:rPr lang="en-US" dirty="0">
                <a:solidFill>
                  <a:prstClr val="black"/>
                </a:solidFill>
                <a:latin typeface="Verdana"/>
                <a:cs typeface="Verdana"/>
              </a:rPr>
              <a:t>as having such an  </a:t>
            </a:r>
            <a:r>
              <a:rPr lang="en-US" spc="-5" dirty="0">
                <a:solidFill>
                  <a:prstClr val="black"/>
                </a:solidFill>
                <a:latin typeface="Verdana"/>
                <a:cs typeface="Verdana"/>
              </a:rPr>
              <a:t>impairment.</a:t>
            </a:r>
            <a:endParaRPr lang="en-US" dirty="0">
              <a:solidFill>
                <a:prstClr val="black"/>
              </a:solidFill>
              <a:latin typeface="Verdana"/>
              <a:cs typeface="Verdana"/>
            </a:endParaRPr>
          </a:p>
          <a:p>
            <a:pPr lvl="0">
              <a:spcBef>
                <a:spcPts val="35"/>
              </a:spcBef>
            </a:pPr>
            <a:endParaRPr lang="en-US" sz="1850" dirty="0">
              <a:solidFill>
                <a:prstClr val="black"/>
              </a:solidFill>
              <a:latin typeface="Times New Roman"/>
              <a:cs typeface="Times New Roman"/>
            </a:endParaRPr>
          </a:p>
          <a:p>
            <a:pPr marL="355600" marR="519430" lvl="0" indent="-343535"/>
            <a:r>
              <a:rPr lang="en-US" spc="-5" dirty="0">
                <a:solidFill>
                  <a:prstClr val="black"/>
                </a:solidFill>
                <a:latin typeface="Verdana"/>
                <a:cs typeface="Verdana"/>
              </a:rPr>
              <a:t>Major </a:t>
            </a:r>
            <a:r>
              <a:rPr lang="en-US" dirty="0">
                <a:solidFill>
                  <a:prstClr val="black"/>
                </a:solidFill>
                <a:latin typeface="Verdana"/>
                <a:cs typeface="Verdana"/>
              </a:rPr>
              <a:t>life activity </a:t>
            </a:r>
            <a:r>
              <a:rPr lang="en-US" spc="-5" dirty="0">
                <a:solidFill>
                  <a:prstClr val="black"/>
                </a:solidFill>
                <a:latin typeface="Verdana"/>
                <a:cs typeface="Verdana"/>
              </a:rPr>
              <a:t>means </a:t>
            </a:r>
            <a:r>
              <a:rPr lang="en-US" dirty="0">
                <a:solidFill>
                  <a:prstClr val="black"/>
                </a:solidFill>
                <a:latin typeface="Verdana"/>
                <a:cs typeface="Verdana"/>
              </a:rPr>
              <a:t>functions such as caring for one’s self,  </a:t>
            </a:r>
            <a:r>
              <a:rPr lang="en-US" spc="-5" dirty="0">
                <a:solidFill>
                  <a:prstClr val="black"/>
                </a:solidFill>
                <a:latin typeface="Verdana"/>
                <a:cs typeface="Verdana"/>
              </a:rPr>
              <a:t>performing </a:t>
            </a:r>
            <a:r>
              <a:rPr lang="en-US" dirty="0">
                <a:solidFill>
                  <a:prstClr val="black"/>
                </a:solidFill>
                <a:latin typeface="Verdana"/>
                <a:cs typeface="Verdana"/>
              </a:rPr>
              <a:t>manual </a:t>
            </a:r>
            <a:r>
              <a:rPr lang="en-US" spc="-5" dirty="0">
                <a:solidFill>
                  <a:prstClr val="black"/>
                </a:solidFill>
                <a:latin typeface="Verdana"/>
                <a:cs typeface="Verdana"/>
              </a:rPr>
              <a:t>tasks, </a:t>
            </a:r>
            <a:r>
              <a:rPr lang="en-US" dirty="0">
                <a:solidFill>
                  <a:prstClr val="black"/>
                </a:solidFill>
                <a:latin typeface="Verdana"/>
                <a:cs typeface="Verdana"/>
              </a:rPr>
              <a:t>walking, </a:t>
            </a:r>
            <a:r>
              <a:rPr lang="en-US" spc="-5" dirty="0">
                <a:solidFill>
                  <a:prstClr val="black"/>
                </a:solidFill>
                <a:latin typeface="Verdana"/>
                <a:cs typeface="Verdana"/>
              </a:rPr>
              <a:t>seeing, hearing, speaking,  breathing, </a:t>
            </a:r>
            <a:r>
              <a:rPr lang="en-US" dirty="0">
                <a:solidFill>
                  <a:prstClr val="black"/>
                </a:solidFill>
                <a:latin typeface="Verdana"/>
                <a:cs typeface="Verdana"/>
              </a:rPr>
              <a:t>learning and</a:t>
            </a:r>
            <a:r>
              <a:rPr lang="en-US" spc="-10" dirty="0">
                <a:solidFill>
                  <a:prstClr val="black"/>
                </a:solidFill>
                <a:latin typeface="Verdana"/>
                <a:cs typeface="Verdana"/>
              </a:rPr>
              <a:t> </a:t>
            </a:r>
            <a:r>
              <a:rPr lang="en-US" dirty="0">
                <a:solidFill>
                  <a:prstClr val="black"/>
                </a:solidFill>
                <a:latin typeface="Verdana"/>
                <a:cs typeface="Verdana"/>
              </a:rPr>
              <a:t>working.</a:t>
            </a:r>
          </a:p>
          <a:p>
            <a:pPr lvl="0">
              <a:spcBef>
                <a:spcPts val="35"/>
              </a:spcBef>
            </a:pPr>
            <a:endParaRPr lang="en-US" sz="1850" dirty="0">
              <a:solidFill>
                <a:prstClr val="black"/>
              </a:solidFill>
              <a:latin typeface="Times New Roman"/>
              <a:cs typeface="Times New Roman"/>
            </a:endParaRPr>
          </a:p>
          <a:p>
            <a:pPr marL="355600" marR="628015" lvl="0" indent="-343535"/>
            <a:r>
              <a:rPr lang="en-US" dirty="0">
                <a:latin typeface="Verdana"/>
                <a:cs typeface="Verdana"/>
              </a:rPr>
              <a:t>Functions of </a:t>
            </a:r>
            <a:r>
              <a:rPr lang="en-US" spc="-5" dirty="0">
                <a:latin typeface="Verdana"/>
                <a:cs typeface="Verdana"/>
              </a:rPr>
              <a:t>the </a:t>
            </a:r>
            <a:r>
              <a:rPr lang="en-US" dirty="0">
                <a:latin typeface="Verdana"/>
                <a:cs typeface="Verdana"/>
              </a:rPr>
              <a:t>immune </a:t>
            </a:r>
            <a:r>
              <a:rPr lang="en-US" spc="-5" dirty="0">
                <a:latin typeface="Verdana"/>
                <a:cs typeface="Verdana"/>
              </a:rPr>
              <a:t>system, </a:t>
            </a:r>
            <a:r>
              <a:rPr lang="en-US" dirty="0">
                <a:latin typeface="Verdana"/>
                <a:cs typeface="Verdana"/>
              </a:rPr>
              <a:t>normal </a:t>
            </a:r>
            <a:r>
              <a:rPr lang="en-US" spc="-5" dirty="0">
                <a:latin typeface="Verdana"/>
                <a:cs typeface="Verdana"/>
              </a:rPr>
              <a:t>cell growth, digestive,  bowel, bladder, </a:t>
            </a:r>
            <a:r>
              <a:rPr lang="en-US" dirty="0">
                <a:latin typeface="Verdana"/>
                <a:cs typeface="Verdana"/>
              </a:rPr>
              <a:t>neurological, </a:t>
            </a:r>
            <a:r>
              <a:rPr lang="en-US" spc="-5" dirty="0">
                <a:latin typeface="Verdana"/>
                <a:cs typeface="Verdana"/>
              </a:rPr>
              <a:t>brain, respiratory, circulatory,  cardiovascular, endocrine, </a:t>
            </a:r>
            <a:r>
              <a:rPr lang="en-US" dirty="0">
                <a:latin typeface="Verdana"/>
                <a:cs typeface="Verdana"/>
              </a:rPr>
              <a:t>and </a:t>
            </a:r>
            <a:r>
              <a:rPr lang="en-US" spc="-5" dirty="0">
                <a:latin typeface="Verdana"/>
                <a:cs typeface="Verdana"/>
              </a:rPr>
              <a:t>reproductive</a:t>
            </a:r>
            <a:r>
              <a:rPr lang="en-US" dirty="0">
                <a:latin typeface="Verdana"/>
                <a:cs typeface="Verdana"/>
              </a:rPr>
              <a:t> functions.</a:t>
            </a:r>
          </a:p>
          <a:p>
            <a:pPr lvl="0">
              <a:spcBef>
                <a:spcPts val="35"/>
              </a:spcBef>
            </a:pPr>
            <a:endParaRPr lang="en-US" sz="1850" dirty="0">
              <a:solidFill>
                <a:prstClr val="black"/>
              </a:solidFill>
              <a:latin typeface="Times New Roman"/>
              <a:cs typeface="Times New Roman"/>
            </a:endParaRPr>
          </a:p>
        </p:txBody>
      </p:sp>
    </p:spTree>
    <p:extLst>
      <p:ext uri="{BB962C8B-B14F-4D97-AF65-F5344CB8AC3E}">
        <p14:creationId xmlns:p14="http://schemas.microsoft.com/office/powerpoint/2010/main" val="1614827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D7C-6119-48B3-BFE0-9D4B020EA420}"/>
              </a:ext>
            </a:extLst>
          </p:cNvPr>
          <p:cNvSpPr>
            <a:spLocks noGrp="1"/>
          </p:cNvSpPr>
          <p:nvPr>
            <p:ph type="title"/>
          </p:nvPr>
        </p:nvSpPr>
        <p:spPr/>
        <p:txBody>
          <a:bodyPr/>
          <a:lstStyle/>
          <a:p>
            <a:pPr algn="ctr"/>
            <a:r>
              <a:rPr lang="en-US" spc="-10" dirty="0">
                <a:solidFill>
                  <a:srgbClr val="339966"/>
                </a:solidFill>
              </a:rPr>
              <a:t>Disability</a:t>
            </a:r>
            <a:r>
              <a:rPr lang="en-US" spc="10" dirty="0">
                <a:solidFill>
                  <a:srgbClr val="339966"/>
                </a:solidFill>
              </a:rPr>
              <a:t> </a:t>
            </a:r>
            <a:r>
              <a:rPr lang="en-US" spc="-5" dirty="0">
                <a:solidFill>
                  <a:srgbClr val="339966"/>
                </a:solidFill>
              </a:rPr>
              <a:t>Discrimination</a:t>
            </a:r>
            <a:endParaRPr lang="en-US" dirty="0">
              <a:solidFill>
                <a:srgbClr val="339966"/>
              </a:solidFill>
            </a:endParaRPr>
          </a:p>
        </p:txBody>
      </p:sp>
      <p:sp>
        <p:nvSpPr>
          <p:cNvPr id="4" name="Rectangle 3">
            <a:extLst>
              <a:ext uri="{FF2B5EF4-FFF2-40B4-BE49-F238E27FC236}">
                <a16:creationId xmlns:a16="http://schemas.microsoft.com/office/drawing/2014/main" id="{A7431FC4-1DCC-4400-9AFA-3446B8F44B4E}"/>
              </a:ext>
            </a:extLst>
          </p:cNvPr>
          <p:cNvSpPr/>
          <p:nvPr/>
        </p:nvSpPr>
        <p:spPr>
          <a:xfrm>
            <a:off x="563420" y="1773466"/>
            <a:ext cx="8201890" cy="2616101"/>
          </a:xfrm>
          <a:prstGeom prst="rect">
            <a:avLst/>
          </a:prstGeom>
        </p:spPr>
        <p:txBody>
          <a:bodyPr wrap="square">
            <a:spAutoFit/>
          </a:bodyPr>
          <a:lstStyle/>
          <a:p>
            <a:pPr marL="2163445" lvl="0">
              <a:spcBef>
                <a:spcPts val="100"/>
              </a:spcBef>
            </a:pPr>
            <a:r>
              <a:rPr lang="en-US" sz="2400" u="heavy" spc="-5" dirty="0">
                <a:solidFill>
                  <a:prstClr val="black"/>
                </a:solidFill>
                <a:uFill>
                  <a:solidFill>
                    <a:srgbClr val="000000"/>
                  </a:solidFill>
                </a:uFill>
                <a:latin typeface="Verdana"/>
                <a:cs typeface="Verdana"/>
              </a:rPr>
              <a:t>Reasonable</a:t>
            </a:r>
            <a:r>
              <a:rPr lang="en-US" sz="2400" u="heavy" spc="15" dirty="0">
                <a:solidFill>
                  <a:prstClr val="black"/>
                </a:solidFill>
                <a:uFill>
                  <a:solidFill>
                    <a:srgbClr val="000000"/>
                  </a:solidFill>
                </a:uFill>
                <a:latin typeface="Verdana"/>
                <a:cs typeface="Verdana"/>
              </a:rPr>
              <a:t> </a:t>
            </a:r>
            <a:r>
              <a:rPr lang="en-US" sz="2400" u="heavy" spc="-5" dirty="0">
                <a:solidFill>
                  <a:prstClr val="black"/>
                </a:solidFill>
                <a:uFill>
                  <a:solidFill>
                    <a:srgbClr val="000000"/>
                  </a:solidFill>
                </a:uFill>
                <a:latin typeface="Verdana"/>
                <a:cs typeface="Verdana"/>
              </a:rPr>
              <a:t>Modifications</a:t>
            </a:r>
            <a:endParaRPr lang="en-US" sz="2400" dirty="0">
              <a:solidFill>
                <a:prstClr val="black"/>
              </a:solidFill>
              <a:latin typeface="Verdana"/>
              <a:cs typeface="Verdana"/>
            </a:endParaRPr>
          </a:p>
          <a:p>
            <a:pPr marL="12700" marR="5080" lvl="0">
              <a:spcBef>
                <a:spcPts val="2390"/>
              </a:spcBef>
              <a:tabLst>
                <a:tab pos="1559560" algn="l"/>
              </a:tabLst>
            </a:pPr>
            <a:r>
              <a:rPr lang="en-US" sz="2000" dirty="0">
                <a:solidFill>
                  <a:prstClr val="black"/>
                </a:solidFill>
                <a:latin typeface="Verdana"/>
                <a:cs typeface="Verdana"/>
              </a:rPr>
              <a:t>A </a:t>
            </a:r>
            <a:r>
              <a:rPr lang="en-US" sz="2000" spc="-5" dirty="0">
                <a:solidFill>
                  <a:prstClr val="black"/>
                </a:solidFill>
                <a:latin typeface="Verdana"/>
                <a:cs typeface="Verdana"/>
              </a:rPr>
              <a:t>public </a:t>
            </a:r>
            <a:r>
              <a:rPr lang="en-US" sz="2000" dirty="0">
                <a:solidFill>
                  <a:prstClr val="black"/>
                </a:solidFill>
                <a:latin typeface="Verdana"/>
                <a:cs typeface="Verdana"/>
              </a:rPr>
              <a:t>entity shall make </a:t>
            </a:r>
            <a:r>
              <a:rPr lang="en-US" sz="2000" spc="-5" dirty="0">
                <a:solidFill>
                  <a:prstClr val="black"/>
                </a:solidFill>
                <a:latin typeface="Verdana"/>
                <a:cs typeface="Verdana"/>
              </a:rPr>
              <a:t>reasonable modifications in policies,  practices, </a:t>
            </a:r>
            <a:r>
              <a:rPr lang="en-US" sz="2000" dirty="0">
                <a:solidFill>
                  <a:prstClr val="black"/>
                </a:solidFill>
                <a:latin typeface="Verdana"/>
                <a:cs typeface="Verdana"/>
              </a:rPr>
              <a:t>or </a:t>
            </a:r>
            <a:r>
              <a:rPr lang="en-US" sz="2000" spc="-5" dirty="0">
                <a:solidFill>
                  <a:prstClr val="black"/>
                </a:solidFill>
                <a:latin typeface="Verdana"/>
                <a:cs typeface="Verdana"/>
              </a:rPr>
              <a:t>procedure when the modifications are </a:t>
            </a:r>
            <a:r>
              <a:rPr lang="en-US" sz="2000" dirty="0">
                <a:solidFill>
                  <a:prstClr val="black"/>
                </a:solidFill>
                <a:latin typeface="Verdana"/>
                <a:cs typeface="Verdana"/>
              </a:rPr>
              <a:t>necessary  </a:t>
            </a:r>
            <a:r>
              <a:rPr lang="en-US" sz="2000" spc="-5" dirty="0">
                <a:solidFill>
                  <a:prstClr val="black"/>
                </a:solidFill>
                <a:latin typeface="Verdana"/>
                <a:cs typeface="Verdana"/>
              </a:rPr>
              <a:t>to </a:t>
            </a:r>
            <a:r>
              <a:rPr lang="en-US" sz="2000" dirty="0">
                <a:solidFill>
                  <a:prstClr val="black"/>
                </a:solidFill>
                <a:latin typeface="Verdana"/>
                <a:cs typeface="Verdana"/>
              </a:rPr>
              <a:t>avoid </a:t>
            </a:r>
            <a:r>
              <a:rPr lang="en-US" sz="2000" spc="-5" dirty="0">
                <a:solidFill>
                  <a:prstClr val="black"/>
                </a:solidFill>
                <a:latin typeface="Verdana"/>
                <a:cs typeface="Verdana"/>
              </a:rPr>
              <a:t>discrimination </a:t>
            </a:r>
            <a:r>
              <a:rPr lang="en-US" sz="2000" dirty="0">
                <a:solidFill>
                  <a:prstClr val="black"/>
                </a:solidFill>
                <a:latin typeface="Verdana"/>
                <a:cs typeface="Verdana"/>
              </a:rPr>
              <a:t>on the </a:t>
            </a:r>
            <a:r>
              <a:rPr lang="en-US" sz="2000" spc="-5" dirty="0">
                <a:solidFill>
                  <a:prstClr val="black"/>
                </a:solidFill>
                <a:latin typeface="Verdana"/>
                <a:cs typeface="Verdana"/>
              </a:rPr>
              <a:t>basis </a:t>
            </a:r>
            <a:r>
              <a:rPr lang="en-US" sz="2000" dirty="0">
                <a:solidFill>
                  <a:prstClr val="black"/>
                </a:solidFill>
                <a:latin typeface="Verdana"/>
                <a:cs typeface="Verdana"/>
              </a:rPr>
              <a:t>of </a:t>
            </a:r>
            <a:r>
              <a:rPr lang="en-US" sz="2000" spc="-5" dirty="0">
                <a:solidFill>
                  <a:prstClr val="black"/>
                </a:solidFill>
                <a:latin typeface="Verdana"/>
                <a:cs typeface="Verdana"/>
              </a:rPr>
              <a:t>disability, unless </a:t>
            </a:r>
            <a:r>
              <a:rPr lang="en-US" sz="2000" dirty="0">
                <a:solidFill>
                  <a:prstClr val="black"/>
                </a:solidFill>
                <a:latin typeface="Verdana"/>
                <a:cs typeface="Verdana"/>
              </a:rPr>
              <a:t>the  </a:t>
            </a:r>
            <a:r>
              <a:rPr lang="en-US" sz="2000" spc="-5" dirty="0">
                <a:solidFill>
                  <a:prstClr val="black"/>
                </a:solidFill>
                <a:latin typeface="Verdana"/>
                <a:cs typeface="Verdana"/>
              </a:rPr>
              <a:t>public entity </a:t>
            </a:r>
            <a:r>
              <a:rPr lang="en-US" sz="2000" dirty="0">
                <a:solidFill>
                  <a:prstClr val="black"/>
                </a:solidFill>
                <a:latin typeface="Verdana"/>
                <a:cs typeface="Verdana"/>
              </a:rPr>
              <a:t>can </a:t>
            </a:r>
            <a:r>
              <a:rPr lang="en-US" sz="2000" spc="-5" dirty="0">
                <a:solidFill>
                  <a:prstClr val="black"/>
                </a:solidFill>
                <a:latin typeface="Verdana"/>
                <a:cs typeface="Verdana"/>
              </a:rPr>
              <a:t>demonstrate </a:t>
            </a:r>
            <a:r>
              <a:rPr lang="en-US" sz="2000" dirty="0">
                <a:solidFill>
                  <a:prstClr val="black"/>
                </a:solidFill>
                <a:latin typeface="Verdana"/>
                <a:cs typeface="Verdana"/>
              </a:rPr>
              <a:t>that making the modifications  </a:t>
            </a:r>
            <a:r>
              <a:rPr lang="en-US" sz="2000" spc="-5" dirty="0">
                <a:solidFill>
                  <a:prstClr val="black"/>
                </a:solidFill>
                <a:latin typeface="Verdana"/>
                <a:cs typeface="Verdana"/>
              </a:rPr>
              <a:t>would </a:t>
            </a:r>
            <a:r>
              <a:rPr lang="en-US" sz="2000" dirty="0">
                <a:solidFill>
                  <a:prstClr val="black"/>
                </a:solidFill>
                <a:latin typeface="Verdana"/>
                <a:cs typeface="Verdana"/>
              </a:rPr>
              <a:t>fundamentally </a:t>
            </a:r>
            <a:r>
              <a:rPr lang="en-US" sz="2000" spc="-5" dirty="0">
                <a:solidFill>
                  <a:prstClr val="black"/>
                </a:solidFill>
                <a:latin typeface="Verdana"/>
                <a:cs typeface="Verdana"/>
              </a:rPr>
              <a:t>alter </a:t>
            </a:r>
            <a:r>
              <a:rPr lang="en-US" sz="2000" dirty="0">
                <a:solidFill>
                  <a:prstClr val="black"/>
                </a:solidFill>
                <a:latin typeface="Verdana"/>
                <a:cs typeface="Verdana"/>
              </a:rPr>
              <a:t>the nature of the </a:t>
            </a:r>
            <a:r>
              <a:rPr lang="en-US" sz="2000" spc="-5" dirty="0">
                <a:solidFill>
                  <a:prstClr val="black"/>
                </a:solidFill>
                <a:latin typeface="Verdana"/>
                <a:cs typeface="Verdana"/>
              </a:rPr>
              <a:t>service, program,  </a:t>
            </a:r>
            <a:r>
              <a:rPr lang="en-US" sz="2000" dirty="0">
                <a:solidFill>
                  <a:prstClr val="black"/>
                </a:solidFill>
                <a:latin typeface="Verdana"/>
                <a:cs typeface="Verdana"/>
              </a:rPr>
              <a:t>or</a:t>
            </a:r>
            <a:r>
              <a:rPr lang="en-US" sz="2000" spc="-10" dirty="0">
                <a:solidFill>
                  <a:prstClr val="black"/>
                </a:solidFill>
                <a:latin typeface="Verdana"/>
                <a:cs typeface="Verdana"/>
              </a:rPr>
              <a:t> </a:t>
            </a:r>
            <a:r>
              <a:rPr lang="en-US" sz="2000" dirty="0">
                <a:solidFill>
                  <a:prstClr val="black"/>
                </a:solidFill>
                <a:latin typeface="Verdana"/>
                <a:cs typeface="Verdana"/>
              </a:rPr>
              <a:t>activity.	</a:t>
            </a:r>
            <a:r>
              <a:rPr lang="en-US" sz="2000" spc="-5" dirty="0">
                <a:solidFill>
                  <a:prstClr val="black"/>
                </a:solidFill>
                <a:latin typeface="Verdana"/>
                <a:cs typeface="Verdana"/>
              </a:rPr>
              <a:t>[28 CFR</a:t>
            </a:r>
            <a:r>
              <a:rPr lang="en-US" sz="2000" spc="-10" dirty="0">
                <a:solidFill>
                  <a:prstClr val="black"/>
                </a:solidFill>
                <a:latin typeface="Verdana"/>
                <a:cs typeface="Verdana"/>
              </a:rPr>
              <a:t> </a:t>
            </a:r>
            <a:r>
              <a:rPr lang="en-US" sz="2000" spc="-5" dirty="0">
                <a:solidFill>
                  <a:prstClr val="black"/>
                </a:solidFill>
                <a:latin typeface="Verdana"/>
                <a:cs typeface="Verdana"/>
              </a:rPr>
              <a:t>35.130(b)(7)(</a:t>
            </a:r>
            <a:r>
              <a:rPr lang="en-US" sz="2000" spc="-5" dirty="0" err="1">
                <a:solidFill>
                  <a:prstClr val="black"/>
                </a:solidFill>
                <a:latin typeface="Verdana"/>
                <a:cs typeface="Verdana"/>
              </a:rPr>
              <a:t>i</a:t>
            </a:r>
            <a:r>
              <a:rPr lang="en-US" sz="2000" spc="-5" dirty="0">
                <a:solidFill>
                  <a:prstClr val="black"/>
                </a:solidFill>
                <a:latin typeface="Verdana"/>
                <a:cs typeface="Verdana"/>
              </a:rPr>
              <a:t>)]</a:t>
            </a:r>
            <a:endParaRPr lang="en-US" sz="2000" dirty="0">
              <a:solidFill>
                <a:prstClr val="black"/>
              </a:solidFill>
              <a:latin typeface="Verdana"/>
              <a:cs typeface="Verdana"/>
            </a:endParaRPr>
          </a:p>
        </p:txBody>
      </p:sp>
    </p:spTree>
    <p:extLst>
      <p:ext uri="{BB962C8B-B14F-4D97-AF65-F5344CB8AC3E}">
        <p14:creationId xmlns:p14="http://schemas.microsoft.com/office/powerpoint/2010/main" val="2620120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15B1-A4CB-4DD6-A600-8D8E1552416E}"/>
              </a:ext>
            </a:extLst>
          </p:cNvPr>
          <p:cNvSpPr>
            <a:spLocks noGrp="1"/>
          </p:cNvSpPr>
          <p:nvPr>
            <p:ph type="title"/>
          </p:nvPr>
        </p:nvSpPr>
        <p:spPr/>
        <p:txBody>
          <a:bodyPr/>
          <a:lstStyle/>
          <a:p>
            <a:pPr algn="ctr"/>
            <a:r>
              <a:rPr lang="en-US" spc="-10" dirty="0">
                <a:solidFill>
                  <a:srgbClr val="339966"/>
                </a:solidFill>
              </a:rPr>
              <a:t>Disability</a:t>
            </a:r>
            <a:r>
              <a:rPr lang="en-US" spc="10" dirty="0">
                <a:solidFill>
                  <a:srgbClr val="339966"/>
                </a:solidFill>
              </a:rPr>
              <a:t> </a:t>
            </a:r>
            <a:r>
              <a:rPr lang="en-US" spc="-5" dirty="0">
                <a:solidFill>
                  <a:srgbClr val="339966"/>
                </a:solidFill>
              </a:rPr>
              <a:t>Discrimination</a:t>
            </a:r>
            <a:endParaRPr lang="en-US" dirty="0">
              <a:solidFill>
                <a:srgbClr val="339966"/>
              </a:solidFill>
            </a:endParaRPr>
          </a:p>
        </p:txBody>
      </p:sp>
      <p:sp>
        <p:nvSpPr>
          <p:cNvPr id="3" name="Rectangle 2">
            <a:extLst>
              <a:ext uri="{FF2B5EF4-FFF2-40B4-BE49-F238E27FC236}">
                <a16:creationId xmlns:a16="http://schemas.microsoft.com/office/drawing/2014/main" id="{0FC07F5B-8205-424B-ADE3-337552CAACE1}"/>
              </a:ext>
            </a:extLst>
          </p:cNvPr>
          <p:cNvSpPr/>
          <p:nvPr/>
        </p:nvSpPr>
        <p:spPr>
          <a:xfrm>
            <a:off x="535709" y="1357745"/>
            <a:ext cx="8248073" cy="5683094"/>
          </a:xfrm>
          <a:prstGeom prst="rect">
            <a:avLst/>
          </a:prstGeom>
        </p:spPr>
        <p:txBody>
          <a:bodyPr wrap="square">
            <a:spAutoFit/>
          </a:bodyPr>
          <a:lstStyle/>
          <a:p>
            <a:pPr marL="12700" lvl="0">
              <a:spcBef>
                <a:spcPts val="105"/>
              </a:spcBef>
            </a:pPr>
            <a:r>
              <a:rPr lang="en-US" sz="2000" u="sng" spc="-5" dirty="0">
                <a:solidFill>
                  <a:prstClr val="black"/>
                </a:solidFill>
                <a:uFill>
                  <a:solidFill>
                    <a:srgbClr val="000000"/>
                  </a:solidFill>
                </a:uFill>
                <a:latin typeface="Verdana"/>
                <a:cs typeface="Verdana"/>
              </a:rPr>
              <a:t>Accessibility</a:t>
            </a:r>
            <a:endParaRPr lang="en-US" sz="2000" dirty="0">
              <a:solidFill>
                <a:prstClr val="black"/>
              </a:solidFill>
              <a:latin typeface="Verdana"/>
              <a:cs typeface="Verdana"/>
            </a:endParaRPr>
          </a:p>
          <a:p>
            <a:pPr lvl="0">
              <a:spcBef>
                <a:spcPts val="15"/>
              </a:spcBef>
            </a:pPr>
            <a:endPar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55600" marR="5080" lvl="0" indent="-342900">
              <a:lnSpc>
                <a:spcPct val="114999"/>
              </a:lnSpc>
              <a:buClr>
                <a:srgbClr val="136442"/>
              </a:buClr>
              <a:buFont typeface="Wingdings"/>
              <a:buChar char=""/>
              <a:tabLst>
                <a:tab pos="354965" algn="l"/>
                <a:tab pos="355600" algn="l"/>
                <a:tab pos="1547495" algn="l"/>
              </a:tabLst>
            </a:pP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As </a:t>
            </a:r>
            <a:r>
              <a:rPr lang="en-US" sz="1600" spc="-5" dirty="0">
                <a:solidFill>
                  <a:prstClr val="black"/>
                </a:solidFill>
                <a:latin typeface="Verdana" panose="020B0604030504040204" pitchFamily="34" charset="0"/>
                <a:ea typeface="Verdana" panose="020B0604030504040204" pitchFamily="34" charset="0"/>
                <a:cs typeface="Verdana" panose="020B0604030504040204" pitchFamily="34" charset="0"/>
              </a:rPr>
              <a:t>programs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and </a:t>
            </a:r>
            <a:r>
              <a:rPr lang="en-US" sz="1600" spc="-5" dirty="0">
                <a:solidFill>
                  <a:prstClr val="black"/>
                </a:solidFill>
                <a:latin typeface="Verdana" panose="020B0604030504040204" pitchFamily="34" charset="0"/>
                <a:ea typeface="Verdana" panose="020B0604030504040204" pitchFamily="34" charset="0"/>
                <a:cs typeface="Verdana" panose="020B0604030504040204" pitchFamily="34" charset="0"/>
              </a:rPr>
              <a:t>offices modernize,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it is </a:t>
            </a:r>
            <a:r>
              <a:rPr lang="en-US" sz="1600" spc="-5" dirty="0">
                <a:solidFill>
                  <a:prstClr val="black"/>
                </a:solidFill>
                <a:latin typeface="Verdana" panose="020B0604030504040204" pitchFamily="34" charset="0"/>
                <a:ea typeface="Verdana" panose="020B0604030504040204" pitchFamily="34" charset="0"/>
                <a:cs typeface="Verdana" panose="020B0604030504040204" pitchFamily="34" charset="0"/>
              </a:rPr>
              <a:t>imperative that websites,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including </a:t>
            </a:r>
            <a:r>
              <a:rPr lang="en-US" sz="1600" spc="-5" dirty="0">
                <a:solidFill>
                  <a:prstClr val="black"/>
                </a:solidFill>
                <a:latin typeface="Verdana" panose="020B0604030504040204" pitchFamily="34" charset="0"/>
                <a:ea typeface="Verdana" panose="020B0604030504040204" pitchFamily="34" charset="0"/>
                <a:cs typeface="Verdana" panose="020B0604030504040204" pitchFamily="34" charset="0"/>
              </a:rPr>
              <a:t>State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and local agency </a:t>
            </a:r>
            <a:r>
              <a:rPr lang="en-US" sz="1600" spc="-5" dirty="0">
                <a:solidFill>
                  <a:prstClr val="black"/>
                </a:solidFill>
                <a:latin typeface="Verdana" panose="020B0604030504040204" pitchFamily="34" charset="0"/>
                <a:ea typeface="Verdana" panose="020B0604030504040204" pitchFamily="34" charset="0"/>
                <a:cs typeface="Verdana" panose="020B0604030504040204" pitchFamily="34" charset="0"/>
              </a:rPr>
              <a:t>websites,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and online application systems are readily </a:t>
            </a:r>
            <a:r>
              <a:rPr lang="en-US" sz="1600" spc="-5" dirty="0">
                <a:solidFill>
                  <a:prstClr val="black"/>
                </a:solidFill>
                <a:latin typeface="Verdana" panose="020B0604030504040204" pitchFamily="34" charset="0"/>
                <a:ea typeface="Verdana" panose="020B0604030504040204" pitchFamily="34" charset="0"/>
                <a:cs typeface="Verdana" panose="020B0604030504040204" pitchFamily="34" charset="0"/>
              </a:rPr>
              <a:t>accessible to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and useable </a:t>
            </a:r>
            <a:r>
              <a:rPr lang="en-US" sz="1600" spc="-5" dirty="0">
                <a:solidFill>
                  <a:prstClr val="black"/>
                </a:solidFill>
                <a:latin typeface="Verdana" panose="020B0604030504040204" pitchFamily="34" charset="0"/>
                <a:ea typeface="Verdana" panose="020B0604030504040204" pitchFamily="34" charset="0"/>
                <a:cs typeface="Verdana" panose="020B0604030504040204" pitchFamily="34" charset="0"/>
              </a:rPr>
              <a:t>by persons with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visual impairments and other</a:t>
            </a:r>
            <a:r>
              <a:rPr lang="en-US" sz="1600" spc="-1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600" spc="-5" dirty="0">
                <a:solidFill>
                  <a:prstClr val="black"/>
                </a:solidFill>
                <a:latin typeface="Verdana" panose="020B0604030504040204" pitchFamily="34" charset="0"/>
                <a:ea typeface="Verdana" panose="020B0604030504040204" pitchFamily="34" charset="0"/>
                <a:cs typeface="Verdana" panose="020B0604030504040204" pitchFamily="34" charset="0"/>
              </a:rPr>
              <a:t>disabilities.</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buClr>
                <a:srgbClr val="136442"/>
              </a:buClr>
              <a:buFont typeface="Wingdings"/>
              <a:buChar char=""/>
            </a:pP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55600" marR="124460" lvl="0" indent="-342900">
              <a:lnSpc>
                <a:spcPct val="115100"/>
              </a:lnSpc>
              <a:buClr>
                <a:srgbClr val="136442"/>
              </a:buClr>
              <a:buFont typeface="Wingdings"/>
              <a:buChar char=""/>
              <a:tabLst>
                <a:tab pos="354965" algn="l"/>
                <a:tab pos="355600" algn="l"/>
              </a:tabLst>
            </a:pP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In </a:t>
            </a:r>
            <a:r>
              <a:rPr lang="en-US" sz="1600" spc="-5" dirty="0">
                <a:solidFill>
                  <a:prstClr val="black"/>
                </a:solidFill>
                <a:latin typeface="Verdana" panose="020B0604030504040204" pitchFamily="34" charset="0"/>
                <a:ea typeface="Verdana" panose="020B0604030504040204" pitchFamily="34" charset="0"/>
                <a:cs typeface="Verdana" panose="020B0604030504040204" pitchFamily="34" charset="0"/>
              </a:rPr>
              <a:t>addition, programs must ensure physical accessibility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for </a:t>
            </a:r>
            <a:r>
              <a:rPr lang="en-US" sz="1600" spc="-5" dirty="0">
                <a:solidFill>
                  <a:prstClr val="black"/>
                </a:solidFill>
                <a:latin typeface="Verdana" panose="020B0604030504040204" pitchFamily="34" charset="0"/>
                <a:ea typeface="Verdana" panose="020B0604030504040204" pitchFamily="34" charset="0"/>
                <a:cs typeface="Verdana" panose="020B0604030504040204" pitchFamily="34" charset="0"/>
              </a:rPr>
              <a:t>buildings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and facilities, </a:t>
            </a:r>
            <a:r>
              <a:rPr lang="en-US" sz="1600" spc="-5" dirty="0">
                <a:solidFill>
                  <a:prstClr val="black"/>
                </a:solidFill>
                <a:latin typeface="Verdana" panose="020B0604030504040204" pitchFamily="34" charset="0"/>
                <a:ea typeface="Verdana" panose="020B0604030504040204" pitchFamily="34" charset="0"/>
                <a:cs typeface="Verdana" panose="020B0604030504040204" pitchFamily="34" charset="0"/>
              </a:rPr>
              <a:t>particularly to persons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in wheelchairs and </a:t>
            </a:r>
            <a:r>
              <a:rPr lang="en-US" sz="1600" spc="-5" dirty="0">
                <a:solidFill>
                  <a:prstClr val="black"/>
                </a:solidFill>
                <a:latin typeface="Verdana" panose="020B0604030504040204" pitchFamily="34" charset="0"/>
                <a:ea typeface="Verdana" panose="020B0604030504040204" pitchFamily="34" charset="0"/>
                <a:cs typeface="Verdana" panose="020B0604030504040204" pitchFamily="34" charset="0"/>
              </a:rPr>
              <a:t>Other Power-Driven Mobility</a:t>
            </a:r>
            <a:r>
              <a:rPr lang="en-US" sz="1600" spc="-15"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Devices.</a:t>
            </a:r>
          </a:p>
          <a:p>
            <a:pPr lvl="0">
              <a:buClr>
                <a:srgbClr val="136442"/>
              </a:buClr>
            </a:pP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55600" lvl="0" indent="-342900">
              <a:spcBef>
                <a:spcPts val="1480"/>
              </a:spcBef>
              <a:buClr>
                <a:srgbClr val="136442"/>
              </a:buClr>
              <a:buFont typeface="Wingdings"/>
              <a:buChar char=""/>
              <a:tabLst>
                <a:tab pos="354965" algn="l"/>
                <a:tab pos="355600" algn="l"/>
              </a:tabLst>
            </a:pPr>
            <a:r>
              <a:rPr lang="en-US" sz="1600" spc="-5" dirty="0">
                <a:solidFill>
                  <a:prstClr val="black"/>
                </a:solidFill>
                <a:latin typeface="Verdana" panose="020B0604030504040204" pitchFamily="34" charset="0"/>
                <a:ea typeface="Verdana" panose="020B0604030504040204" pitchFamily="34" charset="0"/>
                <a:cs typeface="Verdana" panose="020B0604030504040204" pitchFamily="34" charset="0"/>
              </a:rPr>
              <a:t>Programs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must </a:t>
            </a:r>
            <a:r>
              <a:rPr lang="en-US" sz="1600" spc="-5" dirty="0">
                <a:solidFill>
                  <a:prstClr val="black"/>
                </a:solidFill>
                <a:latin typeface="Verdana" panose="020B0604030504040204" pitchFamily="34" charset="0"/>
                <a:ea typeface="Verdana" panose="020B0604030504040204" pitchFamily="34" charset="0"/>
                <a:cs typeface="Verdana" panose="020B0604030504040204" pitchFamily="34" charset="0"/>
              </a:rPr>
              <a:t>provide access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for service</a:t>
            </a:r>
            <a:r>
              <a:rPr lang="en-US" sz="1600" spc="15"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animals. (Part 35.104 in Title II, Part 36.104 in Title III, and Part 35.136 in Title II)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3"/>
              </a:rPr>
              <a:t>https://</a:t>
            </a:r>
            <a:r>
              <a:rPr lang="en-US" sz="1600" dirty="0" err="1">
                <a:solidFill>
                  <a:prstClr val="black"/>
                </a:solidFill>
                <a:latin typeface="Verdana" panose="020B0604030504040204" pitchFamily="34" charset="0"/>
                <a:ea typeface="Verdana" panose="020B0604030504040204" pitchFamily="34" charset="0"/>
                <a:cs typeface="Verdana" panose="020B0604030504040204" pitchFamily="34" charset="0"/>
                <a:hlinkClick r:id="rId3"/>
              </a:rPr>
              <a:t>www.ada.gov</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3"/>
              </a:rPr>
              <a:t>/</a:t>
            </a:r>
            <a:r>
              <a:rPr lang="en-US" sz="1600" dirty="0" err="1">
                <a:solidFill>
                  <a:prstClr val="black"/>
                </a:solidFill>
                <a:latin typeface="Verdana" panose="020B0604030504040204" pitchFamily="34" charset="0"/>
                <a:ea typeface="Verdana" panose="020B0604030504040204" pitchFamily="34" charset="0"/>
                <a:cs typeface="Verdana" panose="020B0604030504040204" pitchFamily="34" charset="0"/>
                <a:hlinkClick r:id="rId3"/>
              </a:rPr>
              <a:t>regs2010</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3"/>
              </a:rPr>
              <a:t>/</a:t>
            </a:r>
            <a:r>
              <a:rPr lang="en-US" sz="1600" dirty="0" err="1">
                <a:solidFill>
                  <a:prstClr val="black"/>
                </a:solidFill>
                <a:latin typeface="Verdana" panose="020B0604030504040204" pitchFamily="34" charset="0"/>
                <a:ea typeface="Verdana" panose="020B0604030504040204" pitchFamily="34" charset="0"/>
                <a:cs typeface="Verdana" panose="020B0604030504040204" pitchFamily="34" charset="0"/>
                <a:hlinkClick r:id="rId3"/>
              </a:rPr>
              <a:t>titleII_2010</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3"/>
              </a:rPr>
              <a:t>/</a:t>
            </a:r>
            <a:r>
              <a:rPr lang="en-US" sz="1600" dirty="0" err="1">
                <a:solidFill>
                  <a:prstClr val="black"/>
                </a:solidFill>
                <a:latin typeface="Verdana" panose="020B0604030504040204" pitchFamily="34" charset="0"/>
                <a:ea typeface="Verdana" panose="020B0604030504040204" pitchFamily="34" charset="0"/>
                <a:cs typeface="Verdana" panose="020B0604030504040204" pitchFamily="34" charset="0"/>
                <a:hlinkClick r:id="rId3"/>
              </a:rPr>
              <a:t>titleII_2010_regulations.htm#a35136</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55600" lvl="0" indent="-342900">
              <a:spcBef>
                <a:spcPts val="1480"/>
              </a:spcBef>
              <a:buClr>
                <a:srgbClr val="136442"/>
              </a:buClr>
              <a:buFont typeface="Wingdings"/>
              <a:buChar char=""/>
              <a:tabLst>
                <a:tab pos="354965" algn="l"/>
                <a:tab pos="355600" algn="l"/>
              </a:tabLst>
            </a:pPr>
            <a:endParaRPr lang="en-US" sz="1200" dirty="0">
              <a:solidFill>
                <a:prstClr val="black"/>
              </a:solidFill>
              <a:latin typeface="Verdana"/>
              <a:cs typeface="Verdana"/>
            </a:endParaRPr>
          </a:p>
          <a:p>
            <a:pPr marL="355600" lvl="0" indent="-342900">
              <a:spcBef>
                <a:spcPts val="1480"/>
              </a:spcBef>
              <a:buClr>
                <a:srgbClr val="136442"/>
              </a:buClr>
              <a:buFont typeface="Wingdings"/>
              <a:buChar char=""/>
              <a:tabLst>
                <a:tab pos="354965" algn="l"/>
                <a:tab pos="355600" algn="l"/>
              </a:tabLst>
            </a:pPr>
            <a:endParaRPr lang="en-US" sz="1200" dirty="0">
              <a:solidFill>
                <a:prstClr val="black"/>
              </a:solidFill>
              <a:latin typeface="Verdana"/>
              <a:cs typeface="Verdana"/>
            </a:endParaRPr>
          </a:p>
          <a:p>
            <a:pPr marL="12700" lvl="0">
              <a:spcBef>
                <a:spcPts val="1480"/>
              </a:spcBef>
              <a:buClr>
                <a:srgbClr val="136442"/>
              </a:buClr>
              <a:tabLst>
                <a:tab pos="354965" algn="l"/>
                <a:tab pos="355600" algn="l"/>
              </a:tabLst>
            </a:pPr>
            <a:endParaRPr lang="en-US" sz="1200" dirty="0">
              <a:solidFill>
                <a:prstClr val="black"/>
              </a:solidFill>
              <a:latin typeface="Verdana"/>
              <a:cs typeface="Verdana"/>
            </a:endParaRPr>
          </a:p>
          <a:p>
            <a:pPr marL="355600" lvl="0" indent="-342900">
              <a:spcBef>
                <a:spcPts val="1480"/>
              </a:spcBef>
              <a:buClr>
                <a:srgbClr val="136442"/>
              </a:buClr>
              <a:buFont typeface="Wingdings"/>
              <a:buChar char=""/>
              <a:tabLst>
                <a:tab pos="354965" algn="l"/>
                <a:tab pos="355600" algn="l"/>
              </a:tabLst>
            </a:pPr>
            <a:endParaRPr lang="en-US" sz="1200" dirty="0">
              <a:solidFill>
                <a:prstClr val="black"/>
              </a:solidFill>
              <a:latin typeface="Verdana"/>
              <a:cs typeface="Verdana"/>
            </a:endParaRPr>
          </a:p>
        </p:txBody>
      </p:sp>
    </p:spTree>
    <p:extLst>
      <p:ext uri="{BB962C8B-B14F-4D97-AF65-F5344CB8AC3E}">
        <p14:creationId xmlns:p14="http://schemas.microsoft.com/office/powerpoint/2010/main" val="1721780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9902-6A7E-42D6-B2B3-59E131A67517}"/>
              </a:ext>
            </a:extLst>
          </p:cNvPr>
          <p:cNvSpPr>
            <a:spLocks noGrp="1"/>
          </p:cNvSpPr>
          <p:nvPr>
            <p:ph type="title"/>
          </p:nvPr>
        </p:nvSpPr>
        <p:spPr/>
        <p:txBody>
          <a:bodyPr/>
          <a:lstStyle/>
          <a:p>
            <a:pPr algn="ctr"/>
            <a:r>
              <a:rPr lang="en-US" sz="2800" kern="0" spc="-10" dirty="0">
                <a:solidFill>
                  <a:srgbClr val="136442"/>
                </a:solidFill>
                <a:latin typeface="Verdana"/>
                <a:ea typeface="+mj-ea"/>
                <a:cs typeface="Verdana"/>
              </a:rPr>
              <a:t>Disability</a:t>
            </a:r>
            <a:r>
              <a:rPr lang="en-US" sz="2800" kern="0" spc="10" dirty="0">
                <a:solidFill>
                  <a:srgbClr val="136442"/>
                </a:solidFill>
                <a:latin typeface="Verdana"/>
                <a:ea typeface="+mj-ea"/>
                <a:cs typeface="Verdana"/>
              </a:rPr>
              <a:t> </a:t>
            </a:r>
            <a:r>
              <a:rPr lang="en-US" sz="2800" kern="0" spc="-5" dirty="0">
                <a:solidFill>
                  <a:srgbClr val="136442"/>
                </a:solidFill>
                <a:latin typeface="Verdana"/>
                <a:ea typeface="+mj-ea"/>
                <a:cs typeface="Verdana"/>
              </a:rPr>
              <a:t>Discrimination</a:t>
            </a:r>
            <a:endParaRPr lang="en-US" dirty="0"/>
          </a:p>
        </p:txBody>
      </p:sp>
      <p:sp>
        <p:nvSpPr>
          <p:cNvPr id="3" name="Rectangle 2">
            <a:extLst>
              <a:ext uri="{FF2B5EF4-FFF2-40B4-BE49-F238E27FC236}">
                <a16:creationId xmlns:a16="http://schemas.microsoft.com/office/drawing/2014/main" id="{306CF555-0C65-4CF5-AE78-714A78E649D1}"/>
              </a:ext>
            </a:extLst>
          </p:cNvPr>
          <p:cNvSpPr/>
          <p:nvPr/>
        </p:nvSpPr>
        <p:spPr>
          <a:xfrm>
            <a:off x="389750" y="1617200"/>
            <a:ext cx="8127886" cy="3940053"/>
          </a:xfrm>
          <a:prstGeom prst="rect">
            <a:avLst/>
          </a:prstGeom>
        </p:spPr>
        <p:txBody>
          <a:bodyPr wrap="square">
            <a:spAutoFit/>
          </a:bodyPr>
          <a:lstStyle/>
          <a:p>
            <a:pPr marL="12700" lvl="0">
              <a:spcBef>
                <a:spcPts val="105"/>
              </a:spcBef>
            </a:pPr>
            <a:r>
              <a:rPr lang="en-US" sz="2000" u="sng" spc="-5" dirty="0">
                <a:solidFill>
                  <a:prstClr val="black"/>
                </a:solidFill>
                <a:uFill>
                  <a:solidFill>
                    <a:srgbClr val="000000"/>
                  </a:solidFill>
                </a:uFill>
                <a:latin typeface="Verdana"/>
                <a:cs typeface="Verdana"/>
              </a:rPr>
              <a:t>Accessibility</a:t>
            </a:r>
            <a:endParaRPr lang="en-US" sz="2000" dirty="0">
              <a:solidFill>
                <a:prstClr val="black"/>
              </a:solidFill>
              <a:latin typeface="Verdana"/>
              <a:cs typeface="Verdana"/>
            </a:endParaRPr>
          </a:p>
          <a:p>
            <a:pPr lvl="0">
              <a:spcBef>
                <a:spcPts val="45"/>
              </a:spcBef>
            </a:pPr>
            <a:endParaRPr lang="en-US" sz="3150" dirty="0">
              <a:solidFill>
                <a:prstClr val="black"/>
              </a:solidFill>
              <a:latin typeface="Times New Roman"/>
              <a:cs typeface="Times New Roman"/>
            </a:endParaRPr>
          </a:p>
          <a:p>
            <a:pPr marL="469900" marR="462280" lvl="0" indent="-457200">
              <a:lnSpc>
                <a:spcPts val="1630"/>
              </a:lnSpc>
              <a:buClr>
                <a:srgbClr val="136442"/>
              </a:buClr>
              <a:buFont typeface="Wingdings"/>
              <a:buChar char=""/>
              <a:tabLst>
                <a:tab pos="469900" algn="l"/>
                <a:tab pos="470534" algn="l"/>
              </a:tabLst>
            </a:pPr>
            <a:r>
              <a:rPr lang="en-US" sz="1700" dirty="0">
                <a:solidFill>
                  <a:prstClr val="black"/>
                </a:solidFill>
                <a:latin typeface="Verdana"/>
                <a:cs typeface="Verdana"/>
              </a:rPr>
              <a:t>There </a:t>
            </a:r>
            <a:r>
              <a:rPr lang="en-US" sz="1700" spc="-5" dirty="0">
                <a:solidFill>
                  <a:prstClr val="black"/>
                </a:solidFill>
                <a:latin typeface="Verdana"/>
                <a:cs typeface="Verdana"/>
              </a:rPr>
              <a:t>is </a:t>
            </a:r>
            <a:r>
              <a:rPr lang="en-US" sz="1700" dirty="0">
                <a:solidFill>
                  <a:prstClr val="black"/>
                </a:solidFill>
                <a:latin typeface="Verdana"/>
                <a:cs typeface="Verdana"/>
              </a:rPr>
              <a:t>an </a:t>
            </a:r>
            <a:r>
              <a:rPr lang="en-US" sz="1700" spc="-5" dirty="0">
                <a:solidFill>
                  <a:prstClr val="black"/>
                </a:solidFill>
                <a:latin typeface="Verdana"/>
                <a:cs typeface="Verdana"/>
              </a:rPr>
              <a:t>obligation to </a:t>
            </a:r>
            <a:r>
              <a:rPr lang="en-US" sz="1700" dirty="0">
                <a:solidFill>
                  <a:prstClr val="black"/>
                </a:solidFill>
                <a:latin typeface="Verdana"/>
                <a:cs typeface="Verdana"/>
              </a:rPr>
              <a:t>ensure communication </a:t>
            </a:r>
            <a:r>
              <a:rPr lang="en-US" sz="1700" spc="-5" dirty="0">
                <a:solidFill>
                  <a:prstClr val="black"/>
                </a:solidFill>
                <a:latin typeface="Verdana"/>
                <a:cs typeface="Verdana"/>
              </a:rPr>
              <a:t>with individuals  with disabilities is </a:t>
            </a:r>
            <a:r>
              <a:rPr lang="en-US" sz="1700" dirty="0">
                <a:solidFill>
                  <a:prstClr val="black"/>
                </a:solidFill>
                <a:latin typeface="Verdana"/>
                <a:cs typeface="Verdana"/>
              </a:rPr>
              <a:t>as effective as communication </a:t>
            </a:r>
            <a:r>
              <a:rPr lang="en-US" sz="1700" spc="-5" dirty="0">
                <a:solidFill>
                  <a:prstClr val="black"/>
                </a:solidFill>
                <a:latin typeface="Verdana"/>
                <a:cs typeface="Verdana"/>
              </a:rPr>
              <a:t>with</a:t>
            </a:r>
            <a:r>
              <a:rPr lang="en-US" sz="1700" spc="-35" dirty="0">
                <a:solidFill>
                  <a:prstClr val="black"/>
                </a:solidFill>
                <a:latin typeface="Verdana"/>
                <a:cs typeface="Verdana"/>
              </a:rPr>
              <a:t> </a:t>
            </a:r>
            <a:r>
              <a:rPr lang="en-US" sz="1700" dirty="0">
                <a:solidFill>
                  <a:prstClr val="black"/>
                </a:solidFill>
                <a:latin typeface="Verdana"/>
                <a:cs typeface="Verdana"/>
              </a:rPr>
              <a:t>others. (Part 35.160 in Title II)</a:t>
            </a:r>
          </a:p>
          <a:p>
            <a:pPr lvl="0">
              <a:buClr>
                <a:srgbClr val="136442"/>
              </a:buClr>
              <a:buFont typeface="Wingdings"/>
              <a:buChar char=""/>
            </a:pPr>
            <a:endParaRPr lang="en-US" sz="2000" dirty="0">
              <a:solidFill>
                <a:prstClr val="black"/>
              </a:solidFill>
              <a:latin typeface="Times New Roman"/>
              <a:cs typeface="Times New Roman"/>
            </a:endParaRPr>
          </a:p>
          <a:p>
            <a:pPr marL="469900" marR="5080" lvl="0" indent="-457200" algn="just">
              <a:lnSpc>
                <a:spcPct val="80000"/>
              </a:lnSpc>
              <a:spcBef>
                <a:spcPts val="1395"/>
              </a:spcBef>
              <a:buClr>
                <a:srgbClr val="136442"/>
              </a:buClr>
              <a:buFont typeface="Wingdings"/>
              <a:buChar char=""/>
              <a:tabLst>
                <a:tab pos="470534" algn="l"/>
              </a:tabLst>
            </a:pPr>
            <a:r>
              <a:rPr lang="en-US" sz="1700" dirty="0">
                <a:solidFill>
                  <a:prstClr val="black"/>
                </a:solidFill>
                <a:latin typeface="Verdana"/>
                <a:cs typeface="Verdana"/>
              </a:rPr>
              <a:t>Providing qualified sign </a:t>
            </a:r>
            <a:r>
              <a:rPr lang="en-US" sz="1700" spc="-5" dirty="0">
                <a:solidFill>
                  <a:prstClr val="black"/>
                </a:solidFill>
                <a:latin typeface="Verdana"/>
                <a:cs typeface="Verdana"/>
              </a:rPr>
              <a:t>language </a:t>
            </a:r>
            <a:r>
              <a:rPr lang="en-US" sz="1700" dirty="0">
                <a:solidFill>
                  <a:prstClr val="black"/>
                </a:solidFill>
                <a:latin typeface="Verdana"/>
                <a:cs typeface="Verdana"/>
              </a:rPr>
              <a:t>interpreters or other </a:t>
            </a:r>
            <a:r>
              <a:rPr lang="en-US" sz="1700" spc="-5" dirty="0">
                <a:solidFill>
                  <a:prstClr val="black"/>
                </a:solidFill>
                <a:latin typeface="Verdana"/>
                <a:cs typeface="Verdana"/>
              </a:rPr>
              <a:t>auxiliary </a:t>
            </a:r>
            <a:r>
              <a:rPr lang="en-US" sz="1700" dirty="0">
                <a:solidFill>
                  <a:prstClr val="black"/>
                </a:solidFill>
                <a:latin typeface="Verdana"/>
                <a:cs typeface="Verdana"/>
              </a:rPr>
              <a:t>aids  and services for persons </a:t>
            </a:r>
            <a:r>
              <a:rPr lang="en-US" sz="1700" spc="-5" dirty="0">
                <a:solidFill>
                  <a:prstClr val="black"/>
                </a:solidFill>
                <a:latin typeface="Verdana"/>
                <a:cs typeface="Verdana"/>
              </a:rPr>
              <a:t>with </a:t>
            </a:r>
            <a:r>
              <a:rPr lang="en-US" sz="1700" dirty="0">
                <a:solidFill>
                  <a:prstClr val="black"/>
                </a:solidFill>
                <a:latin typeface="Verdana"/>
                <a:cs typeface="Verdana"/>
              </a:rPr>
              <a:t>hearing </a:t>
            </a:r>
            <a:r>
              <a:rPr lang="en-US" sz="1700" spc="-5" dirty="0">
                <a:solidFill>
                  <a:prstClr val="black"/>
                </a:solidFill>
                <a:latin typeface="Verdana"/>
                <a:cs typeface="Verdana"/>
              </a:rPr>
              <a:t>disabilities may be </a:t>
            </a:r>
            <a:r>
              <a:rPr lang="en-US" sz="1700" dirty="0">
                <a:solidFill>
                  <a:prstClr val="black"/>
                </a:solidFill>
                <a:latin typeface="Verdana"/>
                <a:cs typeface="Verdana"/>
              </a:rPr>
              <a:t>necessary  </a:t>
            </a:r>
            <a:r>
              <a:rPr lang="en-US" sz="1700" spc="-5" dirty="0">
                <a:solidFill>
                  <a:prstClr val="black"/>
                </a:solidFill>
                <a:latin typeface="Verdana"/>
                <a:cs typeface="Verdana"/>
              </a:rPr>
              <a:t>to </a:t>
            </a:r>
            <a:r>
              <a:rPr lang="en-US" sz="1700" dirty="0">
                <a:solidFill>
                  <a:prstClr val="black"/>
                </a:solidFill>
                <a:latin typeface="Verdana"/>
                <a:cs typeface="Verdana"/>
              </a:rPr>
              <a:t>effectively communicate </a:t>
            </a:r>
            <a:r>
              <a:rPr lang="en-US" sz="1700" spc="-5" dirty="0">
                <a:solidFill>
                  <a:prstClr val="black"/>
                </a:solidFill>
                <a:latin typeface="Verdana"/>
                <a:cs typeface="Verdana"/>
              </a:rPr>
              <a:t>with </a:t>
            </a:r>
            <a:r>
              <a:rPr lang="en-US" sz="1700" dirty="0">
                <a:solidFill>
                  <a:prstClr val="black"/>
                </a:solidFill>
                <a:latin typeface="Verdana"/>
                <a:cs typeface="Verdana"/>
              </a:rPr>
              <a:t>these </a:t>
            </a:r>
            <a:r>
              <a:rPr lang="en-US" sz="1700" spc="-5" dirty="0">
                <a:solidFill>
                  <a:prstClr val="black"/>
                </a:solidFill>
                <a:latin typeface="Verdana"/>
                <a:cs typeface="Verdana"/>
              </a:rPr>
              <a:t>applicants </a:t>
            </a:r>
            <a:r>
              <a:rPr lang="en-US" sz="1700" dirty="0">
                <a:solidFill>
                  <a:prstClr val="black"/>
                </a:solidFill>
                <a:latin typeface="Verdana"/>
                <a:cs typeface="Verdana"/>
              </a:rPr>
              <a:t>and</a:t>
            </a:r>
            <a:r>
              <a:rPr lang="en-US" sz="1700" spc="-25" dirty="0">
                <a:solidFill>
                  <a:prstClr val="black"/>
                </a:solidFill>
                <a:latin typeface="Verdana"/>
                <a:cs typeface="Verdana"/>
              </a:rPr>
              <a:t> </a:t>
            </a:r>
            <a:r>
              <a:rPr lang="en-US" sz="1700" dirty="0">
                <a:solidFill>
                  <a:prstClr val="black"/>
                </a:solidFill>
                <a:latin typeface="Verdana"/>
                <a:cs typeface="Verdana"/>
              </a:rPr>
              <a:t>participants.</a:t>
            </a:r>
          </a:p>
          <a:p>
            <a:pPr lvl="0">
              <a:buClr>
                <a:srgbClr val="136442"/>
              </a:buClr>
              <a:buFont typeface="Wingdings"/>
              <a:buChar char=""/>
            </a:pPr>
            <a:endParaRPr lang="en-US" sz="2000" dirty="0">
              <a:solidFill>
                <a:prstClr val="black"/>
              </a:solidFill>
              <a:latin typeface="Times New Roman"/>
              <a:cs typeface="Times New Roman"/>
            </a:endParaRPr>
          </a:p>
          <a:p>
            <a:pPr marL="469900" marR="68580" lvl="0" indent="-457200">
              <a:lnSpc>
                <a:spcPct val="80000"/>
              </a:lnSpc>
              <a:spcBef>
                <a:spcPts val="1375"/>
              </a:spcBef>
              <a:buClr>
                <a:srgbClr val="136442"/>
              </a:buClr>
              <a:buFont typeface="Wingdings"/>
              <a:buChar char=""/>
              <a:tabLst>
                <a:tab pos="469900" algn="l"/>
                <a:tab pos="470534" algn="l"/>
              </a:tabLst>
            </a:pPr>
            <a:r>
              <a:rPr lang="en-US" sz="1700" spc="-5" dirty="0">
                <a:solidFill>
                  <a:prstClr val="black"/>
                </a:solidFill>
                <a:latin typeface="Verdana"/>
                <a:cs typeface="Verdana"/>
              </a:rPr>
              <a:t>Ensure that </a:t>
            </a:r>
            <a:r>
              <a:rPr lang="en-US" sz="1700" dirty="0">
                <a:solidFill>
                  <a:prstClr val="black"/>
                </a:solidFill>
                <a:latin typeface="Verdana"/>
                <a:cs typeface="Verdana"/>
              </a:rPr>
              <a:t>members of </a:t>
            </a:r>
            <a:r>
              <a:rPr lang="en-US" sz="1700" spc="-5" dirty="0">
                <a:solidFill>
                  <a:prstClr val="black"/>
                </a:solidFill>
                <a:latin typeface="Verdana"/>
                <a:cs typeface="Verdana"/>
              </a:rPr>
              <a:t>the </a:t>
            </a:r>
            <a:r>
              <a:rPr lang="en-US" sz="1700" dirty="0">
                <a:solidFill>
                  <a:prstClr val="black"/>
                </a:solidFill>
                <a:latin typeface="Verdana"/>
                <a:cs typeface="Verdana"/>
              </a:rPr>
              <a:t>public are </a:t>
            </a:r>
            <a:r>
              <a:rPr lang="en-US" sz="1700" spc="-5" dirty="0">
                <a:solidFill>
                  <a:prstClr val="black"/>
                </a:solidFill>
                <a:latin typeface="Verdana"/>
                <a:cs typeface="Verdana"/>
              </a:rPr>
              <a:t>provided reasonable  </a:t>
            </a:r>
            <a:r>
              <a:rPr lang="en-US" sz="1700" dirty="0">
                <a:solidFill>
                  <a:prstClr val="black"/>
                </a:solidFill>
                <a:latin typeface="Verdana"/>
                <a:cs typeface="Verdana"/>
              </a:rPr>
              <a:t>modifications and </a:t>
            </a:r>
            <a:r>
              <a:rPr lang="en-US" sz="1700" spc="-5" dirty="0">
                <a:solidFill>
                  <a:prstClr val="black"/>
                </a:solidFill>
                <a:latin typeface="Verdana"/>
                <a:cs typeface="Verdana"/>
              </a:rPr>
              <a:t>auxiliary </a:t>
            </a:r>
            <a:r>
              <a:rPr lang="en-US" sz="1700" dirty="0">
                <a:solidFill>
                  <a:prstClr val="black"/>
                </a:solidFill>
                <a:latin typeface="Verdana"/>
                <a:cs typeface="Verdana"/>
              </a:rPr>
              <a:t>aids and services </a:t>
            </a:r>
            <a:r>
              <a:rPr lang="en-US" sz="1700" spc="-5" dirty="0">
                <a:solidFill>
                  <a:prstClr val="black"/>
                </a:solidFill>
                <a:latin typeface="Verdana"/>
                <a:cs typeface="Verdana"/>
              </a:rPr>
              <a:t>in </a:t>
            </a:r>
            <a:r>
              <a:rPr lang="en-US" sz="1700" dirty="0">
                <a:solidFill>
                  <a:prstClr val="black"/>
                </a:solidFill>
                <a:latin typeface="Verdana"/>
                <a:cs typeface="Verdana"/>
              </a:rPr>
              <a:t>order </a:t>
            </a:r>
            <a:r>
              <a:rPr lang="en-US" sz="1700" spc="-5" dirty="0">
                <a:solidFill>
                  <a:prstClr val="black"/>
                </a:solidFill>
                <a:latin typeface="Verdana"/>
                <a:cs typeface="Verdana"/>
              </a:rPr>
              <a:t>to </a:t>
            </a:r>
            <a:r>
              <a:rPr lang="en-US" sz="1700" dirty="0">
                <a:solidFill>
                  <a:prstClr val="black"/>
                </a:solidFill>
                <a:latin typeface="Verdana"/>
                <a:cs typeface="Verdana"/>
              </a:rPr>
              <a:t>access  program information, </a:t>
            </a:r>
            <a:r>
              <a:rPr lang="en-US" sz="1700" spc="-5" dirty="0">
                <a:solidFill>
                  <a:prstClr val="black"/>
                </a:solidFill>
                <a:latin typeface="Verdana"/>
                <a:cs typeface="Verdana"/>
              </a:rPr>
              <a:t>applications </a:t>
            </a:r>
            <a:r>
              <a:rPr lang="en-US" sz="1700" dirty="0">
                <a:solidFill>
                  <a:prstClr val="black"/>
                </a:solidFill>
                <a:latin typeface="Verdana"/>
                <a:cs typeface="Verdana"/>
              </a:rPr>
              <a:t>and assistance </a:t>
            </a:r>
            <a:r>
              <a:rPr lang="en-US" sz="1700" spc="-5" dirty="0">
                <a:solidFill>
                  <a:prstClr val="black"/>
                </a:solidFill>
                <a:latin typeface="Verdana"/>
                <a:cs typeface="Verdana"/>
              </a:rPr>
              <a:t>(i.e. </a:t>
            </a:r>
            <a:r>
              <a:rPr lang="en-US" sz="1700" dirty="0">
                <a:solidFill>
                  <a:prstClr val="black"/>
                </a:solidFill>
                <a:latin typeface="Verdana"/>
                <a:cs typeface="Verdana"/>
              </a:rPr>
              <a:t>Braille, </a:t>
            </a:r>
            <a:r>
              <a:rPr lang="en-US" sz="1700" spc="-10" dirty="0">
                <a:solidFill>
                  <a:prstClr val="black"/>
                </a:solidFill>
                <a:latin typeface="Verdana"/>
                <a:cs typeface="Verdana"/>
              </a:rPr>
              <a:t>large  </a:t>
            </a:r>
            <a:r>
              <a:rPr lang="en-US" sz="1700" dirty="0">
                <a:solidFill>
                  <a:prstClr val="black"/>
                </a:solidFill>
                <a:latin typeface="Verdana"/>
                <a:cs typeface="Verdana"/>
              </a:rPr>
              <a:t>print, and </a:t>
            </a:r>
            <a:r>
              <a:rPr lang="en-US" sz="1700" spc="-5" dirty="0">
                <a:solidFill>
                  <a:prstClr val="black"/>
                </a:solidFill>
                <a:latin typeface="Verdana"/>
                <a:cs typeface="Verdana"/>
              </a:rPr>
              <a:t>audio</a:t>
            </a:r>
            <a:r>
              <a:rPr lang="en-US" sz="1700" spc="-35" dirty="0">
                <a:solidFill>
                  <a:prstClr val="black"/>
                </a:solidFill>
                <a:latin typeface="Verdana"/>
                <a:cs typeface="Verdana"/>
              </a:rPr>
              <a:t> </a:t>
            </a:r>
            <a:r>
              <a:rPr lang="en-US" sz="1700" spc="-5" dirty="0">
                <a:solidFill>
                  <a:prstClr val="black"/>
                </a:solidFill>
                <a:latin typeface="Verdana"/>
                <a:cs typeface="Verdana"/>
              </a:rPr>
              <a:t>tape).</a:t>
            </a:r>
            <a:endParaRPr lang="en-US" sz="1700" dirty="0">
              <a:solidFill>
                <a:prstClr val="black"/>
              </a:solidFill>
              <a:latin typeface="Verdana"/>
              <a:cs typeface="Verdana"/>
            </a:endParaRPr>
          </a:p>
        </p:txBody>
      </p:sp>
    </p:spTree>
    <p:extLst>
      <p:ext uri="{BB962C8B-B14F-4D97-AF65-F5344CB8AC3E}">
        <p14:creationId xmlns:p14="http://schemas.microsoft.com/office/powerpoint/2010/main" val="3217330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9C7CC9-6FEA-4941-92D5-2ABEFE1D94B9}"/>
              </a:ext>
            </a:extLst>
          </p:cNvPr>
          <p:cNvSpPr>
            <a:spLocks noGrp="1"/>
          </p:cNvSpPr>
          <p:nvPr>
            <p:ph type="body" sz="quarter" idx="10"/>
          </p:nvPr>
        </p:nvSpPr>
        <p:spPr/>
        <p:txBody>
          <a:bodyPr/>
          <a:lstStyle/>
          <a:p>
            <a:pPr marL="0" indent="0">
              <a:buNone/>
            </a:pPr>
            <a:r>
              <a:rPr lang="en-US" sz="2000" dirty="0">
                <a:latin typeface="Verdana" panose="020B0604030504040204" pitchFamily="34" charset="0"/>
                <a:ea typeface="Verdana" panose="020B0604030504040204" pitchFamily="34" charset="0"/>
                <a:cs typeface="Verdana" panose="020B0604030504040204" pitchFamily="34" charset="0"/>
              </a:rPr>
              <a:t>Resources:</a:t>
            </a:r>
          </a:p>
          <a:p>
            <a:pPr marL="0" indent="0">
              <a:buNone/>
            </a:pPr>
            <a:r>
              <a:rPr lang="en-US" sz="2000" u="sng" dirty="0">
                <a:latin typeface="Verdana" panose="020B0604030504040204" pitchFamily="34" charset="0"/>
                <a:ea typeface="Verdana" panose="020B0604030504040204" pitchFamily="34" charset="0"/>
                <a:cs typeface="Verdana" panose="020B0604030504040204" pitchFamily="34" charset="0"/>
                <a:hlinkClick r:id="rId3"/>
              </a:rPr>
              <a:t>https://</a:t>
            </a:r>
            <a:r>
              <a:rPr lang="en-US" sz="2000" u="sng" dirty="0" err="1">
                <a:latin typeface="Verdana" panose="020B0604030504040204" pitchFamily="34" charset="0"/>
                <a:ea typeface="Verdana" panose="020B0604030504040204" pitchFamily="34" charset="0"/>
                <a:cs typeface="Verdana" panose="020B0604030504040204" pitchFamily="34" charset="0"/>
                <a:hlinkClick r:id="rId3"/>
              </a:rPr>
              <a:t>www.ada.gov</a:t>
            </a:r>
            <a:r>
              <a:rPr lang="en-US" sz="2000" u="sng" dirty="0">
                <a:latin typeface="Verdana" panose="020B0604030504040204" pitchFamily="34" charset="0"/>
                <a:ea typeface="Verdana" panose="020B0604030504040204" pitchFamily="34" charset="0"/>
                <a:cs typeface="Verdana" panose="020B0604030504040204" pitchFamily="34" charset="0"/>
                <a:hlinkClick r:id="rId3"/>
              </a:rPr>
              <a:t>/</a:t>
            </a:r>
            <a:endParaRPr lang="en-US" sz="2000" u="sng"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u="sng" dirty="0">
                <a:latin typeface="Verdana" panose="020B0604030504040204" pitchFamily="34" charset="0"/>
                <a:ea typeface="Verdana" panose="020B0604030504040204" pitchFamily="34" charset="0"/>
                <a:cs typeface="Verdana" panose="020B0604030504040204" pitchFamily="34" charset="0"/>
                <a:hlinkClick r:id="rId4"/>
              </a:rPr>
              <a:t>https://</a:t>
            </a:r>
            <a:r>
              <a:rPr lang="en-US" sz="2000" u="sng" dirty="0" err="1">
                <a:latin typeface="Verdana" panose="020B0604030504040204" pitchFamily="34" charset="0"/>
                <a:ea typeface="Verdana" panose="020B0604030504040204" pitchFamily="34" charset="0"/>
                <a:cs typeface="Verdana" panose="020B0604030504040204" pitchFamily="34" charset="0"/>
                <a:hlinkClick r:id="rId4"/>
              </a:rPr>
              <a:t>www.adaactionguide.org</a:t>
            </a:r>
            <a:r>
              <a:rPr lang="en-US" sz="2000" u="sng" dirty="0">
                <a:latin typeface="Verdana" panose="020B0604030504040204" pitchFamily="34" charset="0"/>
                <a:ea typeface="Verdana" panose="020B0604030504040204" pitchFamily="34" charset="0"/>
                <a:cs typeface="Verdana" panose="020B0604030504040204" pitchFamily="34" charset="0"/>
                <a:hlinkClick r:id="rId4"/>
              </a:rPr>
              <a:t>/</a:t>
            </a:r>
            <a:r>
              <a:rPr lang="en-US" sz="2000" u="sng" dirty="0" err="1">
                <a:latin typeface="Verdana" panose="020B0604030504040204" pitchFamily="34" charset="0"/>
                <a:ea typeface="Verdana" panose="020B0604030504040204" pitchFamily="34" charset="0"/>
                <a:cs typeface="Verdana" panose="020B0604030504040204" pitchFamily="34" charset="0"/>
                <a:hlinkClick r:id="rId4"/>
              </a:rPr>
              <a:t>ada-title-ii-requirements#introduction</a:t>
            </a:r>
            <a:endParaRPr lang="en-US" sz="2000" u="sng"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u="sng" dirty="0">
                <a:latin typeface="Verdana" panose="020B0604030504040204" pitchFamily="34" charset="0"/>
                <a:ea typeface="Verdana" panose="020B0604030504040204" pitchFamily="34" charset="0"/>
                <a:cs typeface="Verdana" panose="020B0604030504040204" pitchFamily="34" charset="0"/>
                <a:hlinkClick r:id="rId5"/>
              </a:rPr>
              <a:t>https://</a:t>
            </a:r>
            <a:r>
              <a:rPr lang="en-US" sz="2000" u="sng" dirty="0" err="1">
                <a:latin typeface="Verdana" panose="020B0604030504040204" pitchFamily="34" charset="0"/>
                <a:ea typeface="Verdana" panose="020B0604030504040204" pitchFamily="34" charset="0"/>
                <a:cs typeface="Verdana" panose="020B0604030504040204" pitchFamily="34" charset="0"/>
                <a:hlinkClick r:id="rId5"/>
              </a:rPr>
              <a:t>askjan.org</a:t>
            </a:r>
            <a:r>
              <a:rPr lang="en-US" sz="2000" u="sng" dirty="0">
                <a:latin typeface="Verdana" panose="020B0604030504040204" pitchFamily="34" charset="0"/>
                <a:ea typeface="Verdana" panose="020B0604030504040204" pitchFamily="34" charset="0"/>
                <a:cs typeface="Verdana" panose="020B0604030504040204" pitchFamily="34" charset="0"/>
                <a:hlinkClick r:id="rId5"/>
              </a:rPr>
              <a:t>/</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dirty="0">
                <a:latin typeface="Verdana" panose="020B0604030504040204" pitchFamily="34" charset="0"/>
                <a:ea typeface="Verdana" panose="020B0604030504040204" pitchFamily="34" charset="0"/>
                <a:cs typeface="Verdana" panose="020B0604030504040204" pitchFamily="34" charset="0"/>
              </a:rPr>
              <a:t>Services for the Deaf and Hard of Hearing </a:t>
            </a:r>
            <a:r>
              <a:rPr lang="en-US" sz="2000" u="sng" dirty="0">
                <a:latin typeface="Verdana" panose="020B0604030504040204" pitchFamily="34" charset="0"/>
                <a:ea typeface="Verdana" panose="020B0604030504040204" pitchFamily="34" charset="0"/>
                <a:cs typeface="Verdana" panose="020B0604030504040204" pitchFamily="34" charset="0"/>
                <a:hlinkClick r:id="rId6"/>
              </a:rPr>
              <a:t>https://</a:t>
            </a:r>
            <a:r>
              <a:rPr lang="en-US" sz="2000" u="sng" dirty="0" err="1">
                <a:latin typeface="Verdana" panose="020B0604030504040204" pitchFamily="34" charset="0"/>
                <a:ea typeface="Verdana" panose="020B0604030504040204" pitchFamily="34" charset="0"/>
                <a:cs typeface="Verdana" panose="020B0604030504040204" pitchFamily="34" charset="0"/>
                <a:hlinkClick r:id="rId6"/>
              </a:rPr>
              <a:t>www.ncdhhs.gov</a:t>
            </a:r>
            <a:r>
              <a:rPr lang="en-US" sz="2000" u="sng" dirty="0">
                <a:latin typeface="Verdana" panose="020B0604030504040204" pitchFamily="34" charset="0"/>
                <a:ea typeface="Verdana" panose="020B0604030504040204" pitchFamily="34" charset="0"/>
                <a:cs typeface="Verdana" panose="020B0604030504040204" pitchFamily="34" charset="0"/>
                <a:hlinkClick r:id="rId6"/>
              </a:rPr>
              <a:t>/divisions/</a:t>
            </a:r>
            <a:r>
              <a:rPr lang="en-US" sz="2000" u="sng" dirty="0" err="1">
                <a:latin typeface="Verdana" panose="020B0604030504040204" pitchFamily="34" charset="0"/>
                <a:ea typeface="Verdana" panose="020B0604030504040204" pitchFamily="34" charset="0"/>
                <a:cs typeface="Verdana" panose="020B0604030504040204" pitchFamily="34" charset="0"/>
                <a:hlinkClick r:id="rId6"/>
              </a:rPr>
              <a:t>dsdhh</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dirty="0">
                <a:latin typeface="Verdana" panose="020B0604030504040204" pitchFamily="34" charset="0"/>
                <a:ea typeface="Verdana" panose="020B0604030504040204" pitchFamily="34" charset="0"/>
                <a:cs typeface="Verdana" panose="020B0604030504040204" pitchFamily="34" charset="0"/>
              </a:rPr>
              <a:t>Services for the Blind </a:t>
            </a:r>
            <a:r>
              <a:rPr lang="en-US" sz="2000" u="sng" dirty="0">
                <a:latin typeface="Verdana" panose="020B0604030504040204" pitchFamily="34" charset="0"/>
                <a:ea typeface="Verdana" panose="020B0604030504040204" pitchFamily="34" charset="0"/>
                <a:cs typeface="Verdana" panose="020B0604030504040204" pitchFamily="34" charset="0"/>
                <a:hlinkClick r:id="rId7"/>
              </a:rPr>
              <a:t>https://</a:t>
            </a:r>
            <a:r>
              <a:rPr lang="en-US" sz="2000" u="sng" dirty="0" err="1">
                <a:latin typeface="Verdana" panose="020B0604030504040204" pitchFamily="34" charset="0"/>
                <a:ea typeface="Verdana" panose="020B0604030504040204" pitchFamily="34" charset="0"/>
                <a:cs typeface="Verdana" panose="020B0604030504040204" pitchFamily="34" charset="0"/>
                <a:hlinkClick r:id="rId7"/>
              </a:rPr>
              <a:t>www.ncdhhs.gov</a:t>
            </a:r>
            <a:r>
              <a:rPr lang="en-US" sz="2000" u="sng" dirty="0">
                <a:latin typeface="Verdana" panose="020B0604030504040204" pitchFamily="34" charset="0"/>
                <a:ea typeface="Verdana" panose="020B0604030504040204" pitchFamily="34" charset="0"/>
                <a:cs typeface="Verdana" panose="020B0604030504040204" pitchFamily="34" charset="0"/>
                <a:hlinkClick r:id="rId7"/>
              </a:rPr>
              <a:t>/divisions/</a:t>
            </a:r>
            <a:r>
              <a:rPr lang="en-US" sz="2000" u="sng" dirty="0" err="1">
                <a:latin typeface="Verdana" panose="020B0604030504040204" pitchFamily="34" charset="0"/>
                <a:ea typeface="Verdana" panose="020B0604030504040204" pitchFamily="34" charset="0"/>
                <a:cs typeface="Verdana" panose="020B0604030504040204" pitchFamily="34" charset="0"/>
                <a:hlinkClick r:id="rId7"/>
              </a:rPr>
              <a:t>dsb</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dirty="0">
                <a:latin typeface="Verdana" panose="020B0604030504040204" pitchFamily="34" charset="0"/>
                <a:ea typeface="Verdana" panose="020B0604030504040204" pitchFamily="34" charset="0"/>
                <a:cs typeface="Verdana" panose="020B0604030504040204" pitchFamily="34" charset="0"/>
              </a:rPr>
              <a:t>Vocational Rehabilitation Services </a:t>
            </a:r>
            <a:r>
              <a:rPr lang="en-US" sz="2000" u="sng" dirty="0">
                <a:latin typeface="Verdana" panose="020B0604030504040204" pitchFamily="34" charset="0"/>
                <a:ea typeface="Verdana" panose="020B0604030504040204" pitchFamily="34" charset="0"/>
                <a:cs typeface="Verdana" panose="020B0604030504040204" pitchFamily="34" charset="0"/>
                <a:hlinkClick r:id="rId8"/>
              </a:rPr>
              <a:t>https://</a:t>
            </a:r>
            <a:r>
              <a:rPr lang="en-US" sz="2000" u="sng" dirty="0" err="1">
                <a:latin typeface="Verdana" panose="020B0604030504040204" pitchFamily="34" charset="0"/>
                <a:ea typeface="Verdana" panose="020B0604030504040204" pitchFamily="34" charset="0"/>
                <a:cs typeface="Verdana" panose="020B0604030504040204" pitchFamily="34" charset="0"/>
                <a:hlinkClick r:id="rId8"/>
              </a:rPr>
              <a:t>www.ncdhhs.gov</a:t>
            </a:r>
            <a:r>
              <a:rPr lang="en-US" sz="2000" u="sng" dirty="0">
                <a:latin typeface="Verdana" panose="020B0604030504040204" pitchFamily="34" charset="0"/>
                <a:ea typeface="Verdana" panose="020B0604030504040204" pitchFamily="34" charset="0"/>
                <a:cs typeface="Verdana" panose="020B0604030504040204" pitchFamily="34" charset="0"/>
                <a:hlinkClick r:id="rId8"/>
              </a:rPr>
              <a:t>/divisions/</a:t>
            </a:r>
            <a:r>
              <a:rPr lang="en-US" sz="2000" u="sng" dirty="0" err="1">
                <a:latin typeface="Verdana" panose="020B0604030504040204" pitchFamily="34" charset="0"/>
                <a:ea typeface="Verdana" panose="020B0604030504040204" pitchFamily="34" charset="0"/>
                <a:cs typeface="Verdana" panose="020B0604030504040204" pitchFamily="34" charset="0"/>
                <a:hlinkClick r:id="rId8"/>
              </a:rPr>
              <a:t>dvrs</a:t>
            </a: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5" name="Title 1">
            <a:extLst>
              <a:ext uri="{FF2B5EF4-FFF2-40B4-BE49-F238E27FC236}">
                <a16:creationId xmlns:a16="http://schemas.microsoft.com/office/drawing/2014/main" id="{9866BD70-13A1-489D-8067-524934728801}"/>
              </a:ext>
            </a:extLst>
          </p:cNvPr>
          <p:cNvSpPr>
            <a:spLocks noGrp="1"/>
          </p:cNvSpPr>
          <p:nvPr>
            <p:ph type="title"/>
          </p:nvPr>
        </p:nvSpPr>
        <p:spPr>
          <a:xfrm>
            <a:off x="674369" y="624054"/>
            <a:ext cx="7843267" cy="548640"/>
          </a:xfrm>
        </p:spPr>
        <p:txBody>
          <a:bodyPr/>
          <a:lstStyle/>
          <a:p>
            <a:pPr algn="ctr"/>
            <a:r>
              <a:rPr lang="en-US" dirty="0">
                <a:solidFill>
                  <a:srgbClr val="339966"/>
                </a:solidFill>
                <a:latin typeface="Verdana" panose="020B0604030504040204" pitchFamily="34" charset="0"/>
                <a:ea typeface="Verdana" panose="020B0604030504040204" pitchFamily="34" charset="0"/>
                <a:cs typeface="Verdana" panose="020B0604030504040204" pitchFamily="34" charset="0"/>
              </a:rPr>
              <a:t>ADA RESOURCES</a:t>
            </a:r>
          </a:p>
        </p:txBody>
      </p:sp>
    </p:spTree>
    <p:extLst>
      <p:ext uri="{BB962C8B-B14F-4D97-AF65-F5344CB8AC3E}">
        <p14:creationId xmlns:p14="http://schemas.microsoft.com/office/powerpoint/2010/main" val="2969099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EF34-42BA-4C79-A215-EF1AF799E19A}"/>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Compliance</a:t>
            </a:r>
            <a:r>
              <a:rPr lang="en-US" sz="2800" kern="0" spc="-10" dirty="0">
                <a:solidFill>
                  <a:srgbClr val="136442"/>
                </a:solidFill>
                <a:latin typeface="Verdana"/>
                <a:ea typeface="+mj-ea"/>
                <a:cs typeface="Verdana"/>
              </a:rPr>
              <a:t> Reviews</a:t>
            </a:r>
            <a:endParaRPr lang="en-US" dirty="0"/>
          </a:p>
        </p:txBody>
      </p:sp>
      <p:sp>
        <p:nvSpPr>
          <p:cNvPr id="3" name="Rectangle 2">
            <a:extLst>
              <a:ext uri="{FF2B5EF4-FFF2-40B4-BE49-F238E27FC236}">
                <a16:creationId xmlns:a16="http://schemas.microsoft.com/office/drawing/2014/main" id="{FE80F1EC-BE62-4E6B-8A7C-D901338540F1}"/>
              </a:ext>
            </a:extLst>
          </p:cNvPr>
          <p:cNvSpPr/>
          <p:nvPr/>
        </p:nvSpPr>
        <p:spPr>
          <a:xfrm>
            <a:off x="674369" y="1811022"/>
            <a:ext cx="7998576" cy="3934410"/>
          </a:xfrm>
          <a:prstGeom prst="rect">
            <a:avLst/>
          </a:prstGeom>
        </p:spPr>
        <p:txBody>
          <a:bodyPr wrap="square">
            <a:spAutoFit/>
          </a:bodyPr>
          <a:lstStyle/>
          <a:p>
            <a:pPr marL="13970" marR="113030" lvl="0" indent="-1905">
              <a:spcBef>
                <a:spcPts val="105"/>
              </a:spcBef>
            </a:pPr>
            <a:r>
              <a:rPr lang="en-US" sz="2000" dirty="0">
                <a:solidFill>
                  <a:prstClr val="black"/>
                </a:solidFill>
                <a:latin typeface="Verdana"/>
                <a:cs typeface="Verdana"/>
              </a:rPr>
              <a:t>Examine </a:t>
            </a:r>
            <a:r>
              <a:rPr lang="en-US" sz="2000" spc="-5" dirty="0">
                <a:solidFill>
                  <a:prstClr val="black"/>
                </a:solidFill>
                <a:latin typeface="Verdana"/>
                <a:cs typeface="Verdana"/>
              </a:rPr>
              <a:t>the activities </a:t>
            </a:r>
            <a:r>
              <a:rPr lang="en-US" sz="2000" dirty="0">
                <a:solidFill>
                  <a:prstClr val="black"/>
                </a:solidFill>
                <a:latin typeface="Verdana"/>
                <a:cs typeface="Verdana"/>
              </a:rPr>
              <a:t>of State </a:t>
            </a:r>
            <a:r>
              <a:rPr lang="en-US" sz="2000" spc="-5" dirty="0">
                <a:solidFill>
                  <a:prstClr val="black"/>
                </a:solidFill>
                <a:latin typeface="Verdana"/>
                <a:cs typeface="Verdana"/>
              </a:rPr>
              <a:t>agencies, subrecipients, </a:t>
            </a:r>
            <a:r>
              <a:rPr lang="en-US" sz="2000" dirty="0">
                <a:solidFill>
                  <a:prstClr val="black"/>
                </a:solidFill>
                <a:latin typeface="Verdana"/>
                <a:cs typeface="Verdana"/>
              </a:rPr>
              <a:t>and  </a:t>
            </a:r>
            <a:r>
              <a:rPr lang="en-US" sz="2000" spc="-5" dirty="0">
                <a:solidFill>
                  <a:prstClr val="black"/>
                </a:solidFill>
                <a:latin typeface="Verdana"/>
                <a:cs typeface="Verdana"/>
              </a:rPr>
              <a:t>local sites to determine Civil Rights</a:t>
            </a:r>
            <a:r>
              <a:rPr lang="en-US" sz="2000" spc="-30" dirty="0">
                <a:solidFill>
                  <a:prstClr val="black"/>
                </a:solidFill>
                <a:latin typeface="Verdana"/>
                <a:cs typeface="Verdana"/>
              </a:rPr>
              <a:t> </a:t>
            </a:r>
            <a:r>
              <a:rPr lang="en-US" sz="2000" spc="-5" dirty="0">
                <a:solidFill>
                  <a:prstClr val="black"/>
                </a:solidFill>
                <a:latin typeface="Verdana"/>
                <a:cs typeface="Verdana"/>
              </a:rPr>
              <a:t>compliance.</a:t>
            </a:r>
            <a:endParaRPr lang="en-US" sz="2000" dirty="0">
              <a:solidFill>
                <a:prstClr val="black"/>
              </a:solidFill>
              <a:latin typeface="Verdana"/>
              <a:cs typeface="Verdana"/>
            </a:endParaRPr>
          </a:p>
          <a:p>
            <a:pPr lvl="0"/>
            <a:endParaRPr lang="en-US" sz="2400" dirty="0">
              <a:solidFill>
                <a:prstClr val="black"/>
              </a:solidFill>
              <a:latin typeface="Times New Roman"/>
              <a:cs typeface="Times New Roman"/>
            </a:endParaRPr>
          </a:p>
          <a:p>
            <a:pPr marL="355600" lvl="0" indent="-342900">
              <a:spcBef>
                <a:spcPts val="1560"/>
              </a:spcBef>
              <a:buFont typeface="Wingdings"/>
              <a:buChar char=""/>
              <a:tabLst>
                <a:tab pos="355600" algn="l"/>
                <a:tab pos="356235" algn="l"/>
              </a:tabLst>
            </a:pPr>
            <a:r>
              <a:rPr lang="en-US" sz="2000" dirty="0">
                <a:solidFill>
                  <a:prstClr val="black"/>
                </a:solidFill>
                <a:latin typeface="Verdana"/>
                <a:cs typeface="Verdana"/>
              </a:rPr>
              <a:t>US HHS and USDA FNS </a:t>
            </a:r>
            <a:r>
              <a:rPr lang="en-US" sz="2000" spc="-5" dirty="0">
                <a:solidFill>
                  <a:prstClr val="black"/>
                </a:solidFill>
                <a:latin typeface="Verdana"/>
                <a:cs typeface="Verdana"/>
              </a:rPr>
              <a:t>Civil Rights </a:t>
            </a:r>
            <a:r>
              <a:rPr lang="en-US" sz="2000" dirty="0">
                <a:solidFill>
                  <a:prstClr val="black"/>
                </a:solidFill>
                <a:latin typeface="Verdana"/>
                <a:cs typeface="Verdana"/>
              </a:rPr>
              <a:t>and </a:t>
            </a:r>
            <a:r>
              <a:rPr lang="en-US" sz="2000" spc="-5" dirty="0">
                <a:solidFill>
                  <a:prstClr val="black"/>
                </a:solidFill>
                <a:latin typeface="Verdana"/>
                <a:cs typeface="Verdana"/>
              </a:rPr>
              <a:t>Program </a:t>
            </a:r>
            <a:r>
              <a:rPr lang="en-US" sz="2000" dirty="0">
                <a:solidFill>
                  <a:prstClr val="black"/>
                </a:solidFill>
                <a:latin typeface="Verdana"/>
                <a:cs typeface="Verdana"/>
              </a:rPr>
              <a:t>staff </a:t>
            </a:r>
            <a:r>
              <a:rPr lang="en-US" sz="2000" spc="-5" dirty="0">
                <a:solidFill>
                  <a:prstClr val="black"/>
                </a:solidFill>
                <a:latin typeface="Verdana"/>
                <a:cs typeface="Verdana"/>
              </a:rPr>
              <a:t>review State</a:t>
            </a:r>
            <a:r>
              <a:rPr lang="en-US" sz="2000" spc="-65" dirty="0">
                <a:solidFill>
                  <a:prstClr val="black"/>
                </a:solidFill>
                <a:latin typeface="Verdana"/>
                <a:cs typeface="Verdana"/>
              </a:rPr>
              <a:t> </a:t>
            </a:r>
            <a:r>
              <a:rPr lang="en-US" sz="2000" spc="-5" dirty="0">
                <a:solidFill>
                  <a:prstClr val="black"/>
                </a:solidFill>
                <a:latin typeface="Verdana"/>
                <a:cs typeface="Verdana"/>
              </a:rPr>
              <a:t>agencies.</a:t>
            </a:r>
            <a:endParaRPr lang="en-US" sz="2000" dirty="0">
              <a:solidFill>
                <a:prstClr val="black"/>
              </a:solidFill>
              <a:latin typeface="Verdana"/>
              <a:cs typeface="Verdana"/>
            </a:endParaRPr>
          </a:p>
          <a:p>
            <a:pPr marL="355600" lvl="0" indent="-342900">
              <a:spcBef>
                <a:spcPts val="960"/>
              </a:spcBef>
              <a:buFont typeface="Wingdings"/>
              <a:buChar char=""/>
              <a:tabLst>
                <a:tab pos="355600" algn="l"/>
                <a:tab pos="356235" algn="l"/>
              </a:tabLst>
            </a:pPr>
            <a:r>
              <a:rPr lang="en-US" sz="2000" dirty="0">
                <a:solidFill>
                  <a:prstClr val="black"/>
                </a:solidFill>
                <a:latin typeface="Verdana"/>
                <a:cs typeface="Verdana"/>
              </a:rPr>
              <a:t>State </a:t>
            </a:r>
            <a:r>
              <a:rPr lang="en-US" sz="2000" spc="-5" dirty="0">
                <a:solidFill>
                  <a:prstClr val="black"/>
                </a:solidFill>
                <a:latin typeface="Verdana"/>
                <a:cs typeface="Verdana"/>
              </a:rPr>
              <a:t>agencies review local</a:t>
            </a:r>
            <a:r>
              <a:rPr lang="en-US" sz="2000" spc="-45" dirty="0">
                <a:solidFill>
                  <a:prstClr val="black"/>
                </a:solidFill>
                <a:latin typeface="Verdana"/>
                <a:cs typeface="Verdana"/>
              </a:rPr>
              <a:t> </a:t>
            </a:r>
            <a:r>
              <a:rPr lang="en-US" sz="2000" spc="-5" dirty="0">
                <a:solidFill>
                  <a:prstClr val="black"/>
                </a:solidFill>
                <a:latin typeface="Verdana"/>
                <a:cs typeface="Verdana"/>
              </a:rPr>
              <a:t>agencies.</a:t>
            </a:r>
            <a:endParaRPr lang="en-US" sz="2000" dirty="0">
              <a:solidFill>
                <a:prstClr val="black"/>
              </a:solidFill>
              <a:latin typeface="Verdana"/>
              <a:cs typeface="Verdana"/>
            </a:endParaRPr>
          </a:p>
          <a:p>
            <a:pPr marL="355600" lvl="0" indent="-342900">
              <a:spcBef>
                <a:spcPts val="960"/>
              </a:spcBef>
              <a:buFont typeface="Wingdings"/>
              <a:buChar char=""/>
              <a:tabLst>
                <a:tab pos="355600" algn="l"/>
                <a:tab pos="356235" algn="l"/>
              </a:tabLst>
            </a:pPr>
            <a:r>
              <a:rPr lang="en-US" sz="2000" dirty="0">
                <a:solidFill>
                  <a:prstClr val="black"/>
                </a:solidFill>
                <a:latin typeface="Verdana"/>
                <a:cs typeface="Verdana"/>
              </a:rPr>
              <a:t>Local </a:t>
            </a:r>
            <a:r>
              <a:rPr lang="en-US" sz="2000" spc="-5" dirty="0">
                <a:solidFill>
                  <a:prstClr val="black"/>
                </a:solidFill>
                <a:latin typeface="Verdana"/>
                <a:cs typeface="Verdana"/>
              </a:rPr>
              <a:t>agencies review their</a:t>
            </a:r>
            <a:r>
              <a:rPr lang="en-US" sz="2000" spc="-45" dirty="0">
                <a:solidFill>
                  <a:prstClr val="black"/>
                </a:solidFill>
                <a:latin typeface="Verdana"/>
                <a:cs typeface="Verdana"/>
              </a:rPr>
              <a:t> </a:t>
            </a:r>
            <a:r>
              <a:rPr lang="en-US" sz="2000" spc="-5" dirty="0">
                <a:solidFill>
                  <a:prstClr val="black"/>
                </a:solidFill>
                <a:latin typeface="Verdana"/>
                <a:cs typeface="Verdana"/>
              </a:rPr>
              <a:t>subrecipients.</a:t>
            </a:r>
            <a:endParaRPr lang="en-US" sz="2000" dirty="0">
              <a:solidFill>
                <a:prstClr val="black"/>
              </a:solidFill>
              <a:latin typeface="Verdana"/>
              <a:cs typeface="Verdana"/>
            </a:endParaRPr>
          </a:p>
          <a:p>
            <a:pPr lvl="0"/>
            <a:endParaRPr lang="en-US" sz="2400" dirty="0">
              <a:solidFill>
                <a:prstClr val="black"/>
              </a:solidFill>
              <a:latin typeface="Times New Roman"/>
              <a:cs typeface="Times New Roman"/>
            </a:endParaRPr>
          </a:p>
          <a:p>
            <a:pPr marL="242570" marR="624205" lvl="0">
              <a:lnSpc>
                <a:spcPts val="2160"/>
              </a:lnSpc>
              <a:spcBef>
                <a:spcPts val="1835"/>
              </a:spcBef>
            </a:pPr>
            <a:r>
              <a:rPr lang="en-US" sz="2000" spc="-5" dirty="0">
                <a:latin typeface="Verdana"/>
                <a:cs typeface="Verdana"/>
              </a:rPr>
              <a:t>Significant </a:t>
            </a:r>
            <a:r>
              <a:rPr lang="en-US" sz="2000" dirty="0">
                <a:latin typeface="Verdana"/>
                <a:cs typeface="Verdana"/>
              </a:rPr>
              <a:t>findings must </a:t>
            </a:r>
            <a:r>
              <a:rPr lang="en-US" sz="2000" spc="-5" dirty="0">
                <a:latin typeface="Verdana"/>
                <a:cs typeface="Verdana"/>
              </a:rPr>
              <a:t>be provided in writing </a:t>
            </a:r>
            <a:r>
              <a:rPr lang="en-US" sz="2000" dirty="0">
                <a:latin typeface="Verdana"/>
                <a:cs typeface="Verdana"/>
              </a:rPr>
              <a:t>to </a:t>
            </a:r>
            <a:r>
              <a:rPr lang="en-US" sz="2000" spc="-5" dirty="0">
                <a:latin typeface="Verdana"/>
                <a:cs typeface="Verdana"/>
              </a:rPr>
              <a:t>the  reviewed </a:t>
            </a:r>
            <a:r>
              <a:rPr lang="en-US" sz="2000" dirty="0">
                <a:latin typeface="Verdana"/>
                <a:cs typeface="Verdana"/>
              </a:rPr>
              <a:t>entity.</a:t>
            </a:r>
          </a:p>
        </p:txBody>
      </p:sp>
    </p:spTree>
    <p:extLst>
      <p:ext uri="{BB962C8B-B14F-4D97-AF65-F5344CB8AC3E}">
        <p14:creationId xmlns:p14="http://schemas.microsoft.com/office/powerpoint/2010/main" val="1948771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2C85-39D2-46E6-BE12-2598FED8CCAB}"/>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Compliance</a:t>
            </a:r>
            <a:r>
              <a:rPr lang="en-US" sz="2800" kern="0" spc="-20" dirty="0">
                <a:solidFill>
                  <a:srgbClr val="136442"/>
                </a:solidFill>
                <a:latin typeface="Verdana"/>
                <a:ea typeface="+mj-ea"/>
                <a:cs typeface="Verdana"/>
              </a:rPr>
              <a:t> </a:t>
            </a:r>
            <a:r>
              <a:rPr lang="en-US" sz="2800" kern="0" spc="-10" dirty="0">
                <a:solidFill>
                  <a:srgbClr val="136442"/>
                </a:solidFill>
                <a:latin typeface="Verdana"/>
                <a:ea typeface="+mj-ea"/>
                <a:cs typeface="Verdana"/>
              </a:rPr>
              <a:t>Reviews</a:t>
            </a:r>
            <a:endParaRPr lang="en-US" dirty="0"/>
          </a:p>
        </p:txBody>
      </p:sp>
      <p:sp>
        <p:nvSpPr>
          <p:cNvPr id="3" name="Rectangle 2">
            <a:extLst>
              <a:ext uri="{FF2B5EF4-FFF2-40B4-BE49-F238E27FC236}">
                <a16:creationId xmlns:a16="http://schemas.microsoft.com/office/drawing/2014/main" id="{1B92D9F8-62BB-4272-8B8C-017CBB182240}"/>
              </a:ext>
            </a:extLst>
          </p:cNvPr>
          <p:cNvSpPr/>
          <p:nvPr/>
        </p:nvSpPr>
        <p:spPr>
          <a:xfrm>
            <a:off x="1112981" y="1843982"/>
            <a:ext cx="6239163" cy="2431435"/>
          </a:xfrm>
          <a:prstGeom prst="rect">
            <a:avLst/>
          </a:prstGeom>
        </p:spPr>
        <p:txBody>
          <a:bodyPr wrap="square">
            <a:spAutoFit/>
          </a:bodyPr>
          <a:lstStyle/>
          <a:p>
            <a:pPr marL="12700" lvl="0">
              <a:spcBef>
                <a:spcPts val="1300"/>
              </a:spcBef>
            </a:pPr>
            <a:r>
              <a:rPr lang="en-US" sz="2000" spc="-5" dirty="0">
                <a:solidFill>
                  <a:prstClr val="black"/>
                </a:solidFill>
                <a:latin typeface="Verdana"/>
                <a:cs typeface="Verdana"/>
              </a:rPr>
              <a:t>There are three types </a:t>
            </a:r>
            <a:r>
              <a:rPr lang="en-US" sz="2000" dirty="0">
                <a:solidFill>
                  <a:prstClr val="black"/>
                </a:solidFill>
                <a:latin typeface="Verdana"/>
                <a:cs typeface="Verdana"/>
              </a:rPr>
              <a:t>of </a:t>
            </a:r>
            <a:r>
              <a:rPr lang="en-US" sz="2000" spc="-5" dirty="0">
                <a:solidFill>
                  <a:prstClr val="black"/>
                </a:solidFill>
                <a:latin typeface="Verdana"/>
                <a:cs typeface="Verdana"/>
              </a:rPr>
              <a:t>compliance</a:t>
            </a:r>
            <a:r>
              <a:rPr lang="en-US" sz="2000" spc="-75" dirty="0">
                <a:solidFill>
                  <a:prstClr val="black"/>
                </a:solidFill>
                <a:latin typeface="Verdana"/>
                <a:cs typeface="Verdana"/>
              </a:rPr>
              <a:t> </a:t>
            </a:r>
            <a:r>
              <a:rPr lang="en-US" sz="2000" spc="-5" dirty="0">
                <a:solidFill>
                  <a:prstClr val="black"/>
                </a:solidFill>
                <a:latin typeface="Verdana"/>
                <a:cs typeface="Verdana"/>
              </a:rPr>
              <a:t>reviews:</a:t>
            </a:r>
            <a:endParaRPr lang="en-US" sz="2000" dirty="0">
              <a:solidFill>
                <a:prstClr val="black"/>
              </a:solidFill>
              <a:latin typeface="Verdana"/>
              <a:cs typeface="Verdana"/>
            </a:endParaRPr>
          </a:p>
          <a:p>
            <a:pPr marL="672465" lvl="0" indent="-429895">
              <a:spcBef>
                <a:spcPts val="1200"/>
              </a:spcBef>
              <a:buFont typeface="Wingdings"/>
              <a:buChar char=""/>
              <a:tabLst>
                <a:tab pos="672465" algn="l"/>
                <a:tab pos="673100" algn="l"/>
              </a:tabLst>
            </a:pPr>
            <a:r>
              <a:rPr lang="en-US" sz="2000" spc="-5" dirty="0">
                <a:solidFill>
                  <a:prstClr val="black"/>
                </a:solidFill>
                <a:latin typeface="Verdana"/>
                <a:cs typeface="Verdana"/>
              </a:rPr>
              <a:t>Pre-Award Compliance</a:t>
            </a:r>
            <a:r>
              <a:rPr lang="en-US" sz="2000" spc="-25" dirty="0">
                <a:solidFill>
                  <a:prstClr val="black"/>
                </a:solidFill>
                <a:latin typeface="Verdana"/>
                <a:cs typeface="Verdana"/>
              </a:rPr>
              <a:t> </a:t>
            </a:r>
            <a:r>
              <a:rPr lang="en-US" sz="2000" spc="-5" dirty="0">
                <a:solidFill>
                  <a:prstClr val="black"/>
                </a:solidFill>
                <a:latin typeface="Verdana"/>
                <a:cs typeface="Verdana"/>
              </a:rPr>
              <a:t>Reviews</a:t>
            </a:r>
            <a:endParaRPr lang="en-US" sz="2000" dirty="0">
              <a:solidFill>
                <a:prstClr val="black"/>
              </a:solidFill>
              <a:latin typeface="Verdana"/>
              <a:cs typeface="Verdana"/>
            </a:endParaRPr>
          </a:p>
          <a:p>
            <a:pPr lvl="0">
              <a:spcBef>
                <a:spcPts val="35"/>
              </a:spcBef>
              <a:buFont typeface="Wingdings"/>
              <a:buChar char=""/>
            </a:pPr>
            <a:endParaRPr lang="en-US" sz="3100" dirty="0">
              <a:solidFill>
                <a:prstClr val="black"/>
              </a:solidFill>
              <a:latin typeface="Times New Roman"/>
              <a:cs typeface="Times New Roman"/>
            </a:endParaRPr>
          </a:p>
          <a:p>
            <a:pPr marL="672465" lvl="0" indent="-429895">
              <a:buFont typeface="Wingdings"/>
              <a:buChar char=""/>
              <a:tabLst>
                <a:tab pos="672465" algn="l"/>
                <a:tab pos="673100" algn="l"/>
              </a:tabLst>
            </a:pPr>
            <a:r>
              <a:rPr lang="en-US" sz="2000" spc="-5" dirty="0">
                <a:solidFill>
                  <a:prstClr val="black"/>
                </a:solidFill>
                <a:latin typeface="Verdana"/>
                <a:cs typeface="Verdana"/>
              </a:rPr>
              <a:t>Routine (Post-Award) Compliance</a:t>
            </a:r>
            <a:r>
              <a:rPr lang="en-US" sz="2000" spc="-40" dirty="0">
                <a:solidFill>
                  <a:prstClr val="black"/>
                </a:solidFill>
                <a:latin typeface="Verdana"/>
                <a:cs typeface="Verdana"/>
              </a:rPr>
              <a:t> </a:t>
            </a:r>
            <a:r>
              <a:rPr lang="en-US" sz="2000" spc="-5" dirty="0">
                <a:solidFill>
                  <a:prstClr val="black"/>
                </a:solidFill>
                <a:latin typeface="Verdana"/>
                <a:cs typeface="Verdana"/>
              </a:rPr>
              <a:t>Reviews</a:t>
            </a:r>
            <a:endParaRPr lang="en-US" sz="2000" dirty="0">
              <a:solidFill>
                <a:prstClr val="black"/>
              </a:solidFill>
              <a:latin typeface="Verdana"/>
              <a:cs typeface="Verdana"/>
            </a:endParaRPr>
          </a:p>
          <a:p>
            <a:pPr lvl="0">
              <a:spcBef>
                <a:spcPts val="35"/>
              </a:spcBef>
              <a:buFont typeface="Wingdings"/>
              <a:buChar char=""/>
            </a:pPr>
            <a:endParaRPr lang="en-US" sz="3100" dirty="0">
              <a:solidFill>
                <a:prstClr val="black"/>
              </a:solidFill>
              <a:latin typeface="Times New Roman"/>
              <a:cs typeface="Times New Roman"/>
            </a:endParaRPr>
          </a:p>
          <a:p>
            <a:pPr marL="672465" lvl="0" indent="-429895">
              <a:buFont typeface="Wingdings"/>
              <a:buChar char=""/>
              <a:tabLst>
                <a:tab pos="672465" algn="l"/>
                <a:tab pos="673100" algn="l"/>
              </a:tabLst>
            </a:pPr>
            <a:r>
              <a:rPr lang="en-US" sz="2000" spc="-5" dirty="0">
                <a:solidFill>
                  <a:prstClr val="black"/>
                </a:solidFill>
                <a:latin typeface="Verdana"/>
                <a:cs typeface="Verdana"/>
              </a:rPr>
              <a:t>Special Compliance</a:t>
            </a:r>
            <a:r>
              <a:rPr lang="en-US" sz="2000" spc="-15" dirty="0">
                <a:solidFill>
                  <a:prstClr val="black"/>
                </a:solidFill>
                <a:latin typeface="Verdana"/>
                <a:cs typeface="Verdana"/>
              </a:rPr>
              <a:t> </a:t>
            </a:r>
            <a:r>
              <a:rPr lang="en-US" sz="2000" spc="-5" dirty="0">
                <a:solidFill>
                  <a:prstClr val="black"/>
                </a:solidFill>
                <a:latin typeface="Verdana"/>
                <a:cs typeface="Verdana"/>
              </a:rPr>
              <a:t>Reviews</a:t>
            </a:r>
            <a:endParaRPr lang="en-US" sz="2000" dirty="0">
              <a:solidFill>
                <a:prstClr val="black"/>
              </a:solidFill>
              <a:latin typeface="Verdana"/>
              <a:cs typeface="Verdana"/>
            </a:endParaRPr>
          </a:p>
        </p:txBody>
      </p:sp>
    </p:spTree>
    <p:extLst>
      <p:ext uri="{BB962C8B-B14F-4D97-AF65-F5344CB8AC3E}">
        <p14:creationId xmlns:p14="http://schemas.microsoft.com/office/powerpoint/2010/main" val="2589046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29F4-3F97-4D45-8E2F-6E14CCCFCB55}"/>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Pre-Award Compliance</a:t>
            </a:r>
            <a:r>
              <a:rPr lang="en-US" sz="2800" kern="0" dirty="0">
                <a:solidFill>
                  <a:srgbClr val="136442"/>
                </a:solidFill>
                <a:latin typeface="Verdana"/>
                <a:ea typeface="+mj-ea"/>
                <a:cs typeface="Verdana"/>
              </a:rPr>
              <a:t> </a:t>
            </a:r>
            <a:r>
              <a:rPr lang="en-US" sz="2800" kern="0" spc="-10" dirty="0">
                <a:solidFill>
                  <a:srgbClr val="136442"/>
                </a:solidFill>
                <a:latin typeface="Verdana"/>
                <a:ea typeface="+mj-ea"/>
                <a:cs typeface="Verdana"/>
              </a:rPr>
              <a:t>Reviews</a:t>
            </a:r>
            <a:endParaRPr lang="en-US" dirty="0"/>
          </a:p>
        </p:txBody>
      </p:sp>
      <p:sp>
        <p:nvSpPr>
          <p:cNvPr id="3" name="Rectangle 2">
            <a:extLst>
              <a:ext uri="{FF2B5EF4-FFF2-40B4-BE49-F238E27FC236}">
                <a16:creationId xmlns:a16="http://schemas.microsoft.com/office/drawing/2014/main" id="{BFF67310-8D45-4DAD-A7A8-F48EA9EB924C}"/>
              </a:ext>
            </a:extLst>
          </p:cNvPr>
          <p:cNvSpPr/>
          <p:nvPr/>
        </p:nvSpPr>
        <p:spPr>
          <a:xfrm>
            <a:off x="408224" y="1692963"/>
            <a:ext cx="8164945" cy="1477328"/>
          </a:xfrm>
          <a:prstGeom prst="rect">
            <a:avLst/>
          </a:prstGeom>
        </p:spPr>
        <p:txBody>
          <a:bodyPr wrap="square">
            <a:spAutoFit/>
          </a:bodyPr>
          <a:lstStyle/>
          <a:p>
            <a:pPr marL="13970" marR="5080" lvl="0" indent="-1905" algn="just">
              <a:lnSpc>
                <a:spcPct val="150100"/>
              </a:lnSpc>
              <a:spcBef>
                <a:spcPts val="100"/>
              </a:spcBef>
            </a:pPr>
            <a:r>
              <a:rPr lang="en-US" sz="2000" dirty="0">
                <a:solidFill>
                  <a:prstClr val="black"/>
                </a:solidFill>
                <a:latin typeface="Verdana"/>
                <a:cs typeface="Verdana"/>
              </a:rPr>
              <a:t>State </a:t>
            </a:r>
            <a:r>
              <a:rPr lang="en-US" sz="2000" spc="-5" dirty="0">
                <a:solidFill>
                  <a:prstClr val="black"/>
                </a:solidFill>
                <a:latin typeface="Verdana"/>
                <a:cs typeface="Verdana"/>
              </a:rPr>
              <a:t>agencies, subrecipient agencies, </a:t>
            </a:r>
            <a:r>
              <a:rPr lang="en-US" sz="2000" dirty="0">
                <a:solidFill>
                  <a:prstClr val="black"/>
                </a:solidFill>
                <a:latin typeface="Verdana"/>
                <a:cs typeface="Verdana"/>
              </a:rPr>
              <a:t>and </a:t>
            </a:r>
            <a:r>
              <a:rPr lang="en-US" sz="2000" spc="-5" dirty="0">
                <a:solidFill>
                  <a:prstClr val="black"/>
                </a:solidFill>
                <a:latin typeface="Verdana"/>
                <a:cs typeface="Verdana"/>
              </a:rPr>
              <a:t>local sites </a:t>
            </a:r>
            <a:r>
              <a:rPr lang="en-US" sz="2000" dirty="0">
                <a:solidFill>
                  <a:prstClr val="black"/>
                </a:solidFill>
                <a:latin typeface="Verdana"/>
                <a:cs typeface="Verdana"/>
              </a:rPr>
              <a:t>must </a:t>
            </a:r>
            <a:r>
              <a:rPr lang="en-US" sz="2000" spc="-5" dirty="0">
                <a:solidFill>
                  <a:prstClr val="black"/>
                </a:solidFill>
                <a:latin typeface="Verdana"/>
                <a:cs typeface="Verdana"/>
              </a:rPr>
              <a:t>be  in compliance with Civil Rights requirements </a:t>
            </a:r>
            <a:r>
              <a:rPr lang="en-US" sz="2000" u="sng" spc="-5" dirty="0">
                <a:solidFill>
                  <a:prstClr val="black"/>
                </a:solidFill>
                <a:uFill>
                  <a:solidFill>
                    <a:srgbClr val="000000"/>
                  </a:solidFill>
                </a:uFill>
                <a:latin typeface="Verdana"/>
                <a:cs typeface="Verdana"/>
              </a:rPr>
              <a:t>prior to approval </a:t>
            </a:r>
            <a:r>
              <a:rPr lang="en-US" sz="2000" spc="-5" dirty="0">
                <a:solidFill>
                  <a:prstClr val="black"/>
                </a:solidFill>
                <a:latin typeface="Verdana"/>
                <a:cs typeface="Verdana"/>
              </a:rPr>
              <a:t> </a:t>
            </a:r>
            <a:r>
              <a:rPr lang="en-US" sz="2000" dirty="0">
                <a:solidFill>
                  <a:prstClr val="black"/>
                </a:solidFill>
                <a:latin typeface="Verdana"/>
                <a:cs typeface="Verdana"/>
              </a:rPr>
              <a:t>for </a:t>
            </a:r>
            <a:r>
              <a:rPr lang="en-US" sz="2000" spc="-5" dirty="0">
                <a:solidFill>
                  <a:prstClr val="black"/>
                </a:solidFill>
                <a:latin typeface="Verdana"/>
                <a:cs typeface="Verdana"/>
              </a:rPr>
              <a:t>Federal </a:t>
            </a:r>
            <a:r>
              <a:rPr lang="en-US" sz="2000" dirty="0">
                <a:solidFill>
                  <a:prstClr val="black"/>
                </a:solidFill>
                <a:latin typeface="Verdana"/>
                <a:cs typeface="Verdana"/>
              </a:rPr>
              <a:t>financial</a:t>
            </a:r>
            <a:r>
              <a:rPr lang="en-US" sz="2000" spc="-45" dirty="0">
                <a:solidFill>
                  <a:prstClr val="black"/>
                </a:solidFill>
                <a:latin typeface="Verdana"/>
                <a:cs typeface="Verdana"/>
              </a:rPr>
              <a:t> </a:t>
            </a:r>
            <a:r>
              <a:rPr lang="en-US" sz="2000" dirty="0">
                <a:solidFill>
                  <a:prstClr val="black"/>
                </a:solidFill>
                <a:latin typeface="Verdana"/>
                <a:cs typeface="Verdana"/>
              </a:rPr>
              <a:t>assistance.</a:t>
            </a:r>
          </a:p>
        </p:txBody>
      </p:sp>
    </p:spTree>
    <p:extLst>
      <p:ext uri="{BB962C8B-B14F-4D97-AF65-F5344CB8AC3E}">
        <p14:creationId xmlns:p14="http://schemas.microsoft.com/office/powerpoint/2010/main" val="1301898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AD14-3B75-4765-B196-6971F25FAB50}"/>
              </a:ext>
            </a:extLst>
          </p:cNvPr>
          <p:cNvSpPr>
            <a:spLocks noGrp="1"/>
          </p:cNvSpPr>
          <p:nvPr>
            <p:ph type="title"/>
          </p:nvPr>
        </p:nvSpPr>
        <p:spPr/>
        <p:txBody>
          <a:bodyPr/>
          <a:lstStyle/>
          <a:p>
            <a:pPr algn="ctr"/>
            <a:r>
              <a:rPr lang="en-US" sz="2800" kern="0" spc="-10" dirty="0">
                <a:solidFill>
                  <a:srgbClr val="136442"/>
                </a:solidFill>
                <a:latin typeface="Verdana"/>
                <a:ea typeface="+mj-ea"/>
                <a:cs typeface="Verdana"/>
              </a:rPr>
              <a:t>Routine/Post-Award</a:t>
            </a:r>
            <a:r>
              <a:rPr lang="en-US" sz="2800" kern="0" spc="50" dirty="0">
                <a:solidFill>
                  <a:srgbClr val="136442"/>
                </a:solidFill>
                <a:latin typeface="Verdana"/>
                <a:ea typeface="+mj-ea"/>
                <a:cs typeface="Verdana"/>
              </a:rPr>
              <a:t> </a:t>
            </a:r>
            <a:r>
              <a:rPr lang="en-US" sz="2800" kern="0" spc="-10" dirty="0">
                <a:solidFill>
                  <a:srgbClr val="136442"/>
                </a:solidFill>
                <a:latin typeface="Verdana"/>
                <a:ea typeface="+mj-ea"/>
                <a:cs typeface="Verdana"/>
              </a:rPr>
              <a:t>Reviews</a:t>
            </a:r>
            <a:endParaRPr lang="en-US" dirty="0"/>
          </a:p>
        </p:txBody>
      </p:sp>
      <p:sp>
        <p:nvSpPr>
          <p:cNvPr id="3" name="Rectangle 2">
            <a:extLst>
              <a:ext uri="{FF2B5EF4-FFF2-40B4-BE49-F238E27FC236}">
                <a16:creationId xmlns:a16="http://schemas.microsoft.com/office/drawing/2014/main" id="{549A82C5-AC80-431B-AB60-9F67AB846C24}"/>
              </a:ext>
            </a:extLst>
          </p:cNvPr>
          <p:cNvSpPr/>
          <p:nvPr/>
        </p:nvSpPr>
        <p:spPr>
          <a:xfrm>
            <a:off x="674369" y="1375894"/>
            <a:ext cx="7924686" cy="5847755"/>
          </a:xfrm>
          <a:prstGeom prst="rect">
            <a:avLst/>
          </a:prstGeom>
        </p:spPr>
        <p:txBody>
          <a:bodyPr wrap="square">
            <a:spAutoFit/>
          </a:bodyPr>
          <a:lstStyle/>
          <a:p>
            <a:pPr marL="12700" marR="315595" lvl="0">
              <a:spcBef>
                <a:spcPts val="105"/>
              </a:spcBef>
            </a:pPr>
            <a:r>
              <a:rPr lang="en-US" sz="1600" dirty="0">
                <a:solidFill>
                  <a:prstClr val="black"/>
                </a:solidFill>
                <a:latin typeface="Verdana"/>
                <a:cs typeface="Verdana"/>
              </a:rPr>
              <a:t>FNS and State </a:t>
            </a:r>
            <a:r>
              <a:rPr lang="en-US" sz="1600" spc="-5" dirty="0">
                <a:solidFill>
                  <a:prstClr val="black"/>
                </a:solidFill>
                <a:latin typeface="Verdana"/>
                <a:cs typeface="Verdana"/>
              </a:rPr>
              <a:t>agencies </a:t>
            </a:r>
            <a:r>
              <a:rPr lang="en-US" sz="1600" dirty="0">
                <a:solidFill>
                  <a:prstClr val="black"/>
                </a:solidFill>
                <a:latin typeface="Verdana"/>
                <a:cs typeface="Verdana"/>
              </a:rPr>
              <a:t>must conduct routine</a:t>
            </a:r>
            <a:r>
              <a:rPr lang="en-US" sz="1600" spc="-160" dirty="0">
                <a:solidFill>
                  <a:prstClr val="black"/>
                </a:solidFill>
                <a:latin typeface="Verdana"/>
                <a:cs typeface="Verdana"/>
              </a:rPr>
              <a:t> </a:t>
            </a:r>
            <a:r>
              <a:rPr lang="en-US" sz="1600" spc="-5" dirty="0">
                <a:solidFill>
                  <a:prstClr val="black"/>
                </a:solidFill>
                <a:latin typeface="Verdana"/>
                <a:cs typeface="Verdana"/>
              </a:rPr>
              <a:t>compliance reviews </a:t>
            </a:r>
            <a:r>
              <a:rPr lang="en-US" sz="1600" dirty="0">
                <a:solidFill>
                  <a:prstClr val="black"/>
                </a:solidFill>
                <a:latin typeface="Verdana"/>
                <a:cs typeface="Verdana"/>
              </a:rPr>
              <a:t>as </a:t>
            </a:r>
            <a:r>
              <a:rPr lang="en-US" sz="1600" spc="-5" dirty="0">
                <a:solidFill>
                  <a:prstClr val="black"/>
                </a:solidFill>
                <a:latin typeface="Verdana"/>
                <a:cs typeface="Verdana"/>
              </a:rPr>
              <a:t>identified by </a:t>
            </a:r>
            <a:r>
              <a:rPr lang="en-US" sz="1600" dirty="0">
                <a:solidFill>
                  <a:prstClr val="black"/>
                </a:solidFill>
                <a:latin typeface="Verdana"/>
                <a:cs typeface="Verdana"/>
              </a:rPr>
              <a:t>FNS </a:t>
            </a:r>
            <a:r>
              <a:rPr lang="en-US" sz="1600" spc="-5" dirty="0">
                <a:solidFill>
                  <a:prstClr val="black"/>
                </a:solidFill>
                <a:latin typeface="Verdana"/>
                <a:cs typeface="Verdana"/>
              </a:rPr>
              <a:t>Instruction </a:t>
            </a:r>
            <a:r>
              <a:rPr lang="en-US" sz="1600" dirty="0">
                <a:solidFill>
                  <a:prstClr val="black"/>
                </a:solidFill>
                <a:latin typeface="Verdana"/>
                <a:cs typeface="Verdana"/>
              </a:rPr>
              <a:t>113-1 and </a:t>
            </a:r>
            <a:r>
              <a:rPr lang="en-US" sz="1600" spc="-5" dirty="0">
                <a:solidFill>
                  <a:prstClr val="black"/>
                </a:solidFill>
                <a:latin typeface="Verdana"/>
                <a:cs typeface="Verdana"/>
              </a:rPr>
              <a:t>program-specific regulations </a:t>
            </a:r>
            <a:r>
              <a:rPr lang="en-US" sz="1600" dirty="0">
                <a:solidFill>
                  <a:prstClr val="black"/>
                </a:solidFill>
                <a:latin typeface="Verdana"/>
                <a:cs typeface="Verdana"/>
              </a:rPr>
              <a:t>and</a:t>
            </a:r>
            <a:r>
              <a:rPr lang="en-US" sz="1600" spc="-20" dirty="0">
                <a:solidFill>
                  <a:prstClr val="black"/>
                </a:solidFill>
                <a:latin typeface="Verdana"/>
                <a:cs typeface="Verdana"/>
              </a:rPr>
              <a:t> </a:t>
            </a:r>
            <a:r>
              <a:rPr lang="en-US" sz="1600" spc="-5" dirty="0">
                <a:solidFill>
                  <a:prstClr val="black"/>
                </a:solidFill>
                <a:latin typeface="Verdana"/>
                <a:cs typeface="Verdana"/>
              </a:rPr>
              <a:t>policies.</a:t>
            </a:r>
            <a:endParaRPr lang="en-US" sz="1600" dirty="0">
              <a:solidFill>
                <a:prstClr val="black"/>
              </a:solidFill>
              <a:latin typeface="Verdana"/>
              <a:cs typeface="Verdana"/>
            </a:endParaRPr>
          </a:p>
          <a:p>
            <a:pPr lvl="0">
              <a:spcBef>
                <a:spcPts val="45"/>
              </a:spcBef>
            </a:pPr>
            <a:endParaRPr lang="en-US" sz="1600" dirty="0">
              <a:solidFill>
                <a:prstClr val="black"/>
              </a:solidFill>
              <a:latin typeface="Times New Roman"/>
              <a:cs typeface="Times New Roman"/>
            </a:endParaRPr>
          </a:p>
          <a:p>
            <a:pPr marL="12700" lvl="0"/>
            <a:r>
              <a:rPr lang="en-US" sz="1600" dirty="0">
                <a:solidFill>
                  <a:prstClr val="black"/>
                </a:solidFill>
                <a:latin typeface="Verdana"/>
                <a:cs typeface="Verdana"/>
              </a:rPr>
              <a:t>Assess </a:t>
            </a:r>
            <a:r>
              <a:rPr lang="en-US" sz="1600" spc="-5" dirty="0">
                <a:solidFill>
                  <a:prstClr val="black"/>
                </a:solidFill>
                <a:latin typeface="Verdana"/>
                <a:cs typeface="Verdana"/>
              </a:rPr>
              <a:t>all </a:t>
            </a:r>
            <a:r>
              <a:rPr lang="en-US" sz="1600" dirty="0">
                <a:solidFill>
                  <a:prstClr val="black"/>
                </a:solidFill>
                <a:latin typeface="Verdana"/>
                <a:cs typeface="Verdana"/>
              </a:rPr>
              <a:t>of the </a:t>
            </a:r>
            <a:r>
              <a:rPr lang="en-US" sz="1600" spc="-5" dirty="0">
                <a:solidFill>
                  <a:prstClr val="black"/>
                </a:solidFill>
                <a:latin typeface="Verdana"/>
                <a:cs typeface="Verdana"/>
              </a:rPr>
              <a:t>Civil Rights compliance</a:t>
            </a:r>
            <a:r>
              <a:rPr lang="en-US" sz="1600" spc="-100" dirty="0">
                <a:solidFill>
                  <a:prstClr val="black"/>
                </a:solidFill>
                <a:latin typeface="Verdana"/>
                <a:cs typeface="Verdana"/>
              </a:rPr>
              <a:t> </a:t>
            </a:r>
            <a:r>
              <a:rPr lang="en-US" sz="1600" spc="-5" dirty="0">
                <a:solidFill>
                  <a:prstClr val="black"/>
                </a:solidFill>
                <a:latin typeface="Verdana"/>
                <a:cs typeface="Verdana"/>
              </a:rPr>
              <a:t>areas.</a:t>
            </a:r>
            <a:endParaRPr lang="en-US" sz="1600" dirty="0">
              <a:solidFill>
                <a:prstClr val="black"/>
              </a:solidFill>
              <a:latin typeface="Verdana"/>
              <a:cs typeface="Verdana"/>
            </a:endParaRPr>
          </a:p>
          <a:p>
            <a:pPr lvl="0">
              <a:spcBef>
                <a:spcPts val="45"/>
              </a:spcBef>
            </a:pPr>
            <a:endParaRPr lang="en-US" sz="1600" dirty="0">
              <a:solidFill>
                <a:prstClr val="black"/>
              </a:solidFill>
              <a:latin typeface="Times New Roman"/>
              <a:cs typeface="Times New Roman"/>
            </a:endParaRPr>
          </a:p>
          <a:p>
            <a:pPr marL="12700" lvl="0"/>
            <a:r>
              <a:rPr lang="en-US" sz="1600" spc="-5" dirty="0">
                <a:solidFill>
                  <a:prstClr val="black"/>
                </a:solidFill>
                <a:latin typeface="Verdana"/>
                <a:cs typeface="Verdana"/>
              </a:rPr>
              <a:t>Sample post-award review</a:t>
            </a:r>
            <a:r>
              <a:rPr lang="en-US" sz="1600" spc="-25" dirty="0">
                <a:solidFill>
                  <a:prstClr val="black"/>
                </a:solidFill>
                <a:latin typeface="Verdana"/>
                <a:cs typeface="Verdana"/>
              </a:rPr>
              <a:t> </a:t>
            </a:r>
            <a:r>
              <a:rPr lang="en-US" sz="1600" spc="-5" dirty="0">
                <a:solidFill>
                  <a:prstClr val="black"/>
                </a:solidFill>
                <a:latin typeface="Verdana"/>
                <a:cs typeface="Verdana"/>
              </a:rPr>
              <a:t>questions:</a:t>
            </a:r>
            <a:endParaRPr lang="en-US" sz="1600" dirty="0">
              <a:solidFill>
                <a:prstClr val="black"/>
              </a:solidFill>
              <a:latin typeface="Verdana"/>
              <a:cs typeface="Verdana"/>
            </a:endParaRPr>
          </a:p>
          <a:p>
            <a:pPr marL="758190" marR="1072515" lvl="0" indent="-287020">
              <a:spcBef>
                <a:spcPts val="5"/>
              </a:spcBef>
              <a:buClr>
                <a:srgbClr val="515255"/>
              </a:buClr>
              <a:buFont typeface="Wingdings"/>
              <a:buChar char=""/>
              <a:tabLst>
                <a:tab pos="758190" algn="l"/>
                <a:tab pos="758825" algn="l"/>
              </a:tabLst>
            </a:pPr>
            <a:r>
              <a:rPr lang="en-US" sz="1600" dirty="0">
                <a:solidFill>
                  <a:prstClr val="black"/>
                </a:solidFill>
                <a:latin typeface="Verdana"/>
                <a:cs typeface="Verdana"/>
              </a:rPr>
              <a:t>Do </a:t>
            </a:r>
            <a:r>
              <a:rPr lang="en-US" sz="1600" spc="-5" dirty="0">
                <a:solidFill>
                  <a:prstClr val="black"/>
                </a:solidFill>
                <a:latin typeface="Verdana"/>
                <a:cs typeface="Verdana"/>
              </a:rPr>
              <a:t>printed </a:t>
            </a:r>
            <a:r>
              <a:rPr lang="en-US" sz="1600" dirty="0">
                <a:solidFill>
                  <a:prstClr val="black"/>
                </a:solidFill>
                <a:latin typeface="Verdana"/>
                <a:cs typeface="Verdana"/>
              </a:rPr>
              <a:t>materials contain </a:t>
            </a:r>
            <a:r>
              <a:rPr lang="en-US" sz="1600" spc="-5" dirty="0">
                <a:solidFill>
                  <a:prstClr val="black"/>
                </a:solidFill>
                <a:latin typeface="Verdana"/>
                <a:cs typeface="Verdana"/>
              </a:rPr>
              <a:t>the </a:t>
            </a:r>
            <a:r>
              <a:rPr lang="en-US" sz="1600" dirty="0">
                <a:solidFill>
                  <a:prstClr val="black"/>
                </a:solidFill>
                <a:latin typeface="Verdana"/>
                <a:cs typeface="Verdana"/>
              </a:rPr>
              <a:t>nondiscrimination </a:t>
            </a:r>
            <a:r>
              <a:rPr lang="en-US" sz="1600" spc="-5" dirty="0">
                <a:solidFill>
                  <a:prstClr val="black"/>
                </a:solidFill>
                <a:latin typeface="Verdana"/>
                <a:cs typeface="Verdana"/>
              </a:rPr>
              <a:t>statement?</a:t>
            </a:r>
            <a:endParaRPr lang="en-US" sz="1600" dirty="0">
              <a:solidFill>
                <a:prstClr val="black"/>
              </a:solidFill>
              <a:latin typeface="Verdana"/>
              <a:cs typeface="Verdana"/>
            </a:endParaRPr>
          </a:p>
          <a:p>
            <a:pPr marL="758190" lvl="0" indent="-287020">
              <a:spcBef>
                <a:spcPts val="5"/>
              </a:spcBef>
              <a:buClr>
                <a:srgbClr val="515255"/>
              </a:buClr>
              <a:buFont typeface="Wingdings"/>
              <a:buChar char=""/>
              <a:tabLst>
                <a:tab pos="758190" algn="l"/>
                <a:tab pos="758825" algn="l"/>
              </a:tabLst>
            </a:pPr>
            <a:r>
              <a:rPr lang="en-US" sz="1600" dirty="0">
                <a:solidFill>
                  <a:prstClr val="black"/>
                </a:solidFill>
                <a:latin typeface="Verdana"/>
                <a:cs typeface="Verdana"/>
              </a:rPr>
              <a:t>Is </a:t>
            </a:r>
            <a:r>
              <a:rPr lang="en-US" sz="1600" spc="-5" dirty="0">
                <a:solidFill>
                  <a:prstClr val="black"/>
                </a:solidFill>
                <a:latin typeface="Verdana"/>
                <a:cs typeface="Verdana"/>
              </a:rPr>
              <a:t>the </a:t>
            </a:r>
            <a:r>
              <a:rPr lang="en-US" sz="1600" dirty="0">
                <a:solidFill>
                  <a:prstClr val="black"/>
                </a:solidFill>
                <a:latin typeface="Verdana"/>
                <a:cs typeface="Verdana"/>
              </a:rPr>
              <a:t>“And </a:t>
            </a:r>
            <a:r>
              <a:rPr lang="en-US" sz="1600" spc="-5" dirty="0">
                <a:solidFill>
                  <a:prstClr val="black"/>
                </a:solidFill>
                <a:latin typeface="Verdana"/>
                <a:cs typeface="Verdana"/>
              </a:rPr>
              <a:t>Justice </a:t>
            </a:r>
            <a:r>
              <a:rPr lang="en-US" sz="1600" dirty="0">
                <a:solidFill>
                  <a:prstClr val="black"/>
                </a:solidFill>
                <a:latin typeface="Verdana"/>
                <a:cs typeface="Verdana"/>
              </a:rPr>
              <a:t>For All” </a:t>
            </a:r>
            <a:r>
              <a:rPr lang="en-US" sz="1600" spc="-5" dirty="0">
                <a:solidFill>
                  <a:prstClr val="black"/>
                </a:solidFill>
                <a:latin typeface="Verdana"/>
                <a:cs typeface="Verdana"/>
              </a:rPr>
              <a:t>poster displayed</a:t>
            </a:r>
            <a:r>
              <a:rPr lang="en-US" sz="1600" spc="55" dirty="0">
                <a:solidFill>
                  <a:prstClr val="black"/>
                </a:solidFill>
                <a:latin typeface="Verdana"/>
                <a:cs typeface="Verdana"/>
              </a:rPr>
              <a:t> </a:t>
            </a:r>
            <a:r>
              <a:rPr lang="en-US" sz="1600" spc="-5" dirty="0">
                <a:solidFill>
                  <a:prstClr val="black"/>
                </a:solidFill>
                <a:latin typeface="Verdana"/>
                <a:cs typeface="Verdana"/>
              </a:rPr>
              <a:t>appropriately?</a:t>
            </a:r>
            <a:endParaRPr lang="en-US" sz="1600" dirty="0">
              <a:solidFill>
                <a:prstClr val="black"/>
              </a:solidFill>
              <a:latin typeface="Verdana"/>
              <a:cs typeface="Verdana"/>
            </a:endParaRPr>
          </a:p>
          <a:p>
            <a:pPr marL="758190" lvl="0" indent="-287020">
              <a:buClr>
                <a:srgbClr val="515255"/>
              </a:buClr>
              <a:buFont typeface="Wingdings"/>
              <a:buChar char=""/>
              <a:tabLst>
                <a:tab pos="758190" algn="l"/>
                <a:tab pos="758825" algn="l"/>
              </a:tabLst>
            </a:pPr>
            <a:r>
              <a:rPr lang="en-US" sz="1600" dirty="0">
                <a:solidFill>
                  <a:prstClr val="black"/>
                </a:solidFill>
                <a:latin typeface="Verdana"/>
                <a:cs typeface="Verdana"/>
              </a:rPr>
              <a:t>Are </a:t>
            </a:r>
            <a:r>
              <a:rPr lang="en-US" sz="1600" spc="-5" dirty="0">
                <a:solidFill>
                  <a:prstClr val="black"/>
                </a:solidFill>
                <a:latin typeface="Verdana"/>
                <a:cs typeface="Verdana"/>
              </a:rPr>
              <a:t>program </a:t>
            </a:r>
            <a:r>
              <a:rPr lang="en-US" sz="1600" dirty="0">
                <a:solidFill>
                  <a:prstClr val="black"/>
                </a:solidFill>
                <a:latin typeface="Verdana"/>
                <a:cs typeface="Verdana"/>
              </a:rPr>
              <a:t>informational materials </a:t>
            </a:r>
            <a:r>
              <a:rPr lang="en-US" sz="1600" spc="-5" dirty="0">
                <a:solidFill>
                  <a:prstClr val="black"/>
                </a:solidFill>
                <a:latin typeface="Verdana"/>
                <a:cs typeface="Verdana"/>
              </a:rPr>
              <a:t>available to</a:t>
            </a:r>
            <a:r>
              <a:rPr lang="en-US" sz="1600" spc="-45" dirty="0">
                <a:solidFill>
                  <a:prstClr val="black"/>
                </a:solidFill>
                <a:latin typeface="Verdana"/>
                <a:cs typeface="Verdana"/>
              </a:rPr>
              <a:t> </a:t>
            </a:r>
            <a:r>
              <a:rPr lang="en-US" sz="1600" dirty="0">
                <a:solidFill>
                  <a:prstClr val="black"/>
                </a:solidFill>
                <a:latin typeface="Verdana"/>
                <a:cs typeface="Verdana"/>
              </a:rPr>
              <a:t>all?</a:t>
            </a:r>
          </a:p>
          <a:p>
            <a:pPr marL="758190" lvl="0" indent="-287020">
              <a:buClr>
                <a:srgbClr val="515255"/>
              </a:buClr>
              <a:buFont typeface="Wingdings"/>
              <a:buChar char=""/>
              <a:tabLst>
                <a:tab pos="758190" algn="l"/>
                <a:tab pos="758825" algn="l"/>
              </a:tabLst>
            </a:pPr>
            <a:r>
              <a:rPr lang="en-US" sz="1600" dirty="0">
                <a:solidFill>
                  <a:prstClr val="black"/>
                </a:solidFill>
                <a:latin typeface="Verdana"/>
                <a:cs typeface="Verdana"/>
              </a:rPr>
              <a:t>Is </a:t>
            </a:r>
            <a:r>
              <a:rPr lang="en-US" sz="1600" spc="-5" dirty="0">
                <a:solidFill>
                  <a:prstClr val="black"/>
                </a:solidFill>
                <a:latin typeface="Verdana"/>
                <a:cs typeface="Verdana"/>
              </a:rPr>
              <a:t>data </a:t>
            </a:r>
            <a:r>
              <a:rPr lang="en-US" sz="1600" dirty="0">
                <a:solidFill>
                  <a:prstClr val="black"/>
                </a:solidFill>
                <a:latin typeface="Verdana"/>
                <a:cs typeface="Verdana"/>
              </a:rPr>
              <a:t>on race and </a:t>
            </a:r>
            <a:r>
              <a:rPr lang="en-US" sz="1600" spc="-5" dirty="0">
                <a:solidFill>
                  <a:prstClr val="black"/>
                </a:solidFill>
                <a:latin typeface="Verdana"/>
                <a:cs typeface="Verdana"/>
              </a:rPr>
              <a:t>ethnicity collected</a:t>
            </a:r>
            <a:r>
              <a:rPr lang="en-US" sz="1600" spc="35" dirty="0">
                <a:solidFill>
                  <a:prstClr val="black"/>
                </a:solidFill>
                <a:latin typeface="Verdana"/>
                <a:cs typeface="Verdana"/>
              </a:rPr>
              <a:t> </a:t>
            </a:r>
            <a:r>
              <a:rPr lang="en-US" sz="1600" spc="-5" dirty="0">
                <a:solidFill>
                  <a:prstClr val="black"/>
                </a:solidFill>
                <a:latin typeface="Verdana"/>
                <a:cs typeface="Verdana"/>
              </a:rPr>
              <a:t>appropriately?</a:t>
            </a:r>
            <a:endParaRPr lang="en-US" sz="1600" dirty="0">
              <a:solidFill>
                <a:prstClr val="black"/>
              </a:solidFill>
              <a:latin typeface="Verdana"/>
              <a:cs typeface="Verdana"/>
            </a:endParaRPr>
          </a:p>
          <a:p>
            <a:pPr marL="758190" lvl="0" indent="-287020">
              <a:buClr>
                <a:srgbClr val="515255"/>
              </a:buClr>
              <a:buFont typeface="Wingdings"/>
              <a:buChar char=""/>
              <a:tabLst>
                <a:tab pos="758190" algn="l"/>
                <a:tab pos="758825" algn="l"/>
              </a:tabLst>
            </a:pPr>
            <a:r>
              <a:rPr lang="en-US" sz="1600" spc="-5" dirty="0">
                <a:solidFill>
                  <a:prstClr val="black"/>
                </a:solidFill>
                <a:latin typeface="Verdana"/>
                <a:cs typeface="Verdana"/>
              </a:rPr>
              <a:t>How </a:t>
            </a:r>
            <a:r>
              <a:rPr lang="en-US" sz="1600" dirty="0">
                <a:solidFill>
                  <a:prstClr val="black"/>
                </a:solidFill>
                <a:latin typeface="Verdana"/>
                <a:cs typeface="Verdana"/>
              </a:rPr>
              <a:t>are </a:t>
            </a:r>
            <a:r>
              <a:rPr lang="en-US" sz="1600" spc="-5" dirty="0">
                <a:solidFill>
                  <a:prstClr val="black"/>
                </a:solidFill>
                <a:latin typeface="Verdana"/>
                <a:cs typeface="Verdana"/>
              </a:rPr>
              <a:t>applicants </a:t>
            </a:r>
            <a:r>
              <a:rPr lang="en-US" sz="1600" dirty="0">
                <a:solidFill>
                  <a:prstClr val="black"/>
                </a:solidFill>
                <a:latin typeface="Verdana"/>
                <a:cs typeface="Verdana"/>
              </a:rPr>
              <a:t>and </a:t>
            </a:r>
            <a:r>
              <a:rPr lang="en-US" sz="1600" spc="-5" dirty="0">
                <a:solidFill>
                  <a:prstClr val="black"/>
                </a:solidFill>
                <a:latin typeface="Verdana"/>
                <a:cs typeface="Verdana"/>
              </a:rPr>
              <a:t>participants advised </a:t>
            </a:r>
            <a:r>
              <a:rPr lang="en-US" sz="1600" dirty="0">
                <a:solidFill>
                  <a:prstClr val="black"/>
                </a:solidFill>
                <a:latin typeface="Verdana"/>
                <a:cs typeface="Verdana"/>
              </a:rPr>
              <a:t>of </a:t>
            </a:r>
            <a:r>
              <a:rPr lang="en-US" sz="1600" spc="-5" dirty="0">
                <a:solidFill>
                  <a:prstClr val="black"/>
                </a:solidFill>
                <a:latin typeface="Verdana"/>
                <a:cs typeface="Verdana"/>
              </a:rPr>
              <a:t>their right</a:t>
            </a:r>
            <a:r>
              <a:rPr lang="en-US" sz="1600" spc="75" dirty="0">
                <a:solidFill>
                  <a:prstClr val="black"/>
                </a:solidFill>
                <a:latin typeface="Verdana"/>
                <a:cs typeface="Verdana"/>
              </a:rPr>
              <a:t> </a:t>
            </a:r>
            <a:r>
              <a:rPr lang="en-US" sz="1600" spc="-5" dirty="0">
                <a:solidFill>
                  <a:prstClr val="black"/>
                </a:solidFill>
                <a:latin typeface="Verdana"/>
                <a:cs typeface="Verdana"/>
              </a:rPr>
              <a:t>to</a:t>
            </a:r>
            <a:endParaRPr lang="en-US" sz="1600" dirty="0">
              <a:solidFill>
                <a:prstClr val="black"/>
              </a:solidFill>
              <a:latin typeface="Verdana"/>
              <a:cs typeface="Verdana"/>
            </a:endParaRPr>
          </a:p>
          <a:p>
            <a:pPr marL="758190" lvl="0"/>
            <a:r>
              <a:rPr lang="en-US" sz="1600" dirty="0">
                <a:solidFill>
                  <a:prstClr val="black"/>
                </a:solidFill>
                <a:latin typeface="Verdana"/>
                <a:cs typeface="Verdana"/>
              </a:rPr>
              <a:t>file a Civil </a:t>
            </a:r>
            <a:r>
              <a:rPr lang="en-US" sz="1600" spc="-5" dirty="0">
                <a:solidFill>
                  <a:prstClr val="black"/>
                </a:solidFill>
                <a:latin typeface="Verdana"/>
                <a:cs typeface="Verdana"/>
              </a:rPr>
              <a:t>Rights complaint </a:t>
            </a:r>
            <a:r>
              <a:rPr lang="en-US" sz="1600" dirty="0">
                <a:solidFill>
                  <a:prstClr val="black"/>
                </a:solidFill>
                <a:latin typeface="Verdana"/>
                <a:cs typeface="Verdana"/>
              </a:rPr>
              <a:t>of</a:t>
            </a:r>
            <a:r>
              <a:rPr lang="en-US" sz="1600" spc="5" dirty="0">
                <a:solidFill>
                  <a:prstClr val="black"/>
                </a:solidFill>
                <a:latin typeface="Verdana"/>
                <a:cs typeface="Verdana"/>
              </a:rPr>
              <a:t> </a:t>
            </a:r>
            <a:r>
              <a:rPr lang="en-US" sz="1600" spc="-5" dirty="0">
                <a:solidFill>
                  <a:prstClr val="black"/>
                </a:solidFill>
                <a:latin typeface="Verdana"/>
                <a:cs typeface="Verdana"/>
              </a:rPr>
              <a:t>discrimination?</a:t>
            </a:r>
            <a:endParaRPr lang="en-US" sz="1600" dirty="0">
              <a:solidFill>
                <a:prstClr val="black"/>
              </a:solidFill>
              <a:latin typeface="Verdana"/>
              <a:cs typeface="Verdana"/>
            </a:endParaRPr>
          </a:p>
          <a:p>
            <a:pPr marL="758190" marR="41275" lvl="0" indent="-287020">
              <a:buClr>
                <a:srgbClr val="515255"/>
              </a:buClr>
              <a:buFont typeface="Wingdings"/>
              <a:buChar char=""/>
              <a:tabLst>
                <a:tab pos="758190" algn="l"/>
                <a:tab pos="758825" algn="l"/>
              </a:tabLst>
            </a:pPr>
            <a:r>
              <a:rPr lang="en-US" sz="1600" dirty="0">
                <a:solidFill>
                  <a:prstClr val="black"/>
                </a:solidFill>
                <a:latin typeface="Verdana"/>
                <a:cs typeface="Verdana"/>
              </a:rPr>
              <a:t>Are </a:t>
            </a:r>
            <a:r>
              <a:rPr lang="en-US" sz="1600" spc="-5" dirty="0">
                <a:solidFill>
                  <a:prstClr val="black"/>
                </a:solidFill>
                <a:latin typeface="Verdana"/>
                <a:cs typeface="Verdana"/>
              </a:rPr>
              <a:t>reasonable </a:t>
            </a:r>
            <a:r>
              <a:rPr lang="en-US" sz="1600" dirty="0">
                <a:solidFill>
                  <a:prstClr val="black"/>
                </a:solidFill>
                <a:latin typeface="Verdana"/>
                <a:cs typeface="Verdana"/>
              </a:rPr>
              <a:t>modifications </a:t>
            </a:r>
            <a:r>
              <a:rPr lang="en-US" sz="1600" spc="-5" dirty="0">
                <a:solidFill>
                  <a:prstClr val="black"/>
                </a:solidFill>
                <a:latin typeface="Verdana"/>
                <a:cs typeface="Verdana"/>
              </a:rPr>
              <a:t>appropriately </a:t>
            </a:r>
            <a:r>
              <a:rPr lang="en-US" sz="1600" dirty="0">
                <a:solidFill>
                  <a:prstClr val="black"/>
                </a:solidFill>
                <a:latin typeface="Verdana"/>
                <a:cs typeface="Verdana"/>
              </a:rPr>
              <a:t>made for </a:t>
            </a:r>
            <a:r>
              <a:rPr lang="en-US" sz="1600" spc="-5" dirty="0">
                <a:solidFill>
                  <a:prstClr val="black"/>
                </a:solidFill>
                <a:latin typeface="Verdana"/>
                <a:cs typeface="Verdana"/>
              </a:rPr>
              <a:t>people  </a:t>
            </a:r>
            <a:r>
              <a:rPr lang="en-US" sz="1600" dirty="0">
                <a:solidFill>
                  <a:prstClr val="black"/>
                </a:solidFill>
                <a:latin typeface="Verdana"/>
                <a:cs typeface="Verdana"/>
              </a:rPr>
              <a:t>with</a:t>
            </a:r>
            <a:r>
              <a:rPr lang="en-US" sz="1600" spc="-5" dirty="0">
                <a:solidFill>
                  <a:prstClr val="black"/>
                </a:solidFill>
                <a:latin typeface="Verdana"/>
                <a:cs typeface="Verdana"/>
              </a:rPr>
              <a:t> disabilities?</a:t>
            </a:r>
          </a:p>
          <a:p>
            <a:pPr marL="758190" marR="41275" lvl="0" indent="-287020">
              <a:buClr>
                <a:srgbClr val="515255"/>
              </a:buClr>
              <a:buFont typeface="Wingdings"/>
              <a:buChar char=""/>
              <a:tabLst>
                <a:tab pos="758190" algn="l"/>
                <a:tab pos="758825" algn="l"/>
              </a:tabLst>
            </a:pPr>
            <a:r>
              <a:rPr lang="en-US" sz="1600" spc="-5" dirty="0">
                <a:solidFill>
                  <a:prstClr val="black"/>
                </a:solidFill>
                <a:latin typeface="Verdana"/>
                <a:cs typeface="Verdana"/>
              </a:rPr>
              <a:t>How does the agency provide interpreter services?</a:t>
            </a:r>
          </a:p>
          <a:p>
            <a:pPr marL="758190" marR="41275" lvl="0" indent="-287020">
              <a:buClr>
                <a:srgbClr val="515255"/>
              </a:buClr>
              <a:buFont typeface="Wingdings"/>
              <a:buChar char=""/>
              <a:tabLst>
                <a:tab pos="758190" algn="l"/>
                <a:tab pos="758825" algn="l"/>
              </a:tabLst>
            </a:pPr>
            <a:r>
              <a:rPr lang="en-US" sz="1600" b="1" u="sng" spc="-5" dirty="0">
                <a:solidFill>
                  <a:prstClr val="black"/>
                </a:solidFill>
                <a:latin typeface="Verdana"/>
                <a:cs typeface="Verdana"/>
              </a:rPr>
              <a:t>Did the agency provide the Assurance Statement and the </a:t>
            </a:r>
            <a:r>
              <a:rPr lang="en-US" sz="1600" b="1" u="sng" spc="-5" dirty="0" err="1">
                <a:solidFill>
                  <a:prstClr val="black"/>
                </a:solidFill>
                <a:latin typeface="Verdana"/>
                <a:cs typeface="Verdana"/>
              </a:rPr>
              <a:t>LEP</a:t>
            </a:r>
            <a:r>
              <a:rPr lang="en-US" sz="1600" b="1" u="sng" spc="-5" dirty="0">
                <a:solidFill>
                  <a:prstClr val="black"/>
                </a:solidFill>
                <a:latin typeface="Verdana"/>
                <a:cs typeface="Verdana"/>
              </a:rPr>
              <a:t> Agreement annually due in August?</a:t>
            </a:r>
          </a:p>
          <a:p>
            <a:pPr marL="758190" marR="41275" lvl="0" indent="-287020">
              <a:buClr>
                <a:srgbClr val="515255"/>
              </a:buClr>
              <a:buFont typeface="Wingdings"/>
              <a:buChar char=""/>
              <a:tabLst>
                <a:tab pos="758190" algn="l"/>
                <a:tab pos="758825" algn="l"/>
              </a:tabLst>
            </a:pPr>
            <a:endParaRPr lang="en-US" sz="1400" spc="-5" dirty="0">
              <a:solidFill>
                <a:prstClr val="black"/>
              </a:solidFill>
              <a:latin typeface="Verdana"/>
              <a:cs typeface="Verdana"/>
            </a:endParaRPr>
          </a:p>
          <a:p>
            <a:pPr marL="758190" marR="41275" lvl="0" indent="-287020">
              <a:buClr>
                <a:srgbClr val="515255"/>
              </a:buClr>
              <a:buFont typeface="Wingdings"/>
              <a:buChar char=""/>
              <a:tabLst>
                <a:tab pos="758190" algn="l"/>
                <a:tab pos="758825" algn="l"/>
              </a:tabLst>
            </a:pPr>
            <a:endParaRPr lang="en-US" sz="1400" spc="-5" dirty="0">
              <a:solidFill>
                <a:prstClr val="black"/>
              </a:solidFill>
              <a:latin typeface="Verdana"/>
              <a:cs typeface="Verdana"/>
            </a:endParaRPr>
          </a:p>
          <a:p>
            <a:pPr marL="758190" marR="41275" lvl="0" indent="-287020">
              <a:buClr>
                <a:srgbClr val="515255"/>
              </a:buClr>
              <a:buFont typeface="Wingdings"/>
              <a:buChar char=""/>
              <a:tabLst>
                <a:tab pos="758190" algn="l"/>
                <a:tab pos="758825" algn="l"/>
              </a:tabLst>
            </a:pPr>
            <a:endParaRPr lang="en-US" sz="1400" spc="-5" dirty="0">
              <a:solidFill>
                <a:prstClr val="black"/>
              </a:solidFill>
              <a:latin typeface="Verdana"/>
              <a:cs typeface="Verdana"/>
            </a:endParaRPr>
          </a:p>
          <a:p>
            <a:pPr marL="758190" marR="41275" lvl="0" indent="-287020">
              <a:buClr>
                <a:srgbClr val="515255"/>
              </a:buClr>
              <a:buFont typeface="Wingdings"/>
              <a:buChar char=""/>
              <a:tabLst>
                <a:tab pos="758190" algn="l"/>
                <a:tab pos="758825" algn="l"/>
              </a:tabLst>
            </a:pPr>
            <a:endParaRPr lang="en-US" sz="1400" spc="-5" dirty="0">
              <a:solidFill>
                <a:prstClr val="black"/>
              </a:solidFill>
              <a:latin typeface="Verdana"/>
              <a:cs typeface="Verdana"/>
            </a:endParaRPr>
          </a:p>
          <a:p>
            <a:pPr marL="471170" marR="41275" lvl="0">
              <a:buClr>
                <a:srgbClr val="515255"/>
              </a:buClr>
              <a:tabLst>
                <a:tab pos="758190" algn="l"/>
                <a:tab pos="758825" algn="l"/>
              </a:tabLst>
            </a:pPr>
            <a:endParaRPr lang="en-US" sz="1400" spc="-5" dirty="0">
              <a:solidFill>
                <a:prstClr val="black"/>
              </a:solidFill>
              <a:latin typeface="Verdana"/>
              <a:cs typeface="Verdana"/>
            </a:endParaRPr>
          </a:p>
        </p:txBody>
      </p:sp>
    </p:spTree>
    <p:extLst>
      <p:ext uri="{BB962C8B-B14F-4D97-AF65-F5344CB8AC3E}">
        <p14:creationId xmlns:p14="http://schemas.microsoft.com/office/powerpoint/2010/main" val="4236373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5FCB2-3BA1-46AE-AEEA-7D5590D271A1}"/>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Special Compliance</a:t>
            </a:r>
            <a:r>
              <a:rPr lang="en-US" sz="2800" kern="0" spc="25" dirty="0">
                <a:solidFill>
                  <a:srgbClr val="136442"/>
                </a:solidFill>
                <a:latin typeface="Verdana"/>
                <a:ea typeface="+mj-ea"/>
                <a:cs typeface="Verdana"/>
              </a:rPr>
              <a:t> </a:t>
            </a:r>
            <a:r>
              <a:rPr lang="en-US" sz="2800" kern="0" spc="-5" dirty="0">
                <a:solidFill>
                  <a:srgbClr val="136442"/>
                </a:solidFill>
                <a:latin typeface="Verdana"/>
                <a:ea typeface="+mj-ea"/>
                <a:cs typeface="Verdana"/>
              </a:rPr>
              <a:t>Reviews</a:t>
            </a:r>
            <a:endParaRPr lang="en-US" dirty="0"/>
          </a:p>
        </p:txBody>
      </p:sp>
      <p:sp>
        <p:nvSpPr>
          <p:cNvPr id="3" name="Rectangle 2">
            <a:extLst>
              <a:ext uri="{FF2B5EF4-FFF2-40B4-BE49-F238E27FC236}">
                <a16:creationId xmlns:a16="http://schemas.microsoft.com/office/drawing/2014/main" id="{CE820AB3-9EDC-4573-855C-F494967DC590}"/>
              </a:ext>
            </a:extLst>
          </p:cNvPr>
          <p:cNvSpPr/>
          <p:nvPr/>
        </p:nvSpPr>
        <p:spPr>
          <a:xfrm>
            <a:off x="909781" y="1625028"/>
            <a:ext cx="7901709" cy="3885679"/>
          </a:xfrm>
          <a:prstGeom prst="rect">
            <a:avLst/>
          </a:prstGeom>
        </p:spPr>
        <p:txBody>
          <a:bodyPr wrap="square">
            <a:spAutoFit/>
          </a:bodyPr>
          <a:lstStyle/>
          <a:p>
            <a:pPr marL="355600" lvl="0" indent="-342900">
              <a:spcBef>
                <a:spcPts val="100"/>
              </a:spcBef>
              <a:buFont typeface="Wingdings"/>
              <a:buChar char=""/>
              <a:tabLst>
                <a:tab pos="354965" algn="l"/>
                <a:tab pos="355600" algn="l"/>
              </a:tabLst>
            </a:pPr>
            <a:r>
              <a:rPr lang="en-US" spc="-5" dirty="0">
                <a:solidFill>
                  <a:prstClr val="black"/>
                </a:solidFill>
                <a:latin typeface="Verdana"/>
                <a:cs typeface="Verdana"/>
              </a:rPr>
              <a:t>May be scheduled </a:t>
            </a:r>
            <a:r>
              <a:rPr lang="en-US" dirty="0">
                <a:solidFill>
                  <a:prstClr val="black"/>
                </a:solidFill>
                <a:latin typeface="Verdana"/>
                <a:cs typeface="Verdana"/>
              </a:rPr>
              <a:t>or</a:t>
            </a:r>
            <a:r>
              <a:rPr lang="en-US" spc="25" dirty="0">
                <a:solidFill>
                  <a:prstClr val="black"/>
                </a:solidFill>
                <a:latin typeface="Verdana"/>
                <a:cs typeface="Verdana"/>
              </a:rPr>
              <a:t> </a:t>
            </a:r>
            <a:r>
              <a:rPr lang="en-US" spc="-5" dirty="0">
                <a:solidFill>
                  <a:prstClr val="black"/>
                </a:solidFill>
                <a:latin typeface="Verdana"/>
                <a:cs typeface="Verdana"/>
              </a:rPr>
              <a:t>unscheduled</a:t>
            </a:r>
            <a:endParaRPr lang="en-US" dirty="0">
              <a:solidFill>
                <a:prstClr val="black"/>
              </a:solidFill>
              <a:latin typeface="Verdana"/>
              <a:cs typeface="Verdana"/>
            </a:endParaRPr>
          </a:p>
          <a:p>
            <a:pPr lvl="0">
              <a:spcBef>
                <a:spcPts val="55"/>
              </a:spcBef>
              <a:buFont typeface="Wingdings"/>
              <a:buChar char=""/>
            </a:pPr>
            <a:endParaRPr lang="en-US" sz="2300" dirty="0">
              <a:solidFill>
                <a:prstClr val="black"/>
              </a:solidFill>
              <a:latin typeface="Times New Roman"/>
              <a:cs typeface="Times New Roman"/>
            </a:endParaRPr>
          </a:p>
          <a:p>
            <a:pPr marL="355600" lvl="0" indent="-342900">
              <a:buFont typeface="Wingdings"/>
              <a:buChar char=""/>
              <a:tabLst>
                <a:tab pos="354965" algn="l"/>
                <a:tab pos="355600" algn="l"/>
              </a:tabLst>
            </a:pPr>
            <a:r>
              <a:rPr lang="en-US" spc="-5" dirty="0">
                <a:solidFill>
                  <a:prstClr val="black"/>
                </a:solidFill>
                <a:latin typeface="Verdana"/>
                <a:cs typeface="Verdana"/>
              </a:rPr>
              <a:t>To </a:t>
            </a:r>
            <a:r>
              <a:rPr lang="en-US" dirty="0">
                <a:solidFill>
                  <a:prstClr val="black"/>
                </a:solidFill>
                <a:latin typeface="Verdana"/>
                <a:cs typeface="Verdana"/>
              </a:rPr>
              <a:t>follow-up on </a:t>
            </a:r>
            <a:r>
              <a:rPr lang="en-US" spc="-5" dirty="0">
                <a:solidFill>
                  <a:prstClr val="black"/>
                </a:solidFill>
                <a:latin typeface="Verdana"/>
                <a:cs typeface="Verdana"/>
              </a:rPr>
              <a:t>previous </a:t>
            </a:r>
            <a:r>
              <a:rPr lang="en-US" dirty="0">
                <a:solidFill>
                  <a:prstClr val="black"/>
                </a:solidFill>
                <a:latin typeface="Verdana"/>
                <a:cs typeface="Verdana"/>
              </a:rPr>
              <a:t>findings of</a:t>
            </a:r>
            <a:r>
              <a:rPr lang="en-US" spc="-10" dirty="0">
                <a:solidFill>
                  <a:prstClr val="black"/>
                </a:solidFill>
                <a:latin typeface="Verdana"/>
                <a:cs typeface="Verdana"/>
              </a:rPr>
              <a:t> </a:t>
            </a:r>
            <a:r>
              <a:rPr lang="en-US" spc="-5" dirty="0">
                <a:solidFill>
                  <a:prstClr val="black"/>
                </a:solidFill>
                <a:latin typeface="Verdana"/>
                <a:cs typeface="Verdana"/>
              </a:rPr>
              <a:t>noncompliance</a:t>
            </a:r>
            <a:endParaRPr lang="en-US" dirty="0">
              <a:solidFill>
                <a:prstClr val="black"/>
              </a:solidFill>
              <a:latin typeface="Verdana"/>
              <a:cs typeface="Verdana"/>
            </a:endParaRPr>
          </a:p>
          <a:p>
            <a:pPr lvl="0">
              <a:spcBef>
                <a:spcPts val="55"/>
              </a:spcBef>
              <a:buFont typeface="Wingdings"/>
              <a:buChar char=""/>
            </a:pPr>
            <a:endParaRPr lang="en-US" sz="2300" dirty="0">
              <a:solidFill>
                <a:prstClr val="black"/>
              </a:solidFill>
              <a:latin typeface="Times New Roman"/>
              <a:cs typeface="Times New Roman"/>
            </a:endParaRPr>
          </a:p>
          <a:p>
            <a:pPr marL="355600" marR="432434" lvl="0" indent="-342900">
              <a:buFont typeface="Wingdings"/>
              <a:buChar char=""/>
              <a:tabLst>
                <a:tab pos="354965" algn="l"/>
                <a:tab pos="355600" algn="l"/>
              </a:tabLst>
            </a:pPr>
            <a:r>
              <a:rPr lang="en-US" spc="-5" dirty="0">
                <a:solidFill>
                  <a:prstClr val="black"/>
                </a:solidFill>
                <a:latin typeface="Verdana"/>
                <a:cs typeface="Verdana"/>
              </a:rPr>
              <a:t>To investigate reports </a:t>
            </a:r>
            <a:r>
              <a:rPr lang="en-US" dirty="0">
                <a:solidFill>
                  <a:prstClr val="black"/>
                </a:solidFill>
                <a:latin typeface="Verdana"/>
                <a:cs typeface="Verdana"/>
              </a:rPr>
              <a:t>of noncompliance </a:t>
            </a:r>
            <a:r>
              <a:rPr lang="en-US" spc="-5" dirty="0">
                <a:solidFill>
                  <a:prstClr val="black"/>
                </a:solidFill>
                <a:latin typeface="Verdana"/>
                <a:cs typeface="Verdana"/>
              </a:rPr>
              <a:t>by other agencies,  media, </a:t>
            </a:r>
            <a:r>
              <a:rPr lang="en-US" dirty="0">
                <a:solidFill>
                  <a:prstClr val="black"/>
                </a:solidFill>
                <a:latin typeface="Verdana"/>
                <a:cs typeface="Verdana"/>
              </a:rPr>
              <a:t>or </a:t>
            </a:r>
            <a:r>
              <a:rPr lang="en-US" spc="-5" dirty="0">
                <a:solidFill>
                  <a:prstClr val="black"/>
                </a:solidFill>
                <a:latin typeface="Verdana"/>
                <a:cs typeface="Verdana"/>
              </a:rPr>
              <a:t>grassroots organizations</a:t>
            </a:r>
            <a:endParaRPr lang="en-US" dirty="0">
              <a:solidFill>
                <a:prstClr val="black"/>
              </a:solidFill>
              <a:latin typeface="Verdana"/>
              <a:cs typeface="Verdana"/>
            </a:endParaRPr>
          </a:p>
          <a:p>
            <a:pPr lvl="0">
              <a:buFont typeface="Wingdings"/>
              <a:buChar char=""/>
            </a:pPr>
            <a:endParaRPr lang="en-US" sz="2350" dirty="0">
              <a:solidFill>
                <a:prstClr val="black"/>
              </a:solidFill>
              <a:latin typeface="Times New Roman"/>
              <a:cs typeface="Times New Roman"/>
            </a:endParaRPr>
          </a:p>
          <a:p>
            <a:pPr marL="355600" lvl="0" indent="-342900">
              <a:buFont typeface="Wingdings"/>
              <a:buChar char=""/>
              <a:tabLst>
                <a:tab pos="354965" algn="l"/>
                <a:tab pos="355600" algn="l"/>
              </a:tabLst>
            </a:pPr>
            <a:r>
              <a:rPr lang="en-US" spc="-5" dirty="0">
                <a:solidFill>
                  <a:prstClr val="black"/>
                </a:solidFill>
                <a:latin typeface="Verdana"/>
                <a:cs typeface="Verdana"/>
              </a:rPr>
              <a:t>May be specific to </a:t>
            </a:r>
            <a:r>
              <a:rPr lang="en-US" dirty="0">
                <a:solidFill>
                  <a:prstClr val="black"/>
                </a:solidFill>
                <a:latin typeface="Verdana"/>
                <a:cs typeface="Verdana"/>
              </a:rPr>
              <a:t>an incident or</a:t>
            </a:r>
            <a:r>
              <a:rPr lang="en-US" spc="25" dirty="0">
                <a:solidFill>
                  <a:prstClr val="black"/>
                </a:solidFill>
                <a:latin typeface="Verdana"/>
                <a:cs typeface="Verdana"/>
              </a:rPr>
              <a:t> </a:t>
            </a:r>
            <a:r>
              <a:rPr lang="en-US" spc="-5" dirty="0">
                <a:solidFill>
                  <a:prstClr val="black"/>
                </a:solidFill>
                <a:latin typeface="Verdana"/>
                <a:cs typeface="Verdana"/>
              </a:rPr>
              <a:t>policy</a:t>
            </a:r>
            <a:endParaRPr lang="en-US" dirty="0">
              <a:solidFill>
                <a:prstClr val="black"/>
              </a:solidFill>
              <a:latin typeface="Verdana"/>
              <a:cs typeface="Verdana"/>
            </a:endParaRPr>
          </a:p>
          <a:p>
            <a:pPr lvl="0">
              <a:spcBef>
                <a:spcPts val="55"/>
              </a:spcBef>
              <a:buFont typeface="Wingdings"/>
              <a:buChar char=""/>
            </a:pPr>
            <a:endParaRPr lang="en-US" sz="2300" dirty="0">
              <a:solidFill>
                <a:prstClr val="black"/>
              </a:solidFill>
              <a:latin typeface="Times New Roman"/>
              <a:cs typeface="Times New Roman"/>
            </a:endParaRPr>
          </a:p>
          <a:p>
            <a:pPr marL="355600" lvl="0" indent="-342900">
              <a:buFont typeface="Wingdings"/>
              <a:buChar char=""/>
              <a:tabLst>
                <a:tab pos="354965" algn="l"/>
                <a:tab pos="355600" algn="l"/>
              </a:tabLst>
            </a:pPr>
            <a:r>
              <a:rPr lang="en-US" dirty="0">
                <a:solidFill>
                  <a:prstClr val="black"/>
                </a:solidFill>
                <a:latin typeface="Verdana"/>
                <a:cs typeface="Verdana"/>
              </a:rPr>
              <a:t>History of statistical </a:t>
            </a:r>
            <a:r>
              <a:rPr lang="en-US" spc="-5" dirty="0">
                <a:solidFill>
                  <a:prstClr val="black"/>
                </a:solidFill>
                <a:latin typeface="Verdana"/>
                <a:cs typeface="Verdana"/>
              </a:rPr>
              <a:t>underrepresentation </a:t>
            </a:r>
            <a:r>
              <a:rPr lang="en-US" dirty="0">
                <a:solidFill>
                  <a:prstClr val="black"/>
                </a:solidFill>
                <a:latin typeface="Verdana"/>
                <a:cs typeface="Verdana"/>
              </a:rPr>
              <a:t>of </a:t>
            </a:r>
            <a:r>
              <a:rPr lang="en-US" spc="-5" dirty="0">
                <a:solidFill>
                  <a:prstClr val="black"/>
                </a:solidFill>
                <a:latin typeface="Verdana"/>
                <a:cs typeface="Verdana"/>
              </a:rPr>
              <a:t>particular</a:t>
            </a:r>
            <a:r>
              <a:rPr lang="en-US" spc="15" dirty="0">
                <a:solidFill>
                  <a:prstClr val="black"/>
                </a:solidFill>
                <a:latin typeface="Verdana"/>
                <a:cs typeface="Verdana"/>
              </a:rPr>
              <a:t> </a:t>
            </a:r>
            <a:r>
              <a:rPr lang="en-US" spc="-5" dirty="0">
                <a:solidFill>
                  <a:prstClr val="black"/>
                </a:solidFill>
                <a:latin typeface="Verdana"/>
                <a:cs typeface="Verdana"/>
              </a:rPr>
              <a:t>group(s)</a:t>
            </a:r>
            <a:endParaRPr lang="en-US" dirty="0">
              <a:solidFill>
                <a:prstClr val="black"/>
              </a:solidFill>
              <a:latin typeface="Verdana"/>
              <a:cs typeface="Verdana"/>
            </a:endParaRPr>
          </a:p>
          <a:p>
            <a:pPr lvl="0">
              <a:spcBef>
                <a:spcPts val="30"/>
              </a:spcBef>
              <a:buFont typeface="Wingdings"/>
              <a:buChar char=""/>
            </a:pPr>
            <a:endParaRPr lang="en-US" sz="2550" dirty="0">
              <a:solidFill>
                <a:prstClr val="black"/>
              </a:solidFill>
              <a:latin typeface="Times New Roman"/>
              <a:cs typeface="Times New Roman"/>
            </a:endParaRPr>
          </a:p>
          <a:p>
            <a:pPr marL="355600" lvl="0" indent="-342900">
              <a:spcBef>
                <a:spcPts val="5"/>
              </a:spcBef>
              <a:buFont typeface="Wingdings"/>
              <a:buChar char=""/>
              <a:tabLst>
                <a:tab pos="354965" algn="l"/>
                <a:tab pos="355600" algn="l"/>
              </a:tabLst>
            </a:pPr>
            <a:r>
              <a:rPr lang="en-US" spc="-5" dirty="0">
                <a:solidFill>
                  <a:prstClr val="black"/>
                </a:solidFill>
                <a:latin typeface="Verdana"/>
                <a:cs typeface="Verdana"/>
              </a:rPr>
              <a:t>Pattern </a:t>
            </a:r>
            <a:r>
              <a:rPr lang="en-US" dirty="0">
                <a:solidFill>
                  <a:prstClr val="black"/>
                </a:solidFill>
                <a:latin typeface="Verdana"/>
                <a:cs typeface="Verdana"/>
              </a:rPr>
              <a:t>of complaints of</a:t>
            </a:r>
            <a:r>
              <a:rPr lang="en-US" spc="-5" dirty="0">
                <a:solidFill>
                  <a:prstClr val="black"/>
                </a:solidFill>
                <a:latin typeface="Verdana"/>
                <a:cs typeface="Verdana"/>
              </a:rPr>
              <a:t> </a:t>
            </a:r>
            <a:r>
              <a:rPr lang="en-US" dirty="0">
                <a:solidFill>
                  <a:prstClr val="black"/>
                </a:solidFill>
                <a:latin typeface="Verdana"/>
                <a:cs typeface="Verdana"/>
              </a:rPr>
              <a:t>discrimination</a:t>
            </a:r>
          </a:p>
        </p:txBody>
      </p:sp>
    </p:spTree>
    <p:extLst>
      <p:ext uri="{BB962C8B-B14F-4D97-AF65-F5344CB8AC3E}">
        <p14:creationId xmlns:p14="http://schemas.microsoft.com/office/powerpoint/2010/main" val="202475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1EEC77-7890-4564-80F2-DE6522A6A344}"/>
              </a:ext>
            </a:extLst>
          </p:cNvPr>
          <p:cNvSpPr>
            <a:spLocks noGrp="1"/>
          </p:cNvSpPr>
          <p:nvPr>
            <p:ph type="body" sz="quarter" idx="10"/>
          </p:nvPr>
        </p:nvSpPr>
        <p:spPr/>
        <p:txBody>
          <a:bodyPr/>
          <a:lstStyle/>
          <a:p>
            <a:pPr marL="355600" marR="5080" lvl="0" indent="-343535" defTabSz="914400">
              <a:lnSpc>
                <a:spcPct val="90100"/>
              </a:lnSpc>
              <a:spcBef>
                <a:spcPts val="1085"/>
              </a:spcBef>
              <a:buNone/>
              <a:defRPr/>
            </a:pPr>
            <a:r>
              <a:rPr lang="en-US" sz="2000" b="0" kern="0" dirty="0">
                <a:solidFill>
                  <a:prstClr val="black"/>
                </a:solidFill>
                <a:latin typeface="Verdana" panose="020B0604030504040204" pitchFamily="34" charset="0"/>
                <a:ea typeface="Verdana" panose="020B0604030504040204" pitchFamily="34" charset="0"/>
                <a:cs typeface="Verdana" panose="020B0604030504040204" pitchFamily="34" charset="0"/>
              </a:rPr>
              <a:t>Section </a:t>
            </a:r>
            <a:r>
              <a:rPr lang="en-US" sz="2000" b="0" kern="0" spc="-5" dirty="0">
                <a:solidFill>
                  <a:prstClr val="black"/>
                </a:solidFill>
                <a:latin typeface="Verdana" panose="020B0604030504040204" pitchFamily="34" charset="0"/>
                <a:ea typeface="Verdana" panose="020B0604030504040204" pitchFamily="34" charset="0"/>
                <a:cs typeface="Verdana" panose="020B0604030504040204" pitchFamily="34" charset="0"/>
              </a:rPr>
              <a:t>504 </a:t>
            </a:r>
            <a:r>
              <a:rPr lang="en-US" sz="2000" b="0" kern="0" dirty="0">
                <a:solidFill>
                  <a:prstClr val="black"/>
                </a:solidFill>
                <a:latin typeface="Verdana" panose="020B0604030504040204" pitchFamily="34" charset="0"/>
                <a:ea typeface="Verdana" panose="020B0604030504040204" pitchFamily="34" charset="0"/>
                <a:cs typeface="Verdana" panose="020B0604030504040204" pitchFamily="34" charset="0"/>
              </a:rPr>
              <a:t>of </a:t>
            </a:r>
            <a:r>
              <a:rPr lang="en-US" sz="2000" b="0" kern="0" spc="-5" dirty="0">
                <a:solidFill>
                  <a:prstClr val="black"/>
                </a:solidFill>
                <a:latin typeface="Verdana" panose="020B0604030504040204" pitchFamily="34" charset="0"/>
                <a:ea typeface="Verdana" panose="020B0604030504040204" pitchFamily="34" charset="0"/>
                <a:cs typeface="Verdana" panose="020B0604030504040204" pitchFamily="34" charset="0"/>
              </a:rPr>
              <a:t>the Rehabilitation </a:t>
            </a:r>
            <a:r>
              <a:rPr lang="en-US" sz="2000" b="0" kern="0" dirty="0">
                <a:solidFill>
                  <a:prstClr val="black"/>
                </a:solidFill>
                <a:latin typeface="Verdana" panose="020B0604030504040204" pitchFamily="34" charset="0"/>
                <a:ea typeface="Verdana" panose="020B0604030504040204" pitchFamily="34" charset="0"/>
                <a:cs typeface="Verdana" panose="020B0604030504040204" pitchFamily="34" charset="0"/>
              </a:rPr>
              <a:t>Act of </a:t>
            </a:r>
            <a:r>
              <a:rPr lang="en-US" sz="2000" b="0" kern="0" spc="-5" dirty="0">
                <a:solidFill>
                  <a:prstClr val="black"/>
                </a:solidFill>
                <a:latin typeface="Verdana" panose="020B0604030504040204" pitchFamily="34" charset="0"/>
                <a:ea typeface="Verdana" panose="020B0604030504040204" pitchFamily="34" charset="0"/>
                <a:cs typeface="Verdana" panose="020B0604030504040204" pitchFamily="34" charset="0"/>
              </a:rPr>
              <a:t>1973; Americans w/Disabilities </a:t>
            </a:r>
            <a:r>
              <a:rPr lang="en-US" sz="2000" b="0" kern="0" dirty="0">
                <a:solidFill>
                  <a:prstClr val="black"/>
                </a:solidFill>
                <a:latin typeface="Verdana" panose="020B0604030504040204" pitchFamily="34" charset="0"/>
                <a:ea typeface="Verdana" panose="020B0604030504040204" pitchFamily="34" charset="0"/>
                <a:cs typeface="Verdana" panose="020B0604030504040204" pitchFamily="34" charset="0"/>
              </a:rPr>
              <a:t>Act of </a:t>
            </a:r>
            <a:r>
              <a:rPr lang="en-US" sz="2000" b="0" kern="0" spc="-10" dirty="0">
                <a:solidFill>
                  <a:prstClr val="black"/>
                </a:solidFill>
                <a:latin typeface="Verdana" panose="020B0604030504040204" pitchFamily="34" charset="0"/>
                <a:ea typeface="Verdana" panose="020B0604030504040204" pitchFamily="34" charset="0"/>
                <a:cs typeface="Verdana" panose="020B0604030504040204" pitchFamily="34" charset="0"/>
              </a:rPr>
              <a:t>1990; </a:t>
            </a:r>
            <a:r>
              <a:rPr lang="en-US" sz="2000" b="0" kern="0" dirty="0">
                <a:solidFill>
                  <a:prstClr val="black"/>
                </a:solidFill>
                <a:latin typeface="Verdana" panose="020B0604030504040204" pitchFamily="34" charset="0"/>
                <a:ea typeface="Verdana" panose="020B0604030504040204" pitchFamily="34" charset="0"/>
                <a:cs typeface="Verdana" panose="020B0604030504040204" pitchFamily="34" charset="0"/>
              </a:rPr>
              <a:t>and </a:t>
            </a:r>
            <a:r>
              <a:rPr lang="en-US" sz="2000" b="0" kern="0" spc="-5" dirty="0">
                <a:solidFill>
                  <a:prstClr val="black"/>
                </a:solidFill>
                <a:latin typeface="Verdana" panose="020B0604030504040204" pitchFamily="34" charset="0"/>
                <a:ea typeface="Verdana" panose="020B0604030504040204" pitchFamily="34" charset="0"/>
                <a:cs typeface="Verdana" panose="020B0604030504040204" pitchFamily="34" charset="0"/>
              </a:rPr>
              <a:t>the Americans </a:t>
            </a:r>
            <a:r>
              <a:rPr lang="en-US" sz="2000" b="0" kern="0" dirty="0">
                <a:solidFill>
                  <a:prstClr val="black"/>
                </a:solidFill>
                <a:latin typeface="Verdana" panose="020B0604030504040204" pitchFamily="34" charset="0"/>
                <a:ea typeface="Verdana" panose="020B0604030504040204" pitchFamily="34" charset="0"/>
                <a:cs typeface="Verdana" panose="020B0604030504040204" pitchFamily="34" charset="0"/>
              </a:rPr>
              <a:t>with </a:t>
            </a:r>
            <a:r>
              <a:rPr lang="en-US" sz="2000" b="0" kern="0" spc="-5" dirty="0">
                <a:solidFill>
                  <a:prstClr val="black"/>
                </a:solidFill>
                <a:latin typeface="Verdana" panose="020B0604030504040204" pitchFamily="34" charset="0"/>
                <a:ea typeface="Verdana" panose="020B0604030504040204" pitchFamily="34" charset="0"/>
                <a:cs typeface="Verdana" panose="020B0604030504040204" pitchFamily="34" charset="0"/>
              </a:rPr>
              <a:t>Disabilities </a:t>
            </a:r>
            <a:r>
              <a:rPr lang="en-US" sz="2000" b="0" kern="0" dirty="0">
                <a:solidFill>
                  <a:prstClr val="black"/>
                </a:solidFill>
                <a:latin typeface="Verdana" panose="020B0604030504040204" pitchFamily="34" charset="0"/>
                <a:ea typeface="Verdana" panose="020B0604030504040204" pitchFamily="34" charset="0"/>
                <a:cs typeface="Verdana" panose="020B0604030504040204" pitchFamily="34" charset="0"/>
              </a:rPr>
              <a:t>Act </a:t>
            </a:r>
            <a:r>
              <a:rPr lang="en-US" sz="2000" b="0" kern="0" spc="-5" dirty="0">
                <a:solidFill>
                  <a:prstClr val="black"/>
                </a:solidFill>
                <a:latin typeface="Verdana" panose="020B0604030504040204" pitchFamily="34" charset="0"/>
                <a:ea typeface="Verdana" panose="020B0604030504040204" pitchFamily="34" charset="0"/>
                <a:cs typeface="Verdana" panose="020B0604030504040204" pitchFamily="34" charset="0"/>
              </a:rPr>
              <a:t>Amendments </a:t>
            </a:r>
            <a:r>
              <a:rPr lang="en-US" sz="2000" b="0" kern="0" dirty="0">
                <a:solidFill>
                  <a:prstClr val="black"/>
                </a:solidFill>
                <a:latin typeface="Verdana" panose="020B0604030504040204" pitchFamily="34" charset="0"/>
                <a:ea typeface="Verdana" panose="020B0604030504040204" pitchFamily="34" charset="0"/>
                <a:cs typeface="Verdana" panose="020B0604030504040204" pitchFamily="34" charset="0"/>
              </a:rPr>
              <a:t>Act of</a:t>
            </a:r>
            <a:r>
              <a:rPr lang="en-US" sz="2000" b="0" kern="0" spc="-5" dirty="0">
                <a:solidFill>
                  <a:prstClr val="black"/>
                </a:solidFill>
                <a:latin typeface="Verdana" panose="020B0604030504040204" pitchFamily="34" charset="0"/>
                <a:ea typeface="Verdana" panose="020B0604030504040204" pitchFamily="34" charset="0"/>
                <a:cs typeface="Verdana" panose="020B0604030504040204" pitchFamily="34" charset="0"/>
              </a:rPr>
              <a:t> 2008</a:t>
            </a:r>
            <a:endParaRPr lang="en-US" sz="2000" b="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927100" lvl="0" indent="0" defTabSz="914400">
              <a:spcBef>
                <a:spcPts val="950"/>
              </a:spcBef>
              <a:buNone/>
              <a:defRPr/>
            </a:pPr>
            <a:r>
              <a:rPr lang="en-US" sz="2000" b="0" kern="0" spc="-5" dirty="0">
                <a:solidFill>
                  <a:srgbClr val="C00000"/>
                </a:solidFill>
                <a:latin typeface="Verdana" panose="020B0604030504040204" pitchFamily="34" charset="0"/>
                <a:ea typeface="Verdana" panose="020B0604030504040204" pitchFamily="34" charset="0"/>
                <a:cs typeface="Verdana" panose="020B0604030504040204" pitchFamily="34" charset="0"/>
              </a:rPr>
              <a:t>Disability</a:t>
            </a:r>
          </a:p>
          <a:p>
            <a:pPr lvl="0"/>
            <a:r>
              <a:rPr lang="en-US" sz="1600" b="0" dirty="0">
                <a:latin typeface="Verdana" panose="020B0604030504040204" pitchFamily="34" charset="0"/>
                <a:ea typeface="Verdana" panose="020B0604030504040204" pitchFamily="34" charset="0"/>
                <a:cs typeface="Verdana" panose="020B0604030504040204" pitchFamily="34" charset="0"/>
              </a:rPr>
              <a:t>US HHS, Section 504 of the Rehabilitation Act of 1973, as amended (</a:t>
            </a:r>
            <a:r>
              <a:rPr lang="en-US" sz="1600" b="0" u="sng" dirty="0">
                <a:latin typeface="Verdana" panose="020B0604030504040204" pitchFamily="34" charset="0"/>
                <a:ea typeface="Verdana" panose="020B0604030504040204" pitchFamily="34" charset="0"/>
                <a:cs typeface="Verdana" panose="020B0604030504040204" pitchFamily="34" charset="0"/>
                <a:hlinkClick r:id="rId3"/>
              </a:rPr>
              <a:t>29 USC § 794</a:t>
            </a:r>
            <a:r>
              <a:rPr lang="en-US" sz="1600" b="0" dirty="0">
                <a:latin typeface="Verdana" panose="020B0604030504040204" pitchFamily="34" charset="0"/>
                <a:ea typeface="Verdana" panose="020B0604030504040204" pitchFamily="34" charset="0"/>
                <a:cs typeface="Verdana" panose="020B0604030504040204" pitchFamily="34" charset="0"/>
              </a:rPr>
              <a:t>), prohibits discrimination against otherwise qualified individuals on the basis of disability in:</a:t>
            </a:r>
          </a:p>
          <a:p>
            <a:r>
              <a:rPr lang="en-US" sz="1600" b="0" dirty="0">
                <a:latin typeface="Verdana" panose="020B0604030504040204" pitchFamily="34" charset="0"/>
                <a:ea typeface="Verdana" panose="020B0604030504040204" pitchFamily="34" charset="0"/>
                <a:cs typeface="Verdana" panose="020B0604030504040204" pitchFamily="34" charset="0"/>
              </a:rPr>
              <a:t>Programs and activities receiving financial assistance from HHS </a:t>
            </a:r>
            <a:r>
              <a:rPr lang="en-US" sz="1600" b="0" u="sng" dirty="0">
                <a:latin typeface="Verdana" panose="020B0604030504040204" pitchFamily="34" charset="0"/>
                <a:ea typeface="Verdana" panose="020B0604030504040204" pitchFamily="34" charset="0"/>
                <a:cs typeface="Verdana" panose="020B0604030504040204" pitchFamily="34" charset="0"/>
                <a:hlinkClick r:id="rId4"/>
              </a:rPr>
              <a:t>45 CFR 84</a:t>
            </a:r>
            <a:r>
              <a:rPr lang="en-US" sz="1600" b="0" dirty="0">
                <a:latin typeface="Verdana" panose="020B0604030504040204" pitchFamily="34" charset="0"/>
                <a:ea typeface="Verdana" panose="020B0604030504040204" pitchFamily="34" charset="0"/>
                <a:cs typeface="Verdana" panose="020B0604030504040204" pitchFamily="34" charset="0"/>
              </a:rPr>
              <a:t>;</a:t>
            </a:r>
          </a:p>
          <a:p>
            <a:r>
              <a:rPr lang="en-US" sz="1600" b="0" dirty="0">
                <a:latin typeface="Verdana" panose="020B0604030504040204" pitchFamily="34" charset="0"/>
                <a:ea typeface="Verdana" panose="020B0604030504040204" pitchFamily="34" charset="0"/>
                <a:cs typeface="Verdana" panose="020B0604030504040204" pitchFamily="34" charset="0"/>
              </a:rPr>
              <a:t>Programs or activities conducted by HHS </a:t>
            </a:r>
            <a:r>
              <a:rPr lang="en-US" sz="1600" b="0" u="sng" dirty="0">
                <a:latin typeface="Verdana" panose="020B0604030504040204" pitchFamily="34" charset="0"/>
                <a:ea typeface="Verdana" panose="020B0604030504040204" pitchFamily="34" charset="0"/>
                <a:cs typeface="Verdana" panose="020B0604030504040204" pitchFamily="34" charset="0"/>
                <a:hlinkClick r:id="rId5"/>
              </a:rPr>
              <a:t>45 CFR 85</a:t>
            </a:r>
            <a:r>
              <a:rPr lang="en-US" sz="1600" b="0" dirty="0">
                <a:latin typeface="Verdana" panose="020B0604030504040204" pitchFamily="34" charset="0"/>
                <a:ea typeface="Verdana" panose="020B0604030504040204" pitchFamily="34" charset="0"/>
                <a:cs typeface="Verdana" panose="020B0604030504040204" pitchFamily="34" charset="0"/>
              </a:rPr>
              <a:t>.</a:t>
            </a:r>
          </a:p>
          <a:p>
            <a:r>
              <a:rPr lang="en-US" sz="1600" b="0" dirty="0">
                <a:latin typeface="Verdana" panose="020B0604030504040204" pitchFamily="34" charset="0"/>
                <a:ea typeface="Verdana" panose="020B0604030504040204" pitchFamily="34" charset="0"/>
                <a:cs typeface="Verdana" panose="020B0604030504040204" pitchFamily="34" charset="0"/>
              </a:rPr>
              <a:t>HHS OCR enforces laws and regulations that prohibit discrimination on the basis of disability in programs, services, activities, and facilities.</a:t>
            </a:r>
          </a:p>
          <a:p>
            <a:r>
              <a:rPr lang="en-US" sz="1600" b="0" dirty="0">
                <a:latin typeface="Verdana" panose="020B0604030504040204" pitchFamily="34" charset="0"/>
                <a:ea typeface="Verdana" panose="020B0604030504040204" pitchFamily="34" charset="0"/>
                <a:cs typeface="Verdana" panose="020B0604030504040204" pitchFamily="34" charset="0"/>
              </a:rPr>
              <a:t>USDA (</a:t>
            </a:r>
            <a:r>
              <a:rPr lang="en-US" sz="1600" b="0" dirty="0" err="1">
                <a:latin typeface="Verdana" panose="020B0604030504040204" pitchFamily="34" charset="0"/>
                <a:ea typeface="Verdana" panose="020B0604030504040204" pitchFamily="34" charset="0"/>
                <a:cs typeface="Verdana" panose="020B0604030504040204" pitchFamily="34" charset="0"/>
              </a:rPr>
              <a:t>7CFR</a:t>
            </a:r>
            <a:r>
              <a:rPr lang="en-US" sz="1600" b="0" dirty="0">
                <a:latin typeface="Verdana" panose="020B0604030504040204" pitchFamily="34" charset="0"/>
                <a:ea typeface="Verdana" panose="020B0604030504040204" pitchFamily="34" charset="0"/>
                <a:cs typeface="Verdana" panose="020B0604030504040204" pitchFamily="34" charset="0"/>
              </a:rPr>
              <a:t> </a:t>
            </a:r>
            <a:r>
              <a:rPr lang="en-US" sz="1600" b="0" dirty="0" err="1">
                <a:latin typeface="Verdana" panose="020B0604030504040204" pitchFamily="34" charset="0"/>
                <a:ea typeface="Verdana" panose="020B0604030504040204" pitchFamily="34" charset="0"/>
                <a:cs typeface="Verdana" panose="020B0604030504040204" pitchFamily="34" charset="0"/>
              </a:rPr>
              <a:t>15b</a:t>
            </a:r>
            <a:r>
              <a:rPr lang="en-US" sz="1600" b="0" dirty="0">
                <a:latin typeface="Verdana" panose="020B0604030504040204" pitchFamily="34" charset="0"/>
                <a:ea typeface="Verdana" panose="020B0604030504040204" pitchFamily="34" charset="0"/>
                <a:cs typeface="Verdana" panose="020B0604030504040204" pitchFamily="34" charset="0"/>
              </a:rPr>
              <a:t>)</a:t>
            </a:r>
          </a:p>
          <a:p>
            <a:endParaRPr lang="en-US" sz="1800" b="0" dirty="0">
              <a:latin typeface="Verdana" panose="020B0604030504040204" pitchFamily="34" charset="0"/>
              <a:ea typeface="Verdana" panose="020B0604030504040204" pitchFamily="34" charset="0"/>
              <a:cs typeface="Verdana" panose="020B0604030504040204" pitchFamily="34" charset="0"/>
            </a:endParaRPr>
          </a:p>
          <a:p>
            <a:pPr marL="0" lvl="0" indent="0" defTabSz="914400">
              <a:spcBef>
                <a:spcPts val="950"/>
              </a:spcBef>
              <a:buNone/>
              <a:defRPr/>
            </a:pPr>
            <a:endParaRPr lang="en-US" sz="2000" b="0" kern="0" spc="-5"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927100" lvl="0" indent="0" defTabSz="914400">
              <a:spcBef>
                <a:spcPts val="950"/>
              </a:spcBef>
              <a:buNone/>
              <a:defRPr/>
            </a:pPr>
            <a:endParaRPr lang="en-US" sz="2000" b="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7" name="Title 1">
            <a:extLst>
              <a:ext uri="{FF2B5EF4-FFF2-40B4-BE49-F238E27FC236}">
                <a16:creationId xmlns:a16="http://schemas.microsoft.com/office/drawing/2014/main" id="{70A21F3B-B3EC-4517-B1B5-DAC3018321AD}"/>
              </a:ext>
            </a:extLst>
          </p:cNvPr>
          <p:cNvSpPr>
            <a:spLocks noGrp="1"/>
          </p:cNvSpPr>
          <p:nvPr>
            <p:ph type="title"/>
          </p:nvPr>
        </p:nvSpPr>
        <p:spPr>
          <a:xfrm>
            <a:off x="674369" y="624054"/>
            <a:ext cx="7843267" cy="548640"/>
          </a:xfrm>
        </p:spPr>
        <p:txBody>
          <a:bodyPr/>
          <a:lstStyle/>
          <a:p>
            <a:pPr algn="ct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Tree>
    <p:extLst>
      <p:ext uri="{BB962C8B-B14F-4D97-AF65-F5344CB8AC3E}">
        <p14:creationId xmlns:p14="http://schemas.microsoft.com/office/powerpoint/2010/main" val="1130170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A03C-2AB5-4243-ACDF-DDAF96A83E62}"/>
              </a:ext>
            </a:extLst>
          </p:cNvPr>
          <p:cNvSpPr>
            <a:spLocks noGrp="1"/>
          </p:cNvSpPr>
          <p:nvPr>
            <p:ph type="title"/>
          </p:nvPr>
        </p:nvSpPr>
        <p:spPr/>
        <p:txBody>
          <a:bodyPr/>
          <a:lstStyle/>
          <a:p>
            <a:pPr algn="ctr"/>
            <a:r>
              <a:rPr lang="en-US" sz="2800" kern="0" spc="-10" dirty="0">
                <a:solidFill>
                  <a:srgbClr val="136442"/>
                </a:solidFill>
                <a:latin typeface="Verdana"/>
                <a:ea typeface="+mj-ea"/>
                <a:cs typeface="Verdana"/>
              </a:rPr>
              <a:t>Resolution </a:t>
            </a:r>
            <a:r>
              <a:rPr lang="en-US" sz="2800" kern="0" spc="-5" dirty="0">
                <a:solidFill>
                  <a:srgbClr val="136442"/>
                </a:solidFill>
                <a:latin typeface="Verdana"/>
                <a:ea typeface="+mj-ea"/>
                <a:cs typeface="Verdana"/>
              </a:rPr>
              <a:t>of</a:t>
            </a:r>
            <a:r>
              <a:rPr lang="en-US" sz="2800" kern="0" spc="50" dirty="0">
                <a:solidFill>
                  <a:srgbClr val="136442"/>
                </a:solidFill>
                <a:latin typeface="Verdana"/>
                <a:ea typeface="+mj-ea"/>
                <a:cs typeface="Verdana"/>
              </a:rPr>
              <a:t> </a:t>
            </a:r>
            <a:r>
              <a:rPr lang="en-US" sz="2800" kern="0" spc="-5" dirty="0">
                <a:solidFill>
                  <a:srgbClr val="136442"/>
                </a:solidFill>
                <a:latin typeface="Verdana"/>
                <a:ea typeface="+mj-ea"/>
                <a:cs typeface="Verdana"/>
              </a:rPr>
              <a:t>Noncompliance</a:t>
            </a:r>
            <a:endParaRPr lang="en-US" dirty="0"/>
          </a:p>
        </p:txBody>
      </p:sp>
      <p:sp>
        <p:nvSpPr>
          <p:cNvPr id="3" name="Rectangle 2">
            <a:extLst>
              <a:ext uri="{FF2B5EF4-FFF2-40B4-BE49-F238E27FC236}">
                <a16:creationId xmlns:a16="http://schemas.microsoft.com/office/drawing/2014/main" id="{48F8EEAB-157D-4A6C-A120-9F0742612000}"/>
              </a:ext>
            </a:extLst>
          </p:cNvPr>
          <p:cNvSpPr/>
          <p:nvPr/>
        </p:nvSpPr>
        <p:spPr>
          <a:xfrm>
            <a:off x="757382" y="1835096"/>
            <a:ext cx="8081818" cy="2641749"/>
          </a:xfrm>
          <a:prstGeom prst="rect">
            <a:avLst/>
          </a:prstGeom>
        </p:spPr>
        <p:txBody>
          <a:bodyPr wrap="square">
            <a:spAutoFit/>
          </a:bodyPr>
          <a:lstStyle/>
          <a:p>
            <a:pPr marL="297815" marR="80645" lvl="0" indent="-285115">
              <a:lnSpc>
                <a:spcPts val="1939"/>
              </a:lnSpc>
              <a:spcBef>
                <a:spcPts val="345"/>
              </a:spcBef>
              <a:buFont typeface="Wingdings"/>
              <a:buChar char=""/>
              <a:tabLst>
                <a:tab pos="298450" algn="l"/>
              </a:tabLst>
            </a:pPr>
            <a:r>
              <a:rPr lang="en-US" dirty="0">
                <a:solidFill>
                  <a:prstClr val="black"/>
                </a:solidFill>
                <a:latin typeface="Verdana"/>
                <a:cs typeface="Verdana"/>
              </a:rPr>
              <a:t>A factual finding </a:t>
            </a:r>
            <a:r>
              <a:rPr lang="en-US" spc="-5" dirty="0">
                <a:solidFill>
                  <a:prstClr val="black"/>
                </a:solidFill>
                <a:latin typeface="Verdana"/>
                <a:cs typeface="Verdana"/>
              </a:rPr>
              <a:t>that </a:t>
            </a:r>
            <a:r>
              <a:rPr lang="en-US" dirty="0">
                <a:solidFill>
                  <a:prstClr val="black"/>
                </a:solidFill>
                <a:latin typeface="Verdana"/>
                <a:cs typeface="Verdana"/>
              </a:rPr>
              <a:t>any civil </a:t>
            </a:r>
            <a:r>
              <a:rPr lang="en-US" spc="-5" dirty="0">
                <a:solidFill>
                  <a:prstClr val="black"/>
                </a:solidFill>
                <a:latin typeface="Verdana"/>
                <a:cs typeface="Verdana"/>
              </a:rPr>
              <a:t>rights requirement, </a:t>
            </a:r>
            <a:r>
              <a:rPr lang="en-US" dirty="0">
                <a:solidFill>
                  <a:prstClr val="black"/>
                </a:solidFill>
                <a:latin typeface="Verdana"/>
                <a:cs typeface="Verdana"/>
              </a:rPr>
              <a:t>as </a:t>
            </a:r>
            <a:r>
              <a:rPr lang="en-US" spc="-5" dirty="0">
                <a:solidFill>
                  <a:prstClr val="black"/>
                </a:solidFill>
                <a:latin typeface="Verdana"/>
                <a:cs typeface="Verdana"/>
              </a:rPr>
              <a:t>provided by  </a:t>
            </a:r>
            <a:r>
              <a:rPr lang="en-US" dirty="0">
                <a:solidFill>
                  <a:prstClr val="black"/>
                </a:solidFill>
                <a:latin typeface="Verdana"/>
                <a:cs typeface="Verdana"/>
              </a:rPr>
              <a:t>law, </a:t>
            </a:r>
            <a:r>
              <a:rPr lang="en-US" spc="-5" dirty="0">
                <a:solidFill>
                  <a:prstClr val="black"/>
                </a:solidFill>
                <a:latin typeface="Verdana"/>
                <a:cs typeface="Verdana"/>
              </a:rPr>
              <a:t>regulation, policy, instruction, </a:t>
            </a:r>
            <a:r>
              <a:rPr lang="en-US" dirty="0">
                <a:solidFill>
                  <a:prstClr val="black"/>
                </a:solidFill>
                <a:latin typeface="Verdana"/>
                <a:cs typeface="Verdana"/>
              </a:rPr>
              <a:t>or </a:t>
            </a:r>
            <a:r>
              <a:rPr lang="en-US" spc="-5" dirty="0">
                <a:solidFill>
                  <a:prstClr val="black"/>
                </a:solidFill>
                <a:latin typeface="Verdana"/>
                <a:cs typeface="Verdana"/>
              </a:rPr>
              <a:t>guidelines, </a:t>
            </a:r>
            <a:r>
              <a:rPr lang="en-US" dirty="0">
                <a:solidFill>
                  <a:prstClr val="black"/>
                </a:solidFill>
                <a:latin typeface="Verdana"/>
                <a:cs typeface="Verdana"/>
              </a:rPr>
              <a:t>is not </a:t>
            </a:r>
            <a:r>
              <a:rPr lang="en-US" spc="-5" dirty="0">
                <a:solidFill>
                  <a:prstClr val="black"/>
                </a:solidFill>
                <a:latin typeface="Verdana"/>
                <a:cs typeface="Verdana"/>
              </a:rPr>
              <a:t>being  adhered to by </a:t>
            </a:r>
            <a:r>
              <a:rPr lang="en-US" dirty="0">
                <a:solidFill>
                  <a:prstClr val="black"/>
                </a:solidFill>
                <a:latin typeface="Verdana"/>
                <a:cs typeface="Verdana"/>
              </a:rPr>
              <a:t>a State </a:t>
            </a:r>
            <a:r>
              <a:rPr lang="en-US" spc="-5" dirty="0">
                <a:solidFill>
                  <a:prstClr val="black"/>
                </a:solidFill>
                <a:latin typeface="Verdana"/>
                <a:cs typeface="Verdana"/>
              </a:rPr>
              <a:t>agency, subrecipient agency, </a:t>
            </a:r>
            <a:r>
              <a:rPr lang="en-US" dirty="0">
                <a:solidFill>
                  <a:prstClr val="black"/>
                </a:solidFill>
                <a:latin typeface="Verdana"/>
                <a:cs typeface="Verdana"/>
              </a:rPr>
              <a:t>or a local  </a:t>
            </a:r>
            <a:r>
              <a:rPr lang="en-US" spc="-5" dirty="0">
                <a:solidFill>
                  <a:prstClr val="black"/>
                </a:solidFill>
                <a:latin typeface="Verdana"/>
                <a:cs typeface="Verdana"/>
              </a:rPr>
              <a:t>site.</a:t>
            </a:r>
            <a:endParaRPr lang="en-US" dirty="0">
              <a:solidFill>
                <a:prstClr val="black"/>
              </a:solidFill>
              <a:latin typeface="Verdana"/>
              <a:cs typeface="Verdana"/>
            </a:endParaRPr>
          </a:p>
          <a:p>
            <a:pPr lvl="0">
              <a:spcBef>
                <a:spcPts val="50"/>
              </a:spcBef>
              <a:buFont typeface="Wingdings"/>
              <a:buChar char=""/>
            </a:pPr>
            <a:endParaRPr lang="en-US" sz="2200" dirty="0">
              <a:solidFill>
                <a:prstClr val="black"/>
              </a:solidFill>
              <a:latin typeface="Times New Roman"/>
              <a:cs typeface="Times New Roman"/>
            </a:endParaRPr>
          </a:p>
          <a:p>
            <a:pPr marL="297815" lvl="0" indent="-285115">
              <a:buFont typeface="Wingdings"/>
              <a:buChar char=""/>
              <a:tabLst>
                <a:tab pos="298450" algn="l"/>
              </a:tabLst>
            </a:pPr>
            <a:r>
              <a:rPr lang="en-US" spc="-5" dirty="0">
                <a:solidFill>
                  <a:prstClr val="black"/>
                </a:solidFill>
                <a:latin typeface="Verdana"/>
                <a:cs typeface="Verdana"/>
              </a:rPr>
              <a:t>Steps </a:t>
            </a:r>
            <a:r>
              <a:rPr lang="en-US" dirty="0">
                <a:solidFill>
                  <a:prstClr val="black"/>
                </a:solidFill>
                <a:latin typeface="Verdana"/>
                <a:cs typeface="Verdana"/>
              </a:rPr>
              <a:t>must </a:t>
            </a:r>
            <a:r>
              <a:rPr lang="en-US" spc="-5" dirty="0">
                <a:solidFill>
                  <a:prstClr val="black"/>
                </a:solidFill>
                <a:latin typeface="Verdana"/>
                <a:cs typeface="Verdana"/>
              </a:rPr>
              <a:t>be taken immediately to obtain </a:t>
            </a:r>
            <a:r>
              <a:rPr lang="en-US" i="1" dirty="0">
                <a:solidFill>
                  <a:srgbClr val="A01F6C"/>
                </a:solidFill>
                <a:latin typeface="Verdana"/>
                <a:cs typeface="Verdana"/>
              </a:rPr>
              <a:t>voluntary</a:t>
            </a:r>
            <a:r>
              <a:rPr lang="en-US" i="1" spc="90" dirty="0">
                <a:solidFill>
                  <a:srgbClr val="A01F6C"/>
                </a:solidFill>
                <a:latin typeface="Verdana"/>
                <a:cs typeface="Verdana"/>
              </a:rPr>
              <a:t> </a:t>
            </a:r>
            <a:r>
              <a:rPr lang="en-US" spc="-5" dirty="0">
                <a:solidFill>
                  <a:prstClr val="black"/>
                </a:solidFill>
                <a:latin typeface="Verdana"/>
                <a:cs typeface="Verdana"/>
              </a:rPr>
              <a:t>compliance.</a:t>
            </a:r>
            <a:endParaRPr lang="en-US" dirty="0">
              <a:solidFill>
                <a:prstClr val="black"/>
              </a:solidFill>
              <a:latin typeface="Verdana"/>
              <a:cs typeface="Verdana"/>
            </a:endParaRPr>
          </a:p>
          <a:p>
            <a:pPr lvl="0">
              <a:spcBef>
                <a:spcPts val="55"/>
              </a:spcBef>
              <a:buFont typeface="Wingdings"/>
              <a:buChar char=""/>
            </a:pPr>
            <a:endParaRPr lang="en-US" sz="2300" dirty="0">
              <a:solidFill>
                <a:prstClr val="black"/>
              </a:solidFill>
              <a:latin typeface="Times New Roman"/>
              <a:cs typeface="Times New Roman"/>
            </a:endParaRPr>
          </a:p>
          <a:p>
            <a:pPr marL="297815" lvl="0" indent="-285115">
              <a:buFont typeface="Wingdings"/>
              <a:buChar char=""/>
              <a:tabLst>
                <a:tab pos="298450" algn="l"/>
              </a:tabLst>
            </a:pPr>
            <a:r>
              <a:rPr lang="en-US" dirty="0">
                <a:solidFill>
                  <a:prstClr val="black"/>
                </a:solidFill>
                <a:latin typeface="Verdana"/>
                <a:cs typeface="Verdana"/>
              </a:rPr>
              <a:t>A </a:t>
            </a:r>
            <a:r>
              <a:rPr lang="en-US" spc="-5" dirty="0">
                <a:solidFill>
                  <a:prstClr val="black"/>
                </a:solidFill>
                <a:latin typeface="Verdana"/>
                <a:cs typeface="Verdana"/>
              </a:rPr>
              <a:t>finding’s effective date </a:t>
            </a:r>
            <a:r>
              <a:rPr lang="en-US" dirty="0">
                <a:solidFill>
                  <a:prstClr val="black"/>
                </a:solidFill>
                <a:latin typeface="Verdana"/>
                <a:cs typeface="Verdana"/>
              </a:rPr>
              <a:t>is </a:t>
            </a:r>
            <a:r>
              <a:rPr lang="en-US" spc="-5" dirty="0">
                <a:solidFill>
                  <a:prstClr val="black"/>
                </a:solidFill>
                <a:latin typeface="Verdana"/>
                <a:cs typeface="Verdana"/>
              </a:rPr>
              <a:t>the date </a:t>
            </a:r>
            <a:r>
              <a:rPr lang="en-US" dirty="0">
                <a:solidFill>
                  <a:prstClr val="black"/>
                </a:solidFill>
                <a:latin typeface="Verdana"/>
                <a:cs typeface="Verdana"/>
              </a:rPr>
              <a:t>of notice </a:t>
            </a:r>
            <a:r>
              <a:rPr lang="en-US" spc="-5" dirty="0">
                <a:solidFill>
                  <a:prstClr val="black"/>
                </a:solidFill>
                <a:latin typeface="Verdana"/>
                <a:cs typeface="Verdana"/>
              </a:rPr>
              <a:t>to the</a:t>
            </a:r>
            <a:r>
              <a:rPr lang="en-US" spc="130" dirty="0">
                <a:solidFill>
                  <a:prstClr val="black"/>
                </a:solidFill>
                <a:latin typeface="Verdana"/>
                <a:cs typeface="Verdana"/>
              </a:rPr>
              <a:t> </a:t>
            </a:r>
            <a:r>
              <a:rPr lang="en-US" spc="-5" dirty="0">
                <a:solidFill>
                  <a:prstClr val="black"/>
                </a:solidFill>
                <a:latin typeface="Verdana"/>
                <a:cs typeface="Verdana"/>
              </a:rPr>
              <a:t>reviewed</a:t>
            </a:r>
            <a:endParaRPr lang="en-US" dirty="0">
              <a:solidFill>
                <a:prstClr val="black"/>
              </a:solidFill>
              <a:latin typeface="Verdana"/>
              <a:cs typeface="Verdana"/>
            </a:endParaRPr>
          </a:p>
          <a:p>
            <a:pPr marL="297815" lvl="0">
              <a:spcBef>
                <a:spcPts val="215"/>
              </a:spcBef>
            </a:pPr>
            <a:r>
              <a:rPr lang="en-US" spc="-5" dirty="0">
                <a:solidFill>
                  <a:prstClr val="black"/>
                </a:solidFill>
                <a:latin typeface="Verdana"/>
                <a:cs typeface="Verdana"/>
              </a:rPr>
              <a:t>entity.</a:t>
            </a:r>
            <a:endParaRPr lang="en-US" dirty="0">
              <a:solidFill>
                <a:prstClr val="black"/>
              </a:solidFill>
              <a:latin typeface="Verdana"/>
              <a:cs typeface="Verdana"/>
            </a:endParaRPr>
          </a:p>
        </p:txBody>
      </p:sp>
    </p:spTree>
    <p:extLst>
      <p:ext uri="{BB962C8B-B14F-4D97-AF65-F5344CB8AC3E}">
        <p14:creationId xmlns:p14="http://schemas.microsoft.com/office/powerpoint/2010/main" val="208139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869B-2A47-4ACE-8AB3-B1E160C924DC}"/>
              </a:ext>
            </a:extLst>
          </p:cNvPr>
          <p:cNvSpPr>
            <a:spLocks noGrp="1"/>
          </p:cNvSpPr>
          <p:nvPr>
            <p:ph type="title"/>
          </p:nvPr>
        </p:nvSpPr>
        <p:spPr/>
        <p:txBody>
          <a:bodyPr/>
          <a:lstStyle/>
          <a:p>
            <a:pPr algn="ctr"/>
            <a:r>
              <a:rPr lang="en-US" sz="2800" kern="0" spc="-10" dirty="0">
                <a:solidFill>
                  <a:srgbClr val="136442"/>
                </a:solidFill>
                <a:latin typeface="Verdana"/>
                <a:ea typeface="+mj-ea"/>
                <a:cs typeface="Verdana"/>
              </a:rPr>
              <a:t>Questions</a:t>
            </a:r>
            <a:endParaRPr lang="en-US" dirty="0"/>
          </a:p>
        </p:txBody>
      </p:sp>
      <p:sp>
        <p:nvSpPr>
          <p:cNvPr id="3" name="object 13">
            <a:extLst>
              <a:ext uri="{FF2B5EF4-FFF2-40B4-BE49-F238E27FC236}">
                <a16:creationId xmlns:a16="http://schemas.microsoft.com/office/drawing/2014/main" id="{ABE81B4C-5FB3-4A56-AA4D-973F80E4038E}"/>
              </a:ext>
            </a:extLst>
          </p:cNvPr>
          <p:cNvSpPr/>
          <p:nvPr/>
        </p:nvSpPr>
        <p:spPr>
          <a:xfrm>
            <a:off x="3144011" y="2258567"/>
            <a:ext cx="2857500" cy="2427731"/>
          </a:xfrm>
          <a:prstGeom prst="rect">
            <a:avLst/>
          </a:prstGeom>
          <a:blipFill>
            <a:blip r:embed="rId3" cstate="print"/>
            <a:stretch>
              <a:fillRect/>
            </a:stretch>
          </a:blipFill>
        </p:spPr>
        <p:txBody>
          <a:bodyPr wrap="square" lIns="0" tIns="0" rIns="0" bIns="0" rtlCol="0"/>
          <a:lstStyle/>
          <a:p>
            <a:endParaRPr dirty="0">
              <a:solidFill>
                <a:prstClr val="black"/>
              </a:solidFill>
              <a:latin typeface="Calibri"/>
            </a:endParaRPr>
          </a:p>
        </p:txBody>
      </p:sp>
    </p:spTree>
    <p:extLst>
      <p:ext uri="{BB962C8B-B14F-4D97-AF65-F5344CB8AC3E}">
        <p14:creationId xmlns:p14="http://schemas.microsoft.com/office/powerpoint/2010/main" val="12589812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8179-45A6-4F03-A3C8-14D8C8D72069}"/>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Contact</a:t>
            </a:r>
            <a:r>
              <a:rPr lang="en-US" sz="2800" kern="0" spc="-25" dirty="0">
                <a:solidFill>
                  <a:srgbClr val="136442"/>
                </a:solidFill>
                <a:latin typeface="Verdana"/>
                <a:ea typeface="+mj-ea"/>
                <a:cs typeface="Verdana"/>
              </a:rPr>
              <a:t> </a:t>
            </a:r>
            <a:r>
              <a:rPr lang="en-US" sz="2800" kern="0" spc="-5" dirty="0">
                <a:solidFill>
                  <a:srgbClr val="136442"/>
                </a:solidFill>
                <a:latin typeface="Verdana"/>
                <a:ea typeface="+mj-ea"/>
                <a:cs typeface="Verdana"/>
              </a:rPr>
              <a:t>Information</a:t>
            </a:r>
            <a:endParaRPr lang="en-US" dirty="0"/>
          </a:p>
        </p:txBody>
      </p:sp>
      <p:sp>
        <p:nvSpPr>
          <p:cNvPr id="3" name="Rectangle 2">
            <a:extLst>
              <a:ext uri="{FF2B5EF4-FFF2-40B4-BE49-F238E27FC236}">
                <a16:creationId xmlns:a16="http://schemas.microsoft.com/office/drawing/2014/main" id="{567BBA46-9CFC-4A49-98D4-B6E3C8343867}"/>
              </a:ext>
            </a:extLst>
          </p:cNvPr>
          <p:cNvSpPr/>
          <p:nvPr/>
        </p:nvSpPr>
        <p:spPr>
          <a:xfrm>
            <a:off x="674369" y="1333051"/>
            <a:ext cx="6308322" cy="3262432"/>
          </a:xfrm>
          <a:prstGeom prst="rect">
            <a:avLst/>
          </a:prstGeom>
        </p:spPr>
        <p:txBody>
          <a:bodyPr wrap="square">
            <a:spAutoFit/>
          </a:bodyPr>
          <a:lstStyle/>
          <a:p>
            <a:pPr marL="274320" lvl="0"/>
            <a:endParaRPr lang="en-US" sz="1400" b="1" dirty="0">
              <a:solidFill>
                <a:prstClr val="black"/>
              </a:solidFill>
              <a:latin typeface="Calibri"/>
            </a:endParaRPr>
          </a:p>
          <a:p>
            <a:pPr marL="274320" lvl="0"/>
            <a:r>
              <a:rPr lang="en-US" sz="1400" b="1" dirty="0">
                <a:solidFill>
                  <a:prstClr val="black"/>
                </a:solidFill>
                <a:latin typeface="Calibri"/>
              </a:rPr>
              <a:t>	</a:t>
            </a:r>
            <a:r>
              <a:rPr lang="en-US" sz="1600" b="1" dirty="0">
                <a:solidFill>
                  <a:prstClr val="black"/>
                </a:solidFill>
                <a:latin typeface="Calibri"/>
              </a:rPr>
              <a:t>Carlotta Dixon, MHS, CPM</a:t>
            </a:r>
            <a:endParaRPr lang="en-US" sz="1600" dirty="0">
              <a:solidFill>
                <a:prstClr val="black"/>
              </a:solidFill>
              <a:latin typeface="Calibri"/>
            </a:endParaRPr>
          </a:p>
          <a:p>
            <a:pPr marL="274320" lvl="0"/>
            <a:r>
              <a:rPr lang="en-US" sz="1600" b="1" dirty="0">
                <a:solidFill>
                  <a:prstClr val="black"/>
                </a:solidFill>
                <a:latin typeface="Calibri"/>
              </a:rPr>
              <a:t>	Section Chief </a:t>
            </a:r>
            <a:endParaRPr lang="en-US" sz="1600" dirty="0">
              <a:solidFill>
                <a:prstClr val="black"/>
              </a:solidFill>
              <a:latin typeface="Calibri"/>
            </a:endParaRPr>
          </a:p>
          <a:p>
            <a:pPr marL="274320" lvl="0"/>
            <a:r>
              <a:rPr lang="en-US" sz="1600" b="1" dirty="0">
                <a:solidFill>
                  <a:prstClr val="black"/>
                </a:solidFill>
                <a:latin typeface="Calibri"/>
              </a:rPr>
              <a:t>	Title VI/ADA-Civil Rights Coordinator</a:t>
            </a:r>
            <a:endParaRPr lang="en-US" sz="1600" dirty="0">
              <a:solidFill>
                <a:prstClr val="black"/>
              </a:solidFill>
              <a:latin typeface="Calibri"/>
            </a:endParaRPr>
          </a:p>
          <a:p>
            <a:pPr marL="274320" lvl="0"/>
            <a:r>
              <a:rPr lang="en-US" sz="1600" b="1" dirty="0">
                <a:solidFill>
                  <a:prstClr val="black"/>
                </a:solidFill>
                <a:latin typeface="Calibri"/>
              </a:rPr>
              <a:t>	NC Division of Social Services-Program Compliance</a:t>
            </a:r>
            <a:endParaRPr lang="en-US" sz="1600" dirty="0">
              <a:solidFill>
                <a:prstClr val="black"/>
              </a:solidFill>
              <a:latin typeface="Calibri"/>
            </a:endParaRPr>
          </a:p>
          <a:p>
            <a:pPr marL="274320" lvl="0"/>
            <a:r>
              <a:rPr lang="en-US" sz="1600" b="1" dirty="0">
                <a:solidFill>
                  <a:prstClr val="black"/>
                </a:solidFill>
                <a:latin typeface="Calibri"/>
              </a:rPr>
              <a:t>	North Carolina Department of Health and Human Services</a:t>
            </a:r>
            <a:endParaRPr lang="en-US" sz="1600" dirty="0">
              <a:solidFill>
                <a:prstClr val="black"/>
              </a:solidFill>
              <a:latin typeface="Calibri"/>
            </a:endParaRPr>
          </a:p>
          <a:p>
            <a:pPr marL="274320" lvl="0"/>
            <a:r>
              <a:rPr lang="en-US" sz="1600" b="1" dirty="0">
                <a:solidFill>
                  <a:prstClr val="black"/>
                </a:solidFill>
                <a:latin typeface="Calibri"/>
              </a:rPr>
              <a:t> </a:t>
            </a:r>
            <a:endParaRPr lang="en-US" sz="1600" dirty="0">
              <a:solidFill>
                <a:prstClr val="black"/>
              </a:solidFill>
              <a:latin typeface="Calibri"/>
            </a:endParaRPr>
          </a:p>
          <a:p>
            <a:pPr marL="274320" lvl="0"/>
            <a:r>
              <a:rPr lang="en-US" sz="1600" b="1" dirty="0">
                <a:solidFill>
                  <a:prstClr val="black"/>
                </a:solidFill>
                <a:latin typeface="Calibri"/>
              </a:rPr>
              <a:t>	919-527-6421    Office</a:t>
            </a:r>
            <a:endParaRPr lang="en-US" sz="1600" dirty="0">
              <a:solidFill>
                <a:prstClr val="black"/>
              </a:solidFill>
              <a:latin typeface="Calibri"/>
            </a:endParaRPr>
          </a:p>
          <a:p>
            <a:pPr marL="274320" lvl="0"/>
            <a:r>
              <a:rPr lang="en-US" sz="1600" b="1" dirty="0">
                <a:solidFill>
                  <a:prstClr val="black"/>
                </a:solidFill>
                <a:latin typeface="Calibri"/>
              </a:rPr>
              <a:t>	919-334-1198    Fax</a:t>
            </a:r>
            <a:endParaRPr lang="en-US" sz="1600" dirty="0">
              <a:solidFill>
                <a:prstClr val="black"/>
              </a:solidFill>
              <a:latin typeface="Calibri"/>
            </a:endParaRPr>
          </a:p>
          <a:p>
            <a:pPr marL="274320"/>
            <a:r>
              <a:rPr lang="en-US" sz="1600" b="1" dirty="0">
                <a:solidFill>
                  <a:prstClr val="black"/>
                </a:solidFill>
                <a:latin typeface="Calibri"/>
              </a:rPr>
              <a:t> 	</a:t>
            </a:r>
            <a:r>
              <a:rPr lang="en-US" sz="1600" b="1" u="sng" dirty="0">
                <a:solidFill>
                  <a:prstClr val="black"/>
                </a:solidFill>
                <a:latin typeface="Calibri"/>
                <a:hlinkClick r:id="rId3"/>
              </a:rPr>
              <a:t>Carlotta.dixon@dhhs.nc.gov</a:t>
            </a:r>
            <a:endParaRPr lang="en-US" sz="1600" dirty="0">
              <a:solidFill>
                <a:prstClr val="black"/>
              </a:solidFill>
              <a:latin typeface="Calibri"/>
            </a:endParaRPr>
          </a:p>
          <a:p>
            <a:pPr marL="274320" lvl="0"/>
            <a:endParaRPr lang="en-US" sz="1600" dirty="0">
              <a:solidFill>
                <a:prstClr val="black"/>
              </a:solidFill>
              <a:latin typeface="Calibri"/>
            </a:endParaRPr>
          </a:p>
          <a:p>
            <a:pPr marL="274320" lvl="0"/>
            <a:r>
              <a:rPr lang="en-US" sz="1600" b="1" dirty="0">
                <a:solidFill>
                  <a:prstClr val="black"/>
                </a:solidFill>
                <a:latin typeface="Calibri"/>
              </a:rPr>
              <a:t>	820 South Boylan Avenue, McBryde Building</a:t>
            </a:r>
            <a:endParaRPr lang="en-US" sz="1600" dirty="0">
              <a:solidFill>
                <a:prstClr val="black"/>
              </a:solidFill>
              <a:latin typeface="Calibri"/>
            </a:endParaRPr>
          </a:p>
          <a:p>
            <a:pPr marL="274320" lvl="0"/>
            <a:r>
              <a:rPr lang="en-US" sz="1600" b="1" dirty="0">
                <a:solidFill>
                  <a:prstClr val="black"/>
                </a:solidFill>
                <a:latin typeface="Calibri"/>
              </a:rPr>
              <a:t>	Raleigh, North Carolina 27603</a:t>
            </a:r>
            <a:endParaRPr lang="en-US" sz="1600" dirty="0">
              <a:solidFill>
                <a:prstClr val="black"/>
              </a:solidFill>
              <a:latin typeface="Calibri"/>
            </a:endParaRPr>
          </a:p>
        </p:txBody>
      </p:sp>
    </p:spTree>
    <p:extLst>
      <p:ext uri="{BB962C8B-B14F-4D97-AF65-F5344CB8AC3E}">
        <p14:creationId xmlns:p14="http://schemas.microsoft.com/office/powerpoint/2010/main" val="1633565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38269-4247-4F72-B0D5-014E48DFFB9A}"/>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Contact</a:t>
            </a:r>
            <a:r>
              <a:rPr lang="en-US" sz="2800" kern="0" spc="-25" dirty="0">
                <a:solidFill>
                  <a:srgbClr val="136442"/>
                </a:solidFill>
                <a:latin typeface="Verdana"/>
                <a:ea typeface="+mj-ea"/>
                <a:cs typeface="Verdana"/>
              </a:rPr>
              <a:t> </a:t>
            </a:r>
            <a:r>
              <a:rPr lang="en-US" sz="2800" kern="0" spc="-5" dirty="0">
                <a:solidFill>
                  <a:srgbClr val="136442"/>
                </a:solidFill>
                <a:latin typeface="Verdana"/>
                <a:ea typeface="+mj-ea"/>
                <a:cs typeface="Verdana"/>
              </a:rPr>
              <a:t>Information</a:t>
            </a:r>
            <a:endParaRPr lang="en-US" dirty="0"/>
          </a:p>
        </p:txBody>
      </p:sp>
      <p:sp>
        <p:nvSpPr>
          <p:cNvPr id="3" name="Rectangle 2">
            <a:extLst>
              <a:ext uri="{FF2B5EF4-FFF2-40B4-BE49-F238E27FC236}">
                <a16:creationId xmlns:a16="http://schemas.microsoft.com/office/drawing/2014/main" id="{79587DC8-7373-468C-907E-F108DB3344B7}"/>
              </a:ext>
            </a:extLst>
          </p:cNvPr>
          <p:cNvSpPr/>
          <p:nvPr/>
        </p:nvSpPr>
        <p:spPr>
          <a:xfrm>
            <a:off x="540327" y="1614082"/>
            <a:ext cx="6904182" cy="4255524"/>
          </a:xfrm>
          <a:prstGeom prst="rect">
            <a:avLst/>
          </a:prstGeom>
        </p:spPr>
        <p:txBody>
          <a:bodyPr wrap="square">
            <a:spAutoFit/>
          </a:bodyPr>
          <a:lstStyle/>
          <a:p>
            <a:pPr marL="135890" lvl="0">
              <a:spcBef>
                <a:spcPts val="1200"/>
              </a:spcBef>
            </a:pPr>
            <a:r>
              <a:rPr lang="en-US" sz="2000" spc="-5" dirty="0">
                <a:solidFill>
                  <a:prstClr val="black"/>
                </a:solidFill>
                <a:latin typeface="Verdana"/>
                <a:cs typeface="Verdana"/>
              </a:rPr>
              <a:t>OR</a:t>
            </a:r>
          </a:p>
          <a:p>
            <a:pPr marL="135890" lvl="0">
              <a:spcBef>
                <a:spcPts val="1200"/>
              </a:spcBef>
            </a:pPr>
            <a:r>
              <a:rPr lang="en-US" sz="2000" spc="-5" dirty="0">
                <a:solidFill>
                  <a:prstClr val="black"/>
                </a:solidFill>
                <a:latin typeface="Verdana"/>
                <a:cs typeface="Verdana"/>
              </a:rPr>
              <a:t>Gail </a:t>
            </a:r>
            <a:r>
              <a:rPr lang="en-US" sz="2000" dirty="0">
                <a:solidFill>
                  <a:prstClr val="black"/>
                </a:solidFill>
                <a:latin typeface="Verdana"/>
                <a:cs typeface="Verdana"/>
              </a:rPr>
              <a:t>A Hoffman, </a:t>
            </a:r>
            <a:r>
              <a:rPr lang="en-US" sz="2000" spc="-5" dirty="0">
                <a:solidFill>
                  <a:prstClr val="black"/>
                </a:solidFill>
                <a:latin typeface="Verdana"/>
                <a:cs typeface="Verdana"/>
              </a:rPr>
              <a:t>Regional Civil Rights</a:t>
            </a:r>
            <a:r>
              <a:rPr lang="en-US" sz="2000" spc="-65" dirty="0">
                <a:solidFill>
                  <a:prstClr val="black"/>
                </a:solidFill>
                <a:latin typeface="Verdana"/>
                <a:cs typeface="Verdana"/>
              </a:rPr>
              <a:t> </a:t>
            </a:r>
            <a:r>
              <a:rPr lang="en-US" sz="2000" dirty="0">
                <a:solidFill>
                  <a:prstClr val="black"/>
                </a:solidFill>
                <a:latin typeface="Verdana"/>
                <a:cs typeface="Verdana"/>
              </a:rPr>
              <a:t>Director,</a:t>
            </a:r>
          </a:p>
          <a:p>
            <a:pPr marL="106680" lvl="0">
              <a:spcBef>
                <a:spcPts val="1200"/>
              </a:spcBef>
            </a:pPr>
            <a:r>
              <a:rPr lang="en-US" sz="2000" dirty="0">
                <a:solidFill>
                  <a:prstClr val="black"/>
                </a:solidFill>
                <a:latin typeface="Verdana"/>
                <a:cs typeface="Verdana"/>
              </a:rPr>
              <a:t>Southeast </a:t>
            </a:r>
            <a:r>
              <a:rPr lang="en-US" sz="2000" spc="-5" dirty="0">
                <a:solidFill>
                  <a:prstClr val="black"/>
                </a:solidFill>
                <a:latin typeface="Verdana"/>
                <a:cs typeface="Verdana"/>
              </a:rPr>
              <a:t>Regional</a:t>
            </a:r>
            <a:r>
              <a:rPr lang="en-US" sz="2000" spc="-60" dirty="0">
                <a:solidFill>
                  <a:prstClr val="black"/>
                </a:solidFill>
                <a:latin typeface="Verdana"/>
                <a:cs typeface="Verdana"/>
              </a:rPr>
              <a:t> </a:t>
            </a:r>
            <a:r>
              <a:rPr lang="en-US" sz="2000" dirty="0">
                <a:solidFill>
                  <a:prstClr val="black"/>
                </a:solidFill>
                <a:latin typeface="Verdana"/>
                <a:cs typeface="Verdana"/>
              </a:rPr>
              <a:t>Office</a:t>
            </a:r>
          </a:p>
          <a:p>
            <a:pPr marL="135890" lvl="0">
              <a:spcBef>
                <a:spcPts val="1200"/>
              </a:spcBef>
            </a:pPr>
            <a:r>
              <a:rPr lang="en-US" sz="2000" spc="-5" dirty="0">
                <a:solidFill>
                  <a:prstClr val="black"/>
                </a:solidFill>
                <a:latin typeface="Verdana"/>
                <a:cs typeface="Verdana"/>
              </a:rPr>
              <a:t>Food </a:t>
            </a:r>
            <a:r>
              <a:rPr lang="en-US" sz="2000" dirty="0">
                <a:solidFill>
                  <a:prstClr val="black"/>
                </a:solidFill>
                <a:latin typeface="Verdana"/>
                <a:cs typeface="Verdana"/>
              </a:rPr>
              <a:t>and </a:t>
            </a:r>
            <a:r>
              <a:rPr lang="en-US" sz="2000" spc="-5" dirty="0">
                <a:solidFill>
                  <a:prstClr val="black"/>
                </a:solidFill>
                <a:latin typeface="Verdana"/>
                <a:cs typeface="Verdana"/>
              </a:rPr>
              <a:t>Nutrition</a:t>
            </a:r>
            <a:r>
              <a:rPr lang="en-US" sz="2000" spc="-20" dirty="0">
                <a:solidFill>
                  <a:prstClr val="black"/>
                </a:solidFill>
                <a:latin typeface="Verdana"/>
                <a:cs typeface="Verdana"/>
              </a:rPr>
              <a:t> </a:t>
            </a:r>
            <a:r>
              <a:rPr lang="en-US" sz="2000" spc="-5" dirty="0">
                <a:solidFill>
                  <a:prstClr val="black"/>
                </a:solidFill>
                <a:latin typeface="Verdana"/>
                <a:cs typeface="Verdana"/>
              </a:rPr>
              <a:t>Service</a:t>
            </a:r>
            <a:endParaRPr lang="en-US" sz="2000" dirty="0">
              <a:solidFill>
                <a:prstClr val="black"/>
              </a:solidFill>
              <a:latin typeface="Verdana"/>
              <a:cs typeface="Verdana"/>
            </a:endParaRPr>
          </a:p>
          <a:p>
            <a:pPr marL="135890" lvl="0">
              <a:spcBef>
                <a:spcPts val="1200"/>
              </a:spcBef>
            </a:pPr>
            <a:r>
              <a:rPr lang="en-US" sz="2000" dirty="0">
                <a:solidFill>
                  <a:prstClr val="black"/>
                </a:solidFill>
                <a:latin typeface="Verdana"/>
                <a:cs typeface="Verdana"/>
              </a:rPr>
              <a:t>61 Forsyth St. SW, Suite</a:t>
            </a:r>
            <a:r>
              <a:rPr lang="en-US" sz="2000" spc="-110" dirty="0">
                <a:solidFill>
                  <a:prstClr val="black"/>
                </a:solidFill>
                <a:latin typeface="Verdana"/>
                <a:cs typeface="Verdana"/>
              </a:rPr>
              <a:t> </a:t>
            </a:r>
            <a:r>
              <a:rPr lang="en-US" sz="2000" dirty="0">
                <a:solidFill>
                  <a:prstClr val="black"/>
                </a:solidFill>
                <a:latin typeface="Verdana"/>
                <a:cs typeface="Verdana"/>
              </a:rPr>
              <a:t>8T36</a:t>
            </a:r>
          </a:p>
          <a:p>
            <a:pPr marL="135890" lvl="0">
              <a:spcBef>
                <a:spcPts val="1200"/>
              </a:spcBef>
            </a:pPr>
            <a:r>
              <a:rPr lang="en-US" sz="2000" dirty="0">
                <a:solidFill>
                  <a:prstClr val="black"/>
                </a:solidFill>
                <a:latin typeface="Verdana"/>
                <a:cs typeface="Verdana"/>
              </a:rPr>
              <a:t>Atlanta, </a:t>
            </a:r>
            <a:r>
              <a:rPr lang="en-US" sz="2000" spc="-5" dirty="0">
                <a:solidFill>
                  <a:prstClr val="black"/>
                </a:solidFill>
                <a:latin typeface="Verdana"/>
                <a:cs typeface="Verdana"/>
              </a:rPr>
              <a:t>GA</a:t>
            </a:r>
            <a:r>
              <a:rPr lang="en-US" sz="2000" spc="-35" dirty="0">
                <a:solidFill>
                  <a:prstClr val="black"/>
                </a:solidFill>
                <a:latin typeface="Verdana"/>
                <a:cs typeface="Verdana"/>
              </a:rPr>
              <a:t> </a:t>
            </a:r>
            <a:r>
              <a:rPr lang="en-US" sz="2000" dirty="0">
                <a:solidFill>
                  <a:prstClr val="black"/>
                </a:solidFill>
                <a:latin typeface="Verdana"/>
                <a:cs typeface="Verdana"/>
              </a:rPr>
              <a:t>30303</a:t>
            </a:r>
          </a:p>
          <a:p>
            <a:pPr marL="20320" marR="1860550" lvl="0">
              <a:lnSpc>
                <a:spcPct val="242600"/>
              </a:lnSpc>
              <a:spcBef>
                <a:spcPts val="420"/>
              </a:spcBef>
              <a:tabLst>
                <a:tab pos="1045844" algn="l"/>
              </a:tabLst>
            </a:pPr>
            <a:r>
              <a:rPr lang="en-US" sz="2000" spc="-5" dirty="0">
                <a:solidFill>
                  <a:prstClr val="black"/>
                </a:solidFill>
                <a:latin typeface="Verdana"/>
                <a:cs typeface="Verdana"/>
              </a:rPr>
              <a:t>POC </a:t>
            </a:r>
            <a:r>
              <a:rPr lang="en-US" sz="2000" spc="-5" dirty="0">
                <a:solidFill>
                  <a:prstClr val="black"/>
                </a:solidFill>
                <a:latin typeface="Verdana"/>
                <a:cs typeface="Verdana"/>
                <a:hlinkClick r:id="rId3"/>
              </a:rPr>
              <a:t>Gail.Hoffman@fns.usda.gov </a:t>
            </a:r>
            <a:r>
              <a:rPr lang="en-US" sz="2000" spc="-5" dirty="0">
                <a:solidFill>
                  <a:prstClr val="black"/>
                </a:solidFill>
                <a:latin typeface="Verdana"/>
                <a:cs typeface="Verdana"/>
              </a:rPr>
              <a:t> Office:	(404)562-7033</a:t>
            </a:r>
            <a:endParaRPr lang="en-US" sz="2000" dirty="0">
              <a:solidFill>
                <a:prstClr val="black"/>
              </a:solidFill>
              <a:latin typeface="Verdana"/>
              <a:cs typeface="Verdana"/>
            </a:endParaRPr>
          </a:p>
        </p:txBody>
      </p:sp>
    </p:spTree>
    <p:extLst>
      <p:ext uri="{BB962C8B-B14F-4D97-AF65-F5344CB8AC3E}">
        <p14:creationId xmlns:p14="http://schemas.microsoft.com/office/powerpoint/2010/main" val="1713233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D8CA8-FD63-44ED-86A6-105328D080CC}"/>
              </a:ext>
            </a:extLst>
          </p:cNvPr>
          <p:cNvSpPr>
            <a:spLocks noGrp="1"/>
          </p:cNvSpPr>
          <p:nvPr>
            <p:ph type="title"/>
          </p:nvPr>
        </p:nvSpPr>
        <p:spPr>
          <a:xfrm>
            <a:off x="674369" y="3012830"/>
            <a:ext cx="8246893" cy="2039815"/>
          </a:xfrm>
        </p:spPr>
        <p:txBody>
          <a:bodyPr/>
          <a:lstStyle/>
          <a:p>
            <a:pPr algn="ctr"/>
            <a:r>
              <a:rPr lang="en-US" sz="6000" dirty="0">
                <a:solidFill>
                  <a:srgbClr val="288DC2"/>
                </a:solidFill>
                <a:effectLst>
                  <a:outerShdw blurRad="50800" dist="50800" dir="5400000" algn="ctr" rotWithShape="0">
                    <a:schemeClr val="accent4">
                      <a:lumMod val="75000"/>
                    </a:schemeClr>
                  </a:outerShdw>
                </a:effectLst>
              </a:rPr>
              <a:t>THANK </a:t>
            </a:r>
            <a:br>
              <a:rPr lang="en-US" sz="6000" dirty="0">
                <a:solidFill>
                  <a:srgbClr val="288DC2"/>
                </a:solidFill>
                <a:effectLst>
                  <a:outerShdw blurRad="50800" dist="50800" dir="5400000" algn="ctr" rotWithShape="0">
                    <a:schemeClr val="accent4">
                      <a:lumMod val="75000"/>
                    </a:schemeClr>
                  </a:outerShdw>
                </a:effectLst>
              </a:rPr>
            </a:br>
            <a:r>
              <a:rPr lang="en-US" sz="6000" dirty="0">
                <a:solidFill>
                  <a:srgbClr val="288DC2"/>
                </a:solidFill>
                <a:effectLst>
                  <a:outerShdw blurRad="50800" dist="50800" dir="5400000" algn="ctr" rotWithShape="0">
                    <a:schemeClr val="accent4">
                      <a:lumMod val="75000"/>
                    </a:schemeClr>
                  </a:outerShdw>
                </a:effectLst>
              </a:rPr>
              <a:t>YOU</a:t>
            </a:r>
          </a:p>
        </p:txBody>
      </p:sp>
    </p:spTree>
    <p:extLst>
      <p:ext uri="{BB962C8B-B14F-4D97-AF65-F5344CB8AC3E}">
        <p14:creationId xmlns:p14="http://schemas.microsoft.com/office/powerpoint/2010/main" val="318946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F1FB08-B286-4264-B0A6-EED823CA6801}"/>
              </a:ext>
            </a:extLst>
          </p:cNvPr>
          <p:cNvSpPr>
            <a:spLocks noGrp="1"/>
          </p:cNvSpPr>
          <p:nvPr>
            <p:ph type="body" sz="quarter" idx="10"/>
          </p:nvPr>
        </p:nvSpPr>
        <p:spPr/>
        <p:txBody>
          <a:bodyPr/>
          <a:lstStyle/>
          <a:p>
            <a:pPr lvl="0"/>
            <a:r>
              <a:rPr lang="en-US" sz="2000" b="0" dirty="0">
                <a:latin typeface="Verdana" panose="020B0604030504040204" pitchFamily="34" charset="0"/>
                <a:ea typeface="Verdana" panose="020B0604030504040204" pitchFamily="34" charset="0"/>
                <a:cs typeface="Verdana" panose="020B0604030504040204" pitchFamily="34" charset="0"/>
              </a:rPr>
              <a:t>Title II of the Americans with Disabilities Act</a:t>
            </a:r>
          </a:p>
          <a:p>
            <a:pPr marL="0" indent="0">
              <a:buNone/>
            </a:pPr>
            <a:r>
              <a:rPr lang="en-US" sz="2000" b="0" u="sng" dirty="0">
                <a:latin typeface="Verdana" panose="020B0604030504040204" pitchFamily="34" charset="0"/>
                <a:ea typeface="Verdana" panose="020B0604030504040204" pitchFamily="34" charset="0"/>
                <a:cs typeface="Verdana" panose="020B0604030504040204" pitchFamily="34" charset="0"/>
                <a:hlinkClick r:id="rId3"/>
              </a:rPr>
              <a:t>28 CFR Part 35: Nondiscrimination on the Basis of Disability in State and Local Government Services</a:t>
            </a:r>
            <a:endParaRPr lang="en-US" sz="2000" b="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b="0" u="sng" dirty="0">
                <a:latin typeface="Verdana" panose="020B0604030504040204" pitchFamily="34" charset="0"/>
                <a:ea typeface="Verdana" panose="020B0604030504040204" pitchFamily="34" charset="0"/>
                <a:cs typeface="Verdana" panose="020B0604030504040204" pitchFamily="34" charset="0"/>
                <a:hlinkClick r:id="rId4"/>
              </a:rPr>
              <a:t>2010 ADA Standards for Accessible Design</a:t>
            </a:r>
            <a:endParaRPr lang="en-US" sz="2000" b="0" dirty="0">
              <a:latin typeface="Verdana" panose="020B0604030504040204" pitchFamily="34" charset="0"/>
              <a:ea typeface="Verdana" panose="020B0604030504040204" pitchFamily="34" charset="0"/>
              <a:cs typeface="Verdana" panose="020B0604030504040204" pitchFamily="34" charset="0"/>
            </a:endParaRPr>
          </a:p>
          <a:p>
            <a:pPr lvl="0"/>
            <a:r>
              <a:rPr lang="en-US" sz="2000" b="0" dirty="0">
                <a:latin typeface="Verdana" panose="020B0604030504040204" pitchFamily="34" charset="0"/>
                <a:ea typeface="Verdana" panose="020B0604030504040204" pitchFamily="34" charset="0"/>
                <a:cs typeface="Verdana" panose="020B0604030504040204" pitchFamily="34" charset="0"/>
              </a:rPr>
              <a:t>US HHS and USDA, as amended, (</a:t>
            </a:r>
            <a:r>
              <a:rPr lang="en-US" sz="2000" b="0" u="sng" dirty="0">
                <a:latin typeface="Verdana" panose="020B0604030504040204" pitchFamily="34" charset="0"/>
                <a:ea typeface="Verdana" panose="020B0604030504040204" pitchFamily="34" charset="0"/>
                <a:cs typeface="Verdana" panose="020B0604030504040204" pitchFamily="34" charset="0"/>
                <a:hlinkClick r:id="rId5"/>
              </a:rPr>
              <a:t>29 USC § 794(d)</a:t>
            </a:r>
            <a:r>
              <a:rPr lang="en-US" sz="2000" b="0" dirty="0">
                <a:latin typeface="Verdana" panose="020B0604030504040204" pitchFamily="34" charset="0"/>
                <a:ea typeface="Verdana" panose="020B0604030504040204" pitchFamily="34" charset="0"/>
                <a:cs typeface="Verdana" panose="020B0604030504040204" pitchFamily="34" charset="0"/>
              </a:rPr>
              <a:t>) prohibits discrimination on the basis of disability in electronic and information technology as they relate to programs and activities conducted by HHS and USDA. See the </a:t>
            </a:r>
            <a:r>
              <a:rPr lang="en-US" sz="2000" b="0" u="sng" dirty="0">
                <a:latin typeface="Verdana" panose="020B0604030504040204" pitchFamily="34" charset="0"/>
                <a:ea typeface="Verdana" panose="020B0604030504040204" pitchFamily="34" charset="0"/>
                <a:cs typeface="Verdana" panose="020B0604030504040204" pitchFamily="34" charset="0"/>
                <a:hlinkClick r:id="rId6"/>
              </a:rPr>
              <a:t>Accessibility Board 508 Homepage</a:t>
            </a:r>
            <a:r>
              <a:rPr lang="en-US" sz="2000" b="0" dirty="0">
                <a:latin typeface="Verdana" panose="020B0604030504040204" pitchFamily="34" charset="0"/>
                <a:ea typeface="Verdana" panose="020B0604030504040204" pitchFamily="34" charset="0"/>
                <a:cs typeface="Verdana" panose="020B0604030504040204" pitchFamily="34" charset="0"/>
              </a:rPr>
              <a:t> for more information.</a:t>
            </a:r>
          </a:p>
          <a:p>
            <a:endParaRPr lang="en-US" dirty="0"/>
          </a:p>
        </p:txBody>
      </p:sp>
      <p:sp>
        <p:nvSpPr>
          <p:cNvPr id="5" name="Title 1">
            <a:extLst>
              <a:ext uri="{FF2B5EF4-FFF2-40B4-BE49-F238E27FC236}">
                <a16:creationId xmlns:a16="http://schemas.microsoft.com/office/drawing/2014/main" id="{D3221091-F305-493F-BBBC-2F8FE3EC4BCB}"/>
              </a:ext>
            </a:extLst>
          </p:cNvPr>
          <p:cNvSpPr>
            <a:spLocks noGrp="1"/>
          </p:cNvSpPr>
          <p:nvPr>
            <p:ph type="title"/>
          </p:nvPr>
        </p:nvSpPr>
        <p:spPr>
          <a:xfrm>
            <a:off x="674369" y="624054"/>
            <a:ext cx="7843267" cy="548640"/>
          </a:xfrm>
        </p:spPr>
        <p:txBody>
          <a:bodyPr/>
          <a:lstStyle/>
          <a:p>
            <a:pPr algn="ct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Tree>
    <p:extLst>
      <p:ext uri="{BB962C8B-B14F-4D97-AF65-F5344CB8AC3E}">
        <p14:creationId xmlns:p14="http://schemas.microsoft.com/office/powerpoint/2010/main" val="106357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14F80-5F69-4B4D-8A63-11D2D2478197}"/>
              </a:ext>
            </a:extLst>
          </p:cNvPr>
          <p:cNvSpPr>
            <a:spLocks noGrp="1"/>
          </p:cNvSpPr>
          <p:nvPr>
            <p:ph type="body" sz="quarter" idx="10"/>
          </p:nvPr>
        </p:nvSpPr>
        <p:spPr/>
        <p:txBody>
          <a:bodyPr/>
          <a:lstStyle/>
          <a:p>
            <a:pPr marL="12700" lvl="0" indent="0" defTabSz="914400">
              <a:spcBef>
                <a:spcPts val="875"/>
              </a:spcBef>
              <a:buNone/>
              <a:defRPr/>
            </a:pPr>
            <a:r>
              <a:rPr lang="en-US" b="0" kern="0" spc="-5" dirty="0">
                <a:solidFill>
                  <a:prstClr val="black"/>
                </a:solidFill>
                <a:latin typeface="Verdana" panose="020B0604030504040204" pitchFamily="34" charset="0"/>
                <a:ea typeface="Verdana" panose="020B0604030504040204" pitchFamily="34" charset="0"/>
                <a:cs typeface="Verdana" panose="020B0604030504040204" pitchFamily="34" charset="0"/>
              </a:rPr>
              <a:t>Title </a:t>
            </a:r>
            <a:r>
              <a:rPr lang="en-US" b="0" kern="0" dirty="0">
                <a:solidFill>
                  <a:prstClr val="black"/>
                </a:solidFill>
                <a:latin typeface="Verdana" panose="020B0604030504040204" pitchFamily="34" charset="0"/>
                <a:ea typeface="Verdana" panose="020B0604030504040204" pitchFamily="34" charset="0"/>
                <a:cs typeface="Verdana" panose="020B0604030504040204" pitchFamily="34" charset="0"/>
              </a:rPr>
              <a:t>IX of </a:t>
            </a:r>
            <a:r>
              <a:rPr lang="en-US" b="0" kern="0" spc="-5" dirty="0">
                <a:solidFill>
                  <a:prstClr val="black"/>
                </a:solidFill>
                <a:latin typeface="Verdana" panose="020B0604030504040204" pitchFamily="34" charset="0"/>
                <a:ea typeface="Verdana" panose="020B0604030504040204" pitchFamily="34" charset="0"/>
                <a:cs typeface="Verdana" panose="020B0604030504040204" pitchFamily="34" charset="0"/>
              </a:rPr>
              <a:t>the Education Amendments </a:t>
            </a:r>
            <a:r>
              <a:rPr lang="en-US" b="0" kern="0" dirty="0">
                <a:solidFill>
                  <a:prstClr val="black"/>
                </a:solidFill>
                <a:latin typeface="Verdana" panose="020B0604030504040204" pitchFamily="34" charset="0"/>
                <a:ea typeface="Verdana" panose="020B0604030504040204" pitchFamily="34" charset="0"/>
                <a:cs typeface="Verdana" panose="020B0604030504040204" pitchFamily="34" charset="0"/>
              </a:rPr>
              <a:t>of</a:t>
            </a:r>
            <a:r>
              <a:rPr lang="en-US" b="0" kern="0" spc="4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b="0" kern="0" spc="-5" dirty="0">
                <a:solidFill>
                  <a:prstClr val="black"/>
                </a:solidFill>
                <a:latin typeface="Verdana" panose="020B0604030504040204" pitchFamily="34" charset="0"/>
                <a:ea typeface="Verdana" panose="020B0604030504040204" pitchFamily="34" charset="0"/>
                <a:cs typeface="Verdana" panose="020B0604030504040204" pitchFamily="34" charset="0"/>
              </a:rPr>
              <a:t>1972</a:t>
            </a:r>
            <a:endParaRPr lang="en-US" b="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927100" lvl="0" indent="0" defTabSz="914400">
              <a:spcBef>
                <a:spcPts val="950"/>
              </a:spcBef>
              <a:buNone/>
              <a:defRPr/>
            </a:pPr>
            <a:r>
              <a:rPr lang="en-US" b="0" kern="0" spc="-5" dirty="0">
                <a:solidFill>
                  <a:srgbClr val="C00000"/>
                </a:solidFill>
                <a:latin typeface="Verdana" panose="020B0604030504040204" pitchFamily="34" charset="0"/>
                <a:ea typeface="Verdana" panose="020B0604030504040204" pitchFamily="34" charset="0"/>
                <a:cs typeface="Verdana" panose="020B0604030504040204" pitchFamily="34" charset="0"/>
              </a:rPr>
              <a:t>Sex</a:t>
            </a:r>
          </a:p>
          <a:p>
            <a:pPr lvl="0"/>
            <a:r>
              <a:rPr lang="en-US" sz="2000" b="0" dirty="0">
                <a:latin typeface="Verdana" panose="020B0604030504040204" pitchFamily="34" charset="0"/>
                <a:ea typeface="Verdana" panose="020B0604030504040204" pitchFamily="34" charset="0"/>
                <a:cs typeface="Verdana" panose="020B0604030504040204" pitchFamily="34" charset="0"/>
              </a:rPr>
              <a:t>US HHS and USDA, as amended, (20 USC § 1681) prohibits discrimination on the basis of sex (gender) in Federally-Assisted Education Programs </a:t>
            </a:r>
            <a:r>
              <a:rPr lang="en-US" sz="2000" b="0" u="sng" dirty="0">
                <a:latin typeface="Verdana" panose="020B0604030504040204" pitchFamily="34" charset="0"/>
                <a:ea typeface="Verdana" panose="020B0604030504040204" pitchFamily="34" charset="0"/>
                <a:cs typeface="Verdana" panose="020B0604030504040204" pitchFamily="34" charset="0"/>
                <a:hlinkClick r:id="rId3"/>
              </a:rPr>
              <a:t>45 CFR 86</a:t>
            </a:r>
            <a:r>
              <a:rPr lang="en-US" sz="2000" b="0" dirty="0">
                <a:latin typeface="Verdana" panose="020B0604030504040204" pitchFamily="34" charset="0"/>
                <a:ea typeface="Verdana" panose="020B0604030504040204" pitchFamily="34" charset="0"/>
                <a:cs typeface="Verdana" panose="020B0604030504040204" pitchFamily="34" charset="0"/>
              </a:rPr>
              <a:t>.</a:t>
            </a:r>
          </a:p>
          <a:p>
            <a:r>
              <a:rPr lang="en-US" sz="2000" b="0" dirty="0">
                <a:latin typeface="Verdana" panose="020B0604030504040204" pitchFamily="34" charset="0"/>
                <a:ea typeface="Verdana" panose="020B0604030504040204" pitchFamily="34" charset="0"/>
                <a:cs typeface="Verdana" panose="020B0604030504040204" pitchFamily="34" charset="0"/>
              </a:rPr>
              <a:t>US HHS and USDA OCR enforces laws and regulations that prohibit discrimination on the basis of sex in many HHS and USDA-funded programs and activities.</a:t>
            </a:r>
          </a:p>
          <a:p>
            <a:pPr marL="927100" lvl="0" indent="0" defTabSz="914400">
              <a:spcBef>
                <a:spcPts val="950"/>
              </a:spcBef>
              <a:buNone/>
              <a:defRPr/>
            </a:pPr>
            <a:endParaRPr lang="en-US" b="0" kern="0" spc="-5"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927100" lvl="0" indent="0" defTabSz="914400">
              <a:spcBef>
                <a:spcPts val="950"/>
              </a:spcBef>
              <a:buNone/>
              <a:defRPr/>
            </a:pPr>
            <a:endParaRPr lang="en-US" b="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Text Placeholder 3">
            <a:extLst>
              <a:ext uri="{FF2B5EF4-FFF2-40B4-BE49-F238E27FC236}">
                <a16:creationId xmlns:a16="http://schemas.microsoft.com/office/drawing/2014/main" id="{09E7F00B-0FBF-4DC0-A951-E308D3FC6782}"/>
              </a:ext>
            </a:extLst>
          </p:cNvPr>
          <p:cNvSpPr>
            <a:spLocks noGrp="1"/>
          </p:cNvSpPr>
          <p:nvPr>
            <p:ph type="body" sz="quarter" idx="11"/>
          </p:nvPr>
        </p:nvSpPr>
        <p:spPr/>
        <p:txBody>
          <a:bodyPr/>
          <a:lstStyle/>
          <a:p>
            <a:endParaRPr lang="en-US"/>
          </a:p>
        </p:txBody>
      </p:sp>
      <p:sp>
        <p:nvSpPr>
          <p:cNvPr id="5" name="Title 1">
            <a:extLst>
              <a:ext uri="{FF2B5EF4-FFF2-40B4-BE49-F238E27FC236}">
                <a16:creationId xmlns:a16="http://schemas.microsoft.com/office/drawing/2014/main" id="{CB28042F-2DFD-403F-8E15-8073037D6FE9}"/>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Tree>
    <p:extLst>
      <p:ext uri="{BB962C8B-B14F-4D97-AF65-F5344CB8AC3E}">
        <p14:creationId xmlns:p14="http://schemas.microsoft.com/office/powerpoint/2010/main" val="287259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AA794B-C183-4522-881D-82ACB8779F92}"/>
              </a:ext>
            </a:extLst>
          </p:cNvPr>
          <p:cNvSpPr>
            <a:spLocks noGrp="1"/>
          </p:cNvSpPr>
          <p:nvPr>
            <p:ph type="body" sz="quarter" idx="10"/>
          </p:nvPr>
        </p:nvSpPr>
        <p:spPr/>
        <p:txBody>
          <a:bodyPr/>
          <a:lstStyle/>
          <a:p>
            <a:pPr marL="12700" lvl="0" indent="0" defTabSz="914400">
              <a:spcBef>
                <a:spcPts val="875"/>
              </a:spcBef>
              <a:buNone/>
              <a:defRPr/>
            </a:pPr>
            <a:r>
              <a:rPr lang="en-US" b="0" kern="0" dirty="0">
                <a:solidFill>
                  <a:prstClr val="black"/>
                </a:solidFill>
                <a:latin typeface="Verdana" panose="020B0604030504040204" pitchFamily="34" charset="0"/>
                <a:ea typeface="Verdana" panose="020B0604030504040204" pitchFamily="34" charset="0"/>
                <a:cs typeface="Verdana" panose="020B0604030504040204" pitchFamily="34" charset="0"/>
              </a:rPr>
              <a:t>Age Discrimination Act of</a:t>
            </a:r>
            <a:r>
              <a:rPr lang="en-US" b="0" kern="0" spc="-4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b="0" kern="0" spc="-5" dirty="0">
                <a:solidFill>
                  <a:prstClr val="black"/>
                </a:solidFill>
                <a:latin typeface="Verdana" panose="020B0604030504040204" pitchFamily="34" charset="0"/>
                <a:ea typeface="Verdana" panose="020B0604030504040204" pitchFamily="34" charset="0"/>
                <a:cs typeface="Verdana" panose="020B0604030504040204" pitchFamily="34" charset="0"/>
              </a:rPr>
              <a:t>1975</a:t>
            </a:r>
            <a:endParaRPr lang="en-US" b="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927100" lvl="0" indent="0" defTabSz="914400">
              <a:spcBef>
                <a:spcPts val="950"/>
              </a:spcBef>
              <a:buNone/>
              <a:defRPr/>
            </a:pPr>
            <a:r>
              <a:rPr lang="en-US" b="0" kern="0" dirty="0">
                <a:solidFill>
                  <a:srgbClr val="C00000"/>
                </a:solidFill>
                <a:latin typeface="Verdana" panose="020B0604030504040204" pitchFamily="34" charset="0"/>
                <a:ea typeface="Verdana" panose="020B0604030504040204" pitchFamily="34" charset="0"/>
                <a:cs typeface="Verdana" panose="020B0604030504040204" pitchFamily="34" charset="0"/>
              </a:rPr>
              <a:t>Age</a:t>
            </a:r>
            <a:endParaRPr lang="en-US" b="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lvl="0"/>
            <a:r>
              <a:rPr lang="en-US" sz="1800" b="0" dirty="0">
                <a:latin typeface="Verdana" panose="020B0604030504040204" pitchFamily="34" charset="0"/>
                <a:ea typeface="Verdana" panose="020B0604030504040204" pitchFamily="34" charset="0"/>
                <a:cs typeface="Verdana" panose="020B0604030504040204" pitchFamily="34" charset="0"/>
              </a:rPr>
              <a:t>US HHS and USDA, as amended (</a:t>
            </a:r>
            <a:r>
              <a:rPr lang="en-US" sz="1800" b="0" u="sng" dirty="0">
                <a:latin typeface="Verdana" panose="020B0604030504040204" pitchFamily="34" charset="0"/>
                <a:ea typeface="Verdana" panose="020B0604030504040204" pitchFamily="34" charset="0"/>
                <a:cs typeface="Verdana" panose="020B0604030504040204" pitchFamily="34" charset="0"/>
                <a:hlinkClick r:id="rId3"/>
              </a:rPr>
              <a:t>42 USC § 6101</a:t>
            </a:r>
            <a:r>
              <a:rPr lang="en-US" sz="1800" b="0" dirty="0">
                <a:latin typeface="Verdana" panose="020B0604030504040204" pitchFamily="34" charset="0"/>
                <a:ea typeface="Verdana" panose="020B0604030504040204" pitchFamily="34" charset="0"/>
                <a:cs typeface="Verdana" panose="020B0604030504040204" pitchFamily="34" charset="0"/>
              </a:rPr>
              <a:t>), prohibits discrimination on the basis of age in:</a:t>
            </a:r>
          </a:p>
          <a:p>
            <a:r>
              <a:rPr lang="en-US" sz="1800" b="0" dirty="0">
                <a:latin typeface="Verdana" panose="020B0604030504040204" pitchFamily="34" charset="0"/>
                <a:ea typeface="Verdana" panose="020B0604030504040204" pitchFamily="34" charset="0"/>
                <a:cs typeface="Verdana" panose="020B0604030504040204" pitchFamily="34" charset="0"/>
              </a:rPr>
              <a:t>Programs or activities receiving Federal financial assistance </a:t>
            </a:r>
            <a:r>
              <a:rPr lang="en-US" sz="1800" b="0" u="sng" dirty="0">
                <a:latin typeface="Verdana" panose="020B0604030504040204" pitchFamily="34" charset="0"/>
                <a:ea typeface="Verdana" panose="020B0604030504040204" pitchFamily="34" charset="0"/>
                <a:cs typeface="Verdana" panose="020B0604030504040204" pitchFamily="34" charset="0"/>
                <a:hlinkClick r:id="rId4"/>
              </a:rPr>
              <a:t>45 CFR 90</a:t>
            </a:r>
            <a:r>
              <a:rPr lang="en-US" sz="1800" b="0" dirty="0">
                <a:latin typeface="Verdana" panose="020B0604030504040204" pitchFamily="34" charset="0"/>
                <a:ea typeface="Verdana" panose="020B0604030504040204" pitchFamily="34" charset="0"/>
                <a:cs typeface="Verdana" panose="020B0604030504040204" pitchFamily="34" charset="0"/>
              </a:rPr>
              <a:t>; and </a:t>
            </a:r>
          </a:p>
          <a:p>
            <a:r>
              <a:rPr lang="en-US" sz="1800" b="0" dirty="0">
                <a:latin typeface="Verdana" panose="020B0604030504040204" pitchFamily="34" charset="0"/>
                <a:ea typeface="Verdana" panose="020B0604030504040204" pitchFamily="34" charset="0"/>
                <a:cs typeface="Verdana" panose="020B0604030504040204" pitchFamily="34" charset="0"/>
              </a:rPr>
              <a:t>Programs or services receiving HHS financial assistance </a:t>
            </a:r>
            <a:r>
              <a:rPr lang="en-US" sz="1800" b="0" u="sng" dirty="0">
                <a:latin typeface="Verdana" panose="020B0604030504040204" pitchFamily="34" charset="0"/>
                <a:ea typeface="Verdana" panose="020B0604030504040204" pitchFamily="34" charset="0"/>
                <a:cs typeface="Verdana" panose="020B0604030504040204" pitchFamily="34" charset="0"/>
                <a:hlinkClick r:id="rId5"/>
              </a:rPr>
              <a:t>45 CFR 91</a:t>
            </a:r>
            <a:r>
              <a:rPr lang="en-US" sz="1800" b="0" dirty="0">
                <a:latin typeface="Verdana" panose="020B0604030504040204" pitchFamily="34" charset="0"/>
                <a:ea typeface="Verdana" panose="020B0604030504040204" pitchFamily="34" charset="0"/>
                <a:cs typeface="Verdana" panose="020B0604030504040204" pitchFamily="34" charset="0"/>
              </a:rPr>
              <a:t>.</a:t>
            </a:r>
          </a:p>
          <a:p>
            <a:r>
              <a:rPr lang="en-US" sz="1800" b="0" dirty="0">
                <a:latin typeface="Verdana" panose="020B0604030504040204" pitchFamily="34" charset="0"/>
                <a:ea typeface="Verdana" panose="020B0604030504040204" pitchFamily="34" charset="0"/>
                <a:cs typeface="Verdana" panose="020B0604030504040204" pitchFamily="34" charset="0"/>
              </a:rPr>
              <a:t>US HHS and USDA OCR enforces the Age Discrimination Act of 1975 (Age Act), which prohibits discrimination on the basis of age in HHS-funded programs and activities.</a:t>
            </a:r>
          </a:p>
          <a:p>
            <a:endParaRPr lang="en-US" dirty="0"/>
          </a:p>
        </p:txBody>
      </p:sp>
      <p:sp>
        <p:nvSpPr>
          <p:cNvPr id="5" name="Title 1">
            <a:extLst>
              <a:ext uri="{FF2B5EF4-FFF2-40B4-BE49-F238E27FC236}">
                <a16:creationId xmlns:a16="http://schemas.microsoft.com/office/drawing/2014/main" id="{79824519-954E-44B8-8CD3-3F6F3DC3A9B5}"/>
              </a:ext>
            </a:extLst>
          </p:cNvPr>
          <p:cNvSpPr>
            <a:spLocks noGrp="1"/>
          </p:cNvSpPr>
          <p:nvPr>
            <p:ph type="title"/>
          </p:nvPr>
        </p:nvSpPr>
        <p:spPr/>
        <p:txBody>
          <a:bodyPr/>
          <a:lstStyle/>
          <a:p>
            <a:pPr algn="ct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Tree>
    <p:extLst>
      <p:ext uri="{BB962C8B-B14F-4D97-AF65-F5344CB8AC3E}">
        <p14:creationId xmlns:p14="http://schemas.microsoft.com/office/powerpoint/2010/main" val="827334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
        <p:nvSpPr>
          <p:cNvPr id="6" name="Text Placeholder 5"/>
          <p:cNvSpPr>
            <a:spLocks noGrp="1"/>
          </p:cNvSpPr>
          <p:nvPr>
            <p:ph type="body" sz="quarter" idx="10"/>
          </p:nvPr>
        </p:nvSpPr>
        <p:spPr/>
        <p:txBody>
          <a:bodyPr/>
          <a:lstStyle/>
          <a:p>
            <a:pPr marL="12700" lvl="0" indent="0" defTabSz="914400">
              <a:spcBef>
                <a:spcPts val="945"/>
              </a:spcBef>
              <a:buNone/>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2700" lvl="0" indent="0" defTabSz="914400">
              <a:spcBef>
                <a:spcPts val="1545"/>
              </a:spcBef>
              <a:buNone/>
            </a:pPr>
            <a:r>
              <a:rPr lang="en-US" sz="1400" b="0" dirty="0">
                <a:latin typeface="Verdana" panose="020B0604030504040204" pitchFamily="34" charset="0"/>
                <a:ea typeface="Verdana" panose="020B0604030504040204" pitchFamily="34" charset="0"/>
                <a:cs typeface="Verdana" panose="020B0604030504040204" pitchFamily="34" charset="0"/>
              </a:rPr>
              <a:t>7 </a:t>
            </a:r>
            <a:r>
              <a:rPr lang="en-US" sz="1400" b="0" spc="-5" dirty="0">
                <a:latin typeface="Verdana" panose="020B0604030504040204" pitchFamily="34" charset="0"/>
                <a:ea typeface="Verdana" panose="020B0604030504040204" pitchFamily="34" charset="0"/>
                <a:cs typeface="Verdana" panose="020B0604030504040204" pitchFamily="34" charset="0"/>
              </a:rPr>
              <a:t>CFR Part 16, </a:t>
            </a:r>
            <a:r>
              <a:rPr lang="en-US" sz="1400" b="0" dirty="0">
                <a:latin typeface="Verdana" panose="020B0604030504040204" pitchFamily="34" charset="0"/>
                <a:ea typeface="Verdana" panose="020B0604030504040204" pitchFamily="34" charset="0"/>
                <a:cs typeface="Verdana" panose="020B0604030504040204" pitchFamily="34" charset="0"/>
              </a:rPr>
              <a:t>“Equal Opportunity for Religious</a:t>
            </a:r>
            <a:r>
              <a:rPr lang="en-US" sz="1400" b="0" spc="-150" dirty="0">
                <a:latin typeface="Verdana" panose="020B0604030504040204" pitchFamily="34" charset="0"/>
                <a:ea typeface="Verdana" panose="020B0604030504040204" pitchFamily="34" charset="0"/>
                <a:cs typeface="Verdana" panose="020B0604030504040204" pitchFamily="34" charset="0"/>
              </a:rPr>
              <a:t> </a:t>
            </a:r>
            <a:r>
              <a:rPr lang="en-US" sz="1400" b="0" spc="-5" dirty="0">
                <a:latin typeface="Verdana" panose="020B0604030504040204" pitchFamily="34" charset="0"/>
                <a:ea typeface="Verdana" panose="020B0604030504040204" pitchFamily="34" charset="0"/>
                <a:cs typeface="Verdana" panose="020B0604030504040204" pitchFamily="34" charset="0"/>
              </a:rPr>
              <a:t>Organizations”</a:t>
            </a:r>
          </a:p>
          <a:p>
            <a:pPr marL="12700" lvl="0" indent="0" defTabSz="914400">
              <a:spcBef>
                <a:spcPts val="1545"/>
              </a:spcBef>
              <a:buNone/>
            </a:pPr>
            <a:r>
              <a:rPr lang="en-US" sz="1400" b="0" spc="-5" dirty="0">
                <a:latin typeface="Verdana" panose="020B0604030504040204" pitchFamily="34" charset="0"/>
                <a:ea typeface="Verdana" panose="020B0604030504040204" pitchFamily="34" charset="0"/>
                <a:cs typeface="Verdana" panose="020B0604030504040204" pitchFamily="34" charset="0"/>
              </a:rPr>
              <a:t>	</a:t>
            </a:r>
            <a:r>
              <a:rPr lang="en-US" b="0" spc="-5" dirty="0">
                <a:solidFill>
                  <a:srgbClr val="FF0000"/>
                </a:solidFill>
                <a:latin typeface="Verdana" panose="020B0604030504040204" pitchFamily="34" charset="0"/>
                <a:ea typeface="Verdana" panose="020B0604030504040204" pitchFamily="34" charset="0"/>
                <a:cs typeface="Verdana" panose="020B0604030504040204" pitchFamily="34" charset="0"/>
              </a:rPr>
              <a:t>Religion</a:t>
            </a:r>
            <a:endParaRPr lang="en-US" b="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298450" lvl="0" indent="-285750" defTabSz="914400">
              <a:spcBef>
                <a:spcPts val="1545"/>
              </a:spcBef>
            </a:pPr>
            <a:r>
              <a:rPr lang="en-US" sz="1600" b="0" spc="-10" dirty="0">
                <a:latin typeface="Verdana" panose="020B0604030504040204" pitchFamily="34" charset="0"/>
                <a:ea typeface="Verdana" panose="020B0604030504040204" pitchFamily="34" charset="0"/>
                <a:cs typeface="Verdana" panose="020B0604030504040204" pitchFamily="34" charset="0"/>
              </a:rPr>
              <a:t>Gives </a:t>
            </a:r>
            <a:r>
              <a:rPr lang="en-US" sz="1600" b="0" spc="-5" dirty="0">
                <a:latin typeface="Verdana" panose="020B0604030504040204" pitchFamily="34" charset="0"/>
                <a:ea typeface="Verdana" panose="020B0604030504040204" pitchFamily="34" charset="0"/>
                <a:cs typeface="Verdana" panose="020B0604030504040204" pitchFamily="34" charset="0"/>
              </a:rPr>
              <a:t>equal footing to </a:t>
            </a:r>
            <a:r>
              <a:rPr lang="en-US" sz="1600" b="0" spc="-10" dirty="0">
                <a:latin typeface="Verdana" panose="020B0604030504040204" pitchFamily="34" charset="0"/>
                <a:ea typeface="Verdana" panose="020B0604030504040204" pitchFamily="34" charset="0"/>
                <a:cs typeface="Verdana" panose="020B0604030504040204" pitchFamily="34" charset="0"/>
              </a:rPr>
              <a:t>religiously affiliated</a:t>
            </a:r>
            <a:r>
              <a:rPr lang="en-US" sz="1600" b="0" spc="155" dirty="0">
                <a:latin typeface="Verdana" panose="020B0604030504040204" pitchFamily="34" charset="0"/>
                <a:ea typeface="Verdana" panose="020B0604030504040204" pitchFamily="34" charset="0"/>
                <a:cs typeface="Verdana" panose="020B0604030504040204" pitchFamily="34" charset="0"/>
              </a:rPr>
              <a:t> </a:t>
            </a:r>
            <a:r>
              <a:rPr lang="en-US" sz="1600" b="0" spc="-10" dirty="0">
                <a:latin typeface="Verdana" panose="020B0604030504040204" pitchFamily="34" charset="0"/>
                <a:ea typeface="Verdana" panose="020B0604030504040204" pitchFamily="34" charset="0"/>
                <a:cs typeface="Verdana" panose="020B0604030504040204" pitchFamily="34" charset="0"/>
              </a:rPr>
              <a:t>organizations</a:t>
            </a:r>
            <a:endParaRPr lang="en-US" sz="800" b="0" spc="-10" dirty="0">
              <a:latin typeface="Verdana" panose="020B0604030504040204" pitchFamily="34" charset="0"/>
              <a:ea typeface="Verdana" panose="020B0604030504040204" pitchFamily="34" charset="0"/>
              <a:cs typeface="Verdana" panose="020B0604030504040204" pitchFamily="34" charset="0"/>
            </a:endParaRPr>
          </a:p>
          <a:p>
            <a:pPr marL="12700" indent="0" defTabSz="914400">
              <a:spcBef>
                <a:spcPts val="1545"/>
              </a:spcBef>
              <a:buNone/>
            </a:pPr>
            <a:r>
              <a:rPr lang="en-US" sz="1600" b="0" spc="-5" dirty="0">
                <a:solidFill>
                  <a:prstClr val="black"/>
                </a:solidFill>
                <a:latin typeface="Verdana"/>
                <a:cs typeface="Verdana"/>
              </a:rPr>
              <a:t>Executive Order 13166 </a:t>
            </a:r>
            <a:r>
              <a:rPr lang="en-US" sz="1600" b="0" dirty="0">
                <a:solidFill>
                  <a:prstClr val="black"/>
                </a:solidFill>
                <a:latin typeface="Verdana"/>
                <a:cs typeface="Verdana"/>
              </a:rPr>
              <a:t>- "Improving Access </a:t>
            </a:r>
            <a:r>
              <a:rPr lang="en-US" sz="1600" b="0" spc="-5" dirty="0">
                <a:solidFill>
                  <a:prstClr val="black"/>
                </a:solidFill>
                <a:latin typeface="Verdana"/>
                <a:cs typeface="Verdana"/>
              </a:rPr>
              <a:t>to </a:t>
            </a:r>
            <a:r>
              <a:rPr lang="en-US" sz="1600" b="0" dirty="0">
                <a:solidFill>
                  <a:prstClr val="black"/>
                </a:solidFill>
                <a:latin typeface="Verdana"/>
                <a:cs typeface="Verdana"/>
              </a:rPr>
              <a:t>Services for Persons </a:t>
            </a:r>
            <a:r>
              <a:rPr lang="en-US" sz="1600" b="0" spc="-5" dirty="0">
                <a:solidFill>
                  <a:prstClr val="black"/>
                </a:solidFill>
                <a:latin typeface="Verdana"/>
                <a:cs typeface="Verdana"/>
              </a:rPr>
              <a:t>with  </a:t>
            </a:r>
            <a:r>
              <a:rPr lang="en-US" sz="1600" b="0" dirty="0">
                <a:solidFill>
                  <a:prstClr val="black"/>
                </a:solidFill>
                <a:latin typeface="Verdana"/>
                <a:cs typeface="Verdana"/>
              </a:rPr>
              <a:t>Limited </a:t>
            </a:r>
            <a:r>
              <a:rPr lang="en-US" sz="1600" b="0" spc="-5" dirty="0">
                <a:solidFill>
                  <a:prstClr val="black"/>
                </a:solidFill>
                <a:latin typeface="Verdana"/>
                <a:cs typeface="Verdana"/>
              </a:rPr>
              <a:t>English </a:t>
            </a:r>
            <a:r>
              <a:rPr lang="en-US" sz="1600" b="0" dirty="0">
                <a:solidFill>
                  <a:prstClr val="black"/>
                </a:solidFill>
                <a:latin typeface="Verdana"/>
                <a:cs typeface="Verdana"/>
              </a:rPr>
              <a:t>Proficiency"(August </a:t>
            </a:r>
            <a:r>
              <a:rPr lang="en-US" sz="1600" b="0" spc="-5" dirty="0">
                <a:solidFill>
                  <a:prstClr val="black"/>
                </a:solidFill>
                <a:latin typeface="Verdana"/>
                <a:cs typeface="Verdana"/>
              </a:rPr>
              <a:t>11,</a:t>
            </a:r>
            <a:r>
              <a:rPr lang="en-US" sz="1600" b="0" spc="-15" dirty="0">
                <a:solidFill>
                  <a:prstClr val="black"/>
                </a:solidFill>
                <a:latin typeface="Verdana"/>
                <a:cs typeface="Verdana"/>
              </a:rPr>
              <a:t> </a:t>
            </a:r>
            <a:r>
              <a:rPr lang="en-US" sz="1600" b="0" spc="-5" dirty="0">
                <a:solidFill>
                  <a:prstClr val="black"/>
                </a:solidFill>
                <a:latin typeface="Verdana"/>
                <a:cs typeface="Verdana"/>
              </a:rPr>
              <a:t>2000)</a:t>
            </a:r>
            <a:endParaRPr lang="en-US" sz="1600" b="0" spc="-1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12700" indent="0" defTabSz="914400">
              <a:spcBef>
                <a:spcPts val="1545"/>
              </a:spcBef>
              <a:buNone/>
            </a:pPr>
            <a:r>
              <a:rPr lang="en-US" b="0" spc="-5" dirty="0">
                <a:solidFill>
                  <a:srgbClr val="FF0000"/>
                </a:solidFill>
                <a:latin typeface="Verdana"/>
                <a:cs typeface="Verdana"/>
              </a:rPr>
              <a:t>	National Origin</a:t>
            </a:r>
            <a:endParaRPr lang="en-US" sz="800" b="0" spc="-10" dirty="0">
              <a:latin typeface="Verdana" panose="020B0604030504040204" pitchFamily="34" charset="0"/>
              <a:ea typeface="Verdana" panose="020B0604030504040204" pitchFamily="34" charset="0"/>
              <a:cs typeface="Verdana" panose="020B0604030504040204" pitchFamily="34" charset="0"/>
            </a:endParaRPr>
          </a:p>
          <a:p>
            <a:pPr marL="12700" marR="5080" lvl="0">
              <a:lnSpc>
                <a:spcPct val="93500"/>
              </a:lnSpc>
            </a:pPr>
            <a:r>
              <a:rPr lang="en-US" sz="1600" b="0" dirty="0">
                <a:latin typeface="Verdana"/>
                <a:cs typeface="Verdana"/>
              </a:rPr>
              <a:t>USDA </a:t>
            </a:r>
            <a:r>
              <a:rPr lang="en-US" sz="1600" b="0" dirty="0" err="1">
                <a:latin typeface="Verdana"/>
                <a:cs typeface="Verdana"/>
              </a:rPr>
              <a:t>LEP</a:t>
            </a:r>
            <a:r>
              <a:rPr lang="en-US" sz="1600" b="0" dirty="0">
                <a:latin typeface="Verdana"/>
                <a:cs typeface="Verdana"/>
              </a:rPr>
              <a:t> </a:t>
            </a:r>
            <a:r>
              <a:rPr lang="en-US" sz="1600" b="0" spc="-5" dirty="0">
                <a:latin typeface="Verdana"/>
                <a:cs typeface="Verdana"/>
              </a:rPr>
              <a:t>Policy</a:t>
            </a:r>
            <a:r>
              <a:rPr lang="en-US" sz="1600" b="0" spc="-90" dirty="0">
                <a:latin typeface="Verdana"/>
                <a:cs typeface="Verdana"/>
              </a:rPr>
              <a:t> </a:t>
            </a:r>
            <a:r>
              <a:rPr lang="en-US" sz="1600" b="0" spc="-5" dirty="0">
                <a:latin typeface="Verdana"/>
                <a:cs typeface="Verdana"/>
              </a:rPr>
              <a:t>Guidance -</a:t>
            </a:r>
            <a:r>
              <a:rPr lang="en-US" sz="1600" b="0" spc="-5" dirty="0">
                <a:solidFill>
                  <a:srgbClr val="C00000"/>
                </a:solidFill>
                <a:latin typeface="Verdana"/>
                <a:cs typeface="Verdana"/>
              </a:rPr>
              <a:t> </a:t>
            </a:r>
            <a:r>
              <a:rPr lang="en-US" sz="1600" b="0" dirty="0">
                <a:solidFill>
                  <a:prstClr val="black"/>
                </a:solidFill>
                <a:latin typeface="Verdana"/>
                <a:cs typeface="Verdana"/>
              </a:rPr>
              <a:t>“USDA </a:t>
            </a:r>
            <a:r>
              <a:rPr lang="en-US" sz="1600" b="0" spc="-5" dirty="0">
                <a:solidFill>
                  <a:prstClr val="black"/>
                </a:solidFill>
                <a:latin typeface="Verdana"/>
                <a:cs typeface="Verdana"/>
              </a:rPr>
              <a:t>Guidance to Federal </a:t>
            </a:r>
            <a:r>
              <a:rPr lang="en-US" sz="1600" b="0" dirty="0">
                <a:solidFill>
                  <a:prstClr val="black"/>
                </a:solidFill>
                <a:latin typeface="Verdana"/>
                <a:cs typeface="Verdana"/>
              </a:rPr>
              <a:t>Financial Assistance </a:t>
            </a:r>
            <a:r>
              <a:rPr lang="en-US" sz="1600" b="0" spc="-5" dirty="0">
                <a:solidFill>
                  <a:prstClr val="black"/>
                </a:solidFill>
                <a:latin typeface="Verdana"/>
                <a:cs typeface="Verdana"/>
              </a:rPr>
              <a:t>Recipients Regarding  the Title </a:t>
            </a:r>
            <a:r>
              <a:rPr lang="en-US" sz="1600" b="0" dirty="0">
                <a:solidFill>
                  <a:prstClr val="black"/>
                </a:solidFill>
                <a:latin typeface="Verdana"/>
                <a:cs typeface="Verdana"/>
              </a:rPr>
              <a:t>VI </a:t>
            </a:r>
            <a:r>
              <a:rPr lang="en-US" sz="1600" b="0" spc="-5" dirty="0">
                <a:solidFill>
                  <a:prstClr val="black"/>
                </a:solidFill>
                <a:latin typeface="Verdana"/>
                <a:cs typeface="Verdana"/>
              </a:rPr>
              <a:t>Prohibition </a:t>
            </a:r>
            <a:r>
              <a:rPr lang="en-US" sz="1600" b="0" dirty="0">
                <a:solidFill>
                  <a:prstClr val="black"/>
                </a:solidFill>
                <a:latin typeface="Verdana"/>
                <a:cs typeface="Verdana"/>
              </a:rPr>
              <a:t>Against </a:t>
            </a:r>
            <a:r>
              <a:rPr lang="en-US" sz="1600" b="0" spc="-5" dirty="0">
                <a:solidFill>
                  <a:prstClr val="black"/>
                </a:solidFill>
                <a:latin typeface="Verdana"/>
                <a:cs typeface="Verdana"/>
              </a:rPr>
              <a:t>National Origin </a:t>
            </a:r>
            <a:r>
              <a:rPr lang="en-US" sz="1600" b="0" dirty="0">
                <a:solidFill>
                  <a:prstClr val="black"/>
                </a:solidFill>
                <a:latin typeface="Verdana"/>
                <a:cs typeface="Verdana"/>
              </a:rPr>
              <a:t>Discrimination </a:t>
            </a:r>
            <a:r>
              <a:rPr lang="en-US" sz="1600" b="0" spc="-5" dirty="0">
                <a:solidFill>
                  <a:prstClr val="black"/>
                </a:solidFill>
                <a:latin typeface="Verdana"/>
                <a:cs typeface="Verdana"/>
              </a:rPr>
              <a:t>Affecting  Persons With Limited English Proficiency” (79 Fed. Reg. No, 229, Friday,  [p. </a:t>
            </a:r>
            <a:r>
              <a:rPr lang="en-US" sz="1600" b="0" dirty="0">
                <a:solidFill>
                  <a:prstClr val="black"/>
                </a:solidFill>
                <a:latin typeface="Verdana"/>
                <a:cs typeface="Verdana"/>
              </a:rPr>
              <a:t>70771 – </a:t>
            </a:r>
            <a:r>
              <a:rPr lang="en-US" sz="1600" b="0" spc="-5" dirty="0">
                <a:solidFill>
                  <a:prstClr val="black"/>
                </a:solidFill>
                <a:latin typeface="Verdana"/>
                <a:cs typeface="Verdana"/>
              </a:rPr>
              <a:t>70784]</a:t>
            </a:r>
          </a:p>
          <a:p>
            <a:pPr marL="0" marR="5080" lvl="0" indent="0">
              <a:lnSpc>
                <a:spcPct val="93500"/>
              </a:lnSpc>
              <a:buNone/>
            </a:pPr>
            <a:endParaRPr lang="en-US" sz="1600" b="0" spc="-5" dirty="0">
              <a:solidFill>
                <a:prstClr val="black"/>
              </a:solidFill>
              <a:latin typeface="Verdana"/>
              <a:cs typeface="Verdana"/>
            </a:endParaRPr>
          </a:p>
          <a:p>
            <a:pPr marL="127000" marR="5080" lvl="1" indent="0">
              <a:lnSpc>
                <a:spcPct val="93500"/>
              </a:lnSpc>
              <a:buNone/>
            </a:pPr>
            <a:r>
              <a:rPr lang="en-US" sz="1200" b="0" spc="-5" dirty="0">
                <a:solidFill>
                  <a:prstClr val="black"/>
                </a:solidFill>
                <a:latin typeface="Verdana"/>
                <a:cs typeface="Verdana"/>
              </a:rPr>
              <a:t>	</a:t>
            </a:r>
            <a:endParaRPr lang="en-US" sz="1600" i="1" dirty="0">
              <a:latin typeface="Verdana" panose="020B0604030504040204" pitchFamily="34" charset="0"/>
              <a:ea typeface="Verdana" panose="020B0604030504040204" pitchFamily="34" charset="0"/>
              <a:cs typeface="Verdana" panose="020B0604030504040204" pitchFamily="34" charset="0"/>
            </a:endParaRPr>
          </a:p>
          <a:p>
            <a:pPr marL="12700" lvl="0" indent="0" defTabSz="914400">
              <a:spcBef>
                <a:spcPts val="1545"/>
              </a:spcBef>
              <a:buNone/>
            </a:pPr>
            <a:endParaRPr lang="en-US" sz="16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88764436"/>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4108</Words>
  <Application>Microsoft Office PowerPoint</Application>
  <PresentationFormat>On-screen Show (4:3)</PresentationFormat>
  <Paragraphs>535</Paragraphs>
  <Slides>54</Slides>
  <Notes>53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Arial</vt:lpstr>
      <vt:lpstr>Calibri</vt:lpstr>
      <vt:lpstr>Franklin Gothic Demi Cond</vt:lpstr>
      <vt:lpstr>Franklin Gothic Medium</vt:lpstr>
      <vt:lpstr>Franklin Gothic Medium Cond</vt:lpstr>
      <vt:lpstr>Gotham Bold</vt:lpstr>
      <vt:lpstr>Gotham Light</vt:lpstr>
      <vt:lpstr>Helvetica</vt:lpstr>
      <vt:lpstr>Lucida Sans Unicode</vt:lpstr>
      <vt:lpstr>Times New Roman</vt:lpstr>
      <vt:lpstr>Verdana</vt:lpstr>
      <vt:lpstr>Wingdings</vt:lpstr>
      <vt:lpstr>3_Office Theme</vt:lpstr>
      <vt:lpstr>PowerPoint Presentation</vt:lpstr>
      <vt:lpstr>Agenda</vt:lpstr>
      <vt:lpstr>What is discrimination?</vt:lpstr>
      <vt:lpstr>Civil Rights Legal Authorities</vt:lpstr>
      <vt:lpstr>Civil Rights Legal Authorities</vt:lpstr>
      <vt:lpstr>Civil Rights Legal Authorities</vt:lpstr>
      <vt:lpstr>Civil Rights Legal Authorities</vt:lpstr>
      <vt:lpstr>Civil Rights Legal Authorities</vt:lpstr>
      <vt:lpstr>Civil Rights Legal Authorities</vt:lpstr>
      <vt:lpstr>Civil Rights Legal Authorities</vt:lpstr>
      <vt:lpstr>Civil Rights Legal Authorities</vt:lpstr>
      <vt:lpstr>Civil Rights Legal Authorities</vt:lpstr>
      <vt:lpstr>Civil Rights Legal Authorities</vt:lpstr>
      <vt:lpstr>Civil Rights Legal Authorities</vt:lpstr>
      <vt:lpstr>Areas of Compliance Assurances</vt:lpstr>
      <vt:lpstr>PowerPoint Presentation</vt:lpstr>
      <vt:lpstr>Public Notification</vt:lpstr>
      <vt:lpstr>Elements of Public Notification</vt:lpstr>
      <vt:lpstr>Elements of Public Notification</vt:lpstr>
      <vt:lpstr>Nondiscrimination Statement</vt:lpstr>
      <vt:lpstr>Nondiscrimination Statement (Spanish)</vt:lpstr>
      <vt:lpstr>Nondiscrimination Statement</vt:lpstr>
      <vt:lpstr>“And Justice For All” Poster</vt:lpstr>
      <vt:lpstr>Race/Ethnicity Data Collection</vt:lpstr>
      <vt:lpstr>Complaints of Discrimination </vt:lpstr>
      <vt:lpstr>Complaints Should Include </vt:lpstr>
      <vt:lpstr>Complaint Processing Procedures </vt:lpstr>
      <vt:lpstr>Complaints of Discrimination</vt:lpstr>
      <vt:lpstr>Civil Rights Training</vt:lpstr>
      <vt:lpstr>Civil Rights Training</vt:lpstr>
      <vt:lpstr>Limited English Proficiency (LEP)  and Program Access</vt:lpstr>
      <vt:lpstr>LEP Requirements</vt:lpstr>
      <vt:lpstr>LEP Requirements</vt:lpstr>
      <vt:lpstr>Limited English Proficiency (LEP) and Program Access</vt:lpstr>
      <vt:lpstr>Limited English Proficiency (LEP)  and Program Access</vt:lpstr>
      <vt:lpstr>LEP Population and Data Sources </vt:lpstr>
      <vt:lpstr>PowerPoint Presentation</vt:lpstr>
      <vt:lpstr>Language Services Agreement</vt:lpstr>
      <vt:lpstr>LEP RESOURCES</vt:lpstr>
      <vt:lpstr>Disability Discrimination</vt:lpstr>
      <vt:lpstr>Disability Discrimination</vt:lpstr>
      <vt:lpstr>Disability Discrimination</vt:lpstr>
      <vt:lpstr>Disability Discrimination</vt:lpstr>
      <vt:lpstr>ADA RESOURCES</vt:lpstr>
      <vt:lpstr>Compliance Reviews</vt:lpstr>
      <vt:lpstr>Compliance Reviews</vt:lpstr>
      <vt:lpstr>Pre-Award Compliance Reviews</vt:lpstr>
      <vt:lpstr>Routine/Post-Award Reviews</vt:lpstr>
      <vt:lpstr>Special Compliance Reviews</vt:lpstr>
      <vt:lpstr>Resolution of Noncompliance</vt:lpstr>
      <vt:lpstr>Questions</vt:lpstr>
      <vt:lpstr>Contact Information</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2018-11-13T00:49:38Z</dcterms:created>
  <dcterms:modified xsi:type="dcterms:W3CDTF">2019-02-28T18:29:56Z</dcterms:modified>
</cp:coreProperties>
</file>