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601200" cy="7315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440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1197187"/>
            <a:ext cx="8161020" cy="254677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3842174"/>
            <a:ext cx="7200900" cy="176614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9101-F7F2-4CE1-810A-C397C07F493D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319C-B97A-4A2D-8317-8DE590F3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77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9101-F7F2-4CE1-810A-C397C07F493D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319C-B97A-4A2D-8317-8DE590F3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803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389467"/>
            <a:ext cx="2070259" cy="61992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389467"/>
            <a:ext cx="6090761" cy="619929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9101-F7F2-4CE1-810A-C397C07F493D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319C-B97A-4A2D-8317-8DE590F3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83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9101-F7F2-4CE1-810A-C397C07F493D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319C-B97A-4A2D-8317-8DE590F3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057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1823722"/>
            <a:ext cx="8281035" cy="304291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4895429"/>
            <a:ext cx="8281035" cy="160019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9101-F7F2-4CE1-810A-C397C07F493D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319C-B97A-4A2D-8317-8DE590F3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47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1947333"/>
            <a:ext cx="4080510" cy="46414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1947333"/>
            <a:ext cx="4080510" cy="46414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9101-F7F2-4CE1-810A-C397C07F493D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319C-B97A-4A2D-8317-8DE590F3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666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389468"/>
            <a:ext cx="8281035" cy="141393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1793241"/>
            <a:ext cx="4061757" cy="87883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2672080"/>
            <a:ext cx="4061757" cy="39302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1793241"/>
            <a:ext cx="4081761" cy="87883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2672080"/>
            <a:ext cx="4081761" cy="393022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9101-F7F2-4CE1-810A-C397C07F493D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319C-B97A-4A2D-8317-8DE590F3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97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9101-F7F2-4CE1-810A-C397C07F493D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319C-B97A-4A2D-8317-8DE590F3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559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9101-F7F2-4CE1-810A-C397C07F493D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319C-B97A-4A2D-8317-8DE590F3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393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487680"/>
            <a:ext cx="3096637" cy="17068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053255"/>
            <a:ext cx="4860608" cy="51985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2194560"/>
            <a:ext cx="3096637" cy="406569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9101-F7F2-4CE1-810A-C397C07F493D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319C-B97A-4A2D-8317-8DE590F3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919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487680"/>
            <a:ext cx="3096637" cy="17068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053255"/>
            <a:ext cx="4860608" cy="51985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2194560"/>
            <a:ext cx="3096637" cy="406569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9101-F7F2-4CE1-810A-C397C07F493D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F319C-B97A-4A2D-8317-8DE590F3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41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389468"/>
            <a:ext cx="8281035" cy="14139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1947333"/>
            <a:ext cx="8281035" cy="4641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6780108"/>
            <a:ext cx="216027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29101-F7F2-4CE1-810A-C397C07F493D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6780108"/>
            <a:ext cx="3240405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6780108"/>
            <a:ext cx="2160270" cy="389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F319C-B97A-4A2D-8317-8DE590F31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63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hyperlink" Target="mailto:Cathy.Henderson@mecklenburgcountync.gov" TargetMode="External"/><Relationship Id="rId18" Type="http://schemas.openxmlformats.org/officeDocument/2006/relationships/hyperlink" Target="mailto:gabriella.hansen@pittcountync.gov" TargetMode="External"/><Relationship Id="rId3" Type="http://schemas.openxmlformats.org/officeDocument/2006/relationships/image" Target="../media/image2.png"/><Relationship Id="rId21" Type="http://schemas.openxmlformats.org/officeDocument/2006/relationships/image" Target="../media/image9.png"/><Relationship Id="rId7" Type="http://schemas.openxmlformats.org/officeDocument/2006/relationships/hyperlink" Target="http://commons.wikimedia.org/wiki/File:Location_dot_red.svg" TargetMode="External"/><Relationship Id="rId12" Type="http://schemas.openxmlformats.org/officeDocument/2006/relationships/hyperlink" Target="mailto:Sonya.bohannonthacker@cabarrushealth.org" TargetMode="External"/><Relationship Id="rId17" Type="http://schemas.openxmlformats.org/officeDocument/2006/relationships/hyperlink" Target="mailto:Liza.Layton@arhs-nc.org" TargetMode="External"/><Relationship Id="rId2" Type="http://schemas.openxmlformats.org/officeDocument/2006/relationships/image" Target="../media/image1.png"/><Relationship Id="rId16" Type="http://schemas.openxmlformats.org/officeDocument/2006/relationships/hyperlink" Target="mailto:jbowena@halifaxnc.com" TargetMode="External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hyperlink" Target="mailto:Molly.Coffey@mahec.net" TargetMode="External"/><Relationship Id="rId5" Type="http://schemas.openxmlformats.org/officeDocument/2006/relationships/hyperlink" Target="http://commons.wikimedia.org/wiki/File:BlackDot.svg" TargetMode="External"/><Relationship Id="rId15" Type="http://schemas.openxmlformats.org/officeDocument/2006/relationships/hyperlink" Target="mailto:lowens@cumberlandcountync.gov" TargetMode="External"/><Relationship Id="rId10" Type="http://schemas.openxmlformats.org/officeDocument/2006/relationships/image" Target="../media/image6.png"/><Relationship Id="rId19" Type="http://schemas.openxmlformats.org/officeDocument/2006/relationships/image" Target="../media/image7.jpeg"/><Relationship Id="rId4" Type="http://schemas.openxmlformats.org/officeDocument/2006/relationships/image" Target="../media/image3.png"/><Relationship Id="rId9" Type="http://schemas.openxmlformats.org/officeDocument/2006/relationships/hyperlink" Target="https://simple.wikipedia.org/wiki/File:Location_dot_blue.svg" TargetMode="External"/><Relationship Id="rId14" Type="http://schemas.openxmlformats.org/officeDocument/2006/relationships/hyperlink" Target="mailto:morgan.ledford@apphealth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Wide upward diagonal">
            <a:extLst>
              <a:ext uri="{FF2B5EF4-FFF2-40B4-BE49-F238E27FC236}">
                <a16:creationId xmlns:a16="http://schemas.microsoft.com/office/drawing/2014/main" id="{64C7F8B4-7881-44DD-BEA2-A09F524E1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7171" y="2628374"/>
            <a:ext cx="403116" cy="159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259" tIns="35005" rIns="71259" bIns="35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GASTON</a:t>
            </a:r>
          </a:p>
        </p:txBody>
      </p:sp>
      <p:sp>
        <p:nvSpPr>
          <p:cNvPr id="5" name="Freeform 3" descr="Wide upward diagonal">
            <a:extLst>
              <a:ext uri="{FF2B5EF4-FFF2-40B4-BE49-F238E27FC236}">
                <a16:creationId xmlns:a16="http://schemas.microsoft.com/office/drawing/2014/main" id="{23A4F242-DC84-40B2-9E9D-418B26BBBCF2}"/>
              </a:ext>
            </a:extLst>
          </p:cNvPr>
          <p:cNvSpPr>
            <a:spLocks/>
          </p:cNvSpPr>
          <p:nvPr/>
        </p:nvSpPr>
        <p:spPr bwMode="auto">
          <a:xfrm>
            <a:off x="3726829" y="2615874"/>
            <a:ext cx="362545" cy="232529"/>
          </a:xfrm>
          <a:custGeom>
            <a:avLst/>
            <a:gdLst>
              <a:gd name="T0" fmla="*/ 0 w 290"/>
              <a:gd name="T1" fmla="*/ 0 h 186"/>
              <a:gd name="T2" fmla="*/ 125413 w 290"/>
              <a:gd name="T3" fmla="*/ 168275 h 186"/>
              <a:gd name="T4" fmla="*/ 125413 w 290"/>
              <a:gd name="T5" fmla="*/ 293688 h 186"/>
              <a:gd name="T6" fmla="*/ 417513 w 290"/>
              <a:gd name="T7" fmla="*/ 293688 h 186"/>
              <a:gd name="T8" fmla="*/ 458788 w 290"/>
              <a:gd name="T9" fmla="*/ 0 h 186"/>
              <a:gd name="T10" fmla="*/ 223838 w 290"/>
              <a:gd name="T11" fmla="*/ 0 h 186"/>
              <a:gd name="T12" fmla="*/ 111125 w 290"/>
              <a:gd name="T13" fmla="*/ 0 h 186"/>
              <a:gd name="T14" fmla="*/ 14288 w 290"/>
              <a:gd name="T15" fmla="*/ 0 h 186"/>
              <a:gd name="T16" fmla="*/ 0 w 290"/>
              <a:gd name="T17" fmla="*/ 0 h 18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0" h="186">
                <a:moveTo>
                  <a:pt x="0" y="0"/>
                </a:moveTo>
                <a:lnTo>
                  <a:pt x="79" y="106"/>
                </a:lnTo>
                <a:lnTo>
                  <a:pt x="79" y="185"/>
                </a:lnTo>
                <a:lnTo>
                  <a:pt x="263" y="185"/>
                </a:lnTo>
                <a:lnTo>
                  <a:pt x="289" y="0"/>
                </a:lnTo>
                <a:lnTo>
                  <a:pt x="141" y="0"/>
                </a:lnTo>
                <a:lnTo>
                  <a:pt x="70" y="0"/>
                </a:lnTo>
                <a:lnTo>
                  <a:pt x="9" y="0"/>
                </a:lnTo>
                <a:lnTo>
                  <a:pt x="0" y="0"/>
                </a:lnTo>
              </a:path>
            </a:pathLst>
          </a:custGeom>
          <a:solidFill>
            <a:srgbClr val="ED7D31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6" name="Group 7">
            <a:extLst>
              <a:ext uri="{FF2B5EF4-FFF2-40B4-BE49-F238E27FC236}">
                <a16:creationId xmlns:a16="http://schemas.microsoft.com/office/drawing/2014/main" id="{60447746-5F27-48DE-B609-CB5685DCE1A5}"/>
              </a:ext>
            </a:extLst>
          </p:cNvPr>
          <p:cNvGrpSpPr>
            <a:grpSpLocks/>
          </p:cNvGrpSpPr>
          <p:nvPr/>
        </p:nvGrpSpPr>
        <p:grpSpPr bwMode="auto">
          <a:xfrm>
            <a:off x="7352281" y="1563244"/>
            <a:ext cx="496312" cy="462558"/>
            <a:chOff x="4821" y="1287"/>
            <a:chExt cx="397" cy="370"/>
          </a:xfrm>
        </p:grpSpPr>
        <p:sp>
          <p:nvSpPr>
            <p:cNvPr id="7" name="Freeform 4" descr="Dashed horizontal">
              <a:extLst>
                <a:ext uri="{FF2B5EF4-FFF2-40B4-BE49-F238E27FC236}">
                  <a16:creationId xmlns:a16="http://schemas.microsoft.com/office/drawing/2014/main" id="{53F7A246-C868-4B31-A0D3-7F284016400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1" y="1392"/>
              <a:ext cx="186" cy="265"/>
            </a:xfrm>
            <a:custGeom>
              <a:avLst/>
              <a:gdLst>
                <a:gd name="T0" fmla="*/ 0 w 186"/>
                <a:gd name="T1" fmla="*/ 26 h 265"/>
                <a:gd name="T2" fmla="*/ 26 w 186"/>
                <a:gd name="T3" fmla="*/ 79 h 265"/>
                <a:gd name="T4" fmla="*/ 26 w 186"/>
                <a:gd name="T5" fmla="*/ 211 h 265"/>
                <a:gd name="T6" fmla="*/ 79 w 186"/>
                <a:gd name="T7" fmla="*/ 264 h 265"/>
                <a:gd name="T8" fmla="*/ 185 w 186"/>
                <a:gd name="T9" fmla="*/ 211 h 265"/>
                <a:gd name="T10" fmla="*/ 79 w 186"/>
                <a:gd name="T11" fmla="*/ 185 h 265"/>
                <a:gd name="T12" fmla="*/ 79 w 186"/>
                <a:gd name="T13" fmla="*/ 0 h 265"/>
                <a:gd name="T14" fmla="*/ 35 w 186"/>
                <a:gd name="T15" fmla="*/ 9 h 265"/>
                <a:gd name="T16" fmla="*/ 18 w 186"/>
                <a:gd name="T17" fmla="*/ 18 h 265"/>
                <a:gd name="T18" fmla="*/ 0 w 186"/>
                <a:gd name="T19" fmla="*/ 18 h 265"/>
                <a:gd name="T20" fmla="*/ 0 w 186"/>
                <a:gd name="T21" fmla="*/ 26 h 26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86" h="265">
                  <a:moveTo>
                    <a:pt x="0" y="26"/>
                  </a:moveTo>
                  <a:lnTo>
                    <a:pt x="26" y="79"/>
                  </a:lnTo>
                  <a:lnTo>
                    <a:pt x="26" y="211"/>
                  </a:lnTo>
                  <a:lnTo>
                    <a:pt x="79" y="264"/>
                  </a:lnTo>
                  <a:lnTo>
                    <a:pt x="185" y="211"/>
                  </a:lnTo>
                  <a:lnTo>
                    <a:pt x="79" y="185"/>
                  </a:lnTo>
                  <a:lnTo>
                    <a:pt x="79" y="0"/>
                  </a:lnTo>
                  <a:lnTo>
                    <a:pt x="35" y="9"/>
                  </a:lnTo>
                  <a:lnTo>
                    <a:pt x="18" y="18"/>
                  </a:lnTo>
                  <a:lnTo>
                    <a:pt x="0" y="18"/>
                  </a:lnTo>
                  <a:lnTo>
                    <a:pt x="0" y="2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15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" name="Freeform 5" descr="Dashed horizontal">
              <a:extLst>
                <a:ext uri="{FF2B5EF4-FFF2-40B4-BE49-F238E27FC236}">
                  <a16:creationId xmlns:a16="http://schemas.microsoft.com/office/drawing/2014/main" id="{B3458898-FC74-4986-8BBA-4BE05380ED0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0" y="1366"/>
              <a:ext cx="265" cy="238"/>
            </a:xfrm>
            <a:custGeom>
              <a:avLst/>
              <a:gdLst>
                <a:gd name="T0" fmla="*/ 0 w 265"/>
                <a:gd name="T1" fmla="*/ 25 h 238"/>
                <a:gd name="T2" fmla="*/ 0 w 265"/>
                <a:gd name="T3" fmla="*/ 211 h 238"/>
                <a:gd name="T4" fmla="*/ 106 w 265"/>
                <a:gd name="T5" fmla="*/ 237 h 238"/>
                <a:gd name="T6" fmla="*/ 264 w 265"/>
                <a:gd name="T7" fmla="*/ 184 h 238"/>
                <a:gd name="T8" fmla="*/ 132 w 265"/>
                <a:gd name="T9" fmla="*/ 78 h 238"/>
                <a:gd name="T10" fmla="*/ 79 w 265"/>
                <a:gd name="T11" fmla="*/ 0 h 238"/>
                <a:gd name="T12" fmla="*/ 35 w 265"/>
                <a:gd name="T13" fmla="*/ 8 h 238"/>
                <a:gd name="T14" fmla="*/ 18 w 265"/>
                <a:gd name="T15" fmla="*/ 17 h 238"/>
                <a:gd name="T16" fmla="*/ 0 w 265"/>
                <a:gd name="T17" fmla="*/ 17 h 238"/>
                <a:gd name="T18" fmla="*/ 0 w 265"/>
                <a:gd name="T19" fmla="*/ 25 h 2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65" h="238">
                  <a:moveTo>
                    <a:pt x="0" y="25"/>
                  </a:moveTo>
                  <a:lnTo>
                    <a:pt x="0" y="211"/>
                  </a:lnTo>
                  <a:lnTo>
                    <a:pt x="106" y="237"/>
                  </a:lnTo>
                  <a:lnTo>
                    <a:pt x="264" y="184"/>
                  </a:lnTo>
                  <a:lnTo>
                    <a:pt x="132" y="78"/>
                  </a:lnTo>
                  <a:lnTo>
                    <a:pt x="79" y="0"/>
                  </a:lnTo>
                  <a:lnTo>
                    <a:pt x="35" y="8"/>
                  </a:lnTo>
                  <a:lnTo>
                    <a:pt x="18" y="17"/>
                  </a:lnTo>
                  <a:lnTo>
                    <a:pt x="0" y="17"/>
                  </a:lnTo>
                  <a:lnTo>
                    <a:pt x="0" y="25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15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9" name="Freeform 6" descr="Dashed horizontal">
              <a:extLst>
                <a:ext uri="{FF2B5EF4-FFF2-40B4-BE49-F238E27FC236}">
                  <a16:creationId xmlns:a16="http://schemas.microsoft.com/office/drawing/2014/main" id="{71F626C6-9897-40ED-8ECD-4428D4F11E9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53" y="1287"/>
              <a:ext cx="265" cy="264"/>
            </a:xfrm>
            <a:custGeom>
              <a:avLst/>
              <a:gdLst>
                <a:gd name="T0" fmla="*/ 0 w 265"/>
                <a:gd name="T1" fmla="*/ 0 h 264"/>
                <a:gd name="T2" fmla="*/ 26 w 265"/>
                <a:gd name="T3" fmla="*/ 79 h 264"/>
                <a:gd name="T4" fmla="*/ 79 w 265"/>
                <a:gd name="T5" fmla="*/ 157 h 264"/>
                <a:gd name="T6" fmla="*/ 211 w 265"/>
                <a:gd name="T7" fmla="*/ 263 h 264"/>
                <a:gd name="T8" fmla="*/ 264 w 265"/>
                <a:gd name="T9" fmla="*/ 237 h 264"/>
                <a:gd name="T10" fmla="*/ 211 w 265"/>
                <a:gd name="T11" fmla="*/ 131 h 264"/>
                <a:gd name="T12" fmla="*/ 79 w 265"/>
                <a:gd name="T13" fmla="*/ 53 h 264"/>
                <a:gd name="T14" fmla="*/ 35 w 265"/>
                <a:gd name="T15" fmla="*/ 26 h 264"/>
                <a:gd name="T16" fmla="*/ 18 w 265"/>
                <a:gd name="T17" fmla="*/ 9 h 264"/>
                <a:gd name="T18" fmla="*/ 0 w 265"/>
                <a:gd name="T19" fmla="*/ 0 h 26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65" h="264">
                  <a:moveTo>
                    <a:pt x="0" y="0"/>
                  </a:moveTo>
                  <a:lnTo>
                    <a:pt x="26" y="79"/>
                  </a:lnTo>
                  <a:lnTo>
                    <a:pt x="79" y="157"/>
                  </a:lnTo>
                  <a:lnTo>
                    <a:pt x="211" y="263"/>
                  </a:lnTo>
                  <a:lnTo>
                    <a:pt x="264" y="237"/>
                  </a:lnTo>
                  <a:lnTo>
                    <a:pt x="211" y="131"/>
                  </a:lnTo>
                  <a:lnTo>
                    <a:pt x="79" y="53"/>
                  </a:lnTo>
                  <a:lnTo>
                    <a:pt x="35" y="26"/>
                  </a:lnTo>
                  <a:lnTo>
                    <a:pt x="18" y="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 r:embed="rId3"/>
                    <a:srcRect/>
                    <a:tile tx="0" ty="0" sx="100000" sy="100000" flip="none" algn="tl"/>
                  </a:blip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15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10" name="Freeform 8">
            <a:extLst>
              <a:ext uri="{FF2B5EF4-FFF2-40B4-BE49-F238E27FC236}">
                <a16:creationId xmlns:a16="http://schemas.microsoft.com/office/drawing/2014/main" id="{F8CCBBCC-DFC6-4E8A-83A1-F29753CC9310}"/>
              </a:ext>
            </a:extLst>
          </p:cNvPr>
          <p:cNvSpPr>
            <a:spLocks/>
          </p:cNvSpPr>
          <p:nvPr/>
        </p:nvSpPr>
        <p:spPr bwMode="auto">
          <a:xfrm>
            <a:off x="7054744" y="2912161"/>
            <a:ext cx="661332" cy="396300"/>
          </a:xfrm>
          <a:custGeom>
            <a:avLst/>
            <a:gdLst>
              <a:gd name="T0" fmla="*/ 0 w 529"/>
              <a:gd name="T1" fmla="*/ 376238 h 317"/>
              <a:gd name="T2" fmla="*/ 41275 w 529"/>
              <a:gd name="T3" fmla="*/ 417513 h 317"/>
              <a:gd name="T4" fmla="*/ 41275 w 529"/>
              <a:gd name="T5" fmla="*/ 501650 h 317"/>
              <a:gd name="T6" fmla="*/ 419100 w 529"/>
              <a:gd name="T7" fmla="*/ 417513 h 317"/>
              <a:gd name="T8" fmla="*/ 628650 w 529"/>
              <a:gd name="T9" fmla="*/ 460375 h 317"/>
              <a:gd name="T10" fmla="*/ 838200 w 529"/>
              <a:gd name="T11" fmla="*/ 166688 h 317"/>
              <a:gd name="T12" fmla="*/ 796925 w 529"/>
              <a:gd name="T13" fmla="*/ 41275 h 317"/>
              <a:gd name="T14" fmla="*/ 669925 w 529"/>
              <a:gd name="T15" fmla="*/ 0 h 317"/>
              <a:gd name="T16" fmla="*/ 460375 w 529"/>
              <a:gd name="T17" fmla="*/ 123825 h 317"/>
              <a:gd name="T18" fmla="*/ 503237 w 529"/>
              <a:gd name="T19" fmla="*/ 207963 h 317"/>
              <a:gd name="T20" fmla="*/ 419100 w 529"/>
              <a:gd name="T21" fmla="*/ 292100 h 317"/>
              <a:gd name="T22" fmla="*/ 125412 w 529"/>
              <a:gd name="T23" fmla="*/ 292100 h 317"/>
              <a:gd name="T24" fmla="*/ 55562 w 529"/>
              <a:gd name="T25" fmla="*/ 333375 h 317"/>
              <a:gd name="T26" fmla="*/ 28575 w 529"/>
              <a:gd name="T27" fmla="*/ 347663 h 317"/>
              <a:gd name="T28" fmla="*/ 0 w 529"/>
              <a:gd name="T29" fmla="*/ 361950 h 317"/>
              <a:gd name="T30" fmla="*/ 0 w 529"/>
              <a:gd name="T31" fmla="*/ 376238 h 31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29" h="317">
                <a:moveTo>
                  <a:pt x="0" y="237"/>
                </a:moveTo>
                <a:lnTo>
                  <a:pt x="26" y="263"/>
                </a:lnTo>
                <a:lnTo>
                  <a:pt x="26" y="316"/>
                </a:lnTo>
                <a:lnTo>
                  <a:pt x="264" y="263"/>
                </a:lnTo>
                <a:lnTo>
                  <a:pt x="396" y="290"/>
                </a:lnTo>
                <a:lnTo>
                  <a:pt x="528" y="105"/>
                </a:lnTo>
                <a:lnTo>
                  <a:pt x="502" y="26"/>
                </a:lnTo>
                <a:lnTo>
                  <a:pt x="422" y="0"/>
                </a:lnTo>
                <a:lnTo>
                  <a:pt x="290" y="78"/>
                </a:lnTo>
                <a:lnTo>
                  <a:pt x="317" y="131"/>
                </a:lnTo>
                <a:lnTo>
                  <a:pt x="264" y="184"/>
                </a:lnTo>
                <a:lnTo>
                  <a:pt x="79" y="184"/>
                </a:lnTo>
                <a:lnTo>
                  <a:pt x="35" y="210"/>
                </a:lnTo>
                <a:lnTo>
                  <a:pt x="18" y="219"/>
                </a:lnTo>
                <a:lnTo>
                  <a:pt x="0" y="228"/>
                </a:lnTo>
                <a:lnTo>
                  <a:pt x="0" y="237"/>
                </a:lnTo>
              </a:path>
            </a:pathLst>
          </a:custGeom>
          <a:solidFill>
            <a:srgbClr val="44546A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0FA2FCC3-759F-4714-A41D-0864EA6072A8}"/>
              </a:ext>
            </a:extLst>
          </p:cNvPr>
          <p:cNvSpPr>
            <a:spLocks/>
          </p:cNvSpPr>
          <p:nvPr/>
        </p:nvSpPr>
        <p:spPr bwMode="auto">
          <a:xfrm>
            <a:off x="7583560" y="2879658"/>
            <a:ext cx="330041" cy="428804"/>
          </a:xfrm>
          <a:custGeom>
            <a:avLst/>
            <a:gdLst>
              <a:gd name="T0" fmla="*/ 662801888 w 264"/>
              <a:gd name="T1" fmla="*/ 0 h 343"/>
              <a:gd name="T2" fmla="*/ 662801888 w 264"/>
              <a:gd name="T3" fmla="*/ 65524123 h 343"/>
              <a:gd name="T4" fmla="*/ 65524063 w 264"/>
              <a:gd name="T5" fmla="*/ 861894229 h 343"/>
              <a:gd name="T6" fmla="*/ 0 w 264"/>
              <a:gd name="T7" fmla="*/ 861894229 h 343"/>
              <a:gd name="T8" fmla="*/ 332660625 w 264"/>
              <a:gd name="T9" fmla="*/ 418346322 h 343"/>
              <a:gd name="T10" fmla="*/ 488910313 w 264"/>
              <a:gd name="T11" fmla="*/ 199093320 h 343"/>
              <a:gd name="T12" fmla="*/ 662801888 w 264"/>
              <a:gd name="T13" fmla="*/ 0 h 34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64" h="343">
                <a:moveTo>
                  <a:pt x="263" y="0"/>
                </a:moveTo>
                <a:lnTo>
                  <a:pt x="263" y="26"/>
                </a:lnTo>
                <a:lnTo>
                  <a:pt x="26" y="342"/>
                </a:lnTo>
                <a:lnTo>
                  <a:pt x="0" y="342"/>
                </a:lnTo>
                <a:lnTo>
                  <a:pt x="132" y="166"/>
                </a:lnTo>
                <a:lnTo>
                  <a:pt x="194" y="79"/>
                </a:lnTo>
                <a:lnTo>
                  <a:pt x="26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A89E21A1-C8D6-423B-94BD-8972BF934C11}"/>
              </a:ext>
            </a:extLst>
          </p:cNvPr>
          <p:cNvSpPr>
            <a:spLocks/>
          </p:cNvSpPr>
          <p:nvPr/>
        </p:nvSpPr>
        <p:spPr bwMode="auto">
          <a:xfrm>
            <a:off x="1485296" y="2648378"/>
            <a:ext cx="495062" cy="265034"/>
          </a:xfrm>
          <a:custGeom>
            <a:avLst/>
            <a:gdLst>
              <a:gd name="T0" fmla="*/ 26 w 396"/>
              <a:gd name="T1" fmla="*/ 26 h 212"/>
              <a:gd name="T2" fmla="*/ 0 w 396"/>
              <a:gd name="T3" fmla="*/ 211 h 212"/>
              <a:gd name="T4" fmla="*/ 211 w 396"/>
              <a:gd name="T5" fmla="*/ 211 h 212"/>
              <a:gd name="T6" fmla="*/ 290 w 396"/>
              <a:gd name="T7" fmla="*/ 106 h 212"/>
              <a:gd name="T8" fmla="*/ 370 w 396"/>
              <a:gd name="T9" fmla="*/ 106 h 212"/>
              <a:gd name="T10" fmla="*/ 395 w 396"/>
              <a:gd name="T11" fmla="*/ 26 h 212"/>
              <a:gd name="T12" fmla="*/ 317 w 396"/>
              <a:gd name="T13" fmla="*/ 26 h 212"/>
              <a:gd name="T14" fmla="*/ 211 w 396"/>
              <a:gd name="T15" fmla="*/ 53 h 212"/>
              <a:gd name="T16" fmla="*/ 185 w 396"/>
              <a:gd name="T17" fmla="*/ 0 h 212"/>
              <a:gd name="T18" fmla="*/ 106 w 396"/>
              <a:gd name="T19" fmla="*/ 9 h 212"/>
              <a:gd name="T20" fmla="*/ 62 w 396"/>
              <a:gd name="T21" fmla="*/ 18 h 212"/>
              <a:gd name="T22" fmla="*/ 26 w 396"/>
              <a:gd name="T23" fmla="*/ 18 h 212"/>
              <a:gd name="T24" fmla="*/ 26 w 396"/>
              <a:gd name="T25" fmla="*/ 26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96" h="212">
                <a:moveTo>
                  <a:pt x="26" y="26"/>
                </a:moveTo>
                <a:lnTo>
                  <a:pt x="0" y="211"/>
                </a:lnTo>
                <a:lnTo>
                  <a:pt x="211" y="211"/>
                </a:lnTo>
                <a:lnTo>
                  <a:pt x="290" y="106"/>
                </a:lnTo>
                <a:lnTo>
                  <a:pt x="370" y="106"/>
                </a:lnTo>
                <a:lnTo>
                  <a:pt x="395" y="26"/>
                </a:lnTo>
                <a:lnTo>
                  <a:pt x="317" y="26"/>
                </a:lnTo>
                <a:lnTo>
                  <a:pt x="211" y="53"/>
                </a:lnTo>
                <a:lnTo>
                  <a:pt x="185" y="0"/>
                </a:lnTo>
                <a:lnTo>
                  <a:pt x="106" y="9"/>
                </a:lnTo>
                <a:lnTo>
                  <a:pt x="62" y="18"/>
                </a:lnTo>
                <a:lnTo>
                  <a:pt x="26" y="18"/>
                </a:lnTo>
                <a:lnTo>
                  <a:pt x="26" y="26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68DF42D5-5966-448E-8E4B-C6473B56A99E}"/>
              </a:ext>
            </a:extLst>
          </p:cNvPr>
          <p:cNvSpPr>
            <a:spLocks/>
          </p:cNvSpPr>
          <p:nvPr/>
        </p:nvSpPr>
        <p:spPr bwMode="auto">
          <a:xfrm>
            <a:off x="1716578" y="2484606"/>
            <a:ext cx="362545" cy="231279"/>
          </a:xfrm>
          <a:custGeom>
            <a:avLst/>
            <a:gdLst>
              <a:gd name="T0" fmla="*/ 26 w 290"/>
              <a:gd name="T1" fmla="*/ 26 h 185"/>
              <a:gd name="T2" fmla="*/ 0 w 290"/>
              <a:gd name="T3" fmla="*/ 131 h 185"/>
              <a:gd name="T4" fmla="*/ 26 w 290"/>
              <a:gd name="T5" fmla="*/ 184 h 185"/>
              <a:gd name="T6" fmla="*/ 132 w 290"/>
              <a:gd name="T7" fmla="*/ 158 h 185"/>
              <a:gd name="T8" fmla="*/ 210 w 290"/>
              <a:gd name="T9" fmla="*/ 158 h 185"/>
              <a:gd name="T10" fmla="*/ 236 w 290"/>
              <a:gd name="T11" fmla="*/ 131 h 185"/>
              <a:gd name="T12" fmla="*/ 236 w 290"/>
              <a:gd name="T13" fmla="*/ 105 h 185"/>
              <a:gd name="T14" fmla="*/ 289 w 290"/>
              <a:gd name="T15" fmla="*/ 78 h 185"/>
              <a:gd name="T16" fmla="*/ 289 w 290"/>
              <a:gd name="T17" fmla="*/ 26 h 185"/>
              <a:gd name="T18" fmla="*/ 53 w 290"/>
              <a:gd name="T19" fmla="*/ 0 h 185"/>
              <a:gd name="T20" fmla="*/ 35 w 290"/>
              <a:gd name="T21" fmla="*/ 9 h 185"/>
              <a:gd name="T22" fmla="*/ 26 w 290"/>
              <a:gd name="T23" fmla="*/ 18 h 185"/>
              <a:gd name="T24" fmla="*/ 26 w 290"/>
              <a:gd name="T25" fmla="*/ 26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90" h="185">
                <a:moveTo>
                  <a:pt x="26" y="26"/>
                </a:moveTo>
                <a:lnTo>
                  <a:pt x="0" y="131"/>
                </a:lnTo>
                <a:lnTo>
                  <a:pt x="26" y="184"/>
                </a:lnTo>
                <a:lnTo>
                  <a:pt x="132" y="158"/>
                </a:lnTo>
                <a:lnTo>
                  <a:pt x="210" y="158"/>
                </a:lnTo>
                <a:lnTo>
                  <a:pt x="236" y="131"/>
                </a:lnTo>
                <a:lnTo>
                  <a:pt x="236" y="105"/>
                </a:lnTo>
                <a:lnTo>
                  <a:pt x="289" y="78"/>
                </a:lnTo>
                <a:lnTo>
                  <a:pt x="289" y="26"/>
                </a:lnTo>
                <a:lnTo>
                  <a:pt x="53" y="0"/>
                </a:lnTo>
                <a:lnTo>
                  <a:pt x="35" y="9"/>
                </a:lnTo>
                <a:lnTo>
                  <a:pt x="26" y="18"/>
                </a:lnTo>
                <a:lnTo>
                  <a:pt x="26" y="26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F6FE43A3-4D1A-4175-BDA9-18F6FA1266F4}"/>
              </a:ext>
            </a:extLst>
          </p:cNvPr>
          <p:cNvSpPr>
            <a:spLocks/>
          </p:cNvSpPr>
          <p:nvPr/>
        </p:nvSpPr>
        <p:spPr bwMode="auto">
          <a:xfrm>
            <a:off x="1782833" y="2287085"/>
            <a:ext cx="626329" cy="362545"/>
          </a:xfrm>
          <a:custGeom>
            <a:avLst/>
            <a:gdLst>
              <a:gd name="T0" fmla="*/ 0 w 501"/>
              <a:gd name="T1" fmla="*/ 158 h 290"/>
              <a:gd name="T2" fmla="*/ 236 w 501"/>
              <a:gd name="T3" fmla="*/ 185 h 290"/>
              <a:gd name="T4" fmla="*/ 236 w 501"/>
              <a:gd name="T5" fmla="*/ 236 h 290"/>
              <a:gd name="T6" fmla="*/ 184 w 501"/>
              <a:gd name="T7" fmla="*/ 263 h 290"/>
              <a:gd name="T8" fmla="*/ 184 w 501"/>
              <a:gd name="T9" fmla="*/ 289 h 290"/>
              <a:gd name="T10" fmla="*/ 395 w 501"/>
              <a:gd name="T11" fmla="*/ 263 h 290"/>
              <a:gd name="T12" fmla="*/ 395 w 501"/>
              <a:gd name="T13" fmla="*/ 185 h 290"/>
              <a:gd name="T14" fmla="*/ 500 w 501"/>
              <a:gd name="T15" fmla="*/ 132 h 290"/>
              <a:gd name="T16" fmla="*/ 500 w 501"/>
              <a:gd name="T17" fmla="*/ 26 h 290"/>
              <a:gd name="T18" fmla="*/ 447 w 501"/>
              <a:gd name="T19" fmla="*/ 0 h 290"/>
              <a:gd name="T20" fmla="*/ 289 w 501"/>
              <a:gd name="T21" fmla="*/ 105 h 290"/>
              <a:gd name="T22" fmla="*/ 132 w 501"/>
              <a:gd name="T23" fmla="*/ 79 h 290"/>
              <a:gd name="T24" fmla="*/ 62 w 501"/>
              <a:gd name="T25" fmla="*/ 114 h 290"/>
              <a:gd name="T26" fmla="*/ 26 w 501"/>
              <a:gd name="T27" fmla="*/ 132 h 290"/>
              <a:gd name="T28" fmla="*/ 0 w 501"/>
              <a:gd name="T29" fmla="*/ 158 h 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501" h="290">
                <a:moveTo>
                  <a:pt x="0" y="158"/>
                </a:moveTo>
                <a:lnTo>
                  <a:pt x="236" y="185"/>
                </a:lnTo>
                <a:lnTo>
                  <a:pt x="236" y="236"/>
                </a:lnTo>
                <a:lnTo>
                  <a:pt x="184" y="263"/>
                </a:lnTo>
                <a:lnTo>
                  <a:pt x="184" y="289"/>
                </a:lnTo>
                <a:lnTo>
                  <a:pt x="395" y="263"/>
                </a:lnTo>
                <a:lnTo>
                  <a:pt x="395" y="185"/>
                </a:lnTo>
                <a:lnTo>
                  <a:pt x="500" y="132"/>
                </a:lnTo>
                <a:lnTo>
                  <a:pt x="500" y="26"/>
                </a:lnTo>
                <a:lnTo>
                  <a:pt x="447" y="0"/>
                </a:lnTo>
                <a:lnTo>
                  <a:pt x="289" y="105"/>
                </a:lnTo>
                <a:lnTo>
                  <a:pt x="132" y="79"/>
                </a:lnTo>
                <a:lnTo>
                  <a:pt x="62" y="114"/>
                </a:lnTo>
                <a:lnTo>
                  <a:pt x="26" y="132"/>
                </a:lnTo>
                <a:lnTo>
                  <a:pt x="0" y="158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FD1A8124-1CE9-4FA1-82CE-A1BC586CBEC4}"/>
              </a:ext>
            </a:extLst>
          </p:cNvPr>
          <p:cNvSpPr>
            <a:spLocks/>
          </p:cNvSpPr>
          <p:nvPr/>
        </p:nvSpPr>
        <p:spPr bwMode="auto">
          <a:xfrm>
            <a:off x="2341654" y="2220824"/>
            <a:ext cx="365046" cy="428803"/>
          </a:xfrm>
          <a:custGeom>
            <a:avLst/>
            <a:gdLst>
              <a:gd name="T0" fmla="*/ 0 w 292"/>
              <a:gd name="T1" fmla="*/ 53 h 343"/>
              <a:gd name="T2" fmla="*/ 53 w 292"/>
              <a:gd name="T3" fmla="*/ 79 h 343"/>
              <a:gd name="T4" fmla="*/ 53 w 292"/>
              <a:gd name="T5" fmla="*/ 185 h 343"/>
              <a:gd name="T6" fmla="*/ 212 w 292"/>
              <a:gd name="T7" fmla="*/ 342 h 343"/>
              <a:gd name="T8" fmla="*/ 291 w 292"/>
              <a:gd name="T9" fmla="*/ 289 h 343"/>
              <a:gd name="T10" fmla="*/ 265 w 292"/>
              <a:gd name="T11" fmla="*/ 238 h 343"/>
              <a:gd name="T12" fmla="*/ 291 w 292"/>
              <a:gd name="T13" fmla="*/ 158 h 343"/>
              <a:gd name="T14" fmla="*/ 238 w 292"/>
              <a:gd name="T15" fmla="*/ 79 h 343"/>
              <a:gd name="T16" fmla="*/ 159 w 292"/>
              <a:gd name="T17" fmla="*/ 0 h 343"/>
              <a:gd name="T18" fmla="*/ 53 w 292"/>
              <a:gd name="T19" fmla="*/ 0 h 343"/>
              <a:gd name="T20" fmla="*/ 26 w 292"/>
              <a:gd name="T21" fmla="*/ 26 h 343"/>
              <a:gd name="T22" fmla="*/ 9 w 292"/>
              <a:gd name="T23" fmla="*/ 35 h 343"/>
              <a:gd name="T24" fmla="*/ 0 w 292"/>
              <a:gd name="T25" fmla="*/ 53 h 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92" h="343">
                <a:moveTo>
                  <a:pt x="0" y="53"/>
                </a:moveTo>
                <a:lnTo>
                  <a:pt x="53" y="79"/>
                </a:lnTo>
                <a:lnTo>
                  <a:pt x="53" y="185"/>
                </a:lnTo>
                <a:lnTo>
                  <a:pt x="212" y="342"/>
                </a:lnTo>
                <a:lnTo>
                  <a:pt x="291" y="289"/>
                </a:lnTo>
                <a:lnTo>
                  <a:pt x="265" y="238"/>
                </a:lnTo>
                <a:lnTo>
                  <a:pt x="291" y="158"/>
                </a:lnTo>
                <a:lnTo>
                  <a:pt x="238" y="79"/>
                </a:lnTo>
                <a:lnTo>
                  <a:pt x="159" y="0"/>
                </a:lnTo>
                <a:lnTo>
                  <a:pt x="53" y="0"/>
                </a:lnTo>
                <a:lnTo>
                  <a:pt x="26" y="26"/>
                </a:lnTo>
                <a:lnTo>
                  <a:pt x="9" y="35"/>
                </a:lnTo>
                <a:lnTo>
                  <a:pt x="0" y="53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91EC1113-411C-4EDD-B622-CBE4D943F5A2}"/>
              </a:ext>
            </a:extLst>
          </p:cNvPr>
          <p:cNvSpPr>
            <a:spLocks/>
          </p:cNvSpPr>
          <p:nvPr/>
        </p:nvSpPr>
        <p:spPr bwMode="auto">
          <a:xfrm>
            <a:off x="2549584" y="1999547"/>
            <a:ext cx="461308" cy="330041"/>
          </a:xfrm>
          <a:custGeom>
            <a:avLst/>
            <a:gdLst>
              <a:gd name="T0" fmla="*/ 0 w 369"/>
              <a:gd name="T1" fmla="*/ 463708750 h 264"/>
              <a:gd name="T2" fmla="*/ 199093307 w 369"/>
              <a:gd name="T3" fmla="*/ 662801888 h 264"/>
              <a:gd name="T4" fmla="*/ 927418292 w 369"/>
              <a:gd name="T5" fmla="*/ 463708750 h 264"/>
              <a:gd name="T6" fmla="*/ 796370055 w 369"/>
              <a:gd name="T7" fmla="*/ 133569075 h 264"/>
              <a:gd name="T8" fmla="*/ 665321818 w 369"/>
              <a:gd name="T9" fmla="*/ 133569075 h 264"/>
              <a:gd name="T10" fmla="*/ 597278335 w 369"/>
              <a:gd name="T11" fmla="*/ 0 h 264"/>
              <a:gd name="T12" fmla="*/ 133569189 w 369"/>
              <a:gd name="T13" fmla="*/ 199093138 h 264"/>
              <a:gd name="T14" fmla="*/ 65524118 w 369"/>
              <a:gd name="T15" fmla="*/ 330141263 h 264"/>
              <a:gd name="T16" fmla="*/ 22682219 w 369"/>
              <a:gd name="T17" fmla="*/ 395665325 h 264"/>
              <a:gd name="T18" fmla="*/ 0 w 369"/>
              <a:gd name="T19" fmla="*/ 463708750 h 26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69" h="264">
                <a:moveTo>
                  <a:pt x="0" y="184"/>
                </a:moveTo>
                <a:lnTo>
                  <a:pt x="79" y="263"/>
                </a:lnTo>
                <a:lnTo>
                  <a:pt x="368" y="184"/>
                </a:lnTo>
                <a:lnTo>
                  <a:pt x="316" y="53"/>
                </a:lnTo>
                <a:lnTo>
                  <a:pt x="264" y="53"/>
                </a:lnTo>
                <a:lnTo>
                  <a:pt x="237" y="0"/>
                </a:lnTo>
                <a:lnTo>
                  <a:pt x="53" y="79"/>
                </a:lnTo>
                <a:lnTo>
                  <a:pt x="26" y="131"/>
                </a:lnTo>
                <a:lnTo>
                  <a:pt x="9" y="157"/>
                </a:lnTo>
                <a:lnTo>
                  <a:pt x="0" y="184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237468D3-F07D-46CB-BE5C-9A80A3D4D8FA}"/>
              </a:ext>
            </a:extLst>
          </p:cNvPr>
          <p:cNvSpPr>
            <a:spLocks/>
          </p:cNvSpPr>
          <p:nvPr/>
        </p:nvSpPr>
        <p:spPr bwMode="auto">
          <a:xfrm>
            <a:off x="2936728" y="1958294"/>
            <a:ext cx="263783" cy="362545"/>
          </a:xfrm>
          <a:custGeom>
            <a:avLst/>
            <a:gdLst>
              <a:gd name="T0" fmla="*/ 0 w 211"/>
              <a:gd name="T1" fmla="*/ 199093138 h 290"/>
              <a:gd name="T2" fmla="*/ 131047929 w 211"/>
              <a:gd name="T3" fmla="*/ 529232813 h 290"/>
              <a:gd name="T4" fmla="*/ 262095859 w 211"/>
              <a:gd name="T5" fmla="*/ 529232813 h 290"/>
              <a:gd name="T6" fmla="*/ 330139182 w 211"/>
              <a:gd name="T7" fmla="*/ 728325950 h 290"/>
              <a:gd name="T8" fmla="*/ 529232023 w 211"/>
              <a:gd name="T9" fmla="*/ 463708750 h 290"/>
              <a:gd name="T10" fmla="*/ 463708058 w 211"/>
              <a:gd name="T11" fmla="*/ 133569075 h 290"/>
              <a:gd name="T12" fmla="*/ 131047929 w 211"/>
              <a:gd name="T13" fmla="*/ 0 h 290"/>
              <a:gd name="T14" fmla="*/ 63003018 w 211"/>
              <a:gd name="T15" fmla="*/ 88206263 h 290"/>
              <a:gd name="T16" fmla="*/ 20161220 w 211"/>
              <a:gd name="T17" fmla="*/ 133569075 h 290"/>
              <a:gd name="T18" fmla="*/ 0 w 211"/>
              <a:gd name="T19" fmla="*/ 199093138 h 29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11" h="290">
                <a:moveTo>
                  <a:pt x="0" y="79"/>
                </a:moveTo>
                <a:lnTo>
                  <a:pt x="52" y="210"/>
                </a:lnTo>
                <a:lnTo>
                  <a:pt x="104" y="210"/>
                </a:lnTo>
                <a:lnTo>
                  <a:pt x="131" y="289"/>
                </a:lnTo>
                <a:lnTo>
                  <a:pt x="210" y="184"/>
                </a:lnTo>
                <a:lnTo>
                  <a:pt x="184" y="53"/>
                </a:lnTo>
                <a:lnTo>
                  <a:pt x="52" y="0"/>
                </a:lnTo>
                <a:lnTo>
                  <a:pt x="25" y="35"/>
                </a:lnTo>
                <a:lnTo>
                  <a:pt x="8" y="53"/>
                </a:lnTo>
                <a:lnTo>
                  <a:pt x="0" y="79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Freeform 16" descr="Dashed vertical">
            <a:extLst>
              <a:ext uri="{FF2B5EF4-FFF2-40B4-BE49-F238E27FC236}">
                <a16:creationId xmlns:a16="http://schemas.microsoft.com/office/drawing/2014/main" id="{4EF48B4B-13F9-4202-AA71-721F0F65874B}"/>
              </a:ext>
            </a:extLst>
          </p:cNvPr>
          <p:cNvSpPr>
            <a:spLocks/>
          </p:cNvSpPr>
          <p:nvPr/>
        </p:nvSpPr>
        <p:spPr bwMode="auto">
          <a:xfrm>
            <a:off x="3000486" y="1892035"/>
            <a:ext cx="331292" cy="297537"/>
          </a:xfrm>
          <a:custGeom>
            <a:avLst/>
            <a:gdLst>
              <a:gd name="T0" fmla="*/ 0 w 265"/>
              <a:gd name="T1" fmla="*/ 133569075 h 238"/>
              <a:gd name="T2" fmla="*/ 332661020 w 265"/>
              <a:gd name="T3" fmla="*/ 267136563 h 238"/>
              <a:gd name="T4" fmla="*/ 398185161 w 265"/>
              <a:gd name="T5" fmla="*/ 597277825 h 238"/>
              <a:gd name="T6" fmla="*/ 665322041 w 265"/>
              <a:gd name="T7" fmla="*/ 531753763 h 238"/>
              <a:gd name="T8" fmla="*/ 466230254 w 265"/>
              <a:gd name="T9" fmla="*/ 133569075 h 238"/>
              <a:gd name="T10" fmla="*/ 267136880 w 265"/>
              <a:gd name="T11" fmla="*/ 0 h 238"/>
              <a:gd name="T12" fmla="*/ 65524140 w 265"/>
              <a:gd name="T13" fmla="*/ 65524063 h 238"/>
              <a:gd name="T14" fmla="*/ 22682227 w 265"/>
              <a:gd name="T15" fmla="*/ 88206263 h 238"/>
              <a:gd name="T16" fmla="*/ 0 w 265"/>
              <a:gd name="T17" fmla="*/ 110886875 h 238"/>
              <a:gd name="T18" fmla="*/ 0 w 265"/>
              <a:gd name="T19" fmla="*/ 133569075 h 23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65" h="238">
                <a:moveTo>
                  <a:pt x="0" y="53"/>
                </a:moveTo>
                <a:lnTo>
                  <a:pt x="132" y="106"/>
                </a:lnTo>
                <a:lnTo>
                  <a:pt x="158" y="237"/>
                </a:lnTo>
                <a:lnTo>
                  <a:pt x="264" y="211"/>
                </a:lnTo>
                <a:lnTo>
                  <a:pt x="185" y="53"/>
                </a:lnTo>
                <a:lnTo>
                  <a:pt x="106" y="0"/>
                </a:lnTo>
                <a:lnTo>
                  <a:pt x="26" y="26"/>
                </a:lnTo>
                <a:lnTo>
                  <a:pt x="9" y="35"/>
                </a:lnTo>
                <a:lnTo>
                  <a:pt x="0" y="44"/>
                </a:lnTo>
                <a:lnTo>
                  <a:pt x="0" y="53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" name="Freeform 17" descr="Dashed vertical">
            <a:extLst>
              <a:ext uri="{FF2B5EF4-FFF2-40B4-BE49-F238E27FC236}">
                <a16:creationId xmlns:a16="http://schemas.microsoft.com/office/drawing/2014/main" id="{6B5C0B58-7BB6-4285-8743-EA411EAD8556}"/>
              </a:ext>
            </a:extLst>
          </p:cNvPr>
          <p:cNvSpPr>
            <a:spLocks/>
          </p:cNvSpPr>
          <p:nvPr/>
        </p:nvSpPr>
        <p:spPr bwMode="auto">
          <a:xfrm>
            <a:off x="3234268" y="1795773"/>
            <a:ext cx="266283" cy="362545"/>
          </a:xfrm>
          <a:custGeom>
            <a:avLst/>
            <a:gdLst>
              <a:gd name="T0" fmla="*/ 0 w 213"/>
              <a:gd name="T1" fmla="*/ 332660625 h 290"/>
              <a:gd name="T2" fmla="*/ 201612202 w 213"/>
              <a:gd name="T3" fmla="*/ 728325950 h 290"/>
              <a:gd name="T4" fmla="*/ 335179492 w 213"/>
              <a:gd name="T5" fmla="*/ 597277825 h 290"/>
              <a:gd name="T6" fmla="*/ 468748369 w 213"/>
              <a:gd name="T7" fmla="*/ 597277825 h 290"/>
              <a:gd name="T8" fmla="*/ 534272335 w 213"/>
              <a:gd name="T9" fmla="*/ 398184688 h 290"/>
              <a:gd name="T10" fmla="*/ 468748369 w 213"/>
              <a:gd name="T11" fmla="*/ 332660625 h 290"/>
              <a:gd name="T12" fmla="*/ 335179492 w 213"/>
              <a:gd name="T13" fmla="*/ 0 h 290"/>
              <a:gd name="T14" fmla="*/ 133567290 w 213"/>
              <a:gd name="T15" fmla="*/ 264617200 h 290"/>
              <a:gd name="T16" fmla="*/ 68043324 w 213"/>
              <a:gd name="T17" fmla="*/ 287297813 h 290"/>
              <a:gd name="T18" fmla="*/ 22680579 w 213"/>
              <a:gd name="T19" fmla="*/ 309980013 h 290"/>
              <a:gd name="T20" fmla="*/ 0 w 213"/>
              <a:gd name="T21" fmla="*/ 332660625 h 29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13" h="290">
                <a:moveTo>
                  <a:pt x="0" y="132"/>
                </a:moveTo>
                <a:lnTo>
                  <a:pt x="80" y="289"/>
                </a:lnTo>
                <a:lnTo>
                  <a:pt x="133" y="237"/>
                </a:lnTo>
                <a:lnTo>
                  <a:pt x="186" y="237"/>
                </a:lnTo>
                <a:lnTo>
                  <a:pt x="212" y="158"/>
                </a:lnTo>
                <a:lnTo>
                  <a:pt x="186" y="132"/>
                </a:lnTo>
                <a:lnTo>
                  <a:pt x="133" y="0"/>
                </a:lnTo>
                <a:lnTo>
                  <a:pt x="53" y="105"/>
                </a:lnTo>
                <a:lnTo>
                  <a:pt x="27" y="114"/>
                </a:lnTo>
                <a:lnTo>
                  <a:pt x="9" y="123"/>
                </a:lnTo>
                <a:lnTo>
                  <a:pt x="0" y="132"/>
                </a:lnTo>
              </a:path>
            </a:pathLst>
          </a:custGeom>
          <a:solidFill>
            <a:srgbClr val="FFC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BD0CE049-555B-451D-9DB2-6D6FB2B29F93}"/>
              </a:ext>
            </a:extLst>
          </p:cNvPr>
          <p:cNvSpPr>
            <a:spLocks/>
          </p:cNvSpPr>
          <p:nvPr/>
        </p:nvSpPr>
        <p:spPr bwMode="auto">
          <a:xfrm>
            <a:off x="3396788" y="1697008"/>
            <a:ext cx="331291" cy="265034"/>
          </a:xfrm>
          <a:custGeom>
            <a:avLst/>
            <a:gdLst>
              <a:gd name="T0" fmla="*/ 0 w 265"/>
              <a:gd name="T1" fmla="*/ 199093138 h 212"/>
              <a:gd name="T2" fmla="*/ 133567329 w 265"/>
              <a:gd name="T3" fmla="*/ 531753763 h 212"/>
              <a:gd name="T4" fmla="*/ 531751543 w 265"/>
              <a:gd name="T5" fmla="*/ 531753763 h 212"/>
              <a:gd name="T6" fmla="*/ 665320459 w 265"/>
              <a:gd name="T7" fmla="*/ 398184688 h 212"/>
              <a:gd name="T8" fmla="*/ 599796475 w 265"/>
              <a:gd name="T9" fmla="*/ 267136563 h 212"/>
              <a:gd name="T10" fmla="*/ 267136245 w 265"/>
              <a:gd name="T11" fmla="*/ 0 h 212"/>
              <a:gd name="T12" fmla="*/ 133567329 w 265"/>
              <a:gd name="T13" fmla="*/ 88206263 h 212"/>
              <a:gd name="T14" fmla="*/ 65523985 w 265"/>
              <a:gd name="T15" fmla="*/ 133569075 h 212"/>
              <a:gd name="T16" fmla="*/ 0 w 265"/>
              <a:gd name="T17" fmla="*/ 199093138 h 21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65" h="212">
                <a:moveTo>
                  <a:pt x="0" y="79"/>
                </a:moveTo>
                <a:lnTo>
                  <a:pt x="53" y="211"/>
                </a:lnTo>
                <a:lnTo>
                  <a:pt x="211" y="211"/>
                </a:lnTo>
                <a:lnTo>
                  <a:pt x="264" y="158"/>
                </a:lnTo>
                <a:lnTo>
                  <a:pt x="238" y="106"/>
                </a:lnTo>
                <a:lnTo>
                  <a:pt x="106" y="0"/>
                </a:lnTo>
                <a:lnTo>
                  <a:pt x="53" y="35"/>
                </a:lnTo>
                <a:lnTo>
                  <a:pt x="26" y="53"/>
                </a:lnTo>
                <a:lnTo>
                  <a:pt x="0" y="79"/>
                </a:lnTo>
              </a:path>
            </a:pathLst>
          </a:custGeom>
          <a:solidFill>
            <a:srgbClr val="FFC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04390954-A353-4A25-BFA2-5147369D70FB}"/>
              </a:ext>
            </a:extLst>
          </p:cNvPr>
          <p:cNvSpPr>
            <a:spLocks/>
          </p:cNvSpPr>
          <p:nvPr/>
        </p:nvSpPr>
        <p:spPr bwMode="auto">
          <a:xfrm>
            <a:off x="3531801" y="1533240"/>
            <a:ext cx="363796" cy="297537"/>
          </a:xfrm>
          <a:custGeom>
            <a:avLst/>
            <a:gdLst>
              <a:gd name="T0" fmla="*/ 0 w 291"/>
              <a:gd name="T1" fmla="*/ 330141263 h 238"/>
              <a:gd name="T2" fmla="*/ 332660265 w 291"/>
              <a:gd name="T3" fmla="*/ 597277825 h 238"/>
              <a:gd name="T4" fmla="*/ 730844521 w 291"/>
              <a:gd name="T5" fmla="*/ 330141263 h 238"/>
              <a:gd name="T6" fmla="*/ 597275591 w 291"/>
              <a:gd name="T7" fmla="*/ 0 h 238"/>
              <a:gd name="T8" fmla="*/ 133567343 w 291"/>
              <a:gd name="T9" fmla="*/ 0 h 238"/>
              <a:gd name="T10" fmla="*/ 65523992 w 291"/>
              <a:gd name="T11" fmla="*/ 156249688 h 238"/>
              <a:gd name="T12" fmla="*/ 22680588 w 291"/>
              <a:gd name="T13" fmla="*/ 244455950 h 238"/>
              <a:gd name="T14" fmla="*/ 0 w 291"/>
              <a:gd name="T15" fmla="*/ 287297813 h 238"/>
              <a:gd name="T16" fmla="*/ 0 w 291"/>
              <a:gd name="T17" fmla="*/ 330141263 h 23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91" h="238">
                <a:moveTo>
                  <a:pt x="0" y="131"/>
                </a:moveTo>
                <a:lnTo>
                  <a:pt x="132" y="237"/>
                </a:lnTo>
                <a:lnTo>
                  <a:pt x="290" y="131"/>
                </a:lnTo>
                <a:lnTo>
                  <a:pt x="237" y="0"/>
                </a:lnTo>
                <a:lnTo>
                  <a:pt x="53" y="0"/>
                </a:lnTo>
                <a:lnTo>
                  <a:pt x="26" y="62"/>
                </a:lnTo>
                <a:lnTo>
                  <a:pt x="9" y="97"/>
                </a:lnTo>
                <a:lnTo>
                  <a:pt x="0" y="114"/>
                </a:lnTo>
                <a:lnTo>
                  <a:pt x="0" y="131"/>
                </a:lnTo>
              </a:path>
            </a:pathLst>
          </a:custGeom>
          <a:solidFill>
            <a:srgbClr val="FFC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" name="Freeform 20" descr="Dashed vertical">
            <a:extLst>
              <a:ext uri="{FF2B5EF4-FFF2-40B4-BE49-F238E27FC236}">
                <a16:creationId xmlns:a16="http://schemas.microsoft.com/office/drawing/2014/main" id="{FA5709ED-5792-42B5-9AF2-975C39E48458}"/>
              </a:ext>
            </a:extLst>
          </p:cNvPr>
          <p:cNvSpPr>
            <a:spLocks/>
          </p:cNvSpPr>
          <p:nvPr/>
        </p:nvSpPr>
        <p:spPr bwMode="auto">
          <a:xfrm>
            <a:off x="3825590" y="1530740"/>
            <a:ext cx="330041" cy="197525"/>
          </a:xfrm>
          <a:custGeom>
            <a:avLst/>
            <a:gdLst>
              <a:gd name="T0" fmla="*/ 0 w 264"/>
              <a:gd name="T1" fmla="*/ 0 h 158"/>
              <a:gd name="T2" fmla="*/ 133569075 w 264"/>
              <a:gd name="T3" fmla="*/ 330141263 h 158"/>
              <a:gd name="T4" fmla="*/ 395665325 w 264"/>
              <a:gd name="T5" fmla="*/ 264617200 h 158"/>
              <a:gd name="T6" fmla="*/ 529232813 w 264"/>
              <a:gd name="T7" fmla="*/ 395665325 h 158"/>
              <a:gd name="T8" fmla="*/ 597277825 w 264"/>
              <a:gd name="T9" fmla="*/ 330141263 h 158"/>
              <a:gd name="T10" fmla="*/ 662801888 w 264"/>
              <a:gd name="T11" fmla="*/ 0 h 158"/>
              <a:gd name="T12" fmla="*/ 330141263 w 264"/>
              <a:gd name="T13" fmla="*/ 0 h 158"/>
              <a:gd name="T14" fmla="*/ 156249688 w 264"/>
              <a:gd name="T15" fmla="*/ 0 h 158"/>
              <a:gd name="T16" fmla="*/ 0 w 264"/>
              <a:gd name="T17" fmla="*/ 0 h 15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64" h="158">
                <a:moveTo>
                  <a:pt x="0" y="0"/>
                </a:moveTo>
                <a:lnTo>
                  <a:pt x="53" y="131"/>
                </a:lnTo>
                <a:lnTo>
                  <a:pt x="157" y="105"/>
                </a:lnTo>
                <a:lnTo>
                  <a:pt x="210" y="157"/>
                </a:lnTo>
                <a:lnTo>
                  <a:pt x="237" y="131"/>
                </a:lnTo>
                <a:lnTo>
                  <a:pt x="263" y="0"/>
                </a:lnTo>
                <a:lnTo>
                  <a:pt x="131" y="0"/>
                </a:lnTo>
                <a:lnTo>
                  <a:pt x="62" y="0"/>
                </a:lnTo>
                <a:lnTo>
                  <a:pt x="0" y="0"/>
                </a:lnTo>
              </a:path>
            </a:pathLst>
          </a:custGeom>
          <a:solidFill>
            <a:srgbClr val="FFC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Freeform 21" descr="Dashed vertical">
            <a:extLst>
              <a:ext uri="{FF2B5EF4-FFF2-40B4-BE49-F238E27FC236}">
                <a16:creationId xmlns:a16="http://schemas.microsoft.com/office/drawing/2014/main" id="{6C0334E3-8B3B-4F97-94E7-A3F9238989F7}"/>
              </a:ext>
            </a:extLst>
          </p:cNvPr>
          <p:cNvSpPr>
            <a:spLocks/>
          </p:cNvSpPr>
          <p:nvPr/>
        </p:nvSpPr>
        <p:spPr bwMode="auto">
          <a:xfrm>
            <a:off x="4121879" y="1530739"/>
            <a:ext cx="397550" cy="330041"/>
          </a:xfrm>
          <a:custGeom>
            <a:avLst/>
            <a:gdLst>
              <a:gd name="T0" fmla="*/ 65524063 w 318"/>
              <a:gd name="T1" fmla="*/ 0 h 264"/>
              <a:gd name="T2" fmla="*/ 0 w 318"/>
              <a:gd name="T3" fmla="*/ 330141263 h 264"/>
              <a:gd name="T4" fmla="*/ 133569075 w 318"/>
              <a:gd name="T5" fmla="*/ 463708750 h 264"/>
              <a:gd name="T6" fmla="*/ 133569075 w 318"/>
              <a:gd name="T7" fmla="*/ 662801888 h 264"/>
              <a:gd name="T8" fmla="*/ 466229700 w 318"/>
              <a:gd name="T9" fmla="*/ 597277825 h 264"/>
              <a:gd name="T10" fmla="*/ 798890325 w 318"/>
              <a:gd name="T11" fmla="*/ 597277825 h 264"/>
              <a:gd name="T12" fmla="*/ 798890325 w 318"/>
              <a:gd name="T13" fmla="*/ 65524063 h 264"/>
              <a:gd name="T14" fmla="*/ 420866888 w 318"/>
              <a:gd name="T15" fmla="*/ 22682200 h 264"/>
              <a:gd name="T16" fmla="*/ 244455950 w 318"/>
              <a:gd name="T17" fmla="*/ 0 h 264"/>
              <a:gd name="T18" fmla="*/ 88206263 w 318"/>
              <a:gd name="T19" fmla="*/ 0 h 264"/>
              <a:gd name="T20" fmla="*/ 65524063 w 318"/>
              <a:gd name="T21" fmla="*/ 0 h 26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18" h="264">
                <a:moveTo>
                  <a:pt x="26" y="0"/>
                </a:moveTo>
                <a:lnTo>
                  <a:pt x="0" y="131"/>
                </a:lnTo>
                <a:lnTo>
                  <a:pt x="53" y="184"/>
                </a:lnTo>
                <a:lnTo>
                  <a:pt x="53" y="263"/>
                </a:lnTo>
                <a:lnTo>
                  <a:pt x="185" y="237"/>
                </a:lnTo>
                <a:lnTo>
                  <a:pt x="317" y="237"/>
                </a:lnTo>
                <a:lnTo>
                  <a:pt x="317" y="26"/>
                </a:lnTo>
                <a:lnTo>
                  <a:pt x="167" y="9"/>
                </a:lnTo>
                <a:lnTo>
                  <a:pt x="97" y="0"/>
                </a:lnTo>
                <a:lnTo>
                  <a:pt x="35" y="0"/>
                </a:lnTo>
                <a:lnTo>
                  <a:pt x="26" y="0"/>
                </a:lnTo>
              </a:path>
            </a:pathLst>
          </a:custGeom>
          <a:solidFill>
            <a:srgbClr val="FFC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Freeform 22" descr="Dashed vertical">
            <a:extLst>
              <a:ext uri="{FF2B5EF4-FFF2-40B4-BE49-F238E27FC236}">
                <a16:creationId xmlns:a16="http://schemas.microsoft.com/office/drawing/2014/main" id="{94E3D699-59C9-4A3E-9A08-015DDF54AB67}"/>
              </a:ext>
            </a:extLst>
          </p:cNvPr>
          <p:cNvSpPr>
            <a:spLocks/>
          </p:cNvSpPr>
          <p:nvPr/>
        </p:nvSpPr>
        <p:spPr bwMode="auto">
          <a:xfrm>
            <a:off x="4518178" y="1563241"/>
            <a:ext cx="297537" cy="263783"/>
          </a:xfrm>
          <a:custGeom>
            <a:avLst/>
            <a:gdLst>
              <a:gd name="T0" fmla="*/ 0 w 238"/>
              <a:gd name="T1" fmla="*/ 0 h 211"/>
              <a:gd name="T2" fmla="*/ 0 w 238"/>
              <a:gd name="T3" fmla="*/ 65523965 h 211"/>
              <a:gd name="T4" fmla="*/ 0 w 238"/>
              <a:gd name="T5" fmla="*/ 529232023 h 211"/>
              <a:gd name="T6" fmla="*/ 597277825 w 238"/>
              <a:gd name="T7" fmla="*/ 529232023 h 211"/>
              <a:gd name="T8" fmla="*/ 597277825 w 238"/>
              <a:gd name="T9" fmla="*/ 0 h 211"/>
              <a:gd name="T10" fmla="*/ 287297813 w 238"/>
              <a:gd name="T11" fmla="*/ 0 h 211"/>
              <a:gd name="T12" fmla="*/ 133569075 w 238"/>
              <a:gd name="T13" fmla="*/ 0 h 211"/>
              <a:gd name="T14" fmla="*/ 0 w 238"/>
              <a:gd name="T15" fmla="*/ 0 h 21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38" h="211">
                <a:moveTo>
                  <a:pt x="0" y="0"/>
                </a:moveTo>
                <a:lnTo>
                  <a:pt x="0" y="26"/>
                </a:lnTo>
                <a:lnTo>
                  <a:pt x="0" y="210"/>
                </a:lnTo>
                <a:lnTo>
                  <a:pt x="237" y="210"/>
                </a:lnTo>
                <a:lnTo>
                  <a:pt x="237" y="0"/>
                </a:lnTo>
                <a:lnTo>
                  <a:pt x="114" y="0"/>
                </a:lnTo>
                <a:lnTo>
                  <a:pt x="53" y="0"/>
                </a:lnTo>
                <a:lnTo>
                  <a:pt x="0" y="0"/>
                </a:lnTo>
              </a:path>
            </a:pathLst>
          </a:custGeom>
          <a:solidFill>
            <a:srgbClr val="FFC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" name="Freeform 23" descr="Dashed vertical">
            <a:extLst>
              <a:ext uri="{FF2B5EF4-FFF2-40B4-BE49-F238E27FC236}">
                <a16:creationId xmlns:a16="http://schemas.microsoft.com/office/drawing/2014/main" id="{2CD2D112-85C5-4F6F-B502-65D49AF04552}"/>
              </a:ext>
            </a:extLst>
          </p:cNvPr>
          <p:cNvSpPr>
            <a:spLocks/>
          </p:cNvSpPr>
          <p:nvPr/>
        </p:nvSpPr>
        <p:spPr bwMode="auto">
          <a:xfrm>
            <a:off x="4814464" y="1563244"/>
            <a:ext cx="396299" cy="297537"/>
          </a:xfrm>
          <a:custGeom>
            <a:avLst/>
            <a:gdLst>
              <a:gd name="T0" fmla="*/ 0 w 317"/>
              <a:gd name="T1" fmla="*/ 0 h 238"/>
              <a:gd name="T2" fmla="*/ 0 w 317"/>
              <a:gd name="T3" fmla="*/ 531753763 h 238"/>
              <a:gd name="T4" fmla="*/ 796368584 w 317"/>
              <a:gd name="T5" fmla="*/ 597277825 h 238"/>
              <a:gd name="T6" fmla="*/ 796368584 w 317"/>
              <a:gd name="T7" fmla="*/ 0 h 238"/>
              <a:gd name="T8" fmla="*/ 395663344 w 317"/>
              <a:gd name="T9" fmla="*/ 0 h 238"/>
              <a:gd name="T10" fmla="*/ 196571992 w 317"/>
              <a:gd name="T11" fmla="*/ 0 h 238"/>
              <a:gd name="T12" fmla="*/ 0 w 317"/>
              <a:gd name="T13" fmla="*/ 0 h 2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17" h="238">
                <a:moveTo>
                  <a:pt x="0" y="0"/>
                </a:moveTo>
                <a:lnTo>
                  <a:pt x="0" y="211"/>
                </a:lnTo>
                <a:lnTo>
                  <a:pt x="316" y="237"/>
                </a:lnTo>
                <a:lnTo>
                  <a:pt x="316" y="0"/>
                </a:lnTo>
                <a:lnTo>
                  <a:pt x="157" y="0"/>
                </a:lnTo>
                <a:lnTo>
                  <a:pt x="78" y="0"/>
                </a:lnTo>
                <a:lnTo>
                  <a:pt x="0" y="0"/>
                </a:lnTo>
              </a:path>
            </a:pathLst>
          </a:custGeom>
          <a:solidFill>
            <a:srgbClr val="B7DBF3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Freeform 24" descr="Outlined diamond">
            <a:extLst>
              <a:ext uri="{FF2B5EF4-FFF2-40B4-BE49-F238E27FC236}">
                <a16:creationId xmlns:a16="http://schemas.microsoft.com/office/drawing/2014/main" id="{FF1ECAF2-5DBD-4F81-87E7-C369AC0D67A8}"/>
              </a:ext>
            </a:extLst>
          </p:cNvPr>
          <p:cNvSpPr>
            <a:spLocks/>
          </p:cNvSpPr>
          <p:nvPr/>
        </p:nvSpPr>
        <p:spPr bwMode="auto">
          <a:xfrm>
            <a:off x="5209513" y="1563244"/>
            <a:ext cx="265034" cy="297537"/>
          </a:xfrm>
          <a:custGeom>
            <a:avLst/>
            <a:gdLst>
              <a:gd name="T0" fmla="*/ 0 w 212"/>
              <a:gd name="T1" fmla="*/ 0 h 238"/>
              <a:gd name="T2" fmla="*/ 0 w 212"/>
              <a:gd name="T3" fmla="*/ 597277825 h 238"/>
              <a:gd name="T4" fmla="*/ 531753763 w 212"/>
              <a:gd name="T5" fmla="*/ 597277825 h 238"/>
              <a:gd name="T6" fmla="*/ 531753763 w 212"/>
              <a:gd name="T7" fmla="*/ 0 h 238"/>
              <a:gd name="T8" fmla="*/ 267136563 w 212"/>
              <a:gd name="T9" fmla="*/ 0 h 238"/>
              <a:gd name="T10" fmla="*/ 133569075 w 212"/>
              <a:gd name="T11" fmla="*/ 0 h 238"/>
              <a:gd name="T12" fmla="*/ 0 w 212"/>
              <a:gd name="T13" fmla="*/ 0 h 2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2" h="238">
                <a:moveTo>
                  <a:pt x="0" y="0"/>
                </a:moveTo>
                <a:lnTo>
                  <a:pt x="0" y="237"/>
                </a:lnTo>
                <a:lnTo>
                  <a:pt x="211" y="237"/>
                </a:lnTo>
                <a:lnTo>
                  <a:pt x="211" y="0"/>
                </a:lnTo>
                <a:lnTo>
                  <a:pt x="106" y="0"/>
                </a:lnTo>
                <a:lnTo>
                  <a:pt x="53" y="0"/>
                </a:lnTo>
                <a:lnTo>
                  <a:pt x="0" y="0"/>
                </a:lnTo>
              </a:path>
            </a:pathLst>
          </a:custGeom>
          <a:solidFill>
            <a:srgbClr val="B7DBF3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" name="Freeform 25" descr="Outlined diamond">
            <a:extLst>
              <a:ext uri="{FF2B5EF4-FFF2-40B4-BE49-F238E27FC236}">
                <a16:creationId xmlns:a16="http://schemas.microsoft.com/office/drawing/2014/main" id="{AA4F3533-4334-4E3F-B2DD-D2C54ABEC95F}"/>
              </a:ext>
            </a:extLst>
          </p:cNvPr>
          <p:cNvSpPr>
            <a:spLocks/>
          </p:cNvSpPr>
          <p:nvPr/>
        </p:nvSpPr>
        <p:spPr bwMode="auto">
          <a:xfrm>
            <a:off x="5473295" y="1563244"/>
            <a:ext cx="266284" cy="297537"/>
          </a:xfrm>
          <a:custGeom>
            <a:avLst/>
            <a:gdLst>
              <a:gd name="T0" fmla="*/ 0 w 213"/>
              <a:gd name="T1" fmla="*/ 0 h 238"/>
              <a:gd name="T2" fmla="*/ 0 w 213"/>
              <a:gd name="T3" fmla="*/ 597277825 h 238"/>
              <a:gd name="T4" fmla="*/ 534273915 w 213"/>
              <a:gd name="T5" fmla="*/ 597277825 h 238"/>
              <a:gd name="T6" fmla="*/ 534273915 w 213"/>
              <a:gd name="T7" fmla="*/ 0 h 238"/>
              <a:gd name="T8" fmla="*/ 267136958 w 213"/>
              <a:gd name="T9" fmla="*/ 0 h 238"/>
              <a:gd name="T10" fmla="*/ 133569273 w 213"/>
              <a:gd name="T11" fmla="*/ 0 h 238"/>
              <a:gd name="T12" fmla="*/ 0 w 213"/>
              <a:gd name="T13" fmla="*/ 0 h 2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3" h="238">
                <a:moveTo>
                  <a:pt x="0" y="0"/>
                </a:moveTo>
                <a:lnTo>
                  <a:pt x="0" y="237"/>
                </a:lnTo>
                <a:lnTo>
                  <a:pt x="212" y="237"/>
                </a:lnTo>
                <a:lnTo>
                  <a:pt x="212" y="0"/>
                </a:lnTo>
                <a:lnTo>
                  <a:pt x="106" y="0"/>
                </a:lnTo>
                <a:lnTo>
                  <a:pt x="53" y="0"/>
                </a:lnTo>
                <a:lnTo>
                  <a:pt x="0" y="0"/>
                </a:lnTo>
              </a:path>
            </a:pathLst>
          </a:custGeom>
          <a:solidFill>
            <a:srgbClr val="B7DBF3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" name="Freeform 26" descr="Outlined diamond">
            <a:extLst>
              <a:ext uri="{FF2B5EF4-FFF2-40B4-BE49-F238E27FC236}">
                <a16:creationId xmlns:a16="http://schemas.microsoft.com/office/drawing/2014/main" id="{76C4F8E8-3CA5-413B-8009-7427E803A467}"/>
              </a:ext>
            </a:extLst>
          </p:cNvPr>
          <p:cNvSpPr>
            <a:spLocks/>
          </p:cNvSpPr>
          <p:nvPr/>
        </p:nvSpPr>
        <p:spPr bwMode="auto">
          <a:xfrm>
            <a:off x="5738329" y="1563241"/>
            <a:ext cx="263783" cy="495062"/>
          </a:xfrm>
          <a:custGeom>
            <a:avLst/>
            <a:gdLst>
              <a:gd name="T0" fmla="*/ 0 w 211"/>
              <a:gd name="T1" fmla="*/ 0 h 396"/>
              <a:gd name="T2" fmla="*/ 0 w 211"/>
              <a:gd name="T3" fmla="*/ 929938450 h 396"/>
              <a:gd name="T4" fmla="*/ 199093435 w 211"/>
              <a:gd name="T5" fmla="*/ 929938450 h 396"/>
              <a:gd name="T6" fmla="*/ 395665916 w 211"/>
              <a:gd name="T7" fmla="*/ 995462513 h 396"/>
              <a:gd name="T8" fmla="*/ 529233602 w 211"/>
              <a:gd name="T9" fmla="*/ 662801888 h 396"/>
              <a:gd name="T10" fmla="*/ 463709442 w 211"/>
              <a:gd name="T11" fmla="*/ 65524063 h 396"/>
              <a:gd name="T12" fmla="*/ 529233602 w 211"/>
              <a:gd name="T13" fmla="*/ 0 h 396"/>
              <a:gd name="T14" fmla="*/ 267136961 w 211"/>
              <a:gd name="T15" fmla="*/ 0 h 396"/>
              <a:gd name="T16" fmla="*/ 133569274 w 211"/>
              <a:gd name="T17" fmla="*/ 0 h 396"/>
              <a:gd name="T18" fmla="*/ 0 w 211"/>
              <a:gd name="T19" fmla="*/ 0 h 39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11" h="396">
                <a:moveTo>
                  <a:pt x="0" y="0"/>
                </a:moveTo>
                <a:lnTo>
                  <a:pt x="0" y="369"/>
                </a:lnTo>
                <a:lnTo>
                  <a:pt x="79" y="369"/>
                </a:lnTo>
                <a:lnTo>
                  <a:pt x="157" y="395"/>
                </a:lnTo>
                <a:lnTo>
                  <a:pt x="210" y="263"/>
                </a:lnTo>
                <a:lnTo>
                  <a:pt x="184" y="26"/>
                </a:lnTo>
                <a:lnTo>
                  <a:pt x="210" y="0"/>
                </a:lnTo>
                <a:lnTo>
                  <a:pt x="106" y="0"/>
                </a:lnTo>
                <a:lnTo>
                  <a:pt x="53" y="0"/>
                </a:lnTo>
                <a:lnTo>
                  <a:pt x="0" y="0"/>
                </a:lnTo>
              </a:path>
            </a:pathLst>
          </a:custGeom>
          <a:solidFill>
            <a:srgbClr val="F2B8E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" name="Freeform 27" descr="Outlined diamond">
            <a:extLst>
              <a:ext uri="{FF2B5EF4-FFF2-40B4-BE49-F238E27FC236}">
                <a16:creationId xmlns:a16="http://schemas.microsoft.com/office/drawing/2014/main" id="{EE3581F3-B03C-48CC-B94A-7E4CB45F9FCE}"/>
              </a:ext>
            </a:extLst>
          </p:cNvPr>
          <p:cNvSpPr>
            <a:spLocks/>
          </p:cNvSpPr>
          <p:nvPr/>
        </p:nvSpPr>
        <p:spPr bwMode="auto">
          <a:xfrm>
            <a:off x="5967106" y="1563241"/>
            <a:ext cx="200025" cy="363796"/>
          </a:xfrm>
          <a:custGeom>
            <a:avLst/>
            <a:gdLst>
              <a:gd name="T0" fmla="*/ 68045013 w 160"/>
              <a:gd name="T1" fmla="*/ 0 h 291"/>
              <a:gd name="T2" fmla="*/ 0 w 160"/>
              <a:gd name="T3" fmla="*/ 65523992 h 291"/>
              <a:gd name="T4" fmla="*/ 68045013 w 160"/>
              <a:gd name="T5" fmla="*/ 665320530 h 291"/>
              <a:gd name="T6" fmla="*/ 201612500 w 160"/>
              <a:gd name="T7" fmla="*/ 730844521 h 291"/>
              <a:gd name="T8" fmla="*/ 201612500 w 160"/>
              <a:gd name="T9" fmla="*/ 597275591 h 291"/>
              <a:gd name="T10" fmla="*/ 400705638 w 160"/>
              <a:gd name="T11" fmla="*/ 463708248 h 291"/>
              <a:gd name="T12" fmla="*/ 267136563 w 160"/>
              <a:gd name="T13" fmla="*/ 0 h 291"/>
              <a:gd name="T14" fmla="*/ 156249688 w 160"/>
              <a:gd name="T15" fmla="*/ 0 h 291"/>
              <a:gd name="T16" fmla="*/ 110886875 w 160"/>
              <a:gd name="T17" fmla="*/ 0 h 291"/>
              <a:gd name="T18" fmla="*/ 68045013 w 160"/>
              <a:gd name="T19" fmla="*/ 0 h 29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60" h="291">
                <a:moveTo>
                  <a:pt x="27" y="0"/>
                </a:moveTo>
                <a:lnTo>
                  <a:pt x="0" y="26"/>
                </a:lnTo>
                <a:lnTo>
                  <a:pt x="27" y="264"/>
                </a:lnTo>
                <a:lnTo>
                  <a:pt x="80" y="290"/>
                </a:lnTo>
                <a:lnTo>
                  <a:pt x="80" y="237"/>
                </a:lnTo>
                <a:lnTo>
                  <a:pt x="159" y="184"/>
                </a:lnTo>
                <a:lnTo>
                  <a:pt x="106" y="0"/>
                </a:lnTo>
                <a:lnTo>
                  <a:pt x="62" y="0"/>
                </a:lnTo>
                <a:lnTo>
                  <a:pt x="44" y="0"/>
                </a:lnTo>
                <a:lnTo>
                  <a:pt x="27" y="0"/>
                </a:lnTo>
              </a:path>
            </a:pathLst>
          </a:custGeom>
          <a:solidFill>
            <a:srgbClr val="F2B8E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0" name="Freeform 28">
            <a:extLst>
              <a:ext uri="{FF2B5EF4-FFF2-40B4-BE49-F238E27FC236}">
                <a16:creationId xmlns:a16="http://schemas.microsoft.com/office/drawing/2014/main" id="{2B163DB6-B7AF-4C73-91D0-46118C2F4DC4}"/>
              </a:ext>
            </a:extLst>
          </p:cNvPr>
          <p:cNvSpPr>
            <a:spLocks/>
          </p:cNvSpPr>
          <p:nvPr/>
        </p:nvSpPr>
        <p:spPr bwMode="auto">
          <a:xfrm>
            <a:off x="1749079" y="2780896"/>
            <a:ext cx="363796" cy="166271"/>
          </a:xfrm>
          <a:custGeom>
            <a:avLst/>
            <a:gdLst>
              <a:gd name="T0" fmla="*/ 159 w 291"/>
              <a:gd name="T1" fmla="*/ 0 h 133"/>
              <a:gd name="T2" fmla="*/ 79 w 291"/>
              <a:gd name="T3" fmla="*/ 0 h 133"/>
              <a:gd name="T4" fmla="*/ 0 w 291"/>
              <a:gd name="T5" fmla="*/ 106 h 133"/>
              <a:gd name="T6" fmla="*/ 290 w 291"/>
              <a:gd name="T7" fmla="*/ 132 h 133"/>
              <a:gd name="T8" fmla="*/ 211 w 291"/>
              <a:gd name="T9" fmla="*/ 0 h 133"/>
              <a:gd name="T10" fmla="*/ 184 w 291"/>
              <a:gd name="T11" fmla="*/ 0 h 133"/>
              <a:gd name="T12" fmla="*/ 167 w 291"/>
              <a:gd name="T13" fmla="*/ 0 h 133"/>
              <a:gd name="T14" fmla="*/ 159 w 291"/>
              <a:gd name="T1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1" h="133">
                <a:moveTo>
                  <a:pt x="159" y="0"/>
                </a:moveTo>
                <a:lnTo>
                  <a:pt x="79" y="0"/>
                </a:lnTo>
                <a:lnTo>
                  <a:pt x="0" y="106"/>
                </a:lnTo>
                <a:lnTo>
                  <a:pt x="290" y="132"/>
                </a:lnTo>
                <a:lnTo>
                  <a:pt x="211" y="0"/>
                </a:lnTo>
                <a:lnTo>
                  <a:pt x="184" y="0"/>
                </a:lnTo>
                <a:lnTo>
                  <a:pt x="167" y="0"/>
                </a:lnTo>
                <a:lnTo>
                  <a:pt x="159" y="0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" name="Freeform 29">
            <a:extLst>
              <a:ext uri="{FF2B5EF4-FFF2-40B4-BE49-F238E27FC236}">
                <a16:creationId xmlns:a16="http://schemas.microsoft.com/office/drawing/2014/main" id="{CA79A609-735F-46C0-9413-A35B0883035A}"/>
              </a:ext>
            </a:extLst>
          </p:cNvPr>
          <p:cNvSpPr>
            <a:spLocks/>
          </p:cNvSpPr>
          <p:nvPr/>
        </p:nvSpPr>
        <p:spPr bwMode="auto">
          <a:xfrm>
            <a:off x="1947855" y="2615875"/>
            <a:ext cx="461308" cy="331291"/>
          </a:xfrm>
          <a:custGeom>
            <a:avLst/>
            <a:gdLst>
              <a:gd name="T0" fmla="*/ 52 w 369"/>
              <a:gd name="T1" fmla="*/ 26 h 265"/>
              <a:gd name="T2" fmla="*/ 25 w 369"/>
              <a:gd name="T3" fmla="*/ 53 h 265"/>
              <a:gd name="T4" fmla="*/ 0 w 369"/>
              <a:gd name="T5" fmla="*/ 132 h 265"/>
              <a:gd name="T6" fmla="*/ 52 w 369"/>
              <a:gd name="T7" fmla="*/ 132 h 265"/>
              <a:gd name="T8" fmla="*/ 131 w 369"/>
              <a:gd name="T9" fmla="*/ 264 h 265"/>
              <a:gd name="T10" fmla="*/ 368 w 369"/>
              <a:gd name="T11" fmla="*/ 264 h 265"/>
              <a:gd name="T12" fmla="*/ 315 w 369"/>
              <a:gd name="T13" fmla="*/ 79 h 265"/>
              <a:gd name="T14" fmla="*/ 263 w 369"/>
              <a:gd name="T15" fmla="*/ 0 h 265"/>
              <a:gd name="T16" fmla="*/ 157 w 369"/>
              <a:gd name="T17" fmla="*/ 9 h 265"/>
              <a:gd name="T18" fmla="*/ 104 w 369"/>
              <a:gd name="T19" fmla="*/ 18 h 265"/>
              <a:gd name="T20" fmla="*/ 60 w 369"/>
              <a:gd name="T21" fmla="*/ 18 h 265"/>
              <a:gd name="T22" fmla="*/ 52 w 369"/>
              <a:gd name="T23" fmla="*/ 26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69" h="265">
                <a:moveTo>
                  <a:pt x="52" y="26"/>
                </a:moveTo>
                <a:lnTo>
                  <a:pt x="25" y="53"/>
                </a:lnTo>
                <a:lnTo>
                  <a:pt x="0" y="132"/>
                </a:lnTo>
                <a:lnTo>
                  <a:pt x="52" y="132"/>
                </a:lnTo>
                <a:lnTo>
                  <a:pt x="131" y="264"/>
                </a:lnTo>
                <a:lnTo>
                  <a:pt x="368" y="264"/>
                </a:lnTo>
                <a:lnTo>
                  <a:pt x="315" y="79"/>
                </a:lnTo>
                <a:lnTo>
                  <a:pt x="263" y="0"/>
                </a:lnTo>
                <a:lnTo>
                  <a:pt x="157" y="9"/>
                </a:lnTo>
                <a:lnTo>
                  <a:pt x="104" y="18"/>
                </a:lnTo>
                <a:lnTo>
                  <a:pt x="60" y="18"/>
                </a:lnTo>
                <a:lnTo>
                  <a:pt x="52" y="26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" name="Freeform 30">
            <a:extLst>
              <a:ext uri="{FF2B5EF4-FFF2-40B4-BE49-F238E27FC236}">
                <a16:creationId xmlns:a16="http://schemas.microsoft.com/office/drawing/2014/main" id="{827BD0AA-4ED1-41CA-93A1-47375B00DB13}"/>
              </a:ext>
            </a:extLst>
          </p:cNvPr>
          <p:cNvSpPr>
            <a:spLocks/>
          </p:cNvSpPr>
          <p:nvPr/>
        </p:nvSpPr>
        <p:spPr bwMode="auto">
          <a:xfrm>
            <a:off x="2276648" y="2452102"/>
            <a:ext cx="331291" cy="495062"/>
          </a:xfrm>
          <a:custGeom>
            <a:avLst/>
            <a:gdLst>
              <a:gd name="T0" fmla="*/ 0 w 265"/>
              <a:gd name="T1" fmla="*/ 53 h 396"/>
              <a:gd name="T2" fmla="*/ 0 w 265"/>
              <a:gd name="T3" fmla="*/ 131 h 396"/>
              <a:gd name="T4" fmla="*/ 53 w 265"/>
              <a:gd name="T5" fmla="*/ 210 h 396"/>
              <a:gd name="T6" fmla="*/ 106 w 265"/>
              <a:gd name="T7" fmla="*/ 395 h 396"/>
              <a:gd name="T8" fmla="*/ 185 w 265"/>
              <a:gd name="T9" fmla="*/ 369 h 396"/>
              <a:gd name="T10" fmla="*/ 158 w 265"/>
              <a:gd name="T11" fmla="*/ 342 h 396"/>
              <a:gd name="T12" fmla="*/ 264 w 265"/>
              <a:gd name="T13" fmla="*/ 157 h 396"/>
              <a:gd name="T14" fmla="*/ 106 w 265"/>
              <a:gd name="T15" fmla="*/ 0 h 396"/>
              <a:gd name="T16" fmla="*/ 53 w 265"/>
              <a:gd name="T17" fmla="*/ 26 h 396"/>
              <a:gd name="T18" fmla="*/ 26 w 265"/>
              <a:gd name="T19" fmla="*/ 35 h 396"/>
              <a:gd name="T20" fmla="*/ 0 w 265"/>
              <a:gd name="T21" fmla="*/ 53 h 3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65" h="396">
                <a:moveTo>
                  <a:pt x="0" y="53"/>
                </a:moveTo>
                <a:lnTo>
                  <a:pt x="0" y="131"/>
                </a:lnTo>
                <a:lnTo>
                  <a:pt x="53" y="210"/>
                </a:lnTo>
                <a:lnTo>
                  <a:pt x="106" y="395"/>
                </a:lnTo>
                <a:lnTo>
                  <a:pt x="185" y="369"/>
                </a:lnTo>
                <a:lnTo>
                  <a:pt x="158" y="342"/>
                </a:lnTo>
                <a:lnTo>
                  <a:pt x="264" y="157"/>
                </a:lnTo>
                <a:lnTo>
                  <a:pt x="106" y="0"/>
                </a:lnTo>
                <a:lnTo>
                  <a:pt x="53" y="26"/>
                </a:lnTo>
                <a:lnTo>
                  <a:pt x="26" y="35"/>
                </a:lnTo>
                <a:lnTo>
                  <a:pt x="0" y="53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" name="Freeform 31">
            <a:extLst>
              <a:ext uri="{FF2B5EF4-FFF2-40B4-BE49-F238E27FC236}">
                <a16:creationId xmlns:a16="http://schemas.microsoft.com/office/drawing/2014/main" id="{016A66D7-3D2C-4157-9BC1-D51CBFF5A818}"/>
              </a:ext>
            </a:extLst>
          </p:cNvPr>
          <p:cNvSpPr>
            <a:spLocks/>
          </p:cNvSpPr>
          <p:nvPr/>
        </p:nvSpPr>
        <p:spPr bwMode="auto">
          <a:xfrm>
            <a:off x="2639191" y="2220826"/>
            <a:ext cx="527566" cy="362545"/>
          </a:xfrm>
          <a:custGeom>
            <a:avLst/>
            <a:gdLst>
              <a:gd name="T0" fmla="*/ 0 w 422"/>
              <a:gd name="T1" fmla="*/ 199093138 h 290"/>
              <a:gd name="T2" fmla="*/ 133569075 w 422"/>
              <a:gd name="T3" fmla="*/ 398184688 h 290"/>
              <a:gd name="T4" fmla="*/ 65524063 w 422"/>
              <a:gd name="T5" fmla="*/ 597277825 h 290"/>
              <a:gd name="T6" fmla="*/ 133569075 w 422"/>
              <a:gd name="T7" fmla="*/ 728325950 h 290"/>
              <a:gd name="T8" fmla="*/ 267136563 w 422"/>
              <a:gd name="T9" fmla="*/ 662801888 h 290"/>
              <a:gd name="T10" fmla="*/ 793850013 w 422"/>
              <a:gd name="T11" fmla="*/ 597277825 h 290"/>
              <a:gd name="T12" fmla="*/ 927417500 w 422"/>
              <a:gd name="T13" fmla="*/ 662801888 h 290"/>
              <a:gd name="T14" fmla="*/ 1060986575 w 422"/>
              <a:gd name="T15" fmla="*/ 531753763 h 290"/>
              <a:gd name="T16" fmla="*/ 861893438 w 422"/>
              <a:gd name="T17" fmla="*/ 398184688 h 290"/>
              <a:gd name="T18" fmla="*/ 927417500 w 422"/>
              <a:gd name="T19" fmla="*/ 199093138 h 290"/>
              <a:gd name="T20" fmla="*/ 861893438 w 422"/>
              <a:gd name="T21" fmla="*/ 0 h 290"/>
              <a:gd name="T22" fmla="*/ 728325950 w 422"/>
              <a:gd name="T23" fmla="*/ 0 h 290"/>
              <a:gd name="T24" fmla="*/ 355342825 w 422"/>
              <a:gd name="T25" fmla="*/ 88206263 h 290"/>
              <a:gd name="T26" fmla="*/ 176410938 w 422"/>
              <a:gd name="T27" fmla="*/ 133569075 h 290"/>
              <a:gd name="T28" fmla="*/ 22682200 w 422"/>
              <a:gd name="T29" fmla="*/ 176410938 h 290"/>
              <a:gd name="T30" fmla="*/ 0 w 422"/>
              <a:gd name="T31" fmla="*/ 199093138 h 29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422" h="290">
                <a:moveTo>
                  <a:pt x="0" y="79"/>
                </a:moveTo>
                <a:lnTo>
                  <a:pt x="53" y="158"/>
                </a:lnTo>
                <a:lnTo>
                  <a:pt x="26" y="237"/>
                </a:lnTo>
                <a:lnTo>
                  <a:pt x="53" y="289"/>
                </a:lnTo>
                <a:lnTo>
                  <a:pt x="106" y="263"/>
                </a:lnTo>
                <a:lnTo>
                  <a:pt x="315" y="237"/>
                </a:lnTo>
                <a:lnTo>
                  <a:pt x="368" y="263"/>
                </a:lnTo>
                <a:lnTo>
                  <a:pt x="421" y="211"/>
                </a:lnTo>
                <a:lnTo>
                  <a:pt x="342" y="158"/>
                </a:lnTo>
                <a:lnTo>
                  <a:pt x="368" y="79"/>
                </a:lnTo>
                <a:lnTo>
                  <a:pt x="342" y="0"/>
                </a:lnTo>
                <a:lnTo>
                  <a:pt x="289" y="0"/>
                </a:lnTo>
                <a:lnTo>
                  <a:pt x="141" y="35"/>
                </a:lnTo>
                <a:lnTo>
                  <a:pt x="70" y="53"/>
                </a:lnTo>
                <a:lnTo>
                  <a:pt x="9" y="70"/>
                </a:lnTo>
                <a:lnTo>
                  <a:pt x="0" y="79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" name="Freeform 32">
            <a:extLst>
              <a:ext uri="{FF2B5EF4-FFF2-40B4-BE49-F238E27FC236}">
                <a16:creationId xmlns:a16="http://schemas.microsoft.com/office/drawing/2014/main" id="{6A0A7ED0-E029-49EB-BEFC-3382D5AF0F07}"/>
              </a:ext>
            </a:extLst>
          </p:cNvPr>
          <p:cNvSpPr>
            <a:spLocks/>
          </p:cNvSpPr>
          <p:nvPr/>
        </p:nvSpPr>
        <p:spPr bwMode="auto">
          <a:xfrm>
            <a:off x="2474170" y="2582118"/>
            <a:ext cx="363796" cy="331292"/>
          </a:xfrm>
          <a:custGeom>
            <a:avLst/>
            <a:gdLst>
              <a:gd name="T0" fmla="*/ 0 w 291"/>
              <a:gd name="T1" fmla="*/ 238 h 265"/>
              <a:gd name="T2" fmla="*/ 26 w 291"/>
              <a:gd name="T3" fmla="*/ 264 h 265"/>
              <a:gd name="T4" fmla="*/ 290 w 291"/>
              <a:gd name="T5" fmla="*/ 185 h 265"/>
              <a:gd name="T6" fmla="*/ 290 w 291"/>
              <a:gd name="T7" fmla="*/ 79 h 265"/>
              <a:gd name="T8" fmla="*/ 185 w 291"/>
              <a:gd name="T9" fmla="*/ 0 h 265"/>
              <a:gd name="T10" fmla="*/ 105 w 291"/>
              <a:gd name="T11" fmla="*/ 53 h 265"/>
              <a:gd name="T12" fmla="*/ 53 w 291"/>
              <a:gd name="T13" fmla="*/ 141 h 265"/>
              <a:gd name="T14" fmla="*/ 26 w 291"/>
              <a:gd name="T15" fmla="*/ 185 h 265"/>
              <a:gd name="T16" fmla="*/ 0 w 291"/>
              <a:gd name="T17" fmla="*/ 238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91" h="265">
                <a:moveTo>
                  <a:pt x="0" y="238"/>
                </a:moveTo>
                <a:lnTo>
                  <a:pt x="26" y="264"/>
                </a:lnTo>
                <a:lnTo>
                  <a:pt x="290" y="185"/>
                </a:lnTo>
                <a:lnTo>
                  <a:pt x="290" y="79"/>
                </a:lnTo>
                <a:lnTo>
                  <a:pt x="185" y="0"/>
                </a:lnTo>
                <a:lnTo>
                  <a:pt x="105" y="53"/>
                </a:lnTo>
                <a:lnTo>
                  <a:pt x="53" y="141"/>
                </a:lnTo>
                <a:lnTo>
                  <a:pt x="26" y="185"/>
                </a:lnTo>
                <a:lnTo>
                  <a:pt x="0" y="238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" name="Freeform 33">
            <a:extLst>
              <a:ext uri="{FF2B5EF4-FFF2-40B4-BE49-F238E27FC236}">
                <a16:creationId xmlns:a16="http://schemas.microsoft.com/office/drawing/2014/main" id="{C7626FFF-3B70-45EF-8B8C-AAEDF4084D8A}"/>
              </a:ext>
            </a:extLst>
          </p:cNvPr>
          <p:cNvSpPr>
            <a:spLocks/>
          </p:cNvSpPr>
          <p:nvPr/>
        </p:nvSpPr>
        <p:spPr bwMode="auto">
          <a:xfrm>
            <a:off x="2705450" y="2518361"/>
            <a:ext cx="396300" cy="296287"/>
          </a:xfrm>
          <a:custGeom>
            <a:avLst/>
            <a:gdLst>
              <a:gd name="T0" fmla="*/ 0 w 317"/>
              <a:gd name="T1" fmla="*/ 131047951 h 237"/>
              <a:gd name="T2" fmla="*/ 267136828 w 317"/>
              <a:gd name="T3" fmla="*/ 330139236 h 237"/>
              <a:gd name="T4" fmla="*/ 267136828 w 317"/>
              <a:gd name="T5" fmla="*/ 594756085 h 237"/>
              <a:gd name="T6" fmla="*/ 662802546 w 317"/>
              <a:gd name="T7" fmla="*/ 594756085 h 237"/>
              <a:gd name="T8" fmla="*/ 662802546 w 317"/>
              <a:gd name="T9" fmla="*/ 395663212 h 237"/>
              <a:gd name="T10" fmla="*/ 796370166 w 317"/>
              <a:gd name="T11" fmla="*/ 196571926 h 237"/>
              <a:gd name="T12" fmla="*/ 796370166 w 317"/>
              <a:gd name="T13" fmla="*/ 63003029 h 237"/>
              <a:gd name="T14" fmla="*/ 662802546 w 317"/>
              <a:gd name="T15" fmla="*/ 0 h 237"/>
              <a:gd name="T16" fmla="*/ 133569208 w 317"/>
              <a:gd name="T17" fmla="*/ 63003029 h 237"/>
              <a:gd name="T18" fmla="*/ 65524128 w 317"/>
              <a:gd name="T19" fmla="*/ 85685199 h 237"/>
              <a:gd name="T20" fmla="*/ 22682223 w 317"/>
              <a:gd name="T21" fmla="*/ 108365781 h 237"/>
              <a:gd name="T22" fmla="*/ 0 w 317"/>
              <a:gd name="T23" fmla="*/ 131047951 h 237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17" h="237">
                <a:moveTo>
                  <a:pt x="0" y="52"/>
                </a:moveTo>
                <a:lnTo>
                  <a:pt x="106" y="131"/>
                </a:lnTo>
                <a:lnTo>
                  <a:pt x="106" y="236"/>
                </a:lnTo>
                <a:lnTo>
                  <a:pt x="263" y="236"/>
                </a:lnTo>
                <a:lnTo>
                  <a:pt x="263" y="157"/>
                </a:lnTo>
                <a:lnTo>
                  <a:pt x="316" y="78"/>
                </a:lnTo>
                <a:lnTo>
                  <a:pt x="316" y="25"/>
                </a:lnTo>
                <a:lnTo>
                  <a:pt x="263" y="0"/>
                </a:lnTo>
                <a:lnTo>
                  <a:pt x="53" y="25"/>
                </a:lnTo>
                <a:lnTo>
                  <a:pt x="26" y="34"/>
                </a:lnTo>
                <a:lnTo>
                  <a:pt x="9" y="43"/>
                </a:lnTo>
                <a:lnTo>
                  <a:pt x="0" y="52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" name="Freeform 34">
            <a:extLst>
              <a:ext uri="{FF2B5EF4-FFF2-40B4-BE49-F238E27FC236}">
                <a16:creationId xmlns:a16="http://schemas.microsoft.com/office/drawing/2014/main" id="{B2A9612B-57A7-4CF0-B286-B23954A4DCAD}"/>
              </a:ext>
            </a:extLst>
          </p:cNvPr>
          <p:cNvSpPr>
            <a:spLocks/>
          </p:cNvSpPr>
          <p:nvPr/>
        </p:nvSpPr>
        <p:spPr bwMode="auto">
          <a:xfrm>
            <a:off x="3100500" y="2418349"/>
            <a:ext cx="430054" cy="396299"/>
          </a:xfrm>
          <a:custGeom>
            <a:avLst/>
            <a:gdLst>
              <a:gd name="T0" fmla="*/ 0 w 344"/>
              <a:gd name="T1" fmla="*/ 264615350 h 317"/>
              <a:gd name="T2" fmla="*/ 0 w 344"/>
              <a:gd name="T3" fmla="*/ 395663344 h 317"/>
              <a:gd name="T4" fmla="*/ 199093138 w 344"/>
              <a:gd name="T5" fmla="*/ 395663344 h 317"/>
              <a:gd name="T6" fmla="*/ 398184688 w 344"/>
              <a:gd name="T7" fmla="*/ 662799641 h 317"/>
              <a:gd name="T8" fmla="*/ 398184688 w 344"/>
              <a:gd name="T9" fmla="*/ 796368584 h 317"/>
              <a:gd name="T10" fmla="*/ 730845313 w 344"/>
              <a:gd name="T11" fmla="*/ 796368584 h 317"/>
              <a:gd name="T12" fmla="*/ 864414388 w 344"/>
              <a:gd name="T13" fmla="*/ 463708289 h 317"/>
              <a:gd name="T14" fmla="*/ 864414388 w 344"/>
              <a:gd name="T15" fmla="*/ 0 h 317"/>
              <a:gd name="T16" fmla="*/ 665321250 w 344"/>
              <a:gd name="T17" fmla="*/ 0 h 317"/>
              <a:gd name="T18" fmla="*/ 133569075 w 344"/>
              <a:gd name="T19" fmla="*/ 133567355 h 317"/>
              <a:gd name="T20" fmla="*/ 65524063 w 344"/>
              <a:gd name="T21" fmla="*/ 199091352 h 317"/>
              <a:gd name="T22" fmla="*/ 22682200 w 344"/>
              <a:gd name="T23" fmla="*/ 221773530 h 317"/>
              <a:gd name="T24" fmla="*/ 0 w 344"/>
              <a:gd name="T25" fmla="*/ 264615350 h 31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44" h="317">
                <a:moveTo>
                  <a:pt x="0" y="105"/>
                </a:moveTo>
                <a:lnTo>
                  <a:pt x="0" y="157"/>
                </a:lnTo>
                <a:lnTo>
                  <a:pt x="79" y="157"/>
                </a:lnTo>
                <a:lnTo>
                  <a:pt x="158" y="263"/>
                </a:lnTo>
                <a:lnTo>
                  <a:pt x="158" y="316"/>
                </a:lnTo>
                <a:lnTo>
                  <a:pt x="290" y="316"/>
                </a:lnTo>
                <a:lnTo>
                  <a:pt x="343" y="184"/>
                </a:lnTo>
                <a:lnTo>
                  <a:pt x="343" y="0"/>
                </a:lnTo>
                <a:lnTo>
                  <a:pt x="264" y="0"/>
                </a:lnTo>
                <a:lnTo>
                  <a:pt x="53" y="53"/>
                </a:lnTo>
                <a:lnTo>
                  <a:pt x="26" y="79"/>
                </a:lnTo>
                <a:lnTo>
                  <a:pt x="9" y="88"/>
                </a:lnTo>
                <a:lnTo>
                  <a:pt x="0" y="105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" name="Freeform 35">
            <a:extLst>
              <a:ext uri="{FF2B5EF4-FFF2-40B4-BE49-F238E27FC236}">
                <a16:creationId xmlns:a16="http://schemas.microsoft.com/office/drawing/2014/main" id="{E42B3BD8-AB2D-4243-9AA1-15E803240791}"/>
              </a:ext>
            </a:extLst>
          </p:cNvPr>
          <p:cNvSpPr>
            <a:spLocks/>
          </p:cNvSpPr>
          <p:nvPr/>
        </p:nvSpPr>
        <p:spPr bwMode="auto">
          <a:xfrm>
            <a:off x="3034242" y="2615874"/>
            <a:ext cx="265034" cy="198774"/>
          </a:xfrm>
          <a:custGeom>
            <a:avLst/>
            <a:gdLst>
              <a:gd name="T0" fmla="*/ 133569075 w 212"/>
              <a:gd name="T1" fmla="*/ 0 h 159"/>
              <a:gd name="T2" fmla="*/ 0 w 212"/>
              <a:gd name="T3" fmla="*/ 199091156 h 159"/>
              <a:gd name="T4" fmla="*/ 0 w 212"/>
              <a:gd name="T5" fmla="*/ 398183899 h 159"/>
              <a:gd name="T6" fmla="*/ 531753763 w 212"/>
              <a:gd name="T7" fmla="*/ 398183899 h 159"/>
              <a:gd name="T8" fmla="*/ 531753763 w 212"/>
              <a:gd name="T9" fmla="*/ 264615088 h 159"/>
              <a:gd name="T10" fmla="*/ 332660625 w 212"/>
              <a:gd name="T11" fmla="*/ 0 h 159"/>
              <a:gd name="T12" fmla="*/ 221773750 w 212"/>
              <a:gd name="T13" fmla="*/ 0 h 159"/>
              <a:gd name="T14" fmla="*/ 176410938 w 212"/>
              <a:gd name="T15" fmla="*/ 0 h 159"/>
              <a:gd name="T16" fmla="*/ 133569075 w 212"/>
              <a:gd name="T17" fmla="*/ 0 h 15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12" h="159">
                <a:moveTo>
                  <a:pt x="53" y="0"/>
                </a:moveTo>
                <a:lnTo>
                  <a:pt x="0" y="79"/>
                </a:lnTo>
                <a:lnTo>
                  <a:pt x="0" y="158"/>
                </a:lnTo>
                <a:lnTo>
                  <a:pt x="211" y="158"/>
                </a:lnTo>
                <a:lnTo>
                  <a:pt x="211" y="105"/>
                </a:lnTo>
                <a:lnTo>
                  <a:pt x="132" y="0"/>
                </a:lnTo>
                <a:lnTo>
                  <a:pt x="88" y="0"/>
                </a:lnTo>
                <a:lnTo>
                  <a:pt x="70" y="0"/>
                </a:lnTo>
                <a:lnTo>
                  <a:pt x="53" y="0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" name="Freeform 36">
            <a:extLst>
              <a:ext uri="{FF2B5EF4-FFF2-40B4-BE49-F238E27FC236}">
                <a16:creationId xmlns:a16="http://schemas.microsoft.com/office/drawing/2014/main" id="{6D911163-C6A7-4754-AE90-A8F047E03BBE}"/>
              </a:ext>
            </a:extLst>
          </p:cNvPr>
          <p:cNvSpPr>
            <a:spLocks/>
          </p:cNvSpPr>
          <p:nvPr/>
        </p:nvSpPr>
        <p:spPr bwMode="auto">
          <a:xfrm>
            <a:off x="3066746" y="2122062"/>
            <a:ext cx="365046" cy="363796"/>
          </a:xfrm>
          <a:custGeom>
            <a:avLst/>
            <a:gdLst>
              <a:gd name="T0" fmla="*/ 0 w 292"/>
              <a:gd name="T1" fmla="*/ 597278471 h 291"/>
              <a:gd name="T2" fmla="*/ 199093138 w 292"/>
              <a:gd name="T3" fmla="*/ 730846104 h 291"/>
              <a:gd name="T4" fmla="*/ 733366263 w 292"/>
              <a:gd name="T5" fmla="*/ 597278471 h 291"/>
              <a:gd name="T6" fmla="*/ 667842200 w 292"/>
              <a:gd name="T7" fmla="*/ 398185118 h 291"/>
              <a:gd name="T8" fmla="*/ 466229700 w 292"/>
              <a:gd name="T9" fmla="*/ 199093353 h 291"/>
              <a:gd name="T10" fmla="*/ 667842200 w 292"/>
              <a:gd name="T11" fmla="*/ 133569220 h 291"/>
              <a:gd name="T12" fmla="*/ 599797188 w 292"/>
              <a:gd name="T13" fmla="*/ 0 h 291"/>
              <a:gd name="T14" fmla="*/ 534273125 w 292"/>
              <a:gd name="T15" fmla="*/ 65524133 h 291"/>
              <a:gd name="T16" fmla="*/ 267136563 w 292"/>
              <a:gd name="T17" fmla="*/ 133569220 h 291"/>
              <a:gd name="T18" fmla="*/ 65524063 w 292"/>
              <a:gd name="T19" fmla="*/ 398185118 h 291"/>
              <a:gd name="T20" fmla="*/ 22682200 w 292"/>
              <a:gd name="T21" fmla="*/ 486391476 h 291"/>
              <a:gd name="T22" fmla="*/ 0 w 292"/>
              <a:gd name="T23" fmla="*/ 531754338 h 291"/>
              <a:gd name="T24" fmla="*/ 0 w 292"/>
              <a:gd name="T25" fmla="*/ 597278471 h 291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92" h="291">
                <a:moveTo>
                  <a:pt x="0" y="237"/>
                </a:moveTo>
                <a:lnTo>
                  <a:pt x="79" y="290"/>
                </a:lnTo>
                <a:lnTo>
                  <a:pt x="291" y="237"/>
                </a:lnTo>
                <a:lnTo>
                  <a:pt x="265" y="158"/>
                </a:lnTo>
                <a:lnTo>
                  <a:pt x="185" y="79"/>
                </a:lnTo>
                <a:lnTo>
                  <a:pt x="265" y="53"/>
                </a:lnTo>
                <a:lnTo>
                  <a:pt x="238" y="0"/>
                </a:lnTo>
                <a:lnTo>
                  <a:pt x="212" y="26"/>
                </a:lnTo>
                <a:lnTo>
                  <a:pt x="106" y="53"/>
                </a:lnTo>
                <a:lnTo>
                  <a:pt x="26" y="158"/>
                </a:lnTo>
                <a:lnTo>
                  <a:pt x="9" y="193"/>
                </a:lnTo>
                <a:lnTo>
                  <a:pt x="0" y="211"/>
                </a:lnTo>
                <a:lnTo>
                  <a:pt x="0" y="237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" name="Freeform 37" descr="Wide upward diagonal">
            <a:extLst>
              <a:ext uri="{FF2B5EF4-FFF2-40B4-BE49-F238E27FC236}">
                <a16:creationId xmlns:a16="http://schemas.microsoft.com/office/drawing/2014/main" id="{F22BF029-DC4F-48F2-AD42-8AE50665210F}"/>
              </a:ext>
            </a:extLst>
          </p:cNvPr>
          <p:cNvSpPr>
            <a:spLocks/>
          </p:cNvSpPr>
          <p:nvPr/>
        </p:nvSpPr>
        <p:spPr bwMode="auto">
          <a:xfrm>
            <a:off x="3298024" y="2090810"/>
            <a:ext cx="463808" cy="362545"/>
          </a:xfrm>
          <a:custGeom>
            <a:avLst/>
            <a:gdLst>
              <a:gd name="T0" fmla="*/ 133569188 w 371"/>
              <a:gd name="T1" fmla="*/ 63004700 h 290"/>
              <a:gd name="T2" fmla="*/ 199093307 w 371"/>
              <a:gd name="T3" fmla="*/ 196572188 h 290"/>
              <a:gd name="T4" fmla="*/ 0 w 371"/>
              <a:gd name="T5" fmla="*/ 262096250 h 290"/>
              <a:gd name="T6" fmla="*/ 199093307 w 371"/>
              <a:gd name="T7" fmla="*/ 463708750 h 290"/>
              <a:gd name="T8" fmla="*/ 267136789 w 371"/>
              <a:gd name="T9" fmla="*/ 662801888 h 290"/>
              <a:gd name="T10" fmla="*/ 466230096 w 371"/>
              <a:gd name="T11" fmla="*/ 662801888 h 290"/>
              <a:gd name="T12" fmla="*/ 466230096 w 371"/>
              <a:gd name="T13" fmla="*/ 728325950 h 290"/>
              <a:gd name="T14" fmla="*/ 733366885 w 371"/>
              <a:gd name="T15" fmla="*/ 728325950 h 290"/>
              <a:gd name="T16" fmla="*/ 932458604 w 371"/>
              <a:gd name="T17" fmla="*/ 395665325 h 290"/>
              <a:gd name="T18" fmla="*/ 733366885 w 371"/>
              <a:gd name="T19" fmla="*/ 330141263 h 290"/>
              <a:gd name="T20" fmla="*/ 332660907 w 371"/>
              <a:gd name="T21" fmla="*/ 0 h 290"/>
              <a:gd name="T22" fmla="*/ 199093307 w 371"/>
              <a:gd name="T23" fmla="*/ 0 h 290"/>
              <a:gd name="T24" fmla="*/ 156249820 w 371"/>
              <a:gd name="T25" fmla="*/ 22682200 h 290"/>
              <a:gd name="T26" fmla="*/ 133569188 w 371"/>
              <a:gd name="T27" fmla="*/ 40322500 h 290"/>
              <a:gd name="T28" fmla="*/ 133569188 w 371"/>
              <a:gd name="T29" fmla="*/ 63004700 h 29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371" h="290">
                <a:moveTo>
                  <a:pt x="53" y="25"/>
                </a:moveTo>
                <a:lnTo>
                  <a:pt x="79" y="78"/>
                </a:lnTo>
                <a:lnTo>
                  <a:pt x="0" y="104"/>
                </a:lnTo>
                <a:lnTo>
                  <a:pt x="79" y="184"/>
                </a:lnTo>
                <a:lnTo>
                  <a:pt x="106" y="263"/>
                </a:lnTo>
                <a:lnTo>
                  <a:pt x="185" y="263"/>
                </a:lnTo>
                <a:lnTo>
                  <a:pt x="185" y="289"/>
                </a:lnTo>
                <a:lnTo>
                  <a:pt x="291" y="289"/>
                </a:lnTo>
                <a:lnTo>
                  <a:pt x="370" y="157"/>
                </a:lnTo>
                <a:lnTo>
                  <a:pt x="291" y="131"/>
                </a:lnTo>
                <a:lnTo>
                  <a:pt x="132" y="0"/>
                </a:lnTo>
                <a:lnTo>
                  <a:pt x="79" y="0"/>
                </a:lnTo>
                <a:lnTo>
                  <a:pt x="62" y="9"/>
                </a:lnTo>
                <a:lnTo>
                  <a:pt x="53" y="16"/>
                </a:lnTo>
                <a:lnTo>
                  <a:pt x="53" y="25"/>
                </a:lnTo>
              </a:path>
            </a:pathLst>
          </a:custGeom>
          <a:solidFill>
            <a:srgbClr val="FFFF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" name="Freeform 38" descr="Wide upward diagonal">
            <a:extLst>
              <a:ext uri="{FF2B5EF4-FFF2-40B4-BE49-F238E27FC236}">
                <a16:creationId xmlns:a16="http://schemas.microsoft.com/office/drawing/2014/main" id="{9E29C554-53A6-48CB-B552-75D380A3A1E1}"/>
              </a:ext>
            </a:extLst>
          </p:cNvPr>
          <p:cNvSpPr>
            <a:spLocks/>
          </p:cNvSpPr>
          <p:nvPr/>
        </p:nvSpPr>
        <p:spPr bwMode="auto">
          <a:xfrm>
            <a:off x="3463044" y="1958292"/>
            <a:ext cx="363796" cy="330041"/>
          </a:xfrm>
          <a:custGeom>
            <a:avLst/>
            <a:gdLst>
              <a:gd name="T0" fmla="*/ 0 w 291"/>
              <a:gd name="T1" fmla="*/ 0 h 264"/>
              <a:gd name="T2" fmla="*/ 65524133 w 291"/>
              <a:gd name="T3" fmla="*/ 65524063 h 264"/>
              <a:gd name="T4" fmla="*/ 0 w 291"/>
              <a:gd name="T5" fmla="*/ 267136563 h 264"/>
              <a:gd name="T6" fmla="*/ 398185118 w 291"/>
              <a:gd name="T7" fmla="*/ 597277825 h 264"/>
              <a:gd name="T8" fmla="*/ 597278471 w 291"/>
              <a:gd name="T9" fmla="*/ 662801888 h 264"/>
              <a:gd name="T10" fmla="*/ 730846104 w 291"/>
              <a:gd name="T11" fmla="*/ 597277825 h 264"/>
              <a:gd name="T12" fmla="*/ 730846104 w 291"/>
              <a:gd name="T13" fmla="*/ 199093138 h 264"/>
              <a:gd name="T14" fmla="*/ 398185118 w 291"/>
              <a:gd name="T15" fmla="*/ 0 h 264"/>
              <a:gd name="T16" fmla="*/ 199093353 w 291"/>
              <a:gd name="T17" fmla="*/ 0 h 264"/>
              <a:gd name="T18" fmla="*/ 88206358 w 291"/>
              <a:gd name="T19" fmla="*/ 0 h 264"/>
              <a:gd name="T20" fmla="*/ 0 w 291"/>
              <a:gd name="T21" fmla="*/ 0 h 26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" h="264">
                <a:moveTo>
                  <a:pt x="0" y="0"/>
                </a:moveTo>
                <a:lnTo>
                  <a:pt x="26" y="26"/>
                </a:lnTo>
                <a:lnTo>
                  <a:pt x="0" y="106"/>
                </a:lnTo>
                <a:lnTo>
                  <a:pt x="158" y="237"/>
                </a:lnTo>
                <a:lnTo>
                  <a:pt x="237" y="263"/>
                </a:lnTo>
                <a:lnTo>
                  <a:pt x="290" y="237"/>
                </a:lnTo>
                <a:lnTo>
                  <a:pt x="290" y="79"/>
                </a:lnTo>
                <a:lnTo>
                  <a:pt x="158" y="0"/>
                </a:lnTo>
                <a:lnTo>
                  <a:pt x="79" y="0"/>
                </a:lnTo>
                <a:lnTo>
                  <a:pt x="35" y="0"/>
                </a:lnTo>
                <a:lnTo>
                  <a:pt x="0" y="0"/>
                </a:lnTo>
              </a:path>
            </a:pathLst>
          </a:custGeom>
          <a:solidFill>
            <a:srgbClr val="FFC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" name="Freeform 39">
            <a:extLst>
              <a:ext uri="{FF2B5EF4-FFF2-40B4-BE49-F238E27FC236}">
                <a16:creationId xmlns:a16="http://schemas.microsoft.com/office/drawing/2014/main" id="{12B03DEF-7CA9-4319-9B68-FA592F9BC41A}"/>
              </a:ext>
            </a:extLst>
          </p:cNvPr>
          <p:cNvSpPr>
            <a:spLocks/>
          </p:cNvSpPr>
          <p:nvPr/>
        </p:nvSpPr>
        <p:spPr bwMode="auto">
          <a:xfrm>
            <a:off x="3660571" y="1665754"/>
            <a:ext cx="528817" cy="395050"/>
          </a:xfrm>
          <a:custGeom>
            <a:avLst/>
            <a:gdLst>
              <a:gd name="T0" fmla="*/ 65524111 w 423"/>
              <a:gd name="T1" fmla="*/ 330141263 h 316"/>
              <a:gd name="T2" fmla="*/ 133569174 w 423"/>
              <a:gd name="T3" fmla="*/ 461189388 h 316"/>
              <a:gd name="T4" fmla="*/ 0 w 423"/>
              <a:gd name="T5" fmla="*/ 594756875 h 316"/>
              <a:gd name="T6" fmla="*/ 332660873 w 423"/>
              <a:gd name="T7" fmla="*/ 793850013 h 316"/>
              <a:gd name="T8" fmla="*/ 796369968 w 423"/>
              <a:gd name="T9" fmla="*/ 728325950 h 316"/>
              <a:gd name="T10" fmla="*/ 1063506729 w 423"/>
              <a:gd name="T11" fmla="*/ 728325950 h 316"/>
              <a:gd name="T12" fmla="*/ 1063506729 w 423"/>
              <a:gd name="T13" fmla="*/ 196572188 h 316"/>
              <a:gd name="T14" fmla="*/ 929939142 w 423"/>
              <a:gd name="T15" fmla="*/ 63004700 h 316"/>
              <a:gd name="T16" fmla="*/ 864415031 w 423"/>
              <a:gd name="T17" fmla="*/ 131048125 h 316"/>
              <a:gd name="T18" fmla="*/ 730845857 w 423"/>
              <a:gd name="T19" fmla="*/ 0 h 316"/>
              <a:gd name="T20" fmla="*/ 466230047 w 423"/>
              <a:gd name="T21" fmla="*/ 63004700 h 316"/>
              <a:gd name="T22" fmla="*/ 267136761 w 423"/>
              <a:gd name="T23" fmla="*/ 196572188 h 316"/>
              <a:gd name="T24" fmla="*/ 156249804 w 423"/>
              <a:gd name="T25" fmla="*/ 262096250 h 316"/>
              <a:gd name="T26" fmla="*/ 65524111 w 423"/>
              <a:gd name="T27" fmla="*/ 330141263 h 31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423" h="316">
                <a:moveTo>
                  <a:pt x="26" y="131"/>
                </a:moveTo>
                <a:lnTo>
                  <a:pt x="53" y="183"/>
                </a:lnTo>
                <a:lnTo>
                  <a:pt x="0" y="236"/>
                </a:lnTo>
                <a:lnTo>
                  <a:pt x="132" y="315"/>
                </a:lnTo>
                <a:lnTo>
                  <a:pt x="316" y="289"/>
                </a:lnTo>
                <a:lnTo>
                  <a:pt x="422" y="289"/>
                </a:lnTo>
                <a:lnTo>
                  <a:pt x="422" y="78"/>
                </a:lnTo>
                <a:lnTo>
                  <a:pt x="369" y="25"/>
                </a:lnTo>
                <a:lnTo>
                  <a:pt x="343" y="52"/>
                </a:lnTo>
                <a:lnTo>
                  <a:pt x="290" y="0"/>
                </a:lnTo>
                <a:lnTo>
                  <a:pt x="185" y="25"/>
                </a:lnTo>
                <a:lnTo>
                  <a:pt x="106" y="78"/>
                </a:lnTo>
                <a:lnTo>
                  <a:pt x="62" y="104"/>
                </a:lnTo>
                <a:lnTo>
                  <a:pt x="26" y="131"/>
                </a:lnTo>
              </a:path>
            </a:pathLst>
          </a:custGeom>
          <a:solidFill>
            <a:srgbClr val="FFC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2" name="Freeform 40">
            <a:extLst>
              <a:ext uri="{FF2B5EF4-FFF2-40B4-BE49-F238E27FC236}">
                <a16:creationId xmlns:a16="http://schemas.microsoft.com/office/drawing/2014/main" id="{A00A6B46-A78B-4118-BBAE-78EB5CB2C913}"/>
              </a:ext>
            </a:extLst>
          </p:cNvPr>
          <p:cNvSpPr>
            <a:spLocks/>
          </p:cNvSpPr>
          <p:nvPr/>
        </p:nvSpPr>
        <p:spPr bwMode="auto">
          <a:xfrm>
            <a:off x="4188133" y="1825774"/>
            <a:ext cx="331292" cy="200025"/>
          </a:xfrm>
          <a:custGeom>
            <a:avLst/>
            <a:gdLst>
              <a:gd name="T0" fmla="*/ 0 w 265"/>
              <a:gd name="T1" fmla="*/ 68045013 h 160"/>
              <a:gd name="T2" fmla="*/ 0 w 265"/>
              <a:gd name="T3" fmla="*/ 400705638 h 160"/>
              <a:gd name="T4" fmla="*/ 531754395 w 265"/>
              <a:gd name="T5" fmla="*/ 400705638 h 160"/>
              <a:gd name="T6" fmla="*/ 531754395 w 265"/>
              <a:gd name="T7" fmla="*/ 267136563 h 160"/>
              <a:gd name="T8" fmla="*/ 665322041 w 265"/>
              <a:gd name="T9" fmla="*/ 267136563 h 160"/>
              <a:gd name="T10" fmla="*/ 665322041 w 265"/>
              <a:gd name="T11" fmla="*/ 0 h 160"/>
              <a:gd name="T12" fmla="*/ 332661020 w 265"/>
              <a:gd name="T13" fmla="*/ 0 h 160"/>
              <a:gd name="T14" fmla="*/ 156249873 w 265"/>
              <a:gd name="T15" fmla="*/ 22682200 h 160"/>
              <a:gd name="T16" fmla="*/ 65524140 w 265"/>
              <a:gd name="T17" fmla="*/ 45362813 h 160"/>
              <a:gd name="T18" fmla="*/ 0 w 265"/>
              <a:gd name="T19" fmla="*/ 68045013 h 16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65" h="160">
                <a:moveTo>
                  <a:pt x="0" y="27"/>
                </a:moveTo>
                <a:lnTo>
                  <a:pt x="0" y="159"/>
                </a:lnTo>
                <a:lnTo>
                  <a:pt x="211" y="159"/>
                </a:lnTo>
                <a:lnTo>
                  <a:pt x="211" y="106"/>
                </a:lnTo>
                <a:lnTo>
                  <a:pt x="264" y="106"/>
                </a:lnTo>
                <a:lnTo>
                  <a:pt x="264" y="0"/>
                </a:lnTo>
                <a:lnTo>
                  <a:pt x="132" y="0"/>
                </a:lnTo>
                <a:lnTo>
                  <a:pt x="62" y="9"/>
                </a:lnTo>
                <a:lnTo>
                  <a:pt x="26" y="18"/>
                </a:lnTo>
                <a:lnTo>
                  <a:pt x="0" y="27"/>
                </a:lnTo>
              </a:path>
            </a:pathLst>
          </a:custGeom>
          <a:solidFill>
            <a:srgbClr val="FFC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3" name="Freeform 41" descr="Dashed vertical">
            <a:extLst>
              <a:ext uri="{FF2B5EF4-FFF2-40B4-BE49-F238E27FC236}">
                <a16:creationId xmlns:a16="http://schemas.microsoft.com/office/drawing/2014/main" id="{8381001F-9C93-40EB-90EE-B4C2554C6B6C}"/>
              </a:ext>
            </a:extLst>
          </p:cNvPr>
          <p:cNvSpPr>
            <a:spLocks/>
          </p:cNvSpPr>
          <p:nvPr/>
        </p:nvSpPr>
        <p:spPr bwMode="auto">
          <a:xfrm>
            <a:off x="4451916" y="1825777"/>
            <a:ext cx="363796" cy="297537"/>
          </a:xfrm>
          <a:custGeom>
            <a:avLst/>
            <a:gdLst>
              <a:gd name="T0" fmla="*/ 133567343 w 291"/>
              <a:gd name="T1" fmla="*/ 0 h 238"/>
              <a:gd name="T2" fmla="*/ 133567343 w 291"/>
              <a:gd name="T3" fmla="*/ 267136563 h 238"/>
              <a:gd name="T4" fmla="*/ 0 w 291"/>
              <a:gd name="T5" fmla="*/ 267136563 h 238"/>
              <a:gd name="T6" fmla="*/ 0 w 291"/>
              <a:gd name="T7" fmla="*/ 400705638 h 238"/>
              <a:gd name="T8" fmla="*/ 199091335 w 291"/>
              <a:gd name="T9" fmla="*/ 597277825 h 238"/>
              <a:gd name="T10" fmla="*/ 466227608 w 291"/>
              <a:gd name="T11" fmla="*/ 534273125 h 238"/>
              <a:gd name="T12" fmla="*/ 466227608 w 291"/>
              <a:gd name="T13" fmla="*/ 466229700 h 238"/>
              <a:gd name="T14" fmla="*/ 730844521 w 291"/>
              <a:gd name="T15" fmla="*/ 466229700 h 238"/>
              <a:gd name="T16" fmla="*/ 730844521 w 291"/>
              <a:gd name="T17" fmla="*/ 0 h 238"/>
              <a:gd name="T18" fmla="*/ 420864844 w 291"/>
              <a:gd name="T19" fmla="*/ 0 h 238"/>
              <a:gd name="T20" fmla="*/ 264615326 w 291"/>
              <a:gd name="T21" fmla="*/ 0 h 238"/>
              <a:gd name="T22" fmla="*/ 133567343 w 291"/>
              <a:gd name="T23" fmla="*/ 0 h 23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91" h="238">
                <a:moveTo>
                  <a:pt x="53" y="0"/>
                </a:moveTo>
                <a:lnTo>
                  <a:pt x="53" y="106"/>
                </a:lnTo>
                <a:lnTo>
                  <a:pt x="0" y="106"/>
                </a:lnTo>
                <a:lnTo>
                  <a:pt x="0" y="159"/>
                </a:lnTo>
                <a:lnTo>
                  <a:pt x="79" y="237"/>
                </a:lnTo>
                <a:lnTo>
                  <a:pt x="185" y="212"/>
                </a:lnTo>
                <a:lnTo>
                  <a:pt x="185" y="185"/>
                </a:lnTo>
                <a:lnTo>
                  <a:pt x="290" y="185"/>
                </a:lnTo>
                <a:lnTo>
                  <a:pt x="290" y="0"/>
                </a:lnTo>
                <a:lnTo>
                  <a:pt x="167" y="0"/>
                </a:lnTo>
                <a:lnTo>
                  <a:pt x="105" y="0"/>
                </a:lnTo>
                <a:lnTo>
                  <a:pt x="53" y="0"/>
                </a:lnTo>
              </a:path>
            </a:pathLst>
          </a:custGeom>
          <a:solidFill>
            <a:srgbClr val="FFC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" name="Freeform 42" descr="Dashed vertical">
            <a:extLst>
              <a:ext uri="{FF2B5EF4-FFF2-40B4-BE49-F238E27FC236}">
                <a16:creationId xmlns:a16="http://schemas.microsoft.com/office/drawing/2014/main" id="{21A53A41-0FF2-4CC3-99E3-7AAF44C5E895}"/>
              </a:ext>
            </a:extLst>
          </p:cNvPr>
          <p:cNvSpPr>
            <a:spLocks/>
          </p:cNvSpPr>
          <p:nvPr/>
        </p:nvSpPr>
        <p:spPr bwMode="auto">
          <a:xfrm>
            <a:off x="4814464" y="1825774"/>
            <a:ext cx="396299" cy="363796"/>
          </a:xfrm>
          <a:custGeom>
            <a:avLst/>
            <a:gdLst>
              <a:gd name="T0" fmla="*/ 0 w 317"/>
              <a:gd name="T1" fmla="*/ 0 h 291"/>
              <a:gd name="T2" fmla="*/ 0 w 317"/>
              <a:gd name="T3" fmla="*/ 65523992 h 291"/>
              <a:gd name="T4" fmla="*/ 0 w 317"/>
              <a:gd name="T5" fmla="*/ 665320530 h 291"/>
              <a:gd name="T6" fmla="*/ 395663344 w 317"/>
              <a:gd name="T7" fmla="*/ 730844521 h 291"/>
              <a:gd name="T8" fmla="*/ 796368584 w 317"/>
              <a:gd name="T9" fmla="*/ 730844521 h 291"/>
              <a:gd name="T10" fmla="*/ 796368584 w 317"/>
              <a:gd name="T11" fmla="*/ 65523992 h 291"/>
              <a:gd name="T12" fmla="*/ 395663344 w 317"/>
              <a:gd name="T13" fmla="*/ 22680588 h 291"/>
              <a:gd name="T14" fmla="*/ 196571992 w 317"/>
              <a:gd name="T15" fmla="*/ 0 h 291"/>
              <a:gd name="T16" fmla="*/ 0 w 317"/>
              <a:gd name="T17" fmla="*/ 0 h 2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17" h="291">
                <a:moveTo>
                  <a:pt x="0" y="0"/>
                </a:moveTo>
                <a:lnTo>
                  <a:pt x="0" y="26"/>
                </a:lnTo>
                <a:lnTo>
                  <a:pt x="0" y="264"/>
                </a:lnTo>
                <a:lnTo>
                  <a:pt x="157" y="290"/>
                </a:lnTo>
                <a:lnTo>
                  <a:pt x="316" y="290"/>
                </a:lnTo>
                <a:lnTo>
                  <a:pt x="316" y="26"/>
                </a:lnTo>
                <a:lnTo>
                  <a:pt x="157" y="9"/>
                </a:lnTo>
                <a:lnTo>
                  <a:pt x="78" y="0"/>
                </a:lnTo>
                <a:lnTo>
                  <a:pt x="0" y="0"/>
                </a:lnTo>
              </a:path>
            </a:pathLst>
          </a:custGeom>
          <a:solidFill>
            <a:srgbClr val="B7DBF3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" name="Freeform 43" descr="Outlined diamond">
            <a:extLst>
              <a:ext uri="{FF2B5EF4-FFF2-40B4-BE49-F238E27FC236}">
                <a16:creationId xmlns:a16="http://schemas.microsoft.com/office/drawing/2014/main" id="{C054C401-478D-49F4-9302-E0E5F9B220B0}"/>
              </a:ext>
            </a:extLst>
          </p:cNvPr>
          <p:cNvSpPr>
            <a:spLocks/>
          </p:cNvSpPr>
          <p:nvPr/>
        </p:nvSpPr>
        <p:spPr bwMode="auto">
          <a:xfrm>
            <a:off x="5209514" y="1859527"/>
            <a:ext cx="232529" cy="395050"/>
          </a:xfrm>
          <a:custGeom>
            <a:avLst/>
            <a:gdLst>
              <a:gd name="T0" fmla="*/ 0 w 186"/>
              <a:gd name="T1" fmla="*/ 0 h 316"/>
              <a:gd name="T2" fmla="*/ 0 w 186"/>
              <a:gd name="T3" fmla="*/ 793850013 h 316"/>
              <a:gd name="T4" fmla="*/ 466229700 w 186"/>
              <a:gd name="T5" fmla="*/ 793850013 h 316"/>
              <a:gd name="T6" fmla="*/ 466229700 w 186"/>
              <a:gd name="T7" fmla="*/ 728325950 h 316"/>
              <a:gd name="T8" fmla="*/ 400705638 w 186"/>
              <a:gd name="T9" fmla="*/ 594756875 h 316"/>
              <a:gd name="T10" fmla="*/ 400705638 w 186"/>
              <a:gd name="T11" fmla="*/ 0 h 316"/>
              <a:gd name="T12" fmla="*/ 199093138 w 186"/>
              <a:gd name="T13" fmla="*/ 0 h 316"/>
              <a:gd name="T14" fmla="*/ 88206263 w 186"/>
              <a:gd name="T15" fmla="*/ 0 h 316"/>
              <a:gd name="T16" fmla="*/ 0 w 186"/>
              <a:gd name="T17" fmla="*/ 0 h 31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6" h="316">
                <a:moveTo>
                  <a:pt x="0" y="0"/>
                </a:moveTo>
                <a:lnTo>
                  <a:pt x="0" y="315"/>
                </a:lnTo>
                <a:lnTo>
                  <a:pt x="185" y="315"/>
                </a:lnTo>
                <a:lnTo>
                  <a:pt x="185" y="289"/>
                </a:lnTo>
                <a:lnTo>
                  <a:pt x="159" y="236"/>
                </a:lnTo>
                <a:lnTo>
                  <a:pt x="159" y="0"/>
                </a:lnTo>
                <a:lnTo>
                  <a:pt x="79" y="0"/>
                </a:lnTo>
                <a:lnTo>
                  <a:pt x="35" y="0"/>
                </a:lnTo>
                <a:lnTo>
                  <a:pt x="0" y="0"/>
                </a:lnTo>
              </a:path>
            </a:pathLst>
          </a:custGeom>
          <a:solidFill>
            <a:srgbClr val="B7DBF3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" name="Freeform 44" descr="Outlined diamond">
            <a:extLst>
              <a:ext uri="{FF2B5EF4-FFF2-40B4-BE49-F238E27FC236}">
                <a16:creationId xmlns:a16="http://schemas.microsoft.com/office/drawing/2014/main" id="{30A7FA68-EB86-4759-A667-44C0E81A1C8E}"/>
              </a:ext>
            </a:extLst>
          </p:cNvPr>
          <p:cNvSpPr>
            <a:spLocks/>
          </p:cNvSpPr>
          <p:nvPr/>
        </p:nvSpPr>
        <p:spPr bwMode="auto">
          <a:xfrm>
            <a:off x="5407037" y="1859531"/>
            <a:ext cx="232529" cy="362545"/>
          </a:xfrm>
          <a:custGeom>
            <a:avLst/>
            <a:gdLst>
              <a:gd name="T0" fmla="*/ 0 w 186"/>
              <a:gd name="T1" fmla="*/ 0 h 290"/>
              <a:gd name="T2" fmla="*/ 0 w 186"/>
              <a:gd name="T3" fmla="*/ 594756875 h 290"/>
              <a:gd name="T4" fmla="*/ 65524063 w 186"/>
              <a:gd name="T5" fmla="*/ 728325950 h 290"/>
              <a:gd name="T6" fmla="*/ 400705638 w 186"/>
              <a:gd name="T7" fmla="*/ 728325950 h 290"/>
              <a:gd name="T8" fmla="*/ 466229700 w 186"/>
              <a:gd name="T9" fmla="*/ 0 h 290"/>
              <a:gd name="T10" fmla="*/ 221773750 w 186"/>
              <a:gd name="T11" fmla="*/ 0 h 290"/>
              <a:gd name="T12" fmla="*/ 110886875 w 186"/>
              <a:gd name="T13" fmla="*/ 0 h 290"/>
              <a:gd name="T14" fmla="*/ 22682200 w 186"/>
              <a:gd name="T15" fmla="*/ 0 h 290"/>
              <a:gd name="T16" fmla="*/ 0 w 186"/>
              <a:gd name="T17" fmla="*/ 0 h 29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6" h="290">
                <a:moveTo>
                  <a:pt x="0" y="0"/>
                </a:moveTo>
                <a:lnTo>
                  <a:pt x="0" y="236"/>
                </a:lnTo>
                <a:lnTo>
                  <a:pt x="26" y="289"/>
                </a:lnTo>
                <a:lnTo>
                  <a:pt x="159" y="289"/>
                </a:lnTo>
                <a:lnTo>
                  <a:pt x="185" y="0"/>
                </a:lnTo>
                <a:lnTo>
                  <a:pt x="88" y="0"/>
                </a:lnTo>
                <a:lnTo>
                  <a:pt x="44" y="0"/>
                </a:lnTo>
                <a:lnTo>
                  <a:pt x="9" y="0"/>
                </a:lnTo>
                <a:lnTo>
                  <a:pt x="0" y="0"/>
                </a:lnTo>
              </a:path>
            </a:pathLst>
          </a:custGeom>
          <a:solidFill>
            <a:srgbClr val="B7DBF3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" name="Freeform 45" descr="Outlined diamond">
            <a:extLst>
              <a:ext uri="{FF2B5EF4-FFF2-40B4-BE49-F238E27FC236}">
                <a16:creationId xmlns:a16="http://schemas.microsoft.com/office/drawing/2014/main" id="{C61C7850-E687-4632-96F1-26789F09D295}"/>
              </a:ext>
            </a:extLst>
          </p:cNvPr>
          <p:cNvSpPr>
            <a:spLocks/>
          </p:cNvSpPr>
          <p:nvPr/>
        </p:nvSpPr>
        <p:spPr bwMode="auto">
          <a:xfrm>
            <a:off x="5605812" y="1859531"/>
            <a:ext cx="232529" cy="362545"/>
          </a:xfrm>
          <a:custGeom>
            <a:avLst/>
            <a:gdLst>
              <a:gd name="T0" fmla="*/ 65524063 w 186"/>
              <a:gd name="T1" fmla="*/ 0 h 290"/>
              <a:gd name="T2" fmla="*/ 0 w 186"/>
              <a:gd name="T3" fmla="*/ 728325950 h 290"/>
              <a:gd name="T4" fmla="*/ 267136563 w 186"/>
              <a:gd name="T5" fmla="*/ 728325950 h 290"/>
              <a:gd name="T6" fmla="*/ 466229700 w 186"/>
              <a:gd name="T7" fmla="*/ 466229700 h 290"/>
              <a:gd name="T8" fmla="*/ 400705638 w 186"/>
              <a:gd name="T9" fmla="*/ 332660625 h 290"/>
              <a:gd name="T10" fmla="*/ 267136563 w 186"/>
              <a:gd name="T11" fmla="*/ 332660625 h 290"/>
              <a:gd name="T12" fmla="*/ 267136563 w 186"/>
              <a:gd name="T13" fmla="*/ 0 h 290"/>
              <a:gd name="T14" fmla="*/ 156249688 w 186"/>
              <a:gd name="T15" fmla="*/ 0 h 290"/>
              <a:gd name="T16" fmla="*/ 110886875 w 186"/>
              <a:gd name="T17" fmla="*/ 0 h 290"/>
              <a:gd name="T18" fmla="*/ 65524063 w 186"/>
              <a:gd name="T19" fmla="*/ 0 h 29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86" h="290">
                <a:moveTo>
                  <a:pt x="26" y="0"/>
                </a:moveTo>
                <a:lnTo>
                  <a:pt x="0" y="289"/>
                </a:lnTo>
                <a:lnTo>
                  <a:pt x="106" y="289"/>
                </a:lnTo>
                <a:lnTo>
                  <a:pt x="185" y="185"/>
                </a:lnTo>
                <a:lnTo>
                  <a:pt x="159" y="132"/>
                </a:lnTo>
                <a:lnTo>
                  <a:pt x="106" y="132"/>
                </a:lnTo>
                <a:lnTo>
                  <a:pt x="106" y="0"/>
                </a:lnTo>
                <a:lnTo>
                  <a:pt x="62" y="0"/>
                </a:lnTo>
                <a:lnTo>
                  <a:pt x="44" y="0"/>
                </a:lnTo>
                <a:lnTo>
                  <a:pt x="26" y="0"/>
                </a:lnTo>
              </a:path>
            </a:pathLst>
          </a:custGeom>
          <a:solidFill>
            <a:srgbClr val="B7DBF3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" name="Freeform 46" descr="Outlined diamond">
            <a:extLst>
              <a:ext uri="{FF2B5EF4-FFF2-40B4-BE49-F238E27FC236}">
                <a16:creationId xmlns:a16="http://schemas.microsoft.com/office/drawing/2014/main" id="{F26CBD92-B751-49DE-81EE-54EF52FC8F41}"/>
              </a:ext>
            </a:extLst>
          </p:cNvPr>
          <p:cNvSpPr>
            <a:spLocks/>
          </p:cNvSpPr>
          <p:nvPr/>
        </p:nvSpPr>
        <p:spPr bwMode="auto">
          <a:xfrm>
            <a:off x="5605814" y="2024548"/>
            <a:ext cx="593824" cy="495062"/>
          </a:xfrm>
          <a:custGeom>
            <a:avLst/>
            <a:gdLst>
              <a:gd name="T0" fmla="*/ 267136740 w 475"/>
              <a:gd name="T1" fmla="*/ 395665325 h 396"/>
              <a:gd name="T2" fmla="*/ 133569164 w 475"/>
              <a:gd name="T3" fmla="*/ 395665325 h 396"/>
              <a:gd name="T4" fmla="*/ 0 w 475"/>
              <a:gd name="T5" fmla="*/ 861893438 h 396"/>
              <a:gd name="T6" fmla="*/ 133569164 w 475"/>
              <a:gd name="T7" fmla="*/ 929938450 h 396"/>
              <a:gd name="T8" fmla="*/ 466230009 w 475"/>
              <a:gd name="T9" fmla="*/ 995462513 h 396"/>
              <a:gd name="T10" fmla="*/ 861894009 w 475"/>
              <a:gd name="T11" fmla="*/ 662801888 h 396"/>
              <a:gd name="T12" fmla="*/ 1194554855 w 475"/>
              <a:gd name="T13" fmla="*/ 463708750 h 396"/>
              <a:gd name="T14" fmla="*/ 861894009 w 475"/>
              <a:gd name="T15" fmla="*/ 133569075 h 396"/>
              <a:gd name="T16" fmla="*/ 662802327 w 475"/>
              <a:gd name="T17" fmla="*/ 65524063 h 396"/>
              <a:gd name="T18" fmla="*/ 466230009 w 475"/>
              <a:gd name="T19" fmla="*/ 0 h 396"/>
              <a:gd name="T20" fmla="*/ 398184952 w 475"/>
              <a:gd name="T21" fmla="*/ 0 h 396"/>
              <a:gd name="T22" fmla="*/ 466230009 w 475"/>
              <a:gd name="T23" fmla="*/ 133569075 h 396"/>
              <a:gd name="T24" fmla="*/ 309980218 w 475"/>
              <a:gd name="T25" fmla="*/ 330141263 h 396"/>
              <a:gd name="T26" fmla="*/ 267136740 w 475"/>
              <a:gd name="T27" fmla="*/ 375504075 h 396"/>
              <a:gd name="T28" fmla="*/ 267136740 w 475"/>
              <a:gd name="T29" fmla="*/ 395665325 h 39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75" h="396">
                <a:moveTo>
                  <a:pt x="106" y="157"/>
                </a:moveTo>
                <a:lnTo>
                  <a:pt x="53" y="157"/>
                </a:lnTo>
                <a:lnTo>
                  <a:pt x="0" y="342"/>
                </a:lnTo>
                <a:lnTo>
                  <a:pt x="53" y="369"/>
                </a:lnTo>
                <a:lnTo>
                  <a:pt x="185" y="395"/>
                </a:lnTo>
                <a:lnTo>
                  <a:pt x="342" y="263"/>
                </a:lnTo>
                <a:lnTo>
                  <a:pt x="474" y="184"/>
                </a:lnTo>
                <a:lnTo>
                  <a:pt x="342" y="53"/>
                </a:lnTo>
                <a:lnTo>
                  <a:pt x="263" y="26"/>
                </a:lnTo>
                <a:lnTo>
                  <a:pt x="185" y="0"/>
                </a:lnTo>
                <a:lnTo>
                  <a:pt x="158" y="0"/>
                </a:lnTo>
                <a:lnTo>
                  <a:pt x="185" y="53"/>
                </a:lnTo>
                <a:lnTo>
                  <a:pt x="123" y="131"/>
                </a:lnTo>
                <a:lnTo>
                  <a:pt x="106" y="149"/>
                </a:lnTo>
                <a:lnTo>
                  <a:pt x="106" y="157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" name="Freeform 47" descr="Wide upward diagonal">
            <a:extLst>
              <a:ext uri="{FF2B5EF4-FFF2-40B4-BE49-F238E27FC236}">
                <a16:creationId xmlns:a16="http://schemas.microsoft.com/office/drawing/2014/main" id="{71F1F7D3-D485-4320-B8D0-E304E062B3A8}"/>
              </a:ext>
            </a:extLst>
          </p:cNvPr>
          <p:cNvSpPr>
            <a:spLocks/>
          </p:cNvSpPr>
          <p:nvPr/>
        </p:nvSpPr>
        <p:spPr bwMode="auto">
          <a:xfrm>
            <a:off x="3463044" y="2452104"/>
            <a:ext cx="363796" cy="396300"/>
          </a:xfrm>
          <a:custGeom>
            <a:avLst/>
            <a:gdLst>
              <a:gd name="T0" fmla="*/ 84138 w 291"/>
              <a:gd name="T1" fmla="*/ 0 h 317"/>
              <a:gd name="T2" fmla="*/ 84138 w 291"/>
              <a:gd name="T3" fmla="*/ 249238 h 317"/>
              <a:gd name="T4" fmla="*/ 0 w 291"/>
              <a:gd name="T5" fmla="*/ 460375 h 317"/>
              <a:gd name="T6" fmla="*/ 460375 w 291"/>
              <a:gd name="T7" fmla="*/ 501650 h 317"/>
              <a:gd name="T8" fmla="*/ 460375 w 291"/>
              <a:gd name="T9" fmla="*/ 376238 h 317"/>
              <a:gd name="T10" fmla="*/ 334963 w 291"/>
              <a:gd name="T11" fmla="*/ 207963 h 317"/>
              <a:gd name="T12" fmla="*/ 250825 w 291"/>
              <a:gd name="T13" fmla="*/ 0 h 317"/>
              <a:gd name="T14" fmla="*/ 166688 w 291"/>
              <a:gd name="T15" fmla="*/ 0 h 317"/>
              <a:gd name="T16" fmla="*/ 125413 w 291"/>
              <a:gd name="T17" fmla="*/ 0 h 317"/>
              <a:gd name="T18" fmla="*/ 84138 w 291"/>
              <a:gd name="T19" fmla="*/ 0 h 31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91" h="317">
                <a:moveTo>
                  <a:pt x="53" y="0"/>
                </a:moveTo>
                <a:lnTo>
                  <a:pt x="53" y="157"/>
                </a:lnTo>
                <a:lnTo>
                  <a:pt x="0" y="290"/>
                </a:lnTo>
                <a:lnTo>
                  <a:pt x="290" y="316"/>
                </a:lnTo>
                <a:lnTo>
                  <a:pt x="290" y="237"/>
                </a:lnTo>
                <a:lnTo>
                  <a:pt x="211" y="131"/>
                </a:lnTo>
                <a:lnTo>
                  <a:pt x="158" y="0"/>
                </a:lnTo>
                <a:lnTo>
                  <a:pt x="105" y="0"/>
                </a:lnTo>
                <a:lnTo>
                  <a:pt x="79" y="0"/>
                </a:lnTo>
                <a:lnTo>
                  <a:pt x="53" y="0"/>
                </a:lnTo>
              </a:path>
            </a:pathLst>
          </a:custGeom>
          <a:solidFill>
            <a:srgbClr val="ED7D31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" name="Freeform 48" descr="Wide upward diagonal">
            <a:extLst>
              <a:ext uri="{FF2B5EF4-FFF2-40B4-BE49-F238E27FC236}">
                <a16:creationId xmlns:a16="http://schemas.microsoft.com/office/drawing/2014/main" id="{DE2E89C1-0780-4BC0-BBDD-689117B7A5FE}"/>
              </a:ext>
            </a:extLst>
          </p:cNvPr>
          <p:cNvSpPr>
            <a:spLocks/>
          </p:cNvSpPr>
          <p:nvPr/>
        </p:nvSpPr>
        <p:spPr bwMode="auto">
          <a:xfrm>
            <a:off x="3660571" y="2220824"/>
            <a:ext cx="462558" cy="265034"/>
          </a:xfrm>
          <a:custGeom>
            <a:avLst/>
            <a:gdLst>
              <a:gd name="T0" fmla="*/ 125413 w 370"/>
              <a:gd name="T1" fmla="*/ 84138 h 212"/>
              <a:gd name="T2" fmla="*/ 0 w 370"/>
              <a:gd name="T3" fmla="*/ 293688 h 212"/>
              <a:gd name="T4" fmla="*/ 544513 w 370"/>
              <a:gd name="T5" fmla="*/ 334963 h 212"/>
              <a:gd name="T6" fmla="*/ 585788 w 370"/>
              <a:gd name="T7" fmla="*/ 250825 h 212"/>
              <a:gd name="T8" fmla="*/ 417513 w 370"/>
              <a:gd name="T9" fmla="*/ 41275 h 212"/>
              <a:gd name="T10" fmla="*/ 376238 w 370"/>
              <a:gd name="T11" fmla="*/ 0 h 212"/>
              <a:gd name="T12" fmla="*/ 209550 w 370"/>
              <a:gd name="T13" fmla="*/ 41275 h 212"/>
              <a:gd name="T14" fmla="*/ 168275 w 370"/>
              <a:gd name="T15" fmla="*/ 55563 h 212"/>
              <a:gd name="T16" fmla="*/ 139700 w 370"/>
              <a:gd name="T17" fmla="*/ 69850 h 212"/>
              <a:gd name="T18" fmla="*/ 125413 w 370"/>
              <a:gd name="T19" fmla="*/ 84138 h 21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70" h="212">
                <a:moveTo>
                  <a:pt x="79" y="53"/>
                </a:moveTo>
                <a:lnTo>
                  <a:pt x="0" y="185"/>
                </a:lnTo>
                <a:lnTo>
                  <a:pt x="343" y="211"/>
                </a:lnTo>
                <a:lnTo>
                  <a:pt x="369" y="158"/>
                </a:lnTo>
                <a:lnTo>
                  <a:pt x="263" y="26"/>
                </a:lnTo>
                <a:lnTo>
                  <a:pt x="237" y="0"/>
                </a:lnTo>
                <a:lnTo>
                  <a:pt x="132" y="26"/>
                </a:lnTo>
                <a:lnTo>
                  <a:pt x="106" y="35"/>
                </a:lnTo>
                <a:lnTo>
                  <a:pt x="88" y="44"/>
                </a:lnTo>
                <a:lnTo>
                  <a:pt x="79" y="53"/>
                </a:lnTo>
              </a:path>
            </a:pathLst>
          </a:custGeom>
          <a:solidFill>
            <a:srgbClr val="ED7D31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" name="Freeform 49" descr="Wide upward diagonal">
            <a:extLst>
              <a:ext uri="{FF2B5EF4-FFF2-40B4-BE49-F238E27FC236}">
                <a16:creationId xmlns:a16="http://schemas.microsoft.com/office/drawing/2014/main" id="{5691FBB0-5127-4E04-9FE5-037C7694E608}"/>
              </a:ext>
            </a:extLst>
          </p:cNvPr>
          <p:cNvSpPr>
            <a:spLocks/>
          </p:cNvSpPr>
          <p:nvPr/>
        </p:nvSpPr>
        <p:spPr bwMode="auto">
          <a:xfrm>
            <a:off x="3660571" y="2452104"/>
            <a:ext cx="428804" cy="165021"/>
          </a:xfrm>
          <a:custGeom>
            <a:avLst/>
            <a:gdLst>
              <a:gd name="T0" fmla="*/ 0 w 343"/>
              <a:gd name="T1" fmla="*/ 0 h 132"/>
              <a:gd name="T2" fmla="*/ 84138 w 343"/>
              <a:gd name="T3" fmla="*/ 207963 h 132"/>
              <a:gd name="T4" fmla="*/ 542925 w 343"/>
              <a:gd name="T5" fmla="*/ 207963 h 132"/>
              <a:gd name="T6" fmla="*/ 542925 w 343"/>
              <a:gd name="T7" fmla="*/ 41275 h 132"/>
              <a:gd name="T8" fmla="*/ 265113 w 343"/>
              <a:gd name="T9" fmla="*/ 14288 h 132"/>
              <a:gd name="T10" fmla="*/ 125413 w 343"/>
              <a:gd name="T11" fmla="*/ 0 h 132"/>
              <a:gd name="T12" fmla="*/ 0 w 343"/>
              <a:gd name="T13" fmla="*/ 0 h 13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43" h="132">
                <a:moveTo>
                  <a:pt x="0" y="0"/>
                </a:moveTo>
                <a:lnTo>
                  <a:pt x="53" y="131"/>
                </a:lnTo>
                <a:lnTo>
                  <a:pt x="342" y="131"/>
                </a:lnTo>
                <a:lnTo>
                  <a:pt x="342" y="26"/>
                </a:lnTo>
                <a:lnTo>
                  <a:pt x="167" y="9"/>
                </a:lnTo>
                <a:lnTo>
                  <a:pt x="79" y="0"/>
                </a:lnTo>
                <a:lnTo>
                  <a:pt x="0" y="0"/>
                </a:lnTo>
              </a:path>
            </a:pathLst>
          </a:custGeom>
          <a:solidFill>
            <a:srgbClr val="ED7D31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" name="Freeform 50" descr="Wide upward diagonal">
            <a:extLst>
              <a:ext uri="{FF2B5EF4-FFF2-40B4-BE49-F238E27FC236}">
                <a16:creationId xmlns:a16="http://schemas.microsoft.com/office/drawing/2014/main" id="{00C66710-A96A-4D4C-B972-833EC4024CD6}"/>
              </a:ext>
            </a:extLst>
          </p:cNvPr>
          <p:cNvSpPr>
            <a:spLocks/>
          </p:cNvSpPr>
          <p:nvPr/>
        </p:nvSpPr>
        <p:spPr bwMode="auto">
          <a:xfrm>
            <a:off x="3825589" y="2024550"/>
            <a:ext cx="231279" cy="230029"/>
          </a:xfrm>
          <a:custGeom>
            <a:avLst/>
            <a:gdLst>
              <a:gd name="T0" fmla="*/ 0 w 185"/>
              <a:gd name="T1" fmla="*/ 41275 h 184"/>
              <a:gd name="T2" fmla="*/ 0 w 185"/>
              <a:gd name="T3" fmla="*/ 290513 h 184"/>
              <a:gd name="T4" fmla="*/ 166688 w 185"/>
              <a:gd name="T5" fmla="*/ 249238 h 184"/>
              <a:gd name="T6" fmla="*/ 207963 w 185"/>
              <a:gd name="T7" fmla="*/ 290513 h 184"/>
              <a:gd name="T8" fmla="*/ 292100 w 185"/>
              <a:gd name="T9" fmla="*/ 206375 h 184"/>
              <a:gd name="T10" fmla="*/ 292100 w 185"/>
              <a:gd name="T11" fmla="*/ 0 h 184"/>
              <a:gd name="T12" fmla="*/ 138113 w 185"/>
              <a:gd name="T13" fmla="*/ 14288 h 184"/>
              <a:gd name="T14" fmla="*/ 69850 w 185"/>
              <a:gd name="T15" fmla="*/ 28575 h 184"/>
              <a:gd name="T16" fmla="*/ 14288 w 185"/>
              <a:gd name="T17" fmla="*/ 28575 h 184"/>
              <a:gd name="T18" fmla="*/ 0 w 185"/>
              <a:gd name="T19" fmla="*/ 41275 h 18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85" h="184">
                <a:moveTo>
                  <a:pt x="0" y="26"/>
                </a:moveTo>
                <a:lnTo>
                  <a:pt x="0" y="183"/>
                </a:lnTo>
                <a:lnTo>
                  <a:pt x="105" y="157"/>
                </a:lnTo>
                <a:lnTo>
                  <a:pt x="131" y="183"/>
                </a:lnTo>
                <a:lnTo>
                  <a:pt x="184" y="130"/>
                </a:lnTo>
                <a:lnTo>
                  <a:pt x="184" y="0"/>
                </a:lnTo>
                <a:lnTo>
                  <a:pt x="87" y="9"/>
                </a:lnTo>
                <a:lnTo>
                  <a:pt x="44" y="18"/>
                </a:lnTo>
                <a:lnTo>
                  <a:pt x="9" y="18"/>
                </a:lnTo>
                <a:lnTo>
                  <a:pt x="0" y="26"/>
                </a:lnTo>
              </a:path>
            </a:pathLst>
          </a:custGeom>
          <a:solidFill>
            <a:srgbClr val="ED7D31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" name="Freeform 51" descr="Wide upward diagonal">
            <a:extLst>
              <a:ext uri="{FF2B5EF4-FFF2-40B4-BE49-F238E27FC236}">
                <a16:creationId xmlns:a16="http://schemas.microsoft.com/office/drawing/2014/main" id="{E73F9BB1-1D8C-421C-8017-EB5B770AA545}"/>
              </a:ext>
            </a:extLst>
          </p:cNvPr>
          <p:cNvSpPr>
            <a:spLocks/>
          </p:cNvSpPr>
          <p:nvPr/>
        </p:nvSpPr>
        <p:spPr bwMode="auto">
          <a:xfrm>
            <a:off x="3989363" y="2024548"/>
            <a:ext cx="331291" cy="526317"/>
          </a:xfrm>
          <a:custGeom>
            <a:avLst/>
            <a:gdLst>
              <a:gd name="T0" fmla="*/ 84137 w 265"/>
              <a:gd name="T1" fmla="*/ 0 h 421"/>
              <a:gd name="T2" fmla="*/ 84137 w 265"/>
              <a:gd name="T3" fmla="*/ 207963 h 421"/>
              <a:gd name="T4" fmla="*/ 0 w 265"/>
              <a:gd name="T5" fmla="*/ 292100 h 421"/>
              <a:gd name="T6" fmla="*/ 168275 w 265"/>
              <a:gd name="T7" fmla="*/ 501650 h 421"/>
              <a:gd name="T8" fmla="*/ 125412 w 265"/>
              <a:gd name="T9" fmla="*/ 584200 h 421"/>
              <a:gd name="T10" fmla="*/ 125412 w 265"/>
              <a:gd name="T11" fmla="*/ 666750 h 421"/>
              <a:gd name="T12" fmla="*/ 377825 w 265"/>
              <a:gd name="T13" fmla="*/ 666750 h 421"/>
              <a:gd name="T14" fmla="*/ 334962 w 265"/>
              <a:gd name="T15" fmla="*/ 458788 h 421"/>
              <a:gd name="T16" fmla="*/ 419100 w 265"/>
              <a:gd name="T17" fmla="*/ 207963 h 421"/>
              <a:gd name="T18" fmla="*/ 377825 w 265"/>
              <a:gd name="T19" fmla="*/ 0 h 421"/>
              <a:gd name="T20" fmla="*/ 223837 w 265"/>
              <a:gd name="T21" fmla="*/ 0 h 421"/>
              <a:gd name="T22" fmla="*/ 153987 w 265"/>
              <a:gd name="T23" fmla="*/ 0 h 421"/>
              <a:gd name="T24" fmla="*/ 98425 w 265"/>
              <a:gd name="T25" fmla="*/ 0 h 421"/>
              <a:gd name="T26" fmla="*/ 84137 w 265"/>
              <a:gd name="T27" fmla="*/ 0 h 42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65" h="421">
                <a:moveTo>
                  <a:pt x="53" y="0"/>
                </a:moveTo>
                <a:lnTo>
                  <a:pt x="53" y="131"/>
                </a:lnTo>
                <a:lnTo>
                  <a:pt x="0" y="184"/>
                </a:lnTo>
                <a:lnTo>
                  <a:pt x="106" y="316"/>
                </a:lnTo>
                <a:lnTo>
                  <a:pt x="79" y="368"/>
                </a:lnTo>
                <a:lnTo>
                  <a:pt x="79" y="420"/>
                </a:lnTo>
                <a:lnTo>
                  <a:pt x="238" y="420"/>
                </a:lnTo>
                <a:lnTo>
                  <a:pt x="211" y="289"/>
                </a:lnTo>
                <a:lnTo>
                  <a:pt x="264" y="131"/>
                </a:lnTo>
                <a:lnTo>
                  <a:pt x="238" y="0"/>
                </a:lnTo>
                <a:lnTo>
                  <a:pt x="141" y="0"/>
                </a:lnTo>
                <a:lnTo>
                  <a:pt x="97" y="0"/>
                </a:lnTo>
                <a:lnTo>
                  <a:pt x="62" y="0"/>
                </a:lnTo>
                <a:lnTo>
                  <a:pt x="53" y="0"/>
                </a:lnTo>
              </a:path>
            </a:pathLst>
          </a:custGeom>
          <a:solidFill>
            <a:srgbClr val="ED7D31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4" name="Freeform 52">
            <a:extLst>
              <a:ext uri="{FF2B5EF4-FFF2-40B4-BE49-F238E27FC236}">
                <a16:creationId xmlns:a16="http://schemas.microsoft.com/office/drawing/2014/main" id="{073543AD-51F7-47B5-BFF5-19E36C37092F}"/>
              </a:ext>
            </a:extLst>
          </p:cNvPr>
          <p:cNvSpPr>
            <a:spLocks/>
          </p:cNvSpPr>
          <p:nvPr/>
        </p:nvSpPr>
        <p:spPr bwMode="auto">
          <a:xfrm>
            <a:off x="4286898" y="2024550"/>
            <a:ext cx="265034" cy="296288"/>
          </a:xfrm>
          <a:custGeom>
            <a:avLst/>
            <a:gdLst>
              <a:gd name="T0" fmla="*/ 0 w 212"/>
              <a:gd name="T1" fmla="*/ 0 h 237"/>
              <a:gd name="T2" fmla="*/ 65524063 w 212"/>
              <a:gd name="T3" fmla="*/ 330141701 h 237"/>
              <a:gd name="T4" fmla="*/ 398184688 w 212"/>
              <a:gd name="T5" fmla="*/ 594757665 h 237"/>
              <a:gd name="T6" fmla="*/ 531753763 w 212"/>
              <a:gd name="T7" fmla="*/ 330141701 h 237"/>
              <a:gd name="T8" fmla="*/ 531753763 w 212"/>
              <a:gd name="T9" fmla="*/ 196572449 h 237"/>
              <a:gd name="T10" fmla="*/ 332660625 w 212"/>
              <a:gd name="T11" fmla="*/ 0 h 237"/>
              <a:gd name="T12" fmla="*/ 156249688 w 212"/>
              <a:gd name="T13" fmla="*/ 0 h 237"/>
              <a:gd name="T14" fmla="*/ 65524063 w 212"/>
              <a:gd name="T15" fmla="*/ 0 h 237"/>
              <a:gd name="T16" fmla="*/ 0 w 212"/>
              <a:gd name="T17" fmla="*/ 0 h 237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12" h="237">
                <a:moveTo>
                  <a:pt x="0" y="0"/>
                </a:moveTo>
                <a:lnTo>
                  <a:pt x="26" y="131"/>
                </a:lnTo>
                <a:lnTo>
                  <a:pt x="158" y="236"/>
                </a:lnTo>
                <a:lnTo>
                  <a:pt x="211" y="131"/>
                </a:lnTo>
                <a:lnTo>
                  <a:pt x="211" y="78"/>
                </a:lnTo>
                <a:lnTo>
                  <a:pt x="132" y="0"/>
                </a:lnTo>
                <a:lnTo>
                  <a:pt x="62" y="0"/>
                </a:lnTo>
                <a:lnTo>
                  <a:pt x="26" y="0"/>
                </a:lnTo>
                <a:lnTo>
                  <a:pt x="0" y="0"/>
                </a:lnTo>
              </a:path>
            </a:pathLst>
          </a:custGeom>
          <a:solidFill>
            <a:srgbClr val="FFC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" name="Freeform 53" descr="Wide upward diagonal">
            <a:extLst>
              <a:ext uri="{FF2B5EF4-FFF2-40B4-BE49-F238E27FC236}">
                <a16:creationId xmlns:a16="http://schemas.microsoft.com/office/drawing/2014/main" id="{B48EEC11-E66D-49D7-8CE4-24823B8C0483}"/>
              </a:ext>
            </a:extLst>
          </p:cNvPr>
          <p:cNvSpPr>
            <a:spLocks/>
          </p:cNvSpPr>
          <p:nvPr/>
        </p:nvSpPr>
        <p:spPr bwMode="auto">
          <a:xfrm>
            <a:off x="4484424" y="2057056"/>
            <a:ext cx="331291" cy="493812"/>
          </a:xfrm>
          <a:custGeom>
            <a:avLst/>
            <a:gdLst>
              <a:gd name="T0" fmla="*/ 398184214 w 265"/>
              <a:gd name="T1" fmla="*/ 0 h 395"/>
              <a:gd name="T2" fmla="*/ 398184214 w 265"/>
              <a:gd name="T3" fmla="*/ 65524115 h 395"/>
              <a:gd name="T4" fmla="*/ 133567329 w 265"/>
              <a:gd name="T5" fmla="*/ 131048229 h 395"/>
              <a:gd name="T6" fmla="*/ 133567329 w 265"/>
              <a:gd name="T7" fmla="*/ 264617411 h 395"/>
              <a:gd name="T8" fmla="*/ 0 w 265"/>
              <a:gd name="T9" fmla="*/ 529233234 h 395"/>
              <a:gd name="T10" fmla="*/ 199091313 w 265"/>
              <a:gd name="T11" fmla="*/ 597278301 h 395"/>
              <a:gd name="T12" fmla="*/ 398184214 w 265"/>
              <a:gd name="T13" fmla="*/ 861894125 h 395"/>
              <a:gd name="T14" fmla="*/ 398184214 w 265"/>
              <a:gd name="T15" fmla="*/ 992942354 h 395"/>
              <a:gd name="T16" fmla="*/ 665320459 w 265"/>
              <a:gd name="T17" fmla="*/ 992942354 h 395"/>
              <a:gd name="T18" fmla="*/ 665320459 w 265"/>
              <a:gd name="T19" fmla="*/ 0 h 395"/>
              <a:gd name="T20" fmla="*/ 531751543 w 265"/>
              <a:gd name="T21" fmla="*/ 0 h 395"/>
              <a:gd name="T22" fmla="*/ 466227558 w 265"/>
              <a:gd name="T23" fmla="*/ 0 h 395"/>
              <a:gd name="T24" fmla="*/ 398184214 w 265"/>
              <a:gd name="T25" fmla="*/ 0 h 395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65" h="395">
                <a:moveTo>
                  <a:pt x="158" y="0"/>
                </a:moveTo>
                <a:lnTo>
                  <a:pt x="158" y="26"/>
                </a:lnTo>
                <a:lnTo>
                  <a:pt x="53" y="52"/>
                </a:lnTo>
                <a:lnTo>
                  <a:pt x="53" y="105"/>
                </a:lnTo>
                <a:lnTo>
                  <a:pt x="0" y="210"/>
                </a:lnTo>
                <a:lnTo>
                  <a:pt x="79" y="237"/>
                </a:lnTo>
                <a:lnTo>
                  <a:pt x="158" y="342"/>
                </a:lnTo>
                <a:lnTo>
                  <a:pt x="158" y="394"/>
                </a:lnTo>
                <a:lnTo>
                  <a:pt x="264" y="394"/>
                </a:lnTo>
                <a:lnTo>
                  <a:pt x="264" y="0"/>
                </a:lnTo>
                <a:lnTo>
                  <a:pt x="211" y="0"/>
                </a:lnTo>
                <a:lnTo>
                  <a:pt x="185" y="0"/>
                </a:lnTo>
                <a:lnTo>
                  <a:pt x="158" y="0"/>
                </a:lnTo>
              </a:path>
            </a:pathLst>
          </a:custGeom>
          <a:solidFill>
            <a:srgbClr val="FFC00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6" name="Freeform 54" descr="Wide upward diagonal">
            <a:extLst>
              <a:ext uri="{FF2B5EF4-FFF2-40B4-BE49-F238E27FC236}">
                <a16:creationId xmlns:a16="http://schemas.microsoft.com/office/drawing/2014/main" id="{1B1C3D8E-D84C-442A-B2CB-B501C5B726C7}"/>
              </a:ext>
            </a:extLst>
          </p:cNvPr>
          <p:cNvSpPr>
            <a:spLocks/>
          </p:cNvSpPr>
          <p:nvPr/>
        </p:nvSpPr>
        <p:spPr bwMode="auto">
          <a:xfrm>
            <a:off x="4254394" y="2188323"/>
            <a:ext cx="430054" cy="362545"/>
          </a:xfrm>
          <a:custGeom>
            <a:avLst/>
            <a:gdLst>
              <a:gd name="T0" fmla="*/ 84138 w 344"/>
              <a:gd name="T1" fmla="*/ 0 h 290"/>
              <a:gd name="T2" fmla="*/ 0 w 344"/>
              <a:gd name="T3" fmla="*/ 250825 h 290"/>
              <a:gd name="T4" fmla="*/ 41275 w 344"/>
              <a:gd name="T5" fmla="*/ 458788 h 290"/>
              <a:gd name="T6" fmla="*/ 544513 w 344"/>
              <a:gd name="T7" fmla="*/ 458788 h 290"/>
              <a:gd name="T8" fmla="*/ 544513 w 344"/>
              <a:gd name="T9" fmla="*/ 376238 h 290"/>
              <a:gd name="T10" fmla="*/ 419100 w 344"/>
              <a:gd name="T11" fmla="*/ 209550 h 290"/>
              <a:gd name="T12" fmla="*/ 293688 w 344"/>
              <a:gd name="T13" fmla="*/ 166688 h 290"/>
              <a:gd name="T14" fmla="*/ 180975 w 344"/>
              <a:gd name="T15" fmla="*/ 84138 h 290"/>
              <a:gd name="T16" fmla="*/ 125413 w 344"/>
              <a:gd name="T17" fmla="*/ 41275 h 290"/>
              <a:gd name="T18" fmla="*/ 84138 w 344"/>
              <a:gd name="T19" fmla="*/ 0 h 29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44" h="290">
                <a:moveTo>
                  <a:pt x="53" y="0"/>
                </a:moveTo>
                <a:lnTo>
                  <a:pt x="0" y="158"/>
                </a:lnTo>
                <a:lnTo>
                  <a:pt x="26" y="289"/>
                </a:lnTo>
                <a:lnTo>
                  <a:pt x="343" y="289"/>
                </a:lnTo>
                <a:lnTo>
                  <a:pt x="343" y="237"/>
                </a:lnTo>
                <a:lnTo>
                  <a:pt x="264" y="132"/>
                </a:lnTo>
                <a:lnTo>
                  <a:pt x="185" y="105"/>
                </a:lnTo>
                <a:lnTo>
                  <a:pt x="114" y="53"/>
                </a:lnTo>
                <a:lnTo>
                  <a:pt x="79" y="26"/>
                </a:lnTo>
                <a:lnTo>
                  <a:pt x="53" y="0"/>
                </a:lnTo>
              </a:path>
            </a:pathLst>
          </a:custGeom>
          <a:solidFill>
            <a:srgbClr val="ED7D31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" name="Freeform 55" descr="Wide upward diagonal">
            <a:extLst>
              <a:ext uri="{FF2B5EF4-FFF2-40B4-BE49-F238E27FC236}">
                <a16:creationId xmlns:a16="http://schemas.microsoft.com/office/drawing/2014/main" id="{8842424F-EFA2-4B82-8C7B-0B9B82DD3BBF}"/>
              </a:ext>
            </a:extLst>
          </p:cNvPr>
          <p:cNvSpPr>
            <a:spLocks/>
          </p:cNvSpPr>
          <p:nvPr/>
        </p:nvSpPr>
        <p:spPr bwMode="auto">
          <a:xfrm>
            <a:off x="3989363" y="2549616"/>
            <a:ext cx="431303" cy="461308"/>
          </a:xfrm>
          <a:custGeom>
            <a:avLst/>
            <a:gdLst>
              <a:gd name="T0" fmla="*/ 125412 w 345"/>
              <a:gd name="T1" fmla="*/ 0 h 369"/>
              <a:gd name="T2" fmla="*/ 125412 w 345"/>
              <a:gd name="T3" fmla="*/ 84138 h 369"/>
              <a:gd name="T4" fmla="*/ 84137 w 345"/>
              <a:gd name="T5" fmla="*/ 376238 h 369"/>
              <a:gd name="T6" fmla="*/ 0 w 345"/>
              <a:gd name="T7" fmla="*/ 376238 h 369"/>
              <a:gd name="T8" fmla="*/ 84137 w 345"/>
              <a:gd name="T9" fmla="*/ 544513 h 369"/>
              <a:gd name="T10" fmla="*/ 168275 w 345"/>
              <a:gd name="T11" fmla="*/ 460375 h 369"/>
              <a:gd name="T12" fmla="*/ 293687 w 345"/>
              <a:gd name="T13" fmla="*/ 584200 h 369"/>
              <a:gd name="T14" fmla="*/ 546100 w 345"/>
              <a:gd name="T15" fmla="*/ 334963 h 369"/>
              <a:gd name="T16" fmla="*/ 420687 w 345"/>
              <a:gd name="T17" fmla="*/ 293688 h 369"/>
              <a:gd name="T18" fmla="*/ 336550 w 345"/>
              <a:gd name="T19" fmla="*/ 84138 h 369"/>
              <a:gd name="T20" fmla="*/ 336550 w 345"/>
              <a:gd name="T21" fmla="*/ 0 h 369"/>
              <a:gd name="T22" fmla="*/ 223837 w 345"/>
              <a:gd name="T23" fmla="*/ 0 h 369"/>
              <a:gd name="T24" fmla="*/ 168275 w 345"/>
              <a:gd name="T25" fmla="*/ 0 h 369"/>
              <a:gd name="T26" fmla="*/ 125412 w 345"/>
              <a:gd name="T27" fmla="*/ 0 h 36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45" h="369">
                <a:moveTo>
                  <a:pt x="79" y="0"/>
                </a:moveTo>
                <a:lnTo>
                  <a:pt x="79" y="53"/>
                </a:lnTo>
                <a:lnTo>
                  <a:pt x="53" y="237"/>
                </a:lnTo>
                <a:lnTo>
                  <a:pt x="0" y="237"/>
                </a:lnTo>
                <a:lnTo>
                  <a:pt x="53" y="343"/>
                </a:lnTo>
                <a:lnTo>
                  <a:pt x="106" y="290"/>
                </a:lnTo>
                <a:lnTo>
                  <a:pt x="185" y="368"/>
                </a:lnTo>
                <a:lnTo>
                  <a:pt x="344" y="211"/>
                </a:lnTo>
                <a:lnTo>
                  <a:pt x="265" y="185"/>
                </a:lnTo>
                <a:lnTo>
                  <a:pt x="212" y="53"/>
                </a:lnTo>
                <a:lnTo>
                  <a:pt x="212" y="0"/>
                </a:lnTo>
                <a:lnTo>
                  <a:pt x="141" y="0"/>
                </a:lnTo>
                <a:lnTo>
                  <a:pt x="106" y="0"/>
                </a:lnTo>
                <a:lnTo>
                  <a:pt x="79" y="0"/>
                </a:lnTo>
              </a:path>
            </a:pathLst>
          </a:custGeom>
          <a:solidFill>
            <a:srgbClr val="ED7D31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8" name="Freeform 56" descr="Wide upward diagonal">
            <a:extLst>
              <a:ext uri="{FF2B5EF4-FFF2-40B4-BE49-F238E27FC236}">
                <a16:creationId xmlns:a16="http://schemas.microsoft.com/office/drawing/2014/main" id="{3ECEC9B7-638A-4EB1-8230-984A6B18FEA6}"/>
              </a:ext>
            </a:extLst>
          </p:cNvPr>
          <p:cNvSpPr>
            <a:spLocks/>
          </p:cNvSpPr>
          <p:nvPr/>
        </p:nvSpPr>
        <p:spPr bwMode="auto">
          <a:xfrm>
            <a:off x="4254392" y="2549615"/>
            <a:ext cx="363796" cy="298788"/>
          </a:xfrm>
          <a:custGeom>
            <a:avLst/>
            <a:gdLst>
              <a:gd name="T0" fmla="*/ 0 w 291"/>
              <a:gd name="T1" fmla="*/ 0 h 239"/>
              <a:gd name="T2" fmla="*/ 0 w 291"/>
              <a:gd name="T3" fmla="*/ 84138 h 239"/>
              <a:gd name="T4" fmla="*/ 84137 w 291"/>
              <a:gd name="T5" fmla="*/ 293688 h 239"/>
              <a:gd name="T6" fmla="*/ 209550 w 291"/>
              <a:gd name="T7" fmla="*/ 336550 h 239"/>
              <a:gd name="T8" fmla="*/ 250825 w 291"/>
              <a:gd name="T9" fmla="*/ 377825 h 239"/>
              <a:gd name="T10" fmla="*/ 460375 w 291"/>
              <a:gd name="T11" fmla="*/ 0 h 239"/>
              <a:gd name="T12" fmla="*/ 223837 w 291"/>
              <a:gd name="T13" fmla="*/ 0 h 239"/>
              <a:gd name="T14" fmla="*/ 111125 w 291"/>
              <a:gd name="T15" fmla="*/ 0 h 239"/>
              <a:gd name="T16" fmla="*/ 14287 w 291"/>
              <a:gd name="T17" fmla="*/ 0 h 239"/>
              <a:gd name="T18" fmla="*/ 0 w 291"/>
              <a:gd name="T19" fmla="*/ 0 h 23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91" h="239">
                <a:moveTo>
                  <a:pt x="0" y="0"/>
                </a:moveTo>
                <a:lnTo>
                  <a:pt x="0" y="53"/>
                </a:lnTo>
                <a:lnTo>
                  <a:pt x="53" y="185"/>
                </a:lnTo>
                <a:lnTo>
                  <a:pt x="132" y="212"/>
                </a:lnTo>
                <a:lnTo>
                  <a:pt x="158" y="238"/>
                </a:lnTo>
                <a:lnTo>
                  <a:pt x="290" y="0"/>
                </a:lnTo>
                <a:lnTo>
                  <a:pt x="141" y="0"/>
                </a:lnTo>
                <a:lnTo>
                  <a:pt x="70" y="0"/>
                </a:lnTo>
                <a:lnTo>
                  <a:pt x="9" y="0"/>
                </a:lnTo>
                <a:lnTo>
                  <a:pt x="0" y="0"/>
                </a:lnTo>
              </a:path>
            </a:pathLst>
          </a:custGeom>
          <a:solidFill>
            <a:srgbClr val="FFC000">
              <a:lumMod val="20000"/>
              <a:lumOff val="8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" name="Freeform 57">
            <a:extLst>
              <a:ext uri="{FF2B5EF4-FFF2-40B4-BE49-F238E27FC236}">
                <a16:creationId xmlns:a16="http://schemas.microsoft.com/office/drawing/2014/main" id="{6B98B7EA-5C75-41FB-ABA0-21C7CD55004F}"/>
              </a:ext>
            </a:extLst>
          </p:cNvPr>
          <p:cNvSpPr>
            <a:spLocks/>
          </p:cNvSpPr>
          <p:nvPr/>
        </p:nvSpPr>
        <p:spPr bwMode="auto">
          <a:xfrm>
            <a:off x="4451916" y="2549614"/>
            <a:ext cx="363796" cy="331292"/>
          </a:xfrm>
          <a:custGeom>
            <a:avLst/>
            <a:gdLst>
              <a:gd name="T0" fmla="*/ 209550 w 291"/>
              <a:gd name="T1" fmla="*/ 0 h 265"/>
              <a:gd name="T2" fmla="*/ 0 w 291"/>
              <a:gd name="T3" fmla="*/ 377825 h 265"/>
              <a:gd name="T4" fmla="*/ 166687 w 291"/>
              <a:gd name="T5" fmla="*/ 377825 h 265"/>
              <a:gd name="T6" fmla="*/ 250825 w 291"/>
              <a:gd name="T7" fmla="*/ 334963 h 265"/>
              <a:gd name="T8" fmla="*/ 293687 w 291"/>
              <a:gd name="T9" fmla="*/ 419100 h 265"/>
              <a:gd name="T10" fmla="*/ 376237 w 291"/>
              <a:gd name="T11" fmla="*/ 334963 h 265"/>
              <a:gd name="T12" fmla="*/ 460375 w 291"/>
              <a:gd name="T13" fmla="*/ 419100 h 265"/>
              <a:gd name="T14" fmla="*/ 460375 w 291"/>
              <a:gd name="T15" fmla="*/ 168275 h 265"/>
              <a:gd name="T16" fmla="*/ 293687 w 291"/>
              <a:gd name="T17" fmla="*/ 0 h 265"/>
              <a:gd name="T18" fmla="*/ 250825 w 291"/>
              <a:gd name="T19" fmla="*/ 0 h 265"/>
              <a:gd name="T20" fmla="*/ 223837 w 291"/>
              <a:gd name="T21" fmla="*/ 0 h 265"/>
              <a:gd name="T22" fmla="*/ 209550 w 291"/>
              <a:gd name="T23" fmla="*/ 0 h 26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91" h="265">
                <a:moveTo>
                  <a:pt x="132" y="0"/>
                </a:moveTo>
                <a:lnTo>
                  <a:pt x="0" y="238"/>
                </a:lnTo>
                <a:lnTo>
                  <a:pt x="105" y="238"/>
                </a:lnTo>
                <a:lnTo>
                  <a:pt x="158" y="211"/>
                </a:lnTo>
                <a:lnTo>
                  <a:pt x="185" y="264"/>
                </a:lnTo>
                <a:lnTo>
                  <a:pt x="237" y="211"/>
                </a:lnTo>
                <a:lnTo>
                  <a:pt x="290" y="264"/>
                </a:lnTo>
                <a:lnTo>
                  <a:pt x="290" y="106"/>
                </a:lnTo>
                <a:lnTo>
                  <a:pt x="185" y="0"/>
                </a:lnTo>
                <a:lnTo>
                  <a:pt x="158" y="0"/>
                </a:lnTo>
                <a:lnTo>
                  <a:pt x="141" y="0"/>
                </a:lnTo>
                <a:lnTo>
                  <a:pt x="132" y="0"/>
                </a:lnTo>
              </a:path>
            </a:pathLst>
          </a:custGeom>
          <a:solidFill>
            <a:srgbClr val="ED7D31">
              <a:lumMod val="40000"/>
              <a:lumOff val="60000"/>
            </a:srgbClr>
          </a:solidFill>
          <a:ln w="12700" cap="rnd" cmpd="sng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" name="Freeform 58">
            <a:extLst>
              <a:ext uri="{FF2B5EF4-FFF2-40B4-BE49-F238E27FC236}">
                <a16:creationId xmlns:a16="http://schemas.microsoft.com/office/drawing/2014/main" id="{52FBBA1A-AC72-4DAB-8136-FBB82E4D96E7}"/>
              </a:ext>
            </a:extLst>
          </p:cNvPr>
          <p:cNvSpPr>
            <a:spLocks/>
          </p:cNvSpPr>
          <p:nvPr/>
        </p:nvSpPr>
        <p:spPr bwMode="auto">
          <a:xfrm>
            <a:off x="4220639" y="2813400"/>
            <a:ext cx="365046" cy="362545"/>
          </a:xfrm>
          <a:custGeom>
            <a:avLst/>
            <a:gdLst>
              <a:gd name="T0" fmla="*/ 293688 w 292"/>
              <a:gd name="T1" fmla="*/ 41275 h 290"/>
              <a:gd name="T2" fmla="*/ 252413 w 292"/>
              <a:gd name="T3" fmla="*/ 0 h 290"/>
              <a:gd name="T4" fmla="*/ 0 w 292"/>
              <a:gd name="T5" fmla="*/ 249238 h 290"/>
              <a:gd name="T6" fmla="*/ 41275 w 292"/>
              <a:gd name="T7" fmla="*/ 292100 h 290"/>
              <a:gd name="T8" fmla="*/ 41275 w 292"/>
              <a:gd name="T9" fmla="*/ 458788 h 290"/>
              <a:gd name="T10" fmla="*/ 461963 w 292"/>
              <a:gd name="T11" fmla="*/ 458788 h 290"/>
              <a:gd name="T12" fmla="*/ 461963 w 292"/>
              <a:gd name="T13" fmla="*/ 41275 h 290"/>
              <a:gd name="T14" fmla="*/ 377825 w 292"/>
              <a:gd name="T15" fmla="*/ 41275 h 290"/>
              <a:gd name="T16" fmla="*/ 336550 w 292"/>
              <a:gd name="T17" fmla="*/ 41275 h 290"/>
              <a:gd name="T18" fmla="*/ 293688 w 292"/>
              <a:gd name="T19" fmla="*/ 41275 h 29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92" h="290">
                <a:moveTo>
                  <a:pt x="185" y="26"/>
                </a:moveTo>
                <a:lnTo>
                  <a:pt x="159" y="0"/>
                </a:lnTo>
                <a:lnTo>
                  <a:pt x="0" y="157"/>
                </a:lnTo>
                <a:lnTo>
                  <a:pt x="26" y="184"/>
                </a:lnTo>
                <a:lnTo>
                  <a:pt x="26" y="289"/>
                </a:lnTo>
                <a:lnTo>
                  <a:pt x="291" y="289"/>
                </a:lnTo>
                <a:lnTo>
                  <a:pt x="291" y="26"/>
                </a:lnTo>
                <a:lnTo>
                  <a:pt x="238" y="26"/>
                </a:lnTo>
                <a:lnTo>
                  <a:pt x="212" y="26"/>
                </a:lnTo>
                <a:lnTo>
                  <a:pt x="185" y="26"/>
                </a:lnTo>
              </a:path>
            </a:pathLst>
          </a:custGeom>
          <a:solidFill>
            <a:srgbClr val="ED7D31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1" name="Freeform 59">
            <a:extLst>
              <a:ext uri="{FF2B5EF4-FFF2-40B4-BE49-F238E27FC236}">
                <a16:creationId xmlns:a16="http://schemas.microsoft.com/office/drawing/2014/main" id="{55F6B499-AC4D-4236-8DB5-CC27DF1B1AA8}"/>
              </a:ext>
            </a:extLst>
          </p:cNvPr>
          <p:cNvSpPr>
            <a:spLocks/>
          </p:cNvSpPr>
          <p:nvPr/>
        </p:nvSpPr>
        <p:spPr bwMode="auto">
          <a:xfrm>
            <a:off x="4584437" y="2813400"/>
            <a:ext cx="362545" cy="362545"/>
          </a:xfrm>
          <a:custGeom>
            <a:avLst/>
            <a:gdLst>
              <a:gd name="T0" fmla="*/ 0 w 290"/>
              <a:gd name="T1" fmla="*/ 65524063 h 290"/>
              <a:gd name="T2" fmla="*/ 0 w 290"/>
              <a:gd name="T3" fmla="*/ 728325950 h 290"/>
              <a:gd name="T4" fmla="*/ 662801888 w 290"/>
              <a:gd name="T5" fmla="*/ 728325950 h 290"/>
              <a:gd name="T6" fmla="*/ 728325950 w 290"/>
              <a:gd name="T7" fmla="*/ 594756875 h 290"/>
              <a:gd name="T8" fmla="*/ 728325950 w 290"/>
              <a:gd name="T9" fmla="*/ 332660625 h 290"/>
              <a:gd name="T10" fmla="*/ 597277825 w 290"/>
              <a:gd name="T11" fmla="*/ 199093138 h 290"/>
              <a:gd name="T12" fmla="*/ 531753763 w 290"/>
              <a:gd name="T13" fmla="*/ 264617200 h 290"/>
              <a:gd name="T14" fmla="*/ 466229700 w 290"/>
              <a:gd name="T15" fmla="*/ 133569075 h 290"/>
              <a:gd name="T16" fmla="*/ 332660625 w 290"/>
              <a:gd name="T17" fmla="*/ 0 h 290"/>
              <a:gd name="T18" fmla="*/ 199093138 w 290"/>
              <a:gd name="T19" fmla="*/ 133569075 h 290"/>
              <a:gd name="T20" fmla="*/ 133569075 w 290"/>
              <a:gd name="T21" fmla="*/ 0 h 290"/>
              <a:gd name="T22" fmla="*/ 65524063 w 290"/>
              <a:gd name="T23" fmla="*/ 22682200 h 290"/>
              <a:gd name="T24" fmla="*/ 22682200 w 290"/>
              <a:gd name="T25" fmla="*/ 45362813 h 290"/>
              <a:gd name="T26" fmla="*/ 0 w 290"/>
              <a:gd name="T27" fmla="*/ 65524063 h 2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90" h="290">
                <a:moveTo>
                  <a:pt x="0" y="26"/>
                </a:moveTo>
                <a:lnTo>
                  <a:pt x="0" y="289"/>
                </a:lnTo>
                <a:lnTo>
                  <a:pt x="263" y="289"/>
                </a:lnTo>
                <a:lnTo>
                  <a:pt x="289" y="236"/>
                </a:lnTo>
                <a:lnTo>
                  <a:pt x="289" y="132"/>
                </a:lnTo>
                <a:lnTo>
                  <a:pt x="237" y="79"/>
                </a:lnTo>
                <a:lnTo>
                  <a:pt x="211" y="105"/>
                </a:lnTo>
                <a:lnTo>
                  <a:pt x="185" y="53"/>
                </a:lnTo>
                <a:lnTo>
                  <a:pt x="132" y="0"/>
                </a:lnTo>
                <a:lnTo>
                  <a:pt x="79" y="53"/>
                </a:lnTo>
                <a:lnTo>
                  <a:pt x="53" y="0"/>
                </a:lnTo>
                <a:lnTo>
                  <a:pt x="26" y="9"/>
                </a:lnTo>
                <a:lnTo>
                  <a:pt x="9" y="18"/>
                </a:lnTo>
                <a:lnTo>
                  <a:pt x="0" y="26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" name="Freeform 60">
            <a:extLst>
              <a:ext uri="{FF2B5EF4-FFF2-40B4-BE49-F238E27FC236}">
                <a16:creationId xmlns:a16="http://schemas.microsoft.com/office/drawing/2014/main" id="{54F9DAF0-C57F-430C-9C6C-2B1F3C60766D}"/>
              </a:ext>
            </a:extLst>
          </p:cNvPr>
          <p:cNvSpPr>
            <a:spLocks/>
          </p:cNvSpPr>
          <p:nvPr/>
        </p:nvSpPr>
        <p:spPr bwMode="auto">
          <a:xfrm>
            <a:off x="4814463" y="2847155"/>
            <a:ext cx="428803" cy="362545"/>
          </a:xfrm>
          <a:custGeom>
            <a:avLst/>
            <a:gdLst>
              <a:gd name="T0" fmla="*/ 65524002 w 343"/>
              <a:gd name="T1" fmla="*/ 199093138 h 290"/>
              <a:gd name="T2" fmla="*/ 133567365 w 343"/>
              <a:gd name="T3" fmla="*/ 133569075 h 290"/>
              <a:gd name="T4" fmla="*/ 262096009 w 343"/>
              <a:gd name="T5" fmla="*/ 264617200 h 290"/>
              <a:gd name="T6" fmla="*/ 262096009 w 343"/>
              <a:gd name="T7" fmla="*/ 529232813 h 290"/>
              <a:gd name="T8" fmla="*/ 196572007 w 343"/>
              <a:gd name="T9" fmla="*/ 662801888 h 290"/>
              <a:gd name="T10" fmla="*/ 594756329 w 343"/>
              <a:gd name="T11" fmla="*/ 728325950 h 290"/>
              <a:gd name="T12" fmla="*/ 728323694 w 343"/>
              <a:gd name="T13" fmla="*/ 529232813 h 290"/>
              <a:gd name="T14" fmla="*/ 728323694 w 343"/>
              <a:gd name="T15" fmla="*/ 330141263 h 290"/>
              <a:gd name="T16" fmla="*/ 861892646 w 343"/>
              <a:gd name="T17" fmla="*/ 264617200 h 290"/>
              <a:gd name="T18" fmla="*/ 728323694 w 343"/>
              <a:gd name="T19" fmla="*/ 199093138 h 290"/>
              <a:gd name="T20" fmla="*/ 662799691 w 343"/>
              <a:gd name="T21" fmla="*/ 0 h 290"/>
              <a:gd name="T22" fmla="*/ 262096009 w 343"/>
              <a:gd name="T23" fmla="*/ 0 h 290"/>
              <a:gd name="T24" fmla="*/ 0 w 343"/>
              <a:gd name="T25" fmla="*/ 65524063 h 290"/>
              <a:gd name="T26" fmla="*/ 22680592 w 343"/>
              <a:gd name="T27" fmla="*/ 133569075 h 290"/>
              <a:gd name="T28" fmla="*/ 45362771 w 343"/>
              <a:gd name="T29" fmla="*/ 156249688 h 290"/>
              <a:gd name="T30" fmla="*/ 65524002 w 343"/>
              <a:gd name="T31" fmla="*/ 199093138 h 29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343" h="290">
                <a:moveTo>
                  <a:pt x="26" y="79"/>
                </a:moveTo>
                <a:lnTo>
                  <a:pt x="53" y="53"/>
                </a:lnTo>
                <a:lnTo>
                  <a:pt x="104" y="105"/>
                </a:lnTo>
                <a:lnTo>
                  <a:pt x="104" y="210"/>
                </a:lnTo>
                <a:lnTo>
                  <a:pt x="78" y="263"/>
                </a:lnTo>
                <a:lnTo>
                  <a:pt x="236" y="289"/>
                </a:lnTo>
                <a:lnTo>
                  <a:pt x="289" y="210"/>
                </a:lnTo>
                <a:lnTo>
                  <a:pt x="289" y="131"/>
                </a:lnTo>
                <a:lnTo>
                  <a:pt x="342" y="105"/>
                </a:lnTo>
                <a:lnTo>
                  <a:pt x="289" y="79"/>
                </a:lnTo>
                <a:lnTo>
                  <a:pt x="263" y="0"/>
                </a:lnTo>
                <a:lnTo>
                  <a:pt x="104" y="0"/>
                </a:lnTo>
                <a:lnTo>
                  <a:pt x="0" y="26"/>
                </a:lnTo>
                <a:lnTo>
                  <a:pt x="9" y="53"/>
                </a:lnTo>
                <a:lnTo>
                  <a:pt x="18" y="62"/>
                </a:lnTo>
                <a:lnTo>
                  <a:pt x="26" y="79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3" name="Freeform 61">
            <a:extLst>
              <a:ext uri="{FF2B5EF4-FFF2-40B4-BE49-F238E27FC236}">
                <a16:creationId xmlns:a16="http://schemas.microsoft.com/office/drawing/2014/main" id="{6EB718CE-457F-4468-9E39-B1B77FA33277}"/>
              </a:ext>
            </a:extLst>
          </p:cNvPr>
          <p:cNvSpPr>
            <a:spLocks/>
          </p:cNvSpPr>
          <p:nvPr/>
        </p:nvSpPr>
        <p:spPr bwMode="auto">
          <a:xfrm>
            <a:off x="4683197" y="2549614"/>
            <a:ext cx="461308" cy="331292"/>
          </a:xfrm>
          <a:custGeom>
            <a:avLst/>
            <a:gdLst>
              <a:gd name="T0" fmla="*/ 0 w 369"/>
              <a:gd name="T1" fmla="*/ 0 h 265"/>
              <a:gd name="T2" fmla="*/ 264617426 w 369"/>
              <a:gd name="T3" fmla="*/ 267136880 h 265"/>
              <a:gd name="T4" fmla="*/ 264617426 w 369"/>
              <a:gd name="T5" fmla="*/ 665322041 h 265"/>
              <a:gd name="T6" fmla="*/ 529233264 w 369"/>
              <a:gd name="T7" fmla="*/ 599797900 h 265"/>
              <a:gd name="T8" fmla="*/ 927418292 w 369"/>
              <a:gd name="T9" fmla="*/ 599797900 h 265"/>
              <a:gd name="T10" fmla="*/ 793850690 w 369"/>
              <a:gd name="T11" fmla="*/ 398185161 h 265"/>
              <a:gd name="T12" fmla="*/ 662802453 w 369"/>
              <a:gd name="T13" fmla="*/ 0 h 265"/>
              <a:gd name="T14" fmla="*/ 332660909 w 369"/>
              <a:gd name="T15" fmla="*/ 0 h 265"/>
              <a:gd name="T16" fmla="*/ 156249821 w 369"/>
              <a:gd name="T17" fmla="*/ 0 h 265"/>
              <a:gd name="T18" fmla="*/ 0 w 369"/>
              <a:gd name="T19" fmla="*/ 0 h 26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69" h="265">
                <a:moveTo>
                  <a:pt x="0" y="0"/>
                </a:moveTo>
                <a:lnTo>
                  <a:pt x="105" y="106"/>
                </a:lnTo>
                <a:lnTo>
                  <a:pt x="105" y="264"/>
                </a:lnTo>
                <a:lnTo>
                  <a:pt x="210" y="238"/>
                </a:lnTo>
                <a:lnTo>
                  <a:pt x="368" y="238"/>
                </a:lnTo>
                <a:lnTo>
                  <a:pt x="315" y="158"/>
                </a:lnTo>
                <a:lnTo>
                  <a:pt x="263" y="0"/>
                </a:lnTo>
                <a:lnTo>
                  <a:pt x="132" y="0"/>
                </a:lnTo>
                <a:lnTo>
                  <a:pt x="62" y="0"/>
                </a:lnTo>
                <a:lnTo>
                  <a:pt x="0" y="0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4" name="Freeform 62">
            <a:extLst>
              <a:ext uri="{FF2B5EF4-FFF2-40B4-BE49-F238E27FC236}">
                <a16:creationId xmlns:a16="http://schemas.microsoft.com/office/drawing/2014/main" id="{99D5B694-3B38-4F7F-AE21-A8FD97A61533}"/>
              </a:ext>
            </a:extLst>
          </p:cNvPr>
          <p:cNvSpPr>
            <a:spLocks/>
          </p:cNvSpPr>
          <p:nvPr/>
        </p:nvSpPr>
        <p:spPr bwMode="auto">
          <a:xfrm>
            <a:off x="4814464" y="2154566"/>
            <a:ext cx="396299" cy="396300"/>
          </a:xfrm>
          <a:custGeom>
            <a:avLst/>
            <a:gdLst>
              <a:gd name="T0" fmla="*/ 0 w 317"/>
              <a:gd name="T1" fmla="*/ 0 h 317"/>
              <a:gd name="T2" fmla="*/ 0 w 317"/>
              <a:gd name="T3" fmla="*/ 796370166 h 317"/>
              <a:gd name="T4" fmla="*/ 796368584 w 317"/>
              <a:gd name="T5" fmla="*/ 796370166 h 317"/>
              <a:gd name="T6" fmla="*/ 796368584 w 317"/>
              <a:gd name="T7" fmla="*/ 65524128 h 317"/>
              <a:gd name="T8" fmla="*/ 395663344 w 317"/>
              <a:gd name="T9" fmla="*/ 65524128 h 317"/>
              <a:gd name="T10" fmla="*/ 196571992 w 317"/>
              <a:gd name="T11" fmla="*/ 22682223 h 317"/>
              <a:gd name="T12" fmla="*/ 88204587 w 317"/>
              <a:gd name="T13" fmla="*/ 0 h 317"/>
              <a:gd name="T14" fmla="*/ 0 w 317"/>
              <a:gd name="T15" fmla="*/ 0 h 31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17" h="317">
                <a:moveTo>
                  <a:pt x="0" y="0"/>
                </a:moveTo>
                <a:lnTo>
                  <a:pt x="0" y="316"/>
                </a:lnTo>
                <a:lnTo>
                  <a:pt x="316" y="316"/>
                </a:lnTo>
                <a:lnTo>
                  <a:pt x="316" y="26"/>
                </a:lnTo>
                <a:lnTo>
                  <a:pt x="157" y="26"/>
                </a:lnTo>
                <a:lnTo>
                  <a:pt x="78" y="9"/>
                </a:lnTo>
                <a:lnTo>
                  <a:pt x="35" y="0"/>
                </a:lnTo>
                <a:lnTo>
                  <a:pt x="0" y="0"/>
                </a:lnTo>
              </a:path>
            </a:pathLst>
          </a:custGeom>
          <a:solidFill>
            <a:srgbClr val="B7DBF3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5" name="Freeform 63">
            <a:extLst>
              <a:ext uri="{FF2B5EF4-FFF2-40B4-BE49-F238E27FC236}">
                <a16:creationId xmlns:a16="http://schemas.microsoft.com/office/drawing/2014/main" id="{1ED5981D-F4D3-4E92-B5EA-E373A6A28AE1}"/>
              </a:ext>
            </a:extLst>
          </p:cNvPr>
          <p:cNvSpPr>
            <a:spLocks/>
          </p:cNvSpPr>
          <p:nvPr/>
        </p:nvSpPr>
        <p:spPr bwMode="auto">
          <a:xfrm>
            <a:off x="5209512" y="2220825"/>
            <a:ext cx="463808" cy="330041"/>
          </a:xfrm>
          <a:custGeom>
            <a:avLst/>
            <a:gdLst>
              <a:gd name="T0" fmla="*/ 466227717 w 371"/>
              <a:gd name="T1" fmla="*/ 0 h 264"/>
              <a:gd name="T2" fmla="*/ 466227717 w 371"/>
              <a:gd name="T3" fmla="*/ 65524063 h 264"/>
              <a:gd name="T4" fmla="*/ 0 w 371"/>
              <a:gd name="T5" fmla="*/ 65524063 h 264"/>
              <a:gd name="T6" fmla="*/ 0 w 371"/>
              <a:gd name="T7" fmla="*/ 662801888 h 264"/>
              <a:gd name="T8" fmla="*/ 332660343 w 371"/>
              <a:gd name="T9" fmla="*/ 662801888 h 264"/>
              <a:gd name="T10" fmla="*/ 599796678 w 371"/>
              <a:gd name="T11" fmla="*/ 466229700 h 264"/>
              <a:gd name="T12" fmla="*/ 866933014 w 371"/>
              <a:gd name="T13" fmla="*/ 662801888 h 264"/>
              <a:gd name="T14" fmla="*/ 932457021 w 371"/>
              <a:gd name="T15" fmla="*/ 531753763 h 264"/>
              <a:gd name="T16" fmla="*/ 798888059 w 371"/>
              <a:gd name="T17" fmla="*/ 466229700 h 264"/>
              <a:gd name="T18" fmla="*/ 932457021 w 371"/>
              <a:gd name="T19" fmla="*/ 0 h 264"/>
              <a:gd name="T20" fmla="*/ 688001278 w 371"/>
              <a:gd name="T21" fmla="*/ 0 h 264"/>
              <a:gd name="T22" fmla="*/ 577114498 w 371"/>
              <a:gd name="T23" fmla="*/ 0 h 264"/>
              <a:gd name="T24" fmla="*/ 488909897 w 371"/>
              <a:gd name="T25" fmla="*/ 0 h 264"/>
              <a:gd name="T26" fmla="*/ 466227717 w 371"/>
              <a:gd name="T27" fmla="*/ 0 h 26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71" h="264">
                <a:moveTo>
                  <a:pt x="185" y="0"/>
                </a:moveTo>
                <a:lnTo>
                  <a:pt x="185" y="26"/>
                </a:lnTo>
                <a:lnTo>
                  <a:pt x="0" y="26"/>
                </a:lnTo>
                <a:lnTo>
                  <a:pt x="0" y="263"/>
                </a:lnTo>
                <a:lnTo>
                  <a:pt x="132" y="263"/>
                </a:lnTo>
                <a:lnTo>
                  <a:pt x="238" y="185"/>
                </a:lnTo>
                <a:lnTo>
                  <a:pt x="344" y="263"/>
                </a:lnTo>
                <a:lnTo>
                  <a:pt x="370" y="211"/>
                </a:lnTo>
                <a:lnTo>
                  <a:pt x="317" y="185"/>
                </a:lnTo>
                <a:lnTo>
                  <a:pt x="370" y="0"/>
                </a:lnTo>
                <a:lnTo>
                  <a:pt x="273" y="0"/>
                </a:lnTo>
                <a:lnTo>
                  <a:pt x="229" y="0"/>
                </a:lnTo>
                <a:lnTo>
                  <a:pt x="194" y="0"/>
                </a:lnTo>
                <a:lnTo>
                  <a:pt x="185" y="0"/>
                </a:lnTo>
              </a:path>
            </a:pathLst>
          </a:custGeom>
          <a:solidFill>
            <a:srgbClr val="B7DBF3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" name="Freeform 64">
            <a:extLst>
              <a:ext uri="{FF2B5EF4-FFF2-40B4-BE49-F238E27FC236}">
                <a16:creationId xmlns:a16="http://schemas.microsoft.com/office/drawing/2014/main" id="{3A1B4A45-9CA6-4496-A9F0-8EC59B88C81E}"/>
              </a:ext>
            </a:extLst>
          </p:cNvPr>
          <p:cNvSpPr>
            <a:spLocks/>
          </p:cNvSpPr>
          <p:nvPr/>
        </p:nvSpPr>
        <p:spPr bwMode="auto">
          <a:xfrm>
            <a:off x="5011987" y="2549616"/>
            <a:ext cx="528816" cy="430054"/>
          </a:xfrm>
          <a:custGeom>
            <a:avLst/>
            <a:gdLst>
              <a:gd name="T0" fmla="*/ 0 w 423"/>
              <a:gd name="T1" fmla="*/ 0 h 344"/>
              <a:gd name="T2" fmla="*/ 133567388 w 423"/>
              <a:gd name="T3" fmla="*/ 398184688 h 344"/>
              <a:gd name="T4" fmla="*/ 267136364 w 423"/>
              <a:gd name="T5" fmla="*/ 597277825 h 344"/>
              <a:gd name="T6" fmla="*/ 332660377 w 423"/>
              <a:gd name="T7" fmla="*/ 798890325 h 344"/>
              <a:gd name="T8" fmla="*/ 466227765 w 423"/>
              <a:gd name="T9" fmla="*/ 864414388 h 344"/>
              <a:gd name="T10" fmla="*/ 798888143 w 423"/>
              <a:gd name="T11" fmla="*/ 597277825 h 344"/>
              <a:gd name="T12" fmla="*/ 1063505146 w 423"/>
              <a:gd name="T13" fmla="*/ 597277825 h 344"/>
              <a:gd name="T14" fmla="*/ 864412156 w 423"/>
              <a:gd name="T15" fmla="*/ 466229700 h 344"/>
              <a:gd name="T16" fmla="*/ 929936170 w 423"/>
              <a:gd name="T17" fmla="*/ 398184688 h 344"/>
              <a:gd name="T18" fmla="*/ 730844768 w 423"/>
              <a:gd name="T19" fmla="*/ 133569075 h 344"/>
              <a:gd name="T20" fmla="*/ 730844768 w 423"/>
              <a:gd name="T21" fmla="*/ 0 h 344"/>
              <a:gd name="T22" fmla="*/ 355340973 w 423"/>
              <a:gd name="T23" fmla="*/ 0 h 344"/>
              <a:gd name="T24" fmla="*/ 176410806 w 423"/>
              <a:gd name="T25" fmla="*/ 0 h 344"/>
              <a:gd name="T26" fmla="*/ 22680596 w 423"/>
              <a:gd name="T27" fmla="*/ 0 h 344"/>
              <a:gd name="T28" fmla="*/ 0 w 423"/>
              <a:gd name="T29" fmla="*/ 0 h 344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23" h="344">
                <a:moveTo>
                  <a:pt x="0" y="0"/>
                </a:moveTo>
                <a:lnTo>
                  <a:pt x="53" y="158"/>
                </a:lnTo>
                <a:lnTo>
                  <a:pt x="106" y="237"/>
                </a:lnTo>
                <a:lnTo>
                  <a:pt x="132" y="317"/>
                </a:lnTo>
                <a:lnTo>
                  <a:pt x="185" y="343"/>
                </a:lnTo>
                <a:lnTo>
                  <a:pt x="317" y="237"/>
                </a:lnTo>
                <a:lnTo>
                  <a:pt x="422" y="237"/>
                </a:lnTo>
                <a:lnTo>
                  <a:pt x="343" y="185"/>
                </a:lnTo>
                <a:lnTo>
                  <a:pt x="369" y="158"/>
                </a:lnTo>
                <a:lnTo>
                  <a:pt x="290" y="53"/>
                </a:lnTo>
                <a:lnTo>
                  <a:pt x="290" y="0"/>
                </a:lnTo>
                <a:lnTo>
                  <a:pt x="141" y="0"/>
                </a:lnTo>
                <a:lnTo>
                  <a:pt x="70" y="0"/>
                </a:lnTo>
                <a:lnTo>
                  <a:pt x="9" y="0"/>
                </a:lnTo>
                <a:lnTo>
                  <a:pt x="0" y="0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" name="Freeform 65">
            <a:extLst>
              <a:ext uri="{FF2B5EF4-FFF2-40B4-BE49-F238E27FC236}">
                <a16:creationId xmlns:a16="http://schemas.microsoft.com/office/drawing/2014/main" id="{8D1539C8-3202-417B-85AC-1E4551D38CFD}"/>
              </a:ext>
            </a:extLst>
          </p:cNvPr>
          <p:cNvSpPr>
            <a:spLocks/>
          </p:cNvSpPr>
          <p:nvPr/>
        </p:nvSpPr>
        <p:spPr bwMode="auto">
          <a:xfrm>
            <a:off x="5374534" y="2452104"/>
            <a:ext cx="265034" cy="296288"/>
          </a:xfrm>
          <a:custGeom>
            <a:avLst/>
            <a:gdLst>
              <a:gd name="T0" fmla="*/ 0 w 212"/>
              <a:gd name="T1" fmla="*/ 196572449 h 237"/>
              <a:gd name="T2" fmla="*/ 0 w 212"/>
              <a:gd name="T3" fmla="*/ 330141701 h 237"/>
              <a:gd name="T4" fmla="*/ 199093138 w 212"/>
              <a:gd name="T5" fmla="*/ 594757665 h 237"/>
              <a:gd name="T6" fmla="*/ 531753763 w 212"/>
              <a:gd name="T7" fmla="*/ 196572449 h 237"/>
              <a:gd name="T8" fmla="*/ 267136563 w 212"/>
              <a:gd name="T9" fmla="*/ 0 h 237"/>
              <a:gd name="T10" fmla="*/ 133569075 w 212"/>
              <a:gd name="T11" fmla="*/ 88206380 h 237"/>
              <a:gd name="T12" fmla="*/ 65524063 w 212"/>
              <a:gd name="T13" fmla="*/ 133569253 h 237"/>
              <a:gd name="T14" fmla="*/ 0 w 212"/>
              <a:gd name="T15" fmla="*/ 196572449 h 23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12" h="237">
                <a:moveTo>
                  <a:pt x="0" y="78"/>
                </a:moveTo>
                <a:lnTo>
                  <a:pt x="0" y="131"/>
                </a:lnTo>
                <a:lnTo>
                  <a:pt x="79" y="236"/>
                </a:lnTo>
                <a:lnTo>
                  <a:pt x="211" y="78"/>
                </a:lnTo>
                <a:lnTo>
                  <a:pt x="106" y="0"/>
                </a:lnTo>
                <a:lnTo>
                  <a:pt x="53" y="35"/>
                </a:lnTo>
                <a:lnTo>
                  <a:pt x="26" y="53"/>
                </a:lnTo>
                <a:lnTo>
                  <a:pt x="0" y="78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8" name="Freeform 66">
            <a:extLst>
              <a:ext uri="{FF2B5EF4-FFF2-40B4-BE49-F238E27FC236}">
                <a16:creationId xmlns:a16="http://schemas.microsoft.com/office/drawing/2014/main" id="{97AC7391-D2C0-4CD5-A3C4-41E4C4F71EAA}"/>
              </a:ext>
            </a:extLst>
          </p:cNvPr>
          <p:cNvSpPr>
            <a:spLocks/>
          </p:cNvSpPr>
          <p:nvPr/>
        </p:nvSpPr>
        <p:spPr bwMode="auto">
          <a:xfrm>
            <a:off x="5440792" y="2484607"/>
            <a:ext cx="527566" cy="363796"/>
          </a:xfrm>
          <a:custGeom>
            <a:avLst/>
            <a:gdLst>
              <a:gd name="T0" fmla="*/ 466229700 w 422"/>
              <a:gd name="T1" fmla="*/ 0 h 291"/>
              <a:gd name="T2" fmla="*/ 398184688 w 422"/>
              <a:gd name="T3" fmla="*/ 131048267 h 291"/>
              <a:gd name="T4" fmla="*/ 65524063 w 422"/>
              <a:gd name="T5" fmla="*/ 531754338 h 291"/>
              <a:gd name="T6" fmla="*/ 0 w 422"/>
              <a:gd name="T7" fmla="*/ 597278471 h 291"/>
              <a:gd name="T8" fmla="*/ 199093138 w 422"/>
              <a:gd name="T9" fmla="*/ 730846104 h 291"/>
              <a:gd name="T10" fmla="*/ 665321250 w 422"/>
              <a:gd name="T11" fmla="*/ 597278471 h 291"/>
              <a:gd name="T12" fmla="*/ 927417500 w 422"/>
              <a:gd name="T13" fmla="*/ 597278471 h 291"/>
              <a:gd name="T14" fmla="*/ 1060986575 w 422"/>
              <a:gd name="T15" fmla="*/ 463709252 h 291"/>
              <a:gd name="T16" fmla="*/ 798890325 w 422"/>
              <a:gd name="T17" fmla="*/ 65524133 h 291"/>
              <a:gd name="T18" fmla="*/ 619958438 w 422"/>
              <a:gd name="T19" fmla="*/ 22682225 h 291"/>
              <a:gd name="T20" fmla="*/ 531753763 w 422"/>
              <a:gd name="T21" fmla="*/ 0 h 291"/>
              <a:gd name="T22" fmla="*/ 466229700 w 422"/>
              <a:gd name="T23" fmla="*/ 0 h 29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22" h="291">
                <a:moveTo>
                  <a:pt x="185" y="0"/>
                </a:moveTo>
                <a:lnTo>
                  <a:pt x="158" y="52"/>
                </a:lnTo>
                <a:lnTo>
                  <a:pt x="26" y="211"/>
                </a:lnTo>
                <a:lnTo>
                  <a:pt x="0" y="237"/>
                </a:lnTo>
                <a:lnTo>
                  <a:pt x="79" y="290"/>
                </a:lnTo>
                <a:lnTo>
                  <a:pt x="264" y="237"/>
                </a:lnTo>
                <a:lnTo>
                  <a:pt x="368" y="237"/>
                </a:lnTo>
                <a:lnTo>
                  <a:pt x="421" y="184"/>
                </a:lnTo>
                <a:lnTo>
                  <a:pt x="317" y="26"/>
                </a:lnTo>
                <a:lnTo>
                  <a:pt x="246" y="9"/>
                </a:lnTo>
                <a:lnTo>
                  <a:pt x="211" y="0"/>
                </a:lnTo>
                <a:lnTo>
                  <a:pt x="185" y="0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9" name="Freeform 67">
            <a:extLst>
              <a:ext uri="{FF2B5EF4-FFF2-40B4-BE49-F238E27FC236}">
                <a16:creationId xmlns:a16="http://schemas.microsoft.com/office/drawing/2014/main" id="{DE31F327-2107-44A9-B244-EA4F4EBDD46D}"/>
              </a:ext>
            </a:extLst>
          </p:cNvPr>
          <p:cNvSpPr>
            <a:spLocks/>
          </p:cNvSpPr>
          <p:nvPr/>
        </p:nvSpPr>
        <p:spPr bwMode="auto">
          <a:xfrm>
            <a:off x="5110751" y="2978419"/>
            <a:ext cx="232529" cy="396299"/>
          </a:xfrm>
          <a:custGeom>
            <a:avLst/>
            <a:gdLst>
              <a:gd name="T0" fmla="*/ 267136563 w 186"/>
              <a:gd name="T1" fmla="*/ 0 h 317"/>
              <a:gd name="T2" fmla="*/ 133569075 w 186"/>
              <a:gd name="T3" fmla="*/ 63003050 h 317"/>
              <a:gd name="T4" fmla="*/ 133569075 w 186"/>
              <a:gd name="T5" fmla="*/ 264615350 h 317"/>
              <a:gd name="T6" fmla="*/ 0 w 186"/>
              <a:gd name="T7" fmla="*/ 463708289 h 317"/>
              <a:gd name="T8" fmla="*/ 267136563 w 186"/>
              <a:gd name="T9" fmla="*/ 796368584 h 317"/>
              <a:gd name="T10" fmla="*/ 466229700 w 186"/>
              <a:gd name="T11" fmla="*/ 463708289 h 317"/>
              <a:gd name="T12" fmla="*/ 466229700 w 186"/>
              <a:gd name="T13" fmla="*/ 196571992 h 317"/>
              <a:gd name="T14" fmla="*/ 355342825 w 186"/>
              <a:gd name="T15" fmla="*/ 85685227 h 317"/>
              <a:gd name="T16" fmla="*/ 309980013 w 186"/>
              <a:gd name="T17" fmla="*/ 42841820 h 317"/>
              <a:gd name="T18" fmla="*/ 267136563 w 186"/>
              <a:gd name="T19" fmla="*/ 0 h 317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86" h="317">
                <a:moveTo>
                  <a:pt x="106" y="0"/>
                </a:moveTo>
                <a:lnTo>
                  <a:pt x="53" y="25"/>
                </a:lnTo>
                <a:lnTo>
                  <a:pt x="53" y="105"/>
                </a:lnTo>
                <a:lnTo>
                  <a:pt x="0" y="184"/>
                </a:lnTo>
                <a:lnTo>
                  <a:pt x="106" y="316"/>
                </a:lnTo>
                <a:lnTo>
                  <a:pt x="185" y="184"/>
                </a:lnTo>
                <a:lnTo>
                  <a:pt x="185" y="78"/>
                </a:lnTo>
                <a:lnTo>
                  <a:pt x="141" y="34"/>
                </a:lnTo>
                <a:lnTo>
                  <a:pt x="123" y="17"/>
                </a:lnTo>
                <a:lnTo>
                  <a:pt x="106" y="0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0" name="Freeform 68">
            <a:extLst>
              <a:ext uri="{FF2B5EF4-FFF2-40B4-BE49-F238E27FC236}">
                <a16:creationId xmlns:a16="http://schemas.microsoft.com/office/drawing/2014/main" id="{E2958B86-AEE6-435E-89C9-63818BE4A606}"/>
              </a:ext>
            </a:extLst>
          </p:cNvPr>
          <p:cNvSpPr>
            <a:spLocks/>
          </p:cNvSpPr>
          <p:nvPr/>
        </p:nvSpPr>
        <p:spPr bwMode="auto">
          <a:xfrm>
            <a:off x="5242019" y="2847153"/>
            <a:ext cx="331291" cy="328792"/>
          </a:xfrm>
          <a:custGeom>
            <a:avLst/>
            <a:gdLst>
              <a:gd name="T0" fmla="*/ 0 w 265"/>
              <a:gd name="T1" fmla="*/ 264617517 h 263"/>
              <a:gd name="T2" fmla="*/ 199091313 w 265"/>
              <a:gd name="T3" fmla="*/ 461189940 h 263"/>
              <a:gd name="T4" fmla="*/ 199091313 w 265"/>
              <a:gd name="T5" fmla="*/ 660281728 h 263"/>
              <a:gd name="T6" fmla="*/ 466227558 w 265"/>
              <a:gd name="T7" fmla="*/ 660281728 h 263"/>
              <a:gd name="T8" fmla="*/ 665320459 w 265"/>
              <a:gd name="T9" fmla="*/ 395665799 h 263"/>
              <a:gd name="T10" fmla="*/ 599796475 w 265"/>
              <a:gd name="T11" fmla="*/ 199093376 h 263"/>
              <a:gd name="T12" fmla="*/ 531751543 w 265"/>
              <a:gd name="T13" fmla="*/ 0 h 263"/>
              <a:gd name="T14" fmla="*/ 332660230 w 265"/>
              <a:gd name="T15" fmla="*/ 0 h 263"/>
              <a:gd name="T16" fmla="*/ 156249502 w 265"/>
              <a:gd name="T17" fmla="*/ 133569235 h 263"/>
              <a:gd name="T18" fmla="*/ 65523985 w 265"/>
              <a:gd name="T19" fmla="*/ 199093376 h 263"/>
              <a:gd name="T20" fmla="*/ 0 w 265"/>
              <a:gd name="T21" fmla="*/ 264617517 h 26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65" h="263">
                <a:moveTo>
                  <a:pt x="0" y="105"/>
                </a:moveTo>
                <a:lnTo>
                  <a:pt x="79" y="183"/>
                </a:lnTo>
                <a:lnTo>
                  <a:pt x="79" y="262"/>
                </a:lnTo>
                <a:lnTo>
                  <a:pt x="185" y="262"/>
                </a:lnTo>
                <a:lnTo>
                  <a:pt x="264" y="157"/>
                </a:lnTo>
                <a:lnTo>
                  <a:pt x="238" y="79"/>
                </a:lnTo>
                <a:lnTo>
                  <a:pt x="211" y="0"/>
                </a:lnTo>
                <a:lnTo>
                  <a:pt x="132" y="0"/>
                </a:lnTo>
                <a:lnTo>
                  <a:pt x="62" y="53"/>
                </a:lnTo>
                <a:lnTo>
                  <a:pt x="26" y="79"/>
                </a:lnTo>
                <a:lnTo>
                  <a:pt x="0" y="105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" name="Freeform 69" descr="Solid diamond">
            <a:extLst>
              <a:ext uri="{FF2B5EF4-FFF2-40B4-BE49-F238E27FC236}">
                <a16:creationId xmlns:a16="http://schemas.microsoft.com/office/drawing/2014/main" id="{04C8BB0A-4AA4-4E1D-84F0-EF374EF93F9A}"/>
              </a:ext>
            </a:extLst>
          </p:cNvPr>
          <p:cNvSpPr>
            <a:spLocks/>
          </p:cNvSpPr>
          <p:nvPr/>
        </p:nvSpPr>
        <p:spPr bwMode="auto">
          <a:xfrm>
            <a:off x="5507049" y="2780893"/>
            <a:ext cx="495062" cy="395050"/>
          </a:xfrm>
          <a:custGeom>
            <a:avLst/>
            <a:gdLst>
              <a:gd name="T0" fmla="*/ 0 w 396"/>
              <a:gd name="T1" fmla="*/ 133569075 h 316"/>
              <a:gd name="T2" fmla="*/ 133569075 w 396"/>
              <a:gd name="T3" fmla="*/ 529232813 h 316"/>
              <a:gd name="T4" fmla="*/ 332660625 w 396"/>
              <a:gd name="T5" fmla="*/ 660280938 h 316"/>
              <a:gd name="T6" fmla="*/ 332660625 w 396"/>
              <a:gd name="T7" fmla="*/ 793850013 h 316"/>
              <a:gd name="T8" fmla="*/ 995462513 w 396"/>
              <a:gd name="T9" fmla="*/ 728325950 h 316"/>
              <a:gd name="T10" fmla="*/ 730845313 w 396"/>
              <a:gd name="T11" fmla="*/ 461189388 h 316"/>
              <a:gd name="T12" fmla="*/ 730845313 w 396"/>
              <a:gd name="T13" fmla="*/ 264617200 h 316"/>
              <a:gd name="T14" fmla="*/ 796369375 w 396"/>
              <a:gd name="T15" fmla="*/ 0 h 316"/>
              <a:gd name="T16" fmla="*/ 531753763 w 396"/>
              <a:gd name="T17" fmla="*/ 0 h 316"/>
              <a:gd name="T18" fmla="*/ 65524063 w 396"/>
              <a:gd name="T19" fmla="*/ 133569075 h 316"/>
              <a:gd name="T20" fmla="*/ 22682200 w 396"/>
              <a:gd name="T21" fmla="*/ 133569075 h 316"/>
              <a:gd name="T22" fmla="*/ 0 w 396"/>
              <a:gd name="T23" fmla="*/ 133569075 h 31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96" h="316">
                <a:moveTo>
                  <a:pt x="0" y="53"/>
                </a:moveTo>
                <a:lnTo>
                  <a:pt x="53" y="210"/>
                </a:lnTo>
                <a:lnTo>
                  <a:pt x="132" y="262"/>
                </a:lnTo>
                <a:lnTo>
                  <a:pt x="132" y="315"/>
                </a:lnTo>
                <a:lnTo>
                  <a:pt x="395" y="289"/>
                </a:lnTo>
                <a:lnTo>
                  <a:pt x="290" y="183"/>
                </a:lnTo>
                <a:lnTo>
                  <a:pt x="290" y="105"/>
                </a:lnTo>
                <a:lnTo>
                  <a:pt x="316" y="0"/>
                </a:lnTo>
                <a:lnTo>
                  <a:pt x="211" y="0"/>
                </a:lnTo>
                <a:lnTo>
                  <a:pt x="26" y="53"/>
                </a:lnTo>
                <a:lnTo>
                  <a:pt x="9" y="53"/>
                </a:lnTo>
                <a:lnTo>
                  <a:pt x="0" y="53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2" name="Freeform 70" descr="Solid diamond">
            <a:extLst>
              <a:ext uri="{FF2B5EF4-FFF2-40B4-BE49-F238E27FC236}">
                <a16:creationId xmlns:a16="http://schemas.microsoft.com/office/drawing/2014/main" id="{0873806A-7525-46E2-92D5-484D555CE206}"/>
              </a:ext>
            </a:extLst>
          </p:cNvPr>
          <p:cNvSpPr>
            <a:spLocks/>
          </p:cNvSpPr>
          <p:nvPr/>
        </p:nvSpPr>
        <p:spPr bwMode="auto">
          <a:xfrm>
            <a:off x="5837090" y="2253327"/>
            <a:ext cx="495062" cy="528816"/>
          </a:xfrm>
          <a:custGeom>
            <a:avLst/>
            <a:gdLst>
              <a:gd name="T0" fmla="*/ 0 w 396"/>
              <a:gd name="T1" fmla="*/ 534272727 h 423"/>
              <a:gd name="T2" fmla="*/ 264617200 w 396"/>
              <a:gd name="T3" fmla="*/ 929936170 h 423"/>
              <a:gd name="T4" fmla="*/ 395665325 w 396"/>
              <a:gd name="T5" fmla="*/ 1063505146 h 423"/>
              <a:gd name="T6" fmla="*/ 662801888 w 396"/>
              <a:gd name="T7" fmla="*/ 997981132 h 423"/>
              <a:gd name="T8" fmla="*/ 861893438 w 396"/>
              <a:gd name="T9" fmla="*/ 796368782 h 423"/>
              <a:gd name="T10" fmla="*/ 995462513 w 396"/>
              <a:gd name="T11" fmla="*/ 400703752 h 423"/>
              <a:gd name="T12" fmla="*/ 861893438 w 396"/>
              <a:gd name="T13" fmla="*/ 400703752 h 423"/>
              <a:gd name="T14" fmla="*/ 796369375 w 396"/>
              <a:gd name="T15" fmla="*/ 133567388 h 423"/>
              <a:gd name="T16" fmla="*/ 728325950 w 396"/>
              <a:gd name="T17" fmla="*/ 0 h 423"/>
              <a:gd name="T18" fmla="*/ 395665325 w 396"/>
              <a:gd name="T19" fmla="*/ 199091402 h 423"/>
              <a:gd name="T20" fmla="*/ 196572188 w 396"/>
              <a:gd name="T21" fmla="*/ 355340973 h 423"/>
              <a:gd name="T22" fmla="*/ 88206263 w 396"/>
              <a:gd name="T23" fmla="*/ 443547170 h 423"/>
              <a:gd name="T24" fmla="*/ 0 w 396"/>
              <a:gd name="T25" fmla="*/ 488909948 h 423"/>
              <a:gd name="T26" fmla="*/ 0 w 396"/>
              <a:gd name="T27" fmla="*/ 534272727 h 42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96" h="423">
                <a:moveTo>
                  <a:pt x="0" y="212"/>
                </a:moveTo>
                <a:lnTo>
                  <a:pt x="105" y="369"/>
                </a:lnTo>
                <a:lnTo>
                  <a:pt x="157" y="422"/>
                </a:lnTo>
                <a:lnTo>
                  <a:pt x="263" y="396"/>
                </a:lnTo>
                <a:lnTo>
                  <a:pt x="342" y="316"/>
                </a:lnTo>
                <a:lnTo>
                  <a:pt x="395" y="159"/>
                </a:lnTo>
                <a:lnTo>
                  <a:pt x="342" y="159"/>
                </a:lnTo>
                <a:lnTo>
                  <a:pt x="316" y="53"/>
                </a:lnTo>
                <a:lnTo>
                  <a:pt x="289" y="0"/>
                </a:lnTo>
                <a:lnTo>
                  <a:pt x="157" y="79"/>
                </a:lnTo>
                <a:lnTo>
                  <a:pt x="78" y="141"/>
                </a:lnTo>
                <a:lnTo>
                  <a:pt x="35" y="176"/>
                </a:lnTo>
                <a:lnTo>
                  <a:pt x="0" y="194"/>
                </a:lnTo>
                <a:lnTo>
                  <a:pt x="0" y="212"/>
                </a:lnTo>
              </a:path>
            </a:pathLst>
          </a:custGeom>
          <a:solidFill>
            <a:srgbClr val="F2B8E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" name="Freeform 71" descr="Solid diamond">
            <a:extLst>
              <a:ext uri="{FF2B5EF4-FFF2-40B4-BE49-F238E27FC236}">
                <a16:creationId xmlns:a16="http://schemas.microsoft.com/office/drawing/2014/main" id="{A34FA89B-A166-407B-A0AC-844105A51598}"/>
              </a:ext>
            </a:extLst>
          </p:cNvPr>
          <p:cNvSpPr>
            <a:spLocks/>
          </p:cNvSpPr>
          <p:nvPr/>
        </p:nvSpPr>
        <p:spPr bwMode="auto">
          <a:xfrm>
            <a:off x="5247644" y="3039077"/>
            <a:ext cx="530066" cy="626328"/>
          </a:xfrm>
          <a:custGeom>
            <a:avLst/>
            <a:gdLst>
              <a:gd name="T0" fmla="*/ 199093138 w 424"/>
              <a:gd name="T1" fmla="*/ 264615446 h 501"/>
              <a:gd name="T2" fmla="*/ 199093138 w 424"/>
              <a:gd name="T3" fmla="*/ 332660416 h 501"/>
              <a:gd name="T4" fmla="*/ 0 w 424"/>
              <a:gd name="T5" fmla="*/ 665320832 h 501"/>
              <a:gd name="T6" fmla="*/ 665321250 w 424"/>
              <a:gd name="T7" fmla="*/ 1260077333 h 501"/>
              <a:gd name="T8" fmla="*/ 798890325 w 424"/>
              <a:gd name="T9" fmla="*/ 995460299 h 501"/>
              <a:gd name="T10" fmla="*/ 1000502825 w 424"/>
              <a:gd name="T11" fmla="*/ 861892896 h 501"/>
              <a:gd name="T12" fmla="*/ 1066026888 w 424"/>
              <a:gd name="T13" fmla="*/ 531751841 h 501"/>
              <a:gd name="T14" fmla="*/ 866933750 w 424"/>
              <a:gd name="T15" fmla="*/ 264615446 h 501"/>
              <a:gd name="T16" fmla="*/ 866933750 w 424"/>
              <a:gd name="T17" fmla="*/ 133567404 h 501"/>
              <a:gd name="T18" fmla="*/ 665321250 w 424"/>
              <a:gd name="T19" fmla="*/ 0 h 501"/>
              <a:gd name="T20" fmla="*/ 466229700 w 424"/>
              <a:gd name="T21" fmla="*/ 264615446 h 501"/>
              <a:gd name="T22" fmla="*/ 332660625 w 424"/>
              <a:gd name="T23" fmla="*/ 264615446 h 501"/>
              <a:gd name="T24" fmla="*/ 267136563 w 424"/>
              <a:gd name="T25" fmla="*/ 264615446 h 501"/>
              <a:gd name="T26" fmla="*/ 199093138 w 424"/>
              <a:gd name="T27" fmla="*/ 264615446 h 50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424" h="501">
                <a:moveTo>
                  <a:pt x="79" y="105"/>
                </a:moveTo>
                <a:lnTo>
                  <a:pt x="79" y="132"/>
                </a:lnTo>
                <a:lnTo>
                  <a:pt x="0" y="264"/>
                </a:lnTo>
                <a:lnTo>
                  <a:pt x="264" y="500"/>
                </a:lnTo>
                <a:lnTo>
                  <a:pt x="317" y="395"/>
                </a:lnTo>
                <a:lnTo>
                  <a:pt x="397" y="342"/>
                </a:lnTo>
                <a:lnTo>
                  <a:pt x="423" y="211"/>
                </a:lnTo>
                <a:lnTo>
                  <a:pt x="344" y="105"/>
                </a:lnTo>
                <a:lnTo>
                  <a:pt x="344" y="53"/>
                </a:lnTo>
                <a:lnTo>
                  <a:pt x="264" y="0"/>
                </a:lnTo>
                <a:lnTo>
                  <a:pt x="185" y="105"/>
                </a:lnTo>
                <a:lnTo>
                  <a:pt x="132" y="105"/>
                </a:lnTo>
                <a:lnTo>
                  <a:pt x="106" y="105"/>
                </a:lnTo>
                <a:lnTo>
                  <a:pt x="79" y="105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4" name="Freeform 72">
            <a:extLst>
              <a:ext uri="{FF2B5EF4-FFF2-40B4-BE49-F238E27FC236}">
                <a16:creationId xmlns:a16="http://schemas.microsoft.com/office/drawing/2014/main" id="{268399B7-05BD-4C92-8C7B-DC529873A80D}"/>
              </a:ext>
            </a:extLst>
          </p:cNvPr>
          <p:cNvSpPr>
            <a:spLocks/>
          </p:cNvSpPr>
          <p:nvPr/>
        </p:nvSpPr>
        <p:spPr bwMode="auto">
          <a:xfrm>
            <a:off x="5672071" y="3142191"/>
            <a:ext cx="593824" cy="462558"/>
          </a:xfrm>
          <a:custGeom>
            <a:avLst/>
            <a:gdLst>
              <a:gd name="T0" fmla="*/ 0 w 475"/>
              <a:gd name="T1" fmla="*/ 65524063 h 370"/>
              <a:gd name="T2" fmla="*/ 199091418 w 475"/>
              <a:gd name="T3" fmla="*/ 332660625 h 370"/>
              <a:gd name="T4" fmla="*/ 133567399 w 475"/>
              <a:gd name="T5" fmla="*/ 662801888 h 370"/>
              <a:gd name="T6" fmla="*/ 199091418 w 475"/>
              <a:gd name="T7" fmla="*/ 730845313 h 370"/>
              <a:gd name="T8" fmla="*/ 529232462 w 475"/>
              <a:gd name="T9" fmla="*/ 864414388 h 370"/>
              <a:gd name="T10" fmla="*/ 927416885 w 475"/>
              <a:gd name="T11" fmla="*/ 929938450 h 370"/>
              <a:gd name="T12" fmla="*/ 1060984284 w 475"/>
              <a:gd name="T13" fmla="*/ 864414388 h 370"/>
              <a:gd name="T14" fmla="*/ 1194553270 w 475"/>
              <a:gd name="T15" fmla="*/ 730845313 h 370"/>
              <a:gd name="T16" fmla="*/ 1060984284 w 475"/>
              <a:gd name="T17" fmla="*/ 597277825 h 370"/>
              <a:gd name="T18" fmla="*/ 1060984284 w 475"/>
              <a:gd name="T19" fmla="*/ 531753763 h 370"/>
              <a:gd name="T20" fmla="*/ 662799861 w 475"/>
              <a:gd name="T21" fmla="*/ 0 h 370"/>
              <a:gd name="T22" fmla="*/ 332660404 w 475"/>
              <a:gd name="T23" fmla="*/ 22682200 h 370"/>
              <a:gd name="T24" fmla="*/ 156249584 w 475"/>
              <a:gd name="T25" fmla="*/ 45362813 h 370"/>
              <a:gd name="T26" fmla="*/ 22680597 w 475"/>
              <a:gd name="T27" fmla="*/ 45362813 h 370"/>
              <a:gd name="T28" fmla="*/ 0 w 475"/>
              <a:gd name="T29" fmla="*/ 65524063 h 37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75" h="370">
                <a:moveTo>
                  <a:pt x="0" y="26"/>
                </a:moveTo>
                <a:lnTo>
                  <a:pt x="79" y="132"/>
                </a:lnTo>
                <a:lnTo>
                  <a:pt x="53" y="263"/>
                </a:lnTo>
                <a:lnTo>
                  <a:pt x="79" y="290"/>
                </a:lnTo>
                <a:lnTo>
                  <a:pt x="210" y="343"/>
                </a:lnTo>
                <a:lnTo>
                  <a:pt x="368" y="369"/>
                </a:lnTo>
                <a:lnTo>
                  <a:pt x="421" y="343"/>
                </a:lnTo>
                <a:lnTo>
                  <a:pt x="474" y="290"/>
                </a:lnTo>
                <a:lnTo>
                  <a:pt x="421" y="237"/>
                </a:lnTo>
                <a:lnTo>
                  <a:pt x="421" y="211"/>
                </a:lnTo>
                <a:lnTo>
                  <a:pt x="263" y="0"/>
                </a:lnTo>
                <a:lnTo>
                  <a:pt x="132" y="9"/>
                </a:lnTo>
                <a:lnTo>
                  <a:pt x="62" y="18"/>
                </a:lnTo>
                <a:lnTo>
                  <a:pt x="9" y="18"/>
                </a:lnTo>
                <a:lnTo>
                  <a:pt x="0" y="26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5" name="Freeform 73" descr="Solid diamond">
            <a:extLst>
              <a:ext uri="{FF2B5EF4-FFF2-40B4-BE49-F238E27FC236}">
                <a16:creationId xmlns:a16="http://schemas.microsoft.com/office/drawing/2014/main" id="{5921D241-BC6C-4B4C-A3AA-0B041B4B9BFF}"/>
              </a:ext>
            </a:extLst>
          </p:cNvPr>
          <p:cNvSpPr>
            <a:spLocks/>
          </p:cNvSpPr>
          <p:nvPr/>
        </p:nvSpPr>
        <p:spPr bwMode="auto">
          <a:xfrm>
            <a:off x="5869594" y="2714636"/>
            <a:ext cx="428803" cy="692586"/>
          </a:xfrm>
          <a:custGeom>
            <a:avLst/>
            <a:gdLst>
              <a:gd name="T0" fmla="*/ 196572007 w 343"/>
              <a:gd name="T1" fmla="*/ 0 h 554"/>
              <a:gd name="T2" fmla="*/ 63003055 w 343"/>
              <a:gd name="T3" fmla="*/ 133569075 h 554"/>
              <a:gd name="T4" fmla="*/ 0 w 343"/>
              <a:gd name="T5" fmla="*/ 398184688 h 554"/>
              <a:gd name="T6" fmla="*/ 0 w 343"/>
              <a:gd name="T7" fmla="*/ 594756875 h 554"/>
              <a:gd name="T8" fmla="*/ 262096009 w 343"/>
              <a:gd name="T9" fmla="*/ 861893438 h 554"/>
              <a:gd name="T10" fmla="*/ 662799691 w 343"/>
              <a:gd name="T11" fmla="*/ 1393647200 h 554"/>
              <a:gd name="T12" fmla="*/ 861892646 w 343"/>
              <a:gd name="T13" fmla="*/ 1126510638 h 554"/>
              <a:gd name="T14" fmla="*/ 728323694 w 343"/>
              <a:gd name="T15" fmla="*/ 1060986575 h 554"/>
              <a:gd name="T16" fmla="*/ 861892646 w 343"/>
              <a:gd name="T17" fmla="*/ 662801888 h 554"/>
              <a:gd name="T18" fmla="*/ 796368644 w 343"/>
              <a:gd name="T19" fmla="*/ 199093138 h 554"/>
              <a:gd name="T20" fmla="*/ 662799691 w 343"/>
              <a:gd name="T21" fmla="*/ 199093138 h 554"/>
              <a:gd name="T22" fmla="*/ 594756329 w 343"/>
              <a:gd name="T23" fmla="*/ 65524063 h 554"/>
              <a:gd name="T24" fmla="*/ 330139372 w 343"/>
              <a:gd name="T25" fmla="*/ 133569075 h 554"/>
              <a:gd name="T26" fmla="*/ 262096009 w 343"/>
              <a:gd name="T27" fmla="*/ 65524063 h 554"/>
              <a:gd name="T28" fmla="*/ 219252599 w 343"/>
              <a:gd name="T29" fmla="*/ 22682200 h 554"/>
              <a:gd name="T30" fmla="*/ 196572007 w 343"/>
              <a:gd name="T31" fmla="*/ 0 h 55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343" h="554">
                <a:moveTo>
                  <a:pt x="78" y="0"/>
                </a:moveTo>
                <a:lnTo>
                  <a:pt x="25" y="53"/>
                </a:lnTo>
                <a:lnTo>
                  <a:pt x="0" y="158"/>
                </a:lnTo>
                <a:lnTo>
                  <a:pt x="0" y="236"/>
                </a:lnTo>
                <a:lnTo>
                  <a:pt x="104" y="342"/>
                </a:lnTo>
                <a:lnTo>
                  <a:pt x="263" y="553"/>
                </a:lnTo>
                <a:lnTo>
                  <a:pt x="342" y="447"/>
                </a:lnTo>
                <a:lnTo>
                  <a:pt x="289" y="421"/>
                </a:lnTo>
                <a:lnTo>
                  <a:pt x="342" y="263"/>
                </a:lnTo>
                <a:lnTo>
                  <a:pt x="316" y="79"/>
                </a:lnTo>
                <a:lnTo>
                  <a:pt x="263" y="79"/>
                </a:lnTo>
                <a:lnTo>
                  <a:pt x="236" y="26"/>
                </a:lnTo>
                <a:lnTo>
                  <a:pt x="131" y="53"/>
                </a:lnTo>
                <a:lnTo>
                  <a:pt x="104" y="26"/>
                </a:lnTo>
                <a:lnTo>
                  <a:pt x="87" y="9"/>
                </a:lnTo>
                <a:lnTo>
                  <a:pt x="78" y="0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6" name="Freeform 74">
            <a:extLst>
              <a:ext uri="{FF2B5EF4-FFF2-40B4-BE49-F238E27FC236}">
                <a16:creationId xmlns:a16="http://schemas.microsoft.com/office/drawing/2014/main" id="{3070CD65-81C6-4846-8F76-04B9EE39AAE1}"/>
              </a:ext>
            </a:extLst>
          </p:cNvPr>
          <p:cNvSpPr>
            <a:spLocks/>
          </p:cNvSpPr>
          <p:nvPr/>
        </p:nvSpPr>
        <p:spPr bwMode="auto">
          <a:xfrm>
            <a:off x="6165882" y="2452104"/>
            <a:ext cx="363796" cy="396300"/>
          </a:xfrm>
          <a:custGeom>
            <a:avLst/>
            <a:gdLst>
              <a:gd name="T0" fmla="*/ 0 w 291"/>
              <a:gd name="T1" fmla="*/ 376238 h 317"/>
              <a:gd name="T2" fmla="*/ 41275 w 291"/>
              <a:gd name="T3" fmla="*/ 460375 h 317"/>
              <a:gd name="T4" fmla="*/ 125413 w 291"/>
              <a:gd name="T5" fmla="*/ 460375 h 317"/>
              <a:gd name="T6" fmla="*/ 376238 w 291"/>
              <a:gd name="T7" fmla="*/ 501650 h 317"/>
              <a:gd name="T8" fmla="*/ 460375 w 291"/>
              <a:gd name="T9" fmla="*/ 460375 h 317"/>
              <a:gd name="T10" fmla="*/ 460375 w 291"/>
              <a:gd name="T11" fmla="*/ 249238 h 317"/>
              <a:gd name="T12" fmla="*/ 419100 w 291"/>
              <a:gd name="T13" fmla="*/ 0 h 317"/>
              <a:gd name="T14" fmla="*/ 209550 w 291"/>
              <a:gd name="T15" fmla="*/ 0 h 317"/>
              <a:gd name="T16" fmla="*/ 125413 w 291"/>
              <a:gd name="T17" fmla="*/ 249238 h 317"/>
              <a:gd name="T18" fmla="*/ 55563 w 291"/>
              <a:gd name="T19" fmla="*/ 306388 h 317"/>
              <a:gd name="T20" fmla="*/ 28575 w 291"/>
              <a:gd name="T21" fmla="*/ 333375 h 317"/>
              <a:gd name="T22" fmla="*/ 0 w 291"/>
              <a:gd name="T23" fmla="*/ 361950 h 317"/>
              <a:gd name="T24" fmla="*/ 0 w 291"/>
              <a:gd name="T25" fmla="*/ 376238 h 317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91" h="317">
                <a:moveTo>
                  <a:pt x="0" y="237"/>
                </a:moveTo>
                <a:lnTo>
                  <a:pt x="26" y="290"/>
                </a:lnTo>
                <a:lnTo>
                  <a:pt x="79" y="290"/>
                </a:lnTo>
                <a:lnTo>
                  <a:pt x="237" y="316"/>
                </a:lnTo>
                <a:lnTo>
                  <a:pt x="290" y="290"/>
                </a:lnTo>
                <a:lnTo>
                  <a:pt x="290" y="157"/>
                </a:lnTo>
                <a:lnTo>
                  <a:pt x="264" y="0"/>
                </a:lnTo>
                <a:lnTo>
                  <a:pt x="132" y="0"/>
                </a:lnTo>
                <a:lnTo>
                  <a:pt x="79" y="157"/>
                </a:lnTo>
                <a:lnTo>
                  <a:pt x="35" y="193"/>
                </a:lnTo>
                <a:lnTo>
                  <a:pt x="18" y="210"/>
                </a:lnTo>
                <a:lnTo>
                  <a:pt x="0" y="228"/>
                </a:lnTo>
                <a:lnTo>
                  <a:pt x="0" y="237"/>
                </a:lnTo>
              </a:path>
            </a:pathLst>
          </a:custGeom>
          <a:solidFill>
            <a:srgbClr val="44546A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7" name="Freeform 75" descr="Outlined diamond">
            <a:extLst>
              <a:ext uri="{FF2B5EF4-FFF2-40B4-BE49-F238E27FC236}">
                <a16:creationId xmlns:a16="http://schemas.microsoft.com/office/drawing/2014/main" id="{E8EB9586-86D9-494C-B01D-51873DDC3225}"/>
              </a:ext>
            </a:extLst>
          </p:cNvPr>
          <p:cNvSpPr>
            <a:spLocks/>
          </p:cNvSpPr>
          <p:nvPr/>
        </p:nvSpPr>
        <p:spPr bwMode="auto">
          <a:xfrm>
            <a:off x="6099626" y="1530739"/>
            <a:ext cx="331291" cy="330041"/>
          </a:xfrm>
          <a:custGeom>
            <a:avLst/>
            <a:gdLst>
              <a:gd name="T0" fmla="*/ 0 w 265"/>
              <a:gd name="T1" fmla="*/ 65524063 h 264"/>
              <a:gd name="T2" fmla="*/ 133567329 w 265"/>
              <a:gd name="T3" fmla="*/ 529232813 h 264"/>
              <a:gd name="T4" fmla="*/ 531751543 w 265"/>
              <a:gd name="T5" fmla="*/ 662801888 h 264"/>
              <a:gd name="T6" fmla="*/ 665320459 w 265"/>
              <a:gd name="T7" fmla="*/ 463708750 h 264"/>
              <a:gd name="T8" fmla="*/ 665320459 w 265"/>
              <a:gd name="T9" fmla="*/ 0 h 264"/>
              <a:gd name="T10" fmla="*/ 332660230 w 265"/>
              <a:gd name="T11" fmla="*/ 22682200 h 264"/>
              <a:gd name="T12" fmla="*/ 156249502 w 265"/>
              <a:gd name="T13" fmla="*/ 45362813 h 264"/>
              <a:gd name="T14" fmla="*/ 22680586 w 265"/>
              <a:gd name="T15" fmla="*/ 45362813 h 264"/>
              <a:gd name="T16" fmla="*/ 0 w 265"/>
              <a:gd name="T17" fmla="*/ 65524063 h 26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65" h="264">
                <a:moveTo>
                  <a:pt x="0" y="26"/>
                </a:moveTo>
                <a:lnTo>
                  <a:pt x="53" y="210"/>
                </a:lnTo>
                <a:lnTo>
                  <a:pt x="211" y="263"/>
                </a:lnTo>
                <a:lnTo>
                  <a:pt x="264" y="184"/>
                </a:lnTo>
                <a:lnTo>
                  <a:pt x="264" y="0"/>
                </a:lnTo>
                <a:lnTo>
                  <a:pt x="132" y="9"/>
                </a:lnTo>
                <a:lnTo>
                  <a:pt x="62" y="18"/>
                </a:lnTo>
                <a:lnTo>
                  <a:pt x="9" y="18"/>
                </a:lnTo>
                <a:lnTo>
                  <a:pt x="0" y="26"/>
                </a:lnTo>
              </a:path>
            </a:pathLst>
          </a:custGeom>
          <a:solidFill>
            <a:srgbClr val="F2B8E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8" name="Freeform 76">
            <a:extLst>
              <a:ext uri="{FF2B5EF4-FFF2-40B4-BE49-F238E27FC236}">
                <a16:creationId xmlns:a16="http://schemas.microsoft.com/office/drawing/2014/main" id="{13DDFF22-94B7-4848-A026-48DD103E917A}"/>
              </a:ext>
            </a:extLst>
          </p:cNvPr>
          <p:cNvSpPr>
            <a:spLocks/>
          </p:cNvSpPr>
          <p:nvPr/>
        </p:nvSpPr>
        <p:spPr bwMode="auto">
          <a:xfrm>
            <a:off x="6363409" y="1563241"/>
            <a:ext cx="593824" cy="495062"/>
          </a:xfrm>
          <a:custGeom>
            <a:avLst/>
            <a:gdLst>
              <a:gd name="T0" fmla="*/ 133569164 w 475"/>
              <a:gd name="T1" fmla="*/ 0 h 396"/>
              <a:gd name="T2" fmla="*/ 133569164 w 475"/>
              <a:gd name="T3" fmla="*/ 395665325 h 396"/>
              <a:gd name="T4" fmla="*/ 0 w 475"/>
              <a:gd name="T5" fmla="*/ 597277825 h 396"/>
              <a:gd name="T6" fmla="*/ 466230009 w 475"/>
              <a:gd name="T7" fmla="*/ 728325950 h 396"/>
              <a:gd name="T8" fmla="*/ 932458431 w 475"/>
              <a:gd name="T9" fmla="*/ 995462513 h 396"/>
              <a:gd name="T10" fmla="*/ 1060987279 w 475"/>
              <a:gd name="T11" fmla="*/ 861893438 h 396"/>
              <a:gd name="T12" fmla="*/ 1194554855 w 475"/>
              <a:gd name="T13" fmla="*/ 796369375 h 396"/>
              <a:gd name="T14" fmla="*/ 1129030749 w 475"/>
              <a:gd name="T15" fmla="*/ 662801888 h 396"/>
              <a:gd name="T16" fmla="*/ 864414961 w 475"/>
              <a:gd name="T17" fmla="*/ 395665325 h 396"/>
              <a:gd name="T18" fmla="*/ 665321691 w 475"/>
              <a:gd name="T19" fmla="*/ 330141263 h 396"/>
              <a:gd name="T20" fmla="*/ 665321691 w 475"/>
              <a:gd name="T21" fmla="*/ 199093138 h 396"/>
              <a:gd name="T22" fmla="*/ 398184952 w 475"/>
              <a:gd name="T23" fmla="*/ 65524063 h 396"/>
              <a:gd name="T24" fmla="*/ 267136740 w 475"/>
              <a:gd name="T25" fmla="*/ 22682200 h 396"/>
              <a:gd name="T26" fmla="*/ 199093270 w 475"/>
              <a:gd name="T27" fmla="*/ 0 h 396"/>
              <a:gd name="T28" fmla="*/ 133569164 w 475"/>
              <a:gd name="T29" fmla="*/ 0 h 39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75" h="396">
                <a:moveTo>
                  <a:pt x="53" y="0"/>
                </a:moveTo>
                <a:lnTo>
                  <a:pt x="53" y="157"/>
                </a:lnTo>
                <a:lnTo>
                  <a:pt x="0" y="237"/>
                </a:lnTo>
                <a:lnTo>
                  <a:pt x="185" y="289"/>
                </a:lnTo>
                <a:lnTo>
                  <a:pt x="370" y="395"/>
                </a:lnTo>
                <a:lnTo>
                  <a:pt x="421" y="342"/>
                </a:lnTo>
                <a:lnTo>
                  <a:pt x="474" y="316"/>
                </a:lnTo>
                <a:lnTo>
                  <a:pt x="448" y="263"/>
                </a:lnTo>
                <a:lnTo>
                  <a:pt x="343" y="157"/>
                </a:lnTo>
                <a:lnTo>
                  <a:pt x="264" y="131"/>
                </a:lnTo>
                <a:lnTo>
                  <a:pt x="264" y="79"/>
                </a:lnTo>
                <a:lnTo>
                  <a:pt x="158" y="26"/>
                </a:lnTo>
                <a:lnTo>
                  <a:pt x="106" y="9"/>
                </a:lnTo>
                <a:lnTo>
                  <a:pt x="79" y="0"/>
                </a:lnTo>
                <a:lnTo>
                  <a:pt x="53" y="0"/>
                </a:lnTo>
              </a:path>
            </a:pathLst>
          </a:custGeom>
          <a:solidFill>
            <a:srgbClr val="F2B8E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9" name="Freeform 77" descr="Outlined diamond">
            <a:extLst>
              <a:ext uri="{FF2B5EF4-FFF2-40B4-BE49-F238E27FC236}">
                <a16:creationId xmlns:a16="http://schemas.microsoft.com/office/drawing/2014/main" id="{89D9B4F8-028E-4018-B64B-529FD601E478}"/>
              </a:ext>
            </a:extLst>
          </p:cNvPr>
          <p:cNvSpPr>
            <a:spLocks/>
          </p:cNvSpPr>
          <p:nvPr/>
        </p:nvSpPr>
        <p:spPr bwMode="auto">
          <a:xfrm>
            <a:off x="6434665" y="1535740"/>
            <a:ext cx="660083" cy="362545"/>
          </a:xfrm>
          <a:custGeom>
            <a:avLst/>
            <a:gdLst>
              <a:gd name="T0" fmla="*/ 0 w 528"/>
              <a:gd name="T1" fmla="*/ 0 h 290"/>
              <a:gd name="T2" fmla="*/ 0 w 528"/>
              <a:gd name="T3" fmla="*/ 65524063 h 290"/>
              <a:gd name="T4" fmla="*/ 267136563 w 528"/>
              <a:gd name="T5" fmla="*/ 133569075 h 290"/>
              <a:gd name="T6" fmla="*/ 531753763 w 528"/>
              <a:gd name="T7" fmla="*/ 264617200 h 290"/>
              <a:gd name="T8" fmla="*/ 531753763 w 528"/>
              <a:gd name="T9" fmla="*/ 395665325 h 290"/>
              <a:gd name="T10" fmla="*/ 730845313 w 528"/>
              <a:gd name="T11" fmla="*/ 463708750 h 290"/>
              <a:gd name="T12" fmla="*/ 995462513 w 528"/>
              <a:gd name="T13" fmla="*/ 728325950 h 290"/>
              <a:gd name="T14" fmla="*/ 1060986575 w 528"/>
              <a:gd name="T15" fmla="*/ 529232813 h 290"/>
              <a:gd name="T16" fmla="*/ 1194554063 w 528"/>
              <a:gd name="T17" fmla="*/ 133569075 h 290"/>
              <a:gd name="T18" fmla="*/ 1328123138 w 528"/>
              <a:gd name="T19" fmla="*/ 65524063 h 290"/>
              <a:gd name="T20" fmla="*/ 1129030000 w 528"/>
              <a:gd name="T21" fmla="*/ 0 h 290"/>
              <a:gd name="T22" fmla="*/ 554434375 w 528"/>
              <a:gd name="T23" fmla="*/ 0 h 290"/>
              <a:gd name="T24" fmla="*/ 267136563 w 528"/>
              <a:gd name="T25" fmla="*/ 0 h 290"/>
              <a:gd name="T26" fmla="*/ 0 w 528"/>
              <a:gd name="T27" fmla="*/ 0 h 2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528" h="290">
                <a:moveTo>
                  <a:pt x="0" y="0"/>
                </a:moveTo>
                <a:lnTo>
                  <a:pt x="0" y="26"/>
                </a:lnTo>
                <a:lnTo>
                  <a:pt x="106" y="53"/>
                </a:lnTo>
                <a:lnTo>
                  <a:pt x="211" y="105"/>
                </a:lnTo>
                <a:lnTo>
                  <a:pt x="211" y="157"/>
                </a:lnTo>
                <a:lnTo>
                  <a:pt x="290" y="184"/>
                </a:lnTo>
                <a:lnTo>
                  <a:pt x="395" y="289"/>
                </a:lnTo>
                <a:lnTo>
                  <a:pt x="421" y="210"/>
                </a:lnTo>
                <a:lnTo>
                  <a:pt x="474" y="53"/>
                </a:lnTo>
                <a:lnTo>
                  <a:pt x="527" y="26"/>
                </a:lnTo>
                <a:lnTo>
                  <a:pt x="448" y="0"/>
                </a:lnTo>
                <a:lnTo>
                  <a:pt x="220" y="0"/>
                </a:lnTo>
                <a:lnTo>
                  <a:pt x="106" y="0"/>
                </a:lnTo>
                <a:lnTo>
                  <a:pt x="0" y="0"/>
                </a:lnTo>
              </a:path>
            </a:pathLst>
          </a:custGeom>
          <a:solidFill>
            <a:srgbClr val="F2B8E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0" name="Freeform 78" descr="Dashed horizontal">
            <a:extLst>
              <a:ext uri="{FF2B5EF4-FFF2-40B4-BE49-F238E27FC236}">
                <a16:creationId xmlns:a16="http://schemas.microsoft.com/office/drawing/2014/main" id="{A2AAB6EA-4647-4BB8-A78A-A8B1147A72AC}"/>
              </a:ext>
            </a:extLst>
          </p:cNvPr>
          <p:cNvSpPr>
            <a:spLocks/>
          </p:cNvSpPr>
          <p:nvPr/>
        </p:nvSpPr>
        <p:spPr bwMode="auto">
          <a:xfrm>
            <a:off x="6955982" y="1530736"/>
            <a:ext cx="397550" cy="263783"/>
          </a:xfrm>
          <a:custGeom>
            <a:avLst/>
            <a:gdLst>
              <a:gd name="T0" fmla="*/ 332660625 w 318"/>
              <a:gd name="T1" fmla="*/ 0 h 211"/>
              <a:gd name="T2" fmla="*/ 65524063 w 318"/>
              <a:gd name="T3" fmla="*/ 0 h 211"/>
              <a:gd name="T4" fmla="*/ 267136563 w 318"/>
              <a:gd name="T5" fmla="*/ 65523965 h 211"/>
              <a:gd name="T6" fmla="*/ 133569075 w 318"/>
              <a:gd name="T7" fmla="*/ 133567288 h 211"/>
              <a:gd name="T8" fmla="*/ 0 w 318"/>
              <a:gd name="T9" fmla="*/ 529232023 h 211"/>
              <a:gd name="T10" fmla="*/ 798890325 w 318"/>
              <a:gd name="T11" fmla="*/ 529232023 h 211"/>
              <a:gd name="T12" fmla="*/ 798890325 w 318"/>
              <a:gd name="T13" fmla="*/ 395663147 h 211"/>
              <a:gd name="T14" fmla="*/ 400705638 w 318"/>
              <a:gd name="T15" fmla="*/ 199091253 h 211"/>
              <a:gd name="T16" fmla="*/ 466229700 w 318"/>
              <a:gd name="T17" fmla="*/ 0 h 211"/>
              <a:gd name="T18" fmla="*/ 400705638 w 318"/>
              <a:gd name="T19" fmla="*/ 0 h 211"/>
              <a:gd name="T20" fmla="*/ 355342825 w 318"/>
              <a:gd name="T21" fmla="*/ 0 h 211"/>
              <a:gd name="T22" fmla="*/ 332660625 w 318"/>
              <a:gd name="T23" fmla="*/ 0 h 21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18" h="211">
                <a:moveTo>
                  <a:pt x="132" y="0"/>
                </a:moveTo>
                <a:lnTo>
                  <a:pt x="26" y="0"/>
                </a:lnTo>
                <a:lnTo>
                  <a:pt x="106" y="26"/>
                </a:lnTo>
                <a:lnTo>
                  <a:pt x="53" y="53"/>
                </a:lnTo>
                <a:lnTo>
                  <a:pt x="0" y="210"/>
                </a:lnTo>
                <a:lnTo>
                  <a:pt x="317" y="210"/>
                </a:lnTo>
                <a:lnTo>
                  <a:pt x="317" y="157"/>
                </a:lnTo>
                <a:lnTo>
                  <a:pt x="159" y="79"/>
                </a:lnTo>
                <a:lnTo>
                  <a:pt x="185" y="0"/>
                </a:lnTo>
                <a:lnTo>
                  <a:pt x="159" y="0"/>
                </a:lnTo>
                <a:lnTo>
                  <a:pt x="141" y="0"/>
                </a:lnTo>
                <a:lnTo>
                  <a:pt x="132" y="0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" name="Freeform 79" descr="Dashed horizontal">
            <a:extLst>
              <a:ext uri="{FF2B5EF4-FFF2-40B4-BE49-F238E27FC236}">
                <a16:creationId xmlns:a16="http://schemas.microsoft.com/office/drawing/2014/main" id="{193D01CD-77FD-4820-998E-054E8A3F6917}"/>
              </a:ext>
            </a:extLst>
          </p:cNvPr>
          <p:cNvSpPr>
            <a:spLocks/>
          </p:cNvSpPr>
          <p:nvPr/>
        </p:nvSpPr>
        <p:spPr bwMode="auto">
          <a:xfrm>
            <a:off x="7154756" y="1496982"/>
            <a:ext cx="396299" cy="231279"/>
          </a:xfrm>
          <a:custGeom>
            <a:avLst/>
            <a:gdLst>
              <a:gd name="T0" fmla="*/ 65523997 w 317"/>
              <a:gd name="T1" fmla="*/ 65524174 h 185"/>
              <a:gd name="T2" fmla="*/ 0 w 317"/>
              <a:gd name="T3" fmla="*/ 267137017 h 185"/>
              <a:gd name="T4" fmla="*/ 398184292 w 317"/>
              <a:gd name="T5" fmla="*/ 463709539 h 185"/>
              <a:gd name="T6" fmla="*/ 796368584 w 317"/>
              <a:gd name="T7" fmla="*/ 332661191 h 185"/>
              <a:gd name="T8" fmla="*/ 730844586 w 317"/>
              <a:gd name="T9" fmla="*/ 133569302 h 185"/>
              <a:gd name="T10" fmla="*/ 597275644 w 317"/>
              <a:gd name="T11" fmla="*/ 0 h 185"/>
              <a:gd name="T12" fmla="*/ 332660294 w 317"/>
              <a:gd name="T13" fmla="*/ 22682239 h 185"/>
              <a:gd name="T14" fmla="*/ 199091352 w 317"/>
              <a:gd name="T15" fmla="*/ 45362890 h 185"/>
              <a:gd name="T16" fmla="*/ 88204587 w 317"/>
              <a:gd name="T17" fmla="*/ 45362890 h 185"/>
              <a:gd name="T18" fmla="*/ 65523997 w 317"/>
              <a:gd name="T19" fmla="*/ 65524174 h 18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17" h="185">
                <a:moveTo>
                  <a:pt x="26" y="26"/>
                </a:moveTo>
                <a:lnTo>
                  <a:pt x="0" y="106"/>
                </a:lnTo>
                <a:lnTo>
                  <a:pt x="158" y="184"/>
                </a:lnTo>
                <a:lnTo>
                  <a:pt x="316" y="132"/>
                </a:lnTo>
                <a:lnTo>
                  <a:pt x="290" y="53"/>
                </a:lnTo>
                <a:lnTo>
                  <a:pt x="237" y="0"/>
                </a:lnTo>
                <a:lnTo>
                  <a:pt x="132" y="9"/>
                </a:lnTo>
                <a:lnTo>
                  <a:pt x="79" y="18"/>
                </a:lnTo>
                <a:lnTo>
                  <a:pt x="35" y="18"/>
                </a:lnTo>
                <a:lnTo>
                  <a:pt x="26" y="26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" name="Freeform 80" descr="Outlined diamond">
            <a:extLst>
              <a:ext uri="{FF2B5EF4-FFF2-40B4-BE49-F238E27FC236}">
                <a16:creationId xmlns:a16="http://schemas.microsoft.com/office/drawing/2014/main" id="{65ED51B1-21C8-4715-AFF9-23F0112621F0}"/>
              </a:ext>
            </a:extLst>
          </p:cNvPr>
          <p:cNvSpPr>
            <a:spLocks/>
          </p:cNvSpPr>
          <p:nvPr/>
        </p:nvSpPr>
        <p:spPr bwMode="auto">
          <a:xfrm>
            <a:off x="5934604" y="1793271"/>
            <a:ext cx="430054" cy="461307"/>
          </a:xfrm>
          <a:custGeom>
            <a:avLst/>
            <a:gdLst>
              <a:gd name="T0" fmla="*/ 133569075 w 344"/>
              <a:gd name="T1" fmla="*/ 199091380 h 369"/>
              <a:gd name="T2" fmla="*/ 0 w 344"/>
              <a:gd name="T3" fmla="*/ 531751721 h 369"/>
              <a:gd name="T4" fmla="*/ 199093138 w 344"/>
              <a:gd name="T5" fmla="*/ 597275728 h 369"/>
              <a:gd name="T6" fmla="*/ 531753763 w 344"/>
              <a:gd name="T7" fmla="*/ 927416708 h 369"/>
              <a:gd name="T8" fmla="*/ 864414388 w 344"/>
              <a:gd name="T9" fmla="*/ 133567373 h 369"/>
              <a:gd name="T10" fmla="*/ 466229700 w 344"/>
              <a:gd name="T11" fmla="*/ 0 h 369"/>
              <a:gd name="T12" fmla="*/ 267136563 w 344"/>
              <a:gd name="T13" fmla="*/ 133567373 h 369"/>
              <a:gd name="T14" fmla="*/ 267136563 w 344"/>
              <a:gd name="T15" fmla="*/ 264615387 h 369"/>
              <a:gd name="T16" fmla="*/ 199093138 w 344"/>
              <a:gd name="T17" fmla="*/ 221773561 h 369"/>
              <a:gd name="T18" fmla="*/ 156249688 w 344"/>
              <a:gd name="T19" fmla="*/ 199091380 h 369"/>
              <a:gd name="T20" fmla="*/ 133569075 w 344"/>
              <a:gd name="T21" fmla="*/ 199091380 h 36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44" h="369">
                <a:moveTo>
                  <a:pt x="53" y="79"/>
                </a:moveTo>
                <a:lnTo>
                  <a:pt x="0" y="211"/>
                </a:lnTo>
                <a:lnTo>
                  <a:pt x="79" y="237"/>
                </a:lnTo>
                <a:lnTo>
                  <a:pt x="211" y="368"/>
                </a:lnTo>
                <a:lnTo>
                  <a:pt x="343" y="53"/>
                </a:lnTo>
                <a:lnTo>
                  <a:pt x="185" y="0"/>
                </a:lnTo>
                <a:lnTo>
                  <a:pt x="106" y="53"/>
                </a:lnTo>
                <a:lnTo>
                  <a:pt x="106" y="105"/>
                </a:lnTo>
                <a:lnTo>
                  <a:pt x="79" y="88"/>
                </a:lnTo>
                <a:lnTo>
                  <a:pt x="62" y="79"/>
                </a:lnTo>
                <a:lnTo>
                  <a:pt x="53" y="79"/>
                </a:lnTo>
              </a:path>
            </a:pathLst>
          </a:custGeom>
          <a:solidFill>
            <a:srgbClr val="F2B8E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" name="Freeform 81" descr="Outlined diamond">
            <a:extLst>
              <a:ext uri="{FF2B5EF4-FFF2-40B4-BE49-F238E27FC236}">
                <a16:creationId xmlns:a16="http://schemas.microsoft.com/office/drawing/2014/main" id="{C9FEA233-B321-4CFD-9E5D-EE0F10E44CE3}"/>
              </a:ext>
            </a:extLst>
          </p:cNvPr>
          <p:cNvSpPr>
            <a:spLocks/>
          </p:cNvSpPr>
          <p:nvPr/>
        </p:nvSpPr>
        <p:spPr bwMode="auto">
          <a:xfrm>
            <a:off x="6198387" y="1859530"/>
            <a:ext cx="397550" cy="461308"/>
          </a:xfrm>
          <a:custGeom>
            <a:avLst/>
            <a:gdLst>
              <a:gd name="T0" fmla="*/ 332660625 w 318"/>
              <a:gd name="T1" fmla="*/ 0 h 369"/>
              <a:gd name="T2" fmla="*/ 0 w 318"/>
              <a:gd name="T3" fmla="*/ 793850690 h 369"/>
              <a:gd name="T4" fmla="*/ 65524063 w 318"/>
              <a:gd name="T5" fmla="*/ 927418292 h 369"/>
              <a:gd name="T6" fmla="*/ 599797188 w 318"/>
              <a:gd name="T7" fmla="*/ 728326572 h 369"/>
              <a:gd name="T8" fmla="*/ 798890325 w 318"/>
              <a:gd name="T9" fmla="*/ 133569189 h 369"/>
              <a:gd name="T10" fmla="*/ 554434375 w 318"/>
              <a:gd name="T11" fmla="*/ 65524118 h 369"/>
              <a:gd name="T12" fmla="*/ 443547500 w 318"/>
              <a:gd name="T13" fmla="*/ 22682219 h 369"/>
              <a:gd name="T14" fmla="*/ 355342825 w 318"/>
              <a:gd name="T15" fmla="*/ 0 h 369"/>
              <a:gd name="T16" fmla="*/ 332660625 w 318"/>
              <a:gd name="T17" fmla="*/ 0 h 36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18" h="369">
                <a:moveTo>
                  <a:pt x="132" y="0"/>
                </a:moveTo>
                <a:lnTo>
                  <a:pt x="0" y="315"/>
                </a:lnTo>
                <a:lnTo>
                  <a:pt x="26" y="368"/>
                </a:lnTo>
                <a:lnTo>
                  <a:pt x="238" y="289"/>
                </a:lnTo>
                <a:lnTo>
                  <a:pt x="317" y="53"/>
                </a:lnTo>
                <a:lnTo>
                  <a:pt x="220" y="26"/>
                </a:lnTo>
                <a:lnTo>
                  <a:pt x="176" y="9"/>
                </a:lnTo>
                <a:lnTo>
                  <a:pt x="141" y="0"/>
                </a:lnTo>
                <a:lnTo>
                  <a:pt x="132" y="0"/>
                </a:lnTo>
              </a:path>
            </a:pathLst>
          </a:custGeom>
          <a:solidFill>
            <a:srgbClr val="F2B8E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4" name="Freeform 82">
            <a:extLst>
              <a:ext uri="{FF2B5EF4-FFF2-40B4-BE49-F238E27FC236}">
                <a16:creationId xmlns:a16="http://schemas.microsoft.com/office/drawing/2014/main" id="{7EAB316D-84BF-4E0A-A717-81EC7388A5EB}"/>
              </a:ext>
            </a:extLst>
          </p:cNvPr>
          <p:cNvSpPr>
            <a:spLocks/>
          </p:cNvSpPr>
          <p:nvPr/>
        </p:nvSpPr>
        <p:spPr bwMode="auto">
          <a:xfrm>
            <a:off x="6495923" y="1925786"/>
            <a:ext cx="363796" cy="428803"/>
          </a:xfrm>
          <a:custGeom>
            <a:avLst/>
            <a:gdLst>
              <a:gd name="T0" fmla="*/ 199093353 w 291"/>
              <a:gd name="T1" fmla="*/ 0 h 343"/>
              <a:gd name="T2" fmla="*/ 0 w 291"/>
              <a:gd name="T3" fmla="*/ 594756329 h 343"/>
              <a:gd name="T4" fmla="*/ 133569220 w 291"/>
              <a:gd name="T5" fmla="*/ 594756329 h 343"/>
              <a:gd name="T6" fmla="*/ 264617486 w 291"/>
              <a:gd name="T7" fmla="*/ 861892646 h 343"/>
              <a:gd name="T8" fmla="*/ 730846104 w 291"/>
              <a:gd name="T9" fmla="*/ 594756329 h 343"/>
              <a:gd name="T10" fmla="*/ 730846104 w 291"/>
              <a:gd name="T11" fmla="*/ 463708324 h 343"/>
              <a:gd name="T12" fmla="*/ 665321970 w 291"/>
              <a:gd name="T13" fmla="*/ 267136317 h 343"/>
              <a:gd name="T14" fmla="*/ 420867343 w 291"/>
              <a:gd name="T15" fmla="*/ 133567365 h 343"/>
              <a:gd name="T16" fmla="*/ 309980348 w 291"/>
              <a:gd name="T17" fmla="*/ 65524002 h 343"/>
              <a:gd name="T18" fmla="*/ 221773990 w 291"/>
              <a:gd name="T19" fmla="*/ 0 h 343"/>
              <a:gd name="T20" fmla="*/ 199093353 w 291"/>
              <a:gd name="T21" fmla="*/ 0 h 34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" h="343">
                <a:moveTo>
                  <a:pt x="79" y="0"/>
                </a:moveTo>
                <a:lnTo>
                  <a:pt x="0" y="236"/>
                </a:lnTo>
                <a:lnTo>
                  <a:pt x="53" y="236"/>
                </a:lnTo>
                <a:lnTo>
                  <a:pt x="105" y="342"/>
                </a:lnTo>
                <a:lnTo>
                  <a:pt x="290" y="236"/>
                </a:lnTo>
                <a:lnTo>
                  <a:pt x="290" y="184"/>
                </a:lnTo>
                <a:lnTo>
                  <a:pt x="264" y="106"/>
                </a:lnTo>
                <a:lnTo>
                  <a:pt x="167" y="53"/>
                </a:lnTo>
                <a:lnTo>
                  <a:pt x="123" y="26"/>
                </a:lnTo>
                <a:lnTo>
                  <a:pt x="88" y="0"/>
                </a:lnTo>
                <a:lnTo>
                  <a:pt x="79" y="0"/>
                </a:lnTo>
              </a:path>
            </a:pathLst>
          </a:custGeom>
          <a:solidFill>
            <a:srgbClr val="F2B8E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5" name="Freeform 83" descr="Solid diamond">
            <a:extLst>
              <a:ext uri="{FF2B5EF4-FFF2-40B4-BE49-F238E27FC236}">
                <a16:creationId xmlns:a16="http://schemas.microsoft.com/office/drawing/2014/main" id="{40322781-811C-41F1-8949-FD0CC3ABDA29}"/>
              </a:ext>
            </a:extLst>
          </p:cNvPr>
          <p:cNvSpPr>
            <a:spLocks/>
          </p:cNvSpPr>
          <p:nvPr/>
        </p:nvSpPr>
        <p:spPr bwMode="auto">
          <a:xfrm>
            <a:off x="5572058" y="3470981"/>
            <a:ext cx="693837" cy="527566"/>
          </a:xfrm>
          <a:custGeom>
            <a:avLst/>
            <a:gdLst>
              <a:gd name="T0" fmla="*/ 332660436 w 555"/>
              <a:gd name="T1" fmla="*/ 0 h 422"/>
              <a:gd name="T2" fmla="*/ 133567412 w 555"/>
              <a:gd name="T3" fmla="*/ 133569075 h 422"/>
              <a:gd name="T4" fmla="*/ 0 w 555"/>
              <a:gd name="T5" fmla="*/ 398184688 h 422"/>
              <a:gd name="T6" fmla="*/ 662799924 w 555"/>
              <a:gd name="T7" fmla="*/ 1060986575 h 422"/>
              <a:gd name="T8" fmla="*/ 929936335 w 555"/>
              <a:gd name="T9" fmla="*/ 665321250 h 422"/>
              <a:gd name="T10" fmla="*/ 1063505334 w 555"/>
              <a:gd name="T11" fmla="*/ 665321250 h 422"/>
              <a:gd name="T12" fmla="*/ 1197072746 w 555"/>
              <a:gd name="T13" fmla="*/ 597277825 h 422"/>
              <a:gd name="T14" fmla="*/ 1330641745 w 555"/>
              <a:gd name="T15" fmla="*/ 531753763 h 422"/>
              <a:gd name="T16" fmla="*/ 1396165770 w 555"/>
              <a:gd name="T17" fmla="*/ 267136563 h 422"/>
              <a:gd name="T18" fmla="*/ 1262596771 w 555"/>
              <a:gd name="T19" fmla="*/ 199093138 h 422"/>
              <a:gd name="T20" fmla="*/ 1129029359 w 555"/>
              <a:gd name="T21" fmla="*/ 267136563 h 422"/>
              <a:gd name="T22" fmla="*/ 730844898 w 555"/>
              <a:gd name="T23" fmla="*/ 199093138 h 422"/>
              <a:gd name="T24" fmla="*/ 400703823 w 555"/>
              <a:gd name="T25" fmla="*/ 65524063 h 422"/>
              <a:gd name="T26" fmla="*/ 355341036 w 555"/>
              <a:gd name="T27" fmla="*/ 22682200 h 422"/>
              <a:gd name="T28" fmla="*/ 332660436 w 555"/>
              <a:gd name="T29" fmla="*/ 0 h 42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555" h="422">
                <a:moveTo>
                  <a:pt x="132" y="0"/>
                </a:moveTo>
                <a:lnTo>
                  <a:pt x="53" y="53"/>
                </a:lnTo>
                <a:lnTo>
                  <a:pt x="0" y="158"/>
                </a:lnTo>
                <a:lnTo>
                  <a:pt x="263" y="421"/>
                </a:lnTo>
                <a:lnTo>
                  <a:pt x="369" y="264"/>
                </a:lnTo>
                <a:lnTo>
                  <a:pt x="422" y="264"/>
                </a:lnTo>
                <a:lnTo>
                  <a:pt x="475" y="237"/>
                </a:lnTo>
                <a:lnTo>
                  <a:pt x="528" y="211"/>
                </a:lnTo>
                <a:lnTo>
                  <a:pt x="554" y="106"/>
                </a:lnTo>
                <a:lnTo>
                  <a:pt x="501" y="79"/>
                </a:lnTo>
                <a:lnTo>
                  <a:pt x="448" y="106"/>
                </a:lnTo>
                <a:lnTo>
                  <a:pt x="290" y="79"/>
                </a:lnTo>
                <a:lnTo>
                  <a:pt x="159" y="26"/>
                </a:lnTo>
                <a:lnTo>
                  <a:pt x="141" y="9"/>
                </a:lnTo>
                <a:lnTo>
                  <a:pt x="132" y="0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6" name="Freeform 84" descr="Solid diamond">
            <a:extLst>
              <a:ext uri="{FF2B5EF4-FFF2-40B4-BE49-F238E27FC236}">
                <a16:creationId xmlns:a16="http://schemas.microsoft.com/office/drawing/2014/main" id="{1AF63EA4-8F42-4064-8D8A-08FA0C55AFA3}"/>
              </a:ext>
            </a:extLst>
          </p:cNvPr>
          <p:cNvSpPr>
            <a:spLocks/>
          </p:cNvSpPr>
          <p:nvPr/>
        </p:nvSpPr>
        <p:spPr bwMode="auto">
          <a:xfrm>
            <a:off x="5900849" y="3603497"/>
            <a:ext cx="596325" cy="461307"/>
          </a:xfrm>
          <a:custGeom>
            <a:avLst/>
            <a:gdLst>
              <a:gd name="T0" fmla="*/ 267136739 w 477"/>
              <a:gd name="T1" fmla="*/ 398184348 h 369"/>
              <a:gd name="T2" fmla="*/ 0 w 477"/>
              <a:gd name="T3" fmla="*/ 793847747 h 369"/>
              <a:gd name="T4" fmla="*/ 267136739 w 477"/>
              <a:gd name="T5" fmla="*/ 927416708 h 369"/>
              <a:gd name="T6" fmla="*/ 599797584 w 477"/>
              <a:gd name="T7" fmla="*/ 861892702 h 369"/>
              <a:gd name="T8" fmla="*/ 1134071061 w 477"/>
              <a:gd name="T9" fmla="*/ 927416708 h 369"/>
              <a:gd name="T10" fmla="*/ 1199595167 w 477"/>
              <a:gd name="T11" fmla="*/ 793847747 h 369"/>
              <a:gd name="T12" fmla="*/ 1134071061 w 477"/>
              <a:gd name="T13" fmla="*/ 199091380 h 369"/>
              <a:gd name="T14" fmla="*/ 1000503486 w 477"/>
              <a:gd name="T15" fmla="*/ 65524007 h 369"/>
              <a:gd name="T16" fmla="*/ 733366747 w 477"/>
              <a:gd name="T17" fmla="*/ 0 h 369"/>
              <a:gd name="T18" fmla="*/ 665321689 w 477"/>
              <a:gd name="T19" fmla="*/ 264615387 h 369"/>
              <a:gd name="T20" fmla="*/ 400705902 w 477"/>
              <a:gd name="T21" fmla="*/ 398184348 h 369"/>
              <a:gd name="T22" fmla="*/ 332660845 w 477"/>
              <a:gd name="T23" fmla="*/ 398184348 h 369"/>
              <a:gd name="T24" fmla="*/ 289818954 w 477"/>
              <a:gd name="T25" fmla="*/ 398184348 h 369"/>
              <a:gd name="T26" fmla="*/ 267136739 w 477"/>
              <a:gd name="T27" fmla="*/ 398184348 h 36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477" h="369">
                <a:moveTo>
                  <a:pt x="106" y="158"/>
                </a:moveTo>
                <a:lnTo>
                  <a:pt x="0" y="315"/>
                </a:lnTo>
                <a:lnTo>
                  <a:pt x="106" y="368"/>
                </a:lnTo>
                <a:lnTo>
                  <a:pt x="238" y="342"/>
                </a:lnTo>
                <a:lnTo>
                  <a:pt x="450" y="368"/>
                </a:lnTo>
                <a:lnTo>
                  <a:pt x="476" y="315"/>
                </a:lnTo>
                <a:lnTo>
                  <a:pt x="450" y="79"/>
                </a:lnTo>
                <a:lnTo>
                  <a:pt x="397" y="26"/>
                </a:lnTo>
                <a:lnTo>
                  <a:pt x="291" y="0"/>
                </a:lnTo>
                <a:lnTo>
                  <a:pt x="264" y="105"/>
                </a:lnTo>
                <a:lnTo>
                  <a:pt x="159" y="158"/>
                </a:lnTo>
                <a:lnTo>
                  <a:pt x="132" y="158"/>
                </a:lnTo>
                <a:lnTo>
                  <a:pt x="115" y="158"/>
                </a:lnTo>
                <a:lnTo>
                  <a:pt x="106" y="158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7" name="Freeform 85" descr="Solid diamond">
            <a:extLst>
              <a:ext uri="{FF2B5EF4-FFF2-40B4-BE49-F238E27FC236}">
                <a16:creationId xmlns:a16="http://schemas.microsoft.com/office/drawing/2014/main" id="{8F1F9D5A-3E5A-4364-A02F-E9305861C7BB}"/>
              </a:ext>
            </a:extLst>
          </p:cNvPr>
          <p:cNvSpPr>
            <a:spLocks/>
          </p:cNvSpPr>
          <p:nvPr/>
        </p:nvSpPr>
        <p:spPr bwMode="auto">
          <a:xfrm>
            <a:off x="6198385" y="3274707"/>
            <a:ext cx="595075" cy="362545"/>
          </a:xfrm>
          <a:custGeom>
            <a:avLst/>
            <a:gdLst>
              <a:gd name="T0" fmla="*/ 0 w 476"/>
              <a:gd name="T1" fmla="*/ 594756875 h 290"/>
              <a:gd name="T2" fmla="*/ 133569075 w 476"/>
              <a:gd name="T3" fmla="*/ 662801888 h 290"/>
              <a:gd name="T4" fmla="*/ 398184688 w 476"/>
              <a:gd name="T5" fmla="*/ 728325950 h 290"/>
              <a:gd name="T6" fmla="*/ 466229700 w 476"/>
              <a:gd name="T7" fmla="*/ 594756875 h 290"/>
              <a:gd name="T8" fmla="*/ 730845313 w 476"/>
              <a:gd name="T9" fmla="*/ 594756875 h 290"/>
              <a:gd name="T10" fmla="*/ 929938450 w 476"/>
              <a:gd name="T11" fmla="*/ 728325950 h 290"/>
              <a:gd name="T12" fmla="*/ 1197075013 w 476"/>
              <a:gd name="T13" fmla="*/ 463708750 h 290"/>
              <a:gd name="T14" fmla="*/ 1063505938 w 476"/>
              <a:gd name="T15" fmla="*/ 395665325 h 290"/>
              <a:gd name="T16" fmla="*/ 864414388 w 476"/>
              <a:gd name="T17" fmla="*/ 0 h 290"/>
              <a:gd name="T18" fmla="*/ 199093138 w 476"/>
              <a:gd name="T19" fmla="*/ 0 h 290"/>
              <a:gd name="T20" fmla="*/ 0 w 476"/>
              <a:gd name="T21" fmla="*/ 264617200 h 290"/>
              <a:gd name="T22" fmla="*/ 0 w 476"/>
              <a:gd name="T23" fmla="*/ 330141263 h 290"/>
              <a:gd name="T24" fmla="*/ 133569075 w 476"/>
              <a:gd name="T25" fmla="*/ 463708750 h 290"/>
              <a:gd name="T26" fmla="*/ 65524063 w 476"/>
              <a:gd name="T27" fmla="*/ 529232813 h 290"/>
              <a:gd name="T28" fmla="*/ 22682200 w 476"/>
              <a:gd name="T29" fmla="*/ 551915013 h 290"/>
              <a:gd name="T30" fmla="*/ 0 w 476"/>
              <a:gd name="T31" fmla="*/ 594756875 h 29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476" h="290">
                <a:moveTo>
                  <a:pt x="0" y="236"/>
                </a:moveTo>
                <a:lnTo>
                  <a:pt x="53" y="263"/>
                </a:lnTo>
                <a:lnTo>
                  <a:pt x="158" y="289"/>
                </a:lnTo>
                <a:lnTo>
                  <a:pt x="185" y="236"/>
                </a:lnTo>
                <a:lnTo>
                  <a:pt x="290" y="236"/>
                </a:lnTo>
                <a:lnTo>
                  <a:pt x="369" y="289"/>
                </a:lnTo>
                <a:lnTo>
                  <a:pt x="475" y="184"/>
                </a:lnTo>
                <a:lnTo>
                  <a:pt x="422" y="157"/>
                </a:lnTo>
                <a:lnTo>
                  <a:pt x="343" y="0"/>
                </a:lnTo>
                <a:lnTo>
                  <a:pt x="79" y="0"/>
                </a:lnTo>
                <a:lnTo>
                  <a:pt x="0" y="105"/>
                </a:lnTo>
                <a:lnTo>
                  <a:pt x="0" y="131"/>
                </a:lnTo>
                <a:lnTo>
                  <a:pt x="53" y="184"/>
                </a:lnTo>
                <a:lnTo>
                  <a:pt x="26" y="210"/>
                </a:lnTo>
                <a:lnTo>
                  <a:pt x="9" y="219"/>
                </a:lnTo>
                <a:lnTo>
                  <a:pt x="0" y="236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8" name="Freeform 86" descr="Solid diamond">
            <a:extLst>
              <a:ext uri="{FF2B5EF4-FFF2-40B4-BE49-F238E27FC236}">
                <a16:creationId xmlns:a16="http://schemas.microsoft.com/office/drawing/2014/main" id="{5A21993F-C9B9-4785-8101-9D0B6046A1C2}"/>
              </a:ext>
            </a:extLst>
          </p:cNvPr>
          <p:cNvSpPr>
            <a:spLocks/>
          </p:cNvSpPr>
          <p:nvPr/>
        </p:nvSpPr>
        <p:spPr bwMode="auto">
          <a:xfrm>
            <a:off x="6395910" y="3569745"/>
            <a:ext cx="266284" cy="428804"/>
          </a:xfrm>
          <a:custGeom>
            <a:avLst/>
            <a:gdLst>
              <a:gd name="T0" fmla="*/ 0 w 213"/>
              <a:gd name="T1" fmla="*/ 133569198 h 343"/>
              <a:gd name="T2" fmla="*/ 133569273 w 213"/>
              <a:gd name="T3" fmla="*/ 267136808 h 343"/>
              <a:gd name="T4" fmla="*/ 201612798 w 213"/>
              <a:gd name="T5" fmla="*/ 861894229 h 343"/>
              <a:gd name="T6" fmla="*/ 534273915 w 213"/>
              <a:gd name="T7" fmla="*/ 133569198 h 343"/>
              <a:gd name="T8" fmla="*/ 335182071 w 213"/>
              <a:gd name="T9" fmla="*/ 0 h 343"/>
              <a:gd name="T10" fmla="*/ 68045113 w 213"/>
              <a:gd name="T11" fmla="*/ 0 h 343"/>
              <a:gd name="T12" fmla="*/ 22682234 w 213"/>
              <a:gd name="T13" fmla="*/ 65524123 h 343"/>
              <a:gd name="T14" fmla="*/ 0 w 213"/>
              <a:gd name="T15" fmla="*/ 88206343 h 343"/>
              <a:gd name="T16" fmla="*/ 0 w 213"/>
              <a:gd name="T17" fmla="*/ 133569198 h 343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13" h="343">
                <a:moveTo>
                  <a:pt x="0" y="53"/>
                </a:moveTo>
                <a:lnTo>
                  <a:pt x="53" y="106"/>
                </a:lnTo>
                <a:lnTo>
                  <a:pt x="80" y="342"/>
                </a:lnTo>
                <a:lnTo>
                  <a:pt x="212" y="53"/>
                </a:lnTo>
                <a:lnTo>
                  <a:pt x="133" y="0"/>
                </a:lnTo>
                <a:lnTo>
                  <a:pt x="27" y="0"/>
                </a:lnTo>
                <a:lnTo>
                  <a:pt x="9" y="26"/>
                </a:lnTo>
                <a:lnTo>
                  <a:pt x="0" y="35"/>
                </a:lnTo>
                <a:lnTo>
                  <a:pt x="0" y="53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9" name="Freeform 87" descr="Solid diamond">
            <a:extLst>
              <a:ext uri="{FF2B5EF4-FFF2-40B4-BE49-F238E27FC236}">
                <a16:creationId xmlns:a16="http://schemas.microsoft.com/office/drawing/2014/main" id="{2B7E22B8-0B4B-41F4-A638-E41FBF90413D}"/>
              </a:ext>
            </a:extLst>
          </p:cNvPr>
          <p:cNvSpPr>
            <a:spLocks/>
          </p:cNvSpPr>
          <p:nvPr/>
        </p:nvSpPr>
        <p:spPr bwMode="auto">
          <a:xfrm>
            <a:off x="6230890" y="2813400"/>
            <a:ext cx="431304" cy="462558"/>
          </a:xfrm>
          <a:custGeom>
            <a:avLst/>
            <a:gdLst>
              <a:gd name="T0" fmla="*/ 65524122 w 345"/>
              <a:gd name="T1" fmla="*/ 0 h 370"/>
              <a:gd name="T2" fmla="*/ 133569197 w 345"/>
              <a:gd name="T3" fmla="*/ 463708750 h 370"/>
              <a:gd name="T4" fmla="*/ 0 w 345"/>
              <a:gd name="T5" fmla="*/ 864414388 h 370"/>
              <a:gd name="T6" fmla="*/ 133569197 w 345"/>
              <a:gd name="T7" fmla="*/ 929938450 h 370"/>
              <a:gd name="T8" fmla="*/ 801410419 w 345"/>
              <a:gd name="T9" fmla="*/ 929938450 h 370"/>
              <a:gd name="T10" fmla="*/ 866934541 w 345"/>
              <a:gd name="T11" fmla="*/ 463708750 h 370"/>
              <a:gd name="T12" fmla="*/ 733366932 w 345"/>
              <a:gd name="T13" fmla="*/ 332660625 h 370"/>
              <a:gd name="T14" fmla="*/ 733366932 w 345"/>
              <a:gd name="T15" fmla="*/ 133569075 h 370"/>
              <a:gd name="T16" fmla="*/ 599797735 w 345"/>
              <a:gd name="T17" fmla="*/ 0 h 370"/>
              <a:gd name="T18" fmla="*/ 466230126 w 345"/>
              <a:gd name="T19" fmla="*/ 65524063 h 370"/>
              <a:gd name="T20" fmla="*/ 267136806 w 345"/>
              <a:gd name="T21" fmla="*/ 22682200 h 370"/>
              <a:gd name="T22" fmla="*/ 156249830 w 345"/>
              <a:gd name="T23" fmla="*/ 0 h 370"/>
              <a:gd name="T24" fmla="*/ 65524122 w 345"/>
              <a:gd name="T25" fmla="*/ 0 h 37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45" h="370">
                <a:moveTo>
                  <a:pt x="26" y="0"/>
                </a:moveTo>
                <a:lnTo>
                  <a:pt x="53" y="184"/>
                </a:lnTo>
                <a:lnTo>
                  <a:pt x="0" y="343"/>
                </a:lnTo>
                <a:lnTo>
                  <a:pt x="53" y="369"/>
                </a:lnTo>
                <a:lnTo>
                  <a:pt x="318" y="369"/>
                </a:lnTo>
                <a:lnTo>
                  <a:pt x="344" y="184"/>
                </a:lnTo>
                <a:lnTo>
                  <a:pt x="291" y="132"/>
                </a:lnTo>
                <a:lnTo>
                  <a:pt x="291" y="53"/>
                </a:lnTo>
                <a:lnTo>
                  <a:pt x="238" y="0"/>
                </a:lnTo>
                <a:lnTo>
                  <a:pt x="185" y="26"/>
                </a:lnTo>
                <a:lnTo>
                  <a:pt x="106" y="9"/>
                </a:lnTo>
                <a:lnTo>
                  <a:pt x="62" y="0"/>
                </a:lnTo>
                <a:lnTo>
                  <a:pt x="26" y="0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0" name="Freeform 88">
            <a:extLst>
              <a:ext uri="{FF2B5EF4-FFF2-40B4-BE49-F238E27FC236}">
                <a16:creationId xmlns:a16="http://schemas.microsoft.com/office/drawing/2014/main" id="{E13D3565-8803-4566-B706-5B755493FAF1}"/>
              </a:ext>
            </a:extLst>
          </p:cNvPr>
          <p:cNvSpPr>
            <a:spLocks/>
          </p:cNvSpPr>
          <p:nvPr/>
        </p:nvSpPr>
        <p:spPr bwMode="auto">
          <a:xfrm>
            <a:off x="6495925" y="2393345"/>
            <a:ext cx="297537" cy="263783"/>
          </a:xfrm>
          <a:custGeom>
            <a:avLst/>
            <a:gdLst>
              <a:gd name="T0" fmla="*/ 0 w 238"/>
              <a:gd name="T1" fmla="*/ 84137 h 211"/>
              <a:gd name="T2" fmla="*/ 41275 w 238"/>
              <a:gd name="T3" fmla="*/ 333375 h 211"/>
              <a:gd name="T4" fmla="*/ 376238 w 238"/>
              <a:gd name="T5" fmla="*/ 292100 h 211"/>
              <a:gd name="T6" fmla="*/ 334963 w 238"/>
              <a:gd name="T7" fmla="*/ 168275 h 211"/>
              <a:gd name="T8" fmla="*/ 125413 w 238"/>
              <a:gd name="T9" fmla="*/ 0 h 211"/>
              <a:gd name="T10" fmla="*/ 55563 w 238"/>
              <a:gd name="T11" fmla="*/ 41275 h 211"/>
              <a:gd name="T12" fmla="*/ 28575 w 238"/>
              <a:gd name="T13" fmla="*/ 55562 h 211"/>
              <a:gd name="T14" fmla="*/ 0 w 238"/>
              <a:gd name="T15" fmla="*/ 69850 h 211"/>
              <a:gd name="T16" fmla="*/ 0 w 238"/>
              <a:gd name="T17" fmla="*/ 84137 h 21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38" h="211">
                <a:moveTo>
                  <a:pt x="0" y="53"/>
                </a:moveTo>
                <a:lnTo>
                  <a:pt x="26" y="210"/>
                </a:lnTo>
                <a:lnTo>
                  <a:pt x="237" y="184"/>
                </a:lnTo>
                <a:lnTo>
                  <a:pt x="211" y="106"/>
                </a:lnTo>
                <a:lnTo>
                  <a:pt x="79" y="0"/>
                </a:lnTo>
                <a:lnTo>
                  <a:pt x="35" y="26"/>
                </a:lnTo>
                <a:lnTo>
                  <a:pt x="18" y="35"/>
                </a:lnTo>
                <a:lnTo>
                  <a:pt x="0" y="44"/>
                </a:lnTo>
                <a:lnTo>
                  <a:pt x="0" y="53"/>
                </a:lnTo>
              </a:path>
            </a:pathLst>
          </a:custGeom>
          <a:solidFill>
            <a:srgbClr val="44546A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1" name="Freeform 89">
            <a:extLst>
              <a:ext uri="{FF2B5EF4-FFF2-40B4-BE49-F238E27FC236}">
                <a16:creationId xmlns:a16="http://schemas.microsoft.com/office/drawing/2014/main" id="{7BFB6E8C-B901-4500-A841-7CEC6044C9CD}"/>
              </a:ext>
            </a:extLst>
          </p:cNvPr>
          <p:cNvSpPr>
            <a:spLocks/>
          </p:cNvSpPr>
          <p:nvPr/>
        </p:nvSpPr>
        <p:spPr bwMode="auto">
          <a:xfrm>
            <a:off x="6230892" y="2220825"/>
            <a:ext cx="397550" cy="232529"/>
          </a:xfrm>
          <a:custGeom>
            <a:avLst/>
            <a:gdLst>
              <a:gd name="T0" fmla="*/ 0 w 318"/>
              <a:gd name="T1" fmla="*/ 199093138 h 186"/>
              <a:gd name="T2" fmla="*/ 65524063 w 318"/>
              <a:gd name="T3" fmla="*/ 466229700 h 186"/>
              <a:gd name="T4" fmla="*/ 531753763 w 318"/>
              <a:gd name="T5" fmla="*/ 466229700 h 186"/>
              <a:gd name="T6" fmla="*/ 733366263 w 318"/>
              <a:gd name="T7" fmla="*/ 332660625 h 186"/>
              <a:gd name="T8" fmla="*/ 798890325 w 318"/>
              <a:gd name="T9" fmla="*/ 267136563 h 186"/>
              <a:gd name="T10" fmla="*/ 665321250 w 318"/>
              <a:gd name="T11" fmla="*/ 0 h 186"/>
              <a:gd name="T12" fmla="*/ 531753763 w 318"/>
              <a:gd name="T13" fmla="*/ 0 h 186"/>
              <a:gd name="T14" fmla="*/ 267136563 w 318"/>
              <a:gd name="T15" fmla="*/ 88206263 h 186"/>
              <a:gd name="T16" fmla="*/ 133569075 w 318"/>
              <a:gd name="T17" fmla="*/ 133569075 h 186"/>
              <a:gd name="T18" fmla="*/ 0 w 318"/>
              <a:gd name="T19" fmla="*/ 199093138 h 18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318" h="186">
                <a:moveTo>
                  <a:pt x="0" y="79"/>
                </a:moveTo>
                <a:lnTo>
                  <a:pt x="26" y="185"/>
                </a:lnTo>
                <a:lnTo>
                  <a:pt x="211" y="185"/>
                </a:lnTo>
                <a:lnTo>
                  <a:pt x="291" y="132"/>
                </a:lnTo>
                <a:lnTo>
                  <a:pt x="317" y="106"/>
                </a:lnTo>
                <a:lnTo>
                  <a:pt x="264" y="0"/>
                </a:lnTo>
                <a:lnTo>
                  <a:pt x="211" y="0"/>
                </a:lnTo>
                <a:lnTo>
                  <a:pt x="106" y="35"/>
                </a:lnTo>
                <a:lnTo>
                  <a:pt x="53" y="53"/>
                </a:lnTo>
                <a:lnTo>
                  <a:pt x="0" y="79"/>
                </a:lnTo>
              </a:path>
            </a:pathLst>
          </a:custGeom>
          <a:solidFill>
            <a:srgbClr val="F2B8E1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" name="Freeform 90">
            <a:extLst>
              <a:ext uri="{FF2B5EF4-FFF2-40B4-BE49-F238E27FC236}">
                <a16:creationId xmlns:a16="http://schemas.microsoft.com/office/drawing/2014/main" id="{67A33DDA-0A37-4343-A632-9BDAD9D3B5AC}"/>
              </a:ext>
            </a:extLst>
          </p:cNvPr>
          <p:cNvSpPr>
            <a:spLocks/>
          </p:cNvSpPr>
          <p:nvPr/>
        </p:nvSpPr>
        <p:spPr bwMode="auto">
          <a:xfrm>
            <a:off x="6535927" y="2619624"/>
            <a:ext cx="331292" cy="363796"/>
          </a:xfrm>
          <a:custGeom>
            <a:avLst/>
            <a:gdLst>
              <a:gd name="T0" fmla="*/ 0 w 265"/>
              <a:gd name="T1" fmla="*/ 41275 h 291"/>
              <a:gd name="T2" fmla="*/ 0 w 265"/>
              <a:gd name="T3" fmla="*/ 250825 h 291"/>
              <a:gd name="T4" fmla="*/ 84138 w 265"/>
              <a:gd name="T5" fmla="*/ 334963 h 291"/>
              <a:gd name="T6" fmla="*/ 84138 w 265"/>
              <a:gd name="T7" fmla="*/ 460375 h 291"/>
              <a:gd name="T8" fmla="*/ 209550 w 265"/>
              <a:gd name="T9" fmla="*/ 419100 h 291"/>
              <a:gd name="T10" fmla="*/ 334963 w 265"/>
              <a:gd name="T11" fmla="*/ 293688 h 291"/>
              <a:gd name="T12" fmla="*/ 293688 w 265"/>
              <a:gd name="T13" fmla="*/ 209550 h 291"/>
              <a:gd name="T14" fmla="*/ 334963 w 265"/>
              <a:gd name="T15" fmla="*/ 209550 h 291"/>
              <a:gd name="T16" fmla="*/ 419100 w 265"/>
              <a:gd name="T17" fmla="*/ 41275 h 291"/>
              <a:gd name="T18" fmla="*/ 334963 w 265"/>
              <a:gd name="T19" fmla="*/ 0 h 291"/>
              <a:gd name="T20" fmla="*/ 168275 w 265"/>
              <a:gd name="T21" fmla="*/ 14288 h 291"/>
              <a:gd name="T22" fmla="*/ 84138 w 265"/>
              <a:gd name="T23" fmla="*/ 28575 h 291"/>
              <a:gd name="T24" fmla="*/ 14288 w 265"/>
              <a:gd name="T25" fmla="*/ 28575 h 291"/>
              <a:gd name="T26" fmla="*/ 0 w 265"/>
              <a:gd name="T27" fmla="*/ 41275 h 29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65" h="291">
                <a:moveTo>
                  <a:pt x="0" y="26"/>
                </a:moveTo>
                <a:lnTo>
                  <a:pt x="0" y="158"/>
                </a:lnTo>
                <a:lnTo>
                  <a:pt x="53" y="211"/>
                </a:lnTo>
                <a:lnTo>
                  <a:pt x="53" y="290"/>
                </a:lnTo>
                <a:lnTo>
                  <a:pt x="132" y="264"/>
                </a:lnTo>
                <a:lnTo>
                  <a:pt x="211" y="185"/>
                </a:lnTo>
                <a:lnTo>
                  <a:pt x="185" y="132"/>
                </a:lnTo>
                <a:lnTo>
                  <a:pt x="211" y="132"/>
                </a:lnTo>
                <a:lnTo>
                  <a:pt x="264" y="26"/>
                </a:lnTo>
                <a:lnTo>
                  <a:pt x="211" y="0"/>
                </a:lnTo>
                <a:lnTo>
                  <a:pt x="106" y="9"/>
                </a:lnTo>
                <a:lnTo>
                  <a:pt x="53" y="18"/>
                </a:lnTo>
                <a:lnTo>
                  <a:pt x="9" y="18"/>
                </a:lnTo>
                <a:lnTo>
                  <a:pt x="0" y="26"/>
                </a:lnTo>
              </a:path>
            </a:pathLst>
          </a:custGeom>
          <a:solidFill>
            <a:srgbClr val="44546A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3" name="Freeform 91" descr="Dashed horizontal">
            <a:extLst>
              <a:ext uri="{FF2B5EF4-FFF2-40B4-BE49-F238E27FC236}">
                <a16:creationId xmlns:a16="http://schemas.microsoft.com/office/drawing/2014/main" id="{2D4D39D5-3542-4F04-A292-BE8215580CEB}"/>
              </a:ext>
            </a:extLst>
          </p:cNvPr>
          <p:cNvSpPr>
            <a:spLocks/>
          </p:cNvSpPr>
          <p:nvPr/>
        </p:nvSpPr>
        <p:spPr bwMode="auto">
          <a:xfrm>
            <a:off x="6889723" y="1793270"/>
            <a:ext cx="496312" cy="428803"/>
          </a:xfrm>
          <a:custGeom>
            <a:avLst/>
            <a:gdLst>
              <a:gd name="T0" fmla="*/ 133567382 w 397"/>
              <a:gd name="T1" fmla="*/ 0 h 343"/>
              <a:gd name="T2" fmla="*/ 65524011 w 397"/>
              <a:gd name="T3" fmla="*/ 199091367 h 343"/>
              <a:gd name="T4" fmla="*/ 133567382 w 397"/>
              <a:gd name="T5" fmla="*/ 332660320 h 343"/>
              <a:gd name="T6" fmla="*/ 0 w 397"/>
              <a:gd name="T7" fmla="*/ 398184322 h 343"/>
              <a:gd name="T8" fmla="*/ 267136351 w 397"/>
              <a:gd name="T9" fmla="*/ 662799691 h 343"/>
              <a:gd name="T10" fmla="*/ 466227743 w 397"/>
              <a:gd name="T11" fmla="*/ 662799691 h 343"/>
              <a:gd name="T12" fmla="*/ 531751753 w 397"/>
              <a:gd name="T13" fmla="*/ 796368644 h 343"/>
              <a:gd name="T14" fmla="*/ 665320722 w 397"/>
              <a:gd name="T15" fmla="*/ 662799691 h 343"/>
              <a:gd name="T16" fmla="*/ 730844733 w 397"/>
              <a:gd name="T17" fmla="*/ 861892646 h 343"/>
              <a:gd name="T18" fmla="*/ 864412114 w 397"/>
              <a:gd name="T19" fmla="*/ 728323694 h 343"/>
              <a:gd name="T20" fmla="*/ 997981083 w 397"/>
              <a:gd name="T21" fmla="*/ 531751687 h 343"/>
              <a:gd name="T22" fmla="*/ 932457073 w 397"/>
              <a:gd name="T23" fmla="*/ 332660320 h 343"/>
              <a:gd name="T24" fmla="*/ 932457073 w 397"/>
              <a:gd name="T25" fmla="*/ 0 h 343"/>
              <a:gd name="T26" fmla="*/ 531751753 w 397"/>
              <a:gd name="T27" fmla="*/ 0 h 343"/>
              <a:gd name="T28" fmla="*/ 332660361 w 397"/>
              <a:gd name="T29" fmla="*/ 0 h 343"/>
              <a:gd name="T30" fmla="*/ 133567382 w 397"/>
              <a:gd name="T31" fmla="*/ 0 h 34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397" h="343">
                <a:moveTo>
                  <a:pt x="53" y="0"/>
                </a:moveTo>
                <a:lnTo>
                  <a:pt x="26" y="79"/>
                </a:lnTo>
                <a:lnTo>
                  <a:pt x="53" y="132"/>
                </a:lnTo>
                <a:lnTo>
                  <a:pt x="0" y="158"/>
                </a:lnTo>
                <a:lnTo>
                  <a:pt x="106" y="263"/>
                </a:lnTo>
                <a:lnTo>
                  <a:pt x="185" y="263"/>
                </a:lnTo>
                <a:lnTo>
                  <a:pt x="211" y="316"/>
                </a:lnTo>
                <a:lnTo>
                  <a:pt x="264" y="263"/>
                </a:lnTo>
                <a:lnTo>
                  <a:pt x="290" y="342"/>
                </a:lnTo>
                <a:lnTo>
                  <a:pt x="343" y="289"/>
                </a:lnTo>
                <a:lnTo>
                  <a:pt x="396" y="211"/>
                </a:lnTo>
                <a:lnTo>
                  <a:pt x="370" y="132"/>
                </a:lnTo>
                <a:lnTo>
                  <a:pt x="370" y="0"/>
                </a:lnTo>
                <a:lnTo>
                  <a:pt x="211" y="0"/>
                </a:lnTo>
                <a:lnTo>
                  <a:pt x="132" y="0"/>
                </a:lnTo>
                <a:lnTo>
                  <a:pt x="53" y="0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4" name="Freeform 92" descr="Dashed horizontal">
            <a:extLst>
              <a:ext uri="{FF2B5EF4-FFF2-40B4-BE49-F238E27FC236}">
                <a16:creationId xmlns:a16="http://schemas.microsoft.com/office/drawing/2014/main" id="{5A508F04-43D1-49FD-B685-F0C3D313DFEB}"/>
              </a:ext>
            </a:extLst>
          </p:cNvPr>
          <p:cNvSpPr>
            <a:spLocks/>
          </p:cNvSpPr>
          <p:nvPr/>
        </p:nvSpPr>
        <p:spPr bwMode="auto">
          <a:xfrm>
            <a:off x="6825964" y="1990796"/>
            <a:ext cx="495062" cy="396299"/>
          </a:xfrm>
          <a:custGeom>
            <a:avLst/>
            <a:gdLst>
              <a:gd name="T0" fmla="*/ 131048125 w 396"/>
              <a:gd name="T1" fmla="*/ 0 h 317"/>
              <a:gd name="T2" fmla="*/ 0 w 396"/>
              <a:gd name="T3" fmla="*/ 133567355 h 317"/>
              <a:gd name="T4" fmla="*/ 65524063 w 396"/>
              <a:gd name="T5" fmla="*/ 330139347 h 317"/>
              <a:gd name="T6" fmla="*/ 65524063 w 396"/>
              <a:gd name="T7" fmla="*/ 463708289 h 317"/>
              <a:gd name="T8" fmla="*/ 395665325 w 396"/>
              <a:gd name="T9" fmla="*/ 597275644 h 317"/>
              <a:gd name="T10" fmla="*/ 728325950 w 396"/>
              <a:gd name="T11" fmla="*/ 796368584 h 317"/>
              <a:gd name="T12" fmla="*/ 929938450 w 396"/>
              <a:gd name="T13" fmla="*/ 662799641 h 317"/>
              <a:gd name="T14" fmla="*/ 995462513 w 396"/>
              <a:gd name="T15" fmla="*/ 330139347 h 317"/>
              <a:gd name="T16" fmla="*/ 861893438 w 396"/>
              <a:gd name="T17" fmla="*/ 463708289 h 317"/>
              <a:gd name="T18" fmla="*/ 796369375 w 396"/>
              <a:gd name="T19" fmla="*/ 264615350 h 317"/>
              <a:gd name="T20" fmla="*/ 662801888 w 396"/>
              <a:gd name="T21" fmla="*/ 395663344 h 317"/>
              <a:gd name="T22" fmla="*/ 597277825 w 396"/>
              <a:gd name="T23" fmla="*/ 264615350 h 317"/>
              <a:gd name="T24" fmla="*/ 395665325 w 396"/>
              <a:gd name="T25" fmla="*/ 264615350 h 317"/>
              <a:gd name="T26" fmla="*/ 264617200 w 396"/>
              <a:gd name="T27" fmla="*/ 133567355 h 317"/>
              <a:gd name="T28" fmla="*/ 196572188 w 396"/>
              <a:gd name="T29" fmla="*/ 65523997 h 317"/>
              <a:gd name="T30" fmla="*/ 131048125 w 396"/>
              <a:gd name="T31" fmla="*/ 0 h 31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396" h="317">
                <a:moveTo>
                  <a:pt x="52" y="0"/>
                </a:moveTo>
                <a:lnTo>
                  <a:pt x="0" y="53"/>
                </a:lnTo>
                <a:lnTo>
                  <a:pt x="26" y="131"/>
                </a:lnTo>
                <a:lnTo>
                  <a:pt x="26" y="184"/>
                </a:lnTo>
                <a:lnTo>
                  <a:pt x="157" y="237"/>
                </a:lnTo>
                <a:lnTo>
                  <a:pt x="289" y="316"/>
                </a:lnTo>
                <a:lnTo>
                  <a:pt x="369" y="263"/>
                </a:lnTo>
                <a:lnTo>
                  <a:pt x="395" y="131"/>
                </a:lnTo>
                <a:lnTo>
                  <a:pt x="342" y="184"/>
                </a:lnTo>
                <a:lnTo>
                  <a:pt x="316" y="105"/>
                </a:lnTo>
                <a:lnTo>
                  <a:pt x="263" y="157"/>
                </a:lnTo>
                <a:lnTo>
                  <a:pt x="237" y="105"/>
                </a:lnTo>
                <a:lnTo>
                  <a:pt x="157" y="105"/>
                </a:lnTo>
                <a:lnTo>
                  <a:pt x="105" y="53"/>
                </a:lnTo>
                <a:lnTo>
                  <a:pt x="78" y="26"/>
                </a:lnTo>
                <a:lnTo>
                  <a:pt x="52" y="0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5" name="Freeform 93">
            <a:extLst>
              <a:ext uri="{FF2B5EF4-FFF2-40B4-BE49-F238E27FC236}">
                <a16:creationId xmlns:a16="http://schemas.microsoft.com/office/drawing/2014/main" id="{38548813-E255-4305-8855-5034BF642F25}"/>
              </a:ext>
            </a:extLst>
          </p:cNvPr>
          <p:cNvSpPr>
            <a:spLocks/>
          </p:cNvSpPr>
          <p:nvPr/>
        </p:nvSpPr>
        <p:spPr bwMode="auto">
          <a:xfrm>
            <a:off x="6594647" y="2229576"/>
            <a:ext cx="495062" cy="462558"/>
          </a:xfrm>
          <a:custGeom>
            <a:avLst/>
            <a:gdLst>
              <a:gd name="T0" fmla="*/ 41275 w 396"/>
              <a:gd name="T1" fmla="*/ 168275 h 370"/>
              <a:gd name="T2" fmla="*/ 0 w 396"/>
              <a:gd name="T3" fmla="*/ 209550 h 370"/>
              <a:gd name="T4" fmla="*/ 209550 w 396"/>
              <a:gd name="T5" fmla="*/ 377825 h 370"/>
              <a:gd name="T6" fmla="*/ 250825 w 396"/>
              <a:gd name="T7" fmla="*/ 501650 h 370"/>
              <a:gd name="T8" fmla="*/ 334963 w 396"/>
              <a:gd name="T9" fmla="*/ 544513 h 370"/>
              <a:gd name="T10" fmla="*/ 417513 w 396"/>
              <a:gd name="T11" fmla="*/ 585788 h 370"/>
              <a:gd name="T12" fmla="*/ 542925 w 396"/>
              <a:gd name="T13" fmla="*/ 460375 h 370"/>
              <a:gd name="T14" fmla="*/ 542925 w 396"/>
              <a:gd name="T15" fmla="*/ 334963 h 370"/>
              <a:gd name="T16" fmla="*/ 627063 w 396"/>
              <a:gd name="T17" fmla="*/ 293688 h 370"/>
              <a:gd name="T18" fmla="*/ 542925 w 396"/>
              <a:gd name="T19" fmla="*/ 209550 h 370"/>
              <a:gd name="T20" fmla="*/ 542925 w 396"/>
              <a:gd name="T21" fmla="*/ 84138 h 370"/>
              <a:gd name="T22" fmla="*/ 334963 w 396"/>
              <a:gd name="T23" fmla="*/ 0 h 370"/>
              <a:gd name="T24" fmla="*/ 180975 w 396"/>
              <a:gd name="T25" fmla="*/ 84138 h 370"/>
              <a:gd name="T26" fmla="*/ 111125 w 396"/>
              <a:gd name="T27" fmla="*/ 125413 h 370"/>
              <a:gd name="T28" fmla="*/ 55563 w 396"/>
              <a:gd name="T29" fmla="*/ 153988 h 370"/>
              <a:gd name="T30" fmla="*/ 41275 w 396"/>
              <a:gd name="T31" fmla="*/ 168275 h 37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396" h="370">
                <a:moveTo>
                  <a:pt x="26" y="106"/>
                </a:moveTo>
                <a:lnTo>
                  <a:pt x="0" y="132"/>
                </a:lnTo>
                <a:lnTo>
                  <a:pt x="132" y="238"/>
                </a:lnTo>
                <a:lnTo>
                  <a:pt x="158" y="316"/>
                </a:lnTo>
                <a:lnTo>
                  <a:pt x="211" y="343"/>
                </a:lnTo>
                <a:lnTo>
                  <a:pt x="263" y="369"/>
                </a:lnTo>
                <a:lnTo>
                  <a:pt x="342" y="290"/>
                </a:lnTo>
                <a:lnTo>
                  <a:pt x="342" y="211"/>
                </a:lnTo>
                <a:lnTo>
                  <a:pt x="395" y="185"/>
                </a:lnTo>
                <a:lnTo>
                  <a:pt x="342" y="132"/>
                </a:lnTo>
                <a:lnTo>
                  <a:pt x="342" y="53"/>
                </a:lnTo>
                <a:lnTo>
                  <a:pt x="211" y="0"/>
                </a:lnTo>
                <a:lnTo>
                  <a:pt x="114" y="53"/>
                </a:lnTo>
                <a:lnTo>
                  <a:pt x="70" y="79"/>
                </a:lnTo>
                <a:lnTo>
                  <a:pt x="35" y="97"/>
                </a:lnTo>
                <a:lnTo>
                  <a:pt x="26" y="106"/>
                </a:lnTo>
              </a:path>
            </a:pathLst>
          </a:custGeom>
          <a:solidFill>
            <a:srgbClr val="44546A">
              <a:lumMod val="40000"/>
              <a:lumOff val="60000"/>
            </a:srgbClr>
          </a:solidFill>
          <a:ln w="12700" cap="rnd" cmpd="sng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6" name="Freeform 94">
            <a:extLst>
              <a:ext uri="{FF2B5EF4-FFF2-40B4-BE49-F238E27FC236}">
                <a16:creationId xmlns:a16="http://schemas.microsoft.com/office/drawing/2014/main" id="{5408C981-729A-4B68-A447-53A907D07DCE}"/>
              </a:ext>
            </a:extLst>
          </p:cNvPr>
          <p:cNvSpPr>
            <a:spLocks/>
          </p:cNvSpPr>
          <p:nvPr/>
        </p:nvSpPr>
        <p:spPr bwMode="auto">
          <a:xfrm>
            <a:off x="6605937" y="2772145"/>
            <a:ext cx="561321" cy="428804"/>
          </a:xfrm>
          <a:custGeom>
            <a:avLst/>
            <a:gdLst>
              <a:gd name="T0" fmla="*/ 252413 w 449"/>
              <a:gd name="T1" fmla="*/ 0 h 343"/>
              <a:gd name="T2" fmla="*/ 209550 w 449"/>
              <a:gd name="T3" fmla="*/ 0 h 343"/>
              <a:gd name="T4" fmla="*/ 252413 w 449"/>
              <a:gd name="T5" fmla="*/ 84138 h 343"/>
              <a:gd name="T6" fmla="*/ 125413 w 449"/>
              <a:gd name="T7" fmla="*/ 209550 h 343"/>
              <a:gd name="T8" fmla="*/ 0 w 449"/>
              <a:gd name="T9" fmla="*/ 250825 h 343"/>
              <a:gd name="T10" fmla="*/ 84138 w 449"/>
              <a:gd name="T11" fmla="*/ 333375 h 343"/>
              <a:gd name="T12" fmla="*/ 458788 w 449"/>
              <a:gd name="T13" fmla="*/ 333375 h 343"/>
              <a:gd name="T14" fmla="*/ 542925 w 449"/>
              <a:gd name="T15" fmla="*/ 417513 h 343"/>
              <a:gd name="T16" fmla="*/ 585788 w 449"/>
              <a:gd name="T17" fmla="*/ 542925 h 343"/>
              <a:gd name="T18" fmla="*/ 711200 w 449"/>
              <a:gd name="T19" fmla="*/ 458788 h 343"/>
              <a:gd name="T20" fmla="*/ 627063 w 449"/>
              <a:gd name="T21" fmla="*/ 458788 h 343"/>
              <a:gd name="T22" fmla="*/ 627063 w 449"/>
              <a:gd name="T23" fmla="*/ 168275 h 343"/>
              <a:gd name="T24" fmla="*/ 542925 w 449"/>
              <a:gd name="T25" fmla="*/ 168275 h 343"/>
              <a:gd name="T26" fmla="*/ 388938 w 449"/>
              <a:gd name="T27" fmla="*/ 84138 h 343"/>
              <a:gd name="T28" fmla="*/ 322263 w 449"/>
              <a:gd name="T29" fmla="*/ 41275 h 343"/>
              <a:gd name="T30" fmla="*/ 265113 w 449"/>
              <a:gd name="T31" fmla="*/ 0 h 343"/>
              <a:gd name="T32" fmla="*/ 252413 w 449"/>
              <a:gd name="T33" fmla="*/ 0 h 34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49" h="343">
                <a:moveTo>
                  <a:pt x="159" y="0"/>
                </a:moveTo>
                <a:lnTo>
                  <a:pt x="132" y="0"/>
                </a:lnTo>
                <a:lnTo>
                  <a:pt x="159" y="53"/>
                </a:lnTo>
                <a:lnTo>
                  <a:pt x="79" y="132"/>
                </a:lnTo>
                <a:lnTo>
                  <a:pt x="0" y="158"/>
                </a:lnTo>
                <a:lnTo>
                  <a:pt x="53" y="210"/>
                </a:lnTo>
                <a:lnTo>
                  <a:pt x="289" y="210"/>
                </a:lnTo>
                <a:lnTo>
                  <a:pt x="342" y="263"/>
                </a:lnTo>
                <a:lnTo>
                  <a:pt x="369" y="342"/>
                </a:lnTo>
                <a:lnTo>
                  <a:pt x="448" y="289"/>
                </a:lnTo>
                <a:lnTo>
                  <a:pt x="395" y="289"/>
                </a:lnTo>
                <a:lnTo>
                  <a:pt x="395" y="106"/>
                </a:lnTo>
                <a:lnTo>
                  <a:pt x="342" y="106"/>
                </a:lnTo>
                <a:lnTo>
                  <a:pt x="245" y="53"/>
                </a:lnTo>
                <a:lnTo>
                  <a:pt x="203" y="26"/>
                </a:lnTo>
                <a:lnTo>
                  <a:pt x="167" y="0"/>
                </a:lnTo>
                <a:lnTo>
                  <a:pt x="159" y="0"/>
                </a:lnTo>
              </a:path>
            </a:pathLst>
          </a:custGeom>
          <a:solidFill>
            <a:srgbClr val="44546A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7" name="Freeform 95">
            <a:extLst>
              <a:ext uri="{FF2B5EF4-FFF2-40B4-BE49-F238E27FC236}">
                <a16:creationId xmlns:a16="http://schemas.microsoft.com/office/drawing/2014/main" id="{3B7EE65A-9832-498A-9735-FBAA2925FECD}"/>
              </a:ext>
            </a:extLst>
          </p:cNvPr>
          <p:cNvSpPr>
            <a:spLocks/>
          </p:cNvSpPr>
          <p:nvPr/>
        </p:nvSpPr>
        <p:spPr bwMode="auto">
          <a:xfrm>
            <a:off x="6627191" y="3020925"/>
            <a:ext cx="462558" cy="461307"/>
          </a:xfrm>
          <a:custGeom>
            <a:avLst/>
            <a:gdLst>
              <a:gd name="T0" fmla="*/ 65524063 w 370"/>
              <a:gd name="T1" fmla="*/ 0 h 369"/>
              <a:gd name="T2" fmla="*/ 0 w 370"/>
              <a:gd name="T3" fmla="*/ 466227715 h 369"/>
              <a:gd name="T4" fmla="*/ 199093138 w 370"/>
              <a:gd name="T5" fmla="*/ 861892702 h 369"/>
              <a:gd name="T6" fmla="*/ 332660625 w 370"/>
              <a:gd name="T7" fmla="*/ 927416708 h 369"/>
              <a:gd name="T8" fmla="*/ 929938450 w 370"/>
              <a:gd name="T9" fmla="*/ 531751721 h 369"/>
              <a:gd name="T10" fmla="*/ 929938450 w 370"/>
              <a:gd name="T11" fmla="*/ 398184348 h 369"/>
              <a:gd name="T12" fmla="*/ 864414388 w 370"/>
              <a:gd name="T13" fmla="*/ 332660341 h 369"/>
              <a:gd name="T14" fmla="*/ 796369375 w 370"/>
              <a:gd name="T15" fmla="*/ 133567373 h 369"/>
              <a:gd name="T16" fmla="*/ 662801888 w 370"/>
              <a:gd name="T17" fmla="*/ 0 h 369"/>
              <a:gd name="T18" fmla="*/ 355342825 w 370"/>
              <a:gd name="T19" fmla="*/ 0 h 369"/>
              <a:gd name="T20" fmla="*/ 199093138 w 370"/>
              <a:gd name="T21" fmla="*/ 0 h 369"/>
              <a:gd name="T22" fmla="*/ 65524063 w 370"/>
              <a:gd name="T23" fmla="*/ 0 h 36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70" h="369">
                <a:moveTo>
                  <a:pt x="26" y="0"/>
                </a:moveTo>
                <a:lnTo>
                  <a:pt x="0" y="185"/>
                </a:lnTo>
                <a:lnTo>
                  <a:pt x="79" y="342"/>
                </a:lnTo>
                <a:lnTo>
                  <a:pt x="132" y="368"/>
                </a:lnTo>
                <a:lnTo>
                  <a:pt x="369" y="211"/>
                </a:lnTo>
                <a:lnTo>
                  <a:pt x="369" y="158"/>
                </a:lnTo>
                <a:lnTo>
                  <a:pt x="343" y="132"/>
                </a:lnTo>
                <a:lnTo>
                  <a:pt x="316" y="53"/>
                </a:lnTo>
                <a:lnTo>
                  <a:pt x="263" y="0"/>
                </a:lnTo>
                <a:lnTo>
                  <a:pt x="141" y="0"/>
                </a:lnTo>
                <a:lnTo>
                  <a:pt x="79" y="0"/>
                </a:lnTo>
                <a:lnTo>
                  <a:pt x="26" y="0"/>
                </a:lnTo>
              </a:path>
            </a:pathLst>
          </a:custGeom>
          <a:solidFill>
            <a:srgbClr val="92D05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8" name="Freeform 96">
            <a:extLst>
              <a:ext uri="{FF2B5EF4-FFF2-40B4-BE49-F238E27FC236}">
                <a16:creationId xmlns:a16="http://schemas.microsoft.com/office/drawing/2014/main" id="{D4B03C20-FC6E-4EA0-BA2B-52B956D16F02}"/>
              </a:ext>
            </a:extLst>
          </p:cNvPr>
          <p:cNvSpPr>
            <a:spLocks/>
          </p:cNvSpPr>
          <p:nvPr/>
        </p:nvSpPr>
        <p:spPr bwMode="auto">
          <a:xfrm>
            <a:off x="6792210" y="2582120"/>
            <a:ext cx="660083" cy="561321"/>
          </a:xfrm>
          <a:custGeom>
            <a:avLst/>
            <a:gdLst>
              <a:gd name="T0" fmla="*/ 0 w 528"/>
              <a:gd name="T1" fmla="*/ 252413 h 449"/>
              <a:gd name="T2" fmla="*/ 292100 w 528"/>
              <a:gd name="T3" fmla="*/ 419100 h 449"/>
              <a:gd name="T4" fmla="*/ 376238 w 528"/>
              <a:gd name="T5" fmla="*/ 419100 h 449"/>
              <a:gd name="T6" fmla="*/ 376238 w 528"/>
              <a:gd name="T7" fmla="*/ 711200 h 449"/>
              <a:gd name="T8" fmla="*/ 752475 w 528"/>
              <a:gd name="T9" fmla="*/ 711200 h 449"/>
              <a:gd name="T10" fmla="*/ 836613 w 528"/>
              <a:gd name="T11" fmla="*/ 627063 h 449"/>
              <a:gd name="T12" fmla="*/ 795338 w 528"/>
              <a:gd name="T13" fmla="*/ 542925 h 449"/>
              <a:gd name="T14" fmla="*/ 627063 w 528"/>
              <a:gd name="T15" fmla="*/ 585788 h 449"/>
              <a:gd name="T16" fmla="*/ 501650 w 528"/>
              <a:gd name="T17" fmla="*/ 461963 h 449"/>
              <a:gd name="T18" fmla="*/ 542925 w 528"/>
              <a:gd name="T19" fmla="*/ 377825 h 449"/>
              <a:gd name="T20" fmla="*/ 458788 w 528"/>
              <a:gd name="T21" fmla="*/ 334963 h 449"/>
              <a:gd name="T22" fmla="*/ 585788 w 528"/>
              <a:gd name="T23" fmla="*/ 209550 h 449"/>
              <a:gd name="T24" fmla="*/ 292100 w 528"/>
              <a:gd name="T25" fmla="*/ 0 h 449"/>
              <a:gd name="T26" fmla="*/ 166688 w 528"/>
              <a:gd name="T27" fmla="*/ 125413 h 449"/>
              <a:gd name="T28" fmla="*/ 84138 w 528"/>
              <a:gd name="T29" fmla="*/ 84138 h 449"/>
              <a:gd name="T30" fmla="*/ 41275 w 528"/>
              <a:gd name="T31" fmla="*/ 168275 h 449"/>
              <a:gd name="T32" fmla="*/ 14288 w 528"/>
              <a:gd name="T33" fmla="*/ 209550 h 449"/>
              <a:gd name="T34" fmla="*/ 0 w 528"/>
              <a:gd name="T35" fmla="*/ 252413 h 44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528" h="449">
                <a:moveTo>
                  <a:pt x="0" y="159"/>
                </a:moveTo>
                <a:lnTo>
                  <a:pt x="184" y="264"/>
                </a:lnTo>
                <a:lnTo>
                  <a:pt x="237" y="264"/>
                </a:lnTo>
                <a:lnTo>
                  <a:pt x="237" y="448"/>
                </a:lnTo>
                <a:lnTo>
                  <a:pt x="474" y="448"/>
                </a:lnTo>
                <a:lnTo>
                  <a:pt x="527" y="395"/>
                </a:lnTo>
                <a:lnTo>
                  <a:pt x="501" y="342"/>
                </a:lnTo>
                <a:lnTo>
                  <a:pt x="395" y="369"/>
                </a:lnTo>
                <a:lnTo>
                  <a:pt x="316" y="291"/>
                </a:lnTo>
                <a:lnTo>
                  <a:pt x="342" y="238"/>
                </a:lnTo>
                <a:lnTo>
                  <a:pt x="289" y="211"/>
                </a:lnTo>
                <a:lnTo>
                  <a:pt x="369" y="132"/>
                </a:lnTo>
                <a:lnTo>
                  <a:pt x="184" y="0"/>
                </a:lnTo>
                <a:lnTo>
                  <a:pt x="105" y="79"/>
                </a:lnTo>
                <a:lnTo>
                  <a:pt x="53" y="53"/>
                </a:lnTo>
                <a:lnTo>
                  <a:pt x="26" y="106"/>
                </a:lnTo>
                <a:lnTo>
                  <a:pt x="9" y="132"/>
                </a:lnTo>
                <a:lnTo>
                  <a:pt x="0" y="159"/>
                </a:lnTo>
              </a:path>
            </a:pathLst>
          </a:custGeom>
          <a:solidFill>
            <a:srgbClr val="44546A">
              <a:lumMod val="40000"/>
              <a:lumOff val="60000"/>
            </a:srgbClr>
          </a:solidFill>
          <a:ln w="12700" cap="rnd" cmpd="sng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9" name="Freeform 97" descr="Dashed horizontal">
            <a:extLst>
              <a:ext uri="{FF2B5EF4-FFF2-40B4-BE49-F238E27FC236}">
                <a16:creationId xmlns:a16="http://schemas.microsoft.com/office/drawing/2014/main" id="{FB629214-8550-42B8-82D6-FC09BDE74A52}"/>
              </a:ext>
            </a:extLst>
          </p:cNvPr>
          <p:cNvSpPr>
            <a:spLocks/>
          </p:cNvSpPr>
          <p:nvPr/>
        </p:nvSpPr>
        <p:spPr bwMode="auto">
          <a:xfrm>
            <a:off x="7154935" y="2659925"/>
            <a:ext cx="396299" cy="331291"/>
          </a:xfrm>
          <a:custGeom>
            <a:avLst/>
            <a:gdLst>
              <a:gd name="T0" fmla="*/ 199091352 w 317"/>
              <a:gd name="T1" fmla="*/ 199091313 h 265"/>
              <a:gd name="T2" fmla="*/ 133567355 w 317"/>
              <a:gd name="T3" fmla="*/ 267136245 h 265"/>
              <a:gd name="T4" fmla="*/ 0 w 317"/>
              <a:gd name="T5" fmla="*/ 398184214 h 265"/>
              <a:gd name="T6" fmla="*/ 133567355 w 317"/>
              <a:gd name="T7" fmla="*/ 466227558 h 265"/>
              <a:gd name="T8" fmla="*/ 398184292 w 317"/>
              <a:gd name="T9" fmla="*/ 665320459 h 265"/>
              <a:gd name="T10" fmla="*/ 730844586 w 317"/>
              <a:gd name="T11" fmla="*/ 398184214 h 265"/>
              <a:gd name="T12" fmla="*/ 796368584 w 317"/>
              <a:gd name="T13" fmla="*/ 65523985 h 265"/>
              <a:gd name="T14" fmla="*/ 597275644 w 317"/>
              <a:gd name="T15" fmla="*/ 0 h 265"/>
              <a:gd name="T16" fmla="*/ 597275644 w 317"/>
              <a:gd name="T17" fmla="*/ 199091313 h 265"/>
              <a:gd name="T18" fmla="*/ 264615350 w 317"/>
              <a:gd name="T19" fmla="*/ 267136245 h 265"/>
              <a:gd name="T20" fmla="*/ 221773530 w 317"/>
              <a:gd name="T21" fmla="*/ 221773486 h 265"/>
              <a:gd name="T22" fmla="*/ 199091352 w 317"/>
              <a:gd name="T23" fmla="*/ 199091313 h 26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317" h="265">
                <a:moveTo>
                  <a:pt x="79" y="79"/>
                </a:moveTo>
                <a:lnTo>
                  <a:pt x="53" y="106"/>
                </a:lnTo>
                <a:lnTo>
                  <a:pt x="0" y="158"/>
                </a:lnTo>
                <a:lnTo>
                  <a:pt x="53" y="185"/>
                </a:lnTo>
                <a:lnTo>
                  <a:pt x="158" y="264"/>
                </a:lnTo>
                <a:lnTo>
                  <a:pt x="290" y="158"/>
                </a:lnTo>
                <a:lnTo>
                  <a:pt x="316" y="26"/>
                </a:lnTo>
                <a:lnTo>
                  <a:pt x="237" y="0"/>
                </a:lnTo>
                <a:lnTo>
                  <a:pt x="237" y="79"/>
                </a:lnTo>
                <a:lnTo>
                  <a:pt x="105" y="106"/>
                </a:lnTo>
                <a:lnTo>
                  <a:pt x="88" y="88"/>
                </a:lnTo>
                <a:lnTo>
                  <a:pt x="79" y="79"/>
                </a:lnTo>
              </a:path>
            </a:pathLst>
          </a:custGeom>
          <a:solidFill>
            <a:srgbClr val="44546A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0" name="Freeform 98" descr="Dashed horizontal">
            <a:extLst>
              <a:ext uri="{FF2B5EF4-FFF2-40B4-BE49-F238E27FC236}">
                <a16:creationId xmlns:a16="http://schemas.microsoft.com/office/drawing/2014/main" id="{05690829-BEAD-442E-85F8-1BCF586330F9}"/>
              </a:ext>
            </a:extLst>
          </p:cNvPr>
          <p:cNvSpPr>
            <a:spLocks/>
          </p:cNvSpPr>
          <p:nvPr/>
        </p:nvSpPr>
        <p:spPr bwMode="auto">
          <a:xfrm>
            <a:off x="7029952" y="2286604"/>
            <a:ext cx="528816" cy="495062"/>
          </a:xfrm>
          <a:custGeom>
            <a:avLst/>
            <a:gdLst>
              <a:gd name="T0" fmla="*/ 0 w 423"/>
              <a:gd name="T1" fmla="*/ 0 h 396"/>
              <a:gd name="T2" fmla="*/ 0 w 423"/>
              <a:gd name="T3" fmla="*/ 125413 h 396"/>
              <a:gd name="T4" fmla="*/ 84137 w 423"/>
              <a:gd name="T5" fmla="*/ 209550 h 396"/>
              <a:gd name="T6" fmla="*/ 0 w 423"/>
              <a:gd name="T7" fmla="*/ 250825 h 396"/>
              <a:gd name="T8" fmla="*/ 0 w 423"/>
              <a:gd name="T9" fmla="*/ 376238 h 396"/>
              <a:gd name="T10" fmla="*/ 293687 w 423"/>
              <a:gd name="T11" fmla="*/ 585788 h 396"/>
              <a:gd name="T12" fmla="*/ 334962 w 423"/>
              <a:gd name="T13" fmla="*/ 627063 h 396"/>
              <a:gd name="T14" fmla="*/ 544512 w 423"/>
              <a:gd name="T15" fmla="*/ 585788 h 396"/>
              <a:gd name="T16" fmla="*/ 544512 w 423"/>
              <a:gd name="T17" fmla="*/ 458788 h 396"/>
              <a:gd name="T18" fmla="*/ 209550 w 423"/>
              <a:gd name="T19" fmla="*/ 333375 h 396"/>
              <a:gd name="T20" fmla="*/ 209550 w 423"/>
              <a:gd name="T21" fmla="*/ 293688 h 396"/>
              <a:gd name="T22" fmla="*/ 585787 w 423"/>
              <a:gd name="T23" fmla="*/ 417513 h 396"/>
              <a:gd name="T24" fmla="*/ 544512 w 423"/>
              <a:gd name="T25" fmla="*/ 250825 h 396"/>
              <a:gd name="T26" fmla="*/ 669925 w 423"/>
              <a:gd name="T27" fmla="*/ 250825 h 396"/>
              <a:gd name="T28" fmla="*/ 669925 w 423"/>
              <a:gd name="T29" fmla="*/ 168275 h 396"/>
              <a:gd name="T30" fmla="*/ 544512 w 423"/>
              <a:gd name="T31" fmla="*/ 125413 h 396"/>
              <a:gd name="T32" fmla="*/ 503237 w 423"/>
              <a:gd name="T33" fmla="*/ 41275 h 396"/>
              <a:gd name="T34" fmla="*/ 334962 w 423"/>
              <a:gd name="T35" fmla="*/ 41275 h 396"/>
              <a:gd name="T36" fmla="*/ 209550 w 423"/>
              <a:gd name="T37" fmla="*/ 125413 h 396"/>
              <a:gd name="T38" fmla="*/ 98425 w 423"/>
              <a:gd name="T39" fmla="*/ 55563 h 396"/>
              <a:gd name="T40" fmla="*/ 41275 w 423"/>
              <a:gd name="T41" fmla="*/ 28575 h 396"/>
              <a:gd name="T42" fmla="*/ 0 w 423"/>
              <a:gd name="T43" fmla="*/ 0 h 39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423" h="396">
                <a:moveTo>
                  <a:pt x="0" y="0"/>
                </a:moveTo>
                <a:lnTo>
                  <a:pt x="0" y="79"/>
                </a:lnTo>
                <a:lnTo>
                  <a:pt x="53" y="132"/>
                </a:lnTo>
                <a:lnTo>
                  <a:pt x="0" y="158"/>
                </a:lnTo>
                <a:lnTo>
                  <a:pt x="0" y="237"/>
                </a:lnTo>
                <a:lnTo>
                  <a:pt x="185" y="369"/>
                </a:lnTo>
                <a:lnTo>
                  <a:pt x="211" y="395"/>
                </a:lnTo>
                <a:lnTo>
                  <a:pt x="343" y="369"/>
                </a:lnTo>
                <a:lnTo>
                  <a:pt x="343" y="289"/>
                </a:lnTo>
                <a:lnTo>
                  <a:pt x="132" y="210"/>
                </a:lnTo>
                <a:lnTo>
                  <a:pt x="132" y="185"/>
                </a:lnTo>
                <a:lnTo>
                  <a:pt x="369" y="263"/>
                </a:lnTo>
                <a:lnTo>
                  <a:pt x="343" y="158"/>
                </a:lnTo>
                <a:lnTo>
                  <a:pt x="422" y="158"/>
                </a:lnTo>
                <a:lnTo>
                  <a:pt x="422" y="106"/>
                </a:lnTo>
                <a:lnTo>
                  <a:pt x="343" y="79"/>
                </a:lnTo>
                <a:lnTo>
                  <a:pt x="317" y="26"/>
                </a:lnTo>
                <a:lnTo>
                  <a:pt x="211" y="26"/>
                </a:lnTo>
                <a:lnTo>
                  <a:pt x="132" y="79"/>
                </a:lnTo>
                <a:lnTo>
                  <a:pt x="62" y="35"/>
                </a:lnTo>
                <a:lnTo>
                  <a:pt x="26" y="18"/>
                </a:lnTo>
                <a:lnTo>
                  <a:pt x="0" y="0"/>
                </a:lnTo>
              </a:path>
            </a:pathLst>
          </a:custGeom>
          <a:solidFill>
            <a:srgbClr val="44546A">
              <a:lumMod val="40000"/>
              <a:lumOff val="60000"/>
            </a:srgbClr>
          </a:solidFill>
          <a:ln w="12700" cap="rnd" cmpd="sng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1" name="Freeform 99" descr="Dashed horizontal">
            <a:extLst>
              <a:ext uri="{FF2B5EF4-FFF2-40B4-BE49-F238E27FC236}">
                <a16:creationId xmlns:a16="http://schemas.microsoft.com/office/drawing/2014/main" id="{30CC97C2-C79B-4099-8B4D-C6380A834D73}"/>
              </a:ext>
            </a:extLst>
          </p:cNvPr>
          <p:cNvSpPr>
            <a:spLocks/>
          </p:cNvSpPr>
          <p:nvPr/>
        </p:nvSpPr>
        <p:spPr bwMode="auto">
          <a:xfrm>
            <a:off x="7286023" y="2057054"/>
            <a:ext cx="365046" cy="263783"/>
          </a:xfrm>
          <a:custGeom>
            <a:avLst/>
            <a:gdLst>
              <a:gd name="T0" fmla="*/ 65524063 w 292"/>
              <a:gd name="T1" fmla="*/ 196572481 h 211"/>
              <a:gd name="T2" fmla="*/ 0 w 292"/>
              <a:gd name="T3" fmla="*/ 529233602 h 211"/>
              <a:gd name="T4" fmla="*/ 667842200 w 292"/>
              <a:gd name="T5" fmla="*/ 529233602 h 211"/>
              <a:gd name="T6" fmla="*/ 667842200 w 292"/>
              <a:gd name="T7" fmla="*/ 330141755 h 211"/>
              <a:gd name="T8" fmla="*/ 733366263 w 292"/>
              <a:gd name="T9" fmla="*/ 196572481 h 211"/>
              <a:gd name="T10" fmla="*/ 667842200 w 292"/>
              <a:gd name="T11" fmla="*/ 0 h 211"/>
              <a:gd name="T12" fmla="*/ 199093138 w 292"/>
              <a:gd name="T13" fmla="*/ 0 h 211"/>
              <a:gd name="T14" fmla="*/ 133569075 w 292"/>
              <a:gd name="T15" fmla="*/ 88206394 h 211"/>
              <a:gd name="T16" fmla="*/ 88206263 w 292"/>
              <a:gd name="T17" fmla="*/ 131048321 h 211"/>
              <a:gd name="T18" fmla="*/ 65524063 w 292"/>
              <a:gd name="T19" fmla="*/ 196572481 h 211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92" h="211">
                <a:moveTo>
                  <a:pt x="26" y="78"/>
                </a:moveTo>
                <a:lnTo>
                  <a:pt x="0" y="210"/>
                </a:lnTo>
                <a:lnTo>
                  <a:pt x="265" y="210"/>
                </a:lnTo>
                <a:lnTo>
                  <a:pt x="265" y="131"/>
                </a:lnTo>
                <a:lnTo>
                  <a:pt x="291" y="78"/>
                </a:lnTo>
                <a:lnTo>
                  <a:pt x="265" y="0"/>
                </a:lnTo>
                <a:lnTo>
                  <a:pt x="79" y="0"/>
                </a:lnTo>
                <a:lnTo>
                  <a:pt x="53" y="35"/>
                </a:lnTo>
                <a:lnTo>
                  <a:pt x="35" y="52"/>
                </a:lnTo>
                <a:lnTo>
                  <a:pt x="26" y="78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" name="Freeform 100" descr="Dashed horizontal">
            <a:extLst>
              <a:ext uri="{FF2B5EF4-FFF2-40B4-BE49-F238E27FC236}">
                <a16:creationId xmlns:a16="http://schemas.microsoft.com/office/drawing/2014/main" id="{8262CF1D-8BE1-4F14-9EE2-2662C0E43918}"/>
              </a:ext>
            </a:extLst>
          </p:cNvPr>
          <p:cNvSpPr>
            <a:spLocks/>
          </p:cNvSpPr>
          <p:nvPr/>
        </p:nvSpPr>
        <p:spPr bwMode="auto">
          <a:xfrm>
            <a:off x="7616063" y="2024551"/>
            <a:ext cx="263783" cy="362545"/>
          </a:xfrm>
          <a:custGeom>
            <a:avLst/>
            <a:gdLst>
              <a:gd name="T0" fmla="*/ 0 w 211"/>
              <a:gd name="T1" fmla="*/ 65524063 h 290"/>
              <a:gd name="T2" fmla="*/ 65524160 w 211"/>
              <a:gd name="T3" fmla="*/ 262096250 h 290"/>
              <a:gd name="T4" fmla="*/ 0 w 211"/>
              <a:gd name="T5" fmla="*/ 395665325 h 290"/>
              <a:gd name="T6" fmla="*/ 0 w 211"/>
              <a:gd name="T7" fmla="*/ 594756875 h 290"/>
              <a:gd name="T8" fmla="*/ 199093435 w 211"/>
              <a:gd name="T9" fmla="*/ 594756875 h 290"/>
              <a:gd name="T10" fmla="*/ 133569274 w 211"/>
              <a:gd name="T11" fmla="*/ 728325950 h 290"/>
              <a:gd name="T12" fmla="*/ 332661122 w 211"/>
              <a:gd name="T13" fmla="*/ 728325950 h 290"/>
              <a:gd name="T14" fmla="*/ 398185282 w 211"/>
              <a:gd name="T15" fmla="*/ 594756875 h 290"/>
              <a:gd name="T16" fmla="*/ 529233602 w 211"/>
              <a:gd name="T17" fmla="*/ 594756875 h 290"/>
              <a:gd name="T18" fmla="*/ 466230396 w 211"/>
              <a:gd name="T19" fmla="*/ 262096250 h 290"/>
              <a:gd name="T20" fmla="*/ 529233602 w 211"/>
              <a:gd name="T21" fmla="*/ 0 h 290"/>
              <a:gd name="T22" fmla="*/ 332661122 w 211"/>
              <a:gd name="T23" fmla="*/ 0 h 290"/>
              <a:gd name="T24" fmla="*/ 156249921 w 211"/>
              <a:gd name="T25" fmla="*/ 22682200 h 290"/>
              <a:gd name="T26" fmla="*/ 65524160 w 211"/>
              <a:gd name="T27" fmla="*/ 45362813 h 290"/>
              <a:gd name="T28" fmla="*/ 0 w 211"/>
              <a:gd name="T29" fmla="*/ 65524063 h 29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211" h="290">
                <a:moveTo>
                  <a:pt x="0" y="26"/>
                </a:moveTo>
                <a:lnTo>
                  <a:pt x="26" y="104"/>
                </a:lnTo>
                <a:lnTo>
                  <a:pt x="0" y="157"/>
                </a:lnTo>
                <a:lnTo>
                  <a:pt x="0" y="236"/>
                </a:lnTo>
                <a:lnTo>
                  <a:pt x="79" y="236"/>
                </a:lnTo>
                <a:lnTo>
                  <a:pt x="53" y="289"/>
                </a:lnTo>
                <a:lnTo>
                  <a:pt x="132" y="289"/>
                </a:lnTo>
                <a:lnTo>
                  <a:pt x="158" y="236"/>
                </a:lnTo>
                <a:lnTo>
                  <a:pt x="210" y="236"/>
                </a:lnTo>
                <a:lnTo>
                  <a:pt x="185" y="104"/>
                </a:lnTo>
                <a:lnTo>
                  <a:pt x="210" y="0"/>
                </a:lnTo>
                <a:lnTo>
                  <a:pt x="132" y="0"/>
                </a:lnTo>
                <a:lnTo>
                  <a:pt x="62" y="9"/>
                </a:lnTo>
                <a:lnTo>
                  <a:pt x="26" y="18"/>
                </a:lnTo>
                <a:lnTo>
                  <a:pt x="0" y="26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" name="Freeform 101">
            <a:extLst>
              <a:ext uri="{FF2B5EF4-FFF2-40B4-BE49-F238E27FC236}">
                <a16:creationId xmlns:a16="http://schemas.microsoft.com/office/drawing/2014/main" id="{5E369A6B-5639-43C6-9163-99196C1AA30E}"/>
              </a:ext>
            </a:extLst>
          </p:cNvPr>
          <p:cNvSpPr>
            <a:spLocks/>
          </p:cNvSpPr>
          <p:nvPr/>
        </p:nvSpPr>
        <p:spPr bwMode="auto">
          <a:xfrm>
            <a:off x="7362298" y="1695757"/>
            <a:ext cx="232529" cy="331292"/>
          </a:xfrm>
          <a:custGeom>
            <a:avLst/>
            <a:gdLst>
              <a:gd name="T0" fmla="*/ 0 w 186"/>
              <a:gd name="T1" fmla="*/ 65524140 h 265"/>
              <a:gd name="T2" fmla="*/ 65524063 w 186"/>
              <a:gd name="T3" fmla="*/ 199093374 h 265"/>
              <a:gd name="T4" fmla="*/ 65524063 w 186"/>
              <a:gd name="T5" fmla="*/ 531754395 h 265"/>
              <a:gd name="T6" fmla="*/ 199093138 w 186"/>
              <a:gd name="T7" fmla="*/ 665322041 h 265"/>
              <a:gd name="T8" fmla="*/ 466229700 w 186"/>
              <a:gd name="T9" fmla="*/ 531754395 h 265"/>
              <a:gd name="T10" fmla="*/ 199093138 w 186"/>
              <a:gd name="T11" fmla="*/ 466230254 h 265"/>
              <a:gd name="T12" fmla="*/ 199093138 w 186"/>
              <a:gd name="T13" fmla="*/ 0 h 265"/>
              <a:gd name="T14" fmla="*/ 88206263 w 186"/>
              <a:gd name="T15" fmla="*/ 22682227 h 265"/>
              <a:gd name="T16" fmla="*/ 45362813 w 186"/>
              <a:gd name="T17" fmla="*/ 45362866 h 265"/>
              <a:gd name="T18" fmla="*/ 0 w 186"/>
              <a:gd name="T19" fmla="*/ 45362866 h 265"/>
              <a:gd name="T20" fmla="*/ 0 w 186"/>
              <a:gd name="T21" fmla="*/ 65524140 h 26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86" h="265">
                <a:moveTo>
                  <a:pt x="0" y="26"/>
                </a:moveTo>
                <a:lnTo>
                  <a:pt x="26" y="79"/>
                </a:lnTo>
                <a:lnTo>
                  <a:pt x="26" y="211"/>
                </a:lnTo>
                <a:lnTo>
                  <a:pt x="79" y="264"/>
                </a:lnTo>
                <a:lnTo>
                  <a:pt x="185" y="211"/>
                </a:lnTo>
                <a:lnTo>
                  <a:pt x="79" y="185"/>
                </a:lnTo>
                <a:lnTo>
                  <a:pt x="79" y="0"/>
                </a:lnTo>
                <a:lnTo>
                  <a:pt x="35" y="9"/>
                </a:lnTo>
                <a:lnTo>
                  <a:pt x="18" y="18"/>
                </a:lnTo>
                <a:lnTo>
                  <a:pt x="0" y="18"/>
                </a:lnTo>
                <a:lnTo>
                  <a:pt x="0" y="26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4" name="Freeform 102">
            <a:extLst>
              <a:ext uri="{FF2B5EF4-FFF2-40B4-BE49-F238E27FC236}">
                <a16:creationId xmlns:a16="http://schemas.microsoft.com/office/drawing/2014/main" id="{49775A2F-20C1-4FD3-8CD4-A2F9FE051B47}"/>
              </a:ext>
            </a:extLst>
          </p:cNvPr>
          <p:cNvSpPr>
            <a:spLocks/>
          </p:cNvSpPr>
          <p:nvPr/>
        </p:nvSpPr>
        <p:spPr bwMode="auto">
          <a:xfrm>
            <a:off x="7451042" y="1662291"/>
            <a:ext cx="331292" cy="297537"/>
          </a:xfrm>
          <a:custGeom>
            <a:avLst/>
            <a:gdLst>
              <a:gd name="T0" fmla="*/ 0 w 265"/>
              <a:gd name="T1" fmla="*/ 63004700 h 238"/>
              <a:gd name="T2" fmla="*/ 0 w 265"/>
              <a:gd name="T3" fmla="*/ 531753763 h 238"/>
              <a:gd name="T4" fmla="*/ 267136880 w 265"/>
              <a:gd name="T5" fmla="*/ 597277825 h 238"/>
              <a:gd name="T6" fmla="*/ 665322041 w 265"/>
              <a:gd name="T7" fmla="*/ 463708750 h 238"/>
              <a:gd name="T8" fmla="*/ 332661020 w 265"/>
              <a:gd name="T9" fmla="*/ 196572188 h 238"/>
              <a:gd name="T10" fmla="*/ 199093374 w 265"/>
              <a:gd name="T11" fmla="*/ 0 h 238"/>
              <a:gd name="T12" fmla="*/ 88206367 w 265"/>
              <a:gd name="T13" fmla="*/ 20161250 h 238"/>
              <a:gd name="T14" fmla="*/ 45362866 w 265"/>
              <a:gd name="T15" fmla="*/ 42843450 h 238"/>
              <a:gd name="T16" fmla="*/ 0 w 265"/>
              <a:gd name="T17" fmla="*/ 42843450 h 238"/>
              <a:gd name="T18" fmla="*/ 0 w 265"/>
              <a:gd name="T19" fmla="*/ 63004700 h 23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65" h="238">
                <a:moveTo>
                  <a:pt x="0" y="25"/>
                </a:moveTo>
                <a:lnTo>
                  <a:pt x="0" y="211"/>
                </a:lnTo>
                <a:lnTo>
                  <a:pt x="106" y="237"/>
                </a:lnTo>
                <a:lnTo>
                  <a:pt x="264" y="184"/>
                </a:lnTo>
                <a:lnTo>
                  <a:pt x="132" y="78"/>
                </a:lnTo>
                <a:lnTo>
                  <a:pt x="79" y="0"/>
                </a:lnTo>
                <a:lnTo>
                  <a:pt x="35" y="8"/>
                </a:lnTo>
                <a:lnTo>
                  <a:pt x="18" y="17"/>
                </a:lnTo>
                <a:lnTo>
                  <a:pt x="0" y="17"/>
                </a:lnTo>
                <a:lnTo>
                  <a:pt x="0" y="25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5" name="Freeform 103">
            <a:extLst>
              <a:ext uri="{FF2B5EF4-FFF2-40B4-BE49-F238E27FC236}">
                <a16:creationId xmlns:a16="http://schemas.microsoft.com/office/drawing/2014/main" id="{06178C59-7E91-4C9E-91C3-2DCCD1C036C2}"/>
              </a:ext>
            </a:extLst>
          </p:cNvPr>
          <p:cNvSpPr>
            <a:spLocks/>
          </p:cNvSpPr>
          <p:nvPr/>
        </p:nvSpPr>
        <p:spPr bwMode="auto">
          <a:xfrm>
            <a:off x="7451668" y="1492319"/>
            <a:ext cx="528817" cy="374625"/>
          </a:xfrm>
          <a:custGeom>
            <a:avLst/>
            <a:gdLst>
              <a:gd name="T0" fmla="*/ 0 w 423"/>
              <a:gd name="T1" fmla="*/ 0 h 291"/>
              <a:gd name="T2" fmla="*/ 133569174 w 423"/>
              <a:gd name="T3" fmla="*/ 133569220 h 291"/>
              <a:gd name="T4" fmla="*/ 332660873 w 423"/>
              <a:gd name="T5" fmla="*/ 267136852 h 291"/>
              <a:gd name="T6" fmla="*/ 665321745 w 423"/>
              <a:gd name="T7" fmla="*/ 463709252 h 291"/>
              <a:gd name="T8" fmla="*/ 929939142 w 423"/>
              <a:gd name="T9" fmla="*/ 730846104 h 291"/>
              <a:gd name="T10" fmla="*/ 1063506729 w 423"/>
              <a:gd name="T11" fmla="*/ 665321970 h 291"/>
              <a:gd name="T12" fmla="*/ 798890920 w 423"/>
              <a:gd name="T13" fmla="*/ 332660985 h 291"/>
              <a:gd name="T14" fmla="*/ 665321745 w 423"/>
              <a:gd name="T15" fmla="*/ 332660985 h 291"/>
              <a:gd name="T16" fmla="*/ 400705936 w 423"/>
              <a:gd name="T17" fmla="*/ 0 h 291"/>
              <a:gd name="T18" fmla="*/ 199093286 w 423"/>
              <a:gd name="T19" fmla="*/ 0 h 291"/>
              <a:gd name="T20" fmla="*/ 88206328 w 423"/>
              <a:gd name="T21" fmla="*/ 0 h 291"/>
              <a:gd name="T22" fmla="*/ 0 w 423"/>
              <a:gd name="T23" fmla="*/ 0 h 29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23" h="291">
                <a:moveTo>
                  <a:pt x="0" y="0"/>
                </a:moveTo>
                <a:lnTo>
                  <a:pt x="53" y="53"/>
                </a:lnTo>
                <a:lnTo>
                  <a:pt x="132" y="106"/>
                </a:lnTo>
                <a:lnTo>
                  <a:pt x="264" y="184"/>
                </a:lnTo>
                <a:lnTo>
                  <a:pt x="369" y="290"/>
                </a:lnTo>
                <a:lnTo>
                  <a:pt x="422" y="264"/>
                </a:lnTo>
                <a:lnTo>
                  <a:pt x="317" y="132"/>
                </a:lnTo>
                <a:lnTo>
                  <a:pt x="264" y="132"/>
                </a:lnTo>
                <a:lnTo>
                  <a:pt x="159" y="0"/>
                </a:lnTo>
                <a:lnTo>
                  <a:pt x="79" y="0"/>
                </a:lnTo>
                <a:lnTo>
                  <a:pt x="35" y="0"/>
                </a:lnTo>
                <a:lnTo>
                  <a:pt x="0" y="0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6" name="Freeform 104">
            <a:extLst>
              <a:ext uri="{FF2B5EF4-FFF2-40B4-BE49-F238E27FC236}">
                <a16:creationId xmlns:a16="http://schemas.microsoft.com/office/drawing/2014/main" id="{07241378-B4E1-4A42-98E9-F6A33285F35D}"/>
              </a:ext>
            </a:extLst>
          </p:cNvPr>
          <p:cNvSpPr>
            <a:spLocks/>
          </p:cNvSpPr>
          <p:nvPr/>
        </p:nvSpPr>
        <p:spPr bwMode="auto">
          <a:xfrm>
            <a:off x="7516953" y="1569737"/>
            <a:ext cx="331291" cy="330041"/>
          </a:xfrm>
          <a:custGeom>
            <a:avLst/>
            <a:gdLst>
              <a:gd name="T0" fmla="*/ 0 w 265"/>
              <a:gd name="T1" fmla="*/ 0 h 264"/>
              <a:gd name="T2" fmla="*/ 65523985 w 265"/>
              <a:gd name="T3" fmla="*/ 199093138 h 264"/>
              <a:gd name="T4" fmla="*/ 199091313 w 265"/>
              <a:gd name="T5" fmla="*/ 395665325 h 264"/>
              <a:gd name="T6" fmla="*/ 531751543 w 265"/>
              <a:gd name="T7" fmla="*/ 662801888 h 264"/>
              <a:gd name="T8" fmla="*/ 665320459 w 265"/>
              <a:gd name="T9" fmla="*/ 597277825 h 264"/>
              <a:gd name="T10" fmla="*/ 531751543 w 265"/>
              <a:gd name="T11" fmla="*/ 330141263 h 264"/>
              <a:gd name="T12" fmla="*/ 199091313 w 265"/>
              <a:gd name="T13" fmla="*/ 133569075 h 264"/>
              <a:gd name="T14" fmla="*/ 88204570 w 265"/>
              <a:gd name="T15" fmla="*/ 65524063 h 264"/>
              <a:gd name="T16" fmla="*/ 45362759 w 265"/>
              <a:gd name="T17" fmla="*/ 22682200 h 264"/>
              <a:gd name="T18" fmla="*/ 0 w 265"/>
              <a:gd name="T19" fmla="*/ 0 h 26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265" h="264">
                <a:moveTo>
                  <a:pt x="0" y="0"/>
                </a:moveTo>
                <a:lnTo>
                  <a:pt x="26" y="79"/>
                </a:lnTo>
                <a:lnTo>
                  <a:pt x="79" y="157"/>
                </a:lnTo>
                <a:lnTo>
                  <a:pt x="211" y="263"/>
                </a:lnTo>
                <a:lnTo>
                  <a:pt x="264" y="237"/>
                </a:lnTo>
                <a:lnTo>
                  <a:pt x="211" y="131"/>
                </a:lnTo>
                <a:lnTo>
                  <a:pt x="79" y="53"/>
                </a:lnTo>
                <a:lnTo>
                  <a:pt x="35" y="26"/>
                </a:lnTo>
                <a:lnTo>
                  <a:pt x="18" y="9"/>
                </a:lnTo>
                <a:lnTo>
                  <a:pt x="0" y="0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7" name="Freeform 105">
            <a:extLst>
              <a:ext uri="{FF2B5EF4-FFF2-40B4-BE49-F238E27FC236}">
                <a16:creationId xmlns:a16="http://schemas.microsoft.com/office/drawing/2014/main" id="{431E2624-BE2E-43D2-9AA5-4A27C46FD2C8}"/>
              </a:ext>
            </a:extLst>
          </p:cNvPr>
          <p:cNvSpPr>
            <a:spLocks/>
          </p:cNvSpPr>
          <p:nvPr/>
        </p:nvSpPr>
        <p:spPr bwMode="auto">
          <a:xfrm>
            <a:off x="7649819" y="1464481"/>
            <a:ext cx="461307" cy="462558"/>
          </a:xfrm>
          <a:custGeom>
            <a:avLst/>
            <a:gdLst>
              <a:gd name="T0" fmla="*/ 0 w 369"/>
              <a:gd name="T1" fmla="*/ 65524063 h 370"/>
              <a:gd name="T2" fmla="*/ 264615387 w 369"/>
              <a:gd name="T3" fmla="*/ 400705638 h 370"/>
              <a:gd name="T4" fmla="*/ 398184348 w 369"/>
              <a:gd name="T5" fmla="*/ 400705638 h 370"/>
              <a:gd name="T6" fmla="*/ 662799734 w 369"/>
              <a:gd name="T7" fmla="*/ 730845313 h 370"/>
              <a:gd name="T8" fmla="*/ 793847747 w 369"/>
              <a:gd name="T9" fmla="*/ 929938450 h 370"/>
              <a:gd name="T10" fmla="*/ 927416708 w 369"/>
              <a:gd name="T11" fmla="*/ 864414388 h 370"/>
              <a:gd name="T12" fmla="*/ 662799734 w 369"/>
              <a:gd name="T13" fmla="*/ 0 h 370"/>
              <a:gd name="T14" fmla="*/ 332660341 w 369"/>
              <a:gd name="T15" fmla="*/ 22682200 h 370"/>
              <a:gd name="T16" fmla="*/ 156249554 w 369"/>
              <a:gd name="T17" fmla="*/ 45362813 h 370"/>
              <a:gd name="T18" fmla="*/ 22680593 w 369"/>
              <a:gd name="T19" fmla="*/ 45362813 h 370"/>
              <a:gd name="T20" fmla="*/ 0 w 369"/>
              <a:gd name="T21" fmla="*/ 65524063 h 37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369" h="370">
                <a:moveTo>
                  <a:pt x="0" y="26"/>
                </a:moveTo>
                <a:lnTo>
                  <a:pt x="105" y="159"/>
                </a:lnTo>
                <a:lnTo>
                  <a:pt x="158" y="159"/>
                </a:lnTo>
                <a:lnTo>
                  <a:pt x="263" y="290"/>
                </a:lnTo>
                <a:lnTo>
                  <a:pt x="315" y="369"/>
                </a:lnTo>
                <a:lnTo>
                  <a:pt x="368" y="343"/>
                </a:lnTo>
                <a:lnTo>
                  <a:pt x="263" y="0"/>
                </a:lnTo>
                <a:lnTo>
                  <a:pt x="132" y="9"/>
                </a:lnTo>
                <a:lnTo>
                  <a:pt x="62" y="18"/>
                </a:lnTo>
                <a:lnTo>
                  <a:pt x="9" y="18"/>
                </a:lnTo>
                <a:lnTo>
                  <a:pt x="0" y="26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8" name="Freeform 106" descr="Dashed horizontal">
            <a:extLst>
              <a:ext uri="{FF2B5EF4-FFF2-40B4-BE49-F238E27FC236}">
                <a16:creationId xmlns:a16="http://schemas.microsoft.com/office/drawing/2014/main" id="{E784E4F7-817E-4B53-B674-09C58ABE0AB2}"/>
              </a:ext>
            </a:extLst>
          </p:cNvPr>
          <p:cNvSpPr>
            <a:spLocks/>
          </p:cNvSpPr>
          <p:nvPr/>
        </p:nvSpPr>
        <p:spPr bwMode="auto">
          <a:xfrm>
            <a:off x="7878595" y="2024551"/>
            <a:ext cx="266284" cy="362545"/>
          </a:xfrm>
          <a:custGeom>
            <a:avLst/>
            <a:gdLst>
              <a:gd name="T0" fmla="*/ 0 w 213"/>
              <a:gd name="T1" fmla="*/ 594756875 h 290"/>
              <a:gd name="T2" fmla="*/ 68045113 w 213"/>
              <a:gd name="T3" fmla="*/ 594756875 h 290"/>
              <a:gd name="T4" fmla="*/ 267136958 w 213"/>
              <a:gd name="T5" fmla="*/ 594756875 h 290"/>
              <a:gd name="T6" fmla="*/ 335182071 w 213"/>
              <a:gd name="T7" fmla="*/ 728325950 h 290"/>
              <a:gd name="T8" fmla="*/ 468749756 w 213"/>
              <a:gd name="T9" fmla="*/ 728325950 h 290"/>
              <a:gd name="T10" fmla="*/ 534273915 w 213"/>
              <a:gd name="T11" fmla="*/ 463708750 h 290"/>
              <a:gd name="T12" fmla="*/ 468749756 w 213"/>
              <a:gd name="T13" fmla="*/ 330141263 h 290"/>
              <a:gd name="T14" fmla="*/ 267136958 w 213"/>
              <a:gd name="T15" fmla="*/ 0 h 290"/>
              <a:gd name="T16" fmla="*/ 68045113 w 213"/>
              <a:gd name="T17" fmla="*/ 196572188 h 290"/>
              <a:gd name="T18" fmla="*/ 22682234 w 213"/>
              <a:gd name="T19" fmla="*/ 395665325 h 290"/>
              <a:gd name="T20" fmla="*/ 0 w 213"/>
              <a:gd name="T21" fmla="*/ 483870000 h 290"/>
              <a:gd name="T22" fmla="*/ 0 w 213"/>
              <a:gd name="T23" fmla="*/ 594756875 h 29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13" h="290">
                <a:moveTo>
                  <a:pt x="0" y="236"/>
                </a:moveTo>
                <a:lnTo>
                  <a:pt x="27" y="236"/>
                </a:lnTo>
                <a:lnTo>
                  <a:pt x="106" y="236"/>
                </a:lnTo>
                <a:lnTo>
                  <a:pt x="133" y="289"/>
                </a:lnTo>
                <a:lnTo>
                  <a:pt x="186" y="289"/>
                </a:lnTo>
                <a:lnTo>
                  <a:pt x="212" y="184"/>
                </a:lnTo>
                <a:lnTo>
                  <a:pt x="186" y="131"/>
                </a:lnTo>
                <a:lnTo>
                  <a:pt x="106" y="0"/>
                </a:lnTo>
                <a:lnTo>
                  <a:pt x="27" y="78"/>
                </a:lnTo>
                <a:lnTo>
                  <a:pt x="9" y="157"/>
                </a:lnTo>
                <a:lnTo>
                  <a:pt x="0" y="192"/>
                </a:lnTo>
                <a:lnTo>
                  <a:pt x="0" y="236"/>
                </a:lnTo>
              </a:path>
            </a:pathLst>
          </a:custGeom>
          <a:solidFill>
            <a:srgbClr val="00B0F0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9" name="Freeform 107">
            <a:extLst>
              <a:ext uri="{FF2B5EF4-FFF2-40B4-BE49-F238E27FC236}">
                <a16:creationId xmlns:a16="http://schemas.microsoft.com/office/drawing/2014/main" id="{941F90CA-0394-4CE0-A176-6D57715C910F}"/>
              </a:ext>
            </a:extLst>
          </p:cNvPr>
          <p:cNvSpPr>
            <a:spLocks/>
          </p:cNvSpPr>
          <p:nvPr/>
        </p:nvSpPr>
        <p:spPr bwMode="auto">
          <a:xfrm>
            <a:off x="8109876" y="1925787"/>
            <a:ext cx="232529" cy="856357"/>
          </a:xfrm>
          <a:custGeom>
            <a:avLst/>
            <a:gdLst>
              <a:gd name="T0" fmla="*/ 133569075 w 186"/>
              <a:gd name="T1" fmla="*/ 1658262050 h 685"/>
              <a:gd name="T2" fmla="*/ 332660625 w 186"/>
              <a:gd name="T3" fmla="*/ 1456649643 h 685"/>
              <a:gd name="T4" fmla="*/ 400705638 w 186"/>
              <a:gd name="T5" fmla="*/ 861893041 h 685"/>
              <a:gd name="T6" fmla="*/ 0 w 186"/>
              <a:gd name="T7" fmla="*/ 0 h 685"/>
              <a:gd name="T8" fmla="*/ 65524063 w 186"/>
              <a:gd name="T9" fmla="*/ 0 h 685"/>
              <a:gd name="T10" fmla="*/ 466229700 w 186"/>
              <a:gd name="T11" fmla="*/ 861893041 h 685"/>
              <a:gd name="T12" fmla="*/ 400705638 w 186"/>
              <a:gd name="T13" fmla="*/ 1456649643 h 685"/>
              <a:gd name="T14" fmla="*/ 133569075 w 186"/>
              <a:gd name="T15" fmla="*/ 1723786082 h 685"/>
              <a:gd name="T16" fmla="*/ 133569075 w 186"/>
              <a:gd name="T17" fmla="*/ 1678423291 h 685"/>
              <a:gd name="T18" fmla="*/ 133569075 w 186"/>
              <a:gd name="T19" fmla="*/ 1658262050 h 685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86" h="685">
                <a:moveTo>
                  <a:pt x="53" y="658"/>
                </a:moveTo>
                <a:lnTo>
                  <a:pt x="132" y="578"/>
                </a:lnTo>
                <a:lnTo>
                  <a:pt x="159" y="342"/>
                </a:lnTo>
                <a:lnTo>
                  <a:pt x="0" y="0"/>
                </a:lnTo>
                <a:lnTo>
                  <a:pt x="26" y="0"/>
                </a:lnTo>
                <a:lnTo>
                  <a:pt x="185" y="342"/>
                </a:lnTo>
                <a:lnTo>
                  <a:pt x="159" y="578"/>
                </a:lnTo>
                <a:lnTo>
                  <a:pt x="53" y="684"/>
                </a:lnTo>
                <a:lnTo>
                  <a:pt x="53" y="666"/>
                </a:lnTo>
                <a:lnTo>
                  <a:pt x="53" y="65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0" name="Freeform 108" descr="Dashed horizontal">
            <a:extLst>
              <a:ext uri="{FF2B5EF4-FFF2-40B4-BE49-F238E27FC236}">
                <a16:creationId xmlns:a16="http://schemas.microsoft.com/office/drawing/2014/main" id="{18E4129A-7175-4317-B89A-2B143D65639E}"/>
              </a:ext>
            </a:extLst>
          </p:cNvPr>
          <p:cNvSpPr>
            <a:spLocks/>
          </p:cNvSpPr>
          <p:nvPr/>
        </p:nvSpPr>
        <p:spPr bwMode="auto">
          <a:xfrm>
            <a:off x="7418537" y="2319589"/>
            <a:ext cx="626329" cy="297537"/>
          </a:xfrm>
          <a:custGeom>
            <a:avLst/>
            <a:gdLst>
              <a:gd name="T0" fmla="*/ 0 w 501"/>
              <a:gd name="T1" fmla="*/ 0 h 238"/>
              <a:gd name="T2" fmla="*/ 65524104 w 501"/>
              <a:gd name="T3" fmla="*/ 133569075 h 238"/>
              <a:gd name="T4" fmla="*/ 264617366 w 501"/>
              <a:gd name="T5" fmla="*/ 199093138 h 238"/>
              <a:gd name="T6" fmla="*/ 264617366 w 501"/>
              <a:gd name="T7" fmla="*/ 332660625 h 238"/>
              <a:gd name="T8" fmla="*/ 133569159 w 501"/>
              <a:gd name="T9" fmla="*/ 332660625 h 238"/>
              <a:gd name="T10" fmla="*/ 199093263 w 501"/>
              <a:gd name="T11" fmla="*/ 597277825 h 238"/>
              <a:gd name="T12" fmla="*/ 864414931 w 501"/>
              <a:gd name="T13" fmla="*/ 597277825 h 238"/>
              <a:gd name="T14" fmla="*/ 1260078917 w 501"/>
              <a:gd name="T15" fmla="*/ 133569075 h 238"/>
              <a:gd name="T16" fmla="*/ 1194554813 w 501"/>
              <a:gd name="T17" fmla="*/ 0 h 238"/>
              <a:gd name="T18" fmla="*/ 796369876 w 501"/>
              <a:gd name="T19" fmla="*/ 0 h 238"/>
              <a:gd name="T20" fmla="*/ 730845772 w 501"/>
              <a:gd name="T21" fmla="*/ 133569075 h 238"/>
              <a:gd name="T22" fmla="*/ 531754097 w 501"/>
              <a:gd name="T23" fmla="*/ 133569075 h 238"/>
              <a:gd name="T24" fmla="*/ 597278200 w 501"/>
              <a:gd name="T25" fmla="*/ 0 h 238"/>
              <a:gd name="T26" fmla="*/ 287297993 w 501"/>
              <a:gd name="T27" fmla="*/ 0 h 238"/>
              <a:gd name="T28" fmla="*/ 133569159 w 501"/>
              <a:gd name="T29" fmla="*/ 0 h 238"/>
              <a:gd name="T30" fmla="*/ 0 w 501"/>
              <a:gd name="T31" fmla="*/ 0 h 238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501" h="238">
                <a:moveTo>
                  <a:pt x="0" y="0"/>
                </a:moveTo>
                <a:lnTo>
                  <a:pt x="26" y="53"/>
                </a:lnTo>
                <a:lnTo>
                  <a:pt x="105" y="79"/>
                </a:lnTo>
                <a:lnTo>
                  <a:pt x="105" y="132"/>
                </a:lnTo>
                <a:lnTo>
                  <a:pt x="53" y="132"/>
                </a:lnTo>
                <a:lnTo>
                  <a:pt x="79" y="237"/>
                </a:lnTo>
                <a:lnTo>
                  <a:pt x="343" y="237"/>
                </a:lnTo>
                <a:lnTo>
                  <a:pt x="500" y="53"/>
                </a:lnTo>
                <a:lnTo>
                  <a:pt x="474" y="0"/>
                </a:lnTo>
                <a:lnTo>
                  <a:pt x="316" y="0"/>
                </a:lnTo>
                <a:lnTo>
                  <a:pt x="290" y="53"/>
                </a:lnTo>
                <a:lnTo>
                  <a:pt x="211" y="53"/>
                </a:lnTo>
                <a:lnTo>
                  <a:pt x="237" y="0"/>
                </a:lnTo>
                <a:lnTo>
                  <a:pt x="114" y="0"/>
                </a:lnTo>
                <a:lnTo>
                  <a:pt x="53" y="0"/>
                </a:lnTo>
                <a:lnTo>
                  <a:pt x="0" y="0"/>
                </a:lnTo>
              </a:path>
            </a:pathLst>
          </a:custGeom>
          <a:solidFill>
            <a:srgbClr val="44546A">
              <a:lumMod val="40000"/>
              <a:lumOff val="60000"/>
            </a:srgbClr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1" name="Freeform 109">
            <a:extLst>
              <a:ext uri="{FF2B5EF4-FFF2-40B4-BE49-F238E27FC236}">
                <a16:creationId xmlns:a16="http://schemas.microsoft.com/office/drawing/2014/main" id="{6EAF1D3D-DF9F-459E-B5E1-607C5BF72952}"/>
              </a:ext>
            </a:extLst>
          </p:cNvPr>
          <p:cNvSpPr>
            <a:spLocks/>
          </p:cNvSpPr>
          <p:nvPr/>
        </p:nvSpPr>
        <p:spPr bwMode="auto">
          <a:xfrm>
            <a:off x="7944854" y="2780893"/>
            <a:ext cx="200025" cy="100013"/>
          </a:xfrm>
          <a:custGeom>
            <a:avLst/>
            <a:gdLst>
              <a:gd name="T0" fmla="*/ 400705638 w 160"/>
              <a:gd name="T1" fmla="*/ 0 h 80"/>
              <a:gd name="T2" fmla="*/ 400705638 w 160"/>
              <a:gd name="T3" fmla="*/ 65524063 h 80"/>
              <a:gd name="T4" fmla="*/ 0 w 160"/>
              <a:gd name="T5" fmla="*/ 199093138 h 80"/>
              <a:gd name="T6" fmla="*/ 0 w 160"/>
              <a:gd name="T7" fmla="*/ 133569075 h 80"/>
              <a:gd name="T8" fmla="*/ 201612500 w 160"/>
              <a:gd name="T9" fmla="*/ 65524063 h 80"/>
              <a:gd name="T10" fmla="*/ 289818763 w 160"/>
              <a:gd name="T11" fmla="*/ 22682200 h 80"/>
              <a:gd name="T12" fmla="*/ 400705638 w 160"/>
              <a:gd name="T13" fmla="*/ 0 h 8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60" h="80">
                <a:moveTo>
                  <a:pt x="159" y="0"/>
                </a:moveTo>
                <a:lnTo>
                  <a:pt x="159" y="26"/>
                </a:lnTo>
                <a:lnTo>
                  <a:pt x="0" y="79"/>
                </a:lnTo>
                <a:lnTo>
                  <a:pt x="0" y="53"/>
                </a:lnTo>
                <a:lnTo>
                  <a:pt x="80" y="26"/>
                </a:lnTo>
                <a:lnTo>
                  <a:pt x="115" y="9"/>
                </a:lnTo>
                <a:lnTo>
                  <a:pt x="15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" name="Rectangle 110">
            <a:extLst>
              <a:ext uri="{FF2B5EF4-FFF2-40B4-BE49-F238E27FC236}">
                <a16:creationId xmlns:a16="http://schemas.microsoft.com/office/drawing/2014/main" id="{295E51A2-464D-469F-A1CF-A34BB758E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794" y="2687132"/>
            <a:ext cx="504946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CHEROKEE</a:t>
            </a:r>
          </a:p>
        </p:txBody>
      </p:sp>
      <p:sp>
        <p:nvSpPr>
          <p:cNvPr id="113" name="Rectangle 111">
            <a:extLst>
              <a:ext uri="{FF2B5EF4-FFF2-40B4-BE49-F238E27FC236}">
                <a16:creationId xmlns:a16="http://schemas.microsoft.com/office/drawing/2014/main" id="{3566B6A0-04C6-4E44-BDC5-66DDB94A2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9114" y="2394596"/>
            <a:ext cx="363561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SWAIN</a:t>
            </a:r>
          </a:p>
        </p:txBody>
      </p:sp>
      <p:sp>
        <p:nvSpPr>
          <p:cNvPr id="114" name="Rectangle 112">
            <a:extLst>
              <a:ext uri="{FF2B5EF4-FFF2-40B4-BE49-F238E27FC236}">
                <a16:creationId xmlns:a16="http://schemas.microsoft.com/office/drawing/2014/main" id="{B0965613-8892-4F18-8E30-DDEBFC760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0358" y="2675881"/>
            <a:ext cx="390492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MACON</a:t>
            </a:r>
          </a:p>
        </p:txBody>
      </p:sp>
      <p:sp>
        <p:nvSpPr>
          <p:cNvPr id="115" name="Rectangle 113">
            <a:extLst>
              <a:ext uri="{FF2B5EF4-FFF2-40B4-BE49-F238E27FC236}">
                <a16:creationId xmlns:a16="http://schemas.microsoft.com/office/drawing/2014/main" id="{0CE52D53-682E-4914-8FCE-7008DACE0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6571" y="2510861"/>
            <a:ext cx="434254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GRAHAM</a:t>
            </a:r>
          </a:p>
        </p:txBody>
      </p:sp>
      <p:sp>
        <p:nvSpPr>
          <p:cNvPr id="116" name="Rectangle 114">
            <a:extLst>
              <a:ext uri="{FF2B5EF4-FFF2-40B4-BE49-F238E27FC236}">
                <a16:creationId xmlns:a16="http://schemas.microsoft.com/office/drawing/2014/main" id="{C71A6663-EAD1-4B75-9B61-BC08E837D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6585" y="2788395"/>
            <a:ext cx="326532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CLAY</a:t>
            </a:r>
          </a:p>
        </p:txBody>
      </p:sp>
      <p:sp>
        <p:nvSpPr>
          <p:cNvPr id="117" name="Rectangle 115">
            <a:extLst>
              <a:ext uri="{FF2B5EF4-FFF2-40B4-BE49-F238E27FC236}">
                <a16:creationId xmlns:a16="http://schemas.microsoft.com/office/drawing/2014/main" id="{D5E2D6CA-DE12-45FB-B35E-B2B0C9F2F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5396" y="2540865"/>
            <a:ext cx="346730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JACK-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SON</a:t>
            </a:r>
          </a:p>
        </p:txBody>
      </p:sp>
      <p:sp>
        <p:nvSpPr>
          <p:cNvPr id="118" name="Rectangle 116">
            <a:extLst>
              <a:ext uri="{FF2B5EF4-FFF2-40B4-BE49-F238E27FC236}">
                <a16:creationId xmlns:a16="http://schemas.microsoft.com/office/drawing/2014/main" id="{64A168C4-59C8-4C65-86FD-F66F0C6FE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6660" y="2277082"/>
            <a:ext cx="356829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HAY-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WOOD</a:t>
            </a:r>
          </a:p>
        </p:txBody>
      </p:sp>
      <p:sp>
        <p:nvSpPr>
          <p:cNvPr id="119" name="Rectangle 117">
            <a:extLst>
              <a:ext uri="{FF2B5EF4-FFF2-40B4-BE49-F238E27FC236}">
                <a16:creationId xmlns:a16="http://schemas.microsoft.com/office/drawing/2014/main" id="{F7979406-3AC1-464D-AA13-0AEE7F27E7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6046" y="2525863"/>
            <a:ext cx="437620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HENDER-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SON</a:t>
            </a:r>
          </a:p>
        </p:txBody>
      </p:sp>
      <p:sp>
        <p:nvSpPr>
          <p:cNvPr id="120" name="Rectangle 118">
            <a:extLst>
              <a:ext uri="{FF2B5EF4-FFF2-40B4-BE49-F238E27FC236}">
                <a16:creationId xmlns:a16="http://schemas.microsoft.com/office/drawing/2014/main" id="{0E03F616-93FD-465E-8B03-B48337600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7117" y="2627125"/>
            <a:ext cx="467917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TRAN-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SYLVANIA</a:t>
            </a:r>
          </a:p>
        </p:txBody>
      </p:sp>
      <p:sp>
        <p:nvSpPr>
          <p:cNvPr id="121" name="Rectangle 119">
            <a:extLst>
              <a:ext uri="{FF2B5EF4-FFF2-40B4-BE49-F238E27FC236}">
                <a16:creationId xmlns:a16="http://schemas.microsoft.com/office/drawing/2014/main" id="{CEBAD8AA-F2E7-4C8F-B4C5-CCDD1E1AC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9306" y="2670881"/>
            <a:ext cx="329900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POLK</a:t>
            </a:r>
          </a:p>
        </p:txBody>
      </p:sp>
      <p:sp>
        <p:nvSpPr>
          <p:cNvPr id="122" name="Rectangle 120">
            <a:extLst>
              <a:ext uri="{FF2B5EF4-FFF2-40B4-BE49-F238E27FC236}">
                <a16:creationId xmlns:a16="http://schemas.microsoft.com/office/drawing/2014/main" id="{AB450F5A-EB22-4BFD-8D6D-BC7C17B16B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9653" y="2467105"/>
            <a:ext cx="434254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RUTHER-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FORD</a:t>
            </a:r>
          </a:p>
        </p:txBody>
      </p:sp>
      <p:sp>
        <p:nvSpPr>
          <p:cNvPr id="123" name="Rectangle 121">
            <a:extLst>
              <a:ext uri="{FF2B5EF4-FFF2-40B4-BE49-F238E27FC236}">
                <a16:creationId xmlns:a16="http://schemas.microsoft.com/office/drawing/2014/main" id="{BD082933-952E-4788-8958-F2305BC1FC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5032" y="2273331"/>
            <a:ext cx="387127" cy="258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BUN-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COMBE</a:t>
            </a:r>
          </a:p>
        </p:txBody>
      </p:sp>
      <p:sp>
        <p:nvSpPr>
          <p:cNvPr id="124" name="Rectangle 122">
            <a:extLst>
              <a:ext uri="{FF2B5EF4-FFF2-40B4-BE49-F238E27FC236}">
                <a16:creationId xmlns:a16="http://schemas.microsoft.com/office/drawing/2014/main" id="{21B373FA-36BB-4663-8591-00AD3D8B3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0648" y="2005798"/>
            <a:ext cx="309702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YAN-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CEY</a:t>
            </a:r>
          </a:p>
        </p:txBody>
      </p:sp>
      <p:sp>
        <p:nvSpPr>
          <p:cNvPr id="125" name="Rectangle 123">
            <a:extLst>
              <a:ext uri="{FF2B5EF4-FFF2-40B4-BE49-F238E27FC236}">
                <a16:creationId xmlns:a16="http://schemas.microsoft.com/office/drawing/2014/main" id="{238B937D-F4D4-46B1-B220-75F38366B8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6751" y="2045827"/>
            <a:ext cx="447719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MADISON</a:t>
            </a:r>
          </a:p>
        </p:txBody>
      </p:sp>
      <p:sp>
        <p:nvSpPr>
          <p:cNvPr id="126" name="Rectangle 124">
            <a:extLst>
              <a:ext uri="{FF2B5EF4-FFF2-40B4-BE49-F238E27FC236}">
                <a16:creationId xmlns:a16="http://schemas.microsoft.com/office/drawing/2014/main" id="{C7F6FFC7-430D-4A6B-8798-B074F7CDA97E}"/>
              </a:ext>
            </a:extLst>
          </p:cNvPr>
          <p:cNvSpPr>
            <a:spLocks noChangeArrowheads="1"/>
          </p:cNvSpPr>
          <p:nvPr/>
        </p:nvSpPr>
        <p:spPr bwMode="auto">
          <a:xfrm rot="2240092">
            <a:off x="2969297" y="1940832"/>
            <a:ext cx="467917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MITCHELL</a:t>
            </a:r>
          </a:p>
        </p:txBody>
      </p:sp>
      <p:sp>
        <p:nvSpPr>
          <p:cNvPr id="127" name="Rectangle 125">
            <a:extLst>
              <a:ext uri="{FF2B5EF4-FFF2-40B4-BE49-F238E27FC236}">
                <a16:creationId xmlns:a16="http://schemas.microsoft.com/office/drawing/2014/main" id="{A29AD158-1F92-4800-860B-CED581D92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8509" y="1917036"/>
            <a:ext cx="370295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AVERY</a:t>
            </a:r>
          </a:p>
        </p:txBody>
      </p:sp>
      <p:sp>
        <p:nvSpPr>
          <p:cNvPr id="128" name="Rectangle 126">
            <a:extLst>
              <a:ext uri="{FF2B5EF4-FFF2-40B4-BE49-F238E27FC236}">
                <a16:creationId xmlns:a16="http://schemas.microsoft.com/office/drawing/2014/main" id="{A3D666A7-28CA-4E0D-BB63-6BF00DF35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0563" y="2590871"/>
            <a:ext cx="383759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CLEVE-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LAND</a:t>
            </a:r>
          </a:p>
        </p:txBody>
      </p:sp>
      <p:sp>
        <p:nvSpPr>
          <p:cNvPr id="129" name="Rectangle 127">
            <a:extLst>
              <a:ext uri="{FF2B5EF4-FFF2-40B4-BE49-F238E27FC236}">
                <a16:creationId xmlns:a16="http://schemas.microsoft.com/office/drawing/2014/main" id="{F177FE3C-C705-45DF-912B-E6B06AF898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8902" y="2463355"/>
            <a:ext cx="430887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LINCOLN</a:t>
            </a:r>
          </a:p>
        </p:txBody>
      </p:sp>
      <p:sp>
        <p:nvSpPr>
          <p:cNvPr id="130" name="Rectangle 128">
            <a:extLst>
              <a:ext uri="{FF2B5EF4-FFF2-40B4-BE49-F238E27FC236}">
                <a16:creationId xmlns:a16="http://schemas.microsoft.com/office/drawing/2014/main" id="{D06FBBF3-78AD-44D2-96E1-D130D76577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027" y="2299585"/>
            <a:ext cx="474649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CATAWBA</a:t>
            </a:r>
          </a:p>
        </p:txBody>
      </p:sp>
      <p:sp>
        <p:nvSpPr>
          <p:cNvPr id="131" name="Rectangle 129">
            <a:extLst>
              <a:ext uri="{FF2B5EF4-FFF2-40B4-BE49-F238E27FC236}">
                <a16:creationId xmlns:a16="http://schemas.microsoft.com/office/drawing/2014/main" id="{BB16DA76-4B83-4207-99FA-E7864B39F4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2661" y="2229576"/>
            <a:ext cx="377028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BURKE</a:t>
            </a:r>
          </a:p>
        </p:txBody>
      </p:sp>
      <p:sp>
        <p:nvSpPr>
          <p:cNvPr id="132" name="Rectangle 130">
            <a:extLst>
              <a:ext uri="{FF2B5EF4-FFF2-40B4-BE49-F238E27FC236}">
                <a16:creationId xmlns:a16="http://schemas.microsoft.com/office/drawing/2014/main" id="{815C03BE-545D-4C4C-AC9D-EE3A263A3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7449" y="2737139"/>
            <a:ext cx="481383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MECKLEN-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BURG</a:t>
            </a:r>
          </a:p>
        </p:txBody>
      </p:sp>
      <p:sp>
        <p:nvSpPr>
          <p:cNvPr id="133" name="Rectangle 131">
            <a:extLst>
              <a:ext uri="{FF2B5EF4-FFF2-40B4-BE49-F238E27FC236}">
                <a16:creationId xmlns:a16="http://schemas.microsoft.com/office/drawing/2014/main" id="{416CF85E-CD2C-4AB7-9482-9498F8491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3497" y="2964667"/>
            <a:ext cx="356830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UNION</a:t>
            </a:r>
          </a:p>
        </p:txBody>
      </p:sp>
      <p:sp>
        <p:nvSpPr>
          <p:cNvPr id="134" name="Rectangle 132">
            <a:extLst>
              <a:ext uri="{FF2B5EF4-FFF2-40B4-BE49-F238E27FC236}">
                <a16:creationId xmlns:a16="http://schemas.microsoft.com/office/drawing/2014/main" id="{597D06FD-77E2-4F5C-8342-A06C4436F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2759" y="2530864"/>
            <a:ext cx="508313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CABARRUS</a:t>
            </a:r>
          </a:p>
        </p:txBody>
      </p:sp>
      <p:sp>
        <p:nvSpPr>
          <p:cNvPr id="135" name="Rectangle 133">
            <a:extLst>
              <a:ext uri="{FF2B5EF4-FFF2-40B4-BE49-F238E27FC236}">
                <a16:creationId xmlns:a16="http://schemas.microsoft.com/office/drawing/2014/main" id="{DBD66D8D-8338-4B06-A8E8-CADC35271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3300" y="2350841"/>
            <a:ext cx="397226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ROWAN</a:t>
            </a:r>
          </a:p>
        </p:txBody>
      </p:sp>
      <p:sp>
        <p:nvSpPr>
          <p:cNvPr id="136" name="Rectangle 134">
            <a:extLst>
              <a:ext uri="{FF2B5EF4-FFF2-40B4-BE49-F238E27FC236}">
                <a16:creationId xmlns:a16="http://schemas.microsoft.com/office/drawing/2014/main" id="{660C94DB-57B3-4402-975D-3C1A3057A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9615" y="2123313"/>
            <a:ext cx="420789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IREDELL</a:t>
            </a:r>
          </a:p>
        </p:txBody>
      </p:sp>
      <p:sp>
        <p:nvSpPr>
          <p:cNvPr id="137" name="Rectangle 135">
            <a:extLst>
              <a:ext uri="{FF2B5EF4-FFF2-40B4-BE49-F238E27FC236}">
                <a16:creationId xmlns:a16="http://schemas.microsoft.com/office/drawing/2014/main" id="{503D0232-E521-4DDD-A54E-7B6048641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8718" y="2669631"/>
            <a:ext cx="403957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STANLY</a:t>
            </a:r>
          </a:p>
        </p:txBody>
      </p:sp>
      <p:sp>
        <p:nvSpPr>
          <p:cNvPr id="138" name="Rectangle 136">
            <a:extLst>
              <a:ext uri="{FF2B5EF4-FFF2-40B4-BE49-F238E27FC236}">
                <a16:creationId xmlns:a16="http://schemas.microsoft.com/office/drawing/2014/main" id="{C8B26AFA-6C27-4120-B4F6-C9100013F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0548" y="2140815"/>
            <a:ext cx="370295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DAVID-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SON</a:t>
            </a:r>
          </a:p>
        </p:txBody>
      </p:sp>
      <p:sp>
        <p:nvSpPr>
          <p:cNvPr id="139" name="Rectangle 137">
            <a:extLst>
              <a:ext uri="{FF2B5EF4-FFF2-40B4-BE49-F238E27FC236}">
                <a16:creationId xmlns:a16="http://schemas.microsoft.com/office/drawing/2014/main" id="{0625D7F0-03E3-427B-8044-D4D67A110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4662" y="2615875"/>
            <a:ext cx="430887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MONT-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GOMERY</a:t>
            </a:r>
          </a:p>
        </p:txBody>
      </p:sp>
      <p:sp>
        <p:nvSpPr>
          <p:cNvPr id="140" name="Rectangle 138">
            <a:extLst>
              <a:ext uri="{FF2B5EF4-FFF2-40B4-BE49-F238E27FC236}">
                <a16:creationId xmlns:a16="http://schemas.microsoft.com/office/drawing/2014/main" id="{1D4D0BFA-37A6-422D-8530-DDF382FFB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8266" y="2274581"/>
            <a:ext cx="504947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RANDOLPH</a:t>
            </a:r>
          </a:p>
        </p:txBody>
      </p:sp>
      <p:sp>
        <p:nvSpPr>
          <p:cNvPr id="141" name="Rectangle 139">
            <a:extLst>
              <a:ext uri="{FF2B5EF4-FFF2-40B4-BE49-F238E27FC236}">
                <a16:creationId xmlns:a16="http://schemas.microsoft.com/office/drawing/2014/main" id="{3E58EA09-C5D2-40F5-B2A1-48D32B706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6769" y="2638376"/>
            <a:ext cx="390493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MOORE</a:t>
            </a:r>
          </a:p>
        </p:txBody>
      </p:sp>
      <p:sp>
        <p:nvSpPr>
          <p:cNvPr id="142" name="Rectangle 140">
            <a:extLst>
              <a:ext uri="{FF2B5EF4-FFF2-40B4-BE49-F238E27FC236}">
                <a16:creationId xmlns:a16="http://schemas.microsoft.com/office/drawing/2014/main" id="{E900A432-00FD-4CE8-9D1A-3415FBEEA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1760" y="2969668"/>
            <a:ext cx="380394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ANSON</a:t>
            </a:r>
          </a:p>
        </p:txBody>
      </p:sp>
      <p:sp>
        <p:nvSpPr>
          <p:cNvPr id="143" name="Rectangle 141">
            <a:extLst>
              <a:ext uri="{FF2B5EF4-FFF2-40B4-BE49-F238E27FC236}">
                <a16:creationId xmlns:a16="http://schemas.microsoft.com/office/drawing/2014/main" id="{43889863-4807-4177-B902-EE08B54B6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8632" y="2899659"/>
            <a:ext cx="346731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RICH-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MOND</a:t>
            </a:r>
          </a:p>
        </p:txBody>
      </p:sp>
      <p:sp>
        <p:nvSpPr>
          <p:cNvPr id="144" name="Rectangle 142">
            <a:extLst>
              <a:ext uri="{FF2B5EF4-FFF2-40B4-BE49-F238E27FC236}">
                <a16:creationId xmlns:a16="http://schemas.microsoft.com/office/drawing/2014/main" id="{5BC4B66A-7769-45ED-9C8A-7D318754D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9351" y="2924662"/>
            <a:ext cx="336632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HOKE</a:t>
            </a:r>
          </a:p>
        </p:txBody>
      </p:sp>
      <p:sp>
        <p:nvSpPr>
          <p:cNvPr id="145" name="Rectangle 143">
            <a:extLst>
              <a:ext uri="{FF2B5EF4-FFF2-40B4-BE49-F238E27FC236}">
                <a16:creationId xmlns:a16="http://schemas.microsoft.com/office/drawing/2014/main" id="{E8743F6C-96DB-4ADE-9DCD-CB848A7851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9955" y="2273331"/>
            <a:ext cx="467917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CHATHAM</a:t>
            </a:r>
          </a:p>
        </p:txBody>
      </p:sp>
      <p:sp>
        <p:nvSpPr>
          <p:cNvPr id="146" name="Rectangle 144">
            <a:extLst>
              <a:ext uri="{FF2B5EF4-FFF2-40B4-BE49-F238E27FC236}">
                <a16:creationId xmlns:a16="http://schemas.microsoft.com/office/drawing/2014/main" id="{8AEBB2F6-E602-4973-98A9-E3ED485F44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6097" y="2484607"/>
            <a:ext cx="279404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LEE</a:t>
            </a:r>
          </a:p>
        </p:txBody>
      </p:sp>
      <p:sp>
        <p:nvSpPr>
          <p:cNvPr id="147" name="Rectangle 145">
            <a:extLst>
              <a:ext uri="{FF2B5EF4-FFF2-40B4-BE49-F238E27FC236}">
                <a16:creationId xmlns:a16="http://schemas.microsoft.com/office/drawing/2014/main" id="{034F7176-6A02-42B8-A454-B0EB368B3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3410" y="2590871"/>
            <a:ext cx="451085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HARNETT</a:t>
            </a:r>
          </a:p>
        </p:txBody>
      </p:sp>
      <p:sp>
        <p:nvSpPr>
          <p:cNvPr id="148" name="Rectangle 146">
            <a:extLst>
              <a:ext uri="{FF2B5EF4-FFF2-40B4-BE49-F238E27FC236}">
                <a16:creationId xmlns:a16="http://schemas.microsoft.com/office/drawing/2014/main" id="{9271CAF9-4C0D-4192-A604-4CA9D5D69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8956" y="2795294"/>
            <a:ext cx="447719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CUMBER-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LAND</a:t>
            </a:r>
          </a:p>
        </p:txBody>
      </p:sp>
      <p:sp>
        <p:nvSpPr>
          <p:cNvPr id="149" name="Rectangle 147">
            <a:extLst>
              <a:ext uri="{FF2B5EF4-FFF2-40B4-BE49-F238E27FC236}">
                <a16:creationId xmlns:a16="http://schemas.microsoft.com/office/drawing/2014/main" id="{EF7A3FCC-AF0E-4E40-9F11-019CF3136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3717" y="3260955"/>
            <a:ext cx="467917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ROBESON</a:t>
            </a:r>
          </a:p>
        </p:txBody>
      </p:sp>
      <p:sp>
        <p:nvSpPr>
          <p:cNvPr id="150" name="Rectangle 148">
            <a:extLst>
              <a:ext uri="{FF2B5EF4-FFF2-40B4-BE49-F238E27FC236}">
                <a16:creationId xmlns:a16="http://schemas.microsoft.com/office/drawing/2014/main" id="{E2E9B073-898D-42F5-9D33-15A74EFC4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1346" y="3055930"/>
            <a:ext cx="350096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SCOT-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LAND</a:t>
            </a:r>
          </a:p>
        </p:txBody>
      </p:sp>
      <p:sp>
        <p:nvSpPr>
          <p:cNvPr id="151" name="Rectangle 149">
            <a:extLst>
              <a:ext uri="{FF2B5EF4-FFF2-40B4-BE49-F238E27FC236}">
                <a16:creationId xmlns:a16="http://schemas.microsoft.com/office/drawing/2014/main" id="{2724F2A0-6A0A-4EE7-8F66-9970A62F8C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9450" y="3283458"/>
            <a:ext cx="414056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BLADEN</a:t>
            </a:r>
          </a:p>
        </p:txBody>
      </p:sp>
      <p:sp>
        <p:nvSpPr>
          <p:cNvPr id="152" name="Rectangle 150">
            <a:extLst>
              <a:ext uri="{FF2B5EF4-FFF2-40B4-BE49-F238E27FC236}">
                <a16:creationId xmlns:a16="http://schemas.microsoft.com/office/drawing/2014/main" id="{949740B1-D091-4033-9427-F4BAECF3E5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8790" y="2887157"/>
            <a:ext cx="467917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SAMPSON</a:t>
            </a:r>
          </a:p>
        </p:txBody>
      </p:sp>
      <p:sp>
        <p:nvSpPr>
          <p:cNvPr id="153" name="Rectangle 151">
            <a:extLst>
              <a:ext uri="{FF2B5EF4-FFF2-40B4-BE49-F238E27FC236}">
                <a16:creationId xmlns:a16="http://schemas.microsoft.com/office/drawing/2014/main" id="{4D745D78-A867-4D4A-BA15-454D2995D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5640" y="3629751"/>
            <a:ext cx="511680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COLUMBUS</a:t>
            </a:r>
          </a:p>
        </p:txBody>
      </p:sp>
      <p:sp>
        <p:nvSpPr>
          <p:cNvPr id="154" name="Rectangle 152">
            <a:extLst>
              <a:ext uri="{FF2B5EF4-FFF2-40B4-BE49-F238E27FC236}">
                <a16:creationId xmlns:a16="http://schemas.microsoft.com/office/drawing/2014/main" id="{E8FA641B-654A-4D42-AE1C-D1E3187E1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4714" y="3811024"/>
            <a:ext cx="538609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BRUNSWICK</a:t>
            </a:r>
          </a:p>
        </p:txBody>
      </p:sp>
      <p:sp>
        <p:nvSpPr>
          <p:cNvPr id="155" name="Rectangle 153">
            <a:extLst>
              <a:ext uri="{FF2B5EF4-FFF2-40B4-BE49-F238E27FC236}">
                <a16:creationId xmlns:a16="http://schemas.microsoft.com/office/drawing/2014/main" id="{8D8157CD-26A0-4178-A9A6-9045718DF5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1159" y="3584745"/>
            <a:ext cx="464550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NEW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HANOVER</a:t>
            </a:r>
          </a:p>
        </p:txBody>
      </p:sp>
      <p:sp>
        <p:nvSpPr>
          <p:cNvPr id="156" name="Rectangle 154">
            <a:extLst>
              <a:ext uri="{FF2B5EF4-FFF2-40B4-BE49-F238E27FC236}">
                <a16:creationId xmlns:a16="http://schemas.microsoft.com/office/drawing/2014/main" id="{7F5DF82A-82BA-4BC3-992E-CE16F733ED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5144" y="3344715"/>
            <a:ext cx="414056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PENDER</a:t>
            </a:r>
          </a:p>
        </p:txBody>
      </p:sp>
      <p:sp>
        <p:nvSpPr>
          <p:cNvPr id="157" name="Rectangle 155">
            <a:extLst>
              <a:ext uri="{FF2B5EF4-FFF2-40B4-BE49-F238E27FC236}">
                <a16:creationId xmlns:a16="http://schemas.microsoft.com/office/drawing/2014/main" id="{2831808A-B8CB-4903-8470-F05572A34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2816" y="1930254"/>
            <a:ext cx="383760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ALA-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MANCE</a:t>
            </a:r>
          </a:p>
        </p:txBody>
      </p:sp>
      <p:sp>
        <p:nvSpPr>
          <p:cNvPr id="158" name="Rectangle 156">
            <a:extLst>
              <a:ext uri="{FF2B5EF4-FFF2-40B4-BE49-F238E27FC236}">
                <a16:creationId xmlns:a16="http://schemas.microsoft.com/office/drawing/2014/main" id="{FE0A2E24-7673-4DF0-94ED-77469D2F9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2044" y="1868280"/>
            <a:ext cx="427521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ORANGE</a:t>
            </a:r>
          </a:p>
        </p:txBody>
      </p:sp>
      <p:sp>
        <p:nvSpPr>
          <p:cNvPr id="159" name="Rectangle 157">
            <a:extLst>
              <a:ext uri="{FF2B5EF4-FFF2-40B4-BE49-F238E27FC236}">
                <a16:creationId xmlns:a16="http://schemas.microsoft.com/office/drawing/2014/main" id="{028306FB-2543-4C3D-B708-757C3B597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6010" y="2024550"/>
            <a:ext cx="430887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DURHAM</a:t>
            </a:r>
          </a:p>
        </p:txBody>
      </p:sp>
      <p:sp>
        <p:nvSpPr>
          <p:cNvPr id="160" name="Rectangle 158">
            <a:extLst>
              <a:ext uri="{FF2B5EF4-FFF2-40B4-BE49-F238E27FC236}">
                <a16:creationId xmlns:a16="http://schemas.microsoft.com/office/drawing/2014/main" id="{F31DA6EF-5F44-4AAE-8D1B-39C7EFDB76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0815" y="1618249"/>
            <a:ext cx="461184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CASWELL</a:t>
            </a:r>
          </a:p>
        </p:txBody>
      </p:sp>
      <p:sp>
        <p:nvSpPr>
          <p:cNvPr id="161" name="Rectangle 159">
            <a:extLst>
              <a:ext uri="{FF2B5EF4-FFF2-40B4-BE49-F238E27FC236}">
                <a16:creationId xmlns:a16="http://schemas.microsoft.com/office/drawing/2014/main" id="{8725A32C-3BB1-4293-92C1-3489D9FCE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1476" y="1659505"/>
            <a:ext cx="417422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PERSON</a:t>
            </a:r>
          </a:p>
        </p:txBody>
      </p:sp>
      <p:sp>
        <p:nvSpPr>
          <p:cNvPr id="162" name="Rectangle 160">
            <a:extLst>
              <a:ext uri="{FF2B5EF4-FFF2-40B4-BE49-F238E27FC236}">
                <a16:creationId xmlns:a16="http://schemas.microsoft.com/office/drawing/2014/main" id="{774A9ACF-9327-4EDF-BF01-1D9D8105A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5746" y="1693259"/>
            <a:ext cx="360196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GRAN-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VILLE</a:t>
            </a:r>
          </a:p>
        </p:txBody>
      </p:sp>
      <p:sp>
        <p:nvSpPr>
          <p:cNvPr id="163" name="Rectangle 161">
            <a:extLst>
              <a:ext uri="{FF2B5EF4-FFF2-40B4-BE49-F238E27FC236}">
                <a16:creationId xmlns:a16="http://schemas.microsoft.com/office/drawing/2014/main" id="{10F27166-FB3D-4BB6-9B7A-F777BA3EB7BB}"/>
              </a:ext>
            </a:extLst>
          </p:cNvPr>
          <p:cNvSpPr>
            <a:spLocks noChangeArrowheads="1"/>
          </p:cNvSpPr>
          <p:nvPr/>
        </p:nvSpPr>
        <p:spPr bwMode="auto">
          <a:xfrm rot="15907968">
            <a:off x="5819590" y="1614914"/>
            <a:ext cx="419316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VANCE</a:t>
            </a:r>
          </a:p>
        </p:txBody>
      </p:sp>
      <p:sp>
        <p:nvSpPr>
          <p:cNvPr id="164" name="Rectangle 162">
            <a:extLst>
              <a:ext uri="{FF2B5EF4-FFF2-40B4-BE49-F238E27FC236}">
                <a16:creationId xmlns:a16="http://schemas.microsoft.com/office/drawing/2014/main" id="{A048F357-48D2-4ED0-B106-28831CCAA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1272" y="1575744"/>
            <a:ext cx="434254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WARREN</a:t>
            </a:r>
          </a:p>
        </p:txBody>
      </p:sp>
      <p:sp>
        <p:nvSpPr>
          <p:cNvPr id="165" name="Rectangle 163">
            <a:extLst>
              <a:ext uri="{FF2B5EF4-FFF2-40B4-BE49-F238E27FC236}">
                <a16:creationId xmlns:a16="http://schemas.microsoft.com/office/drawing/2014/main" id="{D0FF55DA-D18F-4554-8DB1-0EDE61DAB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239" y="1905785"/>
            <a:ext cx="471283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FRANKLIN</a:t>
            </a:r>
          </a:p>
        </p:txBody>
      </p:sp>
      <p:sp>
        <p:nvSpPr>
          <p:cNvPr id="166" name="Rectangle 164">
            <a:extLst>
              <a:ext uri="{FF2B5EF4-FFF2-40B4-BE49-F238E27FC236}">
                <a16:creationId xmlns:a16="http://schemas.microsoft.com/office/drawing/2014/main" id="{75DD2DFA-2F11-4D28-B36C-E88EB587BA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2481" y="2195821"/>
            <a:ext cx="346731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WAKE</a:t>
            </a:r>
          </a:p>
        </p:txBody>
      </p:sp>
      <p:sp>
        <p:nvSpPr>
          <p:cNvPr id="167" name="Rectangle 165">
            <a:extLst>
              <a:ext uri="{FF2B5EF4-FFF2-40B4-BE49-F238E27FC236}">
                <a16:creationId xmlns:a16="http://schemas.microsoft.com/office/drawing/2014/main" id="{F48F2C4F-C003-4C53-A9C4-15A7554CF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5531" y="2008298"/>
            <a:ext cx="333266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NASH</a:t>
            </a:r>
          </a:p>
        </p:txBody>
      </p:sp>
      <p:sp>
        <p:nvSpPr>
          <p:cNvPr id="168" name="Rectangle 166">
            <a:extLst>
              <a:ext uri="{FF2B5EF4-FFF2-40B4-BE49-F238E27FC236}">
                <a16:creationId xmlns:a16="http://schemas.microsoft.com/office/drawing/2014/main" id="{55D1475A-834E-4337-B220-2A8E1FF7E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8016" y="2443353"/>
            <a:ext cx="498215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JOHNSTON</a:t>
            </a:r>
          </a:p>
        </p:txBody>
      </p:sp>
      <p:sp>
        <p:nvSpPr>
          <p:cNvPr id="169" name="Rectangle 167">
            <a:extLst>
              <a:ext uri="{FF2B5EF4-FFF2-40B4-BE49-F238E27FC236}">
                <a16:creationId xmlns:a16="http://schemas.microsoft.com/office/drawing/2014/main" id="{3DBFF940-9D65-4E5F-B589-D62815CC1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2971" y="2547115"/>
            <a:ext cx="387127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WAYNE</a:t>
            </a:r>
          </a:p>
        </p:txBody>
      </p:sp>
      <p:sp>
        <p:nvSpPr>
          <p:cNvPr id="170" name="Rectangle 168">
            <a:extLst>
              <a:ext uri="{FF2B5EF4-FFF2-40B4-BE49-F238E27FC236}">
                <a16:creationId xmlns:a16="http://schemas.microsoft.com/office/drawing/2014/main" id="{A9DE62AF-28EF-491B-B89E-F14006D061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5478" y="2939665"/>
            <a:ext cx="387127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DUPLIN</a:t>
            </a:r>
          </a:p>
        </p:txBody>
      </p:sp>
      <p:sp>
        <p:nvSpPr>
          <p:cNvPr id="171" name="Rectangle 169">
            <a:extLst>
              <a:ext uri="{FF2B5EF4-FFF2-40B4-BE49-F238E27FC236}">
                <a16:creationId xmlns:a16="http://schemas.microsoft.com/office/drawing/2014/main" id="{7D49E7AD-D566-463C-9104-BA09D2040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0356" y="2464605"/>
            <a:ext cx="417422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GREENE</a:t>
            </a:r>
          </a:p>
        </p:txBody>
      </p:sp>
      <p:sp>
        <p:nvSpPr>
          <p:cNvPr id="172" name="Rectangle 170">
            <a:extLst>
              <a:ext uri="{FF2B5EF4-FFF2-40B4-BE49-F238E27FC236}">
                <a16:creationId xmlns:a16="http://schemas.microsoft.com/office/drawing/2014/main" id="{1355074D-A7A3-409E-A5ED-24849EE62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6950" y="2632126"/>
            <a:ext cx="390493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LENOIR</a:t>
            </a:r>
          </a:p>
        </p:txBody>
      </p:sp>
      <p:sp>
        <p:nvSpPr>
          <p:cNvPr id="173" name="Rectangle 171">
            <a:extLst>
              <a:ext uri="{FF2B5EF4-FFF2-40B4-BE49-F238E27FC236}">
                <a16:creationId xmlns:a16="http://schemas.microsoft.com/office/drawing/2014/main" id="{9C8F3201-C55A-4E4D-A9F9-DFF10F694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8287" y="2344590"/>
            <a:ext cx="292870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PITT</a:t>
            </a:r>
          </a:p>
        </p:txBody>
      </p:sp>
      <p:sp>
        <p:nvSpPr>
          <p:cNvPr id="174" name="Rectangle 172">
            <a:extLst>
              <a:ext uri="{FF2B5EF4-FFF2-40B4-BE49-F238E27FC236}">
                <a16:creationId xmlns:a16="http://schemas.microsoft.com/office/drawing/2014/main" id="{C3F82905-8B39-403A-8923-1082E4210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5630" y="2868405"/>
            <a:ext cx="366929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JONES</a:t>
            </a:r>
          </a:p>
        </p:txBody>
      </p:sp>
      <p:sp>
        <p:nvSpPr>
          <p:cNvPr id="175" name="Rectangle 173">
            <a:extLst>
              <a:ext uri="{FF2B5EF4-FFF2-40B4-BE49-F238E27FC236}">
                <a16:creationId xmlns:a16="http://schemas.microsoft.com/office/drawing/2014/main" id="{6C0A9516-BAAE-40A5-B430-BAC47B399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4469" y="3124687"/>
            <a:ext cx="434254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ONSLOW</a:t>
            </a:r>
          </a:p>
        </p:txBody>
      </p:sp>
      <p:sp>
        <p:nvSpPr>
          <p:cNvPr id="176" name="Rectangle 174">
            <a:extLst>
              <a:ext uri="{FF2B5EF4-FFF2-40B4-BE49-F238E27FC236}">
                <a16:creationId xmlns:a16="http://schemas.microsoft.com/office/drawing/2014/main" id="{D41EB15A-D318-43DB-A99B-26998E48F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552" y="3113436"/>
            <a:ext cx="491482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CARTERET</a:t>
            </a:r>
          </a:p>
        </p:txBody>
      </p:sp>
      <p:sp>
        <p:nvSpPr>
          <p:cNvPr id="177" name="Rectangle 175">
            <a:extLst>
              <a:ext uri="{FF2B5EF4-FFF2-40B4-BE49-F238E27FC236}">
                <a16:creationId xmlns:a16="http://schemas.microsoft.com/office/drawing/2014/main" id="{1CE9E01F-BB71-4BA6-86A6-DE921426C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6131" y="2760055"/>
            <a:ext cx="531494" cy="16979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80010" tIns="40005" rIns="80010" bIns="40005">
            <a:spAutoFit/>
          </a:bodyPr>
          <a:lstStyle>
            <a:lvl1pPr defTabSz="1106488">
              <a:defRPr sz="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 sz="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 sz="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 sz="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 sz="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PAMLICO</a:t>
            </a:r>
          </a:p>
        </p:txBody>
      </p:sp>
      <p:sp>
        <p:nvSpPr>
          <p:cNvPr id="178" name="Rectangle 176">
            <a:extLst>
              <a:ext uri="{FF2B5EF4-FFF2-40B4-BE49-F238E27FC236}">
                <a16:creationId xmlns:a16="http://schemas.microsoft.com/office/drawing/2014/main" id="{B10951C8-94B4-4638-A22B-47A02F835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5042" y="2380297"/>
            <a:ext cx="638517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BEAUFORT</a:t>
            </a:r>
          </a:p>
        </p:txBody>
      </p:sp>
      <p:sp>
        <p:nvSpPr>
          <p:cNvPr id="179" name="Rectangle 177">
            <a:extLst>
              <a:ext uri="{FF2B5EF4-FFF2-40B4-BE49-F238E27FC236}">
                <a16:creationId xmlns:a16="http://schemas.microsoft.com/office/drawing/2014/main" id="{0E996DA0-B975-4CF5-A4CE-AD8697ECE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4782" y="2700885"/>
            <a:ext cx="417422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CRAVEN</a:t>
            </a:r>
          </a:p>
        </p:txBody>
      </p:sp>
      <p:sp>
        <p:nvSpPr>
          <p:cNvPr id="180" name="Rectangle 178">
            <a:extLst>
              <a:ext uri="{FF2B5EF4-FFF2-40B4-BE49-F238E27FC236}">
                <a16:creationId xmlns:a16="http://schemas.microsoft.com/office/drawing/2014/main" id="{A571A340-6C95-4B4E-B64B-487E524AE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2379" y="2418349"/>
            <a:ext cx="329900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HYDE</a:t>
            </a:r>
          </a:p>
        </p:txBody>
      </p:sp>
      <p:sp>
        <p:nvSpPr>
          <p:cNvPr id="181" name="Rectangle 179">
            <a:extLst>
              <a:ext uri="{FF2B5EF4-FFF2-40B4-BE49-F238E27FC236}">
                <a16:creationId xmlns:a16="http://schemas.microsoft.com/office/drawing/2014/main" id="{D58014C0-3539-4F76-A3C1-C1C8FAEBB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6980" y="2142065"/>
            <a:ext cx="333266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DARE</a:t>
            </a:r>
          </a:p>
        </p:txBody>
      </p:sp>
      <p:sp>
        <p:nvSpPr>
          <p:cNvPr id="182" name="Rectangle 180">
            <a:extLst>
              <a:ext uri="{FF2B5EF4-FFF2-40B4-BE49-F238E27FC236}">
                <a16:creationId xmlns:a16="http://schemas.microsoft.com/office/drawing/2014/main" id="{009B8616-D83F-4B18-9F6D-0CAD3D261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6844" y="2164567"/>
            <a:ext cx="397224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TYRELL</a:t>
            </a:r>
          </a:p>
        </p:txBody>
      </p:sp>
      <p:sp>
        <p:nvSpPr>
          <p:cNvPr id="183" name="Rectangle 181">
            <a:extLst>
              <a:ext uri="{FF2B5EF4-FFF2-40B4-BE49-F238E27FC236}">
                <a16:creationId xmlns:a16="http://schemas.microsoft.com/office/drawing/2014/main" id="{DFCD9E67-2095-45EC-83D6-C862140FA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5555" y="2099559"/>
            <a:ext cx="397226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WASH-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INGTON</a:t>
            </a:r>
          </a:p>
        </p:txBody>
      </p:sp>
      <p:sp>
        <p:nvSpPr>
          <p:cNvPr id="184" name="Rectangle 182">
            <a:extLst>
              <a:ext uri="{FF2B5EF4-FFF2-40B4-BE49-F238E27FC236}">
                <a16:creationId xmlns:a16="http://schemas.microsoft.com/office/drawing/2014/main" id="{21B94B23-88FA-4137-A477-EF5EA4F08C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2249" y="1868280"/>
            <a:ext cx="383760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BERTIE</a:t>
            </a:r>
          </a:p>
        </p:txBody>
      </p:sp>
      <p:sp>
        <p:nvSpPr>
          <p:cNvPr id="185" name="Rectangle 183">
            <a:extLst>
              <a:ext uri="{FF2B5EF4-FFF2-40B4-BE49-F238E27FC236}">
                <a16:creationId xmlns:a16="http://schemas.microsoft.com/office/drawing/2014/main" id="{B8A32FCC-47FA-498F-9D8D-0E52F3FB3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9886" y="2157066"/>
            <a:ext cx="397226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MARTIN</a:t>
            </a:r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1EE1F823-D7D8-4073-B49B-9E3B376E66A6}"/>
              </a:ext>
            </a:extLst>
          </p:cNvPr>
          <p:cNvSpPr>
            <a:spLocks noChangeArrowheads="1"/>
          </p:cNvSpPr>
          <p:nvPr/>
        </p:nvSpPr>
        <p:spPr bwMode="auto">
          <a:xfrm rot="2254368">
            <a:off x="7365708" y="1670956"/>
            <a:ext cx="667566" cy="159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1259" tIns="35005" rIns="71259" bIns="35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PASQUOTANK</a:t>
            </a:r>
          </a:p>
        </p:txBody>
      </p:sp>
      <p:sp>
        <p:nvSpPr>
          <p:cNvPr id="187" name="Rectangle 184">
            <a:extLst>
              <a:ext uri="{FF2B5EF4-FFF2-40B4-BE49-F238E27FC236}">
                <a16:creationId xmlns:a16="http://schemas.microsoft.com/office/drawing/2014/main" id="{BF6558F0-255A-481D-BB57-702EDBB0F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6386" y="1591995"/>
            <a:ext cx="346730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HERT-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FORD</a:t>
            </a:r>
          </a:p>
        </p:txBody>
      </p:sp>
      <p:sp>
        <p:nvSpPr>
          <p:cNvPr id="188" name="Rectangle 186">
            <a:extLst>
              <a:ext uri="{FF2B5EF4-FFF2-40B4-BE49-F238E27FC236}">
                <a16:creationId xmlns:a16="http://schemas.microsoft.com/office/drawing/2014/main" id="{1AF23CC3-F574-4298-BEB8-15FFA415FAC4}"/>
              </a:ext>
            </a:extLst>
          </p:cNvPr>
          <p:cNvSpPr>
            <a:spLocks noChangeArrowheads="1"/>
          </p:cNvSpPr>
          <p:nvPr/>
        </p:nvSpPr>
        <p:spPr bwMode="auto">
          <a:xfrm rot="4224706">
            <a:off x="7191000" y="1807742"/>
            <a:ext cx="519984" cy="159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1259" tIns="35005" rIns="71259" bIns="35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CHOWAN</a:t>
            </a:r>
          </a:p>
        </p:txBody>
      </p:sp>
      <p:sp>
        <p:nvSpPr>
          <p:cNvPr id="189" name="Rectangle 187">
            <a:extLst>
              <a:ext uri="{FF2B5EF4-FFF2-40B4-BE49-F238E27FC236}">
                <a16:creationId xmlns:a16="http://schemas.microsoft.com/office/drawing/2014/main" id="{590B8928-48E8-416A-BB1E-29D10041CF2C}"/>
              </a:ext>
            </a:extLst>
          </p:cNvPr>
          <p:cNvSpPr>
            <a:spLocks noChangeArrowheads="1"/>
          </p:cNvSpPr>
          <p:nvPr/>
        </p:nvSpPr>
        <p:spPr bwMode="auto">
          <a:xfrm rot="1858575">
            <a:off x="7367873" y="1500715"/>
            <a:ext cx="549617" cy="159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1259" tIns="35005" rIns="71259" bIns="35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CAMDEN</a:t>
            </a:r>
          </a:p>
        </p:txBody>
      </p:sp>
      <p:sp>
        <p:nvSpPr>
          <p:cNvPr id="190" name="Rectangle 188">
            <a:extLst>
              <a:ext uri="{FF2B5EF4-FFF2-40B4-BE49-F238E27FC236}">
                <a16:creationId xmlns:a16="http://schemas.microsoft.com/office/drawing/2014/main" id="{C79032D2-688B-4DF6-828C-CF7EF74057E4}"/>
              </a:ext>
            </a:extLst>
          </p:cNvPr>
          <p:cNvSpPr>
            <a:spLocks noChangeArrowheads="1"/>
          </p:cNvSpPr>
          <p:nvPr/>
        </p:nvSpPr>
        <p:spPr bwMode="auto">
          <a:xfrm rot="2974044">
            <a:off x="7250919" y="1764234"/>
            <a:ext cx="717415" cy="159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1259" tIns="35005" rIns="71259" bIns="35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PERQUIMANS</a:t>
            </a:r>
          </a:p>
        </p:txBody>
      </p:sp>
      <p:sp>
        <p:nvSpPr>
          <p:cNvPr id="191" name="Rectangle 189">
            <a:extLst>
              <a:ext uri="{FF2B5EF4-FFF2-40B4-BE49-F238E27FC236}">
                <a16:creationId xmlns:a16="http://schemas.microsoft.com/office/drawing/2014/main" id="{5EFEB14D-D254-4A6E-80CC-82445FB16DBD}"/>
              </a:ext>
            </a:extLst>
          </p:cNvPr>
          <p:cNvSpPr>
            <a:spLocks noChangeArrowheads="1"/>
          </p:cNvSpPr>
          <p:nvPr/>
        </p:nvSpPr>
        <p:spPr bwMode="auto">
          <a:xfrm rot="2727879">
            <a:off x="7662193" y="1565814"/>
            <a:ext cx="521779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CURRITUCK</a:t>
            </a:r>
          </a:p>
        </p:txBody>
      </p:sp>
      <p:sp>
        <p:nvSpPr>
          <p:cNvPr id="192" name="Rectangle 190">
            <a:extLst>
              <a:ext uri="{FF2B5EF4-FFF2-40B4-BE49-F238E27FC236}">
                <a16:creationId xmlns:a16="http://schemas.microsoft.com/office/drawing/2014/main" id="{0981ECF6-D158-4DCC-AF4B-AFF532FA2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5140" y="1518237"/>
            <a:ext cx="424155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NORTH-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AMPTON</a:t>
            </a:r>
          </a:p>
        </p:txBody>
      </p:sp>
      <p:sp>
        <p:nvSpPr>
          <p:cNvPr id="193" name="Rectangle 191">
            <a:extLst>
              <a:ext uri="{FF2B5EF4-FFF2-40B4-BE49-F238E27FC236}">
                <a16:creationId xmlns:a16="http://schemas.microsoft.com/office/drawing/2014/main" id="{0234BC16-C04B-4EE6-81F2-977791273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7872" y="1491624"/>
            <a:ext cx="352622" cy="1596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259" tIns="35005" rIns="71259" bIns="35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 dirty="0">
                <a:solidFill>
                  <a:srgbClr val="000000"/>
                </a:solidFill>
                <a:latin typeface="Arial Narrow" panose="020B0606020202030204" pitchFamily="34" charset="0"/>
              </a:rPr>
              <a:t>GATES</a:t>
            </a:r>
          </a:p>
        </p:txBody>
      </p:sp>
      <p:sp>
        <p:nvSpPr>
          <p:cNvPr id="194" name="Rectangle 192">
            <a:extLst>
              <a:ext uri="{FF2B5EF4-FFF2-40B4-BE49-F238E27FC236}">
                <a16:creationId xmlns:a16="http://schemas.microsoft.com/office/drawing/2014/main" id="{AC395E19-60E4-457D-AFEC-DFBA91E42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4486" y="1723263"/>
            <a:ext cx="424155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HALIFAX</a:t>
            </a:r>
          </a:p>
        </p:txBody>
      </p:sp>
      <p:sp>
        <p:nvSpPr>
          <p:cNvPr id="195" name="Rectangle 193">
            <a:extLst>
              <a:ext uri="{FF2B5EF4-FFF2-40B4-BE49-F238E27FC236}">
                <a16:creationId xmlns:a16="http://schemas.microsoft.com/office/drawing/2014/main" id="{F7FA0AEB-7683-43E0-9963-F5CFE3597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6759" y="2040802"/>
            <a:ext cx="387127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EDGE-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COMBE</a:t>
            </a:r>
          </a:p>
        </p:txBody>
      </p:sp>
      <p:sp>
        <p:nvSpPr>
          <p:cNvPr id="196" name="Rectangle 194">
            <a:extLst>
              <a:ext uri="{FF2B5EF4-FFF2-40B4-BE49-F238E27FC236}">
                <a16:creationId xmlns:a16="http://schemas.microsoft.com/office/drawing/2014/main" id="{43BAD705-8299-4E7F-87B3-9945F1F66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1781" y="1611998"/>
            <a:ext cx="467917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ROCKING-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HAM</a:t>
            </a:r>
          </a:p>
        </p:txBody>
      </p:sp>
      <p:sp>
        <p:nvSpPr>
          <p:cNvPr id="197" name="Rectangle 195">
            <a:extLst>
              <a:ext uri="{FF2B5EF4-FFF2-40B4-BE49-F238E27FC236}">
                <a16:creationId xmlns:a16="http://schemas.microsoft.com/office/drawing/2014/main" id="{826DD095-4F65-4AF8-9562-A8E436E8F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4097" y="1595746"/>
            <a:ext cx="410690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STOKES</a:t>
            </a:r>
          </a:p>
        </p:txBody>
      </p:sp>
      <p:sp>
        <p:nvSpPr>
          <p:cNvPr id="198" name="Rectangle 196">
            <a:extLst>
              <a:ext uri="{FF2B5EF4-FFF2-40B4-BE49-F238E27FC236}">
                <a16:creationId xmlns:a16="http://schemas.microsoft.com/office/drawing/2014/main" id="{194FAF20-4599-41FC-B3AD-3974AB66E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3194" y="1583245"/>
            <a:ext cx="373661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SURRY</a:t>
            </a:r>
          </a:p>
        </p:txBody>
      </p:sp>
      <p:sp>
        <p:nvSpPr>
          <p:cNvPr id="199" name="Rectangle 197">
            <a:extLst>
              <a:ext uri="{FF2B5EF4-FFF2-40B4-BE49-F238E27FC236}">
                <a16:creationId xmlns:a16="http://schemas.microsoft.com/office/drawing/2014/main" id="{D72884B2-46AF-4293-AF45-3C33C5500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6405" y="1875781"/>
            <a:ext cx="451085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FORSYTH</a:t>
            </a:r>
          </a:p>
        </p:txBody>
      </p:sp>
      <p:sp>
        <p:nvSpPr>
          <p:cNvPr id="200" name="Rectangle 198">
            <a:extLst>
              <a:ext uri="{FF2B5EF4-FFF2-40B4-BE49-F238E27FC236}">
                <a16:creationId xmlns:a16="http://schemas.microsoft.com/office/drawing/2014/main" id="{E27ED46A-A714-45D4-95CC-35207B455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2979" y="1909536"/>
            <a:ext cx="478016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GUILFORD</a:t>
            </a:r>
          </a:p>
        </p:txBody>
      </p:sp>
      <p:sp>
        <p:nvSpPr>
          <p:cNvPr id="201" name="Rectangle 199">
            <a:extLst>
              <a:ext uri="{FF2B5EF4-FFF2-40B4-BE49-F238E27FC236}">
                <a16:creationId xmlns:a16="http://schemas.microsoft.com/office/drawing/2014/main" id="{54A1D2D3-7C73-4820-A29A-56F284F37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1221" y="1827025"/>
            <a:ext cx="393859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YADKIN</a:t>
            </a:r>
          </a:p>
        </p:txBody>
      </p:sp>
      <p:sp>
        <p:nvSpPr>
          <p:cNvPr id="202" name="Rectangle 200">
            <a:extLst>
              <a:ext uri="{FF2B5EF4-FFF2-40B4-BE49-F238E27FC236}">
                <a16:creationId xmlns:a16="http://schemas.microsoft.com/office/drawing/2014/main" id="{AE5E40C0-455F-42DB-9F0D-FCF4E94CF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5424" y="2053304"/>
            <a:ext cx="346731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DAVIE</a:t>
            </a:r>
          </a:p>
        </p:txBody>
      </p:sp>
      <p:sp>
        <p:nvSpPr>
          <p:cNvPr id="203" name="Rectangle 201">
            <a:extLst>
              <a:ext uri="{FF2B5EF4-FFF2-40B4-BE49-F238E27FC236}">
                <a16:creationId xmlns:a16="http://schemas.microsoft.com/office/drawing/2014/main" id="{276E5000-D865-4CC0-8798-6D408C01F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8124" y="1555741"/>
            <a:ext cx="329900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ASHE</a:t>
            </a:r>
          </a:p>
        </p:txBody>
      </p:sp>
      <p:sp>
        <p:nvSpPr>
          <p:cNvPr id="204" name="Rectangle 202">
            <a:extLst>
              <a:ext uri="{FF2B5EF4-FFF2-40B4-BE49-F238E27FC236}">
                <a16:creationId xmlns:a16="http://schemas.microsoft.com/office/drawing/2014/main" id="{8B53A051-4762-4264-9F2E-BE8616C73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8423" y="1764517"/>
            <a:ext cx="478016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WATAUGA</a:t>
            </a:r>
          </a:p>
        </p:txBody>
      </p:sp>
      <p:sp>
        <p:nvSpPr>
          <p:cNvPr id="205" name="Rectangle 203">
            <a:extLst>
              <a:ext uri="{FF2B5EF4-FFF2-40B4-BE49-F238E27FC236}">
                <a16:creationId xmlns:a16="http://schemas.microsoft.com/office/drawing/2014/main" id="{3232F3DA-0754-44B8-8D4C-2766F308A6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7616" y="1774518"/>
            <a:ext cx="397226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WILKES</a:t>
            </a:r>
          </a:p>
        </p:txBody>
      </p:sp>
      <p:sp>
        <p:nvSpPr>
          <p:cNvPr id="206" name="Rectangle 204">
            <a:extLst>
              <a:ext uri="{FF2B5EF4-FFF2-40B4-BE49-F238E27FC236}">
                <a16:creationId xmlns:a16="http://schemas.microsoft.com/office/drawing/2014/main" id="{702404F3-37EC-4767-B0F7-BC9354372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4254" y="1486982"/>
            <a:ext cx="362721" cy="248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71259" tIns="35005" rIns="71259" bIns="35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ALLE-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GHANY</a:t>
            </a:r>
          </a:p>
        </p:txBody>
      </p:sp>
      <p:sp>
        <p:nvSpPr>
          <p:cNvPr id="207" name="Rectangle 205">
            <a:extLst>
              <a:ext uri="{FF2B5EF4-FFF2-40B4-BE49-F238E27FC236}">
                <a16:creationId xmlns:a16="http://schemas.microsoft.com/office/drawing/2014/main" id="{3DE4F471-7DE7-41E6-B6AC-5BA8A2E1F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7905" y="2013299"/>
            <a:ext cx="501581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CALDWELL</a:t>
            </a:r>
          </a:p>
        </p:txBody>
      </p:sp>
      <p:sp>
        <p:nvSpPr>
          <p:cNvPr id="208" name="Rectangle 206">
            <a:extLst>
              <a:ext uri="{FF2B5EF4-FFF2-40B4-BE49-F238E27FC236}">
                <a16:creationId xmlns:a16="http://schemas.microsoft.com/office/drawing/2014/main" id="{B12DDBD5-A634-4767-A13E-52FAEE21C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3966" y="2012048"/>
            <a:ext cx="377028" cy="25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ALEX-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ANDER</a:t>
            </a:r>
          </a:p>
        </p:txBody>
      </p:sp>
      <p:sp>
        <p:nvSpPr>
          <p:cNvPr id="209" name="Rectangle 207">
            <a:extLst>
              <a:ext uri="{FF2B5EF4-FFF2-40B4-BE49-F238E27FC236}">
                <a16:creationId xmlns:a16="http://schemas.microsoft.com/office/drawing/2014/main" id="{2FC5712C-9C1A-4F27-9AA5-12F87C2B3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9401" y="2305835"/>
            <a:ext cx="440986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McDowell</a:t>
            </a:r>
          </a:p>
        </p:txBody>
      </p:sp>
      <p:sp>
        <p:nvSpPr>
          <p:cNvPr id="210" name="Rectangle 208">
            <a:extLst>
              <a:ext uri="{FF2B5EF4-FFF2-40B4-BE49-F238E27FC236}">
                <a16:creationId xmlns:a16="http://schemas.microsoft.com/office/drawing/2014/main" id="{E29E7FF0-8C59-4CC1-BB6F-3A71C376C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8936" y="2249578"/>
            <a:ext cx="403958" cy="169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010" tIns="40005" rIns="80010" bIns="40005">
            <a:spAutoFit/>
          </a:bodyPr>
          <a:lstStyle>
            <a:lvl1pPr defTabSz="1106488">
              <a:spcBef>
                <a:spcPct val="20000"/>
              </a:spcBef>
              <a:buSzPct val="100000"/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spcBef>
                <a:spcPct val="20000"/>
              </a:spcBef>
              <a:buSzPct val="100000"/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spcBef>
                <a:spcPct val="20000"/>
              </a:spcBef>
              <a:buSzPct val="100000"/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  <a:defRPr/>
            </a:pPr>
            <a:r>
              <a:rPr lang="en-US" altLang="en-US" sz="551" b="1">
                <a:solidFill>
                  <a:srgbClr val="000000"/>
                </a:solidFill>
                <a:latin typeface="Arial Narrow" panose="020B0606020202030204" pitchFamily="34" charset="0"/>
              </a:rPr>
              <a:t>WILSON</a:t>
            </a:r>
          </a:p>
        </p:txBody>
      </p:sp>
      <p:sp>
        <p:nvSpPr>
          <p:cNvPr id="211" name="Line 232">
            <a:extLst>
              <a:ext uri="{FF2B5EF4-FFF2-40B4-BE49-F238E27FC236}">
                <a16:creationId xmlns:a16="http://schemas.microsoft.com/office/drawing/2014/main" id="{B400AAD4-145E-47CF-955B-9FD78D32010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21778" y="2132064"/>
            <a:ext cx="52506" cy="8752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2" name="Line 236">
            <a:extLst>
              <a:ext uri="{FF2B5EF4-FFF2-40B4-BE49-F238E27FC236}">
                <a16:creationId xmlns:a16="http://schemas.microsoft.com/office/drawing/2014/main" id="{7C5EE736-2907-437A-B9D4-021F1CD8310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84236" y="2205822"/>
            <a:ext cx="91261" cy="27504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3" name="Line 239">
            <a:extLst>
              <a:ext uri="{FF2B5EF4-FFF2-40B4-BE49-F238E27FC236}">
                <a16:creationId xmlns:a16="http://schemas.microsoft.com/office/drawing/2014/main" id="{61417A09-CECC-464F-AC2F-E5DB9B505A9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1918" y="2822148"/>
            <a:ext cx="17502" cy="20003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4" name="Line 242">
            <a:extLst>
              <a:ext uri="{FF2B5EF4-FFF2-40B4-BE49-F238E27FC236}">
                <a16:creationId xmlns:a16="http://schemas.microsoft.com/office/drawing/2014/main" id="{2592EE07-5E6A-4048-A350-33E73BDB799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14463" y="2052054"/>
            <a:ext cx="0" cy="502563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" name="Line 243">
            <a:extLst>
              <a:ext uri="{FF2B5EF4-FFF2-40B4-BE49-F238E27FC236}">
                <a16:creationId xmlns:a16="http://schemas.microsoft.com/office/drawing/2014/main" id="{B716775F-965B-4729-87CD-F1758D1A10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76948" y="2057052"/>
            <a:ext cx="142518" cy="0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6" name="Line 244">
            <a:extLst>
              <a:ext uri="{FF2B5EF4-FFF2-40B4-BE49-F238E27FC236}">
                <a16:creationId xmlns:a16="http://schemas.microsoft.com/office/drawing/2014/main" id="{104FD1C0-740E-4119-A657-C216E597C2F6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1949" y="2062053"/>
            <a:ext cx="6251" cy="20003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7" name="Line 254">
            <a:extLst>
              <a:ext uri="{FF2B5EF4-FFF2-40B4-BE49-F238E27FC236}">
                <a16:creationId xmlns:a16="http://schemas.microsoft.com/office/drawing/2014/main" id="{25C941A9-1835-4FB1-8BC8-347EE981DA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468047" y="1962043"/>
            <a:ext cx="22503" cy="28754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8" name="Line 267">
            <a:extLst>
              <a:ext uri="{FF2B5EF4-FFF2-40B4-BE49-F238E27FC236}">
                <a16:creationId xmlns:a16="http://schemas.microsoft.com/office/drawing/2014/main" id="{28D0E9B0-E85E-429E-8283-A86C4E7A607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42044" y="2215825"/>
            <a:ext cx="6251" cy="46256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9" name="Line 285">
            <a:extLst>
              <a:ext uri="{FF2B5EF4-FFF2-40B4-BE49-F238E27FC236}">
                <a16:creationId xmlns:a16="http://schemas.microsoft.com/office/drawing/2014/main" id="{22D543CD-C542-4267-8685-DB7F06A4D853}"/>
              </a:ext>
            </a:extLst>
          </p:cNvPr>
          <p:cNvSpPr>
            <a:spLocks noChangeShapeType="1"/>
          </p:cNvSpPr>
          <p:nvPr/>
        </p:nvSpPr>
        <p:spPr bwMode="auto">
          <a:xfrm>
            <a:off x="6274645" y="2444603"/>
            <a:ext cx="48756" cy="2500"/>
          </a:xfrm>
          <a:prstGeom prst="line">
            <a:avLst/>
          </a:prstGeom>
          <a:noFill/>
          <a:ln w="254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0" name="Line 325">
            <a:extLst>
              <a:ext uri="{FF2B5EF4-FFF2-40B4-BE49-F238E27FC236}">
                <a16:creationId xmlns:a16="http://schemas.microsoft.com/office/drawing/2014/main" id="{E29E8673-DE7E-4CED-B314-007E039F3D3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14678" y="2213324"/>
            <a:ext cx="42505" cy="18752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1" name="Line 326">
            <a:extLst>
              <a:ext uri="{FF2B5EF4-FFF2-40B4-BE49-F238E27FC236}">
                <a16:creationId xmlns:a16="http://schemas.microsoft.com/office/drawing/2014/main" id="{02899006-30F3-436F-A8B7-6CC02354DC96}"/>
              </a:ext>
            </a:extLst>
          </p:cNvPr>
          <p:cNvSpPr>
            <a:spLocks noChangeShapeType="1"/>
          </p:cNvSpPr>
          <p:nvPr/>
        </p:nvSpPr>
        <p:spPr bwMode="auto">
          <a:xfrm>
            <a:off x="6567183" y="2223326"/>
            <a:ext cx="61257" cy="122515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2" name="Line 327">
            <a:extLst>
              <a:ext uri="{FF2B5EF4-FFF2-40B4-BE49-F238E27FC236}">
                <a16:creationId xmlns:a16="http://schemas.microsoft.com/office/drawing/2014/main" id="{F52F7917-21FC-48D2-9A6E-246A7EAC15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38441" y="2213325"/>
            <a:ext cx="218778" cy="142518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3" name="Line 328">
            <a:extLst>
              <a:ext uri="{FF2B5EF4-FFF2-40B4-BE49-F238E27FC236}">
                <a16:creationId xmlns:a16="http://schemas.microsoft.com/office/drawing/2014/main" id="{D696F04C-8DA8-4EF4-BC9B-71E8E80F21AE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7221" y="2223326"/>
            <a:ext cx="153769" cy="62508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4" name="Line 329">
            <a:extLst>
              <a:ext uri="{FF2B5EF4-FFF2-40B4-BE49-F238E27FC236}">
                <a16:creationId xmlns:a16="http://schemas.microsoft.com/office/drawing/2014/main" id="{C8579455-453D-4573-A8BF-06B0BE67BB5E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5988" y="2295834"/>
            <a:ext cx="0" cy="101262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" name="Line 330">
            <a:extLst>
              <a:ext uri="{FF2B5EF4-FFF2-40B4-BE49-F238E27FC236}">
                <a16:creationId xmlns:a16="http://schemas.microsoft.com/office/drawing/2014/main" id="{78F68AFF-987A-49D9-9738-1DF1A0930790}"/>
              </a:ext>
            </a:extLst>
          </p:cNvPr>
          <p:cNvSpPr>
            <a:spLocks noChangeShapeType="1"/>
          </p:cNvSpPr>
          <p:nvPr/>
        </p:nvSpPr>
        <p:spPr bwMode="auto">
          <a:xfrm>
            <a:off x="7030991" y="2407096"/>
            <a:ext cx="50006" cy="35005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6" name="Line 331">
            <a:extLst>
              <a:ext uri="{FF2B5EF4-FFF2-40B4-BE49-F238E27FC236}">
                <a16:creationId xmlns:a16="http://schemas.microsoft.com/office/drawing/2014/main" id="{CC1D76EA-59FC-4DB4-847B-EB59ECE22F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24742" y="2452105"/>
            <a:ext cx="66258" cy="37505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7" name="Line 332">
            <a:extLst>
              <a:ext uri="{FF2B5EF4-FFF2-40B4-BE49-F238E27FC236}">
                <a16:creationId xmlns:a16="http://schemas.microsoft.com/office/drawing/2014/main" id="{B64751EC-5FDF-4227-A52A-BF59E9034E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20991" y="2499611"/>
            <a:ext cx="13752" cy="73759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8" name="Line 333">
            <a:extLst>
              <a:ext uri="{FF2B5EF4-FFF2-40B4-BE49-F238E27FC236}">
                <a16:creationId xmlns:a16="http://schemas.microsoft.com/office/drawing/2014/main" id="{D9E7C078-519D-4A8A-B051-19C2F47866C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3490" y="2575869"/>
            <a:ext cx="225029" cy="173772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9" name="Line 334">
            <a:extLst>
              <a:ext uri="{FF2B5EF4-FFF2-40B4-BE49-F238E27FC236}">
                <a16:creationId xmlns:a16="http://schemas.microsoft.com/office/drawing/2014/main" id="{D9871700-77B2-479A-967D-AADB9F0C9D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61008" y="2759642"/>
            <a:ext cx="90011" cy="90011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0" name="Line 336">
            <a:extLst>
              <a:ext uri="{FF2B5EF4-FFF2-40B4-BE49-F238E27FC236}">
                <a16:creationId xmlns:a16="http://schemas.microsoft.com/office/drawing/2014/main" id="{3FC7F916-2761-474B-929F-A27721A674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90924" y="2217072"/>
            <a:ext cx="70009" cy="15002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1" name="Line 343">
            <a:extLst>
              <a:ext uri="{FF2B5EF4-FFF2-40B4-BE49-F238E27FC236}">
                <a16:creationId xmlns:a16="http://schemas.microsoft.com/office/drawing/2014/main" id="{EC3578E8-D42A-4EAF-B2E7-183D6DB294FC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3490" y="2495859"/>
            <a:ext cx="1251" cy="70009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2" name="Line 344">
            <a:extLst>
              <a:ext uri="{FF2B5EF4-FFF2-40B4-BE49-F238E27FC236}">
                <a16:creationId xmlns:a16="http://schemas.microsoft.com/office/drawing/2014/main" id="{12E6246B-8E98-4C4B-884F-E9424193F889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7240" y="2575870"/>
            <a:ext cx="213777" cy="157520"/>
          </a:xfrm>
          <a:prstGeom prst="line">
            <a:avLst/>
          </a:prstGeom>
          <a:noFill/>
          <a:ln w="12700">
            <a:solidFill>
              <a:sysClr val="windowText" lastClr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15" ker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33" name="Picture 232">
            <a:extLst>
              <a:ext uri="{FF2B5EF4-FFF2-40B4-BE49-F238E27FC236}">
                <a16:creationId xmlns:a16="http://schemas.microsoft.com/office/drawing/2014/main" id="{A08FCF4C-691A-4505-B73A-80A0BC62869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5575154" y="1891383"/>
            <a:ext cx="223619" cy="223619"/>
          </a:xfrm>
          <a:prstGeom prst="rect">
            <a:avLst/>
          </a:prstGeom>
        </p:spPr>
      </p:pic>
      <p:pic>
        <p:nvPicPr>
          <p:cNvPr id="234" name="Picture 233">
            <a:extLst>
              <a:ext uri="{FF2B5EF4-FFF2-40B4-BE49-F238E27FC236}">
                <a16:creationId xmlns:a16="http://schemas.microsoft.com/office/drawing/2014/main" id="{5C43AFA9-B21C-4089-8B73-BA6760C99F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660550" y="1632697"/>
            <a:ext cx="261235" cy="261235"/>
          </a:xfrm>
          <a:prstGeom prst="rect">
            <a:avLst/>
          </a:prstGeom>
        </p:spPr>
      </p:pic>
      <p:pic>
        <p:nvPicPr>
          <p:cNvPr id="235" name="Picture 234">
            <a:extLst>
              <a:ext uri="{FF2B5EF4-FFF2-40B4-BE49-F238E27FC236}">
                <a16:creationId xmlns:a16="http://schemas.microsoft.com/office/drawing/2014/main" id="{BDB1E4AE-AFAC-4278-9E77-70235998343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2553240" y="2112484"/>
            <a:ext cx="229499" cy="229499"/>
          </a:xfrm>
          <a:prstGeom prst="rect">
            <a:avLst/>
          </a:prstGeom>
        </p:spPr>
      </p:pic>
      <p:pic>
        <p:nvPicPr>
          <p:cNvPr id="236" name="Picture 235">
            <a:extLst>
              <a:ext uri="{FF2B5EF4-FFF2-40B4-BE49-F238E27FC236}">
                <a16:creationId xmlns:a16="http://schemas.microsoft.com/office/drawing/2014/main" id="{796D59F9-6EF3-4E8B-AC42-FCD87FFD2ED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049076" y="2556667"/>
            <a:ext cx="274537" cy="274537"/>
          </a:xfrm>
          <a:prstGeom prst="rect">
            <a:avLst/>
          </a:prstGeom>
        </p:spPr>
      </p:pic>
      <p:pic>
        <p:nvPicPr>
          <p:cNvPr id="237" name="Picture 236">
            <a:extLst>
              <a:ext uri="{FF2B5EF4-FFF2-40B4-BE49-F238E27FC236}">
                <a16:creationId xmlns:a16="http://schemas.microsoft.com/office/drawing/2014/main" id="{38E1967E-908C-4FC3-B62E-1011465EB3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6749112" y="2416202"/>
            <a:ext cx="250626" cy="250626"/>
          </a:xfrm>
          <a:prstGeom prst="rect">
            <a:avLst/>
          </a:prstGeom>
        </p:spPr>
      </p:pic>
      <p:pic>
        <p:nvPicPr>
          <p:cNvPr id="238" name="Picture 237">
            <a:extLst>
              <a:ext uri="{FF2B5EF4-FFF2-40B4-BE49-F238E27FC236}">
                <a16:creationId xmlns:a16="http://schemas.microsoft.com/office/drawing/2014/main" id="{C8D05015-8EC5-4886-8439-EF002DF4F64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125456" y="1581669"/>
            <a:ext cx="303190" cy="303190"/>
          </a:xfrm>
          <a:prstGeom prst="rect">
            <a:avLst/>
          </a:prstGeom>
          <a:ln>
            <a:noFill/>
          </a:ln>
        </p:spPr>
      </p:pic>
      <p:pic>
        <p:nvPicPr>
          <p:cNvPr id="239" name="Picture 238">
            <a:extLst>
              <a:ext uri="{FF2B5EF4-FFF2-40B4-BE49-F238E27FC236}">
                <a16:creationId xmlns:a16="http://schemas.microsoft.com/office/drawing/2014/main" id="{11FC82B6-B444-4327-88C5-E015DC70B03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6676183" y="1781832"/>
            <a:ext cx="263491" cy="263491"/>
          </a:xfrm>
          <a:prstGeom prst="rect">
            <a:avLst/>
          </a:prstGeom>
        </p:spPr>
      </p:pic>
      <p:sp>
        <p:nvSpPr>
          <p:cNvPr id="240" name="TextBox 239">
            <a:extLst>
              <a:ext uri="{FF2B5EF4-FFF2-40B4-BE49-F238E27FC236}">
                <a16:creationId xmlns:a16="http://schemas.microsoft.com/office/drawing/2014/main" id="{52A2EC63-1B7C-41EB-A889-87FFD57038BF}"/>
              </a:ext>
            </a:extLst>
          </p:cNvPr>
          <p:cNvSpPr txBox="1"/>
          <p:nvPr/>
        </p:nvSpPr>
        <p:spPr>
          <a:xfrm>
            <a:off x="3739332" y="2654629"/>
            <a:ext cx="391298" cy="213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94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GASTON</a:t>
            </a:r>
          </a:p>
        </p:txBody>
      </p:sp>
      <p:pic>
        <p:nvPicPr>
          <p:cNvPr id="242" name="Picture 241">
            <a:extLst>
              <a:ext uri="{FF2B5EF4-FFF2-40B4-BE49-F238E27FC236}">
                <a16:creationId xmlns:a16="http://schemas.microsoft.com/office/drawing/2014/main" id="{9BF5BFB9-BA0A-4266-8D74-B8CB2B1E35F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 flipH="1">
            <a:off x="4317984" y="2637271"/>
            <a:ext cx="161548" cy="161548"/>
          </a:xfrm>
          <a:prstGeom prst="rect">
            <a:avLst/>
          </a:prstGeom>
        </p:spPr>
      </p:pic>
      <p:pic>
        <p:nvPicPr>
          <p:cNvPr id="243" name="Picture 242">
            <a:extLst>
              <a:ext uri="{FF2B5EF4-FFF2-40B4-BE49-F238E27FC236}">
                <a16:creationId xmlns:a16="http://schemas.microsoft.com/office/drawing/2014/main" id="{C8F08C27-3E85-4D99-B7F4-6092FAD53FC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5724921" y="2964653"/>
            <a:ext cx="148844" cy="148844"/>
          </a:xfrm>
          <a:prstGeom prst="rect">
            <a:avLst/>
          </a:prstGeom>
        </p:spPr>
      </p:pic>
      <p:pic>
        <p:nvPicPr>
          <p:cNvPr id="244" name="Picture 243">
            <a:extLst>
              <a:ext uri="{FF2B5EF4-FFF2-40B4-BE49-F238E27FC236}">
                <a16:creationId xmlns:a16="http://schemas.microsoft.com/office/drawing/2014/main" id="{614A70A8-4472-4F85-A6EE-320A1DD95BF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 rot="724998" flipH="1">
            <a:off x="298393" y="4480647"/>
            <a:ext cx="139232" cy="139232"/>
          </a:xfrm>
          <a:prstGeom prst="rect">
            <a:avLst/>
          </a:prstGeom>
        </p:spPr>
      </p:pic>
      <p:pic>
        <p:nvPicPr>
          <p:cNvPr id="245" name="Picture 244">
            <a:extLst>
              <a:ext uri="{FF2B5EF4-FFF2-40B4-BE49-F238E27FC236}">
                <a16:creationId xmlns:a16="http://schemas.microsoft.com/office/drawing/2014/main" id="{7DBE5D22-C610-4C7B-82A9-FC5E200BC5F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256152" y="4714554"/>
            <a:ext cx="223713" cy="223713"/>
          </a:xfrm>
          <a:prstGeom prst="rect">
            <a:avLst/>
          </a:prstGeom>
        </p:spPr>
      </p:pic>
      <p:sp>
        <p:nvSpPr>
          <p:cNvPr id="246" name="TextBox 245">
            <a:extLst>
              <a:ext uri="{FF2B5EF4-FFF2-40B4-BE49-F238E27FC236}">
                <a16:creationId xmlns:a16="http://schemas.microsoft.com/office/drawing/2014/main" id="{DEF51CB7-5B50-4A73-B9C0-7A6FE65F41B1}"/>
              </a:ext>
            </a:extLst>
          </p:cNvPr>
          <p:cNvSpPr txBox="1"/>
          <p:nvPr/>
        </p:nvSpPr>
        <p:spPr>
          <a:xfrm>
            <a:off x="454983" y="4707780"/>
            <a:ext cx="3370606" cy="47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7" b="1" kern="0" dirty="0">
                <a:solidFill>
                  <a:prstClr val="black"/>
                </a:solidFill>
              </a:rPr>
              <a:t>Lead Health Departments </a:t>
            </a:r>
            <a:r>
              <a:rPr lang="en-US" sz="827" kern="0" dirty="0">
                <a:solidFill>
                  <a:prstClr val="black"/>
                </a:solidFill>
              </a:rPr>
              <a:t>(provides Triple P coverage for the service area)</a:t>
            </a:r>
          </a:p>
          <a:p>
            <a:endParaRPr lang="en-US" sz="827" kern="0" dirty="0">
              <a:solidFill>
                <a:prstClr val="black"/>
              </a:solidFill>
            </a:endParaRPr>
          </a:p>
          <a:p>
            <a:r>
              <a:rPr lang="en-US" sz="800" kern="0">
                <a:solidFill>
                  <a:prstClr val="black"/>
                </a:solidFill>
              </a:rPr>
              <a:t>November </a:t>
            </a:r>
            <a:r>
              <a:rPr lang="en-US" sz="800" kern="0" dirty="0">
                <a:solidFill>
                  <a:prstClr val="black"/>
                </a:solidFill>
              </a:rPr>
              <a:t>2024</a:t>
            </a:r>
            <a:endParaRPr lang="en-US" sz="1000" kern="0" dirty="0">
              <a:solidFill>
                <a:prstClr val="black"/>
              </a:solidFill>
            </a:endParaRP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7DAB0478-0CFE-4581-B269-41A129D6A4DA}"/>
              </a:ext>
            </a:extLst>
          </p:cNvPr>
          <p:cNvSpPr txBox="1"/>
          <p:nvPr/>
        </p:nvSpPr>
        <p:spPr>
          <a:xfrm>
            <a:off x="443115" y="4451608"/>
            <a:ext cx="3486718" cy="2196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7" b="1" kern="0" dirty="0">
                <a:solidFill>
                  <a:prstClr val="black"/>
                </a:solidFill>
              </a:rPr>
              <a:t>Cabarrus</a:t>
            </a:r>
            <a:r>
              <a:rPr lang="en-US" sz="827" kern="0" dirty="0">
                <a:solidFill>
                  <a:prstClr val="black"/>
                </a:solidFill>
              </a:rPr>
              <a:t> (funded by Title V)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5F058B60-CF5D-435E-B9DB-B94D777AB542}"/>
              </a:ext>
            </a:extLst>
          </p:cNvPr>
          <p:cNvSpPr txBox="1"/>
          <p:nvPr/>
        </p:nvSpPr>
        <p:spPr>
          <a:xfrm>
            <a:off x="434663" y="1583420"/>
            <a:ext cx="1491044" cy="722890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rgbClr val="FFFF00"/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r>
              <a:rPr lang="en-US" sz="683" b="1" kern="0" dirty="0">
                <a:solidFill>
                  <a:prstClr val="black"/>
                </a:solidFill>
                <a:latin typeface="Calibri" panose="020F0502020204030204"/>
              </a:rPr>
              <a:t>Service Area 1</a:t>
            </a:r>
          </a:p>
          <a:p>
            <a:r>
              <a:rPr lang="en-US" sz="683" u="sng" kern="0" dirty="0">
                <a:solidFill>
                  <a:prstClr val="black"/>
                </a:solidFill>
                <a:latin typeface="Calibri" panose="020F0502020204030204"/>
              </a:rPr>
              <a:t>Lead Agency</a:t>
            </a:r>
          </a:p>
          <a:p>
            <a:r>
              <a:rPr lang="en-US" sz="683" kern="0" dirty="0">
                <a:solidFill>
                  <a:prstClr val="black"/>
                </a:solidFill>
                <a:latin typeface="Calibri" panose="020F0502020204030204"/>
              </a:rPr>
              <a:t>Western North Carolina</a:t>
            </a:r>
          </a:p>
          <a:p>
            <a:r>
              <a:rPr lang="en-US" sz="683" kern="0" dirty="0">
                <a:solidFill>
                  <a:prstClr val="black"/>
                </a:solidFill>
                <a:latin typeface="Calibri" panose="020F0502020204030204"/>
              </a:rPr>
              <a:t>Sarah Clark</a:t>
            </a:r>
          </a:p>
          <a:p>
            <a:r>
              <a:rPr lang="en-US" sz="683" kern="0" dirty="0">
                <a:solidFill>
                  <a:prstClr val="black"/>
                </a:solidFill>
                <a:latin typeface="Calibri" panose="020F0502020204030204"/>
              </a:rPr>
              <a:t>(828) 257-4456</a:t>
            </a:r>
          </a:p>
          <a:p>
            <a:r>
              <a:rPr lang="en-US" sz="683" kern="0" dirty="0">
                <a:solidFill>
                  <a:prstClr val="black"/>
                </a:solidFill>
                <a:latin typeface="Calibri" panose="020F0502020204030204"/>
                <a:hlinkClick r:id="rId11"/>
              </a:rPr>
              <a:t>sarah.clark@mahec.net</a:t>
            </a:r>
            <a:r>
              <a:rPr lang="en-US" sz="683" kern="0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F38411FE-1221-420B-A32C-5EEB28031C5A}"/>
              </a:ext>
            </a:extLst>
          </p:cNvPr>
          <p:cNvSpPr txBox="1"/>
          <p:nvPr/>
        </p:nvSpPr>
        <p:spPr>
          <a:xfrm>
            <a:off x="285363" y="3175735"/>
            <a:ext cx="1837294" cy="723788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683" b="1" kern="0" dirty="0">
                <a:solidFill>
                  <a:prstClr val="black"/>
                </a:solidFill>
              </a:rPr>
              <a:t>Individual Sites </a:t>
            </a:r>
            <a:endParaRPr lang="en-US" sz="683" kern="0" dirty="0">
              <a:solidFill>
                <a:prstClr val="black"/>
              </a:solidFill>
            </a:endParaRPr>
          </a:p>
          <a:p>
            <a:r>
              <a:rPr lang="en-US" sz="683" kern="0" dirty="0">
                <a:solidFill>
                  <a:prstClr val="black"/>
                </a:solidFill>
              </a:rPr>
              <a:t>Cabarrus Health Alliance 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Sonya Bohannon-Thacker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 (704) 920-1323</a:t>
            </a:r>
            <a:endParaRPr lang="en-US" sz="686" kern="0" dirty="0">
              <a:solidFill>
                <a:srgbClr val="0563C1"/>
              </a:solidFill>
              <a:hlinkClick r:id="rId1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US" sz="686" u="sng" kern="0" dirty="0">
                <a:solidFill>
                  <a:srgbClr val="0563C1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Sonya.bohannonthacker@cabarrushealth.org</a:t>
            </a:r>
            <a:r>
              <a:rPr lang="en-US" sz="686" u="sng" kern="0" dirty="0">
                <a:solidFill>
                  <a:prstClr val="black"/>
                </a:solidFill>
              </a:rPr>
              <a:t> </a:t>
            </a:r>
          </a:p>
          <a:p>
            <a:endParaRPr lang="en-US" sz="686" u="sng" kern="0" dirty="0">
              <a:solidFill>
                <a:prstClr val="black"/>
              </a:solidFill>
            </a:endParaRP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856156A5-BB34-493F-9E50-B34535240070}"/>
              </a:ext>
            </a:extLst>
          </p:cNvPr>
          <p:cNvSpPr txBox="1"/>
          <p:nvPr/>
        </p:nvSpPr>
        <p:spPr>
          <a:xfrm flipH="1">
            <a:off x="2238333" y="3174838"/>
            <a:ext cx="1854001" cy="725583"/>
          </a:xfrm>
          <a:prstGeom prst="rect">
            <a:avLst/>
          </a:prstGeom>
          <a:solidFill>
            <a:sysClr val="window" lastClr="FFFFFF"/>
          </a:solidFill>
          <a:ln w="28575">
            <a:solidFill>
              <a:srgbClr val="ED7D31">
                <a:lumMod val="40000"/>
                <a:lumOff val="6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686" b="1" kern="0" dirty="0">
                <a:solidFill>
                  <a:prstClr val="black"/>
                </a:solidFill>
              </a:rPr>
              <a:t>Service Area 8</a:t>
            </a:r>
          </a:p>
          <a:p>
            <a:r>
              <a:rPr lang="en-US" sz="686" u="sng" kern="0" dirty="0">
                <a:solidFill>
                  <a:prstClr val="black"/>
                </a:solidFill>
              </a:rPr>
              <a:t>Lead Agency</a:t>
            </a:r>
            <a:endParaRPr lang="en-US" sz="630" kern="0" dirty="0">
              <a:solidFill>
                <a:prstClr val="black"/>
              </a:solidFill>
            </a:endParaRPr>
          </a:p>
          <a:p>
            <a:r>
              <a:rPr lang="en-US" sz="686" kern="0" dirty="0">
                <a:solidFill>
                  <a:prstClr val="black"/>
                </a:solidFill>
              </a:rPr>
              <a:t>Mecklenburg County Health Department</a:t>
            </a:r>
          </a:p>
          <a:p>
            <a:r>
              <a:rPr lang="en-US" sz="686" kern="0" dirty="0">
                <a:solidFill>
                  <a:prstClr val="black"/>
                </a:solidFill>
              </a:rPr>
              <a:t>James Wright</a:t>
            </a:r>
          </a:p>
          <a:p>
            <a:r>
              <a:rPr lang="en-US" sz="686" kern="0" dirty="0">
                <a:solidFill>
                  <a:prstClr val="black"/>
                </a:solidFill>
              </a:rPr>
              <a:t>(980) 314-9590</a:t>
            </a:r>
          </a:p>
          <a:p>
            <a:r>
              <a:rPr lang="en-US" sz="686" kern="0" dirty="0">
                <a:solidFill>
                  <a:prstClr val="black"/>
                </a:solidFill>
                <a:hlinkClick r:id="rId13"/>
              </a:rPr>
              <a:t>james.wright@mecklenburgcountync.gov</a:t>
            </a:r>
            <a:endParaRPr lang="en-US" sz="686" kern="0" dirty="0">
              <a:solidFill>
                <a:prstClr val="black"/>
              </a:solidFill>
            </a:endParaRP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0059419C-49E8-4AD6-AED0-D6CCD58E565E}"/>
              </a:ext>
            </a:extLst>
          </p:cNvPr>
          <p:cNvSpPr txBox="1"/>
          <p:nvPr/>
        </p:nvSpPr>
        <p:spPr>
          <a:xfrm>
            <a:off x="2685032" y="606523"/>
            <a:ext cx="1458222" cy="722890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683" b="1" kern="0" dirty="0">
                <a:solidFill>
                  <a:prstClr val="black"/>
                </a:solidFill>
              </a:rPr>
              <a:t>Service Area 2 </a:t>
            </a:r>
          </a:p>
          <a:p>
            <a:r>
              <a:rPr lang="en-US" sz="683" u="sng" kern="0" dirty="0">
                <a:solidFill>
                  <a:prstClr val="black"/>
                </a:solidFill>
              </a:rPr>
              <a:t>Lead Agency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Appalachian Health District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Keisha Maldonado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(828) 264-4995 Extension 3155 </a:t>
            </a:r>
            <a:r>
              <a:rPr lang="en-US" sz="683" kern="0" dirty="0">
                <a:solidFill>
                  <a:prstClr val="black"/>
                </a:solidFill>
                <a:hlinkClick r:id="rId14"/>
              </a:rPr>
              <a:t>keisha.maldonado@apphealth.com</a:t>
            </a:r>
            <a:endParaRPr lang="en-US" sz="683" kern="0" dirty="0">
              <a:solidFill>
                <a:prstClr val="black"/>
              </a:solidFill>
            </a:endParaRP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DBC5AFD3-2752-4D1E-90A8-1D9CEA4315C8}"/>
              </a:ext>
            </a:extLst>
          </p:cNvPr>
          <p:cNvSpPr txBox="1"/>
          <p:nvPr/>
        </p:nvSpPr>
        <p:spPr>
          <a:xfrm flipH="1">
            <a:off x="4286898" y="613288"/>
            <a:ext cx="1417675" cy="827984"/>
          </a:xfrm>
          <a:prstGeom prst="rect">
            <a:avLst/>
          </a:prstGeom>
          <a:noFill/>
          <a:ln w="28575">
            <a:solidFill>
              <a:srgbClr val="5B9BD5">
                <a:lumMod val="40000"/>
                <a:lumOff val="60000"/>
              </a:srgbClr>
            </a:solidFill>
          </a:ln>
        </p:spPr>
        <p:txBody>
          <a:bodyPr wrap="square" rtlCol="0">
            <a:spAutoFit/>
          </a:bodyPr>
          <a:lstStyle/>
          <a:p>
            <a:r>
              <a:rPr lang="en-US" sz="683" b="1" kern="0" dirty="0">
                <a:solidFill>
                  <a:prstClr val="black"/>
                </a:solidFill>
              </a:rPr>
              <a:t>Service Area 3 </a:t>
            </a:r>
            <a:endParaRPr lang="en-US" sz="683" kern="0" dirty="0">
              <a:solidFill>
                <a:prstClr val="black"/>
              </a:solidFill>
            </a:endParaRPr>
          </a:p>
          <a:p>
            <a:r>
              <a:rPr lang="en-US" sz="683" u="sng" kern="0" dirty="0">
                <a:solidFill>
                  <a:prstClr val="black"/>
                </a:solidFill>
              </a:rPr>
              <a:t>Lead Agency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Durham County Health Department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Tracee Reynolds-Riba 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(919) 358-8321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trriba@dconc.gov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id="{EA11AE63-9A7F-43CC-A6AA-C094D2F82F2B}"/>
              </a:ext>
            </a:extLst>
          </p:cNvPr>
          <p:cNvSpPr txBox="1"/>
          <p:nvPr/>
        </p:nvSpPr>
        <p:spPr>
          <a:xfrm flipH="1">
            <a:off x="4185511" y="3998547"/>
            <a:ext cx="1613261" cy="709233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683" b="1" kern="0" dirty="0">
                <a:solidFill>
                  <a:prstClr val="black"/>
                </a:solidFill>
              </a:rPr>
              <a:t>Service Area 7</a:t>
            </a:r>
          </a:p>
          <a:p>
            <a:r>
              <a:rPr lang="en-US" sz="683" u="sng" kern="0" dirty="0">
                <a:solidFill>
                  <a:prstClr val="black"/>
                </a:solidFill>
              </a:rPr>
              <a:t>Lead Agency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Cumberland County Health Department</a:t>
            </a:r>
          </a:p>
          <a:p>
            <a:r>
              <a:rPr lang="en-US" sz="600" dirty="0">
                <a:effectLst/>
                <a:ea typeface="Calibri" panose="020F0502020204030204" pitchFamily="34" charset="0"/>
              </a:rPr>
              <a:t>Laqualla Owens</a:t>
            </a:r>
            <a:endParaRPr lang="en-US" sz="100" kern="0" dirty="0">
              <a:solidFill>
                <a:prstClr val="black"/>
              </a:solidFill>
            </a:endParaRPr>
          </a:p>
          <a:p>
            <a:r>
              <a:rPr lang="en-US" sz="68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910-433-3783</a:t>
            </a:r>
          </a:p>
          <a:p>
            <a:r>
              <a:rPr lang="en-US" sz="68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15"/>
              </a:rPr>
              <a:t>lowens@cumberlandcountync.gov</a:t>
            </a:r>
            <a:endParaRPr lang="en-US" sz="680" kern="0" dirty="0">
              <a:solidFill>
                <a:prstClr val="black"/>
              </a:solidFill>
            </a:endParaRP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29460573-CAEA-4646-B396-82E289A4E3CF}"/>
              </a:ext>
            </a:extLst>
          </p:cNvPr>
          <p:cNvSpPr txBox="1"/>
          <p:nvPr/>
        </p:nvSpPr>
        <p:spPr>
          <a:xfrm flipH="1">
            <a:off x="5929933" y="612268"/>
            <a:ext cx="1113681" cy="827984"/>
          </a:xfrm>
          <a:prstGeom prst="rect">
            <a:avLst/>
          </a:prstGeom>
          <a:noFill/>
          <a:ln w="28575">
            <a:solidFill>
              <a:srgbClr val="F2B8E1"/>
            </a:solidFill>
          </a:ln>
        </p:spPr>
        <p:txBody>
          <a:bodyPr wrap="square" rtlCol="0">
            <a:spAutoFit/>
          </a:bodyPr>
          <a:lstStyle/>
          <a:p>
            <a:r>
              <a:rPr lang="en-US" sz="683" b="1" kern="0" dirty="0">
                <a:solidFill>
                  <a:prstClr val="black"/>
                </a:solidFill>
              </a:rPr>
              <a:t>Service Area 4</a:t>
            </a:r>
          </a:p>
          <a:p>
            <a:r>
              <a:rPr lang="en-US" sz="683" u="sng" kern="0" dirty="0">
                <a:solidFill>
                  <a:prstClr val="black"/>
                </a:solidFill>
              </a:rPr>
              <a:t>Lead Agency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Halifax County Health Department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Ashley Bowen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(252) 583-5021 Ext 6245</a:t>
            </a:r>
          </a:p>
          <a:p>
            <a:r>
              <a:rPr lang="en-US" sz="683" kern="0" dirty="0">
                <a:solidFill>
                  <a:prstClr val="black"/>
                </a:solidFill>
                <a:hlinkClick r:id="rId16"/>
              </a:rPr>
              <a:t>bowena@halifaxnc.com</a:t>
            </a:r>
            <a:endParaRPr lang="en-US" sz="683" kern="0" dirty="0">
              <a:solidFill>
                <a:prstClr val="black"/>
              </a:solidFill>
            </a:endParaRP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BFED229B-76A1-470A-8A29-0D6E2E0554AB}"/>
              </a:ext>
            </a:extLst>
          </p:cNvPr>
          <p:cNvSpPr txBox="1"/>
          <p:nvPr/>
        </p:nvSpPr>
        <p:spPr>
          <a:xfrm flipH="1">
            <a:off x="7248517" y="595287"/>
            <a:ext cx="1374920" cy="827984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sz="683" b="1" kern="0" dirty="0">
                <a:solidFill>
                  <a:prstClr val="black"/>
                </a:solidFill>
              </a:rPr>
              <a:t>Service Area 5</a:t>
            </a:r>
          </a:p>
          <a:p>
            <a:r>
              <a:rPr lang="en-US" sz="683" u="sng" kern="0" dirty="0">
                <a:solidFill>
                  <a:prstClr val="black"/>
                </a:solidFill>
              </a:rPr>
              <a:t>Lead Agency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Albemarle Regional Health Services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Molly Brown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(252) 340-4128</a:t>
            </a:r>
          </a:p>
          <a:p>
            <a:r>
              <a:rPr lang="en-US" sz="683" kern="0" dirty="0">
                <a:solidFill>
                  <a:prstClr val="black"/>
                </a:solidFill>
                <a:hlinkClick r:id="rId17"/>
              </a:rPr>
              <a:t>Molly.Brown@arhs-nc.org</a:t>
            </a:r>
            <a:r>
              <a:rPr lang="en-US" sz="683" kern="0" dirty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A0300545-FB45-4124-A14A-4D341A9F4C79}"/>
              </a:ext>
            </a:extLst>
          </p:cNvPr>
          <p:cNvSpPr txBox="1"/>
          <p:nvPr/>
        </p:nvSpPr>
        <p:spPr>
          <a:xfrm flipH="1">
            <a:off x="7878595" y="3044673"/>
            <a:ext cx="1462674" cy="722442"/>
          </a:xfrm>
          <a:prstGeom prst="rect">
            <a:avLst/>
          </a:prstGeom>
          <a:noFill/>
          <a:ln w="28575">
            <a:solidFill>
              <a:srgbClr val="ADB9CA"/>
            </a:solidFill>
          </a:ln>
        </p:spPr>
        <p:txBody>
          <a:bodyPr wrap="square" rtlCol="0">
            <a:spAutoFit/>
          </a:bodyPr>
          <a:lstStyle/>
          <a:p>
            <a:r>
              <a:rPr lang="en-US" sz="683" b="1" kern="0" dirty="0">
                <a:solidFill>
                  <a:prstClr val="black"/>
                </a:solidFill>
              </a:rPr>
              <a:t>Service Area 6</a:t>
            </a:r>
          </a:p>
          <a:p>
            <a:r>
              <a:rPr lang="en-US" sz="683" u="sng" kern="0" dirty="0">
                <a:solidFill>
                  <a:prstClr val="black"/>
                </a:solidFill>
              </a:rPr>
              <a:t>Lead Agency</a:t>
            </a:r>
          </a:p>
          <a:p>
            <a:r>
              <a:rPr lang="en-US" sz="683" kern="0" dirty="0">
                <a:solidFill>
                  <a:prstClr val="black"/>
                </a:solidFill>
              </a:rPr>
              <a:t>Pitt County Health Department</a:t>
            </a:r>
          </a:p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Gabriella “Gabby” </a:t>
            </a:r>
            <a:r>
              <a:rPr lang="en-US" sz="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Scothorn</a:t>
            </a:r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600" kern="0" dirty="0">
                <a:solidFill>
                  <a:prstClr val="black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683" kern="0" dirty="0">
                <a:solidFill>
                  <a:prstClr val="black"/>
                </a:solidFill>
              </a:rPr>
              <a:t>252) 902-</a:t>
            </a:r>
            <a:r>
              <a:rPr lang="en-US" sz="68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2308</a:t>
            </a:r>
            <a:endParaRPr lang="en-US" sz="680" kern="0" dirty="0">
              <a:solidFill>
                <a:prstClr val="black"/>
              </a:solidFill>
            </a:endParaRPr>
          </a:p>
          <a:p>
            <a:r>
              <a:rPr lang="en-US" sz="68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8"/>
              </a:rPr>
              <a:t>gabriella.hansen@pittcountync.gov</a:t>
            </a:r>
            <a:endParaRPr lang="en-US" sz="680" kern="0" dirty="0">
              <a:solidFill>
                <a:prstClr val="black"/>
              </a:solidFill>
            </a:endParaRPr>
          </a:p>
        </p:txBody>
      </p:sp>
      <p:pic>
        <p:nvPicPr>
          <p:cNvPr id="269" name="Picture 268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1941" y="5349945"/>
            <a:ext cx="1987374" cy="70023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A73C50-B3E6-41AB-B0E9-901176AF0235}"/>
              </a:ext>
            </a:extLst>
          </p:cNvPr>
          <p:cNvSpPr txBox="1"/>
          <p:nvPr/>
        </p:nvSpPr>
        <p:spPr>
          <a:xfrm>
            <a:off x="179825" y="216728"/>
            <a:ext cx="24027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North Carolina</a:t>
            </a:r>
          </a:p>
          <a:p>
            <a:pPr algn="ctr"/>
            <a:r>
              <a:rPr lang="en-US" sz="1400" b="1" dirty="0"/>
              <a:t>Triple P</a:t>
            </a:r>
          </a:p>
          <a:p>
            <a:pPr algn="ctr"/>
            <a:r>
              <a:rPr lang="en-US" sz="1400" b="1" dirty="0"/>
              <a:t>Local Implementing Agencies</a:t>
            </a:r>
          </a:p>
          <a:p>
            <a:pPr algn="ctr"/>
            <a:r>
              <a:rPr lang="en-US" sz="1400" b="1" dirty="0"/>
              <a:t>Site Map</a:t>
            </a:r>
          </a:p>
        </p:txBody>
      </p:sp>
      <p:grpSp>
        <p:nvGrpSpPr>
          <p:cNvPr id="3" name="object 105">
            <a:extLst>
              <a:ext uri="{FF2B5EF4-FFF2-40B4-BE49-F238E27FC236}">
                <a16:creationId xmlns:a16="http://schemas.microsoft.com/office/drawing/2014/main" id="{CCDD5030-A09C-57ED-CB81-69E928A7AFEF}"/>
              </a:ext>
            </a:extLst>
          </p:cNvPr>
          <p:cNvGrpSpPr/>
          <p:nvPr/>
        </p:nvGrpSpPr>
        <p:grpSpPr>
          <a:xfrm>
            <a:off x="2643003" y="5251195"/>
            <a:ext cx="1797330" cy="965443"/>
            <a:chOff x="4463045" y="5253622"/>
            <a:chExt cx="1207770" cy="826135"/>
          </a:xfrm>
        </p:grpSpPr>
        <p:sp>
          <p:nvSpPr>
            <p:cNvPr id="241" name="object 106">
              <a:extLst>
                <a:ext uri="{FF2B5EF4-FFF2-40B4-BE49-F238E27FC236}">
                  <a16:creationId xmlns:a16="http://schemas.microsoft.com/office/drawing/2014/main" id="{094023A5-8DFD-F0EC-E4AE-D99A06956FCC}"/>
                </a:ext>
              </a:extLst>
            </p:cNvPr>
            <p:cNvSpPr/>
            <p:nvPr/>
          </p:nvSpPr>
          <p:spPr>
            <a:xfrm>
              <a:off x="4472149" y="5284213"/>
              <a:ext cx="1163320" cy="795020"/>
            </a:xfrm>
            <a:custGeom>
              <a:avLst/>
              <a:gdLst/>
              <a:ahLst/>
              <a:cxnLst/>
              <a:rect l="l" t="t" r="r" b="b"/>
              <a:pathLst>
                <a:path w="1163320" h="795020">
                  <a:moveTo>
                    <a:pt x="1162760" y="0"/>
                  </a:moveTo>
                  <a:lnTo>
                    <a:pt x="0" y="0"/>
                  </a:lnTo>
                  <a:lnTo>
                    <a:pt x="0" y="795019"/>
                  </a:lnTo>
                  <a:lnTo>
                    <a:pt x="1162760" y="795019"/>
                  </a:lnTo>
                  <a:lnTo>
                    <a:pt x="1162760" y="0"/>
                  </a:lnTo>
                  <a:close/>
                </a:path>
              </a:pathLst>
            </a:custGeom>
            <a:solidFill>
              <a:srgbClr val="BCD6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9" name="object 107">
              <a:extLst>
                <a:ext uri="{FF2B5EF4-FFF2-40B4-BE49-F238E27FC236}">
                  <a16:creationId xmlns:a16="http://schemas.microsoft.com/office/drawing/2014/main" id="{7E57D4EF-111A-E12C-E9A1-54BE547697EE}"/>
                </a:ext>
              </a:extLst>
            </p:cNvPr>
            <p:cNvSpPr/>
            <p:nvPr/>
          </p:nvSpPr>
          <p:spPr>
            <a:xfrm>
              <a:off x="4469270" y="5259847"/>
              <a:ext cx="1195705" cy="795020"/>
            </a:xfrm>
            <a:custGeom>
              <a:avLst/>
              <a:gdLst/>
              <a:ahLst/>
              <a:cxnLst/>
              <a:rect l="l" t="t" r="r" b="b"/>
              <a:pathLst>
                <a:path w="1195704" h="795020">
                  <a:moveTo>
                    <a:pt x="0" y="795019"/>
                  </a:moveTo>
                  <a:lnTo>
                    <a:pt x="1195154" y="795019"/>
                  </a:lnTo>
                  <a:lnTo>
                    <a:pt x="1195154" y="0"/>
                  </a:lnTo>
                  <a:lnTo>
                    <a:pt x="0" y="0"/>
                  </a:lnTo>
                  <a:lnTo>
                    <a:pt x="0" y="795019"/>
                  </a:lnTo>
                  <a:close/>
                </a:path>
              </a:pathLst>
            </a:custGeom>
            <a:ln w="9760">
              <a:solidFill>
                <a:srgbClr val="FF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0" name="object 108">
              <a:extLst>
                <a:ext uri="{FF2B5EF4-FFF2-40B4-BE49-F238E27FC236}">
                  <a16:creationId xmlns:a16="http://schemas.microsoft.com/office/drawing/2014/main" id="{ED07F29B-A56C-2C77-6597-B8F166AC1C45}"/>
                </a:ext>
              </a:extLst>
            </p:cNvPr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4577558" y="5329978"/>
              <a:ext cx="1002302" cy="670560"/>
            </a:xfrm>
            <a:prstGeom prst="rect">
              <a:avLst/>
            </a:prstGeom>
          </p:spPr>
        </p:pic>
      </p:grpSp>
      <p:sp>
        <p:nvSpPr>
          <p:cNvPr id="264" name="AutoShape 2" descr="Duke Endowment">
            <a:extLst>
              <a:ext uri="{FF2B5EF4-FFF2-40B4-BE49-F238E27FC236}">
                <a16:creationId xmlns:a16="http://schemas.microsoft.com/office/drawing/2014/main" id="{F3177949-98B3-B06A-A795-E80748E59AE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648200" y="35052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5" name="AutoShape 4" descr="Duke Endowment">
            <a:extLst>
              <a:ext uri="{FF2B5EF4-FFF2-40B4-BE49-F238E27FC236}">
                <a16:creationId xmlns:a16="http://schemas.microsoft.com/office/drawing/2014/main" id="{4DE0AECE-5E8B-17BB-9B18-5CAD58C8185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00600" y="3657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67" name="Picture 266">
            <a:extLst>
              <a:ext uri="{FF2B5EF4-FFF2-40B4-BE49-F238E27FC236}">
                <a16:creationId xmlns:a16="http://schemas.microsoft.com/office/drawing/2014/main" id="{A882715C-5F3F-62F0-EF40-3D20F1187F40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3547431" y="6336968"/>
            <a:ext cx="28575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271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</TotalTime>
  <Words>347</Words>
  <Application>Microsoft Office PowerPoint</Application>
  <PresentationFormat>Custom</PresentationFormat>
  <Paragraphs>185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</vt:lpstr>
      <vt:lpstr>Office Theme</vt:lpstr>
      <vt:lpstr>PowerPoint Presentation</vt:lpstr>
    </vt:vector>
  </TitlesOfParts>
  <Company>UNC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Aldridge, Will</dc:creator>
  <cp:lastModifiedBy>Roberts, Zita R</cp:lastModifiedBy>
  <cp:revision>17</cp:revision>
  <dcterms:created xsi:type="dcterms:W3CDTF">2019-08-26T15:50:20Z</dcterms:created>
  <dcterms:modified xsi:type="dcterms:W3CDTF">2024-11-26T16:14:59Z</dcterms:modified>
</cp:coreProperties>
</file>