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6"/>
  </p:notesMasterIdLst>
  <p:handoutMasterIdLst>
    <p:handoutMasterId r:id="rId47"/>
  </p:handoutMasterIdLst>
  <p:sldIdLst>
    <p:sldId id="458" r:id="rId5"/>
    <p:sldId id="460" r:id="rId6"/>
    <p:sldId id="497" r:id="rId7"/>
    <p:sldId id="491" r:id="rId8"/>
    <p:sldId id="492" r:id="rId9"/>
    <p:sldId id="488" r:id="rId10"/>
    <p:sldId id="500" r:id="rId11"/>
    <p:sldId id="494" r:id="rId12"/>
    <p:sldId id="519" r:id="rId13"/>
    <p:sldId id="518" r:id="rId14"/>
    <p:sldId id="526" r:id="rId15"/>
    <p:sldId id="520" r:id="rId16"/>
    <p:sldId id="521" r:id="rId17"/>
    <p:sldId id="522" r:id="rId18"/>
    <p:sldId id="523" r:id="rId19"/>
    <p:sldId id="525" r:id="rId20"/>
    <p:sldId id="501" r:id="rId21"/>
    <p:sldId id="527" r:id="rId22"/>
    <p:sldId id="528" r:id="rId23"/>
    <p:sldId id="529" r:id="rId24"/>
    <p:sldId id="530" r:id="rId25"/>
    <p:sldId id="531" r:id="rId26"/>
    <p:sldId id="532" r:id="rId27"/>
    <p:sldId id="533" r:id="rId28"/>
    <p:sldId id="534" r:id="rId29"/>
    <p:sldId id="535" r:id="rId30"/>
    <p:sldId id="477" r:id="rId31"/>
    <p:sldId id="478" r:id="rId32"/>
    <p:sldId id="479" r:id="rId33"/>
    <p:sldId id="481" r:id="rId34"/>
    <p:sldId id="509" r:id="rId35"/>
    <p:sldId id="510" r:id="rId36"/>
    <p:sldId id="511" r:id="rId37"/>
    <p:sldId id="512" r:id="rId38"/>
    <p:sldId id="513" r:id="rId39"/>
    <p:sldId id="524" r:id="rId40"/>
    <p:sldId id="515" r:id="rId41"/>
    <p:sldId id="516" r:id="rId42"/>
    <p:sldId id="517" r:id="rId43"/>
    <p:sldId id="462" r:id="rId44"/>
    <p:sldId id="486" r:id="rId4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9C5"/>
    <a:srgbClr val="288DC2"/>
    <a:srgbClr val="94B6C7"/>
    <a:srgbClr val="15365E"/>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8" y="82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0.png"/><Relationship Id="rId12" Type="http://schemas.openxmlformats.org/officeDocument/2006/relationships/image" Target="../media/image41.svg"/><Relationship Id="rId2" Type="http://schemas.openxmlformats.org/officeDocument/2006/relationships/image" Target="../media/image33.svg"/><Relationship Id="rId16" Type="http://schemas.openxmlformats.org/officeDocument/2006/relationships/image" Target="../media/image45.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 Id="rId14" Type="http://schemas.openxmlformats.org/officeDocument/2006/relationships/image" Target="../media/image43.svg"/></Relationships>
</file>

<file path=ppt/diagrams/_rels/data3.xml.rels><?xml version="1.0" encoding="UTF-8" standalone="yes"?>
<Relationships xmlns="http://schemas.openxmlformats.org/package/2006/relationships"><Relationship Id="rId3" Type="http://schemas.openxmlformats.org/officeDocument/2006/relationships/hyperlink" Target="https://webportalapp.com/sp/ncorh_medication_assistance" TargetMode="External"/><Relationship Id="rId2" Type="http://schemas.openxmlformats.org/officeDocument/2006/relationships/hyperlink" Target="https://www.ncdhhs.gov/sfy26map-yr1budget-templatefinalxlsx/open" TargetMode="External"/><Relationship Id="rId1" Type="http://schemas.openxmlformats.org/officeDocument/2006/relationships/hyperlink" Target="https://www.ncdhhs.gov/sfy-26-27-map-rfadocx/open"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ebportalapp.com/sp/ncorh_medication_assistance"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0.png"/><Relationship Id="rId12" Type="http://schemas.openxmlformats.org/officeDocument/2006/relationships/image" Target="../media/image41.svg"/><Relationship Id="rId2" Type="http://schemas.openxmlformats.org/officeDocument/2006/relationships/image" Target="../media/image33.svg"/><Relationship Id="rId16" Type="http://schemas.openxmlformats.org/officeDocument/2006/relationships/image" Target="../media/image45.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 Id="rId1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hyperlink" Target="https://webportalapp.com/sp/ncorh_medication_assistance" TargetMode="External"/><Relationship Id="rId2" Type="http://schemas.openxmlformats.org/officeDocument/2006/relationships/hyperlink" Target="https://www.ncdhhs.gov/sfy26map-yr1budget-templatefinalxlsx/open" TargetMode="External"/><Relationship Id="rId1" Type="http://schemas.openxmlformats.org/officeDocument/2006/relationships/hyperlink" Target="https://www.ncdhhs.gov/sfy-26-27-map-rfadocx/open"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ebportalapp.com/sp/ncorh_medication_assistanc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E3F56-45F2-4B9B-A4AA-2A8DD157232C}"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815E652A-CF56-42A5-A500-0BB324B72F60}">
      <dgm:prSet phldrT="[Text]" custT="1"/>
      <dgm:spPr/>
      <dgm:t>
        <a:bodyPr/>
        <a:lstStyle/>
        <a:p>
          <a:r>
            <a:rPr lang="en-US" sz="4400" dirty="0">
              <a:latin typeface="+mj-lt"/>
            </a:rPr>
            <a:t>Purpose</a:t>
          </a:r>
        </a:p>
      </dgm:t>
    </dgm:pt>
    <dgm:pt modelId="{69D830E8-BA56-4B43-84EE-6CAA2B48DDD3}" type="parTrans" cxnId="{C6F48FFC-59D1-4785-AA03-5F713BB341F4}">
      <dgm:prSet/>
      <dgm:spPr/>
      <dgm:t>
        <a:bodyPr/>
        <a:lstStyle/>
        <a:p>
          <a:endParaRPr lang="en-US"/>
        </a:p>
      </dgm:t>
    </dgm:pt>
    <dgm:pt modelId="{CC29467B-4149-4146-908F-12213FE20600}" type="sibTrans" cxnId="{C6F48FFC-59D1-4785-AA03-5F713BB341F4}">
      <dgm:prSet/>
      <dgm:spPr/>
      <dgm:t>
        <a:bodyPr/>
        <a:lstStyle/>
        <a:p>
          <a:endParaRPr lang="en-US"/>
        </a:p>
      </dgm:t>
    </dgm:pt>
    <dgm:pt modelId="{719CA171-8E6B-4210-A87E-7B0880462C4A}">
      <dgm:prSet phldrT="[Text]" custT="1"/>
      <dgm:spPr/>
      <dgm:t>
        <a:bodyPr/>
        <a:lstStyle/>
        <a:p>
          <a:pPr indent="0" algn="l">
            <a:buNone/>
          </a:pPr>
          <a:r>
            <a:rPr lang="en-US" sz="2000" dirty="0">
              <a:latin typeface="+mj-lt"/>
            </a:rPr>
            <a:t>Create access to help uninsured, low-income citizens evaluate their optimal prescription drug choices and apply for free, discounted, and low-cost drugs through public and private medication assistance programs.</a:t>
          </a:r>
        </a:p>
      </dgm:t>
    </dgm:pt>
    <dgm:pt modelId="{E270EDF7-26B2-4B1F-B50A-776700CA16DA}" type="parTrans" cxnId="{672021C0-7398-4383-91C2-B6E8396825BC}">
      <dgm:prSet/>
      <dgm:spPr/>
      <dgm:t>
        <a:bodyPr/>
        <a:lstStyle/>
        <a:p>
          <a:endParaRPr lang="en-US"/>
        </a:p>
      </dgm:t>
    </dgm:pt>
    <dgm:pt modelId="{743CF714-04A7-468C-B541-07F891264786}" type="sibTrans" cxnId="{672021C0-7398-4383-91C2-B6E8396825BC}">
      <dgm:prSet/>
      <dgm:spPr/>
      <dgm:t>
        <a:bodyPr/>
        <a:lstStyle/>
        <a:p>
          <a:endParaRPr lang="en-US"/>
        </a:p>
      </dgm:t>
    </dgm:pt>
    <dgm:pt modelId="{0BC521D6-DE2F-4E40-9780-8C4EB22346EC}" type="pres">
      <dgm:prSet presAssocID="{4FFE3F56-45F2-4B9B-A4AA-2A8DD157232C}" presName="Name0" presStyleCnt="0">
        <dgm:presLayoutVars>
          <dgm:dir/>
          <dgm:animLvl val="lvl"/>
          <dgm:resizeHandles val="exact"/>
        </dgm:presLayoutVars>
      </dgm:prSet>
      <dgm:spPr/>
    </dgm:pt>
    <dgm:pt modelId="{85D3A84F-CBC6-4567-A611-3DB925F2EF86}" type="pres">
      <dgm:prSet presAssocID="{815E652A-CF56-42A5-A500-0BB324B72F60}" presName="linNode" presStyleCnt="0"/>
      <dgm:spPr/>
    </dgm:pt>
    <dgm:pt modelId="{74D7A23F-874E-4B72-B7A7-46E875DE8F34}" type="pres">
      <dgm:prSet presAssocID="{815E652A-CF56-42A5-A500-0BB324B72F60}" presName="parentText" presStyleLbl="node1" presStyleIdx="0" presStyleCnt="1" custScaleX="92184" custScaleY="82162">
        <dgm:presLayoutVars>
          <dgm:chMax val="1"/>
          <dgm:bulletEnabled val="1"/>
        </dgm:presLayoutVars>
      </dgm:prSet>
      <dgm:spPr/>
    </dgm:pt>
    <dgm:pt modelId="{61896717-852F-4CF5-B805-FDCA92BD5DBD}" type="pres">
      <dgm:prSet presAssocID="{815E652A-CF56-42A5-A500-0BB324B72F60}" presName="descendantText" presStyleLbl="alignAccFollowNode1" presStyleIdx="0" presStyleCnt="1" custLinFactNeighborX="-1038" custLinFactNeighborY="2205">
        <dgm:presLayoutVars>
          <dgm:bulletEnabled val="1"/>
        </dgm:presLayoutVars>
      </dgm:prSet>
      <dgm:spPr/>
    </dgm:pt>
  </dgm:ptLst>
  <dgm:cxnLst>
    <dgm:cxn modelId="{DC1C4C19-ED25-468F-A18C-8EFE89E291C7}" type="presOf" srcId="{4FFE3F56-45F2-4B9B-A4AA-2A8DD157232C}" destId="{0BC521D6-DE2F-4E40-9780-8C4EB22346EC}" srcOrd="0" destOrd="0" presId="urn:microsoft.com/office/officeart/2005/8/layout/vList5"/>
    <dgm:cxn modelId="{7ED28E5D-79A7-415D-9E62-4B3E012E868F}" type="presOf" srcId="{719CA171-8E6B-4210-A87E-7B0880462C4A}" destId="{61896717-852F-4CF5-B805-FDCA92BD5DBD}" srcOrd="0" destOrd="0" presId="urn:microsoft.com/office/officeart/2005/8/layout/vList5"/>
    <dgm:cxn modelId="{9780C169-059E-4B98-ADDC-CDF98F330E5E}" type="presOf" srcId="{815E652A-CF56-42A5-A500-0BB324B72F60}" destId="{74D7A23F-874E-4B72-B7A7-46E875DE8F34}" srcOrd="0" destOrd="0" presId="urn:microsoft.com/office/officeart/2005/8/layout/vList5"/>
    <dgm:cxn modelId="{672021C0-7398-4383-91C2-B6E8396825BC}" srcId="{815E652A-CF56-42A5-A500-0BB324B72F60}" destId="{719CA171-8E6B-4210-A87E-7B0880462C4A}" srcOrd="0" destOrd="0" parTransId="{E270EDF7-26B2-4B1F-B50A-776700CA16DA}" sibTransId="{743CF714-04A7-468C-B541-07F891264786}"/>
    <dgm:cxn modelId="{C6F48FFC-59D1-4785-AA03-5F713BB341F4}" srcId="{4FFE3F56-45F2-4B9B-A4AA-2A8DD157232C}" destId="{815E652A-CF56-42A5-A500-0BB324B72F60}" srcOrd="0" destOrd="0" parTransId="{69D830E8-BA56-4B43-84EE-6CAA2B48DDD3}" sibTransId="{CC29467B-4149-4146-908F-12213FE20600}"/>
    <dgm:cxn modelId="{B814B5D7-AD54-45DD-87F4-F06A19B2CE7F}" type="presParOf" srcId="{0BC521D6-DE2F-4E40-9780-8C4EB22346EC}" destId="{85D3A84F-CBC6-4567-A611-3DB925F2EF86}" srcOrd="0" destOrd="0" presId="urn:microsoft.com/office/officeart/2005/8/layout/vList5"/>
    <dgm:cxn modelId="{3D81601A-999C-45B2-85D2-1AAB37E88F74}" type="presParOf" srcId="{85D3A84F-CBC6-4567-A611-3DB925F2EF86}" destId="{74D7A23F-874E-4B72-B7A7-46E875DE8F34}" srcOrd="0" destOrd="0" presId="urn:microsoft.com/office/officeart/2005/8/layout/vList5"/>
    <dgm:cxn modelId="{088DC9BC-92D4-41C5-B4AB-24C3A62CD2FF}" type="presParOf" srcId="{85D3A84F-CBC6-4567-A611-3DB925F2EF86}" destId="{61896717-852F-4CF5-B805-FDCA92BD5DB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5FD60-94CC-4EFF-92DD-94C5AA57695D}" type="doc">
      <dgm:prSet loTypeId="urn:microsoft.com/office/officeart/2005/8/layout/hList7" loCatId="picture" qsTypeId="urn:microsoft.com/office/officeart/2005/8/quickstyle/simple4" qsCatId="simple" csTypeId="urn:microsoft.com/office/officeart/2005/8/colors/colorful4" csCatId="colorful" phldr="1"/>
      <dgm:spPr/>
    </dgm:pt>
    <dgm:pt modelId="{D1BB2F51-E027-4018-A38C-AAD916644EC5}">
      <dgm:prSet phldrT="[Text]" custT="1"/>
      <dgm:spPr/>
      <dgm:t>
        <a:bodyPr/>
        <a:lstStyle/>
        <a:p>
          <a:r>
            <a:rPr lang="en-US" sz="1400" dirty="0">
              <a:latin typeface="+mj-lt"/>
            </a:rPr>
            <a:t>Federally Qualified Health Centers and Look-Alikes</a:t>
          </a:r>
        </a:p>
      </dgm:t>
    </dgm:pt>
    <dgm:pt modelId="{AF5A78F3-44B9-4C7D-A635-E0709C6F7EA9}" type="parTrans" cxnId="{21F4585B-1966-4F9E-8105-17850DE521F1}">
      <dgm:prSet/>
      <dgm:spPr/>
      <dgm:t>
        <a:bodyPr/>
        <a:lstStyle/>
        <a:p>
          <a:endParaRPr lang="en-US"/>
        </a:p>
      </dgm:t>
    </dgm:pt>
    <dgm:pt modelId="{00DA09C8-3D24-4FD2-8D3C-E7D08D905375}" type="sibTrans" cxnId="{21F4585B-1966-4F9E-8105-17850DE521F1}">
      <dgm:prSet/>
      <dgm:spPr/>
      <dgm:t>
        <a:bodyPr/>
        <a:lstStyle/>
        <a:p>
          <a:endParaRPr lang="en-US"/>
        </a:p>
      </dgm:t>
    </dgm:pt>
    <dgm:pt modelId="{A1D700A9-21E9-49CC-8381-3A86D0E51B08}">
      <dgm:prSet phldrT="[Text]" custT="1"/>
      <dgm:spPr/>
      <dgm:t>
        <a:bodyPr/>
        <a:lstStyle/>
        <a:p>
          <a:r>
            <a:rPr lang="en-US" sz="1400" dirty="0">
              <a:latin typeface="+mj-lt"/>
            </a:rPr>
            <a:t>Free and Charitable Clinics</a:t>
          </a:r>
        </a:p>
      </dgm:t>
    </dgm:pt>
    <dgm:pt modelId="{61AD6683-B580-4412-AA8A-4FD4C6D85711}" type="parTrans" cxnId="{41843AAC-C8A0-4825-89FC-D38B167E0BBA}">
      <dgm:prSet/>
      <dgm:spPr/>
      <dgm:t>
        <a:bodyPr/>
        <a:lstStyle/>
        <a:p>
          <a:endParaRPr lang="en-US"/>
        </a:p>
      </dgm:t>
    </dgm:pt>
    <dgm:pt modelId="{BB534E34-B791-4777-9590-16224403F05E}" type="sibTrans" cxnId="{41843AAC-C8A0-4825-89FC-D38B167E0BBA}">
      <dgm:prSet/>
      <dgm:spPr/>
      <dgm:t>
        <a:bodyPr/>
        <a:lstStyle/>
        <a:p>
          <a:endParaRPr lang="en-US"/>
        </a:p>
      </dgm:t>
    </dgm:pt>
    <dgm:pt modelId="{685359B0-12E9-4549-A6AD-7F99BAEBA8AE}">
      <dgm:prSet phldrT="[Text]" custT="1"/>
      <dgm:spPr/>
      <dgm:t>
        <a:bodyPr/>
        <a:lstStyle/>
        <a:p>
          <a:r>
            <a:rPr lang="en-US" sz="1400" dirty="0">
              <a:latin typeface="+mj-lt"/>
            </a:rPr>
            <a:t>Health Departments</a:t>
          </a:r>
        </a:p>
      </dgm:t>
    </dgm:pt>
    <dgm:pt modelId="{C4AA8763-CD07-42EC-B111-CE780F809A0C}" type="parTrans" cxnId="{47A88CCD-978C-42A9-B23C-AD00F1ED142F}">
      <dgm:prSet/>
      <dgm:spPr/>
      <dgm:t>
        <a:bodyPr/>
        <a:lstStyle/>
        <a:p>
          <a:endParaRPr lang="en-US"/>
        </a:p>
      </dgm:t>
    </dgm:pt>
    <dgm:pt modelId="{64C9D7AC-C38B-4D64-ABD1-47FA091E580C}" type="sibTrans" cxnId="{47A88CCD-978C-42A9-B23C-AD00F1ED142F}">
      <dgm:prSet/>
      <dgm:spPr/>
      <dgm:t>
        <a:bodyPr/>
        <a:lstStyle/>
        <a:p>
          <a:endParaRPr lang="en-US"/>
        </a:p>
      </dgm:t>
    </dgm:pt>
    <dgm:pt modelId="{F58C3C26-0983-4F4C-875F-E75ABF4EAB62}">
      <dgm:prSet phldrT="[Text]" custT="1"/>
      <dgm:spPr/>
      <dgm:t>
        <a:bodyPr/>
        <a:lstStyle/>
        <a:p>
          <a:r>
            <a:rPr lang="en-US" sz="1400" dirty="0">
              <a:latin typeface="+mj-lt"/>
            </a:rPr>
            <a:t>Hospital Owned Primary Care Clinics</a:t>
          </a:r>
        </a:p>
      </dgm:t>
    </dgm:pt>
    <dgm:pt modelId="{E34E6D14-63AA-4BCC-B831-D617595129E7}" type="parTrans" cxnId="{6A3595CB-6399-486E-A13A-339048222CA7}">
      <dgm:prSet/>
      <dgm:spPr/>
      <dgm:t>
        <a:bodyPr/>
        <a:lstStyle/>
        <a:p>
          <a:endParaRPr lang="en-US"/>
        </a:p>
      </dgm:t>
    </dgm:pt>
    <dgm:pt modelId="{737AA181-D427-444E-8090-F91F2103425D}" type="sibTrans" cxnId="{6A3595CB-6399-486E-A13A-339048222CA7}">
      <dgm:prSet/>
      <dgm:spPr/>
      <dgm:t>
        <a:bodyPr/>
        <a:lstStyle/>
        <a:p>
          <a:endParaRPr lang="en-US"/>
        </a:p>
      </dgm:t>
    </dgm:pt>
    <dgm:pt modelId="{BC3DFAFA-1A17-4AD1-A625-CE742A7AB8EC}">
      <dgm:prSet phldrT="[Text]" custT="1"/>
      <dgm:spPr/>
      <dgm:t>
        <a:bodyPr/>
        <a:lstStyle/>
        <a:p>
          <a:r>
            <a:rPr lang="en-US" sz="1400" dirty="0">
              <a:latin typeface="+mj-lt"/>
            </a:rPr>
            <a:t>State Designated Rural Health Centers</a:t>
          </a:r>
        </a:p>
      </dgm:t>
    </dgm:pt>
    <dgm:pt modelId="{27FD7635-769D-4E51-8D53-703E118F3B05}" type="parTrans" cxnId="{8AE96295-DD96-44CA-AC5F-A2022A11AE92}">
      <dgm:prSet/>
      <dgm:spPr/>
      <dgm:t>
        <a:bodyPr/>
        <a:lstStyle/>
        <a:p>
          <a:endParaRPr lang="en-US"/>
        </a:p>
      </dgm:t>
    </dgm:pt>
    <dgm:pt modelId="{1F91A490-4A2F-4D7B-A213-B96EE4620B49}" type="sibTrans" cxnId="{8AE96295-DD96-44CA-AC5F-A2022A11AE92}">
      <dgm:prSet/>
      <dgm:spPr/>
      <dgm:t>
        <a:bodyPr/>
        <a:lstStyle/>
        <a:p>
          <a:endParaRPr lang="en-US"/>
        </a:p>
      </dgm:t>
    </dgm:pt>
    <dgm:pt modelId="{570BDD63-70AE-40D4-A741-F518A15A5421}">
      <dgm:prSet phldrT="[Text]" custT="1"/>
      <dgm:spPr/>
      <dgm:t>
        <a:bodyPr/>
        <a:lstStyle/>
        <a:p>
          <a:r>
            <a:rPr lang="en-US" sz="1400" dirty="0">
              <a:latin typeface="+mj-lt"/>
            </a:rPr>
            <a:t>School-Based and School-Linked Health Centers</a:t>
          </a:r>
        </a:p>
      </dgm:t>
    </dgm:pt>
    <dgm:pt modelId="{38F3240B-975B-4BA3-8E4A-64CC25441756}" type="parTrans" cxnId="{B256A0E4-1EDA-47DA-9717-934567804B04}">
      <dgm:prSet/>
      <dgm:spPr/>
      <dgm:t>
        <a:bodyPr/>
        <a:lstStyle/>
        <a:p>
          <a:endParaRPr lang="en-US"/>
        </a:p>
      </dgm:t>
    </dgm:pt>
    <dgm:pt modelId="{F6D5363E-F05D-425E-AE30-ACCF787C0A0C}" type="sibTrans" cxnId="{B256A0E4-1EDA-47DA-9717-934567804B04}">
      <dgm:prSet/>
      <dgm:spPr/>
      <dgm:t>
        <a:bodyPr/>
        <a:lstStyle/>
        <a:p>
          <a:endParaRPr lang="en-US"/>
        </a:p>
      </dgm:t>
    </dgm:pt>
    <dgm:pt modelId="{4D3726CB-4D90-4BD9-849B-5E80807602D5}">
      <dgm:prSet phldrT="[Text]" custT="1"/>
      <dgm:spPr/>
      <dgm:t>
        <a:bodyPr/>
        <a:lstStyle/>
        <a:p>
          <a:r>
            <a:rPr lang="en-US" sz="1400" dirty="0">
              <a:latin typeface="+mj-lt"/>
            </a:rPr>
            <a:t>AHEC Clinics</a:t>
          </a:r>
        </a:p>
      </dgm:t>
    </dgm:pt>
    <dgm:pt modelId="{740E6D64-127C-4EEB-B30B-9CF48AB95934}" type="parTrans" cxnId="{5FE10291-1BA4-41EA-91EA-1CFFC01FF86F}">
      <dgm:prSet/>
      <dgm:spPr/>
      <dgm:t>
        <a:bodyPr/>
        <a:lstStyle/>
        <a:p>
          <a:endParaRPr lang="en-US"/>
        </a:p>
      </dgm:t>
    </dgm:pt>
    <dgm:pt modelId="{4661DA0D-265B-40EA-B29C-430C1F6B2D0B}" type="sibTrans" cxnId="{5FE10291-1BA4-41EA-91EA-1CFFC01FF86F}">
      <dgm:prSet/>
      <dgm:spPr/>
      <dgm:t>
        <a:bodyPr/>
        <a:lstStyle/>
        <a:p>
          <a:endParaRPr lang="en-US"/>
        </a:p>
      </dgm:t>
    </dgm:pt>
    <dgm:pt modelId="{E1E4945C-5BF9-47B7-AF23-0C82A38D234B}">
      <dgm:prSet phldrT="[Text]" custT="1"/>
      <dgm:spPr/>
      <dgm:t>
        <a:bodyPr/>
        <a:lstStyle/>
        <a:p>
          <a:r>
            <a:rPr lang="en-US" sz="1200" dirty="0">
              <a:latin typeface="+mj-lt"/>
            </a:rPr>
            <a:t>Other Non-Profit Community Organizations</a:t>
          </a:r>
        </a:p>
      </dgm:t>
    </dgm:pt>
    <dgm:pt modelId="{82863D36-7058-40C0-9150-39E4DA3712E0}" type="parTrans" cxnId="{575066A2-4315-41B4-9C10-6B11920EC87E}">
      <dgm:prSet/>
      <dgm:spPr/>
      <dgm:t>
        <a:bodyPr/>
        <a:lstStyle/>
        <a:p>
          <a:endParaRPr lang="en-US"/>
        </a:p>
      </dgm:t>
    </dgm:pt>
    <dgm:pt modelId="{9211AA48-E33E-47BB-9500-F94D1F16B9B7}" type="sibTrans" cxnId="{575066A2-4315-41B4-9C10-6B11920EC87E}">
      <dgm:prSet/>
      <dgm:spPr/>
      <dgm:t>
        <a:bodyPr/>
        <a:lstStyle/>
        <a:p>
          <a:endParaRPr lang="en-US"/>
        </a:p>
      </dgm:t>
    </dgm:pt>
    <dgm:pt modelId="{DEBB531F-763D-4704-A47D-87761BEC4EEA}" type="pres">
      <dgm:prSet presAssocID="{C145FD60-94CC-4EFF-92DD-94C5AA57695D}" presName="Name0" presStyleCnt="0">
        <dgm:presLayoutVars>
          <dgm:dir/>
          <dgm:resizeHandles val="exact"/>
        </dgm:presLayoutVars>
      </dgm:prSet>
      <dgm:spPr/>
    </dgm:pt>
    <dgm:pt modelId="{EAB23A40-EF97-4EE4-88DE-78D2A0CBE5D6}" type="pres">
      <dgm:prSet presAssocID="{C145FD60-94CC-4EFF-92DD-94C5AA57695D}" presName="fgShape" presStyleLbl="fgShp" presStyleIdx="0" presStyleCnt="1" custLinFactNeighborX="832" custLinFactNeighborY="42432"/>
      <dgm:spPr>
        <a:prstGeom prst="flowChartProcess">
          <a:avLst/>
        </a:prstGeom>
      </dgm:spPr>
    </dgm:pt>
    <dgm:pt modelId="{AF285E67-B90E-4BE2-816E-C30627662CDE}" type="pres">
      <dgm:prSet presAssocID="{C145FD60-94CC-4EFF-92DD-94C5AA57695D}" presName="linComp" presStyleCnt="0"/>
      <dgm:spPr/>
    </dgm:pt>
    <dgm:pt modelId="{322787A4-4EF7-4D2D-AAE4-C9DEA5A673A5}" type="pres">
      <dgm:prSet presAssocID="{D1BB2F51-E027-4018-A38C-AAD916644EC5}" presName="compNode" presStyleCnt="0"/>
      <dgm:spPr/>
    </dgm:pt>
    <dgm:pt modelId="{D11C8495-846D-4140-BAEF-1B22C7EC4462}" type="pres">
      <dgm:prSet presAssocID="{D1BB2F51-E027-4018-A38C-AAD916644EC5}" presName="bkgdShape" presStyleLbl="node1" presStyleIdx="0" presStyleCnt="8"/>
      <dgm:spPr/>
    </dgm:pt>
    <dgm:pt modelId="{BB5A6C83-D3C3-4723-8258-3E39BFF6B136}" type="pres">
      <dgm:prSet presAssocID="{D1BB2F51-E027-4018-A38C-AAD916644EC5}" presName="nodeTx" presStyleLbl="node1" presStyleIdx="0" presStyleCnt="8">
        <dgm:presLayoutVars>
          <dgm:bulletEnabled val="1"/>
        </dgm:presLayoutVars>
      </dgm:prSet>
      <dgm:spPr/>
    </dgm:pt>
    <dgm:pt modelId="{0B74023B-9E4A-4C7A-A8E7-D116D73B30BC}" type="pres">
      <dgm:prSet presAssocID="{D1BB2F51-E027-4018-A38C-AAD916644EC5}" presName="invisiNode" presStyleLbl="node1" presStyleIdx="0" presStyleCnt="8"/>
      <dgm:spPr/>
    </dgm:pt>
    <dgm:pt modelId="{B4232DDB-704B-49F4-BD87-AC4E6C9EA3BC}" type="pres">
      <dgm:prSet presAssocID="{D1BB2F51-E027-4018-A38C-AAD916644EC5}" presName="imagNode" presStyleLbl="fgImgPlace1" presStyleIdx="0" presStyleCnt="8" custScaleY="72499" custLinFactNeighborX="-577" custLinFactNeighborY="-238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000" r="-9000"/>
          </a:stretch>
        </a:blipFill>
      </dgm:spPr>
      <dgm:extLst>
        <a:ext uri="{E40237B7-FDA0-4F09-8148-C483321AD2D9}">
          <dgm14:cNvPr xmlns:dgm14="http://schemas.microsoft.com/office/drawing/2010/diagram" id="0" name="" descr="Heart with pulse"/>
        </a:ext>
      </dgm:extLst>
    </dgm:pt>
    <dgm:pt modelId="{9AF0CD90-10DF-4C80-BB58-64C5A22E42A2}" type="pres">
      <dgm:prSet presAssocID="{00DA09C8-3D24-4FD2-8D3C-E7D08D905375}" presName="sibTrans" presStyleLbl="sibTrans2D1" presStyleIdx="0" presStyleCnt="0"/>
      <dgm:spPr/>
    </dgm:pt>
    <dgm:pt modelId="{47FEAE90-05A3-4442-8062-7035C794F396}" type="pres">
      <dgm:prSet presAssocID="{A1D700A9-21E9-49CC-8381-3A86D0E51B08}" presName="compNode" presStyleCnt="0"/>
      <dgm:spPr/>
    </dgm:pt>
    <dgm:pt modelId="{7AE1CC7A-3CC5-4DB8-82FC-115C925AD6C0}" type="pres">
      <dgm:prSet presAssocID="{A1D700A9-21E9-49CC-8381-3A86D0E51B08}" presName="bkgdShape" presStyleLbl="node1" presStyleIdx="1" presStyleCnt="8"/>
      <dgm:spPr/>
    </dgm:pt>
    <dgm:pt modelId="{D8B19065-FB46-4E09-A420-90F2E953D085}" type="pres">
      <dgm:prSet presAssocID="{A1D700A9-21E9-49CC-8381-3A86D0E51B08}" presName="nodeTx" presStyleLbl="node1" presStyleIdx="1" presStyleCnt="8">
        <dgm:presLayoutVars>
          <dgm:bulletEnabled val="1"/>
        </dgm:presLayoutVars>
      </dgm:prSet>
      <dgm:spPr/>
    </dgm:pt>
    <dgm:pt modelId="{A9057B0C-AF22-4E66-9098-247295419ECC}" type="pres">
      <dgm:prSet presAssocID="{A1D700A9-21E9-49CC-8381-3A86D0E51B08}" presName="invisiNode" presStyleLbl="node1" presStyleIdx="1" presStyleCnt="8"/>
      <dgm:spPr/>
    </dgm:pt>
    <dgm:pt modelId="{B777DF0C-47A3-4A95-B92C-F80300410E63}" type="pres">
      <dgm:prSet presAssocID="{A1D700A9-21E9-49CC-8381-3A86D0E51B08}" presName="imagNode" presStyleLbl="fgImgPlace1" presStyleIdx="1" presStyleCnt="8" custScaleY="72499" custLinFactNeighborX="-577" custLinFactNeighborY="-2381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dgm:spPr>
      <dgm:extLst>
        <a:ext uri="{E40237B7-FDA0-4F09-8148-C483321AD2D9}">
          <dgm14:cNvPr xmlns:dgm14="http://schemas.microsoft.com/office/drawing/2010/diagram" id="0" name="" descr="Medical"/>
        </a:ext>
      </dgm:extLst>
    </dgm:pt>
    <dgm:pt modelId="{9ACDC851-FB58-42E6-B14B-3339A7884BCD}" type="pres">
      <dgm:prSet presAssocID="{BB534E34-B791-4777-9590-16224403F05E}" presName="sibTrans" presStyleLbl="sibTrans2D1" presStyleIdx="0" presStyleCnt="0"/>
      <dgm:spPr/>
    </dgm:pt>
    <dgm:pt modelId="{5D6C1431-794F-4F79-B1D9-0F853EEE28A6}" type="pres">
      <dgm:prSet presAssocID="{685359B0-12E9-4549-A6AD-7F99BAEBA8AE}" presName="compNode" presStyleCnt="0"/>
      <dgm:spPr/>
    </dgm:pt>
    <dgm:pt modelId="{DC20778D-ACAE-4692-A1C2-8210E72A8A37}" type="pres">
      <dgm:prSet presAssocID="{685359B0-12E9-4549-A6AD-7F99BAEBA8AE}" presName="bkgdShape" presStyleLbl="node1" presStyleIdx="2" presStyleCnt="8"/>
      <dgm:spPr/>
    </dgm:pt>
    <dgm:pt modelId="{880EB857-B75D-4CD5-AFB4-90B72A0B27E3}" type="pres">
      <dgm:prSet presAssocID="{685359B0-12E9-4549-A6AD-7F99BAEBA8AE}" presName="nodeTx" presStyleLbl="node1" presStyleIdx="2" presStyleCnt="8">
        <dgm:presLayoutVars>
          <dgm:bulletEnabled val="1"/>
        </dgm:presLayoutVars>
      </dgm:prSet>
      <dgm:spPr/>
    </dgm:pt>
    <dgm:pt modelId="{7904F7EB-F242-4D2C-8E87-81C3DEBB142E}" type="pres">
      <dgm:prSet presAssocID="{685359B0-12E9-4549-A6AD-7F99BAEBA8AE}" presName="invisiNode" presStyleLbl="node1" presStyleIdx="2" presStyleCnt="8"/>
      <dgm:spPr/>
    </dgm:pt>
    <dgm:pt modelId="{894F0848-E50D-4A44-81DF-076871256CB7}" type="pres">
      <dgm:prSet presAssocID="{685359B0-12E9-4549-A6AD-7F99BAEBA8AE}" presName="imagNode" presStyleLbl="fgImgPlace1" presStyleIdx="2" presStyleCnt="8" custScaleY="72499" custLinFactNeighborX="-577" custLinFactNeighborY="-2381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9000" r="-9000"/>
          </a:stretch>
        </a:blipFill>
      </dgm:spPr>
      <dgm:extLst>
        <a:ext uri="{E40237B7-FDA0-4F09-8148-C483321AD2D9}">
          <dgm14:cNvPr xmlns:dgm14="http://schemas.microsoft.com/office/drawing/2010/diagram" id="0" name="" descr="Hospital"/>
        </a:ext>
      </dgm:extLst>
    </dgm:pt>
    <dgm:pt modelId="{C584AD2F-49FA-47F9-B74D-07C8BFFBF42E}" type="pres">
      <dgm:prSet presAssocID="{64C9D7AC-C38B-4D64-ABD1-47FA091E580C}" presName="sibTrans" presStyleLbl="sibTrans2D1" presStyleIdx="0" presStyleCnt="0"/>
      <dgm:spPr/>
    </dgm:pt>
    <dgm:pt modelId="{F8E24A44-FA5E-4A2B-9198-AFE74C3A78F3}" type="pres">
      <dgm:prSet presAssocID="{F58C3C26-0983-4F4C-875F-E75ABF4EAB62}" presName="compNode" presStyleCnt="0"/>
      <dgm:spPr/>
    </dgm:pt>
    <dgm:pt modelId="{FBF9B302-E835-495B-9438-16834E03C54B}" type="pres">
      <dgm:prSet presAssocID="{F58C3C26-0983-4F4C-875F-E75ABF4EAB62}" presName="bkgdShape" presStyleLbl="node1" presStyleIdx="3" presStyleCnt="8"/>
      <dgm:spPr/>
    </dgm:pt>
    <dgm:pt modelId="{25A2745E-FA96-459E-81C6-DB21BD2DDFF2}" type="pres">
      <dgm:prSet presAssocID="{F58C3C26-0983-4F4C-875F-E75ABF4EAB62}" presName="nodeTx" presStyleLbl="node1" presStyleIdx="3" presStyleCnt="8">
        <dgm:presLayoutVars>
          <dgm:bulletEnabled val="1"/>
        </dgm:presLayoutVars>
      </dgm:prSet>
      <dgm:spPr/>
    </dgm:pt>
    <dgm:pt modelId="{DC41B043-C16A-4533-969C-77F4920E131D}" type="pres">
      <dgm:prSet presAssocID="{F58C3C26-0983-4F4C-875F-E75ABF4EAB62}" presName="invisiNode" presStyleLbl="node1" presStyleIdx="3" presStyleCnt="8"/>
      <dgm:spPr/>
    </dgm:pt>
    <dgm:pt modelId="{3DEE25D0-E06F-4A64-8B35-C694DD974755}" type="pres">
      <dgm:prSet presAssocID="{F58C3C26-0983-4F4C-875F-E75ABF4EAB62}" presName="imagNode" presStyleLbl="fgImgPlace1" presStyleIdx="3" presStyleCnt="8" custScaleY="72499" custLinFactNeighborX="-577" custLinFactNeighborY="-23813"/>
      <dgm:spPr>
        <a:blipFill>
          <a:blip xmlns:r="http://schemas.openxmlformats.org/officeDocument/2006/relationships" r:embed="rId7">
            <a:extLst>
              <a:ext uri="{96DAC541-7B7A-43D3-8B79-37D633B846F1}">
                <asvg:svgBlip xmlns:asvg="http://schemas.microsoft.com/office/drawing/2016/SVG/main" r:embed="rId8"/>
              </a:ext>
            </a:extLst>
          </a:blip>
          <a:srcRect/>
          <a:stretch>
            <a:fillRect l="-9000" r="-9000"/>
          </a:stretch>
        </a:blipFill>
      </dgm:spPr>
      <dgm:extLst>
        <a:ext uri="{E40237B7-FDA0-4F09-8148-C483321AD2D9}">
          <dgm14:cNvPr xmlns:dgm14="http://schemas.microsoft.com/office/drawing/2010/diagram" id="0" name="" descr="Doctor"/>
        </a:ext>
      </dgm:extLst>
    </dgm:pt>
    <dgm:pt modelId="{F1EAA564-00BC-49B2-8965-C5244483ED14}" type="pres">
      <dgm:prSet presAssocID="{737AA181-D427-444E-8090-F91F2103425D}" presName="sibTrans" presStyleLbl="sibTrans2D1" presStyleIdx="0" presStyleCnt="0"/>
      <dgm:spPr/>
    </dgm:pt>
    <dgm:pt modelId="{41382644-8130-4004-BCBF-9F5BF67D5DCF}" type="pres">
      <dgm:prSet presAssocID="{BC3DFAFA-1A17-4AD1-A625-CE742A7AB8EC}" presName="compNode" presStyleCnt="0"/>
      <dgm:spPr/>
    </dgm:pt>
    <dgm:pt modelId="{79069DEB-5BA4-4D35-B0D7-3A80463C8ED4}" type="pres">
      <dgm:prSet presAssocID="{BC3DFAFA-1A17-4AD1-A625-CE742A7AB8EC}" presName="bkgdShape" presStyleLbl="node1" presStyleIdx="4" presStyleCnt="8"/>
      <dgm:spPr/>
    </dgm:pt>
    <dgm:pt modelId="{7F850B77-004B-4A74-8ACF-5069FF146371}" type="pres">
      <dgm:prSet presAssocID="{BC3DFAFA-1A17-4AD1-A625-CE742A7AB8EC}" presName="nodeTx" presStyleLbl="node1" presStyleIdx="4" presStyleCnt="8">
        <dgm:presLayoutVars>
          <dgm:bulletEnabled val="1"/>
        </dgm:presLayoutVars>
      </dgm:prSet>
      <dgm:spPr/>
    </dgm:pt>
    <dgm:pt modelId="{7F6FD19E-58C6-48DA-B3F0-1870B735DB1C}" type="pres">
      <dgm:prSet presAssocID="{BC3DFAFA-1A17-4AD1-A625-CE742A7AB8EC}" presName="invisiNode" presStyleLbl="node1" presStyleIdx="4" presStyleCnt="8"/>
      <dgm:spPr/>
    </dgm:pt>
    <dgm:pt modelId="{99B594CE-A604-4F6B-A79C-88FD1D192E47}" type="pres">
      <dgm:prSet presAssocID="{BC3DFAFA-1A17-4AD1-A625-CE742A7AB8EC}" presName="imagNode" presStyleLbl="fgImgPlace1" presStyleIdx="4" presStyleCnt="8" custScaleY="72499" custLinFactNeighborX="-577" custLinFactNeighborY="-2381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9000" r="-9000"/>
          </a:stretch>
        </a:blipFill>
      </dgm:spPr>
      <dgm:extLst>
        <a:ext uri="{E40237B7-FDA0-4F09-8148-C483321AD2D9}">
          <dgm14:cNvPr xmlns:dgm14="http://schemas.microsoft.com/office/drawing/2010/diagram" id="0" name="" descr="Heartbeat"/>
        </a:ext>
      </dgm:extLst>
    </dgm:pt>
    <dgm:pt modelId="{4C9327C6-30BE-4674-A6A0-7F8CD53549B4}" type="pres">
      <dgm:prSet presAssocID="{1F91A490-4A2F-4D7B-A213-B96EE4620B49}" presName="sibTrans" presStyleLbl="sibTrans2D1" presStyleIdx="0" presStyleCnt="0"/>
      <dgm:spPr/>
    </dgm:pt>
    <dgm:pt modelId="{0DCF0FCF-8677-454D-86BA-B622108413C6}" type="pres">
      <dgm:prSet presAssocID="{570BDD63-70AE-40D4-A741-F518A15A5421}" presName="compNode" presStyleCnt="0"/>
      <dgm:spPr/>
    </dgm:pt>
    <dgm:pt modelId="{BD766683-800E-4FA7-BE2B-BD6F67EA5A97}" type="pres">
      <dgm:prSet presAssocID="{570BDD63-70AE-40D4-A741-F518A15A5421}" presName="bkgdShape" presStyleLbl="node1" presStyleIdx="5" presStyleCnt="8"/>
      <dgm:spPr/>
    </dgm:pt>
    <dgm:pt modelId="{764C4906-453C-4030-8136-08DDE579DEF8}" type="pres">
      <dgm:prSet presAssocID="{570BDD63-70AE-40D4-A741-F518A15A5421}" presName="nodeTx" presStyleLbl="node1" presStyleIdx="5" presStyleCnt="8">
        <dgm:presLayoutVars>
          <dgm:bulletEnabled val="1"/>
        </dgm:presLayoutVars>
      </dgm:prSet>
      <dgm:spPr/>
    </dgm:pt>
    <dgm:pt modelId="{AE3D6D0B-B1F4-4C8B-A7BC-63647B37EA8E}" type="pres">
      <dgm:prSet presAssocID="{570BDD63-70AE-40D4-A741-F518A15A5421}" presName="invisiNode" presStyleLbl="node1" presStyleIdx="5" presStyleCnt="8"/>
      <dgm:spPr/>
    </dgm:pt>
    <dgm:pt modelId="{EFB3A92E-F1D2-48EF-9E7B-99B73B98652B}" type="pres">
      <dgm:prSet presAssocID="{570BDD63-70AE-40D4-A741-F518A15A5421}" presName="imagNode" presStyleLbl="fgImgPlace1" presStyleIdx="5" presStyleCnt="8" custScaleY="72499" custLinFactNeighborX="-577" custLinFactNeighborY="-23813"/>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9000" r="-9000"/>
          </a:stretch>
        </a:blipFill>
      </dgm:spPr>
      <dgm:extLst>
        <a:ext uri="{E40237B7-FDA0-4F09-8148-C483321AD2D9}">
          <dgm14:cNvPr xmlns:dgm14="http://schemas.microsoft.com/office/drawing/2010/diagram" id="0" name="" descr="Schoolhouse"/>
        </a:ext>
      </dgm:extLst>
    </dgm:pt>
    <dgm:pt modelId="{28570791-B258-49C8-9784-E472E73338DA}" type="pres">
      <dgm:prSet presAssocID="{F6D5363E-F05D-425E-AE30-ACCF787C0A0C}" presName="sibTrans" presStyleLbl="sibTrans2D1" presStyleIdx="0" presStyleCnt="0"/>
      <dgm:spPr/>
    </dgm:pt>
    <dgm:pt modelId="{4A3CAC13-88DF-46B6-95C7-585F49679335}" type="pres">
      <dgm:prSet presAssocID="{4D3726CB-4D90-4BD9-849B-5E80807602D5}" presName="compNode" presStyleCnt="0"/>
      <dgm:spPr/>
    </dgm:pt>
    <dgm:pt modelId="{CEE123C9-DE12-43A4-8E09-D6736E1868F5}" type="pres">
      <dgm:prSet presAssocID="{4D3726CB-4D90-4BD9-849B-5E80807602D5}" presName="bkgdShape" presStyleLbl="node1" presStyleIdx="6" presStyleCnt="8"/>
      <dgm:spPr/>
    </dgm:pt>
    <dgm:pt modelId="{7C90AACF-7C94-4213-A16B-6C55D35C15CB}" type="pres">
      <dgm:prSet presAssocID="{4D3726CB-4D90-4BD9-849B-5E80807602D5}" presName="nodeTx" presStyleLbl="node1" presStyleIdx="6" presStyleCnt="8">
        <dgm:presLayoutVars>
          <dgm:bulletEnabled val="1"/>
        </dgm:presLayoutVars>
      </dgm:prSet>
      <dgm:spPr/>
    </dgm:pt>
    <dgm:pt modelId="{99171AE7-E082-4C66-A474-CA67FC0BF325}" type="pres">
      <dgm:prSet presAssocID="{4D3726CB-4D90-4BD9-849B-5E80807602D5}" presName="invisiNode" presStyleLbl="node1" presStyleIdx="6" presStyleCnt="8"/>
      <dgm:spPr/>
    </dgm:pt>
    <dgm:pt modelId="{BA6A90E9-6F4A-475F-80DD-188D030F1AFF}" type="pres">
      <dgm:prSet presAssocID="{4D3726CB-4D90-4BD9-849B-5E80807602D5}" presName="imagNode" presStyleLbl="fgImgPlace1" presStyleIdx="6" presStyleCnt="8" custScaleY="72499" custLinFactNeighborX="-577" custLinFactNeighborY="-2381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9000" r="-9000"/>
          </a:stretch>
        </a:blipFill>
      </dgm:spPr>
      <dgm:extLst>
        <a:ext uri="{E40237B7-FDA0-4F09-8148-C483321AD2D9}">
          <dgm14:cNvPr xmlns:dgm14="http://schemas.microsoft.com/office/drawing/2010/diagram" id="0" name="" descr="Open hand with plant"/>
        </a:ext>
      </dgm:extLst>
    </dgm:pt>
    <dgm:pt modelId="{A3A05D43-F8C6-4CCC-8771-D496E5111C84}" type="pres">
      <dgm:prSet presAssocID="{4661DA0D-265B-40EA-B29C-430C1F6B2D0B}" presName="sibTrans" presStyleLbl="sibTrans2D1" presStyleIdx="0" presStyleCnt="0"/>
      <dgm:spPr/>
    </dgm:pt>
    <dgm:pt modelId="{CF77C164-5607-4E8C-8AF1-C48D45CE844F}" type="pres">
      <dgm:prSet presAssocID="{E1E4945C-5BF9-47B7-AF23-0C82A38D234B}" presName="compNode" presStyleCnt="0"/>
      <dgm:spPr/>
    </dgm:pt>
    <dgm:pt modelId="{DAD1F6D9-EFEF-47E4-967C-819C151BF0EC}" type="pres">
      <dgm:prSet presAssocID="{E1E4945C-5BF9-47B7-AF23-0C82A38D234B}" presName="bkgdShape" presStyleLbl="node1" presStyleIdx="7" presStyleCnt="8"/>
      <dgm:spPr/>
    </dgm:pt>
    <dgm:pt modelId="{177DC71F-B76B-4CB3-B4AD-937360491B75}" type="pres">
      <dgm:prSet presAssocID="{E1E4945C-5BF9-47B7-AF23-0C82A38D234B}" presName="nodeTx" presStyleLbl="node1" presStyleIdx="7" presStyleCnt="8">
        <dgm:presLayoutVars>
          <dgm:bulletEnabled val="1"/>
        </dgm:presLayoutVars>
      </dgm:prSet>
      <dgm:spPr/>
    </dgm:pt>
    <dgm:pt modelId="{34F93052-2F7D-43A4-8FE2-AD3508D9F3D3}" type="pres">
      <dgm:prSet presAssocID="{E1E4945C-5BF9-47B7-AF23-0C82A38D234B}" presName="invisiNode" presStyleLbl="node1" presStyleIdx="7" presStyleCnt="8"/>
      <dgm:spPr/>
    </dgm:pt>
    <dgm:pt modelId="{8C27B623-FE04-4C8F-A0A9-0999CB6EB696}" type="pres">
      <dgm:prSet presAssocID="{E1E4945C-5BF9-47B7-AF23-0C82A38D234B}" presName="imagNode" presStyleLbl="fgImgPlace1" presStyleIdx="7" presStyleCnt="8" custScaleY="72499" custLinFactNeighborX="-577" custLinFactNeighborY="-23813"/>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l="-9000" r="-9000"/>
          </a:stretch>
        </a:blipFill>
      </dgm:spPr>
      <dgm:extLst>
        <a:ext uri="{E40237B7-FDA0-4F09-8148-C483321AD2D9}">
          <dgm14:cNvPr xmlns:dgm14="http://schemas.microsoft.com/office/drawing/2010/diagram" id="0" name="" descr="Ambulance"/>
        </a:ext>
      </dgm:extLst>
    </dgm:pt>
  </dgm:ptLst>
  <dgm:cxnLst>
    <dgm:cxn modelId="{B9148F14-1268-4238-8E3D-6D9FEBB1353C}" type="presOf" srcId="{4D3726CB-4D90-4BD9-849B-5E80807602D5}" destId="{7C90AACF-7C94-4213-A16B-6C55D35C15CB}" srcOrd="1" destOrd="0" presId="urn:microsoft.com/office/officeart/2005/8/layout/hList7"/>
    <dgm:cxn modelId="{514BF018-BD44-4B05-BD8B-B14807B711B4}" type="presOf" srcId="{D1BB2F51-E027-4018-A38C-AAD916644EC5}" destId="{D11C8495-846D-4140-BAEF-1B22C7EC4462}" srcOrd="0" destOrd="0" presId="urn:microsoft.com/office/officeart/2005/8/layout/hList7"/>
    <dgm:cxn modelId="{A8F3A21D-05EA-4616-A580-B4593C2E2267}" type="presOf" srcId="{E1E4945C-5BF9-47B7-AF23-0C82A38D234B}" destId="{177DC71F-B76B-4CB3-B4AD-937360491B75}" srcOrd="1" destOrd="0" presId="urn:microsoft.com/office/officeart/2005/8/layout/hList7"/>
    <dgm:cxn modelId="{B6679421-2590-4B8D-8E77-7A22D243174C}" type="presOf" srcId="{D1BB2F51-E027-4018-A38C-AAD916644EC5}" destId="{BB5A6C83-D3C3-4723-8258-3E39BFF6B136}" srcOrd="1" destOrd="0" presId="urn:microsoft.com/office/officeart/2005/8/layout/hList7"/>
    <dgm:cxn modelId="{21F4585B-1966-4F9E-8105-17850DE521F1}" srcId="{C145FD60-94CC-4EFF-92DD-94C5AA57695D}" destId="{D1BB2F51-E027-4018-A38C-AAD916644EC5}" srcOrd="0" destOrd="0" parTransId="{AF5A78F3-44B9-4C7D-A635-E0709C6F7EA9}" sibTransId="{00DA09C8-3D24-4FD2-8D3C-E7D08D905375}"/>
    <dgm:cxn modelId="{4F9EE564-4E7C-43C5-99DF-52D0308035D7}" type="presOf" srcId="{E1E4945C-5BF9-47B7-AF23-0C82A38D234B}" destId="{DAD1F6D9-EFEF-47E4-967C-819C151BF0EC}" srcOrd="0" destOrd="0" presId="urn:microsoft.com/office/officeart/2005/8/layout/hList7"/>
    <dgm:cxn modelId="{E76CA36C-6C38-4E7C-9C1E-41B760378574}" type="presOf" srcId="{1F91A490-4A2F-4D7B-A213-B96EE4620B49}" destId="{4C9327C6-30BE-4674-A6A0-7F8CD53549B4}" srcOrd="0" destOrd="0" presId="urn:microsoft.com/office/officeart/2005/8/layout/hList7"/>
    <dgm:cxn modelId="{3578806E-412A-4E60-8D29-F2769BE5C008}" type="presOf" srcId="{C145FD60-94CC-4EFF-92DD-94C5AA57695D}" destId="{DEBB531F-763D-4704-A47D-87761BEC4EEA}" srcOrd="0" destOrd="0" presId="urn:microsoft.com/office/officeart/2005/8/layout/hList7"/>
    <dgm:cxn modelId="{5E745C50-37A1-4E77-8824-78DC08461529}" type="presOf" srcId="{BC3DFAFA-1A17-4AD1-A625-CE742A7AB8EC}" destId="{79069DEB-5BA4-4D35-B0D7-3A80463C8ED4}" srcOrd="0" destOrd="0" presId="urn:microsoft.com/office/officeart/2005/8/layout/hList7"/>
    <dgm:cxn modelId="{9B127A73-5103-4FA1-ADFF-C811CB1164F1}" type="presOf" srcId="{F58C3C26-0983-4F4C-875F-E75ABF4EAB62}" destId="{FBF9B302-E835-495B-9438-16834E03C54B}" srcOrd="0" destOrd="0" presId="urn:microsoft.com/office/officeart/2005/8/layout/hList7"/>
    <dgm:cxn modelId="{56D33354-B022-4D08-958A-3B5D9CAC713C}" type="presOf" srcId="{00DA09C8-3D24-4FD2-8D3C-E7D08D905375}" destId="{9AF0CD90-10DF-4C80-BB58-64C5A22E42A2}" srcOrd="0" destOrd="0" presId="urn:microsoft.com/office/officeart/2005/8/layout/hList7"/>
    <dgm:cxn modelId="{5FE10291-1BA4-41EA-91EA-1CFFC01FF86F}" srcId="{C145FD60-94CC-4EFF-92DD-94C5AA57695D}" destId="{4D3726CB-4D90-4BD9-849B-5E80807602D5}" srcOrd="6" destOrd="0" parTransId="{740E6D64-127C-4EEB-B30B-9CF48AB95934}" sibTransId="{4661DA0D-265B-40EA-B29C-430C1F6B2D0B}"/>
    <dgm:cxn modelId="{8AE96295-DD96-44CA-AC5F-A2022A11AE92}" srcId="{C145FD60-94CC-4EFF-92DD-94C5AA57695D}" destId="{BC3DFAFA-1A17-4AD1-A625-CE742A7AB8EC}" srcOrd="4" destOrd="0" parTransId="{27FD7635-769D-4E51-8D53-703E118F3B05}" sibTransId="{1F91A490-4A2F-4D7B-A213-B96EE4620B49}"/>
    <dgm:cxn modelId="{45C2B995-1E0D-4E11-A8BE-E6FE35997C21}" type="presOf" srcId="{BC3DFAFA-1A17-4AD1-A625-CE742A7AB8EC}" destId="{7F850B77-004B-4A74-8ACF-5069FF146371}" srcOrd="1" destOrd="0" presId="urn:microsoft.com/office/officeart/2005/8/layout/hList7"/>
    <dgm:cxn modelId="{575066A2-4315-41B4-9C10-6B11920EC87E}" srcId="{C145FD60-94CC-4EFF-92DD-94C5AA57695D}" destId="{E1E4945C-5BF9-47B7-AF23-0C82A38D234B}" srcOrd="7" destOrd="0" parTransId="{82863D36-7058-40C0-9150-39E4DA3712E0}" sibTransId="{9211AA48-E33E-47BB-9500-F94D1F16B9B7}"/>
    <dgm:cxn modelId="{06EA11A3-45E1-4EC7-BDCE-75ECA1274733}" type="presOf" srcId="{F58C3C26-0983-4F4C-875F-E75ABF4EAB62}" destId="{25A2745E-FA96-459E-81C6-DB21BD2DDFF2}" srcOrd="1" destOrd="0" presId="urn:microsoft.com/office/officeart/2005/8/layout/hList7"/>
    <dgm:cxn modelId="{B3937DA6-F00E-49B4-AE52-1B2E0857F91F}" type="presOf" srcId="{737AA181-D427-444E-8090-F91F2103425D}" destId="{F1EAA564-00BC-49B2-8965-C5244483ED14}" srcOrd="0" destOrd="0" presId="urn:microsoft.com/office/officeart/2005/8/layout/hList7"/>
    <dgm:cxn modelId="{F70429A7-1B33-45DB-A820-93AC4B0C1666}" type="presOf" srcId="{570BDD63-70AE-40D4-A741-F518A15A5421}" destId="{764C4906-453C-4030-8136-08DDE579DEF8}" srcOrd="1" destOrd="0" presId="urn:microsoft.com/office/officeart/2005/8/layout/hList7"/>
    <dgm:cxn modelId="{41843AAC-C8A0-4825-89FC-D38B167E0BBA}" srcId="{C145FD60-94CC-4EFF-92DD-94C5AA57695D}" destId="{A1D700A9-21E9-49CC-8381-3A86D0E51B08}" srcOrd="1" destOrd="0" parTransId="{61AD6683-B580-4412-AA8A-4FD4C6D85711}" sibTransId="{BB534E34-B791-4777-9590-16224403F05E}"/>
    <dgm:cxn modelId="{0BC9F5B3-F666-4E01-8AA8-D16CA47CB99D}" type="presOf" srcId="{685359B0-12E9-4549-A6AD-7F99BAEBA8AE}" destId="{DC20778D-ACAE-4692-A1C2-8210E72A8A37}" srcOrd="0" destOrd="0" presId="urn:microsoft.com/office/officeart/2005/8/layout/hList7"/>
    <dgm:cxn modelId="{BE258CC7-2D69-467C-812E-7672CF3A84DD}" type="presOf" srcId="{F6D5363E-F05D-425E-AE30-ACCF787C0A0C}" destId="{28570791-B258-49C8-9784-E472E73338DA}" srcOrd="0" destOrd="0" presId="urn:microsoft.com/office/officeart/2005/8/layout/hList7"/>
    <dgm:cxn modelId="{A73671CB-8A23-4475-A65C-9EA5760D4324}" type="presOf" srcId="{64C9D7AC-C38B-4D64-ABD1-47FA091E580C}" destId="{C584AD2F-49FA-47F9-B74D-07C8BFFBF42E}" srcOrd="0" destOrd="0" presId="urn:microsoft.com/office/officeart/2005/8/layout/hList7"/>
    <dgm:cxn modelId="{6A3595CB-6399-486E-A13A-339048222CA7}" srcId="{C145FD60-94CC-4EFF-92DD-94C5AA57695D}" destId="{F58C3C26-0983-4F4C-875F-E75ABF4EAB62}" srcOrd="3" destOrd="0" parTransId="{E34E6D14-63AA-4BCC-B831-D617595129E7}" sibTransId="{737AA181-D427-444E-8090-F91F2103425D}"/>
    <dgm:cxn modelId="{47A88CCD-978C-42A9-B23C-AD00F1ED142F}" srcId="{C145FD60-94CC-4EFF-92DD-94C5AA57695D}" destId="{685359B0-12E9-4549-A6AD-7F99BAEBA8AE}" srcOrd="2" destOrd="0" parTransId="{C4AA8763-CD07-42EC-B111-CE780F809A0C}" sibTransId="{64C9D7AC-C38B-4D64-ABD1-47FA091E580C}"/>
    <dgm:cxn modelId="{14845FCF-816C-469B-A759-813DBB0F4BB0}" type="presOf" srcId="{A1D700A9-21E9-49CC-8381-3A86D0E51B08}" destId="{D8B19065-FB46-4E09-A420-90F2E953D085}" srcOrd="1" destOrd="0" presId="urn:microsoft.com/office/officeart/2005/8/layout/hList7"/>
    <dgm:cxn modelId="{3550C5CF-0D37-4D9D-844A-9266B85CF54B}" type="presOf" srcId="{685359B0-12E9-4549-A6AD-7F99BAEBA8AE}" destId="{880EB857-B75D-4CD5-AFB4-90B72A0B27E3}" srcOrd="1" destOrd="0" presId="urn:microsoft.com/office/officeart/2005/8/layout/hList7"/>
    <dgm:cxn modelId="{4FB151D2-9355-4E62-959E-0E484894C4AF}" type="presOf" srcId="{4661DA0D-265B-40EA-B29C-430C1F6B2D0B}" destId="{A3A05D43-F8C6-4CCC-8771-D496E5111C84}" srcOrd="0" destOrd="0" presId="urn:microsoft.com/office/officeart/2005/8/layout/hList7"/>
    <dgm:cxn modelId="{F814B5D3-59DF-49B1-BA66-FB067B70AD8C}" type="presOf" srcId="{BB534E34-B791-4777-9590-16224403F05E}" destId="{9ACDC851-FB58-42E6-B14B-3339A7884BCD}" srcOrd="0" destOrd="0" presId="urn:microsoft.com/office/officeart/2005/8/layout/hList7"/>
    <dgm:cxn modelId="{965CAADD-0645-4DC1-BDC2-9850B320797E}" type="presOf" srcId="{4D3726CB-4D90-4BD9-849B-5E80807602D5}" destId="{CEE123C9-DE12-43A4-8E09-D6736E1868F5}" srcOrd="0" destOrd="0" presId="urn:microsoft.com/office/officeart/2005/8/layout/hList7"/>
    <dgm:cxn modelId="{B256A0E4-1EDA-47DA-9717-934567804B04}" srcId="{C145FD60-94CC-4EFF-92DD-94C5AA57695D}" destId="{570BDD63-70AE-40D4-A741-F518A15A5421}" srcOrd="5" destOrd="0" parTransId="{38F3240B-975B-4BA3-8E4A-64CC25441756}" sibTransId="{F6D5363E-F05D-425E-AE30-ACCF787C0A0C}"/>
    <dgm:cxn modelId="{037E2DEF-4E62-4EAB-ABEC-3DE33B4CDB92}" type="presOf" srcId="{A1D700A9-21E9-49CC-8381-3A86D0E51B08}" destId="{7AE1CC7A-3CC5-4DB8-82FC-115C925AD6C0}" srcOrd="0" destOrd="0" presId="urn:microsoft.com/office/officeart/2005/8/layout/hList7"/>
    <dgm:cxn modelId="{44AD46F6-1819-412B-912D-2C7E19A14837}" type="presOf" srcId="{570BDD63-70AE-40D4-A741-F518A15A5421}" destId="{BD766683-800E-4FA7-BE2B-BD6F67EA5A97}" srcOrd="0" destOrd="0" presId="urn:microsoft.com/office/officeart/2005/8/layout/hList7"/>
    <dgm:cxn modelId="{91D2C691-FF6F-4D1F-BD6F-8B0252760EA5}" type="presParOf" srcId="{DEBB531F-763D-4704-A47D-87761BEC4EEA}" destId="{EAB23A40-EF97-4EE4-88DE-78D2A0CBE5D6}" srcOrd="0" destOrd="0" presId="urn:microsoft.com/office/officeart/2005/8/layout/hList7"/>
    <dgm:cxn modelId="{880C0D4E-2EFE-4AA9-8E10-61E8B77998FE}" type="presParOf" srcId="{DEBB531F-763D-4704-A47D-87761BEC4EEA}" destId="{AF285E67-B90E-4BE2-816E-C30627662CDE}" srcOrd="1" destOrd="0" presId="urn:microsoft.com/office/officeart/2005/8/layout/hList7"/>
    <dgm:cxn modelId="{638B3AAC-4A98-4959-888C-BF6A582A71BB}" type="presParOf" srcId="{AF285E67-B90E-4BE2-816E-C30627662CDE}" destId="{322787A4-4EF7-4D2D-AAE4-C9DEA5A673A5}" srcOrd="0" destOrd="0" presId="urn:microsoft.com/office/officeart/2005/8/layout/hList7"/>
    <dgm:cxn modelId="{AD274396-10EF-417F-98F3-29B0D668600A}" type="presParOf" srcId="{322787A4-4EF7-4D2D-AAE4-C9DEA5A673A5}" destId="{D11C8495-846D-4140-BAEF-1B22C7EC4462}" srcOrd="0" destOrd="0" presId="urn:microsoft.com/office/officeart/2005/8/layout/hList7"/>
    <dgm:cxn modelId="{80B15707-E50E-4D84-95E9-550759CC6738}" type="presParOf" srcId="{322787A4-4EF7-4D2D-AAE4-C9DEA5A673A5}" destId="{BB5A6C83-D3C3-4723-8258-3E39BFF6B136}" srcOrd="1" destOrd="0" presId="urn:microsoft.com/office/officeart/2005/8/layout/hList7"/>
    <dgm:cxn modelId="{F1AEFC4A-C6C6-4031-94A8-8C4C76C6E4A6}" type="presParOf" srcId="{322787A4-4EF7-4D2D-AAE4-C9DEA5A673A5}" destId="{0B74023B-9E4A-4C7A-A8E7-D116D73B30BC}" srcOrd="2" destOrd="0" presId="urn:microsoft.com/office/officeart/2005/8/layout/hList7"/>
    <dgm:cxn modelId="{A4841135-8D25-49A7-BB07-BE2FDFDB0D16}" type="presParOf" srcId="{322787A4-4EF7-4D2D-AAE4-C9DEA5A673A5}" destId="{B4232DDB-704B-49F4-BD87-AC4E6C9EA3BC}" srcOrd="3" destOrd="0" presId="urn:microsoft.com/office/officeart/2005/8/layout/hList7"/>
    <dgm:cxn modelId="{82E756DB-072E-4CF3-B91A-5867E12B6084}" type="presParOf" srcId="{AF285E67-B90E-4BE2-816E-C30627662CDE}" destId="{9AF0CD90-10DF-4C80-BB58-64C5A22E42A2}" srcOrd="1" destOrd="0" presId="urn:microsoft.com/office/officeart/2005/8/layout/hList7"/>
    <dgm:cxn modelId="{CB0B866F-2F71-4689-96B5-8774C951E64B}" type="presParOf" srcId="{AF285E67-B90E-4BE2-816E-C30627662CDE}" destId="{47FEAE90-05A3-4442-8062-7035C794F396}" srcOrd="2" destOrd="0" presId="urn:microsoft.com/office/officeart/2005/8/layout/hList7"/>
    <dgm:cxn modelId="{063DCA11-6D3B-4D35-B38B-BF5AF1E5B559}" type="presParOf" srcId="{47FEAE90-05A3-4442-8062-7035C794F396}" destId="{7AE1CC7A-3CC5-4DB8-82FC-115C925AD6C0}" srcOrd="0" destOrd="0" presId="urn:microsoft.com/office/officeart/2005/8/layout/hList7"/>
    <dgm:cxn modelId="{7B2FED9F-E2A1-4763-BCB8-E72B874BB103}" type="presParOf" srcId="{47FEAE90-05A3-4442-8062-7035C794F396}" destId="{D8B19065-FB46-4E09-A420-90F2E953D085}" srcOrd="1" destOrd="0" presId="urn:microsoft.com/office/officeart/2005/8/layout/hList7"/>
    <dgm:cxn modelId="{2E034FED-3231-423F-BF51-1A88F025168B}" type="presParOf" srcId="{47FEAE90-05A3-4442-8062-7035C794F396}" destId="{A9057B0C-AF22-4E66-9098-247295419ECC}" srcOrd="2" destOrd="0" presId="urn:microsoft.com/office/officeart/2005/8/layout/hList7"/>
    <dgm:cxn modelId="{61551F63-A3DE-4BC2-8243-457AD3F1410B}" type="presParOf" srcId="{47FEAE90-05A3-4442-8062-7035C794F396}" destId="{B777DF0C-47A3-4A95-B92C-F80300410E63}" srcOrd="3" destOrd="0" presId="urn:microsoft.com/office/officeart/2005/8/layout/hList7"/>
    <dgm:cxn modelId="{C630D3E4-35D1-40D5-AE7E-4D63AD51A004}" type="presParOf" srcId="{AF285E67-B90E-4BE2-816E-C30627662CDE}" destId="{9ACDC851-FB58-42E6-B14B-3339A7884BCD}" srcOrd="3" destOrd="0" presId="urn:microsoft.com/office/officeart/2005/8/layout/hList7"/>
    <dgm:cxn modelId="{D80F29A6-2109-406A-BCFE-65085559207B}" type="presParOf" srcId="{AF285E67-B90E-4BE2-816E-C30627662CDE}" destId="{5D6C1431-794F-4F79-B1D9-0F853EEE28A6}" srcOrd="4" destOrd="0" presId="urn:microsoft.com/office/officeart/2005/8/layout/hList7"/>
    <dgm:cxn modelId="{5A78DC68-132E-45E8-AC10-60FBE99D4611}" type="presParOf" srcId="{5D6C1431-794F-4F79-B1D9-0F853EEE28A6}" destId="{DC20778D-ACAE-4692-A1C2-8210E72A8A37}" srcOrd="0" destOrd="0" presId="urn:microsoft.com/office/officeart/2005/8/layout/hList7"/>
    <dgm:cxn modelId="{0D903C45-9061-4FA9-BF04-0C7CA61CD1AF}" type="presParOf" srcId="{5D6C1431-794F-4F79-B1D9-0F853EEE28A6}" destId="{880EB857-B75D-4CD5-AFB4-90B72A0B27E3}" srcOrd="1" destOrd="0" presId="urn:microsoft.com/office/officeart/2005/8/layout/hList7"/>
    <dgm:cxn modelId="{C6D06AD0-542F-4904-A0D8-71EC35F502E1}" type="presParOf" srcId="{5D6C1431-794F-4F79-B1D9-0F853EEE28A6}" destId="{7904F7EB-F242-4D2C-8E87-81C3DEBB142E}" srcOrd="2" destOrd="0" presId="urn:microsoft.com/office/officeart/2005/8/layout/hList7"/>
    <dgm:cxn modelId="{EC07E1F4-0D5B-45CE-87F6-2B8B223FE241}" type="presParOf" srcId="{5D6C1431-794F-4F79-B1D9-0F853EEE28A6}" destId="{894F0848-E50D-4A44-81DF-076871256CB7}" srcOrd="3" destOrd="0" presId="urn:microsoft.com/office/officeart/2005/8/layout/hList7"/>
    <dgm:cxn modelId="{D6D6605F-5316-4A58-B8C7-6EBF9D177AFF}" type="presParOf" srcId="{AF285E67-B90E-4BE2-816E-C30627662CDE}" destId="{C584AD2F-49FA-47F9-B74D-07C8BFFBF42E}" srcOrd="5" destOrd="0" presId="urn:microsoft.com/office/officeart/2005/8/layout/hList7"/>
    <dgm:cxn modelId="{6C269373-6090-4150-825B-BC8C6B298539}" type="presParOf" srcId="{AF285E67-B90E-4BE2-816E-C30627662CDE}" destId="{F8E24A44-FA5E-4A2B-9198-AFE74C3A78F3}" srcOrd="6" destOrd="0" presId="urn:microsoft.com/office/officeart/2005/8/layout/hList7"/>
    <dgm:cxn modelId="{6FA87E2C-0F45-4BF4-9949-F6DFE32583BB}" type="presParOf" srcId="{F8E24A44-FA5E-4A2B-9198-AFE74C3A78F3}" destId="{FBF9B302-E835-495B-9438-16834E03C54B}" srcOrd="0" destOrd="0" presId="urn:microsoft.com/office/officeart/2005/8/layout/hList7"/>
    <dgm:cxn modelId="{2BE7CDE6-2148-4110-B9CC-B52714ED032F}" type="presParOf" srcId="{F8E24A44-FA5E-4A2B-9198-AFE74C3A78F3}" destId="{25A2745E-FA96-459E-81C6-DB21BD2DDFF2}" srcOrd="1" destOrd="0" presId="urn:microsoft.com/office/officeart/2005/8/layout/hList7"/>
    <dgm:cxn modelId="{6B4D41AE-9E6F-4F58-B8C1-FE5971268018}" type="presParOf" srcId="{F8E24A44-FA5E-4A2B-9198-AFE74C3A78F3}" destId="{DC41B043-C16A-4533-969C-77F4920E131D}" srcOrd="2" destOrd="0" presId="urn:microsoft.com/office/officeart/2005/8/layout/hList7"/>
    <dgm:cxn modelId="{0D8756FC-985D-4B2E-88D2-70793B53D861}" type="presParOf" srcId="{F8E24A44-FA5E-4A2B-9198-AFE74C3A78F3}" destId="{3DEE25D0-E06F-4A64-8B35-C694DD974755}" srcOrd="3" destOrd="0" presId="urn:microsoft.com/office/officeart/2005/8/layout/hList7"/>
    <dgm:cxn modelId="{9A816536-5CAF-4EBF-9314-D4472070FDAC}" type="presParOf" srcId="{AF285E67-B90E-4BE2-816E-C30627662CDE}" destId="{F1EAA564-00BC-49B2-8965-C5244483ED14}" srcOrd="7" destOrd="0" presId="urn:microsoft.com/office/officeart/2005/8/layout/hList7"/>
    <dgm:cxn modelId="{78E0A402-4A45-44E5-B0DC-4DF6D1B270F2}" type="presParOf" srcId="{AF285E67-B90E-4BE2-816E-C30627662CDE}" destId="{41382644-8130-4004-BCBF-9F5BF67D5DCF}" srcOrd="8" destOrd="0" presId="urn:microsoft.com/office/officeart/2005/8/layout/hList7"/>
    <dgm:cxn modelId="{73371D23-6E1D-4690-AF58-D5F3F567E1DA}" type="presParOf" srcId="{41382644-8130-4004-BCBF-9F5BF67D5DCF}" destId="{79069DEB-5BA4-4D35-B0D7-3A80463C8ED4}" srcOrd="0" destOrd="0" presId="urn:microsoft.com/office/officeart/2005/8/layout/hList7"/>
    <dgm:cxn modelId="{CC66A5B2-DD19-4046-94F8-E6BEAD42C5FB}" type="presParOf" srcId="{41382644-8130-4004-BCBF-9F5BF67D5DCF}" destId="{7F850B77-004B-4A74-8ACF-5069FF146371}" srcOrd="1" destOrd="0" presId="urn:microsoft.com/office/officeart/2005/8/layout/hList7"/>
    <dgm:cxn modelId="{E7F71FAD-B41F-4670-BFC8-80B9B057EFBC}" type="presParOf" srcId="{41382644-8130-4004-BCBF-9F5BF67D5DCF}" destId="{7F6FD19E-58C6-48DA-B3F0-1870B735DB1C}" srcOrd="2" destOrd="0" presId="urn:microsoft.com/office/officeart/2005/8/layout/hList7"/>
    <dgm:cxn modelId="{C60A7425-0939-49B0-8F81-95CD2612890B}" type="presParOf" srcId="{41382644-8130-4004-BCBF-9F5BF67D5DCF}" destId="{99B594CE-A604-4F6B-A79C-88FD1D192E47}" srcOrd="3" destOrd="0" presId="urn:microsoft.com/office/officeart/2005/8/layout/hList7"/>
    <dgm:cxn modelId="{C60FEA6C-2863-4436-A399-2AF4A171EBAB}" type="presParOf" srcId="{AF285E67-B90E-4BE2-816E-C30627662CDE}" destId="{4C9327C6-30BE-4674-A6A0-7F8CD53549B4}" srcOrd="9" destOrd="0" presId="urn:microsoft.com/office/officeart/2005/8/layout/hList7"/>
    <dgm:cxn modelId="{1515B00B-D16E-48CB-B607-F3F9F499A97A}" type="presParOf" srcId="{AF285E67-B90E-4BE2-816E-C30627662CDE}" destId="{0DCF0FCF-8677-454D-86BA-B622108413C6}" srcOrd="10" destOrd="0" presId="urn:microsoft.com/office/officeart/2005/8/layout/hList7"/>
    <dgm:cxn modelId="{581EEDCC-5920-4A0F-B500-1CC62562A5F4}" type="presParOf" srcId="{0DCF0FCF-8677-454D-86BA-B622108413C6}" destId="{BD766683-800E-4FA7-BE2B-BD6F67EA5A97}" srcOrd="0" destOrd="0" presId="urn:microsoft.com/office/officeart/2005/8/layout/hList7"/>
    <dgm:cxn modelId="{91372896-704E-465C-B61E-1AB913699212}" type="presParOf" srcId="{0DCF0FCF-8677-454D-86BA-B622108413C6}" destId="{764C4906-453C-4030-8136-08DDE579DEF8}" srcOrd="1" destOrd="0" presId="urn:microsoft.com/office/officeart/2005/8/layout/hList7"/>
    <dgm:cxn modelId="{2A4BACAF-5F8C-4440-9695-BC544EFDA375}" type="presParOf" srcId="{0DCF0FCF-8677-454D-86BA-B622108413C6}" destId="{AE3D6D0B-B1F4-4C8B-A7BC-63647B37EA8E}" srcOrd="2" destOrd="0" presId="urn:microsoft.com/office/officeart/2005/8/layout/hList7"/>
    <dgm:cxn modelId="{0A455EC5-2B27-4EFA-ADD3-1BAF16F740D0}" type="presParOf" srcId="{0DCF0FCF-8677-454D-86BA-B622108413C6}" destId="{EFB3A92E-F1D2-48EF-9E7B-99B73B98652B}" srcOrd="3" destOrd="0" presId="urn:microsoft.com/office/officeart/2005/8/layout/hList7"/>
    <dgm:cxn modelId="{1099ED22-44D0-4264-A644-8311695C9C28}" type="presParOf" srcId="{AF285E67-B90E-4BE2-816E-C30627662CDE}" destId="{28570791-B258-49C8-9784-E472E73338DA}" srcOrd="11" destOrd="0" presId="urn:microsoft.com/office/officeart/2005/8/layout/hList7"/>
    <dgm:cxn modelId="{7805C23A-E240-43F3-920A-2C8A279B8738}" type="presParOf" srcId="{AF285E67-B90E-4BE2-816E-C30627662CDE}" destId="{4A3CAC13-88DF-46B6-95C7-585F49679335}" srcOrd="12" destOrd="0" presId="urn:microsoft.com/office/officeart/2005/8/layout/hList7"/>
    <dgm:cxn modelId="{033DD653-4DB9-4A06-80F4-FA67A6808B88}" type="presParOf" srcId="{4A3CAC13-88DF-46B6-95C7-585F49679335}" destId="{CEE123C9-DE12-43A4-8E09-D6736E1868F5}" srcOrd="0" destOrd="0" presId="urn:microsoft.com/office/officeart/2005/8/layout/hList7"/>
    <dgm:cxn modelId="{9AB77B93-C6AE-4C8E-BA24-10A708DA3B55}" type="presParOf" srcId="{4A3CAC13-88DF-46B6-95C7-585F49679335}" destId="{7C90AACF-7C94-4213-A16B-6C55D35C15CB}" srcOrd="1" destOrd="0" presId="urn:microsoft.com/office/officeart/2005/8/layout/hList7"/>
    <dgm:cxn modelId="{88517A02-9E89-43BD-A538-8E25F48DAA4C}" type="presParOf" srcId="{4A3CAC13-88DF-46B6-95C7-585F49679335}" destId="{99171AE7-E082-4C66-A474-CA67FC0BF325}" srcOrd="2" destOrd="0" presId="urn:microsoft.com/office/officeart/2005/8/layout/hList7"/>
    <dgm:cxn modelId="{8454A9C8-B6F5-4CBD-B4A8-A9A02E7B7E3E}" type="presParOf" srcId="{4A3CAC13-88DF-46B6-95C7-585F49679335}" destId="{BA6A90E9-6F4A-475F-80DD-188D030F1AFF}" srcOrd="3" destOrd="0" presId="urn:microsoft.com/office/officeart/2005/8/layout/hList7"/>
    <dgm:cxn modelId="{864C1BC9-EDA8-4FC5-854E-A006CFFAE0A7}" type="presParOf" srcId="{AF285E67-B90E-4BE2-816E-C30627662CDE}" destId="{A3A05D43-F8C6-4CCC-8771-D496E5111C84}" srcOrd="13" destOrd="0" presId="urn:microsoft.com/office/officeart/2005/8/layout/hList7"/>
    <dgm:cxn modelId="{83237905-F019-4FB3-A71C-F10E4C13C1F5}" type="presParOf" srcId="{AF285E67-B90E-4BE2-816E-C30627662CDE}" destId="{CF77C164-5607-4E8C-8AF1-C48D45CE844F}" srcOrd="14" destOrd="0" presId="urn:microsoft.com/office/officeart/2005/8/layout/hList7"/>
    <dgm:cxn modelId="{4B4CB786-6F45-44C9-94F5-DCF9B37AAE1B}" type="presParOf" srcId="{CF77C164-5607-4E8C-8AF1-C48D45CE844F}" destId="{DAD1F6D9-EFEF-47E4-967C-819C151BF0EC}" srcOrd="0" destOrd="0" presId="urn:microsoft.com/office/officeart/2005/8/layout/hList7"/>
    <dgm:cxn modelId="{569373E3-93CD-49BB-8FE6-214A1A6F3385}" type="presParOf" srcId="{CF77C164-5607-4E8C-8AF1-C48D45CE844F}" destId="{177DC71F-B76B-4CB3-B4AD-937360491B75}" srcOrd="1" destOrd="0" presId="urn:microsoft.com/office/officeart/2005/8/layout/hList7"/>
    <dgm:cxn modelId="{F0A2E92D-73BE-4E6D-A4BE-4028B175C25E}" type="presParOf" srcId="{CF77C164-5607-4E8C-8AF1-C48D45CE844F}" destId="{34F93052-2F7D-43A4-8FE2-AD3508D9F3D3}" srcOrd="2" destOrd="0" presId="urn:microsoft.com/office/officeart/2005/8/layout/hList7"/>
    <dgm:cxn modelId="{FAF0DA8C-E546-44B0-BC8E-12A0C3773A7D}" type="presParOf" srcId="{CF77C164-5607-4E8C-8AF1-C48D45CE844F}" destId="{8C27B623-FE04-4C8F-A0A9-0999CB6EB6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D730DE2-FD46-42BA-B529-B4B235D0FA3D}">
      <dgm:prSet phldrT="[Text]" custT="1"/>
      <dgm:spPr/>
      <dgm:t>
        <a:bodyPr/>
        <a:lstStyle/>
        <a:p>
          <a:pPr rtl="0">
            <a:buNone/>
          </a:pPr>
          <a:r>
            <a:rPr lang="en-US" sz="1800" b="1" dirty="0">
              <a:latin typeface="+mj-lt"/>
            </a:rPr>
            <a:t>August 1, 2025 - </a:t>
          </a:r>
          <a:r>
            <a:rPr lang="en-US" sz="1800" dirty="0">
              <a:latin typeface="+mj-lt"/>
            </a:rPr>
            <a:t> </a:t>
          </a:r>
        </a:p>
      </dgm:t>
    </dgm:pt>
    <dgm:pt modelId="{FA34B09B-C5ED-4ECE-9AD3-2BAC48BD5CAB}" type="parTrans" cxnId="{39C24D0B-BD29-4EF1-B96D-7827552719D4}">
      <dgm:prSet/>
      <dgm:spPr/>
      <dgm:t>
        <a:bodyPr/>
        <a:lstStyle/>
        <a:p>
          <a:endParaRPr lang="en-US"/>
        </a:p>
      </dgm:t>
    </dgm:pt>
    <dgm:pt modelId="{1941E88C-2AEF-472E-9BD6-DBF23303EC56}" type="sibTrans" cxnId="{39C24D0B-BD29-4EF1-B96D-7827552719D4}">
      <dgm:prSet/>
      <dgm:spPr/>
      <dgm:t>
        <a:bodyPr/>
        <a:lstStyle/>
        <a:p>
          <a:endParaRPr lang="en-US"/>
        </a:p>
      </dgm:t>
    </dgm:pt>
    <dgm:pt modelId="{F9A8F26B-7573-46E9-A49C-7774A086A7F8}">
      <dgm:prSet phldrT="[Text]" custT="1"/>
      <dgm:spPr/>
      <dgm:t>
        <a:bodyPr/>
        <a:lstStyle/>
        <a:p>
          <a:pPr rtl="0">
            <a:buNone/>
          </a:pPr>
          <a:r>
            <a:rPr lang="en-US" sz="1800" b="1" dirty="0">
              <a:latin typeface="+mj-lt"/>
            </a:rPr>
            <a:t>July 31, 2027</a:t>
          </a:r>
        </a:p>
      </dgm:t>
    </dgm:pt>
    <dgm:pt modelId="{AD13981D-C730-476B-B708-D3DD883485FD}" type="parTrans" cxnId="{F7F66A37-4183-4E26-92D9-6BCA3BB17272}">
      <dgm:prSet/>
      <dgm:spPr/>
      <dgm:t>
        <a:bodyPr/>
        <a:lstStyle/>
        <a:p>
          <a:endParaRPr lang="en-US"/>
        </a:p>
      </dgm:t>
    </dgm:pt>
    <dgm:pt modelId="{1F854534-D09F-4582-AED3-73C937BB4118}" type="sibTrans" cxnId="{F7F66A37-4183-4E26-92D9-6BCA3BB17272}">
      <dgm:prSet/>
      <dgm:spPr/>
      <dgm:t>
        <a:bodyPr/>
        <a:lstStyle/>
        <a:p>
          <a:endParaRPr lang="en-US"/>
        </a:p>
      </dgm:t>
    </dgm:pt>
    <dgm:pt modelId="{80D5CFF0-834C-4139-BD7E-3BF040136DF8}">
      <dgm:prSet phldr="0"/>
      <dgm:spPr/>
      <dgm:t>
        <a:bodyPr/>
        <a:lstStyle/>
        <a:p>
          <a:pPr rtl="0"/>
          <a:r>
            <a:rPr lang="en-US" dirty="0">
              <a:latin typeface="Times New Roman"/>
            </a:rPr>
            <a:t>Instructions and Budget Template</a:t>
          </a:r>
        </a:p>
      </dgm:t>
    </dgm:pt>
    <dgm:pt modelId="{0B8B2445-D343-4D34-BC4F-4F7C74F3ACB6}" type="parTrans" cxnId="{89EEA061-FB74-4724-8B5E-139E2DD3A6BD}">
      <dgm:prSet/>
      <dgm:spPr/>
      <dgm:t>
        <a:bodyPr/>
        <a:lstStyle/>
        <a:p>
          <a:endParaRPr lang="en-US"/>
        </a:p>
      </dgm:t>
    </dgm:pt>
    <dgm:pt modelId="{A25EBAA1-B994-471F-95BA-AE7AE8A55256}" type="sibTrans" cxnId="{89EEA061-FB74-4724-8B5E-139E2DD3A6BD}">
      <dgm:prSet/>
      <dgm:spPr/>
      <dgm:t>
        <a:bodyPr/>
        <a:lstStyle/>
        <a:p>
          <a:endParaRPr lang="en-US"/>
        </a:p>
      </dgm:t>
    </dgm:pt>
    <dgm:pt modelId="{A5172FAE-C35C-480E-9149-1889F7E65068}">
      <dgm:prSet phldr="0" custT="1"/>
      <dgm:spPr/>
      <dgm:t>
        <a:bodyPr/>
        <a:lstStyle/>
        <a:p>
          <a:pPr rtl="0"/>
          <a:r>
            <a:rPr lang="en-US" sz="1200" dirty="0">
              <a:latin typeface="Times New Roman"/>
              <a:hlinkClick xmlns:r="http://schemas.openxmlformats.org/officeDocument/2006/relationships" r:id="rId1"/>
            </a:rPr>
            <a:t>Medication Assistance Program SFY 2026 - 2027 RFA Document</a:t>
          </a:r>
          <a:endParaRPr lang="en-US" sz="1200" dirty="0">
            <a:latin typeface="Times New Roman"/>
          </a:endParaRPr>
        </a:p>
      </dgm:t>
    </dgm:pt>
    <dgm:pt modelId="{CF696E41-F3DE-47B5-9238-5BCFF1615032}" type="parTrans" cxnId="{D73B5D46-E1A1-403F-86E2-AE3880C45634}">
      <dgm:prSet/>
      <dgm:spPr/>
      <dgm:t>
        <a:bodyPr/>
        <a:lstStyle/>
        <a:p>
          <a:endParaRPr lang="en-US"/>
        </a:p>
      </dgm:t>
    </dgm:pt>
    <dgm:pt modelId="{4C128D62-C929-453D-ADEA-5851A20D8154}" type="sibTrans" cxnId="{D73B5D46-E1A1-403F-86E2-AE3880C45634}">
      <dgm:prSet/>
      <dgm:spPr/>
      <dgm:t>
        <a:bodyPr/>
        <a:lstStyle/>
        <a:p>
          <a:endParaRPr lang="en-US"/>
        </a:p>
      </dgm:t>
    </dgm:pt>
    <dgm:pt modelId="{1D7F7056-317C-4C55-963C-07C2C520EC41}">
      <dgm:prSet phldr="0" custT="1"/>
      <dgm:spPr/>
      <dgm:t>
        <a:bodyPr/>
        <a:lstStyle/>
        <a:p>
          <a:pPr rtl="0"/>
          <a:r>
            <a:rPr lang="en-US" sz="1200" dirty="0">
              <a:latin typeface="Times New Roman"/>
              <a:hlinkClick xmlns:r="http://schemas.openxmlformats.org/officeDocument/2006/relationships" r:id="rId2"/>
            </a:rPr>
            <a:t>Medication Assistance Program SFY 2026 Budget Template</a:t>
          </a:r>
          <a:r>
            <a:rPr lang="en-US" sz="1200" dirty="0">
              <a:latin typeface="Times New Roman"/>
            </a:rPr>
            <a:t> </a:t>
          </a:r>
        </a:p>
      </dgm:t>
    </dgm:pt>
    <dgm:pt modelId="{AA608FB6-BA6E-4032-A230-094FABC473F1}" type="parTrans" cxnId="{C82288D0-A712-4E84-A787-7C9F8F63F92C}">
      <dgm:prSet/>
      <dgm:spPr/>
      <dgm:t>
        <a:bodyPr/>
        <a:lstStyle/>
        <a:p>
          <a:endParaRPr lang="en-US"/>
        </a:p>
      </dgm:t>
    </dgm:pt>
    <dgm:pt modelId="{AF1EE5F3-A3E5-449D-B870-1943B4BC0D4E}" type="sibTrans" cxnId="{C82288D0-A712-4E84-A787-7C9F8F63F92C}">
      <dgm:prSet/>
      <dgm:spPr/>
      <dgm:t>
        <a:bodyPr/>
        <a:lstStyle/>
        <a:p>
          <a:endParaRPr lang="en-US"/>
        </a:p>
      </dgm:t>
    </dgm:pt>
    <dgm:pt modelId="{2D2DFBB2-BFBB-47AA-B099-596BC1D55658}">
      <dgm:prSet phldr="0" custT="1"/>
      <dgm:spPr/>
      <dgm:t>
        <a:bodyPr/>
        <a:lstStyle/>
        <a:p>
          <a:pPr rtl="0"/>
          <a:r>
            <a:rPr lang="en-US" sz="1800" dirty="0">
              <a:latin typeface="+mj-lt"/>
              <a:hlinkClick xmlns:r="http://schemas.openxmlformats.org/officeDocument/2006/relationships" r:id="rId3"/>
            </a:rPr>
            <a:t>Survey Link</a:t>
          </a:r>
          <a:endParaRPr lang="en-US" sz="1800" dirty="0">
            <a:latin typeface="+mj-lt"/>
          </a:endParaRPr>
        </a:p>
      </dgm:t>
    </dgm:pt>
    <dgm:pt modelId="{E89F0566-D45E-4EFC-BFB2-8AF643974247}" type="parTrans" cxnId="{434E2BB3-8C3C-4088-A002-3B69C02EF01F}">
      <dgm:prSet/>
      <dgm:spPr/>
      <dgm:t>
        <a:bodyPr/>
        <a:lstStyle/>
        <a:p>
          <a:endParaRPr lang="en-US"/>
        </a:p>
      </dgm:t>
    </dgm:pt>
    <dgm:pt modelId="{33065C81-E9F7-43D8-81A1-21D838C90952}" type="sibTrans" cxnId="{434E2BB3-8C3C-4088-A002-3B69C02EF01F}">
      <dgm:prSet/>
      <dgm:spPr/>
      <dgm:t>
        <a:bodyPr/>
        <a:lstStyle/>
        <a:p>
          <a:endParaRPr lang="en-US"/>
        </a:p>
      </dgm:t>
    </dgm:pt>
    <dgm:pt modelId="{01649D42-6B2C-4C15-A5CC-D4BADDC57A8A}">
      <dgm:prSet phldr="0"/>
      <dgm:spPr/>
      <dgm:t>
        <a:bodyPr/>
        <a:lstStyle/>
        <a:p>
          <a:pPr rtl="0"/>
          <a:r>
            <a:rPr lang="en-US" dirty="0">
              <a:latin typeface="Times New Roman"/>
            </a:rPr>
            <a:t>Contract Period</a:t>
          </a:r>
          <a:endParaRPr lang="en-US" dirty="0"/>
        </a:p>
      </dgm:t>
    </dgm:pt>
    <dgm:pt modelId="{ED3F8064-2644-425F-AC13-E5FC63BD0648}" type="parTrans" cxnId="{089B40B8-AE26-4DED-B79C-5D215A333795}">
      <dgm:prSet/>
      <dgm:spPr/>
      <dgm:t>
        <a:bodyPr/>
        <a:lstStyle/>
        <a:p>
          <a:endParaRPr lang="en-US"/>
        </a:p>
      </dgm:t>
    </dgm:pt>
    <dgm:pt modelId="{B0BF5224-A3C8-4E74-B1A8-536F6901E643}" type="sibTrans" cxnId="{089B40B8-AE26-4DED-B79C-5D215A333795}">
      <dgm:prSet/>
      <dgm:spPr/>
      <dgm:t>
        <a:bodyPr/>
        <a:lstStyle/>
        <a:p>
          <a:endParaRPr lang="en-US"/>
        </a:p>
      </dgm:t>
    </dgm:pt>
    <dgm:pt modelId="{C04E10FD-D940-4119-A8BD-AC85628C07C8}">
      <dgm:prSet phldr="0"/>
      <dgm:spPr/>
      <dgm:t>
        <a:bodyPr/>
        <a:lstStyle/>
        <a:p>
          <a:r>
            <a:rPr lang="en-US" dirty="0">
              <a:latin typeface="Times New Roman"/>
            </a:rPr>
            <a:t>Request Unique Application Link</a:t>
          </a:r>
          <a:endParaRPr lang="en-US" dirty="0"/>
        </a:p>
      </dgm:t>
    </dgm:pt>
    <dgm:pt modelId="{D9FD503C-DBA3-4967-8DDF-F4D2BCB533CB}" type="parTrans" cxnId="{F715BE2C-B103-477D-8EA7-9ACF8466B0E7}">
      <dgm:prSet/>
      <dgm:spPr/>
      <dgm:t>
        <a:bodyPr/>
        <a:lstStyle/>
        <a:p>
          <a:endParaRPr lang="en-US"/>
        </a:p>
      </dgm:t>
    </dgm:pt>
    <dgm:pt modelId="{FBC6EEE6-176D-49C0-AC09-30611DF60EDB}" type="sibTrans" cxnId="{F715BE2C-B103-477D-8EA7-9ACF8466B0E7}">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E602F1BD-B028-4E81-AD58-A89A569671D6}" type="pres">
      <dgm:prSet presAssocID="{80D5CFF0-834C-4139-BD7E-3BF040136DF8}" presName="linNode" presStyleCnt="0"/>
      <dgm:spPr/>
    </dgm:pt>
    <dgm:pt modelId="{BE4D11BC-6620-4A0B-A6DF-A09EF3AE183D}" type="pres">
      <dgm:prSet presAssocID="{80D5CFF0-834C-4139-BD7E-3BF040136DF8}" presName="parentText" presStyleLbl="node1" presStyleIdx="0" presStyleCnt="3">
        <dgm:presLayoutVars>
          <dgm:chMax val="1"/>
          <dgm:bulletEnabled val="1"/>
        </dgm:presLayoutVars>
      </dgm:prSet>
      <dgm:spPr/>
    </dgm:pt>
    <dgm:pt modelId="{5A754327-D52B-4356-AF8D-21A147DCDCF2}" type="pres">
      <dgm:prSet presAssocID="{80D5CFF0-834C-4139-BD7E-3BF040136DF8}" presName="descendantText" presStyleLbl="alignAccFollowNode1" presStyleIdx="0" presStyleCnt="3" custScaleX="108338">
        <dgm:presLayoutVars>
          <dgm:bulletEnabled val="1"/>
        </dgm:presLayoutVars>
      </dgm:prSet>
      <dgm:spPr/>
    </dgm:pt>
    <dgm:pt modelId="{912EE65E-B1F7-4783-9D8D-860A3CFEC5F4}" type="pres">
      <dgm:prSet presAssocID="{A25EBAA1-B994-471F-95BA-AE7AE8A55256}" presName="sp" presStyleCnt="0"/>
      <dgm:spPr/>
    </dgm:pt>
    <dgm:pt modelId="{781F5DA1-EB3F-4B4E-9623-AC4369F38958}" type="pres">
      <dgm:prSet presAssocID="{C04E10FD-D940-4119-A8BD-AC85628C07C8}" presName="linNode" presStyleCnt="0"/>
      <dgm:spPr/>
    </dgm:pt>
    <dgm:pt modelId="{035AB7F4-BBBB-4B83-B054-D26EC54A8C25}" type="pres">
      <dgm:prSet presAssocID="{C04E10FD-D940-4119-A8BD-AC85628C07C8}" presName="parentText" presStyleLbl="node1" presStyleIdx="1" presStyleCnt="3">
        <dgm:presLayoutVars>
          <dgm:chMax val="1"/>
          <dgm:bulletEnabled val="1"/>
        </dgm:presLayoutVars>
      </dgm:prSet>
      <dgm:spPr/>
    </dgm:pt>
    <dgm:pt modelId="{4ECD1220-139B-4BBF-B9D4-5C2D6AEE435B}" type="pres">
      <dgm:prSet presAssocID="{C04E10FD-D940-4119-A8BD-AC85628C07C8}" presName="descendantText" presStyleLbl="alignAccFollowNode1" presStyleIdx="1" presStyleCnt="3">
        <dgm:presLayoutVars>
          <dgm:bulletEnabled val="1"/>
        </dgm:presLayoutVars>
      </dgm:prSet>
      <dgm:spPr/>
    </dgm:pt>
    <dgm:pt modelId="{33BC4648-9D32-483D-9443-E2F0A47BBC9C}" type="pres">
      <dgm:prSet presAssocID="{FBC6EEE6-176D-49C0-AC09-30611DF60EDB}" presName="sp" presStyleCnt="0"/>
      <dgm:spPr/>
    </dgm:pt>
    <dgm:pt modelId="{C4B6BF5B-BB89-4BFF-8A0F-A07642951986}" type="pres">
      <dgm:prSet presAssocID="{01649D42-6B2C-4C15-A5CC-D4BADDC57A8A}" presName="linNode" presStyleCnt="0"/>
      <dgm:spPr/>
    </dgm:pt>
    <dgm:pt modelId="{14087FA9-B573-4534-B07C-E6DB5CA11834}" type="pres">
      <dgm:prSet presAssocID="{01649D42-6B2C-4C15-A5CC-D4BADDC57A8A}" presName="parentText" presStyleLbl="node1" presStyleIdx="2" presStyleCnt="3">
        <dgm:presLayoutVars>
          <dgm:chMax val="1"/>
          <dgm:bulletEnabled val="1"/>
        </dgm:presLayoutVars>
      </dgm:prSet>
      <dgm:spPr/>
    </dgm:pt>
    <dgm:pt modelId="{D1AF9473-9969-4302-B42E-6111033C6BC0}" type="pres">
      <dgm:prSet presAssocID="{01649D42-6B2C-4C15-A5CC-D4BADDC57A8A}" presName="descendantText" presStyleLbl="alignAccFollowNode1" presStyleIdx="2" presStyleCnt="3">
        <dgm:presLayoutVars>
          <dgm:bulletEnabled val="1"/>
        </dgm:presLayoutVars>
      </dgm:prSet>
      <dgm:spPr/>
    </dgm:pt>
  </dgm:ptLst>
  <dgm:cxnLst>
    <dgm:cxn modelId="{39C24D0B-BD29-4EF1-B96D-7827552719D4}" srcId="{01649D42-6B2C-4C15-A5CC-D4BADDC57A8A}" destId="{2D730DE2-FD46-42BA-B529-B4B235D0FA3D}" srcOrd="0" destOrd="0" parTransId="{FA34B09B-C5ED-4ECE-9AD3-2BAC48BD5CAB}" sibTransId="{1941E88C-2AEF-472E-9BD6-DBF23303EC56}"/>
    <dgm:cxn modelId="{8AC40A19-7EC2-4559-85C0-8E0DA264195F}" type="presOf" srcId="{A5172FAE-C35C-480E-9149-1889F7E65068}" destId="{5A754327-D52B-4356-AF8D-21A147DCDCF2}" srcOrd="0" destOrd="0" presId="urn:microsoft.com/office/officeart/2005/8/layout/vList5"/>
    <dgm:cxn modelId="{F715BE2C-B103-477D-8EA7-9ACF8466B0E7}" srcId="{26764C2A-1869-4DDF-8EE5-728DBD4FE7C6}" destId="{C04E10FD-D940-4119-A8BD-AC85628C07C8}" srcOrd="1" destOrd="0" parTransId="{D9FD503C-DBA3-4967-8DDF-F4D2BCB533CB}" sibTransId="{FBC6EEE6-176D-49C0-AC09-30611DF60EDB}"/>
    <dgm:cxn modelId="{08FFFC2D-EB80-4066-BCCF-46742DD10FD4}" type="presOf" srcId="{F9A8F26B-7573-46E9-A49C-7774A086A7F8}" destId="{D1AF9473-9969-4302-B42E-6111033C6BC0}" srcOrd="0" destOrd="1" presId="urn:microsoft.com/office/officeart/2005/8/layout/vList5"/>
    <dgm:cxn modelId="{D63CCB34-EAD3-47FE-88F2-10D4AD15F85D}" type="presOf" srcId="{2D2DFBB2-BFBB-47AA-B099-596BC1D55658}" destId="{4ECD1220-139B-4BBF-B9D4-5C2D6AEE435B}" srcOrd="0" destOrd="0" presId="urn:microsoft.com/office/officeart/2005/8/layout/vList5"/>
    <dgm:cxn modelId="{F7F66A37-4183-4E26-92D9-6BCA3BB17272}" srcId="{01649D42-6B2C-4C15-A5CC-D4BADDC57A8A}" destId="{F9A8F26B-7573-46E9-A49C-7774A086A7F8}" srcOrd="1" destOrd="0" parTransId="{AD13981D-C730-476B-B708-D3DD883485FD}" sibTransId="{1F854534-D09F-4582-AED3-73C937BB4118}"/>
    <dgm:cxn modelId="{89EEA061-FB74-4724-8B5E-139E2DD3A6BD}" srcId="{26764C2A-1869-4DDF-8EE5-728DBD4FE7C6}" destId="{80D5CFF0-834C-4139-BD7E-3BF040136DF8}" srcOrd="0" destOrd="0" parTransId="{0B8B2445-D343-4D34-BC4F-4F7C74F3ACB6}" sibTransId="{A25EBAA1-B994-471F-95BA-AE7AE8A55256}"/>
    <dgm:cxn modelId="{755C8042-83B7-447F-B91C-E7514ADC491D}" type="presOf" srcId="{26764C2A-1869-4DDF-8EE5-728DBD4FE7C6}" destId="{6BD8567B-63DB-438A-8D6D-4214660B3EE2}" srcOrd="0" destOrd="0" presId="urn:microsoft.com/office/officeart/2005/8/layout/vList5"/>
    <dgm:cxn modelId="{D73B5D46-E1A1-403F-86E2-AE3880C45634}" srcId="{80D5CFF0-834C-4139-BD7E-3BF040136DF8}" destId="{A5172FAE-C35C-480E-9149-1889F7E65068}" srcOrd="0" destOrd="0" parTransId="{CF696E41-F3DE-47B5-9238-5BCFF1615032}" sibTransId="{4C128D62-C929-453D-ADEA-5851A20D8154}"/>
    <dgm:cxn modelId="{DC385E54-8C9C-4635-856C-65C82A2A484F}" type="presOf" srcId="{01649D42-6B2C-4C15-A5CC-D4BADDC57A8A}" destId="{14087FA9-B573-4534-B07C-E6DB5CA11834}" srcOrd="0" destOrd="0" presId="urn:microsoft.com/office/officeart/2005/8/layout/vList5"/>
    <dgm:cxn modelId="{CDADB359-BA55-48F4-9756-FCF6644716B0}" type="presOf" srcId="{C04E10FD-D940-4119-A8BD-AC85628C07C8}" destId="{035AB7F4-BBBB-4B83-B054-D26EC54A8C25}" srcOrd="0" destOrd="0" presId="urn:microsoft.com/office/officeart/2005/8/layout/vList5"/>
    <dgm:cxn modelId="{FB08737F-F562-479B-8B26-2706311CD597}" type="presOf" srcId="{80D5CFF0-834C-4139-BD7E-3BF040136DF8}" destId="{BE4D11BC-6620-4A0B-A6DF-A09EF3AE183D}" srcOrd="0" destOrd="0" presId="urn:microsoft.com/office/officeart/2005/8/layout/vList5"/>
    <dgm:cxn modelId="{A039D59B-3E33-4148-9B16-37E041BA0D00}" type="presOf" srcId="{1D7F7056-317C-4C55-963C-07C2C520EC41}" destId="{5A754327-D52B-4356-AF8D-21A147DCDCF2}" srcOrd="0" destOrd="1" presId="urn:microsoft.com/office/officeart/2005/8/layout/vList5"/>
    <dgm:cxn modelId="{434E2BB3-8C3C-4088-A002-3B69C02EF01F}" srcId="{C04E10FD-D940-4119-A8BD-AC85628C07C8}" destId="{2D2DFBB2-BFBB-47AA-B099-596BC1D55658}" srcOrd="0" destOrd="0" parTransId="{E89F0566-D45E-4EFC-BFB2-8AF643974247}" sibTransId="{33065C81-E9F7-43D8-81A1-21D838C90952}"/>
    <dgm:cxn modelId="{089B40B8-AE26-4DED-B79C-5D215A333795}" srcId="{26764C2A-1869-4DDF-8EE5-728DBD4FE7C6}" destId="{01649D42-6B2C-4C15-A5CC-D4BADDC57A8A}" srcOrd="2" destOrd="0" parTransId="{ED3F8064-2644-425F-AC13-E5FC63BD0648}" sibTransId="{B0BF5224-A3C8-4E74-B1A8-536F6901E643}"/>
    <dgm:cxn modelId="{C82288D0-A712-4E84-A787-7C9F8F63F92C}" srcId="{80D5CFF0-834C-4139-BD7E-3BF040136DF8}" destId="{1D7F7056-317C-4C55-963C-07C2C520EC41}" srcOrd="1" destOrd="0" parTransId="{AA608FB6-BA6E-4032-A230-094FABC473F1}" sibTransId="{AF1EE5F3-A3E5-449D-B870-1943B4BC0D4E}"/>
    <dgm:cxn modelId="{70E39FD9-9210-4B8D-AA07-68DBD958AEA2}" type="presOf" srcId="{2D730DE2-FD46-42BA-B529-B4B235D0FA3D}" destId="{D1AF9473-9969-4302-B42E-6111033C6BC0}" srcOrd="0" destOrd="0" presId="urn:microsoft.com/office/officeart/2005/8/layout/vList5"/>
    <dgm:cxn modelId="{76922C69-E807-4538-ACBF-B586EDBE204A}" type="presParOf" srcId="{6BD8567B-63DB-438A-8D6D-4214660B3EE2}" destId="{E602F1BD-B028-4E81-AD58-A89A569671D6}" srcOrd="0" destOrd="0" presId="urn:microsoft.com/office/officeart/2005/8/layout/vList5"/>
    <dgm:cxn modelId="{CBA1D5DB-035B-408C-89FC-6DFB6E09BBDB}" type="presParOf" srcId="{E602F1BD-B028-4E81-AD58-A89A569671D6}" destId="{BE4D11BC-6620-4A0B-A6DF-A09EF3AE183D}" srcOrd="0" destOrd="0" presId="urn:microsoft.com/office/officeart/2005/8/layout/vList5"/>
    <dgm:cxn modelId="{D1DAEF31-EC0E-4A7F-88E6-AD1DADD6A9C2}" type="presParOf" srcId="{E602F1BD-B028-4E81-AD58-A89A569671D6}" destId="{5A754327-D52B-4356-AF8D-21A147DCDCF2}" srcOrd="1" destOrd="0" presId="urn:microsoft.com/office/officeart/2005/8/layout/vList5"/>
    <dgm:cxn modelId="{24B95F48-B210-4432-91B9-D32AEE14B3C2}" type="presParOf" srcId="{6BD8567B-63DB-438A-8D6D-4214660B3EE2}" destId="{912EE65E-B1F7-4783-9D8D-860A3CFEC5F4}" srcOrd="1" destOrd="0" presId="urn:microsoft.com/office/officeart/2005/8/layout/vList5"/>
    <dgm:cxn modelId="{25D1E2FC-807D-4168-A17C-0A9C263394A6}" type="presParOf" srcId="{6BD8567B-63DB-438A-8D6D-4214660B3EE2}" destId="{781F5DA1-EB3F-4B4E-9623-AC4369F38958}" srcOrd="2" destOrd="0" presId="urn:microsoft.com/office/officeart/2005/8/layout/vList5"/>
    <dgm:cxn modelId="{979C981E-C8E3-475A-AD4A-06D499528ABD}" type="presParOf" srcId="{781F5DA1-EB3F-4B4E-9623-AC4369F38958}" destId="{035AB7F4-BBBB-4B83-B054-D26EC54A8C25}" srcOrd="0" destOrd="0" presId="urn:microsoft.com/office/officeart/2005/8/layout/vList5"/>
    <dgm:cxn modelId="{2010B56D-5FF7-4FF1-8E83-B8699E0BE1FD}" type="presParOf" srcId="{781F5DA1-EB3F-4B4E-9623-AC4369F38958}" destId="{4ECD1220-139B-4BBF-B9D4-5C2D6AEE435B}" srcOrd="1" destOrd="0" presId="urn:microsoft.com/office/officeart/2005/8/layout/vList5"/>
    <dgm:cxn modelId="{723483CD-B032-472C-864B-25065D2D2A2C}" type="presParOf" srcId="{6BD8567B-63DB-438A-8D6D-4214660B3EE2}" destId="{33BC4648-9D32-483D-9443-E2F0A47BBC9C}" srcOrd="3" destOrd="0" presId="urn:microsoft.com/office/officeart/2005/8/layout/vList5"/>
    <dgm:cxn modelId="{7D44E092-CE7A-46ED-A21A-04B001D2B903}" type="presParOf" srcId="{6BD8567B-63DB-438A-8D6D-4214660B3EE2}" destId="{C4B6BF5B-BB89-4BFF-8A0F-A07642951986}" srcOrd="4" destOrd="0" presId="urn:microsoft.com/office/officeart/2005/8/layout/vList5"/>
    <dgm:cxn modelId="{712652AD-A030-4F60-B24A-10C50D6E5846}" type="presParOf" srcId="{C4B6BF5B-BB89-4BFF-8A0F-A07642951986}" destId="{14087FA9-B573-4534-B07C-E6DB5CA11834}" srcOrd="0" destOrd="0" presId="urn:microsoft.com/office/officeart/2005/8/layout/vList5"/>
    <dgm:cxn modelId="{63B381E5-7759-4E24-93A3-00D3C6A64EDE}" type="presParOf" srcId="{C4B6BF5B-BB89-4BFF-8A0F-A07642951986}" destId="{D1AF9473-9969-4302-B42E-6111033C6B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92E509-4752-4B54-991A-7A38C6BE779D}">
      <dgm:prSet phldrT="[Text]"/>
      <dgm:spPr/>
      <dgm:t>
        <a:bodyPr/>
        <a:lstStyle/>
        <a:p>
          <a:r>
            <a:rPr lang="en-US" dirty="0">
              <a:latin typeface="+mj-lt"/>
            </a:rPr>
            <a:t>Application Deadline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3F8FBB54-61E3-4B40-B4B1-27C0664E23AF}">
      <dgm:prSet phldrT="[Text]" custT="1"/>
      <dgm:spPr/>
      <dgm:t>
        <a:bodyPr/>
        <a:lstStyle/>
        <a:p>
          <a:pPr rtl="0">
            <a:buNone/>
          </a:pPr>
          <a:r>
            <a:rPr lang="en-US" sz="1800" b="1" dirty="0">
              <a:latin typeface="+mj-lt"/>
              <a:cs typeface="Arial" panose="020B0604020202020204" pitchFamily="34" charset="0"/>
            </a:rPr>
            <a:t>April 17, 2025</a:t>
          </a:r>
          <a:endParaRPr lang="en-US" sz="1800" dirty="0">
            <a:latin typeface="+mj-lt"/>
            <a:cs typeface="Arial" panose="020B0604020202020204" pitchFamily="34" charset="0"/>
          </a:endParaRPr>
        </a:p>
      </dgm:t>
    </dgm:pt>
    <dgm:pt modelId="{132A03F1-4972-430C-8C9A-CCA07B39F416}" type="parTrans" cxnId="{7064ADFE-EF47-4F18-AE13-EDF26C59335C}">
      <dgm:prSet/>
      <dgm:spPr/>
      <dgm:t>
        <a:bodyPr/>
        <a:lstStyle/>
        <a:p>
          <a:endParaRPr lang="en-US"/>
        </a:p>
      </dgm:t>
    </dgm:pt>
    <dgm:pt modelId="{35A7FDF1-221C-4072-8401-2AE2DE98DF57}" type="sibTrans" cxnId="{7064ADFE-EF47-4F18-AE13-EDF26C59335C}">
      <dgm:prSet/>
      <dgm:spPr/>
      <dgm:t>
        <a:bodyPr/>
        <a:lstStyle/>
        <a:p>
          <a:endParaRPr lang="en-US"/>
        </a:p>
      </dgm:t>
    </dgm:pt>
    <dgm:pt modelId="{C6E7D516-1C71-462F-80B7-B0AE13AE2E97}">
      <dgm:prSet phldrT="[Text]"/>
      <dgm:spPr/>
      <dgm:t>
        <a:bodyPr/>
        <a:lstStyle/>
        <a:p>
          <a:r>
            <a:rPr lang="en-US" dirty="0">
              <a:latin typeface="+mj-lt"/>
            </a:rPr>
            <a:t>Anticipated Notice of Awards</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D2CE1672-3311-41D9-80BB-B6F3DC3C3315}">
      <dgm:prSet phldrT="[Text]" custT="1"/>
      <dgm:spPr/>
      <dgm:t>
        <a:bodyPr/>
        <a:lstStyle/>
        <a:p>
          <a:pPr>
            <a:buNone/>
          </a:pPr>
          <a:r>
            <a:rPr lang="en-US" sz="1800" b="1" dirty="0">
              <a:latin typeface="+mj-lt"/>
            </a:rPr>
            <a:t>June 2025</a:t>
          </a:r>
        </a:p>
      </dgm:t>
    </dgm:pt>
    <dgm:pt modelId="{9C7A89DD-F295-433B-A28C-E35F5E8BE5E6}" type="parTrans" cxnId="{E6BE7142-F6B7-485B-B49B-5602DEE5233D}">
      <dgm:prSet/>
      <dgm:spPr/>
      <dgm:t>
        <a:bodyPr/>
        <a:lstStyle/>
        <a:p>
          <a:endParaRPr lang="en-US"/>
        </a:p>
      </dgm:t>
    </dgm:pt>
    <dgm:pt modelId="{8624D3DC-00B9-4114-A0C8-0C61678F4D28}" type="sibTrans" cxnId="{E6BE7142-F6B7-485B-B49B-5602DEE5233D}">
      <dgm:prSet/>
      <dgm:spPr/>
      <dgm:t>
        <a:bodyPr/>
        <a:lstStyle/>
        <a:p>
          <a:endParaRPr lang="en-US"/>
        </a:p>
      </dgm:t>
    </dgm:pt>
    <dgm:pt modelId="{49040C5A-0090-494B-A3D8-0FC739E4B6A2}">
      <dgm:prSet phldrT="[Text]" custT="1"/>
      <dgm:spPr/>
      <dgm:t>
        <a:bodyPr/>
        <a:lstStyle/>
        <a:p>
          <a:pPr>
            <a:buNone/>
          </a:pPr>
          <a:r>
            <a:rPr lang="en-US" sz="1800" dirty="0">
              <a:latin typeface="+mj-lt"/>
            </a:rPr>
            <a:t>Maximum Award</a:t>
          </a:r>
        </a:p>
      </dgm:t>
    </dgm:pt>
    <dgm:pt modelId="{4A7965FE-4642-45FE-AFFD-8D28DB7ED343}" type="parTrans" cxnId="{9B271FA6-9B27-46D5-A44E-7E76A0A4997A}">
      <dgm:prSet/>
      <dgm:spPr/>
      <dgm:t>
        <a:bodyPr/>
        <a:lstStyle/>
        <a:p>
          <a:endParaRPr lang="en-US"/>
        </a:p>
      </dgm:t>
    </dgm:pt>
    <dgm:pt modelId="{C994A2EC-5E8D-4E23-9045-223D22CF112F}" type="sibTrans" cxnId="{9B271FA6-9B27-46D5-A44E-7E76A0A4997A}">
      <dgm:prSet/>
      <dgm:spPr/>
      <dgm:t>
        <a:bodyPr/>
        <a:lstStyle/>
        <a:p>
          <a:endParaRPr lang="en-US"/>
        </a:p>
      </dgm:t>
    </dgm:pt>
    <dgm:pt modelId="{5D756EF9-92F7-442E-9AFB-A05EA8D8ABE6}">
      <dgm:prSet phldrT="[Text]" custT="1"/>
      <dgm:spPr/>
      <dgm:t>
        <a:bodyPr/>
        <a:lstStyle/>
        <a:p>
          <a:pPr>
            <a:buNone/>
          </a:pPr>
          <a:r>
            <a:rPr lang="en-US" sz="1800" b="1" dirty="0">
              <a:latin typeface="+mj-lt"/>
            </a:rPr>
            <a:t>$28,850</a:t>
          </a:r>
        </a:p>
      </dgm:t>
    </dgm:pt>
    <dgm:pt modelId="{48A1FFC9-3E48-406E-81DA-3AB6471BA845}" type="parTrans" cxnId="{1855822E-E72F-40E2-9A4C-2C13BB0C6294}">
      <dgm:prSet/>
      <dgm:spPr/>
      <dgm:t>
        <a:bodyPr/>
        <a:lstStyle/>
        <a:p>
          <a:endParaRPr lang="en-US"/>
        </a:p>
      </dgm:t>
    </dgm:pt>
    <dgm:pt modelId="{C8BA838D-FA05-4D97-B5B4-55D0A9E65D6B}" type="sibTrans" cxnId="{1855822E-E72F-40E2-9A4C-2C13BB0C6294}">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8262E971-7705-4286-AFB0-EC0381D01A57}" type="pres">
      <dgm:prSet presAssocID="{5E92E509-4752-4B54-991A-7A38C6BE779D}" presName="descendantText" presStyleLbl="alignAccFollowNode1" presStyleIdx="0" presStyleCnt="3" custLinFactNeighborY="0">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Y="0">
        <dgm:presLayoutVars>
          <dgm:bulletEnabled val="1"/>
        </dgm:presLayoutVars>
      </dgm:prSet>
      <dgm:spPr/>
    </dgm:pt>
    <dgm:pt modelId="{D28608BC-8400-4C46-9134-6C6604D0782D}" type="pres">
      <dgm:prSet presAssocID="{C983A0C0-8C1A-4FD2-8EBE-4F207FEB9BE7}" presName="sp" presStyleCnt="0"/>
      <dgm:spPr/>
    </dgm:pt>
    <dgm:pt modelId="{767292B3-336E-4171-AE94-79AE85E58A52}" type="pres">
      <dgm:prSet presAssocID="{49040C5A-0090-494B-A3D8-0FC739E4B6A2}" presName="linNode" presStyleCnt="0"/>
      <dgm:spPr/>
    </dgm:pt>
    <dgm:pt modelId="{303A2331-F39B-408B-98C7-8920B4FC5E8A}" type="pres">
      <dgm:prSet presAssocID="{49040C5A-0090-494B-A3D8-0FC739E4B6A2}" presName="parentText" presStyleLbl="node1" presStyleIdx="2" presStyleCnt="3">
        <dgm:presLayoutVars>
          <dgm:chMax val="1"/>
          <dgm:bulletEnabled val="1"/>
        </dgm:presLayoutVars>
      </dgm:prSet>
      <dgm:spPr/>
    </dgm:pt>
    <dgm:pt modelId="{0B851AC1-B0B2-4E51-9014-E48DACE4CB1C}" type="pres">
      <dgm:prSet presAssocID="{49040C5A-0090-494B-A3D8-0FC739E4B6A2}" presName="descendantText" presStyleLbl="alignAccFollowNode1" presStyleIdx="2" presStyleCnt="3">
        <dgm:presLayoutVars>
          <dgm:bulletEnabled val="1"/>
        </dgm:presLayoutVars>
      </dgm:prSet>
      <dgm:spPr/>
    </dgm:pt>
  </dgm:ptLst>
  <dgm:cxnLst>
    <dgm:cxn modelId="{FA911017-69E8-42F3-A657-B7A6923280B2}" type="presOf" srcId="{5D756EF9-92F7-442E-9AFB-A05EA8D8ABE6}" destId="{0B851AC1-B0B2-4E51-9014-E48DACE4CB1C}" srcOrd="0" destOrd="0" presId="urn:microsoft.com/office/officeart/2005/8/layout/vList5"/>
    <dgm:cxn modelId="{1855822E-E72F-40E2-9A4C-2C13BB0C6294}" srcId="{49040C5A-0090-494B-A3D8-0FC739E4B6A2}" destId="{5D756EF9-92F7-442E-9AFB-A05EA8D8ABE6}" srcOrd="0" destOrd="0" parTransId="{48A1FFC9-3E48-406E-81DA-3AB6471BA845}" sibTransId="{C8BA838D-FA05-4D97-B5B4-55D0A9E65D6B}"/>
    <dgm:cxn modelId="{E6BE7142-F6B7-485B-B49B-5602DEE5233D}" srcId="{C6E7D516-1C71-462F-80B7-B0AE13AE2E97}" destId="{D2CE1672-3311-41D9-80BB-B6F3DC3C3315}" srcOrd="0" destOrd="0" parTransId="{9C7A89DD-F295-433B-A28C-E35F5E8BE5E6}" sibTransId="{8624D3DC-00B9-4114-A0C8-0C61678F4D28}"/>
    <dgm:cxn modelId="{755C8042-83B7-447F-B91C-E7514ADC491D}" type="presOf" srcId="{26764C2A-1869-4DDF-8EE5-728DBD4FE7C6}" destId="{6BD8567B-63DB-438A-8D6D-4214660B3EE2}" srcOrd="0" destOrd="0" presId="urn:microsoft.com/office/officeart/2005/8/layout/vList5"/>
    <dgm:cxn modelId="{8F6CFA47-8BE6-411B-A1C4-3E6D13A82F33}" type="presOf" srcId="{3F8FBB54-61E3-4B40-B4B1-27C0664E23AF}" destId="{8262E971-7705-4286-AFB0-EC0381D01A57}" srcOrd="0" destOrd="0" presId="urn:microsoft.com/office/officeart/2005/8/layout/vList5"/>
    <dgm:cxn modelId="{FF17B968-CA30-4ADA-99DC-C5BAB3990F95}" type="presOf" srcId="{49040C5A-0090-494B-A3D8-0FC739E4B6A2}" destId="{303A2331-F39B-408B-98C7-8920B4FC5E8A}" srcOrd="0" destOrd="0" presId="urn:microsoft.com/office/officeart/2005/8/layout/vList5"/>
    <dgm:cxn modelId="{F2F1FF4D-02E7-4716-8F75-E8D6429F19B4}" type="presOf" srcId="{C6E7D516-1C71-462F-80B7-B0AE13AE2E97}" destId="{1F7142C9-1E63-48B2-9A5A-08D1BE1838E5}"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AA5EC87B-AE3A-4F4B-B374-971940422F83}" type="presOf" srcId="{D2CE1672-3311-41D9-80BB-B6F3DC3C3315}" destId="{20981BA5-A916-440E-95FC-B7245778F783}" srcOrd="0" destOrd="0" presId="urn:microsoft.com/office/officeart/2005/8/layout/vList5"/>
    <dgm:cxn modelId="{4F5DFB9F-7219-4D7E-82F4-EC257E200691}" type="presOf" srcId="{5E92E509-4752-4B54-991A-7A38C6BE779D}" destId="{6079DFB4-6B68-4C6E-B812-F8197626CD95}" srcOrd="0" destOrd="0" presId="urn:microsoft.com/office/officeart/2005/8/layout/vList5"/>
    <dgm:cxn modelId="{9B271FA6-9B27-46D5-A44E-7E76A0A4997A}" srcId="{26764C2A-1869-4DDF-8EE5-728DBD4FE7C6}" destId="{49040C5A-0090-494B-A3D8-0FC739E4B6A2}" srcOrd="2" destOrd="0" parTransId="{4A7965FE-4642-45FE-AFFD-8D28DB7ED343}" sibTransId="{C994A2EC-5E8D-4E23-9045-223D22CF112F}"/>
    <dgm:cxn modelId="{BAE1DCCB-53F1-42E2-89BC-AA51DD661EAD}" srcId="{26764C2A-1869-4DDF-8EE5-728DBD4FE7C6}" destId="{5E92E509-4752-4B54-991A-7A38C6BE779D}" srcOrd="0" destOrd="0" parTransId="{D1A4D555-3929-44A4-B9BB-C24521F3FB3B}" sibTransId="{BADA5767-BE3D-4E5A-BC38-209CCAA38095}"/>
    <dgm:cxn modelId="{7064ADFE-EF47-4F18-AE13-EDF26C59335C}" srcId="{5E92E509-4752-4B54-991A-7A38C6BE779D}" destId="{3F8FBB54-61E3-4B40-B4B1-27C0664E23AF}" srcOrd="0" destOrd="0" parTransId="{132A03F1-4972-430C-8C9A-CCA07B39F416}" sibTransId="{35A7FDF1-221C-4072-8401-2AE2DE98DF57}"/>
    <dgm:cxn modelId="{AE4AB19E-4923-48BA-9206-35060FA2DA62}" type="presParOf" srcId="{6BD8567B-63DB-438A-8D6D-4214660B3EE2}" destId="{F079A820-D45A-4A20-A3E8-149E3BE5D60D}" srcOrd="0" destOrd="0" presId="urn:microsoft.com/office/officeart/2005/8/layout/vList5"/>
    <dgm:cxn modelId="{C6FBB3B9-A290-4184-B8DE-2E4E350CA709}" type="presParOf" srcId="{F079A820-D45A-4A20-A3E8-149E3BE5D60D}" destId="{6079DFB4-6B68-4C6E-B812-F8197626CD95}" srcOrd="0" destOrd="0" presId="urn:microsoft.com/office/officeart/2005/8/layout/vList5"/>
    <dgm:cxn modelId="{EDD2BE69-C82C-43C4-BFF5-3F60C6B72B8B}" type="presParOf" srcId="{F079A820-D45A-4A20-A3E8-149E3BE5D60D}" destId="{8262E971-7705-4286-AFB0-EC0381D01A57}" srcOrd="1" destOrd="0" presId="urn:microsoft.com/office/officeart/2005/8/layout/vList5"/>
    <dgm:cxn modelId="{C698D17E-1E69-496B-8C03-9A21897A3DC6}" type="presParOf" srcId="{6BD8567B-63DB-438A-8D6D-4214660B3EE2}" destId="{528F733B-3177-4E7D-88DE-A961FCF7714C}" srcOrd="1" destOrd="0" presId="urn:microsoft.com/office/officeart/2005/8/layout/vList5"/>
    <dgm:cxn modelId="{2DD7A6AA-23DD-4DD8-A503-F56FE23A1D6E}" type="presParOf" srcId="{6BD8567B-63DB-438A-8D6D-4214660B3EE2}" destId="{D04EECB3-B7C2-4868-AF3A-FDC947FF7A84}" srcOrd="2" destOrd="0" presId="urn:microsoft.com/office/officeart/2005/8/layout/vList5"/>
    <dgm:cxn modelId="{EAC03FDF-5EAB-4885-9A12-51ED23CA16CE}" type="presParOf" srcId="{D04EECB3-B7C2-4868-AF3A-FDC947FF7A84}" destId="{1F7142C9-1E63-48B2-9A5A-08D1BE1838E5}" srcOrd="0" destOrd="0" presId="urn:microsoft.com/office/officeart/2005/8/layout/vList5"/>
    <dgm:cxn modelId="{4B0B17D6-2307-4818-9D60-DC38794B3E12}" type="presParOf" srcId="{D04EECB3-B7C2-4868-AF3A-FDC947FF7A84}" destId="{20981BA5-A916-440E-95FC-B7245778F783}" srcOrd="1" destOrd="0" presId="urn:microsoft.com/office/officeart/2005/8/layout/vList5"/>
    <dgm:cxn modelId="{3539965C-F225-4D39-86B2-82D7081C879A}" type="presParOf" srcId="{6BD8567B-63DB-438A-8D6D-4214660B3EE2}" destId="{D28608BC-8400-4C46-9134-6C6604D0782D}" srcOrd="3" destOrd="0" presId="urn:microsoft.com/office/officeart/2005/8/layout/vList5"/>
    <dgm:cxn modelId="{F6F55CB5-5D7C-4B68-B920-E10EA53076CF}" type="presParOf" srcId="{6BD8567B-63DB-438A-8D6D-4214660B3EE2}" destId="{767292B3-336E-4171-AE94-79AE85E58A52}" srcOrd="4" destOrd="0" presId="urn:microsoft.com/office/officeart/2005/8/layout/vList5"/>
    <dgm:cxn modelId="{A3D0A6E0-D691-407E-A6D5-22490A694561}" type="presParOf" srcId="{767292B3-336E-4171-AE94-79AE85E58A52}" destId="{303A2331-F39B-408B-98C7-8920B4FC5E8A}" srcOrd="0" destOrd="0" presId="urn:microsoft.com/office/officeart/2005/8/layout/vList5"/>
    <dgm:cxn modelId="{9C21F396-1CBB-4FB2-851C-1A0519454B1D}" type="presParOf" srcId="{767292B3-336E-4171-AE94-79AE85E58A52}" destId="{0B851AC1-B0B2-4E51-9014-E48DACE4CB1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05C9D5-D2E9-4AA4-96E9-E6EEF5B723E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286445D2-ABBB-4B69-841F-8313B638FD49}">
      <dgm:prSet phldrT="[Text]"/>
      <dgm:spPr/>
      <dgm:t>
        <a:bodyPr/>
        <a:lstStyle/>
        <a:p>
          <a:r>
            <a:rPr lang="en-US" dirty="0">
              <a:latin typeface="+mj-lt"/>
            </a:rPr>
            <a:t>Request Unique Application Link</a:t>
          </a:r>
        </a:p>
      </dgm:t>
    </dgm:pt>
    <dgm:pt modelId="{3482C236-E50B-49AB-B865-82E6F466AE4D}" type="parTrans" cxnId="{C2F54D86-5437-4994-A421-C2E5DCFA391F}">
      <dgm:prSet/>
      <dgm:spPr/>
      <dgm:t>
        <a:bodyPr/>
        <a:lstStyle/>
        <a:p>
          <a:endParaRPr lang="en-US"/>
        </a:p>
      </dgm:t>
    </dgm:pt>
    <dgm:pt modelId="{D92F7B95-2D08-4F3A-8C6D-298A3DE4363E}" type="sibTrans" cxnId="{C2F54D86-5437-4994-A421-C2E5DCFA391F}">
      <dgm:prSet/>
      <dgm:spPr/>
      <dgm:t>
        <a:bodyPr/>
        <a:lstStyle/>
        <a:p>
          <a:endParaRPr lang="en-US"/>
        </a:p>
      </dgm:t>
    </dgm:pt>
    <dgm:pt modelId="{149834D6-CF19-466B-BDBD-43D5F39B0249}">
      <dgm:prSet phldrT="[Text]" custT="1"/>
      <dgm:spPr/>
      <dgm:t>
        <a:bodyPr/>
        <a:lstStyle/>
        <a:p>
          <a:r>
            <a:rPr lang="en-US" sz="2400" dirty="0">
              <a:latin typeface="+mj-lt"/>
            </a:rPr>
            <a:t>Create profile with a username/password to access application </a:t>
          </a:r>
          <a:r>
            <a:rPr lang="en-US" sz="2400" dirty="0">
              <a:latin typeface="+mj-lt"/>
              <a:hlinkClick xmlns:r="http://schemas.openxmlformats.org/officeDocument/2006/relationships" r:id="rId1"/>
            </a:rPr>
            <a:t>https://webportalapp.com/sp/ncorh_medication_assistance</a:t>
          </a:r>
          <a:endParaRPr lang="en-US" sz="2400" dirty="0">
            <a:highlight>
              <a:srgbClr val="FFFF00"/>
            </a:highlight>
            <a:latin typeface="+mj-lt"/>
          </a:endParaRPr>
        </a:p>
      </dgm:t>
    </dgm:pt>
    <dgm:pt modelId="{415EECAB-92FF-49BA-BD79-93E23D455AC5}" type="parTrans" cxnId="{F194D85C-AEF9-4C66-AB7E-0E233F6D7D86}">
      <dgm:prSet/>
      <dgm:spPr/>
      <dgm:t>
        <a:bodyPr/>
        <a:lstStyle/>
        <a:p>
          <a:endParaRPr lang="en-US"/>
        </a:p>
      </dgm:t>
    </dgm:pt>
    <dgm:pt modelId="{14C074EF-86FA-485C-BBDF-73A77F62F692}" type="sibTrans" cxnId="{F194D85C-AEF9-4C66-AB7E-0E233F6D7D86}">
      <dgm:prSet/>
      <dgm:spPr/>
      <dgm:t>
        <a:bodyPr/>
        <a:lstStyle/>
        <a:p>
          <a:endParaRPr lang="en-US"/>
        </a:p>
      </dgm:t>
    </dgm:pt>
    <dgm:pt modelId="{256BC081-15ED-4591-8272-4689B98B6EB8}">
      <dgm:prSet phldrT="[Text]"/>
      <dgm:spPr/>
      <dgm:t>
        <a:bodyPr/>
        <a:lstStyle/>
        <a:p>
          <a:r>
            <a:rPr lang="en-US" dirty="0">
              <a:latin typeface="+mj-lt"/>
            </a:rPr>
            <a:t>Application Deadline</a:t>
          </a:r>
        </a:p>
      </dgm:t>
    </dgm:pt>
    <dgm:pt modelId="{66418C8D-51A4-4B91-B00A-2914823014CE}" type="parTrans" cxnId="{3572D1B7-6ACF-47AD-899C-AF989504A205}">
      <dgm:prSet/>
      <dgm:spPr/>
      <dgm:t>
        <a:bodyPr/>
        <a:lstStyle/>
        <a:p>
          <a:endParaRPr lang="en-US"/>
        </a:p>
      </dgm:t>
    </dgm:pt>
    <dgm:pt modelId="{1827B2C7-B36F-487C-95F1-875F773A1F97}" type="sibTrans" cxnId="{3572D1B7-6ACF-47AD-899C-AF989504A205}">
      <dgm:prSet/>
      <dgm:spPr/>
      <dgm:t>
        <a:bodyPr/>
        <a:lstStyle/>
        <a:p>
          <a:endParaRPr lang="en-US"/>
        </a:p>
      </dgm:t>
    </dgm:pt>
    <dgm:pt modelId="{EFBB5F63-5131-4B34-A990-234ABD5F61D6}">
      <dgm:prSet phldrT="[Text]" custT="1"/>
      <dgm:spPr/>
      <dgm:t>
        <a:bodyPr/>
        <a:lstStyle/>
        <a:p>
          <a:pPr rtl="0"/>
          <a:r>
            <a:rPr lang="en-US" sz="2400" dirty="0">
              <a:latin typeface="+mj-lt"/>
            </a:rPr>
            <a:t>Submit application electronically via Zengine portal </a:t>
          </a:r>
          <a:r>
            <a:rPr lang="en-US" sz="2400" b="1" dirty="0">
              <a:latin typeface="+mj-lt"/>
            </a:rPr>
            <a:t>by close of business </a:t>
          </a:r>
          <a:r>
            <a:rPr lang="en-US" sz="2400" b="1" u="sng" dirty="0">
              <a:latin typeface="+mj-lt"/>
            </a:rPr>
            <a:t>April 17, 2025</a:t>
          </a:r>
          <a:endParaRPr lang="en-US" sz="2400" u="sng" dirty="0">
            <a:latin typeface="+mj-lt"/>
          </a:endParaRPr>
        </a:p>
      </dgm:t>
    </dgm:pt>
    <dgm:pt modelId="{EA9761D3-48EC-46A2-AAE1-BBE714695DAA}" type="parTrans" cxnId="{77D163EA-D83F-4E69-A12A-E514C0709B4E}">
      <dgm:prSet/>
      <dgm:spPr/>
      <dgm:t>
        <a:bodyPr/>
        <a:lstStyle/>
        <a:p>
          <a:endParaRPr lang="en-US"/>
        </a:p>
      </dgm:t>
    </dgm:pt>
    <dgm:pt modelId="{8B8E3970-01C7-4F95-A99A-A8BBB9C39000}" type="sibTrans" cxnId="{77D163EA-D83F-4E69-A12A-E514C0709B4E}">
      <dgm:prSet/>
      <dgm:spPr/>
      <dgm:t>
        <a:bodyPr/>
        <a:lstStyle/>
        <a:p>
          <a:endParaRPr lang="en-US"/>
        </a:p>
      </dgm:t>
    </dgm:pt>
    <dgm:pt modelId="{5689BD5F-F47A-44B5-B459-0CD2909950A5}" type="pres">
      <dgm:prSet presAssocID="{C405C9D5-D2E9-4AA4-96E9-E6EEF5B723E9}" presName="linearFlow" presStyleCnt="0">
        <dgm:presLayoutVars>
          <dgm:dir/>
          <dgm:animLvl val="lvl"/>
          <dgm:resizeHandles val="exact"/>
        </dgm:presLayoutVars>
      </dgm:prSet>
      <dgm:spPr/>
    </dgm:pt>
    <dgm:pt modelId="{EE3E3B1D-6BDB-4CD2-8833-403C013B49A2}" type="pres">
      <dgm:prSet presAssocID="{286445D2-ABBB-4B69-841F-8313B638FD49}" presName="composite" presStyleCnt="0"/>
      <dgm:spPr/>
    </dgm:pt>
    <dgm:pt modelId="{EA5F66BF-FD16-452C-A0B7-F8744C414F41}" type="pres">
      <dgm:prSet presAssocID="{286445D2-ABBB-4B69-841F-8313B638FD49}" presName="parentText" presStyleLbl="alignNode1" presStyleIdx="0" presStyleCnt="2">
        <dgm:presLayoutVars>
          <dgm:chMax val="1"/>
          <dgm:bulletEnabled val="1"/>
        </dgm:presLayoutVars>
      </dgm:prSet>
      <dgm:spPr/>
    </dgm:pt>
    <dgm:pt modelId="{8D724019-12A7-481E-B45B-CADACA7F47E1}" type="pres">
      <dgm:prSet presAssocID="{286445D2-ABBB-4B69-841F-8313B638FD49}" presName="descendantText" presStyleLbl="alignAcc1" presStyleIdx="0" presStyleCnt="2" custScaleY="115791">
        <dgm:presLayoutVars>
          <dgm:bulletEnabled val="1"/>
        </dgm:presLayoutVars>
      </dgm:prSet>
      <dgm:spPr/>
    </dgm:pt>
    <dgm:pt modelId="{FFA28286-830F-47C3-8960-1AB67A6265D6}" type="pres">
      <dgm:prSet presAssocID="{D92F7B95-2D08-4F3A-8C6D-298A3DE4363E}" presName="sp" presStyleCnt="0"/>
      <dgm:spPr/>
    </dgm:pt>
    <dgm:pt modelId="{07B4392E-20F7-4D93-B02C-88013E770D7D}" type="pres">
      <dgm:prSet presAssocID="{256BC081-15ED-4591-8272-4689B98B6EB8}" presName="composite" presStyleCnt="0"/>
      <dgm:spPr/>
    </dgm:pt>
    <dgm:pt modelId="{A3FF3F04-F3A5-492A-89D9-9E0E6F590F2E}" type="pres">
      <dgm:prSet presAssocID="{256BC081-15ED-4591-8272-4689B98B6EB8}" presName="parentText" presStyleLbl="alignNode1" presStyleIdx="1" presStyleCnt="2">
        <dgm:presLayoutVars>
          <dgm:chMax val="1"/>
          <dgm:bulletEnabled val="1"/>
        </dgm:presLayoutVars>
      </dgm:prSet>
      <dgm:spPr/>
    </dgm:pt>
    <dgm:pt modelId="{66DDB3DA-8FB7-4616-A53F-B795613EF9A6}" type="pres">
      <dgm:prSet presAssocID="{256BC081-15ED-4591-8272-4689B98B6EB8}" presName="descendantText" presStyleLbl="alignAcc1" presStyleIdx="1" presStyleCnt="2">
        <dgm:presLayoutVars>
          <dgm:bulletEnabled val="1"/>
        </dgm:presLayoutVars>
      </dgm:prSet>
      <dgm:spPr/>
    </dgm:pt>
  </dgm:ptLst>
  <dgm:cxnLst>
    <dgm:cxn modelId="{1430FA06-3B7E-4970-BE36-1A11C0FBDB32}" type="presOf" srcId="{C405C9D5-D2E9-4AA4-96E9-E6EEF5B723E9}" destId="{5689BD5F-F47A-44B5-B459-0CD2909950A5}" srcOrd="0" destOrd="0" presId="urn:microsoft.com/office/officeart/2005/8/layout/chevron2"/>
    <dgm:cxn modelId="{1E237E11-34CA-4A36-8BA1-BFDEC74FC835}" type="presOf" srcId="{149834D6-CF19-466B-BDBD-43D5F39B0249}" destId="{8D724019-12A7-481E-B45B-CADACA7F47E1}" srcOrd="0" destOrd="0" presId="urn:microsoft.com/office/officeart/2005/8/layout/chevron2"/>
    <dgm:cxn modelId="{40EBD216-77CF-476A-BE09-B89FD0175F14}" type="presOf" srcId="{EFBB5F63-5131-4B34-A990-234ABD5F61D6}" destId="{66DDB3DA-8FB7-4616-A53F-B795613EF9A6}" srcOrd="0" destOrd="0" presId="urn:microsoft.com/office/officeart/2005/8/layout/chevron2"/>
    <dgm:cxn modelId="{2D911830-4389-4271-8DD5-C55B025A9E71}" type="presOf" srcId="{286445D2-ABBB-4B69-841F-8313B638FD49}" destId="{EA5F66BF-FD16-452C-A0B7-F8744C414F41}" srcOrd="0" destOrd="0" presId="urn:microsoft.com/office/officeart/2005/8/layout/chevron2"/>
    <dgm:cxn modelId="{F194D85C-AEF9-4C66-AB7E-0E233F6D7D86}" srcId="{286445D2-ABBB-4B69-841F-8313B638FD49}" destId="{149834D6-CF19-466B-BDBD-43D5F39B0249}" srcOrd="0" destOrd="0" parTransId="{415EECAB-92FF-49BA-BD79-93E23D455AC5}" sibTransId="{14C074EF-86FA-485C-BBDF-73A77F62F692}"/>
    <dgm:cxn modelId="{4A48F676-1EF9-4790-B885-67B98592F42C}" type="presOf" srcId="{256BC081-15ED-4591-8272-4689B98B6EB8}" destId="{A3FF3F04-F3A5-492A-89D9-9E0E6F590F2E}" srcOrd="0" destOrd="0" presId="urn:microsoft.com/office/officeart/2005/8/layout/chevron2"/>
    <dgm:cxn modelId="{C2F54D86-5437-4994-A421-C2E5DCFA391F}" srcId="{C405C9D5-D2E9-4AA4-96E9-E6EEF5B723E9}" destId="{286445D2-ABBB-4B69-841F-8313B638FD49}" srcOrd="0" destOrd="0" parTransId="{3482C236-E50B-49AB-B865-82E6F466AE4D}" sibTransId="{D92F7B95-2D08-4F3A-8C6D-298A3DE4363E}"/>
    <dgm:cxn modelId="{3572D1B7-6ACF-47AD-899C-AF989504A205}" srcId="{C405C9D5-D2E9-4AA4-96E9-E6EEF5B723E9}" destId="{256BC081-15ED-4591-8272-4689B98B6EB8}" srcOrd="1" destOrd="0" parTransId="{66418C8D-51A4-4B91-B00A-2914823014CE}" sibTransId="{1827B2C7-B36F-487C-95F1-875F773A1F97}"/>
    <dgm:cxn modelId="{77D163EA-D83F-4E69-A12A-E514C0709B4E}" srcId="{256BC081-15ED-4591-8272-4689B98B6EB8}" destId="{EFBB5F63-5131-4B34-A990-234ABD5F61D6}" srcOrd="0" destOrd="0" parTransId="{EA9761D3-48EC-46A2-AAE1-BBE714695DAA}" sibTransId="{8B8E3970-01C7-4F95-A99A-A8BBB9C39000}"/>
    <dgm:cxn modelId="{002F6ADC-61F0-4FC6-B2F6-97B418D7EABC}" type="presParOf" srcId="{5689BD5F-F47A-44B5-B459-0CD2909950A5}" destId="{EE3E3B1D-6BDB-4CD2-8833-403C013B49A2}" srcOrd="0" destOrd="0" presId="urn:microsoft.com/office/officeart/2005/8/layout/chevron2"/>
    <dgm:cxn modelId="{CF856E81-7C46-4132-BF40-C99B0F84BF55}" type="presParOf" srcId="{EE3E3B1D-6BDB-4CD2-8833-403C013B49A2}" destId="{EA5F66BF-FD16-452C-A0B7-F8744C414F41}" srcOrd="0" destOrd="0" presId="urn:microsoft.com/office/officeart/2005/8/layout/chevron2"/>
    <dgm:cxn modelId="{388127AE-2A4F-4D0C-A267-8D77089C1D71}" type="presParOf" srcId="{EE3E3B1D-6BDB-4CD2-8833-403C013B49A2}" destId="{8D724019-12A7-481E-B45B-CADACA7F47E1}" srcOrd="1" destOrd="0" presId="urn:microsoft.com/office/officeart/2005/8/layout/chevron2"/>
    <dgm:cxn modelId="{DADEB994-E093-4F7F-8160-7F99B2263D9E}" type="presParOf" srcId="{5689BD5F-F47A-44B5-B459-0CD2909950A5}" destId="{FFA28286-830F-47C3-8960-1AB67A6265D6}" srcOrd="1" destOrd="0" presId="urn:microsoft.com/office/officeart/2005/8/layout/chevron2"/>
    <dgm:cxn modelId="{8F27E158-8885-45B1-9E34-3026AAA11F8B}" type="presParOf" srcId="{5689BD5F-F47A-44B5-B459-0CD2909950A5}" destId="{07B4392E-20F7-4D93-B02C-88013E770D7D}" srcOrd="2" destOrd="0" presId="urn:microsoft.com/office/officeart/2005/8/layout/chevron2"/>
    <dgm:cxn modelId="{6F8A8427-DD78-4009-89D4-1067C13BF3E9}" type="presParOf" srcId="{07B4392E-20F7-4D93-B02C-88013E770D7D}" destId="{A3FF3F04-F3A5-492A-89D9-9E0E6F590F2E}" srcOrd="0" destOrd="0" presId="urn:microsoft.com/office/officeart/2005/8/layout/chevron2"/>
    <dgm:cxn modelId="{86F39677-6FA7-4C7D-90D9-E30CFE6EE865}" type="presParOf" srcId="{07B4392E-20F7-4D93-B02C-88013E770D7D}" destId="{66DDB3DA-8FB7-4616-A53F-B795613EF9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6717-852F-4CF5-B805-FDCA92BD5DBD}">
      <dsp:nvSpPr>
        <dsp:cNvPr id="0" name=""/>
        <dsp:cNvSpPr/>
      </dsp:nvSpPr>
      <dsp:spPr>
        <a:xfrm rot="5400000">
          <a:off x="4678079" y="-1483579"/>
          <a:ext cx="1916644" cy="5447489"/>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None/>
          </a:pPr>
          <a:r>
            <a:rPr lang="en-US" sz="2000" kern="1200" dirty="0">
              <a:latin typeface="+mj-lt"/>
            </a:rPr>
            <a:t>Create access to help uninsured, low-income citizens evaluate their optimal prescription drug choices and apply for free, discounted, and low-cost drugs through public and private medication assistance programs.</a:t>
          </a:r>
        </a:p>
      </dsp:txBody>
      <dsp:txXfrm rot="-5400000">
        <a:off x="2912657" y="375406"/>
        <a:ext cx="5353926" cy="1729518"/>
      </dsp:txXfrm>
    </dsp:sp>
    <dsp:sp modelId="{74D7A23F-874E-4B72-B7A7-46E875DE8F34}">
      <dsp:nvSpPr>
        <dsp:cNvPr id="0" name=""/>
        <dsp:cNvSpPr/>
      </dsp:nvSpPr>
      <dsp:spPr>
        <a:xfrm>
          <a:off x="119749" y="213681"/>
          <a:ext cx="2824714" cy="196844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mj-lt"/>
            </a:rPr>
            <a:t>Purpose</a:t>
          </a:r>
        </a:p>
      </dsp:txBody>
      <dsp:txXfrm>
        <a:off x="215840" y="309772"/>
        <a:ext cx="2632532" cy="177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8495-846D-4140-BAEF-1B22C7EC4462}">
      <dsp:nvSpPr>
        <dsp:cNvPr id="0" name=""/>
        <dsp:cNvSpPr/>
      </dsp:nvSpPr>
      <dsp:spPr>
        <a:xfrm>
          <a:off x="3700" y="0"/>
          <a:ext cx="1112862" cy="462589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Federally Qualified Health Centers and Look-Alikes</a:t>
          </a:r>
        </a:p>
      </dsp:txBody>
      <dsp:txXfrm>
        <a:off x="3700" y="1850356"/>
        <a:ext cx="1112862" cy="1850356"/>
      </dsp:txXfrm>
    </dsp:sp>
    <dsp:sp modelId="{B4232DDB-704B-49F4-BD87-AC4E6C9EA3BC}">
      <dsp:nvSpPr>
        <dsp:cNvPr id="0" name=""/>
        <dsp:cNvSpPr/>
      </dsp:nvSpPr>
      <dsp:spPr>
        <a:xfrm>
          <a:off x="31050" y="122548"/>
          <a:ext cx="1046090" cy="111679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7AE1CC7A-3CC5-4DB8-82FC-115C925AD6C0}">
      <dsp:nvSpPr>
        <dsp:cNvPr id="0" name=""/>
        <dsp:cNvSpPr/>
      </dsp:nvSpPr>
      <dsp:spPr>
        <a:xfrm>
          <a:off x="1149948" y="0"/>
          <a:ext cx="1112862" cy="4625890"/>
        </a:xfrm>
        <a:prstGeom prst="roundRect">
          <a:avLst>
            <a:gd name="adj" fmla="val 10000"/>
          </a:avLst>
        </a:prstGeom>
        <a:gradFill rotWithShape="0">
          <a:gsLst>
            <a:gs pos="0">
              <a:schemeClr val="accent4">
                <a:hueOff val="-244895"/>
                <a:satOff val="2074"/>
                <a:lumOff val="-896"/>
                <a:alphaOff val="0"/>
                <a:satMod val="103000"/>
                <a:lumMod val="102000"/>
                <a:tint val="94000"/>
              </a:schemeClr>
            </a:gs>
            <a:gs pos="50000">
              <a:schemeClr val="accent4">
                <a:hueOff val="-244895"/>
                <a:satOff val="2074"/>
                <a:lumOff val="-896"/>
                <a:alphaOff val="0"/>
                <a:satMod val="110000"/>
                <a:lumMod val="100000"/>
                <a:shade val="100000"/>
              </a:schemeClr>
            </a:gs>
            <a:gs pos="100000">
              <a:schemeClr val="accent4">
                <a:hueOff val="-244895"/>
                <a:satOff val="2074"/>
                <a:lumOff val="-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Free and Charitable Clinics</a:t>
          </a:r>
        </a:p>
      </dsp:txBody>
      <dsp:txXfrm>
        <a:off x="1149948" y="1850356"/>
        <a:ext cx="1112862" cy="1850356"/>
      </dsp:txXfrm>
    </dsp:sp>
    <dsp:sp modelId="{B777DF0C-47A3-4A95-B92C-F80300410E63}">
      <dsp:nvSpPr>
        <dsp:cNvPr id="0" name=""/>
        <dsp:cNvSpPr/>
      </dsp:nvSpPr>
      <dsp:spPr>
        <a:xfrm>
          <a:off x="1177298" y="122548"/>
          <a:ext cx="1046090" cy="111679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DC20778D-ACAE-4692-A1C2-8210E72A8A37}">
      <dsp:nvSpPr>
        <dsp:cNvPr id="0" name=""/>
        <dsp:cNvSpPr/>
      </dsp:nvSpPr>
      <dsp:spPr>
        <a:xfrm>
          <a:off x="2296196" y="0"/>
          <a:ext cx="1112862" cy="4625890"/>
        </a:xfrm>
        <a:prstGeom prst="roundRect">
          <a:avLst>
            <a:gd name="adj" fmla="val 10000"/>
          </a:avLst>
        </a:prstGeom>
        <a:gradFill rotWithShape="0">
          <a:gsLst>
            <a:gs pos="0">
              <a:schemeClr val="accent4">
                <a:hueOff val="-489790"/>
                <a:satOff val="4149"/>
                <a:lumOff val="-1793"/>
                <a:alphaOff val="0"/>
                <a:satMod val="103000"/>
                <a:lumMod val="102000"/>
                <a:tint val="94000"/>
              </a:schemeClr>
            </a:gs>
            <a:gs pos="50000">
              <a:schemeClr val="accent4">
                <a:hueOff val="-489790"/>
                <a:satOff val="4149"/>
                <a:lumOff val="-1793"/>
                <a:alphaOff val="0"/>
                <a:satMod val="110000"/>
                <a:lumMod val="100000"/>
                <a:shade val="100000"/>
              </a:schemeClr>
            </a:gs>
            <a:gs pos="100000">
              <a:schemeClr val="accent4">
                <a:hueOff val="-489790"/>
                <a:satOff val="4149"/>
                <a:lumOff val="-17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Health Departments</a:t>
          </a:r>
        </a:p>
      </dsp:txBody>
      <dsp:txXfrm>
        <a:off x="2296196" y="1850356"/>
        <a:ext cx="1112862" cy="1850356"/>
      </dsp:txXfrm>
    </dsp:sp>
    <dsp:sp modelId="{894F0848-E50D-4A44-81DF-076871256CB7}">
      <dsp:nvSpPr>
        <dsp:cNvPr id="0" name=""/>
        <dsp:cNvSpPr/>
      </dsp:nvSpPr>
      <dsp:spPr>
        <a:xfrm>
          <a:off x="2323546" y="122548"/>
          <a:ext cx="1046090" cy="111679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FBF9B302-E835-495B-9438-16834E03C54B}">
      <dsp:nvSpPr>
        <dsp:cNvPr id="0" name=""/>
        <dsp:cNvSpPr/>
      </dsp:nvSpPr>
      <dsp:spPr>
        <a:xfrm>
          <a:off x="3442444" y="0"/>
          <a:ext cx="1112862" cy="4625890"/>
        </a:xfrm>
        <a:prstGeom prst="roundRect">
          <a:avLst>
            <a:gd name="adj" fmla="val 10000"/>
          </a:avLst>
        </a:prstGeom>
        <a:gradFill rotWithShape="0">
          <a:gsLst>
            <a:gs pos="0">
              <a:schemeClr val="accent4">
                <a:hueOff val="-734686"/>
                <a:satOff val="6223"/>
                <a:lumOff val="-2689"/>
                <a:alphaOff val="0"/>
                <a:satMod val="103000"/>
                <a:lumMod val="102000"/>
                <a:tint val="94000"/>
              </a:schemeClr>
            </a:gs>
            <a:gs pos="50000">
              <a:schemeClr val="accent4">
                <a:hueOff val="-734686"/>
                <a:satOff val="6223"/>
                <a:lumOff val="-2689"/>
                <a:alphaOff val="0"/>
                <a:satMod val="110000"/>
                <a:lumMod val="100000"/>
                <a:shade val="100000"/>
              </a:schemeClr>
            </a:gs>
            <a:gs pos="100000">
              <a:schemeClr val="accent4">
                <a:hueOff val="-734686"/>
                <a:satOff val="6223"/>
                <a:lumOff val="-26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Hospital Owned Primary Care Clinics</a:t>
          </a:r>
        </a:p>
      </dsp:txBody>
      <dsp:txXfrm>
        <a:off x="3442444" y="1850356"/>
        <a:ext cx="1112862" cy="1850356"/>
      </dsp:txXfrm>
    </dsp:sp>
    <dsp:sp modelId="{3DEE25D0-E06F-4A64-8B35-C694DD974755}">
      <dsp:nvSpPr>
        <dsp:cNvPr id="0" name=""/>
        <dsp:cNvSpPr/>
      </dsp:nvSpPr>
      <dsp:spPr>
        <a:xfrm>
          <a:off x="3469794" y="122548"/>
          <a:ext cx="1046090" cy="111679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79069DEB-5BA4-4D35-B0D7-3A80463C8ED4}">
      <dsp:nvSpPr>
        <dsp:cNvPr id="0" name=""/>
        <dsp:cNvSpPr/>
      </dsp:nvSpPr>
      <dsp:spPr>
        <a:xfrm>
          <a:off x="4588692" y="0"/>
          <a:ext cx="1112862" cy="4625890"/>
        </a:xfrm>
        <a:prstGeom prst="roundRect">
          <a:avLst>
            <a:gd name="adj" fmla="val 10000"/>
          </a:avLst>
        </a:prstGeom>
        <a:gradFill rotWithShape="0">
          <a:gsLst>
            <a:gs pos="0">
              <a:schemeClr val="accent4">
                <a:hueOff val="-979581"/>
                <a:satOff val="8297"/>
                <a:lumOff val="-3585"/>
                <a:alphaOff val="0"/>
                <a:satMod val="103000"/>
                <a:lumMod val="102000"/>
                <a:tint val="94000"/>
              </a:schemeClr>
            </a:gs>
            <a:gs pos="50000">
              <a:schemeClr val="accent4">
                <a:hueOff val="-979581"/>
                <a:satOff val="8297"/>
                <a:lumOff val="-3585"/>
                <a:alphaOff val="0"/>
                <a:satMod val="110000"/>
                <a:lumMod val="100000"/>
                <a:shade val="100000"/>
              </a:schemeClr>
            </a:gs>
            <a:gs pos="100000">
              <a:schemeClr val="accent4">
                <a:hueOff val="-979581"/>
                <a:satOff val="8297"/>
                <a:lumOff val="-3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State Designated Rural Health Centers</a:t>
          </a:r>
        </a:p>
      </dsp:txBody>
      <dsp:txXfrm>
        <a:off x="4588692" y="1850356"/>
        <a:ext cx="1112862" cy="1850356"/>
      </dsp:txXfrm>
    </dsp:sp>
    <dsp:sp modelId="{99B594CE-A604-4F6B-A79C-88FD1D192E47}">
      <dsp:nvSpPr>
        <dsp:cNvPr id="0" name=""/>
        <dsp:cNvSpPr/>
      </dsp:nvSpPr>
      <dsp:spPr>
        <a:xfrm>
          <a:off x="4616042" y="122548"/>
          <a:ext cx="1046090" cy="111679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BD766683-800E-4FA7-BE2B-BD6F67EA5A97}">
      <dsp:nvSpPr>
        <dsp:cNvPr id="0" name=""/>
        <dsp:cNvSpPr/>
      </dsp:nvSpPr>
      <dsp:spPr>
        <a:xfrm>
          <a:off x="5734941" y="0"/>
          <a:ext cx="1112862" cy="4625890"/>
        </a:xfrm>
        <a:prstGeom prst="roundRect">
          <a:avLst>
            <a:gd name="adj" fmla="val 10000"/>
          </a:avLst>
        </a:prstGeom>
        <a:gradFill rotWithShape="0">
          <a:gsLst>
            <a:gs pos="0">
              <a:schemeClr val="accent4">
                <a:hueOff val="-1224476"/>
                <a:satOff val="10371"/>
                <a:lumOff val="-4481"/>
                <a:alphaOff val="0"/>
                <a:satMod val="103000"/>
                <a:lumMod val="102000"/>
                <a:tint val="94000"/>
              </a:schemeClr>
            </a:gs>
            <a:gs pos="50000">
              <a:schemeClr val="accent4">
                <a:hueOff val="-1224476"/>
                <a:satOff val="10371"/>
                <a:lumOff val="-4481"/>
                <a:alphaOff val="0"/>
                <a:satMod val="110000"/>
                <a:lumMod val="100000"/>
                <a:shade val="100000"/>
              </a:schemeClr>
            </a:gs>
            <a:gs pos="100000">
              <a:schemeClr val="accent4">
                <a:hueOff val="-1224476"/>
                <a:satOff val="10371"/>
                <a:lumOff val="-44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School-Based and School-Linked Health Centers</a:t>
          </a:r>
        </a:p>
      </dsp:txBody>
      <dsp:txXfrm>
        <a:off x="5734941" y="1850356"/>
        <a:ext cx="1112862" cy="1850356"/>
      </dsp:txXfrm>
    </dsp:sp>
    <dsp:sp modelId="{EFB3A92E-F1D2-48EF-9E7B-99B73B98652B}">
      <dsp:nvSpPr>
        <dsp:cNvPr id="0" name=""/>
        <dsp:cNvSpPr/>
      </dsp:nvSpPr>
      <dsp:spPr>
        <a:xfrm>
          <a:off x="5762291" y="122548"/>
          <a:ext cx="1046090" cy="1116790"/>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CEE123C9-DE12-43A4-8E09-D6736E1868F5}">
      <dsp:nvSpPr>
        <dsp:cNvPr id="0" name=""/>
        <dsp:cNvSpPr/>
      </dsp:nvSpPr>
      <dsp:spPr>
        <a:xfrm>
          <a:off x="6881189" y="0"/>
          <a:ext cx="1112862" cy="4625890"/>
        </a:xfrm>
        <a:prstGeom prst="roundRect">
          <a:avLst>
            <a:gd name="adj" fmla="val 10000"/>
          </a:avLst>
        </a:prstGeom>
        <a:gradFill rotWithShape="0">
          <a:gsLst>
            <a:gs pos="0">
              <a:schemeClr val="accent4">
                <a:hueOff val="-1469371"/>
                <a:satOff val="12446"/>
                <a:lumOff val="-5378"/>
                <a:alphaOff val="0"/>
                <a:satMod val="103000"/>
                <a:lumMod val="102000"/>
                <a:tint val="94000"/>
              </a:schemeClr>
            </a:gs>
            <a:gs pos="50000">
              <a:schemeClr val="accent4">
                <a:hueOff val="-1469371"/>
                <a:satOff val="12446"/>
                <a:lumOff val="-5378"/>
                <a:alphaOff val="0"/>
                <a:satMod val="110000"/>
                <a:lumMod val="100000"/>
                <a:shade val="100000"/>
              </a:schemeClr>
            </a:gs>
            <a:gs pos="100000">
              <a:schemeClr val="accent4">
                <a:hueOff val="-1469371"/>
                <a:satOff val="12446"/>
                <a:lumOff val="-53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AHEC Clinics</a:t>
          </a:r>
        </a:p>
      </dsp:txBody>
      <dsp:txXfrm>
        <a:off x="6881189" y="1850356"/>
        <a:ext cx="1112862" cy="1850356"/>
      </dsp:txXfrm>
    </dsp:sp>
    <dsp:sp modelId="{BA6A90E9-6F4A-475F-80DD-188D030F1AFF}">
      <dsp:nvSpPr>
        <dsp:cNvPr id="0" name=""/>
        <dsp:cNvSpPr/>
      </dsp:nvSpPr>
      <dsp:spPr>
        <a:xfrm>
          <a:off x="6908539" y="122548"/>
          <a:ext cx="1046090" cy="1116790"/>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DAD1F6D9-EFEF-47E4-967C-819C151BF0EC}">
      <dsp:nvSpPr>
        <dsp:cNvPr id="0" name=""/>
        <dsp:cNvSpPr/>
      </dsp:nvSpPr>
      <dsp:spPr>
        <a:xfrm>
          <a:off x="8027437" y="0"/>
          <a:ext cx="1112862" cy="4625890"/>
        </a:xfrm>
        <a:prstGeom prst="roundRect">
          <a:avLst>
            <a:gd name="adj" fmla="val 10000"/>
          </a:avLst>
        </a:prstGeom>
        <a:gradFill rotWithShape="0">
          <a:gsLst>
            <a:gs pos="0">
              <a:schemeClr val="accent4">
                <a:hueOff val="-1714266"/>
                <a:satOff val="14520"/>
                <a:lumOff val="-6274"/>
                <a:alphaOff val="0"/>
                <a:satMod val="103000"/>
                <a:lumMod val="102000"/>
                <a:tint val="94000"/>
              </a:schemeClr>
            </a:gs>
            <a:gs pos="50000">
              <a:schemeClr val="accent4">
                <a:hueOff val="-1714266"/>
                <a:satOff val="14520"/>
                <a:lumOff val="-6274"/>
                <a:alphaOff val="0"/>
                <a:satMod val="110000"/>
                <a:lumMod val="100000"/>
                <a:shade val="100000"/>
              </a:schemeClr>
            </a:gs>
            <a:gs pos="100000">
              <a:schemeClr val="accent4">
                <a:hueOff val="-1714266"/>
                <a:satOff val="14520"/>
                <a:lumOff val="-62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Other Non-Profit Community Organizations</a:t>
          </a:r>
        </a:p>
      </dsp:txBody>
      <dsp:txXfrm>
        <a:off x="8027437" y="1850356"/>
        <a:ext cx="1112862" cy="1850356"/>
      </dsp:txXfrm>
    </dsp:sp>
    <dsp:sp modelId="{8C27B623-FE04-4C8F-A0A9-0999CB6EB696}">
      <dsp:nvSpPr>
        <dsp:cNvPr id="0" name=""/>
        <dsp:cNvSpPr/>
      </dsp:nvSpPr>
      <dsp:spPr>
        <a:xfrm>
          <a:off x="8054787" y="122548"/>
          <a:ext cx="1046090" cy="1116790"/>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l="-9000" r="-9000"/>
          </a:stretch>
        </a:blipFill>
        <a:ln>
          <a:noFill/>
        </a:ln>
        <a:effectLst/>
      </dsp:spPr>
      <dsp:style>
        <a:lnRef idx="0">
          <a:scrgbClr r="0" g="0" b="0"/>
        </a:lnRef>
        <a:fillRef idx="1">
          <a:scrgbClr r="0" g="0" b="0"/>
        </a:fillRef>
        <a:effectRef idx="2">
          <a:scrgbClr r="0" g="0" b="0"/>
        </a:effectRef>
        <a:fontRef idx="minor"/>
      </dsp:style>
    </dsp:sp>
    <dsp:sp modelId="{EAB23A40-EF97-4EE4-88DE-78D2A0CBE5D6}">
      <dsp:nvSpPr>
        <dsp:cNvPr id="0" name=""/>
        <dsp:cNvSpPr/>
      </dsp:nvSpPr>
      <dsp:spPr>
        <a:xfrm>
          <a:off x="435751" y="3932006"/>
          <a:ext cx="8412480" cy="693883"/>
        </a:xfrm>
        <a:prstGeom prst="flowChartProcess">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54327-D52B-4356-AF8D-21A147DCDCF2}">
      <dsp:nvSpPr>
        <dsp:cNvPr id="0" name=""/>
        <dsp:cNvSpPr/>
      </dsp:nvSpPr>
      <dsp:spPr>
        <a:xfrm rot="5400000">
          <a:off x="2279676" y="-729581"/>
          <a:ext cx="1018787" cy="273650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Times New Roman"/>
              <a:hlinkClick xmlns:r="http://schemas.openxmlformats.org/officeDocument/2006/relationships" r:id="rId1"/>
            </a:rPr>
            <a:t>Medication Assistance Program SFY 2026 - 2027 RFA Document</a:t>
          </a:r>
          <a:endParaRPr lang="en-US" sz="1200" kern="1200" dirty="0">
            <a:latin typeface="Times New Roman"/>
          </a:endParaRPr>
        </a:p>
        <a:p>
          <a:pPr marL="114300" lvl="1" indent="-114300" algn="l" defTabSz="533400" rtl="0">
            <a:lnSpc>
              <a:spcPct val="90000"/>
            </a:lnSpc>
            <a:spcBef>
              <a:spcPct val="0"/>
            </a:spcBef>
            <a:spcAft>
              <a:spcPct val="15000"/>
            </a:spcAft>
            <a:buChar char="•"/>
          </a:pPr>
          <a:r>
            <a:rPr lang="en-US" sz="1200" kern="1200" dirty="0">
              <a:latin typeface="Times New Roman"/>
              <a:hlinkClick xmlns:r="http://schemas.openxmlformats.org/officeDocument/2006/relationships" r:id="rId2"/>
            </a:rPr>
            <a:t>Medication Assistance Program SFY 2026 Budget Template</a:t>
          </a:r>
          <a:r>
            <a:rPr lang="en-US" sz="1200" kern="1200" dirty="0">
              <a:latin typeface="Times New Roman"/>
            </a:rPr>
            <a:t> </a:t>
          </a:r>
        </a:p>
      </dsp:txBody>
      <dsp:txXfrm rot="-5400000">
        <a:off x="1420817" y="179011"/>
        <a:ext cx="2686773" cy="919321"/>
      </dsp:txXfrm>
    </dsp:sp>
    <dsp:sp modelId="{BE4D11BC-6620-4A0B-A6DF-A09EF3AE183D}">
      <dsp:nvSpPr>
        <dsp:cNvPr id="0" name=""/>
        <dsp:cNvSpPr/>
      </dsp:nvSpPr>
      <dsp:spPr>
        <a:xfrm>
          <a:off x="0" y="1929"/>
          <a:ext cx="1420817" cy="12734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a:rPr>
            <a:t>Instructions and Budget Template</a:t>
          </a:r>
        </a:p>
      </dsp:txBody>
      <dsp:txXfrm>
        <a:off x="62166" y="64095"/>
        <a:ext cx="1296485" cy="1149152"/>
      </dsp:txXfrm>
    </dsp:sp>
    <dsp:sp modelId="{4ECD1220-139B-4BBF-B9D4-5C2D6AEE435B}">
      <dsp:nvSpPr>
        <dsp:cNvPr id="0" name=""/>
        <dsp:cNvSpPr/>
      </dsp:nvSpPr>
      <dsp:spPr>
        <a:xfrm rot="5400000">
          <a:off x="2317947" y="645317"/>
          <a:ext cx="1018787" cy="2661027"/>
        </a:xfrm>
        <a:prstGeom prst="round2SameRect">
          <a:avLst/>
        </a:prstGeom>
        <a:solidFill>
          <a:schemeClr val="accent3">
            <a:tint val="40000"/>
            <a:alpha val="90000"/>
            <a:hueOff val="-49615"/>
            <a:satOff val="-18960"/>
            <a:lumOff val="-256"/>
            <a:alphaOff val="0"/>
          </a:schemeClr>
        </a:solidFill>
        <a:ln w="12700" cap="flat" cmpd="sng" algn="ctr">
          <a:solidFill>
            <a:schemeClr val="accent3">
              <a:tint val="40000"/>
              <a:alpha val="90000"/>
              <a:hueOff val="-49615"/>
              <a:satOff val="-18960"/>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mj-lt"/>
              <a:hlinkClick xmlns:r="http://schemas.openxmlformats.org/officeDocument/2006/relationships" r:id="rId3"/>
            </a:rPr>
            <a:t>Survey Link</a:t>
          </a:r>
          <a:endParaRPr lang="en-US" sz="1800" kern="1200" dirty="0">
            <a:latin typeface="+mj-lt"/>
          </a:endParaRPr>
        </a:p>
      </dsp:txBody>
      <dsp:txXfrm rot="-5400000">
        <a:off x="1496828" y="1516170"/>
        <a:ext cx="2611294" cy="919321"/>
      </dsp:txXfrm>
    </dsp:sp>
    <dsp:sp modelId="{035AB7F4-BBBB-4B83-B054-D26EC54A8C25}">
      <dsp:nvSpPr>
        <dsp:cNvPr id="0" name=""/>
        <dsp:cNvSpPr/>
      </dsp:nvSpPr>
      <dsp:spPr>
        <a:xfrm>
          <a:off x="0" y="1339088"/>
          <a:ext cx="1496827" cy="1273484"/>
        </a:xfrm>
        <a:prstGeom prst="roundRect">
          <a:avLst/>
        </a:prstGeom>
        <a:solidFill>
          <a:schemeClr val="accent3">
            <a:hueOff val="214284"/>
            <a:satOff val="-2404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a:rPr>
            <a:t>Request Unique Application Link</a:t>
          </a:r>
          <a:endParaRPr lang="en-US" sz="1800" kern="1200" dirty="0"/>
        </a:p>
      </dsp:txBody>
      <dsp:txXfrm>
        <a:off x="62166" y="1401254"/>
        <a:ext cx="1372495" cy="1149152"/>
      </dsp:txXfrm>
    </dsp:sp>
    <dsp:sp modelId="{D1AF9473-9969-4302-B42E-6111033C6BC0}">
      <dsp:nvSpPr>
        <dsp:cNvPr id="0" name=""/>
        <dsp:cNvSpPr/>
      </dsp:nvSpPr>
      <dsp:spPr>
        <a:xfrm rot="5400000">
          <a:off x="2317947" y="1982476"/>
          <a:ext cx="1018787" cy="2661027"/>
        </a:xfrm>
        <a:prstGeom prst="round2SameRect">
          <a:avLst/>
        </a:prstGeom>
        <a:solidFill>
          <a:schemeClr val="accent3">
            <a:tint val="40000"/>
            <a:alpha val="90000"/>
            <a:hueOff val="-99230"/>
            <a:satOff val="-37921"/>
            <a:lumOff val="-513"/>
            <a:alphaOff val="0"/>
          </a:schemeClr>
        </a:solidFill>
        <a:ln w="12700" cap="flat" cmpd="sng" algn="ctr">
          <a:solidFill>
            <a:schemeClr val="accent3">
              <a:tint val="40000"/>
              <a:alpha val="90000"/>
              <a:hueOff val="-99230"/>
              <a:satOff val="-3792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b="1" kern="1200" dirty="0">
              <a:latin typeface="+mj-lt"/>
            </a:rPr>
            <a:t>August 1, 2025 - </a:t>
          </a:r>
          <a:r>
            <a:rPr lang="en-US" sz="1800" kern="1200" dirty="0">
              <a:latin typeface="+mj-lt"/>
            </a:rPr>
            <a:t> </a:t>
          </a:r>
        </a:p>
        <a:p>
          <a:pPr marL="171450" lvl="1" indent="-171450" algn="l" defTabSz="800100" rtl="0">
            <a:lnSpc>
              <a:spcPct val="90000"/>
            </a:lnSpc>
            <a:spcBef>
              <a:spcPct val="0"/>
            </a:spcBef>
            <a:spcAft>
              <a:spcPct val="15000"/>
            </a:spcAft>
            <a:buNone/>
          </a:pPr>
          <a:r>
            <a:rPr lang="en-US" sz="1800" b="1" kern="1200" dirty="0">
              <a:latin typeface="+mj-lt"/>
            </a:rPr>
            <a:t>July 31, 2027</a:t>
          </a:r>
        </a:p>
      </dsp:txBody>
      <dsp:txXfrm rot="-5400000">
        <a:off x="1496828" y="2853329"/>
        <a:ext cx="2611294" cy="919321"/>
      </dsp:txXfrm>
    </dsp:sp>
    <dsp:sp modelId="{14087FA9-B573-4534-B07C-E6DB5CA11834}">
      <dsp:nvSpPr>
        <dsp:cNvPr id="0" name=""/>
        <dsp:cNvSpPr/>
      </dsp:nvSpPr>
      <dsp:spPr>
        <a:xfrm>
          <a:off x="0" y="2676247"/>
          <a:ext cx="1496827" cy="1273484"/>
        </a:xfrm>
        <a:prstGeom prst="roundRect">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a:rPr>
            <a:t>Contract Period</a:t>
          </a:r>
          <a:endParaRPr lang="en-US" sz="1800" kern="1200" dirty="0"/>
        </a:p>
      </dsp:txBody>
      <dsp:txXfrm>
        <a:off x="62166" y="2738413"/>
        <a:ext cx="1372495" cy="1149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E971-7705-4286-AFB0-EC0381D01A57}">
      <dsp:nvSpPr>
        <dsp:cNvPr id="0" name=""/>
        <dsp:cNvSpPr/>
      </dsp:nvSpPr>
      <dsp:spPr>
        <a:xfrm rot="5400000">
          <a:off x="2245184" y="-657600"/>
          <a:ext cx="1018787" cy="25925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None/>
          </a:pPr>
          <a:r>
            <a:rPr lang="en-US" sz="1800" b="1" kern="1200" dirty="0">
              <a:latin typeface="+mj-lt"/>
              <a:cs typeface="Arial" panose="020B0604020202020204" pitchFamily="34" charset="0"/>
            </a:rPr>
            <a:t>April 17, 2025</a:t>
          </a:r>
          <a:endParaRPr lang="en-US" sz="1800" kern="1200" dirty="0">
            <a:latin typeface="+mj-lt"/>
            <a:cs typeface="Arial" panose="020B0604020202020204" pitchFamily="34" charset="0"/>
          </a:endParaRPr>
        </a:p>
      </dsp:txBody>
      <dsp:txXfrm rot="-5400000">
        <a:off x="1458306" y="179011"/>
        <a:ext cx="2542811" cy="919321"/>
      </dsp:txXfrm>
    </dsp:sp>
    <dsp:sp modelId="{6079DFB4-6B68-4C6E-B812-F8197626CD95}">
      <dsp:nvSpPr>
        <dsp:cNvPr id="0" name=""/>
        <dsp:cNvSpPr/>
      </dsp:nvSpPr>
      <dsp:spPr>
        <a:xfrm>
          <a:off x="0" y="1929"/>
          <a:ext cx="1458306" cy="12734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Application Deadline</a:t>
          </a:r>
        </a:p>
      </dsp:txBody>
      <dsp:txXfrm>
        <a:off x="62166" y="64095"/>
        <a:ext cx="1333974" cy="1149152"/>
      </dsp:txXfrm>
    </dsp:sp>
    <dsp:sp modelId="{20981BA5-A916-440E-95FC-B7245778F783}">
      <dsp:nvSpPr>
        <dsp:cNvPr id="0" name=""/>
        <dsp:cNvSpPr/>
      </dsp:nvSpPr>
      <dsp:spPr>
        <a:xfrm rot="5400000">
          <a:off x="2245184" y="679558"/>
          <a:ext cx="1018787" cy="2592544"/>
        </a:xfrm>
        <a:prstGeom prst="round2SameRect">
          <a:avLst/>
        </a:prstGeom>
        <a:solidFill>
          <a:schemeClr val="accent2">
            <a:tint val="40000"/>
            <a:alpha val="90000"/>
            <a:hueOff val="214651"/>
            <a:satOff val="3964"/>
            <a:lumOff val="-442"/>
            <a:alphaOff val="0"/>
          </a:schemeClr>
        </a:solidFill>
        <a:ln w="12700" cap="flat" cmpd="sng" algn="ctr">
          <a:solidFill>
            <a:schemeClr val="accent2">
              <a:tint val="40000"/>
              <a:alpha val="90000"/>
              <a:hueOff val="214651"/>
              <a:satOff val="3964"/>
              <a:lumOff val="-4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mj-lt"/>
            </a:rPr>
            <a:t>June 2025</a:t>
          </a:r>
        </a:p>
      </dsp:txBody>
      <dsp:txXfrm rot="-5400000">
        <a:off x="1458306" y="1516170"/>
        <a:ext cx="2542811" cy="919321"/>
      </dsp:txXfrm>
    </dsp:sp>
    <dsp:sp modelId="{1F7142C9-1E63-48B2-9A5A-08D1BE1838E5}">
      <dsp:nvSpPr>
        <dsp:cNvPr id="0" name=""/>
        <dsp:cNvSpPr/>
      </dsp:nvSpPr>
      <dsp:spPr>
        <a:xfrm>
          <a:off x="0" y="1339088"/>
          <a:ext cx="1458306" cy="1273484"/>
        </a:xfrm>
        <a:prstGeom prst="roundRect">
          <a:avLst/>
        </a:prstGeom>
        <a:solidFill>
          <a:schemeClr val="accent2">
            <a:hueOff val="56720"/>
            <a:satOff val="6519"/>
            <a:lumOff val="-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Anticipated Notice of Awards</a:t>
          </a:r>
        </a:p>
      </dsp:txBody>
      <dsp:txXfrm>
        <a:off x="62166" y="1401254"/>
        <a:ext cx="1333974" cy="1149152"/>
      </dsp:txXfrm>
    </dsp:sp>
    <dsp:sp modelId="{0B851AC1-B0B2-4E51-9014-E48DACE4CB1C}">
      <dsp:nvSpPr>
        <dsp:cNvPr id="0" name=""/>
        <dsp:cNvSpPr/>
      </dsp:nvSpPr>
      <dsp:spPr>
        <a:xfrm rot="5400000">
          <a:off x="2245184" y="2016717"/>
          <a:ext cx="1018787" cy="2592544"/>
        </a:xfrm>
        <a:prstGeom prst="round2SameRect">
          <a:avLst/>
        </a:prstGeom>
        <a:solidFill>
          <a:schemeClr val="accent2">
            <a:tint val="40000"/>
            <a:alpha val="90000"/>
            <a:hueOff val="429303"/>
            <a:satOff val="7928"/>
            <a:lumOff val="-885"/>
            <a:alphaOff val="0"/>
          </a:schemeClr>
        </a:solidFill>
        <a:ln w="12700" cap="flat" cmpd="sng" algn="ctr">
          <a:solidFill>
            <a:schemeClr val="accent2">
              <a:tint val="40000"/>
              <a:alpha val="90000"/>
              <a:hueOff val="429303"/>
              <a:satOff val="7928"/>
              <a:lumOff val="-8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mj-lt"/>
            </a:rPr>
            <a:t>$28,850</a:t>
          </a:r>
        </a:p>
      </dsp:txBody>
      <dsp:txXfrm rot="-5400000">
        <a:off x="1458306" y="2853329"/>
        <a:ext cx="2542811" cy="919321"/>
      </dsp:txXfrm>
    </dsp:sp>
    <dsp:sp modelId="{303A2331-F39B-408B-98C7-8920B4FC5E8A}">
      <dsp:nvSpPr>
        <dsp:cNvPr id="0" name=""/>
        <dsp:cNvSpPr/>
      </dsp:nvSpPr>
      <dsp:spPr>
        <a:xfrm>
          <a:off x="0" y="2676247"/>
          <a:ext cx="1458306" cy="1273484"/>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Maximum Award</a:t>
          </a:r>
        </a:p>
      </dsp:txBody>
      <dsp:txXfrm>
        <a:off x="62166" y="2738413"/>
        <a:ext cx="1333974" cy="1149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F66BF-FD16-452C-A0B7-F8744C414F41}">
      <dsp:nvSpPr>
        <dsp:cNvPr id="0" name=""/>
        <dsp:cNvSpPr/>
      </dsp:nvSpPr>
      <dsp:spPr>
        <a:xfrm rot="5400000">
          <a:off x="-361444" y="490511"/>
          <a:ext cx="2409628" cy="168673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Request Unique Application Link</a:t>
          </a:r>
        </a:p>
      </dsp:txBody>
      <dsp:txXfrm rot="-5400000">
        <a:off x="1" y="972437"/>
        <a:ext cx="1686739" cy="722889"/>
      </dsp:txXfrm>
    </dsp:sp>
    <dsp:sp modelId="{8D724019-12A7-481E-B45B-CADACA7F47E1}">
      <dsp:nvSpPr>
        <dsp:cNvPr id="0" name=""/>
        <dsp:cNvSpPr/>
      </dsp:nvSpPr>
      <dsp:spPr>
        <a:xfrm rot="5400000">
          <a:off x="3879926" y="-2187783"/>
          <a:ext cx="1813586" cy="619996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j-lt"/>
            </a:rPr>
            <a:t>Create profile with a username/password to access application </a:t>
          </a:r>
          <a:r>
            <a:rPr lang="en-US" sz="2400" kern="1200" dirty="0">
              <a:latin typeface="+mj-lt"/>
              <a:hlinkClick xmlns:r="http://schemas.openxmlformats.org/officeDocument/2006/relationships" r:id="rId1"/>
            </a:rPr>
            <a:t>https://webportalapp.com/sp/ncorh_medication_assistance</a:t>
          </a:r>
          <a:endParaRPr lang="en-US" sz="2400" kern="1200" dirty="0">
            <a:highlight>
              <a:srgbClr val="FFFF00"/>
            </a:highlight>
            <a:latin typeface="+mj-lt"/>
          </a:endParaRPr>
        </a:p>
      </dsp:txBody>
      <dsp:txXfrm rot="-5400000">
        <a:off x="1686739" y="93936"/>
        <a:ext cx="6111428" cy="1636522"/>
      </dsp:txXfrm>
    </dsp:sp>
    <dsp:sp modelId="{A3FF3F04-F3A5-492A-89D9-9E0E6F590F2E}">
      <dsp:nvSpPr>
        <dsp:cNvPr id="0" name=""/>
        <dsp:cNvSpPr/>
      </dsp:nvSpPr>
      <dsp:spPr>
        <a:xfrm rot="5400000">
          <a:off x="-361444" y="2624199"/>
          <a:ext cx="2409628" cy="1686739"/>
        </a:xfrm>
        <a:prstGeom prst="chevron">
          <a:avLst/>
        </a:prstGeom>
        <a:solidFill>
          <a:schemeClr val="accent5">
            <a:hueOff val="6010703"/>
            <a:satOff val="-26380"/>
            <a:lumOff val="7843"/>
            <a:alphaOff val="0"/>
          </a:schemeClr>
        </a:solidFill>
        <a:ln w="12700" cap="flat" cmpd="sng" algn="ctr">
          <a:solidFill>
            <a:schemeClr val="accent5">
              <a:hueOff val="6010703"/>
              <a:satOff val="-26380"/>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Application Deadline</a:t>
          </a:r>
        </a:p>
      </dsp:txBody>
      <dsp:txXfrm rot="-5400000">
        <a:off x="1" y="3106125"/>
        <a:ext cx="1686739" cy="722889"/>
      </dsp:txXfrm>
    </dsp:sp>
    <dsp:sp modelId="{66DDB3DA-8FB7-4616-A53F-B795613EF9A6}">
      <dsp:nvSpPr>
        <dsp:cNvPr id="0" name=""/>
        <dsp:cNvSpPr/>
      </dsp:nvSpPr>
      <dsp:spPr>
        <a:xfrm rot="5400000">
          <a:off x="4003590" y="-54095"/>
          <a:ext cx="1566258" cy="6199960"/>
        </a:xfrm>
        <a:prstGeom prst="round2SameRect">
          <a:avLst/>
        </a:prstGeom>
        <a:solidFill>
          <a:schemeClr val="lt1">
            <a:alpha val="90000"/>
            <a:hueOff val="0"/>
            <a:satOff val="0"/>
            <a:lumOff val="0"/>
            <a:alphaOff val="0"/>
          </a:schemeClr>
        </a:solidFill>
        <a:ln w="12700" cap="flat" cmpd="sng" algn="ctr">
          <a:solidFill>
            <a:schemeClr val="accent5">
              <a:hueOff val="6010703"/>
              <a:satOff val="-26380"/>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latin typeface="+mj-lt"/>
            </a:rPr>
            <a:t>Submit application electronically via Zengine portal </a:t>
          </a:r>
          <a:r>
            <a:rPr lang="en-US" sz="2400" b="1" kern="1200" dirty="0">
              <a:latin typeface="+mj-lt"/>
            </a:rPr>
            <a:t>by close of business </a:t>
          </a:r>
          <a:r>
            <a:rPr lang="en-US" sz="2400" b="1" u="sng" kern="1200" dirty="0">
              <a:latin typeface="+mj-lt"/>
            </a:rPr>
            <a:t>April 17, 2025</a:t>
          </a:r>
          <a:endParaRPr lang="en-US" sz="2400" u="sng" kern="1200" dirty="0">
            <a:latin typeface="+mj-lt"/>
          </a:endParaRPr>
        </a:p>
      </dsp:txBody>
      <dsp:txXfrm rot="-5400000">
        <a:off x="1686739" y="2339214"/>
        <a:ext cx="6123502" cy="14133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4/10/2025</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4/10/2025</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2CFBF-A418-43F9-A439-B1ECABAAD781}" type="slidenum">
              <a:rPr lang="en-US" smtClean="0"/>
              <a:t>2</a:t>
            </a:fld>
            <a:endParaRPr lang="en-US"/>
          </a:p>
        </p:txBody>
      </p:sp>
    </p:spTree>
    <p:extLst>
      <p:ext uri="{BB962C8B-B14F-4D97-AF65-F5344CB8AC3E}">
        <p14:creationId xmlns:p14="http://schemas.microsoft.com/office/powerpoint/2010/main" val="294503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a:t>
            </a: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79961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334739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105784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39037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a:p>
        </p:txBody>
      </p:sp>
    </p:spTree>
    <p:extLst>
      <p:ext uri="{BB962C8B-B14F-4D97-AF65-F5344CB8AC3E}">
        <p14:creationId xmlns:p14="http://schemas.microsoft.com/office/powerpoint/2010/main" val="190761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74834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5431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30252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79255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91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4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97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1736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91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6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15256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2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045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 id="2147483824" r:id="rId12"/>
    <p:sldLayoutId id="2147483825" r:id="rId13"/>
    <p:sldLayoutId id="2147483826" r:id="rId14"/>
    <p:sldLayoutId id="2147483827" r:id="rId15"/>
    <p:sldLayoutId id="2147483926" r:id="rId16"/>
    <p:sldLayoutId id="2147483927" r:id="rId17"/>
    <p:sldLayoutId id="2147483928" r:id="rId18"/>
    <p:sldLayoutId id="2147483929" r:id="rId19"/>
    <p:sldLayoutId id="2147483968" r:id="rId20"/>
    <p:sldLayoutId id="2147483969" r:id="rId21"/>
    <p:sldLayoutId id="2147483970" r:id="rId22"/>
    <p:sldLayoutId id="2147483971" r:id="rId23"/>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ncdhhs.gov/medication-assistance-program" TargetMode="External"/><Relationship Id="rId18" Type="http://schemas.openxmlformats.org/officeDocument/2006/relationships/hyperlink" Target="https://www.ncdhhs.gov/divisions/office-rural-health/office-rural-health-programs/analytics-and-innovations-program" TargetMode="External"/><Relationship Id="rId3" Type="http://schemas.openxmlformats.org/officeDocument/2006/relationships/image" Target="../media/image9.png"/><Relationship Id="rId7" Type="http://schemas.openxmlformats.org/officeDocument/2006/relationships/hyperlink" Target="https://www.ncdhhs.gov/community-health-program" TargetMode="Externa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hyperlink" Target="https://www.ncdhhs.gov/rural-health-centers" TargetMode="External"/><Relationship Id="rId11" Type="http://schemas.openxmlformats.org/officeDocument/2006/relationships/hyperlink" Target="https://www.ncdhhs.gov/north-carolina-rural-hospital-program" TargetMode="External"/><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hyperlink" Target="https://www.ncdhhs.gov/provider-recruitment-and-placement" TargetMode="External"/><Relationship Id="rId9" Type="http://schemas.openxmlformats.org/officeDocument/2006/relationships/image" Target="../media/image12.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4.sv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6.sv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8.sv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mailto:tpc@vhcf.org" TargetMode="External"/><Relationship Id="rId2" Type="http://schemas.openxmlformats.org/officeDocument/2006/relationships/hyperlink" Target="mailto:lisa@vhcf.org" TargetMode="External"/><Relationship Id="rId1" Type="http://schemas.openxmlformats.org/officeDocument/2006/relationships/slideLayout" Target="../slideLayouts/slideLayout9.xml"/><Relationship Id="rId5" Type="http://schemas.openxmlformats.org/officeDocument/2006/relationships/image" Target="../media/image79.png"/><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7.svg"/><Relationship Id="rId7" Type="http://schemas.openxmlformats.org/officeDocument/2006/relationships/image" Target="../media/image31.svg"/><Relationship Id="rId12"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diagramColors" Target="../diagrams/colors1.xml"/><Relationship Id="rId5" Type="http://schemas.openxmlformats.org/officeDocument/2006/relationships/image" Target="../media/image29.svg"/><Relationship Id="rId10" Type="http://schemas.openxmlformats.org/officeDocument/2006/relationships/diagramQuickStyle" Target="../diagrams/quickStyle1.xml"/><Relationship Id="rId4" Type="http://schemas.openxmlformats.org/officeDocument/2006/relationships/image" Target="../media/image28.png"/><Relationship Id="rId9"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dhhs.gov/rss.xml" TargetMode="External"/><Relationship Id="rId3" Type="http://schemas.openxmlformats.org/officeDocument/2006/relationships/hyperlink" Target="mailto:Nicole.Fields-Pierre@dhhs.nc.gov" TargetMode="External"/><Relationship Id="rId7" Type="http://schemas.openxmlformats.org/officeDocument/2006/relationships/hyperlink" Target="https://www.facebook.com/ncorh" TargetMode="External"/><Relationship Id="rId2" Type="http://schemas.openxmlformats.org/officeDocument/2006/relationships/image" Target="../media/image82.png"/><Relationship Id="rId1" Type="http://schemas.openxmlformats.org/officeDocument/2006/relationships/slideLayout" Target="../slideLayouts/slideLayout9.xml"/><Relationship Id="rId6" Type="http://schemas.openxmlformats.org/officeDocument/2006/relationships/hyperlink" Target="https://www.youtube.com/user/ncdhhs/featured" TargetMode="External"/><Relationship Id="rId11" Type="http://schemas.openxmlformats.org/officeDocument/2006/relationships/hyperlink" Target="https://www.ncdhhs.gov/divisions/orh" TargetMode="External"/><Relationship Id="rId5" Type="http://schemas.openxmlformats.org/officeDocument/2006/relationships/hyperlink" Target="https://twitter.com/ncdhhs" TargetMode="External"/><Relationship Id="rId10" Type="http://schemas.openxmlformats.org/officeDocument/2006/relationships/hyperlink" Target="https://www.ncdhhs.gov/" TargetMode="External"/><Relationship Id="rId4" Type="http://schemas.openxmlformats.org/officeDocument/2006/relationships/hyperlink" Target="mailto:sharema.williams@dhhs.nc.gov" TargetMode="External"/><Relationship Id="rId9" Type="http://schemas.openxmlformats.org/officeDocument/2006/relationships/hyperlink" Target="https://www.linkedin.com/company/nc-state-governmen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83.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mailto:liliana.andrade@dhhs.nc.gov" TargetMode="External"/><Relationship Id="rId3" Type="http://schemas.openxmlformats.org/officeDocument/2006/relationships/hyperlink" Target="mailto:deneen.gill@dhhs.nc.gov" TargetMode="External"/><Relationship Id="rId7" Type="http://schemas.openxmlformats.org/officeDocument/2006/relationships/hyperlink" Target="mailto:sharema.williams@dhhs.nc.gov" TargetMode="External"/><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hyperlink" Target="mailto:nina.baccanari@dhhs.nc.gov" TargetMode="External"/><Relationship Id="rId11" Type="http://schemas.openxmlformats.org/officeDocument/2006/relationships/hyperlink" Target="mailto:Nicole.fields-pierre@dhhs.nc.gov" TargetMode="External"/><Relationship Id="rId5" Type="http://schemas.openxmlformats.org/officeDocument/2006/relationships/hyperlink" Target="mailto:bianca.rivas@dhhs.nc.gov" TargetMode="External"/><Relationship Id="rId10" Type="http://schemas.openxmlformats.org/officeDocument/2006/relationships/hyperlink" Target="mailto:kayla.n.taylor@dhhs.nc.gov" TargetMode="External"/><Relationship Id="rId4" Type="http://schemas.openxmlformats.org/officeDocument/2006/relationships/hyperlink" Target="mailto:trenesse.michael@dhhs.nc.gov" TargetMode="External"/><Relationship Id="rId9" Type="http://schemas.openxmlformats.org/officeDocument/2006/relationships/hyperlink" Target="mailto:angelia.lightfoot@dhhs.nc.gov" TargetMode="Externa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63889" y="585217"/>
            <a:ext cx="6583680" cy="4093606"/>
          </a:xfrm>
        </p:spPr>
        <p:txBody>
          <a:bodyPr lIns="91440" tIns="45720" rIns="91440" bIns="45720" anchor="ctr">
            <a:noAutofit/>
          </a:bodyPr>
          <a:lstStyle/>
          <a:p>
            <a:pPr algn="ctr"/>
            <a:r>
              <a:rPr lang="en-US" sz="3600" dirty="0">
                <a:latin typeface="+mj-lt"/>
                <a:cs typeface="Arial"/>
              </a:rPr>
              <a:t>NC Department of Health and Human Services </a:t>
            </a:r>
          </a:p>
          <a:p>
            <a:pPr algn="ctr"/>
            <a:endParaRPr lang="en-US" sz="3600" dirty="0">
              <a:latin typeface="+mj-lt"/>
              <a:cs typeface="Arial"/>
            </a:endParaRPr>
          </a:p>
          <a:p>
            <a:pPr algn="ctr"/>
            <a:r>
              <a:rPr lang="en-US" sz="3600" dirty="0">
                <a:latin typeface="+mj-lt"/>
                <a:cs typeface="Arial"/>
              </a:rPr>
              <a:t>Office of Rural Health</a:t>
            </a:r>
          </a:p>
          <a:p>
            <a:pPr algn="ctr"/>
            <a:r>
              <a:rPr lang="en-US" sz="3600" dirty="0">
                <a:latin typeface="+mj-lt"/>
                <a:cs typeface="Arial"/>
              </a:rPr>
              <a:t>SFY 2026 &amp; 2027 </a:t>
            </a:r>
          </a:p>
          <a:p>
            <a:pPr algn="ctr"/>
            <a:r>
              <a:rPr lang="en-US" sz="3600" dirty="0">
                <a:latin typeface="+mj-lt"/>
                <a:cs typeface="Arial"/>
              </a:rPr>
              <a:t>Medication Assistance Program (MAP)</a:t>
            </a:r>
            <a:endParaRPr lang="en-US" sz="3600" dirty="0">
              <a:latin typeface="+mj-lt"/>
            </a:endParaRPr>
          </a:p>
        </p:txBody>
      </p:sp>
      <p:sp>
        <p:nvSpPr>
          <p:cNvPr id="9" name="Text Placeholder 8"/>
          <p:cNvSpPr>
            <a:spLocks noGrp="1"/>
          </p:cNvSpPr>
          <p:nvPr>
            <p:ph type="body" sz="quarter" idx="11"/>
          </p:nvPr>
        </p:nvSpPr>
        <p:spPr>
          <a:xfrm>
            <a:off x="2856988" y="4946904"/>
            <a:ext cx="5774267" cy="1078992"/>
          </a:xfrm>
        </p:spPr>
        <p:txBody>
          <a:bodyPr lIns="91440" tIns="45720" rIns="91440" bIns="45720" anchor="b">
            <a:noAutofit/>
          </a:bodyPr>
          <a:lstStyle/>
          <a:p>
            <a:pPr algn="ctr"/>
            <a:r>
              <a:rPr lang="en-US" dirty="0">
                <a:latin typeface="+mj-lt"/>
                <a:cs typeface="Arial"/>
              </a:rPr>
              <a:t>Request for Application (RFA) </a:t>
            </a:r>
          </a:p>
          <a:p>
            <a:pPr algn="ctr"/>
            <a:r>
              <a:rPr lang="en-US" dirty="0">
                <a:latin typeface="+mj-lt"/>
                <a:cs typeface="Arial"/>
              </a:rPr>
              <a:t>April 2025</a:t>
            </a:r>
            <a:endParaRPr lang="en-US" dirty="0">
              <a:latin typeface="+mj-lt"/>
            </a:endParaRPr>
          </a:p>
        </p:txBody>
      </p:sp>
      <p:sp>
        <p:nvSpPr>
          <p:cNvPr id="10" name="Text Placeholder 9"/>
          <p:cNvSpPr>
            <a:spLocks noGrp="1"/>
          </p:cNvSpPr>
          <p:nvPr>
            <p:ph type="body" sz="quarter" idx="12"/>
          </p:nvPr>
        </p:nvSpPr>
        <p:spPr>
          <a:xfrm>
            <a:off x="2768596" y="5383461"/>
            <a:ext cx="5774267" cy="488226"/>
          </a:xfrm>
        </p:spPr>
        <p:txBody>
          <a:bodyPr>
            <a:normAutofit/>
          </a:bodyPr>
          <a:lstStyle/>
          <a:p>
            <a:endParaRPr lang="en-US" dirty="0"/>
          </a:p>
          <a:p>
            <a:endParaRPr lang="en-US" sz="2000" dirty="0"/>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24D3-7607-C824-5686-ED3627D1ED2C}"/>
              </a:ext>
            </a:extLst>
          </p:cNvPr>
          <p:cNvSpPr>
            <a:spLocks noGrp="1"/>
          </p:cNvSpPr>
          <p:nvPr>
            <p:ph type="title"/>
          </p:nvPr>
        </p:nvSpPr>
        <p:spPr>
          <a:xfrm>
            <a:off x="45719" y="484354"/>
            <a:ext cx="8891480" cy="548640"/>
          </a:xfrm>
        </p:spPr>
        <p:txBody>
          <a:bodyPr/>
          <a:lstStyle/>
          <a:p>
            <a:r>
              <a:rPr lang="en-US" sz="2800" dirty="0">
                <a:latin typeface="+mj-lt"/>
              </a:rPr>
              <a:t>Medication Assistance Program Portal</a:t>
            </a:r>
          </a:p>
        </p:txBody>
      </p:sp>
      <p:sp>
        <p:nvSpPr>
          <p:cNvPr id="5" name="Content Placeholder 4">
            <a:extLst>
              <a:ext uri="{FF2B5EF4-FFF2-40B4-BE49-F238E27FC236}">
                <a16:creationId xmlns:a16="http://schemas.microsoft.com/office/drawing/2014/main" id="{707E4C63-1649-CF2D-E95C-16CF7A05A50D}"/>
              </a:ext>
            </a:extLst>
          </p:cNvPr>
          <p:cNvSpPr>
            <a:spLocks noGrp="1"/>
          </p:cNvSpPr>
          <p:nvPr>
            <p:ph sz="quarter" idx="14"/>
          </p:nvPr>
        </p:nvSpPr>
        <p:spPr/>
        <p:txBody>
          <a:bodyPr/>
          <a:lstStyle/>
          <a:p>
            <a:endParaRPr lang="en-US" dirty="0"/>
          </a:p>
        </p:txBody>
      </p:sp>
      <p:pic>
        <p:nvPicPr>
          <p:cNvPr id="7" name="Picture 6">
            <a:extLst>
              <a:ext uri="{FF2B5EF4-FFF2-40B4-BE49-F238E27FC236}">
                <a16:creationId xmlns:a16="http://schemas.microsoft.com/office/drawing/2014/main" id="{A6971B5C-6AAA-310B-9AE2-5339A212B97D}"/>
              </a:ext>
            </a:extLst>
          </p:cNvPr>
          <p:cNvPicPr>
            <a:picLocks noChangeAspect="1"/>
          </p:cNvPicPr>
          <p:nvPr/>
        </p:nvPicPr>
        <p:blipFill>
          <a:blip r:embed="rId2"/>
          <a:srcRect l="72848" t="7577" r="2916" b="33845"/>
          <a:stretch/>
        </p:blipFill>
        <p:spPr>
          <a:xfrm>
            <a:off x="114301" y="1236372"/>
            <a:ext cx="8891480" cy="5259678"/>
          </a:xfrm>
          <a:prstGeom prst="rect">
            <a:avLst/>
          </a:prstGeom>
        </p:spPr>
      </p:pic>
    </p:spTree>
    <p:extLst>
      <p:ext uri="{BB962C8B-B14F-4D97-AF65-F5344CB8AC3E}">
        <p14:creationId xmlns:p14="http://schemas.microsoft.com/office/powerpoint/2010/main" val="428783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73AF-CF1C-115A-3C1E-98E87B803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9207B-AA31-2E15-4A24-6D8A5F13E8E3}"/>
              </a:ext>
            </a:extLst>
          </p:cNvPr>
          <p:cNvSpPr>
            <a:spLocks noGrp="1"/>
          </p:cNvSpPr>
          <p:nvPr>
            <p:ph type="title"/>
          </p:nvPr>
        </p:nvSpPr>
        <p:spPr>
          <a:xfrm>
            <a:off x="0" y="471654"/>
            <a:ext cx="7843267" cy="548640"/>
          </a:xfrm>
        </p:spPr>
        <p:txBody>
          <a:bodyPr/>
          <a:lstStyle/>
          <a:p>
            <a:r>
              <a:rPr lang="en-US" sz="2800" dirty="0">
                <a:latin typeface="+mj-lt"/>
              </a:rPr>
              <a:t>Portal Homepage </a:t>
            </a:r>
            <a:r>
              <a:rPr lang="en-US" sz="2000" dirty="0">
                <a:latin typeface="+mj-lt"/>
              </a:rPr>
              <a:t>(Previous Zengine Applicants)</a:t>
            </a:r>
          </a:p>
        </p:txBody>
      </p:sp>
      <p:pic>
        <p:nvPicPr>
          <p:cNvPr id="7" name="Picture 6">
            <a:extLst>
              <a:ext uri="{FF2B5EF4-FFF2-40B4-BE49-F238E27FC236}">
                <a16:creationId xmlns:a16="http://schemas.microsoft.com/office/drawing/2014/main" id="{EF187440-2C20-5F93-690C-B0679715838E}"/>
              </a:ext>
            </a:extLst>
          </p:cNvPr>
          <p:cNvPicPr>
            <a:picLocks noChangeAspect="1"/>
          </p:cNvPicPr>
          <p:nvPr/>
        </p:nvPicPr>
        <p:blipFill>
          <a:blip r:embed="rId2"/>
          <a:srcRect l="70833" t="7717" b="30555"/>
          <a:stretch/>
        </p:blipFill>
        <p:spPr>
          <a:xfrm>
            <a:off x="127000" y="946150"/>
            <a:ext cx="8801100" cy="5440196"/>
          </a:xfrm>
          <a:prstGeom prst="rect">
            <a:avLst/>
          </a:prstGeom>
        </p:spPr>
      </p:pic>
      <p:pic>
        <p:nvPicPr>
          <p:cNvPr id="3" name="Picture 2">
            <a:extLst>
              <a:ext uri="{FF2B5EF4-FFF2-40B4-BE49-F238E27FC236}">
                <a16:creationId xmlns:a16="http://schemas.microsoft.com/office/drawing/2014/main" id="{EF1ED025-C9F7-AF52-7AF7-85B1E8C6BC5A}"/>
              </a:ext>
            </a:extLst>
          </p:cNvPr>
          <p:cNvPicPr>
            <a:picLocks noChangeAspect="1"/>
          </p:cNvPicPr>
          <p:nvPr/>
        </p:nvPicPr>
        <p:blipFill>
          <a:blip r:embed="rId3">
            <a:extLst>
              <a:ext uri="{28A0092B-C50C-407E-A947-70E740481C1C}">
                <a14:useLocalDpi xmlns:a14="http://schemas.microsoft.com/office/drawing/2010/main" val="0"/>
              </a:ext>
            </a:extLst>
          </a:blip>
          <a:srcRect t="6611"/>
          <a:stretch/>
        </p:blipFill>
        <p:spPr bwMode="auto">
          <a:xfrm>
            <a:off x="215900" y="2355850"/>
            <a:ext cx="8712200" cy="4121150"/>
          </a:xfrm>
          <a:prstGeom prst="rect">
            <a:avLst/>
          </a:prstGeom>
          <a:noFill/>
          <a:ln>
            <a:noFill/>
          </a:ln>
        </p:spPr>
      </p:pic>
    </p:spTree>
    <p:extLst>
      <p:ext uri="{BB962C8B-B14F-4D97-AF65-F5344CB8AC3E}">
        <p14:creationId xmlns:p14="http://schemas.microsoft.com/office/powerpoint/2010/main" val="428687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270A-4C6F-D0FF-2925-3048708C0E6C}"/>
              </a:ext>
            </a:extLst>
          </p:cNvPr>
          <p:cNvSpPr>
            <a:spLocks noGrp="1"/>
          </p:cNvSpPr>
          <p:nvPr>
            <p:ph type="title"/>
          </p:nvPr>
        </p:nvSpPr>
        <p:spPr>
          <a:xfrm>
            <a:off x="0" y="471654"/>
            <a:ext cx="7843267" cy="548640"/>
          </a:xfrm>
        </p:spPr>
        <p:txBody>
          <a:bodyPr/>
          <a:lstStyle/>
          <a:p>
            <a:r>
              <a:rPr lang="en-US" sz="2800" dirty="0">
                <a:latin typeface="+mj-lt"/>
              </a:rPr>
              <a:t>Portal Homepage</a:t>
            </a:r>
          </a:p>
        </p:txBody>
      </p:sp>
      <p:pic>
        <p:nvPicPr>
          <p:cNvPr id="7" name="Picture 6">
            <a:extLst>
              <a:ext uri="{FF2B5EF4-FFF2-40B4-BE49-F238E27FC236}">
                <a16:creationId xmlns:a16="http://schemas.microsoft.com/office/drawing/2014/main" id="{AD1C6B9E-FCE6-DE38-A81B-F094A05EE134}"/>
              </a:ext>
            </a:extLst>
          </p:cNvPr>
          <p:cNvPicPr>
            <a:picLocks noChangeAspect="1"/>
          </p:cNvPicPr>
          <p:nvPr/>
        </p:nvPicPr>
        <p:blipFill>
          <a:blip r:embed="rId2"/>
          <a:srcRect l="70833" t="7717" b="30555"/>
          <a:stretch/>
        </p:blipFill>
        <p:spPr>
          <a:xfrm>
            <a:off x="127000" y="946150"/>
            <a:ext cx="8801100" cy="5440196"/>
          </a:xfrm>
          <a:prstGeom prst="rect">
            <a:avLst/>
          </a:prstGeom>
        </p:spPr>
      </p:pic>
    </p:spTree>
    <p:extLst>
      <p:ext uri="{BB962C8B-B14F-4D97-AF65-F5344CB8AC3E}">
        <p14:creationId xmlns:p14="http://schemas.microsoft.com/office/powerpoint/2010/main" val="137424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8816-ABCA-18DC-6005-BD75CEDF90C9}"/>
              </a:ext>
            </a:extLst>
          </p:cNvPr>
          <p:cNvSpPr>
            <a:spLocks noGrp="1"/>
          </p:cNvSpPr>
          <p:nvPr>
            <p:ph type="title"/>
          </p:nvPr>
        </p:nvSpPr>
        <p:spPr>
          <a:xfrm>
            <a:off x="0" y="465304"/>
            <a:ext cx="7843267" cy="548640"/>
          </a:xfrm>
        </p:spPr>
        <p:txBody>
          <a:bodyPr/>
          <a:lstStyle/>
          <a:p>
            <a:r>
              <a:rPr lang="en-US" sz="2800" dirty="0">
                <a:latin typeface="+mj-lt"/>
              </a:rPr>
              <a:t>Profile</a:t>
            </a:r>
          </a:p>
        </p:txBody>
      </p:sp>
      <p:pic>
        <p:nvPicPr>
          <p:cNvPr id="7" name="Picture 6">
            <a:extLst>
              <a:ext uri="{FF2B5EF4-FFF2-40B4-BE49-F238E27FC236}">
                <a16:creationId xmlns:a16="http://schemas.microsoft.com/office/drawing/2014/main" id="{52A5391F-8587-BA14-0CEE-06D2DAFAC2C3}"/>
              </a:ext>
            </a:extLst>
          </p:cNvPr>
          <p:cNvPicPr>
            <a:picLocks noChangeAspect="1"/>
          </p:cNvPicPr>
          <p:nvPr/>
        </p:nvPicPr>
        <p:blipFill>
          <a:blip r:embed="rId2"/>
          <a:srcRect l="71667" t="7407" r="2431" b="28395"/>
          <a:stretch/>
        </p:blipFill>
        <p:spPr>
          <a:xfrm>
            <a:off x="374649" y="933450"/>
            <a:ext cx="8540445" cy="5403850"/>
          </a:xfrm>
          <a:prstGeom prst="rect">
            <a:avLst/>
          </a:prstGeom>
        </p:spPr>
      </p:pic>
    </p:spTree>
    <p:extLst>
      <p:ext uri="{BB962C8B-B14F-4D97-AF65-F5344CB8AC3E}">
        <p14:creationId xmlns:p14="http://schemas.microsoft.com/office/powerpoint/2010/main" val="385946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8C0D-4812-08BC-6461-6C28707B7F9B}"/>
              </a:ext>
            </a:extLst>
          </p:cNvPr>
          <p:cNvSpPr>
            <a:spLocks noGrp="1"/>
          </p:cNvSpPr>
          <p:nvPr>
            <p:ph type="title"/>
          </p:nvPr>
        </p:nvSpPr>
        <p:spPr>
          <a:xfrm>
            <a:off x="0" y="465304"/>
            <a:ext cx="7843267" cy="548640"/>
          </a:xfrm>
        </p:spPr>
        <p:txBody>
          <a:bodyPr/>
          <a:lstStyle/>
          <a:p>
            <a:r>
              <a:rPr lang="en-US" sz="2800" dirty="0">
                <a:latin typeface="+mj-lt"/>
              </a:rPr>
              <a:t>Profile (Cont.)</a:t>
            </a:r>
          </a:p>
        </p:txBody>
      </p:sp>
      <p:pic>
        <p:nvPicPr>
          <p:cNvPr id="7" name="Picture 6">
            <a:extLst>
              <a:ext uri="{FF2B5EF4-FFF2-40B4-BE49-F238E27FC236}">
                <a16:creationId xmlns:a16="http://schemas.microsoft.com/office/drawing/2014/main" id="{A32C84DE-35FC-902C-BC21-1CB8B4B9A8B8}"/>
              </a:ext>
            </a:extLst>
          </p:cNvPr>
          <p:cNvPicPr>
            <a:picLocks noChangeAspect="1"/>
          </p:cNvPicPr>
          <p:nvPr/>
        </p:nvPicPr>
        <p:blipFill>
          <a:blip r:embed="rId3"/>
          <a:srcRect l="72083" t="7407" r="2500" b="57309"/>
          <a:stretch/>
        </p:blipFill>
        <p:spPr>
          <a:xfrm>
            <a:off x="298450" y="1013944"/>
            <a:ext cx="8676212" cy="5291606"/>
          </a:xfrm>
          <a:prstGeom prst="rect">
            <a:avLst/>
          </a:prstGeom>
        </p:spPr>
      </p:pic>
    </p:spTree>
    <p:extLst>
      <p:ext uri="{BB962C8B-B14F-4D97-AF65-F5344CB8AC3E}">
        <p14:creationId xmlns:p14="http://schemas.microsoft.com/office/powerpoint/2010/main" val="401862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74A8-2806-9296-ED17-978EE770E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E90EF-8E4C-7BE5-F408-E1CABFA1DD6F}"/>
              </a:ext>
            </a:extLst>
          </p:cNvPr>
          <p:cNvSpPr>
            <a:spLocks noGrp="1"/>
          </p:cNvSpPr>
          <p:nvPr>
            <p:ph type="title"/>
          </p:nvPr>
        </p:nvSpPr>
        <p:spPr>
          <a:xfrm>
            <a:off x="0" y="465304"/>
            <a:ext cx="7843267" cy="548640"/>
          </a:xfrm>
        </p:spPr>
        <p:txBody>
          <a:bodyPr/>
          <a:lstStyle/>
          <a:p>
            <a:r>
              <a:rPr lang="en-US" sz="2800" dirty="0">
                <a:latin typeface="+mj-lt"/>
              </a:rPr>
              <a:t>Profile (Cont.)</a:t>
            </a:r>
          </a:p>
        </p:txBody>
      </p:sp>
      <p:pic>
        <p:nvPicPr>
          <p:cNvPr id="5" name="Picture 4">
            <a:extLst>
              <a:ext uri="{FF2B5EF4-FFF2-40B4-BE49-F238E27FC236}">
                <a16:creationId xmlns:a16="http://schemas.microsoft.com/office/drawing/2014/main" id="{CBA9BB8D-CA3E-F840-D2F5-4E0ECD92A55A}"/>
              </a:ext>
            </a:extLst>
          </p:cNvPr>
          <p:cNvPicPr>
            <a:picLocks noChangeAspect="1"/>
          </p:cNvPicPr>
          <p:nvPr/>
        </p:nvPicPr>
        <p:blipFill>
          <a:blip r:embed="rId2"/>
          <a:srcRect l="71389" t="12346" r="2014" b="29013"/>
          <a:stretch/>
        </p:blipFill>
        <p:spPr>
          <a:xfrm>
            <a:off x="82550" y="1013944"/>
            <a:ext cx="9001326" cy="5272556"/>
          </a:xfrm>
          <a:prstGeom prst="rect">
            <a:avLst/>
          </a:prstGeom>
        </p:spPr>
      </p:pic>
    </p:spTree>
    <p:extLst>
      <p:ext uri="{BB962C8B-B14F-4D97-AF65-F5344CB8AC3E}">
        <p14:creationId xmlns:p14="http://schemas.microsoft.com/office/powerpoint/2010/main" val="145008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AACA97-F8C9-16CB-C77B-D246CFD9AB53}"/>
              </a:ext>
            </a:extLst>
          </p:cNvPr>
          <p:cNvSpPr>
            <a:spLocks noGrp="1"/>
          </p:cNvSpPr>
          <p:nvPr>
            <p:ph type="body" sz="quarter" idx="18"/>
          </p:nvPr>
        </p:nvSpPr>
        <p:spPr>
          <a:xfrm>
            <a:off x="577851" y="1676812"/>
            <a:ext cx="3840162" cy="447316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rPr>
              <a:t>Only </a:t>
            </a:r>
            <a:r>
              <a:rPr kumimoji="0" lang="en-US" sz="1400" b="0" i="0" u="sng" strike="noStrike" kern="1200" cap="none" spc="0" normalizeH="0" baseline="0" noProof="0" dirty="0">
                <a:ln>
                  <a:noFill/>
                </a:ln>
                <a:solidFill>
                  <a:prstClr val="black"/>
                </a:solidFill>
                <a:effectLst/>
                <a:uLnTx/>
                <a:uFillTx/>
                <a:latin typeface="+mj-lt"/>
                <a:ea typeface="+mn-ea"/>
              </a:rPr>
              <a:t>one</a:t>
            </a:r>
            <a:r>
              <a:rPr kumimoji="0" lang="en-US" sz="1400" b="0" i="0" u="none" strike="noStrike" kern="1200" cap="none" spc="0" normalizeH="0" baseline="0" noProof="0" dirty="0">
                <a:ln>
                  <a:noFill/>
                </a:ln>
                <a:solidFill>
                  <a:prstClr val="black"/>
                </a:solidFill>
                <a:effectLst/>
                <a:uLnTx/>
                <a:uFillTx/>
                <a:latin typeface="+mj-lt"/>
                <a:ea typeface="+mn-ea"/>
              </a:rPr>
              <a:t> application may be submitted per eligible organization. An eligible organization must submit one application rather than applications by service site, “doing business as,” or under separate EINs that are all connected to the same eligible organization.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rPr>
              <a:t>As a condition of receiving a grant award, successful applicants must: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prstClr val="black"/>
              </a:solidFill>
              <a:effectLst/>
              <a:uLnTx/>
              <a:uFillTx/>
              <a:latin typeface="+mj-lt"/>
              <a:ea typeface="+mn-ea"/>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mj-lt"/>
                <a:ea typeface="+mn-ea"/>
              </a:rPr>
              <a:t>Complete the contract process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mj-lt"/>
                <a:ea typeface="+mn-ea"/>
              </a:rPr>
              <a:t>Use an electronic financial software application (EXCEL spreadsheets are not acceptable formats)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mj-lt"/>
                <a:ea typeface="+mn-ea"/>
              </a:rPr>
              <a:t>Dispense prescription drugs according to NC Board of Pharmacy dispensing policies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mj-lt"/>
                <a:ea typeface="+mn-ea"/>
              </a:rPr>
              <a:t>Comply with ORH’s policies and procedures for contract development, execution, and management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prstClr val="black"/>
                </a:solidFill>
                <a:effectLst/>
                <a:uLnTx/>
                <a:uFillTx/>
                <a:latin typeface="+mj-lt"/>
                <a:ea typeface="+mn-ea"/>
              </a:rPr>
              <a:t>Connect or have a plan to connect to NC HealthConnex </a:t>
            </a:r>
          </a:p>
          <a:p>
            <a:endParaRPr lang="en-US" dirty="0"/>
          </a:p>
        </p:txBody>
      </p:sp>
      <p:sp>
        <p:nvSpPr>
          <p:cNvPr id="3" name="Title 2">
            <a:extLst>
              <a:ext uri="{FF2B5EF4-FFF2-40B4-BE49-F238E27FC236}">
                <a16:creationId xmlns:a16="http://schemas.microsoft.com/office/drawing/2014/main" id="{124202BC-B244-EABA-FC49-E59A39594A46}"/>
              </a:ext>
            </a:extLst>
          </p:cNvPr>
          <p:cNvSpPr>
            <a:spLocks noGrp="1"/>
          </p:cNvSpPr>
          <p:nvPr>
            <p:ph type="title"/>
          </p:nvPr>
        </p:nvSpPr>
        <p:spPr>
          <a:xfrm>
            <a:off x="674369" y="420624"/>
            <a:ext cx="7843267" cy="548640"/>
          </a:xfrm>
        </p:spPr>
        <p:txBody>
          <a:bodyPr/>
          <a:lstStyle/>
          <a:p>
            <a:pPr algn="ctr"/>
            <a:r>
              <a:rPr lang="en-US" dirty="0">
                <a:latin typeface="+mj-lt"/>
              </a:rPr>
              <a:t>Expectations</a:t>
            </a:r>
            <a:br>
              <a:rPr lang="en-US" dirty="0"/>
            </a:br>
            <a:endParaRPr lang="en-US" dirty="0"/>
          </a:p>
        </p:txBody>
      </p:sp>
      <p:sp>
        <p:nvSpPr>
          <p:cNvPr id="5" name="Text Placeholder 4">
            <a:extLst>
              <a:ext uri="{FF2B5EF4-FFF2-40B4-BE49-F238E27FC236}">
                <a16:creationId xmlns:a16="http://schemas.microsoft.com/office/drawing/2014/main" id="{A596DE06-617D-C555-7354-DB750E19C66A}"/>
              </a:ext>
            </a:extLst>
          </p:cNvPr>
          <p:cNvSpPr>
            <a:spLocks noGrp="1"/>
          </p:cNvSpPr>
          <p:nvPr>
            <p:ph type="body" sz="quarter" idx="16"/>
          </p:nvPr>
        </p:nvSpPr>
        <p:spPr>
          <a:xfrm>
            <a:off x="1220724" y="804407"/>
            <a:ext cx="6702552" cy="800269"/>
          </a:xfrm>
        </p:spPr>
        <p:txBody>
          <a:bodyPr/>
          <a:lstStyle/>
          <a:p>
            <a:pPr>
              <a:lnSpc>
                <a:spcPct val="100000"/>
              </a:lnSpc>
            </a:pPr>
            <a:r>
              <a:rPr lang="en-US" sz="1600" dirty="0">
                <a:latin typeface="+mj-lt"/>
              </a:rPr>
              <a:t>All safety net organizations that provide medication assistance programs for uninsured, low-income patients are eligible to apply.</a:t>
            </a:r>
          </a:p>
        </p:txBody>
      </p:sp>
      <p:sp>
        <p:nvSpPr>
          <p:cNvPr id="9" name="Content Placeholder 6">
            <a:extLst>
              <a:ext uri="{FF2B5EF4-FFF2-40B4-BE49-F238E27FC236}">
                <a16:creationId xmlns:a16="http://schemas.microsoft.com/office/drawing/2014/main" id="{A770CB67-9DD3-7E41-5ED5-3723780F96FC}"/>
              </a:ext>
            </a:extLst>
          </p:cNvPr>
          <p:cNvSpPr>
            <a:spLocks noGrp="1"/>
          </p:cNvSpPr>
          <p:nvPr>
            <p:ph type="body" sz="quarter" idx="19"/>
          </p:nvPr>
        </p:nvSpPr>
        <p:spPr>
          <a:xfrm>
            <a:off x="4665663" y="1839913"/>
            <a:ext cx="3840162" cy="4402137"/>
          </a:xfrm>
        </p:spPr>
        <p:txBody>
          <a:bodyPr>
            <a:normAutofit fontScale="47500" lnSpcReduction="20000"/>
          </a:bodyPr>
          <a:lstStyle/>
          <a:p>
            <a:r>
              <a:rPr lang="en-US" sz="3400" b="0" dirty="0">
                <a:latin typeface="+mj-lt"/>
              </a:rPr>
              <a:t>Grantees will submit Monthly Expenditure Reports (MERs) to request reimbursement</a:t>
            </a:r>
          </a:p>
          <a:p>
            <a:pPr marL="0" indent="0">
              <a:buNone/>
            </a:pPr>
            <a:endParaRPr lang="en-US" sz="3400" b="0" dirty="0">
              <a:latin typeface="+mj-lt"/>
            </a:endParaRPr>
          </a:p>
          <a:p>
            <a:r>
              <a:rPr lang="en-US" sz="3400" b="0" dirty="0">
                <a:latin typeface="+mj-lt"/>
              </a:rPr>
              <a:t>The Pharmacy Connection (TPC) web-based application will be utilized to determine eligibility for free or low-cost prescription drug programs offered through pharmaceutical companies.</a:t>
            </a:r>
          </a:p>
          <a:p>
            <a:pPr marL="0" indent="0">
              <a:buNone/>
            </a:pPr>
            <a:endParaRPr lang="en-US" sz="3400" b="0" dirty="0">
              <a:latin typeface="+mj-lt"/>
            </a:endParaRPr>
          </a:p>
          <a:p>
            <a:r>
              <a:rPr lang="en-US" sz="3400" b="0" dirty="0">
                <a:latin typeface="+mj-lt"/>
              </a:rPr>
              <a:t> The Pharmacy Connection user and license fee is a reimbursable line-item expense of this grant.</a:t>
            </a:r>
          </a:p>
          <a:p>
            <a:endParaRPr lang="en-US" sz="3400" b="0" dirty="0">
              <a:latin typeface="+mj-lt"/>
            </a:endParaRPr>
          </a:p>
          <a:p>
            <a:r>
              <a:rPr lang="en-US" sz="3400" b="0" dirty="0">
                <a:latin typeface="+mj-lt"/>
              </a:rPr>
              <a:t>Grantees are required to participate in Monthly Technical Assistance Sessions, which provide dedicated time for technical support, grant topic discussions, collaboration and Q&amp;A. </a:t>
            </a:r>
          </a:p>
          <a:p>
            <a:endParaRPr lang="en-US" dirty="0"/>
          </a:p>
        </p:txBody>
      </p:sp>
    </p:spTree>
    <p:extLst>
      <p:ext uri="{BB962C8B-B14F-4D97-AF65-F5344CB8AC3E}">
        <p14:creationId xmlns:p14="http://schemas.microsoft.com/office/powerpoint/2010/main" val="23997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1504-50AD-4B76-A69C-5DD489A68B4E}"/>
              </a:ext>
            </a:extLst>
          </p:cNvPr>
          <p:cNvSpPr>
            <a:spLocks noGrp="1"/>
          </p:cNvSpPr>
          <p:nvPr>
            <p:ph type="title"/>
          </p:nvPr>
        </p:nvSpPr>
        <p:spPr>
          <a:xfrm>
            <a:off x="0" y="478004"/>
            <a:ext cx="7843267" cy="548640"/>
          </a:xfrm>
        </p:spPr>
        <p:txBody>
          <a:bodyPr/>
          <a:lstStyle/>
          <a:p>
            <a:r>
              <a:rPr lang="en-US" dirty="0">
                <a:latin typeface="+mj-lt"/>
              </a:rPr>
              <a:t>Application Overview</a:t>
            </a:r>
            <a:br>
              <a:rPr lang="en-US" dirty="0"/>
            </a:br>
            <a:endParaRPr lang="en-US" dirty="0"/>
          </a:p>
        </p:txBody>
      </p:sp>
      <p:graphicFrame>
        <p:nvGraphicFramePr>
          <p:cNvPr id="5" name="Table 5">
            <a:extLst>
              <a:ext uri="{FF2B5EF4-FFF2-40B4-BE49-F238E27FC236}">
                <a16:creationId xmlns:a16="http://schemas.microsoft.com/office/drawing/2014/main" id="{DC63CD5B-246F-4C28-AE2B-4B8E45EC82A3}"/>
              </a:ext>
            </a:extLst>
          </p:cNvPr>
          <p:cNvGraphicFramePr>
            <a:graphicFrameLocks noGrp="1"/>
          </p:cNvGraphicFramePr>
          <p:nvPr>
            <p:extLst>
              <p:ext uri="{D42A27DB-BD31-4B8C-83A1-F6EECF244321}">
                <p14:modId xmlns:p14="http://schemas.microsoft.com/office/powerpoint/2010/main" val="3101117356"/>
              </p:ext>
            </p:extLst>
          </p:nvPr>
        </p:nvGraphicFramePr>
        <p:xfrm>
          <a:off x="1072897" y="1179576"/>
          <a:ext cx="6827520" cy="5074490"/>
        </p:xfrm>
        <a:graphic>
          <a:graphicData uri="http://schemas.openxmlformats.org/drawingml/2006/table">
            <a:tbl>
              <a:tblPr firstRow="1" bandRow="1">
                <a:tableStyleId>{21E4AEA4-8DFA-4A89-87EB-49C32662AFE0}</a:tableStyleId>
              </a:tblPr>
              <a:tblGrid>
                <a:gridCol w="4536301">
                  <a:extLst>
                    <a:ext uri="{9D8B030D-6E8A-4147-A177-3AD203B41FA5}">
                      <a16:colId xmlns:a16="http://schemas.microsoft.com/office/drawing/2014/main" val="2302094033"/>
                    </a:ext>
                  </a:extLst>
                </a:gridCol>
                <a:gridCol w="2291219">
                  <a:extLst>
                    <a:ext uri="{9D8B030D-6E8A-4147-A177-3AD203B41FA5}">
                      <a16:colId xmlns:a16="http://schemas.microsoft.com/office/drawing/2014/main" val="1044018193"/>
                    </a:ext>
                  </a:extLst>
                </a:gridCol>
              </a:tblGrid>
              <a:tr h="387372">
                <a:tc>
                  <a:txBody>
                    <a:bodyPr/>
                    <a:lstStyle/>
                    <a:p>
                      <a:r>
                        <a:rPr lang="en-US" sz="2000" dirty="0">
                          <a:latin typeface="+mj-lt"/>
                        </a:rPr>
                        <a:t>Application Areas to be Completed</a:t>
                      </a:r>
                    </a:p>
                  </a:txBody>
                  <a:tcPr/>
                </a:tc>
                <a:tc>
                  <a:txBody>
                    <a:bodyPr/>
                    <a:lstStyle/>
                    <a:p>
                      <a:r>
                        <a:rPr lang="en-US" sz="2000" dirty="0">
                          <a:latin typeface="+mj-lt"/>
                        </a:rPr>
                        <a:t>Points</a:t>
                      </a:r>
                    </a:p>
                  </a:txBody>
                  <a:tcPr/>
                </a:tc>
                <a:extLst>
                  <a:ext uri="{0D108BD9-81ED-4DB2-BD59-A6C34878D82A}">
                    <a16:rowId xmlns:a16="http://schemas.microsoft.com/office/drawing/2014/main" val="4071044013"/>
                  </a:ext>
                </a:extLst>
              </a:tr>
              <a:tr h="512330">
                <a:tc>
                  <a:txBody>
                    <a:bodyPr/>
                    <a:lstStyle/>
                    <a:p>
                      <a:pPr marL="285750" indent="-285750">
                        <a:buFont typeface="Wingdings" panose="05000000000000000000" pitchFamily="2" charset="2"/>
                        <a:buChar char="§"/>
                      </a:pPr>
                      <a:r>
                        <a:rPr lang="en-US" sz="2000" b="0" dirty="0">
                          <a:latin typeface="+mj-lt"/>
                          <a:cs typeface="Arial" panose="020B0604020202020204" pitchFamily="34" charset="0"/>
                        </a:rPr>
                        <a:t>Overview of Organization</a:t>
                      </a:r>
                    </a:p>
                  </a:txBody>
                  <a:tcPr/>
                </a:tc>
                <a:tc>
                  <a:txBody>
                    <a:bodyPr/>
                    <a:lstStyle/>
                    <a:p>
                      <a:r>
                        <a:rPr lang="en-US" sz="2000" b="0" dirty="0">
                          <a:latin typeface="+mj-lt"/>
                          <a:cs typeface="Arial" panose="020B0604020202020204" pitchFamily="34" charset="0"/>
                        </a:rPr>
                        <a:t>5 Points</a:t>
                      </a:r>
                    </a:p>
                  </a:txBody>
                  <a:tcPr/>
                </a:tc>
                <a:extLst>
                  <a:ext uri="{0D108BD9-81ED-4DB2-BD59-A6C34878D82A}">
                    <a16:rowId xmlns:a16="http://schemas.microsoft.com/office/drawing/2014/main" val="401793807"/>
                  </a:ext>
                </a:extLst>
              </a:tr>
              <a:tr h="512330">
                <a:tc>
                  <a:txBody>
                    <a:bodyPr/>
                    <a:lstStyle/>
                    <a:p>
                      <a:pPr marL="285750" indent="-285750">
                        <a:buFont typeface="Wingdings" panose="05000000000000000000" pitchFamily="2" charset="2"/>
                        <a:buChar char="§"/>
                      </a:pPr>
                      <a:r>
                        <a:rPr lang="en-US" sz="2000" b="0" dirty="0">
                          <a:latin typeface="+mj-lt"/>
                          <a:cs typeface="Arial" panose="020B0604020202020204" pitchFamily="34" charset="0"/>
                        </a:rPr>
                        <a:t>Community Need and Patient Population</a:t>
                      </a:r>
                    </a:p>
                  </a:txBody>
                  <a:tcPr/>
                </a:tc>
                <a:tc>
                  <a:txBody>
                    <a:bodyPr/>
                    <a:lstStyle/>
                    <a:p>
                      <a:r>
                        <a:rPr lang="en-US" sz="2000" b="0" dirty="0">
                          <a:latin typeface="+mj-lt"/>
                          <a:cs typeface="Arial" panose="020B0604020202020204" pitchFamily="34" charset="0"/>
                        </a:rPr>
                        <a:t>15 Points </a:t>
                      </a:r>
                    </a:p>
                  </a:txBody>
                  <a:tcPr/>
                </a:tc>
                <a:extLst>
                  <a:ext uri="{0D108BD9-81ED-4DB2-BD59-A6C34878D82A}">
                    <a16:rowId xmlns:a16="http://schemas.microsoft.com/office/drawing/2014/main" val="3088724338"/>
                  </a:ext>
                </a:extLst>
              </a:tr>
              <a:tr h="456392">
                <a:tc>
                  <a:txBody>
                    <a:bodyPr/>
                    <a:lstStyle/>
                    <a:p>
                      <a:pPr marL="285750" indent="-285750">
                        <a:buFont typeface="Wingdings" panose="05000000000000000000" pitchFamily="2" charset="2"/>
                        <a:buChar char="§"/>
                      </a:pPr>
                      <a:r>
                        <a:rPr lang="en-US" sz="2000" b="0" i="0" u="none" kern="1200" dirty="0">
                          <a:solidFill>
                            <a:schemeClr val="dk1"/>
                          </a:solidFill>
                          <a:effectLst/>
                          <a:latin typeface="+mj-lt"/>
                          <a:ea typeface="+mn-ea"/>
                          <a:cs typeface="Arial" panose="020B0604020202020204" pitchFamily="34" charset="0"/>
                        </a:rPr>
                        <a:t>Addressing Community Need</a:t>
                      </a:r>
                      <a:endParaRPr lang="en-US" sz="2000" b="0" i="0" u="none" dirty="0">
                        <a:latin typeface="+mj-lt"/>
                        <a:cs typeface="Arial" panose="020B0604020202020204" pitchFamily="34" charset="0"/>
                      </a:endParaRPr>
                    </a:p>
                  </a:txBody>
                  <a:tcPr/>
                </a:tc>
                <a:tc>
                  <a:txBody>
                    <a:bodyPr/>
                    <a:lstStyle/>
                    <a:p>
                      <a:r>
                        <a:rPr lang="en-US" sz="2000" b="0" u="none" dirty="0">
                          <a:latin typeface="+mj-lt"/>
                          <a:cs typeface="Arial" panose="020B0604020202020204" pitchFamily="34" charset="0"/>
                        </a:rPr>
                        <a:t>15 Points</a:t>
                      </a:r>
                    </a:p>
                  </a:txBody>
                  <a:tcPr/>
                </a:tc>
                <a:extLst>
                  <a:ext uri="{0D108BD9-81ED-4DB2-BD59-A6C34878D82A}">
                    <a16:rowId xmlns:a16="http://schemas.microsoft.com/office/drawing/2014/main" val="2510714434"/>
                  </a:ext>
                </a:extLst>
              </a:tr>
              <a:tr h="463296">
                <a:tc>
                  <a:txBody>
                    <a:bodyPr/>
                    <a:lstStyle/>
                    <a:p>
                      <a:pPr marL="285750" indent="-285750">
                        <a:buClr>
                          <a:srgbClr val="000000"/>
                        </a:buClr>
                        <a:buFont typeface="Wingdings,Sans-Serif" panose="05000000000000000000" pitchFamily="2" charset="2"/>
                        <a:buChar char="§"/>
                      </a:pPr>
                      <a:r>
                        <a:rPr lang="en-US" sz="2000" b="0" i="0" u="none" kern="1200" dirty="0">
                          <a:solidFill>
                            <a:schemeClr val="dk1"/>
                          </a:solidFill>
                          <a:effectLst/>
                          <a:latin typeface="+mj-lt"/>
                          <a:ea typeface="+mn-ea"/>
                          <a:cs typeface="Arial" panose="020B0604020202020204" pitchFamily="34" charset="0"/>
                        </a:rPr>
                        <a:t>Utilization of Funds</a:t>
                      </a:r>
                      <a:endParaRPr lang="en-US" sz="2000" b="0" i="0" u="none" dirty="0">
                        <a:latin typeface="+mj-lt"/>
                        <a:cs typeface="Arial" panose="020B0604020202020204" pitchFamily="34" charset="0"/>
                      </a:endParaRPr>
                    </a:p>
                  </a:txBody>
                  <a:tcPr/>
                </a:tc>
                <a:tc>
                  <a:txBody>
                    <a:bodyPr/>
                    <a:lstStyle/>
                    <a:p>
                      <a:r>
                        <a:rPr lang="en-US" sz="2000" b="0" u="none" dirty="0">
                          <a:latin typeface="+mj-lt"/>
                          <a:cs typeface="Arial" panose="020B0604020202020204" pitchFamily="34" charset="0"/>
                        </a:rPr>
                        <a:t>15 Points</a:t>
                      </a:r>
                    </a:p>
                  </a:txBody>
                  <a:tcPr/>
                </a:tc>
                <a:extLst>
                  <a:ext uri="{0D108BD9-81ED-4DB2-BD59-A6C34878D82A}">
                    <a16:rowId xmlns:a16="http://schemas.microsoft.com/office/drawing/2014/main" val="124350085"/>
                  </a:ext>
                </a:extLst>
              </a:tr>
              <a:tr h="532084">
                <a:tc>
                  <a:txBody>
                    <a:bodyPr/>
                    <a:lstStyle/>
                    <a:p>
                      <a:pPr marL="285750" lvl="0" indent="-285750">
                        <a:buClr>
                          <a:srgbClr val="000000"/>
                        </a:buClr>
                        <a:buFont typeface="Wingdings,Sans-Serif" panose="05000000000000000000" pitchFamily="2" charset="2"/>
                        <a:buChar char="§"/>
                      </a:pPr>
                      <a:r>
                        <a:rPr lang="en-US" sz="2000" b="0" i="0" u="none" kern="1200" dirty="0">
                          <a:solidFill>
                            <a:schemeClr val="dk1"/>
                          </a:solidFill>
                          <a:effectLst/>
                          <a:latin typeface="+mj-lt"/>
                          <a:ea typeface="+mn-ea"/>
                          <a:cs typeface="Arial" panose="020B0604020202020204" pitchFamily="34" charset="0"/>
                        </a:rPr>
                        <a:t>Use of State Dollars</a:t>
                      </a:r>
                    </a:p>
                  </a:txBody>
                  <a:tcPr/>
                </a:tc>
                <a:tc>
                  <a:txBody>
                    <a:bodyPr/>
                    <a:lstStyle/>
                    <a:p>
                      <a:pPr lvl="0">
                        <a:buNone/>
                      </a:pPr>
                      <a:r>
                        <a:rPr lang="en-US" sz="2000" b="0" u="none" dirty="0">
                          <a:latin typeface="+mj-lt"/>
                          <a:cs typeface="Arial" panose="020B0604020202020204" pitchFamily="34" charset="0"/>
                        </a:rPr>
                        <a:t>15 Points</a:t>
                      </a:r>
                    </a:p>
                  </a:txBody>
                  <a:tcPr/>
                </a:tc>
                <a:extLst>
                  <a:ext uri="{0D108BD9-81ED-4DB2-BD59-A6C34878D82A}">
                    <a16:rowId xmlns:a16="http://schemas.microsoft.com/office/drawing/2014/main" val="2492522795"/>
                  </a:ext>
                </a:extLst>
              </a:tr>
              <a:tr h="437356">
                <a:tc>
                  <a:txBody>
                    <a:bodyPr/>
                    <a:lstStyle/>
                    <a:p>
                      <a:pPr marL="285750" lvl="0" indent="-285750" algn="l">
                        <a:buFont typeface="Arial" panose="020B0604020202020204" pitchFamily="34" charset="0"/>
                        <a:buChar char="•"/>
                      </a:pPr>
                      <a:r>
                        <a:rPr lang="en-US" sz="2000" b="0" i="0" u="none" kern="1200" dirty="0">
                          <a:solidFill>
                            <a:schemeClr val="dk1"/>
                          </a:solidFill>
                          <a:effectLst/>
                          <a:latin typeface="+mj-lt"/>
                          <a:ea typeface="+mn-ea"/>
                          <a:cs typeface="Arial" panose="020B0604020202020204" pitchFamily="34" charset="0"/>
                        </a:rPr>
                        <a:t>Community Partnerships</a:t>
                      </a:r>
                      <a:endParaRPr lang="en-US" sz="2000" b="0" i="0" u="none" dirty="0">
                        <a:latin typeface="+mj-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0" u="none" dirty="0">
                          <a:latin typeface="+mj-lt"/>
                          <a:cs typeface="Arial" panose="020B0604020202020204" pitchFamily="34" charset="0"/>
                        </a:rPr>
                        <a:t>10 Points</a:t>
                      </a:r>
                    </a:p>
                  </a:txBody>
                  <a:tcPr/>
                </a:tc>
                <a:extLst>
                  <a:ext uri="{0D108BD9-81ED-4DB2-BD59-A6C34878D82A}">
                    <a16:rowId xmlns:a16="http://schemas.microsoft.com/office/drawing/2014/main" val="1787252286"/>
                  </a:ext>
                </a:extLst>
              </a:tr>
              <a:tr h="437356">
                <a:tc>
                  <a:txBody>
                    <a:bodyPr/>
                    <a:lstStyle/>
                    <a:p>
                      <a:pPr marL="285750" lvl="0" indent="-285750">
                        <a:buFont typeface="Arial" panose="020B0604020202020204" pitchFamily="34" charset="0"/>
                        <a:buChar char="•"/>
                      </a:pPr>
                      <a:r>
                        <a:rPr lang="en-US" sz="2000" b="0" i="0" u="none" kern="1200" dirty="0">
                          <a:solidFill>
                            <a:schemeClr val="dk1"/>
                          </a:solidFill>
                          <a:effectLst/>
                          <a:latin typeface="+mj-lt"/>
                          <a:ea typeface="+mn-ea"/>
                          <a:cs typeface="Arial" panose="020B0604020202020204" pitchFamily="34" charset="0"/>
                        </a:rPr>
                        <a:t>Insurance Breakdown of Patients</a:t>
                      </a:r>
                      <a:endParaRPr lang="en-US" sz="2000" b="0" i="0" u="none" dirty="0">
                        <a:latin typeface="+mj-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0" u="none" dirty="0">
                          <a:latin typeface="+mj-lt"/>
                          <a:cs typeface="Arial" panose="020B0604020202020204" pitchFamily="34" charset="0"/>
                        </a:rPr>
                        <a:t>5 Points</a:t>
                      </a:r>
                    </a:p>
                  </a:txBody>
                  <a:tcPr/>
                </a:tc>
                <a:extLst>
                  <a:ext uri="{0D108BD9-81ED-4DB2-BD59-A6C34878D82A}">
                    <a16:rowId xmlns:a16="http://schemas.microsoft.com/office/drawing/2014/main" val="174299666"/>
                  </a:ext>
                </a:extLst>
              </a:tr>
              <a:tr h="437356">
                <a:tc>
                  <a:txBody>
                    <a:bodyPr/>
                    <a:lstStyle/>
                    <a:p>
                      <a:pPr marL="285750" lvl="0" indent="-285750">
                        <a:buFont typeface="Arial" panose="020B0604020202020204" pitchFamily="34" charset="0"/>
                        <a:buChar char="•"/>
                      </a:pPr>
                      <a:r>
                        <a:rPr lang="en-US" sz="2000" b="0" u="none" dirty="0">
                          <a:latin typeface="+mj-lt"/>
                          <a:cs typeface="Arial" panose="020B0604020202020204" pitchFamily="34" charset="0"/>
                        </a:rPr>
                        <a:t>Budget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0" u="none" dirty="0">
                          <a:latin typeface="+mj-lt"/>
                          <a:cs typeface="Arial" panose="020B0604020202020204" pitchFamily="34" charset="0"/>
                        </a:rPr>
                        <a:t>20 Points</a:t>
                      </a:r>
                    </a:p>
                  </a:txBody>
                  <a:tcPr/>
                </a:tc>
                <a:extLst>
                  <a:ext uri="{0D108BD9-81ED-4DB2-BD59-A6C34878D82A}">
                    <a16:rowId xmlns:a16="http://schemas.microsoft.com/office/drawing/2014/main" val="1590318367"/>
                  </a:ext>
                </a:extLst>
              </a:tr>
              <a:tr h="437356">
                <a:tc>
                  <a:txBody>
                    <a:bodyPr/>
                    <a:lstStyle/>
                    <a:p>
                      <a:pPr marL="2743200" lvl="8" indent="0">
                        <a:buFont typeface="Wingdings" panose="05000000000000000000" pitchFamily="2" charset="2"/>
                        <a:buNone/>
                      </a:pPr>
                      <a:endParaRPr lang="en-US" sz="2000" b="0" dirty="0">
                        <a:latin typeface="+mj-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dirty="0">
                          <a:latin typeface="+mj-lt"/>
                          <a:cs typeface="Arial" panose="020B0604020202020204" pitchFamily="34" charset="0"/>
                        </a:rPr>
                        <a:t>Total Points 100</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000" b="0" dirty="0">
                        <a:latin typeface="+mj-lt"/>
                        <a:cs typeface="Arial" panose="020B0604020202020204" pitchFamily="34" charset="0"/>
                      </a:endParaRPr>
                    </a:p>
                  </a:txBody>
                  <a:tcPr/>
                </a:tc>
                <a:extLst>
                  <a:ext uri="{0D108BD9-81ED-4DB2-BD59-A6C34878D82A}">
                    <a16:rowId xmlns:a16="http://schemas.microsoft.com/office/drawing/2014/main" val="178023981"/>
                  </a:ext>
                </a:extLst>
              </a:tr>
            </a:tbl>
          </a:graphicData>
        </a:graphic>
      </p:graphicFrame>
    </p:spTree>
    <p:extLst>
      <p:ext uri="{BB962C8B-B14F-4D97-AF65-F5344CB8AC3E}">
        <p14:creationId xmlns:p14="http://schemas.microsoft.com/office/powerpoint/2010/main" val="418062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DA78-1CC9-BDAE-4B23-364B6C2FC70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A48E749-F11C-CA31-ED2A-3C0AAB8CB0C7}"/>
              </a:ext>
            </a:extLst>
          </p:cNvPr>
          <p:cNvGrpSpPr/>
          <p:nvPr/>
        </p:nvGrpSpPr>
        <p:grpSpPr>
          <a:xfrm>
            <a:off x="0" y="1"/>
            <a:ext cx="4571999" cy="6857999"/>
            <a:chOff x="-1719" y="-1719"/>
            <a:chExt cx="4571999" cy="6857999"/>
          </a:xfrm>
        </p:grpSpPr>
        <p:sp>
          <p:nvSpPr>
            <p:cNvPr id="6" name="Rectangle 5">
              <a:extLst>
                <a:ext uri="{FF2B5EF4-FFF2-40B4-BE49-F238E27FC236}">
                  <a16:creationId xmlns:a16="http://schemas.microsoft.com/office/drawing/2014/main" id="{0D09B915-16D1-174F-02CF-9E14D2D48623}"/>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F61EED-D5BB-62DB-A5E5-D567E76F5F09}"/>
                </a:ext>
              </a:extLst>
            </p:cNvPr>
            <p:cNvSpPr/>
            <p:nvPr/>
          </p:nvSpPr>
          <p:spPr>
            <a:xfrm>
              <a:off x="1132687" y="-1719"/>
              <a:ext cx="3437593" cy="6857999"/>
            </a:xfrm>
            <a:prstGeom prst="rect">
              <a:avLst/>
            </a:prstGeom>
            <a:solidFill>
              <a:schemeClr val="accent2">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DFD8984-D2D5-633C-710F-546AEDE6FCE4}"/>
              </a:ext>
            </a:extLst>
          </p:cNvPr>
          <p:cNvSpPr>
            <a:spLocks noGrp="1"/>
          </p:cNvSpPr>
          <p:nvPr>
            <p:ph type="title"/>
          </p:nvPr>
        </p:nvSpPr>
        <p:spPr>
          <a:xfrm>
            <a:off x="4569324" y="1785743"/>
            <a:ext cx="4574676" cy="4083516"/>
          </a:xfrm>
          <a:noFill/>
          <a:ln>
            <a:noFill/>
          </a:ln>
        </p:spPr>
        <p:txBody>
          <a:bodyPr vert="horz" wrap="square" lIns="91440" tIns="45720" rIns="91440" bIns="45720" rtlCol="0" anchor="t">
            <a:normAutofit/>
          </a:bodyPr>
          <a:lstStyle/>
          <a:p>
            <a:pPr defTabSz="914400"/>
            <a:br>
              <a:rPr lang="en-US" sz="2800" dirty="0">
                <a:solidFill>
                  <a:schemeClr val="tx1"/>
                </a:solidFill>
                <a:latin typeface="+mj-lt"/>
                <a:ea typeface="+mj-ea"/>
                <a:cs typeface="Arial"/>
              </a:rPr>
            </a:br>
            <a:r>
              <a:rPr lang="en-US" sz="2800" dirty="0">
                <a:solidFill>
                  <a:schemeClr val="tx1"/>
                </a:solidFill>
                <a:latin typeface="+mj-lt"/>
                <a:ea typeface="+mj-ea"/>
                <a:cs typeface="Arial"/>
              </a:rPr>
              <a:t>5</a:t>
            </a:r>
            <a:r>
              <a:rPr lang="en-US" sz="2800" kern="1200" dirty="0">
                <a:solidFill>
                  <a:schemeClr val="tx1"/>
                </a:solidFill>
                <a:latin typeface="+mj-lt"/>
                <a:ea typeface="+mj-ea"/>
                <a:cs typeface="Arial"/>
              </a:rPr>
              <a:t> Points</a:t>
            </a:r>
            <a:br>
              <a:rPr lang="en-US" sz="2800" kern="1200" dirty="0">
                <a:latin typeface="+mj-lt"/>
                <a:ea typeface="+mj-ea"/>
                <a:cs typeface="+mj-cs"/>
              </a:rPr>
            </a:br>
            <a:br>
              <a:rPr lang="en-US" sz="2800" kern="1200" dirty="0">
                <a:latin typeface="+mj-lt"/>
                <a:ea typeface="+mj-ea"/>
                <a:cs typeface="+mj-cs"/>
              </a:rPr>
            </a:br>
            <a:r>
              <a:rPr lang="en-US" sz="2800" b="0" kern="1200" dirty="0">
                <a:solidFill>
                  <a:schemeClr val="tx1"/>
                </a:solidFill>
                <a:latin typeface="+mj-lt"/>
                <a:ea typeface="+mj-ea"/>
                <a:cs typeface="Arial"/>
              </a:rPr>
              <a:t>Give a general summary of your organization. There are set questions regarding hours your clinic is open, </a:t>
            </a:r>
            <a:r>
              <a:rPr lang="en-US" sz="2800" b="0" dirty="0">
                <a:solidFill>
                  <a:schemeClr val="tx1"/>
                </a:solidFill>
                <a:latin typeface="+mj-lt"/>
                <a:ea typeface="+mj-ea"/>
                <a:cs typeface="Arial"/>
              </a:rPr>
              <a:t>patient services</a:t>
            </a:r>
            <a:r>
              <a:rPr lang="en-US" sz="2800" b="0" kern="1200" dirty="0">
                <a:solidFill>
                  <a:schemeClr val="tx1"/>
                </a:solidFill>
                <a:latin typeface="+mj-lt"/>
                <a:ea typeface="+mj-ea"/>
                <a:cs typeface="Arial"/>
              </a:rPr>
              <a:t>, and capacity, etc.</a:t>
            </a:r>
          </a:p>
        </p:txBody>
      </p:sp>
      <p:sp>
        <p:nvSpPr>
          <p:cNvPr id="3" name="TextBox 2">
            <a:extLst>
              <a:ext uri="{FF2B5EF4-FFF2-40B4-BE49-F238E27FC236}">
                <a16:creationId xmlns:a16="http://schemas.microsoft.com/office/drawing/2014/main" id="{F6C2630B-C15D-80F3-A42F-C70FFCA80FE9}"/>
              </a:ext>
            </a:extLst>
          </p:cNvPr>
          <p:cNvSpPr txBox="1"/>
          <p:nvPr/>
        </p:nvSpPr>
        <p:spPr>
          <a:xfrm>
            <a:off x="4569324" y="446915"/>
            <a:ext cx="4574676" cy="1354217"/>
          </a:xfrm>
          <a:prstGeom prst="rect">
            <a:avLst/>
          </a:prstGeom>
          <a:solidFill>
            <a:schemeClr val="tx1"/>
          </a:solidFill>
        </p:spPr>
        <p:txBody>
          <a:bodyPr wrap="square" rtlCol="0">
            <a:spAutoFit/>
          </a:bodyPr>
          <a:lstStyle/>
          <a:p>
            <a:endParaRPr lang="en-US" sz="2700" b="1" kern="1200" dirty="0">
              <a:solidFill>
                <a:schemeClr val="bg1"/>
              </a:solidFill>
              <a:latin typeface="Arial"/>
              <a:ea typeface="+mj-ea"/>
              <a:cs typeface="Arial"/>
            </a:endParaRPr>
          </a:p>
          <a:p>
            <a:pPr algn="ctr"/>
            <a:r>
              <a:rPr lang="en-US" sz="2800" b="1" kern="1200" dirty="0">
                <a:solidFill>
                  <a:schemeClr val="bg1"/>
                </a:solidFill>
                <a:latin typeface="+mj-lt"/>
                <a:ea typeface="+mj-ea"/>
                <a:cs typeface="Arial"/>
              </a:rPr>
              <a:t>Overview of Organization</a:t>
            </a:r>
          </a:p>
          <a:p>
            <a:endParaRPr lang="en-US" sz="2700" b="1" dirty="0">
              <a:solidFill>
                <a:schemeClr val="bg1"/>
              </a:solidFill>
            </a:endParaRPr>
          </a:p>
        </p:txBody>
      </p:sp>
      <p:pic>
        <p:nvPicPr>
          <p:cNvPr id="5" name="Graphic 4" descr="Hospital">
            <a:extLst>
              <a:ext uri="{FF2B5EF4-FFF2-40B4-BE49-F238E27FC236}">
                <a16:creationId xmlns:a16="http://schemas.microsoft.com/office/drawing/2014/main" id="{E1F9E06D-2EDA-B2BF-7C88-635ACD8F6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06" y="1512081"/>
            <a:ext cx="3108960" cy="3108960"/>
          </a:xfrm>
          <a:prstGeom prst="rect">
            <a:avLst/>
          </a:prstGeom>
        </p:spPr>
      </p:pic>
    </p:spTree>
    <p:extLst>
      <p:ext uri="{BB962C8B-B14F-4D97-AF65-F5344CB8AC3E}">
        <p14:creationId xmlns:p14="http://schemas.microsoft.com/office/powerpoint/2010/main" val="148984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4D912-9111-470B-8C72-B8FA5BBD7A91}"/>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EC45CC8-D11B-246A-D201-095E156A5A87}"/>
              </a:ext>
            </a:extLst>
          </p:cNvPr>
          <p:cNvGrpSpPr/>
          <p:nvPr/>
        </p:nvGrpSpPr>
        <p:grpSpPr>
          <a:xfrm>
            <a:off x="0" y="1"/>
            <a:ext cx="4571999" cy="6857999"/>
            <a:chOff x="-1719" y="-1719"/>
            <a:chExt cx="4571999" cy="6857999"/>
          </a:xfrm>
        </p:grpSpPr>
        <p:sp>
          <p:nvSpPr>
            <p:cNvPr id="6" name="Rectangle 5">
              <a:extLst>
                <a:ext uri="{FF2B5EF4-FFF2-40B4-BE49-F238E27FC236}">
                  <a16:creationId xmlns:a16="http://schemas.microsoft.com/office/drawing/2014/main" id="{C7826E18-AD1E-5560-DB5B-724E2E28419E}"/>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72FC7A-7946-3697-CCC8-8C97748C87ED}"/>
                </a:ext>
              </a:extLst>
            </p:cNvPr>
            <p:cNvSpPr/>
            <p:nvPr/>
          </p:nvSpPr>
          <p:spPr>
            <a:xfrm>
              <a:off x="1132687" y="-1719"/>
              <a:ext cx="3437593" cy="6857999"/>
            </a:xfrm>
            <a:prstGeom prst="rect">
              <a:avLst/>
            </a:prstGeom>
            <a:solidFill>
              <a:schemeClr val="accent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3570A98-C51A-D8AE-E38C-0F0EC6136364}"/>
              </a:ext>
            </a:extLst>
          </p:cNvPr>
          <p:cNvSpPr>
            <a:spLocks noGrp="1"/>
          </p:cNvSpPr>
          <p:nvPr>
            <p:ph type="title"/>
          </p:nvPr>
        </p:nvSpPr>
        <p:spPr>
          <a:xfrm>
            <a:off x="4725680" y="1331702"/>
            <a:ext cx="4418320" cy="5206753"/>
          </a:xfrm>
          <a:noFill/>
          <a:ln>
            <a:noFill/>
          </a:ln>
        </p:spPr>
        <p:txBody>
          <a:bodyPr vert="horz" wrap="square" lIns="91440" tIns="45720" rIns="91440" bIns="45720" rtlCol="0" anchor="t">
            <a:normAutofit fontScale="90000"/>
          </a:bodyPr>
          <a:lstStyle/>
          <a:p>
            <a:pPr marL="0" marR="0">
              <a:spcBef>
                <a:spcPts val="0"/>
              </a:spcBef>
              <a:spcAft>
                <a:spcPts val="0"/>
              </a:spcAft>
            </a:pPr>
            <a:br>
              <a:rPr lang="en-US" sz="1600" dirty="0">
                <a:latin typeface="Arial"/>
                <a:ea typeface="+mj-ea"/>
                <a:cs typeface="+mj-cs"/>
              </a:rPr>
            </a:br>
            <a:r>
              <a:rPr lang="en-US" sz="2400" kern="1200" dirty="0">
                <a:solidFill>
                  <a:schemeClr val="tx1"/>
                </a:solidFill>
                <a:latin typeface="+mj-lt"/>
                <a:ea typeface="+mj-ea"/>
                <a:cs typeface="Arial"/>
              </a:rPr>
              <a:t>15 Points</a:t>
            </a:r>
            <a:br>
              <a:rPr lang="en-US" sz="2000" kern="1200" dirty="0">
                <a:solidFill>
                  <a:schemeClr val="tx1"/>
                </a:solidFill>
                <a:latin typeface="+mj-lt"/>
                <a:ea typeface="+mj-ea"/>
                <a:cs typeface="Arial"/>
              </a:rPr>
            </a:br>
            <a:br>
              <a:rPr lang="en-US" sz="2000" kern="1200" dirty="0">
                <a:solidFill>
                  <a:schemeClr val="tx1"/>
                </a:solidFill>
                <a:latin typeface="+mj-lt"/>
                <a:ea typeface="+mj-ea"/>
                <a:cs typeface="Arial"/>
              </a:rPr>
            </a:br>
            <a:r>
              <a:rPr lang="en-US" sz="2000" b="0" dirty="0">
                <a:solidFill>
                  <a:schemeClr val="tx1"/>
                </a:solidFill>
                <a:effectLst/>
                <a:latin typeface="+mj-lt"/>
                <a:ea typeface="Calibri" panose="020F0502020204030204" pitchFamily="34" charset="0"/>
              </a:rPr>
              <a:t>Describe the population served by this grant proposal.</a:t>
            </a:r>
            <a:r>
              <a:rPr lang="en-US" sz="2000" b="0" dirty="0">
                <a:solidFill>
                  <a:schemeClr val="tx1"/>
                </a:solidFill>
                <a:effectLst/>
                <a:highlight>
                  <a:srgbClr val="D3D3D3"/>
                </a:highlight>
                <a:latin typeface="+mj-lt"/>
                <a:ea typeface="Calibri" panose="020F0502020204030204" pitchFamily="34" charset="0"/>
              </a:rPr>
              <a:t> </a:t>
            </a:r>
            <a:br>
              <a:rPr lang="en-US" sz="2000" b="0" dirty="0">
                <a:solidFill>
                  <a:schemeClr val="tx1"/>
                </a:solidFill>
                <a:effectLst/>
                <a:latin typeface="+mj-lt"/>
                <a:ea typeface="Times New Roman" panose="02020603050405020304" pitchFamily="18" charset="0"/>
              </a:rPr>
            </a:br>
            <a:r>
              <a:rPr lang="en-US" sz="2000" b="0" dirty="0">
                <a:solidFill>
                  <a:schemeClr val="tx1"/>
                </a:solidFill>
                <a:effectLst/>
                <a:latin typeface="+mj-lt"/>
                <a:ea typeface="Calibri" panose="020F0502020204030204" pitchFamily="34" charset="0"/>
              </a:rPr>
              <a:t> </a:t>
            </a:r>
            <a:br>
              <a:rPr lang="en-US" sz="2000" b="0" dirty="0">
                <a:solidFill>
                  <a:schemeClr val="tx1"/>
                </a:solidFill>
                <a:effectLst/>
                <a:latin typeface="+mj-lt"/>
                <a:ea typeface="Times New Roman" panose="02020603050405020304" pitchFamily="18" charset="0"/>
              </a:rPr>
            </a:br>
            <a:r>
              <a:rPr lang="en-US" sz="2000" b="0" dirty="0">
                <a:solidFill>
                  <a:schemeClr val="tx1"/>
                </a:solidFill>
                <a:effectLst/>
                <a:latin typeface="+mj-lt"/>
                <a:ea typeface="Calibri" panose="020F0502020204030204" pitchFamily="34" charset="0"/>
              </a:rPr>
              <a:t>Include the population’s:</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healthcare needs, </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service area needs, </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incidence of poverty, </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unemployment, </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uninsured rates, and </a:t>
            </a: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     - chronic disease rates.</a:t>
            </a:r>
            <a:br>
              <a:rPr lang="en-US" sz="2000" b="0" dirty="0">
                <a:solidFill>
                  <a:schemeClr val="tx1"/>
                </a:solidFill>
                <a:effectLst/>
                <a:latin typeface="+mj-lt"/>
                <a:ea typeface="Calibri" panose="020F0502020204030204" pitchFamily="34" charset="0"/>
              </a:rPr>
            </a:br>
            <a:br>
              <a:rPr lang="en-US" sz="2000" b="0" dirty="0">
                <a:solidFill>
                  <a:schemeClr val="tx1"/>
                </a:solidFill>
                <a:effectLst/>
                <a:latin typeface="+mj-lt"/>
                <a:ea typeface="Calibri" panose="020F0502020204030204" pitchFamily="34" charset="0"/>
              </a:rPr>
            </a:br>
            <a:r>
              <a:rPr lang="en-US" sz="2000" b="0" dirty="0">
                <a:solidFill>
                  <a:schemeClr val="tx1"/>
                </a:solidFill>
                <a:effectLst/>
                <a:latin typeface="+mj-lt"/>
                <a:ea typeface="Calibri" panose="020F0502020204030204" pitchFamily="34" charset="0"/>
              </a:rPr>
              <a:t>Describe other pertinent demographic data that support the necessity for grant funding.</a:t>
            </a:r>
            <a:br>
              <a:rPr lang="en-US" sz="2000" b="0" dirty="0">
                <a:solidFill>
                  <a:schemeClr val="tx1"/>
                </a:solidFill>
                <a:effectLst/>
                <a:latin typeface="Arial" panose="020B0604020202020204" pitchFamily="34" charset="0"/>
                <a:ea typeface="Calibri" panose="020F0502020204030204" pitchFamily="34" charset="0"/>
              </a:rPr>
            </a:br>
            <a:br>
              <a:rPr lang="en-US" sz="1800" b="0" dirty="0">
                <a:solidFill>
                  <a:schemeClr val="tx1"/>
                </a:solidFill>
                <a:effectLst/>
                <a:latin typeface="+mj-lt"/>
                <a:ea typeface="Calibri" panose="020F0502020204030204" pitchFamily="34" charset="0"/>
              </a:rPr>
            </a:br>
            <a:r>
              <a:rPr lang="en-US" sz="1600" b="0" dirty="0">
                <a:solidFill>
                  <a:srgbClr val="FF0000"/>
                </a:solidFill>
                <a:effectLst/>
                <a:latin typeface="+mj-lt"/>
                <a:ea typeface="Calibri" panose="020F0502020204030204" pitchFamily="34" charset="0"/>
              </a:rPr>
              <a:t>**Essay should not </a:t>
            </a:r>
            <a:r>
              <a:rPr lang="en-US" sz="1600" b="0" dirty="0">
                <a:solidFill>
                  <a:srgbClr val="FF0000"/>
                </a:solidFill>
                <a:latin typeface="+mj-lt"/>
                <a:ea typeface="Calibri" panose="020F0502020204030204" pitchFamily="34" charset="0"/>
              </a:rPr>
              <a:t>include bullets or tables**</a:t>
            </a:r>
            <a:endParaRPr lang="en-US" sz="1800" b="0" kern="1200" dirty="0">
              <a:solidFill>
                <a:srgbClr val="FF0000"/>
              </a:solidFill>
              <a:latin typeface="+mj-lt"/>
              <a:ea typeface="+mj-ea"/>
              <a:cs typeface="Arial"/>
            </a:endParaRPr>
          </a:p>
        </p:txBody>
      </p:sp>
      <p:sp>
        <p:nvSpPr>
          <p:cNvPr id="3" name="TextBox 2">
            <a:extLst>
              <a:ext uri="{FF2B5EF4-FFF2-40B4-BE49-F238E27FC236}">
                <a16:creationId xmlns:a16="http://schemas.microsoft.com/office/drawing/2014/main" id="{CE48DA38-2DDC-CFF7-C33A-D114146A8F1B}"/>
              </a:ext>
            </a:extLst>
          </p:cNvPr>
          <p:cNvSpPr txBox="1"/>
          <p:nvPr/>
        </p:nvSpPr>
        <p:spPr>
          <a:xfrm>
            <a:off x="4569324" y="408372"/>
            <a:ext cx="4574676" cy="923330"/>
          </a:xfrm>
          <a:prstGeom prst="rect">
            <a:avLst/>
          </a:prstGeom>
          <a:solidFill>
            <a:schemeClr val="tx1"/>
          </a:solidFill>
        </p:spPr>
        <p:txBody>
          <a:bodyPr wrap="square" rtlCol="0">
            <a:spAutoFit/>
          </a:bodyPr>
          <a:lstStyle/>
          <a:p>
            <a:pPr algn="ctr"/>
            <a:r>
              <a:rPr lang="en-US" sz="2700" b="1" dirty="0">
                <a:solidFill>
                  <a:schemeClr val="bg1"/>
                </a:solidFill>
                <a:latin typeface="+mj-lt"/>
              </a:rPr>
              <a:t>Community Need and Patient Population</a:t>
            </a:r>
          </a:p>
        </p:txBody>
      </p:sp>
      <p:pic>
        <p:nvPicPr>
          <p:cNvPr id="4" name="Graphic 3" descr="Scribble with solid fill">
            <a:extLst>
              <a:ext uri="{FF2B5EF4-FFF2-40B4-BE49-F238E27FC236}">
                <a16:creationId xmlns:a16="http://schemas.microsoft.com/office/drawing/2014/main" id="{392B7F6B-498D-269E-0287-356C53ED11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9253" y="2017245"/>
            <a:ext cx="2607897" cy="2377440"/>
          </a:xfrm>
          <a:prstGeom prst="rect">
            <a:avLst/>
          </a:prstGeom>
        </p:spPr>
      </p:pic>
    </p:spTree>
    <p:extLst>
      <p:ext uri="{BB962C8B-B14F-4D97-AF65-F5344CB8AC3E}">
        <p14:creationId xmlns:p14="http://schemas.microsoft.com/office/powerpoint/2010/main" val="173513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 y="480952"/>
            <a:ext cx="7843267" cy="548640"/>
          </a:xfrm>
        </p:spPr>
        <p:txBody>
          <a:bodyPr>
            <a:noAutofit/>
          </a:bodyPr>
          <a:lstStyle/>
          <a:p>
            <a:pPr algn="ctr"/>
            <a:r>
              <a:rPr lang="en-US" sz="3600" dirty="0">
                <a:latin typeface="+mj-lt"/>
              </a:rPr>
              <a:t>Programs at Office of Rural Health</a:t>
            </a:r>
          </a:p>
        </p:txBody>
      </p:sp>
      <p:sp>
        <p:nvSpPr>
          <p:cNvPr id="31" name="AutoShape 35">
            <a:extLst>
              <a:ext uri="{FF2B5EF4-FFF2-40B4-BE49-F238E27FC236}">
                <a16:creationId xmlns:a16="http://schemas.microsoft.com/office/drawing/2014/main" id="{AD3A3EC3-4D59-44E4-AAAD-1E84D7555B0C}"/>
              </a:ext>
            </a:extLst>
          </p:cNvPr>
          <p:cNvSpPr>
            <a:spLocks noChangeArrowheads="1"/>
          </p:cNvSpPr>
          <p:nvPr/>
        </p:nvSpPr>
        <p:spPr bwMode="auto">
          <a:xfrm>
            <a:off x="1871674" y="1882876"/>
            <a:ext cx="1731700"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24" name="AutoShape 36">
            <a:extLst>
              <a:ext uri="{FF2B5EF4-FFF2-40B4-BE49-F238E27FC236}">
                <a16:creationId xmlns:a16="http://schemas.microsoft.com/office/drawing/2014/main" id="{040F2380-3F75-44BD-9433-FEEB8F38FBAE}"/>
              </a:ext>
            </a:extLst>
          </p:cNvPr>
          <p:cNvSpPr>
            <a:spLocks noChangeArrowheads="1"/>
          </p:cNvSpPr>
          <p:nvPr/>
        </p:nvSpPr>
        <p:spPr bwMode="auto">
          <a:xfrm>
            <a:off x="45660" y="188287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1" name="Picture 37" descr="placement services">
            <a:extLst>
              <a:ext uri="{FF2B5EF4-FFF2-40B4-BE49-F238E27FC236}">
                <a16:creationId xmlns:a16="http://schemas.microsoft.com/office/drawing/2014/main" id="{33759C89-19A8-4854-BF89-03EE66DD92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08" y="1982251"/>
            <a:ext cx="915126" cy="9151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5" name="Text Box 38">
            <a:extLst>
              <a:ext uri="{FF2B5EF4-FFF2-40B4-BE49-F238E27FC236}">
                <a16:creationId xmlns:a16="http://schemas.microsoft.com/office/drawing/2014/main" id="{719D0FF8-AEE0-4B66-8E1F-520E59FEF64F}"/>
              </a:ext>
            </a:extLst>
          </p:cNvPr>
          <p:cNvSpPr txBox="1">
            <a:spLocks noChangeArrowheads="1"/>
          </p:cNvSpPr>
          <p:nvPr/>
        </p:nvSpPr>
        <p:spPr bwMode="auto">
          <a:xfrm>
            <a:off x="52289" y="2973956"/>
            <a:ext cx="1715610" cy="255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rId4">
                  <a:extLst>
                    <a:ext uri="{A12FA001-AC4F-418D-AE19-62706E023703}">
                      <ahyp:hlinkClr xmlns:ahyp="http://schemas.microsoft.com/office/drawing/2018/hyperlinkcolor" val="tx"/>
                    </a:ext>
                  </a:extLst>
                </a:hlinkClick>
              </a:rPr>
              <a:t>Placement and HPSA Services</a:t>
            </a:r>
            <a:endParaRPr lang="en-US" altLang="en-US" sz="1000" dirty="0">
              <a:solidFill>
                <a:srgbClr val="7030A0"/>
              </a:solidFill>
              <a:latin typeface="+mj-lt"/>
            </a:endParaRPr>
          </a:p>
        </p:txBody>
      </p:sp>
      <p:sp>
        <p:nvSpPr>
          <p:cNvPr id="1026" name="Text Box 39">
            <a:extLst>
              <a:ext uri="{FF2B5EF4-FFF2-40B4-BE49-F238E27FC236}">
                <a16:creationId xmlns:a16="http://schemas.microsoft.com/office/drawing/2014/main" id="{C0C27838-E0EB-4D07-BF4B-F5DE3BE49B51}"/>
              </a:ext>
            </a:extLst>
          </p:cNvPr>
          <p:cNvSpPr txBox="1">
            <a:spLocks noChangeArrowheads="1"/>
          </p:cNvSpPr>
          <p:nvPr/>
        </p:nvSpPr>
        <p:spPr bwMode="auto">
          <a:xfrm>
            <a:off x="24789" y="3170077"/>
            <a:ext cx="1749803" cy="603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latin typeface="+mj-lt"/>
              </a:rPr>
              <a:t>Recruit providers and designates health professional shortage areas</a:t>
            </a:r>
          </a:p>
        </p:txBody>
      </p:sp>
      <p:pic>
        <p:nvPicPr>
          <p:cNvPr id="1065" name="Picture 41" descr="rural health clinics">
            <a:extLst>
              <a:ext uri="{FF2B5EF4-FFF2-40B4-BE49-F238E27FC236}">
                <a16:creationId xmlns:a16="http://schemas.microsoft.com/office/drawing/2014/main" id="{D86562EC-22ED-45C9-A195-A0EA321A5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5919" y="1958371"/>
            <a:ext cx="951329" cy="9513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9" name="Text Box 42">
            <a:extLst>
              <a:ext uri="{FF2B5EF4-FFF2-40B4-BE49-F238E27FC236}">
                <a16:creationId xmlns:a16="http://schemas.microsoft.com/office/drawing/2014/main" id="{C3F852D5-FB6E-4C46-BB4E-9C0F98E13656}"/>
              </a:ext>
            </a:extLst>
          </p:cNvPr>
          <p:cNvSpPr txBox="1">
            <a:spLocks noChangeArrowheads="1"/>
          </p:cNvSpPr>
          <p:nvPr/>
        </p:nvSpPr>
        <p:spPr bwMode="auto">
          <a:xfrm>
            <a:off x="1876855" y="2909667"/>
            <a:ext cx="1715612" cy="262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rId6">
                  <a:extLst>
                    <a:ext uri="{A12FA001-AC4F-418D-AE19-62706E023703}">
                      <ahyp:hlinkClr xmlns:ahyp="http://schemas.microsoft.com/office/drawing/2018/hyperlinkcolor" val="tx"/>
                    </a:ext>
                  </a:extLst>
                </a:hlinkClick>
              </a:rPr>
              <a:t>NC Rural Health Centers</a:t>
            </a:r>
            <a:endParaRPr lang="en-US" altLang="en-US" sz="1000" dirty="0">
              <a:solidFill>
                <a:srgbClr val="7030A0"/>
              </a:solidFill>
              <a:latin typeface="+mj-lt"/>
            </a:endParaRPr>
          </a:p>
        </p:txBody>
      </p:sp>
      <p:sp>
        <p:nvSpPr>
          <p:cNvPr id="1030" name="Text Box 43">
            <a:extLst>
              <a:ext uri="{FF2B5EF4-FFF2-40B4-BE49-F238E27FC236}">
                <a16:creationId xmlns:a16="http://schemas.microsoft.com/office/drawing/2014/main" id="{7850A563-AC63-4E60-8121-36DEACE65BAC}"/>
              </a:ext>
            </a:extLst>
          </p:cNvPr>
          <p:cNvSpPr txBox="1">
            <a:spLocks noChangeArrowheads="1"/>
          </p:cNvSpPr>
          <p:nvPr/>
        </p:nvSpPr>
        <p:spPr bwMode="auto">
          <a:xfrm>
            <a:off x="1882857" y="3150130"/>
            <a:ext cx="1647227" cy="5271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latin typeface="+mj-lt"/>
              </a:rPr>
              <a:t>Supports state designated rural health centers that serve the entire community </a:t>
            </a:r>
          </a:p>
        </p:txBody>
      </p:sp>
      <p:sp>
        <p:nvSpPr>
          <p:cNvPr id="1031" name="AutoShape 44">
            <a:extLst>
              <a:ext uri="{FF2B5EF4-FFF2-40B4-BE49-F238E27FC236}">
                <a16:creationId xmlns:a16="http://schemas.microsoft.com/office/drawing/2014/main" id="{04B845F7-E447-4237-97D4-33DD915A9783}"/>
              </a:ext>
            </a:extLst>
          </p:cNvPr>
          <p:cNvSpPr>
            <a:spLocks noChangeArrowheads="1"/>
          </p:cNvSpPr>
          <p:nvPr/>
        </p:nvSpPr>
        <p:spPr bwMode="auto">
          <a:xfrm>
            <a:off x="3703397" y="188120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33" name="Text Box 45">
            <a:extLst>
              <a:ext uri="{FF2B5EF4-FFF2-40B4-BE49-F238E27FC236}">
                <a16:creationId xmlns:a16="http://schemas.microsoft.com/office/drawing/2014/main" id="{3C1838FF-FF90-465C-92F7-4AF88B667A5E}"/>
              </a:ext>
            </a:extLst>
          </p:cNvPr>
          <p:cNvSpPr txBox="1">
            <a:spLocks noChangeArrowheads="1"/>
          </p:cNvSpPr>
          <p:nvPr/>
        </p:nvSpPr>
        <p:spPr bwMode="auto">
          <a:xfrm>
            <a:off x="3696559" y="2718354"/>
            <a:ext cx="1717622" cy="257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rId7">
                  <a:extLst>
                    <a:ext uri="{A12FA001-AC4F-418D-AE19-62706E023703}">
                      <ahyp:hlinkClr xmlns:ahyp="http://schemas.microsoft.com/office/drawing/2018/hyperlinkcolor" val="tx"/>
                    </a:ext>
                  </a:extLst>
                </a:hlinkClick>
              </a:rPr>
              <a:t>NC Community Health Grants</a:t>
            </a:r>
            <a:endParaRPr lang="en-US" altLang="en-US" sz="1000" dirty="0">
              <a:solidFill>
                <a:srgbClr val="7030A0"/>
              </a:solidFill>
              <a:latin typeface="+mj-lt"/>
            </a:endParaRPr>
          </a:p>
        </p:txBody>
      </p:sp>
      <p:pic>
        <p:nvPicPr>
          <p:cNvPr id="1070" name="Picture 46" descr="CHG">
            <a:extLst>
              <a:ext uri="{FF2B5EF4-FFF2-40B4-BE49-F238E27FC236}">
                <a16:creationId xmlns:a16="http://schemas.microsoft.com/office/drawing/2014/main" id="{8C2EB2E6-9565-424A-9D46-7AE604FBB9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006" y="1849658"/>
            <a:ext cx="989543" cy="9895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4" name="Text Box 47">
            <a:extLst>
              <a:ext uri="{FF2B5EF4-FFF2-40B4-BE49-F238E27FC236}">
                <a16:creationId xmlns:a16="http://schemas.microsoft.com/office/drawing/2014/main" id="{E507D8CD-C887-4C0E-87D5-B186FD07BC8A}"/>
              </a:ext>
            </a:extLst>
          </p:cNvPr>
          <p:cNvSpPr txBox="1">
            <a:spLocks noChangeArrowheads="1"/>
          </p:cNvSpPr>
          <p:nvPr/>
        </p:nvSpPr>
        <p:spPr bwMode="auto">
          <a:xfrm>
            <a:off x="3738795" y="3028418"/>
            <a:ext cx="1675386" cy="665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latin typeface="+mj-lt"/>
              </a:rPr>
              <a:t>Supports the primary care safety net system with increasing access to health care for vulnerable populations </a:t>
            </a:r>
          </a:p>
        </p:txBody>
      </p:sp>
      <p:sp>
        <p:nvSpPr>
          <p:cNvPr id="1035" name="AutoShape 48">
            <a:extLst>
              <a:ext uri="{FF2B5EF4-FFF2-40B4-BE49-F238E27FC236}">
                <a16:creationId xmlns:a16="http://schemas.microsoft.com/office/drawing/2014/main" id="{C1A54B34-6E12-4EA6-AF52-6ED34623C7AD}"/>
              </a:ext>
            </a:extLst>
          </p:cNvPr>
          <p:cNvSpPr>
            <a:spLocks noChangeArrowheads="1"/>
          </p:cNvSpPr>
          <p:nvPr/>
        </p:nvSpPr>
        <p:spPr bwMode="auto">
          <a:xfrm>
            <a:off x="5509842" y="1890475"/>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73" name="Picture 49" descr="farmworker health">
            <a:extLst>
              <a:ext uri="{FF2B5EF4-FFF2-40B4-BE49-F238E27FC236}">
                <a16:creationId xmlns:a16="http://schemas.microsoft.com/office/drawing/2014/main" id="{D68D4A70-7BED-41A5-B7F0-C66D54B2CB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8080" y="1914181"/>
            <a:ext cx="880935" cy="8809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8" name="Text Box 51">
            <a:extLst>
              <a:ext uri="{FF2B5EF4-FFF2-40B4-BE49-F238E27FC236}">
                <a16:creationId xmlns:a16="http://schemas.microsoft.com/office/drawing/2014/main" id="{EE3FA452-7B0E-4970-95C1-E8559FD40DC0}"/>
              </a:ext>
            </a:extLst>
          </p:cNvPr>
          <p:cNvSpPr txBox="1">
            <a:spLocks noChangeArrowheads="1"/>
          </p:cNvSpPr>
          <p:nvPr/>
        </p:nvSpPr>
        <p:spPr bwMode="auto">
          <a:xfrm>
            <a:off x="5573646" y="3123093"/>
            <a:ext cx="1661306" cy="649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mj-lt"/>
              </a:rPr>
              <a:t>Supports medical, dental and educational services for members of the North Carolina agricultural labor force and their families </a:t>
            </a:r>
          </a:p>
        </p:txBody>
      </p:sp>
      <p:grpSp>
        <p:nvGrpSpPr>
          <p:cNvPr id="4" name="Group 3">
            <a:extLst>
              <a:ext uri="{FF2B5EF4-FFF2-40B4-BE49-F238E27FC236}">
                <a16:creationId xmlns:a16="http://schemas.microsoft.com/office/drawing/2014/main" id="{53E8840A-6B60-4FB9-B3F1-F96F7B62F505}"/>
              </a:ext>
            </a:extLst>
          </p:cNvPr>
          <p:cNvGrpSpPr/>
          <p:nvPr/>
        </p:nvGrpSpPr>
        <p:grpSpPr>
          <a:xfrm>
            <a:off x="62754" y="3950517"/>
            <a:ext cx="1734402" cy="1877671"/>
            <a:chOff x="981692" y="3876775"/>
            <a:chExt cx="1734402" cy="1877671"/>
          </a:xfrm>
        </p:grpSpPr>
        <p:sp>
          <p:nvSpPr>
            <p:cNvPr id="1042" name="AutoShape 55">
              <a:extLst>
                <a:ext uri="{FF2B5EF4-FFF2-40B4-BE49-F238E27FC236}">
                  <a16:creationId xmlns:a16="http://schemas.microsoft.com/office/drawing/2014/main" id="{66C9AC51-6FCB-43F1-993B-66C2C261BD8D}"/>
                </a:ext>
              </a:extLst>
            </p:cNvPr>
            <p:cNvSpPr>
              <a:spLocks noChangeArrowheads="1"/>
            </p:cNvSpPr>
            <p:nvPr/>
          </p:nvSpPr>
          <p:spPr bwMode="auto">
            <a:xfrm>
              <a:off x="981692" y="3876775"/>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0" name="Picture 56" descr="hospital">
              <a:extLst>
                <a:ext uri="{FF2B5EF4-FFF2-40B4-BE49-F238E27FC236}">
                  <a16:creationId xmlns:a16="http://schemas.microsoft.com/office/drawing/2014/main" id="{D53D229D-0C4C-4301-BF1D-6FC0E8B210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8323" y="3923377"/>
              <a:ext cx="830653" cy="830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3" name="Text Box 57">
              <a:extLst>
                <a:ext uri="{FF2B5EF4-FFF2-40B4-BE49-F238E27FC236}">
                  <a16:creationId xmlns:a16="http://schemas.microsoft.com/office/drawing/2014/main" id="{57B910A4-0ECB-4A02-AD36-3210ACFF8C4D}"/>
                </a:ext>
              </a:extLst>
            </p:cNvPr>
            <p:cNvSpPr txBox="1">
              <a:spLocks noChangeArrowheads="1"/>
            </p:cNvSpPr>
            <p:nvPr/>
          </p:nvSpPr>
          <p:spPr bwMode="auto">
            <a:xfrm>
              <a:off x="1000484" y="4830320"/>
              <a:ext cx="1715610" cy="218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rId11">
                    <a:extLst>
                      <a:ext uri="{A12FA001-AC4F-418D-AE19-62706E023703}">
                        <ahyp:hlinkClr xmlns:ahyp="http://schemas.microsoft.com/office/drawing/2018/hyperlinkcolor" val="tx"/>
                      </a:ext>
                    </a:extLst>
                  </a:hlinkClick>
                </a:rPr>
                <a:t>NC Rural Hospital Program</a:t>
              </a:r>
              <a:endParaRPr lang="en-US" altLang="en-US" sz="1000" dirty="0">
                <a:solidFill>
                  <a:srgbClr val="7030A0"/>
                </a:solidFill>
                <a:latin typeface="+mj-lt"/>
              </a:endParaRPr>
            </a:p>
          </p:txBody>
        </p:sp>
        <p:sp>
          <p:nvSpPr>
            <p:cNvPr id="1045" name="Text Box 58">
              <a:extLst>
                <a:ext uri="{FF2B5EF4-FFF2-40B4-BE49-F238E27FC236}">
                  <a16:creationId xmlns:a16="http://schemas.microsoft.com/office/drawing/2014/main" id="{99A9FDD8-844C-4494-9180-A2F3DC6B5DFA}"/>
                </a:ext>
              </a:extLst>
            </p:cNvPr>
            <p:cNvSpPr txBox="1">
              <a:spLocks noChangeArrowheads="1"/>
            </p:cNvSpPr>
            <p:nvPr/>
          </p:nvSpPr>
          <p:spPr bwMode="auto">
            <a:xfrm>
              <a:off x="983156" y="5034571"/>
              <a:ext cx="1715610" cy="71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solidFill>
                    <a:srgbClr val="000000"/>
                  </a:solidFill>
                  <a:latin typeface="+mj-lt"/>
                </a:rPr>
                <a:t>Funds operational improvement projects for the benefit of all critical access hospitals and eligible small rural hospitals</a:t>
              </a:r>
            </a:p>
            <a:p>
              <a:pPr algn="ctr" defTabSz="685800" eaLnBrk="0" fontAlgn="base" hangingPunct="0">
                <a:spcBef>
                  <a:spcPct val="0"/>
                </a:spcBef>
                <a:spcAft>
                  <a:spcPct val="0"/>
                </a:spcAft>
              </a:pPr>
              <a:endParaRPr lang="en-US" altLang="en-US" sz="900" dirty="0">
                <a:solidFill>
                  <a:srgbClr val="000000"/>
                </a:solidFill>
                <a:latin typeface="Calibri" panose="020F0502020204030204" pitchFamily="34" charset="0"/>
              </a:endParaRPr>
            </a:p>
            <a:p>
              <a:pPr defTabSz="685800" eaLnBrk="0" fontAlgn="base" hangingPunct="0">
                <a:spcBef>
                  <a:spcPct val="0"/>
                </a:spcBef>
                <a:spcAft>
                  <a:spcPct val="0"/>
                </a:spcAft>
              </a:pPr>
              <a:endParaRPr lang="en-US" altLang="en-US" sz="2400" dirty="0">
                <a:latin typeface="Arial" panose="020B0604020202020204" pitchFamily="34" charset="0"/>
              </a:endParaRPr>
            </a:p>
          </p:txBody>
        </p:sp>
      </p:grpSp>
      <p:grpSp>
        <p:nvGrpSpPr>
          <p:cNvPr id="5" name="Group 4">
            <a:extLst>
              <a:ext uri="{FF2B5EF4-FFF2-40B4-BE49-F238E27FC236}">
                <a16:creationId xmlns:a16="http://schemas.microsoft.com/office/drawing/2014/main" id="{61CF76E5-7CCB-4738-AAA0-4D14B76059C9}"/>
              </a:ext>
            </a:extLst>
          </p:cNvPr>
          <p:cNvGrpSpPr/>
          <p:nvPr/>
        </p:nvGrpSpPr>
        <p:grpSpPr>
          <a:xfrm>
            <a:off x="1865056" y="3957567"/>
            <a:ext cx="1820080" cy="1858085"/>
            <a:chOff x="2783994" y="3883825"/>
            <a:chExt cx="1820080" cy="1858085"/>
          </a:xfrm>
        </p:grpSpPr>
        <p:sp>
          <p:nvSpPr>
            <p:cNvPr id="1046" name="AutoShape 59">
              <a:extLst>
                <a:ext uri="{FF2B5EF4-FFF2-40B4-BE49-F238E27FC236}">
                  <a16:creationId xmlns:a16="http://schemas.microsoft.com/office/drawing/2014/main" id="{73D8B774-2A08-47B0-909C-725A1063CA2A}"/>
                </a:ext>
              </a:extLst>
            </p:cNvPr>
            <p:cNvSpPr>
              <a:spLocks noChangeArrowheads="1"/>
            </p:cNvSpPr>
            <p:nvPr/>
          </p:nvSpPr>
          <p:spPr bwMode="auto">
            <a:xfrm>
              <a:off x="2783994" y="3883825"/>
              <a:ext cx="1733712"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4" name="Picture 60" descr="Medication assistance">
              <a:extLst>
                <a:ext uri="{FF2B5EF4-FFF2-40B4-BE49-F238E27FC236}">
                  <a16:creationId xmlns:a16="http://schemas.microsoft.com/office/drawing/2014/main" id="{7A07FB32-5FA9-418C-BBBB-DB1F0EFDD6B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83240" y="3944830"/>
              <a:ext cx="909092" cy="740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8" name="Text Box 61">
              <a:extLst>
                <a:ext uri="{FF2B5EF4-FFF2-40B4-BE49-F238E27FC236}">
                  <a16:creationId xmlns:a16="http://schemas.microsoft.com/office/drawing/2014/main" id="{00C6E0B8-21D6-4BF1-A787-342AEB457EBB}"/>
                </a:ext>
              </a:extLst>
            </p:cNvPr>
            <p:cNvSpPr txBox="1">
              <a:spLocks noChangeArrowheads="1"/>
            </p:cNvSpPr>
            <p:nvPr/>
          </p:nvSpPr>
          <p:spPr bwMode="auto">
            <a:xfrm>
              <a:off x="2784624" y="4711004"/>
              <a:ext cx="1819450" cy="5213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cs typeface="Calibri"/>
                  <a:hlinkClick r:id="rId13">
                    <a:extLst>
                      <a:ext uri="{A12FA001-AC4F-418D-AE19-62706E023703}">
                        <ahyp:hlinkClr xmlns:ahyp="http://schemas.microsoft.com/office/drawing/2018/hyperlinkcolor" val="tx"/>
                      </a:ext>
                    </a:extLst>
                  </a:hlinkClick>
                </a:rPr>
                <a:t>NC Medication Assistance Program</a:t>
              </a:r>
              <a:endParaRPr lang="en-US" altLang="en-US" sz="1000" b="1" dirty="0">
                <a:solidFill>
                  <a:srgbClr val="7030A0"/>
                </a:solidFill>
                <a:latin typeface="+mj-lt"/>
              </a:endParaRPr>
            </a:p>
          </p:txBody>
        </p:sp>
        <p:sp>
          <p:nvSpPr>
            <p:cNvPr id="1049" name="Text Box 62">
              <a:extLst>
                <a:ext uri="{FF2B5EF4-FFF2-40B4-BE49-F238E27FC236}">
                  <a16:creationId xmlns:a16="http://schemas.microsoft.com/office/drawing/2014/main" id="{B9988E76-10EB-461F-93AC-C6FCB6A07A72}"/>
                </a:ext>
              </a:extLst>
            </p:cNvPr>
            <p:cNvSpPr txBox="1">
              <a:spLocks noChangeArrowheads="1"/>
            </p:cNvSpPr>
            <p:nvPr/>
          </p:nvSpPr>
          <p:spPr bwMode="auto">
            <a:xfrm>
              <a:off x="2824566" y="5047105"/>
              <a:ext cx="1749803" cy="6948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latin typeface="+mj-lt"/>
                </a:rPr>
                <a:t>Provides free and low-cost medications donated by pharmaceutical manufacturers to patients who cannot afford them </a:t>
              </a:r>
            </a:p>
          </p:txBody>
        </p:sp>
      </p:grpSp>
      <p:grpSp>
        <p:nvGrpSpPr>
          <p:cNvPr id="6" name="Group 5">
            <a:extLst>
              <a:ext uri="{FF2B5EF4-FFF2-40B4-BE49-F238E27FC236}">
                <a16:creationId xmlns:a16="http://schemas.microsoft.com/office/drawing/2014/main" id="{6BAA8CD6-95E5-43FD-87DA-764514E4DE82}"/>
              </a:ext>
            </a:extLst>
          </p:cNvPr>
          <p:cNvGrpSpPr/>
          <p:nvPr/>
        </p:nvGrpSpPr>
        <p:grpSpPr>
          <a:xfrm>
            <a:off x="3668692" y="3944200"/>
            <a:ext cx="1810033" cy="1952690"/>
            <a:chOff x="4587630" y="3870458"/>
            <a:chExt cx="1810033" cy="1952690"/>
          </a:xfrm>
        </p:grpSpPr>
        <p:sp>
          <p:nvSpPr>
            <p:cNvPr id="1050" name="AutoShape 63">
              <a:extLst>
                <a:ext uri="{FF2B5EF4-FFF2-40B4-BE49-F238E27FC236}">
                  <a16:creationId xmlns:a16="http://schemas.microsoft.com/office/drawing/2014/main" id="{722B3C0B-FD84-4A8D-9EC6-8DF274F17D62}"/>
                </a:ext>
              </a:extLst>
            </p:cNvPr>
            <p:cNvSpPr>
              <a:spLocks noChangeArrowheads="1"/>
            </p:cNvSpPr>
            <p:nvPr/>
          </p:nvSpPr>
          <p:spPr bwMode="auto">
            <a:xfrm>
              <a:off x="4605906" y="3876774"/>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88" name="Picture 64" descr="telepsych">
              <a:extLst>
                <a:ext uri="{FF2B5EF4-FFF2-40B4-BE49-F238E27FC236}">
                  <a16:creationId xmlns:a16="http://schemas.microsoft.com/office/drawing/2014/main" id="{6ED1DDAA-0266-4BF2-94CA-71E6E34142E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38234" y="3870458"/>
              <a:ext cx="828642" cy="8286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52" name="Text Box 65">
              <a:extLst>
                <a:ext uri="{FF2B5EF4-FFF2-40B4-BE49-F238E27FC236}">
                  <a16:creationId xmlns:a16="http://schemas.microsoft.com/office/drawing/2014/main" id="{97753271-D6DE-488B-86D5-8DA2F5DD3E4D}"/>
                </a:ext>
              </a:extLst>
            </p:cNvPr>
            <p:cNvSpPr txBox="1">
              <a:spLocks noChangeArrowheads="1"/>
            </p:cNvSpPr>
            <p:nvPr/>
          </p:nvSpPr>
          <p:spPr bwMode="auto">
            <a:xfrm>
              <a:off x="4587630" y="4715018"/>
              <a:ext cx="1810033" cy="380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 action="ppaction://noaction">
                    <a:extLst>
                      <a:ext uri="{A12FA001-AC4F-418D-AE19-62706E023703}">
                        <ahyp:hlinkClr xmlns:ahyp="http://schemas.microsoft.com/office/drawing/2018/hyperlinkcolor" val="tx"/>
                      </a:ext>
                    </a:extLst>
                  </a:hlinkClick>
                </a:rPr>
                <a:t>NC Statewide Telepsychiatry </a:t>
              </a:r>
            </a:p>
            <a:p>
              <a:pPr algn="ctr" defTabSz="685800" eaLnBrk="0" fontAlgn="base" hangingPunct="0">
                <a:spcBef>
                  <a:spcPct val="0"/>
                </a:spcBef>
                <a:spcAft>
                  <a:spcPct val="0"/>
                </a:spcAft>
              </a:pPr>
              <a:r>
                <a:rPr lang="en-US" altLang="en-US" sz="1000" b="1" dirty="0">
                  <a:solidFill>
                    <a:srgbClr val="7030A0"/>
                  </a:solidFill>
                  <a:latin typeface="+mj-lt"/>
                  <a:hlinkClick r:id="" action="ppaction://noaction">
                    <a:extLst>
                      <a:ext uri="{A12FA001-AC4F-418D-AE19-62706E023703}">
                        <ahyp:hlinkClr xmlns:ahyp="http://schemas.microsoft.com/office/drawing/2018/hyperlinkcolor" val="tx"/>
                      </a:ext>
                    </a:extLst>
                  </a:hlinkClick>
                </a:rPr>
                <a:t>Program</a:t>
              </a:r>
              <a:endParaRPr lang="en-US" altLang="en-US" sz="1000" dirty="0">
                <a:solidFill>
                  <a:srgbClr val="7030A0"/>
                </a:solidFill>
                <a:latin typeface="+mj-lt"/>
              </a:endParaRPr>
            </a:p>
          </p:txBody>
        </p:sp>
        <p:sp>
          <p:nvSpPr>
            <p:cNvPr id="1054" name="Text Box 67">
              <a:extLst>
                <a:ext uri="{FF2B5EF4-FFF2-40B4-BE49-F238E27FC236}">
                  <a16:creationId xmlns:a16="http://schemas.microsoft.com/office/drawing/2014/main" id="{A3E5514D-646C-4176-8195-279057553E37}"/>
                </a:ext>
              </a:extLst>
            </p:cNvPr>
            <p:cNvSpPr txBox="1">
              <a:spLocks noChangeArrowheads="1"/>
            </p:cNvSpPr>
            <p:nvPr/>
          </p:nvSpPr>
          <p:spPr bwMode="auto">
            <a:xfrm>
              <a:off x="4612207" y="5061105"/>
              <a:ext cx="1749803" cy="7620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latin typeface="+mj-lt"/>
                </a:rPr>
                <a:t>Supports psychiatric evaluation of patients through videoconferencing  technology in emergency departments </a:t>
              </a:r>
            </a:p>
          </p:txBody>
        </p:sp>
      </p:grpSp>
      <p:sp>
        <p:nvSpPr>
          <p:cNvPr id="83" name="AutoShape 52">
            <a:extLst>
              <a:ext uri="{FF2B5EF4-FFF2-40B4-BE49-F238E27FC236}">
                <a16:creationId xmlns:a16="http://schemas.microsoft.com/office/drawing/2014/main" id="{57522069-125C-4B7A-AB67-C61EAAE4DB08}"/>
              </a:ext>
            </a:extLst>
          </p:cNvPr>
          <p:cNvSpPr>
            <a:spLocks noChangeArrowheads="1"/>
          </p:cNvSpPr>
          <p:nvPr/>
        </p:nvSpPr>
        <p:spPr bwMode="auto">
          <a:xfrm>
            <a:off x="7329118" y="1903647"/>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85" name="Text Box 54">
            <a:extLst>
              <a:ext uri="{FF2B5EF4-FFF2-40B4-BE49-F238E27FC236}">
                <a16:creationId xmlns:a16="http://schemas.microsoft.com/office/drawing/2014/main" id="{E5DE7088-EBE8-421B-B952-88877FE7A699}"/>
              </a:ext>
            </a:extLst>
          </p:cNvPr>
          <p:cNvSpPr txBox="1">
            <a:spLocks noChangeArrowheads="1"/>
          </p:cNvSpPr>
          <p:nvPr/>
        </p:nvSpPr>
        <p:spPr bwMode="auto">
          <a:xfrm>
            <a:off x="7351826" y="2708748"/>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u="sng" dirty="0">
                <a:solidFill>
                  <a:srgbClr val="7030A0"/>
                </a:solidFill>
                <a:latin typeface="Calibri" panose="020F0502020204030204" pitchFamily="34" charset="0"/>
              </a:rPr>
              <a:t>Rural Health Information Technology Program</a:t>
            </a:r>
            <a:endParaRPr lang="en-US" altLang="en-US" sz="1000" u="sng" dirty="0">
              <a:solidFill>
                <a:srgbClr val="7030A0"/>
              </a:solidFill>
              <a:latin typeface="Arial" panose="020B0604020202020204" pitchFamily="34" charset="0"/>
            </a:endParaRPr>
          </a:p>
        </p:txBody>
      </p:sp>
      <p:sp>
        <p:nvSpPr>
          <p:cNvPr id="86" name="Text Box 66">
            <a:extLst>
              <a:ext uri="{FF2B5EF4-FFF2-40B4-BE49-F238E27FC236}">
                <a16:creationId xmlns:a16="http://schemas.microsoft.com/office/drawing/2014/main" id="{A0274C18-FE78-4F35-91D2-068BEB901CEC}"/>
              </a:ext>
            </a:extLst>
          </p:cNvPr>
          <p:cNvSpPr txBox="1">
            <a:spLocks noChangeArrowheads="1"/>
          </p:cNvSpPr>
          <p:nvPr/>
        </p:nvSpPr>
        <p:spPr bwMode="auto">
          <a:xfrm>
            <a:off x="7320107" y="3030217"/>
            <a:ext cx="1751813" cy="6269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lvl="0" algn="ctr" eaLnBrk="0" fontAlgn="base" hangingPunct="0">
              <a:spcBef>
                <a:spcPct val="0"/>
              </a:spcBef>
              <a:spcAft>
                <a:spcPct val="0"/>
              </a:spcAft>
            </a:pPr>
            <a:r>
              <a:rPr lang="en-US" sz="900" dirty="0">
                <a:latin typeface="+mj-lt"/>
              </a:rPr>
              <a:t>Provides technical assistance to improve the use of Electronic Health Record (EHR) Systems and the use of health information exchange</a:t>
            </a:r>
            <a:endParaRPr lang="en-US" altLang="en-US" sz="900" dirty="0">
              <a:latin typeface="+mj-lt"/>
            </a:endParaRPr>
          </a:p>
        </p:txBody>
      </p:sp>
      <p:pic>
        <p:nvPicPr>
          <p:cNvPr id="72" name="Picture 71">
            <a:extLst>
              <a:ext uri="{FF2B5EF4-FFF2-40B4-BE49-F238E27FC236}">
                <a16:creationId xmlns:a16="http://schemas.microsoft.com/office/drawing/2014/main" id="{4B38D676-EF3D-440B-B2E9-2E60D41776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7754" y="1883525"/>
            <a:ext cx="896636" cy="896636"/>
          </a:xfrm>
          <a:prstGeom prst="rect">
            <a:avLst/>
          </a:prstGeom>
        </p:spPr>
      </p:pic>
      <p:pic>
        <p:nvPicPr>
          <p:cNvPr id="74" name="Picture 73">
            <a:extLst>
              <a:ext uri="{FF2B5EF4-FFF2-40B4-BE49-F238E27FC236}">
                <a16:creationId xmlns:a16="http://schemas.microsoft.com/office/drawing/2014/main" id="{A5F4A02D-21B7-4A9A-891B-36AB5F9AE61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2831" y="1872991"/>
            <a:ext cx="896636" cy="896636"/>
          </a:xfrm>
          <a:prstGeom prst="rect">
            <a:avLst/>
          </a:prstGeom>
        </p:spPr>
      </p:pic>
      <p:sp>
        <p:nvSpPr>
          <p:cNvPr id="40" name="Text Box 50">
            <a:extLst>
              <a:ext uri="{FF2B5EF4-FFF2-40B4-BE49-F238E27FC236}">
                <a16:creationId xmlns:a16="http://schemas.microsoft.com/office/drawing/2014/main" id="{E592DC27-4B3B-4708-BABA-9320D6502B74}"/>
              </a:ext>
            </a:extLst>
          </p:cNvPr>
          <p:cNvSpPr txBox="1">
            <a:spLocks noChangeArrowheads="1"/>
          </p:cNvSpPr>
          <p:nvPr/>
        </p:nvSpPr>
        <p:spPr bwMode="auto">
          <a:xfrm>
            <a:off x="5518177" y="2793032"/>
            <a:ext cx="1715610" cy="3930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u="sng" dirty="0">
                <a:solidFill>
                  <a:srgbClr val="7030A0"/>
                </a:solidFill>
                <a:latin typeface="+mj-lt"/>
                <a:cs typeface="Calibri"/>
              </a:rPr>
              <a:t>NC Farmworker Health Program</a:t>
            </a:r>
            <a:endParaRPr lang="en-US" altLang="en-US" sz="1000" u="sng" dirty="0">
              <a:solidFill>
                <a:srgbClr val="7030A0"/>
              </a:solidFill>
              <a:latin typeface="+mj-lt"/>
              <a:cs typeface="Arial"/>
            </a:endParaRPr>
          </a:p>
        </p:txBody>
      </p:sp>
      <p:grpSp>
        <p:nvGrpSpPr>
          <p:cNvPr id="7" name="Group 6">
            <a:extLst>
              <a:ext uri="{FF2B5EF4-FFF2-40B4-BE49-F238E27FC236}">
                <a16:creationId xmlns:a16="http://schemas.microsoft.com/office/drawing/2014/main" id="{424078F4-B941-4A0D-BE11-FC028F50423A}"/>
              </a:ext>
            </a:extLst>
          </p:cNvPr>
          <p:cNvGrpSpPr/>
          <p:nvPr/>
        </p:nvGrpSpPr>
        <p:grpSpPr>
          <a:xfrm>
            <a:off x="5517411" y="3957567"/>
            <a:ext cx="1777472" cy="1825799"/>
            <a:chOff x="6436349" y="3883825"/>
            <a:chExt cx="1777472" cy="1825799"/>
          </a:xfrm>
        </p:grpSpPr>
        <p:sp>
          <p:nvSpPr>
            <p:cNvPr id="44" name="AutoShape 52">
              <a:extLst>
                <a:ext uri="{FF2B5EF4-FFF2-40B4-BE49-F238E27FC236}">
                  <a16:creationId xmlns:a16="http://schemas.microsoft.com/office/drawing/2014/main" id="{347E999B-A53D-40C6-94F5-5FA4D41EFE19}"/>
                </a:ext>
              </a:extLst>
            </p:cNvPr>
            <p:cNvSpPr>
              <a:spLocks noChangeArrowheads="1"/>
            </p:cNvSpPr>
            <p:nvPr/>
          </p:nvSpPr>
          <p:spPr bwMode="auto">
            <a:xfrm>
              <a:off x="6436349" y="3883825"/>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45" name="Picture 53" descr="Integrated health">
              <a:extLst>
                <a:ext uri="{FF2B5EF4-FFF2-40B4-BE49-F238E27FC236}">
                  <a16:creationId xmlns:a16="http://schemas.microsoft.com/office/drawing/2014/main" id="{7F28EC35-ABDA-4411-8051-AB6AE0ECF04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66968" y="3918647"/>
              <a:ext cx="893003" cy="8909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6" name="Text Box 54">
              <a:extLst>
                <a:ext uri="{FF2B5EF4-FFF2-40B4-BE49-F238E27FC236}">
                  <a16:creationId xmlns:a16="http://schemas.microsoft.com/office/drawing/2014/main" id="{7B607B36-B9F7-4F7B-89C7-5453B8DF693E}"/>
                </a:ext>
              </a:extLst>
            </p:cNvPr>
            <p:cNvSpPr txBox="1">
              <a:spLocks noChangeArrowheads="1"/>
            </p:cNvSpPr>
            <p:nvPr/>
          </p:nvSpPr>
          <p:spPr bwMode="auto">
            <a:xfrm>
              <a:off x="6459057" y="4836181"/>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b="1" dirty="0">
                  <a:solidFill>
                    <a:srgbClr val="7030A0"/>
                  </a:solidFill>
                  <a:latin typeface="+mj-lt"/>
                  <a:hlinkClick r:id="rId18">
                    <a:extLst>
                      <a:ext uri="{A12FA001-AC4F-418D-AE19-62706E023703}">
                        <ahyp:hlinkClr xmlns:ahyp="http://schemas.microsoft.com/office/drawing/2018/hyperlinkcolor" val="tx"/>
                      </a:ext>
                    </a:extLst>
                  </a:hlinkClick>
                </a:rPr>
                <a:t>NC Analytics &amp; Innovations</a:t>
              </a:r>
              <a:endParaRPr lang="en-US" altLang="en-US" sz="1000" dirty="0">
                <a:solidFill>
                  <a:srgbClr val="7030A0"/>
                </a:solidFill>
                <a:latin typeface="+mj-lt"/>
              </a:endParaRPr>
            </a:p>
          </p:txBody>
        </p:sp>
        <p:sp>
          <p:nvSpPr>
            <p:cNvPr id="47" name="Text Box 66">
              <a:extLst>
                <a:ext uri="{FF2B5EF4-FFF2-40B4-BE49-F238E27FC236}">
                  <a16:creationId xmlns:a16="http://schemas.microsoft.com/office/drawing/2014/main" id="{902E43D4-6E98-4BC3-ACF0-E6479448BD21}"/>
                </a:ext>
              </a:extLst>
            </p:cNvPr>
            <p:cNvSpPr txBox="1">
              <a:spLocks noChangeArrowheads="1"/>
            </p:cNvSpPr>
            <p:nvPr/>
          </p:nvSpPr>
          <p:spPr bwMode="auto">
            <a:xfrm>
              <a:off x="6452483" y="5047105"/>
              <a:ext cx="1761338" cy="5241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00" dirty="0">
                  <a:solidFill>
                    <a:srgbClr val="000000"/>
                  </a:solidFill>
                  <a:latin typeface="+mj-lt"/>
                </a:rPr>
                <a:t>Support data analytics, shortage designations, and pioneering </a:t>
              </a:r>
            </a:p>
            <a:p>
              <a:pPr algn="ctr" defTabSz="685800" eaLnBrk="0" fontAlgn="base" hangingPunct="0">
                <a:spcBef>
                  <a:spcPct val="0"/>
                </a:spcBef>
                <a:spcAft>
                  <a:spcPct val="0"/>
                </a:spcAft>
              </a:pPr>
              <a:r>
                <a:rPr lang="en-US" altLang="en-US" sz="1000" dirty="0">
                  <a:solidFill>
                    <a:srgbClr val="000000"/>
                  </a:solidFill>
                  <a:latin typeface="+mj-lt"/>
                </a:rPr>
                <a:t>efforts to improve health</a:t>
              </a:r>
            </a:p>
          </p:txBody>
        </p:sp>
      </p:grpSp>
      <p:grpSp>
        <p:nvGrpSpPr>
          <p:cNvPr id="3" name="Group 2">
            <a:extLst>
              <a:ext uri="{FF2B5EF4-FFF2-40B4-BE49-F238E27FC236}">
                <a16:creationId xmlns:a16="http://schemas.microsoft.com/office/drawing/2014/main" id="{B5F6A91F-96DE-495A-91E8-0C8DCDD58DDD}"/>
              </a:ext>
            </a:extLst>
          </p:cNvPr>
          <p:cNvGrpSpPr/>
          <p:nvPr/>
        </p:nvGrpSpPr>
        <p:grpSpPr>
          <a:xfrm>
            <a:off x="7324990" y="3955043"/>
            <a:ext cx="1747365" cy="2075873"/>
            <a:chOff x="7324990" y="3892646"/>
            <a:chExt cx="1747365" cy="2075873"/>
          </a:xfrm>
        </p:grpSpPr>
        <p:sp>
          <p:nvSpPr>
            <p:cNvPr id="48" name="AutoShape 52">
              <a:extLst>
                <a:ext uri="{FF2B5EF4-FFF2-40B4-BE49-F238E27FC236}">
                  <a16:creationId xmlns:a16="http://schemas.microsoft.com/office/drawing/2014/main" id="{023E67CF-C486-430F-A973-A77638DA04EA}"/>
                </a:ext>
              </a:extLst>
            </p:cNvPr>
            <p:cNvSpPr>
              <a:spLocks noChangeArrowheads="1"/>
            </p:cNvSpPr>
            <p:nvPr/>
          </p:nvSpPr>
          <p:spPr bwMode="auto">
            <a:xfrm>
              <a:off x="7329117" y="3892646"/>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49" name="Text Box 54">
              <a:extLst>
                <a:ext uri="{FF2B5EF4-FFF2-40B4-BE49-F238E27FC236}">
                  <a16:creationId xmlns:a16="http://schemas.microsoft.com/office/drawing/2014/main" id="{16777035-DB2E-45B3-BF8E-58B2E0DBE6B8}"/>
                </a:ext>
              </a:extLst>
            </p:cNvPr>
            <p:cNvSpPr txBox="1">
              <a:spLocks noChangeArrowheads="1"/>
            </p:cNvSpPr>
            <p:nvPr/>
          </p:nvSpPr>
          <p:spPr bwMode="auto">
            <a:xfrm>
              <a:off x="7351824" y="4805208"/>
              <a:ext cx="1720531" cy="286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Bef>
                  <a:spcPct val="0"/>
                </a:spcBef>
                <a:spcAft>
                  <a:spcPct val="0"/>
                </a:spcAft>
              </a:pPr>
              <a:r>
                <a:rPr lang="en-US" altLang="en-US" sz="1000" b="1" u="sng" dirty="0">
                  <a:solidFill>
                    <a:srgbClr val="7030A0"/>
                  </a:solidFill>
                  <a:latin typeface="+mj-lt"/>
                  <a:cs typeface="Calibri"/>
                </a:rPr>
                <a:t>Community Health Worker Program</a:t>
              </a:r>
              <a:endParaRPr lang="en-US" sz="1000" dirty="0">
                <a:solidFill>
                  <a:srgbClr val="7030A0"/>
                </a:solidFill>
                <a:latin typeface="+mj-lt"/>
              </a:endParaRPr>
            </a:p>
          </p:txBody>
        </p:sp>
        <p:sp>
          <p:nvSpPr>
            <p:cNvPr id="50" name="Text Box 66">
              <a:extLst>
                <a:ext uri="{FF2B5EF4-FFF2-40B4-BE49-F238E27FC236}">
                  <a16:creationId xmlns:a16="http://schemas.microsoft.com/office/drawing/2014/main" id="{4E39D430-E648-41D2-999F-039C71744854}"/>
                </a:ext>
              </a:extLst>
            </p:cNvPr>
            <p:cNvSpPr txBox="1">
              <a:spLocks noChangeArrowheads="1"/>
            </p:cNvSpPr>
            <p:nvPr/>
          </p:nvSpPr>
          <p:spPr bwMode="auto">
            <a:xfrm>
              <a:off x="7324990" y="5175524"/>
              <a:ext cx="1746929" cy="792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en-US" sz="1000" dirty="0">
                  <a:latin typeface="+mj-lt"/>
                  <a:ea typeface="+mn-lt"/>
                  <a:cs typeface="+mn-lt"/>
                </a:rPr>
                <a:t>Support North Carolinians  by connecting them to  medical and social support resources</a:t>
              </a:r>
              <a:endParaRPr lang="en-US" sz="1000" dirty="0">
                <a:latin typeface="+mj-lt"/>
              </a:endParaRPr>
            </a:p>
          </p:txBody>
        </p:sp>
        <p:pic>
          <p:nvPicPr>
            <p:cNvPr id="51" name="Picture 50">
              <a:extLst>
                <a:ext uri="{FF2B5EF4-FFF2-40B4-BE49-F238E27FC236}">
                  <a16:creationId xmlns:a16="http://schemas.microsoft.com/office/drawing/2014/main" id="{F7B4280A-60F3-4FD3-995E-0E04DB28C059}"/>
                </a:ext>
              </a:extLst>
            </p:cNvPr>
            <p:cNvPicPr>
              <a:picLocks noChangeAspect="1"/>
            </p:cNvPicPr>
            <p:nvPr/>
          </p:nvPicPr>
          <p:blipFill>
            <a:blip r:embed="rId19"/>
            <a:stretch>
              <a:fillRect/>
            </a:stretch>
          </p:blipFill>
          <p:spPr>
            <a:xfrm>
              <a:off x="7793915" y="3910801"/>
              <a:ext cx="800400" cy="827130"/>
            </a:xfrm>
            <a:prstGeom prst="rect">
              <a:avLst/>
            </a:prstGeom>
          </p:spPr>
        </p:pic>
      </p:grpSp>
    </p:spTree>
    <p:extLst>
      <p:ext uri="{BB962C8B-B14F-4D97-AF65-F5344CB8AC3E}">
        <p14:creationId xmlns:p14="http://schemas.microsoft.com/office/powerpoint/2010/main" val="11627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C96444-33B1-0FF8-1F50-B7A092A600F3}"/>
              </a:ext>
            </a:extLst>
          </p:cNvPr>
          <p:cNvGrpSpPr/>
          <p:nvPr/>
        </p:nvGrpSpPr>
        <p:grpSpPr>
          <a:xfrm>
            <a:off x="0" y="1"/>
            <a:ext cx="4571999" cy="6857999"/>
            <a:chOff x="-1719" y="-1719"/>
            <a:chExt cx="4571999" cy="6857999"/>
          </a:xfrm>
        </p:grpSpPr>
        <p:sp>
          <p:nvSpPr>
            <p:cNvPr id="7" name="Rectangle 6">
              <a:extLst>
                <a:ext uri="{FF2B5EF4-FFF2-40B4-BE49-F238E27FC236}">
                  <a16:creationId xmlns:a16="http://schemas.microsoft.com/office/drawing/2014/main" id="{2FA2961E-B468-F4C6-3188-7A47B84FEC32}"/>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BF1BB1-EDF1-A85D-65CD-1C3112E627B8}"/>
                </a:ext>
              </a:extLst>
            </p:cNvPr>
            <p:cNvSpPr/>
            <p:nvPr/>
          </p:nvSpPr>
          <p:spPr>
            <a:xfrm>
              <a:off x="1132687" y="-1719"/>
              <a:ext cx="3437593" cy="6857999"/>
            </a:xfrm>
            <a:prstGeom prst="rect">
              <a:avLst/>
            </a:prstGeom>
            <a:solidFill>
              <a:schemeClr val="accent2">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5FDC414-D9DD-49A4-8A0E-DA1D8DEF2217}"/>
              </a:ext>
            </a:extLst>
          </p:cNvPr>
          <p:cNvSpPr>
            <a:spLocks noGrp="1"/>
          </p:cNvSpPr>
          <p:nvPr>
            <p:ph type="title"/>
          </p:nvPr>
        </p:nvSpPr>
        <p:spPr>
          <a:xfrm>
            <a:off x="4719744" y="1761616"/>
            <a:ext cx="4424256" cy="5915166"/>
          </a:xfrm>
          <a:noFill/>
          <a:ln>
            <a:noFill/>
          </a:ln>
        </p:spPr>
        <p:txBody>
          <a:bodyPr vert="horz" wrap="square" lIns="91440" tIns="45720" rIns="91440" bIns="45720" rtlCol="0" anchor="t">
            <a:normAutofit/>
          </a:bodyPr>
          <a:lstStyle/>
          <a:p>
            <a:pPr defTabSz="914400"/>
            <a:br>
              <a:rPr lang="en-US" sz="2800" dirty="0">
                <a:latin typeface="+mj-lt"/>
                <a:ea typeface="+mj-ea"/>
                <a:cs typeface="Arial"/>
              </a:rPr>
            </a:br>
            <a:r>
              <a:rPr lang="en-US" sz="2800" dirty="0">
                <a:solidFill>
                  <a:schemeClr val="tx1"/>
                </a:solidFill>
                <a:latin typeface="+mj-lt"/>
                <a:ea typeface="+mj-ea"/>
                <a:cs typeface="Arial"/>
              </a:rPr>
              <a:t>15</a:t>
            </a:r>
            <a:r>
              <a:rPr lang="en-US" sz="2800" kern="1200" dirty="0">
                <a:solidFill>
                  <a:schemeClr val="tx1"/>
                </a:solidFill>
                <a:latin typeface="+mj-lt"/>
                <a:ea typeface="+mj-ea"/>
                <a:cs typeface="Arial"/>
              </a:rPr>
              <a:t> Points</a:t>
            </a:r>
            <a:br>
              <a:rPr lang="en-US" sz="2800" dirty="0">
                <a:solidFill>
                  <a:schemeClr val="tx1"/>
                </a:solidFill>
                <a:latin typeface="+mj-lt"/>
                <a:ea typeface="+mj-ea"/>
                <a:cs typeface="Arial"/>
              </a:rPr>
            </a:br>
            <a:br>
              <a:rPr lang="en-US" sz="2800" kern="1200" dirty="0">
                <a:solidFill>
                  <a:schemeClr val="tx1"/>
                </a:solidFill>
                <a:latin typeface="+mj-lt"/>
                <a:ea typeface="+mj-ea"/>
                <a:cs typeface="+mj-cs"/>
              </a:rPr>
            </a:br>
            <a:r>
              <a:rPr lang="en-US" sz="2800" b="0" dirty="0">
                <a:solidFill>
                  <a:schemeClr val="tx1"/>
                </a:solidFill>
                <a:latin typeface="+mj-lt"/>
                <a:ea typeface="+mj-ea"/>
                <a:cs typeface="Arial"/>
              </a:rPr>
              <a:t>Describe how these funds will address the need for medication assistance in the communities your organization serves.</a:t>
            </a:r>
            <a:br>
              <a:rPr lang="en-US" sz="2800" b="0" dirty="0">
                <a:solidFill>
                  <a:schemeClr val="tx1"/>
                </a:solidFill>
                <a:latin typeface="+mj-lt"/>
                <a:ea typeface="+mj-ea"/>
                <a:cs typeface="Arial"/>
              </a:rPr>
            </a:br>
            <a:br>
              <a:rPr lang="en-US" sz="1800" b="0" dirty="0">
                <a:solidFill>
                  <a:schemeClr val="tx1"/>
                </a:solidFill>
                <a:latin typeface="Arial"/>
                <a:ea typeface="+mj-ea"/>
                <a:cs typeface="Arial"/>
              </a:rPr>
            </a:br>
            <a:br>
              <a:rPr lang="en-US" sz="1800" b="0" dirty="0">
                <a:solidFill>
                  <a:schemeClr val="tx1"/>
                </a:solidFill>
                <a:latin typeface="Arial"/>
                <a:ea typeface="+mj-ea"/>
                <a:cs typeface="Arial"/>
              </a:rPr>
            </a:br>
            <a:br>
              <a:rPr lang="en-US" sz="1800" b="0" dirty="0">
                <a:solidFill>
                  <a:schemeClr val="tx1"/>
                </a:solidFill>
                <a:latin typeface="+mj-lt"/>
                <a:ea typeface="+mj-ea"/>
                <a:cs typeface="Arial"/>
              </a:rPr>
            </a:br>
            <a:r>
              <a:rPr lang="en-US" sz="1600" b="0" dirty="0">
                <a:solidFill>
                  <a:srgbClr val="FF0000"/>
                </a:solidFill>
                <a:effectLst/>
                <a:latin typeface="+mj-lt"/>
                <a:ea typeface="Calibri" panose="020F0502020204030204" pitchFamily="34" charset="0"/>
              </a:rPr>
              <a:t>**Essay should not </a:t>
            </a:r>
            <a:r>
              <a:rPr lang="en-US" sz="1600" b="0" dirty="0">
                <a:solidFill>
                  <a:srgbClr val="FF0000"/>
                </a:solidFill>
                <a:latin typeface="+mj-lt"/>
                <a:ea typeface="Calibri" panose="020F0502020204030204" pitchFamily="34" charset="0"/>
              </a:rPr>
              <a:t>include bullets or tables**</a:t>
            </a:r>
            <a:endParaRPr lang="en-US" sz="1800" b="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E8CECF6C-8BBB-B2CB-F7DD-874DF319BDD3}"/>
              </a:ext>
            </a:extLst>
          </p:cNvPr>
          <p:cNvSpPr txBox="1"/>
          <p:nvPr/>
        </p:nvSpPr>
        <p:spPr>
          <a:xfrm>
            <a:off x="4569325" y="422788"/>
            <a:ext cx="4574676" cy="1338828"/>
          </a:xfrm>
          <a:prstGeom prst="rect">
            <a:avLst/>
          </a:prstGeom>
          <a:solidFill>
            <a:schemeClr val="tx1"/>
          </a:solidFill>
        </p:spPr>
        <p:txBody>
          <a:bodyPr wrap="square" rtlCol="0">
            <a:spAutoFit/>
          </a:bodyPr>
          <a:lstStyle/>
          <a:p>
            <a:pPr algn="ctr"/>
            <a:r>
              <a:rPr lang="en-US" sz="2700" b="1" kern="1200" dirty="0">
                <a:solidFill>
                  <a:schemeClr val="bg1"/>
                </a:solidFill>
                <a:latin typeface="+mj-lt"/>
                <a:ea typeface="+mj-ea"/>
                <a:cs typeface="Arial"/>
              </a:rPr>
              <a:t>How will access to MAP funds address community need?</a:t>
            </a:r>
            <a:endParaRPr lang="en-US" sz="2700" b="1" dirty="0">
              <a:solidFill>
                <a:schemeClr val="bg1"/>
              </a:solidFill>
              <a:latin typeface="+mj-lt"/>
            </a:endParaRPr>
          </a:p>
        </p:txBody>
      </p:sp>
      <p:pic>
        <p:nvPicPr>
          <p:cNvPr id="5" name="Graphic 4" descr="Neighborhood outline">
            <a:extLst>
              <a:ext uri="{FF2B5EF4-FFF2-40B4-BE49-F238E27FC236}">
                <a16:creationId xmlns:a16="http://schemas.microsoft.com/office/drawing/2014/main" id="{3BC409CE-7550-D8E1-3E2B-CD8E1C7BC8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994" y="1948143"/>
            <a:ext cx="2694039" cy="2613739"/>
          </a:xfrm>
          <a:prstGeom prst="rect">
            <a:avLst/>
          </a:prstGeom>
        </p:spPr>
      </p:pic>
    </p:spTree>
    <p:extLst>
      <p:ext uri="{BB962C8B-B14F-4D97-AF65-F5344CB8AC3E}">
        <p14:creationId xmlns:p14="http://schemas.microsoft.com/office/powerpoint/2010/main" val="24386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B1A9591-9C10-0A7E-8891-57C956C43D0E}"/>
              </a:ext>
            </a:extLst>
          </p:cNvPr>
          <p:cNvGrpSpPr/>
          <p:nvPr/>
        </p:nvGrpSpPr>
        <p:grpSpPr>
          <a:xfrm>
            <a:off x="0" y="0"/>
            <a:ext cx="4530696" cy="6858000"/>
            <a:chOff x="-1719" y="-1719"/>
            <a:chExt cx="4530696" cy="6858000"/>
          </a:xfrm>
        </p:grpSpPr>
        <p:sp>
          <p:nvSpPr>
            <p:cNvPr id="6" name="Rectangle 5">
              <a:extLst>
                <a:ext uri="{FF2B5EF4-FFF2-40B4-BE49-F238E27FC236}">
                  <a16:creationId xmlns:a16="http://schemas.microsoft.com/office/drawing/2014/main" id="{71EBC04A-A787-696C-BD61-E1A5E85F97C3}"/>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6091525-E2B0-CF3C-5E01-BC417E2F99AE}"/>
                </a:ext>
              </a:extLst>
            </p:cNvPr>
            <p:cNvSpPr/>
            <p:nvPr/>
          </p:nvSpPr>
          <p:spPr>
            <a:xfrm>
              <a:off x="1091384" y="-1718"/>
              <a:ext cx="3437593" cy="6857999"/>
            </a:xfrm>
            <a:prstGeom prst="rect">
              <a:avLst/>
            </a:prstGeom>
            <a:solidFill>
              <a:schemeClr val="accent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E58B7A8-E5ED-4C66-8159-732F4946E3B7}"/>
              </a:ext>
            </a:extLst>
          </p:cNvPr>
          <p:cNvSpPr>
            <a:spLocks noGrp="1"/>
          </p:cNvSpPr>
          <p:nvPr>
            <p:ph type="title"/>
          </p:nvPr>
        </p:nvSpPr>
        <p:spPr>
          <a:xfrm>
            <a:off x="4646580" y="1384969"/>
            <a:ext cx="4497420" cy="4752298"/>
          </a:xfrm>
          <a:noFill/>
          <a:ln>
            <a:noFill/>
          </a:ln>
        </p:spPr>
        <p:txBody>
          <a:bodyPr vert="horz" wrap="square" lIns="91440" tIns="45720" rIns="91440" bIns="45720" rtlCol="0" anchor="t">
            <a:normAutofit fontScale="90000"/>
          </a:bodyPr>
          <a:lstStyle/>
          <a:p>
            <a:pPr defTabSz="914400"/>
            <a:r>
              <a:rPr lang="en-US" sz="2000" kern="1200" dirty="0">
                <a:solidFill>
                  <a:schemeClr val="tx1"/>
                </a:solidFill>
                <a:latin typeface="+mj-lt"/>
                <a:ea typeface="+mj-ea"/>
                <a:cs typeface="Arial"/>
              </a:rPr>
              <a:t>				</a:t>
            </a:r>
            <a:br>
              <a:rPr lang="en-US" sz="2000" dirty="0">
                <a:solidFill>
                  <a:schemeClr val="tx1"/>
                </a:solidFill>
                <a:latin typeface="+mj-lt"/>
                <a:ea typeface="+mj-ea"/>
                <a:cs typeface="Arial"/>
              </a:rPr>
            </a:br>
            <a:r>
              <a:rPr lang="en-US" kern="1200" dirty="0">
                <a:solidFill>
                  <a:schemeClr val="tx1"/>
                </a:solidFill>
                <a:latin typeface="+mj-lt"/>
                <a:ea typeface="+mj-ea"/>
                <a:cs typeface="Arial"/>
              </a:rPr>
              <a:t>15 Points</a:t>
            </a:r>
            <a:br>
              <a:rPr lang="en-US" sz="2000" kern="1200" dirty="0">
                <a:solidFill>
                  <a:schemeClr val="tx1"/>
                </a:solidFill>
                <a:latin typeface="+mj-lt"/>
                <a:ea typeface="+mj-ea"/>
                <a:cs typeface="Arial"/>
              </a:rPr>
            </a:br>
            <a:br>
              <a:rPr lang="en-US" sz="2000" kern="1200" dirty="0">
                <a:solidFill>
                  <a:schemeClr val="tx1"/>
                </a:solidFill>
                <a:latin typeface="+mj-lt"/>
                <a:ea typeface="+mj-ea"/>
                <a:cs typeface="Arial"/>
              </a:rPr>
            </a:br>
            <a:br>
              <a:rPr lang="en-US" sz="2000" kern="1200" dirty="0">
                <a:solidFill>
                  <a:schemeClr val="tx1"/>
                </a:solidFill>
                <a:latin typeface="+mj-lt"/>
                <a:ea typeface="+mj-ea"/>
                <a:cs typeface="Arial"/>
              </a:rPr>
            </a:br>
            <a:r>
              <a:rPr lang="en-US" sz="2000" b="0" kern="1200" dirty="0">
                <a:solidFill>
                  <a:schemeClr val="tx1"/>
                </a:solidFill>
                <a:latin typeface="+mj-lt"/>
                <a:ea typeface="+mj-ea"/>
                <a:cs typeface="Arial"/>
              </a:rPr>
              <a:t>Describe the purpose of the grant. </a:t>
            </a:r>
            <a:br>
              <a:rPr lang="en-US" sz="2000" b="0" kern="1200" dirty="0">
                <a:solidFill>
                  <a:schemeClr val="tx1"/>
                </a:solidFill>
                <a:latin typeface="+mj-lt"/>
                <a:ea typeface="+mj-ea"/>
                <a:cs typeface="Arial"/>
              </a:rPr>
            </a:br>
            <a:br>
              <a:rPr lang="en-US" sz="2000" dirty="0">
                <a:latin typeface="+mj-lt"/>
                <a:ea typeface="+mj-ea"/>
                <a:cs typeface="Arial"/>
              </a:rPr>
            </a:br>
            <a:r>
              <a:rPr lang="en-US" sz="2000" b="0" dirty="0">
                <a:solidFill>
                  <a:schemeClr val="tx1"/>
                </a:solidFill>
                <a:latin typeface="+mj-lt"/>
                <a:ea typeface="+mj-ea"/>
                <a:cs typeface="Arial"/>
              </a:rPr>
              <a:t>The project description should be specific on what medication assistance related services you plan to fund with this grant.  Include proposed activities, timelines to implement grant activities, and anticipated outcomes. </a:t>
            </a:r>
            <a:br>
              <a:rPr lang="en-US" sz="2000" b="0" dirty="0">
                <a:solidFill>
                  <a:schemeClr val="tx1"/>
                </a:solidFill>
                <a:latin typeface="+mj-lt"/>
                <a:ea typeface="+mj-ea"/>
                <a:cs typeface="Arial"/>
              </a:rPr>
            </a:br>
            <a:br>
              <a:rPr lang="en-US" sz="2000" b="0" dirty="0">
                <a:solidFill>
                  <a:schemeClr val="tx1"/>
                </a:solidFill>
                <a:latin typeface="+mj-lt"/>
                <a:ea typeface="+mj-ea"/>
                <a:cs typeface="Arial"/>
              </a:rPr>
            </a:br>
            <a:r>
              <a:rPr lang="en-US" sz="2000" b="0" dirty="0">
                <a:solidFill>
                  <a:schemeClr val="tx1"/>
                </a:solidFill>
                <a:latin typeface="+mj-lt"/>
                <a:ea typeface="+mj-ea"/>
                <a:cs typeface="Arial"/>
              </a:rPr>
              <a:t>Will your dispensing plan be compliant with the NC Board of Pharmacy?</a:t>
            </a:r>
            <a:br>
              <a:rPr lang="en-US" sz="1800" b="0" dirty="0">
                <a:solidFill>
                  <a:schemeClr val="tx1"/>
                </a:solidFill>
                <a:latin typeface="Arial"/>
                <a:ea typeface="+mj-ea"/>
                <a:cs typeface="Arial"/>
              </a:rPr>
            </a:br>
            <a:br>
              <a:rPr lang="en-US" sz="1800" b="0" dirty="0">
                <a:solidFill>
                  <a:schemeClr val="tx1"/>
                </a:solidFill>
                <a:latin typeface="Arial"/>
                <a:ea typeface="+mj-ea"/>
                <a:cs typeface="Arial"/>
              </a:rPr>
            </a:br>
            <a:r>
              <a:rPr lang="en-US" sz="1600" b="0" dirty="0">
                <a:solidFill>
                  <a:srgbClr val="FF0000"/>
                </a:solidFill>
                <a:effectLst/>
                <a:latin typeface="+mj-lt"/>
                <a:ea typeface="Calibri" panose="020F0502020204030204" pitchFamily="34" charset="0"/>
              </a:rPr>
              <a:t>**Essay should not </a:t>
            </a:r>
            <a:r>
              <a:rPr lang="en-US" sz="1600" b="0" dirty="0">
                <a:solidFill>
                  <a:srgbClr val="FF0000"/>
                </a:solidFill>
                <a:latin typeface="+mj-lt"/>
                <a:ea typeface="Calibri" panose="020F0502020204030204" pitchFamily="34" charset="0"/>
              </a:rPr>
              <a:t>include bullets or tables**</a:t>
            </a:r>
            <a:endParaRPr lang="en-US" sz="1800" b="0" dirty="0">
              <a:solidFill>
                <a:schemeClr val="tx1"/>
              </a:solidFill>
              <a:latin typeface="+mj-lt"/>
              <a:ea typeface="+mj-ea"/>
              <a:cs typeface="Arial"/>
            </a:endParaRPr>
          </a:p>
        </p:txBody>
      </p:sp>
      <p:sp>
        <p:nvSpPr>
          <p:cNvPr id="3" name="TextBox 2">
            <a:extLst>
              <a:ext uri="{FF2B5EF4-FFF2-40B4-BE49-F238E27FC236}">
                <a16:creationId xmlns:a16="http://schemas.microsoft.com/office/drawing/2014/main" id="{08F39514-C351-8FF7-3A70-426A95B0004F}"/>
              </a:ext>
            </a:extLst>
          </p:cNvPr>
          <p:cNvSpPr txBox="1"/>
          <p:nvPr/>
        </p:nvSpPr>
        <p:spPr>
          <a:xfrm>
            <a:off x="4569324" y="461639"/>
            <a:ext cx="4574676" cy="923330"/>
          </a:xfrm>
          <a:prstGeom prst="rect">
            <a:avLst/>
          </a:prstGeom>
          <a:solidFill>
            <a:schemeClr val="tx1"/>
          </a:solidFill>
        </p:spPr>
        <p:txBody>
          <a:bodyPr wrap="square" rtlCol="0">
            <a:spAutoFit/>
          </a:bodyPr>
          <a:lstStyle/>
          <a:p>
            <a:pPr algn="ctr"/>
            <a:r>
              <a:rPr lang="en-US" sz="2700" b="1" kern="1200" dirty="0">
                <a:solidFill>
                  <a:schemeClr val="bg1"/>
                </a:solidFill>
                <a:latin typeface="+mj-lt"/>
                <a:ea typeface="+mj-ea"/>
                <a:cs typeface="Arial"/>
              </a:rPr>
              <a:t>How will your agency utilize these funds?</a:t>
            </a:r>
            <a:endParaRPr lang="en-US" sz="2700" b="1" dirty="0">
              <a:solidFill>
                <a:schemeClr val="bg1"/>
              </a:solidFill>
              <a:latin typeface="+mj-lt"/>
            </a:endParaRPr>
          </a:p>
        </p:txBody>
      </p:sp>
      <p:pic>
        <p:nvPicPr>
          <p:cNvPr id="4" name="Graphic 3" descr="Address Book with solid fill">
            <a:extLst>
              <a:ext uri="{FF2B5EF4-FFF2-40B4-BE49-F238E27FC236}">
                <a16:creationId xmlns:a16="http://schemas.microsoft.com/office/drawing/2014/main" id="{27018068-37A8-E8AC-EB4E-15A5437B13B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351254" y="1785538"/>
            <a:ext cx="2743200" cy="2743200"/>
          </a:xfrm>
          <a:prstGeom prst="rect">
            <a:avLst/>
          </a:prstGeom>
        </p:spPr>
      </p:pic>
    </p:spTree>
    <p:extLst>
      <p:ext uri="{BB962C8B-B14F-4D97-AF65-F5344CB8AC3E}">
        <p14:creationId xmlns:p14="http://schemas.microsoft.com/office/powerpoint/2010/main" val="136481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904EBC-FD97-F2CA-9B51-44374FC42507}"/>
              </a:ext>
            </a:extLst>
          </p:cNvPr>
          <p:cNvGrpSpPr/>
          <p:nvPr/>
        </p:nvGrpSpPr>
        <p:grpSpPr>
          <a:xfrm>
            <a:off x="0" y="1"/>
            <a:ext cx="4571999" cy="6857999"/>
            <a:chOff x="-1719" y="-1719"/>
            <a:chExt cx="4571999" cy="6857999"/>
          </a:xfrm>
        </p:grpSpPr>
        <p:sp>
          <p:nvSpPr>
            <p:cNvPr id="7" name="Rectangle 6">
              <a:extLst>
                <a:ext uri="{FF2B5EF4-FFF2-40B4-BE49-F238E27FC236}">
                  <a16:creationId xmlns:a16="http://schemas.microsoft.com/office/drawing/2014/main" id="{ADDE3E47-36AC-51C7-AB32-D0995B07B7B0}"/>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F944B50-CCF9-DDCC-2D06-5428A9258BB2}"/>
                </a:ext>
              </a:extLst>
            </p:cNvPr>
            <p:cNvSpPr/>
            <p:nvPr/>
          </p:nvSpPr>
          <p:spPr>
            <a:xfrm>
              <a:off x="1132687" y="-1719"/>
              <a:ext cx="3437593" cy="6857999"/>
            </a:xfrm>
            <a:prstGeom prst="rect">
              <a:avLst/>
            </a:prstGeom>
            <a:solidFill>
              <a:schemeClr val="accent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6F18C6B-04BA-4488-8A3F-5B9DD1A52486}"/>
              </a:ext>
            </a:extLst>
          </p:cNvPr>
          <p:cNvSpPr>
            <a:spLocks noGrp="1"/>
          </p:cNvSpPr>
          <p:nvPr>
            <p:ph type="title"/>
          </p:nvPr>
        </p:nvSpPr>
        <p:spPr>
          <a:xfrm>
            <a:off x="4701444" y="1761264"/>
            <a:ext cx="4442556" cy="5760142"/>
          </a:xfrm>
          <a:noFill/>
          <a:ln>
            <a:noFill/>
          </a:ln>
        </p:spPr>
        <p:txBody>
          <a:bodyPr vert="horz" wrap="square" lIns="91440" tIns="45720" rIns="91440" bIns="45720" rtlCol="0" anchor="t">
            <a:normAutofit/>
          </a:bodyPr>
          <a:lstStyle/>
          <a:p>
            <a:pPr defTabSz="914400"/>
            <a:r>
              <a:rPr lang="en-US" sz="2800" kern="1200" dirty="0">
                <a:solidFill>
                  <a:schemeClr val="tx1"/>
                </a:solidFill>
                <a:latin typeface="+mj-lt"/>
                <a:ea typeface="+mj-ea"/>
                <a:cs typeface="Arial"/>
              </a:rPr>
              <a:t>				</a:t>
            </a:r>
            <a:br>
              <a:rPr lang="en-US" sz="2800" dirty="0">
                <a:latin typeface="+mj-lt"/>
                <a:ea typeface="+mj-ea"/>
                <a:cs typeface="+mj-cs"/>
              </a:rPr>
            </a:br>
            <a:r>
              <a:rPr lang="en-US" sz="2800" dirty="0">
                <a:solidFill>
                  <a:schemeClr val="tx1"/>
                </a:solidFill>
                <a:latin typeface="+mj-lt"/>
                <a:ea typeface="+mj-ea"/>
                <a:cs typeface="Arial"/>
              </a:rPr>
              <a:t>15 Points</a:t>
            </a:r>
            <a:br>
              <a:rPr lang="en-US" sz="2800" kern="1200" dirty="0">
                <a:latin typeface="+mj-lt"/>
                <a:ea typeface="+mj-ea"/>
                <a:cs typeface="+mj-cs"/>
              </a:rPr>
            </a:br>
            <a:br>
              <a:rPr lang="en-US" sz="2800" b="0" kern="1200" dirty="0">
                <a:highlight>
                  <a:srgbClr val="FFFF00"/>
                </a:highlight>
                <a:latin typeface="+mj-lt"/>
                <a:ea typeface="+mj-ea"/>
                <a:cs typeface="+mj-cs"/>
              </a:rPr>
            </a:br>
            <a:r>
              <a:rPr lang="en-US" sz="2800" b="0" dirty="0">
                <a:solidFill>
                  <a:schemeClr val="tx1"/>
                </a:solidFill>
                <a:effectLst/>
                <a:latin typeface="+mj-lt"/>
                <a:ea typeface="Calibri" panose="020F0502020204030204" pitchFamily="34" charset="0"/>
              </a:rPr>
              <a:t>Describe the process you will use to evaluate how the proposed use of funds affects the population and/or community need. </a:t>
            </a:r>
            <a:br>
              <a:rPr lang="en-US" sz="2000" b="0" dirty="0">
                <a:solidFill>
                  <a:schemeClr val="tx1"/>
                </a:solidFill>
                <a:effectLst/>
                <a:latin typeface="Arial" panose="020B0604020202020204" pitchFamily="34" charset="0"/>
                <a:ea typeface="Calibri" panose="020F0502020204030204" pitchFamily="34" charset="0"/>
              </a:rPr>
            </a:br>
            <a:br>
              <a:rPr lang="en-US" sz="2000" b="0" dirty="0">
                <a:solidFill>
                  <a:schemeClr val="tx1"/>
                </a:solidFill>
                <a:effectLst/>
                <a:latin typeface="Arial" panose="020B0604020202020204" pitchFamily="34" charset="0"/>
                <a:ea typeface="Calibri" panose="020F0502020204030204" pitchFamily="34" charset="0"/>
              </a:rPr>
            </a:br>
            <a:br>
              <a:rPr lang="en-US" sz="2000" b="0" dirty="0">
                <a:solidFill>
                  <a:schemeClr val="tx1"/>
                </a:solidFill>
                <a:effectLst/>
                <a:latin typeface="Arial" panose="020B0604020202020204" pitchFamily="34" charset="0"/>
                <a:ea typeface="Calibri" panose="020F0502020204030204" pitchFamily="34" charset="0"/>
              </a:rPr>
            </a:br>
            <a:r>
              <a:rPr lang="en-US" sz="1600" b="0" dirty="0">
                <a:solidFill>
                  <a:srgbClr val="FF0000"/>
                </a:solidFill>
                <a:effectLst/>
                <a:latin typeface="+mj-lt"/>
                <a:ea typeface="Calibri" panose="020F0502020204030204" pitchFamily="34" charset="0"/>
              </a:rPr>
              <a:t>**Essay should not </a:t>
            </a:r>
            <a:r>
              <a:rPr lang="en-US" sz="1600" b="0" dirty="0">
                <a:solidFill>
                  <a:srgbClr val="FF0000"/>
                </a:solidFill>
                <a:latin typeface="+mj-lt"/>
                <a:ea typeface="Calibri" panose="020F0502020204030204" pitchFamily="34" charset="0"/>
              </a:rPr>
              <a:t>include bullets or tables**</a:t>
            </a:r>
            <a:br>
              <a:rPr lang="en-US" sz="1800" b="0" dirty="0">
                <a:solidFill>
                  <a:schemeClr val="tx1"/>
                </a:solidFill>
                <a:effectLst/>
                <a:latin typeface="Arial" panose="020B0604020202020204" pitchFamily="34" charset="0"/>
                <a:ea typeface="Times New Roman" panose="02020603050405020304" pitchFamily="18" charset="0"/>
              </a:rPr>
            </a:br>
            <a:endParaRPr lang="en-US" sz="1900" b="0" kern="1200" dirty="0">
              <a:solidFill>
                <a:schemeClr val="tx1"/>
              </a:solidFill>
              <a:latin typeface="Arial"/>
              <a:ea typeface="+mj-ea"/>
              <a:cs typeface="Arial"/>
            </a:endParaRPr>
          </a:p>
        </p:txBody>
      </p:sp>
      <p:sp>
        <p:nvSpPr>
          <p:cNvPr id="3" name="TextBox 2">
            <a:extLst>
              <a:ext uri="{FF2B5EF4-FFF2-40B4-BE49-F238E27FC236}">
                <a16:creationId xmlns:a16="http://schemas.microsoft.com/office/drawing/2014/main" id="{79878459-BC6E-E83F-07DB-FD23FF959119}"/>
              </a:ext>
            </a:extLst>
          </p:cNvPr>
          <p:cNvSpPr txBox="1"/>
          <p:nvPr/>
        </p:nvSpPr>
        <p:spPr>
          <a:xfrm>
            <a:off x="4569325" y="422436"/>
            <a:ext cx="4574676" cy="923330"/>
          </a:xfrm>
          <a:prstGeom prst="rect">
            <a:avLst/>
          </a:prstGeom>
          <a:solidFill>
            <a:schemeClr val="tx1"/>
          </a:solidFill>
        </p:spPr>
        <p:txBody>
          <a:bodyPr wrap="square" rtlCol="0">
            <a:spAutoFit/>
          </a:bodyPr>
          <a:lstStyle/>
          <a:p>
            <a:pPr algn="ctr"/>
            <a:r>
              <a:rPr lang="en-US" sz="2700" b="1" dirty="0">
                <a:solidFill>
                  <a:schemeClr val="bg1"/>
                </a:solidFill>
                <a:latin typeface="+mj-lt"/>
              </a:rPr>
              <a:t>Why is the proposed project a good use of State dollars? </a:t>
            </a:r>
          </a:p>
        </p:txBody>
      </p:sp>
      <p:pic>
        <p:nvPicPr>
          <p:cNvPr id="5" name="Graphic 4" descr="Treasure chest with solid fill">
            <a:extLst>
              <a:ext uri="{FF2B5EF4-FFF2-40B4-BE49-F238E27FC236}">
                <a16:creationId xmlns:a16="http://schemas.microsoft.com/office/drawing/2014/main" id="{5608F2A4-9A90-ED07-EA3D-3DAF338741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6117" y="1761264"/>
            <a:ext cx="2939907" cy="2651760"/>
          </a:xfrm>
          <a:prstGeom prst="rect">
            <a:avLst/>
          </a:prstGeom>
        </p:spPr>
      </p:pic>
    </p:spTree>
    <p:extLst>
      <p:ext uri="{BB962C8B-B14F-4D97-AF65-F5344CB8AC3E}">
        <p14:creationId xmlns:p14="http://schemas.microsoft.com/office/powerpoint/2010/main" val="243240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9A489E8-EF64-EB20-0FD5-8403F53AD406}"/>
              </a:ext>
            </a:extLst>
          </p:cNvPr>
          <p:cNvGrpSpPr/>
          <p:nvPr/>
        </p:nvGrpSpPr>
        <p:grpSpPr>
          <a:xfrm>
            <a:off x="-27431" y="0"/>
            <a:ext cx="4599431" cy="6857999"/>
            <a:chOff x="-29151" y="-1719"/>
            <a:chExt cx="4599431" cy="6857999"/>
          </a:xfrm>
        </p:grpSpPr>
        <p:sp>
          <p:nvSpPr>
            <p:cNvPr id="7" name="Rectangle 6">
              <a:extLst>
                <a:ext uri="{FF2B5EF4-FFF2-40B4-BE49-F238E27FC236}">
                  <a16:creationId xmlns:a16="http://schemas.microsoft.com/office/drawing/2014/main" id="{1ABB37C4-DF29-06B1-5F31-7DBDC2BB30BE}"/>
                </a:ext>
              </a:extLst>
            </p:cNvPr>
            <p:cNvSpPr/>
            <p:nvPr/>
          </p:nvSpPr>
          <p:spPr>
            <a:xfrm>
              <a:off x="-29151"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48A2242-C9F1-005D-A072-FAFE14D002A7}"/>
                </a:ext>
              </a:extLst>
            </p:cNvPr>
            <p:cNvSpPr/>
            <p:nvPr/>
          </p:nvSpPr>
          <p:spPr>
            <a:xfrm>
              <a:off x="1132687" y="-1719"/>
              <a:ext cx="3437593" cy="6857999"/>
            </a:xfrm>
            <a:prstGeom prst="rect">
              <a:avLst/>
            </a:prstGeom>
            <a:solidFill>
              <a:schemeClr val="accent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6F18C6B-04BA-4488-8A3F-5B9DD1A52486}"/>
              </a:ext>
            </a:extLst>
          </p:cNvPr>
          <p:cNvSpPr>
            <a:spLocks noGrp="1"/>
          </p:cNvSpPr>
          <p:nvPr>
            <p:ph type="title"/>
          </p:nvPr>
        </p:nvSpPr>
        <p:spPr>
          <a:xfrm>
            <a:off x="4610016" y="2199148"/>
            <a:ext cx="4533984" cy="5760142"/>
          </a:xfrm>
          <a:noFill/>
          <a:ln>
            <a:noFill/>
          </a:ln>
        </p:spPr>
        <p:txBody>
          <a:bodyPr vert="horz" wrap="square" lIns="91440" tIns="45720" rIns="91440" bIns="45720" rtlCol="0" anchor="t">
            <a:normAutofit/>
          </a:bodyPr>
          <a:lstStyle/>
          <a:p>
            <a:pPr defTabSz="914400"/>
            <a:r>
              <a:rPr lang="en-US" sz="2400" kern="1200" dirty="0">
                <a:solidFill>
                  <a:schemeClr val="tx1"/>
                </a:solidFill>
                <a:latin typeface="+mj-lt"/>
                <a:ea typeface="+mj-ea"/>
                <a:cs typeface="Arial"/>
              </a:rPr>
              <a:t>			</a:t>
            </a:r>
            <a:br>
              <a:rPr lang="en-US" sz="2400" dirty="0">
                <a:latin typeface="+mj-lt"/>
                <a:ea typeface="+mj-ea"/>
                <a:cs typeface="+mj-cs"/>
              </a:rPr>
            </a:br>
            <a:r>
              <a:rPr lang="en-US" sz="2400" dirty="0">
                <a:solidFill>
                  <a:schemeClr val="tx1"/>
                </a:solidFill>
                <a:latin typeface="+mj-lt"/>
                <a:ea typeface="+mj-ea"/>
                <a:cs typeface="Arial"/>
              </a:rPr>
              <a:t>10 Points</a:t>
            </a:r>
            <a:br>
              <a:rPr lang="en-US" sz="2400" dirty="0">
                <a:solidFill>
                  <a:schemeClr val="tx1"/>
                </a:solidFill>
                <a:latin typeface="+mj-lt"/>
                <a:ea typeface="+mj-ea"/>
                <a:cs typeface="Arial"/>
              </a:rPr>
            </a:br>
            <a:br>
              <a:rPr lang="en-US" sz="2400" b="0" kern="1200" dirty="0">
                <a:solidFill>
                  <a:schemeClr val="tx1"/>
                </a:solidFill>
                <a:highlight>
                  <a:srgbClr val="FFFF00"/>
                </a:highlight>
                <a:latin typeface="+mj-lt"/>
                <a:ea typeface="+mj-ea"/>
                <a:cs typeface="+mj-cs"/>
              </a:rPr>
            </a:br>
            <a:r>
              <a:rPr lang="en-US" sz="2400" b="0" dirty="0">
                <a:solidFill>
                  <a:schemeClr val="tx1"/>
                </a:solidFill>
                <a:effectLst/>
                <a:latin typeface="+mj-lt"/>
                <a:ea typeface="Calibri" panose="020F0502020204030204" pitchFamily="34" charset="0"/>
              </a:rPr>
              <a:t>Describe all project partners and their respective roles.  </a:t>
            </a:r>
            <a:br>
              <a:rPr lang="en-US" sz="2400" b="0" dirty="0">
                <a:solidFill>
                  <a:schemeClr val="tx1"/>
                </a:solidFill>
                <a:effectLst/>
                <a:latin typeface="+mj-lt"/>
                <a:ea typeface="Calibri" panose="020F0502020204030204" pitchFamily="34" charset="0"/>
              </a:rPr>
            </a:br>
            <a:br>
              <a:rPr lang="en-US" sz="2400" b="0" dirty="0">
                <a:solidFill>
                  <a:schemeClr val="tx1"/>
                </a:solidFill>
                <a:effectLst/>
                <a:latin typeface="+mj-lt"/>
                <a:ea typeface="Calibri" panose="020F0502020204030204" pitchFamily="34" charset="0"/>
              </a:rPr>
            </a:br>
            <a:r>
              <a:rPr lang="en-US" sz="2400" b="0" dirty="0">
                <a:solidFill>
                  <a:schemeClr val="tx1"/>
                </a:solidFill>
                <a:effectLst/>
                <a:latin typeface="+mj-lt"/>
                <a:ea typeface="Calibri" panose="020F0502020204030204" pitchFamily="34" charset="0"/>
              </a:rPr>
              <a:t>How will partnering with other community agencies increase the number of patients receiving medication assistance?</a:t>
            </a:r>
            <a:br>
              <a:rPr lang="en-US" sz="1800" dirty="0">
                <a:effectLst/>
                <a:latin typeface="Arial" panose="020B0604020202020204" pitchFamily="34" charset="0"/>
                <a:ea typeface="Times New Roman" panose="02020603050405020304" pitchFamily="18" charset="0"/>
              </a:rPr>
            </a:br>
            <a:br>
              <a:rPr lang="en-US" sz="1800" dirty="0">
                <a:effectLst/>
                <a:latin typeface="Arial" panose="020B0604020202020204" pitchFamily="34" charset="0"/>
                <a:ea typeface="Times New Roman" panose="02020603050405020304" pitchFamily="18" charset="0"/>
              </a:rPr>
            </a:br>
            <a:br>
              <a:rPr lang="en-US" sz="2000" b="0" dirty="0">
                <a:solidFill>
                  <a:schemeClr val="tx1"/>
                </a:solidFill>
                <a:effectLst/>
                <a:latin typeface="Arial" panose="020B0604020202020204" pitchFamily="34" charset="0"/>
                <a:ea typeface="Calibri" panose="020F0502020204030204" pitchFamily="34" charset="0"/>
              </a:rPr>
            </a:br>
            <a:r>
              <a:rPr lang="en-US" sz="1600" b="0" dirty="0">
                <a:solidFill>
                  <a:srgbClr val="FF0000"/>
                </a:solidFill>
                <a:effectLst/>
                <a:latin typeface="+mj-lt"/>
                <a:ea typeface="Calibri" panose="020F0502020204030204" pitchFamily="34" charset="0"/>
              </a:rPr>
              <a:t>**Essay should not </a:t>
            </a:r>
            <a:r>
              <a:rPr lang="en-US" sz="1600" b="0" dirty="0">
                <a:solidFill>
                  <a:srgbClr val="FF0000"/>
                </a:solidFill>
                <a:latin typeface="+mj-lt"/>
                <a:ea typeface="Calibri" panose="020F0502020204030204" pitchFamily="34" charset="0"/>
              </a:rPr>
              <a:t>include bullets or tables**</a:t>
            </a:r>
            <a:br>
              <a:rPr lang="en-US" sz="1800" b="0" dirty="0">
                <a:solidFill>
                  <a:schemeClr val="tx1"/>
                </a:solidFill>
                <a:effectLst/>
                <a:latin typeface="Arial" panose="020B0604020202020204" pitchFamily="34" charset="0"/>
                <a:ea typeface="Times New Roman" panose="02020603050405020304" pitchFamily="18" charset="0"/>
              </a:rPr>
            </a:br>
            <a:endParaRPr lang="en-US" sz="1900" b="0" kern="1200" dirty="0">
              <a:solidFill>
                <a:schemeClr val="tx1"/>
              </a:solidFill>
              <a:latin typeface="Arial"/>
              <a:ea typeface="+mj-ea"/>
              <a:cs typeface="Arial"/>
            </a:endParaRPr>
          </a:p>
        </p:txBody>
      </p:sp>
      <p:sp>
        <p:nvSpPr>
          <p:cNvPr id="3" name="TextBox 2">
            <a:extLst>
              <a:ext uri="{FF2B5EF4-FFF2-40B4-BE49-F238E27FC236}">
                <a16:creationId xmlns:a16="http://schemas.microsoft.com/office/drawing/2014/main" id="{2465BB5A-D2F9-5F7B-1180-0EF237435410}"/>
              </a:ext>
            </a:extLst>
          </p:cNvPr>
          <p:cNvSpPr txBox="1"/>
          <p:nvPr/>
        </p:nvSpPr>
        <p:spPr>
          <a:xfrm>
            <a:off x="4533984" y="444822"/>
            <a:ext cx="4610015" cy="1754326"/>
          </a:xfrm>
          <a:prstGeom prst="rect">
            <a:avLst/>
          </a:prstGeom>
          <a:solidFill>
            <a:schemeClr val="tx1"/>
          </a:solidFill>
        </p:spPr>
        <p:txBody>
          <a:bodyPr wrap="square" rtlCol="0">
            <a:spAutoFit/>
          </a:bodyPr>
          <a:lstStyle/>
          <a:p>
            <a:pPr algn="ctr"/>
            <a:r>
              <a:rPr lang="en-US" sz="2700" b="1" dirty="0">
                <a:solidFill>
                  <a:schemeClr val="bg1"/>
                </a:solidFill>
                <a:latin typeface="+mj-lt"/>
                <a:ea typeface="+mj-ea"/>
                <a:cs typeface="Arial"/>
              </a:rPr>
              <a:t>Current community partnerships and responsibilities of each agency.</a:t>
            </a:r>
            <a:endParaRPr lang="en-US" sz="2700" b="1" dirty="0">
              <a:solidFill>
                <a:schemeClr val="bg1"/>
              </a:solidFill>
              <a:latin typeface="+mj-lt"/>
            </a:endParaRPr>
          </a:p>
        </p:txBody>
      </p:sp>
      <p:pic>
        <p:nvPicPr>
          <p:cNvPr id="5" name="Graphic 4" descr="Group with solid fill">
            <a:extLst>
              <a:ext uri="{FF2B5EF4-FFF2-40B4-BE49-F238E27FC236}">
                <a16:creationId xmlns:a16="http://schemas.microsoft.com/office/drawing/2014/main" id="{2A044246-CA67-7280-A13D-CCD9E02276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4036" y="2103120"/>
            <a:ext cx="2651760" cy="2651760"/>
          </a:xfrm>
          <a:prstGeom prst="rect">
            <a:avLst/>
          </a:prstGeom>
        </p:spPr>
      </p:pic>
    </p:spTree>
    <p:extLst>
      <p:ext uri="{BB962C8B-B14F-4D97-AF65-F5344CB8AC3E}">
        <p14:creationId xmlns:p14="http://schemas.microsoft.com/office/powerpoint/2010/main" val="164712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BC6A7E-B0E4-AEE9-FE74-6CC7D2D883B0}"/>
              </a:ext>
            </a:extLst>
          </p:cNvPr>
          <p:cNvGrpSpPr/>
          <p:nvPr/>
        </p:nvGrpSpPr>
        <p:grpSpPr>
          <a:xfrm>
            <a:off x="-2675" y="0"/>
            <a:ext cx="4571999" cy="6857999"/>
            <a:chOff x="-1719" y="-1719"/>
            <a:chExt cx="4571999" cy="6857999"/>
          </a:xfrm>
        </p:grpSpPr>
        <p:sp>
          <p:nvSpPr>
            <p:cNvPr id="11" name="Rectangle 10">
              <a:extLst>
                <a:ext uri="{FF2B5EF4-FFF2-40B4-BE49-F238E27FC236}">
                  <a16:creationId xmlns:a16="http://schemas.microsoft.com/office/drawing/2014/main" id="{25F1AB43-C1AB-B401-8CAE-F5FCD355C458}"/>
                </a:ext>
              </a:extLst>
            </p:cNvPr>
            <p:cNvSpPr/>
            <p:nvPr/>
          </p:nvSpPr>
          <p:spPr>
            <a:xfrm>
              <a:off x="-1719"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B94C7C-39B7-258A-187E-8B448DB6A07F}"/>
                </a:ext>
              </a:extLst>
            </p:cNvPr>
            <p:cNvSpPr/>
            <p:nvPr/>
          </p:nvSpPr>
          <p:spPr>
            <a:xfrm>
              <a:off x="1132687" y="-1719"/>
              <a:ext cx="3437593" cy="6857999"/>
            </a:xfrm>
            <a:prstGeom prst="rect">
              <a:avLst/>
            </a:prstGeom>
            <a:solidFill>
              <a:schemeClr val="accent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6F18C6B-04BA-4488-8A3F-5B9DD1A52486}"/>
              </a:ext>
            </a:extLst>
          </p:cNvPr>
          <p:cNvSpPr>
            <a:spLocks noGrp="1"/>
          </p:cNvSpPr>
          <p:nvPr>
            <p:ph type="title"/>
          </p:nvPr>
        </p:nvSpPr>
        <p:spPr>
          <a:xfrm>
            <a:off x="4569324" y="2207087"/>
            <a:ext cx="4574676" cy="5760142"/>
          </a:xfrm>
          <a:noFill/>
          <a:ln>
            <a:noFill/>
          </a:ln>
        </p:spPr>
        <p:txBody>
          <a:bodyPr vert="horz" wrap="square" lIns="91440" tIns="45720" rIns="91440" bIns="45720" rtlCol="0" anchor="t">
            <a:normAutofit/>
          </a:bodyPr>
          <a:lstStyle/>
          <a:p>
            <a:pPr defTabSz="914400"/>
            <a:r>
              <a:rPr lang="en-US" sz="2800" kern="1200" dirty="0">
                <a:solidFill>
                  <a:schemeClr val="tx1"/>
                </a:solidFill>
                <a:latin typeface="+mj-lt"/>
                <a:ea typeface="+mj-ea"/>
                <a:cs typeface="Arial"/>
              </a:rPr>
              <a:t>				</a:t>
            </a:r>
            <a:br>
              <a:rPr lang="en-US" sz="2800" dirty="0">
                <a:latin typeface="+mj-lt"/>
                <a:ea typeface="+mj-ea"/>
                <a:cs typeface="+mj-cs"/>
              </a:rPr>
            </a:br>
            <a:r>
              <a:rPr lang="en-US" sz="2800" dirty="0">
                <a:solidFill>
                  <a:schemeClr val="tx1"/>
                </a:solidFill>
                <a:latin typeface="+mj-lt"/>
                <a:ea typeface="+mj-ea"/>
                <a:cs typeface="Arial"/>
              </a:rPr>
              <a:t>5 Points</a:t>
            </a:r>
            <a:br>
              <a:rPr lang="en-US" sz="2800" dirty="0">
                <a:solidFill>
                  <a:schemeClr val="tx1"/>
                </a:solidFill>
                <a:latin typeface="+mj-lt"/>
                <a:ea typeface="+mj-ea"/>
                <a:cs typeface="Arial"/>
              </a:rPr>
            </a:br>
            <a:br>
              <a:rPr lang="en-US" sz="2800" dirty="0">
                <a:solidFill>
                  <a:schemeClr val="tx1"/>
                </a:solidFill>
                <a:latin typeface="+mj-lt"/>
                <a:ea typeface="+mj-ea"/>
                <a:cs typeface="Arial"/>
              </a:rPr>
            </a:br>
            <a:br>
              <a:rPr lang="en-US" sz="2800" kern="1200" dirty="0">
                <a:latin typeface="+mj-lt"/>
                <a:ea typeface="+mj-ea"/>
                <a:cs typeface="+mj-cs"/>
              </a:rPr>
            </a:br>
            <a:r>
              <a:rPr lang="en-US" sz="2800" b="0" dirty="0">
                <a:solidFill>
                  <a:schemeClr val="tx1"/>
                </a:solidFill>
                <a:effectLst/>
                <a:latin typeface="+mj-lt"/>
                <a:ea typeface="Calibri" panose="020F0502020204030204" pitchFamily="34" charset="0"/>
              </a:rPr>
              <a:t>List the current number of patients receiving pharmacy services who use private insurance, public insurance or are uninsured. </a:t>
            </a:r>
            <a:br>
              <a:rPr lang="en-US" sz="1800" dirty="0">
                <a:effectLst/>
                <a:latin typeface="Arial" panose="020B0604020202020204" pitchFamily="34" charset="0"/>
                <a:ea typeface="Times New Roman" panose="02020603050405020304" pitchFamily="18" charset="0"/>
              </a:rPr>
            </a:br>
            <a:br>
              <a:rPr lang="en-US" sz="2000" b="0" dirty="0">
                <a:solidFill>
                  <a:schemeClr val="tx1"/>
                </a:solidFill>
                <a:effectLst/>
                <a:latin typeface="Arial" panose="020B0604020202020204" pitchFamily="34" charset="0"/>
                <a:ea typeface="Calibri" panose="020F0502020204030204" pitchFamily="34" charset="0"/>
              </a:rPr>
            </a:br>
            <a:br>
              <a:rPr lang="en-US" sz="2000" b="0" dirty="0">
                <a:solidFill>
                  <a:schemeClr val="tx1"/>
                </a:solidFill>
                <a:effectLst/>
                <a:latin typeface="Arial" panose="020B0604020202020204" pitchFamily="34" charset="0"/>
                <a:ea typeface="Calibri" panose="020F0502020204030204" pitchFamily="34" charset="0"/>
              </a:rPr>
            </a:br>
            <a:br>
              <a:rPr lang="en-US" sz="1800" b="0" dirty="0">
                <a:solidFill>
                  <a:schemeClr val="tx1"/>
                </a:solidFill>
                <a:effectLst/>
                <a:latin typeface="Arial" panose="020B0604020202020204" pitchFamily="34" charset="0"/>
                <a:ea typeface="Times New Roman" panose="02020603050405020304" pitchFamily="18" charset="0"/>
              </a:rPr>
            </a:br>
            <a:endParaRPr lang="en-US" sz="1900" b="0" kern="1200" dirty="0">
              <a:solidFill>
                <a:schemeClr val="tx1"/>
              </a:solidFill>
              <a:latin typeface="Arial"/>
              <a:ea typeface="+mj-ea"/>
              <a:cs typeface="Arial"/>
            </a:endParaRPr>
          </a:p>
        </p:txBody>
      </p:sp>
      <p:sp>
        <p:nvSpPr>
          <p:cNvPr id="3" name="TextBox 2">
            <a:extLst>
              <a:ext uri="{FF2B5EF4-FFF2-40B4-BE49-F238E27FC236}">
                <a16:creationId xmlns:a16="http://schemas.microsoft.com/office/drawing/2014/main" id="{6F007DA9-E6B7-D889-0EF4-9720F3DEA318}"/>
              </a:ext>
            </a:extLst>
          </p:cNvPr>
          <p:cNvSpPr txBox="1"/>
          <p:nvPr/>
        </p:nvSpPr>
        <p:spPr>
          <a:xfrm>
            <a:off x="4569324" y="452761"/>
            <a:ext cx="4574676" cy="1754326"/>
          </a:xfrm>
          <a:prstGeom prst="rect">
            <a:avLst/>
          </a:prstGeom>
          <a:solidFill>
            <a:schemeClr val="tx1"/>
          </a:solidFill>
        </p:spPr>
        <p:txBody>
          <a:bodyPr wrap="square" rtlCol="0">
            <a:spAutoFit/>
          </a:bodyPr>
          <a:lstStyle/>
          <a:p>
            <a:pPr algn="ctr"/>
            <a:r>
              <a:rPr lang="en-US" sz="2700" b="1" dirty="0">
                <a:solidFill>
                  <a:schemeClr val="bg1"/>
                </a:solidFill>
                <a:latin typeface="+mj-lt"/>
                <a:ea typeface="+mj-ea"/>
                <a:cs typeface="Arial"/>
              </a:rPr>
              <a:t>What is the insurance breakdown of patients receiving services at the pharmacy?</a:t>
            </a:r>
            <a:endParaRPr lang="en-US" sz="2700" b="1" dirty="0">
              <a:solidFill>
                <a:schemeClr val="bg1"/>
              </a:solidFill>
              <a:latin typeface="+mj-lt"/>
            </a:endParaRPr>
          </a:p>
        </p:txBody>
      </p:sp>
      <p:pic>
        <p:nvPicPr>
          <p:cNvPr id="9" name="Graphic 8" descr="List with solid fill">
            <a:extLst>
              <a:ext uri="{FF2B5EF4-FFF2-40B4-BE49-F238E27FC236}">
                <a16:creationId xmlns:a16="http://schemas.microsoft.com/office/drawing/2014/main" id="{01B131B3-9384-33FD-68EA-18646F863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2630" y="1837646"/>
            <a:ext cx="2468880" cy="2468880"/>
          </a:xfrm>
          <a:prstGeom prst="rect">
            <a:avLst/>
          </a:prstGeom>
        </p:spPr>
      </p:pic>
    </p:spTree>
    <p:extLst>
      <p:ext uri="{BB962C8B-B14F-4D97-AF65-F5344CB8AC3E}">
        <p14:creationId xmlns:p14="http://schemas.microsoft.com/office/powerpoint/2010/main" val="202210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675878C-2337-8572-FEF4-AE941E808500}"/>
              </a:ext>
            </a:extLst>
          </p:cNvPr>
          <p:cNvGrpSpPr/>
          <p:nvPr/>
        </p:nvGrpSpPr>
        <p:grpSpPr>
          <a:xfrm>
            <a:off x="0" y="0"/>
            <a:ext cx="4529995" cy="6858000"/>
            <a:chOff x="-41760" y="-1719"/>
            <a:chExt cx="4612040" cy="6857999"/>
          </a:xfrm>
        </p:grpSpPr>
        <p:sp>
          <p:nvSpPr>
            <p:cNvPr id="7" name="Rectangle 6">
              <a:extLst>
                <a:ext uri="{FF2B5EF4-FFF2-40B4-BE49-F238E27FC236}">
                  <a16:creationId xmlns:a16="http://schemas.microsoft.com/office/drawing/2014/main" id="{2A37AA6A-605A-A725-67B5-DB93BFFA47F1}"/>
                </a:ext>
              </a:extLst>
            </p:cNvPr>
            <p:cNvSpPr/>
            <p:nvPr/>
          </p:nvSpPr>
          <p:spPr>
            <a:xfrm>
              <a:off x="-41760" y="-1719"/>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8F23D02-B390-5860-3F5F-0AD82F21A40A}"/>
                </a:ext>
              </a:extLst>
            </p:cNvPr>
            <p:cNvSpPr/>
            <p:nvPr/>
          </p:nvSpPr>
          <p:spPr>
            <a:xfrm>
              <a:off x="1132687" y="-1719"/>
              <a:ext cx="3437593" cy="6857999"/>
            </a:xfrm>
            <a:prstGeom prst="rect">
              <a:avLst/>
            </a:prstGeom>
            <a:solidFill>
              <a:schemeClr val="accent2">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9835078-4879-47B8-A839-5E4E9FC0C09D}"/>
              </a:ext>
            </a:extLst>
          </p:cNvPr>
          <p:cNvSpPr>
            <a:spLocks noGrp="1"/>
          </p:cNvSpPr>
          <p:nvPr>
            <p:ph type="title"/>
          </p:nvPr>
        </p:nvSpPr>
        <p:spPr>
          <a:xfrm>
            <a:off x="4569324" y="1277248"/>
            <a:ext cx="4574676" cy="4670791"/>
          </a:xfrm>
          <a:noFill/>
          <a:ln>
            <a:noFill/>
          </a:ln>
        </p:spPr>
        <p:txBody>
          <a:bodyPr vert="horz" wrap="square" lIns="91440" tIns="45720" rIns="91440" bIns="45720" rtlCol="0" anchor="t">
            <a:normAutofit fontScale="90000"/>
          </a:bodyPr>
          <a:lstStyle/>
          <a:p>
            <a:pPr defTabSz="914400"/>
            <a:br>
              <a:rPr lang="en-US" sz="2800" dirty="0">
                <a:solidFill>
                  <a:schemeClr val="tx1"/>
                </a:solidFill>
                <a:latin typeface="+mj-lt"/>
                <a:ea typeface="+mj-ea"/>
                <a:cs typeface="Times New Roman"/>
              </a:rPr>
            </a:br>
            <a:r>
              <a:rPr lang="en-US" sz="2800" dirty="0">
                <a:solidFill>
                  <a:schemeClr val="tx1"/>
                </a:solidFill>
                <a:latin typeface="+mj-lt"/>
                <a:ea typeface="+mj-ea"/>
                <a:cs typeface="Times New Roman"/>
              </a:rPr>
              <a:t>20 Points</a:t>
            </a:r>
            <a:br>
              <a:rPr lang="en-US" sz="2800" b="0" dirty="0">
                <a:solidFill>
                  <a:schemeClr val="tx1"/>
                </a:solidFill>
                <a:latin typeface="+mj-lt"/>
                <a:ea typeface="+mj-ea"/>
                <a:cs typeface="Times New Roman"/>
              </a:rPr>
            </a:br>
            <a:br>
              <a:rPr lang="en-US" sz="2800" b="0" kern="1200" dirty="0">
                <a:solidFill>
                  <a:schemeClr val="tx1"/>
                </a:solidFill>
                <a:latin typeface="+mj-lt"/>
                <a:ea typeface="+mj-ea"/>
                <a:cs typeface="+mj-cs"/>
              </a:rPr>
            </a:br>
            <a:br>
              <a:rPr lang="en-US" sz="2800" b="0" dirty="0">
                <a:solidFill>
                  <a:schemeClr val="tx1"/>
                </a:solidFill>
                <a:latin typeface="+mj-lt"/>
                <a:ea typeface="+mj-ea"/>
                <a:cs typeface="Arial"/>
              </a:rPr>
            </a:br>
            <a:r>
              <a:rPr lang="en-US" sz="2800" b="0" dirty="0">
                <a:solidFill>
                  <a:schemeClr val="tx1"/>
                </a:solidFill>
                <a:latin typeface="+mj-lt"/>
                <a:ea typeface="+mj-ea"/>
                <a:cs typeface="Arial"/>
              </a:rPr>
              <a:t>Proposed budget should align with the project</a:t>
            </a:r>
            <a:br>
              <a:rPr lang="en-US" sz="2800" b="0" dirty="0">
                <a:solidFill>
                  <a:schemeClr val="tx1"/>
                </a:solidFill>
                <a:latin typeface="+mj-lt"/>
                <a:ea typeface="+mj-ea"/>
                <a:cs typeface="+mj-cs"/>
              </a:rPr>
            </a:br>
            <a:br>
              <a:rPr lang="en-US" sz="2800" b="0" dirty="0">
                <a:solidFill>
                  <a:schemeClr val="tx1"/>
                </a:solidFill>
                <a:latin typeface="+mj-lt"/>
                <a:ea typeface="+mj-ea"/>
                <a:cs typeface="+mj-cs"/>
              </a:rPr>
            </a:br>
            <a:r>
              <a:rPr lang="en-US" sz="2800" b="0" dirty="0">
                <a:solidFill>
                  <a:schemeClr val="tx1"/>
                </a:solidFill>
                <a:latin typeface="+mj-lt"/>
                <a:ea typeface="+mj-ea"/>
                <a:cs typeface="Arial"/>
              </a:rPr>
              <a:t>Include accurate calculations</a:t>
            </a:r>
            <a:br>
              <a:rPr lang="en-US" sz="2000" b="0" kern="1200" dirty="0">
                <a:solidFill>
                  <a:schemeClr val="tx1"/>
                </a:solidFill>
                <a:latin typeface="Arial"/>
                <a:ea typeface="+mj-ea"/>
                <a:cs typeface="Arial"/>
              </a:rPr>
            </a:br>
            <a:br>
              <a:rPr lang="en-US" sz="2000" b="0" dirty="0">
                <a:latin typeface="Arial"/>
                <a:ea typeface="+mj-ea"/>
                <a:cs typeface="Arial"/>
              </a:rPr>
            </a:br>
            <a:br>
              <a:rPr lang="en-US" sz="2000" b="0" dirty="0">
                <a:latin typeface="Arial"/>
                <a:ea typeface="+mj-ea"/>
                <a:cs typeface="Arial"/>
              </a:rPr>
            </a:br>
            <a:br>
              <a:rPr lang="en-US" sz="2000" b="0" dirty="0">
                <a:latin typeface="Arial"/>
                <a:ea typeface="+mj-ea"/>
                <a:cs typeface="Arial"/>
              </a:rPr>
            </a:br>
            <a:br>
              <a:rPr lang="en-US" sz="1300" b="0" dirty="0">
                <a:latin typeface="Arial"/>
                <a:ea typeface="+mj-ea"/>
                <a:cs typeface="Arial"/>
              </a:rPr>
            </a:br>
            <a:br>
              <a:rPr lang="en-US" sz="1800" b="0" dirty="0">
                <a:highlight>
                  <a:srgbClr val="FFFF00"/>
                </a:highlight>
                <a:latin typeface="Arial"/>
                <a:ea typeface="+mj-ea"/>
                <a:cs typeface="+mj-cs"/>
              </a:rPr>
            </a:br>
            <a:br>
              <a:rPr lang="en-US" sz="1800" b="0" dirty="0">
                <a:latin typeface="Arial"/>
                <a:ea typeface="+mj-ea"/>
                <a:cs typeface="+mj-cs"/>
              </a:rPr>
            </a:br>
            <a:br>
              <a:rPr lang="en-US" sz="1400" b="0" dirty="0">
                <a:latin typeface="+mj-lt"/>
                <a:ea typeface="+mj-ea"/>
                <a:cs typeface="+mj-cs"/>
              </a:rPr>
            </a:br>
            <a:endParaRPr lang="en-US" sz="1400" kern="1200" dirty="0">
              <a:solidFill>
                <a:schemeClr val="tx1"/>
              </a:solidFill>
              <a:latin typeface="+mj-lt"/>
              <a:ea typeface="+mj-ea"/>
              <a:cs typeface="Times New Roman"/>
            </a:endParaRPr>
          </a:p>
        </p:txBody>
      </p:sp>
      <p:sp>
        <p:nvSpPr>
          <p:cNvPr id="3" name="TextBox 2">
            <a:extLst>
              <a:ext uri="{FF2B5EF4-FFF2-40B4-BE49-F238E27FC236}">
                <a16:creationId xmlns:a16="http://schemas.microsoft.com/office/drawing/2014/main" id="{0AC88796-3160-9C1F-16A1-0AEF145CEE5C}"/>
              </a:ext>
            </a:extLst>
          </p:cNvPr>
          <p:cNvSpPr txBox="1"/>
          <p:nvPr/>
        </p:nvSpPr>
        <p:spPr>
          <a:xfrm>
            <a:off x="4529995" y="461640"/>
            <a:ext cx="4614005" cy="815608"/>
          </a:xfrm>
          <a:prstGeom prst="rect">
            <a:avLst/>
          </a:prstGeom>
          <a:solidFill>
            <a:schemeClr val="tx1"/>
          </a:solidFill>
        </p:spPr>
        <p:txBody>
          <a:bodyPr wrap="square" rtlCol="0">
            <a:spAutoFit/>
          </a:bodyPr>
          <a:lstStyle/>
          <a:p>
            <a:pPr algn="ctr"/>
            <a:r>
              <a:rPr lang="en-US" sz="2700" b="1" dirty="0">
                <a:solidFill>
                  <a:schemeClr val="bg1"/>
                </a:solidFill>
                <a:latin typeface="+mj-lt"/>
                <a:ea typeface="+mj-ea"/>
                <a:cs typeface="Arial"/>
              </a:rPr>
              <a:t>Budget – </a:t>
            </a:r>
            <a:br>
              <a:rPr lang="en-US" sz="2400" dirty="0">
                <a:solidFill>
                  <a:schemeClr val="bg1"/>
                </a:solidFill>
                <a:latin typeface="+mj-lt"/>
                <a:ea typeface="+mj-ea"/>
                <a:cs typeface="Arial"/>
              </a:rPr>
            </a:br>
            <a:r>
              <a:rPr lang="en-US" sz="2000" dirty="0">
                <a:solidFill>
                  <a:schemeClr val="bg1"/>
                </a:solidFill>
                <a:latin typeface="+mj-lt"/>
                <a:ea typeface="+mj-ea"/>
                <a:cs typeface="Times New Roman"/>
              </a:rPr>
              <a:t>Reimbursement for eligible expenses</a:t>
            </a:r>
            <a:endParaRPr lang="en-US" dirty="0">
              <a:solidFill>
                <a:schemeClr val="bg1"/>
              </a:solidFill>
              <a:latin typeface="+mj-lt"/>
            </a:endParaRPr>
          </a:p>
        </p:txBody>
      </p:sp>
      <p:pic>
        <p:nvPicPr>
          <p:cNvPr id="5" name="Graphic 4" descr="Money with solid fill">
            <a:extLst>
              <a:ext uri="{FF2B5EF4-FFF2-40B4-BE49-F238E27FC236}">
                <a16:creationId xmlns:a16="http://schemas.microsoft.com/office/drawing/2014/main" id="{23D149C4-5F5A-481B-EFCF-9B9BB1DF6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2673" y="1915285"/>
            <a:ext cx="2468880" cy="2468880"/>
          </a:xfrm>
          <a:prstGeom prst="rect">
            <a:avLst/>
          </a:prstGeom>
        </p:spPr>
      </p:pic>
    </p:spTree>
    <p:extLst>
      <p:ext uri="{BB962C8B-B14F-4D97-AF65-F5344CB8AC3E}">
        <p14:creationId xmlns:p14="http://schemas.microsoft.com/office/powerpoint/2010/main" val="1593615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66A8C-563D-4177-9A6A-1F1E6F5E2116}"/>
              </a:ext>
            </a:extLst>
          </p:cNvPr>
          <p:cNvSpPr txBox="1"/>
          <p:nvPr/>
        </p:nvSpPr>
        <p:spPr>
          <a:xfrm>
            <a:off x="4507277" y="1179577"/>
            <a:ext cx="4573719" cy="53091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ea typeface="+mn-lt"/>
              <a:cs typeface="Arial"/>
            </a:endParaRPr>
          </a:p>
          <a:p>
            <a:r>
              <a:rPr lang="en-US" sz="1600" dirty="0">
                <a:latin typeface="+mj-lt"/>
                <a:ea typeface="+mn-lt"/>
                <a:cs typeface="Arial"/>
              </a:rPr>
              <a:t>Budget Template is located on RFA website, along with the application</a:t>
            </a:r>
            <a:endParaRPr lang="en-US" sz="1600" dirty="0">
              <a:latin typeface="+mj-lt"/>
              <a:cs typeface="Arial"/>
            </a:endParaRPr>
          </a:p>
          <a:p>
            <a:endParaRPr lang="en-US" sz="1600" dirty="0">
              <a:latin typeface="+mj-lt"/>
              <a:ea typeface="+mn-lt"/>
              <a:cs typeface="Arial"/>
            </a:endParaRPr>
          </a:p>
          <a:p>
            <a:r>
              <a:rPr lang="en-US" sz="1600" dirty="0">
                <a:latin typeface="+mj-lt"/>
                <a:ea typeface="+mn-lt"/>
                <a:cs typeface="Arial"/>
              </a:rPr>
              <a:t>Please be sure to use current version of SFY2026 &amp; 2027 Budget Template</a:t>
            </a:r>
            <a:endParaRPr lang="en-US" sz="1600" dirty="0">
              <a:latin typeface="+mj-lt"/>
            </a:endParaRPr>
          </a:p>
          <a:p>
            <a:endParaRPr lang="en-US" sz="1600" dirty="0">
              <a:latin typeface="+mj-lt"/>
              <a:ea typeface="+mn-lt"/>
              <a:cs typeface="Times New Roman"/>
            </a:endParaRPr>
          </a:p>
          <a:p>
            <a:r>
              <a:rPr lang="en-US" sz="1600" dirty="0">
                <a:latin typeface="+mj-lt"/>
                <a:ea typeface="+mn-lt"/>
                <a:cs typeface="Times New Roman"/>
              </a:rPr>
              <a:t>Template has specific instructions, including:</a:t>
            </a:r>
            <a:endParaRPr lang="en-US" sz="1600" dirty="0">
              <a:latin typeface="+mj-lt"/>
              <a:cs typeface="Arial"/>
            </a:endParaRPr>
          </a:p>
          <a:p>
            <a:endParaRPr lang="en-US" sz="1600" dirty="0">
              <a:latin typeface="+mj-lt"/>
              <a:ea typeface="+mn-lt"/>
              <a:cs typeface="Times New Roman"/>
            </a:endParaRPr>
          </a:p>
          <a:p>
            <a:pPr marL="285750" indent="-285750">
              <a:spcAft>
                <a:spcPts val="600"/>
              </a:spcAft>
              <a:buFont typeface="Arial"/>
              <a:buChar char="•"/>
            </a:pPr>
            <a:r>
              <a:rPr lang="en-US" sz="1600" dirty="0">
                <a:latin typeface="+mj-lt"/>
                <a:ea typeface="+mn-lt"/>
                <a:cs typeface="Times New Roman"/>
              </a:rPr>
              <a:t>Things not to include in your salary costs, such as bonuses of any kind. </a:t>
            </a:r>
          </a:p>
          <a:p>
            <a:pPr marL="285750" indent="-285750">
              <a:spcAft>
                <a:spcPts val="600"/>
              </a:spcAft>
              <a:buFont typeface="Arial"/>
              <a:buChar char="•"/>
            </a:pPr>
            <a:r>
              <a:rPr lang="en-US" sz="1600" dirty="0">
                <a:latin typeface="+mj-lt"/>
                <a:ea typeface="+mn-lt"/>
                <a:cs typeface="Times New Roman"/>
              </a:rPr>
              <a:t>Fringe cannot exceed 30% of total line item for salary allocated to the grant.</a:t>
            </a:r>
          </a:p>
          <a:p>
            <a:pPr marL="285750" indent="-285750">
              <a:spcAft>
                <a:spcPts val="600"/>
              </a:spcAft>
              <a:buFont typeface="Arial"/>
              <a:buChar char="•"/>
            </a:pPr>
            <a:r>
              <a:rPr lang="en-US" sz="1600" dirty="0">
                <a:latin typeface="+mj-lt"/>
                <a:ea typeface="+mn-lt"/>
                <a:cs typeface="Times New Roman"/>
              </a:rPr>
              <a:t>Fringe only includes employer paid benefits.</a:t>
            </a:r>
          </a:p>
          <a:p>
            <a:pPr marL="285750" indent="-285750">
              <a:spcAft>
                <a:spcPts val="600"/>
              </a:spcAft>
              <a:buFont typeface="Arial"/>
              <a:buChar char="•"/>
            </a:pPr>
            <a:r>
              <a:rPr lang="en-US" sz="1600" dirty="0">
                <a:latin typeface="+mj-lt"/>
                <a:cs typeface="Times New Roman"/>
              </a:rPr>
              <a:t>Three tabs to complete</a:t>
            </a:r>
          </a:p>
          <a:p>
            <a:pPr marL="742950" lvl="1" indent="-285750">
              <a:spcAft>
                <a:spcPts val="600"/>
              </a:spcAft>
              <a:buFont typeface="Arial"/>
              <a:buChar char="•"/>
            </a:pPr>
            <a:r>
              <a:rPr lang="en-US" sz="1600" dirty="0">
                <a:latin typeface="+mj-lt"/>
                <a:cs typeface="Times New Roman"/>
              </a:rPr>
              <a:t>Personnel</a:t>
            </a:r>
          </a:p>
          <a:p>
            <a:pPr marL="742950" lvl="1" indent="-285750">
              <a:spcAft>
                <a:spcPts val="600"/>
              </a:spcAft>
              <a:buFont typeface="Arial"/>
              <a:buChar char="•"/>
            </a:pPr>
            <a:r>
              <a:rPr lang="en-US" sz="1600" dirty="0">
                <a:latin typeface="+mj-lt"/>
                <a:cs typeface="Times New Roman"/>
              </a:rPr>
              <a:t>Line-Item Budget</a:t>
            </a:r>
          </a:p>
          <a:p>
            <a:pPr marL="742950" lvl="1" indent="-285750">
              <a:spcAft>
                <a:spcPts val="600"/>
              </a:spcAft>
              <a:buFont typeface="Arial"/>
              <a:buChar char="•"/>
            </a:pPr>
            <a:r>
              <a:rPr lang="en-US" sz="1600" dirty="0">
                <a:latin typeface="+mj-lt"/>
                <a:cs typeface="Times New Roman"/>
              </a:rPr>
              <a:t>Budget Narrative</a:t>
            </a:r>
          </a:p>
          <a:p>
            <a:pPr marL="285750" indent="-285750">
              <a:spcAft>
                <a:spcPts val="600"/>
              </a:spcAft>
              <a:buFont typeface="Arial"/>
              <a:buChar char="•"/>
            </a:pPr>
            <a:r>
              <a:rPr lang="en-US" sz="1600" dirty="0">
                <a:latin typeface="+mj-lt"/>
                <a:cs typeface="Times New Roman"/>
              </a:rPr>
              <a:t>Must include $3,000 TPC user and license fee.</a:t>
            </a:r>
          </a:p>
        </p:txBody>
      </p:sp>
      <p:grpSp>
        <p:nvGrpSpPr>
          <p:cNvPr id="6" name="Group 5">
            <a:extLst>
              <a:ext uri="{FF2B5EF4-FFF2-40B4-BE49-F238E27FC236}">
                <a16:creationId xmlns:a16="http://schemas.microsoft.com/office/drawing/2014/main" id="{154139B8-BDEA-4A13-B6DC-28CDC9B42CC0}"/>
              </a:ext>
            </a:extLst>
          </p:cNvPr>
          <p:cNvGrpSpPr/>
          <p:nvPr/>
        </p:nvGrpSpPr>
        <p:grpSpPr>
          <a:xfrm>
            <a:off x="0" y="0"/>
            <a:ext cx="4537056" cy="6858000"/>
            <a:chOff x="33224" y="-1720"/>
            <a:chExt cx="4537056" cy="6858000"/>
          </a:xfrm>
        </p:grpSpPr>
        <p:sp>
          <p:nvSpPr>
            <p:cNvPr id="4" name="Rectangle 3">
              <a:extLst>
                <a:ext uri="{FF2B5EF4-FFF2-40B4-BE49-F238E27FC236}">
                  <a16:creationId xmlns:a16="http://schemas.microsoft.com/office/drawing/2014/main" id="{9F08F8D7-3F31-4806-BDB1-2B5DCAB3A88A}"/>
                </a:ext>
              </a:extLst>
            </p:cNvPr>
            <p:cNvSpPr/>
            <p:nvPr/>
          </p:nvSpPr>
          <p:spPr>
            <a:xfrm>
              <a:off x="33224" y="-1720"/>
              <a:ext cx="1555510" cy="685799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2B1B920-0129-44D7-80B1-048544BCBB54}"/>
                </a:ext>
              </a:extLst>
            </p:cNvPr>
            <p:cNvSpPr/>
            <p:nvPr/>
          </p:nvSpPr>
          <p:spPr>
            <a:xfrm>
              <a:off x="1132687" y="-1719"/>
              <a:ext cx="3437593" cy="6857999"/>
            </a:xfrm>
            <a:prstGeom prst="rect">
              <a:avLst/>
            </a:prstGeom>
            <a:solidFill>
              <a:schemeClr val="accent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881FCEC-D07B-2BF7-2F9D-0B96F2B59A2C}"/>
              </a:ext>
            </a:extLst>
          </p:cNvPr>
          <p:cNvSpPr txBox="1"/>
          <p:nvPr/>
        </p:nvSpPr>
        <p:spPr>
          <a:xfrm>
            <a:off x="4507277" y="374904"/>
            <a:ext cx="4636723" cy="923330"/>
          </a:xfrm>
          <a:prstGeom prst="rect">
            <a:avLst/>
          </a:prstGeom>
          <a:solidFill>
            <a:schemeClr val="tx1"/>
          </a:solidFill>
        </p:spPr>
        <p:txBody>
          <a:bodyPr wrap="square" rtlCol="0">
            <a:spAutoFit/>
          </a:bodyPr>
          <a:lstStyle/>
          <a:p>
            <a:pPr algn="ctr"/>
            <a:r>
              <a:rPr lang="en-US" sz="2700" b="1" dirty="0">
                <a:solidFill>
                  <a:schemeClr val="bg1"/>
                </a:solidFill>
                <a:latin typeface="+mj-lt"/>
                <a:ea typeface="+mn-lt"/>
                <a:cs typeface="Arial"/>
              </a:rPr>
              <a:t>Budget Template </a:t>
            </a:r>
          </a:p>
          <a:p>
            <a:pPr algn="ctr"/>
            <a:r>
              <a:rPr lang="en-US" sz="2700" b="1" dirty="0">
                <a:solidFill>
                  <a:schemeClr val="bg1"/>
                </a:solidFill>
                <a:latin typeface="+mj-lt"/>
                <a:ea typeface="+mn-lt"/>
                <a:cs typeface="Arial"/>
              </a:rPr>
              <a:t>Guidance</a:t>
            </a:r>
            <a:endParaRPr lang="en-US" sz="2700" dirty="0">
              <a:solidFill>
                <a:schemeClr val="bg1"/>
              </a:solidFill>
              <a:latin typeface="+mj-lt"/>
              <a:ea typeface="+mn-lt"/>
              <a:cs typeface="Times New Roman"/>
            </a:endParaRPr>
          </a:p>
        </p:txBody>
      </p:sp>
      <p:pic>
        <p:nvPicPr>
          <p:cNvPr id="8" name="Graphic 7" descr="Clipboard with solid fill">
            <a:extLst>
              <a:ext uri="{FF2B5EF4-FFF2-40B4-BE49-F238E27FC236}">
                <a16:creationId xmlns:a16="http://schemas.microsoft.com/office/drawing/2014/main" id="{BFB61D5B-ADE9-773C-AE3B-1210FADB9A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232" y="1998406"/>
            <a:ext cx="2377440" cy="2377440"/>
          </a:xfrm>
          <a:prstGeom prst="rect">
            <a:avLst/>
          </a:prstGeom>
        </p:spPr>
      </p:pic>
    </p:spTree>
    <p:extLst>
      <p:ext uri="{BB962C8B-B14F-4D97-AF65-F5344CB8AC3E}">
        <p14:creationId xmlns:p14="http://schemas.microsoft.com/office/powerpoint/2010/main" val="361801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Graphic 23" descr="Laptop Secure">
            <a:extLst>
              <a:ext uri="{FF2B5EF4-FFF2-40B4-BE49-F238E27FC236}">
                <a16:creationId xmlns:a16="http://schemas.microsoft.com/office/drawing/2014/main" id="{711E26FD-94DE-4DD3-B747-F1D2C7AE9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256" y="1914983"/>
            <a:ext cx="3024466" cy="3024466"/>
          </a:xfrm>
          <a:prstGeom prst="rect">
            <a:avLst/>
          </a:prstGeom>
        </p:spPr>
      </p:pic>
      <p:sp>
        <p:nvSpPr>
          <p:cNvPr id="2" name="Title 1">
            <a:extLst>
              <a:ext uri="{FF2B5EF4-FFF2-40B4-BE49-F238E27FC236}">
                <a16:creationId xmlns:a16="http://schemas.microsoft.com/office/drawing/2014/main" id="{245BA86D-BE9F-4CDA-AD7B-304E1CEED0EB}"/>
              </a:ext>
            </a:extLst>
          </p:cNvPr>
          <p:cNvSpPr>
            <a:spLocks noGrp="1"/>
          </p:cNvSpPr>
          <p:nvPr>
            <p:ph type="title"/>
          </p:nvPr>
        </p:nvSpPr>
        <p:spPr>
          <a:xfrm>
            <a:off x="4087656" y="1056640"/>
            <a:ext cx="4349961" cy="3494398"/>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Performance Measures</a:t>
            </a:r>
            <a:br>
              <a:rPr lang="en-US" sz="2300" kern="1200" dirty="0">
                <a:latin typeface="+mj-lt"/>
                <a:ea typeface="+mj-ea"/>
                <a:cs typeface="+mj-cs"/>
              </a:rPr>
            </a:br>
            <a:br>
              <a:rPr lang="en-US" sz="2300" kern="1200" dirty="0">
                <a:latin typeface="+mj-lt"/>
                <a:ea typeface="+mj-ea"/>
                <a:cs typeface="+mj-cs"/>
              </a:rPr>
            </a:br>
            <a:r>
              <a:rPr lang="en-US" sz="2300" b="0" kern="1200" dirty="0">
                <a:solidFill>
                  <a:schemeClr val="tx1"/>
                </a:solidFill>
                <a:latin typeface="+mj-lt"/>
                <a:ea typeface="+mj-ea"/>
                <a:cs typeface="+mj-cs"/>
              </a:rPr>
              <a:t>Our performance measures are required for all applicants</a:t>
            </a:r>
            <a:br>
              <a:rPr lang="en-US" sz="2300" kern="1200" dirty="0">
                <a:latin typeface="+mj-lt"/>
                <a:ea typeface="+mj-ea"/>
                <a:cs typeface="+mj-cs"/>
              </a:rPr>
            </a:b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252295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7A9-6A8D-4411-AE5C-ED0D0B1F4A18}"/>
              </a:ext>
            </a:extLst>
          </p:cNvPr>
          <p:cNvSpPr>
            <a:spLocks noGrp="1"/>
          </p:cNvSpPr>
          <p:nvPr>
            <p:ph type="title"/>
          </p:nvPr>
        </p:nvSpPr>
        <p:spPr>
          <a:xfrm>
            <a:off x="4809833" y="450850"/>
            <a:ext cx="3854106" cy="6407150"/>
          </a:xfrm>
          <a:noFill/>
        </p:spPr>
        <p:txBody>
          <a:bodyPr vert="horz" lIns="91440" tIns="45720" rIns="91440" bIns="45720" rtlCol="0" anchor="b">
            <a:normAutofit fontScale="90000"/>
          </a:bodyPr>
          <a:lstStyle/>
          <a:p>
            <a:pPr algn="ctr" defTabSz="914400"/>
            <a:br>
              <a:rPr lang="en-US" sz="1500" kern="1200" dirty="0">
                <a:solidFill>
                  <a:schemeClr val="tx1"/>
                </a:solidFill>
                <a:latin typeface="+mj-lt"/>
                <a:ea typeface="+mj-ea"/>
                <a:cs typeface="+mj-cs"/>
              </a:rPr>
            </a:br>
            <a:r>
              <a:rPr lang="en-US" sz="3100" kern="1200" dirty="0">
                <a:solidFill>
                  <a:schemeClr val="tx1"/>
                </a:solidFill>
                <a:latin typeface="+mj-lt"/>
                <a:ea typeface="+mj-ea"/>
                <a:cs typeface="+mj-cs"/>
              </a:rPr>
              <a:t>Performance measures, cont’d.</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i="1" kern="1200" dirty="0">
                <a:solidFill>
                  <a:schemeClr val="tx1"/>
                </a:solidFill>
                <a:latin typeface="+mj-lt"/>
                <a:ea typeface="+mj-ea"/>
                <a:cs typeface="+mj-cs"/>
              </a:rPr>
              <a:t>For each measure, you will need to include the following information:</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r>
              <a:rPr lang="en-US" sz="2000" u="sng" kern="1200" dirty="0">
                <a:solidFill>
                  <a:schemeClr val="tx1"/>
                </a:solidFill>
                <a:latin typeface="+mj-lt"/>
                <a:ea typeface="+mj-ea"/>
                <a:cs typeface="+mj-cs"/>
              </a:rPr>
              <a:t>Data Source</a:t>
            </a:r>
            <a:r>
              <a:rPr lang="en-US" sz="2000" kern="1200" dirty="0">
                <a:solidFill>
                  <a:schemeClr val="tx1"/>
                </a:solidFill>
                <a:latin typeface="+mj-lt"/>
                <a:ea typeface="+mj-ea"/>
                <a:cs typeface="+mj-cs"/>
              </a:rPr>
              <a:t>: </a:t>
            </a:r>
            <a:r>
              <a:rPr lang="en-US" sz="2000" b="0" kern="1200" dirty="0">
                <a:solidFill>
                  <a:schemeClr val="tx1"/>
                </a:solidFill>
                <a:latin typeface="+mj-lt"/>
                <a:ea typeface="+mj-ea"/>
                <a:cs typeface="+mj-cs"/>
              </a:rPr>
              <a:t>where will you obtain the information you report for your performance measures? (Reports from TPC Software)</a:t>
            </a:r>
            <a:br>
              <a:rPr lang="en-US" sz="2000" b="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u="sng" kern="1200" dirty="0">
                <a:solidFill>
                  <a:schemeClr val="tx1"/>
                </a:solidFill>
                <a:latin typeface="+mj-lt"/>
                <a:ea typeface="+mj-ea"/>
                <a:cs typeface="+mj-cs"/>
              </a:rPr>
              <a:t>Collection Process and Calculation</a:t>
            </a:r>
            <a:r>
              <a:rPr lang="en-US" sz="2000" kern="1200" dirty="0">
                <a:solidFill>
                  <a:schemeClr val="tx1"/>
                </a:solidFill>
                <a:latin typeface="+mj-lt"/>
                <a:ea typeface="+mj-ea"/>
                <a:cs typeface="+mj-cs"/>
              </a:rPr>
              <a:t>: </a:t>
            </a:r>
            <a:r>
              <a:rPr lang="en-US" sz="2000" b="0" kern="1200" dirty="0">
                <a:solidFill>
                  <a:schemeClr val="tx1"/>
                </a:solidFill>
                <a:latin typeface="+mj-lt"/>
                <a:ea typeface="+mj-ea"/>
                <a:cs typeface="+mj-cs"/>
              </a:rPr>
              <a:t>what method will you use to collect the information? (Reports from TPC Software)</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u="sng" kern="1200" dirty="0">
                <a:solidFill>
                  <a:schemeClr val="tx1"/>
                </a:solidFill>
                <a:latin typeface="+mj-lt"/>
                <a:ea typeface="+mj-ea"/>
                <a:cs typeface="+mj-cs"/>
              </a:rPr>
              <a:t>Collection Frequency:</a:t>
            </a:r>
            <a:r>
              <a:rPr lang="en-US" sz="2000" kern="1200" dirty="0">
                <a:solidFill>
                  <a:schemeClr val="tx1"/>
                </a:solidFill>
                <a:latin typeface="+mj-lt"/>
                <a:ea typeface="+mj-ea"/>
                <a:cs typeface="+mj-cs"/>
              </a:rPr>
              <a:t> </a:t>
            </a:r>
            <a:r>
              <a:rPr lang="en-US" sz="2000" b="0" kern="1200" dirty="0">
                <a:solidFill>
                  <a:schemeClr val="tx1"/>
                </a:solidFill>
                <a:latin typeface="+mj-lt"/>
                <a:ea typeface="+mj-ea"/>
                <a:cs typeface="+mj-cs"/>
              </a:rPr>
              <a:t>how often will you collect the information? (We provide the answer to this!)</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u="sng" kern="1200" dirty="0">
                <a:solidFill>
                  <a:schemeClr val="tx1"/>
                </a:solidFill>
                <a:latin typeface="+mj-lt"/>
                <a:ea typeface="+mj-ea"/>
                <a:cs typeface="+mj-cs"/>
              </a:rPr>
              <a:t>Data Limitations: </a:t>
            </a:r>
            <a:r>
              <a:rPr lang="en-US" sz="2000" b="0" kern="1200" dirty="0">
                <a:solidFill>
                  <a:schemeClr val="tx1"/>
                </a:solidFill>
                <a:latin typeface="+mj-lt"/>
                <a:ea typeface="+mj-ea"/>
                <a:cs typeface="+mj-cs"/>
              </a:rPr>
              <a:t>what may prevent you from obtaining data for your performance measures?</a:t>
            </a:r>
            <a:br>
              <a:rPr lang="en-US" sz="1500" b="0" kern="1200" dirty="0">
                <a:solidFill>
                  <a:schemeClr val="tx1"/>
                </a:solidFill>
                <a:latin typeface="+mj-lt"/>
                <a:ea typeface="+mj-ea"/>
                <a:cs typeface="+mj-cs"/>
              </a:rPr>
            </a:br>
            <a:r>
              <a:rPr lang="en-US" sz="1500" kern="1200" dirty="0">
                <a:solidFill>
                  <a:schemeClr val="tx1"/>
                </a:solidFill>
                <a:latin typeface="+mj-lt"/>
                <a:ea typeface="+mj-ea"/>
                <a:cs typeface="+mj-cs"/>
              </a:rPr>
              <a:t> </a:t>
            </a:r>
            <a:br>
              <a:rPr lang="en-US" sz="1500" kern="1200" dirty="0">
                <a:solidFill>
                  <a:schemeClr val="tx1"/>
                </a:solidFill>
                <a:latin typeface="+mj-lt"/>
                <a:ea typeface="+mj-ea"/>
                <a:cs typeface="+mj-cs"/>
              </a:rPr>
            </a:br>
            <a:endParaRPr lang="en-US" sz="1500" kern="1200" dirty="0">
              <a:solidFill>
                <a:schemeClr val="tx1"/>
              </a:solidFill>
              <a:latin typeface="+mj-lt"/>
              <a:ea typeface="+mj-ea"/>
              <a:cs typeface="+mj-cs"/>
            </a:endParaRPr>
          </a:p>
        </p:txBody>
      </p:sp>
      <p:pic>
        <p:nvPicPr>
          <p:cNvPr id="46" name="Graphic 45" descr="Bar chart">
            <a:extLst>
              <a:ext uri="{FF2B5EF4-FFF2-40B4-BE49-F238E27FC236}">
                <a16:creationId xmlns:a16="http://schemas.microsoft.com/office/drawing/2014/main" id="{860246A9-3273-45E5-A907-1AFE17EEB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875" y="1865365"/>
            <a:ext cx="3127248" cy="3127248"/>
          </a:xfrm>
          <a:prstGeom prst="rect">
            <a:avLst/>
          </a:prstGeom>
          <a:effectLst/>
        </p:spPr>
      </p:pic>
    </p:spTree>
    <p:extLst>
      <p:ext uri="{BB962C8B-B14F-4D97-AF65-F5344CB8AC3E}">
        <p14:creationId xmlns:p14="http://schemas.microsoft.com/office/powerpoint/2010/main" val="270372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62678F-BED1-4B7B-8541-3C5C47335AE0}"/>
              </a:ext>
            </a:extLst>
          </p:cNvPr>
          <p:cNvGraphicFramePr>
            <a:graphicFrameLocks noGrp="1"/>
          </p:cNvGraphicFramePr>
          <p:nvPr>
            <p:extLst>
              <p:ext uri="{D42A27DB-BD31-4B8C-83A1-F6EECF244321}">
                <p14:modId xmlns:p14="http://schemas.microsoft.com/office/powerpoint/2010/main" val="2843970866"/>
              </p:ext>
            </p:extLst>
          </p:nvPr>
        </p:nvGraphicFramePr>
        <p:xfrm>
          <a:off x="3584985" y="831057"/>
          <a:ext cx="5559016" cy="5641954"/>
        </p:xfrm>
        <a:graphic>
          <a:graphicData uri="http://schemas.openxmlformats.org/drawingml/2006/table">
            <a:tbl>
              <a:tblPr firstRow="1" firstCol="1" bandRow="1"/>
              <a:tblGrid>
                <a:gridCol w="1240025">
                  <a:extLst>
                    <a:ext uri="{9D8B030D-6E8A-4147-A177-3AD203B41FA5}">
                      <a16:colId xmlns:a16="http://schemas.microsoft.com/office/drawing/2014/main" val="1083002009"/>
                    </a:ext>
                  </a:extLst>
                </a:gridCol>
                <a:gridCol w="4318991">
                  <a:extLst>
                    <a:ext uri="{9D8B030D-6E8A-4147-A177-3AD203B41FA5}">
                      <a16:colId xmlns:a16="http://schemas.microsoft.com/office/drawing/2014/main" val="276581694"/>
                    </a:ext>
                  </a:extLst>
                </a:gridCol>
              </a:tblGrid>
              <a:tr h="1177999">
                <a:tc>
                  <a:txBody>
                    <a:bodyPr/>
                    <a:lstStyle/>
                    <a:p>
                      <a:pPr marL="0" marR="0" algn="r" fontAlgn="t">
                        <a:spcBef>
                          <a:spcPts val="0"/>
                        </a:spcBef>
                        <a:spcAft>
                          <a:spcPts val="0"/>
                        </a:spcAft>
                      </a:pPr>
                      <a:r>
                        <a:rPr lang="en-US" sz="1800" b="1" i="0" u="none" strike="noStrike" dirty="0">
                          <a:effectLst/>
                          <a:latin typeface="+mj-lt"/>
                          <a:ea typeface="Times New Roman" panose="02020603050405020304" pitchFamily="18" charset="0"/>
                        </a:rPr>
                        <a:t>Measure Description</a:t>
                      </a:r>
                      <a:endParaRPr lang="en-US" sz="1800" b="0" i="0" u="none" strike="noStrike" dirty="0">
                        <a:effectLst/>
                        <a:latin typeface="+mj-lt"/>
                      </a:endParaRPr>
                    </a:p>
                  </a:txBody>
                  <a:tcPr marL="49630" marR="49630" marT="6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algn="ctr">
                        <a:spcBef>
                          <a:spcPts val="0"/>
                        </a:spcBef>
                        <a:spcAft>
                          <a:spcPts val="0"/>
                        </a:spcAft>
                        <a:buNone/>
                      </a:pPr>
                      <a:r>
                        <a:rPr lang="en-US" sz="2400" b="1" i="0" u="none" strike="noStrike" noProof="0" dirty="0">
                          <a:effectLst/>
                          <a:latin typeface="+mj-lt"/>
                        </a:rPr>
                        <a:t>Number of Unduplicated Patients Served</a:t>
                      </a:r>
                      <a:endParaRPr lang="en-US" sz="2800" b="1" noProof="0" dirty="0">
                        <a:latin typeface="+mj-lt"/>
                      </a:endParaRPr>
                    </a:p>
                  </a:txBody>
                  <a:tcPr marL="49630" marR="49630" marT="6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4463955">
                <a:tc>
                  <a:txBody>
                    <a:bodyPr/>
                    <a:lstStyle/>
                    <a:p>
                      <a:pPr marL="0" marR="0" algn="r" fontAlgn="t">
                        <a:spcBef>
                          <a:spcPts val="0"/>
                        </a:spcBef>
                        <a:spcAft>
                          <a:spcPts val="0"/>
                        </a:spcAft>
                      </a:pPr>
                      <a:r>
                        <a:rPr lang="en-US" sz="2000" b="1" i="0" u="none" strike="noStrike" dirty="0">
                          <a:effectLst/>
                          <a:latin typeface="+mj-lt"/>
                          <a:ea typeface="Times New Roman" panose="02020603050405020304" pitchFamily="18" charset="0"/>
                        </a:rPr>
                        <a:t>Guidance</a:t>
                      </a:r>
                      <a:endParaRPr lang="en-US" sz="2000" b="1" i="0" u="none" strike="noStrike" dirty="0">
                        <a:effectLst/>
                        <a:latin typeface="+mj-lt"/>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l" fontAlgn="t">
                        <a:spcBef>
                          <a:spcPts val="0"/>
                        </a:spcBef>
                        <a:spcAft>
                          <a:spcPts val="1200"/>
                        </a:spcAft>
                        <a:buClrTx/>
                        <a:buSzPts val="1000"/>
                        <a:buFont typeface="Arial"/>
                        <a:buChar char="•"/>
                      </a:pPr>
                      <a:r>
                        <a:rPr lang="en-US" sz="2800" b="0" i="0" u="none" strike="noStrike" noProof="0" dirty="0">
                          <a:effectLst/>
                          <a:latin typeface="+mj-lt"/>
                        </a:rPr>
                        <a:t>Patients are individuals who have at least one visit during the reporting period.</a:t>
                      </a:r>
                    </a:p>
                    <a:p>
                      <a:pPr marL="171450" lvl="0" indent="-171450" algn="l" fontAlgn="t">
                        <a:spcBef>
                          <a:spcPts val="0"/>
                        </a:spcBef>
                        <a:spcAft>
                          <a:spcPts val="1200"/>
                        </a:spcAft>
                        <a:buClrTx/>
                        <a:buSzPts val="1000"/>
                        <a:buFont typeface="Arial"/>
                        <a:buChar char="•"/>
                      </a:pPr>
                      <a:r>
                        <a:rPr lang="en-US" sz="2800" b="0" i="0" u="none" strike="noStrike" noProof="0" dirty="0">
                          <a:effectLst/>
                          <a:latin typeface="+mj-lt"/>
                        </a:rPr>
                        <a:t>Shot clinics are excluded.</a:t>
                      </a: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6" name="Picture 5" descr="Icon&#10;&#10;Description automatically generated">
            <a:extLst>
              <a:ext uri="{FF2B5EF4-FFF2-40B4-BE49-F238E27FC236}">
                <a16:creationId xmlns:a16="http://schemas.microsoft.com/office/drawing/2014/main" id="{C852F88B-8211-1080-0206-AE2448C41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77" y="831056"/>
            <a:ext cx="3046918" cy="4076713"/>
          </a:xfrm>
          <a:prstGeom prst="rect">
            <a:avLst/>
          </a:prstGeom>
          <a:solidFill>
            <a:schemeClr val="bg1"/>
          </a:solidFill>
        </p:spPr>
      </p:pic>
      <p:pic>
        <p:nvPicPr>
          <p:cNvPr id="8" name="Picture 7" descr="A person in a blue dress&#10;&#10;Description automatically generated with low confidence">
            <a:extLst>
              <a:ext uri="{FF2B5EF4-FFF2-40B4-BE49-F238E27FC236}">
                <a16:creationId xmlns:a16="http://schemas.microsoft.com/office/drawing/2014/main" id="{DFF67F6C-CB07-A5A8-5DEE-AE05161A0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952" y="1613768"/>
            <a:ext cx="3431533" cy="4316500"/>
          </a:xfrm>
          <a:prstGeom prst="rect">
            <a:avLst/>
          </a:prstGeom>
          <a:noFill/>
        </p:spPr>
      </p:pic>
    </p:spTree>
    <p:extLst>
      <p:ext uri="{BB962C8B-B14F-4D97-AF65-F5344CB8AC3E}">
        <p14:creationId xmlns:p14="http://schemas.microsoft.com/office/powerpoint/2010/main" val="317969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55DF-B88D-4F95-8711-3560EFF3AA47}"/>
              </a:ext>
            </a:extLst>
          </p:cNvPr>
          <p:cNvSpPr>
            <a:spLocks noGrp="1"/>
          </p:cNvSpPr>
          <p:nvPr>
            <p:ph type="title"/>
          </p:nvPr>
        </p:nvSpPr>
        <p:spPr>
          <a:xfrm>
            <a:off x="45719" y="458133"/>
            <a:ext cx="7843267" cy="548640"/>
          </a:xfrm>
        </p:spPr>
        <p:txBody>
          <a:bodyPr lIns="91440" tIns="45720" rIns="91440" bIns="45720" anchor="t">
            <a:noAutofit/>
          </a:bodyPr>
          <a:lstStyle/>
          <a:p>
            <a:r>
              <a:rPr lang="en-US" dirty="0">
                <a:latin typeface="+mj-lt"/>
                <a:cs typeface="Arial"/>
              </a:rPr>
              <a:t>Objective</a:t>
            </a:r>
            <a:endParaRPr lang="en-US" dirty="0">
              <a:latin typeface="+mj-lt"/>
            </a:endParaRPr>
          </a:p>
        </p:txBody>
      </p:sp>
      <p:sp>
        <p:nvSpPr>
          <p:cNvPr id="3" name="Text Placeholder 2">
            <a:extLst>
              <a:ext uri="{FF2B5EF4-FFF2-40B4-BE49-F238E27FC236}">
                <a16:creationId xmlns:a16="http://schemas.microsoft.com/office/drawing/2014/main" id="{5D8047C2-C267-4E4E-A05A-7D1AB77DFB4C}"/>
              </a:ext>
            </a:extLst>
          </p:cNvPr>
          <p:cNvSpPr>
            <a:spLocks noGrp="1"/>
          </p:cNvSpPr>
          <p:nvPr>
            <p:ph type="body" sz="quarter" idx="10"/>
          </p:nvPr>
        </p:nvSpPr>
        <p:spPr>
          <a:xfrm>
            <a:off x="628650" y="1335572"/>
            <a:ext cx="7888288" cy="3438737"/>
          </a:xfrm>
        </p:spPr>
        <p:txBody>
          <a:bodyPr lIns="91440" tIns="45720" rIns="91440" bIns="45720" anchor="t">
            <a:noAutofit/>
          </a:bodyPr>
          <a:lstStyle/>
          <a:p>
            <a:r>
              <a:rPr lang="en-US" sz="2400" dirty="0">
                <a:latin typeface="+mj-lt"/>
                <a:cs typeface="Arial"/>
              </a:rPr>
              <a:t>Medication Assistance Program RFA</a:t>
            </a:r>
          </a:p>
          <a:p>
            <a:pPr marL="575945" lvl="1" indent="-233045"/>
            <a:r>
              <a:rPr lang="en-US" sz="2400" dirty="0">
                <a:latin typeface="+mj-lt"/>
                <a:cs typeface="Arial"/>
              </a:rPr>
              <a:t>Purpose</a:t>
            </a:r>
            <a:endParaRPr lang="en-US" sz="2400" dirty="0">
              <a:latin typeface="+mj-lt"/>
            </a:endParaRPr>
          </a:p>
          <a:p>
            <a:pPr marL="575945" lvl="1" indent="-233045"/>
            <a:r>
              <a:rPr lang="en-US" sz="2400" dirty="0">
                <a:latin typeface="+mj-lt"/>
                <a:cs typeface="Arial"/>
              </a:rPr>
              <a:t>Eligibility</a:t>
            </a:r>
          </a:p>
          <a:p>
            <a:pPr marL="575945" lvl="1" indent="-233045"/>
            <a:r>
              <a:rPr lang="en-US" sz="2400" dirty="0">
                <a:latin typeface="+mj-lt"/>
                <a:cs typeface="Arial"/>
              </a:rPr>
              <a:t>Reimbursement</a:t>
            </a:r>
          </a:p>
          <a:p>
            <a:pPr marL="575945" lvl="1" indent="-233045"/>
            <a:r>
              <a:rPr lang="en-US" sz="2400" dirty="0">
                <a:latin typeface="+mj-lt"/>
                <a:cs typeface="Arial"/>
              </a:rPr>
              <a:t>Deadlines</a:t>
            </a:r>
            <a:endParaRPr lang="en-US" sz="2400" dirty="0">
              <a:latin typeface="+mj-lt"/>
            </a:endParaRPr>
          </a:p>
          <a:p>
            <a:pPr marL="342900" lvl="1" indent="0">
              <a:buNone/>
            </a:pPr>
            <a:endParaRPr lang="en-US" sz="2400" dirty="0">
              <a:latin typeface="+mj-lt"/>
              <a:cs typeface="Arial"/>
            </a:endParaRPr>
          </a:p>
          <a:p>
            <a:r>
              <a:rPr lang="en-US" sz="2400" dirty="0">
                <a:latin typeface="+mj-lt"/>
                <a:cs typeface="Arial"/>
              </a:rPr>
              <a:t>Scoring Per Section</a:t>
            </a:r>
          </a:p>
          <a:p>
            <a:pPr marL="0" indent="0">
              <a:buNone/>
            </a:pPr>
            <a:endParaRPr lang="en-US" sz="2400" dirty="0">
              <a:latin typeface="+mj-lt"/>
              <a:cs typeface="Arial"/>
            </a:endParaRPr>
          </a:p>
          <a:p>
            <a:r>
              <a:rPr lang="en-US" sz="2400" dirty="0">
                <a:latin typeface="+mj-lt"/>
                <a:cs typeface="Arial"/>
              </a:rPr>
              <a:t>Performance Measures</a:t>
            </a:r>
            <a:endParaRPr lang="en-US" sz="2400" dirty="0">
              <a:latin typeface="+mj-lt"/>
            </a:endParaRPr>
          </a:p>
        </p:txBody>
      </p:sp>
      <p:pic>
        <p:nvPicPr>
          <p:cNvPr id="7" name="Graphic 7" descr="Checklist">
            <a:extLst>
              <a:ext uri="{FF2B5EF4-FFF2-40B4-BE49-F238E27FC236}">
                <a16:creationId xmlns:a16="http://schemas.microsoft.com/office/drawing/2014/main" id="{16B022ED-E149-482E-8FBB-CD83388E01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5372" y="5103108"/>
            <a:ext cx="914400" cy="914400"/>
          </a:xfrm>
          <a:prstGeom prst="rect">
            <a:avLst/>
          </a:prstGeom>
        </p:spPr>
      </p:pic>
      <p:grpSp>
        <p:nvGrpSpPr>
          <p:cNvPr id="10" name="Group 9">
            <a:extLst>
              <a:ext uri="{FF2B5EF4-FFF2-40B4-BE49-F238E27FC236}">
                <a16:creationId xmlns:a16="http://schemas.microsoft.com/office/drawing/2014/main" id="{7D6ECB6F-21DC-46C6-A0BE-43D990B33F41}"/>
              </a:ext>
            </a:extLst>
          </p:cNvPr>
          <p:cNvGrpSpPr/>
          <p:nvPr/>
        </p:nvGrpSpPr>
        <p:grpSpPr>
          <a:xfrm>
            <a:off x="5159830" y="5103108"/>
            <a:ext cx="914400" cy="914400"/>
            <a:chOff x="3100710" y="5103108"/>
            <a:chExt cx="914400" cy="914400"/>
          </a:xfrm>
        </p:grpSpPr>
        <p:pic>
          <p:nvPicPr>
            <p:cNvPr id="8" name="Graphic 8" descr="Monitor">
              <a:extLst>
                <a:ext uri="{FF2B5EF4-FFF2-40B4-BE49-F238E27FC236}">
                  <a16:creationId xmlns:a16="http://schemas.microsoft.com/office/drawing/2014/main" id="{0B5F8195-955D-4F36-83E5-27D63CF721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0710" y="5103108"/>
              <a:ext cx="914400" cy="914400"/>
            </a:xfrm>
            <a:prstGeom prst="rect">
              <a:avLst/>
            </a:prstGeom>
          </p:spPr>
        </p:pic>
        <p:pic>
          <p:nvPicPr>
            <p:cNvPr id="9" name="Graphic 9" descr="Stethoscope">
              <a:extLst>
                <a:ext uri="{FF2B5EF4-FFF2-40B4-BE49-F238E27FC236}">
                  <a16:creationId xmlns:a16="http://schemas.microsoft.com/office/drawing/2014/main" id="{F879330A-FA94-4B4D-9217-10C378595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17" y="5317958"/>
              <a:ext cx="364385" cy="364385"/>
            </a:xfrm>
            <a:prstGeom prst="rect">
              <a:avLst/>
            </a:prstGeom>
          </p:spPr>
        </p:pic>
      </p:grpSp>
    </p:spTree>
    <p:extLst>
      <p:ext uri="{BB962C8B-B14F-4D97-AF65-F5344CB8AC3E}">
        <p14:creationId xmlns:p14="http://schemas.microsoft.com/office/powerpoint/2010/main" val="101861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4F1BE6-CC0F-4404-A58B-459FC94F4967}"/>
              </a:ext>
            </a:extLst>
          </p:cNvPr>
          <p:cNvGraphicFramePr>
            <a:graphicFrameLocks noGrp="1"/>
          </p:cNvGraphicFramePr>
          <p:nvPr>
            <p:extLst>
              <p:ext uri="{D42A27DB-BD31-4B8C-83A1-F6EECF244321}">
                <p14:modId xmlns:p14="http://schemas.microsoft.com/office/powerpoint/2010/main" val="1426672610"/>
              </p:ext>
            </p:extLst>
          </p:nvPr>
        </p:nvGraphicFramePr>
        <p:xfrm>
          <a:off x="3252716" y="818865"/>
          <a:ext cx="5797922" cy="5686673"/>
        </p:xfrm>
        <a:graphic>
          <a:graphicData uri="http://schemas.openxmlformats.org/drawingml/2006/table">
            <a:tbl>
              <a:tblPr firstRow="1" firstCol="1" bandRow="1"/>
              <a:tblGrid>
                <a:gridCol w="1237658">
                  <a:extLst>
                    <a:ext uri="{9D8B030D-6E8A-4147-A177-3AD203B41FA5}">
                      <a16:colId xmlns:a16="http://schemas.microsoft.com/office/drawing/2014/main" val="1083002009"/>
                    </a:ext>
                  </a:extLst>
                </a:gridCol>
                <a:gridCol w="4560264">
                  <a:extLst>
                    <a:ext uri="{9D8B030D-6E8A-4147-A177-3AD203B41FA5}">
                      <a16:colId xmlns:a16="http://schemas.microsoft.com/office/drawing/2014/main" val="276581694"/>
                    </a:ext>
                  </a:extLst>
                </a:gridCol>
              </a:tblGrid>
              <a:tr h="1361428">
                <a:tc>
                  <a:txBody>
                    <a:bodyPr/>
                    <a:lstStyle/>
                    <a:p>
                      <a:pPr marL="0" marR="0" algn="r" fontAlgn="t">
                        <a:spcBef>
                          <a:spcPts val="0"/>
                        </a:spcBef>
                        <a:spcAft>
                          <a:spcPts val="0"/>
                        </a:spcAft>
                      </a:pPr>
                      <a:r>
                        <a:rPr lang="en-US" sz="1800" b="1" i="0" u="none" strike="noStrike" dirty="0">
                          <a:effectLst/>
                          <a:latin typeface="+mj-lt"/>
                          <a:ea typeface="Times New Roman" panose="02020603050405020304" pitchFamily="18" charset="0"/>
                        </a:rPr>
                        <a:t>Measure Description</a:t>
                      </a:r>
                      <a:endParaRPr lang="en-US" sz="1800" b="0" i="0" u="none" strike="noStrike" dirty="0">
                        <a:effectLst/>
                        <a:latin typeface="+mj-lt"/>
                      </a:endParaRPr>
                    </a:p>
                  </a:txBody>
                  <a:tcPr marL="49630" marR="49630" marT="68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400" b="1" dirty="0">
                          <a:effectLst/>
                          <a:latin typeface="+mj-lt"/>
                          <a:ea typeface="Times New Roman" panose="02020603050405020304" pitchFamily="18" charset="0"/>
                        </a:rPr>
                        <a:t>Value of Medications Received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6455522"/>
                  </a:ext>
                </a:extLst>
              </a:tr>
              <a:tr h="4325245">
                <a:tc>
                  <a:txBody>
                    <a:bodyPr/>
                    <a:lstStyle/>
                    <a:p>
                      <a:pPr marL="0" marR="0" algn="r" fontAlgn="t">
                        <a:spcBef>
                          <a:spcPts val="0"/>
                        </a:spcBef>
                        <a:spcAft>
                          <a:spcPts val="0"/>
                        </a:spcAft>
                      </a:pPr>
                      <a:r>
                        <a:rPr lang="en-US" sz="2000" b="1" i="0" u="none" strike="noStrike" dirty="0">
                          <a:effectLst/>
                          <a:latin typeface="+mj-lt"/>
                          <a:ea typeface="Times New Roman" panose="02020603050405020304" pitchFamily="18" charset="0"/>
                        </a:rPr>
                        <a:t>Guidance</a:t>
                      </a:r>
                      <a:endParaRPr lang="en-US" sz="2000" b="1" i="0" u="none" strike="noStrike" dirty="0">
                        <a:effectLst/>
                        <a:latin typeface="+mj-lt"/>
                      </a:endParaRP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a:lnSpc>
                          <a:spcPct val="100000"/>
                        </a:lnSpc>
                        <a:spcBef>
                          <a:spcPts val="0"/>
                        </a:spcBef>
                        <a:spcAft>
                          <a:spcPts val="1200"/>
                        </a:spcAft>
                        <a:buClr>
                          <a:srgbClr val="000000"/>
                        </a:buClr>
                        <a:buSzPts val="1000"/>
                        <a:buFont typeface="Arial"/>
                        <a:buChar char="•"/>
                      </a:pPr>
                      <a:r>
                        <a:rPr lang="en-US" sz="2600" dirty="0">
                          <a:latin typeface="+mj-lt"/>
                        </a:rPr>
                        <a:t>Value is defined as the cumulative average wholesale price of drugs received during SFY.</a:t>
                      </a:r>
                    </a:p>
                    <a:p>
                      <a:pPr marL="171450" marR="0" lvl="0" indent="-171450" algn="l">
                        <a:lnSpc>
                          <a:spcPct val="100000"/>
                        </a:lnSpc>
                        <a:spcBef>
                          <a:spcPts val="0"/>
                        </a:spcBef>
                        <a:spcAft>
                          <a:spcPts val="1200"/>
                        </a:spcAft>
                        <a:buClr>
                          <a:srgbClr val="000000"/>
                        </a:buClr>
                        <a:buSzPts val="1000"/>
                        <a:buFont typeface="Arial"/>
                        <a:buChar char="•"/>
                      </a:pPr>
                      <a:r>
                        <a:rPr lang="en-US" sz="2600" dirty="0">
                          <a:latin typeface="+mj-lt"/>
                        </a:rPr>
                        <a:t>TPC generates wholesale price based on patient prescription information entered into software platform by grantee.</a:t>
                      </a:r>
                    </a:p>
                  </a:txBody>
                  <a:tcPr marL="49630" marR="49630" marT="68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69708"/>
                  </a:ext>
                </a:extLst>
              </a:tr>
            </a:tbl>
          </a:graphicData>
        </a:graphic>
      </p:graphicFrame>
      <p:pic>
        <p:nvPicPr>
          <p:cNvPr id="12" name="Picture 11" descr="Icon&#10;&#10;Description automatically generated">
            <a:extLst>
              <a:ext uri="{FF2B5EF4-FFF2-40B4-BE49-F238E27FC236}">
                <a16:creationId xmlns:a16="http://schemas.microsoft.com/office/drawing/2014/main" id="{5411239B-DF1A-B5ED-5A02-70C253EF4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64" y="3428999"/>
            <a:ext cx="2624329" cy="2185819"/>
          </a:xfrm>
          <a:prstGeom prst="rect">
            <a:avLst/>
          </a:prstGeom>
          <a:solidFill>
            <a:schemeClr val="bg1"/>
          </a:solidFill>
        </p:spPr>
      </p:pic>
      <p:pic>
        <p:nvPicPr>
          <p:cNvPr id="10" name="Picture 9" descr="A picture containing icon&#10;&#10;Description automatically generated">
            <a:extLst>
              <a:ext uri="{FF2B5EF4-FFF2-40B4-BE49-F238E27FC236}">
                <a16:creationId xmlns:a16="http://schemas.microsoft.com/office/drawing/2014/main" id="{70D42C94-3837-BC2B-089A-D8CEE34D4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64" y="1243182"/>
            <a:ext cx="2624329" cy="2776707"/>
          </a:xfrm>
          <a:prstGeom prst="rect">
            <a:avLst/>
          </a:prstGeom>
          <a:solidFill>
            <a:schemeClr val="bg1"/>
          </a:solidFill>
        </p:spPr>
      </p:pic>
    </p:spTree>
    <p:extLst>
      <p:ext uri="{BB962C8B-B14F-4D97-AF65-F5344CB8AC3E}">
        <p14:creationId xmlns:p14="http://schemas.microsoft.com/office/powerpoint/2010/main" val="78251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0178459.jpg">
            <a:extLst>
              <a:ext uri="{FF2B5EF4-FFF2-40B4-BE49-F238E27FC236}">
                <a16:creationId xmlns:a16="http://schemas.microsoft.com/office/drawing/2014/main" id="{44C07A5F-A633-F7B2-8D58-CEBCC6542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349" y="898374"/>
            <a:ext cx="5005949" cy="3512947"/>
          </a:xfrm>
          <a:prstGeom prst="rect">
            <a:avLst/>
          </a:prstGeom>
        </p:spPr>
      </p:pic>
      <p:sp>
        <p:nvSpPr>
          <p:cNvPr id="5" name="TextBox 4">
            <a:extLst>
              <a:ext uri="{FF2B5EF4-FFF2-40B4-BE49-F238E27FC236}">
                <a16:creationId xmlns:a16="http://schemas.microsoft.com/office/drawing/2014/main" id="{622529A7-5187-0409-8CE8-373CB5A3E4F8}"/>
              </a:ext>
            </a:extLst>
          </p:cNvPr>
          <p:cNvSpPr txBox="1"/>
          <p:nvPr/>
        </p:nvSpPr>
        <p:spPr>
          <a:xfrm>
            <a:off x="2151489" y="5313295"/>
            <a:ext cx="4580238" cy="646331"/>
          </a:xfrm>
          <a:prstGeom prst="rect">
            <a:avLst/>
          </a:prstGeom>
          <a:noFill/>
        </p:spPr>
        <p:txBody>
          <a:bodyPr wrap="square">
            <a:spAutoFit/>
          </a:bodyPr>
          <a:lstStyle/>
          <a:p>
            <a:pPr algn="ctr"/>
            <a:r>
              <a:rPr lang="en-US" b="1" kern="0" cap="none" spc="0" dirty="0">
                <a:solidFill>
                  <a:schemeClr val="tx1"/>
                </a:solidFill>
                <a:latin typeface="+mj-lt"/>
                <a:cs typeface="Arial" panose="020B0604020202020204" pitchFamily="34" charset="0"/>
              </a:rPr>
              <a:t>Presented by: Lisa Hueston, </a:t>
            </a:r>
          </a:p>
          <a:p>
            <a:pPr algn="ctr"/>
            <a:r>
              <a:rPr lang="en-US" b="1" kern="0" cap="none" spc="0" dirty="0">
                <a:solidFill>
                  <a:schemeClr val="tx1"/>
                </a:solidFill>
                <a:latin typeface="+mj-lt"/>
                <a:cs typeface="Arial" panose="020B0604020202020204" pitchFamily="34" charset="0"/>
              </a:rPr>
              <a:t>Program Manager</a:t>
            </a:r>
          </a:p>
        </p:txBody>
      </p:sp>
      <p:pic>
        <p:nvPicPr>
          <p:cNvPr id="6" name="Picture 5" descr="Logo, company name&#10;&#10;Description automatically generated">
            <a:extLst>
              <a:ext uri="{FF2B5EF4-FFF2-40B4-BE49-F238E27FC236}">
                <a16:creationId xmlns:a16="http://schemas.microsoft.com/office/drawing/2014/main" id="{997B43BD-5739-6F9D-42FF-0C138EAF8CFD}"/>
              </a:ext>
            </a:extLst>
          </p:cNvPr>
          <p:cNvPicPr>
            <a:picLocks noChangeAspect="1"/>
          </p:cNvPicPr>
          <p:nvPr/>
        </p:nvPicPr>
        <p:blipFill>
          <a:blip r:embed="rId3"/>
          <a:stretch>
            <a:fillRect/>
          </a:stretch>
        </p:blipFill>
        <p:spPr>
          <a:xfrm>
            <a:off x="8016586" y="5593491"/>
            <a:ext cx="1006636" cy="893296"/>
          </a:xfrm>
          <a:prstGeom prst="rect">
            <a:avLst/>
          </a:prstGeom>
        </p:spPr>
      </p:pic>
    </p:spTree>
    <p:extLst>
      <p:ext uri="{BB962C8B-B14F-4D97-AF65-F5344CB8AC3E}">
        <p14:creationId xmlns:p14="http://schemas.microsoft.com/office/powerpoint/2010/main" val="142895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3A75-FF56-5263-8B1B-249C517E3422}"/>
              </a:ext>
            </a:extLst>
          </p:cNvPr>
          <p:cNvSpPr>
            <a:spLocks noGrp="1"/>
          </p:cNvSpPr>
          <p:nvPr>
            <p:ph type="title"/>
          </p:nvPr>
        </p:nvSpPr>
        <p:spPr>
          <a:xfrm>
            <a:off x="189471" y="624054"/>
            <a:ext cx="8748584" cy="1180032"/>
          </a:xfrm>
        </p:spPr>
        <p:txBody>
          <a:bodyPr/>
          <a:lstStyle/>
          <a:p>
            <a:pPr algn="ctr"/>
            <a:r>
              <a:rPr lang="en-US" sz="3200" b="1" dirty="0">
                <a:solidFill>
                  <a:schemeClr val="tx1"/>
                </a:solidFill>
                <a:latin typeface="+mj-lt"/>
                <a:cs typeface="Arial" panose="020B0604020202020204" pitchFamily="34" charset="0"/>
              </a:rPr>
              <a:t>What is the Virginia Health Care Foundation &amp; </a:t>
            </a:r>
            <a:r>
              <a:rPr lang="en-US" sz="3200" b="1" i="1" dirty="0">
                <a:solidFill>
                  <a:schemeClr val="tx1"/>
                </a:solidFill>
                <a:latin typeface="+mj-lt"/>
                <a:cs typeface="Arial" panose="020B0604020202020204" pitchFamily="34" charset="0"/>
              </a:rPr>
              <a:t>The Pharmacy Connection?</a:t>
            </a:r>
            <a:endParaRPr lang="en-US" dirty="0">
              <a:latin typeface="+mj-lt"/>
            </a:endParaRPr>
          </a:p>
        </p:txBody>
      </p:sp>
      <p:sp>
        <p:nvSpPr>
          <p:cNvPr id="4" name="TextBox 3">
            <a:extLst>
              <a:ext uri="{FF2B5EF4-FFF2-40B4-BE49-F238E27FC236}">
                <a16:creationId xmlns:a16="http://schemas.microsoft.com/office/drawing/2014/main" id="{04B8FB26-8DBD-447E-1C38-1A51551E7B73}"/>
              </a:ext>
            </a:extLst>
          </p:cNvPr>
          <p:cNvSpPr txBox="1"/>
          <p:nvPr/>
        </p:nvSpPr>
        <p:spPr>
          <a:xfrm>
            <a:off x="271675" y="1709631"/>
            <a:ext cx="8748584" cy="4524315"/>
          </a:xfrm>
          <a:prstGeom prst="rect">
            <a:avLst/>
          </a:prstGeom>
          <a:noFill/>
        </p:spPr>
        <p:txBody>
          <a:bodyPr wrap="square">
            <a:spAutoFit/>
          </a:bodyPr>
          <a:lstStyle/>
          <a:p>
            <a:pPr>
              <a:buFont typeface="Arial" panose="020B0604020202020204" pitchFamily="34" charset="0"/>
              <a:buChar char="•"/>
            </a:pPr>
            <a:r>
              <a:rPr lang="en-US" sz="2400" b="0" i="0" dirty="0">
                <a:solidFill>
                  <a:srgbClr val="111111"/>
                </a:solidFill>
                <a:effectLst/>
                <a:latin typeface="+mj-lt"/>
                <a:cs typeface="Arial" panose="020B0604020202020204" pitchFamily="34" charset="0"/>
              </a:rPr>
              <a:t>The Virginia Health Care Foundation </a:t>
            </a:r>
            <a:r>
              <a:rPr lang="en-US" sz="2400" b="0" i="1" dirty="0">
                <a:solidFill>
                  <a:srgbClr val="111111"/>
                </a:solidFill>
                <a:effectLst/>
                <a:latin typeface="+mj-lt"/>
                <a:cs typeface="Arial" panose="020B0604020202020204" pitchFamily="34" charset="0"/>
              </a:rPr>
              <a:t>(VHCF) </a:t>
            </a:r>
            <a:r>
              <a:rPr lang="en-US" sz="2400" b="0" dirty="0">
                <a:solidFill>
                  <a:srgbClr val="111111"/>
                </a:solidFill>
                <a:effectLst/>
                <a:latin typeface="+mj-lt"/>
                <a:cs typeface="Arial" panose="020B0604020202020204" pitchFamily="34" charset="0"/>
              </a:rPr>
              <a:t>is a mission-driven</a:t>
            </a:r>
            <a:r>
              <a:rPr lang="en-US" sz="2400" b="0" i="0" dirty="0">
                <a:solidFill>
                  <a:srgbClr val="111111"/>
                </a:solidFill>
                <a:effectLst/>
                <a:latin typeface="+mj-lt"/>
                <a:cs typeface="Arial" panose="020B0604020202020204" pitchFamily="34" charset="0"/>
              </a:rPr>
              <a:t> public/private partnership dedicated to helping uninsured Virginians and those who live in underserved communities obtain medical, dental and mental health care.</a:t>
            </a:r>
            <a:br>
              <a:rPr lang="en-US" sz="2400" b="0" i="0" dirty="0">
                <a:solidFill>
                  <a:srgbClr val="111111"/>
                </a:solidFill>
                <a:effectLst/>
                <a:latin typeface="+mj-lt"/>
                <a:cs typeface="Arial" panose="020B0604020202020204" pitchFamily="34" charset="0"/>
              </a:rPr>
            </a:br>
            <a:r>
              <a:rPr lang="en-US" sz="2400" b="0" i="0" dirty="0">
                <a:solidFill>
                  <a:srgbClr val="111111"/>
                </a:solidFill>
                <a:effectLst/>
                <a:latin typeface="+mj-lt"/>
                <a:cs typeface="Arial" panose="020B0604020202020204" pitchFamily="34" charset="0"/>
              </a:rPr>
              <a:t> </a:t>
            </a:r>
            <a:endParaRPr lang="en-US" sz="2400" dirty="0">
              <a:solidFill>
                <a:srgbClr val="111111"/>
              </a:solidFill>
              <a:latin typeface="+mj-lt"/>
              <a:cs typeface="Arial" panose="020B0604020202020204" pitchFamily="34" charset="0"/>
            </a:endParaRPr>
          </a:p>
          <a:p>
            <a:pPr>
              <a:buFont typeface="Arial" panose="020B0604020202020204" pitchFamily="34" charset="0"/>
              <a:buChar char="•"/>
            </a:pPr>
            <a:r>
              <a:rPr lang="en-US" sz="2400" b="0" i="0" dirty="0">
                <a:solidFill>
                  <a:srgbClr val="111111"/>
                </a:solidFill>
                <a:effectLst/>
                <a:latin typeface="+mj-lt"/>
                <a:cs typeface="Arial" panose="020B0604020202020204" pitchFamily="34" charset="0"/>
              </a:rPr>
              <a:t> In addition to grants, VHCF has developed tools to make free and discounted prescription medicines available to those with chronic illnesses who can’t afford them. Created more than 25 years ago, </a:t>
            </a:r>
            <a:r>
              <a:rPr lang="en-US" sz="2400" b="0" i="1" dirty="0">
                <a:solidFill>
                  <a:srgbClr val="111111"/>
                </a:solidFill>
                <a:effectLst/>
                <a:latin typeface="+mj-lt"/>
                <a:cs typeface="Arial" panose="020B0604020202020204" pitchFamily="34" charset="0"/>
              </a:rPr>
              <a:t>The Pharmacy Connectio</a:t>
            </a:r>
            <a:r>
              <a:rPr lang="en-US" sz="2400" i="1" dirty="0">
                <a:solidFill>
                  <a:srgbClr val="111111"/>
                </a:solidFill>
                <a:latin typeface="+mj-lt"/>
                <a:cs typeface="Arial" panose="020B0604020202020204" pitchFamily="34" charset="0"/>
              </a:rPr>
              <a:t>n (TPC)</a:t>
            </a:r>
            <a:r>
              <a:rPr lang="en-US" sz="2400" dirty="0">
                <a:solidFill>
                  <a:srgbClr val="111111"/>
                </a:solidFill>
                <a:latin typeface="+mj-lt"/>
                <a:cs typeface="Arial" panose="020B0604020202020204" pitchFamily="34" charset="0"/>
              </a:rPr>
              <a:t> is VHCF’s flagship prescription access initiative.</a:t>
            </a:r>
            <a:br>
              <a:rPr lang="en-US" sz="2400" dirty="0">
                <a:solidFill>
                  <a:srgbClr val="111111"/>
                </a:solidFill>
                <a:latin typeface="+mj-lt"/>
                <a:cs typeface="Arial" panose="020B0604020202020204" pitchFamily="34" charset="0"/>
              </a:rPr>
            </a:br>
            <a:endParaRPr lang="en-US" sz="2400" dirty="0">
              <a:solidFill>
                <a:srgbClr val="111111"/>
              </a:solidFill>
              <a:latin typeface="+mj-lt"/>
              <a:cs typeface="Arial" panose="020B0604020202020204" pitchFamily="34" charset="0"/>
            </a:endParaRPr>
          </a:p>
          <a:p>
            <a:pPr>
              <a:buFont typeface="Arial" panose="020B0604020202020204" pitchFamily="34" charset="0"/>
              <a:buChar char="•"/>
            </a:pPr>
            <a:r>
              <a:rPr lang="en-US" sz="2400" i="1" dirty="0">
                <a:solidFill>
                  <a:srgbClr val="111111"/>
                </a:solidFill>
                <a:latin typeface="+mj-lt"/>
                <a:cs typeface="Arial" panose="020B0604020202020204" pitchFamily="34" charset="0"/>
              </a:rPr>
              <a:t> TPC</a:t>
            </a:r>
            <a:r>
              <a:rPr lang="en-US" sz="2400" dirty="0">
                <a:solidFill>
                  <a:srgbClr val="111111"/>
                </a:solidFill>
                <a:latin typeface="+mj-lt"/>
                <a:cs typeface="Arial" panose="020B0604020202020204" pitchFamily="34" charset="0"/>
              </a:rPr>
              <a:t> is currently used by 260 organizations in 15 states.</a:t>
            </a:r>
            <a:endParaRPr lang="en-US" sz="2400" dirty="0">
              <a:latin typeface="+mj-lt"/>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FFF307E1-C37B-C4C1-2FE6-F96E8DE25970}"/>
              </a:ext>
            </a:extLst>
          </p:cNvPr>
          <p:cNvPicPr>
            <a:picLocks noChangeAspect="1"/>
          </p:cNvPicPr>
          <p:nvPr/>
        </p:nvPicPr>
        <p:blipFill>
          <a:blip r:embed="rId2"/>
          <a:stretch>
            <a:fillRect/>
          </a:stretch>
        </p:blipFill>
        <p:spPr>
          <a:xfrm>
            <a:off x="8096173" y="5582016"/>
            <a:ext cx="1006636" cy="893296"/>
          </a:xfrm>
          <a:prstGeom prst="rect">
            <a:avLst/>
          </a:prstGeom>
        </p:spPr>
      </p:pic>
    </p:spTree>
    <p:extLst>
      <p:ext uri="{BB962C8B-B14F-4D97-AF65-F5344CB8AC3E}">
        <p14:creationId xmlns:p14="http://schemas.microsoft.com/office/powerpoint/2010/main" val="201330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ACE9-7E54-BFDC-9019-481482122F3A}"/>
              </a:ext>
            </a:extLst>
          </p:cNvPr>
          <p:cNvSpPr>
            <a:spLocks noGrp="1"/>
          </p:cNvSpPr>
          <p:nvPr>
            <p:ph type="title"/>
          </p:nvPr>
        </p:nvSpPr>
        <p:spPr>
          <a:xfrm>
            <a:off x="674369" y="485699"/>
            <a:ext cx="7843267" cy="548640"/>
          </a:xfrm>
        </p:spPr>
        <p:txBody>
          <a:bodyPr/>
          <a:lstStyle/>
          <a:p>
            <a:pPr algn="ctr"/>
            <a:r>
              <a:rPr lang="en-US" b="1" dirty="0">
                <a:solidFill>
                  <a:schemeClr val="tx1"/>
                </a:solidFill>
                <a:latin typeface="+mj-lt"/>
                <a:cs typeface="Arial" panose="020B0604020202020204" pitchFamily="34" charset="0"/>
              </a:rPr>
              <a:t>Background</a:t>
            </a:r>
            <a:endParaRPr lang="en-US" dirty="0">
              <a:latin typeface="+mj-lt"/>
            </a:endParaRPr>
          </a:p>
        </p:txBody>
      </p:sp>
      <p:sp>
        <p:nvSpPr>
          <p:cNvPr id="4" name="TextBox 3">
            <a:extLst>
              <a:ext uri="{FF2B5EF4-FFF2-40B4-BE49-F238E27FC236}">
                <a16:creationId xmlns:a16="http://schemas.microsoft.com/office/drawing/2014/main" id="{1FE17CB7-D25B-10FF-9255-03C80341678B}"/>
              </a:ext>
            </a:extLst>
          </p:cNvPr>
          <p:cNvSpPr txBox="1"/>
          <p:nvPr/>
        </p:nvSpPr>
        <p:spPr>
          <a:xfrm>
            <a:off x="428368" y="1172694"/>
            <a:ext cx="8353167" cy="4154984"/>
          </a:xfrm>
          <a:prstGeom prst="rect">
            <a:avLst/>
          </a:prstGeom>
          <a:noFill/>
        </p:spPr>
        <p:txBody>
          <a:bodyPr wrap="square">
            <a:spAutoFit/>
          </a:bodyPr>
          <a:lstStyle/>
          <a:p>
            <a:pPr>
              <a:buFont typeface="Arial" panose="020B0604020202020204" pitchFamily="34" charset="0"/>
              <a:buChar char="•"/>
            </a:pPr>
            <a:r>
              <a:rPr lang="en-US" sz="2400" dirty="0">
                <a:solidFill>
                  <a:schemeClr val="tx1"/>
                </a:solidFill>
                <a:latin typeface="+mj-lt"/>
                <a:cs typeface="Arial" panose="020B0604020202020204" pitchFamily="34" charset="0"/>
              </a:rPr>
              <a:t>VHCF, North Carolina Office of Rural Health </a:t>
            </a:r>
            <a:r>
              <a:rPr lang="en-US" sz="2400" i="1" dirty="0">
                <a:solidFill>
                  <a:schemeClr val="tx1"/>
                </a:solidFill>
                <a:latin typeface="+mj-lt"/>
                <a:cs typeface="Arial" panose="020B0604020202020204" pitchFamily="34" charset="0"/>
              </a:rPr>
              <a:t>(ORH), </a:t>
            </a:r>
            <a:r>
              <a:rPr lang="en-US" sz="2400" dirty="0">
                <a:solidFill>
                  <a:schemeClr val="tx1"/>
                </a:solidFill>
                <a:latin typeface="+mj-lt"/>
                <a:cs typeface="Arial" panose="020B0604020202020204" pitchFamily="34" charset="0"/>
              </a:rPr>
              <a:t>and Foundation for Health Leadership and Innovation </a:t>
            </a:r>
            <a:r>
              <a:rPr lang="en-US" sz="2400" i="1" dirty="0">
                <a:solidFill>
                  <a:schemeClr val="tx1"/>
                </a:solidFill>
                <a:latin typeface="+mj-lt"/>
                <a:cs typeface="Arial" panose="020B0604020202020204" pitchFamily="34" charset="0"/>
              </a:rPr>
              <a:t>(FHLI)</a:t>
            </a:r>
            <a:r>
              <a:rPr lang="en-US" sz="2400" dirty="0">
                <a:solidFill>
                  <a:schemeClr val="tx1"/>
                </a:solidFill>
                <a:latin typeface="+mj-lt"/>
                <a:cs typeface="Arial" panose="020B0604020202020204" pitchFamily="34" charset="0"/>
              </a:rPr>
              <a:t> have been in partnership since 2016.</a:t>
            </a:r>
            <a:br>
              <a:rPr lang="en-US" sz="2400" dirty="0">
                <a:solidFill>
                  <a:schemeClr val="tx1"/>
                </a:solidFill>
                <a:latin typeface="+mj-lt"/>
                <a:cs typeface="Arial" panose="020B0604020202020204" pitchFamily="34" charset="0"/>
              </a:rPr>
            </a:br>
            <a:endParaRPr lang="en-US" sz="24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400" dirty="0">
                <a:solidFill>
                  <a:schemeClr val="tx1"/>
                </a:solidFill>
                <a:latin typeface="+mj-lt"/>
                <a:cs typeface="Arial" panose="020B0604020202020204" pitchFamily="34" charset="0"/>
              </a:rPr>
              <a:t>ORH in partnership with FHLI previously supported a medication assistance software </a:t>
            </a:r>
            <a:r>
              <a:rPr lang="en-US" sz="2400" i="1" dirty="0">
                <a:solidFill>
                  <a:schemeClr val="tx1"/>
                </a:solidFill>
                <a:latin typeface="+mj-lt"/>
                <a:cs typeface="Arial" panose="020B0604020202020204" pitchFamily="34" charset="0"/>
              </a:rPr>
              <a:t>(MARP-Medication Access and Review Program) </a:t>
            </a:r>
            <a:r>
              <a:rPr lang="en-US" sz="2400" dirty="0">
                <a:solidFill>
                  <a:schemeClr val="tx1"/>
                </a:solidFill>
                <a:latin typeface="+mj-lt"/>
                <a:cs typeface="Arial" panose="020B0604020202020204" pitchFamily="34" charset="0"/>
              </a:rPr>
              <a:t>which was discontinued in 2016 </a:t>
            </a:r>
            <a:br>
              <a:rPr lang="en-US" sz="2400" dirty="0">
                <a:solidFill>
                  <a:schemeClr val="tx1"/>
                </a:solidFill>
                <a:latin typeface="+mj-lt"/>
                <a:cs typeface="Arial" panose="020B0604020202020204" pitchFamily="34" charset="0"/>
              </a:rPr>
            </a:br>
            <a:endParaRPr lang="en-US" sz="24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400" dirty="0">
                <a:solidFill>
                  <a:schemeClr val="tx1"/>
                </a:solidFill>
                <a:latin typeface="+mj-lt"/>
                <a:cs typeface="Arial" panose="020B0604020202020204" pitchFamily="34" charset="0"/>
              </a:rPr>
              <a:t>Over 100 organizations transitioned from MARP to </a:t>
            </a:r>
            <a:r>
              <a:rPr lang="en-US" sz="2400" i="1" dirty="0">
                <a:solidFill>
                  <a:schemeClr val="tx1"/>
                </a:solidFill>
                <a:latin typeface="+mj-lt"/>
                <a:cs typeface="Arial" panose="020B0604020202020204" pitchFamily="34" charset="0"/>
              </a:rPr>
              <a:t>TPC</a:t>
            </a:r>
          </a:p>
          <a:p>
            <a:pPr lvl="2"/>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 VHCF currently supports over 300 users/staff in North Carolina   </a:t>
            </a:r>
          </a:p>
        </p:txBody>
      </p:sp>
      <p:pic>
        <p:nvPicPr>
          <p:cNvPr id="5" name="Picture 4" descr="Logo, company name&#10;&#10;Description automatically generated">
            <a:extLst>
              <a:ext uri="{FF2B5EF4-FFF2-40B4-BE49-F238E27FC236}">
                <a16:creationId xmlns:a16="http://schemas.microsoft.com/office/drawing/2014/main" id="{ABEB99D7-BFE2-65A8-275C-B2A4937B07A6}"/>
              </a:ext>
            </a:extLst>
          </p:cNvPr>
          <p:cNvPicPr>
            <a:picLocks noChangeAspect="1"/>
          </p:cNvPicPr>
          <p:nvPr/>
        </p:nvPicPr>
        <p:blipFill>
          <a:blip r:embed="rId2"/>
          <a:stretch>
            <a:fillRect/>
          </a:stretch>
        </p:blipFill>
        <p:spPr>
          <a:xfrm>
            <a:off x="8014318" y="5496066"/>
            <a:ext cx="1006636" cy="893296"/>
          </a:xfrm>
          <a:prstGeom prst="rect">
            <a:avLst/>
          </a:prstGeom>
        </p:spPr>
      </p:pic>
    </p:spTree>
    <p:extLst>
      <p:ext uri="{BB962C8B-B14F-4D97-AF65-F5344CB8AC3E}">
        <p14:creationId xmlns:p14="http://schemas.microsoft.com/office/powerpoint/2010/main" val="228106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48D6-6179-835F-FB43-8A0A1E16EC34}"/>
              </a:ext>
            </a:extLst>
          </p:cNvPr>
          <p:cNvSpPr>
            <a:spLocks noGrp="1"/>
          </p:cNvSpPr>
          <p:nvPr>
            <p:ph type="title"/>
          </p:nvPr>
        </p:nvSpPr>
        <p:spPr>
          <a:xfrm>
            <a:off x="725169" y="452604"/>
            <a:ext cx="7843267" cy="548640"/>
          </a:xfrm>
        </p:spPr>
        <p:txBody>
          <a:bodyPr/>
          <a:lstStyle/>
          <a:p>
            <a:pPr algn="ctr"/>
            <a:r>
              <a:rPr lang="en-US" b="1" dirty="0">
                <a:solidFill>
                  <a:schemeClr val="tx1"/>
                </a:solidFill>
                <a:latin typeface="+mj-lt"/>
                <a:cs typeface="Arial" panose="020B0604020202020204" pitchFamily="34" charset="0"/>
              </a:rPr>
              <a:t>Benefits of </a:t>
            </a:r>
            <a:r>
              <a:rPr lang="en-US" b="1" i="1" dirty="0">
                <a:solidFill>
                  <a:schemeClr val="tx1"/>
                </a:solidFill>
                <a:latin typeface="+mj-lt"/>
                <a:cs typeface="Arial" panose="020B0604020202020204" pitchFamily="34" charset="0"/>
              </a:rPr>
              <a:t>The Pharmacy Connection</a:t>
            </a:r>
            <a:endParaRPr lang="en-US" dirty="0">
              <a:latin typeface="+mj-lt"/>
            </a:endParaRPr>
          </a:p>
        </p:txBody>
      </p:sp>
      <p:sp>
        <p:nvSpPr>
          <p:cNvPr id="8" name="TextBox 7">
            <a:extLst>
              <a:ext uri="{FF2B5EF4-FFF2-40B4-BE49-F238E27FC236}">
                <a16:creationId xmlns:a16="http://schemas.microsoft.com/office/drawing/2014/main" id="{F38B1A3C-DC48-C62C-D011-02BC27EED4DB}"/>
              </a:ext>
            </a:extLst>
          </p:cNvPr>
          <p:cNvSpPr txBox="1"/>
          <p:nvPr/>
        </p:nvSpPr>
        <p:spPr>
          <a:xfrm>
            <a:off x="308351" y="1001244"/>
            <a:ext cx="8527297" cy="5355312"/>
          </a:xfrm>
          <a:prstGeom prst="rect">
            <a:avLst/>
          </a:prstGeom>
          <a:noFill/>
        </p:spPr>
        <p:txBody>
          <a:bodyPr wrap="square">
            <a:spAutoFit/>
          </a:bodyPr>
          <a:lstStyle/>
          <a:p>
            <a:pPr>
              <a:buFont typeface="Arial" panose="020B0604020202020204" pitchFamily="34" charset="0"/>
              <a:buChar char="•"/>
            </a:pPr>
            <a:r>
              <a:rPr lang="en-US" i="1" dirty="0">
                <a:solidFill>
                  <a:schemeClr val="tx1"/>
                </a:solidFill>
                <a:latin typeface="+mj-lt"/>
                <a:cs typeface="Arial" panose="020B0604020202020204" pitchFamily="34" charset="0"/>
              </a:rPr>
              <a:t>TPC </a:t>
            </a:r>
            <a:r>
              <a:rPr lang="en-US" dirty="0">
                <a:solidFill>
                  <a:schemeClr val="tx1"/>
                </a:solidFill>
                <a:latin typeface="+mj-lt"/>
                <a:cs typeface="Arial" panose="020B0604020202020204" pitchFamily="34" charset="0"/>
              </a:rPr>
              <a:t>is a web-based application that</a:t>
            </a:r>
            <a:r>
              <a:rPr lang="en-US" i="1" dirty="0">
                <a:solidFill>
                  <a:schemeClr val="tx1"/>
                </a:solidFill>
                <a:latin typeface="+mj-lt"/>
                <a:cs typeface="Arial" panose="020B0604020202020204" pitchFamily="34" charset="0"/>
              </a:rPr>
              <a:t> </a:t>
            </a:r>
            <a:r>
              <a:rPr lang="en-US" dirty="0">
                <a:solidFill>
                  <a:schemeClr val="tx1"/>
                </a:solidFill>
                <a:latin typeface="+mj-lt"/>
                <a:cs typeface="Arial" panose="020B0604020202020204" pitchFamily="34" charset="0"/>
              </a:rPr>
              <a:t>makes it easier for health care providers to obtain free medications for chronically ill patients through pharmaceuticals company Patient Assistance Programs </a:t>
            </a:r>
            <a:r>
              <a:rPr lang="en-US" i="1" dirty="0">
                <a:solidFill>
                  <a:schemeClr val="tx1"/>
                </a:solidFill>
                <a:latin typeface="+mj-lt"/>
                <a:cs typeface="Arial" panose="020B0604020202020204" pitchFamily="34" charset="0"/>
              </a:rPr>
              <a:t>(PAPs).</a:t>
            </a:r>
            <a:br>
              <a:rPr lang="en-US" i="1" dirty="0">
                <a:solidFill>
                  <a:schemeClr val="tx1"/>
                </a:solidFill>
                <a:latin typeface="+mj-lt"/>
                <a:cs typeface="Arial" panose="020B0604020202020204" pitchFamily="34" charset="0"/>
              </a:rPr>
            </a:br>
            <a:endParaRPr lang="en-US" i="1" dirty="0">
              <a:solidFill>
                <a:schemeClr val="tx1"/>
              </a:solidFill>
              <a:latin typeface="+mj-lt"/>
              <a:cs typeface="Arial" panose="020B0604020202020204" pitchFamily="34" charset="0"/>
            </a:endParaRPr>
          </a:p>
          <a:p>
            <a:pPr>
              <a:buFont typeface="Arial" panose="020B0604020202020204" pitchFamily="34" charset="0"/>
              <a:buChar char="•"/>
            </a:pPr>
            <a:r>
              <a:rPr lang="en-US" dirty="0">
                <a:solidFill>
                  <a:schemeClr val="tx1"/>
                </a:solidFill>
                <a:latin typeface="+mj-lt"/>
                <a:cs typeface="Arial" panose="020B0604020202020204" pitchFamily="34" charset="0"/>
              </a:rPr>
              <a:t>Expedites access to more than 3,500 chronic disease medicines available via more than 370 free PAPs and low-cost generic programs including:</a:t>
            </a:r>
            <a:br>
              <a:rPr lang="en-US" dirty="0">
                <a:solidFill>
                  <a:schemeClr val="tx1"/>
                </a:solidFill>
                <a:latin typeface="+mj-lt"/>
                <a:cs typeface="Arial" panose="020B0604020202020204" pitchFamily="34" charset="0"/>
              </a:rPr>
            </a:br>
            <a:endParaRPr lang="en-US" dirty="0">
              <a:solidFill>
                <a:schemeClr val="tx1"/>
              </a:solidFill>
              <a:latin typeface="+mj-lt"/>
              <a:cs typeface="Arial" panose="020B0604020202020204" pitchFamily="34" charset="0"/>
            </a:endParaRPr>
          </a:p>
          <a:p>
            <a:pPr lvl="1">
              <a:buFont typeface="Wingdings" panose="05000000000000000000" pitchFamily="2" charset="2"/>
              <a:buChar char="Ø"/>
            </a:pPr>
            <a:r>
              <a:rPr lang="en-US" dirty="0">
                <a:solidFill>
                  <a:schemeClr val="tx1"/>
                </a:solidFill>
                <a:latin typeface="+mj-lt"/>
                <a:cs typeface="Arial" panose="020B0604020202020204" pitchFamily="34" charset="0"/>
              </a:rPr>
              <a:t>Specialty drugs, cancer treatments, Hepatitis C, HIV and vaccines</a:t>
            </a:r>
            <a:br>
              <a:rPr lang="en-US" dirty="0">
                <a:solidFill>
                  <a:schemeClr val="tx1"/>
                </a:solidFill>
                <a:latin typeface="+mj-lt"/>
                <a:cs typeface="Arial" panose="020B0604020202020204" pitchFamily="34" charset="0"/>
              </a:rPr>
            </a:br>
            <a:endParaRPr lang="en-US" dirty="0">
              <a:solidFill>
                <a:schemeClr val="tx1"/>
              </a:solidFill>
              <a:latin typeface="+mj-lt"/>
              <a:cs typeface="Arial" panose="020B0604020202020204" pitchFamily="34" charset="0"/>
            </a:endParaRPr>
          </a:p>
          <a:p>
            <a:pPr lvl="1">
              <a:buFont typeface="Wingdings" panose="05000000000000000000" pitchFamily="2" charset="2"/>
              <a:buChar char="Ø"/>
            </a:pPr>
            <a:r>
              <a:rPr lang="en-US" dirty="0">
                <a:solidFill>
                  <a:schemeClr val="tx1"/>
                </a:solidFill>
                <a:latin typeface="+mj-lt"/>
                <a:cs typeface="Arial" panose="020B0604020202020204" pitchFamily="34" charset="0"/>
              </a:rPr>
              <a:t>NC </a:t>
            </a:r>
            <a:r>
              <a:rPr lang="en-US" dirty="0" err="1">
                <a:solidFill>
                  <a:schemeClr val="tx1"/>
                </a:solidFill>
                <a:latin typeface="+mj-lt"/>
                <a:cs typeface="Arial" panose="020B0604020202020204" pitchFamily="34" charset="0"/>
              </a:rPr>
              <a:t>MedAssist</a:t>
            </a:r>
            <a:r>
              <a:rPr lang="en-US" dirty="0">
                <a:solidFill>
                  <a:schemeClr val="tx1"/>
                </a:solidFill>
                <a:latin typeface="+mj-lt"/>
                <a:cs typeface="Arial" panose="020B0604020202020204" pitchFamily="34" charset="0"/>
              </a:rPr>
              <a:t>, a statewide non-profit pharmacy in North Carolina that provides free prescription brand name, generic and over-the-counter medications at no cost to eligible NC residents.</a:t>
            </a:r>
            <a:br>
              <a:rPr lang="en-US" dirty="0">
                <a:solidFill>
                  <a:schemeClr val="tx1"/>
                </a:solidFill>
                <a:latin typeface="+mj-lt"/>
                <a:cs typeface="Arial" panose="020B0604020202020204" pitchFamily="34" charset="0"/>
              </a:rPr>
            </a:br>
            <a:endParaRPr lang="en-US" dirty="0">
              <a:solidFill>
                <a:schemeClr val="tx1"/>
              </a:solidFill>
              <a:latin typeface="+mj-lt"/>
              <a:cs typeface="Arial" panose="020B0604020202020204" pitchFamily="34" charset="0"/>
            </a:endParaRPr>
          </a:p>
          <a:p>
            <a:pPr lvl="1">
              <a:buFont typeface="Wingdings" panose="05000000000000000000" pitchFamily="2" charset="2"/>
              <a:buChar char="Ø"/>
            </a:pPr>
            <a:r>
              <a:rPr lang="en-US" dirty="0">
                <a:solidFill>
                  <a:schemeClr val="tx1"/>
                </a:solidFill>
                <a:latin typeface="+mj-lt"/>
                <a:cs typeface="Arial" panose="020B0604020202020204" pitchFamily="34" charset="0"/>
              </a:rPr>
              <a:t>Certain medical supplies and equipment </a:t>
            </a:r>
            <a:r>
              <a:rPr lang="en-US" i="1" dirty="0">
                <a:solidFill>
                  <a:schemeClr val="tx1"/>
                </a:solidFill>
                <a:latin typeface="+mj-lt"/>
                <a:cs typeface="Arial" panose="020B0604020202020204" pitchFamily="34" charset="0"/>
              </a:rPr>
              <a:t>(CPAP equipment, nebulizers, medical id bracelets, eyeglasses, nutritional supplements, diabetic testing supplies and more!)</a:t>
            </a:r>
          </a:p>
          <a:p>
            <a:pPr lvl="1"/>
            <a:endParaRPr lang="en-US" i="1" dirty="0">
              <a:solidFill>
                <a:schemeClr val="tx1"/>
              </a:solidFill>
              <a:latin typeface="+mj-lt"/>
              <a:cs typeface="Arial" panose="020B0604020202020204" pitchFamily="34" charset="0"/>
            </a:endParaRPr>
          </a:p>
          <a:p>
            <a:pPr>
              <a:buFont typeface="Arial" panose="020B0604020202020204" pitchFamily="34" charset="0"/>
              <a:buChar char="•"/>
            </a:pPr>
            <a:r>
              <a:rPr lang="en-US" dirty="0">
                <a:solidFill>
                  <a:schemeClr val="tx1"/>
                </a:solidFill>
                <a:latin typeface="+mj-lt"/>
                <a:cs typeface="Arial" panose="020B0604020202020204" pitchFamily="34" charset="0"/>
              </a:rPr>
              <a:t>Access to over 70 reports including the ability to track the number of unduplicated patients served, number of medications received, and the average wholesale dollar value of medications received.</a:t>
            </a:r>
          </a:p>
        </p:txBody>
      </p:sp>
      <p:pic>
        <p:nvPicPr>
          <p:cNvPr id="9" name="Picture 8" descr="Logo, company name&#10;&#10;Description automatically generated">
            <a:extLst>
              <a:ext uri="{FF2B5EF4-FFF2-40B4-BE49-F238E27FC236}">
                <a16:creationId xmlns:a16="http://schemas.microsoft.com/office/drawing/2014/main" id="{08B790B4-27AB-9787-3762-F6B3CA7178DC}"/>
              </a:ext>
            </a:extLst>
          </p:cNvPr>
          <p:cNvPicPr>
            <a:picLocks noChangeAspect="1"/>
          </p:cNvPicPr>
          <p:nvPr/>
        </p:nvPicPr>
        <p:blipFill>
          <a:blip r:embed="rId2"/>
          <a:stretch>
            <a:fillRect/>
          </a:stretch>
        </p:blipFill>
        <p:spPr>
          <a:xfrm>
            <a:off x="8432800" y="5958235"/>
            <a:ext cx="588154" cy="521932"/>
          </a:xfrm>
          <a:prstGeom prst="rect">
            <a:avLst/>
          </a:prstGeom>
        </p:spPr>
      </p:pic>
    </p:spTree>
    <p:extLst>
      <p:ext uri="{BB962C8B-B14F-4D97-AF65-F5344CB8AC3E}">
        <p14:creationId xmlns:p14="http://schemas.microsoft.com/office/powerpoint/2010/main" val="77622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7DC8-C653-F022-63C8-2A229007207C}"/>
              </a:ext>
            </a:extLst>
          </p:cNvPr>
          <p:cNvSpPr>
            <a:spLocks noGrp="1"/>
          </p:cNvSpPr>
          <p:nvPr>
            <p:ph type="title"/>
          </p:nvPr>
        </p:nvSpPr>
        <p:spPr>
          <a:xfrm>
            <a:off x="674369" y="459459"/>
            <a:ext cx="7843267" cy="548640"/>
          </a:xfrm>
        </p:spPr>
        <p:txBody>
          <a:bodyPr/>
          <a:lstStyle/>
          <a:p>
            <a:pPr algn="ctr"/>
            <a:r>
              <a:rPr lang="en-US" b="1" dirty="0">
                <a:solidFill>
                  <a:schemeClr val="tx1"/>
                </a:solidFill>
                <a:latin typeface="+mj-lt"/>
                <a:cs typeface="Arial" panose="020B0604020202020204" pitchFamily="34" charset="0"/>
              </a:rPr>
              <a:t>Key Software Features</a:t>
            </a:r>
            <a:endParaRPr lang="en-US" dirty="0">
              <a:latin typeface="+mj-lt"/>
            </a:endParaRPr>
          </a:p>
        </p:txBody>
      </p:sp>
      <p:sp>
        <p:nvSpPr>
          <p:cNvPr id="3" name="TextBox 2">
            <a:extLst>
              <a:ext uri="{FF2B5EF4-FFF2-40B4-BE49-F238E27FC236}">
                <a16:creationId xmlns:a16="http://schemas.microsoft.com/office/drawing/2014/main" id="{FE2F8AD5-FC4A-8E85-34ED-25311509A721}"/>
              </a:ext>
            </a:extLst>
          </p:cNvPr>
          <p:cNvSpPr txBox="1"/>
          <p:nvPr/>
        </p:nvSpPr>
        <p:spPr>
          <a:xfrm>
            <a:off x="674369" y="948690"/>
            <a:ext cx="3897631" cy="590931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Database for patient &amp; provider demographics - only needs to be entered once</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Contains PAP eligibility criteria and pre-determines patient eligibility for each PAP</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Auto populates PAP application forms</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Tracks the status of applications</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Has a user message center</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Has a mobile medication app for easy medication lookup</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Automates medication reorder reminders</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3935AAAB-D3F3-AB77-2A45-6B1D58A2B3CE}"/>
              </a:ext>
            </a:extLst>
          </p:cNvPr>
          <p:cNvSpPr txBox="1"/>
          <p:nvPr/>
        </p:nvSpPr>
        <p:spPr>
          <a:xfrm>
            <a:off x="4735335" y="1154155"/>
            <a:ext cx="3782301"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Provides ability to print prescriptions for signature</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Provides ability to print labels </a:t>
            </a:r>
            <a:r>
              <a:rPr lang="en-US" i="1" dirty="0">
                <a:solidFill>
                  <a:schemeClr val="tx1"/>
                </a:solidFill>
                <a:latin typeface="+mj-lt"/>
                <a:cs typeface="Arial" panose="020B0604020202020204" pitchFamily="34" charset="0"/>
              </a:rPr>
              <a:t>(</a:t>
            </a:r>
            <a:r>
              <a:rPr lang="en-US" i="1" dirty="0" err="1">
                <a:solidFill>
                  <a:schemeClr val="tx1"/>
                </a:solidFill>
                <a:latin typeface="+mj-lt"/>
                <a:cs typeface="Arial" panose="020B0604020202020204" pitchFamily="34" charset="0"/>
              </a:rPr>
              <a:t>ie</a:t>
            </a:r>
            <a:r>
              <a:rPr lang="en-US" i="1" dirty="0">
                <a:solidFill>
                  <a:schemeClr val="tx1"/>
                </a:solidFill>
                <a:latin typeface="+mj-lt"/>
                <a:cs typeface="Arial" panose="020B0604020202020204" pitchFamily="34" charset="0"/>
              </a:rPr>
              <a:t>: address labels, chart labels, medication bottle labels)</a:t>
            </a:r>
          </a:p>
          <a:p>
            <a:endParaRPr lang="en-US" i="1"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Includes ability to add custom letters for mailings</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Includes Data Reports </a:t>
            </a:r>
            <a:r>
              <a:rPr lang="en-US" i="1" dirty="0">
                <a:solidFill>
                  <a:schemeClr val="tx1"/>
                </a:solidFill>
                <a:latin typeface="+mj-lt"/>
                <a:cs typeface="Arial" panose="020B0604020202020204" pitchFamily="34" charset="0"/>
              </a:rPr>
              <a:t>(over 70)</a:t>
            </a:r>
          </a:p>
          <a:p>
            <a:endParaRPr lang="en-US" i="1"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Is password protected and HIPAA compliant</a:t>
            </a:r>
          </a:p>
          <a:p>
            <a:endParaRPr lang="en-US" dirty="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mj-lt"/>
                <a:cs typeface="Arial" panose="020B0604020202020204" pitchFamily="34" charset="0"/>
              </a:rPr>
              <a:t>And much more!</a:t>
            </a:r>
          </a:p>
          <a:p>
            <a:pPr marL="285750" indent="-285750">
              <a:buFont typeface="Arial" panose="020B0604020202020204" pitchFamily="34" charset="0"/>
              <a:buChar char="•"/>
            </a:pPr>
            <a:endParaRPr lang="en-US" sz="1800" i="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6" name="Picture 5" descr="Logo, company name&#10;&#10;Description automatically generated">
            <a:extLst>
              <a:ext uri="{FF2B5EF4-FFF2-40B4-BE49-F238E27FC236}">
                <a16:creationId xmlns:a16="http://schemas.microsoft.com/office/drawing/2014/main" id="{ED7F6F28-A1A9-2E48-D40D-50389DF66385}"/>
              </a:ext>
            </a:extLst>
          </p:cNvPr>
          <p:cNvPicPr>
            <a:picLocks noChangeAspect="1"/>
          </p:cNvPicPr>
          <p:nvPr/>
        </p:nvPicPr>
        <p:blipFill>
          <a:blip r:embed="rId2"/>
          <a:stretch>
            <a:fillRect/>
          </a:stretch>
        </p:blipFill>
        <p:spPr>
          <a:xfrm>
            <a:off x="8014318" y="5519493"/>
            <a:ext cx="1006636" cy="893296"/>
          </a:xfrm>
          <a:prstGeom prst="rect">
            <a:avLst/>
          </a:prstGeom>
        </p:spPr>
      </p:pic>
    </p:spTree>
    <p:extLst>
      <p:ext uri="{BB962C8B-B14F-4D97-AF65-F5344CB8AC3E}">
        <p14:creationId xmlns:p14="http://schemas.microsoft.com/office/powerpoint/2010/main" val="1740440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C413-BCAC-A52A-19AE-1858E4A4A5F2}"/>
              </a:ext>
            </a:extLst>
          </p:cNvPr>
          <p:cNvSpPr>
            <a:spLocks noGrp="1"/>
          </p:cNvSpPr>
          <p:nvPr>
            <p:ph type="title"/>
          </p:nvPr>
        </p:nvSpPr>
        <p:spPr>
          <a:xfrm>
            <a:off x="674369" y="465304"/>
            <a:ext cx="7843267" cy="548640"/>
          </a:xfrm>
        </p:spPr>
        <p:txBody>
          <a:bodyPr/>
          <a:lstStyle/>
          <a:p>
            <a:pPr algn="ctr"/>
            <a:r>
              <a:rPr lang="en-US" b="1" i="1" dirty="0">
                <a:solidFill>
                  <a:schemeClr val="tx1"/>
                </a:solidFill>
                <a:latin typeface="+mj-lt"/>
                <a:cs typeface="Arial" panose="020B0604020202020204" pitchFamily="34" charset="0"/>
              </a:rPr>
              <a:t>TPC </a:t>
            </a:r>
            <a:r>
              <a:rPr lang="en-US" b="1" dirty="0">
                <a:solidFill>
                  <a:schemeClr val="tx1"/>
                </a:solidFill>
                <a:latin typeface="+mj-lt"/>
                <a:cs typeface="Arial" panose="020B0604020202020204" pitchFamily="34" charset="0"/>
              </a:rPr>
              <a:t>Website Search Engine</a:t>
            </a:r>
            <a:endParaRPr lang="en-US" dirty="0">
              <a:latin typeface="+mj-lt"/>
            </a:endParaRPr>
          </a:p>
        </p:txBody>
      </p:sp>
      <p:sp>
        <p:nvSpPr>
          <p:cNvPr id="4" name="TextBox 3">
            <a:extLst>
              <a:ext uri="{FF2B5EF4-FFF2-40B4-BE49-F238E27FC236}">
                <a16:creationId xmlns:a16="http://schemas.microsoft.com/office/drawing/2014/main" id="{1036B523-1079-88F0-0C3F-73B8F35B7B5B}"/>
              </a:ext>
            </a:extLst>
          </p:cNvPr>
          <p:cNvSpPr txBox="1"/>
          <p:nvPr/>
        </p:nvSpPr>
        <p:spPr>
          <a:xfrm>
            <a:off x="674369" y="1407265"/>
            <a:ext cx="7654085" cy="5262979"/>
          </a:xfrm>
          <a:prstGeom prst="rect">
            <a:avLst/>
          </a:prstGeom>
          <a:noFill/>
        </p:spPr>
        <p:txBody>
          <a:bodyPr wrap="square">
            <a:spAutoFit/>
          </a:bodyPr>
          <a:lstStyle/>
          <a:p>
            <a:pPr>
              <a:buFont typeface="Arial" panose="020B0604020202020204" pitchFamily="34" charset="0"/>
              <a:buChar char="•"/>
            </a:pPr>
            <a:r>
              <a:rPr lang="en-US" sz="2400" dirty="0">
                <a:solidFill>
                  <a:schemeClr val="tx1"/>
                </a:solidFill>
                <a:latin typeface="+mj-lt"/>
                <a:cs typeface="Arial" panose="020B0604020202020204" pitchFamily="34" charset="0"/>
              </a:rPr>
              <a:t>Displays medications available in </a:t>
            </a:r>
            <a:r>
              <a:rPr lang="en-US" sz="2400" i="1" dirty="0">
                <a:solidFill>
                  <a:schemeClr val="tx1"/>
                </a:solidFill>
                <a:latin typeface="+mj-lt"/>
                <a:cs typeface="Arial" panose="020B0604020202020204" pitchFamily="34" charset="0"/>
              </a:rPr>
              <a:t>TPC </a:t>
            </a:r>
            <a:r>
              <a:rPr lang="en-US" sz="2400" dirty="0">
                <a:solidFill>
                  <a:schemeClr val="tx1"/>
                </a:solidFill>
                <a:latin typeface="+mj-lt"/>
                <a:cs typeface="Arial" panose="020B0604020202020204" pitchFamily="34" charset="0"/>
              </a:rPr>
              <a:t>at-a-glance by brand name, generic, class and subclass</a:t>
            </a:r>
          </a:p>
          <a:p>
            <a:pPr>
              <a:buFont typeface="Arial" panose="020B0604020202020204" pitchFamily="34" charset="0"/>
              <a:buChar char="•"/>
            </a:pPr>
            <a:endParaRPr lang="en-US" sz="2400" dirty="0">
              <a:latin typeface="+mj-lt"/>
              <a:cs typeface="Arial" panose="020B0604020202020204" pitchFamily="34" charset="0"/>
            </a:endParaRPr>
          </a:p>
          <a:p>
            <a:pPr>
              <a:buFont typeface="Arial" panose="020B0604020202020204" pitchFamily="34" charset="0"/>
              <a:buChar char="•"/>
            </a:pPr>
            <a:endParaRPr lang="en-US" sz="2400" dirty="0">
              <a:solidFill>
                <a:schemeClr val="tx1"/>
              </a:solidFill>
              <a:latin typeface="+mj-lt"/>
              <a:cs typeface="Arial" panose="020B0604020202020204" pitchFamily="34" charset="0"/>
            </a:endParaRPr>
          </a:p>
          <a:p>
            <a:pPr>
              <a:buFont typeface="Arial" panose="020B0604020202020204" pitchFamily="34" charset="0"/>
              <a:buChar char="•"/>
            </a:pPr>
            <a:endParaRPr lang="en-US" sz="2400" dirty="0">
              <a:latin typeface="+mj-lt"/>
              <a:cs typeface="Arial" panose="020B0604020202020204" pitchFamily="34" charset="0"/>
            </a:endParaRPr>
          </a:p>
          <a:p>
            <a:pPr>
              <a:buFont typeface="Arial" panose="020B0604020202020204" pitchFamily="34" charset="0"/>
              <a:buChar char="•"/>
            </a:pPr>
            <a:endParaRPr lang="en-US" sz="2400" dirty="0">
              <a:solidFill>
                <a:schemeClr val="tx1"/>
              </a:solidFill>
              <a:latin typeface="+mj-lt"/>
              <a:cs typeface="Arial" panose="020B0604020202020204" pitchFamily="34" charset="0"/>
            </a:endParaRPr>
          </a:p>
          <a:p>
            <a:pPr>
              <a:buFont typeface="Arial" panose="020B0604020202020204" pitchFamily="34" charset="0"/>
              <a:buChar char="•"/>
            </a:pPr>
            <a:endParaRPr lang="en-US" sz="2400" dirty="0">
              <a:latin typeface="+mj-lt"/>
              <a:cs typeface="Arial" panose="020B0604020202020204" pitchFamily="34" charset="0"/>
            </a:endParaRPr>
          </a:p>
          <a:p>
            <a:pPr>
              <a:buFont typeface="Arial" panose="020B0604020202020204" pitchFamily="34" charset="0"/>
              <a:buChar char="•"/>
            </a:pPr>
            <a:endParaRPr lang="en-US" sz="2400" dirty="0">
              <a:solidFill>
                <a:schemeClr val="tx1"/>
              </a:solidFill>
              <a:latin typeface="+mj-lt"/>
              <a:cs typeface="Arial" panose="020B0604020202020204" pitchFamily="34" charset="0"/>
            </a:endParaRPr>
          </a:p>
          <a:p>
            <a:pPr>
              <a:buFont typeface="Arial" panose="020B0604020202020204" pitchFamily="34" charset="0"/>
              <a:buChar char="•"/>
            </a:pPr>
            <a:endParaRPr lang="en-US" sz="2400" dirty="0">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Accessible from any device with internet access</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No login required</a:t>
            </a:r>
            <a:endParaRPr lang="en-US" sz="2400" dirty="0">
              <a:latin typeface="+mj-lt"/>
            </a:endParaRPr>
          </a:p>
          <a:p>
            <a:pPr>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BD1E9F00-E482-B99C-9108-35A1CC3781B3}"/>
              </a:ext>
            </a:extLst>
          </p:cNvPr>
          <p:cNvPicPr>
            <a:picLocks noChangeAspect="1"/>
          </p:cNvPicPr>
          <p:nvPr/>
        </p:nvPicPr>
        <p:blipFill>
          <a:blip r:embed="rId2"/>
          <a:stretch>
            <a:fillRect/>
          </a:stretch>
        </p:blipFill>
        <p:spPr>
          <a:xfrm>
            <a:off x="7966313" y="5547467"/>
            <a:ext cx="1006636" cy="893296"/>
          </a:xfrm>
          <a:prstGeom prst="rect">
            <a:avLst/>
          </a:prstGeom>
        </p:spPr>
      </p:pic>
      <p:pic>
        <p:nvPicPr>
          <p:cNvPr id="6" name="Picture 5">
            <a:extLst>
              <a:ext uri="{FF2B5EF4-FFF2-40B4-BE49-F238E27FC236}">
                <a16:creationId xmlns:a16="http://schemas.microsoft.com/office/drawing/2014/main" id="{BB80739F-8ACE-68F7-E062-A25F0D654B2A}"/>
              </a:ext>
            </a:extLst>
          </p:cNvPr>
          <p:cNvPicPr>
            <a:picLocks noChangeAspect="1"/>
          </p:cNvPicPr>
          <p:nvPr/>
        </p:nvPicPr>
        <p:blipFill>
          <a:blip r:embed="rId3"/>
          <a:stretch>
            <a:fillRect/>
          </a:stretch>
        </p:blipFill>
        <p:spPr>
          <a:xfrm>
            <a:off x="120583" y="2473863"/>
            <a:ext cx="8954681" cy="1974099"/>
          </a:xfrm>
          <a:prstGeom prst="rect">
            <a:avLst/>
          </a:prstGeom>
        </p:spPr>
      </p:pic>
    </p:spTree>
    <p:extLst>
      <p:ext uri="{BB962C8B-B14F-4D97-AF65-F5344CB8AC3E}">
        <p14:creationId xmlns:p14="http://schemas.microsoft.com/office/powerpoint/2010/main" val="170630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AAAF-0E3D-3B48-45B5-B4B0FC24D191}"/>
              </a:ext>
            </a:extLst>
          </p:cNvPr>
          <p:cNvSpPr>
            <a:spLocks noGrp="1"/>
          </p:cNvSpPr>
          <p:nvPr>
            <p:ph type="title"/>
          </p:nvPr>
        </p:nvSpPr>
        <p:spPr>
          <a:xfrm>
            <a:off x="674369" y="484354"/>
            <a:ext cx="7843267" cy="548640"/>
          </a:xfrm>
        </p:spPr>
        <p:txBody>
          <a:bodyPr/>
          <a:lstStyle/>
          <a:p>
            <a:pPr algn="ctr"/>
            <a:r>
              <a:rPr lang="en-US" b="1" dirty="0">
                <a:solidFill>
                  <a:schemeClr val="tx1"/>
                </a:solidFill>
                <a:latin typeface="+mj-lt"/>
                <a:cs typeface="Arial" panose="020B0604020202020204" pitchFamily="34" charset="0"/>
              </a:rPr>
              <a:t>Support &amp; Technical Assistance</a:t>
            </a:r>
            <a:endParaRPr lang="en-US" dirty="0">
              <a:latin typeface="+mj-lt"/>
            </a:endParaRPr>
          </a:p>
        </p:txBody>
      </p:sp>
      <p:sp>
        <p:nvSpPr>
          <p:cNvPr id="4" name="TextBox 3">
            <a:extLst>
              <a:ext uri="{FF2B5EF4-FFF2-40B4-BE49-F238E27FC236}">
                <a16:creationId xmlns:a16="http://schemas.microsoft.com/office/drawing/2014/main" id="{BA3AC7E4-4A7E-A521-B0A3-14508504AA17}"/>
              </a:ext>
            </a:extLst>
          </p:cNvPr>
          <p:cNvSpPr txBox="1"/>
          <p:nvPr/>
        </p:nvSpPr>
        <p:spPr>
          <a:xfrm>
            <a:off x="1303466" y="1207865"/>
            <a:ext cx="6260757" cy="5262979"/>
          </a:xfrm>
          <a:prstGeom prst="rect">
            <a:avLst/>
          </a:prstGeom>
          <a:noFill/>
        </p:spPr>
        <p:txBody>
          <a:bodyPr wrap="square">
            <a:spAutoFit/>
          </a:bodyPr>
          <a:lstStyle/>
          <a:p>
            <a:pPr>
              <a:buFont typeface="Arial" panose="020B0604020202020204" pitchFamily="34" charset="0"/>
              <a:buChar char="•"/>
            </a:pPr>
            <a:r>
              <a:rPr lang="en-US" sz="2400" dirty="0">
                <a:solidFill>
                  <a:schemeClr val="tx1"/>
                </a:solidFill>
                <a:latin typeface="+mj-lt"/>
                <a:cs typeface="Arial" panose="020B0604020202020204" pitchFamily="34" charset="0"/>
              </a:rPr>
              <a:t>Beginner &amp; Advanced </a:t>
            </a:r>
            <a:r>
              <a:rPr lang="en-US" sz="2400" i="1" dirty="0">
                <a:solidFill>
                  <a:schemeClr val="tx1"/>
                </a:solidFill>
                <a:latin typeface="+mj-lt"/>
                <a:cs typeface="Arial" panose="020B0604020202020204" pitchFamily="34" charset="0"/>
              </a:rPr>
              <a:t>TPC </a:t>
            </a:r>
            <a:r>
              <a:rPr lang="en-US" sz="2400" dirty="0">
                <a:solidFill>
                  <a:schemeClr val="tx1"/>
                </a:solidFill>
                <a:latin typeface="+mj-lt"/>
                <a:cs typeface="Arial" panose="020B0604020202020204" pitchFamily="34" charset="0"/>
              </a:rPr>
              <a:t>Training</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Training manual, comprehensive manual &amp; help videos</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Monthly support calls</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Semi-annual Roundtables</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Phone/email support</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Daily updates &amp; regular enhancement upgrades</a:t>
            </a:r>
          </a:p>
          <a:p>
            <a:endParaRPr lang="en-US" sz="2400" dirty="0">
              <a:solidFill>
                <a:schemeClr val="tx1"/>
              </a:solidFill>
              <a:latin typeface="+mj-lt"/>
              <a:cs typeface="Arial" panose="020B0604020202020204" pitchFamily="34" charset="0"/>
            </a:endParaRPr>
          </a:p>
          <a:p>
            <a:pPr>
              <a:buFont typeface="Arial" panose="020B0604020202020204" pitchFamily="34" charset="0"/>
              <a:buChar char="•"/>
            </a:pPr>
            <a:r>
              <a:rPr lang="en-US" sz="2400" dirty="0">
                <a:solidFill>
                  <a:schemeClr val="tx1"/>
                </a:solidFill>
                <a:latin typeface="+mj-lt"/>
                <a:cs typeface="Arial" panose="020B0604020202020204" pitchFamily="34" charset="0"/>
              </a:rPr>
              <a:t>Quarterly e-newsletter</a:t>
            </a:r>
          </a:p>
        </p:txBody>
      </p:sp>
      <p:pic>
        <p:nvPicPr>
          <p:cNvPr id="5" name="Picture 4" descr="Logo, company name&#10;&#10;Description automatically generated">
            <a:extLst>
              <a:ext uri="{FF2B5EF4-FFF2-40B4-BE49-F238E27FC236}">
                <a16:creationId xmlns:a16="http://schemas.microsoft.com/office/drawing/2014/main" id="{D26C35EE-016C-7E4B-E5DA-B4A6E776D7E2}"/>
              </a:ext>
            </a:extLst>
          </p:cNvPr>
          <p:cNvPicPr>
            <a:picLocks noChangeAspect="1"/>
          </p:cNvPicPr>
          <p:nvPr/>
        </p:nvPicPr>
        <p:blipFill>
          <a:blip r:embed="rId2"/>
          <a:stretch>
            <a:fillRect/>
          </a:stretch>
        </p:blipFill>
        <p:spPr>
          <a:xfrm>
            <a:off x="8014318" y="5577548"/>
            <a:ext cx="1006636" cy="893296"/>
          </a:xfrm>
          <a:prstGeom prst="rect">
            <a:avLst/>
          </a:prstGeom>
        </p:spPr>
      </p:pic>
    </p:spTree>
    <p:extLst>
      <p:ext uri="{BB962C8B-B14F-4D97-AF65-F5344CB8AC3E}">
        <p14:creationId xmlns:p14="http://schemas.microsoft.com/office/powerpoint/2010/main" val="172749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9B89-A5DA-A80A-8E90-DF6A86C2A684}"/>
              </a:ext>
            </a:extLst>
          </p:cNvPr>
          <p:cNvSpPr>
            <a:spLocks noGrp="1"/>
          </p:cNvSpPr>
          <p:nvPr>
            <p:ph type="title"/>
          </p:nvPr>
        </p:nvSpPr>
        <p:spPr>
          <a:xfrm>
            <a:off x="674369" y="484354"/>
            <a:ext cx="7843267" cy="548640"/>
          </a:xfrm>
        </p:spPr>
        <p:txBody>
          <a:bodyPr/>
          <a:lstStyle/>
          <a:p>
            <a:pPr algn="ctr"/>
            <a:r>
              <a:rPr lang="en-US" b="1" dirty="0">
                <a:solidFill>
                  <a:schemeClr val="tx1"/>
                </a:solidFill>
                <a:latin typeface="+mj-lt"/>
                <a:cs typeface="Arial" panose="020B0604020202020204" pitchFamily="34" charset="0"/>
              </a:rPr>
              <a:t>Next Steps</a:t>
            </a:r>
            <a:endParaRPr lang="en-US" dirty="0">
              <a:latin typeface="+mj-lt"/>
            </a:endParaRPr>
          </a:p>
        </p:txBody>
      </p:sp>
      <p:sp>
        <p:nvSpPr>
          <p:cNvPr id="4" name="TextBox 3">
            <a:extLst>
              <a:ext uri="{FF2B5EF4-FFF2-40B4-BE49-F238E27FC236}">
                <a16:creationId xmlns:a16="http://schemas.microsoft.com/office/drawing/2014/main" id="{36641C6D-6F96-80B5-E8B9-E162ECDCFAC4}"/>
              </a:ext>
            </a:extLst>
          </p:cNvPr>
          <p:cNvSpPr txBox="1"/>
          <p:nvPr/>
        </p:nvSpPr>
        <p:spPr>
          <a:xfrm>
            <a:off x="626364" y="1470954"/>
            <a:ext cx="8155171" cy="4401205"/>
          </a:xfrm>
          <a:prstGeom prst="rect">
            <a:avLst/>
          </a:prstGeom>
          <a:noFill/>
        </p:spPr>
        <p:txBody>
          <a:bodyPr wrap="square">
            <a:spAutoFit/>
          </a:bodyPr>
          <a:lstStyle/>
          <a:p>
            <a:pPr>
              <a:buFont typeface="Arial" panose="020B0604020202020204" pitchFamily="34" charset="0"/>
              <a:buChar char="•"/>
            </a:pPr>
            <a:r>
              <a:rPr lang="en-US" sz="2000" dirty="0">
                <a:solidFill>
                  <a:schemeClr val="tx1"/>
                </a:solidFill>
                <a:latin typeface="+mj-lt"/>
                <a:cs typeface="Arial" panose="020B0604020202020204" pitchFamily="34" charset="0"/>
              </a:rPr>
              <a:t>For organizations selected as a grantee, you are required to:</a:t>
            </a:r>
          </a:p>
          <a:p>
            <a:pPr marL="0" indent="0">
              <a:buNone/>
            </a:pPr>
            <a:br>
              <a:rPr lang="en-US" sz="2000" dirty="0">
                <a:solidFill>
                  <a:schemeClr val="tx1"/>
                </a:solidFill>
                <a:latin typeface="+mj-lt"/>
                <a:cs typeface="Arial" panose="020B0604020202020204" pitchFamily="34" charset="0"/>
              </a:rPr>
            </a:br>
            <a:endParaRPr lang="en-US" sz="20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000" dirty="0">
                <a:solidFill>
                  <a:schemeClr val="tx1"/>
                </a:solidFill>
                <a:latin typeface="+mj-lt"/>
                <a:cs typeface="Arial" panose="020B0604020202020204" pitchFamily="34" charset="0"/>
              </a:rPr>
              <a:t>Use </a:t>
            </a:r>
            <a:r>
              <a:rPr lang="en-US" sz="2000" i="1" dirty="0">
                <a:solidFill>
                  <a:schemeClr val="tx1"/>
                </a:solidFill>
                <a:latin typeface="+mj-lt"/>
                <a:cs typeface="Arial" panose="020B0604020202020204" pitchFamily="34" charset="0"/>
              </a:rPr>
              <a:t>TPC </a:t>
            </a:r>
            <a:r>
              <a:rPr lang="en-US" sz="2000" dirty="0">
                <a:solidFill>
                  <a:schemeClr val="tx1"/>
                </a:solidFill>
                <a:latin typeface="+mj-lt"/>
                <a:cs typeface="Arial" panose="020B0604020202020204" pitchFamily="34" charset="0"/>
              </a:rPr>
              <a:t>to determine eligibility for free or low-cost prescription medications offered through PAPs</a:t>
            </a:r>
          </a:p>
          <a:p>
            <a:pPr marL="384048" lvl="2" indent="0">
              <a:buNone/>
            </a:pPr>
            <a:br>
              <a:rPr lang="en-US" sz="2000" dirty="0">
                <a:solidFill>
                  <a:schemeClr val="tx1"/>
                </a:solidFill>
                <a:latin typeface="+mj-lt"/>
                <a:cs typeface="Arial" panose="020B0604020202020204" pitchFamily="34" charset="0"/>
              </a:rPr>
            </a:br>
            <a:endParaRPr lang="en-US" sz="20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000" dirty="0">
                <a:solidFill>
                  <a:schemeClr val="tx1"/>
                </a:solidFill>
                <a:latin typeface="+mj-lt"/>
                <a:cs typeface="Arial" panose="020B0604020202020204" pitchFamily="34" charset="0"/>
              </a:rPr>
              <a:t>Sign a VHCF Business Associate Agreement</a:t>
            </a:r>
          </a:p>
          <a:p>
            <a:pPr marL="384048" lvl="2" indent="0">
              <a:buNone/>
            </a:pPr>
            <a:br>
              <a:rPr lang="en-US" sz="2000" dirty="0">
                <a:solidFill>
                  <a:schemeClr val="tx1"/>
                </a:solidFill>
                <a:latin typeface="+mj-lt"/>
                <a:cs typeface="Arial" panose="020B0604020202020204" pitchFamily="34" charset="0"/>
              </a:rPr>
            </a:br>
            <a:endParaRPr lang="en-US" sz="20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000" dirty="0">
                <a:solidFill>
                  <a:schemeClr val="tx1"/>
                </a:solidFill>
                <a:latin typeface="+mj-lt"/>
                <a:cs typeface="Arial" panose="020B0604020202020204" pitchFamily="34" charset="0"/>
              </a:rPr>
              <a:t>Sign a VHCF License Agreement</a:t>
            </a:r>
            <a:br>
              <a:rPr lang="en-US" sz="2000" dirty="0">
                <a:solidFill>
                  <a:schemeClr val="tx1"/>
                </a:solidFill>
                <a:latin typeface="+mj-lt"/>
                <a:cs typeface="Arial" panose="020B0604020202020204" pitchFamily="34" charset="0"/>
              </a:rPr>
            </a:br>
            <a:br>
              <a:rPr lang="en-US" sz="2000" dirty="0">
                <a:solidFill>
                  <a:schemeClr val="tx1"/>
                </a:solidFill>
                <a:latin typeface="+mj-lt"/>
                <a:cs typeface="Arial" panose="020B0604020202020204" pitchFamily="34" charset="0"/>
              </a:rPr>
            </a:br>
            <a:endParaRPr lang="en-US" sz="2000" dirty="0">
              <a:solidFill>
                <a:schemeClr val="tx1"/>
              </a:solidFill>
              <a:latin typeface="+mj-lt"/>
              <a:cs typeface="Arial" panose="020B0604020202020204" pitchFamily="34" charset="0"/>
            </a:endParaRPr>
          </a:p>
          <a:p>
            <a:pPr lvl="2">
              <a:buFont typeface="Wingdings" panose="05000000000000000000" pitchFamily="2" charset="2"/>
              <a:buChar char="Ø"/>
            </a:pPr>
            <a:r>
              <a:rPr lang="en-US" sz="2000" dirty="0">
                <a:solidFill>
                  <a:schemeClr val="tx1"/>
                </a:solidFill>
                <a:latin typeface="+mj-lt"/>
                <a:cs typeface="Arial" panose="020B0604020202020204" pitchFamily="34" charset="0"/>
              </a:rPr>
              <a:t>Attend a VHCF Training</a:t>
            </a:r>
            <a:endParaRPr lang="en-US" sz="2000" dirty="0">
              <a:solidFill>
                <a:schemeClr val="tx1"/>
              </a:solidFill>
              <a:highlight>
                <a:srgbClr val="FFFF00"/>
              </a:highlight>
              <a:latin typeface="+mj-lt"/>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F0A07389-A6CF-C6A7-35B5-D72DB09C33EF}"/>
              </a:ext>
            </a:extLst>
          </p:cNvPr>
          <p:cNvPicPr>
            <a:picLocks noChangeAspect="1"/>
          </p:cNvPicPr>
          <p:nvPr/>
        </p:nvPicPr>
        <p:blipFill>
          <a:blip r:embed="rId2"/>
          <a:stretch>
            <a:fillRect/>
          </a:stretch>
        </p:blipFill>
        <p:spPr>
          <a:xfrm>
            <a:off x="8014318" y="5547467"/>
            <a:ext cx="1006636" cy="893296"/>
          </a:xfrm>
          <a:prstGeom prst="rect">
            <a:avLst/>
          </a:prstGeom>
        </p:spPr>
      </p:pic>
    </p:spTree>
    <p:extLst>
      <p:ext uri="{BB962C8B-B14F-4D97-AF65-F5344CB8AC3E}">
        <p14:creationId xmlns:p14="http://schemas.microsoft.com/office/powerpoint/2010/main" val="1487702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E969-C875-BB8F-04CB-C56DBC1A5DA8}"/>
              </a:ext>
            </a:extLst>
          </p:cNvPr>
          <p:cNvSpPr>
            <a:spLocks noGrp="1"/>
          </p:cNvSpPr>
          <p:nvPr>
            <p:ph type="title"/>
          </p:nvPr>
        </p:nvSpPr>
        <p:spPr>
          <a:xfrm>
            <a:off x="674369" y="624054"/>
            <a:ext cx="7958885" cy="548640"/>
          </a:xfrm>
        </p:spPr>
        <p:txBody>
          <a:bodyPr/>
          <a:lstStyle/>
          <a:p>
            <a:pPr algn="r"/>
            <a:r>
              <a:rPr lang="en-US" sz="3200" b="1" dirty="0">
                <a:latin typeface="+mj-lt"/>
                <a:cs typeface="Arial" panose="020B0604020202020204" pitchFamily="34" charset="0"/>
              </a:rPr>
              <a:t>QUESTIONS?</a:t>
            </a:r>
            <a:br>
              <a:rPr lang="en-US" sz="3200" b="1" dirty="0">
                <a:latin typeface="Arial" panose="020B0604020202020204" pitchFamily="34" charset="0"/>
                <a:cs typeface="Arial" panose="020B0604020202020204" pitchFamily="34" charset="0"/>
              </a:rPr>
            </a:br>
            <a:br>
              <a:rPr lang="en-US" sz="2800" b="1" dirty="0">
                <a:latin typeface="+mj-lt"/>
                <a:cs typeface="Arial" panose="020B0604020202020204" pitchFamily="34" charset="0"/>
              </a:rPr>
            </a:br>
            <a:r>
              <a:rPr lang="en-US" sz="2400" b="1" dirty="0">
                <a:solidFill>
                  <a:schemeClr val="accent3">
                    <a:lumMod val="75000"/>
                  </a:schemeClr>
                </a:solidFill>
                <a:latin typeface="+mj-lt"/>
                <a:cs typeface="Arial" panose="020B0604020202020204" pitchFamily="34" charset="0"/>
              </a:rPr>
              <a:t>Lisa Hueston</a:t>
            </a:r>
            <a:br>
              <a:rPr lang="en-US" sz="2400" b="1" dirty="0">
                <a:solidFill>
                  <a:schemeClr val="tx1"/>
                </a:solidFill>
                <a:latin typeface="+mj-lt"/>
                <a:cs typeface="Arial" panose="020B0604020202020204" pitchFamily="34" charset="0"/>
              </a:rPr>
            </a:br>
            <a:r>
              <a:rPr lang="en-US" sz="2400" b="1" dirty="0">
                <a:solidFill>
                  <a:schemeClr val="tx1"/>
                </a:solidFill>
                <a:latin typeface="+mj-lt"/>
                <a:cs typeface="Arial" panose="020B0604020202020204" pitchFamily="34" charset="0"/>
              </a:rPr>
              <a:t>Program Manager, </a:t>
            </a:r>
            <a:br>
              <a:rPr lang="en-US" sz="2400" b="1" dirty="0">
                <a:solidFill>
                  <a:schemeClr val="tx1"/>
                </a:solidFill>
                <a:latin typeface="+mj-lt"/>
                <a:cs typeface="Arial" panose="020B0604020202020204" pitchFamily="34" charset="0"/>
              </a:rPr>
            </a:br>
            <a:r>
              <a:rPr lang="en-US" sz="2400" b="1" i="1" dirty="0">
                <a:solidFill>
                  <a:schemeClr val="tx1"/>
                </a:solidFill>
                <a:latin typeface="+mj-lt"/>
                <a:cs typeface="Arial" panose="020B0604020202020204" pitchFamily="34" charset="0"/>
              </a:rPr>
              <a:t>The Pharmacy Connection</a:t>
            </a:r>
            <a:br>
              <a:rPr lang="en-US" sz="2400" dirty="0">
                <a:latin typeface="+mj-lt"/>
                <a:cs typeface="Arial" panose="020B0604020202020204" pitchFamily="34" charset="0"/>
              </a:rPr>
            </a:br>
            <a:br>
              <a:rPr lang="en-US" sz="2400" dirty="0">
                <a:latin typeface="+mj-lt"/>
                <a:cs typeface="Arial" panose="020B0604020202020204" pitchFamily="34" charset="0"/>
              </a:rPr>
            </a:br>
            <a:r>
              <a:rPr lang="en-US" sz="2400" dirty="0">
                <a:solidFill>
                  <a:schemeClr val="tx1"/>
                </a:solidFill>
                <a:latin typeface="+mj-lt"/>
                <a:cs typeface="Arial" panose="020B0604020202020204" pitchFamily="34" charset="0"/>
              </a:rPr>
              <a:t>Virginia Health Care Foundation</a:t>
            </a:r>
            <a:br>
              <a:rPr lang="en-US" sz="2400" dirty="0">
                <a:latin typeface="+mj-lt"/>
                <a:cs typeface="Arial" panose="020B0604020202020204" pitchFamily="34" charset="0"/>
              </a:rPr>
            </a:br>
            <a:r>
              <a:rPr lang="en-US" sz="2400" dirty="0">
                <a:latin typeface="+mj-lt"/>
                <a:cs typeface="Arial" panose="020B0604020202020204" pitchFamily="34" charset="0"/>
              </a:rPr>
              <a:t>707 East Main Street, Suite 1350</a:t>
            </a:r>
            <a:br>
              <a:rPr lang="en-US" sz="2400" dirty="0">
                <a:latin typeface="+mj-lt"/>
                <a:cs typeface="Arial" panose="020B0604020202020204" pitchFamily="34" charset="0"/>
              </a:rPr>
            </a:br>
            <a:r>
              <a:rPr lang="en-US" sz="2400" dirty="0">
                <a:latin typeface="+mj-lt"/>
                <a:cs typeface="Arial" panose="020B0604020202020204" pitchFamily="34" charset="0"/>
              </a:rPr>
              <a:t>Richmond, VA 23219</a:t>
            </a:r>
            <a:br>
              <a:rPr lang="en-US" sz="2400" dirty="0">
                <a:latin typeface="+mj-lt"/>
                <a:cs typeface="Arial" panose="020B0604020202020204" pitchFamily="34" charset="0"/>
              </a:rPr>
            </a:br>
            <a:br>
              <a:rPr lang="en-US" sz="2400" dirty="0">
                <a:latin typeface="+mj-lt"/>
                <a:cs typeface="Arial" panose="020B0604020202020204" pitchFamily="34" charset="0"/>
              </a:rPr>
            </a:br>
            <a:r>
              <a:rPr lang="en-US" sz="2400" b="1" dirty="0">
                <a:latin typeface="+mj-lt"/>
                <a:cs typeface="Arial" panose="020B0604020202020204" pitchFamily="34" charset="0"/>
              </a:rPr>
              <a:t>Phone: </a:t>
            </a:r>
            <a:r>
              <a:rPr lang="en-US" sz="2400" dirty="0">
                <a:latin typeface="+mj-lt"/>
                <a:cs typeface="Arial" panose="020B0604020202020204" pitchFamily="34" charset="0"/>
              </a:rPr>
              <a:t>(804) 828-5803</a:t>
            </a:r>
            <a:br>
              <a:rPr lang="en-US" sz="2400" dirty="0">
                <a:latin typeface="+mj-lt"/>
                <a:cs typeface="Arial" panose="020B0604020202020204" pitchFamily="34" charset="0"/>
              </a:rPr>
            </a:br>
            <a:r>
              <a:rPr lang="en-US" sz="2400" b="1" dirty="0">
                <a:latin typeface="+mj-lt"/>
                <a:cs typeface="Arial" panose="020B0604020202020204" pitchFamily="34" charset="0"/>
              </a:rPr>
              <a:t>Fax: </a:t>
            </a:r>
            <a:r>
              <a:rPr lang="en-US" sz="2400" dirty="0">
                <a:latin typeface="+mj-lt"/>
                <a:cs typeface="Arial" panose="020B0604020202020204" pitchFamily="34" charset="0"/>
              </a:rPr>
              <a:t>(804) 828-4370</a:t>
            </a:r>
            <a:br>
              <a:rPr lang="en-US" sz="2400" dirty="0">
                <a:latin typeface="+mj-lt"/>
                <a:cs typeface="Arial" panose="020B0604020202020204" pitchFamily="34" charset="0"/>
              </a:rPr>
            </a:br>
            <a:r>
              <a:rPr lang="en-US" sz="2400" b="1" dirty="0">
                <a:latin typeface="+mj-lt"/>
                <a:cs typeface="Arial" panose="020B0604020202020204" pitchFamily="34" charset="0"/>
              </a:rPr>
              <a:t>Email: </a:t>
            </a:r>
            <a:r>
              <a:rPr lang="en-US" sz="2400" dirty="0">
                <a:solidFill>
                  <a:srgbClr val="0070C0"/>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lisa@vhcf.org</a:t>
            </a:r>
            <a:br>
              <a:rPr lang="en-US" sz="2400" dirty="0">
                <a:solidFill>
                  <a:srgbClr val="0070C0"/>
                </a:solidFill>
                <a:latin typeface="+mj-lt"/>
                <a:cs typeface="Arial" panose="020B0604020202020204" pitchFamily="34" charset="0"/>
              </a:rPr>
            </a:br>
            <a:r>
              <a:rPr lang="en-US" sz="2400" dirty="0">
                <a:solidFill>
                  <a:srgbClr val="0070C0"/>
                </a:solidFill>
                <a:latin typeface="+mj-lt"/>
                <a:cs typeface="Arial" panose="020B0604020202020204" pitchFamily="34" charset="0"/>
              </a:rPr>
              <a:t>            </a:t>
            </a:r>
            <a:r>
              <a:rPr lang="en-US" sz="2400" dirty="0">
                <a:solidFill>
                  <a:srgbClr val="0070C0"/>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tpc@vhcf.org</a:t>
            </a:r>
            <a:br>
              <a:rPr lang="en-US" sz="2400" dirty="0">
                <a:solidFill>
                  <a:srgbClr val="0070C0"/>
                </a:solidFill>
                <a:latin typeface="Arial" panose="020B0604020202020204" pitchFamily="34" charset="0"/>
                <a:cs typeface="Arial" panose="020B0604020202020204" pitchFamily="34" charset="0"/>
              </a:rPr>
            </a:br>
            <a:endParaRPr lang="en-US" sz="2400" dirty="0"/>
          </a:p>
        </p:txBody>
      </p:sp>
      <p:pic>
        <p:nvPicPr>
          <p:cNvPr id="3" name="Picture 2" descr="Logo, company name&#10;&#10;Description automatically generated">
            <a:extLst>
              <a:ext uri="{FF2B5EF4-FFF2-40B4-BE49-F238E27FC236}">
                <a16:creationId xmlns:a16="http://schemas.microsoft.com/office/drawing/2014/main" id="{D2195955-172C-3439-34DB-28687FB36EDB}"/>
              </a:ext>
            </a:extLst>
          </p:cNvPr>
          <p:cNvPicPr>
            <a:picLocks noChangeAspect="1"/>
          </p:cNvPicPr>
          <p:nvPr/>
        </p:nvPicPr>
        <p:blipFill>
          <a:blip r:embed="rId4"/>
          <a:stretch>
            <a:fillRect/>
          </a:stretch>
        </p:blipFill>
        <p:spPr>
          <a:xfrm>
            <a:off x="8014318" y="5587559"/>
            <a:ext cx="1006636" cy="893296"/>
          </a:xfrm>
          <a:prstGeom prst="rect">
            <a:avLst/>
          </a:prstGeom>
        </p:spPr>
      </p:pic>
      <p:pic>
        <p:nvPicPr>
          <p:cNvPr id="4" name="j0178459.jpg">
            <a:extLst>
              <a:ext uri="{FF2B5EF4-FFF2-40B4-BE49-F238E27FC236}">
                <a16:creationId xmlns:a16="http://schemas.microsoft.com/office/drawing/2014/main" id="{309148E0-25FE-8A2C-E29C-B90E2CBC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45" y="2494829"/>
            <a:ext cx="5199203" cy="3650598"/>
          </a:xfrm>
          <a:prstGeom prst="rect">
            <a:avLst/>
          </a:prstGeom>
        </p:spPr>
      </p:pic>
    </p:spTree>
    <p:extLst>
      <p:ext uri="{BB962C8B-B14F-4D97-AF65-F5344CB8AC3E}">
        <p14:creationId xmlns:p14="http://schemas.microsoft.com/office/powerpoint/2010/main" val="135795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5FDC26D0-C142-4DFE-B10D-FB695F61C779}"/>
              </a:ext>
            </a:extLst>
          </p:cNvPr>
          <p:cNvSpPr/>
          <p:nvPr/>
        </p:nvSpPr>
        <p:spPr>
          <a:xfrm>
            <a:off x="1820114" y="1456755"/>
            <a:ext cx="2367987" cy="6559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a:extLst>
              <a:ext uri="{FF2B5EF4-FFF2-40B4-BE49-F238E27FC236}">
                <a16:creationId xmlns:a16="http://schemas.microsoft.com/office/drawing/2014/main" id="{97A05DC5-C89D-470D-A30A-18F33E2EACE1}"/>
              </a:ext>
            </a:extLst>
          </p:cNvPr>
          <p:cNvGrpSpPr/>
          <p:nvPr/>
        </p:nvGrpSpPr>
        <p:grpSpPr>
          <a:xfrm>
            <a:off x="499364" y="1973346"/>
            <a:ext cx="1692441" cy="1554347"/>
            <a:chOff x="594572" y="749213"/>
            <a:chExt cx="2755118" cy="3985834"/>
          </a:xfrm>
        </p:grpSpPr>
        <p:pic>
          <p:nvPicPr>
            <p:cNvPr id="5" name="Graphic 4" descr="Bank">
              <a:extLst>
                <a:ext uri="{FF2B5EF4-FFF2-40B4-BE49-F238E27FC236}">
                  <a16:creationId xmlns:a16="http://schemas.microsoft.com/office/drawing/2014/main" id="{D9D80636-FFC7-4A15-9DC8-104C705CBA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903" y="749213"/>
              <a:ext cx="2679787" cy="2679787"/>
            </a:xfrm>
            <a:prstGeom prst="rect">
              <a:avLst/>
            </a:prstGeom>
          </p:spPr>
        </p:pic>
        <p:sp>
          <p:nvSpPr>
            <p:cNvPr id="6" name="TextBox 5">
              <a:extLst>
                <a:ext uri="{FF2B5EF4-FFF2-40B4-BE49-F238E27FC236}">
                  <a16:creationId xmlns:a16="http://schemas.microsoft.com/office/drawing/2014/main" id="{1CE86D13-A67B-4165-81C8-CEC2792732F1}"/>
                </a:ext>
              </a:extLst>
            </p:cNvPr>
            <p:cNvSpPr txBox="1"/>
            <p:nvPr/>
          </p:nvSpPr>
          <p:spPr>
            <a:xfrm>
              <a:off x="594572" y="3077651"/>
              <a:ext cx="2755118" cy="1657396"/>
            </a:xfrm>
            <a:prstGeom prst="rect">
              <a:avLst/>
            </a:prstGeom>
            <a:noFill/>
          </p:spPr>
          <p:txBody>
            <a:bodyPr wrap="square" rtlCol="0">
              <a:spAutoFit/>
            </a:bodyPr>
            <a:lstStyle/>
            <a:p>
              <a:pPr algn="ctr"/>
              <a:r>
                <a:rPr lang="en-US" b="1" dirty="0">
                  <a:latin typeface="+mj-lt"/>
                </a:rPr>
                <a:t>NC General Assembly</a:t>
              </a:r>
            </a:p>
          </p:txBody>
        </p:sp>
      </p:grpSp>
      <p:sp>
        <p:nvSpPr>
          <p:cNvPr id="7" name="Arrow: Curved Down 6">
            <a:extLst>
              <a:ext uri="{FF2B5EF4-FFF2-40B4-BE49-F238E27FC236}">
                <a16:creationId xmlns:a16="http://schemas.microsoft.com/office/drawing/2014/main" id="{9EEE6F6C-875F-4815-B582-EC82EA27C652}"/>
              </a:ext>
            </a:extLst>
          </p:cNvPr>
          <p:cNvSpPr/>
          <p:nvPr/>
        </p:nvSpPr>
        <p:spPr>
          <a:xfrm>
            <a:off x="4748106" y="1394818"/>
            <a:ext cx="2629626" cy="655962"/>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36201649-AA9D-4EA4-A2EE-D34A9F61ED1B}"/>
              </a:ext>
            </a:extLst>
          </p:cNvPr>
          <p:cNvGrpSpPr/>
          <p:nvPr/>
        </p:nvGrpSpPr>
        <p:grpSpPr>
          <a:xfrm>
            <a:off x="2738179" y="2197245"/>
            <a:ext cx="3232464" cy="1557367"/>
            <a:chOff x="3772552" y="2203931"/>
            <a:chExt cx="3275630" cy="2073813"/>
          </a:xfrm>
        </p:grpSpPr>
        <p:pic>
          <p:nvPicPr>
            <p:cNvPr id="9" name="Graphic 8" descr="Coins">
              <a:extLst>
                <a:ext uri="{FF2B5EF4-FFF2-40B4-BE49-F238E27FC236}">
                  <a16:creationId xmlns:a16="http://schemas.microsoft.com/office/drawing/2014/main" id="{2A284F72-54F0-4C84-9B7B-A0DCE3929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1960" y="2203931"/>
              <a:ext cx="914400" cy="914400"/>
            </a:xfrm>
            <a:prstGeom prst="rect">
              <a:avLst/>
            </a:prstGeom>
          </p:spPr>
        </p:pic>
        <p:sp>
          <p:nvSpPr>
            <p:cNvPr id="10" name="TextBox 9">
              <a:extLst>
                <a:ext uri="{FF2B5EF4-FFF2-40B4-BE49-F238E27FC236}">
                  <a16:creationId xmlns:a16="http://schemas.microsoft.com/office/drawing/2014/main" id="{966E3671-0EAE-48D0-B689-462B13A7144B}"/>
                </a:ext>
              </a:extLst>
            </p:cNvPr>
            <p:cNvSpPr txBox="1"/>
            <p:nvPr/>
          </p:nvSpPr>
          <p:spPr>
            <a:xfrm>
              <a:off x="3772552" y="3048224"/>
              <a:ext cx="3275630" cy="1229520"/>
            </a:xfrm>
            <a:prstGeom prst="rect">
              <a:avLst/>
            </a:prstGeom>
            <a:noFill/>
          </p:spPr>
          <p:txBody>
            <a:bodyPr wrap="square" rtlCol="0">
              <a:spAutoFit/>
            </a:bodyPr>
            <a:lstStyle/>
            <a:p>
              <a:pPr algn="ctr"/>
              <a:r>
                <a:rPr lang="en-US" b="1" dirty="0">
                  <a:latin typeface="+mj-lt"/>
                </a:rPr>
                <a:t>Office of Rural Health</a:t>
              </a:r>
            </a:p>
            <a:p>
              <a:pPr algn="ctr"/>
              <a:r>
                <a:rPr lang="en-US" b="1" dirty="0">
                  <a:latin typeface="+mj-lt"/>
                </a:rPr>
                <a:t>Medication Assistance Program</a:t>
              </a:r>
            </a:p>
          </p:txBody>
        </p:sp>
      </p:grpSp>
      <p:grpSp>
        <p:nvGrpSpPr>
          <p:cNvPr id="11" name="Group 10">
            <a:extLst>
              <a:ext uri="{FF2B5EF4-FFF2-40B4-BE49-F238E27FC236}">
                <a16:creationId xmlns:a16="http://schemas.microsoft.com/office/drawing/2014/main" id="{A32E2509-3AC2-40FC-BF60-E3203773CD36}"/>
              </a:ext>
            </a:extLst>
          </p:cNvPr>
          <p:cNvGrpSpPr/>
          <p:nvPr/>
        </p:nvGrpSpPr>
        <p:grpSpPr>
          <a:xfrm>
            <a:off x="6196284" y="2055784"/>
            <a:ext cx="2132434" cy="1437758"/>
            <a:chOff x="7236174" y="2180438"/>
            <a:chExt cx="2137998" cy="1597262"/>
          </a:xfrm>
        </p:grpSpPr>
        <p:pic>
          <p:nvPicPr>
            <p:cNvPr id="12" name="Graphic 11" descr="Doctor">
              <a:extLst>
                <a:ext uri="{FF2B5EF4-FFF2-40B4-BE49-F238E27FC236}">
                  <a16:creationId xmlns:a16="http://schemas.microsoft.com/office/drawing/2014/main" id="{5556355D-1EC9-4CAB-A481-993A969804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7640" y="2180438"/>
              <a:ext cx="1015066" cy="960027"/>
            </a:xfrm>
            <a:prstGeom prst="rect">
              <a:avLst/>
            </a:prstGeom>
          </p:spPr>
        </p:pic>
        <p:sp>
          <p:nvSpPr>
            <p:cNvPr id="13" name="TextBox 12">
              <a:extLst>
                <a:ext uri="{FF2B5EF4-FFF2-40B4-BE49-F238E27FC236}">
                  <a16:creationId xmlns:a16="http://schemas.microsoft.com/office/drawing/2014/main" id="{2B7663F3-D9BB-47EA-9873-BB021B3D1349}"/>
                </a:ext>
              </a:extLst>
            </p:cNvPr>
            <p:cNvSpPr txBox="1"/>
            <p:nvPr/>
          </p:nvSpPr>
          <p:spPr>
            <a:xfrm>
              <a:off x="7236174" y="3059665"/>
              <a:ext cx="2137998" cy="718035"/>
            </a:xfrm>
            <a:prstGeom prst="rect">
              <a:avLst/>
            </a:prstGeom>
            <a:noFill/>
          </p:spPr>
          <p:txBody>
            <a:bodyPr wrap="square" rtlCol="0">
              <a:spAutoFit/>
            </a:bodyPr>
            <a:lstStyle/>
            <a:p>
              <a:pPr algn="ctr"/>
              <a:r>
                <a:rPr lang="en-US" b="1" dirty="0">
                  <a:latin typeface="+mj-lt"/>
                </a:rPr>
                <a:t>Increase access to medication</a:t>
              </a:r>
            </a:p>
          </p:txBody>
        </p:sp>
      </p:grpSp>
      <p:sp>
        <p:nvSpPr>
          <p:cNvPr id="15" name="Title 1">
            <a:extLst>
              <a:ext uri="{FF2B5EF4-FFF2-40B4-BE49-F238E27FC236}">
                <a16:creationId xmlns:a16="http://schemas.microsoft.com/office/drawing/2014/main" id="{8650D293-1C97-4EB7-BBE1-82DC427BB599}"/>
              </a:ext>
            </a:extLst>
          </p:cNvPr>
          <p:cNvSpPr txBox="1">
            <a:spLocks/>
          </p:cNvSpPr>
          <p:nvPr/>
        </p:nvSpPr>
        <p:spPr>
          <a:xfrm>
            <a:off x="0" y="363845"/>
            <a:ext cx="7843267" cy="86415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800" b="1" dirty="0">
                <a:solidFill>
                  <a:schemeClr val="accent1">
                    <a:lumMod val="50000"/>
                  </a:schemeClr>
                </a:solidFill>
                <a:cs typeface="Arial" panose="020B0604020202020204" pitchFamily="34" charset="0"/>
              </a:rPr>
              <a:t>Medication Assistance Program RFA</a:t>
            </a:r>
            <a:br>
              <a:rPr lang="en-US" dirty="0"/>
            </a:br>
            <a:endParaRPr lang="en-US" dirty="0"/>
          </a:p>
          <a:p>
            <a:pPr algn="l"/>
            <a:br>
              <a:rPr lang="en-US" sz="3600" dirty="0"/>
            </a:br>
            <a:endParaRPr lang="en-US" sz="1800" dirty="0"/>
          </a:p>
        </p:txBody>
      </p:sp>
      <p:graphicFrame>
        <p:nvGraphicFramePr>
          <p:cNvPr id="2" name="Diagram 1">
            <a:extLst>
              <a:ext uri="{FF2B5EF4-FFF2-40B4-BE49-F238E27FC236}">
                <a16:creationId xmlns:a16="http://schemas.microsoft.com/office/drawing/2014/main" id="{8B2976AF-2E71-4758-8D1E-A5D5379D450C}"/>
              </a:ext>
            </a:extLst>
          </p:cNvPr>
          <p:cNvGraphicFramePr/>
          <p:nvPr>
            <p:extLst>
              <p:ext uri="{D42A27DB-BD31-4B8C-83A1-F6EECF244321}">
                <p14:modId xmlns:p14="http://schemas.microsoft.com/office/powerpoint/2010/main" val="1260294489"/>
              </p:ext>
            </p:extLst>
          </p:nvPr>
        </p:nvGraphicFramePr>
        <p:xfrm>
          <a:off x="330740" y="3839624"/>
          <a:ext cx="8511703" cy="23958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1512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03399-E890-4387-8D5C-C867E3918D08}"/>
              </a:ext>
            </a:extLst>
          </p:cNvPr>
          <p:cNvPicPr>
            <a:picLocks noChangeAspect="1"/>
          </p:cNvPicPr>
          <p:nvPr/>
        </p:nvPicPr>
        <p:blipFill>
          <a:blip r:embed="rId2"/>
          <a:stretch>
            <a:fillRect/>
          </a:stretch>
        </p:blipFill>
        <p:spPr>
          <a:xfrm>
            <a:off x="4397903" y="3193966"/>
            <a:ext cx="3003203" cy="2291198"/>
          </a:xfrm>
          <a:prstGeom prst="rect">
            <a:avLst/>
          </a:prstGeom>
        </p:spPr>
      </p:pic>
      <p:sp>
        <p:nvSpPr>
          <p:cNvPr id="17" name="Title 1"/>
          <p:cNvSpPr txBox="1">
            <a:spLocks/>
          </p:cNvSpPr>
          <p:nvPr/>
        </p:nvSpPr>
        <p:spPr>
          <a:xfrm>
            <a:off x="0" y="1767168"/>
            <a:ext cx="8192453" cy="682112"/>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6" name="Title 1"/>
          <p:cNvSpPr txBox="1">
            <a:spLocks/>
          </p:cNvSpPr>
          <p:nvPr/>
        </p:nvSpPr>
        <p:spPr>
          <a:xfrm>
            <a:off x="628650" y="931071"/>
            <a:ext cx="7886700" cy="795934"/>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5" name="Content Placeholder 2"/>
          <p:cNvSpPr>
            <a:spLocks noGrp="1"/>
          </p:cNvSpPr>
          <p:nvPr>
            <p:ph idx="4294967295"/>
          </p:nvPr>
        </p:nvSpPr>
        <p:spPr>
          <a:xfrm>
            <a:off x="0" y="879475"/>
            <a:ext cx="8783638" cy="2373313"/>
          </a:xfrm>
          <a:prstGeom prst="rect">
            <a:avLst/>
          </a:prstGeom>
        </p:spPr>
        <p:txBody>
          <a:bodyPr lIns="91440" tIns="45720" rIns="91440" bIns="45720" anchor="t">
            <a:noAutofit/>
          </a:bodyPr>
          <a:lstStyle/>
          <a:p>
            <a:pPr lvl="1">
              <a:buNone/>
            </a:pPr>
            <a:r>
              <a:rPr lang="en-US" sz="2400" dirty="0">
                <a:latin typeface="+mj-lt"/>
                <a:cs typeface="Helvetica"/>
              </a:rPr>
              <a:t>Funding Agency Contact/Inquiry Information: </a:t>
            </a:r>
            <a:endParaRPr lang="en-US" sz="2400" dirty="0">
              <a:latin typeface="+mj-lt"/>
            </a:endParaRPr>
          </a:p>
          <a:p>
            <a:pPr lvl="1">
              <a:buNone/>
            </a:pPr>
            <a:r>
              <a:rPr lang="en-US" sz="2400" b="0" dirty="0">
                <a:latin typeface="+mj-lt"/>
                <a:cs typeface="Helvetica"/>
              </a:rPr>
              <a:t>Nicole Fields-Pierre at </a:t>
            </a:r>
            <a:r>
              <a:rPr lang="en-US" sz="2400" b="0" u="sng" dirty="0">
                <a:solidFill>
                  <a:schemeClr val="bg2">
                    <a:lumMod val="50000"/>
                  </a:schemeClr>
                </a:solidFill>
                <a:latin typeface="+mj-lt"/>
                <a:cs typeface="Helvetica"/>
              </a:rPr>
              <a:t>n</a:t>
            </a:r>
            <a:r>
              <a:rPr lang="en-US" sz="2400" b="0" dirty="0">
                <a:solidFill>
                  <a:schemeClr val="bg2">
                    <a:lumMod val="50000"/>
                  </a:schemeClr>
                </a:solidFill>
                <a:latin typeface="+mj-lt"/>
                <a:cs typeface="Helvetica"/>
                <a:hlinkClick r:id="rId3">
                  <a:extLst>
                    <a:ext uri="{A12FA001-AC4F-418D-AE19-62706E023703}">
                      <ahyp:hlinkClr xmlns:ahyp="http://schemas.microsoft.com/office/drawing/2018/hyperlinkcolor" val="tx"/>
                    </a:ext>
                  </a:extLst>
                </a:hlinkClick>
              </a:rPr>
              <a:t>icole.fields-pierre@dhhs.nc.gov </a:t>
            </a:r>
            <a:r>
              <a:rPr lang="en-US" sz="2400" b="0" dirty="0">
                <a:solidFill>
                  <a:schemeClr val="bg2">
                    <a:lumMod val="50000"/>
                  </a:schemeClr>
                </a:solidFill>
                <a:latin typeface="+mj-lt"/>
                <a:cs typeface="Helvetica"/>
              </a:rPr>
              <a:t>	</a:t>
            </a:r>
            <a:endParaRPr lang="en-US" sz="2400" dirty="0">
              <a:solidFill>
                <a:schemeClr val="bg2">
                  <a:lumMod val="50000"/>
                </a:schemeClr>
              </a:solidFill>
              <a:latin typeface="+mj-lt"/>
            </a:endParaRPr>
          </a:p>
          <a:p>
            <a:pPr lvl="1">
              <a:buNone/>
            </a:pPr>
            <a:endParaRPr lang="en-US" sz="2400" b="0" dirty="0">
              <a:latin typeface="+mj-lt"/>
            </a:endParaRPr>
          </a:p>
          <a:p>
            <a:pPr lvl="1">
              <a:buNone/>
            </a:pPr>
            <a:r>
              <a:rPr lang="en-US" sz="2400" dirty="0">
                <a:latin typeface="+mj-lt"/>
                <a:cs typeface="Helvetica"/>
              </a:rPr>
              <a:t>For assistance with the application link: </a:t>
            </a:r>
            <a:endParaRPr lang="en-US" sz="2400" dirty="0">
              <a:latin typeface="+mj-lt"/>
            </a:endParaRPr>
          </a:p>
          <a:p>
            <a:pPr lvl="1">
              <a:buNone/>
            </a:pPr>
            <a:r>
              <a:rPr lang="en-US" sz="2400" b="0" dirty="0">
                <a:latin typeface="+mj-lt"/>
                <a:cs typeface="Helvetica"/>
              </a:rPr>
              <a:t>Sharema Williams, </a:t>
            </a:r>
            <a:r>
              <a:rPr lang="en-US" sz="2400" b="0" dirty="0">
                <a:solidFill>
                  <a:schemeClr val="bg2">
                    <a:lumMod val="50000"/>
                  </a:schemeClr>
                </a:solidFill>
                <a:latin typeface="+mj-lt"/>
                <a:cs typeface="Helvetica"/>
                <a:hlinkClick r:id="rId4">
                  <a:extLst>
                    <a:ext uri="{A12FA001-AC4F-418D-AE19-62706E023703}">
                      <ahyp:hlinkClr xmlns:ahyp="http://schemas.microsoft.com/office/drawing/2018/hyperlinkcolor" val="tx"/>
                    </a:ext>
                  </a:extLst>
                </a:hlinkClick>
              </a:rPr>
              <a:t>sharema.williams@dhhs.nc.gov</a:t>
            </a:r>
            <a:r>
              <a:rPr lang="en-US" sz="2400" b="0" dirty="0">
                <a:solidFill>
                  <a:schemeClr val="bg2">
                    <a:lumMod val="50000"/>
                  </a:schemeClr>
                </a:solidFill>
                <a:latin typeface="+mj-lt"/>
                <a:cs typeface="Helvetica"/>
              </a:rPr>
              <a:t> </a:t>
            </a:r>
            <a:endParaRPr lang="en-US" sz="2400" dirty="0">
              <a:solidFill>
                <a:schemeClr val="bg2">
                  <a:lumMod val="50000"/>
                </a:schemeClr>
              </a:solidFill>
              <a:latin typeface="+mj-lt"/>
            </a:endParaRPr>
          </a:p>
          <a:p>
            <a:pPr marL="257175" lvl="1" indent="0">
              <a:buNone/>
            </a:pPr>
            <a:endParaRPr lang="en-US" dirty="0"/>
          </a:p>
        </p:txBody>
      </p:sp>
      <p:sp>
        <p:nvSpPr>
          <p:cNvPr id="4" name="Rectangle 3">
            <a:hlinkClick r:id="rId5"/>
            <a:extLst>
              <a:ext uri="{FF2B5EF4-FFF2-40B4-BE49-F238E27FC236}">
                <a16:creationId xmlns:a16="http://schemas.microsoft.com/office/drawing/2014/main" id="{385AE128-EAA3-4C0C-95D0-D09B6C7D94B8}"/>
              </a:ext>
            </a:extLst>
          </p:cNvPr>
          <p:cNvSpPr/>
          <p:nvPr/>
        </p:nvSpPr>
        <p:spPr>
          <a:xfrm>
            <a:off x="4522579" y="3850676"/>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hlinkClick r:id="rId6"/>
            <a:extLst>
              <a:ext uri="{FF2B5EF4-FFF2-40B4-BE49-F238E27FC236}">
                <a16:creationId xmlns:a16="http://schemas.microsoft.com/office/drawing/2014/main" id="{ABF3D1F4-0992-4FF6-993E-506B87DA635F}"/>
              </a:ext>
            </a:extLst>
          </p:cNvPr>
          <p:cNvSpPr/>
          <p:nvPr/>
        </p:nvSpPr>
        <p:spPr>
          <a:xfrm>
            <a:off x="4525666" y="438202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hlinkClick r:id="rId7"/>
            <a:extLst>
              <a:ext uri="{FF2B5EF4-FFF2-40B4-BE49-F238E27FC236}">
                <a16:creationId xmlns:a16="http://schemas.microsoft.com/office/drawing/2014/main" id="{C4FB754C-927A-4FC6-9D91-9F420B9C8B84}"/>
              </a:ext>
            </a:extLst>
          </p:cNvPr>
          <p:cNvSpPr/>
          <p:nvPr/>
        </p:nvSpPr>
        <p:spPr>
          <a:xfrm>
            <a:off x="4525666" y="491027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hlinkClick r:id="rId8"/>
            <a:extLst>
              <a:ext uri="{FF2B5EF4-FFF2-40B4-BE49-F238E27FC236}">
                <a16:creationId xmlns:a16="http://schemas.microsoft.com/office/drawing/2014/main" id="{FF62CF3E-E39F-4B88-AAD3-BE0BBD6D1A03}"/>
              </a:ext>
            </a:extLst>
          </p:cNvPr>
          <p:cNvSpPr/>
          <p:nvPr/>
        </p:nvSpPr>
        <p:spPr>
          <a:xfrm>
            <a:off x="6175305" y="386303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hlinkClick r:id="rId9"/>
            <a:extLst>
              <a:ext uri="{FF2B5EF4-FFF2-40B4-BE49-F238E27FC236}">
                <a16:creationId xmlns:a16="http://schemas.microsoft.com/office/drawing/2014/main" id="{C73F7F51-747C-4F87-8FE2-A191FC6CE53A}"/>
              </a:ext>
            </a:extLst>
          </p:cNvPr>
          <p:cNvSpPr/>
          <p:nvPr/>
        </p:nvSpPr>
        <p:spPr>
          <a:xfrm>
            <a:off x="6169124" y="4375838"/>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ontent Placeholder 2">
            <a:hlinkClick r:id="rId10"/>
            <a:extLst>
              <a:ext uri="{FF2B5EF4-FFF2-40B4-BE49-F238E27FC236}">
                <a16:creationId xmlns:a16="http://schemas.microsoft.com/office/drawing/2014/main" id="{8D0B5BEA-A992-41C6-A954-E3D05DA6E215}"/>
              </a:ext>
            </a:extLst>
          </p:cNvPr>
          <p:cNvSpPr txBox="1">
            <a:spLocks/>
          </p:cNvSpPr>
          <p:nvPr/>
        </p:nvSpPr>
        <p:spPr>
          <a:xfrm>
            <a:off x="628649" y="3401928"/>
            <a:ext cx="3399649" cy="1087521"/>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2000" dirty="0">
                <a:solidFill>
                  <a:schemeClr val="bg2">
                    <a:lumMod val="50000"/>
                  </a:schemeClr>
                </a:solidFill>
                <a:latin typeface="+mj-lt"/>
                <a:cs typeface="Arial"/>
                <a:hlinkClick r:id="rId10">
                  <a:extLst>
                    <a:ext uri="{A12FA001-AC4F-418D-AE19-62706E023703}">
                      <ahyp:hlinkClr xmlns:ahyp="http://schemas.microsoft.com/office/drawing/2018/hyperlinkcolor" val="tx"/>
                    </a:ext>
                  </a:extLst>
                </a:hlinkClick>
              </a:rPr>
              <a:t>North Carolina Department of Health and Human Services Website</a:t>
            </a:r>
            <a:endParaRPr lang="en-US" sz="2000" dirty="0">
              <a:solidFill>
                <a:schemeClr val="bg2">
                  <a:lumMod val="50000"/>
                </a:schemeClr>
              </a:solidFill>
              <a:latin typeface="+mj-lt"/>
            </a:endParaRPr>
          </a:p>
          <a:p>
            <a:pPr marL="257175" lvl="1" indent="0">
              <a:buNone/>
            </a:pPr>
            <a:endParaRPr lang="en-US" sz="2000" dirty="0">
              <a:latin typeface="+mj-lt"/>
            </a:endParaRPr>
          </a:p>
          <a:p>
            <a:pPr marL="257175" lvl="1" indent="0">
              <a:buNone/>
            </a:pPr>
            <a:endParaRPr lang="en-US" sz="2000" dirty="0">
              <a:latin typeface="+mj-lt"/>
            </a:endParaRPr>
          </a:p>
          <a:p>
            <a:pPr marL="257175" lvl="1" indent="0">
              <a:buNone/>
            </a:pPr>
            <a:endParaRPr lang="en-US" sz="1200" dirty="0"/>
          </a:p>
        </p:txBody>
      </p:sp>
      <p:sp>
        <p:nvSpPr>
          <p:cNvPr id="14" name="Content Placeholder 2">
            <a:hlinkClick r:id="rId11"/>
            <a:extLst>
              <a:ext uri="{FF2B5EF4-FFF2-40B4-BE49-F238E27FC236}">
                <a16:creationId xmlns:a16="http://schemas.microsoft.com/office/drawing/2014/main" id="{4860E35E-5894-472B-B09A-E68283A5C1D9}"/>
              </a:ext>
            </a:extLst>
          </p:cNvPr>
          <p:cNvSpPr txBox="1">
            <a:spLocks/>
          </p:cNvSpPr>
          <p:nvPr/>
        </p:nvSpPr>
        <p:spPr>
          <a:xfrm>
            <a:off x="847637" y="4638589"/>
            <a:ext cx="2679872" cy="865790"/>
          </a:xfrm>
          <a:prstGeom prst="rect">
            <a:avLst/>
          </a:prstGeom>
        </p:spPr>
        <p:txBody>
          <a:bodyPr vert="horz" lIns="68580" tIns="34290" rIns="68580" bIns="3429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2000" dirty="0">
                <a:solidFill>
                  <a:schemeClr val="bg2">
                    <a:lumMod val="50000"/>
                  </a:schemeClr>
                </a:solidFill>
                <a:latin typeface="+mj-lt"/>
                <a:cs typeface="Arial"/>
                <a:hlinkClick r:id="rId11">
                  <a:extLst>
                    <a:ext uri="{A12FA001-AC4F-418D-AE19-62706E023703}">
                      <ahyp:hlinkClr xmlns:ahyp="http://schemas.microsoft.com/office/drawing/2018/hyperlinkcolor" val="tx"/>
                    </a:ext>
                  </a:extLst>
                </a:hlinkClick>
              </a:rPr>
              <a:t>North Carolina Office of Rural Health Website</a:t>
            </a:r>
            <a:endParaRPr lang="en-US" sz="2000" dirty="0">
              <a:solidFill>
                <a:schemeClr val="bg2">
                  <a:lumMod val="50000"/>
                </a:schemeClr>
              </a:solidFill>
              <a:latin typeface="+mj-lt"/>
            </a:endParaRPr>
          </a:p>
          <a:p>
            <a:pPr marL="257175" lvl="1" indent="0">
              <a:buNone/>
            </a:pPr>
            <a:endParaRPr lang="en-US" sz="2700" dirty="0"/>
          </a:p>
          <a:p>
            <a:pPr marL="257175" lvl="1" indent="0">
              <a:buNone/>
            </a:pPr>
            <a:endParaRPr lang="en-US" sz="2700" dirty="0"/>
          </a:p>
          <a:p>
            <a:pPr marL="257175" lvl="1" indent="0">
              <a:buNone/>
            </a:pPr>
            <a:endParaRPr lang="en-US" sz="1200" dirty="0"/>
          </a:p>
        </p:txBody>
      </p:sp>
    </p:spTree>
    <p:extLst>
      <p:ext uri="{BB962C8B-B14F-4D97-AF65-F5344CB8AC3E}">
        <p14:creationId xmlns:p14="http://schemas.microsoft.com/office/powerpoint/2010/main" val="288302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82A8-CB3D-434F-8088-494D1DE61CDB}"/>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pPr defTabSz="914400"/>
            <a:r>
              <a:rPr lang="en-US" sz="3800">
                <a:solidFill>
                  <a:schemeClr val="tx1"/>
                </a:solidFill>
                <a:latin typeface="+mj-lt"/>
                <a:ea typeface="+mj-ea"/>
                <a:cs typeface="+mj-cs"/>
              </a:rPr>
              <a:t>Questions?</a:t>
            </a:r>
            <a:br>
              <a:rPr lang="en-US" sz="3800">
                <a:solidFill>
                  <a:schemeClr val="tx1"/>
                </a:solidFill>
                <a:latin typeface="+mj-lt"/>
                <a:ea typeface="+mj-ea"/>
                <a:cs typeface="+mj-cs"/>
              </a:rPr>
            </a:br>
            <a:br>
              <a:rPr lang="en-US" sz="3800">
                <a:solidFill>
                  <a:schemeClr val="tx1"/>
                </a:solidFill>
                <a:latin typeface="+mj-lt"/>
                <a:ea typeface="+mj-ea"/>
                <a:cs typeface="+mj-cs"/>
              </a:rPr>
            </a:br>
            <a:br>
              <a:rPr lang="en-US" sz="3800">
                <a:solidFill>
                  <a:schemeClr val="tx1"/>
                </a:solidFill>
                <a:latin typeface="+mj-lt"/>
                <a:ea typeface="+mj-ea"/>
                <a:cs typeface="+mj-cs"/>
              </a:rPr>
            </a:br>
            <a:endParaRPr lang="en-US" sz="38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D21E61D4-AA98-491F-B8AA-88FA3FA7DF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5" r="16376"/>
          <a:stretch/>
        </p:blipFill>
        <p:spPr>
          <a:xfrm>
            <a:off x="20" y="10"/>
            <a:ext cx="5650972" cy="6857990"/>
          </a:xfrm>
          <a:prstGeom prst="rect">
            <a:avLst/>
          </a:prstGeom>
        </p:spPr>
      </p:pic>
      <p:sp>
        <p:nvSpPr>
          <p:cNvPr id="5" name="TextBox 4">
            <a:extLst>
              <a:ext uri="{FF2B5EF4-FFF2-40B4-BE49-F238E27FC236}">
                <a16:creationId xmlns:a16="http://schemas.microsoft.com/office/drawing/2014/main" id="{380301B5-2A31-467B-8829-8D55585F6312}"/>
              </a:ext>
            </a:extLst>
          </p:cNvPr>
          <p:cNvSpPr txBox="1"/>
          <p:nvPr/>
        </p:nvSpPr>
        <p:spPr>
          <a:xfrm>
            <a:off x="3085867"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mrscienceshow.com/2010/06/bring-us-your-burning-science-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221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0EC748A-FB5F-4AA6-81B4-FB9CB5F99C42}"/>
              </a:ext>
            </a:extLst>
          </p:cNvPr>
          <p:cNvGraphicFramePr/>
          <p:nvPr>
            <p:extLst>
              <p:ext uri="{D42A27DB-BD31-4B8C-83A1-F6EECF244321}">
                <p14:modId xmlns:p14="http://schemas.microsoft.com/office/powerpoint/2010/main" val="2952802612"/>
              </p:ext>
            </p:extLst>
          </p:nvPr>
        </p:nvGraphicFramePr>
        <p:xfrm>
          <a:off x="0" y="1635791"/>
          <a:ext cx="9144000" cy="4625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388EF23-9A02-4D67-9F0A-D6A8DA37163F}"/>
              </a:ext>
            </a:extLst>
          </p:cNvPr>
          <p:cNvSpPr txBox="1"/>
          <p:nvPr/>
        </p:nvSpPr>
        <p:spPr>
          <a:xfrm>
            <a:off x="0" y="416664"/>
            <a:ext cx="3069853" cy="523220"/>
          </a:xfrm>
          <a:prstGeom prst="rect">
            <a:avLst/>
          </a:prstGeom>
          <a:noFill/>
        </p:spPr>
        <p:txBody>
          <a:bodyPr wrap="square" rtlCol="0">
            <a:spAutoFit/>
          </a:bodyPr>
          <a:lstStyle/>
          <a:p>
            <a:r>
              <a:rPr lang="en-US" sz="2800" b="1" dirty="0">
                <a:latin typeface="+mj-lt"/>
                <a:cs typeface="Arial" panose="020B0604020202020204" pitchFamily="34" charset="0"/>
              </a:rPr>
              <a:t>Who’s Eligible?</a:t>
            </a:r>
          </a:p>
        </p:txBody>
      </p:sp>
      <p:sp>
        <p:nvSpPr>
          <p:cNvPr id="6" name="TextBox 5">
            <a:extLst>
              <a:ext uri="{FF2B5EF4-FFF2-40B4-BE49-F238E27FC236}">
                <a16:creationId xmlns:a16="http://schemas.microsoft.com/office/drawing/2014/main" id="{2A7AB1A5-FFB2-4717-A7E9-C99C0A0C9B16}"/>
              </a:ext>
            </a:extLst>
          </p:cNvPr>
          <p:cNvSpPr txBox="1"/>
          <p:nvPr/>
        </p:nvSpPr>
        <p:spPr>
          <a:xfrm>
            <a:off x="670560" y="5533395"/>
            <a:ext cx="7924800" cy="646331"/>
          </a:xfrm>
          <a:prstGeom prst="rect">
            <a:avLst/>
          </a:prstGeom>
          <a:noFill/>
        </p:spPr>
        <p:txBody>
          <a:bodyPr wrap="square" lIns="91440" tIns="45720" rIns="91440" bIns="45720" rtlCol="0" anchor="t">
            <a:spAutoFit/>
          </a:bodyPr>
          <a:lstStyle/>
          <a:p>
            <a:r>
              <a:rPr lang="en-US" dirty="0">
                <a:effectLst/>
                <a:latin typeface="+mj-lt"/>
                <a:ea typeface="Times New Roman" panose="02020603050405020304" pitchFamily="18" charset="0"/>
              </a:rPr>
              <a:t>All safety net organizations that provide or will provide medication assistance programs for uninsured, low-income patients are eligible to apply. </a:t>
            </a:r>
            <a:endParaRPr lang="en-US" dirty="0">
              <a:latin typeface="+mj-lt"/>
            </a:endParaRPr>
          </a:p>
        </p:txBody>
      </p:sp>
    </p:spTree>
    <p:extLst>
      <p:ext uri="{BB962C8B-B14F-4D97-AF65-F5344CB8AC3E}">
        <p14:creationId xmlns:p14="http://schemas.microsoft.com/office/powerpoint/2010/main" val="350072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08ED-C573-4AA6-A80B-0857412585BF}"/>
              </a:ext>
            </a:extLst>
          </p:cNvPr>
          <p:cNvSpPr>
            <a:spLocks noGrp="1"/>
          </p:cNvSpPr>
          <p:nvPr>
            <p:ph type="title"/>
          </p:nvPr>
        </p:nvSpPr>
        <p:spPr>
          <a:xfrm>
            <a:off x="64361" y="482297"/>
            <a:ext cx="7843267" cy="548640"/>
          </a:xfrm>
        </p:spPr>
        <p:txBody>
          <a:bodyPr/>
          <a:lstStyle/>
          <a:p>
            <a:r>
              <a:rPr lang="en-US" dirty="0">
                <a:latin typeface="+mj-lt"/>
              </a:rPr>
              <a:t>RFA, cont’d</a:t>
            </a:r>
          </a:p>
        </p:txBody>
      </p:sp>
      <p:sp>
        <p:nvSpPr>
          <p:cNvPr id="3" name="Rectangle 2">
            <a:extLst>
              <a:ext uri="{FF2B5EF4-FFF2-40B4-BE49-F238E27FC236}">
                <a16:creationId xmlns:a16="http://schemas.microsoft.com/office/drawing/2014/main" id="{DE9B77B2-6613-4663-B6CA-396B4C9B9D7B}"/>
              </a:ext>
            </a:extLst>
          </p:cNvPr>
          <p:cNvSpPr/>
          <p:nvPr/>
        </p:nvSpPr>
        <p:spPr>
          <a:xfrm>
            <a:off x="79805" y="1205057"/>
            <a:ext cx="8984389" cy="4062651"/>
          </a:xfrm>
          <a:prstGeom prst="rect">
            <a:avLst/>
          </a:prstGeom>
        </p:spPr>
        <p:txBody>
          <a:bodyPr wrap="square" lIns="91440" tIns="45720" rIns="91440" bIns="45720" anchor="t">
            <a:spAutoFit/>
          </a:bodyPr>
          <a:lstStyle/>
          <a:p>
            <a:r>
              <a:rPr lang="en-US" sz="2000" dirty="0">
                <a:solidFill>
                  <a:srgbClr val="FF0000"/>
                </a:solidFill>
                <a:latin typeface="+mj-lt"/>
              </a:rPr>
              <a:t>NEW</a:t>
            </a:r>
            <a:r>
              <a:rPr lang="en-US" sz="2000" dirty="0">
                <a:latin typeface="+mj-lt"/>
              </a:rPr>
              <a:t>  SFY2026 &amp; 2027 applicants will receive a two-year award, based on applicant scores. </a:t>
            </a:r>
          </a:p>
          <a:p>
            <a:endParaRPr lang="en-US" sz="2000" dirty="0">
              <a:latin typeface="+mj-lt"/>
            </a:endParaRPr>
          </a:p>
          <a:p>
            <a:pPr marL="0" marR="0" algn="just">
              <a:spcBef>
                <a:spcPts val="0"/>
              </a:spcBef>
              <a:spcAft>
                <a:spcPts val="0"/>
              </a:spcAft>
            </a:pPr>
            <a:r>
              <a:rPr lang="en-US" sz="2000" dirty="0">
                <a:effectLst/>
                <a:latin typeface="+mj-lt"/>
                <a:ea typeface="Times New Roman" panose="02020603050405020304" pitchFamily="18" charset="0"/>
              </a:rPr>
              <a:t>ORH expects to receive more requests than can be funded.  Therefore, submission of a grant application does not guarantee receipt of an award.  </a:t>
            </a:r>
          </a:p>
          <a:p>
            <a:pPr marL="0" marR="0" algn="just">
              <a:spcBef>
                <a:spcPts val="0"/>
              </a:spcBef>
              <a:spcAft>
                <a:spcPts val="0"/>
              </a:spcAft>
            </a:pPr>
            <a:endParaRPr lang="en-US" sz="2000" dirty="0">
              <a:latin typeface="+mj-lt"/>
              <a:ea typeface="Times New Roman" panose="02020603050405020304" pitchFamily="18" charset="0"/>
            </a:endParaRPr>
          </a:p>
          <a:p>
            <a:pPr algn="just"/>
            <a:r>
              <a:rPr lang="en-US" sz="2000" dirty="0">
                <a:effectLst/>
                <a:latin typeface="+mj-lt"/>
                <a:ea typeface="Times New Roman" panose="02020603050405020304" pitchFamily="18" charset="0"/>
              </a:rPr>
              <a:t>Furthermore, grants that are awarded may not be funded at the requested amount. Final awards will be commensurate with the size and scope of the proposed activities. </a:t>
            </a:r>
          </a:p>
          <a:p>
            <a:pPr algn="just"/>
            <a:endParaRPr lang="en-US" sz="2000" dirty="0">
              <a:latin typeface="+mj-lt"/>
              <a:ea typeface="Times New Roman" panose="02020603050405020304" pitchFamily="18" charset="0"/>
            </a:endParaRPr>
          </a:p>
          <a:p>
            <a:pPr algn="just"/>
            <a:r>
              <a:rPr lang="en-US" sz="2000" dirty="0">
                <a:effectLst/>
                <a:latin typeface="+mj-lt"/>
                <a:ea typeface="Times New Roman" panose="02020603050405020304" pitchFamily="18" charset="0"/>
              </a:rPr>
              <a:t>Applicants are expected to only submit </a:t>
            </a:r>
            <a:r>
              <a:rPr lang="en-US" sz="2000" b="1" u="sng" dirty="0">
                <a:effectLst/>
                <a:latin typeface="+mj-lt"/>
                <a:ea typeface="Times New Roman" panose="02020603050405020304" pitchFamily="18" charset="0"/>
              </a:rPr>
              <a:t>ONE</a:t>
            </a:r>
            <a:r>
              <a:rPr lang="en-US" sz="2000" dirty="0">
                <a:effectLst/>
                <a:latin typeface="+mj-lt"/>
                <a:ea typeface="Times New Roman" panose="02020603050405020304" pitchFamily="18" charset="0"/>
              </a:rPr>
              <a:t> application per EIN. </a:t>
            </a:r>
          </a:p>
          <a:p>
            <a:pPr marL="0" marR="0" algn="just">
              <a:spcBef>
                <a:spcPts val="0"/>
              </a:spcBef>
              <a:spcAft>
                <a:spcPts val="0"/>
              </a:spcAft>
            </a:pPr>
            <a:endParaRPr lang="en-US" sz="2000" dirty="0">
              <a:effectLst/>
              <a:latin typeface="+mj-lt"/>
              <a:ea typeface="Times New Roman" panose="02020603050405020304" pitchFamily="18" charset="0"/>
            </a:endParaRPr>
          </a:p>
          <a:p>
            <a:pPr algn="just"/>
            <a:r>
              <a:rPr lang="en-US" sz="2000" b="1" dirty="0">
                <a:solidFill>
                  <a:srgbClr val="000000"/>
                </a:solidFill>
                <a:effectLst/>
                <a:latin typeface="+mj-lt"/>
                <a:ea typeface="Calibri" panose="020F0502020204030204" pitchFamily="34" charset="0"/>
              </a:rPr>
              <a:t>Maximum Award Amount: $28,850</a:t>
            </a:r>
            <a:endParaRPr lang="en-US" sz="2000" dirty="0">
              <a:effectLst/>
              <a:latin typeface="+mj-lt"/>
              <a:ea typeface="Times New Roman" panose="02020603050405020304" pitchFamily="18" charset="0"/>
            </a:endParaRPr>
          </a:p>
          <a:p>
            <a:endParaRPr lang="en-US" dirty="0">
              <a:cs typeface="Arial"/>
            </a:endParaRPr>
          </a:p>
        </p:txBody>
      </p:sp>
    </p:spTree>
    <p:extLst>
      <p:ext uri="{BB962C8B-B14F-4D97-AF65-F5344CB8AC3E}">
        <p14:creationId xmlns:p14="http://schemas.microsoft.com/office/powerpoint/2010/main" val="299071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CFB7C8A-E435-40F1-9001-9303716FB181}"/>
              </a:ext>
            </a:extLst>
          </p:cNvPr>
          <p:cNvPicPr>
            <a:picLocks noChangeAspect="1"/>
          </p:cNvPicPr>
          <p:nvPr/>
        </p:nvPicPr>
        <p:blipFill>
          <a:blip r:embed="rId2"/>
          <a:stretch>
            <a:fillRect/>
          </a:stretch>
        </p:blipFill>
        <p:spPr>
          <a:xfrm>
            <a:off x="183102" y="497053"/>
            <a:ext cx="8931678" cy="4356111"/>
          </a:xfrm>
          <a:prstGeom prst="rect">
            <a:avLst/>
          </a:prstGeom>
        </p:spPr>
      </p:pic>
      <p:sp>
        <p:nvSpPr>
          <p:cNvPr id="2" name="Title 1">
            <a:extLst>
              <a:ext uri="{FF2B5EF4-FFF2-40B4-BE49-F238E27FC236}">
                <a16:creationId xmlns:a16="http://schemas.microsoft.com/office/drawing/2014/main" id="{D73FBEB5-5A62-4F18-B97A-5DEB360CBC0A}"/>
              </a:ext>
            </a:extLst>
          </p:cNvPr>
          <p:cNvSpPr>
            <a:spLocks noGrp="1"/>
          </p:cNvSpPr>
          <p:nvPr>
            <p:ph type="title"/>
          </p:nvPr>
        </p:nvSpPr>
        <p:spPr>
          <a:xfrm>
            <a:off x="29221" y="497054"/>
            <a:ext cx="7843267" cy="548640"/>
          </a:xfrm>
        </p:spPr>
        <p:txBody>
          <a:bodyPr lIns="91440" tIns="45720" rIns="91440" bIns="45720" anchor="t">
            <a:noAutofit/>
          </a:bodyPr>
          <a:lstStyle/>
          <a:p>
            <a:r>
              <a:rPr lang="en-US" dirty="0">
                <a:latin typeface="+mj-lt"/>
                <a:cs typeface="Arial"/>
              </a:rPr>
              <a:t>Medicaid Region Map and Contacts</a:t>
            </a:r>
            <a:endParaRPr lang="en-US" dirty="0">
              <a:latin typeface="+mj-lt"/>
            </a:endParaRPr>
          </a:p>
        </p:txBody>
      </p:sp>
      <p:sp>
        <p:nvSpPr>
          <p:cNvPr id="5" name="TextBox 4">
            <a:extLst>
              <a:ext uri="{FF2B5EF4-FFF2-40B4-BE49-F238E27FC236}">
                <a16:creationId xmlns:a16="http://schemas.microsoft.com/office/drawing/2014/main" id="{C86882C5-0ECF-46C2-8081-74B7D722528B}"/>
              </a:ext>
            </a:extLst>
          </p:cNvPr>
          <p:cNvSpPr txBox="1"/>
          <p:nvPr/>
        </p:nvSpPr>
        <p:spPr>
          <a:xfrm>
            <a:off x="29220" y="3429000"/>
            <a:ext cx="7358169"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latin typeface="+mj-lt"/>
              </a:rPr>
              <a:t>Region 1: </a:t>
            </a:r>
            <a:r>
              <a:rPr lang="en-US" b="1" dirty="0">
                <a:latin typeface="+mj-lt"/>
              </a:rPr>
              <a:t>Deneen Gill </a:t>
            </a:r>
            <a:r>
              <a:rPr lang="en-US" dirty="0">
                <a:latin typeface="+mj-lt"/>
                <a:hlinkClick r:id="rId3">
                  <a:extLst>
                    <a:ext uri="{A12FA001-AC4F-418D-AE19-62706E023703}">
                      <ahyp:hlinkClr xmlns:ahyp="http://schemas.microsoft.com/office/drawing/2018/hyperlinkcolor" val="tx"/>
                    </a:ext>
                  </a:extLst>
                </a:hlinkClick>
              </a:rPr>
              <a:t>deneen.gill@dhhs.nc.gov</a:t>
            </a:r>
            <a:r>
              <a:rPr lang="en-US" dirty="0">
                <a:latin typeface="+mj-lt"/>
              </a:rPr>
              <a:t> </a:t>
            </a:r>
          </a:p>
          <a:p>
            <a:pPr>
              <a:spcAft>
                <a:spcPts val="600"/>
              </a:spcAft>
            </a:pPr>
            <a:r>
              <a:rPr lang="en-US" dirty="0">
                <a:latin typeface="+mj-lt"/>
                <a:cs typeface="Arial"/>
              </a:rPr>
              <a:t>Region 2: </a:t>
            </a:r>
            <a:r>
              <a:rPr lang="en-US" b="1" dirty="0">
                <a:latin typeface="+mj-lt"/>
                <a:cs typeface="Arial"/>
              </a:rPr>
              <a:t>Trenesse Michael  </a:t>
            </a:r>
            <a:r>
              <a:rPr lang="en-US" dirty="0">
                <a:latin typeface="+mj-lt"/>
                <a:cs typeface="Arial"/>
                <a:hlinkClick r:id="rId4">
                  <a:extLst>
                    <a:ext uri="{A12FA001-AC4F-418D-AE19-62706E023703}">
                      <ahyp:hlinkClr xmlns:ahyp="http://schemas.microsoft.com/office/drawing/2018/hyperlinkcolor" val="tx"/>
                    </a:ext>
                  </a:extLst>
                </a:hlinkClick>
              </a:rPr>
              <a:t>trenesse.michael@dhhs.nc.gov</a:t>
            </a:r>
            <a:r>
              <a:rPr lang="en-US" dirty="0">
                <a:latin typeface="+mj-lt"/>
                <a:cs typeface="Arial"/>
              </a:rPr>
              <a:t> </a:t>
            </a:r>
          </a:p>
          <a:p>
            <a:pPr>
              <a:spcAft>
                <a:spcPts val="600"/>
              </a:spcAft>
            </a:pPr>
            <a:r>
              <a:rPr lang="en-US" dirty="0">
                <a:latin typeface="+mj-lt"/>
                <a:cs typeface="Arial"/>
              </a:rPr>
              <a:t>Region 3: </a:t>
            </a:r>
            <a:r>
              <a:rPr lang="en-US" b="1" dirty="0">
                <a:latin typeface="+mj-lt"/>
                <a:cs typeface="Arial"/>
              </a:rPr>
              <a:t>Bianca Revis </a:t>
            </a:r>
            <a:r>
              <a:rPr lang="en-US" dirty="0">
                <a:latin typeface="+mj-lt"/>
                <a:cs typeface="Arial"/>
                <a:hlinkClick r:id="rId5">
                  <a:extLst>
                    <a:ext uri="{A12FA001-AC4F-418D-AE19-62706E023703}">
                      <ahyp:hlinkClr xmlns:ahyp="http://schemas.microsoft.com/office/drawing/2018/hyperlinkcolor" val="tx"/>
                    </a:ext>
                  </a:extLst>
                </a:hlinkClick>
              </a:rPr>
              <a:t>bianca.revis@dhhs.nc.gov</a:t>
            </a:r>
          </a:p>
          <a:p>
            <a:pPr>
              <a:spcAft>
                <a:spcPts val="600"/>
              </a:spcAft>
            </a:pPr>
            <a:r>
              <a:rPr lang="en-US" dirty="0">
                <a:latin typeface="+mj-lt"/>
                <a:ea typeface="+mn-lt"/>
                <a:cs typeface="+mn-lt"/>
              </a:rPr>
              <a:t>Region 4: </a:t>
            </a:r>
            <a:r>
              <a:rPr lang="en-US" b="1" dirty="0">
                <a:latin typeface="+mj-lt"/>
                <a:ea typeface="+mn-lt"/>
                <a:cs typeface="+mn-lt"/>
              </a:rPr>
              <a:t>Nina Baccanari </a:t>
            </a:r>
            <a:r>
              <a:rPr lang="en-US" dirty="0">
                <a:latin typeface="+mj-lt"/>
                <a:ea typeface="+mn-lt"/>
                <a:cs typeface="+mn-lt"/>
                <a:hlinkClick r:id="rId6">
                  <a:extLst>
                    <a:ext uri="{A12FA001-AC4F-418D-AE19-62706E023703}">
                      <ahyp:hlinkClr xmlns:ahyp="http://schemas.microsoft.com/office/drawing/2018/hyperlinkcolor" val="tx"/>
                    </a:ext>
                  </a:extLst>
                </a:hlinkClick>
              </a:rPr>
              <a:t>nina.baccanari@dhhs.nc.gov</a:t>
            </a:r>
            <a:endParaRPr lang="en-US" dirty="0">
              <a:latin typeface="+mj-lt"/>
              <a:ea typeface="+mn-lt"/>
              <a:cs typeface="+mn-lt"/>
            </a:endParaRPr>
          </a:p>
          <a:p>
            <a:pPr>
              <a:spcAft>
                <a:spcPts val="600"/>
              </a:spcAft>
            </a:pPr>
            <a:r>
              <a:rPr lang="en-US" dirty="0">
                <a:latin typeface="+mj-lt"/>
                <a:ea typeface="+mn-lt"/>
                <a:cs typeface="+mn-lt"/>
              </a:rPr>
              <a:t>Region 5: </a:t>
            </a:r>
            <a:r>
              <a:rPr lang="en-US" b="1" dirty="0">
                <a:latin typeface="+mj-lt"/>
                <a:ea typeface="+mn-lt"/>
                <a:cs typeface="+mn-lt"/>
              </a:rPr>
              <a:t>Sharema Williams </a:t>
            </a:r>
            <a:r>
              <a:rPr lang="en-US" dirty="0">
                <a:latin typeface="+mj-lt"/>
                <a:ea typeface="+mn-lt"/>
                <a:cs typeface="+mn-lt"/>
                <a:hlinkClick r:id="rId7">
                  <a:extLst>
                    <a:ext uri="{A12FA001-AC4F-418D-AE19-62706E023703}">
                      <ahyp:hlinkClr xmlns:ahyp="http://schemas.microsoft.com/office/drawing/2018/hyperlinkcolor" val="tx"/>
                    </a:ext>
                  </a:extLst>
                </a:hlinkClick>
              </a:rPr>
              <a:t>sharema.williams@dhhs.nc.gov</a:t>
            </a:r>
            <a:endParaRPr lang="en-US" dirty="0">
              <a:latin typeface="+mj-lt"/>
              <a:ea typeface="+mn-lt"/>
              <a:cs typeface="+mn-lt"/>
            </a:endParaRPr>
          </a:p>
          <a:p>
            <a:pPr>
              <a:spcAft>
                <a:spcPts val="600"/>
              </a:spcAft>
            </a:pPr>
            <a:r>
              <a:rPr lang="en-US" dirty="0">
                <a:latin typeface="+mj-lt"/>
                <a:cs typeface="Arial"/>
              </a:rPr>
              <a:t>Region 6: </a:t>
            </a:r>
            <a:r>
              <a:rPr lang="en-US" b="1" dirty="0">
                <a:latin typeface="+mj-lt"/>
                <a:cs typeface="Arial"/>
              </a:rPr>
              <a:t>Liliana Andrade </a:t>
            </a:r>
            <a:r>
              <a:rPr lang="en-US" dirty="0">
                <a:latin typeface="+mj-lt"/>
                <a:cs typeface="Arial"/>
                <a:hlinkClick r:id="rId8">
                  <a:extLst>
                    <a:ext uri="{A12FA001-AC4F-418D-AE19-62706E023703}">
                      <ahyp:hlinkClr xmlns:ahyp="http://schemas.microsoft.com/office/drawing/2018/hyperlinkcolor" val="tx"/>
                    </a:ext>
                  </a:extLst>
                </a:hlinkClick>
              </a:rPr>
              <a:t>liliana.andrade@dhhs.nc.gov</a:t>
            </a:r>
            <a:r>
              <a:rPr lang="en-US" dirty="0">
                <a:latin typeface="+mj-lt"/>
                <a:cs typeface="Arial"/>
              </a:rPr>
              <a:t> </a:t>
            </a:r>
          </a:p>
          <a:p>
            <a:pPr>
              <a:spcAft>
                <a:spcPts val="600"/>
              </a:spcAft>
            </a:pPr>
            <a:r>
              <a:rPr lang="en-US" dirty="0">
                <a:latin typeface="+mj-lt"/>
                <a:cs typeface="Arial"/>
              </a:rPr>
              <a:t>Financial Reviewer: </a:t>
            </a:r>
            <a:r>
              <a:rPr lang="en-US" b="1" dirty="0">
                <a:latin typeface="+mj-lt"/>
                <a:cs typeface="Arial"/>
              </a:rPr>
              <a:t>Angelia Lightfoot  </a:t>
            </a:r>
            <a:r>
              <a:rPr lang="en-US" dirty="0">
                <a:latin typeface="+mj-lt"/>
                <a:cs typeface="Arial"/>
                <a:hlinkClick r:id="rId9">
                  <a:extLst>
                    <a:ext uri="{A12FA001-AC4F-418D-AE19-62706E023703}">
                      <ahyp:hlinkClr xmlns:ahyp="http://schemas.microsoft.com/office/drawing/2018/hyperlinkcolor" val="tx"/>
                    </a:ext>
                  </a:extLst>
                </a:hlinkClick>
              </a:rPr>
              <a:t>angelia.lightfoot@dhhs.nc.gov</a:t>
            </a:r>
            <a:endParaRPr lang="en-US" dirty="0">
              <a:latin typeface="+mj-lt"/>
              <a:cs typeface="Arial"/>
            </a:endParaRPr>
          </a:p>
          <a:p>
            <a:pPr>
              <a:spcAft>
                <a:spcPts val="600"/>
              </a:spcAft>
            </a:pPr>
            <a:r>
              <a:rPr lang="en-US" dirty="0">
                <a:latin typeface="+mj-lt"/>
                <a:cs typeface="Arial"/>
              </a:rPr>
              <a:t>Financial Reviewer: </a:t>
            </a:r>
            <a:r>
              <a:rPr lang="en-US" b="1" dirty="0">
                <a:latin typeface="+mj-lt"/>
                <a:cs typeface="Arial"/>
              </a:rPr>
              <a:t>Kayla Taylor </a:t>
            </a:r>
            <a:r>
              <a:rPr lang="en-US" dirty="0">
                <a:latin typeface="+mj-lt"/>
                <a:cs typeface="Arial"/>
                <a:hlinkClick r:id="rId10">
                  <a:extLst>
                    <a:ext uri="{A12FA001-AC4F-418D-AE19-62706E023703}">
                      <ahyp:hlinkClr xmlns:ahyp="http://schemas.microsoft.com/office/drawing/2018/hyperlinkcolor" val="tx"/>
                    </a:ext>
                  </a:extLst>
                </a:hlinkClick>
              </a:rPr>
              <a:t>kayla.n.taylor@dhhs.nc.gov</a:t>
            </a:r>
            <a:r>
              <a:rPr lang="en-US" dirty="0">
                <a:latin typeface="+mj-lt"/>
                <a:cs typeface="Arial"/>
              </a:rPr>
              <a:t>  </a:t>
            </a:r>
          </a:p>
          <a:p>
            <a:pPr>
              <a:spcAft>
                <a:spcPts val="600"/>
              </a:spcAft>
            </a:pPr>
            <a:r>
              <a:rPr lang="en-US" dirty="0">
                <a:latin typeface="+mj-lt"/>
                <a:cs typeface="Arial"/>
              </a:rPr>
              <a:t>Program Manager: </a:t>
            </a:r>
            <a:r>
              <a:rPr lang="en-US" b="1" dirty="0">
                <a:latin typeface="+mj-lt"/>
                <a:cs typeface="Arial"/>
              </a:rPr>
              <a:t>Nicole Fields-Pierre </a:t>
            </a:r>
            <a:r>
              <a:rPr lang="en-US" dirty="0">
                <a:latin typeface="+mj-lt"/>
                <a:cs typeface="Arial"/>
              </a:rPr>
              <a:t>n</a:t>
            </a:r>
            <a:r>
              <a:rPr lang="en-US" dirty="0">
                <a:latin typeface="+mj-lt"/>
                <a:cs typeface="Arial"/>
                <a:hlinkClick r:id="rId11">
                  <a:extLst>
                    <a:ext uri="{A12FA001-AC4F-418D-AE19-62706E023703}">
                      <ahyp:hlinkClr xmlns:ahyp="http://schemas.microsoft.com/office/drawing/2018/hyperlinkcolor" val="tx"/>
                    </a:ext>
                  </a:extLst>
                </a:hlinkClick>
              </a:rPr>
              <a:t>icole.fields-pierre@dhhs.nc.gov</a:t>
            </a:r>
            <a:r>
              <a:rPr lang="en-US" dirty="0">
                <a:latin typeface="+mj-lt"/>
                <a:cs typeface="Arial"/>
              </a:rPr>
              <a:t> </a:t>
            </a:r>
          </a:p>
          <a:p>
            <a:pPr>
              <a:spcAft>
                <a:spcPts val="600"/>
              </a:spcAft>
            </a:pPr>
            <a:endParaRPr lang="en-US" sz="1400" dirty="0">
              <a:latin typeface="+mj-lt"/>
              <a:cs typeface="Arial"/>
            </a:endParaRPr>
          </a:p>
        </p:txBody>
      </p:sp>
    </p:spTree>
    <p:extLst>
      <p:ext uri="{BB962C8B-B14F-4D97-AF65-F5344CB8AC3E}">
        <p14:creationId xmlns:p14="http://schemas.microsoft.com/office/powerpoint/2010/main" val="250619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BC77759-11C5-467D-86AB-40A2EE429503}"/>
              </a:ext>
            </a:extLst>
          </p:cNvPr>
          <p:cNvGraphicFramePr/>
          <p:nvPr>
            <p:extLst>
              <p:ext uri="{D42A27DB-BD31-4B8C-83A1-F6EECF244321}">
                <p14:modId xmlns:p14="http://schemas.microsoft.com/office/powerpoint/2010/main" val="1894330242"/>
              </p:ext>
            </p:extLst>
          </p:nvPr>
        </p:nvGraphicFramePr>
        <p:xfrm>
          <a:off x="4568844" y="831688"/>
          <a:ext cx="4157855" cy="395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2A9D9C95-F750-48A2-9F4D-4609BB68897D}"/>
              </a:ext>
            </a:extLst>
          </p:cNvPr>
          <p:cNvGraphicFramePr/>
          <p:nvPr>
            <p:extLst>
              <p:ext uri="{D42A27DB-BD31-4B8C-83A1-F6EECF244321}">
                <p14:modId xmlns:p14="http://schemas.microsoft.com/office/powerpoint/2010/main" val="3590514809"/>
              </p:ext>
            </p:extLst>
          </p:nvPr>
        </p:nvGraphicFramePr>
        <p:xfrm>
          <a:off x="374515" y="807239"/>
          <a:ext cx="4050851" cy="3951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69437206-776C-44F2-A08D-9300D6327A52}"/>
              </a:ext>
            </a:extLst>
          </p:cNvPr>
          <p:cNvSpPr txBox="1"/>
          <p:nvPr/>
        </p:nvSpPr>
        <p:spPr>
          <a:xfrm flipH="1">
            <a:off x="374515" y="5011603"/>
            <a:ext cx="8582453" cy="1323439"/>
          </a:xfrm>
          <a:prstGeom prst="rect">
            <a:avLst/>
          </a:prstGeom>
          <a:noFill/>
        </p:spPr>
        <p:txBody>
          <a:bodyPr wrap="square" lIns="91440" tIns="45720" rIns="91440" bIns="45720" rtlCol="0" anchor="t">
            <a:spAutoFit/>
          </a:bodyPr>
          <a:lstStyle/>
          <a:p>
            <a:pPr algn="ctr"/>
            <a:r>
              <a:rPr lang="en-US" sz="2000" dirty="0">
                <a:effectLst/>
                <a:latin typeface="+mj-lt"/>
                <a:ea typeface="Times New Roman" panose="02020603050405020304" pitchFamily="18" charset="0"/>
              </a:rPr>
              <a:t>Only one application may be submitted per eligible organization. An eligible organization must submit one application rather than applications by service site, “doing business as,” or under separate EINs that are all connected to the same eligible organization.</a:t>
            </a:r>
            <a:endParaRPr lang="en-US" sz="1600" dirty="0">
              <a:latin typeface="+mj-lt"/>
            </a:endParaRPr>
          </a:p>
        </p:txBody>
      </p:sp>
    </p:spTree>
    <p:extLst>
      <p:ext uri="{BB962C8B-B14F-4D97-AF65-F5344CB8AC3E}">
        <p14:creationId xmlns:p14="http://schemas.microsoft.com/office/powerpoint/2010/main" val="163382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5A00-DB3B-4499-AF78-18682058C816}"/>
              </a:ext>
            </a:extLst>
          </p:cNvPr>
          <p:cNvSpPr>
            <a:spLocks noGrp="1"/>
          </p:cNvSpPr>
          <p:nvPr>
            <p:ph type="title"/>
          </p:nvPr>
        </p:nvSpPr>
        <p:spPr>
          <a:xfrm>
            <a:off x="628650" y="557188"/>
            <a:ext cx="7886700" cy="1133499"/>
          </a:xfrm>
        </p:spPr>
        <p:txBody>
          <a:bodyPr vert="horz" lIns="91440" tIns="45720" rIns="91440" bIns="45720" rtlCol="0" anchor="ctr">
            <a:noAutofit/>
          </a:bodyPr>
          <a:lstStyle/>
          <a:p>
            <a:pPr algn="ctr" defTabSz="914400"/>
            <a:r>
              <a:rPr lang="en-US" sz="4000" u="sng" kern="1200" dirty="0">
                <a:solidFill>
                  <a:schemeClr val="tx1"/>
                </a:solidFill>
                <a:latin typeface="+mj-lt"/>
                <a:ea typeface="+mj-ea"/>
                <a:cs typeface="Arial"/>
              </a:rPr>
              <a:t>How To Apply</a:t>
            </a:r>
            <a:br>
              <a:rPr lang="en-US" sz="4000" kern="1200" dirty="0">
                <a:latin typeface="Calibri"/>
                <a:ea typeface="+mj-ea"/>
                <a:cs typeface="+mj-cs"/>
              </a:rPr>
            </a:br>
            <a:endParaRPr lang="en-US" sz="4000" b="0" kern="1200" dirty="0">
              <a:solidFill>
                <a:schemeClr val="tx1"/>
              </a:solidFill>
              <a:latin typeface="Calibri"/>
              <a:ea typeface="Calibri"/>
              <a:cs typeface="Calibri Light" panose="020F0302020204030204"/>
            </a:endParaRPr>
          </a:p>
        </p:txBody>
      </p:sp>
      <p:graphicFrame>
        <p:nvGraphicFramePr>
          <p:cNvPr id="6" name="Diagram 5">
            <a:extLst>
              <a:ext uri="{FF2B5EF4-FFF2-40B4-BE49-F238E27FC236}">
                <a16:creationId xmlns:a16="http://schemas.microsoft.com/office/drawing/2014/main" id="{ADA4D09E-80CF-4B84-9BC8-AAF4CD0D2BF2}"/>
              </a:ext>
            </a:extLst>
          </p:cNvPr>
          <p:cNvGraphicFramePr/>
          <p:nvPr>
            <p:extLst>
              <p:ext uri="{D42A27DB-BD31-4B8C-83A1-F6EECF244321}">
                <p14:modId xmlns:p14="http://schemas.microsoft.com/office/powerpoint/2010/main" val="1297461766"/>
              </p:ext>
            </p:extLst>
          </p:nvPr>
        </p:nvGraphicFramePr>
        <p:xfrm>
          <a:off x="384235" y="1575444"/>
          <a:ext cx="7886700" cy="467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599906"/>
      </p:ext>
    </p:extLst>
  </p:cSld>
  <p:clrMapOvr>
    <a:masterClrMapping/>
  </p:clrMapOvr>
</p:sld>
</file>

<file path=ppt/theme/theme1.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5AB001148CA34EBF6625D25B90ABB0" ma:contentTypeVersion="15" ma:contentTypeDescription="Create a new document." ma:contentTypeScope="" ma:versionID="7f764f47899e4c7897a924edc2c0660e">
  <xsd:schema xmlns:xsd="http://www.w3.org/2001/XMLSchema" xmlns:xs="http://www.w3.org/2001/XMLSchema" xmlns:p="http://schemas.microsoft.com/office/2006/metadata/properties" xmlns:ns1="http://schemas.microsoft.com/sharepoint/v3" xmlns:ns2="0fcd0b01-5c9e-44e6-a004-d5b6ff663c2b" xmlns:ns3="51b972f8-6d59-4bf9-9386-0befb64be1e2" targetNamespace="http://schemas.microsoft.com/office/2006/metadata/properties" ma:root="true" ma:fieldsID="bd682726a7c0d3463cac8d21d4e8bb71" ns1:_="" ns2:_="" ns3:_="">
    <xsd:import namespace="http://schemas.microsoft.com/sharepoint/v3"/>
    <xsd:import namespace="0fcd0b01-5c9e-44e6-a004-d5b6ff663c2b"/>
    <xsd:import namespace="51b972f8-6d59-4bf9-9386-0befb64be1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cd0b01-5c9e-44e6-a004-d5b6ff663c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972f8-6d59-4bf9-9386-0befb64be1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E0C11-FDD3-4ED1-9F1C-F9A9F695BEDB}">
  <ds:schemaRefs>
    <ds:schemaRef ds:uri="0fcd0b01-5c9e-44e6-a004-d5b6ff663c2b"/>
    <ds:schemaRef ds:uri="51b972f8-6d59-4bf9-9386-0befb64be1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0D9FB6-35F1-4888-9A9E-BA42B9B75831}">
  <ds:schemaRefs>
    <ds:schemaRef ds:uri="http://schemas.microsoft.com/sharepoint/v3/contenttype/forms"/>
  </ds:schemaRefs>
</ds:datastoreItem>
</file>

<file path=customXml/itemProps3.xml><?xml version="1.0" encoding="utf-8"?>
<ds:datastoreItem xmlns:ds="http://schemas.openxmlformats.org/officeDocument/2006/customXml" ds:itemID="{A9B92BAD-F8F3-4F71-88FA-BD13CE8B769B}">
  <ds:schemaRefs>
    <ds:schemaRef ds:uri="0fcd0b01-5c9e-44e6-a004-d5b6ff663c2b"/>
    <ds:schemaRef ds:uri="51b972f8-6d59-4bf9-9386-0befb64be1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1019</TotalTime>
  <Words>2449</Words>
  <Application>Microsoft Office PowerPoint</Application>
  <PresentationFormat>On-screen Show (4:3)</PresentationFormat>
  <Paragraphs>289</Paragraphs>
  <Slides>41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Courier New</vt:lpstr>
      <vt:lpstr>Franklin Gothic Demi Cond</vt:lpstr>
      <vt:lpstr>Franklin Gothic Medium</vt:lpstr>
      <vt:lpstr>Franklin Gothic Medium Cond</vt:lpstr>
      <vt:lpstr>Gotham Bold</vt:lpstr>
      <vt:lpstr>Helvetica</vt:lpstr>
      <vt:lpstr>Times New Roman</vt:lpstr>
      <vt:lpstr>Wingdings</vt:lpstr>
      <vt:lpstr>Wingdings,Sans-Serif</vt:lpstr>
      <vt:lpstr>3_Office Theme</vt:lpstr>
      <vt:lpstr>PowerPoint Presentation</vt:lpstr>
      <vt:lpstr>Programs at Office of Rural Health</vt:lpstr>
      <vt:lpstr>Objective</vt:lpstr>
      <vt:lpstr>PowerPoint Presentation</vt:lpstr>
      <vt:lpstr>PowerPoint Presentation</vt:lpstr>
      <vt:lpstr>RFA, cont’d</vt:lpstr>
      <vt:lpstr>Medicaid Region Map and Contacts</vt:lpstr>
      <vt:lpstr>PowerPoint Presentation</vt:lpstr>
      <vt:lpstr>How To Apply </vt:lpstr>
      <vt:lpstr>Medication Assistance Program Portal</vt:lpstr>
      <vt:lpstr>Portal Homepage (Previous Zengine Applicants)</vt:lpstr>
      <vt:lpstr>Portal Homepage</vt:lpstr>
      <vt:lpstr>Profile</vt:lpstr>
      <vt:lpstr>Profile (Cont.)</vt:lpstr>
      <vt:lpstr>Profile (Cont.)</vt:lpstr>
      <vt:lpstr>Expectations </vt:lpstr>
      <vt:lpstr>Application Overview </vt:lpstr>
      <vt:lpstr> 5 Points  Give a general summary of your organization. There are set questions regarding hours your clinic is open, patient services, and capacity, etc.</vt:lpstr>
      <vt:lpstr> 15 Points  Describe the population served by this grant proposal.    Include the population’s:      - healthcare needs,       - service area needs,       - incidence of poverty,       - unemployment,       - uninsured rates, and       - chronic disease rates.  Describe other pertinent demographic data that support the necessity for grant funding.  **Essay should not include bullets or tables**</vt:lpstr>
      <vt:lpstr> 15 Points  Describe how these funds will address the need for medication assistance in the communities your organization serves.    **Essay should not include bullets or tables**</vt:lpstr>
      <vt:lpstr>     15 Points   Describe the purpose of the grant.   The project description should be specific on what medication assistance related services you plan to fund with this grant.  Include proposed activities, timelines to implement grant activities, and anticipated outcomes.   Will your dispensing plan be compliant with the NC Board of Pharmacy?  **Essay should not include bullets or tables**</vt:lpstr>
      <vt:lpstr>     15 Points  Describe the process you will use to evaluate how the proposed use of funds affects the population and/or community need.    **Essay should not include bullets or tables** </vt:lpstr>
      <vt:lpstr>    10 Points  Describe all project partners and their respective roles.    How will partnering with other community agencies increase the number of patients receiving medication assistance?   **Essay should not include bullets or tables** </vt:lpstr>
      <vt:lpstr>     5 Points   List the current number of patients receiving pharmacy services who use private insurance, public insurance or are uninsured.     </vt:lpstr>
      <vt:lpstr> 20 Points   Proposed budget should align with the project  Include accurate calculations        </vt:lpstr>
      <vt:lpstr>PowerPoint Presentation</vt:lpstr>
      <vt:lpstr>Performance Measures  Our performance measures are required for all applicants </vt:lpstr>
      <vt:lpstr> Performance measures, cont’d.  For each measure, you will need to include the following information:   Data Source: where will you obtain the information you report for your performance measures? (Reports from TPC Software)  Collection Process and Calculation: what method will you use to collect the information? (Reports from TPC Software)  Collection Frequency: how often will you collect the information? (We provide the answer to this!)  Data Limitations: what may prevent you from obtaining data for your performance measures?   </vt:lpstr>
      <vt:lpstr>PowerPoint Presentation</vt:lpstr>
      <vt:lpstr>PowerPoint Presentation</vt:lpstr>
      <vt:lpstr>PowerPoint Presentation</vt:lpstr>
      <vt:lpstr>What is the Virginia Health Care Foundation &amp; The Pharmacy Connection?</vt:lpstr>
      <vt:lpstr>Background</vt:lpstr>
      <vt:lpstr>Benefits of The Pharmacy Connection</vt:lpstr>
      <vt:lpstr>Key Software Features</vt:lpstr>
      <vt:lpstr>TPC Website Search Engine</vt:lpstr>
      <vt:lpstr>Support &amp; Technical Assistance</vt:lpstr>
      <vt:lpstr>Next Steps</vt:lpstr>
      <vt:lpstr>QUESTIONS?  Lisa Hueston Program Manager,  The Pharmacy Connection  Virginia Health Care Foundation 707 East Main Street, Suite 1350 Richmond, VA 23219  Phone: (804) 828-5803 Fax: (804) 828-4370 Email: lisa@vhcf.org             tpc@vhcf.org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Ginny</dc:creator>
  <cp:lastModifiedBy>Fields-Pierre, Nicole J</cp:lastModifiedBy>
  <cp:revision>419</cp:revision>
  <dcterms:created xsi:type="dcterms:W3CDTF">2020-10-29T19:22:19Z</dcterms:created>
  <dcterms:modified xsi:type="dcterms:W3CDTF">2025-04-10T14:18:10Z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0x010100735AB001148CA34EBF6625D25B90ABB0</vt:lpwstr>
  </property>
</Properties>
</file>