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EDCE_FCBB8F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729" r:id="rId5"/>
    <p:sldMasterId id="2147483747" r:id="rId6"/>
    <p:sldMasterId id="2147483778" r:id="rId7"/>
    <p:sldMasterId id="2147483792" r:id="rId8"/>
    <p:sldMasterId id="2147483806" r:id="rId9"/>
    <p:sldMasterId id="2147483833" r:id="rId10"/>
  </p:sldMasterIdLst>
  <p:notesMasterIdLst>
    <p:notesMasterId r:id="rId44"/>
  </p:notesMasterIdLst>
  <p:sldIdLst>
    <p:sldId id="2147478921" r:id="rId11"/>
    <p:sldId id="2147376796" r:id="rId12"/>
    <p:sldId id="2147376798" r:id="rId13"/>
    <p:sldId id="2147478665" r:id="rId14"/>
    <p:sldId id="2147478661" r:id="rId15"/>
    <p:sldId id="2147478982" r:id="rId16"/>
    <p:sldId id="2147478989" r:id="rId17"/>
    <p:sldId id="2147478979" r:id="rId18"/>
    <p:sldId id="2147478988" r:id="rId19"/>
    <p:sldId id="2147478985" r:id="rId20"/>
    <p:sldId id="2147478866" r:id="rId21"/>
    <p:sldId id="2147376752" r:id="rId22"/>
    <p:sldId id="2146847561" r:id="rId23"/>
    <p:sldId id="2147478761" r:id="rId24"/>
    <p:sldId id="2147478990" r:id="rId25"/>
    <p:sldId id="2147376803" r:id="rId26"/>
    <p:sldId id="2147478850" r:id="rId27"/>
    <p:sldId id="2147478964" r:id="rId28"/>
    <p:sldId id="2147478865" r:id="rId29"/>
    <p:sldId id="2147478947" r:id="rId30"/>
    <p:sldId id="2147478965" r:id="rId31"/>
    <p:sldId id="259" r:id="rId32"/>
    <p:sldId id="258" r:id="rId33"/>
    <p:sldId id="2147478763" r:id="rId34"/>
    <p:sldId id="2147478765" r:id="rId35"/>
    <p:sldId id="2147478636" r:id="rId36"/>
    <p:sldId id="2147478680" r:id="rId37"/>
    <p:sldId id="2147478801" r:id="rId38"/>
    <p:sldId id="2147478760" r:id="rId39"/>
    <p:sldId id="2147478800" r:id="rId40"/>
    <p:sldId id="267" r:id="rId41"/>
    <p:sldId id="257" r:id="rId42"/>
    <p:sldId id="26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A4DA1C-087F-4DC9-0A1D-BAC7B2F0410F}" name="Barrett, Tina L" initials="BL" userId="S::tina.l.barrett@dhhs.nc.gov::4432046f-07b9-4b4e-9963-35fb7dcc3833" providerId="AD"/>
  <p188:author id="{054F7A29-B4C7-E4F1-19BC-2E674CFA69CF}" name="Visconti, Katherine" initials="VK" userId="S::katherine.visconti@dhhs.nc.gov::191776c4-5fa7-4444-b9e9-b7deeae93e0a" providerId="AD"/>
  <p188:author id="{60542E67-6E25-A4CC-1131-0320BB69E836}" name="Pease, Andrew T" initials="" userId="S::Andrew.Pease_ACN@dhhs.nc.gov::bf6c59ba-15f4-4ea5-8711-bc6f2ef153d2" providerId="AD"/>
  <p188:author id="{2F81A171-074B-9DD3-E6A3-CEDD35153EB9}" name="Visconti, Katherine" initials="VK" userId="S::Katherine.Visconti@dhhs.nc.gov::191776c4-5fa7-4444-b9e9-b7deeae93e0a" providerId="AD"/>
  <p188:author id="{BA398AC7-22D6-57C1-629A-0BD6DD0BD88D}" name="Crosbie, Kelly M" initials="CM" userId="S::kelly.crosbie@dhhs.nc.gov::2bd84adc-f031-4e18-9c12-8d5d4075eccd" providerId="AD"/>
  <p188:author id="{145E46E9-ACD9-3485-6276-09C43741653F}" name="Burns, Victoria" initials="BV" userId="S::victoria.burns@dhhs.nc.gov::e12873be-dae0-4238-99f2-b206d8eaf8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58" y="6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file:///\\10.55.31.107\users\eglielmi\3.%20EVAH%20GLIELMI\0%20Sabrena\Ad%20hoc%20Jennifer%20PDN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solidFill>
                  <a:sysClr val="windowText" lastClr="000000"/>
                </a:solidFill>
                <a:latin typeface="Arial" panose="020B0604020202020204" pitchFamily="34" charset="0"/>
                <a:cs typeface="Arial" panose="020B0604020202020204" pitchFamily="34" charset="0"/>
              </a:rPr>
              <a:t>Appeals Report-March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'Appeals report'!$E$1</c:f>
              <c:strCache>
                <c:ptCount val="1"/>
                <c:pt idx="0">
                  <c:v>Adverse Letters</c:v>
                </c:pt>
              </c:strCache>
            </c:strRef>
          </c:tx>
          <c:spPr>
            <a:solidFill>
              <a:schemeClr val="accent1"/>
            </a:solidFill>
            <a:ln>
              <a:noFill/>
            </a:ln>
            <a:effectLst/>
          </c:spPr>
          <c:invertIfNegative val="0"/>
          <c:dLbls>
            <c:dLbl>
              <c:idx val="1"/>
              <c:tx>
                <c:rich>
                  <a:bodyPr/>
                  <a:lstStyle/>
                  <a:p>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AAC-459E-97A7-9241427090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'Appeals report'!$D$2:$D$4</c:f>
              <c:strCache>
                <c:ptCount val="3"/>
                <c:pt idx="0">
                  <c:v>Private Duty Nursing</c:v>
                </c:pt>
                <c:pt idx="1">
                  <c:v>Home Health Services</c:v>
                </c:pt>
                <c:pt idx="2">
                  <c:v>Hospice Services</c:v>
                </c:pt>
              </c:strCache>
            </c:strRef>
          </c:cat>
          <c:val>
            <c:numRef>
              <c:f>'Appeals report'!$E$2:$E$4</c:f>
              <c:numCache>
                <c:formatCode>#,##0</c:formatCode>
                <c:ptCount val="3"/>
                <c:pt idx="0">
                  <c:v>13</c:v>
                </c:pt>
                <c:pt idx="1">
                  <c:v>2</c:v>
                </c:pt>
                <c:pt idx="2">
                  <c:v>0</c:v>
                </c:pt>
              </c:numCache>
            </c:numRef>
          </c:val>
          <c:extLst>
            <c:ext xmlns:c16="http://schemas.microsoft.com/office/drawing/2014/chart" uri="{C3380CC4-5D6E-409C-BE32-E72D297353CC}">
              <c16:uniqueId val="{00000000-3AFD-472A-9FB8-4E623B165C4A}"/>
            </c:ext>
          </c:extLst>
        </c:ser>
        <c:ser>
          <c:idx val="1"/>
          <c:order val="1"/>
          <c:tx>
            <c:strRef>
              <c:f>'Appeals report'!$F$1</c:f>
              <c:strCache>
                <c:ptCount val="1"/>
                <c:pt idx="0">
                  <c:v>Hearing Requests</c:v>
                </c:pt>
              </c:strCache>
            </c:strRef>
          </c:tx>
          <c:spPr>
            <a:solidFill>
              <a:schemeClr val="accent2"/>
            </a:solidFill>
            <a:ln>
              <a:noFill/>
            </a:ln>
            <a:effectLst/>
          </c:spPr>
          <c:invertIfNegative val="0"/>
          <c:dLbls>
            <c:dLbl>
              <c:idx val="0"/>
              <c:tx>
                <c:rich>
                  <a:bodyPr/>
                  <a:lstStyle/>
                  <a:p>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AAC-459E-97A7-9241427090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'Appeals report'!$D$2:$D$4</c:f>
              <c:strCache>
                <c:ptCount val="3"/>
                <c:pt idx="0">
                  <c:v>Private Duty Nursing</c:v>
                </c:pt>
                <c:pt idx="1">
                  <c:v>Home Health Services</c:v>
                </c:pt>
                <c:pt idx="2">
                  <c:v>Hospice Services</c:v>
                </c:pt>
              </c:strCache>
            </c:strRef>
          </c:cat>
          <c:val>
            <c:numRef>
              <c:f>'Appeals report'!$F$2:$F$4</c:f>
              <c:numCache>
                <c:formatCode>#,##0</c:formatCode>
                <c:ptCount val="3"/>
                <c:pt idx="0">
                  <c:v>4</c:v>
                </c:pt>
                <c:pt idx="1">
                  <c:v>0</c:v>
                </c:pt>
                <c:pt idx="2">
                  <c:v>0</c:v>
                </c:pt>
              </c:numCache>
            </c:numRef>
          </c:val>
          <c:extLst>
            <c:ext xmlns:c16="http://schemas.microsoft.com/office/drawing/2014/chart" uri="{C3380CC4-5D6E-409C-BE32-E72D297353CC}">
              <c16:uniqueId val="{00000001-3AFD-472A-9FB8-4E623B165C4A}"/>
            </c:ext>
          </c:extLst>
        </c:ser>
        <c:ser>
          <c:idx val="2"/>
          <c:order val="2"/>
          <c:tx>
            <c:strRef>
              <c:f>'Appeals report'!$G$1</c:f>
              <c:strCache>
                <c:ptCount val="1"/>
                <c:pt idx="0">
                  <c:v>Mediations </c:v>
                </c:pt>
              </c:strCache>
            </c:strRef>
          </c:tx>
          <c:spPr>
            <a:solidFill>
              <a:schemeClr val="accent3"/>
            </a:solidFill>
            <a:ln>
              <a:noFill/>
            </a:ln>
            <a:effectLst/>
          </c:spPr>
          <c:invertIfNegative val="0"/>
          <c:dLbls>
            <c:dLbl>
              <c:idx val="0"/>
              <c:tx>
                <c:rich>
                  <a:bodyPr/>
                  <a:lstStyle/>
                  <a:p>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AAC-459E-97A7-9241427090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'Appeals report'!$D$2:$D$4</c:f>
              <c:strCache>
                <c:ptCount val="3"/>
                <c:pt idx="0">
                  <c:v>Private Duty Nursing</c:v>
                </c:pt>
                <c:pt idx="1">
                  <c:v>Home Health Services</c:v>
                </c:pt>
                <c:pt idx="2">
                  <c:v>Hospice Services</c:v>
                </c:pt>
              </c:strCache>
            </c:strRef>
          </c:cat>
          <c:val>
            <c:numRef>
              <c:f>'Appeals report'!$G$2:$G$4</c:f>
              <c:numCache>
                <c:formatCode>General</c:formatCode>
                <c:ptCount val="3"/>
                <c:pt idx="0">
                  <c:v>8</c:v>
                </c:pt>
                <c:pt idx="1">
                  <c:v>0</c:v>
                </c:pt>
                <c:pt idx="2">
                  <c:v>0</c:v>
                </c:pt>
              </c:numCache>
            </c:numRef>
          </c:val>
          <c:extLst>
            <c:ext xmlns:c16="http://schemas.microsoft.com/office/drawing/2014/chart" uri="{C3380CC4-5D6E-409C-BE32-E72D297353CC}">
              <c16:uniqueId val="{00000002-3AFD-472A-9FB8-4E623B165C4A}"/>
            </c:ext>
          </c:extLst>
        </c:ser>
        <c:dLbls>
          <c:dLblPos val="outEnd"/>
          <c:showLegendKey val="0"/>
          <c:showVal val="1"/>
          <c:showCatName val="0"/>
          <c:showSerName val="0"/>
          <c:showPercent val="0"/>
          <c:showBubbleSize val="0"/>
        </c:dLbls>
        <c:gapWidth val="219"/>
        <c:overlap val="-27"/>
        <c:axId val="707162831"/>
        <c:axId val="707159471"/>
      </c:barChart>
      <c:catAx>
        <c:axId val="7071628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07159471"/>
        <c:crosses val="autoZero"/>
        <c:auto val="1"/>
        <c:lblAlgn val="ctr"/>
        <c:lblOffset val="100"/>
        <c:noMultiLvlLbl val="0"/>
      </c:catAx>
      <c:valAx>
        <c:axId val="707159471"/>
        <c:scaling>
          <c:orientation val="minMax"/>
        </c:scaling>
        <c:delete val="1"/>
        <c:axPos val="l"/>
        <c:numFmt formatCode="#,##0" sourceLinked="1"/>
        <c:majorTickMark val="none"/>
        <c:minorTickMark val="none"/>
        <c:tickLblPos val="nextTo"/>
        <c:crossAx val="7071628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EDCE_FCBB8F5.xml><?xml version="1.0" encoding="utf-8"?>
<p188:cmLst xmlns:a="http://schemas.openxmlformats.org/drawingml/2006/main" xmlns:r="http://schemas.openxmlformats.org/officeDocument/2006/relationships" xmlns:p188="http://schemas.microsoft.com/office/powerpoint/2018/8/main">
  <p188:cm id="{6A4E260B-F502-4F76-ABA3-FF7BD741CF06}" authorId="{60542E67-6E25-A4CC-1131-0320BB69E836}" status="resolved" created="2024-04-29T19:01:21.530">
    <pc:sldMkLst xmlns:pc="http://schemas.microsoft.com/office/powerpoint/2013/main/command">
      <pc:docMk/>
      <pc:sldMk cId="265009397" sldId="2147478990"/>
    </pc:sldMkLst>
    <p188:replyLst>
      <p188:reply id="{E50A0D14-3F9D-465C-B446-13B8A287398A}" authorId="{145E46E9-ACD9-3485-6276-09C43741653F}" created="2024-04-29T20:20:19.702">
        <p188:txBody>
          <a:bodyPr/>
          <a:lstStyle/>
          <a:p>
            <a:r>
              <a:rPr lang="en-US"/>
              <a:t>I really like this</a:t>
            </a:r>
          </a:p>
        </p188:txBody>
      </p188:reply>
      <p188:reply id="{F2872444-2552-4DF0-AC64-DE8A4CBCCF96}" authorId="{C6A4DA1C-087F-4DC9-0A1D-BAC7B2F0410F}" created="2024-04-30T14:18:59.587">
        <p188:txBody>
          <a:bodyPr/>
          <a:lstStyle/>
          <a:p>
            <a:r>
              <a:rPr lang="en-US"/>
              <a:t>[@Burns, Victoria] I deleted the other slide since we're using this one. We don't need the other and I have a copy if I need it.</a:t>
            </a:r>
          </a:p>
        </p188:txBody>
      </p188:reply>
      <p188:reply id="{8423483E-A6C7-4801-B501-FE072F5889C4}" authorId="{145E46E9-ACD9-3485-6276-09C43741653F}" created="2024-04-30T14:19:13.130">
        <p188:txBody>
          <a:bodyPr/>
          <a:lstStyle/>
          <a:p>
            <a:r>
              <a:rPr lang="en-US"/>
              <a:t>Great!</a:t>
            </a:r>
          </a:p>
        </p188:txBody>
      </p188:reply>
    </p188:replyLst>
    <p188:txBody>
      <a:bodyPr/>
      <a:lstStyle/>
      <a:p>
        <a:r>
          <a:rPr lang="en-US"/>
          <a:t>[@Burns, Victoria] [@Visconti, Katherine] See for feedback to replace the above slide!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23086-0C55-494F-BF7C-AE8386B22D1F}"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7A12D-F8A8-479D-A3C8-29B035156466}" type="slidenum">
              <a:rPr lang="en-US" smtClean="0"/>
              <a:t>‹#›</a:t>
            </a:fld>
            <a:endParaRPr lang="en-US"/>
          </a:p>
        </p:txBody>
      </p:sp>
    </p:spTree>
    <p:extLst>
      <p:ext uri="{BB962C8B-B14F-4D97-AF65-F5344CB8AC3E}">
        <p14:creationId xmlns:p14="http://schemas.microsoft.com/office/powerpoint/2010/main" val="1893253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7A12D-F8A8-479D-A3C8-29B035156466}" type="slidenum">
              <a:rPr lang="en-US" smtClean="0"/>
              <a:t>1</a:t>
            </a:fld>
            <a:endParaRPr lang="en-US"/>
          </a:p>
        </p:txBody>
      </p:sp>
    </p:spTree>
    <p:extLst>
      <p:ext uri="{BB962C8B-B14F-4D97-AF65-F5344CB8AC3E}">
        <p14:creationId xmlns:p14="http://schemas.microsoft.com/office/powerpoint/2010/main" val="255806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B3619-D365-4E66-A7EC-33788E9834B3}" type="slidenum">
              <a:rPr lang="en-US" smtClean="0"/>
              <a:t>33</a:t>
            </a:fld>
            <a:endParaRPr lang="en-US"/>
          </a:p>
        </p:txBody>
      </p:sp>
    </p:spTree>
    <p:extLst>
      <p:ext uri="{BB962C8B-B14F-4D97-AF65-F5344CB8AC3E}">
        <p14:creationId xmlns:p14="http://schemas.microsoft.com/office/powerpoint/2010/main" val="264507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Groups will be representative of the SCFAC, LME Clinical, and Provider groups</a:t>
            </a:r>
          </a:p>
          <a:p>
            <a:endParaRPr lang="en-US"/>
          </a:p>
          <a:p>
            <a:r>
              <a:rPr lang="en-US"/>
              <a:t>Design groups will present to </a:t>
            </a:r>
          </a:p>
          <a:p>
            <a:endParaRPr lang="en-US"/>
          </a:p>
          <a:p>
            <a:r>
              <a:rPr lang="en-US"/>
              <a:t>Other stakeholders: other advocates, mobile crisis providers (if not already captured under providers), DPH, etc., 911/988 operator</a:t>
            </a:r>
          </a:p>
          <a:p>
            <a:endParaRPr lang="en-US"/>
          </a:p>
          <a:p>
            <a:r>
              <a:rPr lang="en-US"/>
              <a:t>While design group will present to larger committees, the advisory committee will be opportunity to really dig deep on the targeted recommendations.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06EC5-C971-4D85-85B3-DF233B5F4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91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659C-7818-49ED-81D6-45320130F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0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0"/>
              </a:spcBef>
              <a:spcAft>
                <a:spcPts val="1800"/>
              </a:spcAft>
              <a:buFont typeface="+mj-lt"/>
              <a:buAutoNum type="arabicPeriod"/>
            </a:pPr>
            <a:r>
              <a:rPr lang="en-US" sz="1200" b="1" kern="100">
                <a:ea typeface="Calibri" panose="020F0502020204030204" pitchFamily="34" charset="0"/>
                <a:cs typeface="Arial" panose="020B0604020202020204" pitchFamily="34" charset="0"/>
              </a:rPr>
              <a:t>Inclusive Policy Making: </a:t>
            </a:r>
            <a:r>
              <a:rPr lang="en-US" sz="1200" kern="100">
                <a:ea typeface="Calibri" panose="020F0502020204030204" pitchFamily="34" charset="0"/>
                <a:cs typeface="Arial" panose="020B0604020202020204" pitchFamily="34" charset="0"/>
              </a:rPr>
              <a:t>Underlining the importance of inclusive policy-making that involves individuals with I/DD, their families, caregivers, and members of their support network, in the decision-making process to ensure policies meet their needs and rights. </a:t>
            </a:r>
            <a:endParaRPr lang="en-US" sz="1200" b="1" kern="100">
              <a:ea typeface="Calibri" panose="020F0502020204030204" pitchFamily="34" charset="0"/>
              <a:cs typeface="Arial" panose="020B0604020202020204" pitchFamily="34" charset="0"/>
            </a:endParaRPr>
          </a:p>
          <a:p>
            <a:pPr marL="342900" indent="-342900">
              <a:lnSpc>
                <a:spcPct val="107000"/>
              </a:lnSpc>
              <a:spcBef>
                <a:spcPts val="0"/>
              </a:spcBef>
              <a:spcAft>
                <a:spcPts val="1800"/>
              </a:spcAft>
              <a:buFont typeface="+mj-lt"/>
              <a:buAutoNum type="arabicPeriod"/>
            </a:pPr>
            <a:r>
              <a:rPr lang="en-US" sz="1200" b="1" kern="100">
                <a:ea typeface="Calibri" panose="020F0502020204030204" pitchFamily="34" charset="0"/>
                <a:cs typeface="Arial" panose="020B0604020202020204" pitchFamily="34" charset="0"/>
              </a:rPr>
              <a:t>Centralized Access to Resources: </a:t>
            </a:r>
            <a:r>
              <a:rPr lang="en-US" sz="1200" kern="100">
                <a:ea typeface="Calibri" panose="020F0502020204030204" pitchFamily="34" charset="0"/>
                <a:cs typeface="Arial" panose="020B0604020202020204" pitchFamily="34" charset="0"/>
              </a:rPr>
              <a:t>Providing resources and information about available services for individuals with I/DD in a centralized, user-friendly format. </a:t>
            </a:r>
          </a:p>
          <a:p>
            <a:pPr marL="342900" indent="-342900">
              <a:lnSpc>
                <a:spcPct val="107000"/>
              </a:lnSpc>
              <a:spcBef>
                <a:spcPts val="0"/>
              </a:spcBef>
              <a:spcAft>
                <a:spcPts val="1800"/>
              </a:spcAft>
              <a:buFont typeface="+mj-lt"/>
              <a:buAutoNum type="arabicPeriod"/>
            </a:pPr>
            <a:r>
              <a:rPr lang="en-US" sz="1200" b="1" kern="100">
                <a:ea typeface="Calibri" panose="020F0502020204030204" pitchFamily="34" charset="0"/>
                <a:cs typeface="Arial" panose="020B0604020202020204" pitchFamily="34" charset="0"/>
              </a:rPr>
              <a:t>Streamlined Transition to Community-based Care: </a:t>
            </a:r>
            <a:r>
              <a:rPr lang="en-US" sz="1200"/>
              <a:t>Enhancing access to the full spectrum of community-based settings for individuals who choose to transition from institutionalized care into the community.</a:t>
            </a:r>
          </a:p>
          <a:p>
            <a:pPr marL="342900" indent="-342900">
              <a:lnSpc>
                <a:spcPct val="107000"/>
              </a:lnSpc>
              <a:spcBef>
                <a:spcPts val="0"/>
              </a:spcBef>
              <a:spcAft>
                <a:spcPts val="1800"/>
              </a:spcAft>
              <a:buFont typeface="+mj-lt"/>
              <a:buAutoNum type="arabicPeriod"/>
            </a:pPr>
            <a:r>
              <a:rPr lang="en-US" sz="1200" b="1" kern="100">
                <a:ea typeface="Calibri" panose="020F0502020204030204" pitchFamily="34" charset="0"/>
                <a:cs typeface="Arial" panose="020B0604020202020204" pitchFamily="34" charset="0"/>
              </a:rPr>
              <a:t>Strengthening the Direct Support Professional Workforce: </a:t>
            </a:r>
            <a:r>
              <a:rPr lang="en-US" sz="1200" kern="100">
                <a:ea typeface="Calibri" panose="020F0502020204030204" pitchFamily="34" charset="0"/>
                <a:cs typeface="Arial" panose="020B0604020202020204" pitchFamily="34" charset="0"/>
              </a:rPr>
              <a:t>Improving career opportunities and benefits for DSPs to build a robust workforce that delivers high-quality care and support to individuals with I/DD. </a:t>
            </a:r>
          </a:p>
          <a:p>
            <a:pPr marL="342900" indent="-342900">
              <a:lnSpc>
                <a:spcPct val="107000"/>
              </a:lnSpc>
              <a:spcBef>
                <a:spcPts val="0"/>
              </a:spcBef>
              <a:spcAft>
                <a:spcPts val="1800"/>
              </a:spcAft>
              <a:buFont typeface="+mj-lt"/>
              <a:buAutoNum type="arabicPeriod"/>
            </a:pPr>
            <a:r>
              <a:rPr lang="en-US" sz="1200" b="1" kern="100">
                <a:ea typeface="Calibri" panose="020F0502020204030204" pitchFamily="34" charset="0"/>
                <a:cs typeface="Arial" panose="020B0604020202020204" pitchFamily="34" charset="0"/>
              </a:rPr>
              <a:t>Statewide Accessibility and Awareness: </a:t>
            </a:r>
            <a:r>
              <a:rPr lang="en-US" sz="1200" kern="100">
                <a:ea typeface="Calibri" panose="020F0502020204030204" pitchFamily="34" charset="0"/>
                <a:cs typeface="Arial" panose="020B0604020202020204" pitchFamily="34" charset="0"/>
              </a:rPr>
              <a:t>Increasing statewide accessibility and awareness, ensuring that every individual, regardless of their disability or location, can thrive in North Carolina.</a:t>
            </a:r>
          </a:p>
          <a:p>
            <a:endParaRPr lang="en-US"/>
          </a:p>
        </p:txBody>
      </p:sp>
      <p:sp>
        <p:nvSpPr>
          <p:cNvPr id="4" name="Slide Number Placeholder 3"/>
          <p:cNvSpPr>
            <a:spLocks noGrp="1"/>
          </p:cNvSpPr>
          <p:nvPr>
            <p:ph type="sldNum" sz="quarter" idx="5"/>
          </p:nvPr>
        </p:nvSpPr>
        <p:spPr/>
        <p:txBody>
          <a:bodyPr/>
          <a:lstStyle/>
          <a:p>
            <a:fld id="{AEEC018B-9C33-42D0-8148-7F9E1AC29F92}" type="slidenum">
              <a:rPr lang="en-US" smtClean="0"/>
              <a:t>12</a:t>
            </a:fld>
            <a:endParaRPr lang="en-US"/>
          </a:p>
        </p:txBody>
      </p:sp>
    </p:spTree>
    <p:extLst>
      <p:ext uri="{BB962C8B-B14F-4D97-AF65-F5344CB8AC3E}">
        <p14:creationId xmlns:p14="http://schemas.microsoft.com/office/powerpoint/2010/main" val="166027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C018B-9C33-42D0-8148-7F9E1AC29F92}" type="slidenum">
              <a:rPr lang="en-US" smtClean="0"/>
              <a:t>13</a:t>
            </a:fld>
            <a:endParaRPr lang="en-US"/>
          </a:p>
        </p:txBody>
      </p:sp>
    </p:spTree>
    <p:extLst>
      <p:ext uri="{BB962C8B-B14F-4D97-AF65-F5344CB8AC3E}">
        <p14:creationId xmlns:p14="http://schemas.microsoft.com/office/powerpoint/2010/main" val="2201885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14.5% of men and 31.0% of women in jails have a serious mental illness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12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54113"/>
            <a:ext cx="5537200" cy="31162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89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84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Reasons for unused PDN hours by category:  DHB does not track reasons for unused PDN hours</a:t>
            </a:r>
          </a:p>
          <a:p>
            <a:pPr marL="171450" indent="-171450">
              <a:buFont typeface="Arial" panose="020B0604020202020204" pitchFamily="34" charset="0"/>
              <a:buChar char="•"/>
            </a:pPr>
            <a:r>
              <a:rPr lang="en-US" dirty="0"/>
              <a:t>Percentage of agency payment passed on to nurses: DHB does not have data available regarding percentage of payment passed on to nurses employed by a PDN agency. </a:t>
            </a:r>
          </a:p>
        </p:txBody>
      </p:sp>
      <p:sp>
        <p:nvSpPr>
          <p:cNvPr id="4" name="Slide Number Placeholder 3"/>
          <p:cNvSpPr>
            <a:spLocks noGrp="1"/>
          </p:cNvSpPr>
          <p:nvPr>
            <p:ph type="sldNum" sz="quarter" idx="5"/>
          </p:nvPr>
        </p:nvSpPr>
        <p:spPr/>
        <p:txBody>
          <a:bodyPr/>
          <a:lstStyle/>
          <a:p>
            <a:fld id="{33F007FF-2E7A-4C07-B6AA-5BB64A0BB166}" type="slidenum">
              <a:rPr lang="en-US" smtClean="0"/>
              <a:t>32</a:t>
            </a:fld>
            <a:endParaRPr lang="en-US"/>
          </a:p>
        </p:txBody>
      </p:sp>
    </p:spTree>
    <p:extLst>
      <p:ext uri="{BB962C8B-B14F-4D97-AF65-F5344CB8AC3E}">
        <p14:creationId xmlns:p14="http://schemas.microsoft.com/office/powerpoint/2010/main" val="1387062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Master" Target="../slideMasters/slideMaster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10.jpeg"/><Relationship Id="rId2" Type="http://schemas.openxmlformats.org/officeDocument/2006/relationships/image" Target="../media/image42.jpeg"/><Relationship Id="rId1" Type="http://schemas.openxmlformats.org/officeDocument/2006/relationships/slideMaster" Target="../slideMasters/slideMaster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Master" Target="../slideMasters/slideMaster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pic>
        <p:nvPicPr>
          <p:cNvPr id="5" name="Picture 4" descr="Preschool teacher with student in a school classroom. ">
            <a:extLst>
              <a:ext uri="{FF2B5EF4-FFF2-40B4-BE49-F238E27FC236}">
                <a16:creationId xmlns:a16="http://schemas.microsoft.com/office/drawing/2014/main" id="{446E3AF3-3344-8918-2FDE-EA21D3D5F0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212" r="26566"/>
          <a:stretch/>
        </p:blipFill>
        <p:spPr>
          <a:xfrm>
            <a:off x="5573264" y="0"/>
            <a:ext cx="6618736" cy="6858000"/>
          </a:xfrm>
          <a:prstGeom prst="rect">
            <a:avLst/>
          </a:prstGeom>
        </p:spPr>
      </p:pic>
      <p:sp>
        <p:nvSpPr>
          <p:cNvPr id="15" name="Rectangle 14">
            <a:extLst>
              <a:ext uri="{FF2B5EF4-FFF2-40B4-BE49-F238E27FC236}">
                <a16:creationId xmlns:a16="http://schemas.microsoft.com/office/drawing/2014/main" id="{2F04E360-042E-83DE-6B80-F37621CDA24B}"/>
              </a:ext>
            </a:extLst>
          </p:cNvPr>
          <p:cNvSpPr/>
          <p:nvPr userDrawn="1"/>
        </p:nvSpPr>
        <p:spPr>
          <a:xfrm>
            <a:off x="0" y="-16626"/>
            <a:ext cx="9088333" cy="6874626"/>
          </a:xfrm>
          <a:custGeom>
            <a:avLst/>
            <a:gdLst>
              <a:gd name="connsiteX0" fmla="*/ 0 w 9088333"/>
              <a:gd name="connsiteY0" fmla="*/ 0 h 6858000"/>
              <a:gd name="connsiteX1" fmla="*/ 9088333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7159781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8439941 w 9088333"/>
              <a:gd name="connsiteY1" fmla="*/ 3325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16626 h 6874626"/>
              <a:gd name="connsiteX1" fmla="*/ 8439941 w 9088333"/>
              <a:gd name="connsiteY1" fmla="*/ 0 h 6874626"/>
              <a:gd name="connsiteX2" fmla="*/ 9088333 w 9088333"/>
              <a:gd name="connsiteY2" fmla="*/ 6874626 h 6874626"/>
              <a:gd name="connsiteX3" fmla="*/ 0 w 9088333"/>
              <a:gd name="connsiteY3" fmla="*/ 6874626 h 6874626"/>
              <a:gd name="connsiteX4" fmla="*/ 0 w 9088333"/>
              <a:gd name="connsiteY4" fmla="*/ 16626 h 687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333" h="6874626">
                <a:moveTo>
                  <a:pt x="0" y="16626"/>
                </a:moveTo>
                <a:lnTo>
                  <a:pt x="8439941" y="0"/>
                </a:lnTo>
                <a:lnTo>
                  <a:pt x="9088333" y="6874626"/>
                </a:lnTo>
                <a:lnTo>
                  <a:pt x="0" y="6874626"/>
                </a:lnTo>
                <a:lnTo>
                  <a:pt x="0" y="16626"/>
                </a:lnTo>
                <a:close/>
              </a:path>
            </a:pathLst>
          </a:cu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C616BE9C-4DE5-77B9-EC90-EED692B85A34}"/>
              </a:ext>
            </a:extLst>
          </p:cNvPr>
          <p:cNvSpPr>
            <a:spLocks noGrp="1"/>
          </p:cNvSpPr>
          <p:nvPr>
            <p:ph type="body" sz="quarter" idx="10" hasCustomPrompt="1"/>
          </p:nvPr>
        </p:nvSpPr>
        <p:spPr>
          <a:xfrm>
            <a:off x="441372" y="2421269"/>
            <a:ext cx="6839584" cy="1628677"/>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2" name="Text Placeholder 15">
            <a:extLst>
              <a:ext uri="{FF2B5EF4-FFF2-40B4-BE49-F238E27FC236}">
                <a16:creationId xmlns:a16="http://schemas.microsoft.com/office/drawing/2014/main" id="{024C4411-AE55-9D82-1851-17BBB7115D85}"/>
              </a:ext>
            </a:extLst>
          </p:cNvPr>
          <p:cNvSpPr>
            <a:spLocks noGrp="1"/>
          </p:cNvSpPr>
          <p:nvPr>
            <p:ph type="body" sz="quarter" idx="11" hasCustomPrompt="1"/>
          </p:nvPr>
        </p:nvSpPr>
        <p:spPr>
          <a:xfrm>
            <a:off x="441372" y="4087955"/>
            <a:ext cx="6839584"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3" name="Text Placeholder 17">
            <a:extLst>
              <a:ext uri="{FF2B5EF4-FFF2-40B4-BE49-F238E27FC236}">
                <a16:creationId xmlns:a16="http://schemas.microsoft.com/office/drawing/2014/main" id="{573C46C4-4445-BE03-344A-775C366C3E4E}"/>
              </a:ext>
            </a:extLst>
          </p:cNvPr>
          <p:cNvSpPr>
            <a:spLocks noGrp="1"/>
          </p:cNvSpPr>
          <p:nvPr>
            <p:ph type="body" sz="quarter" idx="12" hasCustomPrompt="1"/>
          </p:nvPr>
        </p:nvSpPr>
        <p:spPr>
          <a:xfrm>
            <a:off x="441372" y="5036707"/>
            <a:ext cx="6839585"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cxnSp>
        <p:nvCxnSpPr>
          <p:cNvPr id="4" name="Straight Connector 3">
            <a:extLst>
              <a:ext uri="{FF2B5EF4-FFF2-40B4-BE49-F238E27FC236}">
                <a16:creationId xmlns:a16="http://schemas.microsoft.com/office/drawing/2014/main" id="{6BD30126-8544-9DE8-F39D-DD6F9E65C8A7}"/>
              </a:ext>
              <a:ext uri="{C183D7F6-B498-43B3-948B-1728B52AA6E4}">
                <adec:decorative xmlns:adec="http://schemas.microsoft.com/office/drawing/2017/decorative" val="1"/>
              </a:ext>
            </a:extLst>
          </p:cNvPr>
          <p:cNvCxnSpPr>
            <a:cxnSpLocks/>
          </p:cNvCxnSpPr>
          <p:nvPr userDrawn="1"/>
        </p:nvCxnSpPr>
        <p:spPr>
          <a:xfrm>
            <a:off x="441372" y="1667834"/>
            <a:ext cx="683958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NC Department of Health and Human Services">
            <a:extLst>
              <a:ext uri="{FF2B5EF4-FFF2-40B4-BE49-F238E27FC236}">
                <a16:creationId xmlns:a16="http://schemas.microsoft.com/office/drawing/2014/main" id="{C71F2B87-53F2-E0C1-D12D-87BE9FCC0E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5329" y="5833005"/>
            <a:ext cx="2044267" cy="77876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783C857E-2157-6A11-5315-2DC15D498A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843" y="145418"/>
            <a:ext cx="4310063" cy="1436688"/>
          </a:xfrm>
          <a:prstGeom prst="rect">
            <a:avLst/>
          </a:prstGeom>
        </p:spPr>
      </p:pic>
      <p:cxnSp>
        <p:nvCxnSpPr>
          <p:cNvPr id="17" name="Straight Connector 16">
            <a:extLst>
              <a:ext uri="{FF2B5EF4-FFF2-40B4-BE49-F238E27FC236}">
                <a16:creationId xmlns:a16="http://schemas.microsoft.com/office/drawing/2014/main" id="{43B21674-8190-5FC3-5E29-FF4A4626C261}"/>
              </a:ext>
            </a:extLst>
          </p:cNvPr>
          <p:cNvCxnSpPr>
            <a:cxnSpLocks/>
            <a:stCxn id="15" idx="1"/>
          </p:cNvCxnSpPr>
          <p:nvPr userDrawn="1"/>
        </p:nvCxnSpPr>
        <p:spPr>
          <a:xfrm>
            <a:off x="8439941" y="-16626"/>
            <a:ext cx="546548" cy="6874626"/>
          </a:xfrm>
          <a:prstGeom prst="line">
            <a:avLst/>
          </a:prstGeom>
          <a:ln w="190500">
            <a:solidFill>
              <a:srgbClr val="1C97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8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7" y="0"/>
            <a:ext cx="11777133" cy="548640"/>
          </a:xfrm>
          <a:prstGeom prst="rect">
            <a:avLst/>
          </a:prstGeom>
        </p:spPr>
        <p:txBody>
          <a:bodyPr/>
          <a:lstStyle>
            <a:lvl1pPr marL="0" indent="0">
              <a:lnSpc>
                <a:spcPct val="100000"/>
              </a:lnSpc>
              <a:buNone/>
              <a:defRPr sz="32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4" y="818147"/>
            <a:ext cx="11777133" cy="5420728"/>
          </a:xfrm>
          <a:prstGeom prst="rect">
            <a:avLst/>
          </a:prstGeom>
        </p:spPr>
        <p:txBody>
          <a:bodyPr/>
          <a:lstStyle>
            <a:lvl1pPr marL="288925" indent="-288925">
              <a:lnSpc>
                <a:spcPct val="100000"/>
              </a:lnSpc>
              <a:spcBef>
                <a:spcPts val="0"/>
              </a:spcBef>
              <a:spcAft>
                <a:spcPts val="600"/>
              </a:spcAft>
              <a:defRPr sz="2800" b="0">
                <a:latin typeface="Franklin Gothic Medium" panose="020B0603020102020204" pitchFamily="34" charset="0"/>
              </a:defRPr>
            </a:lvl1pPr>
            <a:lvl2pPr marL="854075" indent="-342900">
              <a:lnSpc>
                <a:spcPct val="100000"/>
              </a:lnSpc>
              <a:spcBef>
                <a:spcPts val="0"/>
              </a:spcBef>
              <a:spcAft>
                <a:spcPts val="600"/>
              </a:spcAft>
              <a:buFont typeface="Courier New" panose="02070309020205020404" pitchFamily="49" charset="0"/>
              <a:buChar char="o"/>
              <a:defRPr sz="2400" b="0">
                <a:latin typeface="Franklin Gothic Medium" panose="020B0603020102020204" pitchFamily="34" charset="0"/>
              </a:defRPr>
            </a:lvl2pPr>
            <a:lvl3pPr marL="1311275" indent="-276225">
              <a:lnSpc>
                <a:spcPct val="100000"/>
              </a:lnSpc>
              <a:spcBef>
                <a:spcPts val="0"/>
              </a:spcBef>
              <a:spcAft>
                <a:spcPts val="600"/>
              </a:spcAft>
              <a:buFont typeface="Franklin Gothic Medium" panose="020B0603020102020204" pitchFamily="34" charset="0"/>
              <a:buChar char="−"/>
              <a:defRPr sz="20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3097984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3AAA61CE-3F88-48E8-AC43-C17341D8FE7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279111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E574F12C-DEBE-49EE-9473-ADB914C6DED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91188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A13A521F-9157-47D1-BFE3-0165FA00BA0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1711034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6E8158-0173-41EC-9223-A90E9A0737A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5239536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0" name="Slide Number Placeholder 1">
            <a:extLst>
              <a:ext uri="{FF2B5EF4-FFF2-40B4-BE49-F238E27FC236}">
                <a16:creationId xmlns:a16="http://schemas.microsoft.com/office/drawing/2014/main" id="{7BAF985E-41BD-46B1-9B83-D44C6FB35AC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141682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op &amp; Bottom Rule Only">
    <p:spTree>
      <p:nvGrpSpPr>
        <p:cNvPr id="1" name=""/>
        <p:cNvGrpSpPr/>
        <p:nvPr/>
      </p:nvGrpSpPr>
      <p:grpSpPr>
        <a:xfrm>
          <a:off x="0" y="0"/>
          <a:ext cx="0" cy="0"/>
          <a:chOff x="0" y="0"/>
          <a:chExt cx="0" cy="0"/>
        </a:xfrm>
      </p:grpSpPr>
      <p:sp>
        <p:nvSpPr>
          <p:cNvPr id="8" name="Rectangle 7"/>
          <p:cNvSpPr/>
          <p:nvPr/>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r>
              <a:rPr lang="en-US" altLang="en-US"/>
              <a:t>2022 Manatt Health Retreat Report | Manatt, Phelps &amp; Phillips, LLP</a:t>
            </a:r>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236433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Bullets">
    <p:spTree>
      <p:nvGrpSpPr>
        <p:cNvPr id="1" name=""/>
        <p:cNvGrpSpPr/>
        <p:nvPr/>
      </p:nvGrpSpPr>
      <p:grpSpPr>
        <a:xfrm>
          <a:off x="0" y="0"/>
          <a:ext cx="0" cy="0"/>
          <a:chOff x="0" y="0"/>
          <a:chExt cx="0" cy="0"/>
        </a:xfrm>
      </p:grpSpPr>
      <p:sp>
        <p:nvSpPr>
          <p:cNvPr id="8" name="Rectangle 7"/>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1">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46" indent="-171446">
              <a:lnSpc>
                <a:spcPct val="100000"/>
              </a:lnSpc>
              <a:spcBef>
                <a:spcPts val="900"/>
              </a:spcBef>
              <a:defRPr lang="en-US" dirty="0">
                <a:solidFill>
                  <a:schemeClr val="tx2">
                    <a:lumMod val="75000"/>
                  </a:schemeClr>
                </a:solidFill>
                <a:latin typeface="+mn-lt"/>
              </a:defRPr>
            </a:lvl1pPr>
            <a:lvl2pPr marL="432187" indent="-175018">
              <a:lnSpc>
                <a:spcPct val="100000"/>
              </a:lnSpc>
              <a:buFont typeface="Franklin Gothic Medium" panose="020B0603020102020204" pitchFamily="34" charset="0"/>
              <a:buChar char="−"/>
              <a:defRPr lang="en-US" dirty="0">
                <a:solidFill>
                  <a:schemeClr val="tx2">
                    <a:lumMod val="75000"/>
                  </a:schemeClr>
                </a:solidFill>
                <a:latin typeface="+mn-lt"/>
              </a:defRPr>
            </a:lvl2pPr>
            <a:lvl3pPr marL="729836" indent="-171446">
              <a:lnSpc>
                <a:spcPct val="100000"/>
              </a:lnSpc>
              <a:defRPr lang="en-US" dirty="0">
                <a:solidFill>
                  <a:schemeClr val="tx2">
                    <a:lumMod val="75000"/>
                  </a:schemeClr>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3" y="624054"/>
            <a:ext cx="12191999" cy="548640"/>
          </a:xfrm>
        </p:spPr>
        <p:txBody>
          <a:bodyPr anchor="t">
            <a:noAutofit/>
          </a:bodyPr>
          <a:lstStyle>
            <a:lvl1pPr algn="l">
              <a:defRPr lang="en-US" dirty="0">
                <a:solidFill>
                  <a:schemeClr val="tx2">
                    <a:lumMod val="75000"/>
                  </a:schemeClr>
                </a:solidFill>
                <a:latin typeface="+mn-lt"/>
              </a:defRPr>
            </a:lvl1pPr>
          </a:lstStyle>
          <a:p>
            <a:r>
              <a:rPr lang="en-US"/>
              <a:t>Click to add title, 1 line max</a:t>
            </a:r>
          </a:p>
        </p:txBody>
      </p:sp>
      <p:cxnSp>
        <p:nvCxnSpPr>
          <p:cNvPr id="3" name="Straight Connector 2"/>
          <p:cNvCxnSpPr/>
          <p:nvPr/>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12192000" cy="0"/>
          </a:xfrm>
          <a:prstGeom prst="line">
            <a:avLst/>
          </a:prstGeom>
          <a:noFill/>
          <a:ln w="25400">
            <a:solidFill>
              <a:srgbClr val="002060"/>
            </a:solidFill>
            <a:round/>
            <a:headEnd/>
            <a:tailEnd/>
          </a:ln>
        </p:spPr>
        <p:txBody>
          <a:bodyPr lIns="72496" tIns="36248" rIns="72496" bIns="36248"/>
          <a:lstStyle/>
          <a:p>
            <a:pPr>
              <a:defRPr/>
            </a:pPr>
            <a:endParaRPr lang="en-US" sz="1351">
              <a:solidFill>
                <a:srgbClr val="000000"/>
              </a:solidFill>
              <a:cs typeface="Arial" charset="0"/>
            </a:endParaRPr>
          </a:p>
        </p:txBody>
      </p:sp>
      <p:sp>
        <p:nvSpPr>
          <p:cNvPr id="2" name="Footer Placeholder 1">
            <a:extLst>
              <a:ext uri="{FF2B5EF4-FFF2-40B4-BE49-F238E27FC236}">
                <a16:creationId xmlns:a16="http://schemas.microsoft.com/office/drawing/2014/main" id="{3EF1268F-F477-416B-B778-DD4A841A4E14}"/>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A2C15F-F562-400E-ADA4-7237BD27F0A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693184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2022 Manatt Health Retreat Report | Manatt, Phelps &amp; Phillips, LLP</a:t>
            </a:r>
          </a:p>
        </p:txBody>
      </p:sp>
      <p:sp>
        <p:nvSpPr>
          <p:cNvPr id="4" name="Slide Number Placeholder 1">
            <a:extLst>
              <a:ext uri="{FF2B5EF4-FFF2-40B4-BE49-F238E27FC236}">
                <a16:creationId xmlns:a16="http://schemas.microsoft.com/office/drawing/2014/main" id="{A0C17246-0604-483E-82AC-A6549DC7B5E1}"/>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17297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0"/>
        <p:cNvGrpSpPr/>
        <p:nvPr/>
      </p:nvGrpSpPr>
      <p:grpSpPr>
        <a:xfrm>
          <a:off x="0" y="0"/>
          <a:ext cx="0" cy="0"/>
          <a:chOff x="0" y="0"/>
          <a:chExt cx="0" cy="0"/>
        </a:xfrm>
      </p:grpSpPr>
      <p:sp>
        <p:nvSpPr>
          <p:cNvPr id="41" name="Google Shape;41;p29"/>
          <p:cNvSpPr/>
          <p:nvPr/>
        </p:nvSpPr>
        <p:spPr>
          <a:xfrm>
            <a:off x="0" y="3860"/>
            <a:ext cx="12192000" cy="274320"/>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0" i="0" u="none" strike="noStrike" cap="none">
              <a:solidFill>
                <a:srgbClr val="17365D"/>
              </a:solidFill>
              <a:latin typeface="Libre Franklin"/>
              <a:ea typeface="Libre Franklin"/>
              <a:cs typeface="Libre Franklin"/>
              <a:sym typeface="Libre Franklin"/>
            </a:endParaRPr>
          </a:p>
        </p:txBody>
      </p:sp>
      <p:sp>
        <p:nvSpPr>
          <p:cNvPr id="42" name="Google Shape;42;p29"/>
          <p:cNvSpPr txBox="1">
            <a:spLocks noGrp="1"/>
          </p:cNvSpPr>
          <p:nvPr>
            <p:ph type="body" idx="1"/>
          </p:nvPr>
        </p:nvSpPr>
        <p:spPr>
          <a:xfrm>
            <a:off x="853440" y="1097280"/>
            <a:ext cx="10514189" cy="493776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200"/>
              </a:spcBef>
              <a:spcAft>
                <a:spcPts val="0"/>
              </a:spcAft>
              <a:buClr>
                <a:schemeClr val="dk1"/>
              </a:buClr>
              <a:buSzPts val="2800"/>
              <a:buChar char="•"/>
              <a:defRPr sz="2800">
                <a:latin typeface="Libre Franklin Medium"/>
                <a:ea typeface="Libre Franklin Medium"/>
                <a:cs typeface="Libre Franklin Medium"/>
                <a:sym typeface="Libre Franklin Medium"/>
              </a:defRPr>
            </a:lvl1pPr>
            <a:lvl2pPr marL="914400" lvl="1" indent="-381000" algn="l">
              <a:lnSpc>
                <a:spcPct val="100000"/>
              </a:lnSpc>
              <a:spcBef>
                <a:spcPts val="375"/>
              </a:spcBef>
              <a:spcAft>
                <a:spcPts val="0"/>
              </a:spcAft>
              <a:buClr>
                <a:schemeClr val="dk1"/>
              </a:buClr>
              <a:buSzPts val="2400"/>
              <a:buFont typeface="Libre Franklin Medium"/>
              <a:buChar char="−"/>
              <a:defRPr sz="2400">
                <a:latin typeface="Libre Franklin Medium"/>
                <a:ea typeface="Libre Franklin Medium"/>
                <a:cs typeface="Libre Franklin Medium"/>
                <a:sym typeface="Libre Franklin Medium"/>
              </a:defRPr>
            </a:lvl2pPr>
            <a:lvl3pPr marL="1371600" lvl="2" indent="-355600" algn="l">
              <a:lnSpc>
                <a:spcPct val="100000"/>
              </a:lnSpc>
              <a:spcBef>
                <a:spcPts val="375"/>
              </a:spcBef>
              <a:spcAft>
                <a:spcPts val="0"/>
              </a:spcAft>
              <a:buClr>
                <a:schemeClr val="dk1"/>
              </a:buClr>
              <a:buSzPts val="2000"/>
              <a:buChar char="•"/>
              <a:defRPr sz="2000">
                <a:latin typeface="Libre Franklin Medium"/>
                <a:ea typeface="Libre Franklin Medium"/>
                <a:cs typeface="Libre Franklin Medium"/>
                <a:sym typeface="Libre Franklin Medium"/>
              </a:defRPr>
            </a:lvl3pPr>
            <a:lvl4pPr marL="1828800" lvl="3" indent="-314325" algn="l">
              <a:lnSpc>
                <a:spcPct val="90000"/>
              </a:lnSpc>
              <a:spcBef>
                <a:spcPts val="375"/>
              </a:spcBef>
              <a:spcAft>
                <a:spcPts val="0"/>
              </a:spcAft>
              <a:buClr>
                <a:schemeClr val="dk1"/>
              </a:buClr>
              <a:buSzPts val="1350"/>
              <a:buChar char="•"/>
              <a:defRPr>
                <a:latin typeface="Libre Franklin Medium"/>
                <a:ea typeface="Libre Franklin Medium"/>
                <a:cs typeface="Libre Franklin Medium"/>
                <a:sym typeface="Libre Franklin Medium"/>
              </a:defRPr>
            </a:lvl4pPr>
            <a:lvl5pPr marL="2286000" lvl="4" indent="-314325" algn="l">
              <a:lnSpc>
                <a:spcPct val="90000"/>
              </a:lnSpc>
              <a:spcBef>
                <a:spcPts val="375"/>
              </a:spcBef>
              <a:spcAft>
                <a:spcPts val="0"/>
              </a:spcAft>
              <a:buClr>
                <a:schemeClr val="dk1"/>
              </a:buClr>
              <a:buSzPts val="1350"/>
              <a:buChar char="•"/>
              <a:defRPr>
                <a:latin typeface="Libre Franklin Medium"/>
                <a:ea typeface="Libre Franklin Medium"/>
                <a:cs typeface="Libre Franklin Medium"/>
                <a:sym typeface="Libre Franklin Medium"/>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29"/>
          <p:cNvSpPr txBox="1">
            <a:spLocks noGrp="1"/>
          </p:cNvSpPr>
          <p:nvPr>
            <p:ph type="body" idx="2"/>
          </p:nvPr>
        </p:nvSpPr>
        <p:spPr>
          <a:xfrm>
            <a:off x="696383" y="6243108"/>
            <a:ext cx="10656007" cy="3302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1200"/>
              <a:buNone/>
              <a:defRPr sz="1200">
                <a:latin typeface="Libre Franklin Medium"/>
                <a:ea typeface="Libre Franklin Medium"/>
                <a:cs typeface="Libre Franklin Medium"/>
                <a:sym typeface="Libre Franklin Medium"/>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29"/>
          <p:cNvSpPr txBox="1">
            <a:spLocks noGrp="1"/>
          </p:cNvSpPr>
          <p:nvPr>
            <p:ph type="title"/>
          </p:nvPr>
        </p:nvSpPr>
        <p:spPr>
          <a:xfrm>
            <a:off x="731521" y="457200"/>
            <a:ext cx="10661879" cy="54864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7365D"/>
              </a:buClr>
              <a:buSzPts val="3600"/>
              <a:buFont typeface="Libre Franklin"/>
              <a:buNone/>
              <a:defRPr sz="3600" b="0" i="0">
                <a:solidFill>
                  <a:srgbClr val="17365D"/>
                </a:solidFill>
                <a:latin typeface="Libre Franklin"/>
                <a:ea typeface="Libre Franklin"/>
                <a:cs typeface="Libre Franklin"/>
                <a:sym typeface="Libre Frankl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05599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221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0515600" y="6309360"/>
            <a:ext cx="1371600" cy="365760"/>
          </a:xfrm>
          <a:prstGeom prst="rect">
            <a:avLst/>
          </a:prstGeom>
        </p:spPr>
        <p:txBody>
          <a:bodyPr wrap="square" lIns="0" tIns="0" rIns="0" bIns="0" anchor="ctr">
            <a:no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chemeClr val="bg1"/>
                </a:solidFill>
                <a:latin typeface="+mn-lt"/>
              </a:rPr>
              <a:pPr marL="19049" algn="r"/>
              <a:t>‹#›</a:t>
            </a:fld>
            <a:endParaRPr lang="en-US" sz="999">
              <a:solidFill>
                <a:schemeClr val="bg1"/>
              </a:solidFill>
              <a:latin typeface="+mn-lt"/>
            </a:endParaRPr>
          </a:p>
        </p:txBody>
      </p:sp>
      <p:sp>
        <p:nvSpPr>
          <p:cNvPr id="5" name="Text Placeholder 4">
            <a:extLst>
              <a:ext uri="{FF2B5EF4-FFF2-40B4-BE49-F238E27FC236}">
                <a16:creationId xmlns:a16="http://schemas.microsoft.com/office/drawing/2014/main" id="{AF6DC73B-F39E-5D5A-BC52-2B0174DA232C}"/>
              </a:ext>
            </a:extLst>
          </p:cNvPr>
          <p:cNvSpPr>
            <a:spLocks noGrp="1"/>
          </p:cNvSpPr>
          <p:nvPr>
            <p:ph type="body" sz="quarter" idx="10"/>
          </p:nvPr>
        </p:nvSpPr>
        <p:spPr>
          <a:xfrm>
            <a:off x="581025" y="1645919"/>
            <a:ext cx="10848975" cy="4297680"/>
          </a:xfrm>
          <a:prstGeom prst="rect">
            <a:avLst/>
          </a:prstGeo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0F0C4CA2-330D-3D56-4257-63B4EF311758}"/>
              </a:ext>
            </a:extLst>
          </p:cNvPr>
          <p:cNvSpPr>
            <a:spLocks noGrp="1"/>
          </p:cNvSpPr>
          <p:nvPr>
            <p:ph type="title"/>
          </p:nvPr>
        </p:nvSpPr>
        <p:spPr>
          <a:xfrm>
            <a:off x="384048" y="365125"/>
            <a:ext cx="11430000" cy="731520"/>
          </a:xfrm>
          <a:prstGeom prst="rect">
            <a:avLst/>
          </a:prstGeom>
        </p:spPr>
        <p:txBody>
          <a:bodyPr/>
          <a:lstStyle>
            <a:lvl1pPr>
              <a:defRPr sz="2400" b="1">
                <a:solidFill>
                  <a:schemeClr val="accent2"/>
                </a:solidFill>
              </a:defRPr>
            </a:lvl1pPr>
          </a:lstStyle>
          <a:p>
            <a:r>
              <a:rPr lang="en-US"/>
              <a:t>Click to edit Master title style</a:t>
            </a:r>
          </a:p>
        </p:txBody>
      </p:sp>
      <p:sp>
        <p:nvSpPr>
          <p:cNvPr id="3" name="Rectangle 2">
            <a:extLst>
              <a:ext uri="{FF2B5EF4-FFF2-40B4-BE49-F238E27FC236}">
                <a16:creationId xmlns:a16="http://schemas.microsoft.com/office/drawing/2014/main" id="{2FA275B7-E018-A8E5-F250-119C222723E2}"/>
              </a:ext>
            </a:extLst>
          </p:cNvPr>
          <p:cNvSpPr/>
          <p:nvPr userDrawn="1"/>
        </p:nvSpPr>
        <p:spPr>
          <a:xfrm>
            <a:off x="3727938" y="6309360"/>
            <a:ext cx="5029200" cy="365760"/>
          </a:xfrm>
          <a:prstGeom prst="rect">
            <a:avLst/>
          </a:prstGeom>
          <a:solidFill>
            <a:srgbClr val="082134"/>
          </a:solidFill>
          <a:ln>
            <a:solidFill>
              <a:srgbClr val="0821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508351-B700-B206-7823-0A435AF5DC49}"/>
              </a:ext>
            </a:extLst>
          </p:cNvPr>
          <p:cNvSpPr txBox="1"/>
          <p:nvPr userDrawn="1"/>
        </p:nvSpPr>
        <p:spPr>
          <a:xfrm>
            <a:off x="4358053" y="6369129"/>
            <a:ext cx="3768970" cy="246221"/>
          </a:xfrm>
          <a:prstGeom prst="rect">
            <a:avLst/>
          </a:prstGeom>
          <a:noFill/>
        </p:spPr>
        <p:txBody>
          <a:bodyPr wrap="square" rtlCol="0">
            <a:spAutoFit/>
          </a:bodyPr>
          <a:lstStyle/>
          <a:p>
            <a:pPr algn="ctr"/>
            <a:r>
              <a:rPr lang="en-US" sz="1000" b="0" i="0" spc="300">
                <a:solidFill>
                  <a:schemeClr val="bg1"/>
                </a:solidFill>
                <a:latin typeface="Arial Narrow" panose="020B0604020202020204" pitchFamily="34" charset="0"/>
                <a:cs typeface="Arial Narrow" panose="020B0604020202020204" pitchFamily="34" charset="0"/>
              </a:rPr>
              <a:t>ACCESSIBLE COMMUNICATIONS RESEARCH</a:t>
            </a:r>
          </a:p>
        </p:txBody>
      </p:sp>
      <p:cxnSp>
        <p:nvCxnSpPr>
          <p:cNvPr id="6" name="Straight Connector 5">
            <a:extLst>
              <a:ext uri="{FF2B5EF4-FFF2-40B4-BE49-F238E27FC236}">
                <a16:creationId xmlns:a16="http://schemas.microsoft.com/office/drawing/2014/main" id="{F4D58319-E88C-EC1D-8DEE-C351E5CA01A4}"/>
              </a:ext>
            </a:extLst>
          </p:cNvPr>
          <p:cNvCxnSpPr>
            <a:cxnSpLocks/>
          </p:cNvCxnSpPr>
          <p:nvPr userDrawn="1"/>
        </p:nvCxnSpPr>
        <p:spPr>
          <a:xfrm>
            <a:off x="490928" y="925286"/>
            <a:ext cx="4176076" cy="0"/>
          </a:xfrm>
          <a:prstGeom prst="line">
            <a:avLst/>
          </a:prstGeom>
          <a:ln w="63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7" name="Slide Number Placeholder 21">
            <a:extLst>
              <a:ext uri="{FF2B5EF4-FFF2-40B4-BE49-F238E27FC236}">
                <a16:creationId xmlns:a16="http://schemas.microsoft.com/office/drawing/2014/main" id="{8A57B0E6-3398-6A98-8FAC-480AE3B368BA}"/>
              </a:ext>
            </a:extLst>
          </p:cNvPr>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69428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782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5" name="Picture 4" descr="Logo for the NC Department of Health and Human Services">
            <a:extLst>
              <a:ext uri="{FF2B5EF4-FFF2-40B4-BE49-F238E27FC236}">
                <a16:creationId xmlns:a16="http://schemas.microsoft.com/office/drawing/2014/main" id="{C5D61731-78C8-13E4-6738-B64D3140D4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323" y="6168985"/>
            <a:ext cx="1339457" cy="50258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1">
            <a:extLst>
              <a:ext uri="{FF2B5EF4-FFF2-40B4-BE49-F238E27FC236}">
                <a16:creationId xmlns:a16="http://schemas.microsoft.com/office/drawing/2014/main" id="{68929273-5E22-6942-22F7-C6A827680BA3}"/>
              </a:ext>
            </a:extLst>
          </p:cNvPr>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57248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4184643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3"/>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8" name="Picture 7">
            <a:extLst>
              <a:ext uri="{FF2B5EF4-FFF2-40B4-BE49-F238E27FC236}">
                <a16:creationId xmlns:a16="http://schemas.microsoft.com/office/drawing/2014/main" id="{248C286C-C27A-0C4B-AD63-2EF1E650A5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spTree>
    <p:extLst>
      <p:ext uri="{BB962C8B-B14F-4D97-AF65-F5344CB8AC3E}">
        <p14:creationId xmlns:p14="http://schemas.microsoft.com/office/powerpoint/2010/main" val="1741283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sp>
        <p:nvSpPr>
          <p:cNvPr id="10" name="Rectangle 9"/>
          <p:cNvSpPr/>
          <p:nvPr userDrawn="1"/>
        </p:nvSpPr>
        <p:spPr>
          <a:xfrm>
            <a:off x="0" y="3863"/>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8" name="Picture 7">
            <a:extLst>
              <a:ext uri="{FF2B5EF4-FFF2-40B4-BE49-F238E27FC236}">
                <a16:creationId xmlns:a16="http://schemas.microsoft.com/office/drawing/2014/main" id="{DF8BB294-66AB-EC4F-B4E4-9347C0E914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190" y="1782793"/>
            <a:ext cx="2398177" cy="2398177"/>
          </a:xfrm>
          <a:prstGeom prst="rect">
            <a:avLst/>
          </a:prstGeom>
        </p:spPr>
      </p:pic>
    </p:spTree>
    <p:extLst>
      <p:ext uri="{BB962C8B-B14F-4D97-AF65-F5344CB8AC3E}">
        <p14:creationId xmlns:p14="http://schemas.microsoft.com/office/powerpoint/2010/main" val="528812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89" indent="-228589">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34" indent="-233351">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90" indent="-228589">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0"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97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541881"/>
            <a:ext cx="8136575" cy="3538504"/>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221" y="6230145"/>
            <a:ext cx="1105978"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08"/>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88" y="949325"/>
            <a:ext cx="3392487" cy="5765800"/>
          </a:xfrm>
        </p:spPr>
        <p:txBody>
          <a:bodyPr/>
          <a:lstStyle/>
          <a:p>
            <a:endParaRPr lang="en-US"/>
          </a:p>
        </p:txBody>
      </p:sp>
    </p:spTree>
    <p:extLst>
      <p:ext uri="{BB962C8B-B14F-4D97-AF65-F5344CB8AC3E}">
        <p14:creationId xmlns:p14="http://schemas.microsoft.com/office/powerpoint/2010/main" val="31596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6"/>
            <a:ext cx="10517717" cy="1212895"/>
          </a:xfrm>
          <a:prstGeom prst="rect">
            <a:avLst/>
          </a:prstGeom>
        </p:spPr>
        <p:txBody>
          <a:bodyPr>
            <a:noAutofit/>
          </a:bodyPr>
          <a:lstStyle>
            <a:lvl1pPr marL="228589" indent="-228589">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34" indent="-233351">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090" indent="-228589">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0"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70"/>
            <a:ext cx="10526184" cy="3694231"/>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4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8" y="6249459"/>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1"/>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817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8" y="6249459"/>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335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1" y="1849442"/>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26" indent="-171442">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8"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6" y="1840564"/>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26" indent="-171442">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903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112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3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DD251-E1B0-E7CD-EEDD-34348473EAB7}"/>
              </a:ext>
            </a:extLst>
          </p:cNvPr>
          <p:cNvSpPr>
            <a:spLocks noGrp="1"/>
          </p:cNvSpPr>
          <p:nvPr>
            <p:ph type="dt" sz="half" idx="10"/>
          </p:nvPr>
        </p:nvSpPr>
        <p:spPr/>
        <p:txBody>
          <a:bodyPr/>
          <a:lstStyle/>
          <a:p>
            <a:fld id="{582C2398-C6D8-480F-B508-0F43CB45F226}" type="datetimeFigureOut">
              <a:rPr lang="en-US" smtClean="0"/>
              <a:t>6/20/2024</a:t>
            </a:fld>
            <a:endParaRPr lang="en-US"/>
          </a:p>
        </p:txBody>
      </p:sp>
      <p:sp>
        <p:nvSpPr>
          <p:cNvPr id="3" name="Footer Placeholder 2">
            <a:extLst>
              <a:ext uri="{FF2B5EF4-FFF2-40B4-BE49-F238E27FC236}">
                <a16:creationId xmlns:a16="http://schemas.microsoft.com/office/drawing/2014/main" id="{8E7C3378-1091-AA45-E7CC-7D9D4CFD70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C52780-F28D-D107-B472-FE36E0F45283}"/>
              </a:ext>
            </a:extLst>
          </p:cNvPr>
          <p:cNvSpPr>
            <a:spLocks noGrp="1"/>
          </p:cNvSpPr>
          <p:nvPr>
            <p:ph type="sldNum" sz="quarter" idx="12"/>
          </p:nvPr>
        </p:nvSpPr>
        <p:spPr/>
        <p:txBody>
          <a:bodyPr/>
          <a:lstStyle/>
          <a:p>
            <a:fld id="{F266C6C6-20D2-4C3D-9C78-A174716BBE98}" type="slidenum">
              <a:rPr lang="en-US" smtClean="0"/>
              <a:t>‹#›</a:t>
            </a:fld>
            <a:endParaRPr lang="en-US"/>
          </a:p>
        </p:txBody>
      </p:sp>
    </p:spTree>
    <p:extLst>
      <p:ext uri="{BB962C8B-B14F-4D97-AF65-F5344CB8AC3E}">
        <p14:creationId xmlns:p14="http://schemas.microsoft.com/office/powerpoint/2010/main" val="3742874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5"/>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497D">
                  <a:lumMod val="75000"/>
                </a:srgbClr>
              </a:solidFill>
              <a:effectLst/>
              <a:uLnTx/>
              <a:uFillTx/>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94" indent="-228594">
              <a:lnSpc>
                <a:spcPct val="100000"/>
              </a:lnSpc>
              <a:spcBef>
                <a:spcPts val="1200"/>
              </a:spcBef>
              <a:defRPr sz="2800" b="1" i="0">
                <a:latin typeface="Gotham Bold" charset="0"/>
                <a:ea typeface="Gotham Bold" charset="0"/>
                <a:cs typeface="Gotham Bold" charset="0"/>
              </a:defRPr>
            </a:lvl1pPr>
            <a:lvl2pPr marL="576248" indent="-233357">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14" indent="-228594">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951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8"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84" indent="-22858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20" indent="-233345">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66" indent="-22858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1"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147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94" indent="-22859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91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ullets">
    <p:bg>
      <p:bgPr>
        <a:solidFill>
          <a:srgbClr val="0927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A7D97-F443-3246-77B3-6A2BC74F5D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92745"/>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02867" y="1541881"/>
            <a:ext cx="11418072" cy="3538504"/>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8471" y="6207920"/>
            <a:ext cx="1172306" cy="446593"/>
          </a:xfrm>
          <a:prstGeom prst="rect">
            <a:avLst/>
          </a:prstGeom>
        </p:spPr>
      </p:pic>
    </p:spTree>
    <p:extLst>
      <p:ext uri="{BB962C8B-B14F-4D97-AF65-F5344CB8AC3E}">
        <p14:creationId xmlns:p14="http://schemas.microsoft.com/office/powerpoint/2010/main" val="180610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5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94" indent="-22859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23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94" indent="-22859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363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45518"/>
            <a:ext cx="12192000" cy="25058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sp>
        <p:nvSpPr>
          <p:cNvPr id="15" name="Text Placeholder 13"/>
          <p:cNvSpPr>
            <a:spLocks noGrp="1"/>
          </p:cNvSpPr>
          <p:nvPr>
            <p:ph type="body" sz="quarter" idx="10" hasCustomPrompt="1"/>
          </p:nvPr>
        </p:nvSpPr>
        <p:spPr>
          <a:xfrm>
            <a:off x="545822" y="1911331"/>
            <a:ext cx="6436003" cy="2020824"/>
          </a:xfrm>
          <a:prstGeom prst="rect">
            <a:avLst/>
          </a:prstGeom>
        </p:spPr>
        <p:txBody>
          <a:bodyPr anchor="b">
            <a:noAutofit/>
          </a:bodyPr>
          <a:lstStyle>
            <a:lvl1pPr marL="0" indent="0">
              <a:buNone/>
              <a:defRPr sz="3200" b="1" i="0" baseline="0">
                <a:latin typeface="Calibri" panose="020F0502020204030204" pitchFamily="34" charset="0"/>
                <a:ea typeface="Calibri" panose="020F0502020204030204" pitchFamily="34" charset="0"/>
                <a:cs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545819" y="4046455"/>
            <a:ext cx="6436004" cy="948752"/>
          </a:xfrm>
          <a:prstGeom prst="rect">
            <a:avLst/>
          </a:prstGeom>
        </p:spPr>
        <p:txBody>
          <a:bodyPr anchor="t">
            <a:noAutofit/>
          </a:bodyPr>
          <a:lstStyle>
            <a:lvl1pPr marL="0" indent="0">
              <a:lnSpc>
                <a:spcPct val="100000"/>
              </a:lnSpc>
              <a:spcBef>
                <a:spcPts val="0"/>
              </a:spcBef>
              <a:buNone/>
              <a:defRPr sz="28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545819" y="5840067"/>
            <a:ext cx="6436006" cy="488226"/>
          </a:xfrm>
          <a:prstGeom prst="rect">
            <a:avLst/>
          </a:prstGeom>
        </p:spPr>
        <p:txBody>
          <a:bodyPr anchor="b">
            <a:normAutofit/>
          </a:bodyPr>
          <a:lstStyle>
            <a:lvl1pPr marL="0" indent="0" algn="l">
              <a:buNone/>
              <a:defRPr sz="2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Date</a:t>
            </a:r>
          </a:p>
        </p:txBody>
      </p:sp>
      <p:pic>
        <p:nvPicPr>
          <p:cNvPr id="13" name="Picture 12">
            <a:extLst>
              <a:ext uri="{FF2B5EF4-FFF2-40B4-BE49-F238E27FC236}">
                <a16:creationId xmlns:a16="http://schemas.microsoft.com/office/drawing/2014/main" id="{83F3E6E1-B905-463B-BEDE-288D5ECAC5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0" y="-19050"/>
            <a:ext cx="12180590" cy="1648439"/>
          </a:xfrm>
          <a:prstGeom prst="rect">
            <a:avLst/>
          </a:prstGeom>
        </p:spPr>
      </p:pic>
      <p:pic>
        <p:nvPicPr>
          <p:cNvPr id="18" name="Picture 17">
            <a:extLst>
              <a:ext uri="{FF2B5EF4-FFF2-40B4-BE49-F238E27FC236}">
                <a16:creationId xmlns:a16="http://schemas.microsoft.com/office/drawing/2014/main" id="{9427A473-E9CA-47B6-9001-188BFBBB2E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174705" y="4112422"/>
            <a:ext cx="2800081" cy="2212499"/>
          </a:xfrm>
          <a:prstGeom prst="rect">
            <a:avLst/>
          </a:prstGeom>
        </p:spPr>
      </p:pic>
      <p:pic>
        <p:nvPicPr>
          <p:cNvPr id="19" name="Picture 18">
            <a:extLst>
              <a:ext uri="{FF2B5EF4-FFF2-40B4-BE49-F238E27FC236}">
                <a16:creationId xmlns:a16="http://schemas.microsoft.com/office/drawing/2014/main" id="{87DC6472-A928-4D5C-B99F-771297B8F19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529532" y="1970347"/>
            <a:ext cx="2535797" cy="2058684"/>
          </a:xfrm>
          <a:prstGeom prst="rect">
            <a:avLst/>
          </a:prstGeom>
        </p:spPr>
      </p:pic>
      <p:pic>
        <p:nvPicPr>
          <p:cNvPr id="20" name="Picture 19">
            <a:extLst>
              <a:ext uri="{FF2B5EF4-FFF2-40B4-BE49-F238E27FC236}">
                <a16:creationId xmlns:a16="http://schemas.microsoft.com/office/drawing/2014/main" id="{E54E938A-629A-4DD4-BAAA-11F0422BCC5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181847" y="1923575"/>
            <a:ext cx="2257425" cy="2105456"/>
          </a:xfrm>
          <a:prstGeom prst="rect">
            <a:avLst/>
          </a:prstGeom>
        </p:spPr>
      </p:pic>
      <p:pic>
        <p:nvPicPr>
          <p:cNvPr id="21" name="Picture 20" descr="A picture containing person&#10;&#10;Description automatically generated">
            <a:extLst>
              <a:ext uri="{FF2B5EF4-FFF2-40B4-BE49-F238E27FC236}">
                <a16:creationId xmlns:a16="http://schemas.microsoft.com/office/drawing/2014/main" id="{853FC69C-3131-4477-BD41-48D9234EC06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062721" y="4109407"/>
            <a:ext cx="2002608" cy="2218886"/>
          </a:xfrm>
          <a:prstGeom prst="rect">
            <a:avLst/>
          </a:prstGeom>
        </p:spPr>
      </p:pic>
      <p:sp>
        <p:nvSpPr>
          <p:cNvPr id="28" name="Text Placeholder 15">
            <a:extLst>
              <a:ext uri="{FF2B5EF4-FFF2-40B4-BE49-F238E27FC236}">
                <a16:creationId xmlns:a16="http://schemas.microsoft.com/office/drawing/2014/main" id="{E3F6F042-9887-4216-8912-47324B1D67D9}"/>
              </a:ext>
            </a:extLst>
          </p:cNvPr>
          <p:cNvSpPr>
            <a:spLocks noGrp="1"/>
          </p:cNvSpPr>
          <p:nvPr>
            <p:ph type="body" sz="quarter" idx="13" hasCustomPrompt="1"/>
          </p:nvPr>
        </p:nvSpPr>
        <p:spPr>
          <a:xfrm>
            <a:off x="546901" y="5167678"/>
            <a:ext cx="6436004" cy="655351"/>
          </a:xfrm>
          <a:prstGeom prst="rect">
            <a:avLst/>
          </a:prstGeom>
        </p:spPr>
        <p:txBody>
          <a:bodyPr anchor="b">
            <a:noAutofit/>
          </a:bodyPr>
          <a:lstStyle>
            <a:lvl1pPr marL="0" indent="0" algn="l">
              <a:lnSpc>
                <a:spcPct val="100000"/>
              </a:lnSpc>
              <a:spcBef>
                <a:spcPts val="0"/>
              </a:spcBef>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Presentation Event</a:t>
            </a:r>
          </a:p>
        </p:txBody>
      </p:sp>
      <p:pic>
        <p:nvPicPr>
          <p:cNvPr id="22" name="Picture 21" descr="Text&#10;&#10;Description automatically generated">
            <a:extLst>
              <a:ext uri="{FF2B5EF4-FFF2-40B4-BE49-F238E27FC236}">
                <a16:creationId xmlns:a16="http://schemas.microsoft.com/office/drawing/2014/main" id="{B1F9B442-0828-DA46-BDC2-8047A58C33E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947156" y="85535"/>
            <a:ext cx="4297689" cy="1439268"/>
          </a:xfrm>
          <a:prstGeom prst="rect">
            <a:avLst/>
          </a:prstGeom>
        </p:spPr>
      </p:pic>
    </p:spTree>
    <p:extLst>
      <p:ext uri="{BB962C8B-B14F-4D97-AF65-F5344CB8AC3E}">
        <p14:creationId xmlns:p14="http://schemas.microsoft.com/office/powerpoint/2010/main" val="3965134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45518"/>
            <a:ext cx="12192000" cy="25058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sp>
        <p:nvSpPr>
          <p:cNvPr id="15" name="Text Placeholder 13"/>
          <p:cNvSpPr>
            <a:spLocks noGrp="1"/>
          </p:cNvSpPr>
          <p:nvPr>
            <p:ph type="body" sz="quarter" idx="10" hasCustomPrompt="1"/>
          </p:nvPr>
        </p:nvSpPr>
        <p:spPr>
          <a:xfrm>
            <a:off x="545822" y="1844656"/>
            <a:ext cx="6436003" cy="2020824"/>
          </a:xfrm>
          <a:prstGeom prst="rect">
            <a:avLst/>
          </a:prstGeom>
        </p:spPr>
        <p:txBody>
          <a:bodyPr anchor="b">
            <a:noAutofit/>
          </a:bodyPr>
          <a:lstStyle>
            <a:lvl1pPr marL="0" indent="0">
              <a:buNone/>
              <a:defRPr sz="3200" b="1" i="0" baseline="0">
                <a:latin typeface="Calibri" panose="020F0502020204030204" pitchFamily="34" charset="0"/>
                <a:ea typeface="Calibri" panose="020F0502020204030204" pitchFamily="34" charset="0"/>
                <a:cs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545819" y="3979780"/>
            <a:ext cx="6436004" cy="948752"/>
          </a:xfrm>
          <a:prstGeom prst="rect">
            <a:avLst/>
          </a:prstGeom>
        </p:spPr>
        <p:txBody>
          <a:bodyPr anchor="t">
            <a:noAutofit/>
          </a:bodyPr>
          <a:lstStyle>
            <a:lvl1pPr marL="0" indent="0">
              <a:lnSpc>
                <a:spcPct val="100000"/>
              </a:lnSpc>
              <a:spcBef>
                <a:spcPts val="0"/>
              </a:spcBef>
              <a:buNone/>
              <a:defRPr sz="28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545819" y="5906742"/>
            <a:ext cx="6436006" cy="488226"/>
          </a:xfrm>
          <a:prstGeom prst="rect">
            <a:avLst/>
          </a:prstGeom>
        </p:spPr>
        <p:txBody>
          <a:bodyPr anchor="b">
            <a:normAutofit/>
          </a:bodyPr>
          <a:lstStyle>
            <a:lvl1pPr marL="0" indent="0" algn="l">
              <a:buNone/>
              <a:defRPr sz="2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Date</a:t>
            </a:r>
          </a:p>
        </p:txBody>
      </p:sp>
      <p:pic>
        <p:nvPicPr>
          <p:cNvPr id="13" name="Picture 12">
            <a:extLst>
              <a:ext uri="{FF2B5EF4-FFF2-40B4-BE49-F238E27FC236}">
                <a16:creationId xmlns:a16="http://schemas.microsoft.com/office/drawing/2014/main" id="{83F3E6E1-B905-463B-BEDE-288D5ECAC5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0" y="-19050"/>
            <a:ext cx="12180590" cy="1648439"/>
          </a:xfrm>
          <a:prstGeom prst="rect">
            <a:avLst/>
          </a:prstGeom>
        </p:spPr>
      </p:pic>
      <p:pic>
        <p:nvPicPr>
          <p:cNvPr id="14" name="Picture 13" descr="Text&#10;&#10;Description automatically generated">
            <a:extLst>
              <a:ext uri="{FF2B5EF4-FFF2-40B4-BE49-F238E27FC236}">
                <a16:creationId xmlns:a16="http://schemas.microsoft.com/office/drawing/2014/main" id="{067C1D65-7743-426E-9989-C1CCB2C940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47156" y="85535"/>
            <a:ext cx="4297689" cy="1439268"/>
          </a:xfrm>
          <a:prstGeom prst="rect">
            <a:avLst/>
          </a:prstGeom>
        </p:spPr>
      </p:pic>
      <p:pic>
        <p:nvPicPr>
          <p:cNvPr id="18" name="Picture 17">
            <a:extLst>
              <a:ext uri="{FF2B5EF4-FFF2-40B4-BE49-F238E27FC236}">
                <a16:creationId xmlns:a16="http://schemas.microsoft.com/office/drawing/2014/main" id="{9427A473-E9CA-47B6-9001-188BFBBB2EA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81847" y="4151209"/>
            <a:ext cx="2770693" cy="2281859"/>
          </a:xfrm>
          <a:prstGeom prst="rect">
            <a:avLst/>
          </a:prstGeom>
        </p:spPr>
      </p:pic>
      <p:pic>
        <p:nvPicPr>
          <p:cNvPr id="19" name="Picture 18">
            <a:extLst>
              <a:ext uri="{FF2B5EF4-FFF2-40B4-BE49-F238E27FC236}">
                <a16:creationId xmlns:a16="http://schemas.microsoft.com/office/drawing/2014/main" id="{87DC6472-A928-4D5C-B99F-771297B8F19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181846" y="1857971"/>
            <a:ext cx="2770693" cy="2188652"/>
          </a:xfrm>
          <a:prstGeom prst="rect">
            <a:avLst/>
          </a:prstGeom>
        </p:spPr>
      </p:pic>
      <p:pic>
        <p:nvPicPr>
          <p:cNvPr id="20" name="Picture 19">
            <a:extLst>
              <a:ext uri="{FF2B5EF4-FFF2-40B4-BE49-F238E27FC236}">
                <a16:creationId xmlns:a16="http://schemas.microsoft.com/office/drawing/2014/main" id="{E54E938A-629A-4DD4-BAAA-11F0422BCC5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046028" y="1857971"/>
            <a:ext cx="2019302" cy="2249138"/>
          </a:xfrm>
          <a:prstGeom prst="rect">
            <a:avLst/>
          </a:prstGeom>
        </p:spPr>
      </p:pic>
      <p:pic>
        <p:nvPicPr>
          <p:cNvPr id="21" name="Picture 20">
            <a:extLst>
              <a:ext uri="{FF2B5EF4-FFF2-40B4-BE49-F238E27FC236}">
                <a16:creationId xmlns:a16="http://schemas.microsoft.com/office/drawing/2014/main" id="{853FC69C-3131-4477-BD41-48D9234EC06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046028" y="4142514"/>
            <a:ext cx="2019301" cy="2281858"/>
          </a:xfrm>
          <a:prstGeom prst="rect">
            <a:avLst/>
          </a:prstGeom>
        </p:spPr>
      </p:pic>
      <p:sp>
        <p:nvSpPr>
          <p:cNvPr id="28" name="Text Placeholder 15">
            <a:extLst>
              <a:ext uri="{FF2B5EF4-FFF2-40B4-BE49-F238E27FC236}">
                <a16:creationId xmlns:a16="http://schemas.microsoft.com/office/drawing/2014/main" id="{E3F6F042-9887-4216-8912-47324B1D67D9}"/>
              </a:ext>
            </a:extLst>
          </p:cNvPr>
          <p:cNvSpPr>
            <a:spLocks noGrp="1"/>
          </p:cNvSpPr>
          <p:nvPr>
            <p:ph type="body" sz="quarter" idx="13" hasCustomPrompt="1"/>
          </p:nvPr>
        </p:nvSpPr>
        <p:spPr>
          <a:xfrm>
            <a:off x="546901" y="5234353"/>
            <a:ext cx="6436004" cy="655351"/>
          </a:xfrm>
          <a:prstGeom prst="rect">
            <a:avLst/>
          </a:prstGeom>
        </p:spPr>
        <p:txBody>
          <a:bodyPr anchor="b">
            <a:noAutofit/>
          </a:bodyPr>
          <a:lstStyle>
            <a:lvl1pPr marL="0" indent="0" algn="l">
              <a:lnSpc>
                <a:spcPct val="100000"/>
              </a:lnSpc>
              <a:spcBef>
                <a:spcPts val="0"/>
              </a:spcBef>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Presentation Event</a:t>
            </a:r>
          </a:p>
        </p:txBody>
      </p:sp>
    </p:spTree>
    <p:extLst>
      <p:ext uri="{BB962C8B-B14F-4D97-AF65-F5344CB8AC3E}">
        <p14:creationId xmlns:p14="http://schemas.microsoft.com/office/powerpoint/2010/main" val="3963866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45518"/>
            <a:ext cx="12192000" cy="25058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sp>
        <p:nvSpPr>
          <p:cNvPr id="15" name="Text Placeholder 13"/>
          <p:cNvSpPr>
            <a:spLocks noGrp="1"/>
          </p:cNvSpPr>
          <p:nvPr>
            <p:ph type="body" sz="quarter" idx="10" hasCustomPrompt="1"/>
          </p:nvPr>
        </p:nvSpPr>
        <p:spPr>
          <a:xfrm>
            <a:off x="545822" y="1844656"/>
            <a:ext cx="6436003" cy="2020824"/>
          </a:xfrm>
          <a:prstGeom prst="rect">
            <a:avLst/>
          </a:prstGeom>
        </p:spPr>
        <p:txBody>
          <a:bodyPr anchor="b">
            <a:noAutofit/>
          </a:bodyPr>
          <a:lstStyle>
            <a:lvl1pPr marL="0" indent="0">
              <a:buNone/>
              <a:defRPr sz="3200" b="1" i="0" baseline="0">
                <a:latin typeface="Calibri" panose="020F0502020204030204" pitchFamily="34" charset="0"/>
                <a:ea typeface="Calibri" panose="020F0502020204030204" pitchFamily="34" charset="0"/>
                <a:cs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545819" y="3979780"/>
            <a:ext cx="6436004" cy="948752"/>
          </a:xfrm>
          <a:prstGeom prst="rect">
            <a:avLst/>
          </a:prstGeom>
        </p:spPr>
        <p:txBody>
          <a:bodyPr anchor="t">
            <a:noAutofit/>
          </a:bodyPr>
          <a:lstStyle>
            <a:lvl1pPr marL="0" indent="0">
              <a:lnSpc>
                <a:spcPct val="100000"/>
              </a:lnSpc>
              <a:spcBef>
                <a:spcPts val="0"/>
              </a:spcBef>
              <a:buNone/>
              <a:defRPr sz="28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545819" y="5906742"/>
            <a:ext cx="6436006" cy="488226"/>
          </a:xfrm>
          <a:prstGeom prst="rect">
            <a:avLst/>
          </a:prstGeom>
        </p:spPr>
        <p:txBody>
          <a:bodyPr anchor="b">
            <a:normAutofit/>
          </a:bodyPr>
          <a:lstStyle>
            <a:lvl1pPr marL="0" indent="0" algn="l">
              <a:buNone/>
              <a:defRPr sz="2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Date</a:t>
            </a:r>
          </a:p>
        </p:txBody>
      </p:sp>
      <p:pic>
        <p:nvPicPr>
          <p:cNvPr id="13" name="Picture 12">
            <a:extLst>
              <a:ext uri="{FF2B5EF4-FFF2-40B4-BE49-F238E27FC236}">
                <a16:creationId xmlns:a16="http://schemas.microsoft.com/office/drawing/2014/main" id="{83F3E6E1-B905-463B-BEDE-288D5ECAC5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0" y="-19050"/>
            <a:ext cx="12180590" cy="1648439"/>
          </a:xfrm>
          <a:prstGeom prst="rect">
            <a:avLst/>
          </a:prstGeom>
        </p:spPr>
      </p:pic>
      <p:pic>
        <p:nvPicPr>
          <p:cNvPr id="20" name="Picture 19">
            <a:extLst>
              <a:ext uri="{FF2B5EF4-FFF2-40B4-BE49-F238E27FC236}">
                <a16:creationId xmlns:a16="http://schemas.microsoft.com/office/drawing/2014/main" id="{E54E938A-629A-4DD4-BAAA-11F0422BCC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046028" y="1857971"/>
            <a:ext cx="2019302" cy="2249138"/>
          </a:xfrm>
          <a:prstGeom prst="rect">
            <a:avLst/>
          </a:prstGeom>
        </p:spPr>
      </p:pic>
      <p:sp>
        <p:nvSpPr>
          <p:cNvPr id="28" name="Text Placeholder 15">
            <a:extLst>
              <a:ext uri="{FF2B5EF4-FFF2-40B4-BE49-F238E27FC236}">
                <a16:creationId xmlns:a16="http://schemas.microsoft.com/office/drawing/2014/main" id="{E3F6F042-9887-4216-8912-47324B1D67D9}"/>
              </a:ext>
            </a:extLst>
          </p:cNvPr>
          <p:cNvSpPr>
            <a:spLocks noGrp="1"/>
          </p:cNvSpPr>
          <p:nvPr>
            <p:ph type="body" sz="quarter" idx="13" hasCustomPrompt="1"/>
          </p:nvPr>
        </p:nvSpPr>
        <p:spPr>
          <a:xfrm>
            <a:off x="546901" y="5234353"/>
            <a:ext cx="6436004" cy="655351"/>
          </a:xfrm>
          <a:prstGeom prst="rect">
            <a:avLst/>
          </a:prstGeom>
        </p:spPr>
        <p:txBody>
          <a:bodyPr anchor="b">
            <a:noAutofit/>
          </a:bodyPr>
          <a:lstStyle>
            <a:lvl1pPr marL="0" indent="0" algn="l">
              <a:lnSpc>
                <a:spcPct val="100000"/>
              </a:lnSpc>
              <a:spcBef>
                <a:spcPts val="0"/>
              </a:spcBef>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Presentation Event</a:t>
            </a:r>
          </a:p>
        </p:txBody>
      </p:sp>
      <p:grpSp>
        <p:nvGrpSpPr>
          <p:cNvPr id="6" name="Group 5">
            <a:extLst>
              <a:ext uri="{FF2B5EF4-FFF2-40B4-BE49-F238E27FC236}">
                <a16:creationId xmlns:a16="http://schemas.microsoft.com/office/drawing/2014/main" id="{3F6811C2-9561-3FAB-B506-63487622F8D9}"/>
              </a:ext>
            </a:extLst>
          </p:cNvPr>
          <p:cNvGrpSpPr/>
          <p:nvPr userDrawn="1"/>
        </p:nvGrpSpPr>
        <p:grpSpPr>
          <a:xfrm>
            <a:off x="3541374" y="90775"/>
            <a:ext cx="5109251" cy="1448060"/>
            <a:chOff x="3879542" y="76743"/>
            <a:chExt cx="5109251" cy="1448060"/>
          </a:xfrm>
        </p:grpSpPr>
        <p:pic>
          <p:nvPicPr>
            <p:cNvPr id="14" name="Picture 13" descr="Text&#10;&#10;Description automatically generated">
              <a:extLst>
                <a:ext uri="{FF2B5EF4-FFF2-40B4-BE49-F238E27FC236}">
                  <a16:creationId xmlns:a16="http://schemas.microsoft.com/office/drawing/2014/main" id="{067C1D65-7743-426E-9989-C1CCB2C940F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573" r="65837"/>
            <a:stretch/>
          </p:blipFill>
          <p:spPr>
            <a:xfrm>
              <a:off x="3879542" y="85535"/>
              <a:ext cx="1535837" cy="1439268"/>
            </a:xfrm>
            <a:prstGeom prst="rect">
              <a:avLst/>
            </a:prstGeom>
          </p:spPr>
        </p:pic>
        <p:pic>
          <p:nvPicPr>
            <p:cNvPr id="5" name="Picture 4" descr="Text&#10;&#10;Description automatically generated">
              <a:extLst>
                <a:ext uri="{FF2B5EF4-FFF2-40B4-BE49-F238E27FC236}">
                  <a16:creationId xmlns:a16="http://schemas.microsoft.com/office/drawing/2014/main" id="{414A560D-D521-152C-2509-7C2FE2843D2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3646" r="4736" b="39326"/>
            <a:stretch/>
          </p:blipFill>
          <p:spPr>
            <a:xfrm>
              <a:off x="5452584" y="76743"/>
              <a:ext cx="3536209" cy="1166131"/>
            </a:xfrm>
            <a:prstGeom prst="rect">
              <a:avLst/>
            </a:prstGeom>
          </p:spPr>
        </p:pic>
      </p:grpSp>
      <p:pic>
        <p:nvPicPr>
          <p:cNvPr id="2" name="Picture 1">
            <a:extLst>
              <a:ext uri="{FF2B5EF4-FFF2-40B4-BE49-F238E27FC236}">
                <a16:creationId xmlns:a16="http://schemas.microsoft.com/office/drawing/2014/main" id="{CED64290-A1EB-6EA0-3E7A-9B01B89E370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522" t="1748" r="7331" b="-1748"/>
          <a:stretch/>
        </p:blipFill>
        <p:spPr>
          <a:xfrm>
            <a:off x="7181846" y="4133895"/>
            <a:ext cx="2770693" cy="2249138"/>
          </a:xfrm>
          <a:prstGeom prst="rect">
            <a:avLst/>
          </a:prstGeom>
        </p:spPr>
      </p:pic>
      <p:pic>
        <p:nvPicPr>
          <p:cNvPr id="4" name="Picture 3">
            <a:extLst>
              <a:ext uri="{FF2B5EF4-FFF2-40B4-BE49-F238E27FC236}">
                <a16:creationId xmlns:a16="http://schemas.microsoft.com/office/drawing/2014/main" id="{B453632C-750D-E05F-0AB0-CF1240183DC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619" t="-44" r="1695" b="44"/>
          <a:stretch/>
        </p:blipFill>
        <p:spPr>
          <a:xfrm>
            <a:off x="7181846" y="1869817"/>
            <a:ext cx="2770693" cy="2188651"/>
          </a:xfrm>
          <a:prstGeom prst="rect">
            <a:avLst/>
          </a:prstGeom>
        </p:spPr>
      </p:pic>
      <p:pic>
        <p:nvPicPr>
          <p:cNvPr id="7" name="Picture 6" descr="A couple of women sitting on a couch looking at a tablet&#10;&#10;Description automatically generated with medium confidence">
            <a:extLst>
              <a:ext uri="{FF2B5EF4-FFF2-40B4-BE49-F238E27FC236}">
                <a16:creationId xmlns:a16="http://schemas.microsoft.com/office/drawing/2014/main" id="{3F88B440-1026-6E02-3558-99361B4858E3}"/>
              </a:ext>
            </a:extLst>
          </p:cNvPr>
          <p:cNvPicPr>
            <a:picLocks noChangeAspect="1"/>
          </p:cNvPicPr>
          <p:nvPr userDrawn="1"/>
        </p:nvPicPr>
        <p:blipFill rotWithShape="1">
          <a:blip r:embed="rId7"/>
          <a:srcRect l="26605" t="1127" r="22544" b="841"/>
          <a:stretch/>
        </p:blipFill>
        <p:spPr>
          <a:xfrm>
            <a:off x="10046027" y="4140027"/>
            <a:ext cx="2019303" cy="2188651"/>
          </a:xfrm>
          <a:prstGeom prst="rect">
            <a:avLst/>
          </a:prstGeom>
        </p:spPr>
      </p:pic>
    </p:spTree>
    <p:extLst>
      <p:ext uri="{BB962C8B-B14F-4D97-AF65-F5344CB8AC3E}">
        <p14:creationId xmlns:p14="http://schemas.microsoft.com/office/powerpoint/2010/main" val="545615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1" name="Rectangle 10"/>
          <p:cNvSpPr/>
          <p:nvPr userDrawn="1"/>
        </p:nvSpPr>
        <p:spPr>
          <a:xfrm>
            <a:off x="0" y="6388824"/>
            <a:ext cx="12192000" cy="4882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sp>
        <p:nvSpPr>
          <p:cNvPr id="14" name="Rectangle 13"/>
          <p:cNvSpPr/>
          <p:nvPr userDrawn="1"/>
        </p:nvSpPr>
        <p:spPr>
          <a:xfrm>
            <a:off x="0" y="-72340"/>
            <a:ext cx="12192000" cy="4882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80853D22-ABF9-4D82-9EBE-6B7824DBFE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6871" y="1621529"/>
            <a:ext cx="4649929" cy="3614943"/>
          </a:xfrm>
          <a:prstGeom prst="rect">
            <a:avLst/>
          </a:prstGeom>
        </p:spPr>
      </p:pic>
      <p:sp>
        <p:nvSpPr>
          <p:cNvPr id="10" name="Text Placeholder 13">
            <a:extLst>
              <a:ext uri="{FF2B5EF4-FFF2-40B4-BE49-F238E27FC236}">
                <a16:creationId xmlns:a16="http://schemas.microsoft.com/office/drawing/2014/main" id="{0A706509-3642-46EB-BA96-37975D6B9215}"/>
              </a:ext>
            </a:extLst>
          </p:cNvPr>
          <p:cNvSpPr>
            <a:spLocks noGrp="1"/>
          </p:cNvSpPr>
          <p:nvPr>
            <p:ph type="body" sz="quarter" idx="10" hasCustomPrompt="1"/>
          </p:nvPr>
        </p:nvSpPr>
        <p:spPr>
          <a:xfrm>
            <a:off x="5232122" y="1554528"/>
            <a:ext cx="6436003" cy="2020824"/>
          </a:xfrm>
          <a:prstGeom prst="rect">
            <a:avLst/>
          </a:prstGeom>
        </p:spPr>
        <p:txBody>
          <a:bodyPr anchor="b">
            <a:noAutofit/>
          </a:bodyPr>
          <a:lstStyle>
            <a:lvl1pPr marL="0" indent="0">
              <a:buNone/>
              <a:defRPr sz="3200" b="1" i="0" baseline="0">
                <a:latin typeface="Calibri" panose="020F0502020204030204" pitchFamily="34" charset="0"/>
                <a:ea typeface="Calibri" panose="020F0502020204030204" pitchFamily="34" charset="0"/>
                <a:cs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2" name="Text Placeholder 15">
            <a:extLst>
              <a:ext uri="{FF2B5EF4-FFF2-40B4-BE49-F238E27FC236}">
                <a16:creationId xmlns:a16="http://schemas.microsoft.com/office/drawing/2014/main" id="{92D859E9-0E57-423F-8B06-863754B1AFE3}"/>
              </a:ext>
            </a:extLst>
          </p:cNvPr>
          <p:cNvSpPr>
            <a:spLocks noGrp="1"/>
          </p:cNvSpPr>
          <p:nvPr>
            <p:ph type="body" sz="quarter" idx="11" hasCustomPrompt="1"/>
          </p:nvPr>
        </p:nvSpPr>
        <p:spPr>
          <a:xfrm>
            <a:off x="5232119" y="3689652"/>
            <a:ext cx="6436004" cy="948752"/>
          </a:xfrm>
          <a:prstGeom prst="rect">
            <a:avLst/>
          </a:prstGeom>
        </p:spPr>
        <p:txBody>
          <a:bodyPr anchor="t">
            <a:noAutofit/>
          </a:bodyPr>
          <a:lstStyle>
            <a:lvl1pPr marL="0" indent="0">
              <a:lnSpc>
                <a:spcPct val="100000"/>
              </a:lnSpc>
              <a:spcBef>
                <a:spcPts val="0"/>
              </a:spcBef>
              <a:buNone/>
              <a:defRPr sz="28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Presenter Name and Title</a:t>
            </a:r>
          </a:p>
        </p:txBody>
      </p:sp>
      <p:sp>
        <p:nvSpPr>
          <p:cNvPr id="13" name="Text Placeholder 17">
            <a:extLst>
              <a:ext uri="{FF2B5EF4-FFF2-40B4-BE49-F238E27FC236}">
                <a16:creationId xmlns:a16="http://schemas.microsoft.com/office/drawing/2014/main" id="{6B090962-4C0B-445C-9387-58CDC2FED9F9}"/>
              </a:ext>
            </a:extLst>
          </p:cNvPr>
          <p:cNvSpPr>
            <a:spLocks noGrp="1"/>
          </p:cNvSpPr>
          <p:nvPr>
            <p:ph type="body" sz="quarter" idx="12" hasCustomPrompt="1"/>
          </p:nvPr>
        </p:nvSpPr>
        <p:spPr>
          <a:xfrm>
            <a:off x="5232119" y="5759489"/>
            <a:ext cx="6436006" cy="488226"/>
          </a:xfrm>
          <a:prstGeom prst="rect">
            <a:avLst/>
          </a:prstGeom>
        </p:spPr>
        <p:txBody>
          <a:bodyPr anchor="b">
            <a:normAutofit/>
          </a:bodyPr>
          <a:lstStyle>
            <a:lvl1pPr marL="0" indent="0" algn="l">
              <a:buNone/>
              <a:defRPr sz="2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Date</a:t>
            </a:r>
          </a:p>
        </p:txBody>
      </p:sp>
      <p:sp>
        <p:nvSpPr>
          <p:cNvPr id="18" name="Text Placeholder 15">
            <a:extLst>
              <a:ext uri="{FF2B5EF4-FFF2-40B4-BE49-F238E27FC236}">
                <a16:creationId xmlns:a16="http://schemas.microsoft.com/office/drawing/2014/main" id="{CBA877D4-2EC2-4BAD-BB6D-4002A8B3687A}"/>
              </a:ext>
            </a:extLst>
          </p:cNvPr>
          <p:cNvSpPr>
            <a:spLocks noGrp="1"/>
          </p:cNvSpPr>
          <p:nvPr>
            <p:ph type="body" sz="quarter" idx="13" hasCustomPrompt="1"/>
          </p:nvPr>
        </p:nvSpPr>
        <p:spPr>
          <a:xfrm>
            <a:off x="5233201" y="5087100"/>
            <a:ext cx="6436004" cy="655351"/>
          </a:xfrm>
          <a:prstGeom prst="rect">
            <a:avLst/>
          </a:prstGeom>
        </p:spPr>
        <p:txBody>
          <a:bodyPr anchor="b">
            <a:noAutofit/>
          </a:bodyPr>
          <a:lstStyle>
            <a:lvl1pPr marL="0" indent="0" algn="l">
              <a:lnSpc>
                <a:spcPct val="100000"/>
              </a:lnSpc>
              <a:spcBef>
                <a:spcPts val="0"/>
              </a:spcBef>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Presentation Event</a:t>
            </a:r>
          </a:p>
        </p:txBody>
      </p:sp>
    </p:spTree>
    <p:extLst>
      <p:ext uri="{BB962C8B-B14F-4D97-AF65-F5344CB8AC3E}">
        <p14:creationId xmlns:p14="http://schemas.microsoft.com/office/powerpoint/2010/main" val="993853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sp>
        <p:nvSpPr>
          <p:cNvPr id="10" name="Rectangle 9"/>
          <p:cNvSpPr/>
          <p:nvPr userDrawn="1"/>
        </p:nvSpPr>
        <p:spPr>
          <a:xfrm>
            <a:off x="0" y="-72340"/>
            <a:ext cx="12192000" cy="4882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sp>
        <p:nvSpPr>
          <p:cNvPr id="11" name="Rectangle 10"/>
          <p:cNvSpPr/>
          <p:nvPr userDrawn="1"/>
        </p:nvSpPr>
        <p:spPr>
          <a:xfrm>
            <a:off x="0" y="6442115"/>
            <a:ext cx="12192000" cy="434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pic>
        <p:nvPicPr>
          <p:cNvPr id="8" name="Picture 7">
            <a:extLst>
              <a:ext uri="{FF2B5EF4-FFF2-40B4-BE49-F238E27FC236}">
                <a16:creationId xmlns:a16="http://schemas.microsoft.com/office/drawing/2014/main" id="{762B7DC9-5E87-47E5-A7EC-7F1D2DEF9B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4128" y="1621529"/>
            <a:ext cx="4555415" cy="3614943"/>
          </a:xfrm>
          <a:prstGeom prst="rect">
            <a:avLst/>
          </a:prstGeom>
        </p:spPr>
      </p:pic>
      <p:sp>
        <p:nvSpPr>
          <p:cNvPr id="9" name="Text Placeholder 13">
            <a:extLst>
              <a:ext uri="{FF2B5EF4-FFF2-40B4-BE49-F238E27FC236}">
                <a16:creationId xmlns:a16="http://schemas.microsoft.com/office/drawing/2014/main" id="{E1DC24B6-9655-4E00-A2C1-29C7503C173F}"/>
              </a:ext>
            </a:extLst>
          </p:cNvPr>
          <p:cNvSpPr>
            <a:spLocks noGrp="1"/>
          </p:cNvSpPr>
          <p:nvPr>
            <p:ph type="body" sz="quarter" idx="10" hasCustomPrompt="1"/>
          </p:nvPr>
        </p:nvSpPr>
        <p:spPr>
          <a:xfrm>
            <a:off x="5232122" y="1554528"/>
            <a:ext cx="6436003" cy="2020824"/>
          </a:xfrm>
          <a:prstGeom prst="rect">
            <a:avLst/>
          </a:prstGeom>
        </p:spPr>
        <p:txBody>
          <a:bodyPr anchor="b">
            <a:noAutofit/>
          </a:bodyPr>
          <a:lstStyle>
            <a:lvl1pPr marL="0" indent="0">
              <a:buNone/>
              <a:defRPr sz="3200" b="1" i="0" baseline="0">
                <a:latin typeface="Calibri" panose="020F0502020204030204" pitchFamily="34" charset="0"/>
                <a:ea typeface="Calibri" panose="020F0502020204030204" pitchFamily="34" charset="0"/>
                <a:cs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3" name="Text Placeholder 15">
            <a:extLst>
              <a:ext uri="{FF2B5EF4-FFF2-40B4-BE49-F238E27FC236}">
                <a16:creationId xmlns:a16="http://schemas.microsoft.com/office/drawing/2014/main" id="{E49021E6-AD47-4468-80A4-55708ED56727}"/>
              </a:ext>
            </a:extLst>
          </p:cNvPr>
          <p:cNvSpPr>
            <a:spLocks noGrp="1"/>
          </p:cNvSpPr>
          <p:nvPr>
            <p:ph type="body" sz="quarter" idx="11" hasCustomPrompt="1"/>
          </p:nvPr>
        </p:nvSpPr>
        <p:spPr>
          <a:xfrm>
            <a:off x="5232119" y="3689652"/>
            <a:ext cx="6436004" cy="948752"/>
          </a:xfrm>
          <a:prstGeom prst="rect">
            <a:avLst/>
          </a:prstGeom>
        </p:spPr>
        <p:txBody>
          <a:bodyPr anchor="t">
            <a:noAutofit/>
          </a:bodyPr>
          <a:lstStyle>
            <a:lvl1pPr marL="0" indent="0">
              <a:lnSpc>
                <a:spcPct val="100000"/>
              </a:lnSpc>
              <a:spcBef>
                <a:spcPts val="0"/>
              </a:spcBef>
              <a:buNone/>
              <a:defRPr sz="28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Presenter Name and Title</a:t>
            </a:r>
          </a:p>
        </p:txBody>
      </p:sp>
      <p:sp>
        <p:nvSpPr>
          <p:cNvPr id="14" name="Text Placeholder 17">
            <a:extLst>
              <a:ext uri="{FF2B5EF4-FFF2-40B4-BE49-F238E27FC236}">
                <a16:creationId xmlns:a16="http://schemas.microsoft.com/office/drawing/2014/main" id="{BA201667-7B67-457E-A0D9-A3B8C4F05DCB}"/>
              </a:ext>
            </a:extLst>
          </p:cNvPr>
          <p:cNvSpPr>
            <a:spLocks noGrp="1"/>
          </p:cNvSpPr>
          <p:nvPr>
            <p:ph type="body" sz="quarter" idx="12" hasCustomPrompt="1"/>
          </p:nvPr>
        </p:nvSpPr>
        <p:spPr>
          <a:xfrm>
            <a:off x="5232119" y="5759489"/>
            <a:ext cx="6436006" cy="488226"/>
          </a:xfrm>
          <a:prstGeom prst="rect">
            <a:avLst/>
          </a:prstGeom>
        </p:spPr>
        <p:txBody>
          <a:bodyPr anchor="b">
            <a:normAutofit/>
          </a:bodyPr>
          <a:lstStyle>
            <a:lvl1pPr marL="0" indent="0" algn="l">
              <a:buNone/>
              <a:defRPr sz="2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Date</a:t>
            </a:r>
          </a:p>
        </p:txBody>
      </p:sp>
      <p:sp>
        <p:nvSpPr>
          <p:cNvPr id="18" name="Text Placeholder 15">
            <a:extLst>
              <a:ext uri="{FF2B5EF4-FFF2-40B4-BE49-F238E27FC236}">
                <a16:creationId xmlns:a16="http://schemas.microsoft.com/office/drawing/2014/main" id="{A9F48DEA-1885-4F5D-A9B2-F5E618F69EA5}"/>
              </a:ext>
            </a:extLst>
          </p:cNvPr>
          <p:cNvSpPr>
            <a:spLocks noGrp="1"/>
          </p:cNvSpPr>
          <p:nvPr>
            <p:ph type="body" sz="quarter" idx="13" hasCustomPrompt="1"/>
          </p:nvPr>
        </p:nvSpPr>
        <p:spPr>
          <a:xfrm>
            <a:off x="5233201" y="5087100"/>
            <a:ext cx="6436004" cy="655351"/>
          </a:xfrm>
          <a:prstGeom prst="rect">
            <a:avLst/>
          </a:prstGeom>
        </p:spPr>
        <p:txBody>
          <a:bodyPr anchor="b">
            <a:noAutofit/>
          </a:bodyPr>
          <a:lstStyle>
            <a:lvl1pPr marL="0" indent="0" algn="l">
              <a:lnSpc>
                <a:spcPct val="100000"/>
              </a:lnSpc>
              <a:spcBef>
                <a:spcPts val="0"/>
              </a:spcBef>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Presentation Event</a:t>
            </a:r>
          </a:p>
        </p:txBody>
      </p:sp>
    </p:spTree>
    <p:extLst>
      <p:ext uri="{BB962C8B-B14F-4D97-AF65-F5344CB8AC3E}">
        <p14:creationId xmlns:p14="http://schemas.microsoft.com/office/powerpoint/2010/main" val="3001716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585" y="533800"/>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4" name="Text Placeholder 3"/>
          <p:cNvSpPr>
            <a:spLocks noGrp="1"/>
          </p:cNvSpPr>
          <p:nvPr>
            <p:ph type="body" sz="quarter" idx="10" hasCustomPrompt="1"/>
          </p:nvPr>
        </p:nvSpPr>
        <p:spPr>
          <a:xfrm>
            <a:off x="489585" y="1248335"/>
            <a:ext cx="11226165" cy="4994773"/>
          </a:xfrm>
          <a:prstGeom prst="rect">
            <a:avLst/>
          </a:prstGeom>
        </p:spPr>
        <p:txBody>
          <a:bodyPr>
            <a:noAutofit/>
          </a:bodyPr>
          <a:lstStyle>
            <a:lvl1pPr marL="228600" indent="-228600">
              <a:lnSpc>
                <a:spcPct val="100000"/>
              </a:lnSpc>
              <a:spcBef>
                <a:spcPts val="1200"/>
              </a:spcBef>
              <a:defRPr sz="2800" b="1" i="0">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400" b="0" i="0">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buFont typeface="Courier New" panose="02070309020205020404" pitchFamily="49" charset="0"/>
              <a:buChar char="o"/>
              <a:defRPr sz="2000" b="0" i="0">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
        <p:nvSpPr>
          <p:cNvPr id="6" name="Rectangle 5">
            <a:extLst>
              <a:ext uri="{FF2B5EF4-FFF2-40B4-BE49-F238E27FC236}">
                <a16:creationId xmlns:a16="http://schemas.microsoft.com/office/drawing/2014/main" id="{6F876CD9-37CE-4548-A607-0824EC3F1CD7}"/>
              </a:ext>
            </a:extLst>
          </p:cNvPr>
          <p:cNvSpPr/>
          <p:nvPr userDrawn="1"/>
        </p:nvSpPr>
        <p:spPr>
          <a:xfrm>
            <a:off x="0" y="-8876"/>
            <a:ext cx="12192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cxnSp>
        <p:nvCxnSpPr>
          <p:cNvPr id="7" name="Straight Connector 6">
            <a:extLst>
              <a:ext uri="{FF2B5EF4-FFF2-40B4-BE49-F238E27FC236}">
                <a16:creationId xmlns:a16="http://schemas.microsoft.com/office/drawing/2014/main" id="{EE51F8C8-BE20-4207-8450-E53AC74C8D91}"/>
              </a:ext>
            </a:extLst>
          </p:cNvPr>
          <p:cNvCxnSpPr/>
          <p:nvPr userDrawn="1"/>
        </p:nvCxnSpPr>
        <p:spPr>
          <a:xfrm>
            <a:off x="0" y="6564431"/>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651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585" y="471654"/>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4" name="Text Placeholder 3"/>
          <p:cNvSpPr>
            <a:spLocks noGrp="1"/>
          </p:cNvSpPr>
          <p:nvPr>
            <p:ph type="body" sz="quarter" idx="10" hasCustomPrompt="1"/>
          </p:nvPr>
        </p:nvSpPr>
        <p:spPr>
          <a:xfrm>
            <a:off x="489585" y="1248335"/>
            <a:ext cx="11226165" cy="4994773"/>
          </a:xfrm>
          <a:prstGeom prst="rect">
            <a:avLst/>
          </a:prstGeom>
        </p:spPr>
        <p:txBody>
          <a:bodyPr>
            <a:noAutofit/>
          </a:bodyPr>
          <a:lstStyle>
            <a:lvl1pPr marL="228600" indent="-228600">
              <a:lnSpc>
                <a:spcPct val="100000"/>
              </a:lnSpc>
              <a:spcBef>
                <a:spcPts val="1200"/>
              </a:spcBef>
              <a:defRPr sz="2800" b="1" i="0">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400" b="0" i="0">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buFont typeface="Courier New" panose="02070309020205020404" pitchFamily="49" charset="0"/>
              <a:buChar char="o"/>
              <a:defRPr sz="2000" b="0" i="0">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2602212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amp;Tabl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489584" y="2548467"/>
            <a:ext cx="11226165" cy="3694230"/>
          </a:xfrm>
          <a:prstGeom prst="rect">
            <a:avLst/>
          </a:prstGeom>
        </p:spPr>
        <p:txBody>
          <a:bodyPr/>
          <a:lstStyle>
            <a:lvl1pPr marL="0" indent="0" algn="ctr">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or chart</a:t>
            </a:r>
          </a:p>
        </p:txBody>
      </p:sp>
      <p:sp>
        <p:nvSpPr>
          <p:cNvPr id="9" name="Title 1">
            <a:extLst>
              <a:ext uri="{FF2B5EF4-FFF2-40B4-BE49-F238E27FC236}">
                <a16:creationId xmlns:a16="http://schemas.microsoft.com/office/drawing/2014/main" id="{28B5C9EA-DD44-4FF4-A555-E96E0064FE2C}"/>
              </a:ext>
            </a:extLst>
          </p:cNvPr>
          <p:cNvSpPr>
            <a:spLocks noGrp="1"/>
          </p:cNvSpPr>
          <p:nvPr>
            <p:ph type="title" hasCustomPrompt="1"/>
          </p:nvPr>
        </p:nvSpPr>
        <p:spPr>
          <a:xfrm>
            <a:off x="489585" y="551556"/>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10" name="Text Placeholder 3">
            <a:extLst>
              <a:ext uri="{FF2B5EF4-FFF2-40B4-BE49-F238E27FC236}">
                <a16:creationId xmlns:a16="http://schemas.microsoft.com/office/drawing/2014/main" id="{B0F6661D-7845-40C1-82A8-63B39AC24262}"/>
              </a:ext>
            </a:extLst>
          </p:cNvPr>
          <p:cNvSpPr>
            <a:spLocks noGrp="1"/>
          </p:cNvSpPr>
          <p:nvPr>
            <p:ph type="body" sz="quarter" idx="10" hasCustomPrompt="1"/>
          </p:nvPr>
        </p:nvSpPr>
        <p:spPr>
          <a:xfrm>
            <a:off x="489585" y="1248336"/>
            <a:ext cx="11226165" cy="1280670"/>
          </a:xfrm>
          <a:prstGeom prst="rect">
            <a:avLst/>
          </a:prstGeom>
        </p:spPr>
        <p:txBody>
          <a:bodyPr>
            <a:noAutofit/>
          </a:bodyPr>
          <a:lstStyle>
            <a:lvl1pPr marL="228600" indent="-228600">
              <a:lnSpc>
                <a:spcPct val="100000"/>
              </a:lnSpc>
              <a:spcBef>
                <a:spcPts val="1200"/>
              </a:spcBef>
              <a:defRPr sz="2400" b="1" i="0">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000" b="0" i="0">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buFont typeface="Courier New" panose="02070309020205020404" pitchFamily="49" charset="0"/>
              <a:buChar char="o"/>
              <a:defRPr sz="1800" b="0" i="0">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1" name="Text Placeholder 4">
            <a:extLst>
              <a:ext uri="{FF2B5EF4-FFF2-40B4-BE49-F238E27FC236}">
                <a16:creationId xmlns:a16="http://schemas.microsoft.com/office/drawing/2014/main" id="{441E6B4D-03F9-4D44-80BE-73F7070DEC7C}"/>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
        <p:nvSpPr>
          <p:cNvPr id="6" name="Rectangle 5">
            <a:extLst>
              <a:ext uri="{FF2B5EF4-FFF2-40B4-BE49-F238E27FC236}">
                <a16:creationId xmlns:a16="http://schemas.microsoft.com/office/drawing/2014/main" id="{7CBECB98-CAB7-428B-B60F-4FB913FC24FA}"/>
              </a:ext>
            </a:extLst>
          </p:cNvPr>
          <p:cNvSpPr/>
          <p:nvPr userDrawn="1"/>
        </p:nvSpPr>
        <p:spPr>
          <a:xfrm>
            <a:off x="0" y="1"/>
            <a:ext cx="12192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cxnSp>
        <p:nvCxnSpPr>
          <p:cNvPr id="7" name="Straight Connector 6">
            <a:extLst>
              <a:ext uri="{FF2B5EF4-FFF2-40B4-BE49-F238E27FC236}">
                <a16:creationId xmlns:a16="http://schemas.microsoft.com/office/drawing/2014/main" id="{4682E591-BDFC-42B5-BC2A-889A21EFF460}"/>
              </a:ext>
            </a:extLst>
          </p:cNvPr>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395B9F6-0A63-455D-BF47-8A92A086F61C}"/>
              </a:ext>
            </a:extLst>
          </p:cNvPr>
          <p:cNvSpPr/>
          <p:nvPr userDrawn="1"/>
        </p:nvSpPr>
        <p:spPr>
          <a:xfrm>
            <a:off x="0" y="-8876"/>
            <a:ext cx="12192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cxnSp>
        <p:nvCxnSpPr>
          <p:cNvPr id="13" name="Straight Connector 12">
            <a:extLst>
              <a:ext uri="{FF2B5EF4-FFF2-40B4-BE49-F238E27FC236}">
                <a16:creationId xmlns:a16="http://schemas.microsoft.com/office/drawing/2014/main" id="{B8F3F6A4-D9A6-4471-9C9D-ED1E92FC1CC6}"/>
              </a:ext>
            </a:extLst>
          </p:cNvPr>
          <p:cNvCxnSpPr/>
          <p:nvPr userDrawn="1"/>
        </p:nvCxnSpPr>
        <p:spPr>
          <a:xfrm>
            <a:off x="0" y="6564431"/>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365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0"/>
            <a:ext cx="12192000" cy="954124"/>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1284815"/>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chemeClr val="bg1"/>
                </a:solidFill>
                <a:latin typeface="+mn-lt"/>
              </a:defRPr>
            </a:lvl1pPr>
          </a:lstStyle>
          <a:p>
            <a:r>
              <a:rPr lang="en-US"/>
              <a:t>CLICK TO EDIT MASTER TITLE STYLE</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649959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Content Slide - Bullets&amp;Tabl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489584" y="2548467"/>
            <a:ext cx="11226165" cy="3694230"/>
          </a:xfrm>
          <a:prstGeom prst="rect">
            <a:avLst/>
          </a:prstGeom>
        </p:spPr>
        <p:txBody>
          <a:bodyPr/>
          <a:lstStyle>
            <a:lvl1pPr marL="0" indent="0" algn="ctr">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or chart</a:t>
            </a:r>
          </a:p>
        </p:txBody>
      </p:sp>
      <p:sp>
        <p:nvSpPr>
          <p:cNvPr id="9" name="Title 1">
            <a:extLst>
              <a:ext uri="{FF2B5EF4-FFF2-40B4-BE49-F238E27FC236}">
                <a16:creationId xmlns:a16="http://schemas.microsoft.com/office/drawing/2014/main" id="{28B5C9EA-DD44-4FF4-A555-E96E0064FE2C}"/>
              </a:ext>
            </a:extLst>
          </p:cNvPr>
          <p:cNvSpPr>
            <a:spLocks noGrp="1"/>
          </p:cNvSpPr>
          <p:nvPr>
            <p:ph type="title" hasCustomPrompt="1"/>
          </p:nvPr>
        </p:nvSpPr>
        <p:spPr>
          <a:xfrm>
            <a:off x="489585" y="471654"/>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10" name="Text Placeholder 3">
            <a:extLst>
              <a:ext uri="{FF2B5EF4-FFF2-40B4-BE49-F238E27FC236}">
                <a16:creationId xmlns:a16="http://schemas.microsoft.com/office/drawing/2014/main" id="{B0F6661D-7845-40C1-82A8-63B39AC24262}"/>
              </a:ext>
            </a:extLst>
          </p:cNvPr>
          <p:cNvSpPr>
            <a:spLocks noGrp="1"/>
          </p:cNvSpPr>
          <p:nvPr>
            <p:ph type="body" sz="quarter" idx="10" hasCustomPrompt="1"/>
          </p:nvPr>
        </p:nvSpPr>
        <p:spPr>
          <a:xfrm>
            <a:off x="489585" y="1248336"/>
            <a:ext cx="11226165" cy="1280670"/>
          </a:xfrm>
          <a:prstGeom prst="rect">
            <a:avLst/>
          </a:prstGeom>
        </p:spPr>
        <p:txBody>
          <a:bodyPr>
            <a:noAutofit/>
          </a:bodyPr>
          <a:lstStyle>
            <a:lvl1pPr marL="228600" indent="-228600">
              <a:lnSpc>
                <a:spcPct val="100000"/>
              </a:lnSpc>
              <a:spcBef>
                <a:spcPts val="1200"/>
              </a:spcBef>
              <a:defRPr sz="2400" b="1" i="0">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000" b="0" i="0">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buFont typeface="Courier New" panose="02070309020205020404" pitchFamily="49" charset="0"/>
              <a:buChar char="o"/>
              <a:defRPr sz="1800" b="0" i="0">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1" name="Text Placeholder 4">
            <a:extLst>
              <a:ext uri="{FF2B5EF4-FFF2-40B4-BE49-F238E27FC236}">
                <a16:creationId xmlns:a16="http://schemas.microsoft.com/office/drawing/2014/main" id="{441E6B4D-03F9-4D44-80BE-73F7070DEC7C}"/>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1573220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Slide - Tabl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9531BC-1ED2-4617-936D-D20C9035FF74}"/>
              </a:ext>
            </a:extLst>
          </p:cNvPr>
          <p:cNvSpPr/>
          <p:nvPr userDrawn="1"/>
        </p:nvSpPr>
        <p:spPr>
          <a:xfrm>
            <a:off x="0" y="1"/>
            <a:ext cx="12192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cxnSp>
        <p:nvCxnSpPr>
          <p:cNvPr id="6" name="Straight Connector 5">
            <a:extLst>
              <a:ext uri="{FF2B5EF4-FFF2-40B4-BE49-F238E27FC236}">
                <a16:creationId xmlns:a16="http://schemas.microsoft.com/office/drawing/2014/main" id="{5EEB505F-C43F-4686-877D-2C887875E0A1}"/>
              </a:ext>
            </a:extLst>
          </p:cNvPr>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sz="quarter" idx="14" hasCustomPrompt="1"/>
          </p:nvPr>
        </p:nvSpPr>
        <p:spPr>
          <a:xfrm>
            <a:off x="489584" y="1345098"/>
            <a:ext cx="11223413" cy="4902890"/>
          </a:xfrm>
          <a:prstGeom prst="rect">
            <a:avLst/>
          </a:prstGeom>
        </p:spPr>
        <p:txBody>
          <a:bodyPr/>
          <a:lstStyle>
            <a:lvl1pPr marL="0" indent="0" algn="ctr">
              <a:buNone/>
              <a:defRPr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or chart</a:t>
            </a:r>
          </a:p>
        </p:txBody>
      </p:sp>
      <p:sp>
        <p:nvSpPr>
          <p:cNvPr id="7" name="Title 1">
            <a:extLst>
              <a:ext uri="{FF2B5EF4-FFF2-40B4-BE49-F238E27FC236}">
                <a16:creationId xmlns:a16="http://schemas.microsoft.com/office/drawing/2014/main" id="{0D23819D-E7A3-446D-8016-0C4A773E4966}"/>
              </a:ext>
            </a:extLst>
          </p:cNvPr>
          <p:cNvSpPr>
            <a:spLocks noGrp="1"/>
          </p:cNvSpPr>
          <p:nvPr>
            <p:ph type="title" hasCustomPrompt="1"/>
          </p:nvPr>
        </p:nvSpPr>
        <p:spPr>
          <a:xfrm>
            <a:off x="486833" y="560782"/>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9" name="Text Placeholder 4">
            <a:extLst>
              <a:ext uri="{FF2B5EF4-FFF2-40B4-BE49-F238E27FC236}">
                <a16:creationId xmlns:a16="http://schemas.microsoft.com/office/drawing/2014/main" id="{174211AE-5EBD-45F8-AA08-0DC42A566A2A}"/>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2397234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ontent Slide - TableChart">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489584" y="1345098"/>
            <a:ext cx="11223413" cy="4902890"/>
          </a:xfrm>
          <a:prstGeom prst="rect">
            <a:avLst/>
          </a:prstGeom>
        </p:spPr>
        <p:txBody>
          <a:bodyPr/>
          <a:lstStyle>
            <a:lvl1pPr marL="0" indent="0" algn="ctr">
              <a:buNone/>
              <a:defRPr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or chart</a:t>
            </a:r>
          </a:p>
        </p:txBody>
      </p:sp>
      <p:sp>
        <p:nvSpPr>
          <p:cNvPr id="7" name="Title 1">
            <a:extLst>
              <a:ext uri="{FF2B5EF4-FFF2-40B4-BE49-F238E27FC236}">
                <a16:creationId xmlns:a16="http://schemas.microsoft.com/office/drawing/2014/main" id="{0D23819D-E7A3-446D-8016-0C4A773E4966}"/>
              </a:ext>
            </a:extLst>
          </p:cNvPr>
          <p:cNvSpPr>
            <a:spLocks noGrp="1"/>
          </p:cNvSpPr>
          <p:nvPr>
            <p:ph type="title" hasCustomPrompt="1"/>
          </p:nvPr>
        </p:nvSpPr>
        <p:spPr>
          <a:xfrm>
            <a:off x="489585" y="452604"/>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9" name="Text Placeholder 4">
            <a:extLst>
              <a:ext uri="{FF2B5EF4-FFF2-40B4-BE49-F238E27FC236}">
                <a16:creationId xmlns:a16="http://schemas.microsoft.com/office/drawing/2014/main" id="{174211AE-5EBD-45F8-AA08-0DC42A566A2A}"/>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2689850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2 Col-Chart/Tabl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509691" y="1845731"/>
            <a:ext cx="5462483" cy="4392732"/>
          </a:xfrm>
          <a:prstGeom prst="rect">
            <a:avLst/>
          </a:prstGeom>
        </p:spPr>
        <p:txBody>
          <a:bodyPr/>
          <a:lstStyle>
            <a:lvl1pPr marL="0" indent="0" algn="ctr">
              <a:buNone/>
              <a:defRPr sz="20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19827" y="1850376"/>
            <a:ext cx="5462483" cy="4392732"/>
          </a:xfrm>
          <a:prstGeom prst="rect">
            <a:avLst/>
          </a:prstGeom>
        </p:spPr>
        <p:txBody>
          <a:bodyPr/>
          <a:lstStyle>
            <a:lvl1pPr marL="0" indent="0" algn="ctr">
              <a:buNone/>
              <a:defRPr sz="20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509692" y="1278465"/>
            <a:ext cx="5462482" cy="500063"/>
          </a:xfrm>
          <a:prstGeom prst="rect">
            <a:avLst/>
          </a:prstGeom>
        </p:spPr>
        <p:txBody>
          <a:bodyPr anchor="b">
            <a:noAutofit/>
          </a:bodyPr>
          <a:lstStyle>
            <a:lvl1pPr marL="0" indent="0" algn="ctr">
              <a:buNone/>
              <a:defRPr sz="2400" b="1" i="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19827" y="1278464"/>
            <a:ext cx="5462483" cy="500063"/>
          </a:xfrm>
          <a:prstGeom prst="rect">
            <a:avLst/>
          </a:prstGeom>
        </p:spPr>
        <p:txBody>
          <a:bodyPr anchor="b">
            <a:noAutofit/>
          </a:bodyPr>
          <a:lstStyle>
            <a:lvl1pPr marL="0" indent="0" algn="ctr">
              <a:buNone/>
              <a:defRPr sz="2400" b="1" i="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title</a:t>
            </a:r>
          </a:p>
        </p:txBody>
      </p:sp>
      <p:sp>
        <p:nvSpPr>
          <p:cNvPr id="14" name="Title 1">
            <a:extLst>
              <a:ext uri="{FF2B5EF4-FFF2-40B4-BE49-F238E27FC236}">
                <a16:creationId xmlns:a16="http://schemas.microsoft.com/office/drawing/2014/main" id="{1A2A9622-7376-4452-9EC4-05B5634AE5B2}"/>
              </a:ext>
            </a:extLst>
          </p:cNvPr>
          <p:cNvSpPr>
            <a:spLocks noGrp="1"/>
          </p:cNvSpPr>
          <p:nvPr>
            <p:ph type="title" hasCustomPrompt="1"/>
          </p:nvPr>
        </p:nvSpPr>
        <p:spPr>
          <a:xfrm>
            <a:off x="489585" y="462129"/>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15" name="Text Placeholder 4">
            <a:extLst>
              <a:ext uri="{FF2B5EF4-FFF2-40B4-BE49-F238E27FC236}">
                <a16:creationId xmlns:a16="http://schemas.microsoft.com/office/drawing/2014/main" id="{34044CEC-17AB-4F65-BC7C-32FC61108468}"/>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3426760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6834" y="1849439"/>
            <a:ext cx="5463118" cy="4402137"/>
          </a:xfrm>
          <a:prstGeom prst="rect">
            <a:avLst/>
          </a:prstGeom>
        </p:spPr>
        <p:txBody>
          <a:bodyPr>
            <a:noAutofit/>
          </a:bodyPr>
          <a:lstStyle>
            <a:lvl1pPr>
              <a:lnSpc>
                <a:spcPct val="100000"/>
              </a:lnSpc>
              <a:spcBef>
                <a:spcPts val="0"/>
              </a:spcBef>
              <a:spcAft>
                <a:spcPts val="0"/>
              </a:spcAft>
              <a:defRPr sz="2000" b="1" i="0">
                <a:latin typeface="Calibri" panose="020F0502020204030204" pitchFamily="34" charset="0"/>
                <a:ea typeface="Calibri" panose="020F0502020204030204" pitchFamily="34" charset="0"/>
                <a:cs typeface="Calibri" panose="020F0502020204030204" pitchFamily="34" charset="0"/>
              </a:defRPr>
            </a:lvl1pPr>
            <a:lvl2pPr marL="514350" indent="-171450">
              <a:buFont typeface="Franklin Gothic Medium Cond" panose="020B0606030402020204" pitchFamily="34" charset="0"/>
              <a:buChar char="–"/>
              <a:defRPr sz="2000" b="0" i="0">
                <a:latin typeface="Calibri" panose="020F0502020204030204" pitchFamily="34" charset="0"/>
                <a:ea typeface="Calibri" panose="020F0502020204030204" pitchFamily="34" charset="0"/>
                <a:cs typeface="Calibri" panose="020F0502020204030204" pitchFamily="34" charset="0"/>
              </a:defRPr>
            </a:lvl2pPr>
            <a:lvl3pPr>
              <a:defRPr sz="2000" b="0" i="0">
                <a:latin typeface="Calibri" panose="020F0502020204030204" pitchFamily="34" charset="0"/>
                <a:ea typeface="Calibri" panose="020F0502020204030204" pitchFamily="34" charset="0"/>
                <a:cs typeface="Calibri" panose="020F0502020204030204" pitchFamily="34" charset="0"/>
              </a:defRPr>
            </a:lvl3pPr>
          </a:lstStyle>
          <a:p>
            <a:pPr lvl="0"/>
            <a:r>
              <a:rPr lang="en-US"/>
              <a:t>Click to add bullets</a:t>
            </a:r>
          </a:p>
          <a:p>
            <a:pPr lvl="1"/>
            <a:r>
              <a:rPr lang="en-US"/>
              <a:t>Bullet 2</a:t>
            </a:r>
          </a:p>
          <a:p>
            <a:pPr lvl="2"/>
            <a:r>
              <a:rPr lang="en-US"/>
              <a:t>Bullet 3</a:t>
            </a:r>
          </a:p>
        </p:txBody>
      </p:sp>
      <p:sp>
        <p:nvSpPr>
          <p:cNvPr id="15" name="Text Placeholder 5"/>
          <p:cNvSpPr>
            <a:spLocks noGrp="1"/>
          </p:cNvSpPr>
          <p:nvPr>
            <p:ph type="body" sz="quarter" idx="19" hasCustomPrompt="1"/>
          </p:nvPr>
        </p:nvSpPr>
        <p:spPr>
          <a:xfrm>
            <a:off x="6220600" y="1840560"/>
            <a:ext cx="5461710" cy="4402137"/>
          </a:xfrm>
          <a:prstGeom prst="rect">
            <a:avLst/>
          </a:prstGeom>
        </p:spPr>
        <p:txBody>
          <a:bodyPr>
            <a:noAutofit/>
          </a:bodyPr>
          <a:lstStyle>
            <a:lvl1pPr>
              <a:lnSpc>
                <a:spcPct val="100000"/>
              </a:lnSpc>
              <a:spcBef>
                <a:spcPts val="0"/>
              </a:spcBef>
              <a:spcAft>
                <a:spcPts val="0"/>
              </a:spcAft>
              <a:defRPr sz="2000" b="1" i="0">
                <a:latin typeface="Calibri" panose="020F0502020204030204" pitchFamily="34" charset="0"/>
                <a:ea typeface="Calibri" panose="020F0502020204030204" pitchFamily="34" charset="0"/>
                <a:cs typeface="Calibri" panose="020F0502020204030204" pitchFamily="34" charset="0"/>
              </a:defRPr>
            </a:lvl1pPr>
            <a:lvl2pPr marL="514350" indent="-171450">
              <a:buFont typeface="Franklin Gothic Medium Cond" panose="020B0606030402020204" pitchFamily="34" charset="0"/>
              <a:buChar char="–"/>
              <a:defRPr sz="2000" b="0" i="0" baseline="0">
                <a:latin typeface="Calibri" panose="020F0502020204030204" pitchFamily="34" charset="0"/>
                <a:ea typeface="Calibri" panose="020F0502020204030204" pitchFamily="34" charset="0"/>
                <a:cs typeface="Calibri" panose="020F0502020204030204" pitchFamily="34" charset="0"/>
              </a:defRPr>
            </a:lvl2pPr>
            <a:lvl3pPr>
              <a:defRPr sz="2000" b="0" i="0" baseline="0">
                <a:latin typeface="Calibri" panose="020F0502020204030204" pitchFamily="34" charset="0"/>
                <a:ea typeface="Calibri" panose="020F0502020204030204" pitchFamily="34" charset="0"/>
                <a:cs typeface="Calibri" panose="020F0502020204030204" pitchFamily="34" charset="0"/>
              </a:defRPr>
            </a:lvl3pPr>
          </a:lstStyle>
          <a:p>
            <a:pPr lvl="0"/>
            <a:r>
              <a:rPr lang="en-US"/>
              <a:t>Click to add bullets</a:t>
            </a:r>
          </a:p>
          <a:p>
            <a:pPr lvl="1"/>
            <a:r>
              <a:rPr lang="en-US"/>
              <a:t>Bullet 2</a:t>
            </a:r>
          </a:p>
          <a:p>
            <a:pPr lvl="2"/>
            <a:r>
              <a:rPr lang="en-US"/>
              <a:t>Bullet 3</a:t>
            </a:r>
          </a:p>
        </p:txBody>
      </p:sp>
      <p:sp>
        <p:nvSpPr>
          <p:cNvPr id="10" name="Text Placeholder 3">
            <a:extLst>
              <a:ext uri="{FF2B5EF4-FFF2-40B4-BE49-F238E27FC236}">
                <a16:creationId xmlns:a16="http://schemas.microsoft.com/office/drawing/2014/main" id="{42C725F9-B207-4FD8-8C5E-5A06BE94FA25}"/>
              </a:ext>
            </a:extLst>
          </p:cNvPr>
          <p:cNvSpPr>
            <a:spLocks noGrp="1"/>
          </p:cNvSpPr>
          <p:nvPr>
            <p:ph type="body" sz="quarter" idx="16" hasCustomPrompt="1"/>
          </p:nvPr>
        </p:nvSpPr>
        <p:spPr>
          <a:xfrm>
            <a:off x="509692" y="1278465"/>
            <a:ext cx="5462482" cy="500063"/>
          </a:xfrm>
          <a:prstGeom prst="rect">
            <a:avLst/>
          </a:prstGeom>
        </p:spPr>
        <p:txBody>
          <a:bodyPr anchor="b">
            <a:noAutofit/>
          </a:bodyPr>
          <a:lstStyle>
            <a:lvl1pPr marL="0" indent="0" algn="ctr">
              <a:buNone/>
              <a:defRPr sz="2400" b="1" i="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title</a:t>
            </a:r>
          </a:p>
        </p:txBody>
      </p:sp>
      <p:sp>
        <p:nvSpPr>
          <p:cNvPr id="11" name="Text Placeholder 3">
            <a:extLst>
              <a:ext uri="{FF2B5EF4-FFF2-40B4-BE49-F238E27FC236}">
                <a16:creationId xmlns:a16="http://schemas.microsoft.com/office/drawing/2014/main" id="{78B8BCC6-CE2A-4A2E-8DBF-6C4E54D0A2C4}"/>
              </a:ext>
            </a:extLst>
          </p:cNvPr>
          <p:cNvSpPr>
            <a:spLocks noGrp="1"/>
          </p:cNvSpPr>
          <p:nvPr>
            <p:ph type="body" sz="quarter" idx="17" hasCustomPrompt="1"/>
          </p:nvPr>
        </p:nvSpPr>
        <p:spPr>
          <a:xfrm>
            <a:off x="6219827" y="1278464"/>
            <a:ext cx="5462483" cy="500063"/>
          </a:xfrm>
          <a:prstGeom prst="rect">
            <a:avLst/>
          </a:prstGeom>
        </p:spPr>
        <p:txBody>
          <a:bodyPr anchor="b">
            <a:noAutofit/>
          </a:bodyPr>
          <a:lstStyle>
            <a:lvl1pPr marL="0" indent="0" algn="ctr">
              <a:buNone/>
              <a:defRPr sz="2400" b="1" i="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title</a:t>
            </a:r>
          </a:p>
        </p:txBody>
      </p:sp>
      <p:sp>
        <p:nvSpPr>
          <p:cNvPr id="12" name="Title 1">
            <a:extLst>
              <a:ext uri="{FF2B5EF4-FFF2-40B4-BE49-F238E27FC236}">
                <a16:creationId xmlns:a16="http://schemas.microsoft.com/office/drawing/2014/main" id="{213FBEEE-C546-4932-AEB1-D659BE76901D}"/>
              </a:ext>
            </a:extLst>
          </p:cNvPr>
          <p:cNvSpPr>
            <a:spLocks noGrp="1"/>
          </p:cNvSpPr>
          <p:nvPr>
            <p:ph type="title" hasCustomPrompt="1"/>
          </p:nvPr>
        </p:nvSpPr>
        <p:spPr>
          <a:xfrm>
            <a:off x="489585" y="462129"/>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14" name="Text Placeholder 4">
            <a:extLst>
              <a:ext uri="{FF2B5EF4-FFF2-40B4-BE49-F238E27FC236}">
                <a16:creationId xmlns:a16="http://schemas.microsoft.com/office/drawing/2014/main" id="{442EFC4A-2104-4B1C-8628-CCCC3C3A9472}"/>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2455268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mp; Top Ru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C86D69-B970-40EE-A923-DD1C58B32926}"/>
              </a:ext>
            </a:extLst>
          </p:cNvPr>
          <p:cNvSpPr>
            <a:spLocks noGrp="1"/>
          </p:cNvSpPr>
          <p:nvPr>
            <p:ph type="title" hasCustomPrompt="1"/>
          </p:nvPr>
        </p:nvSpPr>
        <p:spPr>
          <a:xfrm>
            <a:off x="489585" y="452604"/>
            <a:ext cx="11226165"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6" name="Text Placeholder 4">
            <a:extLst>
              <a:ext uri="{FF2B5EF4-FFF2-40B4-BE49-F238E27FC236}">
                <a16:creationId xmlns:a16="http://schemas.microsoft.com/office/drawing/2014/main" id="{6E2BA3B1-724C-43E9-9E94-4F3FD86390B5}"/>
              </a:ext>
            </a:extLst>
          </p:cNvPr>
          <p:cNvSpPr>
            <a:spLocks noGrp="1"/>
          </p:cNvSpPr>
          <p:nvPr>
            <p:ph type="body" sz="quarter" idx="11" hasCustomPrompt="1"/>
          </p:nvPr>
        </p:nvSpPr>
        <p:spPr>
          <a:xfrm>
            <a:off x="486833" y="6262158"/>
            <a:ext cx="11226165" cy="330200"/>
          </a:xfrm>
          <a:prstGeom prst="rect">
            <a:avLst/>
          </a:prstGeom>
        </p:spPr>
        <p:txBody>
          <a:bodyPr anchor="b">
            <a:noAutofit/>
          </a:bodyPr>
          <a:lstStyle>
            <a:lvl1pPr marL="0" indent="0">
              <a:lnSpc>
                <a:spcPct val="100000"/>
              </a:lnSpc>
              <a:spcBef>
                <a:spcPts val="0"/>
              </a:spcBef>
              <a:buNone/>
              <a:defRPr sz="12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Tree>
    <p:extLst>
      <p:ext uri="{BB962C8B-B14F-4D97-AF65-F5344CB8AC3E}">
        <p14:creationId xmlns:p14="http://schemas.microsoft.com/office/powerpoint/2010/main" val="755709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2490695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18014"/>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Tree>
    <p:extLst>
      <p:ext uri="{BB962C8B-B14F-4D97-AF65-F5344CB8AC3E}">
        <p14:creationId xmlns:p14="http://schemas.microsoft.com/office/powerpoint/2010/main" val="1477483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3658114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userDrawn="1"/>
        </p:nvPicPr>
        <p:blipFill>
          <a:blip r:embed="rId7"/>
          <a:stretch>
            <a:fillRect/>
          </a:stretch>
        </p:blipFill>
        <p:spPr>
          <a:xfrm>
            <a:off x="704256" y="2007983"/>
            <a:ext cx="2226201" cy="2188037"/>
          </a:xfrm>
          <a:prstGeom prst="rect">
            <a:avLst/>
          </a:prstGeom>
        </p:spPr>
      </p:pic>
    </p:spTree>
    <p:extLst>
      <p:ext uri="{BB962C8B-B14F-4D97-AF65-F5344CB8AC3E}">
        <p14:creationId xmlns:p14="http://schemas.microsoft.com/office/powerpoint/2010/main" val="1496579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pic>
        <p:nvPicPr>
          <p:cNvPr id="5" name="Picture 4" descr="Preschool teacher with student in a school classroom. ">
            <a:extLst>
              <a:ext uri="{FF2B5EF4-FFF2-40B4-BE49-F238E27FC236}">
                <a16:creationId xmlns:a16="http://schemas.microsoft.com/office/drawing/2014/main" id="{446E3AF3-3344-8918-2FDE-EA21D3D5F0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212" r="26566"/>
          <a:stretch/>
        </p:blipFill>
        <p:spPr>
          <a:xfrm>
            <a:off x="5573264" y="0"/>
            <a:ext cx="6618736" cy="6858000"/>
          </a:xfrm>
          <a:prstGeom prst="rect">
            <a:avLst/>
          </a:prstGeom>
        </p:spPr>
      </p:pic>
      <p:sp>
        <p:nvSpPr>
          <p:cNvPr id="15" name="Rectangle 14">
            <a:extLst>
              <a:ext uri="{FF2B5EF4-FFF2-40B4-BE49-F238E27FC236}">
                <a16:creationId xmlns:a16="http://schemas.microsoft.com/office/drawing/2014/main" id="{2F04E360-042E-83DE-6B80-F37621CDA24B}"/>
              </a:ext>
            </a:extLst>
          </p:cNvPr>
          <p:cNvSpPr/>
          <p:nvPr userDrawn="1"/>
        </p:nvSpPr>
        <p:spPr>
          <a:xfrm>
            <a:off x="0" y="-16626"/>
            <a:ext cx="9088333" cy="6874626"/>
          </a:xfrm>
          <a:custGeom>
            <a:avLst/>
            <a:gdLst>
              <a:gd name="connsiteX0" fmla="*/ 0 w 9088333"/>
              <a:gd name="connsiteY0" fmla="*/ 0 h 6858000"/>
              <a:gd name="connsiteX1" fmla="*/ 9088333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7159781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8439941 w 9088333"/>
              <a:gd name="connsiteY1" fmla="*/ 3325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16626 h 6874626"/>
              <a:gd name="connsiteX1" fmla="*/ 8439941 w 9088333"/>
              <a:gd name="connsiteY1" fmla="*/ 0 h 6874626"/>
              <a:gd name="connsiteX2" fmla="*/ 9088333 w 9088333"/>
              <a:gd name="connsiteY2" fmla="*/ 6874626 h 6874626"/>
              <a:gd name="connsiteX3" fmla="*/ 0 w 9088333"/>
              <a:gd name="connsiteY3" fmla="*/ 6874626 h 6874626"/>
              <a:gd name="connsiteX4" fmla="*/ 0 w 9088333"/>
              <a:gd name="connsiteY4" fmla="*/ 16626 h 687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333" h="6874626">
                <a:moveTo>
                  <a:pt x="0" y="16626"/>
                </a:moveTo>
                <a:lnTo>
                  <a:pt x="8439941" y="0"/>
                </a:lnTo>
                <a:lnTo>
                  <a:pt x="9088333" y="6874626"/>
                </a:lnTo>
                <a:lnTo>
                  <a:pt x="0" y="6874626"/>
                </a:lnTo>
                <a:lnTo>
                  <a:pt x="0" y="16626"/>
                </a:lnTo>
                <a:close/>
              </a:path>
            </a:pathLst>
          </a:cu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C616BE9C-4DE5-77B9-EC90-EED692B85A34}"/>
              </a:ext>
            </a:extLst>
          </p:cNvPr>
          <p:cNvSpPr>
            <a:spLocks noGrp="1"/>
          </p:cNvSpPr>
          <p:nvPr>
            <p:ph type="body" sz="quarter" idx="10" hasCustomPrompt="1"/>
          </p:nvPr>
        </p:nvSpPr>
        <p:spPr>
          <a:xfrm>
            <a:off x="441372" y="2421269"/>
            <a:ext cx="6839584" cy="1628677"/>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2" name="Text Placeholder 15">
            <a:extLst>
              <a:ext uri="{FF2B5EF4-FFF2-40B4-BE49-F238E27FC236}">
                <a16:creationId xmlns:a16="http://schemas.microsoft.com/office/drawing/2014/main" id="{024C4411-AE55-9D82-1851-17BBB7115D85}"/>
              </a:ext>
            </a:extLst>
          </p:cNvPr>
          <p:cNvSpPr>
            <a:spLocks noGrp="1"/>
          </p:cNvSpPr>
          <p:nvPr>
            <p:ph type="body" sz="quarter" idx="11" hasCustomPrompt="1"/>
          </p:nvPr>
        </p:nvSpPr>
        <p:spPr>
          <a:xfrm>
            <a:off x="441372" y="4087955"/>
            <a:ext cx="6839584"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3" name="Text Placeholder 17">
            <a:extLst>
              <a:ext uri="{FF2B5EF4-FFF2-40B4-BE49-F238E27FC236}">
                <a16:creationId xmlns:a16="http://schemas.microsoft.com/office/drawing/2014/main" id="{573C46C4-4445-BE03-344A-775C366C3E4E}"/>
              </a:ext>
            </a:extLst>
          </p:cNvPr>
          <p:cNvSpPr>
            <a:spLocks noGrp="1"/>
          </p:cNvSpPr>
          <p:nvPr>
            <p:ph type="body" sz="quarter" idx="12" hasCustomPrompt="1"/>
          </p:nvPr>
        </p:nvSpPr>
        <p:spPr>
          <a:xfrm>
            <a:off x="441372" y="5036707"/>
            <a:ext cx="6839585"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cxnSp>
        <p:nvCxnSpPr>
          <p:cNvPr id="4" name="Straight Connector 3">
            <a:extLst>
              <a:ext uri="{FF2B5EF4-FFF2-40B4-BE49-F238E27FC236}">
                <a16:creationId xmlns:a16="http://schemas.microsoft.com/office/drawing/2014/main" id="{6BD30126-8544-9DE8-F39D-DD6F9E65C8A7}"/>
              </a:ext>
              <a:ext uri="{C183D7F6-B498-43B3-948B-1728B52AA6E4}">
                <adec:decorative xmlns:adec="http://schemas.microsoft.com/office/drawing/2017/decorative" val="1"/>
              </a:ext>
            </a:extLst>
          </p:cNvPr>
          <p:cNvCxnSpPr>
            <a:cxnSpLocks/>
          </p:cNvCxnSpPr>
          <p:nvPr userDrawn="1"/>
        </p:nvCxnSpPr>
        <p:spPr>
          <a:xfrm>
            <a:off x="441372" y="1667834"/>
            <a:ext cx="683958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NC Department of Health and Human Services">
            <a:extLst>
              <a:ext uri="{FF2B5EF4-FFF2-40B4-BE49-F238E27FC236}">
                <a16:creationId xmlns:a16="http://schemas.microsoft.com/office/drawing/2014/main" id="{C71F2B87-53F2-E0C1-D12D-87BE9FCC0E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5329" y="5833005"/>
            <a:ext cx="2044267" cy="77876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783C857E-2157-6A11-5315-2DC15D498A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843" y="145418"/>
            <a:ext cx="4310063" cy="1436688"/>
          </a:xfrm>
          <a:prstGeom prst="rect">
            <a:avLst/>
          </a:prstGeom>
        </p:spPr>
      </p:pic>
      <p:cxnSp>
        <p:nvCxnSpPr>
          <p:cNvPr id="17" name="Straight Connector 16">
            <a:extLst>
              <a:ext uri="{FF2B5EF4-FFF2-40B4-BE49-F238E27FC236}">
                <a16:creationId xmlns:a16="http://schemas.microsoft.com/office/drawing/2014/main" id="{43B21674-8190-5FC3-5E29-FF4A4626C261}"/>
              </a:ext>
            </a:extLst>
          </p:cNvPr>
          <p:cNvCxnSpPr>
            <a:cxnSpLocks/>
            <a:stCxn id="15" idx="1"/>
          </p:cNvCxnSpPr>
          <p:nvPr userDrawn="1"/>
        </p:nvCxnSpPr>
        <p:spPr>
          <a:xfrm>
            <a:off x="8439941" y="-16626"/>
            <a:ext cx="546548" cy="6874626"/>
          </a:xfrm>
          <a:prstGeom prst="line">
            <a:avLst/>
          </a:prstGeom>
          <a:ln w="190500">
            <a:solidFill>
              <a:srgbClr val="1C97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71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userDrawn="1"/>
        </p:nvPicPr>
        <p:blipFill>
          <a:blip r:embed="rId2"/>
          <a:stretch>
            <a:fillRect/>
          </a:stretch>
        </p:blipFill>
        <p:spPr>
          <a:xfrm>
            <a:off x="704256" y="2007983"/>
            <a:ext cx="2226201" cy="2188037"/>
          </a:xfrm>
          <a:prstGeom prst="rect">
            <a:avLst/>
          </a:prstGeom>
        </p:spPr>
      </p:pic>
    </p:spTree>
    <p:extLst>
      <p:ext uri="{BB962C8B-B14F-4D97-AF65-F5344CB8AC3E}">
        <p14:creationId xmlns:p14="http://schemas.microsoft.com/office/powerpoint/2010/main" val="3003502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99432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Manatt, Phelps &amp; Phillips, LLP</a:t>
            </a:r>
          </a:p>
        </p:txBody>
      </p:sp>
      <p:sp>
        <p:nvSpPr>
          <p:cNvPr id="6" name="Slide Number Placeholder 1">
            <a:extLst>
              <a:ext uri="{FF2B5EF4-FFF2-40B4-BE49-F238E27FC236}">
                <a16:creationId xmlns:a16="http://schemas.microsoft.com/office/drawing/2014/main" id="{56892E5C-0DC1-47EC-A144-153D73972FF2}"/>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88945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r>
              <a:rPr lang="en-US" altLang="en-US"/>
              <a:t>Manatt, Phelps &amp; Phillips, LLP</a:t>
            </a:r>
          </a:p>
        </p:txBody>
      </p:sp>
      <p:sp>
        <p:nvSpPr>
          <p:cNvPr id="6" name="Slide Number Placeholder 1">
            <a:extLst>
              <a:ext uri="{FF2B5EF4-FFF2-40B4-BE49-F238E27FC236}">
                <a16:creationId xmlns:a16="http://schemas.microsoft.com/office/drawing/2014/main" id="{C1B4AA29-A007-4FBC-9F00-29DCDB5BAD6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064067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7" name="Slide Number Placeholder 1">
            <a:extLst>
              <a:ext uri="{FF2B5EF4-FFF2-40B4-BE49-F238E27FC236}">
                <a16:creationId xmlns:a16="http://schemas.microsoft.com/office/drawing/2014/main" id="{CC89453A-E3DA-4FF6-AF71-31A9B4ED7F9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r>
              <a:rPr lang="en-US" altLang="en-US"/>
              <a:t>Manatt, Phelps &amp; Phillips, LLP</a:t>
            </a:r>
          </a:p>
        </p:txBody>
      </p:sp>
    </p:spTree>
    <p:extLst>
      <p:ext uri="{BB962C8B-B14F-4D97-AF65-F5344CB8AC3E}">
        <p14:creationId xmlns:p14="http://schemas.microsoft.com/office/powerpoint/2010/main" val="1373766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6" name="Slide Number Placeholder 1">
            <a:extLst>
              <a:ext uri="{FF2B5EF4-FFF2-40B4-BE49-F238E27FC236}">
                <a16:creationId xmlns:a16="http://schemas.microsoft.com/office/drawing/2014/main" id="{FA528D1A-F4F2-4C5A-96C9-172D009858B4}"/>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r>
              <a:rPr lang="en-US" altLang="en-US"/>
              <a:t>Manatt, Phelps &amp; Phillips, LLP</a:t>
            </a:r>
          </a:p>
        </p:txBody>
      </p:sp>
    </p:spTree>
    <p:extLst>
      <p:ext uri="{BB962C8B-B14F-4D97-AF65-F5344CB8AC3E}">
        <p14:creationId xmlns:p14="http://schemas.microsoft.com/office/powerpoint/2010/main" val="589401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9" name="Slide Number Placeholder 1">
            <a:extLst>
              <a:ext uri="{FF2B5EF4-FFF2-40B4-BE49-F238E27FC236}">
                <a16:creationId xmlns:a16="http://schemas.microsoft.com/office/drawing/2014/main" id="{90F0FFBA-543A-4F22-9B9B-EEE93F5EDD99}"/>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r>
              <a:rPr lang="en-US" altLang="en-US"/>
              <a:t>Manatt, Phelps &amp; Phillips, LLP</a:t>
            </a:r>
          </a:p>
        </p:txBody>
      </p:sp>
    </p:spTree>
    <p:extLst>
      <p:ext uri="{BB962C8B-B14F-4D97-AF65-F5344CB8AC3E}">
        <p14:creationId xmlns:p14="http://schemas.microsoft.com/office/powerpoint/2010/main" val="1582628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9" name="Slide Number Placeholder 1">
            <a:extLst>
              <a:ext uri="{FF2B5EF4-FFF2-40B4-BE49-F238E27FC236}">
                <a16:creationId xmlns:a16="http://schemas.microsoft.com/office/drawing/2014/main" id="{DFB339C2-B97A-4DE7-BAF3-95946E4850B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84693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op &amp; Bottom Rule Only">
    <p:spTree>
      <p:nvGrpSpPr>
        <p:cNvPr id="1" name=""/>
        <p:cNvGrpSpPr/>
        <p:nvPr/>
      </p:nvGrpSpPr>
      <p:grpSpPr>
        <a:xfrm>
          <a:off x="0" y="0"/>
          <a:ext cx="0" cy="0"/>
          <a:chOff x="0" y="0"/>
          <a:chExt cx="0" cy="0"/>
        </a:xfrm>
      </p:grpSpPr>
      <p:sp>
        <p:nvSpPr>
          <p:cNvPr id="8" name="Rectangle 7"/>
          <p:cNvSpPr/>
          <p:nvPr userDrawn="1"/>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r>
              <a:rPr lang="en-US" altLang="en-US"/>
              <a:t>Manatt, Phelps &amp; Phillips, LLP</a:t>
            </a:r>
          </a:p>
        </p:txBody>
      </p:sp>
      <p:sp>
        <p:nvSpPr>
          <p:cNvPr id="3" name="Slide Number Placeholder 2">
            <a:extLst>
              <a:ext uri="{FF2B5EF4-FFF2-40B4-BE49-F238E27FC236}">
                <a16:creationId xmlns:a16="http://schemas.microsoft.com/office/drawing/2014/main" id="{6E4C75E8-FE7D-4879-AC64-C301868C9205}"/>
              </a:ext>
            </a:extLst>
          </p:cNvPr>
          <p:cNvSpPr>
            <a:spLocks noGrp="1"/>
          </p:cNvSpPr>
          <p:nvPr>
            <p:ph type="sldNum" sz="quarter" idx="11"/>
          </p:nvPr>
        </p:nvSpPr>
        <p:spPr/>
        <p:txBody>
          <a:bodyPr/>
          <a:lstStyle/>
          <a:p>
            <a:fld id="{6589A81A-1D71-4078-84B8-1F7FE28A0448}" type="slidenum">
              <a:rPr lang="en-US" smtClean="0"/>
              <a:pPr/>
              <a:t>‹#›</a:t>
            </a:fld>
            <a:endParaRPr lang="en-US"/>
          </a:p>
        </p:txBody>
      </p:sp>
    </p:spTree>
    <p:extLst>
      <p:ext uri="{BB962C8B-B14F-4D97-AF65-F5344CB8AC3E}">
        <p14:creationId xmlns:p14="http://schemas.microsoft.com/office/powerpoint/2010/main" val="1616252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24054"/>
            <a:ext cx="12192000" cy="548640"/>
          </a:xfrm>
          <a:prstGeom prst="rect">
            <a:avLst/>
          </a:prstGeom>
        </p:spPr>
        <p:txBody>
          <a:bodyPr anchor="t">
            <a:noAutofit/>
          </a:bodyPr>
          <a:lstStyle>
            <a:lvl1pPr algn="l">
              <a:defRPr sz="3200" b="1" i="0" baseline="0">
                <a:solidFill>
                  <a:schemeClr val="tx2">
                    <a:lumMod val="75000"/>
                  </a:schemeClr>
                </a:solidFill>
                <a:latin typeface="+mn-lt"/>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6" name="Slide Number Placeholder 1">
            <a:extLst>
              <a:ext uri="{FF2B5EF4-FFF2-40B4-BE49-F238E27FC236}">
                <a16:creationId xmlns:a16="http://schemas.microsoft.com/office/drawing/2014/main" id="{4D2B3E9C-F4E1-4810-AF88-1D3D434FB0E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
        <p:nvSpPr>
          <p:cNvPr id="3" name="Footer Placeholder 2">
            <a:extLst>
              <a:ext uri="{FF2B5EF4-FFF2-40B4-BE49-F238E27FC236}">
                <a16:creationId xmlns:a16="http://schemas.microsoft.com/office/drawing/2014/main" id="{0EBCE383-9B1D-4FAE-9AAD-B154B1EB84DF}"/>
              </a:ext>
            </a:extLst>
          </p:cNvPr>
          <p:cNvSpPr>
            <a:spLocks noGrp="1"/>
          </p:cNvSpPr>
          <p:nvPr>
            <p:ph type="ftr" sz="quarter" idx="10"/>
          </p:nvPr>
        </p:nvSpPr>
        <p:spPr/>
        <p:txBody>
          <a:bodyPr/>
          <a:lstStyle/>
          <a:p>
            <a:pPr algn="l"/>
            <a:r>
              <a:rPr lang="en-US" altLang="en-US"/>
              <a:t>Manatt, Phelps &amp; Phillips, LLP</a:t>
            </a:r>
          </a:p>
        </p:txBody>
      </p:sp>
    </p:spTree>
    <p:extLst>
      <p:ext uri="{BB962C8B-B14F-4D97-AF65-F5344CB8AC3E}">
        <p14:creationId xmlns:p14="http://schemas.microsoft.com/office/powerpoint/2010/main" val="388316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ullets">
    <p:bg>
      <p:bgPr>
        <a:solidFill>
          <a:srgbClr val="0927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A7D97-F443-3246-77B3-6A2BC74F5D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92745"/>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02867" y="1541881"/>
            <a:ext cx="11418072" cy="3538504"/>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8471" y="6207920"/>
            <a:ext cx="1172306" cy="446593"/>
          </a:xfrm>
          <a:prstGeom prst="rect">
            <a:avLst/>
          </a:prstGeom>
        </p:spPr>
      </p:pic>
    </p:spTree>
    <p:extLst>
      <p:ext uri="{BB962C8B-B14F-4D97-AF65-F5344CB8AC3E}">
        <p14:creationId xmlns:p14="http://schemas.microsoft.com/office/powerpoint/2010/main" val="3932340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1" name="Rectangle 10"/>
          <p:cNvSpPr/>
          <p:nvPr userDrawn="1"/>
        </p:nvSpPr>
        <p:spPr bwMode="white">
          <a:xfrm>
            <a:off x="0" y="0"/>
            <a:ext cx="12191999"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101846" tIns="50923" rIns="101846" bIns="50923" numCol="1" spcCol="0" rtlCol="0" anchor="ctr" anchorCtr="0" compatLnSpc="1">
            <a:prstTxWarp prst="textNoShape">
              <a:avLst/>
            </a:prstTxWarp>
          </a:bodyPr>
          <a:lstStyle/>
          <a:p>
            <a:pPr algn="ctr" eaLnBrk="0" fontAlgn="base" hangingPunct="0">
              <a:spcBef>
                <a:spcPct val="0"/>
              </a:spcBef>
              <a:spcAft>
                <a:spcPct val="0"/>
              </a:spcAft>
            </a:pPr>
            <a:endParaRPr lang="en-US" sz="2000" b="1">
              <a:solidFill>
                <a:srgbClr val="000000"/>
              </a:solidFill>
            </a:endParaRPr>
          </a:p>
        </p:txBody>
      </p:sp>
      <p:sp>
        <p:nvSpPr>
          <p:cNvPr id="2" name="Footer Placeholder 1"/>
          <p:cNvSpPr>
            <a:spLocks noGrp="1"/>
          </p:cNvSpPr>
          <p:nvPr>
            <p:ph type="ftr" sz="quarter" idx="10"/>
          </p:nvPr>
        </p:nvSpPr>
        <p:spPr/>
        <p:txBody>
          <a:bodyPr/>
          <a:lstStyle/>
          <a:p>
            <a:r>
              <a:rPr lang="en-US" altLang="en-US">
                <a:solidFill>
                  <a:srgbClr val="FFFFFF"/>
                </a:solidFill>
              </a:rPr>
              <a:t>Manatt, Phelps &amp; Phillips, LLP</a:t>
            </a:r>
          </a:p>
        </p:txBody>
      </p:sp>
      <p:sp>
        <p:nvSpPr>
          <p:cNvPr id="12" name="Rectangle 8"/>
          <p:cNvSpPr>
            <a:spLocks noChangeArrowheads="1"/>
          </p:cNvSpPr>
          <p:nvPr userDrawn="1"/>
        </p:nvSpPr>
        <p:spPr bwMode="auto">
          <a:xfrm>
            <a:off x="609601" y="2333896"/>
            <a:ext cx="10972800" cy="1676400"/>
          </a:xfrm>
          <a:prstGeom prst="rect">
            <a:avLst/>
          </a:prstGeom>
          <a:solidFill>
            <a:schemeClr val="accent3">
              <a:lumMod val="75000"/>
            </a:schemeClr>
          </a:solidFill>
          <a:ln w="9525">
            <a:noFill/>
            <a:miter lim="800000"/>
            <a:headEnd/>
            <a:tailEnd/>
          </a:ln>
        </p:spPr>
        <p:txBody>
          <a:bodyPr wrap="none" lIns="101774" tIns="50887" rIns="101774" bIns="50887" anchor="ctr"/>
          <a:lstStyle/>
          <a:p>
            <a:pPr defTabSz="913651" fontAlgn="base">
              <a:spcBef>
                <a:spcPct val="0"/>
              </a:spcBef>
              <a:spcAft>
                <a:spcPct val="0"/>
              </a:spcAft>
            </a:pPr>
            <a:endParaRPr lang="en-US" sz="1100" b="1">
              <a:solidFill>
                <a:srgbClr val="000000"/>
              </a:solidFill>
              <a:latin typeface="Arial Unicode MS" pitchFamily="34" charset="-128"/>
              <a:ea typeface="ＭＳ Ｐゴシック"/>
            </a:endParaRPr>
          </a:p>
        </p:txBody>
      </p:sp>
      <p:sp>
        <p:nvSpPr>
          <p:cNvPr id="7" name="Title 1"/>
          <p:cNvSpPr>
            <a:spLocks noGrp="1"/>
          </p:cNvSpPr>
          <p:nvPr userDrawn="1">
            <p:ph type="title"/>
          </p:nvPr>
        </p:nvSpPr>
        <p:spPr>
          <a:xfrm>
            <a:off x="1293091" y="2333896"/>
            <a:ext cx="9605819" cy="1676400"/>
          </a:xfrm>
        </p:spPr>
        <p:txBody>
          <a:bodyPr anchor="ctr" anchorCtr="1">
            <a:normAutofit/>
          </a:bodyPr>
          <a:lstStyle>
            <a:lvl1pPr algn="ctr">
              <a:lnSpc>
                <a:spcPct val="100000"/>
              </a:lnSpc>
              <a:defRPr b="1">
                <a:solidFill>
                  <a:schemeClr val="bg1"/>
                </a:solidFill>
                <a:latin typeface="Calibri" panose="020F0502020204030204" pitchFamily="34" charset="0"/>
              </a:defRPr>
            </a:lvl1pPr>
          </a:lstStyle>
          <a:p>
            <a:r>
              <a:rPr lang="en-US"/>
              <a:t>Click to edit Master title style</a:t>
            </a:r>
          </a:p>
        </p:txBody>
      </p:sp>
      <p:sp>
        <p:nvSpPr>
          <p:cNvPr id="10" name="Rectangle 7"/>
          <p:cNvSpPr>
            <a:spLocks noChangeArrowheads="1"/>
          </p:cNvSpPr>
          <p:nvPr userDrawn="1"/>
        </p:nvSpPr>
        <p:spPr bwMode="ltGray">
          <a:xfrm>
            <a:off x="609600" y="581296"/>
            <a:ext cx="10972800" cy="5181600"/>
          </a:xfrm>
          <a:prstGeom prst="rect">
            <a:avLst/>
          </a:prstGeom>
          <a:noFill/>
          <a:ln w="88900">
            <a:solidFill>
              <a:schemeClr val="accent3">
                <a:lumMod val="75000"/>
              </a:schemeClr>
            </a:solidFill>
            <a:miter lim="800000"/>
            <a:headEnd/>
            <a:tailEnd/>
          </a:ln>
          <a:effectLst/>
        </p:spPr>
        <p:txBody>
          <a:bodyPr wrap="none" lIns="101774" tIns="50887" rIns="101774" bIns="50887" anchor="ctr"/>
          <a:lstStyle/>
          <a:p>
            <a:pPr defTabSz="913651" fontAlgn="base">
              <a:spcBef>
                <a:spcPct val="0"/>
              </a:spcBef>
              <a:spcAft>
                <a:spcPct val="0"/>
              </a:spcAft>
              <a:defRPr/>
            </a:pPr>
            <a:endParaRPr lang="en-US" sz="1100" b="1">
              <a:solidFill>
                <a:srgbClr val="000000"/>
              </a:solidFill>
              <a:latin typeface="Arial Unicode MS" pitchFamily="34" charset="-128"/>
              <a:ea typeface="ＭＳ Ｐゴシック" pitchFamily="1" charset="-128"/>
            </a:endParaRPr>
          </a:p>
        </p:txBody>
      </p:sp>
    </p:spTree>
    <p:extLst>
      <p:ext uri="{BB962C8B-B14F-4D97-AF65-F5344CB8AC3E}">
        <p14:creationId xmlns:p14="http://schemas.microsoft.com/office/powerpoint/2010/main" val="3547080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userDrawn="1"/>
        </p:nvPicPr>
        <p:blipFill>
          <a:blip r:embed="rId7"/>
          <a:stretch>
            <a:fillRect/>
          </a:stretch>
        </p:blipFill>
        <p:spPr>
          <a:xfrm>
            <a:off x="704256" y="2007983"/>
            <a:ext cx="2226201" cy="2188037"/>
          </a:xfrm>
          <a:prstGeom prst="rect">
            <a:avLst/>
          </a:prstGeom>
        </p:spPr>
      </p:pic>
      <p:sp>
        <p:nvSpPr>
          <p:cNvPr id="14" name="Slide Number Placeholder 1">
            <a:extLst>
              <a:ext uri="{FF2B5EF4-FFF2-40B4-BE49-F238E27FC236}">
                <a16:creationId xmlns:a16="http://schemas.microsoft.com/office/drawing/2014/main" id="{995883DD-6D83-4C3C-B5F6-84573B05D65C}"/>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620777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userDrawn="1"/>
        </p:nvPicPr>
        <p:blipFill>
          <a:blip r:embed="rId2"/>
          <a:stretch>
            <a:fillRect/>
          </a:stretch>
        </p:blipFill>
        <p:spPr>
          <a:xfrm>
            <a:off x="704256" y="2007983"/>
            <a:ext cx="2226201" cy="2188037"/>
          </a:xfrm>
          <a:prstGeom prst="rect">
            <a:avLst/>
          </a:prstGeom>
        </p:spPr>
      </p:pic>
      <p:sp>
        <p:nvSpPr>
          <p:cNvPr id="10" name="Slide Number Placeholder 1">
            <a:extLst>
              <a:ext uri="{FF2B5EF4-FFF2-40B4-BE49-F238E27FC236}">
                <a16:creationId xmlns:a16="http://schemas.microsoft.com/office/drawing/2014/main" id="{77D9CD91-E682-4D08-924B-63F966E8C3E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996878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9" name="Slide Number Placeholder 1">
            <a:extLst>
              <a:ext uri="{FF2B5EF4-FFF2-40B4-BE49-F238E27FC236}">
                <a16:creationId xmlns:a16="http://schemas.microsoft.com/office/drawing/2014/main" id="{FF72E630-D502-41C6-ACFE-D8726204EAF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592067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Manatt, Phelps &amp; Phillips, LLP</a:t>
            </a:r>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318142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r>
              <a:rPr lang="en-US" altLang="en-US"/>
              <a:t>Manatt, Phelps &amp; Phillips, LLP</a:t>
            </a:r>
          </a:p>
        </p:txBody>
      </p:sp>
      <p:sp>
        <p:nvSpPr>
          <p:cNvPr id="7" name="Slide Number Placeholder 1">
            <a:extLst>
              <a:ext uri="{FF2B5EF4-FFF2-40B4-BE49-F238E27FC236}">
                <a16:creationId xmlns:a16="http://schemas.microsoft.com/office/drawing/2014/main" id="{3AAA61CE-3F88-48E8-AC43-C17341D8FE7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623667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r>
              <a:rPr lang="en-US" altLang="en-US"/>
              <a:t>Manatt, Phelps &amp; Phillips, LLP</a:t>
            </a:r>
          </a:p>
        </p:txBody>
      </p:sp>
      <p:sp>
        <p:nvSpPr>
          <p:cNvPr id="9" name="Slide Number Placeholder 1">
            <a:extLst>
              <a:ext uri="{FF2B5EF4-FFF2-40B4-BE49-F238E27FC236}">
                <a16:creationId xmlns:a16="http://schemas.microsoft.com/office/drawing/2014/main" id="{E574F12C-DEBE-49EE-9473-ADB914C6DED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336481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r>
              <a:rPr lang="en-US" altLang="en-US"/>
              <a:t>Manatt, Phelps &amp; Phillips, LLP</a:t>
            </a:r>
          </a:p>
        </p:txBody>
      </p:sp>
      <p:sp>
        <p:nvSpPr>
          <p:cNvPr id="7" name="Slide Number Placeholder 1">
            <a:extLst>
              <a:ext uri="{FF2B5EF4-FFF2-40B4-BE49-F238E27FC236}">
                <a16:creationId xmlns:a16="http://schemas.microsoft.com/office/drawing/2014/main" id="{A13A521F-9157-47D1-BFE3-0165FA00BA0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708442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r>
              <a:rPr lang="en-US" altLang="en-US"/>
              <a:t>Manatt, Phelps &amp; Phillips, LLP</a:t>
            </a:r>
          </a:p>
        </p:txBody>
      </p:sp>
      <p:sp>
        <p:nvSpPr>
          <p:cNvPr id="11" name="Slide Number Placeholder 1">
            <a:extLst>
              <a:ext uri="{FF2B5EF4-FFF2-40B4-BE49-F238E27FC236}">
                <a16:creationId xmlns:a16="http://schemas.microsoft.com/office/drawing/2014/main" id="{6F6E8158-0173-41EC-9223-A90E9A0737A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557513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0" name="Slide Number Placeholder 1">
            <a:extLst>
              <a:ext uri="{FF2B5EF4-FFF2-40B4-BE49-F238E27FC236}">
                <a16:creationId xmlns:a16="http://schemas.microsoft.com/office/drawing/2014/main" id="{7BAF985E-41BD-46B1-9B83-D44C6FB35AC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04659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824408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op &amp; Bottom Rule Only">
    <p:spTree>
      <p:nvGrpSpPr>
        <p:cNvPr id="1" name=""/>
        <p:cNvGrpSpPr/>
        <p:nvPr/>
      </p:nvGrpSpPr>
      <p:grpSpPr>
        <a:xfrm>
          <a:off x="0" y="0"/>
          <a:ext cx="0" cy="0"/>
          <a:chOff x="0" y="0"/>
          <a:chExt cx="0" cy="0"/>
        </a:xfrm>
      </p:grpSpPr>
      <p:sp>
        <p:nvSpPr>
          <p:cNvPr id="8" name="Rectangle 7"/>
          <p:cNvSpPr/>
          <p:nvPr userDrawn="1"/>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r>
              <a:rPr lang="en-US" altLang="en-US"/>
              <a:t>Manatt, Phelps &amp; Phillips, LLP</a:t>
            </a:r>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197837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1" name="Rectangle 10"/>
          <p:cNvSpPr/>
          <p:nvPr userDrawn="1"/>
        </p:nvSpPr>
        <p:spPr bwMode="white">
          <a:xfrm>
            <a:off x="0" y="0"/>
            <a:ext cx="12192000" cy="1095104"/>
          </a:xfrm>
          <a:prstGeom prst="rect">
            <a:avLst/>
          </a:prstGeom>
          <a:solidFill>
            <a:schemeClr val="bg1"/>
          </a:solidFill>
          <a:ln w="9525" cap="flat" cmpd="sng" algn="ctr">
            <a:noFill/>
            <a:prstDash val="solid"/>
            <a:round/>
            <a:headEnd type="none" w="med" len="med"/>
            <a:tailEnd type="none" w="med" len="med"/>
          </a:ln>
          <a:effectLst/>
        </p:spPr>
        <p:txBody>
          <a:bodyPr vert="horz" wrap="square" lIns="101846" tIns="50923" rIns="101846" bIns="50923" numCol="1" spcCol="0" rtlCol="0" anchor="ctr" anchorCtr="0" compatLnSpc="1">
            <a:prstTxWarp prst="textNoShape">
              <a:avLst/>
            </a:prstTxWarp>
          </a:bodyPr>
          <a:lstStyle/>
          <a:p>
            <a:pPr algn="ctr" eaLnBrk="0" fontAlgn="base" hangingPunct="0">
              <a:spcBef>
                <a:spcPct val="0"/>
              </a:spcBef>
              <a:spcAft>
                <a:spcPct val="0"/>
              </a:spcAft>
            </a:pPr>
            <a:endParaRPr lang="en-US" sz="2000" b="1">
              <a:solidFill>
                <a:srgbClr val="000000"/>
              </a:solidFill>
            </a:endParaRPr>
          </a:p>
        </p:txBody>
      </p:sp>
      <p:sp>
        <p:nvSpPr>
          <p:cNvPr id="2" name="Footer Placeholder 1"/>
          <p:cNvSpPr>
            <a:spLocks noGrp="1"/>
          </p:cNvSpPr>
          <p:nvPr>
            <p:ph type="ftr" sz="quarter" idx="10"/>
          </p:nvPr>
        </p:nvSpPr>
        <p:spPr/>
        <p:txBody>
          <a:bodyPr/>
          <a:lstStyle/>
          <a:p>
            <a:r>
              <a:rPr lang="en-US" altLang="en-US">
                <a:solidFill>
                  <a:srgbClr val="FFFFFF"/>
                </a:solidFill>
              </a:rPr>
              <a:t>Manatt, Phelps &amp; Phillips, LLP</a:t>
            </a:r>
          </a:p>
        </p:txBody>
      </p:sp>
      <p:sp>
        <p:nvSpPr>
          <p:cNvPr id="12" name="Rectangle 8"/>
          <p:cNvSpPr>
            <a:spLocks noChangeArrowheads="1"/>
          </p:cNvSpPr>
          <p:nvPr userDrawn="1"/>
        </p:nvSpPr>
        <p:spPr bwMode="auto">
          <a:xfrm>
            <a:off x="609601" y="2333896"/>
            <a:ext cx="10972800" cy="1676400"/>
          </a:xfrm>
          <a:prstGeom prst="rect">
            <a:avLst/>
          </a:prstGeom>
          <a:solidFill>
            <a:schemeClr val="accent3">
              <a:lumMod val="75000"/>
            </a:schemeClr>
          </a:solidFill>
          <a:ln w="9525">
            <a:noFill/>
            <a:miter lim="800000"/>
            <a:headEnd/>
            <a:tailEnd/>
          </a:ln>
        </p:spPr>
        <p:txBody>
          <a:bodyPr wrap="none" lIns="101774" tIns="50887" rIns="101774" bIns="50887" anchor="ctr"/>
          <a:lstStyle/>
          <a:p>
            <a:pPr defTabSz="913651" fontAlgn="base">
              <a:spcBef>
                <a:spcPct val="0"/>
              </a:spcBef>
              <a:spcAft>
                <a:spcPct val="0"/>
              </a:spcAft>
            </a:pPr>
            <a:endParaRPr lang="en-US" sz="1100" b="1">
              <a:solidFill>
                <a:srgbClr val="000000"/>
              </a:solidFill>
              <a:latin typeface="Arial Unicode MS" pitchFamily="34" charset="-128"/>
              <a:ea typeface="ＭＳ Ｐゴシック"/>
            </a:endParaRPr>
          </a:p>
        </p:txBody>
      </p:sp>
      <p:sp>
        <p:nvSpPr>
          <p:cNvPr id="7" name="Title 1"/>
          <p:cNvSpPr>
            <a:spLocks noGrp="1"/>
          </p:cNvSpPr>
          <p:nvPr userDrawn="1">
            <p:ph type="title"/>
          </p:nvPr>
        </p:nvSpPr>
        <p:spPr>
          <a:xfrm>
            <a:off x="1293091" y="2333896"/>
            <a:ext cx="9605819" cy="1676400"/>
          </a:xfrm>
        </p:spPr>
        <p:txBody>
          <a:bodyPr anchor="ctr" anchorCtr="1">
            <a:normAutofit/>
          </a:bodyPr>
          <a:lstStyle>
            <a:lvl1pPr algn="ctr">
              <a:lnSpc>
                <a:spcPct val="100000"/>
              </a:lnSpc>
              <a:defRPr b="1">
                <a:solidFill>
                  <a:schemeClr val="bg1"/>
                </a:solidFill>
                <a:latin typeface="Calibri" panose="020F0502020204030204" pitchFamily="34" charset="0"/>
              </a:defRPr>
            </a:lvl1pPr>
          </a:lstStyle>
          <a:p>
            <a:r>
              <a:rPr lang="en-US"/>
              <a:t>Click to edit Master title style</a:t>
            </a:r>
          </a:p>
        </p:txBody>
      </p:sp>
      <p:sp>
        <p:nvSpPr>
          <p:cNvPr id="10" name="Rectangle 7"/>
          <p:cNvSpPr>
            <a:spLocks noChangeArrowheads="1"/>
          </p:cNvSpPr>
          <p:nvPr userDrawn="1"/>
        </p:nvSpPr>
        <p:spPr bwMode="ltGray">
          <a:xfrm>
            <a:off x="609600" y="581296"/>
            <a:ext cx="10972800" cy="5181600"/>
          </a:xfrm>
          <a:prstGeom prst="rect">
            <a:avLst/>
          </a:prstGeom>
          <a:noFill/>
          <a:ln w="88900">
            <a:solidFill>
              <a:schemeClr val="accent3">
                <a:lumMod val="75000"/>
              </a:schemeClr>
            </a:solidFill>
            <a:miter lim="800000"/>
            <a:headEnd/>
            <a:tailEnd/>
          </a:ln>
          <a:effectLst/>
        </p:spPr>
        <p:txBody>
          <a:bodyPr wrap="none" lIns="101774" tIns="50887" rIns="101774" bIns="50887" anchor="ctr"/>
          <a:lstStyle/>
          <a:p>
            <a:pPr defTabSz="913651" fontAlgn="base">
              <a:spcBef>
                <a:spcPct val="0"/>
              </a:spcBef>
              <a:spcAft>
                <a:spcPct val="0"/>
              </a:spcAft>
              <a:defRPr/>
            </a:pPr>
            <a:endParaRPr lang="en-US" sz="1100" b="1">
              <a:solidFill>
                <a:srgbClr val="000000"/>
              </a:solidFill>
              <a:latin typeface="Arial Unicode MS" pitchFamily="34" charset="-128"/>
              <a:ea typeface="ＭＳ Ｐゴシック" pitchFamily="1" charset="-128"/>
            </a:endParaRPr>
          </a:p>
        </p:txBody>
      </p:sp>
      <p:sp>
        <p:nvSpPr>
          <p:cNvPr id="8" name="Rectangle 7">
            <a:extLst>
              <a:ext uri="{FF2B5EF4-FFF2-40B4-BE49-F238E27FC236}">
                <a16:creationId xmlns:a16="http://schemas.microsoft.com/office/drawing/2014/main" id="{94F424ED-7005-490A-A165-D9D6C3B654A4}"/>
              </a:ext>
            </a:extLst>
          </p:cNvPr>
          <p:cNvSpPr/>
          <p:nvPr userDrawn="1"/>
        </p:nvSpPr>
        <p:spPr bwMode="white">
          <a:xfrm>
            <a:off x="0" y="6076950"/>
            <a:ext cx="12192000" cy="781050"/>
          </a:xfrm>
          <a:prstGeom prst="rect">
            <a:avLst/>
          </a:prstGeom>
          <a:solidFill>
            <a:schemeClr val="bg1"/>
          </a:solidFill>
          <a:ln w="9525" cap="flat" cmpd="sng" algn="ctr">
            <a:noFill/>
            <a:prstDash val="solid"/>
            <a:round/>
            <a:headEnd type="none" w="med" len="med"/>
            <a:tailEnd type="none" w="med" len="med"/>
          </a:ln>
          <a:effectLst/>
        </p:spPr>
        <p:txBody>
          <a:bodyPr vert="horz" wrap="square" lIns="101846" tIns="50923" rIns="101846" bIns="50923" numCol="1" spcCol="0" rtlCol="0" anchor="ctr" anchorCtr="0" compatLnSpc="1">
            <a:prstTxWarp prst="textNoShape">
              <a:avLst/>
            </a:prstTxWarp>
          </a:bodyPr>
          <a:lstStyle/>
          <a:p>
            <a:pPr algn="ctr" eaLnBrk="0" fontAlgn="base" hangingPunct="0">
              <a:spcBef>
                <a:spcPct val="0"/>
              </a:spcBef>
              <a:spcAft>
                <a:spcPct val="0"/>
              </a:spcAft>
            </a:pPr>
            <a:endParaRPr lang="en-US" sz="2000" b="1">
              <a:solidFill>
                <a:srgbClr val="000000"/>
              </a:solidFill>
            </a:endParaRPr>
          </a:p>
        </p:txBody>
      </p:sp>
    </p:spTree>
    <p:extLst>
      <p:ext uri="{BB962C8B-B14F-4D97-AF65-F5344CB8AC3E}">
        <p14:creationId xmlns:p14="http://schemas.microsoft.com/office/powerpoint/2010/main" val="332096571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2022 Manatt Health Retreat Report | Manatt, Phelps &amp; Phillips, LLP</a:t>
            </a:r>
          </a:p>
        </p:txBody>
      </p:sp>
      <p:sp>
        <p:nvSpPr>
          <p:cNvPr id="4" name="Slide Number Placeholder 1">
            <a:extLst>
              <a:ext uri="{FF2B5EF4-FFF2-40B4-BE49-F238E27FC236}">
                <a16:creationId xmlns:a16="http://schemas.microsoft.com/office/drawing/2014/main" id="{A0C17246-0604-483E-82AC-A6549DC7B5E1}"/>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54528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0425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613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223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4109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5336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4909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690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FC8-303E-2C81-A820-D799EF622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97365-C8FC-BABC-C9A2-0956502E3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10A5D-6939-C1E2-2D54-7AE3A8DA184B}"/>
              </a:ext>
            </a:extLst>
          </p:cNvPr>
          <p:cNvSpPr>
            <a:spLocks noGrp="1"/>
          </p:cNvSpPr>
          <p:nvPr>
            <p:ph type="dt" sz="half" idx="10"/>
          </p:nvPr>
        </p:nvSpPr>
        <p:spPr/>
        <p:txBody>
          <a:bodyPr/>
          <a:lstStyle/>
          <a:p>
            <a:fld id="{846CE7D5-CF57-46EF-B807-FDD0502418D4}" type="datetimeFigureOut">
              <a:rPr lang="en-US" smtClean="0"/>
              <a:t>6/20/2024</a:t>
            </a:fld>
            <a:endParaRPr lang="en-US"/>
          </a:p>
        </p:txBody>
      </p:sp>
      <p:sp>
        <p:nvSpPr>
          <p:cNvPr id="5" name="Footer Placeholder 4">
            <a:extLst>
              <a:ext uri="{FF2B5EF4-FFF2-40B4-BE49-F238E27FC236}">
                <a16:creationId xmlns:a16="http://schemas.microsoft.com/office/drawing/2014/main" id="{F76880AF-AC56-6022-19DD-CCBBE6974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C6A87-14E7-BD98-727B-8BDF04EF244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79824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25676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0504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71087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4446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4122179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892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3963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1"/>
            <a:ext cx="10517717" cy="1212895"/>
          </a:xfr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401615"/>
            <a:ext cx="10526184" cy="3841082"/>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0" name="Slide Number Placeholder 21"/>
          <p:cNvSpPr>
            <a:spLocks noGrp="1"/>
          </p:cNvSpPr>
          <p:nvPr>
            <p:ph type="sldNum" sz="quarter" idx="15"/>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2488678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9077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971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747327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207208" y="10372"/>
            <a:ext cx="11777584" cy="542129"/>
          </a:xfrm>
          <a:prstGeom prst="rect">
            <a:avLst/>
          </a:prstGeom>
        </p:spPr>
        <p:txBody>
          <a:bodyPr anchor="t">
            <a:noAutofit/>
          </a:bodyPr>
          <a:lstStyle>
            <a:lvl1pPr algn="l">
              <a:lnSpc>
                <a:spcPct val="100000"/>
              </a:lnSpc>
              <a:defRPr sz="32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24332736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18744265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8" y="624055"/>
            <a:ext cx="10457689" cy="548640"/>
          </a:xfrm>
          <a:prstGeom prst="rect">
            <a:avLst/>
          </a:prstGeom>
        </p:spPr>
        <p:txBody>
          <a:bodyPr anchor="t">
            <a:noAutofit/>
          </a:bodyPr>
          <a:lstStyle>
            <a:lvl1pPr algn="l">
              <a:defRPr sz="24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2477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sp>
        <p:nvSpPr>
          <p:cNvPr id="4" name="Text Placeholder 3"/>
          <p:cNvSpPr>
            <a:spLocks noGrp="1"/>
          </p:cNvSpPr>
          <p:nvPr>
            <p:ph type="body" sz="quarter" idx="10" hasCustomPrompt="1"/>
          </p:nvPr>
        </p:nvSpPr>
        <p:spPr>
          <a:xfrm>
            <a:off x="201305" y="1492839"/>
            <a:ext cx="11625227" cy="4592638"/>
          </a:xfrm>
        </p:spPr>
        <p:txBody>
          <a:bodyPr>
            <a:noAutofit/>
          </a:bodyPr>
          <a:lstStyle>
            <a:lvl1pPr marL="228600" indent="-228600">
              <a:lnSpc>
                <a:spcPct val="100000"/>
              </a:lnSpc>
              <a:spcBef>
                <a:spcPts val="1200"/>
              </a:spcBef>
              <a:defRPr sz="2000">
                <a:latin typeface="+mn-lt"/>
              </a:defRPr>
            </a:lvl1pPr>
            <a:lvl2pPr marL="576263" indent="-233363">
              <a:lnSpc>
                <a:spcPct val="100000"/>
              </a:lnSpc>
              <a:buFont typeface="Franklin Gothic Medium" panose="020B0603020102020204" pitchFamily="34" charset="0"/>
              <a:buChar char="−"/>
              <a:defRPr sz="2000">
                <a:latin typeface="+mn-lt"/>
              </a:defRPr>
            </a:lvl2pPr>
            <a:lvl3pPr marL="973138" indent="-228600">
              <a:lnSpc>
                <a:spcPct val="100000"/>
              </a:lnSpc>
              <a:defRPr sz="18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38188" y="6573308"/>
            <a:ext cx="10243961" cy="284692"/>
          </a:xfrm>
        </p:spPr>
        <p:txBody>
          <a:bodyPr/>
          <a:lstStyle>
            <a:lvl1pPr algn="l">
              <a:defRPr sz="1000" b="1" cap="all" baseline="0">
                <a:solidFill>
                  <a:schemeClr val="tx1"/>
                </a:solidFill>
                <a:latin typeface="+mn-lt"/>
              </a:defRPr>
            </a:lvl1pPr>
          </a:lstStyle>
          <a:p>
            <a:r>
              <a:rPr lang="en-US"/>
              <a:t>Samantha R | December 2023</a:t>
            </a:r>
          </a:p>
        </p:txBody>
      </p:sp>
      <p:sp>
        <p:nvSpPr>
          <p:cNvPr id="22" name="Slide Number Placeholder 21"/>
          <p:cNvSpPr>
            <a:spLocks noGrp="1"/>
          </p:cNvSpPr>
          <p:nvPr>
            <p:ph type="sldNum" sz="quarter" idx="14"/>
          </p:nvPr>
        </p:nvSpPr>
        <p:spPr>
          <a:xfrm>
            <a:off x="11074401" y="6573308"/>
            <a:ext cx="752131" cy="284692"/>
          </a:xfrm>
        </p:spPr>
        <p:txBody>
          <a:bodyPr/>
          <a:lstStyle>
            <a:lvl1pPr>
              <a:defRPr sz="1000" b="1">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0" y="0"/>
            <a:ext cx="10457689" cy="548640"/>
          </a:xfrm>
        </p:spPr>
        <p:txBody>
          <a:bodyPr anchor="t">
            <a:noAutofit/>
          </a:bodyPr>
          <a:lstStyle>
            <a:lvl1pPr algn="l">
              <a:defRPr sz="3200" b="1" i="0" baseline="0">
                <a:solidFill>
                  <a:schemeClr val="tx2">
                    <a:lumMod val="75000"/>
                  </a:schemeClr>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0FDA8C-38DD-78B8-C276-AB0BD30733EC}"/>
              </a:ext>
            </a:extLst>
          </p:cNvPr>
          <p:cNvSpPr>
            <a:spLocks noGrp="1"/>
          </p:cNvSpPr>
          <p:nvPr>
            <p:ph type="body" sz="quarter" idx="15" hasCustomPrompt="1"/>
          </p:nvPr>
        </p:nvSpPr>
        <p:spPr>
          <a:xfrm>
            <a:off x="201612" y="685800"/>
            <a:ext cx="11624919" cy="628650"/>
          </a:xfrm>
        </p:spPr>
        <p:txBody>
          <a:bodyPr>
            <a:normAutofit/>
          </a:bodyPr>
          <a:lstStyle>
            <a:lvl1pPr marL="0" indent="0">
              <a:buNone/>
              <a:defRPr sz="2000" b="1">
                <a:latin typeface="+mn-lt"/>
              </a:defRPr>
            </a:lvl1pPr>
            <a:lvl2pPr marL="257171" indent="0">
              <a:buNone/>
              <a:defRPr/>
            </a:lvl2pPr>
            <a:lvl3pPr marL="514341" indent="0">
              <a:buNone/>
              <a:defRPr/>
            </a:lvl3pPr>
            <a:lvl4pPr marL="771511" indent="0">
              <a:buNone/>
              <a:defRPr/>
            </a:lvl4pPr>
            <a:lvl5pPr marL="1028680" indent="0">
              <a:buNone/>
              <a:defRPr/>
            </a:lvl5pPr>
          </a:lstStyle>
          <a:p>
            <a:pPr lvl="0"/>
            <a:r>
              <a:rPr lang="en-US"/>
              <a:t>Insert tagline</a:t>
            </a:r>
          </a:p>
        </p:txBody>
      </p:sp>
    </p:spTree>
    <p:extLst>
      <p:ext uri="{BB962C8B-B14F-4D97-AF65-F5344CB8AC3E}">
        <p14:creationId xmlns:p14="http://schemas.microsoft.com/office/powerpoint/2010/main" val="25165652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614689"/>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6" hasCustomPrompt="1"/>
          </p:nvPr>
        </p:nvSpPr>
        <p:spPr>
          <a:xfrm>
            <a:off x="829733" y="1097281"/>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1"/>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608986"/>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2"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0134982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162668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497D">
                  <a:lumMod val="75000"/>
                </a:srgbClr>
              </a:solidFill>
              <a:effectLst/>
              <a:uLnTx/>
              <a:uFillTx/>
              <a:latin typeface="Franklin Gothic Demi Cond" panose="020B0706030402020204" pitchFamily="34" charset="0"/>
              <a:ea typeface="+mn-ea"/>
              <a:cs typeface="+mn-cs"/>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92" t="13639" r="14012" b="13765"/>
          <a:stretch/>
        </p:blipFill>
        <p:spPr>
          <a:xfrm>
            <a:off x="-6355" y="230096"/>
            <a:ext cx="2420780" cy="1215776"/>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36761" y="231756"/>
            <a:ext cx="2427068" cy="1210214"/>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83805" y="232513"/>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pic>
        <p:nvPicPr>
          <p:cNvPr id="2" name="Picture 1">
            <a:extLst>
              <a:ext uri="{FF2B5EF4-FFF2-40B4-BE49-F238E27FC236}">
                <a16:creationId xmlns:a16="http://schemas.microsoft.com/office/drawing/2014/main" id="{08F9D39A-2800-48F9-CC4E-9AE81DA3D3E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Tree>
    <p:extLst>
      <p:ext uri="{BB962C8B-B14F-4D97-AF65-F5344CB8AC3E}">
        <p14:creationId xmlns:p14="http://schemas.microsoft.com/office/powerpoint/2010/main" val="38144178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 Photo header Color Seal">
    <p:spTree>
      <p:nvGrpSpPr>
        <p:cNvPr id="1" name=""/>
        <p:cNvGrpSpPr/>
        <p:nvPr/>
      </p:nvGrpSpPr>
      <p:grpSpPr>
        <a:xfrm>
          <a:off x="0" y="0"/>
          <a:ext cx="0" cy="0"/>
          <a:chOff x="0" y="0"/>
          <a:chExt cx="0" cy="0"/>
        </a:xfrm>
      </p:grpSpPr>
      <p:sp>
        <p:nvSpPr>
          <p:cNvPr id="11" name="Rectangle 10"/>
          <p:cNvSpPr/>
          <p:nvPr/>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p:nvPicPr>
        <p:blipFill>
          <a:blip r:embed="rId7"/>
          <a:stretch>
            <a:fillRect/>
          </a:stretch>
        </p:blipFill>
        <p:spPr>
          <a:xfrm>
            <a:off x="704256" y="2007983"/>
            <a:ext cx="2226201" cy="2188037"/>
          </a:xfrm>
          <a:prstGeom prst="rect">
            <a:avLst/>
          </a:prstGeom>
        </p:spPr>
      </p:pic>
      <p:sp>
        <p:nvSpPr>
          <p:cNvPr id="14" name="Slide Number Placeholder 1">
            <a:extLst>
              <a:ext uri="{FF2B5EF4-FFF2-40B4-BE49-F238E27FC236}">
                <a16:creationId xmlns:a16="http://schemas.microsoft.com/office/drawing/2014/main" id="{995883DD-6D83-4C3C-B5F6-84573B05D65C}"/>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5525813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p:nvPicPr>
        <p:blipFill>
          <a:blip r:embed="rId2"/>
          <a:stretch>
            <a:fillRect/>
          </a:stretch>
        </p:blipFill>
        <p:spPr>
          <a:xfrm>
            <a:off x="704256" y="2007983"/>
            <a:ext cx="2226201" cy="2188037"/>
          </a:xfrm>
          <a:prstGeom prst="rect">
            <a:avLst/>
          </a:prstGeom>
        </p:spPr>
      </p:pic>
      <p:sp>
        <p:nvSpPr>
          <p:cNvPr id="10" name="Slide Number Placeholder 1">
            <a:extLst>
              <a:ext uri="{FF2B5EF4-FFF2-40B4-BE49-F238E27FC236}">
                <a16:creationId xmlns:a16="http://schemas.microsoft.com/office/drawing/2014/main" id="{77D9CD91-E682-4D08-924B-63F966E8C3E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128465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9" name="Slide Number Placeholder 1">
            <a:extLst>
              <a:ext uri="{FF2B5EF4-FFF2-40B4-BE49-F238E27FC236}">
                <a16:creationId xmlns:a16="http://schemas.microsoft.com/office/drawing/2014/main" id="{FF72E630-D502-41C6-ACFE-D8726204EAF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881783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56511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theme" Target="../theme/theme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7.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04809397"/>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763" r:id="rId3"/>
    <p:sldLayoutId id="2147483761" r:id="rId4"/>
    <p:sldLayoutId id="2147483719" r:id="rId5"/>
    <p:sldLayoutId id="2147483721" r:id="rId6"/>
    <p:sldLayoutId id="2147483723" r:id="rId7"/>
    <p:sldLayoutId id="2147483724" r:id="rId8"/>
    <p:sldLayoutId id="2147483725" r:id="rId9"/>
    <p:sldLayoutId id="2147483726" r:id="rId10"/>
    <p:sldLayoutId id="2147483727" r:id="rId11"/>
    <p:sldLayoutId id="2147483728" r:id="rId12"/>
    <p:sldLayoutId id="2147483769" r:id="rId13"/>
    <p:sldLayoutId id="2147483770" r:id="rId14"/>
    <p:sldLayoutId id="2147483771" r:id="rId15"/>
  </p:sldLayoutIdLst>
  <p:hf hdr="0" dt="0"/>
  <p:txStyles>
    <p:title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685800" rtl="0" eaLnBrk="1" latinLnBrk="0" hangingPunct="1">
        <a:lnSpc>
          <a:spcPct val="90000"/>
        </a:lnSpc>
        <a:spcBef>
          <a:spcPts val="750"/>
        </a:spcBef>
        <a:buFont typeface="Arial" panose="020B0604020202020204" pitchFamily="34" charset="0"/>
        <a:buChar char="•"/>
        <a:defRPr sz="28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1" y="6603335"/>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7" b="1">
                <a:solidFill>
                  <a:srgbClr val="15365E"/>
                </a:solidFill>
                <a:latin typeface="Arial" panose="020B0604020202020204" pitchFamily="34" charset="0"/>
                <a:cs typeface="Arial" panose="020B0604020202020204" pitchFamily="34" charset="0"/>
              </a:rPr>
              <a:t>What our Behavioral Health Investments Mean for North Carolina</a:t>
            </a:r>
          </a:p>
        </p:txBody>
      </p:sp>
      <p:sp>
        <p:nvSpPr>
          <p:cNvPr id="5" name="Text Placeholder 13"/>
          <p:cNvSpPr txBox="1">
            <a:spLocks/>
          </p:cNvSpPr>
          <p:nvPr userDrawn="1"/>
        </p:nvSpPr>
        <p:spPr>
          <a:xfrm>
            <a:off x="11650133" y="6600157"/>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fld id="{0ED8F5E8-15B1-AB47-A7E0-4212F4A2D8F9}" type="slidenum">
              <a:rPr lang="en-US" sz="900" b="1" i="0" smtClean="0">
                <a:latin typeface="Arial" panose="020B0604020202020204" pitchFamily="34" charset="0"/>
                <a:cs typeface="Arial" panose="020B0604020202020204" pitchFamily="34" charset="0"/>
              </a:rPr>
              <a:pPr algn="r"/>
              <a:t>‹#›</a:t>
            </a:fld>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0106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832" r:id="rId7"/>
    <p:sldLayoutId id="2147483737" r:id="rId8"/>
    <p:sldLayoutId id="2147483738" r:id="rId9"/>
    <p:sldLayoutId id="2147483739" r:id="rId10"/>
    <p:sldLayoutId id="2147483740" r:id="rId11"/>
    <p:sldLayoutId id="2147483742" r:id="rId12"/>
    <p:sldLayoutId id="2147483743" r:id="rId13"/>
    <p:sldLayoutId id="2147483744" r:id="rId14"/>
    <p:sldLayoutId id="2147483745" r:id="rId15"/>
    <p:sldLayoutId id="2147483846" r:id="rId16"/>
  </p:sldLayoutIdLst>
  <p:hf hdr="0" dt="0"/>
  <p:txStyles>
    <p:titleStyle>
      <a:lvl1pPr algn="l" defTabSz="685766"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26" indent="-171442" algn="l" defTabSz="685766"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08" indent="-171442" algn="l" defTabSz="685766"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091" indent="-171442" algn="l" defTabSz="685766"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2973" indent="-171442" algn="l" defTabSz="685766"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3049BA-20AF-4C49-9754-A6E66E6C1877}"/>
              </a:ext>
            </a:extLst>
          </p:cNvPr>
          <p:cNvSpPr/>
          <p:nvPr userDrawn="1"/>
        </p:nvSpPr>
        <p:spPr>
          <a:xfrm>
            <a:off x="0" y="6603819"/>
            <a:ext cx="12192000" cy="2662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Calibri" panose="020F0502020204030204" pitchFamily="34" charset="0"/>
            </a:endParaRPr>
          </a:p>
        </p:txBody>
      </p:sp>
    </p:spTree>
    <p:extLst>
      <p:ext uri="{BB962C8B-B14F-4D97-AF65-F5344CB8AC3E}">
        <p14:creationId xmlns:p14="http://schemas.microsoft.com/office/powerpoint/2010/main" val="763676716"/>
      </p:ext>
    </p:extLst>
  </p:cSld>
  <p:clrMap bg1="lt1" tx1="dk1" bg2="lt2" tx2="dk2" accent1="accent1" accent2="accent2" accent3="accent3" accent4="accent4" accent5="accent5" accent6="accent6" hlink="hlink" folHlink="folHlink"/>
  <p:sldLayoutIdLst>
    <p:sldLayoutId id="2147483847"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849" r:id="rId14"/>
    <p:sldLayoutId id="2147483762" r:id="rId15"/>
    <p:sldLayoutId id="2147483848" r:id="rId16"/>
    <p:sldLayoutId id="2147483764" r:id="rId17"/>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userDrawn="1"/>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userDrawn="1"/>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userDrawn="1"/>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r>
              <a:rPr lang="en-US" altLang="en-US"/>
              <a:t>Manatt, Phelps &amp; Phillips, LLP</a:t>
            </a:r>
          </a:p>
        </p:txBody>
      </p:sp>
      <p:sp>
        <p:nvSpPr>
          <p:cNvPr id="2" name="Slide Number Placeholder 1">
            <a:extLst>
              <a:ext uri="{FF2B5EF4-FFF2-40B4-BE49-F238E27FC236}">
                <a16:creationId xmlns:a16="http://schemas.microsoft.com/office/drawing/2014/main" id="{0E8980DB-ED94-49C6-B520-2AA19FBA326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1447993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1" r:id="rId12"/>
  </p:sldLayoutIdLs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userDrawn="1"/>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userDrawn="1"/>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userDrawn="1"/>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r>
              <a:rPr lang="en-US" altLang="en-US"/>
              <a:t>Manatt, Phelps &amp; Phillips, LLP</a:t>
            </a:r>
          </a:p>
        </p:txBody>
      </p:sp>
      <p:sp>
        <p:nvSpPr>
          <p:cNvPr id="9" name="Slide Number Placeholder 1">
            <a:extLst>
              <a:ext uri="{FF2B5EF4-FFF2-40B4-BE49-F238E27FC236}">
                <a16:creationId xmlns:a16="http://schemas.microsoft.com/office/drawing/2014/main" id="{FCF91680-BBF3-46D4-B12B-9EEAB876216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9066973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5" r:id="rId12"/>
  </p:sldLayoutIdLs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4230912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21" r:id="rId13"/>
    <p:sldLayoutId id="2147483822" r:id="rId14"/>
    <p:sldLayoutId id="2147483825" r:id="rId15"/>
    <p:sldLayoutId id="2147483826" r:id="rId16"/>
    <p:sldLayoutId id="2147483850" r:id="rId17"/>
    <p:sldLayoutId id="2147483852" r:id="rId18"/>
    <p:sldLayoutId id="2147483853" r:id="rId19"/>
    <p:sldLayoutId id="2147483855" r:id="rId20"/>
    <p:sldLayoutId id="2147483856" r:id="rId21"/>
    <p:sldLayoutId id="2147483857" r:id="rId22"/>
    <p:sldLayoutId id="214748385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FCF91680-BBF3-46D4-B12B-9EEAB876216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82578472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dhhs.gov/about/department-initiatives/inclusion-connects" TargetMode="External"/><Relationship Id="rId2" Type="http://schemas.openxmlformats.org/officeDocument/2006/relationships/image" Target="../media/image58.jpeg"/><Relationship Id="rId1" Type="http://schemas.openxmlformats.org/officeDocument/2006/relationships/slideLayout" Target="../slideLayouts/slideLayout90.xml"/><Relationship Id="rId4" Type="http://schemas.openxmlformats.org/officeDocument/2006/relationships/hyperlink" Target="https://www.ncdhhs.gov/news/press-releases/2024/03/14/new-inclusion-connects-initiative-further-support-people-intellectual-and-developmental-disabilitie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87.xml"/><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2" Type="http://schemas.microsoft.com/office/2018/10/relationships/comments" Target="../comments/modernComment_7FFFEDCE_FCBB8F5.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dhhs.gov/news/press-releases/2023/12/04/new-performance-dashboard-988-suicide-and-crisis-lifeline" TargetMode="External"/><Relationship Id="rId2" Type="http://schemas.openxmlformats.org/officeDocument/2006/relationships/hyperlink" Target="https://www.ncdhhs.gov/divisions/mental-health-developmental-disabilities-and-substance-use-services/reports" TargetMode="External"/><Relationship Id="rId1" Type="http://schemas.openxmlformats.org/officeDocument/2006/relationships/slideLayout" Target="../slideLayouts/slideLayout89.xml"/><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ncdhhs.gov/news/press-releases/2024/02/19/nc-launches-additional-phone-support-people-experiencing-mental-illness-or-substance-use-disorder" TargetMode="External"/><Relationship Id="rId1" Type="http://schemas.openxmlformats.org/officeDocument/2006/relationships/slideLayout" Target="../slideLayouts/slideLayout86.xm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ncdhhs.gov/news/press-releases/2024/04/08/investment-strengthening-north-carolinas-behavioral-health-crisis-response-system" TargetMode="Externa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90.xml"/><Relationship Id="rId4" Type="http://schemas.openxmlformats.org/officeDocument/2006/relationships/hyperlink" Target="https://www.ncdhhs.gov/news/press-releases/2024/04/24/ncdhhs-invests-22-million-community-crisis-centers-and-peer-respite-north-carolin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edicaid.ncdhhs.gov/north-carolina-expands-medicaid#ToolkitFreematerialsfortalkingaboutNCMedicaidexpansion-2329" TargetMode="External"/><Relationship Id="rId2" Type="http://schemas.openxmlformats.org/officeDocument/2006/relationships/image" Target="../media/image77.jpeg"/><Relationship Id="rId1" Type="http://schemas.openxmlformats.org/officeDocument/2006/relationships/slideLayout" Target="../slideLayouts/slideLayout89.xml"/><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3.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hyperlink" Target="https://www.ncdhhs.gov/news/press-releases/2023/12/20/new-medicaid-expansion-enrollment-dashboard-updated-monthly-enrollee-data?utm_source=Stakeholders&amp;utm_campaign=725b9721fa-External+Stakeholders_122123&amp;utm_medium=email&amp;utm_term=0_dbdaf4daf2-725b9721fa-82413319&amp;mc_cid=725b9721fa&amp;mc_eid=fb824e1257" TargetMode="External"/><Relationship Id="rId2" Type="http://schemas.openxmlformats.org/officeDocument/2006/relationships/hyperlink" Target="https://medicaid.ncdhhs.gov/reports/medicaid-expansion-dashboard" TargetMode="External"/><Relationship Id="rId1" Type="http://schemas.openxmlformats.org/officeDocument/2006/relationships/slideLayout" Target="../slideLayouts/slideLayout86.xml"/><Relationship Id="rId5" Type="http://schemas.microsoft.com/office/2007/relationships/hdphoto" Target="../media/hdphoto2.wdp"/><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hyperlink" Target="https://www.ncdhhs.gov/divisions/mental-health-developmental-disabilities-and-substance-use-services/reports" TargetMode="External"/><Relationship Id="rId2" Type="http://schemas.openxmlformats.org/officeDocument/2006/relationships/hyperlink" Target="https://www.ncdhhs.gov/side-side-presentation-sept-2023/open" TargetMode="Externa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ncdhhs.gov/providers/lme-mco-directory" TargetMode="Externa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dhhs.gov/news/press-releases/2023/11/15/behavioral-health-reimbursement-rates-increased-first-time-decade" TargetMode="External"/><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medicaid.ncdhhs.gov/blog/2023/11/22/nc-medicaid-innovations-waiver-provider-rate-increase" TargetMode="Externa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89.xml"/><Relationship Id="rId5" Type="http://schemas.openxmlformats.org/officeDocument/2006/relationships/hyperlink" Target="https://forms.office.com/pages/responsepage.aspx?id=3IF2etC5mkSFw-zCbNftGcUxhmKYlAxNoZ-Dbkfa07NUREhXNkRPUTNNVDZIQ09SM09BRjhQMThEMC4u" TargetMode="Externa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s://gcc02.safelinks.protection.outlook.com/?url=https%3A%2F%2Fw6wxcxebb.cc.rs6.net%2Ftn.jsp%3Ff%3D0019lXfa-t9O1VoV8o4CrKJnKNfXL4CypSQ_FbzvNn6mqlP-CK-mYmWpdQnzhp5pvjoZ53LWa92-_11p4wPSW_MUGxRCCXs9wUoEdSHXPYxTW4wTYtfCQiFtbqTqq1fHUDrLqhezYLjX0wl_fvmfen02laN2zOTsNKAHa7mx_3AB64cpMjqHBGviQCqppIAieqMk73TZjS6OYHv028F-Pfw4Rq-mCngJbhYPFKodbc7AX3gbOcADjnXNEl2_XczhDNTwtvt7vqS3COlBE2KC8LaWu7D8yscShpW96zcHvIzRxjPvN1YjIDjqnBOm5l1bNzoNySn48Xb8G3NClFlkTijhxpVPoH17Xr8voVev9iBW0rVJL66fdXSiQAulZo4gotbqAP8wxQI_Bf_7mOgiySmsDKxImhMEYX4P1gAslJGHNyq2ikIm_c014K2Bm2tzthw_ZZ6faWSsvVtdscr7jJ5k4Yl2INwGuBRL8IkVtSlrHxStsJPzyPa2PZ6CE1nnl6uQ_aF4-K5PiyKKLZFGSqk0mZ_FTVIqGcikUHFWai1umdxnsokG2hB1c97HBDKfYYIf3NFR0ZfY_5FRHq4vjyQcLQOjDKdE1l7y1OQ9E-NHXwDhovC5wlvBOdFhFcEs6HUhPVcH7od7CjrGXhFEQGmmtHHL8S3rR_UCLYFqVuPMqts6ihFZkiSRqJ5apDeHublAHnUAQwPJ0JOFTZ7v0agd5-10bNgUqGgtS7ZSJFqgx4iN4b0N6Fhq7K5P9D7eF5Ld5sb2NhE2qFnH_zxNLcaiMHxGrt0Uq3qymIP8YM2TNM%3D%26c%3DRBOoj-gTvP9NVD9vmC-2UkVVqtBH8XJ4xJ6zYhprl4AXAQTlPvlGQA%3D%3D%26ch%3DrYXLWT0CVCeXhAkQuzrgZNo-a10oP2qneOAS8HxrMUCH-xWBFWfZPw%3D%3D&amp;data=05%7C02%7Cvictoria.burns%40dhhs.nc.gov%7Ce0f980de50f44cc7e84e08dc5d7ebe26%7C7a7681dcb9d0449a85c3ecc26cd7ed19%7C0%7C0%7C638488046128296610%7CUnknown%7CTWFpbGZsb3d8eyJWIjoiMC4wLjAwMDAiLCJQIjoiV2luMzIiLCJBTiI6Ik1haWwiLCJXVCI6Mn0%3D%7C0%7C%7C%7C&amp;sdata=%2BBqb0LMg9OGKROG0vVnXndqsGs8h1vT6J5z%2BVz5CN8U%3D&amp;reserved=0" TargetMode="External"/><Relationship Id="rId2" Type="http://schemas.openxmlformats.org/officeDocument/2006/relationships/hyperlink" Target="https://www.ncdhhs.gov/news/press-releases/2024/04/10/agreement-samantha-r-et-al-vs-ncdhhs-and-state-north-carolina" TargetMode="External"/><Relationship Id="rId1" Type="http://schemas.openxmlformats.org/officeDocument/2006/relationships/slideLayout" Target="../slideLayouts/slideLayout91.xml"/><Relationship Id="rId4" Type="http://schemas.openxmlformats.org/officeDocument/2006/relationships/hyperlink" Target="https://gcc02.safelinks.protection.outlook.com/?url=https%3A%2F%2Fw6wxcxebb.cc.rs6.net%2Ftn.jsp%3Ff%3D0019lXfa-t9O1VoV8o4CrKJnKNfXL4CypSQ_FbzvNn6mqlP-CK-mYmWpdQnzhp5pvjovGXpNUcYGI41n_Mhgl0MW1Ghb5CvEkddiJ2nlIJ7puJiQssiJ4MFalYiA-p2nbJJiDjXveuKAv2C0UOlO7PK7ojwqu_Gn-yI7IFtH4210byoTJIQK-R4iYQgBRSMzlk_nxSWm8AYPTHk1gPjimypBkq1875OHs8-92MsRutBhnIB5DcY-_L20UsWyxaXJVIC-s3hAtm-a5OEdUYIpHE7bJ5P8xaOcE5dADwEwjFt3BxC1zOuqFIJekoAxJDuJrKNRo6pPRtE9AkvU3lM-8qATXC5unmQ36zE0qNq9B01OStEuAqEP2PiYUl0WJJQ9dtA_3RRjuo3rb-BFicn7NVWXat9ypRNlizffgNB-sWHl0DyBWi4l5z1fp0Ws88z1J4i2PihdoHAL5d2Tcjs3rrODY_yoWRTA5dpRbJIJsydweUjKDKTmQui_F2h89gJO4jZdk2P9ABorFGL1Ps-6VkymAuVsjymnwyNCdr-zbgiBeO0aT23bBjTKoCC02gsChh97ANgel3gijBTIm-FdJpbUAaX4lU6xnQoaXnWhEGbtNb_sCRpc_-jeCsMzY_JlIx1W8AjVupWngLxmg9dLEQKwGqBySf1i7nsz31nkQ851kswQti11aTJ0mb0TQWAljeO_B80uTYEOZjQhfLB7jLQuI0DiGhvcuJmcMe-h-e4V-xywmnnuS7MPs0f-3xpy9kT9P00dzS1GC7Dse7z9lySmLvZ4eqd4qvEPcY11QHHmpPJiHohOshNmg%3D%3D%26c%3DRBOoj-gTvP9NVD9vmC-2UkVVqtBH8XJ4xJ6zYhprl4AXAQTlPvlGQA%3D%3D%26ch%3DrYXLWT0CVCeXhAkQuzrgZNo-a10oP2qneOAS8HxrMUCH-xWBFWfZPw%3D%3D&amp;data=05%7C02%7Cvictoria.burns%40dhhs.nc.gov%7Ce0f980de50f44cc7e84e08dc5d7ebe26%7C7a7681dcb9d0449a85c3ecc26cd7ed19%7C0%7C0%7C638488046128309760%7CUnknown%7CTWFpbGZsb3d8eyJWIjoiMC4wLjAwMDAiLCJQIjoiV2luMzIiLCJBTiI6Ik1haWwiLCJXVCI6Mn0%3D%7C0%7C%7C%7C&amp;sdata=NXq3mAlIRPWxa0UmaBeX0%2Fku1APNVsQCpLY9QFZu7vs%3D&amp;reserved=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9.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hyperlink" Target="https://gcc02.safelinks.protection.outlook.com/?url=https%3A%2F%2Fmedicaid.ncdhhs.gov%2Ftailored-plans&amp;data=05%7C02%7Cvictoria.burns%40dhhs.nc.gov%7C6b861ae798524733e84b08dc5a3593ef%7C7a7681dcb9d0449a85c3ecc26cd7ed19%7C0%7C0%7C638484433375989104%7CUnknown%7CTWFpbGZsb3d8eyJWIjoiMC4wLjAwMDAiLCJQIjoiV2luMzIiLCJBTiI6Ik1haWwiLCJXVCI6Mn0%3D%7C0%7C%7C%7C&amp;sdata=h8xSaw5mjPH3VvQutA0%2BseaXFjeH9XKhQPWeoNaytyk%3D&amp;reserved=0" TargetMode="External"/><Relationship Id="rId3" Type="http://schemas.openxmlformats.org/officeDocument/2006/relationships/hyperlink" Target="https://gcc02.safelinks.protection.outlook.com/?url=https%3A%2F%2Fmedicaid.ncdhhs.gov%2Ftailored-plan-essentials-powerpoint%2Fopen&amp;data=05%7C02%7Cvictoria.burns%40dhhs.nc.gov%7C6b861ae798524733e84b08dc5a3593ef%7C7a7681dcb9d0449a85c3ecc26cd7ed19%7C0%7C0%7C638484433375952775%7CUnknown%7CTWFpbGZsb3d8eyJWIjoiMC4wLjAwMDAiLCJQIjoiV2luMzIiLCJBTiI6Ik1haWwiLCJXVCI6Mn0%3D%7C0%7C%7C%7C&amp;sdata=1gatv5WB43igkSKB39Yg23Ip2VqsncbKKXVuL8CXiVI%3D&amp;reserved=0" TargetMode="External"/><Relationship Id="rId7" Type="http://schemas.openxmlformats.org/officeDocument/2006/relationships/hyperlink" Target="https://gcc02.safelinks.protection.outlook.com/?url=https%3A%2F%2Fmedicaid.ncdhhs.gov%2Ftailored-plan-social-media-content-and-graphics-espanol%2Fdownload%3Fattachment&amp;data=05%7C02%7Cvictoria.burns%40dhhs.nc.gov%7C6b861ae798524733e84b08dc5a3593ef%7C7a7681dcb9d0449a85c3ecc26cd7ed19%7C0%7C0%7C638484433375982848%7CUnknown%7CTWFpbGZsb3d8eyJWIjoiMC4wLjAwMDAiLCJQIjoiV2luMzIiLCJBTiI6Ik1haWwiLCJXVCI6Mn0%3D%7C0%7C%7C%7C&amp;sdata=yQOGzEmw9RkSTQgvckTv4GnXbLgcggIr3gUXirvPfOA%3D&amp;reserved=0" TargetMode="External"/><Relationship Id="rId2" Type="http://schemas.openxmlformats.org/officeDocument/2006/relationships/image" Target="../media/image52.jpeg"/><Relationship Id="rId1" Type="http://schemas.openxmlformats.org/officeDocument/2006/relationships/slideLayout" Target="../slideLayouts/slideLayout90.xml"/><Relationship Id="rId6" Type="http://schemas.openxmlformats.org/officeDocument/2006/relationships/hyperlink" Target="https://gcc02.safelinks.protection.outlook.com/?url=https%3A%2F%2Fmedicaid.ncdhhs.gov%2Ftailored-plan-social-media-content-and-graphics%2Fopen&amp;data=05%7C02%7Cvictoria.burns%40dhhs.nc.gov%7C6b861ae798524733e84b08dc5a3593ef%7C7a7681dcb9d0449a85c3ecc26cd7ed19%7C0%7C0%7C638484433375976700%7CUnknown%7CTWFpbGZsb3d8eyJWIjoiMC4wLjAwMDAiLCJQIjoiV2luMzIiLCJBTiI6Ik1haWwiLCJXVCI6Mn0%3D%7C0%7C%7C%7C&amp;sdata=Wdcvl6P6Xrlqbo8z4FZ8i6JSCsriQDUFh2WVJxyOyBY%3D&amp;reserved=0" TargetMode="External"/><Relationship Id="rId5" Type="http://schemas.openxmlformats.org/officeDocument/2006/relationships/hyperlink" Target="https://gcc02.safelinks.protection.outlook.com/?url=https%3A%2F%2Fmedicaid.ncdhhs.gov%2Ftailored-plans-transition-flyer%2Fopen&amp;data=05%7C02%7Cvictoria.burns%40dhhs.nc.gov%7C6b861ae798524733e84b08dc5a3593ef%7C7a7681dcb9d0449a85c3ecc26cd7ed19%7C0%7C0%7C638484433375970287%7CUnknown%7CTWFpbGZsb3d8eyJWIjoiMC4wLjAwMDAiLCJQIjoiV2luMzIiLCJBTiI6Ik1haWwiLCJXVCI6Mn0%3D%7C0%7C%7C%7C&amp;sdata=S4KnAEYvd7Wil7OwOdfbJern9QdHtnxpAWqsIzy5cBA%3D&amp;reserved=0" TargetMode="External"/><Relationship Id="rId10" Type="http://schemas.openxmlformats.org/officeDocument/2006/relationships/image" Target="../media/image53.png"/><Relationship Id="rId4" Type="http://schemas.openxmlformats.org/officeDocument/2006/relationships/hyperlink" Target="https://gcc02.safelinks.protection.outlook.com/?url=https%3A%2F%2Fmedicaid.ncdhhs.gov%2Ftailored-plan-essentials-powerpoint-es%2Fdownload%3Fattachment&amp;data=05%7C02%7Cvictoria.burns%40dhhs.nc.gov%7C6b861ae798524733e84b08dc5a3593ef%7C7a7681dcb9d0449a85c3ecc26cd7ed19%7C0%7C0%7C638484433375962576%7CUnknown%7CTWFpbGZsb3d8eyJWIjoiMC4wLjAwMDAiLCJQIjoiV2luMzIiLCJBTiI6Ik1haWwiLCJXVCI6Mn0%3D%7C0%7C%7C%7C&amp;sdata=5osj2Ki%2FJURX53uw%2Ft6bezn%2Fa4THSK6XOiOGo4Oj0Wk%3D&amp;reserved=0" TargetMode="External"/><Relationship Id="rId9" Type="http://schemas.openxmlformats.org/officeDocument/2006/relationships/hyperlink" Target="https://gcc02.safelinks.protection.outlook.com/?url=https%3A%2F%2Fmedicaid.ncdhhs.gov%2Ftailored-plans%2Ftoolkit&amp;data=05%7C02%7Cvictoria.burns%40dhhs.nc.gov%7C6b861ae798524733e84b08dc5a3593ef%7C7a7681dcb9d0449a85c3ecc26cd7ed19%7C0%7C0%7C638484433375995155%7CUnknown%7CTWFpbGZsb3d8eyJWIjoiMC4wLjAwMDAiLCJQIjoiV2luMzIiLCJBTiI6Ik1haWwiLCJXVCI6Mn0%3D%7C0%7C%7C%7C&amp;sdata=tA1hP5P2%2BctkOlyG1hCfXqNX7yodsEe2Let6GXFjMyU%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hyperlink" Target="https://qualtricsxmjs5mzw479.qualtrics.com/jfe/form/SV_726FmS7lpnLkJim" TargetMode="External"/><Relationship Id="rId5" Type="http://schemas.openxmlformats.org/officeDocument/2006/relationships/image" Target="../media/image56.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1FEE-3867-CFB3-8AF3-5C1E4494447D}"/>
              </a:ext>
            </a:extLst>
          </p:cNvPr>
          <p:cNvSpPr>
            <a:spLocks noGrp="1"/>
          </p:cNvSpPr>
          <p:nvPr>
            <p:ph type="title"/>
          </p:nvPr>
        </p:nvSpPr>
        <p:spPr>
          <a:xfrm>
            <a:off x="0" y="2616061"/>
            <a:ext cx="12192000" cy="466439"/>
          </a:xfrm>
        </p:spPr>
        <p:txBody>
          <a:bodyPr>
            <a:noAutofit/>
          </a:bodyPr>
          <a:lstStyle/>
          <a:p>
            <a:pPr algn="ctr"/>
            <a:r>
              <a:rPr lang="en-US" sz="7200" b="0" dirty="0">
                <a:latin typeface="Calibri"/>
                <a:cs typeface="Arial"/>
              </a:rPr>
              <a:t>CHSA Update</a:t>
            </a:r>
          </a:p>
        </p:txBody>
      </p:sp>
      <p:sp>
        <p:nvSpPr>
          <p:cNvPr id="3" name="Subtitle 2">
            <a:extLst>
              <a:ext uri="{FF2B5EF4-FFF2-40B4-BE49-F238E27FC236}">
                <a16:creationId xmlns:a16="http://schemas.microsoft.com/office/drawing/2014/main" id="{83213152-B2DE-66D5-8E18-5829DAFA724F}"/>
              </a:ext>
            </a:extLst>
          </p:cNvPr>
          <p:cNvSpPr>
            <a:spLocks noGrp="1"/>
          </p:cNvSpPr>
          <p:nvPr>
            <p:ph type="body" sz="quarter" idx="10"/>
          </p:nvPr>
        </p:nvSpPr>
        <p:spPr>
          <a:xfrm>
            <a:off x="1" y="3780634"/>
            <a:ext cx="12191999" cy="1913708"/>
          </a:xfrm>
        </p:spPr>
        <p:txBody>
          <a:bodyPr vert="horz" lIns="91440" tIns="45720" rIns="91440" bIns="45720" rtlCol="0" anchor="t">
            <a:noAutofit/>
          </a:bodyPr>
          <a:lstStyle/>
          <a:p>
            <a:pPr marL="0" indent="0" algn="ctr" rtl="0" fontAlgn="base">
              <a:spcBef>
                <a:spcPts val="0"/>
              </a:spcBef>
              <a:buNone/>
            </a:pPr>
            <a:r>
              <a:rPr lang="en-US" dirty="0">
                <a:latin typeface="+mn-lt"/>
              </a:rPr>
              <a:t>Ginger Yarbrough, MPA, CPHQ, NADD-DDS</a:t>
            </a:r>
            <a:br>
              <a:rPr lang="en-US" b="0">
                <a:latin typeface="+mn-lt"/>
              </a:rPr>
            </a:br>
            <a:r>
              <a:rPr lang="en-US" b="0">
                <a:latin typeface="+mn-lt"/>
              </a:rPr>
              <a:t>Director – IDD</a:t>
            </a:r>
            <a:r>
              <a:rPr lang="en-US" b="0" dirty="0">
                <a:latin typeface="+mn-lt"/>
              </a:rPr>
              <a:t>, TBI &amp; Olmstead</a:t>
            </a:r>
          </a:p>
          <a:p>
            <a:pPr marL="0" indent="0" algn="ctr" rtl="0" fontAlgn="base">
              <a:spcBef>
                <a:spcPts val="0"/>
              </a:spcBef>
              <a:buNone/>
            </a:pPr>
            <a:r>
              <a:rPr lang="en-US" b="0" dirty="0">
                <a:latin typeface="+mn-lt"/>
              </a:rPr>
              <a:t>DMH/DD/SUS</a:t>
            </a:r>
          </a:p>
          <a:p>
            <a:pPr marL="0" indent="0" algn="ctr" rtl="0" fontAlgn="base">
              <a:spcBef>
                <a:spcPts val="0"/>
              </a:spcBef>
              <a:buNone/>
            </a:pPr>
            <a:endParaRPr lang="en-US" b="0" i="0" u="none" strike="noStrike" dirty="0">
              <a:solidFill>
                <a:srgbClr val="000000"/>
              </a:solidFill>
              <a:effectLst/>
              <a:latin typeface="+mn-lt"/>
            </a:endParaRPr>
          </a:p>
          <a:p>
            <a:pPr marL="0" indent="0" algn="ctr" fontAlgn="base">
              <a:spcBef>
                <a:spcPts val="0"/>
              </a:spcBef>
              <a:buNone/>
            </a:pPr>
            <a:r>
              <a:rPr lang="en-US" b="0" dirty="0">
                <a:solidFill>
                  <a:srgbClr val="000000"/>
                </a:solidFill>
                <a:latin typeface="+mn-lt"/>
                <a:cs typeface="Arial"/>
              </a:rPr>
              <a:t>May 10</a:t>
            </a:r>
            <a:r>
              <a:rPr lang="en-US" b="0" i="0" u="none" strike="noStrike" dirty="0">
                <a:solidFill>
                  <a:srgbClr val="000000"/>
                </a:solidFill>
                <a:effectLst/>
                <a:latin typeface="+mn-lt"/>
                <a:cs typeface="Arial"/>
              </a:rPr>
              <a:t>, </a:t>
            </a:r>
            <a:r>
              <a:rPr lang="en-US" b="0" dirty="0">
                <a:solidFill>
                  <a:srgbClr val="000000"/>
                </a:solidFill>
                <a:latin typeface="+mn-lt"/>
                <a:cs typeface="Arial"/>
              </a:rPr>
              <a:t>2024</a:t>
            </a:r>
            <a:endParaRPr lang="en-US" b="0" i="0" dirty="0">
              <a:solidFill>
                <a:srgbClr val="000000"/>
              </a:solidFill>
              <a:effectLst/>
              <a:latin typeface="+mn-lt"/>
              <a:cs typeface="Arial"/>
            </a:endParaRPr>
          </a:p>
          <a:p>
            <a:endParaRPr lang="en-US" dirty="0">
              <a:latin typeface="+mn-lt"/>
            </a:endParaRPr>
          </a:p>
        </p:txBody>
      </p:sp>
      <p:pic>
        <p:nvPicPr>
          <p:cNvPr id="4" name="Picture 2">
            <a:extLst>
              <a:ext uri="{FF2B5EF4-FFF2-40B4-BE49-F238E27FC236}">
                <a16:creationId xmlns:a16="http://schemas.microsoft.com/office/drawing/2014/main" id="{047F20F7-C4F8-0959-3F54-82A6617674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58" y="640534"/>
            <a:ext cx="3733800" cy="1397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FE88FD-667C-1E27-FFD8-2794F204D9A5}"/>
              </a:ext>
            </a:extLst>
          </p:cNvPr>
          <p:cNvSpPr txBox="1"/>
          <p:nvPr/>
        </p:nvSpPr>
        <p:spPr>
          <a:xfrm>
            <a:off x="0" y="3246901"/>
            <a:ext cx="12192000"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191961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138546" y="2506991"/>
            <a:ext cx="12469091" cy="548640"/>
          </a:xfrm>
        </p:spPr>
        <p:txBody>
          <a:bodyPr/>
          <a:lstStyle/>
          <a:p>
            <a:pPr algn="ctr"/>
            <a:r>
              <a:rPr lang="en-US" sz="6600" b="0">
                <a:solidFill>
                  <a:schemeClr val="bg2">
                    <a:lumMod val="25000"/>
                  </a:schemeClr>
                </a:solidFill>
                <a:latin typeface="+mn-lt"/>
                <a:cs typeface="Arial"/>
              </a:rPr>
              <a:t>Inclusion Connects</a:t>
            </a:r>
            <a:endParaRPr lang="en-US" sz="6600" b="0">
              <a:solidFill>
                <a:schemeClr val="bg2">
                  <a:lumMod val="25000"/>
                </a:schemeClr>
              </a:solidFill>
              <a:latin typeface="+mn-lt"/>
            </a:endParaRPr>
          </a:p>
        </p:txBody>
      </p:sp>
    </p:spTree>
    <p:extLst>
      <p:ext uri="{BB962C8B-B14F-4D97-AF65-F5344CB8AC3E}">
        <p14:creationId xmlns:p14="http://schemas.microsoft.com/office/powerpoint/2010/main" val="1734795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0317-46BA-99CE-55C3-056BE7D871AA}"/>
              </a:ext>
            </a:extLst>
          </p:cNvPr>
          <p:cNvSpPr>
            <a:spLocks noGrp="1"/>
          </p:cNvSpPr>
          <p:nvPr>
            <p:ph type="title"/>
          </p:nvPr>
        </p:nvSpPr>
        <p:spPr/>
        <p:txBody>
          <a:bodyPr/>
          <a:lstStyle/>
          <a:p>
            <a:r>
              <a:rPr lang="en-US" sz="2800">
                <a:latin typeface="Calibri" panose="020F0502020204030204" pitchFamily="34" charset="0"/>
                <a:cs typeface="Calibri" panose="020F0502020204030204" pitchFamily="34" charset="0"/>
              </a:rPr>
              <a:t>Inclusion Connects Launched on 3/14!</a:t>
            </a:r>
          </a:p>
        </p:txBody>
      </p:sp>
      <p:sp>
        <p:nvSpPr>
          <p:cNvPr id="5" name="TextBox 4">
            <a:extLst>
              <a:ext uri="{FF2B5EF4-FFF2-40B4-BE49-F238E27FC236}">
                <a16:creationId xmlns:a16="http://schemas.microsoft.com/office/drawing/2014/main" id="{9BFA66CD-E7BE-7166-0848-48239A43B4F7}"/>
              </a:ext>
            </a:extLst>
          </p:cNvPr>
          <p:cNvSpPr txBox="1"/>
          <p:nvPr/>
        </p:nvSpPr>
        <p:spPr>
          <a:xfrm>
            <a:off x="731521" y="1005840"/>
            <a:ext cx="8804366" cy="646331"/>
          </a:xfrm>
          <a:prstGeom prst="rect">
            <a:avLst/>
          </a:prstGeom>
          <a:noFill/>
        </p:spPr>
        <p:txBody>
          <a:bodyPr wrap="square">
            <a:spAutoFit/>
          </a:bodyPr>
          <a:lstStyle/>
          <a:p>
            <a:pPr defTabSz="685800"/>
            <a:r>
              <a:rPr lang="en-US" b="1">
                <a:solidFill>
                  <a:srgbClr val="212529"/>
                </a:solidFill>
              </a:rPr>
              <a:t>NCDHHS initiative providing resources for connecting individuals with I/DD to services and supports available to live, work and play in their chosen communities. </a:t>
            </a:r>
            <a:endParaRPr lang="en-US" b="1">
              <a:solidFill>
                <a:prstClr val="black"/>
              </a:solidFill>
            </a:endParaRPr>
          </a:p>
        </p:txBody>
      </p:sp>
      <p:pic>
        <p:nvPicPr>
          <p:cNvPr id="7" name="Picture 6" descr="Graphical user interface, application&#10;&#10;Description automatically generated">
            <a:extLst>
              <a:ext uri="{FF2B5EF4-FFF2-40B4-BE49-F238E27FC236}">
                <a16:creationId xmlns:a16="http://schemas.microsoft.com/office/drawing/2014/main" id="{60F2A680-EBB2-D514-08F9-68ED94E4A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83" y="1810327"/>
            <a:ext cx="7840878" cy="2744703"/>
          </a:xfrm>
          <a:prstGeom prst="rect">
            <a:avLst/>
          </a:prstGeom>
        </p:spPr>
      </p:pic>
      <p:sp>
        <p:nvSpPr>
          <p:cNvPr id="9" name="TextBox 8">
            <a:extLst>
              <a:ext uri="{FF2B5EF4-FFF2-40B4-BE49-F238E27FC236}">
                <a16:creationId xmlns:a16="http://schemas.microsoft.com/office/drawing/2014/main" id="{6D2788BA-E5C9-7ED6-DE99-539F93529E41}"/>
              </a:ext>
            </a:extLst>
          </p:cNvPr>
          <p:cNvSpPr txBox="1"/>
          <p:nvPr/>
        </p:nvSpPr>
        <p:spPr>
          <a:xfrm>
            <a:off x="858983" y="4738540"/>
            <a:ext cx="9882908" cy="1569660"/>
          </a:xfrm>
          <a:prstGeom prst="rect">
            <a:avLst/>
          </a:prstGeom>
          <a:noFill/>
        </p:spPr>
        <p:txBody>
          <a:bodyPr wrap="square">
            <a:spAutoFit/>
          </a:bodyPr>
          <a:lstStyle/>
          <a:p>
            <a:pPr defTabSz="685800"/>
            <a:r>
              <a:rPr lang="en-US" sz="1600" b="1">
                <a:solidFill>
                  <a:srgbClr val="002060"/>
                </a:solidFill>
                <a:latin typeface="Calibri" panose="020F0502020204030204"/>
              </a:rPr>
              <a:t>Inclusion Connects</a:t>
            </a:r>
            <a:r>
              <a:rPr lang="en-US" sz="1600">
                <a:solidFill>
                  <a:srgbClr val="002060"/>
                </a:solidFill>
                <a:latin typeface="Calibri" panose="020F0502020204030204"/>
              </a:rPr>
              <a:t> </a:t>
            </a:r>
            <a:r>
              <a:rPr lang="en-US" sz="1600">
                <a:solidFill>
                  <a:srgbClr val="212529"/>
                </a:solidFill>
                <a:latin typeface="Calibri" panose="020F0502020204030204"/>
              </a:rPr>
              <a:t>focuses on: </a:t>
            </a:r>
          </a:p>
          <a:p>
            <a:pPr marL="214313" indent="-214313" defTabSz="685800">
              <a:buFont typeface="Arial" panose="020B0604020202020204" pitchFamily="34" charset="0"/>
              <a:buChar char="•"/>
            </a:pPr>
            <a:r>
              <a:rPr lang="en-US" sz="1600">
                <a:solidFill>
                  <a:srgbClr val="212529"/>
                </a:solidFill>
                <a:latin typeface="Calibri" panose="020F0502020204030204"/>
              </a:rPr>
              <a:t>Improving access and enhancing the </a:t>
            </a:r>
            <a:r>
              <a:rPr lang="en-US" sz="1600" b="1">
                <a:solidFill>
                  <a:srgbClr val="002060"/>
                </a:solidFill>
                <a:latin typeface="Calibri" panose="020F0502020204030204"/>
              </a:rPr>
              <a:t>housing </a:t>
            </a:r>
            <a:r>
              <a:rPr lang="en-US" sz="1600">
                <a:solidFill>
                  <a:srgbClr val="212529"/>
                </a:solidFill>
                <a:latin typeface="Calibri" panose="020F0502020204030204"/>
              </a:rPr>
              <a:t>array for individuals with I/DD. </a:t>
            </a:r>
          </a:p>
          <a:p>
            <a:pPr marL="214313" indent="-214313" defTabSz="685800">
              <a:buFont typeface="Arial" panose="020B0604020202020204" pitchFamily="34" charset="0"/>
              <a:buChar char="•"/>
            </a:pPr>
            <a:r>
              <a:rPr lang="en-US" sz="1600">
                <a:solidFill>
                  <a:srgbClr val="212529"/>
                </a:solidFill>
                <a:latin typeface="Calibri" panose="020F0502020204030204"/>
              </a:rPr>
              <a:t>Promoting </a:t>
            </a:r>
            <a:r>
              <a:rPr lang="en-US" sz="1600" b="1">
                <a:solidFill>
                  <a:srgbClr val="002060"/>
                </a:solidFill>
                <a:latin typeface="Calibri" panose="020F0502020204030204"/>
              </a:rPr>
              <a:t>access to services </a:t>
            </a:r>
            <a:r>
              <a:rPr lang="en-US" sz="1600">
                <a:solidFill>
                  <a:srgbClr val="212529"/>
                </a:solidFill>
                <a:latin typeface="Calibri" panose="020F0502020204030204"/>
              </a:rPr>
              <a:t>for all individuals in need of services, including those on the Innovations Waiver Waitlist. </a:t>
            </a:r>
          </a:p>
          <a:p>
            <a:pPr marL="214313" indent="-214313" defTabSz="685800">
              <a:buFont typeface="Arial" panose="020B0604020202020204" pitchFamily="34" charset="0"/>
              <a:buChar char="•"/>
            </a:pPr>
            <a:r>
              <a:rPr lang="en-US" sz="1600">
                <a:solidFill>
                  <a:srgbClr val="212529"/>
                </a:solidFill>
                <a:latin typeface="Calibri" panose="020F0502020204030204"/>
              </a:rPr>
              <a:t>Addressing the </a:t>
            </a:r>
            <a:r>
              <a:rPr lang="en-US" sz="1600" b="1">
                <a:solidFill>
                  <a:srgbClr val="002060"/>
                </a:solidFill>
                <a:latin typeface="Calibri" panose="020F0502020204030204"/>
              </a:rPr>
              <a:t>Direct Support Professional (DSP) Workforce </a:t>
            </a:r>
            <a:r>
              <a:rPr lang="en-US" sz="1600">
                <a:solidFill>
                  <a:srgbClr val="212529"/>
                </a:solidFill>
                <a:latin typeface="Calibri" panose="020F0502020204030204"/>
              </a:rPr>
              <a:t>Shortage, including connecting DSPs with providers and individuals with I/DD.</a:t>
            </a:r>
          </a:p>
        </p:txBody>
      </p:sp>
      <p:sp>
        <p:nvSpPr>
          <p:cNvPr id="10" name="TextBox 9">
            <a:extLst>
              <a:ext uri="{FF2B5EF4-FFF2-40B4-BE49-F238E27FC236}">
                <a16:creationId xmlns:a16="http://schemas.microsoft.com/office/drawing/2014/main" id="{15EE4473-46B8-E3DD-0D70-B47315ACAEF5}"/>
              </a:ext>
            </a:extLst>
          </p:cNvPr>
          <p:cNvSpPr txBox="1"/>
          <p:nvPr/>
        </p:nvSpPr>
        <p:spPr>
          <a:xfrm>
            <a:off x="9077646" y="2611819"/>
            <a:ext cx="2315754" cy="715581"/>
          </a:xfrm>
          <a:prstGeom prst="rect">
            <a:avLst/>
          </a:prstGeom>
          <a:noFill/>
          <a:ln>
            <a:solidFill>
              <a:schemeClr val="tx1"/>
            </a:solidFill>
          </a:ln>
        </p:spPr>
        <p:txBody>
          <a:bodyPr wrap="square" rtlCol="0">
            <a:spAutoFit/>
          </a:bodyPr>
          <a:lstStyle/>
          <a:p>
            <a:pPr defTabSz="685800"/>
            <a:r>
              <a:rPr lang="en-US" sz="1350">
                <a:solidFill>
                  <a:prstClr val="black"/>
                </a:solidFill>
                <a:latin typeface="Calibri" panose="020F0502020204030204"/>
              </a:rPr>
              <a:t>Click </a:t>
            </a:r>
            <a:r>
              <a:rPr lang="en-US" sz="1350">
                <a:solidFill>
                  <a:prstClr val="black"/>
                </a:solidFill>
                <a:latin typeface="Calibri" panose="020F0502020204030204"/>
                <a:hlinkClick r:id="rId3"/>
              </a:rPr>
              <a:t>here</a:t>
            </a:r>
            <a:r>
              <a:rPr lang="en-US" sz="1350">
                <a:solidFill>
                  <a:prstClr val="black"/>
                </a:solidFill>
                <a:latin typeface="Calibri" panose="020F0502020204030204"/>
              </a:rPr>
              <a:t> to visit the Inclusion Connects website and click here to read the </a:t>
            </a:r>
            <a:r>
              <a:rPr lang="en-US" sz="1350">
                <a:solidFill>
                  <a:prstClr val="black"/>
                </a:solidFill>
                <a:latin typeface="Calibri" panose="020F0502020204030204"/>
                <a:hlinkClick r:id="rId4"/>
              </a:rPr>
              <a:t>press release</a:t>
            </a:r>
            <a:endParaRPr lang="en-US" sz="1350">
              <a:solidFill>
                <a:prstClr val="black"/>
              </a:solidFill>
              <a:latin typeface="Calibri" panose="020F0502020204030204"/>
            </a:endParaRPr>
          </a:p>
        </p:txBody>
      </p:sp>
    </p:spTree>
    <p:extLst>
      <p:ext uri="{BB962C8B-B14F-4D97-AF65-F5344CB8AC3E}">
        <p14:creationId xmlns:p14="http://schemas.microsoft.com/office/powerpoint/2010/main" val="187077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8B5039-4974-DCBB-BB89-64BF6FF15837}"/>
              </a:ext>
            </a:extLst>
          </p:cNvPr>
          <p:cNvSpPr>
            <a:spLocks noGrp="1"/>
          </p:cNvSpPr>
          <p:nvPr>
            <p:ph type="sldNum" sz="quarter" idx="14"/>
          </p:nvPr>
        </p:nvSpPr>
        <p:spPr/>
        <p:txBody>
          <a:bodyPr/>
          <a:lstStyle/>
          <a:p>
            <a:fld id="{11F27F3A-B3E9-41ED-AF8F-A365F10BB65F}" type="slidenum">
              <a:rPr lang="en-US" b="1" dirty="0" smtClean="0">
                <a:latin typeface="+mn-lt"/>
              </a:rPr>
              <a:pPr/>
              <a:t>12</a:t>
            </a:fld>
            <a:endParaRPr lang="en-US" b="1">
              <a:latin typeface="+mn-lt"/>
            </a:endParaRPr>
          </a:p>
        </p:txBody>
      </p:sp>
      <p:sp>
        <p:nvSpPr>
          <p:cNvPr id="6" name="Title 4">
            <a:extLst>
              <a:ext uri="{FF2B5EF4-FFF2-40B4-BE49-F238E27FC236}">
                <a16:creationId xmlns:a16="http://schemas.microsoft.com/office/drawing/2014/main" id="{C6B1E748-A9CB-90E6-99FF-AB6C9DAD90FC}"/>
              </a:ext>
            </a:extLst>
          </p:cNvPr>
          <p:cNvSpPr>
            <a:spLocks noGrp="1"/>
          </p:cNvSpPr>
          <p:nvPr>
            <p:ph type="title"/>
          </p:nvPr>
        </p:nvSpPr>
        <p:spPr>
          <a:xfrm>
            <a:off x="0" y="13071"/>
            <a:ext cx="10457689" cy="548640"/>
          </a:xfrm>
        </p:spPr>
        <p:txBody>
          <a:bodyPr/>
          <a:lstStyle/>
          <a:p>
            <a:r>
              <a:rPr lang="en-US" b="1">
                <a:latin typeface="+mn-lt"/>
              </a:rPr>
              <a:t>What is </a:t>
            </a:r>
            <a:r>
              <a:rPr lang="en-US" b="1" i="1">
                <a:latin typeface="+mn-lt"/>
              </a:rPr>
              <a:t>Inclusion Connects</a:t>
            </a:r>
            <a:r>
              <a:rPr lang="en-US" b="1">
                <a:latin typeface="+mn-lt"/>
              </a:rPr>
              <a:t>?</a:t>
            </a:r>
          </a:p>
        </p:txBody>
      </p:sp>
      <p:sp>
        <p:nvSpPr>
          <p:cNvPr id="23" name="TextBox 22">
            <a:extLst>
              <a:ext uri="{FF2B5EF4-FFF2-40B4-BE49-F238E27FC236}">
                <a16:creationId xmlns:a16="http://schemas.microsoft.com/office/drawing/2014/main" id="{24A7AD55-ADB8-953A-64F9-E5A776F5CD25}"/>
              </a:ext>
            </a:extLst>
          </p:cNvPr>
          <p:cNvSpPr txBox="1"/>
          <p:nvPr/>
        </p:nvSpPr>
        <p:spPr>
          <a:xfrm>
            <a:off x="50435" y="584722"/>
            <a:ext cx="1177609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ea typeface="+mn-ea"/>
                <a:cs typeface="Arial" panose="020B0604020202020204" pitchFamily="34" charset="0"/>
              </a:rPr>
              <a:t>The I/DD support system in North Carolina is evolving into ‘Inclusion Connects’, a name that reflects the Department’s deepened commitment to fostering community connections through inclusivity.</a:t>
            </a:r>
          </a:p>
        </p:txBody>
      </p:sp>
      <p:sp>
        <p:nvSpPr>
          <p:cNvPr id="24" name="TextBox 23">
            <a:extLst>
              <a:ext uri="{FF2B5EF4-FFF2-40B4-BE49-F238E27FC236}">
                <a16:creationId xmlns:a16="http://schemas.microsoft.com/office/drawing/2014/main" id="{4AF26CE5-B722-05BB-C0B1-A205B80FFA08}"/>
              </a:ext>
            </a:extLst>
          </p:cNvPr>
          <p:cNvSpPr txBox="1"/>
          <p:nvPr/>
        </p:nvSpPr>
        <p:spPr>
          <a:xfrm>
            <a:off x="68600" y="1646407"/>
            <a:ext cx="117760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ea typeface="+mn-ea"/>
                <a:cs typeface="Arial" panose="020B0604020202020204" pitchFamily="34" charset="0"/>
              </a:rPr>
              <a:t>The goals of Inclusion Connects are focused on five key points:</a:t>
            </a:r>
          </a:p>
        </p:txBody>
      </p:sp>
      <p:grpSp>
        <p:nvGrpSpPr>
          <p:cNvPr id="21" name="Group 20">
            <a:extLst>
              <a:ext uri="{FF2B5EF4-FFF2-40B4-BE49-F238E27FC236}">
                <a16:creationId xmlns:a16="http://schemas.microsoft.com/office/drawing/2014/main" id="{1576A5C1-8F4A-32D5-0465-237E9853B7E4}"/>
              </a:ext>
            </a:extLst>
          </p:cNvPr>
          <p:cNvGrpSpPr/>
          <p:nvPr/>
        </p:nvGrpSpPr>
        <p:grpSpPr>
          <a:xfrm>
            <a:off x="439929" y="2494472"/>
            <a:ext cx="10124641" cy="3610860"/>
            <a:chOff x="439929" y="2494472"/>
            <a:chExt cx="10124641" cy="3610860"/>
          </a:xfrm>
        </p:grpSpPr>
        <p:grpSp>
          <p:nvGrpSpPr>
            <p:cNvPr id="44" name="Group 43">
              <a:extLst>
                <a:ext uri="{FF2B5EF4-FFF2-40B4-BE49-F238E27FC236}">
                  <a16:creationId xmlns:a16="http://schemas.microsoft.com/office/drawing/2014/main" id="{5F4FFC8C-4D88-5B46-38FF-AC913EBBCC75}"/>
                </a:ext>
              </a:extLst>
            </p:cNvPr>
            <p:cNvGrpSpPr/>
            <p:nvPr/>
          </p:nvGrpSpPr>
          <p:grpSpPr>
            <a:xfrm>
              <a:off x="439929" y="3225737"/>
              <a:ext cx="8180540" cy="685800"/>
              <a:chOff x="558993" y="1834370"/>
              <a:chExt cx="8180540" cy="685800"/>
            </a:xfrm>
          </p:grpSpPr>
          <p:sp>
            <p:nvSpPr>
              <p:cNvPr id="10" name="Rectangle 9">
                <a:extLst>
                  <a:ext uri="{FF2B5EF4-FFF2-40B4-BE49-F238E27FC236}">
                    <a16:creationId xmlns:a16="http://schemas.microsoft.com/office/drawing/2014/main" id="{791C51EE-6FF3-1DFC-0146-B301C4CE61D9}"/>
                  </a:ext>
                </a:extLst>
              </p:cNvPr>
              <p:cNvSpPr/>
              <p:nvPr/>
            </p:nvSpPr>
            <p:spPr bwMode="auto">
              <a:xfrm>
                <a:off x="1138583" y="1948670"/>
                <a:ext cx="7600950" cy="457200"/>
              </a:xfrm>
              <a:prstGeom prst="rect">
                <a:avLst/>
              </a:prstGeom>
              <a:no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Arial" panose="020B0604020202020204" pitchFamily="34" charset="0"/>
                  </a:rPr>
                  <a:t>Making sure everyone</a:t>
                </a:r>
                <a:r>
                  <a:rPr lang="en-US" sz="1600" b="1">
                    <a:solidFill>
                      <a:prstClr val="black"/>
                    </a:solidFill>
                    <a:cs typeface="Arial" panose="020B0604020202020204" pitchFamily="34" charset="0"/>
                  </a:rPr>
                  <a:t> has</a:t>
                </a:r>
                <a:r>
                  <a:rPr kumimoji="0" lang="en-US" sz="1600" b="1" i="0" u="none" strike="noStrike" kern="1200" cap="none" spc="0" normalizeH="0" baseline="0" noProof="0">
                    <a:ln>
                      <a:noFill/>
                    </a:ln>
                    <a:solidFill>
                      <a:prstClr val="black"/>
                    </a:solidFill>
                    <a:effectLst/>
                    <a:uLnTx/>
                    <a:uFillTx/>
                    <a:ea typeface="+mn-ea"/>
                    <a:cs typeface="Arial" panose="020B0604020202020204" pitchFamily="34" charset="0"/>
                  </a:rPr>
                  <a:t> what they need to live, work, and play where they want.</a:t>
                </a:r>
              </a:p>
            </p:txBody>
          </p:sp>
          <p:pic>
            <p:nvPicPr>
              <p:cNvPr id="26" name="Graphic 25" descr="Baseball outline">
                <a:extLst>
                  <a:ext uri="{FF2B5EF4-FFF2-40B4-BE49-F238E27FC236}">
                    <a16:creationId xmlns:a16="http://schemas.microsoft.com/office/drawing/2014/main" id="{3329D0B7-4124-7C58-8C63-515A2E4E95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993" y="1834370"/>
                <a:ext cx="685800" cy="685800"/>
              </a:xfrm>
              <a:prstGeom prst="rect">
                <a:avLst/>
              </a:prstGeom>
            </p:spPr>
          </p:pic>
        </p:grpSp>
        <p:grpSp>
          <p:nvGrpSpPr>
            <p:cNvPr id="38" name="Group 37">
              <a:extLst>
                <a:ext uri="{FF2B5EF4-FFF2-40B4-BE49-F238E27FC236}">
                  <a16:creationId xmlns:a16="http://schemas.microsoft.com/office/drawing/2014/main" id="{B2CCECBE-B6EE-BDFA-0D70-35807757711E}"/>
                </a:ext>
              </a:extLst>
            </p:cNvPr>
            <p:cNvGrpSpPr/>
            <p:nvPr/>
          </p:nvGrpSpPr>
          <p:grpSpPr>
            <a:xfrm>
              <a:off x="439929" y="2494472"/>
              <a:ext cx="9371165" cy="685800"/>
              <a:chOff x="558993" y="3915978"/>
              <a:chExt cx="9371165" cy="685800"/>
            </a:xfrm>
          </p:grpSpPr>
          <p:sp>
            <p:nvSpPr>
              <p:cNvPr id="19" name="Rectangle 18">
                <a:extLst>
                  <a:ext uri="{FF2B5EF4-FFF2-40B4-BE49-F238E27FC236}">
                    <a16:creationId xmlns:a16="http://schemas.microsoft.com/office/drawing/2014/main" id="{26452239-7C93-36FB-74A9-E90C86E71843}"/>
                  </a:ext>
                </a:extLst>
              </p:cNvPr>
              <p:cNvSpPr/>
              <p:nvPr/>
            </p:nvSpPr>
            <p:spPr bwMode="auto">
              <a:xfrm>
                <a:off x="1138583" y="4048034"/>
                <a:ext cx="8791575" cy="457200"/>
              </a:xfrm>
              <a:prstGeom prst="rect">
                <a:avLst/>
              </a:prstGeom>
              <a:no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a:lnSpc>
                    <a:spcPct val="107000"/>
                  </a:lnSpc>
                  <a:spcBef>
                    <a:spcPts val="0"/>
                  </a:spcBef>
                  <a:spcAft>
                    <a:spcPts val="800"/>
                  </a:spcAft>
                </a:pPr>
                <a:r>
                  <a:rPr lang="en-US" sz="1600" b="1" kern="100">
                    <a:effectLst/>
                    <a:ea typeface="Calibri" panose="020F0502020204030204" pitchFamily="34" charset="0"/>
                    <a:cs typeface="Arial" panose="020B0604020202020204" pitchFamily="34" charset="0"/>
                  </a:rPr>
                  <a:t>Building a system for everyone, together.</a:t>
                </a:r>
              </a:p>
            </p:txBody>
          </p:sp>
          <p:pic>
            <p:nvPicPr>
              <p:cNvPr id="35" name="Graphic 34" descr="Architecture outline">
                <a:extLst>
                  <a:ext uri="{FF2B5EF4-FFF2-40B4-BE49-F238E27FC236}">
                    <a16:creationId xmlns:a16="http://schemas.microsoft.com/office/drawing/2014/main" id="{E12CBA6D-88D4-25ED-CB94-FFFB7F1504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993" y="3915978"/>
                <a:ext cx="685800" cy="685800"/>
              </a:xfrm>
              <a:prstGeom prst="rect">
                <a:avLst/>
              </a:prstGeom>
            </p:spPr>
          </p:pic>
        </p:grpSp>
        <p:grpSp>
          <p:nvGrpSpPr>
            <p:cNvPr id="40" name="Group 39">
              <a:extLst>
                <a:ext uri="{FF2B5EF4-FFF2-40B4-BE49-F238E27FC236}">
                  <a16:creationId xmlns:a16="http://schemas.microsoft.com/office/drawing/2014/main" id="{98EF3F39-A030-27C1-9BD5-00A17902EFA0}"/>
                </a:ext>
              </a:extLst>
            </p:cNvPr>
            <p:cNvGrpSpPr/>
            <p:nvPr/>
          </p:nvGrpSpPr>
          <p:grpSpPr>
            <a:xfrm>
              <a:off x="439929" y="3957002"/>
              <a:ext cx="9743057" cy="685800"/>
              <a:chOff x="558993" y="2482330"/>
              <a:chExt cx="9743057" cy="685800"/>
            </a:xfrm>
          </p:grpSpPr>
          <p:sp>
            <p:nvSpPr>
              <p:cNvPr id="13" name="Rectangle 12">
                <a:extLst>
                  <a:ext uri="{FF2B5EF4-FFF2-40B4-BE49-F238E27FC236}">
                    <a16:creationId xmlns:a16="http://schemas.microsoft.com/office/drawing/2014/main" id="{CCE7CC7F-3A4A-774C-4948-7B60C65032C3}"/>
                  </a:ext>
                </a:extLst>
              </p:cNvPr>
              <p:cNvSpPr/>
              <p:nvPr/>
            </p:nvSpPr>
            <p:spPr bwMode="auto">
              <a:xfrm>
                <a:off x="1138583" y="2596630"/>
                <a:ext cx="9163467" cy="457200"/>
              </a:xfrm>
              <a:prstGeom prst="rect">
                <a:avLst/>
              </a:prstGeom>
              <a:no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a:lnSpc>
                    <a:spcPct val="107000"/>
                  </a:lnSpc>
                  <a:spcBef>
                    <a:spcPts val="0"/>
                  </a:spcBef>
                  <a:spcAft>
                    <a:spcPts val="800"/>
                  </a:spcAft>
                </a:pPr>
                <a:r>
                  <a:rPr lang="en-US" sz="1600" b="1" kern="100">
                    <a:effectLst/>
                    <a:ea typeface="Calibri" panose="020F0502020204030204" pitchFamily="34" charset="0"/>
                    <a:cs typeface="Arial" panose="020B0604020202020204" pitchFamily="34" charset="0"/>
                  </a:rPr>
                  <a:t>Helping people live the lives they want.</a:t>
                </a:r>
              </a:p>
            </p:txBody>
          </p:sp>
          <p:pic>
            <p:nvPicPr>
              <p:cNvPr id="37" name="Graphic 36" descr="Signpost outline">
                <a:extLst>
                  <a:ext uri="{FF2B5EF4-FFF2-40B4-BE49-F238E27FC236}">
                    <a16:creationId xmlns:a16="http://schemas.microsoft.com/office/drawing/2014/main" id="{F11A8B21-A736-A14C-9962-B72BCC9C42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993" y="2482330"/>
                <a:ext cx="685800" cy="685800"/>
              </a:xfrm>
              <a:prstGeom prst="rect">
                <a:avLst/>
              </a:prstGeom>
            </p:spPr>
          </p:pic>
        </p:grpSp>
        <p:grpSp>
          <p:nvGrpSpPr>
            <p:cNvPr id="18" name="Group 17">
              <a:extLst>
                <a:ext uri="{FF2B5EF4-FFF2-40B4-BE49-F238E27FC236}">
                  <a16:creationId xmlns:a16="http://schemas.microsoft.com/office/drawing/2014/main" id="{470A9835-48CC-F6ED-0D85-FD588FE93A0E}"/>
                </a:ext>
              </a:extLst>
            </p:cNvPr>
            <p:cNvGrpSpPr/>
            <p:nvPr/>
          </p:nvGrpSpPr>
          <p:grpSpPr>
            <a:xfrm>
              <a:off x="439929" y="5419532"/>
              <a:ext cx="9371165" cy="685800"/>
              <a:chOff x="457508" y="5419532"/>
              <a:chExt cx="9371165" cy="685800"/>
            </a:xfrm>
          </p:grpSpPr>
          <p:sp>
            <p:nvSpPr>
              <p:cNvPr id="22" name="Rectangle 21">
                <a:extLst>
                  <a:ext uri="{FF2B5EF4-FFF2-40B4-BE49-F238E27FC236}">
                    <a16:creationId xmlns:a16="http://schemas.microsoft.com/office/drawing/2014/main" id="{B8A3BF85-15D8-64E8-AEF7-13823F62A642}"/>
                  </a:ext>
                </a:extLst>
              </p:cNvPr>
              <p:cNvSpPr/>
              <p:nvPr/>
            </p:nvSpPr>
            <p:spPr bwMode="auto">
              <a:xfrm>
                <a:off x="1037098" y="5533832"/>
                <a:ext cx="8791575" cy="457200"/>
              </a:xfrm>
              <a:prstGeom prst="rect">
                <a:avLst/>
              </a:prstGeom>
              <a:no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a:lnSpc>
                    <a:spcPct val="107000"/>
                  </a:lnSpc>
                  <a:spcBef>
                    <a:spcPts val="0"/>
                  </a:spcBef>
                  <a:spcAft>
                    <a:spcPts val="800"/>
                  </a:spcAft>
                </a:pPr>
                <a:r>
                  <a:rPr lang="en-US" sz="1600" b="1" kern="100">
                    <a:effectLst/>
                    <a:ea typeface="Calibri" panose="020F0502020204030204" pitchFamily="34" charset="0"/>
                    <a:cs typeface="Arial" panose="020B0604020202020204" pitchFamily="34" charset="0"/>
                  </a:rPr>
                  <a:t>Helping everyone in North Carolina thrive.</a:t>
                </a:r>
              </a:p>
            </p:txBody>
          </p:sp>
          <p:pic>
            <p:nvPicPr>
              <p:cNvPr id="8" name="Graphic 7" descr="Cheers with solid fill">
                <a:extLst>
                  <a:ext uri="{FF2B5EF4-FFF2-40B4-BE49-F238E27FC236}">
                    <a16:creationId xmlns:a16="http://schemas.microsoft.com/office/drawing/2014/main" id="{204836B9-31B1-DDE5-65A3-FFE75CCD0C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508" y="5419532"/>
                <a:ext cx="685800" cy="685800"/>
              </a:xfrm>
              <a:prstGeom prst="rect">
                <a:avLst/>
              </a:prstGeom>
            </p:spPr>
          </p:pic>
        </p:grpSp>
        <p:grpSp>
          <p:nvGrpSpPr>
            <p:cNvPr id="17" name="Group 16">
              <a:extLst>
                <a:ext uri="{FF2B5EF4-FFF2-40B4-BE49-F238E27FC236}">
                  <a16:creationId xmlns:a16="http://schemas.microsoft.com/office/drawing/2014/main" id="{B3A2835A-8E47-7B9B-F61E-C8D5A058487E}"/>
                </a:ext>
              </a:extLst>
            </p:cNvPr>
            <p:cNvGrpSpPr/>
            <p:nvPr/>
          </p:nvGrpSpPr>
          <p:grpSpPr>
            <a:xfrm>
              <a:off x="439929" y="4688267"/>
              <a:ext cx="10124641" cy="685800"/>
              <a:chOff x="457508" y="4547781"/>
              <a:chExt cx="10124641" cy="685800"/>
            </a:xfrm>
          </p:grpSpPr>
          <p:sp>
            <p:nvSpPr>
              <p:cNvPr id="16" name="Rectangle 15">
                <a:extLst>
                  <a:ext uri="{FF2B5EF4-FFF2-40B4-BE49-F238E27FC236}">
                    <a16:creationId xmlns:a16="http://schemas.microsoft.com/office/drawing/2014/main" id="{B4C95AE0-E524-4A9B-A12D-0A4FC999E6FA}"/>
                  </a:ext>
                </a:extLst>
              </p:cNvPr>
              <p:cNvSpPr/>
              <p:nvPr/>
            </p:nvSpPr>
            <p:spPr bwMode="auto">
              <a:xfrm>
                <a:off x="1037098" y="4665056"/>
                <a:ext cx="9545051" cy="457200"/>
              </a:xfrm>
              <a:prstGeom prst="rect">
                <a:avLst/>
              </a:prstGeom>
              <a:no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a:lnSpc>
                    <a:spcPct val="107000"/>
                  </a:lnSpc>
                  <a:spcBef>
                    <a:spcPts val="0"/>
                  </a:spcBef>
                  <a:spcAft>
                    <a:spcPts val="800"/>
                  </a:spcAft>
                </a:pPr>
                <a:r>
                  <a:rPr lang="en-US" sz="1600" b="1" kern="100">
                    <a:effectLst/>
                    <a:ea typeface="Calibri" panose="020F0502020204030204" pitchFamily="34" charset="0"/>
                    <a:cs typeface="Arial" panose="020B0604020202020204" pitchFamily="34" charset="0"/>
                  </a:rPr>
                  <a:t>Improving career opportunities and benefits for DSPs.</a:t>
                </a:r>
              </a:p>
            </p:txBody>
          </p:sp>
          <p:pic>
            <p:nvPicPr>
              <p:cNvPr id="14" name="Graphic 13" descr="Road outline">
                <a:extLst>
                  <a:ext uri="{FF2B5EF4-FFF2-40B4-BE49-F238E27FC236}">
                    <a16:creationId xmlns:a16="http://schemas.microsoft.com/office/drawing/2014/main" id="{34A73FE0-740B-50EB-3AA6-F8C609D5EF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08" y="4547781"/>
                <a:ext cx="685800" cy="685800"/>
              </a:xfrm>
              <a:prstGeom prst="rect">
                <a:avLst/>
              </a:prstGeom>
            </p:spPr>
          </p:pic>
        </p:grpSp>
      </p:grpSp>
    </p:spTree>
    <p:extLst>
      <p:ext uri="{BB962C8B-B14F-4D97-AF65-F5344CB8AC3E}">
        <p14:creationId xmlns:p14="http://schemas.microsoft.com/office/powerpoint/2010/main" val="3235648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8B5039-4974-DCBB-BB89-64BF6FF15837}"/>
              </a:ext>
            </a:extLst>
          </p:cNvPr>
          <p:cNvSpPr>
            <a:spLocks noGrp="1"/>
          </p:cNvSpPr>
          <p:nvPr>
            <p:ph type="sldNum" sz="quarter" idx="14"/>
          </p:nvPr>
        </p:nvSpPr>
        <p:spPr/>
        <p:txBody>
          <a:bodyPr/>
          <a:lstStyle/>
          <a:p>
            <a:fld id="{11F27F3A-B3E9-41ED-AF8F-A365F10BB65F}" type="slidenum">
              <a:rPr lang="en-US" b="1" dirty="0" smtClean="0">
                <a:latin typeface="+mn-lt"/>
              </a:rPr>
              <a:pPr/>
              <a:t>13</a:t>
            </a:fld>
            <a:endParaRPr lang="en-US" b="1">
              <a:latin typeface="+mn-lt"/>
            </a:endParaRPr>
          </a:p>
        </p:txBody>
      </p:sp>
      <p:sp>
        <p:nvSpPr>
          <p:cNvPr id="6" name="Title 4">
            <a:extLst>
              <a:ext uri="{FF2B5EF4-FFF2-40B4-BE49-F238E27FC236}">
                <a16:creationId xmlns:a16="http://schemas.microsoft.com/office/drawing/2014/main" id="{C6B1E748-A9CB-90E6-99FF-AB6C9DAD90FC}"/>
              </a:ext>
            </a:extLst>
          </p:cNvPr>
          <p:cNvSpPr>
            <a:spLocks noGrp="1"/>
          </p:cNvSpPr>
          <p:nvPr>
            <p:ph type="title"/>
          </p:nvPr>
        </p:nvSpPr>
        <p:spPr>
          <a:xfrm>
            <a:off x="6" y="0"/>
            <a:ext cx="10457689" cy="548640"/>
          </a:xfrm>
        </p:spPr>
        <p:txBody>
          <a:bodyPr/>
          <a:lstStyle/>
          <a:p>
            <a:r>
              <a:rPr lang="nn-NO" b="1">
                <a:latin typeface="+mn-lt"/>
                <a:cs typeface="Times New Roman"/>
              </a:rPr>
              <a:t>NC DHHS: </a:t>
            </a:r>
            <a:r>
              <a:rPr lang="nn-NO">
                <a:cs typeface="Times New Roman"/>
              </a:rPr>
              <a:t>Inclusion</a:t>
            </a:r>
            <a:r>
              <a:rPr lang="nn-NO" b="1">
                <a:latin typeface="+mn-lt"/>
                <a:cs typeface="Times New Roman"/>
              </a:rPr>
              <a:t> Connects</a:t>
            </a:r>
            <a:endParaRPr lang="en-US" b="1">
              <a:latin typeface="+mn-lt"/>
              <a:cs typeface="Times New Roman"/>
            </a:endParaRPr>
          </a:p>
        </p:txBody>
      </p:sp>
      <p:sp>
        <p:nvSpPr>
          <p:cNvPr id="5" name="TextBox 4">
            <a:extLst>
              <a:ext uri="{FF2B5EF4-FFF2-40B4-BE49-F238E27FC236}">
                <a16:creationId xmlns:a16="http://schemas.microsoft.com/office/drawing/2014/main" id="{29B950C0-B1A9-59D8-2CEE-5B9460100833}"/>
              </a:ext>
            </a:extLst>
          </p:cNvPr>
          <p:cNvSpPr txBox="1"/>
          <p:nvPr/>
        </p:nvSpPr>
        <p:spPr>
          <a:xfrm>
            <a:off x="258217" y="3444375"/>
            <a:ext cx="3795508" cy="1577355"/>
          </a:xfrm>
          <a:prstGeom prst="rect">
            <a:avLst/>
          </a:prstGeom>
          <a:noFill/>
        </p:spPr>
        <p:txBody>
          <a:bodyPr wrap="square" rtlCol="0">
            <a:spAutoFit/>
          </a:bodyPr>
          <a:lstStyle/>
          <a:p>
            <a:pPr algn="ctr" defTabSz="914443">
              <a:defRPr/>
            </a:pPr>
            <a:r>
              <a:rPr lang="en-US" sz="1600" b="1">
                <a:solidFill>
                  <a:prstClr val="black"/>
                </a:solidFill>
              </a:rPr>
              <a:t>Access to Services</a:t>
            </a:r>
          </a:p>
          <a:p>
            <a:pPr algn="ctr" defTabSz="914443">
              <a:defRPr/>
            </a:pPr>
            <a:endParaRPr lang="en-US" sz="1050" b="1">
              <a:solidFill>
                <a:prstClr val="black"/>
              </a:solidFill>
            </a:endParaRPr>
          </a:p>
          <a:p>
            <a:pPr algn="ctr" defTabSz="914443">
              <a:defRPr/>
            </a:pPr>
            <a:r>
              <a:rPr lang="en-US" sz="1400">
                <a:solidFill>
                  <a:prstClr val="black"/>
                </a:solidFill>
              </a:rPr>
              <a:t>As of November 2023, 17,500+ individuals are on the NC Innovations Waiver Waitlist. NC DHHS is committed to improving access to services and supports to all people with I/DD, including those on the Innovations Waitlist.</a:t>
            </a:r>
            <a:endParaRPr lang="en-US" sz="1400" b="1">
              <a:solidFill>
                <a:prstClr val="black"/>
              </a:solidFill>
            </a:endParaRPr>
          </a:p>
        </p:txBody>
      </p:sp>
      <p:cxnSp>
        <p:nvCxnSpPr>
          <p:cNvPr id="7" name="Straight Connector 6">
            <a:extLst>
              <a:ext uri="{FF2B5EF4-FFF2-40B4-BE49-F238E27FC236}">
                <a16:creationId xmlns:a16="http://schemas.microsoft.com/office/drawing/2014/main" id="{C177A080-CD4E-A7E3-3EE1-0477438451D5}"/>
              </a:ext>
            </a:extLst>
          </p:cNvPr>
          <p:cNvCxnSpPr>
            <a:cxnSpLocks/>
          </p:cNvCxnSpPr>
          <p:nvPr/>
        </p:nvCxnSpPr>
        <p:spPr>
          <a:xfrm flipV="1">
            <a:off x="4131849" y="2389585"/>
            <a:ext cx="0" cy="26916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CCFFAE87-B980-1313-9447-BAD850BEAC57}"/>
              </a:ext>
            </a:extLst>
          </p:cNvPr>
          <p:cNvSpPr txBox="1"/>
          <p:nvPr/>
        </p:nvSpPr>
        <p:spPr>
          <a:xfrm>
            <a:off x="8138277" y="3444375"/>
            <a:ext cx="3795508" cy="1577355"/>
          </a:xfrm>
          <a:prstGeom prst="rect">
            <a:avLst/>
          </a:prstGeom>
          <a:noFill/>
        </p:spPr>
        <p:txBody>
          <a:bodyPr wrap="square" rtlCol="0">
            <a:spAutoFit/>
          </a:bodyPr>
          <a:lstStyle/>
          <a:p>
            <a:pPr algn="ctr" defTabSz="914443">
              <a:defRPr/>
            </a:pPr>
            <a:r>
              <a:rPr lang="en-US" sz="1600" b="1">
                <a:solidFill>
                  <a:prstClr val="black"/>
                </a:solidFill>
              </a:rPr>
              <a:t>DSP Workforce</a:t>
            </a:r>
          </a:p>
          <a:p>
            <a:pPr algn="ctr" defTabSz="914443">
              <a:defRPr/>
            </a:pPr>
            <a:endParaRPr lang="en-US" sz="1050" b="1">
              <a:solidFill>
                <a:prstClr val="black"/>
              </a:solidFill>
            </a:endParaRPr>
          </a:p>
          <a:p>
            <a:pPr algn="ctr" defTabSz="914443">
              <a:defRPr/>
            </a:pPr>
            <a:r>
              <a:rPr lang="en-US" sz="1400">
                <a:solidFill>
                  <a:prstClr val="black"/>
                </a:solidFill>
              </a:rPr>
              <a:t>A crucial key to access of services includes building a robust workforce of well-trained, high-quality Direct Support Professionals (DSP). NC DHHS is committed to supporting these critical members of the support team.</a:t>
            </a:r>
          </a:p>
        </p:txBody>
      </p:sp>
      <p:sp>
        <p:nvSpPr>
          <p:cNvPr id="98" name="TextBox 97">
            <a:extLst>
              <a:ext uri="{FF2B5EF4-FFF2-40B4-BE49-F238E27FC236}">
                <a16:creationId xmlns:a16="http://schemas.microsoft.com/office/drawing/2014/main" id="{90A42AC7-29EC-8A30-7D2A-F505CDCB022E}"/>
              </a:ext>
            </a:extLst>
          </p:cNvPr>
          <p:cNvSpPr txBox="1"/>
          <p:nvPr/>
        </p:nvSpPr>
        <p:spPr>
          <a:xfrm>
            <a:off x="4290840" y="3444375"/>
            <a:ext cx="3610096" cy="1361911"/>
          </a:xfrm>
          <a:prstGeom prst="rect">
            <a:avLst/>
          </a:prstGeom>
          <a:noFill/>
        </p:spPr>
        <p:txBody>
          <a:bodyPr wrap="square" rtlCol="0">
            <a:spAutoFit/>
          </a:bodyPr>
          <a:lstStyle/>
          <a:p>
            <a:pPr algn="ctr" defTabSz="914443">
              <a:defRPr/>
            </a:pPr>
            <a:r>
              <a:rPr lang="en-US" sz="1600" b="1">
                <a:solidFill>
                  <a:prstClr val="black"/>
                </a:solidFill>
              </a:rPr>
              <a:t>Transition / Housing</a:t>
            </a:r>
          </a:p>
          <a:p>
            <a:pPr algn="ctr" defTabSz="914443">
              <a:defRPr/>
            </a:pPr>
            <a:endParaRPr lang="en-US" sz="1050" b="1">
              <a:solidFill>
                <a:prstClr val="black"/>
              </a:solidFill>
            </a:endParaRPr>
          </a:p>
          <a:p>
            <a:pPr algn="ctr" defTabSz="914443">
              <a:defRPr/>
            </a:pPr>
            <a:r>
              <a:rPr lang="en-US" sz="1400">
                <a:solidFill>
                  <a:prstClr val="black"/>
                </a:solidFill>
              </a:rPr>
              <a:t>DHHS is committed to expanding and enhancing innovative supports and services that support individuals with I/DD to live and thrive in the community they choose. </a:t>
            </a:r>
            <a:endParaRPr lang="en-US" sz="1400" b="1">
              <a:solidFill>
                <a:prstClr val="black"/>
              </a:solidFill>
            </a:endParaRPr>
          </a:p>
        </p:txBody>
      </p:sp>
      <p:grpSp>
        <p:nvGrpSpPr>
          <p:cNvPr id="99" name="Group 98">
            <a:extLst>
              <a:ext uri="{FF2B5EF4-FFF2-40B4-BE49-F238E27FC236}">
                <a16:creationId xmlns:a16="http://schemas.microsoft.com/office/drawing/2014/main" id="{86DF672E-DA5B-8449-82CD-0039496AD908}"/>
              </a:ext>
            </a:extLst>
          </p:cNvPr>
          <p:cNvGrpSpPr/>
          <p:nvPr/>
        </p:nvGrpSpPr>
        <p:grpSpPr>
          <a:xfrm>
            <a:off x="5702481" y="2557060"/>
            <a:ext cx="786812" cy="786812"/>
            <a:chOff x="5137170" y="2684840"/>
            <a:chExt cx="786812" cy="786812"/>
          </a:xfrm>
        </p:grpSpPr>
        <p:sp>
          <p:nvSpPr>
            <p:cNvPr id="100" name="Oval 99">
              <a:extLst>
                <a:ext uri="{FF2B5EF4-FFF2-40B4-BE49-F238E27FC236}">
                  <a16:creationId xmlns:a16="http://schemas.microsoft.com/office/drawing/2014/main" id="{CDC31BCB-EDA8-1F4F-ECEA-7B21380952E9}"/>
                </a:ext>
              </a:extLst>
            </p:cNvPr>
            <p:cNvSpPr/>
            <p:nvPr/>
          </p:nvSpPr>
          <p:spPr>
            <a:xfrm>
              <a:off x="5137170" y="2684840"/>
              <a:ext cx="786812" cy="786812"/>
            </a:xfrm>
            <a:prstGeom prst="ellipse">
              <a:avLst/>
            </a:prstGeom>
            <a:solidFill>
              <a:srgbClr val="70AD47"/>
            </a:solidFill>
            <a:ln>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21">
              <a:extLst>
                <a:ext uri="{FF2B5EF4-FFF2-40B4-BE49-F238E27FC236}">
                  <a16:creationId xmlns:a16="http://schemas.microsoft.com/office/drawing/2014/main" id="{4C4EC8D7-5C05-BD04-C716-186E0D643726}"/>
                </a:ext>
              </a:extLst>
            </p:cNvPr>
            <p:cNvGrpSpPr>
              <a:grpSpLocks noChangeAspect="1"/>
            </p:cNvGrpSpPr>
            <p:nvPr/>
          </p:nvGrpSpPr>
          <p:grpSpPr bwMode="auto">
            <a:xfrm>
              <a:off x="5288940" y="2838296"/>
              <a:ext cx="483265" cy="479885"/>
              <a:chOff x="1549" y="3225"/>
              <a:chExt cx="429" cy="426"/>
            </a:xfrm>
            <a:solidFill>
              <a:srgbClr val="FFFFFF"/>
            </a:solidFill>
          </p:grpSpPr>
          <p:sp>
            <p:nvSpPr>
              <p:cNvPr id="102" name="Freeform 122">
                <a:extLst>
                  <a:ext uri="{FF2B5EF4-FFF2-40B4-BE49-F238E27FC236}">
                    <a16:creationId xmlns:a16="http://schemas.microsoft.com/office/drawing/2014/main" id="{30DE219A-BB71-E592-765B-D2E3454CF386}"/>
                  </a:ext>
                </a:extLst>
              </p:cNvPr>
              <p:cNvSpPr>
                <a:spLocks/>
              </p:cNvSpPr>
              <p:nvPr/>
            </p:nvSpPr>
            <p:spPr bwMode="auto">
              <a:xfrm>
                <a:off x="1860" y="3225"/>
                <a:ext cx="118" cy="116"/>
              </a:xfrm>
              <a:custGeom>
                <a:avLst/>
                <a:gdLst>
                  <a:gd name="T0" fmla="*/ 7 w 80"/>
                  <a:gd name="T1" fmla="*/ 78 h 78"/>
                  <a:gd name="T2" fmla="*/ 3 w 80"/>
                  <a:gd name="T3" fmla="*/ 77 h 78"/>
                  <a:gd name="T4" fmla="*/ 3 w 80"/>
                  <a:gd name="T5" fmla="*/ 68 h 78"/>
                  <a:gd name="T6" fmla="*/ 69 w 80"/>
                  <a:gd name="T7" fmla="*/ 2 h 78"/>
                  <a:gd name="T8" fmla="*/ 77 w 80"/>
                  <a:gd name="T9" fmla="*/ 2 h 78"/>
                  <a:gd name="T10" fmla="*/ 77 w 80"/>
                  <a:gd name="T11" fmla="*/ 10 h 78"/>
                  <a:gd name="T12" fmla="*/ 11 w 80"/>
                  <a:gd name="T13" fmla="*/ 77 h 78"/>
                  <a:gd name="T14" fmla="*/ 7 w 8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78">
                    <a:moveTo>
                      <a:pt x="7" y="78"/>
                    </a:moveTo>
                    <a:cubicBezTo>
                      <a:pt x="5" y="78"/>
                      <a:pt x="4" y="78"/>
                      <a:pt x="3" y="77"/>
                    </a:cubicBezTo>
                    <a:cubicBezTo>
                      <a:pt x="0" y="74"/>
                      <a:pt x="0" y="70"/>
                      <a:pt x="3" y="68"/>
                    </a:cubicBezTo>
                    <a:cubicBezTo>
                      <a:pt x="69" y="2"/>
                      <a:pt x="69" y="2"/>
                      <a:pt x="69" y="2"/>
                    </a:cubicBezTo>
                    <a:cubicBezTo>
                      <a:pt x="71" y="0"/>
                      <a:pt x="75" y="0"/>
                      <a:pt x="77" y="2"/>
                    </a:cubicBezTo>
                    <a:cubicBezTo>
                      <a:pt x="80" y="4"/>
                      <a:pt x="80" y="8"/>
                      <a:pt x="77" y="10"/>
                    </a:cubicBezTo>
                    <a:cubicBezTo>
                      <a:pt x="11" y="77"/>
                      <a:pt x="11" y="77"/>
                      <a:pt x="11" y="77"/>
                    </a:cubicBezTo>
                    <a:cubicBezTo>
                      <a:pt x="10" y="78"/>
                      <a:pt x="8" y="78"/>
                      <a:pt x="7"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3" name="Freeform 123">
                <a:extLst>
                  <a:ext uri="{FF2B5EF4-FFF2-40B4-BE49-F238E27FC236}">
                    <a16:creationId xmlns:a16="http://schemas.microsoft.com/office/drawing/2014/main" id="{8D781390-0C40-1DB0-3D42-C17A4EB34160}"/>
                  </a:ext>
                </a:extLst>
              </p:cNvPr>
              <p:cNvSpPr>
                <a:spLocks/>
              </p:cNvSpPr>
              <p:nvPr/>
            </p:nvSpPr>
            <p:spPr bwMode="auto">
              <a:xfrm>
                <a:off x="1549" y="3536"/>
                <a:ext cx="117" cy="115"/>
              </a:xfrm>
              <a:custGeom>
                <a:avLst/>
                <a:gdLst>
                  <a:gd name="T0" fmla="*/ 7 w 79"/>
                  <a:gd name="T1" fmla="*/ 78 h 78"/>
                  <a:gd name="T2" fmla="*/ 3 w 79"/>
                  <a:gd name="T3" fmla="*/ 76 h 78"/>
                  <a:gd name="T4" fmla="*/ 3 w 79"/>
                  <a:gd name="T5" fmla="*/ 68 h 78"/>
                  <a:gd name="T6" fmla="*/ 69 w 79"/>
                  <a:gd name="T7" fmla="*/ 2 h 78"/>
                  <a:gd name="T8" fmla="*/ 77 w 79"/>
                  <a:gd name="T9" fmla="*/ 2 h 78"/>
                  <a:gd name="T10" fmla="*/ 77 w 79"/>
                  <a:gd name="T11" fmla="*/ 11 h 78"/>
                  <a:gd name="T12" fmla="*/ 11 w 79"/>
                  <a:gd name="T13" fmla="*/ 76 h 78"/>
                  <a:gd name="T14" fmla="*/ 7 w 79"/>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78">
                    <a:moveTo>
                      <a:pt x="7" y="78"/>
                    </a:moveTo>
                    <a:cubicBezTo>
                      <a:pt x="6" y="78"/>
                      <a:pt x="4" y="78"/>
                      <a:pt x="3" y="76"/>
                    </a:cubicBezTo>
                    <a:cubicBezTo>
                      <a:pt x="0" y="74"/>
                      <a:pt x="0" y="70"/>
                      <a:pt x="3" y="68"/>
                    </a:cubicBezTo>
                    <a:cubicBezTo>
                      <a:pt x="69" y="2"/>
                      <a:pt x="69" y="2"/>
                      <a:pt x="69" y="2"/>
                    </a:cubicBezTo>
                    <a:cubicBezTo>
                      <a:pt x="71" y="0"/>
                      <a:pt x="75" y="0"/>
                      <a:pt x="77" y="2"/>
                    </a:cubicBezTo>
                    <a:cubicBezTo>
                      <a:pt x="79" y="4"/>
                      <a:pt x="79" y="8"/>
                      <a:pt x="77" y="11"/>
                    </a:cubicBezTo>
                    <a:cubicBezTo>
                      <a:pt x="11" y="76"/>
                      <a:pt x="11" y="76"/>
                      <a:pt x="11" y="76"/>
                    </a:cubicBezTo>
                    <a:cubicBezTo>
                      <a:pt x="10" y="78"/>
                      <a:pt x="9" y="78"/>
                      <a:pt x="7"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4" name="Freeform 124">
                <a:extLst>
                  <a:ext uri="{FF2B5EF4-FFF2-40B4-BE49-F238E27FC236}">
                    <a16:creationId xmlns:a16="http://schemas.microsoft.com/office/drawing/2014/main" id="{FD32A06F-DF88-6F47-A9B4-BCA4B40DD6F0}"/>
                  </a:ext>
                </a:extLst>
              </p:cNvPr>
              <p:cNvSpPr>
                <a:spLocks/>
              </p:cNvSpPr>
              <p:nvPr/>
            </p:nvSpPr>
            <p:spPr bwMode="auto">
              <a:xfrm>
                <a:off x="1550" y="3545"/>
                <a:ext cx="107" cy="106"/>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69"/>
                      <a:pt x="0" y="66"/>
                    </a:cubicBezTo>
                    <a:cubicBezTo>
                      <a:pt x="0" y="6"/>
                      <a:pt x="0" y="6"/>
                      <a:pt x="0" y="6"/>
                    </a:cubicBezTo>
                    <a:cubicBezTo>
                      <a:pt x="0" y="3"/>
                      <a:pt x="3" y="0"/>
                      <a:pt x="6" y="0"/>
                    </a:cubicBezTo>
                    <a:cubicBezTo>
                      <a:pt x="9" y="0"/>
                      <a:pt x="12" y="3"/>
                      <a:pt x="12" y="6"/>
                    </a:cubicBezTo>
                    <a:cubicBezTo>
                      <a:pt x="12" y="60"/>
                      <a:pt x="12" y="60"/>
                      <a:pt x="12" y="60"/>
                    </a:cubicBezTo>
                    <a:cubicBezTo>
                      <a:pt x="66" y="60"/>
                      <a:pt x="66" y="60"/>
                      <a:pt x="66" y="60"/>
                    </a:cubicBezTo>
                    <a:cubicBezTo>
                      <a:pt x="69" y="60"/>
                      <a:pt x="72" y="63"/>
                      <a:pt x="72" y="66"/>
                    </a:cubicBezTo>
                    <a:cubicBezTo>
                      <a:pt x="72" y="69"/>
                      <a:pt x="69"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5" name="Freeform 125">
                <a:extLst>
                  <a:ext uri="{FF2B5EF4-FFF2-40B4-BE49-F238E27FC236}">
                    <a16:creationId xmlns:a16="http://schemas.microsoft.com/office/drawing/2014/main" id="{1C56333F-390A-8608-5EE7-2D7A678AB9C6}"/>
                  </a:ext>
                </a:extLst>
              </p:cNvPr>
              <p:cNvSpPr>
                <a:spLocks/>
              </p:cNvSpPr>
              <p:nvPr/>
            </p:nvSpPr>
            <p:spPr bwMode="auto">
              <a:xfrm>
                <a:off x="1870" y="3225"/>
                <a:ext cx="107" cy="107"/>
              </a:xfrm>
              <a:custGeom>
                <a:avLst/>
                <a:gdLst>
                  <a:gd name="T0" fmla="*/ 66 w 72"/>
                  <a:gd name="T1" fmla="*/ 72 h 72"/>
                  <a:gd name="T2" fmla="*/ 60 w 72"/>
                  <a:gd name="T3" fmla="*/ 66 h 72"/>
                  <a:gd name="T4" fmla="*/ 60 w 72"/>
                  <a:gd name="T5" fmla="*/ 12 h 72"/>
                  <a:gd name="T6" fmla="*/ 6 w 72"/>
                  <a:gd name="T7" fmla="*/ 12 h 72"/>
                  <a:gd name="T8" fmla="*/ 0 w 72"/>
                  <a:gd name="T9" fmla="*/ 6 h 72"/>
                  <a:gd name="T10" fmla="*/ 6 w 72"/>
                  <a:gd name="T11" fmla="*/ 0 h 72"/>
                  <a:gd name="T12" fmla="*/ 66 w 72"/>
                  <a:gd name="T13" fmla="*/ 0 h 72"/>
                  <a:gd name="T14" fmla="*/ 72 w 72"/>
                  <a:gd name="T15" fmla="*/ 6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3" y="72"/>
                      <a:pt x="60" y="69"/>
                      <a:pt x="60" y="66"/>
                    </a:cubicBezTo>
                    <a:cubicBezTo>
                      <a:pt x="60" y="12"/>
                      <a:pt x="60" y="12"/>
                      <a:pt x="60" y="12"/>
                    </a:cubicBezTo>
                    <a:cubicBezTo>
                      <a:pt x="6" y="12"/>
                      <a:pt x="6" y="12"/>
                      <a:pt x="6" y="12"/>
                    </a:cubicBezTo>
                    <a:cubicBezTo>
                      <a:pt x="3" y="12"/>
                      <a:pt x="0" y="9"/>
                      <a:pt x="0" y="6"/>
                    </a:cubicBezTo>
                    <a:cubicBezTo>
                      <a:pt x="0" y="3"/>
                      <a:pt x="3" y="0"/>
                      <a:pt x="6" y="0"/>
                    </a:cubicBezTo>
                    <a:cubicBezTo>
                      <a:pt x="66" y="0"/>
                      <a:pt x="66" y="0"/>
                      <a:pt x="66" y="0"/>
                    </a:cubicBezTo>
                    <a:cubicBezTo>
                      <a:pt x="69" y="0"/>
                      <a:pt x="72" y="3"/>
                      <a:pt x="72" y="6"/>
                    </a:cubicBezTo>
                    <a:cubicBezTo>
                      <a:pt x="72" y="66"/>
                      <a:pt x="72" y="66"/>
                      <a:pt x="72" y="66"/>
                    </a:cubicBezTo>
                    <a:cubicBezTo>
                      <a:pt x="72" y="69"/>
                      <a:pt x="69"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6" name="Freeform 126">
                <a:extLst>
                  <a:ext uri="{FF2B5EF4-FFF2-40B4-BE49-F238E27FC236}">
                    <a16:creationId xmlns:a16="http://schemas.microsoft.com/office/drawing/2014/main" id="{850BA216-61ED-9202-C67B-8C0B9ADDE240}"/>
                  </a:ext>
                </a:extLst>
              </p:cNvPr>
              <p:cNvSpPr>
                <a:spLocks/>
              </p:cNvSpPr>
              <p:nvPr/>
            </p:nvSpPr>
            <p:spPr bwMode="auto">
              <a:xfrm>
                <a:off x="1860" y="3534"/>
                <a:ext cx="118" cy="117"/>
              </a:xfrm>
              <a:custGeom>
                <a:avLst/>
                <a:gdLst>
                  <a:gd name="T0" fmla="*/ 73 w 80"/>
                  <a:gd name="T1" fmla="*/ 79 h 79"/>
                  <a:gd name="T2" fmla="*/ 69 w 80"/>
                  <a:gd name="T3" fmla="*/ 77 h 79"/>
                  <a:gd name="T4" fmla="*/ 3 w 80"/>
                  <a:gd name="T5" fmla="*/ 11 h 79"/>
                  <a:gd name="T6" fmla="*/ 3 w 80"/>
                  <a:gd name="T7" fmla="*/ 3 h 79"/>
                  <a:gd name="T8" fmla="*/ 11 w 80"/>
                  <a:gd name="T9" fmla="*/ 3 h 79"/>
                  <a:gd name="T10" fmla="*/ 77 w 80"/>
                  <a:gd name="T11" fmla="*/ 69 h 79"/>
                  <a:gd name="T12" fmla="*/ 77 w 80"/>
                  <a:gd name="T13" fmla="*/ 77 h 79"/>
                  <a:gd name="T14" fmla="*/ 73 w 80"/>
                  <a:gd name="T15" fmla="*/ 79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79">
                    <a:moveTo>
                      <a:pt x="73" y="79"/>
                    </a:moveTo>
                    <a:cubicBezTo>
                      <a:pt x="72" y="79"/>
                      <a:pt x="70" y="79"/>
                      <a:pt x="69" y="77"/>
                    </a:cubicBezTo>
                    <a:cubicBezTo>
                      <a:pt x="3" y="11"/>
                      <a:pt x="3" y="11"/>
                      <a:pt x="3" y="11"/>
                    </a:cubicBezTo>
                    <a:cubicBezTo>
                      <a:pt x="0" y="9"/>
                      <a:pt x="0" y="5"/>
                      <a:pt x="3" y="3"/>
                    </a:cubicBezTo>
                    <a:cubicBezTo>
                      <a:pt x="5" y="0"/>
                      <a:pt x="9" y="0"/>
                      <a:pt x="11" y="3"/>
                    </a:cubicBezTo>
                    <a:cubicBezTo>
                      <a:pt x="77" y="69"/>
                      <a:pt x="77" y="69"/>
                      <a:pt x="77" y="69"/>
                    </a:cubicBezTo>
                    <a:cubicBezTo>
                      <a:pt x="80" y="71"/>
                      <a:pt x="80" y="75"/>
                      <a:pt x="77" y="77"/>
                    </a:cubicBezTo>
                    <a:cubicBezTo>
                      <a:pt x="76" y="79"/>
                      <a:pt x="75" y="79"/>
                      <a:pt x="7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7" name="Freeform 127">
                <a:extLst>
                  <a:ext uri="{FF2B5EF4-FFF2-40B4-BE49-F238E27FC236}">
                    <a16:creationId xmlns:a16="http://schemas.microsoft.com/office/drawing/2014/main" id="{E37CE9EF-6A2D-BF36-B9ED-EC1CF5657CC0}"/>
                  </a:ext>
                </a:extLst>
              </p:cNvPr>
              <p:cNvSpPr>
                <a:spLocks/>
              </p:cNvSpPr>
              <p:nvPr/>
            </p:nvSpPr>
            <p:spPr bwMode="auto">
              <a:xfrm>
                <a:off x="1549" y="3225"/>
                <a:ext cx="117" cy="116"/>
              </a:xfrm>
              <a:custGeom>
                <a:avLst/>
                <a:gdLst>
                  <a:gd name="T0" fmla="*/ 73 w 79"/>
                  <a:gd name="T1" fmla="*/ 78 h 78"/>
                  <a:gd name="T2" fmla="*/ 69 w 79"/>
                  <a:gd name="T3" fmla="*/ 76 h 78"/>
                  <a:gd name="T4" fmla="*/ 3 w 79"/>
                  <a:gd name="T5" fmla="*/ 10 h 78"/>
                  <a:gd name="T6" fmla="*/ 3 w 79"/>
                  <a:gd name="T7" fmla="*/ 2 h 78"/>
                  <a:gd name="T8" fmla="*/ 11 w 79"/>
                  <a:gd name="T9" fmla="*/ 2 h 78"/>
                  <a:gd name="T10" fmla="*/ 77 w 79"/>
                  <a:gd name="T11" fmla="*/ 68 h 78"/>
                  <a:gd name="T12" fmla="*/ 77 w 79"/>
                  <a:gd name="T13" fmla="*/ 76 h 78"/>
                  <a:gd name="T14" fmla="*/ 73 w 79"/>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78">
                    <a:moveTo>
                      <a:pt x="73" y="78"/>
                    </a:moveTo>
                    <a:cubicBezTo>
                      <a:pt x="71" y="78"/>
                      <a:pt x="70" y="77"/>
                      <a:pt x="69" y="76"/>
                    </a:cubicBezTo>
                    <a:cubicBezTo>
                      <a:pt x="3" y="10"/>
                      <a:pt x="3" y="10"/>
                      <a:pt x="3" y="10"/>
                    </a:cubicBezTo>
                    <a:cubicBezTo>
                      <a:pt x="0" y="8"/>
                      <a:pt x="0" y="4"/>
                      <a:pt x="3" y="2"/>
                    </a:cubicBezTo>
                    <a:cubicBezTo>
                      <a:pt x="5" y="0"/>
                      <a:pt x="9" y="0"/>
                      <a:pt x="11" y="2"/>
                    </a:cubicBezTo>
                    <a:cubicBezTo>
                      <a:pt x="77" y="68"/>
                      <a:pt x="77" y="68"/>
                      <a:pt x="77" y="68"/>
                    </a:cubicBezTo>
                    <a:cubicBezTo>
                      <a:pt x="79" y="70"/>
                      <a:pt x="79" y="74"/>
                      <a:pt x="77" y="76"/>
                    </a:cubicBezTo>
                    <a:cubicBezTo>
                      <a:pt x="76" y="77"/>
                      <a:pt x="74" y="78"/>
                      <a:pt x="73"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8" name="Freeform 128">
                <a:extLst>
                  <a:ext uri="{FF2B5EF4-FFF2-40B4-BE49-F238E27FC236}">
                    <a16:creationId xmlns:a16="http://schemas.microsoft.com/office/drawing/2014/main" id="{E8B59FEE-CF4D-26FB-C716-28C5E1F20717}"/>
                  </a:ext>
                </a:extLst>
              </p:cNvPr>
              <p:cNvSpPr>
                <a:spLocks/>
              </p:cNvSpPr>
              <p:nvPr/>
            </p:nvSpPr>
            <p:spPr bwMode="auto">
              <a:xfrm>
                <a:off x="1550" y="3225"/>
                <a:ext cx="107" cy="107"/>
              </a:xfrm>
              <a:custGeom>
                <a:avLst/>
                <a:gdLst>
                  <a:gd name="T0" fmla="*/ 6 w 72"/>
                  <a:gd name="T1" fmla="*/ 72 h 72"/>
                  <a:gd name="T2" fmla="*/ 0 w 72"/>
                  <a:gd name="T3" fmla="*/ 66 h 72"/>
                  <a:gd name="T4" fmla="*/ 0 w 72"/>
                  <a:gd name="T5" fmla="*/ 6 h 72"/>
                  <a:gd name="T6" fmla="*/ 6 w 72"/>
                  <a:gd name="T7" fmla="*/ 0 h 72"/>
                  <a:gd name="T8" fmla="*/ 66 w 72"/>
                  <a:gd name="T9" fmla="*/ 0 h 72"/>
                  <a:gd name="T10" fmla="*/ 72 w 72"/>
                  <a:gd name="T11" fmla="*/ 6 h 72"/>
                  <a:gd name="T12" fmla="*/ 66 w 72"/>
                  <a:gd name="T13" fmla="*/ 12 h 72"/>
                  <a:gd name="T14" fmla="*/ 12 w 72"/>
                  <a:gd name="T15" fmla="*/ 12 h 72"/>
                  <a:gd name="T16" fmla="*/ 12 w 72"/>
                  <a:gd name="T17" fmla="*/ 66 h 72"/>
                  <a:gd name="T18" fmla="*/ 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 y="72"/>
                    </a:moveTo>
                    <a:cubicBezTo>
                      <a:pt x="3" y="72"/>
                      <a:pt x="0" y="69"/>
                      <a:pt x="0" y="66"/>
                    </a:cubicBezTo>
                    <a:cubicBezTo>
                      <a:pt x="0" y="6"/>
                      <a:pt x="0" y="6"/>
                      <a:pt x="0" y="6"/>
                    </a:cubicBezTo>
                    <a:cubicBezTo>
                      <a:pt x="0" y="3"/>
                      <a:pt x="3" y="0"/>
                      <a:pt x="6" y="0"/>
                    </a:cubicBezTo>
                    <a:cubicBezTo>
                      <a:pt x="66" y="0"/>
                      <a:pt x="66" y="0"/>
                      <a:pt x="66" y="0"/>
                    </a:cubicBezTo>
                    <a:cubicBezTo>
                      <a:pt x="69" y="0"/>
                      <a:pt x="72" y="3"/>
                      <a:pt x="72" y="6"/>
                    </a:cubicBezTo>
                    <a:cubicBezTo>
                      <a:pt x="72" y="9"/>
                      <a:pt x="69" y="12"/>
                      <a:pt x="66" y="12"/>
                    </a:cubicBezTo>
                    <a:cubicBezTo>
                      <a:pt x="12" y="12"/>
                      <a:pt x="12" y="12"/>
                      <a:pt x="12" y="12"/>
                    </a:cubicBezTo>
                    <a:cubicBezTo>
                      <a:pt x="12" y="66"/>
                      <a:pt x="12" y="66"/>
                      <a:pt x="12" y="66"/>
                    </a:cubicBezTo>
                    <a:cubicBezTo>
                      <a:pt x="12" y="69"/>
                      <a:pt x="9" y="72"/>
                      <a:pt x="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09" name="Freeform 129">
                <a:extLst>
                  <a:ext uri="{FF2B5EF4-FFF2-40B4-BE49-F238E27FC236}">
                    <a16:creationId xmlns:a16="http://schemas.microsoft.com/office/drawing/2014/main" id="{C434BB31-6BBB-DB22-9D35-7B22DFBD3154}"/>
                  </a:ext>
                </a:extLst>
              </p:cNvPr>
              <p:cNvSpPr>
                <a:spLocks/>
              </p:cNvSpPr>
              <p:nvPr/>
            </p:nvSpPr>
            <p:spPr bwMode="auto">
              <a:xfrm>
                <a:off x="1870" y="3545"/>
                <a:ext cx="107" cy="106"/>
              </a:xfrm>
              <a:custGeom>
                <a:avLst/>
                <a:gdLst>
                  <a:gd name="T0" fmla="*/ 66 w 72"/>
                  <a:gd name="T1" fmla="*/ 72 h 72"/>
                  <a:gd name="T2" fmla="*/ 6 w 72"/>
                  <a:gd name="T3" fmla="*/ 72 h 72"/>
                  <a:gd name="T4" fmla="*/ 0 w 72"/>
                  <a:gd name="T5" fmla="*/ 66 h 72"/>
                  <a:gd name="T6" fmla="*/ 6 w 72"/>
                  <a:gd name="T7" fmla="*/ 60 h 72"/>
                  <a:gd name="T8" fmla="*/ 60 w 72"/>
                  <a:gd name="T9" fmla="*/ 60 h 72"/>
                  <a:gd name="T10" fmla="*/ 60 w 72"/>
                  <a:gd name="T11" fmla="*/ 6 h 72"/>
                  <a:gd name="T12" fmla="*/ 66 w 72"/>
                  <a:gd name="T13" fmla="*/ 0 h 72"/>
                  <a:gd name="T14" fmla="*/ 72 w 72"/>
                  <a:gd name="T15" fmla="*/ 6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69"/>
                      <a:pt x="0" y="66"/>
                    </a:cubicBezTo>
                    <a:cubicBezTo>
                      <a:pt x="0" y="63"/>
                      <a:pt x="3" y="60"/>
                      <a:pt x="6" y="60"/>
                    </a:cubicBezTo>
                    <a:cubicBezTo>
                      <a:pt x="60" y="60"/>
                      <a:pt x="60" y="60"/>
                      <a:pt x="60" y="60"/>
                    </a:cubicBezTo>
                    <a:cubicBezTo>
                      <a:pt x="60" y="6"/>
                      <a:pt x="60" y="6"/>
                      <a:pt x="60" y="6"/>
                    </a:cubicBezTo>
                    <a:cubicBezTo>
                      <a:pt x="60" y="3"/>
                      <a:pt x="63" y="0"/>
                      <a:pt x="66" y="0"/>
                    </a:cubicBezTo>
                    <a:cubicBezTo>
                      <a:pt x="69" y="0"/>
                      <a:pt x="72" y="3"/>
                      <a:pt x="72" y="6"/>
                    </a:cubicBezTo>
                    <a:cubicBezTo>
                      <a:pt x="72" y="66"/>
                      <a:pt x="72" y="66"/>
                      <a:pt x="72" y="66"/>
                    </a:cubicBezTo>
                    <a:cubicBezTo>
                      <a:pt x="72" y="69"/>
                      <a:pt x="69"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10" name="Freeform 130">
                <a:extLst>
                  <a:ext uri="{FF2B5EF4-FFF2-40B4-BE49-F238E27FC236}">
                    <a16:creationId xmlns:a16="http://schemas.microsoft.com/office/drawing/2014/main" id="{2357BC34-E0EB-87B7-6175-721CA376B00E}"/>
                  </a:ext>
                </a:extLst>
              </p:cNvPr>
              <p:cNvSpPr>
                <a:spLocks noEditPoints="1"/>
              </p:cNvSpPr>
              <p:nvPr/>
            </p:nvSpPr>
            <p:spPr bwMode="auto">
              <a:xfrm>
                <a:off x="1701" y="3278"/>
                <a:ext cx="125" cy="125"/>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2 h 84"/>
                  <a:gd name="T12" fmla="*/ 12 w 84"/>
                  <a:gd name="T13" fmla="*/ 42 h 84"/>
                  <a:gd name="T14" fmla="*/ 42 w 84"/>
                  <a:gd name="T15" fmla="*/ 72 h 84"/>
                  <a:gd name="T16" fmla="*/ 72 w 84"/>
                  <a:gd name="T17" fmla="*/ 42 h 84"/>
                  <a:gd name="T18" fmla="*/ 42 w 84"/>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2"/>
                    </a:moveTo>
                    <a:cubicBezTo>
                      <a:pt x="25" y="12"/>
                      <a:pt x="12" y="26"/>
                      <a:pt x="12" y="42"/>
                    </a:cubicBezTo>
                    <a:cubicBezTo>
                      <a:pt x="12" y="59"/>
                      <a:pt x="25" y="72"/>
                      <a:pt x="42" y="72"/>
                    </a:cubicBezTo>
                    <a:cubicBezTo>
                      <a:pt x="58" y="72"/>
                      <a:pt x="72" y="59"/>
                      <a:pt x="72" y="42"/>
                    </a:cubicBezTo>
                    <a:cubicBezTo>
                      <a:pt x="72" y="26"/>
                      <a:pt x="58"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sp>
            <p:nvSpPr>
              <p:cNvPr id="111" name="Freeform 131">
                <a:extLst>
                  <a:ext uri="{FF2B5EF4-FFF2-40B4-BE49-F238E27FC236}">
                    <a16:creationId xmlns:a16="http://schemas.microsoft.com/office/drawing/2014/main" id="{769160E8-E689-DF1B-5814-52FE8DBCF78C}"/>
                  </a:ext>
                </a:extLst>
              </p:cNvPr>
              <p:cNvSpPr>
                <a:spLocks noEditPoints="1"/>
              </p:cNvSpPr>
              <p:nvPr/>
            </p:nvSpPr>
            <p:spPr bwMode="auto">
              <a:xfrm>
                <a:off x="1675" y="3420"/>
                <a:ext cx="177" cy="196"/>
              </a:xfrm>
              <a:custGeom>
                <a:avLst/>
                <a:gdLst>
                  <a:gd name="T0" fmla="*/ 78 w 120"/>
                  <a:gd name="T1" fmla="*/ 132 h 132"/>
                  <a:gd name="T2" fmla="*/ 42 w 120"/>
                  <a:gd name="T3" fmla="*/ 132 h 132"/>
                  <a:gd name="T4" fmla="*/ 36 w 120"/>
                  <a:gd name="T5" fmla="*/ 126 h 132"/>
                  <a:gd name="T6" fmla="*/ 36 w 120"/>
                  <a:gd name="T7" fmla="*/ 78 h 132"/>
                  <a:gd name="T8" fmla="*/ 0 w 120"/>
                  <a:gd name="T9" fmla="*/ 6 h 132"/>
                  <a:gd name="T10" fmla="*/ 6 w 120"/>
                  <a:gd name="T11" fmla="*/ 0 h 132"/>
                  <a:gd name="T12" fmla="*/ 114 w 120"/>
                  <a:gd name="T13" fmla="*/ 0 h 132"/>
                  <a:gd name="T14" fmla="*/ 120 w 120"/>
                  <a:gd name="T15" fmla="*/ 6 h 132"/>
                  <a:gd name="T16" fmla="*/ 84 w 120"/>
                  <a:gd name="T17" fmla="*/ 78 h 132"/>
                  <a:gd name="T18" fmla="*/ 84 w 120"/>
                  <a:gd name="T19" fmla="*/ 126 h 132"/>
                  <a:gd name="T20" fmla="*/ 78 w 120"/>
                  <a:gd name="T21" fmla="*/ 132 h 132"/>
                  <a:gd name="T22" fmla="*/ 48 w 120"/>
                  <a:gd name="T23" fmla="*/ 120 h 132"/>
                  <a:gd name="T24" fmla="*/ 72 w 120"/>
                  <a:gd name="T25" fmla="*/ 120 h 132"/>
                  <a:gd name="T26" fmla="*/ 72 w 120"/>
                  <a:gd name="T27" fmla="*/ 74 h 132"/>
                  <a:gd name="T28" fmla="*/ 76 w 120"/>
                  <a:gd name="T29" fmla="*/ 69 h 132"/>
                  <a:gd name="T30" fmla="*/ 107 w 120"/>
                  <a:gd name="T31" fmla="*/ 12 h 132"/>
                  <a:gd name="T32" fmla="*/ 12 w 120"/>
                  <a:gd name="T33" fmla="*/ 12 h 132"/>
                  <a:gd name="T34" fmla="*/ 44 w 120"/>
                  <a:gd name="T35" fmla="*/ 69 h 132"/>
                  <a:gd name="T36" fmla="*/ 48 w 120"/>
                  <a:gd name="T37" fmla="*/ 74 h 132"/>
                  <a:gd name="T38" fmla="*/ 48 w 120"/>
                  <a:gd name="T39"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32">
                    <a:moveTo>
                      <a:pt x="78" y="132"/>
                    </a:moveTo>
                    <a:cubicBezTo>
                      <a:pt x="42" y="132"/>
                      <a:pt x="42" y="132"/>
                      <a:pt x="42" y="132"/>
                    </a:cubicBezTo>
                    <a:cubicBezTo>
                      <a:pt x="38" y="132"/>
                      <a:pt x="36" y="129"/>
                      <a:pt x="36" y="126"/>
                    </a:cubicBezTo>
                    <a:cubicBezTo>
                      <a:pt x="36" y="78"/>
                      <a:pt x="36" y="78"/>
                      <a:pt x="36" y="78"/>
                    </a:cubicBezTo>
                    <a:cubicBezTo>
                      <a:pt x="12" y="67"/>
                      <a:pt x="0" y="34"/>
                      <a:pt x="0" y="6"/>
                    </a:cubicBezTo>
                    <a:cubicBezTo>
                      <a:pt x="0" y="3"/>
                      <a:pt x="2" y="0"/>
                      <a:pt x="6" y="0"/>
                    </a:cubicBezTo>
                    <a:cubicBezTo>
                      <a:pt x="114" y="0"/>
                      <a:pt x="114" y="0"/>
                      <a:pt x="114" y="0"/>
                    </a:cubicBezTo>
                    <a:cubicBezTo>
                      <a:pt x="117" y="0"/>
                      <a:pt x="120" y="3"/>
                      <a:pt x="120" y="6"/>
                    </a:cubicBezTo>
                    <a:cubicBezTo>
                      <a:pt x="120" y="34"/>
                      <a:pt x="107" y="67"/>
                      <a:pt x="84" y="78"/>
                    </a:cubicBezTo>
                    <a:cubicBezTo>
                      <a:pt x="84" y="126"/>
                      <a:pt x="84" y="126"/>
                      <a:pt x="84" y="126"/>
                    </a:cubicBezTo>
                    <a:cubicBezTo>
                      <a:pt x="84" y="129"/>
                      <a:pt x="81" y="132"/>
                      <a:pt x="78" y="132"/>
                    </a:cubicBezTo>
                    <a:close/>
                    <a:moveTo>
                      <a:pt x="48" y="120"/>
                    </a:moveTo>
                    <a:cubicBezTo>
                      <a:pt x="72" y="120"/>
                      <a:pt x="72" y="120"/>
                      <a:pt x="72" y="120"/>
                    </a:cubicBezTo>
                    <a:cubicBezTo>
                      <a:pt x="72" y="74"/>
                      <a:pt x="72" y="74"/>
                      <a:pt x="72" y="74"/>
                    </a:cubicBezTo>
                    <a:cubicBezTo>
                      <a:pt x="72" y="72"/>
                      <a:pt x="73" y="70"/>
                      <a:pt x="76" y="69"/>
                    </a:cubicBezTo>
                    <a:cubicBezTo>
                      <a:pt x="94" y="62"/>
                      <a:pt x="106" y="36"/>
                      <a:pt x="107" y="12"/>
                    </a:cubicBezTo>
                    <a:cubicBezTo>
                      <a:pt x="12" y="12"/>
                      <a:pt x="12" y="12"/>
                      <a:pt x="12" y="12"/>
                    </a:cubicBezTo>
                    <a:cubicBezTo>
                      <a:pt x="14" y="36"/>
                      <a:pt x="25" y="62"/>
                      <a:pt x="44" y="69"/>
                    </a:cubicBezTo>
                    <a:cubicBezTo>
                      <a:pt x="46" y="70"/>
                      <a:pt x="48" y="72"/>
                      <a:pt x="48" y="74"/>
                    </a:cubicBezTo>
                    <a:lnTo>
                      <a:pt x="4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AU" kern="0">
                  <a:solidFill>
                    <a:schemeClr val="tx2"/>
                  </a:solidFill>
                  <a:cs typeface="Arial" charset="0"/>
                </a:endParaRPr>
              </a:p>
            </p:txBody>
          </p:sp>
        </p:grpSp>
      </p:grpSp>
      <p:grpSp>
        <p:nvGrpSpPr>
          <p:cNvPr id="112" name="Group 111">
            <a:extLst>
              <a:ext uri="{FF2B5EF4-FFF2-40B4-BE49-F238E27FC236}">
                <a16:creationId xmlns:a16="http://schemas.microsoft.com/office/drawing/2014/main" id="{B636EF52-2DC8-DDA5-E23C-8FC8AF88B1A4}"/>
              </a:ext>
            </a:extLst>
          </p:cNvPr>
          <p:cNvGrpSpPr/>
          <p:nvPr/>
        </p:nvGrpSpPr>
        <p:grpSpPr>
          <a:xfrm>
            <a:off x="9642624" y="2557060"/>
            <a:ext cx="786812" cy="786812"/>
            <a:chOff x="7365149" y="2621178"/>
            <a:chExt cx="786812" cy="786812"/>
          </a:xfrm>
        </p:grpSpPr>
        <p:sp>
          <p:nvSpPr>
            <p:cNvPr id="113" name="Oval 112">
              <a:extLst>
                <a:ext uri="{FF2B5EF4-FFF2-40B4-BE49-F238E27FC236}">
                  <a16:creationId xmlns:a16="http://schemas.microsoft.com/office/drawing/2014/main" id="{96E443DD-1A01-8769-3FCC-E751EDBA6272}"/>
                </a:ext>
              </a:extLst>
            </p:cNvPr>
            <p:cNvSpPr/>
            <p:nvPr/>
          </p:nvSpPr>
          <p:spPr>
            <a:xfrm>
              <a:off x="7365149" y="2621178"/>
              <a:ext cx="786812" cy="786812"/>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9">
              <a:extLst>
                <a:ext uri="{FF2B5EF4-FFF2-40B4-BE49-F238E27FC236}">
                  <a16:creationId xmlns:a16="http://schemas.microsoft.com/office/drawing/2014/main" id="{34C8FED4-3ABB-BDC7-A19F-91479B2F8EE5}"/>
                </a:ext>
              </a:extLst>
            </p:cNvPr>
            <p:cNvGrpSpPr>
              <a:grpSpLocks noChangeAspect="1"/>
            </p:cNvGrpSpPr>
            <p:nvPr/>
          </p:nvGrpSpPr>
          <p:grpSpPr bwMode="auto">
            <a:xfrm>
              <a:off x="7515153" y="2806505"/>
              <a:ext cx="486805" cy="416158"/>
              <a:chOff x="1552" y="688"/>
              <a:chExt cx="441" cy="377"/>
            </a:xfrm>
            <a:solidFill>
              <a:srgbClr val="FFFFFF"/>
            </a:solidFill>
          </p:grpSpPr>
          <p:sp>
            <p:nvSpPr>
              <p:cNvPr id="115" name="Freeform 10">
                <a:extLst>
                  <a:ext uri="{FF2B5EF4-FFF2-40B4-BE49-F238E27FC236}">
                    <a16:creationId xmlns:a16="http://schemas.microsoft.com/office/drawing/2014/main" id="{6D375734-F8AE-2183-5194-8FFFD8C30218}"/>
                  </a:ext>
                </a:extLst>
              </p:cNvPr>
              <p:cNvSpPr>
                <a:spLocks noEditPoints="1"/>
              </p:cNvSpPr>
              <p:nvPr/>
            </p:nvSpPr>
            <p:spPr bwMode="auto">
              <a:xfrm>
                <a:off x="1552" y="690"/>
                <a:ext cx="349" cy="375"/>
              </a:xfrm>
              <a:custGeom>
                <a:avLst/>
                <a:gdLst>
                  <a:gd name="T0" fmla="*/ 222 w 228"/>
                  <a:gd name="T1" fmla="*/ 251 h 251"/>
                  <a:gd name="T2" fmla="*/ 6 w 228"/>
                  <a:gd name="T3" fmla="*/ 251 h 251"/>
                  <a:gd name="T4" fmla="*/ 0 w 228"/>
                  <a:gd name="T5" fmla="*/ 245 h 251"/>
                  <a:gd name="T6" fmla="*/ 6 w 228"/>
                  <a:gd name="T7" fmla="*/ 186 h 251"/>
                  <a:gd name="T8" fmla="*/ 70 w 228"/>
                  <a:gd name="T9" fmla="*/ 150 h 251"/>
                  <a:gd name="T10" fmla="*/ 84 w 228"/>
                  <a:gd name="T11" fmla="*/ 145 h 251"/>
                  <a:gd name="T12" fmla="*/ 84 w 228"/>
                  <a:gd name="T13" fmla="*/ 123 h 251"/>
                  <a:gd name="T14" fmla="*/ 60 w 228"/>
                  <a:gd name="T15" fmla="*/ 83 h 251"/>
                  <a:gd name="T16" fmla="*/ 60 w 228"/>
                  <a:gd name="T17" fmla="*/ 59 h 251"/>
                  <a:gd name="T18" fmla="*/ 60 w 228"/>
                  <a:gd name="T19" fmla="*/ 56 h 251"/>
                  <a:gd name="T20" fmla="*/ 62 w 228"/>
                  <a:gd name="T21" fmla="*/ 21 h 251"/>
                  <a:gd name="T22" fmla="*/ 76 w 228"/>
                  <a:gd name="T23" fmla="*/ 16 h 251"/>
                  <a:gd name="T24" fmla="*/ 120 w 228"/>
                  <a:gd name="T25" fmla="*/ 0 h 251"/>
                  <a:gd name="T26" fmla="*/ 120 w 228"/>
                  <a:gd name="T27" fmla="*/ 0 h 251"/>
                  <a:gd name="T28" fmla="*/ 165 w 228"/>
                  <a:gd name="T29" fmla="*/ 22 h 251"/>
                  <a:gd name="T30" fmla="*/ 159 w 228"/>
                  <a:gd name="T31" fmla="*/ 56 h 251"/>
                  <a:gd name="T32" fmla="*/ 165 w 228"/>
                  <a:gd name="T33" fmla="*/ 71 h 251"/>
                  <a:gd name="T34" fmla="*/ 162 w 228"/>
                  <a:gd name="T35" fmla="*/ 83 h 251"/>
                  <a:gd name="T36" fmla="*/ 156 w 228"/>
                  <a:gd name="T37" fmla="*/ 88 h 251"/>
                  <a:gd name="T38" fmla="*/ 144 w 228"/>
                  <a:gd name="T39" fmla="*/ 122 h 251"/>
                  <a:gd name="T40" fmla="*/ 144 w 228"/>
                  <a:gd name="T41" fmla="*/ 145 h 251"/>
                  <a:gd name="T42" fmla="*/ 160 w 228"/>
                  <a:gd name="T43" fmla="*/ 151 h 251"/>
                  <a:gd name="T44" fmla="*/ 222 w 228"/>
                  <a:gd name="T45" fmla="*/ 186 h 251"/>
                  <a:gd name="T46" fmla="*/ 228 w 228"/>
                  <a:gd name="T47" fmla="*/ 245 h 251"/>
                  <a:gd name="T48" fmla="*/ 222 w 228"/>
                  <a:gd name="T49" fmla="*/ 251 h 251"/>
                  <a:gd name="T50" fmla="*/ 13 w 228"/>
                  <a:gd name="T51" fmla="*/ 239 h 251"/>
                  <a:gd name="T52" fmla="*/ 216 w 228"/>
                  <a:gd name="T53" fmla="*/ 239 h 251"/>
                  <a:gd name="T54" fmla="*/ 211 w 228"/>
                  <a:gd name="T55" fmla="*/ 190 h 251"/>
                  <a:gd name="T56" fmla="*/ 156 w 228"/>
                  <a:gd name="T57" fmla="*/ 162 h 251"/>
                  <a:gd name="T58" fmla="*/ 136 w 228"/>
                  <a:gd name="T59" fmla="*/ 155 h 251"/>
                  <a:gd name="T60" fmla="*/ 132 w 228"/>
                  <a:gd name="T61" fmla="*/ 149 h 251"/>
                  <a:gd name="T62" fmla="*/ 132 w 228"/>
                  <a:gd name="T63" fmla="*/ 119 h 251"/>
                  <a:gd name="T64" fmla="*/ 135 w 228"/>
                  <a:gd name="T65" fmla="*/ 114 h 251"/>
                  <a:gd name="T66" fmla="*/ 135 w 228"/>
                  <a:gd name="T67" fmla="*/ 114 h 251"/>
                  <a:gd name="T68" fmla="*/ 144 w 228"/>
                  <a:gd name="T69" fmla="*/ 83 h 251"/>
                  <a:gd name="T70" fmla="*/ 150 w 228"/>
                  <a:gd name="T71" fmla="*/ 77 h 251"/>
                  <a:gd name="T72" fmla="*/ 153 w 228"/>
                  <a:gd name="T73" fmla="*/ 71 h 251"/>
                  <a:gd name="T74" fmla="*/ 150 w 228"/>
                  <a:gd name="T75" fmla="*/ 65 h 251"/>
                  <a:gd name="T76" fmla="*/ 144 w 228"/>
                  <a:gd name="T77" fmla="*/ 59 h 251"/>
                  <a:gd name="T78" fmla="*/ 147 w 228"/>
                  <a:gd name="T79" fmla="*/ 52 h 251"/>
                  <a:gd name="T80" fmla="*/ 154 w 228"/>
                  <a:gd name="T81" fmla="*/ 24 h 251"/>
                  <a:gd name="T82" fmla="*/ 120 w 228"/>
                  <a:gd name="T83" fmla="*/ 12 h 251"/>
                  <a:gd name="T84" fmla="*/ 120 w 228"/>
                  <a:gd name="T85" fmla="*/ 12 h 251"/>
                  <a:gd name="T86" fmla="*/ 86 w 228"/>
                  <a:gd name="T87" fmla="*/ 24 h 251"/>
                  <a:gd name="T88" fmla="*/ 79 w 228"/>
                  <a:gd name="T89" fmla="*/ 29 h 251"/>
                  <a:gd name="T90" fmla="*/ 70 w 228"/>
                  <a:gd name="T91" fmla="*/ 30 h 251"/>
                  <a:gd name="T92" fmla="*/ 71 w 228"/>
                  <a:gd name="T93" fmla="*/ 53 h 251"/>
                  <a:gd name="T94" fmla="*/ 72 w 228"/>
                  <a:gd name="T95" fmla="*/ 59 h 251"/>
                  <a:gd name="T96" fmla="*/ 72 w 228"/>
                  <a:gd name="T97" fmla="*/ 83 h 251"/>
                  <a:gd name="T98" fmla="*/ 92 w 228"/>
                  <a:gd name="T99" fmla="*/ 113 h 251"/>
                  <a:gd name="T100" fmla="*/ 96 w 228"/>
                  <a:gd name="T101" fmla="*/ 119 h 251"/>
                  <a:gd name="T102" fmla="*/ 96 w 228"/>
                  <a:gd name="T103" fmla="*/ 149 h 251"/>
                  <a:gd name="T104" fmla="*/ 93 w 228"/>
                  <a:gd name="T105" fmla="*/ 155 h 251"/>
                  <a:gd name="T106" fmla="*/ 74 w 228"/>
                  <a:gd name="T107" fmla="*/ 162 h 251"/>
                  <a:gd name="T108" fmla="*/ 18 w 228"/>
                  <a:gd name="T109" fmla="*/ 190 h 251"/>
                  <a:gd name="T110" fmla="*/ 13 w 228"/>
                  <a:gd name="T111" fmla="*/ 239 h 251"/>
                  <a:gd name="T112" fmla="*/ 60 w 228"/>
                  <a:gd name="T113" fmla="*/ 59 h 251"/>
                  <a:gd name="T114" fmla="*/ 60 w 228"/>
                  <a:gd name="T115" fmla="*/ 5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8" h="251">
                    <a:moveTo>
                      <a:pt x="222" y="251"/>
                    </a:moveTo>
                    <a:cubicBezTo>
                      <a:pt x="6" y="251"/>
                      <a:pt x="6" y="251"/>
                      <a:pt x="6" y="251"/>
                    </a:cubicBezTo>
                    <a:cubicBezTo>
                      <a:pt x="3" y="251"/>
                      <a:pt x="0" y="249"/>
                      <a:pt x="0" y="245"/>
                    </a:cubicBezTo>
                    <a:cubicBezTo>
                      <a:pt x="0" y="244"/>
                      <a:pt x="1" y="204"/>
                      <a:pt x="6" y="186"/>
                    </a:cubicBezTo>
                    <a:cubicBezTo>
                      <a:pt x="11" y="171"/>
                      <a:pt x="38" y="161"/>
                      <a:pt x="70" y="150"/>
                    </a:cubicBezTo>
                    <a:cubicBezTo>
                      <a:pt x="75" y="148"/>
                      <a:pt x="80" y="147"/>
                      <a:pt x="84" y="145"/>
                    </a:cubicBezTo>
                    <a:cubicBezTo>
                      <a:pt x="84" y="123"/>
                      <a:pt x="84" y="123"/>
                      <a:pt x="84" y="123"/>
                    </a:cubicBezTo>
                    <a:cubicBezTo>
                      <a:pt x="74" y="118"/>
                      <a:pt x="60" y="106"/>
                      <a:pt x="60" y="83"/>
                    </a:cubicBezTo>
                    <a:cubicBezTo>
                      <a:pt x="60" y="59"/>
                      <a:pt x="60" y="59"/>
                      <a:pt x="60" y="59"/>
                    </a:cubicBezTo>
                    <a:cubicBezTo>
                      <a:pt x="60" y="59"/>
                      <a:pt x="60" y="58"/>
                      <a:pt x="60" y="56"/>
                    </a:cubicBezTo>
                    <a:cubicBezTo>
                      <a:pt x="57" y="47"/>
                      <a:pt x="53" y="30"/>
                      <a:pt x="62" y="21"/>
                    </a:cubicBezTo>
                    <a:cubicBezTo>
                      <a:pt x="65" y="18"/>
                      <a:pt x="70" y="16"/>
                      <a:pt x="76" y="16"/>
                    </a:cubicBezTo>
                    <a:cubicBezTo>
                      <a:pt x="83" y="4"/>
                      <a:pt x="103" y="0"/>
                      <a:pt x="120" y="0"/>
                    </a:cubicBezTo>
                    <a:cubicBezTo>
                      <a:pt x="120" y="0"/>
                      <a:pt x="120" y="0"/>
                      <a:pt x="120" y="0"/>
                    </a:cubicBezTo>
                    <a:cubicBezTo>
                      <a:pt x="138" y="0"/>
                      <a:pt x="161" y="6"/>
                      <a:pt x="165" y="22"/>
                    </a:cubicBezTo>
                    <a:cubicBezTo>
                      <a:pt x="169" y="35"/>
                      <a:pt x="162" y="48"/>
                      <a:pt x="159" y="56"/>
                    </a:cubicBezTo>
                    <a:cubicBezTo>
                      <a:pt x="163" y="59"/>
                      <a:pt x="165" y="64"/>
                      <a:pt x="165" y="71"/>
                    </a:cubicBezTo>
                    <a:cubicBezTo>
                      <a:pt x="165" y="75"/>
                      <a:pt x="164" y="79"/>
                      <a:pt x="162" y="83"/>
                    </a:cubicBezTo>
                    <a:cubicBezTo>
                      <a:pt x="161" y="85"/>
                      <a:pt x="159" y="87"/>
                      <a:pt x="156" y="88"/>
                    </a:cubicBezTo>
                    <a:cubicBezTo>
                      <a:pt x="155" y="108"/>
                      <a:pt x="149" y="118"/>
                      <a:pt x="144" y="122"/>
                    </a:cubicBezTo>
                    <a:cubicBezTo>
                      <a:pt x="144" y="145"/>
                      <a:pt x="144" y="145"/>
                      <a:pt x="144" y="145"/>
                    </a:cubicBezTo>
                    <a:cubicBezTo>
                      <a:pt x="150" y="147"/>
                      <a:pt x="155" y="149"/>
                      <a:pt x="160" y="151"/>
                    </a:cubicBezTo>
                    <a:cubicBezTo>
                      <a:pt x="192" y="162"/>
                      <a:pt x="217" y="171"/>
                      <a:pt x="222" y="186"/>
                    </a:cubicBezTo>
                    <a:cubicBezTo>
                      <a:pt x="228" y="204"/>
                      <a:pt x="228" y="244"/>
                      <a:pt x="228" y="245"/>
                    </a:cubicBezTo>
                    <a:cubicBezTo>
                      <a:pt x="228" y="249"/>
                      <a:pt x="226" y="251"/>
                      <a:pt x="222" y="251"/>
                    </a:cubicBezTo>
                    <a:close/>
                    <a:moveTo>
                      <a:pt x="13" y="239"/>
                    </a:moveTo>
                    <a:cubicBezTo>
                      <a:pt x="216" y="239"/>
                      <a:pt x="216" y="239"/>
                      <a:pt x="216" y="239"/>
                    </a:cubicBezTo>
                    <a:cubicBezTo>
                      <a:pt x="216" y="228"/>
                      <a:pt x="215" y="202"/>
                      <a:pt x="211" y="190"/>
                    </a:cubicBezTo>
                    <a:cubicBezTo>
                      <a:pt x="208" y="180"/>
                      <a:pt x="182" y="171"/>
                      <a:pt x="156" y="162"/>
                    </a:cubicBezTo>
                    <a:cubicBezTo>
                      <a:pt x="150" y="160"/>
                      <a:pt x="143" y="157"/>
                      <a:pt x="136" y="155"/>
                    </a:cubicBezTo>
                    <a:cubicBezTo>
                      <a:pt x="134" y="154"/>
                      <a:pt x="132" y="151"/>
                      <a:pt x="132" y="149"/>
                    </a:cubicBezTo>
                    <a:cubicBezTo>
                      <a:pt x="132" y="119"/>
                      <a:pt x="132" y="119"/>
                      <a:pt x="132" y="119"/>
                    </a:cubicBezTo>
                    <a:cubicBezTo>
                      <a:pt x="132" y="117"/>
                      <a:pt x="134" y="115"/>
                      <a:pt x="135" y="114"/>
                    </a:cubicBezTo>
                    <a:cubicBezTo>
                      <a:pt x="135" y="114"/>
                      <a:pt x="135" y="114"/>
                      <a:pt x="135" y="114"/>
                    </a:cubicBezTo>
                    <a:cubicBezTo>
                      <a:pt x="135" y="114"/>
                      <a:pt x="144" y="107"/>
                      <a:pt x="144" y="83"/>
                    </a:cubicBezTo>
                    <a:cubicBezTo>
                      <a:pt x="144" y="80"/>
                      <a:pt x="147" y="77"/>
                      <a:pt x="150" y="77"/>
                    </a:cubicBezTo>
                    <a:cubicBezTo>
                      <a:pt x="153" y="77"/>
                      <a:pt x="153" y="73"/>
                      <a:pt x="153" y="71"/>
                    </a:cubicBezTo>
                    <a:cubicBezTo>
                      <a:pt x="153" y="68"/>
                      <a:pt x="153" y="65"/>
                      <a:pt x="150" y="65"/>
                    </a:cubicBezTo>
                    <a:cubicBezTo>
                      <a:pt x="147" y="65"/>
                      <a:pt x="144" y="62"/>
                      <a:pt x="144" y="59"/>
                    </a:cubicBezTo>
                    <a:cubicBezTo>
                      <a:pt x="144" y="57"/>
                      <a:pt x="145" y="55"/>
                      <a:pt x="147" y="52"/>
                    </a:cubicBezTo>
                    <a:cubicBezTo>
                      <a:pt x="150" y="45"/>
                      <a:pt x="156" y="34"/>
                      <a:pt x="154" y="24"/>
                    </a:cubicBezTo>
                    <a:cubicBezTo>
                      <a:pt x="152" y="17"/>
                      <a:pt x="137" y="12"/>
                      <a:pt x="120" y="12"/>
                    </a:cubicBezTo>
                    <a:cubicBezTo>
                      <a:pt x="120" y="12"/>
                      <a:pt x="120" y="12"/>
                      <a:pt x="120" y="12"/>
                    </a:cubicBezTo>
                    <a:cubicBezTo>
                      <a:pt x="102" y="12"/>
                      <a:pt x="88" y="17"/>
                      <a:pt x="86" y="24"/>
                    </a:cubicBezTo>
                    <a:cubicBezTo>
                      <a:pt x="85" y="28"/>
                      <a:pt x="82" y="30"/>
                      <a:pt x="79" y="29"/>
                    </a:cubicBezTo>
                    <a:cubicBezTo>
                      <a:pt x="76" y="28"/>
                      <a:pt x="72" y="28"/>
                      <a:pt x="70" y="30"/>
                    </a:cubicBezTo>
                    <a:cubicBezTo>
                      <a:pt x="66" y="34"/>
                      <a:pt x="70" y="49"/>
                      <a:pt x="71" y="53"/>
                    </a:cubicBezTo>
                    <a:cubicBezTo>
                      <a:pt x="72" y="56"/>
                      <a:pt x="72" y="58"/>
                      <a:pt x="72" y="59"/>
                    </a:cubicBezTo>
                    <a:cubicBezTo>
                      <a:pt x="72" y="83"/>
                      <a:pt x="72" y="83"/>
                      <a:pt x="72" y="83"/>
                    </a:cubicBezTo>
                    <a:cubicBezTo>
                      <a:pt x="72" y="107"/>
                      <a:pt x="92" y="113"/>
                      <a:pt x="92" y="113"/>
                    </a:cubicBezTo>
                    <a:cubicBezTo>
                      <a:pt x="95" y="114"/>
                      <a:pt x="96" y="116"/>
                      <a:pt x="96" y="119"/>
                    </a:cubicBezTo>
                    <a:cubicBezTo>
                      <a:pt x="96" y="149"/>
                      <a:pt x="96" y="149"/>
                      <a:pt x="96" y="149"/>
                    </a:cubicBezTo>
                    <a:cubicBezTo>
                      <a:pt x="96" y="151"/>
                      <a:pt x="95" y="154"/>
                      <a:pt x="93" y="155"/>
                    </a:cubicBezTo>
                    <a:cubicBezTo>
                      <a:pt x="86" y="157"/>
                      <a:pt x="80" y="159"/>
                      <a:pt x="74" y="162"/>
                    </a:cubicBezTo>
                    <a:cubicBezTo>
                      <a:pt x="50" y="170"/>
                      <a:pt x="21" y="181"/>
                      <a:pt x="18" y="190"/>
                    </a:cubicBezTo>
                    <a:cubicBezTo>
                      <a:pt x="14" y="202"/>
                      <a:pt x="13" y="228"/>
                      <a:pt x="13" y="239"/>
                    </a:cubicBezTo>
                    <a:close/>
                    <a:moveTo>
                      <a:pt x="60" y="59"/>
                    </a:moveTo>
                    <a:cubicBezTo>
                      <a:pt x="60" y="59"/>
                      <a:pt x="60" y="59"/>
                      <a:pt x="6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US" kern="0">
                  <a:solidFill>
                    <a:schemeClr val="tx2"/>
                  </a:solidFill>
                  <a:cs typeface="Arial" charset="0"/>
                </a:endParaRPr>
              </a:p>
            </p:txBody>
          </p:sp>
          <p:sp>
            <p:nvSpPr>
              <p:cNvPr id="116" name="Freeform 11">
                <a:extLst>
                  <a:ext uri="{FF2B5EF4-FFF2-40B4-BE49-F238E27FC236}">
                    <a16:creationId xmlns:a16="http://schemas.microsoft.com/office/drawing/2014/main" id="{5B656DA4-215F-3DC7-66C1-596D73A904F9}"/>
                  </a:ext>
                </a:extLst>
              </p:cNvPr>
              <p:cNvSpPr>
                <a:spLocks/>
              </p:cNvSpPr>
              <p:nvPr/>
            </p:nvSpPr>
            <p:spPr bwMode="auto">
              <a:xfrm>
                <a:off x="1810" y="688"/>
                <a:ext cx="183" cy="377"/>
              </a:xfrm>
              <a:custGeom>
                <a:avLst/>
                <a:gdLst>
                  <a:gd name="T0" fmla="*/ 113 w 119"/>
                  <a:gd name="T1" fmla="*/ 252 h 252"/>
                  <a:gd name="T2" fmla="*/ 83 w 119"/>
                  <a:gd name="T3" fmla="*/ 252 h 252"/>
                  <a:gd name="T4" fmla="*/ 77 w 119"/>
                  <a:gd name="T5" fmla="*/ 246 h 252"/>
                  <a:gd name="T6" fmla="*/ 83 w 119"/>
                  <a:gd name="T7" fmla="*/ 240 h 252"/>
                  <a:gd name="T8" fmla="*/ 107 w 119"/>
                  <a:gd name="T9" fmla="*/ 240 h 252"/>
                  <a:gd name="T10" fmla="*/ 102 w 119"/>
                  <a:gd name="T11" fmla="*/ 191 h 252"/>
                  <a:gd name="T12" fmla="*/ 27 w 119"/>
                  <a:gd name="T13" fmla="*/ 150 h 252"/>
                  <a:gd name="T14" fmla="*/ 23 w 119"/>
                  <a:gd name="T15" fmla="*/ 144 h 252"/>
                  <a:gd name="T16" fmla="*/ 23 w 119"/>
                  <a:gd name="T17" fmla="*/ 126 h 252"/>
                  <a:gd name="T18" fmla="*/ 26 w 119"/>
                  <a:gd name="T19" fmla="*/ 121 h 252"/>
                  <a:gd name="T20" fmla="*/ 26 w 119"/>
                  <a:gd name="T21" fmla="*/ 121 h 252"/>
                  <a:gd name="T22" fmla="*/ 35 w 119"/>
                  <a:gd name="T23" fmla="*/ 90 h 252"/>
                  <a:gd name="T24" fmla="*/ 37 w 119"/>
                  <a:gd name="T25" fmla="*/ 86 h 252"/>
                  <a:gd name="T26" fmla="*/ 41 w 119"/>
                  <a:gd name="T27" fmla="*/ 84 h 252"/>
                  <a:gd name="T28" fmla="*/ 43 w 119"/>
                  <a:gd name="T29" fmla="*/ 83 h 252"/>
                  <a:gd name="T30" fmla="*/ 44 w 119"/>
                  <a:gd name="T31" fmla="*/ 78 h 252"/>
                  <a:gd name="T32" fmla="*/ 41 w 119"/>
                  <a:gd name="T33" fmla="*/ 72 h 252"/>
                  <a:gd name="T34" fmla="*/ 35 w 119"/>
                  <a:gd name="T35" fmla="*/ 66 h 252"/>
                  <a:gd name="T36" fmla="*/ 38 w 119"/>
                  <a:gd name="T37" fmla="*/ 58 h 252"/>
                  <a:gd name="T38" fmla="*/ 45 w 119"/>
                  <a:gd name="T39" fmla="*/ 29 h 252"/>
                  <a:gd name="T40" fmla="*/ 29 w 119"/>
                  <a:gd name="T41" fmla="*/ 16 h 252"/>
                  <a:gd name="T42" fmla="*/ 10 w 119"/>
                  <a:gd name="T43" fmla="*/ 17 h 252"/>
                  <a:gd name="T44" fmla="*/ 2 w 119"/>
                  <a:gd name="T45" fmla="*/ 16 h 252"/>
                  <a:gd name="T46" fmla="*/ 4 w 119"/>
                  <a:gd name="T47" fmla="*/ 7 h 252"/>
                  <a:gd name="T48" fmla="*/ 34 w 119"/>
                  <a:gd name="T49" fmla="*/ 5 h 252"/>
                  <a:gd name="T50" fmla="*/ 56 w 119"/>
                  <a:gd name="T51" fmla="*/ 26 h 252"/>
                  <a:gd name="T52" fmla="*/ 49 w 119"/>
                  <a:gd name="T53" fmla="*/ 62 h 252"/>
                  <a:gd name="T54" fmla="*/ 56 w 119"/>
                  <a:gd name="T55" fmla="*/ 78 h 252"/>
                  <a:gd name="T56" fmla="*/ 53 w 119"/>
                  <a:gd name="T57" fmla="*/ 90 h 252"/>
                  <a:gd name="T58" fmla="*/ 47 w 119"/>
                  <a:gd name="T59" fmla="*/ 95 h 252"/>
                  <a:gd name="T60" fmla="*/ 35 w 119"/>
                  <a:gd name="T61" fmla="*/ 129 h 252"/>
                  <a:gd name="T62" fmla="*/ 35 w 119"/>
                  <a:gd name="T63" fmla="*/ 140 h 252"/>
                  <a:gd name="T64" fmla="*/ 113 w 119"/>
                  <a:gd name="T65" fmla="*/ 187 h 252"/>
                  <a:gd name="T66" fmla="*/ 119 w 119"/>
                  <a:gd name="T67" fmla="*/ 246 h 252"/>
                  <a:gd name="T68" fmla="*/ 113 w 119"/>
                  <a:gd name="T69"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 h="252">
                    <a:moveTo>
                      <a:pt x="113" y="252"/>
                    </a:moveTo>
                    <a:cubicBezTo>
                      <a:pt x="83" y="252"/>
                      <a:pt x="83" y="252"/>
                      <a:pt x="83" y="252"/>
                    </a:cubicBezTo>
                    <a:cubicBezTo>
                      <a:pt x="80" y="252"/>
                      <a:pt x="77" y="250"/>
                      <a:pt x="77" y="246"/>
                    </a:cubicBezTo>
                    <a:cubicBezTo>
                      <a:pt x="77" y="243"/>
                      <a:pt x="80" y="240"/>
                      <a:pt x="83" y="240"/>
                    </a:cubicBezTo>
                    <a:cubicBezTo>
                      <a:pt x="107" y="240"/>
                      <a:pt x="107" y="240"/>
                      <a:pt x="107" y="240"/>
                    </a:cubicBezTo>
                    <a:cubicBezTo>
                      <a:pt x="107" y="229"/>
                      <a:pt x="106" y="203"/>
                      <a:pt x="102" y="191"/>
                    </a:cubicBezTo>
                    <a:cubicBezTo>
                      <a:pt x="99" y="181"/>
                      <a:pt x="74" y="167"/>
                      <a:pt x="27" y="150"/>
                    </a:cubicBezTo>
                    <a:cubicBezTo>
                      <a:pt x="25" y="149"/>
                      <a:pt x="23" y="146"/>
                      <a:pt x="23" y="144"/>
                    </a:cubicBezTo>
                    <a:cubicBezTo>
                      <a:pt x="23" y="126"/>
                      <a:pt x="23" y="126"/>
                      <a:pt x="23" y="126"/>
                    </a:cubicBezTo>
                    <a:cubicBezTo>
                      <a:pt x="23" y="124"/>
                      <a:pt x="25" y="122"/>
                      <a:pt x="26" y="121"/>
                    </a:cubicBezTo>
                    <a:cubicBezTo>
                      <a:pt x="26" y="121"/>
                      <a:pt x="26" y="121"/>
                      <a:pt x="26" y="121"/>
                    </a:cubicBezTo>
                    <a:cubicBezTo>
                      <a:pt x="26" y="121"/>
                      <a:pt x="35" y="114"/>
                      <a:pt x="35" y="90"/>
                    </a:cubicBezTo>
                    <a:cubicBezTo>
                      <a:pt x="35" y="88"/>
                      <a:pt x="36" y="87"/>
                      <a:pt x="37" y="86"/>
                    </a:cubicBezTo>
                    <a:cubicBezTo>
                      <a:pt x="38" y="85"/>
                      <a:pt x="40" y="84"/>
                      <a:pt x="41" y="84"/>
                    </a:cubicBezTo>
                    <a:cubicBezTo>
                      <a:pt x="42" y="84"/>
                      <a:pt x="43" y="84"/>
                      <a:pt x="43" y="83"/>
                    </a:cubicBezTo>
                    <a:cubicBezTo>
                      <a:pt x="44" y="82"/>
                      <a:pt x="44" y="80"/>
                      <a:pt x="44" y="78"/>
                    </a:cubicBezTo>
                    <a:cubicBezTo>
                      <a:pt x="44" y="75"/>
                      <a:pt x="44" y="72"/>
                      <a:pt x="41" y="72"/>
                    </a:cubicBezTo>
                    <a:cubicBezTo>
                      <a:pt x="38" y="72"/>
                      <a:pt x="35" y="69"/>
                      <a:pt x="35" y="66"/>
                    </a:cubicBezTo>
                    <a:cubicBezTo>
                      <a:pt x="35" y="64"/>
                      <a:pt x="36" y="62"/>
                      <a:pt x="38" y="58"/>
                    </a:cubicBezTo>
                    <a:cubicBezTo>
                      <a:pt x="41" y="52"/>
                      <a:pt x="47" y="39"/>
                      <a:pt x="45" y="29"/>
                    </a:cubicBezTo>
                    <a:cubicBezTo>
                      <a:pt x="44" y="26"/>
                      <a:pt x="38" y="19"/>
                      <a:pt x="29" y="16"/>
                    </a:cubicBezTo>
                    <a:cubicBezTo>
                      <a:pt x="24" y="14"/>
                      <a:pt x="17" y="13"/>
                      <a:pt x="10" y="17"/>
                    </a:cubicBezTo>
                    <a:cubicBezTo>
                      <a:pt x="8" y="19"/>
                      <a:pt x="4" y="18"/>
                      <a:pt x="2" y="16"/>
                    </a:cubicBezTo>
                    <a:cubicBezTo>
                      <a:pt x="0" y="13"/>
                      <a:pt x="1" y="9"/>
                      <a:pt x="4" y="7"/>
                    </a:cubicBezTo>
                    <a:cubicBezTo>
                      <a:pt x="12" y="1"/>
                      <a:pt x="23" y="0"/>
                      <a:pt x="34" y="5"/>
                    </a:cubicBezTo>
                    <a:cubicBezTo>
                      <a:pt x="45" y="9"/>
                      <a:pt x="54" y="18"/>
                      <a:pt x="56" y="26"/>
                    </a:cubicBezTo>
                    <a:cubicBezTo>
                      <a:pt x="60" y="40"/>
                      <a:pt x="53" y="54"/>
                      <a:pt x="49" y="62"/>
                    </a:cubicBezTo>
                    <a:cubicBezTo>
                      <a:pt x="54" y="66"/>
                      <a:pt x="56" y="71"/>
                      <a:pt x="56" y="78"/>
                    </a:cubicBezTo>
                    <a:cubicBezTo>
                      <a:pt x="56" y="82"/>
                      <a:pt x="55" y="86"/>
                      <a:pt x="53" y="90"/>
                    </a:cubicBezTo>
                    <a:cubicBezTo>
                      <a:pt x="52" y="92"/>
                      <a:pt x="50" y="94"/>
                      <a:pt x="47" y="95"/>
                    </a:cubicBezTo>
                    <a:cubicBezTo>
                      <a:pt x="46" y="115"/>
                      <a:pt x="40" y="125"/>
                      <a:pt x="35" y="129"/>
                    </a:cubicBezTo>
                    <a:cubicBezTo>
                      <a:pt x="35" y="140"/>
                      <a:pt x="35" y="140"/>
                      <a:pt x="35" y="140"/>
                    </a:cubicBezTo>
                    <a:cubicBezTo>
                      <a:pt x="85" y="159"/>
                      <a:pt x="109" y="173"/>
                      <a:pt x="113" y="187"/>
                    </a:cubicBezTo>
                    <a:cubicBezTo>
                      <a:pt x="119" y="205"/>
                      <a:pt x="119" y="245"/>
                      <a:pt x="119" y="246"/>
                    </a:cubicBezTo>
                    <a:cubicBezTo>
                      <a:pt x="119" y="250"/>
                      <a:pt x="117" y="252"/>
                      <a:pt x="113"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US" kern="0">
                  <a:solidFill>
                    <a:schemeClr val="tx2"/>
                  </a:solidFill>
                  <a:cs typeface="Arial" charset="0"/>
                </a:endParaRPr>
              </a:p>
            </p:txBody>
          </p:sp>
        </p:grpSp>
      </p:grpSp>
      <p:cxnSp>
        <p:nvCxnSpPr>
          <p:cNvPr id="117" name="Straight Connector 116">
            <a:extLst>
              <a:ext uri="{FF2B5EF4-FFF2-40B4-BE49-F238E27FC236}">
                <a16:creationId xmlns:a16="http://schemas.microsoft.com/office/drawing/2014/main" id="{F5D956FA-4781-E21C-DB79-59074FFC6F9E}"/>
              </a:ext>
            </a:extLst>
          </p:cNvPr>
          <p:cNvCxnSpPr>
            <a:cxnSpLocks/>
          </p:cNvCxnSpPr>
          <p:nvPr/>
        </p:nvCxnSpPr>
        <p:spPr>
          <a:xfrm flipV="1">
            <a:off x="8061420" y="2389585"/>
            <a:ext cx="0" cy="26916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8" name="Text Placeholder 1">
            <a:extLst>
              <a:ext uri="{FF2B5EF4-FFF2-40B4-BE49-F238E27FC236}">
                <a16:creationId xmlns:a16="http://schemas.microsoft.com/office/drawing/2014/main" id="{AF93F16C-9D8B-BF67-F137-774751DFA773}"/>
              </a:ext>
            </a:extLst>
          </p:cNvPr>
          <p:cNvSpPr txBox="1">
            <a:spLocks/>
          </p:cNvSpPr>
          <p:nvPr/>
        </p:nvSpPr>
        <p:spPr>
          <a:xfrm>
            <a:off x="336341" y="5189668"/>
            <a:ext cx="11593512" cy="1369573"/>
          </a:xfrm>
          <a:prstGeom prst="rect">
            <a:avLst/>
          </a:prstGeom>
          <a:solidFill>
            <a:schemeClr val="accent2">
              <a:lumMod val="40000"/>
              <a:lumOff val="60000"/>
            </a:schemeClr>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65">
              <a:defRPr/>
            </a:pPr>
            <a:r>
              <a:rPr lang="en-US" sz="1400" b="1">
                <a:solidFill>
                  <a:srgbClr val="52849C"/>
                </a:solidFill>
                <a:cs typeface="Arial"/>
              </a:rPr>
              <a:t>Cross-Divisional Engagement: </a:t>
            </a:r>
            <a:r>
              <a:rPr lang="en-US" sz="1400">
                <a:solidFill>
                  <a:srgbClr val="52849C"/>
                </a:solidFill>
                <a:cs typeface="Arial"/>
              </a:rPr>
              <a:t>The Inclusion Connects DHHS Team consists of a diverse group of subject-matter experts from across the Department to support detailed planning efforts, including representatives from DSOHF, DMHDDSUS, DHB / Medicaid, Office of the Secretary, Legal, Communications, Budget &amp; Finance, and Data &amp; Reporting. </a:t>
            </a:r>
            <a:endParaRPr lang="en-US" sz="1400">
              <a:solidFill>
                <a:srgbClr val="52849C">
                  <a:lumMod val="50000"/>
                </a:srgbClr>
              </a:solidFill>
              <a:cs typeface="Arial" panose="020B0604020202020204" pitchFamily="34" charset="0"/>
            </a:endParaRPr>
          </a:p>
          <a:p>
            <a:pPr defTabSz="514365">
              <a:defRPr/>
            </a:pPr>
            <a:r>
              <a:rPr lang="en-US" sz="1400" b="1">
                <a:solidFill>
                  <a:srgbClr val="52849C"/>
                </a:solidFill>
                <a:cs typeface="Arial"/>
              </a:rPr>
              <a:t>Community and Stakeholder Engagement:</a:t>
            </a:r>
            <a:r>
              <a:rPr lang="en-US" sz="1400">
                <a:solidFill>
                  <a:srgbClr val="52849C"/>
                </a:solidFill>
                <a:cs typeface="Arial"/>
              </a:rPr>
              <a:t> Inclusion Connects includes a stakeholder advisory group called the Inclusion Connects Advisory Committee (ICAC) which will launch May 2024. ICAC will consist of people with lived experience, caregivers, advocates, MCO reps, providers, and DSPs. This committee will guide our initiatives to support inclusive policy-making. </a:t>
            </a:r>
            <a:endParaRPr lang="en-US" sz="1400">
              <a:solidFill>
                <a:srgbClr val="52849C"/>
              </a:solidFill>
              <a:cs typeface="Arial" panose="020B0604020202020204" pitchFamily="34" charset="0"/>
            </a:endParaRPr>
          </a:p>
        </p:txBody>
      </p:sp>
      <p:sp>
        <p:nvSpPr>
          <p:cNvPr id="119" name="TextBox 118">
            <a:extLst>
              <a:ext uri="{FF2B5EF4-FFF2-40B4-BE49-F238E27FC236}">
                <a16:creationId xmlns:a16="http://schemas.microsoft.com/office/drawing/2014/main" id="{44CE5C59-5B44-6D2E-BD37-3EB1363148AC}"/>
              </a:ext>
            </a:extLst>
          </p:cNvPr>
          <p:cNvSpPr txBox="1"/>
          <p:nvPr/>
        </p:nvSpPr>
        <p:spPr>
          <a:xfrm>
            <a:off x="229431" y="612212"/>
            <a:ext cx="11643652" cy="646331"/>
          </a:xfrm>
          <a:prstGeom prst="rect">
            <a:avLst/>
          </a:prstGeom>
          <a:noFill/>
        </p:spPr>
        <p:txBody>
          <a:bodyPr wrap="square">
            <a:spAutoFit/>
          </a:bodyPr>
          <a:lstStyle/>
          <a:p>
            <a:r>
              <a:rPr lang="en-US" b="1"/>
              <a:t>The NC DHHS Inclusion Connects initiative is working to build a more robust community-based service system that supports the ability of individuals with I/DD to live in an integrated setting of their choice. </a:t>
            </a:r>
          </a:p>
        </p:txBody>
      </p:sp>
      <p:sp>
        <p:nvSpPr>
          <p:cNvPr id="120" name="Freeform: Shape 119">
            <a:extLst>
              <a:ext uri="{FF2B5EF4-FFF2-40B4-BE49-F238E27FC236}">
                <a16:creationId xmlns:a16="http://schemas.microsoft.com/office/drawing/2014/main" id="{4553CA02-3689-E374-81E6-B91B558167E2}"/>
              </a:ext>
            </a:extLst>
          </p:cNvPr>
          <p:cNvSpPr/>
          <p:nvPr/>
        </p:nvSpPr>
        <p:spPr>
          <a:xfrm>
            <a:off x="229431" y="1369371"/>
            <a:ext cx="11679200" cy="970540"/>
          </a:xfrm>
          <a:custGeom>
            <a:avLst/>
            <a:gdLst>
              <a:gd name="connsiteX0" fmla="*/ 5793 w 8648350"/>
              <a:gd name="connsiteY0" fmla="*/ 0 h 470991"/>
              <a:gd name="connsiteX1" fmla="*/ 8642557 w 8648350"/>
              <a:gd name="connsiteY1" fmla="*/ 0 h 470991"/>
              <a:gd name="connsiteX2" fmla="*/ 8642557 w 8648350"/>
              <a:gd name="connsiteY2" fmla="*/ 292049 h 470991"/>
              <a:gd name="connsiteX3" fmla="*/ 8648350 w 8648350"/>
              <a:gd name="connsiteY3" fmla="*/ 292049 h 470991"/>
              <a:gd name="connsiteX4" fmla="*/ 7246221 w 8648350"/>
              <a:gd name="connsiteY4" fmla="*/ 470991 h 470991"/>
              <a:gd name="connsiteX5" fmla="*/ 5844373 w 8648350"/>
              <a:gd name="connsiteY5" fmla="*/ 292049 h 470991"/>
              <a:gd name="connsiteX6" fmla="*/ 5752649 w 8648350"/>
              <a:gd name="connsiteY6" fmla="*/ 292049 h 470991"/>
              <a:gd name="connsiteX7" fmla="*/ 4338725 w 8648350"/>
              <a:gd name="connsiteY7" fmla="*/ 470991 h 470991"/>
              <a:gd name="connsiteX8" fmla="*/ 2925083 w 8648350"/>
              <a:gd name="connsiteY8" fmla="*/ 292049 h 470991"/>
              <a:gd name="connsiteX9" fmla="*/ 2833360 w 8648350"/>
              <a:gd name="connsiteY9" fmla="*/ 292049 h 470991"/>
              <a:gd name="connsiteX10" fmla="*/ 1416538 w 8648350"/>
              <a:gd name="connsiteY10" fmla="*/ 470991 h 470991"/>
              <a:gd name="connsiteX11" fmla="*/ 0 w 8648350"/>
              <a:gd name="connsiteY11" fmla="*/ 292049 h 470991"/>
              <a:gd name="connsiteX12" fmla="*/ 5793 w 8648350"/>
              <a:gd name="connsiteY12" fmla="*/ 292049 h 4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8350" h="470991">
                <a:moveTo>
                  <a:pt x="5793" y="0"/>
                </a:moveTo>
                <a:lnTo>
                  <a:pt x="8642557" y="0"/>
                </a:lnTo>
                <a:lnTo>
                  <a:pt x="8642557" y="292049"/>
                </a:lnTo>
                <a:lnTo>
                  <a:pt x="8648350" y="292049"/>
                </a:lnTo>
                <a:lnTo>
                  <a:pt x="7246221" y="470991"/>
                </a:lnTo>
                <a:lnTo>
                  <a:pt x="5844373" y="292049"/>
                </a:lnTo>
                <a:lnTo>
                  <a:pt x="5752649" y="292049"/>
                </a:lnTo>
                <a:lnTo>
                  <a:pt x="4338725" y="470991"/>
                </a:lnTo>
                <a:lnTo>
                  <a:pt x="2925083" y="292049"/>
                </a:lnTo>
                <a:lnTo>
                  <a:pt x="2833360" y="292049"/>
                </a:lnTo>
                <a:lnTo>
                  <a:pt x="1416538" y="470991"/>
                </a:lnTo>
                <a:lnTo>
                  <a:pt x="0" y="292049"/>
                </a:lnTo>
                <a:lnTo>
                  <a:pt x="5793" y="292049"/>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defTabSz="457222">
              <a:defRPr/>
            </a:pPr>
            <a:r>
              <a:rPr lang="en-US" sz="1500">
                <a:solidFill>
                  <a:srgbClr val="FFFFFF"/>
                </a:solidFill>
              </a:rPr>
              <a:t>Inclusion Connects focused on promoting access to available services for individuals on the Innovations Waiver waitlist, supporting people with I/DD to live in the community they choose, and building a robust high-quality DSP workforce.</a:t>
            </a:r>
          </a:p>
        </p:txBody>
      </p:sp>
      <p:grpSp>
        <p:nvGrpSpPr>
          <p:cNvPr id="9" name="Group 8">
            <a:extLst>
              <a:ext uri="{FF2B5EF4-FFF2-40B4-BE49-F238E27FC236}">
                <a16:creationId xmlns:a16="http://schemas.microsoft.com/office/drawing/2014/main" id="{A171917B-C9F8-E210-1479-C2A91B00C81E}"/>
              </a:ext>
            </a:extLst>
          </p:cNvPr>
          <p:cNvGrpSpPr/>
          <p:nvPr/>
        </p:nvGrpSpPr>
        <p:grpSpPr>
          <a:xfrm>
            <a:off x="1801520" y="2557060"/>
            <a:ext cx="719378" cy="719378"/>
            <a:chOff x="1801520" y="2557060"/>
            <a:chExt cx="719378" cy="719378"/>
          </a:xfrm>
        </p:grpSpPr>
        <p:sp>
          <p:nvSpPr>
            <p:cNvPr id="8" name="Oval 7">
              <a:extLst>
                <a:ext uri="{FF2B5EF4-FFF2-40B4-BE49-F238E27FC236}">
                  <a16:creationId xmlns:a16="http://schemas.microsoft.com/office/drawing/2014/main" id="{2917B895-9D3B-EFE2-7345-2928A4CA62DB}"/>
                </a:ext>
              </a:extLst>
            </p:cNvPr>
            <p:cNvSpPr/>
            <p:nvPr/>
          </p:nvSpPr>
          <p:spPr>
            <a:xfrm>
              <a:off x="1801520" y="2557060"/>
              <a:ext cx="719378" cy="719378"/>
            </a:xfrm>
            <a:prstGeom prst="ellipse">
              <a:avLst/>
            </a:pr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3">
                <a:defRPr/>
              </a:pPr>
              <a:endParaRPr lang="en-US">
                <a:solidFill>
                  <a:srgbClr val="FFFFFF"/>
                </a:solidFill>
              </a:endParaRPr>
            </a:p>
          </p:txBody>
        </p:sp>
        <p:grpSp>
          <p:nvGrpSpPr>
            <p:cNvPr id="121" name="Group 138">
              <a:extLst>
                <a:ext uri="{FF2B5EF4-FFF2-40B4-BE49-F238E27FC236}">
                  <a16:creationId xmlns:a16="http://schemas.microsoft.com/office/drawing/2014/main" id="{752BE815-D1DB-4A72-19E1-6FA131ACA03B}"/>
                </a:ext>
              </a:extLst>
            </p:cNvPr>
            <p:cNvGrpSpPr>
              <a:grpSpLocks noChangeAspect="1"/>
            </p:cNvGrpSpPr>
            <p:nvPr/>
          </p:nvGrpSpPr>
          <p:grpSpPr bwMode="auto">
            <a:xfrm>
              <a:off x="1920785" y="2686598"/>
              <a:ext cx="484187" cy="393060"/>
              <a:chOff x="4654" y="1977"/>
              <a:chExt cx="441" cy="358"/>
            </a:xfrm>
            <a:solidFill>
              <a:srgbClr val="FFFFFF"/>
            </a:solidFill>
          </p:grpSpPr>
          <p:sp>
            <p:nvSpPr>
              <p:cNvPr id="122" name="Freeform 139">
                <a:extLst>
                  <a:ext uri="{FF2B5EF4-FFF2-40B4-BE49-F238E27FC236}">
                    <a16:creationId xmlns:a16="http://schemas.microsoft.com/office/drawing/2014/main" id="{F77C6C19-1983-2C45-A102-53B0B4E88056}"/>
                  </a:ext>
                </a:extLst>
              </p:cNvPr>
              <p:cNvSpPr>
                <a:spLocks noEditPoints="1"/>
              </p:cNvSpPr>
              <p:nvPr/>
            </p:nvSpPr>
            <p:spPr bwMode="auto">
              <a:xfrm>
                <a:off x="4782" y="2102"/>
                <a:ext cx="184" cy="179"/>
              </a:xfrm>
              <a:custGeom>
                <a:avLst/>
                <a:gdLst>
                  <a:gd name="T0" fmla="*/ 78 w 120"/>
                  <a:gd name="T1" fmla="*/ 120 h 120"/>
                  <a:gd name="T2" fmla="*/ 42 w 120"/>
                  <a:gd name="T3" fmla="*/ 120 h 120"/>
                  <a:gd name="T4" fmla="*/ 36 w 120"/>
                  <a:gd name="T5" fmla="*/ 114 h 120"/>
                  <a:gd name="T6" fmla="*/ 36 w 120"/>
                  <a:gd name="T7" fmla="*/ 84 h 120"/>
                  <a:gd name="T8" fmla="*/ 6 w 120"/>
                  <a:gd name="T9" fmla="*/ 84 h 120"/>
                  <a:gd name="T10" fmla="*/ 0 w 120"/>
                  <a:gd name="T11" fmla="*/ 78 h 120"/>
                  <a:gd name="T12" fmla="*/ 0 w 120"/>
                  <a:gd name="T13" fmla="*/ 42 h 120"/>
                  <a:gd name="T14" fmla="*/ 6 w 120"/>
                  <a:gd name="T15" fmla="*/ 36 h 120"/>
                  <a:gd name="T16" fmla="*/ 36 w 120"/>
                  <a:gd name="T17" fmla="*/ 36 h 120"/>
                  <a:gd name="T18" fmla="*/ 36 w 120"/>
                  <a:gd name="T19" fmla="*/ 6 h 120"/>
                  <a:gd name="T20" fmla="*/ 42 w 120"/>
                  <a:gd name="T21" fmla="*/ 0 h 120"/>
                  <a:gd name="T22" fmla="*/ 78 w 120"/>
                  <a:gd name="T23" fmla="*/ 0 h 120"/>
                  <a:gd name="T24" fmla="*/ 84 w 120"/>
                  <a:gd name="T25" fmla="*/ 6 h 120"/>
                  <a:gd name="T26" fmla="*/ 84 w 120"/>
                  <a:gd name="T27" fmla="*/ 36 h 120"/>
                  <a:gd name="T28" fmla="*/ 114 w 120"/>
                  <a:gd name="T29" fmla="*/ 36 h 120"/>
                  <a:gd name="T30" fmla="*/ 120 w 120"/>
                  <a:gd name="T31" fmla="*/ 42 h 120"/>
                  <a:gd name="T32" fmla="*/ 120 w 120"/>
                  <a:gd name="T33" fmla="*/ 78 h 120"/>
                  <a:gd name="T34" fmla="*/ 114 w 120"/>
                  <a:gd name="T35" fmla="*/ 84 h 120"/>
                  <a:gd name="T36" fmla="*/ 84 w 120"/>
                  <a:gd name="T37" fmla="*/ 84 h 120"/>
                  <a:gd name="T38" fmla="*/ 84 w 120"/>
                  <a:gd name="T39" fmla="*/ 114 h 120"/>
                  <a:gd name="T40" fmla="*/ 78 w 120"/>
                  <a:gd name="T41" fmla="*/ 120 h 120"/>
                  <a:gd name="T42" fmla="*/ 48 w 120"/>
                  <a:gd name="T43" fmla="*/ 108 h 120"/>
                  <a:gd name="T44" fmla="*/ 72 w 120"/>
                  <a:gd name="T45" fmla="*/ 108 h 120"/>
                  <a:gd name="T46" fmla="*/ 72 w 120"/>
                  <a:gd name="T47" fmla="*/ 78 h 120"/>
                  <a:gd name="T48" fmla="*/ 78 w 120"/>
                  <a:gd name="T49" fmla="*/ 72 h 120"/>
                  <a:gd name="T50" fmla="*/ 108 w 120"/>
                  <a:gd name="T51" fmla="*/ 72 h 120"/>
                  <a:gd name="T52" fmla="*/ 108 w 120"/>
                  <a:gd name="T53" fmla="*/ 48 h 120"/>
                  <a:gd name="T54" fmla="*/ 78 w 120"/>
                  <a:gd name="T55" fmla="*/ 48 h 120"/>
                  <a:gd name="T56" fmla="*/ 72 w 120"/>
                  <a:gd name="T57" fmla="*/ 42 h 120"/>
                  <a:gd name="T58" fmla="*/ 72 w 120"/>
                  <a:gd name="T59" fmla="*/ 12 h 120"/>
                  <a:gd name="T60" fmla="*/ 48 w 120"/>
                  <a:gd name="T61" fmla="*/ 12 h 120"/>
                  <a:gd name="T62" fmla="*/ 48 w 120"/>
                  <a:gd name="T63" fmla="*/ 42 h 120"/>
                  <a:gd name="T64" fmla="*/ 42 w 120"/>
                  <a:gd name="T65" fmla="*/ 48 h 120"/>
                  <a:gd name="T66" fmla="*/ 12 w 120"/>
                  <a:gd name="T67" fmla="*/ 48 h 120"/>
                  <a:gd name="T68" fmla="*/ 12 w 120"/>
                  <a:gd name="T69" fmla="*/ 72 h 120"/>
                  <a:gd name="T70" fmla="*/ 42 w 120"/>
                  <a:gd name="T71" fmla="*/ 72 h 120"/>
                  <a:gd name="T72" fmla="*/ 48 w 120"/>
                  <a:gd name="T73" fmla="*/ 78 h 120"/>
                  <a:gd name="T74" fmla="*/ 48 w 120"/>
                  <a:gd name="T7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0">
                    <a:moveTo>
                      <a:pt x="78" y="120"/>
                    </a:moveTo>
                    <a:cubicBezTo>
                      <a:pt x="42" y="120"/>
                      <a:pt x="42" y="120"/>
                      <a:pt x="42" y="120"/>
                    </a:cubicBezTo>
                    <a:cubicBezTo>
                      <a:pt x="39" y="120"/>
                      <a:pt x="36" y="118"/>
                      <a:pt x="36" y="114"/>
                    </a:cubicBezTo>
                    <a:cubicBezTo>
                      <a:pt x="36" y="84"/>
                      <a:pt x="36" y="84"/>
                      <a:pt x="36" y="84"/>
                    </a:cubicBezTo>
                    <a:cubicBezTo>
                      <a:pt x="6" y="84"/>
                      <a:pt x="6" y="84"/>
                      <a:pt x="6" y="84"/>
                    </a:cubicBezTo>
                    <a:cubicBezTo>
                      <a:pt x="3" y="84"/>
                      <a:pt x="0" y="82"/>
                      <a:pt x="0" y="78"/>
                    </a:cubicBezTo>
                    <a:cubicBezTo>
                      <a:pt x="0" y="42"/>
                      <a:pt x="0" y="42"/>
                      <a:pt x="0" y="42"/>
                    </a:cubicBezTo>
                    <a:cubicBezTo>
                      <a:pt x="0" y="39"/>
                      <a:pt x="3" y="36"/>
                      <a:pt x="6" y="36"/>
                    </a:cubicBezTo>
                    <a:cubicBezTo>
                      <a:pt x="36" y="36"/>
                      <a:pt x="36" y="36"/>
                      <a:pt x="36" y="36"/>
                    </a:cubicBezTo>
                    <a:cubicBezTo>
                      <a:pt x="36" y="6"/>
                      <a:pt x="36" y="6"/>
                      <a:pt x="36" y="6"/>
                    </a:cubicBezTo>
                    <a:cubicBezTo>
                      <a:pt x="36" y="3"/>
                      <a:pt x="39" y="0"/>
                      <a:pt x="42" y="0"/>
                    </a:cubicBezTo>
                    <a:cubicBezTo>
                      <a:pt x="78" y="0"/>
                      <a:pt x="78" y="0"/>
                      <a:pt x="78" y="0"/>
                    </a:cubicBezTo>
                    <a:cubicBezTo>
                      <a:pt x="82" y="0"/>
                      <a:pt x="84" y="3"/>
                      <a:pt x="84" y="6"/>
                    </a:cubicBezTo>
                    <a:cubicBezTo>
                      <a:pt x="84" y="36"/>
                      <a:pt x="84" y="36"/>
                      <a:pt x="84" y="36"/>
                    </a:cubicBezTo>
                    <a:cubicBezTo>
                      <a:pt x="114" y="36"/>
                      <a:pt x="114" y="36"/>
                      <a:pt x="114" y="36"/>
                    </a:cubicBezTo>
                    <a:cubicBezTo>
                      <a:pt x="118" y="36"/>
                      <a:pt x="120" y="39"/>
                      <a:pt x="120" y="42"/>
                    </a:cubicBezTo>
                    <a:cubicBezTo>
                      <a:pt x="120" y="78"/>
                      <a:pt x="120" y="78"/>
                      <a:pt x="120" y="78"/>
                    </a:cubicBezTo>
                    <a:cubicBezTo>
                      <a:pt x="120" y="82"/>
                      <a:pt x="118" y="84"/>
                      <a:pt x="114" y="84"/>
                    </a:cubicBezTo>
                    <a:cubicBezTo>
                      <a:pt x="84" y="84"/>
                      <a:pt x="84" y="84"/>
                      <a:pt x="84" y="84"/>
                    </a:cubicBezTo>
                    <a:cubicBezTo>
                      <a:pt x="84" y="114"/>
                      <a:pt x="84" y="114"/>
                      <a:pt x="84" y="114"/>
                    </a:cubicBezTo>
                    <a:cubicBezTo>
                      <a:pt x="84" y="118"/>
                      <a:pt x="82" y="120"/>
                      <a:pt x="78" y="120"/>
                    </a:cubicBezTo>
                    <a:close/>
                    <a:moveTo>
                      <a:pt x="48" y="108"/>
                    </a:moveTo>
                    <a:cubicBezTo>
                      <a:pt x="72" y="108"/>
                      <a:pt x="72" y="108"/>
                      <a:pt x="72" y="108"/>
                    </a:cubicBezTo>
                    <a:cubicBezTo>
                      <a:pt x="72" y="78"/>
                      <a:pt x="72" y="78"/>
                      <a:pt x="72" y="78"/>
                    </a:cubicBezTo>
                    <a:cubicBezTo>
                      <a:pt x="72" y="75"/>
                      <a:pt x="75" y="72"/>
                      <a:pt x="78" y="72"/>
                    </a:cubicBezTo>
                    <a:cubicBezTo>
                      <a:pt x="108" y="72"/>
                      <a:pt x="108" y="72"/>
                      <a:pt x="108" y="72"/>
                    </a:cubicBezTo>
                    <a:cubicBezTo>
                      <a:pt x="108" y="48"/>
                      <a:pt x="108" y="48"/>
                      <a:pt x="108" y="48"/>
                    </a:cubicBezTo>
                    <a:cubicBezTo>
                      <a:pt x="78" y="48"/>
                      <a:pt x="78" y="48"/>
                      <a:pt x="78" y="48"/>
                    </a:cubicBezTo>
                    <a:cubicBezTo>
                      <a:pt x="75" y="48"/>
                      <a:pt x="72" y="46"/>
                      <a:pt x="72" y="42"/>
                    </a:cubicBezTo>
                    <a:cubicBezTo>
                      <a:pt x="72" y="12"/>
                      <a:pt x="72" y="12"/>
                      <a:pt x="72" y="12"/>
                    </a:cubicBezTo>
                    <a:cubicBezTo>
                      <a:pt x="48" y="12"/>
                      <a:pt x="48" y="12"/>
                      <a:pt x="48" y="12"/>
                    </a:cubicBezTo>
                    <a:cubicBezTo>
                      <a:pt x="48" y="42"/>
                      <a:pt x="48" y="42"/>
                      <a:pt x="48" y="42"/>
                    </a:cubicBezTo>
                    <a:cubicBezTo>
                      <a:pt x="48" y="46"/>
                      <a:pt x="46" y="48"/>
                      <a:pt x="42" y="48"/>
                    </a:cubicBezTo>
                    <a:cubicBezTo>
                      <a:pt x="12" y="48"/>
                      <a:pt x="12" y="48"/>
                      <a:pt x="12" y="48"/>
                    </a:cubicBezTo>
                    <a:cubicBezTo>
                      <a:pt x="12" y="72"/>
                      <a:pt x="12" y="72"/>
                      <a:pt x="12" y="72"/>
                    </a:cubicBezTo>
                    <a:cubicBezTo>
                      <a:pt x="42" y="72"/>
                      <a:pt x="42" y="72"/>
                      <a:pt x="42" y="72"/>
                    </a:cubicBezTo>
                    <a:cubicBezTo>
                      <a:pt x="46" y="72"/>
                      <a:pt x="48" y="75"/>
                      <a:pt x="48" y="78"/>
                    </a:cubicBezTo>
                    <a:lnTo>
                      <a:pt x="48"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US" kern="0">
                  <a:solidFill>
                    <a:schemeClr val="tx2"/>
                  </a:solidFill>
                  <a:cs typeface="Arial" charset="0"/>
                </a:endParaRPr>
              </a:p>
            </p:txBody>
          </p:sp>
          <p:sp>
            <p:nvSpPr>
              <p:cNvPr id="123" name="Freeform 140">
                <a:extLst>
                  <a:ext uri="{FF2B5EF4-FFF2-40B4-BE49-F238E27FC236}">
                    <a16:creationId xmlns:a16="http://schemas.microsoft.com/office/drawing/2014/main" id="{3F4AE01F-0408-6554-F9CA-96B60289959B}"/>
                  </a:ext>
                </a:extLst>
              </p:cNvPr>
              <p:cNvSpPr>
                <a:spLocks noEditPoints="1"/>
              </p:cNvSpPr>
              <p:nvPr/>
            </p:nvSpPr>
            <p:spPr bwMode="auto">
              <a:xfrm>
                <a:off x="4654" y="2031"/>
                <a:ext cx="441" cy="304"/>
              </a:xfrm>
              <a:custGeom>
                <a:avLst/>
                <a:gdLst>
                  <a:gd name="T0" fmla="*/ 258 w 288"/>
                  <a:gd name="T1" fmla="*/ 204 h 204"/>
                  <a:gd name="T2" fmla="*/ 30 w 288"/>
                  <a:gd name="T3" fmla="*/ 204 h 204"/>
                  <a:gd name="T4" fmla="*/ 0 w 288"/>
                  <a:gd name="T5" fmla="*/ 174 h 204"/>
                  <a:gd name="T6" fmla="*/ 0 w 288"/>
                  <a:gd name="T7" fmla="*/ 30 h 204"/>
                  <a:gd name="T8" fmla="*/ 30 w 288"/>
                  <a:gd name="T9" fmla="*/ 0 h 204"/>
                  <a:gd name="T10" fmla="*/ 258 w 288"/>
                  <a:gd name="T11" fmla="*/ 0 h 204"/>
                  <a:gd name="T12" fmla="*/ 288 w 288"/>
                  <a:gd name="T13" fmla="*/ 30 h 204"/>
                  <a:gd name="T14" fmla="*/ 288 w 288"/>
                  <a:gd name="T15" fmla="*/ 174 h 204"/>
                  <a:gd name="T16" fmla="*/ 258 w 288"/>
                  <a:gd name="T17" fmla="*/ 204 h 204"/>
                  <a:gd name="T18" fmla="*/ 30 w 288"/>
                  <a:gd name="T19" fmla="*/ 12 h 204"/>
                  <a:gd name="T20" fmla="*/ 12 w 288"/>
                  <a:gd name="T21" fmla="*/ 30 h 204"/>
                  <a:gd name="T22" fmla="*/ 12 w 288"/>
                  <a:gd name="T23" fmla="*/ 174 h 204"/>
                  <a:gd name="T24" fmla="*/ 30 w 288"/>
                  <a:gd name="T25" fmla="*/ 192 h 204"/>
                  <a:gd name="T26" fmla="*/ 258 w 288"/>
                  <a:gd name="T27" fmla="*/ 192 h 204"/>
                  <a:gd name="T28" fmla="*/ 276 w 288"/>
                  <a:gd name="T29" fmla="*/ 174 h 204"/>
                  <a:gd name="T30" fmla="*/ 276 w 288"/>
                  <a:gd name="T31" fmla="*/ 30 h 204"/>
                  <a:gd name="T32" fmla="*/ 258 w 288"/>
                  <a:gd name="T33" fmla="*/ 12 h 204"/>
                  <a:gd name="T34" fmla="*/ 30 w 288"/>
                  <a:gd name="T35"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04">
                    <a:moveTo>
                      <a:pt x="258" y="204"/>
                    </a:moveTo>
                    <a:cubicBezTo>
                      <a:pt x="30" y="204"/>
                      <a:pt x="30" y="204"/>
                      <a:pt x="30" y="204"/>
                    </a:cubicBezTo>
                    <a:cubicBezTo>
                      <a:pt x="14" y="204"/>
                      <a:pt x="0" y="191"/>
                      <a:pt x="0" y="174"/>
                    </a:cubicBezTo>
                    <a:cubicBezTo>
                      <a:pt x="0" y="30"/>
                      <a:pt x="0" y="30"/>
                      <a:pt x="0" y="30"/>
                    </a:cubicBezTo>
                    <a:cubicBezTo>
                      <a:pt x="0" y="14"/>
                      <a:pt x="14" y="0"/>
                      <a:pt x="30" y="0"/>
                    </a:cubicBezTo>
                    <a:cubicBezTo>
                      <a:pt x="258" y="0"/>
                      <a:pt x="258" y="0"/>
                      <a:pt x="258" y="0"/>
                    </a:cubicBezTo>
                    <a:cubicBezTo>
                      <a:pt x="275" y="0"/>
                      <a:pt x="288" y="14"/>
                      <a:pt x="288" y="30"/>
                    </a:cubicBezTo>
                    <a:cubicBezTo>
                      <a:pt x="288" y="174"/>
                      <a:pt x="288" y="174"/>
                      <a:pt x="288" y="174"/>
                    </a:cubicBezTo>
                    <a:cubicBezTo>
                      <a:pt x="288" y="191"/>
                      <a:pt x="275" y="204"/>
                      <a:pt x="258" y="204"/>
                    </a:cubicBezTo>
                    <a:close/>
                    <a:moveTo>
                      <a:pt x="30" y="12"/>
                    </a:moveTo>
                    <a:cubicBezTo>
                      <a:pt x="21" y="12"/>
                      <a:pt x="12" y="20"/>
                      <a:pt x="12" y="30"/>
                    </a:cubicBezTo>
                    <a:cubicBezTo>
                      <a:pt x="12" y="174"/>
                      <a:pt x="12" y="174"/>
                      <a:pt x="12" y="174"/>
                    </a:cubicBezTo>
                    <a:cubicBezTo>
                      <a:pt x="12" y="184"/>
                      <a:pt x="21" y="192"/>
                      <a:pt x="30" y="192"/>
                    </a:cubicBezTo>
                    <a:cubicBezTo>
                      <a:pt x="258" y="192"/>
                      <a:pt x="258" y="192"/>
                      <a:pt x="258" y="192"/>
                    </a:cubicBezTo>
                    <a:cubicBezTo>
                      <a:pt x="268" y="192"/>
                      <a:pt x="276" y="184"/>
                      <a:pt x="276" y="174"/>
                    </a:cubicBezTo>
                    <a:cubicBezTo>
                      <a:pt x="276" y="30"/>
                      <a:pt x="276" y="30"/>
                      <a:pt x="276" y="30"/>
                    </a:cubicBezTo>
                    <a:cubicBezTo>
                      <a:pt x="276" y="20"/>
                      <a:pt x="268" y="12"/>
                      <a:pt x="258"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US" kern="0">
                  <a:solidFill>
                    <a:schemeClr val="tx2"/>
                  </a:solidFill>
                  <a:cs typeface="Arial" charset="0"/>
                </a:endParaRPr>
              </a:p>
            </p:txBody>
          </p:sp>
          <p:sp>
            <p:nvSpPr>
              <p:cNvPr id="124" name="Freeform 141">
                <a:extLst>
                  <a:ext uri="{FF2B5EF4-FFF2-40B4-BE49-F238E27FC236}">
                    <a16:creationId xmlns:a16="http://schemas.microsoft.com/office/drawing/2014/main" id="{89F85193-9EBD-B0EA-71DC-9790194D28D9}"/>
                  </a:ext>
                </a:extLst>
              </p:cNvPr>
              <p:cNvSpPr>
                <a:spLocks/>
              </p:cNvSpPr>
              <p:nvPr/>
            </p:nvSpPr>
            <p:spPr bwMode="auto">
              <a:xfrm>
                <a:off x="4801" y="1977"/>
                <a:ext cx="147" cy="71"/>
              </a:xfrm>
              <a:custGeom>
                <a:avLst/>
                <a:gdLst>
                  <a:gd name="T0" fmla="*/ 90 w 96"/>
                  <a:gd name="T1" fmla="*/ 48 h 48"/>
                  <a:gd name="T2" fmla="*/ 84 w 96"/>
                  <a:gd name="T3" fmla="*/ 42 h 48"/>
                  <a:gd name="T4" fmla="*/ 84 w 96"/>
                  <a:gd name="T5" fmla="*/ 24 h 48"/>
                  <a:gd name="T6" fmla="*/ 72 w 96"/>
                  <a:gd name="T7" fmla="*/ 12 h 48"/>
                  <a:gd name="T8" fmla="*/ 24 w 96"/>
                  <a:gd name="T9" fmla="*/ 12 h 48"/>
                  <a:gd name="T10" fmla="*/ 12 w 96"/>
                  <a:gd name="T11" fmla="*/ 24 h 48"/>
                  <a:gd name="T12" fmla="*/ 12 w 96"/>
                  <a:gd name="T13" fmla="*/ 42 h 48"/>
                  <a:gd name="T14" fmla="*/ 6 w 96"/>
                  <a:gd name="T15" fmla="*/ 48 h 48"/>
                  <a:gd name="T16" fmla="*/ 0 w 96"/>
                  <a:gd name="T17" fmla="*/ 42 h 48"/>
                  <a:gd name="T18" fmla="*/ 0 w 96"/>
                  <a:gd name="T19" fmla="*/ 24 h 48"/>
                  <a:gd name="T20" fmla="*/ 24 w 96"/>
                  <a:gd name="T21" fmla="*/ 0 h 48"/>
                  <a:gd name="T22" fmla="*/ 72 w 96"/>
                  <a:gd name="T23" fmla="*/ 0 h 48"/>
                  <a:gd name="T24" fmla="*/ 96 w 96"/>
                  <a:gd name="T25" fmla="*/ 24 h 48"/>
                  <a:gd name="T26" fmla="*/ 96 w 96"/>
                  <a:gd name="T27" fmla="*/ 42 h 48"/>
                  <a:gd name="T28" fmla="*/ 90 w 96"/>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48">
                    <a:moveTo>
                      <a:pt x="90" y="48"/>
                    </a:moveTo>
                    <a:cubicBezTo>
                      <a:pt x="87" y="48"/>
                      <a:pt x="84" y="46"/>
                      <a:pt x="84" y="42"/>
                    </a:cubicBezTo>
                    <a:cubicBezTo>
                      <a:pt x="84" y="24"/>
                      <a:pt x="84" y="24"/>
                      <a:pt x="84" y="24"/>
                    </a:cubicBezTo>
                    <a:cubicBezTo>
                      <a:pt x="84" y="18"/>
                      <a:pt x="79" y="12"/>
                      <a:pt x="72" y="12"/>
                    </a:cubicBezTo>
                    <a:cubicBezTo>
                      <a:pt x="24" y="12"/>
                      <a:pt x="24" y="12"/>
                      <a:pt x="24" y="12"/>
                    </a:cubicBezTo>
                    <a:cubicBezTo>
                      <a:pt x="18" y="12"/>
                      <a:pt x="12" y="18"/>
                      <a:pt x="12" y="24"/>
                    </a:cubicBezTo>
                    <a:cubicBezTo>
                      <a:pt x="12" y="42"/>
                      <a:pt x="12" y="42"/>
                      <a:pt x="12" y="42"/>
                    </a:cubicBezTo>
                    <a:cubicBezTo>
                      <a:pt x="12" y="46"/>
                      <a:pt x="10" y="48"/>
                      <a:pt x="6" y="48"/>
                    </a:cubicBezTo>
                    <a:cubicBezTo>
                      <a:pt x="3" y="48"/>
                      <a:pt x="0" y="46"/>
                      <a:pt x="0" y="42"/>
                    </a:cubicBezTo>
                    <a:cubicBezTo>
                      <a:pt x="0" y="24"/>
                      <a:pt x="0" y="24"/>
                      <a:pt x="0" y="24"/>
                    </a:cubicBezTo>
                    <a:cubicBezTo>
                      <a:pt x="0" y="11"/>
                      <a:pt x="11" y="0"/>
                      <a:pt x="24" y="0"/>
                    </a:cubicBezTo>
                    <a:cubicBezTo>
                      <a:pt x="72" y="0"/>
                      <a:pt x="72" y="0"/>
                      <a:pt x="72" y="0"/>
                    </a:cubicBezTo>
                    <a:cubicBezTo>
                      <a:pt x="86" y="0"/>
                      <a:pt x="96" y="11"/>
                      <a:pt x="96" y="24"/>
                    </a:cubicBezTo>
                    <a:cubicBezTo>
                      <a:pt x="96" y="42"/>
                      <a:pt x="96" y="42"/>
                      <a:pt x="96" y="42"/>
                    </a:cubicBezTo>
                    <a:cubicBezTo>
                      <a:pt x="96" y="46"/>
                      <a:pt x="94" y="48"/>
                      <a:pt x="9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3" fontAlgn="base">
                  <a:spcBef>
                    <a:spcPct val="0"/>
                  </a:spcBef>
                  <a:spcAft>
                    <a:spcPct val="0"/>
                  </a:spcAft>
                  <a:defRPr/>
                </a:pPr>
                <a:endParaRPr lang="en-US" kern="0">
                  <a:solidFill>
                    <a:schemeClr val="tx2"/>
                  </a:solidFill>
                  <a:cs typeface="Arial" charset="0"/>
                </a:endParaRPr>
              </a:p>
            </p:txBody>
          </p:sp>
        </p:grpSp>
      </p:grpSp>
    </p:spTree>
    <p:extLst>
      <p:ext uri="{BB962C8B-B14F-4D97-AF65-F5344CB8AC3E}">
        <p14:creationId xmlns:p14="http://schemas.microsoft.com/office/powerpoint/2010/main" val="98997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0087-5E47-0F2C-0794-B26063360D68}"/>
              </a:ext>
            </a:extLst>
          </p:cNvPr>
          <p:cNvSpPr>
            <a:spLocks noGrp="1"/>
          </p:cNvSpPr>
          <p:nvPr>
            <p:ph type="title"/>
          </p:nvPr>
        </p:nvSpPr>
        <p:spPr>
          <a:xfrm>
            <a:off x="391160" y="614890"/>
            <a:ext cx="10457689" cy="548640"/>
          </a:xfrm>
        </p:spPr>
        <p:txBody>
          <a:bodyPr vert="horz" lIns="68580" tIns="34290" rIns="68580" bIns="34290" rtlCol="0" anchor="t">
            <a:noAutofit/>
          </a:bodyPr>
          <a:lstStyle/>
          <a:p>
            <a:r>
              <a:rPr lang="en-US" sz="3200">
                <a:latin typeface="Calibri"/>
                <a:ea typeface="Calibri" panose="020F0502020204030204" pitchFamily="34" charset="0"/>
                <a:cs typeface="Calibri"/>
              </a:rPr>
              <a:t>Direct Support Professionals (DSPs): </a:t>
            </a:r>
            <a:br>
              <a:rPr lang="en-US" sz="3200">
                <a:latin typeface="Calibri"/>
                <a:ea typeface="Calibri" panose="020F0502020204030204" pitchFamily="34" charset="0"/>
                <a:cs typeface="Calibri"/>
              </a:rPr>
            </a:br>
            <a:r>
              <a:rPr lang="en-US" sz="3200">
                <a:latin typeface="Calibri"/>
                <a:ea typeface="Calibri" panose="020F0502020204030204" pitchFamily="34" charset="0"/>
                <a:cs typeface="Calibri"/>
              </a:rPr>
              <a:t>Why Do We Need a Strategy?</a:t>
            </a:r>
            <a:endParaRPr lang="en-US" sz="3200">
              <a:latin typeface="Calibri"/>
              <a:cs typeface="Calibri"/>
            </a:endParaRPr>
          </a:p>
        </p:txBody>
      </p:sp>
      <p:sp>
        <p:nvSpPr>
          <p:cNvPr id="3" name="Text Placeholder 2">
            <a:extLst>
              <a:ext uri="{FF2B5EF4-FFF2-40B4-BE49-F238E27FC236}">
                <a16:creationId xmlns:a16="http://schemas.microsoft.com/office/drawing/2014/main" id="{DCD7C24B-376E-40F9-BFDB-4001845F3E0C}"/>
              </a:ext>
            </a:extLst>
          </p:cNvPr>
          <p:cNvSpPr>
            <a:spLocks noGrp="1"/>
          </p:cNvSpPr>
          <p:nvPr>
            <p:ph type="body" sz="quarter" idx="10"/>
          </p:nvPr>
        </p:nvSpPr>
        <p:spPr>
          <a:xfrm>
            <a:off x="391160" y="1438638"/>
            <a:ext cx="6960985" cy="4795307"/>
          </a:xfrm>
        </p:spPr>
        <p:txBody>
          <a:bodyPr vert="horz" lIns="68580" tIns="34290" rIns="68580" bIns="34290" rtlCol="0" anchor="t">
            <a:noAutofit/>
          </a:bodyPr>
          <a:lstStyle/>
          <a:p>
            <a:pPr marL="0" indent="0">
              <a:buNone/>
            </a:pPr>
            <a:endParaRPr lang="en-US" sz="1600" b="0">
              <a:latin typeface="Calibri" panose="020F0502020204030204" pitchFamily="34" charset="0"/>
              <a:cs typeface="Calibri" panose="020F0502020204030204" pitchFamily="34" charset="0"/>
            </a:endParaRPr>
          </a:p>
          <a:p>
            <a:r>
              <a:rPr lang="en-US" sz="2300" b="0">
                <a:latin typeface="Calibri" panose="020F0502020204030204" pitchFamily="34" charset="0"/>
                <a:cs typeface="Calibri" panose="020F0502020204030204" pitchFamily="34" charset="0"/>
              </a:rPr>
              <a:t>Without changes, by 2030, North Carolina is projected to have a total of </a:t>
            </a:r>
            <a:r>
              <a:rPr lang="en-US" sz="2300">
                <a:latin typeface="Calibri" panose="020F0502020204030204" pitchFamily="34" charset="0"/>
                <a:cs typeface="Calibri" panose="020F0502020204030204" pitchFamily="34" charset="0"/>
              </a:rPr>
              <a:t>182,400</a:t>
            </a:r>
            <a:r>
              <a:rPr lang="en-US" sz="2300" b="0">
                <a:latin typeface="Calibri" panose="020F0502020204030204" pitchFamily="34" charset="0"/>
                <a:cs typeface="Calibri" panose="020F0502020204030204" pitchFamily="34" charset="0"/>
              </a:rPr>
              <a:t> direct care job openings</a:t>
            </a:r>
          </a:p>
          <a:p>
            <a:r>
              <a:rPr lang="en-US" sz="2300" b="0">
                <a:latin typeface="Calibri" panose="020F0502020204030204" pitchFamily="34" charset="0"/>
                <a:cs typeface="Calibri" panose="020F0502020204030204" pitchFamily="34" charset="0"/>
              </a:rPr>
              <a:t>In 2021, the average turnover rate among DSPs was </a:t>
            </a:r>
            <a:r>
              <a:rPr lang="en-US" sz="2300">
                <a:latin typeface="Calibri" panose="020F0502020204030204" pitchFamily="34" charset="0"/>
                <a:cs typeface="Calibri" panose="020F0502020204030204" pitchFamily="34" charset="0"/>
              </a:rPr>
              <a:t>43%</a:t>
            </a:r>
            <a:endParaRPr lang="en-US" sz="2300" b="0">
              <a:latin typeface="Calibri" panose="020F0502020204030204" pitchFamily="34" charset="0"/>
              <a:cs typeface="Calibri" panose="020F0502020204030204" pitchFamily="34" charset="0"/>
            </a:endParaRPr>
          </a:p>
          <a:p>
            <a:r>
              <a:rPr lang="en-US" sz="2300" b="0">
                <a:latin typeface="Calibri" panose="020F0502020204030204" pitchFamily="34" charset="0"/>
                <a:cs typeface="Calibri" panose="020F0502020204030204" pitchFamily="34" charset="0"/>
              </a:rPr>
              <a:t>People on the Innovations wavier are not getting all of their authorized services.</a:t>
            </a:r>
          </a:p>
          <a:p>
            <a:pPr marL="342900" indent="-342900">
              <a:spcBef>
                <a:spcPts val="600"/>
              </a:spcBef>
              <a:buFont typeface="Arial" panose="020B0604020202020204" pitchFamily="34" charset="0"/>
              <a:buChar char="•"/>
            </a:pPr>
            <a:r>
              <a:rPr lang="en-US" sz="2300">
                <a:latin typeface="Calibri" panose="020F0502020204030204" pitchFamily="34" charset="0"/>
                <a:cs typeface="Calibri" panose="020F0502020204030204" pitchFamily="34" charset="0"/>
              </a:rPr>
              <a:t>We have the </a:t>
            </a:r>
            <a:r>
              <a:rPr lang="en-US" sz="2300" err="1">
                <a:latin typeface="Calibri" panose="020F0502020204030204" pitchFamily="34" charset="0"/>
                <a:cs typeface="Calibri" panose="020F0502020204030204" pitchFamily="34" charset="0"/>
              </a:rPr>
              <a:t>iOption</a:t>
            </a:r>
            <a:r>
              <a:rPr lang="en-US" sz="2300">
                <a:latin typeface="Calibri" panose="020F0502020204030204" pitchFamily="34" charset="0"/>
                <a:cs typeface="Calibri" panose="020F0502020204030204" pitchFamily="34" charset="0"/>
              </a:rPr>
              <a:t> and new waiver slots </a:t>
            </a:r>
          </a:p>
          <a:p>
            <a:pPr marL="342900" indent="-342900">
              <a:spcBef>
                <a:spcPts val="600"/>
              </a:spcBef>
              <a:buFont typeface="Arial" panose="020B0604020202020204" pitchFamily="34" charset="0"/>
              <a:buChar char="•"/>
            </a:pPr>
            <a:r>
              <a:rPr lang="en-US" sz="2300">
                <a:latin typeface="Calibri" panose="020F0502020204030204" pitchFamily="34" charset="0"/>
                <a:cs typeface="Calibri" panose="020F0502020204030204" pitchFamily="34" charset="0"/>
              </a:rPr>
              <a:t>Of I/DD providers surveyed:</a:t>
            </a:r>
          </a:p>
          <a:p>
            <a:pPr marL="431959" lvl="1" indent="-174784">
              <a:spcBef>
                <a:spcPts val="600"/>
              </a:spcBef>
            </a:pPr>
            <a:r>
              <a:rPr lang="en-US" sz="2300">
                <a:latin typeface="Calibri" panose="020F0502020204030204" pitchFamily="34" charset="0"/>
                <a:cs typeface="Calibri" panose="020F0502020204030204" pitchFamily="34" charset="0"/>
              </a:rPr>
              <a:t>66%</a:t>
            </a:r>
            <a:r>
              <a:rPr lang="en-US" sz="2300" b="0">
                <a:latin typeface="Calibri" panose="020F0502020204030204" pitchFamily="34" charset="0"/>
                <a:cs typeface="Calibri" panose="020F0502020204030204" pitchFamily="34" charset="0"/>
              </a:rPr>
              <a:t> turned away new referrals</a:t>
            </a:r>
          </a:p>
          <a:p>
            <a:pPr marL="431959" lvl="1" indent="-174784">
              <a:spcBef>
                <a:spcPts val="600"/>
              </a:spcBef>
            </a:pPr>
            <a:r>
              <a:rPr lang="en-US" sz="2300">
                <a:latin typeface="Calibri" panose="020F0502020204030204" pitchFamily="34" charset="0"/>
                <a:cs typeface="Calibri" panose="020F0502020204030204" pitchFamily="34" charset="0"/>
              </a:rPr>
              <a:t>34%</a:t>
            </a:r>
            <a:r>
              <a:rPr lang="en-US" sz="2300" b="0">
                <a:latin typeface="Calibri" panose="020F0502020204030204" pitchFamily="34" charset="0"/>
                <a:cs typeface="Calibri" panose="020F0502020204030204" pitchFamily="34" charset="0"/>
              </a:rPr>
              <a:t> discontinued services</a:t>
            </a:r>
          </a:p>
          <a:p>
            <a:endParaRPr lang="en-US" sz="2400" b="0">
              <a:latin typeface="Calibri" panose="020F0502020204030204" pitchFamily="34" charset="0"/>
              <a:cs typeface="Calibri" panose="020F0502020204030204" pitchFamily="34" charset="0"/>
            </a:endParaRPr>
          </a:p>
        </p:txBody>
      </p:sp>
      <p:pic>
        <p:nvPicPr>
          <p:cNvPr id="6" name="Picture 5" descr="A picture containing person, indoor, wall&#10;&#10;Description automatically generated">
            <a:extLst>
              <a:ext uri="{FF2B5EF4-FFF2-40B4-BE49-F238E27FC236}">
                <a16:creationId xmlns:a16="http://schemas.microsoft.com/office/drawing/2014/main" id="{F41875E0-0A97-4BE5-A8B0-35C8923C9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65" y="821339"/>
            <a:ext cx="3842374" cy="2436466"/>
          </a:xfrm>
          <a:prstGeom prst="rect">
            <a:avLst/>
          </a:prstGeom>
        </p:spPr>
      </p:pic>
      <p:pic>
        <p:nvPicPr>
          <p:cNvPr id="7" name="Picture 6" descr="A few men looking at a computer&#10;&#10;Description automatically generated with medium confidence">
            <a:extLst>
              <a:ext uri="{FF2B5EF4-FFF2-40B4-BE49-F238E27FC236}">
                <a16:creationId xmlns:a16="http://schemas.microsoft.com/office/drawing/2014/main" id="{6D93786E-A572-AAB8-E7E4-C0185DEE0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465" y="3746284"/>
            <a:ext cx="3842374" cy="2487661"/>
          </a:xfrm>
          <a:prstGeom prst="rect">
            <a:avLst/>
          </a:prstGeom>
        </p:spPr>
      </p:pic>
    </p:spTree>
    <p:extLst>
      <p:ext uri="{BB962C8B-B14F-4D97-AF65-F5344CB8AC3E}">
        <p14:creationId xmlns:p14="http://schemas.microsoft.com/office/powerpoint/2010/main" val="2115375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4E8411-F86F-96ED-40DC-10F0F52A045C}"/>
              </a:ext>
            </a:extLst>
          </p:cNvPr>
          <p:cNvSpPr>
            <a:spLocks noGrp="1"/>
          </p:cNvSpPr>
          <p:nvPr>
            <p:ph type="body" sz="quarter" idx="10"/>
          </p:nvPr>
        </p:nvSpPr>
        <p:spPr>
          <a:xfrm>
            <a:off x="201305" y="1309959"/>
            <a:ext cx="11625227" cy="716960"/>
          </a:xfrm>
        </p:spPr>
        <p:txBody>
          <a:bodyPr/>
          <a:lstStyle/>
          <a:p>
            <a:pPr marL="0" indent="0" algn="l">
              <a:buNone/>
            </a:pPr>
            <a:r>
              <a:rPr lang="en-US" b="1" i="0">
                <a:effectLst/>
              </a:rPr>
              <a:t>Objective:</a:t>
            </a:r>
            <a:r>
              <a:rPr lang="en-US" b="0" i="0">
                <a:effectLst/>
              </a:rPr>
              <a:t> Mitigate the shortage of the DSP Workforce through strategic recruitment, enhanced training, and improved worker retention.</a:t>
            </a:r>
          </a:p>
          <a:p>
            <a:pPr algn="l"/>
            <a:endParaRPr lang="en-US" b="0" i="0">
              <a:effectLst/>
            </a:endParaRPr>
          </a:p>
          <a:p>
            <a:endParaRPr lang="en-US"/>
          </a:p>
        </p:txBody>
      </p:sp>
      <p:sp>
        <p:nvSpPr>
          <p:cNvPr id="4" name="Slide Number Placeholder 3">
            <a:extLst>
              <a:ext uri="{FF2B5EF4-FFF2-40B4-BE49-F238E27FC236}">
                <a16:creationId xmlns:a16="http://schemas.microsoft.com/office/drawing/2014/main" id="{CC039DF5-8C41-B3C4-7104-56C270410B34}"/>
              </a:ext>
            </a:extLst>
          </p:cNvPr>
          <p:cNvSpPr>
            <a:spLocks noGrp="1"/>
          </p:cNvSpPr>
          <p:nvPr>
            <p:ph type="sldNum" sz="quarter" idx="14"/>
          </p:nvPr>
        </p:nvSpPr>
        <p:spPr/>
        <p:txBody>
          <a:bodyPr/>
          <a:lstStyle/>
          <a:p>
            <a:fld id="{11F27F3A-B3E9-41ED-AF8F-A365F10BB65F}" type="slidenum">
              <a:rPr lang="en-US" smtClean="0"/>
              <a:pPr/>
              <a:t>15</a:t>
            </a:fld>
            <a:endParaRPr lang="en-US"/>
          </a:p>
        </p:txBody>
      </p:sp>
      <p:sp>
        <p:nvSpPr>
          <p:cNvPr id="5" name="Title 4">
            <a:extLst>
              <a:ext uri="{FF2B5EF4-FFF2-40B4-BE49-F238E27FC236}">
                <a16:creationId xmlns:a16="http://schemas.microsoft.com/office/drawing/2014/main" id="{690F577C-E596-DD0A-3132-5A0F87BC32B5}"/>
              </a:ext>
            </a:extLst>
          </p:cNvPr>
          <p:cNvSpPr>
            <a:spLocks noGrp="1"/>
          </p:cNvSpPr>
          <p:nvPr>
            <p:ph type="title"/>
          </p:nvPr>
        </p:nvSpPr>
        <p:spPr/>
        <p:txBody>
          <a:bodyPr/>
          <a:lstStyle/>
          <a:p>
            <a:r>
              <a:rPr lang="en-US"/>
              <a:t>DSP Workforce</a:t>
            </a:r>
          </a:p>
        </p:txBody>
      </p:sp>
      <p:sp>
        <p:nvSpPr>
          <p:cNvPr id="6" name="Text Placeholder 5">
            <a:extLst>
              <a:ext uri="{FF2B5EF4-FFF2-40B4-BE49-F238E27FC236}">
                <a16:creationId xmlns:a16="http://schemas.microsoft.com/office/drawing/2014/main" id="{5C4BA5AC-2A82-B5D7-21C0-9ED848674B63}"/>
              </a:ext>
            </a:extLst>
          </p:cNvPr>
          <p:cNvSpPr>
            <a:spLocks noGrp="1"/>
          </p:cNvSpPr>
          <p:nvPr>
            <p:ph type="body" sz="quarter" idx="15"/>
          </p:nvPr>
        </p:nvSpPr>
        <p:spPr/>
        <p:txBody>
          <a:bodyPr>
            <a:normAutofit lnSpcReduction="10000"/>
          </a:bodyPr>
          <a:lstStyle/>
          <a:p>
            <a:r>
              <a:rPr lang="en-US" b="1" i="0" u="none" strike="noStrike">
                <a:solidFill>
                  <a:srgbClr val="000000"/>
                </a:solidFill>
                <a:effectLst/>
                <a:latin typeface="Calibri" panose="020F0502020204030204" pitchFamily="34" charset="0"/>
              </a:rPr>
              <a:t>The DSP Workforce Framework is structured around a common goal intended to improve key outcomes that are tied to getting services to individuals with I/DD.</a:t>
            </a:r>
            <a:endParaRPr lang="en-US"/>
          </a:p>
        </p:txBody>
      </p:sp>
      <p:grpSp>
        <p:nvGrpSpPr>
          <p:cNvPr id="11" name="Group 10">
            <a:extLst>
              <a:ext uri="{FF2B5EF4-FFF2-40B4-BE49-F238E27FC236}">
                <a16:creationId xmlns:a16="http://schemas.microsoft.com/office/drawing/2014/main" id="{9B7B9D93-9850-A124-C472-0E538210512C}"/>
              </a:ext>
            </a:extLst>
          </p:cNvPr>
          <p:cNvGrpSpPr/>
          <p:nvPr/>
        </p:nvGrpSpPr>
        <p:grpSpPr>
          <a:xfrm>
            <a:off x="102576" y="2183423"/>
            <a:ext cx="12089424" cy="3355730"/>
            <a:chOff x="102576" y="2183423"/>
            <a:chExt cx="12089424" cy="3355730"/>
          </a:xfrm>
        </p:grpSpPr>
        <p:sp>
          <p:nvSpPr>
            <p:cNvPr id="3" name="TextBox 2">
              <a:extLst>
                <a:ext uri="{FF2B5EF4-FFF2-40B4-BE49-F238E27FC236}">
                  <a16:creationId xmlns:a16="http://schemas.microsoft.com/office/drawing/2014/main" id="{8A381284-F174-3DDA-1918-025AD2C98CF9}"/>
                </a:ext>
              </a:extLst>
            </p:cNvPr>
            <p:cNvSpPr txBox="1"/>
            <p:nvPr/>
          </p:nvSpPr>
          <p:spPr>
            <a:xfrm>
              <a:off x="102576" y="2183423"/>
              <a:ext cx="12001500" cy="3355730"/>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13" name="Group 12">
              <a:extLst>
                <a:ext uri="{FF2B5EF4-FFF2-40B4-BE49-F238E27FC236}">
                  <a16:creationId xmlns:a16="http://schemas.microsoft.com/office/drawing/2014/main" id="{6F9D2B55-83C9-F90B-8F95-99B019D44144}"/>
                </a:ext>
              </a:extLst>
            </p:cNvPr>
            <p:cNvGrpSpPr/>
            <p:nvPr/>
          </p:nvGrpSpPr>
          <p:grpSpPr>
            <a:xfrm>
              <a:off x="201305" y="2258649"/>
              <a:ext cx="11990695" cy="3231654"/>
              <a:chOff x="201305" y="2194560"/>
              <a:chExt cx="11990695" cy="3231654"/>
            </a:xfrm>
          </p:grpSpPr>
          <p:sp>
            <p:nvSpPr>
              <p:cNvPr id="7" name="TextBox 6">
                <a:extLst>
                  <a:ext uri="{FF2B5EF4-FFF2-40B4-BE49-F238E27FC236}">
                    <a16:creationId xmlns:a16="http://schemas.microsoft.com/office/drawing/2014/main" id="{28E3AA06-8A6C-FFFD-F587-BFF571E8D1B1}"/>
                  </a:ext>
                </a:extLst>
              </p:cNvPr>
              <p:cNvSpPr txBox="1"/>
              <p:nvPr/>
            </p:nvSpPr>
            <p:spPr>
              <a:xfrm>
                <a:off x="201305" y="2194560"/>
                <a:ext cx="5639425" cy="3231654"/>
              </a:xfrm>
              <a:prstGeom prst="rect">
                <a:avLst/>
              </a:prstGeom>
              <a:noFill/>
            </p:spPr>
            <p:txBody>
              <a:bodyPr wrap="square" lIns="91440" tIns="45720" rIns="91440" bIns="45720" rtlCol="0" anchor="t">
                <a:spAutoFit/>
              </a:bodyPr>
              <a:lstStyle/>
              <a:p>
                <a:pPr algn="l"/>
                <a:r>
                  <a:rPr lang="en-US" sz="2400" b="1" i="0">
                    <a:effectLst/>
                  </a:rPr>
                  <a:t>Year 1 Initiatives:</a:t>
                </a:r>
                <a:endParaRPr lang="en-US" sz="2400" b="0" i="0">
                  <a:effectLst/>
                </a:endParaRPr>
              </a:p>
              <a:p>
                <a:pPr algn="l"/>
                <a:r>
                  <a:rPr lang="en-US" b="1" i="0">
                    <a:effectLst/>
                  </a:rPr>
                  <a:t>Awareness &amp; Recruitment Campaign</a:t>
                </a:r>
                <a:endParaRPr lang="en-US" b="0" i="0">
                  <a:effectLst/>
                </a:endParaRPr>
              </a:p>
              <a:p>
                <a:pPr marL="742950" lvl="1" indent="-285750" algn="l">
                  <a:buFont typeface="Arial" panose="020B0604020202020204" pitchFamily="34" charset="0"/>
                  <a:buChar char="•"/>
                </a:pPr>
                <a:r>
                  <a:rPr lang="en-US" b="0" i="0">
                    <a:effectLst/>
                  </a:rPr>
                  <a:t>Targeted efforts to raise awareness and attract new candidates to the DSP field.</a:t>
                </a:r>
              </a:p>
              <a:p>
                <a:pPr algn="l"/>
                <a:r>
                  <a:rPr lang="en-US" b="1" i="0">
                    <a:effectLst/>
                  </a:rPr>
                  <a:t>Core Competency Curriculum</a:t>
                </a:r>
                <a:endParaRPr lang="en-US" b="0" i="0">
                  <a:effectLst/>
                </a:endParaRPr>
              </a:p>
              <a:p>
                <a:pPr marL="742950" lvl="1" indent="-285750" algn="l">
                  <a:buFont typeface="Arial" panose="020B0604020202020204" pitchFamily="34" charset="0"/>
                  <a:buChar char="•"/>
                </a:pPr>
                <a:r>
                  <a:rPr lang="en-US" b="0" i="0">
                    <a:effectLst/>
                  </a:rPr>
                  <a:t>Development of essential skills and knowledge for DSP professionals.</a:t>
                </a:r>
              </a:p>
              <a:p>
                <a:pPr algn="l"/>
                <a:r>
                  <a:rPr lang="en-US" b="1" i="0">
                    <a:effectLst/>
                  </a:rPr>
                  <a:t>DSP Certificate Program with Practicum</a:t>
                </a:r>
                <a:endParaRPr lang="en-US" b="0" i="0">
                  <a:effectLst/>
                </a:endParaRPr>
              </a:p>
              <a:p>
                <a:pPr marL="742950" lvl="1" indent="-285750" algn="l">
                  <a:buFont typeface="Arial" panose="020B0604020202020204" pitchFamily="34" charset="0"/>
                  <a:buChar char="•"/>
                </a:pPr>
                <a:r>
                  <a:rPr lang="en-US" b="0" i="0">
                    <a:effectLst/>
                  </a:rPr>
                  <a:t>Credentialing process inclusive of hands-on experience.</a:t>
                </a:r>
              </a:p>
              <a:p>
                <a:endParaRPr lang="en-US"/>
              </a:p>
            </p:txBody>
          </p:sp>
          <p:sp>
            <p:nvSpPr>
              <p:cNvPr id="9" name="TextBox 8">
                <a:extLst>
                  <a:ext uri="{FF2B5EF4-FFF2-40B4-BE49-F238E27FC236}">
                    <a16:creationId xmlns:a16="http://schemas.microsoft.com/office/drawing/2014/main" id="{0FB9B26D-574C-A1EC-FEBB-11C78441B792}"/>
                  </a:ext>
                </a:extLst>
              </p:cNvPr>
              <p:cNvSpPr txBox="1"/>
              <p:nvPr/>
            </p:nvSpPr>
            <p:spPr>
              <a:xfrm>
                <a:off x="6042035" y="2194560"/>
                <a:ext cx="6149965" cy="2677656"/>
              </a:xfrm>
              <a:prstGeom prst="rect">
                <a:avLst/>
              </a:prstGeom>
              <a:noFill/>
            </p:spPr>
            <p:txBody>
              <a:bodyPr wrap="square" lIns="91440" tIns="45720" rIns="91440" bIns="45720" rtlCol="0" anchor="t">
                <a:spAutoFit/>
              </a:bodyPr>
              <a:lstStyle/>
              <a:p>
                <a:pPr algn="l"/>
                <a:r>
                  <a:rPr lang="en-US" sz="2400" b="1" i="0">
                    <a:effectLst/>
                  </a:rPr>
                  <a:t>Year 2 and Beyond Initiatives:</a:t>
                </a:r>
                <a:endParaRPr lang="en-US" sz="2400" b="0" i="0">
                  <a:effectLst/>
                </a:endParaRPr>
              </a:p>
              <a:p>
                <a:pPr algn="l"/>
                <a:r>
                  <a:rPr lang="en-US" b="1" i="0">
                    <a:effectLst/>
                  </a:rPr>
                  <a:t>Supplemental Benefits</a:t>
                </a:r>
                <a:endParaRPr lang="en-US" b="0" i="0">
                  <a:effectLst/>
                </a:endParaRPr>
              </a:p>
              <a:p>
                <a:pPr marL="742950" lvl="1" indent="-285750" algn="l">
                  <a:buFont typeface="Arial" panose="020B0604020202020204" pitchFamily="34" charset="0"/>
                  <a:buChar char="•"/>
                </a:pPr>
                <a:r>
                  <a:rPr lang="en-US" b="0" i="0">
                    <a:effectLst/>
                  </a:rPr>
                  <a:t>Additional perks and benefits to support DSP staff.</a:t>
                </a:r>
              </a:p>
              <a:p>
                <a:pPr algn="l"/>
                <a:r>
                  <a:rPr lang="en-US" b="1" i="0">
                    <a:effectLst/>
                  </a:rPr>
                  <a:t>Workforce Enhancement through Technology</a:t>
                </a:r>
                <a:endParaRPr lang="en-US" b="0" i="0">
                  <a:effectLst/>
                </a:endParaRPr>
              </a:p>
              <a:p>
                <a:pPr marL="742950" lvl="1" indent="-285750" algn="l">
                  <a:buFont typeface="Arial" panose="020B0604020202020204" pitchFamily="34" charset="0"/>
                  <a:buChar char="•"/>
                </a:pPr>
                <a:r>
                  <a:rPr lang="en-US" b="0" i="0">
                    <a:effectLst/>
                  </a:rPr>
                  <a:t>Leveraging tech solutions to improve DSP work processes.</a:t>
                </a:r>
              </a:p>
              <a:p>
                <a:pPr algn="l"/>
                <a:r>
                  <a:rPr lang="en-US" b="1" i="0">
                    <a:effectLst/>
                  </a:rPr>
                  <a:t>DSP Directory Program</a:t>
                </a:r>
                <a:endParaRPr lang="en-US" b="0" i="0">
                  <a:effectLst/>
                </a:endParaRPr>
              </a:p>
              <a:p>
                <a:pPr marL="742950" lvl="1" indent="-285750" algn="l">
                  <a:buFont typeface="Arial" panose="020B0604020202020204" pitchFamily="34" charset="0"/>
                  <a:buChar char="•"/>
                </a:pPr>
                <a:r>
                  <a:rPr lang="en-US" b="0" i="0">
                    <a:effectLst/>
                  </a:rPr>
                  <a:t>A listing or network to connect DSPs with service opportunities.</a:t>
                </a:r>
              </a:p>
            </p:txBody>
          </p:sp>
        </p:grpSp>
      </p:grpSp>
      <p:sp>
        <p:nvSpPr>
          <p:cNvPr id="10" name="TextBox 9">
            <a:extLst>
              <a:ext uri="{FF2B5EF4-FFF2-40B4-BE49-F238E27FC236}">
                <a16:creationId xmlns:a16="http://schemas.microsoft.com/office/drawing/2014/main" id="{A5893E93-A8DB-1179-6FAA-AF9282C80BDD}"/>
              </a:ext>
            </a:extLst>
          </p:cNvPr>
          <p:cNvSpPr txBox="1"/>
          <p:nvPr/>
        </p:nvSpPr>
        <p:spPr>
          <a:xfrm>
            <a:off x="201305" y="5565529"/>
            <a:ext cx="6588310" cy="942868"/>
          </a:xfrm>
          <a:prstGeom prst="rect">
            <a:avLst/>
          </a:prstGeom>
          <a:noFill/>
        </p:spPr>
        <p:txBody>
          <a:bodyPr wrap="square" lIns="91440" tIns="45720" rIns="91440" bIns="45720" rtlCol="0" anchor="t">
            <a:spAutoFit/>
          </a:bodyPr>
          <a:lstStyle/>
          <a:p>
            <a:pPr algn="l"/>
            <a:r>
              <a:rPr lang="en-US" b="1" i="0">
                <a:effectLst/>
              </a:rPr>
              <a:t>Key Outcomes Expected:</a:t>
            </a:r>
            <a:endParaRPr lang="en-US" b="0" i="0">
              <a:effectLst/>
            </a:endParaRPr>
          </a:p>
          <a:p>
            <a:pPr algn="l">
              <a:buFont typeface="Arial" panose="020B0604020202020204" pitchFamily="34" charset="0"/>
              <a:buChar char="•"/>
            </a:pPr>
            <a:r>
              <a:rPr lang="en-US" b="0" i="0">
                <a:effectLst/>
              </a:rPr>
              <a:t>Increased Community Living Support (CLS) utilization rate.</a:t>
            </a:r>
          </a:p>
          <a:p>
            <a:pPr algn="l">
              <a:buFont typeface="Arial" panose="020B0604020202020204" pitchFamily="34" charset="0"/>
              <a:buChar char="•"/>
            </a:pPr>
            <a:r>
              <a:rPr lang="en-US" b="0" i="0">
                <a:effectLst/>
              </a:rPr>
              <a:t>Decreased wait time for services due to DSP availability.</a:t>
            </a:r>
          </a:p>
        </p:txBody>
      </p:sp>
    </p:spTree>
    <p:extLst>
      <p:ext uri="{BB962C8B-B14F-4D97-AF65-F5344CB8AC3E}">
        <p14:creationId xmlns:p14="http://schemas.microsoft.com/office/powerpoint/2010/main" val="26500939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2521131" y="2880360"/>
            <a:ext cx="7149737" cy="548640"/>
          </a:xfrm>
        </p:spPr>
        <p:txBody>
          <a:bodyPr/>
          <a:lstStyle/>
          <a:p>
            <a:pPr algn="ctr"/>
            <a:r>
              <a:rPr lang="en-US" sz="8000" b="0">
                <a:latin typeface="+mn-lt"/>
              </a:rPr>
              <a:t>Q&amp;A</a:t>
            </a:r>
          </a:p>
        </p:txBody>
      </p:sp>
    </p:spTree>
    <p:extLst>
      <p:ext uri="{BB962C8B-B14F-4D97-AF65-F5344CB8AC3E}">
        <p14:creationId xmlns:p14="http://schemas.microsoft.com/office/powerpoint/2010/main" val="4134276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1502229" y="2516227"/>
            <a:ext cx="9187542" cy="548640"/>
          </a:xfrm>
        </p:spPr>
        <p:txBody>
          <a:bodyPr/>
          <a:lstStyle/>
          <a:p>
            <a:pPr algn="ctr"/>
            <a:r>
              <a:rPr lang="en-US" sz="6000" b="0">
                <a:solidFill>
                  <a:schemeClr val="bg2">
                    <a:lumMod val="25000"/>
                  </a:schemeClr>
                </a:solidFill>
                <a:latin typeface="+mn-lt"/>
                <a:cs typeface="Arial"/>
              </a:rPr>
              <a:t>Appendix</a:t>
            </a:r>
            <a:endParaRPr lang="en-US" sz="6000" b="0">
              <a:solidFill>
                <a:schemeClr val="bg2">
                  <a:lumMod val="25000"/>
                </a:schemeClr>
              </a:solidFill>
              <a:latin typeface="+mn-lt"/>
            </a:endParaRPr>
          </a:p>
        </p:txBody>
      </p:sp>
    </p:spTree>
    <p:extLst>
      <p:ext uri="{BB962C8B-B14F-4D97-AF65-F5344CB8AC3E}">
        <p14:creationId xmlns:p14="http://schemas.microsoft.com/office/powerpoint/2010/main" val="355920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2B85-0BFF-C83E-7FED-9B237D670C17}"/>
              </a:ext>
            </a:extLst>
          </p:cNvPr>
          <p:cNvSpPr>
            <a:spLocks noGrp="1"/>
          </p:cNvSpPr>
          <p:nvPr>
            <p:ph type="title"/>
          </p:nvPr>
        </p:nvSpPr>
        <p:spPr>
          <a:xfrm>
            <a:off x="206911" y="373118"/>
            <a:ext cx="8392144" cy="472963"/>
          </a:xfrm>
        </p:spPr>
        <p:txBody>
          <a:bodyPr vert="horz" lIns="91440" tIns="45720" rIns="91440" bIns="45720" rtlCol="0" anchor="b">
            <a:noAutofit/>
          </a:bodyPr>
          <a:lstStyle/>
          <a:p>
            <a:r>
              <a:rPr lang="en-US" kern="1200">
                <a:solidFill>
                  <a:srgbClr val="002060"/>
                </a:solidFill>
                <a:latin typeface="+mn-lt"/>
                <a:ea typeface="+mj-ea"/>
                <a:cs typeface="+mj-cs"/>
              </a:rPr>
              <a:t>988 Performance Dashboard</a:t>
            </a:r>
          </a:p>
        </p:txBody>
      </p:sp>
      <p:sp>
        <p:nvSpPr>
          <p:cNvPr id="3" name="Content Placeholder 2">
            <a:extLst>
              <a:ext uri="{FF2B5EF4-FFF2-40B4-BE49-F238E27FC236}">
                <a16:creationId xmlns:a16="http://schemas.microsoft.com/office/drawing/2014/main" id="{3F20BC0E-3C91-1437-CFCF-03145BBB7BD9}"/>
              </a:ext>
            </a:extLst>
          </p:cNvPr>
          <p:cNvSpPr>
            <a:spLocks noGrp="1"/>
          </p:cNvSpPr>
          <p:nvPr>
            <p:ph sz="quarter" idx="14"/>
          </p:nvPr>
        </p:nvSpPr>
        <p:spPr>
          <a:xfrm>
            <a:off x="206911" y="916363"/>
            <a:ext cx="11571826" cy="472963"/>
          </a:xfrm>
        </p:spPr>
        <p:txBody>
          <a:bodyPr vert="horz" lIns="91440" tIns="45720" rIns="91440" bIns="45720" rtlCol="0">
            <a:normAutofit/>
          </a:bodyPr>
          <a:lstStyle/>
          <a:p>
            <a:pPr algn="l"/>
            <a:r>
              <a:rPr lang="en-US" sz="2000">
                <a:latin typeface="Calibri"/>
                <a:cs typeface="Calibri"/>
              </a:rPr>
              <a:t>You can access the </a:t>
            </a:r>
            <a:r>
              <a:rPr lang="en-US" sz="2000">
                <a:solidFill>
                  <a:srgbClr val="224388"/>
                </a:solidFill>
                <a:latin typeface="Calibri"/>
                <a:cs typeface="Calibri"/>
                <a:hlinkClick r:id="rId2"/>
              </a:rPr>
              <a:t>dashboard</a:t>
            </a:r>
            <a:r>
              <a:rPr lang="en-US" sz="2000">
                <a:latin typeface="Calibri"/>
                <a:cs typeface="Calibri"/>
              </a:rPr>
              <a:t> on the DMHDDSUS website and the </a:t>
            </a:r>
            <a:r>
              <a:rPr lang="en-US" sz="2000">
                <a:latin typeface="Calibri"/>
                <a:cs typeface="Calibri"/>
                <a:hlinkClick r:id="rId3"/>
              </a:rPr>
              <a:t>press release </a:t>
            </a:r>
            <a:r>
              <a:rPr lang="en-US" sz="2000">
                <a:latin typeface="Calibri"/>
                <a:cs typeface="Calibri"/>
              </a:rPr>
              <a:t>on the DHHS website</a:t>
            </a:r>
          </a:p>
          <a:p>
            <a:pPr indent="-228600" algn="l">
              <a:buFont typeface="Arial" panose="020B0604020202020204" pitchFamily="34" charset="0"/>
              <a:buChar char="•"/>
            </a:pPr>
            <a:endParaRPr lang="en-US" sz="1600">
              <a:solidFill>
                <a:schemeClr val="tx2"/>
              </a:solidFill>
              <a:latin typeface="+mn-lt"/>
              <a:ea typeface="+mn-ea"/>
              <a:cs typeface="+mn-cs"/>
            </a:endParaRPr>
          </a:p>
        </p:txBody>
      </p:sp>
      <p:pic>
        <p:nvPicPr>
          <p:cNvPr id="6" name="Picture 5" descr="Graphical user interface, application&#10;&#10;Description automatically generated">
            <a:extLst>
              <a:ext uri="{FF2B5EF4-FFF2-40B4-BE49-F238E27FC236}">
                <a16:creationId xmlns:a16="http://schemas.microsoft.com/office/drawing/2014/main" id="{63AD4122-6CDA-BD72-B838-962577600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980" y="1459608"/>
            <a:ext cx="10320580" cy="4788792"/>
          </a:xfrm>
          <a:prstGeom prst="rect">
            <a:avLst/>
          </a:prstGeom>
        </p:spPr>
      </p:pic>
    </p:spTree>
    <p:extLst>
      <p:ext uri="{BB962C8B-B14F-4D97-AF65-F5344CB8AC3E}">
        <p14:creationId xmlns:p14="http://schemas.microsoft.com/office/powerpoint/2010/main" val="3177962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58E7-F281-5C97-EE94-98A09B51FA30}"/>
              </a:ext>
            </a:extLst>
          </p:cNvPr>
          <p:cNvSpPr>
            <a:spLocks noGrp="1"/>
          </p:cNvSpPr>
          <p:nvPr>
            <p:ph type="title"/>
          </p:nvPr>
        </p:nvSpPr>
        <p:spPr>
          <a:xfrm>
            <a:off x="395621" y="597077"/>
            <a:ext cx="10814658" cy="548640"/>
          </a:xfrm>
        </p:spPr>
        <p:txBody>
          <a:bodyPr vert="horz" lIns="91440" tIns="45720" rIns="91440" bIns="45720" rtlCol="0" anchor="ctr">
            <a:normAutofit fontScale="90000"/>
          </a:bodyPr>
          <a:lstStyle/>
          <a:p>
            <a:r>
              <a:rPr lang="en-US" sz="3600">
                <a:latin typeface="+mn-lt"/>
                <a:ea typeface="+mj-ea"/>
                <a:cs typeface="+mj-cs"/>
              </a:rPr>
              <a:t>The Statewide Peer Warmline Launched on 2/20!</a:t>
            </a:r>
            <a:br>
              <a:rPr lang="en-US" sz="3600" u="sng">
                <a:solidFill>
                  <a:schemeClr val="tx2"/>
                </a:solidFill>
                <a:latin typeface="+mn-lt"/>
                <a:ea typeface="+mj-ea"/>
                <a:cs typeface="+mj-cs"/>
              </a:rPr>
            </a:br>
            <a:endParaRPr lang="en-US" sz="3600" b="0" u="sng">
              <a:solidFill>
                <a:schemeClr val="tx2"/>
              </a:solidFill>
              <a:latin typeface="+mn-lt"/>
              <a:ea typeface="+mj-ea"/>
              <a:cs typeface="Calibri"/>
            </a:endParaRPr>
          </a:p>
        </p:txBody>
      </p:sp>
      <p:sp>
        <p:nvSpPr>
          <p:cNvPr id="12" name="Content Placeholder 7">
            <a:extLst>
              <a:ext uri="{FF2B5EF4-FFF2-40B4-BE49-F238E27FC236}">
                <a16:creationId xmlns:a16="http://schemas.microsoft.com/office/drawing/2014/main" id="{5D6E47D4-8548-B0AA-61A4-C7EB34FD677D}"/>
              </a:ext>
            </a:extLst>
          </p:cNvPr>
          <p:cNvSpPr>
            <a:spLocks noGrp="1"/>
          </p:cNvSpPr>
          <p:nvPr>
            <p:ph type="body" sz="quarter" idx="10"/>
          </p:nvPr>
        </p:nvSpPr>
        <p:spPr>
          <a:xfrm>
            <a:off x="298492" y="1272255"/>
            <a:ext cx="6262978" cy="5147952"/>
          </a:xfrm>
          <a:ln w="19050">
            <a:solidFill>
              <a:schemeClr val="bg1"/>
            </a:solidFill>
          </a:ln>
        </p:spPr>
        <p:txBody>
          <a:bodyPr vert="horz" lIns="91440" tIns="45720" rIns="91440" bIns="45720" rtlCol="0" anchor="t">
            <a:normAutofit fontScale="92500" lnSpcReduction="20000"/>
          </a:bodyPr>
          <a:lstStyle/>
          <a:p>
            <a:r>
              <a:rPr lang="en-US" sz="2400" b="0">
                <a:latin typeface="+mn-lt"/>
                <a:ea typeface="+mn-ea"/>
                <a:cs typeface="Calibri"/>
              </a:rPr>
              <a:t>People are calling 988 looking for support and resources.</a:t>
            </a:r>
          </a:p>
          <a:p>
            <a:pPr marL="575945" lvl="1" indent="-233045"/>
            <a:r>
              <a:rPr lang="en-US" sz="2400" b="0">
                <a:latin typeface="+mn-lt"/>
                <a:ea typeface="+mn-ea"/>
                <a:cs typeface="Calibri"/>
              </a:rPr>
              <a:t>40% of people are repeat callers</a:t>
            </a:r>
          </a:p>
          <a:p>
            <a:pPr marL="575945" lvl="1" indent="-233045"/>
            <a:endParaRPr lang="en-US" sz="2400" b="0">
              <a:latin typeface="+mn-lt"/>
              <a:ea typeface="+mn-ea"/>
              <a:cs typeface="Calibri"/>
            </a:endParaRPr>
          </a:p>
          <a:p>
            <a:r>
              <a:rPr lang="en-US" sz="2400">
                <a:latin typeface="+mn-lt"/>
                <a:ea typeface="+mn-ea"/>
                <a:cs typeface="Calibri"/>
              </a:rPr>
              <a:t>The Peer Line is open 24/7/365</a:t>
            </a:r>
          </a:p>
          <a:p>
            <a:pPr marL="575945" lvl="1" indent="-233045">
              <a:buFont typeface="Franklin Gothic Medium" panose="020B0604020202020204" pitchFamily="34" charset="0"/>
              <a:buChar char="−"/>
            </a:pPr>
            <a:endParaRPr lang="en-US" sz="2400" b="0">
              <a:latin typeface="+mn-lt"/>
              <a:ea typeface="+mn-ea"/>
              <a:cs typeface="Calibri"/>
            </a:endParaRPr>
          </a:p>
          <a:p>
            <a:r>
              <a:rPr lang="en-US" sz="2400">
                <a:latin typeface="+mn-lt"/>
                <a:ea typeface="+mn-ea"/>
                <a:cs typeface="Calibri"/>
              </a:rPr>
              <a:t>People can call the Peer Warmline Directly OR 988 can do a warm transfer</a:t>
            </a:r>
            <a:endParaRPr lang="en-US" sz="2400">
              <a:latin typeface="Calibri"/>
              <a:ea typeface="+mn-ea"/>
            </a:endParaRPr>
          </a:p>
          <a:p>
            <a:endParaRPr lang="en-US" sz="2400" b="0">
              <a:latin typeface="+mn-lt"/>
              <a:ea typeface="+mn-ea"/>
              <a:cs typeface="Calibri"/>
            </a:endParaRPr>
          </a:p>
          <a:p>
            <a:r>
              <a:rPr lang="en-US" sz="2400" b="0">
                <a:latin typeface="+mn-lt"/>
                <a:ea typeface="+mn-ea"/>
                <a:cs typeface="Calibri"/>
              </a:rPr>
              <a:t>Peer Support Specialists are people living in recovery with a mental illness and/or substance use disorder</a:t>
            </a:r>
            <a:endParaRPr lang="en-US" sz="2400">
              <a:ea typeface="+mn-ea"/>
            </a:endParaRPr>
          </a:p>
          <a:p>
            <a:pPr marL="575945" lvl="1" indent="-233045"/>
            <a:r>
              <a:rPr lang="en-US" sz="2400" b="0">
                <a:latin typeface="+mn-lt"/>
                <a:ea typeface="+mn-ea"/>
                <a:cs typeface="Calibri"/>
              </a:rPr>
              <a:t> offer non-clinical support and resources to those who reach out</a:t>
            </a:r>
          </a:p>
          <a:p>
            <a:pPr marL="575945" lvl="1" indent="-233045"/>
            <a:r>
              <a:rPr lang="en-US" sz="2400" b="0">
                <a:latin typeface="+mn-lt"/>
                <a:ea typeface="+mn-ea"/>
                <a:cs typeface="Calibri"/>
              </a:rPr>
              <a:t> offer a unique perspective of shared experiences</a:t>
            </a:r>
          </a:p>
          <a:p>
            <a:pPr marL="342900" lvl="1" indent="0">
              <a:buNone/>
            </a:pPr>
            <a:endParaRPr lang="en-US" sz="2400" b="0">
              <a:latin typeface="+mn-lt"/>
              <a:ea typeface="+mn-ea"/>
              <a:cs typeface="Calibri"/>
            </a:endParaRPr>
          </a:p>
          <a:p>
            <a:pPr marL="228282" indent="-233045"/>
            <a:r>
              <a:rPr lang="en-US" sz="2400" b="0">
                <a:latin typeface="+mn-lt"/>
                <a:ea typeface="+mn-ea"/>
                <a:cs typeface="Calibri"/>
              </a:rPr>
              <a:t>Read the press release </a:t>
            </a:r>
            <a:r>
              <a:rPr lang="en-US" sz="2400" b="0">
                <a:latin typeface="+mn-lt"/>
                <a:ea typeface="+mn-ea"/>
                <a:cs typeface="Calibri"/>
                <a:hlinkClick r:id="rId2"/>
              </a:rPr>
              <a:t>here</a:t>
            </a:r>
            <a:r>
              <a:rPr lang="en-US" sz="2400" b="0">
                <a:latin typeface="+mn-lt"/>
                <a:ea typeface="+mn-ea"/>
                <a:cs typeface="Calibri"/>
              </a:rPr>
              <a:t>!</a:t>
            </a:r>
          </a:p>
          <a:p>
            <a:pPr marL="342900" lvl="1" indent="0">
              <a:buNone/>
            </a:pPr>
            <a:endParaRPr lang="en-US" sz="2400" b="0">
              <a:latin typeface="+mn-lt"/>
              <a:ea typeface="+mn-ea"/>
              <a:cs typeface="Calibri"/>
            </a:endParaRPr>
          </a:p>
          <a:p>
            <a:pPr marL="342900" lvl="1" indent="0">
              <a:buNone/>
            </a:pPr>
            <a:endParaRPr lang="en-US" b="0">
              <a:latin typeface="+mn-lt"/>
              <a:ea typeface="+mn-ea"/>
              <a:cs typeface="Calibri"/>
            </a:endParaRPr>
          </a:p>
          <a:p>
            <a:pPr marL="575945" lvl="1" indent="-233045"/>
            <a:endParaRPr lang="en-US" b="0">
              <a:latin typeface="+mn-lt"/>
              <a:ea typeface="+mn-ea"/>
              <a:cs typeface="Calibri"/>
            </a:endParaRPr>
          </a:p>
          <a:p>
            <a:pPr marL="575945" lvl="1" indent="-233045"/>
            <a:endParaRPr lang="en-US" b="0">
              <a:latin typeface="+mn-lt"/>
              <a:ea typeface="+mn-ea"/>
              <a:cs typeface="Calibri"/>
            </a:endParaRPr>
          </a:p>
          <a:p>
            <a:pPr marL="342900" lvl="1" indent="0">
              <a:buNone/>
            </a:pPr>
            <a:endParaRPr lang="en-US" b="0">
              <a:latin typeface="+mn-lt"/>
              <a:ea typeface="+mn-ea"/>
              <a:cs typeface="Arial"/>
            </a:endParaRPr>
          </a:p>
        </p:txBody>
      </p:sp>
      <p:pic>
        <p:nvPicPr>
          <p:cNvPr id="5" name="Picture 4" descr="Text&#10;&#10;Description automatically generated with medium confidence">
            <a:extLst>
              <a:ext uri="{FF2B5EF4-FFF2-40B4-BE49-F238E27FC236}">
                <a16:creationId xmlns:a16="http://schemas.microsoft.com/office/drawing/2014/main" id="{ED02577A-3E60-C56D-44C7-0C6C13E365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615" y="1145717"/>
            <a:ext cx="4588764" cy="1572392"/>
          </a:xfrm>
          <a:prstGeom prst="rect">
            <a:avLst/>
          </a:prstGeom>
        </p:spPr>
      </p:pic>
      <p:pic>
        <p:nvPicPr>
          <p:cNvPr id="6" name="Picture 2">
            <a:extLst>
              <a:ext uri="{FF2B5EF4-FFF2-40B4-BE49-F238E27FC236}">
                <a16:creationId xmlns:a16="http://schemas.microsoft.com/office/drawing/2014/main" id="{CD6A0492-C34C-D8F5-3ADB-F9189142C2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615" y="2975474"/>
            <a:ext cx="4588764" cy="308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98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981D-C31B-9B60-BB35-6DBEB6605098}"/>
              </a:ext>
            </a:extLst>
          </p:cNvPr>
          <p:cNvSpPr>
            <a:spLocks noGrp="1"/>
          </p:cNvSpPr>
          <p:nvPr>
            <p:ph type="title"/>
          </p:nvPr>
        </p:nvSpPr>
        <p:spPr/>
        <p:txBody>
          <a:bodyPr>
            <a:normAutofit fontScale="90000"/>
          </a:bodyPr>
          <a:lstStyle/>
          <a:p>
            <a:r>
              <a:rPr lang="en-US" sz="4800" b="0">
                <a:latin typeface="+mn-lt"/>
              </a:rPr>
              <a:t>Agenda</a:t>
            </a:r>
          </a:p>
        </p:txBody>
      </p:sp>
      <p:sp>
        <p:nvSpPr>
          <p:cNvPr id="4" name="Content Placeholder 3">
            <a:extLst>
              <a:ext uri="{FF2B5EF4-FFF2-40B4-BE49-F238E27FC236}">
                <a16:creationId xmlns:a16="http://schemas.microsoft.com/office/drawing/2014/main" id="{1D5E93F3-C05B-5C76-FFD6-698832418DC2}"/>
              </a:ext>
            </a:extLst>
          </p:cNvPr>
          <p:cNvSpPr>
            <a:spLocks noGrp="1"/>
          </p:cNvSpPr>
          <p:nvPr>
            <p:ph sz="quarter" idx="14"/>
          </p:nvPr>
        </p:nvSpPr>
        <p:spPr>
          <a:xfrm>
            <a:off x="497041" y="1376683"/>
            <a:ext cx="11374774" cy="5024117"/>
          </a:xfrm>
        </p:spPr>
        <p:txBody>
          <a:bodyPr vert="horz" lIns="91440" tIns="45720" rIns="91440" bIns="45720" rtlCol="0" anchor="t">
            <a:noAutofit/>
          </a:bodyPr>
          <a:lstStyle/>
          <a:p>
            <a:pPr marL="457200" marR="0" lvl="0" indent="-457200" algn="l">
              <a:lnSpc>
                <a:spcPct val="100000"/>
              </a:lnSpc>
              <a:spcBef>
                <a:spcPts val="1200"/>
              </a:spcBef>
              <a:spcAft>
                <a:spcPts val="1200"/>
              </a:spcAft>
              <a:buFont typeface="+mj-lt"/>
              <a:buAutoNum type="arabicPeriod"/>
            </a:pPr>
            <a:r>
              <a:rPr lang="en-US" sz="2800" b="0">
                <a:effectLst/>
                <a:latin typeface="+mn-lt"/>
                <a:ea typeface="Times New Roman" panose="02020603050405020304" pitchFamily="18" charset="0"/>
                <a:cs typeface="Arial"/>
              </a:rPr>
              <a:t>Introductions</a:t>
            </a:r>
            <a:endParaRPr lang="en-US" sz="2800" b="0">
              <a:effectLst/>
              <a:latin typeface="+mn-lt"/>
              <a:ea typeface="Calibri" panose="020F0502020204030204" pitchFamily="34" charset="0"/>
              <a:cs typeface="Arial"/>
            </a:endParaRPr>
          </a:p>
          <a:p>
            <a:pPr marL="457200" indent="-457200" algn="l">
              <a:lnSpc>
                <a:spcPct val="100000"/>
              </a:lnSpc>
              <a:spcBef>
                <a:spcPts val="1200"/>
              </a:spcBef>
              <a:spcAft>
                <a:spcPts val="1200"/>
              </a:spcAft>
              <a:buAutoNum type="arabicPeriod"/>
            </a:pPr>
            <a:r>
              <a:rPr lang="en-US" sz="2800" b="0">
                <a:latin typeface="+mn-lt"/>
                <a:ea typeface="Times New Roman" panose="02020603050405020304" pitchFamily="18" charset="0"/>
                <a:cs typeface="Calibri"/>
              </a:rPr>
              <a:t>MH/SU/IDD/TBI </a:t>
            </a:r>
            <a:r>
              <a:rPr lang="en-US" sz="2800" b="0">
                <a:latin typeface="+mn-lt"/>
                <a:ea typeface="Times New Roman" panose="02020603050405020304" pitchFamily="18" charset="0"/>
                <a:cs typeface="Arial"/>
              </a:rPr>
              <a:t>System Announcements &amp; Updates</a:t>
            </a:r>
          </a:p>
          <a:p>
            <a:pPr marL="457200" indent="-457200" algn="l">
              <a:lnSpc>
                <a:spcPct val="100000"/>
              </a:lnSpc>
              <a:spcBef>
                <a:spcPts val="1200"/>
              </a:spcBef>
              <a:spcAft>
                <a:spcPts val="1200"/>
              </a:spcAft>
              <a:buAutoNum type="arabicPeriod"/>
            </a:pPr>
            <a:r>
              <a:rPr lang="en-US" sz="2800" b="0">
                <a:latin typeface="+mn-lt"/>
                <a:ea typeface="Times New Roman" panose="02020603050405020304" pitchFamily="18" charset="0"/>
                <a:cs typeface="Arial"/>
              </a:rPr>
              <a:t>Inclusion Connects</a:t>
            </a:r>
            <a:endParaRPr lang="en-US" sz="2800">
              <a:ea typeface="Times New Roman" panose="02020603050405020304" pitchFamily="18" charset="0"/>
              <a:cs typeface="Arial"/>
            </a:endParaRPr>
          </a:p>
          <a:p>
            <a:pPr marL="457200" indent="-457200" algn="l">
              <a:lnSpc>
                <a:spcPct val="100000"/>
              </a:lnSpc>
              <a:spcBef>
                <a:spcPts val="1200"/>
              </a:spcBef>
              <a:spcAft>
                <a:spcPts val="1200"/>
              </a:spcAft>
              <a:buAutoNum type="arabicPeriod"/>
            </a:pPr>
            <a:r>
              <a:rPr lang="en-US" sz="2800" b="0">
                <a:latin typeface="+mn-lt"/>
                <a:ea typeface="Times New Roman" panose="02020603050405020304" pitchFamily="18" charset="0"/>
                <a:cs typeface="Arial"/>
              </a:rPr>
              <a:t>Q&amp;A</a:t>
            </a:r>
          </a:p>
        </p:txBody>
      </p:sp>
    </p:spTree>
    <p:extLst>
      <p:ext uri="{BB962C8B-B14F-4D97-AF65-F5344CB8AC3E}">
        <p14:creationId xmlns:p14="http://schemas.microsoft.com/office/powerpoint/2010/main" val="287233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A4B52E-AF79-4C65-FD74-FBE366B406D5}"/>
              </a:ext>
            </a:extLst>
          </p:cNvPr>
          <p:cNvSpPr>
            <a:spLocks noGrp="1"/>
          </p:cNvSpPr>
          <p:nvPr>
            <p:ph type="title" idx="4294967295"/>
          </p:nvPr>
        </p:nvSpPr>
        <p:spPr>
          <a:xfrm>
            <a:off x="706582" y="4332156"/>
            <a:ext cx="10778836" cy="1455737"/>
          </a:xfrm>
          <a:solidFill>
            <a:schemeClr val="tx2"/>
          </a:solidFill>
          <a:ln w="38100">
            <a:solidFill>
              <a:schemeClr val="tx2"/>
            </a:solidFill>
          </a:ln>
        </p:spPr>
        <p:txBody>
          <a:bodyPr vert="horz" lIns="91440" tIns="45720" rIns="91440" bIns="45720" rtlCol="0" anchor="ctr">
            <a:noAutofit/>
          </a:bodyPr>
          <a:lstStyle/>
          <a:p>
            <a:pPr algn="ctr" defTabSz="914400"/>
            <a:r>
              <a:rPr lang="en-US" sz="3200" b="0">
                <a:solidFill>
                  <a:schemeClr val="bg1"/>
                </a:solidFill>
                <a:latin typeface="Calibri" panose="020F0502020204030204" pitchFamily="34" charset="0"/>
                <a:ea typeface="+mj-ea"/>
                <a:cs typeface="Calibri" panose="020F0502020204030204" pitchFamily="34" charset="0"/>
              </a:rPr>
              <a:t>On 4/8, NCDHHS Announced a $15M Investment in 9 Behavioral Health Urgent Care Centers (BHUCs) throughout the state</a:t>
            </a:r>
          </a:p>
        </p:txBody>
      </p:sp>
      <p:sp>
        <p:nvSpPr>
          <p:cNvPr id="5" name="TextBox 4">
            <a:extLst>
              <a:ext uri="{FF2B5EF4-FFF2-40B4-BE49-F238E27FC236}">
                <a16:creationId xmlns:a16="http://schemas.microsoft.com/office/drawing/2014/main" id="{1CE0446F-243B-D65D-4788-006D29A99D39}"/>
              </a:ext>
            </a:extLst>
          </p:cNvPr>
          <p:cNvSpPr txBox="1"/>
          <p:nvPr/>
        </p:nvSpPr>
        <p:spPr>
          <a:xfrm>
            <a:off x="3943928" y="6040583"/>
            <a:ext cx="4304145" cy="378691"/>
          </a:xfrm>
          <a:prstGeom prst="rect">
            <a:avLst/>
          </a:prstGeom>
          <a:noFill/>
        </p:spPr>
        <p:txBody>
          <a:bodyPr wrap="square" rtlCol="0">
            <a:spAutoFit/>
          </a:bodyPr>
          <a:lstStyle/>
          <a:p>
            <a:r>
              <a:rPr lang="en-US" b="1">
                <a:solidFill>
                  <a:prstClr val="black"/>
                </a:solidFill>
                <a:latin typeface="Calibri" panose="020F0502020204030204" pitchFamily="34" charset="0"/>
                <a:cs typeface="Calibri" panose="020F0502020204030204" pitchFamily="34" charset="0"/>
              </a:rPr>
              <a:t>*To read the press release, click </a:t>
            </a:r>
            <a:r>
              <a:rPr lang="en-US" b="1">
                <a:solidFill>
                  <a:prstClr val="black"/>
                </a:solidFill>
                <a:latin typeface="Calibri" panose="020F0502020204030204" pitchFamily="34" charset="0"/>
                <a:cs typeface="Calibri" panose="020F0502020204030204" pitchFamily="34" charset="0"/>
                <a:hlinkClick r:id="rId2"/>
              </a:rPr>
              <a:t>here</a:t>
            </a:r>
            <a:endParaRPr lang="en-US" b="1">
              <a:solidFill>
                <a:prstClr val="black"/>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70E76C33-9BA6-C7F0-4B9C-2C6CE5DCDD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50" b="38602"/>
          <a:stretch/>
        </p:blipFill>
        <p:spPr bwMode="auto">
          <a:xfrm>
            <a:off x="0" y="0"/>
            <a:ext cx="12192001" cy="407946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620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736F-B9BF-60C6-8B81-478CAA32E915}"/>
              </a:ext>
            </a:extLst>
          </p:cNvPr>
          <p:cNvSpPr>
            <a:spLocks noGrp="1"/>
          </p:cNvSpPr>
          <p:nvPr>
            <p:ph type="title"/>
          </p:nvPr>
        </p:nvSpPr>
        <p:spPr>
          <a:xfrm>
            <a:off x="693421" y="414270"/>
            <a:ext cx="10694076" cy="941311"/>
          </a:xfrm>
        </p:spPr>
        <p:txBody>
          <a:bodyPr/>
          <a:lstStyle/>
          <a:p>
            <a:pPr algn="ctr"/>
            <a:r>
              <a:rPr lang="en-US">
                <a:solidFill>
                  <a:srgbClr val="000000"/>
                </a:solidFill>
                <a:latin typeface="+mn-lt"/>
                <a:cs typeface="Arial"/>
              </a:rPr>
              <a:t>NCDHHS Invests $22 Million in Community Crisis Centers and Peer Respite in North Carolina</a:t>
            </a:r>
            <a:endParaRPr lang="en-US">
              <a:latin typeface="+mn-lt"/>
            </a:endParaRPr>
          </a:p>
        </p:txBody>
      </p:sp>
      <p:pic>
        <p:nvPicPr>
          <p:cNvPr id="1026" name="Picture 2" descr="A picture containing indoor, wall, floor, room&#10;&#10;Description automatically generated">
            <a:extLst>
              <a:ext uri="{FF2B5EF4-FFF2-40B4-BE49-F238E27FC236}">
                <a16:creationId xmlns:a16="http://schemas.microsoft.com/office/drawing/2014/main" id="{80E3350F-BA73-C420-1183-679665985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86" y="2341844"/>
            <a:ext cx="3749639" cy="23460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42D6388-CD9D-D954-3358-E750427A1C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3145" y="2346211"/>
            <a:ext cx="3749639" cy="2363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92751E-A879-5069-03FE-A7B1F9AC73F4}"/>
              </a:ext>
            </a:extLst>
          </p:cNvPr>
          <p:cNvSpPr txBox="1"/>
          <p:nvPr/>
        </p:nvSpPr>
        <p:spPr>
          <a:xfrm>
            <a:off x="693421" y="4709713"/>
            <a:ext cx="4422589" cy="1815882"/>
          </a:xfrm>
          <a:prstGeom prst="rect">
            <a:avLst/>
          </a:prstGeom>
          <a:noFill/>
        </p:spPr>
        <p:txBody>
          <a:bodyPr wrap="square" rtlCol="0">
            <a:spAutoFit/>
          </a:bodyPr>
          <a:lstStyle/>
          <a:p>
            <a:pPr marL="285750" indent="-285750">
              <a:buFont typeface="Arial" panose="020B0604020202020204" pitchFamily="34" charset="0"/>
              <a:buChar char="•"/>
            </a:pPr>
            <a:r>
              <a:rPr lang="en-US" sz="1600"/>
              <a:t>Provide short-term inpatient mental health stabilization and substance use detox for people in the community</a:t>
            </a:r>
          </a:p>
          <a:p>
            <a:pPr marL="285750" indent="-285750">
              <a:buFont typeface="Arial" panose="020B0604020202020204" pitchFamily="34" charset="0"/>
              <a:buChar char="•"/>
            </a:pPr>
            <a:r>
              <a:rPr lang="en-US" sz="1600"/>
              <a:t>Adding 5 centers for adults in Alamance, Forsyth, New Hanover, Pitt and Vance Counties</a:t>
            </a:r>
          </a:p>
          <a:p>
            <a:pPr marL="285750" indent="-285750">
              <a:buFont typeface="Arial" panose="020B0604020202020204" pitchFamily="34" charset="0"/>
              <a:buChar char="•"/>
            </a:pPr>
            <a:r>
              <a:rPr lang="en-US" sz="1600"/>
              <a:t>Adding 3 centers for children in Gaston, Pitt, and Vance counties</a:t>
            </a:r>
          </a:p>
        </p:txBody>
      </p:sp>
      <p:sp>
        <p:nvSpPr>
          <p:cNvPr id="5" name="TextBox 4">
            <a:extLst>
              <a:ext uri="{FF2B5EF4-FFF2-40B4-BE49-F238E27FC236}">
                <a16:creationId xmlns:a16="http://schemas.microsoft.com/office/drawing/2014/main" id="{6D7F8EBF-B864-F779-3FC9-8E5F3BD35C69}"/>
              </a:ext>
            </a:extLst>
          </p:cNvPr>
          <p:cNvSpPr txBox="1"/>
          <p:nvPr/>
        </p:nvSpPr>
        <p:spPr>
          <a:xfrm>
            <a:off x="1428176" y="1867763"/>
            <a:ext cx="2669261" cy="369332"/>
          </a:xfrm>
          <a:prstGeom prst="rect">
            <a:avLst/>
          </a:prstGeom>
          <a:solidFill>
            <a:schemeClr val="accent2">
              <a:lumMod val="20000"/>
              <a:lumOff val="80000"/>
            </a:schemeClr>
          </a:solidFill>
          <a:ln w="19050">
            <a:solidFill>
              <a:schemeClr val="tx1"/>
            </a:solidFill>
          </a:ln>
        </p:spPr>
        <p:txBody>
          <a:bodyPr wrap="square">
            <a:spAutoFit/>
          </a:bodyPr>
          <a:lstStyle/>
          <a:p>
            <a:r>
              <a:rPr lang="en-US" b="1">
                <a:solidFill>
                  <a:srgbClr val="000000"/>
                </a:solidFill>
                <a:latin typeface="+mn-lt"/>
                <a:cs typeface="Arial"/>
              </a:rPr>
              <a:t>Community Crisis Centers </a:t>
            </a:r>
            <a:endParaRPr lang="en-US" b="1"/>
          </a:p>
        </p:txBody>
      </p:sp>
      <p:sp>
        <p:nvSpPr>
          <p:cNvPr id="6" name="TextBox 5">
            <a:extLst>
              <a:ext uri="{FF2B5EF4-FFF2-40B4-BE49-F238E27FC236}">
                <a16:creationId xmlns:a16="http://schemas.microsoft.com/office/drawing/2014/main" id="{050B0EB6-053E-8E29-8666-F2848080E15F}"/>
              </a:ext>
            </a:extLst>
          </p:cNvPr>
          <p:cNvSpPr txBox="1"/>
          <p:nvPr/>
        </p:nvSpPr>
        <p:spPr>
          <a:xfrm>
            <a:off x="7822601" y="1861161"/>
            <a:ext cx="2930491" cy="369332"/>
          </a:xfrm>
          <a:prstGeom prst="rect">
            <a:avLst/>
          </a:prstGeom>
          <a:solidFill>
            <a:schemeClr val="accent2">
              <a:lumMod val="20000"/>
              <a:lumOff val="80000"/>
            </a:schemeClr>
          </a:solidFill>
          <a:ln w="19050">
            <a:solidFill>
              <a:schemeClr val="tx1"/>
            </a:solidFill>
          </a:ln>
        </p:spPr>
        <p:txBody>
          <a:bodyPr wrap="square">
            <a:spAutoFit/>
          </a:bodyPr>
          <a:lstStyle/>
          <a:p>
            <a:pPr algn="ctr"/>
            <a:r>
              <a:rPr lang="en-US" b="1">
                <a:solidFill>
                  <a:srgbClr val="000000"/>
                </a:solidFill>
                <a:latin typeface="+mn-lt"/>
                <a:cs typeface="Arial"/>
              </a:rPr>
              <a:t>Peer Respite in Wake County</a:t>
            </a:r>
            <a:endParaRPr lang="en-US" b="1"/>
          </a:p>
        </p:txBody>
      </p:sp>
      <p:sp>
        <p:nvSpPr>
          <p:cNvPr id="7" name="TextBox 6">
            <a:extLst>
              <a:ext uri="{FF2B5EF4-FFF2-40B4-BE49-F238E27FC236}">
                <a16:creationId xmlns:a16="http://schemas.microsoft.com/office/drawing/2014/main" id="{F374CA2A-8297-5AD3-DCD9-23C2C9012D61}"/>
              </a:ext>
            </a:extLst>
          </p:cNvPr>
          <p:cNvSpPr txBox="1"/>
          <p:nvPr/>
        </p:nvSpPr>
        <p:spPr>
          <a:xfrm>
            <a:off x="6956668" y="4835790"/>
            <a:ext cx="4422589" cy="1569660"/>
          </a:xfrm>
          <a:prstGeom prst="rect">
            <a:avLst/>
          </a:prstGeom>
          <a:noFill/>
        </p:spPr>
        <p:txBody>
          <a:bodyPr wrap="square" rtlCol="0">
            <a:spAutoFit/>
          </a:bodyPr>
          <a:lstStyle/>
          <a:p>
            <a:pPr marL="285750" indent="-285750">
              <a:buFont typeface="Arial" panose="020B0604020202020204" pitchFamily="34" charset="0"/>
              <a:buChar char="•"/>
            </a:pPr>
            <a:r>
              <a:rPr lang="en-US" sz="1600" b="0" i="0">
                <a:solidFill>
                  <a:srgbClr val="000000"/>
                </a:solidFill>
                <a:effectLst/>
              </a:rPr>
              <a:t>Voluntary resource for people seeking mental health, substance use or behavioral health crisis support</a:t>
            </a:r>
          </a:p>
          <a:p>
            <a:pPr marL="285750" indent="-285750">
              <a:buFont typeface="Arial" panose="020B0604020202020204" pitchFamily="34" charset="0"/>
              <a:buChar char="•"/>
            </a:pPr>
            <a:r>
              <a:rPr lang="en-US" sz="1600">
                <a:solidFill>
                  <a:srgbClr val="000000"/>
                </a:solidFill>
              </a:rPr>
              <a:t>Offers </a:t>
            </a:r>
            <a:r>
              <a:rPr lang="en-US" sz="1600"/>
              <a:t>24/7 </a:t>
            </a:r>
            <a:r>
              <a:rPr lang="en-US" sz="1600">
                <a:solidFill>
                  <a:srgbClr val="000000"/>
                </a:solidFill>
              </a:rPr>
              <a:t>access to Peer Support Specialists who provide support from the perspective of lived experience</a:t>
            </a:r>
            <a:endParaRPr lang="en-US" sz="1600"/>
          </a:p>
        </p:txBody>
      </p:sp>
      <p:sp>
        <p:nvSpPr>
          <p:cNvPr id="8" name="TextBox 7">
            <a:extLst>
              <a:ext uri="{FF2B5EF4-FFF2-40B4-BE49-F238E27FC236}">
                <a16:creationId xmlns:a16="http://schemas.microsoft.com/office/drawing/2014/main" id="{922198B2-817B-B7E2-700C-09B3CE5310F0}"/>
              </a:ext>
            </a:extLst>
          </p:cNvPr>
          <p:cNvSpPr txBox="1"/>
          <p:nvPr/>
        </p:nvSpPr>
        <p:spPr>
          <a:xfrm>
            <a:off x="4097437" y="1362455"/>
            <a:ext cx="3725164" cy="369332"/>
          </a:xfrm>
          <a:prstGeom prst="rect">
            <a:avLst/>
          </a:prstGeom>
          <a:noFill/>
        </p:spPr>
        <p:txBody>
          <a:bodyPr wrap="square" rtlCol="0">
            <a:spAutoFit/>
          </a:bodyPr>
          <a:lstStyle/>
          <a:p>
            <a:r>
              <a:rPr lang="en-US"/>
              <a:t>*Click </a:t>
            </a:r>
            <a:r>
              <a:rPr lang="en-US">
                <a:hlinkClick r:id="rId4"/>
              </a:rPr>
              <a:t>here</a:t>
            </a:r>
            <a:r>
              <a:rPr lang="en-US"/>
              <a:t> to read the press release!</a:t>
            </a:r>
          </a:p>
        </p:txBody>
      </p:sp>
    </p:spTree>
    <p:extLst>
      <p:ext uri="{BB962C8B-B14F-4D97-AF65-F5344CB8AC3E}">
        <p14:creationId xmlns:p14="http://schemas.microsoft.com/office/powerpoint/2010/main" val="598932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58E7-F281-5C97-EE94-98A09B51FA30}"/>
              </a:ext>
            </a:extLst>
          </p:cNvPr>
          <p:cNvSpPr>
            <a:spLocks noGrp="1"/>
          </p:cNvSpPr>
          <p:nvPr>
            <p:ph type="title"/>
          </p:nvPr>
        </p:nvSpPr>
        <p:spPr>
          <a:xfrm>
            <a:off x="1591717" y="493164"/>
            <a:ext cx="9008566" cy="646332"/>
          </a:xfrm>
        </p:spPr>
        <p:txBody>
          <a:bodyPr vert="horz" lIns="91440" tIns="45720" rIns="91440" bIns="45720" rtlCol="0" anchor="b">
            <a:noAutofit/>
          </a:bodyPr>
          <a:lstStyle/>
          <a:p>
            <a:r>
              <a:rPr lang="en-US" sz="4000">
                <a:solidFill>
                  <a:srgbClr val="002060"/>
                </a:solidFill>
                <a:latin typeface="+mn-lt"/>
                <a:ea typeface="+mj-ea"/>
                <a:cs typeface="+mj-cs"/>
              </a:rPr>
              <a:t>Medicaid Expansion Launched on Dec. 1! </a:t>
            </a:r>
          </a:p>
        </p:txBody>
      </p:sp>
      <p:pic>
        <p:nvPicPr>
          <p:cNvPr id="6" name="Picture 5" descr="Graphical user interface, text&#10;&#10;Description automatically generated">
            <a:extLst>
              <a:ext uri="{FF2B5EF4-FFF2-40B4-BE49-F238E27FC236}">
                <a16:creationId xmlns:a16="http://schemas.microsoft.com/office/drawing/2014/main" id="{863FC2EA-AAD7-32A7-E3D8-11E13D6F5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23" y="1324437"/>
            <a:ext cx="3909268" cy="5033852"/>
          </a:xfrm>
          <a:prstGeom prst="rect">
            <a:avLst/>
          </a:prstGeom>
        </p:spPr>
      </p:pic>
      <p:sp>
        <p:nvSpPr>
          <p:cNvPr id="12" name="TextBox 11">
            <a:extLst>
              <a:ext uri="{FF2B5EF4-FFF2-40B4-BE49-F238E27FC236}">
                <a16:creationId xmlns:a16="http://schemas.microsoft.com/office/drawing/2014/main" id="{C85B67F3-427C-1161-C151-02535CC1110D}"/>
              </a:ext>
            </a:extLst>
          </p:cNvPr>
          <p:cNvSpPr txBox="1"/>
          <p:nvPr/>
        </p:nvSpPr>
        <p:spPr>
          <a:xfrm>
            <a:off x="5129443" y="2628418"/>
            <a:ext cx="6267651" cy="2062103"/>
          </a:xfrm>
          <a:prstGeom prst="rect">
            <a:avLst/>
          </a:prstGeom>
          <a:noFill/>
          <a:ln>
            <a:solidFill>
              <a:schemeClr val="tx1"/>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You can access the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Medicaid Expansion Toolkit, trainings, and FAQs</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on the NC Division of Health Benefits (Medicaid)’s website</a:t>
            </a:r>
          </a:p>
        </p:txBody>
      </p:sp>
      <p:pic>
        <p:nvPicPr>
          <p:cNvPr id="1026" name="Picture 2" descr="Text&#10;&#10;Description automatically generated">
            <a:extLst>
              <a:ext uri="{FF2B5EF4-FFF2-40B4-BE49-F238E27FC236}">
                <a16:creationId xmlns:a16="http://schemas.microsoft.com/office/drawing/2014/main" id="{FC34210B-2650-9D28-694D-B95726764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673" y="415277"/>
            <a:ext cx="1730088" cy="100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0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FE5CF2-0150-AB50-EE03-FD47B1499AC0}"/>
              </a:ext>
            </a:extLst>
          </p:cNvPr>
          <p:cNvSpPr>
            <a:spLocks noGrp="1"/>
          </p:cNvSpPr>
          <p:nvPr>
            <p:ph type="title"/>
          </p:nvPr>
        </p:nvSpPr>
        <p:spPr/>
        <p:txBody>
          <a:bodyPr/>
          <a:lstStyle/>
          <a:p>
            <a:pPr algn="ctr"/>
            <a:r>
              <a:rPr lang="en-US" sz="3600">
                <a:solidFill>
                  <a:srgbClr val="002060"/>
                </a:solidFill>
                <a:latin typeface="+mn-lt"/>
                <a:ea typeface="+mj-ea"/>
                <a:cs typeface="+mj-cs"/>
              </a:rPr>
              <a:t>Learn How to Apply With </a:t>
            </a:r>
            <a:r>
              <a:rPr lang="en-US" sz="3600" err="1">
                <a:solidFill>
                  <a:srgbClr val="002060"/>
                </a:solidFill>
                <a:latin typeface="+mn-lt"/>
                <a:ea typeface="+mj-ea"/>
                <a:cs typeface="+mj-cs"/>
              </a:rPr>
              <a:t>ePASS</a:t>
            </a:r>
            <a:br>
              <a:rPr lang="en-US" sz="1600"/>
            </a:br>
            <a:r>
              <a:rPr lang="en-US" sz="1600">
                <a:solidFill>
                  <a:srgbClr val="002060"/>
                </a:solidFill>
                <a:latin typeface="Calibri"/>
                <a:cs typeface="Calibri"/>
              </a:rPr>
              <a:t>(Spanish and English versions)</a:t>
            </a:r>
          </a:p>
        </p:txBody>
      </p:sp>
      <p:pic>
        <p:nvPicPr>
          <p:cNvPr id="13" name="Picture 12" descr="A picture containing text&#10;&#10;Description automatically generated">
            <a:extLst>
              <a:ext uri="{FF2B5EF4-FFF2-40B4-BE49-F238E27FC236}">
                <a16:creationId xmlns:a16="http://schemas.microsoft.com/office/drawing/2014/main" id="{1A95C4CC-179D-9E2B-5E4B-52559C93A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75" y="1191491"/>
            <a:ext cx="4037367" cy="5209309"/>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9762CA5A-251D-5BBA-8B08-E0167B9E8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1321273"/>
            <a:ext cx="6659418" cy="4423399"/>
          </a:xfrm>
          <a:prstGeom prst="rect">
            <a:avLst/>
          </a:prstGeom>
        </p:spPr>
      </p:pic>
      <p:pic>
        <p:nvPicPr>
          <p:cNvPr id="2" name="Picture 1">
            <a:extLst>
              <a:ext uri="{FF2B5EF4-FFF2-40B4-BE49-F238E27FC236}">
                <a16:creationId xmlns:a16="http://schemas.microsoft.com/office/drawing/2014/main" id="{10A2AFDC-AD28-A686-B497-CCB050A60002}"/>
              </a:ext>
            </a:extLst>
          </p:cNvPr>
          <p:cNvPicPr>
            <a:picLocks noChangeAspect="1"/>
          </p:cNvPicPr>
          <p:nvPr/>
        </p:nvPicPr>
        <p:blipFill>
          <a:blip r:embed="rId4"/>
          <a:stretch>
            <a:fillRect/>
          </a:stretch>
        </p:blipFill>
        <p:spPr>
          <a:xfrm>
            <a:off x="5560742" y="5840616"/>
            <a:ext cx="6367345" cy="575816"/>
          </a:xfrm>
          <a:prstGeom prst="rect">
            <a:avLst/>
          </a:prstGeom>
        </p:spPr>
      </p:pic>
    </p:spTree>
    <p:extLst>
      <p:ext uri="{BB962C8B-B14F-4D97-AF65-F5344CB8AC3E}">
        <p14:creationId xmlns:p14="http://schemas.microsoft.com/office/powerpoint/2010/main" val="227208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FD0E-52DA-7C50-C442-BE146BE19EC9}"/>
              </a:ext>
            </a:extLst>
          </p:cNvPr>
          <p:cNvSpPr>
            <a:spLocks noGrp="1"/>
          </p:cNvSpPr>
          <p:nvPr>
            <p:ph type="title"/>
          </p:nvPr>
        </p:nvSpPr>
        <p:spPr>
          <a:xfrm>
            <a:off x="344384" y="478800"/>
            <a:ext cx="10639637" cy="548640"/>
          </a:xfrm>
        </p:spPr>
        <p:txBody>
          <a:bodyPr/>
          <a:lstStyle/>
          <a:p>
            <a:r>
              <a:rPr lang="en-US" sz="4000">
                <a:solidFill>
                  <a:srgbClr val="002060"/>
                </a:solidFill>
                <a:latin typeface="+mn-lt"/>
              </a:rPr>
              <a:t>Medicaid Expansion Dashboard</a:t>
            </a:r>
          </a:p>
        </p:txBody>
      </p:sp>
      <p:sp>
        <p:nvSpPr>
          <p:cNvPr id="4" name="Text Placeholder 3">
            <a:extLst>
              <a:ext uri="{FF2B5EF4-FFF2-40B4-BE49-F238E27FC236}">
                <a16:creationId xmlns:a16="http://schemas.microsoft.com/office/drawing/2014/main" id="{FDB723E9-2B51-F90B-8FD2-0B7D3FB10F33}"/>
              </a:ext>
            </a:extLst>
          </p:cNvPr>
          <p:cNvSpPr>
            <a:spLocks noGrp="1"/>
          </p:cNvSpPr>
          <p:nvPr>
            <p:ph type="body" sz="quarter" idx="10"/>
          </p:nvPr>
        </p:nvSpPr>
        <p:spPr>
          <a:xfrm>
            <a:off x="209263" y="1736042"/>
            <a:ext cx="3557519" cy="2713128"/>
          </a:xfrm>
          <a:ln w="19050">
            <a:solidFill>
              <a:schemeClr val="tx1"/>
            </a:solidFill>
          </a:ln>
        </p:spPr>
        <p:txBody>
          <a:bodyPr/>
          <a:lstStyle/>
          <a:p>
            <a:pPr marL="0" indent="0">
              <a:buNone/>
            </a:pPr>
            <a:r>
              <a:rPr lang="en-US" sz="2400">
                <a:latin typeface="+mn-lt"/>
              </a:rPr>
              <a:t>On December 20th, DHHS released a </a:t>
            </a:r>
            <a:r>
              <a:rPr lang="en-US" sz="2400">
                <a:latin typeface="+mn-lt"/>
                <a:hlinkClick r:id="rId2"/>
              </a:rPr>
              <a:t>dashboard</a:t>
            </a:r>
            <a:r>
              <a:rPr lang="en-US" sz="2400">
                <a:latin typeface="+mn-lt"/>
              </a:rPr>
              <a:t> to track monthly enrollment in Medicaid for people eligible through expansion. You can read the press release </a:t>
            </a:r>
            <a:r>
              <a:rPr lang="en-US" sz="2400">
                <a:latin typeface="+mn-lt"/>
                <a:hlinkClick r:id="rId3"/>
              </a:rPr>
              <a:t>here</a:t>
            </a:r>
            <a:r>
              <a:rPr lang="en-US" sz="2400">
                <a:latin typeface="+mn-lt"/>
              </a:rPr>
              <a:t>.</a:t>
            </a:r>
          </a:p>
        </p:txBody>
      </p:sp>
      <p:pic>
        <p:nvPicPr>
          <p:cNvPr id="18" name="Content Placeholder 17" descr="Graphical user interface, application&#10;&#10;Description automatically generated">
            <a:extLst>
              <a:ext uri="{FF2B5EF4-FFF2-40B4-BE49-F238E27FC236}">
                <a16:creationId xmlns:a16="http://schemas.microsoft.com/office/drawing/2014/main" id="{8B0EAA5A-8BBF-9ECD-66BB-D9676E16E9EA}"/>
              </a:ext>
            </a:extLst>
          </p:cNvPr>
          <p:cNvPicPr>
            <a:picLocks noGrp="1" noChangeAspect="1"/>
          </p:cNvPicPr>
          <p:nvPr>
            <p:ph sz="quarter" idx="14"/>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0959"/>
          <a:stretch/>
        </p:blipFill>
        <p:spPr>
          <a:xfrm>
            <a:off x="4012441" y="1749690"/>
            <a:ext cx="7739639" cy="4665359"/>
          </a:xfrm>
        </p:spPr>
      </p:pic>
    </p:spTree>
    <p:extLst>
      <p:ext uri="{BB962C8B-B14F-4D97-AF65-F5344CB8AC3E}">
        <p14:creationId xmlns:p14="http://schemas.microsoft.com/office/powerpoint/2010/main" val="3746993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66E2-E54B-A67D-2587-D54B01D2B8AE}"/>
              </a:ext>
            </a:extLst>
          </p:cNvPr>
          <p:cNvSpPr>
            <a:spLocks noGrp="1"/>
          </p:cNvSpPr>
          <p:nvPr>
            <p:ph type="title"/>
          </p:nvPr>
        </p:nvSpPr>
        <p:spPr>
          <a:xfrm>
            <a:off x="288758" y="418699"/>
            <a:ext cx="10624397" cy="548640"/>
          </a:xfrm>
        </p:spPr>
        <p:txBody>
          <a:bodyPr/>
          <a:lstStyle/>
          <a:p>
            <a:r>
              <a:rPr lang="en-US" sz="3600">
                <a:latin typeface="+mn-lt"/>
              </a:rPr>
              <a:t>LME/MCO Dashboard</a:t>
            </a:r>
          </a:p>
        </p:txBody>
      </p:sp>
      <p:sp>
        <p:nvSpPr>
          <p:cNvPr id="3" name="TextBox 2">
            <a:extLst>
              <a:ext uri="{FF2B5EF4-FFF2-40B4-BE49-F238E27FC236}">
                <a16:creationId xmlns:a16="http://schemas.microsoft.com/office/drawing/2014/main" id="{4DCA53B8-CA79-3C88-FC12-331A93AB7819}"/>
              </a:ext>
            </a:extLst>
          </p:cNvPr>
          <p:cNvSpPr txBox="1"/>
          <p:nvPr/>
        </p:nvSpPr>
        <p:spPr>
          <a:xfrm>
            <a:off x="157018" y="1121343"/>
            <a:ext cx="1187796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Department-wide monthly dashboard of key outcomes for the Behavioral Health System.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Our goal is a tool that highlights our shared priorities and opportunities for improvement.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If we can better define the problem, we can better work together to solve it.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The </a:t>
            </a:r>
            <a:r>
              <a:rPr kumimoji="0" lang="en-US" sz="2000" b="1" i="0" u="sng" strike="noStrike" kern="1200" cap="none" spc="0" normalizeH="0" baseline="0" noProof="0">
                <a:ln>
                  <a:noFill/>
                </a:ln>
                <a:solidFill>
                  <a:srgbClr val="7030A0"/>
                </a:solidFill>
                <a:effectLst/>
                <a:uLnTx/>
                <a:uFillTx/>
                <a:latin typeface="Calibri" panose="020F0502020204030204"/>
                <a:ea typeface="+mn-ea"/>
                <a:cs typeface="Calibri"/>
              </a:rPr>
              <a:t>key measures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are:</a:t>
            </a:r>
          </a:p>
          <a:p>
            <a:pPr marL="800100" marR="0" lvl="1"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Medicaid, Children in ED &amp; DSS Settings</a:t>
            </a:r>
          </a:p>
          <a:p>
            <a:pPr marL="800100" marR="0" lvl="1"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Medicaid, Children in Psychiatric Residential Treatment Facilities (PRTFs)</a:t>
            </a:r>
          </a:p>
          <a:p>
            <a:pPr marL="800100" marR="0" lvl="1"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Consumers in State Psych Hospitals Ready for Discharge</a:t>
            </a:r>
          </a:p>
          <a:p>
            <a:pPr marL="800100" marR="0" lvl="1"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People on Innovations Waitlist Receiving Any Medicaid or State BH/IDD Service</a:t>
            </a:r>
          </a:p>
          <a:p>
            <a:pPr marL="800100" marR="0" lvl="1"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Follow-up Within 7 Days After Inpatient Discharge</a:t>
            </a:r>
          </a:p>
          <a:p>
            <a:pPr marL="457200" marR="0" lvl="1"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We reviewed the dashboard in the </a:t>
            </a:r>
            <a:r>
              <a:rPr kumimoji="0" lang="en-US" sz="2000" b="0" i="0" u="none" strike="noStrike" kern="1200" cap="none" spc="0" normalizeH="0" baseline="0" noProof="0">
                <a:ln>
                  <a:noFill/>
                </a:ln>
                <a:solidFill>
                  <a:srgbClr val="7030A0"/>
                </a:solidFill>
                <a:effectLst/>
                <a:uLnTx/>
                <a:uFillTx/>
                <a:latin typeface="Calibri" panose="020F0502020204030204"/>
                <a:ea typeface="+mn-ea"/>
                <a:cs typeface="Calibri"/>
                <a:hlinkClick r:id="rId2">
                  <a:extLst>
                    <a:ext uri="{A12FA001-AC4F-418D-AE19-62706E023703}">
                      <ahyp:hlinkClr xmlns:ahyp="http://schemas.microsoft.com/office/drawing/2018/hyperlinkcolor" val="tx"/>
                    </a:ext>
                  </a:extLst>
                </a:hlinkClick>
              </a:rPr>
              <a:t>October 2023 Side by Side webinar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The most recent report was published in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November 2023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on DMH/DD/SUS’ website at: </a:t>
            </a:r>
            <a:r>
              <a:rPr kumimoji="0" lang="en-US" sz="2000" b="0" i="0" u="none" strike="noStrike" kern="1200" cap="none" spc="0" normalizeH="0" baseline="0" noProof="0">
                <a:ln>
                  <a:noFill/>
                </a:ln>
                <a:solidFill>
                  <a:srgbClr val="7030A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Reports | NCDHHS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Calibri"/>
            </a:endParaRPr>
          </a:p>
        </p:txBody>
      </p:sp>
    </p:spTree>
    <p:extLst>
      <p:ext uri="{BB962C8B-B14F-4D97-AF65-F5344CB8AC3E}">
        <p14:creationId xmlns:p14="http://schemas.microsoft.com/office/powerpoint/2010/main" val="1486757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D44B821-030C-7A38-5D93-53330FDAF084}"/>
              </a:ext>
            </a:extLst>
          </p:cNvPr>
          <p:cNvSpPr txBox="1"/>
          <p:nvPr/>
        </p:nvSpPr>
        <p:spPr>
          <a:xfrm>
            <a:off x="699135" y="5091898"/>
            <a:ext cx="11034684" cy="139922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2"/>
              </a:rPr>
              <a:t>LME/MCOs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serve as the public behavioral health infrastructure. They manage the care of NC beneficiaries who receive publicly-funded mental health and substance use services.  LME-MCOs will operate Tailored Plans.</a:t>
            </a:r>
          </a:p>
        </p:txBody>
      </p:sp>
      <p:sp>
        <p:nvSpPr>
          <p:cNvPr id="6" name="Title 5">
            <a:extLst>
              <a:ext uri="{FF2B5EF4-FFF2-40B4-BE49-F238E27FC236}">
                <a16:creationId xmlns:a16="http://schemas.microsoft.com/office/drawing/2014/main" id="{C025C939-FEE8-085E-0370-AC1815CDABBF}"/>
              </a:ext>
            </a:extLst>
          </p:cNvPr>
          <p:cNvSpPr>
            <a:spLocks noGrp="1"/>
          </p:cNvSpPr>
          <p:nvPr>
            <p:ph type="title"/>
          </p:nvPr>
        </p:nvSpPr>
        <p:spPr>
          <a:xfrm>
            <a:off x="699135" y="633579"/>
            <a:ext cx="10457689" cy="548640"/>
          </a:xfrm>
        </p:spPr>
        <p:txBody>
          <a:bodyPr/>
          <a:lstStyle/>
          <a:p>
            <a:r>
              <a:rPr kumimoji="0" lang="en-US" sz="3200" b="1" i="0" u="none" strike="noStrike" cap="none" spc="0" normalizeH="0" baseline="0" noProof="0">
                <a:ln>
                  <a:noFill/>
                </a:ln>
                <a:effectLst/>
                <a:uLnTx/>
                <a:uFillTx/>
                <a:latin typeface="+mn-lt"/>
                <a:ea typeface="+mj-ea"/>
                <a:cs typeface="+mj-cs"/>
              </a:rPr>
              <a:t>February 1, 2024: LME-MCO System</a:t>
            </a:r>
            <a:br>
              <a:rPr kumimoji="0" lang="en-US" sz="3200" b="1" i="0" u="none" strike="noStrike" cap="none" spc="0" normalizeH="0" baseline="0" noProof="0">
                <a:ln>
                  <a:noFill/>
                </a:ln>
                <a:effectLst/>
                <a:uLnTx/>
                <a:uFillTx/>
                <a:latin typeface="+mn-lt"/>
                <a:ea typeface="+mj-ea"/>
                <a:cs typeface="+mj-cs"/>
              </a:rPr>
            </a:br>
            <a:endParaRPr lang="en-US">
              <a:latin typeface="+mn-lt"/>
            </a:endParaRPr>
          </a:p>
        </p:txBody>
      </p:sp>
      <p:pic>
        <p:nvPicPr>
          <p:cNvPr id="10" name="Picture 9" descr="Map&#10;&#10;Description automatically generated">
            <a:extLst>
              <a:ext uri="{FF2B5EF4-FFF2-40B4-BE49-F238E27FC236}">
                <a16:creationId xmlns:a16="http://schemas.microsoft.com/office/drawing/2014/main" id="{6F5F2579-DAF9-4A2E-070D-B42739F3F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58" y="1320165"/>
            <a:ext cx="10851342" cy="3970020"/>
          </a:xfrm>
          <a:prstGeom prst="rect">
            <a:avLst/>
          </a:prstGeom>
        </p:spPr>
      </p:pic>
    </p:spTree>
    <p:extLst>
      <p:ext uri="{BB962C8B-B14F-4D97-AF65-F5344CB8AC3E}">
        <p14:creationId xmlns:p14="http://schemas.microsoft.com/office/powerpoint/2010/main" val="4169204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040F-2E5A-4203-FA67-08ED1DBF56E2}"/>
              </a:ext>
            </a:extLst>
          </p:cNvPr>
          <p:cNvSpPr>
            <a:spLocks noGrp="1"/>
          </p:cNvSpPr>
          <p:nvPr>
            <p:ph type="title"/>
          </p:nvPr>
        </p:nvSpPr>
        <p:spPr>
          <a:xfrm>
            <a:off x="776181" y="394259"/>
            <a:ext cx="10639637" cy="548640"/>
          </a:xfrm>
        </p:spPr>
        <p:txBody>
          <a:bodyPr lIns="91440" tIns="45720" rIns="91440" bIns="45720" anchor="t">
            <a:noAutofit/>
          </a:bodyPr>
          <a:lstStyle/>
          <a:p>
            <a:pPr algn="ctr"/>
            <a:r>
              <a:rPr lang="en-US" sz="2800">
                <a:latin typeface="Calibri"/>
                <a:cs typeface="Calibri"/>
              </a:rPr>
              <a:t>Behavioral Health Budget Provisions </a:t>
            </a:r>
          </a:p>
        </p:txBody>
      </p:sp>
      <p:graphicFrame>
        <p:nvGraphicFramePr>
          <p:cNvPr id="5" name="Table 5">
            <a:extLst>
              <a:ext uri="{FF2B5EF4-FFF2-40B4-BE49-F238E27FC236}">
                <a16:creationId xmlns:a16="http://schemas.microsoft.com/office/drawing/2014/main" id="{73E5C5A4-F79C-1B5A-35AB-BC308CD7B350}"/>
              </a:ext>
            </a:extLst>
          </p:cNvPr>
          <p:cNvGraphicFramePr>
            <a:graphicFrameLocks noGrp="1"/>
          </p:cNvGraphicFramePr>
          <p:nvPr>
            <p:ph sz="quarter" idx="14"/>
          </p:nvPr>
        </p:nvGraphicFramePr>
        <p:xfrm>
          <a:off x="1007656" y="942899"/>
          <a:ext cx="10525123" cy="5623248"/>
        </p:xfrm>
        <a:graphic>
          <a:graphicData uri="http://schemas.openxmlformats.org/drawingml/2006/table">
            <a:tbl>
              <a:tblPr firstRow="1" bandRow="1">
                <a:tableStyleId>{5C22544A-7EE6-4342-B048-85BDC9FD1C3A}</a:tableStyleId>
              </a:tblPr>
              <a:tblGrid>
                <a:gridCol w="6524605">
                  <a:extLst>
                    <a:ext uri="{9D8B030D-6E8A-4147-A177-3AD203B41FA5}">
                      <a16:colId xmlns:a16="http://schemas.microsoft.com/office/drawing/2014/main" val="1100488000"/>
                    </a:ext>
                  </a:extLst>
                </a:gridCol>
                <a:gridCol w="2000259">
                  <a:extLst>
                    <a:ext uri="{9D8B030D-6E8A-4147-A177-3AD203B41FA5}">
                      <a16:colId xmlns:a16="http://schemas.microsoft.com/office/drawing/2014/main" val="71100542"/>
                    </a:ext>
                  </a:extLst>
                </a:gridCol>
                <a:gridCol w="2000259">
                  <a:extLst>
                    <a:ext uri="{9D8B030D-6E8A-4147-A177-3AD203B41FA5}">
                      <a16:colId xmlns:a16="http://schemas.microsoft.com/office/drawing/2014/main" val="1343332900"/>
                    </a:ext>
                  </a:extLst>
                </a:gridCol>
              </a:tblGrid>
              <a:tr h="315221">
                <a:tc>
                  <a:txBody>
                    <a:bodyPr/>
                    <a:lstStyle/>
                    <a:p>
                      <a:pPr algn="ctr"/>
                      <a:r>
                        <a:rPr lang="en-US" sz="2000" b="1" cap="none" spc="0">
                          <a:solidFill>
                            <a:schemeClr val="bg1"/>
                          </a:solidFill>
                          <a:latin typeface="Calibri" panose="020F0502020204030204" pitchFamily="34" charset="0"/>
                          <a:cs typeface="Calibri" panose="020F0502020204030204" pitchFamily="34" charset="0"/>
                        </a:rPr>
                        <a:t>Provision</a:t>
                      </a:r>
                    </a:p>
                  </a:txBody>
                  <a:tcPr marL="75428" marR="51037" marT="58022" marB="58022" anchor="ctr"/>
                </a:tc>
                <a:tc>
                  <a:txBody>
                    <a:bodyPr/>
                    <a:lstStyle/>
                    <a:p>
                      <a:pPr algn="ctr"/>
                      <a:r>
                        <a:rPr lang="en-US" sz="2000" b="1" cap="none" spc="0">
                          <a:solidFill>
                            <a:schemeClr val="bg1"/>
                          </a:solidFill>
                          <a:latin typeface="Calibri" panose="020F0502020204030204" pitchFamily="34" charset="0"/>
                          <a:cs typeface="Calibri" panose="020F0502020204030204" pitchFamily="34" charset="0"/>
                        </a:rPr>
                        <a:t>FY24</a:t>
                      </a:r>
                    </a:p>
                  </a:txBody>
                  <a:tcPr marL="75428" marR="51037" marT="58022" marB="58022" anchor="ctr"/>
                </a:tc>
                <a:tc>
                  <a:txBody>
                    <a:bodyPr/>
                    <a:lstStyle/>
                    <a:p>
                      <a:pPr algn="ctr"/>
                      <a:r>
                        <a:rPr lang="en-US" sz="1800" b="1" cap="none" spc="0">
                          <a:solidFill>
                            <a:schemeClr val="bg1"/>
                          </a:solidFill>
                        </a:rPr>
                        <a:t>FY25</a:t>
                      </a:r>
                      <a:endParaRPr lang="en-US" sz="1800" b="1" cap="none" spc="0">
                        <a:solidFill>
                          <a:schemeClr val="bg1"/>
                        </a:solidFill>
                        <a:latin typeface="Calibri" panose="020F0502020204030204" pitchFamily="34" charset="0"/>
                        <a:cs typeface="Calibri" panose="020F0502020204030204" pitchFamily="34" charset="0"/>
                      </a:endParaRPr>
                    </a:p>
                  </a:txBody>
                  <a:tcPr marL="75428" marR="51037" marT="58022" marB="58022" anchor="ctr"/>
                </a:tc>
                <a:extLst>
                  <a:ext uri="{0D108BD9-81ED-4DB2-BD59-A6C34878D82A}">
                    <a16:rowId xmlns:a16="http://schemas.microsoft.com/office/drawing/2014/main" val="1175832510"/>
                  </a:ext>
                </a:extLst>
              </a:tr>
              <a:tr h="344389">
                <a:tc>
                  <a:txBody>
                    <a:bodyPr/>
                    <a:lstStyle/>
                    <a:p>
                      <a:pPr algn="l"/>
                      <a:r>
                        <a:rPr lang="en-US" sz="1600" cap="none" spc="0">
                          <a:solidFill>
                            <a:schemeClr val="tx1"/>
                          </a:solidFill>
                          <a:latin typeface="Calibri"/>
                          <a:cs typeface="Calibri"/>
                        </a:rPr>
                        <a:t>Crisis System (e.g. mobile, FBCs)</a:t>
                      </a:r>
                    </a:p>
                  </a:txBody>
                  <a:tcPr marL="75428" marR="51037" marT="58022" marB="58022" anchor="ctr"/>
                </a:tc>
                <a:tc>
                  <a:txBody>
                    <a:bodyPr/>
                    <a:lstStyle/>
                    <a:p>
                      <a:pPr algn="r"/>
                      <a:r>
                        <a:rPr lang="en-US" sz="1600" cap="none" spc="0">
                          <a:solidFill>
                            <a:schemeClr val="tx1"/>
                          </a:solidFill>
                          <a:latin typeface="Calibri"/>
                          <a:cs typeface="Calibri"/>
                        </a:rPr>
                        <a:t>$30M</a:t>
                      </a:r>
                    </a:p>
                  </a:txBody>
                  <a:tcPr marL="75428" marR="51037" marT="58022" marB="58022" anchor="ctr"/>
                </a:tc>
                <a:tc>
                  <a:txBody>
                    <a:bodyPr/>
                    <a:lstStyle/>
                    <a:p>
                      <a:pPr algn="r"/>
                      <a:r>
                        <a:rPr lang="en-US" sz="1600" cap="none" spc="0">
                          <a:solidFill>
                            <a:schemeClr val="tx1"/>
                          </a:solidFill>
                          <a:latin typeface="Calibri" panose="020F0502020204030204" pitchFamily="34" charset="0"/>
                          <a:cs typeface="Calibri" panose="020F0502020204030204" pitchFamily="34" charset="0"/>
                        </a:rPr>
                        <a:t>$50M</a:t>
                      </a:r>
                    </a:p>
                  </a:txBody>
                  <a:tcPr marL="75428" marR="51037" marT="58022" marB="58022" anchor="ctr"/>
                </a:tc>
                <a:extLst>
                  <a:ext uri="{0D108BD9-81ED-4DB2-BD59-A6C34878D82A}">
                    <a16:rowId xmlns:a16="http://schemas.microsoft.com/office/drawing/2014/main" val="906789099"/>
                  </a:ext>
                </a:extLst>
              </a:tr>
              <a:tr h="344389">
                <a:tc>
                  <a:txBody>
                    <a:bodyPr/>
                    <a:lstStyle/>
                    <a:p>
                      <a:pPr algn="l"/>
                      <a:r>
                        <a:rPr lang="en-US" sz="1600" cap="none" spc="0">
                          <a:solidFill>
                            <a:schemeClr val="tx1"/>
                          </a:solidFill>
                          <a:latin typeface="Calibri" panose="020F0502020204030204" pitchFamily="34" charset="0"/>
                          <a:cs typeface="Calibri" panose="020F0502020204030204" pitchFamily="34" charset="0"/>
                        </a:rPr>
                        <a:t>Crisis Stabilization (short-term shelter)</a:t>
                      </a:r>
                    </a:p>
                  </a:txBody>
                  <a:tcPr marL="75428" marR="51037" marT="58022" marB="58022" anchor="ctr"/>
                </a:tc>
                <a:tc>
                  <a:txBody>
                    <a:bodyPr/>
                    <a:lstStyle/>
                    <a:p>
                      <a:pPr algn="r"/>
                      <a:r>
                        <a:rPr lang="en-US" sz="1600" cap="none" spc="0">
                          <a:solidFill>
                            <a:schemeClr val="tx1"/>
                          </a:solidFill>
                          <a:latin typeface="Calibri"/>
                          <a:cs typeface="Calibri"/>
                        </a:rPr>
                        <a:t>~$3M</a:t>
                      </a:r>
                    </a:p>
                  </a:txBody>
                  <a:tcPr marL="75428" marR="51037" marT="58022" marB="58022" anchor="ctr"/>
                </a:tc>
                <a:tc>
                  <a:txBody>
                    <a:bodyPr/>
                    <a:lstStyle/>
                    <a:p>
                      <a:pPr algn="r"/>
                      <a:r>
                        <a:rPr lang="en-US" sz="1600" cap="none" spc="0">
                          <a:solidFill>
                            <a:schemeClr val="tx1"/>
                          </a:solidFill>
                          <a:latin typeface="Calibri"/>
                          <a:cs typeface="Calibri"/>
                        </a:rPr>
                        <a:t>~$7M</a:t>
                      </a:r>
                    </a:p>
                  </a:txBody>
                  <a:tcPr marL="75428" marR="51037" marT="58022" marB="58022" anchor="ctr"/>
                </a:tc>
                <a:extLst>
                  <a:ext uri="{0D108BD9-81ED-4DB2-BD59-A6C34878D82A}">
                    <a16:rowId xmlns:a16="http://schemas.microsoft.com/office/drawing/2014/main" val="693598806"/>
                  </a:ext>
                </a:extLst>
              </a:tr>
              <a:tr h="344389">
                <a:tc>
                  <a:txBody>
                    <a:bodyPr/>
                    <a:lstStyle/>
                    <a:p>
                      <a:pPr algn="l"/>
                      <a:r>
                        <a:rPr lang="en-US" sz="1600" cap="none" spc="0">
                          <a:solidFill>
                            <a:schemeClr val="tx1"/>
                          </a:solidFill>
                          <a:latin typeface="Calibri"/>
                          <a:cs typeface="Calibri"/>
                        </a:rPr>
                        <a:t>Non-Law Enforcement Transportation Pilot Program</a:t>
                      </a:r>
                    </a:p>
                  </a:txBody>
                  <a:tcPr marL="75428" marR="51037" marT="58022" marB="58022" anchor="ctr"/>
                </a:tc>
                <a:tc>
                  <a:txBody>
                    <a:bodyPr/>
                    <a:lstStyle/>
                    <a:p>
                      <a:pPr algn="r"/>
                      <a:r>
                        <a:rPr lang="en-US" sz="1600" cap="none" spc="0">
                          <a:solidFill>
                            <a:schemeClr val="tx1"/>
                          </a:solidFill>
                          <a:latin typeface="Calibri"/>
                          <a:cs typeface="Calibri"/>
                        </a:rPr>
                        <a:t>$10M</a:t>
                      </a:r>
                    </a:p>
                  </a:txBody>
                  <a:tcPr marL="75428" marR="51037" marT="58022" marB="58022" anchor="ctr"/>
                </a:tc>
                <a:tc>
                  <a:txBody>
                    <a:bodyPr/>
                    <a:lstStyle/>
                    <a:p>
                      <a:pPr algn="r"/>
                      <a:r>
                        <a:rPr lang="en-US" sz="1600" cap="none" spc="0">
                          <a:solidFill>
                            <a:schemeClr val="tx1"/>
                          </a:solidFill>
                          <a:latin typeface="Calibri" panose="020F0502020204030204" pitchFamily="34" charset="0"/>
                          <a:cs typeface="Calibri" panose="020F0502020204030204" pitchFamily="34" charset="0"/>
                        </a:rPr>
                        <a:t>$10M</a:t>
                      </a:r>
                    </a:p>
                  </a:txBody>
                  <a:tcPr marL="75428" marR="51037" marT="58022" marB="58022" anchor="ctr"/>
                </a:tc>
                <a:extLst>
                  <a:ext uri="{0D108BD9-81ED-4DB2-BD59-A6C34878D82A}">
                    <a16:rowId xmlns:a16="http://schemas.microsoft.com/office/drawing/2014/main" val="3050595353"/>
                  </a:ext>
                </a:extLst>
              </a:tr>
              <a:tr h="344389">
                <a:tc>
                  <a:txBody>
                    <a:bodyPr/>
                    <a:lstStyle/>
                    <a:p>
                      <a:pPr algn="l"/>
                      <a:r>
                        <a:rPr lang="en-US" sz="1600" cap="none" spc="0">
                          <a:solidFill>
                            <a:schemeClr val="tx1"/>
                          </a:solidFill>
                          <a:latin typeface="Calibri"/>
                          <a:cs typeface="Calibri"/>
                        </a:rPr>
                        <a:t>BH SCAN</a:t>
                      </a:r>
                    </a:p>
                  </a:txBody>
                  <a:tcPr marL="75428" marR="51037" marT="58022" marB="58022" anchor="ctr"/>
                </a:tc>
                <a:tc>
                  <a:txBody>
                    <a:bodyPr/>
                    <a:lstStyle/>
                    <a:p>
                      <a:pPr algn="r"/>
                      <a:r>
                        <a:rPr lang="en-US" sz="1600" cap="none" spc="0">
                          <a:solidFill>
                            <a:schemeClr val="tx1"/>
                          </a:solidFill>
                          <a:latin typeface="Calibri"/>
                          <a:cs typeface="Calibri"/>
                        </a:rPr>
                        <a:t>$10M</a:t>
                      </a:r>
                    </a:p>
                  </a:txBody>
                  <a:tcPr marL="75428" marR="51037" marT="58022" marB="58022" anchor="ctr"/>
                </a:tc>
                <a:tc>
                  <a:txBody>
                    <a:bodyPr/>
                    <a:lstStyle/>
                    <a:p>
                      <a:pPr algn="r"/>
                      <a:r>
                        <a:rPr lang="en-US" sz="1600" cap="none" spc="0">
                          <a:solidFill>
                            <a:schemeClr val="tx1"/>
                          </a:solidFill>
                          <a:latin typeface="Calibri"/>
                          <a:cs typeface="Calibri"/>
                        </a:rPr>
                        <a:t>$10M</a:t>
                      </a:r>
                    </a:p>
                  </a:txBody>
                  <a:tcPr marL="75428" marR="51037" marT="58022" marB="58022" anchor="ctr"/>
                </a:tc>
                <a:extLst>
                  <a:ext uri="{0D108BD9-81ED-4DB2-BD59-A6C34878D82A}">
                    <a16:rowId xmlns:a16="http://schemas.microsoft.com/office/drawing/2014/main" val="51758869"/>
                  </a:ext>
                </a:extLst>
              </a:tr>
              <a:tr h="1243680">
                <a:tc>
                  <a:txBody>
                    <a:bodyPr/>
                    <a:lstStyle/>
                    <a:p>
                      <a:pPr algn="l"/>
                      <a:r>
                        <a:rPr lang="en-US" sz="1600" cap="none" spc="0">
                          <a:solidFill>
                            <a:schemeClr val="tx1"/>
                          </a:solidFill>
                          <a:latin typeface="Calibri"/>
                          <a:cs typeface="Calibri"/>
                        </a:rPr>
                        <a:t>Justice-Involved Programs</a:t>
                      </a:r>
                    </a:p>
                    <a:p>
                      <a:pPr marL="285750" indent="-285750" algn="l">
                        <a:buFont typeface="Arial" panose="020B0604020202020204" pitchFamily="34" charset="0"/>
                        <a:buChar char="•"/>
                      </a:pPr>
                      <a:r>
                        <a:rPr lang="en-US" sz="1600" cap="none" spc="0">
                          <a:solidFill>
                            <a:schemeClr val="tx1"/>
                          </a:solidFill>
                          <a:latin typeface="Calibri"/>
                          <a:cs typeface="Calibri"/>
                        </a:rPr>
                        <a:t>Community-based pre-arrest diversion and reentry programs; fund partnerships between law enforcement, counties, and BH providers </a:t>
                      </a:r>
                    </a:p>
                    <a:p>
                      <a:pPr marL="285750" indent="-285750" algn="l">
                        <a:buFont typeface="Arial" panose="020B0604020202020204" pitchFamily="34" charset="0"/>
                        <a:buChar char="•"/>
                      </a:pPr>
                      <a:r>
                        <a:rPr lang="en-US" sz="1600" cap="none" spc="0">
                          <a:solidFill>
                            <a:schemeClr val="tx1"/>
                          </a:solidFill>
                          <a:latin typeface="Calibri"/>
                          <a:cs typeface="Calibri"/>
                        </a:rPr>
                        <a:t>Community-based and detention center-based restoration programs</a:t>
                      </a:r>
                    </a:p>
                  </a:txBody>
                  <a:tcPr marL="75428" marR="51037" marT="58022" marB="58022" anchor="ctr"/>
                </a:tc>
                <a:tc>
                  <a:txBody>
                    <a:bodyPr/>
                    <a:lstStyle/>
                    <a:p>
                      <a:pPr algn="r"/>
                      <a:r>
                        <a:rPr lang="en-US" sz="1600" cap="none" spc="0">
                          <a:solidFill>
                            <a:schemeClr val="tx1"/>
                          </a:solidFill>
                          <a:latin typeface="Calibri"/>
                          <a:cs typeface="Calibri"/>
                        </a:rPr>
                        <a:t>$29M</a:t>
                      </a:r>
                    </a:p>
                  </a:txBody>
                  <a:tcPr marL="75428" marR="51037" marT="58022" marB="58022" anchor="ctr"/>
                </a:tc>
                <a:tc>
                  <a:txBody>
                    <a:bodyPr/>
                    <a:lstStyle/>
                    <a:p>
                      <a:pPr algn="r"/>
                      <a:r>
                        <a:rPr lang="en-US" sz="1600" cap="none" spc="0">
                          <a:solidFill>
                            <a:schemeClr val="tx1"/>
                          </a:solidFill>
                          <a:latin typeface="Calibri" panose="020F0502020204030204" pitchFamily="34" charset="0"/>
                          <a:cs typeface="Calibri" panose="020F0502020204030204" pitchFamily="34" charset="0"/>
                        </a:rPr>
                        <a:t>$70M</a:t>
                      </a:r>
                    </a:p>
                  </a:txBody>
                  <a:tcPr marL="75428" marR="51037" marT="58022" marB="58022" anchor="ctr"/>
                </a:tc>
                <a:extLst>
                  <a:ext uri="{0D108BD9-81ED-4DB2-BD59-A6C34878D82A}">
                    <a16:rowId xmlns:a16="http://schemas.microsoft.com/office/drawing/2014/main" val="4243987411"/>
                  </a:ext>
                </a:extLst>
              </a:tr>
              <a:tr h="344389">
                <a:tc>
                  <a:txBody>
                    <a:bodyPr/>
                    <a:lstStyle/>
                    <a:p>
                      <a:pPr algn="l"/>
                      <a:r>
                        <a:rPr lang="en-US" sz="1600" cap="none" spc="0">
                          <a:solidFill>
                            <a:schemeClr val="tx1"/>
                          </a:solidFill>
                          <a:latin typeface="Calibri"/>
                          <a:cs typeface="Calibri"/>
                        </a:rPr>
                        <a:t>Behavioral Health Workforce Training</a:t>
                      </a:r>
                    </a:p>
                  </a:txBody>
                  <a:tcPr marL="75428" marR="51037" marT="58022" marB="58022" anchor="ctr"/>
                </a:tc>
                <a:tc>
                  <a:txBody>
                    <a:bodyPr/>
                    <a:lstStyle/>
                    <a:p>
                      <a:pPr algn="r"/>
                      <a:r>
                        <a:rPr lang="en-US" sz="1600" cap="none" spc="0">
                          <a:solidFill>
                            <a:schemeClr val="tx1"/>
                          </a:solidFill>
                          <a:latin typeface="Calibri"/>
                          <a:cs typeface="Calibri"/>
                        </a:rPr>
                        <a:t>~$8M</a:t>
                      </a:r>
                    </a:p>
                  </a:txBody>
                  <a:tcPr marL="75428" marR="51037" marT="58022" marB="58022" anchor="ctr"/>
                </a:tc>
                <a:tc>
                  <a:txBody>
                    <a:bodyPr/>
                    <a:lstStyle/>
                    <a:p>
                      <a:pPr algn="r"/>
                      <a:r>
                        <a:rPr lang="en-US" sz="1600" cap="none" spc="0">
                          <a:solidFill>
                            <a:schemeClr val="tx1"/>
                          </a:solidFill>
                          <a:latin typeface="Calibri"/>
                          <a:cs typeface="Calibri"/>
                        </a:rPr>
                        <a:t>$10M</a:t>
                      </a:r>
                    </a:p>
                  </a:txBody>
                  <a:tcPr marL="75428" marR="51037" marT="58022" marB="58022" anchor="ctr"/>
                </a:tc>
                <a:extLst>
                  <a:ext uri="{0D108BD9-81ED-4DB2-BD59-A6C34878D82A}">
                    <a16:rowId xmlns:a16="http://schemas.microsoft.com/office/drawing/2014/main" val="301584165"/>
                  </a:ext>
                </a:extLst>
              </a:tr>
              <a:tr h="344389">
                <a:tc>
                  <a:txBody>
                    <a:bodyPr/>
                    <a:lstStyle/>
                    <a:p>
                      <a:pPr algn="l"/>
                      <a:r>
                        <a:rPr lang="en-US" sz="1600" cap="none" spc="0">
                          <a:solidFill>
                            <a:schemeClr val="tx1"/>
                          </a:solidFill>
                          <a:latin typeface="Calibri" panose="020F0502020204030204" pitchFamily="34" charset="0"/>
                          <a:cs typeface="Calibri" panose="020F0502020204030204" pitchFamily="34" charset="0"/>
                        </a:rPr>
                        <a:t>NC Psychiatry Access Line (NC PAL)</a:t>
                      </a:r>
                    </a:p>
                  </a:txBody>
                  <a:tcPr marL="75428" marR="51037" marT="58022" marB="58022" anchor="ctr"/>
                </a:tc>
                <a:tc>
                  <a:txBody>
                    <a:bodyPr/>
                    <a:lstStyle/>
                    <a:p>
                      <a:pPr algn="r"/>
                      <a:r>
                        <a:rPr lang="en-US" sz="1600" cap="none" spc="0">
                          <a:solidFill>
                            <a:schemeClr val="tx1"/>
                          </a:solidFill>
                          <a:latin typeface="Calibri"/>
                          <a:cs typeface="Calibri"/>
                        </a:rPr>
                        <a:t>~$4M</a:t>
                      </a:r>
                    </a:p>
                  </a:txBody>
                  <a:tcPr marL="75428" marR="51037" marT="58022" marB="5802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cap="none" spc="0">
                          <a:solidFill>
                            <a:schemeClr val="tx1"/>
                          </a:solidFill>
                          <a:latin typeface="Calibri"/>
                          <a:cs typeface="Calibri"/>
                        </a:rPr>
                        <a:t>~$4M</a:t>
                      </a:r>
                    </a:p>
                  </a:txBody>
                  <a:tcPr marL="75428" marR="51037" marT="58022" marB="58022" anchor="ctr"/>
                </a:tc>
                <a:extLst>
                  <a:ext uri="{0D108BD9-81ED-4DB2-BD59-A6C34878D82A}">
                    <a16:rowId xmlns:a16="http://schemas.microsoft.com/office/drawing/2014/main" val="3649632006"/>
                  </a:ext>
                </a:extLst>
              </a:tr>
              <a:tr h="344389">
                <a:tc>
                  <a:txBody>
                    <a:bodyPr/>
                    <a:lstStyle/>
                    <a:p>
                      <a:pPr algn="l"/>
                      <a:r>
                        <a:rPr lang="en-US" sz="1600" cap="none" spc="0">
                          <a:solidFill>
                            <a:schemeClr val="tx1"/>
                          </a:solidFill>
                          <a:latin typeface="Calibri" panose="020F0502020204030204" pitchFamily="34" charset="0"/>
                          <a:cs typeface="Calibri" panose="020F0502020204030204" pitchFamily="34" charset="0"/>
                        </a:rPr>
                        <a:t>Behavioral Health Rate Increases</a:t>
                      </a:r>
                    </a:p>
                  </a:txBody>
                  <a:tcPr marL="75428" marR="51037" marT="58022" marB="58022" anchor="ctr"/>
                </a:tc>
                <a:tc>
                  <a:txBody>
                    <a:bodyPr/>
                    <a:lstStyle/>
                    <a:p>
                      <a:pPr algn="r"/>
                      <a:r>
                        <a:rPr lang="en-US" sz="1600" cap="none" spc="0">
                          <a:solidFill>
                            <a:schemeClr val="tx1"/>
                          </a:solidFill>
                          <a:latin typeface="Calibri" panose="020F0502020204030204" pitchFamily="34" charset="0"/>
                          <a:cs typeface="Calibri" panose="020F0502020204030204" pitchFamily="34" charset="0"/>
                        </a:rPr>
                        <a:t>$165M</a:t>
                      </a:r>
                    </a:p>
                  </a:txBody>
                  <a:tcPr marL="75428" marR="51037" marT="58022" marB="58022" anchor="ctr"/>
                </a:tc>
                <a:tc>
                  <a:txBody>
                    <a:bodyPr/>
                    <a:lstStyle/>
                    <a:p>
                      <a:pPr algn="r"/>
                      <a:r>
                        <a:rPr lang="en-US" sz="1600" cap="none" spc="0">
                          <a:solidFill>
                            <a:schemeClr val="tx1"/>
                          </a:solidFill>
                          <a:latin typeface="Calibri"/>
                          <a:cs typeface="Calibri"/>
                        </a:rPr>
                        <a:t>$220M</a:t>
                      </a:r>
                    </a:p>
                  </a:txBody>
                  <a:tcPr marL="75428" marR="51037" marT="58022" marB="58022" anchor="ctr"/>
                </a:tc>
                <a:extLst>
                  <a:ext uri="{0D108BD9-81ED-4DB2-BD59-A6C34878D82A}">
                    <a16:rowId xmlns:a16="http://schemas.microsoft.com/office/drawing/2014/main" val="2408434148"/>
                  </a:ext>
                </a:extLst>
              </a:tr>
              <a:tr h="344389">
                <a:tc>
                  <a:txBody>
                    <a:bodyPr/>
                    <a:lstStyle/>
                    <a:p>
                      <a:pPr algn="l"/>
                      <a:r>
                        <a:rPr lang="en-US" sz="1600" cap="none" spc="0">
                          <a:solidFill>
                            <a:schemeClr val="tx1"/>
                          </a:solidFill>
                          <a:latin typeface="Calibri" panose="020F0502020204030204" pitchFamily="34" charset="0"/>
                          <a:cs typeface="Calibri" panose="020F0502020204030204" pitchFamily="34" charset="0"/>
                        </a:rPr>
                        <a:t>State Facility Workforce Investment</a:t>
                      </a:r>
                    </a:p>
                  </a:txBody>
                  <a:tcPr marL="75428" marR="51037" marT="58022" marB="58022" anchor="ctr"/>
                </a:tc>
                <a:tc>
                  <a:txBody>
                    <a:bodyPr/>
                    <a:lstStyle/>
                    <a:p>
                      <a:pPr algn="r"/>
                      <a:r>
                        <a:rPr lang="en-US" sz="1600" cap="none" spc="0">
                          <a:solidFill>
                            <a:schemeClr val="tx1"/>
                          </a:solidFill>
                          <a:latin typeface="Calibri"/>
                          <a:cs typeface="Calibri"/>
                        </a:rPr>
                        <a:t>$20M</a:t>
                      </a:r>
                    </a:p>
                  </a:txBody>
                  <a:tcPr marL="75428" marR="51037" marT="58022" marB="58022" anchor="ctr"/>
                </a:tc>
                <a:tc>
                  <a:txBody>
                    <a:bodyPr/>
                    <a:lstStyle/>
                    <a:p>
                      <a:pPr algn="r"/>
                      <a:r>
                        <a:rPr lang="en-US" sz="1600" cap="none" spc="0">
                          <a:solidFill>
                            <a:schemeClr val="tx1"/>
                          </a:solidFill>
                          <a:latin typeface="Calibri"/>
                          <a:cs typeface="Calibri"/>
                        </a:rPr>
                        <a:t>$20M</a:t>
                      </a:r>
                    </a:p>
                  </a:txBody>
                  <a:tcPr marL="75428" marR="51037" marT="58022" marB="58022" anchor="ctr"/>
                </a:tc>
                <a:extLst>
                  <a:ext uri="{0D108BD9-81ED-4DB2-BD59-A6C34878D82A}">
                    <a16:rowId xmlns:a16="http://schemas.microsoft.com/office/drawing/2014/main" val="2199836967"/>
                  </a:ext>
                </a:extLst>
              </a:tr>
              <a:tr h="344389">
                <a:tc>
                  <a:txBody>
                    <a:bodyPr/>
                    <a:lstStyle/>
                    <a:p>
                      <a:pPr algn="l"/>
                      <a:r>
                        <a:rPr lang="en-US" sz="1600" cap="none" spc="0">
                          <a:solidFill>
                            <a:schemeClr val="tx1"/>
                          </a:solidFill>
                          <a:latin typeface="Calibri"/>
                          <a:cs typeface="Calibri"/>
                        </a:rPr>
                        <a:t>Electronic Health Records for State Facilities</a:t>
                      </a:r>
                    </a:p>
                  </a:txBody>
                  <a:tcPr marL="75428" marR="51037" marT="58022" marB="58022" anchor="ctr"/>
                </a:tc>
                <a:tc>
                  <a:txBody>
                    <a:bodyPr/>
                    <a:lstStyle/>
                    <a:p>
                      <a:pPr algn="r"/>
                      <a:endParaRPr lang="en-US" sz="1600" cap="none" spc="0">
                        <a:solidFill>
                          <a:schemeClr val="tx1"/>
                        </a:solidFill>
                        <a:latin typeface="Calibri" panose="020F0502020204030204" pitchFamily="34" charset="0"/>
                        <a:cs typeface="Calibri" panose="020F0502020204030204" pitchFamily="34" charset="0"/>
                      </a:endParaRPr>
                    </a:p>
                  </a:txBody>
                  <a:tcPr marL="75428" marR="51037" marT="58022" marB="5802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cap="none" spc="0">
                          <a:solidFill>
                            <a:schemeClr val="tx1"/>
                          </a:solidFill>
                          <a:latin typeface="Calibri"/>
                          <a:cs typeface="Calibri"/>
                        </a:rPr>
                        <a:t>$25M</a:t>
                      </a:r>
                    </a:p>
                  </a:txBody>
                  <a:tcPr marL="75428" marR="51037" marT="58022" marB="58022" anchor="ctr"/>
                </a:tc>
                <a:extLst>
                  <a:ext uri="{0D108BD9-81ED-4DB2-BD59-A6C34878D82A}">
                    <a16:rowId xmlns:a16="http://schemas.microsoft.com/office/drawing/2014/main" val="2107602668"/>
                  </a:ext>
                </a:extLst>
              </a:tr>
              <a:tr h="344389">
                <a:tc>
                  <a:txBody>
                    <a:bodyPr/>
                    <a:lstStyle/>
                    <a:p>
                      <a:pPr algn="l"/>
                      <a:r>
                        <a:rPr lang="en-US" sz="1600" cap="none" spc="0">
                          <a:solidFill>
                            <a:schemeClr val="tx1"/>
                          </a:solidFill>
                          <a:latin typeface="Calibri" panose="020F0502020204030204" pitchFamily="34" charset="0"/>
                          <a:cs typeface="Calibri" panose="020F0502020204030204" pitchFamily="34" charset="0"/>
                        </a:rPr>
                        <a:t>Child Welfare and Family Well-Being</a:t>
                      </a:r>
                    </a:p>
                  </a:txBody>
                  <a:tcPr marL="75428" marR="51037" marT="58022" marB="58022" anchor="ctr"/>
                </a:tc>
                <a:tc>
                  <a:txBody>
                    <a:bodyPr/>
                    <a:lstStyle/>
                    <a:p>
                      <a:pPr algn="r"/>
                      <a:r>
                        <a:rPr lang="en-US" sz="1600" cap="none" spc="0">
                          <a:solidFill>
                            <a:schemeClr val="tx1"/>
                          </a:solidFill>
                          <a:latin typeface="Calibri"/>
                          <a:cs typeface="Calibri"/>
                        </a:rPr>
                        <a:t>$20M</a:t>
                      </a:r>
                    </a:p>
                  </a:txBody>
                  <a:tcPr marL="75428" marR="51037" marT="58022" marB="5802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cap="none" spc="0">
                          <a:solidFill>
                            <a:schemeClr val="tx1"/>
                          </a:solidFill>
                          <a:latin typeface="Calibri"/>
                          <a:cs typeface="Calibri"/>
                        </a:rPr>
                        <a:t>$60M</a:t>
                      </a:r>
                    </a:p>
                  </a:txBody>
                  <a:tcPr marL="75428" marR="51037" marT="58022" marB="58022" anchor="ctr"/>
                </a:tc>
                <a:extLst>
                  <a:ext uri="{0D108BD9-81ED-4DB2-BD59-A6C34878D82A}">
                    <a16:rowId xmlns:a16="http://schemas.microsoft.com/office/drawing/2014/main" val="1932229339"/>
                  </a:ext>
                </a:extLst>
              </a:tr>
              <a:tr h="344389">
                <a:tc>
                  <a:txBody>
                    <a:bodyPr/>
                    <a:lstStyle/>
                    <a:p>
                      <a:pPr algn="l"/>
                      <a:r>
                        <a:rPr lang="en-US" sz="1600" cap="none" spc="0">
                          <a:solidFill>
                            <a:schemeClr val="tx1"/>
                          </a:solidFill>
                          <a:latin typeface="Calibri" panose="020F0502020204030204" pitchFamily="34" charset="0"/>
                          <a:cs typeface="Calibri" panose="020F0502020204030204" pitchFamily="34" charset="0"/>
                        </a:rPr>
                        <a:t>Collaborative Care</a:t>
                      </a:r>
                    </a:p>
                  </a:txBody>
                  <a:tcPr marL="75428" marR="51037" marT="58022" marB="58022" anchor="ctr"/>
                </a:tc>
                <a:tc>
                  <a:txBody>
                    <a:bodyPr/>
                    <a:lstStyle/>
                    <a:p>
                      <a:pPr algn="r"/>
                      <a:r>
                        <a:rPr lang="en-US" sz="1600" b="0" cap="none" spc="0">
                          <a:solidFill>
                            <a:schemeClr val="tx1"/>
                          </a:solidFill>
                          <a:latin typeface="Calibri"/>
                          <a:cs typeface="Calibri"/>
                        </a:rPr>
                        <a:t>$2.5M</a:t>
                      </a:r>
                    </a:p>
                  </a:txBody>
                  <a:tcPr marL="75428" marR="51037" marT="58022" marB="5802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cap="none" spc="0">
                          <a:solidFill>
                            <a:schemeClr val="tx1"/>
                          </a:solidFill>
                          <a:latin typeface="Calibri"/>
                          <a:cs typeface="Calibri"/>
                        </a:rPr>
                        <a:t>$2.5M</a:t>
                      </a:r>
                    </a:p>
                  </a:txBody>
                  <a:tcPr marL="75428" marR="51037" marT="58022" marB="58022" anchor="ctr"/>
                </a:tc>
                <a:extLst>
                  <a:ext uri="{0D108BD9-81ED-4DB2-BD59-A6C34878D82A}">
                    <a16:rowId xmlns:a16="http://schemas.microsoft.com/office/drawing/2014/main" val="2728385702"/>
                  </a:ext>
                </a:extLst>
              </a:tr>
            </a:tbl>
          </a:graphicData>
        </a:graphic>
      </p:graphicFrame>
      <p:sp>
        <p:nvSpPr>
          <p:cNvPr id="3" name="Rectangle 2">
            <a:extLst>
              <a:ext uri="{FF2B5EF4-FFF2-40B4-BE49-F238E27FC236}">
                <a16:creationId xmlns:a16="http://schemas.microsoft.com/office/drawing/2014/main" id="{787F4C93-BFFF-3A7E-47CD-3D4FF97028FD}"/>
              </a:ext>
            </a:extLst>
          </p:cNvPr>
          <p:cNvSpPr/>
          <p:nvPr/>
        </p:nvSpPr>
        <p:spPr>
          <a:xfrm rot="16200000">
            <a:off x="116182" y="1916585"/>
            <a:ext cx="1436460" cy="3464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Crisis</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92AD06D2-DEDC-F2D9-ED1A-A70F2CBC0BB0}"/>
              </a:ext>
            </a:extLst>
          </p:cNvPr>
          <p:cNvSpPr/>
          <p:nvPr/>
        </p:nvSpPr>
        <p:spPr>
          <a:xfrm rot="16200000">
            <a:off x="219865" y="3249364"/>
            <a:ext cx="1229096" cy="3464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Justice</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1B9FB28-CC21-2BE6-F616-BD3F13E5A5E6}"/>
              </a:ext>
            </a:extLst>
          </p:cNvPr>
          <p:cNvSpPr/>
          <p:nvPr/>
        </p:nvSpPr>
        <p:spPr>
          <a:xfrm rot="16200000">
            <a:off x="-426679" y="5133758"/>
            <a:ext cx="2518288" cy="3464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Workforce /Wellness/ Recovery</a:t>
            </a:r>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917314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3451-8644-AE2C-674B-E67AE0DDA22B}"/>
              </a:ext>
            </a:extLst>
          </p:cNvPr>
          <p:cNvSpPr>
            <a:spLocks noGrp="1"/>
          </p:cNvSpPr>
          <p:nvPr>
            <p:ph type="title"/>
          </p:nvPr>
        </p:nvSpPr>
        <p:spPr>
          <a:xfrm>
            <a:off x="508567" y="644685"/>
            <a:ext cx="10457689" cy="548640"/>
          </a:xfrm>
        </p:spPr>
        <p:txBody>
          <a:bodyPr lIns="91440" tIns="45720" rIns="91440" bIns="45720" anchor="t">
            <a:noAutofit/>
          </a:bodyPr>
          <a:lstStyle/>
          <a:p>
            <a:r>
              <a:rPr lang="en-US" sz="3600">
                <a:solidFill>
                  <a:srgbClr val="15365E"/>
                </a:solidFill>
                <a:latin typeface="Calibri"/>
                <a:cs typeface="Calibri"/>
              </a:rPr>
              <a:t>BH Reimbursement Rate Increases</a:t>
            </a:r>
          </a:p>
        </p:txBody>
      </p:sp>
      <p:sp>
        <p:nvSpPr>
          <p:cNvPr id="3" name="Text Placeholder 2">
            <a:extLst>
              <a:ext uri="{FF2B5EF4-FFF2-40B4-BE49-F238E27FC236}">
                <a16:creationId xmlns:a16="http://schemas.microsoft.com/office/drawing/2014/main" id="{74ABD2E8-5B6C-3F0D-D096-39D30B89F49D}"/>
              </a:ext>
            </a:extLst>
          </p:cNvPr>
          <p:cNvSpPr>
            <a:spLocks noGrp="1"/>
          </p:cNvSpPr>
          <p:nvPr>
            <p:ph type="body" sz="quarter" idx="10"/>
          </p:nvPr>
        </p:nvSpPr>
        <p:spPr>
          <a:xfrm>
            <a:off x="5103547" y="1715583"/>
            <a:ext cx="6754157" cy="4397710"/>
          </a:xfrm>
        </p:spPr>
        <p:txBody>
          <a:bodyPr lIns="91440" tIns="45720" rIns="91440" bIns="45720" anchor="ctr">
            <a:noAutofit/>
          </a:bodyPr>
          <a:lstStyle/>
          <a:p>
            <a:pPr marL="306705" indent="-297815">
              <a:spcBef>
                <a:spcPts val="0"/>
              </a:spcBef>
            </a:pPr>
            <a:r>
              <a:rPr lang="en-US" sz="2100" b="0">
                <a:solidFill>
                  <a:schemeClr val="tx2"/>
                </a:solidFill>
                <a:latin typeface="Calibri"/>
                <a:ea typeface="Calibri" panose="020F0502020204030204" pitchFamily="34" charset="0"/>
                <a:cs typeface="Calibri"/>
              </a:rPr>
              <a:t>The rate increases represent an approximate </a:t>
            </a:r>
            <a:r>
              <a:rPr lang="en-US" sz="2100" u="sng">
                <a:solidFill>
                  <a:schemeClr val="tx2"/>
                </a:solidFill>
                <a:latin typeface="Calibri"/>
                <a:ea typeface="Calibri" panose="020F0502020204030204" pitchFamily="34" charset="0"/>
                <a:cs typeface="Calibri"/>
              </a:rPr>
              <a:t>~20% increase</a:t>
            </a:r>
            <a:r>
              <a:rPr lang="en-US" sz="2100" b="0">
                <a:solidFill>
                  <a:schemeClr val="tx2"/>
                </a:solidFill>
                <a:latin typeface="Calibri"/>
                <a:ea typeface="Calibri" panose="020F0502020204030204" pitchFamily="34" charset="0"/>
                <a:cs typeface="Calibri"/>
              </a:rPr>
              <a:t> in overall Medicaid funding for behavioral health across all impacted services</a:t>
            </a:r>
            <a:endParaRPr lang="en-US" sz="2100">
              <a:solidFill>
                <a:schemeClr val="tx2"/>
              </a:solidFill>
              <a:latin typeface="Calibri"/>
              <a:cs typeface="Calibri"/>
            </a:endParaRPr>
          </a:p>
          <a:p>
            <a:pPr marL="306705" indent="-297815">
              <a:spcBef>
                <a:spcPts val="0"/>
              </a:spcBef>
            </a:pPr>
            <a:endParaRPr lang="en-US" sz="2133" b="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306705" indent="-297815">
              <a:spcBef>
                <a:spcPts val="0"/>
              </a:spcBef>
            </a:pPr>
            <a:r>
              <a:rPr lang="en-US" sz="2100" b="0">
                <a:solidFill>
                  <a:schemeClr val="tx2"/>
                </a:solidFill>
                <a:latin typeface="Calibri"/>
                <a:ea typeface="Calibri" panose="020F0502020204030204" pitchFamily="34" charset="0"/>
                <a:cs typeface="Calibri"/>
              </a:rPr>
              <a:t>Rate increases should:</a:t>
            </a:r>
          </a:p>
          <a:p>
            <a:pPr marL="703580" lvl="2" indent="-297815">
              <a:spcBef>
                <a:spcPts val="0"/>
              </a:spcBef>
              <a:buFont typeface="System Font Regular"/>
              <a:buChar char="–"/>
            </a:pPr>
            <a:r>
              <a:rPr lang="en-US" sz="2100" b="0">
                <a:solidFill>
                  <a:schemeClr val="tx2"/>
                </a:solidFill>
                <a:latin typeface="Calibri"/>
                <a:ea typeface="Calibri" panose="020F0502020204030204" pitchFamily="34" charset="0"/>
                <a:cs typeface="Calibri"/>
              </a:rPr>
              <a:t>Recruit more BH providers into the public BH system</a:t>
            </a:r>
          </a:p>
          <a:p>
            <a:pPr marL="703580" lvl="2" indent="-297815">
              <a:spcBef>
                <a:spcPts val="0"/>
              </a:spcBef>
              <a:buFont typeface="System Font Regular"/>
              <a:buChar char="–"/>
            </a:pPr>
            <a:r>
              <a:rPr lang="en-US" sz="2100" b="0">
                <a:solidFill>
                  <a:schemeClr val="tx2"/>
                </a:solidFill>
                <a:latin typeface="Calibri"/>
                <a:ea typeface="Calibri" panose="020F0502020204030204" pitchFamily="34" charset="0"/>
                <a:cs typeface="Calibri"/>
              </a:rPr>
              <a:t>Improve access to inpatient psychiatric care in community hospitals</a:t>
            </a:r>
          </a:p>
          <a:p>
            <a:pPr marL="703580" lvl="2" indent="-297815">
              <a:spcBef>
                <a:spcPts val="0"/>
              </a:spcBef>
              <a:buFont typeface="System Font Regular"/>
              <a:buChar char="–"/>
            </a:pPr>
            <a:r>
              <a:rPr lang="en-US" sz="2100" b="0">
                <a:solidFill>
                  <a:schemeClr val="tx2"/>
                </a:solidFill>
                <a:latin typeface="Calibri"/>
                <a:ea typeface="Calibri" panose="020F0502020204030204" pitchFamily="34" charset="0"/>
                <a:cs typeface="Calibri"/>
              </a:rPr>
              <a:t>Invest in recovery-oriented services in the community</a:t>
            </a:r>
            <a:endParaRPr lang="en-US" sz="2100" b="0">
              <a:solidFill>
                <a:schemeClr val="tx2"/>
              </a:solidFill>
              <a:latin typeface="Calibri"/>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4E52E82-F9D4-6E0D-9C06-AEDB06749D40}"/>
              </a:ext>
            </a:extLst>
          </p:cNvPr>
          <p:cNvSpPr txBox="1"/>
          <p:nvPr/>
        </p:nvSpPr>
        <p:spPr>
          <a:xfrm>
            <a:off x="508567" y="1190121"/>
            <a:ext cx="9824259"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365E"/>
                </a:solidFill>
                <a:effectLst/>
                <a:uLnTx/>
                <a:uFillTx/>
                <a:latin typeface="Calibri" panose="020F0502020204030204" pitchFamily="34" charset="0"/>
                <a:ea typeface="Calibri" panose="020F0502020204030204" pitchFamily="34" charset="0"/>
                <a:cs typeface="Calibri" panose="020F0502020204030204" pitchFamily="34" charset="0"/>
              </a:rPr>
              <a:t>Link: </a:t>
            </a:r>
            <a:r>
              <a:rPr kumimoji="0" lang="en-US" sz="2000" b="1" i="0" u="sng"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Behavioral Health Reimbursement Rates Increased for the First Time in a Decade</a:t>
            </a:r>
            <a:endParaRPr kumimoji="0" lang="en-US" sz="2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A person showing a person something on the computer&#10;&#10;Description automatically generated with medium confidence">
            <a:extLst>
              <a:ext uri="{FF2B5EF4-FFF2-40B4-BE49-F238E27FC236}">
                <a16:creationId xmlns:a16="http://schemas.microsoft.com/office/drawing/2014/main" id="{FD5F216B-F379-0CD7-D217-4DAAE70B3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89" y="2181658"/>
            <a:ext cx="4439461" cy="3019406"/>
          </a:xfrm>
          <a:prstGeom prst="rect">
            <a:avLst/>
          </a:prstGeom>
        </p:spPr>
      </p:pic>
    </p:spTree>
    <p:extLst>
      <p:ext uri="{BB962C8B-B14F-4D97-AF65-F5344CB8AC3E}">
        <p14:creationId xmlns:p14="http://schemas.microsoft.com/office/powerpoint/2010/main" val="13184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9905-CBC3-12AB-63FE-DC2431007D4D}"/>
              </a:ext>
            </a:extLst>
          </p:cNvPr>
          <p:cNvSpPr>
            <a:spLocks noGrp="1"/>
          </p:cNvSpPr>
          <p:nvPr>
            <p:ph type="title"/>
          </p:nvPr>
        </p:nvSpPr>
        <p:spPr/>
        <p:txBody>
          <a:bodyPr/>
          <a:lstStyle/>
          <a:p>
            <a:pPr algn="ctr"/>
            <a:r>
              <a:rPr lang="en-US" sz="3600" kern="1200">
                <a:latin typeface="Calibri" panose="020F0502020204030204" pitchFamily="34" charset="0"/>
                <a:ea typeface="+mj-ea"/>
                <a:cs typeface="Calibri" panose="020F0502020204030204" pitchFamily="34" charset="0"/>
              </a:rPr>
              <a:t>I/DD &amp; TBI Budget Provisions</a:t>
            </a:r>
            <a:endParaRPr lang="en-US" sz="3600">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D746F7F0-83E4-40D8-EB09-FE76657DC6C5}"/>
              </a:ext>
            </a:extLst>
          </p:cNvPr>
          <p:cNvGraphicFramePr>
            <a:graphicFrameLocks noGrp="1"/>
          </p:cNvGraphicFramePr>
          <p:nvPr>
            <p:ph sz="quarter" idx="14"/>
          </p:nvPr>
        </p:nvGraphicFramePr>
        <p:xfrm>
          <a:off x="833438" y="1458913"/>
          <a:ext cx="10525123" cy="4167664"/>
        </p:xfrm>
        <a:graphic>
          <a:graphicData uri="http://schemas.openxmlformats.org/drawingml/2006/table">
            <a:tbl>
              <a:tblPr firstRow="1" bandRow="1">
                <a:tableStyleId>{5C22544A-7EE6-4342-B048-85BDC9FD1C3A}</a:tableStyleId>
              </a:tblPr>
              <a:tblGrid>
                <a:gridCol w="6524605">
                  <a:extLst>
                    <a:ext uri="{9D8B030D-6E8A-4147-A177-3AD203B41FA5}">
                      <a16:colId xmlns:a16="http://schemas.microsoft.com/office/drawing/2014/main" val="1100488000"/>
                    </a:ext>
                  </a:extLst>
                </a:gridCol>
                <a:gridCol w="2000259">
                  <a:extLst>
                    <a:ext uri="{9D8B030D-6E8A-4147-A177-3AD203B41FA5}">
                      <a16:colId xmlns:a16="http://schemas.microsoft.com/office/drawing/2014/main" val="71100542"/>
                    </a:ext>
                  </a:extLst>
                </a:gridCol>
                <a:gridCol w="2000259">
                  <a:extLst>
                    <a:ext uri="{9D8B030D-6E8A-4147-A177-3AD203B41FA5}">
                      <a16:colId xmlns:a16="http://schemas.microsoft.com/office/drawing/2014/main" val="1343332900"/>
                    </a:ext>
                  </a:extLst>
                </a:gridCol>
              </a:tblGrid>
              <a:tr h="315221">
                <a:tc>
                  <a:txBody>
                    <a:bodyPr/>
                    <a:lstStyle/>
                    <a:p>
                      <a:pPr algn="ctr"/>
                      <a:r>
                        <a:rPr lang="en-US" sz="2000" b="1" cap="none" spc="0">
                          <a:solidFill>
                            <a:schemeClr val="bg1"/>
                          </a:solidFill>
                        </a:rPr>
                        <a:t>Provision</a:t>
                      </a:r>
                      <a:endParaRPr lang="en-US" sz="2000" b="1" cap="none" spc="0">
                        <a:solidFill>
                          <a:schemeClr val="bg1"/>
                        </a:solidFill>
                        <a:latin typeface="Calibri" panose="020F0502020204030204" pitchFamily="34" charset="0"/>
                        <a:cs typeface="Calibri" panose="020F0502020204030204" pitchFamily="34" charset="0"/>
                      </a:endParaRPr>
                    </a:p>
                  </a:txBody>
                  <a:tcPr marL="75428" marR="51037" marT="58022" marB="58022" anchor="ctr"/>
                </a:tc>
                <a:tc>
                  <a:txBody>
                    <a:bodyPr/>
                    <a:lstStyle/>
                    <a:p>
                      <a:pPr algn="ctr"/>
                      <a:r>
                        <a:rPr lang="en-US" sz="1800" b="1" cap="none" spc="0">
                          <a:solidFill>
                            <a:schemeClr val="bg1"/>
                          </a:solidFill>
                        </a:rPr>
                        <a:t>FY24</a:t>
                      </a:r>
                      <a:endParaRPr lang="en-US" sz="1800" b="1" cap="none" spc="0">
                        <a:solidFill>
                          <a:schemeClr val="bg1"/>
                        </a:solidFill>
                        <a:latin typeface="Calibri" panose="020F0502020204030204" pitchFamily="34" charset="0"/>
                        <a:cs typeface="Calibri" panose="020F0502020204030204" pitchFamily="34" charset="0"/>
                      </a:endParaRPr>
                    </a:p>
                  </a:txBody>
                  <a:tcPr marL="75428" marR="51037" marT="58022" marB="58022" anchor="ctr"/>
                </a:tc>
                <a:tc>
                  <a:txBody>
                    <a:bodyPr/>
                    <a:lstStyle/>
                    <a:p>
                      <a:pPr algn="ctr"/>
                      <a:r>
                        <a:rPr lang="en-US" sz="1800" b="1" cap="none" spc="0">
                          <a:solidFill>
                            <a:schemeClr val="bg1"/>
                          </a:solidFill>
                        </a:rPr>
                        <a:t>FY25</a:t>
                      </a:r>
                      <a:endParaRPr lang="en-US" sz="1800" b="1" cap="none" spc="0">
                        <a:solidFill>
                          <a:schemeClr val="bg1"/>
                        </a:solidFill>
                        <a:latin typeface="Calibri" panose="020F0502020204030204" pitchFamily="34" charset="0"/>
                        <a:cs typeface="Calibri" panose="020F0502020204030204" pitchFamily="34" charset="0"/>
                      </a:endParaRPr>
                    </a:p>
                  </a:txBody>
                  <a:tcPr marL="75428" marR="51037" marT="58022" marB="58022" anchor="ctr"/>
                </a:tc>
                <a:extLst>
                  <a:ext uri="{0D108BD9-81ED-4DB2-BD59-A6C34878D82A}">
                    <a16:rowId xmlns:a16="http://schemas.microsoft.com/office/drawing/2014/main" val="1175832510"/>
                  </a:ext>
                </a:extLst>
              </a:tr>
              <a:tr h="315221">
                <a:tc>
                  <a:txBody>
                    <a:bodyPr/>
                    <a:lstStyle/>
                    <a:p>
                      <a:pPr marL="0" algn="l" rtl="0" eaLnBrk="1" fontAlgn="t" latinLnBrk="0" hangingPunct="1">
                        <a:spcBef>
                          <a:spcPts val="0"/>
                        </a:spcBef>
                        <a:spcAft>
                          <a:spcPts val="0"/>
                        </a:spcAft>
                      </a:pPr>
                      <a:r>
                        <a:rPr lang="en-US" sz="2400" b="0" u="none" strike="noStrike" kern="1200" cap="none" spc="0">
                          <a:solidFill>
                            <a:schemeClr val="tx1"/>
                          </a:solidFill>
                          <a:effectLst/>
                          <a:latin typeface="Calibri" panose="020F0502020204030204" pitchFamily="34" charset="0"/>
                          <a:cs typeface="Calibri" panose="020F0502020204030204" pitchFamily="34" charset="0"/>
                        </a:rPr>
                        <a:t>350 new Innovations slots</a:t>
                      </a:r>
                      <a:endParaRPr lang="en-US" sz="24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$29.33M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marR="0" indent="0" algn="l" rtl="0" eaLnBrk="1" fontAlgn="auto"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$29.33M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extLst>
                  <a:ext uri="{0D108BD9-81ED-4DB2-BD59-A6C34878D82A}">
                    <a16:rowId xmlns:a16="http://schemas.microsoft.com/office/drawing/2014/main" val="162937910"/>
                  </a:ext>
                </a:extLst>
              </a:tr>
              <a:tr h="315221">
                <a:tc>
                  <a:txBody>
                    <a:bodyPr/>
                    <a:lstStyle/>
                    <a:p>
                      <a:pPr marL="0" algn="l" rtl="0" eaLnBrk="1" fontAlgn="t" latinLnBrk="0" hangingPunct="1">
                        <a:spcBef>
                          <a:spcPts val="0"/>
                        </a:spcBef>
                        <a:spcAft>
                          <a:spcPts val="0"/>
                        </a:spcAft>
                      </a:pPr>
                      <a:r>
                        <a:rPr lang="en-US" sz="2400" b="0" u="none" strike="noStrike" kern="1200" cap="none" spc="0">
                          <a:solidFill>
                            <a:schemeClr val="tx1"/>
                          </a:solidFill>
                          <a:effectLst/>
                          <a:latin typeface="Calibri" panose="020F0502020204030204" pitchFamily="34" charset="0"/>
                          <a:cs typeface="Calibri" panose="020F0502020204030204" pitchFamily="34" charset="0"/>
                        </a:rPr>
                        <a:t>Innovations Direct Support Professional Wage increases</a:t>
                      </a:r>
                      <a:endParaRPr lang="en-US" sz="24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$176M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$176M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extLst>
                  <a:ext uri="{0D108BD9-81ED-4DB2-BD59-A6C34878D82A}">
                    <a16:rowId xmlns:a16="http://schemas.microsoft.com/office/drawing/2014/main" val="4200736758"/>
                  </a:ext>
                </a:extLst>
              </a:tr>
              <a:tr h="315221">
                <a:tc>
                  <a:txBody>
                    <a:bodyPr/>
                    <a:lstStyle/>
                    <a:p>
                      <a:pPr marL="0" algn="l" rtl="0" eaLnBrk="1" fontAlgn="t" latinLnBrk="0" hangingPunct="1">
                        <a:spcBef>
                          <a:spcPts val="0"/>
                        </a:spcBef>
                        <a:spcAft>
                          <a:spcPts val="0"/>
                        </a:spcAft>
                      </a:pPr>
                      <a:r>
                        <a:rPr lang="en-US" sz="2400" b="0" u="none" strike="noStrike" kern="1200" cap="none" spc="0">
                          <a:solidFill>
                            <a:schemeClr val="tx1"/>
                          </a:solidFill>
                          <a:effectLst/>
                          <a:latin typeface="Calibri" panose="020F0502020204030204" pitchFamily="34" charset="0"/>
                          <a:cs typeface="Calibri" panose="020F0502020204030204" pitchFamily="34" charset="0"/>
                        </a:rPr>
                        <a:t>Competitive Integrated Employment </a:t>
                      </a:r>
                      <a:endParaRPr lang="en-US" sz="24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$5M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$5M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extLst>
                  <a:ext uri="{0D108BD9-81ED-4DB2-BD59-A6C34878D82A}">
                    <a16:rowId xmlns:a16="http://schemas.microsoft.com/office/drawing/2014/main" val="3061143214"/>
                  </a:ext>
                </a:extLst>
              </a:tr>
              <a:tr h="315221">
                <a:tc>
                  <a:txBody>
                    <a:bodyPr/>
                    <a:lstStyle/>
                    <a:p>
                      <a:pPr marL="0" algn="l" rtl="0" eaLnBrk="1" fontAlgn="t" latinLnBrk="0" hangingPunct="1">
                        <a:spcBef>
                          <a:spcPts val="0"/>
                        </a:spcBef>
                        <a:spcAft>
                          <a:spcPts val="0"/>
                        </a:spcAft>
                      </a:pPr>
                      <a:r>
                        <a:rPr lang="en-US" sz="2400" b="0" u="none" strike="noStrike" kern="1200" cap="none" spc="0">
                          <a:solidFill>
                            <a:schemeClr val="tx1"/>
                          </a:solidFill>
                          <a:effectLst/>
                          <a:latin typeface="Calibri" panose="020F0502020204030204" pitchFamily="34" charset="0"/>
                          <a:cs typeface="Calibri" panose="020F0502020204030204" pitchFamily="34" charset="0"/>
                        </a:rPr>
                        <a:t>Personal Care Service (PCS) Rate Increases</a:t>
                      </a:r>
                      <a:endParaRPr lang="en-US" sz="24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$176M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r>
                        <a:rPr lang="en-US" sz="2800" b="0" u="none" strike="noStrike" kern="1200" cap="none" spc="0">
                          <a:solidFill>
                            <a:schemeClr val="tx1"/>
                          </a:solidFill>
                          <a:effectLst/>
                          <a:latin typeface="Calibri" panose="020F0502020204030204" pitchFamily="34" charset="0"/>
                          <a:cs typeface="Calibri" panose="020F0502020204030204" pitchFamily="34" charset="0"/>
                        </a:rPr>
                        <a:t>$176M</a:t>
                      </a:r>
                      <a:endParaRPr lang="en-US" sz="28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extLst>
                  <a:ext uri="{0D108BD9-81ED-4DB2-BD59-A6C34878D82A}">
                    <a16:rowId xmlns:a16="http://schemas.microsoft.com/office/drawing/2014/main" val="2928015665"/>
                  </a:ext>
                </a:extLst>
              </a:tr>
              <a:tr h="315221">
                <a:tc>
                  <a:txBody>
                    <a:bodyPr/>
                    <a:lstStyle/>
                    <a:p>
                      <a:pPr marL="0" marR="0" indent="0" algn="l" rtl="0" eaLnBrk="1" fontAlgn="auto" latinLnBrk="0" hangingPunct="1">
                        <a:spcBef>
                          <a:spcPts val="0"/>
                        </a:spcBef>
                        <a:spcAft>
                          <a:spcPts val="0"/>
                        </a:spcAft>
                      </a:pPr>
                      <a:r>
                        <a:rPr lang="en-US" sz="2400" b="0" u="none" strike="noStrike" kern="1200" cap="none" spc="0">
                          <a:solidFill>
                            <a:schemeClr val="tx1"/>
                          </a:solidFill>
                          <a:effectLst/>
                          <a:latin typeface="Calibri" panose="020F0502020204030204" pitchFamily="34" charset="0"/>
                          <a:cs typeface="Calibri" panose="020F0502020204030204" pitchFamily="34" charset="0"/>
                        </a:rPr>
                        <a:t>Authority to expand TBI waiver statewide​</a:t>
                      </a:r>
                      <a:endParaRPr lang="en-US" sz="2400" b="0" i="0" u="none" strike="noStrike" cap="none" spc="0">
                        <a:solidFill>
                          <a:schemeClr val="tx1"/>
                        </a:solidFill>
                        <a:effectLst/>
                        <a:latin typeface="Calibri" panose="020F0502020204030204" pitchFamily="34" charset="0"/>
                        <a:cs typeface="Calibri" panose="020F0502020204030204" pitchFamily="34" charset="0"/>
                      </a:endParaRPr>
                    </a:p>
                  </a:txBody>
                  <a:tcPr marL="182584" marR="182584" marT="182584" marB="91292"/>
                </a:tc>
                <a:tc>
                  <a:txBody>
                    <a:bodyPr/>
                    <a:lstStyle/>
                    <a:p>
                      <a:pPr marL="0" algn="l" rtl="0" eaLnBrk="1" fontAlgn="t" latinLnBrk="0" hangingPunct="1">
                        <a:spcBef>
                          <a:spcPts val="0"/>
                        </a:spcBef>
                        <a:spcAft>
                          <a:spcPts val="0"/>
                        </a:spcAft>
                      </a:pPr>
                      <a:endParaRPr lang="en-US" sz="2400" b="0" i="0" u="none" strike="noStrike" cap="none" spc="0">
                        <a:solidFill>
                          <a:schemeClr val="tx1"/>
                        </a:solidFill>
                        <a:effectLst/>
                        <a:latin typeface="+mn-lt"/>
                      </a:endParaRPr>
                    </a:p>
                  </a:txBody>
                  <a:tcPr marL="182584" marR="182584" marT="182584" marB="91292"/>
                </a:tc>
                <a:tc>
                  <a:txBody>
                    <a:bodyPr/>
                    <a:lstStyle/>
                    <a:p>
                      <a:pPr marL="0" algn="l" rtl="0" eaLnBrk="1" fontAlgn="t" latinLnBrk="0" hangingPunct="1">
                        <a:spcBef>
                          <a:spcPts val="0"/>
                        </a:spcBef>
                        <a:spcAft>
                          <a:spcPts val="0"/>
                        </a:spcAft>
                      </a:pPr>
                      <a:endParaRPr lang="en-US" sz="2400" b="0" i="0" u="none" strike="noStrike" cap="none" spc="0">
                        <a:solidFill>
                          <a:schemeClr val="tx1"/>
                        </a:solidFill>
                        <a:effectLst/>
                        <a:latin typeface="+mn-lt"/>
                      </a:endParaRPr>
                    </a:p>
                  </a:txBody>
                  <a:tcPr marL="182584" marR="182584" marT="182584" marB="91292"/>
                </a:tc>
                <a:extLst>
                  <a:ext uri="{0D108BD9-81ED-4DB2-BD59-A6C34878D82A}">
                    <a16:rowId xmlns:a16="http://schemas.microsoft.com/office/drawing/2014/main" val="3565276727"/>
                  </a:ext>
                </a:extLst>
              </a:tr>
            </a:tbl>
          </a:graphicData>
        </a:graphic>
      </p:graphicFrame>
    </p:spTree>
    <p:extLst>
      <p:ext uri="{BB962C8B-B14F-4D97-AF65-F5344CB8AC3E}">
        <p14:creationId xmlns:p14="http://schemas.microsoft.com/office/powerpoint/2010/main" val="9304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607579" y="455179"/>
            <a:ext cx="10638789" cy="1599276"/>
          </a:xfrm>
        </p:spPr>
        <p:txBody>
          <a:bodyPr/>
          <a:lstStyle/>
          <a:p>
            <a:r>
              <a:rPr lang="en-US" sz="3600" b="1">
                <a:latin typeface="+mn-lt"/>
              </a:rPr>
              <a:t>Ginger Yarbrough, MPA, CPHQ, NADD-DDS</a:t>
            </a:r>
            <a:br>
              <a:rPr lang="en-US" sz="3600" b="1">
                <a:latin typeface="+mn-lt"/>
              </a:rPr>
            </a:br>
            <a:r>
              <a:rPr lang="en-US" sz="3600">
                <a:latin typeface="+mn-lt"/>
              </a:rPr>
              <a:t>Director, IDD, TBI &amp; Olmstead, DMH/DD/SUS</a:t>
            </a:r>
            <a:endParaRPr lang="en-US" sz="3600">
              <a:latin typeface="+mn-lt"/>
              <a:cs typeface="Calibri"/>
            </a:endParaRPr>
          </a:p>
        </p:txBody>
      </p:sp>
      <p:pic>
        <p:nvPicPr>
          <p:cNvPr id="1026" name="Picture 2">
            <a:extLst>
              <a:ext uri="{FF2B5EF4-FFF2-40B4-BE49-F238E27FC236}">
                <a16:creationId xmlns:a16="http://schemas.microsoft.com/office/drawing/2014/main" id="{B33FA16E-A6D2-2789-E26F-3ABF7F35F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027" y="1687325"/>
            <a:ext cx="2784260" cy="34833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7">
            <a:extLst>
              <a:ext uri="{FF2B5EF4-FFF2-40B4-BE49-F238E27FC236}">
                <a16:creationId xmlns:a16="http://schemas.microsoft.com/office/drawing/2014/main" id="{5F95717C-61DB-9AFC-7B7B-78ECCA70F341}"/>
              </a:ext>
            </a:extLst>
          </p:cNvPr>
          <p:cNvSpPr>
            <a:spLocks noGrp="1"/>
          </p:cNvSpPr>
          <p:nvPr/>
        </p:nvSpPr>
        <p:spPr>
          <a:xfrm>
            <a:off x="4838281" y="2410373"/>
            <a:ext cx="6247534" cy="2037254"/>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sz="2400">
                <a:cs typeface="Calibri"/>
              </a:rPr>
              <a:t>24 years in IDD/TBI &amp; dual diagnosis (DD &amp; MH) field</a:t>
            </a:r>
          </a:p>
          <a:p>
            <a:pPr marL="342900" indent="-342900">
              <a:spcBef>
                <a:spcPts val="600"/>
              </a:spcBef>
              <a:buFont typeface="Arial" panose="020B0604020202020204" pitchFamily="34" charset="0"/>
              <a:buChar char="•"/>
            </a:pPr>
            <a:r>
              <a:rPr lang="en-US" sz="2400">
                <a:cs typeface="Calibri"/>
              </a:rPr>
              <a:t>Experience as a Direct Support Professional, Care Manager, and Quality Management </a:t>
            </a:r>
          </a:p>
          <a:p>
            <a:pPr marL="342900" indent="-342900">
              <a:spcBef>
                <a:spcPts val="600"/>
              </a:spcBef>
              <a:buFont typeface="Arial" panose="020B0604020202020204" pitchFamily="34" charset="0"/>
              <a:buChar char="•"/>
            </a:pPr>
            <a:r>
              <a:rPr lang="en-US" sz="2400">
                <a:cs typeface="Calibri"/>
              </a:rPr>
              <a:t>DMHDDSUS since March 2023</a:t>
            </a:r>
            <a:endParaRPr lang="en-US" sz="2400">
              <a:ea typeface="Calibri"/>
              <a:cs typeface="Calibri"/>
            </a:endParaRPr>
          </a:p>
          <a:p>
            <a:endParaRPr lang="en-US" sz="2000">
              <a:ea typeface="Calibri"/>
              <a:cs typeface="Calibri"/>
            </a:endParaRPr>
          </a:p>
          <a:p>
            <a:endParaRPr lang="en-US" sz="2000">
              <a:ea typeface="+mn-lt"/>
              <a:cs typeface="+mn-lt"/>
            </a:endParaRPr>
          </a:p>
          <a:p>
            <a:pPr marL="0" indent="0">
              <a:buNone/>
            </a:pPr>
            <a:endParaRPr lang="en-US">
              <a:ea typeface="Calibri"/>
              <a:cs typeface="Calibri"/>
            </a:endParaRPr>
          </a:p>
          <a:p>
            <a:pPr marL="0" indent="0">
              <a:buNone/>
            </a:pPr>
            <a:endParaRPr lang="en-US" sz="2400" b="1" i="1">
              <a:ea typeface="Calibri"/>
              <a:cs typeface="Calibri"/>
            </a:endParaRPr>
          </a:p>
        </p:txBody>
      </p:sp>
    </p:spTree>
    <p:extLst>
      <p:ext uri="{BB962C8B-B14F-4D97-AF65-F5344CB8AC3E}">
        <p14:creationId xmlns:p14="http://schemas.microsoft.com/office/powerpoint/2010/main" val="3940891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3451-8644-AE2C-674B-E67AE0DDA22B}"/>
              </a:ext>
            </a:extLst>
          </p:cNvPr>
          <p:cNvSpPr>
            <a:spLocks noGrp="1"/>
          </p:cNvSpPr>
          <p:nvPr>
            <p:ph type="title"/>
          </p:nvPr>
        </p:nvSpPr>
        <p:spPr>
          <a:xfrm>
            <a:off x="567472" y="659914"/>
            <a:ext cx="10457689" cy="548640"/>
          </a:xfrm>
        </p:spPr>
        <p:txBody>
          <a:bodyPr lIns="91440" tIns="45720" rIns="91440" bIns="45720" anchor="t">
            <a:noAutofit/>
          </a:bodyPr>
          <a:lstStyle/>
          <a:p>
            <a:r>
              <a:rPr lang="en-US">
                <a:solidFill>
                  <a:schemeClr val="bg2">
                    <a:lumMod val="25000"/>
                  </a:schemeClr>
                </a:solidFill>
                <a:latin typeface="Calibri"/>
                <a:cs typeface="Arial"/>
              </a:rPr>
              <a:t>NC Medicaid Innovations Waiver Provider Rate Increase</a:t>
            </a:r>
            <a:endParaRPr lang="en-US" sz="2000">
              <a:solidFill>
                <a:schemeClr val="bg2">
                  <a:lumMod val="25000"/>
                </a:schemeClr>
              </a:solidFill>
            </a:endParaRPr>
          </a:p>
        </p:txBody>
      </p:sp>
      <p:sp>
        <p:nvSpPr>
          <p:cNvPr id="3" name="Text Placeholder 2">
            <a:extLst>
              <a:ext uri="{FF2B5EF4-FFF2-40B4-BE49-F238E27FC236}">
                <a16:creationId xmlns:a16="http://schemas.microsoft.com/office/drawing/2014/main" id="{74ABD2E8-5B6C-3F0D-D096-39D30B89F49D}"/>
              </a:ext>
            </a:extLst>
          </p:cNvPr>
          <p:cNvSpPr>
            <a:spLocks noGrp="1"/>
          </p:cNvSpPr>
          <p:nvPr>
            <p:ph type="body" sz="quarter" idx="10"/>
          </p:nvPr>
        </p:nvSpPr>
        <p:spPr>
          <a:xfrm>
            <a:off x="570629" y="1540287"/>
            <a:ext cx="10517717" cy="4795307"/>
          </a:xfrm>
        </p:spPr>
        <p:txBody>
          <a:bodyPr/>
          <a:lstStyle/>
          <a:p>
            <a:pPr marL="0">
              <a:spcBef>
                <a:spcPts val="0"/>
              </a:spcBef>
              <a:spcAft>
                <a:spcPts val="800"/>
              </a:spcAft>
            </a:pPr>
            <a:endParaRPr lang="en-US" sz="1600" b="0">
              <a:ea typeface="Calibri" panose="020F0502020204030204" pitchFamily="34" charset="0"/>
            </a:endParaRPr>
          </a:p>
          <a:p>
            <a:pPr marL="0">
              <a:spcBef>
                <a:spcPts val="0"/>
              </a:spcBef>
              <a:spcAft>
                <a:spcPts val="800"/>
              </a:spcAft>
            </a:pPr>
            <a:endParaRPr lang="en-US" sz="2000" b="0">
              <a:ea typeface="Calibri" panose="020F0502020204030204" pitchFamily="34" charset="0"/>
            </a:endParaRPr>
          </a:p>
          <a:p>
            <a:endParaRPr lang="en-US"/>
          </a:p>
        </p:txBody>
      </p:sp>
      <p:sp>
        <p:nvSpPr>
          <p:cNvPr id="8" name="TextBox 7">
            <a:extLst>
              <a:ext uri="{FF2B5EF4-FFF2-40B4-BE49-F238E27FC236}">
                <a16:creationId xmlns:a16="http://schemas.microsoft.com/office/drawing/2014/main" id="{D4E52E82-F9D4-6E0D-9C06-AEDB06749D40}"/>
              </a:ext>
            </a:extLst>
          </p:cNvPr>
          <p:cNvSpPr txBox="1"/>
          <p:nvPr/>
        </p:nvSpPr>
        <p:spPr>
          <a:xfrm>
            <a:off x="505621" y="1812707"/>
            <a:ext cx="5991269" cy="4524315"/>
          </a:xfrm>
          <a:prstGeom prst="rect">
            <a:avLst/>
          </a:prstGeom>
          <a:noFill/>
        </p:spPr>
        <p:txBody>
          <a:bodyPr wrap="square" lIns="91440" tIns="45720" rIns="91440" bIns="45720" anchor="t">
            <a:spAutoFit/>
          </a:bodyPr>
          <a:lstStyle/>
          <a:p>
            <a:pPr marL="342900" marR="0" lvl="0" indent="-3429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The NC General Assembly appropriated </a:t>
            </a:r>
            <a:r>
              <a:rPr kumimoji="0" lang="en-US" sz="2400" b="1" i="0" u="none" strike="noStrike" kern="1200" cap="none" spc="0" normalizeH="0" baseline="0" noProof="0">
                <a:ln>
                  <a:noFill/>
                </a:ln>
                <a:solidFill>
                  <a:prstClr val="black"/>
                </a:solidFill>
                <a:effectLst/>
                <a:uLnTx/>
                <a:uFillTx/>
                <a:latin typeface="Calibri"/>
                <a:ea typeface="+mn-ea"/>
                <a:cs typeface="Calibri"/>
              </a:rPr>
              <a:t>$176 million </a:t>
            </a:r>
            <a:r>
              <a:rPr kumimoji="0" lang="en-US" sz="2400" b="0" i="0" u="none" strike="noStrike" kern="1200" cap="none" spc="0" normalizeH="0" baseline="0" noProof="0">
                <a:ln>
                  <a:noFill/>
                </a:ln>
                <a:solidFill>
                  <a:prstClr val="black"/>
                </a:solidFill>
                <a:effectLst/>
                <a:uLnTx/>
                <a:uFillTx/>
                <a:latin typeface="Calibri"/>
                <a:ea typeface="+mn-ea"/>
                <a:cs typeface="Calibri"/>
              </a:rPr>
              <a:t>in state and federal recurring funding to raise NC Medicaid Innovations waiver services rates for DSPs​.</a:t>
            </a:r>
          </a:p>
          <a:p>
            <a:pPr marL="342900" marR="0" lvl="0" indent="-3429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Services with an increase:​</a:t>
            </a:r>
          </a:p>
          <a:p>
            <a:pPr marL="989965" marR="0" lvl="1" indent="-380365"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Residential Supports​</a:t>
            </a:r>
          </a:p>
          <a:p>
            <a:pPr marL="989965" marR="0" lvl="1" indent="-380365"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Supported Employment​</a:t>
            </a:r>
          </a:p>
          <a:p>
            <a:pPr marL="989965" marR="0" lvl="1" indent="-380365"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Respite Care​</a:t>
            </a:r>
          </a:p>
          <a:p>
            <a:pPr marL="989965" marR="0" lvl="1" indent="-380365"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Community Living and Supports​</a:t>
            </a:r>
          </a:p>
          <a:p>
            <a:pPr marL="989965" marR="0" lvl="1" indent="-380365"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Day Supports​</a:t>
            </a:r>
          </a:p>
          <a:p>
            <a:pPr marL="989965" marR="0" lvl="1" indent="-380365"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Supported Living</a:t>
            </a:r>
            <a:endParaRPr kumimoji="0" lang="en-US" sz="24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endParaRPr>
          </a:p>
        </p:txBody>
      </p:sp>
      <p:sp>
        <p:nvSpPr>
          <p:cNvPr id="6" name="TextBox 5">
            <a:extLst>
              <a:ext uri="{FF2B5EF4-FFF2-40B4-BE49-F238E27FC236}">
                <a16:creationId xmlns:a16="http://schemas.microsoft.com/office/drawing/2014/main" id="{9B568C3A-8AB6-4576-E051-73EE44A74D06}"/>
              </a:ext>
            </a:extLst>
          </p:cNvPr>
          <p:cNvSpPr txBox="1"/>
          <p:nvPr/>
        </p:nvSpPr>
        <p:spPr>
          <a:xfrm>
            <a:off x="567472" y="1147839"/>
            <a:ext cx="9824259"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CCBF9">
                    <a:lumMod val="25000"/>
                  </a:srgbClr>
                </a:solidFill>
                <a:effectLst/>
                <a:uLnTx/>
                <a:uFillTx/>
                <a:latin typeface="Calibri" panose="020F0502020204030204" pitchFamily="34" charset="0"/>
                <a:ea typeface="+mn-ea"/>
                <a:cs typeface="Calibri" panose="020F0502020204030204" pitchFamily="34" charset="0"/>
              </a:rPr>
              <a:t>Link: </a:t>
            </a:r>
            <a:r>
              <a:rPr kumimoji="0" lang="en-US" sz="1800" b="1" i="0" u="sng" strike="noStrike" kern="1200" cap="none" spc="0" normalizeH="0" baseline="0" noProof="0">
                <a:ln>
                  <a:noFill/>
                </a:ln>
                <a:solidFill>
                  <a:srgbClr val="ACCBF9">
                    <a:lumMod val="25000"/>
                  </a:srgbClr>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Innovations Rate Increases for DSPs</a:t>
            </a:r>
            <a:r>
              <a:rPr kumimoji="0" lang="en-US" sz="1800" b="1" i="0" u="none" strike="noStrike" kern="1200" cap="none" spc="0" normalizeH="0" baseline="0" noProof="0">
                <a:ln>
                  <a:noFill/>
                </a:ln>
                <a:solidFill>
                  <a:srgbClr val="15365E"/>
                </a:solidFill>
                <a:effectLst/>
                <a:uLnTx/>
                <a:uFillTx/>
                <a:latin typeface="Calibri" panose="020F0502020204030204" pitchFamily="34" charset="0"/>
                <a:ea typeface="+mn-ea"/>
                <a:cs typeface="Calibri" panose="020F0502020204030204" pitchFamily="34" charset="0"/>
              </a:rPr>
              <a:t>​</a:t>
            </a:r>
            <a:endPar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2E244CC-A21E-540C-92EC-A26B01A6E90C}"/>
              </a:ext>
            </a:extLst>
          </p:cNvPr>
          <p:cNvPicPr>
            <a:picLocks noChangeAspect="1"/>
          </p:cNvPicPr>
          <p:nvPr/>
        </p:nvPicPr>
        <p:blipFill>
          <a:blip r:embed="rId3"/>
          <a:stretch>
            <a:fillRect/>
          </a:stretch>
        </p:blipFill>
        <p:spPr>
          <a:xfrm>
            <a:off x="6713444" y="2131359"/>
            <a:ext cx="4780430" cy="3186953"/>
          </a:xfrm>
          <a:prstGeom prst="rect">
            <a:avLst/>
          </a:prstGeom>
        </p:spPr>
      </p:pic>
    </p:spTree>
    <p:extLst>
      <p:ext uri="{BB962C8B-B14F-4D97-AF65-F5344CB8AC3E}">
        <p14:creationId xmlns:p14="http://schemas.microsoft.com/office/powerpoint/2010/main" val="4245749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9B9F4-7E0B-2701-5E83-4AE817F78930}"/>
              </a:ext>
            </a:extLst>
          </p:cNvPr>
          <p:cNvSpPr>
            <a:spLocks noGrp="1"/>
          </p:cNvSpPr>
          <p:nvPr>
            <p:ph type="body" sz="quarter" idx="10"/>
          </p:nvPr>
        </p:nvSpPr>
        <p:spPr/>
        <p:txBody>
          <a:bodyPr/>
          <a:lstStyle/>
          <a:p>
            <a:r>
              <a:rPr lang="en-US" dirty="0"/>
              <a:t>Private Duty Nursing</a:t>
            </a:r>
          </a:p>
        </p:txBody>
      </p:sp>
      <p:sp>
        <p:nvSpPr>
          <p:cNvPr id="3" name="Text Placeholder 2">
            <a:extLst>
              <a:ext uri="{FF2B5EF4-FFF2-40B4-BE49-F238E27FC236}">
                <a16:creationId xmlns:a16="http://schemas.microsoft.com/office/drawing/2014/main" id="{29B41F64-E558-197E-DED3-7C6AC1546A69}"/>
              </a:ext>
            </a:extLst>
          </p:cNvPr>
          <p:cNvSpPr>
            <a:spLocks noGrp="1"/>
          </p:cNvSpPr>
          <p:nvPr>
            <p:ph type="body" sz="quarter" idx="11"/>
          </p:nvPr>
        </p:nvSpPr>
        <p:spPr/>
        <p:txBody>
          <a:bodyPr/>
          <a:lstStyle/>
          <a:p>
            <a:r>
              <a:rPr lang="en-US" dirty="0"/>
              <a:t>Jennifer Moore, MA, LCMHC</a:t>
            </a:r>
          </a:p>
        </p:txBody>
      </p:sp>
      <p:sp>
        <p:nvSpPr>
          <p:cNvPr id="4" name="Text Placeholder 3">
            <a:extLst>
              <a:ext uri="{FF2B5EF4-FFF2-40B4-BE49-F238E27FC236}">
                <a16:creationId xmlns:a16="http://schemas.microsoft.com/office/drawing/2014/main" id="{F9FC8D02-FCB5-5D2F-8C5E-F57A2AC8CD2D}"/>
              </a:ext>
            </a:extLst>
          </p:cNvPr>
          <p:cNvSpPr>
            <a:spLocks noGrp="1"/>
          </p:cNvSpPr>
          <p:nvPr>
            <p:ph type="body" sz="quarter" idx="12"/>
          </p:nvPr>
        </p:nvSpPr>
        <p:spPr/>
        <p:txBody>
          <a:bodyPr/>
          <a:lstStyle/>
          <a:p>
            <a:r>
              <a:rPr lang="en-US" dirty="0"/>
              <a:t>5/8/24</a:t>
            </a:r>
          </a:p>
        </p:txBody>
      </p:sp>
    </p:spTree>
    <p:extLst>
      <p:ext uri="{BB962C8B-B14F-4D97-AF65-F5344CB8AC3E}">
        <p14:creationId xmlns:p14="http://schemas.microsoft.com/office/powerpoint/2010/main" val="391553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F72907C7-EC86-BFC5-48D0-95A1D19980A8}"/>
              </a:ext>
            </a:extLst>
          </p:cNvPr>
          <p:cNvGraphicFramePr>
            <a:graphicFrameLocks/>
          </p:cNvGraphicFramePr>
          <p:nvPr/>
        </p:nvGraphicFramePr>
        <p:xfrm>
          <a:off x="6552733" y="2514318"/>
          <a:ext cx="5037297" cy="28264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B4200A8A-902A-C48F-FAB7-0F647B4CC42E}"/>
              </a:ext>
            </a:extLst>
          </p:cNvPr>
          <p:cNvGraphicFramePr>
            <a:graphicFrameLocks noGrp="1"/>
          </p:cNvGraphicFramePr>
          <p:nvPr/>
        </p:nvGraphicFramePr>
        <p:xfrm>
          <a:off x="6552734" y="1284513"/>
          <a:ext cx="5037297" cy="824268"/>
        </p:xfrm>
        <a:graphic>
          <a:graphicData uri="http://schemas.openxmlformats.org/drawingml/2006/table">
            <a:tbl>
              <a:tblPr>
                <a:tableStyleId>{5940675A-B579-460E-94D1-54222C63F5DA}</a:tableStyleId>
              </a:tblPr>
              <a:tblGrid>
                <a:gridCol w="1476372">
                  <a:extLst>
                    <a:ext uri="{9D8B030D-6E8A-4147-A177-3AD203B41FA5}">
                      <a16:colId xmlns:a16="http://schemas.microsoft.com/office/drawing/2014/main" val="2942227284"/>
                    </a:ext>
                  </a:extLst>
                </a:gridCol>
                <a:gridCol w="1198500">
                  <a:extLst>
                    <a:ext uri="{9D8B030D-6E8A-4147-A177-3AD203B41FA5}">
                      <a16:colId xmlns:a16="http://schemas.microsoft.com/office/drawing/2014/main" val="1904238156"/>
                    </a:ext>
                  </a:extLst>
                </a:gridCol>
                <a:gridCol w="1356489">
                  <a:extLst>
                    <a:ext uri="{9D8B030D-6E8A-4147-A177-3AD203B41FA5}">
                      <a16:colId xmlns:a16="http://schemas.microsoft.com/office/drawing/2014/main" val="836541655"/>
                    </a:ext>
                  </a:extLst>
                </a:gridCol>
                <a:gridCol w="1005936">
                  <a:extLst>
                    <a:ext uri="{9D8B030D-6E8A-4147-A177-3AD203B41FA5}">
                      <a16:colId xmlns:a16="http://schemas.microsoft.com/office/drawing/2014/main" val="598947804"/>
                    </a:ext>
                  </a:extLst>
                </a:gridCol>
              </a:tblGrid>
              <a:tr h="206067">
                <a:tc>
                  <a:txBody>
                    <a:bodyPr/>
                    <a:lstStyle/>
                    <a:p>
                      <a:pPr algn="ctr" fontAlgn="ctr"/>
                      <a:r>
                        <a:rPr lang="en-US" sz="1000" b="1" u="none" strike="noStrike" dirty="0">
                          <a:solidFill>
                            <a:srgbClr val="FF0000"/>
                          </a:solidFill>
                          <a:effectLst/>
                          <a:highlight>
                            <a:srgbClr val="FFFFFF"/>
                          </a:highlight>
                          <a:latin typeface="Arial" panose="020B0604020202020204" pitchFamily="34" charset="0"/>
                          <a:cs typeface="Arial" panose="020B0604020202020204" pitchFamily="34" charset="0"/>
                        </a:rPr>
                        <a:t>Program</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b="1" u="none" strike="noStrike" dirty="0">
                          <a:solidFill>
                            <a:srgbClr val="FF0000"/>
                          </a:solidFill>
                          <a:effectLst/>
                          <a:highlight>
                            <a:srgbClr val="FFFFFF"/>
                          </a:highlight>
                          <a:latin typeface="Arial" panose="020B0604020202020204" pitchFamily="34" charset="0"/>
                          <a:cs typeface="Arial" panose="020B0604020202020204" pitchFamily="34" charset="0"/>
                        </a:rPr>
                        <a:t>Adverse Letters</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b="1" u="none" strike="noStrike" dirty="0">
                          <a:solidFill>
                            <a:srgbClr val="FF0000"/>
                          </a:solidFill>
                          <a:effectLst/>
                          <a:highlight>
                            <a:srgbClr val="FFFFFF"/>
                          </a:highlight>
                          <a:latin typeface="Arial" panose="020B0604020202020204" pitchFamily="34" charset="0"/>
                          <a:cs typeface="Arial" panose="020B0604020202020204" pitchFamily="34" charset="0"/>
                        </a:rPr>
                        <a:t>Hearing Requests</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b="1" u="none" strike="noStrike" dirty="0">
                          <a:solidFill>
                            <a:srgbClr val="FF0000"/>
                          </a:solidFill>
                          <a:effectLst/>
                          <a:highlight>
                            <a:srgbClr val="FFFFFF"/>
                          </a:highlight>
                          <a:latin typeface="Arial" panose="020B0604020202020204" pitchFamily="34" charset="0"/>
                          <a:cs typeface="Arial" panose="020B0604020202020204" pitchFamily="34" charset="0"/>
                        </a:rPr>
                        <a:t>Mediations</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521498553"/>
                  </a:ext>
                </a:extLst>
              </a:tr>
              <a:tr h="206067">
                <a:tc>
                  <a:txBody>
                    <a:bodyPr/>
                    <a:lstStyle/>
                    <a:p>
                      <a:pPr algn="ctr" fontAlgn="ctr"/>
                      <a:r>
                        <a:rPr lang="en-US" sz="1000" u="none" strike="noStrike">
                          <a:solidFill>
                            <a:srgbClr val="FF0000"/>
                          </a:solidFill>
                          <a:effectLst/>
                          <a:highlight>
                            <a:srgbClr val="FFFFFF"/>
                          </a:highlight>
                          <a:latin typeface="Arial" panose="020B0604020202020204" pitchFamily="34" charset="0"/>
                          <a:cs typeface="Arial" panose="020B0604020202020204" pitchFamily="34" charset="0"/>
                        </a:rPr>
                        <a:t>PDN</a:t>
                      </a:r>
                      <a:endParaRPr lang="en-US" sz="1000" b="1" i="0" u="none" strike="noStrike">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13</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rPr>
                        <a:t>*</a:t>
                      </a:r>
                    </a:p>
                  </a:txBody>
                  <a:tcPr marL="0" marR="0" marT="0" marB="0" anchor="ctr"/>
                </a:tc>
                <a:tc>
                  <a:txBody>
                    <a:bodyPr/>
                    <a:lstStyle/>
                    <a:p>
                      <a:pPr algn="ctr" fontAlgn="ctr"/>
                      <a:r>
                        <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rPr>
                        <a:t>*</a:t>
                      </a:r>
                    </a:p>
                  </a:txBody>
                  <a:tcPr marL="0" marR="0" marT="0" marB="0" anchor="ctr"/>
                </a:tc>
                <a:extLst>
                  <a:ext uri="{0D108BD9-81ED-4DB2-BD59-A6C34878D82A}">
                    <a16:rowId xmlns:a16="http://schemas.microsoft.com/office/drawing/2014/main" val="3098392404"/>
                  </a:ext>
                </a:extLst>
              </a:tr>
              <a:tr h="206067">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Home Health Services</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rPr>
                        <a:t>*</a:t>
                      </a:r>
                    </a:p>
                  </a:txBody>
                  <a:tcPr marL="0" marR="0" marT="0" marB="0" anchor="ctr"/>
                </a:tc>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N/A</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N/A</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895830441"/>
                  </a:ext>
                </a:extLst>
              </a:tr>
              <a:tr h="206067">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Hospice Services</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N/A</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N/A</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solidFill>
                            <a:srgbClr val="FF0000"/>
                          </a:solidFill>
                          <a:effectLst/>
                          <a:highlight>
                            <a:srgbClr val="FFFFFF"/>
                          </a:highlight>
                          <a:latin typeface="Arial" panose="020B0604020202020204" pitchFamily="34" charset="0"/>
                          <a:cs typeface="Arial" panose="020B0604020202020204" pitchFamily="34" charset="0"/>
                        </a:rPr>
                        <a:t>N/A</a:t>
                      </a:r>
                      <a:endParaRPr lang="en-US" sz="1000" b="1" i="0" u="none" strike="noStrike" dirty="0">
                        <a:solidFill>
                          <a:srgbClr val="FF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476314279"/>
                  </a:ext>
                </a:extLst>
              </a:tr>
            </a:tbl>
          </a:graphicData>
        </a:graphic>
      </p:graphicFrame>
      <p:grpSp>
        <p:nvGrpSpPr>
          <p:cNvPr id="20" name="Group 19">
            <a:extLst>
              <a:ext uri="{FF2B5EF4-FFF2-40B4-BE49-F238E27FC236}">
                <a16:creationId xmlns:a16="http://schemas.microsoft.com/office/drawing/2014/main" id="{51AE5585-A3C2-61AA-CF91-810DE90EFC47}"/>
              </a:ext>
            </a:extLst>
          </p:cNvPr>
          <p:cNvGrpSpPr/>
          <p:nvPr/>
        </p:nvGrpSpPr>
        <p:grpSpPr>
          <a:xfrm>
            <a:off x="255804" y="2452812"/>
            <a:ext cx="5383462" cy="1983937"/>
            <a:chOff x="171403" y="2742792"/>
            <a:chExt cx="4103763" cy="2501042"/>
          </a:xfrm>
        </p:grpSpPr>
        <p:sp>
          <p:nvSpPr>
            <p:cNvPr id="14" name="TextBox 13">
              <a:extLst>
                <a:ext uri="{FF2B5EF4-FFF2-40B4-BE49-F238E27FC236}">
                  <a16:creationId xmlns:a16="http://schemas.microsoft.com/office/drawing/2014/main" id="{F55E5B42-0206-63C1-6B17-1955033338B0}"/>
                </a:ext>
              </a:extLst>
            </p:cNvPr>
            <p:cNvSpPr txBox="1"/>
            <p:nvPr/>
          </p:nvSpPr>
          <p:spPr>
            <a:xfrm>
              <a:off x="1423565" y="2742792"/>
              <a:ext cx="2157344" cy="329798"/>
            </a:xfrm>
            <a:prstGeom prst="rect">
              <a:avLst/>
            </a:prstGeom>
            <a:noFill/>
          </p:spPr>
          <p:txBody>
            <a:bodyPr wrap="square" rtlCol="0">
              <a:spAutoFit/>
            </a:bodyPr>
            <a:lstStyle/>
            <a:p>
              <a:r>
                <a:rPr lang="en-US" sz="1100" b="1" dirty="0">
                  <a:solidFill>
                    <a:srgbClr val="FF0000"/>
                  </a:solidFill>
                  <a:latin typeface="Arial" panose="020B0604020202020204" pitchFamily="34" charset="0"/>
                  <a:cs typeface="Arial" panose="020B0604020202020204" pitchFamily="34" charset="0"/>
                </a:rPr>
                <a:t>PDN Pediatrics Data SFY 2023</a:t>
              </a:r>
            </a:p>
          </p:txBody>
        </p:sp>
        <p:sp>
          <p:nvSpPr>
            <p:cNvPr id="17" name="TextBox 16">
              <a:extLst>
                <a:ext uri="{FF2B5EF4-FFF2-40B4-BE49-F238E27FC236}">
                  <a16:creationId xmlns:a16="http://schemas.microsoft.com/office/drawing/2014/main" id="{71587791-1BF9-D04F-ECD6-D02EF9588C4E}"/>
                </a:ext>
              </a:extLst>
            </p:cNvPr>
            <p:cNvSpPr txBox="1"/>
            <p:nvPr/>
          </p:nvSpPr>
          <p:spPr>
            <a:xfrm>
              <a:off x="286924" y="3066772"/>
              <a:ext cx="1392179" cy="504397"/>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 of NC Children receiving and approved for PDN</a:t>
              </a:r>
            </a:p>
          </p:txBody>
        </p:sp>
        <p:sp>
          <p:nvSpPr>
            <p:cNvPr id="18" name="TextBox 17">
              <a:extLst>
                <a:ext uri="{FF2B5EF4-FFF2-40B4-BE49-F238E27FC236}">
                  <a16:creationId xmlns:a16="http://schemas.microsoft.com/office/drawing/2014/main" id="{A5A9580C-C871-E8E5-883A-1B11CB4F0977}"/>
                </a:ext>
              </a:extLst>
            </p:cNvPr>
            <p:cNvSpPr txBox="1"/>
            <p:nvPr/>
          </p:nvSpPr>
          <p:spPr>
            <a:xfrm>
              <a:off x="2673968" y="3068123"/>
              <a:ext cx="1343361" cy="504397"/>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 PDN Children hours used and approved</a:t>
              </a:r>
            </a:p>
          </p:txBody>
        </p:sp>
        <p:sp>
          <p:nvSpPr>
            <p:cNvPr id="19" name="Rectangle 18">
              <a:extLst>
                <a:ext uri="{FF2B5EF4-FFF2-40B4-BE49-F238E27FC236}">
                  <a16:creationId xmlns:a16="http://schemas.microsoft.com/office/drawing/2014/main" id="{772F04F6-02D8-960C-4F3A-CA65BADAA65C}"/>
                </a:ext>
              </a:extLst>
            </p:cNvPr>
            <p:cNvSpPr/>
            <p:nvPr/>
          </p:nvSpPr>
          <p:spPr>
            <a:xfrm>
              <a:off x="171403" y="2819400"/>
              <a:ext cx="4103763" cy="2424434"/>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5C4861E-473B-2F8D-59B5-BAC267F528C4}"/>
              </a:ext>
            </a:extLst>
          </p:cNvPr>
          <p:cNvGrpSpPr/>
          <p:nvPr/>
        </p:nvGrpSpPr>
        <p:grpSpPr>
          <a:xfrm>
            <a:off x="237223" y="4497518"/>
            <a:ext cx="5402044" cy="2290885"/>
            <a:chOff x="6924681" y="4029424"/>
            <a:chExt cx="4619874" cy="2420048"/>
          </a:xfrm>
        </p:grpSpPr>
        <p:sp>
          <p:nvSpPr>
            <p:cNvPr id="21" name="Rectangle 20">
              <a:extLst>
                <a:ext uri="{FF2B5EF4-FFF2-40B4-BE49-F238E27FC236}">
                  <a16:creationId xmlns:a16="http://schemas.microsoft.com/office/drawing/2014/main" id="{556D1D7D-27A8-77D1-5A22-F095DBD098CD}"/>
                </a:ext>
              </a:extLst>
            </p:cNvPr>
            <p:cNvSpPr/>
            <p:nvPr/>
          </p:nvSpPr>
          <p:spPr>
            <a:xfrm>
              <a:off x="6924681" y="4029424"/>
              <a:ext cx="4619874" cy="2420048"/>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E146ED-3FEC-AD5B-25C1-389147BA14A9}"/>
                </a:ext>
              </a:extLst>
            </p:cNvPr>
            <p:cNvSpPr txBox="1"/>
            <p:nvPr/>
          </p:nvSpPr>
          <p:spPr>
            <a:xfrm>
              <a:off x="8224263" y="4029424"/>
              <a:ext cx="2273623" cy="319121"/>
            </a:xfrm>
            <a:prstGeom prst="rect">
              <a:avLst/>
            </a:prstGeom>
            <a:noFill/>
          </p:spPr>
          <p:txBody>
            <a:bodyPr wrap="square" rtlCol="0">
              <a:spAutoFit/>
            </a:bodyPr>
            <a:lstStyle/>
            <a:p>
              <a:r>
                <a:rPr lang="en-US" sz="1100" b="1" dirty="0">
                  <a:solidFill>
                    <a:srgbClr val="FF0000"/>
                  </a:solidFill>
                  <a:latin typeface="Arial" panose="020B0604020202020204" pitchFamily="34" charset="0"/>
                  <a:cs typeface="Arial" panose="020B0604020202020204" pitchFamily="34" charset="0"/>
                </a:rPr>
                <a:t>PDN Adults Data SFY 2023</a:t>
              </a:r>
            </a:p>
          </p:txBody>
        </p:sp>
        <p:sp>
          <p:nvSpPr>
            <p:cNvPr id="23" name="TextBox 22">
              <a:extLst>
                <a:ext uri="{FF2B5EF4-FFF2-40B4-BE49-F238E27FC236}">
                  <a16:creationId xmlns:a16="http://schemas.microsoft.com/office/drawing/2014/main" id="{9DCB8FA7-AF7B-1D23-5521-5C5AF4D6A4CC}"/>
                </a:ext>
              </a:extLst>
            </p:cNvPr>
            <p:cNvSpPr txBox="1"/>
            <p:nvPr/>
          </p:nvSpPr>
          <p:spPr>
            <a:xfrm>
              <a:off x="6940572" y="4201406"/>
              <a:ext cx="1640380" cy="422669"/>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 of NC adults receiving and approved for PDN</a:t>
              </a:r>
            </a:p>
          </p:txBody>
        </p:sp>
        <p:sp>
          <p:nvSpPr>
            <p:cNvPr id="26" name="TextBox 25">
              <a:extLst>
                <a:ext uri="{FF2B5EF4-FFF2-40B4-BE49-F238E27FC236}">
                  <a16:creationId xmlns:a16="http://schemas.microsoft.com/office/drawing/2014/main" id="{3C0C7E7A-57C8-5FFE-856C-99BEAD298C24}"/>
                </a:ext>
              </a:extLst>
            </p:cNvPr>
            <p:cNvSpPr txBox="1"/>
            <p:nvPr/>
          </p:nvSpPr>
          <p:spPr>
            <a:xfrm>
              <a:off x="9469270" y="4237200"/>
              <a:ext cx="1879784" cy="422669"/>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 PDN adults hours used and approved</a:t>
              </a:r>
            </a:p>
          </p:txBody>
        </p:sp>
      </p:grpSp>
      <p:graphicFrame>
        <p:nvGraphicFramePr>
          <p:cNvPr id="30" name="Table 29">
            <a:extLst>
              <a:ext uri="{FF2B5EF4-FFF2-40B4-BE49-F238E27FC236}">
                <a16:creationId xmlns:a16="http://schemas.microsoft.com/office/drawing/2014/main" id="{67FB86CD-CA62-D8D9-7348-8162D3F17532}"/>
              </a:ext>
            </a:extLst>
          </p:cNvPr>
          <p:cNvGraphicFramePr>
            <a:graphicFrameLocks noGrp="1"/>
          </p:cNvGraphicFramePr>
          <p:nvPr/>
        </p:nvGraphicFramePr>
        <p:xfrm>
          <a:off x="255804" y="639786"/>
          <a:ext cx="5383461" cy="1778660"/>
        </p:xfrm>
        <a:graphic>
          <a:graphicData uri="http://schemas.openxmlformats.org/drawingml/2006/table">
            <a:tbl>
              <a:tblPr>
                <a:tableStyleId>{5940675A-B579-460E-94D1-54222C63F5DA}</a:tableStyleId>
              </a:tblPr>
              <a:tblGrid>
                <a:gridCol w="2042600">
                  <a:extLst>
                    <a:ext uri="{9D8B030D-6E8A-4147-A177-3AD203B41FA5}">
                      <a16:colId xmlns:a16="http://schemas.microsoft.com/office/drawing/2014/main" val="3737743246"/>
                    </a:ext>
                  </a:extLst>
                </a:gridCol>
                <a:gridCol w="1096902">
                  <a:extLst>
                    <a:ext uri="{9D8B030D-6E8A-4147-A177-3AD203B41FA5}">
                      <a16:colId xmlns:a16="http://schemas.microsoft.com/office/drawing/2014/main" val="1538386758"/>
                    </a:ext>
                  </a:extLst>
                </a:gridCol>
                <a:gridCol w="1043011">
                  <a:extLst>
                    <a:ext uri="{9D8B030D-6E8A-4147-A177-3AD203B41FA5}">
                      <a16:colId xmlns:a16="http://schemas.microsoft.com/office/drawing/2014/main" val="1284279530"/>
                    </a:ext>
                  </a:extLst>
                </a:gridCol>
                <a:gridCol w="1200948">
                  <a:extLst>
                    <a:ext uri="{9D8B030D-6E8A-4147-A177-3AD203B41FA5}">
                      <a16:colId xmlns:a16="http://schemas.microsoft.com/office/drawing/2014/main" val="3094721708"/>
                    </a:ext>
                  </a:extLst>
                </a:gridCol>
              </a:tblGrid>
              <a:tr h="251180">
                <a:tc>
                  <a:txBody>
                    <a:bodyPr/>
                    <a:lstStyle/>
                    <a:p>
                      <a:pPr algn="ctr" fontAlgn="ctr"/>
                      <a:r>
                        <a:rPr lang="en-US" sz="900" b="1" u="none" strike="noStrike" dirty="0">
                          <a:solidFill>
                            <a:schemeClr val="bg1"/>
                          </a:solidFill>
                          <a:effectLst/>
                          <a:latin typeface="Arial" panose="020B0604020202020204" pitchFamily="34" charset="0"/>
                          <a:cs typeface="Arial" panose="020B0604020202020204" pitchFamily="34" charset="0"/>
                        </a:rPr>
                        <a:t>Data Element</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en-US" sz="900" b="1" u="none" strike="noStrike" dirty="0">
                          <a:solidFill>
                            <a:schemeClr val="bg1"/>
                          </a:solidFill>
                          <a:effectLst/>
                          <a:latin typeface="Arial" panose="020B0604020202020204" pitchFamily="34" charset="0"/>
                          <a:cs typeface="Arial" panose="020B0604020202020204" pitchFamily="34" charset="0"/>
                        </a:rPr>
                        <a:t>PDN PEDIATRICS</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en-US" sz="900" b="1" u="none" strike="noStrike" dirty="0">
                          <a:solidFill>
                            <a:schemeClr val="bg1"/>
                          </a:solidFill>
                          <a:effectLst/>
                          <a:latin typeface="Arial" panose="020B0604020202020204" pitchFamily="34" charset="0"/>
                          <a:cs typeface="Arial" panose="020B0604020202020204" pitchFamily="34" charset="0"/>
                        </a:rPr>
                        <a:t>PDN ADULTS</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tc>
                  <a:txBody>
                    <a:bodyPr/>
                    <a:lstStyle/>
                    <a:p>
                      <a:pPr algn="ctr" fontAlgn="ctr"/>
                      <a:r>
                        <a:rPr lang="en-US" sz="900" b="1" u="none" strike="noStrike" dirty="0">
                          <a:solidFill>
                            <a:schemeClr val="bg1"/>
                          </a:solidFill>
                          <a:effectLst/>
                          <a:latin typeface="Arial" panose="020B0604020202020204" pitchFamily="34" charset="0"/>
                          <a:cs typeface="Arial" panose="020B0604020202020204" pitchFamily="34" charset="0"/>
                        </a:rPr>
                        <a:t>Total</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val="271800244"/>
                  </a:ext>
                </a:extLst>
              </a:tr>
              <a:tr h="305496">
                <a:tc>
                  <a:txBody>
                    <a:bodyPr/>
                    <a:lstStyle/>
                    <a:p>
                      <a:pPr algn="ctr" fontAlgn="ctr"/>
                      <a:r>
                        <a:rPr lang="en-US" sz="1000" u="none" strike="noStrike" dirty="0">
                          <a:effectLst/>
                          <a:latin typeface="Arial" panose="020B0604020202020204" pitchFamily="34" charset="0"/>
                          <a:cs typeface="Arial" panose="020B0604020202020204" pitchFamily="34" charset="0"/>
                        </a:rPr>
                        <a:t>NC population approved for PDN</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1,234</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437</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1,671</a:t>
                      </a:r>
                      <a:endParaRPr lang="en-US" sz="1000" b="1"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267042813"/>
                  </a:ext>
                </a:extLst>
              </a:tr>
              <a:tr h="305496">
                <a:tc>
                  <a:txBody>
                    <a:bodyPr/>
                    <a:lstStyle/>
                    <a:p>
                      <a:pPr algn="ctr" fontAlgn="ctr"/>
                      <a:r>
                        <a:rPr lang="en-US" sz="1000" u="none" strike="noStrike" dirty="0">
                          <a:effectLst/>
                          <a:latin typeface="Arial" panose="020B0604020202020204" pitchFamily="34" charset="0"/>
                          <a:cs typeface="Arial" panose="020B0604020202020204" pitchFamily="34" charset="0"/>
                        </a:rPr>
                        <a:t>NC population receiving  PDN</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422</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134</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556</a:t>
                      </a:r>
                      <a:endParaRPr lang="en-US" sz="1000" b="1"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167919089"/>
                  </a:ext>
                </a:extLst>
              </a:tr>
              <a:tr h="305496">
                <a:tc>
                  <a:txBody>
                    <a:bodyPr/>
                    <a:lstStyle/>
                    <a:p>
                      <a:pPr algn="ctr" fontAlgn="ctr"/>
                      <a:r>
                        <a:rPr lang="en-US" sz="1000" u="none" strike="noStrike">
                          <a:effectLst/>
                          <a:latin typeface="Arial" panose="020B0604020202020204" pitchFamily="34" charset="0"/>
                          <a:cs typeface="Arial" panose="020B0604020202020204" pitchFamily="34" charset="0"/>
                        </a:rPr>
                        <a:t>PDN Hours Used</a:t>
                      </a:r>
                      <a:endParaRPr lang="en-US"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a:effectLst/>
                          <a:latin typeface="Arial" panose="020B0604020202020204" pitchFamily="34" charset="0"/>
                          <a:cs typeface="Arial" panose="020B0604020202020204" pitchFamily="34" charset="0"/>
                        </a:rPr>
                        <a:t>1,433,035</a:t>
                      </a:r>
                      <a:endParaRPr lang="en-US"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570,585</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2,003,620</a:t>
                      </a:r>
                      <a:endParaRPr lang="en-US" sz="1000" b="1"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086217248"/>
                  </a:ext>
                </a:extLst>
              </a:tr>
              <a:tr h="305496">
                <a:tc>
                  <a:txBody>
                    <a:bodyPr/>
                    <a:lstStyle/>
                    <a:p>
                      <a:pPr algn="ctr" fontAlgn="ctr"/>
                      <a:r>
                        <a:rPr lang="en-US" sz="1000" u="none" strike="noStrike">
                          <a:effectLst/>
                          <a:latin typeface="Arial" panose="020B0604020202020204" pitchFamily="34" charset="0"/>
                          <a:cs typeface="Arial" panose="020B0604020202020204" pitchFamily="34" charset="0"/>
                        </a:rPr>
                        <a:t>PDN Hours Approved</a:t>
                      </a:r>
                      <a:endParaRPr lang="en-US"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a:effectLst/>
                          <a:latin typeface="Arial" panose="020B0604020202020204" pitchFamily="34" charset="0"/>
                          <a:cs typeface="Arial" panose="020B0604020202020204" pitchFamily="34" charset="0"/>
                        </a:rPr>
                        <a:t>2,330,030</a:t>
                      </a:r>
                      <a:endParaRPr lang="en-US"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a:effectLst/>
                          <a:latin typeface="Arial" panose="020B0604020202020204" pitchFamily="34" charset="0"/>
                          <a:cs typeface="Arial" panose="020B0604020202020204" pitchFamily="34" charset="0"/>
                        </a:rPr>
                        <a:t>867,450</a:t>
                      </a:r>
                      <a:endParaRPr lang="en-US"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3,197,480</a:t>
                      </a:r>
                      <a:endParaRPr lang="en-US" sz="1000" b="1"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841730644"/>
                  </a:ext>
                </a:extLst>
              </a:tr>
              <a:tr h="305496">
                <a:tc>
                  <a:txBody>
                    <a:bodyPr/>
                    <a:lstStyle/>
                    <a:p>
                      <a:pPr algn="ctr" fontAlgn="ctr"/>
                      <a:r>
                        <a:rPr lang="en-US" sz="1000" u="none" strike="noStrike" dirty="0">
                          <a:effectLst/>
                          <a:latin typeface="Arial" panose="020B0604020202020204" pitchFamily="34" charset="0"/>
                          <a:cs typeface="Arial" panose="020B0604020202020204" pitchFamily="34" charset="0"/>
                        </a:rPr>
                        <a:t>Hourly payment rates for PDN to agencies </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$52.00 per hour</a:t>
                      </a:r>
                      <a:endParaRPr lang="en-US" sz="1000" b="1"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$52.00 per hour</a:t>
                      </a:r>
                      <a:endParaRPr lang="en-US" sz="1000" b="1"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tc>
                  <a:txBody>
                    <a:bodyPr/>
                    <a:lstStyle/>
                    <a:p>
                      <a:pPr algn="ctr" fontAlgn="ctr"/>
                      <a:r>
                        <a:rPr lang="en-US" sz="1000" u="none" strike="noStrike" dirty="0">
                          <a:effectLst/>
                          <a:highlight>
                            <a:srgbClr val="FFFFFF"/>
                          </a:highlight>
                          <a:latin typeface="Arial" panose="020B0604020202020204" pitchFamily="34" charset="0"/>
                          <a:cs typeface="Arial" panose="020B0604020202020204" pitchFamily="34" charset="0"/>
                        </a:rPr>
                        <a:t> N/A</a:t>
                      </a:r>
                      <a:endParaRPr lang="en-US" sz="1000" b="0"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296529028"/>
                  </a:ext>
                </a:extLst>
              </a:tr>
            </a:tbl>
          </a:graphicData>
        </a:graphic>
      </p:graphicFrame>
      <p:sp>
        <p:nvSpPr>
          <p:cNvPr id="31" name="TextBox 30">
            <a:extLst>
              <a:ext uri="{FF2B5EF4-FFF2-40B4-BE49-F238E27FC236}">
                <a16:creationId xmlns:a16="http://schemas.microsoft.com/office/drawing/2014/main" id="{9D37C315-E723-7F82-7D6B-4D4343E296DA}"/>
              </a:ext>
            </a:extLst>
          </p:cNvPr>
          <p:cNvSpPr txBox="1"/>
          <p:nvPr/>
        </p:nvSpPr>
        <p:spPr>
          <a:xfrm>
            <a:off x="1382752" y="69596"/>
            <a:ext cx="3343275" cy="369332"/>
          </a:xfrm>
          <a:prstGeom prst="rect">
            <a:avLst/>
          </a:prstGeom>
          <a:noFill/>
        </p:spPr>
        <p:txBody>
          <a:bodyPr wrap="square" rtlCol="0">
            <a:spAutoFit/>
          </a:bodyPr>
          <a:lstStyle/>
          <a:p>
            <a:r>
              <a:rPr lang="en-US" b="1" dirty="0">
                <a:solidFill>
                  <a:schemeClr val="tx2"/>
                </a:solidFill>
                <a:latin typeface="Franklin Gothic Medium" panose="020B0603020102020204" pitchFamily="34" charset="0"/>
                <a:cs typeface="Arial" panose="020B0604020202020204" pitchFamily="34" charset="0"/>
              </a:rPr>
              <a:t>Total PDN Population SFY 2023</a:t>
            </a:r>
          </a:p>
        </p:txBody>
      </p:sp>
      <p:sp>
        <p:nvSpPr>
          <p:cNvPr id="34" name="TextBox 33">
            <a:extLst>
              <a:ext uri="{FF2B5EF4-FFF2-40B4-BE49-F238E27FC236}">
                <a16:creationId xmlns:a16="http://schemas.microsoft.com/office/drawing/2014/main" id="{381420BE-E186-7023-4F86-48FC7330CA7E}"/>
              </a:ext>
            </a:extLst>
          </p:cNvPr>
          <p:cNvSpPr txBox="1"/>
          <p:nvPr/>
        </p:nvSpPr>
        <p:spPr>
          <a:xfrm>
            <a:off x="1837315" y="421949"/>
            <a:ext cx="2239021"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Sources: DR# 2024.2475, DR# 2024.2776</a:t>
            </a:r>
          </a:p>
        </p:txBody>
      </p:sp>
      <p:sp>
        <p:nvSpPr>
          <p:cNvPr id="35" name="TextBox 34">
            <a:extLst>
              <a:ext uri="{FF2B5EF4-FFF2-40B4-BE49-F238E27FC236}">
                <a16:creationId xmlns:a16="http://schemas.microsoft.com/office/drawing/2014/main" id="{572A5AED-59DA-50FE-5A09-2BDCE10CD97C}"/>
              </a:ext>
            </a:extLst>
          </p:cNvPr>
          <p:cNvSpPr txBox="1"/>
          <p:nvPr/>
        </p:nvSpPr>
        <p:spPr>
          <a:xfrm>
            <a:off x="6435169" y="637393"/>
            <a:ext cx="5501026"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Total Appeals Report for PDN, Home Health and Hospice: March 2024</a:t>
            </a:r>
          </a:p>
        </p:txBody>
      </p:sp>
      <p:sp>
        <p:nvSpPr>
          <p:cNvPr id="36" name="TextBox 35">
            <a:extLst>
              <a:ext uri="{FF2B5EF4-FFF2-40B4-BE49-F238E27FC236}">
                <a16:creationId xmlns:a16="http://schemas.microsoft.com/office/drawing/2014/main" id="{92299C26-0BDB-F540-9349-A986FE57C750}"/>
              </a:ext>
            </a:extLst>
          </p:cNvPr>
          <p:cNvSpPr txBox="1"/>
          <p:nvPr/>
        </p:nvSpPr>
        <p:spPr>
          <a:xfrm>
            <a:off x="7657451" y="1053432"/>
            <a:ext cx="268669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Source: Members Appeals Clearinghouse March 2024</a:t>
            </a:r>
          </a:p>
        </p:txBody>
      </p:sp>
      <p:pic>
        <p:nvPicPr>
          <p:cNvPr id="3" name="Picture 2">
            <a:extLst>
              <a:ext uri="{FF2B5EF4-FFF2-40B4-BE49-F238E27FC236}">
                <a16:creationId xmlns:a16="http://schemas.microsoft.com/office/drawing/2014/main" id="{E0D6F438-6290-7F9B-F40C-5E55BC4872A2}"/>
              </a:ext>
            </a:extLst>
          </p:cNvPr>
          <p:cNvPicPr>
            <a:picLocks noChangeAspect="1"/>
          </p:cNvPicPr>
          <p:nvPr/>
        </p:nvPicPr>
        <p:blipFill rotWithShape="1">
          <a:blip r:embed="rId4"/>
          <a:srcRect l="7050" t="3241" r="13332" b="8391"/>
          <a:stretch/>
        </p:blipFill>
        <p:spPr>
          <a:xfrm>
            <a:off x="559969" y="3109917"/>
            <a:ext cx="1589844" cy="1288369"/>
          </a:xfrm>
          <a:prstGeom prst="ellipse">
            <a:avLst/>
          </a:prstGeom>
        </p:spPr>
      </p:pic>
      <p:pic>
        <p:nvPicPr>
          <p:cNvPr id="5" name="Picture 4">
            <a:extLst>
              <a:ext uri="{FF2B5EF4-FFF2-40B4-BE49-F238E27FC236}">
                <a16:creationId xmlns:a16="http://schemas.microsoft.com/office/drawing/2014/main" id="{EC94F615-5427-E51D-13FE-28F033DF13E5}"/>
              </a:ext>
            </a:extLst>
          </p:cNvPr>
          <p:cNvPicPr>
            <a:picLocks noChangeAspect="1"/>
          </p:cNvPicPr>
          <p:nvPr/>
        </p:nvPicPr>
        <p:blipFill rotWithShape="1">
          <a:blip r:embed="rId5"/>
          <a:srcRect l="10738" t="7600" r="13885" b="6476"/>
          <a:stretch/>
        </p:blipFill>
        <p:spPr>
          <a:xfrm>
            <a:off x="3510857" y="3100349"/>
            <a:ext cx="1755075" cy="1297938"/>
          </a:xfrm>
          <a:prstGeom prst="ellipse">
            <a:avLst/>
          </a:prstGeom>
        </p:spPr>
      </p:pic>
      <p:pic>
        <p:nvPicPr>
          <p:cNvPr id="7" name="Picture 6">
            <a:extLst>
              <a:ext uri="{FF2B5EF4-FFF2-40B4-BE49-F238E27FC236}">
                <a16:creationId xmlns:a16="http://schemas.microsoft.com/office/drawing/2014/main" id="{D3FDAFE4-7E2D-1A77-D7CE-92B56377E0AF}"/>
              </a:ext>
            </a:extLst>
          </p:cNvPr>
          <p:cNvPicPr>
            <a:picLocks noChangeAspect="1"/>
          </p:cNvPicPr>
          <p:nvPr/>
        </p:nvPicPr>
        <p:blipFill rotWithShape="1">
          <a:blip r:embed="rId6"/>
          <a:srcRect t="6651" r="14090" b="5034"/>
          <a:stretch/>
        </p:blipFill>
        <p:spPr>
          <a:xfrm>
            <a:off x="255804" y="5154089"/>
            <a:ext cx="1739044" cy="1540655"/>
          </a:xfrm>
          <a:prstGeom prst="ellipse">
            <a:avLst/>
          </a:prstGeom>
        </p:spPr>
      </p:pic>
      <p:pic>
        <p:nvPicPr>
          <p:cNvPr id="11" name="Picture 10">
            <a:extLst>
              <a:ext uri="{FF2B5EF4-FFF2-40B4-BE49-F238E27FC236}">
                <a16:creationId xmlns:a16="http://schemas.microsoft.com/office/drawing/2014/main" id="{9EBD20E9-B1CD-73D1-8542-338892787093}"/>
              </a:ext>
            </a:extLst>
          </p:cNvPr>
          <p:cNvPicPr>
            <a:picLocks noChangeAspect="1"/>
          </p:cNvPicPr>
          <p:nvPr/>
        </p:nvPicPr>
        <p:blipFill rotWithShape="1">
          <a:blip r:embed="rId7"/>
          <a:srcRect l="9934" t="6897" r="15753" b="3676"/>
          <a:stretch/>
        </p:blipFill>
        <p:spPr>
          <a:xfrm>
            <a:off x="3351835" y="5093819"/>
            <a:ext cx="1739044" cy="1540656"/>
          </a:xfrm>
          <a:prstGeom prst="ellipse">
            <a:avLst/>
          </a:prstGeom>
        </p:spPr>
      </p:pic>
    </p:spTree>
    <p:extLst>
      <p:ext uri="{BB962C8B-B14F-4D97-AF65-F5344CB8AC3E}">
        <p14:creationId xmlns:p14="http://schemas.microsoft.com/office/powerpoint/2010/main" val="5212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E86648-C50A-A023-528A-AB6E48916634}"/>
              </a:ext>
            </a:extLst>
          </p:cNvPr>
          <p:cNvSpPr>
            <a:spLocks noGrp="1"/>
          </p:cNvSpPr>
          <p:nvPr>
            <p:ph type="body" sz="quarter" idx="10"/>
          </p:nvPr>
        </p:nvSpPr>
        <p:spPr>
          <a:xfrm>
            <a:off x="837141" y="1732493"/>
            <a:ext cx="10517717" cy="4592638"/>
          </a:xfrm>
        </p:spPr>
        <p:txBody>
          <a:bodyPr/>
          <a:lstStyle/>
          <a:p>
            <a:pPr marL="342900" lvl="1" indent="0">
              <a:spcBef>
                <a:spcPts val="0"/>
              </a:spcBef>
              <a:buNone/>
            </a:pPr>
            <a:endParaRPr lang="en-US" sz="1200" dirty="0">
              <a:solidFill>
                <a:srgbClr val="002060"/>
              </a:solidFill>
              <a:effectLst/>
              <a:latin typeface="Arial" panose="020B0604020202020204" pitchFamily="34" charset="0"/>
              <a:ea typeface="Times New Roman" panose="02020603050405020304" pitchFamily="18" charset="0"/>
              <a:cs typeface="Aptos" panose="020B0004020202020204" pitchFamily="34" charset="0"/>
            </a:endParaRPr>
          </a:p>
          <a:p>
            <a:pPr>
              <a:spcBef>
                <a:spcPts val="0"/>
              </a:spcBef>
            </a:pPr>
            <a:endParaRPr lang="en-US" sz="1600" dirty="0">
              <a:solidFill>
                <a:srgbClr val="002060"/>
              </a:solidFill>
              <a:effectLst/>
              <a:latin typeface="Arial" panose="020B0604020202020204" pitchFamily="34" charset="0"/>
              <a:ea typeface="Times New Roman" panose="02020603050405020304" pitchFamily="18" charset="0"/>
              <a:cs typeface="Aptos" panose="020B0004020202020204" pitchFamily="34" charset="0"/>
            </a:endParaRPr>
          </a:p>
          <a:p>
            <a:pPr>
              <a:spcBef>
                <a:spcPts val="0"/>
              </a:spcBef>
            </a:pPr>
            <a:r>
              <a:rPr lang="en-US" sz="1600" dirty="0">
                <a:solidFill>
                  <a:srgbClr val="002060"/>
                </a:solidFill>
                <a:effectLst/>
                <a:latin typeface="Arial" panose="020B0604020202020204" pitchFamily="34" charset="0"/>
                <a:ea typeface="Times New Roman" panose="02020603050405020304" pitchFamily="18" charset="0"/>
                <a:cs typeface="Aptos" panose="020B0004020202020204" pitchFamily="34" charset="0"/>
              </a:rPr>
              <a:t>What data is collected from the PDN providers? </a:t>
            </a:r>
            <a:endParaRPr lang="en-US" sz="1600" dirty="0">
              <a:latin typeface="Aptos" panose="020B0004020202020204" pitchFamily="34" charset="0"/>
              <a:ea typeface="Times New Roman" panose="02020603050405020304" pitchFamily="18" charset="0"/>
              <a:cs typeface="Aptos" panose="020B0004020202020204" pitchFamily="34" charset="0"/>
            </a:endParaRPr>
          </a:p>
          <a:p>
            <a:pPr lvl="1">
              <a:spcBef>
                <a:spcPts val="0"/>
              </a:spcBef>
            </a:pPr>
            <a:r>
              <a:rPr lang="en-US" sz="1600" dirty="0">
                <a:solidFill>
                  <a:schemeClr val="accent3">
                    <a:lumMod val="60000"/>
                    <a:lumOff val="40000"/>
                  </a:schemeClr>
                </a:solidFill>
                <a:effectLst/>
                <a:latin typeface="Arial" panose="020B0604020202020204" pitchFamily="34" charset="0"/>
                <a:ea typeface="Times New Roman" panose="02020603050405020304" pitchFamily="18" charset="0"/>
                <a:cs typeface="Aptos" panose="020B0004020202020204" pitchFamily="34" charset="0"/>
              </a:rPr>
              <a:t>Information collected from PDN providers aligns with CCP (Clinical Coverage Policy 3G-1 and 3G-2, </a:t>
            </a:r>
            <a:r>
              <a:rPr lang="en-US" sz="1600" b="1" dirty="0">
                <a:solidFill>
                  <a:schemeClr val="accent3">
                    <a:lumMod val="60000"/>
                    <a:lumOff val="40000"/>
                  </a:schemeClr>
                </a:solidFill>
                <a:effectLst/>
                <a:latin typeface="Arial" panose="020B0604020202020204" pitchFamily="34" charset="0"/>
                <a:ea typeface="Times New Roman" panose="02020603050405020304" pitchFamily="18" charset="0"/>
                <a:cs typeface="Aptos" panose="020B0004020202020204" pitchFamily="34" charset="0"/>
              </a:rPr>
              <a:t>Section 5.0 Requirements for and Limitations on Coverage</a:t>
            </a:r>
            <a:r>
              <a:rPr lang="en-US" sz="1600" dirty="0">
                <a:solidFill>
                  <a:schemeClr val="accent3">
                    <a:lumMod val="60000"/>
                    <a:lumOff val="40000"/>
                  </a:schemeClr>
                </a:solidFill>
                <a:effectLst/>
                <a:latin typeface="Arial" panose="020B0604020202020204" pitchFamily="34" charset="0"/>
                <a:ea typeface="Times New Roman" panose="02020603050405020304" pitchFamily="18" charset="0"/>
                <a:cs typeface="Aptos" panose="020B0004020202020204" pitchFamily="34" charset="0"/>
              </a:rPr>
              <a:t>) specific to clinical and/or administrative documentation required for prior authorization review. </a:t>
            </a:r>
            <a:endParaRPr lang="en-US" sz="1600"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endParaRPr>
          </a:p>
          <a:p>
            <a:pPr marL="685800" marR="0" indent="0">
              <a:spcBef>
                <a:spcPts val="0"/>
              </a:spcBef>
              <a:spcAft>
                <a:spcPts val="0"/>
              </a:spcAft>
              <a:buNone/>
            </a:pPr>
            <a:endParaRPr lang="en-US" sz="1600" dirty="0">
              <a:solidFill>
                <a:schemeClr val="tx2"/>
              </a:solidFill>
              <a:effectLst/>
              <a:latin typeface="Aptos" panose="020B0004020202020204" pitchFamily="34" charset="0"/>
              <a:ea typeface="Aptos" panose="020B0004020202020204" pitchFamily="34" charset="0"/>
              <a:cs typeface="Aptos" panose="020B0004020202020204" pitchFamily="34" charset="0"/>
            </a:endParaRPr>
          </a:p>
          <a:p>
            <a:pPr>
              <a:spcBef>
                <a:spcPts val="0"/>
              </a:spcBef>
            </a:pPr>
            <a:r>
              <a:rPr lang="en-US" sz="1600" dirty="0">
                <a:solidFill>
                  <a:schemeClr val="tx2"/>
                </a:solidFill>
                <a:effectLst/>
                <a:latin typeface="Arial" panose="020B0604020202020204" pitchFamily="34" charset="0"/>
                <a:ea typeface="Times New Roman" panose="02020603050405020304" pitchFamily="18" charset="0"/>
                <a:cs typeface="Aptos" panose="020B0004020202020204" pitchFamily="34" charset="0"/>
              </a:rPr>
              <a:t>Who is accountable for authorizing PDN hours and communicating/directing the PDN providers? </a:t>
            </a:r>
            <a:endParaRPr lang="en-US" sz="1600" dirty="0">
              <a:solidFill>
                <a:schemeClr val="tx2"/>
              </a:solidFill>
              <a:latin typeface="Aptos" panose="020B0004020202020204" pitchFamily="34" charset="0"/>
              <a:ea typeface="Times New Roman" panose="02020603050405020304" pitchFamily="18" charset="0"/>
              <a:cs typeface="Aptos" panose="020B0004020202020204" pitchFamily="34" charset="0"/>
            </a:endParaRPr>
          </a:p>
          <a:p>
            <a:pPr lvl="1">
              <a:spcBef>
                <a:spcPts val="0"/>
              </a:spcBef>
            </a:pPr>
            <a:r>
              <a:rPr lang="en-US" sz="1600" dirty="0">
                <a:solidFill>
                  <a:schemeClr val="accent3">
                    <a:lumMod val="60000"/>
                    <a:lumOff val="40000"/>
                  </a:schemeClr>
                </a:solidFill>
                <a:effectLst/>
                <a:latin typeface="Arial" panose="020B0604020202020204" pitchFamily="34" charset="0"/>
                <a:ea typeface="Times New Roman" panose="02020603050405020304" pitchFamily="18" charset="0"/>
                <a:cs typeface="Aptos" panose="020B0004020202020204" pitchFamily="34" charset="0"/>
              </a:rPr>
              <a:t>PDN prior approval requests are reviewed by Medicaid Nurse Consultant staff. Any decisions adverse to the member are completed by the Medicaid CMO (Chief Medical Officer). </a:t>
            </a:r>
            <a:endParaRPr lang="en-US" sz="1600"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endParaRPr>
          </a:p>
          <a:p>
            <a:pPr marL="685800" marR="0" indent="0">
              <a:spcBef>
                <a:spcPts val="0"/>
              </a:spcBef>
              <a:spcAft>
                <a:spcPts val="0"/>
              </a:spcAft>
              <a:buNone/>
            </a:pPr>
            <a:r>
              <a:rPr lang="en-US" sz="1600" dirty="0">
                <a:solidFill>
                  <a:srgbClr val="002060"/>
                </a:solidFill>
                <a:effectLst/>
                <a:latin typeface="Arial" panose="020B0604020202020204" pitchFamily="34" charset="0"/>
                <a:ea typeface="Aptos" panose="020B0004020202020204" pitchFamily="34" charset="0"/>
                <a:cs typeface="Aptos" panose="020B0004020202020204" pitchFamily="34" charset="0"/>
              </a:rPr>
              <a:t> </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a:spcBef>
                <a:spcPts val="0"/>
              </a:spcBef>
            </a:pPr>
            <a:r>
              <a:rPr lang="en-US" sz="1600" dirty="0">
                <a:solidFill>
                  <a:srgbClr val="002060"/>
                </a:solidFill>
                <a:effectLst/>
                <a:latin typeface="Arial" panose="020B0604020202020204" pitchFamily="34" charset="0"/>
                <a:ea typeface="Times New Roman" panose="02020603050405020304" pitchFamily="18" charset="0"/>
                <a:cs typeface="Aptos" panose="020B0004020202020204" pitchFamily="34" charset="0"/>
              </a:rPr>
              <a:t>Who can consumers contact regarding PDN issues? </a:t>
            </a:r>
            <a:endParaRPr lang="en-US" sz="1600" dirty="0">
              <a:latin typeface="Aptos" panose="020B0004020202020204" pitchFamily="34" charset="0"/>
              <a:ea typeface="Times New Roman" panose="02020603050405020304" pitchFamily="18" charset="0"/>
              <a:cs typeface="Aptos" panose="020B0004020202020204" pitchFamily="34" charset="0"/>
            </a:endParaRPr>
          </a:p>
          <a:p>
            <a:pPr lvl="1">
              <a:spcBef>
                <a:spcPts val="0"/>
              </a:spcBef>
            </a:pPr>
            <a:r>
              <a:rPr lang="en-US" sz="1600" dirty="0">
                <a:solidFill>
                  <a:schemeClr val="accent3">
                    <a:lumMod val="60000"/>
                    <a:lumOff val="40000"/>
                  </a:schemeClr>
                </a:solidFill>
                <a:effectLst/>
                <a:latin typeface="Arial" panose="020B0604020202020204" pitchFamily="34" charset="0"/>
                <a:ea typeface="Times New Roman" panose="02020603050405020304" pitchFamily="18" charset="0"/>
                <a:cs typeface="Aptos" panose="020B0004020202020204" pitchFamily="34" charset="0"/>
              </a:rPr>
              <a:t>For PDN issues, Medicaid encourages members and families to reach out to their PDN provider(s). Additionally, members and families may also reach out to the NC Medicaid Contact Center at 888-245-0179 </a:t>
            </a:r>
            <a:endParaRPr lang="en-US" sz="1600"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endParaRPr>
          </a:p>
        </p:txBody>
      </p:sp>
      <p:sp>
        <p:nvSpPr>
          <p:cNvPr id="3" name="Text Placeholder 2">
            <a:extLst>
              <a:ext uri="{FF2B5EF4-FFF2-40B4-BE49-F238E27FC236}">
                <a16:creationId xmlns:a16="http://schemas.microsoft.com/office/drawing/2014/main" id="{497E4B45-472C-119E-5E7D-59F998B950D7}"/>
              </a:ext>
            </a:extLst>
          </p:cNvPr>
          <p:cNvSpPr>
            <a:spLocks noGrp="1"/>
          </p:cNvSpPr>
          <p:nvPr>
            <p:ph type="body" sz="quarter" idx="11"/>
          </p:nvPr>
        </p:nvSpPr>
        <p:spPr>
          <a:xfrm>
            <a:off x="696383" y="6496216"/>
            <a:ext cx="10656007" cy="77092"/>
          </a:xfrm>
        </p:spPr>
        <p:txBody>
          <a:bodyPr/>
          <a:lstStyle/>
          <a:p>
            <a:endParaRPr lang="en-US" dirty="0"/>
          </a:p>
        </p:txBody>
      </p:sp>
      <p:sp>
        <p:nvSpPr>
          <p:cNvPr id="4" name="Slide Number Placeholder 3">
            <a:extLst>
              <a:ext uri="{FF2B5EF4-FFF2-40B4-BE49-F238E27FC236}">
                <a16:creationId xmlns:a16="http://schemas.microsoft.com/office/drawing/2014/main" id="{5109C955-910D-B28A-124E-8F8616F9C6EE}"/>
              </a:ext>
            </a:extLst>
          </p:cNvPr>
          <p:cNvSpPr>
            <a:spLocks noGrp="1"/>
          </p:cNvSpPr>
          <p:nvPr>
            <p:ph type="sldNum" sz="quarter" idx="14"/>
          </p:nvPr>
        </p:nvSpPr>
        <p:spPr/>
        <p:txBody>
          <a:bodyPr/>
          <a:lstStyle/>
          <a:p>
            <a:fld id="{11F27F3A-B3E9-41ED-AF8F-A365F10BB65F}" type="slidenum">
              <a:rPr lang="en-US" smtClean="0"/>
              <a:pPr/>
              <a:t>33</a:t>
            </a:fld>
            <a:endParaRPr lang="en-US"/>
          </a:p>
        </p:txBody>
      </p:sp>
      <p:sp>
        <p:nvSpPr>
          <p:cNvPr id="5" name="Title 4">
            <a:extLst>
              <a:ext uri="{FF2B5EF4-FFF2-40B4-BE49-F238E27FC236}">
                <a16:creationId xmlns:a16="http://schemas.microsoft.com/office/drawing/2014/main" id="{4309FE64-00A6-4A3A-51F9-BFFFEC348523}"/>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28733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1162132" y="2488518"/>
            <a:ext cx="9867735" cy="548640"/>
          </a:xfrm>
        </p:spPr>
        <p:txBody>
          <a:bodyPr/>
          <a:lstStyle/>
          <a:p>
            <a:pPr algn="ctr"/>
            <a:r>
              <a:rPr lang="en-US" sz="6600" b="0">
                <a:solidFill>
                  <a:schemeClr val="bg2">
                    <a:lumMod val="25000"/>
                  </a:schemeClr>
                </a:solidFill>
                <a:latin typeface="+mn-lt"/>
                <a:cs typeface="Arial"/>
              </a:rPr>
              <a:t>MH/SU/IDD/TBI System Announcements &amp; Updates </a:t>
            </a:r>
            <a:endParaRPr lang="en-US" sz="6600" b="0">
              <a:solidFill>
                <a:schemeClr val="bg2">
                  <a:lumMod val="25000"/>
                </a:schemeClr>
              </a:solidFill>
              <a:latin typeface="+mn-lt"/>
            </a:endParaRPr>
          </a:p>
        </p:txBody>
      </p:sp>
    </p:spTree>
    <p:extLst>
      <p:ext uri="{BB962C8B-B14F-4D97-AF65-F5344CB8AC3E}">
        <p14:creationId xmlns:p14="http://schemas.microsoft.com/office/powerpoint/2010/main" val="3134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1A3676F8-572B-C1A4-4ED7-0120429792F1}"/>
              </a:ext>
            </a:extLst>
          </p:cNvPr>
          <p:cNvSpPr/>
          <p:nvPr/>
        </p:nvSpPr>
        <p:spPr>
          <a:xfrm>
            <a:off x="464066" y="4342056"/>
            <a:ext cx="11274640" cy="2166180"/>
          </a:xfrm>
          <a:prstGeom prst="rect">
            <a:avLst/>
          </a:prstGeom>
          <a:solidFill>
            <a:srgbClr val="1F497D">
              <a:alpha val="12941"/>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F733B91-39C2-457B-B23F-E3E5F8FF7B71}"/>
              </a:ext>
            </a:extLst>
          </p:cNvPr>
          <p:cNvSpPr/>
          <p:nvPr/>
        </p:nvSpPr>
        <p:spPr>
          <a:xfrm>
            <a:off x="9932068" y="4519273"/>
            <a:ext cx="657668" cy="826616"/>
          </a:xfrm>
          <a:prstGeom prst="rect">
            <a:avLst/>
          </a:prstGeom>
          <a:solidFill>
            <a:schemeClr val="accent5">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2E609D7-C8B2-91C4-6CBF-6D4A1F5CA6D4}"/>
              </a:ext>
            </a:extLst>
          </p:cNvPr>
          <p:cNvSpPr/>
          <p:nvPr/>
        </p:nvSpPr>
        <p:spPr>
          <a:xfrm>
            <a:off x="618247" y="4494316"/>
            <a:ext cx="630936" cy="838032"/>
          </a:xfrm>
          <a:prstGeom prst="rect">
            <a:avLst/>
          </a:prstGeom>
          <a:solidFill>
            <a:schemeClr val="accent6">
              <a:lumMod val="20000"/>
              <a:lumOff val="80000"/>
            </a:schemeClr>
          </a:solid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93D5F4F-1FDB-F082-B677-8B0DE84899E3}"/>
              </a:ext>
            </a:extLst>
          </p:cNvPr>
          <p:cNvSpPr/>
          <p:nvPr/>
        </p:nvSpPr>
        <p:spPr>
          <a:xfrm>
            <a:off x="9944729" y="5507221"/>
            <a:ext cx="644680" cy="838032"/>
          </a:xfrm>
          <a:prstGeom prst="rect">
            <a:avLst/>
          </a:prstGeom>
          <a:solidFill>
            <a:schemeClr val="accent5">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Elbow Connector 70">
            <a:extLst>
              <a:ext uri="{FF2B5EF4-FFF2-40B4-BE49-F238E27FC236}">
                <a16:creationId xmlns:a16="http://schemas.microsoft.com/office/drawing/2014/main" id="{DB0BB890-22B6-41B8-FFAB-476326E74476}"/>
              </a:ext>
            </a:extLst>
          </p:cNvPr>
          <p:cNvCxnSpPr>
            <a:cxnSpLocks/>
            <a:stCxn id="8" idx="2"/>
            <a:endCxn id="54" idx="0"/>
          </p:cNvCxnSpPr>
          <p:nvPr/>
        </p:nvCxnSpPr>
        <p:spPr>
          <a:xfrm rot="5400000">
            <a:off x="7983765" y="1709370"/>
            <a:ext cx="750307" cy="4515064"/>
          </a:xfrm>
          <a:prstGeom prst="bentConnector3">
            <a:avLst>
              <a:gd name="adj1" fmla="val 50000"/>
            </a:avLst>
          </a:prstGeom>
          <a:ln w="38100">
            <a:solidFill>
              <a:srgbClr val="EADE9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95066ECC-F3AC-D538-DD29-D55DA4361242}"/>
              </a:ext>
            </a:extLst>
          </p:cNvPr>
          <p:cNvCxnSpPr>
            <a:cxnSpLocks/>
            <a:stCxn id="12" idx="3"/>
            <a:endCxn id="8" idx="0"/>
          </p:cNvCxnSpPr>
          <p:nvPr/>
        </p:nvCxnSpPr>
        <p:spPr>
          <a:xfrm rot="16200000" flipH="1">
            <a:off x="8036584" y="288630"/>
            <a:ext cx="738588" cy="4421143"/>
          </a:xfrm>
          <a:prstGeom prst="bentConnector3">
            <a:avLst>
              <a:gd name="adj1" fmla="val 50000"/>
            </a:avLst>
          </a:prstGeom>
          <a:ln w="38100">
            <a:solidFill>
              <a:srgbClr val="EADE9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6B73BC3-9C03-3371-FBFD-523B1A2C0A0A}"/>
              </a:ext>
            </a:extLst>
          </p:cNvPr>
          <p:cNvSpPr>
            <a:spLocks noGrp="1"/>
          </p:cNvSpPr>
          <p:nvPr>
            <p:ph type="title"/>
          </p:nvPr>
        </p:nvSpPr>
        <p:spPr>
          <a:xfrm>
            <a:off x="2148395" y="349764"/>
            <a:ext cx="8309499" cy="1055101"/>
          </a:xfrm>
        </p:spPr>
        <p:txBody>
          <a:bodyPr/>
          <a:lstStyle/>
          <a:p>
            <a:pPr algn="ctr"/>
            <a:r>
              <a:rPr lang="en-US" sz="2800">
                <a:solidFill>
                  <a:srgbClr val="002060"/>
                </a:solidFill>
                <a:latin typeface="+mn-lt"/>
                <a:cs typeface="Arial"/>
              </a:rPr>
              <a:t>May Community Collaboration</a:t>
            </a:r>
            <a:br>
              <a:rPr lang="en-US" sz="2800">
                <a:latin typeface="+mn-lt"/>
              </a:rPr>
            </a:br>
            <a:br>
              <a:rPr lang="en-US" sz="600" b="0">
                <a:latin typeface="+mn-lt"/>
              </a:rPr>
            </a:br>
            <a:r>
              <a:rPr lang="en-US" sz="2400" b="0">
                <a:solidFill>
                  <a:srgbClr val="002060"/>
                </a:solidFill>
                <a:latin typeface="+mn-lt"/>
                <a:cs typeface="Arial"/>
              </a:rPr>
              <a:t>Topic: </a:t>
            </a:r>
            <a:r>
              <a:rPr lang="en-US" sz="2400" b="0" u="sng">
                <a:solidFill>
                  <a:srgbClr val="002060"/>
                </a:solidFill>
                <a:latin typeface="+mn-lt"/>
                <a:cs typeface="Arial"/>
              </a:rPr>
              <a:t>Inclusion Connects</a:t>
            </a:r>
          </a:p>
        </p:txBody>
      </p:sp>
      <p:sp>
        <p:nvSpPr>
          <p:cNvPr id="4" name="Rectangle 3">
            <a:extLst>
              <a:ext uri="{FF2B5EF4-FFF2-40B4-BE49-F238E27FC236}">
                <a16:creationId xmlns:a16="http://schemas.microsoft.com/office/drawing/2014/main" id="{A00D0B47-C015-E2FB-9733-299BCF1E46D6}"/>
              </a:ext>
            </a:extLst>
          </p:cNvPr>
          <p:cNvSpPr/>
          <p:nvPr/>
        </p:nvSpPr>
        <p:spPr>
          <a:xfrm>
            <a:off x="6437612" y="2867131"/>
            <a:ext cx="2523744" cy="72325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Providers &amp;  Associations</a:t>
            </a:r>
          </a:p>
        </p:txBody>
      </p:sp>
      <p:sp>
        <p:nvSpPr>
          <p:cNvPr id="5" name="Rectangle 4">
            <a:extLst>
              <a:ext uri="{FF2B5EF4-FFF2-40B4-BE49-F238E27FC236}">
                <a16:creationId xmlns:a16="http://schemas.microsoft.com/office/drawing/2014/main" id="{4C5948A6-1E24-95C4-4F41-AF6C65398750}"/>
              </a:ext>
            </a:extLst>
          </p:cNvPr>
          <p:cNvSpPr/>
          <p:nvPr/>
        </p:nvSpPr>
        <p:spPr>
          <a:xfrm>
            <a:off x="603682" y="2876790"/>
            <a:ext cx="2523744" cy="723253"/>
          </a:xfrm>
          <a:prstGeom prst="rect">
            <a:avLst/>
          </a:prstGeom>
          <a:solidFill>
            <a:schemeClr val="accent6">
              <a:lumMod val="40000"/>
              <a:lumOff val="60000"/>
            </a:schemeClr>
          </a:solidFill>
          <a:ln>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SCFAC</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6" name="Rectangle 5">
            <a:extLst>
              <a:ext uri="{FF2B5EF4-FFF2-40B4-BE49-F238E27FC236}">
                <a16:creationId xmlns:a16="http://schemas.microsoft.com/office/drawing/2014/main" id="{2CA18497-A649-57E7-C099-E9C89D6F10BB}"/>
              </a:ext>
            </a:extLst>
          </p:cNvPr>
          <p:cNvSpPr/>
          <p:nvPr/>
        </p:nvSpPr>
        <p:spPr>
          <a:xfrm>
            <a:off x="3520647" y="2876790"/>
            <a:ext cx="2523744" cy="723253"/>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LME/MCO Clinical</a:t>
            </a:r>
          </a:p>
        </p:txBody>
      </p:sp>
      <p:sp>
        <p:nvSpPr>
          <p:cNvPr id="8" name="Rectangle 7">
            <a:extLst>
              <a:ext uri="{FF2B5EF4-FFF2-40B4-BE49-F238E27FC236}">
                <a16:creationId xmlns:a16="http://schemas.microsoft.com/office/drawing/2014/main" id="{1FD839CC-9637-1042-2F55-5F4EF736701E}"/>
              </a:ext>
            </a:extLst>
          </p:cNvPr>
          <p:cNvSpPr/>
          <p:nvPr/>
        </p:nvSpPr>
        <p:spPr>
          <a:xfrm>
            <a:off x="9354578" y="2868496"/>
            <a:ext cx="2523744" cy="723253"/>
          </a:xfrm>
          <a:prstGeom prst="rect">
            <a:avLst/>
          </a:prstGeom>
          <a:solidFill>
            <a:srgbClr val="EADE96"/>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NCHA BH Workgroup</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88BC87F2-9EB3-32BF-7F91-E928A18D5657}"/>
              </a:ext>
            </a:extLst>
          </p:cNvPr>
          <p:cNvSpPr/>
          <p:nvPr/>
        </p:nvSpPr>
        <p:spPr>
          <a:xfrm>
            <a:off x="4987835" y="1406656"/>
            <a:ext cx="841248" cy="723254"/>
          </a:xfrm>
          <a:prstGeom prst="rtTriangle">
            <a:avLst/>
          </a:prstGeom>
          <a:solidFill>
            <a:schemeClr val="accent6">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370CA735-A20D-881B-4882-BB229845AC9C}"/>
              </a:ext>
            </a:extLst>
          </p:cNvPr>
          <p:cNvSpPr/>
          <p:nvPr/>
        </p:nvSpPr>
        <p:spPr>
          <a:xfrm rot="10800000">
            <a:off x="6670330" y="1406655"/>
            <a:ext cx="841248" cy="723254"/>
          </a:xfrm>
          <a:prstGeom prst="rtTriangle">
            <a:avLst/>
          </a:prstGeom>
          <a:solidFill>
            <a:srgbClr val="EAD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arallelogram 11">
            <a:extLst>
              <a:ext uri="{FF2B5EF4-FFF2-40B4-BE49-F238E27FC236}">
                <a16:creationId xmlns:a16="http://schemas.microsoft.com/office/drawing/2014/main" id="{E44833F4-CDEB-F671-72E5-807F62013AD2}"/>
              </a:ext>
            </a:extLst>
          </p:cNvPr>
          <p:cNvSpPr/>
          <p:nvPr/>
        </p:nvSpPr>
        <p:spPr>
          <a:xfrm flipH="1">
            <a:off x="4987833" y="1406655"/>
            <a:ext cx="1682495" cy="723253"/>
          </a:xfrm>
          <a:prstGeom prst="parallelogram">
            <a:avLst>
              <a:gd name="adj" fmla="val 101272"/>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arallelogram 12">
            <a:extLst>
              <a:ext uri="{FF2B5EF4-FFF2-40B4-BE49-F238E27FC236}">
                <a16:creationId xmlns:a16="http://schemas.microsoft.com/office/drawing/2014/main" id="{77957397-EA9D-701C-567A-16BED2192306}"/>
              </a:ext>
            </a:extLst>
          </p:cNvPr>
          <p:cNvSpPr/>
          <p:nvPr/>
        </p:nvSpPr>
        <p:spPr>
          <a:xfrm flipH="1">
            <a:off x="5829080" y="1406655"/>
            <a:ext cx="1682495" cy="723253"/>
          </a:xfrm>
          <a:prstGeom prst="parallelogram">
            <a:avLst>
              <a:gd name="adj" fmla="val 101272"/>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D15BDD5-0022-2F66-5A63-739135C9EDD5}"/>
              </a:ext>
            </a:extLst>
          </p:cNvPr>
          <p:cNvSpPr txBox="1"/>
          <p:nvPr/>
        </p:nvSpPr>
        <p:spPr>
          <a:xfrm>
            <a:off x="4987833" y="1497154"/>
            <a:ext cx="252374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Side by Side</a:t>
            </a:r>
          </a:p>
        </p:txBody>
      </p:sp>
      <p:sp>
        <p:nvSpPr>
          <p:cNvPr id="30" name="Rectangle 29">
            <a:extLst>
              <a:ext uri="{FF2B5EF4-FFF2-40B4-BE49-F238E27FC236}">
                <a16:creationId xmlns:a16="http://schemas.microsoft.com/office/drawing/2014/main" id="{CB965DAA-7DD1-46DF-6307-04B342E30FAA}"/>
              </a:ext>
            </a:extLst>
          </p:cNvPr>
          <p:cNvSpPr/>
          <p:nvPr/>
        </p:nvSpPr>
        <p:spPr>
          <a:xfrm>
            <a:off x="1249183" y="4500082"/>
            <a:ext cx="630936" cy="838032"/>
          </a:xfrm>
          <a:prstGeom prst="rect">
            <a:avLst/>
          </a:prstGeom>
          <a:solidFill>
            <a:schemeClr val="accent3">
              <a:lumMod val="20000"/>
              <a:lumOff val="80000"/>
            </a:schemeClr>
          </a:solidFill>
          <a:ln>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ADEF926-0A9E-0502-2C7A-13DB2FE2B66B}"/>
              </a:ext>
            </a:extLst>
          </p:cNvPr>
          <p:cNvSpPr/>
          <p:nvPr/>
        </p:nvSpPr>
        <p:spPr>
          <a:xfrm>
            <a:off x="1876493" y="4500082"/>
            <a:ext cx="630936" cy="838032"/>
          </a:xfrm>
          <a:prstGeom prst="rect">
            <a:avLst/>
          </a:prstGeom>
          <a:solidFill>
            <a:schemeClr val="accent5">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A868F2F-B89F-C4C6-09BE-6874BA8CE306}"/>
              </a:ext>
            </a:extLst>
          </p:cNvPr>
          <p:cNvSpPr/>
          <p:nvPr/>
        </p:nvSpPr>
        <p:spPr>
          <a:xfrm>
            <a:off x="2512864" y="4500082"/>
            <a:ext cx="630936" cy="838032"/>
          </a:xfrm>
          <a:prstGeom prst="rect">
            <a:avLst/>
          </a:prstGeom>
          <a:solidFill>
            <a:srgbClr val="EADE96"/>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69E7B832-0F34-9EA3-BA77-3BC54B2F2C40}"/>
              </a:ext>
            </a:extLst>
          </p:cNvPr>
          <p:cNvSpPr/>
          <p:nvPr/>
        </p:nvSpPr>
        <p:spPr>
          <a:xfrm>
            <a:off x="8656468" y="4520063"/>
            <a:ext cx="630936" cy="838032"/>
          </a:xfrm>
          <a:prstGeom prst="rect">
            <a:avLst/>
          </a:prstGeom>
          <a:solidFill>
            <a:schemeClr val="accent6">
              <a:lumMod val="40000"/>
              <a:lumOff val="60000"/>
            </a:schemeClr>
          </a:solid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ADDE807-2C60-5E86-4924-679A1CF68D37}"/>
              </a:ext>
            </a:extLst>
          </p:cNvPr>
          <p:cNvSpPr/>
          <p:nvPr/>
        </p:nvSpPr>
        <p:spPr>
          <a:xfrm>
            <a:off x="9269035" y="4513565"/>
            <a:ext cx="665633" cy="838032"/>
          </a:xfrm>
          <a:prstGeom prst="rect">
            <a:avLst/>
          </a:prstGeom>
          <a:solidFill>
            <a:schemeClr val="accent3">
              <a:lumMod val="20000"/>
              <a:lumOff val="80000"/>
            </a:schemeClr>
          </a:solidFill>
          <a:ln>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FEF201E-E9F3-CBA0-3A87-5E7EB0CF388E}"/>
              </a:ext>
            </a:extLst>
          </p:cNvPr>
          <p:cNvSpPr/>
          <p:nvPr/>
        </p:nvSpPr>
        <p:spPr>
          <a:xfrm>
            <a:off x="10589735" y="4507857"/>
            <a:ext cx="622631" cy="838032"/>
          </a:xfrm>
          <a:prstGeom prst="rect">
            <a:avLst/>
          </a:prstGeom>
          <a:solidFill>
            <a:srgbClr val="EADE96"/>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D098750D-133C-7317-297A-21FC98C3BBBA}"/>
              </a:ext>
            </a:extLst>
          </p:cNvPr>
          <p:cNvSpPr txBox="1"/>
          <p:nvPr/>
        </p:nvSpPr>
        <p:spPr>
          <a:xfrm>
            <a:off x="512409" y="4564355"/>
            <a:ext cx="2782216" cy="707886"/>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Workforce </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(Peers)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7" name="TextBox 46">
            <a:extLst>
              <a:ext uri="{FF2B5EF4-FFF2-40B4-BE49-F238E27FC236}">
                <a16:creationId xmlns:a16="http://schemas.microsoft.com/office/drawing/2014/main" id="{5A87DE61-DE5C-A2BF-6C32-2BD8B65622EF}"/>
              </a:ext>
            </a:extLst>
          </p:cNvPr>
          <p:cNvSpPr txBox="1"/>
          <p:nvPr/>
        </p:nvSpPr>
        <p:spPr>
          <a:xfrm>
            <a:off x="8757298" y="4712969"/>
            <a:ext cx="2523742" cy="400110"/>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Crisis System</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9" name="Rectangle 48">
            <a:extLst>
              <a:ext uri="{FF2B5EF4-FFF2-40B4-BE49-F238E27FC236}">
                <a16:creationId xmlns:a16="http://schemas.microsoft.com/office/drawing/2014/main" id="{774590DE-C042-8D11-1BAA-A94DD220C914}"/>
              </a:ext>
            </a:extLst>
          </p:cNvPr>
          <p:cNvSpPr/>
          <p:nvPr/>
        </p:nvSpPr>
        <p:spPr>
          <a:xfrm>
            <a:off x="8656468" y="5514959"/>
            <a:ext cx="630936" cy="838032"/>
          </a:xfrm>
          <a:prstGeom prst="rect">
            <a:avLst/>
          </a:prstGeom>
          <a:solidFill>
            <a:schemeClr val="accent6">
              <a:lumMod val="40000"/>
              <a:lumOff val="60000"/>
            </a:schemeClr>
          </a:solid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FBC483D2-664C-13E1-BC88-CC5251358111}"/>
              </a:ext>
            </a:extLst>
          </p:cNvPr>
          <p:cNvSpPr/>
          <p:nvPr/>
        </p:nvSpPr>
        <p:spPr>
          <a:xfrm>
            <a:off x="9279096" y="5508461"/>
            <a:ext cx="665633" cy="838032"/>
          </a:xfrm>
          <a:prstGeom prst="rect">
            <a:avLst/>
          </a:prstGeom>
          <a:solidFill>
            <a:schemeClr val="accent3">
              <a:lumMod val="20000"/>
              <a:lumOff val="80000"/>
            </a:schemeClr>
          </a:solidFill>
          <a:ln>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612731D3-92B3-66DA-93E9-30433B0F7AB4}"/>
              </a:ext>
            </a:extLst>
          </p:cNvPr>
          <p:cNvSpPr/>
          <p:nvPr/>
        </p:nvSpPr>
        <p:spPr>
          <a:xfrm>
            <a:off x="1880820" y="5498515"/>
            <a:ext cx="646956" cy="826616"/>
          </a:xfrm>
          <a:prstGeom prst="rect">
            <a:avLst/>
          </a:prstGeom>
          <a:solidFill>
            <a:schemeClr val="accent5">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839EE7D-FD0D-8547-2241-01D48A8F5E88}"/>
              </a:ext>
            </a:extLst>
          </p:cNvPr>
          <p:cNvSpPr/>
          <p:nvPr/>
        </p:nvSpPr>
        <p:spPr>
          <a:xfrm>
            <a:off x="10590070" y="5498515"/>
            <a:ext cx="630936" cy="838032"/>
          </a:xfrm>
          <a:prstGeom prst="rect">
            <a:avLst/>
          </a:prstGeom>
          <a:solidFill>
            <a:srgbClr val="EADE96"/>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70328ADC-EBF8-0A96-94E7-F07856ECEF4B}"/>
              </a:ext>
            </a:extLst>
          </p:cNvPr>
          <p:cNvSpPr txBox="1"/>
          <p:nvPr/>
        </p:nvSpPr>
        <p:spPr>
          <a:xfrm>
            <a:off x="8697264" y="5572294"/>
            <a:ext cx="2523742" cy="707886"/>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Supports for Justice-Involved Individuals</a:t>
            </a:r>
          </a:p>
        </p:txBody>
      </p:sp>
      <p:sp>
        <p:nvSpPr>
          <p:cNvPr id="58" name="TextBox 57">
            <a:extLst>
              <a:ext uri="{FF2B5EF4-FFF2-40B4-BE49-F238E27FC236}">
                <a16:creationId xmlns:a16="http://schemas.microsoft.com/office/drawing/2014/main" id="{B38D71C2-4477-F3C2-6A49-D788C5D71C24}"/>
              </a:ext>
            </a:extLst>
          </p:cNvPr>
          <p:cNvSpPr txBox="1"/>
          <p:nvPr/>
        </p:nvSpPr>
        <p:spPr>
          <a:xfrm rot="16200000">
            <a:off x="-979010" y="5266850"/>
            <a:ext cx="2516819"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5B74"/>
                </a:solidFill>
                <a:effectLst/>
                <a:uLnTx/>
                <a:uFillTx/>
                <a:latin typeface="Franklin Gothic Medium" panose="020B0603020102020204" pitchFamily="34" charset="0"/>
                <a:ea typeface="+mn-ea"/>
                <a:cs typeface="Calibri" panose="020F0502020204030204" pitchFamily="34" charset="0"/>
              </a:rPr>
              <a:t>Advisory Committees</a:t>
            </a:r>
          </a:p>
        </p:txBody>
      </p:sp>
      <p:cxnSp>
        <p:nvCxnSpPr>
          <p:cNvPr id="11" name="Elbow Connector 10">
            <a:extLst>
              <a:ext uri="{FF2B5EF4-FFF2-40B4-BE49-F238E27FC236}">
                <a16:creationId xmlns:a16="http://schemas.microsoft.com/office/drawing/2014/main" id="{19758926-A319-64CA-839A-EA666B2A5395}"/>
              </a:ext>
            </a:extLst>
          </p:cNvPr>
          <p:cNvCxnSpPr>
            <a:stCxn id="12" idx="3"/>
            <a:endCxn id="5" idx="0"/>
          </p:cNvCxnSpPr>
          <p:nvPr/>
        </p:nvCxnSpPr>
        <p:spPr>
          <a:xfrm rot="5400000">
            <a:off x="3656990" y="338473"/>
            <a:ext cx="746882" cy="4329753"/>
          </a:xfrm>
          <a:prstGeom prst="bentConnector3">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344B240-EBC8-CE8A-50B5-8660B6F16B85}"/>
              </a:ext>
            </a:extLst>
          </p:cNvPr>
          <p:cNvCxnSpPr>
            <a:cxnSpLocks/>
            <a:stCxn id="12" idx="3"/>
            <a:endCxn id="6" idx="0"/>
          </p:cNvCxnSpPr>
          <p:nvPr/>
        </p:nvCxnSpPr>
        <p:spPr>
          <a:xfrm rot="5400000">
            <a:off x="5115472" y="1796955"/>
            <a:ext cx="746882" cy="1412788"/>
          </a:xfrm>
          <a:prstGeom prst="bentConnector3">
            <a:avLst>
              <a:gd name="adj1" fmla="val 50000"/>
            </a:avLst>
          </a:prstGeom>
          <a:ln w="3810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49FB095D-1C73-C44E-CD96-BCE44603F61F}"/>
              </a:ext>
            </a:extLst>
          </p:cNvPr>
          <p:cNvCxnSpPr>
            <a:cxnSpLocks/>
            <a:stCxn id="12" idx="3"/>
            <a:endCxn id="4" idx="0"/>
          </p:cNvCxnSpPr>
          <p:nvPr/>
        </p:nvCxnSpPr>
        <p:spPr>
          <a:xfrm rot="16200000" flipH="1">
            <a:off x="6578784" y="1746430"/>
            <a:ext cx="737223" cy="1504177"/>
          </a:xfrm>
          <a:prstGeom prst="bentConnector3">
            <a:avLst>
              <a:gd name="adj1" fmla="val 50000"/>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AE4FB08-174B-E3D5-409E-0EB42D6DB8AC}"/>
              </a:ext>
            </a:extLst>
          </p:cNvPr>
          <p:cNvCxnSpPr>
            <a:cxnSpLocks/>
            <a:stCxn id="5" idx="2"/>
            <a:endCxn id="54" idx="0"/>
          </p:cNvCxnSpPr>
          <p:nvPr/>
        </p:nvCxnSpPr>
        <p:spPr>
          <a:xfrm rot="16200000" flipH="1">
            <a:off x="3612464" y="1853133"/>
            <a:ext cx="742013" cy="4235832"/>
          </a:xfrm>
          <a:prstGeom prst="bentConnector3">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3A1F50B2-6F5E-F9A6-CF6A-9C048CC1F31A}"/>
              </a:ext>
            </a:extLst>
          </p:cNvPr>
          <p:cNvCxnSpPr>
            <a:cxnSpLocks/>
            <a:stCxn id="6" idx="2"/>
            <a:endCxn id="54" idx="0"/>
          </p:cNvCxnSpPr>
          <p:nvPr/>
        </p:nvCxnSpPr>
        <p:spPr>
          <a:xfrm rot="16200000" flipH="1">
            <a:off x="5070946" y="3311615"/>
            <a:ext cx="742013" cy="1318867"/>
          </a:xfrm>
          <a:prstGeom prst="bentConnector3">
            <a:avLst>
              <a:gd name="adj1" fmla="val 50000"/>
            </a:avLst>
          </a:prstGeom>
          <a:ln w="3810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A251117F-F94D-A6C3-4628-3247DE75654A}"/>
              </a:ext>
            </a:extLst>
          </p:cNvPr>
          <p:cNvCxnSpPr>
            <a:cxnSpLocks/>
            <a:stCxn id="4" idx="2"/>
            <a:endCxn id="54" idx="0"/>
          </p:cNvCxnSpPr>
          <p:nvPr/>
        </p:nvCxnSpPr>
        <p:spPr>
          <a:xfrm rot="5400000">
            <a:off x="6524599" y="3167171"/>
            <a:ext cx="751672" cy="1598098"/>
          </a:xfrm>
          <a:prstGeom prst="bentConnector3">
            <a:avLst>
              <a:gd name="adj1" fmla="val 50000"/>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F0AD0DE-D38E-954D-720C-48C48F5549B9}"/>
              </a:ext>
            </a:extLst>
          </p:cNvPr>
          <p:cNvSpPr txBox="1"/>
          <p:nvPr/>
        </p:nvSpPr>
        <p:spPr>
          <a:xfrm>
            <a:off x="618247" y="3642830"/>
            <a:ext cx="1180809" cy="35394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prstClr val="black"/>
                </a:solidFill>
                <a:latin typeface="Calibri" panose="020F0502020204030204"/>
              </a:rPr>
              <a:t>5</a:t>
            </a: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/8</a:t>
            </a:r>
          </a:p>
        </p:txBody>
      </p:sp>
      <p:sp>
        <p:nvSpPr>
          <p:cNvPr id="17" name="TextBox 16">
            <a:extLst>
              <a:ext uri="{FF2B5EF4-FFF2-40B4-BE49-F238E27FC236}">
                <a16:creationId xmlns:a16="http://schemas.microsoft.com/office/drawing/2014/main" id="{CC6294AD-5BA6-073B-C3C1-672415C3EFA0}"/>
              </a:ext>
            </a:extLst>
          </p:cNvPr>
          <p:cNvSpPr txBox="1"/>
          <p:nvPr/>
        </p:nvSpPr>
        <p:spPr>
          <a:xfrm>
            <a:off x="3520645" y="3597478"/>
            <a:ext cx="1180809" cy="35394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prstClr val="black"/>
                </a:solidFill>
                <a:latin typeface="Calibri" panose="020F0502020204030204"/>
              </a:rPr>
              <a:t>5</a:t>
            </a: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/21</a:t>
            </a:r>
          </a:p>
        </p:txBody>
      </p:sp>
      <p:sp>
        <p:nvSpPr>
          <p:cNvPr id="18" name="TextBox 17">
            <a:extLst>
              <a:ext uri="{FF2B5EF4-FFF2-40B4-BE49-F238E27FC236}">
                <a16:creationId xmlns:a16="http://schemas.microsoft.com/office/drawing/2014/main" id="{407B39FD-F48D-633B-3B9E-E575CA0299B2}"/>
              </a:ext>
            </a:extLst>
          </p:cNvPr>
          <p:cNvSpPr txBox="1"/>
          <p:nvPr/>
        </p:nvSpPr>
        <p:spPr>
          <a:xfrm>
            <a:off x="6437610" y="3589017"/>
            <a:ext cx="1180809" cy="35394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prstClr val="black"/>
                </a:solidFill>
                <a:latin typeface="Calibri" panose="020F0502020204030204"/>
              </a:rPr>
              <a:t>5/21</a:t>
            </a:r>
            <a:endParaRPr kumimoji="0" lang="en-US" sz="17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B6273FA-AE1A-D95C-AD0C-4C948ED38AE2}"/>
              </a:ext>
            </a:extLst>
          </p:cNvPr>
          <p:cNvSpPr txBox="1"/>
          <p:nvPr/>
        </p:nvSpPr>
        <p:spPr>
          <a:xfrm>
            <a:off x="9354578" y="3591383"/>
            <a:ext cx="1180809" cy="353943"/>
          </a:xfrm>
          <a:prstGeom prst="rect">
            <a:avLst/>
          </a:prstGeom>
          <a:solidFill>
            <a:schemeClr val="bg1"/>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srgbClr val="000000"/>
                </a:solidFill>
                <a:latin typeface="Calibri" panose="020F0502020204030204"/>
              </a:rPr>
              <a:t>5</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/16</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136CF39-A29A-8153-60BA-B98F6791D31B}"/>
              </a:ext>
            </a:extLst>
          </p:cNvPr>
          <p:cNvSpPr/>
          <p:nvPr/>
        </p:nvSpPr>
        <p:spPr>
          <a:xfrm>
            <a:off x="1235360" y="5490833"/>
            <a:ext cx="641133" cy="838032"/>
          </a:xfrm>
          <a:prstGeom prst="rect">
            <a:avLst/>
          </a:prstGeom>
          <a:solidFill>
            <a:schemeClr val="accent3">
              <a:lumMod val="20000"/>
              <a:lumOff val="80000"/>
            </a:schemeClr>
          </a:solidFill>
          <a:ln>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6CA07FC-31E0-2D5B-A8C9-01DA9991DFB4}"/>
              </a:ext>
            </a:extLst>
          </p:cNvPr>
          <p:cNvSpPr/>
          <p:nvPr/>
        </p:nvSpPr>
        <p:spPr>
          <a:xfrm>
            <a:off x="604424" y="5495993"/>
            <a:ext cx="630936" cy="832872"/>
          </a:xfrm>
          <a:prstGeom prst="rect">
            <a:avLst/>
          </a:prstGeom>
          <a:solidFill>
            <a:schemeClr val="accent6">
              <a:lumMod val="40000"/>
              <a:lumOff val="60000"/>
            </a:schemeClr>
          </a:solid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65629E-C99A-B4D1-A6D1-51B7D9B4115F}"/>
              </a:ext>
            </a:extLst>
          </p:cNvPr>
          <p:cNvSpPr/>
          <p:nvPr/>
        </p:nvSpPr>
        <p:spPr>
          <a:xfrm>
            <a:off x="2525061" y="5490833"/>
            <a:ext cx="630936" cy="838032"/>
          </a:xfrm>
          <a:prstGeom prst="rect">
            <a:avLst/>
          </a:prstGeom>
          <a:solidFill>
            <a:srgbClr val="EADE96"/>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8392AC51-1E95-5490-32A3-77DDE77CAAA3}"/>
              </a:ext>
            </a:extLst>
          </p:cNvPr>
          <p:cNvSpPr txBox="1"/>
          <p:nvPr/>
        </p:nvSpPr>
        <p:spPr>
          <a:xfrm>
            <a:off x="485385" y="5550940"/>
            <a:ext cx="2782216" cy="707886"/>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Workforce </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(DSPs)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42" name="Rectangle 141">
            <a:extLst>
              <a:ext uri="{FF2B5EF4-FFF2-40B4-BE49-F238E27FC236}">
                <a16:creationId xmlns:a16="http://schemas.microsoft.com/office/drawing/2014/main" id="{04949AAF-8451-5384-043D-0CF07FA66F2B}"/>
              </a:ext>
            </a:extLst>
          </p:cNvPr>
          <p:cNvSpPr/>
          <p:nvPr/>
        </p:nvSpPr>
        <p:spPr>
          <a:xfrm>
            <a:off x="607867" y="4494077"/>
            <a:ext cx="630936" cy="851812"/>
          </a:xfrm>
          <a:prstGeom prst="rect">
            <a:avLst/>
          </a:prstGeom>
          <a:solidFill>
            <a:schemeClr val="accent6">
              <a:lumMod val="40000"/>
              <a:lumOff val="60000"/>
            </a:schemeClr>
          </a:solidFill>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13FB1809-4740-A00D-C60E-19E43052A1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7493"/>
            <a:ext cx="1622612" cy="6074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53EDE83-7102-ED30-9D89-945830A25262}"/>
              </a:ext>
            </a:extLst>
          </p:cNvPr>
          <p:cNvSpPr txBox="1"/>
          <p:nvPr/>
        </p:nvSpPr>
        <p:spPr>
          <a:xfrm>
            <a:off x="5063508" y="2142108"/>
            <a:ext cx="841248" cy="3539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5/6</a:t>
            </a:r>
          </a:p>
        </p:txBody>
      </p:sp>
      <p:sp>
        <p:nvSpPr>
          <p:cNvPr id="19" name="TextBox 18">
            <a:extLst>
              <a:ext uri="{FF2B5EF4-FFF2-40B4-BE49-F238E27FC236}">
                <a16:creationId xmlns:a16="http://schemas.microsoft.com/office/drawing/2014/main" id="{947942BD-652D-AAF9-623A-0C85A81047E0}"/>
              </a:ext>
            </a:extLst>
          </p:cNvPr>
          <p:cNvSpPr txBox="1"/>
          <p:nvPr/>
        </p:nvSpPr>
        <p:spPr>
          <a:xfrm>
            <a:off x="7655520" y="4718309"/>
            <a:ext cx="906689" cy="353943"/>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5/1</a:t>
            </a:r>
          </a:p>
        </p:txBody>
      </p:sp>
      <p:sp>
        <p:nvSpPr>
          <p:cNvPr id="22" name="TextBox 21">
            <a:extLst>
              <a:ext uri="{FF2B5EF4-FFF2-40B4-BE49-F238E27FC236}">
                <a16:creationId xmlns:a16="http://schemas.microsoft.com/office/drawing/2014/main" id="{BBD5EE24-4C1B-F70C-5B36-C0406E4B7F68}"/>
              </a:ext>
            </a:extLst>
          </p:cNvPr>
          <p:cNvSpPr txBox="1"/>
          <p:nvPr/>
        </p:nvSpPr>
        <p:spPr>
          <a:xfrm>
            <a:off x="7655520" y="5707644"/>
            <a:ext cx="906689" cy="353943"/>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5/14</a:t>
            </a:r>
          </a:p>
        </p:txBody>
      </p:sp>
      <p:sp>
        <p:nvSpPr>
          <p:cNvPr id="27" name="TextBox 26">
            <a:extLst>
              <a:ext uri="{FF2B5EF4-FFF2-40B4-BE49-F238E27FC236}">
                <a16:creationId xmlns:a16="http://schemas.microsoft.com/office/drawing/2014/main" id="{68DD0984-D927-5A3A-F8F9-66429CF43A79}"/>
              </a:ext>
            </a:extLst>
          </p:cNvPr>
          <p:cNvSpPr txBox="1"/>
          <p:nvPr/>
        </p:nvSpPr>
        <p:spPr>
          <a:xfrm>
            <a:off x="3039290" y="4727733"/>
            <a:ext cx="906689" cy="353943"/>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prstClr val="black"/>
                </a:solidFill>
                <a:latin typeface="Calibri" panose="020F0502020204030204"/>
              </a:rPr>
              <a:t>5</a:t>
            </a: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28" name="TextBox 27">
            <a:extLst>
              <a:ext uri="{FF2B5EF4-FFF2-40B4-BE49-F238E27FC236}">
                <a16:creationId xmlns:a16="http://schemas.microsoft.com/office/drawing/2014/main" id="{1B2A4DC0-2A22-253F-5EEF-719E790DDFD7}"/>
              </a:ext>
            </a:extLst>
          </p:cNvPr>
          <p:cNvSpPr txBox="1"/>
          <p:nvPr/>
        </p:nvSpPr>
        <p:spPr>
          <a:xfrm>
            <a:off x="3058693" y="5707644"/>
            <a:ext cx="906689" cy="353943"/>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prstClr val="black"/>
                </a:solidFill>
                <a:latin typeface="Calibri" panose="020F0502020204030204"/>
              </a:rPr>
              <a:t>5</a:t>
            </a: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/20</a:t>
            </a:r>
          </a:p>
        </p:txBody>
      </p:sp>
      <p:cxnSp>
        <p:nvCxnSpPr>
          <p:cNvPr id="34" name="Connector: Elbow 33">
            <a:extLst>
              <a:ext uri="{FF2B5EF4-FFF2-40B4-BE49-F238E27FC236}">
                <a16:creationId xmlns:a16="http://schemas.microsoft.com/office/drawing/2014/main" id="{54B950C7-B20E-6F64-4193-ED8D2A8F8B89}"/>
              </a:ext>
            </a:extLst>
          </p:cNvPr>
          <p:cNvCxnSpPr>
            <a:cxnSpLocks/>
          </p:cNvCxnSpPr>
          <p:nvPr/>
        </p:nvCxnSpPr>
        <p:spPr>
          <a:xfrm flipV="1">
            <a:off x="334288" y="1742287"/>
            <a:ext cx="4563777" cy="2521630"/>
          </a:xfrm>
          <a:prstGeom prst="bentConnector3">
            <a:avLst>
              <a:gd name="adj1" fmla="val -9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Shape, rectangle&#10;&#10;Description automatically generated">
            <a:extLst>
              <a:ext uri="{FF2B5EF4-FFF2-40B4-BE49-F238E27FC236}">
                <a16:creationId xmlns:a16="http://schemas.microsoft.com/office/drawing/2014/main" id="{14D1D8C6-00CD-87FE-9B69-8893C11D568F}"/>
              </a:ext>
            </a:extLst>
          </p:cNvPr>
          <p:cNvPicPr>
            <a:picLocks noChangeAspect="1"/>
          </p:cNvPicPr>
          <p:nvPr/>
        </p:nvPicPr>
        <p:blipFill>
          <a:blip r:embed="rId4"/>
          <a:stretch>
            <a:fillRect/>
          </a:stretch>
        </p:blipFill>
        <p:spPr>
          <a:xfrm>
            <a:off x="4655597" y="4942872"/>
            <a:ext cx="2562225" cy="885825"/>
          </a:xfrm>
          <a:prstGeom prst="rect">
            <a:avLst/>
          </a:prstGeom>
        </p:spPr>
      </p:pic>
      <p:sp>
        <p:nvSpPr>
          <p:cNvPr id="36" name="TextBox 21">
            <a:extLst>
              <a:ext uri="{FF2B5EF4-FFF2-40B4-BE49-F238E27FC236}">
                <a16:creationId xmlns:a16="http://schemas.microsoft.com/office/drawing/2014/main" id="{408F928A-62D7-00B8-5DD4-8DCEDE3B4C68}"/>
              </a:ext>
            </a:extLst>
          </p:cNvPr>
          <p:cNvSpPr txBox="1"/>
          <p:nvPr/>
        </p:nvSpPr>
        <p:spPr>
          <a:xfrm>
            <a:off x="4568609" y="5064010"/>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Child Behavioral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Health</a:t>
            </a:r>
          </a:p>
        </p:txBody>
      </p:sp>
      <p:sp>
        <p:nvSpPr>
          <p:cNvPr id="39" name="TextBox 41">
            <a:extLst>
              <a:ext uri="{FF2B5EF4-FFF2-40B4-BE49-F238E27FC236}">
                <a16:creationId xmlns:a16="http://schemas.microsoft.com/office/drawing/2014/main" id="{DF26BE98-1041-B771-0BE4-89EA754745CB}"/>
              </a:ext>
            </a:extLst>
          </p:cNvPr>
          <p:cNvSpPr txBox="1"/>
          <p:nvPr/>
        </p:nvSpPr>
        <p:spPr>
          <a:xfrm>
            <a:off x="5524537" y="5916375"/>
            <a:ext cx="841248" cy="353943"/>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prstClr val="black"/>
                </a:solidFill>
                <a:latin typeface="Calibri" panose="020F0502020204030204"/>
                <a:cs typeface="Calibri"/>
              </a:rPr>
              <a:t>5</a:t>
            </a:r>
            <a:r>
              <a:rPr kumimoji="0" lang="en-US" sz="1700" b="1" i="0" u="none" strike="noStrike" kern="1200" cap="none" spc="0" normalizeH="0" baseline="0" noProof="0">
                <a:ln>
                  <a:noFill/>
                </a:ln>
                <a:solidFill>
                  <a:prstClr val="black"/>
                </a:solidFill>
                <a:effectLst/>
                <a:uLnTx/>
                <a:uFillTx/>
                <a:latin typeface="Calibri" panose="020F0502020204030204"/>
                <a:ea typeface="+mn-ea"/>
                <a:cs typeface="Calibri"/>
              </a:rPr>
              <a:t>/17</a:t>
            </a:r>
          </a:p>
        </p:txBody>
      </p:sp>
      <p:sp>
        <p:nvSpPr>
          <p:cNvPr id="33" name="TextBox 32">
            <a:extLst>
              <a:ext uri="{FF2B5EF4-FFF2-40B4-BE49-F238E27FC236}">
                <a16:creationId xmlns:a16="http://schemas.microsoft.com/office/drawing/2014/main" id="{9184BB45-B1AB-3D3D-8601-B170CAF9B114}"/>
              </a:ext>
            </a:extLst>
          </p:cNvPr>
          <p:cNvSpPr txBox="1"/>
          <p:nvPr/>
        </p:nvSpPr>
        <p:spPr>
          <a:xfrm>
            <a:off x="8757298" y="1071206"/>
            <a:ext cx="2981408" cy="923330"/>
          </a:xfrm>
          <a:prstGeom prst="rect">
            <a:avLst/>
          </a:prstGeom>
          <a:noFill/>
          <a:ln w="28575">
            <a:solidFill>
              <a:schemeClr val="tx1"/>
            </a:solidFill>
          </a:ln>
        </p:spPr>
        <p:txBody>
          <a:bodyPr wrap="square" rtlCol="0">
            <a:spAutoFit/>
          </a:bodyPr>
          <a:lstStyle/>
          <a:p>
            <a:r>
              <a:rPr lang="en-US" b="1"/>
              <a:t>If you’re interested in joining an advisory committee, please fill out this </a:t>
            </a:r>
            <a:r>
              <a:rPr lang="en-US" b="1">
                <a:hlinkClick r:id="rId5"/>
              </a:rPr>
              <a:t>form</a:t>
            </a:r>
            <a:r>
              <a:rPr lang="en-US" b="1"/>
              <a:t>!</a:t>
            </a:r>
          </a:p>
        </p:txBody>
      </p:sp>
    </p:spTree>
    <p:extLst>
      <p:ext uri="{BB962C8B-B14F-4D97-AF65-F5344CB8AC3E}">
        <p14:creationId xmlns:p14="http://schemas.microsoft.com/office/powerpoint/2010/main" val="203548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F5CAC-6AC6-B746-6729-5C784E12E40C}"/>
              </a:ext>
            </a:extLst>
          </p:cNvPr>
          <p:cNvSpPr>
            <a:spLocks noGrp="1"/>
          </p:cNvSpPr>
          <p:nvPr>
            <p:ph type="title"/>
          </p:nvPr>
        </p:nvSpPr>
        <p:spPr>
          <a:xfrm>
            <a:off x="825277" y="624055"/>
            <a:ext cx="10932614" cy="548640"/>
          </a:xfrm>
        </p:spPr>
        <p:txBody>
          <a:bodyPr/>
          <a:lstStyle/>
          <a:p>
            <a:r>
              <a:rPr lang="en-US" sz="3200" b="1" i="0">
                <a:effectLst/>
                <a:latin typeface="Calibri" panose="020F0502020204030204" pitchFamily="34" charset="0"/>
                <a:cs typeface="Calibri" panose="020F0502020204030204" pitchFamily="34" charset="0"/>
              </a:rPr>
              <a:t>Samantha R. et al. vs. NCDHHS and the State of North Carolina</a:t>
            </a:r>
            <a:br>
              <a:rPr lang="en-US" sz="3200" b="1" i="0">
                <a:solidFill>
                  <a:srgbClr val="212529"/>
                </a:solidFill>
                <a:effectLst/>
                <a:latin typeface="Calibri" panose="020F0502020204030204" pitchFamily="34" charset="0"/>
                <a:cs typeface="Calibri" panose="020F0502020204030204" pitchFamily="34" charset="0"/>
              </a:rPr>
            </a:br>
            <a:endParaRPr lang="en-US" sz="3200">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FA96DADE-C104-0ABD-C33E-76F1D3C89CD8}"/>
              </a:ext>
            </a:extLst>
          </p:cNvPr>
          <p:cNvSpPr>
            <a:spLocks noGrp="1"/>
          </p:cNvSpPr>
          <p:nvPr>
            <p:ph type="body" sz="quarter" idx="4294967295"/>
          </p:nvPr>
        </p:nvSpPr>
        <p:spPr>
          <a:xfrm>
            <a:off x="899168" y="1307566"/>
            <a:ext cx="9972032" cy="765175"/>
          </a:xfrm>
          <a:ln w="12700">
            <a:solidFill>
              <a:schemeClr val="tx2"/>
            </a:solidFill>
          </a:ln>
        </p:spPr>
        <p:txBody>
          <a:bodyPr/>
          <a:lstStyle/>
          <a:p>
            <a:pPr marL="0" indent="0">
              <a:buNone/>
            </a:pPr>
            <a:r>
              <a:rPr lang="en-US" sz="2000">
                <a:latin typeface="Calibri" panose="020F0502020204030204" pitchFamily="34" charset="0"/>
                <a:cs typeface="Calibri" panose="020F0502020204030204" pitchFamily="34" charset="0"/>
              </a:rPr>
              <a:t>On April 10th, NCDHHS &amp; Disability Rights North Carolina (DRNC) announced an agreement in the litigation. Click </a:t>
            </a:r>
            <a:r>
              <a:rPr lang="en-US" sz="2000">
                <a:solidFill>
                  <a:schemeClr val="tx2">
                    <a:lumMod val="60000"/>
                    <a:lumOff val="40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here</a:t>
            </a:r>
            <a:r>
              <a:rPr lang="en-US" sz="2000">
                <a:latin typeface="Calibri" panose="020F0502020204030204" pitchFamily="34" charset="0"/>
                <a:cs typeface="Calibri" panose="020F0502020204030204" pitchFamily="34" charset="0"/>
              </a:rPr>
              <a:t> to read the press release.</a:t>
            </a:r>
          </a:p>
        </p:txBody>
      </p:sp>
      <p:sp>
        <p:nvSpPr>
          <p:cNvPr id="4" name="TextBox 3">
            <a:extLst>
              <a:ext uri="{FF2B5EF4-FFF2-40B4-BE49-F238E27FC236}">
                <a16:creationId xmlns:a16="http://schemas.microsoft.com/office/drawing/2014/main" id="{C4B3DCEA-E07C-7290-A14C-1EB032CEE121}"/>
              </a:ext>
            </a:extLst>
          </p:cNvPr>
          <p:cNvSpPr txBox="1"/>
          <p:nvPr/>
        </p:nvSpPr>
        <p:spPr>
          <a:xfrm>
            <a:off x="825276" y="2339110"/>
            <a:ext cx="10646287" cy="140038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a:latin typeface="Calibri" panose="020F0502020204030204" pitchFamily="34" charset="0"/>
                <a:cs typeface="Calibri" panose="020F0502020204030204" pitchFamily="34" charset="0"/>
              </a:rPr>
              <a:t>If the </a:t>
            </a:r>
            <a:r>
              <a:rPr lang="en-US" sz="2000" b="1">
                <a:latin typeface="Calibri" panose="020F0502020204030204" pitchFamily="34" charset="0"/>
                <a:cs typeface="Calibri" panose="020F0502020204030204" pitchFamily="34" charset="0"/>
              </a:rPr>
              <a:t>Samantha R. et al. vs. NCDHHS and the State of North Carolina litigation is approved by the Court, </a:t>
            </a:r>
            <a:r>
              <a:rPr lang="en-US" sz="2000">
                <a:latin typeface="Calibri" panose="020F0502020204030204" pitchFamily="34" charset="0"/>
                <a:ea typeface="Calibri" panose="020F0502020204030204" pitchFamily="34" charset="0"/>
                <a:cs typeface="Calibri" panose="020F0502020204030204" pitchFamily="34" charset="0"/>
              </a:rPr>
              <a:t>NCDHHS and DRNC will jointly discuss the consent order during </a:t>
            </a:r>
            <a:r>
              <a:rPr lang="en-US" sz="2000" b="1">
                <a:latin typeface="Calibri" panose="020F0502020204030204" pitchFamily="34" charset="0"/>
                <a:ea typeface="Calibri" panose="020F0502020204030204" pitchFamily="34" charset="0"/>
                <a:cs typeface="Calibri" panose="020F0502020204030204" pitchFamily="34" charset="0"/>
              </a:rPr>
              <a:t>two webinars in May</a:t>
            </a:r>
            <a:endParaRPr lang="en-US" sz="2000" b="1">
              <a:solidFill>
                <a:schemeClr val="tx2">
                  <a:lumMod val="60000"/>
                  <a:lumOff val="40000"/>
                </a:schemeClr>
              </a:solidFill>
              <a:latin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The webinars will present the same information so if you’re interested in joining, you only need to attend one of the webinars </a:t>
            </a:r>
            <a:r>
              <a:rPr lang="en-US" sz="2000" u="sng">
                <a:latin typeface="Calibri" panose="020F0502020204030204" pitchFamily="34" charset="0"/>
                <a:ea typeface="Calibri" panose="020F0502020204030204" pitchFamily="34" charset="0"/>
                <a:cs typeface="Calibri" panose="020F0502020204030204" pitchFamily="34" charset="0"/>
              </a:rPr>
              <a:t>(*but you are welcome to attend both if that is your preference)</a:t>
            </a:r>
            <a:endParaRPr lang="en-US" sz="2000" u="sng">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7B4572B-ED6B-FB33-8E8D-6E81963BEF58}"/>
              </a:ext>
            </a:extLst>
          </p:cNvPr>
          <p:cNvSpPr txBox="1"/>
          <p:nvPr/>
        </p:nvSpPr>
        <p:spPr>
          <a:xfrm>
            <a:off x="1453347" y="4313639"/>
            <a:ext cx="3719015" cy="147732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b="1">
                <a:latin typeface="Calibri" panose="020F0502020204030204" pitchFamily="34" charset="0"/>
                <a:cs typeface="Calibri" panose="020F0502020204030204" pitchFamily="34" charset="0"/>
              </a:rPr>
              <a:t>Samantha R. Webinar</a:t>
            </a:r>
          </a:p>
          <a:p>
            <a:pPr algn="ctr"/>
            <a:r>
              <a:rPr lang="en-US" b="1">
                <a:latin typeface="Calibri" panose="020F0502020204030204" pitchFamily="34" charset="0"/>
                <a:cs typeface="Calibri" panose="020F0502020204030204" pitchFamily="34" charset="0"/>
              </a:rPr>
              <a:t>May 9, 2024</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Date/time: May 9, 2024, 6:00-7:00pm</a:t>
            </a:r>
          </a:p>
          <a:p>
            <a:r>
              <a:rPr lang="en-US">
                <a:latin typeface="Calibri" panose="020F0502020204030204" pitchFamily="34" charset="0"/>
                <a:cs typeface="Calibri" panose="020F0502020204030204" pitchFamily="34" charset="0"/>
              </a:rPr>
              <a:t>Join Link: </a:t>
            </a:r>
            <a:r>
              <a:rPr lang="en-US">
                <a:latin typeface="Calibri" panose="020F0502020204030204" pitchFamily="34" charset="0"/>
                <a:cs typeface="Calibri" panose="020F0502020204030204" pitchFamily="34" charset="0"/>
                <a:hlinkClick r:id="rId3"/>
              </a:rPr>
              <a:t>Register for the webinar</a:t>
            </a: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C74CC21-4792-DD21-DBE1-F3EF380A191E}"/>
              </a:ext>
            </a:extLst>
          </p:cNvPr>
          <p:cNvSpPr txBox="1"/>
          <p:nvPr/>
        </p:nvSpPr>
        <p:spPr>
          <a:xfrm>
            <a:off x="6778110" y="4313639"/>
            <a:ext cx="3835094" cy="147732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b="1">
                <a:latin typeface="Calibri" panose="020F0502020204030204" pitchFamily="34" charset="0"/>
                <a:cs typeface="Calibri" panose="020F0502020204030204" pitchFamily="34" charset="0"/>
              </a:rPr>
              <a:t>Samantha R. Webinar</a:t>
            </a:r>
          </a:p>
          <a:p>
            <a:pPr algn="ctr"/>
            <a:r>
              <a:rPr lang="en-US" b="1">
                <a:latin typeface="Calibri" panose="020F0502020204030204" pitchFamily="34" charset="0"/>
                <a:cs typeface="Calibri" panose="020F0502020204030204" pitchFamily="34" charset="0"/>
              </a:rPr>
              <a:t>May 10, 2024</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Date/time: May 10, 2024, 2:00-3:00pm</a:t>
            </a:r>
          </a:p>
          <a:p>
            <a:r>
              <a:rPr lang="en-US">
                <a:latin typeface="Calibri" panose="020F0502020204030204" pitchFamily="34" charset="0"/>
                <a:cs typeface="Calibri" panose="020F0502020204030204" pitchFamily="34" charset="0"/>
              </a:rPr>
              <a:t>Join Link: </a:t>
            </a:r>
            <a:r>
              <a:rPr lang="en-US">
                <a:latin typeface="Calibri" panose="020F0502020204030204" pitchFamily="34" charset="0"/>
                <a:cs typeface="Calibri" panose="020F0502020204030204" pitchFamily="34" charset="0"/>
                <a:hlinkClick r:id="rId4"/>
              </a:rPr>
              <a:t>Register for the webinar</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09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child sitting on a couch&#10;&#10;Description automatically generated">
            <a:extLst>
              <a:ext uri="{FF2B5EF4-FFF2-40B4-BE49-F238E27FC236}">
                <a16:creationId xmlns:a16="http://schemas.microsoft.com/office/drawing/2014/main" id="{3E920366-9572-8203-2BB4-75F8D9136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40" b="3204"/>
          <a:stretch/>
        </p:blipFill>
        <p:spPr>
          <a:xfrm flipH="1">
            <a:off x="20" y="1282"/>
            <a:ext cx="12191980" cy="6856718"/>
          </a:xfrm>
          <a:prstGeom prst="rect">
            <a:avLst/>
          </a:prstGeom>
          <a:blipFill>
            <a:blip r:embed="rId3"/>
            <a:tile tx="0" ty="0" sx="100000" sy="100000" flip="none" algn="tl"/>
          </a:blipFill>
        </p:spPr>
      </p:pic>
      <p:sp>
        <p:nvSpPr>
          <p:cNvPr id="10" name="Rectangle 9">
            <a:extLst>
              <a:ext uri="{FF2B5EF4-FFF2-40B4-BE49-F238E27FC236}">
                <a16:creationId xmlns:a16="http://schemas.microsoft.com/office/drawing/2014/main" id="{16320176-AF9D-2E32-143F-E63308211B2A}"/>
              </a:ext>
            </a:extLst>
          </p:cNvPr>
          <p:cNvSpPr/>
          <p:nvPr/>
        </p:nvSpPr>
        <p:spPr>
          <a:xfrm>
            <a:off x="0" y="0"/>
            <a:ext cx="12188952" cy="6858000"/>
          </a:xfrm>
          <a:prstGeom prst="rect">
            <a:avLst/>
          </a:prstGeom>
          <a:gradFill flip="none" rotWithShape="1">
            <a:gsLst>
              <a:gs pos="69000">
                <a:srgbClr val="0070C0">
                  <a:alpha val="5000"/>
                  <a:lumMod val="64000"/>
                </a:srgbClr>
              </a:gs>
              <a:gs pos="49000">
                <a:srgbClr val="17375E">
                  <a:lumMod val="75630"/>
                  <a:alpha val="76000"/>
                </a:srgbClr>
              </a:gs>
              <a:gs pos="20000">
                <a:schemeClr val="accent3">
                  <a:lumMod val="49756"/>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11" name="Title 1">
            <a:extLst>
              <a:ext uri="{FF2B5EF4-FFF2-40B4-BE49-F238E27FC236}">
                <a16:creationId xmlns:a16="http://schemas.microsoft.com/office/drawing/2014/main" id="{EA038260-6D46-CAD1-0075-F126DDE213D5}"/>
              </a:ext>
            </a:extLst>
          </p:cNvPr>
          <p:cNvSpPr txBox="1">
            <a:spLocks/>
          </p:cNvSpPr>
          <p:nvPr/>
        </p:nvSpPr>
        <p:spPr>
          <a:xfrm>
            <a:off x="344006" y="2243382"/>
            <a:ext cx="3521412" cy="2494873"/>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514350">
              <a:defRPr/>
            </a:pPr>
            <a:r>
              <a:rPr lang="en-US" sz="3600" b="0">
                <a:solidFill>
                  <a:srgbClr val="FFFFFF"/>
                </a:solidFill>
                <a:latin typeface="Calibri" panose="020F0502020204030204" pitchFamily="34" charset="0"/>
                <a:cs typeface="Calibri" panose="020F0502020204030204" pitchFamily="34" charset="0"/>
              </a:rPr>
              <a:t>Tailored Plans &amp;</a:t>
            </a:r>
          </a:p>
          <a:p>
            <a:pPr defTabSz="514350">
              <a:defRPr/>
            </a:pPr>
            <a:r>
              <a:rPr lang="en-US" sz="3600" b="0">
                <a:solidFill>
                  <a:srgbClr val="FFFFFF"/>
                </a:solidFill>
                <a:latin typeface="Calibri" panose="020F0502020204030204" pitchFamily="34" charset="0"/>
                <a:cs typeface="Calibri" panose="020F0502020204030204" pitchFamily="34" charset="0"/>
              </a:rPr>
              <a:t>The Accessible Communications Campaign</a:t>
            </a:r>
            <a:endParaRPr lang="en-US" sz="3600">
              <a:solidFill>
                <a:srgbClr val="FFFFFF"/>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2377EE91-0890-0487-A099-2CCF98AA3CD8}"/>
              </a:ext>
            </a:extLst>
          </p:cNvPr>
          <p:cNvGrpSpPr/>
          <p:nvPr/>
        </p:nvGrpSpPr>
        <p:grpSpPr>
          <a:xfrm>
            <a:off x="344006" y="365232"/>
            <a:ext cx="2816817" cy="1048407"/>
            <a:chOff x="260433" y="270596"/>
            <a:chExt cx="3755756" cy="1397876"/>
          </a:xfrm>
        </p:grpSpPr>
        <p:pic>
          <p:nvPicPr>
            <p:cNvPr id="14" name="Picture 2">
              <a:extLst>
                <a:ext uri="{FF2B5EF4-FFF2-40B4-BE49-F238E27FC236}">
                  <a16:creationId xmlns:a16="http://schemas.microsoft.com/office/drawing/2014/main" id="{8379FA07-9B92-05BB-92E8-8C6189EBD3B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34934"/>
            <a:stretch/>
          </p:blipFill>
          <p:spPr bwMode="auto">
            <a:xfrm>
              <a:off x="1586753" y="270596"/>
              <a:ext cx="2429436" cy="1397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A33EC31-7D70-40E5-3464-6D4CE753FCB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066"/>
            <a:stretch/>
          </p:blipFill>
          <p:spPr bwMode="auto">
            <a:xfrm>
              <a:off x="260433" y="270596"/>
              <a:ext cx="1304364" cy="13978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399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A7535F-F4FE-0CCF-1F2B-A8FC29944051}"/>
              </a:ext>
            </a:extLst>
          </p:cNvPr>
          <p:cNvSpPr>
            <a:spLocks noGrp="1"/>
          </p:cNvSpPr>
          <p:nvPr>
            <p:ph type="body" sz="quarter" idx="10"/>
          </p:nvPr>
        </p:nvSpPr>
        <p:spPr>
          <a:xfrm>
            <a:off x="735100" y="925502"/>
            <a:ext cx="10514189" cy="548640"/>
          </a:xfrm>
        </p:spPr>
        <p:txBody>
          <a:bodyPr/>
          <a:lstStyle/>
          <a:p>
            <a:pPr marL="0" indent="0">
              <a:buNone/>
            </a:pPr>
            <a:r>
              <a:rPr lang="en-US" sz="2000">
                <a:solidFill>
                  <a:schemeClr val="tx2"/>
                </a:solidFill>
                <a:latin typeface="Calibri" panose="020F0502020204030204" pitchFamily="34" charset="0"/>
                <a:cs typeface="Calibri" panose="020F0502020204030204" pitchFamily="34" charset="0"/>
              </a:rPr>
              <a:t>Materials for the July 1 Launch of Tailored Plans</a:t>
            </a:r>
          </a:p>
        </p:txBody>
      </p:sp>
      <p:sp>
        <p:nvSpPr>
          <p:cNvPr id="5" name="Title 4">
            <a:extLst>
              <a:ext uri="{FF2B5EF4-FFF2-40B4-BE49-F238E27FC236}">
                <a16:creationId xmlns:a16="http://schemas.microsoft.com/office/drawing/2014/main" id="{49444C0F-2579-6CD8-F546-ECFE1CF80EFC}"/>
              </a:ext>
            </a:extLst>
          </p:cNvPr>
          <p:cNvSpPr>
            <a:spLocks noGrp="1"/>
          </p:cNvSpPr>
          <p:nvPr>
            <p:ph type="title"/>
          </p:nvPr>
        </p:nvSpPr>
        <p:spPr/>
        <p:txBody>
          <a:bodyPr/>
          <a:lstStyle/>
          <a:p>
            <a:r>
              <a:rPr lang="en-US">
                <a:solidFill>
                  <a:schemeClr val="tx2"/>
                </a:solidFill>
                <a:latin typeface="Calibri" panose="020F0502020204030204" pitchFamily="34" charset="0"/>
                <a:cs typeface="Calibri" panose="020F0502020204030204" pitchFamily="34" charset="0"/>
              </a:rPr>
              <a:t>Accessible Communications Campaign</a:t>
            </a:r>
          </a:p>
        </p:txBody>
      </p:sp>
      <p:pic>
        <p:nvPicPr>
          <p:cNvPr id="10" name="Picture 9" descr="Graphical user interface, text&#10;&#10;Description automatically generated">
            <a:extLst>
              <a:ext uri="{FF2B5EF4-FFF2-40B4-BE49-F238E27FC236}">
                <a16:creationId xmlns:a16="http://schemas.microsoft.com/office/drawing/2014/main" id="{A4FC27B5-32D0-7059-3BD5-B80113875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974" y="897413"/>
            <a:ext cx="4269630" cy="5503387"/>
          </a:xfrm>
          <a:prstGeom prst="rect">
            <a:avLst/>
          </a:prstGeom>
        </p:spPr>
      </p:pic>
      <p:sp>
        <p:nvSpPr>
          <p:cNvPr id="9" name="Content Placeholder 7">
            <a:extLst>
              <a:ext uri="{FF2B5EF4-FFF2-40B4-BE49-F238E27FC236}">
                <a16:creationId xmlns:a16="http://schemas.microsoft.com/office/drawing/2014/main" id="{3C4FA8A3-7647-31EE-7E00-531FFE156E48}"/>
              </a:ext>
            </a:extLst>
          </p:cNvPr>
          <p:cNvSpPr txBox="1">
            <a:spLocks/>
          </p:cNvSpPr>
          <p:nvPr/>
        </p:nvSpPr>
        <p:spPr>
          <a:xfrm>
            <a:off x="798599" y="1544982"/>
            <a:ext cx="4447655" cy="1766191"/>
          </a:xfrm>
          <a:prstGeom prst="rect">
            <a:avLst/>
          </a:prstGeom>
          <a:ln>
            <a:solidFill>
              <a:schemeClr val="tx2"/>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00" b="1" i="0" kern="1200" baseline="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a:solidFill>
                  <a:schemeClr val="tx2"/>
                </a:solidFill>
                <a:latin typeface="Calibri" panose="020F0502020204030204" pitchFamily="34" charset="0"/>
                <a:cs typeface="Calibri" panose="020F0502020204030204" pitchFamily="34" charset="0"/>
              </a:rPr>
              <a:t>Essentials deck in </a:t>
            </a:r>
            <a:r>
              <a:rPr lang="en-US" sz="1800">
                <a:solidFill>
                  <a:srgbClr val="5C93D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English</a:t>
            </a:r>
            <a:r>
              <a:rPr lang="en-US" sz="1800">
                <a:solidFill>
                  <a:srgbClr val="5C93D5"/>
                </a:solidFill>
                <a:latin typeface="Calibri" panose="020F0502020204030204" pitchFamily="34" charset="0"/>
                <a:cs typeface="Calibri" panose="020F0502020204030204" pitchFamily="34" charset="0"/>
              </a:rPr>
              <a:t> </a:t>
            </a:r>
            <a:r>
              <a:rPr lang="en-US" sz="1800">
                <a:solidFill>
                  <a:schemeClr val="tx2"/>
                </a:solidFill>
                <a:latin typeface="Calibri" panose="020F0502020204030204" pitchFamily="34" charset="0"/>
                <a:cs typeface="Calibri" panose="020F0502020204030204" pitchFamily="34" charset="0"/>
              </a:rPr>
              <a:t>and</a:t>
            </a:r>
            <a:r>
              <a:rPr lang="en-US" sz="1800">
                <a:latin typeface="Calibri" panose="020F0502020204030204" pitchFamily="34" charset="0"/>
                <a:cs typeface="Calibri" panose="020F0502020204030204" pitchFamily="34" charset="0"/>
              </a:rPr>
              <a:t> </a:t>
            </a:r>
            <a:r>
              <a:rPr lang="en-US" sz="1800">
                <a:solidFill>
                  <a:srgbClr val="5C93D5"/>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Spanish</a:t>
            </a:r>
            <a:endParaRPr lang="en-US" sz="1800">
              <a:solidFill>
                <a:srgbClr val="5C93D5"/>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1800">
                <a:solidFill>
                  <a:schemeClr val="tx2"/>
                </a:solidFill>
                <a:latin typeface="Calibri" panose="020F0502020204030204" pitchFamily="34" charset="0"/>
                <a:cs typeface="Calibri" panose="020F0502020204030204" pitchFamily="34" charset="0"/>
              </a:rPr>
              <a:t>One-page bilingual </a:t>
            </a:r>
            <a:r>
              <a:rPr lang="en-US" sz="1800">
                <a:solidFill>
                  <a:srgbClr val="5C93D5"/>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flyer</a:t>
            </a:r>
            <a:endParaRPr lang="en-US" sz="1800">
              <a:solidFill>
                <a:srgbClr val="5C93D5"/>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1800">
                <a:solidFill>
                  <a:schemeClr val="tx2"/>
                </a:solidFill>
                <a:latin typeface="Calibri" panose="020F0502020204030204" pitchFamily="34" charset="0"/>
                <a:cs typeface="Calibri" panose="020F0502020204030204" pitchFamily="34" charset="0"/>
              </a:rPr>
              <a:t>Social media posts in </a:t>
            </a:r>
            <a:r>
              <a:rPr lang="en-US" sz="1800">
                <a:solidFill>
                  <a:srgbClr val="5C93D5"/>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English</a:t>
            </a:r>
            <a:r>
              <a:rPr lang="en-US" sz="1800">
                <a:solidFill>
                  <a:srgbClr val="5C93D5"/>
                </a:solidFill>
                <a:latin typeface="Calibri" panose="020F0502020204030204" pitchFamily="34" charset="0"/>
                <a:cs typeface="Calibri" panose="020F0502020204030204" pitchFamily="34" charset="0"/>
              </a:rPr>
              <a:t> </a:t>
            </a:r>
            <a:r>
              <a:rPr lang="en-US" sz="1800">
                <a:solidFill>
                  <a:schemeClr val="tx2"/>
                </a:solidFill>
                <a:latin typeface="Calibri" panose="020F0502020204030204" pitchFamily="34" charset="0"/>
                <a:cs typeface="Calibri" panose="020F0502020204030204" pitchFamily="34" charset="0"/>
              </a:rPr>
              <a:t>and</a:t>
            </a:r>
            <a:r>
              <a:rPr lang="en-US" sz="1800">
                <a:latin typeface="Calibri" panose="020F0502020204030204" pitchFamily="34" charset="0"/>
                <a:cs typeface="Calibri" panose="020F0502020204030204" pitchFamily="34" charset="0"/>
              </a:rPr>
              <a:t> </a:t>
            </a:r>
            <a:r>
              <a:rPr lang="en-US" sz="1800">
                <a:solidFill>
                  <a:srgbClr val="5C93D5"/>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Spanish</a:t>
            </a:r>
            <a:endParaRPr lang="en-US" sz="1800">
              <a:solidFill>
                <a:srgbClr val="5C93D5"/>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1800">
                <a:solidFill>
                  <a:schemeClr val="tx2"/>
                </a:solidFill>
                <a:latin typeface="Calibri" panose="020F0502020204030204" pitchFamily="34" charset="0"/>
                <a:cs typeface="Calibri" panose="020F0502020204030204" pitchFamily="34" charset="0"/>
              </a:rPr>
              <a:t>Tailored Plan </a:t>
            </a:r>
            <a:r>
              <a:rPr lang="en-US" sz="1800">
                <a:solidFill>
                  <a:srgbClr val="5C93D5"/>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landing</a:t>
            </a:r>
            <a:r>
              <a:rPr lang="en-US" sz="1800">
                <a:solidFill>
                  <a:srgbClr val="52849C"/>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 </a:t>
            </a:r>
            <a:r>
              <a:rPr lang="en-US" sz="1800">
                <a:solidFill>
                  <a:srgbClr val="5C93D5"/>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page</a:t>
            </a:r>
            <a:endParaRPr lang="en-US" sz="1800">
              <a:solidFill>
                <a:srgbClr val="5C93D5"/>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1800">
                <a:solidFill>
                  <a:schemeClr val="tx2"/>
                </a:solidFill>
                <a:latin typeface="Calibri" panose="020F0502020204030204" pitchFamily="34" charset="0"/>
                <a:cs typeface="Calibri" panose="020F0502020204030204" pitchFamily="34" charset="0"/>
              </a:rPr>
              <a:t>Tailored Plans </a:t>
            </a:r>
            <a:r>
              <a:rPr lang="en-US" sz="1800">
                <a:solidFill>
                  <a:srgbClr val="5C93D5"/>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communications toolkit</a:t>
            </a:r>
            <a:endParaRPr lang="en-US" sz="1800">
              <a:solidFill>
                <a:srgbClr val="5C93D5"/>
              </a:solidFill>
              <a:latin typeface="Calibri" panose="020F0502020204030204" pitchFamily="34" charset="0"/>
              <a:cs typeface="Calibri" panose="020F0502020204030204" pitchFamily="34" charset="0"/>
            </a:endParaRPr>
          </a:p>
        </p:txBody>
      </p:sp>
      <p:pic>
        <p:nvPicPr>
          <p:cNvPr id="15" name="Picture 14" descr="Map&#10;&#10;Description automatically generated">
            <a:extLst>
              <a:ext uri="{FF2B5EF4-FFF2-40B4-BE49-F238E27FC236}">
                <a16:creationId xmlns:a16="http://schemas.microsoft.com/office/drawing/2014/main" id="{32981190-4604-1C4A-2AB7-6535AFF46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600" y="3743780"/>
            <a:ext cx="4447654" cy="2502091"/>
          </a:xfrm>
          <a:prstGeom prst="rect">
            <a:avLst/>
          </a:prstGeom>
        </p:spPr>
      </p:pic>
    </p:spTree>
    <p:extLst>
      <p:ext uri="{BB962C8B-B14F-4D97-AF65-F5344CB8AC3E}">
        <p14:creationId xmlns:p14="http://schemas.microsoft.com/office/powerpoint/2010/main" val="306835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E990F-8A17-DA86-D471-CC49E82C2FF2}"/>
              </a:ext>
            </a:extLst>
          </p:cNvPr>
          <p:cNvSpPr>
            <a:spLocks noGrp="1"/>
          </p:cNvSpPr>
          <p:nvPr>
            <p:ph type="title"/>
          </p:nvPr>
        </p:nvSpPr>
        <p:spPr>
          <a:xfrm>
            <a:off x="857605" y="1434546"/>
            <a:ext cx="10457689" cy="5486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r>
              <a:rPr lang="en-US">
                <a:solidFill>
                  <a:schemeClr val="tx2">
                    <a:lumMod val="75000"/>
                  </a:schemeClr>
                </a:solidFill>
                <a:latin typeface="Calibri" panose="020F0502020204030204" pitchFamily="34" charset="0"/>
                <a:cs typeface="Calibri" panose="020F0502020204030204" pitchFamily="34" charset="0"/>
              </a:rPr>
              <a:t>Priority Communications Survey</a:t>
            </a:r>
            <a:endParaRPr lang="en-US" sz="2700">
              <a:solidFill>
                <a:schemeClr val="tx2">
                  <a:lumMod val="7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5A86F64-CE1E-5FAF-1C1C-167E2912352E}"/>
              </a:ext>
            </a:extLst>
          </p:cNvPr>
          <p:cNvSpPr txBox="1"/>
          <p:nvPr/>
        </p:nvSpPr>
        <p:spPr>
          <a:xfrm>
            <a:off x="857605" y="2236661"/>
            <a:ext cx="5540820" cy="1038746"/>
          </a:xfrm>
          <a:prstGeom prst="rect">
            <a:avLst/>
          </a:prstGeom>
          <a:noFill/>
        </p:spPr>
        <p:txBody>
          <a:bodyPr wrap="square" lIns="68580" tIns="34290" rIns="68580" bIns="34290" rtlCol="0" anchor="t">
            <a:spAutoFit/>
          </a:bodyPr>
          <a:lstStyle/>
          <a:p>
            <a:pPr defTabSz="685800">
              <a:defRPr/>
            </a:pPr>
            <a:r>
              <a:rPr lang="en-US" sz="2100">
                <a:solidFill>
                  <a:prstClr val="black"/>
                </a:solidFill>
                <a:latin typeface="Calibri" panose="020F0502020204030204" pitchFamily="34" charset="0"/>
                <a:ea typeface="+mn-lt"/>
                <a:cs typeface="Calibri" panose="020F0502020204030204" pitchFamily="34" charset="0"/>
              </a:rPr>
              <a:t>Share your input to help us determine what we develop in partnership with Division of Health Benefits and </a:t>
            </a:r>
            <a:r>
              <a:rPr lang="en-US" sz="2100" err="1">
                <a:solidFill>
                  <a:prstClr val="black"/>
                </a:solidFill>
                <a:latin typeface="Calibri" panose="020F0502020204030204" pitchFamily="34" charset="0"/>
                <a:ea typeface="+mn-lt"/>
                <a:cs typeface="Calibri" panose="020F0502020204030204" pitchFamily="34" charset="0"/>
              </a:rPr>
              <a:t>Neimand</a:t>
            </a:r>
            <a:r>
              <a:rPr lang="en-US" sz="2100">
                <a:solidFill>
                  <a:prstClr val="black"/>
                </a:solidFill>
                <a:latin typeface="Calibri" panose="020F0502020204030204" pitchFamily="34" charset="0"/>
                <a:ea typeface="+mn-lt"/>
                <a:cs typeface="Calibri" panose="020F0502020204030204" pitchFamily="34" charset="0"/>
              </a:rPr>
              <a:t> Collaborative next!</a:t>
            </a:r>
          </a:p>
        </p:txBody>
      </p:sp>
      <p:pic>
        <p:nvPicPr>
          <p:cNvPr id="4" name="Picture 3" descr="A qr code on a white background&#10;&#10;Description automatically generated">
            <a:extLst>
              <a:ext uri="{FF2B5EF4-FFF2-40B4-BE49-F238E27FC236}">
                <a16:creationId xmlns:a16="http://schemas.microsoft.com/office/drawing/2014/main" id="{4E65ABD2-3808-A4A4-5A56-0F3D40F35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217" y="1838683"/>
            <a:ext cx="3214432" cy="324110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6D526BF-BF29-B8CC-4087-467370945C39}"/>
              </a:ext>
            </a:extLst>
          </p:cNvPr>
          <p:cNvSpPr txBox="1"/>
          <p:nvPr/>
        </p:nvSpPr>
        <p:spPr>
          <a:xfrm>
            <a:off x="7142894" y="5483926"/>
            <a:ext cx="3214432"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defRPr/>
            </a:pPr>
            <a:r>
              <a:rPr lang="en-US" b="1">
                <a:solidFill>
                  <a:srgbClr val="1F497D"/>
                </a:solidFill>
                <a:latin typeface="Calibri" panose="020F0502020204030204" pitchFamily="34" charset="0"/>
                <a:cs typeface="Calibri" panose="020F0502020204030204" pitchFamily="34" charset="0"/>
              </a:rPr>
              <a:t>Or scan to answer ⤴</a:t>
            </a:r>
            <a:endParaRPr lang="en-US" sz="1350">
              <a:solidFill>
                <a:prstClr val="black"/>
              </a:solidFill>
              <a:latin typeface="Calibri" panose="020F0502020204030204" pitchFamily="34" charset="0"/>
              <a:cs typeface="Calibri" panose="020F0502020204030204" pitchFamily="34" charset="0"/>
            </a:endParaRPr>
          </a:p>
        </p:txBody>
      </p:sp>
      <p:pic>
        <p:nvPicPr>
          <p:cNvPr id="13" name="Graphic 12" descr="Teacher with solid fill">
            <a:extLst>
              <a:ext uri="{FF2B5EF4-FFF2-40B4-BE49-F238E27FC236}">
                <a16:creationId xmlns:a16="http://schemas.microsoft.com/office/drawing/2014/main" id="{29066C0C-7394-D84F-6A99-48B0C17CB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605" y="4923141"/>
            <a:ext cx="560785" cy="560785"/>
          </a:xfrm>
          <a:prstGeom prst="rect">
            <a:avLst/>
          </a:prstGeom>
        </p:spPr>
      </p:pic>
      <p:sp>
        <p:nvSpPr>
          <p:cNvPr id="16" name="TextBox 15">
            <a:extLst>
              <a:ext uri="{FF2B5EF4-FFF2-40B4-BE49-F238E27FC236}">
                <a16:creationId xmlns:a16="http://schemas.microsoft.com/office/drawing/2014/main" id="{385B636B-56D8-7440-5EBA-048CBC58AA30}"/>
              </a:ext>
            </a:extLst>
          </p:cNvPr>
          <p:cNvSpPr txBox="1"/>
          <p:nvPr/>
        </p:nvSpPr>
        <p:spPr>
          <a:xfrm>
            <a:off x="1851084" y="4986449"/>
            <a:ext cx="184053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2100" b="1">
                <a:solidFill>
                  <a:srgbClr val="1F497D"/>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Answer here</a:t>
            </a:r>
            <a:r>
              <a:rPr lang="en-US" sz="2100" b="1">
                <a:solidFill>
                  <a:srgbClr val="1F497D"/>
                </a:solidFill>
                <a:latin typeface="Calibri" panose="020F0502020204030204" pitchFamily="34" charset="0"/>
                <a:cs typeface="Calibri" panose="020F0502020204030204" pitchFamily="34" charset="0"/>
              </a:rPr>
              <a:t>.</a:t>
            </a:r>
          </a:p>
        </p:txBody>
      </p:sp>
      <p:pic>
        <p:nvPicPr>
          <p:cNvPr id="2" name="Picture 1" descr="Logo for the NC Department of Health and Human Services">
            <a:extLst>
              <a:ext uri="{FF2B5EF4-FFF2-40B4-BE49-F238E27FC236}">
                <a16:creationId xmlns:a16="http://schemas.microsoft.com/office/drawing/2014/main" id="{CF8BEB98-B32B-3E37-74A0-9DD1C7B81D4B}"/>
              </a:ext>
            </a:extLst>
          </p:cNvPr>
          <p:cNvPicPr>
            <a:picLocks noChangeAspect="1"/>
          </p:cNvPicPr>
          <p:nvPr/>
        </p:nvPicPr>
        <p:blipFill>
          <a:blip r:embed="rId7"/>
          <a:stretch>
            <a:fillRect/>
          </a:stretch>
        </p:blipFill>
        <p:spPr>
          <a:xfrm>
            <a:off x="224687" y="639463"/>
            <a:ext cx="1755769" cy="659970"/>
          </a:xfrm>
          <a:prstGeom prst="rect">
            <a:avLst/>
          </a:prstGeom>
        </p:spPr>
      </p:pic>
      <p:sp>
        <p:nvSpPr>
          <p:cNvPr id="11" name="TextBox 10">
            <a:extLst>
              <a:ext uri="{FF2B5EF4-FFF2-40B4-BE49-F238E27FC236}">
                <a16:creationId xmlns:a16="http://schemas.microsoft.com/office/drawing/2014/main" id="{0DF56B86-E46C-27DF-B582-A22CEFF002A4}"/>
              </a:ext>
            </a:extLst>
          </p:cNvPr>
          <p:cNvSpPr txBox="1"/>
          <p:nvPr/>
        </p:nvSpPr>
        <p:spPr>
          <a:xfrm>
            <a:off x="831277" y="3779983"/>
            <a:ext cx="4699398" cy="715581"/>
          </a:xfrm>
          <a:prstGeom prst="rect">
            <a:avLst/>
          </a:prstGeom>
          <a:noFill/>
        </p:spPr>
        <p:txBody>
          <a:bodyPr wrap="square" lIns="68580" tIns="34290" rIns="68580" bIns="34290" rtlCol="0" anchor="t">
            <a:spAutoFit/>
          </a:bodyPr>
          <a:lstStyle/>
          <a:p>
            <a:pPr defTabSz="685800">
              <a:defRPr/>
            </a:pPr>
            <a:r>
              <a:rPr lang="en-US" sz="2100" b="1">
                <a:solidFill>
                  <a:prstClr val="black"/>
                </a:solidFill>
                <a:latin typeface="Calibri" panose="020F0502020204030204" pitchFamily="34" charset="0"/>
                <a:ea typeface="+mn-lt"/>
                <a:cs typeface="Calibri" panose="020F0502020204030204" pitchFamily="34" charset="0"/>
              </a:rPr>
              <a:t>What is the top communications need for Tailored Plans?</a:t>
            </a:r>
            <a:endParaRPr lang="en-US" sz="2100" b="1">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3516288"/>
      </p:ext>
    </p:extLst>
  </p:cSld>
  <p:clrMapOvr>
    <a:masterClrMapping/>
  </p:clrMapOvr>
</p:sld>
</file>

<file path=ppt/theme/theme1.xml><?xml version="1.0" encoding="utf-8"?>
<a:theme xmlns:a="http://schemas.openxmlformats.org/drawingml/2006/main" name="8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DMHDDSAS CCBHC Implementation Committee 8-25-23_FINAL  -  Read-Only" id="{471D615E-9171-4A30-BA84-DC02DC70764C}" vid="{31316DB4-CCDD-4620-91D5-34BA6273858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996a1a-cb21-4fd3-ba8a-fee182ca675c">
      <Terms xmlns="http://schemas.microsoft.com/office/infopath/2007/PartnerControls"/>
    </lcf76f155ced4ddcb4097134ff3c332f>
    <TaxCatchAll xmlns="5072df8a-a6b7-4756-ac33-601b73d92256" xsi:nil="true"/>
    <SharedWithUsers xmlns="5072df8a-a6b7-4756-ac33-601b73d92256">
      <UserInfo>
        <DisplayName>Meade, Jennifer</DisplayName>
        <AccountId>339</AccountId>
        <AccountType/>
      </UserInfo>
      <UserInfo>
        <DisplayName>Visconti, Katherine</DisplayName>
        <AccountId>749</AccountId>
        <AccountType/>
      </UserInfo>
      <UserInfo>
        <DisplayName>atraube@manatt.com</DisplayName>
        <AccountId>769</AccountId>
        <AccountType/>
      </UserInfo>
      <UserInfo>
        <DisplayName>Govender, Ahimsa</DisplayName>
        <AccountId>771</AccountId>
        <AccountType/>
      </UserInfo>
      <UserInfo>
        <DisplayName>Brown, Erica</DisplayName>
        <AccountId>772</AccountId>
        <AccountType/>
      </UserInfo>
      <UserInfo>
        <DisplayName>Rains, Jacob</DisplayName>
        <AccountId>728</AccountId>
        <AccountType/>
      </UserInfo>
      <UserInfo>
        <DisplayName>Yarbrough, Ginger</DisplayName>
        <AccountId>379</AccountId>
        <AccountType/>
      </UserInfo>
      <UserInfo>
        <DisplayName>DeCiantis, Lisa</DisplayName>
        <AccountId>77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61DD52E56AF54291AB2A9582933B0D" ma:contentTypeVersion="15" ma:contentTypeDescription="Create a new document." ma:contentTypeScope="" ma:versionID="6d7fbbc16d60328130328914bb40a377">
  <xsd:schema xmlns:xsd="http://www.w3.org/2001/XMLSchema" xmlns:xs="http://www.w3.org/2001/XMLSchema" xmlns:p="http://schemas.microsoft.com/office/2006/metadata/properties" xmlns:ns2="25996a1a-cb21-4fd3-ba8a-fee182ca675c" xmlns:ns3="5072df8a-a6b7-4756-ac33-601b73d92256" targetNamespace="http://schemas.microsoft.com/office/2006/metadata/properties" ma:root="true" ma:fieldsID="de870aff4dce38ee53676ad715ff7e01" ns2:_="" ns3:_="">
    <xsd:import namespace="25996a1a-cb21-4fd3-ba8a-fee182ca675c"/>
    <xsd:import namespace="5072df8a-a6b7-4756-ac33-601b73d922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96a1a-cb21-4fd3-ba8a-fee182ca6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72df8a-a6b7-4756-ac33-601b73d922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cb8f43a-fdd4-4dcc-b5d3-67afbc07d60a}" ma:internalName="TaxCatchAll" ma:showField="CatchAllData" ma:web="5072df8a-a6b7-4756-ac33-601b73d922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6AE6E0-1872-45B1-A902-C3F64A1DC6F5}">
  <ds:schemaRefs>
    <ds:schemaRef ds:uri="5072df8a-a6b7-4756-ac33-601b73d92256"/>
    <ds:schemaRef ds:uri="http://purl.org/dc/terms/"/>
    <ds:schemaRef ds:uri="25996a1a-cb21-4fd3-ba8a-fee182ca675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835D1E5-0260-4BC4-950B-E5A5CCC3F832}">
  <ds:schemaRefs>
    <ds:schemaRef ds:uri="http://schemas.microsoft.com/sharepoint/v3/contenttype/forms"/>
  </ds:schemaRefs>
</ds:datastoreItem>
</file>

<file path=customXml/itemProps3.xml><?xml version="1.0" encoding="utf-8"?>
<ds:datastoreItem xmlns:ds="http://schemas.openxmlformats.org/officeDocument/2006/customXml" ds:itemID="{EC1DD8D1-6556-41FC-8C89-5E3F4664AAD3}">
  <ds:schemaRefs>
    <ds:schemaRef ds:uri="25996a1a-cb21-4fd3-ba8a-fee182ca675c"/>
    <ds:schemaRef ds:uri="5072df8a-a6b7-4756-ac33-601b73d922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2653</Words>
  <Application>Microsoft Office PowerPoint</Application>
  <PresentationFormat>Widescreen</PresentationFormat>
  <Paragraphs>361</Paragraphs>
  <Slides>33</Slides>
  <Notes>10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33</vt:i4>
      </vt:variant>
    </vt:vector>
  </HeadingPairs>
  <TitlesOfParts>
    <vt:vector size="56" baseType="lpstr">
      <vt:lpstr>Aptos</vt:lpstr>
      <vt:lpstr>Arial</vt:lpstr>
      <vt:lpstr>Arial Narrow</vt:lpstr>
      <vt:lpstr>Arial Unicode MS</vt:lpstr>
      <vt:lpstr>Calibri</vt:lpstr>
      <vt:lpstr>Calibri Light</vt:lpstr>
      <vt:lpstr>Courier New</vt:lpstr>
      <vt:lpstr>Franklin Gothic Demi Cond</vt:lpstr>
      <vt:lpstr>Franklin Gothic Medium</vt:lpstr>
      <vt:lpstr>Franklin Gothic Medium Cond</vt:lpstr>
      <vt:lpstr>Gotham Bold</vt:lpstr>
      <vt:lpstr>Helvetica</vt:lpstr>
      <vt:lpstr>Libre Franklin</vt:lpstr>
      <vt:lpstr>Libre Franklin Medium</vt:lpstr>
      <vt:lpstr>System Font Regular</vt:lpstr>
      <vt:lpstr>Wingdings</vt:lpstr>
      <vt:lpstr>8_Office Theme</vt:lpstr>
      <vt:lpstr>10_Office Theme</vt:lpstr>
      <vt:lpstr>6_Office Theme</vt:lpstr>
      <vt:lpstr>4_Office Theme</vt:lpstr>
      <vt:lpstr>5_Office Theme</vt:lpstr>
      <vt:lpstr>7_office theme</vt:lpstr>
      <vt:lpstr>9_Office Theme</vt:lpstr>
      <vt:lpstr>CHSA Update</vt:lpstr>
      <vt:lpstr>Agenda</vt:lpstr>
      <vt:lpstr>Ginger Yarbrough, MPA, CPHQ, NADD-DDS Director, IDD, TBI &amp; Olmstead, DMH/DD/SUS</vt:lpstr>
      <vt:lpstr>MH/SU/IDD/TBI System Announcements &amp; Updates </vt:lpstr>
      <vt:lpstr>May Community Collaboration  Topic: Inclusion Connects</vt:lpstr>
      <vt:lpstr>Samantha R. et al. vs. NCDHHS and the State of North Carolina </vt:lpstr>
      <vt:lpstr>PowerPoint Presentation</vt:lpstr>
      <vt:lpstr>Accessible Communications Campaign</vt:lpstr>
      <vt:lpstr>Priority Communications Survey</vt:lpstr>
      <vt:lpstr>Inclusion Connects</vt:lpstr>
      <vt:lpstr>Inclusion Connects Launched on 3/14!</vt:lpstr>
      <vt:lpstr>What is Inclusion Connects?</vt:lpstr>
      <vt:lpstr>NC DHHS: Inclusion Connects</vt:lpstr>
      <vt:lpstr>Direct Support Professionals (DSPs):  Why Do We Need a Strategy?</vt:lpstr>
      <vt:lpstr>DSP Workforce</vt:lpstr>
      <vt:lpstr>Q&amp;A</vt:lpstr>
      <vt:lpstr>Appendix</vt:lpstr>
      <vt:lpstr>988 Performance Dashboard</vt:lpstr>
      <vt:lpstr>The Statewide Peer Warmline Launched on 2/20! </vt:lpstr>
      <vt:lpstr>On 4/8, NCDHHS Announced a $15M Investment in 9 Behavioral Health Urgent Care Centers (BHUCs) throughout the state</vt:lpstr>
      <vt:lpstr>NCDHHS Invests $22 Million in Community Crisis Centers and Peer Respite in North Carolina</vt:lpstr>
      <vt:lpstr>Medicaid Expansion Launched on Dec. 1! </vt:lpstr>
      <vt:lpstr>Learn How to Apply With ePASS (Spanish and English versions)</vt:lpstr>
      <vt:lpstr>Medicaid Expansion Dashboard</vt:lpstr>
      <vt:lpstr>LME/MCO Dashboard</vt:lpstr>
      <vt:lpstr>February 1, 2024: LME-MCO System </vt:lpstr>
      <vt:lpstr>Behavioral Health Budget Provisions </vt:lpstr>
      <vt:lpstr>BH Reimbursement Rate Increases</vt:lpstr>
      <vt:lpstr>I/DD &amp; TBI Budget Provisions</vt:lpstr>
      <vt:lpstr>NC Medicaid Innovations Waiver Provider Rate Increase</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Harward, Stacey</dc:creator>
  <cp:lastModifiedBy>Harward, Stacey</cp:lastModifiedBy>
  <cp:revision>3</cp:revision>
  <dcterms:created xsi:type="dcterms:W3CDTF">2024-03-06T14:26:59Z</dcterms:created>
  <dcterms:modified xsi:type="dcterms:W3CDTF">2024-06-20T19:44:22Z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0x0101001061DD52E56AF54291AB2A9582933B0D</vt:lpwstr>
  </property>
  <property fmtid="{D5CDD505-2E9C-101B-9397-08002B2CF9AE}" pid="3" name="MediaServiceImageTags">
    <vt:lpwstr/>
  </property>
</Properties>
</file>