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</p:sldMasterIdLst>
  <p:notesMasterIdLst>
    <p:notesMasterId r:id="rId17"/>
  </p:notesMasterIdLst>
  <p:handoutMasterIdLst>
    <p:handoutMasterId r:id="rId18"/>
  </p:handoutMasterIdLst>
  <p:sldIdLst>
    <p:sldId id="285" r:id="rId7"/>
    <p:sldId id="286" r:id="rId8"/>
    <p:sldId id="258" r:id="rId9"/>
    <p:sldId id="281" r:id="rId10"/>
    <p:sldId id="282" r:id="rId11"/>
    <p:sldId id="283" r:id="rId12"/>
    <p:sldId id="284" r:id="rId13"/>
    <p:sldId id="261" r:id="rId14"/>
    <p:sldId id="280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221"/>
    <a:srgbClr val="004990"/>
    <a:srgbClr val="9E3A90"/>
    <a:srgbClr val="74A74E"/>
    <a:srgbClr val="209AAD"/>
    <a:srgbClr val="E2EFD1"/>
    <a:srgbClr val="A54398"/>
    <a:srgbClr val="F6A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 autoAdjust="0"/>
    <p:restoredTop sz="70068" autoAdjust="0"/>
  </p:normalViewPr>
  <p:slideViewPr>
    <p:cSldViewPr>
      <p:cViewPr varScale="1">
        <p:scale>
          <a:sx n="83" d="100"/>
          <a:sy n="83" d="100"/>
        </p:scale>
        <p:origin x="28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78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att,Renee" userId="55ecd76b-f6c6-4f66-ab78-5fbaf3242c82" providerId="ADAL" clId="{C31EA708-8634-478D-8D93-2DE139D47F1C}"/>
    <pc:docChg chg="modSld">
      <pc:chgData name="Myatt,Renee" userId="55ecd76b-f6c6-4f66-ab78-5fbaf3242c82" providerId="ADAL" clId="{C31EA708-8634-478D-8D93-2DE139D47F1C}" dt="2023-07-24T17:23:03.434" v="0" actId="1076"/>
      <pc:docMkLst>
        <pc:docMk/>
      </pc:docMkLst>
      <pc:sldChg chg="modSp mod">
        <pc:chgData name="Myatt,Renee" userId="55ecd76b-f6c6-4f66-ab78-5fbaf3242c82" providerId="ADAL" clId="{C31EA708-8634-478D-8D93-2DE139D47F1C}" dt="2023-07-24T17:23:03.434" v="0" actId="1076"/>
        <pc:sldMkLst>
          <pc:docMk/>
          <pc:sldMk cId="0" sldId="256"/>
        </pc:sldMkLst>
        <pc:spChg chg="mod">
          <ac:chgData name="Myatt,Renee" userId="55ecd76b-f6c6-4f66-ab78-5fbaf3242c82" providerId="ADAL" clId="{C31EA708-8634-478D-8D93-2DE139D47F1C}" dt="2023-07-24T17:23:03.434" v="0" actId="1076"/>
          <ac:spMkLst>
            <pc:docMk/>
            <pc:sldMk cId="0" sldId="256"/>
            <ac:spMk id="1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985D2-D210-410D-BE80-B76464989852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4E723-C634-4943-B647-85E8E1CCB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80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00BD4-A557-40B4-9BD9-BD81BD0A446D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C50F3-F075-4DDC-BFE7-E2445D2C6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3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</a:t>
            </a:r>
            <a:r>
              <a:rPr lang="en-US" baseline="0" dirty="0"/>
              <a:t> drug interaction happens when one medicine </a:t>
            </a:r>
            <a:r>
              <a:rPr lang="en-US" sz="1200" b="0" dirty="0">
                <a:effectLst/>
                <a:latin typeface="+mn-lt"/>
                <a:ea typeface="+mn-ea"/>
                <a:cs typeface="+mn-cs"/>
                <a:sym typeface="Avenir Roman"/>
              </a:rPr>
              <a:t>affects how another</a:t>
            </a:r>
            <a:r>
              <a:rPr lang="en-US" sz="1200" b="0" baseline="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lang="en-US" sz="1200" b="0" dirty="0">
                <a:effectLst/>
                <a:latin typeface="+mn-lt"/>
                <a:ea typeface="+mn-ea"/>
                <a:cs typeface="+mn-cs"/>
                <a:sym typeface="Avenir Roman"/>
              </a:rPr>
              <a:t>works when a</a:t>
            </a:r>
            <a:r>
              <a:rPr lang="en-US" sz="1200" b="0" baseline="0" dirty="0">
                <a:effectLst/>
                <a:latin typeface="+mn-lt"/>
                <a:ea typeface="+mn-ea"/>
                <a:cs typeface="+mn-cs"/>
                <a:sym typeface="Avenir Roman"/>
              </a:rPr>
              <a:t> person takes the medicines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C50F3-F075-4DDC-BFE7-E2445D2C6A6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Health care professionals can be doctors, nurse practitioners, physician assistants,</a:t>
            </a:r>
            <a:r>
              <a:rPr lang="en-US" baseline="0" dirty="0"/>
              <a:t> nurses, or pharmacists, among others.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C50F3-F075-4DDC-BFE7-E2445D2C6A6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C356-3708-4F51-B601-49BA94503F8E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64275"/>
            <a:ext cx="2133600" cy="365125"/>
          </a:xfrm>
        </p:spPr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E6AF-2D55-4574-80DE-E1DCA5522369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6A1B-43F5-4D6E-9C4E-EA040C5602A4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2F5A-8F42-4000-979B-3BF78CC505AB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7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34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742-D1BE-47ED-B2B8-1B17745EFC6E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545-72F0-4A6F-B13E-C8FA3AEE585B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E2DB-9B9B-4458-B5A3-82B5C70DD9F5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8709-8DE8-4D74-950A-1A8CCE4719EB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4F2-7446-41BB-A6C7-615A9DAC5CB5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370D-5EAB-4F93-9803-32C948DA1B03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50-5272-4273-A70F-BF6F20FBBE44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22C3-2EF1-48EC-A7F6-85C82F42BB24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420D4-4DA1-4536-A372-992BC5A27062}" type="datetime1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rectangle on a green background&#10;&#10;Description automatically generated">
            <a:extLst>
              <a:ext uri="{FF2B5EF4-FFF2-40B4-BE49-F238E27FC236}">
                <a16:creationId xmlns:a16="http://schemas.microsoft.com/office/drawing/2014/main" id="{0C285DFF-EC39-A1A4-B24A-8F0AA45F7D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2"/>
            <a:ext cx="914686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rectangle on a green background&#10;&#10;Description automatically generated">
            <a:extLst>
              <a:ext uri="{FF2B5EF4-FFF2-40B4-BE49-F238E27FC236}">
                <a16:creationId xmlns:a16="http://schemas.microsoft.com/office/drawing/2014/main" id="{0C285DFF-EC39-A1A4-B24A-8F0AA45F7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0" r="41741" b="20861"/>
          <a:stretch/>
        </p:blipFill>
        <p:spPr>
          <a:xfrm>
            <a:off x="-1" y="2142"/>
            <a:ext cx="914686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a.nih.gov/espanol/publicaciones/medicamentos" TargetMode="External"/><Relationship Id="rId3" Type="http://schemas.openxmlformats.org/officeDocument/2006/relationships/hyperlink" Target="http://www.cdc.gov/aging" TargetMode="External"/><Relationship Id="rId7" Type="http://schemas.openxmlformats.org/officeDocument/2006/relationships/hyperlink" Target="https://www.nia.nih.gov/health/publication/medicines" TargetMode="External"/><Relationship Id="rId2" Type="http://schemas.openxmlformats.org/officeDocument/2006/relationships/hyperlink" Target="http://geriatricscareonline.org/ProductAbstract/american-geriatrics-society-updated-beers-criteria-for-potentially-inappropriate-medication-use-in-older-adults/CL00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om.nationalacademies.org/~/media/Files/Report%20Files/2015/Cognitive_aging/Action%20Guide%20for%20Individuals%20and%20Families_V3.pdf" TargetMode="External"/><Relationship Id="rId5" Type="http://schemas.openxmlformats.org/officeDocument/2006/relationships/hyperlink" Target="http://fda.gov/Drugs/ResourcesForYou/ucm163959.htm" TargetMode="External"/><Relationship Id="rId4" Type="http://schemas.openxmlformats.org/officeDocument/2006/relationships/hyperlink" Target="http://cdc.gov/MedicationSafety/Adult_AdverseDrugEvent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33C03-93A4-F459-9B47-2CB0D008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6F4C58-65A6-B6BB-2C5E-83412A58D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0E9F8-3E8B-B674-2AA5-D96548936EB4}"/>
              </a:ext>
            </a:extLst>
          </p:cNvPr>
          <p:cNvSpPr txBox="1">
            <a:spLocks/>
          </p:cNvSpPr>
          <p:nvPr/>
        </p:nvSpPr>
        <p:spPr>
          <a:xfrm>
            <a:off x="229120" y="1"/>
            <a:ext cx="7279367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Arial" pitchFamily="34" charset="0"/>
              </a:rPr>
              <a:t>MEDICINE, AGE</a:t>
            </a:r>
            <a:r>
              <a:rPr lang="en-US" sz="20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Arial" pitchFamily="34" charset="0"/>
              </a:rPr>
              <a:t>, AND YOUR </a:t>
            </a: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Arial" pitchFamily="34" charset="0"/>
              </a:rPr>
              <a:t>BRAIN</a:t>
            </a:r>
            <a:endParaRPr lang="en-US"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284EC3-E7DD-681C-488D-79BBF042E830}"/>
              </a:ext>
            </a:extLst>
          </p:cNvPr>
          <p:cNvGrpSpPr/>
          <p:nvPr/>
        </p:nvGrpSpPr>
        <p:grpSpPr>
          <a:xfrm>
            <a:off x="403135" y="5286876"/>
            <a:ext cx="7235621" cy="646331"/>
            <a:chOff x="403135" y="5286876"/>
            <a:chExt cx="7235621" cy="646331"/>
          </a:xfrm>
        </p:grpSpPr>
        <p:pic>
          <p:nvPicPr>
            <p:cNvPr id="5" name="Picture 4" descr="A blue and white logo with a brain&#10;&#10;Description automatically generated">
              <a:extLst>
                <a:ext uri="{FF2B5EF4-FFF2-40B4-BE49-F238E27FC236}">
                  <a16:creationId xmlns:a16="http://schemas.microsoft.com/office/drawing/2014/main" id="{615D3284-4698-4890-165F-314EC87BB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135" y="5326314"/>
              <a:ext cx="2373403" cy="5700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37EE05-F811-6F69-91C2-A27458D2C7D1}"/>
                </a:ext>
              </a:extLst>
            </p:cNvPr>
            <p:cNvSpPr txBox="1"/>
            <p:nvPr/>
          </p:nvSpPr>
          <p:spPr>
            <a:xfrm>
              <a:off x="2855742" y="5286876"/>
              <a:ext cx="4783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strike="noStrike" dirty="0">
                  <a:solidFill>
                    <a:schemeClr val="bg1"/>
                  </a:solidFill>
                  <a:effectLst/>
                  <a:latin typeface="Franklin Gothic Demi" panose="020B0603020102020204" pitchFamily="34" charset="0"/>
                </a:rPr>
                <a:t>North Carolina Building Our Largest </a:t>
              </a:r>
              <a:br>
                <a:rPr lang="en-US" b="1" u="none" strike="noStrike" dirty="0">
                  <a:solidFill>
                    <a:schemeClr val="bg1"/>
                  </a:solidFill>
                  <a:effectLst/>
                  <a:latin typeface="Franklin Gothic Demi" panose="020B0603020102020204" pitchFamily="34" charset="0"/>
                </a:rPr>
              </a:br>
              <a:r>
                <a:rPr lang="en-US" b="1" u="none" strike="noStrike" dirty="0">
                  <a:solidFill>
                    <a:schemeClr val="bg1"/>
                  </a:solidFill>
                  <a:effectLst/>
                  <a:latin typeface="Franklin Gothic Demi" panose="020B0603020102020204" pitchFamily="34" charset="0"/>
                </a:rPr>
                <a:t>Dementia (NC BOLD) Infrastructure Project</a:t>
              </a:r>
              <a:endParaRPr lang="en-US" b="1" dirty="0">
                <a:solidFill>
                  <a:schemeClr val="bg1"/>
                </a:solidFill>
                <a:latin typeface="Franklin Gothic Demi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6">
            <a:extLst>
              <a:ext uri="{FF2B5EF4-FFF2-40B4-BE49-F238E27FC236}">
                <a16:creationId xmlns:a16="http://schemas.microsoft.com/office/drawing/2014/main" id="{C4785AC6-AD51-58AD-1CD1-1DB4604BD8DD}"/>
              </a:ext>
            </a:extLst>
          </p:cNvPr>
          <p:cNvSpPr txBox="1">
            <a:spLocks/>
          </p:cNvSpPr>
          <p:nvPr/>
        </p:nvSpPr>
        <p:spPr>
          <a:xfrm>
            <a:off x="0" y="2286000"/>
            <a:ext cx="91440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Arial" pitchFamily="34" charset="0"/>
              </a:rPr>
              <a:t>Thoughts and Questions?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F94BD3-FA06-A107-5D73-34C43CD2D512}"/>
              </a:ext>
            </a:extLst>
          </p:cNvPr>
          <p:cNvGrpSpPr/>
          <p:nvPr/>
        </p:nvGrpSpPr>
        <p:grpSpPr>
          <a:xfrm>
            <a:off x="1743624" y="6155289"/>
            <a:ext cx="6160674" cy="584775"/>
            <a:chOff x="403135" y="5286876"/>
            <a:chExt cx="7235621" cy="686810"/>
          </a:xfrm>
        </p:grpSpPr>
        <p:pic>
          <p:nvPicPr>
            <p:cNvPr id="11" name="Picture 10" descr="A blue and white logo with a brain&#10;&#10;Description automatically generated">
              <a:extLst>
                <a:ext uri="{FF2B5EF4-FFF2-40B4-BE49-F238E27FC236}">
                  <a16:creationId xmlns:a16="http://schemas.microsoft.com/office/drawing/2014/main" id="{0E6C4925-F691-687C-2BE9-38D519478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135" y="5326314"/>
              <a:ext cx="2373403" cy="57003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6A221-B5A5-7B55-DD05-26FB4321C3EE}"/>
                </a:ext>
              </a:extLst>
            </p:cNvPr>
            <p:cNvSpPr txBox="1"/>
            <p:nvPr/>
          </p:nvSpPr>
          <p:spPr>
            <a:xfrm>
              <a:off x="2855742" y="5286876"/>
              <a:ext cx="4783014" cy="68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none" strike="noStrike" dirty="0">
                  <a:solidFill>
                    <a:schemeClr val="tx2">
                      <a:lumMod val="10000"/>
                    </a:schemeClr>
                  </a:solidFill>
                  <a:effectLst/>
                  <a:latin typeface="Franklin Gothic Demi" panose="020B0603020102020204" pitchFamily="34" charset="0"/>
                </a:rPr>
                <a:t>North Carolina Building Our Largest </a:t>
              </a:r>
              <a:br>
                <a:rPr lang="en-US" sz="1600" b="1" u="none" strike="noStrike" dirty="0">
                  <a:solidFill>
                    <a:schemeClr val="tx2">
                      <a:lumMod val="10000"/>
                    </a:schemeClr>
                  </a:solidFill>
                  <a:effectLst/>
                  <a:latin typeface="Franklin Gothic Demi" panose="020B0603020102020204" pitchFamily="34" charset="0"/>
                </a:rPr>
              </a:br>
              <a:r>
                <a:rPr lang="en-US" sz="1600" b="1" u="none" strike="noStrike" dirty="0">
                  <a:solidFill>
                    <a:schemeClr val="tx2">
                      <a:lumMod val="10000"/>
                    </a:schemeClr>
                  </a:solidFill>
                  <a:effectLst/>
                  <a:latin typeface="Franklin Gothic Demi" panose="020B0603020102020204" pitchFamily="34" charset="0"/>
                </a:rPr>
                <a:t>Dementia (NC BOLD) Infrastructure Project</a:t>
              </a:r>
              <a:endParaRPr lang="en-US" sz="1600" b="1" dirty="0">
                <a:solidFill>
                  <a:schemeClr val="tx2">
                    <a:lumMod val="10000"/>
                  </a:schemeClr>
                </a:solidFill>
                <a:latin typeface="Franklin Gothic Demi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89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A presentation by:">
            <a:extLst>
              <a:ext uri="{FF2B5EF4-FFF2-40B4-BE49-F238E27FC236}">
                <a16:creationId xmlns:a16="http://schemas.microsoft.com/office/drawing/2014/main" id="{8BC1479F-653C-42BA-2805-0BAE6EFB12C7}"/>
              </a:ext>
            </a:extLst>
          </p:cNvPr>
          <p:cNvSpPr/>
          <p:nvPr/>
        </p:nvSpPr>
        <p:spPr>
          <a:xfrm>
            <a:off x="0" y="5029200"/>
            <a:ext cx="9144000" cy="94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A62CF81A-C8C3-8C06-0AEB-F084889FB055}"/>
              </a:ext>
            </a:extLst>
          </p:cNvPr>
          <p:cNvSpPr txBox="1">
            <a:spLocks/>
          </p:cNvSpPr>
          <p:nvPr/>
        </p:nvSpPr>
        <p:spPr>
          <a:xfrm>
            <a:off x="0" y="2635100"/>
            <a:ext cx="91440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Arial" pitchFamily="34" charset="0"/>
              </a:rPr>
              <a:t>MEDICINE, AGE, AND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Arial" pitchFamily="34" charset="0"/>
              </a:rPr>
              <a:t>YOUR BRAIN</a:t>
            </a:r>
          </a:p>
        </p:txBody>
      </p:sp>
      <p:pic>
        <p:nvPicPr>
          <p:cNvPr id="6" name="Picture 5" descr="Brain icon">
            <a:extLst>
              <a:ext uri="{FF2B5EF4-FFF2-40B4-BE49-F238E27FC236}">
                <a16:creationId xmlns:a16="http://schemas.microsoft.com/office/drawing/2014/main" id="{B46BCB74-E704-AC34-B36F-81B4891696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7647"/>
          <a:stretch>
            <a:fillRect/>
          </a:stretch>
        </p:blipFill>
        <p:spPr>
          <a:xfrm>
            <a:off x="3810000" y="368332"/>
            <a:ext cx="2133600" cy="1869657"/>
          </a:xfrm>
          <a:prstGeom prst="rect">
            <a:avLst/>
          </a:prstGeom>
        </p:spPr>
      </p:pic>
      <p:pic>
        <p:nvPicPr>
          <p:cNvPr id="7" name="Picture 4" descr="Centers for Disease Control and Prevention Logo">
            <a:extLst>
              <a:ext uri="{FF2B5EF4-FFF2-40B4-BE49-F238E27FC236}">
                <a16:creationId xmlns:a16="http://schemas.microsoft.com/office/drawing/2014/main" id="{FEB76054-D711-3C31-4ABC-D74CC7A1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90667" y="5127874"/>
            <a:ext cx="101363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ational Institutes of Health Logo">
            <a:extLst>
              <a:ext uri="{FF2B5EF4-FFF2-40B4-BE49-F238E27FC236}">
                <a16:creationId xmlns:a16="http://schemas.microsoft.com/office/drawing/2014/main" id="{DB7E3621-9413-8C77-0D29-B00F9D1360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6802" y="5127874"/>
            <a:ext cx="831576" cy="731520"/>
          </a:xfrm>
          <a:prstGeom prst="rect">
            <a:avLst/>
          </a:prstGeom>
        </p:spPr>
      </p:pic>
      <p:pic>
        <p:nvPicPr>
          <p:cNvPr id="9" name="Picture 2" descr="Administration for Community Living Logo">
            <a:extLst>
              <a:ext uri="{FF2B5EF4-FFF2-40B4-BE49-F238E27FC236}">
                <a16:creationId xmlns:a16="http://schemas.microsoft.com/office/drawing/2014/main" id="{DAC2FCD0-BDAD-0530-5E9B-6FFD9D08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23834" y="5143114"/>
            <a:ext cx="177067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96BA10C1-C646-0F88-6BD5-27D9F40EE7EB}"/>
              </a:ext>
            </a:extLst>
          </p:cNvPr>
          <p:cNvSpPr txBox="1">
            <a:spLocks/>
          </p:cNvSpPr>
          <p:nvPr/>
        </p:nvSpPr>
        <p:spPr>
          <a:xfrm>
            <a:off x="685800" y="5105400"/>
            <a:ext cx="2743200" cy="46823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i="1" dirty="0">
                <a:solidFill>
                  <a:srgbClr val="709221"/>
                </a:solidFill>
              </a:rPr>
              <a:t>A presentation by: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BF4637-0D85-3B9C-3836-3CD53F6E411C}"/>
              </a:ext>
            </a:extLst>
          </p:cNvPr>
          <p:cNvGrpSpPr/>
          <p:nvPr/>
        </p:nvGrpSpPr>
        <p:grpSpPr>
          <a:xfrm>
            <a:off x="1743624" y="6155289"/>
            <a:ext cx="6160674" cy="584775"/>
            <a:chOff x="403135" y="5286876"/>
            <a:chExt cx="7235621" cy="686810"/>
          </a:xfrm>
        </p:grpSpPr>
        <p:pic>
          <p:nvPicPr>
            <p:cNvPr id="3" name="Picture 2" descr="A blue and white logo with a brain&#10;&#10;Description automatically generated">
              <a:extLst>
                <a:ext uri="{FF2B5EF4-FFF2-40B4-BE49-F238E27FC236}">
                  <a16:creationId xmlns:a16="http://schemas.microsoft.com/office/drawing/2014/main" id="{ECFD7ECE-FE20-0CB5-F7D9-589C7BF46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135" y="5326314"/>
              <a:ext cx="2373403" cy="57003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D8364F-3298-7DBD-06CE-8B47DDA8DF0D}"/>
                </a:ext>
              </a:extLst>
            </p:cNvPr>
            <p:cNvSpPr txBox="1"/>
            <p:nvPr/>
          </p:nvSpPr>
          <p:spPr>
            <a:xfrm>
              <a:off x="2855742" y="5286876"/>
              <a:ext cx="4783014" cy="68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none" strike="noStrike" dirty="0">
                  <a:solidFill>
                    <a:schemeClr val="tx2">
                      <a:lumMod val="10000"/>
                    </a:schemeClr>
                  </a:solidFill>
                  <a:effectLst/>
                  <a:latin typeface="Franklin Gothic Demi" panose="020B0603020102020204" pitchFamily="34" charset="0"/>
                </a:rPr>
                <a:t>North Carolina Building Our Largest </a:t>
              </a:r>
              <a:br>
                <a:rPr lang="en-US" sz="1600" b="1" u="none" strike="noStrike" dirty="0">
                  <a:solidFill>
                    <a:schemeClr val="tx2">
                      <a:lumMod val="10000"/>
                    </a:schemeClr>
                  </a:solidFill>
                  <a:effectLst/>
                  <a:latin typeface="Franklin Gothic Demi" panose="020B0603020102020204" pitchFamily="34" charset="0"/>
                </a:rPr>
              </a:br>
              <a:r>
                <a:rPr lang="en-US" sz="1600" b="1" u="none" strike="noStrike" dirty="0">
                  <a:solidFill>
                    <a:schemeClr val="tx2">
                      <a:lumMod val="10000"/>
                    </a:schemeClr>
                  </a:solidFill>
                  <a:effectLst/>
                  <a:latin typeface="Franklin Gothic Demi" panose="020B0603020102020204" pitchFamily="34" charset="0"/>
                </a:rPr>
                <a:t>Dementia (NC BOLD) Infrastructure Project</a:t>
              </a:r>
              <a:endParaRPr lang="en-US" sz="1600" b="1" dirty="0">
                <a:solidFill>
                  <a:schemeClr val="tx2">
                    <a:lumMod val="10000"/>
                  </a:schemeClr>
                </a:solidFill>
                <a:latin typeface="Franklin Gothic Demi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95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209AAD"/>
              </a:buClr>
              <a:buNone/>
            </a:pPr>
            <a:r>
              <a:rPr lang="en-US" dirty="0"/>
              <a:t>The aging process is normal:</a:t>
            </a:r>
          </a:p>
          <a:p>
            <a:pPr lvl="1">
              <a:spcBef>
                <a:spcPts val="1200"/>
              </a:spcBef>
              <a:buClr>
                <a:srgbClr val="74A74E"/>
              </a:buClr>
              <a:buFont typeface="Arial" pitchFamily="34" charset="0"/>
              <a:buChar char="•"/>
            </a:pPr>
            <a:r>
              <a:rPr lang="en-US" sz="3200" dirty="0"/>
              <a:t>Your brain’s physical structure and abilities change.</a:t>
            </a:r>
          </a:p>
          <a:p>
            <a:pPr lvl="1">
              <a:buClr>
                <a:srgbClr val="74A74E"/>
              </a:buClr>
              <a:buFont typeface="Arial" pitchFamily="34" charset="0"/>
              <a:buChar char="•"/>
            </a:pPr>
            <a:r>
              <a:rPr lang="en-US" sz="3200" dirty="0"/>
              <a:t>Your circulatory and digestive systems, kidneys, and liver slow down.</a:t>
            </a:r>
          </a:p>
          <a:p>
            <a:pPr lvl="1">
              <a:buClr>
                <a:srgbClr val="74A74E"/>
              </a:buClr>
              <a:buFont typeface="Arial" pitchFamily="34" charset="0"/>
              <a:buChar char="•"/>
            </a:pPr>
            <a:r>
              <a:rPr lang="en-US" sz="3200" dirty="0"/>
              <a:t>Your body’s ability to break down and use medicine changes.</a:t>
            </a:r>
          </a:p>
          <a:p>
            <a:pPr lvl="1">
              <a:buClr>
                <a:srgbClr val="74A74E"/>
              </a:buClr>
              <a:buNone/>
            </a:pPr>
            <a:endParaRPr lang="en-US" sz="3200" dirty="0"/>
          </a:p>
          <a:p>
            <a:pPr marL="1320800" lvl="1" indent="0">
              <a:buClr>
                <a:srgbClr val="A54398"/>
              </a:buClr>
              <a:buNone/>
            </a:pPr>
            <a:r>
              <a:rPr lang="en-US" sz="3000" b="1" dirty="0">
                <a:solidFill>
                  <a:srgbClr val="9E3A90"/>
                </a:solidFill>
              </a:rPr>
              <a:t>All of this means your reactions to medicines change, too.</a:t>
            </a:r>
          </a:p>
          <a:p>
            <a:pPr lvl="1">
              <a:buClr>
                <a:srgbClr val="A54398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6" name="Picture 2" descr="Exclamation poi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71601" y="5455920"/>
            <a:ext cx="641083" cy="6400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990"/>
                </a:solidFill>
                <a:latin typeface="Franklin Gothic Medium" panose="020B0603020102020204" pitchFamily="34" charset="0"/>
                <a:cs typeface="Arial" pitchFamily="34" charset="0"/>
              </a:rPr>
              <a:t>YOUR BODY AND BRAIN CAN CHANGE WITH AGE</a:t>
            </a:r>
            <a:endParaRPr lang="en-US" b="1" dirty="0">
              <a:solidFill>
                <a:srgbClr val="004990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752600"/>
            <a:ext cx="7772400" cy="46482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709221"/>
              </a:buClr>
              <a:buFont typeface="Wingdings" pitchFamily="2" charset="2"/>
              <a:buChar char="§"/>
            </a:pPr>
            <a:r>
              <a:rPr lang="en-US" dirty="0"/>
              <a:t>Aging is linked to multiple health problems.</a:t>
            </a:r>
          </a:p>
          <a:p>
            <a:pPr lvl="1">
              <a:buClr>
                <a:srgbClr val="709221"/>
              </a:buClr>
              <a:buFont typeface="Arial" pitchFamily="34" charset="0"/>
              <a:buChar char="•"/>
            </a:pPr>
            <a:r>
              <a:rPr lang="en-US" dirty="0"/>
              <a:t>80% of older adults have at least one chronic health problem</a:t>
            </a:r>
          </a:p>
          <a:p>
            <a:pPr lvl="1">
              <a:buClr>
                <a:srgbClr val="709221"/>
              </a:buClr>
              <a:buFont typeface="Arial" pitchFamily="34" charset="0"/>
              <a:buChar char="•"/>
            </a:pPr>
            <a:r>
              <a:rPr lang="en-US" dirty="0"/>
              <a:t>50% have at least two</a:t>
            </a:r>
            <a:endParaRPr lang="en-US" sz="3200" b="1" dirty="0">
              <a:solidFill>
                <a:srgbClr val="74A74E"/>
              </a:solidFill>
            </a:endParaRPr>
          </a:p>
          <a:p>
            <a:pPr marL="342900" lvl="1" indent="-342900"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200" dirty="0"/>
              <a:t>Health problems may require medicines that interact with each other in harmful ways.</a:t>
            </a:r>
          </a:p>
          <a:p>
            <a:pPr marL="342900" lvl="1" indent="-342900"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200" dirty="0"/>
              <a:t>Medicines can also interact with food, supplements, natural products, alcohol, or even with another health condition. These interactions can cause problems.</a:t>
            </a:r>
          </a:p>
          <a:p>
            <a:pPr marL="342900" lvl="1" indent="-342900"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200" dirty="0"/>
              <a:t>Some of these medicines and interactions can affect how your brain functions.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990"/>
                </a:solidFill>
                <a:latin typeface="Franklin Gothic Medium" panose="020B0603020102020204" pitchFamily="34" charset="0"/>
                <a:cs typeface="Arial" pitchFamily="34" charset="0"/>
              </a:rPr>
              <a:t>AGING AND HEALTH PROBLEMS</a:t>
            </a:r>
            <a:endParaRPr lang="en-US" dirty="0">
              <a:solidFill>
                <a:srgbClr val="004990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2" descr="Synapse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246"/>
          <a:stretch>
            <a:fillRect/>
          </a:stretch>
        </p:blipFill>
        <p:spPr bwMode="auto">
          <a:xfrm>
            <a:off x="6400800" y="1828800"/>
            <a:ext cx="1676400" cy="15773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35814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70922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Cognitive reactions or side effects can include confusion, memory loss, hallucinations, and delusions.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922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people mistake cognitive side effects for a form of dementia, like Alzheimer’s disease.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922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922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828800"/>
            <a:ext cx="5334000" cy="16002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709221"/>
              </a:buClr>
              <a:buFont typeface="Wingdings" pitchFamily="2" charset="2"/>
              <a:buChar char="§"/>
            </a:pPr>
            <a:r>
              <a:rPr lang="en-US" dirty="0"/>
              <a:t>Some reactions to medicines can affect your cognition—your ability to think, understand, learn, plan, and remember.</a:t>
            </a:r>
            <a:endParaRPr lang="en-US" sz="3200" dirty="0"/>
          </a:p>
          <a:p>
            <a:pPr marL="342900" lvl="1" indent="-342900">
              <a:buClr>
                <a:srgbClr val="709221"/>
              </a:buClr>
              <a:buFont typeface="Wingdings" pitchFamily="2" charset="2"/>
              <a:buChar char="§"/>
            </a:pPr>
            <a:endParaRPr lang="en-US" sz="3200" dirty="0"/>
          </a:p>
          <a:p>
            <a:pPr lvl="1">
              <a:buClr>
                <a:srgbClr val="709221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990"/>
                </a:solidFill>
                <a:latin typeface="Franklin Gothic Medium" panose="020B0603020102020204" pitchFamily="34" charset="0"/>
                <a:cs typeface="Arial" pitchFamily="34" charset="0"/>
              </a:rPr>
              <a:t>MEDICINES AND YOUR BRAIN</a:t>
            </a:r>
            <a:endParaRPr lang="en-US" dirty="0">
              <a:solidFill>
                <a:srgbClr val="004990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7924800" cy="4724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500" dirty="0"/>
              <a:t>The U.S. Institute of Medicine lists some groups of drugs that can harm an older adult's cognition: </a:t>
            </a:r>
          </a:p>
          <a:p>
            <a:pPr lvl="1">
              <a:buClr>
                <a:srgbClr val="709221"/>
              </a:buClr>
              <a:buFont typeface="Arial" pitchFamily="34" charset="0"/>
              <a:buChar char="•"/>
            </a:pPr>
            <a:r>
              <a:rPr lang="en-US" dirty="0"/>
              <a:t>Antihistamines for allergy relief</a:t>
            </a:r>
          </a:p>
          <a:p>
            <a:pPr lvl="1">
              <a:buClr>
                <a:srgbClr val="709221"/>
              </a:buClr>
              <a:buFont typeface="Arial" pitchFamily="34" charset="0"/>
              <a:buChar char="•"/>
            </a:pPr>
            <a:r>
              <a:rPr lang="en-US" dirty="0"/>
              <a:t>Anti-anxiety and antidepressant medicines</a:t>
            </a:r>
          </a:p>
          <a:p>
            <a:pPr lvl="1">
              <a:buClr>
                <a:srgbClr val="709221"/>
              </a:buClr>
              <a:buFont typeface="Arial" pitchFamily="34" charset="0"/>
              <a:buChar char="•"/>
            </a:pPr>
            <a:r>
              <a:rPr lang="en-US" dirty="0"/>
              <a:t>Sleep aids</a:t>
            </a:r>
          </a:p>
          <a:p>
            <a:pPr lvl="1">
              <a:buClr>
                <a:srgbClr val="709221"/>
              </a:buClr>
              <a:buFont typeface="Arial" pitchFamily="34" charset="0"/>
              <a:buChar char="•"/>
            </a:pPr>
            <a:r>
              <a:rPr lang="en-US" dirty="0"/>
              <a:t>Antipsychotics</a:t>
            </a:r>
          </a:p>
          <a:p>
            <a:pPr lvl="1">
              <a:buClr>
                <a:srgbClr val="709221"/>
              </a:buClr>
              <a:buFont typeface="Arial" pitchFamily="34" charset="0"/>
              <a:buChar char="•"/>
            </a:pPr>
            <a:r>
              <a:rPr lang="en-US" dirty="0"/>
              <a:t>Muscle relaxants</a:t>
            </a:r>
          </a:p>
          <a:p>
            <a:pPr lvl="1">
              <a:buClr>
                <a:srgbClr val="709221"/>
              </a:buClr>
              <a:buFont typeface="Arial" pitchFamily="34" charset="0"/>
              <a:buChar char="•"/>
            </a:pPr>
            <a:r>
              <a:rPr lang="en-US" dirty="0" err="1"/>
              <a:t>Antimuscarinics</a:t>
            </a:r>
            <a:r>
              <a:rPr lang="en-US" dirty="0"/>
              <a:t> to promote control of urination</a:t>
            </a:r>
          </a:p>
          <a:p>
            <a:pPr lvl="1">
              <a:buClr>
                <a:srgbClr val="709221"/>
              </a:buClr>
              <a:buFont typeface="Arial" pitchFamily="34" charset="0"/>
              <a:buChar char="•"/>
            </a:pPr>
            <a:r>
              <a:rPr lang="en-US" dirty="0"/>
              <a:t>Antispasmodics for relief of cramps in the stomach, intestines, and bladder</a:t>
            </a:r>
          </a:p>
          <a:p>
            <a:pPr>
              <a:spcBef>
                <a:spcPts val="1200"/>
              </a:spcBef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500" dirty="0"/>
              <a:t>You may need some of these medicines to treat your health problems, or you may be able to use alternatives.</a:t>
            </a:r>
          </a:p>
        </p:txBody>
      </p:sp>
      <p:pic>
        <p:nvPicPr>
          <p:cNvPr id="2052" name="Picture 4" descr="Pill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889"/>
          <a:stretch>
            <a:fillRect/>
          </a:stretch>
        </p:blipFill>
        <p:spPr bwMode="auto">
          <a:xfrm rot="942713">
            <a:off x="6312734" y="3234831"/>
            <a:ext cx="2205470" cy="1905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57200"/>
            <a:ext cx="7696200" cy="1371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4990"/>
                </a:solidFill>
                <a:latin typeface="Franklin Gothic Medium" panose="020B0603020102020204" pitchFamily="34" charset="0"/>
                <a:cs typeface="Arial" pitchFamily="34" charset="0"/>
              </a:rPr>
              <a:t>MEDICINES AND COGNITIVE SIDE EFFECTS</a:t>
            </a:r>
            <a:endParaRPr lang="en-US" dirty="0">
              <a:solidFill>
                <a:srgbClr val="004990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Exclamation poin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5532120"/>
            <a:ext cx="641083" cy="6400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057400"/>
            <a:ext cx="7924800" cy="46482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700" dirty="0"/>
              <a:t>Discuss your list of medicines—including over-the-counter drugs, vitamins, supplements, and any natural products—with your health care professional.</a:t>
            </a:r>
          </a:p>
          <a:p>
            <a:pPr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700" dirty="0"/>
              <a:t>Describe any new or existing problems with your cognition, even if you don’t think they are related to what you take.</a:t>
            </a:r>
          </a:p>
          <a:p>
            <a:pPr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700" dirty="0"/>
              <a:t>Your health care provider will use this information to work with you to get the best treatments possible.</a:t>
            </a:r>
          </a:p>
          <a:p>
            <a:pPr marL="1320800" lvl="1" indent="0">
              <a:buClr>
                <a:srgbClr val="709221"/>
              </a:buClr>
              <a:buNone/>
            </a:pPr>
            <a:endParaRPr lang="en-US" sz="3300" b="1" dirty="0">
              <a:solidFill>
                <a:srgbClr val="9E3A90"/>
              </a:solidFill>
            </a:endParaRPr>
          </a:p>
          <a:p>
            <a:pPr marL="1320800" lvl="1" indent="0">
              <a:buClr>
                <a:srgbClr val="709221"/>
              </a:buClr>
              <a:buNone/>
            </a:pPr>
            <a:endParaRPr lang="en-US" sz="3300" b="1" dirty="0">
              <a:solidFill>
                <a:srgbClr val="9E3A90"/>
              </a:solidFill>
            </a:endParaRPr>
          </a:p>
          <a:p>
            <a:pPr marL="914400" lvl="1" indent="0">
              <a:buClr>
                <a:srgbClr val="709221"/>
              </a:buClr>
              <a:buNone/>
            </a:pPr>
            <a:r>
              <a:rPr lang="en-US" sz="3600" b="1" dirty="0">
                <a:solidFill>
                  <a:srgbClr val="709221"/>
                </a:solidFill>
              </a:rPr>
              <a:t>Do not stop taking medicines without talking with your doctor—stopping medicines can be risky.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990"/>
                </a:solidFill>
                <a:latin typeface="Franklin Gothic Medium" panose="020B0603020102020204" pitchFamily="34" charset="0"/>
                <a:cs typeface="Arial" pitchFamily="34" charset="0"/>
              </a:rPr>
              <a:t>YOU CAN HELP PREVENT COGNITIVE SIDE EFFECTS</a:t>
            </a:r>
            <a:endParaRPr lang="en-US" b="1" dirty="0">
              <a:solidFill>
                <a:srgbClr val="004990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4990"/>
                </a:solidFill>
                <a:latin typeface="Franklin Gothic Medium" panose="020B0603020102020204" pitchFamily="34" charset="0"/>
                <a:cs typeface="Arial" pitchFamily="34" charset="0"/>
              </a:rPr>
              <a:t>QUESTIONS TO ASK YOUR HEALTH CARE PROFESSIONAL</a:t>
            </a:r>
            <a:endParaRPr lang="en-US" dirty="0">
              <a:solidFill>
                <a:srgbClr val="00499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8229600" cy="44958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000" dirty="0"/>
              <a:t>What is the name of this medicine and why am I taking it?</a:t>
            </a:r>
          </a:p>
          <a:p>
            <a:pPr>
              <a:spcBef>
                <a:spcPts val="800"/>
              </a:spcBef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000" dirty="0"/>
              <a:t>How should I take this medicine?</a:t>
            </a:r>
          </a:p>
          <a:p>
            <a:pPr>
              <a:spcBef>
                <a:spcPts val="800"/>
              </a:spcBef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000" dirty="0"/>
              <a:t>How long will this medicine take to work? When can I stop it?</a:t>
            </a:r>
          </a:p>
          <a:p>
            <a:pPr>
              <a:spcBef>
                <a:spcPts val="800"/>
              </a:spcBef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000" dirty="0"/>
              <a:t>Does this medicine have any side effects on my body or brain and when should I call you about them?</a:t>
            </a:r>
          </a:p>
          <a:p>
            <a:pPr>
              <a:spcBef>
                <a:spcPts val="800"/>
              </a:spcBef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000" dirty="0"/>
              <a:t>Could this medicine affect my cognition? How can I protect myself against this?</a:t>
            </a:r>
          </a:p>
          <a:p>
            <a:pPr>
              <a:spcBef>
                <a:spcPts val="800"/>
              </a:spcBef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000" dirty="0"/>
              <a:t>Can I safely mix this medicine with the remedies, vitamins, natural products and other drugs I take?</a:t>
            </a:r>
          </a:p>
          <a:p>
            <a:pPr>
              <a:spcBef>
                <a:spcPts val="800"/>
              </a:spcBef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000" dirty="0"/>
              <a:t>Is there another drug or a non-drug treatment that might be safer or more effective for my body and brain?</a:t>
            </a:r>
          </a:p>
          <a:p>
            <a:pPr>
              <a:spcBef>
                <a:spcPts val="800"/>
              </a:spcBef>
              <a:buClr>
                <a:srgbClr val="709221"/>
              </a:buClr>
              <a:buFont typeface="Wingdings" pitchFamily="2" charset="2"/>
              <a:buChar char="§"/>
            </a:pPr>
            <a:r>
              <a:rPr lang="en-US" sz="3000" dirty="0"/>
              <a:t>Do I still need to be on all my medicines?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4990"/>
                </a:solidFill>
                <a:latin typeface="Franklin Gothic Medium" panose="020B0603020102020204" pitchFamily="34" charset="0"/>
                <a:cs typeface="Arial" pitchFamily="34" charset="0"/>
              </a:rPr>
              <a:t>MORE INFORMATION</a:t>
            </a:r>
            <a:endParaRPr lang="en-US" b="1" dirty="0">
              <a:solidFill>
                <a:srgbClr val="00499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77200" cy="49530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120000"/>
              </a:lnSpc>
              <a:spcBef>
                <a:spcPts val="2400"/>
              </a:spcBef>
              <a:buClr>
                <a:srgbClr val="70922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/>
              <a:t>Free Consumer Information from the American Geriatric Society: </a:t>
            </a:r>
            <a:r>
              <a:rPr lang="en-US" sz="2100" dirty="0">
                <a:hlinkClick r:id="rId2" tooltip="Free consumer information from AGS"/>
              </a:rPr>
              <a:t>http://geriatricscareonline.org/ProductAbstract/american-geriatrics-society-updated-beers-criteria-for-potentially-inappropriate-medication-use-in-older-adults/CL001</a:t>
            </a:r>
            <a:endParaRPr lang="en-US" sz="2100" dirty="0"/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709221"/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2100" dirty="0"/>
              <a:t>Note: You must register to get the information.</a:t>
            </a:r>
            <a:endParaRPr lang="en-US" sz="2100" dirty="0">
              <a:hlinkClick r:id="rId3"/>
            </a:endParaRPr>
          </a:p>
          <a:p>
            <a:pPr marL="342900" lvl="1" indent="-342900">
              <a:lnSpc>
                <a:spcPct val="120000"/>
              </a:lnSpc>
              <a:spcBef>
                <a:spcPts val="2400"/>
              </a:spcBef>
              <a:buClr>
                <a:srgbClr val="70922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/>
              <a:t>Centers for Disease Control and Prevention (CDC) webpage on older adults and medicinal side effects: </a:t>
            </a:r>
            <a:r>
              <a:rPr lang="en-US" sz="2100" dirty="0">
                <a:hlinkClick r:id="rId4" tooltip="CDC webpage on side effects"/>
              </a:rPr>
              <a:t>http://cdc.gov/MedicationSafety/Adult_AdverseDrugEvents.html</a:t>
            </a:r>
            <a:r>
              <a:rPr lang="en-US" sz="2100" dirty="0"/>
              <a:t> 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70922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/>
              <a:t>The Food and Drug Administration (FDA) guide for older adults: </a:t>
            </a:r>
            <a:r>
              <a:rPr lang="en-US" sz="2100" dirty="0">
                <a:hlinkClick r:id="rId5" tooltip="FDA guide for older adults"/>
              </a:rPr>
              <a:t>http://fda.gov/Drugs/ResourcesForYou/ucm163959.htm</a:t>
            </a:r>
            <a:r>
              <a:rPr lang="en-US" sz="2100" dirty="0"/>
              <a:t> 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70922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/>
              <a:t>Institute of Medicine’s Consumer Brain Health Guide: </a:t>
            </a:r>
            <a:r>
              <a:rPr lang="en-US" sz="2100" dirty="0">
                <a:hlinkClick r:id="rId6" tooltip="IOM Brain health guide"/>
              </a:rPr>
              <a:t>https://iom.nationalacademies.org/~/media/Files/Report%20Files/2015/Cognitive_aging/Action%20Guide%20for%20Individuals%20and%20Families_V3.pdf</a:t>
            </a:r>
            <a:r>
              <a:rPr lang="en-US" sz="2100" dirty="0"/>
              <a:t> 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70922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/>
              <a:t>National Institutes of Health fact sheet on taking medicines safely: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709221"/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2100" dirty="0"/>
              <a:t>English: </a:t>
            </a:r>
            <a:r>
              <a:rPr lang="en-US" sz="2100" dirty="0">
                <a:hlinkClick r:id="rId7" tooltip="NIH Safe Medicating - English"/>
              </a:rPr>
              <a:t>https://www.nia.nih.gov/health/publication/medicines</a:t>
            </a:r>
            <a:endParaRPr lang="en-US" sz="2100" dirty="0"/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709221"/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2100" dirty="0"/>
              <a:t>Spanish: </a:t>
            </a:r>
            <a:r>
              <a:rPr lang="en-US" sz="2100" dirty="0">
                <a:hlinkClick r:id="rId8" tooltip="NIH Safe Medicating - Spanish"/>
              </a:rPr>
              <a:t>https://www.nia.nih.gov/espanol/publicaciones/medicamentos</a:t>
            </a:r>
            <a:r>
              <a:rPr lang="en-US" sz="21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78b2e4-9060-4309-b354-463fb93a4269">
      <Terms xmlns="http://schemas.microsoft.com/office/infopath/2007/PartnerControls"/>
    </lcf76f155ced4ddcb4097134ff3c332f>
    <TaxCatchAll xmlns="ea8af748-1d0b-4554-b403-23c5739642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84DF9C38F85459C2FBB53EA3FC961" ma:contentTypeVersion="16" ma:contentTypeDescription="Create a new document." ma:contentTypeScope="" ma:versionID="56eed81f91c6e4c376543b78c52c3f3c">
  <xsd:schema xmlns:xsd="http://www.w3.org/2001/XMLSchema" xmlns:xs="http://www.w3.org/2001/XMLSchema" xmlns:p="http://schemas.microsoft.com/office/2006/metadata/properties" xmlns:ns2="bd78b2e4-9060-4309-b354-463fb93a4269" xmlns:ns3="ea8af748-1d0b-4554-b403-23c573964229" targetNamespace="http://schemas.microsoft.com/office/2006/metadata/properties" ma:root="true" ma:fieldsID="e371658e6c15dc6ceb77a667abadf544" ns2:_="" ns3:_="">
    <xsd:import namespace="bd78b2e4-9060-4309-b354-463fb93a4269"/>
    <xsd:import namespace="ea8af748-1d0b-4554-b403-23c573964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8b2e4-9060-4309-b354-463fb93a4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af748-1d0b-4554-b403-23c5739642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57b129b-aecc-4f48-b65e-4752a1115b12}" ma:internalName="TaxCatchAll" ma:showField="CatchAllData" ma:web="ea8af748-1d0b-4554-b403-23c5739642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D59755-EC80-400E-804B-8A54E995D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2BE5A7-260C-40A0-A2F8-637B3F03C211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72d1fc25-2d66-455c-913f-4f524748faa7"/>
  </ds:schemaRefs>
</ds:datastoreItem>
</file>

<file path=customXml/itemProps3.xml><?xml version="1.0" encoding="utf-8"?>
<ds:datastoreItem xmlns:ds="http://schemas.openxmlformats.org/officeDocument/2006/customXml" ds:itemID="{9B71BE80-EE27-48F8-81D1-9BC0DA4CF47E}"/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794</Words>
  <Application>Microsoft Macintosh PowerPoint</Application>
  <PresentationFormat>On-screen Show (4:3)</PresentationFormat>
  <Paragraphs>73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Demi</vt:lpstr>
      <vt:lpstr>Franklin Gothic Medium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YOUR BODY AND BRAIN CAN CHANGE WITH AGE</vt:lpstr>
      <vt:lpstr>AGING AND HEALTH PROBLEMS</vt:lpstr>
      <vt:lpstr>MEDICINES AND YOUR BRAIN</vt:lpstr>
      <vt:lpstr>MEDICINES AND COGNITIVE SIDE EFFECTS</vt:lpstr>
      <vt:lpstr>YOU CAN HELP PREVENT COGNITIVE SIDE EFFECTS</vt:lpstr>
      <vt:lpstr>QUESTIONS TO ASK YOUR HEALTH CARE PROFESSIONAL</vt:lpstr>
      <vt:lpstr>MORE INFORMATION</vt:lpstr>
      <vt:lpstr>PowerPoint Presentation</vt:lpstr>
    </vt:vector>
  </TitlesOfParts>
  <Company>Betah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Medicine, Age, and Your Brain Presentation</dc:title>
  <dc:subject>Brain Health and Aging</dc:subject>
  <dc:creator>Administration for Community Living</dc:creator>
  <cp:keywords>Brain health, aging, healthy mind, medicine</cp:keywords>
  <cp:lastModifiedBy>Eargle, Allison</cp:lastModifiedBy>
  <cp:revision>272</cp:revision>
  <dcterms:created xsi:type="dcterms:W3CDTF">2014-01-27T17:24:54Z</dcterms:created>
  <dcterms:modified xsi:type="dcterms:W3CDTF">2023-09-21T18:12:48Z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0x01010090A84DF9C38F85459C2FBB53EA3FC961</vt:lpwstr>
  </property>
  <property fmtid="{D5CDD505-2E9C-101B-9397-08002B2CF9AE}" pid="3" name="_dlc_DocIdItemGuid">
    <vt:lpwstr>60eb9797-f93e-4204-bb33-acbad34438b5</vt:lpwstr>
  </property>
</Properties>
</file>