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62" r:id="rId6"/>
  </p:sldMasterIdLst>
  <p:notesMasterIdLst>
    <p:notesMasterId r:id="rId33"/>
  </p:notesMasterIdLst>
  <p:sldIdLst>
    <p:sldId id="281" r:id="rId7"/>
    <p:sldId id="282" r:id="rId8"/>
    <p:sldId id="257" r:id="rId9"/>
    <p:sldId id="256" r:id="rId10"/>
    <p:sldId id="258" r:id="rId11"/>
    <p:sldId id="259" r:id="rId12"/>
    <p:sldId id="266" r:id="rId13"/>
    <p:sldId id="268" r:id="rId14"/>
    <p:sldId id="267" r:id="rId15"/>
    <p:sldId id="269" r:id="rId16"/>
    <p:sldId id="270" r:id="rId17"/>
    <p:sldId id="272" r:id="rId18"/>
    <p:sldId id="271" r:id="rId19"/>
    <p:sldId id="273" r:id="rId20"/>
    <p:sldId id="274" r:id="rId21"/>
    <p:sldId id="260" r:id="rId22"/>
    <p:sldId id="275" r:id="rId23"/>
    <p:sldId id="261" r:id="rId24"/>
    <p:sldId id="262" r:id="rId25"/>
    <p:sldId id="276" r:id="rId26"/>
    <p:sldId id="277" r:id="rId27"/>
    <p:sldId id="263" r:id="rId28"/>
    <p:sldId id="278" r:id="rId29"/>
    <p:sldId id="279" r:id="rId30"/>
    <p:sldId id="264" r:id="rId31"/>
    <p:sldId id="28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6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58" autoAdjust="0"/>
    <p:restoredTop sz="92046" autoAdjust="0"/>
  </p:normalViewPr>
  <p:slideViewPr>
    <p:cSldViewPr snapToGrid="0">
      <p:cViewPr varScale="1">
        <p:scale>
          <a:sx n="99" d="100"/>
          <a:sy n="99" d="100"/>
        </p:scale>
        <p:origin x="192" y="1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yatt,Renee" userId="55ecd76b-f6c6-4f66-ab78-5fbaf3242c82" providerId="ADAL" clId="{B0E79AD9-89DA-4B05-A927-1D5FD19F3722}"/>
    <pc:docChg chg="custSel modSld">
      <pc:chgData name="Myatt,Renee" userId="55ecd76b-f6c6-4f66-ab78-5fbaf3242c82" providerId="ADAL" clId="{B0E79AD9-89DA-4B05-A927-1D5FD19F3722}" dt="2023-08-02T12:12:58.760" v="2" actId="478"/>
      <pc:docMkLst>
        <pc:docMk/>
      </pc:docMkLst>
      <pc:sldChg chg="delSp modSp mod">
        <pc:chgData name="Myatt,Renee" userId="55ecd76b-f6c6-4f66-ab78-5fbaf3242c82" providerId="ADAL" clId="{B0E79AD9-89DA-4B05-A927-1D5FD19F3722}" dt="2023-08-02T12:12:38.440" v="1" actId="478"/>
        <pc:sldMkLst>
          <pc:docMk/>
          <pc:sldMk cId="3143221747" sldId="257"/>
        </pc:sldMkLst>
        <pc:picChg chg="del mod">
          <ac:chgData name="Myatt,Renee" userId="55ecd76b-f6c6-4f66-ab78-5fbaf3242c82" providerId="ADAL" clId="{B0E79AD9-89DA-4B05-A927-1D5FD19F3722}" dt="2023-08-02T12:12:38.440" v="1" actId="478"/>
          <ac:picMkLst>
            <pc:docMk/>
            <pc:sldMk cId="3143221747" sldId="257"/>
            <ac:picMk id="5" creationId="{3DA50CC7-051E-4F91-A58B-82F8D7917EEC}"/>
          </ac:picMkLst>
        </pc:picChg>
      </pc:sldChg>
      <pc:sldChg chg="delSp mod">
        <pc:chgData name="Myatt,Renee" userId="55ecd76b-f6c6-4f66-ab78-5fbaf3242c82" providerId="ADAL" clId="{B0E79AD9-89DA-4B05-A927-1D5FD19F3722}" dt="2023-08-02T12:12:58.760" v="2" actId="478"/>
        <pc:sldMkLst>
          <pc:docMk/>
          <pc:sldMk cId="1602343708" sldId="280"/>
        </pc:sldMkLst>
        <pc:picChg chg="del">
          <ac:chgData name="Myatt,Renee" userId="55ecd76b-f6c6-4f66-ab78-5fbaf3242c82" providerId="ADAL" clId="{B0E79AD9-89DA-4B05-A927-1D5FD19F3722}" dt="2023-08-02T12:12:58.760" v="2" actId="478"/>
          <ac:picMkLst>
            <pc:docMk/>
            <pc:sldMk cId="1602343708" sldId="280"/>
            <ac:picMk id="3" creationId="{D168C2C2-1524-4DB4-B757-1ABE99485EB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7271895843591371"/>
          <c:y val="1.36109956789232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Type of Caregiving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7E1-4DF8-A459-9547BADA0878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7E1-4DF8-A459-9547BADA0878}"/>
              </c:ext>
            </c:extLst>
          </c:dPt>
          <c:cat>
            <c:strRef>
              <c:f>Sheet1!$A$2:$A$5</c:f>
              <c:strCache>
                <c:ptCount val="2"/>
                <c:pt idx="0">
                  <c:v>Formal Care</c:v>
                </c:pt>
                <c:pt idx="1">
                  <c:v>Informal Care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2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3D-4EE0-9A2F-649733DB10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0" dirty="0">
                <a:solidFill>
                  <a:schemeClr val="tx1"/>
                </a:solidFill>
              </a:rPr>
              <a:t>Figure 1. Caregiver Sex</a:t>
            </a:r>
            <a:endParaRPr lang="en-US" sz="2400" b="1" baseline="300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CB2035F-3724-4D45-9B9D-B0A3B7CE948C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15A-4B98-BD1B-9D213733D7C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F04BE73-7FBF-4FED-817B-C9E8CA5C0ECC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15A-4B98-BD1B-9D213733D7C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83E6FBC-0166-42A6-977A-17D73CC03759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15A-4B98-BD1B-9D213733D7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2011 (N = 999)</c:v>
                </c:pt>
                <c:pt idx="1">
                  <c:v>2017 (N = 755)</c:v>
                </c:pt>
                <c:pt idx="2">
                  <c:v>2021 (N = 740)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3"/>
                <c:pt idx="0">
                  <c:v>29.2</c:v>
                </c:pt>
                <c:pt idx="1">
                  <c:v>39.1</c:v>
                </c:pt>
                <c:pt idx="2">
                  <c:v>37.299999999999997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5A-4B98-BD1B-9D213733D7C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A470B7B-857B-4A3B-BFE0-E6256E12CCD5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15A-4B98-BD1B-9D213733D7C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9AED8DF-702D-4A55-8C5C-A561B738E5A3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15A-4B98-BD1B-9D213733D7C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4DB86DD-B7FB-4E8B-B269-31ED7F5A4B0D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715A-4B98-BD1B-9D213733D7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2011 (N = 999)</c:v>
                </c:pt>
                <c:pt idx="1">
                  <c:v>2017 (N = 755)</c:v>
                </c:pt>
                <c:pt idx="2">
                  <c:v>2021 (N = 740)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3"/>
                <c:pt idx="0">
                  <c:v>70.8</c:v>
                </c:pt>
                <c:pt idx="1">
                  <c:v>60.9</c:v>
                </c:pt>
                <c:pt idx="2">
                  <c:v>62.7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15A-4B98-BD1B-9D213733D7C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03268224"/>
        <c:axId val="986563776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3"/>
                      <c:pt idx="0">
                        <c:v>2011 (N = 999)</c:v>
                      </c:pt>
                      <c:pt idx="1">
                        <c:v>2017 (N = 755)</c:v>
                      </c:pt>
                      <c:pt idx="2">
                        <c:v>2021 (N = 740)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Sheet1!$D$2:$D$5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8-715A-4B98-BD1B-9D213733D7CA}"/>
                  </c:ext>
                </c:extLst>
              </c15:ser>
            </c15:filteredBarSeries>
          </c:ext>
        </c:extLst>
      </c:barChart>
      <c:catAx>
        <c:axId val="110326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6563776"/>
        <c:crosses val="autoZero"/>
        <c:auto val="1"/>
        <c:lblAlgn val="ctr"/>
        <c:lblOffset val="100"/>
        <c:noMultiLvlLbl val="0"/>
      </c:catAx>
      <c:valAx>
        <c:axId val="986563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3268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19050" cap="flat" cmpd="sng" algn="ctr">
      <a:solidFill>
        <a:schemeClr val="accent2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3"/>
                <c:pt idx="0">
                  <c:v>2011</c:v>
                </c:pt>
                <c:pt idx="1">
                  <c:v>2017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0%</c:formatCode>
                <c:ptCount val="3"/>
                <c:pt idx="0">
                  <c:v>0.68</c:v>
                </c:pt>
                <c:pt idx="1">
                  <c:v>0.78</c:v>
                </c:pt>
                <c:pt idx="2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17-4B0C-A7A7-0D854851012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03281024"/>
        <c:axId val="104089612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2011</c:v>
                      </c:pt>
                      <c:pt idx="1">
                        <c:v>2017</c:v>
                      </c:pt>
                      <c:pt idx="2">
                        <c:v>2021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Sheet1!$C$2:$C$5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2217-4B0C-A7A7-0D8548510129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Column2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2011</c:v>
                      </c:pt>
                      <c:pt idx="1">
                        <c:v>2017</c:v>
                      </c:pt>
                      <c:pt idx="2">
                        <c:v>2021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Sheet1!$D$2:$D$5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2217-4B0C-A7A7-0D8548510129}"/>
                  </c:ext>
                </c:extLst>
              </c15:ser>
            </c15:filteredBarSeries>
          </c:ext>
        </c:extLst>
      </c:barChart>
      <c:catAx>
        <c:axId val="1103281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0896128"/>
        <c:crosses val="autoZero"/>
        <c:auto val="1"/>
        <c:lblAlgn val="ctr"/>
        <c:lblOffset val="100"/>
        <c:noMultiLvlLbl val="0"/>
      </c:catAx>
      <c:valAx>
        <c:axId val="104089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3281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3"/>
                <c:pt idx="0">
                  <c:v>2011</c:v>
                </c:pt>
                <c:pt idx="1">
                  <c:v>2017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0%</c:formatCode>
                <c:ptCount val="3"/>
                <c:pt idx="0">
                  <c:v>0.37</c:v>
                </c:pt>
                <c:pt idx="1">
                  <c:v>0.52</c:v>
                </c:pt>
                <c:pt idx="2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50-4F6F-B29B-D0646E3123C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05403712"/>
        <c:axId val="161149616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2011</c:v>
                      </c:pt>
                      <c:pt idx="1">
                        <c:v>2017</c:v>
                      </c:pt>
                      <c:pt idx="2">
                        <c:v>2021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Sheet1!$C$2:$C$5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7250-4F6F-B29B-D0646E3123C1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Column2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2011</c:v>
                      </c:pt>
                      <c:pt idx="1">
                        <c:v>2017</c:v>
                      </c:pt>
                      <c:pt idx="2">
                        <c:v>2021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Sheet1!$D$2:$D$5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7250-4F6F-B29B-D0646E3123C1}"/>
                  </c:ext>
                </c:extLst>
              </c15:ser>
            </c15:filteredBarSeries>
          </c:ext>
        </c:extLst>
      </c:barChart>
      <c:catAx>
        <c:axId val="1505403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1496160"/>
        <c:crosses val="autoZero"/>
        <c:auto val="1"/>
        <c:lblAlgn val="ctr"/>
        <c:lblOffset val="100"/>
        <c:noMultiLvlLbl val="0"/>
      </c:catAx>
      <c:valAx>
        <c:axId val="1611496160"/>
        <c:scaling>
          <c:orientation val="minMax"/>
          <c:max val="0.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5403712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2857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baseline="0" dirty="0">
                <a:solidFill>
                  <a:schemeClr val="tx1"/>
                </a:solidFill>
              </a:rPr>
              <a:t>2011 BRFSS: Caregiver Difficulties</a:t>
            </a:r>
            <a:endParaRPr lang="en-US" sz="2000" b="1" baseline="300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5227582237815965"/>
          <c:y val="3.22706082348744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0F123FB-FE1E-4BFC-A8D5-0600B69999AA}" type="VALUE">
                      <a:rPr lang="en-US" sz="1800" b="1">
                        <a:solidFill>
                          <a:schemeClr val="tx1"/>
                        </a:solidFill>
                      </a:rPr>
                      <a:pPr>
                        <a:defRPr sz="1800"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9BD-4CBA-B1BF-9559BD7A8BD8}"/>
                </c:ext>
              </c:extLst>
            </c:dLbl>
            <c:dLbl>
              <c:idx val="1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9BD-4CBA-B1BF-9559BD7A8BD8}"/>
                </c:ext>
              </c:extLst>
            </c:dLbl>
            <c:dLbl>
              <c:idx val="2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E9BD-4CBA-B1BF-9559BD7A8BD8}"/>
                </c:ext>
              </c:extLst>
            </c:dLbl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9BD-4CBA-B1BF-9559BD7A8BD8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 financial burden (N=283)</c:v>
                </c:pt>
                <c:pt idx="1">
                  <c:v>Not enough time for yourself (N=281)</c:v>
                </c:pt>
                <c:pt idx="2">
                  <c:v>Not enough time for your family (N=282)</c:v>
                </c:pt>
                <c:pt idx="3">
                  <c:v>Creates stress (N=282)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0.53400000000000003</c:v>
                </c:pt>
                <c:pt idx="1">
                  <c:v>0.76500000000000001</c:v>
                </c:pt>
                <c:pt idx="2">
                  <c:v>0.56699999999999995</c:v>
                </c:pt>
                <c:pt idx="3">
                  <c:v>0.92600000000000005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9BD-4CBA-B1BF-9559BD7A8BD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03879376"/>
        <c:axId val="109780624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A financial burden (N=283)</c:v>
                      </c:pt>
                      <c:pt idx="1">
                        <c:v>Not enough time for yourself (N=281)</c:v>
                      </c:pt>
                      <c:pt idx="2">
                        <c:v>Not enough time for your family (N=282)</c:v>
                      </c:pt>
                      <c:pt idx="3">
                        <c:v>Creates stress (N=282)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Sheet1!$C$2:$C$5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E9BD-4CBA-B1BF-9559BD7A8BD8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Series 3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A financial burden (N=283)</c:v>
                      </c:pt>
                      <c:pt idx="1">
                        <c:v>Not enough time for yourself (N=281)</c:v>
                      </c:pt>
                      <c:pt idx="2">
                        <c:v>Not enough time for your family (N=282)</c:v>
                      </c:pt>
                      <c:pt idx="3">
                        <c:v>Creates stress (N=282)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Sheet1!$D$2:$D$5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E9BD-4CBA-B1BF-9559BD7A8BD8}"/>
                  </c:ext>
                </c:extLst>
              </c15:ser>
            </c15:filteredBarSeries>
          </c:ext>
        </c:extLst>
      </c:barChart>
      <c:catAx>
        <c:axId val="1103879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7806240"/>
        <c:crosses val="autoZero"/>
        <c:auto val="1"/>
        <c:lblAlgn val="ctr"/>
        <c:lblOffset val="100"/>
        <c:noMultiLvlLbl val="0"/>
      </c:catAx>
      <c:valAx>
        <c:axId val="10978062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crossAx val="1103879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2857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3E3F57-DF6F-4C46-9A70-A041ED6A97A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82D2A363-B712-4575-94C9-B6D29598486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400" dirty="0"/>
            <a:t>Increases in life expectancy</a:t>
          </a:r>
        </a:p>
      </dgm:t>
    </dgm:pt>
    <dgm:pt modelId="{9E1D37FD-F321-4904-BCBF-B00C667D8E32}" type="parTrans" cxnId="{935563EF-4D8A-44A3-AA78-4796779208B9}">
      <dgm:prSet/>
      <dgm:spPr/>
      <dgm:t>
        <a:bodyPr/>
        <a:lstStyle/>
        <a:p>
          <a:endParaRPr lang="en-US" sz="2400"/>
        </a:p>
      </dgm:t>
    </dgm:pt>
    <dgm:pt modelId="{5D86A7C8-7C90-49B1-B07D-BB07ADF7BCC8}" type="sibTrans" cxnId="{935563EF-4D8A-44A3-AA78-4796779208B9}">
      <dgm:prSet/>
      <dgm:spPr/>
      <dgm:t>
        <a:bodyPr/>
        <a:lstStyle/>
        <a:p>
          <a:endParaRPr lang="en-US" sz="2400"/>
        </a:p>
      </dgm:t>
    </dgm:pt>
    <dgm:pt modelId="{008C6420-A448-4EC7-8F6A-97F56A3A4AE4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dirty="0"/>
            <a:t>Increases in older adult cohort</a:t>
          </a:r>
        </a:p>
      </dgm:t>
    </dgm:pt>
    <dgm:pt modelId="{63AC351C-FBAF-403C-B479-14F216D099F1}" type="parTrans" cxnId="{5C749E44-D29C-439C-8934-6190DE6EF8F1}">
      <dgm:prSet/>
      <dgm:spPr/>
      <dgm:t>
        <a:bodyPr/>
        <a:lstStyle/>
        <a:p>
          <a:endParaRPr lang="en-US" sz="2400"/>
        </a:p>
      </dgm:t>
    </dgm:pt>
    <dgm:pt modelId="{B253A89F-4985-46F5-BF5E-1F0547BE1537}" type="sibTrans" cxnId="{5C749E44-D29C-439C-8934-6190DE6EF8F1}">
      <dgm:prSet/>
      <dgm:spPr/>
      <dgm:t>
        <a:bodyPr/>
        <a:lstStyle/>
        <a:p>
          <a:endParaRPr lang="en-US" sz="2400"/>
        </a:p>
      </dgm:t>
    </dgm:pt>
    <dgm:pt modelId="{096599D8-2D36-4337-842A-445DB3E0C2D0}">
      <dgm:prSet phldrT="[Text]" custT="1"/>
      <dgm:spPr/>
      <dgm:t>
        <a:bodyPr/>
        <a:lstStyle/>
        <a:p>
          <a:r>
            <a:rPr lang="en-US" sz="2400" dirty="0"/>
            <a:t>Declines in family caregivers</a:t>
          </a:r>
        </a:p>
      </dgm:t>
    </dgm:pt>
    <dgm:pt modelId="{023DF9B8-33E4-480B-9C35-4A493D9272B8}" type="parTrans" cxnId="{4A816056-9FD7-477A-8EA8-2C3D77AF6FCE}">
      <dgm:prSet/>
      <dgm:spPr/>
      <dgm:t>
        <a:bodyPr/>
        <a:lstStyle/>
        <a:p>
          <a:endParaRPr lang="en-US" sz="2400"/>
        </a:p>
      </dgm:t>
    </dgm:pt>
    <dgm:pt modelId="{891B6D2B-A3D6-42F3-8739-639914993D60}" type="sibTrans" cxnId="{4A816056-9FD7-477A-8EA8-2C3D77AF6FCE}">
      <dgm:prSet/>
      <dgm:spPr/>
      <dgm:t>
        <a:bodyPr/>
        <a:lstStyle/>
        <a:p>
          <a:endParaRPr lang="en-US" sz="2400"/>
        </a:p>
      </dgm:t>
    </dgm:pt>
    <dgm:pt modelId="{D279AEC8-5E61-4300-9895-A1355A082914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dirty="0"/>
            <a:t>Declining birth rates</a:t>
          </a:r>
        </a:p>
      </dgm:t>
    </dgm:pt>
    <dgm:pt modelId="{AFFD27F6-4384-4842-97DD-D31D70A86FAC}" type="parTrans" cxnId="{1E3BD427-9ADC-4EE9-A44C-AB01ABCBB023}">
      <dgm:prSet/>
      <dgm:spPr/>
      <dgm:t>
        <a:bodyPr/>
        <a:lstStyle/>
        <a:p>
          <a:endParaRPr lang="en-US" sz="2400"/>
        </a:p>
      </dgm:t>
    </dgm:pt>
    <dgm:pt modelId="{DC2C2CA1-345B-4461-B3D2-2BA29D6AEB68}" type="sibTrans" cxnId="{1E3BD427-9ADC-4EE9-A44C-AB01ABCBB023}">
      <dgm:prSet/>
      <dgm:spPr/>
      <dgm:t>
        <a:bodyPr/>
        <a:lstStyle/>
        <a:p>
          <a:endParaRPr lang="en-US" sz="2400"/>
        </a:p>
      </dgm:t>
    </dgm:pt>
    <dgm:pt modelId="{0F998A41-3072-4C25-9C45-6830CC155112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2400" dirty="0"/>
            <a:t>Declines in BRFSS self-reported caregivers</a:t>
          </a:r>
        </a:p>
      </dgm:t>
    </dgm:pt>
    <dgm:pt modelId="{E3A94FE9-8506-4813-B17A-13AC86CBA9B5}" type="parTrans" cxnId="{5DC9AEE8-D5D7-4F93-B9E4-04B06ADB7DA8}">
      <dgm:prSet/>
      <dgm:spPr/>
      <dgm:t>
        <a:bodyPr/>
        <a:lstStyle/>
        <a:p>
          <a:endParaRPr lang="en-US" sz="2400"/>
        </a:p>
      </dgm:t>
    </dgm:pt>
    <dgm:pt modelId="{25B5852E-6836-4F3B-848B-072A25646FE3}" type="sibTrans" cxnId="{5DC9AEE8-D5D7-4F93-B9E4-04B06ADB7DA8}">
      <dgm:prSet/>
      <dgm:spPr/>
      <dgm:t>
        <a:bodyPr/>
        <a:lstStyle/>
        <a:p>
          <a:endParaRPr lang="en-US" sz="2400"/>
        </a:p>
      </dgm:t>
    </dgm:pt>
    <dgm:pt modelId="{A31B8EF4-31B3-43C3-85EE-B946C6696FFB}" type="pres">
      <dgm:prSet presAssocID="{C43E3F57-DF6F-4C46-9A70-A041ED6A97A1}" presName="Name0" presStyleCnt="0">
        <dgm:presLayoutVars>
          <dgm:dir/>
          <dgm:resizeHandles val="exact"/>
        </dgm:presLayoutVars>
      </dgm:prSet>
      <dgm:spPr/>
    </dgm:pt>
    <dgm:pt modelId="{6E1C2BBA-288F-4FDC-9817-7F69465923D8}" type="pres">
      <dgm:prSet presAssocID="{82D2A363-B712-4575-94C9-B6D29598486F}" presName="parTxOnly" presStyleLbl="node1" presStyleIdx="0" presStyleCnt="5" custScaleX="72902">
        <dgm:presLayoutVars>
          <dgm:bulletEnabled val="1"/>
        </dgm:presLayoutVars>
      </dgm:prSet>
      <dgm:spPr/>
    </dgm:pt>
    <dgm:pt modelId="{3CBCF38D-3C94-494C-BB50-F6E169C4607F}" type="pres">
      <dgm:prSet presAssocID="{5D86A7C8-7C90-49B1-B07D-BB07ADF7BCC8}" presName="parSpace" presStyleCnt="0"/>
      <dgm:spPr/>
    </dgm:pt>
    <dgm:pt modelId="{6ED522E2-C1C6-48AD-AED7-2DF398805ED0}" type="pres">
      <dgm:prSet presAssocID="{008C6420-A448-4EC7-8F6A-97F56A3A4AE4}" presName="parTxOnly" presStyleLbl="node1" presStyleIdx="1" presStyleCnt="5" custScaleX="84357">
        <dgm:presLayoutVars>
          <dgm:bulletEnabled val="1"/>
        </dgm:presLayoutVars>
      </dgm:prSet>
      <dgm:spPr/>
    </dgm:pt>
    <dgm:pt modelId="{967C10B3-9665-4657-A464-5AC364C2F8B9}" type="pres">
      <dgm:prSet presAssocID="{B253A89F-4985-46F5-BF5E-1F0547BE1537}" presName="parSpace" presStyleCnt="0"/>
      <dgm:spPr/>
    </dgm:pt>
    <dgm:pt modelId="{68E01B1A-3CD6-4AEF-A650-BACEA73765D1}" type="pres">
      <dgm:prSet presAssocID="{D279AEC8-5E61-4300-9895-A1355A082914}" presName="parTxOnly" presStyleLbl="node1" presStyleIdx="2" presStyleCnt="5" custScaleX="81870">
        <dgm:presLayoutVars>
          <dgm:bulletEnabled val="1"/>
        </dgm:presLayoutVars>
      </dgm:prSet>
      <dgm:spPr/>
    </dgm:pt>
    <dgm:pt modelId="{81F728B8-001B-4DDB-9657-3E4A73CB1819}" type="pres">
      <dgm:prSet presAssocID="{DC2C2CA1-345B-4461-B3D2-2BA29D6AEB68}" presName="parSpace" presStyleCnt="0"/>
      <dgm:spPr/>
    </dgm:pt>
    <dgm:pt modelId="{39E251F8-7E2B-40AF-8B8E-7D07724083A5}" type="pres">
      <dgm:prSet presAssocID="{096599D8-2D36-4337-842A-445DB3E0C2D0}" presName="parTxOnly" presStyleLbl="node1" presStyleIdx="3" presStyleCnt="5" custScaleX="79839">
        <dgm:presLayoutVars>
          <dgm:bulletEnabled val="1"/>
        </dgm:presLayoutVars>
      </dgm:prSet>
      <dgm:spPr/>
    </dgm:pt>
    <dgm:pt modelId="{62A2F1B9-733E-4527-8DBB-D6F74A062688}" type="pres">
      <dgm:prSet presAssocID="{891B6D2B-A3D6-42F3-8739-639914993D60}" presName="parSpace" presStyleCnt="0"/>
      <dgm:spPr/>
    </dgm:pt>
    <dgm:pt modelId="{04B578C4-E4BF-403A-9C5D-043720A3E5BB}" type="pres">
      <dgm:prSet presAssocID="{0F998A41-3072-4C25-9C45-6830CC155112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449A420D-7DCD-46B1-B4FE-0EEBA22EA482}" type="presOf" srcId="{008C6420-A448-4EC7-8F6A-97F56A3A4AE4}" destId="{6ED522E2-C1C6-48AD-AED7-2DF398805ED0}" srcOrd="0" destOrd="0" presId="urn:microsoft.com/office/officeart/2005/8/layout/hChevron3"/>
    <dgm:cxn modelId="{EDA53419-9920-4F99-A63F-32B8022CF471}" type="presOf" srcId="{82D2A363-B712-4575-94C9-B6D29598486F}" destId="{6E1C2BBA-288F-4FDC-9817-7F69465923D8}" srcOrd="0" destOrd="0" presId="urn:microsoft.com/office/officeart/2005/8/layout/hChevron3"/>
    <dgm:cxn modelId="{1E3BD427-9ADC-4EE9-A44C-AB01ABCBB023}" srcId="{C43E3F57-DF6F-4C46-9A70-A041ED6A97A1}" destId="{D279AEC8-5E61-4300-9895-A1355A082914}" srcOrd="2" destOrd="0" parTransId="{AFFD27F6-4384-4842-97DD-D31D70A86FAC}" sibTransId="{DC2C2CA1-345B-4461-B3D2-2BA29D6AEB68}"/>
    <dgm:cxn modelId="{817B062E-16E3-47CD-A30A-67D792A12212}" type="presOf" srcId="{096599D8-2D36-4337-842A-445DB3E0C2D0}" destId="{39E251F8-7E2B-40AF-8B8E-7D07724083A5}" srcOrd="0" destOrd="0" presId="urn:microsoft.com/office/officeart/2005/8/layout/hChevron3"/>
    <dgm:cxn modelId="{5C749E44-D29C-439C-8934-6190DE6EF8F1}" srcId="{C43E3F57-DF6F-4C46-9A70-A041ED6A97A1}" destId="{008C6420-A448-4EC7-8F6A-97F56A3A4AE4}" srcOrd="1" destOrd="0" parTransId="{63AC351C-FBAF-403C-B479-14F216D099F1}" sibTransId="{B253A89F-4985-46F5-BF5E-1F0547BE1537}"/>
    <dgm:cxn modelId="{ACFE764E-031F-4004-95A9-CDB79A03876F}" type="presOf" srcId="{D279AEC8-5E61-4300-9895-A1355A082914}" destId="{68E01B1A-3CD6-4AEF-A650-BACEA73765D1}" srcOrd="0" destOrd="0" presId="urn:microsoft.com/office/officeart/2005/8/layout/hChevron3"/>
    <dgm:cxn modelId="{84104E50-CBAD-4BE2-8444-00DD45021B9B}" type="presOf" srcId="{C43E3F57-DF6F-4C46-9A70-A041ED6A97A1}" destId="{A31B8EF4-31B3-43C3-85EE-B946C6696FFB}" srcOrd="0" destOrd="0" presId="urn:microsoft.com/office/officeart/2005/8/layout/hChevron3"/>
    <dgm:cxn modelId="{4A816056-9FD7-477A-8EA8-2C3D77AF6FCE}" srcId="{C43E3F57-DF6F-4C46-9A70-A041ED6A97A1}" destId="{096599D8-2D36-4337-842A-445DB3E0C2D0}" srcOrd="3" destOrd="0" parTransId="{023DF9B8-33E4-480B-9C35-4A493D9272B8}" sibTransId="{891B6D2B-A3D6-42F3-8739-639914993D60}"/>
    <dgm:cxn modelId="{800E12CB-AA90-4ABA-8F59-9C5ED9168FE4}" type="presOf" srcId="{0F998A41-3072-4C25-9C45-6830CC155112}" destId="{04B578C4-E4BF-403A-9C5D-043720A3E5BB}" srcOrd="0" destOrd="0" presId="urn:microsoft.com/office/officeart/2005/8/layout/hChevron3"/>
    <dgm:cxn modelId="{5DC9AEE8-D5D7-4F93-B9E4-04B06ADB7DA8}" srcId="{C43E3F57-DF6F-4C46-9A70-A041ED6A97A1}" destId="{0F998A41-3072-4C25-9C45-6830CC155112}" srcOrd="4" destOrd="0" parTransId="{E3A94FE9-8506-4813-B17A-13AC86CBA9B5}" sibTransId="{25B5852E-6836-4F3B-848B-072A25646FE3}"/>
    <dgm:cxn modelId="{935563EF-4D8A-44A3-AA78-4796779208B9}" srcId="{C43E3F57-DF6F-4C46-9A70-A041ED6A97A1}" destId="{82D2A363-B712-4575-94C9-B6D29598486F}" srcOrd="0" destOrd="0" parTransId="{9E1D37FD-F321-4904-BCBF-B00C667D8E32}" sibTransId="{5D86A7C8-7C90-49B1-B07D-BB07ADF7BCC8}"/>
    <dgm:cxn modelId="{AABC4E3D-7BAA-419F-8F3A-BBEBE0ADFD14}" type="presParOf" srcId="{A31B8EF4-31B3-43C3-85EE-B946C6696FFB}" destId="{6E1C2BBA-288F-4FDC-9817-7F69465923D8}" srcOrd="0" destOrd="0" presId="urn:microsoft.com/office/officeart/2005/8/layout/hChevron3"/>
    <dgm:cxn modelId="{D1C72DFC-F88E-44CF-9055-810684F4D8CD}" type="presParOf" srcId="{A31B8EF4-31B3-43C3-85EE-B946C6696FFB}" destId="{3CBCF38D-3C94-494C-BB50-F6E169C4607F}" srcOrd="1" destOrd="0" presId="urn:microsoft.com/office/officeart/2005/8/layout/hChevron3"/>
    <dgm:cxn modelId="{182FC517-44E0-426B-852C-ACFDC37AD6D1}" type="presParOf" srcId="{A31B8EF4-31B3-43C3-85EE-B946C6696FFB}" destId="{6ED522E2-C1C6-48AD-AED7-2DF398805ED0}" srcOrd="2" destOrd="0" presId="urn:microsoft.com/office/officeart/2005/8/layout/hChevron3"/>
    <dgm:cxn modelId="{BD35678D-CE29-44E8-AA84-5418166A2C2A}" type="presParOf" srcId="{A31B8EF4-31B3-43C3-85EE-B946C6696FFB}" destId="{967C10B3-9665-4657-A464-5AC364C2F8B9}" srcOrd="3" destOrd="0" presId="urn:microsoft.com/office/officeart/2005/8/layout/hChevron3"/>
    <dgm:cxn modelId="{2C613A59-9FEC-4B6A-A4D2-7CB011E20E61}" type="presParOf" srcId="{A31B8EF4-31B3-43C3-85EE-B946C6696FFB}" destId="{68E01B1A-3CD6-4AEF-A650-BACEA73765D1}" srcOrd="4" destOrd="0" presId="urn:microsoft.com/office/officeart/2005/8/layout/hChevron3"/>
    <dgm:cxn modelId="{ED9C93BE-CCCB-4B09-830D-2378729A2E9B}" type="presParOf" srcId="{A31B8EF4-31B3-43C3-85EE-B946C6696FFB}" destId="{81F728B8-001B-4DDB-9657-3E4A73CB1819}" srcOrd="5" destOrd="0" presId="urn:microsoft.com/office/officeart/2005/8/layout/hChevron3"/>
    <dgm:cxn modelId="{F81A52B8-B479-4F77-B01A-EBF9D361E800}" type="presParOf" srcId="{A31B8EF4-31B3-43C3-85EE-B946C6696FFB}" destId="{39E251F8-7E2B-40AF-8B8E-7D07724083A5}" srcOrd="6" destOrd="0" presId="urn:microsoft.com/office/officeart/2005/8/layout/hChevron3"/>
    <dgm:cxn modelId="{630E6D31-9158-4FC9-9EC5-96F0B6F9EDE6}" type="presParOf" srcId="{A31B8EF4-31B3-43C3-85EE-B946C6696FFB}" destId="{62A2F1B9-733E-4527-8DBB-D6F74A062688}" srcOrd="7" destOrd="0" presId="urn:microsoft.com/office/officeart/2005/8/layout/hChevron3"/>
    <dgm:cxn modelId="{5D511865-E15D-4BF6-91E3-266EB545789D}" type="presParOf" srcId="{A31B8EF4-31B3-43C3-85EE-B946C6696FFB}" destId="{04B578C4-E4BF-403A-9C5D-043720A3E5BB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C2BBA-288F-4FDC-9817-7F69465923D8}">
      <dsp:nvSpPr>
        <dsp:cNvPr id="0" name=""/>
        <dsp:cNvSpPr/>
      </dsp:nvSpPr>
      <dsp:spPr>
        <a:xfrm>
          <a:off x="1801" y="201324"/>
          <a:ext cx="2505446" cy="1374692"/>
        </a:xfrm>
        <a:prstGeom prst="homePlat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Increases in life expectancy</a:t>
          </a:r>
        </a:p>
      </dsp:txBody>
      <dsp:txXfrm>
        <a:off x="1801" y="201324"/>
        <a:ext cx="2161773" cy="1374692"/>
      </dsp:txXfrm>
    </dsp:sp>
    <dsp:sp modelId="{6ED522E2-C1C6-48AD-AED7-2DF398805ED0}">
      <dsp:nvSpPr>
        <dsp:cNvPr id="0" name=""/>
        <dsp:cNvSpPr/>
      </dsp:nvSpPr>
      <dsp:spPr>
        <a:xfrm>
          <a:off x="1819901" y="201324"/>
          <a:ext cx="2899123" cy="1374692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Increases in older adult cohort</a:t>
          </a:r>
        </a:p>
      </dsp:txBody>
      <dsp:txXfrm>
        <a:off x="2507247" y="201324"/>
        <a:ext cx="1524431" cy="1374692"/>
      </dsp:txXfrm>
    </dsp:sp>
    <dsp:sp modelId="{68E01B1A-3CD6-4AEF-A650-BACEA73765D1}">
      <dsp:nvSpPr>
        <dsp:cNvPr id="0" name=""/>
        <dsp:cNvSpPr/>
      </dsp:nvSpPr>
      <dsp:spPr>
        <a:xfrm>
          <a:off x="4031679" y="201324"/>
          <a:ext cx="2813652" cy="1374692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Declining birth rates</a:t>
          </a:r>
        </a:p>
      </dsp:txBody>
      <dsp:txXfrm>
        <a:off x="4719025" y="201324"/>
        <a:ext cx="1438960" cy="1374692"/>
      </dsp:txXfrm>
    </dsp:sp>
    <dsp:sp modelId="{39E251F8-7E2B-40AF-8B8E-7D07724083A5}">
      <dsp:nvSpPr>
        <dsp:cNvPr id="0" name=""/>
        <dsp:cNvSpPr/>
      </dsp:nvSpPr>
      <dsp:spPr>
        <a:xfrm>
          <a:off x="6157985" y="201324"/>
          <a:ext cx="2743852" cy="13746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Declines in family caregivers</a:t>
          </a:r>
        </a:p>
      </dsp:txBody>
      <dsp:txXfrm>
        <a:off x="6845331" y="201324"/>
        <a:ext cx="1369160" cy="1374692"/>
      </dsp:txXfrm>
    </dsp:sp>
    <dsp:sp modelId="{04B578C4-E4BF-403A-9C5D-043720A3E5BB}">
      <dsp:nvSpPr>
        <dsp:cNvPr id="0" name=""/>
        <dsp:cNvSpPr/>
      </dsp:nvSpPr>
      <dsp:spPr>
        <a:xfrm>
          <a:off x="8214491" y="201324"/>
          <a:ext cx="3436731" cy="1374692"/>
        </a:xfrm>
        <a:prstGeom prst="chevr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Declines in BRFSS self-reported caregivers</a:t>
          </a:r>
        </a:p>
      </dsp:txBody>
      <dsp:txXfrm>
        <a:off x="8901837" y="201324"/>
        <a:ext cx="2062039" cy="13746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435C2-F666-4955-BF62-774C11CE3FFB}" type="datetimeFigureOut">
              <a:rPr lang="en-US" smtClean="0"/>
              <a:t>9/22/23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BA9A2-0E4C-4E50-BD5E-F5D6D4D1B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20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BA9A2-0E4C-4E50-BD5E-F5D6D4D1B0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02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BA9A2-0E4C-4E50-BD5E-F5D6D4D1B05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22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E0C47-1EEC-4590-B453-38B20FB4A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A68EE0-4E3C-49D8-81A5-3A5DBC736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D63B-B628-4C1A-886E-B69F03C98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18A-1B95-41D0-B36E-BD737BDF07E7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34417-65F5-49D3-86ED-428133CB8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ACCCD-EF84-4E21-97EC-6EB49D3C2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0D4E-FF24-451E-8470-E4F169163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3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6FA2C-F329-475D-A25D-71112366A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B0DDF0-126F-47DF-8F8E-44392D4A4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53F17-D4E5-4E8C-B87F-AEEE12AFC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18A-1B95-41D0-B36E-BD737BDF07E7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49E01-5371-450D-9973-12A04C66B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F934C-9412-4A63-8810-8397BB3D7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0D4E-FF24-451E-8470-E4F169163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80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43CB82-2EAB-4B17-9808-FA7F60B325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E753C7-31B0-4E98-97F9-DA60C55ED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F04F1-69C1-49A2-B3C3-5EFF79F28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18A-1B95-41D0-B36E-BD737BDF07E7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1CEBC-FD69-4E68-8B97-949BE48E2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32EF7-9EB1-4843-81FD-495905FC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0D4E-FF24-451E-8470-E4F169163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16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126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83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9BE9F-7DF6-4E6E-BEB4-313BCF33C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5CCF0-821F-46CA-87E3-0DCA2DB11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D904C-84D1-463A-BEEE-A33404DA6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18A-1B95-41D0-B36E-BD737BDF07E7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7E558-6149-4E11-A76B-DC841DF0B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F0AAD-E85B-4089-A25D-1E1BD7E8F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0D4E-FF24-451E-8470-E4F169163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6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F1906-69C5-41BA-BA7C-9244BE593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D25EF0-55DA-46B1-B0A3-BE095AF2C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3B333-EAD0-4D2B-B29C-A269D7D81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18A-1B95-41D0-B36E-BD737BDF07E7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27F8-DE7E-4BFA-913B-B657977CB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3F0A8-508F-4180-AB1F-115DCDF52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0D4E-FF24-451E-8470-E4F169163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34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8D550-C51E-480E-9E1B-A6F5E550D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AFDBE-B744-4A9D-A9C5-F2CB4A320B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7ED4F1-EC80-4801-A2D9-DA3532C4BA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CDC6CC-AFA8-4E30-BC9B-195F12908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18A-1B95-41D0-B36E-BD737BDF07E7}" type="datetimeFigureOut">
              <a:rPr lang="en-US" smtClean="0"/>
              <a:t>9/22/23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106ECB-B530-47AE-89F6-2BD518762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C1B335-5533-41A9-B89D-5B4C562C6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0D4E-FF24-451E-8470-E4F169163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21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2C861-BA0C-4909-BB4D-1EC480FEC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FBEC9-667B-4D59-8966-12FF76E49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80B7B4-4399-449B-BCA9-1BA942587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C64761-C6EF-4C30-8F29-BD17F41102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DCD5F6-E000-4E89-8ACB-04E935F432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CDD15B-4CFF-4B4C-B3CE-D102F2964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18A-1B95-41D0-B36E-BD737BDF07E7}" type="datetimeFigureOut">
              <a:rPr lang="en-US" smtClean="0"/>
              <a:t>9/22/23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5B729A-2DCC-4D44-9E6C-BA326C191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30F0C7-068B-4CA0-8321-8E7BA1143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0D4E-FF24-451E-8470-E4F169163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83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88713-0694-493F-9117-FD78D6E4D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62DAD3-12C4-498A-B6C8-09301B059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18A-1B95-41D0-B36E-BD737BDF07E7}" type="datetimeFigureOut">
              <a:rPr lang="en-US" smtClean="0"/>
              <a:t>9/22/23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71B201-F36D-45EF-A6B6-EB20A9AEB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F110E2-5D1F-4E6D-85C0-FB114D4F8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0D4E-FF24-451E-8470-E4F169163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94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CB2C49-2061-4A0D-AE00-42BBA88E9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18A-1B95-41D0-B36E-BD737BDF07E7}" type="datetimeFigureOut">
              <a:rPr lang="en-US" smtClean="0"/>
              <a:t>9/22/23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7DA94C-3F27-463F-8CF5-9B35050D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9090A-762E-4214-82B2-052942752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0D4E-FF24-451E-8470-E4F169163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99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0C9D-860C-4A79-88B8-7C05A9915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B59C3-89DB-4AE1-8562-4B530E8AD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2BCA4-ECDC-4EF6-869D-D952B0201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FE38AB-5258-4B0A-AAB4-7548D67F4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18A-1B95-41D0-B36E-BD737BDF07E7}" type="datetimeFigureOut">
              <a:rPr lang="en-US" smtClean="0"/>
              <a:t>9/22/23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D8C3BB-DE35-404D-9474-0ADE31CCC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F351E-EFC5-4CA2-A06F-6B5A38AC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0D4E-FF24-451E-8470-E4F169163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8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4E463-6449-40DF-944A-F02FCD21D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43B471-1A73-4EC7-AAB2-0C010FBAFE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5D9E5-BEB4-4242-81A2-CE6496D23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E4B34F-5E18-4732-957C-171CD5A33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18A-1B95-41D0-B36E-BD737BDF07E7}" type="datetimeFigureOut">
              <a:rPr lang="en-US" smtClean="0"/>
              <a:t>9/22/23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190822-4ADD-43F7-9B8D-62DCBC40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C8709C-5A5E-4BDA-B1BA-184BED92C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0D4E-FF24-451E-8470-E4F169163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25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B664AB-8085-49C1-B6A7-38A3CA92D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4B47D-BC65-4849-8B77-ECD642A71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3E636-53CE-4467-A573-C590567B6D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2818A-1B95-41D0-B36E-BD737BDF07E7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9413B-7FF5-4892-B36F-00F93481A4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3E021-289D-430C-9816-49608468C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E0D4E-FF24-451E-8470-E4F169163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8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rectangle on a green background&#10;&#10;Description automatically generated">
            <a:extLst>
              <a:ext uri="{FF2B5EF4-FFF2-40B4-BE49-F238E27FC236}">
                <a16:creationId xmlns:a16="http://schemas.microsoft.com/office/drawing/2014/main" id="{0C285DFF-EC39-A1A4-B24A-8F0AA45F7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42"/>
            <a:ext cx="12195813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66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rectangle on a green background&#10;&#10;Description automatically generated">
            <a:extLst>
              <a:ext uri="{FF2B5EF4-FFF2-40B4-BE49-F238E27FC236}">
                <a16:creationId xmlns:a16="http://schemas.microsoft.com/office/drawing/2014/main" id="{0C285DFF-EC39-A1A4-B24A-8F0AA45F7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0" r="41741" b="20861"/>
          <a:stretch/>
        </p:blipFill>
        <p:spPr>
          <a:xfrm>
            <a:off x="-1" y="2142"/>
            <a:ext cx="12195813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7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geront/gnab146" TargetMode="External"/><Relationship Id="rId2" Type="http://schemas.openxmlformats.org/officeDocument/2006/relationships/hyperlink" Target="https://doi-org.proxy177.nclive.org/10.1111/j.1745-7599.2008.00342.x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1920-017-0818-2" TargetMode="External"/><Relationship Id="rId7" Type="http://schemas.openxmlformats.org/officeDocument/2006/relationships/image" Target="../media/image3.jpg"/><Relationship Id="rId2" Type="http://schemas.openxmlformats.org/officeDocument/2006/relationships/hyperlink" Target="https://doi.org/10.1093/geront/gnab14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http://0-search.proquest.com.wncln.wncln.org/scholarly-journals/does-caregiver-burden-mediate-effects-behavioral/docview/873571423/se-2" TargetMode="External"/><Relationship Id="rId4" Type="http://schemas.openxmlformats.org/officeDocument/2006/relationships/hyperlink" Target="https://doi.org/10.1159/00035507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1920-019-1045-9" TargetMode="External"/><Relationship Id="rId2" Type="http://schemas.openxmlformats.org/officeDocument/2006/relationships/hyperlink" Target="https://doi.org/10.1007/s11920-017-0818-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15.png"/><Relationship Id="rId4" Type="http://schemas.openxmlformats.org/officeDocument/2006/relationships/hyperlink" Target="https://doi.org/10.3389/fpsyt.2021.741059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1920-019-1045-9" TargetMode="External"/><Relationship Id="rId2" Type="http://schemas.openxmlformats.org/officeDocument/2006/relationships/hyperlink" Target="https://doi.org/10.1093/geront/gnab14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16.png"/><Relationship Id="rId4" Type="http://schemas.openxmlformats.org/officeDocument/2006/relationships/hyperlink" Target="https://doi.org/10.3389/fpsyt.2021.741059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1920-017-0818-2" TargetMode="External"/><Relationship Id="rId2" Type="http://schemas.openxmlformats.org/officeDocument/2006/relationships/hyperlink" Target="https://doi.org/10.37765/ajmc.2020.8848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17.png"/><Relationship Id="rId4" Type="http://schemas.openxmlformats.org/officeDocument/2006/relationships/hyperlink" Target="https://doi.org/10.1007/s11920-019-1045-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chs.dph.ncdhhs.gov/data/brfss/2017/nc/all/regcare.html" TargetMode="External"/><Relationship Id="rId2" Type="http://schemas.openxmlformats.org/officeDocument/2006/relationships/hyperlink" Target="https://schs.dph.ncdhhs.gov/data/brfss/2021/nc/all/regcare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chart" Target="../charts/chart2.xml"/><Relationship Id="rId4" Type="http://schemas.openxmlformats.org/officeDocument/2006/relationships/hyperlink" Target="https://schs.dph.ncdhhs.gov/data/brfss/2011/nc/all/nc06q01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chs.dph.ncdhhs.gov/data/brfss/2021/nc/all/regcare.html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hyperlink" Target="https://schs.dph.ncdhhs.gov/data/brfss/2011/nc/all/nc06q01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chs.dph.ncdhhs.gov/data/brfss/2021/nc/all/regcare.html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hyperlink" Target="https://schs.dph.ncdhhs.gov/data/brfss/2011/nc/all/nc06q01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schs.dph.ncdhhs.gov/data/brfss/2017/nc/all/householdcare.html" TargetMode="External"/><Relationship Id="rId7" Type="http://schemas.openxmlformats.org/officeDocument/2006/relationships/hyperlink" Target="https://schs.dph.ncdhhs.gov/data/brfss/2021/nc/all/managecare.html" TargetMode="External"/><Relationship Id="rId2" Type="http://schemas.openxmlformats.org/officeDocument/2006/relationships/hyperlink" Target="https://schs.dph.ncdhhs.gov/data/brfss/2011/nc/all/NC06Q08b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chs.dph.ncdhhs.gov/data/brfss/2017/nc/all/managecare.html" TargetMode="External"/><Relationship Id="rId11" Type="http://schemas.openxmlformats.org/officeDocument/2006/relationships/image" Target="../media/image3.jpg"/><Relationship Id="rId5" Type="http://schemas.openxmlformats.org/officeDocument/2006/relationships/hyperlink" Target="https://schs.dph.ncdhhs.gov/data/brfss/2011/nc/all/NC06Q08a.html" TargetMode="External"/><Relationship Id="rId10" Type="http://schemas.openxmlformats.org/officeDocument/2006/relationships/chart" Target="../charts/chart4.xml"/><Relationship Id="rId4" Type="http://schemas.openxmlformats.org/officeDocument/2006/relationships/hyperlink" Target="https://schs.dph.ncdhhs.gov/data/brfss/2021/nc/all/householdcare.html" TargetMode="External"/><Relationship Id="rId9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hyperlink" Target="https://schs.dph.ncdhhs.gov/data/brfss/2011/nc/all/NC06Q11a.html" TargetMode="Externa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chs.dph.ncdhhs.gov/data/brfss/2011/nc/all/NC06Q11d.html" TargetMode="External"/><Relationship Id="rId5" Type="http://schemas.openxmlformats.org/officeDocument/2006/relationships/hyperlink" Target="https://schs.dph.ncdhhs.gov/data/brfss/2011/nc/all/NC06Q11c.html" TargetMode="External"/><Relationship Id="rId4" Type="http://schemas.openxmlformats.org/officeDocument/2006/relationships/hyperlink" Target="https://schs.dph.ncdhhs.gov/data/brfss/2011/nc/all/NC06Q11b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bm.nc.gov/blog/2022/12/30/ncs-population-reach-140-million-2050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hyperlink" Target="https://www.alz.org/media/Documents/alzheimers-facts-and-figures.pdf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3.jpg"/><Relationship Id="rId3" Type="http://schemas.openxmlformats.org/officeDocument/2006/relationships/hyperlink" Target="https://www.census.gov/newsroom/press-releases/2018/cb18-41-population-projections.html" TargetMode="External"/><Relationship Id="rId7" Type="http://schemas.openxmlformats.org/officeDocument/2006/relationships/hyperlink" Target="https://schs.dph.ncdhhs.gov/data/brfss/2017/nc/all/regcare.html" TargetMode="External"/><Relationship Id="rId12" Type="http://schemas.microsoft.com/office/2007/relationships/diagramDrawing" Target="../diagrams/drawing1.xml"/><Relationship Id="rId2" Type="http://schemas.openxmlformats.org/officeDocument/2006/relationships/hyperlink" Target="https://www.ncdhhs.gov/media/14887/ope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chs.dph.ncdhhs.gov/data/brfss/2021/nc/all/regcare.html" TargetMode="External"/><Relationship Id="rId11" Type="http://schemas.openxmlformats.org/officeDocument/2006/relationships/diagramColors" Target="../diagrams/colors1.xml"/><Relationship Id="rId5" Type="http://schemas.openxmlformats.org/officeDocument/2006/relationships/hyperlink" Target="https://states.aarp.org/north-carolina/north-carolina-family-caregivers" TargetMode="External"/><Relationship Id="rId10" Type="http://schemas.openxmlformats.org/officeDocument/2006/relationships/diagramQuickStyle" Target="../diagrams/quickStyle1.xml"/><Relationship Id="rId4" Type="http://schemas.openxmlformats.org/officeDocument/2006/relationships/hyperlink" Target="https://thegerontechnologist.com/" TargetMode="External"/><Relationship Id="rId9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yingforseniorcare.com/north-carolina" TargetMode="External"/><Relationship Id="rId2" Type="http://schemas.openxmlformats.org/officeDocument/2006/relationships/hyperlink" Target="https://www.genworth.com/aging-and-you/finances/cost-of-care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hyperlink" Target="https://www.statista.com/statistics/203183/percentage-distribution-of-household-income-in-the-us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doi.org/10.1111/jgs.16215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ncchw.unca.edu/wp-content/uploads/sites/38/2023/04/BOLD-NC-2023-Dementia-Caregiver-Data-Brief.pdf?x55038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11.jpg"/><Relationship Id="rId7" Type="http://schemas.openxmlformats.org/officeDocument/2006/relationships/hyperlink" Target="https://alzheimersnorthcarolina.blog/2022/11/13/north-carolina-legislative-update-november-2022/#:~:text=In%202021%2C%20356%2C000%20North%20Carolina,the%20future%20for%20our%20stat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penclipart.org/detail/190979/clock-without-frame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s://commons.wikimedia.org/wiki/File:10000_USD_note;_series_of_1934;_obverse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doi-org.proxy177.nclive.org/10.1111/jgs.15552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h.gov/news-events/news-releases/health-care-costs-dementia-found-greater-any-other-disease#:~:text=In%20the%20last%20five%20years,including%20cancer%20and%20heart%20disease" TargetMode="External"/><Relationship Id="rId2" Type="http://schemas.openxmlformats.org/officeDocument/2006/relationships/hyperlink" Target="https://doi.org/10.37765/ajmc.2020.88482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hyperlink" Target="https://doi.org/10.1111/jgs.1504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89B663-F3B5-CA5B-8651-FD7690AEC1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F08415-96BC-C828-A613-BEAC7E8525FB}"/>
              </a:ext>
            </a:extLst>
          </p:cNvPr>
          <p:cNvSpPr txBox="1">
            <a:spLocks/>
          </p:cNvSpPr>
          <p:nvPr/>
        </p:nvSpPr>
        <p:spPr>
          <a:xfrm>
            <a:off x="229120" y="0"/>
            <a:ext cx="7279367" cy="13255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2023 NORTH CAROLINA DEMENTIA CAREGIVER DATA BRIEF</a:t>
            </a:r>
            <a:endParaRPr lang="en-US" sz="1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CD10EB-02FA-71CD-67BC-949F55E37E09}"/>
              </a:ext>
            </a:extLst>
          </p:cNvPr>
          <p:cNvGrpSpPr/>
          <p:nvPr/>
        </p:nvGrpSpPr>
        <p:grpSpPr>
          <a:xfrm>
            <a:off x="403135" y="5286876"/>
            <a:ext cx="7235621" cy="646331"/>
            <a:chOff x="403135" y="5286876"/>
            <a:chExt cx="7235621" cy="646331"/>
          </a:xfrm>
        </p:grpSpPr>
        <p:pic>
          <p:nvPicPr>
            <p:cNvPr id="5" name="Picture 4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CAB52E62-2D2A-EED8-9113-0FD588199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AC1A10-FB23-5194-F46A-48AD9CCD00BB}"/>
                </a:ext>
              </a:extLst>
            </p:cNvPr>
            <p:cNvSpPr txBox="1"/>
            <p:nvPr/>
          </p:nvSpPr>
          <p:spPr>
            <a:xfrm>
              <a:off x="2855742" y="5286876"/>
              <a:ext cx="47830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none" strike="noStrike" dirty="0"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b="1" u="none" strike="noStrike" dirty="0">
                  <a:effectLst/>
                  <a:latin typeface="Franklin Gothic Demi" panose="020B0603020102020204" pitchFamily="34" charset="0"/>
                </a:rPr>
              </a:br>
              <a:r>
                <a:rPr lang="en-US" b="1" u="none" strike="noStrike" dirty="0"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b="1" dirty="0"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5033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04791A-5DC1-41A4-AA44-4F04B4DFF5F0}"/>
              </a:ext>
            </a:extLst>
          </p:cNvPr>
          <p:cNvSpPr txBox="1"/>
          <p:nvPr/>
        </p:nvSpPr>
        <p:spPr>
          <a:xfrm>
            <a:off x="104625" y="127178"/>
            <a:ext cx="1199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Franklin Gothic Medium" panose="020B0603020102020204" pitchFamily="34" charset="0"/>
              </a:rPr>
              <a:t>CAREGIVER BURDEN: DEFINITION &amp; CHALLENGES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899E35-3E93-4D86-9711-16239CD8ECF2}"/>
              </a:ext>
            </a:extLst>
          </p:cNvPr>
          <p:cNvSpPr txBox="1"/>
          <p:nvPr/>
        </p:nvSpPr>
        <p:spPr>
          <a:xfrm>
            <a:off x="104625" y="2298838"/>
            <a:ext cx="5316033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/>
              <a:t>Dementia Caregivers are more likely to view their caregiving as </a:t>
            </a:r>
            <a:r>
              <a:rPr lang="en-US" sz="2700" b="1" dirty="0">
                <a:solidFill>
                  <a:schemeClr val="accent1"/>
                </a:solidFill>
              </a:rPr>
              <a:t>highly stressful</a:t>
            </a:r>
            <a:r>
              <a:rPr lang="en-US" sz="2700" b="1" dirty="0"/>
              <a:t> and to experience </a:t>
            </a:r>
            <a:r>
              <a:rPr lang="en-US" sz="2700" b="1" dirty="0">
                <a:solidFill>
                  <a:schemeClr val="accent1"/>
                </a:solidFill>
              </a:rPr>
              <a:t>poorer health outcomes</a:t>
            </a:r>
            <a:r>
              <a:rPr lang="en-US" sz="2700" b="1" dirty="0"/>
              <a:t>. They also experience higher levels of:</a:t>
            </a:r>
          </a:p>
          <a:p>
            <a:endParaRPr lang="en-US" sz="800" b="1" dirty="0"/>
          </a:p>
          <a:p>
            <a:pPr marL="457200" indent="-457200">
              <a:buClr>
                <a:schemeClr val="accent1"/>
              </a:buClr>
              <a:buSzPct val="108000"/>
              <a:buFont typeface="Wingdings" panose="05000000000000000000" pitchFamily="2" charset="2"/>
              <a:buChar char="v"/>
            </a:pPr>
            <a:r>
              <a:rPr lang="en-US" sz="2700" b="1" dirty="0"/>
              <a:t>Caregiver burden</a:t>
            </a:r>
          </a:p>
          <a:p>
            <a:pPr marL="457200" indent="-457200">
              <a:buClr>
                <a:schemeClr val="accent1"/>
              </a:buClr>
              <a:buSzPct val="108000"/>
              <a:buFont typeface="Wingdings" panose="05000000000000000000" pitchFamily="2" charset="2"/>
              <a:buChar char="v"/>
            </a:pPr>
            <a:r>
              <a:rPr lang="en-US" sz="2700" b="1" dirty="0"/>
              <a:t>Stress</a:t>
            </a:r>
          </a:p>
          <a:p>
            <a:pPr marL="457200" indent="-457200">
              <a:buClr>
                <a:schemeClr val="accent1"/>
              </a:buClr>
              <a:buSzPct val="108000"/>
              <a:buFont typeface="Wingdings" panose="05000000000000000000" pitchFamily="2" charset="2"/>
              <a:buChar char="v"/>
            </a:pPr>
            <a:r>
              <a:rPr lang="en-US" sz="2700" b="1" dirty="0"/>
              <a:t>Anxiety</a:t>
            </a:r>
          </a:p>
          <a:p>
            <a:pPr marL="457200" indent="-457200">
              <a:buClr>
                <a:schemeClr val="accent1"/>
              </a:buClr>
              <a:buSzPct val="108000"/>
              <a:buFont typeface="Wingdings" panose="05000000000000000000" pitchFamily="2" charset="2"/>
              <a:buChar char="v"/>
            </a:pPr>
            <a:r>
              <a:rPr lang="en-US" sz="2700" b="1" dirty="0"/>
              <a:t>Depression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FDE114-547A-40CE-B93B-F996D34052A4}"/>
              </a:ext>
            </a:extLst>
          </p:cNvPr>
          <p:cNvSpPr txBox="1"/>
          <p:nvPr/>
        </p:nvSpPr>
        <p:spPr>
          <a:xfrm>
            <a:off x="5614735" y="6073170"/>
            <a:ext cx="63019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Etters, L., Goodall, D., &amp; Harrison, B. (2008). Caregiver Burden Among Dementia Patient Caregivers: A Review of the Literature. Journal of the American Academy of Nurse Practitioners, 20(8), 423-428. </a:t>
            </a:r>
            <a:r>
              <a:rPr lang="en-US" sz="900" u="sng" dirty="0">
                <a:hlinkClick r:id="rId2"/>
              </a:rPr>
              <a:t>https://doi-org.proxy177.nclive.org/10.1111/j.1745-7599.2008.00342.x</a:t>
            </a:r>
            <a:endParaRPr lang="en-US" sz="900" u="sng" dirty="0"/>
          </a:p>
          <a:p>
            <a:pPr lvl="0" fontAlgn="base"/>
            <a:r>
              <a:rPr lang="en-US" sz="900" dirty="0" err="1"/>
              <a:t>Ruotong</a:t>
            </a:r>
            <a:r>
              <a:rPr lang="en-US" sz="900" dirty="0"/>
              <a:t> Liu, MPP, Iris Chi, DSW, </a:t>
            </a:r>
            <a:r>
              <a:rPr lang="en-US" sz="900" dirty="0" err="1"/>
              <a:t>Shinyi</a:t>
            </a:r>
            <a:r>
              <a:rPr lang="en-US" sz="900" dirty="0"/>
              <a:t> Wu, PhD, Caregiving Burden Among Caregivers of People With Dementia Through the Lens of Intersectionality, The Gerontologist, Volume 62, Issue 5, June 2022, Pages 650–661, </a:t>
            </a:r>
            <a:r>
              <a:rPr lang="en-US" sz="900" u="sng" dirty="0">
                <a:hlinkClick r:id="rId3"/>
              </a:rPr>
              <a:t>https://doi.org/10.1093/geront/gnab146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BA689D-AF09-4E84-8CE5-38CB3A5F38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"/>
          <a:stretch/>
        </p:blipFill>
        <p:spPr>
          <a:xfrm>
            <a:off x="5763169" y="1929285"/>
            <a:ext cx="6005125" cy="3999244"/>
          </a:xfrm>
          <a:prstGeom prst="round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67D2FA-B387-4D3C-9EE5-E668626888F4}"/>
              </a:ext>
            </a:extLst>
          </p:cNvPr>
          <p:cNvSpPr txBox="1"/>
          <p:nvPr/>
        </p:nvSpPr>
        <p:spPr>
          <a:xfrm>
            <a:off x="104625" y="843676"/>
            <a:ext cx="119910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Caregiver burden – “a multidimensional response to the physical, psychological, emotional, social, and financial stressors associated with the caregiving experience.”</a:t>
            </a:r>
            <a:endParaRPr lang="en-US" sz="2800" dirty="0">
              <a:solidFill>
                <a:schemeClr val="accent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5AC7CE9-671B-504A-F1C0-2996DB1957BE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6" name="Picture 5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01E7E4A9-44C6-C284-2612-2D495F069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49FF5F-2432-A4C9-98C7-DB3B5180938B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9170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899E35-3E93-4D86-9711-16239CD8ECF2}"/>
              </a:ext>
            </a:extLst>
          </p:cNvPr>
          <p:cNvSpPr txBox="1"/>
          <p:nvPr/>
        </p:nvSpPr>
        <p:spPr>
          <a:xfrm>
            <a:off x="291971" y="773509"/>
            <a:ext cx="11364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Dementia caregivers report </a:t>
            </a:r>
            <a:r>
              <a:rPr lang="en-US" sz="2800" b="1" dirty="0">
                <a:solidFill>
                  <a:schemeClr val="accent1"/>
                </a:solidFill>
              </a:rPr>
              <a:t>higher caregiver burden levels</a:t>
            </a:r>
            <a:r>
              <a:rPr lang="en-US" sz="2800" b="1" dirty="0"/>
              <a:t> in multiple areas (including financial, emotional and physical).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FDE114-547A-40CE-B93B-F996D34052A4}"/>
              </a:ext>
            </a:extLst>
          </p:cNvPr>
          <p:cNvSpPr txBox="1"/>
          <p:nvPr/>
        </p:nvSpPr>
        <p:spPr>
          <a:xfrm>
            <a:off x="3583459" y="5719142"/>
            <a:ext cx="8512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800" dirty="0" err="1"/>
              <a:t>Ruotong</a:t>
            </a:r>
            <a:r>
              <a:rPr lang="en-US" sz="800" dirty="0"/>
              <a:t> Liu, MPP, Iris Chi, DSW, </a:t>
            </a:r>
            <a:r>
              <a:rPr lang="en-US" sz="800" dirty="0" err="1"/>
              <a:t>Shinyi</a:t>
            </a:r>
            <a:r>
              <a:rPr lang="en-US" sz="800" dirty="0"/>
              <a:t> Wu, PhD, Caregiving Burden Among Caregivers of People With Dementia Through the Lens of Intersectionality, The Gerontologist, Volume 62, Issue 5, June 2022, Pages 650–661, </a:t>
            </a:r>
            <a:r>
              <a:rPr lang="en-US" sz="800" u="sng" dirty="0">
                <a:hlinkClick r:id="rId2"/>
              </a:rPr>
              <a:t>https://doi.org/10.1093/geront/gnab146</a:t>
            </a:r>
            <a:endParaRPr lang="en-US" sz="800" dirty="0"/>
          </a:p>
          <a:p>
            <a:pPr lvl="0" fontAlgn="base"/>
            <a:r>
              <a:rPr lang="en-US" sz="800" dirty="0"/>
              <a:t>Cheng, ST. Dementia Caregiver Burden: A research update and critical analysis. </a:t>
            </a:r>
            <a:r>
              <a:rPr lang="en-US" sz="800" dirty="0" err="1"/>
              <a:t>Curr</a:t>
            </a:r>
            <a:r>
              <a:rPr lang="en-US" sz="800" dirty="0"/>
              <a:t> Psychiatry Rep 19, 64 (2017). </a:t>
            </a:r>
            <a:r>
              <a:rPr lang="en-US" sz="800" u="sng" dirty="0">
                <a:hlinkClick r:id="rId3"/>
              </a:rPr>
              <a:t>https://doi.org/10.1007/s11920-017-0818-2</a:t>
            </a:r>
            <a:endParaRPr lang="en-US" sz="800" dirty="0"/>
          </a:p>
          <a:p>
            <a:pPr lvl="0"/>
            <a:r>
              <a:rPr lang="en-US" sz="800" dirty="0" err="1"/>
              <a:t>Eska</a:t>
            </a:r>
            <a:r>
              <a:rPr lang="en-US" sz="800" dirty="0"/>
              <a:t>, K., </a:t>
            </a:r>
            <a:r>
              <a:rPr lang="en-US" sz="800" dirty="0" err="1"/>
              <a:t>Graessel</a:t>
            </a:r>
            <a:r>
              <a:rPr lang="en-US" sz="800" dirty="0"/>
              <a:t>, E., Donath, C., Schwarzkopf, L., </a:t>
            </a:r>
            <a:r>
              <a:rPr lang="en-US" sz="800" dirty="0" err="1"/>
              <a:t>Lauterberg</a:t>
            </a:r>
            <a:r>
              <a:rPr lang="en-US" sz="800" dirty="0"/>
              <a:t>, J., &amp; </a:t>
            </a:r>
            <a:r>
              <a:rPr lang="en-US" sz="800" dirty="0" err="1"/>
              <a:t>Holle</a:t>
            </a:r>
            <a:r>
              <a:rPr lang="en-US" sz="800" dirty="0"/>
              <a:t>, R. (2013). Predictors of institutionalization of dementia patients in mild and moderate stages: a 4-year prospective analysis. Dementia and geriatric cognitive disorders extra, 3(1), 426–445. </a:t>
            </a:r>
            <a:r>
              <a:rPr lang="en-US" sz="800" u="sng" dirty="0">
                <a:hlinkClick r:id="rId4"/>
              </a:rPr>
              <a:t>https://doi.org/10.1159/000355079</a:t>
            </a:r>
            <a:endParaRPr lang="en-US" sz="800" dirty="0"/>
          </a:p>
          <a:p>
            <a:r>
              <a:rPr lang="en-US" sz="800" dirty="0" err="1"/>
              <a:t>Gaugler</a:t>
            </a:r>
            <a:r>
              <a:rPr lang="en-US" sz="800" dirty="0"/>
              <a:t>, J. E., PhD., Wall, M. M., PhD., Kane, R. L., M.D., </a:t>
            </a:r>
            <a:r>
              <a:rPr lang="en-US" sz="800" dirty="0" err="1"/>
              <a:t>Menk</a:t>
            </a:r>
            <a:r>
              <a:rPr lang="en-US" sz="800" dirty="0"/>
              <a:t>, J. S., M.S., </a:t>
            </a:r>
            <a:r>
              <a:rPr lang="en-US" sz="800" dirty="0" err="1"/>
              <a:t>Sarsour</a:t>
            </a:r>
            <a:r>
              <a:rPr lang="en-US" sz="800" dirty="0"/>
              <a:t>, K., PhD., Johnston, J. A., M.D., Schuh, K., PhD., &amp; Newcomer, R., PhD. (2011). Does caregiver burden mediate the effects of behavioral disturbances on nursing home admission? The American Journal of Geriatric Psychiatry, 19(6), 497-506. </a:t>
            </a:r>
            <a:r>
              <a:rPr lang="en-US" sz="800" u="sng" dirty="0">
                <a:hlinkClick r:id="rId5"/>
              </a:rPr>
              <a:t>http://0-search.proquest.com.wncln.wncln.org/scholarly-journals/does-caregiver-burden-mediate-effects-behavioral/docview/873571423/se-2</a:t>
            </a:r>
            <a:endParaRPr lang="en-US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298A7-81B8-43B3-8471-9548741C3564}"/>
              </a:ext>
            </a:extLst>
          </p:cNvPr>
          <p:cNvSpPr txBox="1"/>
          <p:nvPr/>
        </p:nvSpPr>
        <p:spPr>
          <a:xfrm>
            <a:off x="104625" y="127178"/>
            <a:ext cx="1199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Franklin Gothic Medium" panose="020B0603020102020204" pitchFamily="34" charset="0"/>
              </a:rPr>
              <a:t>CAREGIVER BURDEN: DEFINITION &amp; CHALLENGES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51CA5D-2C09-461D-860E-B72791CE2C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346" y="1913129"/>
            <a:ext cx="5535701" cy="3632532"/>
          </a:xfrm>
          <a:prstGeom prst="round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703915-E55D-4068-A951-C0D8FF64F754}"/>
              </a:ext>
            </a:extLst>
          </p:cNvPr>
          <p:cNvSpPr txBox="1"/>
          <p:nvPr/>
        </p:nvSpPr>
        <p:spPr>
          <a:xfrm>
            <a:off x="6096000" y="1741387"/>
            <a:ext cx="5999658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2700" b="1" dirty="0"/>
              <a:t>Greater caregiver burden is associated with </a:t>
            </a:r>
            <a:r>
              <a:rPr lang="en-US" sz="2700" b="1" dirty="0">
                <a:solidFill>
                  <a:schemeClr val="accent1"/>
                </a:solidFill>
              </a:rPr>
              <a:t>increased risk of institutionalization</a:t>
            </a:r>
            <a:r>
              <a:rPr lang="en-US" sz="2700" b="1" dirty="0"/>
              <a:t> of the care recipient.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2700" b="1" dirty="0"/>
              <a:t>When caregivers are no longer able to care for their loved one at home and opt for placement, this puts them at risk for </a:t>
            </a:r>
            <a:r>
              <a:rPr lang="en-US" sz="2700" b="1" dirty="0">
                <a:solidFill>
                  <a:schemeClr val="accent1"/>
                </a:solidFill>
              </a:rPr>
              <a:t>increased caregiver burden and depression</a:t>
            </a:r>
            <a:r>
              <a:rPr lang="en-US" sz="2700" b="1" dirty="0"/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5F5A96-12F0-2E03-5427-D0716C296B69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6" name="Picture 5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B5FDA746-3306-66C7-D743-A1BF09D67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849A78-01A5-6CFA-C01F-69E923EA764D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5808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899E35-3E93-4D86-9711-16239CD8ECF2}"/>
              </a:ext>
            </a:extLst>
          </p:cNvPr>
          <p:cNvSpPr txBox="1"/>
          <p:nvPr/>
        </p:nvSpPr>
        <p:spPr>
          <a:xfrm>
            <a:off x="453850" y="853897"/>
            <a:ext cx="112842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People with dementia are more likely to display </a:t>
            </a:r>
            <a:r>
              <a:rPr lang="en-US" sz="2800" b="1" dirty="0">
                <a:solidFill>
                  <a:schemeClr val="accent1"/>
                </a:solidFill>
              </a:rPr>
              <a:t>neuropsychiatric symptoms (NPS)</a:t>
            </a:r>
            <a:r>
              <a:rPr lang="en-US" sz="2800" b="1" dirty="0"/>
              <a:t> which may be unsettling, humiliating or abusive and often disrupt sleep. These NPS include:</a:t>
            </a:r>
          </a:p>
          <a:p>
            <a:endParaRPr lang="en-US" b="1" dirty="0"/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Apathy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Mood disturbances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Agitation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Aggression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Sleep disorders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Delusions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Hallucinations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Disinhibition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FDE114-547A-40CE-B93B-F996D34052A4}"/>
              </a:ext>
            </a:extLst>
          </p:cNvPr>
          <p:cNvSpPr txBox="1"/>
          <p:nvPr/>
        </p:nvSpPr>
        <p:spPr>
          <a:xfrm>
            <a:off x="3818238" y="5866967"/>
            <a:ext cx="83737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800" dirty="0"/>
              <a:t>Cheng, ST. Dementia Caregiver Burden: A research update and critical analysis. </a:t>
            </a:r>
            <a:r>
              <a:rPr lang="en-US" sz="800" dirty="0" err="1"/>
              <a:t>Curr</a:t>
            </a:r>
            <a:r>
              <a:rPr lang="en-US" sz="800" dirty="0"/>
              <a:t> Psychiatry Rep 19, 64 (2017). </a:t>
            </a:r>
            <a:r>
              <a:rPr lang="en-US" sz="800" u="sng" dirty="0">
                <a:hlinkClick r:id="rId2"/>
              </a:rPr>
              <a:t>https://doi.org/10.1007/s11920-017-0818-2</a:t>
            </a:r>
            <a:endParaRPr lang="en-US" sz="800" dirty="0"/>
          </a:p>
          <a:p>
            <a:r>
              <a:rPr lang="en-US" sz="800" dirty="0"/>
              <a:t>Cheng, ST., Au, A., </a:t>
            </a:r>
            <a:r>
              <a:rPr lang="en-US" sz="800" dirty="0" err="1"/>
              <a:t>Losada</a:t>
            </a:r>
            <a:r>
              <a:rPr lang="en-US" sz="800" dirty="0"/>
              <a:t>, A. et al. Psychological interventions for dementia caregivers: What we have achieved, what we have learned. </a:t>
            </a:r>
            <a:r>
              <a:rPr lang="en-US" sz="800" dirty="0" err="1"/>
              <a:t>Curr</a:t>
            </a:r>
            <a:r>
              <a:rPr lang="en-US" sz="800" dirty="0"/>
              <a:t> Psychiatry Rep 21, 59 (2019). </a:t>
            </a:r>
            <a:r>
              <a:rPr lang="en-US" sz="800" u="sng" dirty="0">
                <a:hlinkClick r:id="rId3"/>
              </a:rPr>
              <a:t>https://doi.org/10.1007/s11920-019-1045-9</a:t>
            </a:r>
            <a:endParaRPr lang="en-US" sz="800" u="sng" dirty="0"/>
          </a:p>
          <a:p>
            <a:pPr lvl="0" fontAlgn="base"/>
            <a:r>
              <a:rPr lang="en-US" sz="800" dirty="0"/>
              <a:t>Kwon, C. Y., &amp; Lee, B. (2021). Prevalence of behavioral and psychological symptoms of dementia in community-dwelling dementia patients: A systematic review. Frontiers in psychiatry, 12, 741059. </a:t>
            </a:r>
            <a:r>
              <a:rPr lang="en-US" sz="800" u="sng" dirty="0">
                <a:hlinkClick r:id="rId4"/>
              </a:rPr>
              <a:t>https://doi.org/10.3389/fpsyt.2021.741059</a:t>
            </a:r>
            <a:endParaRPr lang="en-US" sz="800" dirty="0"/>
          </a:p>
          <a:p>
            <a:r>
              <a:rPr lang="en-US" sz="800" dirty="0" err="1"/>
              <a:t>Lyketsos</a:t>
            </a:r>
            <a:r>
              <a:rPr lang="en-US" sz="800" dirty="0"/>
              <a:t> CG, Lopez O, Jones B, Fitzpatrick AL, </a:t>
            </a:r>
            <a:r>
              <a:rPr lang="en-US" sz="800" dirty="0" err="1"/>
              <a:t>Breitner</a:t>
            </a:r>
            <a:r>
              <a:rPr lang="en-US" sz="800" dirty="0"/>
              <a:t> J, DeKosky S. Prevalence of neuropsychiatric symptoms in dementia and mild cognitive impairment: Results From the Cardiovascular Health Study. JAMA. 2002;288(12):1475–1483. doi:10.1001/jama.288.12.1475</a:t>
            </a:r>
            <a:endParaRPr lang="en-US" sz="8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298A7-81B8-43B3-8471-9548741C3564}"/>
              </a:ext>
            </a:extLst>
          </p:cNvPr>
          <p:cNvSpPr txBox="1"/>
          <p:nvPr/>
        </p:nvSpPr>
        <p:spPr>
          <a:xfrm>
            <a:off x="104625" y="127178"/>
            <a:ext cx="1199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Franklin Gothic Medium" panose="020B0603020102020204" pitchFamily="34" charset="0"/>
              </a:rPr>
              <a:t>CAREGIVER BURDEN: DEFINITION &amp; CHALLENGES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74D837-D771-40CA-BEFD-EADB0BB783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7" t="6591" b="11750"/>
          <a:stretch/>
        </p:blipFill>
        <p:spPr>
          <a:xfrm>
            <a:off x="5721178" y="2058640"/>
            <a:ext cx="6016971" cy="3693361"/>
          </a:xfrm>
          <a:prstGeom prst="round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743E956-09FD-6B0A-02CB-51CDC3004664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6" name="Picture 5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F9187681-2257-ADDD-D04A-31AA1DAF2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B76040-57BD-606E-72AF-5F025FF534EC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8890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FDE114-547A-40CE-B93B-F996D34052A4}"/>
              </a:ext>
            </a:extLst>
          </p:cNvPr>
          <p:cNvSpPr txBox="1"/>
          <p:nvPr/>
        </p:nvSpPr>
        <p:spPr>
          <a:xfrm>
            <a:off x="104625" y="5323201"/>
            <a:ext cx="58682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800" dirty="0" err="1"/>
              <a:t>Ruotong</a:t>
            </a:r>
            <a:r>
              <a:rPr lang="en-US" sz="800" dirty="0"/>
              <a:t> Liu, MPP, Iris Chi, DSW, </a:t>
            </a:r>
            <a:r>
              <a:rPr lang="en-US" sz="800" dirty="0" err="1"/>
              <a:t>Shinyi</a:t>
            </a:r>
            <a:r>
              <a:rPr lang="en-US" sz="800" dirty="0"/>
              <a:t> Wu, PhD, Caregiving Burden Among Caregivers of People With Dementia Through the Lens of Intersectionality, The Gerontologist, Volume 62, Issue 5, June 2022, Pages 650–661, </a:t>
            </a:r>
            <a:r>
              <a:rPr lang="en-US" sz="800" u="sng" dirty="0">
                <a:hlinkClick r:id="rId2"/>
              </a:rPr>
              <a:t>https://doi.org/10.1093/geront/gnab146</a:t>
            </a:r>
            <a:endParaRPr lang="en-US" sz="800" u="sng" dirty="0"/>
          </a:p>
          <a:p>
            <a:r>
              <a:rPr lang="en-US" sz="800" dirty="0"/>
              <a:t>Cheng, ST., Au, A., </a:t>
            </a:r>
            <a:r>
              <a:rPr lang="en-US" sz="800" dirty="0" err="1"/>
              <a:t>Losada</a:t>
            </a:r>
            <a:r>
              <a:rPr lang="en-US" sz="800" dirty="0"/>
              <a:t>, A. et al. Psychological interventions for dementia caregivers: What we have achieved, what we have learned. </a:t>
            </a:r>
            <a:r>
              <a:rPr lang="en-US" sz="800" dirty="0" err="1"/>
              <a:t>Curr</a:t>
            </a:r>
            <a:r>
              <a:rPr lang="en-US" sz="800" dirty="0"/>
              <a:t> Psychiatry Rep 21, 59 (2019). </a:t>
            </a:r>
            <a:r>
              <a:rPr lang="en-US" sz="800" u="sng" dirty="0">
                <a:hlinkClick r:id="rId3"/>
              </a:rPr>
              <a:t>https://doi.org/10.1007/s11920-019-1045-9</a:t>
            </a:r>
            <a:endParaRPr lang="en-US" sz="800" u="sng" dirty="0"/>
          </a:p>
          <a:p>
            <a:pPr lvl="0" fontAlgn="base"/>
            <a:r>
              <a:rPr lang="en-US" sz="800" dirty="0"/>
              <a:t>Kwon, C. Y., &amp; Lee, B. (2021). Prevalence of behavioral and psychological symptoms of dementia in community-dwelling dementia patients: A systematic review. Frontiers in psychiatry, 12, 741059. </a:t>
            </a:r>
            <a:r>
              <a:rPr lang="en-US" sz="800" u="sng" dirty="0">
                <a:hlinkClick r:id="rId4"/>
              </a:rPr>
              <a:t>https://doi.org/10.3389/fpsyt.2021.741059</a:t>
            </a:r>
            <a:endParaRPr lang="en-US" sz="800" dirty="0"/>
          </a:p>
          <a:p>
            <a:r>
              <a:rPr lang="en-US" sz="800" dirty="0" err="1"/>
              <a:t>Lyketsos</a:t>
            </a:r>
            <a:r>
              <a:rPr lang="en-US" sz="800" dirty="0"/>
              <a:t> CG, Lopez O, Jones B, Fitzpatrick AL, </a:t>
            </a:r>
            <a:r>
              <a:rPr lang="en-US" sz="800" dirty="0" err="1"/>
              <a:t>Breitner</a:t>
            </a:r>
            <a:r>
              <a:rPr lang="en-US" sz="800" dirty="0"/>
              <a:t> J, DeKosky S. Prevalence of neuropsychiatric symptoms in dementia and mild cognitive impairment: Results From the Cardiovascular Health Study. JAMA. 2002;288(12):1475–1483. doi:10.1001/jama.288.12.1475</a:t>
            </a:r>
            <a:endParaRPr lang="en-US" sz="8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298A7-81B8-43B3-8471-9548741C3564}"/>
              </a:ext>
            </a:extLst>
          </p:cNvPr>
          <p:cNvSpPr txBox="1"/>
          <p:nvPr/>
        </p:nvSpPr>
        <p:spPr>
          <a:xfrm>
            <a:off x="5972862" y="127178"/>
            <a:ext cx="6122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Franklin Gothic Medium" panose="020B0603020102020204" pitchFamily="34" charset="0"/>
              </a:rPr>
              <a:t>CAREGIVER BURDEN: DEFINITION &amp; CHALLENGES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81727-C550-4052-A927-2BD3627330DA}"/>
              </a:ext>
            </a:extLst>
          </p:cNvPr>
          <p:cNvSpPr txBox="1"/>
          <p:nvPr/>
        </p:nvSpPr>
        <p:spPr>
          <a:xfrm>
            <a:off x="6261752" y="1568327"/>
            <a:ext cx="554501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NPS are the </a:t>
            </a:r>
            <a:r>
              <a:rPr lang="en-US" sz="2800" b="1" dirty="0">
                <a:solidFill>
                  <a:schemeClr val="accent1"/>
                </a:solidFill>
              </a:rPr>
              <a:t>most troublesome for caregivers to manage</a:t>
            </a:r>
            <a:r>
              <a:rPr lang="en-US" sz="2800" b="1" dirty="0"/>
              <a:t>.</a:t>
            </a:r>
          </a:p>
          <a:p>
            <a:endParaRPr lang="en-US" sz="2800" b="1" dirty="0"/>
          </a:p>
          <a:p>
            <a:r>
              <a:rPr lang="en-US" sz="2800" b="1" dirty="0"/>
              <a:t>NPS that are </a:t>
            </a:r>
            <a:r>
              <a:rPr lang="en-US" sz="2800" b="1" dirty="0">
                <a:solidFill>
                  <a:schemeClr val="accent1"/>
                </a:solidFill>
              </a:rPr>
              <a:t>most likely to damage the caregiver/recipient bond</a:t>
            </a:r>
            <a:r>
              <a:rPr lang="en-US" sz="2800" b="1" dirty="0"/>
              <a:t>:</a:t>
            </a:r>
          </a:p>
          <a:p>
            <a:endParaRPr lang="en-US" sz="2800" b="1" dirty="0"/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Agitation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Aggression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Resistiveness to care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Disinhibition (particularly inappropriate sexual behaviors)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4A0E2F-3DC0-474F-A09B-8861C0999B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44"/>
          <a:stretch/>
        </p:blipFill>
        <p:spPr>
          <a:xfrm>
            <a:off x="443984" y="346793"/>
            <a:ext cx="4721199" cy="4850758"/>
          </a:xfrm>
          <a:prstGeom prst="round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81DA3CE-82CA-BA48-45E8-56F3B31EF965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6" name="Picture 5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3D14F6FB-8BE5-6F32-D360-DB04C3E33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009125-0B98-51D5-AA62-C2774FC8DEE2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8314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7D1C75-3303-4EFE-B039-33DCB540C27A}"/>
              </a:ext>
            </a:extLst>
          </p:cNvPr>
          <p:cNvSpPr txBox="1"/>
          <p:nvPr/>
        </p:nvSpPr>
        <p:spPr>
          <a:xfrm>
            <a:off x="4946073" y="887135"/>
            <a:ext cx="70034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/>
              <a:t>Dementia caregivers are more likely to experience challenges such as:</a:t>
            </a:r>
          </a:p>
          <a:p>
            <a:endParaRPr lang="en-US" sz="800" b="1" dirty="0"/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2700" b="1" dirty="0"/>
              <a:t>Lack of privacy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2700" b="1" dirty="0"/>
              <a:t>Financial strain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2700" b="1" dirty="0"/>
              <a:t>Feelings of isolation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2700" b="1" dirty="0"/>
              <a:t>Family disputes and stress</a:t>
            </a:r>
          </a:p>
          <a:p>
            <a:pPr>
              <a:buClr>
                <a:schemeClr val="accent1"/>
              </a:buClr>
            </a:pPr>
            <a:endParaRPr lang="en-US" sz="1100" b="1" dirty="0"/>
          </a:p>
          <a:p>
            <a:r>
              <a:rPr lang="en-US" sz="2700" b="1" dirty="0"/>
              <a:t>Dementia caregivers face an increased risk of:</a:t>
            </a:r>
          </a:p>
          <a:p>
            <a:endParaRPr lang="en-US" sz="800" b="1" dirty="0"/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2700" b="1" dirty="0"/>
              <a:t>Cardiovascular diseases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2700" b="1" dirty="0"/>
              <a:t>Substance use and abuse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2700" b="1" dirty="0"/>
              <a:t>Rheumatoid arthritis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2700" b="1" dirty="0"/>
              <a:t>Insomnia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ACD544-AFC1-4B96-9983-4F17F6ABEFDB}"/>
              </a:ext>
            </a:extLst>
          </p:cNvPr>
          <p:cNvSpPr txBox="1"/>
          <p:nvPr/>
        </p:nvSpPr>
        <p:spPr>
          <a:xfrm>
            <a:off x="3558745" y="6110636"/>
            <a:ext cx="8524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Wong, W. (2020). Addressing Unmet Needs in Alzheimer Disease: Implications of Delayed Diagnosis and Examining New and Emerging Therapies. American Journal of Managed Care. 26(8), S177-S183. </a:t>
            </a:r>
            <a:r>
              <a:rPr lang="en-US" sz="800" u="sng" dirty="0">
                <a:hlinkClick r:id="rId2"/>
              </a:rPr>
              <a:t>https://doi.org/10.37765/ajmc.2020.88482</a:t>
            </a:r>
            <a:endParaRPr lang="en-US" sz="800" u="sng" dirty="0"/>
          </a:p>
          <a:p>
            <a:r>
              <a:rPr lang="en-US" sz="800" dirty="0"/>
              <a:t>Cheng, ST. Dementia Caregiver Burden: A research update and critical analysis. </a:t>
            </a:r>
            <a:r>
              <a:rPr lang="en-US" sz="800" dirty="0" err="1"/>
              <a:t>Curr</a:t>
            </a:r>
            <a:r>
              <a:rPr lang="en-US" sz="800" dirty="0"/>
              <a:t> Psychiatry Rep 19, 64 (2017). </a:t>
            </a:r>
            <a:r>
              <a:rPr lang="en-US" sz="800" u="sng" dirty="0">
                <a:hlinkClick r:id="rId3"/>
              </a:rPr>
              <a:t>https://doi.org/10.1007/s11920-017-0818-2</a:t>
            </a:r>
            <a:endParaRPr lang="en-US" sz="800" u="sng" dirty="0"/>
          </a:p>
          <a:p>
            <a:r>
              <a:rPr lang="en-US" sz="800" dirty="0"/>
              <a:t>Cheng, ST., Au, A., </a:t>
            </a:r>
            <a:r>
              <a:rPr lang="en-US" sz="800" dirty="0" err="1"/>
              <a:t>Losada</a:t>
            </a:r>
            <a:r>
              <a:rPr lang="en-US" sz="800" dirty="0"/>
              <a:t>, A. et al. Psychological interventions for dementia caregivers: What we have achieved, what we have learned. </a:t>
            </a:r>
            <a:r>
              <a:rPr lang="en-US" sz="800" dirty="0" err="1"/>
              <a:t>Curr</a:t>
            </a:r>
            <a:r>
              <a:rPr lang="en-US" sz="800" dirty="0"/>
              <a:t> Psychiatry Rep 21, 59 (2019). </a:t>
            </a:r>
            <a:r>
              <a:rPr lang="en-US" sz="800" u="sng" dirty="0">
                <a:hlinkClick r:id="rId4"/>
              </a:rPr>
              <a:t>https://doi.org/10.1007/s11920-019-1045-9</a:t>
            </a:r>
            <a:endParaRPr 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FDE142-BD16-40F6-B511-51E204FFF566}"/>
              </a:ext>
            </a:extLst>
          </p:cNvPr>
          <p:cNvSpPr txBox="1"/>
          <p:nvPr/>
        </p:nvSpPr>
        <p:spPr>
          <a:xfrm>
            <a:off x="108461" y="127178"/>
            <a:ext cx="11975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Franklin Gothic Medium" panose="020B0603020102020204" pitchFamily="34" charset="0"/>
              </a:rPr>
              <a:t>DETAILED DATA: IMPACT ON CAREGIVER HEALTH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B8E4A1-5113-40F5-B2F6-3405CF33A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7" y="1104642"/>
            <a:ext cx="3931831" cy="4937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C05608-BEA8-0F13-2DA4-63BBE604E712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3" name="Picture 2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62E2FE12-F89D-C787-E9FE-15D7EE783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5E403D-CA95-FBBF-4E8B-1C543D34F670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5426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ACD544-AFC1-4B96-9983-4F17F6ABEFDB}"/>
              </a:ext>
            </a:extLst>
          </p:cNvPr>
          <p:cNvSpPr txBox="1"/>
          <p:nvPr/>
        </p:nvSpPr>
        <p:spPr>
          <a:xfrm>
            <a:off x="4077730" y="6400947"/>
            <a:ext cx="81142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Joling</a:t>
            </a:r>
            <a:r>
              <a:rPr lang="en-US" sz="800" dirty="0"/>
              <a:t> KJ, van </a:t>
            </a:r>
            <a:r>
              <a:rPr lang="en-US" sz="800" dirty="0" err="1"/>
              <a:t>Marwijk</a:t>
            </a:r>
            <a:r>
              <a:rPr lang="en-US" sz="800" dirty="0"/>
              <a:t> HW, </a:t>
            </a:r>
            <a:r>
              <a:rPr lang="en-US" sz="800" dirty="0" err="1"/>
              <a:t>Veldhuijzen</a:t>
            </a:r>
            <a:r>
              <a:rPr lang="en-US" sz="800" dirty="0"/>
              <a:t> AE, van der Horst HE, </a:t>
            </a:r>
            <a:r>
              <a:rPr lang="en-US" sz="800" dirty="0" err="1"/>
              <a:t>Scheltens</a:t>
            </a:r>
            <a:r>
              <a:rPr lang="en-US" sz="800" dirty="0"/>
              <a:t> P, Smit F, et al. The two-year incidence of depression and anxiety disorders in spousal caregivers of persons with dementia: who is at the greatest risk? Am J </a:t>
            </a:r>
            <a:r>
              <a:rPr lang="en-US" sz="800" dirty="0" err="1"/>
              <a:t>Geriatr</a:t>
            </a:r>
            <a:r>
              <a:rPr lang="en-US" sz="800" dirty="0"/>
              <a:t> Psychiatry. 2015;23(3):293–303.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FDE142-BD16-40F6-B511-51E204FFF566}"/>
              </a:ext>
            </a:extLst>
          </p:cNvPr>
          <p:cNvSpPr txBox="1"/>
          <p:nvPr/>
        </p:nvSpPr>
        <p:spPr>
          <a:xfrm>
            <a:off x="-3" y="15460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Franklin Gothic Medium" panose="020B0603020102020204" pitchFamily="34" charset="0"/>
              </a:rPr>
              <a:t>DETAILED DATA: IMPACT ON CAREGIVER HEALTH</a:t>
            </a:r>
          </a:p>
        </p:txBody>
      </p:sp>
      <p:pic>
        <p:nvPicPr>
          <p:cNvPr id="8" name="Picture 7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26863BE5-8C95-44EA-B7A5-7A1E6C7AB9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75"/>
          <a:stretch/>
        </p:blipFill>
        <p:spPr>
          <a:xfrm>
            <a:off x="1916109" y="4191317"/>
            <a:ext cx="8359767" cy="193899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81C12B-851E-4307-8453-89F16AFF1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08" y="3134224"/>
            <a:ext cx="6030167" cy="9664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3F6CD7-C5EC-444B-ACCB-7A1D594D53A7}"/>
              </a:ext>
            </a:extLst>
          </p:cNvPr>
          <p:cNvSpPr txBox="1"/>
          <p:nvPr/>
        </p:nvSpPr>
        <p:spPr>
          <a:xfrm>
            <a:off x="789034" y="998082"/>
            <a:ext cx="10613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 dementia caregivers who were free of symptoms at baseline:</a:t>
            </a:r>
          </a:p>
          <a:p>
            <a:pPr algn="ctr"/>
            <a:endParaRPr lang="en-US" sz="800" b="1" dirty="0"/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60% incidence of either disorder (37% depression and 55% anxiety)</a:t>
            </a:r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High cumulative incidence (33%) of comorbid anxiety and depressive disorders</a:t>
            </a:r>
            <a:endParaRPr lang="en-US" sz="2800" b="1" baseline="30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DD2A1E-5A64-B46B-FD4C-A0D8902ECEF7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3" name="Picture 2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51EB0FC3-3C46-7724-6F31-1D7E68FE0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75D4E2-E8A1-28EB-564C-0F3161A686D0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8131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C10981-4D94-4927-A420-6209377DFF32}"/>
              </a:ext>
            </a:extLst>
          </p:cNvPr>
          <p:cNvSpPr txBox="1"/>
          <p:nvPr/>
        </p:nvSpPr>
        <p:spPr>
          <a:xfrm>
            <a:off x="7606600" y="531779"/>
            <a:ext cx="41198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Franklin Gothic Medium" panose="020B0603020102020204" pitchFamily="34" charset="0"/>
              </a:rPr>
              <a:t>NC DEMENTIA CAREGIVER CHARACTERISTICS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800CC5-A13A-4AE5-880D-D81CD790A0AD}"/>
              </a:ext>
            </a:extLst>
          </p:cNvPr>
          <p:cNvSpPr txBox="1"/>
          <p:nvPr/>
        </p:nvSpPr>
        <p:spPr>
          <a:xfrm>
            <a:off x="196774" y="5362551"/>
            <a:ext cx="5178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900" dirty="0"/>
              <a:t>North Carolina State Center for Health Statistics. (2021) </a:t>
            </a:r>
            <a:r>
              <a:rPr lang="en-US" sz="900" i="1" dirty="0"/>
              <a:t>2021 BRFSS Survey Results: North Carolina – Caregiver Module</a:t>
            </a:r>
            <a:r>
              <a:rPr lang="en-US" sz="900" dirty="0"/>
              <a:t>. Retrieved from </a:t>
            </a:r>
            <a:r>
              <a:rPr lang="en-US" sz="900" u="sng" dirty="0">
                <a:hlinkClick r:id="rId2"/>
              </a:rPr>
              <a:t>https://schs.dph.ncdhhs.gov/data/brfss/2021/nc/all/regcare.html</a:t>
            </a:r>
            <a:endParaRPr lang="en-US" sz="900" dirty="0"/>
          </a:p>
          <a:p>
            <a:pPr lvl="0" fontAlgn="base"/>
            <a:r>
              <a:rPr lang="en-US" sz="900" dirty="0"/>
              <a:t>North Carolina State Center for Health Statistics. (2017) </a:t>
            </a:r>
            <a:r>
              <a:rPr lang="en-US" sz="900" i="1" dirty="0"/>
              <a:t>2017 BRFSS Survey Results: North Carolina – Caregiver Module</a:t>
            </a:r>
            <a:r>
              <a:rPr lang="en-US" sz="900" dirty="0"/>
              <a:t>. Retrieved from </a:t>
            </a:r>
            <a:r>
              <a:rPr lang="en-US" sz="900" u="sng" dirty="0">
                <a:hlinkClick r:id="rId3"/>
              </a:rPr>
              <a:t>https://schs.dph.ncdhhs.gov/data/brfss/2017/nc/all/regcare.html</a:t>
            </a:r>
            <a:endParaRPr lang="en-US" sz="900" dirty="0"/>
          </a:p>
          <a:p>
            <a:pPr lvl="0" fontAlgn="base"/>
            <a:r>
              <a:rPr lang="en-US" sz="900" dirty="0"/>
              <a:t>North Carolina State Center for Health Statistics. (2011) </a:t>
            </a:r>
            <a:r>
              <a:rPr lang="en-US" sz="900" i="1" dirty="0"/>
              <a:t>2011 BRFSS Survey Results: North Carolina – Caregiver Module</a:t>
            </a:r>
            <a:r>
              <a:rPr lang="en-US" sz="900" dirty="0"/>
              <a:t>. Retrieved from </a:t>
            </a:r>
            <a:r>
              <a:rPr lang="en-US" sz="900" u="sng" dirty="0">
                <a:hlinkClick r:id="rId4"/>
              </a:rPr>
              <a:t>https://schs.dph.ncdhhs.gov/data/brfss/2011/nc/all/nc06q01.html</a:t>
            </a:r>
            <a:endParaRPr lang="en-US" sz="9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0CE1F92-642F-45D3-B338-27A6DE1371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504375"/>
              </p:ext>
            </p:extLst>
          </p:nvPr>
        </p:nvGraphicFramePr>
        <p:xfrm>
          <a:off x="196773" y="186793"/>
          <a:ext cx="6993654" cy="3138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6634">
                  <a:extLst>
                    <a:ext uri="{9D8B030D-6E8A-4147-A177-3AD203B41FA5}">
                      <a16:colId xmlns:a16="http://schemas.microsoft.com/office/drawing/2014/main" val="2804773538"/>
                    </a:ext>
                  </a:extLst>
                </a:gridCol>
                <a:gridCol w="1266092">
                  <a:extLst>
                    <a:ext uri="{9D8B030D-6E8A-4147-A177-3AD203B41FA5}">
                      <a16:colId xmlns:a16="http://schemas.microsoft.com/office/drawing/2014/main" val="1780050421"/>
                    </a:ext>
                  </a:extLst>
                </a:gridCol>
                <a:gridCol w="1165609">
                  <a:extLst>
                    <a:ext uri="{9D8B030D-6E8A-4147-A177-3AD203B41FA5}">
                      <a16:colId xmlns:a16="http://schemas.microsoft.com/office/drawing/2014/main" val="3898874658"/>
                    </a:ext>
                  </a:extLst>
                </a:gridCol>
                <a:gridCol w="1105319">
                  <a:extLst>
                    <a:ext uri="{9D8B030D-6E8A-4147-A177-3AD203B41FA5}">
                      <a16:colId xmlns:a16="http://schemas.microsoft.com/office/drawing/2014/main" val="2824511311"/>
                    </a:ext>
                  </a:extLst>
                </a:gridCol>
              </a:tblGrid>
              <a:tr h="43950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u="none" strike="noStrike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u="sng" dirty="0">
                          <a:effectLst/>
                        </a:rPr>
                        <a:t>2011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u="sng" dirty="0">
                          <a:effectLst/>
                        </a:rPr>
                        <a:t>2017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u="sng">
                          <a:effectLst/>
                        </a:rPr>
                        <a:t>2021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5524184"/>
                  </a:ext>
                </a:extLst>
              </a:tr>
              <a:tr h="8992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Caregivers who reported having a functional disability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33.1%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35.6%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38.6%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2618794"/>
                  </a:ext>
                </a:extLst>
              </a:tr>
              <a:tr h="78934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Caregivers who reported having Veteran status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10.7%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14.7%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11.5%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511804"/>
                  </a:ext>
                </a:extLst>
              </a:tr>
            </a:tbl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EE60376-8555-4F4C-9704-5C1BDD8D18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4063013"/>
              </p:ext>
            </p:extLst>
          </p:nvPr>
        </p:nvGraphicFramePr>
        <p:xfrm>
          <a:off x="5542234" y="2924071"/>
          <a:ext cx="6452993" cy="3747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EDCD7B8-FF84-4C15-9CA9-6C2849A6A16B}"/>
              </a:ext>
            </a:extLst>
          </p:cNvPr>
          <p:cNvSpPr txBox="1"/>
          <p:nvPr/>
        </p:nvSpPr>
        <p:spPr>
          <a:xfrm>
            <a:off x="644768" y="3429000"/>
            <a:ext cx="41198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NC BRFSS Caregiver Module Data:</a:t>
            </a:r>
          </a:p>
          <a:p>
            <a:pPr algn="ctr"/>
            <a:r>
              <a:rPr lang="en-US" sz="3600" b="1" dirty="0"/>
              <a:t>2011, 2017 &amp; 2021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066C8E-C6FB-8F40-B059-1CF045043EA6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3" name="Picture 2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DED170C9-B622-4E2E-1E60-7B7CC659D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9854C2-2ECB-B6FA-75D8-933DBDF08303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9484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2F2F24-E9A0-42AC-A3EB-FB56D16D3D52}"/>
              </a:ext>
            </a:extLst>
          </p:cNvPr>
          <p:cNvSpPr txBox="1"/>
          <p:nvPr/>
        </p:nvSpPr>
        <p:spPr>
          <a:xfrm>
            <a:off x="5864887" y="2358450"/>
            <a:ext cx="51100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accent1"/>
                </a:solidFill>
              </a:rPr>
              <a:t>College educated caregivers increased</a:t>
            </a:r>
            <a:r>
              <a:rPr lang="en-US" sz="2800" b="1" dirty="0"/>
              <a:t> from 32.1% in 2011 to 40.1% in 2021.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v"/>
            </a:pPr>
            <a:endParaRPr lang="en-US" sz="2800" b="1" dirty="0"/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accent1"/>
                </a:solidFill>
              </a:rPr>
              <a:t>Caregivers with a high school education or GED certificate decreased </a:t>
            </a:r>
            <a:r>
              <a:rPr lang="en-US" sz="2800" b="1" dirty="0"/>
              <a:t>from 30.2% in 2011 to 22.4% in 2021.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54A00F-1336-4593-BB64-E62570905E0C}"/>
              </a:ext>
            </a:extLst>
          </p:cNvPr>
          <p:cNvSpPr txBox="1"/>
          <p:nvPr/>
        </p:nvSpPr>
        <p:spPr>
          <a:xfrm>
            <a:off x="5715227" y="404374"/>
            <a:ext cx="54093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Franklin Gothic Medium" panose="020B0603020102020204" pitchFamily="34" charset="0"/>
              </a:rPr>
              <a:t>NC DEMENTIA CAREGIVER CHARACTERISTICS:</a:t>
            </a:r>
          </a:p>
          <a:p>
            <a:pPr algn="ctr"/>
            <a:r>
              <a:rPr lang="en-US" sz="3600" dirty="0">
                <a:latin typeface="Franklin Gothic Medium" panose="020B0603020102020204" pitchFamily="34" charset="0"/>
              </a:rPr>
              <a:t>LEVEL OF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BFB653-C3B9-4ECA-8B53-CFB2B7CBA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97" y="960120"/>
            <a:ext cx="3938567" cy="4937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B93F1D-F276-4CE6-9B8F-E8B3A6E1983F}"/>
              </a:ext>
            </a:extLst>
          </p:cNvPr>
          <p:cNvSpPr txBox="1"/>
          <p:nvPr/>
        </p:nvSpPr>
        <p:spPr>
          <a:xfrm>
            <a:off x="5776146" y="6086734"/>
            <a:ext cx="6350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900" dirty="0"/>
              <a:t>North Carolina State Center for Health Statistics. (2021) </a:t>
            </a:r>
            <a:r>
              <a:rPr lang="en-US" sz="900" i="1" dirty="0"/>
              <a:t>2021 BRFSS Survey Results: North Carolina – Caregiver Module</a:t>
            </a:r>
            <a:r>
              <a:rPr lang="en-US" sz="900" dirty="0"/>
              <a:t>. Retrieved from </a:t>
            </a:r>
            <a:r>
              <a:rPr lang="en-US" sz="900" u="sng" dirty="0">
                <a:hlinkClick r:id="rId3"/>
              </a:rPr>
              <a:t>https://schs.dph.ncdhhs.gov/data/brfss/2021/nc/all/regcare.html</a:t>
            </a:r>
            <a:endParaRPr lang="en-US" sz="900" dirty="0"/>
          </a:p>
          <a:p>
            <a:pPr lvl="0" fontAlgn="base"/>
            <a:r>
              <a:rPr lang="en-US" sz="900" dirty="0"/>
              <a:t>North Carolina State Center for Health Statistics. (2011) </a:t>
            </a:r>
            <a:r>
              <a:rPr lang="en-US" sz="900" i="1" dirty="0"/>
              <a:t>2011 BRFSS Survey Results: North Carolina – Caregiver Module</a:t>
            </a:r>
            <a:r>
              <a:rPr lang="en-US" sz="900" dirty="0"/>
              <a:t>. Retrieved from </a:t>
            </a:r>
            <a:r>
              <a:rPr lang="en-US" sz="900" u="sng" dirty="0">
                <a:hlinkClick r:id="rId4"/>
              </a:rPr>
              <a:t>https://schs.dph.ncdhhs.gov/data/brfss/2011/nc/all/nc06q01.html</a:t>
            </a:r>
            <a:endParaRPr lang="en-US" sz="9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8A95A4-1541-6130-29BD-1865AFF56772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7" name="Picture 6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C582488D-8B80-3F63-E1E3-218FC4DA6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E490E0-247A-4FAF-B9A0-3E31A2F04910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3410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E83140-0745-4E34-B452-D189FB76E6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7689"/>
          <a:stretch/>
        </p:blipFill>
        <p:spPr bwMode="auto">
          <a:xfrm>
            <a:off x="1503706" y="3162751"/>
            <a:ext cx="9481150" cy="278856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360CD2-A7E7-409F-9C3D-6818D14B1FCC}"/>
              </a:ext>
            </a:extLst>
          </p:cNvPr>
          <p:cNvSpPr txBox="1"/>
          <p:nvPr/>
        </p:nvSpPr>
        <p:spPr>
          <a:xfrm>
            <a:off x="0" y="17520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ranklin Gothic Medium" panose="020B0603020102020204" pitchFamily="34" charset="0"/>
              </a:rPr>
              <a:t>NC DEMENTIA CAREGIVER CHARACTERISTICS: ANNUAL HOUSEHOLD INCOME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04D81D-254D-442D-AAD5-C768BCBCC88F}"/>
              </a:ext>
            </a:extLst>
          </p:cNvPr>
          <p:cNvSpPr txBox="1"/>
          <p:nvPr/>
        </p:nvSpPr>
        <p:spPr>
          <a:xfrm>
            <a:off x="3900729" y="6128137"/>
            <a:ext cx="8466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900" dirty="0"/>
              <a:t>North Carolina State Center for Health Statistics. (2021) </a:t>
            </a:r>
            <a:r>
              <a:rPr lang="en-US" sz="900" i="1" dirty="0"/>
              <a:t>2021 BRFSS Survey Results: North Carolina – Caregiver Module</a:t>
            </a:r>
            <a:r>
              <a:rPr lang="en-US" sz="900" dirty="0"/>
              <a:t>. Retrieved from </a:t>
            </a:r>
            <a:r>
              <a:rPr lang="en-US" sz="900" u="sng" dirty="0">
                <a:hlinkClick r:id="rId3"/>
              </a:rPr>
              <a:t>https://schs.dph.ncdhhs.gov/data/brfss/2021/nc/all/regcare.html</a:t>
            </a:r>
            <a:endParaRPr lang="en-US" sz="900" dirty="0"/>
          </a:p>
          <a:p>
            <a:pPr lvl="0" fontAlgn="base"/>
            <a:r>
              <a:rPr lang="en-US" sz="900" dirty="0"/>
              <a:t>North Carolina State Center for Health Statistics. (2011) </a:t>
            </a:r>
            <a:r>
              <a:rPr lang="en-US" sz="900" i="1" dirty="0"/>
              <a:t>2011 BRFSS Survey Results: North Carolina – Caregiver Module</a:t>
            </a:r>
            <a:r>
              <a:rPr lang="en-US" sz="900" dirty="0"/>
              <a:t>. Retrieved from </a:t>
            </a:r>
            <a:r>
              <a:rPr lang="en-US" sz="900" u="sng" dirty="0">
                <a:hlinkClick r:id="rId4"/>
              </a:rPr>
              <a:t>https://schs.dph.ncdhhs.gov/data/brfss/2011/nc/all/nc06q01.html</a:t>
            </a:r>
            <a:endParaRPr lang="en-US" sz="9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414647-867D-41FC-BC81-4D3BF33CEE01}"/>
              </a:ext>
            </a:extLst>
          </p:cNvPr>
          <p:cNvSpPr txBox="1"/>
          <p:nvPr/>
        </p:nvSpPr>
        <p:spPr>
          <a:xfrm>
            <a:off x="903495" y="777483"/>
            <a:ext cx="10385010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Caregiver household incomes </a:t>
            </a:r>
            <a:r>
              <a:rPr lang="en-US" sz="2800" b="1" dirty="0">
                <a:solidFill>
                  <a:schemeClr val="accent1"/>
                </a:solidFill>
              </a:rPr>
              <a:t>generally increased from 2011 to 2021. </a:t>
            </a:r>
          </a:p>
          <a:p>
            <a:endParaRPr lang="en-US" sz="900" b="1" dirty="0"/>
          </a:p>
          <a:p>
            <a:pPr marL="457200" indent="-4572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Incomes &lt;$50,000 decreased from 53.5% to 36.5%.</a:t>
            </a:r>
          </a:p>
          <a:p>
            <a:pPr marL="457200" indent="-4572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Incomes of $50,000 to $75,000 stayed about the same (13% in 2011 and 14.3% in 2021). </a:t>
            </a:r>
          </a:p>
          <a:p>
            <a:pPr marL="457200" indent="-4572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Incomes &gt;$75,000 increased from 19.1% to 28.8%.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6DCC5C-5E7A-D67C-8444-30D42230D314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3" name="Picture 2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53ACA8F9-0CD9-BB73-673D-5164CC83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0FA896-AC0F-1150-0904-43F0366774F4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2361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4AA097-F491-4193-984D-163D47AA8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431" y="1244067"/>
            <a:ext cx="3919165" cy="4937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A08F8A-A404-46C8-B104-A18563E0BC25}"/>
              </a:ext>
            </a:extLst>
          </p:cNvPr>
          <p:cNvSpPr txBox="1"/>
          <p:nvPr/>
        </p:nvSpPr>
        <p:spPr>
          <a:xfrm>
            <a:off x="596456" y="1244067"/>
            <a:ext cx="605555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Caregivers were also asked about the type of tasks they were managing.</a:t>
            </a:r>
            <a:r>
              <a:rPr lang="en-US" sz="2800" b="1" baseline="30000" dirty="0"/>
              <a:t> </a:t>
            </a:r>
            <a:r>
              <a:rPr lang="en-US" sz="2800" b="1" dirty="0"/>
              <a:t>The BRFSS survey has two task categories:</a:t>
            </a:r>
          </a:p>
          <a:p>
            <a:endParaRPr lang="en-US" sz="2800" b="1" dirty="0"/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personal care tasks – “giving medications, feeding, dressing or bathing”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household tasks – “cleaning, managing money or preparing meals”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28FB3-9946-4943-82D7-A56E14D991D9}"/>
              </a:ext>
            </a:extLst>
          </p:cNvPr>
          <p:cNvSpPr txBox="1"/>
          <p:nvPr/>
        </p:nvSpPr>
        <p:spPr>
          <a:xfrm>
            <a:off x="0" y="17520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Franklin Gothic Medium" panose="020B0603020102020204" pitchFamily="34" charset="0"/>
              </a:rPr>
              <a:t>NC DEMENTIA CAREGIVER TASKS: PERSONAL CARE &amp; HOUSEHOLD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3DEE91-42F5-03BA-0E9E-285534E3A731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6" name="Picture 5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F6F5D3EE-B030-89E2-C072-CC29C949E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F0A0E6-0614-9AE0-AFB5-CFDA3752B881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8419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F6374-BDE7-FA71-27ED-400419940A13}"/>
              </a:ext>
            </a:extLst>
          </p:cNvPr>
          <p:cNvSpPr txBox="1">
            <a:spLocks/>
          </p:cNvSpPr>
          <p:nvPr/>
        </p:nvSpPr>
        <p:spPr>
          <a:xfrm>
            <a:off x="1" y="2733709"/>
            <a:ext cx="8824456" cy="1373070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2023 NORTH CAROLINA</a:t>
            </a:r>
            <a:br>
              <a:rPr lang="en-US" sz="4400" dirty="0">
                <a:solidFill>
                  <a:schemeClr val="bg1"/>
                </a:solidFill>
                <a:latin typeface="Franklin Gothic Medium" panose="020B0603020102020204" pitchFamily="34" charset="0"/>
              </a:rPr>
            </a:br>
            <a:r>
              <a:rPr lang="en-US" sz="4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DEMENTIA CAREGIVER DATA BRIEF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152308-AB2F-2753-9E9C-F71A4175CF9F}"/>
              </a:ext>
            </a:extLst>
          </p:cNvPr>
          <p:cNvGrpSpPr/>
          <p:nvPr/>
        </p:nvGrpSpPr>
        <p:grpSpPr>
          <a:xfrm>
            <a:off x="2855389" y="5286876"/>
            <a:ext cx="7235621" cy="646331"/>
            <a:chOff x="403135" y="5286876"/>
            <a:chExt cx="7235621" cy="646331"/>
          </a:xfrm>
        </p:grpSpPr>
        <p:pic>
          <p:nvPicPr>
            <p:cNvPr id="4" name="Picture 3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C18DC790-BAF3-AD4A-29DC-62C564ECA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C61C625-0458-6908-5DDD-23E381C99EDC}"/>
                </a:ext>
              </a:extLst>
            </p:cNvPr>
            <p:cNvSpPr txBox="1"/>
            <p:nvPr/>
          </p:nvSpPr>
          <p:spPr>
            <a:xfrm>
              <a:off x="2855742" y="5286876"/>
              <a:ext cx="47830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</a:br>
              <a:r>
                <a:rPr lang="en-US" b="1" u="none" strike="noStrike" dirty="0">
                  <a:solidFill>
                    <a:schemeClr val="tx2">
                      <a:lumMod val="10000"/>
                    </a:schemeClr>
                  </a:solidFill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b="1" dirty="0">
                <a:solidFill>
                  <a:schemeClr val="tx2">
                    <a:lumMod val="10000"/>
                  </a:schemeClr>
                </a:solidFill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4735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F28FB3-9946-4943-82D7-A56E14D991D9}"/>
              </a:ext>
            </a:extLst>
          </p:cNvPr>
          <p:cNvSpPr txBox="1"/>
          <p:nvPr/>
        </p:nvSpPr>
        <p:spPr>
          <a:xfrm>
            <a:off x="160298" y="955893"/>
            <a:ext cx="2311952" cy="3191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Franklin Gothic Medium" panose="020B0603020102020204" pitchFamily="34" charset="0"/>
              </a:rPr>
              <a:t>NC DEMENTIA CAREGIVER TASKS: PERSONAL CARE &amp; HOUSEHOLD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D0E2AD-0778-46C4-8F5E-8BCB0CB2F9BE}"/>
              </a:ext>
            </a:extLst>
          </p:cNvPr>
          <p:cNvSpPr txBox="1"/>
          <p:nvPr/>
        </p:nvSpPr>
        <p:spPr>
          <a:xfrm>
            <a:off x="3908333" y="6105773"/>
            <a:ext cx="7938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900" dirty="0"/>
              <a:t>North Carolina State Center for Health Statistics. (2011, 2017 and 2021) </a:t>
            </a:r>
            <a:r>
              <a:rPr lang="en-US" sz="900" i="1" dirty="0"/>
              <a:t>2011, 2017 and 2021 BRFSS Survey Results: North Carolina – Caregiver Module</a:t>
            </a:r>
            <a:r>
              <a:rPr lang="en-US" sz="900" dirty="0"/>
              <a:t>. Retrieved from </a:t>
            </a:r>
            <a:r>
              <a:rPr lang="en-US" sz="900" u="sng" dirty="0">
                <a:hlinkClick r:id="rId2"/>
              </a:rPr>
              <a:t>https://schs.dph.ncdhhs.gov/data/brfss/2011/nc/all/NC06Q08b.html</a:t>
            </a:r>
            <a:r>
              <a:rPr lang="en-US" sz="900" dirty="0"/>
              <a:t>, </a:t>
            </a:r>
            <a:r>
              <a:rPr lang="en-US" sz="900" u="sng" dirty="0">
                <a:hlinkClick r:id="rId3"/>
              </a:rPr>
              <a:t>https://schs.dph.ncdhhs.gov/data/brfss/2017/nc/all/householdcare.html</a:t>
            </a:r>
            <a:r>
              <a:rPr lang="en-US" sz="900" u="sng" dirty="0"/>
              <a:t>, </a:t>
            </a:r>
            <a:r>
              <a:rPr lang="en-US" sz="900" u="sng" dirty="0">
                <a:hlinkClick r:id="rId4"/>
              </a:rPr>
              <a:t>https://schs.dph.ncdhhs.gov/data/brfss/2021/nc/all/householdcare.html</a:t>
            </a:r>
            <a:r>
              <a:rPr lang="en-US" sz="900" dirty="0"/>
              <a:t>, </a:t>
            </a:r>
            <a:r>
              <a:rPr lang="en-US" sz="900" u="sng" dirty="0">
                <a:hlinkClick r:id="rId5"/>
              </a:rPr>
              <a:t>https://schs.dph.ncdhhs.gov/data/brfss/2011/nc/all/NC06Q08a.html</a:t>
            </a:r>
            <a:endParaRPr lang="en-US" sz="900" dirty="0"/>
          </a:p>
          <a:p>
            <a:pPr lvl="0" fontAlgn="base"/>
            <a:r>
              <a:rPr lang="en-US" sz="900" u="sng" dirty="0">
                <a:hlinkClick r:id="rId6"/>
              </a:rPr>
              <a:t>https://schs.dph.ncdhhs.gov/data/brfss/2017/nc/all/managecare.html</a:t>
            </a:r>
            <a:r>
              <a:rPr lang="en-US" sz="900" dirty="0"/>
              <a:t>, </a:t>
            </a:r>
            <a:r>
              <a:rPr lang="en-US" sz="900" u="sng" dirty="0">
                <a:hlinkClick r:id="rId7"/>
              </a:rPr>
              <a:t>https://schs.dph.ncdhhs.gov/data/brfss/2021/nc/all/managecare.html</a:t>
            </a:r>
            <a:endParaRPr lang="en-US" sz="9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9D5AF5-C4A5-4789-9D6B-4987F43EBD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896" y="305270"/>
            <a:ext cx="9374758" cy="52715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AB05FAC-7A09-40F5-A467-93E5392BB3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0521426"/>
              </p:ext>
            </p:extLst>
          </p:nvPr>
        </p:nvGraphicFramePr>
        <p:xfrm>
          <a:off x="8935839" y="1065125"/>
          <a:ext cx="2911168" cy="4109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AF00AD6-FF31-434F-9115-65F21A95D8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847963"/>
              </p:ext>
            </p:extLst>
          </p:nvPr>
        </p:nvGraphicFramePr>
        <p:xfrm>
          <a:off x="4300695" y="1065125"/>
          <a:ext cx="2911168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8FBBDAAF-0295-2090-7E8D-8D74EF21F09A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3" name="Picture 2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D7624DD6-D714-8F2D-3555-BFBF2DDAB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98E7E0-8085-834C-4E27-0B2D3EC9E1DE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5034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F28FB3-9946-4943-82D7-A56E14D991D9}"/>
              </a:ext>
            </a:extLst>
          </p:cNvPr>
          <p:cNvSpPr txBox="1"/>
          <p:nvPr/>
        </p:nvSpPr>
        <p:spPr>
          <a:xfrm>
            <a:off x="227257" y="178143"/>
            <a:ext cx="70276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Franklin Gothic Medium" panose="020B0603020102020204" pitchFamily="34" charset="0"/>
              </a:rPr>
              <a:t>NC DEMENTIA CAREGIVER DIFFICULTIES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D0E2AD-0778-46C4-8F5E-8BCB0CB2F9BE}"/>
              </a:ext>
            </a:extLst>
          </p:cNvPr>
          <p:cNvSpPr txBox="1"/>
          <p:nvPr/>
        </p:nvSpPr>
        <p:spPr>
          <a:xfrm>
            <a:off x="3741081" y="6172026"/>
            <a:ext cx="70276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900" dirty="0"/>
              <a:t>North Carolina State Center for Health Statistics. (2011) </a:t>
            </a:r>
            <a:r>
              <a:rPr lang="en-US" sz="900" i="1" dirty="0"/>
              <a:t>2011 BRFSS Survey Results: North Carolina – Caregiver Module</a:t>
            </a:r>
            <a:r>
              <a:rPr lang="en-US" sz="900" dirty="0"/>
              <a:t>. Retrieved from </a:t>
            </a:r>
            <a:r>
              <a:rPr lang="en-US" sz="900" u="sng" dirty="0">
                <a:hlinkClick r:id="rId3"/>
              </a:rPr>
              <a:t>https://schs.dph.ncdhhs.gov/data/brfss/2011/nc/all/NC06Q11a.html</a:t>
            </a:r>
            <a:r>
              <a:rPr lang="en-US" sz="900" u="sng" dirty="0"/>
              <a:t>, </a:t>
            </a:r>
            <a:r>
              <a:rPr lang="en-US" sz="900" u="sng" dirty="0">
                <a:hlinkClick r:id="rId4"/>
              </a:rPr>
              <a:t>https://schs.dph.ncdhhs.gov/data/brfss/2011/nc/all/NC06Q11b.html</a:t>
            </a:r>
            <a:r>
              <a:rPr lang="en-US" sz="900" dirty="0"/>
              <a:t>, </a:t>
            </a:r>
            <a:r>
              <a:rPr lang="en-US" sz="900" u="sng" dirty="0">
                <a:hlinkClick r:id="rId5"/>
              </a:rPr>
              <a:t>https://schs.dph.ncdhhs.gov/data/brfss/2011/nc/all/NC06Q11c.html</a:t>
            </a:r>
            <a:r>
              <a:rPr lang="en-US" sz="900" u="sng" dirty="0"/>
              <a:t>, and </a:t>
            </a:r>
            <a:r>
              <a:rPr lang="en-US" sz="900" dirty="0"/>
              <a:t> </a:t>
            </a:r>
            <a:r>
              <a:rPr lang="en-US" sz="900" u="sng" dirty="0">
                <a:hlinkClick r:id="rId6"/>
              </a:rPr>
              <a:t>https://schs.dph.ncdhhs.gov/data/brfss/2011/nc/all/NC06Q11d.html</a:t>
            </a:r>
            <a:endParaRPr lang="en-US" sz="900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779390A-6292-4F6B-83D3-201694F103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2729341"/>
              </p:ext>
            </p:extLst>
          </p:nvPr>
        </p:nvGraphicFramePr>
        <p:xfrm>
          <a:off x="227255" y="1089695"/>
          <a:ext cx="7027653" cy="4923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A471083-61BD-4341-88FB-364595F148FA}"/>
              </a:ext>
            </a:extLst>
          </p:cNvPr>
          <p:cNvSpPr txBox="1"/>
          <p:nvPr/>
        </p:nvSpPr>
        <p:spPr>
          <a:xfrm>
            <a:off x="7488195" y="245151"/>
            <a:ext cx="45843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/>
              <a:t>Caregivers were asked to “please tell me yes or no whether you have faced each one.” </a:t>
            </a:r>
          </a:p>
          <a:p>
            <a:endParaRPr lang="en-US" sz="900" b="1" dirty="0"/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2700" b="1" dirty="0"/>
              <a:t>Data includes responses from all caregivers.</a:t>
            </a:r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2700" b="1" dirty="0"/>
              <a:t>Disaggregated data by care recipient illness/ condition is not available.</a:t>
            </a:r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2700" b="1" dirty="0"/>
              <a:t>These questions about difficulties were not asked in the 2017 and 2021 iterations of the survey.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87407B-5DBB-183C-136C-B6AB8937FBF3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3" name="Picture 2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59DC3AFE-590F-6C7D-6067-50DFBA521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280F22-5D03-C7CD-C7A6-C3E8EA0BC9C7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565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creenshot, publication, human face&#10;&#10;Description automatically generated">
            <a:extLst>
              <a:ext uri="{FF2B5EF4-FFF2-40B4-BE49-F238E27FC236}">
                <a16:creationId xmlns:a16="http://schemas.microsoft.com/office/drawing/2014/main" id="{A48A19BE-135D-4AE6-A79B-E880D3469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00" y="1056504"/>
            <a:ext cx="3831963" cy="48076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78E4-1610-4135-A7F6-CFA2BF3D0046}"/>
              </a:ext>
            </a:extLst>
          </p:cNvPr>
          <p:cNvSpPr txBox="1"/>
          <p:nvPr/>
        </p:nvSpPr>
        <p:spPr>
          <a:xfrm>
            <a:off x="0" y="18959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Franklin Gothic Medium" panose="020B0603020102020204" pitchFamily="34" charset="0"/>
              </a:rPr>
              <a:t>CAREGIVERS AND NC WORKFORCE SHORTAGES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902D4A-6390-4764-BFF4-7F4909911B41}"/>
              </a:ext>
            </a:extLst>
          </p:cNvPr>
          <p:cNvSpPr txBox="1"/>
          <p:nvPr/>
        </p:nvSpPr>
        <p:spPr>
          <a:xfrm>
            <a:off x="4393580" y="1109338"/>
            <a:ext cx="75865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Typically 700 patients per geriatrician</a:t>
            </a:r>
          </a:p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accent1"/>
                </a:solidFill>
              </a:rPr>
              <a:t>&gt;545,000 medically complex</a:t>
            </a:r>
            <a:r>
              <a:rPr lang="en-US" sz="2800" b="1" dirty="0"/>
              <a:t> older adults in NC</a:t>
            </a:r>
          </a:p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accent1"/>
                </a:solidFill>
              </a:rPr>
              <a:t>158 geriatricians available</a:t>
            </a:r>
            <a:r>
              <a:rPr lang="en-US" sz="2800" b="1" dirty="0"/>
              <a:t> ~ </a:t>
            </a:r>
            <a:r>
              <a:rPr lang="en-US" sz="2800" b="1" dirty="0">
                <a:solidFill>
                  <a:srgbClr val="C00000"/>
                </a:solidFill>
              </a:rPr>
              <a:t>779 needed</a:t>
            </a:r>
          </a:p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Based on population estimates, </a:t>
            </a:r>
            <a:r>
              <a:rPr lang="en-US" sz="2800" b="1" dirty="0">
                <a:solidFill>
                  <a:srgbClr val="C00000"/>
                </a:solidFill>
              </a:rPr>
              <a:t>1,260 needed by 2050</a:t>
            </a:r>
            <a:r>
              <a:rPr lang="en-US" sz="2800" b="1" dirty="0"/>
              <a:t> ~ a </a:t>
            </a:r>
            <a:r>
              <a:rPr lang="en-US" sz="2800" b="1" dirty="0">
                <a:solidFill>
                  <a:srgbClr val="C00000"/>
                </a:solidFill>
              </a:rPr>
              <a:t>797% increase</a:t>
            </a:r>
          </a:p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Shortages often result in </a:t>
            </a:r>
            <a:r>
              <a:rPr lang="en-US" sz="2800" b="1" dirty="0">
                <a:solidFill>
                  <a:schemeClr val="accent1"/>
                </a:solidFill>
              </a:rPr>
              <a:t>delayed and inaccurate dementia diagnosis</a:t>
            </a:r>
          </a:p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Delayed/inaccurate diagnosis results in </a:t>
            </a:r>
            <a:r>
              <a:rPr lang="en-US" sz="2800" b="1" dirty="0">
                <a:solidFill>
                  <a:schemeClr val="accent1"/>
                </a:solidFill>
              </a:rPr>
              <a:t>delays in treatment, care delivery and other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A94E1-116D-4758-87AB-D05E83B24BE1}"/>
              </a:ext>
            </a:extLst>
          </p:cNvPr>
          <p:cNvSpPr txBox="1"/>
          <p:nvPr/>
        </p:nvSpPr>
        <p:spPr>
          <a:xfrm>
            <a:off x="4003589" y="6128137"/>
            <a:ext cx="7976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900" dirty="0"/>
              <a:t>North Carolina State Government. Office of State Budget and Management. (2022). </a:t>
            </a:r>
            <a:r>
              <a:rPr lang="en-US" sz="900" i="1" dirty="0"/>
              <a:t>NC’s population to reach 14.0 million by 2050: Three key takeaways in latest population projections.</a:t>
            </a:r>
            <a:r>
              <a:rPr lang="en-US" sz="900" dirty="0"/>
              <a:t> Retrieved from </a:t>
            </a:r>
            <a:r>
              <a:rPr lang="en-US" sz="900" dirty="0">
                <a:hlinkClick r:id="rId3"/>
              </a:rPr>
              <a:t>https://www.osbm.nc.gov/blog/2022/12/30/ncs-population-reach-140-million-2050</a:t>
            </a:r>
            <a:endParaRPr lang="en-US" sz="900" dirty="0"/>
          </a:p>
          <a:p>
            <a:pPr lvl="0" fontAlgn="base"/>
            <a:r>
              <a:rPr lang="en-US" sz="900" dirty="0"/>
              <a:t>Alzheimer’s Association. (2022) </a:t>
            </a:r>
            <a:r>
              <a:rPr lang="en-US" sz="900" i="1" dirty="0"/>
              <a:t>2022 Alzheimer’s Disease facts and figures special report. More than normal aging: Understanding mild cognitive impairment</a:t>
            </a:r>
            <a:r>
              <a:rPr lang="en-US" sz="900" dirty="0"/>
              <a:t>. Retrieved from </a:t>
            </a:r>
            <a:r>
              <a:rPr lang="en-US" sz="900" u="sng" dirty="0">
                <a:hlinkClick r:id="rId4"/>
              </a:rPr>
              <a:t>https://www.alz.org/media/Documents/alzheimers-facts-and-figures.pdf</a:t>
            </a:r>
            <a:endParaRPr lang="en-US" sz="9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429721-65F5-2197-45A2-EFA30C798CA9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7" name="Picture 6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633B93F5-F080-BC67-E915-32E7E9A54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63B4999-E18D-AB6F-CF65-5F623252BF04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2016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2C78E4-1610-4135-A7F6-CFA2BF3D0046}"/>
              </a:ext>
            </a:extLst>
          </p:cNvPr>
          <p:cNvSpPr txBox="1"/>
          <p:nvPr/>
        </p:nvSpPr>
        <p:spPr>
          <a:xfrm>
            <a:off x="0" y="75761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Franklin Gothic Medium" panose="020B0603020102020204" pitchFamily="34" charset="0"/>
              </a:rPr>
              <a:t>CAREGIVERS: FUTURE IMPLICATIONS AND CONSIDERATIONS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902D4A-6390-4764-BFF4-7F4909911B41}"/>
              </a:ext>
            </a:extLst>
          </p:cNvPr>
          <p:cNvSpPr txBox="1"/>
          <p:nvPr/>
        </p:nvSpPr>
        <p:spPr>
          <a:xfrm>
            <a:off x="289932" y="2453270"/>
            <a:ext cx="118669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700" b="1" dirty="0"/>
              <a:t>More caregivers needed as “boomer” cohort ages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700" b="1" dirty="0"/>
              <a:t>AARP reports simultaneous decline in family caregivers for adults aged 80+</a:t>
            </a:r>
          </a:p>
          <a:p>
            <a:pPr marL="914400" lvl="1" indent="-4572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700" b="1" dirty="0"/>
              <a:t>2010: 7 potential family caregivers</a:t>
            </a:r>
          </a:p>
          <a:p>
            <a:pPr marL="914400" lvl="1" indent="-4572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700" b="1" dirty="0"/>
              <a:t>by 2030: as few as 4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700" b="1" dirty="0"/>
              <a:t>Declines in the rate of North Carolinians self-reporting as caregivers on BRFSS</a:t>
            </a:r>
          </a:p>
          <a:p>
            <a:pPr marL="914400" lvl="1" indent="-4572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700" b="1" dirty="0"/>
              <a:t>19.9% in 2017</a:t>
            </a:r>
          </a:p>
          <a:p>
            <a:pPr marL="914400" lvl="1" indent="-4572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700" b="1" dirty="0"/>
              <a:t>17.6% in 2021)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A94E1-116D-4758-87AB-D05E83B24BE1}"/>
              </a:ext>
            </a:extLst>
          </p:cNvPr>
          <p:cNvSpPr txBox="1"/>
          <p:nvPr/>
        </p:nvSpPr>
        <p:spPr>
          <a:xfrm>
            <a:off x="3978876" y="5276335"/>
            <a:ext cx="8177954" cy="152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900" dirty="0"/>
              <a:t>North Carolina Department of Health and Human Services. Division of Aging and Adult Services. (2021). </a:t>
            </a:r>
            <a:r>
              <a:rPr lang="en-US" sz="900" i="1" dirty="0"/>
              <a:t>NC State Aging Profile 2020</a:t>
            </a:r>
            <a:r>
              <a:rPr lang="en-US" sz="900" dirty="0"/>
              <a:t>. Retrieved from </a:t>
            </a:r>
            <a:r>
              <a:rPr lang="en-US" sz="900" u="sng" dirty="0">
                <a:hlinkClick r:id="rId2"/>
              </a:rPr>
              <a:t>https://www.ncdhhs.gov/media/14887/open</a:t>
            </a:r>
            <a:endParaRPr lang="en-US" sz="900" dirty="0"/>
          </a:p>
          <a:p>
            <a:pPr lvl="0" fontAlgn="base"/>
            <a:r>
              <a:rPr lang="en-US" sz="900" dirty="0"/>
              <a:t>United States Census Bureau.(2018). </a:t>
            </a:r>
            <a:r>
              <a:rPr lang="en-US" sz="900" i="1" dirty="0"/>
              <a:t>Older people projected to outnumber children for first time in U.S. histor</a:t>
            </a:r>
            <a:r>
              <a:rPr lang="en-US" sz="900" dirty="0"/>
              <a:t>y. Retrieved from </a:t>
            </a:r>
            <a:r>
              <a:rPr lang="en-US" sz="900" u="sng" dirty="0">
                <a:hlinkClick r:id="rId3"/>
              </a:rPr>
              <a:t>https://www.census.gov/newsroom/press-releases/2018/cb18-41-population-projections.html</a:t>
            </a:r>
            <a:endParaRPr lang="en-US" sz="900" dirty="0"/>
          </a:p>
          <a:p>
            <a:r>
              <a:rPr lang="en-US" sz="900" dirty="0"/>
              <a:t>The </a:t>
            </a:r>
            <a:r>
              <a:rPr lang="en-US" sz="900" dirty="0" err="1"/>
              <a:t>Gerontechnologist</a:t>
            </a:r>
            <a:r>
              <a:rPr lang="en-US" sz="900" dirty="0"/>
              <a:t>.(2022). </a:t>
            </a:r>
            <a:r>
              <a:rPr lang="en-US" sz="900" i="1" dirty="0"/>
              <a:t>2022 Age tech market map</a:t>
            </a:r>
            <a:r>
              <a:rPr lang="en-US" sz="900" dirty="0"/>
              <a:t>. Retrieved from </a:t>
            </a:r>
            <a:r>
              <a:rPr lang="en-US" sz="900" u="sng" dirty="0">
                <a:hlinkClick r:id="rId4"/>
              </a:rPr>
              <a:t>https://thegerontechnologist.com/</a:t>
            </a:r>
            <a:endParaRPr lang="en-US" sz="900" u="sng" dirty="0"/>
          </a:p>
          <a:p>
            <a:r>
              <a:rPr lang="en-US" sz="900" dirty="0"/>
              <a:t>American Association of Retired Persons.(2020). </a:t>
            </a:r>
            <a:r>
              <a:rPr lang="en-US" sz="900" i="1" dirty="0"/>
              <a:t>North Carolina family caregivers provide $13.1 billion annually in unpaid care to family, friends at home</a:t>
            </a:r>
            <a:r>
              <a:rPr lang="en-US" sz="900" dirty="0"/>
              <a:t>. Retrieved from </a:t>
            </a:r>
            <a:r>
              <a:rPr lang="en-US" sz="900" u="sng" dirty="0">
                <a:hlinkClick r:id="rId5"/>
              </a:rPr>
              <a:t>https://states.aarp.org/north-carolina/north-carolina-family-caregivers</a:t>
            </a:r>
            <a:endParaRPr lang="en-US" sz="900" u="sng" dirty="0"/>
          </a:p>
          <a:p>
            <a:pPr lvl="0" fontAlgn="base"/>
            <a:r>
              <a:rPr lang="en-US" sz="900" dirty="0"/>
              <a:t>North Carolina State Center for Health Statistics. (2021) </a:t>
            </a:r>
            <a:r>
              <a:rPr lang="en-US" sz="900" i="1" dirty="0"/>
              <a:t>2021 BRFSS Survey Results: North Carolina – Caregiver Module</a:t>
            </a:r>
            <a:r>
              <a:rPr lang="en-US" sz="900" dirty="0"/>
              <a:t>. Retrieved from </a:t>
            </a:r>
            <a:r>
              <a:rPr lang="en-US" sz="900" u="sng" dirty="0">
                <a:hlinkClick r:id="rId6"/>
              </a:rPr>
              <a:t>https://schs.dph.ncdhhs.gov/data/brfss/2021/nc/all/regcare.html</a:t>
            </a:r>
            <a:r>
              <a:rPr lang="en-US" sz="900" u="sng" dirty="0"/>
              <a:t> </a:t>
            </a:r>
            <a:r>
              <a:rPr lang="en-US" sz="900" dirty="0"/>
              <a:t>and from </a:t>
            </a:r>
            <a:r>
              <a:rPr lang="en-US" sz="900" i="1" dirty="0"/>
              <a:t>2017 BRFSS Survey Results: North Carolina – Caregiver Module</a:t>
            </a:r>
            <a:r>
              <a:rPr lang="en-US" sz="900" dirty="0"/>
              <a:t>. Retrieved from </a:t>
            </a:r>
            <a:r>
              <a:rPr lang="en-US" sz="900" u="sng" dirty="0">
                <a:hlinkClick r:id="rId7"/>
              </a:rPr>
              <a:t>https://schs.dph.ncdhhs.gov/data/brfss/2017/nc/all/regcare.html</a:t>
            </a:r>
            <a:endParaRPr lang="en-US" sz="9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B18A33E-E939-4D15-85A2-9F6072A84B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9833861"/>
              </p:ext>
            </p:extLst>
          </p:nvPr>
        </p:nvGraphicFramePr>
        <p:xfrm>
          <a:off x="289931" y="675927"/>
          <a:ext cx="11653025" cy="1777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ACACFFBD-E9B0-C583-00D6-341AA8D78494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7" name="Picture 6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8BD9EFCE-9002-2A23-0B8C-1915D9E91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B80927-F60F-0F34-E56D-9B4D10E285FF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0847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2C78E4-1610-4135-A7F6-CFA2BF3D0046}"/>
              </a:ext>
            </a:extLst>
          </p:cNvPr>
          <p:cNvSpPr txBox="1"/>
          <p:nvPr/>
        </p:nvSpPr>
        <p:spPr>
          <a:xfrm>
            <a:off x="0" y="75761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Franklin Gothic Medium" panose="020B0603020102020204" pitchFamily="34" charset="0"/>
              </a:rPr>
              <a:t>CAREGIVERS: FUTURE IMPLICATIONS</a:t>
            </a:r>
            <a:br>
              <a:rPr lang="en-US" sz="4400" b="1" dirty="0">
                <a:latin typeface="Franklin Gothic Medium" panose="020B0603020102020204" pitchFamily="34" charset="0"/>
              </a:rPr>
            </a:br>
            <a:r>
              <a:rPr lang="en-US" sz="4400" b="1" dirty="0">
                <a:latin typeface="Franklin Gothic Medium" panose="020B0603020102020204" pitchFamily="34" charset="0"/>
              </a:rPr>
              <a:t>AND CONSIDERATIONS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A94E1-116D-4758-87AB-D05E83B24BE1}"/>
              </a:ext>
            </a:extLst>
          </p:cNvPr>
          <p:cNvSpPr txBox="1"/>
          <p:nvPr/>
        </p:nvSpPr>
        <p:spPr>
          <a:xfrm>
            <a:off x="4944256" y="6053739"/>
            <a:ext cx="713918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900" dirty="0"/>
              <a:t>Genworth.com. (2022). </a:t>
            </a:r>
            <a:r>
              <a:rPr lang="en-US" sz="900" i="1" dirty="0"/>
              <a:t>Cost of care survey</a:t>
            </a:r>
            <a:r>
              <a:rPr lang="en-US" sz="900" dirty="0"/>
              <a:t>. Retrieved from </a:t>
            </a:r>
            <a:r>
              <a:rPr lang="en-US" sz="900" u="sng" dirty="0">
                <a:hlinkClick r:id="rId2"/>
              </a:rPr>
              <a:t>https://www.genworth.com/aging-and-you/finances/cost-of-care.html</a:t>
            </a:r>
            <a:endParaRPr lang="en-US" sz="900" dirty="0"/>
          </a:p>
          <a:p>
            <a:pPr lvl="0" fontAlgn="base"/>
            <a:r>
              <a:rPr lang="en-US" sz="900" dirty="0"/>
              <a:t>Paying for Senior Care.com.(2021). </a:t>
            </a:r>
            <a:r>
              <a:rPr lang="en-US" sz="900" i="1" dirty="0"/>
              <a:t>Paying for assisted living and home care in North Carolina</a:t>
            </a:r>
            <a:r>
              <a:rPr lang="en-US" sz="900" dirty="0"/>
              <a:t>. Retrieved from </a:t>
            </a:r>
            <a:r>
              <a:rPr lang="en-US" sz="900" u="sng" dirty="0">
                <a:hlinkClick r:id="rId3"/>
              </a:rPr>
              <a:t>https://www.payingforseniorcare.com/north-carolina</a:t>
            </a:r>
            <a:endParaRPr lang="en-US" sz="900" dirty="0"/>
          </a:p>
          <a:p>
            <a:r>
              <a:rPr lang="en-US" sz="900" dirty="0"/>
              <a:t>Statista.com.(2022). </a:t>
            </a:r>
            <a:r>
              <a:rPr lang="en-US" sz="900" i="1" dirty="0"/>
              <a:t>Percentage distribution of household income in the United States in 2021</a:t>
            </a:r>
            <a:r>
              <a:rPr lang="en-US" sz="900" dirty="0"/>
              <a:t>. Retrieved from </a:t>
            </a:r>
            <a:r>
              <a:rPr lang="en-US" sz="900" u="sng" dirty="0">
                <a:hlinkClick r:id="rId4"/>
              </a:rPr>
              <a:t>https://www.statista.com/statistics/203183/percentage-distribution-of-household-income-in-the-us/</a:t>
            </a:r>
            <a:endParaRPr lang="en-US" sz="900" dirty="0"/>
          </a:p>
        </p:txBody>
      </p:sp>
      <p:sp>
        <p:nvSpPr>
          <p:cNvPr id="34" name="Teardrop 33">
            <a:extLst>
              <a:ext uri="{FF2B5EF4-FFF2-40B4-BE49-F238E27FC236}">
                <a16:creationId xmlns:a16="http://schemas.microsoft.com/office/drawing/2014/main" id="{97CDB60C-D0A8-406F-A137-7C8852A4C4F3}"/>
              </a:ext>
            </a:extLst>
          </p:cNvPr>
          <p:cNvSpPr/>
          <p:nvPr/>
        </p:nvSpPr>
        <p:spPr>
          <a:xfrm rot="2700000">
            <a:off x="7529212" y="1597410"/>
            <a:ext cx="3853080" cy="3886200"/>
          </a:xfrm>
          <a:prstGeom prst="teardrop">
            <a:avLst>
              <a:gd name="adj" fmla="val 1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Teardrop 31">
            <a:extLst>
              <a:ext uri="{FF2B5EF4-FFF2-40B4-BE49-F238E27FC236}">
                <a16:creationId xmlns:a16="http://schemas.microsoft.com/office/drawing/2014/main" id="{74FA5711-8BD6-4201-9501-205AF26D5AE7}"/>
              </a:ext>
            </a:extLst>
          </p:cNvPr>
          <p:cNvSpPr/>
          <p:nvPr/>
        </p:nvSpPr>
        <p:spPr>
          <a:xfrm rot="2700000">
            <a:off x="3783508" y="1722422"/>
            <a:ext cx="3847750" cy="3886068"/>
          </a:xfrm>
          <a:prstGeom prst="teardrop">
            <a:avLst>
              <a:gd name="adj" fmla="val 100000"/>
            </a:avLst>
          </a:pr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Teardrop 30">
            <a:extLst>
              <a:ext uri="{FF2B5EF4-FFF2-40B4-BE49-F238E27FC236}">
                <a16:creationId xmlns:a16="http://schemas.microsoft.com/office/drawing/2014/main" id="{A28FFD2D-E6D7-4751-9565-DFE22A6C8B67}"/>
              </a:ext>
            </a:extLst>
          </p:cNvPr>
          <p:cNvSpPr/>
          <p:nvPr/>
        </p:nvSpPr>
        <p:spPr>
          <a:xfrm rot="2700000">
            <a:off x="35218" y="1736835"/>
            <a:ext cx="3849624" cy="3886775"/>
          </a:xfrm>
          <a:prstGeom prst="teardrop">
            <a:avLst>
              <a:gd name="adj" fmla="val 100000"/>
            </a:avLst>
          </a:prstGeom>
          <a:solidFill>
            <a:srgbClr val="C0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428DF622-9A2C-4782-93EE-8DB60FEE4B4E}"/>
              </a:ext>
            </a:extLst>
          </p:cNvPr>
          <p:cNvSpPr/>
          <p:nvPr/>
        </p:nvSpPr>
        <p:spPr>
          <a:xfrm>
            <a:off x="116463" y="1836655"/>
            <a:ext cx="3657600" cy="3657600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Personal care task management is a common need (80% of caregivers in 2021). This could be prioritized for legislative efforts and resource allocation.</a:t>
            </a:r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B980FD52-36C7-4EB0-8DD0-01D1DB89473F}"/>
              </a:ext>
            </a:extLst>
          </p:cNvPr>
          <p:cNvSpPr/>
          <p:nvPr/>
        </p:nvSpPr>
        <p:spPr>
          <a:xfrm>
            <a:off x="3876652" y="1851422"/>
            <a:ext cx="3657600" cy="3657600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Costs vary across the state, but the median monthly cost (2021) for a home health aide was $4,982 and $9,354 for a semi-private nursing home room.</a:t>
            </a:r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89BE38EE-85EF-4C21-A6D6-CE64D70B0A84}"/>
              </a:ext>
            </a:extLst>
          </p:cNvPr>
          <p:cNvSpPr/>
          <p:nvPr/>
        </p:nvSpPr>
        <p:spPr>
          <a:xfrm>
            <a:off x="7626952" y="1725265"/>
            <a:ext cx="3657600" cy="3657600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 Annual costs of paid home care ($60k) or a nursing home ($112k) are unaffordable for most American families (80%) with annual household incomes of $150,000 or less.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84C757-8B1A-6D7D-E199-70F81F7B20C5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4" name="Picture 3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1471CC12-82F1-171A-AAFE-CCCAB6FD0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767A118-9D44-9B9A-BD53-12B0929D5882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81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00DB8E-3B39-4133-A8C5-B9DA7A40E259}"/>
              </a:ext>
            </a:extLst>
          </p:cNvPr>
          <p:cNvSpPr/>
          <p:nvPr/>
        </p:nvSpPr>
        <p:spPr>
          <a:xfrm>
            <a:off x="202641" y="813707"/>
            <a:ext cx="118352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Workforce shortages, declines in caregivers and the astronomical cost of paid care will likely make aging in place difficult to achieve.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64ED05-7FEE-4662-8632-6E28F2517808}"/>
              </a:ext>
            </a:extLst>
          </p:cNvPr>
          <p:cNvSpPr txBox="1"/>
          <p:nvPr/>
        </p:nvSpPr>
        <p:spPr>
          <a:xfrm>
            <a:off x="7457551" y="6274408"/>
            <a:ext cx="45803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Reckrey, J. M., Morrison, R. S., Boerner, K., </a:t>
            </a:r>
            <a:r>
              <a:rPr lang="en-US" sz="900" dirty="0" err="1"/>
              <a:t>Szanton</a:t>
            </a:r>
            <a:r>
              <a:rPr lang="en-US" sz="900" dirty="0"/>
              <a:t>, S. L., </a:t>
            </a:r>
            <a:r>
              <a:rPr lang="en-US" sz="900" dirty="0" err="1"/>
              <a:t>Bollens</a:t>
            </a:r>
            <a:r>
              <a:rPr lang="en-US" sz="900" dirty="0"/>
              <a:t>-Lund, E., </a:t>
            </a:r>
            <a:r>
              <a:rPr lang="en-US" sz="900" dirty="0" err="1"/>
              <a:t>Leff</a:t>
            </a:r>
            <a:r>
              <a:rPr lang="en-US" sz="900" dirty="0"/>
              <a:t>, B., &amp; Ornstein, K. A. (2020). Living in the community with dementia: who receives paid care?. Journal of the American Geriatrics Society, 68(1), 186–191. </a:t>
            </a:r>
            <a:r>
              <a:rPr lang="en-US" sz="900" u="sng" dirty="0">
                <a:hlinkClick r:id="rId2"/>
              </a:rPr>
              <a:t>https://doi.org/10.1111/jgs.16215</a:t>
            </a:r>
            <a:endParaRPr lang="en-US" sz="90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1A483C4-1E33-4295-BED5-2A4210FF7006}"/>
              </a:ext>
            </a:extLst>
          </p:cNvPr>
          <p:cNvSpPr/>
          <p:nvPr/>
        </p:nvSpPr>
        <p:spPr>
          <a:xfrm>
            <a:off x="202641" y="2039816"/>
            <a:ext cx="11734801" cy="4323914"/>
          </a:xfrm>
          <a:custGeom>
            <a:avLst/>
            <a:gdLst>
              <a:gd name="connsiteX0" fmla="*/ 0 w 19638816"/>
              <a:gd name="connsiteY0" fmla="*/ 0 h 13147198"/>
              <a:gd name="connsiteX1" fmla="*/ 19638816 w 19638816"/>
              <a:gd name="connsiteY1" fmla="*/ 0 h 13147198"/>
              <a:gd name="connsiteX2" fmla="*/ 19638816 w 19638816"/>
              <a:gd name="connsiteY2" fmla="*/ 8793407 h 13147198"/>
              <a:gd name="connsiteX3" fmla="*/ 5239934 w 19638816"/>
              <a:gd name="connsiteY3" fmla="*/ 10825287 h 13147198"/>
              <a:gd name="connsiteX4" fmla="*/ 4713098 w 19638816"/>
              <a:gd name="connsiteY4" fmla="*/ 10815381 h 13147198"/>
              <a:gd name="connsiteX5" fmla="*/ 3883894 w 19638816"/>
              <a:gd name="connsiteY5" fmla="*/ 13147198 h 13147198"/>
              <a:gd name="connsiteX6" fmla="*/ 3013492 w 19638816"/>
              <a:gd name="connsiteY6" fmla="*/ 10699527 h 13147198"/>
              <a:gd name="connsiteX7" fmla="*/ 2895284 w 19638816"/>
              <a:gd name="connsiteY7" fmla="*/ 10687527 h 13147198"/>
              <a:gd name="connsiteX8" fmla="*/ 0 w 19638816"/>
              <a:gd name="connsiteY8" fmla="*/ 10240192 h 1314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38816" h="13147198">
                <a:moveTo>
                  <a:pt x="0" y="0"/>
                </a:moveTo>
                <a:lnTo>
                  <a:pt x="19638816" y="0"/>
                </a:lnTo>
                <a:lnTo>
                  <a:pt x="19638816" y="8793407"/>
                </a:lnTo>
                <a:cubicBezTo>
                  <a:pt x="11967404" y="8793407"/>
                  <a:pt x="10289282" y="10838359"/>
                  <a:pt x="5239934" y="10825287"/>
                </a:cubicBezTo>
                <a:lnTo>
                  <a:pt x="4713098" y="10815381"/>
                </a:lnTo>
                <a:lnTo>
                  <a:pt x="3883894" y="13147198"/>
                </a:lnTo>
                <a:lnTo>
                  <a:pt x="3013492" y="10699527"/>
                </a:lnTo>
                <a:lnTo>
                  <a:pt x="2895284" y="10687527"/>
                </a:lnTo>
                <a:cubicBezTo>
                  <a:pt x="2030527" y="10593764"/>
                  <a:pt x="1073997" y="10448405"/>
                  <a:pt x="0" y="10240192"/>
                </a:cubicBezTo>
                <a:close/>
              </a:path>
            </a:pathLst>
          </a:cu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  <a:p>
            <a:r>
              <a:rPr lang="en-US" sz="3200" b="1" dirty="0"/>
              <a:t>“[T]he middle class, who neither qualify for Medicaid-funded home care nor have the means to pay for significant paid caregiving out of pocket, face a unique challenge: They must either rely solely on family caregivers to meet their needs or pay out of pocket for paid caregivers until their wealth is exhausted and they become Medicaid eligible.”                                                     – Reckrey, et al.</a:t>
            </a:r>
          </a:p>
          <a:p>
            <a:pPr marL="685800" indent="-685800">
              <a:buFontTx/>
              <a:buChar char="-"/>
            </a:pPr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pPr algn="ctr"/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E765EB-87A0-49AD-8E11-661A0442470C}"/>
              </a:ext>
            </a:extLst>
          </p:cNvPr>
          <p:cNvSpPr txBox="1"/>
          <p:nvPr/>
        </p:nvSpPr>
        <p:spPr>
          <a:xfrm>
            <a:off x="0" y="75761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Franklin Gothic Medium" panose="020B0603020102020204" pitchFamily="34" charset="0"/>
              </a:rPr>
              <a:t>CAREGIVERS: FUTURE IMPLICATIONS AND CONSIDERATIONS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F76374A-8674-E064-D032-53016FB88073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3" name="Picture 2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E64E5C0A-9181-02AA-ED47-C3DFCFAAE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6960CB-5A2D-2550-5445-067F8B0CA903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765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EFEE1779-3336-4CB8-8DE8-BC3491D8E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056" y="5405979"/>
            <a:ext cx="15906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A0F3BC-35D0-4321-8A69-322BC9ECDCA7}"/>
              </a:ext>
            </a:extLst>
          </p:cNvPr>
          <p:cNvSpPr txBox="1"/>
          <p:nvPr/>
        </p:nvSpPr>
        <p:spPr>
          <a:xfrm>
            <a:off x="0" y="1160752"/>
            <a:ext cx="12191999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8800" dirty="0">
                <a:latin typeface="Franklin Gothic Medium" panose="020B0603020102020204" pitchFamily="34" charset="0"/>
              </a:rPr>
              <a:t>THOUGHTS?</a:t>
            </a:r>
            <a:br>
              <a:rPr lang="en-US" sz="8800" dirty="0">
                <a:latin typeface="Franklin Gothic Medium" panose="020B0603020102020204" pitchFamily="34" charset="0"/>
              </a:rPr>
            </a:br>
            <a:r>
              <a:rPr lang="en-US" sz="8800" dirty="0">
                <a:latin typeface="Franklin Gothic Medium" panose="020B0603020102020204" pitchFamily="34" charset="0"/>
              </a:rPr>
              <a:t>QUESTIONS?</a:t>
            </a:r>
          </a:p>
          <a:p>
            <a:pPr algn="ctr"/>
            <a:endParaRPr lang="en-US" sz="3200" b="1" dirty="0"/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“2023 North Carolina Dementia Caregiver Data Brief: Costs, Unique Challenges and Future Implications”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For further information or to download the caregiver brief: </a:t>
            </a:r>
            <a:r>
              <a:rPr lang="en-US" dirty="0">
                <a:hlinkClick r:id="rId3"/>
              </a:rPr>
              <a:t>https://ncchw.unca.edu/wp-content/uploads/sites/38/2023/04/BOLD-NC-2023-Dementia-Caregiver-Data-Brief.pdf?x55038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DF889A-AB8C-206C-D4C5-439E1433292E}"/>
              </a:ext>
            </a:extLst>
          </p:cNvPr>
          <p:cNvGrpSpPr/>
          <p:nvPr/>
        </p:nvGrpSpPr>
        <p:grpSpPr>
          <a:xfrm>
            <a:off x="4971900" y="5718341"/>
            <a:ext cx="7709497" cy="560107"/>
            <a:chOff x="403135" y="5326314"/>
            <a:chExt cx="7846115" cy="570031"/>
          </a:xfrm>
        </p:grpSpPr>
        <p:pic>
          <p:nvPicPr>
            <p:cNvPr id="5" name="Picture 4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DB242548-5967-DDE5-D0ED-3489D986B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BABAD3-DC70-2675-5D98-73621E2F2DC2}"/>
                </a:ext>
              </a:extLst>
            </p:cNvPr>
            <p:cNvSpPr txBox="1"/>
            <p:nvPr/>
          </p:nvSpPr>
          <p:spPr>
            <a:xfrm>
              <a:off x="2776538" y="5376406"/>
              <a:ext cx="5472712" cy="469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u="none" strike="noStrike" dirty="0"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1200" b="1" u="none" strike="noStrike" dirty="0">
                  <a:effectLst/>
                  <a:latin typeface="Franklin Gothic Demi" panose="020B0603020102020204" pitchFamily="34" charset="0"/>
                </a:rPr>
              </a:br>
              <a:r>
                <a:rPr lang="en-US" sz="1200" b="1" u="none" strike="noStrike" dirty="0"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1200" b="1" dirty="0"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2343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D0D339-22D1-4216-B05C-DD9C54DD0944}"/>
              </a:ext>
            </a:extLst>
          </p:cNvPr>
          <p:cNvSpPr txBox="1"/>
          <p:nvPr/>
        </p:nvSpPr>
        <p:spPr>
          <a:xfrm>
            <a:off x="0" y="4248147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Franklin Gothic Medium" panose="020B0603020102020204" pitchFamily="34" charset="0"/>
              </a:rPr>
              <a:t>2023 NORTH CAROLINA DEMENTIA CAREGIVER </a:t>
            </a:r>
            <a:br>
              <a:rPr lang="en-US" sz="3600" b="1" dirty="0">
                <a:latin typeface="Franklin Gothic Medium" panose="020B0603020102020204" pitchFamily="34" charset="0"/>
              </a:rPr>
            </a:br>
            <a:r>
              <a:rPr lang="en-US" sz="3600" b="1" dirty="0">
                <a:latin typeface="Franklin Gothic Medium" panose="020B0603020102020204" pitchFamily="34" charset="0"/>
              </a:rPr>
              <a:t>DATA BRIEF: COSTS, UNIQUE CHALLENGES </a:t>
            </a:r>
            <a:br>
              <a:rPr lang="en-US" sz="3600" b="1" dirty="0">
                <a:latin typeface="Franklin Gothic Medium" panose="020B0603020102020204" pitchFamily="34" charset="0"/>
              </a:rPr>
            </a:br>
            <a:r>
              <a:rPr lang="en-US" sz="3600" b="1" dirty="0">
                <a:latin typeface="Franklin Gothic Medium" panose="020B0603020102020204" pitchFamily="34" charset="0"/>
              </a:rPr>
              <a:t>AND FUTURE IMPLICATIONS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7D94A64-B133-4AD8-A3F9-48CEF670FA75}"/>
              </a:ext>
            </a:extLst>
          </p:cNvPr>
          <p:cNvSpPr/>
          <p:nvPr/>
        </p:nvSpPr>
        <p:spPr>
          <a:xfrm>
            <a:off x="0" y="0"/>
            <a:ext cx="12191999" cy="3918562"/>
          </a:xfrm>
          <a:custGeom>
            <a:avLst/>
            <a:gdLst>
              <a:gd name="connsiteX0" fmla="*/ 0 w 19638816"/>
              <a:gd name="connsiteY0" fmla="*/ 0 h 13147198"/>
              <a:gd name="connsiteX1" fmla="*/ 19638816 w 19638816"/>
              <a:gd name="connsiteY1" fmla="*/ 0 h 13147198"/>
              <a:gd name="connsiteX2" fmla="*/ 19638816 w 19638816"/>
              <a:gd name="connsiteY2" fmla="*/ 8793407 h 13147198"/>
              <a:gd name="connsiteX3" fmla="*/ 5239934 w 19638816"/>
              <a:gd name="connsiteY3" fmla="*/ 10825287 h 13147198"/>
              <a:gd name="connsiteX4" fmla="*/ 4713098 w 19638816"/>
              <a:gd name="connsiteY4" fmla="*/ 10815381 h 13147198"/>
              <a:gd name="connsiteX5" fmla="*/ 3883894 w 19638816"/>
              <a:gd name="connsiteY5" fmla="*/ 13147198 h 13147198"/>
              <a:gd name="connsiteX6" fmla="*/ 3013492 w 19638816"/>
              <a:gd name="connsiteY6" fmla="*/ 10699527 h 13147198"/>
              <a:gd name="connsiteX7" fmla="*/ 2895284 w 19638816"/>
              <a:gd name="connsiteY7" fmla="*/ 10687527 h 13147198"/>
              <a:gd name="connsiteX8" fmla="*/ 0 w 19638816"/>
              <a:gd name="connsiteY8" fmla="*/ 10240192 h 1314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38816" h="13147198">
                <a:moveTo>
                  <a:pt x="0" y="0"/>
                </a:moveTo>
                <a:lnTo>
                  <a:pt x="19638816" y="0"/>
                </a:lnTo>
                <a:lnTo>
                  <a:pt x="19638816" y="8793407"/>
                </a:lnTo>
                <a:cubicBezTo>
                  <a:pt x="11967404" y="8793407"/>
                  <a:pt x="10289282" y="10838359"/>
                  <a:pt x="5239934" y="10825287"/>
                </a:cubicBezTo>
                <a:lnTo>
                  <a:pt x="4713098" y="10815381"/>
                </a:lnTo>
                <a:lnTo>
                  <a:pt x="3883894" y="13147198"/>
                </a:lnTo>
                <a:lnTo>
                  <a:pt x="3013492" y="10699527"/>
                </a:lnTo>
                <a:lnTo>
                  <a:pt x="2895284" y="10687527"/>
                </a:lnTo>
                <a:cubicBezTo>
                  <a:pt x="2030527" y="10593764"/>
                  <a:pt x="1073997" y="10448405"/>
                  <a:pt x="0" y="10240192"/>
                </a:cubicBezTo>
                <a:close/>
              </a:path>
            </a:pathLst>
          </a:cu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“There are only four kinds of people in the world. Those who </a:t>
            </a:r>
            <a:br>
              <a:rPr lang="en-US" sz="3200" b="1" dirty="0"/>
            </a:br>
            <a:r>
              <a:rPr lang="en-US" sz="3200" b="1" dirty="0"/>
              <a:t>have been caregivers. Those who are currently caregivers. Those </a:t>
            </a:r>
            <a:br>
              <a:rPr lang="en-US" sz="3200" b="1" dirty="0"/>
            </a:br>
            <a:r>
              <a:rPr lang="en-US" sz="3200" b="1" dirty="0"/>
              <a:t>who will be caregivers, and those who will need a caregiver.” </a:t>
            </a:r>
          </a:p>
          <a:p>
            <a:r>
              <a:rPr lang="en-US" sz="3200" b="1" dirty="0"/>
              <a:t>								 Rosalyn Carter</a:t>
            </a:r>
          </a:p>
          <a:p>
            <a:endParaRPr lang="en-US" sz="3200" b="1" dirty="0"/>
          </a:p>
          <a:p>
            <a:pPr marL="685800" indent="-685800">
              <a:buFontTx/>
              <a:buChar char="-"/>
            </a:pPr>
            <a:endParaRPr lang="en-US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96D020-1672-F4FB-F1AB-9217874E4876}"/>
              </a:ext>
            </a:extLst>
          </p:cNvPr>
          <p:cNvGrpSpPr/>
          <p:nvPr/>
        </p:nvGrpSpPr>
        <p:grpSpPr>
          <a:xfrm>
            <a:off x="4396351" y="6332058"/>
            <a:ext cx="4117754" cy="338554"/>
            <a:chOff x="403135" y="5286876"/>
            <a:chExt cx="7925319" cy="651604"/>
          </a:xfrm>
        </p:grpSpPr>
        <p:pic>
          <p:nvPicPr>
            <p:cNvPr id="5" name="Picture 4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6602FB39-AAD3-E876-88DE-C088C40F5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43889C-4F59-4211-DBC7-976B4C47235A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3221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3A2D40C-ED3B-47D5-08D1-ED7A2D5B3479}"/>
              </a:ext>
            </a:extLst>
          </p:cNvPr>
          <p:cNvGrpSpPr/>
          <p:nvPr/>
        </p:nvGrpSpPr>
        <p:grpSpPr>
          <a:xfrm>
            <a:off x="1341705" y="232197"/>
            <a:ext cx="9421964" cy="3196803"/>
            <a:chOff x="464793" y="40667"/>
            <a:chExt cx="11140504" cy="3779891"/>
          </a:xfrm>
        </p:grpSpPr>
        <p:pic>
          <p:nvPicPr>
            <p:cNvPr id="5" name="Picture 4" descr="A picture containing text, screenshot, font, document&#10;&#10;Description automatically generated">
              <a:extLst>
                <a:ext uri="{FF2B5EF4-FFF2-40B4-BE49-F238E27FC236}">
                  <a16:creationId xmlns:a16="http://schemas.microsoft.com/office/drawing/2014/main" id="{6117FAAE-C41A-4ADC-B2EA-9A0612CD7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6617">
              <a:off x="464793" y="1077358"/>
              <a:ext cx="2188637" cy="2743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4DB0F07-7688-482D-AE4B-62D1BA590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44236">
              <a:off x="1634137" y="562755"/>
              <a:ext cx="2188093" cy="2743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0956F7-03C1-44D2-A976-B2B7C2D63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9627">
              <a:off x="3253022" y="214470"/>
              <a:ext cx="2184897" cy="2743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3FA8516-C23A-439E-9E36-7E38DEE3D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4111" y="40667"/>
              <a:ext cx="2203777" cy="2743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7" name="Picture 16" descr="A picture containing text, screenshot, document&#10;&#10;Description automatically generated">
              <a:extLst>
                <a:ext uri="{FF2B5EF4-FFF2-40B4-BE49-F238E27FC236}">
                  <a16:creationId xmlns:a16="http://schemas.microsoft.com/office/drawing/2014/main" id="{3479DA68-30BC-4F5E-A3C3-9840C5257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263">
              <a:off x="9411815" y="1024597"/>
              <a:ext cx="2193482" cy="2743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5" name="Picture 14" descr="A picture containing text, screenshot, publication, human face&#10;&#10;Description automatically generated">
              <a:extLst>
                <a:ext uri="{FF2B5EF4-FFF2-40B4-BE49-F238E27FC236}">
                  <a16:creationId xmlns:a16="http://schemas.microsoft.com/office/drawing/2014/main" id="{4AAB4884-A090-4E13-A194-56EC66676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000">
              <a:off x="8449995" y="492952"/>
              <a:ext cx="2186492" cy="2743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5D04F37-E085-4F89-99C7-3D01A6D0E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6381">
              <a:off x="7083366" y="132541"/>
              <a:ext cx="2177314" cy="2743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FF52AEC-8C28-44AB-8E60-975971A23F5C}"/>
              </a:ext>
            </a:extLst>
          </p:cNvPr>
          <p:cNvSpPr txBox="1"/>
          <p:nvPr/>
        </p:nvSpPr>
        <p:spPr>
          <a:xfrm>
            <a:off x="259492" y="3429000"/>
            <a:ext cx="116894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Franklin Gothic Medium" panose="020B0603020102020204" pitchFamily="34" charset="0"/>
              </a:rPr>
              <a:t>DESIRED RESULTS:</a:t>
            </a:r>
          </a:p>
          <a:p>
            <a:pPr marL="457200" indent="-457200"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Increase the availability of dementia caregiver and healthcare workforce data to inform state plan priorities and health promotion communication resources </a:t>
            </a:r>
          </a:p>
          <a:p>
            <a:pPr marL="457200" indent="-457200"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Increase awareness of the unique challenges faced by dementia caregivers</a:t>
            </a:r>
          </a:p>
          <a:p>
            <a:pPr marL="457200" indent="-457200">
              <a:buClr>
                <a:srgbClr val="0070C0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Increase awareness of the costs of informal caregiving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100459-EE6C-EC3F-1CE7-F7FE903EB535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3" name="Picture 2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368BC43C-8FED-CE5C-6BAF-366CE6DCE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6B4908-1DFB-A7CB-3AA9-1F19C96E6B1D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3809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DA99D983-0B85-4AA5-9B1E-2C8B7CF1A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32" y="960120"/>
            <a:ext cx="3939548" cy="4937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B3A1BA-B7BA-419B-BB48-147BB60D18B4}"/>
              </a:ext>
            </a:extLst>
          </p:cNvPr>
          <p:cNvSpPr txBox="1"/>
          <p:nvPr/>
        </p:nvSpPr>
        <p:spPr>
          <a:xfrm>
            <a:off x="5177105" y="154826"/>
            <a:ext cx="68440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Franklin Gothic Medium" panose="020B0603020102020204" pitchFamily="34" charset="0"/>
              </a:rPr>
              <a:t>DISEASE PREVALENCE &amp;</a:t>
            </a:r>
          </a:p>
          <a:p>
            <a:pPr algn="ctr"/>
            <a:r>
              <a:rPr lang="en-US" sz="3600" dirty="0">
                <a:latin typeface="Franklin Gothic Medium" panose="020B0603020102020204" pitchFamily="34" charset="0"/>
              </a:rPr>
              <a:t>CAREGIVING SCOPE (2021 DATA):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4BB53-F201-4A84-943C-A5818B69FD02}"/>
              </a:ext>
            </a:extLst>
          </p:cNvPr>
          <p:cNvSpPr txBox="1"/>
          <p:nvPr/>
        </p:nvSpPr>
        <p:spPr>
          <a:xfrm>
            <a:off x="5436396" y="2250892"/>
            <a:ext cx="6325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180,000 North Carolinians with Dementia + 356,000 providing care for them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15EE2C-F544-4B61-8A4A-86E17FAA0FA5}"/>
              </a:ext>
            </a:extLst>
          </p:cNvPr>
          <p:cNvSpPr txBox="1"/>
          <p:nvPr/>
        </p:nvSpPr>
        <p:spPr>
          <a:xfrm>
            <a:off x="5094029" y="3466111"/>
            <a:ext cx="2951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514,000,000 hours of informal care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73E7A9-7544-47C6-A82D-876CD6736CDC}"/>
              </a:ext>
            </a:extLst>
          </p:cNvPr>
          <p:cNvSpPr txBox="1"/>
          <p:nvPr/>
        </p:nvSpPr>
        <p:spPr>
          <a:xfrm>
            <a:off x="8552763" y="5266171"/>
            <a:ext cx="32727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Value of informal care: $7,300,000,000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B01C6CB-9785-4D3D-8116-D792BF3DB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418682" y="3730078"/>
            <a:ext cx="3540907" cy="1488068"/>
          </a:xfrm>
          <a:prstGeom prst="rect">
            <a:avLst/>
          </a:prstGeom>
        </p:spPr>
      </p:pic>
      <p:pic>
        <p:nvPicPr>
          <p:cNvPr id="26" name="Picture 25" descr="A picture containing clock, wall clock, time, quartz clock&#10;&#10;Description automatically generated">
            <a:extLst>
              <a:ext uri="{FF2B5EF4-FFF2-40B4-BE49-F238E27FC236}">
                <a16:creationId xmlns:a16="http://schemas.microsoft.com/office/drawing/2014/main" id="{F3486AB4-79BE-4EFE-AFEE-E27FC7E654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9474" t="5995" r="6211" b="7047"/>
          <a:stretch/>
        </p:blipFill>
        <p:spPr>
          <a:xfrm>
            <a:off x="5377227" y="4294178"/>
            <a:ext cx="2385115" cy="2440366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21C3677E-70A9-4325-8A84-66E8DE1C1DA4}"/>
              </a:ext>
            </a:extLst>
          </p:cNvPr>
          <p:cNvGrpSpPr/>
          <p:nvPr/>
        </p:nvGrpSpPr>
        <p:grpSpPr>
          <a:xfrm>
            <a:off x="5463787" y="1638471"/>
            <a:ext cx="6362855" cy="510171"/>
            <a:chOff x="5653803" y="1544345"/>
            <a:chExt cx="6362855" cy="510171"/>
          </a:xfrm>
        </p:grpSpPr>
        <p:grpSp>
          <p:nvGrpSpPr>
            <p:cNvPr id="27" name="Group 26" descr="male shape">
              <a:extLst>
                <a:ext uri="{FF2B5EF4-FFF2-40B4-BE49-F238E27FC236}">
                  <a16:creationId xmlns:a16="http://schemas.microsoft.com/office/drawing/2014/main" id="{A43F8E1B-F09A-4B27-BFC7-93A2B6B8B90D}"/>
                </a:ext>
              </a:extLst>
            </p:cNvPr>
            <p:cNvGrpSpPr/>
            <p:nvPr/>
          </p:nvGrpSpPr>
          <p:grpSpPr>
            <a:xfrm>
              <a:off x="11089772" y="1550580"/>
              <a:ext cx="285024" cy="496888"/>
              <a:chOff x="3022841" y="3784600"/>
              <a:chExt cx="285024" cy="496888"/>
            </a:xfrm>
            <a:solidFill>
              <a:schemeClr val="accent1"/>
            </a:solidFill>
          </p:grpSpPr>
          <p:sp>
            <p:nvSpPr>
              <p:cNvPr id="28" name="Oval 174">
                <a:extLst>
                  <a:ext uri="{FF2B5EF4-FFF2-40B4-BE49-F238E27FC236}">
                    <a16:creationId xmlns:a16="http://schemas.microsoft.com/office/drawing/2014/main" id="{72844E39-7845-4BDA-990B-E6E4D38BEE8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117849" y="3784600"/>
                <a:ext cx="95008" cy="984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75">
                <a:extLst>
                  <a:ext uri="{FF2B5EF4-FFF2-40B4-BE49-F238E27FC236}">
                    <a16:creationId xmlns:a16="http://schemas.microsoft.com/office/drawing/2014/main" id="{8227C8B6-464F-415A-A3C5-ECBEB97C21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22841" y="3895725"/>
                <a:ext cx="285024" cy="385763"/>
              </a:xfrm>
              <a:custGeom>
                <a:avLst/>
                <a:gdLst>
                  <a:gd name="T0" fmla="*/ 88 w 90"/>
                  <a:gd name="T1" fmla="*/ 44 h 121"/>
                  <a:gd name="T2" fmla="*/ 69 w 90"/>
                  <a:gd name="T3" fmla="*/ 4 h 121"/>
                  <a:gd name="T4" fmla="*/ 62 w 90"/>
                  <a:gd name="T5" fmla="*/ 0 h 121"/>
                  <a:gd name="T6" fmla="*/ 56 w 90"/>
                  <a:gd name="T7" fmla="*/ 0 h 121"/>
                  <a:gd name="T8" fmla="*/ 34 w 90"/>
                  <a:gd name="T9" fmla="*/ 0 h 121"/>
                  <a:gd name="T10" fmla="*/ 28 w 90"/>
                  <a:gd name="T11" fmla="*/ 0 h 121"/>
                  <a:gd name="T12" fmla="*/ 21 w 90"/>
                  <a:gd name="T13" fmla="*/ 4 h 121"/>
                  <a:gd name="T14" fmla="*/ 2 w 90"/>
                  <a:gd name="T15" fmla="*/ 44 h 121"/>
                  <a:gd name="T16" fmla="*/ 5 w 90"/>
                  <a:gd name="T17" fmla="*/ 53 h 121"/>
                  <a:gd name="T18" fmla="*/ 14 w 90"/>
                  <a:gd name="T19" fmla="*/ 50 h 121"/>
                  <a:gd name="T20" fmla="*/ 25 w 90"/>
                  <a:gd name="T21" fmla="*/ 27 h 121"/>
                  <a:gd name="T22" fmla="*/ 25 w 90"/>
                  <a:gd name="T23" fmla="*/ 55 h 121"/>
                  <a:gd name="T24" fmla="*/ 25 w 90"/>
                  <a:gd name="T25" fmla="*/ 56 h 121"/>
                  <a:gd name="T26" fmla="*/ 25 w 90"/>
                  <a:gd name="T27" fmla="*/ 112 h 121"/>
                  <a:gd name="T28" fmla="*/ 33 w 90"/>
                  <a:gd name="T29" fmla="*/ 121 h 121"/>
                  <a:gd name="T30" fmla="*/ 41 w 90"/>
                  <a:gd name="T31" fmla="*/ 112 h 121"/>
                  <a:gd name="T32" fmla="*/ 41 w 90"/>
                  <a:gd name="T33" fmla="*/ 65 h 121"/>
                  <a:gd name="T34" fmla="*/ 49 w 90"/>
                  <a:gd name="T35" fmla="*/ 65 h 121"/>
                  <a:gd name="T36" fmla="*/ 49 w 90"/>
                  <a:gd name="T37" fmla="*/ 112 h 121"/>
                  <a:gd name="T38" fmla="*/ 57 w 90"/>
                  <a:gd name="T39" fmla="*/ 121 h 121"/>
                  <a:gd name="T40" fmla="*/ 65 w 90"/>
                  <a:gd name="T41" fmla="*/ 112 h 121"/>
                  <a:gd name="T42" fmla="*/ 65 w 90"/>
                  <a:gd name="T43" fmla="*/ 56 h 121"/>
                  <a:gd name="T44" fmla="*/ 65 w 90"/>
                  <a:gd name="T45" fmla="*/ 55 h 121"/>
                  <a:gd name="T46" fmla="*/ 65 w 90"/>
                  <a:gd name="T47" fmla="*/ 27 h 121"/>
                  <a:gd name="T48" fmla="*/ 76 w 90"/>
                  <a:gd name="T49" fmla="*/ 50 h 121"/>
                  <a:gd name="T50" fmla="*/ 85 w 90"/>
                  <a:gd name="T51" fmla="*/ 53 h 121"/>
                  <a:gd name="T52" fmla="*/ 88 w 90"/>
                  <a:gd name="T53" fmla="*/ 4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0" h="121">
                    <a:moveTo>
                      <a:pt x="88" y="4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8" y="1"/>
                      <a:pt x="65" y="0"/>
                      <a:pt x="62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0"/>
                      <a:pt x="23" y="1"/>
                      <a:pt x="21" y="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0" y="47"/>
                      <a:pt x="2" y="51"/>
                      <a:pt x="5" y="53"/>
                    </a:cubicBezTo>
                    <a:cubicBezTo>
                      <a:pt x="8" y="54"/>
                      <a:pt x="12" y="53"/>
                      <a:pt x="14" y="50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112"/>
                      <a:pt x="25" y="112"/>
                      <a:pt x="25" y="112"/>
                    </a:cubicBezTo>
                    <a:cubicBezTo>
                      <a:pt x="25" y="117"/>
                      <a:pt x="29" y="121"/>
                      <a:pt x="33" y="121"/>
                    </a:cubicBezTo>
                    <a:cubicBezTo>
                      <a:pt x="38" y="121"/>
                      <a:pt x="41" y="117"/>
                      <a:pt x="41" y="112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7"/>
                      <a:pt x="53" y="121"/>
                      <a:pt x="57" y="121"/>
                    </a:cubicBezTo>
                    <a:cubicBezTo>
                      <a:pt x="62" y="121"/>
                      <a:pt x="65" y="117"/>
                      <a:pt x="65" y="112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78" y="53"/>
                      <a:pt x="82" y="54"/>
                      <a:pt x="85" y="53"/>
                    </a:cubicBezTo>
                    <a:cubicBezTo>
                      <a:pt x="89" y="51"/>
                      <a:pt x="90" y="47"/>
                      <a:pt x="8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0" name="Group 29" descr="male shape">
              <a:extLst>
                <a:ext uri="{FF2B5EF4-FFF2-40B4-BE49-F238E27FC236}">
                  <a16:creationId xmlns:a16="http://schemas.microsoft.com/office/drawing/2014/main" id="{38AC105A-0205-4DB7-A5B2-963BD672CF6D}"/>
                </a:ext>
              </a:extLst>
            </p:cNvPr>
            <p:cNvGrpSpPr/>
            <p:nvPr/>
          </p:nvGrpSpPr>
          <p:grpSpPr>
            <a:xfrm>
              <a:off x="10768841" y="1555911"/>
              <a:ext cx="285024" cy="496888"/>
              <a:chOff x="3022841" y="3784600"/>
              <a:chExt cx="285024" cy="496888"/>
            </a:xfrm>
            <a:solidFill>
              <a:schemeClr val="accent1"/>
            </a:solidFill>
          </p:grpSpPr>
          <p:sp>
            <p:nvSpPr>
              <p:cNvPr id="31" name="Oval 174">
                <a:extLst>
                  <a:ext uri="{FF2B5EF4-FFF2-40B4-BE49-F238E27FC236}">
                    <a16:creationId xmlns:a16="http://schemas.microsoft.com/office/drawing/2014/main" id="{305B20FD-D612-4E79-A0DB-9B505B9A51F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117849" y="3784600"/>
                <a:ext cx="95008" cy="984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175">
                <a:extLst>
                  <a:ext uri="{FF2B5EF4-FFF2-40B4-BE49-F238E27FC236}">
                    <a16:creationId xmlns:a16="http://schemas.microsoft.com/office/drawing/2014/main" id="{6546ED05-BEBC-4FB2-9BA5-38052C22AB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22841" y="3895725"/>
                <a:ext cx="285024" cy="385763"/>
              </a:xfrm>
              <a:custGeom>
                <a:avLst/>
                <a:gdLst>
                  <a:gd name="T0" fmla="*/ 88 w 90"/>
                  <a:gd name="T1" fmla="*/ 44 h 121"/>
                  <a:gd name="T2" fmla="*/ 69 w 90"/>
                  <a:gd name="T3" fmla="*/ 4 h 121"/>
                  <a:gd name="T4" fmla="*/ 62 w 90"/>
                  <a:gd name="T5" fmla="*/ 0 h 121"/>
                  <a:gd name="T6" fmla="*/ 56 w 90"/>
                  <a:gd name="T7" fmla="*/ 0 h 121"/>
                  <a:gd name="T8" fmla="*/ 34 w 90"/>
                  <a:gd name="T9" fmla="*/ 0 h 121"/>
                  <a:gd name="T10" fmla="*/ 28 w 90"/>
                  <a:gd name="T11" fmla="*/ 0 h 121"/>
                  <a:gd name="T12" fmla="*/ 21 w 90"/>
                  <a:gd name="T13" fmla="*/ 4 h 121"/>
                  <a:gd name="T14" fmla="*/ 2 w 90"/>
                  <a:gd name="T15" fmla="*/ 44 h 121"/>
                  <a:gd name="T16" fmla="*/ 5 w 90"/>
                  <a:gd name="T17" fmla="*/ 53 h 121"/>
                  <a:gd name="T18" fmla="*/ 14 w 90"/>
                  <a:gd name="T19" fmla="*/ 50 h 121"/>
                  <a:gd name="T20" fmla="*/ 25 w 90"/>
                  <a:gd name="T21" fmla="*/ 27 h 121"/>
                  <a:gd name="T22" fmla="*/ 25 w 90"/>
                  <a:gd name="T23" fmla="*/ 55 h 121"/>
                  <a:gd name="T24" fmla="*/ 25 w 90"/>
                  <a:gd name="T25" fmla="*/ 56 h 121"/>
                  <a:gd name="T26" fmla="*/ 25 w 90"/>
                  <a:gd name="T27" fmla="*/ 112 h 121"/>
                  <a:gd name="T28" fmla="*/ 33 w 90"/>
                  <a:gd name="T29" fmla="*/ 121 h 121"/>
                  <a:gd name="T30" fmla="*/ 41 w 90"/>
                  <a:gd name="T31" fmla="*/ 112 h 121"/>
                  <a:gd name="T32" fmla="*/ 41 w 90"/>
                  <a:gd name="T33" fmla="*/ 65 h 121"/>
                  <a:gd name="T34" fmla="*/ 49 w 90"/>
                  <a:gd name="T35" fmla="*/ 65 h 121"/>
                  <a:gd name="T36" fmla="*/ 49 w 90"/>
                  <a:gd name="T37" fmla="*/ 112 h 121"/>
                  <a:gd name="T38" fmla="*/ 57 w 90"/>
                  <a:gd name="T39" fmla="*/ 121 h 121"/>
                  <a:gd name="T40" fmla="*/ 65 w 90"/>
                  <a:gd name="T41" fmla="*/ 112 h 121"/>
                  <a:gd name="T42" fmla="*/ 65 w 90"/>
                  <a:gd name="T43" fmla="*/ 56 h 121"/>
                  <a:gd name="T44" fmla="*/ 65 w 90"/>
                  <a:gd name="T45" fmla="*/ 55 h 121"/>
                  <a:gd name="T46" fmla="*/ 65 w 90"/>
                  <a:gd name="T47" fmla="*/ 27 h 121"/>
                  <a:gd name="T48" fmla="*/ 76 w 90"/>
                  <a:gd name="T49" fmla="*/ 50 h 121"/>
                  <a:gd name="T50" fmla="*/ 85 w 90"/>
                  <a:gd name="T51" fmla="*/ 53 h 121"/>
                  <a:gd name="T52" fmla="*/ 88 w 90"/>
                  <a:gd name="T53" fmla="*/ 4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0" h="121">
                    <a:moveTo>
                      <a:pt x="88" y="4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8" y="1"/>
                      <a:pt x="65" y="0"/>
                      <a:pt x="62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0"/>
                      <a:pt x="23" y="1"/>
                      <a:pt x="21" y="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0" y="47"/>
                      <a:pt x="2" y="51"/>
                      <a:pt x="5" y="53"/>
                    </a:cubicBezTo>
                    <a:cubicBezTo>
                      <a:pt x="8" y="54"/>
                      <a:pt x="12" y="53"/>
                      <a:pt x="14" y="50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112"/>
                      <a:pt x="25" y="112"/>
                      <a:pt x="25" y="112"/>
                    </a:cubicBezTo>
                    <a:cubicBezTo>
                      <a:pt x="25" y="117"/>
                      <a:pt x="29" y="121"/>
                      <a:pt x="33" y="121"/>
                    </a:cubicBezTo>
                    <a:cubicBezTo>
                      <a:pt x="38" y="121"/>
                      <a:pt x="41" y="117"/>
                      <a:pt x="41" y="112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7"/>
                      <a:pt x="53" y="121"/>
                      <a:pt x="57" y="121"/>
                    </a:cubicBezTo>
                    <a:cubicBezTo>
                      <a:pt x="62" y="121"/>
                      <a:pt x="65" y="117"/>
                      <a:pt x="65" y="112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78" y="53"/>
                      <a:pt x="82" y="54"/>
                      <a:pt x="85" y="53"/>
                    </a:cubicBezTo>
                    <a:cubicBezTo>
                      <a:pt x="89" y="51"/>
                      <a:pt x="90" y="47"/>
                      <a:pt x="8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" name="Group 32" descr="male shape">
              <a:extLst>
                <a:ext uri="{FF2B5EF4-FFF2-40B4-BE49-F238E27FC236}">
                  <a16:creationId xmlns:a16="http://schemas.microsoft.com/office/drawing/2014/main" id="{58884E6B-F0DF-41A9-8390-30BC69DEB5FA}"/>
                </a:ext>
              </a:extLst>
            </p:cNvPr>
            <p:cNvGrpSpPr/>
            <p:nvPr/>
          </p:nvGrpSpPr>
          <p:grpSpPr>
            <a:xfrm>
              <a:off x="10446363" y="1548826"/>
              <a:ext cx="285024" cy="496888"/>
              <a:chOff x="3022841" y="3784600"/>
              <a:chExt cx="285024" cy="496888"/>
            </a:xfrm>
            <a:solidFill>
              <a:schemeClr val="accent1"/>
            </a:solidFill>
          </p:grpSpPr>
          <p:sp>
            <p:nvSpPr>
              <p:cNvPr id="34" name="Oval 174">
                <a:extLst>
                  <a:ext uri="{FF2B5EF4-FFF2-40B4-BE49-F238E27FC236}">
                    <a16:creationId xmlns:a16="http://schemas.microsoft.com/office/drawing/2014/main" id="{70B500C7-C478-49F2-837A-A08EF181EB5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117849" y="3784600"/>
                <a:ext cx="95008" cy="984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175">
                <a:extLst>
                  <a:ext uri="{FF2B5EF4-FFF2-40B4-BE49-F238E27FC236}">
                    <a16:creationId xmlns:a16="http://schemas.microsoft.com/office/drawing/2014/main" id="{BE340003-D9CC-4AF3-9B35-F54885F814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22841" y="3895725"/>
                <a:ext cx="285024" cy="385763"/>
              </a:xfrm>
              <a:custGeom>
                <a:avLst/>
                <a:gdLst>
                  <a:gd name="T0" fmla="*/ 88 w 90"/>
                  <a:gd name="T1" fmla="*/ 44 h 121"/>
                  <a:gd name="T2" fmla="*/ 69 w 90"/>
                  <a:gd name="T3" fmla="*/ 4 h 121"/>
                  <a:gd name="T4" fmla="*/ 62 w 90"/>
                  <a:gd name="T5" fmla="*/ 0 h 121"/>
                  <a:gd name="T6" fmla="*/ 56 w 90"/>
                  <a:gd name="T7" fmla="*/ 0 h 121"/>
                  <a:gd name="T8" fmla="*/ 34 w 90"/>
                  <a:gd name="T9" fmla="*/ 0 h 121"/>
                  <a:gd name="T10" fmla="*/ 28 w 90"/>
                  <a:gd name="T11" fmla="*/ 0 h 121"/>
                  <a:gd name="T12" fmla="*/ 21 w 90"/>
                  <a:gd name="T13" fmla="*/ 4 h 121"/>
                  <a:gd name="T14" fmla="*/ 2 w 90"/>
                  <a:gd name="T15" fmla="*/ 44 h 121"/>
                  <a:gd name="T16" fmla="*/ 5 w 90"/>
                  <a:gd name="T17" fmla="*/ 53 h 121"/>
                  <a:gd name="T18" fmla="*/ 14 w 90"/>
                  <a:gd name="T19" fmla="*/ 50 h 121"/>
                  <a:gd name="T20" fmla="*/ 25 w 90"/>
                  <a:gd name="T21" fmla="*/ 27 h 121"/>
                  <a:gd name="T22" fmla="*/ 25 w 90"/>
                  <a:gd name="T23" fmla="*/ 55 h 121"/>
                  <a:gd name="T24" fmla="*/ 25 w 90"/>
                  <a:gd name="T25" fmla="*/ 56 h 121"/>
                  <a:gd name="T26" fmla="*/ 25 w 90"/>
                  <a:gd name="T27" fmla="*/ 112 h 121"/>
                  <a:gd name="T28" fmla="*/ 33 w 90"/>
                  <a:gd name="T29" fmla="*/ 121 h 121"/>
                  <a:gd name="T30" fmla="*/ 41 w 90"/>
                  <a:gd name="T31" fmla="*/ 112 h 121"/>
                  <a:gd name="T32" fmla="*/ 41 w 90"/>
                  <a:gd name="T33" fmla="*/ 65 h 121"/>
                  <a:gd name="T34" fmla="*/ 49 w 90"/>
                  <a:gd name="T35" fmla="*/ 65 h 121"/>
                  <a:gd name="T36" fmla="*/ 49 w 90"/>
                  <a:gd name="T37" fmla="*/ 112 h 121"/>
                  <a:gd name="T38" fmla="*/ 57 w 90"/>
                  <a:gd name="T39" fmla="*/ 121 h 121"/>
                  <a:gd name="T40" fmla="*/ 65 w 90"/>
                  <a:gd name="T41" fmla="*/ 112 h 121"/>
                  <a:gd name="T42" fmla="*/ 65 w 90"/>
                  <a:gd name="T43" fmla="*/ 56 h 121"/>
                  <a:gd name="T44" fmla="*/ 65 w 90"/>
                  <a:gd name="T45" fmla="*/ 55 h 121"/>
                  <a:gd name="T46" fmla="*/ 65 w 90"/>
                  <a:gd name="T47" fmla="*/ 27 h 121"/>
                  <a:gd name="T48" fmla="*/ 76 w 90"/>
                  <a:gd name="T49" fmla="*/ 50 h 121"/>
                  <a:gd name="T50" fmla="*/ 85 w 90"/>
                  <a:gd name="T51" fmla="*/ 53 h 121"/>
                  <a:gd name="T52" fmla="*/ 88 w 90"/>
                  <a:gd name="T53" fmla="*/ 4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0" h="121">
                    <a:moveTo>
                      <a:pt x="88" y="4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8" y="1"/>
                      <a:pt x="65" y="0"/>
                      <a:pt x="62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0"/>
                      <a:pt x="23" y="1"/>
                      <a:pt x="21" y="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0" y="47"/>
                      <a:pt x="2" y="51"/>
                      <a:pt x="5" y="53"/>
                    </a:cubicBezTo>
                    <a:cubicBezTo>
                      <a:pt x="8" y="54"/>
                      <a:pt x="12" y="53"/>
                      <a:pt x="14" y="50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112"/>
                      <a:pt x="25" y="112"/>
                      <a:pt x="25" y="112"/>
                    </a:cubicBezTo>
                    <a:cubicBezTo>
                      <a:pt x="25" y="117"/>
                      <a:pt x="29" y="121"/>
                      <a:pt x="33" y="121"/>
                    </a:cubicBezTo>
                    <a:cubicBezTo>
                      <a:pt x="38" y="121"/>
                      <a:pt x="41" y="117"/>
                      <a:pt x="41" y="112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7"/>
                      <a:pt x="53" y="121"/>
                      <a:pt x="57" y="121"/>
                    </a:cubicBezTo>
                    <a:cubicBezTo>
                      <a:pt x="62" y="121"/>
                      <a:pt x="65" y="117"/>
                      <a:pt x="65" y="112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78" y="53"/>
                      <a:pt x="82" y="54"/>
                      <a:pt x="85" y="53"/>
                    </a:cubicBezTo>
                    <a:cubicBezTo>
                      <a:pt x="89" y="51"/>
                      <a:pt x="90" y="47"/>
                      <a:pt x="8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6" name="Group 35" descr="male shape">
              <a:extLst>
                <a:ext uri="{FF2B5EF4-FFF2-40B4-BE49-F238E27FC236}">
                  <a16:creationId xmlns:a16="http://schemas.microsoft.com/office/drawing/2014/main" id="{5ADAB9FF-DE7D-4659-8C94-22051498EE3D}"/>
                </a:ext>
              </a:extLst>
            </p:cNvPr>
            <p:cNvGrpSpPr/>
            <p:nvPr/>
          </p:nvGrpSpPr>
          <p:grpSpPr>
            <a:xfrm>
              <a:off x="10123885" y="1548826"/>
              <a:ext cx="285024" cy="496888"/>
              <a:chOff x="3022841" y="3784600"/>
              <a:chExt cx="285024" cy="496888"/>
            </a:xfrm>
            <a:solidFill>
              <a:schemeClr val="accent1"/>
            </a:solidFill>
          </p:grpSpPr>
          <p:sp>
            <p:nvSpPr>
              <p:cNvPr id="37" name="Oval 174">
                <a:extLst>
                  <a:ext uri="{FF2B5EF4-FFF2-40B4-BE49-F238E27FC236}">
                    <a16:creationId xmlns:a16="http://schemas.microsoft.com/office/drawing/2014/main" id="{CDDDF2ED-E921-414A-BDF5-FCAB13870DC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117849" y="3784600"/>
                <a:ext cx="95008" cy="984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175">
                <a:extLst>
                  <a:ext uri="{FF2B5EF4-FFF2-40B4-BE49-F238E27FC236}">
                    <a16:creationId xmlns:a16="http://schemas.microsoft.com/office/drawing/2014/main" id="{6DE50D13-CEEB-4153-B496-189487FCC5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22841" y="3895725"/>
                <a:ext cx="285024" cy="385763"/>
              </a:xfrm>
              <a:custGeom>
                <a:avLst/>
                <a:gdLst>
                  <a:gd name="T0" fmla="*/ 88 w 90"/>
                  <a:gd name="T1" fmla="*/ 44 h 121"/>
                  <a:gd name="T2" fmla="*/ 69 w 90"/>
                  <a:gd name="T3" fmla="*/ 4 h 121"/>
                  <a:gd name="T4" fmla="*/ 62 w 90"/>
                  <a:gd name="T5" fmla="*/ 0 h 121"/>
                  <a:gd name="T6" fmla="*/ 56 w 90"/>
                  <a:gd name="T7" fmla="*/ 0 h 121"/>
                  <a:gd name="T8" fmla="*/ 34 w 90"/>
                  <a:gd name="T9" fmla="*/ 0 h 121"/>
                  <a:gd name="T10" fmla="*/ 28 w 90"/>
                  <a:gd name="T11" fmla="*/ 0 h 121"/>
                  <a:gd name="T12" fmla="*/ 21 w 90"/>
                  <a:gd name="T13" fmla="*/ 4 h 121"/>
                  <a:gd name="T14" fmla="*/ 2 w 90"/>
                  <a:gd name="T15" fmla="*/ 44 h 121"/>
                  <a:gd name="T16" fmla="*/ 5 w 90"/>
                  <a:gd name="T17" fmla="*/ 53 h 121"/>
                  <a:gd name="T18" fmla="*/ 14 w 90"/>
                  <a:gd name="T19" fmla="*/ 50 h 121"/>
                  <a:gd name="T20" fmla="*/ 25 w 90"/>
                  <a:gd name="T21" fmla="*/ 27 h 121"/>
                  <a:gd name="T22" fmla="*/ 25 w 90"/>
                  <a:gd name="T23" fmla="*/ 55 h 121"/>
                  <a:gd name="T24" fmla="*/ 25 w 90"/>
                  <a:gd name="T25" fmla="*/ 56 h 121"/>
                  <a:gd name="T26" fmla="*/ 25 w 90"/>
                  <a:gd name="T27" fmla="*/ 112 h 121"/>
                  <a:gd name="T28" fmla="*/ 33 w 90"/>
                  <a:gd name="T29" fmla="*/ 121 h 121"/>
                  <a:gd name="T30" fmla="*/ 41 w 90"/>
                  <a:gd name="T31" fmla="*/ 112 h 121"/>
                  <a:gd name="T32" fmla="*/ 41 w 90"/>
                  <a:gd name="T33" fmla="*/ 65 h 121"/>
                  <a:gd name="T34" fmla="*/ 49 w 90"/>
                  <a:gd name="T35" fmla="*/ 65 h 121"/>
                  <a:gd name="T36" fmla="*/ 49 w 90"/>
                  <a:gd name="T37" fmla="*/ 112 h 121"/>
                  <a:gd name="T38" fmla="*/ 57 w 90"/>
                  <a:gd name="T39" fmla="*/ 121 h 121"/>
                  <a:gd name="T40" fmla="*/ 65 w 90"/>
                  <a:gd name="T41" fmla="*/ 112 h 121"/>
                  <a:gd name="T42" fmla="*/ 65 w 90"/>
                  <a:gd name="T43" fmla="*/ 56 h 121"/>
                  <a:gd name="T44" fmla="*/ 65 w 90"/>
                  <a:gd name="T45" fmla="*/ 55 h 121"/>
                  <a:gd name="T46" fmla="*/ 65 w 90"/>
                  <a:gd name="T47" fmla="*/ 27 h 121"/>
                  <a:gd name="T48" fmla="*/ 76 w 90"/>
                  <a:gd name="T49" fmla="*/ 50 h 121"/>
                  <a:gd name="T50" fmla="*/ 85 w 90"/>
                  <a:gd name="T51" fmla="*/ 53 h 121"/>
                  <a:gd name="T52" fmla="*/ 88 w 90"/>
                  <a:gd name="T53" fmla="*/ 4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0" h="121">
                    <a:moveTo>
                      <a:pt x="88" y="4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8" y="1"/>
                      <a:pt x="65" y="0"/>
                      <a:pt x="62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0"/>
                      <a:pt x="23" y="1"/>
                      <a:pt x="21" y="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0" y="47"/>
                      <a:pt x="2" y="51"/>
                      <a:pt x="5" y="53"/>
                    </a:cubicBezTo>
                    <a:cubicBezTo>
                      <a:pt x="8" y="54"/>
                      <a:pt x="12" y="53"/>
                      <a:pt x="14" y="50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112"/>
                      <a:pt x="25" y="112"/>
                      <a:pt x="25" y="112"/>
                    </a:cubicBezTo>
                    <a:cubicBezTo>
                      <a:pt x="25" y="117"/>
                      <a:pt x="29" y="121"/>
                      <a:pt x="33" y="121"/>
                    </a:cubicBezTo>
                    <a:cubicBezTo>
                      <a:pt x="38" y="121"/>
                      <a:pt x="41" y="117"/>
                      <a:pt x="41" y="112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7"/>
                      <a:pt x="53" y="121"/>
                      <a:pt x="57" y="121"/>
                    </a:cubicBezTo>
                    <a:cubicBezTo>
                      <a:pt x="62" y="121"/>
                      <a:pt x="65" y="117"/>
                      <a:pt x="65" y="112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78" y="53"/>
                      <a:pt x="82" y="54"/>
                      <a:pt x="85" y="53"/>
                    </a:cubicBezTo>
                    <a:cubicBezTo>
                      <a:pt x="89" y="51"/>
                      <a:pt x="90" y="47"/>
                      <a:pt x="8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9" name="Group 38" descr="male shape">
              <a:extLst>
                <a:ext uri="{FF2B5EF4-FFF2-40B4-BE49-F238E27FC236}">
                  <a16:creationId xmlns:a16="http://schemas.microsoft.com/office/drawing/2014/main" id="{F06D8438-B948-4AA9-A952-554A5D6BA986}"/>
                </a:ext>
              </a:extLst>
            </p:cNvPr>
            <p:cNvGrpSpPr/>
            <p:nvPr/>
          </p:nvGrpSpPr>
          <p:grpSpPr>
            <a:xfrm>
              <a:off x="9801407" y="1548826"/>
              <a:ext cx="285024" cy="496888"/>
              <a:chOff x="3022841" y="3784600"/>
              <a:chExt cx="285024" cy="496888"/>
            </a:xfrm>
            <a:solidFill>
              <a:schemeClr val="accent1"/>
            </a:solidFill>
          </p:grpSpPr>
          <p:sp>
            <p:nvSpPr>
              <p:cNvPr id="40" name="Oval 174">
                <a:extLst>
                  <a:ext uri="{FF2B5EF4-FFF2-40B4-BE49-F238E27FC236}">
                    <a16:creationId xmlns:a16="http://schemas.microsoft.com/office/drawing/2014/main" id="{1EE400E4-5AC3-414A-8866-F94B5FEE917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117849" y="3784600"/>
                <a:ext cx="95008" cy="984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175">
                <a:extLst>
                  <a:ext uri="{FF2B5EF4-FFF2-40B4-BE49-F238E27FC236}">
                    <a16:creationId xmlns:a16="http://schemas.microsoft.com/office/drawing/2014/main" id="{2FD83EA8-ED4C-4D20-91FA-EFB08AA3A9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22841" y="3895725"/>
                <a:ext cx="285024" cy="385763"/>
              </a:xfrm>
              <a:custGeom>
                <a:avLst/>
                <a:gdLst>
                  <a:gd name="T0" fmla="*/ 88 w 90"/>
                  <a:gd name="T1" fmla="*/ 44 h 121"/>
                  <a:gd name="T2" fmla="*/ 69 w 90"/>
                  <a:gd name="T3" fmla="*/ 4 h 121"/>
                  <a:gd name="T4" fmla="*/ 62 w 90"/>
                  <a:gd name="T5" fmla="*/ 0 h 121"/>
                  <a:gd name="T6" fmla="*/ 56 w 90"/>
                  <a:gd name="T7" fmla="*/ 0 h 121"/>
                  <a:gd name="T8" fmla="*/ 34 w 90"/>
                  <a:gd name="T9" fmla="*/ 0 h 121"/>
                  <a:gd name="T10" fmla="*/ 28 w 90"/>
                  <a:gd name="T11" fmla="*/ 0 h 121"/>
                  <a:gd name="T12" fmla="*/ 21 w 90"/>
                  <a:gd name="T13" fmla="*/ 4 h 121"/>
                  <a:gd name="T14" fmla="*/ 2 w 90"/>
                  <a:gd name="T15" fmla="*/ 44 h 121"/>
                  <a:gd name="T16" fmla="*/ 5 w 90"/>
                  <a:gd name="T17" fmla="*/ 53 h 121"/>
                  <a:gd name="T18" fmla="*/ 14 w 90"/>
                  <a:gd name="T19" fmla="*/ 50 h 121"/>
                  <a:gd name="T20" fmla="*/ 25 w 90"/>
                  <a:gd name="T21" fmla="*/ 27 h 121"/>
                  <a:gd name="T22" fmla="*/ 25 w 90"/>
                  <a:gd name="T23" fmla="*/ 55 h 121"/>
                  <a:gd name="T24" fmla="*/ 25 w 90"/>
                  <a:gd name="T25" fmla="*/ 56 h 121"/>
                  <a:gd name="T26" fmla="*/ 25 w 90"/>
                  <a:gd name="T27" fmla="*/ 112 h 121"/>
                  <a:gd name="T28" fmla="*/ 33 w 90"/>
                  <a:gd name="T29" fmla="*/ 121 h 121"/>
                  <a:gd name="T30" fmla="*/ 41 w 90"/>
                  <a:gd name="T31" fmla="*/ 112 h 121"/>
                  <a:gd name="T32" fmla="*/ 41 w 90"/>
                  <a:gd name="T33" fmla="*/ 65 h 121"/>
                  <a:gd name="T34" fmla="*/ 49 w 90"/>
                  <a:gd name="T35" fmla="*/ 65 h 121"/>
                  <a:gd name="T36" fmla="*/ 49 w 90"/>
                  <a:gd name="T37" fmla="*/ 112 h 121"/>
                  <a:gd name="T38" fmla="*/ 57 w 90"/>
                  <a:gd name="T39" fmla="*/ 121 h 121"/>
                  <a:gd name="T40" fmla="*/ 65 w 90"/>
                  <a:gd name="T41" fmla="*/ 112 h 121"/>
                  <a:gd name="T42" fmla="*/ 65 w 90"/>
                  <a:gd name="T43" fmla="*/ 56 h 121"/>
                  <a:gd name="T44" fmla="*/ 65 w 90"/>
                  <a:gd name="T45" fmla="*/ 55 h 121"/>
                  <a:gd name="T46" fmla="*/ 65 w 90"/>
                  <a:gd name="T47" fmla="*/ 27 h 121"/>
                  <a:gd name="T48" fmla="*/ 76 w 90"/>
                  <a:gd name="T49" fmla="*/ 50 h 121"/>
                  <a:gd name="T50" fmla="*/ 85 w 90"/>
                  <a:gd name="T51" fmla="*/ 53 h 121"/>
                  <a:gd name="T52" fmla="*/ 88 w 90"/>
                  <a:gd name="T53" fmla="*/ 4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0" h="121">
                    <a:moveTo>
                      <a:pt x="88" y="4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8" y="1"/>
                      <a:pt x="65" y="0"/>
                      <a:pt x="62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0"/>
                      <a:pt x="23" y="1"/>
                      <a:pt x="21" y="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0" y="47"/>
                      <a:pt x="2" y="51"/>
                      <a:pt x="5" y="53"/>
                    </a:cubicBezTo>
                    <a:cubicBezTo>
                      <a:pt x="8" y="54"/>
                      <a:pt x="12" y="53"/>
                      <a:pt x="14" y="50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112"/>
                      <a:pt x="25" y="112"/>
                      <a:pt x="25" y="112"/>
                    </a:cubicBezTo>
                    <a:cubicBezTo>
                      <a:pt x="25" y="117"/>
                      <a:pt x="29" y="121"/>
                      <a:pt x="33" y="121"/>
                    </a:cubicBezTo>
                    <a:cubicBezTo>
                      <a:pt x="38" y="121"/>
                      <a:pt x="41" y="117"/>
                      <a:pt x="41" y="112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7"/>
                      <a:pt x="53" y="121"/>
                      <a:pt x="57" y="121"/>
                    </a:cubicBezTo>
                    <a:cubicBezTo>
                      <a:pt x="62" y="121"/>
                      <a:pt x="65" y="117"/>
                      <a:pt x="65" y="112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78" y="53"/>
                      <a:pt x="82" y="54"/>
                      <a:pt x="85" y="53"/>
                    </a:cubicBezTo>
                    <a:cubicBezTo>
                      <a:pt x="89" y="51"/>
                      <a:pt x="90" y="47"/>
                      <a:pt x="8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2" name="Group 41" descr="male shape">
              <a:extLst>
                <a:ext uri="{FF2B5EF4-FFF2-40B4-BE49-F238E27FC236}">
                  <a16:creationId xmlns:a16="http://schemas.microsoft.com/office/drawing/2014/main" id="{DFEDE015-275D-445E-85FF-0D60FCBB671F}"/>
                </a:ext>
              </a:extLst>
            </p:cNvPr>
            <p:cNvGrpSpPr/>
            <p:nvPr/>
          </p:nvGrpSpPr>
          <p:grpSpPr>
            <a:xfrm>
              <a:off x="9474331" y="1548826"/>
              <a:ext cx="285024" cy="496888"/>
              <a:chOff x="3022841" y="3784600"/>
              <a:chExt cx="285024" cy="496888"/>
            </a:xfrm>
            <a:solidFill>
              <a:schemeClr val="accent1"/>
            </a:solidFill>
          </p:grpSpPr>
          <p:sp>
            <p:nvSpPr>
              <p:cNvPr id="43" name="Oval 174">
                <a:extLst>
                  <a:ext uri="{FF2B5EF4-FFF2-40B4-BE49-F238E27FC236}">
                    <a16:creationId xmlns:a16="http://schemas.microsoft.com/office/drawing/2014/main" id="{152B9E88-5C9A-41FA-8025-9F21E9C59C8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117849" y="3784600"/>
                <a:ext cx="95008" cy="984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75">
                <a:extLst>
                  <a:ext uri="{FF2B5EF4-FFF2-40B4-BE49-F238E27FC236}">
                    <a16:creationId xmlns:a16="http://schemas.microsoft.com/office/drawing/2014/main" id="{02873805-F055-4DFE-8182-CF9BFDBC6F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22841" y="3895725"/>
                <a:ext cx="285024" cy="385763"/>
              </a:xfrm>
              <a:custGeom>
                <a:avLst/>
                <a:gdLst>
                  <a:gd name="T0" fmla="*/ 88 w 90"/>
                  <a:gd name="T1" fmla="*/ 44 h 121"/>
                  <a:gd name="T2" fmla="*/ 69 w 90"/>
                  <a:gd name="T3" fmla="*/ 4 h 121"/>
                  <a:gd name="T4" fmla="*/ 62 w 90"/>
                  <a:gd name="T5" fmla="*/ 0 h 121"/>
                  <a:gd name="T6" fmla="*/ 56 w 90"/>
                  <a:gd name="T7" fmla="*/ 0 h 121"/>
                  <a:gd name="T8" fmla="*/ 34 w 90"/>
                  <a:gd name="T9" fmla="*/ 0 h 121"/>
                  <a:gd name="T10" fmla="*/ 28 w 90"/>
                  <a:gd name="T11" fmla="*/ 0 h 121"/>
                  <a:gd name="T12" fmla="*/ 21 w 90"/>
                  <a:gd name="T13" fmla="*/ 4 h 121"/>
                  <a:gd name="T14" fmla="*/ 2 w 90"/>
                  <a:gd name="T15" fmla="*/ 44 h 121"/>
                  <a:gd name="T16" fmla="*/ 5 w 90"/>
                  <a:gd name="T17" fmla="*/ 53 h 121"/>
                  <a:gd name="T18" fmla="*/ 14 w 90"/>
                  <a:gd name="T19" fmla="*/ 50 h 121"/>
                  <a:gd name="T20" fmla="*/ 25 w 90"/>
                  <a:gd name="T21" fmla="*/ 27 h 121"/>
                  <a:gd name="T22" fmla="*/ 25 w 90"/>
                  <a:gd name="T23" fmla="*/ 55 h 121"/>
                  <a:gd name="T24" fmla="*/ 25 w 90"/>
                  <a:gd name="T25" fmla="*/ 56 h 121"/>
                  <a:gd name="T26" fmla="*/ 25 w 90"/>
                  <a:gd name="T27" fmla="*/ 112 h 121"/>
                  <a:gd name="T28" fmla="*/ 33 w 90"/>
                  <a:gd name="T29" fmla="*/ 121 h 121"/>
                  <a:gd name="T30" fmla="*/ 41 w 90"/>
                  <a:gd name="T31" fmla="*/ 112 h 121"/>
                  <a:gd name="T32" fmla="*/ 41 w 90"/>
                  <a:gd name="T33" fmla="*/ 65 h 121"/>
                  <a:gd name="T34" fmla="*/ 49 w 90"/>
                  <a:gd name="T35" fmla="*/ 65 h 121"/>
                  <a:gd name="T36" fmla="*/ 49 w 90"/>
                  <a:gd name="T37" fmla="*/ 112 h 121"/>
                  <a:gd name="T38" fmla="*/ 57 w 90"/>
                  <a:gd name="T39" fmla="*/ 121 h 121"/>
                  <a:gd name="T40" fmla="*/ 65 w 90"/>
                  <a:gd name="T41" fmla="*/ 112 h 121"/>
                  <a:gd name="T42" fmla="*/ 65 w 90"/>
                  <a:gd name="T43" fmla="*/ 56 h 121"/>
                  <a:gd name="T44" fmla="*/ 65 w 90"/>
                  <a:gd name="T45" fmla="*/ 55 h 121"/>
                  <a:gd name="T46" fmla="*/ 65 w 90"/>
                  <a:gd name="T47" fmla="*/ 27 h 121"/>
                  <a:gd name="T48" fmla="*/ 76 w 90"/>
                  <a:gd name="T49" fmla="*/ 50 h 121"/>
                  <a:gd name="T50" fmla="*/ 85 w 90"/>
                  <a:gd name="T51" fmla="*/ 53 h 121"/>
                  <a:gd name="T52" fmla="*/ 88 w 90"/>
                  <a:gd name="T53" fmla="*/ 4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0" h="121">
                    <a:moveTo>
                      <a:pt x="88" y="4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8" y="1"/>
                      <a:pt x="65" y="0"/>
                      <a:pt x="62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0"/>
                      <a:pt x="23" y="1"/>
                      <a:pt x="21" y="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0" y="47"/>
                      <a:pt x="2" y="51"/>
                      <a:pt x="5" y="53"/>
                    </a:cubicBezTo>
                    <a:cubicBezTo>
                      <a:pt x="8" y="54"/>
                      <a:pt x="12" y="53"/>
                      <a:pt x="14" y="50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112"/>
                      <a:pt x="25" y="112"/>
                      <a:pt x="25" y="112"/>
                    </a:cubicBezTo>
                    <a:cubicBezTo>
                      <a:pt x="25" y="117"/>
                      <a:pt x="29" y="121"/>
                      <a:pt x="33" y="121"/>
                    </a:cubicBezTo>
                    <a:cubicBezTo>
                      <a:pt x="38" y="121"/>
                      <a:pt x="41" y="117"/>
                      <a:pt x="41" y="112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7"/>
                      <a:pt x="53" y="121"/>
                      <a:pt x="57" y="121"/>
                    </a:cubicBezTo>
                    <a:cubicBezTo>
                      <a:pt x="62" y="121"/>
                      <a:pt x="65" y="117"/>
                      <a:pt x="65" y="112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78" y="53"/>
                      <a:pt x="82" y="54"/>
                      <a:pt x="85" y="53"/>
                    </a:cubicBezTo>
                    <a:cubicBezTo>
                      <a:pt x="89" y="51"/>
                      <a:pt x="90" y="47"/>
                      <a:pt x="8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" name="Group 44" descr="male shape">
              <a:extLst>
                <a:ext uri="{FF2B5EF4-FFF2-40B4-BE49-F238E27FC236}">
                  <a16:creationId xmlns:a16="http://schemas.microsoft.com/office/drawing/2014/main" id="{4978B7AA-7C31-4024-BD83-0931B24C21BC}"/>
                </a:ext>
              </a:extLst>
            </p:cNvPr>
            <p:cNvGrpSpPr/>
            <p:nvPr/>
          </p:nvGrpSpPr>
          <p:grpSpPr>
            <a:xfrm>
              <a:off x="9157306" y="1555287"/>
              <a:ext cx="285024" cy="496888"/>
              <a:chOff x="3022841" y="3784600"/>
              <a:chExt cx="285024" cy="496888"/>
            </a:xfrm>
            <a:solidFill>
              <a:schemeClr val="accent1"/>
            </a:solidFill>
          </p:grpSpPr>
          <p:sp>
            <p:nvSpPr>
              <p:cNvPr id="46" name="Oval 174">
                <a:extLst>
                  <a:ext uri="{FF2B5EF4-FFF2-40B4-BE49-F238E27FC236}">
                    <a16:creationId xmlns:a16="http://schemas.microsoft.com/office/drawing/2014/main" id="{A0975052-AE14-480A-9CE3-B104C945FED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117849" y="3784600"/>
                <a:ext cx="95008" cy="984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175">
                <a:extLst>
                  <a:ext uri="{FF2B5EF4-FFF2-40B4-BE49-F238E27FC236}">
                    <a16:creationId xmlns:a16="http://schemas.microsoft.com/office/drawing/2014/main" id="{38FDC792-A57B-4590-A9DF-D5CE1BD55C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22841" y="3895725"/>
                <a:ext cx="285024" cy="385763"/>
              </a:xfrm>
              <a:custGeom>
                <a:avLst/>
                <a:gdLst>
                  <a:gd name="T0" fmla="*/ 88 w 90"/>
                  <a:gd name="T1" fmla="*/ 44 h 121"/>
                  <a:gd name="T2" fmla="*/ 69 w 90"/>
                  <a:gd name="T3" fmla="*/ 4 h 121"/>
                  <a:gd name="T4" fmla="*/ 62 w 90"/>
                  <a:gd name="T5" fmla="*/ 0 h 121"/>
                  <a:gd name="T6" fmla="*/ 56 w 90"/>
                  <a:gd name="T7" fmla="*/ 0 h 121"/>
                  <a:gd name="T8" fmla="*/ 34 w 90"/>
                  <a:gd name="T9" fmla="*/ 0 h 121"/>
                  <a:gd name="T10" fmla="*/ 28 w 90"/>
                  <a:gd name="T11" fmla="*/ 0 h 121"/>
                  <a:gd name="T12" fmla="*/ 21 w 90"/>
                  <a:gd name="T13" fmla="*/ 4 h 121"/>
                  <a:gd name="T14" fmla="*/ 2 w 90"/>
                  <a:gd name="T15" fmla="*/ 44 h 121"/>
                  <a:gd name="T16" fmla="*/ 5 w 90"/>
                  <a:gd name="T17" fmla="*/ 53 h 121"/>
                  <a:gd name="T18" fmla="*/ 14 w 90"/>
                  <a:gd name="T19" fmla="*/ 50 h 121"/>
                  <a:gd name="T20" fmla="*/ 25 w 90"/>
                  <a:gd name="T21" fmla="*/ 27 h 121"/>
                  <a:gd name="T22" fmla="*/ 25 w 90"/>
                  <a:gd name="T23" fmla="*/ 55 h 121"/>
                  <a:gd name="T24" fmla="*/ 25 w 90"/>
                  <a:gd name="T25" fmla="*/ 56 h 121"/>
                  <a:gd name="T26" fmla="*/ 25 w 90"/>
                  <a:gd name="T27" fmla="*/ 112 h 121"/>
                  <a:gd name="T28" fmla="*/ 33 w 90"/>
                  <a:gd name="T29" fmla="*/ 121 h 121"/>
                  <a:gd name="T30" fmla="*/ 41 w 90"/>
                  <a:gd name="T31" fmla="*/ 112 h 121"/>
                  <a:gd name="T32" fmla="*/ 41 w 90"/>
                  <a:gd name="T33" fmla="*/ 65 h 121"/>
                  <a:gd name="T34" fmla="*/ 49 w 90"/>
                  <a:gd name="T35" fmla="*/ 65 h 121"/>
                  <a:gd name="T36" fmla="*/ 49 w 90"/>
                  <a:gd name="T37" fmla="*/ 112 h 121"/>
                  <a:gd name="T38" fmla="*/ 57 w 90"/>
                  <a:gd name="T39" fmla="*/ 121 h 121"/>
                  <a:gd name="T40" fmla="*/ 65 w 90"/>
                  <a:gd name="T41" fmla="*/ 112 h 121"/>
                  <a:gd name="T42" fmla="*/ 65 w 90"/>
                  <a:gd name="T43" fmla="*/ 56 h 121"/>
                  <a:gd name="T44" fmla="*/ 65 w 90"/>
                  <a:gd name="T45" fmla="*/ 55 h 121"/>
                  <a:gd name="T46" fmla="*/ 65 w 90"/>
                  <a:gd name="T47" fmla="*/ 27 h 121"/>
                  <a:gd name="T48" fmla="*/ 76 w 90"/>
                  <a:gd name="T49" fmla="*/ 50 h 121"/>
                  <a:gd name="T50" fmla="*/ 85 w 90"/>
                  <a:gd name="T51" fmla="*/ 53 h 121"/>
                  <a:gd name="T52" fmla="*/ 88 w 90"/>
                  <a:gd name="T53" fmla="*/ 4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0" h="121">
                    <a:moveTo>
                      <a:pt x="88" y="4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8" y="1"/>
                      <a:pt x="65" y="0"/>
                      <a:pt x="62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0"/>
                      <a:pt x="23" y="1"/>
                      <a:pt x="21" y="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0" y="47"/>
                      <a:pt x="2" y="51"/>
                      <a:pt x="5" y="53"/>
                    </a:cubicBezTo>
                    <a:cubicBezTo>
                      <a:pt x="8" y="54"/>
                      <a:pt x="12" y="53"/>
                      <a:pt x="14" y="50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112"/>
                      <a:pt x="25" y="112"/>
                      <a:pt x="25" y="112"/>
                    </a:cubicBezTo>
                    <a:cubicBezTo>
                      <a:pt x="25" y="117"/>
                      <a:pt x="29" y="121"/>
                      <a:pt x="33" y="121"/>
                    </a:cubicBezTo>
                    <a:cubicBezTo>
                      <a:pt x="38" y="121"/>
                      <a:pt x="41" y="117"/>
                      <a:pt x="41" y="112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7"/>
                      <a:pt x="53" y="121"/>
                      <a:pt x="57" y="121"/>
                    </a:cubicBezTo>
                    <a:cubicBezTo>
                      <a:pt x="62" y="121"/>
                      <a:pt x="65" y="117"/>
                      <a:pt x="65" y="112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78" y="53"/>
                      <a:pt x="82" y="54"/>
                      <a:pt x="85" y="53"/>
                    </a:cubicBezTo>
                    <a:cubicBezTo>
                      <a:pt x="89" y="51"/>
                      <a:pt x="90" y="47"/>
                      <a:pt x="8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8" name="Group 47" descr="male shape">
              <a:extLst>
                <a:ext uri="{FF2B5EF4-FFF2-40B4-BE49-F238E27FC236}">
                  <a16:creationId xmlns:a16="http://schemas.microsoft.com/office/drawing/2014/main" id="{2F160B66-36B7-413A-B66C-AE81E4314F50}"/>
                </a:ext>
              </a:extLst>
            </p:cNvPr>
            <p:cNvGrpSpPr/>
            <p:nvPr/>
          </p:nvGrpSpPr>
          <p:grpSpPr>
            <a:xfrm>
              <a:off x="8835781" y="1555287"/>
              <a:ext cx="285024" cy="496888"/>
              <a:chOff x="3022841" y="3784600"/>
              <a:chExt cx="285024" cy="496888"/>
            </a:xfrm>
            <a:solidFill>
              <a:schemeClr val="accent1"/>
            </a:solidFill>
          </p:grpSpPr>
          <p:sp>
            <p:nvSpPr>
              <p:cNvPr id="49" name="Oval 174">
                <a:extLst>
                  <a:ext uri="{FF2B5EF4-FFF2-40B4-BE49-F238E27FC236}">
                    <a16:creationId xmlns:a16="http://schemas.microsoft.com/office/drawing/2014/main" id="{78CC2E2A-0868-426B-A4A2-6BE8DDEB1C2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117849" y="3784600"/>
                <a:ext cx="95008" cy="984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175">
                <a:extLst>
                  <a:ext uri="{FF2B5EF4-FFF2-40B4-BE49-F238E27FC236}">
                    <a16:creationId xmlns:a16="http://schemas.microsoft.com/office/drawing/2014/main" id="{1C05360B-38BC-44B0-B070-AA6D57CB280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22841" y="3895725"/>
                <a:ext cx="285024" cy="385763"/>
              </a:xfrm>
              <a:custGeom>
                <a:avLst/>
                <a:gdLst>
                  <a:gd name="T0" fmla="*/ 88 w 90"/>
                  <a:gd name="T1" fmla="*/ 44 h 121"/>
                  <a:gd name="T2" fmla="*/ 69 w 90"/>
                  <a:gd name="T3" fmla="*/ 4 h 121"/>
                  <a:gd name="T4" fmla="*/ 62 w 90"/>
                  <a:gd name="T5" fmla="*/ 0 h 121"/>
                  <a:gd name="T6" fmla="*/ 56 w 90"/>
                  <a:gd name="T7" fmla="*/ 0 h 121"/>
                  <a:gd name="T8" fmla="*/ 34 w 90"/>
                  <a:gd name="T9" fmla="*/ 0 h 121"/>
                  <a:gd name="T10" fmla="*/ 28 w 90"/>
                  <a:gd name="T11" fmla="*/ 0 h 121"/>
                  <a:gd name="T12" fmla="*/ 21 w 90"/>
                  <a:gd name="T13" fmla="*/ 4 h 121"/>
                  <a:gd name="T14" fmla="*/ 2 w 90"/>
                  <a:gd name="T15" fmla="*/ 44 h 121"/>
                  <a:gd name="T16" fmla="*/ 5 w 90"/>
                  <a:gd name="T17" fmla="*/ 53 h 121"/>
                  <a:gd name="T18" fmla="*/ 14 w 90"/>
                  <a:gd name="T19" fmla="*/ 50 h 121"/>
                  <a:gd name="T20" fmla="*/ 25 w 90"/>
                  <a:gd name="T21" fmla="*/ 27 h 121"/>
                  <a:gd name="T22" fmla="*/ 25 w 90"/>
                  <a:gd name="T23" fmla="*/ 55 h 121"/>
                  <a:gd name="T24" fmla="*/ 25 w 90"/>
                  <a:gd name="T25" fmla="*/ 56 h 121"/>
                  <a:gd name="T26" fmla="*/ 25 w 90"/>
                  <a:gd name="T27" fmla="*/ 112 h 121"/>
                  <a:gd name="T28" fmla="*/ 33 w 90"/>
                  <a:gd name="T29" fmla="*/ 121 h 121"/>
                  <a:gd name="T30" fmla="*/ 41 w 90"/>
                  <a:gd name="T31" fmla="*/ 112 h 121"/>
                  <a:gd name="T32" fmla="*/ 41 w 90"/>
                  <a:gd name="T33" fmla="*/ 65 h 121"/>
                  <a:gd name="T34" fmla="*/ 49 w 90"/>
                  <a:gd name="T35" fmla="*/ 65 h 121"/>
                  <a:gd name="T36" fmla="*/ 49 w 90"/>
                  <a:gd name="T37" fmla="*/ 112 h 121"/>
                  <a:gd name="T38" fmla="*/ 57 w 90"/>
                  <a:gd name="T39" fmla="*/ 121 h 121"/>
                  <a:gd name="T40" fmla="*/ 65 w 90"/>
                  <a:gd name="T41" fmla="*/ 112 h 121"/>
                  <a:gd name="T42" fmla="*/ 65 w 90"/>
                  <a:gd name="T43" fmla="*/ 56 h 121"/>
                  <a:gd name="T44" fmla="*/ 65 w 90"/>
                  <a:gd name="T45" fmla="*/ 55 h 121"/>
                  <a:gd name="T46" fmla="*/ 65 w 90"/>
                  <a:gd name="T47" fmla="*/ 27 h 121"/>
                  <a:gd name="T48" fmla="*/ 76 w 90"/>
                  <a:gd name="T49" fmla="*/ 50 h 121"/>
                  <a:gd name="T50" fmla="*/ 85 w 90"/>
                  <a:gd name="T51" fmla="*/ 53 h 121"/>
                  <a:gd name="T52" fmla="*/ 88 w 90"/>
                  <a:gd name="T53" fmla="*/ 4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0" h="121">
                    <a:moveTo>
                      <a:pt x="88" y="4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8" y="1"/>
                      <a:pt x="65" y="0"/>
                      <a:pt x="62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0"/>
                      <a:pt x="23" y="1"/>
                      <a:pt x="21" y="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0" y="47"/>
                      <a:pt x="2" y="51"/>
                      <a:pt x="5" y="53"/>
                    </a:cubicBezTo>
                    <a:cubicBezTo>
                      <a:pt x="8" y="54"/>
                      <a:pt x="12" y="53"/>
                      <a:pt x="14" y="50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112"/>
                      <a:pt x="25" y="112"/>
                      <a:pt x="25" y="112"/>
                    </a:cubicBezTo>
                    <a:cubicBezTo>
                      <a:pt x="25" y="117"/>
                      <a:pt x="29" y="121"/>
                      <a:pt x="33" y="121"/>
                    </a:cubicBezTo>
                    <a:cubicBezTo>
                      <a:pt x="38" y="121"/>
                      <a:pt x="41" y="117"/>
                      <a:pt x="41" y="112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7"/>
                      <a:pt x="53" y="121"/>
                      <a:pt x="57" y="121"/>
                    </a:cubicBezTo>
                    <a:cubicBezTo>
                      <a:pt x="62" y="121"/>
                      <a:pt x="65" y="117"/>
                      <a:pt x="65" y="112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78" y="53"/>
                      <a:pt x="82" y="54"/>
                      <a:pt x="85" y="53"/>
                    </a:cubicBezTo>
                    <a:cubicBezTo>
                      <a:pt x="89" y="51"/>
                      <a:pt x="90" y="47"/>
                      <a:pt x="8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1" name="Group 50" descr="male shape">
              <a:extLst>
                <a:ext uri="{FF2B5EF4-FFF2-40B4-BE49-F238E27FC236}">
                  <a16:creationId xmlns:a16="http://schemas.microsoft.com/office/drawing/2014/main" id="{2FD2918A-AE2A-48F9-B6FC-1F6A690C7281}"/>
                </a:ext>
              </a:extLst>
            </p:cNvPr>
            <p:cNvGrpSpPr/>
            <p:nvPr/>
          </p:nvGrpSpPr>
          <p:grpSpPr>
            <a:xfrm>
              <a:off x="8514077" y="1557628"/>
              <a:ext cx="285024" cy="496888"/>
              <a:chOff x="3022841" y="3784600"/>
              <a:chExt cx="285024" cy="496888"/>
            </a:xfrm>
            <a:solidFill>
              <a:schemeClr val="accent1"/>
            </a:solidFill>
          </p:grpSpPr>
          <p:sp>
            <p:nvSpPr>
              <p:cNvPr id="52" name="Oval 174">
                <a:extLst>
                  <a:ext uri="{FF2B5EF4-FFF2-40B4-BE49-F238E27FC236}">
                    <a16:creationId xmlns:a16="http://schemas.microsoft.com/office/drawing/2014/main" id="{E6A9BEDB-DE7E-4005-B012-DF321A96175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117849" y="3784600"/>
                <a:ext cx="95008" cy="984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175">
                <a:extLst>
                  <a:ext uri="{FF2B5EF4-FFF2-40B4-BE49-F238E27FC236}">
                    <a16:creationId xmlns:a16="http://schemas.microsoft.com/office/drawing/2014/main" id="{D9C43BD7-C0B3-4ABB-8C97-50E07266C9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22841" y="3895725"/>
                <a:ext cx="285024" cy="385763"/>
              </a:xfrm>
              <a:custGeom>
                <a:avLst/>
                <a:gdLst>
                  <a:gd name="T0" fmla="*/ 88 w 90"/>
                  <a:gd name="T1" fmla="*/ 44 h 121"/>
                  <a:gd name="T2" fmla="*/ 69 w 90"/>
                  <a:gd name="T3" fmla="*/ 4 h 121"/>
                  <a:gd name="T4" fmla="*/ 62 w 90"/>
                  <a:gd name="T5" fmla="*/ 0 h 121"/>
                  <a:gd name="T6" fmla="*/ 56 w 90"/>
                  <a:gd name="T7" fmla="*/ 0 h 121"/>
                  <a:gd name="T8" fmla="*/ 34 w 90"/>
                  <a:gd name="T9" fmla="*/ 0 h 121"/>
                  <a:gd name="T10" fmla="*/ 28 w 90"/>
                  <a:gd name="T11" fmla="*/ 0 h 121"/>
                  <a:gd name="T12" fmla="*/ 21 w 90"/>
                  <a:gd name="T13" fmla="*/ 4 h 121"/>
                  <a:gd name="T14" fmla="*/ 2 w 90"/>
                  <a:gd name="T15" fmla="*/ 44 h 121"/>
                  <a:gd name="T16" fmla="*/ 5 w 90"/>
                  <a:gd name="T17" fmla="*/ 53 h 121"/>
                  <a:gd name="T18" fmla="*/ 14 w 90"/>
                  <a:gd name="T19" fmla="*/ 50 h 121"/>
                  <a:gd name="T20" fmla="*/ 25 w 90"/>
                  <a:gd name="T21" fmla="*/ 27 h 121"/>
                  <a:gd name="T22" fmla="*/ 25 w 90"/>
                  <a:gd name="T23" fmla="*/ 55 h 121"/>
                  <a:gd name="T24" fmla="*/ 25 w 90"/>
                  <a:gd name="T25" fmla="*/ 56 h 121"/>
                  <a:gd name="T26" fmla="*/ 25 w 90"/>
                  <a:gd name="T27" fmla="*/ 112 h 121"/>
                  <a:gd name="T28" fmla="*/ 33 w 90"/>
                  <a:gd name="T29" fmla="*/ 121 h 121"/>
                  <a:gd name="T30" fmla="*/ 41 w 90"/>
                  <a:gd name="T31" fmla="*/ 112 h 121"/>
                  <a:gd name="T32" fmla="*/ 41 w 90"/>
                  <a:gd name="T33" fmla="*/ 65 h 121"/>
                  <a:gd name="T34" fmla="*/ 49 w 90"/>
                  <a:gd name="T35" fmla="*/ 65 h 121"/>
                  <a:gd name="T36" fmla="*/ 49 w 90"/>
                  <a:gd name="T37" fmla="*/ 112 h 121"/>
                  <a:gd name="T38" fmla="*/ 57 w 90"/>
                  <a:gd name="T39" fmla="*/ 121 h 121"/>
                  <a:gd name="T40" fmla="*/ 65 w 90"/>
                  <a:gd name="T41" fmla="*/ 112 h 121"/>
                  <a:gd name="T42" fmla="*/ 65 w 90"/>
                  <a:gd name="T43" fmla="*/ 56 h 121"/>
                  <a:gd name="T44" fmla="*/ 65 w 90"/>
                  <a:gd name="T45" fmla="*/ 55 h 121"/>
                  <a:gd name="T46" fmla="*/ 65 w 90"/>
                  <a:gd name="T47" fmla="*/ 27 h 121"/>
                  <a:gd name="T48" fmla="*/ 76 w 90"/>
                  <a:gd name="T49" fmla="*/ 50 h 121"/>
                  <a:gd name="T50" fmla="*/ 85 w 90"/>
                  <a:gd name="T51" fmla="*/ 53 h 121"/>
                  <a:gd name="T52" fmla="*/ 88 w 90"/>
                  <a:gd name="T53" fmla="*/ 4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0" h="121">
                    <a:moveTo>
                      <a:pt x="88" y="4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8" y="1"/>
                      <a:pt x="65" y="0"/>
                      <a:pt x="62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0"/>
                      <a:pt x="23" y="1"/>
                      <a:pt x="21" y="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0" y="47"/>
                      <a:pt x="2" y="51"/>
                      <a:pt x="5" y="53"/>
                    </a:cubicBezTo>
                    <a:cubicBezTo>
                      <a:pt x="8" y="54"/>
                      <a:pt x="12" y="53"/>
                      <a:pt x="14" y="50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112"/>
                      <a:pt x="25" y="112"/>
                      <a:pt x="25" y="112"/>
                    </a:cubicBezTo>
                    <a:cubicBezTo>
                      <a:pt x="25" y="117"/>
                      <a:pt x="29" y="121"/>
                      <a:pt x="33" y="121"/>
                    </a:cubicBezTo>
                    <a:cubicBezTo>
                      <a:pt x="38" y="121"/>
                      <a:pt x="41" y="117"/>
                      <a:pt x="41" y="112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7"/>
                      <a:pt x="53" y="121"/>
                      <a:pt x="57" y="121"/>
                    </a:cubicBezTo>
                    <a:cubicBezTo>
                      <a:pt x="62" y="121"/>
                      <a:pt x="65" y="117"/>
                      <a:pt x="65" y="112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78" y="53"/>
                      <a:pt x="82" y="54"/>
                      <a:pt x="85" y="53"/>
                    </a:cubicBezTo>
                    <a:cubicBezTo>
                      <a:pt x="89" y="51"/>
                      <a:pt x="90" y="47"/>
                      <a:pt x="8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4" name="Group 53" descr="male shape">
              <a:extLst>
                <a:ext uri="{FF2B5EF4-FFF2-40B4-BE49-F238E27FC236}">
                  <a16:creationId xmlns:a16="http://schemas.microsoft.com/office/drawing/2014/main" id="{E5E5E7CF-5DBA-457C-9E4C-13DD4A9B6203}"/>
                </a:ext>
              </a:extLst>
            </p:cNvPr>
            <p:cNvGrpSpPr/>
            <p:nvPr/>
          </p:nvGrpSpPr>
          <p:grpSpPr>
            <a:xfrm>
              <a:off x="8190727" y="1557628"/>
              <a:ext cx="285024" cy="496888"/>
              <a:chOff x="3022841" y="3784600"/>
              <a:chExt cx="285024" cy="496888"/>
            </a:xfrm>
            <a:solidFill>
              <a:schemeClr val="accent1"/>
            </a:solidFill>
          </p:grpSpPr>
          <p:sp>
            <p:nvSpPr>
              <p:cNvPr id="55" name="Oval 174">
                <a:extLst>
                  <a:ext uri="{FF2B5EF4-FFF2-40B4-BE49-F238E27FC236}">
                    <a16:creationId xmlns:a16="http://schemas.microsoft.com/office/drawing/2014/main" id="{5619A222-6631-4369-A8C4-07BED38B44A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117849" y="3784600"/>
                <a:ext cx="95008" cy="984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175">
                <a:extLst>
                  <a:ext uri="{FF2B5EF4-FFF2-40B4-BE49-F238E27FC236}">
                    <a16:creationId xmlns:a16="http://schemas.microsoft.com/office/drawing/2014/main" id="{4736BF28-456F-40FF-AC8C-6B80F98A40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22841" y="3895725"/>
                <a:ext cx="285024" cy="385763"/>
              </a:xfrm>
              <a:custGeom>
                <a:avLst/>
                <a:gdLst>
                  <a:gd name="T0" fmla="*/ 88 w 90"/>
                  <a:gd name="T1" fmla="*/ 44 h 121"/>
                  <a:gd name="T2" fmla="*/ 69 w 90"/>
                  <a:gd name="T3" fmla="*/ 4 h 121"/>
                  <a:gd name="T4" fmla="*/ 62 w 90"/>
                  <a:gd name="T5" fmla="*/ 0 h 121"/>
                  <a:gd name="T6" fmla="*/ 56 w 90"/>
                  <a:gd name="T7" fmla="*/ 0 h 121"/>
                  <a:gd name="T8" fmla="*/ 34 w 90"/>
                  <a:gd name="T9" fmla="*/ 0 h 121"/>
                  <a:gd name="T10" fmla="*/ 28 w 90"/>
                  <a:gd name="T11" fmla="*/ 0 h 121"/>
                  <a:gd name="T12" fmla="*/ 21 w 90"/>
                  <a:gd name="T13" fmla="*/ 4 h 121"/>
                  <a:gd name="T14" fmla="*/ 2 w 90"/>
                  <a:gd name="T15" fmla="*/ 44 h 121"/>
                  <a:gd name="T16" fmla="*/ 5 w 90"/>
                  <a:gd name="T17" fmla="*/ 53 h 121"/>
                  <a:gd name="T18" fmla="*/ 14 w 90"/>
                  <a:gd name="T19" fmla="*/ 50 h 121"/>
                  <a:gd name="T20" fmla="*/ 25 w 90"/>
                  <a:gd name="T21" fmla="*/ 27 h 121"/>
                  <a:gd name="T22" fmla="*/ 25 w 90"/>
                  <a:gd name="T23" fmla="*/ 55 h 121"/>
                  <a:gd name="T24" fmla="*/ 25 w 90"/>
                  <a:gd name="T25" fmla="*/ 56 h 121"/>
                  <a:gd name="T26" fmla="*/ 25 w 90"/>
                  <a:gd name="T27" fmla="*/ 112 h 121"/>
                  <a:gd name="T28" fmla="*/ 33 w 90"/>
                  <a:gd name="T29" fmla="*/ 121 h 121"/>
                  <a:gd name="T30" fmla="*/ 41 w 90"/>
                  <a:gd name="T31" fmla="*/ 112 h 121"/>
                  <a:gd name="T32" fmla="*/ 41 w 90"/>
                  <a:gd name="T33" fmla="*/ 65 h 121"/>
                  <a:gd name="T34" fmla="*/ 49 w 90"/>
                  <a:gd name="T35" fmla="*/ 65 h 121"/>
                  <a:gd name="T36" fmla="*/ 49 w 90"/>
                  <a:gd name="T37" fmla="*/ 112 h 121"/>
                  <a:gd name="T38" fmla="*/ 57 w 90"/>
                  <a:gd name="T39" fmla="*/ 121 h 121"/>
                  <a:gd name="T40" fmla="*/ 65 w 90"/>
                  <a:gd name="T41" fmla="*/ 112 h 121"/>
                  <a:gd name="T42" fmla="*/ 65 w 90"/>
                  <a:gd name="T43" fmla="*/ 56 h 121"/>
                  <a:gd name="T44" fmla="*/ 65 w 90"/>
                  <a:gd name="T45" fmla="*/ 55 h 121"/>
                  <a:gd name="T46" fmla="*/ 65 w 90"/>
                  <a:gd name="T47" fmla="*/ 27 h 121"/>
                  <a:gd name="T48" fmla="*/ 76 w 90"/>
                  <a:gd name="T49" fmla="*/ 50 h 121"/>
                  <a:gd name="T50" fmla="*/ 85 w 90"/>
                  <a:gd name="T51" fmla="*/ 53 h 121"/>
                  <a:gd name="T52" fmla="*/ 88 w 90"/>
                  <a:gd name="T53" fmla="*/ 4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0" h="121">
                    <a:moveTo>
                      <a:pt x="88" y="4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8" y="1"/>
                      <a:pt x="65" y="0"/>
                      <a:pt x="62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0"/>
                      <a:pt x="23" y="1"/>
                      <a:pt x="21" y="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0" y="47"/>
                      <a:pt x="2" y="51"/>
                      <a:pt x="5" y="53"/>
                    </a:cubicBezTo>
                    <a:cubicBezTo>
                      <a:pt x="8" y="54"/>
                      <a:pt x="12" y="53"/>
                      <a:pt x="14" y="50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112"/>
                      <a:pt x="25" y="112"/>
                      <a:pt x="25" y="112"/>
                    </a:cubicBezTo>
                    <a:cubicBezTo>
                      <a:pt x="25" y="117"/>
                      <a:pt x="29" y="121"/>
                      <a:pt x="33" y="121"/>
                    </a:cubicBezTo>
                    <a:cubicBezTo>
                      <a:pt x="38" y="121"/>
                      <a:pt x="41" y="117"/>
                      <a:pt x="41" y="112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7"/>
                      <a:pt x="53" y="121"/>
                      <a:pt x="57" y="121"/>
                    </a:cubicBezTo>
                    <a:cubicBezTo>
                      <a:pt x="62" y="121"/>
                      <a:pt x="65" y="117"/>
                      <a:pt x="65" y="112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78" y="53"/>
                      <a:pt x="82" y="54"/>
                      <a:pt x="85" y="53"/>
                    </a:cubicBezTo>
                    <a:cubicBezTo>
                      <a:pt x="89" y="51"/>
                      <a:pt x="90" y="47"/>
                      <a:pt x="8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7" name="Group 56" descr="male shape">
              <a:extLst>
                <a:ext uri="{FF2B5EF4-FFF2-40B4-BE49-F238E27FC236}">
                  <a16:creationId xmlns:a16="http://schemas.microsoft.com/office/drawing/2014/main" id="{F14B14E0-D323-46DC-9E2C-F2B77D156390}"/>
                </a:ext>
              </a:extLst>
            </p:cNvPr>
            <p:cNvGrpSpPr/>
            <p:nvPr/>
          </p:nvGrpSpPr>
          <p:grpSpPr>
            <a:xfrm>
              <a:off x="7877695" y="1555287"/>
              <a:ext cx="285024" cy="496888"/>
              <a:chOff x="3022841" y="3784600"/>
              <a:chExt cx="285024" cy="496888"/>
            </a:xfrm>
            <a:solidFill>
              <a:schemeClr val="accent1"/>
            </a:solidFill>
          </p:grpSpPr>
          <p:sp>
            <p:nvSpPr>
              <p:cNvPr id="58" name="Oval 174">
                <a:extLst>
                  <a:ext uri="{FF2B5EF4-FFF2-40B4-BE49-F238E27FC236}">
                    <a16:creationId xmlns:a16="http://schemas.microsoft.com/office/drawing/2014/main" id="{876595B7-D981-4F9E-8948-25FA883529A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117849" y="3784600"/>
                <a:ext cx="95008" cy="984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175">
                <a:extLst>
                  <a:ext uri="{FF2B5EF4-FFF2-40B4-BE49-F238E27FC236}">
                    <a16:creationId xmlns:a16="http://schemas.microsoft.com/office/drawing/2014/main" id="{D8E64F14-B696-4FE0-A1A4-E82C4B9306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22841" y="3895725"/>
                <a:ext cx="285024" cy="385763"/>
              </a:xfrm>
              <a:custGeom>
                <a:avLst/>
                <a:gdLst>
                  <a:gd name="T0" fmla="*/ 88 w 90"/>
                  <a:gd name="T1" fmla="*/ 44 h 121"/>
                  <a:gd name="T2" fmla="*/ 69 w 90"/>
                  <a:gd name="T3" fmla="*/ 4 h 121"/>
                  <a:gd name="T4" fmla="*/ 62 w 90"/>
                  <a:gd name="T5" fmla="*/ 0 h 121"/>
                  <a:gd name="T6" fmla="*/ 56 w 90"/>
                  <a:gd name="T7" fmla="*/ 0 h 121"/>
                  <a:gd name="T8" fmla="*/ 34 w 90"/>
                  <a:gd name="T9" fmla="*/ 0 h 121"/>
                  <a:gd name="T10" fmla="*/ 28 w 90"/>
                  <a:gd name="T11" fmla="*/ 0 h 121"/>
                  <a:gd name="T12" fmla="*/ 21 w 90"/>
                  <a:gd name="T13" fmla="*/ 4 h 121"/>
                  <a:gd name="T14" fmla="*/ 2 w 90"/>
                  <a:gd name="T15" fmla="*/ 44 h 121"/>
                  <a:gd name="T16" fmla="*/ 5 w 90"/>
                  <a:gd name="T17" fmla="*/ 53 h 121"/>
                  <a:gd name="T18" fmla="*/ 14 w 90"/>
                  <a:gd name="T19" fmla="*/ 50 h 121"/>
                  <a:gd name="T20" fmla="*/ 25 w 90"/>
                  <a:gd name="T21" fmla="*/ 27 h 121"/>
                  <a:gd name="T22" fmla="*/ 25 w 90"/>
                  <a:gd name="T23" fmla="*/ 55 h 121"/>
                  <a:gd name="T24" fmla="*/ 25 w 90"/>
                  <a:gd name="T25" fmla="*/ 56 h 121"/>
                  <a:gd name="T26" fmla="*/ 25 w 90"/>
                  <a:gd name="T27" fmla="*/ 112 h 121"/>
                  <a:gd name="T28" fmla="*/ 33 w 90"/>
                  <a:gd name="T29" fmla="*/ 121 h 121"/>
                  <a:gd name="T30" fmla="*/ 41 w 90"/>
                  <a:gd name="T31" fmla="*/ 112 h 121"/>
                  <a:gd name="T32" fmla="*/ 41 w 90"/>
                  <a:gd name="T33" fmla="*/ 65 h 121"/>
                  <a:gd name="T34" fmla="*/ 49 w 90"/>
                  <a:gd name="T35" fmla="*/ 65 h 121"/>
                  <a:gd name="T36" fmla="*/ 49 w 90"/>
                  <a:gd name="T37" fmla="*/ 112 h 121"/>
                  <a:gd name="T38" fmla="*/ 57 w 90"/>
                  <a:gd name="T39" fmla="*/ 121 h 121"/>
                  <a:gd name="T40" fmla="*/ 65 w 90"/>
                  <a:gd name="T41" fmla="*/ 112 h 121"/>
                  <a:gd name="T42" fmla="*/ 65 w 90"/>
                  <a:gd name="T43" fmla="*/ 56 h 121"/>
                  <a:gd name="T44" fmla="*/ 65 w 90"/>
                  <a:gd name="T45" fmla="*/ 55 h 121"/>
                  <a:gd name="T46" fmla="*/ 65 w 90"/>
                  <a:gd name="T47" fmla="*/ 27 h 121"/>
                  <a:gd name="T48" fmla="*/ 76 w 90"/>
                  <a:gd name="T49" fmla="*/ 50 h 121"/>
                  <a:gd name="T50" fmla="*/ 85 w 90"/>
                  <a:gd name="T51" fmla="*/ 53 h 121"/>
                  <a:gd name="T52" fmla="*/ 88 w 90"/>
                  <a:gd name="T53" fmla="*/ 4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0" h="121">
                    <a:moveTo>
                      <a:pt x="88" y="4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8" y="1"/>
                      <a:pt x="65" y="0"/>
                      <a:pt x="62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0"/>
                      <a:pt x="23" y="1"/>
                      <a:pt x="21" y="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0" y="47"/>
                      <a:pt x="2" y="51"/>
                      <a:pt x="5" y="53"/>
                    </a:cubicBezTo>
                    <a:cubicBezTo>
                      <a:pt x="8" y="54"/>
                      <a:pt x="12" y="53"/>
                      <a:pt x="14" y="50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112"/>
                      <a:pt x="25" y="112"/>
                      <a:pt x="25" y="112"/>
                    </a:cubicBezTo>
                    <a:cubicBezTo>
                      <a:pt x="25" y="117"/>
                      <a:pt x="29" y="121"/>
                      <a:pt x="33" y="121"/>
                    </a:cubicBezTo>
                    <a:cubicBezTo>
                      <a:pt x="38" y="121"/>
                      <a:pt x="41" y="117"/>
                      <a:pt x="41" y="112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7"/>
                      <a:pt x="53" y="121"/>
                      <a:pt x="57" y="121"/>
                    </a:cubicBezTo>
                    <a:cubicBezTo>
                      <a:pt x="62" y="121"/>
                      <a:pt x="65" y="117"/>
                      <a:pt x="65" y="112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78" y="53"/>
                      <a:pt x="82" y="54"/>
                      <a:pt x="85" y="53"/>
                    </a:cubicBezTo>
                    <a:cubicBezTo>
                      <a:pt x="89" y="51"/>
                      <a:pt x="90" y="47"/>
                      <a:pt x="8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" name="Group 59" descr="male shape">
              <a:extLst>
                <a:ext uri="{FF2B5EF4-FFF2-40B4-BE49-F238E27FC236}">
                  <a16:creationId xmlns:a16="http://schemas.microsoft.com/office/drawing/2014/main" id="{5D166725-AABA-4FEC-B8CC-AF5FBF2F9329}"/>
                </a:ext>
              </a:extLst>
            </p:cNvPr>
            <p:cNvGrpSpPr/>
            <p:nvPr/>
          </p:nvGrpSpPr>
          <p:grpSpPr>
            <a:xfrm>
              <a:off x="7560670" y="1548826"/>
              <a:ext cx="285024" cy="496888"/>
              <a:chOff x="3022841" y="3784600"/>
              <a:chExt cx="285024" cy="496888"/>
            </a:xfrm>
            <a:solidFill>
              <a:schemeClr val="accent1"/>
            </a:solidFill>
          </p:grpSpPr>
          <p:sp>
            <p:nvSpPr>
              <p:cNvPr id="61" name="Oval 174">
                <a:extLst>
                  <a:ext uri="{FF2B5EF4-FFF2-40B4-BE49-F238E27FC236}">
                    <a16:creationId xmlns:a16="http://schemas.microsoft.com/office/drawing/2014/main" id="{A7A71A89-203D-4415-A9C1-8142880E83E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117849" y="3784600"/>
                <a:ext cx="95008" cy="984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175">
                <a:extLst>
                  <a:ext uri="{FF2B5EF4-FFF2-40B4-BE49-F238E27FC236}">
                    <a16:creationId xmlns:a16="http://schemas.microsoft.com/office/drawing/2014/main" id="{50C85C80-7C02-456B-9042-84B248CF94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22841" y="3895725"/>
                <a:ext cx="285024" cy="385763"/>
              </a:xfrm>
              <a:custGeom>
                <a:avLst/>
                <a:gdLst>
                  <a:gd name="T0" fmla="*/ 88 w 90"/>
                  <a:gd name="T1" fmla="*/ 44 h 121"/>
                  <a:gd name="T2" fmla="*/ 69 w 90"/>
                  <a:gd name="T3" fmla="*/ 4 h 121"/>
                  <a:gd name="T4" fmla="*/ 62 w 90"/>
                  <a:gd name="T5" fmla="*/ 0 h 121"/>
                  <a:gd name="T6" fmla="*/ 56 w 90"/>
                  <a:gd name="T7" fmla="*/ 0 h 121"/>
                  <a:gd name="T8" fmla="*/ 34 w 90"/>
                  <a:gd name="T9" fmla="*/ 0 h 121"/>
                  <a:gd name="T10" fmla="*/ 28 w 90"/>
                  <a:gd name="T11" fmla="*/ 0 h 121"/>
                  <a:gd name="T12" fmla="*/ 21 w 90"/>
                  <a:gd name="T13" fmla="*/ 4 h 121"/>
                  <a:gd name="T14" fmla="*/ 2 w 90"/>
                  <a:gd name="T15" fmla="*/ 44 h 121"/>
                  <a:gd name="T16" fmla="*/ 5 w 90"/>
                  <a:gd name="T17" fmla="*/ 53 h 121"/>
                  <a:gd name="T18" fmla="*/ 14 w 90"/>
                  <a:gd name="T19" fmla="*/ 50 h 121"/>
                  <a:gd name="T20" fmla="*/ 25 w 90"/>
                  <a:gd name="T21" fmla="*/ 27 h 121"/>
                  <a:gd name="T22" fmla="*/ 25 w 90"/>
                  <a:gd name="T23" fmla="*/ 55 h 121"/>
                  <a:gd name="T24" fmla="*/ 25 w 90"/>
                  <a:gd name="T25" fmla="*/ 56 h 121"/>
                  <a:gd name="T26" fmla="*/ 25 w 90"/>
                  <a:gd name="T27" fmla="*/ 112 h 121"/>
                  <a:gd name="T28" fmla="*/ 33 w 90"/>
                  <a:gd name="T29" fmla="*/ 121 h 121"/>
                  <a:gd name="T30" fmla="*/ 41 w 90"/>
                  <a:gd name="T31" fmla="*/ 112 h 121"/>
                  <a:gd name="T32" fmla="*/ 41 w 90"/>
                  <a:gd name="T33" fmla="*/ 65 h 121"/>
                  <a:gd name="T34" fmla="*/ 49 w 90"/>
                  <a:gd name="T35" fmla="*/ 65 h 121"/>
                  <a:gd name="T36" fmla="*/ 49 w 90"/>
                  <a:gd name="T37" fmla="*/ 112 h 121"/>
                  <a:gd name="T38" fmla="*/ 57 w 90"/>
                  <a:gd name="T39" fmla="*/ 121 h 121"/>
                  <a:gd name="T40" fmla="*/ 65 w 90"/>
                  <a:gd name="T41" fmla="*/ 112 h 121"/>
                  <a:gd name="T42" fmla="*/ 65 w 90"/>
                  <a:gd name="T43" fmla="*/ 56 h 121"/>
                  <a:gd name="T44" fmla="*/ 65 w 90"/>
                  <a:gd name="T45" fmla="*/ 55 h 121"/>
                  <a:gd name="T46" fmla="*/ 65 w 90"/>
                  <a:gd name="T47" fmla="*/ 27 h 121"/>
                  <a:gd name="T48" fmla="*/ 76 w 90"/>
                  <a:gd name="T49" fmla="*/ 50 h 121"/>
                  <a:gd name="T50" fmla="*/ 85 w 90"/>
                  <a:gd name="T51" fmla="*/ 53 h 121"/>
                  <a:gd name="T52" fmla="*/ 88 w 90"/>
                  <a:gd name="T53" fmla="*/ 4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0" h="121">
                    <a:moveTo>
                      <a:pt x="88" y="4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8" y="1"/>
                      <a:pt x="65" y="0"/>
                      <a:pt x="62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0"/>
                      <a:pt x="23" y="1"/>
                      <a:pt x="21" y="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0" y="47"/>
                      <a:pt x="2" y="51"/>
                      <a:pt x="5" y="53"/>
                    </a:cubicBezTo>
                    <a:cubicBezTo>
                      <a:pt x="8" y="54"/>
                      <a:pt x="12" y="53"/>
                      <a:pt x="14" y="50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112"/>
                      <a:pt x="25" y="112"/>
                      <a:pt x="25" y="112"/>
                    </a:cubicBezTo>
                    <a:cubicBezTo>
                      <a:pt x="25" y="117"/>
                      <a:pt x="29" y="121"/>
                      <a:pt x="33" y="121"/>
                    </a:cubicBezTo>
                    <a:cubicBezTo>
                      <a:pt x="38" y="121"/>
                      <a:pt x="41" y="117"/>
                      <a:pt x="41" y="112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7"/>
                      <a:pt x="53" y="121"/>
                      <a:pt x="57" y="121"/>
                    </a:cubicBezTo>
                    <a:cubicBezTo>
                      <a:pt x="62" y="121"/>
                      <a:pt x="65" y="117"/>
                      <a:pt x="65" y="112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78" y="53"/>
                      <a:pt x="82" y="54"/>
                      <a:pt x="85" y="53"/>
                    </a:cubicBezTo>
                    <a:cubicBezTo>
                      <a:pt x="89" y="51"/>
                      <a:pt x="90" y="47"/>
                      <a:pt x="8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62" descr="male shape">
              <a:extLst>
                <a:ext uri="{FF2B5EF4-FFF2-40B4-BE49-F238E27FC236}">
                  <a16:creationId xmlns:a16="http://schemas.microsoft.com/office/drawing/2014/main" id="{4B87F304-C08F-4807-9123-15A4EC93CD0E}"/>
                </a:ext>
              </a:extLst>
            </p:cNvPr>
            <p:cNvGrpSpPr/>
            <p:nvPr/>
          </p:nvGrpSpPr>
          <p:grpSpPr>
            <a:xfrm>
              <a:off x="11410703" y="1550908"/>
              <a:ext cx="285024" cy="496888"/>
              <a:chOff x="3022841" y="3784600"/>
              <a:chExt cx="285024" cy="496888"/>
            </a:xfrm>
            <a:solidFill>
              <a:schemeClr val="accent1"/>
            </a:solidFill>
          </p:grpSpPr>
          <p:sp>
            <p:nvSpPr>
              <p:cNvPr id="64" name="Oval 174">
                <a:extLst>
                  <a:ext uri="{FF2B5EF4-FFF2-40B4-BE49-F238E27FC236}">
                    <a16:creationId xmlns:a16="http://schemas.microsoft.com/office/drawing/2014/main" id="{F63F099C-29F3-4B8E-AA71-E3ECC2BB6F1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117849" y="3784600"/>
                <a:ext cx="95008" cy="984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175">
                <a:extLst>
                  <a:ext uri="{FF2B5EF4-FFF2-40B4-BE49-F238E27FC236}">
                    <a16:creationId xmlns:a16="http://schemas.microsoft.com/office/drawing/2014/main" id="{824787E6-0CDD-4F2A-ADF8-945D859E1AF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22841" y="3895725"/>
                <a:ext cx="285024" cy="385763"/>
              </a:xfrm>
              <a:custGeom>
                <a:avLst/>
                <a:gdLst>
                  <a:gd name="T0" fmla="*/ 88 w 90"/>
                  <a:gd name="T1" fmla="*/ 44 h 121"/>
                  <a:gd name="T2" fmla="*/ 69 w 90"/>
                  <a:gd name="T3" fmla="*/ 4 h 121"/>
                  <a:gd name="T4" fmla="*/ 62 w 90"/>
                  <a:gd name="T5" fmla="*/ 0 h 121"/>
                  <a:gd name="T6" fmla="*/ 56 w 90"/>
                  <a:gd name="T7" fmla="*/ 0 h 121"/>
                  <a:gd name="T8" fmla="*/ 34 w 90"/>
                  <a:gd name="T9" fmla="*/ 0 h 121"/>
                  <a:gd name="T10" fmla="*/ 28 w 90"/>
                  <a:gd name="T11" fmla="*/ 0 h 121"/>
                  <a:gd name="T12" fmla="*/ 21 w 90"/>
                  <a:gd name="T13" fmla="*/ 4 h 121"/>
                  <a:gd name="T14" fmla="*/ 2 w 90"/>
                  <a:gd name="T15" fmla="*/ 44 h 121"/>
                  <a:gd name="T16" fmla="*/ 5 w 90"/>
                  <a:gd name="T17" fmla="*/ 53 h 121"/>
                  <a:gd name="T18" fmla="*/ 14 w 90"/>
                  <a:gd name="T19" fmla="*/ 50 h 121"/>
                  <a:gd name="T20" fmla="*/ 25 w 90"/>
                  <a:gd name="T21" fmla="*/ 27 h 121"/>
                  <a:gd name="T22" fmla="*/ 25 w 90"/>
                  <a:gd name="T23" fmla="*/ 55 h 121"/>
                  <a:gd name="T24" fmla="*/ 25 w 90"/>
                  <a:gd name="T25" fmla="*/ 56 h 121"/>
                  <a:gd name="T26" fmla="*/ 25 w 90"/>
                  <a:gd name="T27" fmla="*/ 112 h 121"/>
                  <a:gd name="T28" fmla="*/ 33 w 90"/>
                  <a:gd name="T29" fmla="*/ 121 h 121"/>
                  <a:gd name="T30" fmla="*/ 41 w 90"/>
                  <a:gd name="T31" fmla="*/ 112 h 121"/>
                  <a:gd name="T32" fmla="*/ 41 w 90"/>
                  <a:gd name="T33" fmla="*/ 65 h 121"/>
                  <a:gd name="T34" fmla="*/ 49 w 90"/>
                  <a:gd name="T35" fmla="*/ 65 h 121"/>
                  <a:gd name="T36" fmla="*/ 49 w 90"/>
                  <a:gd name="T37" fmla="*/ 112 h 121"/>
                  <a:gd name="T38" fmla="*/ 57 w 90"/>
                  <a:gd name="T39" fmla="*/ 121 h 121"/>
                  <a:gd name="T40" fmla="*/ 65 w 90"/>
                  <a:gd name="T41" fmla="*/ 112 h 121"/>
                  <a:gd name="T42" fmla="*/ 65 w 90"/>
                  <a:gd name="T43" fmla="*/ 56 h 121"/>
                  <a:gd name="T44" fmla="*/ 65 w 90"/>
                  <a:gd name="T45" fmla="*/ 55 h 121"/>
                  <a:gd name="T46" fmla="*/ 65 w 90"/>
                  <a:gd name="T47" fmla="*/ 27 h 121"/>
                  <a:gd name="T48" fmla="*/ 76 w 90"/>
                  <a:gd name="T49" fmla="*/ 50 h 121"/>
                  <a:gd name="T50" fmla="*/ 85 w 90"/>
                  <a:gd name="T51" fmla="*/ 53 h 121"/>
                  <a:gd name="T52" fmla="*/ 88 w 90"/>
                  <a:gd name="T53" fmla="*/ 4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0" h="121">
                    <a:moveTo>
                      <a:pt x="88" y="4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8" y="1"/>
                      <a:pt x="65" y="0"/>
                      <a:pt x="62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0"/>
                      <a:pt x="23" y="1"/>
                      <a:pt x="21" y="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0" y="47"/>
                      <a:pt x="2" y="51"/>
                      <a:pt x="5" y="53"/>
                    </a:cubicBezTo>
                    <a:cubicBezTo>
                      <a:pt x="8" y="54"/>
                      <a:pt x="12" y="53"/>
                      <a:pt x="14" y="50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112"/>
                      <a:pt x="25" y="112"/>
                      <a:pt x="25" y="112"/>
                    </a:cubicBezTo>
                    <a:cubicBezTo>
                      <a:pt x="25" y="117"/>
                      <a:pt x="29" y="121"/>
                      <a:pt x="33" y="121"/>
                    </a:cubicBezTo>
                    <a:cubicBezTo>
                      <a:pt x="38" y="121"/>
                      <a:pt x="41" y="117"/>
                      <a:pt x="41" y="112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7"/>
                      <a:pt x="53" y="121"/>
                      <a:pt x="57" y="121"/>
                    </a:cubicBezTo>
                    <a:cubicBezTo>
                      <a:pt x="62" y="121"/>
                      <a:pt x="65" y="117"/>
                      <a:pt x="65" y="112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78" y="53"/>
                      <a:pt x="82" y="54"/>
                      <a:pt x="85" y="53"/>
                    </a:cubicBezTo>
                    <a:cubicBezTo>
                      <a:pt x="89" y="51"/>
                      <a:pt x="90" y="47"/>
                      <a:pt x="8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6" name="Group 65" descr="male shape">
              <a:extLst>
                <a:ext uri="{FF2B5EF4-FFF2-40B4-BE49-F238E27FC236}">
                  <a16:creationId xmlns:a16="http://schemas.microsoft.com/office/drawing/2014/main" id="{D9861300-F70A-4F43-88BE-2CF5B5D4200F}"/>
                </a:ext>
              </a:extLst>
            </p:cNvPr>
            <p:cNvGrpSpPr/>
            <p:nvPr/>
          </p:nvGrpSpPr>
          <p:grpSpPr>
            <a:xfrm>
              <a:off x="11731634" y="1550580"/>
              <a:ext cx="285024" cy="496888"/>
              <a:chOff x="3022841" y="3784600"/>
              <a:chExt cx="285024" cy="496888"/>
            </a:xfrm>
            <a:solidFill>
              <a:schemeClr val="accent1"/>
            </a:solidFill>
          </p:grpSpPr>
          <p:sp>
            <p:nvSpPr>
              <p:cNvPr id="67" name="Oval 174">
                <a:extLst>
                  <a:ext uri="{FF2B5EF4-FFF2-40B4-BE49-F238E27FC236}">
                    <a16:creationId xmlns:a16="http://schemas.microsoft.com/office/drawing/2014/main" id="{B787C26B-CADD-4D43-A288-38DF1C985D3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117849" y="3784600"/>
                <a:ext cx="95008" cy="984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175">
                <a:extLst>
                  <a:ext uri="{FF2B5EF4-FFF2-40B4-BE49-F238E27FC236}">
                    <a16:creationId xmlns:a16="http://schemas.microsoft.com/office/drawing/2014/main" id="{9F1E3DB6-AD4A-4029-9467-B8DFEFAF77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22841" y="3895725"/>
                <a:ext cx="285024" cy="385763"/>
              </a:xfrm>
              <a:custGeom>
                <a:avLst/>
                <a:gdLst>
                  <a:gd name="T0" fmla="*/ 88 w 90"/>
                  <a:gd name="T1" fmla="*/ 44 h 121"/>
                  <a:gd name="T2" fmla="*/ 69 w 90"/>
                  <a:gd name="T3" fmla="*/ 4 h 121"/>
                  <a:gd name="T4" fmla="*/ 62 w 90"/>
                  <a:gd name="T5" fmla="*/ 0 h 121"/>
                  <a:gd name="T6" fmla="*/ 56 w 90"/>
                  <a:gd name="T7" fmla="*/ 0 h 121"/>
                  <a:gd name="T8" fmla="*/ 34 w 90"/>
                  <a:gd name="T9" fmla="*/ 0 h 121"/>
                  <a:gd name="T10" fmla="*/ 28 w 90"/>
                  <a:gd name="T11" fmla="*/ 0 h 121"/>
                  <a:gd name="T12" fmla="*/ 21 w 90"/>
                  <a:gd name="T13" fmla="*/ 4 h 121"/>
                  <a:gd name="T14" fmla="*/ 2 w 90"/>
                  <a:gd name="T15" fmla="*/ 44 h 121"/>
                  <a:gd name="T16" fmla="*/ 5 w 90"/>
                  <a:gd name="T17" fmla="*/ 53 h 121"/>
                  <a:gd name="T18" fmla="*/ 14 w 90"/>
                  <a:gd name="T19" fmla="*/ 50 h 121"/>
                  <a:gd name="T20" fmla="*/ 25 w 90"/>
                  <a:gd name="T21" fmla="*/ 27 h 121"/>
                  <a:gd name="T22" fmla="*/ 25 w 90"/>
                  <a:gd name="T23" fmla="*/ 55 h 121"/>
                  <a:gd name="T24" fmla="*/ 25 w 90"/>
                  <a:gd name="T25" fmla="*/ 56 h 121"/>
                  <a:gd name="T26" fmla="*/ 25 w 90"/>
                  <a:gd name="T27" fmla="*/ 112 h 121"/>
                  <a:gd name="T28" fmla="*/ 33 w 90"/>
                  <a:gd name="T29" fmla="*/ 121 h 121"/>
                  <a:gd name="T30" fmla="*/ 41 w 90"/>
                  <a:gd name="T31" fmla="*/ 112 h 121"/>
                  <a:gd name="T32" fmla="*/ 41 w 90"/>
                  <a:gd name="T33" fmla="*/ 65 h 121"/>
                  <a:gd name="T34" fmla="*/ 49 w 90"/>
                  <a:gd name="T35" fmla="*/ 65 h 121"/>
                  <a:gd name="T36" fmla="*/ 49 w 90"/>
                  <a:gd name="T37" fmla="*/ 112 h 121"/>
                  <a:gd name="T38" fmla="*/ 57 w 90"/>
                  <a:gd name="T39" fmla="*/ 121 h 121"/>
                  <a:gd name="T40" fmla="*/ 65 w 90"/>
                  <a:gd name="T41" fmla="*/ 112 h 121"/>
                  <a:gd name="T42" fmla="*/ 65 w 90"/>
                  <a:gd name="T43" fmla="*/ 56 h 121"/>
                  <a:gd name="T44" fmla="*/ 65 w 90"/>
                  <a:gd name="T45" fmla="*/ 55 h 121"/>
                  <a:gd name="T46" fmla="*/ 65 w 90"/>
                  <a:gd name="T47" fmla="*/ 27 h 121"/>
                  <a:gd name="T48" fmla="*/ 76 w 90"/>
                  <a:gd name="T49" fmla="*/ 50 h 121"/>
                  <a:gd name="T50" fmla="*/ 85 w 90"/>
                  <a:gd name="T51" fmla="*/ 53 h 121"/>
                  <a:gd name="T52" fmla="*/ 88 w 90"/>
                  <a:gd name="T53" fmla="*/ 4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0" h="121">
                    <a:moveTo>
                      <a:pt x="88" y="4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8" y="1"/>
                      <a:pt x="65" y="0"/>
                      <a:pt x="62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0"/>
                      <a:pt x="23" y="1"/>
                      <a:pt x="21" y="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0" y="47"/>
                      <a:pt x="2" y="51"/>
                      <a:pt x="5" y="53"/>
                    </a:cubicBezTo>
                    <a:cubicBezTo>
                      <a:pt x="8" y="54"/>
                      <a:pt x="12" y="53"/>
                      <a:pt x="14" y="50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112"/>
                      <a:pt x="25" y="112"/>
                      <a:pt x="25" y="112"/>
                    </a:cubicBezTo>
                    <a:cubicBezTo>
                      <a:pt x="25" y="117"/>
                      <a:pt x="29" y="121"/>
                      <a:pt x="33" y="121"/>
                    </a:cubicBezTo>
                    <a:cubicBezTo>
                      <a:pt x="38" y="121"/>
                      <a:pt x="41" y="117"/>
                      <a:pt x="41" y="112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7"/>
                      <a:pt x="53" y="121"/>
                      <a:pt x="57" y="121"/>
                    </a:cubicBezTo>
                    <a:cubicBezTo>
                      <a:pt x="62" y="121"/>
                      <a:pt x="65" y="117"/>
                      <a:pt x="65" y="112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78" y="53"/>
                      <a:pt x="82" y="54"/>
                      <a:pt x="85" y="53"/>
                    </a:cubicBezTo>
                    <a:cubicBezTo>
                      <a:pt x="89" y="51"/>
                      <a:pt x="90" y="47"/>
                      <a:pt x="8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9" name="Group 68" descr="male shape">
              <a:extLst>
                <a:ext uri="{FF2B5EF4-FFF2-40B4-BE49-F238E27FC236}">
                  <a16:creationId xmlns:a16="http://schemas.microsoft.com/office/drawing/2014/main" id="{FD933BC9-D224-4B34-9829-CC82644F05F2}"/>
                </a:ext>
              </a:extLst>
            </p:cNvPr>
            <p:cNvGrpSpPr/>
            <p:nvPr/>
          </p:nvGrpSpPr>
          <p:grpSpPr>
            <a:xfrm>
              <a:off x="5962823" y="1552190"/>
              <a:ext cx="285024" cy="496888"/>
              <a:chOff x="3022841" y="3784600"/>
              <a:chExt cx="285024" cy="496888"/>
            </a:xfrm>
            <a:solidFill>
              <a:schemeClr val="accent1"/>
            </a:solidFill>
          </p:grpSpPr>
          <p:sp>
            <p:nvSpPr>
              <p:cNvPr id="70" name="Oval 174">
                <a:extLst>
                  <a:ext uri="{FF2B5EF4-FFF2-40B4-BE49-F238E27FC236}">
                    <a16:creationId xmlns:a16="http://schemas.microsoft.com/office/drawing/2014/main" id="{2172D05E-30AA-4DF2-9806-4F50F8CDD4F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117849" y="3784600"/>
                <a:ext cx="95008" cy="984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175">
                <a:extLst>
                  <a:ext uri="{FF2B5EF4-FFF2-40B4-BE49-F238E27FC236}">
                    <a16:creationId xmlns:a16="http://schemas.microsoft.com/office/drawing/2014/main" id="{0C092BC6-2FE1-4F10-B82D-10E0FBCAAA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22841" y="3895725"/>
                <a:ext cx="285024" cy="385763"/>
              </a:xfrm>
              <a:custGeom>
                <a:avLst/>
                <a:gdLst>
                  <a:gd name="T0" fmla="*/ 88 w 90"/>
                  <a:gd name="T1" fmla="*/ 44 h 121"/>
                  <a:gd name="T2" fmla="*/ 69 w 90"/>
                  <a:gd name="T3" fmla="*/ 4 h 121"/>
                  <a:gd name="T4" fmla="*/ 62 w 90"/>
                  <a:gd name="T5" fmla="*/ 0 h 121"/>
                  <a:gd name="T6" fmla="*/ 56 w 90"/>
                  <a:gd name="T7" fmla="*/ 0 h 121"/>
                  <a:gd name="T8" fmla="*/ 34 w 90"/>
                  <a:gd name="T9" fmla="*/ 0 h 121"/>
                  <a:gd name="T10" fmla="*/ 28 w 90"/>
                  <a:gd name="T11" fmla="*/ 0 h 121"/>
                  <a:gd name="T12" fmla="*/ 21 w 90"/>
                  <a:gd name="T13" fmla="*/ 4 h 121"/>
                  <a:gd name="T14" fmla="*/ 2 w 90"/>
                  <a:gd name="T15" fmla="*/ 44 h 121"/>
                  <a:gd name="T16" fmla="*/ 5 w 90"/>
                  <a:gd name="T17" fmla="*/ 53 h 121"/>
                  <a:gd name="T18" fmla="*/ 14 w 90"/>
                  <a:gd name="T19" fmla="*/ 50 h 121"/>
                  <a:gd name="T20" fmla="*/ 25 w 90"/>
                  <a:gd name="T21" fmla="*/ 27 h 121"/>
                  <a:gd name="T22" fmla="*/ 25 w 90"/>
                  <a:gd name="T23" fmla="*/ 55 h 121"/>
                  <a:gd name="T24" fmla="*/ 25 w 90"/>
                  <a:gd name="T25" fmla="*/ 56 h 121"/>
                  <a:gd name="T26" fmla="*/ 25 w 90"/>
                  <a:gd name="T27" fmla="*/ 112 h 121"/>
                  <a:gd name="T28" fmla="*/ 33 w 90"/>
                  <a:gd name="T29" fmla="*/ 121 h 121"/>
                  <a:gd name="T30" fmla="*/ 41 w 90"/>
                  <a:gd name="T31" fmla="*/ 112 h 121"/>
                  <a:gd name="T32" fmla="*/ 41 w 90"/>
                  <a:gd name="T33" fmla="*/ 65 h 121"/>
                  <a:gd name="T34" fmla="*/ 49 w 90"/>
                  <a:gd name="T35" fmla="*/ 65 h 121"/>
                  <a:gd name="T36" fmla="*/ 49 w 90"/>
                  <a:gd name="T37" fmla="*/ 112 h 121"/>
                  <a:gd name="T38" fmla="*/ 57 w 90"/>
                  <a:gd name="T39" fmla="*/ 121 h 121"/>
                  <a:gd name="T40" fmla="*/ 65 w 90"/>
                  <a:gd name="T41" fmla="*/ 112 h 121"/>
                  <a:gd name="T42" fmla="*/ 65 w 90"/>
                  <a:gd name="T43" fmla="*/ 56 h 121"/>
                  <a:gd name="T44" fmla="*/ 65 w 90"/>
                  <a:gd name="T45" fmla="*/ 55 h 121"/>
                  <a:gd name="T46" fmla="*/ 65 w 90"/>
                  <a:gd name="T47" fmla="*/ 27 h 121"/>
                  <a:gd name="T48" fmla="*/ 76 w 90"/>
                  <a:gd name="T49" fmla="*/ 50 h 121"/>
                  <a:gd name="T50" fmla="*/ 85 w 90"/>
                  <a:gd name="T51" fmla="*/ 53 h 121"/>
                  <a:gd name="T52" fmla="*/ 88 w 90"/>
                  <a:gd name="T53" fmla="*/ 4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0" h="121">
                    <a:moveTo>
                      <a:pt x="88" y="4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8" y="1"/>
                      <a:pt x="65" y="0"/>
                      <a:pt x="62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0"/>
                      <a:pt x="23" y="1"/>
                      <a:pt x="21" y="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0" y="47"/>
                      <a:pt x="2" y="51"/>
                      <a:pt x="5" y="53"/>
                    </a:cubicBezTo>
                    <a:cubicBezTo>
                      <a:pt x="8" y="54"/>
                      <a:pt x="12" y="53"/>
                      <a:pt x="14" y="50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112"/>
                      <a:pt x="25" y="112"/>
                      <a:pt x="25" y="112"/>
                    </a:cubicBezTo>
                    <a:cubicBezTo>
                      <a:pt x="25" y="117"/>
                      <a:pt x="29" y="121"/>
                      <a:pt x="33" y="121"/>
                    </a:cubicBezTo>
                    <a:cubicBezTo>
                      <a:pt x="38" y="121"/>
                      <a:pt x="41" y="117"/>
                      <a:pt x="41" y="112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7"/>
                      <a:pt x="53" y="121"/>
                      <a:pt x="57" y="121"/>
                    </a:cubicBezTo>
                    <a:cubicBezTo>
                      <a:pt x="62" y="121"/>
                      <a:pt x="65" y="117"/>
                      <a:pt x="65" y="112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78" y="53"/>
                      <a:pt x="82" y="54"/>
                      <a:pt x="85" y="53"/>
                    </a:cubicBezTo>
                    <a:cubicBezTo>
                      <a:pt x="89" y="51"/>
                      <a:pt x="90" y="47"/>
                      <a:pt x="8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2" name="Group 71" descr="male shape">
              <a:extLst>
                <a:ext uri="{FF2B5EF4-FFF2-40B4-BE49-F238E27FC236}">
                  <a16:creationId xmlns:a16="http://schemas.microsoft.com/office/drawing/2014/main" id="{F39FD064-090D-4079-9BAB-5CC5D685BB21}"/>
                </a:ext>
              </a:extLst>
            </p:cNvPr>
            <p:cNvGrpSpPr/>
            <p:nvPr/>
          </p:nvGrpSpPr>
          <p:grpSpPr>
            <a:xfrm>
              <a:off x="5653803" y="1550908"/>
              <a:ext cx="285024" cy="496888"/>
              <a:chOff x="3022841" y="3784600"/>
              <a:chExt cx="285024" cy="496888"/>
            </a:xfrm>
            <a:solidFill>
              <a:schemeClr val="accent1"/>
            </a:solidFill>
          </p:grpSpPr>
          <p:sp>
            <p:nvSpPr>
              <p:cNvPr id="73" name="Oval 174">
                <a:extLst>
                  <a:ext uri="{FF2B5EF4-FFF2-40B4-BE49-F238E27FC236}">
                    <a16:creationId xmlns:a16="http://schemas.microsoft.com/office/drawing/2014/main" id="{0B0459CC-84A8-479D-813D-2947618289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117849" y="3784600"/>
                <a:ext cx="95008" cy="984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175">
                <a:extLst>
                  <a:ext uri="{FF2B5EF4-FFF2-40B4-BE49-F238E27FC236}">
                    <a16:creationId xmlns:a16="http://schemas.microsoft.com/office/drawing/2014/main" id="{23BF15DB-2D6B-44E7-A32C-E614EFE34B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22841" y="3895725"/>
                <a:ext cx="285024" cy="385763"/>
              </a:xfrm>
              <a:custGeom>
                <a:avLst/>
                <a:gdLst>
                  <a:gd name="T0" fmla="*/ 88 w 90"/>
                  <a:gd name="T1" fmla="*/ 44 h 121"/>
                  <a:gd name="T2" fmla="*/ 69 w 90"/>
                  <a:gd name="T3" fmla="*/ 4 h 121"/>
                  <a:gd name="T4" fmla="*/ 62 w 90"/>
                  <a:gd name="T5" fmla="*/ 0 h 121"/>
                  <a:gd name="T6" fmla="*/ 56 w 90"/>
                  <a:gd name="T7" fmla="*/ 0 h 121"/>
                  <a:gd name="T8" fmla="*/ 34 w 90"/>
                  <a:gd name="T9" fmla="*/ 0 h 121"/>
                  <a:gd name="T10" fmla="*/ 28 w 90"/>
                  <a:gd name="T11" fmla="*/ 0 h 121"/>
                  <a:gd name="T12" fmla="*/ 21 w 90"/>
                  <a:gd name="T13" fmla="*/ 4 h 121"/>
                  <a:gd name="T14" fmla="*/ 2 w 90"/>
                  <a:gd name="T15" fmla="*/ 44 h 121"/>
                  <a:gd name="T16" fmla="*/ 5 w 90"/>
                  <a:gd name="T17" fmla="*/ 53 h 121"/>
                  <a:gd name="T18" fmla="*/ 14 w 90"/>
                  <a:gd name="T19" fmla="*/ 50 h 121"/>
                  <a:gd name="T20" fmla="*/ 25 w 90"/>
                  <a:gd name="T21" fmla="*/ 27 h 121"/>
                  <a:gd name="T22" fmla="*/ 25 w 90"/>
                  <a:gd name="T23" fmla="*/ 55 h 121"/>
                  <a:gd name="T24" fmla="*/ 25 w 90"/>
                  <a:gd name="T25" fmla="*/ 56 h 121"/>
                  <a:gd name="T26" fmla="*/ 25 w 90"/>
                  <a:gd name="T27" fmla="*/ 112 h 121"/>
                  <a:gd name="T28" fmla="*/ 33 w 90"/>
                  <a:gd name="T29" fmla="*/ 121 h 121"/>
                  <a:gd name="T30" fmla="*/ 41 w 90"/>
                  <a:gd name="T31" fmla="*/ 112 h 121"/>
                  <a:gd name="T32" fmla="*/ 41 w 90"/>
                  <a:gd name="T33" fmla="*/ 65 h 121"/>
                  <a:gd name="T34" fmla="*/ 49 w 90"/>
                  <a:gd name="T35" fmla="*/ 65 h 121"/>
                  <a:gd name="T36" fmla="*/ 49 w 90"/>
                  <a:gd name="T37" fmla="*/ 112 h 121"/>
                  <a:gd name="T38" fmla="*/ 57 w 90"/>
                  <a:gd name="T39" fmla="*/ 121 h 121"/>
                  <a:gd name="T40" fmla="*/ 65 w 90"/>
                  <a:gd name="T41" fmla="*/ 112 h 121"/>
                  <a:gd name="T42" fmla="*/ 65 w 90"/>
                  <a:gd name="T43" fmla="*/ 56 h 121"/>
                  <a:gd name="T44" fmla="*/ 65 w 90"/>
                  <a:gd name="T45" fmla="*/ 55 h 121"/>
                  <a:gd name="T46" fmla="*/ 65 w 90"/>
                  <a:gd name="T47" fmla="*/ 27 h 121"/>
                  <a:gd name="T48" fmla="*/ 76 w 90"/>
                  <a:gd name="T49" fmla="*/ 50 h 121"/>
                  <a:gd name="T50" fmla="*/ 85 w 90"/>
                  <a:gd name="T51" fmla="*/ 53 h 121"/>
                  <a:gd name="T52" fmla="*/ 88 w 90"/>
                  <a:gd name="T53" fmla="*/ 4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0" h="121">
                    <a:moveTo>
                      <a:pt x="88" y="4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8" y="1"/>
                      <a:pt x="65" y="0"/>
                      <a:pt x="62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0"/>
                      <a:pt x="23" y="1"/>
                      <a:pt x="21" y="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0" y="47"/>
                      <a:pt x="2" y="51"/>
                      <a:pt x="5" y="53"/>
                    </a:cubicBezTo>
                    <a:cubicBezTo>
                      <a:pt x="8" y="54"/>
                      <a:pt x="12" y="53"/>
                      <a:pt x="14" y="50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112"/>
                      <a:pt x="25" y="112"/>
                      <a:pt x="25" y="112"/>
                    </a:cubicBezTo>
                    <a:cubicBezTo>
                      <a:pt x="25" y="117"/>
                      <a:pt x="29" y="121"/>
                      <a:pt x="33" y="121"/>
                    </a:cubicBezTo>
                    <a:cubicBezTo>
                      <a:pt x="38" y="121"/>
                      <a:pt x="41" y="117"/>
                      <a:pt x="41" y="112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7"/>
                      <a:pt x="53" y="121"/>
                      <a:pt x="57" y="121"/>
                    </a:cubicBezTo>
                    <a:cubicBezTo>
                      <a:pt x="62" y="121"/>
                      <a:pt x="65" y="117"/>
                      <a:pt x="65" y="112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78" y="53"/>
                      <a:pt x="82" y="54"/>
                      <a:pt x="85" y="53"/>
                    </a:cubicBezTo>
                    <a:cubicBezTo>
                      <a:pt x="89" y="51"/>
                      <a:pt x="90" y="47"/>
                      <a:pt x="8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5" name="Group 74" descr="male shape">
              <a:extLst>
                <a:ext uri="{FF2B5EF4-FFF2-40B4-BE49-F238E27FC236}">
                  <a16:creationId xmlns:a16="http://schemas.microsoft.com/office/drawing/2014/main" id="{82682A3C-97F6-4D2B-B7D8-805B51421C5E}"/>
                </a:ext>
              </a:extLst>
            </p:cNvPr>
            <p:cNvGrpSpPr/>
            <p:nvPr/>
          </p:nvGrpSpPr>
          <p:grpSpPr>
            <a:xfrm>
              <a:off x="6278637" y="1544345"/>
              <a:ext cx="285024" cy="496888"/>
              <a:chOff x="3022841" y="3784600"/>
              <a:chExt cx="285024" cy="496888"/>
            </a:xfrm>
            <a:solidFill>
              <a:schemeClr val="accent1"/>
            </a:solidFill>
          </p:grpSpPr>
          <p:sp>
            <p:nvSpPr>
              <p:cNvPr id="76" name="Oval 174">
                <a:extLst>
                  <a:ext uri="{FF2B5EF4-FFF2-40B4-BE49-F238E27FC236}">
                    <a16:creationId xmlns:a16="http://schemas.microsoft.com/office/drawing/2014/main" id="{5DE7FF2C-BAC5-4CF8-AAFB-20111FBC383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117849" y="3784600"/>
                <a:ext cx="95008" cy="984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175">
                <a:extLst>
                  <a:ext uri="{FF2B5EF4-FFF2-40B4-BE49-F238E27FC236}">
                    <a16:creationId xmlns:a16="http://schemas.microsoft.com/office/drawing/2014/main" id="{3DF46875-E6D2-40F9-AC83-A390493223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22841" y="3895725"/>
                <a:ext cx="285024" cy="385763"/>
              </a:xfrm>
              <a:custGeom>
                <a:avLst/>
                <a:gdLst>
                  <a:gd name="T0" fmla="*/ 88 w 90"/>
                  <a:gd name="T1" fmla="*/ 44 h 121"/>
                  <a:gd name="T2" fmla="*/ 69 w 90"/>
                  <a:gd name="T3" fmla="*/ 4 h 121"/>
                  <a:gd name="T4" fmla="*/ 62 w 90"/>
                  <a:gd name="T5" fmla="*/ 0 h 121"/>
                  <a:gd name="T6" fmla="*/ 56 w 90"/>
                  <a:gd name="T7" fmla="*/ 0 h 121"/>
                  <a:gd name="T8" fmla="*/ 34 w 90"/>
                  <a:gd name="T9" fmla="*/ 0 h 121"/>
                  <a:gd name="T10" fmla="*/ 28 w 90"/>
                  <a:gd name="T11" fmla="*/ 0 h 121"/>
                  <a:gd name="T12" fmla="*/ 21 w 90"/>
                  <a:gd name="T13" fmla="*/ 4 h 121"/>
                  <a:gd name="T14" fmla="*/ 2 w 90"/>
                  <a:gd name="T15" fmla="*/ 44 h 121"/>
                  <a:gd name="T16" fmla="*/ 5 w 90"/>
                  <a:gd name="T17" fmla="*/ 53 h 121"/>
                  <a:gd name="T18" fmla="*/ 14 w 90"/>
                  <a:gd name="T19" fmla="*/ 50 h 121"/>
                  <a:gd name="T20" fmla="*/ 25 w 90"/>
                  <a:gd name="T21" fmla="*/ 27 h 121"/>
                  <a:gd name="T22" fmla="*/ 25 w 90"/>
                  <a:gd name="T23" fmla="*/ 55 h 121"/>
                  <a:gd name="T24" fmla="*/ 25 w 90"/>
                  <a:gd name="T25" fmla="*/ 56 h 121"/>
                  <a:gd name="T26" fmla="*/ 25 w 90"/>
                  <a:gd name="T27" fmla="*/ 112 h 121"/>
                  <a:gd name="T28" fmla="*/ 33 w 90"/>
                  <a:gd name="T29" fmla="*/ 121 h 121"/>
                  <a:gd name="T30" fmla="*/ 41 w 90"/>
                  <a:gd name="T31" fmla="*/ 112 h 121"/>
                  <a:gd name="T32" fmla="*/ 41 w 90"/>
                  <a:gd name="T33" fmla="*/ 65 h 121"/>
                  <a:gd name="T34" fmla="*/ 49 w 90"/>
                  <a:gd name="T35" fmla="*/ 65 h 121"/>
                  <a:gd name="T36" fmla="*/ 49 w 90"/>
                  <a:gd name="T37" fmla="*/ 112 h 121"/>
                  <a:gd name="T38" fmla="*/ 57 w 90"/>
                  <a:gd name="T39" fmla="*/ 121 h 121"/>
                  <a:gd name="T40" fmla="*/ 65 w 90"/>
                  <a:gd name="T41" fmla="*/ 112 h 121"/>
                  <a:gd name="T42" fmla="*/ 65 w 90"/>
                  <a:gd name="T43" fmla="*/ 56 h 121"/>
                  <a:gd name="T44" fmla="*/ 65 w 90"/>
                  <a:gd name="T45" fmla="*/ 55 h 121"/>
                  <a:gd name="T46" fmla="*/ 65 w 90"/>
                  <a:gd name="T47" fmla="*/ 27 h 121"/>
                  <a:gd name="T48" fmla="*/ 76 w 90"/>
                  <a:gd name="T49" fmla="*/ 50 h 121"/>
                  <a:gd name="T50" fmla="*/ 85 w 90"/>
                  <a:gd name="T51" fmla="*/ 53 h 121"/>
                  <a:gd name="T52" fmla="*/ 88 w 90"/>
                  <a:gd name="T53" fmla="*/ 4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0" h="121">
                    <a:moveTo>
                      <a:pt x="88" y="4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8" y="1"/>
                      <a:pt x="65" y="0"/>
                      <a:pt x="62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0"/>
                      <a:pt x="23" y="1"/>
                      <a:pt x="21" y="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0" y="47"/>
                      <a:pt x="2" y="51"/>
                      <a:pt x="5" y="53"/>
                    </a:cubicBezTo>
                    <a:cubicBezTo>
                      <a:pt x="8" y="54"/>
                      <a:pt x="12" y="53"/>
                      <a:pt x="14" y="50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112"/>
                      <a:pt x="25" y="112"/>
                      <a:pt x="25" y="112"/>
                    </a:cubicBezTo>
                    <a:cubicBezTo>
                      <a:pt x="25" y="117"/>
                      <a:pt x="29" y="121"/>
                      <a:pt x="33" y="121"/>
                    </a:cubicBezTo>
                    <a:cubicBezTo>
                      <a:pt x="38" y="121"/>
                      <a:pt x="41" y="117"/>
                      <a:pt x="41" y="112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7"/>
                      <a:pt x="53" y="121"/>
                      <a:pt x="57" y="121"/>
                    </a:cubicBezTo>
                    <a:cubicBezTo>
                      <a:pt x="62" y="121"/>
                      <a:pt x="65" y="117"/>
                      <a:pt x="65" y="112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78" y="53"/>
                      <a:pt x="82" y="54"/>
                      <a:pt x="85" y="53"/>
                    </a:cubicBezTo>
                    <a:cubicBezTo>
                      <a:pt x="89" y="51"/>
                      <a:pt x="90" y="47"/>
                      <a:pt x="8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8" name="Group 77" descr="male shape">
              <a:extLst>
                <a:ext uri="{FF2B5EF4-FFF2-40B4-BE49-F238E27FC236}">
                  <a16:creationId xmlns:a16="http://schemas.microsoft.com/office/drawing/2014/main" id="{0E344DF4-3AB0-4F94-8507-9052A66AA784}"/>
                </a:ext>
              </a:extLst>
            </p:cNvPr>
            <p:cNvGrpSpPr/>
            <p:nvPr/>
          </p:nvGrpSpPr>
          <p:grpSpPr>
            <a:xfrm>
              <a:off x="6617289" y="1555287"/>
              <a:ext cx="285024" cy="496888"/>
              <a:chOff x="3022841" y="3784600"/>
              <a:chExt cx="285024" cy="496888"/>
            </a:xfrm>
            <a:solidFill>
              <a:schemeClr val="accent1"/>
            </a:solidFill>
          </p:grpSpPr>
          <p:sp>
            <p:nvSpPr>
              <p:cNvPr id="79" name="Oval 174">
                <a:extLst>
                  <a:ext uri="{FF2B5EF4-FFF2-40B4-BE49-F238E27FC236}">
                    <a16:creationId xmlns:a16="http://schemas.microsoft.com/office/drawing/2014/main" id="{A66B81E7-5487-489F-8E2B-D0CC6E6E648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117849" y="3784600"/>
                <a:ext cx="95008" cy="984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175">
                <a:extLst>
                  <a:ext uri="{FF2B5EF4-FFF2-40B4-BE49-F238E27FC236}">
                    <a16:creationId xmlns:a16="http://schemas.microsoft.com/office/drawing/2014/main" id="{720165C3-6053-404C-A1BB-B2CECBD357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22841" y="3895725"/>
                <a:ext cx="285024" cy="385763"/>
              </a:xfrm>
              <a:custGeom>
                <a:avLst/>
                <a:gdLst>
                  <a:gd name="T0" fmla="*/ 88 w 90"/>
                  <a:gd name="T1" fmla="*/ 44 h 121"/>
                  <a:gd name="T2" fmla="*/ 69 w 90"/>
                  <a:gd name="T3" fmla="*/ 4 h 121"/>
                  <a:gd name="T4" fmla="*/ 62 w 90"/>
                  <a:gd name="T5" fmla="*/ 0 h 121"/>
                  <a:gd name="T6" fmla="*/ 56 w 90"/>
                  <a:gd name="T7" fmla="*/ 0 h 121"/>
                  <a:gd name="T8" fmla="*/ 34 w 90"/>
                  <a:gd name="T9" fmla="*/ 0 h 121"/>
                  <a:gd name="T10" fmla="*/ 28 w 90"/>
                  <a:gd name="T11" fmla="*/ 0 h 121"/>
                  <a:gd name="T12" fmla="*/ 21 w 90"/>
                  <a:gd name="T13" fmla="*/ 4 h 121"/>
                  <a:gd name="T14" fmla="*/ 2 w 90"/>
                  <a:gd name="T15" fmla="*/ 44 h 121"/>
                  <a:gd name="T16" fmla="*/ 5 w 90"/>
                  <a:gd name="T17" fmla="*/ 53 h 121"/>
                  <a:gd name="T18" fmla="*/ 14 w 90"/>
                  <a:gd name="T19" fmla="*/ 50 h 121"/>
                  <a:gd name="T20" fmla="*/ 25 w 90"/>
                  <a:gd name="T21" fmla="*/ 27 h 121"/>
                  <a:gd name="T22" fmla="*/ 25 w 90"/>
                  <a:gd name="T23" fmla="*/ 55 h 121"/>
                  <a:gd name="T24" fmla="*/ 25 w 90"/>
                  <a:gd name="T25" fmla="*/ 56 h 121"/>
                  <a:gd name="T26" fmla="*/ 25 w 90"/>
                  <a:gd name="T27" fmla="*/ 112 h 121"/>
                  <a:gd name="T28" fmla="*/ 33 w 90"/>
                  <a:gd name="T29" fmla="*/ 121 h 121"/>
                  <a:gd name="T30" fmla="*/ 41 w 90"/>
                  <a:gd name="T31" fmla="*/ 112 h 121"/>
                  <a:gd name="T32" fmla="*/ 41 w 90"/>
                  <a:gd name="T33" fmla="*/ 65 h 121"/>
                  <a:gd name="T34" fmla="*/ 49 w 90"/>
                  <a:gd name="T35" fmla="*/ 65 h 121"/>
                  <a:gd name="T36" fmla="*/ 49 w 90"/>
                  <a:gd name="T37" fmla="*/ 112 h 121"/>
                  <a:gd name="T38" fmla="*/ 57 w 90"/>
                  <a:gd name="T39" fmla="*/ 121 h 121"/>
                  <a:gd name="T40" fmla="*/ 65 w 90"/>
                  <a:gd name="T41" fmla="*/ 112 h 121"/>
                  <a:gd name="T42" fmla="*/ 65 w 90"/>
                  <a:gd name="T43" fmla="*/ 56 h 121"/>
                  <a:gd name="T44" fmla="*/ 65 w 90"/>
                  <a:gd name="T45" fmla="*/ 55 h 121"/>
                  <a:gd name="T46" fmla="*/ 65 w 90"/>
                  <a:gd name="T47" fmla="*/ 27 h 121"/>
                  <a:gd name="T48" fmla="*/ 76 w 90"/>
                  <a:gd name="T49" fmla="*/ 50 h 121"/>
                  <a:gd name="T50" fmla="*/ 85 w 90"/>
                  <a:gd name="T51" fmla="*/ 53 h 121"/>
                  <a:gd name="T52" fmla="*/ 88 w 90"/>
                  <a:gd name="T53" fmla="*/ 4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0" h="121">
                    <a:moveTo>
                      <a:pt x="88" y="4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8" y="1"/>
                      <a:pt x="65" y="0"/>
                      <a:pt x="62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0"/>
                      <a:pt x="23" y="1"/>
                      <a:pt x="21" y="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0" y="47"/>
                      <a:pt x="2" y="51"/>
                      <a:pt x="5" y="53"/>
                    </a:cubicBezTo>
                    <a:cubicBezTo>
                      <a:pt x="8" y="54"/>
                      <a:pt x="12" y="53"/>
                      <a:pt x="14" y="50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112"/>
                      <a:pt x="25" y="112"/>
                      <a:pt x="25" y="112"/>
                    </a:cubicBezTo>
                    <a:cubicBezTo>
                      <a:pt x="25" y="117"/>
                      <a:pt x="29" y="121"/>
                      <a:pt x="33" y="121"/>
                    </a:cubicBezTo>
                    <a:cubicBezTo>
                      <a:pt x="38" y="121"/>
                      <a:pt x="41" y="117"/>
                      <a:pt x="41" y="112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7"/>
                      <a:pt x="53" y="121"/>
                      <a:pt x="57" y="121"/>
                    </a:cubicBezTo>
                    <a:cubicBezTo>
                      <a:pt x="62" y="121"/>
                      <a:pt x="65" y="117"/>
                      <a:pt x="65" y="112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78" y="53"/>
                      <a:pt x="82" y="54"/>
                      <a:pt x="85" y="53"/>
                    </a:cubicBezTo>
                    <a:cubicBezTo>
                      <a:pt x="89" y="51"/>
                      <a:pt x="90" y="47"/>
                      <a:pt x="8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1" name="Group 80" descr="male shape">
              <a:extLst>
                <a:ext uri="{FF2B5EF4-FFF2-40B4-BE49-F238E27FC236}">
                  <a16:creationId xmlns:a16="http://schemas.microsoft.com/office/drawing/2014/main" id="{290D64AC-1FDA-44C8-91A1-C36469E21FF0}"/>
                </a:ext>
              </a:extLst>
            </p:cNvPr>
            <p:cNvGrpSpPr/>
            <p:nvPr/>
          </p:nvGrpSpPr>
          <p:grpSpPr>
            <a:xfrm>
              <a:off x="6936171" y="1546839"/>
              <a:ext cx="285024" cy="496888"/>
              <a:chOff x="3022841" y="3784600"/>
              <a:chExt cx="285024" cy="496888"/>
            </a:xfrm>
            <a:solidFill>
              <a:schemeClr val="accent1"/>
            </a:solidFill>
          </p:grpSpPr>
          <p:sp>
            <p:nvSpPr>
              <p:cNvPr id="82" name="Oval 174">
                <a:extLst>
                  <a:ext uri="{FF2B5EF4-FFF2-40B4-BE49-F238E27FC236}">
                    <a16:creationId xmlns:a16="http://schemas.microsoft.com/office/drawing/2014/main" id="{10108DD7-1861-430F-AB7E-E0CD6D3106A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117849" y="3784600"/>
                <a:ext cx="95008" cy="984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175">
                <a:extLst>
                  <a:ext uri="{FF2B5EF4-FFF2-40B4-BE49-F238E27FC236}">
                    <a16:creationId xmlns:a16="http://schemas.microsoft.com/office/drawing/2014/main" id="{30FBA1CC-B15E-4DC7-B3A0-F8033DD936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22841" y="3895725"/>
                <a:ext cx="285024" cy="385763"/>
              </a:xfrm>
              <a:custGeom>
                <a:avLst/>
                <a:gdLst>
                  <a:gd name="T0" fmla="*/ 88 w 90"/>
                  <a:gd name="T1" fmla="*/ 44 h 121"/>
                  <a:gd name="T2" fmla="*/ 69 w 90"/>
                  <a:gd name="T3" fmla="*/ 4 h 121"/>
                  <a:gd name="T4" fmla="*/ 62 w 90"/>
                  <a:gd name="T5" fmla="*/ 0 h 121"/>
                  <a:gd name="T6" fmla="*/ 56 w 90"/>
                  <a:gd name="T7" fmla="*/ 0 h 121"/>
                  <a:gd name="T8" fmla="*/ 34 w 90"/>
                  <a:gd name="T9" fmla="*/ 0 h 121"/>
                  <a:gd name="T10" fmla="*/ 28 w 90"/>
                  <a:gd name="T11" fmla="*/ 0 h 121"/>
                  <a:gd name="T12" fmla="*/ 21 w 90"/>
                  <a:gd name="T13" fmla="*/ 4 h 121"/>
                  <a:gd name="T14" fmla="*/ 2 w 90"/>
                  <a:gd name="T15" fmla="*/ 44 h 121"/>
                  <a:gd name="T16" fmla="*/ 5 w 90"/>
                  <a:gd name="T17" fmla="*/ 53 h 121"/>
                  <a:gd name="T18" fmla="*/ 14 w 90"/>
                  <a:gd name="T19" fmla="*/ 50 h 121"/>
                  <a:gd name="T20" fmla="*/ 25 w 90"/>
                  <a:gd name="T21" fmla="*/ 27 h 121"/>
                  <a:gd name="T22" fmla="*/ 25 w 90"/>
                  <a:gd name="T23" fmla="*/ 55 h 121"/>
                  <a:gd name="T24" fmla="*/ 25 w 90"/>
                  <a:gd name="T25" fmla="*/ 56 h 121"/>
                  <a:gd name="T26" fmla="*/ 25 w 90"/>
                  <a:gd name="T27" fmla="*/ 112 h 121"/>
                  <a:gd name="T28" fmla="*/ 33 w 90"/>
                  <a:gd name="T29" fmla="*/ 121 h 121"/>
                  <a:gd name="T30" fmla="*/ 41 w 90"/>
                  <a:gd name="T31" fmla="*/ 112 h 121"/>
                  <a:gd name="T32" fmla="*/ 41 w 90"/>
                  <a:gd name="T33" fmla="*/ 65 h 121"/>
                  <a:gd name="T34" fmla="*/ 49 w 90"/>
                  <a:gd name="T35" fmla="*/ 65 h 121"/>
                  <a:gd name="T36" fmla="*/ 49 w 90"/>
                  <a:gd name="T37" fmla="*/ 112 h 121"/>
                  <a:gd name="T38" fmla="*/ 57 w 90"/>
                  <a:gd name="T39" fmla="*/ 121 h 121"/>
                  <a:gd name="T40" fmla="*/ 65 w 90"/>
                  <a:gd name="T41" fmla="*/ 112 h 121"/>
                  <a:gd name="T42" fmla="*/ 65 w 90"/>
                  <a:gd name="T43" fmla="*/ 56 h 121"/>
                  <a:gd name="T44" fmla="*/ 65 w 90"/>
                  <a:gd name="T45" fmla="*/ 55 h 121"/>
                  <a:gd name="T46" fmla="*/ 65 w 90"/>
                  <a:gd name="T47" fmla="*/ 27 h 121"/>
                  <a:gd name="T48" fmla="*/ 76 w 90"/>
                  <a:gd name="T49" fmla="*/ 50 h 121"/>
                  <a:gd name="T50" fmla="*/ 85 w 90"/>
                  <a:gd name="T51" fmla="*/ 53 h 121"/>
                  <a:gd name="T52" fmla="*/ 88 w 90"/>
                  <a:gd name="T53" fmla="*/ 4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0" h="121">
                    <a:moveTo>
                      <a:pt x="88" y="4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8" y="1"/>
                      <a:pt x="65" y="0"/>
                      <a:pt x="62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0"/>
                      <a:pt x="23" y="1"/>
                      <a:pt x="21" y="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0" y="47"/>
                      <a:pt x="2" y="51"/>
                      <a:pt x="5" y="53"/>
                    </a:cubicBezTo>
                    <a:cubicBezTo>
                      <a:pt x="8" y="54"/>
                      <a:pt x="12" y="53"/>
                      <a:pt x="14" y="50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112"/>
                      <a:pt x="25" y="112"/>
                      <a:pt x="25" y="112"/>
                    </a:cubicBezTo>
                    <a:cubicBezTo>
                      <a:pt x="25" y="117"/>
                      <a:pt x="29" y="121"/>
                      <a:pt x="33" y="121"/>
                    </a:cubicBezTo>
                    <a:cubicBezTo>
                      <a:pt x="38" y="121"/>
                      <a:pt x="41" y="117"/>
                      <a:pt x="41" y="112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7"/>
                      <a:pt x="53" y="121"/>
                      <a:pt x="57" y="121"/>
                    </a:cubicBezTo>
                    <a:cubicBezTo>
                      <a:pt x="62" y="121"/>
                      <a:pt x="65" y="117"/>
                      <a:pt x="65" y="112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78" y="53"/>
                      <a:pt x="82" y="54"/>
                      <a:pt x="85" y="53"/>
                    </a:cubicBezTo>
                    <a:cubicBezTo>
                      <a:pt x="89" y="51"/>
                      <a:pt x="90" y="47"/>
                      <a:pt x="8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4" name="Group 83" descr="male shape">
              <a:extLst>
                <a:ext uri="{FF2B5EF4-FFF2-40B4-BE49-F238E27FC236}">
                  <a16:creationId xmlns:a16="http://schemas.microsoft.com/office/drawing/2014/main" id="{7DE0D64E-983F-41A5-A222-951EC848039E}"/>
                </a:ext>
              </a:extLst>
            </p:cNvPr>
            <p:cNvGrpSpPr/>
            <p:nvPr/>
          </p:nvGrpSpPr>
          <p:grpSpPr>
            <a:xfrm>
              <a:off x="7245216" y="1556471"/>
              <a:ext cx="285024" cy="496888"/>
              <a:chOff x="3022841" y="3784600"/>
              <a:chExt cx="285024" cy="496888"/>
            </a:xfrm>
            <a:solidFill>
              <a:schemeClr val="accent1"/>
            </a:solidFill>
          </p:grpSpPr>
          <p:sp>
            <p:nvSpPr>
              <p:cNvPr id="85" name="Oval 174">
                <a:extLst>
                  <a:ext uri="{FF2B5EF4-FFF2-40B4-BE49-F238E27FC236}">
                    <a16:creationId xmlns:a16="http://schemas.microsoft.com/office/drawing/2014/main" id="{515FB34C-FA6C-4706-919C-BD3571EBB89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117849" y="3784600"/>
                <a:ext cx="95008" cy="984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175">
                <a:extLst>
                  <a:ext uri="{FF2B5EF4-FFF2-40B4-BE49-F238E27FC236}">
                    <a16:creationId xmlns:a16="http://schemas.microsoft.com/office/drawing/2014/main" id="{FA3641F3-E424-4BE6-82EB-A0C7013D61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22841" y="3895725"/>
                <a:ext cx="285024" cy="385763"/>
              </a:xfrm>
              <a:custGeom>
                <a:avLst/>
                <a:gdLst>
                  <a:gd name="T0" fmla="*/ 88 w 90"/>
                  <a:gd name="T1" fmla="*/ 44 h 121"/>
                  <a:gd name="T2" fmla="*/ 69 w 90"/>
                  <a:gd name="T3" fmla="*/ 4 h 121"/>
                  <a:gd name="T4" fmla="*/ 62 w 90"/>
                  <a:gd name="T5" fmla="*/ 0 h 121"/>
                  <a:gd name="T6" fmla="*/ 56 w 90"/>
                  <a:gd name="T7" fmla="*/ 0 h 121"/>
                  <a:gd name="T8" fmla="*/ 34 w 90"/>
                  <a:gd name="T9" fmla="*/ 0 h 121"/>
                  <a:gd name="T10" fmla="*/ 28 w 90"/>
                  <a:gd name="T11" fmla="*/ 0 h 121"/>
                  <a:gd name="T12" fmla="*/ 21 w 90"/>
                  <a:gd name="T13" fmla="*/ 4 h 121"/>
                  <a:gd name="T14" fmla="*/ 2 w 90"/>
                  <a:gd name="T15" fmla="*/ 44 h 121"/>
                  <a:gd name="T16" fmla="*/ 5 w 90"/>
                  <a:gd name="T17" fmla="*/ 53 h 121"/>
                  <a:gd name="T18" fmla="*/ 14 w 90"/>
                  <a:gd name="T19" fmla="*/ 50 h 121"/>
                  <a:gd name="T20" fmla="*/ 25 w 90"/>
                  <a:gd name="T21" fmla="*/ 27 h 121"/>
                  <a:gd name="T22" fmla="*/ 25 w 90"/>
                  <a:gd name="T23" fmla="*/ 55 h 121"/>
                  <a:gd name="T24" fmla="*/ 25 w 90"/>
                  <a:gd name="T25" fmla="*/ 56 h 121"/>
                  <a:gd name="T26" fmla="*/ 25 w 90"/>
                  <a:gd name="T27" fmla="*/ 112 h 121"/>
                  <a:gd name="T28" fmla="*/ 33 w 90"/>
                  <a:gd name="T29" fmla="*/ 121 h 121"/>
                  <a:gd name="T30" fmla="*/ 41 w 90"/>
                  <a:gd name="T31" fmla="*/ 112 h 121"/>
                  <a:gd name="T32" fmla="*/ 41 w 90"/>
                  <a:gd name="T33" fmla="*/ 65 h 121"/>
                  <a:gd name="T34" fmla="*/ 49 w 90"/>
                  <a:gd name="T35" fmla="*/ 65 h 121"/>
                  <a:gd name="T36" fmla="*/ 49 w 90"/>
                  <a:gd name="T37" fmla="*/ 112 h 121"/>
                  <a:gd name="T38" fmla="*/ 57 w 90"/>
                  <a:gd name="T39" fmla="*/ 121 h 121"/>
                  <a:gd name="T40" fmla="*/ 65 w 90"/>
                  <a:gd name="T41" fmla="*/ 112 h 121"/>
                  <a:gd name="T42" fmla="*/ 65 w 90"/>
                  <a:gd name="T43" fmla="*/ 56 h 121"/>
                  <a:gd name="T44" fmla="*/ 65 w 90"/>
                  <a:gd name="T45" fmla="*/ 55 h 121"/>
                  <a:gd name="T46" fmla="*/ 65 w 90"/>
                  <a:gd name="T47" fmla="*/ 27 h 121"/>
                  <a:gd name="T48" fmla="*/ 76 w 90"/>
                  <a:gd name="T49" fmla="*/ 50 h 121"/>
                  <a:gd name="T50" fmla="*/ 85 w 90"/>
                  <a:gd name="T51" fmla="*/ 53 h 121"/>
                  <a:gd name="T52" fmla="*/ 88 w 90"/>
                  <a:gd name="T53" fmla="*/ 4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0" h="121">
                    <a:moveTo>
                      <a:pt x="88" y="4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8" y="1"/>
                      <a:pt x="65" y="0"/>
                      <a:pt x="62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0"/>
                      <a:pt x="23" y="1"/>
                      <a:pt x="21" y="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0" y="47"/>
                      <a:pt x="2" y="51"/>
                      <a:pt x="5" y="53"/>
                    </a:cubicBezTo>
                    <a:cubicBezTo>
                      <a:pt x="8" y="54"/>
                      <a:pt x="12" y="53"/>
                      <a:pt x="14" y="50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112"/>
                      <a:pt x="25" y="112"/>
                      <a:pt x="25" y="112"/>
                    </a:cubicBezTo>
                    <a:cubicBezTo>
                      <a:pt x="25" y="117"/>
                      <a:pt x="29" y="121"/>
                      <a:pt x="33" y="121"/>
                    </a:cubicBezTo>
                    <a:cubicBezTo>
                      <a:pt x="38" y="121"/>
                      <a:pt x="41" y="117"/>
                      <a:pt x="41" y="112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7"/>
                      <a:pt x="53" y="121"/>
                      <a:pt x="57" y="121"/>
                    </a:cubicBezTo>
                    <a:cubicBezTo>
                      <a:pt x="62" y="121"/>
                      <a:pt x="65" y="117"/>
                      <a:pt x="65" y="112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5" y="27"/>
                      <a:pt x="65" y="27"/>
                      <a:pt x="65" y="27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78" y="53"/>
                      <a:pt x="82" y="54"/>
                      <a:pt x="85" y="53"/>
                    </a:cubicBezTo>
                    <a:cubicBezTo>
                      <a:pt x="89" y="51"/>
                      <a:pt x="90" y="47"/>
                      <a:pt x="8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6B414D0B-7AD1-4050-9440-BB8F55BBA433}"/>
              </a:ext>
            </a:extLst>
          </p:cNvPr>
          <p:cNvSpPr txBox="1"/>
          <p:nvPr/>
        </p:nvSpPr>
        <p:spPr>
          <a:xfrm>
            <a:off x="7582769" y="6405134"/>
            <a:ext cx="462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Alzheimer’s Association. (2022). </a:t>
            </a:r>
            <a:r>
              <a:rPr lang="en-US" sz="800" i="1" dirty="0"/>
              <a:t>North Carolina Blog</a:t>
            </a:r>
            <a:r>
              <a:rPr lang="en-US" sz="800" dirty="0"/>
              <a:t>. North Carolina Legislative Update. Retrieved from </a:t>
            </a:r>
            <a:r>
              <a:rPr lang="en-US" sz="800" u="sng" dirty="0">
                <a:hlinkClick r:id="rId7"/>
              </a:rPr>
              <a:t>https://alzheimersnorthcarolina.blog/2022/11/13/north-carolina-legislative-update-november-2022/#:~:text=In%202021%2C%20356%2C000%20North%20Carolina,the%20future%20for%20our%20state</a:t>
            </a:r>
            <a:endParaRPr lang="en-US" sz="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AB2763-D0DC-6927-56F9-73E14DB446D8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5" name="Picture 4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BAFB61F5-5984-4A80-50E5-8E3B3D7C3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9FF1623-F9BF-5292-685E-7977795DB917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0791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A2546F-3E43-4174-9D12-9EA12CA31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339" y="960120"/>
            <a:ext cx="3938567" cy="4937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04791A-5DC1-41A4-AA44-4F04B4DFF5F0}"/>
              </a:ext>
            </a:extLst>
          </p:cNvPr>
          <p:cNvSpPr txBox="1"/>
          <p:nvPr/>
        </p:nvSpPr>
        <p:spPr>
          <a:xfrm>
            <a:off x="0" y="85725"/>
            <a:ext cx="6981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Franklin Gothic Medium" panose="020B0603020102020204" pitchFamily="34" charset="0"/>
              </a:rPr>
              <a:t>INFORMAL CARE: DEFINITION </a:t>
            </a:r>
            <a:br>
              <a:rPr lang="en-US" sz="3600" dirty="0">
                <a:latin typeface="Franklin Gothic Medium" panose="020B0603020102020204" pitchFamily="34" charset="0"/>
              </a:rPr>
            </a:br>
            <a:r>
              <a:rPr lang="en-US" sz="3600" dirty="0">
                <a:latin typeface="Franklin Gothic Medium" panose="020B0603020102020204" pitchFamily="34" charset="0"/>
              </a:rPr>
              <a:t>AND DISTINCTIONS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656C36-E5DA-47A1-82D0-31091AD56EE7}"/>
              </a:ext>
            </a:extLst>
          </p:cNvPr>
          <p:cNvSpPr txBox="1"/>
          <p:nvPr/>
        </p:nvSpPr>
        <p:spPr>
          <a:xfrm>
            <a:off x="207998" y="1509296"/>
            <a:ext cx="67738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Unpaid care by family members and friends. </a:t>
            </a:r>
          </a:p>
          <a:p>
            <a:endParaRPr lang="en-US" sz="2800" b="1" dirty="0"/>
          </a:p>
          <a:p>
            <a:r>
              <a:rPr lang="en-US" sz="2800" b="1" dirty="0"/>
              <a:t>Typically calculated as:</a:t>
            </a:r>
          </a:p>
          <a:p>
            <a:endParaRPr lang="en-US" sz="2800" b="1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35000"/>
              <a:buFont typeface="Calibri" panose="020F0502020204030204" pitchFamily="34" charset="0"/>
              <a:buChar char="$"/>
            </a:pPr>
            <a:r>
              <a:rPr lang="en-US" sz="2800" b="1" dirty="0"/>
              <a:t>Replacement cost – cost of replacing informal care with formal care </a:t>
            </a:r>
          </a:p>
          <a:p>
            <a:endParaRPr lang="en-US" sz="2800" b="1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35000"/>
              <a:buFont typeface="Calibri" panose="020F0502020204030204" pitchFamily="34" charset="0"/>
              <a:buChar char="$"/>
            </a:pPr>
            <a:r>
              <a:rPr lang="en-US" sz="2800" b="1" dirty="0"/>
              <a:t>Foregone wages – the difference between achieved earnings and the earnings that could have been achieved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AC0E2C-A6AE-29CF-3A2E-CDD31BE5A112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6" name="Picture 5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84E516F1-93E0-AB0D-BCFF-8D4565B18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055F93-4BC9-6665-8885-888103E0D096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4350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04791A-5DC1-41A4-AA44-4F04B4DFF5F0}"/>
              </a:ext>
            </a:extLst>
          </p:cNvPr>
          <p:cNvSpPr txBox="1"/>
          <p:nvPr/>
        </p:nvSpPr>
        <p:spPr>
          <a:xfrm>
            <a:off x="0" y="18985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Franklin Gothic Medium" panose="020B0603020102020204" pitchFamily="34" charset="0"/>
              </a:rPr>
              <a:t>CALCULATING THE TRUE VALUE OF INFORMAL CARE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656C36-E5DA-47A1-82D0-31091AD56EE7}"/>
              </a:ext>
            </a:extLst>
          </p:cNvPr>
          <p:cNvSpPr txBox="1"/>
          <p:nvPr/>
        </p:nvSpPr>
        <p:spPr>
          <a:xfrm>
            <a:off x="459925" y="1096505"/>
            <a:ext cx="77027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Replacement cost and foregone wage calculations likely underestimate the value of informal care. The “welfare cost” calculation is more comprehensive. It includes:</a:t>
            </a:r>
          </a:p>
          <a:p>
            <a:endParaRPr lang="en-US" b="1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35000"/>
              <a:buFont typeface="Calibri" panose="020F0502020204030204" pitchFamily="34" charset="0"/>
              <a:buChar char="$"/>
            </a:pPr>
            <a:r>
              <a:rPr lang="en-US" sz="2800" b="1" dirty="0"/>
              <a:t>Cost of foregone wages</a:t>
            </a:r>
            <a:br>
              <a:rPr lang="en-US" sz="2800" b="1" dirty="0"/>
            </a:br>
            <a:endParaRPr lang="en-US" b="1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35000"/>
              <a:buFont typeface="Calibri" panose="020F0502020204030204" pitchFamily="34" charset="0"/>
              <a:buChar char="$"/>
            </a:pPr>
            <a:r>
              <a:rPr lang="en-US" sz="2800" b="1" dirty="0"/>
              <a:t>Value of lost leisure</a:t>
            </a:r>
            <a:br>
              <a:rPr lang="en-US" sz="2800" b="1" dirty="0"/>
            </a:br>
            <a:endParaRPr lang="en-US" b="1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35000"/>
              <a:buFont typeface="Calibri" panose="020F0502020204030204" pitchFamily="34" charset="0"/>
              <a:buChar char="$"/>
            </a:pPr>
            <a:r>
              <a:rPr lang="en-US" sz="2800" b="1" dirty="0"/>
              <a:t>Implications for future </a:t>
            </a:r>
            <a:br>
              <a:rPr lang="en-US" sz="2800" b="1" dirty="0"/>
            </a:br>
            <a:r>
              <a:rPr lang="en-US" sz="2800" b="1" dirty="0"/>
              <a:t>employability and wages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17F8E78-AC93-4D3B-93A3-B7A1BD27D013}"/>
              </a:ext>
            </a:extLst>
          </p:cNvPr>
          <p:cNvSpPr>
            <a:spLocks noChangeAspect="1"/>
          </p:cNvSpPr>
          <p:nvPr/>
        </p:nvSpPr>
        <p:spPr>
          <a:xfrm>
            <a:off x="7104036" y="1303156"/>
            <a:ext cx="4739550" cy="4739550"/>
          </a:xfrm>
          <a:prstGeom prst="ellips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 2018 study comparing the costs of informal caregiving found that the average cost in foregone wages was estimated at $24,500; the welfare cost was estimated at $180,000.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CE2B52-A30A-4449-9D28-E0B3E875189E}"/>
              </a:ext>
            </a:extLst>
          </p:cNvPr>
          <p:cNvSpPr txBox="1"/>
          <p:nvPr/>
        </p:nvSpPr>
        <p:spPr>
          <a:xfrm>
            <a:off x="3644814" y="6448124"/>
            <a:ext cx="7702768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Coe, N., </a:t>
            </a:r>
            <a:r>
              <a:rPr lang="en-US" sz="900" dirty="0" err="1"/>
              <a:t>Skira</a:t>
            </a:r>
            <a:r>
              <a:rPr lang="en-US" sz="900" dirty="0"/>
              <a:t>, M., and Larson, E. (2018). A Comprehensive Measure of the Costs of Caring for a Parent: Differences According to Functional Status. Journal of the American Geriatrics Society, 66 (10), 2003-2008. </a:t>
            </a:r>
            <a:r>
              <a:rPr lang="en-US" sz="900" u="sng" dirty="0">
                <a:hlinkClick r:id="rId2"/>
              </a:rPr>
              <a:t>https://doi-org.proxy177.nclive.org/10.1111/jgs.15552</a:t>
            </a:r>
            <a:endParaRPr lang="en-US" sz="9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4D8B5D-2A03-077F-F1AB-BC8602AA4F0F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7" name="Picture 6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EF613093-0FFD-5631-69CD-4BF88D93D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F10128-8BF9-E9C9-1D9C-0BF0C81C4BEA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3530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04791A-5DC1-41A4-AA44-4F04B4DFF5F0}"/>
              </a:ext>
            </a:extLst>
          </p:cNvPr>
          <p:cNvSpPr txBox="1"/>
          <p:nvPr/>
        </p:nvSpPr>
        <p:spPr>
          <a:xfrm>
            <a:off x="1" y="86476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Franklin Gothic Medium" panose="020B0603020102020204" pitchFamily="34" charset="0"/>
              </a:rPr>
              <a:t>INFORMAL CARE COSTS FOR THOSE WITH DEMENTIA</a:t>
            </a:r>
          </a:p>
          <a:p>
            <a:pPr algn="ctr"/>
            <a:r>
              <a:rPr lang="en-US" sz="3600" dirty="0">
                <a:latin typeface="Franklin Gothic Medium" panose="020B0603020102020204" pitchFamily="34" charset="0"/>
              </a:rPr>
              <a:t>VS. THOSE WITH OTHER DISEASES &amp; CONDITIONS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5CA3CC-8CFB-4ED1-8860-7317B7F8717A}"/>
              </a:ext>
            </a:extLst>
          </p:cNvPr>
          <p:cNvSpPr txBox="1"/>
          <p:nvPr/>
        </p:nvSpPr>
        <p:spPr>
          <a:xfrm>
            <a:off x="3733518" y="5894605"/>
            <a:ext cx="8458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Wong, W. (2020). Addressing Unmet Needs in Alzheimer Disease: Implications of Delayed Diagnosis and Examining New and Emerging Therapies. American Journal of Managed Care. 26(8), S177-S183. </a:t>
            </a:r>
            <a:r>
              <a:rPr lang="en-US" sz="900" u="sng" dirty="0">
                <a:hlinkClick r:id="rId2"/>
              </a:rPr>
              <a:t>https://doi.org/10.37765/ajmc.2020.88482</a:t>
            </a:r>
            <a:r>
              <a:rPr lang="en-US" sz="900" dirty="0"/>
              <a:t>.</a:t>
            </a:r>
          </a:p>
          <a:p>
            <a:r>
              <a:rPr lang="en-US" sz="900" dirty="0"/>
              <a:t>National Institutes of Health. Health care costs for dementia found greater than for any other disease. Retrieved from: </a:t>
            </a:r>
            <a:r>
              <a:rPr lang="en-US" sz="900" u="sng" dirty="0">
                <a:hlinkClick r:id="rId3"/>
              </a:rPr>
              <a:t>https://www.nih.gov/news-events/news-releases/health-care-costs-dementia-found-greater-any-other-disease#:~:text=In%20the%20last%20five%20years,including%20cancer%20and%20heart%20disease</a:t>
            </a:r>
            <a:endParaRPr lang="en-US" sz="900" u="sng" dirty="0"/>
          </a:p>
          <a:p>
            <a:r>
              <a:rPr lang="en-US" sz="900" dirty="0" err="1"/>
              <a:t>Jutkowitz</a:t>
            </a:r>
            <a:r>
              <a:rPr lang="en-US" sz="900" dirty="0"/>
              <a:t>, E., Kane, R. L., </a:t>
            </a:r>
            <a:r>
              <a:rPr lang="en-US" sz="900" dirty="0" err="1"/>
              <a:t>Gaugler</a:t>
            </a:r>
            <a:r>
              <a:rPr lang="en-US" sz="900" dirty="0"/>
              <a:t>, J. E., </a:t>
            </a:r>
            <a:r>
              <a:rPr lang="en-US" sz="900" dirty="0" err="1"/>
              <a:t>MacLehose</a:t>
            </a:r>
            <a:r>
              <a:rPr lang="en-US" sz="900" dirty="0"/>
              <a:t>, R. F., Dowd, B., &amp; Kuntz, K. M. (2017). Societal and family lifetime cost of dementia: Implications for policy. Journal of the American Geriatrics Society, 65(10), 2169–2175. </a:t>
            </a:r>
            <a:r>
              <a:rPr lang="en-US" sz="900" u="sng" dirty="0">
                <a:hlinkClick r:id="rId4"/>
              </a:rPr>
              <a:t>https://doi.org/10.1111/jgs.15043</a:t>
            </a:r>
            <a:endParaRPr lang="en-US" sz="9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FF78B2-69D6-42F6-BEFA-32F6421A676C}"/>
              </a:ext>
            </a:extLst>
          </p:cNvPr>
          <p:cNvSpPr>
            <a:spLocks noChangeAspect="1"/>
          </p:cNvSpPr>
          <p:nvPr/>
        </p:nvSpPr>
        <p:spPr>
          <a:xfrm>
            <a:off x="8134238" y="1605318"/>
            <a:ext cx="3782228" cy="3782228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/>
              <a:t>Informal care costs were 2.17 times higher for Alzheimer’s Disease ($83,022) than for other diseases ($38,272).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E88D557-866C-46FD-83D9-07A0A921E15A}"/>
              </a:ext>
            </a:extLst>
          </p:cNvPr>
          <p:cNvSpPr>
            <a:spLocks noChangeAspect="1"/>
          </p:cNvSpPr>
          <p:nvPr/>
        </p:nvSpPr>
        <p:spPr>
          <a:xfrm>
            <a:off x="276101" y="1603156"/>
            <a:ext cx="3784234" cy="3784234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/>
              <a:t>Total health care spending in the last five years of life for people with ADRD was 57% greater than the costs associated with other diseases.</a:t>
            </a:r>
            <a:endParaRPr lang="en-US" sz="2300" b="1" baseline="30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BF1F2CF-0F0C-4AFF-9043-50FB310CFBA8}"/>
              </a:ext>
            </a:extLst>
          </p:cNvPr>
          <p:cNvSpPr>
            <a:spLocks noChangeAspect="1"/>
          </p:cNvSpPr>
          <p:nvPr/>
        </p:nvSpPr>
        <p:spPr>
          <a:xfrm>
            <a:off x="3881800" y="1286806"/>
            <a:ext cx="4582966" cy="4510713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/>
              <a:t>Lifetime costs for a person with dementia were $184,500 greater than for someone without dementia. Most of this amount (86%) was not covered by Medicare or Medicaid and was incurred by the families.</a:t>
            </a:r>
            <a:r>
              <a:rPr lang="en-US" sz="2300" b="1" baseline="30000" dirty="0"/>
              <a:t>10</a:t>
            </a:r>
            <a:endParaRPr lang="en-US" sz="23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9A5F06-8C9D-DCAE-0121-130713BB1AFD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5" name="Picture 4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01A2F7FF-9230-90AF-DBF1-A676F309D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615B45-82D0-D8F0-93A4-0DA6908A2D89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5959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04791A-5DC1-41A4-AA44-4F04B4DFF5F0}"/>
              </a:ext>
            </a:extLst>
          </p:cNvPr>
          <p:cNvSpPr txBox="1"/>
          <p:nvPr/>
        </p:nvSpPr>
        <p:spPr>
          <a:xfrm>
            <a:off x="104625" y="127178"/>
            <a:ext cx="11982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Franklin Gothic Medium" panose="020B0603020102020204" pitchFamily="34" charset="0"/>
              </a:rPr>
              <a:t>INFORMAL CARE: POLICY AND PROGRAMMATIC CONSIDERATIONS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899E35-3E93-4D86-9711-16239CD8ECF2}"/>
              </a:ext>
            </a:extLst>
          </p:cNvPr>
          <p:cNvSpPr txBox="1"/>
          <p:nvPr/>
        </p:nvSpPr>
        <p:spPr>
          <a:xfrm>
            <a:off x="268352" y="994989"/>
            <a:ext cx="54346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Informal care costs 2.17 times higher for ADRD</a:t>
            </a:r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Lifetime care costs $185k greater</a:t>
            </a:r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86% not covered by Medicare or Medicaid</a:t>
            </a:r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v"/>
            </a:pPr>
            <a:r>
              <a:rPr lang="en-US" sz="2800" b="1" dirty="0"/>
              <a:t>Informal care comprises up to 75% of the care given to a person with dementia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C09DD14-D749-48E7-899B-D815641E73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7148346"/>
              </p:ext>
            </p:extLst>
          </p:nvPr>
        </p:nvGraphicFramePr>
        <p:xfrm>
          <a:off x="6363248" y="837372"/>
          <a:ext cx="5724127" cy="4285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AD5600-0B06-4F8D-A155-D33510645D9A}"/>
              </a:ext>
            </a:extLst>
          </p:cNvPr>
          <p:cNvSpPr txBox="1"/>
          <p:nvPr/>
        </p:nvSpPr>
        <p:spPr>
          <a:xfrm>
            <a:off x="268352" y="5244748"/>
            <a:ext cx="11655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For these and other reasons, the way we calculate the value of informal care may be of particular importance for policy and programmatic considerations.</a:t>
            </a:r>
            <a:endParaRPr lang="en-US" sz="2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4C01742-2734-55BA-F7A6-49B2C8C6FE28}"/>
              </a:ext>
            </a:extLst>
          </p:cNvPr>
          <p:cNvGrpSpPr/>
          <p:nvPr/>
        </p:nvGrpSpPr>
        <p:grpSpPr>
          <a:xfrm>
            <a:off x="108557" y="6457806"/>
            <a:ext cx="4117754" cy="338554"/>
            <a:chOff x="403135" y="5286876"/>
            <a:chExt cx="7925319" cy="651604"/>
          </a:xfrm>
        </p:grpSpPr>
        <p:pic>
          <p:nvPicPr>
            <p:cNvPr id="5" name="Picture 4" descr="A blue and white logo with a brain&#10;&#10;Description automatically generated">
              <a:extLst>
                <a:ext uri="{FF2B5EF4-FFF2-40B4-BE49-F238E27FC236}">
                  <a16:creationId xmlns:a16="http://schemas.microsoft.com/office/drawing/2014/main" id="{25A362B1-F55D-1A56-8BF4-AC57778BB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135" y="5326314"/>
              <a:ext cx="2373403" cy="57003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1CFC5E-5354-B088-B0A8-5079DFB96844}"/>
                </a:ext>
              </a:extLst>
            </p:cNvPr>
            <p:cNvSpPr txBox="1"/>
            <p:nvPr/>
          </p:nvSpPr>
          <p:spPr>
            <a:xfrm>
              <a:off x="2855742" y="5286876"/>
              <a:ext cx="5472712" cy="65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North Carolina Building Our Largest </a:t>
              </a:r>
              <a:b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</a:br>
              <a:r>
                <a:rPr lang="en-US" sz="800" b="1" u="none" strike="noStrike" dirty="0">
                  <a:effectLst/>
                  <a:latin typeface="Franklin Gothic Demi" panose="020B0603020102020204" pitchFamily="34" charset="0"/>
                </a:rPr>
                <a:t>Dementia (NC BOLD) Infrastructure Project</a:t>
              </a:r>
              <a:endParaRPr lang="en-US" sz="800" b="1" dirty="0">
                <a:latin typeface="Franklin Gothic Demi" panose="020B06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0542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A84DF9C38F85459C2FBB53EA3FC961" ma:contentTypeVersion="16" ma:contentTypeDescription="Create a new document." ma:contentTypeScope="" ma:versionID="56eed81f91c6e4c376543b78c52c3f3c">
  <xsd:schema xmlns:xsd="http://www.w3.org/2001/XMLSchema" xmlns:xs="http://www.w3.org/2001/XMLSchema" xmlns:p="http://schemas.microsoft.com/office/2006/metadata/properties" xmlns:ns2="bd78b2e4-9060-4309-b354-463fb93a4269" xmlns:ns3="ea8af748-1d0b-4554-b403-23c573964229" targetNamespace="http://schemas.microsoft.com/office/2006/metadata/properties" ma:root="true" ma:fieldsID="e371658e6c15dc6ceb77a667abadf544" ns2:_="" ns3:_="">
    <xsd:import namespace="bd78b2e4-9060-4309-b354-463fb93a4269"/>
    <xsd:import namespace="ea8af748-1d0b-4554-b403-23c5739642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78b2e4-9060-4309-b354-463fb93a42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a2157d8-ccc1-4fc8-a2a4-3f8f655345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8af748-1d0b-4554-b403-23c57396422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b57b129b-aecc-4f48-b65e-4752a1115b12}" ma:internalName="TaxCatchAll" ma:showField="CatchAllData" ma:web="ea8af748-1d0b-4554-b403-23c5739642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d78b2e4-9060-4309-b354-463fb93a4269">
      <Terms xmlns="http://schemas.microsoft.com/office/infopath/2007/PartnerControls"/>
    </lcf76f155ced4ddcb4097134ff3c332f>
    <TaxCatchAll xmlns="ea8af748-1d0b-4554-b403-23c573964229" xsi:nil="true"/>
  </documentManagement>
</p:properties>
</file>

<file path=customXml/itemProps1.xml><?xml version="1.0" encoding="utf-8"?>
<ds:datastoreItem xmlns:ds="http://schemas.openxmlformats.org/officeDocument/2006/customXml" ds:itemID="{D20B64E7-A086-4F1B-BA69-7FD24DE6FB23}"/>
</file>

<file path=customXml/itemProps2.xml><?xml version="1.0" encoding="utf-8"?>
<ds:datastoreItem xmlns:ds="http://schemas.openxmlformats.org/officeDocument/2006/customXml" ds:itemID="{37BD73E6-CA2E-4D75-A465-FA3A0D5D51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6BC655-4E29-492E-B384-8AF2A75C2DFA}">
  <ds:schemaRefs>
    <ds:schemaRef ds:uri="http://schemas.microsoft.com/office/2006/metadata/properties"/>
    <ds:schemaRef ds:uri="http://schemas.microsoft.com/office/infopath/2007/PartnerControls"/>
    <ds:schemaRef ds:uri="58be7a8f-8d08-46ce-863e-e689e74777d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1840</TotalTime>
  <Words>4141</Words>
  <Application>Microsoft Macintosh PowerPoint</Application>
  <PresentationFormat>Widescreen</PresentationFormat>
  <Paragraphs>248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Franklin Gothic Demi</vt:lpstr>
      <vt:lpstr>Franklin Gothic Medium</vt:lpstr>
      <vt:lpstr>Wingdings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Noble</dc:creator>
  <cp:lastModifiedBy>Eargle, Allison</cp:lastModifiedBy>
  <cp:revision>22</cp:revision>
  <dcterms:created xsi:type="dcterms:W3CDTF">2023-06-09T13:27:15Z</dcterms:created>
  <dcterms:modified xsi:type="dcterms:W3CDTF">2023-09-22T18:33:47Z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0x01010090A84DF9C38F85459C2FBB53EA3FC961</vt:lpwstr>
  </property>
</Properties>
</file>