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notesSlides/notesSlide3.xml" ContentType="application/vnd.openxmlformats-officedocument.presentationml.notesSlide+xml"/>
  <Override PartName="/ppt/tags/tag4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2.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3.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9.xml" ContentType="application/vnd.openxmlformats-officedocument.presentationml.notesSlide+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65.xml" ContentType="application/vnd.openxmlformats-officedocument.presentationml.tags+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66.xml" ContentType="application/vnd.openxmlformats-officedocument.presentationml.tags+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67.xml" ContentType="application/vnd.openxmlformats-officedocument.presentationml.tags+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notesSlides/notesSlide2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72.xml" ContentType="application/vnd.openxmlformats-officedocument.presentationml.tags+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73.xml" ContentType="application/vnd.openxmlformats-officedocument.presentationml.tags+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74.xml" ContentType="application/vnd.openxmlformats-officedocument.presentationml.tags+xml"/>
  <Override PartName="/ppt/notesSlides/notesSlide25.xml" ContentType="application/vnd.openxmlformats-officedocument.presentationml.notesSlide+xml"/>
  <Override PartName="/ppt/tags/tag75.xml" ContentType="application/vnd.openxmlformats-officedocument.presentationml.tags+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76.xml" ContentType="application/vnd.openxmlformats-officedocument.presentationml.tags+xml"/>
  <Override PartName="/ppt/notesSlides/notesSlide27.xml" ContentType="application/vnd.openxmlformats-officedocument.presentationml.notesSlide+xml"/>
  <Override PartName="/ppt/tags/tag77.xml" ContentType="application/vnd.openxmlformats-officedocument.presentationml.tags+xml"/>
  <Override PartName="/ppt/notesSlides/notesSlide28.xml" ContentType="application/vnd.openxmlformats-officedocument.presentationml.notesSlide+xml"/>
  <Override PartName="/ppt/tags/tag78.xml" ContentType="application/vnd.openxmlformats-officedocument.presentationml.tags+xml"/>
  <Override PartName="/ppt/notesSlides/notesSlide2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79.xml" ContentType="application/vnd.openxmlformats-officedocument.presentationml.tags+xml"/>
  <Override PartName="/ppt/notesSlides/notesSlide30.xml" ContentType="application/vnd.openxmlformats-officedocument.presentationml.notesSlide+xml"/>
  <Override PartName="/ppt/tags/tag80.xml" ContentType="application/vnd.openxmlformats-officedocument.presentationml.tags+xml"/>
  <Override PartName="/ppt/notesSlides/notesSlide31.xml" ContentType="application/vnd.openxmlformats-officedocument.presentationml.notesSlide+xml"/>
  <Override PartName="/ppt/tags/tag81.xml" ContentType="application/vnd.openxmlformats-officedocument.presentationml.tags+xml"/>
  <Override PartName="/ppt/notesSlides/notesSlide32.xml" ContentType="application/vnd.openxmlformats-officedocument.presentationml.notesSlide+xml"/>
  <Override PartName="/ppt/tags/tag82.xml" ContentType="application/vnd.openxmlformats-officedocument.presentationml.tags+xml"/>
  <Override PartName="/ppt/notesSlides/notesSlide33.xml" ContentType="application/vnd.openxmlformats-officedocument.presentationml.notesSlide+xml"/>
  <Override PartName="/ppt/tags/tag83.xml" ContentType="application/vnd.openxmlformats-officedocument.presentationml.tags+xml"/>
  <Override PartName="/ppt/notesSlides/notesSlide34.xml" ContentType="application/vnd.openxmlformats-officedocument.presentationml.notesSlide+xml"/>
  <Override PartName="/ppt/tags/tag84.xml" ContentType="application/vnd.openxmlformats-officedocument.presentationml.tags+xml"/>
  <Override PartName="/ppt/notesSlides/notesSlide35.xml" ContentType="application/vnd.openxmlformats-officedocument.presentationml.notesSlide+xml"/>
  <Override PartName="/ppt/tags/tag85.xml" ContentType="application/vnd.openxmlformats-officedocument.presentationml.tags+xml"/>
  <Override PartName="/ppt/notesSlides/notesSlide36.xml" ContentType="application/vnd.openxmlformats-officedocument.presentationml.notesSlide+xml"/>
  <Override PartName="/ppt/tags/tag86.xml" ContentType="application/vnd.openxmlformats-officedocument.presentationml.tags+xml"/>
  <Override PartName="/ppt/notesSlides/notesSlide37.xml" ContentType="application/vnd.openxmlformats-officedocument.presentationml.notesSlide+xml"/>
  <Override PartName="/ppt/tags/tag87.xml" ContentType="application/vnd.openxmlformats-officedocument.presentationml.tags+xml"/>
  <Override PartName="/ppt/notesSlides/notesSlide38.xml" ContentType="application/vnd.openxmlformats-officedocument.presentationml.notesSlide+xml"/>
  <Override PartName="/ppt/tags/tag88.xml" ContentType="application/vnd.openxmlformats-officedocument.presentationml.tags+xml"/>
  <Override PartName="/ppt/notesSlides/notesSlide39.xml" ContentType="application/vnd.openxmlformats-officedocument.presentationml.notesSlide+xml"/>
  <Override PartName="/ppt/tags/tag89.xml" ContentType="application/vnd.openxmlformats-officedocument.presentationml.tags+xml"/>
  <Override PartName="/ppt/notesSlides/notesSlide4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omments/comment1.xml" ContentType="application/vnd.openxmlformats-officedocument.presentationml.comments+xml"/>
  <Override PartName="/ppt/tags/tag90.xml" ContentType="application/vnd.openxmlformats-officedocument.presentationml.tags+xml"/>
  <Override PartName="/ppt/notesSlides/notesSlide4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91.xml" ContentType="application/vnd.openxmlformats-officedocument.presentationml.tags+xml"/>
  <Override PartName="/ppt/notesSlides/notesSlide4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92.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93.xml" ContentType="application/vnd.openxmlformats-officedocument.presentationml.tags+xml"/>
  <Override PartName="/ppt/notesSlides/notesSlide45.xml" ContentType="application/vnd.openxmlformats-officedocument.presentationml.notesSlide+xml"/>
  <Override PartName="/ppt/tags/tag94.xml" ContentType="application/vnd.openxmlformats-officedocument.presentationml.tags+xml"/>
  <Override PartName="/ppt/notesSlides/notesSlide46.xml" ContentType="application/vnd.openxmlformats-officedocument.presentationml.notesSlide+xml"/>
  <Override PartName="/ppt/tags/tag95.xml" ContentType="application/vnd.openxmlformats-officedocument.presentationml.tags+xml"/>
  <Override PartName="/ppt/notesSlides/notesSlide47.xml" ContentType="application/vnd.openxmlformats-officedocument.presentationml.notesSlide+xml"/>
  <Override PartName="/ppt/tags/tag96.xml" ContentType="application/vnd.openxmlformats-officedocument.presentationml.tags+xml"/>
  <Override PartName="/ppt/notesSlides/notesSlide4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97.xml" ContentType="application/vnd.openxmlformats-officedocument.presentationml.tags+xml"/>
  <Override PartName="/ppt/notesSlides/notesSlide49.xml" ContentType="application/vnd.openxmlformats-officedocument.presentationml.notesSlide+xml"/>
  <Override PartName="/ppt/tags/tag98.xml" ContentType="application/vnd.openxmlformats-officedocument.presentationml.tags+xml"/>
  <Override PartName="/ppt/notesSlides/notesSlide5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99.xml" ContentType="application/vnd.openxmlformats-officedocument.presentationml.tags+xml"/>
  <Override PartName="/ppt/notesSlides/notesSlide51.xml" ContentType="application/vnd.openxmlformats-officedocument.presentationml.notesSlide+xml"/>
  <Override PartName="/ppt/tags/tag100.xml" ContentType="application/vnd.openxmlformats-officedocument.presentationml.tags+xml"/>
  <Override PartName="/ppt/notesSlides/notesSlide52.xml" ContentType="application/vnd.openxmlformats-officedocument.presentationml.notesSlide+xml"/>
  <Override PartName="/ppt/tags/tag101.xml" ContentType="application/vnd.openxmlformats-officedocument.presentationml.tags+xml"/>
  <Override PartName="/ppt/notesSlides/notesSlide53.xml" ContentType="application/vnd.openxmlformats-officedocument.presentationml.notesSlide+xml"/>
  <Override PartName="/ppt/tags/tag102.xml" ContentType="application/vnd.openxmlformats-officedocument.presentationml.tags+xml"/>
  <Override PartName="/ppt/notesSlides/notesSlide5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103.xml" ContentType="application/vnd.openxmlformats-officedocument.presentationml.tags+xml"/>
  <Override PartName="/ppt/notesSlides/notesSlide5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104.xml" ContentType="application/vnd.openxmlformats-officedocument.presentationml.tags+xml"/>
  <Override PartName="/ppt/notesSlides/notesSlide5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ags/tag105.xml" ContentType="application/vnd.openxmlformats-officedocument.presentationml.tags+xml"/>
  <Override PartName="/ppt/notesSlides/notesSlide5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6.xml" ContentType="application/vnd.openxmlformats-officedocument.presentationml.tags+xml"/>
  <Override PartName="/ppt/notesSlides/notesSlide5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ags/tag107.xml" ContentType="application/vnd.openxmlformats-officedocument.presentationml.tags+xml"/>
  <Override PartName="/ppt/notesSlides/notesSlide5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ags/tag108.xml" ContentType="application/vnd.openxmlformats-officedocument.presentationml.tags+xml"/>
  <Override PartName="/ppt/notesSlides/notesSlide6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ags/tag109.xml" ContentType="application/vnd.openxmlformats-officedocument.presentationml.tags+xml"/>
  <Override PartName="/ppt/notesSlides/notesSlide61.xml" ContentType="application/vnd.openxmlformats-officedocument.presentationml.notesSlide+xml"/>
  <Override PartName="/ppt/tags/tag110.xml" ContentType="application/vnd.openxmlformats-officedocument.presentationml.tags+xml"/>
  <Override PartName="/ppt/notesSlides/notesSlide62.xml" ContentType="application/vnd.openxmlformats-officedocument.presentationml.notesSlide+xml"/>
  <Override PartName="/ppt/tags/tag111.xml" ContentType="application/vnd.openxmlformats-officedocument.presentationml.tags+xml"/>
  <Override PartName="/ppt/notesSlides/notesSlide63.xml" ContentType="application/vnd.openxmlformats-officedocument.presentationml.notesSlide+xml"/>
  <Override PartName="/ppt/tags/tag112.xml" ContentType="application/vnd.openxmlformats-officedocument.presentationml.tags+xml"/>
  <Override PartName="/ppt/notesSlides/notesSlide6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6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tags/tag116.xml" ContentType="application/vnd.openxmlformats-officedocument.presentationml.tags+xml"/>
  <Override PartName="/ppt/notesSlides/notesSlide6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67.xml" ContentType="application/vnd.openxmlformats-officedocument.presentationml.notesSlide+xml"/>
  <Override PartName="/ppt/tags/tag120.xml" ContentType="application/vnd.openxmlformats-officedocument.presentationml.tags+xml"/>
  <Override PartName="/ppt/notesSlides/notesSlide68.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69.xml" ContentType="application/vnd.openxmlformats-officedocument.presentationml.notesSlide+xml"/>
  <Override PartName="/ppt/tags/tag125.xml" ContentType="application/vnd.openxmlformats-officedocument.presentationml.tags+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0" r:id="rId5"/>
  </p:sldMasterIdLst>
  <p:notesMasterIdLst>
    <p:notesMasterId r:id="rId76"/>
  </p:notesMasterIdLst>
  <p:handoutMasterIdLst>
    <p:handoutMasterId r:id="rId77"/>
  </p:handoutMasterIdLst>
  <p:sldIdLst>
    <p:sldId id="270" r:id="rId6"/>
    <p:sldId id="436" r:id="rId7"/>
    <p:sldId id="387" r:id="rId8"/>
    <p:sldId id="388" r:id="rId9"/>
    <p:sldId id="401" r:id="rId10"/>
    <p:sldId id="402" r:id="rId11"/>
    <p:sldId id="403" r:id="rId12"/>
    <p:sldId id="404" r:id="rId13"/>
    <p:sldId id="405" r:id="rId14"/>
    <p:sldId id="406" r:id="rId15"/>
    <p:sldId id="407" r:id="rId16"/>
    <p:sldId id="408" r:id="rId17"/>
    <p:sldId id="409" r:id="rId18"/>
    <p:sldId id="410" r:id="rId19"/>
    <p:sldId id="411" r:id="rId20"/>
    <p:sldId id="413" r:id="rId21"/>
    <p:sldId id="412" r:id="rId22"/>
    <p:sldId id="417" r:id="rId23"/>
    <p:sldId id="418" r:id="rId24"/>
    <p:sldId id="365" r:id="rId25"/>
    <p:sldId id="416" r:id="rId26"/>
    <p:sldId id="415" r:id="rId27"/>
    <p:sldId id="676" r:id="rId28"/>
    <p:sldId id="677" r:id="rId29"/>
    <p:sldId id="678" r:id="rId30"/>
    <p:sldId id="679" r:id="rId31"/>
    <p:sldId id="680" r:id="rId32"/>
    <p:sldId id="383" r:id="rId33"/>
    <p:sldId id="414" r:id="rId34"/>
    <p:sldId id="379" r:id="rId35"/>
    <p:sldId id="389" r:id="rId36"/>
    <p:sldId id="378" r:id="rId37"/>
    <p:sldId id="384" r:id="rId38"/>
    <p:sldId id="385" r:id="rId39"/>
    <p:sldId id="674" r:id="rId40"/>
    <p:sldId id="422" r:id="rId41"/>
    <p:sldId id="380" r:id="rId42"/>
    <p:sldId id="675" r:id="rId43"/>
    <p:sldId id="423" r:id="rId44"/>
    <p:sldId id="327" r:id="rId45"/>
    <p:sldId id="682" r:id="rId46"/>
    <p:sldId id="377" r:id="rId47"/>
    <p:sldId id="331" r:id="rId48"/>
    <p:sldId id="681" r:id="rId49"/>
    <p:sldId id="366" r:id="rId50"/>
    <p:sldId id="283" r:id="rId51"/>
    <p:sldId id="424" r:id="rId52"/>
    <p:sldId id="392" r:id="rId53"/>
    <p:sldId id="425" r:id="rId54"/>
    <p:sldId id="426" r:id="rId55"/>
    <p:sldId id="363" r:id="rId56"/>
    <p:sldId id="427" r:id="rId57"/>
    <p:sldId id="428" r:id="rId58"/>
    <p:sldId id="370" r:id="rId59"/>
    <p:sldId id="429" r:id="rId60"/>
    <p:sldId id="397" r:id="rId61"/>
    <p:sldId id="335" r:id="rId62"/>
    <p:sldId id="371" r:id="rId63"/>
    <p:sldId id="372" r:id="rId64"/>
    <p:sldId id="373" r:id="rId65"/>
    <p:sldId id="430" r:id="rId66"/>
    <p:sldId id="431" r:id="rId67"/>
    <p:sldId id="399" r:id="rId68"/>
    <p:sldId id="432" r:id="rId69"/>
    <p:sldId id="433" r:id="rId70"/>
    <p:sldId id="434" r:id="rId71"/>
    <p:sldId id="435" r:id="rId72"/>
    <p:sldId id="337" r:id="rId73"/>
    <p:sldId id="273" r:id="rId74"/>
    <p:sldId id="683" r:id="rId75"/>
  </p:sldIdLst>
  <p:sldSz cx="12192000" cy="6858000"/>
  <p:notesSz cx="7315200" cy="9601200"/>
  <p:custDataLst>
    <p:tags r:id="rId7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lcher, Eva D" initials="FED" lastIdx="1" clrIdx="0">
    <p:extLst>
      <p:ext uri="{19B8F6BF-5375-455C-9EA6-DF929625EA0E}">
        <p15:presenceInfo xmlns:p15="http://schemas.microsoft.com/office/powerpoint/2012/main" userId="S::eva.fulcher@dhhs.nc.gov::c04010b9-2700-4e2d-8731-a5ac5d2fc5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83710"/>
    <a:srgbClr val="EBE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85302" autoAdjust="0"/>
  </p:normalViewPr>
  <p:slideViewPr>
    <p:cSldViewPr snapToGrid="0">
      <p:cViewPr varScale="1">
        <p:scale>
          <a:sx n="73" d="100"/>
          <a:sy n="73" d="100"/>
        </p:scale>
        <p:origin x="1114" y="62"/>
      </p:cViewPr>
      <p:guideLst/>
    </p:cSldViewPr>
  </p:slideViewPr>
  <p:notesTextViewPr>
    <p:cViewPr>
      <p:scale>
        <a:sx n="1" d="1"/>
        <a:sy n="1" d="1"/>
      </p:scale>
      <p:origin x="0" y="0"/>
    </p:cViewPr>
  </p:notesTextViewPr>
  <p:sorterViewPr>
    <p:cViewPr varScale="1">
      <p:scale>
        <a:sx n="1" d="1"/>
        <a:sy n="1" d="1"/>
      </p:scale>
      <p:origin x="0" y="-125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cap="all" spc="120" normalizeH="0" baseline="0">
                <a:solidFill>
                  <a:schemeClr val="tx1">
                    <a:lumMod val="65000"/>
                    <a:lumOff val="35000"/>
                  </a:schemeClr>
                </a:solidFill>
                <a:latin typeface="+mn-lt"/>
                <a:ea typeface="+mn-ea"/>
                <a:cs typeface="+mn-cs"/>
              </a:defRPr>
            </a:pPr>
            <a:r>
              <a:rPr lang="en-US" sz="1800" dirty="0"/>
              <a:t>10 Year Annual Voter Registration Totals</a:t>
            </a:r>
          </a:p>
        </c:rich>
      </c:tx>
      <c:layout>
        <c:manualLayout>
          <c:xMode val="edge"/>
          <c:yMode val="edge"/>
          <c:x val="0.19237941745045353"/>
          <c:y val="7.2973154790454797E-4"/>
        </c:manualLayout>
      </c:layout>
      <c:overlay val="0"/>
      <c:spPr>
        <a:noFill/>
        <a:ln>
          <a:noFill/>
        </a:ln>
        <a:effectLst/>
      </c:spPr>
      <c:txPr>
        <a:bodyPr rot="0" spcFirstLastPara="1" vertOverflow="ellipsis" vert="horz" wrap="square" anchor="ctr" anchorCtr="1"/>
        <a:lstStyle/>
        <a:p>
          <a:pPr>
            <a:defRPr sz="216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3624338718940263E-2"/>
          <c:y val="0.17292977715339608"/>
          <c:w val="0.97502204568194284"/>
          <c:h val="0.44734646598954902"/>
        </c:manualLayout>
      </c:layout>
      <c:barChart>
        <c:barDir val="col"/>
        <c:grouping val="clustered"/>
        <c:varyColors val="0"/>
        <c:ser>
          <c:idx val="0"/>
          <c:order val="0"/>
          <c:tx>
            <c:strRef>
              <c:f>Sheet1!$B$2</c:f>
              <c:strCache>
                <c:ptCount val="1"/>
                <c:pt idx="0">
                  <c:v>Annual Totals</c:v>
                </c:pt>
              </c:strCache>
            </c:strRef>
          </c:tx>
          <c:spPr>
            <a:solidFill>
              <a:srgbClr val="C000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Sheet1!$A$3:$A$12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Sheet1!$B$3:$B$12</c:f>
              <c:numCache>
                <c:formatCode>_(* #,##0_);_(* \(#,##0\);_(* "-"??_);_(@_)</c:formatCode>
                <c:ptCount val="10"/>
                <c:pt idx="0">
                  <c:v>42988</c:v>
                </c:pt>
                <c:pt idx="1">
                  <c:v>41162</c:v>
                </c:pt>
                <c:pt idx="2">
                  <c:v>18758</c:v>
                </c:pt>
                <c:pt idx="3">
                  <c:v>13340</c:v>
                </c:pt>
                <c:pt idx="4">
                  <c:v>30462</c:v>
                </c:pt>
                <c:pt idx="5">
                  <c:v>48910</c:v>
                </c:pt>
                <c:pt idx="6">
                  <c:v>24645</c:v>
                </c:pt>
                <c:pt idx="7">
                  <c:v>24234</c:v>
                </c:pt>
                <c:pt idx="8">
                  <c:v>36173</c:v>
                </c:pt>
                <c:pt idx="9">
                  <c:v>39850</c:v>
                </c:pt>
              </c:numCache>
            </c:numRef>
          </c:val>
          <c:extLst>
            <c:ext xmlns:c16="http://schemas.microsoft.com/office/drawing/2014/chart" uri="{C3380CC4-5D6E-409C-BE32-E72D297353CC}">
              <c16:uniqueId val="{00000000-E796-45F3-879C-80A6C3614743}"/>
            </c:ext>
          </c:extLst>
        </c:ser>
        <c:dLbls>
          <c:dLblPos val="outEnd"/>
          <c:showLegendKey val="0"/>
          <c:showVal val="1"/>
          <c:showCatName val="0"/>
          <c:showSerName val="0"/>
          <c:showPercent val="0"/>
          <c:showBubbleSize val="0"/>
        </c:dLbls>
        <c:gapWidth val="444"/>
        <c:overlap val="-90"/>
        <c:axId val="829572607"/>
        <c:axId val="718199423"/>
      </c:barChart>
      <c:catAx>
        <c:axId val="8295726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mn-lt"/>
                <a:ea typeface="+mn-ea"/>
                <a:cs typeface="+mn-cs"/>
              </a:defRPr>
            </a:pPr>
            <a:endParaRPr lang="en-US"/>
          </a:p>
        </c:txPr>
        <c:crossAx val="718199423"/>
        <c:crosses val="autoZero"/>
        <c:auto val="1"/>
        <c:lblAlgn val="ctr"/>
        <c:lblOffset val="100"/>
        <c:noMultiLvlLbl val="0"/>
      </c:catAx>
      <c:valAx>
        <c:axId val="718199423"/>
        <c:scaling>
          <c:orientation val="minMax"/>
        </c:scaling>
        <c:delete val="1"/>
        <c:axPos val="l"/>
        <c:numFmt formatCode="_(* #,##0_);_(* \(#,##0\);_(* &quot;-&quot;??_);_(@_)" sourceLinked="1"/>
        <c:majorTickMark val="none"/>
        <c:minorTickMark val="none"/>
        <c:tickLblPos val="nextTo"/>
        <c:crossAx val="829572607"/>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8-09T10:20:34.762" idx="1">
    <p:pos x="10" y="10"/>
    <p:text>This may be the best place to include the information for Medicaid renewals.  The current process that was put in place in  August  2020 is this:  Currently NC Fast generates a monthly report of all recertifications, 90 days prior to the end of the certification period.  This report is provided to the state print facility and the print facility mails out the voter registration cover letter and the voter registration form, for all recertifications.  This process will be automated in the October 2021 release.</p:text>
    <p:extLst>
      <p:ext uri="{C676402C-5697-4E1C-873F-D02D1690AC5C}">
        <p15:threadingInfo xmlns:p15="http://schemas.microsoft.com/office/powerpoint/2012/main" timeZoneBias="240"/>
      </p:ext>
    </p:extLst>
  </p:cm>
</p:cmLst>
</file>

<file path=ppt/diagrams/_rels/data20.xml.rels><?xml version="1.0" encoding="UTF-8" standalone="yes"?>
<Relationships xmlns="http://schemas.openxmlformats.org/package/2006/relationships"><Relationship Id="rId2" Type="http://schemas.openxmlformats.org/officeDocument/2006/relationships/image" Target="../media/image53.svg"/><Relationship Id="rId1" Type="http://schemas.openxmlformats.org/officeDocument/2006/relationships/image" Target="../media/image52.png"/></Relationships>
</file>

<file path=ppt/diagrams/_rels/data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diagrams/_rels/data28.xml.rels><?xml version="1.0" encoding="UTF-8" standalone="yes"?>
<Relationships xmlns="http://schemas.openxmlformats.org/package/2006/relationships"><Relationship Id="rId3" Type="http://schemas.openxmlformats.org/officeDocument/2006/relationships/hyperlink" Target="https://www.ncdhhs.gov/divisions/social-services/county-staff-information/training#program-compliance" TargetMode="External"/><Relationship Id="rId2" Type="http://schemas.openxmlformats.org/officeDocument/2006/relationships/hyperlink" Target="https://www.ncsbe.gov/registering/national-voter-registration-act-nvra" TargetMode="External"/><Relationship Id="rId1" Type="http://schemas.openxmlformats.org/officeDocument/2006/relationships/hyperlink" Target="mailto:nvra@ncsbe.gov" TargetMode="External"/></Relationships>
</file>

<file path=ppt/diagrams/_rels/data9.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20.xml.rels><?xml version="1.0" encoding="UTF-8" standalone="yes"?>
<Relationships xmlns="http://schemas.openxmlformats.org/package/2006/relationships"><Relationship Id="rId2" Type="http://schemas.openxmlformats.org/officeDocument/2006/relationships/image" Target="../media/image53.svg"/><Relationship Id="rId1" Type="http://schemas.openxmlformats.org/officeDocument/2006/relationships/image" Target="../media/image52.png"/></Relationships>
</file>

<file path=ppt/diagrams/_rels/drawing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diagrams/_rels/drawing28.xml.rels><?xml version="1.0" encoding="UTF-8" standalone="yes"?>
<Relationships xmlns="http://schemas.openxmlformats.org/package/2006/relationships"><Relationship Id="rId3" Type="http://schemas.openxmlformats.org/officeDocument/2006/relationships/hyperlink" Target="https://www.ncdhhs.gov/divisions/social-services/county-staff-information/training#program-compliance" TargetMode="External"/><Relationship Id="rId2" Type="http://schemas.openxmlformats.org/officeDocument/2006/relationships/hyperlink" Target="mailto:nvra@ncsbe.gov" TargetMode="External"/><Relationship Id="rId1" Type="http://schemas.openxmlformats.org/officeDocument/2006/relationships/hyperlink" Target="https://www.ncsbe.gov/registering/national-voter-registration-act-nvra" TargetMode="External"/></Relationships>
</file>

<file path=ppt/diagrams/_rels/drawing9.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3B061-D429-4D1D-9C9D-FA6CFCF38170}" type="doc">
      <dgm:prSet loTypeId="urn:microsoft.com/office/officeart/2005/8/layout/default" loCatId="list" qsTypeId="urn:microsoft.com/office/officeart/2005/8/quickstyle/3d2" qsCatId="3D" csTypeId="urn:microsoft.com/office/officeart/2005/8/colors/accent0_2" csCatId="mainScheme" phldr="1"/>
      <dgm:spPr/>
      <dgm:t>
        <a:bodyPr/>
        <a:lstStyle/>
        <a:p>
          <a:endParaRPr lang="en-US"/>
        </a:p>
      </dgm:t>
    </dgm:pt>
    <dgm:pt modelId="{2925E6F9-ACE9-4E4C-982C-80B69A81CF40}">
      <dgm:prSet/>
      <dgm:spPr/>
      <dgm:t>
        <a:bodyPr/>
        <a:lstStyle/>
        <a:p>
          <a:r>
            <a:rPr lang="en-US" b="0" i="0" dirty="0"/>
            <a:t>The NVRA is a federal statute that mandated dramatic changes to states' voter registration procedures by January 1, 1995. </a:t>
          </a:r>
          <a:endParaRPr lang="en-US" dirty="0"/>
        </a:p>
      </dgm:t>
    </dgm:pt>
    <dgm:pt modelId="{9258408A-CC76-4C91-AA4A-918CAFAB70F9}" type="parTrans" cxnId="{885F1134-CE70-4B21-8AAC-2D79F0CE47C0}">
      <dgm:prSet/>
      <dgm:spPr/>
      <dgm:t>
        <a:bodyPr/>
        <a:lstStyle/>
        <a:p>
          <a:endParaRPr lang="en-US"/>
        </a:p>
      </dgm:t>
    </dgm:pt>
    <dgm:pt modelId="{72CEF106-4CC6-43D4-BC7D-07935E259494}" type="sibTrans" cxnId="{885F1134-CE70-4B21-8AAC-2D79F0CE47C0}">
      <dgm:prSet/>
      <dgm:spPr/>
      <dgm:t>
        <a:bodyPr/>
        <a:lstStyle/>
        <a:p>
          <a:endParaRPr lang="en-US"/>
        </a:p>
      </dgm:t>
    </dgm:pt>
    <dgm:pt modelId="{33E0F541-EFE2-47ED-B764-8851DCED45FF}">
      <dgm:prSet/>
      <dgm:spPr/>
      <dgm:t>
        <a:bodyPr/>
        <a:lstStyle/>
        <a:p>
          <a:r>
            <a:rPr lang="en-US" b="0" i="0" dirty="0"/>
            <a:t>The NVRA has often been called the "motor voter" bill because it required driver license offices to take applications for voter registration. It also included other agencies and a mail registration program.</a:t>
          </a:r>
          <a:endParaRPr lang="en-US" dirty="0"/>
        </a:p>
      </dgm:t>
    </dgm:pt>
    <dgm:pt modelId="{42F054AE-20A2-4443-AD7B-6412969DE768}" type="parTrans" cxnId="{CD549DDF-0BC1-469D-858B-710AAC015CD9}">
      <dgm:prSet/>
      <dgm:spPr/>
      <dgm:t>
        <a:bodyPr/>
        <a:lstStyle/>
        <a:p>
          <a:endParaRPr lang="en-US"/>
        </a:p>
      </dgm:t>
    </dgm:pt>
    <dgm:pt modelId="{BFC94ECC-DEE5-4FC6-B9A5-A6B649FED9CB}" type="sibTrans" cxnId="{CD549DDF-0BC1-469D-858B-710AAC015CD9}">
      <dgm:prSet/>
      <dgm:spPr/>
      <dgm:t>
        <a:bodyPr/>
        <a:lstStyle/>
        <a:p>
          <a:endParaRPr lang="en-US"/>
        </a:p>
      </dgm:t>
    </dgm:pt>
    <dgm:pt modelId="{FC9EBE24-A298-4171-A7F4-169A4A9E6E48}">
      <dgm:prSet/>
      <dgm:spPr/>
      <dgm:t>
        <a:bodyPr/>
        <a:lstStyle/>
        <a:p>
          <a:pPr algn="ctr"/>
          <a:r>
            <a:rPr lang="en-US" dirty="0"/>
            <a:t>Purpose of NVRA</a:t>
          </a:r>
        </a:p>
      </dgm:t>
    </dgm:pt>
    <dgm:pt modelId="{CB866EAD-F7EE-42DB-85EC-A9D9B733EF3B}" type="parTrans" cxnId="{0F245D92-D347-4682-98CF-A70FB20F4A4F}">
      <dgm:prSet/>
      <dgm:spPr/>
      <dgm:t>
        <a:bodyPr/>
        <a:lstStyle/>
        <a:p>
          <a:endParaRPr lang="en-US"/>
        </a:p>
      </dgm:t>
    </dgm:pt>
    <dgm:pt modelId="{58A22666-57BE-448B-8B58-8287CE4C2286}" type="sibTrans" cxnId="{0F245D92-D347-4682-98CF-A70FB20F4A4F}">
      <dgm:prSet/>
      <dgm:spPr/>
      <dgm:t>
        <a:bodyPr/>
        <a:lstStyle/>
        <a:p>
          <a:endParaRPr lang="en-US"/>
        </a:p>
      </dgm:t>
    </dgm:pt>
    <dgm:pt modelId="{805E950B-608F-4BED-83E3-41832D6186BF}">
      <dgm:prSet/>
      <dgm:spPr/>
      <dgm:t>
        <a:bodyPr/>
        <a:lstStyle/>
        <a:p>
          <a:pPr algn="ctr">
            <a:buFont typeface="Arial" panose="020B0604020202020204" pitchFamily="34" charset="0"/>
            <a:buChar char="•"/>
          </a:pPr>
          <a:r>
            <a:rPr lang="en-US" b="0" i="0" dirty="0"/>
            <a:t>Increase the number of eligible citizens who register to vote</a:t>
          </a:r>
          <a:endParaRPr lang="en-US" dirty="0"/>
        </a:p>
      </dgm:t>
    </dgm:pt>
    <dgm:pt modelId="{1F644AE9-D808-45FC-9D84-7529B96BAF5E}" type="parTrans" cxnId="{8271E10B-E2EE-48CD-8B40-06D98EF8F180}">
      <dgm:prSet/>
      <dgm:spPr/>
      <dgm:t>
        <a:bodyPr/>
        <a:lstStyle/>
        <a:p>
          <a:endParaRPr lang="en-US"/>
        </a:p>
      </dgm:t>
    </dgm:pt>
    <dgm:pt modelId="{57ECE137-6792-4226-8816-E3056E4EE664}" type="sibTrans" cxnId="{8271E10B-E2EE-48CD-8B40-06D98EF8F180}">
      <dgm:prSet/>
      <dgm:spPr/>
      <dgm:t>
        <a:bodyPr/>
        <a:lstStyle/>
        <a:p>
          <a:endParaRPr lang="en-US"/>
        </a:p>
      </dgm:t>
    </dgm:pt>
    <dgm:pt modelId="{83E8EE7D-B517-4F26-8CA2-CA17E357EB11}">
      <dgm:prSet/>
      <dgm:spPr/>
      <dgm:t>
        <a:bodyPr/>
        <a:lstStyle/>
        <a:p>
          <a:pPr algn="ctr">
            <a:buFont typeface="Arial" panose="020B0604020202020204" pitchFamily="34" charset="0"/>
            <a:buChar char="•"/>
          </a:pPr>
          <a:r>
            <a:rPr lang="en-US" b="0" i="0" dirty="0"/>
            <a:t>Enhance the participation of eligible citizens who register to vote</a:t>
          </a:r>
        </a:p>
      </dgm:t>
    </dgm:pt>
    <dgm:pt modelId="{9FEFFA7C-D22C-4EA0-B78F-FD027288B7CD}" type="parTrans" cxnId="{91AECBB7-6BE3-40C6-9E7C-A5C64F2E6BDC}">
      <dgm:prSet/>
      <dgm:spPr/>
      <dgm:t>
        <a:bodyPr/>
        <a:lstStyle/>
        <a:p>
          <a:endParaRPr lang="en-US"/>
        </a:p>
      </dgm:t>
    </dgm:pt>
    <dgm:pt modelId="{574D4E42-82FE-4C2C-B299-5E8F13E1B89D}" type="sibTrans" cxnId="{91AECBB7-6BE3-40C6-9E7C-A5C64F2E6BDC}">
      <dgm:prSet/>
      <dgm:spPr/>
      <dgm:t>
        <a:bodyPr/>
        <a:lstStyle/>
        <a:p>
          <a:endParaRPr lang="en-US"/>
        </a:p>
      </dgm:t>
    </dgm:pt>
    <dgm:pt modelId="{8FA8E724-B4D0-4F0C-98AA-D4B8C0097113}">
      <dgm:prSet/>
      <dgm:spPr/>
      <dgm:t>
        <a:bodyPr/>
        <a:lstStyle/>
        <a:p>
          <a:pPr algn="ctr">
            <a:buFont typeface="Arial" panose="020B0604020202020204" pitchFamily="34" charset="0"/>
            <a:buChar char="•"/>
          </a:pPr>
          <a:r>
            <a:rPr lang="en-US" b="0" i="0" dirty="0"/>
            <a:t>Protect the integrity of the electoral process</a:t>
          </a:r>
        </a:p>
      </dgm:t>
    </dgm:pt>
    <dgm:pt modelId="{06F3792A-A67B-41AE-9C51-FD66507DF136}" type="parTrans" cxnId="{1EDE2720-264B-4216-A374-3CFB5AC06832}">
      <dgm:prSet/>
      <dgm:spPr/>
      <dgm:t>
        <a:bodyPr/>
        <a:lstStyle/>
        <a:p>
          <a:endParaRPr lang="en-US"/>
        </a:p>
      </dgm:t>
    </dgm:pt>
    <dgm:pt modelId="{36EEE4C6-78BF-490E-A2DF-751246120FAE}" type="sibTrans" cxnId="{1EDE2720-264B-4216-A374-3CFB5AC06832}">
      <dgm:prSet/>
      <dgm:spPr/>
      <dgm:t>
        <a:bodyPr/>
        <a:lstStyle/>
        <a:p>
          <a:endParaRPr lang="en-US"/>
        </a:p>
      </dgm:t>
    </dgm:pt>
    <dgm:pt modelId="{D0BA7C8E-E705-42E1-9709-41AC54541FFA}">
      <dgm:prSet/>
      <dgm:spPr/>
      <dgm:t>
        <a:bodyPr/>
        <a:lstStyle/>
        <a:p>
          <a:pPr algn="ctr">
            <a:buFont typeface="Arial" panose="020B0604020202020204" pitchFamily="34" charset="0"/>
            <a:buChar char="•"/>
          </a:pPr>
          <a:r>
            <a:rPr lang="en-US" b="0" i="0" dirty="0"/>
            <a:t>Ensure that accurate and current voter registration rolls are maintained</a:t>
          </a:r>
        </a:p>
      </dgm:t>
    </dgm:pt>
    <dgm:pt modelId="{B1B78E3F-36CB-47BD-A42E-7A92443FF181}" type="parTrans" cxnId="{78153631-999C-4555-86EF-C7AA9D8E20B2}">
      <dgm:prSet/>
      <dgm:spPr/>
      <dgm:t>
        <a:bodyPr/>
        <a:lstStyle/>
        <a:p>
          <a:endParaRPr lang="en-US"/>
        </a:p>
      </dgm:t>
    </dgm:pt>
    <dgm:pt modelId="{A9E19ED2-B5F1-4627-8F25-31B3886C029E}" type="sibTrans" cxnId="{78153631-999C-4555-86EF-C7AA9D8E20B2}">
      <dgm:prSet/>
      <dgm:spPr/>
      <dgm:t>
        <a:bodyPr/>
        <a:lstStyle/>
        <a:p>
          <a:endParaRPr lang="en-US"/>
        </a:p>
      </dgm:t>
    </dgm:pt>
    <dgm:pt modelId="{A8DDD920-60C4-4A45-AEA3-33A625546BCC}" type="pres">
      <dgm:prSet presAssocID="{7353B061-D429-4D1D-9C9D-FA6CFCF38170}" presName="diagram" presStyleCnt="0">
        <dgm:presLayoutVars>
          <dgm:dir/>
          <dgm:resizeHandles val="exact"/>
        </dgm:presLayoutVars>
      </dgm:prSet>
      <dgm:spPr/>
    </dgm:pt>
    <dgm:pt modelId="{455E8886-6E9C-4CF7-BE43-9625F4C6CDAD}" type="pres">
      <dgm:prSet presAssocID="{2925E6F9-ACE9-4E4C-982C-80B69A81CF40}" presName="node" presStyleLbl="node1" presStyleIdx="0" presStyleCnt="3" custLinFactNeighborX="-22652" custLinFactNeighborY="3020">
        <dgm:presLayoutVars>
          <dgm:bulletEnabled val="1"/>
        </dgm:presLayoutVars>
      </dgm:prSet>
      <dgm:spPr/>
    </dgm:pt>
    <dgm:pt modelId="{35277665-7C17-4E23-B14A-D306C805AE40}" type="pres">
      <dgm:prSet presAssocID="{72CEF106-4CC6-43D4-BC7D-07935E259494}" presName="sibTrans" presStyleCnt="0"/>
      <dgm:spPr/>
    </dgm:pt>
    <dgm:pt modelId="{7C30F7C9-BF0D-4C35-9FC1-0EFB75F7FFC0}" type="pres">
      <dgm:prSet presAssocID="{33E0F541-EFE2-47ED-B764-8851DCED45FF}" presName="node" presStyleLbl="node1" presStyleIdx="1" presStyleCnt="3" custLinFactNeighborX="10270" custLinFactNeighborY="3021">
        <dgm:presLayoutVars>
          <dgm:bulletEnabled val="1"/>
        </dgm:presLayoutVars>
      </dgm:prSet>
      <dgm:spPr/>
    </dgm:pt>
    <dgm:pt modelId="{18E107F4-A34A-431D-B69B-E904B32A7A2E}" type="pres">
      <dgm:prSet presAssocID="{BFC94ECC-DEE5-4FC6-B9A5-A6B649FED9CB}" presName="sibTrans" presStyleCnt="0"/>
      <dgm:spPr/>
    </dgm:pt>
    <dgm:pt modelId="{0E137343-08C7-43A4-AD72-A4509A174DB6}" type="pres">
      <dgm:prSet presAssocID="{FC9EBE24-A298-4171-A7F4-169A4A9E6E48}" presName="node" presStyleLbl="node1" presStyleIdx="2" presStyleCnt="3" custScaleX="235758" custScaleY="71193" custLinFactNeighborX="-4832" custLinFactNeighborY="-1007">
        <dgm:presLayoutVars>
          <dgm:bulletEnabled val="1"/>
        </dgm:presLayoutVars>
      </dgm:prSet>
      <dgm:spPr/>
    </dgm:pt>
  </dgm:ptLst>
  <dgm:cxnLst>
    <dgm:cxn modelId="{8F27CD01-FE66-4A86-9D21-F74710AE15F0}" type="presOf" srcId="{FC9EBE24-A298-4171-A7F4-169A4A9E6E48}" destId="{0E137343-08C7-43A4-AD72-A4509A174DB6}" srcOrd="0" destOrd="0" presId="urn:microsoft.com/office/officeart/2005/8/layout/default"/>
    <dgm:cxn modelId="{8271E10B-E2EE-48CD-8B40-06D98EF8F180}" srcId="{FC9EBE24-A298-4171-A7F4-169A4A9E6E48}" destId="{805E950B-608F-4BED-83E3-41832D6186BF}" srcOrd="0" destOrd="0" parTransId="{1F644AE9-D808-45FC-9D84-7529B96BAF5E}" sibTransId="{57ECE137-6792-4226-8816-E3056E4EE664}"/>
    <dgm:cxn modelId="{1EDE2720-264B-4216-A374-3CFB5AC06832}" srcId="{FC9EBE24-A298-4171-A7F4-169A4A9E6E48}" destId="{8FA8E724-B4D0-4F0C-98AA-D4B8C0097113}" srcOrd="2" destOrd="0" parTransId="{06F3792A-A67B-41AE-9C51-FD66507DF136}" sibTransId="{36EEE4C6-78BF-490E-A2DF-751246120FAE}"/>
    <dgm:cxn modelId="{78153631-999C-4555-86EF-C7AA9D8E20B2}" srcId="{FC9EBE24-A298-4171-A7F4-169A4A9E6E48}" destId="{D0BA7C8E-E705-42E1-9709-41AC54541FFA}" srcOrd="3" destOrd="0" parTransId="{B1B78E3F-36CB-47BD-A42E-7A92443FF181}" sibTransId="{A9E19ED2-B5F1-4627-8F25-31B3886C029E}"/>
    <dgm:cxn modelId="{885F1134-CE70-4B21-8AAC-2D79F0CE47C0}" srcId="{7353B061-D429-4D1D-9C9D-FA6CFCF38170}" destId="{2925E6F9-ACE9-4E4C-982C-80B69A81CF40}" srcOrd="0" destOrd="0" parTransId="{9258408A-CC76-4C91-AA4A-918CAFAB70F9}" sibTransId="{72CEF106-4CC6-43D4-BC7D-07935E259494}"/>
    <dgm:cxn modelId="{7A6C6663-262B-4721-81AE-894E9839E1F3}" type="presOf" srcId="{83E8EE7D-B517-4F26-8CA2-CA17E357EB11}" destId="{0E137343-08C7-43A4-AD72-A4509A174DB6}" srcOrd="0" destOrd="2" presId="urn:microsoft.com/office/officeart/2005/8/layout/default"/>
    <dgm:cxn modelId="{83E0544B-3EEB-4EA4-A205-FA5931B6E2DC}" type="presOf" srcId="{8FA8E724-B4D0-4F0C-98AA-D4B8C0097113}" destId="{0E137343-08C7-43A4-AD72-A4509A174DB6}" srcOrd="0" destOrd="3" presId="urn:microsoft.com/office/officeart/2005/8/layout/default"/>
    <dgm:cxn modelId="{A48A9D4C-A073-46EA-9378-8F7F8D479BCF}" type="presOf" srcId="{7353B061-D429-4D1D-9C9D-FA6CFCF38170}" destId="{A8DDD920-60C4-4A45-AEA3-33A625546BCC}" srcOrd="0" destOrd="0" presId="urn:microsoft.com/office/officeart/2005/8/layout/default"/>
    <dgm:cxn modelId="{D08BFE6C-2969-41A6-8591-F708F5FAD368}" type="presOf" srcId="{805E950B-608F-4BED-83E3-41832D6186BF}" destId="{0E137343-08C7-43A4-AD72-A4509A174DB6}" srcOrd="0" destOrd="1" presId="urn:microsoft.com/office/officeart/2005/8/layout/default"/>
    <dgm:cxn modelId="{79A55084-A3BA-48E8-AAF9-CB9537445927}" type="presOf" srcId="{D0BA7C8E-E705-42E1-9709-41AC54541FFA}" destId="{0E137343-08C7-43A4-AD72-A4509A174DB6}" srcOrd="0" destOrd="4" presId="urn:microsoft.com/office/officeart/2005/8/layout/default"/>
    <dgm:cxn modelId="{0F245D92-D347-4682-98CF-A70FB20F4A4F}" srcId="{7353B061-D429-4D1D-9C9D-FA6CFCF38170}" destId="{FC9EBE24-A298-4171-A7F4-169A4A9E6E48}" srcOrd="2" destOrd="0" parTransId="{CB866EAD-F7EE-42DB-85EC-A9D9B733EF3B}" sibTransId="{58A22666-57BE-448B-8B58-8287CE4C2286}"/>
    <dgm:cxn modelId="{D5F5DF94-335E-4F16-9736-A136206108D6}" type="presOf" srcId="{2925E6F9-ACE9-4E4C-982C-80B69A81CF40}" destId="{455E8886-6E9C-4CF7-BE43-9625F4C6CDAD}" srcOrd="0" destOrd="0" presId="urn:microsoft.com/office/officeart/2005/8/layout/default"/>
    <dgm:cxn modelId="{91AECBB7-6BE3-40C6-9E7C-A5C64F2E6BDC}" srcId="{FC9EBE24-A298-4171-A7F4-169A4A9E6E48}" destId="{83E8EE7D-B517-4F26-8CA2-CA17E357EB11}" srcOrd="1" destOrd="0" parTransId="{9FEFFA7C-D22C-4EA0-B78F-FD027288B7CD}" sibTransId="{574D4E42-82FE-4C2C-B299-5E8F13E1B89D}"/>
    <dgm:cxn modelId="{CD549DDF-0BC1-469D-858B-710AAC015CD9}" srcId="{7353B061-D429-4D1D-9C9D-FA6CFCF38170}" destId="{33E0F541-EFE2-47ED-B764-8851DCED45FF}" srcOrd="1" destOrd="0" parTransId="{42F054AE-20A2-4443-AD7B-6412969DE768}" sibTransId="{BFC94ECC-DEE5-4FC6-B9A5-A6B649FED9CB}"/>
    <dgm:cxn modelId="{23A5A7ED-6EAA-4F7C-BD12-0D07FE1B803C}" type="presOf" srcId="{33E0F541-EFE2-47ED-B764-8851DCED45FF}" destId="{7C30F7C9-BF0D-4C35-9FC1-0EFB75F7FFC0}" srcOrd="0" destOrd="0" presId="urn:microsoft.com/office/officeart/2005/8/layout/default"/>
    <dgm:cxn modelId="{A2E59377-4684-4E0B-97C5-9B7B51FF0544}" type="presParOf" srcId="{A8DDD920-60C4-4A45-AEA3-33A625546BCC}" destId="{455E8886-6E9C-4CF7-BE43-9625F4C6CDAD}" srcOrd="0" destOrd="0" presId="urn:microsoft.com/office/officeart/2005/8/layout/default"/>
    <dgm:cxn modelId="{A4C2FCF7-974E-4C17-A825-5A6109CC2B6B}" type="presParOf" srcId="{A8DDD920-60C4-4A45-AEA3-33A625546BCC}" destId="{35277665-7C17-4E23-B14A-D306C805AE40}" srcOrd="1" destOrd="0" presId="urn:microsoft.com/office/officeart/2005/8/layout/default"/>
    <dgm:cxn modelId="{CED1BEE2-98D1-492E-93D6-C80A3858469B}" type="presParOf" srcId="{A8DDD920-60C4-4A45-AEA3-33A625546BCC}" destId="{7C30F7C9-BF0D-4C35-9FC1-0EFB75F7FFC0}" srcOrd="2" destOrd="0" presId="urn:microsoft.com/office/officeart/2005/8/layout/default"/>
    <dgm:cxn modelId="{7218F378-BFFB-48C1-908E-2778C827ACFA}" type="presParOf" srcId="{A8DDD920-60C4-4A45-AEA3-33A625546BCC}" destId="{18E107F4-A34A-431D-B69B-E904B32A7A2E}" srcOrd="3" destOrd="0" presId="urn:microsoft.com/office/officeart/2005/8/layout/default"/>
    <dgm:cxn modelId="{29A02149-AB6C-47F3-821B-DE5D17E11141}" type="presParOf" srcId="{A8DDD920-60C4-4A45-AEA3-33A625546BCC}" destId="{0E137343-08C7-43A4-AD72-A4509A174DB6}"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C4D696-1A30-4F59-ABDF-7126FD915036}"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35276188-A371-40C5-82D8-9EE2315738B4}">
      <dgm:prSet/>
      <dgm:spPr/>
      <dgm:t>
        <a:bodyPr/>
        <a:lstStyle/>
        <a:p>
          <a:pPr rtl="0"/>
          <a:r>
            <a:rPr lang="en-US" dirty="0"/>
            <a:t>At </a:t>
          </a:r>
          <a:r>
            <a:rPr lang="en-US" u="sng" dirty="0"/>
            <a:t>every</a:t>
          </a:r>
          <a:r>
            <a:rPr lang="en-US" dirty="0"/>
            <a:t> covered transaction, ask the participant the </a:t>
          </a:r>
          <a:r>
            <a:rPr lang="en-US" u="sng" dirty="0"/>
            <a:t>NVRA </a:t>
          </a:r>
          <a:r>
            <a:rPr lang="en-US" u="sng"/>
            <a:t>Question</a:t>
          </a:r>
          <a:r>
            <a:rPr lang="en-US"/>
            <a:t>:</a:t>
          </a:r>
          <a:endParaRPr lang="en-US" dirty="0"/>
        </a:p>
      </dgm:t>
    </dgm:pt>
    <dgm:pt modelId="{69FA74CA-0634-4613-8ADC-4EBEF3359769}" type="parTrans" cxnId="{ECA3A1A3-EE62-40D9-B1C6-CD684E5488E0}">
      <dgm:prSet/>
      <dgm:spPr/>
      <dgm:t>
        <a:bodyPr/>
        <a:lstStyle/>
        <a:p>
          <a:endParaRPr lang="en-US"/>
        </a:p>
      </dgm:t>
    </dgm:pt>
    <dgm:pt modelId="{24C3B44A-30CE-4B7C-BB9D-D7577D2C2051}" type="sibTrans" cxnId="{ECA3A1A3-EE62-40D9-B1C6-CD684E5488E0}">
      <dgm:prSet/>
      <dgm:spPr/>
      <dgm:t>
        <a:bodyPr/>
        <a:lstStyle/>
        <a:p>
          <a:endParaRPr lang="en-US"/>
        </a:p>
      </dgm:t>
    </dgm:pt>
    <dgm:pt modelId="{C9B4D747-3A6E-4B2C-A459-C840376AA933}">
      <dgm:prSet/>
      <dgm:spPr/>
      <dgm:t>
        <a:bodyPr/>
        <a:lstStyle/>
        <a:p>
          <a:pPr rtl="0"/>
          <a:r>
            <a:rPr lang="en-US" dirty="0"/>
            <a:t>“If you are not registered to vote where you live now, would you like to apply to register to vote here today?’’</a:t>
          </a:r>
        </a:p>
      </dgm:t>
    </dgm:pt>
    <dgm:pt modelId="{FCD2C4E4-E6B5-4800-A719-E342E08B8D47}" type="sibTrans" cxnId="{4AC3F227-D950-4DD9-A3D2-2F68775C787D}">
      <dgm:prSet/>
      <dgm:spPr/>
      <dgm:t>
        <a:bodyPr/>
        <a:lstStyle/>
        <a:p>
          <a:endParaRPr lang="en-US"/>
        </a:p>
      </dgm:t>
    </dgm:pt>
    <dgm:pt modelId="{5A26B024-3055-4B0B-80CD-34ACEC0E7518}" type="parTrans" cxnId="{4AC3F227-D950-4DD9-A3D2-2F68775C787D}">
      <dgm:prSet/>
      <dgm:spPr/>
      <dgm:t>
        <a:bodyPr/>
        <a:lstStyle/>
        <a:p>
          <a:endParaRPr lang="en-US"/>
        </a:p>
      </dgm:t>
    </dgm:pt>
    <dgm:pt modelId="{26BF8C8E-0EA7-4815-B66E-08CE25A64439}" type="pres">
      <dgm:prSet presAssocID="{2DC4D696-1A30-4F59-ABDF-7126FD915036}" presName="Name0" presStyleCnt="0">
        <dgm:presLayoutVars>
          <dgm:dir/>
          <dgm:animLvl val="lvl"/>
          <dgm:resizeHandles val="exact"/>
        </dgm:presLayoutVars>
      </dgm:prSet>
      <dgm:spPr/>
    </dgm:pt>
    <dgm:pt modelId="{36CA4F50-2215-4C8F-8A43-315D11AF38E8}" type="pres">
      <dgm:prSet presAssocID="{35276188-A371-40C5-82D8-9EE2315738B4}" presName="linNode" presStyleCnt="0"/>
      <dgm:spPr/>
    </dgm:pt>
    <dgm:pt modelId="{C3140103-53AC-46B0-8C53-691B1E21B214}" type="pres">
      <dgm:prSet presAssocID="{35276188-A371-40C5-82D8-9EE2315738B4}" presName="parentText" presStyleLbl="node1" presStyleIdx="0" presStyleCnt="1" custLinFactNeighborX="2" custLinFactNeighborY="-578">
        <dgm:presLayoutVars>
          <dgm:chMax val="1"/>
          <dgm:bulletEnabled val="1"/>
        </dgm:presLayoutVars>
      </dgm:prSet>
      <dgm:spPr/>
    </dgm:pt>
    <dgm:pt modelId="{955EF503-ABB2-41B0-BAE6-4C2F10D62DEE}" type="pres">
      <dgm:prSet presAssocID="{35276188-A371-40C5-82D8-9EE2315738B4}" presName="descendantText" presStyleLbl="alignAccFollowNode1" presStyleIdx="0" presStyleCnt="1">
        <dgm:presLayoutVars>
          <dgm:bulletEnabled val="1"/>
        </dgm:presLayoutVars>
      </dgm:prSet>
      <dgm:spPr/>
    </dgm:pt>
  </dgm:ptLst>
  <dgm:cxnLst>
    <dgm:cxn modelId="{4AC3F227-D950-4DD9-A3D2-2F68775C787D}" srcId="{35276188-A371-40C5-82D8-9EE2315738B4}" destId="{C9B4D747-3A6E-4B2C-A459-C840376AA933}" srcOrd="0" destOrd="0" parTransId="{5A26B024-3055-4B0B-80CD-34ACEC0E7518}" sibTransId="{FCD2C4E4-E6B5-4800-A719-E342E08B8D47}"/>
    <dgm:cxn modelId="{A6CBF25F-089D-4BCB-AB93-261B7B189E12}" type="presOf" srcId="{C9B4D747-3A6E-4B2C-A459-C840376AA933}" destId="{955EF503-ABB2-41B0-BAE6-4C2F10D62DEE}" srcOrd="0" destOrd="0" presId="urn:microsoft.com/office/officeart/2005/8/layout/vList5"/>
    <dgm:cxn modelId="{ECA3A1A3-EE62-40D9-B1C6-CD684E5488E0}" srcId="{2DC4D696-1A30-4F59-ABDF-7126FD915036}" destId="{35276188-A371-40C5-82D8-9EE2315738B4}" srcOrd="0" destOrd="0" parTransId="{69FA74CA-0634-4613-8ADC-4EBEF3359769}" sibTransId="{24C3B44A-30CE-4B7C-BB9D-D7577D2C2051}"/>
    <dgm:cxn modelId="{5309EED3-08DB-4D71-9326-73354285608A}" type="presOf" srcId="{2DC4D696-1A30-4F59-ABDF-7126FD915036}" destId="{26BF8C8E-0EA7-4815-B66E-08CE25A64439}" srcOrd="0" destOrd="0" presId="urn:microsoft.com/office/officeart/2005/8/layout/vList5"/>
    <dgm:cxn modelId="{55E3D3F7-2B4D-4F2B-8C84-01DEEDDDC7ED}" type="presOf" srcId="{35276188-A371-40C5-82D8-9EE2315738B4}" destId="{C3140103-53AC-46B0-8C53-691B1E21B214}" srcOrd="0" destOrd="0" presId="urn:microsoft.com/office/officeart/2005/8/layout/vList5"/>
    <dgm:cxn modelId="{A257D0BD-B8C9-469D-89B1-40AF242253AD}" type="presParOf" srcId="{26BF8C8E-0EA7-4815-B66E-08CE25A64439}" destId="{36CA4F50-2215-4C8F-8A43-315D11AF38E8}" srcOrd="0" destOrd="0" presId="urn:microsoft.com/office/officeart/2005/8/layout/vList5"/>
    <dgm:cxn modelId="{15A20E6E-D102-45EB-816D-165D79931E12}" type="presParOf" srcId="{36CA4F50-2215-4C8F-8A43-315D11AF38E8}" destId="{C3140103-53AC-46B0-8C53-691B1E21B214}" srcOrd="0" destOrd="0" presId="urn:microsoft.com/office/officeart/2005/8/layout/vList5"/>
    <dgm:cxn modelId="{3990D25C-01DC-447A-B97B-1D5D6CF1D071}" type="presParOf" srcId="{36CA4F50-2215-4C8F-8A43-315D11AF38E8}" destId="{955EF503-ABB2-41B0-BAE6-4C2F10D62DE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3ED117-666A-4CC0-AB3B-8E1D9B5FE364}" type="doc">
      <dgm:prSet loTypeId="urn:microsoft.com/office/officeart/2005/8/layout/hList3" loCatId="list" qsTypeId="urn:microsoft.com/office/officeart/2005/8/quickstyle/simple5" qsCatId="simple" csTypeId="urn:microsoft.com/office/officeart/2005/8/colors/accent1_5" csCatId="accent1" phldr="1"/>
      <dgm:spPr/>
      <dgm:t>
        <a:bodyPr/>
        <a:lstStyle/>
        <a:p>
          <a:endParaRPr lang="en-US"/>
        </a:p>
      </dgm:t>
    </dgm:pt>
    <dgm:pt modelId="{B8161138-EB18-4E80-9F25-4F3DFB4CB9B6}">
      <dgm:prSet custT="1"/>
      <dgm:spPr/>
      <dgm:t>
        <a:bodyPr/>
        <a:lstStyle/>
        <a:p>
          <a:pPr rtl="0"/>
          <a:r>
            <a:rPr lang="en-US" sz="3600" dirty="0"/>
            <a:t>Distribute with each:</a:t>
          </a:r>
          <a:endParaRPr lang="en-US" sz="4800" dirty="0"/>
        </a:p>
      </dgm:t>
    </dgm:pt>
    <dgm:pt modelId="{C3C83749-36D0-4857-A8AA-35A7AB349E50}" type="parTrans" cxnId="{8B685D20-05D1-44A4-969D-CAA007B29EEA}">
      <dgm:prSet/>
      <dgm:spPr/>
      <dgm:t>
        <a:bodyPr/>
        <a:lstStyle/>
        <a:p>
          <a:endParaRPr lang="en-US"/>
        </a:p>
      </dgm:t>
    </dgm:pt>
    <dgm:pt modelId="{8B16FD91-4F38-48FC-847E-FFF23D0E84AD}" type="sibTrans" cxnId="{8B685D20-05D1-44A4-969D-CAA007B29EEA}">
      <dgm:prSet/>
      <dgm:spPr/>
      <dgm:t>
        <a:bodyPr/>
        <a:lstStyle/>
        <a:p>
          <a:endParaRPr lang="en-US"/>
        </a:p>
      </dgm:t>
    </dgm:pt>
    <dgm:pt modelId="{17BEEF3E-E137-4362-BA50-58604B5677A7}">
      <dgm:prSet/>
      <dgm:spPr/>
      <dgm:t>
        <a:bodyPr/>
        <a:lstStyle/>
        <a:p>
          <a:pPr rtl="0"/>
          <a:r>
            <a:rPr lang="en-US" b="1" dirty="0"/>
            <a:t>Application for</a:t>
          </a:r>
          <a:r>
            <a:rPr lang="en-US" dirty="0"/>
            <a:t> </a:t>
          </a:r>
          <a:r>
            <a:rPr lang="en-US" b="1" dirty="0"/>
            <a:t>service or assistance</a:t>
          </a:r>
          <a:endParaRPr lang="en-US" dirty="0"/>
        </a:p>
      </dgm:t>
    </dgm:pt>
    <dgm:pt modelId="{F29DCE13-7755-4273-BFA2-4CA0C0F199FD}" type="parTrans" cxnId="{C60C3FD6-8713-42BA-8262-D8E4C7438321}">
      <dgm:prSet/>
      <dgm:spPr/>
      <dgm:t>
        <a:bodyPr/>
        <a:lstStyle/>
        <a:p>
          <a:endParaRPr lang="en-US"/>
        </a:p>
      </dgm:t>
    </dgm:pt>
    <dgm:pt modelId="{FB94ADDE-C4BC-44CE-B3E9-1DD28C8F156C}" type="sibTrans" cxnId="{C60C3FD6-8713-42BA-8262-D8E4C7438321}">
      <dgm:prSet/>
      <dgm:spPr/>
      <dgm:t>
        <a:bodyPr/>
        <a:lstStyle/>
        <a:p>
          <a:endParaRPr lang="en-US"/>
        </a:p>
      </dgm:t>
    </dgm:pt>
    <dgm:pt modelId="{96F1BD71-624A-4D2D-AEF9-6E311C42807E}">
      <dgm:prSet/>
      <dgm:spPr/>
      <dgm:t>
        <a:bodyPr/>
        <a:lstStyle/>
        <a:p>
          <a:pPr rtl="0"/>
          <a:r>
            <a:rPr lang="en-US" b="1" dirty="0"/>
            <a:t>Recertification or renewal</a:t>
          </a:r>
          <a:endParaRPr lang="en-US" dirty="0"/>
        </a:p>
      </dgm:t>
    </dgm:pt>
    <dgm:pt modelId="{43A7C8D0-FE31-4940-A4C5-B65A06D981CA}" type="parTrans" cxnId="{CA1BCE59-3EDC-4F5D-B651-B6B3DCCED1AE}">
      <dgm:prSet/>
      <dgm:spPr/>
      <dgm:t>
        <a:bodyPr/>
        <a:lstStyle/>
        <a:p>
          <a:endParaRPr lang="en-US"/>
        </a:p>
      </dgm:t>
    </dgm:pt>
    <dgm:pt modelId="{2C9BBFDA-1DC2-47B6-8A1B-A0F7791F776C}" type="sibTrans" cxnId="{CA1BCE59-3EDC-4F5D-B651-B6B3DCCED1AE}">
      <dgm:prSet/>
      <dgm:spPr/>
      <dgm:t>
        <a:bodyPr/>
        <a:lstStyle/>
        <a:p>
          <a:endParaRPr lang="en-US"/>
        </a:p>
      </dgm:t>
    </dgm:pt>
    <dgm:pt modelId="{54C61D84-C8D0-46BF-BDCF-074EE58CE533}">
      <dgm:prSet/>
      <dgm:spPr/>
      <dgm:t>
        <a:bodyPr/>
        <a:lstStyle/>
        <a:p>
          <a:pPr rtl="0"/>
          <a:r>
            <a:rPr lang="en-US" b="1" dirty="0"/>
            <a:t>Change of address</a:t>
          </a:r>
          <a:endParaRPr lang="en-US" dirty="0"/>
        </a:p>
      </dgm:t>
    </dgm:pt>
    <dgm:pt modelId="{D937664E-6297-4A75-876C-AD47553D2E18}" type="parTrans" cxnId="{390470FC-3E8B-44BA-8C30-800119399B52}">
      <dgm:prSet/>
      <dgm:spPr/>
      <dgm:t>
        <a:bodyPr/>
        <a:lstStyle/>
        <a:p>
          <a:endParaRPr lang="en-US"/>
        </a:p>
      </dgm:t>
    </dgm:pt>
    <dgm:pt modelId="{2525FB72-C762-4EE7-8A2C-873D29060390}" type="sibTrans" cxnId="{390470FC-3E8B-44BA-8C30-800119399B52}">
      <dgm:prSet/>
      <dgm:spPr/>
      <dgm:t>
        <a:bodyPr/>
        <a:lstStyle/>
        <a:p>
          <a:endParaRPr lang="en-US"/>
        </a:p>
      </dgm:t>
    </dgm:pt>
    <dgm:pt modelId="{0D2AE319-4F7A-4584-B848-7DE5C5E7F12C}" type="pres">
      <dgm:prSet presAssocID="{913ED117-666A-4CC0-AB3B-8E1D9B5FE364}" presName="composite" presStyleCnt="0">
        <dgm:presLayoutVars>
          <dgm:chMax val="1"/>
          <dgm:dir/>
          <dgm:resizeHandles val="exact"/>
        </dgm:presLayoutVars>
      </dgm:prSet>
      <dgm:spPr/>
    </dgm:pt>
    <dgm:pt modelId="{3D6147CC-66D7-4B28-AE8D-D82F60CF3952}" type="pres">
      <dgm:prSet presAssocID="{B8161138-EB18-4E80-9F25-4F3DFB4CB9B6}" presName="roof" presStyleLbl="dkBgShp" presStyleIdx="0" presStyleCnt="2"/>
      <dgm:spPr/>
    </dgm:pt>
    <dgm:pt modelId="{4DA3E1AA-4319-40A0-A1F5-89464A7DB28C}" type="pres">
      <dgm:prSet presAssocID="{B8161138-EB18-4E80-9F25-4F3DFB4CB9B6}" presName="pillars" presStyleCnt="0"/>
      <dgm:spPr/>
    </dgm:pt>
    <dgm:pt modelId="{8BD0962E-15CB-49F4-8407-0C021641710E}" type="pres">
      <dgm:prSet presAssocID="{B8161138-EB18-4E80-9F25-4F3DFB4CB9B6}" presName="pillar1" presStyleLbl="node1" presStyleIdx="0" presStyleCnt="3">
        <dgm:presLayoutVars>
          <dgm:bulletEnabled val="1"/>
        </dgm:presLayoutVars>
      </dgm:prSet>
      <dgm:spPr/>
    </dgm:pt>
    <dgm:pt modelId="{88DDB595-6586-4DF9-AB94-BFC71AC9E847}" type="pres">
      <dgm:prSet presAssocID="{96F1BD71-624A-4D2D-AEF9-6E311C42807E}" presName="pillarX" presStyleLbl="node1" presStyleIdx="1" presStyleCnt="3">
        <dgm:presLayoutVars>
          <dgm:bulletEnabled val="1"/>
        </dgm:presLayoutVars>
      </dgm:prSet>
      <dgm:spPr/>
    </dgm:pt>
    <dgm:pt modelId="{5BE91579-71C2-478A-96C7-2D89D906CD88}" type="pres">
      <dgm:prSet presAssocID="{54C61D84-C8D0-46BF-BDCF-074EE58CE533}" presName="pillarX" presStyleLbl="node1" presStyleIdx="2" presStyleCnt="3">
        <dgm:presLayoutVars>
          <dgm:bulletEnabled val="1"/>
        </dgm:presLayoutVars>
      </dgm:prSet>
      <dgm:spPr/>
    </dgm:pt>
    <dgm:pt modelId="{6A059C4B-A838-4F3B-9971-93EE01E64E20}" type="pres">
      <dgm:prSet presAssocID="{B8161138-EB18-4E80-9F25-4F3DFB4CB9B6}" presName="base" presStyleLbl="dkBgShp" presStyleIdx="1" presStyleCnt="2"/>
      <dgm:spPr/>
    </dgm:pt>
  </dgm:ptLst>
  <dgm:cxnLst>
    <dgm:cxn modelId="{CDBA3E0E-7DFA-4FAF-BADC-AD92364DADFB}" type="presOf" srcId="{B8161138-EB18-4E80-9F25-4F3DFB4CB9B6}" destId="{3D6147CC-66D7-4B28-AE8D-D82F60CF3952}" srcOrd="0" destOrd="0" presId="urn:microsoft.com/office/officeart/2005/8/layout/hList3"/>
    <dgm:cxn modelId="{8B685D20-05D1-44A4-969D-CAA007B29EEA}" srcId="{913ED117-666A-4CC0-AB3B-8E1D9B5FE364}" destId="{B8161138-EB18-4E80-9F25-4F3DFB4CB9B6}" srcOrd="0" destOrd="0" parTransId="{C3C83749-36D0-4857-A8AA-35A7AB349E50}" sibTransId="{8B16FD91-4F38-48FC-847E-FFF23D0E84AD}"/>
    <dgm:cxn modelId="{3C6C4A33-DFA4-4EE7-BD46-09E152481602}" type="presOf" srcId="{54C61D84-C8D0-46BF-BDCF-074EE58CE533}" destId="{5BE91579-71C2-478A-96C7-2D89D906CD88}" srcOrd="0" destOrd="0" presId="urn:microsoft.com/office/officeart/2005/8/layout/hList3"/>
    <dgm:cxn modelId="{88A1ED55-20EA-43D7-A61C-7ED33B03AA90}" type="presOf" srcId="{17BEEF3E-E137-4362-BA50-58604B5677A7}" destId="{8BD0962E-15CB-49F4-8407-0C021641710E}" srcOrd="0" destOrd="0" presId="urn:microsoft.com/office/officeart/2005/8/layout/hList3"/>
    <dgm:cxn modelId="{CA1BCE59-3EDC-4F5D-B651-B6B3DCCED1AE}" srcId="{B8161138-EB18-4E80-9F25-4F3DFB4CB9B6}" destId="{96F1BD71-624A-4D2D-AEF9-6E311C42807E}" srcOrd="1" destOrd="0" parTransId="{43A7C8D0-FE31-4940-A4C5-B65A06D981CA}" sibTransId="{2C9BBFDA-1DC2-47B6-8A1B-A0F7791F776C}"/>
    <dgm:cxn modelId="{C3A2837E-4A4E-45F4-897A-E9EC358E22C7}" type="presOf" srcId="{913ED117-666A-4CC0-AB3B-8E1D9B5FE364}" destId="{0D2AE319-4F7A-4584-B848-7DE5C5E7F12C}" srcOrd="0" destOrd="0" presId="urn:microsoft.com/office/officeart/2005/8/layout/hList3"/>
    <dgm:cxn modelId="{1B925798-A0F7-433E-9D9F-CF4D1BD1B35A}" type="presOf" srcId="{96F1BD71-624A-4D2D-AEF9-6E311C42807E}" destId="{88DDB595-6586-4DF9-AB94-BFC71AC9E847}" srcOrd="0" destOrd="0" presId="urn:microsoft.com/office/officeart/2005/8/layout/hList3"/>
    <dgm:cxn modelId="{C60C3FD6-8713-42BA-8262-D8E4C7438321}" srcId="{B8161138-EB18-4E80-9F25-4F3DFB4CB9B6}" destId="{17BEEF3E-E137-4362-BA50-58604B5677A7}" srcOrd="0" destOrd="0" parTransId="{F29DCE13-7755-4273-BFA2-4CA0C0F199FD}" sibTransId="{FB94ADDE-C4BC-44CE-B3E9-1DD28C8F156C}"/>
    <dgm:cxn modelId="{390470FC-3E8B-44BA-8C30-800119399B52}" srcId="{B8161138-EB18-4E80-9F25-4F3DFB4CB9B6}" destId="{54C61D84-C8D0-46BF-BDCF-074EE58CE533}" srcOrd="2" destOrd="0" parTransId="{D937664E-6297-4A75-876C-AD47553D2E18}" sibTransId="{2525FB72-C762-4EE7-8A2C-873D29060390}"/>
    <dgm:cxn modelId="{C096F97B-32FD-4FB0-9490-885D32DCF4E0}" type="presParOf" srcId="{0D2AE319-4F7A-4584-B848-7DE5C5E7F12C}" destId="{3D6147CC-66D7-4B28-AE8D-D82F60CF3952}" srcOrd="0" destOrd="0" presId="urn:microsoft.com/office/officeart/2005/8/layout/hList3"/>
    <dgm:cxn modelId="{591CDF25-5C0D-465B-9618-03E1178FC3B1}" type="presParOf" srcId="{0D2AE319-4F7A-4584-B848-7DE5C5E7F12C}" destId="{4DA3E1AA-4319-40A0-A1F5-89464A7DB28C}" srcOrd="1" destOrd="0" presId="urn:microsoft.com/office/officeart/2005/8/layout/hList3"/>
    <dgm:cxn modelId="{54D19137-F9CD-48DC-B040-3813C3E579CD}" type="presParOf" srcId="{4DA3E1AA-4319-40A0-A1F5-89464A7DB28C}" destId="{8BD0962E-15CB-49F4-8407-0C021641710E}" srcOrd="0" destOrd="0" presId="urn:microsoft.com/office/officeart/2005/8/layout/hList3"/>
    <dgm:cxn modelId="{443DDE72-E240-4916-B4D4-72571EE92A16}" type="presParOf" srcId="{4DA3E1AA-4319-40A0-A1F5-89464A7DB28C}" destId="{88DDB595-6586-4DF9-AB94-BFC71AC9E847}" srcOrd="1" destOrd="0" presId="urn:microsoft.com/office/officeart/2005/8/layout/hList3"/>
    <dgm:cxn modelId="{AEA9BFAB-546A-4B6D-A4F4-FC07377F0488}" type="presParOf" srcId="{4DA3E1AA-4319-40A0-A1F5-89464A7DB28C}" destId="{5BE91579-71C2-478A-96C7-2D89D906CD88}" srcOrd="2" destOrd="0" presId="urn:microsoft.com/office/officeart/2005/8/layout/hList3"/>
    <dgm:cxn modelId="{DF4CE067-E58A-42BC-8FBE-0C9326457B6D}" type="presParOf" srcId="{0D2AE319-4F7A-4584-B848-7DE5C5E7F12C}" destId="{6A059C4B-A838-4F3B-9971-93EE01E64E20}"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9D928B-928B-4965-BDAD-9D03E3A5957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9070A52-8729-45EF-89CF-C6130E4A65CE}">
      <dgm:prSet/>
      <dgm:spPr/>
      <dgm:t>
        <a:bodyPr/>
        <a:lstStyle/>
        <a:p>
          <a:pPr rtl="0"/>
          <a:r>
            <a:rPr lang="en-US" dirty="0"/>
            <a:t>Laminated Form</a:t>
          </a:r>
        </a:p>
      </dgm:t>
    </dgm:pt>
    <dgm:pt modelId="{1EC89F92-FF3B-4343-AB48-5851F4144FE2}" type="parTrans" cxnId="{45646BAB-A4A5-4DEF-A52A-881289597559}">
      <dgm:prSet/>
      <dgm:spPr/>
      <dgm:t>
        <a:bodyPr/>
        <a:lstStyle/>
        <a:p>
          <a:endParaRPr lang="en-US"/>
        </a:p>
      </dgm:t>
    </dgm:pt>
    <dgm:pt modelId="{C617C029-83A6-4A62-8169-266854E4A39F}" type="sibTrans" cxnId="{45646BAB-A4A5-4DEF-A52A-881289597559}">
      <dgm:prSet/>
      <dgm:spPr/>
      <dgm:t>
        <a:bodyPr/>
        <a:lstStyle/>
        <a:p>
          <a:endParaRPr lang="en-US"/>
        </a:p>
      </dgm:t>
    </dgm:pt>
    <dgm:pt modelId="{DCD53F5F-DE2F-47A3-A61F-8E8CB2753F6C}">
      <dgm:prSet/>
      <dgm:spPr/>
      <dgm:t>
        <a:bodyPr/>
        <a:lstStyle/>
        <a:p>
          <a:pPr rtl="0"/>
          <a:r>
            <a:rPr lang="en-US" dirty="0"/>
            <a:t>Assistance</a:t>
          </a:r>
        </a:p>
      </dgm:t>
    </dgm:pt>
    <dgm:pt modelId="{29F755E7-5E22-445E-BFA0-1560B9991DB9}" type="parTrans" cxnId="{1AB77782-3E36-4944-B8AB-47318967327B}">
      <dgm:prSet/>
      <dgm:spPr/>
      <dgm:t>
        <a:bodyPr/>
        <a:lstStyle/>
        <a:p>
          <a:endParaRPr lang="en-US"/>
        </a:p>
      </dgm:t>
    </dgm:pt>
    <dgm:pt modelId="{163C884D-7AE3-42BD-B050-20B44A38E87B}" type="sibTrans" cxnId="{1AB77782-3E36-4944-B8AB-47318967327B}">
      <dgm:prSet/>
      <dgm:spPr/>
      <dgm:t>
        <a:bodyPr/>
        <a:lstStyle/>
        <a:p>
          <a:endParaRPr lang="en-US"/>
        </a:p>
      </dgm:t>
    </dgm:pt>
    <dgm:pt modelId="{34209365-74A8-4A66-A4FC-9E33AA366DC4}">
      <dgm:prSet/>
      <dgm:spPr/>
      <dgm:t>
        <a:bodyPr/>
        <a:lstStyle/>
        <a:p>
          <a:pPr rtl="0"/>
          <a:r>
            <a:rPr lang="en-US" dirty="0"/>
            <a:t>Voter Registration Application</a:t>
          </a:r>
        </a:p>
      </dgm:t>
    </dgm:pt>
    <dgm:pt modelId="{E029E8A6-984A-43A9-B139-B642BF41129E}" type="parTrans" cxnId="{D55EA820-8E83-45CD-8F92-05F3DF8FF219}">
      <dgm:prSet/>
      <dgm:spPr/>
      <dgm:t>
        <a:bodyPr/>
        <a:lstStyle/>
        <a:p>
          <a:endParaRPr lang="en-US"/>
        </a:p>
      </dgm:t>
    </dgm:pt>
    <dgm:pt modelId="{50028A32-6264-4552-9378-0D4C285F8389}" type="sibTrans" cxnId="{D55EA820-8E83-45CD-8F92-05F3DF8FF219}">
      <dgm:prSet/>
      <dgm:spPr/>
      <dgm:t>
        <a:bodyPr/>
        <a:lstStyle/>
        <a:p>
          <a:endParaRPr lang="en-US"/>
        </a:p>
      </dgm:t>
    </dgm:pt>
    <dgm:pt modelId="{BFA69108-5CFB-4772-9895-91203FD40669}" type="pres">
      <dgm:prSet presAssocID="{739D928B-928B-4965-BDAD-9D03E3A59572}" presName="Name0" presStyleCnt="0">
        <dgm:presLayoutVars>
          <dgm:dir/>
          <dgm:animLvl val="lvl"/>
          <dgm:resizeHandles val="exact"/>
        </dgm:presLayoutVars>
      </dgm:prSet>
      <dgm:spPr/>
    </dgm:pt>
    <dgm:pt modelId="{CA9B8A00-48A5-462C-8BDB-B5D8F840D030}" type="pres">
      <dgm:prSet presAssocID="{29070A52-8729-45EF-89CF-C6130E4A65CE}" presName="linNode" presStyleCnt="0"/>
      <dgm:spPr/>
    </dgm:pt>
    <dgm:pt modelId="{644F9BAD-7A0A-40DC-A34B-FCACD1763648}" type="pres">
      <dgm:prSet presAssocID="{29070A52-8729-45EF-89CF-C6130E4A65CE}" presName="parentText" presStyleLbl="node1" presStyleIdx="0" presStyleCnt="3">
        <dgm:presLayoutVars>
          <dgm:chMax val="1"/>
          <dgm:bulletEnabled val="1"/>
        </dgm:presLayoutVars>
      </dgm:prSet>
      <dgm:spPr/>
    </dgm:pt>
    <dgm:pt modelId="{3C0B4226-E4E4-4DB3-9749-5C074215811B}" type="pres">
      <dgm:prSet presAssocID="{C617C029-83A6-4A62-8169-266854E4A39F}" presName="sp" presStyleCnt="0"/>
      <dgm:spPr/>
    </dgm:pt>
    <dgm:pt modelId="{CD0AAA49-95D9-4E13-91B5-CCAA4A7FE397}" type="pres">
      <dgm:prSet presAssocID="{34209365-74A8-4A66-A4FC-9E33AA366DC4}" presName="linNode" presStyleCnt="0"/>
      <dgm:spPr/>
    </dgm:pt>
    <dgm:pt modelId="{673C0870-8216-43D0-BE1E-4F8E0D957F98}" type="pres">
      <dgm:prSet presAssocID="{34209365-74A8-4A66-A4FC-9E33AA366DC4}" presName="parentText" presStyleLbl="node1" presStyleIdx="1" presStyleCnt="3" custLinFactNeighborX="-2206" custLinFactNeighborY="-3860">
        <dgm:presLayoutVars>
          <dgm:chMax val="1"/>
          <dgm:bulletEnabled val="1"/>
        </dgm:presLayoutVars>
      </dgm:prSet>
      <dgm:spPr/>
    </dgm:pt>
    <dgm:pt modelId="{5207EA6B-9EC2-43A1-A08D-9925DAD9023C}" type="pres">
      <dgm:prSet presAssocID="{50028A32-6264-4552-9378-0D4C285F8389}" presName="sp" presStyleCnt="0"/>
      <dgm:spPr/>
    </dgm:pt>
    <dgm:pt modelId="{845869F3-C643-4315-A48B-CC1F573351F9}" type="pres">
      <dgm:prSet presAssocID="{DCD53F5F-DE2F-47A3-A61F-8E8CB2753F6C}" presName="linNode" presStyleCnt="0"/>
      <dgm:spPr/>
    </dgm:pt>
    <dgm:pt modelId="{98BE78D0-477D-4F34-B5FB-0D2D08FB09A9}" type="pres">
      <dgm:prSet presAssocID="{DCD53F5F-DE2F-47A3-A61F-8E8CB2753F6C}" presName="parentText" presStyleLbl="node1" presStyleIdx="2" presStyleCnt="3">
        <dgm:presLayoutVars>
          <dgm:chMax val="1"/>
          <dgm:bulletEnabled val="1"/>
        </dgm:presLayoutVars>
      </dgm:prSet>
      <dgm:spPr/>
    </dgm:pt>
  </dgm:ptLst>
  <dgm:cxnLst>
    <dgm:cxn modelId="{E9306108-2349-438B-BC3F-59552CB495F1}" type="presOf" srcId="{34209365-74A8-4A66-A4FC-9E33AA366DC4}" destId="{673C0870-8216-43D0-BE1E-4F8E0D957F98}" srcOrd="0" destOrd="0" presId="urn:microsoft.com/office/officeart/2005/8/layout/vList5"/>
    <dgm:cxn modelId="{D55EA820-8E83-45CD-8F92-05F3DF8FF219}" srcId="{739D928B-928B-4965-BDAD-9D03E3A59572}" destId="{34209365-74A8-4A66-A4FC-9E33AA366DC4}" srcOrd="1" destOrd="0" parTransId="{E029E8A6-984A-43A9-B139-B642BF41129E}" sibTransId="{50028A32-6264-4552-9378-0D4C285F8389}"/>
    <dgm:cxn modelId="{1AB77782-3E36-4944-B8AB-47318967327B}" srcId="{739D928B-928B-4965-BDAD-9D03E3A59572}" destId="{DCD53F5F-DE2F-47A3-A61F-8E8CB2753F6C}" srcOrd="2" destOrd="0" parTransId="{29F755E7-5E22-445E-BFA0-1560B9991DB9}" sibTransId="{163C884D-7AE3-42BD-B050-20B44A38E87B}"/>
    <dgm:cxn modelId="{A769C98B-6064-4149-80AE-FEE1AB276416}" type="presOf" srcId="{739D928B-928B-4965-BDAD-9D03E3A59572}" destId="{BFA69108-5CFB-4772-9895-91203FD40669}" srcOrd="0" destOrd="0" presId="urn:microsoft.com/office/officeart/2005/8/layout/vList5"/>
    <dgm:cxn modelId="{9C4B03A1-730F-4A46-B352-391806E890BA}" type="presOf" srcId="{DCD53F5F-DE2F-47A3-A61F-8E8CB2753F6C}" destId="{98BE78D0-477D-4F34-B5FB-0D2D08FB09A9}" srcOrd="0" destOrd="0" presId="urn:microsoft.com/office/officeart/2005/8/layout/vList5"/>
    <dgm:cxn modelId="{45646BAB-A4A5-4DEF-A52A-881289597559}" srcId="{739D928B-928B-4965-BDAD-9D03E3A59572}" destId="{29070A52-8729-45EF-89CF-C6130E4A65CE}" srcOrd="0" destOrd="0" parTransId="{1EC89F92-FF3B-4343-AB48-5851F4144FE2}" sibTransId="{C617C029-83A6-4A62-8169-266854E4A39F}"/>
    <dgm:cxn modelId="{FFE85ED3-CB20-482D-B0AB-F6AF88F74CE7}" type="presOf" srcId="{29070A52-8729-45EF-89CF-C6130E4A65CE}" destId="{644F9BAD-7A0A-40DC-A34B-FCACD1763648}" srcOrd="0" destOrd="0" presId="urn:microsoft.com/office/officeart/2005/8/layout/vList5"/>
    <dgm:cxn modelId="{D770644C-1FBF-46D1-AE68-06E0B8311A7C}" type="presParOf" srcId="{BFA69108-5CFB-4772-9895-91203FD40669}" destId="{CA9B8A00-48A5-462C-8BDB-B5D8F840D030}" srcOrd="0" destOrd="0" presId="urn:microsoft.com/office/officeart/2005/8/layout/vList5"/>
    <dgm:cxn modelId="{26751271-3B11-41B5-8FAD-793F0C813C9E}" type="presParOf" srcId="{CA9B8A00-48A5-462C-8BDB-B5D8F840D030}" destId="{644F9BAD-7A0A-40DC-A34B-FCACD1763648}" srcOrd="0" destOrd="0" presId="urn:microsoft.com/office/officeart/2005/8/layout/vList5"/>
    <dgm:cxn modelId="{E81AF895-B889-4D51-BAEF-1BC71F89B48B}" type="presParOf" srcId="{BFA69108-5CFB-4772-9895-91203FD40669}" destId="{3C0B4226-E4E4-4DB3-9749-5C074215811B}" srcOrd="1" destOrd="0" presId="urn:microsoft.com/office/officeart/2005/8/layout/vList5"/>
    <dgm:cxn modelId="{DF8C1AAA-6B68-43A0-8BA0-FDCB2911A0AE}" type="presParOf" srcId="{BFA69108-5CFB-4772-9895-91203FD40669}" destId="{CD0AAA49-95D9-4E13-91B5-CCAA4A7FE397}" srcOrd="2" destOrd="0" presId="urn:microsoft.com/office/officeart/2005/8/layout/vList5"/>
    <dgm:cxn modelId="{3B5CE866-63CD-480D-855E-60447051B8C2}" type="presParOf" srcId="{CD0AAA49-95D9-4E13-91B5-CCAA4A7FE397}" destId="{673C0870-8216-43D0-BE1E-4F8E0D957F98}" srcOrd="0" destOrd="0" presId="urn:microsoft.com/office/officeart/2005/8/layout/vList5"/>
    <dgm:cxn modelId="{908D4BC8-8C9F-448D-9E53-33E35F3B877B}" type="presParOf" srcId="{BFA69108-5CFB-4772-9895-91203FD40669}" destId="{5207EA6B-9EC2-43A1-A08D-9925DAD9023C}" srcOrd="3" destOrd="0" presId="urn:microsoft.com/office/officeart/2005/8/layout/vList5"/>
    <dgm:cxn modelId="{9F593A74-9DEF-4078-8ABB-E343F82EEF42}" type="presParOf" srcId="{BFA69108-5CFB-4772-9895-91203FD40669}" destId="{845869F3-C643-4315-A48B-CC1F573351F9}" srcOrd="4" destOrd="0" presId="urn:microsoft.com/office/officeart/2005/8/layout/vList5"/>
    <dgm:cxn modelId="{4632B605-4733-4C7A-9EB4-095A4BA5F7FA}" type="presParOf" srcId="{845869F3-C643-4315-A48B-CC1F573351F9}" destId="{98BE78D0-477D-4F34-B5FB-0D2D08FB09A9}" srcOrd="0" destOrd="0" presId="urn:microsoft.com/office/officeart/2005/8/layout/vList5"/>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14AD0F-8B5F-4C36-A5D3-BD4EBDC96BD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CEB8903-BC19-4822-85C6-DC2871ECC07B}">
      <dgm:prSet phldrT="[Text]"/>
      <dgm:spPr/>
      <dgm:t>
        <a:bodyPr/>
        <a:lstStyle/>
        <a:p>
          <a:r>
            <a:rPr lang="en-US" dirty="0"/>
            <a:t>Every participant with a covered transaction  must be offered a </a:t>
          </a:r>
          <a:r>
            <a:rPr lang="en-US" u="sng" dirty="0"/>
            <a:t>Voter Registration Application</a:t>
          </a:r>
          <a:r>
            <a:rPr lang="en-US" dirty="0"/>
            <a:t>.</a:t>
          </a:r>
        </a:p>
      </dgm:t>
    </dgm:pt>
    <dgm:pt modelId="{6AD5D88B-8D02-423F-AEB8-A64EC33F5635}" type="parTrans" cxnId="{E5EF2C7F-1B03-4F0C-A105-45B209CCB8F1}">
      <dgm:prSet/>
      <dgm:spPr/>
      <dgm:t>
        <a:bodyPr/>
        <a:lstStyle/>
        <a:p>
          <a:endParaRPr lang="en-US"/>
        </a:p>
      </dgm:t>
    </dgm:pt>
    <dgm:pt modelId="{7AD2D849-EFF6-4D5B-B92C-F8BE706216F5}" type="sibTrans" cxnId="{E5EF2C7F-1B03-4F0C-A105-45B209CCB8F1}">
      <dgm:prSet/>
      <dgm:spPr/>
      <dgm:t>
        <a:bodyPr/>
        <a:lstStyle/>
        <a:p>
          <a:endParaRPr lang="en-US"/>
        </a:p>
      </dgm:t>
    </dgm:pt>
    <dgm:pt modelId="{1367ED13-675F-4CEA-959F-FCD29158232A}" type="pres">
      <dgm:prSet presAssocID="{3214AD0F-8B5F-4C36-A5D3-BD4EBDC96BD0}" presName="linear" presStyleCnt="0">
        <dgm:presLayoutVars>
          <dgm:animLvl val="lvl"/>
          <dgm:resizeHandles val="exact"/>
        </dgm:presLayoutVars>
      </dgm:prSet>
      <dgm:spPr/>
    </dgm:pt>
    <dgm:pt modelId="{B83559CA-5921-426C-B3EC-59A90D64A664}" type="pres">
      <dgm:prSet presAssocID="{9CEB8903-BC19-4822-85C6-DC2871ECC07B}" presName="parentText" presStyleLbl="node1" presStyleIdx="0" presStyleCnt="1">
        <dgm:presLayoutVars>
          <dgm:chMax val="0"/>
          <dgm:bulletEnabled val="1"/>
        </dgm:presLayoutVars>
      </dgm:prSet>
      <dgm:spPr/>
    </dgm:pt>
  </dgm:ptLst>
  <dgm:cxnLst>
    <dgm:cxn modelId="{E5EF2C7F-1B03-4F0C-A105-45B209CCB8F1}" srcId="{3214AD0F-8B5F-4C36-A5D3-BD4EBDC96BD0}" destId="{9CEB8903-BC19-4822-85C6-DC2871ECC07B}" srcOrd="0" destOrd="0" parTransId="{6AD5D88B-8D02-423F-AEB8-A64EC33F5635}" sibTransId="{7AD2D849-EFF6-4D5B-B92C-F8BE706216F5}"/>
    <dgm:cxn modelId="{B41828B8-41E7-4AA9-BD9E-44C8C3D8172E}" type="presOf" srcId="{9CEB8903-BC19-4822-85C6-DC2871ECC07B}" destId="{B83559CA-5921-426C-B3EC-59A90D64A664}" srcOrd="0" destOrd="0" presId="urn:microsoft.com/office/officeart/2005/8/layout/vList2"/>
    <dgm:cxn modelId="{7DADB9E5-F6DE-4A3E-B540-A10091B2F408}" type="presOf" srcId="{3214AD0F-8B5F-4C36-A5D3-BD4EBDC96BD0}" destId="{1367ED13-675F-4CEA-959F-FCD29158232A}" srcOrd="0" destOrd="0" presId="urn:microsoft.com/office/officeart/2005/8/layout/vList2"/>
    <dgm:cxn modelId="{17032ED0-D379-4C09-99BF-0CF41420C29C}" type="presParOf" srcId="{1367ED13-675F-4CEA-959F-FCD29158232A}" destId="{B83559CA-5921-426C-B3EC-59A90D64A66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5F3EC0-8781-4788-A6F5-4266E0D39D26}" type="doc">
      <dgm:prSet loTypeId="urn:microsoft.com/office/officeart/2005/8/layout/lProcess2" loCatId="list" qsTypeId="urn:microsoft.com/office/officeart/2005/8/quickstyle/simple2" qsCatId="simple" csTypeId="urn:microsoft.com/office/officeart/2005/8/colors/accent3_1" csCatId="accent3" phldr="1"/>
      <dgm:spPr/>
      <dgm:t>
        <a:bodyPr/>
        <a:lstStyle/>
        <a:p>
          <a:endParaRPr lang="en-US"/>
        </a:p>
      </dgm:t>
    </dgm:pt>
    <dgm:pt modelId="{00E5F5D3-1349-4E9E-AEFA-5997D935DDA5}">
      <dgm:prSet/>
      <dgm:spPr/>
      <dgm:t>
        <a:bodyPr/>
        <a:lstStyle/>
        <a:p>
          <a:pPr rtl="0"/>
          <a:r>
            <a:rPr lang="en-US" dirty="0"/>
            <a:t>1</a:t>
          </a:r>
        </a:p>
      </dgm:t>
    </dgm:pt>
    <dgm:pt modelId="{43A8D106-D1DF-40DC-9166-447C419FFBD5}" type="parTrans" cxnId="{71B64CB5-D87A-43CD-8895-D1647944F93E}">
      <dgm:prSet/>
      <dgm:spPr/>
      <dgm:t>
        <a:bodyPr/>
        <a:lstStyle/>
        <a:p>
          <a:endParaRPr lang="en-US"/>
        </a:p>
      </dgm:t>
    </dgm:pt>
    <dgm:pt modelId="{B054E0A1-6B14-4D10-9289-F50513E3DBBF}" type="sibTrans" cxnId="{71B64CB5-D87A-43CD-8895-D1647944F93E}">
      <dgm:prSet/>
      <dgm:spPr/>
      <dgm:t>
        <a:bodyPr/>
        <a:lstStyle/>
        <a:p>
          <a:endParaRPr lang="en-US"/>
        </a:p>
      </dgm:t>
    </dgm:pt>
    <dgm:pt modelId="{4B83C046-E640-455B-AF08-9C40698245D9}">
      <dgm:prSet/>
      <dgm:spPr/>
      <dgm:t>
        <a:bodyPr/>
        <a:lstStyle/>
        <a:p>
          <a:pPr rtl="0"/>
          <a:r>
            <a:rPr lang="en-US" dirty="0"/>
            <a:t>2</a:t>
          </a:r>
        </a:p>
      </dgm:t>
    </dgm:pt>
    <dgm:pt modelId="{9E1E030E-C120-4510-A022-432A1DADCC75}" type="parTrans" cxnId="{A06DE946-77C4-4F74-8419-3CC6D891EC40}">
      <dgm:prSet/>
      <dgm:spPr/>
      <dgm:t>
        <a:bodyPr/>
        <a:lstStyle/>
        <a:p>
          <a:endParaRPr lang="en-US"/>
        </a:p>
      </dgm:t>
    </dgm:pt>
    <dgm:pt modelId="{768CF378-4993-4E63-AEC7-4D24678C5932}" type="sibTrans" cxnId="{A06DE946-77C4-4F74-8419-3CC6D891EC40}">
      <dgm:prSet/>
      <dgm:spPr/>
      <dgm:t>
        <a:bodyPr/>
        <a:lstStyle/>
        <a:p>
          <a:endParaRPr lang="en-US"/>
        </a:p>
      </dgm:t>
    </dgm:pt>
    <dgm:pt modelId="{D0831963-EB03-403D-8866-26EBB039375E}">
      <dgm:prSet/>
      <dgm:spPr/>
      <dgm:t>
        <a:bodyPr/>
        <a:lstStyle/>
        <a:p>
          <a:pPr rtl="0"/>
          <a:r>
            <a:rPr lang="en-US" dirty="0"/>
            <a:t>3</a:t>
          </a:r>
        </a:p>
      </dgm:t>
    </dgm:pt>
    <dgm:pt modelId="{380CF332-374C-4B9F-B003-0CB415841117}" type="parTrans" cxnId="{BC43C046-5215-4E7F-BCC8-27882AE5750E}">
      <dgm:prSet/>
      <dgm:spPr/>
      <dgm:t>
        <a:bodyPr/>
        <a:lstStyle/>
        <a:p>
          <a:endParaRPr lang="en-US"/>
        </a:p>
      </dgm:t>
    </dgm:pt>
    <dgm:pt modelId="{8334F2EA-C30E-4392-940E-A989BFAD9DD3}" type="sibTrans" cxnId="{BC43C046-5215-4E7F-BCC8-27882AE5750E}">
      <dgm:prSet/>
      <dgm:spPr/>
      <dgm:t>
        <a:bodyPr/>
        <a:lstStyle/>
        <a:p>
          <a:endParaRPr lang="en-US"/>
        </a:p>
      </dgm:t>
    </dgm:pt>
    <dgm:pt modelId="{DA654518-59A7-4A77-B351-7FC7FCBBF427}">
      <dgm:prSet/>
      <dgm:spPr/>
      <dgm:t>
        <a:bodyPr/>
        <a:lstStyle/>
        <a:p>
          <a:pPr rtl="0"/>
          <a:r>
            <a:rPr lang="en-US" dirty="0"/>
            <a:t>NC State Board of Elections</a:t>
          </a:r>
        </a:p>
      </dgm:t>
    </dgm:pt>
    <dgm:pt modelId="{D5344341-38BF-4148-9BFA-89662CF853AD}" type="parTrans" cxnId="{E8BA94E3-28CC-4506-A0C2-6CAF6FCE2F29}">
      <dgm:prSet/>
      <dgm:spPr/>
      <dgm:t>
        <a:bodyPr/>
        <a:lstStyle/>
        <a:p>
          <a:endParaRPr lang="en-US"/>
        </a:p>
      </dgm:t>
    </dgm:pt>
    <dgm:pt modelId="{B3A1D288-CFC7-4C50-A8B9-004D307818E6}" type="sibTrans" cxnId="{E8BA94E3-28CC-4506-A0C2-6CAF6FCE2F29}">
      <dgm:prSet/>
      <dgm:spPr/>
      <dgm:t>
        <a:bodyPr/>
        <a:lstStyle/>
        <a:p>
          <a:endParaRPr lang="en-US"/>
        </a:p>
      </dgm:t>
    </dgm:pt>
    <dgm:pt modelId="{EA6363D3-D430-45D1-9649-3BA826965853}">
      <dgm:prSet/>
      <dgm:spPr/>
      <dgm:t>
        <a:bodyPr/>
        <a:lstStyle/>
        <a:p>
          <a:pPr rtl="0"/>
          <a:r>
            <a:rPr lang="it-IT" dirty="0"/>
            <a:t>PO Box 27255</a:t>
          </a:r>
          <a:endParaRPr lang="en-US" dirty="0"/>
        </a:p>
      </dgm:t>
    </dgm:pt>
    <dgm:pt modelId="{D2137092-CB86-44B4-8831-2A27A5F39FDB}" type="parTrans" cxnId="{7B2BC832-41CF-4786-A5C0-E343A32C5DDE}">
      <dgm:prSet/>
      <dgm:spPr/>
      <dgm:t>
        <a:bodyPr/>
        <a:lstStyle/>
        <a:p>
          <a:endParaRPr lang="en-US"/>
        </a:p>
      </dgm:t>
    </dgm:pt>
    <dgm:pt modelId="{A42AAE66-A14C-486D-8AA2-350C777CD07A}" type="sibTrans" cxnId="{7B2BC832-41CF-4786-A5C0-E343A32C5DDE}">
      <dgm:prSet/>
      <dgm:spPr/>
      <dgm:t>
        <a:bodyPr/>
        <a:lstStyle/>
        <a:p>
          <a:endParaRPr lang="en-US"/>
        </a:p>
      </dgm:t>
    </dgm:pt>
    <dgm:pt modelId="{957B588C-0883-47A6-99B9-257401693D7B}">
      <dgm:prSet/>
      <dgm:spPr/>
      <dgm:t>
        <a:bodyPr/>
        <a:lstStyle/>
        <a:p>
          <a:pPr rtl="0"/>
          <a:r>
            <a:rPr lang="it-IT" dirty="0"/>
            <a:t>Raleigh, NC 27611-7255</a:t>
          </a:r>
          <a:endParaRPr lang="en-US" dirty="0"/>
        </a:p>
      </dgm:t>
    </dgm:pt>
    <dgm:pt modelId="{23E4F33E-BA77-4FE8-9BB4-3A81F496DAC3}" type="parTrans" cxnId="{66CB067F-5422-4FD3-8871-DA5E82E7C485}">
      <dgm:prSet/>
      <dgm:spPr/>
      <dgm:t>
        <a:bodyPr/>
        <a:lstStyle/>
        <a:p>
          <a:endParaRPr lang="en-US"/>
        </a:p>
      </dgm:t>
    </dgm:pt>
    <dgm:pt modelId="{E65DCB2A-2AEC-497F-A430-CDA082090001}" type="sibTrans" cxnId="{66CB067F-5422-4FD3-8871-DA5E82E7C485}">
      <dgm:prSet/>
      <dgm:spPr/>
      <dgm:t>
        <a:bodyPr/>
        <a:lstStyle/>
        <a:p>
          <a:endParaRPr lang="en-US"/>
        </a:p>
      </dgm:t>
    </dgm:pt>
    <dgm:pt modelId="{32CDBFC8-3606-4DF9-8BEC-8FD222D456CB}">
      <dgm:prSet/>
      <dgm:spPr/>
      <dgm:t>
        <a:bodyPr/>
        <a:lstStyle/>
        <a:p>
          <a:pPr rtl="0"/>
          <a:r>
            <a:rPr lang="en-US" dirty="0"/>
            <a:t>Applying to register or declining to register to vote will not affect the amount of assistance that you will be provided by this agency.</a:t>
          </a:r>
        </a:p>
      </dgm:t>
    </dgm:pt>
    <dgm:pt modelId="{A6A81F95-9C7E-47C1-A7E0-2D783552BED9}" type="parTrans" cxnId="{A1A04AF2-339F-460F-BF52-08C8A6051CAB}">
      <dgm:prSet/>
      <dgm:spPr/>
      <dgm:t>
        <a:bodyPr/>
        <a:lstStyle/>
        <a:p>
          <a:endParaRPr lang="en-US"/>
        </a:p>
      </dgm:t>
    </dgm:pt>
    <dgm:pt modelId="{7B74CACE-FE86-4300-83BC-617097FFDF63}" type="sibTrans" cxnId="{A1A04AF2-339F-460F-BF52-08C8A6051CAB}">
      <dgm:prSet/>
      <dgm:spPr/>
      <dgm:t>
        <a:bodyPr/>
        <a:lstStyle/>
        <a:p>
          <a:endParaRPr lang="en-US"/>
        </a:p>
      </dgm:t>
    </dgm:pt>
    <dgm:pt modelId="{3EE022CB-1B2F-46CC-9E93-4870620DF876}">
      <dgm:prSet/>
      <dgm:spPr/>
      <dgm:t>
        <a:bodyPr/>
        <a:lstStyle/>
        <a:p>
          <a:pPr rtl="0"/>
          <a:r>
            <a:rPr lang="en-US" dirty="0"/>
            <a:t>If you would like help in filling out the voter registration application form, we will help you. The decision whether to seek or accept help is yours. You may fill out the application form in private.’’</a:t>
          </a:r>
        </a:p>
      </dgm:t>
    </dgm:pt>
    <dgm:pt modelId="{D16D3D7D-6547-4F04-9086-985E30D6B31C}" type="parTrans" cxnId="{86D8C88C-8F68-44D6-9161-801C4742173F}">
      <dgm:prSet/>
      <dgm:spPr/>
      <dgm:t>
        <a:bodyPr/>
        <a:lstStyle/>
        <a:p>
          <a:endParaRPr lang="en-US"/>
        </a:p>
      </dgm:t>
    </dgm:pt>
    <dgm:pt modelId="{1EA4EC65-DEBF-4098-BE8C-96784D1AA1F6}" type="sibTrans" cxnId="{86D8C88C-8F68-44D6-9161-801C4742173F}">
      <dgm:prSet/>
      <dgm:spPr/>
      <dgm:t>
        <a:bodyPr/>
        <a:lstStyle/>
        <a:p>
          <a:endParaRPr lang="en-US"/>
        </a:p>
      </dgm:t>
    </dgm:pt>
    <dgm:pt modelId="{1B47D023-870F-48DC-B090-D8EAFB264C76}">
      <dgm:prSet/>
      <dgm:spPr/>
      <dgm:t>
        <a:bodyPr/>
        <a:lstStyle/>
        <a:p>
          <a:pPr rtl="0"/>
          <a:r>
            <a:rPr lang="en-US"/>
            <a:t>If </a:t>
          </a:r>
          <a:r>
            <a:rPr lang="en-US" dirty="0"/>
            <a:t>you believe that someone has interfered with your right to register or to decline to register to vote, your right to privacy in deciding whether to register or in applying to register to vote, or your right to choose your own political party or other political preference, you may file a complaint with:</a:t>
          </a:r>
        </a:p>
      </dgm:t>
    </dgm:pt>
    <dgm:pt modelId="{4304B5DD-C738-4DEA-8D52-49055557085E}" type="parTrans" cxnId="{EACA08A1-B522-4992-834B-E664BB129F74}">
      <dgm:prSet/>
      <dgm:spPr/>
      <dgm:t>
        <a:bodyPr/>
        <a:lstStyle/>
        <a:p>
          <a:endParaRPr lang="en-US"/>
        </a:p>
      </dgm:t>
    </dgm:pt>
    <dgm:pt modelId="{243F5B22-8BD9-4434-B6B9-FF373D67DB36}" type="sibTrans" cxnId="{EACA08A1-B522-4992-834B-E664BB129F74}">
      <dgm:prSet/>
      <dgm:spPr/>
      <dgm:t>
        <a:bodyPr/>
        <a:lstStyle/>
        <a:p>
          <a:endParaRPr lang="en-US"/>
        </a:p>
      </dgm:t>
    </dgm:pt>
    <dgm:pt modelId="{98EE17D9-E329-4206-AB7E-BE37493EE2FD}" type="pres">
      <dgm:prSet presAssocID="{675F3EC0-8781-4788-A6F5-4266E0D39D26}" presName="theList" presStyleCnt="0">
        <dgm:presLayoutVars>
          <dgm:dir/>
          <dgm:animLvl val="lvl"/>
          <dgm:resizeHandles val="exact"/>
        </dgm:presLayoutVars>
      </dgm:prSet>
      <dgm:spPr/>
    </dgm:pt>
    <dgm:pt modelId="{B742F028-39C5-4293-BB52-F404D5913645}" type="pres">
      <dgm:prSet presAssocID="{00E5F5D3-1349-4E9E-AEFA-5997D935DDA5}" presName="compNode" presStyleCnt="0"/>
      <dgm:spPr/>
    </dgm:pt>
    <dgm:pt modelId="{D4A65BA3-48F2-4E92-A2DB-317246F9C50B}" type="pres">
      <dgm:prSet presAssocID="{00E5F5D3-1349-4E9E-AEFA-5997D935DDA5}" presName="aNode" presStyleLbl="bgShp" presStyleIdx="0" presStyleCnt="3"/>
      <dgm:spPr/>
    </dgm:pt>
    <dgm:pt modelId="{0ECBF672-1525-4FBA-B366-4B9DCF71E274}" type="pres">
      <dgm:prSet presAssocID="{00E5F5D3-1349-4E9E-AEFA-5997D935DDA5}" presName="textNode" presStyleLbl="bgShp" presStyleIdx="0" presStyleCnt="3"/>
      <dgm:spPr/>
    </dgm:pt>
    <dgm:pt modelId="{619EB6B3-8A8E-45AE-8D0B-4A36B91740CE}" type="pres">
      <dgm:prSet presAssocID="{00E5F5D3-1349-4E9E-AEFA-5997D935DDA5}" presName="compChildNode" presStyleCnt="0"/>
      <dgm:spPr/>
    </dgm:pt>
    <dgm:pt modelId="{18F39820-C615-4A93-9DB3-AD8082923F32}" type="pres">
      <dgm:prSet presAssocID="{00E5F5D3-1349-4E9E-AEFA-5997D935DDA5}" presName="theInnerList" presStyleCnt="0"/>
      <dgm:spPr/>
    </dgm:pt>
    <dgm:pt modelId="{DB36DCB0-F60E-4E18-84A5-AD43655B5835}" type="pres">
      <dgm:prSet presAssocID="{32CDBFC8-3606-4DF9-8BEC-8FD222D456CB}" presName="childNode" presStyleLbl="node1" presStyleIdx="0" presStyleCnt="3">
        <dgm:presLayoutVars>
          <dgm:bulletEnabled val="1"/>
        </dgm:presLayoutVars>
      </dgm:prSet>
      <dgm:spPr/>
    </dgm:pt>
    <dgm:pt modelId="{E1FE1BC4-FCB3-419D-A3D3-73F4E7053F0E}" type="pres">
      <dgm:prSet presAssocID="{00E5F5D3-1349-4E9E-AEFA-5997D935DDA5}" presName="aSpace" presStyleCnt="0"/>
      <dgm:spPr/>
    </dgm:pt>
    <dgm:pt modelId="{E898565A-ABE7-4429-85FF-F858C7BDD828}" type="pres">
      <dgm:prSet presAssocID="{4B83C046-E640-455B-AF08-9C40698245D9}" presName="compNode" presStyleCnt="0"/>
      <dgm:spPr/>
    </dgm:pt>
    <dgm:pt modelId="{B3F8A870-EA3E-464B-B2E7-7D01E16E8187}" type="pres">
      <dgm:prSet presAssocID="{4B83C046-E640-455B-AF08-9C40698245D9}" presName="aNode" presStyleLbl="bgShp" presStyleIdx="1" presStyleCnt="3"/>
      <dgm:spPr/>
    </dgm:pt>
    <dgm:pt modelId="{D9686CE7-04E6-4B99-8E0C-45D3FA8F957D}" type="pres">
      <dgm:prSet presAssocID="{4B83C046-E640-455B-AF08-9C40698245D9}" presName="textNode" presStyleLbl="bgShp" presStyleIdx="1" presStyleCnt="3"/>
      <dgm:spPr/>
    </dgm:pt>
    <dgm:pt modelId="{E473DECD-CB81-45B4-985A-9071163E2A8F}" type="pres">
      <dgm:prSet presAssocID="{4B83C046-E640-455B-AF08-9C40698245D9}" presName="compChildNode" presStyleCnt="0"/>
      <dgm:spPr/>
    </dgm:pt>
    <dgm:pt modelId="{D90DA5E0-6F7E-43C1-AF67-C20A0E890569}" type="pres">
      <dgm:prSet presAssocID="{4B83C046-E640-455B-AF08-9C40698245D9}" presName="theInnerList" presStyleCnt="0"/>
      <dgm:spPr/>
    </dgm:pt>
    <dgm:pt modelId="{78790BAF-72F2-4174-9C04-7BDF489076E8}" type="pres">
      <dgm:prSet presAssocID="{3EE022CB-1B2F-46CC-9E93-4870620DF876}" presName="childNode" presStyleLbl="node1" presStyleIdx="1" presStyleCnt="3">
        <dgm:presLayoutVars>
          <dgm:bulletEnabled val="1"/>
        </dgm:presLayoutVars>
      </dgm:prSet>
      <dgm:spPr/>
    </dgm:pt>
    <dgm:pt modelId="{27FE83A6-B444-446D-9452-6134DD09BA29}" type="pres">
      <dgm:prSet presAssocID="{4B83C046-E640-455B-AF08-9C40698245D9}" presName="aSpace" presStyleCnt="0"/>
      <dgm:spPr/>
    </dgm:pt>
    <dgm:pt modelId="{AADC0874-3730-46F7-AC85-CEC773603319}" type="pres">
      <dgm:prSet presAssocID="{D0831963-EB03-403D-8866-26EBB039375E}" presName="compNode" presStyleCnt="0"/>
      <dgm:spPr/>
    </dgm:pt>
    <dgm:pt modelId="{A9982306-2477-47BA-BA5A-C3CE4935BA65}" type="pres">
      <dgm:prSet presAssocID="{D0831963-EB03-403D-8866-26EBB039375E}" presName="aNode" presStyleLbl="bgShp" presStyleIdx="2" presStyleCnt="3"/>
      <dgm:spPr/>
    </dgm:pt>
    <dgm:pt modelId="{0572D9AA-65C9-4C88-AF95-1F10673B7506}" type="pres">
      <dgm:prSet presAssocID="{D0831963-EB03-403D-8866-26EBB039375E}" presName="textNode" presStyleLbl="bgShp" presStyleIdx="2" presStyleCnt="3"/>
      <dgm:spPr/>
    </dgm:pt>
    <dgm:pt modelId="{5FF2EF0E-C67F-47CC-B98D-C0080032B516}" type="pres">
      <dgm:prSet presAssocID="{D0831963-EB03-403D-8866-26EBB039375E}" presName="compChildNode" presStyleCnt="0"/>
      <dgm:spPr/>
    </dgm:pt>
    <dgm:pt modelId="{EBD90982-2820-4BD3-91E9-389486FDCD32}" type="pres">
      <dgm:prSet presAssocID="{D0831963-EB03-403D-8866-26EBB039375E}" presName="theInnerList" presStyleCnt="0"/>
      <dgm:spPr/>
    </dgm:pt>
    <dgm:pt modelId="{2ADE328D-B12F-402E-9FBD-093CD41F0F70}" type="pres">
      <dgm:prSet presAssocID="{1B47D023-870F-48DC-B090-D8EAFB264C76}" presName="childNode" presStyleLbl="node1" presStyleIdx="2" presStyleCnt="3">
        <dgm:presLayoutVars>
          <dgm:bulletEnabled val="1"/>
        </dgm:presLayoutVars>
      </dgm:prSet>
      <dgm:spPr/>
    </dgm:pt>
  </dgm:ptLst>
  <dgm:cxnLst>
    <dgm:cxn modelId="{38F2D60D-671A-45EB-983E-1F05D94ADAA2}" type="presOf" srcId="{4B83C046-E640-455B-AF08-9C40698245D9}" destId="{B3F8A870-EA3E-464B-B2E7-7D01E16E8187}" srcOrd="0" destOrd="0" presId="urn:microsoft.com/office/officeart/2005/8/layout/lProcess2"/>
    <dgm:cxn modelId="{C8F02B11-EA82-48A3-9827-0CE0B1BBD4F9}" type="presOf" srcId="{00E5F5D3-1349-4E9E-AEFA-5997D935DDA5}" destId="{D4A65BA3-48F2-4E92-A2DB-317246F9C50B}" srcOrd="0" destOrd="0" presId="urn:microsoft.com/office/officeart/2005/8/layout/lProcess2"/>
    <dgm:cxn modelId="{7B2BC832-41CF-4786-A5C0-E343A32C5DDE}" srcId="{1B47D023-870F-48DC-B090-D8EAFB264C76}" destId="{EA6363D3-D430-45D1-9649-3BA826965853}" srcOrd="1" destOrd="0" parTransId="{D2137092-CB86-44B4-8831-2A27A5F39FDB}" sibTransId="{A42AAE66-A14C-486D-8AA2-350C777CD07A}"/>
    <dgm:cxn modelId="{B1AC4542-54E6-4ED2-8246-9EF26F34E55C}" type="presOf" srcId="{00E5F5D3-1349-4E9E-AEFA-5997D935DDA5}" destId="{0ECBF672-1525-4FBA-B366-4B9DCF71E274}" srcOrd="1" destOrd="0" presId="urn:microsoft.com/office/officeart/2005/8/layout/lProcess2"/>
    <dgm:cxn modelId="{BC43C046-5215-4E7F-BCC8-27882AE5750E}" srcId="{675F3EC0-8781-4788-A6F5-4266E0D39D26}" destId="{D0831963-EB03-403D-8866-26EBB039375E}" srcOrd="2" destOrd="0" parTransId="{380CF332-374C-4B9F-B003-0CB415841117}" sibTransId="{8334F2EA-C30E-4392-940E-A989BFAD9DD3}"/>
    <dgm:cxn modelId="{A06DE946-77C4-4F74-8419-3CC6D891EC40}" srcId="{675F3EC0-8781-4788-A6F5-4266E0D39D26}" destId="{4B83C046-E640-455B-AF08-9C40698245D9}" srcOrd="1" destOrd="0" parTransId="{9E1E030E-C120-4510-A022-432A1DADCC75}" sibTransId="{768CF378-4993-4E63-AEC7-4D24678C5932}"/>
    <dgm:cxn modelId="{7121176A-ADB2-4D7C-99C4-ADEFC6018C9C}" type="presOf" srcId="{32CDBFC8-3606-4DF9-8BEC-8FD222D456CB}" destId="{DB36DCB0-F60E-4E18-84A5-AD43655B5835}" srcOrd="0" destOrd="0" presId="urn:microsoft.com/office/officeart/2005/8/layout/lProcess2"/>
    <dgm:cxn modelId="{74F3124D-A718-4218-A317-F0F9F82B0B1C}" type="presOf" srcId="{957B588C-0883-47A6-99B9-257401693D7B}" destId="{2ADE328D-B12F-402E-9FBD-093CD41F0F70}" srcOrd="0" destOrd="3" presId="urn:microsoft.com/office/officeart/2005/8/layout/lProcess2"/>
    <dgm:cxn modelId="{58EAD84F-BCD7-49F2-BC7F-5416DE6C6798}" type="presOf" srcId="{1B47D023-870F-48DC-B090-D8EAFB264C76}" destId="{2ADE328D-B12F-402E-9FBD-093CD41F0F70}" srcOrd="0" destOrd="0" presId="urn:microsoft.com/office/officeart/2005/8/layout/lProcess2"/>
    <dgm:cxn modelId="{3AD1B154-26C0-4C7F-B948-810642136A7B}" type="presOf" srcId="{3EE022CB-1B2F-46CC-9E93-4870620DF876}" destId="{78790BAF-72F2-4174-9C04-7BDF489076E8}" srcOrd="0" destOrd="0" presId="urn:microsoft.com/office/officeart/2005/8/layout/lProcess2"/>
    <dgm:cxn modelId="{66CB067F-5422-4FD3-8871-DA5E82E7C485}" srcId="{1B47D023-870F-48DC-B090-D8EAFB264C76}" destId="{957B588C-0883-47A6-99B9-257401693D7B}" srcOrd="2" destOrd="0" parTransId="{23E4F33E-BA77-4FE8-9BB4-3A81F496DAC3}" sibTransId="{E65DCB2A-2AEC-497F-A430-CDA082090001}"/>
    <dgm:cxn modelId="{86D8C88C-8F68-44D6-9161-801C4742173F}" srcId="{4B83C046-E640-455B-AF08-9C40698245D9}" destId="{3EE022CB-1B2F-46CC-9E93-4870620DF876}" srcOrd="0" destOrd="0" parTransId="{D16D3D7D-6547-4F04-9086-985E30D6B31C}" sibTransId="{1EA4EC65-DEBF-4098-BE8C-96784D1AA1F6}"/>
    <dgm:cxn modelId="{EACA08A1-B522-4992-834B-E664BB129F74}" srcId="{D0831963-EB03-403D-8866-26EBB039375E}" destId="{1B47D023-870F-48DC-B090-D8EAFB264C76}" srcOrd="0" destOrd="0" parTransId="{4304B5DD-C738-4DEA-8D52-49055557085E}" sibTransId="{243F5B22-8BD9-4434-B6B9-FF373D67DB36}"/>
    <dgm:cxn modelId="{4F2C63A9-F40F-462E-BF83-A11C8EF398CF}" type="presOf" srcId="{4B83C046-E640-455B-AF08-9C40698245D9}" destId="{D9686CE7-04E6-4B99-8E0C-45D3FA8F957D}" srcOrd="1" destOrd="0" presId="urn:microsoft.com/office/officeart/2005/8/layout/lProcess2"/>
    <dgm:cxn modelId="{71B64CB5-D87A-43CD-8895-D1647944F93E}" srcId="{675F3EC0-8781-4788-A6F5-4266E0D39D26}" destId="{00E5F5D3-1349-4E9E-AEFA-5997D935DDA5}" srcOrd="0" destOrd="0" parTransId="{43A8D106-D1DF-40DC-9166-447C419FFBD5}" sibTransId="{B054E0A1-6B14-4D10-9289-F50513E3DBBF}"/>
    <dgm:cxn modelId="{7017F7B8-19A7-45E5-831C-36D72ABA907C}" type="presOf" srcId="{D0831963-EB03-403D-8866-26EBB039375E}" destId="{A9982306-2477-47BA-BA5A-C3CE4935BA65}" srcOrd="0" destOrd="0" presId="urn:microsoft.com/office/officeart/2005/8/layout/lProcess2"/>
    <dgm:cxn modelId="{57BC9AC9-0067-4139-B407-07B895BA82E2}" type="presOf" srcId="{EA6363D3-D430-45D1-9649-3BA826965853}" destId="{2ADE328D-B12F-402E-9FBD-093CD41F0F70}" srcOrd="0" destOrd="2" presId="urn:microsoft.com/office/officeart/2005/8/layout/lProcess2"/>
    <dgm:cxn modelId="{E8BA94E3-28CC-4506-A0C2-6CAF6FCE2F29}" srcId="{1B47D023-870F-48DC-B090-D8EAFB264C76}" destId="{DA654518-59A7-4A77-B351-7FC7FCBBF427}" srcOrd="0" destOrd="0" parTransId="{D5344341-38BF-4148-9BFA-89662CF853AD}" sibTransId="{B3A1D288-CFC7-4C50-A8B9-004D307818E6}"/>
    <dgm:cxn modelId="{4984C9E6-4404-429E-B3EB-3C2480296BF8}" type="presOf" srcId="{675F3EC0-8781-4788-A6F5-4266E0D39D26}" destId="{98EE17D9-E329-4206-AB7E-BE37493EE2FD}" srcOrd="0" destOrd="0" presId="urn:microsoft.com/office/officeart/2005/8/layout/lProcess2"/>
    <dgm:cxn modelId="{362BF4F0-6556-45BA-BEF4-12429F6B59AB}" type="presOf" srcId="{DA654518-59A7-4A77-B351-7FC7FCBBF427}" destId="{2ADE328D-B12F-402E-9FBD-093CD41F0F70}" srcOrd="0" destOrd="1" presId="urn:microsoft.com/office/officeart/2005/8/layout/lProcess2"/>
    <dgm:cxn modelId="{A1A04AF2-339F-460F-BF52-08C8A6051CAB}" srcId="{00E5F5D3-1349-4E9E-AEFA-5997D935DDA5}" destId="{32CDBFC8-3606-4DF9-8BEC-8FD222D456CB}" srcOrd="0" destOrd="0" parTransId="{A6A81F95-9C7E-47C1-A7E0-2D783552BED9}" sibTransId="{7B74CACE-FE86-4300-83BC-617097FFDF63}"/>
    <dgm:cxn modelId="{A8EB55F5-A294-4D4D-995D-EE2DBC321BE7}" type="presOf" srcId="{D0831963-EB03-403D-8866-26EBB039375E}" destId="{0572D9AA-65C9-4C88-AF95-1F10673B7506}" srcOrd="1" destOrd="0" presId="urn:microsoft.com/office/officeart/2005/8/layout/lProcess2"/>
    <dgm:cxn modelId="{BC6615CB-759F-4CA0-B3E8-E331B4C9DE82}" type="presParOf" srcId="{98EE17D9-E329-4206-AB7E-BE37493EE2FD}" destId="{B742F028-39C5-4293-BB52-F404D5913645}" srcOrd="0" destOrd="0" presId="urn:microsoft.com/office/officeart/2005/8/layout/lProcess2"/>
    <dgm:cxn modelId="{D508DD1B-E64F-40D9-A276-E2E5F2B66AC5}" type="presParOf" srcId="{B742F028-39C5-4293-BB52-F404D5913645}" destId="{D4A65BA3-48F2-4E92-A2DB-317246F9C50B}" srcOrd="0" destOrd="0" presId="urn:microsoft.com/office/officeart/2005/8/layout/lProcess2"/>
    <dgm:cxn modelId="{84C34963-2125-411C-95D5-EA32F8371F07}" type="presParOf" srcId="{B742F028-39C5-4293-BB52-F404D5913645}" destId="{0ECBF672-1525-4FBA-B366-4B9DCF71E274}" srcOrd="1" destOrd="0" presId="urn:microsoft.com/office/officeart/2005/8/layout/lProcess2"/>
    <dgm:cxn modelId="{3D44E6AC-821C-4620-868B-96FD0E7ADC30}" type="presParOf" srcId="{B742F028-39C5-4293-BB52-F404D5913645}" destId="{619EB6B3-8A8E-45AE-8D0B-4A36B91740CE}" srcOrd="2" destOrd="0" presId="urn:microsoft.com/office/officeart/2005/8/layout/lProcess2"/>
    <dgm:cxn modelId="{744F43A9-8D0F-463E-A0C1-320E22210A42}" type="presParOf" srcId="{619EB6B3-8A8E-45AE-8D0B-4A36B91740CE}" destId="{18F39820-C615-4A93-9DB3-AD8082923F32}" srcOrd="0" destOrd="0" presId="urn:microsoft.com/office/officeart/2005/8/layout/lProcess2"/>
    <dgm:cxn modelId="{08B1EC02-90C8-413C-8E9A-D20066FFA3DD}" type="presParOf" srcId="{18F39820-C615-4A93-9DB3-AD8082923F32}" destId="{DB36DCB0-F60E-4E18-84A5-AD43655B5835}" srcOrd="0" destOrd="0" presId="urn:microsoft.com/office/officeart/2005/8/layout/lProcess2"/>
    <dgm:cxn modelId="{27A2E805-C768-4A78-9C3C-7F9191E46EAC}" type="presParOf" srcId="{98EE17D9-E329-4206-AB7E-BE37493EE2FD}" destId="{E1FE1BC4-FCB3-419D-A3D3-73F4E7053F0E}" srcOrd="1" destOrd="0" presId="urn:microsoft.com/office/officeart/2005/8/layout/lProcess2"/>
    <dgm:cxn modelId="{A9808D78-4406-4EF2-83A5-EB690DE56437}" type="presParOf" srcId="{98EE17D9-E329-4206-AB7E-BE37493EE2FD}" destId="{E898565A-ABE7-4429-85FF-F858C7BDD828}" srcOrd="2" destOrd="0" presId="urn:microsoft.com/office/officeart/2005/8/layout/lProcess2"/>
    <dgm:cxn modelId="{AB1599C6-0541-4F3A-B739-CBFAF0E12B8F}" type="presParOf" srcId="{E898565A-ABE7-4429-85FF-F858C7BDD828}" destId="{B3F8A870-EA3E-464B-B2E7-7D01E16E8187}" srcOrd="0" destOrd="0" presId="urn:microsoft.com/office/officeart/2005/8/layout/lProcess2"/>
    <dgm:cxn modelId="{BA984D4F-2445-4FEE-AABB-93FE1D3C1C6A}" type="presParOf" srcId="{E898565A-ABE7-4429-85FF-F858C7BDD828}" destId="{D9686CE7-04E6-4B99-8E0C-45D3FA8F957D}" srcOrd="1" destOrd="0" presId="urn:microsoft.com/office/officeart/2005/8/layout/lProcess2"/>
    <dgm:cxn modelId="{E4EB6A3F-6CE1-4D43-8BF2-670475270420}" type="presParOf" srcId="{E898565A-ABE7-4429-85FF-F858C7BDD828}" destId="{E473DECD-CB81-45B4-985A-9071163E2A8F}" srcOrd="2" destOrd="0" presId="urn:microsoft.com/office/officeart/2005/8/layout/lProcess2"/>
    <dgm:cxn modelId="{700B1A61-97E7-41A0-8BE5-24F7BF670A6C}" type="presParOf" srcId="{E473DECD-CB81-45B4-985A-9071163E2A8F}" destId="{D90DA5E0-6F7E-43C1-AF67-C20A0E890569}" srcOrd="0" destOrd="0" presId="urn:microsoft.com/office/officeart/2005/8/layout/lProcess2"/>
    <dgm:cxn modelId="{F5874C4F-ABE8-46D0-9005-9C4825D216F3}" type="presParOf" srcId="{D90DA5E0-6F7E-43C1-AF67-C20A0E890569}" destId="{78790BAF-72F2-4174-9C04-7BDF489076E8}" srcOrd="0" destOrd="0" presId="urn:microsoft.com/office/officeart/2005/8/layout/lProcess2"/>
    <dgm:cxn modelId="{6F373F40-146B-4107-B5BC-70C3E2B90328}" type="presParOf" srcId="{98EE17D9-E329-4206-AB7E-BE37493EE2FD}" destId="{27FE83A6-B444-446D-9452-6134DD09BA29}" srcOrd="3" destOrd="0" presId="urn:microsoft.com/office/officeart/2005/8/layout/lProcess2"/>
    <dgm:cxn modelId="{FD68B155-3929-4731-B44F-11785EEB3D0B}" type="presParOf" srcId="{98EE17D9-E329-4206-AB7E-BE37493EE2FD}" destId="{AADC0874-3730-46F7-AC85-CEC773603319}" srcOrd="4" destOrd="0" presId="urn:microsoft.com/office/officeart/2005/8/layout/lProcess2"/>
    <dgm:cxn modelId="{763D76D5-CBF7-42AE-A2D0-2E0A04067E08}" type="presParOf" srcId="{AADC0874-3730-46F7-AC85-CEC773603319}" destId="{A9982306-2477-47BA-BA5A-C3CE4935BA65}" srcOrd="0" destOrd="0" presId="urn:microsoft.com/office/officeart/2005/8/layout/lProcess2"/>
    <dgm:cxn modelId="{09711085-93D5-4DB3-A849-E212D0574CCA}" type="presParOf" srcId="{AADC0874-3730-46F7-AC85-CEC773603319}" destId="{0572D9AA-65C9-4C88-AF95-1F10673B7506}" srcOrd="1" destOrd="0" presId="urn:microsoft.com/office/officeart/2005/8/layout/lProcess2"/>
    <dgm:cxn modelId="{8213D65F-119D-46D5-8E2F-3C44AEF00906}" type="presParOf" srcId="{AADC0874-3730-46F7-AC85-CEC773603319}" destId="{5FF2EF0E-C67F-47CC-B98D-C0080032B516}" srcOrd="2" destOrd="0" presId="urn:microsoft.com/office/officeart/2005/8/layout/lProcess2"/>
    <dgm:cxn modelId="{DBE8B255-39F8-4B58-9299-4276E4DD5B80}" type="presParOf" srcId="{5FF2EF0E-C67F-47CC-B98D-C0080032B516}" destId="{EBD90982-2820-4BD3-91E9-389486FDCD32}" srcOrd="0" destOrd="0" presId="urn:microsoft.com/office/officeart/2005/8/layout/lProcess2"/>
    <dgm:cxn modelId="{CE715168-AA05-4839-B996-120C3C51D92B}" type="presParOf" srcId="{EBD90982-2820-4BD3-91E9-389486FDCD32}" destId="{2ADE328D-B12F-402E-9FBD-093CD41F0F70}"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9817E48-8D52-41B0-81F8-58BECDA2D76A}" type="doc">
      <dgm:prSet loTypeId="urn:microsoft.com/office/officeart/2008/layout/HalfCircleOrganizationChart" loCatId="hierarchy" qsTypeId="urn:microsoft.com/office/officeart/2005/8/quickstyle/3d3" qsCatId="3D" csTypeId="urn:microsoft.com/office/officeart/2005/8/colors/colorful1" csCatId="colorful" phldr="1"/>
      <dgm:spPr/>
      <dgm:t>
        <a:bodyPr/>
        <a:lstStyle/>
        <a:p>
          <a:endParaRPr lang="en-US"/>
        </a:p>
      </dgm:t>
    </dgm:pt>
    <dgm:pt modelId="{6D9B7981-CED9-4A13-A239-94E107CE2C6F}">
      <dgm:prSet/>
      <dgm:spPr/>
      <dgm:t>
        <a:bodyPr/>
        <a:lstStyle/>
        <a:p>
          <a:pPr rtl="0"/>
          <a:r>
            <a:rPr lang="en-US" dirty="0"/>
            <a:t>“If you are not registered to vote where you live now, would you like to apply to register to vote here today?”</a:t>
          </a:r>
        </a:p>
      </dgm:t>
    </dgm:pt>
    <dgm:pt modelId="{A36B201A-11C8-4AA0-958A-4870AA96DC01}" type="parTrans" cxnId="{65F7996E-E020-47F6-B74B-8526A80982DF}">
      <dgm:prSet/>
      <dgm:spPr/>
      <dgm:t>
        <a:bodyPr/>
        <a:lstStyle/>
        <a:p>
          <a:endParaRPr lang="en-US"/>
        </a:p>
      </dgm:t>
    </dgm:pt>
    <dgm:pt modelId="{B9711E45-B7F9-4763-BA5E-B264A1DD882A}" type="sibTrans" cxnId="{65F7996E-E020-47F6-B74B-8526A80982DF}">
      <dgm:prSet/>
      <dgm:spPr/>
      <dgm:t>
        <a:bodyPr/>
        <a:lstStyle/>
        <a:p>
          <a:endParaRPr lang="en-US"/>
        </a:p>
      </dgm:t>
    </dgm:pt>
    <dgm:pt modelId="{A99C241B-0C96-449B-82B0-79C7BDA08270}">
      <dgm:prSet phldrT="[Text]"/>
      <dgm:spPr/>
      <dgm:t>
        <a:bodyPr/>
        <a:lstStyle/>
        <a:p>
          <a:r>
            <a:rPr lang="en-US" dirty="0"/>
            <a:t>Participant may say </a:t>
          </a:r>
          <a:r>
            <a:rPr lang="en-US" b="1" dirty="0"/>
            <a:t>‘Yes’</a:t>
          </a:r>
        </a:p>
      </dgm:t>
    </dgm:pt>
    <dgm:pt modelId="{861AC90E-B7DF-473F-B296-950F9943D8E7}" type="parTrans" cxnId="{973D3C56-ECDF-4136-87E6-6B4913BCFAB7}">
      <dgm:prSet/>
      <dgm:spPr/>
      <dgm:t>
        <a:bodyPr/>
        <a:lstStyle/>
        <a:p>
          <a:endParaRPr lang="en-US"/>
        </a:p>
      </dgm:t>
    </dgm:pt>
    <dgm:pt modelId="{4C154A8C-7C16-45FA-9E96-D9411C624CF8}" type="sibTrans" cxnId="{973D3C56-ECDF-4136-87E6-6B4913BCFAB7}">
      <dgm:prSet/>
      <dgm:spPr/>
      <dgm:t>
        <a:bodyPr/>
        <a:lstStyle/>
        <a:p>
          <a:endParaRPr lang="en-US"/>
        </a:p>
      </dgm:t>
    </dgm:pt>
    <dgm:pt modelId="{08E1CD6F-3856-4C5F-9226-7A037D6184C6}">
      <dgm:prSet phldrT="[Text]"/>
      <dgm:spPr/>
      <dgm:t>
        <a:bodyPr/>
        <a:lstStyle/>
        <a:p>
          <a:r>
            <a:rPr lang="en-US" dirty="0"/>
            <a:t>Participant may say </a:t>
          </a:r>
          <a:r>
            <a:rPr lang="en-US" b="1" dirty="0"/>
            <a:t>‘No’</a:t>
          </a:r>
        </a:p>
      </dgm:t>
    </dgm:pt>
    <dgm:pt modelId="{C3AA110C-62C6-43E6-B9E6-D478FA2F9BFD}" type="parTrans" cxnId="{EB00E7AA-DE2C-4147-BC60-6EE124572FF3}">
      <dgm:prSet/>
      <dgm:spPr/>
      <dgm:t>
        <a:bodyPr/>
        <a:lstStyle/>
        <a:p>
          <a:endParaRPr lang="en-US"/>
        </a:p>
      </dgm:t>
    </dgm:pt>
    <dgm:pt modelId="{C7360606-F4D3-459A-8FF0-93A08E7664F9}" type="sibTrans" cxnId="{EB00E7AA-DE2C-4147-BC60-6EE124572FF3}">
      <dgm:prSet/>
      <dgm:spPr/>
      <dgm:t>
        <a:bodyPr/>
        <a:lstStyle/>
        <a:p>
          <a:endParaRPr lang="en-US"/>
        </a:p>
      </dgm:t>
    </dgm:pt>
    <dgm:pt modelId="{72E8800A-2427-4836-BE01-647B1E6BF6A0}" type="pres">
      <dgm:prSet presAssocID="{99817E48-8D52-41B0-81F8-58BECDA2D76A}" presName="Name0" presStyleCnt="0">
        <dgm:presLayoutVars>
          <dgm:orgChart val="1"/>
          <dgm:chPref val="1"/>
          <dgm:dir/>
          <dgm:animOne val="branch"/>
          <dgm:animLvl val="lvl"/>
          <dgm:resizeHandles/>
        </dgm:presLayoutVars>
      </dgm:prSet>
      <dgm:spPr/>
    </dgm:pt>
    <dgm:pt modelId="{F6DE6A1C-C90C-4558-A84D-36C43CC0AE87}" type="pres">
      <dgm:prSet presAssocID="{6D9B7981-CED9-4A13-A239-94E107CE2C6F}" presName="hierRoot1" presStyleCnt="0">
        <dgm:presLayoutVars>
          <dgm:hierBranch val="init"/>
        </dgm:presLayoutVars>
      </dgm:prSet>
      <dgm:spPr/>
    </dgm:pt>
    <dgm:pt modelId="{09862C46-1593-4FF7-B21E-672101C6B7DB}" type="pres">
      <dgm:prSet presAssocID="{6D9B7981-CED9-4A13-A239-94E107CE2C6F}" presName="rootComposite1" presStyleCnt="0"/>
      <dgm:spPr/>
    </dgm:pt>
    <dgm:pt modelId="{4A73464E-E79F-4107-9AC2-EDF11ED386C9}" type="pres">
      <dgm:prSet presAssocID="{6D9B7981-CED9-4A13-A239-94E107CE2C6F}" presName="rootText1" presStyleLbl="alignAcc1" presStyleIdx="0" presStyleCnt="0">
        <dgm:presLayoutVars>
          <dgm:chPref val="3"/>
        </dgm:presLayoutVars>
      </dgm:prSet>
      <dgm:spPr/>
    </dgm:pt>
    <dgm:pt modelId="{22FE3D4D-8214-4627-82F2-3B5AE6D2FB55}" type="pres">
      <dgm:prSet presAssocID="{6D9B7981-CED9-4A13-A239-94E107CE2C6F}" presName="topArc1" presStyleLbl="parChTrans1D1" presStyleIdx="0" presStyleCnt="6"/>
      <dgm:spPr/>
    </dgm:pt>
    <dgm:pt modelId="{74844591-6909-4861-B975-71133D59F1BF}" type="pres">
      <dgm:prSet presAssocID="{6D9B7981-CED9-4A13-A239-94E107CE2C6F}" presName="bottomArc1" presStyleLbl="parChTrans1D1" presStyleIdx="1" presStyleCnt="6"/>
      <dgm:spPr/>
    </dgm:pt>
    <dgm:pt modelId="{22053210-5B91-4BCA-A0CB-532E3BC71067}" type="pres">
      <dgm:prSet presAssocID="{6D9B7981-CED9-4A13-A239-94E107CE2C6F}" presName="topConnNode1" presStyleLbl="node1" presStyleIdx="0" presStyleCnt="0"/>
      <dgm:spPr/>
    </dgm:pt>
    <dgm:pt modelId="{C5F949EF-7282-4F77-B9A1-7B74C43C23C7}" type="pres">
      <dgm:prSet presAssocID="{6D9B7981-CED9-4A13-A239-94E107CE2C6F}" presName="hierChild2" presStyleCnt="0"/>
      <dgm:spPr/>
    </dgm:pt>
    <dgm:pt modelId="{7E4BA9B4-8082-4C6C-A3A0-1CE535D95300}" type="pres">
      <dgm:prSet presAssocID="{861AC90E-B7DF-473F-B296-950F9943D8E7}" presName="Name28" presStyleLbl="parChTrans1D2" presStyleIdx="0" presStyleCnt="2"/>
      <dgm:spPr/>
    </dgm:pt>
    <dgm:pt modelId="{9A4AF891-A111-40D8-8121-28A49EE1EC7E}" type="pres">
      <dgm:prSet presAssocID="{A99C241B-0C96-449B-82B0-79C7BDA08270}" presName="hierRoot2" presStyleCnt="0">
        <dgm:presLayoutVars>
          <dgm:hierBranch val="init"/>
        </dgm:presLayoutVars>
      </dgm:prSet>
      <dgm:spPr/>
    </dgm:pt>
    <dgm:pt modelId="{7B42CBF8-6AF4-4809-9DC8-4D2A6A5C64E9}" type="pres">
      <dgm:prSet presAssocID="{A99C241B-0C96-449B-82B0-79C7BDA08270}" presName="rootComposite2" presStyleCnt="0"/>
      <dgm:spPr/>
    </dgm:pt>
    <dgm:pt modelId="{C5B31961-C6FE-4DFF-9BB8-C5A692789979}" type="pres">
      <dgm:prSet presAssocID="{A99C241B-0C96-449B-82B0-79C7BDA08270}" presName="rootText2" presStyleLbl="alignAcc1" presStyleIdx="0" presStyleCnt="0" custScaleX="89237" custScaleY="81681" custLinFactNeighborY="14955">
        <dgm:presLayoutVars>
          <dgm:chPref val="3"/>
        </dgm:presLayoutVars>
      </dgm:prSet>
      <dgm:spPr/>
    </dgm:pt>
    <dgm:pt modelId="{0A536B8E-B361-4168-8CA6-6062111E5F7B}" type="pres">
      <dgm:prSet presAssocID="{A99C241B-0C96-449B-82B0-79C7BDA08270}" presName="topArc2" presStyleLbl="parChTrans1D1" presStyleIdx="2" presStyleCnt="6"/>
      <dgm:spPr/>
    </dgm:pt>
    <dgm:pt modelId="{6573204E-5185-4439-8348-DC4918EED2BB}" type="pres">
      <dgm:prSet presAssocID="{A99C241B-0C96-449B-82B0-79C7BDA08270}" presName="bottomArc2" presStyleLbl="parChTrans1D1" presStyleIdx="3" presStyleCnt="6"/>
      <dgm:spPr/>
    </dgm:pt>
    <dgm:pt modelId="{99ECA52B-790F-4A77-9485-50AF1387F75B}" type="pres">
      <dgm:prSet presAssocID="{A99C241B-0C96-449B-82B0-79C7BDA08270}" presName="topConnNode2" presStyleLbl="node2" presStyleIdx="0" presStyleCnt="0"/>
      <dgm:spPr/>
    </dgm:pt>
    <dgm:pt modelId="{EF82970C-3DAB-4D79-B5E8-E3358D48C8FC}" type="pres">
      <dgm:prSet presAssocID="{A99C241B-0C96-449B-82B0-79C7BDA08270}" presName="hierChild4" presStyleCnt="0"/>
      <dgm:spPr/>
    </dgm:pt>
    <dgm:pt modelId="{E9980A6E-1889-4E11-8FD3-0F404D91427E}" type="pres">
      <dgm:prSet presAssocID="{A99C241B-0C96-449B-82B0-79C7BDA08270}" presName="hierChild5" presStyleCnt="0"/>
      <dgm:spPr/>
    </dgm:pt>
    <dgm:pt modelId="{C2A82974-BC9B-4F49-BBF8-04962215B59B}" type="pres">
      <dgm:prSet presAssocID="{C3AA110C-62C6-43E6-B9E6-D478FA2F9BFD}" presName="Name28" presStyleLbl="parChTrans1D2" presStyleIdx="1" presStyleCnt="2"/>
      <dgm:spPr/>
    </dgm:pt>
    <dgm:pt modelId="{5580A37C-C6DB-415B-9E02-58F6552D68AC}" type="pres">
      <dgm:prSet presAssocID="{08E1CD6F-3856-4C5F-9226-7A037D6184C6}" presName="hierRoot2" presStyleCnt="0">
        <dgm:presLayoutVars>
          <dgm:hierBranch val="init"/>
        </dgm:presLayoutVars>
      </dgm:prSet>
      <dgm:spPr/>
    </dgm:pt>
    <dgm:pt modelId="{7FDD1557-0B96-4622-A596-FFC5F3A014D1}" type="pres">
      <dgm:prSet presAssocID="{08E1CD6F-3856-4C5F-9226-7A037D6184C6}" presName="rootComposite2" presStyleCnt="0"/>
      <dgm:spPr/>
    </dgm:pt>
    <dgm:pt modelId="{FC43D14A-781A-4493-8375-D280681B56F5}" type="pres">
      <dgm:prSet presAssocID="{08E1CD6F-3856-4C5F-9226-7A037D6184C6}" presName="rootText2" presStyleLbl="alignAcc1" presStyleIdx="0" presStyleCnt="0" custScaleX="85205" custScaleY="82760" custLinFactNeighborX="-2314" custLinFactNeighborY="8724">
        <dgm:presLayoutVars>
          <dgm:chPref val="3"/>
        </dgm:presLayoutVars>
      </dgm:prSet>
      <dgm:spPr/>
    </dgm:pt>
    <dgm:pt modelId="{E9B08211-DA3E-40E7-898B-7FB81C6DE398}" type="pres">
      <dgm:prSet presAssocID="{08E1CD6F-3856-4C5F-9226-7A037D6184C6}" presName="topArc2" presStyleLbl="parChTrans1D1" presStyleIdx="4" presStyleCnt="6"/>
      <dgm:spPr/>
    </dgm:pt>
    <dgm:pt modelId="{74FBBE9C-9710-49DD-814D-53B605B85FFC}" type="pres">
      <dgm:prSet presAssocID="{08E1CD6F-3856-4C5F-9226-7A037D6184C6}" presName="bottomArc2" presStyleLbl="parChTrans1D1" presStyleIdx="5" presStyleCnt="6"/>
      <dgm:spPr/>
    </dgm:pt>
    <dgm:pt modelId="{6EB13352-157C-423D-A62D-76EEE9EE4887}" type="pres">
      <dgm:prSet presAssocID="{08E1CD6F-3856-4C5F-9226-7A037D6184C6}" presName="topConnNode2" presStyleLbl="node2" presStyleIdx="0" presStyleCnt="0"/>
      <dgm:spPr/>
    </dgm:pt>
    <dgm:pt modelId="{0E00BABF-7140-44D0-B186-F84761D02AD3}" type="pres">
      <dgm:prSet presAssocID="{08E1CD6F-3856-4C5F-9226-7A037D6184C6}" presName="hierChild4" presStyleCnt="0"/>
      <dgm:spPr/>
    </dgm:pt>
    <dgm:pt modelId="{8CE73634-EBB7-4FFF-A3B1-A8CF9B6033F7}" type="pres">
      <dgm:prSet presAssocID="{08E1CD6F-3856-4C5F-9226-7A037D6184C6}" presName="hierChild5" presStyleCnt="0"/>
      <dgm:spPr/>
    </dgm:pt>
    <dgm:pt modelId="{B1B5E515-193E-4F20-9ED7-F86300213EF8}" type="pres">
      <dgm:prSet presAssocID="{6D9B7981-CED9-4A13-A239-94E107CE2C6F}" presName="hierChild3" presStyleCnt="0"/>
      <dgm:spPr/>
    </dgm:pt>
  </dgm:ptLst>
  <dgm:cxnLst>
    <dgm:cxn modelId="{81FC500D-1CB6-400E-A226-38FA3265EFEC}" type="presOf" srcId="{861AC90E-B7DF-473F-B296-950F9943D8E7}" destId="{7E4BA9B4-8082-4C6C-A3A0-1CE535D95300}" srcOrd="0" destOrd="0" presId="urn:microsoft.com/office/officeart/2008/layout/HalfCircleOrganizationChart"/>
    <dgm:cxn modelId="{CBB0DD18-CE60-4831-9883-B43A22C55616}" type="presOf" srcId="{A99C241B-0C96-449B-82B0-79C7BDA08270}" destId="{99ECA52B-790F-4A77-9485-50AF1387F75B}" srcOrd="1" destOrd="0" presId="urn:microsoft.com/office/officeart/2008/layout/HalfCircleOrganizationChart"/>
    <dgm:cxn modelId="{3BA52A1A-2604-4406-B625-3757646EB579}" type="presOf" srcId="{6D9B7981-CED9-4A13-A239-94E107CE2C6F}" destId="{4A73464E-E79F-4107-9AC2-EDF11ED386C9}" srcOrd="0" destOrd="0" presId="urn:microsoft.com/office/officeart/2008/layout/HalfCircleOrganizationChart"/>
    <dgm:cxn modelId="{63A01C6A-847F-4B43-A4B0-10DFE7E5F556}" type="presOf" srcId="{99817E48-8D52-41B0-81F8-58BECDA2D76A}" destId="{72E8800A-2427-4836-BE01-647B1E6BF6A0}" srcOrd="0" destOrd="0" presId="urn:microsoft.com/office/officeart/2008/layout/HalfCircleOrganizationChart"/>
    <dgm:cxn modelId="{95F65E6C-B6DE-459F-8206-CDF00183DD6A}" type="presOf" srcId="{A99C241B-0C96-449B-82B0-79C7BDA08270}" destId="{C5B31961-C6FE-4DFF-9BB8-C5A692789979}" srcOrd="0" destOrd="0" presId="urn:microsoft.com/office/officeart/2008/layout/HalfCircleOrganizationChart"/>
    <dgm:cxn modelId="{9A400E6E-B864-435D-8CE2-DBA44578F02D}" type="presOf" srcId="{08E1CD6F-3856-4C5F-9226-7A037D6184C6}" destId="{FC43D14A-781A-4493-8375-D280681B56F5}" srcOrd="0" destOrd="0" presId="urn:microsoft.com/office/officeart/2008/layout/HalfCircleOrganizationChart"/>
    <dgm:cxn modelId="{65F7996E-E020-47F6-B74B-8526A80982DF}" srcId="{99817E48-8D52-41B0-81F8-58BECDA2D76A}" destId="{6D9B7981-CED9-4A13-A239-94E107CE2C6F}" srcOrd="0" destOrd="0" parTransId="{A36B201A-11C8-4AA0-958A-4870AA96DC01}" sibTransId="{B9711E45-B7F9-4763-BA5E-B264A1DD882A}"/>
    <dgm:cxn modelId="{239B0856-A1B9-4F97-A079-CCBC2ABD105B}" type="presOf" srcId="{C3AA110C-62C6-43E6-B9E6-D478FA2F9BFD}" destId="{C2A82974-BC9B-4F49-BBF8-04962215B59B}" srcOrd="0" destOrd="0" presId="urn:microsoft.com/office/officeart/2008/layout/HalfCircleOrganizationChart"/>
    <dgm:cxn modelId="{973D3C56-ECDF-4136-87E6-6B4913BCFAB7}" srcId="{6D9B7981-CED9-4A13-A239-94E107CE2C6F}" destId="{A99C241B-0C96-449B-82B0-79C7BDA08270}" srcOrd="0" destOrd="0" parTransId="{861AC90E-B7DF-473F-B296-950F9943D8E7}" sibTransId="{4C154A8C-7C16-45FA-9E96-D9411C624CF8}"/>
    <dgm:cxn modelId="{4D0E7C84-B38A-449E-9301-0727A89D5CEB}" type="presOf" srcId="{6D9B7981-CED9-4A13-A239-94E107CE2C6F}" destId="{22053210-5B91-4BCA-A0CB-532E3BC71067}" srcOrd="1" destOrd="0" presId="urn:microsoft.com/office/officeart/2008/layout/HalfCircleOrganizationChart"/>
    <dgm:cxn modelId="{EB00E7AA-DE2C-4147-BC60-6EE124572FF3}" srcId="{6D9B7981-CED9-4A13-A239-94E107CE2C6F}" destId="{08E1CD6F-3856-4C5F-9226-7A037D6184C6}" srcOrd="1" destOrd="0" parTransId="{C3AA110C-62C6-43E6-B9E6-D478FA2F9BFD}" sibTransId="{C7360606-F4D3-459A-8FF0-93A08E7664F9}"/>
    <dgm:cxn modelId="{CAB21FD2-663A-4647-92F7-2C402A593CD6}" type="presOf" srcId="{08E1CD6F-3856-4C5F-9226-7A037D6184C6}" destId="{6EB13352-157C-423D-A62D-76EEE9EE4887}" srcOrd="1" destOrd="0" presId="urn:microsoft.com/office/officeart/2008/layout/HalfCircleOrganizationChart"/>
    <dgm:cxn modelId="{5A472D66-EB5C-467E-92C6-71EA6CDDA02D}" type="presParOf" srcId="{72E8800A-2427-4836-BE01-647B1E6BF6A0}" destId="{F6DE6A1C-C90C-4558-A84D-36C43CC0AE87}" srcOrd="0" destOrd="0" presId="urn:microsoft.com/office/officeart/2008/layout/HalfCircleOrganizationChart"/>
    <dgm:cxn modelId="{5279400D-FAE9-4909-91C9-E0A10C79268B}" type="presParOf" srcId="{F6DE6A1C-C90C-4558-A84D-36C43CC0AE87}" destId="{09862C46-1593-4FF7-B21E-672101C6B7DB}" srcOrd="0" destOrd="0" presId="urn:microsoft.com/office/officeart/2008/layout/HalfCircleOrganizationChart"/>
    <dgm:cxn modelId="{B279044E-9060-4F8B-9996-1E0C41103DDE}" type="presParOf" srcId="{09862C46-1593-4FF7-B21E-672101C6B7DB}" destId="{4A73464E-E79F-4107-9AC2-EDF11ED386C9}" srcOrd="0" destOrd="0" presId="urn:microsoft.com/office/officeart/2008/layout/HalfCircleOrganizationChart"/>
    <dgm:cxn modelId="{165717AB-6711-4F84-9583-820C4DE8A9BB}" type="presParOf" srcId="{09862C46-1593-4FF7-B21E-672101C6B7DB}" destId="{22FE3D4D-8214-4627-82F2-3B5AE6D2FB55}" srcOrd="1" destOrd="0" presId="urn:microsoft.com/office/officeart/2008/layout/HalfCircleOrganizationChart"/>
    <dgm:cxn modelId="{BEFF4CAB-7514-4307-896C-F1329A98EBD0}" type="presParOf" srcId="{09862C46-1593-4FF7-B21E-672101C6B7DB}" destId="{74844591-6909-4861-B975-71133D59F1BF}" srcOrd="2" destOrd="0" presId="urn:microsoft.com/office/officeart/2008/layout/HalfCircleOrganizationChart"/>
    <dgm:cxn modelId="{19B952E2-8C1A-417C-8F29-45A4C80A43CB}" type="presParOf" srcId="{09862C46-1593-4FF7-B21E-672101C6B7DB}" destId="{22053210-5B91-4BCA-A0CB-532E3BC71067}" srcOrd="3" destOrd="0" presId="urn:microsoft.com/office/officeart/2008/layout/HalfCircleOrganizationChart"/>
    <dgm:cxn modelId="{587489FA-FE25-4391-8F6D-37220D1598CD}" type="presParOf" srcId="{F6DE6A1C-C90C-4558-A84D-36C43CC0AE87}" destId="{C5F949EF-7282-4F77-B9A1-7B74C43C23C7}" srcOrd="1" destOrd="0" presId="urn:microsoft.com/office/officeart/2008/layout/HalfCircleOrganizationChart"/>
    <dgm:cxn modelId="{BB113169-BA6B-479A-8F48-D02EEFCFBF9D}" type="presParOf" srcId="{C5F949EF-7282-4F77-B9A1-7B74C43C23C7}" destId="{7E4BA9B4-8082-4C6C-A3A0-1CE535D95300}" srcOrd="0" destOrd="0" presId="urn:microsoft.com/office/officeart/2008/layout/HalfCircleOrganizationChart"/>
    <dgm:cxn modelId="{4FA204DB-EA30-4F02-BAAB-516D80B581F7}" type="presParOf" srcId="{C5F949EF-7282-4F77-B9A1-7B74C43C23C7}" destId="{9A4AF891-A111-40D8-8121-28A49EE1EC7E}" srcOrd="1" destOrd="0" presId="urn:microsoft.com/office/officeart/2008/layout/HalfCircleOrganizationChart"/>
    <dgm:cxn modelId="{DAB64B9F-2B75-49E7-BFCB-7DBE61B5169E}" type="presParOf" srcId="{9A4AF891-A111-40D8-8121-28A49EE1EC7E}" destId="{7B42CBF8-6AF4-4809-9DC8-4D2A6A5C64E9}" srcOrd="0" destOrd="0" presId="urn:microsoft.com/office/officeart/2008/layout/HalfCircleOrganizationChart"/>
    <dgm:cxn modelId="{35767F51-0078-4955-A911-7F6418464960}" type="presParOf" srcId="{7B42CBF8-6AF4-4809-9DC8-4D2A6A5C64E9}" destId="{C5B31961-C6FE-4DFF-9BB8-C5A692789979}" srcOrd="0" destOrd="0" presId="urn:microsoft.com/office/officeart/2008/layout/HalfCircleOrganizationChart"/>
    <dgm:cxn modelId="{DA910D92-9B12-47D2-8544-F9185F85D209}" type="presParOf" srcId="{7B42CBF8-6AF4-4809-9DC8-4D2A6A5C64E9}" destId="{0A536B8E-B361-4168-8CA6-6062111E5F7B}" srcOrd="1" destOrd="0" presId="urn:microsoft.com/office/officeart/2008/layout/HalfCircleOrganizationChart"/>
    <dgm:cxn modelId="{E0A73EAA-7BFF-4398-9ADD-F6E6B1AC1D15}" type="presParOf" srcId="{7B42CBF8-6AF4-4809-9DC8-4D2A6A5C64E9}" destId="{6573204E-5185-4439-8348-DC4918EED2BB}" srcOrd="2" destOrd="0" presId="urn:microsoft.com/office/officeart/2008/layout/HalfCircleOrganizationChart"/>
    <dgm:cxn modelId="{FCDFA777-CD31-4FF3-979C-422F8675EA79}" type="presParOf" srcId="{7B42CBF8-6AF4-4809-9DC8-4D2A6A5C64E9}" destId="{99ECA52B-790F-4A77-9485-50AF1387F75B}" srcOrd="3" destOrd="0" presId="urn:microsoft.com/office/officeart/2008/layout/HalfCircleOrganizationChart"/>
    <dgm:cxn modelId="{B18F9848-C0A5-4C63-9D1A-E1411C8226DF}" type="presParOf" srcId="{9A4AF891-A111-40D8-8121-28A49EE1EC7E}" destId="{EF82970C-3DAB-4D79-B5E8-E3358D48C8FC}" srcOrd="1" destOrd="0" presId="urn:microsoft.com/office/officeart/2008/layout/HalfCircleOrganizationChart"/>
    <dgm:cxn modelId="{A20AF58F-A865-46AA-93D2-7C19EC485790}" type="presParOf" srcId="{9A4AF891-A111-40D8-8121-28A49EE1EC7E}" destId="{E9980A6E-1889-4E11-8FD3-0F404D91427E}" srcOrd="2" destOrd="0" presId="urn:microsoft.com/office/officeart/2008/layout/HalfCircleOrganizationChart"/>
    <dgm:cxn modelId="{1BE32495-A2FD-4CD9-AF41-39938405386E}" type="presParOf" srcId="{C5F949EF-7282-4F77-B9A1-7B74C43C23C7}" destId="{C2A82974-BC9B-4F49-BBF8-04962215B59B}" srcOrd="2" destOrd="0" presId="urn:microsoft.com/office/officeart/2008/layout/HalfCircleOrganizationChart"/>
    <dgm:cxn modelId="{E83683C2-84EB-49C2-B3DD-19B70644A156}" type="presParOf" srcId="{C5F949EF-7282-4F77-B9A1-7B74C43C23C7}" destId="{5580A37C-C6DB-415B-9E02-58F6552D68AC}" srcOrd="3" destOrd="0" presId="urn:microsoft.com/office/officeart/2008/layout/HalfCircleOrganizationChart"/>
    <dgm:cxn modelId="{6A4AE2BF-3C2F-4C20-B8EB-BC5A9A537E8F}" type="presParOf" srcId="{5580A37C-C6DB-415B-9E02-58F6552D68AC}" destId="{7FDD1557-0B96-4622-A596-FFC5F3A014D1}" srcOrd="0" destOrd="0" presId="urn:microsoft.com/office/officeart/2008/layout/HalfCircleOrganizationChart"/>
    <dgm:cxn modelId="{14EB554E-492E-4826-868A-6850E7296A65}" type="presParOf" srcId="{7FDD1557-0B96-4622-A596-FFC5F3A014D1}" destId="{FC43D14A-781A-4493-8375-D280681B56F5}" srcOrd="0" destOrd="0" presId="urn:microsoft.com/office/officeart/2008/layout/HalfCircleOrganizationChart"/>
    <dgm:cxn modelId="{F62CDE37-43CD-49CF-9634-5A905822909F}" type="presParOf" srcId="{7FDD1557-0B96-4622-A596-FFC5F3A014D1}" destId="{E9B08211-DA3E-40E7-898B-7FB81C6DE398}" srcOrd="1" destOrd="0" presId="urn:microsoft.com/office/officeart/2008/layout/HalfCircleOrganizationChart"/>
    <dgm:cxn modelId="{410E12CC-6E8B-4D01-A2E3-1A01F4F4B4B2}" type="presParOf" srcId="{7FDD1557-0B96-4622-A596-FFC5F3A014D1}" destId="{74FBBE9C-9710-49DD-814D-53B605B85FFC}" srcOrd="2" destOrd="0" presId="urn:microsoft.com/office/officeart/2008/layout/HalfCircleOrganizationChart"/>
    <dgm:cxn modelId="{6152D64B-EF5A-45DA-A409-FE8C25B47683}" type="presParOf" srcId="{7FDD1557-0B96-4622-A596-FFC5F3A014D1}" destId="{6EB13352-157C-423D-A62D-76EEE9EE4887}" srcOrd="3" destOrd="0" presId="urn:microsoft.com/office/officeart/2008/layout/HalfCircleOrganizationChart"/>
    <dgm:cxn modelId="{C642C6CC-EEC8-4DC0-8964-AB4B9C7ACD16}" type="presParOf" srcId="{5580A37C-C6DB-415B-9E02-58F6552D68AC}" destId="{0E00BABF-7140-44D0-B186-F84761D02AD3}" srcOrd="1" destOrd="0" presId="urn:microsoft.com/office/officeart/2008/layout/HalfCircleOrganizationChart"/>
    <dgm:cxn modelId="{542305AD-25CE-4853-AA73-7C3D0B471387}" type="presParOf" srcId="{5580A37C-C6DB-415B-9E02-58F6552D68AC}" destId="{8CE73634-EBB7-4FFF-A3B1-A8CF9B6033F7}" srcOrd="2" destOrd="0" presId="urn:microsoft.com/office/officeart/2008/layout/HalfCircleOrganizationChart"/>
    <dgm:cxn modelId="{2BD71EDD-8416-42E5-9469-F191BF13F703}" type="presParOf" srcId="{F6DE6A1C-C90C-4558-A84D-36C43CC0AE87}" destId="{B1B5E515-193E-4F20-9ED7-F86300213EF8}" srcOrd="2" destOrd="0" presId="urn:microsoft.com/office/officeart/2008/layout/HalfCircleOrganizationChar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31A0CA-7992-4953-A3CC-95AD174A421F}" type="doc">
      <dgm:prSet loTypeId="urn:microsoft.com/office/officeart/2005/8/layout/vProcess5" loCatId="process" qsTypeId="urn:microsoft.com/office/officeart/2005/8/quickstyle/simple1" qsCatId="simple" csTypeId="urn:microsoft.com/office/officeart/2005/8/colors/accent3_1" csCatId="accent3" phldr="1"/>
      <dgm:spPr/>
    </dgm:pt>
    <dgm:pt modelId="{26BD3812-C688-452F-88DD-8FED3F2C378F}">
      <dgm:prSet phldrT="[Text]" custT="1"/>
      <dgm:spPr/>
      <dgm:t>
        <a:bodyPr/>
        <a:lstStyle/>
        <a:p>
          <a:pPr>
            <a:buFont typeface="Symbol" panose="05050102010706020507" pitchFamily="18" charset="2"/>
            <a:buChar char=""/>
          </a:pPr>
          <a:r>
            <a:rPr lang="en-US" sz="1600" dirty="0"/>
            <a:t>Give every client a Voter Registration Application automatically, without regard to his or her response to the Voter Preference Question</a:t>
          </a:r>
        </a:p>
      </dgm:t>
    </dgm:pt>
    <dgm:pt modelId="{C90A1392-6BE5-4E10-9199-434B88D5939B}" type="parTrans" cxnId="{AAD4D4E3-BF72-481A-B7ED-AF22C85D2BDE}">
      <dgm:prSet/>
      <dgm:spPr/>
      <dgm:t>
        <a:bodyPr/>
        <a:lstStyle/>
        <a:p>
          <a:endParaRPr lang="en-US"/>
        </a:p>
      </dgm:t>
    </dgm:pt>
    <dgm:pt modelId="{F4132AE5-39A1-4000-B023-5EF7EAFED392}" type="sibTrans" cxnId="{AAD4D4E3-BF72-481A-B7ED-AF22C85D2BDE}">
      <dgm:prSet/>
      <dgm:spPr/>
      <dgm:t>
        <a:bodyPr/>
        <a:lstStyle/>
        <a:p>
          <a:endParaRPr lang="en-US"/>
        </a:p>
      </dgm:t>
    </dgm:pt>
    <dgm:pt modelId="{BE041F4A-BFFF-44A4-8AA7-825FB1EF8F34}">
      <dgm:prSet phldrT="[Text]" custT="1"/>
      <dgm:spPr/>
      <dgm:t>
        <a:bodyPr/>
        <a:lstStyle/>
        <a:p>
          <a:pPr>
            <a:buFont typeface="Symbol" panose="05050102010706020507" pitchFamily="18" charset="2"/>
            <a:buChar char=""/>
          </a:pPr>
          <a:r>
            <a:rPr lang="en-US" sz="1600" dirty="0"/>
            <a:t>Offer to assist the client in completing the application if he or she answered “yes” to the Voter Preference Question</a:t>
          </a:r>
        </a:p>
      </dgm:t>
    </dgm:pt>
    <dgm:pt modelId="{D5058BB3-0C57-4E09-98DC-95EEA91E8134}" type="parTrans" cxnId="{C793A2E9-4B5A-4A1E-9F2C-C5749440AA68}">
      <dgm:prSet/>
      <dgm:spPr/>
      <dgm:t>
        <a:bodyPr/>
        <a:lstStyle/>
        <a:p>
          <a:endParaRPr lang="en-US"/>
        </a:p>
      </dgm:t>
    </dgm:pt>
    <dgm:pt modelId="{8509CE3C-CBA1-4529-887F-8EF941A8DF56}" type="sibTrans" cxnId="{C793A2E9-4B5A-4A1E-9F2C-C5749440AA68}">
      <dgm:prSet/>
      <dgm:spPr/>
      <dgm:t>
        <a:bodyPr/>
        <a:lstStyle/>
        <a:p>
          <a:endParaRPr lang="en-US"/>
        </a:p>
      </dgm:t>
    </dgm:pt>
    <dgm:pt modelId="{8CBDBC0C-1F2F-4D05-88B2-4F54CAF8F63C}">
      <dgm:prSet phldrT="[Text]" custT="1"/>
      <dgm:spPr/>
      <dgm:t>
        <a:bodyPr/>
        <a:lstStyle/>
        <a:p>
          <a:r>
            <a:rPr lang="en-US" sz="1600" dirty="0"/>
            <a:t>If the client completes a Voter Registration Application, review it for completeness of all mandatory fields necessary to register to vote</a:t>
          </a:r>
        </a:p>
      </dgm:t>
    </dgm:pt>
    <dgm:pt modelId="{EA7192BB-BC21-408C-B060-2E0914726E0E}" type="parTrans" cxnId="{478E88FB-5286-4255-B630-A6472F9519EC}">
      <dgm:prSet/>
      <dgm:spPr/>
      <dgm:t>
        <a:bodyPr/>
        <a:lstStyle/>
        <a:p>
          <a:endParaRPr lang="en-US"/>
        </a:p>
      </dgm:t>
    </dgm:pt>
    <dgm:pt modelId="{17B9D4C1-F2C1-404F-8AD2-3DFFE6B6BC32}" type="sibTrans" cxnId="{478E88FB-5286-4255-B630-A6472F9519EC}">
      <dgm:prSet/>
      <dgm:spPr/>
      <dgm:t>
        <a:bodyPr/>
        <a:lstStyle/>
        <a:p>
          <a:endParaRPr lang="en-US"/>
        </a:p>
      </dgm:t>
    </dgm:pt>
    <dgm:pt modelId="{B0CB479B-B519-419B-914A-800E21FADCCF}">
      <dgm:prSet phldrT="[Text]" custT="1"/>
      <dgm:spPr/>
      <dgm:t>
        <a:bodyPr/>
        <a:lstStyle/>
        <a:p>
          <a:r>
            <a:rPr lang="en-US" sz="1600" dirty="0"/>
            <a:t>Direct each client to review the Laminated Form</a:t>
          </a:r>
        </a:p>
      </dgm:t>
    </dgm:pt>
    <dgm:pt modelId="{04317327-5380-4316-A1E2-45F496396A01}" type="parTrans" cxnId="{8B72CEE5-D004-415E-903D-2F22A5F5CF3B}">
      <dgm:prSet/>
      <dgm:spPr/>
      <dgm:t>
        <a:bodyPr/>
        <a:lstStyle/>
        <a:p>
          <a:endParaRPr lang="en-US"/>
        </a:p>
      </dgm:t>
    </dgm:pt>
    <dgm:pt modelId="{7CF00846-2879-4714-AD5F-3B88F4ACE01C}" type="sibTrans" cxnId="{8B72CEE5-D004-415E-903D-2F22A5F5CF3B}">
      <dgm:prSet/>
      <dgm:spPr/>
      <dgm:t>
        <a:bodyPr/>
        <a:lstStyle/>
        <a:p>
          <a:endParaRPr lang="en-US"/>
        </a:p>
      </dgm:t>
    </dgm:pt>
    <dgm:pt modelId="{1D54266B-B91B-49EA-9AC5-CEBB63CCE422}">
      <dgm:prSet phldrT="[Text]" custT="1"/>
      <dgm:spPr/>
      <dgm:t>
        <a:bodyPr/>
        <a:lstStyle/>
        <a:p>
          <a:r>
            <a:rPr lang="en-US" sz="1600" dirty="0"/>
            <a:t>Ask each client the Voter Preference Question </a:t>
          </a:r>
          <a:r>
            <a:rPr lang="en-US" sz="1600" dirty="0">
              <a:solidFill>
                <a:schemeClr val="tx1"/>
              </a:solidFill>
            </a:rPr>
            <a:t>and record </a:t>
          </a:r>
          <a:r>
            <a:rPr lang="en-US" sz="1600" dirty="0"/>
            <a:t>the answer in NC FAST or leave as default to “Please Select” if the client doesn’t answer</a:t>
          </a:r>
        </a:p>
      </dgm:t>
    </dgm:pt>
    <dgm:pt modelId="{ECA7823F-EF95-4C0C-B9C6-B4646C9E8422}" type="parTrans" cxnId="{B96215EC-3022-4CF4-B286-1D27C4DD95E4}">
      <dgm:prSet/>
      <dgm:spPr/>
      <dgm:t>
        <a:bodyPr/>
        <a:lstStyle/>
        <a:p>
          <a:endParaRPr lang="en-US"/>
        </a:p>
      </dgm:t>
    </dgm:pt>
    <dgm:pt modelId="{E26DCFF5-6B85-45EF-A369-DB3A0C42590A}" type="sibTrans" cxnId="{B96215EC-3022-4CF4-B286-1D27C4DD95E4}">
      <dgm:prSet/>
      <dgm:spPr/>
      <dgm:t>
        <a:bodyPr/>
        <a:lstStyle/>
        <a:p>
          <a:endParaRPr lang="en-US"/>
        </a:p>
      </dgm:t>
    </dgm:pt>
    <dgm:pt modelId="{E941AE31-CB42-4EE5-9AEC-AC786D8EAA36}" type="pres">
      <dgm:prSet presAssocID="{3231A0CA-7992-4953-A3CC-95AD174A421F}" presName="outerComposite" presStyleCnt="0">
        <dgm:presLayoutVars>
          <dgm:chMax val="5"/>
          <dgm:dir/>
          <dgm:resizeHandles val="exact"/>
        </dgm:presLayoutVars>
      </dgm:prSet>
      <dgm:spPr/>
    </dgm:pt>
    <dgm:pt modelId="{18258256-7D76-47DF-B66C-C12DC1E38041}" type="pres">
      <dgm:prSet presAssocID="{3231A0CA-7992-4953-A3CC-95AD174A421F}" presName="dummyMaxCanvas" presStyleCnt="0">
        <dgm:presLayoutVars/>
      </dgm:prSet>
      <dgm:spPr/>
    </dgm:pt>
    <dgm:pt modelId="{EEEE314D-591B-4A33-8704-9C967E7D6293}" type="pres">
      <dgm:prSet presAssocID="{3231A0CA-7992-4953-A3CC-95AD174A421F}" presName="FiveNodes_1" presStyleLbl="node1" presStyleIdx="0" presStyleCnt="5">
        <dgm:presLayoutVars>
          <dgm:bulletEnabled val="1"/>
        </dgm:presLayoutVars>
      </dgm:prSet>
      <dgm:spPr/>
    </dgm:pt>
    <dgm:pt modelId="{4C75C82D-44F0-453C-907B-5EA21F41003A}" type="pres">
      <dgm:prSet presAssocID="{3231A0CA-7992-4953-A3CC-95AD174A421F}" presName="FiveNodes_2" presStyleLbl="node1" presStyleIdx="1" presStyleCnt="5">
        <dgm:presLayoutVars>
          <dgm:bulletEnabled val="1"/>
        </dgm:presLayoutVars>
      </dgm:prSet>
      <dgm:spPr/>
    </dgm:pt>
    <dgm:pt modelId="{098595F6-BC81-46C2-97E9-6E0C3616E54D}" type="pres">
      <dgm:prSet presAssocID="{3231A0CA-7992-4953-A3CC-95AD174A421F}" presName="FiveNodes_3" presStyleLbl="node1" presStyleIdx="2" presStyleCnt="5">
        <dgm:presLayoutVars>
          <dgm:bulletEnabled val="1"/>
        </dgm:presLayoutVars>
      </dgm:prSet>
      <dgm:spPr/>
    </dgm:pt>
    <dgm:pt modelId="{F7F69329-FCAE-414A-930F-15E39487F351}" type="pres">
      <dgm:prSet presAssocID="{3231A0CA-7992-4953-A3CC-95AD174A421F}" presName="FiveNodes_4" presStyleLbl="node1" presStyleIdx="3" presStyleCnt="5">
        <dgm:presLayoutVars>
          <dgm:bulletEnabled val="1"/>
        </dgm:presLayoutVars>
      </dgm:prSet>
      <dgm:spPr/>
    </dgm:pt>
    <dgm:pt modelId="{533DE90D-215E-41F0-B0D6-C9703CC33054}" type="pres">
      <dgm:prSet presAssocID="{3231A0CA-7992-4953-A3CC-95AD174A421F}" presName="FiveNodes_5" presStyleLbl="node1" presStyleIdx="4" presStyleCnt="5">
        <dgm:presLayoutVars>
          <dgm:bulletEnabled val="1"/>
        </dgm:presLayoutVars>
      </dgm:prSet>
      <dgm:spPr/>
    </dgm:pt>
    <dgm:pt modelId="{B38086BD-7501-4919-8741-326BA82773EE}" type="pres">
      <dgm:prSet presAssocID="{3231A0CA-7992-4953-A3CC-95AD174A421F}" presName="FiveConn_1-2" presStyleLbl="fgAccFollowNode1" presStyleIdx="0" presStyleCnt="4">
        <dgm:presLayoutVars>
          <dgm:bulletEnabled val="1"/>
        </dgm:presLayoutVars>
      </dgm:prSet>
      <dgm:spPr/>
    </dgm:pt>
    <dgm:pt modelId="{F0709079-558E-488F-99C7-4A3618EDFCC4}" type="pres">
      <dgm:prSet presAssocID="{3231A0CA-7992-4953-A3CC-95AD174A421F}" presName="FiveConn_2-3" presStyleLbl="fgAccFollowNode1" presStyleIdx="1" presStyleCnt="4">
        <dgm:presLayoutVars>
          <dgm:bulletEnabled val="1"/>
        </dgm:presLayoutVars>
      </dgm:prSet>
      <dgm:spPr/>
    </dgm:pt>
    <dgm:pt modelId="{C6804344-C65B-4EA4-90B8-770E73193897}" type="pres">
      <dgm:prSet presAssocID="{3231A0CA-7992-4953-A3CC-95AD174A421F}" presName="FiveConn_3-4" presStyleLbl="fgAccFollowNode1" presStyleIdx="2" presStyleCnt="4">
        <dgm:presLayoutVars>
          <dgm:bulletEnabled val="1"/>
        </dgm:presLayoutVars>
      </dgm:prSet>
      <dgm:spPr/>
    </dgm:pt>
    <dgm:pt modelId="{60C8CDAE-13FE-44B8-81E2-CF14C6E0A652}" type="pres">
      <dgm:prSet presAssocID="{3231A0CA-7992-4953-A3CC-95AD174A421F}" presName="FiveConn_4-5" presStyleLbl="fgAccFollowNode1" presStyleIdx="3" presStyleCnt="4">
        <dgm:presLayoutVars>
          <dgm:bulletEnabled val="1"/>
        </dgm:presLayoutVars>
      </dgm:prSet>
      <dgm:spPr/>
    </dgm:pt>
    <dgm:pt modelId="{2594DD4B-C7B9-4837-8B81-9C8C9F332B6D}" type="pres">
      <dgm:prSet presAssocID="{3231A0CA-7992-4953-A3CC-95AD174A421F}" presName="FiveNodes_1_text" presStyleLbl="node1" presStyleIdx="4" presStyleCnt="5">
        <dgm:presLayoutVars>
          <dgm:bulletEnabled val="1"/>
        </dgm:presLayoutVars>
      </dgm:prSet>
      <dgm:spPr/>
    </dgm:pt>
    <dgm:pt modelId="{3C3DECD4-6C69-4452-9F74-14D5DF453DB2}" type="pres">
      <dgm:prSet presAssocID="{3231A0CA-7992-4953-A3CC-95AD174A421F}" presName="FiveNodes_2_text" presStyleLbl="node1" presStyleIdx="4" presStyleCnt="5">
        <dgm:presLayoutVars>
          <dgm:bulletEnabled val="1"/>
        </dgm:presLayoutVars>
      </dgm:prSet>
      <dgm:spPr/>
    </dgm:pt>
    <dgm:pt modelId="{CD65880B-070E-4DE7-9F89-0B682819ADA1}" type="pres">
      <dgm:prSet presAssocID="{3231A0CA-7992-4953-A3CC-95AD174A421F}" presName="FiveNodes_3_text" presStyleLbl="node1" presStyleIdx="4" presStyleCnt="5">
        <dgm:presLayoutVars>
          <dgm:bulletEnabled val="1"/>
        </dgm:presLayoutVars>
      </dgm:prSet>
      <dgm:spPr/>
    </dgm:pt>
    <dgm:pt modelId="{22F4AAFB-15E8-4AEF-A865-ED61CE9745FF}" type="pres">
      <dgm:prSet presAssocID="{3231A0CA-7992-4953-A3CC-95AD174A421F}" presName="FiveNodes_4_text" presStyleLbl="node1" presStyleIdx="4" presStyleCnt="5">
        <dgm:presLayoutVars>
          <dgm:bulletEnabled val="1"/>
        </dgm:presLayoutVars>
      </dgm:prSet>
      <dgm:spPr/>
    </dgm:pt>
    <dgm:pt modelId="{60D4C8B7-0BDA-447F-9029-EBDC43308370}" type="pres">
      <dgm:prSet presAssocID="{3231A0CA-7992-4953-A3CC-95AD174A421F}" presName="FiveNodes_5_text" presStyleLbl="node1" presStyleIdx="4" presStyleCnt="5">
        <dgm:presLayoutVars>
          <dgm:bulletEnabled val="1"/>
        </dgm:presLayoutVars>
      </dgm:prSet>
      <dgm:spPr/>
    </dgm:pt>
  </dgm:ptLst>
  <dgm:cxnLst>
    <dgm:cxn modelId="{0FC3E605-F691-4316-80F8-86E22AA17C87}" type="presOf" srcId="{3231A0CA-7992-4953-A3CC-95AD174A421F}" destId="{E941AE31-CB42-4EE5-9AEC-AC786D8EAA36}" srcOrd="0" destOrd="0" presId="urn:microsoft.com/office/officeart/2005/8/layout/vProcess5"/>
    <dgm:cxn modelId="{3D710A07-ADFD-4A91-99DD-B24230127CE9}" type="presOf" srcId="{BE041F4A-BFFF-44A4-8AA7-825FB1EF8F34}" destId="{F7F69329-FCAE-414A-930F-15E39487F351}" srcOrd="0" destOrd="0" presId="urn:microsoft.com/office/officeart/2005/8/layout/vProcess5"/>
    <dgm:cxn modelId="{E2A7B30A-09E9-4E90-B672-39E02EAE2056}" type="presOf" srcId="{8CBDBC0C-1F2F-4D05-88B2-4F54CAF8F63C}" destId="{533DE90D-215E-41F0-B0D6-C9703CC33054}" srcOrd="0" destOrd="0" presId="urn:microsoft.com/office/officeart/2005/8/layout/vProcess5"/>
    <dgm:cxn modelId="{7F51A812-ACF0-46C7-BFBB-24FA5C9E500B}" type="presOf" srcId="{8509CE3C-CBA1-4529-887F-8EF941A8DF56}" destId="{60C8CDAE-13FE-44B8-81E2-CF14C6E0A652}" srcOrd="0" destOrd="0" presId="urn:microsoft.com/office/officeart/2005/8/layout/vProcess5"/>
    <dgm:cxn modelId="{527AAD13-1EFC-4A68-9597-217020164506}" type="presOf" srcId="{F4132AE5-39A1-4000-B023-5EF7EAFED392}" destId="{C6804344-C65B-4EA4-90B8-770E73193897}" srcOrd="0" destOrd="0" presId="urn:microsoft.com/office/officeart/2005/8/layout/vProcess5"/>
    <dgm:cxn modelId="{6148E626-6922-434A-843C-4CA655B993EC}" type="presOf" srcId="{E26DCFF5-6B85-45EF-A369-DB3A0C42590A}" destId="{F0709079-558E-488F-99C7-4A3618EDFCC4}" srcOrd="0" destOrd="0" presId="urn:microsoft.com/office/officeart/2005/8/layout/vProcess5"/>
    <dgm:cxn modelId="{68E2447C-31C7-42AF-810A-F7D27EF5583B}" type="presOf" srcId="{1D54266B-B91B-49EA-9AC5-CEBB63CCE422}" destId="{4C75C82D-44F0-453C-907B-5EA21F41003A}" srcOrd="0" destOrd="0" presId="urn:microsoft.com/office/officeart/2005/8/layout/vProcess5"/>
    <dgm:cxn modelId="{EA102288-B0DC-4753-979E-A3B8FD64649F}" type="presOf" srcId="{26BD3812-C688-452F-88DD-8FED3F2C378F}" destId="{098595F6-BC81-46C2-97E9-6E0C3616E54D}" srcOrd="0" destOrd="0" presId="urn:microsoft.com/office/officeart/2005/8/layout/vProcess5"/>
    <dgm:cxn modelId="{2C99E18F-C19B-4F6B-BBFA-CFFA5E3B65CD}" type="presOf" srcId="{8CBDBC0C-1F2F-4D05-88B2-4F54CAF8F63C}" destId="{60D4C8B7-0BDA-447F-9029-EBDC43308370}" srcOrd="1" destOrd="0" presId="urn:microsoft.com/office/officeart/2005/8/layout/vProcess5"/>
    <dgm:cxn modelId="{A4C0E0CB-1ABD-49A7-90AF-C598891AE711}" type="presOf" srcId="{B0CB479B-B519-419B-914A-800E21FADCCF}" destId="{2594DD4B-C7B9-4837-8B81-9C8C9F332B6D}" srcOrd="1" destOrd="0" presId="urn:microsoft.com/office/officeart/2005/8/layout/vProcess5"/>
    <dgm:cxn modelId="{4CE5B8D0-EBC2-4FEA-91C6-A15C12608B5C}" type="presOf" srcId="{7CF00846-2879-4714-AD5F-3B88F4ACE01C}" destId="{B38086BD-7501-4919-8741-326BA82773EE}" srcOrd="0" destOrd="0" presId="urn:microsoft.com/office/officeart/2005/8/layout/vProcess5"/>
    <dgm:cxn modelId="{23DF04DB-85B2-4F33-87DB-0C4BE4DF85F6}" type="presOf" srcId="{1D54266B-B91B-49EA-9AC5-CEBB63CCE422}" destId="{3C3DECD4-6C69-4452-9F74-14D5DF453DB2}" srcOrd="1" destOrd="0" presId="urn:microsoft.com/office/officeart/2005/8/layout/vProcess5"/>
    <dgm:cxn modelId="{AAD4D4E3-BF72-481A-B7ED-AF22C85D2BDE}" srcId="{3231A0CA-7992-4953-A3CC-95AD174A421F}" destId="{26BD3812-C688-452F-88DD-8FED3F2C378F}" srcOrd="2" destOrd="0" parTransId="{C90A1392-6BE5-4E10-9199-434B88D5939B}" sibTransId="{F4132AE5-39A1-4000-B023-5EF7EAFED392}"/>
    <dgm:cxn modelId="{8B72CEE5-D004-415E-903D-2F22A5F5CF3B}" srcId="{3231A0CA-7992-4953-A3CC-95AD174A421F}" destId="{B0CB479B-B519-419B-914A-800E21FADCCF}" srcOrd="0" destOrd="0" parTransId="{04317327-5380-4316-A1E2-45F496396A01}" sibTransId="{7CF00846-2879-4714-AD5F-3B88F4ACE01C}"/>
    <dgm:cxn modelId="{C793A2E9-4B5A-4A1E-9F2C-C5749440AA68}" srcId="{3231A0CA-7992-4953-A3CC-95AD174A421F}" destId="{BE041F4A-BFFF-44A4-8AA7-825FB1EF8F34}" srcOrd="3" destOrd="0" parTransId="{D5058BB3-0C57-4E09-98DC-95EEA91E8134}" sibTransId="{8509CE3C-CBA1-4529-887F-8EF941A8DF56}"/>
    <dgm:cxn modelId="{B96215EC-3022-4CF4-B286-1D27C4DD95E4}" srcId="{3231A0CA-7992-4953-A3CC-95AD174A421F}" destId="{1D54266B-B91B-49EA-9AC5-CEBB63CCE422}" srcOrd="1" destOrd="0" parTransId="{ECA7823F-EF95-4C0C-B9C6-B4646C9E8422}" sibTransId="{E26DCFF5-6B85-45EF-A369-DB3A0C42590A}"/>
    <dgm:cxn modelId="{FBDD63EF-C211-441D-A270-89A204E90C0D}" type="presOf" srcId="{BE041F4A-BFFF-44A4-8AA7-825FB1EF8F34}" destId="{22F4AAFB-15E8-4AEF-A865-ED61CE9745FF}" srcOrd="1" destOrd="0" presId="urn:microsoft.com/office/officeart/2005/8/layout/vProcess5"/>
    <dgm:cxn modelId="{13151FF6-B562-4666-949A-65A4D97001A2}" type="presOf" srcId="{B0CB479B-B519-419B-914A-800E21FADCCF}" destId="{EEEE314D-591B-4A33-8704-9C967E7D6293}" srcOrd="0" destOrd="0" presId="urn:microsoft.com/office/officeart/2005/8/layout/vProcess5"/>
    <dgm:cxn modelId="{478E88FB-5286-4255-B630-A6472F9519EC}" srcId="{3231A0CA-7992-4953-A3CC-95AD174A421F}" destId="{8CBDBC0C-1F2F-4D05-88B2-4F54CAF8F63C}" srcOrd="4" destOrd="0" parTransId="{EA7192BB-BC21-408C-B060-2E0914726E0E}" sibTransId="{17B9D4C1-F2C1-404F-8AD2-3DFFE6B6BC32}"/>
    <dgm:cxn modelId="{FCB8DCFF-9497-4CA2-88D9-CAA3C2977B79}" type="presOf" srcId="{26BD3812-C688-452F-88DD-8FED3F2C378F}" destId="{CD65880B-070E-4DE7-9F89-0B682819ADA1}" srcOrd="1" destOrd="0" presId="urn:microsoft.com/office/officeart/2005/8/layout/vProcess5"/>
    <dgm:cxn modelId="{F0687CA0-00EB-4FFD-9A22-04A9741A5EB2}" type="presParOf" srcId="{E941AE31-CB42-4EE5-9AEC-AC786D8EAA36}" destId="{18258256-7D76-47DF-B66C-C12DC1E38041}" srcOrd="0" destOrd="0" presId="urn:microsoft.com/office/officeart/2005/8/layout/vProcess5"/>
    <dgm:cxn modelId="{3B935788-4D90-4F51-849D-88300C834458}" type="presParOf" srcId="{E941AE31-CB42-4EE5-9AEC-AC786D8EAA36}" destId="{EEEE314D-591B-4A33-8704-9C967E7D6293}" srcOrd="1" destOrd="0" presId="urn:microsoft.com/office/officeart/2005/8/layout/vProcess5"/>
    <dgm:cxn modelId="{B769FF13-C6BB-4122-A7B4-B703D34D69F2}" type="presParOf" srcId="{E941AE31-CB42-4EE5-9AEC-AC786D8EAA36}" destId="{4C75C82D-44F0-453C-907B-5EA21F41003A}" srcOrd="2" destOrd="0" presId="urn:microsoft.com/office/officeart/2005/8/layout/vProcess5"/>
    <dgm:cxn modelId="{1BBB62DA-F85B-44B5-8BA1-CA19BB5E4BBC}" type="presParOf" srcId="{E941AE31-CB42-4EE5-9AEC-AC786D8EAA36}" destId="{098595F6-BC81-46C2-97E9-6E0C3616E54D}" srcOrd="3" destOrd="0" presId="urn:microsoft.com/office/officeart/2005/8/layout/vProcess5"/>
    <dgm:cxn modelId="{2006B93F-5C99-453D-8C7C-32FDE1103A9B}" type="presParOf" srcId="{E941AE31-CB42-4EE5-9AEC-AC786D8EAA36}" destId="{F7F69329-FCAE-414A-930F-15E39487F351}" srcOrd="4" destOrd="0" presId="urn:microsoft.com/office/officeart/2005/8/layout/vProcess5"/>
    <dgm:cxn modelId="{0F772722-B470-4AF4-B562-939A1AFE19DA}" type="presParOf" srcId="{E941AE31-CB42-4EE5-9AEC-AC786D8EAA36}" destId="{533DE90D-215E-41F0-B0D6-C9703CC33054}" srcOrd="5" destOrd="0" presId="urn:microsoft.com/office/officeart/2005/8/layout/vProcess5"/>
    <dgm:cxn modelId="{040481BE-AD2B-480E-98B7-7F144884A7E9}" type="presParOf" srcId="{E941AE31-CB42-4EE5-9AEC-AC786D8EAA36}" destId="{B38086BD-7501-4919-8741-326BA82773EE}" srcOrd="6" destOrd="0" presId="urn:microsoft.com/office/officeart/2005/8/layout/vProcess5"/>
    <dgm:cxn modelId="{8AA825B7-AE82-40F5-A75F-B4C239110056}" type="presParOf" srcId="{E941AE31-CB42-4EE5-9AEC-AC786D8EAA36}" destId="{F0709079-558E-488F-99C7-4A3618EDFCC4}" srcOrd="7" destOrd="0" presId="urn:microsoft.com/office/officeart/2005/8/layout/vProcess5"/>
    <dgm:cxn modelId="{6D3B26D4-38CD-4025-8CAA-973B0FBB2926}" type="presParOf" srcId="{E941AE31-CB42-4EE5-9AEC-AC786D8EAA36}" destId="{C6804344-C65B-4EA4-90B8-770E73193897}" srcOrd="8" destOrd="0" presId="urn:microsoft.com/office/officeart/2005/8/layout/vProcess5"/>
    <dgm:cxn modelId="{E9A9892E-DC5D-4B38-8DE2-7626157BB6AF}" type="presParOf" srcId="{E941AE31-CB42-4EE5-9AEC-AC786D8EAA36}" destId="{60C8CDAE-13FE-44B8-81E2-CF14C6E0A652}" srcOrd="9" destOrd="0" presId="urn:microsoft.com/office/officeart/2005/8/layout/vProcess5"/>
    <dgm:cxn modelId="{C494A943-8490-4CA2-9481-474A98A0D421}" type="presParOf" srcId="{E941AE31-CB42-4EE5-9AEC-AC786D8EAA36}" destId="{2594DD4B-C7B9-4837-8B81-9C8C9F332B6D}" srcOrd="10" destOrd="0" presId="urn:microsoft.com/office/officeart/2005/8/layout/vProcess5"/>
    <dgm:cxn modelId="{88277C75-3A76-4022-AC07-0F663B7DF656}" type="presParOf" srcId="{E941AE31-CB42-4EE5-9AEC-AC786D8EAA36}" destId="{3C3DECD4-6C69-4452-9F74-14D5DF453DB2}" srcOrd="11" destOrd="0" presId="urn:microsoft.com/office/officeart/2005/8/layout/vProcess5"/>
    <dgm:cxn modelId="{9C2F846C-C756-4578-AD57-9013A66C9DBD}" type="presParOf" srcId="{E941AE31-CB42-4EE5-9AEC-AC786D8EAA36}" destId="{CD65880B-070E-4DE7-9F89-0B682819ADA1}" srcOrd="12" destOrd="0" presId="urn:microsoft.com/office/officeart/2005/8/layout/vProcess5"/>
    <dgm:cxn modelId="{A96EC221-71AA-448A-A6E8-4D48137FDBF7}" type="presParOf" srcId="{E941AE31-CB42-4EE5-9AEC-AC786D8EAA36}" destId="{22F4AAFB-15E8-4AEF-A865-ED61CE9745FF}" srcOrd="13" destOrd="0" presId="urn:microsoft.com/office/officeart/2005/8/layout/vProcess5"/>
    <dgm:cxn modelId="{73AD2D3B-B883-413A-BE31-E89AE11A7BDB}" type="presParOf" srcId="{E941AE31-CB42-4EE5-9AEC-AC786D8EAA36}" destId="{60D4C8B7-0BDA-447F-9029-EBDC43308370}"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9ADCDB1-BA97-4E96-B25F-3315B1F74D81}" type="doc">
      <dgm:prSet loTypeId="urn:microsoft.com/office/officeart/2005/8/layout/vList4" loCatId="list" qsTypeId="urn:microsoft.com/office/officeart/2005/8/quickstyle/simple4" qsCatId="simple" csTypeId="urn:microsoft.com/office/officeart/2005/8/colors/accent1_2" csCatId="accent1" phldr="1"/>
      <dgm:spPr/>
      <dgm:t>
        <a:bodyPr/>
        <a:lstStyle/>
        <a:p>
          <a:endParaRPr lang="en-US"/>
        </a:p>
      </dgm:t>
    </dgm:pt>
    <dgm:pt modelId="{B0885A7E-59A3-4257-BB57-331B182FEF88}">
      <dgm:prSet/>
      <dgm:spPr/>
      <dgm:t>
        <a:bodyPr/>
        <a:lstStyle/>
        <a:p>
          <a:pPr>
            <a:buNone/>
          </a:pPr>
          <a:r>
            <a:rPr lang="en-US" dirty="0"/>
            <a:t>Telephone Communication</a:t>
          </a:r>
        </a:p>
      </dgm:t>
    </dgm:pt>
    <dgm:pt modelId="{DABB77B6-646C-4AF9-826D-2BEBA2FA5D2D}" type="parTrans" cxnId="{077CD544-7CD6-4FDF-AC02-AF25E4ABD672}">
      <dgm:prSet/>
      <dgm:spPr/>
      <dgm:t>
        <a:bodyPr/>
        <a:lstStyle/>
        <a:p>
          <a:endParaRPr lang="en-US"/>
        </a:p>
      </dgm:t>
    </dgm:pt>
    <dgm:pt modelId="{9B5B0DF0-F766-4DDD-9AC4-812CC2EAE130}" type="sibTrans" cxnId="{077CD544-7CD6-4FDF-AC02-AF25E4ABD672}">
      <dgm:prSet/>
      <dgm:spPr/>
      <dgm:t>
        <a:bodyPr/>
        <a:lstStyle/>
        <a:p>
          <a:endParaRPr lang="en-US"/>
        </a:p>
      </dgm:t>
    </dgm:pt>
    <dgm:pt modelId="{B100F2DD-3DB4-4F0B-A403-B8975A5B7EF7}">
      <dgm:prSet/>
      <dgm:spPr/>
      <dgm:t>
        <a:bodyPr/>
        <a:lstStyle/>
        <a:p>
          <a:pPr>
            <a:buFont typeface="Wingdings" panose="05000000000000000000" pitchFamily="2" charset="2"/>
            <a:buChar char="§"/>
          </a:pPr>
          <a:r>
            <a:rPr lang="en-US" b="0" i="0" dirty="0"/>
            <a:t>Ask the client the Voter Preference Question and provide client with a Voter Registration Application and DSS Cover Letter by mail or electronically, regardless of the client’s response to the NVRA question.</a:t>
          </a:r>
          <a:endParaRPr lang="en-US" dirty="0"/>
        </a:p>
      </dgm:t>
    </dgm:pt>
    <dgm:pt modelId="{EC4F047D-BB55-4427-9543-4B6C02F62786}" type="parTrans" cxnId="{323445D0-7391-4295-AEFA-BEADE0D9DF0B}">
      <dgm:prSet/>
      <dgm:spPr/>
      <dgm:t>
        <a:bodyPr/>
        <a:lstStyle/>
        <a:p>
          <a:endParaRPr lang="en-US"/>
        </a:p>
      </dgm:t>
    </dgm:pt>
    <dgm:pt modelId="{883E1BA0-7D9C-4748-9167-DF05D3DFBFA6}" type="sibTrans" cxnId="{323445D0-7391-4295-AEFA-BEADE0D9DF0B}">
      <dgm:prSet/>
      <dgm:spPr/>
      <dgm:t>
        <a:bodyPr/>
        <a:lstStyle/>
        <a:p>
          <a:endParaRPr lang="en-US"/>
        </a:p>
      </dgm:t>
    </dgm:pt>
    <dgm:pt modelId="{AA3EAE13-51C7-47F8-86D2-1D84766356A1}">
      <dgm:prSet/>
      <dgm:spPr/>
      <dgm:t>
        <a:bodyPr/>
        <a:lstStyle/>
        <a:p>
          <a:pPr>
            <a:buFont typeface="Wingdings" panose="05000000000000000000" pitchFamily="2" charset="2"/>
            <a:buChar char="§"/>
          </a:pPr>
          <a:r>
            <a:rPr lang="en-US" b="0" i="0" dirty="0"/>
            <a:t>If a client indicates on an application returned by mail that (s)he desires to register to vote or update their registration, mail the client a Voter Registration Application and DSS Cover Letter</a:t>
          </a:r>
          <a:endParaRPr lang="en-US" dirty="0"/>
        </a:p>
      </dgm:t>
    </dgm:pt>
    <dgm:pt modelId="{745C18A8-E555-49EE-A5E3-003B8EB8D0F8}" type="parTrans" cxnId="{8D21E296-8CA5-41B4-9E57-16CA9FF1800F}">
      <dgm:prSet/>
      <dgm:spPr/>
      <dgm:t>
        <a:bodyPr/>
        <a:lstStyle/>
        <a:p>
          <a:endParaRPr lang="en-US"/>
        </a:p>
      </dgm:t>
    </dgm:pt>
    <dgm:pt modelId="{C16176B0-F579-4757-B3E8-C5CD3CBDFACB}" type="sibTrans" cxnId="{8D21E296-8CA5-41B4-9E57-16CA9FF1800F}">
      <dgm:prSet/>
      <dgm:spPr/>
      <dgm:t>
        <a:bodyPr/>
        <a:lstStyle/>
        <a:p>
          <a:endParaRPr lang="en-US"/>
        </a:p>
      </dgm:t>
    </dgm:pt>
    <dgm:pt modelId="{FCD4C860-E9D5-43DC-ADAF-E33386714CDF}">
      <dgm:prSet/>
      <dgm:spPr/>
      <dgm:t>
        <a:bodyPr/>
        <a:lstStyle/>
        <a:p>
          <a:pPr>
            <a:buNone/>
          </a:pPr>
          <a:r>
            <a:rPr lang="en-US" dirty="0"/>
            <a:t>Communication by Mail</a:t>
          </a:r>
        </a:p>
      </dgm:t>
    </dgm:pt>
    <dgm:pt modelId="{C727BEE3-2CD7-4B3C-8B6F-EE30A536E1A3}" type="sibTrans" cxnId="{2CAFDB5C-824D-4FAE-A365-89CBE0AA8D20}">
      <dgm:prSet/>
      <dgm:spPr/>
      <dgm:t>
        <a:bodyPr/>
        <a:lstStyle/>
        <a:p>
          <a:endParaRPr lang="en-US"/>
        </a:p>
      </dgm:t>
    </dgm:pt>
    <dgm:pt modelId="{7F98987A-45D3-448C-B17A-B8AB9CC65480}" type="parTrans" cxnId="{2CAFDB5C-824D-4FAE-A365-89CBE0AA8D20}">
      <dgm:prSet/>
      <dgm:spPr/>
      <dgm:t>
        <a:bodyPr/>
        <a:lstStyle/>
        <a:p>
          <a:endParaRPr lang="en-US"/>
        </a:p>
      </dgm:t>
    </dgm:pt>
    <dgm:pt modelId="{3FC427A6-D3E5-4175-B17B-3C60CB3798F2}">
      <dgm:prSet/>
      <dgm:spPr/>
      <dgm:t>
        <a:bodyPr/>
        <a:lstStyle/>
        <a:p>
          <a:pPr>
            <a:buNone/>
          </a:pPr>
          <a:r>
            <a:rPr lang="en-US" dirty="0"/>
            <a:t>ePASS</a:t>
          </a:r>
        </a:p>
      </dgm:t>
    </dgm:pt>
    <dgm:pt modelId="{8F2A2CFC-BFC8-499D-80D5-C328DC3FA9E5}" type="parTrans" cxnId="{EBBB7133-F911-42AB-9590-D6F8585C5010}">
      <dgm:prSet/>
      <dgm:spPr/>
      <dgm:t>
        <a:bodyPr/>
        <a:lstStyle/>
        <a:p>
          <a:endParaRPr lang="en-US"/>
        </a:p>
      </dgm:t>
    </dgm:pt>
    <dgm:pt modelId="{CBAFCF04-53EC-4A77-9838-03F1E5073531}" type="sibTrans" cxnId="{EBBB7133-F911-42AB-9590-D6F8585C5010}">
      <dgm:prSet/>
      <dgm:spPr/>
      <dgm:t>
        <a:bodyPr/>
        <a:lstStyle/>
        <a:p>
          <a:endParaRPr lang="en-US"/>
        </a:p>
      </dgm:t>
    </dgm:pt>
    <dgm:pt modelId="{DF234D08-4690-4639-B507-D7B99DEFF57D}">
      <dgm:prSet/>
      <dgm:spPr/>
      <dgm:t>
        <a:bodyPr/>
        <a:lstStyle/>
        <a:p>
          <a:pPr>
            <a:buFont typeface="Wingdings" panose="05000000000000000000" pitchFamily="2" charset="2"/>
            <a:buChar char="§"/>
          </a:pPr>
          <a:r>
            <a:rPr lang="en-US" dirty="0"/>
            <a:t>Caseworkers must mail a Voter Registration Application and DSS Cover Letter to all clients using ePASS if the client has:</a:t>
          </a:r>
        </a:p>
      </dgm:t>
    </dgm:pt>
    <dgm:pt modelId="{1BCE0D95-63C8-4F24-946A-565670A98D70}" type="parTrans" cxnId="{18B1CE19-93D3-4B1E-A3A3-9C825991411B}">
      <dgm:prSet/>
      <dgm:spPr/>
      <dgm:t>
        <a:bodyPr/>
        <a:lstStyle/>
        <a:p>
          <a:endParaRPr lang="en-US"/>
        </a:p>
      </dgm:t>
    </dgm:pt>
    <dgm:pt modelId="{E32AF505-AFC9-4616-8BCD-AE08B17F75F2}" type="sibTrans" cxnId="{18B1CE19-93D3-4B1E-A3A3-9C825991411B}">
      <dgm:prSet/>
      <dgm:spPr/>
      <dgm:t>
        <a:bodyPr/>
        <a:lstStyle/>
        <a:p>
          <a:endParaRPr lang="en-US"/>
        </a:p>
      </dgm:t>
    </dgm:pt>
    <dgm:pt modelId="{90338D6E-CABD-43C2-9DF5-97A5F81675C6}">
      <dgm:prSet/>
      <dgm:spPr/>
      <dgm:t>
        <a:bodyPr/>
        <a:lstStyle/>
        <a:p>
          <a:pPr>
            <a:buFont typeface="Wingdings" panose="05000000000000000000" pitchFamily="2" charset="2"/>
            <a:buChar char="§"/>
          </a:pPr>
          <a:r>
            <a:rPr lang="en-US" dirty="0"/>
            <a:t>Indicated (s)he wants to register to vote</a:t>
          </a:r>
        </a:p>
      </dgm:t>
    </dgm:pt>
    <dgm:pt modelId="{1D702BD3-462B-49F1-AAE4-DE0C3F66D902}" type="parTrans" cxnId="{50029218-993D-4069-8207-EC70EF524CD3}">
      <dgm:prSet/>
      <dgm:spPr/>
      <dgm:t>
        <a:bodyPr/>
        <a:lstStyle/>
        <a:p>
          <a:endParaRPr lang="en-US"/>
        </a:p>
      </dgm:t>
    </dgm:pt>
    <dgm:pt modelId="{F04E39E3-8540-486E-9566-6DE9578B2B9C}" type="sibTrans" cxnId="{50029218-993D-4069-8207-EC70EF524CD3}">
      <dgm:prSet/>
      <dgm:spPr/>
      <dgm:t>
        <a:bodyPr/>
        <a:lstStyle/>
        <a:p>
          <a:endParaRPr lang="en-US"/>
        </a:p>
      </dgm:t>
    </dgm:pt>
    <dgm:pt modelId="{EC29D020-4195-4F99-BE22-B346102216E0}">
      <dgm:prSet/>
      <dgm:spPr/>
      <dgm:t>
        <a:bodyPr/>
        <a:lstStyle/>
        <a:p>
          <a:pPr>
            <a:buFont typeface="Wingdings" panose="05000000000000000000" pitchFamily="2" charset="2"/>
            <a:buChar char="§"/>
          </a:pPr>
          <a:r>
            <a:rPr lang="en-US" dirty="0"/>
            <a:t>Failed to answer the Voter Preference Question</a:t>
          </a:r>
        </a:p>
      </dgm:t>
    </dgm:pt>
    <dgm:pt modelId="{696A9B1F-0D30-4DD6-A527-94FD4D0C36EB}" type="parTrans" cxnId="{9E9416DB-683D-4E1E-8768-86BC3A29DBA6}">
      <dgm:prSet/>
      <dgm:spPr/>
      <dgm:t>
        <a:bodyPr/>
        <a:lstStyle/>
        <a:p>
          <a:endParaRPr lang="en-US"/>
        </a:p>
      </dgm:t>
    </dgm:pt>
    <dgm:pt modelId="{A40929AC-1656-48B7-A429-AB8563D94436}" type="sibTrans" cxnId="{9E9416DB-683D-4E1E-8768-86BC3A29DBA6}">
      <dgm:prSet/>
      <dgm:spPr/>
      <dgm:t>
        <a:bodyPr/>
        <a:lstStyle/>
        <a:p>
          <a:endParaRPr lang="en-US"/>
        </a:p>
      </dgm:t>
    </dgm:pt>
    <dgm:pt modelId="{05F50A01-70B0-4C7E-8084-154F88EA5962}">
      <dgm:prSet/>
      <dgm:spPr/>
      <dgm:t>
        <a:bodyPr/>
        <a:lstStyle/>
        <a:p>
          <a:pPr>
            <a:buNone/>
          </a:pPr>
          <a:r>
            <a:rPr lang="en-US" dirty="0"/>
            <a:t>Change of Address</a:t>
          </a:r>
        </a:p>
      </dgm:t>
    </dgm:pt>
    <dgm:pt modelId="{737D9937-31FB-4E58-A7EE-8C99DC7D790C}" type="parTrans" cxnId="{F0CFFFF4-4892-468A-89A2-F506C6BDD172}">
      <dgm:prSet/>
      <dgm:spPr/>
      <dgm:t>
        <a:bodyPr/>
        <a:lstStyle/>
        <a:p>
          <a:endParaRPr lang="en-US"/>
        </a:p>
      </dgm:t>
    </dgm:pt>
    <dgm:pt modelId="{41264BFB-6DAB-44E7-A02E-61DC9ECDFBC3}" type="sibTrans" cxnId="{F0CFFFF4-4892-468A-89A2-F506C6BDD172}">
      <dgm:prSet/>
      <dgm:spPr/>
      <dgm:t>
        <a:bodyPr/>
        <a:lstStyle/>
        <a:p>
          <a:endParaRPr lang="en-US"/>
        </a:p>
      </dgm:t>
    </dgm:pt>
    <dgm:pt modelId="{7A5433DD-6FA3-420E-8B0C-13DE1E9CDDDD}">
      <dgm:prSet/>
      <dgm:spPr/>
      <dgm:t>
        <a:bodyPr/>
        <a:lstStyle/>
        <a:p>
          <a:endParaRPr lang="en-US" dirty="0"/>
        </a:p>
      </dgm:t>
    </dgm:pt>
    <dgm:pt modelId="{74EA4934-7140-49CD-A2D0-C8C16D05130A}" type="parTrans" cxnId="{1D818563-28A9-4BF9-AF6B-3F81EC1B31F0}">
      <dgm:prSet/>
      <dgm:spPr/>
      <dgm:t>
        <a:bodyPr/>
        <a:lstStyle/>
        <a:p>
          <a:endParaRPr lang="en-US"/>
        </a:p>
      </dgm:t>
    </dgm:pt>
    <dgm:pt modelId="{A882B32F-573A-4B21-8AC5-D880BA7AA6FF}" type="sibTrans" cxnId="{1D818563-28A9-4BF9-AF6B-3F81EC1B31F0}">
      <dgm:prSet/>
      <dgm:spPr/>
      <dgm:t>
        <a:bodyPr/>
        <a:lstStyle/>
        <a:p>
          <a:endParaRPr lang="en-US"/>
        </a:p>
      </dgm:t>
    </dgm:pt>
    <dgm:pt modelId="{F36A666A-EE04-4B0C-A3EA-68176F861BD8}">
      <dgm:prSet/>
      <dgm:spPr/>
      <dgm:t>
        <a:bodyPr/>
        <a:lstStyle/>
        <a:p>
          <a:pPr>
            <a:buFont typeface="Wingdings" panose="05000000000000000000" pitchFamily="2" charset="2"/>
            <a:buChar char="§"/>
          </a:pPr>
          <a:r>
            <a:rPr lang="en-US" dirty="0"/>
            <a:t>Caseworkers are required to mail a Voter Registration Application and DSS Cover Letter to each client that reports a change of address through a remote transaction, regardless of the method by which the address change is conducted (i.e. by telephone, fax, email or Internet)</a:t>
          </a:r>
        </a:p>
      </dgm:t>
    </dgm:pt>
    <dgm:pt modelId="{07F3AD67-B357-484F-86CC-679295C743F7}" type="parTrans" cxnId="{384565CB-D653-4A38-8A79-CDCF52B1AC0C}">
      <dgm:prSet/>
      <dgm:spPr/>
      <dgm:t>
        <a:bodyPr/>
        <a:lstStyle/>
        <a:p>
          <a:endParaRPr lang="en-US"/>
        </a:p>
      </dgm:t>
    </dgm:pt>
    <dgm:pt modelId="{1307B4B3-5828-404D-9A28-4BA9E9704E55}" type="sibTrans" cxnId="{384565CB-D653-4A38-8A79-CDCF52B1AC0C}">
      <dgm:prSet/>
      <dgm:spPr/>
      <dgm:t>
        <a:bodyPr/>
        <a:lstStyle/>
        <a:p>
          <a:endParaRPr lang="en-US"/>
        </a:p>
      </dgm:t>
    </dgm:pt>
    <dgm:pt modelId="{0B2BE6F1-9446-4042-B741-DE8FC04DDCA1}" type="pres">
      <dgm:prSet presAssocID="{E9ADCDB1-BA97-4E96-B25F-3315B1F74D81}" presName="linear" presStyleCnt="0">
        <dgm:presLayoutVars>
          <dgm:dir/>
          <dgm:resizeHandles val="exact"/>
        </dgm:presLayoutVars>
      </dgm:prSet>
      <dgm:spPr/>
    </dgm:pt>
    <dgm:pt modelId="{B7A86262-ADBA-48C4-9B0D-AE1135C9EDC4}" type="pres">
      <dgm:prSet presAssocID="{3FC427A6-D3E5-4175-B17B-3C60CB3798F2}" presName="comp" presStyleCnt="0"/>
      <dgm:spPr/>
    </dgm:pt>
    <dgm:pt modelId="{D69DE778-38E1-4D7F-A747-1F27E0F2D333}" type="pres">
      <dgm:prSet presAssocID="{3FC427A6-D3E5-4175-B17B-3C60CB3798F2}" presName="box" presStyleLbl="node1" presStyleIdx="0" presStyleCnt="4"/>
      <dgm:spPr/>
    </dgm:pt>
    <dgm:pt modelId="{13526BEE-EF4D-40BE-95F1-AF7607159E25}" type="pres">
      <dgm:prSet presAssocID="{3FC427A6-D3E5-4175-B17B-3C60CB3798F2}" presName="img" presStyleLbl="fgImgPlace1" presStyleIdx="0" presStyleCnt="4"/>
      <dgm:spPr/>
    </dgm:pt>
    <dgm:pt modelId="{82860ADD-89B0-4680-BC81-3F865656395D}" type="pres">
      <dgm:prSet presAssocID="{3FC427A6-D3E5-4175-B17B-3C60CB3798F2}" presName="text" presStyleLbl="node1" presStyleIdx="0" presStyleCnt="4">
        <dgm:presLayoutVars>
          <dgm:bulletEnabled val="1"/>
        </dgm:presLayoutVars>
      </dgm:prSet>
      <dgm:spPr/>
    </dgm:pt>
    <dgm:pt modelId="{FF3DB27E-DB2B-469D-A38B-8D7EBDBC7DAF}" type="pres">
      <dgm:prSet presAssocID="{CBAFCF04-53EC-4A77-9838-03F1E5073531}" presName="spacer" presStyleCnt="0"/>
      <dgm:spPr/>
    </dgm:pt>
    <dgm:pt modelId="{EE65C6E8-898F-4C59-8815-4242C0696060}" type="pres">
      <dgm:prSet presAssocID="{B0885A7E-59A3-4257-BB57-331B182FEF88}" presName="comp" presStyleCnt="0"/>
      <dgm:spPr/>
    </dgm:pt>
    <dgm:pt modelId="{2140DCDB-111A-4E2F-BE2A-9CC995B9E6CF}" type="pres">
      <dgm:prSet presAssocID="{B0885A7E-59A3-4257-BB57-331B182FEF88}" presName="box" presStyleLbl="node1" presStyleIdx="1" presStyleCnt="4"/>
      <dgm:spPr/>
    </dgm:pt>
    <dgm:pt modelId="{F9F4EED2-6E81-4C02-A8C4-B1EB8AED79C2}" type="pres">
      <dgm:prSet presAssocID="{B0885A7E-59A3-4257-BB57-331B182FEF88}" presName="img" presStyleLbl="fgImgPlace1" presStyleIdx="1" presStyleCnt="4"/>
      <dgm:spPr/>
    </dgm:pt>
    <dgm:pt modelId="{F74F615E-B27D-4D1C-937B-F17CABB67158}" type="pres">
      <dgm:prSet presAssocID="{B0885A7E-59A3-4257-BB57-331B182FEF88}" presName="text" presStyleLbl="node1" presStyleIdx="1" presStyleCnt="4">
        <dgm:presLayoutVars>
          <dgm:bulletEnabled val="1"/>
        </dgm:presLayoutVars>
      </dgm:prSet>
      <dgm:spPr/>
    </dgm:pt>
    <dgm:pt modelId="{614A4C7F-34E1-4F3D-9A50-CDD50A9E2461}" type="pres">
      <dgm:prSet presAssocID="{9B5B0DF0-F766-4DDD-9AC4-812CC2EAE130}" presName="spacer" presStyleCnt="0"/>
      <dgm:spPr/>
    </dgm:pt>
    <dgm:pt modelId="{8A270E32-04DF-42C7-8925-740C6E663799}" type="pres">
      <dgm:prSet presAssocID="{FCD4C860-E9D5-43DC-ADAF-E33386714CDF}" presName="comp" presStyleCnt="0"/>
      <dgm:spPr/>
    </dgm:pt>
    <dgm:pt modelId="{E04FFF51-75B0-464E-80AA-4E191DF2C78E}" type="pres">
      <dgm:prSet presAssocID="{FCD4C860-E9D5-43DC-ADAF-E33386714CDF}" presName="box" presStyleLbl="node1" presStyleIdx="2" presStyleCnt="4"/>
      <dgm:spPr/>
    </dgm:pt>
    <dgm:pt modelId="{20428637-C06D-42BD-B975-1D3359509E2B}" type="pres">
      <dgm:prSet presAssocID="{FCD4C860-E9D5-43DC-ADAF-E33386714CDF}" presName="img" presStyleLbl="fgImgPlace1" presStyleIdx="2" presStyleCnt="4"/>
      <dgm:spPr/>
    </dgm:pt>
    <dgm:pt modelId="{2DB5CBD9-1B80-4584-A051-3DD5273B748A}" type="pres">
      <dgm:prSet presAssocID="{FCD4C860-E9D5-43DC-ADAF-E33386714CDF}" presName="text" presStyleLbl="node1" presStyleIdx="2" presStyleCnt="4">
        <dgm:presLayoutVars>
          <dgm:bulletEnabled val="1"/>
        </dgm:presLayoutVars>
      </dgm:prSet>
      <dgm:spPr/>
    </dgm:pt>
    <dgm:pt modelId="{45C9A99A-BBCF-4231-AFF0-F51B7B98ABC9}" type="pres">
      <dgm:prSet presAssocID="{C727BEE3-2CD7-4B3C-8B6F-EE30A536E1A3}" presName="spacer" presStyleCnt="0"/>
      <dgm:spPr/>
    </dgm:pt>
    <dgm:pt modelId="{460D162D-394F-4761-B2EC-DBFB5EA81CF0}" type="pres">
      <dgm:prSet presAssocID="{05F50A01-70B0-4C7E-8084-154F88EA5962}" presName="comp" presStyleCnt="0"/>
      <dgm:spPr/>
    </dgm:pt>
    <dgm:pt modelId="{D03E8686-A630-452C-A2E4-B73DDA11F3B1}" type="pres">
      <dgm:prSet presAssocID="{05F50A01-70B0-4C7E-8084-154F88EA5962}" presName="box" presStyleLbl="node1" presStyleIdx="3" presStyleCnt="4"/>
      <dgm:spPr/>
    </dgm:pt>
    <dgm:pt modelId="{9C16A6F2-B03A-4A63-987C-96D870F60216}" type="pres">
      <dgm:prSet presAssocID="{05F50A01-70B0-4C7E-8084-154F88EA5962}" presName="img" presStyleLbl="fgImgPlace1" presStyleIdx="3" presStyleCnt="4"/>
      <dgm:spPr/>
    </dgm:pt>
    <dgm:pt modelId="{C47DB7AB-D606-46AB-B951-E5E3624D4D59}" type="pres">
      <dgm:prSet presAssocID="{05F50A01-70B0-4C7E-8084-154F88EA5962}" presName="text" presStyleLbl="node1" presStyleIdx="3" presStyleCnt="4">
        <dgm:presLayoutVars>
          <dgm:bulletEnabled val="1"/>
        </dgm:presLayoutVars>
      </dgm:prSet>
      <dgm:spPr/>
    </dgm:pt>
  </dgm:ptLst>
  <dgm:cxnLst>
    <dgm:cxn modelId="{45EFD004-6234-40FA-B33F-CA0D01CC9471}" type="presOf" srcId="{B0885A7E-59A3-4257-BB57-331B182FEF88}" destId="{2140DCDB-111A-4E2F-BE2A-9CC995B9E6CF}" srcOrd="0" destOrd="0" presId="urn:microsoft.com/office/officeart/2005/8/layout/vList4"/>
    <dgm:cxn modelId="{50029218-993D-4069-8207-EC70EF524CD3}" srcId="{DF234D08-4690-4639-B507-D7B99DEFF57D}" destId="{90338D6E-CABD-43C2-9DF5-97A5F81675C6}" srcOrd="0" destOrd="0" parTransId="{1D702BD3-462B-49F1-AAE4-DE0C3F66D902}" sibTransId="{F04E39E3-8540-486E-9566-6DE9578B2B9C}"/>
    <dgm:cxn modelId="{18B1CE19-93D3-4B1E-A3A3-9C825991411B}" srcId="{3FC427A6-D3E5-4175-B17B-3C60CB3798F2}" destId="{DF234D08-4690-4639-B507-D7B99DEFF57D}" srcOrd="0" destOrd="0" parTransId="{1BCE0D95-63C8-4F24-946A-565670A98D70}" sibTransId="{E32AF505-AFC9-4616-8BCD-AE08B17F75F2}"/>
    <dgm:cxn modelId="{17681A22-3D7B-44BF-82DF-6E392AAAC279}" type="presOf" srcId="{EC29D020-4195-4F99-BE22-B346102216E0}" destId="{82860ADD-89B0-4680-BC81-3F865656395D}" srcOrd="1" destOrd="3" presId="urn:microsoft.com/office/officeart/2005/8/layout/vList4"/>
    <dgm:cxn modelId="{C3C13D28-BD78-459E-B0F7-5A4C4B63506D}" type="presOf" srcId="{90338D6E-CABD-43C2-9DF5-97A5F81675C6}" destId="{D69DE778-38E1-4D7F-A747-1F27E0F2D333}" srcOrd="0" destOrd="2" presId="urn:microsoft.com/office/officeart/2005/8/layout/vList4"/>
    <dgm:cxn modelId="{04F4272E-AEA1-457B-ABDB-6EF7D111261D}" type="presOf" srcId="{05F50A01-70B0-4C7E-8084-154F88EA5962}" destId="{C47DB7AB-D606-46AB-B951-E5E3624D4D59}" srcOrd="1" destOrd="0" presId="urn:microsoft.com/office/officeart/2005/8/layout/vList4"/>
    <dgm:cxn modelId="{EBBB7133-F911-42AB-9590-D6F8585C5010}" srcId="{E9ADCDB1-BA97-4E96-B25F-3315B1F74D81}" destId="{3FC427A6-D3E5-4175-B17B-3C60CB3798F2}" srcOrd="0" destOrd="0" parTransId="{8F2A2CFC-BFC8-499D-80D5-C328DC3FA9E5}" sibTransId="{CBAFCF04-53EC-4A77-9838-03F1E5073531}"/>
    <dgm:cxn modelId="{E8D5DB3B-D723-41AF-8E69-C2E5A28C5C78}" type="presOf" srcId="{E9ADCDB1-BA97-4E96-B25F-3315B1F74D81}" destId="{0B2BE6F1-9446-4042-B741-DE8FC04DDCA1}" srcOrd="0" destOrd="0" presId="urn:microsoft.com/office/officeart/2005/8/layout/vList4"/>
    <dgm:cxn modelId="{2CAFDB5C-824D-4FAE-A365-89CBE0AA8D20}" srcId="{E9ADCDB1-BA97-4E96-B25F-3315B1F74D81}" destId="{FCD4C860-E9D5-43DC-ADAF-E33386714CDF}" srcOrd="2" destOrd="0" parTransId="{7F98987A-45D3-448C-B17A-B8AB9CC65480}" sibTransId="{C727BEE3-2CD7-4B3C-8B6F-EE30A536E1A3}"/>
    <dgm:cxn modelId="{1D818563-28A9-4BF9-AF6B-3F81EC1B31F0}" srcId="{FCD4C860-E9D5-43DC-ADAF-E33386714CDF}" destId="{7A5433DD-6FA3-420E-8B0C-13DE1E9CDDDD}" srcOrd="1" destOrd="0" parTransId="{74EA4934-7140-49CD-A2D0-C8C16D05130A}" sibTransId="{A882B32F-573A-4B21-8AC5-D880BA7AA6FF}"/>
    <dgm:cxn modelId="{077CD544-7CD6-4FDF-AC02-AF25E4ABD672}" srcId="{E9ADCDB1-BA97-4E96-B25F-3315B1F74D81}" destId="{B0885A7E-59A3-4257-BB57-331B182FEF88}" srcOrd="1" destOrd="0" parTransId="{DABB77B6-646C-4AF9-826D-2BEBA2FA5D2D}" sibTransId="{9B5B0DF0-F766-4DDD-9AC4-812CC2EAE130}"/>
    <dgm:cxn modelId="{2DEC1A46-CFE7-40B7-9F5D-42966C10B547}" type="presOf" srcId="{FCD4C860-E9D5-43DC-ADAF-E33386714CDF}" destId="{2DB5CBD9-1B80-4584-A051-3DD5273B748A}" srcOrd="1" destOrd="0" presId="urn:microsoft.com/office/officeart/2005/8/layout/vList4"/>
    <dgm:cxn modelId="{F5500347-D30A-495C-8D94-729236859180}" type="presOf" srcId="{3FC427A6-D3E5-4175-B17B-3C60CB3798F2}" destId="{D69DE778-38E1-4D7F-A747-1F27E0F2D333}" srcOrd="0" destOrd="0" presId="urn:microsoft.com/office/officeart/2005/8/layout/vList4"/>
    <dgm:cxn modelId="{E3FB8049-FC06-4F40-B19C-615647CF8BF8}" type="presOf" srcId="{90338D6E-CABD-43C2-9DF5-97A5F81675C6}" destId="{82860ADD-89B0-4680-BC81-3F865656395D}" srcOrd="1" destOrd="2" presId="urn:microsoft.com/office/officeart/2005/8/layout/vList4"/>
    <dgm:cxn modelId="{BBCA5D6E-4577-4633-867E-0FBD3613A2FA}" type="presOf" srcId="{DF234D08-4690-4639-B507-D7B99DEFF57D}" destId="{82860ADD-89B0-4680-BC81-3F865656395D}" srcOrd="1" destOrd="1" presId="urn:microsoft.com/office/officeart/2005/8/layout/vList4"/>
    <dgm:cxn modelId="{33CED071-49E1-43E2-A616-1DBD76A38153}" type="presOf" srcId="{FCD4C860-E9D5-43DC-ADAF-E33386714CDF}" destId="{E04FFF51-75B0-464E-80AA-4E191DF2C78E}" srcOrd="0" destOrd="0" presId="urn:microsoft.com/office/officeart/2005/8/layout/vList4"/>
    <dgm:cxn modelId="{FE6CB656-716B-4C9C-910F-710E0ACEB27F}" type="presOf" srcId="{7A5433DD-6FA3-420E-8B0C-13DE1E9CDDDD}" destId="{E04FFF51-75B0-464E-80AA-4E191DF2C78E}" srcOrd="0" destOrd="2" presId="urn:microsoft.com/office/officeart/2005/8/layout/vList4"/>
    <dgm:cxn modelId="{09AE3359-584E-422E-B197-8DD4B1F20B73}" type="presOf" srcId="{EC29D020-4195-4F99-BE22-B346102216E0}" destId="{D69DE778-38E1-4D7F-A747-1F27E0F2D333}" srcOrd="0" destOrd="3" presId="urn:microsoft.com/office/officeart/2005/8/layout/vList4"/>
    <dgm:cxn modelId="{95DCAA59-A56D-47FB-8DFA-CFBBE3C58897}" type="presOf" srcId="{B100F2DD-3DB4-4F0B-A403-B8975A5B7EF7}" destId="{2140DCDB-111A-4E2F-BE2A-9CC995B9E6CF}" srcOrd="0" destOrd="1" presId="urn:microsoft.com/office/officeart/2005/8/layout/vList4"/>
    <dgm:cxn modelId="{CD58AE7A-42D4-4D57-B7C5-95E99FF663E7}" type="presOf" srcId="{05F50A01-70B0-4C7E-8084-154F88EA5962}" destId="{D03E8686-A630-452C-A2E4-B73DDA11F3B1}" srcOrd="0" destOrd="0" presId="urn:microsoft.com/office/officeart/2005/8/layout/vList4"/>
    <dgm:cxn modelId="{75C10D7D-78F9-4A0C-AB80-7FD338D82F19}" type="presOf" srcId="{B0885A7E-59A3-4257-BB57-331B182FEF88}" destId="{F74F615E-B27D-4D1C-937B-F17CABB67158}" srcOrd="1" destOrd="0" presId="urn:microsoft.com/office/officeart/2005/8/layout/vList4"/>
    <dgm:cxn modelId="{77924E83-4DA5-49D8-9072-85F5BBCBA033}" type="presOf" srcId="{3FC427A6-D3E5-4175-B17B-3C60CB3798F2}" destId="{82860ADD-89B0-4680-BC81-3F865656395D}" srcOrd="1" destOrd="0" presId="urn:microsoft.com/office/officeart/2005/8/layout/vList4"/>
    <dgm:cxn modelId="{8D21E296-8CA5-41B4-9E57-16CA9FF1800F}" srcId="{FCD4C860-E9D5-43DC-ADAF-E33386714CDF}" destId="{AA3EAE13-51C7-47F8-86D2-1D84766356A1}" srcOrd="0" destOrd="0" parTransId="{745C18A8-E555-49EE-A5E3-003B8EB8D0F8}" sibTransId="{C16176B0-F579-4757-B3E8-C5CD3CBDFACB}"/>
    <dgm:cxn modelId="{B8C513A6-8C4C-4773-9C32-111CC7B91432}" type="presOf" srcId="{B100F2DD-3DB4-4F0B-A403-B8975A5B7EF7}" destId="{F74F615E-B27D-4D1C-937B-F17CABB67158}" srcOrd="1" destOrd="1" presId="urn:microsoft.com/office/officeart/2005/8/layout/vList4"/>
    <dgm:cxn modelId="{BA71A9B3-D392-4AAC-86FD-6C8B9BFC1312}" type="presOf" srcId="{AA3EAE13-51C7-47F8-86D2-1D84766356A1}" destId="{E04FFF51-75B0-464E-80AA-4E191DF2C78E}" srcOrd="0" destOrd="1" presId="urn:microsoft.com/office/officeart/2005/8/layout/vList4"/>
    <dgm:cxn modelId="{1E03A4BD-86CF-4900-9CDC-FD3720B4ECD6}" type="presOf" srcId="{F36A666A-EE04-4B0C-A3EA-68176F861BD8}" destId="{D03E8686-A630-452C-A2E4-B73DDA11F3B1}" srcOrd="0" destOrd="1" presId="urn:microsoft.com/office/officeart/2005/8/layout/vList4"/>
    <dgm:cxn modelId="{66FF81C5-F51B-42A4-9FAB-202E0F00213E}" type="presOf" srcId="{AA3EAE13-51C7-47F8-86D2-1D84766356A1}" destId="{2DB5CBD9-1B80-4584-A051-3DD5273B748A}" srcOrd="1" destOrd="1" presId="urn:microsoft.com/office/officeart/2005/8/layout/vList4"/>
    <dgm:cxn modelId="{384565CB-D653-4A38-8A79-CDCF52B1AC0C}" srcId="{05F50A01-70B0-4C7E-8084-154F88EA5962}" destId="{F36A666A-EE04-4B0C-A3EA-68176F861BD8}" srcOrd="0" destOrd="0" parTransId="{07F3AD67-B357-484F-86CC-679295C743F7}" sibTransId="{1307B4B3-5828-404D-9A28-4BA9E9704E55}"/>
    <dgm:cxn modelId="{323445D0-7391-4295-AEFA-BEADE0D9DF0B}" srcId="{B0885A7E-59A3-4257-BB57-331B182FEF88}" destId="{B100F2DD-3DB4-4F0B-A403-B8975A5B7EF7}" srcOrd="0" destOrd="0" parTransId="{EC4F047D-BB55-4427-9543-4B6C02F62786}" sibTransId="{883E1BA0-7D9C-4748-9167-DF05D3DFBFA6}"/>
    <dgm:cxn modelId="{9E9416DB-683D-4E1E-8768-86BC3A29DBA6}" srcId="{DF234D08-4690-4639-B507-D7B99DEFF57D}" destId="{EC29D020-4195-4F99-BE22-B346102216E0}" srcOrd="1" destOrd="0" parTransId="{696A9B1F-0D30-4DD6-A527-94FD4D0C36EB}" sibTransId="{A40929AC-1656-48B7-A429-AB8563D94436}"/>
    <dgm:cxn modelId="{A3DA10E6-91D0-4AF1-8508-6CBC47906EBA}" type="presOf" srcId="{F36A666A-EE04-4B0C-A3EA-68176F861BD8}" destId="{C47DB7AB-D606-46AB-B951-E5E3624D4D59}" srcOrd="1" destOrd="1" presId="urn:microsoft.com/office/officeart/2005/8/layout/vList4"/>
    <dgm:cxn modelId="{0F86C3E6-6342-4851-83D9-5015AD97E5BF}" type="presOf" srcId="{DF234D08-4690-4639-B507-D7B99DEFF57D}" destId="{D69DE778-38E1-4D7F-A747-1F27E0F2D333}" srcOrd="0" destOrd="1" presId="urn:microsoft.com/office/officeart/2005/8/layout/vList4"/>
    <dgm:cxn modelId="{6B57BDEF-5BEF-4F5D-B0A4-8B00A8CDDB6F}" type="presOf" srcId="{7A5433DD-6FA3-420E-8B0C-13DE1E9CDDDD}" destId="{2DB5CBD9-1B80-4584-A051-3DD5273B748A}" srcOrd="1" destOrd="2" presId="urn:microsoft.com/office/officeart/2005/8/layout/vList4"/>
    <dgm:cxn modelId="{F0CFFFF4-4892-468A-89A2-F506C6BDD172}" srcId="{E9ADCDB1-BA97-4E96-B25F-3315B1F74D81}" destId="{05F50A01-70B0-4C7E-8084-154F88EA5962}" srcOrd="3" destOrd="0" parTransId="{737D9937-31FB-4E58-A7EE-8C99DC7D790C}" sibTransId="{41264BFB-6DAB-44E7-A02E-61DC9ECDFBC3}"/>
    <dgm:cxn modelId="{8FE29E11-3C1F-40A5-B9D0-A5039A540BDA}" type="presParOf" srcId="{0B2BE6F1-9446-4042-B741-DE8FC04DDCA1}" destId="{B7A86262-ADBA-48C4-9B0D-AE1135C9EDC4}" srcOrd="0" destOrd="0" presId="urn:microsoft.com/office/officeart/2005/8/layout/vList4"/>
    <dgm:cxn modelId="{86695D3D-1A26-424F-9470-92F9B7465B6D}" type="presParOf" srcId="{B7A86262-ADBA-48C4-9B0D-AE1135C9EDC4}" destId="{D69DE778-38E1-4D7F-A747-1F27E0F2D333}" srcOrd="0" destOrd="0" presId="urn:microsoft.com/office/officeart/2005/8/layout/vList4"/>
    <dgm:cxn modelId="{BD773C76-B93F-43F5-A159-13816A4EBBD5}" type="presParOf" srcId="{B7A86262-ADBA-48C4-9B0D-AE1135C9EDC4}" destId="{13526BEE-EF4D-40BE-95F1-AF7607159E25}" srcOrd="1" destOrd="0" presId="urn:microsoft.com/office/officeart/2005/8/layout/vList4"/>
    <dgm:cxn modelId="{637FAF49-6E7D-4DDF-91A4-8653625F4B54}" type="presParOf" srcId="{B7A86262-ADBA-48C4-9B0D-AE1135C9EDC4}" destId="{82860ADD-89B0-4680-BC81-3F865656395D}" srcOrd="2" destOrd="0" presId="urn:microsoft.com/office/officeart/2005/8/layout/vList4"/>
    <dgm:cxn modelId="{A5EFA37A-3139-4F6B-A100-BE6F7A10EF7B}" type="presParOf" srcId="{0B2BE6F1-9446-4042-B741-DE8FC04DDCA1}" destId="{FF3DB27E-DB2B-469D-A38B-8D7EBDBC7DAF}" srcOrd="1" destOrd="0" presId="urn:microsoft.com/office/officeart/2005/8/layout/vList4"/>
    <dgm:cxn modelId="{4BA0AB1A-345E-48F9-B798-BC8014F98905}" type="presParOf" srcId="{0B2BE6F1-9446-4042-B741-DE8FC04DDCA1}" destId="{EE65C6E8-898F-4C59-8815-4242C0696060}" srcOrd="2" destOrd="0" presId="urn:microsoft.com/office/officeart/2005/8/layout/vList4"/>
    <dgm:cxn modelId="{AFA725DF-7EBC-4841-BDAC-F48BDA44E4BB}" type="presParOf" srcId="{EE65C6E8-898F-4C59-8815-4242C0696060}" destId="{2140DCDB-111A-4E2F-BE2A-9CC995B9E6CF}" srcOrd="0" destOrd="0" presId="urn:microsoft.com/office/officeart/2005/8/layout/vList4"/>
    <dgm:cxn modelId="{05ABF92F-B2E8-4CE2-8CFB-0C44C95F1E7F}" type="presParOf" srcId="{EE65C6E8-898F-4C59-8815-4242C0696060}" destId="{F9F4EED2-6E81-4C02-A8C4-B1EB8AED79C2}" srcOrd="1" destOrd="0" presId="urn:microsoft.com/office/officeart/2005/8/layout/vList4"/>
    <dgm:cxn modelId="{2BD305C1-2720-40DB-9F77-633C78EB3534}" type="presParOf" srcId="{EE65C6E8-898F-4C59-8815-4242C0696060}" destId="{F74F615E-B27D-4D1C-937B-F17CABB67158}" srcOrd="2" destOrd="0" presId="urn:microsoft.com/office/officeart/2005/8/layout/vList4"/>
    <dgm:cxn modelId="{8A30B4ED-4D70-4E4D-AF20-61918E64A2B0}" type="presParOf" srcId="{0B2BE6F1-9446-4042-B741-DE8FC04DDCA1}" destId="{614A4C7F-34E1-4F3D-9A50-CDD50A9E2461}" srcOrd="3" destOrd="0" presId="urn:microsoft.com/office/officeart/2005/8/layout/vList4"/>
    <dgm:cxn modelId="{0729DD5D-B89A-44D8-8E83-96DD128458EF}" type="presParOf" srcId="{0B2BE6F1-9446-4042-B741-DE8FC04DDCA1}" destId="{8A270E32-04DF-42C7-8925-740C6E663799}" srcOrd="4" destOrd="0" presId="urn:microsoft.com/office/officeart/2005/8/layout/vList4"/>
    <dgm:cxn modelId="{FF68B4E9-8CC0-4070-8EC0-7FBEBE697F3B}" type="presParOf" srcId="{8A270E32-04DF-42C7-8925-740C6E663799}" destId="{E04FFF51-75B0-464E-80AA-4E191DF2C78E}" srcOrd="0" destOrd="0" presId="urn:microsoft.com/office/officeart/2005/8/layout/vList4"/>
    <dgm:cxn modelId="{F913865C-E012-4067-8364-AB4733E48972}" type="presParOf" srcId="{8A270E32-04DF-42C7-8925-740C6E663799}" destId="{20428637-C06D-42BD-B975-1D3359509E2B}" srcOrd="1" destOrd="0" presId="urn:microsoft.com/office/officeart/2005/8/layout/vList4"/>
    <dgm:cxn modelId="{AE40A1F4-307B-47DB-8F6A-8992FE55C624}" type="presParOf" srcId="{8A270E32-04DF-42C7-8925-740C6E663799}" destId="{2DB5CBD9-1B80-4584-A051-3DD5273B748A}" srcOrd="2" destOrd="0" presId="urn:microsoft.com/office/officeart/2005/8/layout/vList4"/>
    <dgm:cxn modelId="{0A580438-B8FC-4714-9BFB-FEFE05A4F3C7}" type="presParOf" srcId="{0B2BE6F1-9446-4042-B741-DE8FC04DDCA1}" destId="{45C9A99A-BBCF-4231-AFF0-F51B7B98ABC9}" srcOrd="5" destOrd="0" presId="urn:microsoft.com/office/officeart/2005/8/layout/vList4"/>
    <dgm:cxn modelId="{C9EE93D3-EDD7-4B14-BB3D-79E9EDB45C15}" type="presParOf" srcId="{0B2BE6F1-9446-4042-B741-DE8FC04DDCA1}" destId="{460D162D-394F-4761-B2EC-DBFB5EA81CF0}" srcOrd="6" destOrd="0" presId="urn:microsoft.com/office/officeart/2005/8/layout/vList4"/>
    <dgm:cxn modelId="{637CAB3D-BD0A-4F07-9D04-4B2A4FDA65B1}" type="presParOf" srcId="{460D162D-394F-4761-B2EC-DBFB5EA81CF0}" destId="{D03E8686-A630-452C-A2E4-B73DDA11F3B1}" srcOrd="0" destOrd="0" presId="urn:microsoft.com/office/officeart/2005/8/layout/vList4"/>
    <dgm:cxn modelId="{0DBBB2A3-6F86-4CC4-86DA-5949179D6A4C}" type="presParOf" srcId="{460D162D-394F-4761-B2EC-DBFB5EA81CF0}" destId="{9C16A6F2-B03A-4A63-987C-96D870F60216}" srcOrd="1" destOrd="0" presId="urn:microsoft.com/office/officeart/2005/8/layout/vList4"/>
    <dgm:cxn modelId="{5D11EED7-65CE-4904-9DC8-37FE92D50EC4}" type="presParOf" srcId="{460D162D-394F-4761-B2EC-DBFB5EA81CF0}" destId="{C47DB7AB-D606-46AB-B951-E5E3624D4D59}"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C8E7075-37D8-4E7A-8718-C8AAC88DE007}" type="doc">
      <dgm:prSet loTypeId="urn:microsoft.com/office/officeart/2005/8/layout/process4" loCatId="list" qsTypeId="urn:microsoft.com/office/officeart/2005/8/quickstyle/simple5" qsCatId="simple" csTypeId="urn:microsoft.com/office/officeart/2005/8/colors/accent0_3" csCatId="mainScheme" phldr="1"/>
      <dgm:spPr/>
      <dgm:t>
        <a:bodyPr/>
        <a:lstStyle/>
        <a:p>
          <a:endParaRPr lang="en-US"/>
        </a:p>
      </dgm:t>
    </dgm:pt>
    <dgm:pt modelId="{77456304-2029-438D-91F3-59A058B12927}">
      <dgm:prSet phldrT="[Text]"/>
      <dgm:spPr/>
      <dgm:t>
        <a:bodyPr/>
        <a:lstStyle/>
        <a:p>
          <a:r>
            <a:rPr lang="en-US" dirty="0"/>
            <a:t>Currently NC FAST generates a monthly report of recertifications that includes an individual age 18 and older</a:t>
          </a:r>
        </a:p>
      </dgm:t>
    </dgm:pt>
    <dgm:pt modelId="{8E18B3C6-27A5-4A9A-AF59-B0753FDC6E0F}" type="parTrans" cxnId="{E7020AB7-B3F5-4EB9-A18B-ED41BD2AC280}">
      <dgm:prSet/>
      <dgm:spPr/>
      <dgm:t>
        <a:bodyPr/>
        <a:lstStyle/>
        <a:p>
          <a:endParaRPr lang="en-US"/>
        </a:p>
      </dgm:t>
    </dgm:pt>
    <dgm:pt modelId="{56251B07-9783-4C16-AA18-D56BE0154C68}" type="sibTrans" cxnId="{E7020AB7-B3F5-4EB9-A18B-ED41BD2AC280}">
      <dgm:prSet/>
      <dgm:spPr/>
      <dgm:t>
        <a:bodyPr/>
        <a:lstStyle/>
        <a:p>
          <a:endParaRPr lang="en-US"/>
        </a:p>
      </dgm:t>
    </dgm:pt>
    <dgm:pt modelId="{A0390A46-EA63-412F-848A-E956F8DF1D55}">
      <dgm:prSet phldrT="[Text]"/>
      <dgm:spPr/>
      <dgm:t>
        <a:bodyPr/>
        <a:lstStyle/>
        <a:p>
          <a:r>
            <a:rPr lang="en-US" dirty="0"/>
            <a:t> Based on the data in this report, a cover letter and voter registration form is mailed</a:t>
          </a:r>
        </a:p>
      </dgm:t>
    </dgm:pt>
    <dgm:pt modelId="{28695FC9-05A9-4B85-9C2F-1B20822EA4AF}" type="parTrans" cxnId="{7BCCCE08-9F4F-47CA-AEB3-686794D2ECA4}">
      <dgm:prSet/>
      <dgm:spPr/>
      <dgm:t>
        <a:bodyPr/>
        <a:lstStyle/>
        <a:p>
          <a:endParaRPr lang="en-US"/>
        </a:p>
      </dgm:t>
    </dgm:pt>
    <dgm:pt modelId="{293C8598-61E1-43D3-8218-05CB74E0BB89}" type="sibTrans" cxnId="{7BCCCE08-9F4F-47CA-AEB3-686794D2ECA4}">
      <dgm:prSet/>
      <dgm:spPr/>
      <dgm:t>
        <a:bodyPr/>
        <a:lstStyle/>
        <a:p>
          <a:endParaRPr lang="en-US"/>
        </a:p>
      </dgm:t>
    </dgm:pt>
    <dgm:pt modelId="{2B827F92-DC9F-411B-A157-CB297B6FD0F4}">
      <dgm:prSet phldrT="[Text]"/>
      <dgm:spPr/>
      <dgm:t>
        <a:bodyPr/>
        <a:lstStyle/>
        <a:p>
          <a:r>
            <a:rPr lang="en-US" dirty="0"/>
            <a:t>DHB and NC FAST are developing processes and procedures to automate this in NC FAST</a:t>
          </a:r>
        </a:p>
      </dgm:t>
    </dgm:pt>
    <dgm:pt modelId="{8868860F-2454-4682-AF9B-F60B404A52E4}" type="parTrans" cxnId="{C68E5845-AE16-436D-B61D-862A984E9843}">
      <dgm:prSet/>
      <dgm:spPr/>
      <dgm:t>
        <a:bodyPr/>
        <a:lstStyle/>
        <a:p>
          <a:endParaRPr lang="en-US"/>
        </a:p>
      </dgm:t>
    </dgm:pt>
    <dgm:pt modelId="{D7128838-9070-44A6-AA5C-0731AA015345}" type="sibTrans" cxnId="{C68E5845-AE16-436D-B61D-862A984E9843}">
      <dgm:prSet/>
      <dgm:spPr/>
      <dgm:t>
        <a:bodyPr/>
        <a:lstStyle/>
        <a:p>
          <a:endParaRPr lang="en-US"/>
        </a:p>
      </dgm:t>
    </dgm:pt>
    <dgm:pt modelId="{35BC7008-4F9D-4CE0-AEFA-97FF2721898F}">
      <dgm:prSet phldrT="[Text]"/>
      <dgm:spPr/>
      <dgm:t>
        <a:bodyPr/>
        <a:lstStyle/>
        <a:p>
          <a:r>
            <a:rPr lang="en-US" dirty="0"/>
            <a:t> Counties will be notified when the automation occurs</a:t>
          </a:r>
        </a:p>
      </dgm:t>
    </dgm:pt>
    <dgm:pt modelId="{2A60CCB3-C9F1-4346-8076-0CA2057A99F2}" type="parTrans" cxnId="{099C8164-235B-4CFE-A03C-DB4831ACCB53}">
      <dgm:prSet/>
      <dgm:spPr/>
      <dgm:t>
        <a:bodyPr/>
        <a:lstStyle/>
        <a:p>
          <a:endParaRPr lang="en-US"/>
        </a:p>
      </dgm:t>
    </dgm:pt>
    <dgm:pt modelId="{E367F084-8E58-49E0-AA41-259D57289D32}" type="sibTrans" cxnId="{099C8164-235B-4CFE-A03C-DB4831ACCB53}">
      <dgm:prSet/>
      <dgm:spPr/>
      <dgm:t>
        <a:bodyPr/>
        <a:lstStyle/>
        <a:p>
          <a:endParaRPr lang="en-US"/>
        </a:p>
      </dgm:t>
    </dgm:pt>
    <dgm:pt modelId="{9654CA45-AB9A-4CFE-BA22-10737A6A02C4}" type="pres">
      <dgm:prSet presAssocID="{EC8E7075-37D8-4E7A-8718-C8AAC88DE007}" presName="Name0" presStyleCnt="0">
        <dgm:presLayoutVars>
          <dgm:dir/>
          <dgm:animLvl val="lvl"/>
          <dgm:resizeHandles val="exact"/>
        </dgm:presLayoutVars>
      </dgm:prSet>
      <dgm:spPr/>
    </dgm:pt>
    <dgm:pt modelId="{D1A939CA-D85C-4033-8911-442EA03473D6}" type="pres">
      <dgm:prSet presAssocID="{35BC7008-4F9D-4CE0-AEFA-97FF2721898F}" presName="boxAndChildren" presStyleCnt="0"/>
      <dgm:spPr/>
    </dgm:pt>
    <dgm:pt modelId="{4796DC76-DC2D-4579-A2B6-AAE7FD8F314D}" type="pres">
      <dgm:prSet presAssocID="{35BC7008-4F9D-4CE0-AEFA-97FF2721898F}" presName="parentTextBox" presStyleLbl="node1" presStyleIdx="0" presStyleCnt="4"/>
      <dgm:spPr/>
    </dgm:pt>
    <dgm:pt modelId="{D264FF09-A66B-411D-91CE-02C945BDC254}" type="pres">
      <dgm:prSet presAssocID="{D7128838-9070-44A6-AA5C-0731AA015345}" presName="sp" presStyleCnt="0"/>
      <dgm:spPr/>
    </dgm:pt>
    <dgm:pt modelId="{05C12224-E351-4E75-A56C-E76E13FC6A47}" type="pres">
      <dgm:prSet presAssocID="{2B827F92-DC9F-411B-A157-CB297B6FD0F4}" presName="arrowAndChildren" presStyleCnt="0"/>
      <dgm:spPr/>
    </dgm:pt>
    <dgm:pt modelId="{BFF1B461-FA3B-40CA-A950-99001F7616EF}" type="pres">
      <dgm:prSet presAssocID="{2B827F92-DC9F-411B-A157-CB297B6FD0F4}" presName="parentTextArrow" presStyleLbl="node1" presStyleIdx="1" presStyleCnt="4"/>
      <dgm:spPr/>
    </dgm:pt>
    <dgm:pt modelId="{EDEC63D3-56EF-4E49-929C-0F4BB8AC8DC4}" type="pres">
      <dgm:prSet presAssocID="{293C8598-61E1-43D3-8218-05CB74E0BB89}" presName="sp" presStyleCnt="0"/>
      <dgm:spPr/>
    </dgm:pt>
    <dgm:pt modelId="{049EE6AC-1F95-4ECF-83BF-2A55A57FB4B2}" type="pres">
      <dgm:prSet presAssocID="{A0390A46-EA63-412F-848A-E956F8DF1D55}" presName="arrowAndChildren" presStyleCnt="0"/>
      <dgm:spPr/>
    </dgm:pt>
    <dgm:pt modelId="{6DAE5B8E-7CD1-447F-9FC1-CE76A70AAF2A}" type="pres">
      <dgm:prSet presAssocID="{A0390A46-EA63-412F-848A-E956F8DF1D55}" presName="parentTextArrow" presStyleLbl="node1" presStyleIdx="2" presStyleCnt="4"/>
      <dgm:spPr/>
    </dgm:pt>
    <dgm:pt modelId="{326925E8-0997-4B53-A22F-D34ED8FECAD3}" type="pres">
      <dgm:prSet presAssocID="{56251B07-9783-4C16-AA18-D56BE0154C68}" presName="sp" presStyleCnt="0"/>
      <dgm:spPr/>
    </dgm:pt>
    <dgm:pt modelId="{6A14921E-608B-4A17-B7C2-C8DB1C9B4065}" type="pres">
      <dgm:prSet presAssocID="{77456304-2029-438D-91F3-59A058B12927}" presName="arrowAndChildren" presStyleCnt="0"/>
      <dgm:spPr/>
    </dgm:pt>
    <dgm:pt modelId="{559D42E5-7676-49C0-B6AA-08867C187791}" type="pres">
      <dgm:prSet presAssocID="{77456304-2029-438D-91F3-59A058B12927}" presName="parentTextArrow" presStyleLbl="node1" presStyleIdx="3" presStyleCnt="4" custLinFactNeighborX="-2"/>
      <dgm:spPr/>
    </dgm:pt>
  </dgm:ptLst>
  <dgm:cxnLst>
    <dgm:cxn modelId="{7BCCCE08-9F4F-47CA-AEB3-686794D2ECA4}" srcId="{EC8E7075-37D8-4E7A-8718-C8AAC88DE007}" destId="{A0390A46-EA63-412F-848A-E956F8DF1D55}" srcOrd="1" destOrd="0" parTransId="{28695FC9-05A9-4B85-9C2F-1B20822EA4AF}" sibTransId="{293C8598-61E1-43D3-8218-05CB74E0BB89}"/>
    <dgm:cxn modelId="{325BFB2A-D9AE-4C1E-AFFC-25BD2C3B2D68}" type="presOf" srcId="{35BC7008-4F9D-4CE0-AEFA-97FF2721898F}" destId="{4796DC76-DC2D-4579-A2B6-AAE7FD8F314D}" srcOrd="0" destOrd="0" presId="urn:microsoft.com/office/officeart/2005/8/layout/process4"/>
    <dgm:cxn modelId="{099C8164-235B-4CFE-A03C-DB4831ACCB53}" srcId="{EC8E7075-37D8-4E7A-8718-C8AAC88DE007}" destId="{35BC7008-4F9D-4CE0-AEFA-97FF2721898F}" srcOrd="3" destOrd="0" parTransId="{2A60CCB3-C9F1-4346-8076-0CA2057A99F2}" sibTransId="{E367F084-8E58-49E0-AA41-259D57289D32}"/>
    <dgm:cxn modelId="{C68E5845-AE16-436D-B61D-862A984E9843}" srcId="{EC8E7075-37D8-4E7A-8718-C8AAC88DE007}" destId="{2B827F92-DC9F-411B-A157-CB297B6FD0F4}" srcOrd="2" destOrd="0" parTransId="{8868860F-2454-4682-AF9B-F60B404A52E4}" sibTransId="{D7128838-9070-44A6-AA5C-0731AA015345}"/>
    <dgm:cxn modelId="{73D9837C-1DBF-4764-952C-532C9FF411C1}" type="presOf" srcId="{2B827F92-DC9F-411B-A157-CB297B6FD0F4}" destId="{BFF1B461-FA3B-40CA-A950-99001F7616EF}" srcOrd="0" destOrd="0" presId="urn:microsoft.com/office/officeart/2005/8/layout/process4"/>
    <dgm:cxn modelId="{77639188-E14F-4187-822D-A5332CC6A726}" type="presOf" srcId="{A0390A46-EA63-412F-848A-E956F8DF1D55}" destId="{6DAE5B8E-7CD1-447F-9FC1-CE76A70AAF2A}" srcOrd="0" destOrd="0" presId="urn:microsoft.com/office/officeart/2005/8/layout/process4"/>
    <dgm:cxn modelId="{E7020AB7-B3F5-4EB9-A18B-ED41BD2AC280}" srcId="{EC8E7075-37D8-4E7A-8718-C8AAC88DE007}" destId="{77456304-2029-438D-91F3-59A058B12927}" srcOrd="0" destOrd="0" parTransId="{8E18B3C6-27A5-4A9A-AF59-B0753FDC6E0F}" sibTransId="{56251B07-9783-4C16-AA18-D56BE0154C68}"/>
    <dgm:cxn modelId="{F33072BE-5F41-4EE8-9A73-31D9ABF8D96E}" type="presOf" srcId="{EC8E7075-37D8-4E7A-8718-C8AAC88DE007}" destId="{9654CA45-AB9A-4CFE-BA22-10737A6A02C4}" srcOrd="0" destOrd="0" presId="urn:microsoft.com/office/officeart/2005/8/layout/process4"/>
    <dgm:cxn modelId="{8EE1D8F7-D51B-4B2B-A6AD-DC4F4D7A4866}" type="presOf" srcId="{77456304-2029-438D-91F3-59A058B12927}" destId="{559D42E5-7676-49C0-B6AA-08867C187791}" srcOrd="0" destOrd="0" presId="urn:microsoft.com/office/officeart/2005/8/layout/process4"/>
    <dgm:cxn modelId="{2EE3D44F-A89D-4A5B-9E95-C5D077E220B8}" type="presParOf" srcId="{9654CA45-AB9A-4CFE-BA22-10737A6A02C4}" destId="{D1A939CA-D85C-4033-8911-442EA03473D6}" srcOrd="0" destOrd="0" presId="urn:microsoft.com/office/officeart/2005/8/layout/process4"/>
    <dgm:cxn modelId="{67B32AAC-E92E-46DE-885C-4ECCFFA1B673}" type="presParOf" srcId="{D1A939CA-D85C-4033-8911-442EA03473D6}" destId="{4796DC76-DC2D-4579-A2B6-AAE7FD8F314D}" srcOrd="0" destOrd="0" presId="urn:microsoft.com/office/officeart/2005/8/layout/process4"/>
    <dgm:cxn modelId="{1474CC63-A0D4-4D7F-A6C6-438BFAD7D220}" type="presParOf" srcId="{9654CA45-AB9A-4CFE-BA22-10737A6A02C4}" destId="{D264FF09-A66B-411D-91CE-02C945BDC254}" srcOrd="1" destOrd="0" presId="urn:microsoft.com/office/officeart/2005/8/layout/process4"/>
    <dgm:cxn modelId="{2F14013D-F42E-41BE-901D-59485D476D99}" type="presParOf" srcId="{9654CA45-AB9A-4CFE-BA22-10737A6A02C4}" destId="{05C12224-E351-4E75-A56C-E76E13FC6A47}" srcOrd="2" destOrd="0" presId="urn:microsoft.com/office/officeart/2005/8/layout/process4"/>
    <dgm:cxn modelId="{0B44696C-C49B-4034-B3F1-DF994B0E12E3}" type="presParOf" srcId="{05C12224-E351-4E75-A56C-E76E13FC6A47}" destId="{BFF1B461-FA3B-40CA-A950-99001F7616EF}" srcOrd="0" destOrd="0" presId="urn:microsoft.com/office/officeart/2005/8/layout/process4"/>
    <dgm:cxn modelId="{D9D23E9F-D7CE-43E0-A1F0-918F211CD0CC}" type="presParOf" srcId="{9654CA45-AB9A-4CFE-BA22-10737A6A02C4}" destId="{EDEC63D3-56EF-4E49-929C-0F4BB8AC8DC4}" srcOrd="3" destOrd="0" presId="urn:microsoft.com/office/officeart/2005/8/layout/process4"/>
    <dgm:cxn modelId="{DF293218-F063-40B0-8ACD-BF2B98B15741}" type="presParOf" srcId="{9654CA45-AB9A-4CFE-BA22-10737A6A02C4}" destId="{049EE6AC-1F95-4ECF-83BF-2A55A57FB4B2}" srcOrd="4" destOrd="0" presId="urn:microsoft.com/office/officeart/2005/8/layout/process4"/>
    <dgm:cxn modelId="{77B3FDF9-3729-4B79-8897-C4D8FAFF905A}" type="presParOf" srcId="{049EE6AC-1F95-4ECF-83BF-2A55A57FB4B2}" destId="{6DAE5B8E-7CD1-447F-9FC1-CE76A70AAF2A}" srcOrd="0" destOrd="0" presId="urn:microsoft.com/office/officeart/2005/8/layout/process4"/>
    <dgm:cxn modelId="{2D5BD291-4F87-4EC5-84D0-0A69837FA1F4}" type="presParOf" srcId="{9654CA45-AB9A-4CFE-BA22-10737A6A02C4}" destId="{326925E8-0997-4B53-A22F-D34ED8FECAD3}" srcOrd="5" destOrd="0" presId="urn:microsoft.com/office/officeart/2005/8/layout/process4"/>
    <dgm:cxn modelId="{98B32348-E4C9-4502-9ED4-43A2DB1D0E72}" type="presParOf" srcId="{9654CA45-AB9A-4CFE-BA22-10737A6A02C4}" destId="{6A14921E-608B-4A17-B7C2-C8DB1C9B4065}" srcOrd="6" destOrd="0" presId="urn:microsoft.com/office/officeart/2005/8/layout/process4"/>
    <dgm:cxn modelId="{3CD0D168-BE1C-4913-B1B0-26FD89C8B661}" type="presParOf" srcId="{6A14921E-608B-4A17-B7C2-C8DB1C9B4065}" destId="{559D42E5-7676-49C0-B6AA-08867C187791}"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552ED07-5E3D-4CA7-B449-A4591A71A2DE}"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EFF2D555-3C0B-4263-8809-DFFD498F22FE}">
      <dgm:prSet phldrT="[Text]" custT="1"/>
      <dgm:spPr/>
      <dgm:t>
        <a:bodyPr/>
        <a:lstStyle/>
        <a:p>
          <a:r>
            <a:rPr lang="en-US" sz="2800" dirty="0"/>
            <a:t>Evidence Queue – </a:t>
          </a:r>
          <a:r>
            <a:rPr lang="en-US" sz="2800" dirty="0">
              <a:solidFill>
                <a:srgbClr val="C00000"/>
              </a:solidFill>
            </a:rPr>
            <a:t>Distribution of Voter Registration Application</a:t>
          </a:r>
        </a:p>
      </dgm:t>
    </dgm:pt>
    <dgm:pt modelId="{92769C92-7B5B-4772-8D19-B6ADFDFC475A}" type="parTrans" cxnId="{DE3CD57C-EEFE-4D71-9D14-8E26D58E498E}">
      <dgm:prSet/>
      <dgm:spPr/>
      <dgm:t>
        <a:bodyPr/>
        <a:lstStyle/>
        <a:p>
          <a:endParaRPr lang="en-US"/>
        </a:p>
      </dgm:t>
    </dgm:pt>
    <dgm:pt modelId="{6D2441AB-7812-41E3-B389-0492A67E26B7}" type="sibTrans" cxnId="{DE3CD57C-EEFE-4D71-9D14-8E26D58E498E}">
      <dgm:prSet/>
      <dgm:spPr/>
      <dgm:t>
        <a:bodyPr/>
        <a:lstStyle/>
        <a:p>
          <a:endParaRPr lang="en-US"/>
        </a:p>
      </dgm:t>
    </dgm:pt>
    <dgm:pt modelId="{F35CDE40-E11B-4A4C-9D63-875C80A963C9}">
      <dgm:prSet phldrT="[Text]" custT="1"/>
      <dgm:spPr/>
      <dgm:t>
        <a:bodyPr/>
        <a:lstStyle/>
        <a:p>
          <a:pPr>
            <a:buFont typeface="Wingdings" panose="05000000000000000000" pitchFamily="2" charset="2"/>
            <a:buChar char="§"/>
          </a:pPr>
          <a:r>
            <a:rPr lang="en-US" sz="1800" dirty="0"/>
            <a:t>Use the drop-down box to select the following option to document the completion of your voter registration responsibilities:</a:t>
          </a:r>
        </a:p>
      </dgm:t>
    </dgm:pt>
    <dgm:pt modelId="{29836AFF-4252-475F-A2CF-E1A7113931E5}" type="parTrans" cxnId="{C0E801F4-B816-421F-942B-E421A0DD88C3}">
      <dgm:prSet/>
      <dgm:spPr/>
      <dgm:t>
        <a:bodyPr/>
        <a:lstStyle/>
        <a:p>
          <a:endParaRPr lang="en-US"/>
        </a:p>
      </dgm:t>
    </dgm:pt>
    <dgm:pt modelId="{FFAB3F22-8142-44C9-A42B-0AD76E539F67}" type="sibTrans" cxnId="{C0E801F4-B816-421F-942B-E421A0DD88C3}">
      <dgm:prSet/>
      <dgm:spPr/>
      <dgm:t>
        <a:bodyPr/>
        <a:lstStyle/>
        <a:p>
          <a:endParaRPr lang="en-US"/>
        </a:p>
      </dgm:t>
    </dgm:pt>
    <dgm:pt modelId="{0D235E07-C18D-4473-BA21-FD94E1C82B33}">
      <dgm:prSet phldrT="[Text]" custT="1"/>
      <dgm:spPr/>
      <dgm:t>
        <a:bodyPr/>
        <a:lstStyle/>
        <a:p>
          <a:pPr>
            <a:buFont typeface="Wingdings" panose="05000000000000000000" pitchFamily="2" charset="2"/>
            <a:buChar char="§"/>
          </a:pPr>
          <a:r>
            <a:rPr lang="en-US" sz="1800" dirty="0"/>
            <a:t>“Voter registration mailed to client”</a:t>
          </a:r>
        </a:p>
      </dgm:t>
    </dgm:pt>
    <dgm:pt modelId="{873B78CF-DDA3-4138-950C-A15F0C01D315}" type="parTrans" cxnId="{C49C72EA-6046-487D-BC81-B15F8DDB83A0}">
      <dgm:prSet/>
      <dgm:spPr/>
      <dgm:t>
        <a:bodyPr/>
        <a:lstStyle/>
        <a:p>
          <a:endParaRPr lang="en-US"/>
        </a:p>
      </dgm:t>
    </dgm:pt>
    <dgm:pt modelId="{71293367-8618-4A8B-8F37-67B7C288B234}" type="sibTrans" cxnId="{C49C72EA-6046-487D-BC81-B15F8DDB83A0}">
      <dgm:prSet/>
      <dgm:spPr/>
      <dgm:t>
        <a:bodyPr/>
        <a:lstStyle/>
        <a:p>
          <a:endParaRPr lang="en-US"/>
        </a:p>
      </dgm:t>
    </dgm:pt>
    <dgm:pt modelId="{D133F104-D338-459E-AB7F-2C6A9D81BE22}">
      <dgm:prSet phldrT="[Text]" custT="1"/>
      <dgm:spPr/>
      <dgm:t>
        <a:bodyPr/>
        <a:lstStyle/>
        <a:p>
          <a:endParaRPr lang="en-US" sz="1800" dirty="0"/>
        </a:p>
      </dgm:t>
    </dgm:pt>
    <dgm:pt modelId="{DDB735A1-6D1B-4962-846C-9FC9226D2D5E}" type="parTrans" cxnId="{468F82BF-D964-4D8F-B55F-CD6E9493300C}">
      <dgm:prSet/>
      <dgm:spPr/>
      <dgm:t>
        <a:bodyPr/>
        <a:lstStyle/>
        <a:p>
          <a:endParaRPr lang="en-US"/>
        </a:p>
      </dgm:t>
    </dgm:pt>
    <dgm:pt modelId="{458D751C-AA9F-4582-9933-E0D9CCF75515}" type="sibTrans" cxnId="{468F82BF-D964-4D8F-B55F-CD6E9493300C}">
      <dgm:prSet/>
      <dgm:spPr/>
      <dgm:t>
        <a:bodyPr/>
        <a:lstStyle/>
        <a:p>
          <a:endParaRPr lang="en-US"/>
        </a:p>
      </dgm:t>
    </dgm:pt>
    <dgm:pt modelId="{9250F358-A8A3-45F6-9BCA-A08FE3592F43}" type="pres">
      <dgm:prSet presAssocID="{2552ED07-5E3D-4CA7-B449-A4591A71A2DE}" presName="linear" presStyleCnt="0">
        <dgm:presLayoutVars>
          <dgm:dir/>
          <dgm:animLvl val="lvl"/>
          <dgm:resizeHandles val="exact"/>
        </dgm:presLayoutVars>
      </dgm:prSet>
      <dgm:spPr/>
    </dgm:pt>
    <dgm:pt modelId="{1C26D0A5-FECE-465D-BD4F-85494A4A05C2}" type="pres">
      <dgm:prSet presAssocID="{EFF2D555-3C0B-4263-8809-DFFD498F22FE}" presName="parentLin" presStyleCnt="0"/>
      <dgm:spPr/>
    </dgm:pt>
    <dgm:pt modelId="{99D6EDBF-DD70-4235-A03D-3686DCF62E48}" type="pres">
      <dgm:prSet presAssocID="{EFF2D555-3C0B-4263-8809-DFFD498F22FE}" presName="parentLeftMargin" presStyleLbl="node1" presStyleIdx="0" presStyleCnt="1"/>
      <dgm:spPr/>
    </dgm:pt>
    <dgm:pt modelId="{C021D136-8D7B-48FC-B9DA-8FB7E1ED1B31}" type="pres">
      <dgm:prSet presAssocID="{EFF2D555-3C0B-4263-8809-DFFD498F22FE}" presName="parentText" presStyleLbl="node1" presStyleIdx="0" presStyleCnt="1">
        <dgm:presLayoutVars>
          <dgm:chMax val="0"/>
          <dgm:bulletEnabled val="1"/>
        </dgm:presLayoutVars>
      </dgm:prSet>
      <dgm:spPr/>
    </dgm:pt>
    <dgm:pt modelId="{510A4BC7-7BE2-4C98-AD71-9C15CE1B083B}" type="pres">
      <dgm:prSet presAssocID="{EFF2D555-3C0B-4263-8809-DFFD498F22FE}" presName="negativeSpace" presStyleCnt="0"/>
      <dgm:spPr/>
    </dgm:pt>
    <dgm:pt modelId="{A729EB90-B49D-45C3-95CA-81605408F677}" type="pres">
      <dgm:prSet presAssocID="{EFF2D555-3C0B-4263-8809-DFFD498F22FE}" presName="childText" presStyleLbl="conFgAcc1" presStyleIdx="0" presStyleCnt="1">
        <dgm:presLayoutVars>
          <dgm:bulletEnabled val="1"/>
        </dgm:presLayoutVars>
      </dgm:prSet>
      <dgm:spPr/>
    </dgm:pt>
  </dgm:ptLst>
  <dgm:cxnLst>
    <dgm:cxn modelId="{1544A400-F911-4A26-96BB-EC69BAE760E1}" type="presOf" srcId="{EFF2D555-3C0B-4263-8809-DFFD498F22FE}" destId="{99D6EDBF-DD70-4235-A03D-3686DCF62E48}" srcOrd="0" destOrd="0" presId="urn:microsoft.com/office/officeart/2005/8/layout/list1"/>
    <dgm:cxn modelId="{260AEF1E-AC5A-40D0-8641-B2ABC46A7A0E}" type="presOf" srcId="{2552ED07-5E3D-4CA7-B449-A4591A71A2DE}" destId="{9250F358-A8A3-45F6-9BCA-A08FE3592F43}" srcOrd="0" destOrd="0" presId="urn:microsoft.com/office/officeart/2005/8/layout/list1"/>
    <dgm:cxn modelId="{4DB71A63-BAAA-4071-8EF5-117C735A49AF}" type="presOf" srcId="{0D235E07-C18D-4473-BA21-FD94E1C82B33}" destId="{A729EB90-B49D-45C3-95CA-81605408F677}" srcOrd="0" destOrd="2" presId="urn:microsoft.com/office/officeart/2005/8/layout/list1"/>
    <dgm:cxn modelId="{BB72CF44-C9A9-464F-A4BD-F8FE72828DF9}" type="presOf" srcId="{F35CDE40-E11B-4A4C-9D63-875C80A963C9}" destId="{A729EB90-B49D-45C3-95CA-81605408F677}" srcOrd="0" destOrd="0" presId="urn:microsoft.com/office/officeart/2005/8/layout/list1"/>
    <dgm:cxn modelId="{C3A72171-A818-4DD4-838F-706620C641BB}" type="presOf" srcId="{EFF2D555-3C0B-4263-8809-DFFD498F22FE}" destId="{C021D136-8D7B-48FC-B9DA-8FB7E1ED1B31}" srcOrd="1" destOrd="0" presId="urn:microsoft.com/office/officeart/2005/8/layout/list1"/>
    <dgm:cxn modelId="{DE3CD57C-EEFE-4D71-9D14-8E26D58E498E}" srcId="{2552ED07-5E3D-4CA7-B449-A4591A71A2DE}" destId="{EFF2D555-3C0B-4263-8809-DFFD498F22FE}" srcOrd="0" destOrd="0" parTransId="{92769C92-7B5B-4772-8D19-B6ADFDFC475A}" sibTransId="{6D2441AB-7812-41E3-B389-0492A67E26B7}"/>
    <dgm:cxn modelId="{468F82BF-D964-4D8F-B55F-CD6E9493300C}" srcId="{EFF2D555-3C0B-4263-8809-DFFD498F22FE}" destId="{D133F104-D338-459E-AB7F-2C6A9D81BE22}" srcOrd="1" destOrd="0" parTransId="{DDB735A1-6D1B-4962-846C-9FC9226D2D5E}" sibTransId="{458D751C-AA9F-4582-9933-E0D9CCF75515}"/>
    <dgm:cxn modelId="{29F618CF-7991-4027-B7B3-396F9102350C}" type="presOf" srcId="{D133F104-D338-459E-AB7F-2C6A9D81BE22}" destId="{A729EB90-B49D-45C3-95CA-81605408F677}" srcOrd="0" destOrd="1" presId="urn:microsoft.com/office/officeart/2005/8/layout/list1"/>
    <dgm:cxn modelId="{C49C72EA-6046-487D-BC81-B15F8DDB83A0}" srcId="{D133F104-D338-459E-AB7F-2C6A9D81BE22}" destId="{0D235E07-C18D-4473-BA21-FD94E1C82B33}" srcOrd="0" destOrd="0" parTransId="{873B78CF-DDA3-4138-950C-A15F0C01D315}" sibTransId="{71293367-8618-4A8B-8F37-67B7C288B234}"/>
    <dgm:cxn modelId="{C0E801F4-B816-421F-942B-E421A0DD88C3}" srcId="{EFF2D555-3C0B-4263-8809-DFFD498F22FE}" destId="{F35CDE40-E11B-4A4C-9D63-875C80A963C9}" srcOrd="0" destOrd="0" parTransId="{29836AFF-4252-475F-A2CF-E1A7113931E5}" sibTransId="{FFAB3F22-8142-44C9-A42B-0AD76E539F67}"/>
    <dgm:cxn modelId="{D0A1F85D-A990-45E1-8A0C-6419C2D455FE}" type="presParOf" srcId="{9250F358-A8A3-45F6-9BCA-A08FE3592F43}" destId="{1C26D0A5-FECE-465D-BD4F-85494A4A05C2}" srcOrd="0" destOrd="0" presId="urn:microsoft.com/office/officeart/2005/8/layout/list1"/>
    <dgm:cxn modelId="{B569F93D-CE60-4F46-92AF-8A742458EC5B}" type="presParOf" srcId="{1C26D0A5-FECE-465D-BD4F-85494A4A05C2}" destId="{99D6EDBF-DD70-4235-A03D-3686DCF62E48}" srcOrd="0" destOrd="0" presId="urn:microsoft.com/office/officeart/2005/8/layout/list1"/>
    <dgm:cxn modelId="{9EB5F574-9759-46A5-9887-38CF0767A1C6}" type="presParOf" srcId="{1C26D0A5-FECE-465D-BD4F-85494A4A05C2}" destId="{C021D136-8D7B-48FC-B9DA-8FB7E1ED1B31}" srcOrd="1" destOrd="0" presId="urn:microsoft.com/office/officeart/2005/8/layout/list1"/>
    <dgm:cxn modelId="{A50A303D-8E0B-4EF4-8DFE-ED2A973054F8}" type="presParOf" srcId="{9250F358-A8A3-45F6-9BCA-A08FE3592F43}" destId="{510A4BC7-7BE2-4C98-AD71-9C15CE1B083B}" srcOrd="1" destOrd="0" presId="urn:microsoft.com/office/officeart/2005/8/layout/list1"/>
    <dgm:cxn modelId="{69B86BB1-9E94-4B29-B2EB-FF104EDDBBDD}" type="presParOf" srcId="{9250F358-A8A3-45F6-9BCA-A08FE3592F43}" destId="{A729EB90-B49D-45C3-95CA-81605408F677}"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53B061-D429-4D1D-9C9D-FA6CFCF38170}" type="doc">
      <dgm:prSet loTypeId="urn:microsoft.com/office/officeart/2005/8/layout/vList2" loCatId="list" qsTypeId="urn:microsoft.com/office/officeart/2005/8/quickstyle/3d2" qsCatId="3D" csTypeId="urn:microsoft.com/office/officeart/2005/8/colors/accent0_2" csCatId="mainScheme" phldr="1"/>
      <dgm:spPr/>
      <dgm:t>
        <a:bodyPr/>
        <a:lstStyle/>
        <a:p>
          <a:endParaRPr lang="en-US"/>
        </a:p>
      </dgm:t>
    </dgm:pt>
    <dgm:pt modelId="{E0E3A563-9769-4C3A-9C41-E5DDFB2E6D7C}">
      <dgm:prSet/>
      <dgm:spPr/>
      <dgm:t>
        <a:bodyPr/>
        <a:lstStyle/>
        <a:p>
          <a:pPr rtl="0"/>
          <a:r>
            <a:rPr lang="en-US" dirty="0"/>
            <a:t>The State Board of Elections is committed to ensuring the success of North Carolina’s NVRA Program.</a:t>
          </a:r>
        </a:p>
      </dgm:t>
    </dgm:pt>
    <dgm:pt modelId="{38AB3B01-E1D2-4619-A002-CD9933051207}" type="parTrans" cxnId="{71CE84E7-B80D-4C51-B4D5-669A0C088567}">
      <dgm:prSet/>
      <dgm:spPr/>
      <dgm:t>
        <a:bodyPr/>
        <a:lstStyle/>
        <a:p>
          <a:endParaRPr lang="en-US"/>
        </a:p>
      </dgm:t>
    </dgm:pt>
    <dgm:pt modelId="{B2874EAC-13CE-4A1F-8809-C2DE260B229A}" type="sibTrans" cxnId="{71CE84E7-B80D-4C51-B4D5-669A0C088567}">
      <dgm:prSet/>
      <dgm:spPr/>
      <dgm:t>
        <a:bodyPr/>
        <a:lstStyle/>
        <a:p>
          <a:endParaRPr lang="en-US"/>
        </a:p>
      </dgm:t>
    </dgm:pt>
    <dgm:pt modelId="{1442F28F-FF79-41B3-A90C-713478942E5E}" type="pres">
      <dgm:prSet presAssocID="{7353B061-D429-4D1D-9C9D-FA6CFCF38170}" presName="linear" presStyleCnt="0">
        <dgm:presLayoutVars>
          <dgm:animLvl val="lvl"/>
          <dgm:resizeHandles val="exact"/>
        </dgm:presLayoutVars>
      </dgm:prSet>
      <dgm:spPr/>
    </dgm:pt>
    <dgm:pt modelId="{C7EF3C3A-DC71-4ACB-B8D7-CFFF3BE67BCC}" type="pres">
      <dgm:prSet presAssocID="{E0E3A563-9769-4C3A-9C41-E5DDFB2E6D7C}" presName="parentText" presStyleLbl="node1" presStyleIdx="0" presStyleCnt="1">
        <dgm:presLayoutVars>
          <dgm:chMax val="0"/>
          <dgm:bulletEnabled val="1"/>
        </dgm:presLayoutVars>
      </dgm:prSet>
      <dgm:spPr/>
    </dgm:pt>
  </dgm:ptLst>
  <dgm:cxnLst>
    <dgm:cxn modelId="{A5AC347D-AD56-4B0D-8112-7B2158282CDA}" type="presOf" srcId="{E0E3A563-9769-4C3A-9C41-E5DDFB2E6D7C}" destId="{C7EF3C3A-DC71-4ACB-B8D7-CFFF3BE67BCC}" srcOrd="0" destOrd="0" presId="urn:microsoft.com/office/officeart/2005/8/layout/vList2"/>
    <dgm:cxn modelId="{4A05117E-61FA-4D95-86C8-2B82F8666396}" type="presOf" srcId="{7353B061-D429-4D1D-9C9D-FA6CFCF38170}" destId="{1442F28F-FF79-41B3-A90C-713478942E5E}" srcOrd="0" destOrd="0" presId="urn:microsoft.com/office/officeart/2005/8/layout/vList2"/>
    <dgm:cxn modelId="{71CE84E7-B80D-4C51-B4D5-669A0C088567}" srcId="{7353B061-D429-4D1D-9C9D-FA6CFCF38170}" destId="{E0E3A563-9769-4C3A-9C41-E5DDFB2E6D7C}" srcOrd="0" destOrd="0" parTransId="{38AB3B01-E1D2-4619-A002-CD9933051207}" sibTransId="{B2874EAC-13CE-4A1F-8809-C2DE260B229A}"/>
    <dgm:cxn modelId="{93FEFD2D-20F1-48D3-B451-FF273205B54F}" type="presParOf" srcId="{1442F28F-FF79-41B3-A90C-713478942E5E}" destId="{C7EF3C3A-DC71-4ACB-B8D7-CFFF3BE67BC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4FD1B83-D1E6-4FE6-8C3F-BA2BC0DC7446}"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50C306A4-8D0F-4BE4-A03B-E7A4BF8139C5}">
      <dgm:prSet phldrT="[Text]"/>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a:noFill/>
        </a:ln>
      </dgm:spPr>
      <dgm:t>
        <a:bodyPr anchor="ctr" anchorCtr="1"/>
        <a:lstStyle/>
        <a:p>
          <a:endParaRPr lang="en-US" dirty="0"/>
        </a:p>
      </dgm:t>
    </dgm:pt>
    <dgm:pt modelId="{DC13F997-2B20-4759-97C6-D463276744FF}" type="parTrans" cxnId="{2ACE27ED-B724-4B7B-8B1D-0F485D8D5DD3}">
      <dgm:prSet/>
      <dgm:spPr/>
      <dgm:t>
        <a:bodyPr/>
        <a:lstStyle/>
        <a:p>
          <a:endParaRPr lang="en-US"/>
        </a:p>
      </dgm:t>
    </dgm:pt>
    <dgm:pt modelId="{2E5D7C16-365B-4357-963E-3974DFC659C5}" type="sibTrans" cxnId="{2ACE27ED-B724-4B7B-8B1D-0F485D8D5DD3}">
      <dgm:prSet/>
      <dgm:spPr/>
      <dgm:t>
        <a:bodyPr/>
        <a:lstStyle/>
        <a:p>
          <a:endParaRPr lang="en-US"/>
        </a:p>
      </dgm:t>
    </dgm:pt>
    <dgm:pt modelId="{DB0C8FB4-3B4D-492B-9C2D-43669BAE6118}">
      <dgm:prSet phldrT="[Text]"/>
      <dgm:spPr/>
      <dgm:t>
        <a:bodyPr/>
        <a:lstStyle/>
        <a:p>
          <a:r>
            <a:rPr lang="en-US" dirty="0"/>
            <a:t>If any of the required information is left blank, the application still must be turned into the County Boards of Elections within 5 business days of receipt.</a:t>
          </a:r>
        </a:p>
      </dgm:t>
    </dgm:pt>
    <dgm:pt modelId="{4BB20951-D041-46BD-8CD0-D48B50AB73E7}" type="parTrans" cxnId="{2C40CCFA-7AC3-4A91-82AE-49250EC70A35}">
      <dgm:prSet/>
      <dgm:spPr/>
      <dgm:t>
        <a:bodyPr/>
        <a:lstStyle/>
        <a:p>
          <a:endParaRPr lang="en-US"/>
        </a:p>
      </dgm:t>
    </dgm:pt>
    <dgm:pt modelId="{4C3663B5-1630-46C1-A5F8-937358C571FB}" type="sibTrans" cxnId="{2C40CCFA-7AC3-4A91-82AE-49250EC70A35}">
      <dgm:prSet/>
      <dgm:spPr/>
      <dgm:t>
        <a:bodyPr/>
        <a:lstStyle/>
        <a:p>
          <a:endParaRPr lang="en-US"/>
        </a:p>
      </dgm:t>
    </dgm:pt>
    <dgm:pt modelId="{64F38C6F-27D5-491F-B6D0-91A9B473909F}">
      <dgm:prSet phldrT="[Text]"/>
      <dgm:spPr/>
      <dgm:t>
        <a:bodyPr/>
        <a:lstStyle/>
        <a:p>
          <a:r>
            <a:rPr lang="en-US" dirty="0"/>
            <a:t>The law requires that assistance in completing the applications be offered; however, it is the client’s decision whether or not to accept the help.</a:t>
          </a:r>
        </a:p>
      </dgm:t>
    </dgm:pt>
    <dgm:pt modelId="{9C027F14-B01D-4FA6-84C4-24D660986B28}" type="parTrans" cxnId="{B17B06F6-E3FF-4A24-85F2-104FB5B63FFA}">
      <dgm:prSet/>
      <dgm:spPr/>
      <dgm:t>
        <a:bodyPr/>
        <a:lstStyle/>
        <a:p>
          <a:endParaRPr lang="en-US"/>
        </a:p>
      </dgm:t>
    </dgm:pt>
    <dgm:pt modelId="{AEB00F77-8D80-4743-A0D7-EA7679F2E151}" type="sibTrans" cxnId="{B17B06F6-E3FF-4A24-85F2-104FB5B63FFA}">
      <dgm:prSet/>
      <dgm:spPr/>
      <dgm:t>
        <a:bodyPr/>
        <a:lstStyle/>
        <a:p>
          <a:endParaRPr lang="en-US"/>
        </a:p>
      </dgm:t>
    </dgm:pt>
    <dgm:pt modelId="{C8783DBD-BA67-4667-AA40-97FF5A0CE03E}">
      <dgm:prSet phldrT="[Text]"/>
      <dgm:spPr/>
      <dgm:t>
        <a:bodyPr/>
        <a:lstStyle/>
        <a:p>
          <a:r>
            <a:rPr lang="en-US" b="0" i="0" dirty="0"/>
            <a:t>Voter registration applicants between the ages of 16 and 17, although they are not qualified by age to vote, may </a:t>
          </a:r>
          <a:r>
            <a:rPr lang="en-US" b="0" i="1" dirty="0"/>
            <a:t>preregister</a:t>
          </a:r>
          <a:r>
            <a:rPr lang="en-US" b="0" i="0" dirty="0"/>
            <a:t> to vote. To preregister to vote, applicants must indicate on their voter registration application that they are at least 16 years of age and understand that they must be 18 years of age on or before election day to vote.</a:t>
          </a:r>
          <a:endParaRPr lang="en-US" dirty="0"/>
        </a:p>
      </dgm:t>
    </dgm:pt>
    <dgm:pt modelId="{A6A8BAFE-0CF7-442D-8F26-3A0C8864DA61}" type="parTrans" cxnId="{E11AF1CC-598D-44AF-B6A4-6D05FCE55FF4}">
      <dgm:prSet/>
      <dgm:spPr/>
      <dgm:t>
        <a:bodyPr/>
        <a:lstStyle/>
        <a:p>
          <a:endParaRPr lang="en-US"/>
        </a:p>
      </dgm:t>
    </dgm:pt>
    <dgm:pt modelId="{029292FE-AAB0-4521-8FBE-5D4E28AAA654}" type="sibTrans" cxnId="{E11AF1CC-598D-44AF-B6A4-6D05FCE55FF4}">
      <dgm:prSet/>
      <dgm:spPr/>
      <dgm:t>
        <a:bodyPr/>
        <a:lstStyle/>
        <a:p>
          <a:endParaRPr lang="en-US"/>
        </a:p>
      </dgm:t>
    </dgm:pt>
    <dgm:pt modelId="{795421F2-1A33-450D-8149-A58373A61D85}" type="pres">
      <dgm:prSet presAssocID="{B4FD1B83-D1E6-4FE6-8C3F-BA2BC0DC7446}" presName="vert0" presStyleCnt="0">
        <dgm:presLayoutVars>
          <dgm:dir/>
          <dgm:animOne val="branch"/>
          <dgm:animLvl val="lvl"/>
        </dgm:presLayoutVars>
      </dgm:prSet>
      <dgm:spPr/>
    </dgm:pt>
    <dgm:pt modelId="{7658913B-021B-4774-804C-A7E967080025}" type="pres">
      <dgm:prSet presAssocID="{50C306A4-8D0F-4BE4-A03B-E7A4BF8139C5}" presName="thickLine" presStyleLbl="alignNode1" presStyleIdx="0" presStyleCnt="1"/>
      <dgm:spPr/>
    </dgm:pt>
    <dgm:pt modelId="{8ABB8FB4-7994-4223-96D6-4A2EAF4F6E09}" type="pres">
      <dgm:prSet presAssocID="{50C306A4-8D0F-4BE4-A03B-E7A4BF8139C5}" presName="horz1" presStyleCnt="0"/>
      <dgm:spPr/>
    </dgm:pt>
    <dgm:pt modelId="{E6486A57-13F4-46C3-A40D-67FFEAEDE2AD}" type="pres">
      <dgm:prSet presAssocID="{50C306A4-8D0F-4BE4-A03B-E7A4BF8139C5}" presName="tx1" presStyleLbl="revTx" presStyleIdx="0" presStyleCnt="4" custScaleX="131110" custScaleY="72992" custLinFactNeighborX="-3078" custLinFactNeighborY="12940"/>
      <dgm:spPr/>
    </dgm:pt>
    <dgm:pt modelId="{DFCC8347-163F-4342-9DDE-BCB48649BD41}" type="pres">
      <dgm:prSet presAssocID="{50C306A4-8D0F-4BE4-A03B-E7A4BF8139C5}" presName="vert1" presStyleCnt="0"/>
      <dgm:spPr/>
    </dgm:pt>
    <dgm:pt modelId="{05DA555E-EDB9-412D-8420-B7DAAA597130}" type="pres">
      <dgm:prSet presAssocID="{DB0C8FB4-3B4D-492B-9C2D-43669BAE6118}" presName="vertSpace2a" presStyleCnt="0"/>
      <dgm:spPr/>
    </dgm:pt>
    <dgm:pt modelId="{F76B3985-ADED-47F5-A456-8DDAF83DA1AF}" type="pres">
      <dgm:prSet presAssocID="{DB0C8FB4-3B4D-492B-9C2D-43669BAE6118}" presName="horz2" presStyleCnt="0"/>
      <dgm:spPr/>
    </dgm:pt>
    <dgm:pt modelId="{54AFFE46-67E1-44AD-AC1D-14C3FFA2083E}" type="pres">
      <dgm:prSet presAssocID="{DB0C8FB4-3B4D-492B-9C2D-43669BAE6118}" presName="horzSpace2" presStyleCnt="0"/>
      <dgm:spPr/>
    </dgm:pt>
    <dgm:pt modelId="{2E1DCEBB-759C-47D3-AF39-A1ECEAA3ED84}" type="pres">
      <dgm:prSet presAssocID="{DB0C8FB4-3B4D-492B-9C2D-43669BAE6118}" presName="tx2" presStyleLbl="revTx" presStyleIdx="1" presStyleCnt="4"/>
      <dgm:spPr/>
    </dgm:pt>
    <dgm:pt modelId="{5DBC9C02-35B0-4A4A-8C5E-D1168886929E}" type="pres">
      <dgm:prSet presAssocID="{DB0C8FB4-3B4D-492B-9C2D-43669BAE6118}" presName="vert2" presStyleCnt="0"/>
      <dgm:spPr/>
    </dgm:pt>
    <dgm:pt modelId="{3D28A6D9-ED02-42ED-8D6E-098CA1976A6A}" type="pres">
      <dgm:prSet presAssocID="{DB0C8FB4-3B4D-492B-9C2D-43669BAE6118}" presName="thinLine2b" presStyleLbl="callout" presStyleIdx="0" presStyleCnt="3"/>
      <dgm:spPr/>
    </dgm:pt>
    <dgm:pt modelId="{8D4CDD98-AC3F-405F-B990-C0DFBC7641AA}" type="pres">
      <dgm:prSet presAssocID="{DB0C8FB4-3B4D-492B-9C2D-43669BAE6118}" presName="vertSpace2b" presStyleCnt="0"/>
      <dgm:spPr/>
    </dgm:pt>
    <dgm:pt modelId="{6514388B-5EED-48D2-8F7E-0D1663D54DD0}" type="pres">
      <dgm:prSet presAssocID="{64F38C6F-27D5-491F-B6D0-91A9B473909F}" presName="horz2" presStyleCnt="0"/>
      <dgm:spPr/>
    </dgm:pt>
    <dgm:pt modelId="{8E59651C-2F90-408C-8AB9-4B2213F91843}" type="pres">
      <dgm:prSet presAssocID="{64F38C6F-27D5-491F-B6D0-91A9B473909F}" presName="horzSpace2" presStyleCnt="0"/>
      <dgm:spPr/>
    </dgm:pt>
    <dgm:pt modelId="{254FE02D-7B33-4D22-A80A-4BD267BEB455}" type="pres">
      <dgm:prSet presAssocID="{64F38C6F-27D5-491F-B6D0-91A9B473909F}" presName="tx2" presStyleLbl="revTx" presStyleIdx="2" presStyleCnt="4"/>
      <dgm:spPr/>
    </dgm:pt>
    <dgm:pt modelId="{C94D501F-B4DE-4714-82FB-27F91CAA5A80}" type="pres">
      <dgm:prSet presAssocID="{64F38C6F-27D5-491F-B6D0-91A9B473909F}" presName="vert2" presStyleCnt="0"/>
      <dgm:spPr/>
    </dgm:pt>
    <dgm:pt modelId="{19FEA779-3215-4626-B5B6-26D841233953}" type="pres">
      <dgm:prSet presAssocID="{64F38C6F-27D5-491F-B6D0-91A9B473909F}" presName="thinLine2b" presStyleLbl="callout" presStyleIdx="1" presStyleCnt="3"/>
      <dgm:spPr/>
    </dgm:pt>
    <dgm:pt modelId="{9D511EBD-8D4B-4F4A-A301-738CA5A40067}" type="pres">
      <dgm:prSet presAssocID="{64F38C6F-27D5-491F-B6D0-91A9B473909F}" presName="vertSpace2b" presStyleCnt="0"/>
      <dgm:spPr/>
    </dgm:pt>
    <dgm:pt modelId="{B7CE2330-3438-4DB2-A2A0-65DD281831C3}" type="pres">
      <dgm:prSet presAssocID="{C8783DBD-BA67-4667-AA40-97FF5A0CE03E}" presName="horz2" presStyleCnt="0"/>
      <dgm:spPr/>
    </dgm:pt>
    <dgm:pt modelId="{2BC00D4D-0855-49E9-A925-498CA8EBA319}" type="pres">
      <dgm:prSet presAssocID="{C8783DBD-BA67-4667-AA40-97FF5A0CE03E}" presName="horzSpace2" presStyleCnt="0"/>
      <dgm:spPr/>
    </dgm:pt>
    <dgm:pt modelId="{D4BEFAF8-E68B-4F8C-A4E2-551E66A0BE64}" type="pres">
      <dgm:prSet presAssocID="{C8783DBD-BA67-4667-AA40-97FF5A0CE03E}" presName="tx2" presStyleLbl="revTx" presStyleIdx="3" presStyleCnt="4"/>
      <dgm:spPr/>
    </dgm:pt>
    <dgm:pt modelId="{EDB2CD44-39A5-4A6A-BE99-6D6D651EFA7D}" type="pres">
      <dgm:prSet presAssocID="{C8783DBD-BA67-4667-AA40-97FF5A0CE03E}" presName="vert2" presStyleCnt="0"/>
      <dgm:spPr/>
    </dgm:pt>
    <dgm:pt modelId="{9DE6407F-3CB8-4052-B60C-0110405E1ED1}" type="pres">
      <dgm:prSet presAssocID="{C8783DBD-BA67-4667-AA40-97FF5A0CE03E}" presName="thinLine2b" presStyleLbl="callout" presStyleIdx="2" presStyleCnt="3"/>
      <dgm:spPr/>
    </dgm:pt>
    <dgm:pt modelId="{8B2E93B7-AD96-45E3-8B17-DEF637B65279}" type="pres">
      <dgm:prSet presAssocID="{C8783DBD-BA67-4667-AA40-97FF5A0CE03E}" presName="vertSpace2b" presStyleCnt="0"/>
      <dgm:spPr/>
    </dgm:pt>
  </dgm:ptLst>
  <dgm:cxnLst>
    <dgm:cxn modelId="{70DC9A04-5C0A-4B62-B89F-5BCA0976E951}" type="presOf" srcId="{B4FD1B83-D1E6-4FE6-8C3F-BA2BC0DC7446}" destId="{795421F2-1A33-450D-8149-A58373A61D85}" srcOrd="0" destOrd="0" presId="urn:microsoft.com/office/officeart/2008/layout/LinedList"/>
    <dgm:cxn modelId="{F6857705-ED78-4204-8141-EF90AE8502AD}" type="presOf" srcId="{50C306A4-8D0F-4BE4-A03B-E7A4BF8139C5}" destId="{E6486A57-13F4-46C3-A40D-67FFEAEDE2AD}" srcOrd="0" destOrd="0" presId="urn:microsoft.com/office/officeart/2008/layout/LinedList"/>
    <dgm:cxn modelId="{8576910D-3362-4D73-A295-9DE7AE9A718D}" type="presOf" srcId="{C8783DBD-BA67-4667-AA40-97FF5A0CE03E}" destId="{D4BEFAF8-E68B-4F8C-A4E2-551E66A0BE64}" srcOrd="0" destOrd="0" presId="urn:microsoft.com/office/officeart/2008/layout/LinedList"/>
    <dgm:cxn modelId="{01F9135C-8C0F-453F-9FBB-E2094738F162}" type="presOf" srcId="{DB0C8FB4-3B4D-492B-9C2D-43669BAE6118}" destId="{2E1DCEBB-759C-47D3-AF39-A1ECEAA3ED84}" srcOrd="0" destOrd="0" presId="urn:microsoft.com/office/officeart/2008/layout/LinedList"/>
    <dgm:cxn modelId="{737E6860-8BAA-4987-9CB1-68BE222F6F9C}" type="presOf" srcId="{64F38C6F-27D5-491F-B6D0-91A9B473909F}" destId="{254FE02D-7B33-4D22-A80A-4BD267BEB455}" srcOrd="0" destOrd="0" presId="urn:microsoft.com/office/officeart/2008/layout/LinedList"/>
    <dgm:cxn modelId="{E11AF1CC-598D-44AF-B6A4-6D05FCE55FF4}" srcId="{50C306A4-8D0F-4BE4-A03B-E7A4BF8139C5}" destId="{C8783DBD-BA67-4667-AA40-97FF5A0CE03E}" srcOrd="2" destOrd="0" parTransId="{A6A8BAFE-0CF7-442D-8F26-3A0C8864DA61}" sibTransId="{029292FE-AAB0-4521-8FBE-5D4E28AAA654}"/>
    <dgm:cxn modelId="{2ACE27ED-B724-4B7B-8B1D-0F485D8D5DD3}" srcId="{B4FD1B83-D1E6-4FE6-8C3F-BA2BC0DC7446}" destId="{50C306A4-8D0F-4BE4-A03B-E7A4BF8139C5}" srcOrd="0" destOrd="0" parTransId="{DC13F997-2B20-4759-97C6-D463276744FF}" sibTransId="{2E5D7C16-365B-4357-963E-3974DFC659C5}"/>
    <dgm:cxn modelId="{B17B06F6-E3FF-4A24-85F2-104FB5B63FFA}" srcId="{50C306A4-8D0F-4BE4-A03B-E7A4BF8139C5}" destId="{64F38C6F-27D5-491F-B6D0-91A9B473909F}" srcOrd="1" destOrd="0" parTransId="{9C027F14-B01D-4FA6-84C4-24D660986B28}" sibTransId="{AEB00F77-8D80-4743-A0D7-EA7679F2E151}"/>
    <dgm:cxn modelId="{2C40CCFA-7AC3-4A91-82AE-49250EC70A35}" srcId="{50C306A4-8D0F-4BE4-A03B-E7A4BF8139C5}" destId="{DB0C8FB4-3B4D-492B-9C2D-43669BAE6118}" srcOrd="0" destOrd="0" parTransId="{4BB20951-D041-46BD-8CD0-D48B50AB73E7}" sibTransId="{4C3663B5-1630-46C1-A5F8-937358C571FB}"/>
    <dgm:cxn modelId="{C2157D5F-05D5-4AAE-9774-4A2115B9E32A}" type="presParOf" srcId="{795421F2-1A33-450D-8149-A58373A61D85}" destId="{7658913B-021B-4774-804C-A7E967080025}" srcOrd="0" destOrd="0" presId="urn:microsoft.com/office/officeart/2008/layout/LinedList"/>
    <dgm:cxn modelId="{2D133DD7-D28E-419C-BEA5-FD6E8A08258E}" type="presParOf" srcId="{795421F2-1A33-450D-8149-A58373A61D85}" destId="{8ABB8FB4-7994-4223-96D6-4A2EAF4F6E09}" srcOrd="1" destOrd="0" presId="urn:microsoft.com/office/officeart/2008/layout/LinedList"/>
    <dgm:cxn modelId="{B15FF821-C1E7-44A0-AF3A-8D1E5401A61C}" type="presParOf" srcId="{8ABB8FB4-7994-4223-96D6-4A2EAF4F6E09}" destId="{E6486A57-13F4-46C3-A40D-67FFEAEDE2AD}" srcOrd="0" destOrd="0" presId="urn:microsoft.com/office/officeart/2008/layout/LinedList"/>
    <dgm:cxn modelId="{7A497B20-8158-4AE1-B93F-23C70BB204F1}" type="presParOf" srcId="{8ABB8FB4-7994-4223-96D6-4A2EAF4F6E09}" destId="{DFCC8347-163F-4342-9DDE-BCB48649BD41}" srcOrd="1" destOrd="0" presId="urn:microsoft.com/office/officeart/2008/layout/LinedList"/>
    <dgm:cxn modelId="{03E918E2-6C96-4410-8275-D640CB28E631}" type="presParOf" srcId="{DFCC8347-163F-4342-9DDE-BCB48649BD41}" destId="{05DA555E-EDB9-412D-8420-B7DAAA597130}" srcOrd="0" destOrd="0" presId="urn:microsoft.com/office/officeart/2008/layout/LinedList"/>
    <dgm:cxn modelId="{1EF95886-10B7-4861-9FCB-7E0CF4BBBD13}" type="presParOf" srcId="{DFCC8347-163F-4342-9DDE-BCB48649BD41}" destId="{F76B3985-ADED-47F5-A456-8DDAF83DA1AF}" srcOrd="1" destOrd="0" presId="urn:microsoft.com/office/officeart/2008/layout/LinedList"/>
    <dgm:cxn modelId="{F4E5B735-203C-4B1A-8001-417900527506}" type="presParOf" srcId="{F76B3985-ADED-47F5-A456-8DDAF83DA1AF}" destId="{54AFFE46-67E1-44AD-AC1D-14C3FFA2083E}" srcOrd="0" destOrd="0" presId="urn:microsoft.com/office/officeart/2008/layout/LinedList"/>
    <dgm:cxn modelId="{05814432-1AEB-4A9D-AA07-C724BC9626F2}" type="presParOf" srcId="{F76B3985-ADED-47F5-A456-8DDAF83DA1AF}" destId="{2E1DCEBB-759C-47D3-AF39-A1ECEAA3ED84}" srcOrd="1" destOrd="0" presId="urn:microsoft.com/office/officeart/2008/layout/LinedList"/>
    <dgm:cxn modelId="{BB7FF518-9C71-452A-A312-4F8621B729DC}" type="presParOf" srcId="{F76B3985-ADED-47F5-A456-8DDAF83DA1AF}" destId="{5DBC9C02-35B0-4A4A-8C5E-D1168886929E}" srcOrd="2" destOrd="0" presId="urn:microsoft.com/office/officeart/2008/layout/LinedList"/>
    <dgm:cxn modelId="{BAE686AD-DB59-4C63-9CA8-0824164805BF}" type="presParOf" srcId="{DFCC8347-163F-4342-9DDE-BCB48649BD41}" destId="{3D28A6D9-ED02-42ED-8D6E-098CA1976A6A}" srcOrd="2" destOrd="0" presId="urn:microsoft.com/office/officeart/2008/layout/LinedList"/>
    <dgm:cxn modelId="{4DE53C5C-C09A-4FAC-94C7-9687E0503B46}" type="presParOf" srcId="{DFCC8347-163F-4342-9DDE-BCB48649BD41}" destId="{8D4CDD98-AC3F-405F-B990-C0DFBC7641AA}" srcOrd="3" destOrd="0" presId="urn:microsoft.com/office/officeart/2008/layout/LinedList"/>
    <dgm:cxn modelId="{C43507EE-2A66-46D9-A4C0-A8901714404B}" type="presParOf" srcId="{DFCC8347-163F-4342-9DDE-BCB48649BD41}" destId="{6514388B-5EED-48D2-8F7E-0D1663D54DD0}" srcOrd="4" destOrd="0" presId="urn:microsoft.com/office/officeart/2008/layout/LinedList"/>
    <dgm:cxn modelId="{06D1F9F3-84A8-4CE4-992A-BF48F577B2E5}" type="presParOf" srcId="{6514388B-5EED-48D2-8F7E-0D1663D54DD0}" destId="{8E59651C-2F90-408C-8AB9-4B2213F91843}" srcOrd="0" destOrd="0" presId="urn:microsoft.com/office/officeart/2008/layout/LinedList"/>
    <dgm:cxn modelId="{C63AB682-688A-44ED-AE22-EBC5A53C3877}" type="presParOf" srcId="{6514388B-5EED-48D2-8F7E-0D1663D54DD0}" destId="{254FE02D-7B33-4D22-A80A-4BD267BEB455}" srcOrd="1" destOrd="0" presId="urn:microsoft.com/office/officeart/2008/layout/LinedList"/>
    <dgm:cxn modelId="{3CAC693E-D287-4F84-B3CD-03090908F3B8}" type="presParOf" srcId="{6514388B-5EED-48D2-8F7E-0D1663D54DD0}" destId="{C94D501F-B4DE-4714-82FB-27F91CAA5A80}" srcOrd="2" destOrd="0" presId="urn:microsoft.com/office/officeart/2008/layout/LinedList"/>
    <dgm:cxn modelId="{F5115A1D-6F14-46FF-86F2-DF1FD938BC5C}" type="presParOf" srcId="{DFCC8347-163F-4342-9DDE-BCB48649BD41}" destId="{19FEA779-3215-4626-B5B6-26D841233953}" srcOrd="5" destOrd="0" presId="urn:microsoft.com/office/officeart/2008/layout/LinedList"/>
    <dgm:cxn modelId="{3CE04288-42E2-44B3-B179-7B8469E7C806}" type="presParOf" srcId="{DFCC8347-163F-4342-9DDE-BCB48649BD41}" destId="{9D511EBD-8D4B-4F4A-A301-738CA5A40067}" srcOrd="6" destOrd="0" presId="urn:microsoft.com/office/officeart/2008/layout/LinedList"/>
    <dgm:cxn modelId="{5730C34D-C908-4434-8968-5ECD64D872F1}" type="presParOf" srcId="{DFCC8347-163F-4342-9DDE-BCB48649BD41}" destId="{B7CE2330-3438-4DB2-A2A0-65DD281831C3}" srcOrd="7" destOrd="0" presId="urn:microsoft.com/office/officeart/2008/layout/LinedList"/>
    <dgm:cxn modelId="{3FB3F058-1251-43D7-8812-E89DA52C4575}" type="presParOf" srcId="{B7CE2330-3438-4DB2-A2A0-65DD281831C3}" destId="{2BC00D4D-0855-49E9-A925-498CA8EBA319}" srcOrd="0" destOrd="0" presId="urn:microsoft.com/office/officeart/2008/layout/LinedList"/>
    <dgm:cxn modelId="{79CD3B6C-49BC-485E-9609-09C9DCF93A40}" type="presParOf" srcId="{B7CE2330-3438-4DB2-A2A0-65DD281831C3}" destId="{D4BEFAF8-E68B-4F8C-A4E2-551E66A0BE64}" srcOrd="1" destOrd="0" presId="urn:microsoft.com/office/officeart/2008/layout/LinedList"/>
    <dgm:cxn modelId="{462BA666-29EB-4C3F-B874-1C0956F34993}" type="presParOf" srcId="{B7CE2330-3438-4DB2-A2A0-65DD281831C3}" destId="{EDB2CD44-39A5-4A6A-BE99-6D6D651EFA7D}" srcOrd="2" destOrd="0" presId="urn:microsoft.com/office/officeart/2008/layout/LinedList"/>
    <dgm:cxn modelId="{79A1DA39-2E1D-4B70-B0F0-D8B603C339D4}" type="presParOf" srcId="{DFCC8347-163F-4342-9DDE-BCB48649BD41}" destId="{9DE6407F-3CB8-4052-B60C-0110405E1ED1}" srcOrd="8" destOrd="0" presId="urn:microsoft.com/office/officeart/2008/layout/LinedList"/>
    <dgm:cxn modelId="{C1936C6C-6AE3-4ABE-9263-D0507AC3130B}" type="presParOf" srcId="{DFCC8347-163F-4342-9DDE-BCB48649BD41}" destId="{8B2E93B7-AD96-45E3-8B17-DEF637B65279}"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DE96F59-387E-4BB3-A796-C72A4C0F5DF5}"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57E02322-9539-4911-B5B0-EDC731D6E623}">
      <dgm:prSet/>
      <dgm:spPr/>
      <dgm:t>
        <a:bodyPr/>
        <a:lstStyle/>
        <a:p>
          <a:r>
            <a:rPr lang="en-US" dirty="0"/>
            <a:t>Completed </a:t>
          </a:r>
          <a:r>
            <a:rPr lang="en-US" u="sng" dirty="0"/>
            <a:t>Voter Registration Applications </a:t>
          </a:r>
        </a:p>
      </dgm:t>
    </dgm:pt>
    <dgm:pt modelId="{3AFD9E8B-B6C5-4ABE-BCE8-852489A88F8E}" type="parTrans" cxnId="{A5EF98EF-4517-4FAB-8C60-7FD739626F21}">
      <dgm:prSet/>
      <dgm:spPr/>
      <dgm:t>
        <a:bodyPr/>
        <a:lstStyle/>
        <a:p>
          <a:endParaRPr lang="en-US"/>
        </a:p>
      </dgm:t>
    </dgm:pt>
    <dgm:pt modelId="{93C706C3-E058-4FC0-82DF-E770C1097A42}" type="sibTrans" cxnId="{A5EF98EF-4517-4FAB-8C60-7FD739626F21}">
      <dgm:prSet/>
      <dgm:spPr/>
      <dgm:t>
        <a:bodyPr/>
        <a:lstStyle/>
        <a:p>
          <a:endParaRPr lang="en-US"/>
        </a:p>
      </dgm:t>
    </dgm:pt>
    <dgm:pt modelId="{DCB3582C-14B5-4ED6-9F68-D873F61599A4}">
      <dgm:prSet/>
      <dgm:spPr/>
      <dgm:t>
        <a:bodyPr/>
        <a:lstStyle/>
        <a:p>
          <a:r>
            <a:rPr lang="en-US" dirty="0"/>
            <a:t>After </a:t>
          </a:r>
          <a:r>
            <a:rPr lang="en-US" dirty="0">
              <a:solidFill>
                <a:srgbClr val="FF0000"/>
              </a:solidFill>
            </a:rPr>
            <a:t>acceptance</a:t>
          </a:r>
          <a:r>
            <a:rPr lang="en-US" dirty="0"/>
            <a:t>, staff must transmit completed applications to the county board of elections within </a:t>
          </a:r>
          <a:r>
            <a:rPr lang="en-US" b="1" dirty="0"/>
            <a:t>five business days</a:t>
          </a:r>
          <a:r>
            <a:rPr lang="en-US" dirty="0"/>
            <a:t> after acceptance.</a:t>
          </a:r>
        </a:p>
      </dgm:t>
    </dgm:pt>
    <dgm:pt modelId="{7FFB702A-2BCD-4D38-8ABA-2AAF59909D33}" type="parTrans" cxnId="{FC4F1E83-4889-448B-8961-011FD3BD4B0C}">
      <dgm:prSet/>
      <dgm:spPr/>
      <dgm:t>
        <a:bodyPr/>
        <a:lstStyle/>
        <a:p>
          <a:endParaRPr lang="en-US"/>
        </a:p>
      </dgm:t>
    </dgm:pt>
    <dgm:pt modelId="{98E4D5FD-7201-4FFE-85E4-4E25F8686E53}" type="sibTrans" cxnId="{FC4F1E83-4889-448B-8961-011FD3BD4B0C}">
      <dgm:prSet/>
      <dgm:spPr/>
      <dgm:t>
        <a:bodyPr/>
        <a:lstStyle/>
        <a:p>
          <a:endParaRPr lang="en-US"/>
        </a:p>
      </dgm:t>
    </dgm:pt>
    <dgm:pt modelId="{228D9940-E18B-4E9F-9924-B0E97745B65D}" type="pres">
      <dgm:prSet presAssocID="{FDE96F59-387E-4BB3-A796-C72A4C0F5DF5}" presName="Name0" presStyleCnt="0">
        <dgm:presLayoutVars>
          <dgm:dir/>
          <dgm:animLvl val="lvl"/>
          <dgm:resizeHandles val="exact"/>
        </dgm:presLayoutVars>
      </dgm:prSet>
      <dgm:spPr/>
    </dgm:pt>
    <dgm:pt modelId="{CC317F5C-05FB-4E61-85A9-6A1778B4757F}" type="pres">
      <dgm:prSet presAssocID="{57E02322-9539-4911-B5B0-EDC731D6E623}" presName="linNode" presStyleCnt="0"/>
      <dgm:spPr/>
    </dgm:pt>
    <dgm:pt modelId="{F7E0D8BB-5096-4E2C-82E2-ADFE46FB675D}" type="pres">
      <dgm:prSet presAssocID="{57E02322-9539-4911-B5B0-EDC731D6E623}" presName="parentText" presStyleLbl="node1" presStyleIdx="0" presStyleCnt="1">
        <dgm:presLayoutVars>
          <dgm:chMax val="1"/>
          <dgm:bulletEnabled val="1"/>
        </dgm:presLayoutVars>
      </dgm:prSet>
      <dgm:spPr/>
    </dgm:pt>
    <dgm:pt modelId="{5C3C6B00-99B0-441B-8649-C6F1099D9A3F}" type="pres">
      <dgm:prSet presAssocID="{57E02322-9539-4911-B5B0-EDC731D6E623}" presName="descendantText" presStyleLbl="alignAccFollowNode1" presStyleIdx="0" presStyleCnt="1">
        <dgm:presLayoutVars>
          <dgm:bulletEnabled val="1"/>
        </dgm:presLayoutVars>
      </dgm:prSet>
      <dgm:spPr/>
    </dgm:pt>
  </dgm:ptLst>
  <dgm:cxnLst>
    <dgm:cxn modelId="{268BD076-5079-4930-A5FF-FAEDC27CD5AB}" type="presOf" srcId="{DCB3582C-14B5-4ED6-9F68-D873F61599A4}" destId="{5C3C6B00-99B0-441B-8649-C6F1099D9A3F}" srcOrd="0" destOrd="0" presId="urn:microsoft.com/office/officeart/2005/8/layout/vList5"/>
    <dgm:cxn modelId="{FC4F1E83-4889-448B-8961-011FD3BD4B0C}" srcId="{57E02322-9539-4911-B5B0-EDC731D6E623}" destId="{DCB3582C-14B5-4ED6-9F68-D873F61599A4}" srcOrd="0" destOrd="0" parTransId="{7FFB702A-2BCD-4D38-8ABA-2AAF59909D33}" sibTransId="{98E4D5FD-7201-4FFE-85E4-4E25F8686E53}"/>
    <dgm:cxn modelId="{01A6DBA1-6146-4FAC-A795-37430DA4EFA9}" type="presOf" srcId="{FDE96F59-387E-4BB3-A796-C72A4C0F5DF5}" destId="{228D9940-E18B-4E9F-9924-B0E97745B65D}" srcOrd="0" destOrd="0" presId="urn:microsoft.com/office/officeart/2005/8/layout/vList5"/>
    <dgm:cxn modelId="{2EDADBE3-AE7F-4602-AC32-5A5AFE1450A7}" type="presOf" srcId="{57E02322-9539-4911-B5B0-EDC731D6E623}" destId="{F7E0D8BB-5096-4E2C-82E2-ADFE46FB675D}" srcOrd="0" destOrd="0" presId="urn:microsoft.com/office/officeart/2005/8/layout/vList5"/>
    <dgm:cxn modelId="{A5EF98EF-4517-4FAB-8C60-7FD739626F21}" srcId="{FDE96F59-387E-4BB3-A796-C72A4C0F5DF5}" destId="{57E02322-9539-4911-B5B0-EDC731D6E623}" srcOrd="0" destOrd="0" parTransId="{3AFD9E8B-B6C5-4ABE-BCE8-852489A88F8E}" sibTransId="{93C706C3-E058-4FC0-82DF-E770C1097A42}"/>
    <dgm:cxn modelId="{AB17AE8A-61AD-4B18-9B4A-DEDD9A978B61}" type="presParOf" srcId="{228D9940-E18B-4E9F-9924-B0E97745B65D}" destId="{CC317F5C-05FB-4E61-85A9-6A1778B4757F}" srcOrd="0" destOrd="0" presId="urn:microsoft.com/office/officeart/2005/8/layout/vList5"/>
    <dgm:cxn modelId="{641B0ACF-9FFA-401A-A064-770D720BC3ED}" type="presParOf" srcId="{CC317F5C-05FB-4E61-85A9-6A1778B4757F}" destId="{F7E0D8BB-5096-4E2C-82E2-ADFE46FB675D}" srcOrd="0" destOrd="0" presId="urn:microsoft.com/office/officeart/2005/8/layout/vList5"/>
    <dgm:cxn modelId="{DB9CB70B-99FD-42E5-9486-C21FD84D898C}" type="presParOf" srcId="{CC317F5C-05FB-4E61-85A9-6A1778B4757F}" destId="{5C3C6B00-99B0-441B-8649-C6F1099D9A3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C3D8078-B1A9-499E-A43E-D75700256F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08D82AF-90B2-4176-B54E-35004BF70761}">
      <dgm:prSet phldrT="[Text]"/>
      <dgm:spPr/>
      <dgm:t>
        <a:bodyPr/>
        <a:lstStyle/>
        <a:p>
          <a:r>
            <a:rPr lang="en-US" dirty="0"/>
            <a:t>Covered Transactions</a:t>
          </a:r>
        </a:p>
      </dgm:t>
    </dgm:pt>
    <dgm:pt modelId="{F752F445-F7D7-41A1-91BB-99B82CE49C92}" type="parTrans" cxnId="{8681AB14-3915-47B2-9C3D-CFEC0BCCE259}">
      <dgm:prSet/>
      <dgm:spPr/>
      <dgm:t>
        <a:bodyPr/>
        <a:lstStyle/>
        <a:p>
          <a:endParaRPr lang="en-US"/>
        </a:p>
      </dgm:t>
    </dgm:pt>
    <dgm:pt modelId="{6C52A917-6EA3-4DD1-B4A2-E6175558B207}" type="sibTrans" cxnId="{8681AB14-3915-47B2-9C3D-CFEC0BCCE259}">
      <dgm:prSet/>
      <dgm:spPr/>
      <dgm:t>
        <a:bodyPr/>
        <a:lstStyle/>
        <a:p>
          <a:endParaRPr lang="en-US"/>
        </a:p>
      </dgm:t>
    </dgm:pt>
    <dgm:pt modelId="{EE595FE7-3FD2-486E-890F-81D3800AFC8E}">
      <dgm:prSet phldrT="[Text]"/>
      <dgm:spPr/>
      <dgm:t>
        <a:bodyPr/>
        <a:lstStyle/>
        <a:p>
          <a:r>
            <a:rPr lang="en-US" dirty="0"/>
            <a:t>Voter Preference Question </a:t>
          </a:r>
        </a:p>
      </dgm:t>
    </dgm:pt>
    <dgm:pt modelId="{295841B8-EC69-440F-B54E-9DB421EAA146}" type="parTrans" cxnId="{2F990612-FD86-413C-9C57-83BD1DD262CF}">
      <dgm:prSet/>
      <dgm:spPr/>
      <dgm:t>
        <a:bodyPr/>
        <a:lstStyle/>
        <a:p>
          <a:endParaRPr lang="en-US"/>
        </a:p>
      </dgm:t>
    </dgm:pt>
    <dgm:pt modelId="{A15B58AD-0564-4AD7-AF9F-A5D80F5AC65C}" type="sibTrans" cxnId="{2F990612-FD86-413C-9C57-83BD1DD262CF}">
      <dgm:prSet/>
      <dgm:spPr/>
      <dgm:t>
        <a:bodyPr/>
        <a:lstStyle/>
        <a:p>
          <a:endParaRPr lang="en-US"/>
        </a:p>
      </dgm:t>
    </dgm:pt>
    <dgm:pt modelId="{EB09D5E8-2718-43DE-9EB0-DC38395A44AC}">
      <dgm:prSet phldrT="[Text]"/>
      <dgm:spPr/>
      <dgm:t>
        <a:bodyPr/>
        <a:lstStyle/>
        <a:p>
          <a:r>
            <a:rPr lang="en-US" dirty="0"/>
            <a:t>Distribution of the Voter Registration Application</a:t>
          </a:r>
        </a:p>
      </dgm:t>
    </dgm:pt>
    <dgm:pt modelId="{5661CD82-2553-4235-8200-045DB7BB0575}" type="parTrans" cxnId="{5526A07D-F590-491C-8FFC-AAFBD693E8C9}">
      <dgm:prSet/>
      <dgm:spPr/>
      <dgm:t>
        <a:bodyPr/>
        <a:lstStyle/>
        <a:p>
          <a:endParaRPr lang="en-US"/>
        </a:p>
      </dgm:t>
    </dgm:pt>
    <dgm:pt modelId="{825D3CEB-A0FF-433E-8C48-1BE20CF09412}" type="sibTrans" cxnId="{5526A07D-F590-491C-8FFC-AAFBD693E8C9}">
      <dgm:prSet/>
      <dgm:spPr/>
      <dgm:t>
        <a:bodyPr/>
        <a:lstStyle/>
        <a:p>
          <a:endParaRPr lang="en-US"/>
        </a:p>
      </dgm:t>
    </dgm:pt>
    <dgm:pt modelId="{EE76E7F1-DBC2-4ED0-90E6-333F6AA7363E}">
      <dgm:prSet phldrT="[Text]"/>
      <dgm:spPr/>
      <dgm:t>
        <a:bodyPr/>
        <a:lstStyle/>
        <a:p>
          <a:pPr>
            <a:buFont typeface="Wingdings" panose="05000000000000000000" pitchFamily="2" charset="2"/>
            <a:buNone/>
          </a:pPr>
          <a:r>
            <a:rPr lang="en-US" dirty="0"/>
            <a:t>Initial Applications, Renewals and Recertifications (as applicable) for:</a:t>
          </a:r>
        </a:p>
      </dgm:t>
    </dgm:pt>
    <dgm:pt modelId="{E31EF051-75E7-4787-B888-4C74A1DF162F}" type="parTrans" cxnId="{613E3FE1-E05B-43AB-B900-86F0621C1CF2}">
      <dgm:prSet/>
      <dgm:spPr/>
      <dgm:t>
        <a:bodyPr/>
        <a:lstStyle/>
        <a:p>
          <a:endParaRPr lang="en-US"/>
        </a:p>
      </dgm:t>
    </dgm:pt>
    <dgm:pt modelId="{0F9EFFF8-2C6A-4C9A-9C27-9581EDB0ED34}" type="sibTrans" cxnId="{613E3FE1-E05B-43AB-B900-86F0621C1CF2}">
      <dgm:prSet/>
      <dgm:spPr/>
      <dgm:t>
        <a:bodyPr/>
        <a:lstStyle/>
        <a:p>
          <a:endParaRPr lang="en-US"/>
        </a:p>
      </dgm:t>
    </dgm:pt>
    <dgm:pt modelId="{2A2D8F72-F08E-4352-9CE8-351C6A3D9543}">
      <dgm:prSet phldrT="[Text]"/>
      <dgm:spPr/>
      <dgm:t>
        <a:bodyPr/>
        <a:lstStyle/>
        <a:p>
          <a:pPr>
            <a:buFont typeface="Wingdings" panose="05000000000000000000" pitchFamily="2" charset="2"/>
            <a:buChar char="§"/>
          </a:pPr>
          <a:r>
            <a:rPr lang="en-US" dirty="0"/>
            <a:t>Food &amp; Nutritional Services</a:t>
          </a:r>
        </a:p>
      </dgm:t>
    </dgm:pt>
    <dgm:pt modelId="{C44DD448-C33A-4E39-ABF3-8BAF93535CDF}" type="parTrans" cxnId="{25A25BA0-B5D7-4E62-B190-6C55DC6DB0ED}">
      <dgm:prSet/>
      <dgm:spPr/>
      <dgm:t>
        <a:bodyPr/>
        <a:lstStyle/>
        <a:p>
          <a:endParaRPr lang="en-US"/>
        </a:p>
      </dgm:t>
    </dgm:pt>
    <dgm:pt modelId="{266A7140-A773-4460-8C76-1C8830C6AE29}" type="sibTrans" cxnId="{25A25BA0-B5D7-4E62-B190-6C55DC6DB0ED}">
      <dgm:prSet/>
      <dgm:spPr/>
      <dgm:t>
        <a:bodyPr/>
        <a:lstStyle/>
        <a:p>
          <a:endParaRPr lang="en-US"/>
        </a:p>
      </dgm:t>
    </dgm:pt>
    <dgm:pt modelId="{AB4B169A-449A-4F69-8E90-9663F96952FF}">
      <dgm:prSet phldrT="[Text]"/>
      <dgm:spPr/>
      <dgm:t>
        <a:bodyPr/>
        <a:lstStyle/>
        <a:p>
          <a:pPr>
            <a:buFont typeface="Wingdings" panose="05000000000000000000" pitchFamily="2" charset="2"/>
            <a:buChar char="§"/>
          </a:pPr>
          <a:r>
            <a:rPr lang="en-US" dirty="0"/>
            <a:t>Work First (TANF)</a:t>
          </a:r>
        </a:p>
      </dgm:t>
    </dgm:pt>
    <dgm:pt modelId="{4CDF0A7E-C185-445E-AEE7-768F8C52C628}" type="parTrans" cxnId="{F99A1010-21E9-4902-A6BA-BF8E252303C2}">
      <dgm:prSet/>
      <dgm:spPr/>
      <dgm:t>
        <a:bodyPr/>
        <a:lstStyle/>
        <a:p>
          <a:endParaRPr lang="en-US"/>
        </a:p>
      </dgm:t>
    </dgm:pt>
    <dgm:pt modelId="{16885E70-A97B-4B05-93B6-4B0AC8FFF4D1}" type="sibTrans" cxnId="{F99A1010-21E9-4902-A6BA-BF8E252303C2}">
      <dgm:prSet/>
      <dgm:spPr/>
      <dgm:t>
        <a:bodyPr/>
        <a:lstStyle/>
        <a:p>
          <a:endParaRPr lang="en-US"/>
        </a:p>
      </dgm:t>
    </dgm:pt>
    <dgm:pt modelId="{1BE0BAD0-C4F6-4093-B34D-534DA90A5E14}">
      <dgm:prSet phldrT="[Text]"/>
      <dgm:spPr/>
      <dgm:t>
        <a:bodyPr/>
        <a:lstStyle/>
        <a:p>
          <a:pPr>
            <a:buFont typeface="Wingdings" panose="05000000000000000000" pitchFamily="2" charset="2"/>
            <a:buChar char="§"/>
          </a:pPr>
          <a:r>
            <a:rPr lang="en-US" dirty="0"/>
            <a:t>Total amount of responses to the voter registration question broken down by “yes,” “no” and “please select” (no answer provided) for each of the covered transactions</a:t>
          </a:r>
        </a:p>
      </dgm:t>
    </dgm:pt>
    <dgm:pt modelId="{D4393A95-7D51-4AB8-97E1-19AD56E599CB}" type="parTrans" cxnId="{A185FC87-DCDC-4504-BA04-C7B016B18391}">
      <dgm:prSet/>
      <dgm:spPr/>
      <dgm:t>
        <a:bodyPr/>
        <a:lstStyle/>
        <a:p>
          <a:endParaRPr lang="en-US"/>
        </a:p>
      </dgm:t>
    </dgm:pt>
    <dgm:pt modelId="{1186338B-40A2-4DE3-88E5-C96ACC86E2A3}" type="sibTrans" cxnId="{A185FC87-DCDC-4504-BA04-C7B016B18391}">
      <dgm:prSet/>
      <dgm:spPr/>
      <dgm:t>
        <a:bodyPr/>
        <a:lstStyle/>
        <a:p>
          <a:endParaRPr lang="en-US"/>
        </a:p>
      </dgm:t>
    </dgm:pt>
    <dgm:pt modelId="{299E1C7B-6CEF-4ECA-9B35-050E418C4C16}">
      <dgm:prSet phldrT="[Text]"/>
      <dgm:spPr/>
      <dgm:t>
        <a:bodyPr/>
        <a:lstStyle/>
        <a:p>
          <a:pPr>
            <a:buFont typeface="Wingdings" panose="05000000000000000000" pitchFamily="2" charset="2"/>
            <a:buChar char="§"/>
          </a:pPr>
          <a:r>
            <a:rPr lang="en-US" dirty="0"/>
            <a:t>Total responses in the evidence queue about distribution of the Voter Registration Form, broken down between “voter registration provided to/handed to Client” and “voter registration mailed to Client” </a:t>
          </a:r>
        </a:p>
      </dgm:t>
    </dgm:pt>
    <dgm:pt modelId="{58EB8652-92A7-4F71-9692-370AE62B069F}" type="parTrans" cxnId="{1C0249B1-164E-4CF2-A2EE-44B5174ADAD8}">
      <dgm:prSet/>
      <dgm:spPr/>
      <dgm:t>
        <a:bodyPr/>
        <a:lstStyle/>
        <a:p>
          <a:endParaRPr lang="en-US"/>
        </a:p>
      </dgm:t>
    </dgm:pt>
    <dgm:pt modelId="{D8EEA044-31C0-4CE2-9F2A-3CB0F607764E}" type="sibTrans" cxnId="{1C0249B1-164E-4CF2-A2EE-44B5174ADAD8}">
      <dgm:prSet/>
      <dgm:spPr/>
      <dgm:t>
        <a:bodyPr/>
        <a:lstStyle/>
        <a:p>
          <a:endParaRPr lang="en-US"/>
        </a:p>
      </dgm:t>
    </dgm:pt>
    <dgm:pt modelId="{E4E25C86-84FD-4D09-BDF9-276A4ACF855B}">
      <dgm:prSet phldrT="[Text]"/>
      <dgm:spPr/>
      <dgm:t>
        <a:bodyPr/>
        <a:lstStyle/>
        <a:p>
          <a:pPr>
            <a:buFont typeface="Wingdings" panose="05000000000000000000" pitchFamily="2" charset="2"/>
            <a:buChar char="§"/>
          </a:pPr>
          <a:r>
            <a:rPr lang="en-US" dirty="0"/>
            <a:t>Energy Assistance</a:t>
          </a:r>
        </a:p>
      </dgm:t>
    </dgm:pt>
    <dgm:pt modelId="{F279BB94-4BDB-48B9-8CBD-BECD37001AF8}" type="parTrans" cxnId="{5BEDA6B6-F02E-4B09-A418-057F3D8DFB5F}">
      <dgm:prSet/>
      <dgm:spPr/>
      <dgm:t>
        <a:bodyPr/>
        <a:lstStyle/>
        <a:p>
          <a:endParaRPr lang="en-US"/>
        </a:p>
      </dgm:t>
    </dgm:pt>
    <dgm:pt modelId="{A7D97506-5BD1-40A4-B900-96EA475A7735}" type="sibTrans" cxnId="{5BEDA6B6-F02E-4B09-A418-057F3D8DFB5F}">
      <dgm:prSet/>
      <dgm:spPr/>
      <dgm:t>
        <a:bodyPr/>
        <a:lstStyle/>
        <a:p>
          <a:endParaRPr lang="en-US"/>
        </a:p>
      </dgm:t>
    </dgm:pt>
    <dgm:pt modelId="{525ED844-F78E-4FAB-91D8-D3511AD8F7DD}">
      <dgm:prSet phldrT="[Text]"/>
      <dgm:spPr/>
      <dgm:t>
        <a:bodyPr/>
        <a:lstStyle/>
        <a:p>
          <a:pPr>
            <a:buFont typeface="Wingdings" panose="05000000000000000000" pitchFamily="2" charset="2"/>
            <a:buChar char="§"/>
          </a:pPr>
          <a:r>
            <a:rPr lang="en-US" dirty="0"/>
            <a:t>Cash Assistance</a:t>
          </a:r>
        </a:p>
      </dgm:t>
    </dgm:pt>
    <dgm:pt modelId="{2348BA8D-531D-4A65-B91F-688271DFFFF0}" type="parTrans" cxnId="{A42D30BC-64A2-4860-9A88-81CEDA9005F5}">
      <dgm:prSet/>
      <dgm:spPr/>
      <dgm:t>
        <a:bodyPr/>
        <a:lstStyle/>
        <a:p>
          <a:endParaRPr lang="en-US"/>
        </a:p>
      </dgm:t>
    </dgm:pt>
    <dgm:pt modelId="{7E68CC22-1DAE-4CE5-96A6-5FD95E2AE1FF}" type="sibTrans" cxnId="{A42D30BC-64A2-4860-9A88-81CEDA9005F5}">
      <dgm:prSet/>
      <dgm:spPr/>
      <dgm:t>
        <a:bodyPr/>
        <a:lstStyle/>
        <a:p>
          <a:endParaRPr lang="en-US"/>
        </a:p>
      </dgm:t>
    </dgm:pt>
    <dgm:pt modelId="{A1FEBAC4-2F87-4BA1-86A9-41BC909548BD}">
      <dgm:prSet phldrT="[Text]"/>
      <dgm:spPr/>
      <dgm:t>
        <a:bodyPr/>
        <a:lstStyle/>
        <a:p>
          <a:pPr>
            <a:buFont typeface="Wingdings" panose="05000000000000000000" pitchFamily="2" charset="2"/>
            <a:buChar char="§"/>
          </a:pPr>
          <a:r>
            <a:rPr lang="en-US" dirty="0"/>
            <a:t>Special Assistance</a:t>
          </a:r>
        </a:p>
      </dgm:t>
    </dgm:pt>
    <dgm:pt modelId="{E4BB163B-35E6-4C08-857F-5DA4FAC68DC1}" type="parTrans" cxnId="{A4B14517-27F9-4DA8-B311-051D20AB0082}">
      <dgm:prSet/>
      <dgm:spPr/>
      <dgm:t>
        <a:bodyPr/>
        <a:lstStyle/>
        <a:p>
          <a:endParaRPr lang="en-US"/>
        </a:p>
      </dgm:t>
    </dgm:pt>
    <dgm:pt modelId="{1EB7534B-2D2F-48B5-943B-886740177140}" type="sibTrans" cxnId="{A4B14517-27F9-4DA8-B311-051D20AB0082}">
      <dgm:prSet/>
      <dgm:spPr/>
      <dgm:t>
        <a:bodyPr/>
        <a:lstStyle/>
        <a:p>
          <a:endParaRPr lang="en-US"/>
        </a:p>
      </dgm:t>
    </dgm:pt>
    <dgm:pt modelId="{524A59CD-CFC0-4BB0-9D15-32C4E04FA773}">
      <dgm:prSet phldrT="[Text]"/>
      <dgm:spPr/>
      <dgm:t>
        <a:bodyPr/>
        <a:lstStyle/>
        <a:p>
          <a:pPr>
            <a:buFont typeface="Wingdings" panose="05000000000000000000" pitchFamily="2" charset="2"/>
            <a:buChar char="§"/>
          </a:pPr>
          <a:r>
            <a:rPr lang="en-US" dirty="0"/>
            <a:t>Subsidized Childcare Assistance</a:t>
          </a:r>
        </a:p>
      </dgm:t>
    </dgm:pt>
    <dgm:pt modelId="{9838BB5B-3874-446D-AF9A-5FEA893F0A31}" type="parTrans" cxnId="{EBB167B3-D208-4D5A-A9E1-CF996373C253}">
      <dgm:prSet/>
      <dgm:spPr/>
      <dgm:t>
        <a:bodyPr/>
        <a:lstStyle/>
        <a:p>
          <a:endParaRPr lang="en-US"/>
        </a:p>
      </dgm:t>
    </dgm:pt>
    <dgm:pt modelId="{CD76842A-FD4A-4D8D-8611-6C61E570432D}" type="sibTrans" cxnId="{EBB167B3-D208-4D5A-A9E1-CF996373C253}">
      <dgm:prSet/>
      <dgm:spPr/>
      <dgm:t>
        <a:bodyPr/>
        <a:lstStyle/>
        <a:p>
          <a:endParaRPr lang="en-US"/>
        </a:p>
      </dgm:t>
    </dgm:pt>
    <dgm:pt modelId="{8EE77182-4DC0-4E00-B5D3-39B4EA0E7F5A}">
      <dgm:prSet phldrT="[Text]"/>
      <dgm:spPr/>
      <dgm:t>
        <a:bodyPr/>
        <a:lstStyle/>
        <a:p>
          <a:pPr>
            <a:buFont typeface="Wingdings" panose="05000000000000000000" pitchFamily="2" charset="2"/>
            <a:buChar char="§"/>
          </a:pPr>
          <a:r>
            <a:rPr lang="en-US" dirty="0"/>
            <a:t>Special Assistance</a:t>
          </a:r>
        </a:p>
      </dgm:t>
    </dgm:pt>
    <dgm:pt modelId="{85499A71-806E-4ECA-A5FF-B27EFDCBD0EC}" type="parTrans" cxnId="{26061DE1-D504-42CB-A66C-650A7AAC1C25}">
      <dgm:prSet/>
      <dgm:spPr/>
      <dgm:t>
        <a:bodyPr/>
        <a:lstStyle/>
        <a:p>
          <a:endParaRPr lang="en-US"/>
        </a:p>
      </dgm:t>
    </dgm:pt>
    <dgm:pt modelId="{C106EB07-3768-4C2C-9A1D-8E34FFB6D5A0}" type="sibTrans" cxnId="{26061DE1-D504-42CB-A66C-650A7AAC1C25}">
      <dgm:prSet/>
      <dgm:spPr/>
      <dgm:t>
        <a:bodyPr/>
        <a:lstStyle/>
        <a:p>
          <a:endParaRPr lang="en-US"/>
        </a:p>
      </dgm:t>
    </dgm:pt>
    <dgm:pt modelId="{35D01B80-C114-495E-B040-31B9280E8D6A}">
      <dgm:prSet phldrT="[Text]"/>
      <dgm:spPr/>
      <dgm:t>
        <a:bodyPr/>
        <a:lstStyle/>
        <a:p>
          <a:pPr>
            <a:buFont typeface="Wingdings" panose="05000000000000000000" pitchFamily="2" charset="2"/>
            <a:buChar char="§"/>
          </a:pPr>
          <a:r>
            <a:rPr lang="en-US" dirty="0"/>
            <a:t>Simplified Nutritional Assistance Program</a:t>
          </a:r>
        </a:p>
      </dgm:t>
    </dgm:pt>
    <dgm:pt modelId="{FF093072-8FCF-4283-967F-6E4786C01C11}" type="parTrans" cxnId="{84FA1340-82AD-45BC-B14E-B1713BB7D338}">
      <dgm:prSet/>
      <dgm:spPr/>
      <dgm:t>
        <a:bodyPr/>
        <a:lstStyle/>
        <a:p>
          <a:endParaRPr lang="en-US"/>
        </a:p>
      </dgm:t>
    </dgm:pt>
    <dgm:pt modelId="{8E69C429-06D1-493E-8A28-659E1A26E1D1}" type="sibTrans" cxnId="{84FA1340-82AD-45BC-B14E-B1713BB7D338}">
      <dgm:prSet/>
      <dgm:spPr/>
      <dgm:t>
        <a:bodyPr/>
        <a:lstStyle/>
        <a:p>
          <a:endParaRPr lang="en-US"/>
        </a:p>
      </dgm:t>
    </dgm:pt>
    <dgm:pt modelId="{F9F2995B-7D3B-430E-8067-640FCBB711BF}">
      <dgm:prSet phldrT="[Text]"/>
      <dgm:spPr/>
      <dgm:t>
        <a:bodyPr/>
        <a:lstStyle/>
        <a:p>
          <a:pPr>
            <a:buFont typeface="Wingdings" panose="05000000000000000000" pitchFamily="2" charset="2"/>
            <a:buChar char="§"/>
          </a:pPr>
          <a:r>
            <a:rPr lang="en-US" dirty="0"/>
            <a:t>Medical Assistance</a:t>
          </a:r>
        </a:p>
      </dgm:t>
    </dgm:pt>
    <dgm:pt modelId="{94E3055F-5F63-4A4E-91A6-2AB5375D7471}" type="parTrans" cxnId="{50CC5114-9181-4F99-9D10-0F2618FE26C8}">
      <dgm:prSet/>
      <dgm:spPr/>
      <dgm:t>
        <a:bodyPr/>
        <a:lstStyle/>
        <a:p>
          <a:endParaRPr lang="en-US"/>
        </a:p>
      </dgm:t>
    </dgm:pt>
    <dgm:pt modelId="{D13B86B2-E11E-4879-BC81-D1FE6DF742D8}" type="sibTrans" cxnId="{50CC5114-9181-4F99-9D10-0F2618FE26C8}">
      <dgm:prSet/>
      <dgm:spPr/>
      <dgm:t>
        <a:bodyPr/>
        <a:lstStyle/>
        <a:p>
          <a:endParaRPr lang="en-US"/>
        </a:p>
      </dgm:t>
    </dgm:pt>
    <dgm:pt modelId="{3C6914F8-F8D7-463A-9345-81D6A317BAE8}" type="pres">
      <dgm:prSet presAssocID="{4C3D8078-B1A9-499E-A43E-D75700256FC6}" presName="linear" presStyleCnt="0">
        <dgm:presLayoutVars>
          <dgm:dir/>
          <dgm:animLvl val="lvl"/>
          <dgm:resizeHandles val="exact"/>
        </dgm:presLayoutVars>
      </dgm:prSet>
      <dgm:spPr/>
    </dgm:pt>
    <dgm:pt modelId="{499CEBF0-FA50-4F36-A01E-2B382534DBA5}" type="pres">
      <dgm:prSet presAssocID="{808D82AF-90B2-4176-B54E-35004BF70761}" presName="parentLin" presStyleCnt="0"/>
      <dgm:spPr/>
    </dgm:pt>
    <dgm:pt modelId="{16930EFC-B5FB-4A8F-9666-E7FAE57BF229}" type="pres">
      <dgm:prSet presAssocID="{808D82AF-90B2-4176-B54E-35004BF70761}" presName="parentLeftMargin" presStyleLbl="node1" presStyleIdx="0" presStyleCnt="3"/>
      <dgm:spPr/>
    </dgm:pt>
    <dgm:pt modelId="{058BBDFA-4DA6-4B99-9801-1837930D02A6}" type="pres">
      <dgm:prSet presAssocID="{808D82AF-90B2-4176-B54E-35004BF70761}" presName="parentText" presStyleLbl="node1" presStyleIdx="0" presStyleCnt="3">
        <dgm:presLayoutVars>
          <dgm:chMax val="0"/>
          <dgm:bulletEnabled val="1"/>
        </dgm:presLayoutVars>
      </dgm:prSet>
      <dgm:spPr/>
    </dgm:pt>
    <dgm:pt modelId="{AB46A017-1527-46D5-9F1F-5BB1FCF7E7A9}" type="pres">
      <dgm:prSet presAssocID="{808D82AF-90B2-4176-B54E-35004BF70761}" presName="negativeSpace" presStyleCnt="0"/>
      <dgm:spPr/>
    </dgm:pt>
    <dgm:pt modelId="{768A31A9-8BE6-4F70-A1B5-A41B4572E0C9}" type="pres">
      <dgm:prSet presAssocID="{808D82AF-90B2-4176-B54E-35004BF70761}" presName="childText" presStyleLbl="conFgAcc1" presStyleIdx="0" presStyleCnt="3">
        <dgm:presLayoutVars>
          <dgm:bulletEnabled val="1"/>
        </dgm:presLayoutVars>
      </dgm:prSet>
      <dgm:spPr/>
    </dgm:pt>
    <dgm:pt modelId="{853A1914-98B0-45F1-9ED4-BAA5554F1223}" type="pres">
      <dgm:prSet presAssocID="{6C52A917-6EA3-4DD1-B4A2-E6175558B207}" presName="spaceBetweenRectangles" presStyleCnt="0"/>
      <dgm:spPr/>
    </dgm:pt>
    <dgm:pt modelId="{48BAFCD5-3B6E-416D-8C56-0DEA9CCCCAA0}" type="pres">
      <dgm:prSet presAssocID="{EE595FE7-3FD2-486E-890F-81D3800AFC8E}" presName="parentLin" presStyleCnt="0"/>
      <dgm:spPr/>
    </dgm:pt>
    <dgm:pt modelId="{734DB5F3-1BC6-4773-B16F-5FC06971E5DB}" type="pres">
      <dgm:prSet presAssocID="{EE595FE7-3FD2-486E-890F-81D3800AFC8E}" presName="parentLeftMargin" presStyleLbl="node1" presStyleIdx="0" presStyleCnt="3"/>
      <dgm:spPr/>
    </dgm:pt>
    <dgm:pt modelId="{875CB261-ACB1-4028-AE4B-194AF25FF324}" type="pres">
      <dgm:prSet presAssocID="{EE595FE7-3FD2-486E-890F-81D3800AFC8E}" presName="parentText" presStyleLbl="node1" presStyleIdx="1" presStyleCnt="3">
        <dgm:presLayoutVars>
          <dgm:chMax val="0"/>
          <dgm:bulletEnabled val="1"/>
        </dgm:presLayoutVars>
      </dgm:prSet>
      <dgm:spPr/>
    </dgm:pt>
    <dgm:pt modelId="{1CBDA589-1896-41F0-9BDA-E77528FDEA00}" type="pres">
      <dgm:prSet presAssocID="{EE595FE7-3FD2-486E-890F-81D3800AFC8E}" presName="negativeSpace" presStyleCnt="0"/>
      <dgm:spPr/>
    </dgm:pt>
    <dgm:pt modelId="{2E28B11F-9D80-461C-8893-8351268DF6A4}" type="pres">
      <dgm:prSet presAssocID="{EE595FE7-3FD2-486E-890F-81D3800AFC8E}" presName="childText" presStyleLbl="conFgAcc1" presStyleIdx="1" presStyleCnt="3">
        <dgm:presLayoutVars>
          <dgm:bulletEnabled val="1"/>
        </dgm:presLayoutVars>
      </dgm:prSet>
      <dgm:spPr/>
    </dgm:pt>
    <dgm:pt modelId="{A401517B-190E-4A54-8C1E-366A8A85C1B4}" type="pres">
      <dgm:prSet presAssocID="{A15B58AD-0564-4AD7-AF9F-A5D80F5AC65C}" presName="spaceBetweenRectangles" presStyleCnt="0"/>
      <dgm:spPr/>
    </dgm:pt>
    <dgm:pt modelId="{3BC8E3B6-B6BF-456A-BEBC-60B8D4D29A44}" type="pres">
      <dgm:prSet presAssocID="{EB09D5E8-2718-43DE-9EB0-DC38395A44AC}" presName="parentLin" presStyleCnt="0"/>
      <dgm:spPr/>
    </dgm:pt>
    <dgm:pt modelId="{979FB683-626E-409F-9DB2-2E4C0FCFB329}" type="pres">
      <dgm:prSet presAssocID="{EB09D5E8-2718-43DE-9EB0-DC38395A44AC}" presName="parentLeftMargin" presStyleLbl="node1" presStyleIdx="1" presStyleCnt="3"/>
      <dgm:spPr/>
    </dgm:pt>
    <dgm:pt modelId="{9ACDDFA5-E2DE-4F4A-8AFD-7A4A6ABA97E1}" type="pres">
      <dgm:prSet presAssocID="{EB09D5E8-2718-43DE-9EB0-DC38395A44AC}" presName="parentText" presStyleLbl="node1" presStyleIdx="2" presStyleCnt="3">
        <dgm:presLayoutVars>
          <dgm:chMax val="0"/>
          <dgm:bulletEnabled val="1"/>
        </dgm:presLayoutVars>
      </dgm:prSet>
      <dgm:spPr/>
    </dgm:pt>
    <dgm:pt modelId="{7F1FB11F-D07D-46BB-AAB6-208059D52329}" type="pres">
      <dgm:prSet presAssocID="{EB09D5E8-2718-43DE-9EB0-DC38395A44AC}" presName="negativeSpace" presStyleCnt="0"/>
      <dgm:spPr/>
    </dgm:pt>
    <dgm:pt modelId="{FD858210-441F-4B0A-A202-848C46363641}" type="pres">
      <dgm:prSet presAssocID="{EB09D5E8-2718-43DE-9EB0-DC38395A44AC}" presName="childText" presStyleLbl="conFgAcc1" presStyleIdx="2" presStyleCnt="3">
        <dgm:presLayoutVars>
          <dgm:bulletEnabled val="1"/>
        </dgm:presLayoutVars>
      </dgm:prSet>
      <dgm:spPr/>
    </dgm:pt>
  </dgm:ptLst>
  <dgm:cxnLst>
    <dgm:cxn modelId="{F4F46D07-7B0A-47EF-908F-10E7C6CC52F0}" type="presOf" srcId="{4C3D8078-B1A9-499E-A43E-D75700256FC6}" destId="{3C6914F8-F8D7-463A-9345-81D6A317BAE8}" srcOrd="0" destOrd="0" presId="urn:microsoft.com/office/officeart/2005/8/layout/list1"/>
    <dgm:cxn modelId="{756BC108-5418-496E-B394-20A76DC6F139}" type="presOf" srcId="{525ED844-F78E-4FAB-91D8-D3511AD8F7DD}" destId="{768A31A9-8BE6-4F70-A1B5-A41B4572E0C9}" srcOrd="0" destOrd="3" presId="urn:microsoft.com/office/officeart/2005/8/layout/list1"/>
    <dgm:cxn modelId="{F99A1010-21E9-4902-A6BA-BF8E252303C2}" srcId="{808D82AF-90B2-4176-B54E-35004BF70761}" destId="{AB4B169A-449A-4F69-8E90-9663F96952FF}" srcOrd="2" destOrd="0" parTransId="{4CDF0A7E-C185-445E-AEE7-768F8C52C628}" sibTransId="{16885E70-A97B-4B05-93B6-4B0AC8FFF4D1}"/>
    <dgm:cxn modelId="{2F990612-FD86-413C-9C57-83BD1DD262CF}" srcId="{4C3D8078-B1A9-499E-A43E-D75700256FC6}" destId="{EE595FE7-3FD2-486E-890F-81D3800AFC8E}" srcOrd="1" destOrd="0" parTransId="{295841B8-EC69-440F-B54E-9DB421EAA146}" sibTransId="{A15B58AD-0564-4AD7-AF9F-A5D80F5AC65C}"/>
    <dgm:cxn modelId="{50CC5114-9181-4F99-9D10-0F2618FE26C8}" srcId="{808D82AF-90B2-4176-B54E-35004BF70761}" destId="{F9F2995B-7D3B-430E-8067-640FCBB711BF}" srcOrd="9" destOrd="0" parTransId="{94E3055F-5F63-4A4E-91A6-2AB5375D7471}" sibTransId="{D13B86B2-E11E-4879-BC81-D1FE6DF742D8}"/>
    <dgm:cxn modelId="{8681AB14-3915-47B2-9C3D-CFEC0BCCE259}" srcId="{4C3D8078-B1A9-499E-A43E-D75700256FC6}" destId="{808D82AF-90B2-4176-B54E-35004BF70761}" srcOrd="0" destOrd="0" parTransId="{F752F445-F7D7-41A1-91BB-99B82CE49C92}" sibTransId="{6C52A917-6EA3-4DD1-B4A2-E6175558B207}"/>
    <dgm:cxn modelId="{A4B14517-27F9-4DA8-B311-051D20AB0082}" srcId="{808D82AF-90B2-4176-B54E-35004BF70761}" destId="{A1FEBAC4-2F87-4BA1-86A9-41BC909548BD}" srcOrd="4" destOrd="0" parTransId="{E4BB163B-35E6-4C08-857F-5DA4FAC68DC1}" sibTransId="{1EB7534B-2D2F-48B5-943B-886740177140}"/>
    <dgm:cxn modelId="{D4708D1A-27F4-405F-97F7-279ED50DF214}" type="presOf" srcId="{1BE0BAD0-C4F6-4093-B34D-534DA90A5E14}" destId="{2E28B11F-9D80-461C-8893-8351268DF6A4}" srcOrd="0" destOrd="0" presId="urn:microsoft.com/office/officeart/2005/8/layout/list1"/>
    <dgm:cxn modelId="{84FA1340-82AD-45BC-B14E-B1713BB7D338}" srcId="{808D82AF-90B2-4176-B54E-35004BF70761}" destId="{35D01B80-C114-495E-B040-31B9280E8D6A}" srcOrd="8" destOrd="0" parTransId="{FF093072-8FCF-4283-967F-6E4786C01C11}" sibTransId="{8E69C429-06D1-493E-8A28-659E1A26E1D1}"/>
    <dgm:cxn modelId="{BEF68B5C-5758-4F89-AAE3-D2014F262B8E}" type="presOf" srcId="{A1FEBAC4-2F87-4BA1-86A9-41BC909548BD}" destId="{768A31A9-8BE6-4F70-A1B5-A41B4572E0C9}" srcOrd="0" destOrd="4" presId="urn:microsoft.com/office/officeart/2005/8/layout/list1"/>
    <dgm:cxn modelId="{45BF1171-382F-49B9-AB22-777A7D724FDC}" type="presOf" srcId="{EE595FE7-3FD2-486E-890F-81D3800AFC8E}" destId="{875CB261-ACB1-4028-AE4B-194AF25FF324}" srcOrd="1" destOrd="0" presId="urn:microsoft.com/office/officeart/2005/8/layout/list1"/>
    <dgm:cxn modelId="{69427B55-67F8-472D-83ED-5BB68436A6AE}" type="presOf" srcId="{EB09D5E8-2718-43DE-9EB0-DC38395A44AC}" destId="{979FB683-626E-409F-9DB2-2E4C0FCFB329}" srcOrd="0" destOrd="0" presId="urn:microsoft.com/office/officeart/2005/8/layout/list1"/>
    <dgm:cxn modelId="{883DB458-8097-4054-8C87-FC1C95F451D7}" type="presOf" srcId="{F9F2995B-7D3B-430E-8067-640FCBB711BF}" destId="{768A31A9-8BE6-4F70-A1B5-A41B4572E0C9}" srcOrd="0" destOrd="9" presId="urn:microsoft.com/office/officeart/2005/8/layout/list1"/>
    <dgm:cxn modelId="{D9D9D07A-4493-486C-8E8A-E1D7EC76FE7F}" type="presOf" srcId="{AB4B169A-449A-4F69-8E90-9663F96952FF}" destId="{768A31A9-8BE6-4F70-A1B5-A41B4572E0C9}" srcOrd="0" destOrd="2" presId="urn:microsoft.com/office/officeart/2005/8/layout/list1"/>
    <dgm:cxn modelId="{5526A07D-F590-491C-8FFC-AAFBD693E8C9}" srcId="{4C3D8078-B1A9-499E-A43E-D75700256FC6}" destId="{EB09D5E8-2718-43DE-9EB0-DC38395A44AC}" srcOrd="2" destOrd="0" parTransId="{5661CD82-2553-4235-8200-045DB7BB0575}" sibTransId="{825D3CEB-A0FF-433E-8C48-1BE20CF09412}"/>
    <dgm:cxn modelId="{A185FC87-DCDC-4504-BA04-C7B016B18391}" srcId="{EE595FE7-3FD2-486E-890F-81D3800AFC8E}" destId="{1BE0BAD0-C4F6-4093-B34D-534DA90A5E14}" srcOrd="0" destOrd="0" parTransId="{D4393A95-7D51-4AB8-97E1-19AD56E599CB}" sibTransId="{1186338B-40A2-4DE3-88E5-C96ACC86E2A3}"/>
    <dgm:cxn modelId="{25A25BA0-B5D7-4E62-B190-6C55DC6DB0ED}" srcId="{808D82AF-90B2-4176-B54E-35004BF70761}" destId="{2A2D8F72-F08E-4352-9CE8-351C6A3D9543}" srcOrd="1" destOrd="0" parTransId="{C44DD448-C33A-4E39-ABF3-8BAF93535CDF}" sibTransId="{266A7140-A773-4460-8C76-1C8830C6AE29}"/>
    <dgm:cxn modelId="{6F1D20A5-2DBD-4CA6-B751-47461FA1453B}" type="presOf" srcId="{35D01B80-C114-495E-B040-31B9280E8D6A}" destId="{768A31A9-8BE6-4F70-A1B5-A41B4572E0C9}" srcOrd="0" destOrd="8" presId="urn:microsoft.com/office/officeart/2005/8/layout/list1"/>
    <dgm:cxn modelId="{B220E1A5-140A-4A1D-A371-F8F062C9AC37}" type="presOf" srcId="{524A59CD-CFC0-4BB0-9D15-32C4E04FA773}" destId="{768A31A9-8BE6-4F70-A1B5-A41B4572E0C9}" srcOrd="0" destOrd="6" presId="urn:microsoft.com/office/officeart/2005/8/layout/list1"/>
    <dgm:cxn modelId="{568E91AE-72DF-4BB2-AFC3-9A0E14C779B6}" type="presOf" srcId="{8EE77182-4DC0-4E00-B5D3-39B4EA0E7F5A}" destId="{768A31A9-8BE6-4F70-A1B5-A41B4572E0C9}" srcOrd="0" destOrd="7" presId="urn:microsoft.com/office/officeart/2005/8/layout/list1"/>
    <dgm:cxn modelId="{1D06ABAE-6073-41C0-B1FD-E72EBD109BCB}" type="presOf" srcId="{EE595FE7-3FD2-486E-890F-81D3800AFC8E}" destId="{734DB5F3-1BC6-4773-B16F-5FC06971E5DB}" srcOrd="0" destOrd="0" presId="urn:microsoft.com/office/officeart/2005/8/layout/list1"/>
    <dgm:cxn modelId="{1C0249B1-164E-4CF2-A2EE-44B5174ADAD8}" srcId="{EB09D5E8-2718-43DE-9EB0-DC38395A44AC}" destId="{299E1C7B-6CEF-4ECA-9B35-050E418C4C16}" srcOrd="0" destOrd="0" parTransId="{58EB8652-92A7-4F71-9692-370AE62B069F}" sibTransId="{D8EEA044-31C0-4CE2-9F2A-3CB0F607764E}"/>
    <dgm:cxn modelId="{EBB167B3-D208-4D5A-A9E1-CF996373C253}" srcId="{808D82AF-90B2-4176-B54E-35004BF70761}" destId="{524A59CD-CFC0-4BB0-9D15-32C4E04FA773}" srcOrd="6" destOrd="0" parTransId="{9838BB5B-3874-446D-AF9A-5FEA893F0A31}" sibTransId="{CD76842A-FD4A-4D8D-8611-6C61E570432D}"/>
    <dgm:cxn modelId="{5BEDA6B6-F02E-4B09-A418-057F3D8DFB5F}" srcId="{808D82AF-90B2-4176-B54E-35004BF70761}" destId="{E4E25C86-84FD-4D09-BDF9-276A4ACF855B}" srcOrd="5" destOrd="0" parTransId="{F279BB94-4BDB-48B9-8CBD-BECD37001AF8}" sibTransId="{A7D97506-5BD1-40A4-B900-96EA475A7735}"/>
    <dgm:cxn modelId="{0284A2B7-F583-4EB2-8A0E-6A0C0661A06A}" type="presOf" srcId="{299E1C7B-6CEF-4ECA-9B35-050E418C4C16}" destId="{FD858210-441F-4B0A-A202-848C46363641}" srcOrd="0" destOrd="0" presId="urn:microsoft.com/office/officeart/2005/8/layout/list1"/>
    <dgm:cxn modelId="{A42D30BC-64A2-4860-9A88-81CEDA9005F5}" srcId="{808D82AF-90B2-4176-B54E-35004BF70761}" destId="{525ED844-F78E-4FAB-91D8-D3511AD8F7DD}" srcOrd="3" destOrd="0" parTransId="{2348BA8D-531D-4A65-B91F-688271DFFFF0}" sibTransId="{7E68CC22-1DAE-4CE5-96A6-5FD95E2AE1FF}"/>
    <dgm:cxn modelId="{F17C85C4-E3F3-4D2B-925B-36C3D0216FDC}" type="presOf" srcId="{E4E25C86-84FD-4D09-BDF9-276A4ACF855B}" destId="{768A31A9-8BE6-4F70-A1B5-A41B4572E0C9}" srcOrd="0" destOrd="5" presId="urn:microsoft.com/office/officeart/2005/8/layout/list1"/>
    <dgm:cxn modelId="{984AAFC4-6531-48B4-8CEA-1B025EE283E5}" type="presOf" srcId="{EB09D5E8-2718-43DE-9EB0-DC38395A44AC}" destId="{9ACDDFA5-E2DE-4F4A-8AFD-7A4A6ABA97E1}" srcOrd="1" destOrd="0" presId="urn:microsoft.com/office/officeart/2005/8/layout/list1"/>
    <dgm:cxn modelId="{A7E100D1-378B-4A1C-832D-A0E103BFBD35}" type="presOf" srcId="{808D82AF-90B2-4176-B54E-35004BF70761}" destId="{058BBDFA-4DA6-4B99-9801-1837930D02A6}" srcOrd="1" destOrd="0" presId="urn:microsoft.com/office/officeart/2005/8/layout/list1"/>
    <dgm:cxn modelId="{26061DE1-D504-42CB-A66C-650A7AAC1C25}" srcId="{808D82AF-90B2-4176-B54E-35004BF70761}" destId="{8EE77182-4DC0-4E00-B5D3-39B4EA0E7F5A}" srcOrd="7" destOrd="0" parTransId="{85499A71-806E-4ECA-A5FF-B27EFDCBD0EC}" sibTransId="{C106EB07-3768-4C2C-9A1D-8E34FFB6D5A0}"/>
    <dgm:cxn modelId="{613E3FE1-E05B-43AB-B900-86F0621C1CF2}" srcId="{808D82AF-90B2-4176-B54E-35004BF70761}" destId="{EE76E7F1-DBC2-4ED0-90E6-333F6AA7363E}" srcOrd="0" destOrd="0" parTransId="{E31EF051-75E7-4787-B888-4C74A1DF162F}" sibTransId="{0F9EFFF8-2C6A-4C9A-9C27-9581EDB0ED34}"/>
    <dgm:cxn modelId="{AEC69EE8-55B5-445E-9C35-7D52BD2DE433}" type="presOf" srcId="{808D82AF-90B2-4176-B54E-35004BF70761}" destId="{16930EFC-B5FB-4A8F-9666-E7FAE57BF229}" srcOrd="0" destOrd="0" presId="urn:microsoft.com/office/officeart/2005/8/layout/list1"/>
    <dgm:cxn modelId="{31BC2BED-BD6B-40A5-9E80-103BDE6D1DFF}" type="presOf" srcId="{EE76E7F1-DBC2-4ED0-90E6-333F6AA7363E}" destId="{768A31A9-8BE6-4F70-A1B5-A41B4572E0C9}" srcOrd="0" destOrd="0" presId="urn:microsoft.com/office/officeart/2005/8/layout/list1"/>
    <dgm:cxn modelId="{607AA8F6-418D-43D2-98B6-FACB61151DFE}" type="presOf" srcId="{2A2D8F72-F08E-4352-9CE8-351C6A3D9543}" destId="{768A31A9-8BE6-4F70-A1B5-A41B4572E0C9}" srcOrd="0" destOrd="1" presId="urn:microsoft.com/office/officeart/2005/8/layout/list1"/>
    <dgm:cxn modelId="{70666F9F-B60D-4683-84CE-4C8DBB6B065C}" type="presParOf" srcId="{3C6914F8-F8D7-463A-9345-81D6A317BAE8}" destId="{499CEBF0-FA50-4F36-A01E-2B382534DBA5}" srcOrd="0" destOrd="0" presId="urn:microsoft.com/office/officeart/2005/8/layout/list1"/>
    <dgm:cxn modelId="{5B921F38-73A0-449D-BF39-11D582870102}" type="presParOf" srcId="{499CEBF0-FA50-4F36-A01E-2B382534DBA5}" destId="{16930EFC-B5FB-4A8F-9666-E7FAE57BF229}" srcOrd="0" destOrd="0" presId="urn:microsoft.com/office/officeart/2005/8/layout/list1"/>
    <dgm:cxn modelId="{8841309A-D953-420C-A4AF-8C75DD4257E3}" type="presParOf" srcId="{499CEBF0-FA50-4F36-A01E-2B382534DBA5}" destId="{058BBDFA-4DA6-4B99-9801-1837930D02A6}" srcOrd="1" destOrd="0" presId="urn:microsoft.com/office/officeart/2005/8/layout/list1"/>
    <dgm:cxn modelId="{BF529CC1-E146-4175-80FE-4D48AA725636}" type="presParOf" srcId="{3C6914F8-F8D7-463A-9345-81D6A317BAE8}" destId="{AB46A017-1527-46D5-9F1F-5BB1FCF7E7A9}" srcOrd="1" destOrd="0" presId="urn:microsoft.com/office/officeart/2005/8/layout/list1"/>
    <dgm:cxn modelId="{E47E8686-0A95-4F2E-A262-4BEC8246745D}" type="presParOf" srcId="{3C6914F8-F8D7-463A-9345-81D6A317BAE8}" destId="{768A31A9-8BE6-4F70-A1B5-A41B4572E0C9}" srcOrd="2" destOrd="0" presId="urn:microsoft.com/office/officeart/2005/8/layout/list1"/>
    <dgm:cxn modelId="{10FB6743-C29F-4FEB-B722-01779AE8F9D2}" type="presParOf" srcId="{3C6914F8-F8D7-463A-9345-81D6A317BAE8}" destId="{853A1914-98B0-45F1-9ED4-BAA5554F1223}" srcOrd="3" destOrd="0" presId="urn:microsoft.com/office/officeart/2005/8/layout/list1"/>
    <dgm:cxn modelId="{5E1EEEFE-57B1-4757-9AA1-2FEAA8035880}" type="presParOf" srcId="{3C6914F8-F8D7-463A-9345-81D6A317BAE8}" destId="{48BAFCD5-3B6E-416D-8C56-0DEA9CCCCAA0}" srcOrd="4" destOrd="0" presId="urn:microsoft.com/office/officeart/2005/8/layout/list1"/>
    <dgm:cxn modelId="{5C5E0A7E-81AC-4817-A5DC-CE9630FA3E7D}" type="presParOf" srcId="{48BAFCD5-3B6E-416D-8C56-0DEA9CCCCAA0}" destId="{734DB5F3-1BC6-4773-B16F-5FC06971E5DB}" srcOrd="0" destOrd="0" presId="urn:microsoft.com/office/officeart/2005/8/layout/list1"/>
    <dgm:cxn modelId="{D987D135-5977-4DDC-B617-2EBD160A05AE}" type="presParOf" srcId="{48BAFCD5-3B6E-416D-8C56-0DEA9CCCCAA0}" destId="{875CB261-ACB1-4028-AE4B-194AF25FF324}" srcOrd="1" destOrd="0" presId="urn:microsoft.com/office/officeart/2005/8/layout/list1"/>
    <dgm:cxn modelId="{1C35E3C2-A98D-4BDA-9102-988B1F654E73}" type="presParOf" srcId="{3C6914F8-F8D7-463A-9345-81D6A317BAE8}" destId="{1CBDA589-1896-41F0-9BDA-E77528FDEA00}" srcOrd="5" destOrd="0" presId="urn:microsoft.com/office/officeart/2005/8/layout/list1"/>
    <dgm:cxn modelId="{2F14E1C5-A558-4D82-975A-70707B0BB10B}" type="presParOf" srcId="{3C6914F8-F8D7-463A-9345-81D6A317BAE8}" destId="{2E28B11F-9D80-461C-8893-8351268DF6A4}" srcOrd="6" destOrd="0" presId="urn:microsoft.com/office/officeart/2005/8/layout/list1"/>
    <dgm:cxn modelId="{24581DC9-2ABB-464A-A281-4C73887CFE1F}" type="presParOf" srcId="{3C6914F8-F8D7-463A-9345-81D6A317BAE8}" destId="{A401517B-190E-4A54-8C1E-366A8A85C1B4}" srcOrd="7" destOrd="0" presId="urn:microsoft.com/office/officeart/2005/8/layout/list1"/>
    <dgm:cxn modelId="{A73C12E7-0AF1-40FB-8652-8BC806F19470}" type="presParOf" srcId="{3C6914F8-F8D7-463A-9345-81D6A317BAE8}" destId="{3BC8E3B6-B6BF-456A-BEBC-60B8D4D29A44}" srcOrd="8" destOrd="0" presId="urn:microsoft.com/office/officeart/2005/8/layout/list1"/>
    <dgm:cxn modelId="{3B8AD228-E65B-4794-B077-6A834BF1C8C7}" type="presParOf" srcId="{3BC8E3B6-B6BF-456A-BEBC-60B8D4D29A44}" destId="{979FB683-626E-409F-9DB2-2E4C0FCFB329}" srcOrd="0" destOrd="0" presId="urn:microsoft.com/office/officeart/2005/8/layout/list1"/>
    <dgm:cxn modelId="{B4558EF9-6FD6-48EC-BA30-9FDB56A6CACE}" type="presParOf" srcId="{3BC8E3B6-B6BF-456A-BEBC-60B8D4D29A44}" destId="{9ACDDFA5-E2DE-4F4A-8AFD-7A4A6ABA97E1}" srcOrd="1" destOrd="0" presId="urn:microsoft.com/office/officeart/2005/8/layout/list1"/>
    <dgm:cxn modelId="{26609873-F87E-4B64-B623-E49FB43CFCBB}" type="presParOf" srcId="{3C6914F8-F8D7-463A-9345-81D6A317BAE8}" destId="{7F1FB11F-D07D-46BB-AAB6-208059D52329}" srcOrd="9" destOrd="0" presId="urn:microsoft.com/office/officeart/2005/8/layout/list1"/>
    <dgm:cxn modelId="{C5FDEE3D-9722-478F-8159-AC142FE72474}" type="presParOf" srcId="{3C6914F8-F8D7-463A-9345-81D6A317BAE8}" destId="{FD858210-441F-4B0A-A202-848C46363641}" srcOrd="10" destOrd="0" presId="urn:microsoft.com/office/officeart/2005/8/layout/list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1F27BAE-A9D5-4E4D-86F5-0CF024A1C40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5B63903-391D-49CF-9856-EF96729060CF}">
      <dgm:prSet phldrT="[Text]"/>
      <dgm:spPr/>
      <dgm:t>
        <a:bodyPr/>
        <a:lstStyle/>
        <a:p>
          <a:r>
            <a:rPr lang="en-US" dirty="0"/>
            <a:t>Voter Registration Applications</a:t>
          </a:r>
        </a:p>
      </dgm:t>
    </dgm:pt>
    <dgm:pt modelId="{21515451-2ADD-43EC-92F4-EBC7B59431BD}" type="parTrans" cxnId="{4C05FCEE-AF0A-4A29-A2FC-D198D9BB9B29}">
      <dgm:prSet/>
      <dgm:spPr/>
      <dgm:t>
        <a:bodyPr/>
        <a:lstStyle/>
        <a:p>
          <a:endParaRPr lang="en-US"/>
        </a:p>
      </dgm:t>
    </dgm:pt>
    <dgm:pt modelId="{779AB2D6-4DFB-43DF-A8FD-117665558B0F}" type="sibTrans" cxnId="{4C05FCEE-AF0A-4A29-A2FC-D198D9BB9B29}">
      <dgm:prSet/>
      <dgm:spPr/>
      <dgm:t>
        <a:bodyPr/>
        <a:lstStyle/>
        <a:p>
          <a:endParaRPr lang="en-US"/>
        </a:p>
      </dgm:t>
    </dgm:pt>
    <dgm:pt modelId="{0041D0DA-AB22-4FE1-B12C-B446C7A6D4D9}">
      <dgm:prSet phldrT="[Text]"/>
      <dgm:spPr/>
      <dgm:t>
        <a:bodyPr/>
        <a:lstStyle/>
        <a:p>
          <a:r>
            <a:rPr lang="en-US" dirty="0"/>
            <a:t>Voter Preference Question</a:t>
          </a:r>
        </a:p>
      </dgm:t>
    </dgm:pt>
    <dgm:pt modelId="{C811B394-38D0-44A3-BB79-C84349D25E1D}" type="parTrans" cxnId="{8D999A4B-2D29-462D-87B5-6EEF6D8F0ABE}">
      <dgm:prSet/>
      <dgm:spPr/>
      <dgm:t>
        <a:bodyPr/>
        <a:lstStyle/>
        <a:p>
          <a:endParaRPr lang="en-US"/>
        </a:p>
      </dgm:t>
    </dgm:pt>
    <dgm:pt modelId="{A8FABFE8-4048-4265-BE24-DA8501C4EC80}" type="sibTrans" cxnId="{8D999A4B-2D29-462D-87B5-6EEF6D8F0ABE}">
      <dgm:prSet/>
      <dgm:spPr/>
      <dgm:t>
        <a:bodyPr/>
        <a:lstStyle/>
        <a:p>
          <a:endParaRPr lang="en-US"/>
        </a:p>
      </dgm:t>
    </dgm:pt>
    <dgm:pt modelId="{761B4F24-CEF2-4653-B07C-8FC25CE48DC5}">
      <dgm:prSet phldrT="[Text]"/>
      <dgm:spPr/>
      <dgm:t>
        <a:bodyPr/>
        <a:lstStyle/>
        <a:p>
          <a:r>
            <a:rPr lang="en-US" b="0" dirty="0"/>
            <a:t>Distribution of Voter Registration Applications</a:t>
          </a:r>
        </a:p>
      </dgm:t>
    </dgm:pt>
    <dgm:pt modelId="{8D115D62-AC27-4320-BA71-B3A6D4710BE5}" type="parTrans" cxnId="{9C7A8DE5-71A4-48A4-A8D3-DCA38FDCEED6}">
      <dgm:prSet/>
      <dgm:spPr/>
      <dgm:t>
        <a:bodyPr/>
        <a:lstStyle/>
        <a:p>
          <a:endParaRPr lang="en-US"/>
        </a:p>
      </dgm:t>
    </dgm:pt>
    <dgm:pt modelId="{8C14F7EB-8CE4-4939-AD03-AD5F1344459F}" type="sibTrans" cxnId="{9C7A8DE5-71A4-48A4-A8D3-DCA38FDCEED6}">
      <dgm:prSet/>
      <dgm:spPr/>
      <dgm:t>
        <a:bodyPr/>
        <a:lstStyle/>
        <a:p>
          <a:endParaRPr lang="en-US"/>
        </a:p>
      </dgm:t>
    </dgm:pt>
    <dgm:pt modelId="{13C41D5F-D44D-430E-BA2C-BCE1C2EBF91E}">
      <dgm:prSet phldrT="[Text]"/>
      <dgm:spPr/>
      <dgm:t>
        <a:bodyPr/>
        <a:lstStyle/>
        <a:p>
          <a:pPr>
            <a:buFont typeface="Wingdings" panose="05000000000000000000" pitchFamily="2" charset="2"/>
            <a:buChar char="§"/>
          </a:pPr>
          <a:r>
            <a:rPr lang="en-US" dirty="0"/>
            <a:t>Total number of Voter Registration Applications coded as being from Public Assistance Clients received by each County Board of Elections</a:t>
          </a:r>
        </a:p>
      </dgm:t>
    </dgm:pt>
    <dgm:pt modelId="{861498B0-A938-4D74-B554-AFDE897BF5C1}" type="parTrans" cxnId="{2799E47F-382A-4764-92BC-A67828BFE7C2}">
      <dgm:prSet/>
      <dgm:spPr/>
      <dgm:t>
        <a:bodyPr/>
        <a:lstStyle/>
        <a:p>
          <a:endParaRPr lang="en-US"/>
        </a:p>
      </dgm:t>
    </dgm:pt>
    <dgm:pt modelId="{3FE691B4-4369-4A51-84F4-A409E13F6CDA}" type="sibTrans" cxnId="{2799E47F-382A-4764-92BC-A67828BFE7C2}">
      <dgm:prSet/>
      <dgm:spPr/>
      <dgm:t>
        <a:bodyPr/>
        <a:lstStyle/>
        <a:p>
          <a:endParaRPr lang="en-US"/>
        </a:p>
      </dgm:t>
    </dgm:pt>
    <dgm:pt modelId="{8F2F34FD-A4B3-4406-94F9-50A9E5FFCDE8}">
      <dgm:prSet phldrT="[Text]"/>
      <dgm:spPr/>
      <dgm:t>
        <a:bodyPr/>
        <a:lstStyle/>
        <a:p>
          <a:pPr>
            <a:buFont typeface="Wingdings" panose="05000000000000000000" pitchFamily="2" charset="2"/>
            <a:buChar char="§"/>
          </a:pPr>
          <a:r>
            <a:rPr lang="en-US" dirty="0"/>
            <a:t>Total of the responses to the question broken down by 'yes' or 'no' and 'please select' (no answer provided) for each of the covered transactions</a:t>
          </a:r>
        </a:p>
      </dgm:t>
    </dgm:pt>
    <dgm:pt modelId="{4D9B19E2-82D2-42BC-A5CD-BC9D1D53A099}" type="parTrans" cxnId="{9EC3E90A-7A4F-4722-A0BB-FF234B6DCDF1}">
      <dgm:prSet/>
      <dgm:spPr/>
      <dgm:t>
        <a:bodyPr/>
        <a:lstStyle/>
        <a:p>
          <a:endParaRPr lang="en-US"/>
        </a:p>
      </dgm:t>
    </dgm:pt>
    <dgm:pt modelId="{F44089B3-4CA1-4921-AF7D-0ADDF3B59EAE}" type="sibTrans" cxnId="{9EC3E90A-7A4F-4722-A0BB-FF234B6DCDF1}">
      <dgm:prSet/>
      <dgm:spPr/>
      <dgm:t>
        <a:bodyPr/>
        <a:lstStyle/>
        <a:p>
          <a:endParaRPr lang="en-US"/>
        </a:p>
      </dgm:t>
    </dgm:pt>
    <dgm:pt modelId="{E188CB1C-A6A4-48CD-B9EA-D8B51B6F3D9A}">
      <dgm:prSet phldrT="[Text]"/>
      <dgm:spPr/>
      <dgm:t>
        <a:bodyPr/>
        <a:lstStyle/>
        <a:p>
          <a:pPr>
            <a:buFont typeface="Wingdings" panose="05000000000000000000" pitchFamily="2" charset="2"/>
            <a:buChar char="§"/>
          </a:pPr>
          <a:r>
            <a:rPr lang="en-US" dirty="0"/>
            <a:t>Total numbers by County of the responses in the evidence queue about distribution of the Voter Registration Application, broken down between “voter registration provided to/handed to Client” and “voter registration mailed to Client” </a:t>
          </a:r>
        </a:p>
      </dgm:t>
    </dgm:pt>
    <dgm:pt modelId="{E4A0E2BA-E80F-4105-89EB-049226ACAED5}" type="parTrans" cxnId="{D07B54B1-9C63-4BAE-A471-BDB7A0F793B2}">
      <dgm:prSet/>
      <dgm:spPr/>
      <dgm:t>
        <a:bodyPr/>
        <a:lstStyle/>
        <a:p>
          <a:endParaRPr lang="en-US"/>
        </a:p>
      </dgm:t>
    </dgm:pt>
    <dgm:pt modelId="{3258A23C-888C-4DDE-9425-64EFA378A47F}" type="sibTrans" cxnId="{D07B54B1-9C63-4BAE-A471-BDB7A0F793B2}">
      <dgm:prSet/>
      <dgm:spPr/>
      <dgm:t>
        <a:bodyPr/>
        <a:lstStyle/>
        <a:p>
          <a:endParaRPr lang="en-US"/>
        </a:p>
      </dgm:t>
    </dgm:pt>
    <dgm:pt modelId="{80064261-F994-48D0-BC82-DB38EB437577}">
      <dgm:prSet phldrT="[Text]"/>
      <dgm:spPr/>
      <dgm:t>
        <a:bodyPr/>
        <a:lstStyle/>
        <a:p>
          <a:r>
            <a:rPr lang="en-US" dirty="0"/>
            <a:t>Ratios by County</a:t>
          </a:r>
        </a:p>
      </dgm:t>
    </dgm:pt>
    <dgm:pt modelId="{3389D2C9-584D-430A-9929-980483A4829C}" type="parTrans" cxnId="{F1B09153-CE02-4017-878B-79B7E7AD5DFF}">
      <dgm:prSet/>
      <dgm:spPr/>
      <dgm:t>
        <a:bodyPr/>
        <a:lstStyle/>
        <a:p>
          <a:endParaRPr lang="en-US"/>
        </a:p>
      </dgm:t>
    </dgm:pt>
    <dgm:pt modelId="{D299EDB1-2345-48DE-AA80-766DCA1A410E}" type="sibTrans" cxnId="{F1B09153-CE02-4017-878B-79B7E7AD5DFF}">
      <dgm:prSet/>
      <dgm:spPr/>
      <dgm:t>
        <a:bodyPr/>
        <a:lstStyle/>
        <a:p>
          <a:endParaRPr lang="en-US"/>
        </a:p>
      </dgm:t>
    </dgm:pt>
    <dgm:pt modelId="{7953350D-0A86-4BC4-8EDC-BD52AA1CA644}">
      <dgm:prSet phldrT="[Text]"/>
      <dgm:spPr/>
      <dgm:t>
        <a:bodyPr/>
        <a:lstStyle/>
        <a:p>
          <a:pPr>
            <a:buFont typeface="Wingdings" panose="05000000000000000000" pitchFamily="2" charset="2"/>
            <a:buChar char="§"/>
          </a:pPr>
          <a:r>
            <a:rPr lang="en-US" dirty="0"/>
            <a:t>Percentage of the total number of submitted voter registration applications to the CBE divided by the total aggregate number of covered transactions for that county</a:t>
          </a:r>
        </a:p>
      </dgm:t>
    </dgm:pt>
    <dgm:pt modelId="{449AFD72-D246-4311-BD65-AFEC16841979}" type="parTrans" cxnId="{07E7317F-4AD8-4DEF-9091-22428F14C423}">
      <dgm:prSet/>
      <dgm:spPr/>
      <dgm:t>
        <a:bodyPr/>
        <a:lstStyle/>
        <a:p>
          <a:endParaRPr lang="en-US"/>
        </a:p>
      </dgm:t>
    </dgm:pt>
    <dgm:pt modelId="{184B98D3-7FD9-4D4B-BAB3-726955CFEEE2}" type="sibTrans" cxnId="{07E7317F-4AD8-4DEF-9091-22428F14C423}">
      <dgm:prSet/>
      <dgm:spPr/>
      <dgm:t>
        <a:bodyPr/>
        <a:lstStyle/>
        <a:p>
          <a:endParaRPr lang="en-US"/>
        </a:p>
      </dgm:t>
    </dgm:pt>
    <dgm:pt modelId="{CED8BCEB-9C2B-4047-A00E-80F736F42CED}" type="pres">
      <dgm:prSet presAssocID="{41F27BAE-A9D5-4E4D-86F5-0CF024A1C40F}" presName="linear" presStyleCnt="0">
        <dgm:presLayoutVars>
          <dgm:dir/>
          <dgm:animLvl val="lvl"/>
          <dgm:resizeHandles val="exact"/>
        </dgm:presLayoutVars>
      </dgm:prSet>
      <dgm:spPr/>
    </dgm:pt>
    <dgm:pt modelId="{1011FC8A-5E02-4622-B758-52DC1051B671}" type="pres">
      <dgm:prSet presAssocID="{E5B63903-391D-49CF-9856-EF96729060CF}" presName="parentLin" presStyleCnt="0"/>
      <dgm:spPr/>
    </dgm:pt>
    <dgm:pt modelId="{D5A563B0-2841-4FF2-9F33-91F33BCF78B1}" type="pres">
      <dgm:prSet presAssocID="{E5B63903-391D-49CF-9856-EF96729060CF}" presName="parentLeftMargin" presStyleLbl="node1" presStyleIdx="0" presStyleCnt="4"/>
      <dgm:spPr/>
    </dgm:pt>
    <dgm:pt modelId="{8645D138-2D26-403C-A1A2-C43B67B2C177}" type="pres">
      <dgm:prSet presAssocID="{E5B63903-391D-49CF-9856-EF96729060CF}" presName="parentText" presStyleLbl="node1" presStyleIdx="0" presStyleCnt="4">
        <dgm:presLayoutVars>
          <dgm:chMax val="0"/>
          <dgm:bulletEnabled val="1"/>
        </dgm:presLayoutVars>
      </dgm:prSet>
      <dgm:spPr/>
    </dgm:pt>
    <dgm:pt modelId="{F2E4CABD-FE59-4DA8-B9ED-E275F73CE292}" type="pres">
      <dgm:prSet presAssocID="{E5B63903-391D-49CF-9856-EF96729060CF}" presName="negativeSpace" presStyleCnt="0"/>
      <dgm:spPr/>
    </dgm:pt>
    <dgm:pt modelId="{D6DD6979-26D6-4F3D-B8DE-21B7C5E631E1}" type="pres">
      <dgm:prSet presAssocID="{E5B63903-391D-49CF-9856-EF96729060CF}" presName="childText" presStyleLbl="conFgAcc1" presStyleIdx="0" presStyleCnt="4">
        <dgm:presLayoutVars>
          <dgm:bulletEnabled val="1"/>
        </dgm:presLayoutVars>
      </dgm:prSet>
      <dgm:spPr/>
    </dgm:pt>
    <dgm:pt modelId="{F9FED350-ED80-4F63-9C55-3D460D28CF3B}" type="pres">
      <dgm:prSet presAssocID="{779AB2D6-4DFB-43DF-A8FD-117665558B0F}" presName="spaceBetweenRectangles" presStyleCnt="0"/>
      <dgm:spPr/>
    </dgm:pt>
    <dgm:pt modelId="{245A83C8-C307-476D-B5F5-27804F3E029E}" type="pres">
      <dgm:prSet presAssocID="{0041D0DA-AB22-4FE1-B12C-B446C7A6D4D9}" presName="parentLin" presStyleCnt="0"/>
      <dgm:spPr/>
    </dgm:pt>
    <dgm:pt modelId="{62410395-2F1A-40AE-A82B-C42934179269}" type="pres">
      <dgm:prSet presAssocID="{0041D0DA-AB22-4FE1-B12C-B446C7A6D4D9}" presName="parentLeftMargin" presStyleLbl="node1" presStyleIdx="0" presStyleCnt="4"/>
      <dgm:spPr/>
    </dgm:pt>
    <dgm:pt modelId="{D9AE53F2-ADF2-4531-A36A-7648DE171B22}" type="pres">
      <dgm:prSet presAssocID="{0041D0DA-AB22-4FE1-B12C-B446C7A6D4D9}" presName="parentText" presStyleLbl="node1" presStyleIdx="1" presStyleCnt="4">
        <dgm:presLayoutVars>
          <dgm:chMax val="0"/>
          <dgm:bulletEnabled val="1"/>
        </dgm:presLayoutVars>
      </dgm:prSet>
      <dgm:spPr/>
    </dgm:pt>
    <dgm:pt modelId="{00DA75CC-B308-43C4-82F3-588207FAA48C}" type="pres">
      <dgm:prSet presAssocID="{0041D0DA-AB22-4FE1-B12C-B446C7A6D4D9}" presName="negativeSpace" presStyleCnt="0"/>
      <dgm:spPr/>
    </dgm:pt>
    <dgm:pt modelId="{AD9A6E12-CCE0-48CC-878F-32D9927DE018}" type="pres">
      <dgm:prSet presAssocID="{0041D0DA-AB22-4FE1-B12C-B446C7A6D4D9}" presName="childText" presStyleLbl="conFgAcc1" presStyleIdx="1" presStyleCnt="4">
        <dgm:presLayoutVars>
          <dgm:bulletEnabled val="1"/>
        </dgm:presLayoutVars>
      </dgm:prSet>
      <dgm:spPr/>
    </dgm:pt>
    <dgm:pt modelId="{710CBE21-2FFC-47DF-8CC1-C02A2F928429}" type="pres">
      <dgm:prSet presAssocID="{A8FABFE8-4048-4265-BE24-DA8501C4EC80}" presName="spaceBetweenRectangles" presStyleCnt="0"/>
      <dgm:spPr/>
    </dgm:pt>
    <dgm:pt modelId="{140056B9-814B-41A9-8337-E94190551EC7}" type="pres">
      <dgm:prSet presAssocID="{761B4F24-CEF2-4653-B07C-8FC25CE48DC5}" presName="parentLin" presStyleCnt="0"/>
      <dgm:spPr/>
    </dgm:pt>
    <dgm:pt modelId="{9FDE2C9B-48DB-4010-AFF1-49C493E068B1}" type="pres">
      <dgm:prSet presAssocID="{761B4F24-CEF2-4653-B07C-8FC25CE48DC5}" presName="parentLeftMargin" presStyleLbl="node1" presStyleIdx="1" presStyleCnt="4"/>
      <dgm:spPr/>
    </dgm:pt>
    <dgm:pt modelId="{516AFBE0-D8C0-4EB2-AF10-F9D8BE0637C2}" type="pres">
      <dgm:prSet presAssocID="{761B4F24-CEF2-4653-B07C-8FC25CE48DC5}" presName="parentText" presStyleLbl="node1" presStyleIdx="2" presStyleCnt="4">
        <dgm:presLayoutVars>
          <dgm:chMax val="0"/>
          <dgm:bulletEnabled val="1"/>
        </dgm:presLayoutVars>
      </dgm:prSet>
      <dgm:spPr/>
    </dgm:pt>
    <dgm:pt modelId="{EBFC06B4-CCDC-4B02-819F-082E380AF5D0}" type="pres">
      <dgm:prSet presAssocID="{761B4F24-CEF2-4653-B07C-8FC25CE48DC5}" presName="negativeSpace" presStyleCnt="0"/>
      <dgm:spPr/>
    </dgm:pt>
    <dgm:pt modelId="{2A4F83CC-AE82-44DB-9B76-3AD71458571F}" type="pres">
      <dgm:prSet presAssocID="{761B4F24-CEF2-4653-B07C-8FC25CE48DC5}" presName="childText" presStyleLbl="conFgAcc1" presStyleIdx="2" presStyleCnt="4">
        <dgm:presLayoutVars>
          <dgm:bulletEnabled val="1"/>
        </dgm:presLayoutVars>
      </dgm:prSet>
      <dgm:spPr/>
    </dgm:pt>
    <dgm:pt modelId="{DDCF080E-0BA8-4CE2-BA8A-4C3F00990662}" type="pres">
      <dgm:prSet presAssocID="{8C14F7EB-8CE4-4939-AD03-AD5F1344459F}" presName="spaceBetweenRectangles" presStyleCnt="0"/>
      <dgm:spPr/>
    </dgm:pt>
    <dgm:pt modelId="{DB70BE41-4DE3-4C54-ABB4-68AC1F79649F}" type="pres">
      <dgm:prSet presAssocID="{80064261-F994-48D0-BC82-DB38EB437577}" presName="parentLin" presStyleCnt="0"/>
      <dgm:spPr/>
    </dgm:pt>
    <dgm:pt modelId="{72C2854B-EB83-4B60-B97F-AB3FBD6EADF6}" type="pres">
      <dgm:prSet presAssocID="{80064261-F994-48D0-BC82-DB38EB437577}" presName="parentLeftMargin" presStyleLbl="node1" presStyleIdx="2" presStyleCnt="4"/>
      <dgm:spPr/>
    </dgm:pt>
    <dgm:pt modelId="{E259BCA7-E055-478C-8605-2BA0F994E484}" type="pres">
      <dgm:prSet presAssocID="{80064261-F994-48D0-BC82-DB38EB437577}" presName="parentText" presStyleLbl="node1" presStyleIdx="3" presStyleCnt="4">
        <dgm:presLayoutVars>
          <dgm:chMax val="0"/>
          <dgm:bulletEnabled val="1"/>
        </dgm:presLayoutVars>
      </dgm:prSet>
      <dgm:spPr/>
    </dgm:pt>
    <dgm:pt modelId="{D84D7EC7-D086-49F0-8CB8-A9F8A2954106}" type="pres">
      <dgm:prSet presAssocID="{80064261-F994-48D0-BC82-DB38EB437577}" presName="negativeSpace" presStyleCnt="0"/>
      <dgm:spPr/>
    </dgm:pt>
    <dgm:pt modelId="{FBCBF0BC-183A-4E6C-857D-85CCA64E35B1}" type="pres">
      <dgm:prSet presAssocID="{80064261-F994-48D0-BC82-DB38EB437577}" presName="childText" presStyleLbl="conFgAcc1" presStyleIdx="3" presStyleCnt="4">
        <dgm:presLayoutVars>
          <dgm:bulletEnabled val="1"/>
        </dgm:presLayoutVars>
      </dgm:prSet>
      <dgm:spPr/>
    </dgm:pt>
  </dgm:ptLst>
  <dgm:cxnLst>
    <dgm:cxn modelId="{9EC3E90A-7A4F-4722-A0BB-FF234B6DCDF1}" srcId="{0041D0DA-AB22-4FE1-B12C-B446C7A6D4D9}" destId="{8F2F34FD-A4B3-4406-94F9-50A9E5FFCDE8}" srcOrd="0" destOrd="0" parTransId="{4D9B19E2-82D2-42BC-A5CD-BC9D1D53A099}" sibTransId="{F44089B3-4CA1-4921-AF7D-0ADDF3B59EAE}"/>
    <dgm:cxn modelId="{47B40519-0631-43CC-A5DB-3592FECAF37E}" type="presOf" srcId="{761B4F24-CEF2-4653-B07C-8FC25CE48DC5}" destId="{9FDE2C9B-48DB-4010-AFF1-49C493E068B1}" srcOrd="0" destOrd="0" presId="urn:microsoft.com/office/officeart/2005/8/layout/list1"/>
    <dgm:cxn modelId="{C5C8E019-10C8-460E-A99F-BFBCCF7D25B7}" type="presOf" srcId="{7953350D-0A86-4BC4-8EDC-BD52AA1CA644}" destId="{FBCBF0BC-183A-4E6C-857D-85CCA64E35B1}" srcOrd="0" destOrd="0" presId="urn:microsoft.com/office/officeart/2005/8/layout/list1"/>
    <dgm:cxn modelId="{6434B81B-2D87-4E11-AD0E-CE7EC0758E3F}" type="presOf" srcId="{13C41D5F-D44D-430E-BA2C-BCE1C2EBF91E}" destId="{D6DD6979-26D6-4F3D-B8DE-21B7C5E631E1}" srcOrd="0" destOrd="0" presId="urn:microsoft.com/office/officeart/2005/8/layout/list1"/>
    <dgm:cxn modelId="{44FB9363-7B4D-4937-BE45-37E9D741774C}" type="presOf" srcId="{761B4F24-CEF2-4653-B07C-8FC25CE48DC5}" destId="{516AFBE0-D8C0-4EB2-AF10-F9D8BE0637C2}" srcOrd="1" destOrd="0" presId="urn:microsoft.com/office/officeart/2005/8/layout/list1"/>
    <dgm:cxn modelId="{8D999A4B-2D29-462D-87B5-6EEF6D8F0ABE}" srcId="{41F27BAE-A9D5-4E4D-86F5-0CF024A1C40F}" destId="{0041D0DA-AB22-4FE1-B12C-B446C7A6D4D9}" srcOrd="1" destOrd="0" parTransId="{C811B394-38D0-44A3-BB79-C84349D25E1D}" sibTransId="{A8FABFE8-4048-4265-BE24-DA8501C4EC80}"/>
    <dgm:cxn modelId="{F1B09153-CE02-4017-878B-79B7E7AD5DFF}" srcId="{41F27BAE-A9D5-4E4D-86F5-0CF024A1C40F}" destId="{80064261-F994-48D0-BC82-DB38EB437577}" srcOrd="3" destOrd="0" parTransId="{3389D2C9-584D-430A-9929-980483A4829C}" sibTransId="{D299EDB1-2345-48DE-AA80-766DCA1A410E}"/>
    <dgm:cxn modelId="{4FD25D57-3CA8-4958-AD14-319041B0DF2B}" type="presOf" srcId="{E5B63903-391D-49CF-9856-EF96729060CF}" destId="{8645D138-2D26-403C-A1A2-C43B67B2C177}" srcOrd="1" destOrd="0" presId="urn:microsoft.com/office/officeart/2005/8/layout/list1"/>
    <dgm:cxn modelId="{C8DB987D-4A07-4A86-BD84-A74FACA5C461}" type="presOf" srcId="{0041D0DA-AB22-4FE1-B12C-B446C7A6D4D9}" destId="{62410395-2F1A-40AE-A82B-C42934179269}" srcOrd="0" destOrd="0" presId="urn:microsoft.com/office/officeart/2005/8/layout/list1"/>
    <dgm:cxn modelId="{07E7317F-4AD8-4DEF-9091-22428F14C423}" srcId="{80064261-F994-48D0-BC82-DB38EB437577}" destId="{7953350D-0A86-4BC4-8EDC-BD52AA1CA644}" srcOrd="0" destOrd="0" parTransId="{449AFD72-D246-4311-BD65-AFEC16841979}" sibTransId="{184B98D3-7FD9-4D4B-BAB3-726955CFEEE2}"/>
    <dgm:cxn modelId="{2799E47F-382A-4764-92BC-A67828BFE7C2}" srcId="{E5B63903-391D-49CF-9856-EF96729060CF}" destId="{13C41D5F-D44D-430E-BA2C-BCE1C2EBF91E}" srcOrd="0" destOrd="0" parTransId="{861498B0-A938-4D74-B554-AFDE897BF5C1}" sibTransId="{3FE691B4-4369-4A51-84F4-A409E13F6CDA}"/>
    <dgm:cxn modelId="{0350CDAD-C384-4CDC-BDA8-8C8559083405}" type="presOf" srcId="{E188CB1C-A6A4-48CD-B9EA-D8B51B6F3D9A}" destId="{2A4F83CC-AE82-44DB-9B76-3AD71458571F}" srcOrd="0" destOrd="0" presId="urn:microsoft.com/office/officeart/2005/8/layout/list1"/>
    <dgm:cxn modelId="{D07B54B1-9C63-4BAE-A471-BDB7A0F793B2}" srcId="{761B4F24-CEF2-4653-B07C-8FC25CE48DC5}" destId="{E188CB1C-A6A4-48CD-B9EA-D8B51B6F3D9A}" srcOrd="0" destOrd="0" parTransId="{E4A0E2BA-E80F-4105-89EB-049226ACAED5}" sibTransId="{3258A23C-888C-4DDE-9425-64EFA378A47F}"/>
    <dgm:cxn modelId="{8FD7C1B3-0F91-4C43-91F7-B55ED02C88BC}" type="presOf" srcId="{0041D0DA-AB22-4FE1-B12C-B446C7A6D4D9}" destId="{D9AE53F2-ADF2-4531-A36A-7648DE171B22}" srcOrd="1" destOrd="0" presId="urn:microsoft.com/office/officeart/2005/8/layout/list1"/>
    <dgm:cxn modelId="{025DDECC-6859-4168-8DC3-6FB5C9B5E139}" type="presOf" srcId="{41F27BAE-A9D5-4E4D-86F5-0CF024A1C40F}" destId="{CED8BCEB-9C2B-4047-A00E-80F736F42CED}" srcOrd="0" destOrd="0" presId="urn:microsoft.com/office/officeart/2005/8/layout/list1"/>
    <dgm:cxn modelId="{7218F8DA-2DAF-4922-A06A-1CFD79FEA0E3}" type="presOf" srcId="{80064261-F994-48D0-BC82-DB38EB437577}" destId="{E259BCA7-E055-478C-8605-2BA0F994E484}" srcOrd="1" destOrd="0" presId="urn:microsoft.com/office/officeart/2005/8/layout/list1"/>
    <dgm:cxn modelId="{A1437FDC-C544-4153-84B9-BC59E2A736D1}" type="presOf" srcId="{8F2F34FD-A4B3-4406-94F9-50A9E5FFCDE8}" destId="{AD9A6E12-CCE0-48CC-878F-32D9927DE018}" srcOrd="0" destOrd="0" presId="urn:microsoft.com/office/officeart/2005/8/layout/list1"/>
    <dgm:cxn modelId="{9C7A8DE5-71A4-48A4-A8D3-DCA38FDCEED6}" srcId="{41F27BAE-A9D5-4E4D-86F5-0CF024A1C40F}" destId="{761B4F24-CEF2-4653-B07C-8FC25CE48DC5}" srcOrd="2" destOrd="0" parTransId="{8D115D62-AC27-4320-BA71-B3A6D4710BE5}" sibTransId="{8C14F7EB-8CE4-4939-AD03-AD5F1344459F}"/>
    <dgm:cxn modelId="{94DDE4EC-1EE0-42BA-930B-2E9E673D29E8}" type="presOf" srcId="{E5B63903-391D-49CF-9856-EF96729060CF}" destId="{D5A563B0-2841-4FF2-9F33-91F33BCF78B1}" srcOrd="0" destOrd="0" presId="urn:microsoft.com/office/officeart/2005/8/layout/list1"/>
    <dgm:cxn modelId="{4C05FCEE-AF0A-4A29-A2FC-D198D9BB9B29}" srcId="{41F27BAE-A9D5-4E4D-86F5-0CF024A1C40F}" destId="{E5B63903-391D-49CF-9856-EF96729060CF}" srcOrd="0" destOrd="0" parTransId="{21515451-2ADD-43EC-92F4-EBC7B59431BD}" sibTransId="{779AB2D6-4DFB-43DF-A8FD-117665558B0F}"/>
    <dgm:cxn modelId="{D344F5FD-8719-42D0-B776-C1B70F430F7A}" type="presOf" srcId="{80064261-F994-48D0-BC82-DB38EB437577}" destId="{72C2854B-EB83-4B60-B97F-AB3FBD6EADF6}" srcOrd="0" destOrd="0" presId="urn:microsoft.com/office/officeart/2005/8/layout/list1"/>
    <dgm:cxn modelId="{4B6C935E-0E9D-48FC-B94C-D8D2EF10B014}" type="presParOf" srcId="{CED8BCEB-9C2B-4047-A00E-80F736F42CED}" destId="{1011FC8A-5E02-4622-B758-52DC1051B671}" srcOrd="0" destOrd="0" presId="urn:microsoft.com/office/officeart/2005/8/layout/list1"/>
    <dgm:cxn modelId="{CD3CDDFD-5365-4B23-8D34-F8975A80EC59}" type="presParOf" srcId="{1011FC8A-5E02-4622-B758-52DC1051B671}" destId="{D5A563B0-2841-4FF2-9F33-91F33BCF78B1}" srcOrd="0" destOrd="0" presId="urn:microsoft.com/office/officeart/2005/8/layout/list1"/>
    <dgm:cxn modelId="{7C05C125-075B-4118-B796-CD009AEBE1A8}" type="presParOf" srcId="{1011FC8A-5E02-4622-B758-52DC1051B671}" destId="{8645D138-2D26-403C-A1A2-C43B67B2C177}" srcOrd="1" destOrd="0" presId="urn:microsoft.com/office/officeart/2005/8/layout/list1"/>
    <dgm:cxn modelId="{BD20F1D1-371A-4AAE-BA64-8B5D605D7B46}" type="presParOf" srcId="{CED8BCEB-9C2B-4047-A00E-80F736F42CED}" destId="{F2E4CABD-FE59-4DA8-B9ED-E275F73CE292}" srcOrd="1" destOrd="0" presId="urn:microsoft.com/office/officeart/2005/8/layout/list1"/>
    <dgm:cxn modelId="{A65BF7C2-17B2-48E5-9F19-8A6EB14638DB}" type="presParOf" srcId="{CED8BCEB-9C2B-4047-A00E-80F736F42CED}" destId="{D6DD6979-26D6-4F3D-B8DE-21B7C5E631E1}" srcOrd="2" destOrd="0" presId="urn:microsoft.com/office/officeart/2005/8/layout/list1"/>
    <dgm:cxn modelId="{01926BCF-BAFE-425E-8354-2685FA5D3986}" type="presParOf" srcId="{CED8BCEB-9C2B-4047-A00E-80F736F42CED}" destId="{F9FED350-ED80-4F63-9C55-3D460D28CF3B}" srcOrd="3" destOrd="0" presId="urn:microsoft.com/office/officeart/2005/8/layout/list1"/>
    <dgm:cxn modelId="{5DB8B87A-28FA-4B30-A01B-697588B3FDC1}" type="presParOf" srcId="{CED8BCEB-9C2B-4047-A00E-80F736F42CED}" destId="{245A83C8-C307-476D-B5F5-27804F3E029E}" srcOrd="4" destOrd="0" presId="urn:microsoft.com/office/officeart/2005/8/layout/list1"/>
    <dgm:cxn modelId="{55E99F44-1B99-415E-BB7B-C23D89B74F61}" type="presParOf" srcId="{245A83C8-C307-476D-B5F5-27804F3E029E}" destId="{62410395-2F1A-40AE-A82B-C42934179269}" srcOrd="0" destOrd="0" presId="urn:microsoft.com/office/officeart/2005/8/layout/list1"/>
    <dgm:cxn modelId="{26043396-053D-4D93-9718-CDBB734163FC}" type="presParOf" srcId="{245A83C8-C307-476D-B5F5-27804F3E029E}" destId="{D9AE53F2-ADF2-4531-A36A-7648DE171B22}" srcOrd="1" destOrd="0" presId="urn:microsoft.com/office/officeart/2005/8/layout/list1"/>
    <dgm:cxn modelId="{A75B5E35-6505-479F-BB1C-B9888451535A}" type="presParOf" srcId="{CED8BCEB-9C2B-4047-A00E-80F736F42CED}" destId="{00DA75CC-B308-43C4-82F3-588207FAA48C}" srcOrd="5" destOrd="0" presId="urn:microsoft.com/office/officeart/2005/8/layout/list1"/>
    <dgm:cxn modelId="{E45D2ACE-5706-4484-82FE-D6D3D6622736}" type="presParOf" srcId="{CED8BCEB-9C2B-4047-A00E-80F736F42CED}" destId="{AD9A6E12-CCE0-48CC-878F-32D9927DE018}" srcOrd="6" destOrd="0" presId="urn:microsoft.com/office/officeart/2005/8/layout/list1"/>
    <dgm:cxn modelId="{0F068E12-FFB4-4CA3-85B7-74B7DE082803}" type="presParOf" srcId="{CED8BCEB-9C2B-4047-A00E-80F736F42CED}" destId="{710CBE21-2FFC-47DF-8CC1-C02A2F928429}" srcOrd="7" destOrd="0" presId="urn:microsoft.com/office/officeart/2005/8/layout/list1"/>
    <dgm:cxn modelId="{416746BF-F712-4396-B6E6-51F784E0AB52}" type="presParOf" srcId="{CED8BCEB-9C2B-4047-A00E-80F736F42CED}" destId="{140056B9-814B-41A9-8337-E94190551EC7}" srcOrd="8" destOrd="0" presId="urn:microsoft.com/office/officeart/2005/8/layout/list1"/>
    <dgm:cxn modelId="{F77F5572-D73B-4357-AB0C-F04C140A5619}" type="presParOf" srcId="{140056B9-814B-41A9-8337-E94190551EC7}" destId="{9FDE2C9B-48DB-4010-AFF1-49C493E068B1}" srcOrd="0" destOrd="0" presId="urn:microsoft.com/office/officeart/2005/8/layout/list1"/>
    <dgm:cxn modelId="{D6E1AEA4-0EDD-4047-A10B-6270C00611EA}" type="presParOf" srcId="{140056B9-814B-41A9-8337-E94190551EC7}" destId="{516AFBE0-D8C0-4EB2-AF10-F9D8BE0637C2}" srcOrd="1" destOrd="0" presId="urn:microsoft.com/office/officeart/2005/8/layout/list1"/>
    <dgm:cxn modelId="{4C4911F9-17EA-4230-AFA3-5FE5D7173E4F}" type="presParOf" srcId="{CED8BCEB-9C2B-4047-A00E-80F736F42CED}" destId="{EBFC06B4-CCDC-4B02-819F-082E380AF5D0}" srcOrd="9" destOrd="0" presId="urn:microsoft.com/office/officeart/2005/8/layout/list1"/>
    <dgm:cxn modelId="{8C313B6F-7667-48F3-BC50-77F466CAF4A0}" type="presParOf" srcId="{CED8BCEB-9C2B-4047-A00E-80F736F42CED}" destId="{2A4F83CC-AE82-44DB-9B76-3AD71458571F}" srcOrd="10" destOrd="0" presId="urn:microsoft.com/office/officeart/2005/8/layout/list1"/>
    <dgm:cxn modelId="{33A57A89-A190-4C5D-85C4-5F24FD95876C}" type="presParOf" srcId="{CED8BCEB-9C2B-4047-A00E-80F736F42CED}" destId="{DDCF080E-0BA8-4CE2-BA8A-4C3F00990662}" srcOrd="11" destOrd="0" presId="urn:microsoft.com/office/officeart/2005/8/layout/list1"/>
    <dgm:cxn modelId="{FEE68602-EE10-4CFF-BA98-93D91FD0D8E4}" type="presParOf" srcId="{CED8BCEB-9C2B-4047-A00E-80F736F42CED}" destId="{DB70BE41-4DE3-4C54-ABB4-68AC1F79649F}" srcOrd="12" destOrd="0" presId="urn:microsoft.com/office/officeart/2005/8/layout/list1"/>
    <dgm:cxn modelId="{FE01EDAE-80E9-43A8-95DF-C23FDCE5EF4D}" type="presParOf" srcId="{DB70BE41-4DE3-4C54-ABB4-68AC1F79649F}" destId="{72C2854B-EB83-4B60-B97F-AB3FBD6EADF6}" srcOrd="0" destOrd="0" presId="urn:microsoft.com/office/officeart/2005/8/layout/list1"/>
    <dgm:cxn modelId="{4DDAF9C2-60BD-4F01-BA18-2DA730311FC0}" type="presParOf" srcId="{DB70BE41-4DE3-4C54-ABB4-68AC1F79649F}" destId="{E259BCA7-E055-478C-8605-2BA0F994E484}" srcOrd="1" destOrd="0" presId="urn:microsoft.com/office/officeart/2005/8/layout/list1"/>
    <dgm:cxn modelId="{AE0E64D7-AB97-454D-8E91-93A43D5FC4BB}" type="presParOf" srcId="{CED8BCEB-9C2B-4047-A00E-80F736F42CED}" destId="{D84D7EC7-D086-49F0-8CB8-A9F8A2954106}" srcOrd="13" destOrd="0" presId="urn:microsoft.com/office/officeart/2005/8/layout/list1"/>
    <dgm:cxn modelId="{E2CAD69B-003A-4C17-B885-4D23942F22EA}" type="presParOf" srcId="{CED8BCEB-9C2B-4047-A00E-80F736F42CED}" destId="{FBCBF0BC-183A-4E6C-857D-85CCA64E35B1}"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834C085-DDB5-442E-B3E1-715B73BE8896}" type="doc">
      <dgm:prSet loTypeId="urn:microsoft.com/office/officeart/2005/8/layout/pList2" loCatId="list" qsTypeId="urn:microsoft.com/office/officeart/2005/8/quickstyle/simple1" qsCatId="simple" csTypeId="urn:microsoft.com/office/officeart/2005/8/colors/accent1_2" csCatId="accent1" phldr="1"/>
      <dgm:spPr/>
    </dgm:pt>
    <dgm:pt modelId="{BFBC8980-654E-4D60-A1A7-113AFCBFF9C2}">
      <dgm:prSet phldrT="[Text]"/>
      <dgm:spPr/>
      <dgm:t>
        <a:bodyPr/>
        <a:lstStyle/>
        <a:p>
          <a:r>
            <a:rPr lang="en-US" dirty="0"/>
            <a:t>Our website address is  </a:t>
          </a:r>
          <a:r>
            <a:rPr lang="en-US" u="sng" dirty="0">
              <a:solidFill>
                <a:schemeClr val="bg1">
                  <a:lumMod val="95000"/>
                </a:schemeClr>
              </a:solidFill>
            </a:rPr>
            <a:t>www.ncsbe.gov </a:t>
          </a:r>
        </a:p>
      </dgm:t>
    </dgm:pt>
    <dgm:pt modelId="{7E68EF4A-38E7-42E1-9212-EEC663D94703}" type="parTrans" cxnId="{49EAD383-E659-496E-A193-1F0E07258985}">
      <dgm:prSet/>
      <dgm:spPr/>
      <dgm:t>
        <a:bodyPr/>
        <a:lstStyle/>
        <a:p>
          <a:endParaRPr lang="en-US"/>
        </a:p>
      </dgm:t>
    </dgm:pt>
    <dgm:pt modelId="{86864BA7-6C06-44AC-BE4E-29C8AD1410D9}" type="sibTrans" cxnId="{49EAD383-E659-496E-A193-1F0E07258985}">
      <dgm:prSet/>
      <dgm:spPr/>
      <dgm:t>
        <a:bodyPr/>
        <a:lstStyle/>
        <a:p>
          <a:endParaRPr lang="en-US"/>
        </a:p>
      </dgm:t>
    </dgm:pt>
    <dgm:pt modelId="{70F36C62-A2FB-465A-8DBA-D11B6F356BDF}">
      <dgm:prSet phldrT="[Text]"/>
      <dgm:spPr/>
      <dgm:t>
        <a:bodyPr/>
        <a:lstStyle/>
        <a:p>
          <a:r>
            <a:rPr lang="en-US" dirty="0"/>
            <a:t>Click the “Registering” tab near the top of the homepage. Scroll toward the bottom of the page and click the box that states “National Voter Registration Act (NVRA)”</a:t>
          </a:r>
        </a:p>
      </dgm:t>
    </dgm:pt>
    <dgm:pt modelId="{02FA9531-30B1-4CC1-B583-AD4292CFEBC4}" type="parTrans" cxnId="{0A7EE3FF-EE80-4979-B2ED-85813BB247B5}">
      <dgm:prSet/>
      <dgm:spPr/>
      <dgm:t>
        <a:bodyPr/>
        <a:lstStyle/>
        <a:p>
          <a:endParaRPr lang="en-US"/>
        </a:p>
      </dgm:t>
    </dgm:pt>
    <dgm:pt modelId="{347B2983-4F4B-4836-A227-B20EE2980240}" type="sibTrans" cxnId="{0A7EE3FF-EE80-4979-B2ED-85813BB247B5}">
      <dgm:prSet/>
      <dgm:spPr/>
      <dgm:t>
        <a:bodyPr/>
        <a:lstStyle/>
        <a:p>
          <a:endParaRPr lang="en-US"/>
        </a:p>
      </dgm:t>
    </dgm:pt>
    <dgm:pt modelId="{47765D9A-B214-48BC-B5E0-0924662BEB62}">
      <dgm:prSet phldrT="[Text]"/>
      <dgm:spPr/>
      <dgm:t>
        <a:bodyPr/>
        <a:lstStyle/>
        <a:p>
          <a:r>
            <a:rPr lang="en-US" dirty="0"/>
            <a:t>To access the monthly statistics on NVRA registrations and to order Voter Registration Applications use the links in the box on the right side of the page</a:t>
          </a:r>
        </a:p>
      </dgm:t>
    </dgm:pt>
    <dgm:pt modelId="{39A7B8CA-1D56-45BC-B2AF-7A0B60642177}" type="parTrans" cxnId="{FB89A6AF-7883-4EE3-ABB7-02FED35CE347}">
      <dgm:prSet/>
      <dgm:spPr/>
      <dgm:t>
        <a:bodyPr/>
        <a:lstStyle/>
        <a:p>
          <a:endParaRPr lang="en-US"/>
        </a:p>
      </dgm:t>
    </dgm:pt>
    <dgm:pt modelId="{2DDECD90-E49B-4D09-A45C-1EAFB767E5EC}" type="sibTrans" cxnId="{FB89A6AF-7883-4EE3-ABB7-02FED35CE347}">
      <dgm:prSet/>
      <dgm:spPr/>
      <dgm:t>
        <a:bodyPr/>
        <a:lstStyle/>
        <a:p>
          <a:endParaRPr lang="en-US"/>
        </a:p>
      </dgm:t>
    </dgm:pt>
    <dgm:pt modelId="{162A8127-82A2-409E-AE8B-49EBD75917E5}" type="pres">
      <dgm:prSet presAssocID="{A834C085-DDB5-442E-B3E1-715B73BE8896}" presName="Name0" presStyleCnt="0">
        <dgm:presLayoutVars>
          <dgm:dir/>
          <dgm:resizeHandles val="exact"/>
        </dgm:presLayoutVars>
      </dgm:prSet>
      <dgm:spPr/>
    </dgm:pt>
    <dgm:pt modelId="{EA77D080-CECA-49FC-B8A7-3D429091EF9B}" type="pres">
      <dgm:prSet presAssocID="{A834C085-DDB5-442E-B3E1-715B73BE8896}" presName="bkgdShp" presStyleLbl="alignAccFollowNode1" presStyleIdx="0" presStyleCnt="1"/>
      <dgm:spPr/>
    </dgm:pt>
    <dgm:pt modelId="{C3C9B5B7-BAB5-4B99-871B-C499D856928A}" type="pres">
      <dgm:prSet presAssocID="{A834C085-DDB5-442E-B3E1-715B73BE8896}" presName="linComp" presStyleCnt="0"/>
      <dgm:spPr/>
    </dgm:pt>
    <dgm:pt modelId="{68F5727A-BC5B-42BE-A9FB-089AD3A25EC3}" type="pres">
      <dgm:prSet presAssocID="{BFBC8980-654E-4D60-A1A7-113AFCBFF9C2}" presName="compNode" presStyleCnt="0"/>
      <dgm:spPr/>
    </dgm:pt>
    <dgm:pt modelId="{CF70A3CE-0FF8-474C-A1FE-93F0BF0C76FF}" type="pres">
      <dgm:prSet presAssocID="{BFBC8980-654E-4D60-A1A7-113AFCBFF9C2}" presName="node" presStyleLbl="node1" presStyleIdx="0" presStyleCnt="3">
        <dgm:presLayoutVars>
          <dgm:bulletEnabled val="1"/>
        </dgm:presLayoutVars>
      </dgm:prSet>
      <dgm:spPr/>
    </dgm:pt>
    <dgm:pt modelId="{89110B98-EDA6-448E-90CC-7ADC6BA2A111}" type="pres">
      <dgm:prSet presAssocID="{BFBC8980-654E-4D60-A1A7-113AFCBFF9C2}" presName="invisiNode" presStyleLbl="node1" presStyleIdx="0" presStyleCnt="3"/>
      <dgm:spPr/>
    </dgm:pt>
    <dgm:pt modelId="{F52A0161-6EA0-440C-A103-0112C4FA2E81}" type="pres">
      <dgm:prSet presAssocID="{BFBC8980-654E-4D60-A1A7-113AFCBFF9C2}" presName="imagNode" presStyleLbl="fgImgPlace1" presStyleIdx="0" presStyleCnt="3"/>
      <dgm:spPr>
        <a:blipFill rotWithShape="1">
          <a:blip xmlns:r="http://schemas.openxmlformats.org/officeDocument/2006/relationships" r:embed="rId1"/>
          <a:srcRect/>
          <a:stretch>
            <a:fillRect l="-1000" r="-1000"/>
          </a:stretch>
        </a:blipFill>
      </dgm:spPr>
    </dgm:pt>
    <dgm:pt modelId="{4B4E3DAF-792B-40C4-BA93-B1CAA883E101}" type="pres">
      <dgm:prSet presAssocID="{86864BA7-6C06-44AC-BE4E-29C8AD1410D9}" presName="sibTrans" presStyleLbl="sibTrans2D1" presStyleIdx="0" presStyleCnt="0"/>
      <dgm:spPr/>
    </dgm:pt>
    <dgm:pt modelId="{D7CDB689-2026-4F93-804D-A7ED03DB64A5}" type="pres">
      <dgm:prSet presAssocID="{70F36C62-A2FB-465A-8DBA-D11B6F356BDF}" presName="compNode" presStyleCnt="0"/>
      <dgm:spPr/>
    </dgm:pt>
    <dgm:pt modelId="{56867A72-B95E-4FFA-B715-91B94615DDC7}" type="pres">
      <dgm:prSet presAssocID="{70F36C62-A2FB-465A-8DBA-D11B6F356BDF}" presName="node" presStyleLbl="node1" presStyleIdx="1" presStyleCnt="3">
        <dgm:presLayoutVars>
          <dgm:bulletEnabled val="1"/>
        </dgm:presLayoutVars>
      </dgm:prSet>
      <dgm:spPr/>
    </dgm:pt>
    <dgm:pt modelId="{C7374172-E575-4A56-9199-5B4C40EED0ED}" type="pres">
      <dgm:prSet presAssocID="{70F36C62-A2FB-465A-8DBA-D11B6F356BDF}" presName="invisiNode" presStyleLbl="node1" presStyleIdx="1" presStyleCnt="3"/>
      <dgm:spPr/>
    </dgm:pt>
    <dgm:pt modelId="{5ADC7CCA-EC46-49F0-ABFF-EC2823CB9DE1}" type="pres">
      <dgm:prSet presAssocID="{70F36C62-A2FB-465A-8DBA-D11B6F356BDF}" presName="imagNode" presStyleLbl="fgImgPlace1" presStyleIdx="1" presStyleCnt="3"/>
      <dgm:spPr>
        <a:blipFill rotWithShape="1">
          <a:blip xmlns:r="http://schemas.openxmlformats.org/officeDocument/2006/relationships" r:embed="rId2"/>
          <a:srcRect/>
          <a:stretch>
            <a:fillRect l="-3000" r="-3000"/>
          </a:stretch>
        </a:blipFill>
      </dgm:spPr>
    </dgm:pt>
    <dgm:pt modelId="{8432C74E-A2EB-4DD8-956A-3D007BAD1FD9}" type="pres">
      <dgm:prSet presAssocID="{347B2983-4F4B-4836-A227-B20EE2980240}" presName="sibTrans" presStyleLbl="sibTrans2D1" presStyleIdx="0" presStyleCnt="0"/>
      <dgm:spPr/>
    </dgm:pt>
    <dgm:pt modelId="{7EA3720B-221D-466A-BA98-3B8A5EF33930}" type="pres">
      <dgm:prSet presAssocID="{47765D9A-B214-48BC-B5E0-0924662BEB62}" presName="compNode" presStyleCnt="0"/>
      <dgm:spPr/>
    </dgm:pt>
    <dgm:pt modelId="{98BB9AF1-AC47-4430-9966-A6736767B754}" type="pres">
      <dgm:prSet presAssocID="{47765D9A-B214-48BC-B5E0-0924662BEB62}" presName="node" presStyleLbl="node1" presStyleIdx="2" presStyleCnt="3">
        <dgm:presLayoutVars>
          <dgm:bulletEnabled val="1"/>
        </dgm:presLayoutVars>
      </dgm:prSet>
      <dgm:spPr/>
    </dgm:pt>
    <dgm:pt modelId="{6441F877-9330-423F-93B7-79B8650B06AA}" type="pres">
      <dgm:prSet presAssocID="{47765D9A-B214-48BC-B5E0-0924662BEB62}" presName="invisiNode" presStyleLbl="node1" presStyleIdx="2" presStyleCnt="3"/>
      <dgm:spPr/>
    </dgm:pt>
    <dgm:pt modelId="{25617F83-622A-489D-8BAB-74BDAC09570F}" type="pres">
      <dgm:prSet presAssocID="{47765D9A-B214-48BC-B5E0-0924662BEB62}" presName="imagNode" presStyleLbl="fgImgPlace1" presStyleIdx="2" presStyleCnt="3"/>
      <dgm:spPr>
        <a:blipFill rotWithShape="1">
          <a:blip xmlns:r="http://schemas.openxmlformats.org/officeDocument/2006/relationships" r:embed="rId3"/>
          <a:srcRect/>
          <a:stretch>
            <a:fillRect l="-3000" r="-3000"/>
          </a:stretch>
        </a:blipFill>
      </dgm:spPr>
    </dgm:pt>
  </dgm:ptLst>
  <dgm:cxnLst>
    <dgm:cxn modelId="{7C01C432-CC16-40A8-9B0C-957E5766447D}" type="presOf" srcId="{70F36C62-A2FB-465A-8DBA-D11B6F356BDF}" destId="{56867A72-B95E-4FFA-B715-91B94615DDC7}" srcOrd="0" destOrd="0" presId="urn:microsoft.com/office/officeart/2005/8/layout/pList2"/>
    <dgm:cxn modelId="{28346D4F-4A95-4567-B7DA-CEF7A72A2A6F}" type="presOf" srcId="{86864BA7-6C06-44AC-BE4E-29C8AD1410D9}" destId="{4B4E3DAF-792B-40C4-BA93-B1CAA883E101}" srcOrd="0" destOrd="0" presId="urn:microsoft.com/office/officeart/2005/8/layout/pList2"/>
    <dgm:cxn modelId="{49EAD383-E659-496E-A193-1F0E07258985}" srcId="{A834C085-DDB5-442E-B3E1-715B73BE8896}" destId="{BFBC8980-654E-4D60-A1A7-113AFCBFF9C2}" srcOrd="0" destOrd="0" parTransId="{7E68EF4A-38E7-42E1-9212-EEC663D94703}" sibTransId="{86864BA7-6C06-44AC-BE4E-29C8AD1410D9}"/>
    <dgm:cxn modelId="{AEA8A3AC-56EE-462E-BCB8-6AC2CC38C4A4}" type="presOf" srcId="{BFBC8980-654E-4D60-A1A7-113AFCBFF9C2}" destId="{CF70A3CE-0FF8-474C-A1FE-93F0BF0C76FF}" srcOrd="0" destOrd="0" presId="urn:microsoft.com/office/officeart/2005/8/layout/pList2"/>
    <dgm:cxn modelId="{0931A9AD-6C52-4830-A237-E625141BE85A}" type="presOf" srcId="{A834C085-DDB5-442E-B3E1-715B73BE8896}" destId="{162A8127-82A2-409E-AE8B-49EBD75917E5}" srcOrd="0" destOrd="0" presId="urn:microsoft.com/office/officeart/2005/8/layout/pList2"/>
    <dgm:cxn modelId="{FB89A6AF-7883-4EE3-ABB7-02FED35CE347}" srcId="{A834C085-DDB5-442E-B3E1-715B73BE8896}" destId="{47765D9A-B214-48BC-B5E0-0924662BEB62}" srcOrd="2" destOrd="0" parTransId="{39A7B8CA-1D56-45BC-B2AF-7A0B60642177}" sibTransId="{2DDECD90-E49B-4D09-A45C-1EAFB767E5EC}"/>
    <dgm:cxn modelId="{057549B5-8271-497B-9475-0C675B0FD796}" type="presOf" srcId="{347B2983-4F4B-4836-A227-B20EE2980240}" destId="{8432C74E-A2EB-4DD8-956A-3D007BAD1FD9}" srcOrd="0" destOrd="0" presId="urn:microsoft.com/office/officeart/2005/8/layout/pList2"/>
    <dgm:cxn modelId="{CA2B1ABE-AB65-4563-B885-6CA33058C45F}" type="presOf" srcId="{47765D9A-B214-48BC-B5E0-0924662BEB62}" destId="{98BB9AF1-AC47-4430-9966-A6736767B754}" srcOrd="0" destOrd="0" presId="urn:microsoft.com/office/officeart/2005/8/layout/pList2"/>
    <dgm:cxn modelId="{0A7EE3FF-EE80-4979-B2ED-85813BB247B5}" srcId="{A834C085-DDB5-442E-B3E1-715B73BE8896}" destId="{70F36C62-A2FB-465A-8DBA-D11B6F356BDF}" srcOrd="1" destOrd="0" parTransId="{02FA9531-30B1-4CC1-B583-AD4292CFEBC4}" sibTransId="{347B2983-4F4B-4836-A227-B20EE2980240}"/>
    <dgm:cxn modelId="{060A58FE-DB08-4628-BAA5-A70967172DE3}" type="presParOf" srcId="{162A8127-82A2-409E-AE8B-49EBD75917E5}" destId="{EA77D080-CECA-49FC-B8A7-3D429091EF9B}" srcOrd="0" destOrd="0" presId="urn:microsoft.com/office/officeart/2005/8/layout/pList2"/>
    <dgm:cxn modelId="{BC95F010-38C4-4131-A812-35F0AE9C3371}" type="presParOf" srcId="{162A8127-82A2-409E-AE8B-49EBD75917E5}" destId="{C3C9B5B7-BAB5-4B99-871B-C499D856928A}" srcOrd="1" destOrd="0" presId="urn:microsoft.com/office/officeart/2005/8/layout/pList2"/>
    <dgm:cxn modelId="{098EE1D2-A247-45DC-992F-FCD09CD60A5A}" type="presParOf" srcId="{C3C9B5B7-BAB5-4B99-871B-C499D856928A}" destId="{68F5727A-BC5B-42BE-A9FB-089AD3A25EC3}" srcOrd="0" destOrd="0" presId="urn:microsoft.com/office/officeart/2005/8/layout/pList2"/>
    <dgm:cxn modelId="{B198415E-832E-4890-A8EA-004D35A89D8C}" type="presParOf" srcId="{68F5727A-BC5B-42BE-A9FB-089AD3A25EC3}" destId="{CF70A3CE-0FF8-474C-A1FE-93F0BF0C76FF}" srcOrd="0" destOrd="0" presId="urn:microsoft.com/office/officeart/2005/8/layout/pList2"/>
    <dgm:cxn modelId="{7EA896E5-B371-4479-9725-581E68B8FE72}" type="presParOf" srcId="{68F5727A-BC5B-42BE-A9FB-089AD3A25EC3}" destId="{89110B98-EDA6-448E-90CC-7ADC6BA2A111}" srcOrd="1" destOrd="0" presId="urn:microsoft.com/office/officeart/2005/8/layout/pList2"/>
    <dgm:cxn modelId="{B56277C6-B299-4444-96EF-2D8E6A4BAA7D}" type="presParOf" srcId="{68F5727A-BC5B-42BE-A9FB-089AD3A25EC3}" destId="{F52A0161-6EA0-440C-A103-0112C4FA2E81}" srcOrd="2" destOrd="0" presId="urn:microsoft.com/office/officeart/2005/8/layout/pList2"/>
    <dgm:cxn modelId="{D4690902-B5BE-4544-8FB5-69DABAE54C5F}" type="presParOf" srcId="{C3C9B5B7-BAB5-4B99-871B-C499D856928A}" destId="{4B4E3DAF-792B-40C4-BA93-B1CAA883E101}" srcOrd="1" destOrd="0" presId="urn:microsoft.com/office/officeart/2005/8/layout/pList2"/>
    <dgm:cxn modelId="{6C611E88-FC40-4E2C-8D33-573DA58B4F65}" type="presParOf" srcId="{C3C9B5B7-BAB5-4B99-871B-C499D856928A}" destId="{D7CDB689-2026-4F93-804D-A7ED03DB64A5}" srcOrd="2" destOrd="0" presId="urn:microsoft.com/office/officeart/2005/8/layout/pList2"/>
    <dgm:cxn modelId="{D1285488-3603-440F-A5FF-3520297FBE55}" type="presParOf" srcId="{D7CDB689-2026-4F93-804D-A7ED03DB64A5}" destId="{56867A72-B95E-4FFA-B715-91B94615DDC7}" srcOrd="0" destOrd="0" presId="urn:microsoft.com/office/officeart/2005/8/layout/pList2"/>
    <dgm:cxn modelId="{405F8FE8-1A33-406D-B3CA-2143352CE242}" type="presParOf" srcId="{D7CDB689-2026-4F93-804D-A7ED03DB64A5}" destId="{C7374172-E575-4A56-9199-5B4C40EED0ED}" srcOrd="1" destOrd="0" presId="urn:microsoft.com/office/officeart/2005/8/layout/pList2"/>
    <dgm:cxn modelId="{F068BE17-2FEE-4206-962A-DFFC0C5DCEB7}" type="presParOf" srcId="{D7CDB689-2026-4F93-804D-A7ED03DB64A5}" destId="{5ADC7CCA-EC46-49F0-ABFF-EC2823CB9DE1}" srcOrd="2" destOrd="0" presId="urn:microsoft.com/office/officeart/2005/8/layout/pList2"/>
    <dgm:cxn modelId="{B977B534-60D7-4FF4-B3F7-6088C58FB654}" type="presParOf" srcId="{C3C9B5B7-BAB5-4B99-871B-C499D856928A}" destId="{8432C74E-A2EB-4DD8-956A-3D007BAD1FD9}" srcOrd="3" destOrd="0" presId="urn:microsoft.com/office/officeart/2005/8/layout/pList2"/>
    <dgm:cxn modelId="{6CFFF653-CF25-4BA6-8D14-B385EFBB8D2F}" type="presParOf" srcId="{C3C9B5B7-BAB5-4B99-871B-C499D856928A}" destId="{7EA3720B-221D-466A-BA98-3B8A5EF33930}" srcOrd="4" destOrd="0" presId="urn:microsoft.com/office/officeart/2005/8/layout/pList2"/>
    <dgm:cxn modelId="{5691150E-62AE-471F-9BD2-18D2CA018FFA}" type="presParOf" srcId="{7EA3720B-221D-466A-BA98-3B8A5EF33930}" destId="{98BB9AF1-AC47-4430-9966-A6736767B754}" srcOrd="0" destOrd="0" presId="urn:microsoft.com/office/officeart/2005/8/layout/pList2"/>
    <dgm:cxn modelId="{082B82F8-0F8F-4609-8E0F-BA8006649966}" type="presParOf" srcId="{7EA3720B-221D-466A-BA98-3B8A5EF33930}" destId="{6441F877-9330-423F-93B7-79B8650B06AA}" srcOrd="1" destOrd="0" presId="urn:microsoft.com/office/officeart/2005/8/layout/pList2"/>
    <dgm:cxn modelId="{D2CB9EEC-870F-4C79-9760-7E5CAEA4D07C}" type="presParOf" srcId="{7EA3720B-221D-466A-BA98-3B8A5EF33930}" destId="{25617F83-622A-489D-8BAB-74BDAC09570F}"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0F6C046-3A67-42D8-BE20-3AA1B4A4C33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6455DAF-E6B4-4BA4-972A-38A9394DA62B}">
      <dgm:prSet phldrT="[Text]" custT="1"/>
      <dgm:spPr>
        <a:solidFill>
          <a:schemeClr val="accent1">
            <a:hueOff val="0"/>
            <a:satOff val="0"/>
            <a:lumOff val="0"/>
          </a:schemeClr>
        </a:solidFill>
        <a:ln>
          <a:solidFill>
            <a:schemeClr val="accent1">
              <a:hueOff val="0"/>
              <a:satOff val="0"/>
              <a:lumOff val="0"/>
            </a:schemeClr>
          </a:solidFill>
        </a:ln>
      </dgm:spPr>
      <dgm:t>
        <a:bodyPr/>
        <a:lstStyle/>
        <a:p>
          <a:pPr algn="ctr">
            <a:buFont typeface="Symbol" panose="05050102010706020507" pitchFamily="18" charset="2"/>
            <a:buChar char=""/>
          </a:pPr>
          <a:r>
            <a:rPr lang="en-US" sz="2000" dirty="0">
              <a:solidFill>
                <a:schemeClr val="bg1"/>
              </a:solidFill>
            </a:rPr>
            <a:t>The SBE will provide to each county board of elections and county DSS office the data and analysis described in the previous slide. </a:t>
          </a:r>
        </a:p>
        <a:p>
          <a:pPr algn="ctr">
            <a:buFont typeface="Symbol" panose="05050102010706020507" pitchFamily="18" charset="2"/>
            <a:buChar char=""/>
          </a:pPr>
          <a:endParaRPr lang="en-US" sz="2000" dirty="0">
            <a:solidFill>
              <a:schemeClr val="bg1"/>
            </a:solidFill>
          </a:endParaRPr>
        </a:p>
        <a:p>
          <a:pPr algn="ctr">
            <a:buFont typeface="Symbol" panose="05050102010706020507" pitchFamily="18" charset="2"/>
            <a:buChar char=""/>
          </a:pPr>
          <a:r>
            <a:rPr lang="en-US" sz="2000" dirty="0">
              <a:solidFill>
                <a:schemeClr val="bg1"/>
              </a:solidFill>
            </a:rPr>
            <a:t> The SBE will also review with each local agency the following:</a:t>
          </a:r>
        </a:p>
      </dgm:t>
    </dgm:pt>
    <dgm:pt modelId="{A80E3AEE-E035-4C6D-AE4A-E44816B9462D}" type="parTrans" cxnId="{A534F9F2-68B8-48CE-9490-6B5EA3B6A046}">
      <dgm:prSet/>
      <dgm:spPr/>
      <dgm:t>
        <a:bodyPr/>
        <a:lstStyle/>
        <a:p>
          <a:endParaRPr lang="en-US"/>
        </a:p>
      </dgm:t>
    </dgm:pt>
    <dgm:pt modelId="{7897760B-2A6A-488A-9D5C-2ED58289486C}" type="sibTrans" cxnId="{A534F9F2-68B8-48CE-9490-6B5EA3B6A046}">
      <dgm:prSet/>
      <dgm:spPr/>
      <dgm:t>
        <a:bodyPr/>
        <a:lstStyle/>
        <a:p>
          <a:endParaRPr lang="en-US"/>
        </a:p>
      </dgm:t>
    </dgm:pt>
    <dgm:pt modelId="{8C3969D1-6897-47CC-BE1A-6977E3F88025}">
      <dgm:prSet phldrT="[Text]" custT="1"/>
      <dgm:spPr/>
      <dgm:t>
        <a:bodyPr/>
        <a:lstStyle/>
        <a:p>
          <a:pPr>
            <a:buFont typeface="Wingdings" panose="05000000000000000000" pitchFamily="2" charset="2"/>
            <a:buChar char="§"/>
          </a:pPr>
          <a:r>
            <a:rPr lang="en-US" sz="2000" b="0" dirty="0"/>
            <a:t>Significant decrease in the number of Voter Registration Applications</a:t>
          </a:r>
        </a:p>
      </dgm:t>
    </dgm:pt>
    <dgm:pt modelId="{8D9EF00E-4D5B-4206-8547-A466D2D2274B}" type="parTrans" cxnId="{B031DF48-EECF-44E0-BD38-7F082E0BB090}">
      <dgm:prSet/>
      <dgm:spPr/>
      <dgm:t>
        <a:bodyPr/>
        <a:lstStyle/>
        <a:p>
          <a:endParaRPr lang="en-US"/>
        </a:p>
      </dgm:t>
    </dgm:pt>
    <dgm:pt modelId="{8F33678B-DD16-4E68-BF6B-CF37E6A061BE}" type="sibTrans" cxnId="{B031DF48-EECF-44E0-BD38-7F082E0BB090}">
      <dgm:prSet/>
      <dgm:spPr/>
      <dgm:t>
        <a:bodyPr/>
        <a:lstStyle/>
        <a:p>
          <a:endParaRPr lang="en-US"/>
        </a:p>
      </dgm:t>
    </dgm:pt>
    <dgm:pt modelId="{EFFEFA3D-1081-46F6-A660-C39539AEEB22}">
      <dgm:prSet custT="1"/>
      <dgm:spPr/>
      <dgm:t>
        <a:bodyPr/>
        <a:lstStyle/>
        <a:p>
          <a:pPr>
            <a:buFont typeface="Wingdings" panose="05000000000000000000" pitchFamily="2" charset="2"/>
            <a:buChar char="§"/>
          </a:pPr>
          <a:r>
            <a:rPr lang="en-US" sz="2000" b="0" dirty="0"/>
            <a:t>Significant decrease in the county’s ratio</a:t>
          </a:r>
        </a:p>
      </dgm:t>
    </dgm:pt>
    <dgm:pt modelId="{7E18CC4C-DCFD-427C-ADD4-75ACAE12E645}" type="parTrans" cxnId="{0675628D-F881-47F2-A952-24AEE6132C89}">
      <dgm:prSet/>
      <dgm:spPr/>
      <dgm:t>
        <a:bodyPr/>
        <a:lstStyle/>
        <a:p>
          <a:endParaRPr lang="en-US"/>
        </a:p>
      </dgm:t>
    </dgm:pt>
    <dgm:pt modelId="{5734EF5C-4D94-4FF3-B67D-E343A3685688}" type="sibTrans" cxnId="{0675628D-F881-47F2-A952-24AEE6132C89}">
      <dgm:prSet/>
      <dgm:spPr/>
      <dgm:t>
        <a:bodyPr/>
        <a:lstStyle/>
        <a:p>
          <a:endParaRPr lang="en-US"/>
        </a:p>
      </dgm:t>
    </dgm:pt>
    <dgm:pt modelId="{62C53AAA-A905-4249-8306-4D31A4903278}">
      <dgm:prSet custT="1"/>
      <dgm:spPr/>
      <dgm:t>
        <a:bodyPr/>
        <a:lstStyle/>
        <a:p>
          <a:pPr>
            <a:buFont typeface="Wingdings" panose="05000000000000000000" pitchFamily="2" charset="2"/>
            <a:buChar char="§"/>
          </a:pPr>
          <a:r>
            <a:rPr lang="en-US" sz="2000" b="0" dirty="0"/>
            <a:t>Significant changes in the number of Voter Registrations Applications mailed</a:t>
          </a:r>
        </a:p>
      </dgm:t>
    </dgm:pt>
    <dgm:pt modelId="{EF2C32F3-2831-4950-AF99-2B09FA7599D5}" type="parTrans" cxnId="{BD9F1525-4CBD-4A9B-85EC-8E73C9CA0AFB}">
      <dgm:prSet/>
      <dgm:spPr/>
      <dgm:t>
        <a:bodyPr/>
        <a:lstStyle/>
        <a:p>
          <a:endParaRPr lang="en-US"/>
        </a:p>
      </dgm:t>
    </dgm:pt>
    <dgm:pt modelId="{D8A66E88-B2F0-4C40-B8D2-BBA8C830FDD1}" type="sibTrans" cxnId="{BD9F1525-4CBD-4A9B-85EC-8E73C9CA0AFB}">
      <dgm:prSet/>
      <dgm:spPr/>
      <dgm:t>
        <a:bodyPr/>
        <a:lstStyle/>
        <a:p>
          <a:endParaRPr lang="en-US"/>
        </a:p>
      </dgm:t>
    </dgm:pt>
    <dgm:pt modelId="{50F67639-5103-481F-AC68-9F5970DF1B3C}">
      <dgm:prSet custT="1"/>
      <dgm:spPr/>
      <dgm:t>
        <a:bodyPr/>
        <a:lstStyle/>
        <a:p>
          <a:pPr>
            <a:buFont typeface="Wingdings" panose="05000000000000000000" pitchFamily="2" charset="2"/>
            <a:buChar char="§"/>
          </a:pPr>
          <a:r>
            <a:rPr lang="en-US" sz="2000" b="0" dirty="0"/>
            <a:t>Significant changes in responses to the Voter Preference Question </a:t>
          </a:r>
        </a:p>
      </dgm:t>
    </dgm:pt>
    <dgm:pt modelId="{4AACAB97-7A31-429F-AF03-5A4789DCD8BF}" type="parTrans" cxnId="{641B9BF1-2F6C-4636-B737-24BA2BF3DD85}">
      <dgm:prSet/>
      <dgm:spPr/>
      <dgm:t>
        <a:bodyPr/>
        <a:lstStyle/>
        <a:p>
          <a:endParaRPr lang="en-US"/>
        </a:p>
      </dgm:t>
    </dgm:pt>
    <dgm:pt modelId="{DC63021A-40A3-4AD2-859C-36C346B9DD96}" type="sibTrans" cxnId="{641B9BF1-2F6C-4636-B737-24BA2BF3DD85}">
      <dgm:prSet/>
      <dgm:spPr/>
      <dgm:t>
        <a:bodyPr/>
        <a:lstStyle/>
        <a:p>
          <a:endParaRPr lang="en-US"/>
        </a:p>
      </dgm:t>
    </dgm:pt>
    <dgm:pt modelId="{51C0A7BE-0C82-4B44-8939-471CE32C7663}">
      <dgm:prSet custT="1"/>
      <dgm:spPr/>
      <dgm:t>
        <a:bodyPr/>
        <a:lstStyle/>
        <a:p>
          <a:pPr>
            <a:buFont typeface="Wingdings" panose="05000000000000000000" pitchFamily="2" charset="2"/>
            <a:buChar char="§"/>
          </a:pPr>
          <a:r>
            <a:rPr lang="en-US" sz="2000" b="0" dirty="0"/>
            <a:t>Large amount of incomplete Voter Registration Applications</a:t>
          </a:r>
        </a:p>
      </dgm:t>
    </dgm:pt>
    <dgm:pt modelId="{A7B70420-7F86-437C-9C99-8B7BB756118E}" type="parTrans" cxnId="{B6B483D6-A653-447B-81F1-058DD615EFA3}">
      <dgm:prSet/>
      <dgm:spPr/>
      <dgm:t>
        <a:bodyPr/>
        <a:lstStyle/>
        <a:p>
          <a:endParaRPr lang="en-US"/>
        </a:p>
      </dgm:t>
    </dgm:pt>
    <dgm:pt modelId="{EB927C6B-A1E6-4DA4-A291-44197987C789}" type="sibTrans" cxnId="{B6B483D6-A653-447B-81F1-058DD615EFA3}">
      <dgm:prSet/>
      <dgm:spPr/>
      <dgm:t>
        <a:bodyPr/>
        <a:lstStyle/>
        <a:p>
          <a:endParaRPr lang="en-US"/>
        </a:p>
      </dgm:t>
    </dgm:pt>
    <dgm:pt modelId="{3111FB00-B43F-4BEF-9007-C1337B46E140}">
      <dgm:prSet phldrT="[Text]" custT="1"/>
      <dgm:spPr/>
      <dgm:t>
        <a:bodyPr/>
        <a:lstStyle/>
        <a:p>
          <a:pPr>
            <a:buFont typeface="Wingdings" panose="05000000000000000000" pitchFamily="2" charset="2"/>
            <a:buChar char="§"/>
          </a:pPr>
          <a:endParaRPr lang="en-US" sz="2000" b="0" dirty="0"/>
        </a:p>
      </dgm:t>
    </dgm:pt>
    <dgm:pt modelId="{42CEC87D-C435-4631-827E-C883E6F53D2A}" type="parTrans" cxnId="{B959491C-F3A2-4D08-A882-D12249C0FEAD}">
      <dgm:prSet/>
      <dgm:spPr/>
      <dgm:t>
        <a:bodyPr/>
        <a:lstStyle/>
        <a:p>
          <a:endParaRPr lang="en-US"/>
        </a:p>
      </dgm:t>
    </dgm:pt>
    <dgm:pt modelId="{C550110C-D2F4-4349-91AA-0789E5CA6733}" type="sibTrans" cxnId="{B959491C-F3A2-4D08-A882-D12249C0FEAD}">
      <dgm:prSet/>
      <dgm:spPr/>
      <dgm:t>
        <a:bodyPr/>
        <a:lstStyle/>
        <a:p>
          <a:endParaRPr lang="en-US"/>
        </a:p>
      </dgm:t>
    </dgm:pt>
    <dgm:pt modelId="{6C59A0FE-675D-4C93-9FEC-4CD7CFE37B5D}">
      <dgm:prSet custT="1"/>
      <dgm:spPr/>
      <dgm:t>
        <a:bodyPr/>
        <a:lstStyle/>
        <a:p>
          <a:pPr>
            <a:buFont typeface="Wingdings" panose="05000000000000000000" pitchFamily="2" charset="2"/>
            <a:buChar char="§"/>
          </a:pPr>
          <a:endParaRPr lang="en-US" sz="2000" b="0" dirty="0"/>
        </a:p>
      </dgm:t>
    </dgm:pt>
    <dgm:pt modelId="{16117598-3B45-4AE5-BFDD-7F172CDE8A98}" type="parTrans" cxnId="{BD9381AC-D96F-4363-88B8-38F49B2935D3}">
      <dgm:prSet/>
      <dgm:spPr/>
      <dgm:t>
        <a:bodyPr/>
        <a:lstStyle/>
        <a:p>
          <a:endParaRPr lang="en-US"/>
        </a:p>
      </dgm:t>
    </dgm:pt>
    <dgm:pt modelId="{8CAECA03-8FC0-4B78-883A-E4975CFE91DC}" type="sibTrans" cxnId="{BD9381AC-D96F-4363-88B8-38F49B2935D3}">
      <dgm:prSet/>
      <dgm:spPr/>
      <dgm:t>
        <a:bodyPr/>
        <a:lstStyle/>
        <a:p>
          <a:endParaRPr lang="en-US"/>
        </a:p>
      </dgm:t>
    </dgm:pt>
    <dgm:pt modelId="{DBFA19A6-D26D-4FFB-9791-F1B3863F4F64}">
      <dgm:prSet custT="1"/>
      <dgm:spPr/>
      <dgm:t>
        <a:bodyPr/>
        <a:lstStyle/>
        <a:p>
          <a:pPr>
            <a:buFont typeface="Wingdings" panose="05000000000000000000" pitchFamily="2" charset="2"/>
            <a:buChar char="§"/>
          </a:pPr>
          <a:endParaRPr lang="en-US" sz="2000" b="0" dirty="0"/>
        </a:p>
      </dgm:t>
    </dgm:pt>
    <dgm:pt modelId="{4CFF36D1-8A92-4906-B338-6F598859F772}" type="parTrans" cxnId="{5F8ABDC5-1110-4241-8CAE-F647FDB3DF87}">
      <dgm:prSet/>
      <dgm:spPr/>
      <dgm:t>
        <a:bodyPr/>
        <a:lstStyle/>
        <a:p>
          <a:endParaRPr lang="en-US"/>
        </a:p>
      </dgm:t>
    </dgm:pt>
    <dgm:pt modelId="{78A013AD-A018-4ACA-9578-9C7C2242B271}" type="sibTrans" cxnId="{5F8ABDC5-1110-4241-8CAE-F647FDB3DF87}">
      <dgm:prSet/>
      <dgm:spPr/>
      <dgm:t>
        <a:bodyPr/>
        <a:lstStyle/>
        <a:p>
          <a:endParaRPr lang="en-US"/>
        </a:p>
      </dgm:t>
    </dgm:pt>
    <dgm:pt modelId="{6428DE98-7A65-4E0D-94A0-DCFC7EB5B34C}">
      <dgm:prSet custT="1"/>
      <dgm:spPr/>
      <dgm:t>
        <a:bodyPr/>
        <a:lstStyle/>
        <a:p>
          <a:pPr>
            <a:buFont typeface="Wingdings" panose="05000000000000000000" pitchFamily="2" charset="2"/>
            <a:buChar char="§"/>
          </a:pPr>
          <a:endParaRPr lang="en-US" sz="2000" b="0" dirty="0"/>
        </a:p>
      </dgm:t>
    </dgm:pt>
    <dgm:pt modelId="{F884A24E-CE53-47AF-9BB6-3DB6D67AAD70}" type="parTrans" cxnId="{A1068D57-11C9-4578-905D-121FF7DA8114}">
      <dgm:prSet/>
      <dgm:spPr/>
      <dgm:t>
        <a:bodyPr/>
        <a:lstStyle/>
        <a:p>
          <a:endParaRPr lang="en-US"/>
        </a:p>
      </dgm:t>
    </dgm:pt>
    <dgm:pt modelId="{D34A9EAA-0F4E-4958-8E59-7B95FCF54C53}" type="sibTrans" cxnId="{A1068D57-11C9-4578-905D-121FF7DA8114}">
      <dgm:prSet/>
      <dgm:spPr/>
      <dgm:t>
        <a:bodyPr/>
        <a:lstStyle/>
        <a:p>
          <a:endParaRPr lang="en-US"/>
        </a:p>
      </dgm:t>
    </dgm:pt>
    <dgm:pt modelId="{792AA490-A222-40D6-AF7A-81C129A0366A}" type="pres">
      <dgm:prSet presAssocID="{30F6C046-3A67-42D8-BE20-3AA1B4A4C337}" presName="Name0" presStyleCnt="0">
        <dgm:presLayoutVars>
          <dgm:dir/>
          <dgm:animLvl val="lvl"/>
          <dgm:resizeHandles val="exact"/>
        </dgm:presLayoutVars>
      </dgm:prSet>
      <dgm:spPr/>
    </dgm:pt>
    <dgm:pt modelId="{A677379E-028A-4254-A29D-C1F1EEDA163E}" type="pres">
      <dgm:prSet presAssocID="{E6455DAF-E6B4-4BA4-972A-38A9394DA62B}" presName="linNode" presStyleCnt="0"/>
      <dgm:spPr/>
    </dgm:pt>
    <dgm:pt modelId="{C3E6BBBE-1A9C-403F-89E0-E4523AC6F7B0}" type="pres">
      <dgm:prSet presAssocID="{E6455DAF-E6B4-4BA4-972A-38A9394DA62B}" presName="parentText" presStyleLbl="node1" presStyleIdx="0" presStyleCnt="1" custScaleX="111803" custScaleY="60870">
        <dgm:presLayoutVars>
          <dgm:chMax val="1"/>
          <dgm:bulletEnabled val="1"/>
        </dgm:presLayoutVars>
      </dgm:prSet>
      <dgm:spPr/>
    </dgm:pt>
    <dgm:pt modelId="{94EF2005-1A27-40DB-A18A-E38B5EE51084}" type="pres">
      <dgm:prSet presAssocID="{E6455DAF-E6B4-4BA4-972A-38A9394DA62B}" presName="descendantText" presStyleLbl="alignAccFollowNode1" presStyleIdx="0" presStyleCnt="1" custScaleY="101982" custLinFactNeighborY="-7064">
        <dgm:presLayoutVars>
          <dgm:bulletEnabled val="1"/>
        </dgm:presLayoutVars>
      </dgm:prSet>
      <dgm:spPr/>
    </dgm:pt>
  </dgm:ptLst>
  <dgm:cxnLst>
    <dgm:cxn modelId="{B959491C-F3A2-4D08-A882-D12249C0FEAD}" srcId="{E6455DAF-E6B4-4BA4-972A-38A9394DA62B}" destId="{3111FB00-B43F-4BEF-9007-C1337B46E140}" srcOrd="1" destOrd="0" parTransId="{42CEC87D-C435-4631-827E-C883E6F53D2A}" sibTransId="{C550110C-D2F4-4349-91AA-0789E5CA6733}"/>
    <dgm:cxn modelId="{BD9F1525-4CBD-4A9B-85EC-8E73C9CA0AFB}" srcId="{E6455DAF-E6B4-4BA4-972A-38A9394DA62B}" destId="{62C53AAA-A905-4249-8306-4D31A4903278}" srcOrd="4" destOrd="0" parTransId="{EF2C32F3-2831-4950-AF99-2B09FA7599D5}" sibTransId="{D8A66E88-B2F0-4C40-B8D2-BBA8C830FDD1}"/>
    <dgm:cxn modelId="{3A4A832B-253A-4609-8DCC-45BE04C2EC86}" type="presOf" srcId="{E6455DAF-E6B4-4BA4-972A-38A9394DA62B}" destId="{C3E6BBBE-1A9C-403F-89E0-E4523AC6F7B0}" srcOrd="0" destOrd="0" presId="urn:microsoft.com/office/officeart/2005/8/layout/vList5"/>
    <dgm:cxn modelId="{31AA1B5E-2377-4DF3-812D-9FF80BCA7DE2}" type="presOf" srcId="{6C59A0FE-675D-4C93-9FEC-4CD7CFE37B5D}" destId="{94EF2005-1A27-40DB-A18A-E38B5EE51084}" srcOrd="0" destOrd="3" presId="urn:microsoft.com/office/officeart/2005/8/layout/vList5"/>
    <dgm:cxn modelId="{6CDBE142-59F6-4BF0-AF23-DC7C424E1112}" type="presOf" srcId="{50F67639-5103-481F-AC68-9F5970DF1B3C}" destId="{94EF2005-1A27-40DB-A18A-E38B5EE51084}" srcOrd="0" destOrd="6" presId="urn:microsoft.com/office/officeart/2005/8/layout/vList5"/>
    <dgm:cxn modelId="{B031DF48-EECF-44E0-BD38-7F082E0BB090}" srcId="{E6455DAF-E6B4-4BA4-972A-38A9394DA62B}" destId="{8C3969D1-6897-47CC-BE1A-6977E3F88025}" srcOrd="0" destOrd="0" parTransId="{8D9EF00E-4D5B-4206-8547-A466D2D2274B}" sibTransId="{8F33678B-DD16-4E68-BF6B-CF37E6A061BE}"/>
    <dgm:cxn modelId="{61378E6A-51A4-40CF-9D22-1D38EE1D8C4F}" type="presOf" srcId="{8C3969D1-6897-47CC-BE1A-6977E3F88025}" destId="{94EF2005-1A27-40DB-A18A-E38B5EE51084}" srcOrd="0" destOrd="0" presId="urn:microsoft.com/office/officeart/2005/8/layout/vList5"/>
    <dgm:cxn modelId="{4476A554-9E3F-4345-9068-894154CD815A}" type="presOf" srcId="{51C0A7BE-0C82-4B44-8939-471CE32C7663}" destId="{94EF2005-1A27-40DB-A18A-E38B5EE51084}" srcOrd="0" destOrd="8" presId="urn:microsoft.com/office/officeart/2005/8/layout/vList5"/>
    <dgm:cxn modelId="{497E5457-8D4D-495E-BCE9-E6E71DF630A0}" type="presOf" srcId="{EFFEFA3D-1081-46F6-A660-C39539AEEB22}" destId="{94EF2005-1A27-40DB-A18A-E38B5EE51084}" srcOrd="0" destOrd="2" presId="urn:microsoft.com/office/officeart/2005/8/layout/vList5"/>
    <dgm:cxn modelId="{A1068D57-11C9-4578-905D-121FF7DA8114}" srcId="{E6455DAF-E6B4-4BA4-972A-38A9394DA62B}" destId="{6428DE98-7A65-4E0D-94A0-DCFC7EB5B34C}" srcOrd="7" destOrd="0" parTransId="{F884A24E-CE53-47AF-9BB6-3DB6D67AAD70}" sibTransId="{D34A9EAA-0F4E-4958-8E59-7B95FCF54C53}"/>
    <dgm:cxn modelId="{0675628D-F881-47F2-A952-24AEE6132C89}" srcId="{E6455DAF-E6B4-4BA4-972A-38A9394DA62B}" destId="{EFFEFA3D-1081-46F6-A660-C39539AEEB22}" srcOrd="2" destOrd="0" parTransId="{7E18CC4C-DCFD-427C-ADD4-75ACAE12E645}" sibTransId="{5734EF5C-4D94-4FF3-B67D-E343A3685688}"/>
    <dgm:cxn modelId="{7FCAAF94-16CE-4657-83DD-4666D47D944F}" type="presOf" srcId="{3111FB00-B43F-4BEF-9007-C1337B46E140}" destId="{94EF2005-1A27-40DB-A18A-E38B5EE51084}" srcOrd="0" destOrd="1" presId="urn:microsoft.com/office/officeart/2005/8/layout/vList5"/>
    <dgm:cxn modelId="{0448E594-94A7-4A97-B124-066D76A9E315}" type="presOf" srcId="{30F6C046-3A67-42D8-BE20-3AA1B4A4C337}" destId="{792AA490-A222-40D6-AF7A-81C129A0366A}" srcOrd="0" destOrd="0" presId="urn:microsoft.com/office/officeart/2005/8/layout/vList5"/>
    <dgm:cxn modelId="{0C4E1EA6-7C7C-4FFB-A7C7-FEEDEBC7C9BD}" type="presOf" srcId="{6428DE98-7A65-4E0D-94A0-DCFC7EB5B34C}" destId="{94EF2005-1A27-40DB-A18A-E38B5EE51084}" srcOrd="0" destOrd="7" presId="urn:microsoft.com/office/officeart/2005/8/layout/vList5"/>
    <dgm:cxn modelId="{BD9381AC-D96F-4363-88B8-38F49B2935D3}" srcId="{E6455DAF-E6B4-4BA4-972A-38A9394DA62B}" destId="{6C59A0FE-675D-4C93-9FEC-4CD7CFE37B5D}" srcOrd="3" destOrd="0" parTransId="{16117598-3B45-4AE5-BFDD-7F172CDE8A98}" sibTransId="{8CAECA03-8FC0-4B78-883A-E4975CFE91DC}"/>
    <dgm:cxn modelId="{BE067FBF-47F9-44E4-A544-FC0E8F72E971}" type="presOf" srcId="{DBFA19A6-D26D-4FFB-9791-F1B3863F4F64}" destId="{94EF2005-1A27-40DB-A18A-E38B5EE51084}" srcOrd="0" destOrd="5" presId="urn:microsoft.com/office/officeart/2005/8/layout/vList5"/>
    <dgm:cxn modelId="{5F8ABDC5-1110-4241-8CAE-F647FDB3DF87}" srcId="{E6455DAF-E6B4-4BA4-972A-38A9394DA62B}" destId="{DBFA19A6-D26D-4FFB-9791-F1B3863F4F64}" srcOrd="5" destOrd="0" parTransId="{4CFF36D1-8A92-4906-B338-6F598859F772}" sibTransId="{78A013AD-A018-4ACA-9578-9C7C2242B271}"/>
    <dgm:cxn modelId="{B6B483D6-A653-447B-81F1-058DD615EFA3}" srcId="{E6455DAF-E6B4-4BA4-972A-38A9394DA62B}" destId="{51C0A7BE-0C82-4B44-8939-471CE32C7663}" srcOrd="8" destOrd="0" parTransId="{A7B70420-7F86-437C-9C99-8B7BB756118E}" sibTransId="{EB927C6B-A1E6-4DA4-A291-44197987C789}"/>
    <dgm:cxn modelId="{641B9BF1-2F6C-4636-B737-24BA2BF3DD85}" srcId="{E6455DAF-E6B4-4BA4-972A-38A9394DA62B}" destId="{50F67639-5103-481F-AC68-9F5970DF1B3C}" srcOrd="6" destOrd="0" parTransId="{4AACAB97-7A31-429F-AF03-5A4789DCD8BF}" sibTransId="{DC63021A-40A3-4AD2-859C-36C346B9DD96}"/>
    <dgm:cxn modelId="{A534F9F2-68B8-48CE-9490-6B5EA3B6A046}" srcId="{30F6C046-3A67-42D8-BE20-3AA1B4A4C337}" destId="{E6455DAF-E6B4-4BA4-972A-38A9394DA62B}" srcOrd="0" destOrd="0" parTransId="{A80E3AEE-E035-4C6D-AE4A-E44816B9462D}" sibTransId="{7897760B-2A6A-488A-9D5C-2ED58289486C}"/>
    <dgm:cxn modelId="{B87196F6-3673-4C7F-BA00-348E87C2BE5F}" type="presOf" srcId="{62C53AAA-A905-4249-8306-4D31A4903278}" destId="{94EF2005-1A27-40DB-A18A-E38B5EE51084}" srcOrd="0" destOrd="4" presId="urn:microsoft.com/office/officeart/2005/8/layout/vList5"/>
    <dgm:cxn modelId="{59CC6D7E-8212-4428-BEE3-3A4D3D098691}" type="presParOf" srcId="{792AA490-A222-40D6-AF7A-81C129A0366A}" destId="{A677379E-028A-4254-A29D-C1F1EEDA163E}" srcOrd="0" destOrd="0" presId="urn:microsoft.com/office/officeart/2005/8/layout/vList5"/>
    <dgm:cxn modelId="{059BF1BC-FDF0-467F-8875-5C64EE7E957A}" type="presParOf" srcId="{A677379E-028A-4254-A29D-C1F1EEDA163E}" destId="{C3E6BBBE-1A9C-403F-89E0-E4523AC6F7B0}" srcOrd="0" destOrd="0" presId="urn:microsoft.com/office/officeart/2005/8/layout/vList5"/>
    <dgm:cxn modelId="{8D26D91C-CEF4-432E-A8AA-D63F609FE580}" type="presParOf" srcId="{A677379E-028A-4254-A29D-C1F1EEDA163E}" destId="{94EF2005-1A27-40DB-A18A-E38B5EE5108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EC422E6-578C-410F-9068-32DBD28655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5884A25-6273-4827-9800-CD6F503FBC2D}">
      <dgm:prSet phldrT="[Text]" custT="1"/>
      <dgm:spPr/>
      <dgm:t>
        <a:bodyPr/>
        <a:lstStyle/>
        <a:p>
          <a:r>
            <a:rPr lang="en-US" sz="2000" dirty="0"/>
            <a:t>NVRA Implementation or Compliance Issues</a:t>
          </a:r>
        </a:p>
      </dgm:t>
    </dgm:pt>
    <dgm:pt modelId="{C734C958-04F2-49F0-8043-1FC059CB6AEA}" type="parTrans" cxnId="{AD1AAA8E-F3E6-418A-A739-1CB165D8034D}">
      <dgm:prSet/>
      <dgm:spPr/>
      <dgm:t>
        <a:bodyPr/>
        <a:lstStyle/>
        <a:p>
          <a:endParaRPr lang="en-US"/>
        </a:p>
      </dgm:t>
    </dgm:pt>
    <dgm:pt modelId="{8C2C7CB6-CE8B-41B1-9453-DE8EAAB5C4B8}" type="sibTrans" cxnId="{AD1AAA8E-F3E6-418A-A739-1CB165D8034D}">
      <dgm:prSet/>
      <dgm:spPr/>
      <dgm:t>
        <a:bodyPr/>
        <a:lstStyle/>
        <a:p>
          <a:endParaRPr lang="en-US"/>
        </a:p>
      </dgm:t>
    </dgm:pt>
    <dgm:pt modelId="{4B3B0761-35DD-4DE4-AEED-4D85C6A1F2C3}">
      <dgm:prSet phldrT="[Text]" custT="1"/>
      <dgm:spPr/>
      <dgm:t>
        <a:bodyPr/>
        <a:lstStyle/>
        <a:p>
          <a:pPr>
            <a:buFont typeface="Wingdings" panose="05000000000000000000" pitchFamily="2" charset="2"/>
            <a:buChar char="§"/>
          </a:pPr>
          <a:r>
            <a:rPr lang="en-US" sz="1600" dirty="0"/>
            <a:t>SBE will conduct an investigation of the problem with the affected county board of elections, the DHHS NVRA Point Person and the Local NVRA Point Person</a:t>
          </a:r>
        </a:p>
      </dgm:t>
    </dgm:pt>
    <dgm:pt modelId="{F6B30B10-5316-46E6-AF51-E830E7774848}" type="parTrans" cxnId="{B1F76298-7001-4634-ACF4-D323FACC630B}">
      <dgm:prSet/>
      <dgm:spPr/>
      <dgm:t>
        <a:bodyPr/>
        <a:lstStyle/>
        <a:p>
          <a:endParaRPr lang="en-US"/>
        </a:p>
      </dgm:t>
    </dgm:pt>
    <dgm:pt modelId="{F296E77A-E4FC-4FA9-A652-C10590071F48}" type="sibTrans" cxnId="{B1F76298-7001-4634-ACF4-D323FACC630B}">
      <dgm:prSet/>
      <dgm:spPr/>
      <dgm:t>
        <a:bodyPr/>
        <a:lstStyle/>
        <a:p>
          <a:endParaRPr lang="en-US"/>
        </a:p>
      </dgm:t>
    </dgm:pt>
    <dgm:pt modelId="{EFDA0E84-83EC-42E1-964A-F3DC1B524FE9}">
      <dgm:prSet phldrT="[Text]" custT="1"/>
      <dgm:spPr/>
      <dgm:t>
        <a:bodyPr/>
        <a:lstStyle/>
        <a:p>
          <a:r>
            <a:rPr lang="en-US" sz="2000" dirty="0"/>
            <a:t>Complaints</a:t>
          </a:r>
        </a:p>
      </dgm:t>
    </dgm:pt>
    <dgm:pt modelId="{4E3A35C8-E51F-4E4E-8FCF-20B388688656}" type="parTrans" cxnId="{1FAC1685-7FDF-43C0-9DBC-B605EC11699A}">
      <dgm:prSet/>
      <dgm:spPr/>
      <dgm:t>
        <a:bodyPr/>
        <a:lstStyle/>
        <a:p>
          <a:endParaRPr lang="en-US"/>
        </a:p>
      </dgm:t>
    </dgm:pt>
    <dgm:pt modelId="{F6AE9BBA-89F9-44EB-935D-5121E44D27A2}" type="sibTrans" cxnId="{1FAC1685-7FDF-43C0-9DBC-B605EC11699A}">
      <dgm:prSet/>
      <dgm:spPr/>
      <dgm:t>
        <a:bodyPr/>
        <a:lstStyle/>
        <a:p>
          <a:endParaRPr lang="en-US"/>
        </a:p>
      </dgm:t>
    </dgm:pt>
    <dgm:pt modelId="{18AE5637-C2A1-4101-A84A-AEFF46EBB60B}">
      <dgm:prSet phldrT="[Text]" custT="1"/>
      <dgm:spPr/>
      <dgm:t>
        <a:bodyPr/>
        <a:lstStyle/>
        <a:p>
          <a:pPr>
            <a:buFont typeface="Wingdings" panose="05000000000000000000" pitchFamily="2" charset="2"/>
            <a:buChar char="§"/>
          </a:pPr>
          <a:r>
            <a:rPr lang="en-US" sz="1600" dirty="0"/>
            <a:t>All three individuals will use their best efforts to coordinate remedial action </a:t>
          </a:r>
          <a:r>
            <a:rPr lang="en-US" sz="1600" i="1" dirty="0"/>
            <a:t>(i.e. provide voter registration services to clients that had not received service, additional NVRA trainings, etc.)</a:t>
          </a:r>
          <a:endParaRPr lang="en-US" sz="1400" dirty="0"/>
        </a:p>
      </dgm:t>
    </dgm:pt>
    <dgm:pt modelId="{C06950A8-DE66-4DDE-98AE-62F195839403}" type="parTrans" cxnId="{B3E4431A-A9B1-4FB5-B293-354E0EB6A17E}">
      <dgm:prSet/>
      <dgm:spPr/>
      <dgm:t>
        <a:bodyPr/>
        <a:lstStyle/>
        <a:p>
          <a:endParaRPr lang="en-US"/>
        </a:p>
      </dgm:t>
    </dgm:pt>
    <dgm:pt modelId="{634B0E0B-3B7F-4697-9694-8A3E960BB275}" type="sibTrans" cxnId="{B3E4431A-A9B1-4FB5-B293-354E0EB6A17E}">
      <dgm:prSet/>
      <dgm:spPr/>
      <dgm:t>
        <a:bodyPr/>
        <a:lstStyle/>
        <a:p>
          <a:endParaRPr lang="en-US"/>
        </a:p>
      </dgm:t>
    </dgm:pt>
    <dgm:pt modelId="{1C5A8B4B-3E30-4F20-8F78-955906745579}">
      <dgm:prSet phldrT="[Text]" custT="1"/>
      <dgm:spPr/>
      <dgm:t>
        <a:bodyPr/>
        <a:lstStyle/>
        <a:p>
          <a:pPr>
            <a:buFont typeface="Wingdings" panose="05000000000000000000" pitchFamily="2" charset="2"/>
            <a:buChar char="§"/>
          </a:pPr>
          <a:endParaRPr lang="en-US" sz="500" dirty="0"/>
        </a:p>
      </dgm:t>
    </dgm:pt>
    <dgm:pt modelId="{2E56204A-A0E0-4F8C-9335-31AF23EB2A03}" type="parTrans" cxnId="{FC289D8F-B939-4C27-903C-EE36174B775D}">
      <dgm:prSet/>
      <dgm:spPr/>
      <dgm:t>
        <a:bodyPr/>
        <a:lstStyle/>
        <a:p>
          <a:endParaRPr lang="en-US"/>
        </a:p>
      </dgm:t>
    </dgm:pt>
    <dgm:pt modelId="{4EFD0A37-FF71-477D-93D4-0DBF27708475}" type="sibTrans" cxnId="{FC289D8F-B939-4C27-903C-EE36174B775D}">
      <dgm:prSet/>
      <dgm:spPr/>
      <dgm:t>
        <a:bodyPr/>
        <a:lstStyle/>
        <a:p>
          <a:endParaRPr lang="en-US"/>
        </a:p>
      </dgm:t>
    </dgm:pt>
    <dgm:pt modelId="{11608A78-1A94-4B4B-A0B0-D719081AC6DA}">
      <dgm:prSet phldrT="[Text]" custT="1"/>
      <dgm:spPr/>
      <dgm:t>
        <a:bodyPr/>
        <a:lstStyle/>
        <a:p>
          <a:pPr>
            <a:lnSpc>
              <a:spcPct val="90000"/>
            </a:lnSpc>
            <a:buFont typeface="Wingdings" panose="05000000000000000000" pitchFamily="2" charset="2"/>
            <a:buChar char="§"/>
          </a:pPr>
          <a:r>
            <a:rPr lang="en-US" sz="1600" dirty="0"/>
            <a:t>Complaints made by the public regarding voter registration must be forwarded by the receiving agency to the following:</a:t>
          </a:r>
        </a:p>
      </dgm:t>
    </dgm:pt>
    <dgm:pt modelId="{395824E2-54B1-43F1-879B-1011B8F04C0F}" type="parTrans" cxnId="{F694D72A-269B-4815-906B-D40F62FD3570}">
      <dgm:prSet/>
      <dgm:spPr/>
      <dgm:t>
        <a:bodyPr/>
        <a:lstStyle/>
        <a:p>
          <a:endParaRPr lang="en-US"/>
        </a:p>
      </dgm:t>
    </dgm:pt>
    <dgm:pt modelId="{3AF75D47-CB0E-4B90-A32D-7B39E85A87E2}" type="sibTrans" cxnId="{F694D72A-269B-4815-906B-D40F62FD3570}">
      <dgm:prSet/>
      <dgm:spPr/>
      <dgm:t>
        <a:bodyPr/>
        <a:lstStyle/>
        <a:p>
          <a:endParaRPr lang="en-US"/>
        </a:p>
      </dgm:t>
    </dgm:pt>
    <dgm:pt modelId="{D4EC85E1-6807-41AD-8EB4-4C3C7626C9B5}">
      <dgm:prSet phldrT="[Text]" custT="1"/>
      <dgm:spPr/>
      <dgm:t>
        <a:bodyPr/>
        <a:lstStyle/>
        <a:p>
          <a:pPr>
            <a:lnSpc>
              <a:spcPct val="90000"/>
            </a:lnSpc>
            <a:buFont typeface="Wingdings" panose="05000000000000000000" pitchFamily="2" charset="2"/>
            <a:buChar char="§"/>
          </a:pPr>
          <a:r>
            <a:rPr lang="en-US" sz="1600" dirty="0"/>
            <a:t> Local NVRA Point Person</a:t>
          </a:r>
        </a:p>
      </dgm:t>
    </dgm:pt>
    <dgm:pt modelId="{A7DF19C9-37A9-4E68-B05C-9BD208E31FA5}" type="parTrans" cxnId="{64AE6CEC-8410-4E12-8580-AF95FD3ADEE0}">
      <dgm:prSet/>
      <dgm:spPr/>
      <dgm:t>
        <a:bodyPr/>
        <a:lstStyle/>
        <a:p>
          <a:endParaRPr lang="en-US"/>
        </a:p>
      </dgm:t>
    </dgm:pt>
    <dgm:pt modelId="{D1DE03CA-72AC-4386-8308-CE4B6504F97A}" type="sibTrans" cxnId="{64AE6CEC-8410-4E12-8580-AF95FD3ADEE0}">
      <dgm:prSet/>
      <dgm:spPr/>
      <dgm:t>
        <a:bodyPr/>
        <a:lstStyle/>
        <a:p>
          <a:endParaRPr lang="en-US"/>
        </a:p>
      </dgm:t>
    </dgm:pt>
    <dgm:pt modelId="{146BF483-D603-4C9C-99DD-45C037018423}">
      <dgm:prSet phldrT="[Text]" custT="1"/>
      <dgm:spPr/>
      <dgm:t>
        <a:bodyPr/>
        <a:lstStyle/>
        <a:p>
          <a:pPr>
            <a:lnSpc>
              <a:spcPct val="90000"/>
            </a:lnSpc>
            <a:buFont typeface="Wingdings" panose="05000000000000000000" pitchFamily="2" charset="2"/>
            <a:buChar char="§"/>
          </a:pPr>
          <a:r>
            <a:rPr lang="en-US" sz="1600" dirty="0"/>
            <a:t> DHHS NVRA Point Person</a:t>
          </a:r>
        </a:p>
      </dgm:t>
    </dgm:pt>
    <dgm:pt modelId="{1EE5974C-CDC5-4DD7-8430-198F762B55AC}" type="parTrans" cxnId="{D62BD165-5E30-4364-BF18-BFF039F242B1}">
      <dgm:prSet/>
      <dgm:spPr/>
      <dgm:t>
        <a:bodyPr/>
        <a:lstStyle/>
        <a:p>
          <a:endParaRPr lang="en-US"/>
        </a:p>
      </dgm:t>
    </dgm:pt>
    <dgm:pt modelId="{B0902468-AD98-4A84-BBB8-178D7C4B961D}" type="sibTrans" cxnId="{D62BD165-5E30-4364-BF18-BFF039F242B1}">
      <dgm:prSet/>
      <dgm:spPr/>
      <dgm:t>
        <a:bodyPr/>
        <a:lstStyle/>
        <a:p>
          <a:endParaRPr lang="en-US"/>
        </a:p>
      </dgm:t>
    </dgm:pt>
    <dgm:pt modelId="{239EDB86-73C3-48FD-99FC-6EE4D924EF38}">
      <dgm:prSet phldrT="[Text]" custT="1"/>
      <dgm:spPr/>
      <dgm:t>
        <a:bodyPr/>
        <a:lstStyle/>
        <a:p>
          <a:pPr>
            <a:lnSpc>
              <a:spcPct val="90000"/>
            </a:lnSpc>
            <a:buFont typeface="Wingdings" panose="05000000000000000000" pitchFamily="2" charset="2"/>
            <a:buChar char="§"/>
          </a:pPr>
          <a:r>
            <a:rPr lang="en-US" sz="1600" dirty="0"/>
            <a:t> State Board of Elections NVRA Staff  </a:t>
          </a:r>
        </a:p>
      </dgm:t>
    </dgm:pt>
    <dgm:pt modelId="{47CF1E97-E2E0-4876-AE57-D78E1D7A93C7}" type="parTrans" cxnId="{C88920ED-F509-4C3F-8574-7DCE2C483E5E}">
      <dgm:prSet/>
      <dgm:spPr/>
      <dgm:t>
        <a:bodyPr/>
        <a:lstStyle/>
        <a:p>
          <a:endParaRPr lang="en-US"/>
        </a:p>
      </dgm:t>
    </dgm:pt>
    <dgm:pt modelId="{5F309154-BD13-47B5-9045-C794684B4B1F}" type="sibTrans" cxnId="{C88920ED-F509-4C3F-8574-7DCE2C483E5E}">
      <dgm:prSet/>
      <dgm:spPr/>
      <dgm:t>
        <a:bodyPr/>
        <a:lstStyle/>
        <a:p>
          <a:endParaRPr lang="en-US"/>
        </a:p>
      </dgm:t>
    </dgm:pt>
    <dgm:pt modelId="{0D82908E-7117-44E3-BA01-08DFB290E4B6}">
      <dgm:prSet phldrT="[Text]" custT="1"/>
      <dgm:spPr/>
      <dgm:t>
        <a:bodyPr/>
        <a:lstStyle/>
        <a:p>
          <a:pPr>
            <a:lnSpc>
              <a:spcPct val="90000"/>
            </a:lnSpc>
          </a:pPr>
          <a:endParaRPr lang="en-US" sz="400" dirty="0"/>
        </a:p>
      </dgm:t>
    </dgm:pt>
    <dgm:pt modelId="{4A4A15FD-AD01-4DE0-9981-AC0F0F9A6B8D}" type="parTrans" cxnId="{594CA25B-E4CA-49C9-B22A-48A690FEB8BD}">
      <dgm:prSet/>
      <dgm:spPr/>
      <dgm:t>
        <a:bodyPr/>
        <a:lstStyle/>
        <a:p>
          <a:endParaRPr lang="en-US"/>
        </a:p>
      </dgm:t>
    </dgm:pt>
    <dgm:pt modelId="{529D554F-5461-4EBE-98C6-B14813334EB5}" type="sibTrans" cxnId="{594CA25B-E4CA-49C9-B22A-48A690FEB8BD}">
      <dgm:prSet/>
      <dgm:spPr/>
      <dgm:t>
        <a:bodyPr/>
        <a:lstStyle/>
        <a:p>
          <a:endParaRPr lang="en-US"/>
        </a:p>
      </dgm:t>
    </dgm:pt>
    <dgm:pt modelId="{E13EC3D9-261C-420E-BBD0-038BC9EC24C2}" type="pres">
      <dgm:prSet presAssocID="{5EC422E6-578C-410F-9068-32DBD286553D}" presName="linear" presStyleCnt="0">
        <dgm:presLayoutVars>
          <dgm:animLvl val="lvl"/>
          <dgm:resizeHandles val="exact"/>
        </dgm:presLayoutVars>
      </dgm:prSet>
      <dgm:spPr/>
    </dgm:pt>
    <dgm:pt modelId="{B3EBEC74-2764-4F1C-BF07-2CB825642C04}" type="pres">
      <dgm:prSet presAssocID="{E5884A25-6273-4827-9800-CD6F503FBC2D}" presName="parentText" presStyleLbl="node1" presStyleIdx="0" presStyleCnt="2" custScaleY="33141">
        <dgm:presLayoutVars>
          <dgm:chMax val="0"/>
          <dgm:bulletEnabled val="1"/>
        </dgm:presLayoutVars>
      </dgm:prSet>
      <dgm:spPr/>
    </dgm:pt>
    <dgm:pt modelId="{FD0C75CE-9915-4940-9170-A9050095404E}" type="pres">
      <dgm:prSet presAssocID="{E5884A25-6273-4827-9800-CD6F503FBC2D}" presName="childText" presStyleLbl="revTx" presStyleIdx="0" presStyleCnt="2" custLinFactNeighborX="-104" custLinFactNeighborY="7073">
        <dgm:presLayoutVars>
          <dgm:bulletEnabled val="1"/>
        </dgm:presLayoutVars>
      </dgm:prSet>
      <dgm:spPr/>
    </dgm:pt>
    <dgm:pt modelId="{00A718EF-8D45-4B15-A274-C03CAF40C4DA}" type="pres">
      <dgm:prSet presAssocID="{EFDA0E84-83EC-42E1-964A-F3DC1B524FE9}" presName="parentText" presStyleLbl="node1" presStyleIdx="1" presStyleCnt="2" custScaleY="32724" custLinFactNeighborY="14740">
        <dgm:presLayoutVars>
          <dgm:chMax val="0"/>
          <dgm:bulletEnabled val="1"/>
        </dgm:presLayoutVars>
      </dgm:prSet>
      <dgm:spPr/>
    </dgm:pt>
    <dgm:pt modelId="{E2050C9E-4991-4D83-8081-BF9DE27229F5}" type="pres">
      <dgm:prSet presAssocID="{EFDA0E84-83EC-42E1-964A-F3DC1B524FE9}" presName="childText" presStyleLbl="revTx" presStyleIdx="1" presStyleCnt="2" custScaleY="124498" custLinFactNeighborX="-104" custLinFactNeighborY="29131">
        <dgm:presLayoutVars>
          <dgm:bulletEnabled val="1"/>
        </dgm:presLayoutVars>
      </dgm:prSet>
      <dgm:spPr/>
    </dgm:pt>
  </dgm:ptLst>
  <dgm:cxnLst>
    <dgm:cxn modelId="{18A40B01-B956-4130-830F-933A01A8A74C}" type="presOf" srcId="{11608A78-1A94-4B4B-A0B0-D719081AC6DA}" destId="{E2050C9E-4991-4D83-8081-BF9DE27229F5}" srcOrd="0" destOrd="0" presId="urn:microsoft.com/office/officeart/2005/8/layout/vList2"/>
    <dgm:cxn modelId="{F7AAE708-2D76-48F6-BCFD-F9549540DA4B}" type="presOf" srcId="{D4EC85E1-6807-41AD-8EB4-4C3C7626C9B5}" destId="{E2050C9E-4991-4D83-8081-BF9DE27229F5}" srcOrd="0" destOrd="2" presId="urn:microsoft.com/office/officeart/2005/8/layout/vList2"/>
    <dgm:cxn modelId="{42CE660D-3905-4C27-BF6D-A5B4BD1A00CD}" type="presOf" srcId="{146BF483-D603-4C9C-99DD-45C037018423}" destId="{E2050C9E-4991-4D83-8081-BF9DE27229F5}" srcOrd="0" destOrd="3" presId="urn:microsoft.com/office/officeart/2005/8/layout/vList2"/>
    <dgm:cxn modelId="{55EC8B0F-1307-417B-AAD2-7E38088728A4}" type="presOf" srcId="{5EC422E6-578C-410F-9068-32DBD286553D}" destId="{E13EC3D9-261C-420E-BBD0-038BC9EC24C2}" srcOrd="0" destOrd="0" presId="urn:microsoft.com/office/officeart/2005/8/layout/vList2"/>
    <dgm:cxn modelId="{B3E4431A-A9B1-4FB5-B293-354E0EB6A17E}" srcId="{E5884A25-6273-4827-9800-CD6F503FBC2D}" destId="{18AE5637-C2A1-4101-A84A-AEFF46EBB60B}" srcOrd="2" destOrd="0" parTransId="{C06950A8-DE66-4DDE-98AE-62F195839403}" sibTransId="{634B0E0B-3B7F-4697-9694-8A3E960BB275}"/>
    <dgm:cxn modelId="{F694D72A-269B-4815-906B-D40F62FD3570}" srcId="{EFDA0E84-83EC-42E1-964A-F3DC1B524FE9}" destId="{11608A78-1A94-4B4B-A0B0-D719081AC6DA}" srcOrd="0" destOrd="0" parTransId="{395824E2-54B1-43F1-879B-1011B8F04C0F}" sibTransId="{3AF75D47-CB0E-4B90-A32D-7B39E85A87E2}"/>
    <dgm:cxn modelId="{A6B9943C-F8A4-4D9C-9FD1-A3FFF814DB29}" type="presOf" srcId="{0D82908E-7117-44E3-BA01-08DFB290E4B6}" destId="{E2050C9E-4991-4D83-8081-BF9DE27229F5}" srcOrd="0" destOrd="1" presId="urn:microsoft.com/office/officeart/2005/8/layout/vList2"/>
    <dgm:cxn modelId="{594CA25B-E4CA-49C9-B22A-48A690FEB8BD}" srcId="{EFDA0E84-83EC-42E1-964A-F3DC1B524FE9}" destId="{0D82908E-7117-44E3-BA01-08DFB290E4B6}" srcOrd="1" destOrd="0" parTransId="{4A4A15FD-AD01-4DE0-9981-AC0F0F9A6B8D}" sibTransId="{529D554F-5461-4EBE-98C6-B14813334EB5}"/>
    <dgm:cxn modelId="{3A7E4142-48DF-45EF-95B0-3126D845FB3E}" type="presOf" srcId="{18AE5637-C2A1-4101-A84A-AEFF46EBB60B}" destId="{FD0C75CE-9915-4940-9170-A9050095404E}" srcOrd="0" destOrd="2" presId="urn:microsoft.com/office/officeart/2005/8/layout/vList2"/>
    <dgm:cxn modelId="{D62BD165-5E30-4364-BF18-BFF039F242B1}" srcId="{0D82908E-7117-44E3-BA01-08DFB290E4B6}" destId="{146BF483-D603-4C9C-99DD-45C037018423}" srcOrd="1" destOrd="0" parTransId="{1EE5974C-CDC5-4DD7-8430-198F762B55AC}" sibTransId="{B0902468-AD98-4A84-BBB8-178D7C4B961D}"/>
    <dgm:cxn modelId="{1FAC1685-7FDF-43C0-9DBC-B605EC11699A}" srcId="{5EC422E6-578C-410F-9068-32DBD286553D}" destId="{EFDA0E84-83EC-42E1-964A-F3DC1B524FE9}" srcOrd="1" destOrd="0" parTransId="{4E3A35C8-E51F-4E4E-8FCF-20B388688656}" sibTransId="{F6AE9BBA-89F9-44EB-935D-5121E44D27A2}"/>
    <dgm:cxn modelId="{36856C8A-133B-41D9-9104-18D7D6ED80DD}" type="presOf" srcId="{4B3B0761-35DD-4DE4-AEED-4D85C6A1F2C3}" destId="{FD0C75CE-9915-4940-9170-A9050095404E}" srcOrd="0" destOrd="0" presId="urn:microsoft.com/office/officeart/2005/8/layout/vList2"/>
    <dgm:cxn modelId="{AD1AAA8E-F3E6-418A-A739-1CB165D8034D}" srcId="{5EC422E6-578C-410F-9068-32DBD286553D}" destId="{E5884A25-6273-4827-9800-CD6F503FBC2D}" srcOrd="0" destOrd="0" parTransId="{C734C958-04F2-49F0-8043-1FC059CB6AEA}" sibTransId="{8C2C7CB6-CE8B-41B1-9453-DE8EAAB5C4B8}"/>
    <dgm:cxn modelId="{FC289D8F-B939-4C27-903C-EE36174B775D}" srcId="{E5884A25-6273-4827-9800-CD6F503FBC2D}" destId="{1C5A8B4B-3E30-4F20-8F78-955906745579}" srcOrd="1" destOrd="0" parTransId="{2E56204A-A0E0-4F8C-9335-31AF23EB2A03}" sibTransId="{4EFD0A37-FF71-477D-93D4-0DBF27708475}"/>
    <dgm:cxn modelId="{B1F76298-7001-4634-ACF4-D323FACC630B}" srcId="{E5884A25-6273-4827-9800-CD6F503FBC2D}" destId="{4B3B0761-35DD-4DE4-AEED-4D85C6A1F2C3}" srcOrd="0" destOrd="0" parTransId="{F6B30B10-5316-46E6-AF51-E830E7774848}" sibTransId="{F296E77A-E4FC-4FA9-A652-C10590071F48}"/>
    <dgm:cxn modelId="{38A8129D-D352-4291-AE0F-A4AA98BE113B}" type="presOf" srcId="{1C5A8B4B-3E30-4F20-8F78-955906745579}" destId="{FD0C75CE-9915-4940-9170-A9050095404E}" srcOrd="0" destOrd="1" presId="urn:microsoft.com/office/officeart/2005/8/layout/vList2"/>
    <dgm:cxn modelId="{F4E832B1-51BC-4AA7-9218-0DE1DEF80AD5}" type="presOf" srcId="{E5884A25-6273-4827-9800-CD6F503FBC2D}" destId="{B3EBEC74-2764-4F1C-BF07-2CB825642C04}" srcOrd="0" destOrd="0" presId="urn:microsoft.com/office/officeart/2005/8/layout/vList2"/>
    <dgm:cxn modelId="{AD3E75BA-AB85-48F3-ADA3-A8BC9A89919F}" type="presOf" srcId="{239EDB86-73C3-48FD-99FC-6EE4D924EF38}" destId="{E2050C9E-4991-4D83-8081-BF9DE27229F5}" srcOrd="0" destOrd="4" presId="urn:microsoft.com/office/officeart/2005/8/layout/vList2"/>
    <dgm:cxn modelId="{21CCB8E8-CEC5-40C6-A7B2-46189500AB41}" type="presOf" srcId="{EFDA0E84-83EC-42E1-964A-F3DC1B524FE9}" destId="{00A718EF-8D45-4B15-A274-C03CAF40C4DA}" srcOrd="0" destOrd="0" presId="urn:microsoft.com/office/officeart/2005/8/layout/vList2"/>
    <dgm:cxn modelId="{64AE6CEC-8410-4E12-8580-AF95FD3ADEE0}" srcId="{0D82908E-7117-44E3-BA01-08DFB290E4B6}" destId="{D4EC85E1-6807-41AD-8EB4-4C3C7626C9B5}" srcOrd="0" destOrd="0" parTransId="{A7DF19C9-37A9-4E68-B05C-9BD208E31FA5}" sibTransId="{D1DE03CA-72AC-4386-8308-CE4B6504F97A}"/>
    <dgm:cxn modelId="{C88920ED-F509-4C3F-8574-7DCE2C483E5E}" srcId="{0D82908E-7117-44E3-BA01-08DFB290E4B6}" destId="{239EDB86-73C3-48FD-99FC-6EE4D924EF38}" srcOrd="2" destOrd="0" parTransId="{47CF1E97-E2E0-4876-AE57-D78E1D7A93C7}" sibTransId="{5F309154-BD13-47B5-9045-C794684B4B1F}"/>
    <dgm:cxn modelId="{BE2EF659-00F1-4A70-904E-BD34AD595E62}" type="presParOf" srcId="{E13EC3D9-261C-420E-BBD0-038BC9EC24C2}" destId="{B3EBEC74-2764-4F1C-BF07-2CB825642C04}" srcOrd="0" destOrd="0" presId="urn:microsoft.com/office/officeart/2005/8/layout/vList2"/>
    <dgm:cxn modelId="{1A021013-207B-41AC-8FFD-D114261B70EF}" type="presParOf" srcId="{E13EC3D9-261C-420E-BBD0-038BC9EC24C2}" destId="{FD0C75CE-9915-4940-9170-A9050095404E}" srcOrd="1" destOrd="0" presId="urn:microsoft.com/office/officeart/2005/8/layout/vList2"/>
    <dgm:cxn modelId="{2343C63D-1EC0-4E49-A7C6-F7E9DD78F039}" type="presParOf" srcId="{E13EC3D9-261C-420E-BBD0-038BC9EC24C2}" destId="{00A718EF-8D45-4B15-A274-C03CAF40C4DA}" srcOrd="2" destOrd="0" presId="urn:microsoft.com/office/officeart/2005/8/layout/vList2"/>
    <dgm:cxn modelId="{F64D50EC-654A-4F24-B149-32DFD2F5F5C5}" type="presParOf" srcId="{E13EC3D9-261C-420E-BBD0-038BC9EC24C2}" destId="{E2050C9E-4991-4D83-8081-BF9DE27229F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EC422E6-578C-410F-9068-32DBD28655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FDA0E84-83EC-42E1-964A-F3DC1B524FE9}">
      <dgm:prSet phldrT="[Text]" custT="1"/>
      <dgm:spPr/>
      <dgm:t>
        <a:bodyPr/>
        <a:lstStyle/>
        <a:p>
          <a:r>
            <a:rPr lang="en-US" sz="2000" dirty="0"/>
            <a:t>Individual Corrective Actions</a:t>
          </a:r>
        </a:p>
      </dgm:t>
    </dgm:pt>
    <dgm:pt modelId="{4E3A35C8-E51F-4E4E-8FCF-20B388688656}" type="parTrans" cxnId="{1FAC1685-7FDF-43C0-9DBC-B605EC11699A}">
      <dgm:prSet/>
      <dgm:spPr/>
      <dgm:t>
        <a:bodyPr/>
        <a:lstStyle/>
        <a:p>
          <a:endParaRPr lang="en-US"/>
        </a:p>
      </dgm:t>
    </dgm:pt>
    <dgm:pt modelId="{F6AE9BBA-89F9-44EB-935D-5121E44D27A2}" type="sibTrans" cxnId="{1FAC1685-7FDF-43C0-9DBC-B605EC11699A}">
      <dgm:prSet/>
      <dgm:spPr/>
      <dgm:t>
        <a:bodyPr/>
        <a:lstStyle/>
        <a:p>
          <a:endParaRPr lang="en-US"/>
        </a:p>
      </dgm:t>
    </dgm:pt>
    <dgm:pt modelId="{CABAB810-3CFB-4885-AC11-560157978717}">
      <dgm:prSet phldrT="[Text]" custT="1"/>
      <dgm:spPr/>
      <dgm:t>
        <a:bodyPr/>
        <a:lstStyle/>
        <a:p>
          <a:pPr>
            <a:lnSpc>
              <a:spcPct val="90000"/>
            </a:lnSpc>
            <a:buFont typeface="Wingdings" panose="05000000000000000000" pitchFamily="2" charset="2"/>
            <a:buChar char="§"/>
          </a:pPr>
          <a:r>
            <a:rPr lang="en-US" sz="1600" dirty="0"/>
            <a:t>If an employee of the SBE, CBE , county DSS office or a third party determines that an identifiable client did not receive a Voter Registration Application, the person should notify the Local NVRA Point Person in the relevant office no later than </a:t>
          </a:r>
          <a:r>
            <a:rPr lang="en-US" sz="1600" dirty="0">
              <a:solidFill>
                <a:srgbClr val="C00000"/>
              </a:solidFill>
            </a:rPr>
            <a:t>5 business days </a:t>
          </a:r>
          <a:r>
            <a:rPr lang="en-US" sz="1600" dirty="0"/>
            <a:t>from the date of discovery </a:t>
          </a:r>
          <a:r>
            <a:rPr lang="en-US" sz="1600" i="1" dirty="0"/>
            <a:t>(Medicaid ex </a:t>
          </a:r>
          <a:r>
            <a:rPr lang="en-US" sz="1600" i="1" dirty="0" err="1"/>
            <a:t>parte</a:t>
          </a:r>
          <a:r>
            <a:rPr lang="en-US" sz="1600" i="1" dirty="0"/>
            <a:t> renewals &amp; recertifications are excluded)</a:t>
          </a:r>
          <a:r>
            <a:rPr lang="en-US" sz="1600" i="0" dirty="0"/>
            <a:t>.</a:t>
          </a:r>
          <a:endParaRPr lang="en-US" sz="1800" i="0" dirty="0"/>
        </a:p>
      </dgm:t>
    </dgm:pt>
    <dgm:pt modelId="{8DB1D3C4-131A-4DE3-9629-465EC2F70046}" type="parTrans" cxnId="{BA92F937-F988-4D8A-8262-860F861F8B75}">
      <dgm:prSet/>
      <dgm:spPr/>
      <dgm:t>
        <a:bodyPr/>
        <a:lstStyle/>
        <a:p>
          <a:endParaRPr lang="en-US"/>
        </a:p>
      </dgm:t>
    </dgm:pt>
    <dgm:pt modelId="{728A6B4F-491E-43A2-AD5E-1BAC1397871D}" type="sibTrans" cxnId="{BA92F937-F988-4D8A-8262-860F861F8B75}">
      <dgm:prSet/>
      <dgm:spPr/>
      <dgm:t>
        <a:bodyPr/>
        <a:lstStyle/>
        <a:p>
          <a:endParaRPr lang="en-US"/>
        </a:p>
      </dgm:t>
    </dgm:pt>
    <dgm:pt modelId="{D17F1690-425D-4494-9F08-ECA0ABB0680E}">
      <dgm:prSet phldrT="[Text]" custT="1"/>
      <dgm:spPr/>
      <dgm:t>
        <a:bodyPr/>
        <a:lstStyle/>
        <a:p>
          <a:pPr>
            <a:lnSpc>
              <a:spcPct val="90000"/>
            </a:lnSpc>
            <a:buFont typeface="Wingdings" panose="05000000000000000000" pitchFamily="2" charset="2"/>
            <a:buChar char="§"/>
          </a:pPr>
          <a:r>
            <a:rPr lang="en-US" sz="1600" dirty="0"/>
            <a:t>Within </a:t>
          </a:r>
          <a:r>
            <a:rPr lang="en-US" sz="1600" dirty="0">
              <a:solidFill>
                <a:srgbClr val="C00000"/>
              </a:solidFill>
            </a:rPr>
            <a:t>14 days of receiving the notice</a:t>
          </a:r>
          <a:r>
            <a:rPr lang="en-US" sz="1600" dirty="0"/>
            <a:t>, the Local NVRA Point Person must send a remedial mailing to the client with an enclosed Voter Registration Application and explanatory notice</a:t>
          </a:r>
        </a:p>
      </dgm:t>
    </dgm:pt>
    <dgm:pt modelId="{6B020510-AAB5-4601-B823-616A15A641CF}" type="parTrans" cxnId="{4F543216-4759-4A3B-A32D-31E1C64099E1}">
      <dgm:prSet/>
      <dgm:spPr/>
      <dgm:t>
        <a:bodyPr/>
        <a:lstStyle/>
        <a:p>
          <a:endParaRPr lang="en-US"/>
        </a:p>
      </dgm:t>
    </dgm:pt>
    <dgm:pt modelId="{4DCC2BB1-4B5D-4C71-926B-EB3ACB179E30}" type="sibTrans" cxnId="{4F543216-4759-4A3B-A32D-31E1C64099E1}">
      <dgm:prSet/>
      <dgm:spPr/>
      <dgm:t>
        <a:bodyPr/>
        <a:lstStyle/>
        <a:p>
          <a:endParaRPr lang="en-US"/>
        </a:p>
      </dgm:t>
    </dgm:pt>
    <dgm:pt modelId="{24B1B010-5901-4712-8165-94C53A2BF6A7}">
      <dgm:prSet phldrT="[Text]" custT="1"/>
      <dgm:spPr/>
      <dgm:t>
        <a:bodyPr/>
        <a:lstStyle/>
        <a:p>
          <a:pPr>
            <a:lnSpc>
              <a:spcPct val="100000"/>
            </a:lnSpc>
            <a:buFont typeface="Wingdings" panose="05000000000000000000" pitchFamily="2" charset="2"/>
            <a:buChar char="§"/>
          </a:pPr>
          <a:r>
            <a:rPr lang="en-US" sz="1600" dirty="0"/>
            <a:t>He or she is receiving the mailing because (s)he may not have been afforded the opportunity to apply to register to vote</a:t>
          </a:r>
        </a:p>
      </dgm:t>
    </dgm:pt>
    <dgm:pt modelId="{45712E40-49B9-4172-BEFF-8E18DDBAA203}" type="parTrans" cxnId="{58967D50-8E43-4D25-AF1C-EF82F0A60F20}">
      <dgm:prSet/>
      <dgm:spPr/>
      <dgm:t>
        <a:bodyPr/>
        <a:lstStyle/>
        <a:p>
          <a:endParaRPr lang="en-US"/>
        </a:p>
      </dgm:t>
    </dgm:pt>
    <dgm:pt modelId="{64396113-9189-4BF0-97B0-950A376F0871}" type="sibTrans" cxnId="{58967D50-8E43-4D25-AF1C-EF82F0A60F20}">
      <dgm:prSet/>
      <dgm:spPr/>
      <dgm:t>
        <a:bodyPr/>
        <a:lstStyle/>
        <a:p>
          <a:endParaRPr lang="en-US"/>
        </a:p>
      </dgm:t>
    </dgm:pt>
    <dgm:pt modelId="{D3A6FF66-1DF8-489C-8395-2276BFF67B3F}">
      <dgm:prSet phldrT="[Text]" custT="1"/>
      <dgm:spPr/>
      <dgm:t>
        <a:bodyPr/>
        <a:lstStyle/>
        <a:p>
          <a:pPr>
            <a:lnSpc>
              <a:spcPct val="100000"/>
            </a:lnSpc>
            <a:buFont typeface="Wingdings" panose="05000000000000000000" pitchFamily="2" charset="2"/>
            <a:buChar char="§"/>
          </a:pPr>
          <a:r>
            <a:rPr lang="en-US" sz="1600" dirty="0"/>
            <a:t>The mailing does not affect the individual’s registration status if the individual is already registered to vote at their current address</a:t>
          </a:r>
        </a:p>
      </dgm:t>
    </dgm:pt>
    <dgm:pt modelId="{1BF852A9-A6D6-42F2-8269-46A721AF57BB}" type="parTrans" cxnId="{FB51802D-16CC-44E7-B269-3F3094624EB6}">
      <dgm:prSet/>
      <dgm:spPr/>
      <dgm:t>
        <a:bodyPr/>
        <a:lstStyle/>
        <a:p>
          <a:endParaRPr lang="en-US"/>
        </a:p>
      </dgm:t>
    </dgm:pt>
    <dgm:pt modelId="{E523654C-2538-4BD4-AB1F-56BA1184DEEB}" type="sibTrans" cxnId="{FB51802D-16CC-44E7-B269-3F3094624EB6}">
      <dgm:prSet/>
      <dgm:spPr/>
      <dgm:t>
        <a:bodyPr/>
        <a:lstStyle/>
        <a:p>
          <a:endParaRPr lang="en-US"/>
        </a:p>
      </dgm:t>
    </dgm:pt>
    <dgm:pt modelId="{0511309E-A2BF-43F8-8AF7-905E68BEBD41}">
      <dgm:prSet phldrT="[Text]" custT="1"/>
      <dgm:spPr/>
      <dgm:t>
        <a:bodyPr/>
        <a:lstStyle/>
        <a:p>
          <a:pPr>
            <a:lnSpc>
              <a:spcPct val="100000"/>
            </a:lnSpc>
            <a:buFont typeface="Wingdings" panose="05000000000000000000" pitchFamily="2" charset="2"/>
            <a:buChar char="§"/>
          </a:pPr>
          <a:r>
            <a:rPr lang="en-US" sz="1600" dirty="0"/>
            <a:t>Receipt of this mailing does not indicate any information about the individual’s eligibility to register to vote</a:t>
          </a:r>
        </a:p>
      </dgm:t>
    </dgm:pt>
    <dgm:pt modelId="{D653440B-1D5B-48BD-98C9-DC926D1B2A50}" type="parTrans" cxnId="{D4551CD5-BE32-49EF-A35B-BFB2B038DB7B}">
      <dgm:prSet/>
      <dgm:spPr/>
      <dgm:t>
        <a:bodyPr/>
        <a:lstStyle/>
        <a:p>
          <a:endParaRPr lang="en-US"/>
        </a:p>
      </dgm:t>
    </dgm:pt>
    <dgm:pt modelId="{30B2E067-1D77-4FAD-A192-2EB57FEC61E8}" type="sibTrans" cxnId="{D4551CD5-BE32-49EF-A35B-BFB2B038DB7B}">
      <dgm:prSet/>
      <dgm:spPr/>
      <dgm:t>
        <a:bodyPr/>
        <a:lstStyle/>
        <a:p>
          <a:endParaRPr lang="en-US"/>
        </a:p>
      </dgm:t>
    </dgm:pt>
    <dgm:pt modelId="{F0D8404A-3DF4-405C-8CC9-1902D69E2A6A}">
      <dgm:prSet phldrT="[Text]" custT="1"/>
      <dgm:spPr/>
      <dgm:t>
        <a:bodyPr/>
        <a:lstStyle/>
        <a:p>
          <a:pPr>
            <a:lnSpc>
              <a:spcPct val="100000"/>
            </a:lnSpc>
            <a:buFont typeface="Wingdings" panose="05000000000000000000" pitchFamily="2" charset="2"/>
            <a:buChar char="§"/>
          </a:pPr>
          <a:r>
            <a:rPr lang="en-US" sz="1600" dirty="0"/>
            <a:t>Clear explanation of the eligibility rules for registering to vote</a:t>
          </a:r>
        </a:p>
      </dgm:t>
    </dgm:pt>
    <dgm:pt modelId="{BC70F9B9-EC47-4763-A646-3FBCCDEBE9ED}" type="parTrans" cxnId="{EC66A6D0-A5B1-4922-8029-1289F5CE31D8}">
      <dgm:prSet/>
      <dgm:spPr/>
      <dgm:t>
        <a:bodyPr/>
        <a:lstStyle/>
        <a:p>
          <a:endParaRPr lang="en-US"/>
        </a:p>
      </dgm:t>
    </dgm:pt>
    <dgm:pt modelId="{58832695-D4D1-479B-BDB7-57763DAB9531}" type="sibTrans" cxnId="{EC66A6D0-A5B1-4922-8029-1289F5CE31D8}">
      <dgm:prSet/>
      <dgm:spPr/>
      <dgm:t>
        <a:bodyPr/>
        <a:lstStyle/>
        <a:p>
          <a:endParaRPr lang="en-US"/>
        </a:p>
      </dgm:t>
    </dgm:pt>
    <dgm:pt modelId="{898D45B2-299C-44C9-982D-38750D02FCA3}">
      <dgm:prSet phldrT="[Text]" custT="1"/>
      <dgm:spPr/>
      <dgm:t>
        <a:bodyPr/>
        <a:lstStyle/>
        <a:p>
          <a:pPr>
            <a:lnSpc>
              <a:spcPct val="100000"/>
            </a:lnSpc>
            <a:buFont typeface="Wingdings" panose="05000000000000000000" pitchFamily="2" charset="2"/>
            <a:buChar char="§"/>
          </a:pPr>
          <a:r>
            <a:rPr lang="en-US" sz="1600" dirty="0"/>
            <a:t> Assistance in completing the Voter Registration Application is available from the SBE or county DSS office</a:t>
          </a:r>
        </a:p>
      </dgm:t>
    </dgm:pt>
    <dgm:pt modelId="{645E60A6-6BE3-44DB-B4C9-5671BD5F4C21}" type="parTrans" cxnId="{404ABDE5-887D-4EFE-9725-32B30A2E106F}">
      <dgm:prSet/>
      <dgm:spPr/>
      <dgm:t>
        <a:bodyPr/>
        <a:lstStyle/>
        <a:p>
          <a:endParaRPr lang="en-US"/>
        </a:p>
      </dgm:t>
    </dgm:pt>
    <dgm:pt modelId="{6F93F920-E6CE-47E0-8680-6AF3801E58DE}" type="sibTrans" cxnId="{404ABDE5-887D-4EFE-9725-32B30A2E106F}">
      <dgm:prSet/>
      <dgm:spPr/>
      <dgm:t>
        <a:bodyPr/>
        <a:lstStyle/>
        <a:p>
          <a:endParaRPr lang="en-US"/>
        </a:p>
      </dgm:t>
    </dgm:pt>
    <dgm:pt modelId="{3A8DDB02-A3EB-4379-B9B3-D529231EFB7C}">
      <dgm:prSet phldrT="[Text]" custT="1"/>
      <dgm:spPr/>
      <dgm:t>
        <a:bodyPr/>
        <a:lstStyle/>
        <a:p>
          <a:pPr>
            <a:lnSpc>
              <a:spcPct val="100000"/>
            </a:lnSpc>
            <a:buFont typeface="Wingdings" panose="05000000000000000000" pitchFamily="2" charset="2"/>
            <a:buChar char="§"/>
          </a:pPr>
          <a:r>
            <a:rPr lang="en-US" sz="1600" dirty="0"/>
            <a:t> The letter should be retained based on the office’s retention policy</a:t>
          </a:r>
        </a:p>
      </dgm:t>
    </dgm:pt>
    <dgm:pt modelId="{B5A77578-08E2-415F-BBFC-A806BFE09ABA}" type="parTrans" cxnId="{C9902EF4-AD2C-47F0-8377-59B9226F3F3D}">
      <dgm:prSet/>
      <dgm:spPr/>
      <dgm:t>
        <a:bodyPr/>
        <a:lstStyle/>
        <a:p>
          <a:endParaRPr lang="en-US"/>
        </a:p>
      </dgm:t>
    </dgm:pt>
    <dgm:pt modelId="{C8CD2C3A-F330-4C9A-95E9-ED3792A2E08A}" type="sibTrans" cxnId="{C9902EF4-AD2C-47F0-8377-59B9226F3F3D}">
      <dgm:prSet/>
      <dgm:spPr/>
      <dgm:t>
        <a:bodyPr/>
        <a:lstStyle/>
        <a:p>
          <a:endParaRPr lang="en-US"/>
        </a:p>
      </dgm:t>
    </dgm:pt>
    <dgm:pt modelId="{DBA32890-2BA3-4866-AF04-4AF2BD548C99}">
      <dgm:prSet phldrT="[Text]" custT="1"/>
      <dgm:spPr/>
      <dgm:t>
        <a:bodyPr/>
        <a:lstStyle/>
        <a:p>
          <a:pPr>
            <a:lnSpc>
              <a:spcPct val="90000"/>
            </a:lnSpc>
            <a:buFont typeface="Wingdings" panose="05000000000000000000" pitchFamily="2" charset="2"/>
            <a:buChar char="§"/>
          </a:pPr>
          <a:endParaRPr lang="en-US" sz="900" dirty="0"/>
        </a:p>
      </dgm:t>
    </dgm:pt>
    <dgm:pt modelId="{26308167-87C7-4DD5-97DE-D3DB20FBB299}" type="parTrans" cxnId="{267FA32E-59A9-4CE5-90E7-2C031665805C}">
      <dgm:prSet/>
      <dgm:spPr/>
      <dgm:t>
        <a:bodyPr/>
        <a:lstStyle/>
        <a:p>
          <a:endParaRPr lang="en-US"/>
        </a:p>
      </dgm:t>
    </dgm:pt>
    <dgm:pt modelId="{7B233903-4DCC-4591-A089-DA2261287666}" type="sibTrans" cxnId="{267FA32E-59A9-4CE5-90E7-2C031665805C}">
      <dgm:prSet/>
      <dgm:spPr/>
      <dgm:t>
        <a:bodyPr/>
        <a:lstStyle/>
        <a:p>
          <a:endParaRPr lang="en-US"/>
        </a:p>
      </dgm:t>
    </dgm:pt>
    <dgm:pt modelId="{0E9E5240-C717-4E03-99C9-1D110BBCAB06}">
      <dgm:prSet phldrT="[Text]" custT="1"/>
      <dgm:spPr/>
      <dgm:t>
        <a:bodyPr/>
        <a:lstStyle/>
        <a:p>
          <a:pPr>
            <a:lnSpc>
              <a:spcPct val="90000"/>
            </a:lnSpc>
            <a:buFont typeface="Wingdings" panose="05000000000000000000" pitchFamily="2" charset="2"/>
            <a:buChar char="§"/>
          </a:pPr>
          <a:r>
            <a:rPr lang="en-US" sz="1600" dirty="0"/>
            <a:t>The </a:t>
          </a:r>
          <a:r>
            <a:rPr lang="en-US" sz="1600" dirty="0">
              <a:solidFill>
                <a:srgbClr val="C00000"/>
              </a:solidFill>
            </a:rPr>
            <a:t>explanatory notice </a:t>
          </a:r>
          <a:r>
            <a:rPr lang="en-US" sz="1600" dirty="0"/>
            <a:t>should have the following components:</a:t>
          </a:r>
        </a:p>
      </dgm:t>
    </dgm:pt>
    <dgm:pt modelId="{182FA428-79A1-4763-8A28-8CEBED6C4175}" type="parTrans" cxnId="{D66E0834-1D92-4344-836D-CDC236E84E3E}">
      <dgm:prSet/>
      <dgm:spPr/>
      <dgm:t>
        <a:bodyPr/>
        <a:lstStyle/>
        <a:p>
          <a:endParaRPr lang="en-US"/>
        </a:p>
      </dgm:t>
    </dgm:pt>
    <dgm:pt modelId="{C1D3D0E1-AA89-4FE1-B2FE-9DDA9C3D9451}" type="sibTrans" cxnId="{D66E0834-1D92-4344-836D-CDC236E84E3E}">
      <dgm:prSet/>
      <dgm:spPr/>
      <dgm:t>
        <a:bodyPr/>
        <a:lstStyle/>
        <a:p>
          <a:endParaRPr lang="en-US"/>
        </a:p>
      </dgm:t>
    </dgm:pt>
    <dgm:pt modelId="{15F23A03-2A81-4C6F-8131-632159582818}">
      <dgm:prSet phldrT="[Text]" custT="1"/>
      <dgm:spPr/>
      <dgm:t>
        <a:bodyPr/>
        <a:lstStyle/>
        <a:p>
          <a:pPr>
            <a:lnSpc>
              <a:spcPct val="90000"/>
            </a:lnSpc>
            <a:buFont typeface="Wingdings" panose="05000000000000000000" pitchFamily="2" charset="2"/>
            <a:buChar char="§"/>
          </a:pPr>
          <a:endParaRPr lang="en-US" sz="700" dirty="0"/>
        </a:p>
      </dgm:t>
    </dgm:pt>
    <dgm:pt modelId="{3C5AC92D-33D6-48EB-B406-42784353814F}" type="parTrans" cxnId="{041401C4-4703-410C-B2B3-882D3DCD9969}">
      <dgm:prSet/>
      <dgm:spPr/>
      <dgm:t>
        <a:bodyPr/>
        <a:lstStyle/>
        <a:p>
          <a:endParaRPr lang="en-US"/>
        </a:p>
      </dgm:t>
    </dgm:pt>
    <dgm:pt modelId="{99F8F7A2-D7D1-4034-BC53-2AA456505DF8}" type="sibTrans" cxnId="{041401C4-4703-410C-B2B3-882D3DCD9969}">
      <dgm:prSet/>
      <dgm:spPr/>
      <dgm:t>
        <a:bodyPr/>
        <a:lstStyle/>
        <a:p>
          <a:endParaRPr lang="en-US"/>
        </a:p>
      </dgm:t>
    </dgm:pt>
    <dgm:pt modelId="{0C6ECCAB-27BF-4EF2-988D-A43259169175}">
      <dgm:prSet phldrT="[Text]" custT="1"/>
      <dgm:spPr/>
      <dgm:t>
        <a:bodyPr/>
        <a:lstStyle/>
        <a:p>
          <a:pPr>
            <a:lnSpc>
              <a:spcPct val="100000"/>
            </a:lnSpc>
            <a:buFont typeface="Wingdings" panose="05000000000000000000" pitchFamily="2" charset="2"/>
            <a:buChar char="ü"/>
          </a:pPr>
          <a:endParaRPr lang="en-US" sz="1050" dirty="0"/>
        </a:p>
      </dgm:t>
    </dgm:pt>
    <dgm:pt modelId="{ABC0D82B-3E47-4752-A702-2E6523A40570}" type="parTrans" cxnId="{D6914021-9797-4C27-BD53-3F43BE43432F}">
      <dgm:prSet/>
      <dgm:spPr/>
      <dgm:t>
        <a:bodyPr/>
        <a:lstStyle/>
        <a:p>
          <a:endParaRPr lang="en-US"/>
        </a:p>
      </dgm:t>
    </dgm:pt>
    <dgm:pt modelId="{D5CE0020-8B9C-45B1-A329-795C4CDFF084}" type="sibTrans" cxnId="{D6914021-9797-4C27-BD53-3F43BE43432F}">
      <dgm:prSet/>
      <dgm:spPr/>
      <dgm:t>
        <a:bodyPr/>
        <a:lstStyle/>
        <a:p>
          <a:endParaRPr lang="en-US"/>
        </a:p>
      </dgm:t>
    </dgm:pt>
    <dgm:pt modelId="{E13EC3D9-261C-420E-BBD0-038BC9EC24C2}" type="pres">
      <dgm:prSet presAssocID="{5EC422E6-578C-410F-9068-32DBD286553D}" presName="linear" presStyleCnt="0">
        <dgm:presLayoutVars>
          <dgm:animLvl val="lvl"/>
          <dgm:resizeHandles val="exact"/>
        </dgm:presLayoutVars>
      </dgm:prSet>
      <dgm:spPr/>
    </dgm:pt>
    <dgm:pt modelId="{00A718EF-8D45-4B15-A274-C03CAF40C4DA}" type="pres">
      <dgm:prSet presAssocID="{EFDA0E84-83EC-42E1-964A-F3DC1B524FE9}" presName="parentText" presStyleLbl="node1" presStyleIdx="0" presStyleCnt="1" custScaleY="32724" custLinFactNeighborY="-8176">
        <dgm:presLayoutVars>
          <dgm:chMax val="0"/>
          <dgm:bulletEnabled val="1"/>
        </dgm:presLayoutVars>
      </dgm:prSet>
      <dgm:spPr/>
    </dgm:pt>
    <dgm:pt modelId="{4B173F68-B0B2-488B-8DC6-D971C876768A}" type="pres">
      <dgm:prSet presAssocID="{EFDA0E84-83EC-42E1-964A-F3DC1B524FE9}" presName="childText" presStyleLbl="revTx" presStyleIdx="0" presStyleCnt="1" custScaleY="104945" custLinFactNeighborY="5387">
        <dgm:presLayoutVars>
          <dgm:bulletEnabled val="1"/>
        </dgm:presLayoutVars>
      </dgm:prSet>
      <dgm:spPr/>
    </dgm:pt>
  </dgm:ptLst>
  <dgm:cxnLst>
    <dgm:cxn modelId="{81DBED02-E80B-4BF8-A477-D1B2BE09195A}" type="presOf" srcId="{D17F1690-425D-4494-9F08-ECA0ABB0680E}" destId="{4B173F68-B0B2-488B-8DC6-D971C876768A}" srcOrd="0" destOrd="2" presId="urn:microsoft.com/office/officeart/2005/8/layout/vList2"/>
    <dgm:cxn modelId="{55EC8B0F-1307-417B-AAD2-7E38088728A4}" type="presOf" srcId="{5EC422E6-578C-410F-9068-32DBD286553D}" destId="{E13EC3D9-261C-420E-BBD0-038BC9EC24C2}" srcOrd="0" destOrd="0" presId="urn:microsoft.com/office/officeart/2005/8/layout/vList2"/>
    <dgm:cxn modelId="{4F543216-4759-4A3B-A32D-31E1C64099E1}" srcId="{EFDA0E84-83EC-42E1-964A-F3DC1B524FE9}" destId="{D17F1690-425D-4494-9F08-ECA0ABB0680E}" srcOrd="2" destOrd="0" parTransId="{6B020510-AAB5-4601-B823-616A15A641CF}" sibTransId="{4DCC2BB1-4B5D-4C71-926B-EB3ACB179E30}"/>
    <dgm:cxn modelId="{D6914021-9797-4C27-BD53-3F43BE43432F}" srcId="{0E9E5240-C717-4E03-99C9-1D110BBCAB06}" destId="{0C6ECCAB-27BF-4EF2-988D-A43259169175}" srcOrd="5" destOrd="0" parTransId="{ABC0D82B-3E47-4752-A702-2E6523A40570}" sibTransId="{D5CE0020-8B9C-45B1-A329-795C4CDFF084}"/>
    <dgm:cxn modelId="{FB51802D-16CC-44E7-B269-3F3094624EB6}" srcId="{0E9E5240-C717-4E03-99C9-1D110BBCAB06}" destId="{D3A6FF66-1DF8-489C-8395-2276BFF67B3F}" srcOrd="1" destOrd="0" parTransId="{1BF852A9-A6D6-42F2-8269-46A721AF57BB}" sibTransId="{E523654C-2538-4BD4-AB1F-56BA1184DEEB}"/>
    <dgm:cxn modelId="{267FA32E-59A9-4CE5-90E7-2C031665805C}" srcId="{EFDA0E84-83EC-42E1-964A-F3DC1B524FE9}" destId="{DBA32890-2BA3-4866-AF04-4AF2BD548C99}" srcOrd="1" destOrd="0" parTransId="{26308167-87C7-4DD5-97DE-D3DB20FBB299}" sibTransId="{7B233903-4DCC-4591-A089-DA2261287666}"/>
    <dgm:cxn modelId="{D66E0834-1D92-4344-836D-CDC236E84E3E}" srcId="{EFDA0E84-83EC-42E1-964A-F3DC1B524FE9}" destId="{0E9E5240-C717-4E03-99C9-1D110BBCAB06}" srcOrd="4" destOrd="0" parTransId="{182FA428-79A1-4763-8A28-8CEBED6C4175}" sibTransId="{C1D3D0E1-AA89-4FE1-B2FE-9DDA9C3D9451}"/>
    <dgm:cxn modelId="{BA92F937-F988-4D8A-8262-860F861F8B75}" srcId="{EFDA0E84-83EC-42E1-964A-F3DC1B524FE9}" destId="{CABAB810-3CFB-4885-AC11-560157978717}" srcOrd="0" destOrd="0" parTransId="{8DB1D3C4-131A-4DE3-9629-465EC2F70046}" sibTransId="{728A6B4F-491E-43A2-AD5E-1BAC1397871D}"/>
    <dgm:cxn modelId="{528A9D62-5A10-4E90-9733-C7E0E99709D6}" type="presOf" srcId="{0511309E-A2BF-43F8-8AF7-905E68BEBD41}" destId="{4B173F68-B0B2-488B-8DC6-D971C876768A}" srcOrd="0" destOrd="7" presId="urn:microsoft.com/office/officeart/2005/8/layout/vList2"/>
    <dgm:cxn modelId="{40C1BD46-C655-43FD-8210-8024359495F0}" type="presOf" srcId="{F0D8404A-3DF4-405C-8CC9-1902D69E2A6A}" destId="{4B173F68-B0B2-488B-8DC6-D971C876768A}" srcOrd="0" destOrd="8" presId="urn:microsoft.com/office/officeart/2005/8/layout/vList2"/>
    <dgm:cxn modelId="{3027BF68-F713-480E-B8A1-35B2388C8D92}" type="presOf" srcId="{0C6ECCAB-27BF-4EF2-988D-A43259169175}" destId="{4B173F68-B0B2-488B-8DC6-D971C876768A}" srcOrd="0" destOrd="10" presId="urn:microsoft.com/office/officeart/2005/8/layout/vList2"/>
    <dgm:cxn modelId="{58967D50-8E43-4D25-AF1C-EF82F0A60F20}" srcId="{0E9E5240-C717-4E03-99C9-1D110BBCAB06}" destId="{24B1B010-5901-4712-8165-94C53A2BF6A7}" srcOrd="0" destOrd="0" parTransId="{45712E40-49B9-4172-BEFF-8E18DDBAA203}" sibTransId="{64396113-9189-4BF0-97B0-950A376F0871}"/>
    <dgm:cxn modelId="{8C2BED76-C70D-45B7-B6A3-E0B21087055F}" type="presOf" srcId="{3A8DDB02-A3EB-4379-B9B3-D529231EFB7C}" destId="{4B173F68-B0B2-488B-8DC6-D971C876768A}" srcOrd="0" destOrd="11" presId="urn:microsoft.com/office/officeart/2005/8/layout/vList2"/>
    <dgm:cxn modelId="{1FAC1685-7FDF-43C0-9DBC-B605EC11699A}" srcId="{5EC422E6-578C-410F-9068-32DBD286553D}" destId="{EFDA0E84-83EC-42E1-964A-F3DC1B524FE9}" srcOrd="0" destOrd="0" parTransId="{4E3A35C8-E51F-4E4E-8FCF-20B388688656}" sibTransId="{F6AE9BBA-89F9-44EB-935D-5121E44D27A2}"/>
    <dgm:cxn modelId="{DA256388-9BF0-45CF-9725-ED0DDDEF253B}" type="presOf" srcId="{898D45B2-299C-44C9-982D-38750D02FCA3}" destId="{4B173F68-B0B2-488B-8DC6-D971C876768A}" srcOrd="0" destOrd="9" presId="urn:microsoft.com/office/officeart/2005/8/layout/vList2"/>
    <dgm:cxn modelId="{CC8B7E99-027D-4D86-84DA-DEEF3B6C0C73}" type="presOf" srcId="{D3A6FF66-1DF8-489C-8395-2276BFF67B3F}" destId="{4B173F68-B0B2-488B-8DC6-D971C876768A}" srcOrd="0" destOrd="6" presId="urn:microsoft.com/office/officeart/2005/8/layout/vList2"/>
    <dgm:cxn modelId="{EAD6C3A4-E392-44D0-8D33-27B3BA0236EA}" type="presOf" srcId="{15F23A03-2A81-4C6F-8131-632159582818}" destId="{4B173F68-B0B2-488B-8DC6-D971C876768A}" srcOrd="0" destOrd="3" presId="urn:microsoft.com/office/officeart/2005/8/layout/vList2"/>
    <dgm:cxn modelId="{A040C8A7-D230-48B9-AEA6-B5ACBB80DC77}" type="presOf" srcId="{CABAB810-3CFB-4885-AC11-560157978717}" destId="{4B173F68-B0B2-488B-8DC6-D971C876768A}" srcOrd="0" destOrd="0" presId="urn:microsoft.com/office/officeart/2005/8/layout/vList2"/>
    <dgm:cxn modelId="{041401C4-4703-410C-B2B3-882D3DCD9969}" srcId="{EFDA0E84-83EC-42E1-964A-F3DC1B524FE9}" destId="{15F23A03-2A81-4C6F-8131-632159582818}" srcOrd="3" destOrd="0" parTransId="{3C5AC92D-33D6-48EB-B406-42784353814F}" sibTransId="{99F8F7A2-D7D1-4034-BC53-2AA456505DF8}"/>
    <dgm:cxn modelId="{EC66A6D0-A5B1-4922-8029-1289F5CE31D8}" srcId="{0E9E5240-C717-4E03-99C9-1D110BBCAB06}" destId="{F0D8404A-3DF4-405C-8CC9-1902D69E2A6A}" srcOrd="3" destOrd="0" parTransId="{BC70F9B9-EC47-4763-A646-3FBCCDEBE9ED}" sibTransId="{58832695-D4D1-479B-BDB7-57763DAB9531}"/>
    <dgm:cxn modelId="{D4551CD5-BE32-49EF-A35B-BFB2B038DB7B}" srcId="{0E9E5240-C717-4E03-99C9-1D110BBCAB06}" destId="{0511309E-A2BF-43F8-8AF7-905E68BEBD41}" srcOrd="2" destOrd="0" parTransId="{D653440B-1D5B-48BD-98C9-DC926D1B2A50}" sibTransId="{30B2E067-1D77-4FAD-A192-2EB57FEC61E8}"/>
    <dgm:cxn modelId="{404ABDE5-887D-4EFE-9725-32B30A2E106F}" srcId="{0E9E5240-C717-4E03-99C9-1D110BBCAB06}" destId="{898D45B2-299C-44C9-982D-38750D02FCA3}" srcOrd="4" destOrd="0" parTransId="{645E60A6-6BE3-44DB-B4C9-5671BD5F4C21}" sibTransId="{6F93F920-E6CE-47E0-8680-6AF3801E58DE}"/>
    <dgm:cxn modelId="{683D50E7-EF6D-4D0C-A4F7-AC5CA27B1A24}" type="presOf" srcId="{24B1B010-5901-4712-8165-94C53A2BF6A7}" destId="{4B173F68-B0B2-488B-8DC6-D971C876768A}" srcOrd="0" destOrd="5" presId="urn:microsoft.com/office/officeart/2005/8/layout/vList2"/>
    <dgm:cxn modelId="{21CCB8E8-CEC5-40C6-A7B2-46189500AB41}" type="presOf" srcId="{EFDA0E84-83EC-42E1-964A-F3DC1B524FE9}" destId="{00A718EF-8D45-4B15-A274-C03CAF40C4DA}" srcOrd="0" destOrd="0" presId="urn:microsoft.com/office/officeart/2005/8/layout/vList2"/>
    <dgm:cxn modelId="{C9902EF4-AD2C-47F0-8377-59B9226F3F3D}" srcId="{EFDA0E84-83EC-42E1-964A-F3DC1B524FE9}" destId="{3A8DDB02-A3EB-4379-B9B3-D529231EFB7C}" srcOrd="5" destOrd="0" parTransId="{B5A77578-08E2-415F-BBFC-A806BFE09ABA}" sibTransId="{C8CD2C3A-F330-4C9A-95E9-ED3792A2E08A}"/>
    <dgm:cxn modelId="{D4CC29FD-6D22-481C-9DF2-75671ED52874}" type="presOf" srcId="{0E9E5240-C717-4E03-99C9-1D110BBCAB06}" destId="{4B173F68-B0B2-488B-8DC6-D971C876768A}" srcOrd="0" destOrd="4" presId="urn:microsoft.com/office/officeart/2005/8/layout/vList2"/>
    <dgm:cxn modelId="{A52629FF-570F-46D9-AC9D-C228A51F5767}" type="presOf" srcId="{DBA32890-2BA3-4866-AF04-4AF2BD548C99}" destId="{4B173F68-B0B2-488B-8DC6-D971C876768A}" srcOrd="0" destOrd="1" presId="urn:microsoft.com/office/officeart/2005/8/layout/vList2"/>
    <dgm:cxn modelId="{2343C63D-1EC0-4E49-A7C6-F7E9DD78F039}" type="presParOf" srcId="{E13EC3D9-261C-420E-BBD0-038BC9EC24C2}" destId="{00A718EF-8D45-4B15-A274-C03CAF40C4DA}" srcOrd="0" destOrd="0" presId="urn:microsoft.com/office/officeart/2005/8/layout/vList2"/>
    <dgm:cxn modelId="{4696DF63-7949-43E4-BDC0-676D6995007D}" type="presParOf" srcId="{E13EC3D9-261C-420E-BBD0-038BC9EC24C2}" destId="{4B173F68-B0B2-488B-8DC6-D971C876768A}"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A067772-DC0F-4F0D-88D7-AB25A2EED44C}"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F80D5211-8434-4863-9E3B-8AD6B6C10BE7}">
      <dgm:prSet/>
      <dgm:spPr/>
      <dgm:t>
        <a:bodyPr/>
        <a:lstStyle/>
        <a:p>
          <a:pPr rtl="0"/>
          <a:r>
            <a:rPr lang="en-US" dirty="0"/>
            <a:t>NVRA Resource Page</a:t>
          </a:r>
        </a:p>
      </dgm:t>
    </dgm:pt>
    <dgm:pt modelId="{A1B3611A-97D4-4835-AB43-67FB8B56A3D9}" type="parTrans" cxnId="{3039051A-C726-476C-899C-78298C6E54E5}">
      <dgm:prSet/>
      <dgm:spPr/>
      <dgm:t>
        <a:bodyPr/>
        <a:lstStyle/>
        <a:p>
          <a:endParaRPr lang="en-US"/>
        </a:p>
      </dgm:t>
    </dgm:pt>
    <dgm:pt modelId="{94E6D8FD-2274-4DDE-913C-DC2AB5FB3702}" type="sibTrans" cxnId="{3039051A-C726-476C-899C-78298C6E54E5}">
      <dgm:prSet/>
      <dgm:spPr/>
      <dgm:t>
        <a:bodyPr/>
        <a:lstStyle/>
        <a:p>
          <a:endParaRPr lang="en-US"/>
        </a:p>
      </dgm:t>
    </dgm:pt>
    <dgm:pt modelId="{2F6E227C-AF9A-41F1-8165-CB04297EBB03}">
      <dgm:prSet custT="1"/>
      <dgm:spPr/>
      <dgm:t>
        <a:bodyPr/>
        <a:lstStyle/>
        <a:p>
          <a:pPr rtl="0"/>
          <a:r>
            <a:rPr lang="en-US" sz="3200" dirty="0">
              <a:hlinkClick xmlns:r="http://schemas.openxmlformats.org/officeDocument/2006/relationships" r:id="rId1"/>
            </a:rPr>
            <a:t>NVRA@ncsbe.gov</a:t>
          </a:r>
          <a:r>
            <a:rPr lang="en-US" sz="3200" dirty="0"/>
            <a:t> </a:t>
          </a:r>
        </a:p>
      </dgm:t>
    </dgm:pt>
    <dgm:pt modelId="{531A48E6-BD43-4356-924C-8EB3E1DBA279}" type="parTrans" cxnId="{CD0D023A-45F6-4C29-BD12-75E3CCF70C9D}">
      <dgm:prSet/>
      <dgm:spPr/>
      <dgm:t>
        <a:bodyPr/>
        <a:lstStyle/>
        <a:p>
          <a:endParaRPr lang="en-US"/>
        </a:p>
      </dgm:t>
    </dgm:pt>
    <dgm:pt modelId="{9F13A59C-4D91-452C-911A-0114DC802A56}" type="sibTrans" cxnId="{CD0D023A-45F6-4C29-BD12-75E3CCF70C9D}">
      <dgm:prSet/>
      <dgm:spPr/>
      <dgm:t>
        <a:bodyPr/>
        <a:lstStyle/>
        <a:p>
          <a:endParaRPr lang="en-US"/>
        </a:p>
      </dgm:t>
    </dgm:pt>
    <dgm:pt modelId="{C4381F8E-07E1-4FE1-8374-CAE0E996B90A}">
      <dgm:prSet/>
      <dgm:spPr/>
      <dgm:t>
        <a:bodyPr/>
        <a:lstStyle/>
        <a:p>
          <a:pPr rtl="0"/>
          <a:r>
            <a:rPr lang="en-US" dirty="0"/>
            <a:t>Email Address</a:t>
          </a:r>
        </a:p>
      </dgm:t>
    </dgm:pt>
    <dgm:pt modelId="{633D20A4-B32F-415B-98BB-FE923E04412C}" type="parTrans" cxnId="{DBF08F4F-C6C8-4B50-9015-838A35D1DA67}">
      <dgm:prSet/>
      <dgm:spPr/>
      <dgm:t>
        <a:bodyPr/>
        <a:lstStyle/>
        <a:p>
          <a:endParaRPr lang="en-US"/>
        </a:p>
      </dgm:t>
    </dgm:pt>
    <dgm:pt modelId="{70A09B6C-CE59-4A5D-A59D-60E642F77D53}" type="sibTrans" cxnId="{DBF08F4F-C6C8-4B50-9015-838A35D1DA67}">
      <dgm:prSet/>
      <dgm:spPr/>
      <dgm:t>
        <a:bodyPr/>
        <a:lstStyle/>
        <a:p>
          <a:endParaRPr lang="en-US"/>
        </a:p>
      </dgm:t>
    </dgm:pt>
    <dgm:pt modelId="{B25C4190-F59B-4D68-AA6C-62DC126EED7B}">
      <dgm:prSet custT="1"/>
      <dgm:spPr/>
      <dgm:t>
        <a:bodyPr/>
        <a:lstStyle/>
        <a:p>
          <a:pPr rtl="0"/>
          <a:r>
            <a:rPr lang="en-US" sz="3200" dirty="0">
              <a:hlinkClick xmlns:r="http://schemas.openxmlformats.org/officeDocument/2006/relationships" r:id="rId2"/>
            </a:rPr>
            <a:t>https://www.ncsbe.gov/registering/national-voter-registration-act-nvra</a:t>
          </a:r>
          <a:endParaRPr lang="en-US" sz="3200" dirty="0"/>
        </a:p>
        <a:p>
          <a:pPr rtl="0"/>
          <a:endParaRPr lang="en-US" sz="3200" dirty="0"/>
        </a:p>
      </dgm:t>
    </dgm:pt>
    <dgm:pt modelId="{BB99D4B3-5E09-4A42-B5CF-1C9F61A0CF28}" type="parTrans" cxnId="{D9C36A30-BC78-4653-AC44-793735B557F8}">
      <dgm:prSet/>
      <dgm:spPr/>
      <dgm:t>
        <a:bodyPr/>
        <a:lstStyle/>
        <a:p>
          <a:endParaRPr lang="en-US"/>
        </a:p>
      </dgm:t>
    </dgm:pt>
    <dgm:pt modelId="{D5373CD5-6280-4B77-803B-98182E524F32}" type="sibTrans" cxnId="{D9C36A30-BC78-4653-AC44-793735B557F8}">
      <dgm:prSet/>
      <dgm:spPr/>
      <dgm:t>
        <a:bodyPr/>
        <a:lstStyle/>
        <a:p>
          <a:endParaRPr lang="en-US"/>
        </a:p>
      </dgm:t>
    </dgm:pt>
    <dgm:pt modelId="{EA7523FA-B7BB-4927-B4B6-10DA642B2954}">
      <dgm:prSet custT="1"/>
      <dgm:spPr/>
      <dgm:t>
        <a:bodyPr/>
        <a:lstStyle/>
        <a:p>
          <a:pPr rtl="0"/>
          <a:r>
            <a:rPr lang="en-US" sz="3200" dirty="0"/>
            <a:t>NCDHHS Training Page</a:t>
          </a:r>
        </a:p>
      </dgm:t>
    </dgm:pt>
    <dgm:pt modelId="{0BB2A90F-A83B-405D-A61F-34497753AC73}" type="parTrans" cxnId="{1CB60658-2983-45A9-9973-4768522BE5C2}">
      <dgm:prSet/>
      <dgm:spPr/>
      <dgm:t>
        <a:bodyPr/>
        <a:lstStyle/>
        <a:p>
          <a:endParaRPr lang="en-US"/>
        </a:p>
      </dgm:t>
    </dgm:pt>
    <dgm:pt modelId="{FAB941E0-A0BD-4211-B286-286FAC5EB82C}" type="sibTrans" cxnId="{1CB60658-2983-45A9-9973-4768522BE5C2}">
      <dgm:prSet/>
      <dgm:spPr/>
      <dgm:t>
        <a:bodyPr/>
        <a:lstStyle/>
        <a:p>
          <a:endParaRPr lang="en-US"/>
        </a:p>
      </dgm:t>
    </dgm:pt>
    <dgm:pt modelId="{AA17BFEC-60BC-4B5C-8C1B-E33068959462}">
      <dgm:prSet custT="1"/>
      <dgm:spPr/>
      <dgm:t>
        <a:bodyPr/>
        <a:lstStyle/>
        <a:p>
          <a:pPr rtl="0"/>
          <a:r>
            <a:rPr lang="en-US" sz="3200" dirty="0">
              <a:hlinkClick xmlns:r="http://schemas.openxmlformats.org/officeDocument/2006/relationships" r:id="rId3"/>
            </a:rPr>
            <a:t>https://www.ncdhhs.gov/divisions/social-services/county-staff-information/training#program-compliance</a:t>
          </a:r>
          <a:r>
            <a:rPr lang="en-US" sz="3200" dirty="0"/>
            <a:t> </a:t>
          </a:r>
        </a:p>
      </dgm:t>
    </dgm:pt>
    <dgm:pt modelId="{790705B4-AFE7-48D7-BA9B-2D686D5F9B1E}" type="parTrans" cxnId="{2039D43E-C178-4BCE-A989-B84610152263}">
      <dgm:prSet/>
      <dgm:spPr/>
      <dgm:t>
        <a:bodyPr/>
        <a:lstStyle/>
        <a:p>
          <a:endParaRPr lang="en-US"/>
        </a:p>
      </dgm:t>
    </dgm:pt>
    <dgm:pt modelId="{8649F043-C26A-460A-BE06-78D83701BC38}" type="sibTrans" cxnId="{2039D43E-C178-4BCE-A989-B84610152263}">
      <dgm:prSet/>
      <dgm:spPr/>
      <dgm:t>
        <a:bodyPr/>
        <a:lstStyle/>
        <a:p>
          <a:endParaRPr lang="en-US"/>
        </a:p>
      </dgm:t>
    </dgm:pt>
    <dgm:pt modelId="{91298497-B08A-4D2F-9445-3C4F19B317D5}" type="pres">
      <dgm:prSet presAssocID="{FA067772-DC0F-4F0D-88D7-AB25A2EED44C}" presName="vert0" presStyleCnt="0">
        <dgm:presLayoutVars>
          <dgm:dir/>
          <dgm:animOne val="branch"/>
          <dgm:animLvl val="lvl"/>
        </dgm:presLayoutVars>
      </dgm:prSet>
      <dgm:spPr/>
    </dgm:pt>
    <dgm:pt modelId="{E4A2A25C-5B6F-4675-B273-0DF9635326B7}" type="pres">
      <dgm:prSet presAssocID="{F80D5211-8434-4863-9E3B-8AD6B6C10BE7}" presName="thickLine" presStyleLbl="alignNode1" presStyleIdx="0" presStyleCnt="3"/>
      <dgm:spPr/>
    </dgm:pt>
    <dgm:pt modelId="{44811F02-6D1D-4A58-85EE-50E48B662BF0}" type="pres">
      <dgm:prSet presAssocID="{F80D5211-8434-4863-9E3B-8AD6B6C10BE7}" presName="horz1" presStyleCnt="0"/>
      <dgm:spPr/>
    </dgm:pt>
    <dgm:pt modelId="{24549E2B-63FB-4E58-A6EA-858F8DE7C359}" type="pres">
      <dgm:prSet presAssocID="{F80D5211-8434-4863-9E3B-8AD6B6C10BE7}" presName="tx1" presStyleLbl="revTx" presStyleIdx="0" presStyleCnt="6"/>
      <dgm:spPr/>
    </dgm:pt>
    <dgm:pt modelId="{0A2ECA85-963C-4E47-AEA2-EEDC53EE00B8}" type="pres">
      <dgm:prSet presAssocID="{F80D5211-8434-4863-9E3B-8AD6B6C10BE7}" presName="vert1" presStyleCnt="0"/>
      <dgm:spPr/>
    </dgm:pt>
    <dgm:pt modelId="{4A8D8F73-20CD-4CB9-AC37-D057B3262939}" type="pres">
      <dgm:prSet presAssocID="{B25C4190-F59B-4D68-AA6C-62DC126EED7B}" presName="vertSpace2a" presStyleCnt="0"/>
      <dgm:spPr/>
    </dgm:pt>
    <dgm:pt modelId="{1BF8EBAD-F037-4749-8206-533A62C62F15}" type="pres">
      <dgm:prSet presAssocID="{B25C4190-F59B-4D68-AA6C-62DC126EED7B}" presName="horz2" presStyleCnt="0"/>
      <dgm:spPr/>
    </dgm:pt>
    <dgm:pt modelId="{32B2366E-5BD9-414A-B4A0-5D4AC1CD6AB7}" type="pres">
      <dgm:prSet presAssocID="{B25C4190-F59B-4D68-AA6C-62DC126EED7B}" presName="horzSpace2" presStyleCnt="0"/>
      <dgm:spPr/>
    </dgm:pt>
    <dgm:pt modelId="{8395AA0D-2A55-4E62-AFAF-CE9734F6C94F}" type="pres">
      <dgm:prSet presAssocID="{B25C4190-F59B-4D68-AA6C-62DC126EED7B}" presName="tx2" presStyleLbl="revTx" presStyleIdx="1" presStyleCnt="6"/>
      <dgm:spPr/>
    </dgm:pt>
    <dgm:pt modelId="{98B5FDC7-A11C-46FF-B2B3-F27123C6E938}" type="pres">
      <dgm:prSet presAssocID="{B25C4190-F59B-4D68-AA6C-62DC126EED7B}" presName="vert2" presStyleCnt="0"/>
      <dgm:spPr/>
    </dgm:pt>
    <dgm:pt modelId="{DAF42E0B-948B-459C-87B2-BF7EB96B5E62}" type="pres">
      <dgm:prSet presAssocID="{B25C4190-F59B-4D68-AA6C-62DC126EED7B}" presName="thinLine2b" presStyleLbl="callout" presStyleIdx="0" presStyleCnt="3"/>
      <dgm:spPr/>
    </dgm:pt>
    <dgm:pt modelId="{CBB9292D-B70F-425A-B6A9-5C1B399CCB81}" type="pres">
      <dgm:prSet presAssocID="{B25C4190-F59B-4D68-AA6C-62DC126EED7B}" presName="vertSpace2b" presStyleCnt="0"/>
      <dgm:spPr/>
    </dgm:pt>
    <dgm:pt modelId="{06F90BEA-30FC-472C-A7A1-4809BB180410}" type="pres">
      <dgm:prSet presAssocID="{C4381F8E-07E1-4FE1-8374-CAE0E996B90A}" presName="thickLine" presStyleLbl="alignNode1" presStyleIdx="1" presStyleCnt="3"/>
      <dgm:spPr/>
    </dgm:pt>
    <dgm:pt modelId="{F9E15DEC-D553-49CF-8D4E-431E07368AD9}" type="pres">
      <dgm:prSet presAssocID="{C4381F8E-07E1-4FE1-8374-CAE0E996B90A}" presName="horz1" presStyleCnt="0"/>
      <dgm:spPr/>
    </dgm:pt>
    <dgm:pt modelId="{34DFE73D-44B1-4EC8-819E-BA764CEC6587}" type="pres">
      <dgm:prSet presAssocID="{C4381F8E-07E1-4FE1-8374-CAE0E996B90A}" presName="tx1" presStyleLbl="revTx" presStyleIdx="2" presStyleCnt="6"/>
      <dgm:spPr/>
    </dgm:pt>
    <dgm:pt modelId="{04BD2E34-3D61-4ED6-B1CD-6733E21F6957}" type="pres">
      <dgm:prSet presAssocID="{C4381F8E-07E1-4FE1-8374-CAE0E996B90A}" presName="vert1" presStyleCnt="0"/>
      <dgm:spPr/>
    </dgm:pt>
    <dgm:pt modelId="{1CA42860-D901-4329-A9C0-10B14FC8F2BE}" type="pres">
      <dgm:prSet presAssocID="{2F6E227C-AF9A-41F1-8165-CB04297EBB03}" presName="vertSpace2a" presStyleCnt="0"/>
      <dgm:spPr/>
    </dgm:pt>
    <dgm:pt modelId="{172D782B-C1DA-4E83-807A-7606D53257D8}" type="pres">
      <dgm:prSet presAssocID="{2F6E227C-AF9A-41F1-8165-CB04297EBB03}" presName="horz2" presStyleCnt="0"/>
      <dgm:spPr/>
    </dgm:pt>
    <dgm:pt modelId="{8EC05722-3D96-4129-BC62-A1C5EEC95D94}" type="pres">
      <dgm:prSet presAssocID="{2F6E227C-AF9A-41F1-8165-CB04297EBB03}" presName="horzSpace2" presStyleCnt="0"/>
      <dgm:spPr/>
    </dgm:pt>
    <dgm:pt modelId="{C04E2D74-4B04-417E-A4A5-F92512EA27A5}" type="pres">
      <dgm:prSet presAssocID="{2F6E227C-AF9A-41F1-8165-CB04297EBB03}" presName="tx2" presStyleLbl="revTx" presStyleIdx="3" presStyleCnt="6"/>
      <dgm:spPr/>
    </dgm:pt>
    <dgm:pt modelId="{919B8BE3-06E0-47E0-8694-FC0B78259574}" type="pres">
      <dgm:prSet presAssocID="{2F6E227C-AF9A-41F1-8165-CB04297EBB03}" presName="vert2" presStyleCnt="0"/>
      <dgm:spPr/>
    </dgm:pt>
    <dgm:pt modelId="{6D09FE5F-D90D-4E03-BB26-978D47082DB7}" type="pres">
      <dgm:prSet presAssocID="{2F6E227C-AF9A-41F1-8165-CB04297EBB03}" presName="thinLine2b" presStyleLbl="callout" presStyleIdx="1" presStyleCnt="3"/>
      <dgm:spPr/>
    </dgm:pt>
    <dgm:pt modelId="{5EF626EE-6868-4FD1-9CF7-1082E48B2237}" type="pres">
      <dgm:prSet presAssocID="{2F6E227C-AF9A-41F1-8165-CB04297EBB03}" presName="vertSpace2b" presStyleCnt="0"/>
      <dgm:spPr/>
    </dgm:pt>
    <dgm:pt modelId="{5AC5388F-3630-4423-AD42-EF198F7C00D2}" type="pres">
      <dgm:prSet presAssocID="{EA7523FA-B7BB-4927-B4B6-10DA642B2954}" presName="thickLine" presStyleLbl="alignNode1" presStyleIdx="2" presStyleCnt="3"/>
      <dgm:spPr/>
    </dgm:pt>
    <dgm:pt modelId="{0F776EA1-0EC9-43FE-8D9B-EBDD3FD5D7A2}" type="pres">
      <dgm:prSet presAssocID="{EA7523FA-B7BB-4927-B4B6-10DA642B2954}" presName="horz1" presStyleCnt="0"/>
      <dgm:spPr/>
    </dgm:pt>
    <dgm:pt modelId="{40D22811-5637-4B44-93AC-E320C44651C8}" type="pres">
      <dgm:prSet presAssocID="{EA7523FA-B7BB-4927-B4B6-10DA642B2954}" presName="tx1" presStyleLbl="revTx" presStyleIdx="4" presStyleCnt="6"/>
      <dgm:spPr/>
    </dgm:pt>
    <dgm:pt modelId="{18534EA2-191F-412D-9505-95DC7B1B2BAC}" type="pres">
      <dgm:prSet presAssocID="{EA7523FA-B7BB-4927-B4B6-10DA642B2954}" presName="vert1" presStyleCnt="0"/>
      <dgm:spPr/>
    </dgm:pt>
    <dgm:pt modelId="{DDF5C39F-32DE-488B-8931-44C6197D9657}" type="pres">
      <dgm:prSet presAssocID="{AA17BFEC-60BC-4B5C-8C1B-E33068959462}" presName="vertSpace2a" presStyleCnt="0"/>
      <dgm:spPr/>
    </dgm:pt>
    <dgm:pt modelId="{EBA90502-F6F3-4DD4-BD8B-A829AECE4B0B}" type="pres">
      <dgm:prSet presAssocID="{AA17BFEC-60BC-4B5C-8C1B-E33068959462}" presName="horz2" presStyleCnt="0"/>
      <dgm:spPr/>
    </dgm:pt>
    <dgm:pt modelId="{ECCC4B21-DDBD-41C2-AAE2-7174FA6D5B00}" type="pres">
      <dgm:prSet presAssocID="{AA17BFEC-60BC-4B5C-8C1B-E33068959462}" presName="horzSpace2" presStyleCnt="0"/>
      <dgm:spPr/>
    </dgm:pt>
    <dgm:pt modelId="{5A30A589-E573-49E4-941A-641EC615D299}" type="pres">
      <dgm:prSet presAssocID="{AA17BFEC-60BC-4B5C-8C1B-E33068959462}" presName="tx2" presStyleLbl="revTx" presStyleIdx="5" presStyleCnt="6"/>
      <dgm:spPr/>
    </dgm:pt>
    <dgm:pt modelId="{7435E35D-473A-4D4C-95D4-91FA01328961}" type="pres">
      <dgm:prSet presAssocID="{AA17BFEC-60BC-4B5C-8C1B-E33068959462}" presName="vert2" presStyleCnt="0"/>
      <dgm:spPr/>
    </dgm:pt>
    <dgm:pt modelId="{DDD49D28-E532-4DF9-A6DB-D173BC9A66B1}" type="pres">
      <dgm:prSet presAssocID="{AA17BFEC-60BC-4B5C-8C1B-E33068959462}" presName="thinLine2b" presStyleLbl="callout" presStyleIdx="2" presStyleCnt="3"/>
      <dgm:spPr/>
    </dgm:pt>
    <dgm:pt modelId="{46D6855B-C391-45D2-89EA-495685461392}" type="pres">
      <dgm:prSet presAssocID="{AA17BFEC-60BC-4B5C-8C1B-E33068959462}" presName="vertSpace2b" presStyleCnt="0"/>
      <dgm:spPr/>
    </dgm:pt>
  </dgm:ptLst>
  <dgm:cxnLst>
    <dgm:cxn modelId="{84A77502-FD13-405D-B631-6C632A793122}" type="presOf" srcId="{2F6E227C-AF9A-41F1-8165-CB04297EBB03}" destId="{C04E2D74-4B04-417E-A4A5-F92512EA27A5}" srcOrd="0" destOrd="0" presId="urn:microsoft.com/office/officeart/2008/layout/LinedList"/>
    <dgm:cxn modelId="{3039051A-C726-476C-899C-78298C6E54E5}" srcId="{FA067772-DC0F-4F0D-88D7-AB25A2EED44C}" destId="{F80D5211-8434-4863-9E3B-8AD6B6C10BE7}" srcOrd="0" destOrd="0" parTransId="{A1B3611A-97D4-4835-AB43-67FB8B56A3D9}" sibTransId="{94E6D8FD-2274-4DDE-913C-DC2AB5FB3702}"/>
    <dgm:cxn modelId="{D9C36A30-BC78-4653-AC44-793735B557F8}" srcId="{F80D5211-8434-4863-9E3B-8AD6B6C10BE7}" destId="{B25C4190-F59B-4D68-AA6C-62DC126EED7B}" srcOrd="0" destOrd="0" parTransId="{BB99D4B3-5E09-4A42-B5CF-1C9F61A0CF28}" sibTransId="{D5373CD5-6280-4B77-803B-98182E524F32}"/>
    <dgm:cxn modelId="{CD0D023A-45F6-4C29-BD12-75E3CCF70C9D}" srcId="{C4381F8E-07E1-4FE1-8374-CAE0E996B90A}" destId="{2F6E227C-AF9A-41F1-8165-CB04297EBB03}" srcOrd="0" destOrd="0" parTransId="{531A48E6-BD43-4356-924C-8EB3E1DBA279}" sibTransId="{9F13A59C-4D91-452C-911A-0114DC802A56}"/>
    <dgm:cxn modelId="{2039D43E-C178-4BCE-A989-B84610152263}" srcId="{EA7523FA-B7BB-4927-B4B6-10DA642B2954}" destId="{AA17BFEC-60BC-4B5C-8C1B-E33068959462}" srcOrd="0" destOrd="0" parTransId="{790705B4-AFE7-48D7-BA9B-2D686D5F9B1E}" sibTransId="{8649F043-C26A-460A-BE06-78D83701BC38}"/>
    <dgm:cxn modelId="{DBF08F4F-C6C8-4B50-9015-838A35D1DA67}" srcId="{FA067772-DC0F-4F0D-88D7-AB25A2EED44C}" destId="{C4381F8E-07E1-4FE1-8374-CAE0E996B90A}" srcOrd="1" destOrd="0" parTransId="{633D20A4-B32F-415B-98BB-FE923E04412C}" sibTransId="{70A09B6C-CE59-4A5D-A59D-60E642F77D53}"/>
    <dgm:cxn modelId="{1CB60658-2983-45A9-9973-4768522BE5C2}" srcId="{FA067772-DC0F-4F0D-88D7-AB25A2EED44C}" destId="{EA7523FA-B7BB-4927-B4B6-10DA642B2954}" srcOrd="2" destOrd="0" parTransId="{0BB2A90F-A83B-405D-A61F-34497753AC73}" sibTransId="{FAB941E0-A0BD-4211-B286-286FAC5EB82C}"/>
    <dgm:cxn modelId="{7419FB91-04A5-4A86-B5F1-5F551959C668}" type="presOf" srcId="{F80D5211-8434-4863-9E3B-8AD6B6C10BE7}" destId="{24549E2B-63FB-4E58-A6EA-858F8DE7C359}" srcOrd="0" destOrd="0" presId="urn:microsoft.com/office/officeart/2008/layout/LinedList"/>
    <dgm:cxn modelId="{9A0C7B97-BD32-4B65-B906-3BAA8E9AF5C4}" type="presOf" srcId="{C4381F8E-07E1-4FE1-8374-CAE0E996B90A}" destId="{34DFE73D-44B1-4EC8-819E-BA764CEC6587}" srcOrd="0" destOrd="0" presId="urn:microsoft.com/office/officeart/2008/layout/LinedList"/>
    <dgm:cxn modelId="{901866B4-AA10-45D8-AB83-67B313A7BFB4}" type="presOf" srcId="{FA067772-DC0F-4F0D-88D7-AB25A2EED44C}" destId="{91298497-B08A-4D2F-9445-3C4F19B317D5}" srcOrd="0" destOrd="0" presId="urn:microsoft.com/office/officeart/2008/layout/LinedList"/>
    <dgm:cxn modelId="{0FA807C1-CE28-4935-9348-65A87BD75562}" type="presOf" srcId="{AA17BFEC-60BC-4B5C-8C1B-E33068959462}" destId="{5A30A589-E573-49E4-941A-641EC615D299}" srcOrd="0" destOrd="0" presId="urn:microsoft.com/office/officeart/2008/layout/LinedList"/>
    <dgm:cxn modelId="{33A07BF8-39E5-4572-9D37-FBCE1C716004}" type="presOf" srcId="{EA7523FA-B7BB-4927-B4B6-10DA642B2954}" destId="{40D22811-5637-4B44-93AC-E320C44651C8}" srcOrd="0" destOrd="0" presId="urn:microsoft.com/office/officeart/2008/layout/LinedList"/>
    <dgm:cxn modelId="{278756FF-FF45-43C9-9B98-2CCE9578E113}" type="presOf" srcId="{B25C4190-F59B-4D68-AA6C-62DC126EED7B}" destId="{8395AA0D-2A55-4E62-AFAF-CE9734F6C94F}" srcOrd="0" destOrd="0" presId="urn:microsoft.com/office/officeart/2008/layout/LinedList"/>
    <dgm:cxn modelId="{6F91FB10-93FB-4A52-8B90-2A0F4665D94D}" type="presParOf" srcId="{91298497-B08A-4D2F-9445-3C4F19B317D5}" destId="{E4A2A25C-5B6F-4675-B273-0DF9635326B7}" srcOrd="0" destOrd="0" presId="urn:microsoft.com/office/officeart/2008/layout/LinedList"/>
    <dgm:cxn modelId="{CDA84E7D-D782-4F46-A148-C261F71B2D60}" type="presParOf" srcId="{91298497-B08A-4D2F-9445-3C4F19B317D5}" destId="{44811F02-6D1D-4A58-85EE-50E48B662BF0}" srcOrd="1" destOrd="0" presId="urn:microsoft.com/office/officeart/2008/layout/LinedList"/>
    <dgm:cxn modelId="{55FB2AB9-A83A-4889-9524-2227E86BDBCC}" type="presParOf" srcId="{44811F02-6D1D-4A58-85EE-50E48B662BF0}" destId="{24549E2B-63FB-4E58-A6EA-858F8DE7C359}" srcOrd="0" destOrd="0" presId="urn:microsoft.com/office/officeart/2008/layout/LinedList"/>
    <dgm:cxn modelId="{4ABEAF19-2ED5-42C5-89ED-1467D259DD96}" type="presParOf" srcId="{44811F02-6D1D-4A58-85EE-50E48B662BF0}" destId="{0A2ECA85-963C-4E47-AEA2-EEDC53EE00B8}" srcOrd="1" destOrd="0" presId="urn:microsoft.com/office/officeart/2008/layout/LinedList"/>
    <dgm:cxn modelId="{095F43A6-8C16-4927-AAD1-2AE41CEDE66A}" type="presParOf" srcId="{0A2ECA85-963C-4E47-AEA2-EEDC53EE00B8}" destId="{4A8D8F73-20CD-4CB9-AC37-D057B3262939}" srcOrd="0" destOrd="0" presId="urn:microsoft.com/office/officeart/2008/layout/LinedList"/>
    <dgm:cxn modelId="{2BED903A-4A82-4716-8786-3FB935C2463B}" type="presParOf" srcId="{0A2ECA85-963C-4E47-AEA2-EEDC53EE00B8}" destId="{1BF8EBAD-F037-4749-8206-533A62C62F15}" srcOrd="1" destOrd="0" presId="urn:microsoft.com/office/officeart/2008/layout/LinedList"/>
    <dgm:cxn modelId="{A7162BD5-F6E2-4AB8-872E-9E092250A4F3}" type="presParOf" srcId="{1BF8EBAD-F037-4749-8206-533A62C62F15}" destId="{32B2366E-5BD9-414A-B4A0-5D4AC1CD6AB7}" srcOrd="0" destOrd="0" presId="urn:microsoft.com/office/officeart/2008/layout/LinedList"/>
    <dgm:cxn modelId="{62D773E2-52DA-4283-ACFB-CED2283BE563}" type="presParOf" srcId="{1BF8EBAD-F037-4749-8206-533A62C62F15}" destId="{8395AA0D-2A55-4E62-AFAF-CE9734F6C94F}" srcOrd="1" destOrd="0" presId="urn:microsoft.com/office/officeart/2008/layout/LinedList"/>
    <dgm:cxn modelId="{C74EB77F-7F03-441B-BB0E-66F0E6DAF380}" type="presParOf" srcId="{1BF8EBAD-F037-4749-8206-533A62C62F15}" destId="{98B5FDC7-A11C-46FF-B2B3-F27123C6E938}" srcOrd="2" destOrd="0" presId="urn:microsoft.com/office/officeart/2008/layout/LinedList"/>
    <dgm:cxn modelId="{46A05FC6-5F23-4B6D-9F6B-C7CEB5D83309}" type="presParOf" srcId="{0A2ECA85-963C-4E47-AEA2-EEDC53EE00B8}" destId="{DAF42E0B-948B-459C-87B2-BF7EB96B5E62}" srcOrd="2" destOrd="0" presId="urn:microsoft.com/office/officeart/2008/layout/LinedList"/>
    <dgm:cxn modelId="{7DFFFB29-85C2-45C5-98EB-44ED7E710B1E}" type="presParOf" srcId="{0A2ECA85-963C-4E47-AEA2-EEDC53EE00B8}" destId="{CBB9292D-B70F-425A-B6A9-5C1B399CCB81}" srcOrd="3" destOrd="0" presId="urn:microsoft.com/office/officeart/2008/layout/LinedList"/>
    <dgm:cxn modelId="{40CFD288-2C03-445B-95D4-F3618D255C16}" type="presParOf" srcId="{91298497-B08A-4D2F-9445-3C4F19B317D5}" destId="{06F90BEA-30FC-472C-A7A1-4809BB180410}" srcOrd="2" destOrd="0" presId="urn:microsoft.com/office/officeart/2008/layout/LinedList"/>
    <dgm:cxn modelId="{658EDF97-B63E-4825-B503-F3E688B41847}" type="presParOf" srcId="{91298497-B08A-4D2F-9445-3C4F19B317D5}" destId="{F9E15DEC-D553-49CF-8D4E-431E07368AD9}" srcOrd="3" destOrd="0" presId="urn:microsoft.com/office/officeart/2008/layout/LinedList"/>
    <dgm:cxn modelId="{809C0D6B-D407-4097-AF64-64E72E93EC4A}" type="presParOf" srcId="{F9E15DEC-D553-49CF-8D4E-431E07368AD9}" destId="{34DFE73D-44B1-4EC8-819E-BA764CEC6587}" srcOrd="0" destOrd="0" presId="urn:microsoft.com/office/officeart/2008/layout/LinedList"/>
    <dgm:cxn modelId="{B8A050A0-2AEA-4946-BBCC-221C0FFCBC31}" type="presParOf" srcId="{F9E15DEC-D553-49CF-8D4E-431E07368AD9}" destId="{04BD2E34-3D61-4ED6-B1CD-6733E21F6957}" srcOrd="1" destOrd="0" presId="urn:microsoft.com/office/officeart/2008/layout/LinedList"/>
    <dgm:cxn modelId="{6CDD8695-E783-4A6B-B255-C7D8F8CFE140}" type="presParOf" srcId="{04BD2E34-3D61-4ED6-B1CD-6733E21F6957}" destId="{1CA42860-D901-4329-A9C0-10B14FC8F2BE}" srcOrd="0" destOrd="0" presId="urn:microsoft.com/office/officeart/2008/layout/LinedList"/>
    <dgm:cxn modelId="{C53072D1-CE0D-4232-88AB-16C4F01C07D0}" type="presParOf" srcId="{04BD2E34-3D61-4ED6-B1CD-6733E21F6957}" destId="{172D782B-C1DA-4E83-807A-7606D53257D8}" srcOrd="1" destOrd="0" presId="urn:microsoft.com/office/officeart/2008/layout/LinedList"/>
    <dgm:cxn modelId="{73CEB3ED-95A2-4E79-8536-F45582E33744}" type="presParOf" srcId="{172D782B-C1DA-4E83-807A-7606D53257D8}" destId="{8EC05722-3D96-4129-BC62-A1C5EEC95D94}" srcOrd="0" destOrd="0" presId="urn:microsoft.com/office/officeart/2008/layout/LinedList"/>
    <dgm:cxn modelId="{703A16BD-52A3-4DBE-96CE-E58FC25B8AAF}" type="presParOf" srcId="{172D782B-C1DA-4E83-807A-7606D53257D8}" destId="{C04E2D74-4B04-417E-A4A5-F92512EA27A5}" srcOrd="1" destOrd="0" presId="urn:microsoft.com/office/officeart/2008/layout/LinedList"/>
    <dgm:cxn modelId="{3DE63677-7AA4-4487-A1C7-14143215FC51}" type="presParOf" srcId="{172D782B-C1DA-4E83-807A-7606D53257D8}" destId="{919B8BE3-06E0-47E0-8694-FC0B78259574}" srcOrd="2" destOrd="0" presId="urn:microsoft.com/office/officeart/2008/layout/LinedList"/>
    <dgm:cxn modelId="{4679A0B9-5E15-43E8-9A57-4D064754C492}" type="presParOf" srcId="{04BD2E34-3D61-4ED6-B1CD-6733E21F6957}" destId="{6D09FE5F-D90D-4E03-BB26-978D47082DB7}" srcOrd="2" destOrd="0" presId="urn:microsoft.com/office/officeart/2008/layout/LinedList"/>
    <dgm:cxn modelId="{EA9B8FDE-3579-41FC-8C24-A621C3752A51}" type="presParOf" srcId="{04BD2E34-3D61-4ED6-B1CD-6733E21F6957}" destId="{5EF626EE-6868-4FD1-9CF7-1082E48B2237}" srcOrd="3" destOrd="0" presId="urn:microsoft.com/office/officeart/2008/layout/LinedList"/>
    <dgm:cxn modelId="{BE810C3D-9532-45A5-8A98-4BDE1A957656}" type="presParOf" srcId="{91298497-B08A-4D2F-9445-3C4F19B317D5}" destId="{5AC5388F-3630-4423-AD42-EF198F7C00D2}" srcOrd="4" destOrd="0" presId="urn:microsoft.com/office/officeart/2008/layout/LinedList"/>
    <dgm:cxn modelId="{ADF52E84-7A00-40DA-B3BD-0C15B7F0F98A}" type="presParOf" srcId="{91298497-B08A-4D2F-9445-3C4F19B317D5}" destId="{0F776EA1-0EC9-43FE-8D9B-EBDD3FD5D7A2}" srcOrd="5" destOrd="0" presId="urn:microsoft.com/office/officeart/2008/layout/LinedList"/>
    <dgm:cxn modelId="{6EFFA12B-AEAA-401B-87BB-A1D8CD9275D0}" type="presParOf" srcId="{0F776EA1-0EC9-43FE-8D9B-EBDD3FD5D7A2}" destId="{40D22811-5637-4B44-93AC-E320C44651C8}" srcOrd="0" destOrd="0" presId="urn:microsoft.com/office/officeart/2008/layout/LinedList"/>
    <dgm:cxn modelId="{3A5B4E7A-72C1-4376-B6B4-832EF97E0944}" type="presParOf" srcId="{0F776EA1-0EC9-43FE-8D9B-EBDD3FD5D7A2}" destId="{18534EA2-191F-412D-9505-95DC7B1B2BAC}" srcOrd="1" destOrd="0" presId="urn:microsoft.com/office/officeart/2008/layout/LinedList"/>
    <dgm:cxn modelId="{D1E5347C-BE5E-4AED-BEE7-C071B8A0224C}" type="presParOf" srcId="{18534EA2-191F-412D-9505-95DC7B1B2BAC}" destId="{DDF5C39F-32DE-488B-8931-44C6197D9657}" srcOrd="0" destOrd="0" presId="urn:microsoft.com/office/officeart/2008/layout/LinedList"/>
    <dgm:cxn modelId="{0CE54A66-A538-4267-9BE0-7BB229DEDE5C}" type="presParOf" srcId="{18534EA2-191F-412D-9505-95DC7B1B2BAC}" destId="{EBA90502-F6F3-4DD4-BD8B-A829AECE4B0B}" srcOrd="1" destOrd="0" presId="urn:microsoft.com/office/officeart/2008/layout/LinedList"/>
    <dgm:cxn modelId="{C5C5A5E8-5B13-4B62-B856-FF275C60D603}" type="presParOf" srcId="{EBA90502-F6F3-4DD4-BD8B-A829AECE4B0B}" destId="{ECCC4B21-DDBD-41C2-AAE2-7174FA6D5B00}" srcOrd="0" destOrd="0" presId="urn:microsoft.com/office/officeart/2008/layout/LinedList"/>
    <dgm:cxn modelId="{55D2CDC4-6AA2-41B9-82E7-11D2747A6CA5}" type="presParOf" srcId="{EBA90502-F6F3-4DD4-BD8B-A829AECE4B0B}" destId="{5A30A589-E573-49E4-941A-641EC615D299}" srcOrd="1" destOrd="0" presId="urn:microsoft.com/office/officeart/2008/layout/LinedList"/>
    <dgm:cxn modelId="{FF8126C9-9F54-4030-83F0-83327F605BA7}" type="presParOf" srcId="{EBA90502-F6F3-4DD4-BD8B-A829AECE4B0B}" destId="{7435E35D-473A-4D4C-95D4-91FA01328961}" srcOrd="2" destOrd="0" presId="urn:microsoft.com/office/officeart/2008/layout/LinedList"/>
    <dgm:cxn modelId="{DD096DD0-8149-4090-92F3-0BA4165A43A4}" type="presParOf" srcId="{18534EA2-191F-412D-9505-95DC7B1B2BAC}" destId="{DDD49D28-E532-4DF9-A6DB-D173BC9A66B1}" srcOrd="2" destOrd="0" presId="urn:microsoft.com/office/officeart/2008/layout/LinedList"/>
    <dgm:cxn modelId="{4D64CD81-D258-4485-B197-F094653EAE21}" type="presParOf" srcId="{18534EA2-191F-412D-9505-95DC7B1B2BAC}" destId="{46D6855B-C391-45D2-89EA-495685461392}" srcOrd="3"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214AD0F-8B5F-4C36-A5D3-BD4EBDC96BD0}"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9CEB8903-BC19-4822-85C6-DC2871ECC07B}">
      <dgm:prSet phldrT="[Text]"/>
      <dgm:spPr/>
      <dgm:t>
        <a:bodyPr/>
        <a:lstStyle/>
        <a:p>
          <a:r>
            <a:rPr lang="en-US" dirty="0"/>
            <a:t>Order Voter Registration Applications </a:t>
          </a:r>
          <a:r>
            <a:rPr lang="en-US" u="sng" dirty="0"/>
            <a:t>online</a:t>
          </a:r>
          <a:r>
            <a:rPr lang="en-US" dirty="0"/>
            <a:t> at www.NCSBE.gov</a:t>
          </a:r>
        </a:p>
      </dgm:t>
    </dgm:pt>
    <dgm:pt modelId="{6AD5D88B-8D02-423F-AEB8-A64EC33F5635}" type="parTrans" cxnId="{E5EF2C7F-1B03-4F0C-A105-45B209CCB8F1}">
      <dgm:prSet/>
      <dgm:spPr/>
      <dgm:t>
        <a:bodyPr/>
        <a:lstStyle/>
        <a:p>
          <a:endParaRPr lang="en-US"/>
        </a:p>
      </dgm:t>
    </dgm:pt>
    <dgm:pt modelId="{7AD2D849-EFF6-4D5B-B92C-F8BE706216F5}" type="sibTrans" cxnId="{E5EF2C7F-1B03-4F0C-A105-45B209CCB8F1}">
      <dgm:prSet/>
      <dgm:spPr/>
      <dgm:t>
        <a:bodyPr/>
        <a:lstStyle/>
        <a:p>
          <a:endParaRPr lang="en-US"/>
        </a:p>
      </dgm:t>
    </dgm:pt>
    <dgm:pt modelId="{AB78B45E-44BA-48EA-A8B0-158C52FEE557}" type="pres">
      <dgm:prSet presAssocID="{3214AD0F-8B5F-4C36-A5D3-BD4EBDC96BD0}" presName="linear" presStyleCnt="0">
        <dgm:presLayoutVars>
          <dgm:animLvl val="lvl"/>
          <dgm:resizeHandles val="exact"/>
        </dgm:presLayoutVars>
      </dgm:prSet>
      <dgm:spPr/>
    </dgm:pt>
    <dgm:pt modelId="{1D2AAA68-F692-42A2-98C7-CCBC6034C7B6}" type="pres">
      <dgm:prSet presAssocID="{9CEB8903-BC19-4822-85C6-DC2871ECC07B}" presName="parentText" presStyleLbl="node1" presStyleIdx="0" presStyleCnt="1">
        <dgm:presLayoutVars>
          <dgm:chMax val="0"/>
          <dgm:bulletEnabled val="1"/>
        </dgm:presLayoutVars>
      </dgm:prSet>
      <dgm:spPr/>
    </dgm:pt>
  </dgm:ptLst>
  <dgm:cxnLst>
    <dgm:cxn modelId="{06698E47-747C-4F4B-B180-FD61840A7ABA}" type="presOf" srcId="{3214AD0F-8B5F-4C36-A5D3-BD4EBDC96BD0}" destId="{AB78B45E-44BA-48EA-A8B0-158C52FEE557}" srcOrd="0" destOrd="0" presId="urn:microsoft.com/office/officeart/2005/8/layout/vList2"/>
    <dgm:cxn modelId="{E5EF2C7F-1B03-4F0C-A105-45B209CCB8F1}" srcId="{3214AD0F-8B5F-4C36-A5D3-BD4EBDC96BD0}" destId="{9CEB8903-BC19-4822-85C6-DC2871ECC07B}" srcOrd="0" destOrd="0" parTransId="{6AD5D88B-8D02-423F-AEB8-A64EC33F5635}" sibTransId="{7AD2D849-EFF6-4D5B-B92C-F8BE706216F5}"/>
    <dgm:cxn modelId="{9E64CF98-DCF3-469C-B9A1-917D2A913497}" type="presOf" srcId="{9CEB8903-BC19-4822-85C6-DC2871ECC07B}" destId="{1D2AAA68-F692-42A2-98C7-CCBC6034C7B6}" srcOrd="0" destOrd="0" presId="urn:microsoft.com/office/officeart/2005/8/layout/vList2"/>
    <dgm:cxn modelId="{B7154EC7-02E1-41F3-9400-1C34AD06616D}" type="presParOf" srcId="{AB78B45E-44BA-48EA-A8B0-158C52FEE557}" destId="{1D2AAA68-F692-42A2-98C7-CCBC6034C7B6}"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53B061-D429-4D1D-9C9D-FA6CFCF38170}" type="doc">
      <dgm:prSet loTypeId="urn:microsoft.com/office/officeart/2005/8/layout/vList2" loCatId="list" qsTypeId="urn:microsoft.com/office/officeart/2005/8/quickstyle/3d2" qsCatId="3D" csTypeId="urn:microsoft.com/office/officeart/2005/8/colors/accent0_2" csCatId="mainScheme"/>
      <dgm:spPr/>
      <dgm:t>
        <a:bodyPr/>
        <a:lstStyle/>
        <a:p>
          <a:endParaRPr lang="en-US"/>
        </a:p>
      </dgm:t>
    </dgm:pt>
    <dgm:pt modelId="{E0E3A563-9769-4C3A-9C41-E5DDFB2E6D7C}">
      <dgm:prSet/>
      <dgm:spPr/>
      <dgm:t>
        <a:bodyPr/>
        <a:lstStyle/>
        <a:p>
          <a:pPr rtl="0"/>
          <a:r>
            <a:rPr lang="en-US" dirty="0"/>
            <a:t>The Executive Director of the NC State Board of Elections is the Chief Election Official for purposes of administering the National Voter Registration Act (NVRA). If you need help or assistance with your NVRA duties, you should contact the State Board of Elections.</a:t>
          </a:r>
        </a:p>
      </dgm:t>
    </dgm:pt>
    <dgm:pt modelId="{38AB3B01-E1D2-4619-A002-CD9933051207}" type="parTrans" cxnId="{71CE84E7-B80D-4C51-B4D5-669A0C088567}">
      <dgm:prSet/>
      <dgm:spPr/>
      <dgm:t>
        <a:bodyPr/>
        <a:lstStyle/>
        <a:p>
          <a:endParaRPr lang="en-US"/>
        </a:p>
      </dgm:t>
    </dgm:pt>
    <dgm:pt modelId="{B2874EAC-13CE-4A1F-8809-C2DE260B229A}" type="sibTrans" cxnId="{71CE84E7-B80D-4C51-B4D5-669A0C088567}">
      <dgm:prSet/>
      <dgm:spPr/>
      <dgm:t>
        <a:bodyPr/>
        <a:lstStyle/>
        <a:p>
          <a:endParaRPr lang="en-US"/>
        </a:p>
      </dgm:t>
    </dgm:pt>
    <dgm:pt modelId="{1442F28F-FF79-41B3-A90C-713478942E5E}" type="pres">
      <dgm:prSet presAssocID="{7353B061-D429-4D1D-9C9D-FA6CFCF38170}" presName="linear" presStyleCnt="0">
        <dgm:presLayoutVars>
          <dgm:animLvl val="lvl"/>
          <dgm:resizeHandles val="exact"/>
        </dgm:presLayoutVars>
      </dgm:prSet>
      <dgm:spPr/>
    </dgm:pt>
    <dgm:pt modelId="{C7EF3C3A-DC71-4ACB-B8D7-CFFF3BE67BCC}" type="pres">
      <dgm:prSet presAssocID="{E0E3A563-9769-4C3A-9C41-E5DDFB2E6D7C}" presName="parentText" presStyleLbl="node1" presStyleIdx="0" presStyleCnt="1" custLinFactNeighborX="2" custLinFactNeighborY="6744">
        <dgm:presLayoutVars>
          <dgm:chMax val="0"/>
          <dgm:bulletEnabled val="1"/>
        </dgm:presLayoutVars>
      </dgm:prSet>
      <dgm:spPr/>
    </dgm:pt>
  </dgm:ptLst>
  <dgm:cxnLst>
    <dgm:cxn modelId="{4336B512-8ADA-4D14-8829-6BD98B405DC2}" type="presOf" srcId="{7353B061-D429-4D1D-9C9D-FA6CFCF38170}" destId="{1442F28F-FF79-41B3-A90C-713478942E5E}" srcOrd="0" destOrd="0" presId="urn:microsoft.com/office/officeart/2005/8/layout/vList2"/>
    <dgm:cxn modelId="{0317478D-502F-4FB6-B8D8-5549608C6DED}" type="presOf" srcId="{E0E3A563-9769-4C3A-9C41-E5DDFB2E6D7C}" destId="{C7EF3C3A-DC71-4ACB-B8D7-CFFF3BE67BCC}" srcOrd="0" destOrd="0" presId="urn:microsoft.com/office/officeart/2005/8/layout/vList2"/>
    <dgm:cxn modelId="{71CE84E7-B80D-4C51-B4D5-669A0C088567}" srcId="{7353B061-D429-4D1D-9C9D-FA6CFCF38170}" destId="{E0E3A563-9769-4C3A-9C41-E5DDFB2E6D7C}" srcOrd="0" destOrd="0" parTransId="{38AB3B01-E1D2-4619-A002-CD9933051207}" sibTransId="{B2874EAC-13CE-4A1F-8809-C2DE260B229A}"/>
    <dgm:cxn modelId="{2E898B26-A93A-4DE8-987F-50354014EB76}" type="presParOf" srcId="{1442F28F-FF79-41B3-A90C-713478942E5E}" destId="{C7EF3C3A-DC71-4ACB-B8D7-CFFF3BE67BC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294AB5-7C73-4062-AD57-1523D2DDDE5C}" type="doc">
      <dgm:prSet loTypeId="urn:microsoft.com/office/officeart/2005/8/layout/lProcess2" loCatId="relationship" qsTypeId="urn:microsoft.com/office/officeart/2005/8/quickstyle/3d1" qsCatId="3D" csTypeId="urn:microsoft.com/office/officeart/2005/8/colors/colorful1" csCatId="colorful" phldr="1"/>
      <dgm:spPr/>
      <dgm:t>
        <a:bodyPr/>
        <a:lstStyle/>
        <a:p>
          <a:endParaRPr lang="en-US"/>
        </a:p>
      </dgm:t>
    </dgm:pt>
    <dgm:pt modelId="{2326A795-9B6A-4183-A966-326A593ADEEF}">
      <dgm:prSet/>
      <dgm:spPr/>
      <dgm:t>
        <a:bodyPr/>
        <a:lstStyle/>
        <a:p>
          <a:pPr rtl="0"/>
          <a:r>
            <a:rPr lang="en-US" dirty="0"/>
            <a:t>Public Assistance Agencies</a:t>
          </a:r>
        </a:p>
      </dgm:t>
    </dgm:pt>
    <dgm:pt modelId="{53E48A62-E1C7-4696-89C9-D7442F979ABB}" type="parTrans" cxnId="{E77B6E98-79A3-4303-9B0F-C7D56C248189}">
      <dgm:prSet/>
      <dgm:spPr/>
      <dgm:t>
        <a:bodyPr/>
        <a:lstStyle/>
        <a:p>
          <a:endParaRPr lang="en-US"/>
        </a:p>
      </dgm:t>
    </dgm:pt>
    <dgm:pt modelId="{6263EB1A-BE96-429C-9627-905423A03392}" type="sibTrans" cxnId="{E77B6E98-79A3-4303-9B0F-C7D56C248189}">
      <dgm:prSet/>
      <dgm:spPr/>
      <dgm:t>
        <a:bodyPr/>
        <a:lstStyle/>
        <a:p>
          <a:endParaRPr lang="en-US"/>
        </a:p>
      </dgm:t>
    </dgm:pt>
    <dgm:pt modelId="{2DE4D34B-0758-46EA-9EA5-03278EAF5D66}">
      <dgm:prSet/>
      <dgm:spPr/>
      <dgm:t>
        <a:bodyPr/>
        <a:lstStyle/>
        <a:p>
          <a:pPr rtl="0"/>
          <a:r>
            <a:rPr lang="en-US" dirty="0"/>
            <a:t>Disability Services Agencies</a:t>
          </a:r>
        </a:p>
      </dgm:t>
    </dgm:pt>
    <dgm:pt modelId="{29191F6D-279A-49C6-8EE8-9172945FECF5}" type="parTrans" cxnId="{3072F145-0EE7-4658-BAE5-D1C45EA6112E}">
      <dgm:prSet/>
      <dgm:spPr/>
      <dgm:t>
        <a:bodyPr/>
        <a:lstStyle/>
        <a:p>
          <a:endParaRPr lang="en-US"/>
        </a:p>
      </dgm:t>
    </dgm:pt>
    <dgm:pt modelId="{184F9CC2-61B8-4E4B-96CD-87826BD1CA3D}" type="sibTrans" cxnId="{3072F145-0EE7-4658-BAE5-D1C45EA6112E}">
      <dgm:prSet/>
      <dgm:spPr/>
      <dgm:t>
        <a:bodyPr/>
        <a:lstStyle/>
        <a:p>
          <a:endParaRPr lang="en-US"/>
        </a:p>
      </dgm:t>
    </dgm:pt>
    <dgm:pt modelId="{781BED6A-C0FC-440A-B9FD-D41D7E61EBE0}">
      <dgm:prSet/>
      <dgm:spPr/>
      <dgm:t>
        <a:bodyPr/>
        <a:lstStyle/>
        <a:p>
          <a:pPr rtl="0"/>
          <a:r>
            <a:rPr lang="en-US" dirty="0"/>
            <a:t>Division of Employment Security </a:t>
          </a:r>
        </a:p>
      </dgm:t>
    </dgm:pt>
    <dgm:pt modelId="{816AA92B-302E-437E-92E5-0146BBE7FFF9}" type="parTrans" cxnId="{AAB5825D-7227-46AF-A637-F9083A604273}">
      <dgm:prSet/>
      <dgm:spPr/>
      <dgm:t>
        <a:bodyPr/>
        <a:lstStyle/>
        <a:p>
          <a:endParaRPr lang="en-US"/>
        </a:p>
      </dgm:t>
    </dgm:pt>
    <dgm:pt modelId="{F013020D-FD22-4471-8055-987CAF4640B5}" type="sibTrans" cxnId="{AAB5825D-7227-46AF-A637-F9083A604273}">
      <dgm:prSet/>
      <dgm:spPr/>
      <dgm:t>
        <a:bodyPr/>
        <a:lstStyle/>
        <a:p>
          <a:endParaRPr lang="en-US"/>
        </a:p>
      </dgm:t>
    </dgm:pt>
    <dgm:pt modelId="{0A19249B-E29D-4E92-A8BA-A10733F26BB5}">
      <dgm:prSet/>
      <dgm:spPr/>
      <dgm:t>
        <a:bodyPr/>
        <a:lstStyle/>
        <a:p>
          <a:pPr rtl="0"/>
          <a:r>
            <a:rPr lang="en-US" dirty="0"/>
            <a:t>01</a:t>
          </a:r>
        </a:p>
      </dgm:t>
    </dgm:pt>
    <dgm:pt modelId="{C5F2F3DF-4B51-4857-9691-8C8F2E1FAB8A}" type="parTrans" cxnId="{3C14CD44-05C5-44D5-B927-6772C29803C8}">
      <dgm:prSet/>
      <dgm:spPr/>
      <dgm:t>
        <a:bodyPr/>
        <a:lstStyle/>
        <a:p>
          <a:endParaRPr lang="en-US"/>
        </a:p>
      </dgm:t>
    </dgm:pt>
    <dgm:pt modelId="{F9D2BE70-480C-4970-9612-75D6A1A9D842}" type="sibTrans" cxnId="{3C14CD44-05C5-44D5-B927-6772C29803C8}">
      <dgm:prSet/>
      <dgm:spPr/>
      <dgm:t>
        <a:bodyPr/>
        <a:lstStyle/>
        <a:p>
          <a:endParaRPr lang="en-US"/>
        </a:p>
      </dgm:t>
    </dgm:pt>
    <dgm:pt modelId="{D0CFA189-E948-4AFF-860A-1C72E4F9FE0E}">
      <dgm:prSet/>
      <dgm:spPr/>
      <dgm:t>
        <a:bodyPr/>
        <a:lstStyle/>
        <a:p>
          <a:pPr rtl="0"/>
          <a:r>
            <a:rPr lang="en-US" dirty="0"/>
            <a:t>02</a:t>
          </a:r>
        </a:p>
      </dgm:t>
    </dgm:pt>
    <dgm:pt modelId="{6613C0FB-2521-495E-8D8C-ACA09A59FA7F}" type="parTrans" cxnId="{EE4E283C-DA9E-4283-9423-FCEE4E4F3C1B}">
      <dgm:prSet/>
      <dgm:spPr/>
      <dgm:t>
        <a:bodyPr/>
        <a:lstStyle/>
        <a:p>
          <a:endParaRPr lang="en-US"/>
        </a:p>
      </dgm:t>
    </dgm:pt>
    <dgm:pt modelId="{0F7E681A-78DB-4B24-9E71-A4F8E2341171}" type="sibTrans" cxnId="{EE4E283C-DA9E-4283-9423-FCEE4E4F3C1B}">
      <dgm:prSet/>
      <dgm:spPr/>
      <dgm:t>
        <a:bodyPr/>
        <a:lstStyle/>
        <a:p>
          <a:endParaRPr lang="en-US"/>
        </a:p>
      </dgm:t>
    </dgm:pt>
    <dgm:pt modelId="{6AFE7EB7-6819-4D50-B029-8AF7E487916F}">
      <dgm:prSet/>
      <dgm:spPr/>
      <dgm:t>
        <a:bodyPr/>
        <a:lstStyle/>
        <a:p>
          <a:pPr rtl="0"/>
          <a:r>
            <a:rPr lang="en-US" dirty="0"/>
            <a:t>03</a:t>
          </a:r>
        </a:p>
      </dgm:t>
    </dgm:pt>
    <dgm:pt modelId="{D111E89C-AFC3-45A5-9052-A586929FC850}" type="parTrans" cxnId="{FA866A11-F4DE-4F85-B90C-A2369574FFF8}">
      <dgm:prSet/>
      <dgm:spPr/>
      <dgm:t>
        <a:bodyPr/>
        <a:lstStyle/>
        <a:p>
          <a:endParaRPr lang="en-US"/>
        </a:p>
      </dgm:t>
    </dgm:pt>
    <dgm:pt modelId="{7B078E87-FDC0-412A-832C-BF2AB90E4AD6}" type="sibTrans" cxnId="{FA866A11-F4DE-4F85-B90C-A2369574FFF8}">
      <dgm:prSet/>
      <dgm:spPr/>
      <dgm:t>
        <a:bodyPr/>
        <a:lstStyle/>
        <a:p>
          <a:endParaRPr lang="en-US"/>
        </a:p>
      </dgm:t>
    </dgm:pt>
    <dgm:pt modelId="{E0180282-A3C8-4953-A8F6-28519F60A27A}" type="pres">
      <dgm:prSet presAssocID="{A9294AB5-7C73-4062-AD57-1523D2DDDE5C}" presName="theList" presStyleCnt="0">
        <dgm:presLayoutVars>
          <dgm:dir/>
          <dgm:animLvl val="lvl"/>
          <dgm:resizeHandles val="exact"/>
        </dgm:presLayoutVars>
      </dgm:prSet>
      <dgm:spPr/>
    </dgm:pt>
    <dgm:pt modelId="{3901DDFB-30B7-4B6B-8BA0-F527581ED63E}" type="pres">
      <dgm:prSet presAssocID="{2326A795-9B6A-4183-A966-326A593ADEEF}" presName="compNode" presStyleCnt="0"/>
      <dgm:spPr/>
    </dgm:pt>
    <dgm:pt modelId="{9BC0C976-617C-46E3-94CA-205D70416677}" type="pres">
      <dgm:prSet presAssocID="{2326A795-9B6A-4183-A966-326A593ADEEF}" presName="aNode" presStyleLbl="bgShp" presStyleIdx="0" presStyleCnt="3"/>
      <dgm:spPr/>
    </dgm:pt>
    <dgm:pt modelId="{C6809BDC-B021-439E-9A4C-300E88702E0F}" type="pres">
      <dgm:prSet presAssocID="{2326A795-9B6A-4183-A966-326A593ADEEF}" presName="textNode" presStyleLbl="bgShp" presStyleIdx="0" presStyleCnt="3"/>
      <dgm:spPr/>
    </dgm:pt>
    <dgm:pt modelId="{56887D81-44DA-4F39-A6DC-F0182F393D8D}" type="pres">
      <dgm:prSet presAssocID="{2326A795-9B6A-4183-A966-326A593ADEEF}" presName="compChildNode" presStyleCnt="0"/>
      <dgm:spPr/>
    </dgm:pt>
    <dgm:pt modelId="{0A197C75-A579-4FCF-B5B1-A8A7039FA818}" type="pres">
      <dgm:prSet presAssocID="{2326A795-9B6A-4183-A966-326A593ADEEF}" presName="theInnerList" presStyleCnt="0"/>
      <dgm:spPr/>
    </dgm:pt>
    <dgm:pt modelId="{06523F17-4FBB-4EB1-A951-F68CFEBB8E1B}" type="pres">
      <dgm:prSet presAssocID="{0A19249B-E29D-4E92-A8BA-A10733F26BB5}" presName="childNode" presStyleLbl="node1" presStyleIdx="0" presStyleCnt="3">
        <dgm:presLayoutVars>
          <dgm:bulletEnabled val="1"/>
        </dgm:presLayoutVars>
      </dgm:prSet>
      <dgm:spPr/>
    </dgm:pt>
    <dgm:pt modelId="{68916ADA-6820-4B6B-BD99-23BC9070BAF3}" type="pres">
      <dgm:prSet presAssocID="{2326A795-9B6A-4183-A966-326A593ADEEF}" presName="aSpace" presStyleCnt="0"/>
      <dgm:spPr/>
    </dgm:pt>
    <dgm:pt modelId="{A30C2702-28D8-47AD-983F-B64EA49624B5}" type="pres">
      <dgm:prSet presAssocID="{2DE4D34B-0758-46EA-9EA5-03278EAF5D66}" presName="compNode" presStyleCnt="0"/>
      <dgm:spPr/>
    </dgm:pt>
    <dgm:pt modelId="{470328F3-3C8B-4F0E-8C4D-67E68508016E}" type="pres">
      <dgm:prSet presAssocID="{2DE4D34B-0758-46EA-9EA5-03278EAF5D66}" presName="aNode" presStyleLbl="bgShp" presStyleIdx="1" presStyleCnt="3"/>
      <dgm:spPr/>
    </dgm:pt>
    <dgm:pt modelId="{A96E2F43-BB25-4BB5-8DAA-C98421357DBF}" type="pres">
      <dgm:prSet presAssocID="{2DE4D34B-0758-46EA-9EA5-03278EAF5D66}" presName="textNode" presStyleLbl="bgShp" presStyleIdx="1" presStyleCnt="3"/>
      <dgm:spPr/>
    </dgm:pt>
    <dgm:pt modelId="{1937E8C3-3286-47BA-8627-CF1D1C3DAFAB}" type="pres">
      <dgm:prSet presAssocID="{2DE4D34B-0758-46EA-9EA5-03278EAF5D66}" presName="compChildNode" presStyleCnt="0"/>
      <dgm:spPr/>
    </dgm:pt>
    <dgm:pt modelId="{95693275-1DD0-4C9C-8E44-0897C226F545}" type="pres">
      <dgm:prSet presAssocID="{2DE4D34B-0758-46EA-9EA5-03278EAF5D66}" presName="theInnerList" presStyleCnt="0"/>
      <dgm:spPr/>
    </dgm:pt>
    <dgm:pt modelId="{CACEA7F0-220C-4E57-849F-2D86AAB21B4C}" type="pres">
      <dgm:prSet presAssocID="{D0CFA189-E948-4AFF-860A-1C72E4F9FE0E}" presName="childNode" presStyleLbl="node1" presStyleIdx="1" presStyleCnt="3">
        <dgm:presLayoutVars>
          <dgm:bulletEnabled val="1"/>
        </dgm:presLayoutVars>
      </dgm:prSet>
      <dgm:spPr/>
    </dgm:pt>
    <dgm:pt modelId="{D518BFCA-3FBE-43A7-9777-C278531939FA}" type="pres">
      <dgm:prSet presAssocID="{2DE4D34B-0758-46EA-9EA5-03278EAF5D66}" presName="aSpace" presStyleCnt="0"/>
      <dgm:spPr/>
    </dgm:pt>
    <dgm:pt modelId="{499696A5-033D-499E-92AD-6FFE9A69EE3A}" type="pres">
      <dgm:prSet presAssocID="{781BED6A-C0FC-440A-B9FD-D41D7E61EBE0}" presName="compNode" presStyleCnt="0"/>
      <dgm:spPr/>
    </dgm:pt>
    <dgm:pt modelId="{A20A8DEA-E99B-453F-93FC-6D7759CF2F31}" type="pres">
      <dgm:prSet presAssocID="{781BED6A-C0FC-440A-B9FD-D41D7E61EBE0}" presName="aNode" presStyleLbl="bgShp" presStyleIdx="2" presStyleCnt="3"/>
      <dgm:spPr/>
    </dgm:pt>
    <dgm:pt modelId="{9CC08A8D-AE96-49E5-A134-6DAB1C074931}" type="pres">
      <dgm:prSet presAssocID="{781BED6A-C0FC-440A-B9FD-D41D7E61EBE0}" presName="textNode" presStyleLbl="bgShp" presStyleIdx="2" presStyleCnt="3"/>
      <dgm:spPr/>
    </dgm:pt>
    <dgm:pt modelId="{8AED961E-F00D-48C5-8A4B-44E5F64AF171}" type="pres">
      <dgm:prSet presAssocID="{781BED6A-C0FC-440A-B9FD-D41D7E61EBE0}" presName="compChildNode" presStyleCnt="0"/>
      <dgm:spPr/>
    </dgm:pt>
    <dgm:pt modelId="{E0DF929D-3C3B-4816-AD23-5970867945DA}" type="pres">
      <dgm:prSet presAssocID="{781BED6A-C0FC-440A-B9FD-D41D7E61EBE0}" presName="theInnerList" presStyleCnt="0"/>
      <dgm:spPr/>
    </dgm:pt>
    <dgm:pt modelId="{3F579F36-7D9A-4205-8645-8A6FE930EBA7}" type="pres">
      <dgm:prSet presAssocID="{6AFE7EB7-6819-4D50-B029-8AF7E487916F}" presName="childNode" presStyleLbl="node1" presStyleIdx="2" presStyleCnt="3">
        <dgm:presLayoutVars>
          <dgm:bulletEnabled val="1"/>
        </dgm:presLayoutVars>
      </dgm:prSet>
      <dgm:spPr/>
    </dgm:pt>
  </dgm:ptLst>
  <dgm:cxnLst>
    <dgm:cxn modelId="{9E5C6A0E-78CA-4A7A-9E5D-B5D905DB590A}" type="presOf" srcId="{2DE4D34B-0758-46EA-9EA5-03278EAF5D66}" destId="{A96E2F43-BB25-4BB5-8DAA-C98421357DBF}" srcOrd="1" destOrd="0" presId="urn:microsoft.com/office/officeart/2005/8/layout/lProcess2"/>
    <dgm:cxn modelId="{FA866A11-F4DE-4F85-B90C-A2369574FFF8}" srcId="{781BED6A-C0FC-440A-B9FD-D41D7E61EBE0}" destId="{6AFE7EB7-6819-4D50-B029-8AF7E487916F}" srcOrd="0" destOrd="0" parTransId="{D111E89C-AFC3-45A5-9052-A586929FC850}" sibTransId="{7B078E87-FDC0-412A-832C-BF2AB90E4AD6}"/>
    <dgm:cxn modelId="{719CE92D-F778-4B8C-9CCB-65E36531EB3C}" type="presOf" srcId="{A9294AB5-7C73-4062-AD57-1523D2DDDE5C}" destId="{E0180282-A3C8-4953-A8F6-28519F60A27A}" srcOrd="0" destOrd="0" presId="urn:microsoft.com/office/officeart/2005/8/layout/lProcess2"/>
    <dgm:cxn modelId="{3D98A537-92DA-49F1-A075-EF62196D3605}" type="presOf" srcId="{2326A795-9B6A-4183-A966-326A593ADEEF}" destId="{C6809BDC-B021-439E-9A4C-300E88702E0F}" srcOrd="1" destOrd="0" presId="urn:microsoft.com/office/officeart/2005/8/layout/lProcess2"/>
    <dgm:cxn modelId="{EE4E283C-DA9E-4283-9423-FCEE4E4F3C1B}" srcId="{2DE4D34B-0758-46EA-9EA5-03278EAF5D66}" destId="{D0CFA189-E948-4AFF-860A-1C72E4F9FE0E}" srcOrd="0" destOrd="0" parTransId="{6613C0FB-2521-495E-8D8C-ACA09A59FA7F}" sibTransId="{0F7E681A-78DB-4B24-9E71-A4F8E2341171}"/>
    <dgm:cxn modelId="{AAB5825D-7227-46AF-A637-F9083A604273}" srcId="{A9294AB5-7C73-4062-AD57-1523D2DDDE5C}" destId="{781BED6A-C0FC-440A-B9FD-D41D7E61EBE0}" srcOrd="2" destOrd="0" parTransId="{816AA92B-302E-437E-92E5-0146BBE7FFF9}" sibTransId="{F013020D-FD22-4471-8055-987CAF4640B5}"/>
    <dgm:cxn modelId="{3C14CD44-05C5-44D5-B927-6772C29803C8}" srcId="{2326A795-9B6A-4183-A966-326A593ADEEF}" destId="{0A19249B-E29D-4E92-A8BA-A10733F26BB5}" srcOrd="0" destOrd="0" parTransId="{C5F2F3DF-4B51-4857-9691-8C8F2E1FAB8A}" sibTransId="{F9D2BE70-480C-4970-9612-75D6A1A9D842}"/>
    <dgm:cxn modelId="{3072F145-0EE7-4658-BAE5-D1C45EA6112E}" srcId="{A9294AB5-7C73-4062-AD57-1523D2DDDE5C}" destId="{2DE4D34B-0758-46EA-9EA5-03278EAF5D66}" srcOrd="1" destOrd="0" parTransId="{29191F6D-279A-49C6-8EE8-9172945FECF5}" sibTransId="{184F9CC2-61B8-4E4B-96CD-87826BD1CA3D}"/>
    <dgm:cxn modelId="{D3530998-549D-45C1-9C22-D7D13DA7821E}" type="presOf" srcId="{D0CFA189-E948-4AFF-860A-1C72E4F9FE0E}" destId="{CACEA7F0-220C-4E57-849F-2D86AAB21B4C}" srcOrd="0" destOrd="0" presId="urn:microsoft.com/office/officeart/2005/8/layout/lProcess2"/>
    <dgm:cxn modelId="{E77B6E98-79A3-4303-9B0F-C7D56C248189}" srcId="{A9294AB5-7C73-4062-AD57-1523D2DDDE5C}" destId="{2326A795-9B6A-4183-A966-326A593ADEEF}" srcOrd="0" destOrd="0" parTransId="{53E48A62-E1C7-4696-89C9-D7442F979ABB}" sibTransId="{6263EB1A-BE96-429C-9627-905423A03392}"/>
    <dgm:cxn modelId="{722134A3-F12C-4E71-BB45-33D147E8DFF1}" type="presOf" srcId="{2326A795-9B6A-4183-A966-326A593ADEEF}" destId="{9BC0C976-617C-46E3-94CA-205D70416677}" srcOrd="0" destOrd="0" presId="urn:microsoft.com/office/officeart/2005/8/layout/lProcess2"/>
    <dgm:cxn modelId="{0A676CCA-291C-44B5-9C4E-8C295BD76688}" type="presOf" srcId="{2DE4D34B-0758-46EA-9EA5-03278EAF5D66}" destId="{470328F3-3C8B-4F0E-8C4D-67E68508016E}" srcOrd="0" destOrd="0" presId="urn:microsoft.com/office/officeart/2005/8/layout/lProcess2"/>
    <dgm:cxn modelId="{4B6AA4CB-C29C-4BCF-8FD1-6627BF69862E}" type="presOf" srcId="{781BED6A-C0FC-440A-B9FD-D41D7E61EBE0}" destId="{A20A8DEA-E99B-453F-93FC-6D7759CF2F31}" srcOrd="0" destOrd="0" presId="urn:microsoft.com/office/officeart/2005/8/layout/lProcess2"/>
    <dgm:cxn modelId="{B2EB79CC-37D5-4C58-87AF-F99F585D2FDF}" type="presOf" srcId="{0A19249B-E29D-4E92-A8BA-A10733F26BB5}" destId="{06523F17-4FBB-4EB1-A951-F68CFEBB8E1B}" srcOrd="0" destOrd="0" presId="urn:microsoft.com/office/officeart/2005/8/layout/lProcess2"/>
    <dgm:cxn modelId="{239E36E0-3DCB-4B61-BCEC-F7710AD1394E}" type="presOf" srcId="{6AFE7EB7-6819-4D50-B029-8AF7E487916F}" destId="{3F579F36-7D9A-4205-8645-8A6FE930EBA7}" srcOrd="0" destOrd="0" presId="urn:microsoft.com/office/officeart/2005/8/layout/lProcess2"/>
    <dgm:cxn modelId="{07DE95E7-6BF1-4406-830E-2FF13A5867AE}" type="presOf" srcId="{781BED6A-C0FC-440A-B9FD-D41D7E61EBE0}" destId="{9CC08A8D-AE96-49E5-A134-6DAB1C074931}" srcOrd="1" destOrd="0" presId="urn:microsoft.com/office/officeart/2005/8/layout/lProcess2"/>
    <dgm:cxn modelId="{129D715B-17C8-4497-9D7A-17D551E32EBA}" type="presParOf" srcId="{E0180282-A3C8-4953-A8F6-28519F60A27A}" destId="{3901DDFB-30B7-4B6B-8BA0-F527581ED63E}" srcOrd="0" destOrd="0" presId="urn:microsoft.com/office/officeart/2005/8/layout/lProcess2"/>
    <dgm:cxn modelId="{AB3F7FE8-DDC1-4B67-A142-BA3C1BDCE590}" type="presParOf" srcId="{3901DDFB-30B7-4B6B-8BA0-F527581ED63E}" destId="{9BC0C976-617C-46E3-94CA-205D70416677}" srcOrd="0" destOrd="0" presId="urn:microsoft.com/office/officeart/2005/8/layout/lProcess2"/>
    <dgm:cxn modelId="{26D9AA06-3196-4212-BDD5-B7CBA91F23E5}" type="presParOf" srcId="{3901DDFB-30B7-4B6B-8BA0-F527581ED63E}" destId="{C6809BDC-B021-439E-9A4C-300E88702E0F}" srcOrd="1" destOrd="0" presId="urn:microsoft.com/office/officeart/2005/8/layout/lProcess2"/>
    <dgm:cxn modelId="{0FF97361-B14B-418F-8023-5182470270C1}" type="presParOf" srcId="{3901DDFB-30B7-4B6B-8BA0-F527581ED63E}" destId="{56887D81-44DA-4F39-A6DC-F0182F393D8D}" srcOrd="2" destOrd="0" presId="urn:microsoft.com/office/officeart/2005/8/layout/lProcess2"/>
    <dgm:cxn modelId="{FB39D1C6-8F8A-4355-8AE8-AA78AEB00216}" type="presParOf" srcId="{56887D81-44DA-4F39-A6DC-F0182F393D8D}" destId="{0A197C75-A579-4FCF-B5B1-A8A7039FA818}" srcOrd="0" destOrd="0" presId="urn:microsoft.com/office/officeart/2005/8/layout/lProcess2"/>
    <dgm:cxn modelId="{E139D050-1D9F-4395-9671-128E319B3C7A}" type="presParOf" srcId="{0A197C75-A579-4FCF-B5B1-A8A7039FA818}" destId="{06523F17-4FBB-4EB1-A951-F68CFEBB8E1B}" srcOrd="0" destOrd="0" presId="urn:microsoft.com/office/officeart/2005/8/layout/lProcess2"/>
    <dgm:cxn modelId="{619A08C3-C636-48BB-B010-CC8B3D049382}" type="presParOf" srcId="{E0180282-A3C8-4953-A8F6-28519F60A27A}" destId="{68916ADA-6820-4B6B-BD99-23BC9070BAF3}" srcOrd="1" destOrd="0" presId="urn:microsoft.com/office/officeart/2005/8/layout/lProcess2"/>
    <dgm:cxn modelId="{458FCDDA-AFD1-4558-A7BD-959D438CEC97}" type="presParOf" srcId="{E0180282-A3C8-4953-A8F6-28519F60A27A}" destId="{A30C2702-28D8-47AD-983F-B64EA49624B5}" srcOrd="2" destOrd="0" presId="urn:microsoft.com/office/officeart/2005/8/layout/lProcess2"/>
    <dgm:cxn modelId="{D7D62547-2189-4484-8256-2DD0EDB9B683}" type="presParOf" srcId="{A30C2702-28D8-47AD-983F-B64EA49624B5}" destId="{470328F3-3C8B-4F0E-8C4D-67E68508016E}" srcOrd="0" destOrd="0" presId="urn:microsoft.com/office/officeart/2005/8/layout/lProcess2"/>
    <dgm:cxn modelId="{9529904B-A8E5-4959-A92F-1E99475C43AA}" type="presParOf" srcId="{A30C2702-28D8-47AD-983F-B64EA49624B5}" destId="{A96E2F43-BB25-4BB5-8DAA-C98421357DBF}" srcOrd="1" destOrd="0" presId="urn:microsoft.com/office/officeart/2005/8/layout/lProcess2"/>
    <dgm:cxn modelId="{F476B903-6196-4015-930D-4C8C6F74A762}" type="presParOf" srcId="{A30C2702-28D8-47AD-983F-B64EA49624B5}" destId="{1937E8C3-3286-47BA-8627-CF1D1C3DAFAB}" srcOrd="2" destOrd="0" presId="urn:microsoft.com/office/officeart/2005/8/layout/lProcess2"/>
    <dgm:cxn modelId="{2B8F9659-BFFF-4417-AD80-ECF730E9D81D}" type="presParOf" srcId="{1937E8C3-3286-47BA-8627-CF1D1C3DAFAB}" destId="{95693275-1DD0-4C9C-8E44-0897C226F545}" srcOrd="0" destOrd="0" presId="urn:microsoft.com/office/officeart/2005/8/layout/lProcess2"/>
    <dgm:cxn modelId="{B51DDBBC-72A6-4FDA-B1D3-6D265326D08E}" type="presParOf" srcId="{95693275-1DD0-4C9C-8E44-0897C226F545}" destId="{CACEA7F0-220C-4E57-849F-2D86AAB21B4C}" srcOrd="0" destOrd="0" presId="urn:microsoft.com/office/officeart/2005/8/layout/lProcess2"/>
    <dgm:cxn modelId="{3ECFB6BF-B49A-4DDE-B538-83FEE64929DB}" type="presParOf" srcId="{E0180282-A3C8-4953-A8F6-28519F60A27A}" destId="{D518BFCA-3FBE-43A7-9777-C278531939FA}" srcOrd="3" destOrd="0" presId="urn:microsoft.com/office/officeart/2005/8/layout/lProcess2"/>
    <dgm:cxn modelId="{FDE6F93C-86AC-410B-B7E9-690D61EE5581}" type="presParOf" srcId="{E0180282-A3C8-4953-A8F6-28519F60A27A}" destId="{499696A5-033D-499E-92AD-6FFE9A69EE3A}" srcOrd="4" destOrd="0" presId="urn:microsoft.com/office/officeart/2005/8/layout/lProcess2"/>
    <dgm:cxn modelId="{6839C32A-E536-4DCE-A714-6DF4E908E267}" type="presParOf" srcId="{499696A5-033D-499E-92AD-6FFE9A69EE3A}" destId="{A20A8DEA-E99B-453F-93FC-6D7759CF2F31}" srcOrd="0" destOrd="0" presId="urn:microsoft.com/office/officeart/2005/8/layout/lProcess2"/>
    <dgm:cxn modelId="{664DE0CC-02D8-4F68-B8F4-9592B8D43778}" type="presParOf" srcId="{499696A5-033D-499E-92AD-6FFE9A69EE3A}" destId="{9CC08A8D-AE96-49E5-A134-6DAB1C074931}" srcOrd="1" destOrd="0" presId="urn:microsoft.com/office/officeart/2005/8/layout/lProcess2"/>
    <dgm:cxn modelId="{AD5B9466-9BB6-43B1-AC29-9180AFF5F994}" type="presParOf" srcId="{499696A5-033D-499E-92AD-6FFE9A69EE3A}" destId="{8AED961E-F00D-48C5-8A4B-44E5F64AF171}" srcOrd="2" destOrd="0" presId="urn:microsoft.com/office/officeart/2005/8/layout/lProcess2"/>
    <dgm:cxn modelId="{8E314FD7-1DE1-4715-8D0B-6160701D2812}" type="presParOf" srcId="{8AED961E-F00D-48C5-8A4B-44E5F64AF171}" destId="{E0DF929D-3C3B-4816-AD23-5970867945DA}" srcOrd="0" destOrd="0" presId="urn:microsoft.com/office/officeart/2005/8/layout/lProcess2"/>
    <dgm:cxn modelId="{89E10E89-97F5-40F1-9ADB-A8181752BF89}" type="presParOf" srcId="{E0DF929D-3C3B-4816-AD23-5970867945DA}" destId="{3F579F36-7D9A-4205-8645-8A6FE930EBA7}" srcOrd="0" destOrd="0" presId="urn:microsoft.com/office/officeart/2005/8/layout/l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255B30-7675-43B0-B5B1-66DC2DC2D9B3}" type="doc">
      <dgm:prSet loTypeId="urn:microsoft.com/office/officeart/2005/8/layout/cycle8" loCatId="cycle" qsTypeId="urn:microsoft.com/office/officeart/2005/8/quickstyle/3d2" qsCatId="3D" csTypeId="urn:microsoft.com/office/officeart/2005/8/colors/accent1_4" csCatId="accent1" phldr="1"/>
      <dgm:spPr/>
      <dgm:t>
        <a:bodyPr/>
        <a:lstStyle/>
        <a:p>
          <a:endParaRPr lang="en-US"/>
        </a:p>
      </dgm:t>
    </dgm:pt>
    <dgm:pt modelId="{D0C699DD-EA01-4EB9-AEB5-8542A3300ABF}">
      <dgm:prSet/>
      <dgm:spPr/>
      <dgm:t>
        <a:bodyPr/>
        <a:lstStyle/>
        <a:p>
          <a:pPr rtl="0"/>
          <a:r>
            <a:rPr lang="en-US" b="1" dirty="0"/>
            <a:t>Agency</a:t>
          </a:r>
        </a:p>
      </dgm:t>
    </dgm:pt>
    <dgm:pt modelId="{42A2D15E-E653-436F-BF40-95525E0FC674}" type="parTrans" cxnId="{F1642F4C-B922-408F-8C89-33BCB5249A4E}">
      <dgm:prSet/>
      <dgm:spPr/>
      <dgm:t>
        <a:bodyPr/>
        <a:lstStyle/>
        <a:p>
          <a:endParaRPr lang="en-US"/>
        </a:p>
      </dgm:t>
    </dgm:pt>
    <dgm:pt modelId="{D613C242-C1D7-41C6-A3F1-5D29A9A4F855}" type="sibTrans" cxnId="{F1642F4C-B922-408F-8C89-33BCB5249A4E}">
      <dgm:prSet/>
      <dgm:spPr/>
      <dgm:t>
        <a:bodyPr/>
        <a:lstStyle/>
        <a:p>
          <a:endParaRPr lang="en-US"/>
        </a:p>
      </dgm:t>
    </dgm:pt>
    <dgm:pt modelId="{7E63D23A-5140-419D-8BC1-13F19E08874C}">
      <dgm:prSet/>
      <dgm:spPr/>
      <dgm:t>
        <a:bodyPr/>
        <a:lstStyle/>
        <a:p>
          <a:pPr rtl="0"/>
          <a:r>
            <a:rPr lang="en-US" b="1" dirty="0"/>
            <a:t>County Board</a:t>
          </a:r>
        </a:p>
      </dgm:t>
    </dgm:pt>
    <dgm:pt modelId="{AD51BC1B-8815-4D0C-8E3B-D1E4A17F247D}" type="parTrans" cxnId="{3F55CA80-0453-4A3F-8DD0-482F24C7F340}">
      <dgm:prSet/>
      <dgm:spPr/>
      <dgm:t>
        <a:bodyPr/>
        <a:lstStyle/>
        <a:p>
          <a:endParaRPr lang="en-US"/>
        </a:p>
      </dgm:t>
    </dgm:pt>
    <dgm:pt modelId="{CFDBD05F-B895-477C-8482-B68340A635BF}" type="sibTrans" cxnId="{3F55CA80-0453-4A3F-8DD0-482F24C7F340}">
      <dgm:prSet/>
      <dgm:spPr/>
      <dgm:t>
        <a:bodyPr/>
        <a:lstStyle/>
        <a:p>
          <a:endParaRPr lang="en-US"/>
        </a:p>
      </dgm:t>
    </dgm:pt>
    <dgm:pt modelId="{08820AC4-2CD6-4C79-AA57-B20B59C196DC}">
      <dgm:prSet/>
      <dgm:spPr/>
      <dgm:t>
        <a:bodyPr/>
        <a:lstStyle/>
        <a:p>
          <a:pPr rtl="0"/>
          <a:r>
            <a:rPr lang="en-US" b="1" dirty="0"/>
            <a:t>State Board</a:t>
          </a:r>
        </a:p>
      </dgm:t>
    </dgm:pt>
    <dgm:pt modelId="{F90DA866-019E-4DE8-B5F2-B38B74A5BD6F}" type="parTrans" cxnId="{17FD0945-5E16-4206-9302-63F90F5FD85E}">
      <dgm:prSet/>
      <dgm:spPr/>
      <dgm:t>
        <a:bodyPr/>
        <a:lstStyle/>
        <a:p>
          <a:endParaRPr lang="en-US"/>
        </a:p>
      </dgm:t>
    </dgm:pt>
    <dgm:pt modelId="{5BCFD0D4-7420-431A-AF0B-3F15C27E8347}" type="sibTrans" cxnId="{17FD0945-5E16-4206-9302-63F90F5FD85E}">
      <dgm:prSet/>
      <dgm:spPr/>
      <dgm:t>
        <a:bodyPr/>
        <a:lstStyle/>
        <a:p>
          <a:endParaRPr lang="en-US"/>
        </a:p>
      </dgm:t>
    </dgm:pt>
    <dgm:pt modelId="{15C5A890-E4F8-4BF2-865C-A25A78932969}">
      <dgm:prSet/>
      <dgm:spPr/>
      <dgm:t>
        <a:bodyPr/>
        <a:lstStyle/>
        <a:p>
          <a:pPr rtl="0"/>
          <a:r>
            <a:rPr lang="en-US" b="1" dirty="0"/>
            <a:t>Offer voter registration</a:t>
          </a:r>
        </a:p>
      </dgm:t>
    </dgm:pt>
    <dgm:pt modelId="{3AEEAF2B-6F22-4D52-A0D1-3DC34C6D8290}" type="parTrans" cxnId="{9F1A7424-A26B-43B1-BEFD-B418698A42AC}">
      <dgm:prSet/>
      <dgm:spPr/>
      <dgm:t>
        <a:bodyPr/>
        <a:lstStyle/>
        <a:p>
          <a:endParaRPr lang="en-US"/>
        </a:p>
      </dgm:t>
    </dgm:pt>
    <dgm:pt modelId="{E87DA297-CB94-422F-A2B1-89084900FE17}" type="sibTrans" cxnId="{9F1A7424-A26B-43B1-BEFD-B418698A42AC}">
      <dgm:prSet/>
      <dgm:spPr/>
      <dgm:t>
        <a:bodyPr/>
        <a:lstStyle/>
        <a:p>
          <a:endParaRPr lang="en-US"/>
        </a:p>
      </dgm:t>
    </dgm:pt>
    <dgm:pt modelId="{CAD9ABC9-E717-4834-A268-6F1D41A14DBE}">
      <dgm:prSet/>
      <dgm:spPr/>
      <dgm:t>
        <a:bodyPr/>
        <a:lstStyle/>
        <a:p>
          <a:pPr rtl="0"/>
          <a:r>
            <a:rPr lang="en-US" b="1" dirty="0"/>
            <a:t>Process registrations</a:t>
          </a:r>
        </a:p>
      </dgm:t>
    </dgm:pt>
    <dgm:pt modelId="{D0769848-B20D-4676-8D29-F4672C506522}" type="parTrans" cxnId="{6E220CD0-B7E1-467E-9BBC-FA2CF69069F4}">
      <dgm:prSet/>
      <dgm:spPr/>
      <dgm:t>
        <a:bodyPr/>
        <a:lstStyle/>
        <a:p>
          <a:endParaRPr lang="en-US"/>
        </a:p>
      </dgm:t>
    </dgm:pt>
    <dgm:pt modelId="{987C5D3D-ED4B-46D3-A623-14C17AAE80BE}" type="sibTrans" cxnId="{6E220CD0-B7E1-467E-9BBC-FA2CF69069F4}">
      <dgm:prSet/>
      <dgm:spPr/>
      <dgm:t>
        <a:bodyPr/>
        <a:lstStyle/>
        <a:p>
          <a:endParaRPr lang="en-US"/>
        </a:p>
      </dgm:t>
    </dgm:pt>
    <dgm:pt modelId="{3EC26D59-FE38-4B74-A650-E3B9389A6654}">
      <dgm:prSet/>
      <dgm:spPr/>
      <dgm:t>
        <a:bodyPr/>
        <a:lstStyle/>
        <a:p>
          <a:pPr rtl="0"/>
          <a:r>
            <a:rPr lang="en-US" b="1" dirty="0"/>
            <a:t>Send registrations to CBEs</a:t>
          </a:r>
        </a:p>
      </dgm:t>
    </dgm:pt>
    <dgm:pt modelId="{42154F22-B695-405C-A9C8-C4EC865A18F3}" type="parTrans" cxnId="{E678F797-9219-465E-B0DE-5D0DA8A2B85F}">
      <dgm:prSet/>
      <dgm:spPr/>
      <dgm:t>
        <a:bodyPr/>
        <a:lstStyle/>
        <a:p>
          <a:endParaRPr lang="en-US"/>
        </a:p>
      </dgm:t>
    </dgm:pt>
    <dgm:pt modelId="{4BC88FE0-916A-4E6F-9D6F-52AC421FB09E}" type="sibTrans" cxnId="{E678F797-9219-465E-B0DE-5D0DA8A2B85F}">
      <dgm:prSet/>
      <dgm:spPr/>
      <dgm:t>
        <a:bodyPr/>
        <a:lstStyle/>
        <a:p>
          <a:endParaRPr lang="en-US"/>
        </a:p>
      </dgm:t>
    </dgm:pt>
    <dgm:pt modelId="{3F4DC3F1-BEB8-423A-86A8-1D764396C759}">
      <dgm:prSet/>
      <dgm:spPr/>
      <dgm:t>
        <a:bodyPr/>
        <a:lstStyle/>
        <a:p>
          <a:pPr rtl="0"/>
          <a:r>
            <a:rPr lang="en-US" b="1" dirty="0"/>
            <a:t>NVRA supplies</a:t>
          </a:r>
        </a:p>
      </dgm:t>
    </dgm:pt>
    <dgm:pt modelId="{079DD5C4-3508-47F7-BA0C-79585F50FD51}" type="parTrans" cxnId="{5BD2B791-5D3B-4E2F-9863-74AA7B292339}">
      <dgm:prSet/>
      <dgm:spPr/>
      <dgm:t>
        <a:bodyPr/>
        <a:lstStyle/>
        <a:p>
          <a:endParaRPr lang="en-US"/>
        </a:p>
      </dgm:t>
    </dgm:pt>
    <dgm:pt modelId="{F7A6F7B9-1A1A-40B7-9245-69B05B3816F4}" type="sibTrans" cxnId="{5BD2B791-5D3B-4E2F-9863-74AA7B292339}">
      <dgm:prSet/>
      <dgm:spPr/>
      <dgm:t>
        <a:bodyPr/>
        <a:lstStyle/>
        <a:p>
          <a:endParaRPr lang="en-US"/>
        </a:p>
      </dgm:t>
    </dgm:pt>
    <dgm:pt modelId="{528CB6F7-6FAC-409B-B687-C9D083190DB1}">
      <dgm:prSet/>
      <dgm:spPr/>
      <dgm:t>
        <a:bodyPr/>
        <a:lstStyle/>
        <a:p>
          <a:pPr rtl="0"/>
          <a:r>
            <a:rPr lang="en-US" b="1" dirty="0"/>
            <a:t>Reporting</a:t>
          </a:r>
        </a:p>
      </dgm:t>
    </dgm:pt>
    <dgm:pt modelId="{77CB0854-D07B-4C03-A550-87F83F55A86A}" type="parTrans" cxnId="{1253191D-3523-487D-86A2-F9907F38618C}">
      <dgm:prSet/>
      <dgm:spPr/>
      <dgm:t>
        <a:bodyPr/>
        <a:lstStyle/>
        <a:p>
          <a:endParaRPr lang="en-US"/>
        </a:p>
      </dgm:t>
    </dgm:pt>
    <dgm:pt modelId="{407DD74E-01D6-4195-87E0-0EB802FCFB40}" type="sibTrans" cxnId="{1253191D-3523-487D-86A2-F9907F38618C}">
      <dgm:prSet/>
      <dgm:spPr/>
      <dgm:t>
        <a:bodyPr/>
        <a:lstStyle/>
        <a:p>
          <a:endParaRPr lang="en-US"/>
        </a:p>
      </dgm:t>
    </dgm:pt>
    <dgm:pt modelId="{A247D175-C169-4F67-A856-49D20D27A3C1}">
      <dgm:prSet/>
      <dgm:spPr/>
      <dgm:t>
        <a:bodyPr/>
        <a:lstStyle/>
        <a:p>
          <a:pPr rtl="0"/>
          <a:r>
            <a:rPr lang="en-US" b="1" dirty="0"/>
            <a:t>Training</a:t>
          </a:r>
        </a:p>
      </dgm:t>
    </dgm:pt>
    <dgm:pt modelId="{8A90E3D6-9914-4DDB-AD39-FA7D7F63B1F9}" type="parTrans" cxnId="{54A088CA-5EEF-4DB6-B772-7DA8772E2A61}">
      <dgm:prSet/>
      <dgm:spPr/>
      <dgm:t>
        <a:bodyPr/>
        <a:lstStyle/>
        <a:p>
          <a:endParaRPr lang="en-US"/>
        </a:p>
      </dgm:t>
    </dgm:pt>
    <dgm:pt modelId="{3D0C5DB7-E537-4BB5-83C2-487A003E1D79}" type="sibTrans" cxnId="{54A088CA-5EEF-4DB6-B772-7DA8772E2A61}">
      <dgm:prSet/>
      <dgm:spPr/>
      <dgm:t>
        <a:bodyPr/>
        <a:lstStyle/>
        <a:p>
          <a:endParaRPr lang="en-US"/>
        </a:p>
      </dgm:t>
    </dgm:pt>
    <dgm:pt modelId="{BDBD463E-DAC4-4607-92BC-A48E57FCBF0A}">
      <dgm:prSet/>
      <dgm:spPr/>
      <dgm:t>
        <a:bodyPr/>
        <a:lstStyle/>
        <a:p>
          <a:pPr rtl="0"/>
          <a:r>
            <a:rPr lang="en-US" b="1" dirty="0"/>
            <a:t>Compliance</a:t>
          </a:r>
        </a:p>
      </dgm:t>
    </dgm:pt>
    <dgm:pt modelId="{FD703509-9AB7-4EBA-8D3B-F07AD435EAE7}" type="parTrans" cxnId="{17778A67-EAA3-46AB-8D0F-BE482CBCBA5D}">
      <dgm:prSet/>
      <dgm:spPr/>
      <dgm:t>
        <a:bodyPr/>
        <a:lstStyle/>
        <a:p>
          <a:endParaRPr lang="en-US"/>
        </a:p>
      </dgm:t>
    </dgm:pt>
    <dgm:pt modelId="{CBF7BC8E-3A96-486F-ACAE-34DA84A6880B}" type="sibTrans" cxnId="{17778A67-EAA3-46AB-8D0F-BE482CBCBA5D}">
      <dgm:prSet/>
      <dgm:spPr/>
      <dgm:t>
        <a:bodyPr/>
        <a:lstStyle/>
        <a:p>
          <a:endParaRPr lang="en-US"/>
        </a:p>
      </dgm:t>
    </dgm:pt>
    <dgm:pt modelId="{243A4E57-984B-4576-80DF-E6A27D26E768}" type="pres">
      <dgm:prSet presAssocID="{65255B30-7675-43B0-B5B1-66DC2DC2D9B3}" presName="compositeShape" presStyleCnt="0">
        <dgm:presLayoutVars>
          <dgm:chMax val="7"/>
          <dgm:dir/>
          <dgm:resizeHandles val="exact"/>
        </dgm:presLayoutVars>
      </dgm:prSet>
      <dgm:spPr/>
    </dgm:pt>
    <dgm:pt modelId="{44A82E97-FDC8-4CB1-99E4-12EAAB408229}" type="pres">
      <dgm:prSet presAssocID="{65255B30-7675-43B0-B5B1-66DC2DC2D9B3}" presName="wedge1" presStyleLbl="node1" presStyleIdx="0" presStyleCnt="3"/>
      <dgm:spPr/>
    </dgm:pt>
    <dgm:pt modelId="{AD7AF787-E1CE-4ED0-993A-445FCA3BC7EE}" type="pres">
      <dgm:prSet presAssocID="{65255B30-7675-43B0-B5B1-66DC2DC2D9B3}" presName="dummy1a" presStyleCnt="0"/>
      <dgm:spPr/>
    </dgm:pt>
    <dgm:pt modelId="{22DB20BD-1C28-4138-A26F-7EE3672A8E8F}" type="pres">
      <dgm:prSet presAssocID="{65255B30-7675-43B0-B5B1-66DC2DC2D9B3}" presName="dummy1b" presStyleCnt="0"/>
      <dgm:spPr/>
    </dgm:pt>
    <dgm:pt modelId="{57653C41-4A90-4B9B-9163-82FEBF5972C0}" type="pres">
      <dgm:prSet presAssocID="{65255B30-7675-43B0-B5B1-66DC2DC2D9B3}" presName="wedge1Tx" presStyleLbl="node1" presStyleIdx="0" presStyleCnt="3">
        <dgm:presLayoutVars>
          <dgm:chMax val="0"/>
          <dgm:chPref val="0"/>
          <dgm:bulletEnabled val="1"/>
        </dgm:presLayoutVars>
      </dgm:prSet>
      <dgm:spPr/>
    </dgm:pt>
    <dgm:pt modelId="{3835074F-81FE-467C-9A08-DEC988E4FC2F}" type="pres">
      <dgm:prSet presAssocID="{65255B30-7675-43B0-B5B1-66DC2DC2D9B3}" presName="wedge2" presStyleLbl="node1" presStyleIdx="1" presStyleCnt="3"/>
      <dgm:spPr/>
    </dgm:pt>
    <dgm:pt modelId="{158D1FE1-DD63-44CE-91F0-615F680EDDB1}" type="pres">
      <dgm:prSet presAssocID="{65255B30-7675-43B0-B5B1-66DC2DC2D9B3}" presName="dummy2a" presStyleCnt="0"/>
      <dgm:spPr/>
    </dgm:pt>
    <dgm:pt modelId="{D325DDB5-8FDB-48A6-91CF-58404ADB4C24}" type="pres">
      <dgm:prSet presAssocID="{65255B30-7675-43B0-B5B1-66DC2DC2D9B3}" presName="dummy2b" presStyleCnt="0"/>
      <dgm:spPr/>
    </dgm:pt>
    <dgm:pt modelId="{42B629CF-AB76-4667-9904-028014B6EE8E}" type="pres">
      <dgm:prSet presAssocID="{65255B30-7675-43B0-B5B1-66DC2DC2D9B3}" presName="wedge2Tx" presStyleLbl="node1" presStyleIdx="1" presStyleCnt="3">
        <dgm:presLayoutVars>
          <dgm:chMax val="0"/>
          <dgm:chPref val="0"/>
          <dgm:bulletEnabled val="1"/>
        </dgm:presLayoutVars>
      </dgm:prSet>
      <dgm:spPr/>
    </dgm:pt>
    <dgm:pt modelId="{1714193F-7FC8-4D95-AD3A-A191BDFE1D97}" type="pres">
      <dgm:prSet presAssocID="{65255B30-7675-43B0-B5B1-66DC2DC2D9B3}" presName="wedge3" presStyleLbl="node1" presStyleIdx="2" presStyleCnt="3"/>
      <dgm:spPr/>
    </dgm:pt>
    <dgm:pt modelId="{105E5463-A389-4E02-A326-A943F2A9E61A}" type="pres">
      <dgm:prSet presAssocID="{65255B30-7675-43B0-B5B1-66DC2DC2D9B3}" presName="dummy3a" presStyleCnt="0"/>
      <dgm:spPr/>
    </dgm:pt>
    <dgm:pt modelId="{2502D98F-2D96-43D9-954C-DA199127852C}" type="pres">
      <dgm:prSet presAssocID="{65255B30-7675-43B0-B5B1-66DC2DC2D9B3}" presName="dummy3b" presStyleCnt="0"/>
      <dgm:spPr/>
    </dgm:pt>
    <dgm:pt modelId="{3919080B-C3A7-449D-958E-8CFCAA1C069B}" type="pres">
      <dgm:prSet presAssocID="{65255B30-7675-43B0-B5B1-66DC2DC2D9B3}" presName="wedge3Tx" presStyleLbl="node1" presStyleIdx="2" presStyleCnt="3">
        <dgm:presLayoutVars>
          <dgm:chMax val="0"/>
          <dgm:chPref val="0"/>
          <dgm:bulletEnabled val="1"/>
        </dgm:presLayoutVars>
      </dgm:prSet>
      <dgm:spPr/>
    </dgm:pt>
    <dgm:pt modelId="{8C8AE3E6-FB99-4076-AFC0-D7CC73212306}" type="pres">
      <dgm:prSet presAssocID="{D613C242-C1D7-41C6-A3F1-5D29A9A4F855}" presName="arrowWedge1" presStyleLbl="fgSibTrans2D1" presStyleIdx="0" presStyleCnt="3"/>
      <dgm:spPr/>
    </dgm:pt>
    <dgm:pt modelId="{B00F6E9C-A3B3-4F89-8FE4-E1C4587BE10B}" type="pres">
      <dgm:prSet presAssocID="{CFDBD05F-B895-477C-8482-B68340A635BF}" presName="arrowWedge2" presStyleLbl="fgSibTrans2D1" presStyleIdx="1" presStyleCnt="3"/>
      <dgm:spPr/>
    </dgm:pt>
    <dgm:pt modelId="{88B40A82-E64C-4675-B000-5FB9F2684DE0}" type="pres">
      <dgm:prSet presAssocID="{5BCFD0D4-7420-431A-AF0B-3F15C27E8347}" presName="arrowWedge3" presStyleLbl="fgSibTrans2D1" presStyleIdx="2" presStyleCnt="3"/>
      <dgm:spPr/>
    </dgm:pt>
  </dgm:ptLst>
  <dgm:cxnLst>
    <dgm:cxn modelId="{0E91F515-9663-4AF8-96E0-4223615772AC}" type="presOf" srcId="{65255B30-7675-43B0-B5B1-66DC2DC2D9B3}" destId="{243A4E57-984B-4576-80DF-E6A27D26E768}" srcOrd="0" destOrd="0" presId="urn:microsoft.com/office/officeart/2005/8/layout/cycle8"/>
    <dgm:cxn modelId="{1253191D-3523-487D-86A2-F9907F38618C}" srcId="{08820AC4-2CD6-4C79-AA57-B20B59C196DC}" destId="{528CB6F7-6FAC-409B-B687-C9D083190DB1}" srcOrd="2" destOrd="0" parTransId="{77CB0854-D07B-4C03-A550-87F83F55A86A}" sibTransId="{407DD74E-01D6-4195-87E0-0EB802FCFB40}"/>
    <dgm:cxn modelId="{8A2BEB20-9E0A-41D1-9853-1A5C86503482}" type="presOf" srcId="{A247D175-C169-4F67-A856-49D20D27A3C1}" destId="{1714193F-7FC8-4D95-AD3A-A191BDFE1D97}" srcOrd="0" destOrd="2" presId="urn:microsoft.com/office/officeart/2005/8/layout/cycle8"/>
    <dgm:cxn modelId="{9F1A7424-A26B-43B1-BEFD-B418698A42AC}" srcId="{D0C699DD-EA01-4EB9-AEB5-8542A3300ABF}" destId="{15C5A890-E4F8-4BF2-865C-A25A78932969}" srcOrd="0" destOrd="0" parTransId="{3AEEAF2B-6F22-4D52-A0D1-3DC34C6D8290}" sibTransId="{E87DA297-CB94-422F-A2B1-89084900FE17}"/>
    <dgm:cxn modelId="{65D18236-E00C-48D6-844B-1E1502906FE1}" type="presOf" srcId="{BDBD463E-DAC4-4607-92BC-A48E57FCBF0A}" destId="{42B629CF-AB76-4667-9904-028014B6EE8E}" srcOrd="1" destOrd="2" presId="urn:microsoft.com/office/officeart/2005/8/layout/cycle8"/>
    <dgm:cxn modelId="{67669737-7AB0-4751-9C51-6965840419A7}" type="presOf" srcId="{3EC26D59-FE38-4B74-A650-E3B9389A6654}" destId="{44A82E97-FDC8-4CB1-99E4-12EAAB408229}" srcOrd="0" destOrd="2" presId="urn:microsoft.com/office/officeart/2005/8/layout/cycle8"/>
    <dgm:cxn modelId="{3AEB5740-1464-40DF-956B-96007C25D8B7}" type="presOf" srcId="{D0C699DD-EA01-4EB9-AEB5-8542A3300ABF}" destId="{44A82E97-FDC8-4CB1-99E4-12EAAB408229}" srcOrd="0" destOrd="0" presId="urn:microsoft.com/office/officeart/2005/8/layout/cycle8"/>
    <dgm:cxn modelId="{38C5BF5E-CC36-434B-A1F7-F6248A629C08}" type="presOf" srcId="{08820AC4-2CD6-4C79-AA57-B20B59C196DC}" destId="{1714193F-7FC8-4D95-AD3A-A191BDFE1D97}" srcOrd="0" destOrd="0" presId="urn:microsoft.com/office/officeart/2005/8/layout/cycle8"/>
    <dgm:cxn modelId="{17FD0945-5E16-4206-9302-63F90F5FD85E}" srcId="{65255B30-7675-43B0-B5B1-66DC2DC2D9B3}" destId="{08820AC4-2CD6-4C79-AA57-B20B59C196DC}" srcOrd="2" destOrd="0" parTransId="{F90DA866-019E-4DE8-B5F2-B38B74A5BD6F}" sibTransId="{5BCFD0D4-7420-431A-AF0B-3F15C27E8347}"/>
    <dgm:cxn modelId="{17778A67-EAA3-46AB-8D0F-BE482CBCBA5D}" srcId="{7E63D23A-5140-419D-8BC1-13F19E08874C}" destId="{BDBD463E-DAC4-4607-92BC-A48E57FCBF0A}" srcOrd="1" destOrd="0" parTransId="{FD703509-9AB7-4EBA-8D3B-F07AD435EAE7}" sibTransId="{CBF7BC8E-3A96-486F-ACAE-34DA84A6880B}"/>
    <dgm:cxn modelId="{40D5A449-B964-4DA9-9113-058CF2711FE8}" type="presOf" srcId="{A247D175-C169-4F67-A856-49D20D27A3C1}" destId="{3919080B-C3A7-449D-958E-8CFCAA1C069B}" srcOrd="1" destOrd="2" presId="urn:microsoft.com/office/officeart/2005/8/layout/cycle8"/>
    <dgm:cxn modelId="{E6BDE24A-369B-446C-A60E-C64B3CCB704A}" type="presOf" srcId="{3EC26D59-FE38-4B74-A650-E3B9389A6654}" destId="{57653C41-4A90-4B9B-9163-82FEBF5972C0}" srcOrd="1" destOrd="2" presId="urn:microsoft.com/office/officeart/2005/8/layout/cycle8"/>
    <dgm:cxn modelId="{F1642F4C-B922-408F-8C89-33BCB5249A4E}" srcId="{65255B30-7675-43B0-B5B1-66DC2DC2D9B3}" destId="{D0C699DD-EA01-4EB9-AEB5-8542A3300ABF}" srcOrd="0" destOrd="0" parTransId="{42A2D15E-E653-436F-BF40-95525E0FC674}" sibTransId="{D613C242-C1D7-41C6-A3F1-5D29A9A4F855}"/>
    <dgm:cxn modelId="{98DF3976-B517-485E-B80D-93AB3A742DE0}" type="presOf" srcId="{528CB6F7-6FAC-409B-B687-C9D083190DB1}" destId="{3919080B-C3A7-449D-958E-8CFCAA1C069B}" srcOrd="1" destOrd="3" presId="urn:microsoft.com/office/officeart/2005/8/layout/cycle8"/>
    <dgm:cxn modelId="{3F55CA80-0453-4A3F-8DD0-482F24C7F340}" srcId="{65255B30-7675-43B0-B5B1-66DC2DC2D9B3}" destId="{7E63D23A-5140-419D-8BC1-13F19E08874C}" srcOrd="1" destOrd="0" parTransId="{AD51BC1B-8815-4D0C-8E3B-D1E4A17F247D}" sibTransId="{CFDBD05F-B895-477C-8482-B68340A635BF}"/>
    <dgm:cxn modelId="{85BDAA87-0BAD-4D6C-9880-441E33788E64}" type="presOf" srcId="{15C5A890-E4F8-4BF2-865C-A25A78932969}" destId="{57653C41-4A90-4B9B-9163-82FEBF5972C0}" srcOrd="1" destOrd="1" presId="urn:microsoft.com/office/officeart/2005/8/layout/cycle8"/>
    <dgm:cxn modelId="{5BD2B791-5D3B-4E2F-9863-74AA7B292339}" srcId="{08820AC4-2CD6-4C79-AA57-B20B59C196DC}" destId="{3F4DC3F1-BEB8-423A-86A8-1D764396C759}" srcOrd="0" destOrd="0" parTransId="{079DD5C4-3508-47F7-BA0C-79585F50FD51}" sibTransId="{F7A6F7B9-1A1A-40B7-9245-69B05B3816F4}"/>
    <dgm:cxn modelId="{5202B794-537A-449F-9859-D674A9FE54FD}" type="presOf" srcId="{BDBD463E-DAC4-4607-92BC-A48E57FCBF0A}" destId="{3835074F-81FE-467C-9A08-DEC988E4FC2F}" srcOrd="0" destOrd="2" presId="urn:microsoft.com/office/officeart/2005/8/layout/cycle8"/>
    <dgm:cxn modelId="{E678F797-9219-465E-B0DE-5D0DA8A2B85F}" srcId="{D0C699DD-EA01-4EB9-AEB5-8542A3300ABF}" destId="{3EC26D59-FE38-4B74-A650-E3B9389A6654}" srcOrd="1" destOrd="0" parTransId="{42154F22-B695-405C-A9C8-C4EC865A18F3}" sibTransId="{4BC88FE0-916A-4E6F-9D6F-52AC421FB09E}"/>
    <dgm:cxn modelId="{694FD09E-E1CB-4281-B1F6-7C744E9E87FF}" type="presOf" srcId="{08820AC4-2CD6-4C79-AA57-B20B59C196DC}" destId="{3919080B-C3A7-449D-958E-8CFCAA1C069B}" srcOrd="1" destOrd="0" presId="urn:microsoft.com/office/officeart/2005/8/layout/cycle8"/>
    <dgm:cxn modelId="{486DBCAD-B492-4F8B-BE52-F8BBFCAD1C74}" type="presOf" srcId="{D0C699DD-EA01-4EB9-AEB5-8542A3300ABF}" destId="{57653C41-4A90-4B9B-9163-82FEBF5972C0}" srcOrd="1" destOrd="0" presId="urn:microsoft.com/office/officeart/2005/8/layout/cycle8"/>
    <dgm:cxn modelId="{A8959DB4-0D0A-4B4D-881F-1AA3CB9DC585}" type="presOf" srcId="{3F4DC3F1-BEB8-423A-86A8-1D764396C759}" destId="{3919080B-C3A7-449D-958E-8CFCAA1C069B}" srcOrd="1" destOrd="1" presId="urn:microsoft.com/office/officeart/2005/8/layout/cycle8"/>
    <dgm:cxn modelId="{F6C2C9C9-1EAB-4EB2-A8AF-9D65BD786E0B}" type="presOf" srcId="{528CB6F7-6FAC-409B-B687-C9D083190DB1}" destId="{1714193F-7FC8-4D95-AD3A-A191BDFE1D97}" srcOrd="0" destOrd="3" presId="urn:microsoft.com/office/officeart/2005/8/layout/cycle8"/>
    <dgm:cxn modelId="{54A088CA-5EEF-4DB6-B772-7DA8772E2A61}" srcId="{08820AC4-2CD6-4C79-AA57-B20B59C196DC}" destId="{A247D175-C169-4F67-A856-49D20D27A3C1}" srcOrd="1" destOrd="0" parTransId="{8A90E3D6-9914-4DDB-AD39-FA7D7F63B1F9}" sibTransId="{3D0C5DB7-E537-4BB5-83C2-487A003E1D79}"/>
    <dgm:cxn modelId="{6E220CD0-B7E1-467E-9BBC-FA2CF69069F4}" srcId="{7E63D23A-5140-419D-8BC1-13F19E08874C}" destId="{CAD9ABC9-E717-4834-A268-6F1D41A14DBE}" srcOrd="0" destOrd="0" parTransId="{D0769848-B20D-4676-8D29-F4672C506522}" sibTransId="{987C5D3D-ED4B-46D3-A623-14C17AAE80BE}"/>
    <dgm:cxn modelId="{1014B8DA-5DD3-440A-B810-E0566DE1AD4E}" type="presOf" srcId="{7E63D23A-5140-419D-8BC1-13F19E08874C}" destId="{3835074F-81FE-467C-9A08-DEC988E4FC2F}" srcOrd="0" destOrd="0" presId="urn:microsoft.com/office/officeart/2005/8/layout/cycle8"/>
    <dgm:cxn modelId="{BED17AE9-8503-40D6-80A1-911B4DE77813}" type="presOf" srcId="{CAD9ABC9-E717-4834-A268-6F1D41A14DBE}" destId="{42B629CF-AB76-4667-9904-028014B6EE8E}" srcOrd="1" destOrd="1" presId="urn:microsoft.com/office/officeart/2005/8/layout/cycle8"/>
    <dgm:cxn modelId="{71E719F2-006F-478E-8717-D298ECF6CB45}" type="presOf" srcId="{CAD9ABC9-E717-4834-A268-6F1D41A14DBE}" destId="{3835074F-81FE-467C-9A08-DEC988E4FC2F}" srcOrd="0" destOrd="1" presId="urn:microsoft.com/office/officeart/2005/8/layout/cycle8"/>
    <dgm:cxn modelId="{020288FA-5935-4971-B841-8E22B54E8375}" type="presOf" srcId="{3F4DC3F1-BEB8-423A-86A8-1D764396C759}" destId="{1714193F-7FC8-4D95-AD3A-A191BDFE1D97}" srcOrd="0" destOrd="1" presId="urn:microsoft.com/office/officeart/2005/8/layout/cycle8"/>
    <dgm:cxn modelId="{951689FA-C033-42DE-A9BC-450C3E3CF593}" type="presOf" srcId="{15C5A890-E4F8-4BF2-865C-A25A78932969}" destId="{44A82E97-FDC8-4CB1-99E4-12EAAB408229}" srcOrd="0" destOrd="1" presId="urn:microsoft.com/office/officeart/2005/8/layout/cycle8"/>
    <dgm:cxn modelId="{390582FE-E0F8-4A63-A0AF-5D6E9E314A5D}" type="presOf" srcId="{7E63D23A-5140-419D-8BC1-13F19E08874C}" destId="{42B629CF-AB76-4667-9904-028014B6EE8E}" srcOrd="1" destOrd="0" presId="urn:microsoft.com/office/officeart/2005/8/layout/cycle8"/>
    <dgm:cxn modelId="{9B4F55BB-8CA3-4952-BB69-7AC59B45E6AF}" type="presParOf" srcId="{243A4E57-984B-4576-80DF-E6A27D26E768}" destId="{44A82E97-FDC8-4CB1-99E4-12EAAB408229}" srcOrd="0" destOrd="0" presId="urn:microsoft.com/office/officeart/2005/8/layout/cycle8"/>
    <dgm:cxn modelId="{E6CF19C0-BA2B-41A7-91BA-E090B80A10CF}" type="presParOf" srcId="{243A4E57-984B-4576-80DF-E6A27D26E768}" destId="{AD7AF787-E1CE-4ED0-993A-445FCA3BC7EE}" srcOrd="1" destOrd="0" presId="urn:microsoft.com/office/officeart/2005/8/layout/cycle8"/>
    <dgm:cxn modelId="{191B8AA1-80EB-4825-951D-486920BD0873}" type="presParOf" srcId="{243A4E57-984B-4576-80DF-E6A27D26E768}" destId="{22DB20BD-1C28-4138-A26F-7EE3672A8E8F}" srcOrd="2" destOrd="0" presId="urn:microsoft.com/office/officeart/2005/8/layout/cycle8"/>
    <dgm:cxn modelId="{DD33D3BA-60DB-4248-BE33-BCE68F951D28}" type="presParOf" srcId="{243A4E57-984B-4576-80DF-E6A27D26E768}" destId="{57653C41-4A90-4B9B-9163-82FEBF5972C0}" srcOrd="3" destOrd="0" presId="urn:microsoft.com/office/officeart/2005/8/layout/cycle8"/>
    <dgm:cxn modelId="{BBA3F6E3-5D1D-42F2-937A-BCA8A73A2033}" type="presParOf" srcId="{243A4E57-984B-4576-80DF-E6A27D26E768}" destId="{3835074F-81FE-467C-9A08-DEC988E4FC2F}" srcOrd="4" destOrd="0" presId="urn:microsoft.com/office/officeart/2005/8/layout/cycle8"/>
    <dgm:cxn modelId="{ECC92C48-E6E3-4E0E-A365-7B24AAD093EA}" type="presParOf" srcId="{243A4E57-984B-4576-80DF-E6A27D26E768}" destId="{158D1FE1-DD63-44CE-91F0-615F680EDDB1}" srcOrd="5" destOrd="0" presId="urn:microsoft.com/office/officeart/2005/8/layout/cycle8"/>
    <dgm:cxn modelId="{95745481-AAFE-4E01-AFC6-3104311E63A3}" type="presParOf" srcId="{243A4E57-984B-4576-80DF-E6A27D26E768}" destId="{D325DDB5-8FDB-48A6-91CF-58404ADB4C24}" srcOrd="6" destOrd="0" presId="urn:microsoft.com/office/officeart/2005/8/layout/cycle8"/>
    <dgm:cxn modelId="{54FFBF70-9774-45C6-8016-0BF2AA2FE580}" type="presParOf" srcId="{243A4E57-984B-4576-80DF-E6A27D26E768}" destId="{42B629CF-AB76-4667-9904-028014B6EE8E}" srcOrd="7" destOrd="0" presId="urn:microsoft.com/office/officeart/2005/8/layout/cycle8"/>
    <dgm:cxn modelId="{61F9CF5F-DD91-4C6A-A127-613BECC1B48A}" type="presParOf" srcId="{243A4E57-984B-4576-80DF-E6A27D26E768}" destId="{1714193F-7FC8-4D95-AD3A-A191BDFE1D97}" srcOrd="8" destOrd="0" presId="urn:microsoft.com/office/officeart/2005/8/layout/cycle8"/>
    <dgm:cxn modelId="{58EB4C50-9CC6-4224-9B94-4C1B9C311A0D}" type="presParOf" srcId="{243A4E57-984B-4576-80DF-E6A27D26E768}" destId="{105E5463-A389-4E02-A326-A943F2A9E61A}" srcOrd="9" destOrd="0" presId="urn:microsoft.com/office/officeart/2005/8/layout/cycle8"/>
    <dgm:cxn modelId="{088AD316-AFD3-4A98-877A-37A943DC03DF}" type="presParOf" srcId="{243A4E57-984B-4576-80DF-E6A27D26E768}" destId="{2502D98F-2D96-43D9-954C-DA199127852C}" srcOrd="10" destOrd="0" presId="urn:microsoft.com/office/officeart/2005/8/layout/cycle8"/>
    <dgm:cxn modelId="{DF9D96D0-5FE8-47CD-ACC6-4FE951F8948A}" type="presParOf" srcId="{243A4E57-984B-4576-80DF-E6A27D26E768}" destId="{3919080B-C3A7-449D-958E-8CFCAA1C069B}" srcOrd="11" destOrd="0" presId="urn:microsoft.com/office/officeart/2005/8/layout/cycle8"/>
    <dgm:cxn modelId="{F43889D2-A41B-400D-A917-35AC97A94CB6}" type="presParOf" srcId="{243A4E57-984B-4576-80DF-E6A27D26E768}" destId="{8C8AE3E6-FB99-4076-AFC0-D7CC73212306}" srcOrd="12" destOrd="0" presId="urn:microsoft.com/office/officeart/2005/8/layout/cycle8"/>
    <dgm:cxn modelId="{2F8ACE6B-CDE1-43C5-A421-C0C4C00ACAAC}" type="presParOf" srcId="{243A4E57-984B-4576-80DF-E6A27D26E768}" destId="{B00F6E9C-A3B3-4F89-8FE4-E1C4587BE10B}" srcOrd="13" destOrd="0" presId="urn:microsoft.com/office/officeart/2005/8/layout/cycle8"/>
    <dgm:cxn modelId="{00DC121F-1510-4A0F-B694-92BB13B6E021}" type="presParOf" srcId="{243A4E57-984B-4576-80DF-E6A27D26E768}" destId="{88B40A82-E64C-4675-B000-5FB9F2684DE0}" srcOrd="14" destOrd="0" presId="urn:microsoft.com/office/officeart/2005/8/layout/cycle8"/>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3ED117-666A-4CC0-AB3B-8E1D9B5FE364}" type="doc">
      <dgm:prSet loTypeId="urn:microsoft.com/office/officeart/2005/8/layout/hList3" loCatId="list" qsTypeId="urn:microsoft.com/office/officeart/2005/8/quickstyle/simple5" qsCatId="simple" csTypeId="urn:microsoft.com/office/officeart/2005/8/colors/accent1_5" csCatId="accent1" phldr="1"/>
      <dgm:spPr/>
      <dgm:t>
        <a:bodyPr/>
        <a:lstStyle/>
        <a:p>
          <a:endParaRPr lang="en-US"/>
        </a:p>
      </dgm:t>
    </dgm:pt>
    <dgm:pt modelId="{B8161138-EB18-4E80-9F25-4F3DFB4CB9B6}">
      <dgm:prSet custT="1"/>
      <dgm:spPr/>
      <dgm:t>
        <a:bodyPr/>
        <a:lstStyle/>
        <a:p>
          <a:pPr rtl="0"/>
          <a:r>
            <a:rPr lang="en-US" sz="3600" dirty="0"/>
            <a:t>Distribute with each:</a:t>
          </a:r>
          <a:endParaRPr lang="en-US" sz="4800" dirty="0"/>
        </a:p>
      </dgm:t>
    </dgm:pt>
    <dgm:pt modelId="{C3C83749-36D0-4857-A8AA-35A7AB349E50}" type="parTrans" cxnId="{8B685D20-05D1-44A4-969D-CAA007B29EEA}">
      <dgm:prSet/>
      <dgm:spPr/>
      <dgm:t>
        <a:bodyPr/>
        <a:lstStyle/>
        <a:p>
          <a:endParaRPr lang="en-US"/>
        </a:p>
      </dgm:t>
    </dgm:pt>
    <dgm:pt modelId="{8B16FD91-4F38-48FC-847E-FFF23D0E84AD}" type="sibTrans" cxnId="{8B685D20-05D1-44A4-969D-CAA007B29EEA}">
      <dgm:prSet/>
      <dgm:spPr/>
      <dgm:t>
        <a:bodyPr/>
        <a:lstStyle/>
        <a:p>
          <a:endParaRPr lang="en-US"/>
        </a:p>
      </dgm:t>
    </dgm:pt>
    <dgm:pt modelId="{17BEEF3E-E137-4362-BA50-58604B5677A7}">
      <dgm:prSet/>
      <dgm:spPr/>
      <dgm:t>
        <a:bodyPr/>
        <a:lstStyle/>
        <a:p>
          <a:pPr rtl="0"/>
          <a:r>
            <a:rPr lang="en-US" b="1" dirty="0"/>
            <a:t>Application for</a:t>
          </a:r>
          <a:r>
            <a:rPr lang="en-US" dirty="0"/>
            <a:t> </a:t>
          </a:r>
          <a:r>
            <a:rPr lang="en-US" b="1" dirty="0"/>
            <a:t>service or assistance</a:t>
          </a:r>
          <a:endParaRPr lang="en-US" dirty="0"/>
        </a:p>
      </dgm:t>
    </dgm:pt>
    <dgm:pt modelId="{F29DCE13-7755-4273-BFA2-4CA0C0F199FD}" type="parTrans" cxnId="{C60C3FD6-8713-42BA-8262-D8E4C7438321}">
      <dgm:prSet/>
      <dgm:spPr/>
      <dgm:t>
        <a:bodyPr/>
        <a:lstStyle/>
        <a:p>
          <a:endParaRPr lang="en-US"/>
        </a:p>
      </dgm:t>
    </dgm:pt>
    <dgm:pt modelId="{FB94ADDE-C4BC-44CE-B3E9-1DD28C8F156C}" type="sibTrans" cxnId="{C60C3FD6-8713-42BA-8262-D8E4C7438321}">
      <dgm:prSet/>
      <dgm:spPr/>
      <dgm:t>
        <a:bodyPr/>
        <a:lstStyle/>
        <a:p>
          <a:endParaRPr lang="en-US"/>
        </a:p>
      </dgm:t>
    </dgm:pt>
    <dgm:pt modelId="{96F1BD71-624A-4D2D-AEF9-6E311C42807E}">
      <dgm:prSet/>
      <dgm:spPr/>
      <dgm:t>
        <a:bodyPr/>
        <a:lstStyle/>
        <a:p>
          <a:pPr rtl="0"/>
          <a:r>
            <a:rPr lang="en-US" b="1" dirty="0"/>
            <a:t>Recertification or renewal</a:t>
          </a:r>
          <a:endParaRPr lang="en-US" dirty="0"/>
        </a:p>
      </dgm:t>
    </dgm:pt>
    <dgm:pt modelId="{43A7C8D0-FE31-4940-A4C5-B65A06D981CA}" type="parTrans" cxnId="{CA1BCE59-3EDC-4F5D-B651-B6B3DCCED1AE}">
      <dgm:prSet/>
      <dgm:spPr/>
      <dgm:t>
        <a:bodyPr/>
        <a:lstStyle/>
        <a:p>
          <a:endParaRPr lang="en-US"/>
        </a:p>
      </dgm:t>
    </dgm:pt>
    <dgm:pt modelId="{2C9BBFDA-1DC2-47B6-8A1B-A0F7791F776C}" type="sibTrans" cxnId="{CA1BCE59-3EDC-4F5D-B651-B6B3DCCED1AE}">
      <dgm:prSet/>
      <dgm:spPr/>
      <dgm:t>
        <a:bodyPr/>
        <a:lstStyle/>
        <a:p>
          <a:endParaRPr lang="en-US"/>
        </a:p>
      </dgm:t>
    </dgm:pt>
    <dgm:pt modelId="{54C61D84-C8D0-46BF-BDCF-074EE58CE533}">
      <dgm:prSet/>
      <dgm:spPr/>
      <dgm:t>
        <a:bodyPr/>
        <a:lstStyle/>
        <a:p>
          <a:pPr rtl="0"/>
          <a:r>
            <a:rPr lang="en-US" b="1" dirty="0"/>
            <a:t>Change of address</a:t>
          </a:r>
          <a:endParaRPr lang="en-US" dirty="0"/>
        </a:p>
      </dgm:t>
    </dgm:pt>
    <dgm:pt modelId="{D937664E-6297-4A75-876C-AD47553D2E18}" type="parTrans" cxnId="{390470FC-3E8B-44BA-8C30-800119399B52}">
      <dgm:prSet/>
      <dgm:spPr/>
      <dgm:t>
        <a:bodyPr/>
        <a:lstStyle/>
        <a:p>
          <a:endParaRPr lang="en-US"/>
        </a:p>
      </dgm:t>
    </dgm:pt>
    <dgm:pt modelId="{2525FB72-C762-4EE7-8A2C-873D29060390}" type="sibTrans" cxnId="{390470FC-3E8B-44BA-8C30-800119399B52}">
      <dgm:prSet/>
      <dgm:spPr/>
      <dgm:t>
        <a:bodyPr/>
        <a:lstStyle/>
        <a:p>
          <a:endParaRPr lang="en-US"/>
        </a:p>
      </dgm:t>
    </dgm:pt>
    <dgm:pt modelId="{0D2AE319-4F7A-4584-B848-7DE5C5E7F12C}" type="pres">
      <dgm:prSet presAssocID="{913ED117-666A-4CC0-AB3B-8E1D9B5FE364}" presName="composite" presStyleCnt="0">
        <dgm:presLayoutVars>
          <dgm:chMax val="1"/>
          <dgm:dir/>
          <dgm:resizeHandles val="exact"/>
        </dgm:presLayoutVars>
      </dgm:prSet>
      <dgm:spPr/>
    </dgm:pt>
    <dgm:pt modelId="{3D6147CC-66D7-4B28-AE8D-D82F60CF3952}" type="pres">
      <dgm:prSet presAssocID="{B8161138-EB18-4E80-9F25-4F3DFB4CB9B6}" presName="roof" presStyleLbl="dkBgShp" presStyleIdx="0" presStyleCnt="2"/>
      <dgm:spPr/>
    </dgm:pt>
    <dgm:pt modelId="{4DA3E1AA-4319-40A0-A1F5-89464A7DB28C}" type="pres">
      <dgm:prSet presAssocID="{B8161138-EB18-4E80-9F25-4F3DFB4CB9B6}" presName="pillars" presStyleCnt="0"/>
      <dgm:spPr/>
    </dgm:pt>
    <dgm:pt modelId="{8BD0962E-15CB-49F4-8407-0C021641710E}" type="pres">
      <dgm:prSet presAssocID="{B8161138-EB18-4E80-9F25-4F3DFB4CB9B6}" presName="pillar1" presStyleLbl="node1" presStyleIdx="0" presStyleCnt="3">
        <dgm:presLayoutVars>
          <dgm:bulletEnabled val="1"/>
        </dgm:presLayoutVars>
      </dgm:prSet>
      <dgm:spPr/>
    </dgm:pt>
    <dgm:pt modelId="{88DDB595-6586-4DF9-AB94-BFC71AC9E847}" type="pres">
      <dgm:prSet presAssocID="{96F1BD71-624A-4D2D-AEF9-6E311C42807E}" presName="pillarX" presStyleLbl="node1" presStyleIdx="1" presStyleCnt="3">
        <dgm:presLayoutVars>
          <dgm:bulletEnabled val="1"/>
        </dgm:presLayoutVars>
      </dgm:prSet>
      <dgm:spPr/>
    </dgm:pt>
    <dgm:pt modelId="{5BE91579-71C2-478A-96C7-2D89D906CD88}" type="pres">
      <dgm:prSet presAssocID="{54C61D84-C8D0-46BF-BDCF-074EE58CE533}" presName="pillarX" presStyleLbl="node1" presStyleIdx="2" presStyleCnt="3">
        <dgm:presLayoutVars>
          <dgm:bulletEnabled val="1"/>
        </dgm:presLayoutVars>
      </dgm:prSet>
      <dgm:spPr/>
    </dgm:pt>
    <dgm:pt modelId="{6A059C4B-A838-4F3B-9971-93EE01E64E20}" type="pres">
      <dgm:prSet presAssocID="{B8161138-EB18-4E80-9F25-4F3DFB4CB9B6}" presName="base" presStyleLbl="dkBgShp" presStyleIdx="1" presStyleCnt="2"/>
      <dgm:spPr/>
    </dgm:pt>
  </dgm:ptLst>
  <dgm:cxnLst>
    <dgm:cxn modelId="{CDBA3E0E-7DFA-4FAF-BADC-AD92364DADFB}" type="presOf" srcId="{B8161138-EB18-4E80-9F25-4F3DFB4CB9B6}" destId="{3D6147CC-66D7-4B28-AE8D-D82F60CF3952}" srcOrd="0" destOrd="0" presId="urn:microsoft.com/office/officeart/2005/8/layout/hList3"/>
    <dgm:cxn modelId="{8B685D20-05D1-44A4-969D-CAA007B29EEA}" srcId="{913ED117-666A-4CC0-AB3B-8E1D9B5FE364}" destId="{B8161138-EB18-4E80-9F25-4F3DFB4CB9B6}" srcOrd="0" destOrd="0" parTransId="{C3C83749-36D0-4857-A8AA-35A7AB349E50}" sibTransId="{8B16FD91-4F38-48FC-847E-FFF23D0E84AD}"/>
    <dgm:cxn modelId="{3C6C4A33-DFA4-4EE7-BD46-09E152481602}" type="presOf" srcId="{54C61D84-C8D0-46BF-BDCF-074EE58CE533}" destId="{5BE91579-71C2-478A-96C7-2D89D906CD88}" srcOrd="0" destOrd="0" presId="urn:microsoft.com/office/officeart/2005/8/layout/hList3"/>
    <dgm:cxn modelId="{88A1ED55-20EA-43D7-A61C-7ED33B03AA90}" type="presOf" srcId="{17BEEF3E-E137-4362-BA50-58604B5677A7}" destId="{8BD0962E-15CB-49F4-8407-0C021641710E}" srcOrd="0" destOrd="0" presId="urn:microsoft.com/office/officeart/2005/8/layout/hList3"/>
    <dgm:cxn modelId="{CA1BCE59-3EDC-4F5D-B651-B6B3DCCED1AE}" srcId="{B8161138-EB18-4E80-9F25-4F3DFB4CB9B6}" destId="{96F1BD71-624A-4D2D-AEF9-6E311C42807E}" srcOrd="1" destOrd="0" parTransId="{43A7C8D0-FE31-4940-A4C5-B65A06D981CA}" sibTransId="{2C9BBFDA-1DC2-47B6-8A1B-A0F7791F776C}"/>
    <dgm:cxn modelId="{C3A2837E-4A4E-45F4-897A-E9EC358E22C7}" type="presOf" srcId="{913ED117-666A-4CC0-AB3B-8E1D9B5FE364}" destId="{0D2AE319-4F7A-4584-B848-7DE5C5E7F12C}" srcOrd="0" destOrd="0" presId="urn:microsoft.com/office/officeart/2005/8/layout/hList3"/>
    <dgm:cxn modelId="{1B925798-A0F7-433E-9D9F-CF4D1BD1B35A}" type="presOf" srcId="{96F1BD71-624A-4D2D-AEF9-6E311C42807E}" destId="{88DDB595-6586-4DF9-AB94-BFC71AC9E847}" srcOrd="0" destOrd="0" presId="urn:microsoft.com/office/officeart/2005/8/layout/hList3"/>
    <dgm:cxn modelId="{C60C3FD6-8713-42BA-8262-D8E4C7438321}" srcId="{B8161138-EB18-4E80-9F25-4F3DFB4CB9B6}" destId="{17BEEF3E-E137-4362-BA50-58604B5677A7}" srcOrd="0" destOrd="0" parTransId="{F29DCE13-7755-4273-BFA2-4CA0C0F199FD}" sibTransId="{FB94ADDE-C4BC-44CE-B3E9-1DD28C8F156C}"/>
    <dgm:cxn modelId="{390470FC-3E8B-44BA-8C30-800119399B52}" srcId="{B8161138-EB18-4E80-9F25-4F3DFB4CB9B6}" destId="{54C61D84-C8D0-46BF-BDCF-074EE58CE533}" srcOrd="2" destOrd="0" parTransId="{D937664E-6297-4A75-876C-AD47553D2E18}" sibTransId="{2525FB72-C762-4EE7-8A2C-873D29060390}"/>
    <dgm:cxn modelId="{C096F97B-32FD-4FB0-9490-885D32DCF4E0}" type="presParOf" srcId="{0D2AE319-4F7A-4584-B848-7DE5C5E7F12C}" destId="{3D6147CC-66D7-4B28-AE8D-D82F60CF3952}" srcOrd="0" destOrd="0" presId="urn:microsoft.com/office/officeart/2005/8/layout/hList3"/>
    <dgm:cxn modelId="{591CDF25-5C0D-465B-9618-03E1178FC3B1}" type="presParOf" srcId="{0D2AE319-4F7A-4584-B848-7DE5C5E7F12C}" destId="{4DA3E1AA-4319-40A0-A1F5-89464A7DB28C}" srcOrd="1" destOrd="0" presId="urn:microsoft.com/office/officeart/2005/8/layout/hList3"/>
    <dgm:cxn modelId="{54D19137-F9CD-48DC-B040-3813C3E579CD}" type="presParOf" srcId="{4DA3E1AA-4319-40A0-A1F5-89464A7DB28C}" destId="{8BD0962E-15CB-49F4-8407-0C021641710E}" srcOrd="0" destOrd="0" presId="urn:microsoft.com/office/officeart/2005/8/layout/hList3"/>
    <dgm:cxn modelId="{443DDE72-E240-4916-B4D4-72571EE92A16}" type="presParOf" srcId="{4DA3E1AA-4319-40A0-A1F5-89464A7DB28C}" destId="{88DDB595-6586-4DF9-AB94-BFC71AC9E847}" srcOrd="1" destOrd="0" presId="urn:microsoft.com/office/officeart/2005/8/layout/hList3"/>
    <dgm:cxn modelId="{AEA9BFAB-546A-4B6D-A4F4-FC07377F0488}" type="presParOf" srcId="{4DA3E1AA-4319-40A0-A1F5-89464A7DB28C}" destId="{5BE91579-71C2-478A-96C7-2D89D906CD88}" srcOrd="2" destOrd="0" presId="urn:microsoft.com/office/officeart/2005/8/layout/hList3"/>
    <dgm:cxn modelId="{DF4CE067-E58A-42BC-8FBE-0C9326457B6D}" type="presParOf" srcId="{0D2AE319-4F7A-4584-B848-7DE5C5E7F12C}" destId="{6A059C4B-A838-4F3B-9971-93EE01E64E20}"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9D928B-928B-4965-BDAD-9D03E3A5957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9070A52-8729-45EF-89CF-C6130E4A65CE}">
      <dgm:prSet/>
      <dgm:spPr/>
      <dgm:t>
        <a:bodyPr/>
        <a:lstStyle/>
        <a:p>
          <a:pPr rtl="0"/>
          <a:r>
            <a:rPr lang="en-US" dirty="0"/>
            <a:t>NVRA Statements</a:t>
          </a:r>
        </a:p>
      </dgm:t>
    </dgm:pt>
    <dgm:pt modelId="{1EC89F92-FF3B-4343-AB48-5851F4144FE2}" type="parTrans" cxnId="{45646BAB-A4A5-4DEF-A52A-881289597559}">
      <dgm:prSet/>
      <dgm:spPr/>
      <dgm:t>
        <a:bodyPr/>
        <a:lstStyle/>
        <a:p>
          <a:endParaRPr lang="en-US"/>
        </a:p>
      </dgm:t>
    </dgm:pt>
    <dgm:pt modelId="{C617C029-83A6-4A62-8169-266854E4A39F}" type="sibTrans" cxnId="{45646BAB-A4A5-4DEF-A52A-881289597559}">
      <dgm:prSet/>
      <dgm:spPr/>
      <dgm:t>
        <a:bodyPr/>
        <a:lstStyle/>
        <a:p>
          <a:endParaRPr lang="en-US"/>
        </a:p>
      </dgm:t>
    </dgm:pt>
    <dgm:pt modelId="{DCD53F5F-DE2F-47A3-A61F-8E8CB2753F6C}">
      <dgm:prSet/>
      <dgm:spPr/>
      <dgm:t>
        <a:bodyPr/>
        <a:lstStyle/>
        <a:p>
          <a:pPr rtl="0"/>
          <a:r>
            <a:rPr lang="en-US" dirty="0"/>
            <a:t>Assistance</a:t>
          </a:r>
        </a:p>
      </dgm:t>
    </dgm:pt>
    <dgm:pt modelId="{29F755E7-5E22-445E-BFA0-1560B9991DB9}" type="parTrans" cxnId="{1AB77782-3E36-4944-B8AB-47318967327B}">
      <dgm:prSet/>
      <dgm:spPr/>
      <dgm:t>
        <a:bodyPr/>
        <a:lstStyle/>
        <a:p>
          <a:endParaRPr lang="en-US"/>
        </a:p>
      </dgm:t>
    </dgm:pt>
    <dgm:pt modelId="{163C884D-7AE3-42BD-B050-20B44A38E87B}" type="sibTrans" cxnId="{1AB77782-3E36-4944-B8AB-47318967327B}">
      <dgm:prSet/>
      <dgm:spPr/>
      <dgm:t>
        <a:bodyPr/>
        <a:lstStyle/>
        <a:p>
          <a:endParaRPr lang="en-US"/>
        </a:p>
      </dgm:t>
    </dgm:pt>
    <dgm:pt modelId="{34209365-74A8-4A66-A4FC-9E33AA366DC4}">
      <dgm:prSet/>
      <dgm:spPr/>
      <dgm:t>
        <a:bodyPr/>
        <a:lstStyle/>
        <a:p>
          <a:pPr rtl="0"/>
          <a:r>
            <a:rPr lang="en-US" dirty="0"/>
            <a:t>Voter Registration Application</a:t>
          </a:r>
        </a:p>
      </dgm:t>
    </dgm:pt>
    <dgm:pt modelId="{E029E8A6-984A-43A9-B139-B642BF41129E}" type="parTrans" cxnId="{D55EA820-8E83-45CD-8F92-05F3DF8FF219}">
      <dgm:prSet/>
      <dgm:spPr/>
      <dgm:t>
        <a:bodyPr/>
        <a:lstStyle/>
        <a:p>
          <a:endParaRPr lang="en-US"/>
        </a:p>
      </dgm:t>
    </dgm:pt>
    <dgm:pt modelId="{50028A32-6264-4552-9378-0D4C285F8389}" type="sibTrans" cxnId="{D55EA820-8E83-45CD-8F92-05F3DF8FF219}">
      <dgm:prSet/>
      <dgm:spPr/>
      <dgm:t>
        <a:bodyPr/>
        <a:lstStyle/>
        <a:p>
          <a:endParaRPr lang="en-US"/>
        </a:p>
      </dgm:t>
    </dgm:pt>
    <dgm:pt modelId="{BFA69108-5CFB-4772-9895-91203FD40669}" type="pres">
      <dgm:prSet presAssocID="{739D928B-928B-4965-BDAD-9D03E3A59572}" presName="Name0" presStyleCnt="0">
        <dgm:presLayoutVars>
          <dgm:dir/>
          <dgm:animLvl val="lvl"/>
          <dgm:resizeHandles val="exact"/>
        </dgm:presLayoutVars>
      </dgm:prSet>
      <dgm:spPr/>
    </dgm:pt>
    <dgm:pt modelId="{CA9B8A00-48A5-462C-8BDB-B5D8F840D030}" type="pres">
      <dgm:prSet presAssocID="{29070A52-8729-45EF-89CF-C6130E4A65CE}" presName="linNode" presStyleCnt="0"/>
      <dgm:spPr/>
    </dgm:pt>
    <dgm:pt modelId="{644F9BAD-7A0A-40DC-A34B-FCACD1763648}" type="pres">
      <dgm:prSet presAssocID="{29070A52-8729-45EF-89CF-C6130E4A65CE}" presName="parentText" presStyleLbl="node1" presStyleIdx="0" presStyleCnt="3">
        <dgm:presLayoutVars>
          <dgm:chMax val="1"/>
          <dgm:bulletEnabled val="1"/>
        </dgm:presLayoutVars>
      </dgm:prSet>
      <dgm:spPr/>
    </dgm:pt>
    <dgm:pt modelId="{3C0B4226-E4E4-4DB3-9749-5C074215811B}" type="pres">
      <dgm:prSet presAssocID="{C617C029-83A6-4A62-8169-266854E4A39F}" presName="sp" presStyleCnt="0"/>
      <dgm:spPr/>
    </dgm:pt>
    <dgm:pt modelId="{CD0AAA49-95D9-4E13-91B5-CCAA4A7FE397}" type="pres">
      <dgm:prSet presAssocID="{34209365-74A8-4A66-A4FC-9E33AA366DC4}" presName="linNode" presStyleCnt="0"/>
      <dgm:spPr/>
    </dgm:pt>
    <dgm:pt modelId="{673C0870-8216-43D0-BE1E-4F8E0D957F98}" type="pres">
      <dgm:prSet presAssocID="{34209365-74A8-4A66-A4FC-9E33AA366DC4}" presName="parentText" presStyleLbl="node1" presStyleIdx="1" presStyleCnt="3" custLinFactNeighborX="-2206" custLinFactNeighborY="-3860">
        <dgm:presLayoutVars>
          <dgm:chMax val="1"/>
          <dgm:bulletEnabled val="1"/>
        </dgm:presLayoutVars>
      </dgm:prSet>
      <dgm:spPr/>
    </dgm:pt>
    <dgm:pt modelId="{5207EA6B-9EC2-43A1-A08D-9925DAD9023C}" type="pres">
      <dgm:prSet presAssocID="{50028A32-6264-4552-9378-0D4C285F8389}" presName="sp" presStyleCnt="0"/>
      <dgm:spPr/>
    </dgm:pt>
    <dgm:pt modelId="{845869F3-C643-4315-A48B-CC1F573351F9}" type="pres">
      <dgm:prSet presAssocID="{DCD53F5F-DE2F-47A3-A61F-8E8CB2753F6C}" presName="linNode" presStyleCnt="0"/>
      <dgm:spPr/>
    </dgm:pt>
    <dgm:pt modelId="{98BE78D0-477D-4F34-B5FB-0D2D08FB09A9}" type="pres">
      <dgm:prSet presAssocID="{DCD53F5F-DE2F-47A3-A61F-8E8CB2753F6C}" presName="parentText" presStyleLbl="node1" presStyleIdx="2" presStyleCnt="3">
        <dgm:presLayoutVars>
          <dgm:chMax val="1"/>
          <dgm:bulletEnabled val="1"/>
        </dgm:presLayoutVars>
      </dgm:prSet>
      <dgm:spPr/>
    </dgm:pt>
  </dgm:ptLst>
  <dgm:cxnLst>
    <dgm:cxn modelId="{E9306108-2349-438B-BC3F-59552CB495F1}" type="presOf" srcId="{34209365-74A8-4A66-A4FC-9E33AA366DC4}" destId="{673C0870-8216-43D0-BE1E-4F8E0D957F98}" srcOrd="0" destOrd="0" presId="urn:microsoft.com/office/officeart/2005/8/layout/vList5"/>
    <dgm:cxn modelId="{D55EA820-8E83-45CD-8F92-05F3DF8FF219}" srcId="{739D928B-928B-4965-BDAD-9D03E3A59572}" destId="{34209365-74A8-4A66-A4FC-9E33AA366DC4}" srcOrd="1" destOrd="0" parTransId="{E029E8A6-984A-43A9-B139-B642BF41129E}" sibTransId="{50028A32-6264-4552-9378-0D4C285F8389}"/>
    <dgm:cxn modelId="{1AB77782-3E36-4944-B8AB-47318967327B}" srcId="{739D928B-928B-4965-BDAD-9D03E3A59572}" destId="{DCD53F5F-DE2F-47A3-A61F-8E8CB2753F6C}" srcOrd="2" destOrd="0" parTransId="{29F755E7-5E22-445E-BFA0-1560B9991DB9}" sibTransId="{163C884D-7AE3-42BD-B050-20B44A38E87B}"/>
    <dgm:cxn modelId="{A769C98B-6064-4149-80AE-FEE1AB276416}" type="presOf" srcId="{739D928B-928B-4965-BDAD-9D03E3A59572}" destId="{BFA69108-5CFB-4772-9895-91203FD40669}" srcOrd="0" destOrd="0" presId="urn:microsoft.com/office/officeart/2005/8/layout/vList5"/>
    <dgm:cxn modelId="{9C4B03A1-730F-4A46-B352-391806E890BA}" type="presOf" srcId="{DCD53F5F-DE2F-47A3-A61F-8E8CB2753F6C}" destId="{98BE78D0-477D-4F34-B5FB-0D2D08FB09A9}" srcOrd="0" destOrd="0" presId="urn:microsoft.com/office/officeart/2005/8/layout/vList5"/>
    <dgm:cxn modelId="{45646BAB-A4A5-4DEF-A52A-881289597559}" srcId="{739D928B-928B-4965-BDAD-9D03E3A59572}" destId="{29070A52-8729-45EF-89CF-C6130E4A65CE}" srcOrd="0" destOrd="0" parTransId="{1EC89F92-FF3B-4343-AB48-5851F4144FE2}" sibTransId="{C617C029-83A6-4A62-8169-266854E4A39F}"/>
    <dgm:cxn modelId="{FFE85ED3-CB20-482D-B0AB-F6AF88F74CE7}" type="presOf" srcId="{29070A52-8729-45EF-89CF-C6130E4A65CE}" destId="{644F9BAD-7A0A-40DC-A34B-FCACD1763648}" srcOrd="0" destOrd="0" presId="urn:microsoft.com/office/officeart/2005/8/layout/vList5"/>
    <dgm:cxn modelId="{D770644C-1FBF-46D1-AE68-06E0B8311A7C}" type="presParOf" srcId="{BFA69108-5CFB-4772-9895-91203FD40669}" destId="{CA9B8A00-48A5-462C-8BDB-B5D8F840D030}" srcOrd="0" destOrd="0" presId="urn:microsoft.com/office/officeart/2005/8/layout/vList5"/>
    <dgm:cxn modelId="{26751271-3B11-41B5-8FAD-793F0C813C9E}" type="presParOf" srcId="{CA9B8A00-48A5-462C-8BDB-B5D8F840D030}" destId="{644F9BAD-7A0A-40DC-A34B-FCACD1763648}" srcOrd="0" destOrd="0" presId="urn:microsoft.com/office/officeart/2005/8/layout/vList5"/>
    <dgm:cxn modelId="{E81AF895-B889-4D51-BAEF-1BC71F89B48B}" type="presParOf" srcId="{BFA69108-5CFB-4772-9895-91203FD40669}" destId="{3C0B4226-E4E4-4DB3-9749-5C074215811B}" srcOrd="1" destOrd="0" presId="urn:microsoft.com/office/officeart/2005/8/layout/vList5"/>
    <dgm:cxn modelId="{DF8C1AAA-6B68-43A0-8BA0-FDCB2911A0AE}" type="presParOf" srcId="{BFA69108-5CFB-4772-9895-91203FD40669}" destId="{CD0AAA49-95D9-4E13-91B5-CCAA4A7FE397}" srcOrd="2" destOrd="0" presId="urn:microsoft.com/office/officeart/2005/8/layout/vList5"/>
    <dgm:cxn modelId="{3B5CE866-63CD-480D-855E-60447051B8C2}" type="presParOf" srcId="{CD0AAA49-95D9-4E13-91B5-CCAA4A7FE397}" destId="{673C0870-8216-43D0-BE1E-4F8E0D957F98}" srcOrd="0" destOrd="0" presId="urn:microsoft.com/office/officeart/2005/8/layout/vList5"/>
    <dgm:cxn modelId="{908D4BC8-8C9F-448D-9E53-33E35F3B877B}" type="presParOf" srcId="{BFA69108-5CFB-4772-9895-91203FD40669}" destId="{5207EA6B-9EC2-43A1-A08D-9925DAD9023C}" srcOrd="3" destOrd="0" presId="urn:microsoft.com/office/officeart/2005/8/layout/vList5"/>
    <dgm:cxn modelId="{9F593A74-9DEF-4078-8ABB-E343F82EEF42}" type="presParOf" srcId="{BFA69108-5CFB-4772-9895-91203FD40669}" destId="{845869F3-C643-4315-A48B-CC1F573351F9}" srcOrd="4" destOrd="0" presId="urn:microsoft.com/office/officeart/2005/8/layout/vList5"/>
    <dgm:cxn modelId="{4632B605-4733-4C7A-9EB4-095A4BA5F7FA}" type="presParOf" srcId="{845869F3-C643-4315-A48B-CC1F573351F9}" destId="{98BE78D0-477D-4F34-B5FB-0D2D08FB09A9}" srcOrd="0" destOrd="0" presId="urn:microsoft.com/office/officeart/2005/8/layout/vList5"/>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A90EF3-ED3E-4586-A2C1-31BAE85FCB9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97E4ECE3-CD36-44D0-ADAB-C4A8F7338AF1}">
      <dgm:prSet/>
      <dgm:spPr/>
      <dgm:t>
        <a:bodyPr/>
        <a:lstStyle/>
        <a:p>
          <a:r>
            <a:rPr lang="en-US" dirty="0"/>
            <a:t>Covered person must be a </a:t>
          </a:r>
          <a:r>
            <a:rPr lang="en-US" u="sng" dirty="0"/>
            <a:t>U.S. citizen</a:t>
          </a:r>
          <a:r>
            <a:rPr lang="en-US" u="none" dirty="0"/>
            <a:t>.</a:t>
          </a:r>
          <a:endParaRPr lang="en-US" u="sng" dirty="0"/>
        </a:p>
      </dgm:t>
    </dgm:pt>
    <dgm:pt modelId="{51D732F3-030B-4B33-9B3E-E4783DA2C93A}" type="parTrans" cxnId="{E2824A8A-4E89-46DB-98C4-879EB2C4F457}">
      <dgm:prSet/>
      <dgm:spPr/>
      <dgm:t>
        <a:bodyPr/>
        <a:lstStyle/>
        <a:p>
          <a:endParaRPr lang="en-US"/>
        </a:p>
      </dgm:t>
    </dgm:pt>
    <dgm:pt modelId="{BF4E7792-F844-4D6C-ADD3-B8844ABD2990}" type="sibTrans" cxnId="{E2824A8A-4E89-46DB-98C4-879EB2C4F457}">
      <dgm:prSet/>
      <dgm:spPr/>
      <dgm:t>
        <a:bodyPr/>
        <a:lstStyle/>
        <a:p>
          <a:endParaRPr lang="en-US"/>
        </a:p>
      </dgm:t>
    </dgm:pt>
    <dgm:pt modelId="{082B9F8D-5DFC-4B09-8632-BA0CEADEE2F0}">
      <dgm:prSet/>
      <dgm:spPr/>
      <dgm:t>
        <a:bodyPr/>
        <a:lstStyle/>
        <a:p>
          <a:r>
            <a:rPr lang="en-US"/>
            <a:t>Covered person must be at least </a:t>
          </a:r>
          <a:r>
            <a:rPr lang="en-US" u="sng"/>
            <a:t>16 years of age</a:t>
          </a:r>
          <a:r>
            <a:rPr lang="en-US"/>
            <a:t>.</a:t>
          </a:r>
        </a:p>
      </dgm:t>
    </dgm:pt>
    <dgm:pt modelId="{AC934FA8-1EF9-460F-A3DF-C4CD467BA4F6}" type="parTrans" cxnId="{9BE407A4-772D-4BAA-9126-E8F360174E3A}">
      <dgm:prSet/>
      <dgm:spPr/>
      <dgm:t>
        <a:bodyPr/>
        <a:lstStyle/>
        <a:p>
          <a:endParaRPr lang="en-US"/>
        </a:p>
      </dgm:t>
    </dgm:pt>
    <dgm:pt modelId="{063D0E4D-D949-467B-B815-BCDB33912DD4}" type="sibTrans" cxnId="{9BE407A4-772D-4BAA-9126-E8F360174E3A}">
      <dgm:prSet/>
      <dgm:spPr/>
      <dgm:t>
        <a:bodyPr/>
        <a:lstStyle/>
        <a:p>
          <a:endParaRPr lang="en-US"/>
        </a:p>
      </dgm:t>
    </dgm:pt>
    <dgm:pt modelId="{7887B89F-63CB-480C-846E-F27C0C06871B}" type="pres">
      <dgm:prSet presAssocID="{C8A90EF3-ED3E-4586-A2C1-31BAE85FCB93}" presName="linear" presStyleCnt="0">
        <dgm:presLayoutVars>
          <dgm:animLvl val="lvl"/>
          <dgm:resizeHandles val="exact"/>
        </dgm:presLayoutVars>
      </dgm:prSet>
      <dgm:spPr/>
    </dgm:pt>
    <dgm:pt modelId="{3B7418B8-A23A-4D27-827A-9823237A7F84}" type="pres">
      <dgm:prSet presAssocID="{97E4ECE3-CD36-44D0-ADAB-C4A8F7338AF1}" presName="parentText" presStyleLbl="node1" presStyleIdx="0" presStyleCnt="2">
        <dgm:presLayoutVars>
          <dgm:chMax val="0"/>
          <dgm:bulletEnabled val="1"/>
        </dgm:presLayoutVars>
      </dgm:prSet>
      <dgm:spPr/>
    </dgm:pt>
    <dgm:pt modelId="{F166AB9F-47FF-4298-86AB-3DCA922B8DC2}" type="pres">
      <dgm:prSet presAssocID="{BF4E7792-F844-4D6C-ADD3-B8844ABD2990}" presName="spacer" presStyleCnt="0"/>
      <dgm:spPr/>
    </dgm:pt>
    <dgm:pt modelId="{B1CA86F7-0CBF-474E-9601-22CE131F7629}" type="pres">
      <dgm:prSet presAssocID="{082B9F8D-5DFC-4B09-8632-BA0CEADEE2F0}" presName="parentText" presStyleLbl="node1" presStyleIdx="1" presStyleCnt="2">
        <dgm:presLayoutVars>
          <dgm:chMax val="0"/>
          <dgm:bulletEnabled val="1"/>
        </dgm:presLayoutVars>
      </dgm:prSet>
      <dgm:spPr/>
    </dgm:pt>
  </dgm:ptLst>
  <dgm:cxnLst>
    <dgm:cxn modelId="{9EA0EE65-4A5A-4D66-A303-54A5B38CEED3}" type="presOf" srcId="{97E4ECE3-CD36-44D0-ADAB-C4A8F7338AF1}" destId="{3B7418B8-A23A-4D27-827A-9823237A7F84}" srcOrd="0" destOrd="0" presId="urn:microsoft.com/office/officeart/2005/8/layout/vList2"/>
    <dgm:cxn modelId="{E2824A8A-4E89-46DB-98C4-879EB2C4F457}" srcId="{C8A90EF3-ED3E-4586-A2C1-31BAE85FCB93}" destId="{97E4ECE3-CD36-44D0-ADAB-C4A8F7338AF1}" srcOrd="0" destOrd="0" parTransId="{51D732F3-030B-4B33-9B3E-E4783DA2C93A}" sibTransId="{BF4E7792-F844-4D6C-ADD3-B8844ABD2990}"/>
    <dgm:cxn modelId="{9BE407A4-772D-4BAA-9126-E8F360174E3A}" srcId="{C8A90EF3-ED3E-4586-A2C1-31BAE85FCB93}" destId="{082B9F8D-5DFC-4B09-8632-BA0CEADEE2F0}" srcOrd="1" destOrd="0" parTransId="{AC934FA8-1EF9-460F-A3DF-C4CD467BA4F6}" sibTransId="{063D0E4D-D949-467B-B815-BCDB33912DD4}"/>
    <dgm:cxn modelId="{00DA1BBB-89AA-48AB-930E-CEF2CB5D882E}" type="presOf" srcId="{C8A90EF3-ED3E-4586-A2C1-31BAE85FCB93}" destId="{7887B89F-63CB-480C-846E-F27C0C06871B}" srcOrd="0" destOrd="0" presId="urn:microsoft.com/office/officeart/2005/8/layout/vList2"/>
    <dgm:cxn modelId="{9CFD95F7-CB81-4E88-B3BE-E5F2943A2F1C}" type="presOf" srcId="{082B9F8D-5DFC-4B09-8632-BA0CEADEE2F0}" destId="{B1CA86F7-0CBF-474E-9601-22CE131F7629}" srcOrd="0" destOrd="0" presId="urn:microsoft.com/office/officeart/2005/8/layout/vList2"/>
    <dgm:cxn modelId="{EE099A6A-C59C-434B-833F-DC48E081BE7D}" type="presParOf" srcId="{7887B89F-63CB-480C-846E-F27C0C06871B}" destId="{3B7418B8-A23A-4D27-827A-9823237A7F84}" srcOrd="0" destOrd="0" presId="urn:microsoft.com/office/officeart/2005/8/layout/vList2"/>
    <dgm:cxn modelId="{1539E727-D474-4395-87A3-D6157E821E5A}" type="presParOf" srcId="{7887B89F-63CB-480C-846E-F27C0C06871B}" destId="{F166AB9F-47FF-4298-86AB-3DCA922B8DC2}" srcOrd="1" destOrd="0" presId="urn:microsoft.com/office/officeart/2005/8/layout/vList2"/>
    <dgm:cxn modelId="{DE6F8850-A41C-432B-B04D-9EE2A9C5333B}" type="presParOf" srcId="{7887B89F-63CB-480C-846E-F27C0C06871B}" destId="{B1CA86F7-0CBF-474E-9601-22CE131F7629}"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FD1B83-D1E6-4FE6-8C3F-BA2BC0DC7446}"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50C306A4-8D0F-4BE4-A03B-E7A4BF8139C5}">
      <dgm:prSet phldrT="[Text]"/>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t>
        <a:bodyPr anchor="ctr" anchorCtr="1"/>
        <a:lstStyle/>
        <a:p>
          <a:endParaRPr lang="en-US" dirty="0"/>
        </a:p>
      </dgm:t>
    </dgm:pt>
    <dgm:pt modelId="{DC13F997-2B20-4759-97C6-D463276744FF}" type="parTrans" cxnId="{2ACE27ED-B724-4B7B-8B1D-0F485D8D5DD3}">
      <dgm:prSet/>
      <dgm:spPr/>
      <dgm:t>
        <a:bodyPr/>
        <a:lstStyle/>
        <a:p>
          <a:endParaRPr lang="en-US"/>
        </a:p>
      </dgm:t>
    </dgm:pt>
    <dgm:pt modelId="{2E5D7C16-365B-4357-963E-3974DFC659C5}" type="sibTrans" cxnId="{2ACE27ED-B724-4B7B-8B1D-0F485D8D5DD3}">
      <dgm:prSet/>
      <dgm:spPr/>
      <dgm:t>
        <a:bodyPr/>
        <a:lstStyle/>
        <a:p>
          <a:endParaRPr lang="en-US"/>
        </a:p>
      </dgm:t>
    </dgm:pt>
    <dgm:pt modelId="{DB0C8FB4-3B4D-492B-9C2D-43669BAE6118}">
      <dgm:prSet phldrT="[Text]"/>
      <dgm:spPr/>
      <dgm:t>
        <a:bodyPr/>
        <a:lstStyle/>
        <a:p>
          <a:r>
            <a:rPr lang="en-US" dirty="0">
              <a:solidFill>
                <a:srgbClr val="9E0000"/>
              </a:solidFill>
            </a:rPr>
            <a:t>Who is responsible for determining the eligibility of a person to register to vote?</a:t>
          </a:r>
        </a:p>
      </dgm:t>
    </dgm:pt>
    <dgm:pt modelId="{4BB20951-D041-46BD-8CD0-D48B50AB73E7}" type="parTrans" cxnId="{2C40CCFA-7AC3-4A91-82AE-49250EC70A35}">
      <dgm:prSet/>
      <dgm:spPr/>
      <dgm:t>
        <a:bodyPr/>
        <a:lstStyle/>
        <a:p>
          <a:endParaRPr lang="en-US"/>
        </a:p>
      </dgm:t>
    </dgm:pt>
    <dgm:pt modelId="{4C3663B5-1630-46C1-A5F8-937358C571FB}" type="sibTrans" cxnId="{2C40CCFA-7AC3-4A91-82AE-49250EC70A35}">
      <dgm:prSet/>
      <dgm:spPr/>
      <dgm:t>
        <a:bodyPr/>
        <a:lstStyle/>
        <a:p>
          <a:endParaRPr lang="en-US"/>
        </a:p>
      </dgm:t>
    </dgm:pt>
    <dgm:pt modelId="{17B410BF-D444-4921-A226-BBAE0F5305CC}">
      <dgm:prSet/>
      <dgm:spPr/>
      <dgm:t>
        <a:bodyPr/>
        <a:lstStyle/>
        <a:p>
          <a:r>
            <a:rPr lang="en-US" dirty="0"/>
            <a:t>It is the responsibility of the boards of elections, and not agency personnel to determine the eligibility of clients to register and vote in North Carolina.  If a client is unsure about their eligibility, the best procedure is to instruct the participant to contact the State Board of Elections for direct inquiry.   Our contact information is found on the back of the Voter Registration Application.  Although the client should not register at the agency, they may be given the application to review later.</a:t>
          </a:r>
        </a:p>
      </dgm:t>
    </dgm:pt>
    <dgm:pt modelId="{21880561-1DBF-45F4-9889-6846A07F0D60}" type="parTrans" cxnId="{D292CC75-65F7-414E-92FA-11051D3C8E14}">
      <dgm:prSet/>
      <dgm:spPr/>
      <dgm:t>
        <a:bodyPr/>
        <a:lstStyle/>
        <a:p>
          <a:endParaRPr lang="en-US"/>
        </a:p>
      </dgm:t>
    </dgm:pt>
    <dgm:pt modelId="{CCC1E512-45DD-4B9D-A6B3-B9987BF175EF}" type="sibTrans" cxnId="{D292CC75-65F7-414E-92FA-11051D3C8E14}">
      <dgm:prSet/>
      <dgm:spPr/>
      <dgm:t>
        <a:bodyPr/>
        <a:lstStyle/>
        <a:p>
          <a:endParaRPr lang="en-US"/>
        </a:p>
      </dgm:t>
    </dgm:pt>
    <dgm:pt modelId="{795421F2-1A33-450D-8149-A58373A61D85}" type="pres">
      <dgm:prSet presAssocID="{B4FD1B83-D1E6-4FE6-8C3F-BA2BC0DC7446}" presName="vert0" presStyleCnt="0">
        <dgm:presLayoutVars>
          <dgm:dir/>
          <dgm:animOne val="branch"/>
          <dgm:animLvl val="lvl"/>
        </dgm:presLayoutVars>
      </dgm:prSet>
      <dgm:spPr/>
    </dgm:pt>
    <dgm:pt modelId="{7658913B-021B-4774-804C-A7E967080025}" type="pres">
      <dgm:prSet presAssocID="{50C306A4-8D0F-4BE4-A03B-E7A4BF8139C5}" presName="thickLine" presStyleLbl="alignNode1" presStyleIdx="0" presStyleCnt="1"/>
      <dgm:spPr/>
    </dgm:pt>
    <dgm:pt modelId="{8ABB8FB4-7994-4223-96D6-4A2EAF4F6E09}" type="pres">
      <dgm:prSet presAssocID="{50C306A4-8D0F-4BE4-A03B-E7A4BF8139C5}" presName="horz1" presStyleCnt="0"/>
      <dgm:spPr/>
    </dgm:pt>
    <dgm:pt modelId="{E6486A57-13F4-46C3-A40D-67FFEAEDE2AD}" type="pres">
      <dgm:prSet presAssocID="{50C306A4-8D0F-4BE4-A03B-E7A4BF8139C5}" presName="tx1" presStyleLbl="revTx" presStyleIdx="0" presStyleCnt="3" custScaleX="131110" custScaleY="72992" custLinFactNeighborX="-3078" custLinFactNeighborY="12940"/>
      <dgm:spPr/>
    </dgm:pt>
    <dgm:pt modelId="{DFCC8347-163F-4342-9DDE-BCB48649BD41}" type="pres">
      <dgm:prSet presAssocID="{50C306A4-8D0F-4BE4-A03B-E7A4BF8139C5}" presName="vert1" presStyleCnt="0"/>
      <dgm:spPr/>
    </dgm:pt>
    <dgm:pt modelId="{05DA555E-EDB9-412D-8420-B7DAAA597130}" type="pres">
      <dgm:prSet presAssocID="{DB0C8FB4-3B4D-492B-9C2D-43669BAE6118}" presName="vertSpace2a" presStyleCnt="0"/>
      <dgm:spPr/>
    </dgm:pt>
    <dgm:pt modelId="{F76B3985-ADED-47F5-A456-8DDAF83DA1AF}" type="pres">
      <dgm:prSet presAssocID="{DB0C8FB4-3B4D-492B-9C2D-43669BAE6118}" presName="horz2" presStyleCnt="0"/>
      <dgm:spPr/>
    </dgm:pt>
    <dgm:pt modelId="{54AFFE46-67E1-44AD-AC1D-14C3FFA2083E}" type="pres">
      <dgm:prSet presAssocID="{DB0C8FB4-3B4D-492B-9C2D-43669BAE6118}" presName="horzSpace2" presStyleCnt="0"/>
      <dgm:spPr/>
    </dgm:pt>
    <dgm:pt modelId="{2E1DCEBB-759C-47D3-AF39-A1ECEAA3ED84}" type="pres">
      <dgm:prSet presAssocID="{DB0C8FB4-3B4D-492B-9C2D-43669BAE6118}" presName="tx2" presStyleLbl="revTx" presStyleIdx="1" presStyleCnt="3"/>
      <dgm:spPr/>
    </dgm:pt>
    <dgm:pt modelId="{5DBC9C02-35B0-4A4A-8C5E-D1168886929E}" type="pres">
      <dgm:prSet presAssocID="{DB0C8FB4-3B4D-492B-9C2D-43669BAE6118}" presName="vert2" presStyleCnt="0"/>
      <dgm:spPr/>
    </dgm:pt>
    <dgm:pt modelId="{3D28A6D9-ED02-42ED-8D6E-098CA1976A6A}" type="pres">
      <dgm:prSet presAssocID="{DB0C8FB4-3B4D-492B-9C2D-43669BAE6118}" presName="thinLine2b" presStyleLbl="callout" presStyleIdx="0" presStyleCnt="2"/>
      <dgm:spPr/>
    </dgm:pt>
    <dgm:pt modelId="{8D4CDD98-AC3F-405F-B990-C0DFBC7641AA}" type="pres">
      <dgm:prSet presAssocID="{DB0C8FB4-3B4D-492B-9C2D-43669BAE6118}" presName="vertSpace2b" presStyleCnt="0"/>
      <dgm:spPr/>
    </dgm:pt>
    <dgm:pt modelId="{F4669791-EABE-40BB-8F64-6E038FF9B2F8}" type="pres">
      <dgm:prSet presAssocID="{17B410BF-D444-4921-A226-BBAE0F5305CC}" presName="horz2" presStyleCnt="0"/>
      <dgm:spPr/>
    </dgm:pt>
    <dgm:pt modelId="{9167B277-5BAA-425A-BA6F-F59EE8BF752F}" type="pres">
      <dgm:prSet presAssocID="{17B410BF-D444-4921-A226-BBAE0F5305CC}" presName="horzSpace2" presStyleCnt="0"/>
      <dgm:spPr/>
    </dgm:pt>
    <dgm:pt modelId="{3C21B426-F3A5-4D95-BC6C-A77CC53BA836}" type="pres">
      <dgm:prSet presAssocID="{17B410BF-D444-4921-A226-BBAE0F5305CC}" presName="tx2" presStyleLbl="revTx" presStyleIdx="2" presStyleCnt="3" custScaleY="321378"/>
      <dgm:spPr/>
    </dgm:pt>
    <dgm:pt modelId="{062DC346-70B5-4B99-97C1-6ABEAC710B1C}" type="pres">
      <dgm:prSet presAssocID="{17B410BF-D444-4921-A226-BBAE0F5305CC}" presName="vert2" presStyleCnt="0"/>
      <dgm:spPr/>
    </dgm:pt>
    <dgm:pt modelId="{3D97C602-F3C5-4776-A1A6-616842296934}" type="pres">
      <dgm:prSet presAssocID="{17B410BF-D444-4921-A226-BBAE0F5305CC}" presName="thinLine2b" presStyleLbl="callout" presStyleIdx="1" presStyleCnt="2"/>
      <dgm:spPr/>
    </dgm:pt>
    <dgm:pt modelId="{9D2CEF42-E013-44A5-9645-0BC4481D1928}" type="pres">
      <dgm:prSet presAssocID="{17B410BF-D444-4921-A226-BBAE0F5305CC}" presName="vertSpace2b" presStyleCnt="0"/>
      <dgm:spPr/>
    </dgm:pt>
  </dgm:ptLst>
  <dgm:cxnLst>
    <dgm:cxn modelId="{70DC9A04-5C0A-4B62-B89F-5BCA0976E951}" type="presOf" srcId="{B4FD1B83-D1E6-4FE6-8C3F-BA2BC0DC7446}" destId="{795421F2-1A33-450D-8149-A58373A61D85}" srcOrd="0" destOrd="0" presId="urn:microsoft.com/office/officeart/2008/layout/LinedList"/>
    <dgm:cxn modelId="{F6857705-ED78-4204-8141-EF90AE8502AD}" type="presOf" srcId="{50C306A4-8D0F-4BE4-A03B-E7A4BF8139C5}" destId="{E6486A57-13F4-46C3-A40D-67FFEAEDE2AD}" srcOrd="0" destOrd="0" presId="urn:microsoft.com/office/officeart/2008/layout/LinedList"/>
    <dgm:cxn modelId="{01F9135C-8C0F-453F-9FBB-E2094738F162}" type="presOf" srcId="{DB0C8FB4-3B4D-492B-9C2D-43669BAE6118}" destId="{2E1DCEBB-759C-47D3-AF39-A1ECEAA3ED84}" srcOrd="0" destOrd="0" presId="urn:microsoft.com/office/officeart/2008/layout/LinedList"/>
    <dgm:cxn modelId="{B8346F75-A567-40E4-BDE4-7A70F43115C9}" type="presOf" srcId="{17B410BF-D444-4921-A226-BBAE0F5305CC}" destId="{3C21B426-F3A5-4D95-BC6C-A77CC53BA836}" srcOrd="0" destOrd="0" presId="urn:microsoft.com/office/officeart/2008/layout/LinedList"/>
    <dgm:cxn modelId="{D292CC75-65F7-414E-92FA-11051D3C8E14}" srcId="{50C306A4-8D0F-4BE4-A03B-E7A4BF8139C5}" destId="{17B410BF-D444-4921-A226-BBAE0F5305CC}" srcOrd="1" destOrd="0" parTransId="{21880561-1DBF-45F4-9889-6846A07F0D60}" sibTransId="{CCC1E512-45DD-4B9D-A6B3-B9987BF175EF}"/>
    <dgm:cxn modelId="{2ACE27ED-B724-4B7B-8B1D-0F485D8D5DD3}" srcId="{B4FD1B83-D1E6-4FE6-8C3F-BA2BC0DC7446}" destId="{50C306A4-8D0F-4BE4-A03B-E7A4BF8139C5}" srcOrd="0" destOrd="0" parTransId="{DC13F997-2B20-4759-97C6-D463276744FF}" sibTransId="{2E5D7C16-365B-4357-963E-3974DFC659C5}"/>
    <dgm:cxn modelId="{2C40CCFA-7AC3-4A91-82AE-49250EC70A35}" srcId="{50C306A4-8D0F-4BE4-A03B-E7A4BF8139C5}" destId="{DB0C8FB4-3B4D-492B-9C2D-43669BAE6118}" srcOrd="0" destOrd="0" parTransId="{4BB20951-D041-46BD-8CD0-D48B50AB73E7}" sibTransId="{4C3663B5-1630-46C1-A5F8-937358C571FB}"/>
    <dgm:cxn modelId="{C2157D5F-05D5-4AAE-9774-4A2115B9E32A}" type="presParOf" srcId="{795421F2-1A33-450D-8149-A58373A61D85}" destId="{7658913B-021B-4774-804C-A7E967080025}" srcOrd="0" destOrd="0" presId="urn:microsoft.com/office/officeart/2008/layout/LinedList"/>
    <dgm:cxn modelId="{2D133DD7-D28E-419C-BEA5-FD6E8A08258E}" type="presParOf" srcId="{795421F2-1A33-450D-8149-A58373A61D85}" destId="{8ABB8FB4-7994-4223-96D6-4A2EAF4F6E09}" srcOrd="1" destOrd="0" presId="urn:microsoft.com/office/officeart/2008/layout/LinedList"/>
    <dgm:cxn modelId="{B15FF821-C1E7-44A0-AF3A-8D1E5401A61C}" type="presParOf" srcId="{8ABB8FB4-7994-4223-96D6-4A2EAF4F6E09}" destId="{E6486A57-13F4-46C3-A40D-67FFEAEDE2AD}" srcOrd="0" destOrd="0" presId="urn:microsoft.com/office/officeart/2008/layout/LinedList"/>
    <dgm:cxn modelId="{7A497B20-8158-4AE1-B93F-23C70BB204F1}" type="presParOf" srcId="{8ABB8FB4-7994-4223-96D6-4A2EAF4F6E09}" destId="{DFCC8347-163F-4342-9DDE-BCB48649BD41}" srcOrd="1" destOrd="0" presId="urn:microsoft.com/office/officeart/2008/layout/LinedList"/>
    <dgm:cxn modelId="{03E918E2-6C96-4410-8275-D640CB28E631}" type="presParOf" srcId="{DFCC8347-163F-4342-9DDE-BCB48649BD41}" destId="{05DA555E-EDB9-412D-8420-B7DAAA597130}" srcOrd="0" destOrd="0" presId="urn:microsoft.com/office/officeart/2008/layout/LinedList"/>
    <dgm:cxn modelId="{1EF95886-10B7-4861-9FCB-7E0CF4BBBD13}" type="presParOf" srcId="{DFCC8347-163F-4342-9DDE-BCB48649BD41}" destId="{F76B3985-ADED-47F5-A456-8DDAF83DA1AF}" srcOrd="1" destOrd="0" presId="urn:microsoft.com/office/officeart/2008/layout/LinedList"/>
    <dgm:cxn modelId="{F4E5B735-203C-4B1A-8001-417900527506}" type="presParOf" srcId="{F76B3985-ADED-47F5-A456-8DDAF83DA1AF}" destId="{54AFFE46-67E1-44AD-AC1D-14C3FFA2083E}" srcOrd="0" destOrd="0" presId="urn:microsoft.com/office/officeart/2008/layout/LinedList"/>
    <dgm:cxn modelId="{05814432-1AEB-4A9D-AA07-C724BC9626F2}" type="presParOf" srcId="{F76B3985-ADED-47F5-A456-8DDAF83DA1AF}" destId="{2E1DCEBB-759C-47D3-AF39-A1ECEAA3ED84}" srcOrd="1" destOrd="0" presId="urn:microsoft.com/office/officeart/2008/layout/LinedList"/>
    <dgm:cxn modelId="{BB7FF518-9C71-452A-A312-4F8621B729DC}" type="presParOf" srcId="{F76B3985-ADED-47F5-A456-8DDAF83DA1AF}" destId="{5DBC9C02-35B0-4A4A-8C5E-D1168886929E}" srcOrd="2" destOrd="0" presId="urn:microsoft.com/office/officeart/2008/layout/LinedList"/>
    <dgm:cxn modelId="{BAE686AD-DB59-4C63-9CA8-0824164805BF}" type="presParOf" srcId="{DFCC8347-163F-4342-9DDE-BCB48649BD41}" destId="{3D28A6D9-ED02-42ED-8D6E-098CA1976A6A}" srcOrd="2" destOrd="0" presId="urn:microsoft.com/office/officeart/2008/layout/LinedList"/>
    <dgm:cxn modelId="{4DE53C5C-C09A-4FAC-94C7-9687E0503B46}" type="presParOf" srcId="{DFCC8347-163F-4342-9DDE-BCB48649BD41}" destId="{8D4CDD98-AC3F-405F-B990-C0DFBC7641AA}" srcOrd="3" destOrd="0" presId="urn:microsoft.com/office/officeart/2008/layout/LinedList"/>
    <dgm:cxn modelId="{94FAEE76-14D2-4E4E-9FF7-755EFA7C0CFA}" type="presParOf" srcId="{DFCC8347-163F-4342-9DDE-BCB48649BD41}" destId="{F4669791-EABE-40BB-8F64-6E038FF9B2F8}" srcOrd="4" destOrd="0" presId="urn:microsoft.com/office/officeart/2008/layout/LinedList"/>
    <dgm:cxn modelId="{D69532CE-FA5C-4920-95D6-8BCE29CDBEE0}" type="presParOf" srcId="{F4669791-EABE-40BB-8F64-6E038FF9B2F8}" destId="{9167B277-5BAA-425A-BA6F-F59EE8BF752F}" srcOrd="0" destOrd="0" presId="urn:microsoft.com/office/officeart/2008/layout/LinedList"/>
    <dgm:cxn modelId="{8C486236-A198-4094-846A-6821AB6D7ED6}" type="presParOf" srcId="{F4669791-EABE-40BB-8F64-6E038FF9B2F8}" destId="{3C21B426-F3A5-4D95-BC6C-A77CC53BA836}" srcOrd="1" destOrd="0" presId="urn:microsoft.com/office/officeart/2008/layout/LinedList"/>
    <dgm:cxn modelId="{21CE7E88-1A93-4D26-8725-0F2B8FD8C224}" type="presParOf" srcId="{F4669791-EABE-40BB-8F64-6E038FF9B2F8}" destId="{062DC346-70B5-4B99-97C1-6ABEAC710B1C}" srcOrd="2" destOrd="0" presId="urn:microsoft.com/office/officeart/2008/layout/LinedList"/>
    <dgm:cxn modelId="{C3558CB2-4E8B-4123-8FFD-AC6CCC555075}" type="presParOf" srcId="{DFCC8347-163F-4342-9DDE-BCB48649BD41}" destId="{3D97C602-F3C5-4776-A1A6-616842296934}" srcOrd="5" destOrd="0" presId="urn:microsoft.com/office/officeart/2008/layout/LinedList"/>
    <dgm:cxn modelId="{05E56186-4875-4F87-B183-6AB0930DF6DF}" type="presParOf" srcId="{DFCC8347-163F-4342-9DDE-BCB48649BD41}" destId="{9D2CEF42-E013-44A5-9645-0BC4481D1928}"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E8886-6E9C-4CF7-BE43-9625F4C6CDAD}">
      <dsp:nvSpPr>
        <dsp:cNvPr id="0" name=""/>
        <dsp:cNvSpPr/>
      </dsp:nvSpPr>
      <dsp:spPr>
        <a:xfrm>
          <a:off x="8118" y="79667"/>
          <a:ext cx="4313959" cy="2588375"/>
        </a:xfrm>
        <a:prstGeom prst="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The NVRA is a federal statute that mandated dramatic changes to states' voter registration procedures by January 1, 1995. </a:t>
          </a:r>
          <a:endParaRPr lang="en-US" sz="2400" kern="1200" dirty="0"/>
        </a:p>
      </dsp:txBody>
      <dsp:txXfrm>
        <a:off x="8118" y="79667"/>
        <a:ext cx="4313959" cy="2588375"/>
      </dsp:txXfrm>
    </dsp:sp>
    <dsp:sp modelId="{7C30F7C9-BF0D-4C35-9FC1-0EFB75F7FFC0}">
      <dsp:nvSpPr>
        <dsp:cNvPr id="0" name=""/>
        <dsp:cNvSpPr/>
      </dsp:nvSpPr>
      <dsp:spPr>
        <a:xfrm>
          <a:off x="6173716" y="79693"/>
          <a:ext cx="4313959" cy="2588375"/>
        </a:xfrm>
        <a:prstGeom prst="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The NVRA has often been called the "motor voter" bill because it required driver license offices to take applications for voter registration. It also included other agencies and a mail registration program.</a:t>
          </a:r>
          <a:endParaRPr lang="en-US" sz="2400" kern="1200" dirty="0"/>
        </a:p>
      </dsp:txBody>
      <dsp:txXfrm>
        <a:off x="6173716" y="79693"/>
        <a:ext cx="4313959" cy="2588375"/>
      </dsp:txXfrm>
    </dsp:sp>
    <dsp:sp modelId="{0E137343-08C7-43A4-AD72-A4509A174DB6}">
      <dsp:nvSpPr>
        <dsp:cNvPr id="0" name=""/>
        <dsp:cNvSpPr/>
      </dsp:nvSpPr>
      <dsp:spPr>
        <a:xfrm>
          <a:off x="221271" y="2995205"/>
          <a:ext cx="10170505" cy="1842742"/>
        </a:xfrm>
        <a:prstGeom prst="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t>Purpose of NVRA</a:t>
          </a:r>
        </a:p>
        <a:p>
          <a:pPr marL="171450" lvl="1" indent="-171450" algn="ctr" defTabSz="844550">
            <a:lnSpc>
              <a:spcPct val="90000"/>
            </a:lnSpc>
            <a:spcBef>
              <a:spcPct val="0"/>
            </a:spcBef>
            <a:spcAft>
              <a:spcPct val="15000"/>
            </a:spcAft>
            <a:buFont typeface="Arial" panose="020B0604020202020204" pitchFamily="34" charset="0"/>
            <a:buChar char="•"/>
          </a:pPr>
          <a:r>
            <a:rPr lang="en-US" sz="1900" b="0" i="0" kern="1200" dirty="0"/>
            <a:t>Increase the number of eligible citizens who register to vote</a:t>
          </a:r>
          <a:endParaRPr lang="en-US" sz="1900" kern="1200" dirty="0"/>
        </a:p>
        <a:p>
          <a:pPr marL="171450" lvl="1" indent="-171450" algn="ctr" defTabSz="844550">
            <a:lnSpc>
              <a:spcPct val="90000"/>
            </a:lnSpc>
            <a:spcBef>
              <a:spcPct val="0"/>
            </a:spcBef>
            <a:spcAft>
              <a:spcPct val="15000"/>
            </a:spcAft>
            <a:buFont typeface="Arial" panose="020B0604020202020204" pitchFamily="34" charset="0"/>
            <a:buChar char="•"/>
          </a:pPr>
          <a:r>
            <a:rPr lang="en-US" sz="1900" b="0" i="0" kern="1200" dirty="0"/>
            <a:t>Enhance the participation of eligible citizens who register to vote</a:t>
          </a:r>
        </a:p>
        <a:p>
          <a:pPr marL="171450" lvl="1" indent="-171450" algn="ctr" defTabSz="844550">
            <a:lnSpc>
              <a:spcPct val="90000"/>
            </a:lnSpc>
            <a:spcBef>
              <a:spcPct val="0"/>
            </a:spcBef>
            <a:spcAft>
              <a:spcPct val="15000"/>
            </a:spcAft>
            <a:buFont typeface="Arial" panose="020B0604020202020204" pitchFamily="34" charset="0"/>
            <a:buChar char="•"/>
          </a:pPr>
          <a:r>
            <a:rPr lang="en-US" sz="1900" b="0" i="0" kern="1200" dirty="0"/>
            <a:t>Protect the integrity of the electoral process</a:t>
          </a:r>
        </a:p>
        <a:p>
          <a:pPr marL="171450" lvl="1" indent="-171450" algn="ctr" defTabSz="844550">
            <a:lnSpc>
              <a:spcPct val="90000"/>
            </a:lnSpc>
            <a:spcBef>
              <a:spcPct val="0"/>
            </a:spcBef>
            <a:spcAft>
              <a:spcPct val="15000"/>
            </a:spcAft>
            <a:buFont typeface="Arial" panose="020B0604020202020204" pitchFamily="34" charset="0"/>
            <a:buChar char="•"/>
          </a:pPr>
          <a:r>
            <a:rPr lang="en-US" sz="1900" b="0" i="0" kern="1200" dirty="0"/>
            <a:t>Ensure that accurate and current voter registration rolls are maintained</a:t>
          </a:r>
        </a:p>
      </dsp:txBody>
      <dsp:txXfrm>
        <a:off x="221271" y="2995205"/>
        <a:ext cx="10170505" cy="18427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EF503-ABB2-41B0-BAE6-4C2F10D62DEE}">
      <dsp:nvSpPr>
        <dsp:cNvPr id="0" name=""/>
        <dsp:cNvSpPr/>
      </dsp:nvSpPr>
      <dsp:spPr>
        <a:xfrm rot="5400000">
          <a:off x="6242091" y="-1956740"/>
          <a:ext cx="2516549" cy="7059168"/>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rtl="0">
            <a:lnSpc>
              <a:spcPct val="90000"/>
            </a:lnSpc>
            <a:spcBef>
              <a:spcPct val="0"/>
            </a:spcBef>
            <a:spcAft>
              <a:spcPct val="15000"/>
            </a:spcAft>
            <a:buChar char="•"/>
          </a:pPr>
          <a:r>
            <a:rPr lang="en-US" sz="3900" kern="1200" dirty="0"/>
            <a:t>“If you are not registered to vote where you live now, would you like to apply to register to vote here today?’’</a:t>
          </a:r>
        </a:p>
      </dsp:txBody>
      <dsp:txXfrm rot="-5400000">
        <a:off x="3970782" y="437417"/>
        <a:ext cx="6936320" cy="2270853"/>
      </dsp:txXfrm>
    </dsp:sp>
    <dsp:sp modelId="{C3140103-53AC-46B0-8C53-691B1E21B214}">
      <dsp:nvSpPr>
        <dsp:cNvPr id="0" name=""/>
        <dsp:cNvSpPr/>
      </dsp:nvSpPr>
      <dsp:spPr>
        <a:xfrm>
          <a:off x="141" y="0"/>
          <a:ext cx="3970782" cy="3145687"/>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rtl="0">
            <a:lnSpc>
              <a:spcPct val="90000"/>
            </a:lnSpc>
            <a:spcBef>
              <a:spcPct val="0"/>
            </a:spcBef>
            <a:spcAft>
              <a:spcPct val="35000"/>
            </a:spcAft>
            <a:buNone/>
          </a:pPr>
          <a:r>
            <a:rPr lang="en-US" sz="3700" kern="1200" dirty="0"/>
            <a:t>At </a:t>
          </a:r>
          <a:r>
            <a:rPr lang="en-US" sz="3700" u="sng" kern="1200" dirty="0"/>
            <a:t>every</a:t>
          </a:r>
          <a:r>
            <a:rPr lang="en-US" sz="3700" kern="1200" dirty="0"/>
            <a:t> covered transaction, ask the participant the </a:t>
          </a:r>
          <a:r>
            <a:rPr lang="en-US" sz="3700" u="sng" kern="1200" dirty="0"/>
            <a:t>NVRA </a:t>
          </a:r>
          <a:r>
            <a:rPr lang="en-US" sz="3700" u="sng" kern="1200"/>
            <a:t>Question</a:t>
          </a:r>
          <a:r>
            <a:rPr lang="en-US" sz="3700" kern="1200"/>
            <a:t>:</a:t>
          </a:r>
          <a:endParaRPr lang="en-US" sz="3700" kern="1200" dirty="0"/>
        </a:p>
      </dsp:txBody>
      <dsp:txXfrm>
        <a:off x="153701" y="153560"/>
        <a:ext cx="3663662" cy="28385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147CC-66D7-4B28-AE8D-D82F60CF3952}">
      <dsp:nvSpPr>
        <dsp:cNvPr id="0" name=""/>
        <dsp:cNvSpPr/>
      </dsp:nvSpPr>
      <dsp:spPr>
        <a:xfrm>
          <a:off x="0" y="0"/>
          <a:ext cx="6389270" cy="1163955"/>
        </a:xfrm>
        <a:prstGeom prst="rect">
          <a:avLst/>
        </a:prstGeom>
        <a:solidFill>
          <a:schemeClr val="accent1">
            <a:shade val="90000"/>
            <a:hueOff val="0"/>
            <a:satOff val="0"/>
            <a:lumOff val="0"/>
            <a:alphaOff val="0"/>
          </a:schemeClr>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1">
          <a:scrgbClr r="0" g="0" b="0"/>
        </a:fillRef>
        <a:effectRef idx="3">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t>Distribute with each:</a:t>
          </a:r>
          <a:endParaRPr lang="en-US" sz="4800" kern="1200" dirty="0"/>
        </a:p>
      </dsp:txBody>
      <dsp:txXfrm>
        <a:off x="0" y="0"/>
        <a:ext cx="6389270" cy="1163955"/>
      </dsp:txXfrm>
    </dsp:sp>
    <dsp:sp modelId="{8BD0962E-15CB-49F4-8407-0C021641710E}">
      <dsp:nvSpPr>
        <dsp:cNvPr id="0" name=""/>
        <dsp:cNvSpPr/>
      </dsp:nvSpPr>
      <dsp:spPr>
        <a:xfrm>
          <a:off x="3119" y="1163955"/>
          <a:ext cx="2127676" cy="2444305"/>
        </a:xfrm>
        <a:prstGeom prst="rect">
          <a:avLst/>
        </a:prstGeom>
        <a:gradFill rotWithShape="0">
          <a:gsLst>
            <a:gs pos="0">
              <a:schemeClr val="accent1">
                <a:alpha val="90000"/>
                <a:hueOff val="0"/>
                <a:satOff val="0"/>
                <a:lumOff val="0"/>
                <a:alphaOff val="0"/>
                <a:tint val="98000"/>
                <a:lumMod val="110000"/>
              </a:schemeClr>
            </a:gs>
            <a:gs pos="84000">
              <a:schemeClr val="accent1">
                <a:alpha val="90000"/>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Application for</a:t>
          </a:r>
          <a:r>
            <a:rPr lang="en-US" sz="2200" kern="1200" dirty="0"/>
            <a:t> </a:t>
          </a:r>
          <a:r>
            <a:rPr lang="en-US" sz="2200" b="1" kern="1200" dirty="0"/>
            <a:t>service or assistance</a:t>
          </a:r>
          <a:endParaRPr lang="en-US" sz="2200" kern="1200" dirty="0"/>
        </a:p>
      </dsp:txBody>
      <dsp:txXfrm>
        <a:off x="3119" y="1163955"/>
        <a:ext cx="2127676" cy="2444305"/>
      </dsp:txXfrm>
    </dsp:sp>
    <dsp:sp modelId="{88DDB595-6586-4DF9-AB94-BFC71AC9E847}">
      <dsp:nvSpPr>
        <dsp:cNvPr id="0" name=""/>
        <dsp:cNvSpPr/>
      </dsp:nvSpPr>
      <dsp:spPr>
        <a:xfrm>
          <a:off x="2130796" y="1163955"/>
          <a:ext cx="2127676" cy="2444305"/>
        </a:xfrm>
        <a:prstGeom prst="rect">
          <a:avLst/>
        </a:prstGeom>
        <a:gradFill rotWithShape="0">
          <a:gsLst>
            <a:gs pos="0">
              <a:schemeClr val="accent1">
                <a:alpha val="90000"/>
                <a:hueOff val="0"/>
                <a:satOff val="0"/>
                <a:lumOff val="0"/>
                <a:alphaOff val="-20000"/>
                <a:tint val="98000"/>
                <a:lumMod val="110000"/>
              </a:schemeClr>
            </a:gs>
            <a:gs pos="84000">
              <a:schemeClr val="accent1">
                <a:alpha val="90000"/>
                <a:hueOff val="0"/>
                <a:satOff val="0"/>
                <a:lumOff val="0"/>
                <a:alphaOff val="-2000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Recertification or renewal</a:t>
          </a:r>
          <a:endParaRPr lang="en-US" sz="2200" kern="1200" dirty="0"/>
        </a:p>
      </dsp:txBody>
      <dsp:txXfrm>
        <a:off x="2130796" y="1163955"/>
        <a:ext cx="2127676" cy="2444305"/>
      </dsp:txXfrm>
    </dsp:sp>
    <dsp:sp modelId="{5BE91579-71C2-478A-96C7-2D89D906CD88}">
      <dsp:nvSpPr>
        <dsp:cNvPr id="0" name=""/>
        <dsp:cNvSpPr/>
      </dsp:nvSpPr>
      <dsp:spPr>
        <a:xfrm>
          <a:off x="4258473" y="1163955"/>
          <a:ext cx="2127676" cy="2444305"/>
        </a:xfrm>
        <a:prstGeom prst="rect">
          <a:avLst/>
        </a:prstGeom>
        <a:gradFill rotWithShape="0">
          <a:gsLst>
            <a:gs pos="0">
              <a:schemeClr val="accent1">
                <a:alpha val="90000"/>
                <a:hueOff val="0"/>
                <a:satOff val="0"/>
                <a:lumOff val="0"/>
                <a:alphaOff val="-40000"/>
                <a:tint val="98000"/>
                <a:lumMod val="110000"/>
              </a:schemeClr>
            </a:gs>
            <a:gs pos="84000">
              <a:schemeClr val="accent1">
                <a:alpha val="90000"/>
                <a:hueOff val="0"/>
                <a:satOff val="0"/>
                <a:lumOff val="0"/>
                <a:alphaOff val="-4000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Change of address</a:t>
          </a:r>
          <a:endParaRPr lang="en-US" sz="2200" kern="1200" dirty="0"/>
        </a:p>
      </dsp:txBody>
      <dsp:txXfrm>
        <a:off x="4258473" y="1163955"/>
        <a:ext cx="2127676" cy="2444305"/>
      </dsp:txXfrm>
    </dsp:sp>
    <dsp:sp modelId="{6A059C4B-A838-4F3B-9971-93EE01E64E20}">
      <dsp:nvSpPr>
        <dsp:cNvPr id="0" name=""/>
        <dsp:cNvSpPr/>
      </dsp:nvSpPr>
      <dsp:spPr>
        <a:xfrm>
          <a:off x="0" y="3608260"/>
          <a:ext cx="6389270" cy="271589"/>
        </a:xfrm>
        <a:prstGeom prst="rect">
          <a:avLst/>
        </a:prstGeom>
        <a:solidFill>
          <a:schemeClr val="accent1">
            <a:shade val="90000"/>
            <a:hueOff val="0"/>
            <a:satOff val="0"/>
            <a:lumOff val="0"/>
            <a:alphaOff val="0"/>
          </a:schemeClr>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1">
          <a:scrgbClr r="0" g="0" b="0"/>
        </a:fillRef>
        <a:effectRef idx="3">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F9BAD-7A0A-40DC-A34B-FCACD1763648}">
      <dsp:nvSpPr>
        <dsp:cNvPr id="0" name=""/>
        <dsp:cNvSpPr/>
      </dsp:nvSpPr>
      <dsp:spPr>
        <a:xfrm>
          <a:off x="1745380" y="1934"/>
          <a:ext cx="1963553" cy="1276945"/>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kern="1200" dirty="0"/>
            <a:t>Laminated Form</a:t>
          </a:r>
        </a:p>
      </dsp:txBody>
      <dsp:txXfrm>
        <a:off x="1807715" y="64269"/>
        <a:ext cx="1838883" cy="1152275"/>
      </dsp:txXfrm>
    </dsp:sp>
    <dsp:sp modelId="{673C0870-8216-43D0-BE1E-4F8E0D957F98}">
      <dsp:nvSpPr>
        <dsp:cNvPr id="0" name=""/>
        <dsp:cNvSpPr/>
      </dsp:nvSpPr>
      <dsp:spPr>
        <a:xfrm>
          <a:off x="1702064" y="1293437"/>
          <a:ext cx="1963553" cy="1276945"/>
        </a:xfrm>
        <a:prstGeom prst="roundRect">
          <a:avLst/>
        </a:prstGeom>
        <a:solidFill>
          <a:schemeClr val="accent2">
            <a:hueOff val="56720"/>
            <a:satOff val="6519"/>
            <a:lumOff val="-519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kern="1200" dirty="0"/>
            <a:t>Voter Registration Application</a:t>
          </a:r>
        </a:p>
      </dsp:txBody>
      <dsp:txXfrm>
        <a:off x="1764399" y="1355772"/>
        <a:ext cx="1838883" cy="1152275"/>
      </dsp:txXfrm>
    </dsp:sp>
    <dsp:sp modelId="{98BE78D0-477D-4F34-B5FB-0D2D08FB09A9}">
      <dsp:nvSpPr>
        <dsp:cNvPr id="0" name=""/>
        <dsp:cNvSpPr/>
      </dsp:nvSpPr>
      <dsp:spPr>
        <a:xfrm>
          <a:off x="1745380" y="2683519"/>
          <a:ext cx="1963553" cy="1276945"/>
        </a:xfrm>
        <a:prstGeom prst="roundRect">
          <a:avLst/>
        </a:prstGeom>
        <a:solidFill>
          <a:schemeClr val="accent2">
            <a:hueOff val="113439"/>
            <a:satOff val="13039"/>
            <a:lumOff val="-1039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kern="1200" dirty="0"/>
            <a:t>Assistance</a:t>
          </a:r>
        </a:p>
      </dsp:txBody>
      <dsp:txXfrm>
        <a:off x="1807715" y="2745854"/>
        <a:ext cx="1838883" cy="11522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559CA-5921-426C-B3EC-59A90D64A664}">
      <dsp:nvSpPr>
        <dsp:cNvPr id="0" name=""/>
        <dsp:cNvSpPr/>
      </dsp:nvSpPr>
      <dsp:spPr>
        <a:xfrm>
          <a:off x="0" y="269072"/>
          <a:ext cx="4947221" cy="311220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Every participant with a covered transaction  must be offered a </a:t>
          </a:r>
          <a:r>
            <a:rPr lang="en-US" sz="3800" u="sng" kern="1200" dirty="0"/>
            <a:t>Voter Registration Application</a:t>
          </a:r>
          <a:r>
            <a:rPr lang="en-US" sz="3800" kern="1200" dirty="0"/>
            <a:t>.</a:t>
          </a:r>
        </a:p>
      </dsp:txBody>
      <dsp:txXfrm>
        <a:off x="151925" y="420997"/>
        <a:ext cx="4643371" cy="28083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65BA3-48F2-4E92-A2DB-317246F9C50B}">
      <dsp:nvSpPr>
        <dsp:cNvPr id="0" name=""/>
        <dsp:cNvSpPr/>
      </dsp:nvSpPr>
      <dsp:spPr>
        <a:xfrm>
          <a:off x="1346" y="0"/>
          <a:ext cx="3500716" cy="36782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rtl="0">
            <a:lnSpc>
              <a:spcPct val="90000"/>
            </a:lnSpc>
            <a:spcBef>
              <a:spcPct val="0"/>
            </a:spcBef>
            <a:spcAft>
              <a:spcPct val="35000"/>
            </a:spcAft>
            <a:buNone/>
          </a:pPr>
          <a:r>
            <a:rPr lang="en-US" sz="5200" kern="1200" dirty="0"/>
            <a:t>1</a:t>
          </a:r>
        </a:p>
      </dsp:txBody>
      <dsp:txXfrm>
        <a:off x="1346" y="0"/>
        <a:ext cx="3500716" cy="1103471"/>
      </dsp:txXfrm>
    </dsp:sp>
    <dsp:sp modelId="{DB36DCB0-F60E-4E18-84A5-AD43655B5835}">
      <dsp:nvSpPr>
        <dsp:cNvPr id="0" name=""/>
        <dsp:cNvSpPr/>
      </dsp:nvSpPr>
      <dsp:spPr>
        <a:xfrm>
          <a:off x="351418" y="1103471"/>
          <a:ext cx="2800573" cy="2390854"/>
        </a:xfrm>
        <a:prstGeom prst="roundRect">
          <a:avLst>
            <a:gd name="adj" fmla="val 10000"/>
          </a:avLst>
        </a:prstGeom>
        <a:solidFill>
          <a:schemeClr val="lt1">
            <a:hueOff val="0"/>
            <a:satOff val="0"/>
            <a:lumOff val="0"/>
            <a:alphaOff val="0"/>
          </a:schemeClr>
        </a:solidFill>
        <a:ln w="25400"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t>Applying to register or declining to register to vote will not affect the amount of assistance that you will be provided by this agency.</a:t>
          </a:r>
        </a:p>
      </dsp:txBody>
      <dsp:txXfrm>
        <a:off x="421444" y="1173497"/>
        <a:ext cx="2660521" cy="2250802"/>
      </dsp:txXfrm>
    </dsp:sp>
    <dsp:sp modelId="{B3F8A870-EA3E-464B-B2E7-7D01E16E8187}">
      <dsp:nvSpPr>
        <dsp:cNvPr id="0" name=""/>
        <dsp:cNvSpPr/>
      </dsp:nvSpPr>
      <dsp:spPr>
        <a:xfrm>
          <a:off x="3764616" y="0"/>
          <a:ext cx="3500716" cy="36782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rtl="0">
            <a:lnSpc>
              <a:spcPct val="90000"/>
            </a:lnSpc>
            <a:spcBef>
              <a:spcPct val="0"/>
            </a:spcBef>
            <a:spcAft>
              <a:spcPct val="35000"/>
            </a:spcAft>
            <a:buNone/>
          </a:pPr>
          <a:r>
            <a:rPr lang="en-US" sz="5200" kern="1200" dirty="0"/>
            <a:t>2</a:t>
          </a:r>
        </a:p>
      </dsp:txBody>
      <dsp:txXfrm>
        <a:off x="3764616" y="0"/>
        <a:ext cx="3500716" cy="1103471"/>
      </dsp:txXfrm>
    </dsp:sp>
    <dsp:sp modelId="{78790BAF-72F2-4174-9C04-7BDF489076E8}">
      <dsp:nvSpPr>
        <dsp:cNvPr id="0" name=""/>
        <dsp:cNvSpPr/>
      </dsp:nvSpPr>
      <dsp:spPr>
        <a:xfrm>
          <a:off x="4114688" y="1103471"/>
          <a:ext cx="2800573" cy="2390854"/>
        </a:xfrm>
        <a:prstGeom prst="roundRect">
          <a:avLst>
            <a:gd name="adj" fmla="val 10000"/>
          </a:avLst>
        </a:prstGeom>
        <a:solidFill>
          <a:schemeClr val="lt1">
            <a:hueOff val="0"/>
            <a:satOff val="0"/>
            <a:lumOff val="0"/>
            <a:alphaOff val="0"/>
          </a:schemeClr>
        </a:solidFill>
        <a:ln w="25400"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t>If you would like help in filling out the voter registration application form, we will help you. The decision whether to seek or accept help is yours. You may fill out the application form in private.’’</a:t>
          </a:r>
        </a:p>
      </dsp:txBody>
      <dsp:txXfrm>
        <a:off x="4184714" y="1173497"/>
        <a:ext cx="2660521" cy="2250802"/>
      </dsp:txXfrm>
    </dsp:sp>
    <dsp:sp modelId="{A9982306-2477-47BA-BA5A-C3CE4935BA65}">
      <dsp:nvSpPr>
        <dsp:cNvPr id="0" name=""/>
        <dsp:cNvSpPr/>
      </dsp:nvSpPr>
      <dsp:spPr>
        <a:xfrm>
          <a:off x="7527887" y="0"/>
          <a:ext cx="3500716" cy="36782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rtl="0">
            <a:lnSpc>
              <a:spcPct val="90000"/>
            </a:lnSpc>
            <a:spcBef>
              <a:spcPct val="0"/>
            </a:spcBef>
            <a:spcAft>
              <a:spcPct val="35000"/>
            </a:spcAft>
            <a:buNone/>
          </a:pPr>
          <a:r>
            <a:rPr lang="en-US" sz="5200" kern="1200" dirty="0"/>
            <a:t>3</a:t>
          </a:r>
        </a:p>
      </dsp:txBody>
      <dsp:txXfrm>
        <a:off x="7527887" y="0"/>
        <a:ext cx="3500716" cy="1103471"/>
      </dsp:txXfrm>
    </dsp:sp>
    <dsp:sp modelId="{2ADE328D-B12F-402E-9FBD-093CD41F0F70}">
      <dsp:nvSpPr>
        <dsp:cNvPr id="0" name=""/>
        <dsp:cNvSpPr/>
      </dsp:nvSpPr>
      <dsp:spPr>
        <a:xfrm>
          <a:off x="7877958" y="1103471"/>
          <a:ext cx="2800573" cy="2390854"/>
        </a:xfrm>
        <a:prstGeom prst="roundRect">
          <a:avLst>
            <a:gd name="adj" fmla="val 10000"/>
          </a:avLst>
        </a:prstGeom>
        <a:solidFill>
          <a:schemeClr val="lt1">
            <a:hueOff val="0"/>
            <a:satOff val="0"/>
            <a:lumOff val="0"/>
            <a:alphaOff val="0"/>
          </a:schemeClr>
        </a:solidFill>
        <a:ln w="25400"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t" anchorCtr="0">
          <a:noAutofit/>
        </a:bodyPr>
        <a:lstStyle/>
        <a:p>
          <a:pPr marL="0" lvl="0" indent="0" algn="l" defTabSz="577850" rtl="0">
            <a:lnSpc>
              <a:spcPct val="90000"/>
            </a:lnSpc>
            <a:spcBef>
              <a:spcPct val="0"/>
            </a:spcBef>
            <a:spcAft>
              <a:spcPct val="35000"/>
            </a:spcAft>
            <a:buNone/>
          </a:pPr>
          <a:r>
            <a:rPr lang="en-US" sz="1300" kern="1200"/>
            <a:t>If </a:t>
          </a:r>
          <a:r>
            <a:rPr lang="en-US" sz="1300" kern="1200" dirty="0"/>
            <a:t>you believe that someone has interfered with your right to register or to decline to register to vote, your right to privacy in deciding whether to register or in applying to register to vote, or your right to choose your own political party or other political preference, you may file a complaint with:</a:t>
          </a:r>
        </a:p>
        <a:p>
          <a:pPr marL="57150" lvl="1" indent="-57150" algn="l" defTabSz="444500" rtl="0">
            <a:lnSpc>
              <a:spcPct val="90000"/>
            </a:lnSpc>
            <a:spcBef>
              <a:spcPct val="0"/>
            </a:spcBef>
            <a:spcAft>
              <a:spcPct val="15000"/>
            </a:spcAft>
            <a:buChar char="•"/>
          </a:pPr>
          <a:r>
            <a:rPr lang="en-US" sz="1000" kern="1200" dirty="0"/>
            <a:t>NC State Board of Elections</a:t>
          </a:r>
        </a:p>
        <a:p>
          <a:pPr marL="57150" lvl="1" indent="-57150" algn="l" defTabSz="444500" rtl="0">
            <a:lnSpc>
              <a:spcPct val="90000"/>
            </a:lnSpc>
            <a:spcBef>
              <a:spcPct val="0"/>
            </a:spcBef>
            <a:spcAft>
              <a:spcPct val="15000"/>
            </a:spcAft>
            <a:buChar char="•"/>
          </a:pPr>
          <a:r>
            <a:rPr lang="it-IT" sz="1000" kern="1200" dirty="0"/>
            <a:t>PO Box 27255</a:t>
          </a:r>
          <a:endParaRPr lang="en-US" sz="1000" kern="1200" dirty="0"/>
        </a:p>
        <a:p>
          <a:pPr marL="57150" lvl="1" indent="-57150" algn="l" defTabSz="444500" rtl="0">
            <a:lnSpc>
              <a:spcPct val="90000"/>
            </a:lnSpc>
            <a:spcBef>
              <a:spcPct val="0"/>
            </a:spcBef>
            <a:spcAft>
              <a:spcPct val="15000"/>
            </a:spcAft>
            <a:buChar char="•"/>
          </a:pPr>
          <a:r>
            <a:rPr lang="it-IT" sz="1000" kern="1200" dirty="0"/>
            <a:t>Raleigh, NC 27611-7255</a:t>
          </a:r>
          <a:endParaRPr lang="en-US" sz="1000" kern="1200" dirty="0"/>
        </a:p>
      </dsp:txBody>
      <dsp:txXfrm>
        <a:off x="7947984" y="1173497"/>
        <a:ext cx="2660521" cy="22508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82974-BC9B-4F49-BBF8-04962215B59B}">
      <dsp:nvSpPr>
        <dsp:cNvPr id="0" name=""/>
        <dsp:cNvSpPr/>
      </dsp:nvSpPr>
      <dsp:spPr>
        <a:xfrm>
          <a:off x="5646737" y="1910666"/>
          <a:ext cx="2016454" cy="1043497"/>
        </a:xfrm>
        <a:custGeom>
          <a:avLst/>
          <a:gdLst/>
          <a:ahLst/>
          <a:cxnLst/>
          <a:rect l="0" t="0" r="0" b="0"/>
          <a:pathLst>
            <a:path>
              <a:moveTo>
                <a:pt x="0" y="0"/>
              </a:moveTo>
              <a:lnTo>
                <a:pt x="0" y="642532"/>
              </a:lnTo>
              <a:lnTo>
                <a:pt x="2016454" y="642532"/>
              </a:lnTo>
              <a:lnTo>
                <a:pt x="2016454" y="1043497"/>
              </a:lnTo>
            </a:path>
          </a:pathLst>
        </a:custGeom>
        <a:noFill/>
        <a:ln w="22225"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E4BA9B4-8082-4C6C-A3A0-1CE535D95300}">
      <dsp:nvSpPr>
        <dsp:cNvPr id="0" name=""/>
        <dsp:cNvSpPr/>
      </dsp:nvSpPr>
      <dsp:spPr>
        <a:xfrm>
          <a:off x="3618903" y="1910666"/>
          <a:ext cx="2027833" cy="1128086"/>
        </a:xfrm>
        <a:custGeom>
          <a:avLst/>
          <a:gdLst/>
          <a:ahLst/>
          <a:cxnLst/>
          <a:rect l="0" t="0" r="0" b="0"/>
          <a:pathLst>
            <a:path>
              <a:moveTo>
                <a:pt x="2027833" y="0"/>
              </a:moveTo>
              <a:lnTo>
                <a:pt x="2027833" y="727121"/>
              </a:lnTo>
              <a:lnTo>
                <a:pt x="0" y="727121"/>
              </a:lnTo>
              <a:lnTo>
                <a:pt x="0" y="1128086"/>
              </a:lnTo>
            </a:path>
          </a:pathLst>
        </a:custGeom>
        <a:noFill/>
        <a:ln w="22225"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2FE3D4D-8214-4627-82F2-3B5AE6D2FB55}">
      <dsp:nvSpPr>
        <dsp:cNvPr id="0" name=""/>
        <dsp:cNvSpPr/>
      </dsp:nvSpPr>
      <dsp:spPr>
        <a:xfrm>
          <a:off x="4692058" y="1308"/>
          <a:ext cx="1909358" cy="1909358"/>
        </a:xfrm>
        <a:prstGeom prst="arc">
          <a:avLst>
            <a:gd name="adj1" fmla="val 13200000"/>
            <a:gd name="adj2" fmla="val 19200000"/>
          </a:avLst>
        </a:prstGeom>
        <a:noFill/>
        <a:ln w="22225"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844591-6909-4861-B975-71133D59F1BF}">
      <dsp:nvSpPr>
        <dsp:cNvPr id="0" name=""/>
        <dsp:cNvSpPr/>
      </dsp:nvSpPr>
      <dsp:spPr>
        <a:xfrm>
          <a:off x="4692058" y="1308"/>
          <a:ext cx="1909358" cy="1909358"/>
        </a:xfrm>
        <a:prstGeom prst="arc">
          <a:avLst>
            <a:gd name="adj1" fmla="val 2400000"/>
            <a:gd name="adj2" fmla="val 8400000"/>
          </a:avLst>
        </a:prstGeom>
        <a:noFill/>
        <a:ln w="22225"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A73464E-E79F-4107-9AC2-EDF11ED386C9}">
      <dsp:nvSpPr>
        <dsp:cNvPr id="0" name=""/>
        <dsp:cNvSpPr/>
      </dsp:nvSpPr>
      <dsp:spPr>
        <a:xfrm>
          <a:off x="3737379" y="344993"/>
          <a:ext cx="3818716" cy="1221989"/>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kern="1200" dirty="0"/>
            <a:t>“If you are not registered to vote where you live now, would you like to apply to register to vote here today?”</a:t>
          </a:r>
        </a:p>
      </dsp:txBody>
      <dsp:txXfrm>
        <a:off x="3737379" y="344993"/>
        <a:ext cx="3818716" cy="1221989"/>
      </dsp:txXfrm>
    </dsp:sp>
    <dsp:sp modelId="{0A536B8E-B361-4168-8CA6-6062111E5F7B}">
      <dsp:nvSpPr>
        <dsp:cNvPr id="0" name=""/>
        <dsp:cNvSpPr/>
      </dsp:nvSpPr>
      <dsp:spPr>
        <a:xfrm>
          <a:off x="2766976" y="3038753"/>
          <a:ext cx="1703854" cy="1559582"/>
        </a:xfrm>
        <a:prstGeom prst="arc">
          <a:avLst>
            <a:gd name="adj1" fmla="val 13200000"/>
            <a:gd name="adj2" fmla="val 19200000"/>
          </a:avLst>
        </a:prstGeom>
        <a:noFill/>
        <a:ln w="22225"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573204E-5185-4439-8348-DC4918EED2BB}">
      <dsp:nvSpPr>
        <dsp:cNvPr id="0" name=""/>
        <dsp:cNvSpPr/>
      </dsp:nvSpPr>
      <dsp:spPr>
        <a:xfrm>
          <a:off x="2766976" y="3038753"/>
          <a:ext cx="1703854" cy="1559582"/>
        </a:xfrm>
        <a:prstGeom prst="arc">
          <a:avLst>
            <a:gd name="adj1" fmla="val 2400000"/>
            <a:gd name="adj2" fmla="val 8400000"/>
          </a:avLst>
        </a:prstGeom>
        <a:noFill/>
        <a:ln w="22225"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5B31961-C6FE-4DFF-9BB8-C5A692789979}">
      <dsp:nvSpPr>
        <dsp:cNvPr id="0" name=""/>
        <dsp:cNvSpPr/>
      </dsp:nvSpPr>
      <dsp:spPr>
        <a:xfrm>
          <a:off x="1915049" y="3319478"/>
          <a:ext cx="3407708" cy="998133"/>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Participant may say </a:t>
          </a:r>
          <a:r>
            <a:rPr lang="en-US" sz="2200" b="1" kern="1200" dirty="0"/>
            <a:t>‘Yes’</a:t>
          </a:r>
        </a:p>
      </dsp:txBody>
      <dsp:txXfrm>
        <a:off x="1915049" y="3319478"/>
        <a:ext cx="3407708" cy="998133"/>
      </dsp:txXfrm>
    </dsp:sp>
    <dsp:sp modelId="{E9B08211-DA3E-40E7-898B-7FB81C6DE398}">
      <dsp:nvSpPr>
        <dsp:cNvPr id="0" name=""/>
        <dsp:cNvSpPr/>
      </dsp:nvSpPr>
      <dsp:spPr>
        <a:xfrm>
          <a:off x="6849757" y="2954164"/>
          <a:ext cx="1626868" cy="1580184"/>
        </a:xfrm>
        <a:prstGeom prst="arc">
          <a:avLst>
            <a:gd name="adj1" fmla="val 13200000"/>
            <a:gd name="adj2" fmla="val 19200000"/>
          </a:avLst>
        </a:prstGeom>
        <a:noFill/>
        <a:ln w="22225"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FBBE9C-9710-49DD-814D-53B605B85FFC}">
      <dsp:nvSpPr>
        <dsp:cNvPr id="0" name=""/>
        <dsp:cNvSpPr/>
      </dsp:nvSpPr>
      <dsp:spPr>
        <a:xfrm>
          <a:off x="6849757" y="2954164"/>
          <a:ext cx="1626868" cy="1580184"/>
        </a:xfrm>
        <a:prstGeom prst="arc">
          <a:avLst>
            <a:gd name="adj1" fmla="val 2400000"/>
            <a:gd name="adj2" fmla="val 8400000"/>
          </a:avLst>
        </a:prstGeom>
        <a:noFill/>
        <a:ln w="22225"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C43D14A-781A-4493-8375-D280681B56F5}">
      <dsp:nvSpPr>
        <dsp:cNvPr id="0" name=""/>
        <dsp:cNvSpPr/>
      </dsp:nvSpPr>
      <dsp:spPr>
        <a:xfrm>
          <a:off x="6036322" y="3238598"/>
          <a:ext cx="3253737" cy="101131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Participant may say </a:t>
          </a:r>
          <a:r>
            <a:rPr lang="en-US" sz="2200" b="1" kern="1200" dirty="0"/>
            <a:t>‘No’</a:t>
          </a:r>
        </a:p>
      </dsp:txBody>
      <dsp:txXfrm>
        <a:off x="6036322" y="3238598"/>
        <a:ext cx="3253737" cy="101131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E314D-591B-4A33-8704-9C967E7D6293}">
      <dsp:nvSpPr>
        <dsp:cNvPr id="0" name=""/>
        <dsp:cNvSpPr/>
      </dsp:nvSpPr>
      <dsp:spPr>
        <a:xfrm>
          <a:off x="0" y="0"/>
          <a:ext cx="8722321" cy="822960"/>
        </a:xfrm>
        <a:prstGeom prst="roundRect">
          <a:avLst>
            <a:gd name="adj" fmla="val 10000"/>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Direct each client to review the Laminated Form</a:t>
          </a:r>
        </a:p>
      </dsp:txBody>
      <dsp:txXfrm>
        <a:off x="24104" y="24104"/>
        <a:ext cx="7737996" cy="774752"/>
      </dsp:txXfrm>
    </dsp:sp>
    <dsp:sp modelId="{4C75C82D-44F0-453C-907B-5EA21F41003A}">
      <dsp:nvSpPr>
        <dsp:cNvPr id="0" name=""/>
        <dsp:cNvSpPr/>
      </dsp:nvSpPr>
      <dsp:spPr>
        <a:xfrm>
          <a:off x="651342" y="937260"/>
          <a:ext cx="8722321" cy="822960"/>
        </a:xfrm>
        <a:prstGeom prst="roundRect">
          <a:avLst>
            <a:gd name="adj" fmla="val 10000"/>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Ask each client the Voter Preference Question </a:t>
          </a:r>
          <a:r>
            <a:rPr lang="en-US" sz="1600" kern="1200" dirty="0">
              <a:solidFill>
                <a:schemeClr val="tx1"/>
              </a:solidFill>
            </a:rPr>
            <a:t>and record </a:t>
          </a:r>
          <a:r>
            <a:rPr lang="en-US" sz="1600" kern="1200" dirty="0"/>
            <a:t>the answer in NC FAST or leave as default to “Please Select” if the client doesn’t answer</a:t>
          </a:r>
        </a:p>
      </dsp:txBody>
      <dsp:txXfrm>
        <a:off x="675446" y="961364"/>
        <a:ext cx="7487847" cy="774752"/>
      </dsp:txXfrm>
    </dsp:sp>
    <dsp:sp modelId="{098595F6-BC81-46C2-97E9-6E0C3616E54D}">
      <dsp:nvSpPr>
        <dsp:cNvPr id="0" name=""/>
        <dsp:cNvSpPr/>
      </dsp:nvSpPr>
      <dsp:spPr>
        <a:xfrm>
          <a:off x="1302684" y="1874520"/>
          <a:ext cx="8722321" cy="822960"/>
        </a:xfrm>
        <a:prstGeom prst="roundRect">
          <a:avLst>
            <a:gd name="adj" fmla="val 10000"/>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t>Give every client a Voter Registration Application automatically, without regard to his or her response to the Voter Preference Question</a:t>
          </a:r>
        </a:p>
      </dsp:txBody>
      <dsp:txXfrm>
        <a:off x="1326788" y="1898624"/>
        <a:ext cx="7487847" cy="774752"/>
      </dsp:txXfrm>
    </dsp:sp>
    <dsp:sp modelId="{F7F69329-FCAE-414A-930F-15E39487F351}">
      <dsp:nvSpPr>
        <dsp:cNvPr id="0" name=""/>
        <dsp:cNvSpPr/>
      </dsp:nvSpPr>
      <dsp:spPr>
        <a:xfrm>
          <a:off x="1954026" y="2811780"/>
          <a:ext cx="8722321" cy="822960"/>
        </a:xfrm>
        <a:prstGeom prst="roundRect">
          <a:avLst>
            <a:gd name="adj" fmla="val 10000"/>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t>Offer to assist the client in completing the application if he or she answered “yes” to the Voter Preference Question</a:t>
          </a:r>
        </a:p>
      </dsp:txBody>
      <dsp:txXfrm>
        <a:off x="1978130" y="2835884"/>
        <a:ext cx="7487847" cy="774752"/>
      </dsp:txXfrm>
    </dsp:sp>
    <dsp:sp modelId="{533DE90D-215E-41F0-B0D6-C9703CC33054}">
      <dsp:nvSpPr>
        <dsp:cNvPr id="0" name=""/>
        <dsp:cNvSpPr/>
      </dsp:nvSpPr>
      <dsp:spPr>
        <a:xfrm>
          <a:off x="2605368" y="3749040"/>
          <a:ext cx="8722321" cy="822960"/>
        </a:xfrm>
        <a:prstGeom prst="roundRect">
          <a:avLst>
            <a:gd name="adj" fmla="val 10000"/>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If the client completes a Voter Registration Application, review it for completeness of all mandatory fields necessary to register to vote</a:t>
          </a:r>
        </a:p>
      </dsp:txBody>
      <dsp:txXfrm>
        <a:off x="2629472" y="3773144"/>
        <a:ext cx="7487847" cy="774752"/>
      </dsp:txXfrm>
    </dsp:sp>
    <dsp:sp modelId="{B38086BD-7501-4919-8741-326BA82773EE}">
      <dsp:nvSpPr>
        <dsp:cNvPr id="0" name=""/>
        <dsp:cNvSpPr/>
      </dsp:nvSpPr>
      <dsp:spPr>
        <a:xfrm>
          <a:off x="8187397" y="601217"/>
          <a:ext cx="534924" cy="534924"/>
        </a:xfrm>
        <a:prstGeom prst="downArrow">
          <a:avLst>
            <a:gd name="adj1" fmla="val 55000"/>
            <a:gd name="adj2" fmla="val 45000"/>
          </a:avLst>
        </a:prstGeom>
        <a:solidFill>
          <a:schemeClr val="lt1">
            <a:alpha val="90000"/>
            <a:tint val="40000"/>
            <a:hueOff val="0"/>
            <a:satOff val="0"/>
            <a:lumOff val="0"/>
            <a:alphaOff val="0"/>
          </a:schemeClr>
        </a:solidFill>
        <a:ln w="22225"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307755" y="601217"/>
        <a:ext cx="294208" cy="402530"/>
      </dsp:txXfrm>
    </dsp:sp>
    <dsp:sp modelId="{F0709079-558E-488F-99C7-4A3618EDFCC4}">
      <dsp:nvSpPr>
        <dsp:cNvPr id="0" name=""/>
        <dsp:cNvSpPr/>
      </dsp:nvSpPr>
      <dsp:spPr>
        <a:xfrm>
          <a:off x="8838739" y="1538478"/>
          <a:ext cx="534924" cy="534924"/>
        </a:xfrm>
        <a:prstGeom prst="downArrow">
          <a:avLst>
            <a:gd name="adj1" fmla="val 55000"/>
            <a:gd name="adj2" fmla="val 45000"/>
          </a:avLst>
        </a:prstGeom>
        <a:solidFill>
          <a:schemeClr val="lt1">
            <a:alpha val="90000"/>
            <a:tint val="40000"/>
            <a:hueOff val="0"/>
            <a:satOff val="0"/>
            <a:lumOff val="0"/>
            <a:alphaOff val="0"/>
          </a:schemeClr>
        </a:solidFill>
        <a:ln w="22225"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959097" y="1538478"/>
        <a:ext cx="294208" cy="402530"/>
      </dsp:txXfrm>
    </dsp:sp>
    <dsp:sp modelId="{C6804344-C65B-4EA4-90B8-770E73193897}">
      <dsp:nvSpPr>
        <dsp:cNvPr id="0" name=""/>
        <dsp:cNvSpPr/>
      </dsp:nvSpPr>
      <dsp:spPr>
        <a:xfrm>
          <a:off x="9490081" y="2462022"/>
          <a:ext cx="534924" cy="534924"/>
        </a:xfrm>
        <a:prstGeom prst="downArrow">
          <a:avLst>
            <a:gd name="adj1" fmla="val 55000"/>
            <a:gd name="adj2" fmla="val 45000"/>
          </a:avLst>
        </a:prstGeom>
        <a:solidFill>
          <a:schemeClr val="lt1">
            <a:alpha val="90000"/>
            <a:tint val="40000"/>
            <a:hueOff val="0"/>
            <a:satOff val="0"/>
            <a:lumOff val="0"/>
            <a:alphaOff val="0"/>
          </a:schemeClr>
        </a:solidFill>
        <a:ln w="22225"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610439" y="2462022"/>
        <a:ext cx="294208" cy="402530"/>
      </dsp:txXfrm>
    </dsp:sp>
    <dsp:sp modelId="{60C8CDAE-13FE-44B8-81E2-CF14C6E0A652}">
      <dsp:nvSpPr>
        <dsp:cNvPr id="0" name=""/>
        <dsp:cNvSpPr/>
      </dsp:nvSpPr>
      <dsp:spPr>
        <a:xfrm>
          <a:off x="10141423" y="3408426"/>
          <a:ext cx="534924" cy="534924"/>
        </a:xfrm>
        <a:prstGeom prst="downArrow">
          <a:avLst>
            <a:gd name="adj1" fmla="val 55000"/>
            <a:gd name="adj2" fmla="val 45000"/>
          </a:avLst>
        </a:prstGeom>
        <a:solidFill>
          <a:schemeClr val="lt1">
            <a:alpha val="90000"/>
            <a:tint val="40000"/>
            <a:hueOff val="0"/>
            <a:satOff val="0"/>
            <a:lumOff val="0"/>
            <a:alphaOff val="0"/>
          </a:schemeClr>
        </a:solidFill>
        <a:ln w="22225"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10261781" y="3408426"/>
        <a:ext cx="294208" cy="4025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DE778-38E1-4D7F-A747-1F27E0F2D333}">
      <dsp:nvSpPr>
        <dsp:cNvPr id="0" name=""/>
        <dsp:cNvSpPr/>
      </dsp:nvSpPr>
      <dsp:spPr>
        <a:xfrm>
          <a:off x="0" y="0"/>
          <a:ext cx="11029615" cy="1110138"/>
        </a:xfrm>
        <a:prstGeom prst="roundRect">
          <a:avLst>
            <a:gd name="adj" fmla="val 1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ePASS</a:t>
          </a:r>
        </a:p>
        <a:p>
          <a:pPr marL="114300" lvl="1" indent="-114300" algn="l" defTabSz="577850">
            <a:lnSpc>
              <a:spcPct val="90000"/>
            </a:lnSpc>
            <a:spcBef>
              <a:spcPct val="0"/>
            </a:spcBef>
            <a:spcAft>
              <a:spcPct val="15000"/>
            </a:spcAft>
            <a:buFont typeface="Wingdings" panose="05000000000000000000" pitchFamily="2" charset="2"/>
            <a:buChar char="§"/>
          </a:pPr>
          <a:r>
            <a:rPr lang="en-US" sz="1300" kern="1200" dirty="0"/>
            <a:t>Caseworkers must mail a Voter Registration Application and DSS Cover Letter to all clients using ePASS if the client has:</a:t>
          </a:r>
        </a:p>
        <a:p>
          <a:pPr marL="228600" lvl="2" indent="-114300" algn="l" defTabSz="577850">
            <a:lnSpc>
              <a:spcPct val="90000"/>
            </a:lnSpc>
            <a:spcBef>
              <a:spcPct val="0"/>
            </a:spcBef>
            <a:spcAft>
              <a:spcPct val="15000"/>
            </a:spcAft>
            <a:buFont typeface="Wingdings" panose="05000000000000000000" pitchFamily="2" charset="2"/>
            <a:buChar char="§"/>
          </a:pPr>
          <a:r>
            <a:rPr lang="en-US" sz="1300" kern="1200" dirty="0"/>
            <a:t>Indicated (s)he wants to register to vote</a:t>
          </a:r>
        </a:p>
        <a:p>
          <a:pPr marL="228600" lvl="2" indent="-114300" algn="l" defTabSz="577850">
            <a:lnSpc>
              <a:spcPct val="90000"/>
            </a:lnSpc>
            <a:spcBef>
              <a:spcPct val="0"/>
            </a:spcBef>
            <a:spcAft>
              <a:spcPct val="15000"/>
            </a:spcAft>
            <a:buFont typeface="Wingdings" panose="05000000000000000000" pitchFamily="2" charset="2"/>
            <a:buChar char="§"/>
          </a:pPr>
          <a:r>
            <a:rPr lang="en-US" sz="1300" kern="1200" dirty="0"/>
            <a:t>Failed to answer the Voter Preference Question</a:t>
          </a:r>
        </a:p>
      </dsp:txBody>
      <dsp:txXfrm>
        <a:off x="2316936" y="0"/>
        <a:ext cx="8712678" cy="1110138"/>
      </dsp:txXfrm>
    </dsp:sp>
    <dsp:sp modelId="{13526BEE-EF4D-40BE-95F1-AF7607159E25}">
      <dsp:nvSpPr>
        <dsp:cNvPr id="0" name=""/>
        <dsp:cNvSpPr/>
      </dsp:nvSpPr>
      <dsp:spPr>
        <a:xfrm>
          <a:off x="111013" y="111013"/>
          <a:ext cx="2205923" cy="888110"/>
        </a:xfrm>
        <a:prstGeom prst="roundRect">
          <a:avLst>
            <a:gd name="adj" fmla="val 10000"/>
          </a:avLst>
        </a:prstGeom>
        <a:solidFill>
          <a:schemeClr val="accent1">
            <a:tint val="50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2140DCDB-111A-4E2F-BE2A-9CC995B9E6CF}">
      <dsp:nvSpPr>
        <dsp:cNvPr id="0" name=""/>
        <dsp:cNvSpPr/>
      </dsp:nvSpPr>
      <dsp:spPr>
        <a:xfrm>
          <a:off x="0" y="1221152"/>
          <a:ext cx="11029615" cy="1110138"/>
        </a:xfrm>
        <a:prstGeom prst="roundRect">
          <a:avLst>
            <a:gd name="adj" fmla="val 1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Telephone Communication</a:t>
          </a:r>
        </a:p>
        <a:p>
          <a:pPr marL="114300" lvl="1" indent="-114300" algn="l" defTabSz="577850">
            <a:lnSpc>
              <a:spcPct val="90000"/>
            </a:lnSpc>
            <a:spcBef>
              <a:spcPct val="0"/>
            </a:spcBef>
            <a:spcAft>
              <a:spcPct val="15000"/>
            </a:spcAft>
            <a:buFont typeface="Wingdings" panose="05000000000000000000" pitchFamily="2" charset="2"/>
            <a:buChar char="§"/>
          </a:pPr>
          <a:r>
            <a:rPr lang="en-US" sz="1300" b="0" i="0" kern="1200" dirty="0"/>
            <a:t>Ask the client the Voter Preference Question and provide client with a Voter Registration Application and DSS Cover Letter by mail or electronically, regardless of the client’s response to the NVRA question.</a:t>
          </a:r>
          <a:endParaRPr lang="en-US" sz="1300" kern="1200" dirty="0"/>
        </a:p>
      </dsp:txBody>
      <dsp:txXfrm>
        <a:off x="2316936" y="1221152"/>
        <a:ext cx="8712678" cy="1110138"/>
      </dsp:txXfrm>
    </dsp:sp>
    <dsp:sp modelId="{F9F4EED2-6E81-4C02-A8C4-B1EB8AED79C2}">
      <dsp:nvSpPr>
        <dsp:cNvPr id="0" name=""/>
        <dsp:cNvSpPr/>
      </dsp:nvSpPr>
      <dsp:spPr>
        <a:xfrm>
          <a:off x="111013" y="1332166"/>
          <a:ext cx="2205923" cy="888110"/>
        </a:xfrm>
        <a:prstGeom prst="roundRect">
          <a:avLst>
            <a:gd name="adj" fmla="val 10000"/>
          </a:avLst>
        </a:prstGeom>
        <a:solidFill>
          <a:schemeClr val="accent1">
            <a:tint val="50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E04FFF51-75B0-464E-80AA-4E191DF2C78E}">
      <dsp:nvSpPr>
        <dsp:cNvPr id="0" name=""/>
        <dsp:cNvSpPr/>
      </dsp:nvSpPr>
      <dsp:spPr>
        <a:xfrm>
          <a:off x="0" y="2442305"/>
          <a:ext cx="11029615" cy="1110138"/>
        </a:xfrm>
        <a:prstGeom prst="roundRect">
          <a:avLst>
            <a:gd name="adj" fmla="val 1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Communication by Mail</a:t>
          </a:r>
        </a:p>
        <a:p>
          <a:pPr marL="114300" lvl="1" indent="-114300" algn="l" defTabSz="577850">
            <a:lnSpc>
              <a:spcPct val="90000"/>
            </a:lnSpc>
            <a:spcBef>
              <a:spcPct val="0"/>
            </a:spcBef>
            <a:spcAft>
              <a:spcPct val="15000"/>
            </a:spcAft>
            <a:buFont typeface="Wingdings" panose="05000000000000000000" pitchFamily="2" charset="2"/>
            <a:buChar char="§"/>
          </a:pPr>
          <a:r>
            <a:rPr lang="en-US" sz="1300" b="0" i="0" kern="1200" dirty="0"/>
            <a:t>If a client indicates on an application returned by mail that (s)he desires to register to vote or update their registration, mail the client a Voter Registration Application and DSS Cover Letter</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316936" y="2442305"/>
        <a:ext cx="8712678" cy="1110138"/>
      </dsp:txXfrm>
    </dsp:sp>
    <dsp:sp modelId="{20428637-C06D-42BD-B975-1D3359509E2B}">
      <dsp:nvSpPr>
        <dsp:cNvPr id="0" name=""/>
        <dsp:cNvSpPr/>
      </dsp:nvSpPr>
      <dsp:spPr>
        <a:xfrm>
          <a:off x="111013" y="2553318"/>
          <a:ext cx="2205923" cy="888110"/>
        </a:xfrm>
        <a:prstGeom prst="roundRect">
          <a:avLst>
            <a:gd name="adj" fmla="val 10000"/>
          </a:avLst>
        </a:prstGeom>
        <a:solidFill>
          <a:schemeClr val="accent1">
            <a:tint val="50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D03E8686-A630-452C-A2E4-B73DDA11F3B1}">
      <dsp:nvSpPr>
        <dsp:cNvPr id="0" name=""/>
        <dsp:cNvSpPr/>
      </dsp:nvSpPr>
      <dsp:spPr>
        <a:xfrm>
          <a:off x="0" y="3663457"/>
          <a:ext cx="11029615" cy="1110138"/>
        </a:xfrm>
        <a:prstGeom prst="roundRect">
          <a:avLst>
            <a:gd name="adj" fmla="val 1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Change of Address</a:t>
          </a:r>
        </a:p>
        <a:p>
          <a:pPr marL="114300" lvl="1" indent="-114300" algn="l" defTabSz="577850">
            <a:lnSpc>
              <a:spcPct val="90000"/>
            </a:lnSpc>
            <a:spcBef>
              <a:spcPct val="0"/>
            </a:spcBef>
            <a:spcAft>
              <a:spcPct val="15000"/>
            </a:spcAft>
            <a:buFont typeface="Wingdings" panose="05000000000000000000" pitchFamily="2" charset="2"/>
            <a:buChar char="§"/>
          </a:pPr>
          <a:r>
            <a:rPr lang="en-US" sz="1300" kern="1200" dirty="0"/>
            <a:t>Caseworkers are required to mail a Voter Registration Application and DSS Cover Letter to each client that reports a change of address through a remote transaction, regardless of the method by which the address change is conducted (i.e. by telephone, fax, email or Internet)</a:t>
          </a:r>
        </a:p>
      </dsp:txBody>
      <dsp:txXfrm>
        <a:off x="2316936" y="3663457"/>
        <a:ext cx="8712678" cy="1110138"/>
      </dsp:txXfrm>
    </dsp:sp>
    <dsp:sp modelId="{9C16A6F2-B03A-4A63-987C-96D870F60216}">
      <dsp:nvSpPr>
        <dsp:cNvPr id="0" name=""/>
        <dsp:cNvSpPr/>
      </dsp:nvSpPr>
      <dsp:spPr>
        <a:xfrm>
          <a:off x="111013" y="3774471"/>
          <a:ext cx="2205923" cy="888110"/>
        </a:xfrm>
        <a:prstGeom prst="roundRect">
          <a:avLst>
            <a:gd name="adj" fmla="val 10000"/>
          </a:avLst>
        </a:prstGeom>
        <a:solidFill>
          <a:schemeClr val="accent1">
            <a:tint val="50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6DC76-DC2D-4579-A2B6-AAE7FD8F314D}">
      <dsp:nvSpPr>
        <dsp:cNvPr id="0" name=""/>
        <dsp:cNvSpPr/>
      </dsp:nvSpPr>
      <dsp:spPr>
        <a:xfrm>
          <a:off x="0" y="3016952"/>
          <a:ext cx="11029950" cy="660035"/>
        </a:xfrm>
        <a:prstGeom prst="rect">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 Counties will be notified when the automation occurs</a:t>
          </a:r>
        </a:p>
      </dsp:txBody>
      <dsp:txXfrm>
        <a:off x="0" y="3016952"/>
        <a:ext cx="11029950" cy="660035"/>
      </dsp:txXfrm>
    </dsp:sp>
    <dsp:sp modelId="{BFF1B461-FA3B-40CA-A950-99001F7616EF}">
      <dsp:nvSpPr>
        <dsp:cNvPr id="0" name=""/>
        <dsp:cNvSpPr/>
      </dsp:nvSpPr>
      <dsp:spPr>
        <a:xfrm rot="10800000">
          <a:off x="0" y="2011718"/>
          <a:ext cx="11029950" cy="1015134"/>
        </a:xfrm>
        <a:prstGeom prst="upArrowCallout">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DHB and NC FAST are developing processes and procedures to automate this in NC FAST</a:t>
          </a:r>
        </a:p>
      </dsp:txBody>
      <dsp:txXfrm rot="10800000">
        <a:off x="0" y="2011718"/>
        <a:ext cx="11029950" cy="659604"/>
      </dsp:txXfrm>
    </dsp:sp>
    <dsp:sp modelId="{6DAE5B8E-7CD1-447F-9FC1-CE76A70AAF2A}">
      <dsp:nvSpPr>
        <dsp:cNvPr id="0" name=""/>
        <dsp:cNvSpPr/>
      </dsp:nvSpPr>
      <dsp:spPr>
        <a:xfrm rot="10800000">
          <a:off x="0" y="1006484"/>
          <a:ext cx="11029950" cy="1015134"/>
        </a:xfrm>
        <a:prstGeom prst="upArrowCallout">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 Based on the data in this report, a cover letter and voter registration form is mailed</a:t>
          </a:r>
        </a:p>
      </dsp:txBody>
      <dsp:txXfrm rot="10800000">
        <a:off x="0" y="1006484"/>
        <a:ext cx="11029950" cy="659604"/>
      </dsp:txXfrm>
    </dsp:sp>
    <dsp:sp modelId="{559D42E5-7676-49C0-B6AA-08867C187791}">
      <dsp:nvSpPr>
        <dsp:cNvPr id="0" name=""/>
        <dsp:cNvSpPr/>
      </dsp:nvSpPr>
      <dsp:spPr>
        <a:xfrm rot="10800000">
          <a:off x="0" y="1250"/>
          <a:ext cx="11029950" cy="1015134"/>
        </a:xfrm>
        <a:prstGeom prst="upArrowCallout">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Currently NC FAST generates a monthly report of recertifications that includes an individual age 18 and older</a:t>
          </a:r>
        </a:p>
      </dsp:txBody>
      <dsp:txXfrm rot="10800000">
        <a:off x="0" y="1250"/>
        <a:ext cx="11029950" cy="65960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9EB90-B49D-45C3-95CA-81605408F677}">
      <dsp:nvSpPr>
        <dsp:cNvPr id="0" name=""/>
        <dsp:cNvSpPr/>
      </dsp:nvSpPr>
      <dsp:spPr>
        <a:xfrm>
          <a:off x="0" y="1039131"/>
          <a:ext cx="11029950" cy="2559375"/>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1353820" rIns="856047"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t>Use the drop-down box to select the following option to document the completion of your voter registration responsibilities:</a:t>
          </a:r>
        </a:p>
        <a:p>
          <a:pPr marL="171450" lvl="1" indent="-171450" algn="l" defTabSz="800100">
            <a:lnSpc>
              <a:spcPct val="90000"/>
            </a:lnSpc>
            <a:spcBef>
              <a:spcPct val="0"/>
            </a:spcBef>
            <a:spcAft>
              <a:spcPct val="15000"/>
            </a:spcAft>
            <a:buChar char="•"/>
          </a:pPr>
          <a:endParaRPr lang="en-US" sz="1800" kern="1200" dirty="0"/>
        </a:p>
        <a:p>
          <a:pPr marL="342900" lvl="2" indent="-171450" algn="l" defTabSz="800100">
            <a:lnSpc>
              <a:spcPct val="90000"/>
            </a:lnSpc>
            <a:spcBef>
              <a:spcPct val="0"/>
            </a:spcBef>
            <a:spcAft>
              <a:spcPct val="15000"/>
            </a:spcAft>
            <a:buFont typeface="Wingdings" panose="05000000000000000000" pitchFamily="2" charset="2"/>
            <a:buChar char="§"/>
          </a:pPr>
          <a:r>
            <a:rPr lang="en-US" sz="1800" kern="1200" dirty="0"/>
            <a:t>“Voter registration mailed to client”</a:t>
          </a:r>
        </a:p>
      </dsp:txBody>
      <dsp:txXfrm>
        <a:off x="0" y="1039131"/>
        <a:ext cx="11029950" cy="2559375"/>
      </dsp:txXfrm>
    </dsp:sp>
    <dsp:sp modelId="{C021D136-8D7B-48FC-B9DA-8FB7E1ED1B31}">
      <dsp:nvSpPr>
        <dsp:cNvPr id="0" name=""/>
        <dsp:cNvSpPr/>
      </dsp:nvSpPr>
      <dsp:spPr>
        <a:xfrm>
          <a:off x="551497" y="79731"/>
          <a:ext cx="7720965" cy="1918800"/>
        </a:xfrm>
        <a:prstGeom prst="roundRect">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244600">
            <a:lnSpc>
              <a:spcPct val="90000"/>
            </a:lnSpc>
            <a:spcBef>
              <a:spcPct val="0"/>
            </a:spcBef>
            <a:spcAft>
              <a:spcPct val="35000"/>
            </a:spcAft>
            <a:buNone/>
          </a:pPr>
          <a:r>
            <a:rPr lang="en-US" sz="2800" kern="1200" dirty="0"/>
            <a:t>Evidence Queue – </a:t>
          </a:r>
          <a:r>
            <a:rPr lang="en-US" sz="2800" kern="1200" dirty="0">
              <a:solidFill>
                <a:srgbClr val="C00000"/>
              </a:solidFill>
            </a:rPr>
            <a:t>Distribution of Voter Registration Application</a:t>
          </a:r>
        </a:p>
      </dsp:txBody>
      <dsp:txXfrm>
        <a:off x="645165" y="173399"/>
        <a:ext cx="7533629" cy="1731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F3C3A-DC71-4ACB-B8D7-CFFF3BE67BCC}">
      <dsp:nvSpPr>
        <dsp:cNvPr id="0" name=""/>
        <dsp:cNvSpPr/>
      </dsp:nvSpPr>
      <dsp:spPr>
        <a:xfrm>
          <a:off x="0" y="417568"/>
          <a:ext cx="11029950" cy="2843100"/>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rtl="0">
            <a:lnSpc>
              <a:spcPct val="90000"/>
            </a:lnSpc>
            <a:spcBef>
              <a:spcPct val="0"/>
            </a:spcBef>
            <a:spcAft>
              <a:spcPct val="35000"/>
            </a:spcAft>
            <a:buNone/>
          </a:pPr>
          <a:r>
            <a:rPr lang="en-US" sz="5400" kern="1200" dirty="0"/>
            <a:t>The State Board of Elections is committed to ensuring the success of North Carolina’s NVRA Program.</a:t>
          </a:r>
        </a:p>
      </dsp:txBody>
      <dsp:txXfrm>
        <a:off x="138789" y="556357"/>
        <a:ext cx="10752372" cy="256552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8913B-021B-4774-804C-A7E967080025}">
      <dsp:nvSpPr>
        <dsp:cNvPr id="0" name=""/>
        <dsp:cNvSpPr/>
      </dsp:nvSpPr>
      <dsp:spPr>
        <a:xfrm>
          <a:off x="0" y="0"/>
          <a:ext cx="10757368"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486A57-13F4-46C3-A40D-67FFEAEDE2AD}">
      <dsp:nvSpPr>
        <dsp:cNvPr id="0" name=""/>
        <dsp:cNvSpPr/>
      </dsp:nvSpPr>
      <dsp:spPr>
        <a:xfrm>
          <a:off x="0" y="498777"/>
          <a:ext cx="2655515" cy="2813508"/>
        </a:xfrm>
        <a:prstGeom prst="rect">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ctr" anchorCtr="1">
          <a:noAutofit/>
        </a:bodyPr>
        <a:lstStyle/>
        <a:p>
          <a:pPr marL="0" lvl="0" indent="0" algn="l" defTabSz="2889250">
            <a:lnSpc>
              <a:spcPct val="90000"/>
            </a:lnSpc>
            <a:spcBef>
              <a:spcPct val="0"/>
            </a:spcBef>
            <a:spcAft>
              <a:spcPct val="35000"/>
            </a:spcAft>
            <a:buNone/>
          </a:pPr>
          <a:endParaRPr lang="en-US" sz="6500" kern="1200" dirty="0"/>
        </a:p>
      </dsp:txBody>
      <dsp:txXfrm>
        <a:off x="0" y="498777"/>
        <a:ext cx="2655515" cy="2813508"/>
      </dsp:txXfrm>
    </dsp:sp>
    <dsp:sp modelId="{2E1DCEBB-759C-47D3-AF39-A1ECEAA3ED84}">
      <dsp:nvSpPr>
        <dsp:cNvPr id="0" name=""/>
        <dsp:cNvSpPr/>
      </dsp:nvSpPr>
      <dsp:spPr>
        <a:xfrm>
          <a:off x="2807421" y="60227"/>
          <a:ext cx="7949736" cy="120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If any of the required information is left blank, the application still must be turned into the County Boards of Elections within 5 business days of receipt.</a:t>
          </a:r>
        </a:p>
      </dsp:txBody>
      <dsp:txXfrm>
        <a:off x="2807421" y="60227"/>
        <a:ext cx="7949736" cy="1204544"/>
      </dsp:txXfrm>
    </dsp:sp>
    <dsp:sp modelId="{3D28A6D9-ED02-42ED-8D6E-098CA1976A6A}">
      <dsp:nvSpPr>
        <dsp:cNvPr id="0" name=""/>
        <dsp:cNvSpPr/>
      </dsp:nvSpPr>
      <dsp:spPr>
        <a:xfrm>
          <a:off x="2655515" y="1264772"/>
          <a:ext cx="8101642" cy="0"/>
        </a:xfrm>
        <a:prstGeom prst="line">
          <a:avLst/>
        </a:prstGeom>
        <a:solidFill>
          <a:schemeClr val="accent3">
            <a:hueOff val="0"/>
            <a:satOff val="0"/>
            <a:lumOff val="0"/>
            <a:alphaOff val="0"/>
          </a:schemeClr>
        </a:solidFill>
        <a:ln w="2222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4FE02D-7B33-4D22-A80A-4BD267BEB455}">
      <dsp:nvSpPr>
        <dsp:cNvPr id="0" name=""/>
        <dsp:cNvSpPr/>
      </dsp:nvSpPr>
      <dsp:spPr>
        <a:xfrm>
          <a:off x="2807421" y="1324999"/>
          <a:ext cx="7949736" cy="120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The law requires that assistance in completing the applications be offered; however, it is the client’s decision whether or not to accept the help.</a:t>
          </a:r>
        </a:p>
      </dsp:txBody>
      <dsp:txXfrm>
        <a:off x="2807421" y="1324999"/>
        <a:ext cx="7949736" cy="1204544"/>
      </dsp:txXfrm>
    </dsp:sp>
    <dsp:sp modelId="{19FEA779-3215-4626-B5B6-26D841233953}">
      <dsp:nvSpPr>
        <dsp:cNvPr id="0" name=""/>
        <dsp:cNvSpPr/>
      </dsp:nvSpPr>
      <dsp:spPr>
        <a:xfrm>
          <a:off x="2655515" y="2529544"/>
          <a:ext cx="8101642" cy="0"/>
        </a:xfrm>
        <a:prstGeom prst="line">
          <a:avLst/>
        </a:prstGeom>
        <a:solidFill>
          <a:schemeClr val="accent3">
            <a:hueOff val="0"/>
            <a:satOff val="0"/>
            <a:lumOff val="0"/>
            <a:alphaOff val="0"/>
          </a:schemeClr>
        </a:solidFill>
        <a:ln w="2222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BEFAF8-E68B-4F8C-A4E2-551E66A0BE64}">
      <dsp:nvSpPr>
        <dsp:cNvPr id="0" name=""/>
        <dsp:cNvSpPr/>
      </dsp:nvSpPr>
      <dsp:spPr>
        <a:xfrm>
          <a:off x="2807421" y="2589771"/>
          <a:ext cx="7949736" cy="120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dirty="0"/>
            <a:t>Voter registration applicants between the ages of 16 and 17, although they are not qualified by age to vote, may </a:t>
          </a:r>
          <a:r>
            <a:rPr lang="en-US" sz="1700" b="0" i="1" kern="1200" dirty="0"/>
            <a:t>preregister</a:t>
          </a:r>
          <a:r>
            <a:rPr lang="en-US" sz="1700" b="0" i="0" kern="1200" dirty="0"/>
            <a:t> to vote. To preregister to vote, applicants must indicate on their voter registration application that they are at least 16 years of age and understand that they must be 18 years of age on or before election day to vote.</a:t>
          </a:r>
          <a:endParaRPr lang="en-US" sz="1700" kern="1200" dirty="0"/>
        </a:p>
      </dsp:txBody>
      <dsp:txXfrm>
        <a:off x="2807421" y="2589771"/>
        <a:ext cx="7949736" cy="1204544"/>
      </dsp:txXfrm>
    </dsp:sp>
    <dsp:sp modelId="{9DE6407F-3CB8-4052-B60C-0110405E1ED1}">
      <dsp:nvSpPr>
        <dsp:cNvPr id="0" name=""/>
        <dsp:cNvSpPr/>
      </dsp:nvSpPr>
      <dsp:spPr>
        <a:xfrm>
          <a:off x="2655515" y="3794316"/>
          <a:ext cx="8101642" cy="0"/>
        </a:xfrm>
        <a:prstGeom prst="line">
          <a:avLst/>
        </a:prstGeom>
        <a:solidFill>
          <a:schemeClr val="accent3">
            <a:hueOff val="0"/>
            <a:satOff val="0"/>
            <a:lumOff val="0"/>
            <a:alphaOff val="0"/>
          </a:schemeClr>
        </a:solidFill>
        <a:ln w="2222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C6B00-99B0-441B-8649-C6F1099D9A3F}">
      <dsp:nvSpPr>
        <dsp:cNvPr id="0" name=""/>
        <dsp:cNvSpPr/>
      </dsp:nvSpPr>
      <dsp:spPr>
        <a:xfrm rot="5400000">
          <a:off x="5831683" y="-1509357"/>
          <a:ext cx="3168964" cy="6979920"/>
        </a:xfrm>
        <a:prstGeom prst="round2SameRect">
          <a:avLst/>
        </a:prstGeom>
        <a:solidFill>
          <a:schemeClr val="dk2">
            <a:alpha val="90000"/>
            <a:tint val="40000"/>
            <a:hueOff val="0"/>
            <a:satOff val="0"/>
            <a:lumOff val="0"/>
            <a:alphaOff val="0"/>
          </a:schemeClr>
        </a:solidFill>
        <a:ln w="2222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a:t>After </a:t>
          </a:r>
          <a:r>
            <a:rPr lang="en-US" sz="3800" kern="1200" dirty="0">
              <a:solidFill>
                <a:srgbClr val="FF0000"/>
              </a:solidFill>
            </a:rPr>
            <a:t>acceptance</a:t>
          </a:r>
          <a:r>
            <a:rPr lang="en-US" sz="3800" kern="1200" dirty="0"/>
            <a:t>, staff must transmit completed applications to the county board of elections within </a:t>
          </a:r>
          <a:r>
            <a:rPr lang="en-US" sz="3800" b="1" kern="1200" dirty="0"/>
            <a:t>five business days</a:t>
          </a:r>
          <a:r>
            <a:rPr lang="en-US" sz="3800" kern="1200" dirty="0"/>
            <a:t> after acceptance.</a:t>
          </a:r>
        </a:p>
      </dsp:txBody>
      <dsp:txXfrm rot="-5400000">
        <a:off x="3926205" y="550817"/>
        <a:ext cx="6825224" cy="2859572"/>
      </dsp:txXfrm>
    </dsp:sp>
    <dsp:sp modelId="{F7E0D8BB-5096-4E2C-82E2-ADFE46FB675D}">
      <dsp:nvSpPr>
        <dsp:cNvPr id="0" name=""/>
        <dsp:cNvSpPr/>
      </dsp:nvSpPr>
      <dsp:spPr>
        <a:xfrm>
          <a:off x="0" y="0"/>
          <a:ext cx="3926205" cy="3961205"/>
        </a:xfrm>
        <a:prstGeom prst="round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kern="1200" dirty="0"/>
            <a:t>Completed </a:t>
          </a:r>
          <a:r>
            <a:rPr lang="en-US" sz="5000" u="sng" kern="1200" dirty="0"/>
            <a:t>Voter Registration Applications </a:t>
          </a:r>
        </a:p>
      </dsp:txBody>
      <dsp:txXfrm>
        <a:off x="191662" y="191662"/>
        <a:ext cx="3542881" cy="357788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A31A9-8BE6-4F70-A1B5-A41B4572E0C9}">
      <dsp:nvSpPr>
        <dsp:cNvPr id="0" name=""/>
        <dsp:cNvSpPr/>
      </dsp:nvSpPr>
      <dsp:spPr>
        <a:xfrm>
          <a:off x="0" y="231821"/>
          <a:ext cx="11381311" cy="23751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3316" tIns="270764" rIns="883316" bIns="92456" numCol="1" spcCol="1270" anchor="t" anchorCtr="0">
          <a:noAutofit/>
        </a:bodyPr>
        <a:lstStyle/>
        <a:p>
          <a:pPr marL="114300" lvl="1" indent="-114300" algn="l" defTabSz="577850">
            <a:lnSpc>
              <a:spcPct val="90000"/>
            </a:lnSpc>
            <a:spcBef>
              <a:spcPct val="0"/>
            </a:spcBef>
            <a:spcAft>
              <a:spcPct val="15000"/>
            </a:spcAft>
            <a:buFont typeface="Wingdings" panose="05000000000000000000" pitchFamily="2" charset="2"/>
            <a:buNone/>
          </a:pPr>
          <a:r>
            <a:rPr lang="en-US" sz="1300" kern="1200" dirty="0"/>
            <a:t>Initial Applications, Renewals and Recertifications (as applicable) for:</a:t>
          </a:r>
        </a:p>
        <a:p>
          <a:pPr marL="114300" lvl="1" indent="-114300" algn="l" defTabSz="577850">
            <a:lnSpc>
              <a:spcPct val="90000"/>
            </a:lnSpc>
            <a:spcBef>
              <a:spcPct val="0"/>
            </a:spcBef>
            <a:spcAft>
              <a:spcPct val="15000"/>
            </a:spcAft>
            <a:buFont typeface="Wingdings" panose="05000000000000000000" pitchFamily="2" charset="2"/>
            <a:buChar char="§"/>
          </a:pPr>
          <a:r>
            <a:rPr lang="en-US" sz="1300" kern="1200" dirty="0"/>
            <a:t>Food &amp; Nutritional Services</a:t>
          </a:r>
        </a:p>
        <a:p>
          <a:pPr marL="114300" lvl="1" indent="-114300" algn="l" defTabSz="577850">
            <a:lnSpc>
              <a:spcPct val="90000"/>
            </a:lnSpc>
            <a:spcBef>
              <a:spcPct val="0"/>
            </a:spcBef>
            <a:spcAft>
              <a:spcPct val="15000"/>
            </a:spcAft>
            <a:buFont typeface="Wingdings" panose="05000000000000000000" pitchFamily="2" charset="2"/>
            <a:buChar char="§"/>
          </a:pPr>
          <a:r>
            <a:rPr lang="en-US" sz="1300" kern="1200" dirty="0"/>
            <a:t>Work First (TANF)</a:t>
          </a:r>
        </a:p>
        <a:p>
          <a:pPr marL="114300" lvl="1" indent="-114300" algn="l" defTabSz="577850">
            <a:lnSpc>
              <a:spcPct val="90000"/>
            </a:lnSpc>
            <a:spcBef>
              <a:spcPct val="0"/>
            </a:spcBef>
            <a:spcAft>
              <a:spcPct val="15000"/>
            </a:spcAft>
            <a:buFont typeface="Wingdings" panose="05000000000000000000" pitchFamily="2" charset="2"/>
            <a:buChar char="§"/>
          </a:pPr>
          <a:r>
            <a:rPr lang="en-US" sz="1300" kern="1200" dirty="0"/>
            <a:t>Cash Assistance</a:t>
          </a:r>
        </a:p>
        <a:p>
          <a:pPr marL="114300" lvl="1" indent="-114300" algn="l" defTabSz="577850">
            <a:lnSpc>
              <a:spcPct val="90000"/>
            </a:lnSpc>
            <a:spcBef>
              <a:spcPct val="0"/>
            </a:spcBef>
            <a:spcAft>
              <a:spcPct val="15000"/>
            </a:spcAft>
            <a:buFont typeface="Wingdings" panose="05000000000000000000" pitchFamily="2" charset="2"/>
            <a:buChar char="§"/>
          </a:pPr>
          <a:r>
            <a:rPr lang="en-US" sz="1300" kern="1200" dirty="0"/>
            <a:t>Special Assistance</a:t>
          </a:r>
        </a:p>
        <a:p>
          <a:pPr marL="114300" lvl="1" indent="-114300" algn="l" defTabSz="577850">
            <a:lnSpc>
              <a:spcPct val="90000"/>
            </a:lnSpc>
            <a:spcBef>
              <a:spcPct val="0"/>
            </a:spcBef>
            <a:spcAft>
              <a:spcPct val="15000"/>
            </a:spcAft>
            <a:buFont typeface="Wingdings" panose="05000000000000000000" pitchFamily="2" charset="2"/>
            <a:buChar char="§"/>
          </a:pPr>
          <a:r>
            <a:rPr lang="en-US" sz="1300" kern="1200" dirty="0"/>
            <a:t>Energy Assistance</a:t>
          </a:r>
        </a:p>
        <a:p>
          <a:pPr marL="114300" lvl="1" indent="-114300" algn="l" defTabSz="577850">
            <a:lnSpc>
              <a:spcPct val="90000"/>
            </a:lnSpc>
            <a:spcBef>
              <a:spcPct val="0"/>
            </a:spcBef>
            <a:spcAft>
              <a:spcPct val="15000"/>
            </a:spcAft>
            <a:buFont typeface="Wingdings" panose="05000000000000000000" pitchFamily="2" charset="2"/>
            <a:buChar char="§"/>
          </a:pPr>
          <a:r>
            <a:rPr lang="en-US" sz="1300" kern="1200" dirty="0"/>
            <a:t>Subsidized Childcare Assistance</a:t>
          </a:r>
        </a:p>
        <a:p>
          <a:pPr marL="114300" lvl="1" indent="-114300" algn="l" defTabSz="577850">
            <a:lnSpc>
              <a:spcPct val="90000"/>
            </a:lnSpc>
            <a:spcBef>
              <a:spcPct val="0"/>
            </a:spcBef>
            <a:spcAft>
              <a:spcPct val="15000"/>
            </a:spcAft>
            <a:buFont typeface="Wingdings" panose="05000000000000000000" pitchFamily="2" charset="2"/>
            <a:buChar char="§"/>
          </a:pPr>
          <a:r>
            <a:rPr lang="en-US" sz="1300" kern="1200" dirty="0"/>
            <a:t>Special Assistance</a:t>
          </a:r>
        </a:p>
        <a:p>
          <a:pPr marL="114300" lvl="1" indent="-114300" algn="l" defTabSz="577850">
            <a:lnSpc>
              <a:spcPct val="90000"/>
            </a:lnSpc>
            <a:spcBef>
              <a:spcPct val="0"/>
            </a:spcBef>
            <a:spcAft>
              <a:spcPct val="15000"/>
            </a:spcAft>
            <a:buFont typeface="Wingdings" panose="05000000000000000000" pitchFamily="2" charset="2"/>
            <a:buChar char="§"/>
          </a:pPr>
          <a:r>
            <a:rPr lang="en-US" sz="1300" kern="1200" dirty="0"/>
            <a:t>Simplified Nutritional Assistance Program</a:t>
          </a:r>
        </a:p>
        <a:p>
          <a:pPr marL="114300" lvl="1" indent="-114300" algn="l" defTabSz="577850">
            <a:lnSpc>
              <a:spcPct val="90000"/>
            </a:lnSpc>
            <a:spcBef>
              <a:spcPct val="0"/>
            </a:spcBef>
            <a:spcAft>
              <a:spcPct val="15000"/>
            </a:spcAft>
            <a:buFont typeface="Wingdings" panose="05000000000000000000" pitchFamily="2" charset="2"/>
            <a:buChar char="§"/>
          </a:pPr>
          <a:r>
            <a:rPr lang="en-US" sz="1300" kern="1200" dirty="0"/>
            <a:t>Medical Assistance</a:t>
          </a:r>
        </a:p>
      </dsp:txBody>
      <dsp:txXfrm>
        <a:off x="0" y="231821"/>
        <a:ext cx="11381311" cy="2375100"/>
      </dsp:txXfrm>
    </dsp:sp>
    <dsp:sp modelId="{058BBDFA-4DA6-4B99-9801-1837930D02A6}">
      <dsp:nvSpPr>
        <dsp:cNvPr id="0" name=""/>
        <dsp:cNvSpPr/>
      </dsp:nvSpPr>
      <dsp:spPr>
        <a:xfrm>
          <a:off x="569065" y="39941"/>
          <a:ext cx="7966917" cy="38376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131" tIns="0" rIns="301131" bIns="0" numCol="1" spcCol="1270" anchor="ctr" anchorCtr="0">
          <a:noAutofit/>
        </a:bodyPr>
        <a:lstStyle/>
        <a:p>
          <a:pPr marL="0" lvl="0" indent="0" algn="l" defTabSz="577850">
            <a:lnSpc>
              <a:spcPct val="90000"/>
            </a:lnSpc>
            <a:spcBef>
              <a:spcPct val="0"/>
            </a:spcBef>
            <a:spcAft>
              <a:spcPct val="35000"/>
            </a:spcAft>
            <a:buNone/>
          </a:pPr>
          <a:r>
            <a:rPr lang="en-US" sz="1300" kern="1200" dirty="0"/>
            <a:t>Covered Transactions</a:t>
          </a:r>
        </a:p>
      </dsp:txBody>
      <dsp:txXfrm>
        <a:off x="587799" y="58675"/>
        <a:ext cx="7929449" cy="346292"/>
      </dsp:txXfrm>
    </dsp:sp>
    <dsp:sp modelId="{2E28B11F-9D80-461C-8893-8351268DF6A4}">
      <dsp:nvSpPr>
        <dsp:cNvPr id="0" name=""/>
        <dsp:cNvSpPr/>
      </dsp:nvSpPr>
      <dsp:spPr>
        <a:xfrm>
          <a:off x="0" y="2869001"/>
          <a:ext cx="11381311" cy="71662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3316" tIns="270764" rIns="883316" bIns="92456" numCol="1" spcCol="1270" anchor="t" anchorCtr="0">
          <a:noAutofit/>
        </a:bodyPr>
        <a:lstStyle/>
        <a:p>
          <a:pPr marL="114300" lvl="1" indent="-114300" algn="l" defTabSz="577850">
            <a:lnSpc>
              <a:spcPct val="90000"/>
            </a:lnSpc>
            <a:spcBef>
              <a:spcPct val="0"/>
            </a:spcBef>
            <a:spcAft>
              <a:spcPct val="15000"/>
            </a:spcAft>
            <a:buFont typeface="Wingdings" panose="05000000000000000000" pitchFamily="2" charset="2"/>
            <a:buChar char="§"/>
          </a:pPr>
          <a:r>
            <a:rPr lang="en-US" sz="1300" kern="1200" dirty="0"/>
            <a:t>Total amount of responses to the voter registration question broken down by “yes,” “no” and “please select” (no answer provided) for each of the covered transactions</a:t>
          </a:r>
        </a:p>
      </dsp:txBody>
      <dsp:txXfrm>
        <a:off x="0" y="2869001"/>
        <a:ext cx="11381311" cy="716625"/>
      </dsp:txXfrm>
    </dsp:sp>
    <dsp:sp modelId="{875CB261-ACB1-4028-AE4B-194AF25FF324}">
      <dsp:nvSpPr>
        <dsp:cNvPr id="0" name=""/>
        <dsp:cNvSpPr/>
      </dsp:nvSpPr>
      <dsp:spPr>
        <a:xfrm>
          <a:off x="569065" y="2677121"/>
          <a:ext cx="7966917" cy="38376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131" tIns="0" rIns="301131" bIns="0" numCol="1" spcCol="1270" anchor="ctr" anchorCtr="0">
          <a:noAutofit/>
        </a:bodyPr>
        <a:lstStyle/>
        <a:p>
          <a:pPr marL="0" lvl="0" indent="0" algn="l" defTabSz="577850">
            <a:lnSpc>
              <a:spcPct val="90000"/>
            </a:lnSpc>
            <a:spcBef>
              <a:spcPct val="0"/>
            </a:spcBef>
            <a:spcAft>
              <a:spcPct val="35000"/>
            </a:spcAft>
            <a:buNone/>
          </a:pPr>
          <a:r>
            <a:rPr lang="en-US" sz="1300" kern="1200" dirty="0"/>
            <a:t>Voter Preference Question </a:t>
          </a:r>
        </a:p>
      </dsp:txBody>
      <dsp:txXfrm>
        <a:off x="587799" y="2695855"/>
        <a:ext cx="7929449" cy="346292"/>
      </dsp:txXfrm>
    </dsp:sp>
    <dsp:sp modelId="{FD858210-441F-4B0A-A202-848C46363641}">
      <dsp:nvSpPr>
        <dsp:cNvPr id="0" name=""/>
        <dsp:cNvSpPr/>
      </dsp:nvSpPr>
      <dsp:spPr>
        <a:xfrm>
          <a:off x="0" y="3847706"/>
          <a:ext cx="11381311" cy="71662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3316" tIns="270764" rIns="883316" bIns="92456" numCol="1" spcCol="1270" anchor="t" anchorCtr="0">
          <a:noAutofit/>
        </a:bodyPr>
        <a:lstStyle/>
        <a:p>
          <a:pPr marL="114300" lvl="1" indent="-114300" algn="l" defTabSz="577850">
            <a:lnSpc>
              <a:spcPct val="90000"/>
            </a:lnSpc>
            <a:spcBef>
              <a:spcPct val="0"/>
            </a:spcBef>
            <a:spcAft>
              <a:spcPct val="15000"/>
            </a:spcAft>
            <a:buFont typeface="Wingdings" panose="05000000000000000000" pitchFamily="2" charset="2"/>
            <a:buChar char="§"/>
          </a:pPr>
          <a:r>
            <a:rPr lang="en-US" sz="1300" kern="1200" dirty="0"/>
            <a:t>Total responses in the evidence queue about distribution of the Voter Registration Form, broken down between “voter registration provided to/handed to Client” and “voter registration mailed to Client” </a:t>
          </a:r>
        </a:p>
      </dsp:txBody>
      <dsp:txXfrm>
        <a:off x="0" y="3847706"/>
        <a:ext cx="11381311" cy="716625"/>
      </dsp:txXfrm>
    </dsp:sp>
    <dsp:sp modelId="{9ACDDFA5-E2DE-4F4A-8AFD-7A4A6ABA97E1}">
      <dsp:nvSpPr>
        <dsp:cNvPr id="0" name=""/>
        <dsp:cNvSpPr/>
      </dsp:nvSpPr>
      <dsp:spPr>
        <a:xfrm>
          <a:off x="569065" y="3655826"/>
          <a:ext cx="7966917" cy="38376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131" tIns="0" rIns="301131" bIns="0" numCol="1" spcCol="1270" anchor="ctr" anchorCtr="0">
          <a:noAutofit/>
        </a:bodyPr>
        <a:lstStyle/>
        <a:p>
          <a:pPr marL="0" lvl="0" indent="0" algn="l" defTabSz="577850">
            <a:lnSpc>
              <a:spcPct val="90000"/>
            </a:lnSpc>
            <a:spcBef>
              <a:spcPct val="0"/>
            </a:spcBef>
            <a:spcAft>
              <a:spcPct val="35000"/>
            </a:spcAft>
            <a:buNone/>
          </a:pPr>
          <a:r>
            <a:rPr lang="en-US" sz="1300" kern="1200" dirty="0"/>
            <a:t>Distribution of the Voter Registration Application</a:t>
          </a:r>
        </a:p>
      </dsp:txBody>
      <dsp:txXfrm>
        <a:off x="587799" y="3674560"/>
        <a:ext cx="7929449" cy="34629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D6979-26D6-4F3D-B8DE-21B7C5E631E1}">
      <dsp:nvSpPr>
        <dsp:cNvPr id="0" name=""/>
        <dsp:cNvSpPr/>
      </dsp:nvSpPr>
      <dsp:spPr>
        <a:xfrm>
          <a:off x="0" y="252986"/>
          <a:ext cx="11284660" cy="82687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815" tIns="312420" rIns="875815"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t>Total number of Voter Registration Applications coded as being from Public Assistance Clients received by each County Board of Elections</a:t>
          </a:r>
        </a:p>
      </dsp:txBody>
      <dsp:txXfrm>
        <a:off x="0" y="252986"/>
        <a:ext cx="11284660" cy="826875"/>
      </dsp:txXfrm>
    </dsp:sp>
    <dsp:sp modelId="{8645D138-2D26-403C-A1A2-C43B67B2C177}">
      <dsp:nvSpPr>
        <dsp:cNvPr id="0" name=""/>
        <dsp:cNvSpPr/>
      </dsp:nvSpPr>
      <dsp:spPr>
        <a:xfrm>
          <a:off x="564233" y="31586"/>
          <a:ext cx="7899262" cy="442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573" tIns="0" rIns="298573" bIns="0" numCol="1" spcCol="1270" anchor="ctr" anchorCtr="0">
          <a:noAutofit/>
        </a:bodyPr>
        <a:lstStyle/>
        <a:p>
          <a:pPr marL="0" lvl="0" indent="0" algn="l" defTabSz="666750">
            <a:lnSpc>
              <a:spcPct val="90000"/>
            </a:lnSpc>
            <a:spcBef>
              <a:spcPct val="0"/>
            </a:spcBef>
            <a:spcAft>
              <a:spcPct val="35000"/>
            </a:spcAft>
            <a:buNone/>
          </a:pPr>
          <a:r>
            <a:rPr lang="en-US" sz="1500" kern="1200" dirty="0"/>
            <a:t>Voter Registration Applications</a:t>
          </a:r>
        </a:p>
      </dsp:txBody>
      <dsp:txXfrm>
        <a:off x="585849" y="53202"/>
        <a:ext cx="7856030" cy="399568"/>
      </dsp:txXfrm>
    </dsp:sp>
    <dsp:sp modelId="{AD9A6E12-CCE0-48CC-878F-32D9927DE018}">
      <dsp:nvSpPr>
        <dsp:cNvPr id="0" name=""/>
        <dsp:cNvSpPr/>
      </dsp:nvSpPr>
      <dsp:spPr>
        <a:xfrm>
          <a:off x="0" y="1382261"/>
          <a:ext cx="11284660" cy="82687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815" tIns="312420" rIns="875815"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t>Total of the responses to the question broken down by 'yes' or 'no' and 'please select' (no answer provided) for each of the covered transactions</a:t>
          </a:r>
        </a:p>
      </dsp:txBody>
      <dsp:txXfrm>
        <a:off x="0" y="1382261"/>
        <a:ext cx="11284660" cy="826875"/>
      </dsp:txXfrm>
    </dsp:sp>
    <dsp:sp modelId="{D9AE53F2-ADF2-4531-A36A-7648DE171B22}">
      <dsp:nvSpPr>
        <dsp:cNvPr id="0" name=""/>
        <dsp:cNvSpPr/>
      </dsp:nvSpPr>
      <dsp:spPr>
        <a:xfrm>
          <a:off x="564233" y="1160861"/>
          <a:ext cx="7899262" cy="442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573" tIns="0" rIns="298573" bIns="0" numCol="1" spcCol="1270" anchor="ctr" anchorCtr="0">
          <a:noAutofit/>
        </a:bodyPr>
        <a:lstStyle/>
        <a:p>
          <a:pPr marL="0" lvl="0" indent="0" algn="l" defTabSz="666750">
            <a:lnSpc>
              <a:spcPct val="90000"/>
            </a:lnSpc>
            <a:spcBef>
              <a:spcPct val="0"/>
            </a:spcBef>
            <a:spcAft>
              <a:spcPct val="35000"/>
            </a:spcAft>
            <a:buNone/>
          </a:pPr>
          <a:r>
            <a:rPr lang="en-US" sz="1500" kern="1200" dirty="0"/>
            <a:t>Voter Preference Question</a:t>
          </a:r>
        </a:p>
      </dsp:txBody>
      <dsp:txXfrm>
        <a:off x="585849" y="1182477"/>
        <a:ext cx="7856030" cy="399568"/>
      </dsp:txXfrm>
    </dsp:sp>
    <dsp:sp modelId="{2A4F83CC-AE82-44DB-9B76-3AD71458571F}">
      <dsp:nvSpPr>
        <dsp:cNvPr id="0" name=""/>
        <dsp:cNvSpPr/>
      </dsp:nvSpPr>
      <dsp:spPr>
        <a:xfrm>
          <a:off x="0" y="2511537"/>
          <a:ext cx="11284660" cy="82687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815" tIns="312420" rIns="875815"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t>Total numbers by County of the responses in the evidence queue about distribution of the Voter Registration Application, broken down between “voter registration provided to/handed to Client” and “voter registration mailed to Client” </a:t>
          </a:r>
        </a:p>
      </dsp:txBody>
      <dsp:txXfrm>
        <a:off x="0" y="2511537"/>
        <a:ext cx="11284660" cy="826875"/>
      </dsp:txXfrm>
    </dsp:sp>
    <dsp:sp modelId="{516AFBE0-D8C0-4EB2-AF10-F9D8BE0637C2}">
      <dsp:nvSpPr>
        <dsp:cNvPr id="0" name=""/>
        <dsp:cNvSpPr/>
      </dsp:nvSpPr>
      <dsp:spPr>
        <a:xfrm>
          <a:off x="564233" y="2290137"/>
          <a:ext cx="7899262" cy="442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573" tIns="0" rIns="298573" bIns="0" numCol="1" spcCol="1270" anchor="ctr" anchorCtr="0">
          <a:noAutofit/>
        </a:bodyPr>
        <a:lstStyle/>
        <a:p>
          <a:pPr marL="0" lvl="0" indent="0" algn="l" defTabSz="666750">
            <a:lnSpc>
              <a:spcPct val="90000"/>
            </a:lnSpc>
            <a:spcBef>
              <a:spcPct val="0"/>
            </a:spcBef>
            <a:spcAft>
              <a:spcPct val="35000"/>
            </a:spcAft>
            <a:buNone/>
          </a:pPr>
          <a:r>
            <a:rPr lang="en-US" sz="1500" b="0" kern="1200" dirty="0"/>
            <a:t>Distribution of Voter Registration Applications</a:t>
          </a:r>
        </a:p>
      </dsp:txBody>
      <dsp:txXfrm>
        <a:off x="585849" y="2311753"/>
        <a:ext cx="7856030" cy="399568"/>
      </dsp:txXfrm>
    </dsp:sp>
    <dsp:sp modelId="{FBCBF0BC-183A-4E6C-857D-85CCA64E35B1}">
      <dsp:nvSpPr>
        <dsp:cNvPr id="0" name=""/>
        <dsp:cNvSpPr/>
      </dsp:nvSpPr>
      <dsp:spPr>
        <a:xfrm>
          <a:off x="0" y="3640812"/>
          <a:ext cx="11284660" cy="82687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815" tIns="312420" rIns="875815"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t>Percentage of the total number of submitted voter registration applications to the CBE divided by the total aggregate number of covered transactions for that county</a:t>
          </a:r>
        </a:p>
      </dsp:txBody>
      <dsp:txXfrm>
        <a:off x="0" y="3640812"/>
        <a:ext cx="11284660" cy="826875"/>
      </dsp:txXfrm>
    </dsp:sp>
    <dsp:sp modelId="{E259BCA7-E055-478C-8605-2BA0F994E484}">
      <dsp:nvSpPr>
        <dsp:cNvPr id="0" name=""/>
        <dsp:cNvSpPr/>
      </dsp:nvSpPr>
      <dsp:spPr>
        <a:xfrm>
          <a:off x="564233" y="3419412"/>
          <a:ext cx="7899262" cy="442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573" tIns="0" rIns="298573" bIns="0" numCol="1" spcCol="1270" anchor="ctr" anchorCtr="0">
          <a:noAutofit/>
        </a:bodyPr>
        <a:lstStyle/>
        <a:p>
          <a:pPr marL="0" lvl="0" indent="0" algn="l" defTabSz="666750">
            <a:lnSpc>
              <a:spcPct val="90000"/>
            </a:lnSpc>
            <a:spcBef>
              <a:spcPct val="0"/>
            </a:spcBef>
            <a:spcAft>
              <a:spcPct val="35000"/>
            </a:spcAft>
            <a:buNone/>
          </a:pPr>
          <a:r>
            <a:rPr lang="en-US" sz="1500" kern="1200" dirty="0"/>
            <a:t>Ratios by County</a:t>
          </a:r>
        </a:p>
      </dsp:txBody>
      <dsp:txXfrm>
        <a:off x="585849" y="3441028"/>
        <a:ext cx="7856030" cy="39956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7D080-CECA-49FC-B8A7-3D429091EF9B}">
      <dsp:nvSpPr>
        <dsp:cNvPr id="0" name=""/>
        <dsp:cNvSpPr/>
      </dsp:nvSpPr>
      <dsp:spPr>
        <a:xfrm>
          <a:off x="0" y="0"/>
          <a:ext cx="9493954" cy="2630646"/>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2A0161-6EA0-440C-A103-0112C4FA2E81}">
      <dsp:nvSpPr>
        <dsp:cNvPr id="0" name=""/>
        <dsp:cNvSpPr/>
      </dsp:nvSpPr>
      <dsp:spPr>
        <a:xfrm>
          <a:off x="284818" y="350752"/>
          <a:ext cx="2788849" cy="1929140"/>
        </a:xfrm>
        <a:prstGeom prst="roundRect">
          <a:avLst>
            <a:gd name="adj" fmla="val 10000"/>
          </a:avLst>
        </a:prstGeom>
        <a:blipFill rotWithShape="1">
          <a:blip xmlns:r="http://schemas.openxmlformats.org/officeDocument/2006/relationships" r:embed="rId1"/>
          <a:srcRect/>
          <a:stretch>
            <a:fillRect l="-1000" r="-1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70A3CE-0FF8-474C-A1FE-93F0BF0C76FF}">
      <dsp:nvSpPr>
        <dsp:cNvPr id="0" name=""/>
        <dsp:cNvSpPr/>
      </dsp:nvSpPr>
      <dsp:spPr>
        <a:xfrm rot="10800000">
          <a:off x="284818" y="2630646"/>
          <a:ext cx="2788849" cy="3215234"/>
        </a:xfrm>
        <a:prstGeom prst="round2SameRect">
          <a:avLst>
            <a:gd name="adj1" fmla="val 10500"/>
            <a:gd name="adj2" fmla="val 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t>Our website address is  </a:t>
          </a:r>
          <a:r>
            <a:rPr lang="en-US" sz="2100" u="sng" kern="1200" dirty="0">
              <a:solidFill>
                <a:schemeClr val="bg1">
                  <a:lumMod val="95000"/>
                </a:schemeClr>
              </a:solidFill>
            </a:rPr>
            <a:t>www.ncsbe.gov </a:t>
          </a:r>
        </a:p>
      </dsp:txBody>
      <dsp:txXfrm rot="10800000">
        <a:off x="370585" y="2630646"/>
        <a:ext cx="2617315" cy="3129467"/>
      </dsp:txXfrm>
    </dsp:sp>
    <dsp:sp modelId="{5ADC7CCA-EC46-49F0-ABFF-EC2823CB9DE1}">
      <dsp:nvSpPr>
        <dsp:cNvPr id="0" name=""/>
        <dsp:cNvSpPr/>
      </dsp:nvSpPr>
      <dsp:spPr>
        <a:xfrm>
          <a:off x="3352552" y="350752"/>
          <a:ext cx="2788849" cy="1929140"/>
        </a:xfrm>
        <a:prstGeom prst="roundRect">
          <a:avLst>
            <a:gd name="adj" fmla="val 10000"/>
          </a:avLst>
        </a:prstGeom>
        <a:blipFill rotWithShape="1">
          <a:blip xmlns:r="http://schemas.openxmlformats.org/officeDocument/2006/relationships" r:embed="rId2"/>
          <a:srcRect/>
          <a:stretch>
            <a:fillRect l="-3000" r="-3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867A72-B95E-4FFA-B715-91B94615DDC7}">
      <dsp:nvSpPr>
        <dsp:cNvPr id="0" name=""/>
        <dsp:cNvSpPr/>
      </dsp:nvSpPr>
      <dsp:spPr>
        <a:xfrm rot="10800000">
          <a:off x="3352552" y="2630646"/>
          <a:ext cx="2788849" cy="3215234"/>
        </a:xfrm>
        <a:prstGeom prst="round2SameRect">
          <a:avLst>
            <a:gd name="adj1" fmla="val 10500"/>
            <a:gd name="adj2" fmla="val 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t>Click the “Registering” tab near the top of the homepage. Scroll toward the bottom of the page and click the box that states “National Voter Registration Act (NVRA)”</a:t>
          </a:r>
        </a:p>
      </dsp:txBody>
      <dsp:txXfrm rot="10800000">
        <a:off x="3438319" y="2630646"/>
        <a:ext cx="2617315" cy="3129467"/>
      </dsp:txXfrm>
    </dsp:sp>
    <dsp:sp modelId="{25617F83-622A-489D-8BAB-74BDAC09570F}">
      <dsp:nvSpPr>
        <dsp:cNvPr id="0" name=""/>
        <dsp:cNvSpPr/>
      </dsp:nvSpPr>
      <dsp:spPr>
        <a:xfrm>
          <a:off x="6420287" y="350752"/>
          <a:ext cx="2788849" cy="1929140"/>
        </a:xfrm>
        <a:prstGeom prst="roundRect">
          <a:avLst>
            <a:gd name="adj" fmla="val 10000"/>
          </a:avLst>
        </a:prstGeom>
        <a:blipFill rotWithShape="1">
          <a:blip xmlns:r="http://schemas.openxmlformats.org/officeDocument/2006/relationships" r:embed="rId3"/>
          <a:srcRect/>
          <a:stretch>
            <a:fillRect l="-3000" r="-3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BB9AF1-AC47-4430-9966-A6736767B754}">
      <dsp:nvSpPr>
        <dsp:cNvPr id="0" name=""/>
        <dsp:cNvSpPr/>
      </dsp:nvSpPr>
      <dsp:spPr>
        <a:xfrm rot="10800000">
          <a:off x="6420287" y="2630646"/>
          <a:ext cx="2788849" cy="3215234"/>
        </a:xfrm>
        <a:prstGeom prst="round2SameRect">
          <a:avLst>
            <a:gd name="adj1" fmla="val 10500"/>
            <a:gd name="adj2" fmla="val 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t>To access the monthly statistics on NVRA registrations and to order Voter Registration Applications use the links in the box on the right side of the page</a:t>
          </a:r>
        </a:p>
      </dsp:txBody>
      <dsp:txXfrm rot="10800000">
        <a:off x="6506054" y="2630646"/>
        <a:ext cx="2617315" cy="312946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F2005-1A27-40DB-A18A-E38B5EE51084}">
      <dsp:nvSpPr>
        <dsp:cNvPr id="0" name=""/>
        <dsp:cNvSpPr/>
      </dsp:nvSpPr>
      <dsp:spPr>
        <a:xfrm rot="5400000">
          <a:off x="5622359" y="-1004002"/>
          <a:ext cx="4611587" cy="7021595"/>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b="0" kern="1200" dirty="0"/>
            <a:t>Significant decrease in the number of Voter Registration Applications</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b="0" kern="1200" dirty="0"/>
        </a:p>
        <a:p>
          <a:pPr marL="228600" lvl="1" indent="-228600" algn="l" defTabSz="889000">
            <a:lnSpc>
              <a:spcPct val="90000"/>
            </a:lnSpc>
            <a:spcBef>
              <a:spcPct val="0"/>
            </a:spcBef>
            <a:spcAft>
              <a:spcPct val="15000"/>
            </a:spcAft>
            <a:buFont typeface="Wingdings" panose="05000000000000000000" pitchFamily="2" charset="2"/>
            <a:buChar char="§"/>
          </a:pPr>
          <a:r>
            <a:rPr lang="en-US" sz="2000" b="0" kern="1200" dirty="0"/>
            <a:t>Significant decrease in the county’s ratio</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b="0" kern="1200" dirty="0"/>
        </a:p>
        <a:p>
          <a:pPr marL="228600" lvl="1" indent="-228600" algn="l" defTabSz="889000">
            <a:lnSpc>
              <a:spcPct val="90000"/>
            </a:lnSpc>
            <a:spcBef>
              <a:spcPct val="0"/>
            </a:spcBef>
            <a:spcAft>
              <a:spcPct val="15000"/>
            </a:spcAft>
            <a:buFont typeface="Wingdings" panose="05000000000000000000" pitchFamily="2" charset="2"/>
            <a:buChar char="§"/>
          </a:pPr>
          <a:r>
            <a:rPr lang="en-US" sz="2000" b="0" kern="1200" dirty="0"/>
            <a:t>Significant changes in the number of Voter Registrations Applications mailed</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b="0" kern="1200" dirty="0"/>
        </a:p>
        <a:p>
          <a:pPr marL="228600" lvl="1" indent="-228600" algn="l" defTabSz="889000">
            <a:lnSpc>
              <a:spcPct val="90000"/>
            </a:lnSpc>
            <a:spcBef>
              <a:spcPct val="0"/>
            </a:spcBef>
            <a:spcAft>
              <a:spcPct val="15000"/>
            </a:spcAft>
            <a:buFont typeface="Wingdings" panose="05000000000000000000" pitchFamily="2" charset="2"/>
            <a:buChar char="§"/>
          </a:pPr>
          <a:r>
            <a:rPr lang="en-US" sz="2000" b="0" kern="1200" dirty="0"/>
            <a:t>Significant changes in responses to the Voter Preference Question </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b="0" kern="1200" dirty="0"/>
        </a:p>
        <a:p>
          <a:pPr marL="228600" lvl="1" indent="-228600" algn="l" defTabSz="889000">
            <a:lnSpc>
              <a:spcPct val="90000"/>
            </a:lnSpc>
            <a:spcBef>
              <a:spcPct val="0"/>
            </a:spcBef>
            <a:spcAft>
              <a:spcPct val="15000"/>
            </a:spcAft>
            <a:buFont typeface="Wingdings" panose="05000000000000000000" pitchFamily="2" charset="2"/>
            <a:buChar char="§"/>
          </a:pPr>
          <a:r>
            <a:rPr lang="en-US" sz="2000" b="0" kern="1200" dirty="0"/>
            <a:t>Large amount of incomplete Voter Registration Applications</a:t>
          </a:r>
        </a:p>
      </dsp:txBody>
      <dsp:txXfrm rot="-5400000">
        <a:off x="4417356" y="426120"/>
        <a:ext cx="6796476" cy="4161349"/>
      </dsp:txXfrm>
    </dsp:sp>
    <dsp:sp modelId="{C3E6BBBE-1A9C-403F-89E0-E4523AC6F7B0}">
      <dsp:nvSpPr>
        <dsp:cNvPr id="0" name=""/>
        <dsp:cNvSpPr/>
      </dsp:nvSpPr>
      <dsp:spPr>
        <a:xfrm>
          <a:off x="1530" y="1105902"/>
          <a:ext cx="4415824" cy="3440648"/>
        </a:xfrm>
        <a:prstGeom prst="roundRect">
          <a:avLst/>
        </a:prstGeom>
        <a:solidFill>
          <a:schemeClr val="accent1">
            <a:hueOff val="0"/>
            <a:satOff val="0"/>
            <a:lumOff val="0"/>
          </a:schemeClr>
        </a:solidFill>
        <a:ln w="22225" cap="rnd" cmpd="sng" algn="ctr">
          <a:solidFill>
            <a:schemeClr val="accen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US" sz="2000" kern="1200" dirty="0">
              <a:solidFill>
                <a:schemeClr val="bg1"/>
              </a:solidFill>
            </a:rPr>
            <a:t>The SBE will provide to each county board of elections and county DSS office the data and analysis described in the previous slide. </a:t>
          </a:r>
        </a:p>
        <a:p>
          <a:pPr marL="0" lvl="0" indent="0" algn="ctr" defTabSz="889000">
            <a:lnSpc>
              <a:spcPct val="90000"/>
            </a:lnSpc>
            <a:spcBef>
              <a:spcPct val="0"/>
            </a:spcBef>
            <a:spcAft>
              <a:spcPct val="35000"/>
            </a:spcAft>
            <a:buFont typeface="Symbol" panose="05050102010706020507" pitchFamily="18" charset="2"/>
            <a:buNone/>
          </a:pPr>
          <a:endParaRPr lang="en-US" sz="2000" kern="1200" dirty="0">
            <a:solidFill>
              <a:schemeClr val="bg1"/>
            </a:solidFill>
          </a:endParaRPr>
        </a:p>
        <a:p>
          <a:pPr marL="0" lvl="0" indent="0" algn="ctr" defTabSz="889000">
            <a:lnSpc>
              <a:spcPct val="90000"/>
            </a:lnSpc>
            <a:spcBef>
              <a:spcPct val="0"/>
            </a:spcBef>
            <a:spcAft>
              <a:spcPct val="35000"/>
            </a:spcAft>
            <a:buFont typeface="Symbol" panose="05050102010706020507" pitchFamily="18" charset="2"/>
            <a:buNone/>
          </a:pPr>
          <a:r>
            <a:rPr lang="en-US" sz="2000" kern="1200" dirty="0">
              <a:solidFill>
                <a:schemeClr val="bg1"/>
              </a:solidFill>
            </a:rPr>
            <a:t> The SBE will also review with each local agency the following:</a:t>
          </a:r>
        </a:p>
      </dsp:txBody>
      <dsp:txXfrm>
        <a:off x="169489" y="1273861"/>
        <a:ext cx="4079906" cy="310473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BEC74-2764-4F1C-BF07-2CB825642C04}">
      <dsp:nvSpPr>
        <dsp:cNvPr id="0" name=""/>
        <dsp:cNvSpPr/>
      </dsp:nvSpPr>
      <dsp:spPr>
        <a:xfrm>
          <a:off x="0" y="599978"/>
          <a:ext cx="10381130" cy="39705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NVRA Implementation or Compliance Issues</a:t>
          </a:r>
        </a:p>
      </dsp:txBody>
      <dsp:txXfrm>
        <a:off x="19383" y="619361"/>
        <a:ext cx="10342364" cy="358289"/>
      </dsp:txXfrm>
    </dsp:sp>
    <dsp:sp modelId="{FD0C75CE-9915-4940-9170-A9050095404E}">
      <dsp:nvSpPr>
        <dsp:cNvPr id="0" name=""/>
        <dsp:cNvSpPr/>
      </dsp:nvSpPr>
      <dsp:spPr>
        <a:xfrm>
          <a:off x="0" y="1081773"/>
          <a:ext cx="1038113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601" tIns="20320" rIns="113792" bIns="20320" numCol="1" spcCol="1270" anchor="t" anchorCtr="0">
          <a:noAutofit/>
        </a:bodyPr>
        <a:lstStyle/>
        <a:p>
          <a:pPr marL="171450" lvl="1" indent="-171450" algn="l" defTabSz="711200">
            <a:lnSpc>
              <a:spcPct val="90000"/>
            </a:lnSpc>
            <a:spcBef>
              <a:spcPct val="0"/>
            </a:spcBef>
            <a:spcAft>
              <a:spcPct val="20000"/>
            </a:spcAft>
            <a:buFont typeface="Wingdings" panose="05000000000000000000" pitchFamily="2" charset="2"/>
            <a:buChar char="§"/>
          </a:pPr>
          <a:r>
            <a:rPr lang="en-US" sz="1600" kern="1200" dirty="0"/>
            <a:t>SBE will conduct an investigation of the problem with the affected county board of elections, the DHHS NVRA Point Person and the Local NVRA Point Person</a:t>
          </a:r>
        </a:p>
        <a:p>
          <a:pPr marL="57150" lvl="1" indent="-57150" algn="l" defTabSz="222250">
            <a:lnSpc>
              <a:spcPct val="90000"/>
            </a:lnSpc>
            <a:spcBef>
              <a:spcPct val="0"/>
            </a:spcBef>
            <a:spcAft>
              <a:spcPct val="20000"/>
            </a:spcAft>
            <a:buFont typeface="Wingdings" panose="05000000000000000000" pitchFamily="2" charset="2"/>
            <a:buChar char="§"/>
          </a:pPr>
          <a:endParaRPr lang="en-US" sz="500" kern="1200" dirty="0"/>
        </a:p>
        <a:p>
          <a:pPr marL="171450" lvl="1" indent="-171450" algn="l" defTabSz="711200">
            <a:lnSpc>
              <a:spcPct val="90000"/>
            </a:lnSpc>
            <a:spcBef>
              <a:spcPct val="0"/>
            </a:spcBef>
            <a:spcAft>
              <a:spcPct val="20000"/>
            </a:spcAft>
            <a:buFont typeface="Wingdings" panose="05000000000000000000" pitchFamily="2" charset="2"/>
            <a:buChar char="§"/>
          </a:pPr>
          <a:r>
            <a:rPr lang="en-US" sz="1600" kern="1200" dirty="0"/>
            <a:t>All three individuals will use their best efforts to coordinate remedial action </a:t>
          </a:r>
          <a:r>
            <a:rPr lang="en-US" sz="1600" i="1" kern="1200" dirty="0"/>
            <a:t>(i.e. provide voter registration services to clients that had not received service, additional NVRA trainings, etc.)</a:t>
          </a:r>
          <a:endParaRPr lang="en-US" sz="1400" kern="1200" dirty="0"/>
        </a:p>
      </dsp:txBody>
      <dsp:txXfrm>
        <a:off x="0" y="1081773"/>
        <a:ext cx="10381130" cy="1059840"/>
      </dsp:txXfrm>
    </dsp:sp>
    <dsp:sp modelId="{00A718EF-8D45-4B15-A274-C03CAF40C4DA}">
      <dsp:nvSpPr>
        <dsp:cNvPr id="0" name=""/>
        <dsp:cNvSpPr/>
      </dsp:nvSpPr>
      <dsp:spPr>
        <a:xfrm>
          <a:off x="0" y="2252149"/>
          <a:ext cx="10381130" cy="39205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Complaints</a:t>
          </a:r>
        </a:p>
      </dsp:txBody>
      <dsp:txXfrm>
        <a:off x="19139" y="2271288"/>
        <a:ext cx="10342852" cy="353781"/>
      </dsp:txXfrm>
    </dsp:sp>
    <dsp:sp modelId="{E2050C9E-4991-4D83-8081-BF9DE27229F5}">
      <dsp:nvSpPr>
        <dsp:cNvPr id="0" name=""/>
        <dsp:cNvSpPr/>
      </dsp:nvSpPr>
      <dsp:spPr>
        <a:xfrm>
          <a:off x="0" y="2797946"/>
          <a:ext cx="10381130" cy="164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601" tIns="20320" rIns="113792" bIns="20320" numCol="1" spcCol="1270" anchor="t" anchorCtr="0">
          <a:noAutofit/>
        </a:bodyPr>
        <a:lstStyle/>
        <a:p>
          <a:pPr marL="171450" lvl="1" indent="-171450" algn="l" defTabSz="711200">
            <a:lnSpc>
              <a:spcPct val="90000"/>
            </a:lnSpc>
            <a:spcBef>
              <a:spcPct val="0"/>
            </a:spcBef>
            <a:spcAft>
              <a:spcPct val="20000"/>
            </a:spcAft>
            <a:buFont typeface="Wingdings" panose="05000000000000000000" pitchFamily="2" charset="2"/>
            <a:buChar char="§"/>
          </a:pPr>
          <a:r>
            <a:rPr lang="en-US" sz="1600" kern="1200" dirty="0"/>
            <a:t>Complaints made by the public regarding voter registration must be forwarded by the receiving agency to the following:</a:t>
          </a:r>
        </a:p>
        <a:p>
          <a:pPr marL="57150" lvl="1" indent="-57150" algn="l" defTabSz="177800">
            <a:lnSpc>
              <a:spcPct val="90000"/>
            </a:lnSpc>
            <a:spcBef>
              <a:spcPct val="0"/>
            </a:spcBef>
            <a:spcAft>
              <a:spcPct val="20000"/>
            </a:spcAft>
            <a:buChar char="•"/>
          </a:pPr>
          <a:endParaRPr lang="en-US" sz="400" kern="1200" dirty="0"/>
        </a:p>
        <a:p>
          <a:pPr marL="342900" lvl="2" indent="-171450" algn="l" defTabSz="711200">
            <a:lnSpc>
              <a:spcPct val="90000"/>
            </a:lnSpc>
            <a:spcBef>
              <a:spcPct val="0"/>
            </a:spcBef>
            <a:spcAft>
              <a:spcPct val="20000"/>
            </a:spcAft>
            <a:buFont typeface="Wingdings" panose="05000000000000000000" pitchFamily="2" charset="2"/>
            <a:buChar char="§"/>
          </a:pPr>
          <a:r>
            <a:rPr lang="en-US" sz="1600" kern="1200" dirty="0"/>
            <a:t> Local NVRA Point Person</a:t>
          </a:r>
        </a:p>
        <a:p>
          <a:pPr marL="342900" lvl="2" indent="-171450" algn="l" defTabSz="711200">
            <a:lnSpc>
              <a:spcPct val="90000"/>
            </a:lnSpc>
            <a:spcBef>
              <a:spcPct val="0"/>
            </a:spcBef>
            <a:spcAft>
              <a:spcPct val="20000"/>
            </a:spcAft>
            <a:buFont typeface="Wingdings" panose="05000000000000000000" pitchFamily="2" charset="2"/>
            <a:buChar char="§"/>
          </a:pPr>
          <a:r>
            <a:rPr lang="en-US" sz="1600" kern="1200" dirty="0"/>
            <a:t> DHHS NVRA Point Person</a:t>
          </a:r>
        </a:p>
        <a:p>
          <a:pPr marL="342900" lvl="2" indent="-171450" algn="l" defTabSz="711200">
            <a:lnSpc>
              <a:spcPct val="90000"/>
            </a:lnSpc>
            <a:spcBef>
              <a:spcPct val="0"/>
            </a:spcBef>
            <a:spcAft>
              <a:spcPct val="20000"/>
            </a:spcAft>
            <a:buFont typeface="Wingdings" panose="05000000000000000000" pitchFamily="2" charset="2"/>
            <a:buChar char="§"/>
          </a:pPr>
          <a:r>
            <a:rPr lang="en-US" sz="1600" kern="1200" dirty="0"/>
            <a:t> State Board of Elections NVRA Staff  </a:t>
          </a:r>
        </a:p>
      </dsp:txBody>
      <dsp:txXfrm>
        <a:off x="0" y="2797946"/>
        <a:ext cx="10381130" cy="164934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718EF-8D45-4B15-A274-C03CAF40C4DA}">
      <dsp:nvSpPr>
        <dsp:cNvPr id="0" name=""/>
        <dsp:cNvSpPr/>
      </dsp:nvSpPr>
      <dsp:spPr>
        <a:xfrm>
          <a:off x="0" y="0"/>
          <a:ext cx="10381130" cy="39205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Individual Corrective Actions</a:t>
          </a:r>
        </a:p>
      </dsp:txBody>
      <dsp:txXfrm>
        <a:off x="19139" y="19139"/>
        <a:ext cx="10342852" cy="353781"/>
      </dsp:txXfrm>
    </dsp:sp>
    <dsp:sp modelId="{4B173F68-B0B2-488B-8DC6-D971C876768A}">
      <dsp:nvSpPr>
        <dsp:cNvPr id="0" name=""/>
        <dsp:cNvSpPr/>
      </dsp:nvSpPr>
      <dsp:spPr>
        <a:xfrm>
          <a:off x="0" y="417611"/>
          <a:ext cx="10381130" cy="424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601" tIns="20320" rIns="113792" bIns="20320" numCol="1" spcCol="1270" anchor="t" anchorCtr="0">
          <a:noAutofit/>
        </a:bodyPr>
        <a:lstStyle/>
        <a:p>
          <a:pPr marL="171450" lvl="1" indent="-171450" algn="l" defTabSz="711200">
            <a:lnSpc>
              <a:spcPct val="90000"/>
            </a:lnSpc>
            <a:spcBef>
              <a:spcPct val="0"/>
            </a:spcBef>
            <a:spcAft>
              <a:spcPct val="20000"/>
            </a:spcAft>
            <a:buFont typeface="Wingdings" panose="05000000000000000000" pitchFamily="2" charset="2"/>
            <a:buChar char="§"/>
          </a:pPr>
          <a:r>
            <a:rPr lang="en-US" sz="1600" kern="1200" dirty="0"/>
            <a:t>If an employee of the SBE, CBE , county DSS office or a third party determines that an identifiable client did not receive a Voter Registration Application, the person should notify the Local NVRA Point Person in the relevant office no later than </a:t>
          </a:r>
          <a:r>
            <a:rPr lang="en-US" sz="1600" kern="1200" dirty="0">
              <a:solidFill>
                <a:srgbClr val="C00000"/>
              </a:solidFill>
            </a:rPr>
            <a:t>5 business days </a:t>
          </a:r>
          <a:r>
            <a:rPr lang="en-US" sz="1600" kern="1200" dirty="0"/>
            <a:t>from the date of discovery </a:t>
          </a:r>
          <a:r>
            <a:rPr lang="en-US" sz="1600" i="1" kern="1200" dirty="0"/>
            <a:t>(Medicaid ex </a:t>
          </a:r>
          <a:r>
            <a:rPr lang="en-US" sz="1600" i="1" kern="1200" dirty="0" err="1"/>
            <a:t>parte</a:t>
          </a:r>
          <a:r>
            <a:rPr lang="en-US" sz="1600" i="1" kern="1200" dirty="0"/>
            <a:t> renewals &amp; recertifications are excluded)</a:t>
          </a:r>
          <a:r>
            <a:rPr lang="en-US" sz="1600" i="0" kern="1200" dirty="0"/>
            <a:t>.</a:t>
          </a:r>
          <a:endParaRPr lang="en-US" sz="1800" i="0" kern="1200" dirty="0"/>
        </a:p>
        <a:p>
          <a:pPr marL="57150" lvl="1" indent="-57150" algn="l" defTabSz="400050">
            <a:lnSpc>
              <a:spcPct val="90000"/>
            </a:lnSpc>
            <a:spcBef>
              <a:spcPct val="0"/>
            </a:spcBef>
            <a:spcAft>
              <a:spcPct val="20000"/>
            </a:spcAft>
            <a:buFont typeface="Wingdings" panose="05000000000000000000" pitchFamily="2" charset="2"/>
            <a:buChar char="§"/>
          </a:pPr>
          <a:endParaRPr lang="en-US" sz="900" kern="1200" dirty="0"/>
        </a:p>
        <a:p>
          <a:pPr marL="171450" lvl="1" indent="-171450" algn="l" defTabSz="711200">
            <a:lnSpc>
              <a:spcPct val="90000"/>
            </a:lnSpc>
            <a:spcBef>
              <a:spcPct val="0"/>
            </a:spcBef>
            <a:spcAft>
              <a:spcPct val="20000"/>
            </a:spcAft>
            <a:buFont typeface="Wingdings" panose="05000000000000000000" pitchFamily="2" charset="2"/>
            <a:buChar char="§"/>
          </a:pPr>
          <a:r>
            <a:rPr lang="en-US" sz="1600" kern="1200" dirty="0"/>
            <a:t>Within </a:t>
          </a:r>
          <a:r>
            <a:rPr lang="en-US" sz="1600" kern="1200" dirty="0">
              <a:solidFill>
                <a:srgbClr val="C00000"/>
              </a:solidFill>
            </a:rPr>
            <a:t>14 days of receiving the notice</a:t>
          </a:r>
          <a:r>
            <a:rPr lang="en-US" sz="1600" kern="1200" dirty="0"/>
            <a:t>, the Local NVRA Point Person must send a remedial mailing to the client with an enclosed Voter Registration Application and explanatory notice</a:t>
          </a:r>
        </a:p>
        <a:p>
          <a:pPr marL="57150" lvl="1" indent="-57150" algn="l" defTabSz="311150">
            <a:lnSpc>
              <a:spcPct val="90000"/>
            </a:lnSpc>
            <a:spcBef>
              <a:spcPct val="0"/>
            </a:spcBef>
            <a:spcAft>
              <a:spcPct val="20000"/>
            </a:spcAft>
            <a:buFont typeface="Wingdings" panose="05000000000000000000" pitchFamily="2" charset="2"/>
            <a:buChar char="§"/>
          </a:pPr>
          <a:endParaRPr lang="en-US" sz="700" kern="1200" dirty="0"/>
        </a:p>
        <a:p>
          <a:pPr marL="171450" lvl="1" indent="-171450" algn="l" defTabSz="711200">
            <a:lnSpc>
              <a:spcPct val="90000"/>
            </a:lnSpc>
            <a:spcBef>
              <a:spcPct val="0"/>
            </a:spcBef>
            <a:spcAft>
              <a:spcPct val="20000"/>
            </a:spcAft>
            <a:buFont typeface="Wingdings" panose="05000000000000000000" pitchFamily="2" charset="2"/>
            <a:buChar char="§"/>
          </a:pPr>
          <a:r>
            <a:rPr lang="en-US" sz="1600" kern="1200" dirty="0"/>
            <a:t>The </a:t>
          </a:r>
          <a:r>
            <a:rPr lang="en-US" sz="1600" kern="1200" dirty="0">
              <a:solidFill>
                <a:srgbClr val="C00000"/>
              </a:solidFill>
            </a:rPr>
            <a:t>explanatory notice </a:t>
          </a:r>
          <a:r>
            <a:rPr lang="en-US" sz="1600" kern="1200" dirty="0"/>
            <a:t>should have the following components:</a:t>
          </a:r>
        </a:p>
        <a:p>
          <a:pPr marL="342900" lvl="2" indent="-171450" algn="l" defTabSz="711200">
            <a:lnSpc>
              <a:spcPct val="100000"/>
            </a:lnSpc>
            <a:spcBef>
              <a:spcPct val="0"/>
            </a:spcBef>
            <a:spcAft>
              <a:spcPct val="20000"/>
            </a:spcAft>
            <a:buFont typeface="Wingdings" panose="05000000000000000000" pitchFamily="2" charset="2"/>
            <a:buChar char="§"/>
          </a:pPr>
          <a:r>
            <a:rPr lang="en-US" sz="1600" kern="1200" dirty="0"/>
            <a:t>He or she is receiving the mailing because (s)he may not have been afforded the opportunity to apply to register to vote</a:t>
          </a:r>
        </a:p>
        <a:p>
          <a:pPr marL="342900" lvl="2" indent="-171450" algn="l" defTabSz="711200">
            <a:lnSpc>
              <a:spcPct val="100000"/>
            </a:lnSpc>
            <a:spcBef>
              <a:spcPct val="0"/>
            </a:spcBef>
            <a:spcAft>
              <a:spcPct val="20000"/>
            </a:spcAft>
            <a:buFont typeface="Wingdings" panose="05000000000000000000" pitchFamily="2" charset="2"/>
            <a:buChar char="§"/>
          </a:pPr>
          <a:r>
            <a:rPr lang="en-US" sz="1600" kern="1200" dirty="0"/>
            <a:t>The mailing does not affect the individual’s registration status if the individual is already registered to vote at their current address</a:t>
          </a:r>
        </a:p>
        <a:p>
          <a:pPr marL="342900" lvl="2" indent="-171450" algn="l" defTabSz="711200">
            <a:lnSpc>
              <a:spcPct val="100000"/>
            </a:lnSpc>
            <a:spcBef>
              <a:spcPct val="0"/>
            </a:spcBef>
            <a:spcAft>
              <a:spcPct val="20000"/>
            </a:spcAft>
            <a:buFont typeface="Wingdings" panose="05000000000000000000" pitchFamily="2" charset="2"/>
            <a:buChar char="§"/>
          </a:pPr>
          <a:r>
            <a:rPr lang="en-US" sz="1600" kern="1200" dirty="0"/>
            <a:t>Receipt of this mailing does not indicate any information about the individual’s eligibility to register to vote</a:t>
          </a:r>
        </a:p>
        <a:p>
          <a:pPr marL="342900" lvl="2" indent="-171450" algn="l" defTabSz="711200">
            <a:lnSpc>
              <a:spcPct val="100000"/>
            </a:lnSpc>
            <a:spcBef>
              <a:spcPct val="0"/>
            </a:spcBef>
            <a:spcAft>
              <a:spcPct val="20000"/>
            </a:spcAft>
            <a:buFont typeface="Wingdings" panose="05000000000000000000" pitchFamily="2" charset="2"/>
            <a:buChar char="§"/>
          </a:pPr>
          <a:r>
            <a:rPr lang="en-US" sz="1600" kern="1200" dirty="0"/>
            <a:t>Clear explanation of the eligibility rules for registering to vote</a:t>
          </a:r>
        </a:p>
        <a:p>
          <a:pPr marL="342900" lvl="2" indent="-171450" algn="l" defTabSz="711200">
            <a:lnSpc>
              <a:spcPct val="100000"/>
            </a:lnSpc>
            <a:spcBef>
              <a:spcPct val="0"/>
            </a:spcBef>
            <a:spcAft>
              <a:spcPct val="20000"/>
            </a:spcAft>
            <a:buFont typeface="Wingdings" panose="05000000000000000000" pitchFamily="2" charset="2"/>
            <a:buChar char="§"/>
          </a:pPr>
          <a:r>
            <a:rPr lang="en-US" sz="1600" kern="1200" dirty="0"/>
            <a:t> Assistance in completing the Voter Registration Application is available from the SBE or county DSS office</a:t>
          </a:r>
        </a:p>
        <a:p>
          <a:pPr marL="114300" lvl="2" indent="-57150" algn="l" defTabSz="466725">
            <a:lnSpc>
              <a:spcPct val="100000"/>
            </a:lnSpc>
            <a:spcBef>
              <a:spcPct val="0"/>
            </a:spcBef>
            <a:spcAft>
              <a:spcPct val="20000"/>
            </a:spcAft>
            <a:buFont typeface="Wingdings" panose="05000000000000000000" pitchFamily="2" charset="2"/>
            <a:buChar char="ü"/>
          </a:pPr>
          <a:endParaRPr lang="en-US" sz="1050" kern="1200" dirty="0"/>
        </a:p>
        <a:p>
          <a:pPr marL="171450" lvl="1" indent="-171450" algn="l" defTabSz="711200">
            <a:lnSpc>
              <a:spcPct val="100000"/>
            </a:lnSpc>
            <a:spcBef>
              <a:spcPct val="0"/>
            </a:spcBef>
            <a:spcAft>
              <a:spcPct val="20000"/>
            </a:spcAft>
            <a:buFont typeface="Wingdings" panose="05000000000000000000" pitchFamily="2" charset="2"/>
            <a:buChar char="§"/>
          </a:pPr>
          <a:r>
            <a:rPr lang="en-US" sz="1600" kern="1200" dirty="0"/>
            <a:t> The letter should be retained based on the office’s retention policy</a:t>
          </a:r>
        </a:p>
      </dsp:txBody>
      <dsp:txXfrm>
        <a:off x="0" y="417611"/>
        <a:ext cx="10381130" cy="424044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2A25C-5B6F-4675-B273-0DF9635326B7}">
      <dsp:nvSpPr>
        <dsp:cNvPr id="0" name=""/>
        <dsp:cNvSpPr/>
      </dsp:nvSpPr>
      <dsp:spPr>
        <a:xfrm>
          <a:off x="0" y="2283"/>
          <a:ext cx="11029950" cy="0"/>
        </a:xfrm>
        <a:prstGeom prst="lin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w="12700" cap="rnd" cmpd="sng" algn="ctr">
          <a:solidFill>
            <a:schemeClr val="accent1">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24549E2B-63FB-4E58-A6EA-858F8DE7C359}">
      <dsp:nvSpPr>
        <dsp:cNvPr id="0" name=""/>
        <dsp:cNvSpPr/>
      </dsp:nvSpPr>
      <dsp:spPr>
        <a:xfrm>
          <a:off x="0" y="2283"/>
          <a:ext cx="2205990" cy="155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t>NVRA Resource Page</a:t>
          </a:r>
        </a:p>
      </dsp:txBody>
      <dsp:txXfrm>
        <a:off x="0" y="2283"/>
        <a:ext cx="2205990" cy="1557402"/>
      </dsp:txXfrm>
    </dsp:sp>
    <dsp:sp modelId="{8395AA0D-2A55-4E62-AFAF-CE9734F6C94F}">
      <dsp:nvSpPr>
        <dsp:cNvPr id="0" name=""/>
        <dsp:cNvSpPr/>
      </dsp:nvSpPr>
      <dsp:spPr>
        <a:xfrm>
          <a:off x="2371439" y="73005"/>
          <a:ext cx="8658510" cy="141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hlinkClick xmlns:r="http://schemas.openxmlformats.org/officeDocument/2006/relationships" r:id="rId1"/>
            </a:rPr>
            <a:t>https://www.ncsbe.gov/registering/national-voter-registration-act-nvra</a:t>
          </a:r>
          <a:endParaRPr lang="en-US" sz="3200" kern="1200" dirty="0"/>
        </a:p>
        <a:p>
          <a:pPr marL="0" lvl="0" indent="0" algn="l" defTabSz="1422400" rtl="0">
            <a:lnSpc>
              <a:spcPct val="90000"/>
            </a:lnSpc>
            <a:spcBef>
              <a:spcPct val="0"/>
            </a:spcBef>
            <a:spcAft>
              <a:spcPct val="35000"/>
            </a:spcAft>
            <a:buNone/>
          </a:pPr>
          <a:endParaRPr lang="en-US" sz="3200" kern="1200" dirty="0"/>
        </a:p>
      </dsp:txBody>
      <dsp:txXfrm>
        <a:off x="2371439" y="73005"/>
        <a:ext cx="8658510" cy="1414437"/>
      </dsp:txXfrm>
    </dsp:sp>
    <dsp:sp modelId="{DAF42E0B-948B-459C-87B2-BF7EB96B5E62}">
      <dsp:nvSpPr>
        <dsp:cNvPr id="0" name=""/>
        <dsp:cNvSpPr/>
      </dsp:nvSpPr>
      <dsp:spPr>
        <a:xfrm>
          <a:off x="2205989" y="1487443"/>
          <a:ext cx="8823960" cy="0"/>
        </a:xfrm>
        <a:prstGeom prst="line">
          <a:avLst/>
        </a:prstGeom>
        <a:noFill/>
        <a:ln w="12700"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06F90BEA-30FC-472C-A7A1-4809BB180410}">
      <dsp:nvSpPr>
        <dsp:cNvPr id="0" name=""/>
        <dsp:cNvSpPr/>
      </dsp:nvSpPr>
      <dsp:spPr>
        <a:xfrm>
          <a:off x="0" y="1559686"/>
          <a:ext cx="11029950" cy="0"/>
        </a:xfrm>
        <a:prstGeom prst="lin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w="12700" cap="rnd" cmpd="sng" algn="ctr">
          <a:solidFill>
            <a:schemeClr val="accent1">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34DFE73D-44B1-4EC8-819E-BA764CEC6587}">
      <dsp:nvSpPr>
        <dsp:cNvPr id="0" name=""/>
        <dsp:cNvSpPr/>
      </dsp:nvSpPr>
      <dsp:spPr>
        <a:xfrm>
          <a:off x="0" y="1559686"/>
          <a:ext cx="2205990" cy="155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t>Email Address</a:t>
          </a:r>
        </a:p>
      </dsp:txBody>
      <dsp:txXfrm>
        <a:off x="0" y="1559686"/>
        <a:ext cx="2205990" cy="1557402"/>
      </dsp:txXfrm>
    </dsp:sp>
    <dsp:sp modelId="{C04E2D74-4B04-417E-A4A5-F92512EA27A5}">
      <dsp:nvSpPr>
        <dsp:cNvPr id="0" name=""/>
        <dsp:cNvSpPr/>
      </dsp:nvSpPr>
      <dsp:spPr>
        <a:xfrm>
          <a:off x="2371439" y="1630408"/>
          <a:ext cx="8658510" cy="141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hlinkClick xmlns:r="http://schemas.openxmlformats.org/officeDocument/2006/relationships" r:id="rId2"/>
            </a:rPr>
            <a:t>NVRA@ncsbe.gov</a:t>
          </a:r>
          <a:r>
            <a:rPr lang="en-US" sz="3200" kern="1200" dirty="0"/>
            <a:t> </a:t>
          </a:r>
        </a:p>
      </dsp:txBody>
      <dsp:txXfrm>
        <a:off x="2371439" y="1630408"/>
        <a:ext cx="8658510" cy="1414437"/>
      </dsp:txXfrm>
    </dsp:sp>
    <dsp:sp modelId="{6D09FE5F-D90D-4E03-BB26-978D47082DB7}">
      <dsp:nvSpPr>
        <dsp:cNvPr id="0" name=""/>
        <dsp:cNvSpPr/>
      </dsp:nvSpPr>
      <dsp:spPr>
        <a:xfrm>
          <a:off x="2205989" y="3044846"/>
          <a:ext cx="8823960" cy="0"/>
        </a:xfrm>
        <a:prstGeom prst="line">
          <a:avLst/>
        </a:prstGeom>
        <a:noFill/>
        <a:ln w="12700"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5AC5388F-3630-4423-AD42-EF198F7C00D2}">
      <dsp:nvSpPr>
        <dsp:cNvPr id="0" name=""/>
        <dsp:cNvSpPr/>
      </dsp:nvSpPr>
      <dsp:spPr>
        <a:xfrm>
          <a:off x="0" y="3117088"/>
          <a:ext cx="11029950" cy="0"/>
        </a:xfrm>
        <a:prstGeom prst="lin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w="12700" cap="rnd" cmpd="sng" algn="ctr">
          <a:solidFill>
            <a:schemeClr val="accent1">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40D22811-5637-4B44-93AC-E320C44651C8}">
      <dsp:nvSpPr>
        <dsp:cNvPr id="0" name=""/>
        <dsp:cNvSpPr/>
      </dsp:nvSpPr>
      <dsp:spPr>
        <a:xfrm>
          <a:off x="0" y="3117088"/>
          <a:ext cx="2205990" cy="155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t>NCDHHS Training Page</a:t>
          </a:r>
        </a:p>
      </dsp:txBody>
      <dsp:txXfrm>
        <a:off x="0" y="3117088"/>
        <a:ext cx="2205990" cy="1557402"/>
      </dsp:txXfrm>
    </dsp:sp>
    <dsp:sp modelId="{5A30A589-E573-49E4-941A-641EC615D299}">
      <dsp:nvSpPr>
        <dsp:cNvPr id="0" name=""/>
        <dsp:cNvSpPr/>
      </dsp:nvSpPr>
      <dsp:spPr>
        <a:xfrm>
          <a:off x="2371439" y="3187810"/>
          <a:ext cx="8658510" cy="141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hlinkClick xmlns:r="http://schemas.openxmlformats.org/officeDocument/2006/relationships" r:id="rId3"/>
            </a:rPr>
            <a:t>https://www.ncdhhs.gov/divisions/social-services/county-staff-information/training#program-compliance</a:t>
          </a:r>
          <a:r>
            <a:rPr lang="en-US" sz="3200" kern="1200" dirty="0"/>
            <a:t> </a:t>
          </a:r>
        </a:p>
      </dsp:txBody>
      <dsp:txXfrm>
        <a:off x="2371439" y="3187810"/>
        <a:ext cx="8658510" cy="1414437"/>
      </dsp:txXfrm>
    </dsp:sp>
    <dsp:sp modelId="{DDD49D28-E532-4DF9-A6DB-D173BC9A66B1}">
      <dsp:nvSpPr>
        <dsp:cNvPr id="0" name=""/>
        <dsp:cNvSpPr/>
      </dsp:nvSpPr>
      <dsp:spPr>
        <a:xfrm>
          <a:off x="2205989" y="4602248"/>
          <a:ext cx="8823960" cy="0"/>
        </a:xfrm>
        <a:prstGeom prst="line">
          <a:avLst/>
        </a:prstGeom>
        <a:noFill/>
        <a:ln w="12700"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AAA68-F692-42A2-98C7-CCBC6034C7B6}">
      <dsp:nvSpPr>
        <dsp:cNvPr id="0" name=""/>
        <dsp:cNvSpPr/>
      </dsp:nvSpPr>
      <dsp:spPr>
        <a:xfrm>
          <a:off x="0" y="748754"/>
          <a:ext cx="3033249" cy="235872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Order Voter Registration Applications </a:t>
          </a:r>
          <a:r>
            <a:rPr lang="en-US" sz="2800" u="sng" kern="1200" dirty="0"/>
            <a:t>online</a:t>
          </a:r>
          <a:r>
            <a:rPr lang="en-US" sz="2800" kern="1200" dirty="0"/>
            <a:t> at www.NCSBE.gov</a:t>
          </a:r>
        </a:p>
      </dsp:txBody>
      <dsp:txXfrm>
        <a:off x="115143" y="863897"/>
        <a:ext cx="2802963" cy="2128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F3C3A-DC71-4ACB-B8D7-CFFF3BE67BCC}">
      <dsp:nvSpPr>
        <dsp:cNvPr id="0" name=""/>
        <dsp:cNvSpPr/>
      </dsp:nvSpPr>
      <dsp:spPr>
        <a:xfrm>
          <a:off x="0" y="41877"/>
          <a:ext cx="11029950" cy="3636360"/>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kern="1200" dirty="0"/>
            <a:t>The Executive Director of the NC State Board of Elections is the Chief Election Official for purposes of administering the National Voter Registration Act (NVRA). If you need help or assistance with your NVRA duties, you should contact the State Board of Elections.</a:t>
          </a:r>
        </a:p>
      </dsp:txBody>
      <dsp:txXfrm>
        <a:off x="177512" y="219389"/>
        <a:ext cx="10674926" cy="32813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0C976-617C-46E3-94CA-205D70416677}">
      <dsp:nvSpPr>
        <dsp:cNvPr id="0" name=""/>
        <dsp:cNvSpPr/>
      </dsp:nvSpPr>
      <dsp:spPr>
        <a:xfrm>
          <a:off x="1346" y="0"/>
          <a:ext cx="3500716" cy="3678238"/>
        </a:xfrm>
        <a:prstGeom prst="roundRect">
          <a:avLst>
            <a:gd name="adj" fmla="val 10000"/>
          </a:avLst>
        </a:prstGeom>
        <a:gradFill rotWithShape="0">
          <a:gsLst>
            <a:gs pos="0">
              <a:schemeClr val="accent2">
                <a:tint val="40000"/>
                <a:hueOff val="0"/>
                <a:satOff val="0"/>
                <a:lumOff val="0"/>
                <a:alphaOff val="0"/>
                <a:tint val="98000"/>
                <a:lumMod val="110000"/>
              </a:schemeClr>
            </a:gs>
            <a:gs pos="84000">
              <a:schemeClr val="accent2">
                <a:tint val="40000"/>
                <a:hueOff val="0"/>
                <a:satOff val="0"/>
                <a:lumOff val="0"/>
                <a:alphaOff val="0"/>
                <a:shade val="90000"/>
                <a:lumMod val="8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Public Assistance Agencies</a:t>
          </a:r>
        </a:p>
      </dsp:txBody>
      <dsp:txXfrm>
        <a:off x="1346" y="0"/>
        <a:ext cx="3500716" cy="1103471"/>
      </dsp:txXfrm>
    </dsp:sp>
    <dsp:sp modelId="{06523F17-4FBB-4EB1-A951-F68CFEBB8E1B}">
      <dsp:nvSpPr>
        <dsp:cNvPr id="0" name=""/>
        <dsp:cNvSpPr/>
      </dsp:nvSpPr>
      <dsp:spPr>
        <a:xfrm>
          <a:off x="351418" y="1103471"/>
          <a:ext cx="2800573" cy="2390854"/>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123825" rIns="165100" bIns="123825" numCol="1" spcCol="1270" anchor="ctr" anchorCtr="0">
          <a:noAutofit/>
        </a:bodyPr>
        <a:lstStyle/>
        <a:p>
          <a:pPr marL="0" lvl="0" indent="0" algn="ctr" defTabSz="2889250" rtl="0">
            <a:lnSpc>
              <a:spcPct val="90000"/>
            </a:lnSpc>
            <a:spcBef>
              <a:spcPct val="0"/>
            </a:spcBef>
            <a:spcAft>
              <a:spcPct val="35000"/>
            </a:spcAft>
            <a:buNone/>
          </a:pPr>
          <a:r>
            <a:rPr lang="en-US" sz="6500" kern="1200" dirty="0"/>
            <a:t>01</a:t>
          </a:r>
        </a:p>
      </dsp:txBody>
      <dsp:txXfrm>
        <a:off x="421444" y="1173497"/>
        <a:ext cx="2660521" cy="2250802"/>
      </dsp:txXfrm>
    </dsp:sp>
    <dsp:sp modelId="{470328F3-3C8B-4F0E-8C4D-67E68508016E}">
      <dsp:nvSpPr>
        <dsp:cNvPr id="0" name=""/>
        <dsp:cNvSpPr/>
      </dsp:nvSpPr>
      <dsp:spPr>
        <a:xfrm>
          <a:off x="3764616" y="0"/>
          <a:ext cx="3500716" cy="3678238"/>
        </a:xfrm>
        <a:prstGeom prst="roundRect">
          <a:avLst>
            <a:gd name="adj" fmla="val 10000"/>
          </a:avLst>
        </a:prstGeom>
        <a:gradFill rotWithShape="0">
          <a:gsLst>
            <a:gs pos="0">
              <a:schemeClr val="accent2">
                <a:tint val="40000"/>
                <a:hueOff val="0"/>
                <a:satOff val="0"/>
                <a:lumOff val="0"/>
                <a:alphaOff val="0"/>
                <a:tint val="98000"/>
                <a:lumMod val="110000"/>
              </a:schemeClr>
            </a:gs>
            <a:gs pos="84000">
              <a:schemeClr val="accent2">
                <a:tint val="40000"/>
                <a:hueOff val="0"/>
                <a:satOff val="0"/>
                <a:lumOff val="0"/>
                <a:alphaOff val="0"/>
                <a:shade val="90000"/>
                <a:lumMod val="8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Disability Services Agencies</a:t>
          </a:r>
        </a:p>
      </dsp:txBody>
      <dsp:txXfrm>
        <a:off x="3764616" y="0"/>
        <a:ext cx="3500716" cy="1103471"/>
      </dsp:txXfrm>
    </dsp:sp>
    <dsp:sp modelId="{CACEA7F0-220C-4E57-849F-2D86AAB21B4C}">
      <dsp:nvSpPr>
        <dsp:cNvPr id="0" name=""/>
        <dsp:cNvSpPr/>
      </dsp:nvSpPr>
      <dsp:spPr>
        <a:xfrm>
          <a:off x="4114688" y="1103471"/>
          <a:ext cx="2800573" cy="2390854"/>
        </a:xfrm>
        <a:prstGeom prst="roundRect">
          <a:avLst>
            <a:gd name="adj" fmla="val 1000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123825" rIns="165100" bIns="123825" numCol="1" spcCol="1270" anchor="ctr" anchorCtr="0">
          <a:noAutofit/>
        </a:bodyPr>
        <a:lstStyle/>
        <a:p>
          <a:pPr marL="0" lvl="0" indent="0" algn="ctr" defTabSz="2889250" rtl="0">
            <a:lnSpc>
              <a:spcPct val="90000"/>
            </a:lnSpc>
            <a:spcBef>
              <a:spcPct val="0"/>
            </a:spcBef>
            <a:spcAft>
              <a:spcPct val="35000"/>
            </a:spcAft>
            <a:buNone/>
          </a:pPr>
          <a:r>
            <a:rPr lang="en-US" sz="6500" kern="1200" dirty="0"/>
            <a:t>02</a:t>
          </a:r>
        </a:p>
      </dsp:txBody>
      <dsp:txXfrm>
        <a:off x="4184714" y="1173497"/>
        <a:ext cx="2660521" cy="2250802"/>
      </dsp:txXfrm>
    </dsp:sp>
    <dsp:sp modelId="{A20A8DEA-E99B-453F-93FC-6D7759CF2F31}">
      <dsp:nvSpPr>
        <dsp:cNvPr id="0" name=""/>
        <dsp:cNvSpPr/>
      </dsp:nvSpPr>
      <dsp:spPr>
        <a:xfrm>
          <a:off x="7527887" y="0"/>
          <a:ext cx="3500716" cy="3678238"/>
        </a:xfrm>
        <a:prstGeom prst="roundRect">
          <a:avLst>
            <a:gd name="adj" fmla="val 10000"/>
          </a:avLst>
        </a:prstGeom>
        <a:gradFill rotWithShape="0">
          <a:gsLst>
            <a:gs pos="0">
              <a:schemeClr val="accent2">
                <a:tint val="40000"/>
                <a:hueOff val="0"/>
                <a:satOff val="0"/>
                <a:lumOff val="0"/>
                <a:alphaOff val="0"/>
                <a:tint val="98000"/>
                <a:lumMod val="110000"/>
              </a:schemeClr>
            </a:gs>
            <a:gs pos="84000">
              <a:schemeClr val="accent2">
                <a:tint val="40000"/>
                <a:hueOff val="0"/>
                <a:satOff val="0"/>
                <a:lumOff val="0"/>
                <a:alphaOff val="0"/>
                <a:shade val="90000"/>
                <a:lumMod val="8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Division of Employment Security </a:t>
          </a:r>
        </a:p>
      </dsp:txBody>
      <dsp:txXfrm>
        <a:off x="7527887" y="0"/>
        <a:ext cx="3500716" cy="1103471"/>
      </dsp:txXfrm>
    </dsp:sp>
    <dsp:sp modelId="{3F579F36-7D9A-4205-8645-8A6FE930EBA7}">
      <dsp:nvSpPr>
        <dsp:cNvPr id="0" name=""/>
        <dsp:cNvSpPr/>
      </dsp:nvSpPr>
      <dsp:spPr>
        <a:xfrm>
          <a:off x="7877958" y="1103471"/>
          <a:ext cx="2800573" cy="2390854"/>
        </a:xfrm>
        <a:prstGeom prst="roundRect">
          <a:avLst>
            <a:gd name="adj" fmla="val 1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123825" rIns="165100" bIns="123825" numCol="1" spcCol="1270" anchor="ctr" anchorCtr="0">
          <a:noAutofit/>
        </a:bodyPr>
        <a:lstStyle/>
        <a:p>
          <a:pPr marL="0" lvl="0" indent="0" algn="ctr" defTabSz="2889250" rtl="0">
            <a:lnSpc>
              <a:spcPct val="90000"/>
            </a:lnSpc>
            <a:spcBef>
              <a:spcPct val="0"/>
            </a:spcBef>
            <a:spcAft>
              <a:spcPct val="35000"/>
            </a:spcAft>
            <a:buNone/>
          </a:pPr>
          <a:r>
            <a:rPr lang="en-US" sz="6500" kern="1200" dirty="0"/>
            <a:t>03</a:t>
          </a:r>
        </a:p>
      </dsp:txBody>
      <dsp:txXfrm>
        <a:off x="7947984" y="1173497"/>
        <a:ext cx="2660521" cy="2250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82E97-FDC8-4CB1-99E4-12EAAB408229}">
      <dsp:nvSpPr>
        <dsp:cNvPr id="0" name=""/>
        <dsp:cNvSpPr/>
      </dsp:nvSpPr>
      <dsp:spPr>
        <a:xfrm>
          <a:off x="2444105" y="323367"/>
          <a:ext cx="4178899" cy="4178899"/>
        </a:xfrm>
        <a:prstGeom prst="pie">
          <a:avLst>
            <a:gd name="adj1" fmla="val 16200000"/>
            <a:gd name="adj2" fmla="val 1800000"/>
          </a:avLst>
        </a:prstGeom>
        <a:gradFill rotWithShape="0">
          <a:gsLst>
            <a:gs pos="0">
              <a:schemeClr val="accent1">
                <a:shade val="50000"/>
                <a:hueOff val="0"/>
                <a:satOff val="0"/>
                <a:lumOff val="0"/>
                <a:alphaOff val="0"/>
                <a:tint val="98000"/>
                <a:lumMod val="110000"/>
              </a:schemeClr>
            </a:gs>
            <a:gs pos="84000">
              <a:schemeClr val="accent1">
                <a:shade val="5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t" anchorCtr="0">
          <a:noAutofit/>
        </a:bodyPr>
        <a:lstStyle/>
        <a:p>
          <a:pPr marL="0" lvl="0" indent="0" algn="l" defTabSz="711200" rtl="0">
            <a:lnSpc>
              <a:spcPct val="90000"/>
            </a:lnSpc>
            <a:spcBef>
              <a:spcPct val="0"/>
            </a:spcBef>
            <a:spcAft>
              <a:spcPct val="35000"/>
            </a:spcAft>
            <a:buNone/>
          </a:pPr>
          <a:r>
            <a:rPr lang="en-US" sz="1600" b="1" kern="1200" dirty="0"/>
            <a:t>Agency</a:t>
          </a:r>
        </a:p>
        <a:p>
          <a:pPr marL="114300" lvl="1" indent="-114300" algn="l" defTabSz="533400" rtl="0">
            <a:lnSpc>
              <a:spcPct val="90000"/>
            </a:lnSpc>
            <a:spcBef>
              <a:spcPct val="0"/>
            </a:spcBef>
            <a:spcAft>
              <a:spcPct val="15000"/>
            </a:spcAft>
            <a:buChar char="•"/>
          </a:pPr>
          <a:r>
            <a:rPr lang="en-US" sz="1200" b="1" kern="1200" dirty="0"/>
            <a:t>Offer voter registration</a:t>
          </a:r>
        </a:p>
        <a:p>
          <a:pPr marL="114300" lvl="1" indent="-114300" algn="l" defTabSz="533400" rtl="0">
            <a:lnSpc>
              <a:spcPct val="90000"/>
            </a:lnSpc>
            <a:spcBef>
              <a:spcPct val="0"/>
            </a:spcBef>
            <a:spcAft>
              <a:spcPct val="15000"/>
            </a:spcAft>
            <a:buChar char="•"/>
          </a:pPr>
          <a:r>
            <a:rPr lang="en-US" sz="1200" b="1" kern="1200" dirty="0"/>
            <a:t>Send registrations to CBEs</a:t>
          </a:r>
        </a:p>
      </dsp:txBody>
      <dsp:txXfrm>
        <a:off x="4646485" y="1208895"/>
        <a:ext cx="1492464" cy="1243719"/>
      </dsp:txXfrm>
    </dsp:sp>
    <dsp:sp modelId="{3835074F-81FE-467C-9A08-DEC988E4FC2F}">
      <dsp:nvSpPr>
        <dsp:cNvPr id="0" name=""/>
        <dsp:cNvSpPr/>
      </dsp:nvSpPr>
      <dsp:spPr>
        <a:xfrm>
          <a:off x="2358040" y="472613"/>
          <a:ext cx="4178899" cy="4178899"/>
        </a:xfrm>
        <a:prstGeom prst="pie">
          <a:avLst>
            <a:gd name="adj1" fmla="val 1800000"/>
            <a:gd name="adj2" fmla="val 9000000"/>
          </a:avLst>
        </a:prstGeom>
        <a:gradFill rotWithShape="0">
          <a:gsLst>
            <a:gs pos="0">
              <a:schemeClr val="accent1">
                <a:shade val="50000"/>
                <a:hueOff val="199808"/>
                <a:satOff val="-9906"/>
                <a:lumOff val="29125"/>
                <a:alphaOff val="0"/>
                <a:tint val="98000"/>
                <a:lumMod val="110000"/>
              </a:schemeClr>
            </a:gs>
            <a:gs pos="84000">
              <a:schemeClr val="accent1">
                <a:shade val="50000"/>
                <a:hueOff val="199808"/>
                <a:satOff val="-9906"/>
                <a:lumOff val="29125"/>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t" anchorCtr="0">
          <a:noAutofit/>
        </a:bodyPr>
        <a:lstStyle/>
        <a:p>
          <a:pPr marL="0" lvl="0" indent="0" algn="l" defTabSz="711200" rtl="0">
            <a:lnSpc>
              <a:spcPct val="90000"/>
            </a:lnSpc>
            <a:spcBef>
              <a:spcPct val="0"/>
            </a:spcBef>
            <a:spcAft>
              <a:spcPct val="35000"/>
            </a:spcAft>
            <a:buNone/>
          </a:pPr>
          <a:r>
            <a:rPr lang="en-US" sz="1600" b="1" kern="1200" dirty="0"/>
            <a:t>County Board</a:t>
          </a:r>
        </a:p>
        <a:p>
          <a:pPr marL="114300" lvl="1" indent="-114300" algn="l" defTabSz="533400" rtl="0">
            <a:lnSpc>
              <a:spcPct val="90000"/>
            </a:lnSpc>
            <a:spcBef>
              <a:spcPct val="0"/>
            </a:spcBef>
            <a:spcAft>
              <a:spcPct val="15000"/>
            </a:spcAft>
            <a:buChar char="•"/>
          </a:pPr>
          <a:r>
            <a:rPr lang="en-US" sz="1200" b="1" kern="1200" dirty="0"/>
            <a:t>Process registrations</a:t>
          </a:r>
        </a:p>
        <a:p>
          <a:pPr marL="114300" lvl="1" indent="-114300" algn="l" defTabSz="533400" rtl="0">
            <a:lnSpc>
              <a:spcPct val="90000"/>
            </a:lnSpc>
            <a:spcBef>
              <a:spcPct val="0"/>
            </a:spcBef>
            <a:spcAft>
              <a:spcPct val="15000"/>
            </a:spcAft>
            <a:buChar char="•"/>
          </a:pPr>
          <a:r>
            <a:rPr lang="en-US" sz="1200" b="1" kern="1200" dirty="0"/>
            <a:t>Compliance</a:t>
          </a:r>
        </a:p>
      </dsp:txBody>
      <dsp:txXfrm>
        <a:off x="3353016" y="3183923"/>
        <a:ext cx="2238695" cy="1094473"/>
      </dsp:txXfrm>
    </dsp:sp>
    <dsp:sp modelId="{1714193F-7FC8-4D95-AD3A-A191BDFE1D97}">
      <dsp:nvSpPr>
        <dsp:cNvPr id="0" name=""/>
        <dsp:cNvSpPr/>
      </dsp:nvSpPr>
      <dsp:spPr>
        <a:xfrm>
          <a:off x="2271974" y="323367"/>
          <a:ext cx="4178899" cy="4178899"/>
        </a:xfrm>
        <a:prstGeom prst="pie">
          <a:avLst>
            <a:gd name="adj1" fmla="val 9000000"/>
            <a:gd name="adj2" fmla="val 16200000"/>
          </a:avLst>
        </a:prstGeom>
        <a:gradFill rotWithShape="0">
          <a:gsLst>
            <a:gs pos="0">
              <a:schemeClr val="accent1">
                <a:shade val="50000"/>
                <a:hueOff val="199808"/>
                <a:satOff val="-9906"/>
                <a:lumOff val="29125"/>
                <a:alphaOff val="0"/>
                <a:tint val="98000"/>
                <a:lumMod val="110000"/>
              </a:schemeClr>
            </a:gs>
            <a:gs pos="84000">
              <a:schemeClr val="accent1">
                <a:shade val="50000"/>
                <a:hueOff val="199808"/>
                <a:satOff val="-9906"/>
                <a:lumOff val="29125"/>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t" anchorCtr="0">
          <a:noAutofit/>
        </a:bodyPr>
        <a:lstStyle/>
        <a:p>
          <a:pPr marL="0" lvl="0" indent="0" algn="l" defTabSz="711200" rtl="0">
            <a:lnSpc>
              <a:spcPct val="90000"/>
            </a:lnSpc>
            <a:spcBef>
              <a:spcPct val="0"/>
            </a:spcBef>
            <a:spcAft>
              <a:spcPct val="35000"/>
            </a:spcAft>
            <a:buNone/>
          </a:pPr>
          <a:r>
            <a:rPr lang="en-US" sz="1600" b="1" kern="1200" dirty="0"/>
            <a:t>State Board</a:t>
          </a:r>
        </a:p>
        <a:p>
          <a:pPr marL="114300" lvl="1" indent="-114300" algn="l" defTabSz="533400" rtl="0">
            <a:lnSpc>
              <a:spcPct val="90000"/>
            </a:lnSpc>
            <a:spcBef>
              <a:spcPct val="0"/>
            </a:spcBef>
            <a:spcAft>
              <a:spcPct val="15000"/>
            </a:spcAft>
            <a:buChar char="•"/>
          </a:pPr>
          <a:r>
            <a:rPr lang="en-US" sz="1200" b="1" kern="1200" dirty="0"/>
            <a:t>NVRA supplies</a:t>
          </a:r>
        </a:p>
        <a:p>
          <a:pPr marL="114300" lvl="1" indent="-114300" algn="l" defTabSz="533400" rtl="0">
            <a:lnSpc>
              <a:spcPct val="90000"/>
            </a:lnSpc>
            <a:spcBef>
              <a:spcPct val="0"/>
            </a:spcBef>
            <a:spcAft>
              <a:spcPct val="15000"/>
            </a:spcAft>
            <a:buChar char="•"/>
          </a:pPr>
          <a:r>
            <a:rPr lang="en-US" sz="1200" b="1" kern="1200" dirty="0"/>
            <a:t>Training</a:t>
          </a:r>
        </a:p>
        <a:p>
          <a:pPr marL="114300" lvl="1" indent="-114300" algn="l" defTabSz="533400" rtl="0">
            <a:lnSpc>
              <a:spcPct val="90000"/>
            </a:lnSpc>
            <a:spcBef>
              <a:spcPct val="0"/>
            </a:spcBef>
            <a:spcAft>
              <a:spcPct val="15000"/>
            </a:spcAft>
            <a:buChar char="•"/>
          </a:pPr>
          <a:r>
            <a:rPr lang="en-US" sz="1200" b="1" kern="1200" dirty="0"/>
            <a:t>Reporting</a:t>
          </a:r>
        </a:p>
      </dsp:txBody>
      <dsp:txXfrm>
        <a:off x="2756030" y="1208895"/>
        <a:ext cx="1492464" cy="1243719"/>
      </dsp:txXfrm>
    </dsp:sp>
    <dsp:sp modelId="{8C8AE3E6-FB99-4076-AFC0-D7CC73212306}">
      <dsp:nvSpPr>
        <dsp:cNvPr id="0" name=""/>
        <dsp:cNvSpPr/>
      </dsp:nvSpPr>
      <dsp:spPr>
        <a:xfrm>
          <a:off x="2185756" y="64673"/>
          <a:ext cx="4696286" cy="4696286"/>
        </a:xfrm>
        <a:prstGeom prst="circularArrow">
          <a:avLst>
            <a:gd name="adj1" fmla="val 5085"/>
            <a:gd name="adj2" fmla="val 327528"/>
            <a:gd name="adj3" fmla="val 1472472"/>
            <a:gd name="adj4" fmla="val 16199432"/>
            <a:gd name="adj5" fmla="val 5932"/>
          </a:avLst>
        </a:prstGeom>
        <a:solidFill>
          <a:schemeClr val="accent1">
            <a:shade val="90000"/>
            <a:hueOff val="0"/>
            <a:satOff val="0"/>
            <a:lumOff val="0"/>
            <a:alphaOff val="0"/>
          </a:schemeClr>
        </a:solidFill>
        <a:ln>
          <a:noFill/>
        </a:ln>
        <a:effectLst>
          <a:outerShdw blurRad="38100" dist="25400" dir="5400000" rotWithShape="0">
            <a:srgbClr val="000000">
              <a:alpha val="5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00F6E9C-A3B3-4F89-8FE4-E1C4587BE10B}">
      <dsp:nvSpPr>
        <dsp:cNvPr id="0" name=""/>
        <dsp:cNvSpPr/>
      </dsp:nvSpPr>
      <dsp:spPr>
        <a:xfrm>
          <a:off x="2099346" y="213655"/>
          <a:ext cx="4696286" cy="4696286"/>
        </a:xfrm>
        <a:prstGeom prst="circularArrow">
          <a:avLst>
            <a:gd name="adj1" fmla="val 5085"/>
            <a:gd name="adj2" fmla="val 327528"/>
            <a:gd name="adj3" fmla="val 8671970"/>
            <a:gd name="adj4" fmla="val 1800502"/>
            <a:gd name="adj5" fmla="val 5932"/>
          </a:avLst>
        </a:prstGeom>
        <a:solidFill>
          <a:schemeClr val="accent1">
            <a:shade val="90000"/>
            <a:hueOff val="205537"/>
            <a:satOff val="-9335"/>
            <a:lumOff val="23221"/>
            <a:alphaOff val="0"/>
          </a:schemeClr>
        </a:solidFill>
        <a:ln>
          <a:noFill/>
        </a:ln>
        <a:effectLst>
          <a:outerShdw blurRad="38100" dist="25400" dir="5400000" rotWithShape="0">
            <a:srgbClr val="000000">
              <a:alpha val="5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8B40A82-E64C-4675-B000-5FB9F2684DE0}">
      <dsp:nvSpPr>
        <dsp:cNvPr id="0" name=""/>
        <dsp:cNvSpPr/>
      </dsp:nvSpPr>
      <dsp:spPr>
        <a:xfrm>
          <a:off x="2012936" y="64673"/>
          <a:ext cx="4696286" cy="4696286"/>
        </a:xfrm>
        <a:prstGeom prst="circularArrow">
          <a:avLst>
            <a:gd name="adj1" fmla="val 5085"/>
            <a:gd name="adj2" fmla="val 327528"/>
            <a:gd name="adj3" fmla="val 15873039"/>
            <a:gd name="adj4" fmla="val 9000000"/>
            <a:gd name="adj5" fmla="val 5932"/>
          </a:avLst>
        </a:prstGeom>
        <a:solidFill>
          <a:schemeClr val="accent1">
            <a:shade val="90000"/>
            <a:hueOff val="205537"/>
            <a:satOff val="-9335"/>
            <a:lumOff val="23221"/>
            <a:alphaOff val="0"/>
          </a:schemeClr>
        </a:solidFill>
        <a:ln>
          <a:noFill/>
        </a:ln>
        <a:effectLst>
          <a:outerShdw blurRad="38100" dist="25400" dir="5400000" rotWithShape="0">
            <a:srgbClr val="000000">
              <a:alpha val="5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147CC-66D7-4B28-AE8D-D82F60CF3952}">
      <dsp:nvSpPr>
        <dsp:cNvPr id="0" name=""/>
        <dsp:cNvSpPr/>
      </dsp:nvSpPr>
      <dsp:spPr>
        <a:xfrm>
          <a:off x="0" y="0"/>
          <a:ext cx="6389270" cy="1163955"/>
        </a:xfrm>
        <a:prstGeom prst="rect">
          <a:avLst/>
        </a:prstGeom>
        <a:solidFill>
          <a:schemeClr val="accent1">
            <a:shade val="90000"/>
            <a:hueOff val="0"/>
            <a:satOff val="0"/>
            <a:lumOff val="0"/>
            <a:alphaOff val="0"/>
          </a:schemeClr>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1">
          <a:scrgbClr r="0" g="0" b="0"/>
        </a:fillRef>
        <a:effectRef idx="3">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t>Distribute with each:</a:t>
          </a:r>
          <a:endParaRPr lang="en-US" sz="4800" kern="1200" dirty="0"/>
        </a:p>
      </dsp:txBody>
      <dsp:txXfrm>
        <a:off x="0" y="0"/>
        <a:ext cx="6389270" cy="1163955"/>
      </dsp:txXfrm>
    </dsp:sp>
    <dsp:sp modelId="{8BD0962E-15CB-49F4-8407-0C021641710E}">
      <dsp:nvSpPr>
        <dsp:cNvPr id="0" name=""/>
        <dsp:cNvSpPr/>
      </dsp:nvSpPr>
      <dsp:spPr>
        <a:xfrm>
          <a:off x="3119" y="1163955"/>
          <a:ext cx="2127676" cy="2444305"/>
        </a:xfrm>
        <a:prstGeom prst="rect">
          <a:avLst/>
        </a:prstGeom>
        <a:gradFill rotWithShape="0">
          <a:gsLst>
            <a:gs pos="0">
              <a:schemeClr val="accent1">
                <a:alpha val="90000"/>
                <a:hueOff val="0"/>
                <a:satOff val="0"/>
                <a:lumOff val="0"/>
                <a:alphaOff val="0"/>
                <a:tint val="98000"/>
                <a:lumMod val="110000"/>
              </a:schemeClr>
            </a:gs>
            <a:gs pos="84000">
              <a:schemeClr val="accent1">
                <a:alpha val="90000"/>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Application for</a:t>
          </a:r>
          <a:r>
            <a:rPr lang="en-US" sz="2200" kern="1200" dirty="0"/>
            <a:t> </a:t>
          </a:r>
          <a:r>
            <a:rPr lang="en-US" sz="2200" b="1" kern="1200" dirty="0"/>
            <a:t>service or assistance</a:t>
          </a:r>
          <a:endParaRPr lang="en-US" sz="2200" kern="1200" dirty="0"/>
        </a:p>
      </dsp:txBody>
      <dsp:txXfrm>
        <a:off x="3119" y="1163955"/>
        <a:ext cx="2127676" cy="2444305"/>
      </dsp:txXfrm>
    </dsp:sp>
    <dsp:sp modelId="{88DDB595-6586-4DF9-AB94-BFC71AC9E847}">
      <dsp:nvSpPr>
        <dsp:cNvPr id="0" name=""/>
        <dsp:cNvSpPr/>
      </dsp:nvSpPr>
      <dsp:spPr>
        <a:xfrm>
          <a:off x="2130796" y="1163955"/>
          <a:ext cx="2127676" cy="2444305"/>
        </a:xfrm>
        <a:prstGeom prst="rect">
          <a:avLst/>
        </a:prstGeom>
        <a:gradFill rotWithShape="0">
          <a:gsLst>
            <a:gs pos="0">
              <a:schemeClr val="accent1">
                <a:alpha val="90000"/>
                <a:hueOff val="0"/>
                <a:satOff val="0"/>
                <a:lumOff val="0"/>
                <a:alphaOff val="-20000"/>
                <a:tint val="98000"/>
                <a:lumMod val="110000"/>
              </a:schemeClr>
            </a:gs>
            <a:gs pos="84000">
              <a:schemeClr val="accent1">
                <a:alpha val="90000"/>
                <a:hueOff val="0"/>
                <a:satOff val="0"/>
                <a:lumOff val="0"/>
                <a:alphaOff val="-2000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Recertification or renewal</a:t>
          </a:r>
          <a:endParaRPr lang="en-US" sz="2200" kern="1200" dirty="0"/>
        </a:p>
      </dsp:txBody>
      <dsp:txXfrm>
        <a:off x="2130796" y="1163955"/>
        <a:ext cx="2127676" cy="2444305"/>
      </dsp:txXfrm>
    </dsp:sp>
    <dsp:sp modelId="{5BE91579-71C2-478A-96C7-2D89D906CD88}">
      <dsp:nvSpPr>
        <dsp:cNvPr id="0" name=""/>
        <dsp:cNvSpPr/>
      </dsp:nvSpPr>
      <dsp:spPr>
        <a:xfrm>
          <a:off x="4258473" y="1163955"/>
          <a:ext cx="2127676" cy="2444305"/>
        </a:xfrm>
        <a:prstGeom prst="rect">
          <a:avLst/>
        </a:prstGeom>
        <a:gradFill rotWithShape="0">
          <a:gsLst>
            <a:gs pos="0">
              <a:schemeClr val="accent1">
                <a:alpha val="90000"/>
                <a:hueOff val="0"/>
                <a:satOff val="0"/>
                <a:lumOff val="0"/>
                <a:alphaOff val="-40000"/>
                <a:tint val="98000"/>
                <a:lumMod val="110000"/>
              </a:schemeClr>
            </a:gs>
            <a:gs pos="84000">
              <a:schemeClr val="accent1">
                <a:alpha val="90000"/>
                <a:hueOff val="0"/>
                <a:satOff val="0"/>
                <a:lumOff val="0"/>
                <a:alphaOff val="-4000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Change of address</a:t>
          </a:r>
          <a:endParaRPr lang="en-US" sz="2200" kern="1200" dirty="0"/>
        </a:p>
      </dsp:txBody>
      <dsp:txXfrm>
        <a:off x="4258473" y="1163955"/>
        <a:ext cx="2127676" cy="2444305"/>
      </dsp:txXfrm>
    </dsp:sp>
    <dsp:sp modelId="{6A059C4B-A838-4F3B-9971-93EE01E64E20}">
      <dsp:nvSpPr>
        <dsp:cNvPr id="0" name=""/>
        <dsp:cNvSpPr/>
      </dsp:nvSpPr>
      <dsp:spPr>
        <a:xfrm>
          <a:off x="0" y="3608260"/>
          <a:ext cx="6389270" cy="271589"/>
        </a:xfrm>
        <a:prstGeom prst="rect">
          <a:avLst/>
        </a:prstGeom>
        <a:solidFill>
          <a:schemeClr val="accent1">
            <a:shade val="90000"/>
            <a:hueOff val="0"/>
            <a:satOff val="0"/>
            <a:lumOff val="0"/>
            <a:alphaOff val="0"/>
          </a:schemeClr>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F9BAD-7A0A-40DC-A34B-FCACD1763648}">
      <dsp:nvSpPr>
        <dsp:cNvPr id="0" name=""/>
        <dsp:cNvSpPr/>
      </dsp:nvSpPr>
      <dsp:spPr>
        <a:xfrm>
          <a:off x="1745380" y="1934"/>
          <a:ext cx="1963553" cy="1276945"/>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kern="1200" dirty="0"/>
            <a:t>NVRA Statements</a:t>
          </a:r>
        </a:p>
      </dsp:txBody>
      <dsp:txXfrm>
        <a:off x="1807715" y="64269"/>
        <a:ext cx="1838883" cy="1152275"/>
      </dsp:txXfrm>
    </dsp:sp>
    <dsp:sp modelId="{673C0870-8216-43D0-BE1E-4F8E0D957F98}">
      <dsp:nvSpPr>
        <dsp:cNvPr id="0" name=""/>
        <dsp:cNvSpPr/>
      </dsp:nvSpPr>
      <dsp:spPr>
        <a:xfrm>
          <a:off x="1702064" y="1293437"/>
          <a:ext cx="1963553" cy="1276945"/>
        </a:xfrm>
        <a:prstGeom prst="roundRect">
          <a:avLst/>
        </a:prstGeom>
        <a:solidFill>
          <a:schemeClr val="accent2">
            <a:hueOff val="56720"/>
            <a:satOff val="6519"/>
            <a:lumOff val="-519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kern="1200" dirty="0"/>
            <a:t>Voter Registration Application</a:t>
          </a:r>
        </a:p>
      </dsp:txBody>
      <dsp:txXfrm>
        <a:off x="1764399" y="1355772"/>
        <a:ext cx="1838883" cy="1152275"/>
      </dsp:txXfrm>
    </dsp:sp>
    <dsp:sp modelId="{98BE78D0-477D-4F34-B5FB-0D2D08FB09A9}">
      <dsp:nvSpPr>
        <dsp:cNvPr id="0" name=""/>
        <dsp:cNvSpPr/>
      </dsp:nvSpPr>
      <dsp:spPr>
        <a:xfrm>
          <a:off x="1745380" y="2683519"/>
          <a:ext cx="1963553" cy="1276945"/>
        </a:xfrm>
        <a:prstGeom prst="roundRect">
          <a:avLst/>
        </a:prstGeom>
        <a:solidFill>
          <a:schemeClr val="accent2">
            <a:hueOff val="113439"/>
            <a:satOff val="13039"/>
            <a:lumOff val="-1039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kern="1200" dirty="0"/>
            <a:t>Assistance</a:t>
          </a:r>
        </a:p>
      </dsp:txBody>
      <dsp:txXfrm>
        <a:off x="1807715" y="2745854"/>
        <a:ext cx="1838883" cy="11522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418B8-A23A-4D27-827A-9823237A7F84}">
      <dsp:nvSpPr>
        <dsp:cNvPr id="0" name=""/>
        <dsp:cNvSpPr/>
      </dsp:nvSpPr>
      <dsp:spPr>
        <a:xfrm>
          <a:off x="0" y="150309"/>
          <a:ext cx="11029615" cy="982799"/>
        </a:xfrm>
        <a:prstGeom prst="round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Covered person must be a </a:t>
          </a:r>
          <a:r>
            <a:rPr lang="en-US" sz="4200" u="sng" kern="1200" dirty="0"/>
            <a:t>U.S. citizen</a:t>
          </a:r>
          <a:r>
            <a:rPr lang="en-US" sz="4200" u="none" kern="1200" dirty="0"/>
            <a:t>.</a:t>
          </a:r>
          <a:endParaRPr lang="en-US" sz="4200" u="sng" kern="1200" dirty="0"/>
        </a:p>
      </dsp:txBody>
      <dsp:txXfrm>
        <a:off x="47976" y="198285"/>
        <a:ext cx="10933663" cy="886847"/>
      </dsp:txXfrm>
    </dsp:sp>
    <dsp:sp modelId="{B1CA86F7-0CBF-474E-9601-22CE131F7629}">
      <dsp:nvSpPr>
        <dsp:cNvPr id="0" name=""/>
        <dsp:cNvSpPr/>
      </dsp:nvSpPr>
      <dsp:spPr>
        <a:xfrm>
          <a:off x="0" y="1254069"/>
          <a:ext cx="11029615" cy="982799"/>
        </a:xfrm>
        <a:prstGeom prst="round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Covered person must be at least </a:t>
          </a:r>
          <a:r>
            <a:rPr lang="en-US" sz="4200" u="sng" kern="1200"/>
            <a:t>16 years of age</a:t>
          </a:r>
          <a:r>
            <a:rPr lang="en-US" sz="4200" kern="1200"/>
            <a:t>.</a:t>
          </a:r>
        </a:p>
      </dsp:txBody>
      <dsp:txXfrm>
        <a:off x="47976" y="1302045"/>
        <a:ext cx="10933663" cy="8868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8913B-021B-4774-804C-A7E967080025}">
      <dsp:nvSpPr>
        <dsp:cNvPr id="0" name=""/>
        <dsp:cNvSpPr/>
      </dsp:nvSpPr>
      <dsp:spPr>
        <a:xfrm>
          <a:off x="0" y="1392"/>
          <a:ext cx="10757368"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486A57-13F4-46C3-A40D-67FFEAEDE2AD}">
      <dsp:nvSpPr>
        <dsp:cNvPr id="0" name=""/>
        <dsp:cNvSpPr/>
      </dsp:nvSpPr>
      <dsp:spPr>
        <a:xfrm>
          <a:off x="0" y="533300"/>
          <a:ext cx="2655515" cy="3000391"/>
        </a:xfrm>
        <a:prstGeom prst="rect">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ctr" anchorCtr="1">
          <a:noAutofit/>
        </a:bodyPr>
        <a:lstStyle/>
        <a:p>
          <a:pPr marL="0" lvl="0" indent="0" algn="l" defTabSz="2889250">
            <a:lnSpc>
              <a:spcPct val="90000"/>
            </a:lnSpc>
            <a:spcBef>
              <a:spcPct val="0"/>
            </a:spcBef>
            <a:spcAft>
              <a:spcPct val="35000"/>
            </a:spcAft>
            <a:buNone/>
          </a:pPr>
          <a:endParaRPr lang="en-US" sz="6500" kern="1200" dirty="0"/>
        </a:p>
      </dsp:txBody>
      <dsp:txXfrm>
        <a:off x="0" y="533300"/>
        <a:ext cx="2655515" cy="3000391"/>
      </dsp:txXfrm>
    </dsp:sp>
    <dsp:sp modelId="{2E1DCEBB-759C-47D3-AF39-A1ECEAA3ED84}">
      <dsp:nvSpPr>
        <dsp:cNvPr id="0" name=""/>
        <dsp:cNvSpPr/>
      </dsp:nvSpPr>
      <dsp:spPr>
        <a:xfrm>
          <a:off x="2807421" y="48459"/>
          <a:ext cx="7949736" cy="941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srgbClr val="9E0000"/>
              </a:solidFill>
            </a:rPr>
            <a:t>Who is responsible for determining the eligibility of a person to register to vote?</a:t>
          </a:r>
        </a:p>
      </dsp:txBody>
      <dsp:txXfrm>
        <a:off x="2807421" y="48459"/>
        <a:ext cx="7949736" cy="941337"/>
      </dsp:txXfrm>
    </dsp:sp>
    <dsp:sp modelId="{3D28A6D9-ED02-42ED-8D6E-098CA1976A6A}">
      <dsp:nvSpPr>
        <dsp:cNvPr id="0" name=""/>
        <dsp:cNvSpPr/>
      </dsp:nvSpPr>
      <dsp:spPr>
        <a:xfrm>
          <a:off x="2655515" y="989796"/>
          <a:ext cx="8101642" cy="0"/>
        </a:xfrm>
        <a:prstGeom prst="line">
          <a:avLst/>
        </a:prstGeom>
        <a:solidFill>
          <a:schemeClr val="accent3">
            <a:hueOff val="0"/>
            <a:satOff val="0"/>
            <a:lumOff val="0"/>
            <a:alphaOff val="0"/>
          </a:schemeClr>
        </a:solidFill>
        <a:ln w="2222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21B426-F3A5-4D95-BC6C-A77CC53BA836}">
      <dsp:nvSpPr>
        <dsp:cNvPr id="0" name=""/>
        <dsp:cNvSpPr/>
      </dsp:nvSpPr>
      <dsp:spPr>
        <a:xfrm>
          <a:off x="2807421" y="1036863"/>
          <a:ext cx="7949736" cy="3025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It is the responsibility of the boards of elections, and not agency personnel to determine the eligibility of clients to register and vote in North Carolina.  If a client is unsure about their eligibility, the best procedure is to instruct the participant to contact the State Board of Elections for direct inquiry.   Our contact information is found on the back of the Voter Registration Application.  Although the client should not register at the agency, they may be given the application to review later.</a:t>
          </a:r>
        </a:p>
      </dsp:txBody>
      <dsp:txXfrm>
        <a:off x="2807421" y="1036863"/>
        <a:ext cx="7949736" cy="3025253"/>
      </dsp:txXfrm>
    </dsp:sp>
    <dsp:sp modelId="{3D97C602-F3C5-4776-A1A6-616842296934}">
      <dsp:nvSpPr>
        <dsp:cNvPr id="0" name=""/>
        <dsp:cNvSpPr/>
      </dsp:nvSpPr>
      <dsp:spPr>
        <a:xfrm>
          <a:off x="2655515" y="4062116"/>
          <a:ext cx="8101642" cy="0"/>
        </a:xfrm>
        <a:prstGeom prst="line">
          <a:avLst/>
        </a:prstGeom>
        <a:solidFill>
          <a:schemeClr val="accent3">
            <a:hueOff val="0"/>
            <a:satOff val="0"/>
            <a:lumOff val="0"/>
            <a:alphaOff val="0"/>
          </a:schemeClr>
        </a:solidFill>
        <a:ln w="2222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7"/>
          </a:xfrm>
          <a:prstGeom prst="rect">
            <a:avLst/>
          </a:prstGeom>
        </p:spPr>
        <p:txBody>
          <a:bodyPr vert="horz" lIns="96125" tIns="48063" rIns="96125" bIns="48063" rtlCol="0"/>
          <a:lstStyle>
            <a:lvl1pPr algn="l">
              <a:defRPr sz="1200"/>
            </a:lvl1pPr>
          </a:lstStyle>
          <a:p>
            <a:endParaRPr lang="en-US"/>
          </a:p>
        </p:txBody>
      </p:sp>
      <p:sp>
        <p:nvSpPr>
          <p:cNvPr id="3" name="Date Placeholder 2"/>
          <p:cNvSpPr>
            <a:spLocks noGrp="1"/>
          </p:cNvSpPr>
          <p:nvPr>
            <p:ph type="dt" sz="quarter" idx="1"/>
          </p:nvPr>
        </p:nvSpPr>
        <p:spPr>
          <a:xfrm>
            <a:off x="4143588" y="1"/>
            <a:ext cx="3169920" cy="481727"/>
          </a:xfrm>
          <a:prstGeom prst="rect">
            <a:avLst/>
          </a:prstGeom>
        </p:spPr>
        <p:txBody>
          <a:bodyPr vert="horz" lIns="96125" tIns="48063" rIns="96125" bIns="48063" rtlCol="0"/>
          <a:lstStyle>
            <a:lvl1pPr algn="r">
              <a:defRPr sz="1200"/>
            </a:lvl1pPr>
          </a:lstStyle>
          <a:p>
            <a:fld id="{C619474A-9B15-4FCC-B2A5-74A9C6C814C1}" type="datetimeFigureOut">
              <a:rPr lang="en-US" smtClean="0"/>
              <a:t>8/26/2021</a:t>
            </a:fld>
            <a:endParaRPr lang="en-US"/>
          </a:p>
        </p:txBody>
      </p:sp>
      <p:sp>
        <p:nvSpPr>
          <p:cNvPr id="4" name="Footer Placeholder 3"/>
          <p:cNvSpPr>
            <a:spLocks noGrp="1"/>
          </p:cNvSpPr>
          <p:nvPr>
            <p:ph type="ftr" sz="quarter" idx="2"/>
          </p:nvPr>
        </p:nvSpPr>
        <p:spPr>
          <a:xfrm>
            <a:off x="1" y="9119475"/>
            <a:ext cx="3169920" cy="481726"/>
          </a:xfrm>
          <a:prstGeom prst="rect">
            <a:avLst/>
          </a:prstGeom>
        </p:spPr>
        <p:txBody>
          <a:bodyPr vert="horz" lIns="96125" tIns="48063" rIns="96125" bIns="48063"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5"/>
            <a:ext cx="3169920" cy="481726"/>
          </a:xfrm>
          <a:prstGeom prst="rect">
            <a:avLst/>
          </a:prstGeom>
        </p:spPr>
        <p:txBody>
          <a:bodyPr vert="horz" lIns="96125" tIns="48063" rIns="96125" bIns="48063" rtlCol="0" anchor="b"/>
          <a:lstStyle>
            <a:lvl1pPr algn="r">
              <a:defRPr sz="1200"/>
            </a:lvl1pPr>
          </a:lstStyle>
          <a:p>
            <a:fld id="{18B77B4A-37C7-4F9A-8670-DBA92387B0D4}" type="slidenum">
              <a:rPr lang="en-US" smtClean="0"/>
              <a:t>‹#›</a:t>
            </a:fld>
            <a:endParaRPr lang="en-US"/>
          </a:p>
        </p:txBody>
      </p:sp>
    </p:spTree>
    <p:extLst>
      <p:ext uri="{BB962C8B-B14F-4D97-AF65-F5344CB8AC3E}">
        <p14:creationId xmlns:p14="http://schemas.microsoft.com/office/powerpoint/2010/main" val="166546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7"/>
          </a:xfrm>
          <a:prstGeom prst="rect">
            <a:avLst/>
          </a:prstGeom>
        </p:spPr>
        <p:txBody>
          <a:bodyPr vert="horz" lIns="96125" tIns="48063" rIns="96125" bIns="48063" rtlCol="0"/>
          <a:lstStyle>
            <a:lvl1pPr algn="l">
              <a:defRPr sz="1200"/>
            </a:lvl1pPr>
          </a:lstStyle>
          <a:p>
            <a:endParaRPr lang="en-US"/>
          </a:p>
        </p:txBody>
      </p:sp>
      <p:sp>
        <p:nvSpPr>
          <p:cNvPr id="3" name="Date Placeholder 2"/>
          <p:cNvSpPr>
            <a:spLocks noGrp="1"/>
          </p:cNvSpPr>
          <p:nvPr>
            <p:ph type="dt" idx="1"/>
          </p:nvPr>
        </p:nvSpPr>
        <p:spPr>
          <a:xfrm>
            <a:off x="4143588" y="1"/>
            <a:ext cx="3169920" cy="481727"/>
          </a:xfrm>
          <a:prstGeom prst="rect">
            <a:avLst/>
          </a:prstGeom>
        </p:spPr>
        <p:txBody>
          <a:bodyPr vert="horz" lIns="96125" tIns="48063" rIns="96125" bIns="48063" rtlCol="0"/>
          <a:lstStyle>
            <a:lvl1pPr algn="r">
              <a:defRPr sz="1200"/>
            </a:lvl1pPr>
          </a:lstStyle>
          <a:p>
            <a:fld id="{70F20FCD-A401-446B-990B-09A45AC9267C}" type="datetimeFigureOut">
              <a:rPr lang="en-US" smtClean="0"/>
              <a:t>8/26/2021</a:t>
            </a:fld>
            <a:endParaRPr lang="en-US"/>
          </a:p>
        </p:txBody>
      </p:sp>
      <p:sp>
        <p:nvSpPr>
          <p:cNvPr id="4" name="Slide Image Placeholder 3"/>
          <p:cNvSpPr>
            <a:spLocks noGrp="1" noRot="1" noChangeAspect="1"/>
          </p:cNvSpPr>
          <p:nvPr>
            <p:ph type="sldImg" idx="2"/>
          </p:nvPr>
        </p:nvSpPr>
        <p:spPr>
          <a:xfrm>
            <a:off x="779463" y="1200150"/>
            <a:ext cx="5757862" cy="3238500"/>
          </a:xfrm>
          <a:prstGeom prst="rect">
            <a:avLst/>
          </a:prstGeom>
          <a:noFill/>
          <a:ln w="12700">
            <a:solidFill>
              <a:prstClr val="black"/>
            </a:solidFill>
          </a:ln>
        </p:spPr>
        <p:txBody>
          <a:bodyPr vert="horz" lIns="96125" tIns="48063" rIns="96125" bIns="48063"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6125" tIns="48063" rIns="96125" bIns="480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6"/>
          </a:xfrm>
          <a:prstGeom prst="rect">
            <a:avLst/>
          </a:prstGeom>
        </p:spPr>
        <p:txBody>
          <a:bodyPr vert="horz" lIns="96125" tIns="48063" rIns="96125" bIns="48063"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125" tIns="48063" rIns="96125" bIns="48063" rtlCol="0" anchor="b"/>
          <a:lstStyle>
            <a:lvl1pPr algn="r">
              <a:defRPr sz="1200"/>
            </a:lvl1pPr>
          </a:lstStyle>
          <a:p>
            <a:fld id="{425B40C3-DB72-4103-8195-9FBE7CA77AC1}" type="slidenum">
              <a:rPr lang="en-US" smtClean="0"/>
              <a:t>‹#›</a:t>
            </a:fld>
            <a:endParaRPr lang="en-US"/>
          </a:p>
        </p:txBody>
      </p:sp>
    </p:spTree>
    <p:extLst>
      <p:ext uri="{BB962C8B-B14F-4D97-AF65-F5344CB8AC3E}">
        <p14:creationId xmlns:p14="http://schemas.microsoft.com/office/powerpoint/2010/main" val="205202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t>
            </a:r>
            <a:r>
              <a:rPr lang="en-US" baseline="0" dirty="0"/>
              <a:t>Thank you for joining us today. I am Kori House, Voter Registration Program Specialist at the NC State Board of Elections also known as the SBE. I am also the SBE NVRA Coordinator.</a:t>
            </a:r>
          </a:p>
          <a:p>
            <a:endParaRPr lang="en-US" baseline="0" dirty="0"/>
          </a:p>
          <a:p>
            <a:r>
              <a:rPr lang="en-US" baseline="0" dirty="0"/>
              <a:t>I would like to say thanks for the wonderful cooperation and support that we have received from State DHHS and the local agencies over the past several years. We value our partnership.</a:t>
            </a:r>
          </a:p>
          <a:p>
            <a:endParaRPr lang="en-US" baseline="0" dirty="0"/>
          </a:p>
          <a:p>
            <a:r>
              <a:rPr lang="en-US" baseline="0" dirty="0"/>
              <a:t>Next, the State Board of Elections wants to stress our commitment to this state’s NVRA Program. And it is a program. It’s a dedicated and core mission of this agency. We absolutely want to ensure that every eligible citizen has the opportunity to register to vote. It is also extremely vital that voters have their correct name and address on their voter record. You can assist us with this, and we are appreciative of your help.</a:t>
            </a:r>
            <a:endParaRPr lang="en-US" dirty="0"/>
          </a:p>
          <a:p>
            <a:endParaRPr lang="en-US" dirty="0"/>
          </a:p>
        </p:txBody>
      </p:sp>
      <p:sp>
        <p:nvSpPr>
          <p:cNvPr id="4" name="Slide Number Placeholder 3"/>
          <p:cNvSpPr>
            <a:spLocks noGrp="1"/>
          </p:cNvSpPr>
          <p:nvPr>
            <p:ph type="sldNum" sz="quarter" idx="10"/>
          </p:nvPr>
        </p:nvSpPr>
        <p:spPr/>
        <p:txBody>
          <a:bodyPr/>
          <a:lstStyle/>
          <a:p>
            <a:fld id="{425B40C3-DB72-4103-8195-9FBE7CA77AC1}" type="slidenum">
              <a:rPr lang="en-US" smtClean="0"/>
              <a:t>1</a:t>
            </a:fld>
            <a:endParaRPr lang="en-US"/>
          </a:p>
        </p:txBody>
      </p:sp>
    </p:spTree>
    <p:extLst>
      <p:ext uri="{BB962C8B-B14F-4D97-AF65-F5344CB8AC3E}">
        <p14:creationId xmlns:p14="http://schemas.microsoft.com/office/powerpoint/2010/main" val="179293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federally required NVRA statements that must be on an agency’s application for service or some other documentation when presenting to individuals for voter registration services.  For the county DSS office, these statements are placed on the back of the Voter Registration Application.</a:t>
            </a:r>
          </a:p>
        </p:txBody>
      </p:sp>
      <p:sp>
        <p:nvSpPr>
          <p:cNvPr id="4" name="Slide Number Placeholder 3"/>
          <p:cNvSpPr>
            <a:spLocks noGrp="1"/>
          </p:cNvSpPr>
          <p:nvPr>
            <p:ph type="sldNum" sz="quarter" idx="5"/>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991444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 also provides directives on exclusions regarding NVRA agency staff behavior. </a:t>
            </a:r>
          </a:p>
        </p:txBody>
      </p:sp>
      <p:sp>
        <p:nvSpPr>
          <p:cNvPr id="4" name="Slide Number Placeholder 3"/>
          <p:cNvSpPr>
            <a:spLocks noGrp="1"/>
          </p:cNvSpPr>
          <p:nvPr>
            <p:ph type="sldNum" sz="quarter" idx="5"/>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950575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the law provides a layer of protection to agency participants that decline voter registration services in which information may only be use for voter registration purposes.  </a:t>
            </a:r>
          </a:p>
        </p:txBody>
      </p:sp>
      <p:sp>
        <p:nvSpPr>
          <p:cNvPr id="4" name="Slide Number Placeholder 3"/>
          <p:cNvSpPr>
            <a:spLocks noGrp="1"/>
          </p:cNvSpPr>
          <p:nvPr>
            <p:ph type="sldNum" sz="quarter" idx="5"/>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874917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NC General Statutes requires that NVRA agencies submit completed applications no later than 5 business days after acceptance.</a:t>
            </a:r>
          </a:p>
        </p:txBody>
      </p:sp>
      <p:sp>
        <p:nvSpPr>
          <p:cNvPr id="4" name="Slide Number Placeholder 3"/>
          <p:cNvSpPr>
            <a:spLocks noGrp="1"/>
          </p:cNvSpPr>
          <p:nvPr>
            <p:ph type="sldNum" sz="quarter" idx="5"/>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148173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Here is a visual representation of the NVRA process in North Carolina:</a:t>
            </a:r>
          </a:p>
          <a:p>
            <a:endParaRPr lang="en-US" dirty="0"/>
          </a:p>
          <a:p>
            <a:pPr marL="237698" indent="-237698">
              <a:buAutoNum type="arabicPeriod"/>
            </a:pPr>
            <a:r>
              <a:rPr lang="en-US" dirty="0"/>
              <a:t>The State Board provides the local NVRA agencies with supplies, training and guidance. We’re also responsible for reporting voter registration data and any issues of compliance.</a:t>
            </a:r>
          </a:p>
          <a:p>
            <a:pPr marL="237698" indent="-237698">
              <a:buAutoNum type="arabicPeriod"/>
            </a:pPr>
            <a:r>
              <a:rPr lang="en-US" dirty="0"/>
              <a:t>NVRA agencies offer voter registration services and send the completed registrations to the county board of elections within 5 business days of receipt.</a:t>
            </a:r>
          </a:p>
          <a:p>
            <a:pPr marL="237698" indent="-237698">
              <a:buAutoNum type="arabicPeriod"/>
            </a:pPr>
            <a:r>
              <a:rPr lang="en-US" dirty="0"/>
              <a:t>The County boards process the voter registration applications and report any issues of compliance to the SBE.</a:t>
            </a:r>
          </a:p>
          <a:p>
            <a:pPr marL="237698" indent="-237698">
              <a:buAutoNum type="arabicPeriod"/>
            </a:pPr>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160111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NVRA Settlement Agreement was finalized in the Summer of 2018 and updated a variety of rules regarding NVRA procedures at the local Public Assistance Agencies.  For the rest of the presentation, we will discuss the following items:</a:t>
            </a:r>
          </a:p>
          <a:p>
            <a:pPr marL="178274" indent="-178274">
              <a:buFont typeface="Arial" panose="020B0604020202020204" pitchFamily="34" charset="0"/>
              <a:buChar char="•"/>
            </a:pPr>
            <a:r>
              <a:rPr lang="en-US" dirty="0"/>
              <a:t>providing voter registration services during covered transactions</a:t>
            </a:r>
          </a:p>
          <a:p>
            <a:pPr marL="178274" indent="-178274">
              <a:buFont typeface="Arial" panose="020B0604020202020204" pitchFamily="34" charset="0"/>
              <a:buChar char="•"/>
            </a:pPr>
            <a:r>
              <a:rPr lang="en-US" dirty="0"/>
              <a:t>data collection and analysis practices</a:t>
            </a:r>
          </a:p>
          <a:p>
            <a:pPr marL="178274" indent="-178274">
              <a:buFont typeface="Arial" panose="020B0604020202020204" pitchFamily="34" charset="0"/>
              <a:buChar char="•"/>
            </a:pPr>
            <a:r>
              <a:rPr lang="en-US" dirty="0"/>
              <a:t>measures of compliance</a:t>
            </a:r>
          </a:p>
          <a:p>
            <a:pPr marL="178274" indent="-178274">
              <a:buFont typeface="Arial" panose="020B0604020202020204" pitchFamily="34" charset="0"/>
              <a:buChar char="•"/>
            </a:pPr>
            <a:r>
              <a:rPr lang="en-US" dirty="0"/>
              <a:t>corrective actions</a:t>
            </a:r>
          </a:p>
          <a:p>
            <a:endParaRPr lang="en-US" dirty="0"/>
          </a:p>
        </p:txBody>
      </p:sp>
      <p:sp>
        <p:nvSpPr>
          <p:cNvPr id="4" name="Slide Number Placeholder 3"/>
          <p:cNvSpPr>
            <a:spLocks noGrp="1"/>
          </p:cNvSpPr>
          <p:nvPr>
            <p:ph type="sldNum" sz="quarter" idx="5"/>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994951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5397">
              <a:lnSpc>
                <a:spcPct val="107000"/>
              </a:lnSpc>
            </a:pPr>
            <a:r>
              <a:rPr lang="en-US" dirty="0">
                <a:highlight>
                  <a:srgbClr val="00FF00"/>
                </a:highlight>
                <a:latin typeface="Calibri" panose="020F0502020204030204" pitchFamily="34" charset="0"/>
                <a:ea typeface="Calibri" panose="020F0502020204030204" pitchFamily="34" charset="0"/>
                <a:cs typeface="Times New Roman" panose="02020603050405020304" pitchFamily="18" charset="0"/>
              </a:rPr>
              <a:t>For every application for service, recertification, renewal or change of address, DSS agencies must provide their clients: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72519" lvl="1" indent="-297123">
              <a:lnSpc>
                <a:spcPct val="107000"/>
              </a:lnSpc>
              <a:buFont typeface="Courier New" panose="02070309020205020404" pitchFamily="49" charset="0"/>
              <a:buChar char="o"/>
            </a:pPr>
            <a:r>
              <a:rPr lang="en-US" dirty="0">
                <a:highlight>
                  <a:srgbClr val="00FF00"/>
                </a:highlight>
                <a:latin typeface="Calibri" panose="020F0502020204030204" pitchFamily="34" charset="0"/>
                <a:ea typeface="Calibri" panose="020F0502020204030204" pitchFamily="34" charset="0"/>
                <a:cs typeface="Times New Roman" panose="02020603050405020304" pitchFamily="18" charset="0"/>
              </a:rPr>
              <a:t>NVRA Statements that are found on the Laminated form also known NVRA Information Sheet (this may have been modified due to COVID-19, instead agencies may handout one time use NVRA Info sheet)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72519" lvl="1" indent="-297123">
              <a:lnSpc>
                <a:spcPct val="107000"/>
              </a:lnSpc>
              <a:spcAft>
                <a:spcPts val="832"/>
              </a:spcAft>
              <a:buFont typeface="Courier New" panose="02070309020205020404" pitchFamily="49" charset="0"/>
              <a:buChar char="o"/>
            </a:pPr>
            <a:r>
              <a:rPr lang="en-US" dirty="0">
                <a:highlight>
                  <a:srgbClr val="00FF00"/>
                </a:highlight>
                <a:latin typeface="Calibri" panose="020F0502020204030204" pitchFamily="34" charset="0"/>
                <a:ea typeface="Calibri" panose="020F0502020204030204" pitchFamily="34" charset="0"/>
                <a:cs typeface="Times New Roman" panose="02020603050405020304" pitchFamily="18" charset="0"/>
              </a:rPr>
              <a:t>a voter registration application</a:t>
            </a:r>
          </a:p>
          <a:p>
            <a:pPr marL="772519" lvl="1" indent="-297123">
              <a:lnSpc>
                <a:spcPct val="107000"/>
              </a:lnSpc>
              <a:spcAft>
                <a:spcPts val="832"/>
              </a:spcAft>
              <a:buFont typeface="Courier New" panose="02070309020205020404" pitchFamily="49" charset="0"/>
              <a:buChar char="o"/>
            </a:pPr>
            <a:r>
              <a:rPr lang="en-US" dirty="0">
                <a:highlight>
                  <a:srgbClr val="00FF00"/>
                </a:highlight>
                <a:latin typeface="Calibri" panose="020F0502020204030204" pitchFamily="34" charset="0"/>
                <a:ea typeface="Calibri" panose="020F0502020204030204" pitchFamily="34" charset="0"/>
                <a:cs typeface="Times New Roman" panose="02020603050405020304" pitchFamily="18" charset="0"/>
              </a:rPr>
              <a:t>the same assistance with completing the voter registration application as is provided for completion of the agency’s own forms</a:t>
            </a:r>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568798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a:t>When offering voter registration services, remember that the NVRA covers only those United States citizens who are at least 16 years of age.</a:t>
            </a:r>
          </a:p>
          <a:p>
            <a:pPr defTabSz="950793">
              <a:defRPr/>
            </a:pPr>
            <a:endParaRPr lang="en-US" dirty="0"/>
          </a:p>
          <a:p>
            <a:pPr defTabSz="950793">
              <a:defRPr/>
            </a:pPr>
            <a:r>
              <a:rPr lang="en-US" dirty="0"/>
              <a:t>Under North Carolina law, no one shall make application to register to vote if he or she is ineligible because of age, citizenship status, lack of residence for the required  period, or due to felony conviction.  </a:t>
            </a:r>
          </a:p>
          <a:p>
            <a:pPr defTabSz="950793">
              <a:defRPr/>
            </a:pPr>
            <a:endParaRPr lang="en-US" dirty="0"/>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0149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a:t>The situation may arise when a participant is unsure about their citizenship status.  It is a felony to register to vote if you are not an American citizen.  In such cases, the participant will need to proceed with caution.  Agency personnel should not assist the client to complete the application inaccurately, if agency personnel are aware the information is untrue.  Refer the client to the State Board of Elections to inquire further. We will review the qualifications and investigate with other agencies, if necessary.</a:t>
            </a:r>
          </a:p>
          <a:p>
            <a:pPr defTabSz="950793">
              <a:defRPr/>
            </a:pPr>
            <a:endParaRPr lang="en-US" dirty="0"/>
          </a:p>
          <a:p>
            <a:pPr defTabSz="950793">
              <a:defRPr/>
            </a:pPr>
            <a:r>
              <a:rPr lang="en-US" dirty="0"/>
              <a:t>*Special Update*</a:t>
            </a:r>
          </a:p>
          <a:p>
            <a:pPr algn="l">
              <a:buFont typeface="Arial" panose="020B0604020202020204" pitchFamily="34" charset="0"/>
              <a:buChar char="•"/>
            </a:pPr>
            <a:r>
              <a:rPr lang="en-US" b="0" i="0" dirty="0">
                <a:solidFill>
                  <a:srgbClr val="000000"/>
                </a:solidFill>
                <a:effectLst/>
                <a:latin typeface="TransportNew"/>
              </a:rPr>
              <a:t>Not be in jail or prison for a felony conviction.</a:t>
            </a:r>
          </a:p>
          <a:p>
            <a:pPr marL="742950" lvl="1" indent="-285750" algn="l">
              <a:buFont typeface="Arial" panose="020B0604020202020204" pitchFamily="34" charset="0"/>
              <a:buChar char="•"/>
            </a:pPr>
            <a:r>
              <a:rPr lang="en-US" b="0" i="0" dirty="0">
                <a:solidFill>
                  <a:srgbClr val="000000"/>
                </a:solidFill>
                <a:effectLst/>
                <a:latin typeface="TransportNew"/>
              </a:rPr>
              <a:t>Note: Due to a court order, anyone who is on probation, parole, or post-release supervision for a felony conviction is now eligible to register and vote.</a:t>
            </a:r>
          </a:p>
          <a:p>
            <a:pPr defTabSz="950793">
              <a:defRPr/>
            </a:pPr>
            <a:endParaRPr lang="en-US" dirty="0"/>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315070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statement is EXTREMELY IMPORTANT for North Carolina’s NVRA program:</a:t>
            </a:r>
          </a:p>
          <a:p>
            <a:endParaRPr lang="en-US" dirty="0"/>
          </a:p>
          <a:p>
            <a:r>
              <a:rPr lang="en-US" dirty="0"/>
              <a:t>When offering voter registration services, county DSS agency staff must ask every covered applicant the NVRA question: “If you are not registered to vote where you live now, would you like to apply to register to vote here today?”</a:t>
            </a:r>
          </a:p>
          <a:p>
            <a:endParaRPr lang="en-US" dirty="0"/>
          </a:p>
          <a:p>
            <a:r>
              <a:rPr lang="en-US" dirty="0"/>
              <a:t>This is THE question required under NVRA and should not be altered or shortened. In NC, the act of voting is based on a person’s address of residency. It is important that person is registered to vote based on their residential address because the address determines their eligible candidates and jurisdictions. </a:t>
            </a:r>
          </a:p>
          <a:p>
            <a:endParaRPr lang="en-US" dirty="0"/>
          </a:p>
          <a:p>
            <a:r>
              <a:rPr lang="en-US" dirty="0"/>
              <a:t>Again, the “NVRA Question” is “If you are not registered to vote where you live now, would you like to apply to register to vote here today?”</a:t>
            </a:r>
          </a:p>
          <a:p>
            <a:endParaRPr lang="en-US" dirty="0"/>
          </a:p>
          <a:p>
            <a:r>
              <a:rPr lang="en-US" dirty="0"/>
              <a:t>The NVRA Question must be asked during each covered transaction, whenever clients apply for new benefits, apply to renew their current benefits or change their address.</a:t>
            </a: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29024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review important aspects of NVRA Agency Basics and those specific to County DSS Offices.</a:t>
            </a:r>
          </a:p>
          <a:p>
            <a:endParaRPr lang="en-US" dirty="0"/>
          </a:p>
          <a:p>
            <a:r>
              <a:rPr lang="en-US" dirty="0"/>
              <a:t>We will discuss the requirements of the NVRA in various DSS Programs and local agency staff’s role in meeting these requirements. </a:t>
            </a:r>
          </a:p>
          <a:p>
            <a:endParaRPr lang="en-US" dirty="0"/>
          </a:p>
          <a:p>
            <a:r>
              <a:rPr lang="en-US" dirty="0"/>
              <a:t>The following topics will come up throughout this presentation:</a:t>
            </a:r>
          </a:p>
          <a:p>
            <a:endParaRPr lang="en-US" dirty="0"/>
          </a:p>
          <a:p>
            <a:pPr marL="178274" indent="-178274">
              <a:buClr>
                <a:schemeClr val="tx2"/>
              </a:buClr>
              <a:buFont typeface="Arial" panose="020B0604020202020204" pitchFamily="34" charset="0"/>
              <a:buChar char="•"/>
            </a:pPr>
            <a:r>
              <a:rPr lang="en-US" dirty="0">
                <a:solidFill>
                  <a:srgbClr val="FFFFFF"/>
                </a:solidFill>
              </a:rPr>
              <a:t>NVRA Agencies and Rules</a:t>
            </a:r>
          </a:p>
          <a:p>
            <a:pPr marL="356547" indent="-356547" defTabSz="475397">
              <a:spcBef>
                <a:spcPct val="20000"/>
              </a:spcBef>
              <a:spcAft>
                <a:spcPts val="624"/>
              </a:spcAft>
              <a:buClr>
                <a:srgbClr val="ACCBF9"/>
              </a:buClr>
              <a:buSzPct val="92000"/>
              <a:buFont typeface="Arial" panose="020B0604020202020204" pitchFamily="34" charset="0"/>
              <a:buChar char="•"/>
              <a:defRPr/>
            </a:pPr>
            <a:r>
              <a:rPr lang="en-US" sz="2300" dirty="0">
                <a:solidFill>
                  <a:srgbClr val="FFFFFF"/>
                </a:solidFill>
                <a:latin typeface="Gill Sans MT" panose="020B0502020104020203"/>
              </a:rPr>
              <a:t>Covered Transactions Conducted at County DSS Offices</a:t>
            </a:r>
          </a:p>
          <a:p>
            <a:pPr marL="356547" indent="-356547" defTabSz="475397">
              <a:spcBef>
                <a:spcPct val="20000"/>
              </a:spcBef>
              <a:spcAft>
                <a:spcPts val="624"/>
              </a:spcAft>
              <a:buClr>
                <a:srgbClr val="ACCBF9"/>
              </a:buClr>
              <a:buSzPct val="92000"/>
              <a:buFont typeface="Arial" panose="020B0604020202020204" pitchFamily="34" charset="0"/>
              <a:buChar char="•"/>
              <a:defRPr/>
            </a:pPr>
            <a:r>
              <a:rPr lang="en-US" sz="2300" dirty="0">
                <a:solidFill>
                  <a:srgbClr val="FFFFFF"/>
                </a:solidFill>
                <a:latin typeface="Gill Sans MT" panose="020B0502020104020203"/>
              </a:rPr>
              <a:t>In-Person Transactions</a:t>
            </a:r>
          </a:p>
          <a:p>
            <a:pPr marL="356547" indent="-356547" defTabSz="475397">
              <a:spcBef>
                <a:spcPct val="20000"/>
              </a:spcBef>
              <a:spcAft>
                <a:spcPts val="624"/>
              </a:spcAft>
              <a:buClr>
                <a:srgbClr val="ACCBF9"/>
              </a:buClr>
              <a:buSzPct val="92000"/>
              <a:buFont typeface="Arial" panose="020B0604020202020204" pitchFamily="34" charset="0"/>
              <a:buChar char="•"/>
              <a:defRPr/>
            </a:pPr>
            <a:r>
              <a:rPr lang="en-US" sz="2300" dirty="0">
                <a:solidFill>
                  <a:srgbClr val="FFFFFF"/>
                </a:solidFill>
                <a:latin typeface="Gill Sans MT" panose="020B0502020104020203"/>
              </a:rPr>
              <a:t>Remote Transactions</a:t>
            </a:r>
          </a:p>
          <a:p>
            <a:pPr marL="356547" indent="-356547" defTabSz="475397">
              <a:spcBef>
                <a:spcPct val="20000"/>
              </a:spcBef>
              <a:spcAft>
                <a:spcPts val="624"/>
              </a:spcAft>
              <a:buClr>
                <a:srgbClr val="ACCBF9"/>
              </a:buClr>
              <a:buSzPct val="92000"/>
              <a:buFont typeface="Arial" panose="020B0604020202020204" pitchFamily="34" charset="0"/>
              <a:buChar char="•"/>
              <a:defRPr/>
            </a:pPr>
            <a:r>
              <a:rPr lang="en-US" sz="2300" dirty="0">
                <a:solidFill>
                  <a:srgbClr val="FFFFFF"/>
                </a:solidFill>
                <a:latin typeface="Gill Sans MT" panose="020B0502020104020203"/>
              </a:rPr>
              <a:t>Assistance &amp; Review of the Voter Registration Application</a:t>
            </a:r>
          </a:p>
          <a:p>
            <a:pPr marL="356547" indent="-356547" defTabSz="475397">
              <a:spcBef>
                <a:spcPct val="20000"/>
              </a:spcBef>
              <a:spcAft>
                <a:spcPts val="624"/>
              </a:spcAft>
              <a:buClr>
                <a:srgbClr val="ACCBF9"/>
              </a:buClr>
              <a:buSzPct val="92000"/>
              <a:buFont typeface="Arial" panose="020B0604020202020204" pitchFamily="34" charset="0"/>
              <a:buChar char="•"/>
              <a:defRPr/>
            </a:pPr>
            <a:r>
              <a:rPr lang="en-US" sz="2300" dirty="0">
                <a:solidFill>
                  <a:srgbClr val="FFFFFF"/>
                </a:solidFill>
                <a:latin typeface="Gill Sans MT" panose="020B0502020104020203"/>
              </a:rPr>
              <a:t>NVRA Submission to County Boards of Elections</a:t>
            </a:r>
          </a:p>
          <a:p>
            <a:pPr marL="356547" indent="-356547" defTabSz="475397">
              <a:spcBef>
                <a:spcPct val="20000"/>
              </a:spcBef>
              <a:spcAft>
                <a:spcPts val="624"/>
              </a:spcAft>
              <a:buClr>
                <a:srgbClr val="ACCBF9"/>
              </a:buClr>
              <a:buSzPct val="92000"/>
              <a:buFont typeface="Arial" panose="020B0604020202020204" pitchFamily="34" charset="0"/>
              <a:buChar char="•"/>
              <a:defRPr/>
            </a:pPr>
            <a:r>
              <a:rPr lang="en-US" sz="2300" dirty="0">
                <a:solidFill>
                  <a:srgbClr val="FFFFFF"/>
                </a:solidFill>
                <a:latin typeface="Gill Sans MT" panose="020B0502020104020203"/>
              </a:rPr>
              <a:t>Data Analysis &amp; Compliance</a:t>
            </a:r>
          </a:p>
          <a:p>
            <a:pPr marL="356547" indent="-356547" defTabSz="475397">
              <a:spcBef>
                <a:spcPct val="20000"/>
              </a:spcBef>
              <a:spcAft>
                <a:spcPts val="624"/>
              </a:spcAft>
              <a:buClr>
                <a:srgbClr val="ACCBF9"/>
              </a:buClr>
              <a:buSzPct val="92000"/>
              <a:buFont typeface="Arial" panose="020B0604020202020204" pitchFamily="34" charset="0"/>
              <a:buChar char="•"/>
              <a:defRPr/>
            </a:pPr>
            <a:r>
              <a:rPr lang="en-US" sz="2300" dirty="0">
                <a:solidFill>
                  <a:srgbClr val="FFFFFF"/>
                </a:solidFill>
                <a:latin typeface="Gill Sans MT" panose="020B0502020104020203"/>
              </a:rPr>
              <a:t>NVRA Supplies</a:t>
            </a:r>
          </a:p>
          <a:p>
            <a:pPr marL="178274" indent="-178274">
              <a:buClr>
                <a:schemeClr val="tx2"/>
              </a:buClr>
              <a:buFont typeface="Arial" panose="020B0604020202020204" pitchFamily="34" charset="0"/>
              <a:buChar char="•"/>
            </a:pPr>
            <a:endParaRPr lang="en-US" dirty="0">
              <a:solidFill>
                <a:srgbClr val="FFFFFF"/>
              </a:solidFill>
            </a:endParaRPr>
          </a:p>
          <a:p>
            <a:endParaRPr lang="en-US" dirty="0"/>
          </a:p>
        </p:txBody>
      </p:sp>
      <p:sp>
        <p:nvSpPr>
          <p:cNvPr id="4" name="Slide Number Placeholder 3"/>
          <p:cNvSpPr>
            <a:spLocks noGrp="1"/>
          </p:cNvSpPr>
          <p:nvPr>
            <p:ph type="sldNum" sz="quarter" idx="10"/>
          </p:nvPr>
        </p:nvSpPr>
        <p:spPr/>
        <p:txBody>
          <a:bodyPr/>
          <a:lstStyle/>
          <a:p>
            <a:pPr defTabSz="475397">
              <a:defRPr/>
            </a:pPr>
            <a:fld id="{EBA3C460-725C-4B39-B8AC-71C4BF049CDD}" type="slidenum">
              <a:rPr lang="en-US">
                <a:solidFill>
                  <a:prstClr val="black"/>
                </a:solidFill>
                <a:latin typeface="Calibri" panose="020F0502020204030204"/>
              </a:rPr>
              <a:pPr defTabSz="475397">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25159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8716">
              <a:defRPr/>
            </a:pPr>
            <a:endParaRPr lang="en-US" dirty="0"/>
          </a:p>
          <a:p>
            <a:pPr defTabSz="968716">
              <a:defRPr/>
            </a:pPr>
            <a:r>
              <a:rPr lang="en-US" dirty="0"/>
              <a:t>Here are some examples of paraphrasing that have been used in the past by some agency staff. Sometimes the changes are subtle and other times staff have a totally unique way of asking the question, either way both are not in compliance with the NVRA requirements as the questions must be asked using the exact wording provided. </a:t>
            </a:r>
          </a:p>
          <a:p>
            <a:endParaRPr lang="en-US" dirty="0"/>
          </a:p>
          <a:p>
            <a:r>
              <a:rPr lang="en-US" dirty="0"/>
              <a:t>We understand that the NVRA Question can be a bit awkward and paraphrasing or putting the question into your own words to make it more conversational is tempting and easy to do.</a:t>
            </a:r>
          </a:p>
          <a:p>
            <a:endParaRPr lang="en-US" dirty="0"/>
          </a:p>
          <a:p>
            <a:r>
              <a:rPr lang="en-US" dirty="0"/>
              <a:t>It’s imperative that staff understand that the NVRA requires staff to ask the NVRA question using the exact wording.  We will discuss offering voter registration services to clients later in this presentation.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475397">
              <a:defRPr/>
            </a:pPr>
            <a:fld id="{EBA3C460-725C-4B39-B8AC-71C4BF049CDD}" type="slidenum">
              <a:rPr lang="en-US">
                <a:solidFill>
                  <a:prstClr val="black"/>
                </a:solidFill>
                <a:latin typeface="Calibri" panose="020F0502020204030204"/>
              </a:rPr>
              <a:pPr defTabSz="475397">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096159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76">
              <a:defRPr/>
            </a:pPr>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982764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5397">
              <a:lnSpc>
                <a:spcPct val="107000"/>
              </a:lnSpc>
            </a:pPr>
            <a:r>
              <a:rPr lang="en-US" dirty="0">
                <a:highlight>
                  <a:srgbClr val="00FF00"/>
                </a:highlight>
                <a:latin typeface="Calibri" panose="020F0502020204030204" pitchFamily="34" charset="0"/>
                <a:ea typeface="Calibri" panose="020F0502020204030204" pitchFamily="34" charset="0"/>
                <a:cs typeface="Times New Roman" panose="02020603050405020304" pitchFamily="18" charset="0"/>
              </a:rPr>
              <a:t>For every application for service, recertification, renewal or change of address with respect to such services or assistance, DSS agencies must provide their clients: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72519" lvl="1" indent="-297123">
              <a:lnSpc>
                <a:spcPct val="107000"/>
              </a:lnSpc>
              <a:buFont typeface="Courier New" panose="02070309020205020404" pitchFamily="49" charset="0"/>
              <a:buChar char="o"/>
            </a:pPr>
            <a:r>
              <a:rPr lang="en-US" dirty="0">
                <a:highlight>
                  <a:srgbClr val="00FF00"/>
                </a:highlight>
                <a:latin typeface="Calibri" panose="020F0502020204030204" pitchFamily="34" charset="0"/>
                <a:ea typeface="Calibri" panose="020F0502020204030204" pitchFamily="34" charset="0"/>
                <a:cs typeface="Times New Roman" panose="02020603050405020304" pitchFamily="18" charset="0"/>
              </a:rPr>
              <a:t>the laminated form that is double sided, with English language on one side and Spanish on the other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72519" lvl="1" indent="-297123">
              <a:lnSpc>
                <a:spcPct val="107000"/>
              </a:lnSpc>
              <a:spcAft>
                <a:spcPts val="832"/>
              </a:spcAft>
              <a:buFont typeface="Courier New" panose="02070309020205020404" pitchFamily="49" charset="0"/>
              <a:buChar char="o"/>
            </a:pPr>
            <a:r>
              <a:rPr lang="en-US" dirty="0">
                <a:highlight>
                  <a:srgbClr val="00FF00"/>
                </a:highlight>
                <a:latin typeface="Calibri" panose="020F0502020204030204" pitchFamily="34" charset="0"/>
                <a:ea typeface="Calibri" panose="020F0502020204030204" pitchFamily="34" charset="0"/>
                <a:cs typeface="Times New Roman" panose="02020603050405020304" pitchFamily="18" charset="0"/>
              </a:rPr>
              <a:t>a voter registration application</a:t>
            </a:r>
          </a:p>
          <a:p>
            <a:pPr marL="772519" lvl="1" indent="-297123">
              <a:lnSpc>
                <a:spcPct val="107000"/>
              </a:lnSpc>
              <a:spcAft>
                <a:spcPts val="832"/>
              </a:spcAft>
              <a:buFont typeface="Courier New" panose="02070309020205020404" pitchFamily="49" charset="0"/>
              <a:buChar char="o"/>
            </a:pPr>
            <a:r>
              <a:rPr lang="en-US" dirty="0">
                <a:highlight>
                  <a:srgbClr val="00FF00"/>
                </a:highlight>
                <a:latin typeface="Calibri" panose="020F0502020204030204" pitchFamily="34" charset="0"/>
                <a:ea typeface="Calibri" panose="020F0502020204030204" pitchFamily="34" charset="0"/>
                <a:cs typeface="Times New Roman" panose="02020603050405020304" pitchFamily="18" charset="0"/>
              </a:rPr>
              <a:t>the same assistance with completing the voter registration application as is provided for completion of the agency’s own forms</a:t>
            </a:r>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3699214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a:t>Effective since 2017, distribute a voter registration application to </a:t>
            </a:r>
            <a:r>
              <a:rPr lang="en-US" u="sng" dirty="0">
                <a:solidFill>
                  <a:srgbClr val="FF0000"/>
                </a:solidFill>
              </a:rPr>
              <a:t>ALL</a:t>
            </a:r>
            <a:r>
              <a:rPr lang="en-US" dirty="0"/>
              <a:t> covered clients.  Let’s discuss the importance of this measure on the next couple of slides….</a:t>
            </a: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3089919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NVRA Statements are now on the back of the voter registration application</a:t>
            </a:r>
          </a:p>
          <a:p>
            <a:endParaRPr lang="en-US" dirty="0"/>
          </a:p>
          <a:p>
            <a:r>
              <a:rPr lang="en-US" dirty="0"/>
              <a:t>Not only the NVRA question is important but making clients aware</a:t>
            </a:r>
            <a:r>
              <a:rPr lang="en-US" baseline="0" dirty="0"/>
              <a:t> of their rights, is important as well.  We are letting know that applying or declining to register to vote will not affect their benefits, they can get help and to let us if someone messes with their rights.</a:t>
            </a:r>
          </a:p>
          <a:p>
            <a:endParaRPr lang="en-US" baseline="0" dirty="0"/>
          </a:p>
          <a:p>
            <a:r>
              <a:rPr lang="en-US" baseline="0" dirty="0"/>
              <a:t>The information is in their hands.</a:t>
            </a:r>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463964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NVRA statements on the back of the Voter Registration Application</a:t>
            </a:r>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3695462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staff must present a NC Voter Registration Application to all individuals during a covered transaction regardless of whether they choose to decline the opportunity to register to vote or they are already registered to vote.</a:t>
            </a:r>
          </a:p>
          <a:p>
            <a:endParaRPr lang="en-US" dirty="0"/>
          </a:p>
          <a:p>
            <a:r>
              <a:rPr lang="en-US" dirty="0"/>
              <a:t>We know that if an individual accepts the opportunity to register to vote, staff must provide the NC Voter Registration Application and offer assistance if needed. But if an individual declines the opportunity to register vote because they are not interested or if they are already registered, Local agency staff must still present the NC Voter Registration Application to the individual and encourage them to keep it in case they change their mind or if they need to update their address or name in the future.  </a:t>
            </a:r>
          </a:p>
          <a:p>
            <a:endParaRPr lang="en-US" dirty="0"/>
          </a:p>
          <a:p>
            <a:r>
              <a:rPr lang="en-US" dirty="0"/>
              <a:t>If an individual indicates that they are ineligible to vote, staff should not offer the NC Voter Registration Application. </a:t>
            </a: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462653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562641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a:t>As mentioned in the previous slide the Laminated form is double sided with an English and Spanish Language version available for use.  </a:t>
            </a: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2886702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Under the NVRA Settlement Agreement the following changes were implemented to the NC FAST process:</a:t>
            </a:r>
          </a:p>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62466" indent="-362466" defTabSz="950793">
              <a:lnSpc>
                <a:spcPct val="107000"/>
              </a:lnSpc>
              <a:buFont typeface="Symbol" panose="05050102010706020507" pitchFamily="18" charset="2"/>
              <a:buChar char=""/>
              <a:defRPr/>
            </a:pPr>
            <a:r>
              <a:rPr lang="en-US" dirty="0">
                <a:latin typeface="Calibri" panose="020F0502020204030204" pitchFamily="34" charset="0"/>
                <a:ea typeface="Calibri" panose="020F0502020204030204" pitchFamily="34" charset="0"/>
                <a:cs typeface="Times New Roman" panose="02020603050405020304" pitchFamily="18" charset="0"/>
              </a:rPr>
              <a:t>You must direct each client to review the Laminated Form</a:t>
            </a:r>
          </a:p>
          <a:p>
            <a:pPr marL="362466" indent="-362466" defTabSz="950793">
              <a:lnSpc>
                <a:spcPct val="107000"/>
              </a:lnSpc>
              <a:buFont typeface="Symbol" panose="05050102010706020507" pitchFamily="18" charset="2"/>
              <a:buChar char=""/>
              <a:defRPr/>
            </a:pPr>
            <a:r>
              <a:rPr lang="en-US" dirty="0">
                <a:latin typeface="Calibri" panose="020F0502020204030204" pitchFamily="34" charset="0"/>
                <a:ea typeface="Calibri" panose="020F0502020204030204" pitchFamily="34" charset="0"/>
                <a:cs typeface="Times New Roman" panose="02020603050405020304" pitchFamily="18" charset="0"/>
              </a:rPr>
              <a:t>You must ask each client the Voter Preference Question </a:t>
            </a:r>
            <a:r>
              <a:rPr lang="en-US" dirty="0">
                <a:solidFill>
                  <a:srgbClr val="C00000"/>
                </a:solidFill>
              </a:rPr>
              <a:t>and </a:t>
            </a:r>
            <a:r>
              <a:rPr lang="en-US" dirty="0">
                <a:latin typeface="Calibri" panose="020F0502020204030204" pitchFamily="34" charset="0"/>
                <a:ea typeface="Calibri" panose="020F0502020204030204" pitchFamily="34" charset="0"/>
                <a:cs typeface="Times New Roman" panose="02020603050405020304" pitchFamily="18" charset="0"/>
              </a:rPr>
              <a:t>record the answer in NC FAST or leave as default to “Please Select” if the client doesn’t answer</a:t>
            </a:r>
          </a:p>
          <a:p>
            <a:pPr marL="362466" indent="-362466">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You must give every client a voter registration form automatically, without regard to his/her response to the Voter Preference Question</a:t>
            </a:r>
          </a:p>
          <a:p>
            <a:pPr marL="362466" indent="-362466">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You must offer to assist the client in completing the voter registration Form if the client answers “yes” to the Voter Preference Question</a:t>
            </a:r>
          </a:p>
          <a:p>
            <a:pPr marL="362466" indent="-362466">
              <a:lnSpc>
                <a:spcPct val="107000"/>
              </a:lnSpc>
              <a:buFont typeface="Symbol" panose="05050102010706020507" pitchFamily="18" charset="2"/>
              <a:buChar char=""/>
            </a:pPr>
            <a:r>
              <a:rPr lang="en-US" dirty="0"/>
              <a:t>If the client completes a voter registration form, you must review it for completeness of all mandatory fields, including name, date, date of birth, address(</a:t>
            </a:r>
            <a:r>
              <a:rPr lang="en-US" dirty="0" err="1"/>
              <a:t>es</a:t>
            </a:r>
            <a:r>
              <a:rPr lang="en-US" dirty="0"/>
              <a:t>), identification number, eligibility confirmation and client signature. </a:t>
            </a: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4150683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discussion on the laws that govern the NVRA process in our state.</a:t>
            </a:r>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533287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a:t>NC FAST has the same procedure outlined to assist caseworkers through this administrative process.  Caseworkers should record the client’s answer to the voter preference question by selecting the “yes”, “no” or leave as default to “Please Select” if the client doesn’t answer.</a:t>
            </a: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2252365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a:t>The summary of benefits application that NC FAST generates during an in-person has been revised as follows:</a:t>
            </a:r>
          </a:p>
          <a:p>
            <a:endParaRPr lang="en-US" dirty="0"/>
          </a:p>
          <a:p>
            <a:r>
              <a:rPr lang="en-US" dirty="0"/>
              <a:t>a. The summary document now shows the client’s response to the Voter Preference Question prominently in a black outlined box and the heading “Voter Registration” in bold font.</a:t>
            </a:r>
          </a:p>
          <a:p>
            <a:r>
              <a:rPr lang="en-US" dirty="0"/>
              <a:t>b. The client’s response is displayed as either “Yes” or “No” based on the client’s response during the interview.  If the client did not answer the question, the summary document shows the client’s response as “Declined to Answer.” </a:t>
            </a:r>
          </a:p>
          <a:p>
            <a:r>
              <a:rPr lang="en-US" dirty="0"/>
              <a:t>c. The box displaying the client’s response to the Voter Preference Question appears in the summary document immediately above the space for the client’s signature.</a:t>
            </a: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1796517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7123" indent="-297123">
              <a:spcBef>
                <a:spcPct val="20000"/>
              </a:spcBef>
              <a:spcAft>
                <a:spcPts val="624"/>
              </a:spcAft>
              <a:buClr>
                <a:schemeClr val="accent2"/>
              </a:buClr>
              <a:buSzPct val="92000"/>
              <a:buFont typeface="Wingdings 2" panose="05020102010507070707" pitchFamily="18" charset="2"/>
              <a:buChar char=""/>
            </a:pPr>
            <a:r>
              <a:rPr lang="en-US" dirty="0">
                <a:solidFill>
                  <a:srgbClr val="FFFFFF"/>
                </a:solidFill>
              </a:rPr>
              <a:t>NC FAST has a section that captures voter registration data regarding Recertifications.  </a:t>
            </a:r>
          </a:p>
          <a:p>
            <a:pPr marL="297123" indent="-297123">
              <a:spcBef>
                <a:spcPct val="20000"/>
              </a:spcBef>
              <a:spcAft>
                <a:spcPts val="624"/>
              </a:spcAft>
              <a:buClr>
                <a:schemeClr val="accent2"/>
              </a:buClr>
              <a:buSzPct val="92000"/>
              <a:buFont typeface="Wingdings 2" panose="05020102010507070707" pitchFamily="18" charset="2"/>
              <a:buChar char=""/>
            </a:pPr>
            <a:endParaRPr lang="en-US" dirty="0">
              <a:solidFill>
                <a:srgbClr val="FFFFFF"/>
              </a:solidFill>
            </a:endParaRPr>
          </a:p>
          <a:p>
            <a:pPr marL="297123" indent="-297123">
              <a:spcBef>
                <a:spcPct val="20000"/>
              </a:spcBef>
              <a:spcAft>
                <a:spcPts val="624"/>
              </a:spcAft>
              <a:buClr>
                <a:schemeClr val="accent2"/>
              </a:buClr>
              <a:buSzPct val="92000"/>
              <a:buFont typeface="Wingdings 2" panose="05020102010507070707" pitchFamily="18" charset="2"/>
              <a:buChar char=""/>
            </a:pPr>
            <a:r>
              <a:rPr lang="en-US" dirty="0">
                <a:solidFill>
                  <a:srgbClr val="FFFFFF"/>
                </a:solidFill>
              </a:rPr>
              <a:t>Use the Voter Registration section to record the client’s response to voter registration services by selecting “yes” or “no”.</a:t>
            </a: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4040637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a:highlight>
                  <a:srgbClr val="00FF00"/>
                </a:highlight>
                <a:latin typeface="Calibri" panose="020F0502020204030204" pitchFamily="34" charset="0"/>
                <a:ea typeface="Calibri" panose="020F0502020204030204" pitchFamily="34" charset="0"/>
                <a:cs typeface="Times New Roman" panose="02020603050405020304" pitchFamily="18" charset="0"/>
              </a:rPr>
              <a:t>The legal settlement requires that a record and report be provided to show when a client received a voter registration application.</a:t>
            </a:r>
          </a:p>
          <a:p>
            <a:pPr defTabSz="950793">
              <a:defRPr/>
            </a:pPr>
            <a:endParaRPr lang="en-US" dirty="0">
              <a:solidFill>
                <a:schemeClr val="tx2"/>
              </a:solidFill>
            </a:endParaRPr>
          </a:p>
          <a:p>
            <a:pPr defTabSz="950793">
              <a:defRPr/>
            </a:pPr>
            <a:r>
              <a:rPr lang="en-US" dirty="0">
                <a:solidFill>
                  <a:schemeClr val="tx2"/>
                </a:solidFill>
              </a:rPr>
              <a:t>Under Voter Registration Details in the Evidence Queue, select “yes” or “no” to record whether the client requested registration services.</a:t>
            </a:r>
          </a:p>
          <a:p>
            <a:endParaRPr lang="en-US" dirty="0"/>
          </a:p>
          <a:p>
            <a:r>
              <a:rPr lang="en-US" dirty="0"/>
              <a:t>A drop-down box has been added in NC FAST to the county DSS caseworkers’ evidence queue. This drop-down box allows the caseworker to select one of two (2) options to document their completion of voter registration responsibilities:</a:t>
            </a:r>
          </a:p>
          <a:p>
            <a:endParaRPr lang="en-US" dirty="0"/>
          </a:p>
          <a:p>
            <a:r>
              <a:rPr lang="en-US" dirty="0"/>
              <a:t>“voter registration provided to/handed to Client” </a:t>
            </a:r>
          </a:p>
          <a:p>
            <a:r>
              <a:rPr lang="en-US" dirty="0"/>
              <a:t>“voter registration mailed to Client.” </a:t>
            </a:r>
          </a:p>
          <a:p>
            <a:endParaRPr lang="en-US" dirty="0">
              <a:highlight>
                <a:srgbClr val="00FF00"/>
              </a:highlight>
            </a:endParaRPr>
          </a:p>
          <a:p>
            <a:r>
              <a:rPr lang="en-US" dirty="0">
                <a:highlight>
                  <a:srgbClr val="00FF00"/>
                </a:highlight>
                <a:latin typeface="Calibri" panose="020F0502020204030204" pitchFamily="34" charset="0"/>
                <a:ea typeface="Calibri" panose="020F0502020204030204" pitchFamily="34" charset="0"/>
                <a:cs typeface="Times New Roman" panose="02020603050405020304" pitchFamily="18" charset="0"/>
              </a:rPr>
              <a:t>This drop-down box is a nonmandatory field to assist the county DSS caseworker’s flow.  However, you will use this section in NC FAST to prove that you provided registration services to a client under any covered transaction</a:t>
            </a:r>
            <a:r>
              <a:rPr lang="en-US"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4235021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a:t>When a change of address is reported, caseworkers are required to provide the client with a coded voter registration form, to show the client the laminated form and to offer the client assistance in completing the voter registration form.  Caseworkers must also note that voter registration serves were requested and provided to the client in NC FAST. </a:t>
            </a: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432609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31F4A-2ABC-4A49-A634-A9CD3D92D200}" type="slidenum">
              <a:rPr lang="en-US" smtClean="0"/>
              <a:t>35</a:t>
            </a:fld>
            <a:endParaRPr lang="en-US"/>
          </a:p>
        </p:txBody>
      </p:sp>
    </p:spTree>
    <p:extLst>
      <p:ext uri="{BB962C8B-B14F-4D97-AF65-F5344CB8AC3E}">
        <p14:creationId xmlns:p14="http://schemas.microsoft.com/office/powerpoint/2010/main" val="2810218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Remote Transactions are Covered Transactions that take place through ePASS, telephone transactions, fax, email or internet.  County DSS Staff must offer the same degree of assistance to clients in completing voter registration materials as they would for In Person Covered Transactions by ensuring the completion of the Voter Registration Application.</a:t>
            </a: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4293922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its home page, ePASS has a link to the downloadable voter registration form.  In addition, when using ePASS for covered transactions, clients have the option to select “yes” or “no” for voter registration services, in which caseworkers must mail</a:t>
            </a:r>
            <a:r>
              <a:rPr lang="en-US" b="1" dirty="0"/>
              <a:t> </a:t>
            </a:r>
            <a:r>
              <a:rPr lang="en-US" dirty="0"/>
              <a:t>a Voter Registration Form and DSS Cover Letter, to all clients using ePASS for a Covered Transaction if the client has:</a:t>
            </a:r>
          </a:p>
          <a:p>
            <a:pPr marL="772519" lvl="1" indent="-297123">
              <a:buFont typeface="Wingdings" panose="05000000000000000000" pitchFamily="2" charset="2"/>
              <a:buChar char="§"/>
              <a:defRPr/>
            </a:pPr>
            <a:r>
              <a:rPr lang="en-US" sz="1700" dirty="0">
                <a:solidFill>
                  <a:schemeClr val="bg1"/>
                </a:solidFill>
                <a:latin typeface="Gill Sans MT" panose="020B0502020104020203"/>
              </a:rPr>
              <a:t>Indicated that they want to register to vote in ePASS</a:t>
            </a:r>
          </a:p>
          <a:p>
            <a:pPr marL="772519" lvl="1" indent="-297123">
              <a:buFont typeface="Wingdings" panose="05000000000000000000" pitchFamily="2" charset="2"/>
              <a:buChar char="§"/>
              <a:defRPr/>
            </a:pPr>
            <a:r>
              <a:rPr lang="en-US" sz="1700" dirty="0">
                <a:solidFill>
                  <a:schemeClr val="bg1"/>
                </a:solidFill>
                <a:latin typeface="Gill Sans MT" panose="020B0502020104020203"/>
              </a:rPr>
              <a:t>Failed to answer the Voter Preference Question in ePASS</a:t>
            </a: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1609379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ePASS notes if a client had reported a change in address or circumstances and responded that they would like to register to vote during that process. After the application is submitted, these screens are presented to Clients who selected “Yes,” “No” or declined to respond in response to the Voter Preference Question.</a:t>
            </a:r>
          </a:p>
          <a:p>
            <a:endParaRPr lang="en-US" dirty="0"/>
          </a:p>
          <a:p>
            <a:pPr marL="0" lvl="0" indent="0">
              <a:buFont typeface="Wingdings" panose="05000000000000000000" pitchFamily="2" charset="2"/>
              <a:buNone/>
              <a:defRPr/>
            </a:pPr>
            <a:r>
              <a:rPr lang="en-US" sz="1600" dirty="0">
                <a:solidFill>
                  <a:schemeClr val="bg1"/>
                </a:solidFill>
              </a:rPr>
              <a:t>Caseworkers must mail a Voter Registration Application and DSS Cover Letter to all clients that report a change of address using ePASS, if the client has:</a:t>
            </a:r>
          </a:p>
          <a:p>
            <a:pPr marL="742950" lvl="1" indent="-285750">
              <a:buFont typeface="Wingdings" panose="05000000000000000000" pitchFamily="2" charset="2"/>
              <a:buChar char="§"/>
              <a:defRPr/>
            </a:pPr>
            <a:r>
              <a:rPr lang="en-US" sz="1600" dirty="0">
                <a:solidFill>
                  <a:schemeClr val="bg1"/>
                </a:solidFill>
              </a:rPr>
              <a:t>Indicated that they want to register to vote in ePASS</a:t>
            </a:r>
          </a:p>
          <a:p>
            <a:pPr marL="742950" lvl="1" indent="-285750">
              <a:buFont typeface="Wingdings" panose="05000000000000000000" pitchFamily="2" charset="2"/>
              <a:buChar char="§"/>
              <a:defRPr/>
            </a:pPr>
            <a:r>
              <a:rPr lang="en-US" sz="1600" dirty="0">
                <a:solidFill>
                  <a:schemeClr val="bg1"/>
                </a:solidFill>
              </a:rPr>
              <a:t>Failed to answer the Voter Preference Question in ePASS</a:t>
            </a: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964619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DSS Cover Letter is a Application combined with both Spanish and English Language to explain why a client is receiving a voter registration application from the County DSS Office</a:t>
            </a:r>
          </a:p>
          <a:p>
            <a:endParaRPr lang="en-US" dirty="0"/>
          </a:p>
          <a:p>
            <a:r>
              <a:rPr lang="en-US" dirty="0"/>
              <a:t>Caseworkers must </a:t>
            </a:r>
            <a:r>
              <a:rPr lang="en-US" b="1" dirty="0"/>
              <a:t>mail </a:t>
            </a:r>
            <a:r>
              <a:rPr lang="en-US" dirty="0"/>
              <a:t>a Voter Registration Application and DSS Cover Letter, to all Clients using ePASS for a Covered Transaction if the client has: </a:t>
            </a:r>
          </a:p>
          <a:p>
            <a:pPr marL="237698" indent="-237698">
              <a:buAutoNum type="alphaLcParenBoth"/>
            </a:pPr>
            <a:r>
              <a:rPr lang="en-US" dirty="0"/>
              <a:t>indicated that he/she wants to register to vote in ePASS; </a:t>
            </a:r>
          </a:p>
          <a:p>
            <a:pPr marL="237698" indent="-237698">
              <a:buAutoNum type="alphaLcParenBoth"/>
            </a:pPr>
            <a:r>
              <a:rPr lang="en-US" dirty="0"/>
              <a:t>failed to answer the Voter Preference Question in ePASS. </a:t>
            </a:r>
          </a:p>
          <a:p>
            <a:pPr marL="237698" indent="-237698">
              <a:buAutoNum type="alphaLcParenBoth"/>
            </a:pPr>
            <a:endParaRPr lang="en-US" dirty="0"/>
          </a:p>
          <a:p>
            <a:r>
              <a:rPr lang="en-US" dirty="0"/>
              <a:t>.</a:t>
            </a:r>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1266513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NVRA created new opportunities for historically underrepresented citizen groups to make initial application to register to vote.  Certain groups that may not have had the opportunity to apply to register to vote were offered the voter registration service when applying for services at several state agencies.</a:t>
            </a: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696482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85343" lvl="1" indent="-302055">
              <a:lnSpc>
                <a:spcPct val="107000"/>
              </a:lnSpc>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Covered Transactions Taking Place via ePASS:  </a:t>
            </a:r>
            <a:r>
              <a:rPr lang="en-US" dirty="0">
                <a:latin typeface="Calibri" panose="020F0502020204030204" pitchFamily="34" charset="0"/>
                <a:ea typeface="Calibri" panose="020F0502020204030204" pitchFamily="34" charset="0"/>
                <a:cs typeface="Times New Roman" panose="02020603050405020304" pitchFamily="18" charset="0"/>
              </a:rPr>
              <a:t>County DSS Offices must </a:t>
            </a:r>
            <a:r>
              <a:rPr lang="en-US" b="1" dirty="0">
                <a:latin typeface="Calibri" panose="020F0502020204030204" pitchFamily="34" charset="0"/>
                <a:ea typeface="Calibri" panose="020F0502020204030204" pitchFamily="34" charset="0"/>
                <a:cs typeface="Times New Roman" panose="02020603050405020304" pitchFamily="18" charset="0"/>
              </a:rPr>
              <a:t>mail </a:t>
            </a:r>
            <a:r>
              <a:rPr lang="en-US" dirty="0">
                <a:latin typeface="Calibri" panose="020F0502020204030204" pitchFamily="34" charset="0"/>
                <a:ea typeface="Calibri" panose="020F0502020204030204" pitchFamily="34" charset="0"/>
                <a:cs typeface="Times New Roman" panose="02020603050405020304" pitchFamily="18" charset="0"/>
              </a:rPr>
              <a:t>a Voter Registration Application and DSS Cover Letter, to all Clients using ePASS for a Covered Transaction if the client has: </a:t>
            </a:r>
            <a:r>
              <a:rPr lang="en-US" b="1" dirty="0">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 indicated that he/she wants to register to vote in ePASS; or </a:t>
            </a:r>
            <a:r>
              <a:rPr lang="en-US" b="1" dirty="0">
                <a:latin typeface="Calibri" panose="020F0502020204030204" pitchFamily="34" charset="0"/>
                <a:ea typeface="Calibri" panose="020F0502020204030204" pitchFamily="34" charset="0"/>
                <a:cs typeface="Times New Roman" panose="02020603050405020304" pitchFamily="18" charset="0"/>
              </a:rPr>
              <a:t>(b)</a:t>
            </a:r>
            <a:r>
              <a:rPr lang="en-US" dirty="0">
                <a:latin typeface="Calibri" panose="020F0502020204030204" pitchFamily="34" charset="0"/>
                <a:ea typeface="Calibri" panose="020F0502020204030204" pitchFamily="34" charset="0"/>
                <a:cs typeface="Times New Roman" panose="02020603050405020304" pitchFamily="18" charset="0"/>
              </a:rPr>
              <a:t> failed to answer the Voter Preference Question in ePASS. </a:t>
            </a:r>
          </a:p>
          <a:p>
            <a:pPr marL="785343" lvl="1" indent="-302055">
              <a:lnSpc>
                <a:spcPct val="107000"/>
              </a:lnSpc>
              <a:buFont typeface="+mj-lt"/>
              <a:buAutoNum type="alphaL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85343" marR="0" lvl="1" indent="-302055" algn="l" defTabSz="914400" rtl="0" eaLnBrk="1" fontAlgn="auto" latinLnBrk="0" hangingPunct="1">
              <a:lnSpc>
                <a:spcPct val="107000"/>
              </a:lnSpc>
              <a:spcBef>
                <a:spcPts val="0"/>
              </a:spcBef>
              <a:spcAft>
                <a:spcPts val="0"/>
              </a:spcAft>
              <a:buClrTx/>
              <a:buSzTx/>
              <a:buFont typeface="+mj-lt"/>
              <a:buAutoNum type="alphaLcPeriod"/>
              <a:tabLst/>
              <a:defRPr/>
            </a:pPr>
            <a:r>
              <a:rPr lang="en-US" b="1" dirty="0">
                <a:latin typeface="Calibri" panose="020F0502020204030204" pitchFamily="34" charset="0"/>
                <a:ea typeface="Calibri" panose="020F0502020204030204" pitchFamily="34" charset="0"/>
                <a:cs typeface="Times New Roman" panose="02020603050405020304" pitchFamily="18" charset="0"/>
              </a:rPr>
              <a:t>Telephone Covered Transactions: </a:t>
            </a:r>
            <a:r>
              <a:rPr lang="en-US" dirty="0">
                <a:latin typeface="Calibri" panose="020F0502020204030204" pitchFamily="34" charset="0"/>
                <a:ea typeface="Calibri" panose="020F0502020204030204" pitchFamily="34" charset="0"/>
                <a:cs typeface="Times New Roman" panose="02020603050405020304" pitchFamily="18" charset="0"/>
              </a:rPr>
              <a:t> caseworkers must mail the DSS Cover Letter and a Voter Registration Application to any client conducting a Covered Transaction by telephone that is a stand-alone transaction (i.e., a transaction that does not serve as a follow up to an ePASS or In-Person Transaction for application or renewal).</a:t>
            </a:r>
            <a:r>
              <a:rPr lang="en-US" b="0" i="0" dirty="0"/>
              <a:t> Ask the client the Voter Preference Question and provide client with a Voter Registration Application and DSS Cover Letter by mail or electronically, regardless of the client’s response to the NVRA question.</a:t>
            </a:r>
            <a:endParaRPr lang="en-US" dirty="0"/>
          </a:p>
          <a:p>
            <a:pPr marL="785343" lvl="1" indent="-302055">
              <a:lnSpc>
                <a:spcPct val="107000"/>
              </a:lnSpc>
              <a:buFont typeface="+mj-lt"/>
              <a:buAutoNum type="alphaL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85343" lvl="1" indent="-302055">
              <a:lnSpc>
                <a:spcPct val="107000"/>
              </a:lnSpc>
              <a:buFont typeface="+mj-lt"/>
              <a:buAutoNum type="alphaL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85343" marR="0" lvl="1" indent="-302055" algn="l" defTabSz="914400" rtl="0" eaLnBrk="1" fontAlgn="auto" latinLnBrk="0" hangingPunct="1">
              <a:lnSpc>
                <a:spcPct val="107000"/>
              </a:lnSpc>
              <a:spcBef>
                <a:spcPts val="0"/>
              </a:spcBef>
              <a:spcAft>
                <a:spcPts val="0"/>
              </a:spcAft>
              <a:buClrTx/>
              <a:buSzTx/>
              <a:buFont typeface="+mj-lt"/>
              <a:buAutoNum type="alphaLcPeriod"/>
              <a:tabLst/>
              <a:defRPr/>
            </a:pPr>
            <a:r>
              <a:rPr lang="en-US" b="1" dirty="0">
                <a:latin typeface="Calibri" panose="020F0502020204030204" pitchFamily="34" charset="0"/>
                <a:ea typeface="Calibri" panose="020F0502020204030204" pitchFamily="34" charset="0"/>
                <a:cs typeface="Times New Roman" panose="02020603050405020304" pitchFamily="18" charset="0"/>
              </a:rPr>
              <a:t>Communication by Mail:  </a:t>
            </a:r>
            <a:r>
              <a:rPr lang="en-US" b="0" i="0" dirty="0"/>
              <a:t>If a client indicates on an application returned by mail that (s)he desires to register to vote or update their registration, mail the client a Voter Registration Application and DSS Cover Letter</a:t>
            </a:r>
            <a:endParaRPr lang="en-US" dirty="0"/>
          </a:p>
          <a:p>
            <a:pPr marL="785343" lvl="1" indent="-302055">
              <a:lnSpc>
                <a:spcPct val="107000"/>
              </a:lnSpc>
              <a:buFont typeface="+mj-lt"/>
              <a:buAutoNum type="alphaL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85343" lvl="1" indent="-302055">
              <a:lnSpc>
                <a:spcPct val="107000"/>
              </a:lnSpc>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Change in Address</a:t>
            </a:r>
            <a:r>
              <a:rPr lang="en-US" dirty="0">
                <a:latin typeface="Calibri" panose="020F0502020204030204" pitchFamily="34" charset="0"/>
                <a:ea typeface="Calibri" panose="020F0502020204030204" pitchFamily="34" charset="0"/>
                <a:cs typeface="Times New Roman" panose="02020603050405020304" pitchFamily="18" charset="0"/>
              </a:rPr>
              <a:t>:  caseworkers are required to send, by U.S. Postal Service mail, Voter Registration Application and a DSS Cover Letter to each client that reports a change of address through a remote transaction, regardless of the method by which the address change is conducted, i.e. by telephone, fax, email or Internet. </a:t>
            </a:r>
          </a:p>
          <a:p>
            <a:pPr marL="966576">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83289">
              <a:lnSpc>
                <a:spcPct val="107000"/>
              </a:lnSpc>
              <a:spcAft>
                <a:spcPts val="845"/>
              </a:spcAf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21759455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5B40C3-DB72-4103-8195-9FBE7CA77AC1}" type="slidenum">
              <a:rPr lang="en-US" smtClean="0"/>
              <a:t>41</a:t>
            </a:fld>
            <a:endParaRPr lang="en-US"/>
          </a:p>
        </p:txBody>
      </p:sp>
    </p:spTree>
    <p:extLst>
      <p:ext uri="{BB962C8B-B14F-4D97-AF65-F5344CB8AC3E}">
        <p14:creationId xmlns:p14="http://schemas.microsoft.com/office/powerpoint/2010/main" val="3508123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Calibri" panose="020F0502020204030204" pitchFamily="34" charset="0"/>
                <a:ea typeface="Calibri" panose="020F0502020204030204" pitchFamily="34" charset="0"/>
                <a:cs typeface="Times New Roman" panose="02020603050405020304" pitchFamily="18" charset="0"/>
              </a:rPr>
              <a:t>Use the Evidence Queue to note the distribution of a voter registration Application when it is mailed to a client following a transaction in which a mailing is required.  Use the drop-down box to select “voter registration mailed to client”</a:t>
            </a:r>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3991005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a:solidFill>
                  <a:schemeClr val="bg1"/>
                </a:solidFill>
              </a:rPr>
              <a:t>Public Assistance Agencies should discontinue the use of the NVRA Remote Transaction Sheet.  This information is captured in DHHS Records Management Systems such as ePASS and it also recorded on the Agency Transmittal Sheet. </a:t>
            </a:r>
          </a:p>
          <a:p>
            <a:endParaRPr lang="en-US" dirty="0"/>
          </a:p>
        </p:txBody>
      </p:sp>
      <p:sp>
        <p:nvSpPr>
          <p:cNvPr id="4" name="Slide Number Placeholder 3"/>
          <p:cNvSpPr>
            <a:spLocks noGrp="1"/>
          </p:cNvSpPr>
          <p:nvPr>
            <p:ph type="sldNum" sz="quarter" idx="10"/>
          </p:nvPr>
        </p:nvSpPr>
        <p:spPr/>
        <p:txBody>
          <a:bodyPr/>
          <a:lstStyle/>
          <a:p>
            <a:fld id="{425B40C3-DB72-4103-8195-9FBE7CA77AC1}" type="slidenum">
              <a:rPr lang="en-US" smtClean="0"/>
              <a:t>43</a:t>
            </a:fld>
            <a:endParaRPr lang="en-US"/>
          </a:p>
        </p:txBody>
      </p:sp>
    </p:spTree>
    <p:extLst>
      <p:ext uri="{BB962C8B-B14F-4D97-AF65-F5344CB8AC3E}">
        <p14:creationId xmlns:p14="http://schemas.microsoft.com/office/powerpoint/2010/main" val="41568995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5B40C3-DB72-4103-8195-9FBE7CA77AC1}" type="slidenum">
              <a:rPr lang="en-US" smtClean="0"/>
              <a:t>44</a:t>
            </a:fld>
            <a:endParaRPr lang="en-US"/>
          </a:p>
        </p:txBody>
      </p:sp>
    </p:spTree>
    <p:extLst>
      <p:ext uri="{BB962C8B-B14F-4D97-AF65-F5344CB8AC3E}">
        <p14:creationId xmlns:p14="http://schemas.microsoft.com/office/powerpoint/2010/main" val="17325647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DSS Staff must  offer assistance to covered clients.  Assistance to Clients consists of helping to complete voter registration materials, including completion of the following fields: name, date, date of birth, address(</a:t>
            </a:r>
            <a:r>
              <a:rPr lang="en-US" dirty="0" err="1">
                <a:latin typeface="Calibri" panose="020F0502020204030204" pitchFamily="34" charset="0"/>
                <a:ea typeface="Calibri" panose="020F0502020204030204" pitchFamily="34" charset="0"/>
                <a:cs typeface="Times New Roman" panose="02020603050405020304" pitchFamily="18" charset="0"/>
              </a:rPr>
              <a:t>es</a:t>
            </a:r>
            <a:r>
              <a:rPr lang="en-US" dirty="0">
                <a:latin typeface="Calibri" panose="020F0502020204030204" pitchFamily="34" charset="0"/>
                <a:ea typeface="Calibri" panose="020F0502020204030204" pitchFamily="34" charset="0"/>
                <a:cs typeface="Times New Roman" panose="02020603050405020304" pitchFamily="18" charset="0"/>
              </a:rPr>
              <a:t>), identification number, eligibility confirmation (including specifically highlighting what those requirements are, such as that you must be a U.S. citizen to register to vote) and client signature.</a:t>
            </a:r>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38244949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must use the correct coded voter registration Application for Public Assistance agencies.</a:t>
            </a:r>
          </a:p>
          <a:p>
            <a:endParaRPr lang="en-US" dirty="0"/>
          </a:p>
          <a:p>
            <a:pPr defTabSz="950793">
              <a:defRPr/>
            </a:pPr>
            <a:r>
              <a:rPr lang="en-US" dirty="0">
                <a:solidFill>
                  <a:schemeClr val="bg1"/>
                </a:solidFill>
              </a:rPr>
              <a:t>The properly coded NC Voter Registration Application for Public Assistance Agencies uses the designation of “</a:t>
            </a:r>
            <a:r>
              <a:rPr lang="en-US" u="sng" dirty="0">
                <a:solidFill>
                  <a:schemeClr val="bg1"/>
                </a:solidFill>
              </a:rPr>
              <a:t>01</a:t>
            </a:r>
            <a:r>
              <a:rPr lang="en-US" dirty="0">
                <a:solidFill>
                  <a:schemeClr val="bg1"/>
                </a:solidFill>
              </a:rPr>
              <a:t>”</a:t>
            </a:r>
          </a:p>
          <a:p>
            <a:pPr defTabSz="950793">
              <a:defRPr/>
            </a:pPr>
            <a:endParaRPr lang="en-US" dirty="0">
              <a:solidFill>
                <a:schemeClr val="bg1"/>
              </a:solidFill>
            </a:endParaRPr>
          </a:p>
          <a:p>
            <a:pPr defTabSz="950793">
              <a:defRPr/>
            </a:pPr>
            <a:r>
              <a:rPr lang="en-US" dirty="0">
                <a:solidFill>
                  <a:schemeClr val="bg1"/>
                </a:solidFill>
              </a:rPr>
              <a:t>Here is an example of the most recent version of the NC Voter Registration Application</a:t>
            </a:r>
          </a:p>
          <a:p>
            <a:endParaRPr lang="en-US" dirty="0"/>
          </a:p>
          <a:p>
            <a:endParaRPr lang="en-US" dirty="0"/>
          </a:p>
        </p:txBody>
      </p:sp>
      <p:sp>
        <p:nvSpPr>
          <p:cNvPr id="4" name="Slide Number Placeholder 3"/>
          <p:cNvSpPr>
            <a:spLocks noGrp="1"/>
          </p:cNvSpPr>
          <p:nvPr>
            <p:ph type="sldNum" sz="quarter" idx="5"/>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29865562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introduced a new Spanish language voter registration application for use by NVRA agencies.  This Application was created to assist in capturing the amount of Spanish language Applications submitted by these agencies.</a:t>
            </a:r>
          </a:p>
          <a:p>
            <a:endParaRPr lang="en-US" dirty="0"/>
          </a:p>
          <a:p>
            <a:r>
              <a:rPr lang="en-US" dirty="0"/>
              <a:t>For Local WIC agencies, caseworkers should check the box for ’01’ in the top right corner.</a:t>
            </a:r>
          </a:p>
        </p:txBody>
      </p:sp>
      <p:sp>
        <p:nvSpPr>
          <p:cNvPr id="4" name="Slide Number Placeholder 3"/>
          <p:cNvSpPr>
            <a:spLocks noGrp="1"/>
          </p:cNvSpPr>
          <p:nvPr>
            <p:ph type="sldNum" sz="quarter" idx="10"/>
          </p:nvPr>
        </p:nvSpPr>
        <p:spPr/>
        <p:txBody>
          <a:bodyPr/>
          <a:lstStyle/>
          <a:p>
            <a:pPr defTabSz="950793">
              <a:defRPr/>
            </a:pPr>
            <a:fld id="{7A24D550-F1FC-4044-A747-CCD052E417A5}" type="slidenum">
              <a:rPr lang="en-US">
                <a:solidFill>
                  <a:prstClr val="black"/>
                </a:solidFill>
                <a:latin typeface="Calibri" panose="020F0502020204030204"/>
              </a:rPr>
              <a:pPr defTabSz="950793">
                <a:defRPr/>
              </a:pPr>
              <a:t>47</a:t>
            </a:fld>
            <a:endParaRPr lang="en-US">
              <a:solidFill>
                <a:prstClr val="black"/>
              </a:solidFill>
              <a:latin typeface="Calibri" panose="020F0502020204030204"/>
            </a:endParaRPr>
          </a:p>
        </p:txBody>
      </p:sp>
    </p:spTree>
    <p:extLst>
      <p:ext uri="{BB962C8B-B14F-4D97-AF65-F5344CB8AC3E}">
        <p14:creationId xmlns:p14="http://schemas.microsoft.com/office/powerpoint/2010/main" val="1791822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48</a:t>
            </a:fld>
            <a:endParaRPr lang="en-US">
              <a:solidFill>
                <a:prstClr val="black"/>
              </a:solidFill>
              <a:latin typeface="Calibri" panose="020F0502020204030204"/>
            </a:endParaRPr>
          </a:p>
        </p:txBody>
      </p:sp>
    </p:spTree>
    <p:extLst>
      <p:ext uri="{BB962C8B-B14F-4D97-AF65-F5344CB8AC3E}">
        <p14:creationId xmlns:p14="http://schemas.microsoft.com/office/powerpoint/2010/main" val="22273775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49</a:t>
            </a:fld>
            <a:endParaRPr lang="en-US">
              <a:solidFill>
                <a:prstClr val="black"/>
              </a:solidFill>
              <a:latin typeface="Calibri" panose="020F0502020204030204"/>
            </a:endParaRPr>
          </a:p>
        </p:txBody>
      </p:sp>
    </p:spTree>
    <p:extLst>
      <p:ext uri="{BB962C8B-B14F-4D97-AF65-F5344CB8AC3E}">
        <p14:creationId xmlns:p14="http://schemas.microsoft.com/office/powerpoint/2010/main" val="93392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Board of Election’s partnership with the NVRA agencies extends to coordinating the training and compliance efforts of local departments of social services and public health agencies all over the state, as well as the regional offices for several state agencies.  These local NVRA agencies also work directly with this state’s 100 county boards of elections.</a:t>
            </a:r>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3236177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475397">
              <a:defRPr/>
            </a:pPr>
            <a:fld id="{EBA3C460-725C-4B39-B8AC-71C4BF049CDD}" type="slidenum">
              <a:rPr lang="en-US">
                <a:solidFill>
                  <a:prstClr val="black"/>
                </a:solidFill>
                <a:latin typeface="Calibri" panose="020F0502020204030204"/>
              </a:rPr>
              <a:pPr defTabSz="475397">
                <a:defRPr/>
              </a:pPr>
              <a:t>50</a:t>
            </a:fld>
            <a:endParaRPr lang="en-US">
              <a:solidFill>
                <a:prstClr val="black"/>
              </a:solidFill>
              <a:latin typeface="Calibri" panose="020F0502020204030204"/>
            </a:endParaRPr>
          </a:p>
        </p:txBody>
      </p:sp>
    </p:spTree>
    <p:extLst>
      <p:ext uri="{BB962C8B-B14F-4D97-AF65-F5344CB8AC3E}">
        <p14:creationId xmlns:p14="http://schemas.microsoft.com/office/powerpoint/2010/main" val="23259467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8716">
              <a:defRPr/>
            </a:pPr>
            <a:r>
              <a:rPr lang="en-US" dirty="0"/>
              <a:t>Completed Voter Registration Applications along with the NVRA  Agency Transmittal form must be sent to your county’s Board of Election office within 5 days. A designated staff person from your agency must send the complete packet to the county board of elections office in person, by mail, courier, or county mail. </a:t>
            </a:r>
          </a:p>
          <a:p>
            <a:pPr defTabSz="968716">
              <a:defRPr/>
            </a:pPr>
            <a:endParaRPr lang="en-US" dirty="0"/>
          </a:p>
          <a:p>
            <a:pPr defTabSz="968716">
              <a:defRPr/>
            </a:pPr>
            <a:r>
              <a:rPr lang="en-US" dirty="0"/>
              <a:t>Email transmission is no longer a valid method of delivery</a:t>
            </a:r>
          </a:p>
          <a:p>
            <a:endParaRPr lang="en-US" dirty="0"/>
          </a:p>
          <a:p>
            <a:endParaRPr lang="en-US" dirty="0"/>
          </a:p>
          <a:p>
            <a:r>
              <a:rPr lang="en-US" dirty="0"/>
              <a:t> </a:t>
            </a:r>
          </a:p>
          <a:p>
            <a:r>
              <a:rPr lang="en-US" dirty="0"/>
              <a:t> </a:t>
            </a:r>
          </a:p>
        </p:txBody>
      </p:sp>
      <p:sp>
        <p:nvSpPr>
          <p:cNvPr id="4" name="Slide Number Placeholder 3"/>
          <p:cNvSpPr>
            <a:spLocks noGrp="1"/>
          </p:cNvSpPr>
          <p:nvPr>
            <p:ph type="sldNum" sz="quarter" idx="10"/>
          </p:nvPr>
        </p:nvSpPr>
        <p:spPr/>
        <p:txBody>
          <a:bodyPr/>
          <a:lstStyle/>
          <a:p>
            <a:pPr defTabSz="475397">
              <a:defRPr/>
            </a:pPr>
            <a:fld id="{EBA3C460-725C-4B39-B8AC-71C4BF049CDD}" type="slidenum">
              <a:rPr lang="en-US">
                <a:solidFill>
                  <a:prstClr val="black"/>
                </a:solidFill>
                <a:latin typeface="Calibri" panose="020F0502020204030204"/>
              </a:rPr>
              <a:pPr defTabSz="475397">
                <a:defRPr/>
              </a:pPr>
              <a:t>51</a:t>
            </a:fld>
            <a:endParaRPr lang="en-US">
              <a:solidFill>
                <a:prstClr val="black"/>
              </a:solidFill>
              <a:latin typeface="Calibri" panose="020F0502020204030204"/>
            </a:endParaRPr>
          </a:p>
        </p:txBody>
      </p:sp>
    </p:spTree>
    <p:extLst>
      <p:ext uri="{BB962C8B-B14F-4D97-AF65-F5344CB8AC3E}">
        <p14:creationId xmlns:p14="http://schemas.microsoft.com/office/powerpoint/2010/main" val="8754164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8716">
              <a:defRPr/>
            </a:pPr>
            <a:r>
              <a:rPr lang="en-US" dirty="0"/>
              <a:t>When completing the form be sure to include:</a:t>
            </a:r>
          </a:p>
          <a:p>
            <a:pPr defTabSz="968716">
              <a:defRPr/>
            </a:pPr>
            <a:r>
              <a:rPr lang="en-US" dirty="0"/>
              <a:t> Agency county and source type of “01”</a:t>
            </a:r>
          </a:p>
          <a:p>
            <a:pPr marL="178274" indent="-178274" defTabSz="968716">
              <a:buFont typeface="Arial" panose="020B0604020202020204" pitchFamily="34" charset="0"/>
              <a:buChar char="•"/>
              <a:defRPr/>
            </a:pPr>
            <a:r>
              <a:rPr lang="en-US" dirty="0"/>
              <a:t>Agency type would be DSS and the Agency Name should include the full name of your local agency.</a:t>
            </a:r>
          </a:p>
          <a:p>
            <a:pPr marL="178274" indent="-178274" defTabSz="968716">
              <a:buFont typeface="Arial" panose="020B0604020202020204" pitchFamily="34" charset="0"/>
              <a:buChar char="•"/>
              <a:defRPr/>
            </a:pPr>
            <a:r>
              <a:rPr lang="en-US" dirty="0"/>
              <a:t>Agency staff name should be the name of the  individual responsible for completing and submitting the Transmittal form.</a:t>
            </a:r>
          </a:p>
          <a:p>
            <a:pPr marL="178274" indent="-178274" defTabSz="968716">
              <a:buFont typeface="Arial" panose="020B0604020202020204" pitchFamily="34" charset="0"/>
              <a:buChar char="•"/>
              <a:defRPr/>
            </a:pPr>
            <a:r>
              <a:rPr lang="en-US" dirty="0"/>
              <a:t>Transmittal date reflects the date the Transmittal form and the completed voter registration applications are sent to the county board of elections  office</a:t>
            </a:r>
          </a:p>
          <a:p>
            <a:pPr marL="178274" indent="-178274" defTabSz="968716">
              <a:buFont typeface="Arial" panose="020B0604020202020204" pitchFamily="34" charset="0"/>
              <a:buChar char="•"/>
              <a:defRPr/>
            </a:pPr>
            <a:r>
              <a:rPr lang="en-US" dirty="0"/>
              <a:t>The number of completed voter registration applications that are included in the packet collected over the last 5 days should be recorded here along with any comments you need to share with your county board of elections. </a:t>
            </a:r>
          </a:p>
          <a:p>
            <a:pPr marL="178274" indent="-178274" defTabSz="968716">
              <a:buFont typeface="Arial" panose="020B0604020202020204" pitchFamily="34" charset="0"/>
              <a:buChar char="•"/>
              <a:defRPr/>
            </a:pPr>
            <a:r>
              <a:rPr lang="en-US" dirty="0"/>
              <a:t>In addition, we are asking you to record the amount of English and Spanish forms that are being sent to the County Boards of Elections office separately. </a:t>
            </a:r>
          </a:p>
          <a:p>
            <a:pPr defTabSz="968716">
              <a:defRPr/>
            </a:pPr>
            <a:endParaRPr lang="en-US" dirty="0"/>
          </a:p>
          <a:p>
            <a:endParaRPr lang="en-US" dirty="0"/>
          </a:p>
        </p:txBody>
      </p:sp>
      <p:sp>
        <p:nvSpPr>
          <p:cNvPr id="4" name="Slide Number Placeholder 3"/>
          <p:cNvSpPr>
            <a:spLocks noGrp="1"/>
          </p:cNvSpPr>
          <p:nvPr>
            <p:ph type="sldNum" sz="quarter" idx="10"/>
          </p:nvPr>
        </p:nvSpPr>
        <p:spPr/>
        <p:txBody>
          <a:bodyPr/>
          <a:lstStyle/>
          <a:p>
            <a:pPr defTabSz="475397">
              <a:defRPr/>
            </a:pPr>
            <a:fld id="{EBA3C460-725C-4B39-B8AC-71C4BF049CDD}" type="slidenum">
              <a:rPr lang="en-US">
                <a:solidFill>
                  <a:prstClr val="black"/>
                </a:solidFill>
                <a:latin typeface="Calibri" panose="020F0502020204030204"/>
              </a:rPr>
              <a:pPr defTabSz="475397">
                <a:defRPr/>
              </a:pPr>
              <a:t>52</a:t>
            </a:fld>
            <a:endParaRPr lang="en-US">
              <a:solidFill>
                <a:prstClr val="black"/>
              </a:solidFill>
              <a:latin typeface="Calibri" panose="020F0502020204030204"/>
            </a:endParaRPr>
          </a:p>
        </p:txBody>
      </p:sp>
    </p:spTree>
    <p:extLst>
      <p:ext uri="{BB962C8B-B14F-4D97-AF65-F5344CB8AC3E}">
        <p14:creationId xmlns:p14="http://schemas.microsoft.com/office/powerpoint/2010/main" val="39908563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NVRA Settlement Agreement uses data driven analysis to develop measures that reinforce compliance with the law</a:t>
            </a:r>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53</a:t>
            </a:fld>
            <a:endParaRPr lang="en-US">
              <a:solidFill>
                <a:prstClr val="black"/>
              </a:solidFill>
              <a:latin typeface="Calibri" panose="020F0502020204030204"/>
            </a:endParaRPr>
          </a:p>
        </p:txBody>
      </p:sp>
    </p:spTree>
    <p:extLst>
      <p:ext uri="{BB962C8B-B14F-4D97-AF65-F5344CB8AC3E}">
        <p14:creationId xmlns:p14="http://schemas.microsoft.com/office/powerpoint/2010/main" val="7483387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66577" lvl="2" indent="0">
              <a:lnSpc>
                <a:spcPct val="107000"/>
              </a:lnSpc>
              <a:buFont typeface="Wingdings" panose="05000000000000000000" pitchFamily="2" charset="2"/>
              <a:buNone/>
            </a:pPr>
            <a:r>
              <a:rPr lang="en-US" dirty="0">
                <a:latin typeface="Calibri" panose="020F0502020204030204" pitchFamily="34" charset="0"/>
                <a:ea typeface="Calibri" panose="020F0502020204030204" pitchFamily="34" charset="0"/>
                <a:cs typeface="Times New Roman" panose="02020603050405020304" pitchFamily="18" charset="0"/>
              </a:rPr>
              <a:t>All data is an aggregate from NC FAST and/or ePASS. Information is grouped by county and month</a:t>
            </a:r>
          </a:p>
          <a:p>
            <a:pPr marL="966577" lvl="2" indent="0">
              <a:lnSpc>
                <a:spcPct val="107000"/>
              </a:lnSpc>
              <a:buFont typeface="Wingdings" panose="05000000000000000000" pitchFamily="2" charset="2"/>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966577" lvl="2" indent="0">
              <a:lnSpc>
                <a:spcPct val="107000"/>
              </a:lnSpc>
              <a:buFont typeface="Wingdings" panose="05000000000000000000" pitchFamily="2" charset="2"/>
              <a:buNone/>
            </a:pPr>
            <a:r>
              <a:rPr lang="en-US" dirty="0">
                <a:latin typeface="Calibri" panose="020F0502020204030204" pitchFamily="34" charset="0"/>
                <a:ea typeface="Calibri" panose="020F0502020204030204" pitchFamily="34" charset="0"/>
                <a:cs typeface="Times New Roman" panose="02020603050405020304" pitchFamily="18" charset="0"/>
              </a:rPr>
              <a:t>DHHS collects the following:</a:t>
            </a:r>
          </a:p>
          <a:p>
            <a:pPr marL="1691508" lvl="3" indent="-241644">
              <a:lnSpc>
                <a:spcPct val="107000"/>
              </a:lnSpc>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Covered Transactions </a:t>
            </a:r>
            <a:r>
              <a:rPr lang="en-US" b="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the total number of initial, renewal and recertifications applications for the following programs: </a:t>
            </a:r>
          </a:p>
          <a:p>
            <a:pPr lvl="0">
              <a:buFont typeface="Wingdings" panose="05000000000000000000" pitchFamily="2" charset="2"/>
              <a:buChar char="§"/>
            </a:pPr>
            <a:r>
              <a:rPr lang="en-US" dirty="0"/>
              <a:t>Food &amp; Nutritional Services</a:t>
            </a:r>
          </a:p>
          <a:p>
            <a:pPr lvl="0">
              <a:buFont typeface="Wingdings" panose="05000000000000000000" pitchFamily="2" charset="2"/>
              <a:buChar char="§"/>
            </a:pPr>
            <a:r>
              <a:rPr lang="en-US" dirty="0"/>
              <a:t>Work First (TANF)</a:t>
            </a:r>
          </a:p>
          <a:p>
            <a:pPr lvl="0">
              <a:buFont typeface="Wingdings" panose="05000000000000000000" pitchFamily="2" charset="2"/>
              <a:buChar char="§"/>
            </a:pPr>
            <a:r>
              <a:rPr lang="en-US" dirty="0"/>
              <a:t>Cash Assistance</a:t>
            </a:r>
          </a:p>
          <a:p>
            <a:pPr lvl="0">
              <a:buFont typeface="Wingdings" panose="05000000000000000000" pitchFamily="2" charset="2"/>
              <a:buChar char="§"/>
            </a:pPr>
            <a:r>
              <a:rPr lang="en-US" dirty="0"/>
              <a:t>Special Assistance</a:t>
            </a:r>
          </a:p>
          <a:p>
            <a:pPr lvl="0">
              <a:buFont typeface="Wingdings" panose="05000000000000000000" pitchFamily="2" charset="2"/>
              <a:buChar char="§"/>
            </a:pPr>
            <a:r>
              <a:rPr lang="en-US" dirty="0"/>
              <a:t>Energy Assistance</a:t>
            </a:r>
          </a:p>
          <a:p>
            <a:pPr lvl="0">
              <a:buFont typeface="Wingdings" panose="05000000000000000000" pitchFamily="2" charset="2"/>
              <a:buChar char="§"/>
            </a:pPr>
            <a:r>
              <a:rPr lang="en-US" dirty="0"/>
              <a:t>Subsidized Childcare </a:t>
            </a:r>
          </a:p>
          <a:p>
            <a:pPr lvl="0">
              <a:buFont typeface="Wingdings" panose="05000000000000000000" pitchFamily="2" charset="2"/>
              <a:buChar char="§"/>
            </a:pPr>
            <a:r>
              <a:rPr lang="en-US" dirty="0"/>
              <a:t>Special Assistance</a:t>
            </a:r>
          </a:p>
          <a:p>
            <a:pPr lvl="0">
              <a:buFont typeface="Wingdings" panose="05000000000000000000" pitchFamily="2" charset="2"/>
              <a:buChar char="§"/>
            </a:pPr>
            <a:r>
              <a:rPr lang="en-US" dirty="0"/>
              <a:t>Simplified Nutritional Assistance Program</a:t>
            </a:r>
          </a:p>
          <a:p>
            <a:pPr lvl="0">
              <a:buFont typeface="Wingdings" panose="05000000000000000000" pitchFamily="2" charset="2"/>
              <a:buChar char="§"/>
            </a:pPr>
            <a:r>
              <a:rPr lang="en-US" dirty="0"/>
              <a:t>Medical Assistance</a:t>
            </a:r>
          </a:p>
          <a:p>
            <a:pPr marL="1907064" lvl="4" indent="0">
              <a:lnSpc>
                <a:spcPct val="107000"/>
              </a:lnSpc>
              <a:buFont typeface="Wingdings" panose="05000000000000000000" pitchFamily="2" charset="2"/>
              <a:buNone/>
            </a:pPr>
            <a:r>
              <a:rPr lang="en-US" dirty="0">
                <a:latin typeface="Calibri" panose="020F0502020204030204" pitchFamily="34" charset="0"/>
                <a:ea typeface="Calibri" panose="020F0502020204030204" pitchFamily="34" charset="0"/>
                <a:cs typeface="Times New Roman" panose="02020603050405020304" pitchFamily="18" charset="0"/>
              </a:rPr>
              <a:t>Data is an aggregate from NC FAST &amp; ePASS. </a:t>
            </a:r>
          </a:p>
          <a:p>
            <a:pPr marL="1628139" lvl="3" indent="-178274">
              <a:lnSpc>
                <a:spcPct val="107000"/>
              </a:lnSpc>
              <a:buFont typeface="Wingdings" panose="05000000000000000000" pitchFamily="2"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91508" lvl="3" indent="-241644">
              <a:lnSpc>
                <a:spcPct val="107000"/>
              </a:lnSpc>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Voter Registration Question</a:t>
            </a:r>
            <a:r>
              <a:rPr lang="en-US" dirty="0">
                <a:latin typeface="Calibri" panose="020F0502020204030204" pitchFamily="34" charset="0"/>
                <a:ea typeface="Calibri" panose="020F0502020204030204" pitchFamily="34" charset="0"/>
                <a:cs typeface="Times New Roman" panose="02020603050405020304" pitchFamily="18" charset="0"/>
              </a:rPr>
              <a:t> - For all covered transactions processed through NC FAST and ePASS, DHHS collects the totals of the responses to the voter registration question broken down by “yes,” “no” and “please select” (no answer provided). Data is an aggregate from NC FAST &amp; ePASS. One total number will be reported for each response of “yes,” “no” and “please select” for each county for each month for each type of benefits transaction for each program (listed above). </a:t>
            </a:r>
          </a:p>
          <a:p>
            <a:pPr marL="1691508" lvl="3" indent="-241644">
              <a:lnSpc>
                <a:spcPct val="107000"/>
              </a:lnSpc>
              <a:buFont typeface="Wingdings" panose="05000000000000000000" pitchFamily="2" charset="2"/>
              <a:buChar char="§"/>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1691508" lvl="3" indent="-241644">
              <a:lnSpc>
                <a:spcPct val="107000"/>
              </a:lnSpc>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Distribution of the Voter Registration Application </a:t>
            </a:r>
            <a:r>
              <a:rPr lang="en-US" b="0"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For all Covered Transactions processed through NC FAST and ePASS, DHHS collects the total responses in DSS caseworkers’ evidence queue about distribution of the Voter Registration Application, broken down between “voter registration provided to/handed to Client” and “voter registration mailed to Client” (or substantially similar language). </a:t>
            </a:r>
          </a:p>
          <a:p>
            <a:pPr marL="1628139" lvl="3" indent="-178274">
              <a:lnSpc>
                <a:spcPct val="107000"/>
              </a:lnSpc>
              <a:buFont typeface="Wingdings" panose="05000000000000000000" pitchFamily="2"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91508" lvl="3" indent="-241644">
              <a:lnSpc>
                <a:spcPct val="107000"/>
              </a:lnSpc>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All data is grouped by county and month</a:t>
            </a:r>
          </a:p>
          <a:p>
            <a:pPr marL="1691508" lvl="3" indent="-241644">
              <a:lnSpc>
                <a:spcPct val="107000"/>
              </a:lnSpc>
              <a:buFont typeface="Courier New" panose="02070309020205020404" pitchFamily="49" charset="0"/>
              <a:buChar char="o"/>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449864" lvl="3">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54</a:t>
            </a:fld>
            <a:endParaRPr lang="en-US">
              <a:solidFill>
                <a:prstClr val="black"/>
              </a:solidFill>
              <a:latin typeface="Calibri" panose="020F0502020204030204"/>
            </a:endParaRPr>
          </a:p>
        </p:txBody>
      </p:sp>
    </p:spTree>
    <p:extLst>
      <p:ext uri="{BB962C8B-B14F-4D97-AF65-F5344CB8AC3E}">
        <p14:creationId xmlns:p14="http://schemas.microsoft.com/office/powerpoint/2010/main" val="35781135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49864" lvl="3">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208221" lvl="2" indent="-241644">
              <a:lnSpc>
                <a:spcPct val="107000"/>
              </a:lnSpc>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SBE reports the following on our website</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i="1" dirty="0">
                <a:solidFill>
                  <a:srgbClr val="2F5496"/>
                </a:solidFill>
                <a:latin typeface="Calibri" panose="020F0502020204030204" pitchFamily="34" charset="0"/>
                <a:ea typeface="Calibri" panose="020F0502020204030204" pitchFamily="34" charset="0"/>
                <a:cs typeface="Times New Roman" panose="02020603050405020304" pitchFamily="18" charset="0"/>
              </a:rPr>
              <a:t> </a:t>
            </a:r>
          </a:p>
          <a:p>
            <a:pPr marL="1691508" lvl="3" indent="-241644">
              <a:lnSpc>
                <a:spcPct val="107000"/>
              </a:lnSpc>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Voter Registration Applications</a:t>
            </a:r>
            <a:r>
              <a:rPr lang="en-US" dirty="0">
                <a:latin typeface="Calibri" panose="020F0502020204030204" pitchFamily="34" charset="0"/>
                <a:ea typeface="Calibri" panose="020F0502020204030204" pitchFamily="34" charset="0"/>
                <a:cs typeface="Times New Roman" panose="02020603050405020304" pitchFamily="18" charset="0"/>
              </a:rPr>
              <a:t>:  The total number of Voter Registration Applications coded as being from Public Assistance Clients received by each County Board of Elections, broken down by County and by updates, new registrations applications, duplicates and rejected applications. </a:t>
            </a:r>
          </a:p>
          <a:p>
            <a:pPr marL="1691508" lvl="3" indent="-241644">
              <a:lnSpc>
                <a:spcPct val="107000"/>
              </a:lnSpc>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Voter Preference Question</a:t>
            </a:r>
            <a:r>
              <a:rPr lang="en-US" dirty="0">
                <a:latin typeface="Calibri" panose="020F0502020204030204" pitchFamily="34" charset="0"/>
                <a:ea typeface="Calibri" panose="020F0502020204030204" pitchFamily="34" charset="0"/>
                <a:cs typeface="Times New Roman" panose="02020603050405020304" pitchFamily="18" charset="0"/>
              </a:rPr>
              <a:t>: For all covered transactions processed through NC FAST/ePASS the total of the responses to the question broken down by 'yes' or 'no' and 'please select' (no answer provided) - do not have to provide a breakdown of that came from which system but one total for each type of benefits transactions for each program</a:t>
            </a:r>
            <a:r>
              <a:rPr lang="en-US" i="1" dirty="0">
                <a:solidFill>
                  <a:srgbClr val="2F5496"/>
                </a:solidFill>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91508" lvl="3" indent="-241644">
              <a:lnSpc>
                <a:spcPct val="107000"/>
              </a:lnSpc>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Distribution of Voter Registration Applications:</a:t>
            </a:r>
            <a:r>
              <a:rPr lang="en-US" dirty="0">
                <a:latin typeface="Calibri" panose="020F0502020204030204" pitchFamily="34" charset="0"/>
                <a:ea typeface="Calibri" panose="020F0502020204030204" pitchFamily="34" charset="0"/>
                <a:cs typeface="Times New Roman" panose="02020603050405020304" pitchFamily="18" charset="0"/>
              </a:rPr>
              <a:t>  the total numbers by County of the responses in DSS caseworkers’ evidence queue about distribution of the Voter Registration Application, broken down between “voter registration provided to/handed to Client” and “voter registration mailed to Client” (or substantially similar language)</a:t>
            </a:r>
          </a:p>
          <a:p>
            <a:pPr marL="1691508" lvl="3" indent="-241644">
              <a:lnSpc>
                <a:spcPct val="107000"/>
              </a:lnSpc>
              <a:spcAft>
                <a:spcPts val="845"/>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Ratios by County:</a:t>
            </a:r>
            <a:r>
              <a:rPr lang="en-US" dirty="0">
                <a:latin typeface="Calibri" panose="020F0502020204030204" pitchFamily="34" charset="0"/>
                <a:ea typeface="Calibri" panose="020F0502020204030204" pitchFamily="34" charset="0"/>
                <a:cs typeface="Times New Roman" panose="02020603050405020304" pitchFamily="18" charset="0"/>
              </a:rPr>
              <a:t> the total number of submitted voter registration Applications to the CBE/total aggregate number of covered transaction for that county)</a:t>
            </a:r>
          </a:p>
          <a:p>
            <a:pPr marL="1691508" lvl="3" indent="-241644">
              <a:lnSpc>
                <a:spcPct val="107000"/>
              </a:lnSpc>
              <a:buFont typeface="Courier New" panose="02070309020205020404" pitchFamily="49" charset="0"/>
              <a:buChar char="o"/>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55</a:t>
            </a:fld>
            <a:endParaRPr lang="en-US">
              <a:solidFill>
                <a:prstClr val="black"/>
              </a:solidFill>
              <a:latin typeface="Calibri" panose="020F0502020204030204"/>
            </a:endParaRPr>
          </a:p>
        </p:txBody>
      </p:sp>
    </p:spTree>
    <p:extLst>
      <p:ext uri="{BB962C8B-B14F-4D97-AF65-F5344CB8AC3E}">
        <p14:creationId xmlns:p14="http://schemas.microsoft.com/office/powerpoint/2010/main" val="25189255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56</a:t>
            </a:fld>
            <a:endParaRPr lang="en-US">
              <a:solidFill>
                <a:prstClr val="black"/>
              </a:solidFill>
              <a:latin typeface="Calibri" panose="020F0502020204030204"/>
            </a:endParaRPr>
          </a:p>
        </p:txBody>
      </p:sp>
    </p:spTree>
    <p:extLst>
      <p:ext uri="{BB962C8B-B14F-4D97-AF65-F5344CB8AC3E}">
        <p14:creationId xmlns:p14="http://schemas.microsoft.com/office/powerpoint/2010/main" val="3828627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57</a:t>
            </a:fld>
            <a:endParaRPr lang="en-US">
              <a:solidFill>
                <a:prstClr val="black"/>
              </a:solidFill>
              <a:latin typeface="Calibri" panose="020F0502020204030204"/>
            </a:endParaRPr>
          </a:p>
        </p:txBody>
      </p:sp>
    </p:spTree>
    <p:extLst>
      <p:ext uri="{BB962C8B-B14F-4D97-AF65-F5344CB8AC3E}">
        <p14:creationId xmlns:p14="http://schemas.microsoft.com/office/powerpoint/2010/main" val="16221872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Twice a year the State Board of Elections contacts the local NVRA Point Person at each county DSS office and county board of election office to review the data and analysis for the particular county.  The review helps identify any issues or potential issues of compliance with the NVRA.  </a:t>
            </a:r>
          </a:p>
          <a:p>
            <a:endParaRPr lang="en-US" dirty="0"/>
          </a:p>
          <a:p>
            <a:r>
              <a:rPr lang="en-US" dirty="0">
                <a:latin typeface="Calibri" panose="020F0502020204030204" pitchFamily="34" charset="0"/>
                <a:ea typeface="Calibri" panose="020F0502020204030204" pitchFamily="34" charset="0"/>
                <a:cs typeface="Times New Roman" panose="02020603050405020304" pitchFamily="18" charset="0"/>
              </a:rPr>
              <a:t>Report will be shared semi-annually with each CBE and county DSS office in which we will review the following statistics:</a:t>
            </a:r>
          </a:p>
          <a:p>
            <a:pPr marL="356547" indent="-356547">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Significant decreases in Voter Registration Applications submitted over time</a:t>
            </a:r>
          </a:p>
          <a:p>
            <a:pPr marL="356547" indent="-356547">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Significant decreases in a county’s ratio over time (= total number of submitted voter registration Applications to the CBE/total aggregate number of covered transaction for that county)</a:t>
            </a:r>
          </a:p>
          <a:p>
            <a:pPr marL="356547" indent="-356547">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Significant changes in the number of Voter Registrations mailed as reported the caseworker dashboard in NC FAST</a:t>
            </a:r>
          </a:p>
          <a:p>
            <a:pPr marL="356547" indent="-356547">
              <a:lnSpc>
                <a:spcPct val="107000"/>
              </a:lnSpc>
              <a:spcAft>
                <a:spcPts val="832"/>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Significant changes in responses the to the Voter Preference Question as recorded in NC FAST </a:t>
            </a:r>
          </a:p>
          <a:p>
            <a:pPr marL="356547" indent="-356547">
              <a:lnSpc>
                <a:spcPct val="107000"/>
              </a:lnSpc>
              <a:spcAft>
                <a:spcPts val="832"/>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Significant amount of incomplete Voter Registration Applications over the course of a quarter for a county </a:t>
            </a:r>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58</a:t>
            </a:fld>
            <a:endParaRPr lang="en-US">
              <a:solidFill>
                <a:prstClr val="black"/>
              </a:solidFill>
              <a:latin typeface="Calibri" panose="020F0502020204030204"/>
            </a:endParaRPr>
          </a:p>
        </p:txBody>
      </p:sp>
    </p:spTree>
    <p:extLst>
      <p:ext uri="{BB962C8B-B14F-4D97-AF65-F5344CB8AC3E}">
        <p14:creationId xmlns:p14="http://schemas.microsoft.com/office/powerpoint/2010/main" val="12575999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289" lvl="1">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NVRA Implementation or Compliance Issues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66576">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1208221" lvl="2" indent="-241644">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At the SBE’s sole discretion if any of the issues mentioned on the previously slide is found, the SBE will review the data and analysis with the affected County Board of Elections, with the NVRA Point Person for any affected County DSS Office and will notify the DHHS NVRA Point Person.</a:t>
            </a:r>
          </a:p>
          <a:p>
            <a:pPr marL="1751920" lvl="3" indent="-302055">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In consultation with the affected CBE, the DHHS NVRA Point Person and the Local NVRA Point Person of any identified offices, the SBE NVRA Coordinator shall come up with a plan to investigate the existence or extent of NVRA implementation or compliance problems. If a problem is uncovered, all three (3) individuals shall use their best efforts to coordinate remedial action with respect to Clients known to have not received required voter registration services, and to take other potential steps as necessary, which may include additional NVRA trainings by the SBE NVRA Coordinator for the CBE and County DSS Office(s). </a:t>
            </a: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17479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45"/>
              </a:spcAft>
            </a:pPr>
            <a:r>
              <a:rPr lang="en-US" b="1" dirty="0">
                <a:latin typeface="Calibri" panose="020F0502020204030204" pitchFamily="34" charset="0"/>
                <a:ea typeface="Calibri" panose="020F0502020204030204" pitchFamily="34" charset="0"/>
                <a:cs typeface="Times New Roman" panose="02020603050405020304" pitchFamily="18" charset="0"/>
              </a:rPr>
              <a:t>            Complaints</a:t>
            </a:r>
            <a:r>
              <a:rPr lang="en-US" dirty="0">
                <a:latin typeface="Calibri" panose="020F0502020204030204" pitchFamily="34" charset="0"/>
                <a:ea typeface="Calibri" panose="020F0502020204030204" pitchFamily="34" charset="0"/>
                <a:cs typeface="Times New Roman" panose="02020603050405020304" pitchFamily="18" charset="0"/>
              </a:rPr>
              <a:t>: DHHS will forward any complaints it receives made by the public regarding voter registration by any County DSS Office to the NVRA Point Person County DSS Office, if known, and also forward it to the SBE. </a:t>
            </a:r>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59</a:t>
            </a:fld>
            <a:endParaRPr lang="en-US">
              <a:solidFill>
                <a:prstClr val="black"/>
              </a:solidFill>
              <a:latin typeface="Calibri" panose="020F0502020204030204"/>
            </a:endParaRPr>
          </a:p>
        </p:txBody>
      </p:sp>
    </p:spTree>
    <p:extLst>
      <p:ext uri="{BB962C8B-B14F-4D97-AF65-F5344CB8AC3E}">
        <p14:creationId xmlns:p14="http://schemas.microsoft.com/office/powerpoint/2010/main" val="3233968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NC NVRA Program falls under the jurisdiction of the NC State Board of Elections.   The Executive Director  of the NC State Board od Elections is the Chief Election official for purposes of administering the National Voter Registration Act (NVRA).  Local agencies should contact the State Board of elections with coordinating these efforts.</a:t>
            </a:r>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8420136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66" indent="-362466">
              <a:lnSpc>
                <a:spcPct val="107000"/>
              </a:lnSpc>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Individual Corrective Actions </a:t>
            </a:r>
          </a:p>
          <a:p>
            <a:pPr marL="845755" lvl="1" indent="-362466">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If the State Board of Elections, County Board of Elections, County DSS Office or a Third-Party determines that an identifiable client did not receive a Voter Registration Application as required, the employee shall notify the Local NVRA Point Person in the relevant office no later than five (5) business days from the date of the discovery. Medicaid ex </a:t>
            </a:r>
            <a:r>
              <a:rPr lang="en-US" dirty="0" err="1">
                <a:latin typeface="Calibri" panose="020F0502020204030204" pitchFamily="34" charset="0"/>
                <a:ea typeface="Calibri" panose="020F0502020204030204" pitchFamily="34" charset="0"/>
                <a:cs typeface="Times New Roman" panose="02020603050405020304" pitchFamily="18" charset="0"/>
              </a:rPr>
              <a:t>parte</a:t>
            </a:r>
            <a:r>
              <a:rPr lang="en-US" dirty="0">
                <a:latin typeface="Calibri" panose="020F0502020204030204" pitchFamily="34" charset="0"/>
                <a:ea typeface="Calibri" panose="020F0502020204030204" pitchFamily="34" charset="0"/>
                <a:cs typeface="Times New Roman" panose="02020603050405020304" pitchFamily="18" charset="0"/>
              </a:rPr>
              <a:t> renewals and recertifications are excluded from this additional measure.</a:t>
            </a:r>
          </a:p>
          <a:p>
            <a:pPr marL="845755" lvl="1" indent="-362466">
              <a:lnSpc>
                <a:spcPct val="107000"/>
              </a:lnSpc>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85343" lvl="1" indent="-302055">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Within fourteen (14) days of receiving such notice, the Local NVRA Point Person must send a remedial mailing to the client and enclose a Voter Registration Application and explanatory notice. The explanatory notice should advise the client that:</a:t>
            </a:r>
          </a:p>
          <a:p>
            <a:pPr marL="1268631" lvl="2" indent="-302055">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he/she is receiving the mailing because they may not have been offered the opportunity to apply to register to vote</a:t>
            </a:r>
          </a:p>
          <a:p>
            <a:pPr marL="1268631" lvl="2" indent="-302055">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the mailing does not affect the individual’s registration status if the individual is already registered to vote at the individual’s current address, </a:t>
            </a:r>
          </a:p>
          <a:p>
            <a:pPr marL="1268631" lvl="2" indent="-302055">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receipt of the mailing does not indicate any information about the individua l’s eligibility to register to vote, </a:t>
            </a:r>
          </a:p>
          <a:p>
            <a:pPr marL="1268631" lvl="2" indent="-302055">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it provides a clear explanation of the eligibility rules for registering to vote </a:t>
            </a:r>
          </a:p>
          <a:p>
            <a:pPr marL="1268631" lvl="2" indent="-302055">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assistance in completing the Application is available from the SBE or the Client’s County DSS Office. </a:t>
            </a:r>
          </a:p>
          <a:p>
            <a:pPr marL="664522" lvl="1" indent="-181233">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 copy of the letter shall be maintained consistent with the relevant office’s document retention polices.</a:t>
            </a:r>
          </a:p>
          <a:p>
            <a:pPr marL="217479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62466" indent="-362466">
              <a:lnSpc>
                <a:spcPct val="107000"/>
              </a:lnSpc>
              <a:spcAft>
                <a:spcPts val="845"/>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Complaints</a:t>
            </a:r>
            <a:r>
              <a:rPr lang="en-US" dirty="0">
                <a:latin typeface="Calibri" panose="020F0502020204030204" pitchFamily="34" charset="0"/>
                <a:ea typeface="Calibri" panose="020F0502020204030204" pitchFamily="34" charset="0"/>
                <a:cs typeface="Times New Roman" panose="02020603050405020304" pitchFamily="18" charset="0"/>
              </a:rPr>
              <a:t>: DHHS shall forward any complaints it receives made by the public regarding voter registration by any County DSS Office to the NVRA Point Person County DSS Office, if known, and also forward it to the SBE. </a:t>
            </a:r>
            <a:r>
              <a:rPr lang="en-US" i="1" dirty="0">
                <a:solidFill>
                  <a:srgbClr val="2F5496"/>
                </a:solidFill>
                <a:latin typeface="Calibri" panose="020F0502020204030204" pitchFamily="34" charset="0"/>
                <a:ea typeface="Calibri" panose="020F0502020204030204" pitchFamily="34" charset="0"/>
                <a:cs typeface="Times New Roman" panose="02020603050405020304" pitchFamily="18" charset="0"/>
              </a:rPr>
              <a:t>VIII, B, pg. 59</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60</a:t>
            </a:fld>
            <a:endParaRPr lang="en-US">
              <a:solidFill>
                <a:prstClr val="black"/>
              </a:solidFill>
              <a:latin typeface="Calibri" panose="020F0502020204030204"/>
            </a:endParaRPr>
          </a:p>
        </p:txBody>
      </p:sp>
    </p:spTree>
    <p:extLst>
      <p:ext uri="{BB962C8B-B14F-4D97-AF65-F5344CB8AC3E}">
        <p14:creationId xmlns:p14="http://schemas.microsoft.com/office/powerpoint/2010/main" val="7519004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Notify DHHS of NVRA Point Person change</a:t>
            </a:r>
            <a:endParaRPr lang="en-US" dirty="0"/>
          </a:p>
          <a:p>
            <a:r>
              <a:rPr lang="en-US" dirty="0"/>
              <a:t>When there is a change in the county DSS NVRA Point Person, county DSS offices will:</a:t>
            </a:r>
          </a:p>
          <a:p>
            <a:pPr marL="178274" indent="-178274">
              <a:buFont typeface="Wingdings" panose="05000000000000000000" pitchFamily="2" charset="2"/>
              <a:buChar char="§"/>
            </a:pPr>
            <a:r>
              <a:rPr lang="en-US" dirty="0"/>
              <a:t>Provide updated contact information to the DHHS Division of Social Services Civil Rights Coordinator</a:t>
            </a:r>
          </a:p>
          <a:p>
            <a:pPr marL="178274" indent="-178274">
              <a:buFont typeface="Wingdings" panose="05000000000000000000" pitchFamily="2" charset="2"/>
              <a:buChar char="§"/>
            </a:pPr>
            <a:r>
              <a:rPr lang="en-US" dirty="0"/>
              <a:t>Ensure designated staff review the NVRA webinars </a:t>
            </a:r>
          </a:p>
          <a:p>
            <a:pPr marL="178274" indent="-178274">
              <a:buFont typeface="Wingdings" panose="05000000000000000000" pitchFamily="2" charset="2"/>
              <a:buChar char="§"/>
            </a:pPr>
            <a:r>
              <a:rPr lang="en-US" dirty="0"/>
              <a:t>Inform staff on how to obtain properly-coded registration Applications/posters/cover letters to complete their NVRA responsibilities in a timely fashion</a:t>
            </a:r>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61</a:t>
            </a:fld>
            <a:endParaRPr lang="en-US">
              <a:solidFill>
                <a:prstClr val="black"/>
              </a:solidFill>
              <a:latin typeface="Calibri" panose="020F0502020204030204"/>
            </a:endParaRPr>
          </a:p>
        </p:txBody>
      </p:sp>
    </p:spTree>
    <p:extLst>
      <p:ext uri="{BB962C8B-B14F-4D97-AF65-F5344CB8AC3E}">
        <p14:creationId xmlns:p14="http://schemas.microsoft.com/office/powerpoint/2010/main" val="9801805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NVRA supply list.</a:t>
            </a:r>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62</a:t>
            </a:fld>
            <a:endParaRPr lang="en-US">
              <a:solidFill>
                <a:prstClr val="black"/>
              </a:solidFill>
              <a:latin typeface="Calibri" panose="020F0502020204030204"/>
            </a:endParaRPr>
          </a:p>
        </p:txBody>
      </p:sp>
    </p:spTree>
    <p:extLst>
      <p:ext uri="{BB962C8B-B14F-4D97-AF65-F5344CB8AC3E}">
        <p14:creationId xmlns:p14="http://schemas.microsoft.com/office/powerpoint/2010/main" val="594655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76">
              <a:defRPr/>
            </a:pPr>
            <a:r>
              <a:rPr lang="en-US" dirty="0"/>
              <a:t>The Local NVRA Point Person for your local WIC Office must contact the State Board of Elections when your agency is low on:</a:t>
            </a:r>
          </a:p>
          <a:p>
            <a:pPr defTabSz="966576">
              <a:defRPr/>
            </a:pPr>
            <a:endParaRPr lang="en-US" dirty="0"/>
          </a:p>
          <a:p>
            <a:pPr marL="181233" indent="-181233" defTabSz="966576">
              <a:buFont typeface="Arial" panose="020B0604020202020204" pitchFamily="34" charset="0"/>
              <a:buChar char="•"/>
              <a:defRPr/>
            </a:pPr>
            <a:r>
              <a:rPr lang="en-US" dirty="0"/>
              <a:t>Coded Voter Registration Forms </a:t>
            </a:r>
            <a:r>
              <a:rPr lang="en-US" dirty="0">
                <a:solidFill>
                  <a:schemeClr val="bg1"/>
                </a:solidFill>
              </a:rPr>
              <a:t>(place an order online through the NVRA webpage)</a:t>
            </a:r>
            <a:endParaRPr lang="en-US" dirty="0"/>
          </a:p>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63</a:t>
            </a:fld>
            <a:endParaRPr lang="en-US">
              <a:solidFill>
                <a:prstClr val="black"/>
              </a:solidFill>
              <a:latin typeface="Calibri" panose="020F0502020204030204"/>
            </a:endParaRPr>
          </a:p>
        </p:txBody>
      </p:sp>
    </p:spTree>
    <p:extLst>
      <p:ext uri="{BB962C8B-B14F-4D97-AF65-F5344CB8AC3E}">
        <p14:creationId xmlns:p14="http://schemas.microsoft.com/office/powerpoint/2010/main" val="25838954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NVRA posters and laminated forms are sent to you annually along with your other posters needed for your offices.  You can also submit a request for NVRA posters to display throughout your office through the State Board of Elections.</a:t>
            </a:r>
          </a:p>
          <a:p>
            <a:r>
              <a:rPr lang="en-US" dirty="0"/>
              <a:t> </a:t>
            </a:r>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64</a:t>
            </a:fld>
            <a:endParaRPr lang="en-US">
              <a:solidFill>
                <a:prstClr val="black"/>
              </a:solidFill>
              <a:latin typeface="Calibri" panose="020F0502020204030204"/>
            </a:endParaRPr>
          </a:p>
        </p:txBody>
      </p:sp>
    </p:spTree>
    <p:extLst>
      <p:ext uri="{BB962C8B-B14F-4D97-AF65-F5344CB8AC3E}">
        <p14:creationId xmlns:p14="http://schemas.microsoft.com/office/powerpoint/2010/main" val="8270730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links to the NVRA Agency Resources</a:t>
            </a:r>
          </a:p>
          <a:p>
            <a:endParaRPr lang="en-US" dirty="0"/>
          </a:p>
          <a:p>
            <a:pPr marL="171450" indent="-171450">
              <a:buFont typeface="Arial" panose="020B0604020202020204" pitchFamily="34" charset="0"/>
              <a:buChar char="•"/>
            </a:pPr>
            <a:r>
              <a:rPr lang="en-US" dirty="0"/>
              <a:t>On the NC State Board of Elections website under the National Voter Registration Act section there are numerous NVRA documents and resources</a:t>
            </a:r>
          </a:p>
          <a:p>
            <a:pPr marL="171450" indent="-171450">
              <a:buFont typeface="Arial" panose="020B0604020202020204" pitchFamily="34" charset="0"/>
              <a:buChar char="•"/>
            </a:pPr>
            <a:r>
              <a:rPr lang="en-US" dirty="0"/>
              <a:t>In addition, you can reach the SBE NVRA team by using the NVRA@ncsbe.gov email address</a:t>
            </a:r>
          </a:p>
          <a:p>
            <a:pPr marL="171450" indent="-171450">
              <a:buFont typeface="Arial" panose="020B0604020202020204" pitchFamily="34" charset="0"/>
              <a:buChar char="•"/>
            </a:pPr>
            <a:r>
              <a:rPr lang="en-US" dirty="0"/>
              <a:t>Lastly, on NC DHHS website under Divisions, Social Services, County Staff Information and finally on the Training page, under the Program Compliance section there are resources under the National Voter Registration Act Section.</a:t>
            </a:r>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65</a:t>
            </a:fld>
            <a:endParaRPr lang="en-US">
              <a:solidFill>
                <a:prstClr val="black"/>
              </a:solidFill>
              <a:latin typeface="Calibri" panose="020F0502020204030204"/>
            </a:endParaRPr>
          </a:p>
        </p:txBody>
      </p:sp>
    </p:spTree>
    <p:extLst>
      <p:ext uri="{BB962C8B-B14F-4D97-AF65-F5344CB8AC3E}">
        <p14:creationId xmlns:p14="http://schemas.microsoft.com/office/powerpoint/2010/main" val="10929235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66</a:t>
            </a:fld>
            <a:endParaRPr lang="en-US">
              <a:solidFill>
                <a:prstClr val="black"/>
              </a:solidFill>
              <a:latin typeface="Calibri" panose="020F0502020204030204"/>
            </a:endParaRPr>
          </a:p>
        </p:txBody>
      </p:sp>
    </p:spTree>
    <p:extLst>
      <p:ext uri="{BB962C8B-B14F-4D97-AF65-F5344CB8AC3E}">
        <p14:creationId xmlns:p14="http://schemas.microsoft.com/office/powerpoint/2010/main" val="34007241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67</a:t>
            </a:fld>
            <a:endParaRPr lang="en-US">
              <a:solidFill>
                <a:prstClr val="black"/>
              </a:solidFill>
              <a:latin typeface="Calibri" panose="020F0502020204030204"/>
            </a:endParaRPr>
          </a:p>
        </p:txBody>
      </p:sp>
    </p:spTree>
    <p:extLst>
      <p:ext uri="{BB962C8B-B14F-4D97-AF65-F5344CB8AC3E}">
        <p14:creationId xmlns:p14="http://schemas.microsoft.com/office/powerpoint/2010/main" val="10684020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Friendly reminder of the NVRA Protocol that was shared in the Spring of 2020. This document will be uploaded to the DHHS training section of their website and the SBE NVRA webpage </a:t>
            </a:r>
          </a:p>
        </p:txBody>
      </p:sp>
      <p:sp>
        <p:nvSpPr>
          <p:cNvPr id="4" name="Slide Number Placeholder 3"/>
          <p:cNvSpPr>
            <a:spLocks noGrp="1"/>
          </p:cNvSpPr>
          <p:nvPr>
            <p:ph type="sldNum" sz="quarter" idx="5"/>
          </p:nvPr>
        </p:nvSpPr>
        <p:spPr/>
        <p:txBody>
          <a:bodyPr/>
          <a:lstStyle/>
          <a:p>
            <a:pPr defTabSz="950793">
              <a:defRPr/>
            </a:pPr>
            <a:fld id="{3746EA3C-AAD3-403D-8E39-87F03376788C}" type="slidenum">
              <a:rPr lang="en-US">
                <a:solidFill>
                  <a:prstClr val="black"/>
                </a:solidFill>
                <a:latin typeface="Calibri" panose="020F0502020204030204"/>
              </a:rPr>
              <a:pPr defTabSz="950793">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33205510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69</a:t>
            </a:fld>
            <a:endParaRPr lang="en-US">
              <a:solidFill>
                <a:prstClr val="black"/>
              </a:solidFill>
              <a:latin typeface="Calibri" panose="020F0502020204030204"/>
            </a:endParaRPr>
          </a:p>
        </p:txBody>
      </p:sp>
    </p:spTree>
    <p:extLst>
      <p:ext uri="{BB962C8B-B14F-4D97-AF65-F5344CB8AC3E}">
        <p14:creationId xmlns:p14="http://schemas.microsoft.com/office/powerpoint/2010/main" val="407220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based on Applications!  NC Law follows the guidance of the federally mandated NVRA law by defining certain state agencies that must administer voter registration services.  The programs for public assistance such as Food and Nutrition Services, Low Income Energy Assistance Program and the Medical Assistance Program among many others would fall under section 1 of this law. The NC WIC Program under the Local Health Department also falls under Public Assistance Programs and is categorized with the services provided by the county Department of Social Services.</a:t>
            </a:r>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9703219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531F4A-2ABC-4A49-A634-A9CD3D92D2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55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which agencies are affected by NVRA? Although NVRA is known as the “motor voter bill,” other agencies besides the Department of Motor Vehicles also must offer voter registration services and here are a few. </a:t>
            </a:r>
            <a:r>
              <a:rPr lang="en-US" dirty="0"/>
              <a:t>County Departments of Social Services fall under Public Assistance Agencies, 01 is the designation given on these agencies coded voter registration applications and statistics.</a:t>
            </a:r>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66252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Carolina law also codifies the duties of voter registration agencies with requirements on when and how they must offer voter registration services.  </a:t>
            </a:r>
          </a:p>
          <a:p>
            <a:endParaRPr lang="en-US" dirty="0"/>
          </a:p>
          <a:p>
            <a:r>
              <a:rPr lang="en-US" dirty="0"/>
              <a:t>Unless the client declines in writing, voter registration services must be offered during what is referred to as “Covered Transactions.”  The covered transactions are as followed:</a:t>
            </a:r>
          </a:p>
          <a:p>
            <a:pPr marL="178274" indent="-178274">
              <a:buFont typeface="Arial" panose="020B0604020202020204" pitchFamily="34" charset="0"/>
              <a:buChar char="•"/>
            </a:pPr>
            <a:r>
              <a:rPr lang="en-US" dirty="0"/>
              <a:t>Initial application for service</a:t>
            </a:r>
          </a:p>
          <a:p>
            <a:pPr marL="178274" indent="-178274">
              <a:buFont typeface="Arial" panose="020B0604020202020204" pitchFamily="34" charset="0"/>
              <a:buChar char="•"/>
            </a:pPr>
            <a:r>
              <a:rPr lang="en-US" dirty="0"/>
              <a:t>Recertification or renewal for service</a:t>
            </a:r>
          </a:p>
          <a:p>
            <a:pPr marL="178274" indent="-178274">
              <a:buFont typeface="Arial" panose="020B0604020202020204" pitchFamily="34" charset="0"/>
              <a:buChar char="•"/>
            </a:pPr>
            <a:r>
              <a:rPr lang="en-US" dirty="0"/>
              <a:t>Change of Address </a:t>
            </a:r>
          </a:p>
          <a:p>
            <a:pPr marL="178274" indent="-178274">
              <a:buFont typeface="Arial" panose="020B0604020202020204" pitchFamily="34" charset="0"/>
              <a:buChar char="•"/>
            </a:pPr>
            <a:endParaRPr lang="en-US" dirty="0"/>
          </a:p>
          <a:p>
            <a:r>
              <a:rPr lang="en-US" dirty="0"/>
              <a:t>NVRA agencies must supply the following:</a:t>
            </a:r>
          </a:p>
          <a:p>
            <a:pPr marL="178274" indent="-178274">
              <a:buFont typeface="Arial" panose="020B0604020202020204" pitchFamily="34" charset="0"/>
              <a:buChar char="•"/>
            </a:pPr>
            <a:r>
              <a:rPr lang="en-US" dirty="0"/>
              <a:t>A Voter Registration Application</a:t>
            </a:r>
          </a:p>
          <a:p>
            <a:pPr marL="178274" indent="-178274">
              <a:buFont typeface="Arial" panose="020B0604020202020204" pitchFamily="34" charset="0"/>
              <a:buChar char="•"/>
            </a:pPr>
            <a:r>
              <a:rPr lang="en-US" dirty="0"/>
              <a:t>A form that contains the NVRA Statements</a:t>
            </a:r>
          </a:p>
          <a:p>
            <a:pPr marL="178274" indent="-178274">
              <a:buFont typeface="Arial" panose="020B0604020202020204" pitchFamily="34" charset="0"/>
              <a:buChar char="•"/>
            </a:pPr>
            <a:r>
              <a:rPr lang="en-US" dirty="0"/>
              <a:t>Assistance in completing the voter registration application</a:t>
            </a:r>
          </a:p>
          <a:p>
            <a:endParaRPr lang="en-US" dirty="0"/>
          </a:p>
          <a:p>
            <a:r>
              <a:rPr lang="en-US" dirty="0"/>
              <a:t>We will discuss these duties later in the presentation</a:t>
            </a:r>
          </a:p>
        </p:txBody>
      </p:sp>
      <p:sp>
        <p:nvSpPr>
          <p:cNvPr id="4" name="Slide Number Placeholder 3"/>
          <p:cNvSpPr>
            <a:spLocks noGrp="1"/>
          </p:cNvSpPr>
          <p:nvPr>
            <p:ph type="sldNum" sz="quarter" idx="10"/>
          </p:nvPr>
        </p:nvSpPr>
        <p:spPr/>
        <p:txBody>
          <a:bodyPr/>
          <a:lstStyle/>
          <a:p>
            <a:pPr defTabSz="475397">
              <a:defRPr/>
            </a:pPr>
            <a:fld id="{425B40C3-DB72-4103-8195-9FBE7CA77AC1}" type="slidenum">
              <a:rPr lang="en-US">
                <a:solidFill>
                  <a:prstClr val="black"/>
                </a:solidFill>
                <a:latin typeface="Calibri" panose="020F0502020204030204"/>
              </a:rPr>
              <a:pPr defTabSz="475397">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89525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8.xml"/><Relationship Id="rId7"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custDataLst>
              <p:tags r:id="rId1"/>
            </p:custData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custDataLst>
              <p:tags r:id="rId2"/>
            </p:custDataLst>
          </p:nvPr>
        </p:nvSpPr>
        <p:spPr>
          <a:xfrm>
            <a:off x="581191" y="1020431"/>
            <a:ext cx="10993549" cy="1475013"/>
          </a:xfrm>
          <a:effectLst/>
        </p:spPr>
        <p:txBody>
          <a:bodyPr anchor="b">
            <a:normAutofit/>
          </a:bodyPr>
          <a:lstStyle>
            <a:lvl1pPr>
              <a:defRPr sz="3600" baseline="0">
                <a:solidFill>
                  <a:schemeClr val="accent1"/>
                </a:solidFill>
              </a:defRPr>
            </a:lvl1pPr>
          </a:lstStyle>
          <a:p>
            <a:endParaRPr lang="en-US" dirty="0"/>
          </a:p>
        </p:txBody>
      </p:sp>
      <p:sp>
        <p:nvSpPr>
          <p:cNvPr id="3" name="Subtitle 2"/>
          <p:cNvSpPr>
            <a:spLocks noGrp="1"/>
          </p:cNvSpPr>
          <p:nvPr>
            <p:ph type="subTitle" idx="1"/>
            <p:custDataLst>
              <p:tags r:id="rId3"/>
            </p:custDataLst>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4"/>
            </p:custDataLst>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8/26/2021</a:t>
            </a:fld>
            <a:endParaRPr lang="en-US" dirty="0"/>
          </a:p>
        </p:txBody>
      </p:sp>
      <p:sp>
        <p:nvSpPr>
          <p:cNvPr id="5" name="Footer Placeholder 4"/>
          <p:cNvSpPr>
            <a:spLocks noGrp="1"/>
          </p:cNvSpPr>
          <p:nvPr>
            <p:ph type="ftr" sz="quarter" idx="11"/>
            <p:custDataLst>
              <p:tags r:id="rId5"/>
            </p:custDataLst>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custDataLst>
              <p:tags r:id="rId6"/>
            </p:custDataLst>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7380" y="432120"/>
            <a:ext cx="2966966" cy="176437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8/26/2021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4AD7-41D2-4E13-9EDF-04A803677C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D616C6-400C-4B82-AB00-06554B0434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ADF502-7DA7-47FF-87D7-BC1B2ACFEB25}"/>
              </a:ext>
            </a:extLst>
          </p:cNvPr>
          <p:cNvSpPr>
            <a:spLocks noGrp="1"/>
          </p:cNvSpPr>
          <p:nvPr>
            <p:ph type="dt" sz="half" idx="10"/>
          </p:nvPr>
        </p:nvSpPr>
        <p:spPr/>
        <p:txBody>
          <a:bodyPr/>
          <a:lstStyle/>
          <a:p>
            <a:fld id="{CF3C00BE-6708-46F9-AB40-5E145DEC8249}" type="datetimeFigureOut">
              <a:rPr lang="en-US" smtClean="0"/>
              <a:t>8/26/2021</a:t>
            </a:fld>
            <a:endParaRPr lang="en-US"/>
          </a:p>
        </p:txBody>
      </p:sp>
      <p:sp>
        <p:nvSpPr>
          <p:cNvPr id="5" name="Footer Placeholder 4">
            <a:extLst>
              <a:ext uri="{FF2B5EF4-FFF2-40B4-BE49-F238E27FC236}">
                <a16:creationId xmlns:a16="http://schemas.microsoft.com/office/drawing/2014/main" id="{FE0587FF-E11C-4A7D-8576-E5B46C02B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48CFD-7461-4FBB-9C8B-302201A071E8}"/>
              </a:ext>
            </a:extLst>
          </p:cNvPr>
          <p:cNvSpPr>
            <a:spLocks noGrp="1"/>
          </p:cNvSpPr>
          <p:nvPr>
            <p:ph type="sldNum" sz="quarter" idx="12"/>
          </p:nvPr>
        </p:nvSpPr>
        <p:spPr/>
        <p:txBody>
          <a:bodyPr/>
          <a:lstStyle/>
          <a:p>
            <a:fld id="{05738676-148A-462A-941B-03E8937D1936}" type="slidenum">
              <a:rPr lang="en-US" smtClean="0"/>
              <a:t>‹#›</a:t>
            </a:fld>
            <a:endParaRPr lang="en-US"/>
          </a:p>
        </p:txBody>
      </p:sp>
    </p:spTree>
    <p:extLst>
      <p:ext uri="{BB962C8B-B14F-4D97-AF65-F5344CB8AC3E}">
        <p14:creationId xmlns:p14="http://schemas.microsoft.com/office/powerpoint/2010/main" val="3540484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F7C3C-4F07-47DD-8FEE-96E568236D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CE14E-2361-4D9D-9300-14206BB6AF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FADE2-5E9F-499E-8E15-1CE344756C83}"/>
              </a:ext>
            </a:extLst>
          </p:cNvPr>
          <p:cNvSpPr>
            <a:spLocks noGrp="1"/>
          </p:cNvSpPr>
          <p:nvPr>
            <p:ph type="dt" sz="half" idx="10"/>
          </p:nvPr>
        </p:nvSpPr>
        <p:spPr/>
        <p:txBody>
          <a:bodyPr/>
          <a:lstStyle/>
          <a:p>
            <a:fld id="{CF3C00BE-6708-46F9-AB40-5E145DEC8249}" type="datetimeFigureOut">
              <a:rPr lang="en-US" smtClean="0"/>
              <a:t>8/26/2021</a:t>
            </a:fld>
            <a:endParaRPr lang="en-US"/>
          </a:p>
        </p:txBody>
      </p:sp>
      <p:sp>
        <p:nvSpPr>
          <p:cNvPr id="5" name="Footer Placeholder 4">
            <a:extLst>
              <a:ext uri="{FF2B5EF4-FFF2-40B4-BE49-F238E27FC236}">
                <a16:creationId xmlns:a16="http://schemas.microsoft.com/office/drawing/2014/main" id="{8F2E7A9B-F0CE-4CFB-A041-077CB2F9C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02053-4F15-4B28-8592-093A13A6A068}"/>
              </a:ext>
            </a:extLst>
          </p:cNvPr>
          <p:cNvSpPr>
            <a:spLocks noGrp="1"/>
          </p:cNvSpPr>
          <p:nvPr>
            <p:ph type="sldNum" sz="quarter" idx="12"/>
          </p:nvPr>
        </p:nvSpPr>
        <p:spPr/>
        <p:txBody>
          <a:bodyPr/>
          <a:lstStyle/>
          <a:p>
            <a:fld id="{05738676-148A-462A-941B-03E8937D1936}" type="slidenum">
              <a:rPr lang="en-US" smtClean="0"/>
              <a:t>‹#›</a:t>
            </a:fld>
            <a:endParaRPr lang="en-US"/>
          </a:p>
        </p:txBody>
      </p:sp>
    </p:spTree>
    <p:extLst>
      <p:ext uri="{BB962C8B-B14F-4D97-AF65-F5344CB8AC3E}">
        <p14:creationId xmlns:p14="http://schemas.microsoft.com/office/powerpoint/2010/main" val="2715962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D12F3-70FC-42A2-A34E-DE5A09390F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05AB6B-5322-4479-929C-0350B352C3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79E381-AE02-4559-8061-2D2FFF33145C}"/>
              </a:ext>
            </a:extLst>
          </p:cNvPr>
          <p:cNvSpPr>
            <a:spLocks noGrp="1"/>
          </p:cNvSpPr>
          <p:nvPr>
            <p:ph type="dt" sz="half" idx="10"/>
          </p:nvPr>
        </p:nvSpPr>
        <p:spPr/>
        <p:txBody>
          <a:bodyPr/>
          <a:lstStyle/>
          <a:p>
            <a:fld id="{CF3C00BE-6708-46F9-AB40-5E145DEC8249}" type="datetimeFigureOut">
              <a:rPr lang="en-US" smtClean="0"/>
              <a:t>8/26/2021</a:t>
            </a:fld>
            <a:endParaRPr lang="en-US"/>
          </a:p>
        </p:txBody>
      </p:sp>
      <p:sp>
        <p:nvSpPr>
          <p:cNvPr id="5" name="Footer Placeholder 4">
            <a:extLst>
              <a:ext uri="{FF2B5EF4-FFF2-40B4-BE49-F238E27FC236}">
                <a16:creationId xmlns:a16="http://schemas.microsoft.com/office/drawing/2014/main" id="{DC6890A1-79C1-4BE5-A95E-02C5A5DD3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96C5D-0431-4900-B68B-82E1A478E9CC}"/>
              </a:ext>
            </a:extLst>
          </p:cNvPr>
          <p:cNvSpPr>
            <a:spLocks noGrp="1"/>
          </p:cNvSpPr>
          <p:nvPr>
            <p:ph type="sldNum" sz="quarter" idx="12"/>
          </p:nvPr>
        </p:nvSpPr>
        <p:spPr/>
        <p:txBody>
          <a:bodyPr/>
          <a:lstStyle/>
          <a:p>
            <a:fld id="{05738676-148A-462A-941B-03E8937D1936}" type="slidenum">
              <a:rPr lang="en-US" smtClean="0"/>
              <a:t>‹#›</a:t>
            </a:fld>
            <a:endParaRPr lang="en-US"/>
          </a:p>
        </p:txBody>
      </p:sp>
    </p:spTree>
    <p:extLst>
      <p:ext uri="{BB962C8B-B14F-4D97-AF65-F5344CB8AC3E}">
        <p14:creationId xmlns:p14="http://schemas.microsoft.com/office/powerpoint/2010/main" val="2077360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48377-76E7-47CF-8426-7A0827895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3B6B3-A7B9-4F5B-AEA7-DAC9793EBB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EC51F4-BEFE-4E7F-A44E-02F2C1E816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B48790-8883-421F-84B2-A96E9D3F2544}"/>
              </a:ext>
            </a:extLst>
          </p:cNvPr>
          <p:cNvSpPr>
            <a:spLocks noGrp="1"/>
          </p:cNvSpPr>
          <p:nvPr>
            <p:ph type="dt" sz="half" idx="10"/>
          </p:nvPr>
        </p:nvSpPr>
        <p:spPr/>
        <p:txBody>
          <a:bodyPr/>
          <a:lstStyle/>
          <a:p>
            <a:fld id="{CF3C00BE-6708-46F9-AB40-5E145DEC8249}" type="datetimeFigureOut">
              <a:rPr lang="en-US" smtClean="0"/>
              <a:t>8/26/2021</a:t>
            </a:fld>
            <a:endParaRPr lang="en-US"/>
          </a:p>
        </p:txBody>
      </p:sp>
      <p:sp>
        <p:nvSpPr>
          <p:cNvPr id="6" name="Footer Placeholder 5">
            <a:extLst>
              <a:ext uri="{FF2B5EF4-FFF2-40B4-BE49-F238E27FC236}">
                <a16:creationId xmlns:a16="http://schemas.microsoft.com/office/drawing/2014/main" id="{0A112210-ADC9-445E-B210-F377D5BCF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972B3F-3E0A-487F-818C-F36EEDAEE9B5}"/>
              </a:ext>
            </a:extLst>
          </p:cNvPr>
          <p:cNvSpPr>
            <a:spLocks noGrp="1"/>
          </p:cNvSpPr>
          <p:nvPr>
            <p:ph type="sldNum" sz="quarter" idx="12"/>
          </p:nvPr>
        </p:nvSpPr>
        <p:spPr/>
        <p:txBody>
          <a:bodyPr/>
          <a:lstStyle/>
          <a:p>
            <a:fld id="{05738676-148A-462A-941B-03E8937D1936}" type="slidenum">
              <a:rPr lang="en-US" smtClean="0"/>
              <a:t>‹#›</a:t>
            </a:fld>
            <a:endParaRPr lang="en-US"/>
          </a:p>
        </p:txBody>
      </p:sp>
    </p:spTree>
    <p:extLst>
      <p:ext uri="{BB962C8B-B14F-4D97-AF65-F5344CB8AC3E}">
        <p14:creationId xmlns:p14="http://schemas.microsoft.com/office/powerpoint/2010/main" val="3735762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2A2D-7EBF-4F21-BE1D-1B9A59F979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E1BA71-52C7-4B71-B280-2F74465A4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31D542-4254-49A8-98E8-C3AA85CCDC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91209-E77A-4F0C-B339-43266C8DD8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B33D1B-28DE-4D12-B78B-28C009985C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0EF2E1-C6CA-489E-A5F0-6750F2D964EA}"/>
              </a:ext>
            </a:extLst>
          </p:cNvPr>
          <p:cNvSpPr>
            <a:spLocks noGrp="1"/>
          </p:cNvSpPr>
          <p:nvPr>
            <p:ph type="dt" sz="half" idx="10"/>
          </p:nvPr>
        </p:nvSpPr>
        <p:spPr/>
        <p:txBody>
          <a:bodyPr/>
          <a:lstStyle/>
          <a:p>
            <a:fld id="{CF3C00BE-6708-46F9-AB40-5E145DEC8249}" type="datetimeFigureOut">
              <a:rPr lang="en-US" smtClean="0"/>
              <a:t>8/26/2021</a:t>
            </a:fld>
            <a:endParaRPr lang="en-US"/>
          </a:p>
        </p:txBody>
      </p:sp>
      <p:sp>
        <p:nvSpPr>
          <p:cNvPr id="8" name="Footer Placeholder 7">
            <a:extLst>
              <a:ext uri="{FF2B5EF4-FFF2-40B4-BE49-F238E27FC236}">
                <a16:creationId xmlns:a16="http://schemas.microsoft.com/office/drawing/2014/main" id="{FB2F1EE3-CA9B-489A-89F4-961FC966DD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AD2E5-194D-4FAF-83A6-8C99EF957C2D}"/>
              </a:ext>
            </a:extLst>
          </p:cNvPr>
          <p:cNvSpPr>
            <a:spLocks noGrp="1"/>
          </p:cNvSpPr>
          <p:nvPr>
            <p:ph type="sldNum" sz="quarter" idx="12"/>
          </p:nvPr>
        </p:nvSpPr>
        <p:spPr/>
        <p:txBody>
          <a:bodyPr/>
          <a:lstStyle/>
          <a:p>
            <a:fld id="{05738676-148A-462A-941B-03E8937D1936}" type="slidenum">
              <a:rPr lang="en-US" smtClean="0"/>
              <a:t>‹#›</a:t>
            </a:fld>
            <a:endParaRPr lang="en-US"/>
          </a:p>
        </p:txBody>
      </p:sp>
    </p:spTree>
    <p:extLst>
      <p:ext uri="{BB962C8B-B14F-4D97-AF65-F5344CB8AC3E}">
        <p14:creationId xmlns:p14="http://schemas.microsoft.com/office/powerpoint/2010/main" val="783033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74B0-D464-4BC9-B8FD-1DB2B56BA8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A686B7-46E2-4702-852E-9A889F8B6219}"/>
              </a:ext>
            </a:extLst>
          </p:cNvPr>
          <p:cNvSpPr>
            <a:spLocks noGrp="1"/>
          </p:cNvSpPr>
          <p:nvPr>
            <p:ph type="dt" sz="half" idx="10"/>
          </p:nvPr>
        </p:nvSpPr>
        <p:spPr/>
        <p:txBody>
          <a:bodyPr/>
          <a:lstStyle/>
          <a:p>
            <a:fld id="{CF3C00BE-6708-46F9-AB40-5E145DEC8249}" type="datetimeFigureOut">
              <a:rPr lang="en-US" smtClean="0"/>
              <a:t>8/26/2021</a:t>
            </a:fld>
            <a:endParaRPr lang="en-US"/>
          </a:p>
        </p:txBody>
      </p:sp>
      <p:sp>
        <p:nvSpPr>
          <p:cNvPr id="4" name="Footer Placeholder 3">
            <a:extLst>
              <a:ext uri="{FF2B5EF4-FFF2-40B4-BE49-F238E27FC236}">
                <a16:creationId xmlns:a16="http://schemas.microsoft.com/office/drawing/2014/main" id="{5C609E12-4262-411C-A3E3-BE68395B93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175B9B-EACE-4155-9DE1-16E8721CB23D}"/>
              </a:ext>
            </a:extLst>
          </p:cNvPr>
          <p:cNvSpPr>
            <a:spLocks noGrp="1"/>
          </p:cNvSpPr>
          <p:nvPr>
            <p:ph type="sldNum" sz="quarter" idx="12"/>
          </p:nvPr>
        </p:nvSpPr>
        <p:spPr/>
        <p:txBody>
          <a:bodyPr/>
          <a:lstStyle/>
          <a:p>
            <a:fld id="{05738676-148A-462A-941B-03E8937D1936}" type="slidenum">
              <a:rPr lang="en-US" smtClean="0"/>
              <a:t>‹#›</a:t>
            </a:fld>
            <a:endParaRPr lang="en-US"/>
          </a:p>
        </p:txBody>
      </p:sp>
    </p:spTree>
    <p:extLst>
      <p:ext uri="{BB962C8B-B14F-4D97-AF65-F5344CB8AC3E}">
        <p14:creationId xmlns:p14="http://schemas.microsoft.com/office/powerpoint/2010/main" val="2587077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226504-AC40-474A-9335-23879196D812}"/>
              </a:ext>
            </a:extLst>
          </p:cNvPr>
          <p:cNvSpPr>
            <a:spLocks noGrp="1"/>
          </p:cNvSpPr>
          <p:nvPr>
            <p:ph type="dt" sz="half" idx="10"/>
          </p:nvPr>
        </p:nvSpPr>
        <p:spPr/>
        <p:txBody>
          <a:bodyPr/>
          <a:lstStyle/>
          <a:p>
            <a:fld id="{CF3C00BE-6708-46F9-AB40-5E145DEC8249}" type="datetimeFigureOut">
              <a:rPr lang="en-US" smtClean="0"/>
              <a:t>8/26/2021</a:t>
            </a:fld>
            <a:endParaRPr lang="en-US"/>
          </a:p>
        </p:txBody>
      </p:sp>
      <p:sp>
        <p:nvSpPr>
          <p:cNvPr id="3" name="Footer Placeholder 2">
            <a:extLst>
              <a:ext uri="{FF2B5EF4-FFF2-40B4-BE49-F238E27FC236}">
                <a16:creationId xmlns:a16="http://schemas.microsoft.com/office/drawing/2014/main" id="{13C38D07-B06F-4BE7-9332-DE7578AA0A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7303E2-43D2-4D21-8A83-9DB7A5811ADA}"/>
              </a:ext>
            </a:extLst>
          </p:cNvPr>
          <p:cNvSpPr>
            <a:spLocks noGrp="1"/>
          </p:cNvSpPr>
          <p:nvPr>
            <p:ph type="sldNum" sz="quarter" idx="12"/>
          </p:nvPr>
        </p:nvSpPr>
        <p:spPr/>
        <p:txBody>
          <a:bodyPr/>
          <a:lstStyle/>
          <a:p>
            <a:fld id="{05738676-148A-462A-941B-03E8937D1936}" type="slidenum">
              <a:rPr lang="en-US" smtClean="0"/>
              <a:t>‹#›</a:t>
            </a:fld>
            <a:endParaRPr lang="en-US"/>
          </a:p>
        </p:txBody>
      </p:sp>
    </p:spTree>
    <p:extLst>
      <p:ext uri="{BB962C8B-B14F-4D97-AF65-F5344CB8AC3E}">
        <p14:creationId xmlns:p14="http://schemas.microsoft.com/office/powerpoint/2010/main" val="1288684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3BE3-1D36-4135-9F79-60DD18A0FD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F273D2-78EB-4F57-BB5A-B34515A945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53CA89-8CE8-4B5E-BE6C-2EB59B77E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375A1D-EF35-47EC-B8BA-9AB2124F74A7}"/>
              </a:ext>
            </a:extLst>
          </p:cNvPr>
          <p:cNvSpPr>
            <a:spLocks noGrp="1"/>
          </p:cNvSpPr>
          <p:nvPr>
            <p:ph type="dt" sz="half" idx="10"/>
          </p:nvPr>
        </p:nvSpPr>
        <p:spPr/>
        <p:txBody>
          <a:bodyPr/>
          <a:lstStyle/>
          <a:p>
            <a:fld id="{CF3C00BE-6708-46F9-AB40-5E145DEC8249}" type="datetimeFigureOut">
              <a:rPr lang="en-US" smtClean="0"/>
              <a:t>8/26/2021</a:t>
            </a:fld>
            <a:endParaRPr lang="en-US"/>
          </a:p>
        </p:txBody>
      </p:sp>
      <p:sp>
        <p:nvSpPr>
          <p:cNvPr id="6" name="Footer Placeholder 5">
            <a:extLst>
              <a:ext uri="{FF2B5EF4-FFF2-40B4-BE49-F238E27FC236}">
                <a16:creationId xmlns:a16="http://schemas.microsoft.com/office/drawing/2014/main" id="{5EC5ADD4-0CCA-4BF5-A253-C339B29F05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A1E61-FD6D-48BD-9695-A522D8052FE8}"/>
              </a:ext>
            </a:extLst>
          </p:cNvPr>
          <p:cNvSpPr>
            <a:spLocks noGrp="1"/>
          </p:cNvSpPr>
          <p:nvPr>
            <p:ph type="sldNum" sz="quarter" idx="12"/>
          </p:nvPr>
        </p:nvSpPr>
        <p:spPr/>
        <p:txBody>
          <a:bodyPr/>
          <a:lstStyle/>
          <a:p>
            <a:fld id="{05738676-148A-462A-941B-03E8937D1936}" type="slidenum">
              <a:rPr lang="en-US" smtClean="0"/>
              <a:t>‹#›</a:t>
            </a:fld>
            <a:endParaRPr lang="en-US"/>
          </a:p>
        </p:txBody>
      </p:sp>
    </p:spTree>
    <p:extLst>
      <p:ext uri="{BB962C8B-B14F-4D97-AF65-F5344CB8AC3E}">
        <p14:creationId xmlns:p14="http://schemas.microsoft.com/office/powerpoint/2010/main" val="191239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custDataLst>
              <p:tags r:id="rId2"/>
            </p:custDataLst>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custDataLst>
              <p:tags r:id="rId3"/>
            </p:custDataLst>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custDataLst>
              <p:tags r:id="rId4"/>
            </p:custDataLst>
          </p:nvPr>
        </p:nvSpPr>
        <p:spPr/>
        <p:txBody>
          <a:bodyPr/>
          <a:lstStyle/>
          <a:p>
            <a:fld id="{B61BEF0D-F0BB-DE4B-95CE-6DB70DBA9567}" type="datetimeFigureOut">
              <a:rPr lang="en-US" dirty="0"/>
              <a:pPr/>
              <a:t>8/26/2021</a:t>
            </a:fld>
            <a:endParaRPr lang="en-US" dirty="0"/>
          </a:p>
        </p:txBody>
      </p:sp>
      <p:sp>
        <p:nvSpPr>
          <p:cNvPr id="5" name="Footer Placeholder 4"/>
          <p:cNvSpPr>
            <a:spLocks noGrp="1"/>
          </p:cNvSpPr>
          <p:nvPr>
            <p:ph type="ftr" sz="quarter" idx="11"/>
            <p:custDataLst>
              <p:tags r:id="rId5"/>
            </p:custDataLst>
          </p:nvPr>
        </p:nvSpPr>
        <p:spPr/>
        <p:txBody>
          <a:bodyPr/>
          <a:lstStyle/>
          <a:p>
            <a:endParaRPr lang="en-US" dirty="0"/>
          </a:p>
        </p:txBody>
      </p:sp>
      <p:sp>
        <p:nvSpPr>
          <p:cNvPr id="6" name="Slide Number Placeholder 5"/>
          <p:cNvSpPr>
            <a:spLocks noGrp="1"/>
          </p:cNvSpPr>
          <p:nvPr>
            <p:ph type="sldNum" sz="quarter" idx="12"/>
            <p:custDataLst>
              <p:tags r:id="rId6"/>
            </p:custDataLst>
          </p:nvPr>
        </p:nvSpPr>
        <p:spPr>
          <a:xfrm>
            <a:off x="10558300" y="5956137"/>
            <a:ext cx="1052508" cy="365125"/>
          </a:xfrm>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17380" y="432120"/>
            <a:ext cx="2966966" cy="176437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0BA7-E388-41B9-BE91-4EC183D73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B1341A-2AFF-4A68-A9A3-C2358BE16C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CC388D-406C-45D2-B185-A1635E8AB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47FDF-2D2E-4344-9F55-F6142669A73B}"/>
              </a:ext>
            </a:extLst>
          </p:cNvPr>
          <p:cNvSpPr>
            <a:spLocks noGrp="1"/>
          </p:cNvSpPr>
          <p:nvPr>
            <p:ph type="dt" sz="half" idx="10"/>
          </p:nvPr>
        </p:nvSpPr>
        <p:spPr/>
        <p:txBody>
          <a:bodyPr/>
          <a:lstStyle/>
          <a:p>
            <a:fld id="{CF3C00BE-6708-46F9-AB40-5E145DEC8249}" type="datetimeFigureOut">
              <a:rPr lang="en-US" smtClean="0"/>
              <a:t>8/26/2021</a:t>
            </a:fld>
            <a:endParaRPr lang="en-US"/>
          </a:p>
        </p:txBody>
      </p:sp>
      <p:sp>
        <p:nvSpPr>
          <p:cNvPr id="6" name="Footer Placeholder 5">
            <a:extLst>
              <a:ext uri="{FF2B5EF4-FFF2-40B4-BE49-F238E27FC236}">
                <a16:creationId xmlns:a16="http://schemas.microsoft.com/office/drawing/2014/main" id="{EA08A07C-4541-4BEA-BA58-C8CB5A360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574BBB-ADB2-40B8-99C8-A581A0ECD2F9}"/>
              </a:ext>
            </a:extLst>
          </p:cNvPr>
          <p:cNvSpPr>
            <a:spLocks noGrp="1"/>
          </p:cNvSpPr>
          <p:nvPr>
            <p:ph type="sldNum" sz="quarter" idx="12"/>
          </p:nvPr>
        </p:nvSpPr>
        <p:spPr/>
        <p:txBody>
          <a:bodyPr/>
          <a:lstStyle/>
          <a:p>
            <a:fld id="{05738676-148A-462A-941B-03E8937D1936}" type="slidenum">
              <a:rPr lang="en-US" smtClean="0"/>
              <a:t>‹#›</a:t>
            </a:fld>
            <a:endParaRPr lang="en-US"/>
          </a:p>
        </p:txBody>
      </p:sp>
    </p:spTree>
    <p:extLst>
      <p:ext uri="{BB962C8B-B14F-4D97-AF65-F5344CB8AC3E}">
        <p14:creationId xmlns:p14="http://schemas.microsoft.com/office/powerpoint/2010/main" val="2303113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AF71-D9AA-4D82-8541-73AD3AE443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C12C76-C818-412C-B5EA-E29D17F97C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204C1-EAF9-4F91-B83D-82AFA45FA579}"/>
              </a:ext>
            </a:extLst>
          </p:cNvPr>
          <p:cNvSpPr>
            <a:spLocks noGrp="1"/>
          </p:cNvSpPr>
          <p:nvPr>
            <p:ph type="dt" sz="half" idx="10"/>
          </p:nvPr>
        </p:nvSpPr>
        <p:spPr/>
        <p:txBody>
          <a:bodyPr/>
          <a:lstStyle/>
          <a:p>
            <a:fld id="{CF3C00BE-6708-46F9-AB40-5E145DEC8249}" type="datetimeFigureOut">
              <a:rPr lang="en-US" smtClean="0"/>
              <a:t>8/26/2021</a:t>
            </a:fld>
            <a:endParaRPr lang="en-US"/>
          </a:p>
        </p:txBody>
      </p:sp>
      <p:sp>
        <p:nvSpPr>
          <p:cNvPr id="5" name="Footer Placeholder 4">
            <a:extLst>
              <a:ext uri="{FF2B5EF4-FFF2-40B4-BE49-F238E27FC236}">
                <a16:creationId xmlns:a16="http://schemas.microsoft.com/office/drawing/2014/main" id="{8075771D-BE23-465D-BA8C-8560F9B3F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2CA4B-D35C-419F-BDCB-61D02116DCBA}"/>
              </a:ext>
            </a:extLst>
          </p:cNvPr>
          <p:cNvSpPr>
            <a:spLocks noGrp="1"/>
          </p:cNvSpPr>
          <p:nvPr>
            <p:ph type="sldNum" sz="quarter" idx="12"/>
          </p:nvPr>
        </p:nvSpPr>
        <p:spPr/>
        <p:txBody>
          <a:bodyPr/>
          <a:lstStyle/>
          <a:p>
            <a:fld id="{05738676-148A-462A-941B-03E8937D1936}" type="slidenum">
              <a:rPr lang="en-US" smtClean="0"/>
              <a:t>‹#›</a:t>
            </a:fld>
            <a:endParaRPr lang="en-US"/>
          </a:p>
        </p:txBody>
      </p:sp>
    </p:spTree>
    <p:extLst>
      <p:ext uri="{BB962C8B-B14F-4D97-AF65-F5344CB8AC3E}">
        <p14:creationId xmlns:p14="http://schemas.microsoft.com/office/powerpoint/2010/main" val="863914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A9FD5E-AF41-48FB-8873-BAB70E1373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471975-DA5A-4D44-B8C5-40E273864A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10BCF-4F1D-4938-833B-29DE4F2484DC}"/>
              </a:ext>
            </a:extLst>
          </p:cNvPr>
          <p:cNvSpPr>
            <a:spLocks noGrp="1"/>
          </p:cNvSpPr>
          <p:nvPr>
            <p:ph type="dt" sz="half" idx="10"/>
          </p:nvPr>
        </p:nvSpPr>
        <p:spPr/>
        <p:txBody>
          <a:bodyPr/>
          <a:lstStyle/>
          <a:p>
            <a:fld id="{CF3C00BE-6708-46F9-AB40-5E145DEC8249}" type="datetimeFigureOut">
              <a:rPr lang="en-US" smtClean="0"/>
              <a:t>8/26/2021</a:t>
            </a:fld>
            <a:endParaRPr lang="en-US"/>
          </a:p>
        </p:txBody>
      </p:sp>
      <p:sp>
        <p:nvSpPr>
          <p:cNvPr id="5" name="Footer Placeholder 4">
            <a:extLst>
              <a:ext uri="{FF2B5EF4-FFF2-40B4-BE49-F238E27FC236}">
                <a16:creationId xmlns:a16="http://schemas.microsoft.com/office/drawing/2014/main" id="{D7A93E29-27E3-435D-A722-E2F8DAAC4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D4B186-3592-4922-8B0E-F9ECAB2040CB}"/>
              </a:ext>
            </a:extLst>
          </p:cNvPr>
          <p:cNvSpPr>
            <a:spLocks noGrp="1"/>
          </p:cNvSpPr>
          <p:nvPr>
            <p:ph type="sldNum" sz="quarter" idx="12"/>
          </p:nvPr>
        </p:nvSpPr>
        <p:spPr/>
        <p:txBody>
          <a:bodyPr/>
          <a:lstStyle/>
          <a:p>
            <a:fld id="{05738676-148A-462A-941B-03E8937D1936}" type="slidenum">
              <a:rPr lang="en-US" smtClean="0"/>
              <a:t>‹#›</a:t>
            </a:fld>
            <a:endParaRPr lang="en-US"/>
          </a:p>
        </p:txBody>
      </p:sp>
    </p:spTree>
    <p:extLst>
      <p:ext uri="{BB962C8B-B14F-4D97-AF65-F5344CB8AC3E}">
        <p14:creationId xmlns:p14="http://schemas.microsoft.com/office/powerpoint/2010/main" val="1483222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custDataLst>
              <p:tags r:id="rId1"/>
            </p:custData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custDataLst>
              <p:tags r:id="rId2"/>
            </p:custDataLst>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custDataLst>
              <p:tags r:id="rId3"/>
            </p:custDataLst>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4"/>
            </p:custDataLst>
          </p:nvPr>
        </p:nvSpPr>
        <p:spPr/>
        <p:txBody>
          <a:bodyPr/>
          <a:lstStyle>
            <a:lvl1pPr>
              <a:defRPr>
                <a:solidFill>
                  <a:schemeClr val="accent1">
                    <a:lumMod val="75000"/>
                    <a:lumOff val="25000"/>
                  </a:schemeClr>
                </a:solidFill>
              </a:defRPr>
            </a:lvl1pPr>
          </a:lstStyle>
          <a:p>
            <a:fld id="{B61BEF0D-F0BB-DE4B-95CE-6DB70DBA9567}" type="datetimeFigureOut">
              <a:rPr lang="en-US" dirty="0"/>
              <a:pPr/>
              <a:t>8/26/2021</a:t>
            </a:fld>
            <a:endParaRPr lang="en-US" dirty="0"/>
          </a:p>
        </p:txBody>
      </p:sp>
      <p:sp>
        <p:nvSpPr>
          <p:cNvPr id="5" name="Footer Placeholder 4"/>
          <p:cNvSpPr>
            <a:spLocks noGrp="1"/>
          </p:cNvSpPr>
          <p:nvPr>
            <p:ph type="ftr" sz="quarter" idx="11"/>
            <p:custDataLst>
              <p:tags r:id="rId5"/>
            </p:custDataLst>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custDataLst>
              <p:tags r:id="rId6"/>
            </p:custDataLst>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17380" y="432120"/>
            <a:ext cx="2966966" cy="176437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7380" y="432120"/>
            <a:ext cx="2966966" cy="17643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7380" y="432120"/>
            <a:ext cx="2966966" cy="17643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7380" y="432120"/>
            <a:ext cx="2966966" cy="17643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B61BEF0D-F0BB-DE4B-95CE-6DB70DBA9567}" type="datetimeFigureOut">
              <a:rPr lang="en-US" dirty="0"/>
              <a:pPr/>
              <a:t>8/26/2021</a:t>
            </a:fld>
            <a:endParaRPr lang="en-US" dirty="0"/>
          </a:p>
        </p:txBody>
      </p:sp>
      <p:sp>
        <p:nvSpPr>
          <p:cNvPr id="3" name="Footer Placeholder 2"/>
          <p:cNvSpPr>
            <a:spLocks noGrp="1"/>
          </p:cNvSpPr>
          <p:nvPr>
            <p:ph type="ftr" sz="quarter" idx="11"/>
            <p:custDataLst>
              <p:tags r:id="rId2"/>
            </p:custDataLst>
          </p:nvPr>
        </p:nvSpPr>
        <p:spPr/>
        <p:txBody>
          <a:bodyPr/>
          <a:lstStyle/>
          <a:p>
            <a:endParaRPr lang="en-US" dirty="0"/>
          </a:p>
        </p:txBody>
      </p:sp>
      <p:sp>
        <p:nvSpPr>
          <p:cNvPr id="4" name="Slide Number Placeholder 3"/>
          <p:cNvSpPr>
            <a:spLocks noGrp="1"/>
          </p:cNvSpPr>
          <p:nvPr>
            <p:ph type="sldNum" sz="quarter" idx="12"/>
            <p:custDataLst>
              <p:tags r:id="rId3"/>
            </p:custDataLst>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17970" y="1402254"/>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8/26/2021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0858" y="5004120"/>
            <a:ext cx="2966966" cy="176437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custDataLst>
              <p:tags r:id="rId2"/>
            </p:custDataLst>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custDataLst>
              <p:tags r:id="rId3"/>
            </p:custDataLst>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custDataLst>
              <p:tags r:id="rId4"/>
            </p:custDataLst>
          </p:nvPr>
        </p:nvSpPr>
        <p:spPr/>
        <p:txBody>
          <a:bodyPr/>
          <a:lstStyle/>
          <a:p>
            <a:fld id="{B61BEF0D-F0BB-DE4B-95CE-6DB70DBA9567}" type="datetimeFigureOut">
              <a:rPr lang="en-US" dirty="0"/>
              <a:pPr/>
              <a:t>8/26/2021</a:t>
            </a:fld>
            <a:endParaRPr lang="en-US" dirty="0"/>
          </a:p>
        </p:txBody>
      </p:sp>
      <p:sp>
        <p:nvSpPr>
          <p:cNvPr id="6" name="Footer Placeholder 5"/>
          <p:cNvSpPr>
            <a:spLocks noGrp="1"/>
          </p:cNvSpPr>
          <p:nvPr>
            <p:ph type="ftr" sz="quarter" idx="11"/>
            <p:custDataLst>
              <p:tags r:id="rId5"/>
            </p:custDataLst>
          </p:nvPr>
        </p:nvSpPr>
        <p:spPr/>
        <p:txBody>
          <a:bodyPr/>
          <a:lstStyle/>
          <a:p>
            <a:endParaRPr lang="en-US" dirty="0"/>
          </a:p>
        </p:txBody>
      </p:sp>
      <p:sp>
        <p:nvSpPr>
          <p:cNvPr id="7" name="Slide Number Placeholder 6"/>
          <p:cNvSpPr>
            <a:spLocks noGrp="1"/>
          </p:cNvSpPr>
          <p:nvPr>
            <p:ph type="sldNum" sz="quarter" idx="12"/>
            <p:custDataLst>
              <p:tags r:id="rId6"/>
            </p:custDataLst>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custDataLst>
              <p:tags r:id="rId14"/>
            </p:custDataLst>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custDataLst>
              <p:tags r:id="rId15"/>
            </p:custDataLst>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8/26/2021</a:t>
            </a:fld>
            <a:endParaRPr lang="en-US" dirty="0"/>
          </a:p>
        </p:txBody>
      </p:sp>
      <p:sp>
        <p:nvSpPr>
          <p:cNvPr id="5" name="Footer Placeholder 4"/>
          <p:cNvSpPr>
            <a:spLocks noGrp="1"/>
          </p:cNvSpPr>
          <p:nvPr>
            <p:ph type="ftr" sz="quarter" idx="3"/>
            <p:custDataLst>
              <p:tags r:id="rId16"/>
            </p:custDataLst>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custDataLst>
              <p:tags r:id="rId17"/>
            </p:custDataLst>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custDataLst>
              <p:tags r:id="rId18"/>
            </p:custData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custDataLst>
              <p:tags r:id="rId19"/>
            </p:custData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custDataLst>
              <p:tags r:id="rId20"/>
            </p:custData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D2B07-EADE-4388-B6C1-84541028C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39F308-A484-462D-A23E-DA889E95E1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B8618-A8D4-41D4-8F9E-BA6553AFB7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C00BE-6708-46F9-AB40-5E145DEC8249}" type="datetimeFigureOut">
              <a:rPr lang="en-US" smtClean="0"/>
              <a:t>8/26/2021</a:t>
            </a:fld>
            <a:endParaRPr lang="en-US"/>
          </a:p>
        </p:txBody>
      </p:sp>
      <p:sp>
        <p:nvSpPr>
          <p:cNvPr id="5" name="Footer Placeholder 4">
            <a:extLst>
              <a:ext uri="{FF2B5EF4-FFF2-40B4-BE49-F238E27FC236}">
                <a16:creationId xmlns:a16="http://schemas.microsoft.com/office/drawing/2014/main" id="{B2F09503-45CF-4FB6-977A-17051580E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164520-37BE-4336-8C0E-5A323E664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38676-148A-462A-941B-03E8937D1936}" type="slidenum">
              <a:rPr lang="en-US" smtClean="0"/>
              <a:t>‹#›</a:t>
            </a:fld>
            <a:endParaRPr lang="en-US"/>
          </a:p>
        </p:txBody>
      </p:sp>
    </p:spTree>
    <p:extLst>
      <p:ext uri="{BB962C8B-B14F-4D97-AF65-F5344CB8AC3E}">
        <p14:creationId xmlns:p14="http://schemas.microsoft.com/office/powerpoint/2010/main" val="1819773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tags" Target="../tags/tag60.xml"/><Relationship Id="rId7" Type="http://schemas.openxmlformats.org/officeDocument/2006/relationships/diagramLayout" Target="../diagrams/layout5.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diagramData" Target="../diagrams/data5.xml"/><Relationship Id="rId5" Type="http://schemas.openxmlformats.org/officeDocument/2006/relationships/notesSlide" Target="../notesSlides/notesSlide14.xml"/><Relationship Id="rId10" Type="http://schemas.microsoft.com/office/2007/relationships/diagramDrawing" Target="../diagrams/drawing5.xml"/><Relationship Id="rId4" Type="http://schemas.openxmlformats.org/officeDocument/2006/relationships/slideLayout" Target="../slideLayouts/slideLayout2.xml"/><Relationship Id="rId9" Type="http://schemas.openxmlformats.org/officeDocument/2006/relationships/diagramColors" Target="../diagrams/colors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62.xml"/><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diagramColors" Target="../diagrams/colors7.xml"/><Relationship Id="rId3" Type="http://schemas.openxmlformats.org/officeDocument/2006/relationships/slideLayout" Target="../slideLayouts/slideLayout4.xml"/><Relationship Id="rId7" Type="http://schemas.openxmlformats.org/officeDocument/2006/relationships/diagramQuickStyle" Target="../diagrams/quickStyle6.xml"/><Relationship Id="rId12" Type="http://schemas.openxmlformats.org/officeDocument/2006/relationships/diagramQuickStyle" Target="../diagrams/quickStyle7.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diagramLayout" Target="../diagrams/layout6.xml"/><Relationship Id="rId11" Type="http://schemas.openxmlformats.org/officeDocument/2006/relationships/diagramLayout" Target="../diagrams/layout7.xml"/><Relationship Id="rId5" Type="http://schemas.openxmlformats.org/officeDocument/2006/relationships/diagramData" Target="../diagrams/data6.xml"/><Relationship Id="rId10" Type="http://schemas.openxmlformats.org/officeDocument/2006/relationships/diagramData" Target="../diagrams/data7.xml"/><Relationship Id="rId4" Type="http://schemas.openxmlformats.org/officeDocument/2006/relationships/notesSlide" Target="../notesSlides/notesSlide16.xml"/><Relationship Id="rId9" Type="http://schemas.microsoft.com/office/2007/relationships/diagramDrawing" Target="../diagrams/drawing6.xml"/><Relationship Id="rId14" Type="http://schemas.microsoft.com/office/2007/relationships/diagramDrawing" Target="../diagrams/drawing7.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7.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8.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9.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68.xml"/><Relationship Id="rId5" Type="http://schemas.openxmlformats.org/officeDocument/2006/relationships/image" Target="../media/image14.sv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69.xml"/><Relationship Id="rId5" Type="http://schemas.openxmlformats.org/officeDocument/2006/relationships/image" Target="../media/image16.jp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1.xml"/><Relationship Id="rId13" Type="http://schemas.openxmlformats.org/officeDocument/2006/relationships/diagramColors" Target="../diagrams/colors12.xml"/><Relationship Id="rId3" Type="http://schemas.openxmlformats.org/officeDocument/2006/relationships/slideLayout" Target="../slideLayouts/slideLayout4.xml"/><Relationship Id="rId7" Type="http://schemas.openxmlformats.org/officeDocument/2006/relationships/diagramQuickStyle" Target="../diagrams/quickStyle11.xml"/><Relationship Id="rId12" Type="http://schemas.openxmlformats.org/officeDocument/2006/relationships/diagramQuickStyle" Target="../diagrams/quickStyle1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diagramLayout" Target="../diagrams/layout11.xml"/><Relationship Id="rId11" Type="http://schemas.openxmlformats.org/officeDocument/2006/relationships/diagramLayout" Target="../diagrams/layout12.xml"/><Relationship Id="rId5" Type="http://schemas.openxmlformats.org/officeDocument/2006/relationships/diagramData" Target="../diagrams/data11.xml"/><Relationship Id="rId10" Type="http://schemas.openxmlformats.org/officeDocument/2006/relationships/diagramData" Target="../diagrams/data12.xml"/><Relationship Id="rId4" Type="http://schemas.openxmlformats.org/officeDocument/2006/relationships/notesSlide" Target="../notesSlides/notesSlide22.xml"/><Relationship Id="rId9" Type="http://schemas.microsoft.com/office/2007/relationships/diagramDrawing" Target="../diagrams/drawing11.xml"/><Relationship Id="rId14" Type="http://schemas.microsoft.com/office/2007/relationships/diagramDrawing" Target="../diagrams/drawing12.xml"/></Relationships>
</file>

<file path=ppt/slides/_rels/slide2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23.xml"/><Relationship Id="rId7" Type="http://schemas.openxmlformats.org/officeDocument/2006/relationships/diagramColors" Target="../diagrams/colors13.xml"/><Relationship Id="rId2" Type="http://schemas.openxmlformats.org/officeDocument/2006/relationships/slideLayout" Target="../slideLayouts/slideLayout7.xml"/><Relationship Id="rId1" Type="http://schemas.openxmlformats.org/officeDocument/2006/relationships/tags" Target="../tags/tag7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24.xml"/><Relationship Id="rId7" Type="http://schemas.openxmlformats.org/officeDocument/2006/relationships/diagramColors" Target="../diagrams/colors14.xml"/><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74.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26.xml"/><Relationship Id="rId7" Type="http://schemas.openxmlformats.org/officeDocument/2006/relationships/diagramColors" Target="../diagrams/colors15.xml"/><Relationship Id="rId2" Type="http://schemas.openxmlformats.org/officeDocument/2006/relationships/slideLayout" Target="../slideLayouts/slideLayout8.xml"/><Relationship Id="rId1" Type="http://schemas.openxmlformats.org/officeDocument/2006/relationships/tags" Target="../tags/tag75.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77.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29.xml"/><Relationship Id="rId7" Type="http://schemas.openxmlformats.org/officeDocument/2006/relationships/diagramColors" Target="../diagrams/colors16.xml"/><Relationship Id="rId2" Type="http://schemas.openxmlformats.org/officeDocument/2006/relationships/slideLayout" Target="../slideLayouts/slideLayout2.xml"/><Relationship Id="rId1" Type="http://schemas.openxmlformats.org/officeDocument/2006/relationships/tags" Target="../tags/tag78.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svg"/><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79.xml"/><Relationship Id="rId4" Type="http://schemas.openxmlformats.org/officeDocument/2006/relationships/image" Target="../media/image23.GI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80.xml"/><Relationship Id="rId5" Type="http://schemas.openxmlformats.org/officeDocument/2006/relationships/image" Target="../media/image25.gif"/><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81.xml"/><Relationship Id="rId4" Type="http://schemas.openxmlformats.org/officeDocument/2006/relationships/image" Target="../media/image26.GI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82.xml"/><Relationship Id="rId5" Type="http://schemas.openxmlformats.org/officeDocument/2006/relationships/image" Target="../media/image28.GIF"/><Relationship Id="rId4" Type="http://schemas.openxmlformats.org/officeDocument/2006/relationships/image" Target="../media/image27.GI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83.xml"/><Relationship Id="rId5" Type="http://schemas.openxmlformats.org/officeDocument/2006/relationships/image" Target="../media/image30.GIF"/><Relationship Id="rId4" Type="http://schemas.openxmlformats.org/officeDocument/2006/relationships/image" Target="../media/image29.GI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85.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8.xml"/><Relationship Id="rId1" Type="http://schemas.openxmlformats.org/officeDocument/2006/relationships/tags" Target="../tags/tag86.xml"/><Relationship Id="rId5" Type="http://schemas.openxmlformats.org/officeDocument/2006/relationships/image" Target="../media/image34.png"/><Relationship Id="rId4" Type="http://schemas.openxmlformats.org/officeDocument/2006/relationships/image" Target="../media/image33.GI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87.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88.xml"/><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8" Type="http://schemas.microsoft.com/office/2007/relationships/diagramDrawing" Target="../diagrams/drawing17.xml"/><Relationship Id="rId13" Type="http://schemas.openxmlformats.org/officeDocument/2006/relationships/image" Target="../media/image42.png"/><Relationship Id="rId3" Type="http://schemas.openxmlformats.org/officeDocument/2006/relationships/notesSlide" Target="../notesSlides/notesSlide40.xml"/><Relationship Id="rId7" Type="http://schemas.openxmlformats.org/officeDocument/2006/relationships/diagramColors" Target="../diagrams/colors17.xml"/><Relationship Id="rId12" Type="http://schemas.openxmlformats.org/officeDocument/2006/relationships/image" Target="../media/image41.svg"/><Relationship Id="rId17" Type="http://schemas.openxmlformats.org/officeDocument/2006/relationships/comments" Target="../comments/comment1.xml"/><Relationship Id="rId2" Type="http://schemas.openxmlformats.org/officeDocument/2006/relationships/slideLayout" Target="../slideLayouts/slideLayout2.xml"/><Relationship Id="rId16" Type="http://schemas.openxmlformats.org/officeDocument/2006/relationships/image" Target="../media/image45.svg"/><Relationship Id="rId1" Type="http://schemas.openxmlformats.org/officeDocument/2006/relationships/tags" Target="../tags/tag89.xml"/><Relationship Id="rId6" Type="http://schemas.openxmlformats.org/officeDocument/2006/relationships/diagramQuickStyle" Target="../diagrams/quickStyle17.xml"/><Relationship Id="rId11" Type="http://schemas.openxmlformats.org/officeDocument/2006/relationships/image" Target="../media/image40.png"/><Relationship Id="rId5" Type="http://schemas.openxmlformats.org/officeDocument/2006/relationships/diagramLayout" Target="../diagrams/layout17.xml"/><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diagramData" Target="../diagrams/data17.xml"/><Relationship Id="rId9" Type="http://schemas.openxmlformats.org/officeDocument/2006/relationships/image" Target="../media/image38.png"/><Relationship Id="rId14" Type="http://schemas.openxmlformats.org/officeDocument/2006/relationships/image" Target="../media/image43.svg"/></Relationships>
</file>

<file path=ppt/slides/_rels/slide4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41.xml"/><Relationship Id="rId7" Type="http://schemas.openxmlformats.org/officeDocument/2006/relationships/diagramColors" Target="../diagrams/colors18.xml"/><Relationship Id="rId2" Type="http://schemas.openxmlformats.org/officeDocument/2006/relationships/slideLayout" Target="../slideLayouts/slideLayout2.xml"/><Relationship Id="rId1" Type="http://schemas.openxmlformats.org/officeDocument/2006/relationships/tags" Target="../tags/tag90.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4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42.xml"/><Relationship Id="rId7" Type="http://schemas.openxmlformats.org/officeDocument/2006/relationships/diagramColors" Target="../diagrams/colors19.xml"/><Relationship Id="rId2" Type="http://schemas.openxmlformats.org/officeDocument/2006/relationships/slideLayout" Target="../slideLayouts/slideLayout2.xml"/><Relationship Id="rId1" Type="http://schemas.openxmlformats.org/officeDocument/2006/relationships/tags" Target="../tags/tag91.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92.xml"/><Relationship Id="rId4" Type="http://schemas.openxmlformats.org/officeDocument/2006/relationships/image" Target="../media/image46.jp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93.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94.xml"/><Relationship Id="rId5" Type="http://schemas.openxmlformats.org/officeDocument/2006/relationships/image" Target="../media/image17.png"/><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95.xml"/><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notesSlide" Target="../notesSlides/notesSlide48.xml"/><Relationship Id="rId7" Type="http://schemas.openxmlformats.org/officeDocument/2006/relationships/diagramColors" Target="../diagrams/colors20.xml"/><Relationship Id="rId2" Type="http://schemas.openxmlformats.org/officeDocument/2006/relationships/slideLayout" Target="../slideLayouts/slideLayout2.xml"/><Relationship Id="rId1" Type="http://schemas.openxmlformats.org/officeDocument/2006/relationships/tags" Target="../tags/tag96.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97.xml"/><Relationship Id="rId6" Type="http://schemas.openxmlformats.org/officeDocument/2006/relationships/image" Target="../media/image56.jpg"/><Relationship Id="rId5" Type="http://schemas.openxmlformats.org/officeDocument/2006/relationships/image" Target="../media/image55.png"/><Relationship Id="rId4" Type="http://schemas.openxmlformats.org/officeDocument/2006/relationships/image" Target="../media/image54.gif"/></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notesSlide" Target="../notesSlides/notesSlide50.xml"/><Relationship Id="rId7" Type="http://schemas.openxmlformats.org/officeDocument/2006/relationships/diagramColors" Target="../diagrams/colors21.xml"/><Relationship Id="rId2" Type="http://schemas.openxmlformats.org/officeDocument/2006/relationships/slideLayout" Target="../slideLayouts/slideLayout2.xml"/><Relationship Id="rId1" Type="http://schemas.openxmlformats.org/officeDocument/2006/relationships/tags" Target="../tags/tag98.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99.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100.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62.svg"/><Relationship Id="rId2" Type="http://schemas.openxmlformats.org/officeDocument/2006/relationships/slideLayout" Target="../slideLayouts/slideLayout3.xml"/><Relationship Id="rId1" Type="http://schemas.openxmlformats.org/officeDocument/2006/relationships/tags" Target="../tags/tag101.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notesSlide" Target="../notesSlides/notesSlide54.xml"/><Relationship Id="rId7" Type="http://schemas.openxmlformats.org/officeDocument/2006/relationships/diagramColors" Target="../diagrams/colors22.xml"/><Relationship Id="rId2" Type="http://schemas.openxmlformats.org/officeDocument/2006/relationships/slideLayout" Target="../slideLayouts/slideLayout2.xml"/><Relationship Id="rId1" Type="http://schemas.openxmlformats.org/officeDocument/2006/relationships/tags" Target="../tags/tag10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55.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notesSlide" Target="../notesSlides/notesSlide55.xml"/><Relationship Id="rId7" Type="http://schemas.openxmlformats.org/officeDocument/2006/relationships/diagramColors" Target="../diagrams/colors23.xml"/><Relationship Id="rId2" Type="http://schemas.openxmlformats.org/officeDocument/2006/relationships/slideLayout" Target="../slideLayouts/slideLayout2.xml"/><Relationship Id="rId1" Type="http://schemas.openxmlformats.org/officeDocument/2006/relationships/tags" Target="../tags/tag103.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5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notesSlide" Target="../notesSlides/notesSlide56.xml"/><Relationship Id="rId7" Type="http://schemas.openxmlformats.org/officeDocument/2006/relationships/diagramColors" Target="../diagrams/colors24.xml"/><Relationship Id="rId2" Type="http://schemas.openxmlformats.org/officeDocument/2006/relationships/slideLayout" Target="../slideLayouts/slideLayout7.xml"/><Relationship Id="rId1" Type="http://schemas.openxmlformats.org/officeDocument/2006/relationships/tags" Target="../tags/tag104.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105.xml"/><Relationship Id="rId4" Type="http://schemas.openxmlformats.org/officeDocument/2006/relationships/chart" Target="../charts/chart1.xml"/></Relationships>
</file>

<file path=ppt/slides/_rels/slide58.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notesSlide" Target="../notesSlides/notesSlide58.xml"/><Relationship Id="rId7" Type="http://schemas.openxmlformats.org/officeDocument/2006/relationships/diagramColors" Target="../diagrams/colors25.xml"/><Relationship Id="rId2" Type="http://schemas.openxmlformats.org/officeDocument/2006/relationships/slideLayout" Target="../slideLayouts/slideLayout8.xml"/><Relationship Id="rId1" Type="http://schemas.openxmlformats.org/officeDocument/2006/relationships/tags" Target="../tags/tag106.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59.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notesSlide" Target="../notesSlides/notesSlide59.xml"/><Relationship Id="rId7" Type="http://schemas.openxmlformats.org/officeDocument/2006/relationships/diagramColors" Target="../diagrams/colors26.xml"/><Relationship Id="rId2" Type="http://schemas.openxmlformats.org/officeDocument/2006/relationships/slideLayout" Target="../slideLayouts/slideLayout5.xml"/><Relationship Id="rId1" Type="http://schemas.openxmlformats.org/officeDocument/2006/relationships/tags" Target="../tags/tag107.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6.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0.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notesSlide" Target="../notesSlides/notesSlide60.xml"/><Relationship Id="rId7" Type="http://schemas.openxmlformats.org/officeDocument/2006/relationships/diagramColors" Target="../diagrams/colors27.xml"/><Relationship Id="rId2" Type="http://schemas.openxmlformats.org/officeDocument/2006/relationships/slideLayout" Target="../slideLayouts/slideLayout5.xml"/><Relationship Id="rId1" Type="http://schemas.openxmlformats.org/officeDocument/2006/relationships/tags" Target="../tags/tag108.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109.xml"/><Relationship Id="rId4" Type="http://schemas.openxmlformats.org/officeDocument/2006/relationships/image" Target="../media/image66.jpg"/></Relationships>
</file>

<file path=ppt/slides/_rels/slide62.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svg"/><Relationship Id="rId3" Type="http://schemas.openxmlformats.org/officeDocument/2006/relationships/notesSlide" Target="../notesSlides/notesSlide62.xml"/><Relationship Id="rId7" Type="http://schemas.openxmlformats.org/officeDocument/2006/relationships/image" Target="../media/image70.svg"/><Relationship Id="rId12" Type="http://schemas.openxmlformats.org/officeDocument/2006/relationships/image" Target="../media/image75.png"/><Relationship Id="rId2" Type="http://schemas.openxmlformats.org/officeDocument/2006/relationships/slideLayout" Target="../slideLayouts/slideLayout3.xml"/><Relationship Id="rId1" Type="http://schemas.openxmlformats.org/officeDocument/2006/relationships/tags" Target="../tags/tag110.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image" Target="../media/image68.svg"/><Relationship Id="rId15" Type="http://schemas.openxmlformats.org/officeDocument/2006/relationships/image" Target="../media/image78.sv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svg"/><Relationship Id="rId14" Type="http://schemas.openxmlformats.org/officeDocument/2006/relationships/image" Target="../media/image77.png"/></Relationships>
</file>

<file path=ppt/slides/_rels/slide63.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hyperlink" Target="https://www.ncdhhs.gov/divisions/social-services/county-staff-information/training#program-compliance" TargetMode="External"/><Relationship Id="rId3" Type="http://schemas.openxmlformats.org/officeDocument/2006/relationships/notesSlide" Target="../notesSlides/notesSlide63.xml"/><Relationship Id="rId7" Type="http://schemas.openxmlformats.org/officeDocument/2006/relationships/image" Target="../media/image82.svg"/><Relationship Id="rId12" Type="http://schemas.openxmlformats.org/officeDocument/2006/relationships/hyperlink" Target="mailto:NVRA@ncsbe.gov" TargetMode="External"/><Relationship Id="rId2" Type="http://schemas.openxmlformats.org/officeDocument/2006/relationships/slideLayout" Target="../slideLayouts/slideLayout18.xml"/><Relationship Id="rId1" Type="http://schemas.openxmlformats.org/officeDocument/2006/relationships/tags" Target="../tags/tag111.xml"/><Relationship Id="rId6" Type="http://schemas.openxmlformats.org/officeDocument/2006/relationships/image" Target="../media/image81.png"/><Relationship Id="rId11" Type="http://schemas.openxmlformats.org/officeDocument/2006/relationships/hyperlink" Target="https://www.ncsbe.gov/registering/national-voter-registration-act-nvra/request-voter-registration-applications-nvra" TargetMode="External"/><Relationship Id="rId5" Type="http://schemas.openxmlformats.org/officeDocument/2006/relationships/image" Target="../media/image80.svg"/><Relationship Id="rId10" Type="http://schemas.openxmlformats.org/officeDocument/2006/relationships/hyperlink" Target="https://www.ncsbe.gov/registering/national-voter-registration-act-nvra" TargetMode="External"/><Relationship Id="rId4" Type="http://schemas.openxmlformats.org/officeDocument/2006/relationships/image" Target="../media/image79.png"/><Relationship Id="rId9" Type="http://schemas.openxmlformats.org/officeDocument/2006/relationships/image" Target="../media/image84.sv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ags" Target="../tags/tag112.xml"/><Relationship Id="rId5" Type="http://schemas.openxmlformats.org/officeDocument/2006/relationships/image" Target="../media/image86.png"/><Relationship Id="rId4" Type="http://schemas.openxmlformats.org/officeDocument/2006/relationships/image" Target="../media/image85.png"/></Relationships>
</file>

<file path=ppt/slides/_rels/slide65.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tags" Target="../tags/tag115.xml"/><Relationship Id="rId7" Type="http://schemas.openxmlformats.org/officeDocument/2006/relationships/diagramLayout" Target="../diagrams/layout28.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diagramData" Target="../diagrams/data28.xml"/><Relationship Id="rId5" Type="http://schemas.openxmlformats.org/officeDocument/2006/relationships/notesSlide" Target="../notesSlides/notesSlide65.xml"/><Relationship Id="rId10" Type="http://schemas.microsoft.com/office/2007/relationships/diagramDrawing" Target="../diagrams/drawing28.xml"/><Relationship Id="rId4" Type="http://schemas.openxmlformats.org/officeDocument/2006/relationships/slideLayout" Target="../slideLayouts/slideLayout2.xml"/><Relationship Id="rId9" Type="http://schemas.openxmlformats.org/officeDocument/2006/relationships/diagramColors" Target="../diagrams/colors28.xml"/></Relationships>
</file>

<file path=ppt/slides/_rels/slide66.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notesSlide" Target="../notesSlides/notesSlide66.xml"/><Relationship Id="rId7" Type="http://schemas.openxmlformats.org/officeDocument/2006/relationships/diagramQuickStyle" Target="../diagrams/quickStyle29.xml"/><Relationship Id="rId2" Type="http://schemas.openxmlformats.org/officeDocument/2006/relationships/slideLayout" Target="../slideLayouts/slideLayout7.xml"/><Relationship Id="rId1" Type="http://schemas.openxmlformats.org/officeDocument/2006/relationships/tags" Target="../tags/tag116.xml"/><Relationship Id="rId6" Type="http://schemas.openxmlformats.org/officeDocument/2006/relationships/diagramLayout" Target="../diagrams/layout29.xml"/><Relationship Id="rId5" Type="http://schemas.openxmlformats.org/officeDocument/2006/relationships/diagramData" Target="../diagrams/data29.xml"/><Relationship Id="rId4" Type="http://schemas.openxmlformats.org/officeDocument/2006/relationships/image" Target="../media/image87.png"/><Relationship Id="rId9" Type="http://schemas.microsoft.com/office/2007/relationships/diagramDrawing" Target="../diagrams/drawing29.xml"/></Relationships>
</file>

<file path=ppt/slides/_rels/slide67.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88.png"/><Relationship Id="rId5" Type="http://schemas.openxmlformats.org/officeDocument/2006/relationships/notesSlide" Target="../notesSlides/notesSlide67.xml"/><Relationship Id="rId4"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89.png"/></Relationships>
</file>

<file path=ppt/slides/_rels/slide69.xml.rels><?xml version="1.0" encoding="UTF-8" standalone="yes"?>
<Relationships xmlns="http://schemas.openxmlformats.org/package/2006/relationships"><Relationship Id="rId8" Type="http://schemas.openxmlformats.org/officeDocument/2006/relationships/hyperlink" Target="mailto:NVRA@ncsbe.gov" TargetMode="External"/><Relationship Id="rId3" Type="http://schemas.openxmlformats.org/officeDocument/2006/relationships/tags" Target="../tags/tag123.xml"/><Relationship Id="rId7" Type="http://schemas.openxmlformats.org/officeDocument/2006/relationships/image" Target="../media/image90.jpg"/><Relationship Id="rId12" Type="http://schemas.openxmlformats.org/officeDocument/2006/relationships/hyperlink" Target="mailto:Carlotta.Dixon@dhhs.nc.gov" TargetMode="Externa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69.xml"/><Relationship Id="rId11" Type="http://schemas.openxmlformats.org/officeDocument/2006/relationships/hyperlink" Target="mailto:NVRA@dhhs.nc.gov" TargetMode="External"/><Relationship Id="rId5" Type="http://schemas.openxmlformats.org/officeDocument/2006/relationships/slideLayout" Target="../slideLayouts/slideLayout7.xml"/><Relationship Id="rId10" Type="http://schemas.openxmlformats.org/officeDocument/2006/relationships/image" Target="../media/image92.jpg"/><Relationship Id="rId4" Type="http://schemas.openxmlformats.org/officeDocument/2006/relationships/tags" Target="../tags/tag124.xml"/><Relationship Id="rId9" Type="http://schemas.openxmlformats.org/officeDocument/2006/relationships/image" Target="../media/image91.png"/></Relationships>
</file>

<file path=ppt/slides/_rels/slide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125.xml"/><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tags" Target="../tags/tag50.xml"/><Relationship Id="rId7" Type="http://schemas.openxmlformats.org/officeDocument/2006/relationships/diagramLayout" Target="../diagrams/layout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diagramData" Target="../diagrams/data4.xml"/><Relationship Id="rId5" Type="http://schemas.openxmlformats.org/officeDocument/2006/relationships/notesSlide" Target="../notesSlides/notesSlide8.xml"/><Relationship Id="rId10" Type="http://schemas.microsoft.com/office/2007/relationships/diagramDrawing" Target="../diagrams/drawing4.xml"/><Relationship Id="rId4" Type="http://schemas.openxmlformats.org/officeDocument/2006/relationships/slideLayout" Target="../slideLayouts/slideLayout2.xml"/><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722" y="806678"/>
            <a:ext cx="10451067" cy="5127811"/>
          </a:xfrm>
          <a:prstGeom prst="rect">
            <a:avLst/>
          </a:prstGeom>
        </p:spPr>
      </p:pic>
      <p:sp>
        <p:nvSpPr>
          <p:cNvPr id="3" name="TextBox 2"/>
          <p:cNvSpPr txBox="1"/>
          <p:nvPr>
            <p:custDataLst>
              <p:tags r:id="rId2"/>
            </p:custDataLst>
          </p:nvPr>
        </p:nvSpPr>
        <p:spPr>
          <a:xfrm>
            <a:off x="452722" y="4549494"/>
            <a:ext cx="8884225" cy="1815882"/>
          </a:xfrm>
          <a:prstGeom prst="rect">
            <a:avLst/>
          </a:prstGeom>
          <a:noFill/>
        </p:spPr>
        <p:txBody>
          <a:bodyPr wrap="square" rtlCol="0">
            <a:spAutoFit/>
          </a:bodyPr>
          <a:lstStyle/>
          <a:p>
            <a:endParaRPr lang="en-US" sz="2800" b="1" dirty="0">
              <a:solidFill>
                <a:schemeClr val="bg1"/>
              </a:solidFill>
            </a:endParaRPr>
          </a:p>
          <a:p>
            <a:endParaRPr lang="en-US" sz="2800" b="1" dirty="0">
              <a:solidFill>
                <a:schemeClr val="bg1"/>
              </a:solidFill>
            </a:endParaRPr>
          </a:p>
          <a:p>
            <a:endParaRPr lang="en-US" sz="2800" b="1" dirty="0">
              <a:solidFill>
                <a:schemeClr val="bg1"/>
              </a:solidFill>
            </a:endParaRPr>
          </a:p>
          <a:p>
            <a:r>
              <a:rPr lang="en-US" sz="2800" b="1" dirty="0">
                <a:solidFill>
                  <a:schemeClr val="bg1"/>
                </a:solidFill>
              </a:rPr>
              <a:t>NC State Board of Elections</a:t>
            </a:r>
            <a:endParaRPr lang="en-US" sz="2800" dirty="0"/>
          </a:p>
        </p:txBody>
      </p:sp>
      <p:sp>
        <p:nvSpPr>
          <p:cNvPr id="4" name="TextBox 3"/>
          <p:cNvSpPr txBox="1"/>
          <p:nvPr/>
        </p:nvSpPr>
        <p:spPr>
          <a:xfrm>
            <a:off x="9441712" y="5934489"/>
            <a:ext cx="2105246" cy="369332"/>
          </a:xfrm>
          <a:prstGeom prst="rect">
            <a:avLst/>
          </a:prstGeom>
          <a:noFill/>
        </p:spPr>
        <p:txBody>
          <a:bodyPr wrap="square" rtlCol="0" anchor="t">
            <a:spAutoFit/>
          </a:bodyPr>
          <a:lstStyle/>
          <a:p>
            <a:r>
              <a:rPr lang="en-US" dirty="0">
                <a:solidFill>
                  <a:schemeClr val="bg1"/>
                </a:solidFill>
              </a:rPr>
              <a:t>August 2021</a:t>
            </a:r>
          </a:p>
        </p:txBody>
      </p:sp>
    </p:spTree>
    <p:custDataLst>
      <p:tags r:id="rId1"/>
    </p:custDataLst>
    <p:extLst>
      <p:ext uri="{BB962C8B-B14F-4D97-AF65-F5344CB8AC3E}">
        <p14:creationId xmlns:p14="http://schemas.microsoft.com/office/powerpoint/2010/main" val="2006374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NVRA Statements</a:t>
            </a:r>
          </a:p>
        </p:txBody>
      </p:sp>
      <p:sp>
        <p:nvSpPr>
          <p:cNvPr id="3" name="Content Placeholder 2"/>
          <p:cNvSpPr>
            <a:spLocks noGrp="1"/>
          </p:cNvSpPr>
          <p:nvPr>
            <p:ph idx="1"/>
          </p:nvPr>
        </p:nvSpPr>
        <p:spPr/>
        <p:txBody>
          <a:bodyPr>
            <a:normAutofit fontScale="92500"/>
          </a:bodyPr>
          <a:lstStyle/>
          <a:p>
            <a:r>
              <a:rPr lang="en-US" sz="2400" dirty="0"/>
              <a:t>"Applying to register or declining to register to vote will not affect the amount of assistance that you will be provided by this agency." </a:t>
            </a:r>
          </a:p>
          <a:p>
            <a:r>
              <a:rPr lang="en-US" sz="2400" dirty="0"/>
              <a:t>"If you would like help in filling out the voter registration application form, we will help you. The decision whether to seek or accept help is yours. You may fill out the application form in private." </a:t>
            </a:r>
          </a:p>
          <a:p>
            <a:r>
              <a:rPr lang="en-US" sz="2400" dirty="0"/>
              <a:t>"If you believe that someone has interfered with your right to register or to decline to register to vote, your right to privacy in deciding whether to register or in applying to register to vote, or your right to choose your own political party or other political preference, you may file a complaint with the NC State Board of Elections."</a:t>
            </a:r>
          </a:p>
        </p:txBody>
      </p:sp>
    </p:spTree>
    <p:custDataLst>
      <p:tags r:id="rId1"/>
    </p:custDataLst>
    <p:extLst>
      <p:ext uri="{BB962C8B-B14F-4D97-AF65-F5344CB8AC3E}">
        <p14:creationId xmlns:p14="http://schemas.microsoft.com/office/powerpoint/2010/main" val="282025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NCGS § 163-82.20</a:t>
            </a:r>
            <a:r>
              <a:rPr lang="en-US" cap="none" dirty="0"/>
              <a:t>(e):  </a:t>
            </a:r>
            <a:r>
              <a:rPr lang="en-US" dirty="0"/>
              <a:t>prohibitions</a:t>
            </a:r>
          </a:p>
        </p:txBody>
      </p:sp>
      <p:sp>
        <p:nvSpPr>
          <p:cNvPr id="3" name="Content Placeholder 2"/>
          <p:cNvSpPr>
            <a:spLocks noGrp="1"/>
          </p:cNvSpPr>
          <p:nvPr>
            <p:ph idx="1"/>
          </p:nvPr>
        </p:nvSpPr>
        <p:spPr/>
        <p:txBody>
          <a:bodyPr>
            <a:normAutofit fontScale="92500" lnSpcReduction="10000"/>
          </a:bodyPr>
          <a:lstStyle/>
          <a:p>
            <a:pPr marL="0" indent="0">
              <a:buNone/>
            </a:pPr>
            <a:r>
              <a:rPr lang="en-US" sz="2800" b="1" dirty="0"/>
              <a:t>Prohibitions.</a:t>
            </a:r>
            <a:r>
              <a:rPr lang="en-US" sz="2800" dirty="0"/>
              <a:t> – Agency staff shall not: </a:t>
            </a:r>
          </a:p>
          <a:p>
            <a:pPr marL="514350" indent="-514350">
              <a:buAutoNum type="arabicParenBoth"/>
            </a:pPr>
            <a:r>
              <a:rPr lang="en-US" sz="2800" dirty="0"/>
              <a:t>Seek to influence an applicant's political preference or party registration; </a:t>
            </a:r>
          </a:p>
          <a:p>
            <a:pPr marL="514350" indent="-514350">
              <a:buAutoNum type="arabicParenBoth"/>
            </a:pPr>
            <a:r>
              <a:rPr lang="en-US" sz="2800" dirty="0"/>
              <a:t>Display any such political preference or party allegiance; </a:t>
            </a:r>
          </a:p>
          <a:p>
            <a:pPr marL="514350" indent="-514350">
              <a:buAutoNum type="arabicParenBoth"/>
            </a:pPr>
            <a:r>
              <a:rPr lang="en-US" sz="2800" dirty="0"/>
              <a:t>Make any statement to an applicant or take any action the purpose or effect of which is to discourage the applicant from registering to vote; or </a:t>
            </a:r>
          </a:p>
          <a:p>
            <a:pPr marL="514350" indent="-514350">
              <a:buAutoNum type="arabicParenBoth"/>
            </a:pPr>
            <a:r>
              <a:rPr lang="en-US" sz="2800" dirty="0"/>
              <a:t>Make any statement to an applicant or take any action the purpose or effect of which is to lead the applicant to believe that a decision to register or not to register has any bearing on the availability of services or benefits. </a:t>
            </a:r>
          </a:p>
        </p:txBody>
      </p:sp>
    </p:spTree>
    <p:custDataLst>
      <p:tags r:id="rId1"/>
    </p:custDataLst>
    <p:extLst>
      <p:ext uri="{BB962C8B-B14F-4D97-AF65-F5344CB8AC3E}">
        <p14:creationId xmlns:p14="http://schemas.microsoft.com/office/powerpoint/2010/main" val="688897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Ncgs § 163-82.20</a:t>
            </a:r>
            <a:r>
              <a:rPr lang="en-US" cap="none" dirty="0"/>
              <a:t>(f): </a:t>
            </a:r>
            <a:r>
              <a:rPr lang="en-US" dirty="0"/>
              <a:t>confidentiality</a:t>
            </a:r>
          </a:p>
        </p:txBody>
      </p:sp>
      <p:sp>
        <p:nvSpPr>
          <p:cNvPr id="3" name="Content Placeholder 2"/>
          <p:cNvSpPr>
            <a:spLocks noGrp="1"/>
          </p:cNvSpPr>
          <p:nvPr>
            <p:ph idx="1"/>
          </p:nvPr>
        </p:nvSpPr>
        <p:spPr/>
        <p:txBody>
          <a:bodyPr>
            <a:normAutofit/>
          </a:bodyPr>
          <a:lstStyle/>
          <a:p>
            <a:pPr marL="0" indent="0">
              <a:buNone/>
            </a:pPr>
            <a:r>
              <a:rPr lang="en-US" sz="3200" b="1" dirty="0"/>
              <a:t>Confidentiality of Declination to Register.</a:t>
            </a:r>
            <a:r>
              <a:rPr lang="en-US" sz="3200" dirty="0"/>
              <a:t> – No information relating to a declination to register to vote in connection with an application made at a voter registration agency may be used for any </a:t>
            </a:r>
            <a:r>
              <a:rPr lang="en-US" sz="3200" u="sng" dirty="0"/>
              <a:t>purpose other than voter registration</a:t>
            </a:r>
            <a:r>
              <a:rPr lang="en-US" sz="3200" dirty="0"/>
              <a:t>. </a:t>
            </a:r>
          </a:p>
        </p:txBody>
      </p:sp>
    </p:spTree>
    <p:custDataLst>
      <p:tags r:id="rId1"/>
    </p:custDataLst>
    <p:extLst>
      <p:ext uri="{BB962C8B-B14F-4D97-AF65-F5344CB8AC3E}">
        <p14:creationId xmlns:p14="http://schemas.microsoft.com/office/powerpoint/2010/main" val="1541027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NCGS § 163-82.20</a:t>
            </a:r>
            <a:r>
              <a:rPr lang="en-US" cap="none" dirty="0"/>
              <a:t>(g): </a:t>
            </a:r>
            <a:br>
              <a:rPr lang="en-US" dirty="0"/>
            </a:br>
            <a:r>
              <a:rPr lang="en-US" dirty="0"/>
              <a:t>coordination with boards of elections</a:t>
            </a:r>
          </a:p>
        </p:txBody>
      </p:sp>
      <p:sp>
        <p:nvSpPr>
          <p:cNvPr id="3" name="Content Placeholder 2"/>
          <p:cNvSpPr>
            <a:spLocks noGrp="1"/>
          </p:cNvSpPr>
          <p:nvPr>
            <p:ph idx="1"/>
          </p:nvPr>
        </p:nvSpPr>
        <p:spPr/>
        <p:txBody>
          <a:bodyPr>
            <a:normAutofit/>
          </a:bodyPr>
          <a:lstStyle/>
          <a:p>
            <a:pPr marL="0" indent="0">
              <a:buNone/>
            </a:pPr>
            <a:r>
              <a:rPr lang="en-US" sz="3200" b="1" dirty="0"/>
              <a:t>Transmittal From Agency to Board of Elections.</a:t>
            </a:r>
            <a:r>
              <a:rPr lang="en-US" sz="3200" dirty="0"/>
              <a:t> – Any voter registration application completed at a voter registration agency shall be accepted by that agency in lieu of the applicant's mailing the application. Any such application so received shall be </a:t>
            </a:r>
            <a:r>
              <a:rPr lang="en-US" sz="3200" u="sng" dirty="0"/>
              <a:t>transmitted to the appropriate board of elections not later than </a:t>
            </a:r>
            <a:r>
              <a:rPr lang="en-US" sz="3200" u="sng" dirty="0">
                <a:solidFill>
                  <a:srgbClr val="9E0000"/>
                </a:solidFill>
              </a:rPr>
              <a:t>five business days</a:t>
            </a:r>
            <a:r>
              <a:rPr lang="en-US" sz="3200" dirty="0">
                <a:solidFill>
                  <a:srgbClr val="9E0000"/>
                </a:solidFill>
              </a:rPr>
              <a:t> </a:t>
            </a:r>
            <a:r>
              <a:rPr lang="en-US" sz="3200" dirty="0"/>
              <a:t>after acceptance, according to rules which shall be promulgated by the State Board of Elections. </a:t>
            </a:r>
          </a:p>
        </p:txBody>
      </p:sp>
    </p:spTree>
    <p:custDataLst>
      <p:tags r:id="rId1"/>
    </p:custDataLst>
    <p:extLst>
      <p:ext uri="{BB962C8B-B14F-4D97-AF65-F5344CB8AC3E}">
        <p14:creationId xmlns:p14="http://schemas.microsoft.com/office/powerpoint/2010/main" val="3444626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p:txBody>
          <a:bodyPr/>
          <a:lstStyle/>
          <a:p>
            <a:r>
              <a:rPr lang="en-US" dirty="0"/>
              <a:t>The North Carolina NVRA PROCESS</a:t>
            </a:r>
          </a:p>
        </p:txBody>
      </p:sp>
      <p:graphicFrame>
        <p:nvGraphicFramePr>
          <p:cNvPr id="7" name="Content Placeholder 6"/>
          <p:cNvGraphicFramePr>
            <a:graphicFrameLocks noGrp="1"/>
          </p:cNvGraphicFramePr>
          <p:nvPr>
            <p:ph idx="1"/>
            <p:custDataLst>
              <p:tags r:id="rId3"/>
            </p:custDataLst>
          </p:nvPr>
        </p:nvGraphicFramePr>
        <p:xfrm>
          <a:off x="1577078" y="1883121"/>
          <a:ext cx="8894980" cy="49748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3017982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 name="Rectangle 10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4" name="Rectangle 1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6" name="Rectangle 1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7" name="Rectangle 1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28" name="Rectangle 116">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 name="Graphic 2" descr="Connections">
            <a:extLst>
              <a:ext uri="{FF2B5EF4-FFF2-40B4-BE49-F238E27FC236}">
                <a16:creationId xmlns:a16="http://schemas.microsoft.com/office/drawing/2014/main" id="{BB516715-B338-4AF4-AB68-17BFA14B2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2949" y="1047665"/>
            <a:ext cx="4984740" cy="4984740"/>
          </a:xfrm>
          <a:prstGeom prst="rect">
            <a:avLst/>
          </a:prstGeom>
        </p:spPr>
      </p:pic>
      <p:sp>
        <p:nvSpPr>
          <p:cNvPr id="129" name="Rectangle 118">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7261934" y="1419225"/>
            <a:ext cx="4115917" cy="2085869"/>
          </a:xfrm>
        </p:spPr>
        <p:txBody>
          <a:bodyPr vert="horz" lIns="91440" tIns="45720" rIns="91440" bIns="45720" rtlCol="0" anchor="b">
            <a:normAutofit/>
          </a:bodyPr>
          <a:lstStyle/>
          <a:p>
            <a:pPr>
              <a:lnSpc>
                <a:spcPct val="90000"/>
              </a:lnSpc>
            </a:pPr>
            <a:r>
              <a:rPr lang="en-US" sz="2800" dirty="0">
                <a:solidFill>
                  <a:srgbClr val="FFFFFF"/>
                </a:solidFill>
              </a:rPr>
              <a:t>Covered Transactions Conducted </a:t>
            </a:r>
            <a:br>
              <a:rPr lang="en-US" sz="2800" dirty="0">
                <a:solidFill>
                  <a:srgbClr val="FFFFFF"/>
                </a:solidFill>
              </a:rPr>
            </a:br>
            <a:r>
              <a:rPr lang="en-US" sz="2800" dirty="0">
                <a:solidFill>
                  <a:srgbClr val="FFFFFF"/>
                </a:solidFill>
              </a:rPr>
              <a:t>at </a:t>
            </a:r>
            <a:br>
              <a:rPr lang="en-US" sz="2800" dirty="0">
                <a:solidFill>
                  <a:srgbClr val="FFFFFF"/>
                </a:solidFill>
              </a:rPr>
            </a:br>
            <a:r>
              <a:rPr lang="en-US" sz="2800" dirty="0">
                <a:solidFill>
                  <a:srgbClr val="FFFFFF"/>
                </a:solidFill>
              </a:rPr>
              <a:t>county </a:t>
            </a:r>
            <a:r>
              <a:rPr lang="en-US" sz="2800" dirty="0" err="1">
                <a:solidFill>
                  <a:srgbClr val="FFFFFF"/>
                </a:solidFill>
              </a:rPr>
              <a:t>dss</a:t>
            </a:r>
            <a:r>
              <a:rPr lang="en-US" sz="2800" dirty="0">
                <a:solidFill>
                  <a:srgbClr val="FFFFFF"/>
                </a:solidFill>
              </a:rPr>
              <a:t> offices</a:t>
            </a:r>
          </a:p>
        </p:txBody>
      </p:sp>
      <p:sp>
        <p:nvSpPr>
          <p:cNvPr id="121" name="Rectangle 120">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3" name="Rectangle 122">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5" name="Rectangle 124">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custDataLst>
      <p:tags r:id="rId1"/>
    </p:custDataLst>
    <p:extLst>
      <p:ext uri="{BB962C8B-B14F-4D97-AF65-F5344CB8AC3E}">
        <p14:creationId xmlns:p14="http://schemas.microsoft.com/office/powerpoint/2010/main" val="1062379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When do I offer voter registration </a:t>
            </a:r>
            <a:br>
              <a:rPr lang="en-US" dirty="0"/>
            </a:br>
            <a:r>
              <a:rPr lang="en-US" dirty="0"/>
              <a:t>services?</a:t>
            </a:r>
          </a:p>
        </p:txBody>
      </p:sp>
      <p:graphicFrame>
        <p:nvGraphicFramePr>
          <p:cNvPr id="4" name="Content Placeholder 3"/>
          <p:cNvGraphicFramePr>
            <a:graphicFrameLocks noGrp="1"/>
          </p:cNvGraphicFramePr>
          <p:nvPr>
            <p:ph sz="half" idx="1"/>
          </p:nvPr>
        </p:nvGraphicFramePr>
        <p:xfrm>
          <a:off x="581025" y="1981201"/>
          <a:ext cx="6389270" cy="3879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4225566169"/>
              </p:ext>
            </p:extLst>
          </p:nvPr>
        </p:nvGraphicFramePr>
        <p:xfrm>
          <a:off x="6737686" y="1989221"/>
          <a:ext cx="5454314" cy="39624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Right Arrow 6"/>
          <p:cNvSpPr/>
          <p:nvPr/>
        </p:nvSpPr>
        <p:spPr>
          <a:xfrm>
            <a:off x="7204509" y="3525251"/>
            <a:ext cx="1235242" cy="1251284"/>
          </a:xfrm>
          <a:prstGeom prst="righ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 name="TextBox 2"/>
          <p:cNvSpPr txBox="1"/>
          <p:nvPr/>
        </p:nvSpPr>
        <p:spPr>
          <a:xfrm>
            <a:off x="581025" y="6106160"/>
            <a:ext cx="625665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Covered Transactions</a:t>
            </a:r>
          </a:p>
        </p:txBody>
      </p:sp>
    </p:spTree>
    <p:custDataLst>
      <p:tags r:id="rId1"/>
    </p:custDataLst>
    <p:extLst>
      <p:ext uri="{BB962C8B-B14F-4D97-AF65-F5344CB8AC3E}">
        <p14:creationId xmlns:p14="http://schemas.microsoft.com/office/powerpoint/2010/main" val="768592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covered under </a:t>
            </a:r>
            <a:r>
              <a:rPr lang="en-US" dirty="0" err="1"/>
              <a:t>nvra</a:t>
            </a:r>
            <a:r>
              <a:rPr lang="en-US" dirty="0"/>
              <a:t>?</a:t>
            </a:r>
          </a:p>
        </p:txBody>
      </p:sp>
      <p:graphicFrame>
        <p:nvGraphicFramePr>
          <p:cNvPr id="5" name="Content Placeholder 4"/>
          <p:cNvGraphicFramePr>
            <a:graphicFrameLocks noGrp="1"/>
          </p:cNvGraphicFramePr>
          <p:nvPr>
            <p:ph idx="1"/>
          </p:nvPr>
        </p:nvGraphicFramePr>
        <p:xfrm>
          <a:off x="581192" y="3471620"/>
          <a:ext cx="11029615" cy="23871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581192" y="2115519"/>
            <a:ext cx="962444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GS § 163-82.20(</a:t>
            </a:r>
            <a:r>
              <a:rPr kumimoji="0" lang="en-US" sz="1800" b="1" i="0" u="none" strike="noStrike" kern="1200" cap="none" spc="0" normalizeH="0" baseline="0" noProof="0" dirty="0" err="1">
                <a:ln>
                  <a:noFill/>
                </a:ln>
                <a:solidFill>
                  <a:prstClr val="black"/>
                </a:solidFill>
                <a:effectLst/>
                <a:uLnTx/>
                <a:uFillTx/>
                <a:latin typeface="Gill Sans MT" panose="020B0502020104020203"/>
                <a:ea typeface="+mn-ea"/>
                <a:cs typeface="+mn-cs"/>
              </a:rPr>
              <a:t>i</a:t>
            </a: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Ineligible Applications Prohibited. </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No person shall make application to register to vote under this section if that person is ineligible on account of age, citizenship, lack of residence for the period of time provided by law, or because of conviction of a felony</a:t>
            </a:r>
          </a:p>
        </p:txBody>
      </p:sp>
    </p:spTree>
    <p:custDataLst>
      <p:tags r:id="rId1"/>
    </p:custDataLst>
    <p:extLst>
      <p:ext uri="{BB962C8B-B14F-4D97-AF65-F5344CB8AC3E}">
        <p14:creationId xmlns:p14="http://schemas.microsoft.com/office/powerpoint/2010/main" val="449434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6A4CBF-E594-46E6-A87D-A2017C8959CA}"/>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Additional info about voter eligibility </a:t>
            </a:r>
          </a:p>
        </p:txBody>
      </p:sp>
      <p:graphicFrame>
        <p:nvGraphicFramePr>
          <p:cNvPr id="7" name="Content Placeholder 6">
            <a:extLst>
              <a:ext uri="{FF2B5EF4-FFF2-40B4-BE49-F238E27FC236}">
                <a16:creationId xmlns:a16="http://schemas.microsoft.com/office/drawing/2014/main" id="{C1C29733-315F-43E7-963C-283D7A14E785}"/>
              </a:ext>
            </a:extLst>
          </p:cNvPr>
          <p:cNvGraphicFramePr>
            <a:graphicFrameLocks noGrp="1"/>
          </p:cNvGraphicFramePr>
          <p:nvPr>
            <p:ph idx="1"/>
            <p:extLst>
              <p:ext uri="{D42A27DB-BD31-4B8C-83A1-F6EECF244321}">
                <p14:modId xmlns:p14="http://schemas.microsoft.com/office/powerpoint/2010/main" val="2485359958"/>
              </p:ext>
            </p:extLst>
          </p:nvPr>
        </p:nvGraphicFramePr>
        <p:xfrm>
          <a:off x="581192" y="2180496"/>
          <a:ext cx="10757368" cy="4110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1810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EFF"/>
                </a:solidFill>
              </a:rPr>
              <a:t>How do I offer voter registration</a:t>
            </a:r>
            <a:br>
              <a:rPr lang="en-US" dirty="0">
                <a:solidFill>
                  <a:srgbClr val="FFFEFF"/>
                </a:solidFill>
              </a:rPr>
            </a:br>
            <a:r>
              <a:rPr lang="en-US" dirty="0">
                <a:solidFill>
                  <a:srgbClr val="FFFEFF"/>
                </a:solidFill>
              </a:rPr>
              <a:t>services?</a:t>
            </a:r>
            <a:endParaRPr lang="en-US" u="sng" dirty="0"/>
          </a:p>
        </p:txBody>
      </p:sp>
      <p:graphicFrame>
        <p:nvGraphicFramePr>
          <p:cNvPr id="4" name="Content Placeholder 3"/>
          <p:cNvGraphicFramePr>
            <a:graphicFrameLocks noGrp="1"/>
          </p:cNvGraphicFramePr>
          <p:nvPr>
            <p:ph idx="1"/>
          </p:nvPr>
        </p:nvGraphicFramePr>
        <p:xfrm>
          <a:off x="506430" y="1947309"/>
          <a:ext cx="11029950" cy="3145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BD69395A-93B7-4233-85F1-CD2F9F1FCD53}"/>
              </a:ext>
            </a:extLst>
          </p:cNvPr>
          <p:cNvSpPr txBox="1"/>
          <p:nvPr/>
        </p:nvSpPr>
        <p:spPr>
          <a:xfrm>
            <a:off x="2948762" y="5592725"/>
            <a:ext cx="629447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Gill Sans MT" panose="020B0502020104020203"/>
                <a:ea typeface="+mn-ea"/>
                <a:cs typeface="+mn-cs"/>
              </a:rPr>
              <a:t>Must use </a:t>
            </a:r>
            <a:r>
              <a:rPr kumimoji="0" lang="en-US" sz="2400" b="1" i="0" u="sng" strike="noStrike" kern="1200" cap="none" spc="0" normalizeH="0" baseline="0" noProof="0" dirty="0">
                <a:ln>
                  <a:noFill/>
                </a:ln>
                <a:solidFill>
                  <a:srgbClr val="C00000"/>
                </a:solidFill>
                <a:effectLst/>
                <a:uLnTx/>
                <a:uFillTx/>
                <a:latin typeface="Gill Sans MT" panose="020B0502020104020203"/>
                <a:ea typeface="+mn-ea"/>
                <a:cs typeface="+mn-cs"/>
              </a:rPr>
              <a:t>exact</a:t>
            </a:r>
            <a:r>
              <a:rPr kumimoji="0" lang="en-US" sz="2400" b="1" i="0" u="none" strike="noStrike" kern="1200" cap="none" spc="0" normalizeH="0" baseline="0" noProof="0" dirty="0">
                <a:ln>
                  <a:noFill/>
                </a:ln>
                <a:solidFill>
                  <a:srgbClr val="C00000"/>
                </a:solidFill>
                <a:effectLst/>
                <a:uLnTx/>
                <a:uFillTx/>
                <a:latin typeface="Gill Sans MT" panose="020B0502020104020203"/>
                <a:ea typeface="+mn-ea"/>
                <a:cs typeface="+mn-cs"/>
              </a:rPr>
              <a:t> </a:t>
            </a:r>
            <a:r>
              <a:rPr kumimoji="0" lang="en-US" sz="2400" b="0" i="0" u="none" strike="noStrike" kern="1200" cap="none" spc="0" normalizeH="0" baseline="0" noProof="0" dirty="0">
                <a:ln>
                  <a:noFill/>
                </a:ln>
                <a:solidFill>
                  <a:srgbClr val="C00000"/>
                </a:solidFill>
                <a:effectLst/>
                <a:uLnTx/>
                <a:uFillTx/>
                <a:latin typeface="Gill Sans MT" panose="020B0502020104020203"/>
                <a:ea typeface="+mn-ea"/>
                <a:cs typeface="+mn-cs"/>
              </a:rPr>
              <a:t>wording!</a:t>
            </a:r>
            <a:endPar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custDataLst>
      <p:tags r:id="rId1"/>
    </p:custDataLst>
    <p:extLst>
      <p:ext uri="{BB962C8B-B14F-4D97-AF65-F5344CB8AC3E}">
        <p14:creationId xmlns:p14="http://schemas.microsoft.com/office/powerpoint/2010/main" val="196742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6" name="Rectangle 65">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A425715-EA39-4FD2-9B90-4A0E0C21F0E9}"/>
              </a:ext>
            </a:extLst>
          </p:cNvPr>
          <p:cNvSpPr>
            <a:spLocks noGrp="1"/>
          </p:cNvSpPr>
          <p:nvPr>
            <p:ph type="title"/>
          </p:nvPr>
        </p:nvSpPr>
        <p:spPr>
          <a:xfrm>
            <a:off x="620227" y="548640"/>
            <a:ext cx="5254265" cy="725108"/>
          </a:xfrm>
        </p:spPr>
        <p:txBody>
          <a:bodyPr>
            <a:normAutofit/>
          </a:bodyPr>
          <a:lstStyle/>
          <a:p>
            <a:r>
              <a:rPr lang="en-US" sz="3200" dirty="0">
                <a:solidFill>
                  <a:srgbClr val="FFFFFF"/>
                </a:solidFill>
              </a:rPr>
              <a:t>overview</a:t>
            </a:r>
          </a:p>
        </p:txBody>
      </p:sp>
      <p:sp>
        <p:nvSpPr>
          <p:cNvPr id="68" name="Rectangle 67">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69">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6" name="Content Placeholder 2">
            <a:extLst>
              <a:ext uri="{FF2B5EF4-FFF2-40B4-BE49-F238E27FC236}">
                <a16:creationId xmlns:a16="http://schemas.microsoft.com/office/drawing/2014/main" id="{57BEF6A3-97CC-4799-BC1E-69E73DEB867F}"/>
              </a:ext>
            </a:extLst>
          </p:cNvPr>
          <p:cNvSpPr>
            <a:spLocks noGrp="1"/>
          </p:cNvSpPr>
          <p:nvPr>
            <p:ph idx="1"/>
          </p:nvPr>
        </p:nvSpPr>
        <p:spPr>
          <a:xfrm>
            <a:off x="620227" y="2112990"/>
            <a:ext cx="4947221" cy="4175399"/>
          </a:xfrm>
        </p:spPr>
        <p:txBody>
          <a:bodyPr>
            <a:normAutofit fontScale="92500" lnSpcReduction="20000"/>
          </a:bodyPr>
          <a:lstStyle/>
          <a:p>
            <a:pPr>
              <a:buClr>
                <a:schemeClr val="tx2"/>
              </a:buClr>
            </a:pPr>
            <a:r>
              <a:rPr lang="en-US" sz="2400" dirty="0">
                <a:solidFill>
                  <a:srgbClr val="FFFFFF"/>
                </a:solidFill>
              </a:rPr>
              <a:t>NVRA Agencies and Rules</a:t>
            </a:r>
          </a:p>
          <a:p>
            <a:pPr>
              <a:buClr>
                <a:schemeClr val="tx2"/>
              </a:buClr>
            </a:pPr>
            <a:r>
              <a:rPr lang="en-US" sz="2400" dirty="0">
                <a:solidFill>
                  <a:srgbClr val="FFFFFF"/>
                </a:solidFill>
              </a:rPr>
              <a:t>Covered Transactions Conducted at County DSS Offices</a:t>
            </a:r>
          </a:p>
          <a:p>
            <a:pPr>
              <a:buClr>
                <a:schemeClr val="tx2"/>
              </a:buClr>
            </a:pPr>
            <a:r>
              <a:rPr lang="en-US" sz="2400" dirty="0">
                <a:solidFill>
                  <a:srgbClr val="FFFFFF"/>
                </a:solidFill>
              </a:rPr>
              <a:t>In-Person Transactions</a:t>
            </a:r>
          </a:p>
          <a:p>
            <a:pPr>
              <a:buClr>
                <a:schemeClr val="tx2"/>
              </a:buClr>
            </a:pPr>
            <a:r>
              <a:rPr lang="en-US" sz="2400" dirty="0">
                <a:solidFill>
                  <a:srgbClr val="FFFFFF"/>
                </a:solidFill>
              </a:rPr>
              <a:t>Remote Transactions</a:t>
            </a:r>
          </a:p>
          <a:p>
            <a:pPr>
              <a:buClr>
                <a:schemeClr val="tx2"/>
              </a:buClr>
            </a:pPr>
            <a:r>
              <a:rPr lang="en-US" sz="2400" dirty="0">
                <a:solidFill>
                  <a:srgbClr val="FFFFFF"/>
                </a:solidFill>
              </a:rPr>
              <a:t>Assistance &amp; Review</a:t>
            </a:r>
          </a:p>
          <a:p>
            <a:pPr>
              <a:buClr>
                <a:schemeClr val="tx2"/>
              </a:buClr>
            </a:pPr>
            <a:r>
              <a:rPr lang="en-US" sz="2400" dirty="0">
                <a:solidFill>
                  <a:srgbClr val="FFFFFF"/>
                </a:solidFill>
              </a:rPr>
              <a:t>NVRA Submission to County Boards of Elections</a:t>
            </a:r>
          </a:p>
          <a:p>
            <a:pPr>
              <a:buClr>
                <a:schemeClr val="tx2"/>
              </a:buClr>
            </a:pPr>
            <a:r>
              <a:rPr lang="en-US" sz="2400" dirty="0">
                <a:solidFill>
                  <a:srgbClr val="FFFFFF"/>
                </a:solidFill>
              </a:rPr>
              <a:t>Data Analysis &amp; Compliance</a:t>
            </a:r>
          </a:p>
          <a:p>
            <a:pPr>
              <a:buClr>
                <a:schemeClr val="tx2"/>
              </a:buClr>
            </a:pPr>
            <a:r>
              <a:rPr lang="en-US" sz="2400" dirty="0">
                <a:solidFill>
                  <a:srgbClr val="FFFFFF"/>
                </a:solidFill>
              </a:rPr>
              <a:t>NVRA Supplies</a:t>
            </a:r>
          </a:p>
          <a:p>
            <a:endParaRPr lang="en-US" dirty="0">
              <a:solidFill>
                <a:srgbClr val="FFFFFF"/>
              </a:solidFill>
            </a:endParaRPr>
          </a:p>
          <a:p>
            <a:endParaRPr lang="en-US" dirty="0">
              <a:solidFill>
                <a:srgbClr val="FFFFFF"/>
              </a:solidFill>
            </a:endParaRPr>
          </a:p>
          <a:p>
            <a:pPr marL="0" indent="0">
              <a:buNone/>
            </a:pPr>
            <a:endParaRPr lang="en-US" dirty="0">
              <a:solidFill>
                <a:srgbClr val="FFFFFF"/>
              </a:solidFill>
            </a:endParaRPr>
          </a:p>
        </p:txBody>
      </p:sp>
      <p:pic>
        <p:nvPicPr>
          <p:cNvPr id="4" name="Graphic 3" descr="List">
            <a:extLst>
              <a:ext uri="{FF2B5EF4-FFF2-40B4-BE49-F238E27FC236}">
                <a16:creationId xmlns:a16="http://schemas.microsoft.com/office/drawing/2014/main" id="{C69E63BA-FD19-40BA-B8E1-6784D3DFC1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1493" y="960723"/>
            <a:ext cx="4945656" cy="4945656"/>
          </a:xfrm>
          <a:prstGeom prst="rect">
            <a:avLst/>
          </a:prstGeom>
        </p:spPr>
      </p:pic>
    </p:spTree>
    <p:custDataLst>
      <p:tags r:id="rId1"/>
    </p:custDataLst>
    <p:extLst>
      <p:ext uri="{BB962C8B-B14F-4D97-AF65-F5344CB8AC3E}">
        <p14:creationId xmlns:p14="http://schemas.microsoft.com/office/powerpoint/2010/main" val="284992714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ED4BF6D-B6CF-41DB-BCC0-2320C1DE4F91}"/>
              </a:ext>
            </a:extLst>
          </p:cNvPr>
          <p:cNvSpPr>
            <a:spLocks noGrp="1"/>
          </p:cNvSpPr>
          <p:nvPr>
            <p:ph idx="4294967295"/>
          </p:nvPr>
        </p:nvSpPr>
        <p:spPr>
          <a:xfrm rot="21371016">
            <a:off x="8793011" y="2588325"/>
            <a:ext cx="3311525" cy="273843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dirty="0"/>
              <a:t>“Are you registered to vote? Would you like to register today?”</a:t>
            </a:r>
          </a:p>
        </p:txBody>
      </p:sp>
      <p:sp>
        <p:nvSpPr>
          <p:cNvPr id="7" name="Content Placeholder 4">
            <a:extLst>
              <a:ext uri="{FF2B5EF4-FFF2-40B4-BE49-F238E27FC236}">
                <a16:creationId xmlns:a16="http://schemas.microsoft.com/office/drawing/2014/main" id="{00CE1410-C8BD-49FF-93C4-33907429E656}"/>
              </a:ext>
            </a:extLst>
          </p:cNvPr>
          <p:cNvSpPr txBox="1">
            <a:spLocks/>
          </p:cNvSpPr>
          <p:nvPr/>
        </p:nvSpPr>
        <p:spPr>
          <a:xfrm>
            <a:off x="2046126" y="4471120"/>
            <a:ext cx="3274736" cy="192562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lt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200" b="0" i="0" u="none" kern="1200">
                <a:solidFill>
                  <a:schemeClr val="lt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lt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lt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lt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lt1"/>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lt1"/>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lt1"/>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a:ea typeface="+mn-ea"/>
                <a:cs typeface="+mn-cs"/>
              </a:rPr>
              <a:t>“Do you want to register to vote today?</a:t>
            </a:r>
          </a:p>
        </p:txBody>
      </p:sp>
      <p:sp>
        <p:nvSpPr>
          <p:cNvPr id="8" name="Content Placeholder 4">
            <a:extLst>
              <a:ext uri="{FF2B5EF4-FFF2-40B4-BE49-F238E27FC236}">
                <a16:creationId xmlns:a16="http://schemas.microsoft.com/office/drawing/2014/main" id="{FA541B61-2A1F-42B5-B184-0CD180FBED45}"/>
              </a:ext>
            </a:extLst>
          </p:cNvPr>
          <p:cNvSpPr txBox="1">
            <a:spLocks/>
          </p:cNvSpPr>
          <p:nvPr/>
        </p:nvSpPr>
        <p:spPr>
          <a:xfrm rot="21062658">
            <a:off x="106122" y="1791041"/>
            <a:ext cx="3418608" cy="2745772"/>
          </a:xfrm>
          <a:prstGeom prst="wedgeEllipseCallou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lt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200" b="0" i="0" u="none" kern="1200">
                <a:solidFill>
                  <a:schemeClr val="lt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lt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lt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lt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lt1"/>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lt1"/>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lt1"/>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a:ea typeface="+mn-ea"/>
                <a:cs typeface="+mn-cs"/>
              </a:rPr>
              <a:t>“If you’re not registered where you live now, would you like to register to vote here today?”</a:t>
            </a:r>
          </a:p>
        </p:txBody>
      </p:sp>
      <p:sp>
        <p:nvSpPr>
          <p:cNvPr id="6" name="Content Placeholder 4">
            <a:extLst>
              <a:ext uri="{FF2B5EF4-FFF2-40B4-BE49-F238E27FC236}">
                <a16:creationId xmlns:a16="http://schemas.microsoft.com/office/drawing/2014/main" id="{D9628E61-795E-436B-8131-56C1160BD8FB}"/>
              </a:ext>
            </a:extLst>
          </p:cNvPr>
          <p:cNvSpPr txBox="1">
            <a:spLocks/>
          </p:cNvSpPr>
          <p:nvPr/>
        </p:nvSpPr>
        <p:spPr>
          <a:xfrm>
            <a:off x="4309395" y="1618770"/>
            <a:ext cx="3804369" cy="2712298"/>
          </a:xfrm>
          <a:prstGeom prst="wedgeEllipseCallou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lt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200" b="0" i="0" u="none" kern="1200">
                <a:solidFill>
                  <a:schemeClr val="lt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lt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lt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lt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lt1"/>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lt1"/>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lt1"/>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a:ea typeface="+mn-ea"/>
                <a:cs typeface="+mn-cs"/>
              </a:rPr>
              <a:t>“Are you registered to vote at your new house? Would you like to update your voter registration information?”</a:t>
            </a:r>
          </a:p>
        </p:txBody>
      </p:sp>
      <p:sp>
        <p:nvSpPr>
          <p:cNvPr id="2" name="TextBox 1">
            <a:extLst>
              <a:ext uri="{FF2B5EF4-FFF2-40B4-BE49-F238E27FC236}">
                <a16:creationId xmlns:a16="http://schemas.microsoft.com/office/drawing/2014/main" id="{801AAC96-1505-4F67-8EC8-9EE9C63970C8}"/>
              </a:ext>
            </a:extLst>
          </p:cNvPr>
          <p:cNvSpPr txBox="1"/>
          <p:nvPr/>
        </p:nvSpPr>
        <p:spPr>
          <a:xfrm>
            <a:off x="1126590" y="694267"/>
            <a:ext cx="9584267" cy="461665"/>
          </a:xfrm>
          <a:prstGeom prst="rect">
            <a:avLst/>
          </a:prstGeom>
          <a:noFill/>
          <a:ln w="28575">
            <a:solidFill>
              <a:schemeClr val="accent3"/>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Gill Sans MT" panose="020B0502020104020203"/>
                <a:ea typeface="+mn-ea"/>
                <a:cs typeface="+mn-cs"/>
              </a:rPr>
              <a:t>Do not paraphrase the NVRA Question!!!</a:t>
            </a:r>
          </a:p>
        </p:txBody>
      </p:sp>
      <p:pic>
        <p:nvPicPr>
          <p:cNvPr id="19" name="Graphic 18" descr="Close">
            <a:extLst>
              <a:ext uri="{FF2B5EF4-FFF2-40B4-BE49-F238E27FC236}">
                <a16:creationId xmlns:a16="http://schemas.microsoft.com/office/drawing/2014/main" id="{4BA82ABC-A2A5-413A-9A6C-31591245A0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1554" y="4608644"/>
            <a:ext cx="1788102" cy="1788102"/>
          </a:xfrm>
          <a:prstGeom prst="rect">
            <a:avLst/>
          </a:prstGeom>
        </p:spPr>
      </p:pic>
    </p:spTree>
    <p:custDataLst>
      <p:tags r:id="rId1"/>
    </p:custDataLst>
    <p:extLst>
      <p:ext uri="{BB962C8B-B14F-4D97-AF65-F5344CB8AC3E}">
        <p14:creationId xmlns:p14="http://schemas.microsoft.com/office/powerpoint/2010/main" val="2734099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5" name="Group 24"/>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6" name="Rectangle 25"/>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p:cNvSpPr>
            <a:spLocks noGrp="1"/>
          </p:cNvSpPr>
          <p:nvPr>
            <p:ph type="title"/>
          </p:nvPr>
        </p:nvSpPr>
        <p:spPr>
          <a:xfrm>
            <a:off x="8353019" y="812272"/>
            <a:ext cx="3081576" cy="1213234"/>
          </a:xfrm>
        </p:spPr>
        <p:txBody>
          <a:bodyPr vert="horz" lIns="91440" tIns="45720" rIns="91440" bIns="45720" rtlCol="0" anchor="b">
            <a:normAutofit/>
          </a:bodyPr>
          <a:lstStyle/>
          <a:p>
            <a:r>
              <a:rPr lang="en-US" sz="2800" dirty="0">
                <a:solidFill>
                  <a:srgbClr val="FFFFFF"/>
                </a:solidFill>
              </a:rPr>
              <a:t>In-Person transactions</a:t>
            </a:r>
          </a:p>
        </p:txBody>
      </p:sp>
      <p:pic>
        <p:nvPicPr>
          <p:cNvPr id="13" name="Picture 12">
            <a:extLst>
              <a:ext uri="{FF2B5EF4-FFF2-40B4-BE49-F238E27FC236}">
                <a16:creationId xmlns:a16="http://schemas.microsoft.com/office/drawing/2014/main" id="{33FB1134-0F5C-4965-8308-69AC9B205C60}"/>
              </a:ext>
            </a:extLst>
          </p:cNvPr>
          <p:cNvPicPr>
            <a:picLocks noChangeAspect="1"/>
          </p:cNvPicPr>
          <p:nvPr/>
        </p:nvPicPr>
        <p:blipFill>
          <a:blip r:embed="rId4"/>
          <a:stretch>
            <a:fillRect/>
          </a:stretch>
        </p:blipFill>
        <p:spPr>
          <a:xfrm>
            <a:off x="4196080" y="1766532"/>
            <a:ext cx="3810000" cy="3238500"/>
          </a:xfrm>
          <a:prstGeom prst="rect">
            <a:avLst/>
          </a:prstGeom>
        </p:spPr>
      </p:pic>
      <p:pic>
        <p:nvPicPr>
          <p:cNvPr id="15" name="Picture 14">
            <a:extLst>
              <a:ext uri="{FF2B5EF4-FFF2-40B4-BE49-F238E27FC236}">
                <a16:creationId xmlns:a16="http://schemas.microsoft.com/office/drawing/2014/main" id="{D4AC26D3-F6A8-49CE-883B-2FDBC2CDAF8B}"/>
              </a:ext>
            </a:extLst>
          </p:cNvPr>
          <p:cNvPicPr>
            <a:picLocks noChangeAspect="1"/>
          </p:cNvPicPr>
          <p:nvPr/>
        </p:nvPicPr>
        <p:blipFill>
          <a:blip r:embed="rId5"/>
          <a:stretch>
            <a:fillRect/>
          </a:stretch>
        </p:blipFill>
        <p:spPr>
          <a:xfrm>
            <a:off x="748553" y="1418889"/>
            <a:ext cx="3984812" cy="3586143"/>
          </a:xfrm>
          <a:prstGeom prst="rect">
            <a:avLst/>
          </a:prstGeom>
        </p:spPr>
      </p:pic>
      <p:sp>
        <p:nvSpPr>
          <p:cNvPr id="16" name="TextBox 15">
            <a:extLst>
              <a:ext uri="{FF2B5EF4-FFF2-40B4-BE49-F238E27FC236}">
                <a16:creationId xmlns:a16="http://schemas.microsoft.com/office/drawing/2014/main" id="{F6B7EBC0-EA39-4B23-A599-8247F42FECE9}"/>
              </a:ext>
            </a:extLst>
          </p:cNvPr>
          <p:cNvSpPr txBox="1"/>
          <p:nvPr/>
        </p:nvSpPr>
        <p:spPr>
          <a:xfrm>
            <a:off x="8353019" y="2818568"/>
            <a:ext cx="3144119" cy="1477328"/>
          </a:xfrm>
          <a:prstGeom prst="rect">
            <a:avLst/>
          </a:prstGeom>
          <a:solidFill>
            <a:srgbClr val="C00000"/>
          </a:solid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In-person </a:t>
            </a:r>
            <a:r>
              <a:rPr lang="en-US" dirty="0">
                <a:solidFill>
                  <a:prstClr val="white"/>
                </a:solidFill>
                <a:latin typeface="Gill Sans MT" panose="020B0502020104020203"/>
              </a:rPr>
              <a:t>t</a:t>
            </a:r>
            <a:r>
              <a:rPr kumimoji="0" lang="en-US" sz="1800" b="0" i="0" u="none" strike="noStrike" kern="1200" cap="none" spc="0" normalizeH="0" baseline="0" noProof="0" dirty="0" err="1">
                <a:ln>
                  <a:noFill/>
                </a:ln>
                <a:solidFill>
                  <a:prstClr val="white"/>
                </a:solidFill>
                <a:effectLst/>
                <a:uLnTx/>
                <a:uFillTx/>
                <a:latin typeface="Gill Sans MT" panose="020B0502020104020203"/>
                <a:ea typeface="+mn-ea"/>
                <a:cs typeface="+mn-cs"/>
              </a:rPr>
              <a:t>ransactions</a:t>
            </a: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 are </a:t>
            </a:r>
            <a:r>
              <a:rPr kumimoji="0" lang="en-US" sz="1800" b="0" i="1" u="none" strike="noStrike" kern="1200" cap="none" spc="0" normalizeH="0" baseline="0" noProof="0" dirty="0">
                <a:ln>
                  <a:noFill/>
                </a:ln>
                <a:solidFill>
                  <a:prstClr val="white"/>
                </a:solidFill>
                <a:effectLst/>
                <a:uLnTx/>
                <a:uFillTx/>
                <a:latin typeface="Gill Sans MT" panose="020B0502020104020203"/>
                <a:ea typeface="+mn-ea"/>
                <a:cs typeface="+mn-cs"/>
              </a:rPr>
              <a:t>Covered Transactions </a:t>
            </a: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that take place in person in the county DSS office.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custDataLst>
      <p:tags r:id="rId1"/>
    </p:custDataLst>
    <p:extLst>
      <p:ext uri="{BB962C8B-B14F-4D97-AF65-F5344CB8AC3E}">
        <p14:creationId xmlns:p14="http://schemas.microsoft.com/office/powerpoint/2010/main" val="3473887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Agency NVRA Process</a:t>
            </a:r>
          </a:p>
        </p:txBody>
      </p:sp>
      <p:graphicFrame>
        <p:nvGraphicFramePr>
          <p:cNvPr id="4" name="Content Placeholder 3"/>
          <p:cNvGraphicFramePr>
            <a:graphicFrameLocks noGrp="1"/>
          </p:cNvGraphicFramePr>
          <p:nvPr>
            <p:ph sz="half" idx="1"/>
          </p:nvPr>
        </p:nvGraphicFramePr>
        <p:xfrm>
          <a:off x="581025" y="1981201"/>
          <a:ext cx="6389270" cy="3879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Content Placeholder 5"/>
          <p:cNvGraphicFramePr>
            <a:graphicFrameLocks noGrp="1"/>
          </p:cNvGraphicFramePr>
          <p:nvPr>
            <p:ph sz="half" idx="2"/>
          </p:nvPr>
        </p:nvGraphicFramePr>
        <p:xfrm>
          <a:off x="6737686" y="1989221"/>
          <a:ext cx="5454314" cy="39624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Right Arrow 6"/>
          <p:cNvSpPr/>
          <p:nvPr/>
        </p:nvSpPr>
        <p:spPr>
          <a:xfrm>
            <a:off x="7204509" y="3525251"/>
            <a:ext cx="1235242" cy="1251284"/>
          </a:xfrm>
          <a:prstGeom prst="righ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 name="TextBox 2"/>
          <p:cNvSpPr txBox="1"/>
          <p:nvPr/>
        </p:nvSpPr>
        <p:spPr>
          <a:xfrm>
            <a:off x="581025" y="6106160"/>
            <a:ext cx="625665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Covered Transactions</a:t>
            </a:r>
          </a:p>
        </p:txBody>
      </p:sp>
    </p:spTree>
    <p:custDataLst>
      <p:tags r:id="rId1"/>
    </p:custDataLst>
    <p:extLst>
      <p:ext uri="{BB962C8B-B14F-4D97-AF65-F5344CB8AC3E}">
        <p14:creationId xmlns:p14="http://schemas.microsoft.com/office/powerpoint/2010/main" val="1299615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515987" y="2254102"/>
          <a:ext cx="4947221" cy="3650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E2B75336-F051-4B32-8F48-93CB8E7432BF}"/>
              </a:ext>
            </a:extLst>
          </p:cNvPr>
          <p:cNvPicPr>
            <a:picLocks noChangeAspect="1"/>
          </p:cNvPicPr>
          <p:nvPr/>
        </p:nvPicPr>
        <p:blipFill>
          <a:blip r:embed="rId9"/>
          <a:stretch>
            <a:fillRect/>
          </a:stretch>
        </p:blipFill>
        <p:spPr>
          <a:xfrm>
            <a:off x="909326" y="355867"/>
            <a:ext cx="4959854" cy="6391925"/>
          </a:xfrm>
          <a:prstGeom prst="rect">
            <a:avLst/>
          </a:prstGeom>
          <a:ln w="63500">
            <a:solidFill>
              <a:srgbClr val="C00000"/>
            </a:solidFill>
          </a:ln>
        </p:spPr>
      </p:pic>
    </p:spTree>
    <p:custDataLst>
      <p:tags r:id="rId1"/>
    </p:custDataLst>
    <p:extLst>
      <p:ext uri="{BB962C8B-B14F-4D97-AF65-F5344CB8AC3E}">
        <p14:creationId xmlns:p14="http://schemas.microsoft.com/office/powerpoint/2010/main" val="1420284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NVRA Statements</a:t>
            </a:r>
          </a:p>
        </p:txBody>
      </p:sp>
      <p:graphicFrame>
        <p:nvGraphicFramePr>
          <p:cNvPr id="4" name="Content Placeholder 3"/>
          <p:cNvGraphicFramePr>
            <a:graphicFrameLocks noGrp="1"/>
          </p:cNvGraphicFramePr>
          <p:nvPr>
            <p:ph idx="1"/>
          </p:nvPr>
        </p:nvGraphicFramePr>
        <p:xfrm>
          <a:off x="580858" y="2574515"/>
          <a:ext cx="11029950" cy="3678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02880254"/>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07FAD7-41B2-4AB5-BF3B-FFA572A343E9}"/>
              </a:ext>
            </a:extLst>
          </p:cNvPr>
          <p:cNvPicPr>
            <a:picLocks noChangeAspect="1"/>
          </p:cNvPicPr>
          <p:nvPr/>
        </p:nvPicPr>
        <p:blipFill>
          <a:blip r:embed="rId4"/>
          <a:stretch>
            <a:fillRect/>
          </a:stretch>
        </p:blipFill>
        <p:spPr>
          <a:xfrm>
            <a:off x="6609152" y="568036"/>
            <a:ext cx="5325276" cy="6289964"/>
          </a:xfrm>
          <a:prstGeom prst="rect">
            <a:avLst/>
          </a:prstGeom>
        </p:spPr>
      </p:pic>
      <p:sp>
        <p:nvSpPr>
          <p:cNvPr id="13" name="Rectangle 12"/>
          <p:cNvSpPr/>
          <p:nvPr/>
        </p:nvSpPr>
        <p:spPr>
          <a:xfrm rot="19160922">
            <a:off x="7217202" y="1927754"/>
            <a:ext cx="3597940" cy="156966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0"/>
                <a:solidFill>
                  <a:srgbClr val="4A66AC"/>
                </a:solidFill>
                <a:effectLst>
                  <a:outerShdw blurRad="38100" dist="25400" dir="5400000" algn="ctr" rotWithShape="0">
                    <a:srgbClr val="6E747A">
                      <a:alpha val="43000"/>
                    </a:srgbClr>
                  </a:outerShdw>
                </a:effectLst>
                <a:uLnTx/>
                <a:uFillTx/>
                <a:latin typeface="Gill Sans MT" panose="020B0502020104020203"/>
                <a:ea typeface="+mn-ea"/>
                <a:cs typeface="+mn-cs"/>
              </a:rPr>
              <a:t>Back</a:t>
            </a:r>
            <a:endParaRPr kumimoji="0" lang="en-US" sz="5400" b="0" i="0" u="none" strike="noStrike" kern="1200" cap="none" spc="0" normalizeH="0" baseline="0" noProof="0" dirty="0">
              <a:ln w="0"/>
              <a:solidFill>
                <a:srgbClr val="4A66AC"/>
              </a:solidFill>
              <a:effectLst>
                <a:outerShdw blurRad="38100" dist="25400" dir="5400000" algn="ctr" rotWithShape="0">
                  <a:srgbClr val="6E747A">
                    <a:alpha val="43000"/>
                  </a:srgbClr>
                </a:outerShdw>
              </a:effectLst>
              <a:uLnTx/>
              <a:uFillTx/>
              <a:latin typeface="Gill Sans MT" panose="020B0502020104020203"/>
              <a:ea typeface="+mn-ea"/>
              <a:cs typeface="+mn-cs"/>
            </a:endParaRPr>
          </a:p>
        </p:txBody>
      </p:sp>
      <p:sp>
        <p:nvSpPr>
          <p:cNvPr id="12" name="Rectangle: Rounded Corners 11"/>
          <p:cNvSpPr/>
          <p:nvPr/>
        </p:nvSpPr>
        <p:spPr>
          <a:xfrm>
            <a:off x="6609152" y="4326467"/>
            <a:ext cx="5256908" cy="1228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 name="Title 7">
            <a:extLst>
              <a:ext uri="{FF2B5EF4-FFF2-40B4-BE49-F238E27FC236}">
                <a16:creationId xmlns:a16="http://schemas.microsoft.com/office/drawing/2014/main" id="{7C18F487-96FF-499A-91AB-6968B76E9A58}"/>
              </a:ext>
            </a:extLst>
          </p:cNvPr>
          <p:cNvSpPr>
            <a:spLocks noGrp="1"/>
          </p:cNvSpPr>
          <p:nvPr>
            <p:ph type="title"/>
          </p:nvPr>
        </p:nvSpPr>
        <p:spPr>
          <a:xfrm>
            <a:off x="581192" y="727424"/>
            <a:ext cx="11029616" cy="988332"/>
          </a:xfrm>
        </p:spPr>
        <p:txBody>
          <a:bodyPr/>
          <a:lstStyle/>
          <a:p>
            <a:r>
              <a:rPr lang="en-US" dirty="0"/>
              <a:t>Nvra Statements </a:t>
            </a:r>
          </a:p>
        </p:txBody>
      </p:sp>
      <p:pic>
        <p:nvPicPr>
          <p:cNvPr id="5" name="Picture 4">
            <a:extLst>
              <a:ext uri="{FF2B5EF4-FFF2-40B4-BE49-F238E27FC236}">
                <a16:creationId xmlns:a16="http://schemas.microsoft.com/office/drawing/2014/main" id="{98186395-F19C-44DA-AD04-D4F1BF76369E}"/>
              </a:ext>
            </a:extLst>
          </p:cNvPr>
          <p:cNvPicPr>
            <a:picLocks noChangeAspect="1"/>
          </p:cNvPicPr>
          <p:nvPr/>
        </p:nvPicPr>
        <p:blipFill>
          <a:blip r:embed="rId5"/>
          <a:stretch>
            <a:fillRect/>
          </a:stretch>
        </p:blipFill>
        <p:spPr>
          <a:xfrm>
            <a:off x="257572" y="2475633"/>
            <a:ext cx="6195063" cy="1498635"/>
          </a:xfrm>
          <a:prstGeom prst="rect">
            <a:avLst/>
          </a:prstGeom>
        </p:spPr>
      </p:pic>
      <p:cxnSp>
        <p:nvCxnSpPr>
          <p:cNvPr id="7" name="Straight Arrow Connector 6">
            <a:extLst>
              <a:ext uri="{FF2B5EF4-FFF2-40B4-BE49-F238E27FC236}">
                <a16:creationId xmlns:a16="http://schemas.microsoft.com/office/drawing/2014/main" id="{FFB87E99-7082-4F5C-B6E6-E44A7A69DA31}"/>
              </a:ext>
            </a:extLst>
          </p:cNvPr>
          <p:cNvCxnSpPr>
            <a:cxnSpLocks/>
          </p:cNvCxnSpPr>
          <p:nvPr/>
        </p:nvCxnSpPr>
        <p:spPr>
          <a:xfrm>
            <a:off x="3006436" y="3974268"/>
            <a:ext cx="3089564" cy="124889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959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1192" y="5262296"/>
            <a:ext cx="7394408" cy="689514"/>
          </a:xfrm>
        </p:spPr>
        <p:txBody>
          <a:bodyPr>
            <a:normAutofit/>
          </a:bodyPr>
          <a:lstStyle/>
          <a:p>
            <a:r>
              <a:rPr lang="en-US" sz="2400" dirty="0">
                <a:solidFill>
                  <a:schemeClr val="bg1"/>
                </a:solidFill>
              </a:rPr>
              <a:t>Response to The NVRA Question</a:t>
            </a:r>
          </a:p>
        </p:txBody>
      </p:sp>
      <p:graphicFrame>
        <p:nvGraphicFramePr>
          <p:cNvPr id="4" name="Content Placeholder 3"/>
          <p:cNvGraphicFramePr>
            <a:graphicFrameLocks noGrp="1"/>
          </p:cNvGraphicFramePr>
          <p:nvPr>
            <p:ph idx="1"/>
          </p:nvPr>
        </p:nvGraphicFramePr>
        <p:xfrm>
          <a:off x="307452" y="663109"/>
          <a:ext cx="11293475" cy="44290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2EB01019-4C7A-41D6-A181-498494C5BF26}"/>
              </a:ext>
            </a:extLst>
          </p:cNvPr>
          <p:cNvPicPr>
            <a:picLocks noChangeAspect="1"/>
          </p:cNvPicPr>
          <p:nvPr/>
        </p:nvPicPr>
        <p:blipFill>
          <a:blip r:embed="rId9"/>
          <a:stretch>
            <a:fillRect/>
          </a:stretch>
        </p:blipFill>
        <p:spPr>
          <a:xfrm>
            <a:off x="452732" y="663109"/>
            <a:ext cx="2660730" cy="3428999"/>
          </a:xfrm>
          <a:prstGeom prst="rect">
            <a:avLst/>
          </a:prstGeom>
        </p:spPr>
      </p:pic>
      <p:pic>
        <p:nvPicPr>
          <p:cNvPr id="7" name="Picture 6">
            <a:extLst>
              <a:ext uri="{FF2B5EF4-FFF2-40B4-BE49-F238E27FC236}">
                <a16:creationId xmlns:a16="http://schemas.microsoft.com/office/drawing/2014/main" id="{DFAB7D9A-2537-4C1E-9365-7337B746E9D7}"/>
              </a:ext>
            </a:extLst>
          </p:cNvPr>
          <p:cNvPicPr>
            <a:picLocks noChangeAspect="1"/>
          </p:cNvPicPr>
          <p:nvPr/>
        </p:nvPicPr>
        <p:blipFill>
          <a:blip r:embed="rId9"/>
          <a:stretch>
            <a:fillRect/>
          </a:stretch>
        </p:blipFill>
        <p:spPr>
          <a:xfrm>
            <a:off x="9078538" y="663108"/>
            <a:ext cx="2660730" cy="3428999"/>
          </a:xfrm>
          <a:prstGeom prst="rect">
            <a:avLst/>
          </a:prstGeom>
        </p:spPr>
      </p:pic>
    </p:spTree>
    <p:custDataLst>
      <p:tags r:id="rId1"/>
    </p:custDataLst>
    <p:extLst>
      <p:ext uri="{BB962C8B-B14F-4D97-AF65-F5344CB8AC3E}">
        <p14:creationId xmlns:p14="http://schemas.microsoft.com/office/powerpoint/2010/main" val="2254552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p:cNvSpPr/>
          <p:nvPr/>
        </p:nvSpPr>
        <p:spPr>
          <a:xfrm>
            <a:off x="359167" y="1647870"/>
            <a:ext cx="2566220" cy="1927123"/>
          </a:xfrm>
          <a:prstGeom prst="wedgeRoundRectCallout">
            <a:avLst>
              <a:gd name="adj1" fmla="val -10871"/>
              <a:gd name="adj2" fmla="val 8239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You may keep the form in case you change your mind or need to update your address at a later time.</a:t>
            </a:r>
          </a:p>
        </p:txBody>
      </p:sp>
      <p:sp>
        <p:nvSpPr>
          <p:cNvPr id="11" name="Speech Bubble: Rectangle with Corners Rounded 10"/>
          <p:cNvSpPr/>
          <p:nvPr/>
        </p:nvSpPr>
        <p:spPr>
          <a:xfrm>
            <a:off x="3328091" y="4184450"/>
            <a:ext cx="2566220" cy="1927123"/>
          </a:xfrm>
          <a:prstGeom prst="wedgeRoundRectCallout">
            <a:avLst>
              <a:gd name="adj1" fmla="val -10871"/>
              <a:gd name="adj2" fmla="val 8239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There’s information on the back of the form that informs you of your rights.</a:t>
            </a:r>
          </a:p>
        </p:txBody>
      </p:sp>
      <p:sp>
        <p:nvSpPr>
          <p:cNvPr id="12" name="Speech Bubble: Rectangle with Corners Rounded 11"/>
          <p:cNvSpPr/>
          <p:nvPr/>
        </p:nvSpPr>
        <p:spPr>
          <a:xfrm>
            <a:off x="359167" y="4245593"/>
            <a:ext cx="2566220" cy="1927123"/>
          </a:xfrm>
          <a:prstGeom prst="wedgeRoundRectCallout">
            <a:avLst>
              <a:gd name="adj1" fmla="val -10871"/>
              <a:gd name="adj2" fmla="val 82398"/>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If you are uncertain about your voter registration status, there’s contact information for the board of elections on the back of the form.</a:t>
            </a:r>
          </a:p>
        </p:txBody>
      </p:sp>
      <p:sp>
        <p:nvSpPr>
          <p:cNvPr id="13" name="Speech Bubble: Rectangle with Corners Rounded 12"/>
          <p:cNvSpPr/>
          <p:nvPr/>
        </p:nvSpPr>
        <p:spPr>
          <a:xfrm>
            <a:off x="3328091" y="1445118"/>
            <a:ext cx="2566220" cy="1927123"/>
          </a:xfrm>
          <a:prstGeom prst="wedgeRoundRectCallout">
            <a:avLst>
              <a:gd name="adj1" fmla="val -10871"/>
              <a:gd name="adj2" fmla="val 82398"/>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We must offer you an opportunity to register to vote each time you apply for services or renew services. It’s the law.</a:t>
            </a:r>
          </a:p>
        </p:txBody>
      </p:sp>
      <p:sp>
        <p:nvSpPr>
          <p:cNvPr id="14" name="Speech Bubble: Rectangle with Corners Rounded 13"/>
          <p:cNvSpPr/>
          <p:nvPr/>
        </p:nvSpPr>
        <p:spPr>
          <a:xfrm>
            <a:off x="6442492" y="1635572"/>
            <a:ext cx="2566220" cy="1927123"/>
          </a:xfrm>
          <a:prstGeom prst="wedgeRoundRectCallout">
            <a:avLst>
              <a:gd name="adj1" fmla="val -10871"/>
              <a:gd name="adj2" fmla="val 82398"/>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Applying to register or declining to register to vote will not affect the amount of assistance that you will be provided by this agency.</a:t>
            </a:r>
          </a:p>
        </p:txBody>
      </p:sp>
      <p:sp>
        <p:nvSpPr>
          <p:cNvPr id="16" name="Speech Bubble: Rectangle with Corners Rounded 15"/>
          <p:cNvSpPr/>
          <p:nvPr/>
        </p:nvSpPr>
        <p:spPr>
          <a:xfrm>
            <a:off x="6442492" y="4245592"/>
            <a:ext cx="2566220" cy="1927123"/>
          </a:xfrm>
          <a:prstGeom prst="wedgeRoundRectCallout">
            <a:avLst>
              <a:gd name="adj1" fmla="val -10871"/>
              <a:gd name="adj2" fmla="val 82398"/>
              <a:gd name="adj3" fmla="val 16667"/>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If you would like help in filling out the voter registration application form, we will help you.</a:t>
            </a:r>
          </a:p>
        </p:txBody>
      </p:sp>
      <p:sp>
        <p:nvSpPr>
          <p:cNvPr id="19" name="Speech Bubble: Rectangle with Corners Rounded 18"/>
          <p:cNvSpPr/>
          <p:nvPr/>
        </p:nvSpPr>
        <p:spPr>
          <a:xfrm>
            <a:off x="9507250" y="1445119"/>
            <a:ext cx="2566220" cy="1927123"/>
          </a:xfrm>
          <a:prstGeom prst="wedgeRoundRectCallout">
            <a:avLst>
              <a:gd name="adj1" fmla="val -10871"/>
              <a:gd name="adj2" fmla="val 82398"/>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You may check your voter registration online at www.NCSBE.gov.</a:t>
            </a:r>
          </a:p>
        </p:txBody>
      </p:sp>
      <p:sp>
        <p:nvSpPr>
          <p:cNvPr id="20" name="Speech Bubble: Rectangle with Corners Rounded 19"/>
          <p:cNvSpPr/>
          <p:nvPr/>
        </p:nvSpPr>
        <p:spPr>
          <a:xfrm>
            <a:off x="9297116" y="4245594"/>
            <a:ext cx="2566220" cy="1927123"/>
          </a:xfrm>
          <a:prstGeom prst="wedgeRoundRectCallout">
            <a:avLst>
              <a:gd name="adj1" fmla="val -10871"/>
              <a:gd name="adj2" fmla="val 8239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The decision whether to seek or accept help is yours. You may fill out the application form in private.’’</a:t>
            </a:r>
          </a:p>
        </p:txBody>
      </p:sp>
      <p:sp>
        <p:nvSpPr>
          <p:cNvPr id="2" name="TextBox 1">
            <a:extLst>
              <a:ext uri="{FF2B5EF4-FFF2-40B4-BE49-F238E27FC236}">
                <a16:creationId xmlns:a16="http://schemas.microsoft.com/office/drawing/2014/main" id="{9A350A2A-6BD8-4FD9-B86B-281D2D703923}"/>
              </a:ext>
            </a:extLst>
          </p:cNvPr>
          <p:cNvSpPr txBox="1"/>
          <p:nvPr/>
        </p:nvSpPr>
        <p:spPr>
          <a:xfrm>
            <a:off x="359167" y="587421"/>
            <a:ext cx="6476796" cy="707886"/>
          </a:xfrm>
          <a:prstGeom prst="rect">
            <a:avLst/>
          </a:prstGeom>
          <a:no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Gill Sans MT" panose="020B0502020104020203"/>
                <a:ea typeface="+mn-ea"/>
                <a:cs typeface="+mn-cs"/>
              </a:rPr>
              <a:t>Other suggested language to use when offering voter registration services</a:t>
            </a:r>
          </a:p>
        </p:txBody>
      </p:sp>
    </p:spTree>
    <p:custDataLst>
      <p:tags r:id="rId1"/>
    </p:custDataLst>
    <p:extLst>
      <p:ext uri="{BB962C8B-B14F-4D97-AF65-F5344CB8AC3E}">
        <p14:creationId xmlns:p14="http://schemas.microsoft.com/office/powerpoint/2010/main" val="1097538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11">
            <a:extLst>
              <a:ext uri="{FF2B5EF4-FFF2-40B4-BE49-F238E27FC236}">
                <a16:creationId xmlns:a16="http://schemas.microsoft.com/office/drawing/2014/main" id="{1BB1D3B0-1E2E-48E2-ACCC-EE147A9A0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13">
            <a:extLst>
              <a:ext uri="{FF2B5EF4-FFF2-40B4-BE49-F238E27FC236}">
                <a16:creationId xmlns:a16="http://schemas.microsoft.com/office/drawing/2014/main" id="{4BB8B191-5BC6-486A-8E6E-13B1C9EEE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15">
            <a:extLst>
              <a:ext uri="{FF2B5EF4-FFF2-40B4-BE49-F238E27FC236}">
                <a16:creationId xmlns:a16="http://schemas.microsoft.com/office/drawing/2014/main" id="{06E3DE27-4115-4B5D-A9DB-3C7CDC82B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17">
            <a:extLst>
              <a:ext uri="{FF2B5EF4-FFF2-40B4-BE49-F238E27FC236}">
                <a16:creationId xmlns:a16="http://schemas.microsoft.com/office/drawing/2014/main" id="{AA5196B7-638B-4DC2-897C-9F49E9D46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8" name="Rectangle 19">
            <a:extLst>
              <a:ext uri="{FF2B5EF4-FFF2-40B4-BE49-F238E27FC236}">
                <a16:creationId xmlns:a16="http://schemas.microsoft.com/office/drawing/2014/main" id="{3B9D99A0-5C95-4ADE-8025-C8F7231BE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 name="Title 4">
            <a:extLst>
              <a:ext uri="{FF2B5EF4-FFF2-40B4-BE49-F238E27FC236}">
                <a16:creationId xmlns:a16="http://schemas.microsoft.com/office/drawing/2014/main" id="{22E52369-E767-4F03-8657-7D4ED89F2711}"/>
              </a:ext>
            </a:extLst>
          </p:cNvPr>
          <p:cNvSpPr>
            <a:spLocks noGrp="1"/>
          </p:cNvSpPr>
          <p:nvPr>
            <p:ph type="title"/>
          </p:nvPr>
        </p:nvSpPr>
        <p:spPr>
          <a:xfrm>
            <a:off x="581190" y="1419225"/>
            <a:ext cx="3433375" cy="2085869"/>
          </a:xfrm>
          <a:effectLst/>
        </p:spPr>
        <p:txBody>
          <a:bodyPr vert="horz" lIns="91440" tIns="45720" rIns="91440" bIns="45720" rtlCol="0" anchor="b">
            <a:normAutofit/>
          </a:bodyPr>
          <a:lstStyle/>
          <a:p>
            <a:r>
              <a:rPr lang="en-US" sz="3600" dirty="0">
                <a:solidFill>
                  <a:schemeClr val="accent1"/>
                </a:solidFill>
              </a:rPr>
              <a:t>Laminated form</a:t>
            </a:r>
          </a:p>
        </p:txBody>
      </p:sp>
      <p:pic>
        <p:nvPicPr>
          <p:cNvPr id="6" name="Picture 5">
            <a:extLst>
              <a:ext uri="{FF2B5EF4-FFF2-40B4-BE49-F238E27FC236}">
                <a16:creationId xmlns:a16="http://schemas.microsoft.com/office/drawing/2014/main" id="{ACA9CCB4-67CE-4CFD-AFE7-42A47761EB93}"/>
              </a:ext>
            </a:extLst>
          </p:cNvPr>
          <p:cNvPicPr>
            <a:picLocks noChangeAspect="1"/>
          </p:cNvPicPr>
          <p:nvPr/>
        </p:nvPicPr>
        <p:blipFill>
          <a:blip r:embed="rId4"/>
          <a:stretch>
            <a:fillRect/>
          </a:stretch>
        </p:blipFill>
        <p:spPr>
          <a:xfrm>
            <a:off x="8118301" y="1136341"/>
            <a:ext cx="3612348" cy="4737506"/>
          </a:xfrm>
          <a:prstGeom prst="rect">
            <a:avLst/>
          </a:prstGeom>
        </p:spPr>
      </p:pic>
      <p:pic>
        <p:nvPicPr>
          <p:cNvPr id="7" name="Picture 6">
            <a:extLst>
              <a:ext uri="{FF2B5EF4-FFF2-40B4-BE49-F238E27FC236}">
                <a16:creationId xmlns:a16="http://schemas.microsoft.com/office/drawing/2014/main" id="{35EDBECA-9487-420D-8051-4A4095CF9C64}"/>
              </a:ext>
            </a:extLst>
          </p:cNvPr>
          <p:cNvPicPr>
            <a:picLocks noChangeAspect="1"/>
          </p:cNvPicPr>
          <p:nvPr/>
        </p:nvPicPr>
        <p:blipFill>
          <a:blip r:embed="rId5"/>
          <a:stretch>
            <a:fillRect/>
          </a:stretch>
        </p:blipFill>
        <p:spPr>
          <a:xfrm>
            <a:off x="4309582" y="1136341"/>
            <a:ext cx="3634681" cy="4735740"/>
          </a:xfrm>
          <a:prstGeom prst="rect">
            <a:avLst/>
          </a:prstGeom>
        </p:spPr>
      </p:pic>
      <p:sp>
        <p:nvSpPr>
          <p:cNvPr id="49" name="Rectangle 21">
            <a:extLst>
              <a:ext uri="{FF2B5EF4-FFF2-40B4-BE49-F238E27FC236}">
                <a16:creationId xmlns:a16="http://schemas.microsoft.com/office/drawing/2014/main" id="{C5FA38F3-CCB8-430C-905D-AB0CAA334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8134" y="638173"/>
            <a:ext cx="3686129" cy="575516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EE7A3E2-6763-48C0-8ACA-83BB40F95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180" y="638174"/>
            <a:ext cx="3680469" cy="575516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extBox 1">
            <a:extLst>
              <a:ext uri="{FF2B5EF4-FFF2-40B4-BE49-F238E27FC236}">
                <a16:creationId xmlns:a16="http://schemas.microsoft.com/office/drawing/2014/main" id="{B882F43D-3955-4D2E-AF45-2083F4AF561C}"/>
              </a:ext>
            </a:extLst>
          </p:cNvPr>
          <p:cNvSpPr txBox="1"/>
          <p:nvPr/>
        </p:nvSpPr>
        <p:spPr>
          <a:xfrm>
            <a:off x="581190" y="3971305"/>
            <a:ext cx="307641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For use in county DSS offices during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In-Person Transactions</a:t>
            </a:r>
          </a:p>
        </p:txBody>
      </p:sp>
    </p:spTree>
    <p:custDataLst>
      <p:tags r:id="rId1"/>
    </p:custDataLst>
    <p:extLst>
      <p:ext uri="{BB962C8B-B14F-4D97-AF65-F5344CB8AC3E}">
        <p14:creationId xmlns:p14="http://schemas.microsoft.com/office/powerpoint/2010/main" val="3442900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3CACEC-B228-46EF-BD0B-343BA370F1CD}"/>
              </a:ext>
            </a:extLst>
          </p:cNvPr>
          <p:cNvSpPr>
            <a:spLocks noGrp="1"/>
          </p:cNvSpPr>
          <p:nvPr>
            <p:ph type="title"/>
          </p:nvPr>
        </p:nvSpPr>
        <p:spPr/>
        <p:txBody>
          <a:bodyPr/>
          <a:lstStyle/>
          <a:p>
            <a:r>
              <a:rPr lang="en-US" dirty="0"/>
              <a:t>In-person Covered transactions</a:t>
            </a:r>
            <a:br>
              <a:rPr lang="en-US" dirty="0"/>
            </a:br>
            <a:r>
              <a:rPr lang="en-US" dirty="0"/>
              <a:t>in NC fast </a:t>
            </a:r>
          </a:p>
        </p:txBody>
      </p:sp>
      <p:graphicFrame>
        <p:nvGraphicFramePr>
          <p:cNvPr id="8" name="Content Placeholder 7">
            <a:extLst>
              <a:ext uri="{FF2B5EF4-FFF2-40B4-BE49-F238E27FC236}">
                <a16:creationId xmlns:a16="http://schemas.microsoft.com/office/drawing/2014/main" id="{8A1B192C-5FC6-45D8-8AEB-499DF1E9AABA}"/>
              </a:ext>
            </a:extLst>
          </p:cNvPr>
          <p:cNvGraphicFramePr>
            <a:graphicFrameLocks noGrp="1"/>
          </p:cNvGraphicFramePr>
          <p:nvPr>
            <p:ph idx="1"/>
            <p:extLst>
              <p:ext uri="{D42A27DB-BD31-4B8C-83A1-F6EECF244321}">
                <p14:modId xmlns:p14="http://schemas.microsoft.com/office/powerpoint/2010/main" val="3025891616"/>
              </p:ext>
            </p:extLst>
          </p:nvPr>
        </p:nvGraphicFramePr>
        <p:xfrm>
          <a:off x="581025" y="1936376"/>
          <a:ext cx="1132769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9656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BB1D3B0-1E2E-48E2-ACCC-EE147A9A0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4BB8B191-5BC6-486A-8E6E-13B1C9EEE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06E3DE27-4115-4B5D-A9DB-3C7CDC82B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AA5196B7-638B-4DC2-897C-9F49E9D46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7" name="Rectangle 56">
            <a:extLst>
              <a:ext uri="{FF2B5EF4-FFF2-40B4-BE49-F238E27FC236}">
                <a16:creationId xmlns:a16="http://schemas.microsoft.com/office/drawing/2014/main" id="{6893B82E-854C-4EBE-9181-3233D76DE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9" name="Rectangle 58">
            <a:extLst>
              <a:ext uri="{FF2B5EF4-FFF2-40B4-BE49-F238E27FC236}">
                <a16:creationId xmlns:a16="http://schemas.microsoft.com/office/drawing/2014/main" id="{962D338C-33B8-4AD2-95E1-F78D10F838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38175"/>
            <a:ext cx="7485542" cy="57523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F888190-2229-4F30-9CDC-EBD2158E69E0}"/>
              </a:ext>
            </a:extLst>
          </p:cNvPr>
          <p:cNvSpPr>
            <a:spLocks noGrp="1"/>
          </p:cNvSpPr>
          <p:nvPr>
            <p:ph type="title"/>
          </p:nvPr>
        </p:nvSpPr>
        <p:spPr>
          <a:xfrm>
            <a:off x="4579243" y="1419225"/>
            <a:ext cx="6798608" cy="2085869"/>
          </a:xfrm>
        </p:spPr>
        <p:txBody>
          <a:bodyPr vert="horz" lIns="91440" tIns="45720" rIns="91440" bIns="45720" rtlCol="0" anchor="b">
            <a:normAutofit/>
          </a:bodyPr>
          <a:lstStyle/>
          <a:p>
            <a:r>
              <a:rPr lang="en-US" sz="3600" dirty="0">
                <a:solidFill>
                  <a:srgbClr val="FFFFFF"/>
                </a:solidFill>
              </a:rPr>
              <a:t>NVRA Agencies &amp; Rules</a:t>
            </a:r>
          </a:p>
        </p:txBody>
      </p:sp>
      <p:sp>
        <p:nvSpPr>
          <p:cNvPr id="61" name="Rectangle 60">
            <a:extLst>
              <a:ext uri="{FF2B5EF4-FFF2-40B4-BE49-F238E27FC236}">
                <a16:creationId xmlns:a16="http://schemas.microsoft.com/office/drawing/2014/main" id="{9E7C66B9-3219-4743-A8FC-126889285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391" y="641102"/>
            <a:ext cx="3695019" cy="2827037"/>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4" name="Graphic 13" descr="Books">
            <a:extLst>
              <a:ext uri="{FF2B5EF4-FFF2-40B4-BE49-F238E27FC236}">
                <a16:creationId xmlns:a16="http://schemas.microsoft.com/office/drawing/2014/main" id="{0DEC2A87-92E6-47D6-8643-A86BFD8269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9308" y="3881900"/>
            <a:ext cx="2160579" cy="2160579"/>
          </a:xfrm>
          <a:prstGeom prst="rect">
            <a:avLst/>
          </a:prstGeom>
        </p:spPr>
      </p:pic>
      <p:pic>
        <p:nvPicPr>
          <p:cNvPr id="11" name="Graphic 10" descr="Scales of justice">
            <a:extLst>
              <a:ext uri="{FF2B5EF4-FFF2-40B4-BE49-F238E27FC236}">
                <a16:creationId xmlns:a16="http://schemas.microsoft.com/office/drawing/2014/main" id="{B5CA04A1-827A-4631-B3BC-C802C70E5A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3499" y="920216"/>
            <a:ext cx="2186388" cy="2186388"/>
          </a:xfrm>
          <a:prstGeom prst="rect">
            <a:avLst/>
          </a:prstGeom>
        </p:spPr>
      </p:pic>
      <p:sp>
        <p:nvSpPr>
          <p:cNvPr id="63" name="Rectangle 62">
            <a:extLst>
              <a:ext uri="{FF2B5EF4-FFF2-40B4-BE49-F238E27FC236}">
                <a16:creationId xmlns:a16="http://schemas.microsoft.com/office/drawing/2014/main" id="{AFC1AFF3-F2FF-40D8-90BB-FBEF274521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134" y="3557674"/>
            <a:ext cx="3695019" cy="2827037"/>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custDataLst>
      <p:tags r:id="rId1"/>
    </p:custDataLst>
    <p:extLst>
      <p:ext uri="{BB962C8B-B14F-4D97-AF65-F5344CB8AC3E}">
        <p14:creationId xmlns:p14="http://schemas.microsoft.com/office/powerpoint/2010/main" val="924667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683F1FFD-1AA8-4EC2-97B9-FEC7564F4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8FF0F8A7-C9E3-49D9-A67E-09FF582C7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0D9A6686-EEFA-4526-9F77-B033BA28EB3A}"/>
              </a:ext>
            </a:extLst>
          </p:cNvPr>
          <p:cNvSpPr txBox="1">
            <a:spLocks/>
          </p:cNvSpPr>
          <p:nvPr/>
        </p:nvSpPr>
        <p:spPr>
          <a:xfrm>
            <a:off x="8120712" y="943331"/>
            <a:ext cx="3546190" cy="1199104"/>
          </a:xfrm>
          <a:prstGeom prst="rect">
            <a:avLst/>
          </a:prstGeom>
        </p:spPr>
        <p:txBody>
          <a:bodyPr vert="horz" lIns="91440" tIns="45720" rIns="91440" bIns="45720" rtlCol="0" anchor="b">
            <a:normAutofit fontScale="77500" lnSpcReduction="20000"/>
          </a:bodyPr>
          <a:lst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2800" b="0" i="0" u="none" strike="noStrike" kern="1200" cap="all" spc="0" normalizeH="0" baseline="0" noProof="0" dirty="0">
                <a:ln>
                  <a:noFill/>
                </a:ln>
                <a:solidFill>
                  <a:srgbClr val="FFFFFF"/>
                </a:solidFill>
                <a:effectLst/>
                <a:uLnTx/>
                <a:uFillTx/>
                <a:latin typeface="Gill Sans MT" panose="020B0502020104020203"/>
                <a:ea typeface="+mj-ea"/>
                <a:cs typeface="+mj-cs"/>
              </a:rPr>
              <a:t>Recording in NC fast: </a:t>
            </a:r>
            <a:r>
              <a:rPr lang="en-US" dirty="0">
                <a:solidFill>
                  <a:srgbClr val="FFFFFF"/>
                </a:solidFill>
                <a:latin typeface="Gill Sans MT" panose="020B0502020104020203"/>
              </a:rPr>
              <a:t>initial </a:t>
            </a:r>
            <a:r>
              <a:rPr kumimoji="0" lang="en-US" sz="2800" b="0" i="0" u="none" strike="noStrike" kern="1200" cap="all" spc="0" normalizeH="0" baseline="0" noProof="0" dirty="0">
                <a:ln>
                  <a:noFill/>
                </a:ln>
                <a:solidFill>
                  <a:srgbClr val="FFFFFF"/>
                </a:solidFill>
                <a:effectLst/>
                <a:uLnTx/>
                <a:uFillTx/>
                <a:latin typeface="Gill Sans MT" panose="020B0502020104020203"/>
                <a:ea typeface="+mj-ea"/>
                <a:cs typeface="+mj-cs"/>
              </a:rPr>
              <a:t>Applications for service or benefits</a:t>
            </a:r>
          </a:p>
        </p:txBody>
      </p:sp>
      <p:grpSp>
        <p:nvGrpSpPr>
          <p:cNvPr id="22" name="Group 21">
            <a:extLst>
              <a:ext uri="{FF2B5EF4-FFF2-40B4-BE49-F238E27FC236}">
                <a16:creationId xmlns:a16="http://schemas.microsoft.com/office/drawing/2014/main" id="{A4274C20-A98B-4AC3-B16A-B7F41CB582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3" name="Rectangle 22">
              <a:extLst>
                <a:ext uri="{FF2B5EF4-FFF2-40B4-BE49-F238E27FC236}">
                  <a16:creationId xmlns:a16="http://schemas.microsoft.com/office/drawing/2014/main" id="{43ECC69B-2243-424A-8237-CF490F8B0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6D2EA3B9-3D17-4510-8464-E74F6726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AA5DFA43-F31D-4C31-8826-6B40A21C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17" name="Picture 16">
            <a:extLst>
              <a:ext uri="{FF2B5EF4-FFF2-40B4-BE49-F238E27FC236}">
                <a16:creationId xmlns:a16="http://schemas.microsoft.com/office/drawing/2014/main" id="{7FD5368E-54BD-4780-85E7-7757CF83A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334" y="618980"/>
            <a:ext cx="7868783" cy="5876504"/>
          </a:xfrm>
          <a:prstGeom prst="rect">
            <a:avLst/>
          </a:prstGeom>
        </p:spPr>
      </p:pic>
      <p:sp>
        <p:nvSpPr>
          <p:cNvPr id="19" name="Rectangle 18">
            <a:extLst>
              <a:ext uri="{FF2B5EF4-FFF2-40B4-BE49-F238E27FC236}">
                <a16:creationId xmlns:a16="http://schemas.microsoft.com/office/drawing/2014/main" id="{D9A48DB6-A050-46D0-92A7-63DA5A05BE03}"/>
              </a:ext>
            </a:extLst>
          </p:cNvPr>
          <p:cNvSpPr/>
          <p:nvPr/>
        </p:nvSpPr>
        <p:spPr>
          <a:xfrm>
            <a:off x="699247" y="3324113"/>
            <a:ext cx="7245903" cy="2743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Title 1">
            <a:extLst>
              <a:ext uri="{FF2B5EF4-FFF2-40B4-BE49-F238E27FC236}">
                <a16:creationId xmlns:a16="http://schemas.microsoft.com/office/drawing/2014/main" id="{688EEB05-69EA-487B-AC40-8EDF7B5D77B7}"/>
              </a:ext>
            </a:extLst>
          </p:cNvPr>
          <p:cNvSpPr txBox="1">
            <a:spLocks/>
          </p:cNvSpPr>
          <p:nvPr/>
        </p:nvSpPr>
        <p:spPr>
          <a:xfrm>
            <a:off x="8163210" y="3324114"/>
            <a:ext cx="3503692" cy="2743200"/>
          </a:xfrm>
          <a:prstGeom prst="rect">
            <a:avLst/>
          </a:prstGeom>
          <a:solidFill>
            <a:srgbClr val="C00000"/>
          </a:solidFill>
        </p:spPr>
        <p:txBody>
          <a:bodyPr vert="horz" lIns="91440" tIns="45720" rIns="91440" bIns="45720" rtlCol="0" anchor="b">
            <a:normAutofit fontScale="62500" lnSpcReduction="20000"/>
          </a:bodyPr>
          <a:lst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lvl="0" indent="-457200" algn="l" defTabSz="457200" rtl="0" eaLnBrk="1" fontAlgn="auto" latinLnBrk="0" hangingPunct="1">
              <a:lnSpc>
                <a:spcPct val="100000"/>
              </a:lnSpc>
              <a:spcBef>
                <a:spcPct val="0"/>
              </a:spcBef>
              <a:spcAft>
                <a:spcPts val="600"/>
              </a:spcAft>
              <a:buClrTx/>
              <a:buSzTx/>
              <a:buFont typeface="Wingdings" panose="05000000000000000000" pitchFamily="2" charset="2"/>
              <a:buChar char="§"/>
              <a:tabLst/>
              <a:defRPr/>
            </a:pPr>
            <a:r>
              <a:rPr kumimoji="0" lang="en-US" sz="2500" b="0" i="0" u="none" strike="noStrike" kern="1200" cap="none" spc="0" normalizeH="0" baseline="0" noProof="0" dirty="0">
                <a:ln>
                  <a:noFill/>
                </a:ln>
                <a:solidFill>
                  <a:srgbClr val="FFFFFF"/>
                </a:solidFill>
                <a:effectLst/>
                <a:uLnTx/>
                <a:uFillTx/>
                <a:latin typeface="Gill Sans MT" panose="020B0502020104020203"/>
                <a:ea typeface="+mj-ea"/>
                <a:cs typeface="+mj-cs"/>
              </a:rPr>
              <a:t>NC FAST displays the same procedure to assist caseworkers through this administrative process</a:t>
            </a:r>
          </a:p>
          <a:p>
            <a:pPr marL="457200" marR="0" lvl="0" indent="-457200" algn="l" defTabSz="457200" rtl="0" eaLnBrk="1" fontAlgn="auto" latinLnBrk="0" hangingPunct="1">
              <a:lnSpc>
                <a:spcPct val="100000"/>
              </a:lnSpc>
              <a:spcBef>
                <a:spcPct val="0"/>
              </a:spcBef>
              <a:spcAft>
                <a:spcPts val="60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srgbClr val="FFFFFF"/>
              </a:solidFill>
              <a:effectLst/>
              <a:uLnTx/>
              <a:uFillTx/>
              <a:latin typeface="Gill Sans MT" panose="020B0502020104020203"/>
              <a:ea typeface="+mj-ea"/>
              <a:cs typeface="+mj-cs"/>
            </a:endParaRPr>
          </a:p>
          <a:p>
            <a:pPr marL="457200" marR="0" lvl="0" indent="-457200" algn="l" defTabSz="457200" rtl="0" eaLnBrk="1" fontAlgn="auto" latinLnBrk="0" hangingPunct="1">
              <a:lnSpc>
                <a:spcPct val="100000"/>
              </a:lnSpc>
              <a:spcBef>
                <a:spcPct val="0"/>
              </a:spcBef>
              <a:spcAft>
                <a:spcPts val="600"/>
              </a:spcAft>
              <a:buClrTx/>
              <a:buSzTx/>
              <a:buFont typeface="Wingdings" panose="05000000000000000000" pitchFamily="2" charset="2"/>
              <a:buChar char="§"/>
              <a:tabLst/>
              <a:defRPr/>
            </a:pPr>
            <a:r>
              <a:rPr kumimoji="0" lang="en-US" sz="2500" b="0" i="0" u="none" strike="noStrike" kern="1200" cap="none" spc="0" normalizeH="0" baseline="0" noProof="0" dirty="0">
                <a:ln>
                  <a:noFill/>
                </a:ln>
                <a:solidFill>
                  <a:srgbClr val="FFFFFF"/>
                </a:solidFill>
                <a:effectLst/>
                <a:uLnTx/>
                <a:uFillTx/>
                <a:latin typeface="Gill Sans MT" panose="020B0502020104020203"/>
                <a:ea typeface="+mj-ea"/>
                <a:cs typeface="+mj-cs"/>
              </a:rPr>
              <a:t>Caseworkers should record the client’s answer to the voter preference question by selecting the “yes”, “no” or leave as default to “Please Select” if the client doesn’t answer</a:t>
            </a:r>
          </a:p>
          <a:p>
            <a:pPr marL="457200" marR="0" lvl="0" indent="-457200" algn="l" defTabSz="457200" rtl="0" eaLnBrk="1" fontAlgn="auto" latinLnBrk="0" hangingPunct="1">
              <a:lnSpc>
                <a:spcPct val="100000"/>
              </a:lnSpc>
              <a:spcBef>
                <a:spcPct val="0"/>
              </a:spcBef>
              <a:spcAft>
                <a:spcPts val="60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FFFFFF"/>
              </a:solidFill>
              <a:effectLst/>
              <a:uLnTx/>
              <a:uFillTx/>
              <a:latin typeface="Gill Sans MT" panose="020B0502020104020203"/>
              <a:ea typeface="+mj-ea"/>
              <a:cs typeface="+mj-cs"/>
            </a:endParaRPr>
          </a:p>
        </p:txBody>
      </p:sp>
    </p:spTree>
    <p:custDataLst>
      <p:tags r:id="rId1"/>
    </p:custDataLst>
    <p:extLst>
      <p:ext uri="{BB962C8B-B14F-4D97-AF65-F5344CB8AC3E}">
        <p14:creationId xmlns:p14="http://schemas.microsoft.com/office/powerpoint/2010/main" val="187690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BB1D3B0-1E2E-48E2-ACCC-EE147A9A0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4BB8B191-5BC6-486A-8E6E-13B1C9EEE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06E3DE27-4115-4B5D-A9DB-3C7CDC82B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AA5196B7-638B-4DC2-897C-9F49E9D46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2" name="Rectangle 41">
            <a:extLst>
              <a:ext uri="{FF2B5EF4-FFF2-40B4-BE49-F238E27FC236}">
                <a16:creationId xmlns:a16="http://schemas.microsoft.com/office/drawing/2014/main" id="{DC06AC06-3E78-417A-80C4-530D34F7C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26BB7DEC-21CF-4DAD-BD00-06A1BF5989A6}"/>
              </a:ext>
            </a:extLst>
          </p:cNvPr>
          <p:cNvSpPr>
            <a:spLocks noGrp="1"/>
          </p:cNvSpPr>
          <p:nvPr>
            <p:ph type="title"/>
          </p:nvPr>
        </p:nvSpPr>
        <p:spPr>
          <a:xfrm>
            <a:off x="444782" y="4382296"/>
            <a:ext cx="5024843" cy="1552678"/>
          </a:xfrm>
        </p:spPr>
        <p:txBody>
          <a:bodyPr vert="horz" lIns="91440" tIns="45720" rIns="91440" bIns="45720" rtlCol="0" anchor="b">
            <a:normAutofit fontScale="90000"/>
          </a:bodyPr>
          <a:lstStyle/>
          <a:p>
            <a:r>
              <a:rPr lang="en-US" sz="3600" dirty="0">
                <a:solidFill>
                  <a:schemeClr val="accent1"/>
                </a:solidFill>
              </a:rPr>
              <a:t>NC FAST: Summary  </a:t>
            </a:r>
            <a:br>
              <a:rPr lang="en-US" sz="3600" dirty="0">
                <a:solidFill>
                  <a:schemeClr val="accent1"/>
                </a:solidFill>
              </a:rPr>
            </a:br>
            <a:r>
              <a:rPr lang="en-US" sz="3600" dirty="0">
                <a:solidFill>
                  <a:schemeClr val="accent1"/>
                </a:solidFill>
              </a:rPr>
              <a:t>of benefits application</a:t>
            </a:r>
          </a:p>
        </p:txBody>
      </p:sp>
      <p:pic>
        <p:nvPicPr>
          <p:cNvPr id="3" name="Picture 2">
            <a:extLst>
              <a:ext uri="{FF2B5EF4-FFF2-40B4-BE49-F238E27FC236}">
                <a16:creationId xmlns:a16="http://schemas.microsoft.com/office/drawing/2014/main" id="{9F70E268-3CA1-4F48-AF4B-3890E45F6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83" y="834342"/>
            <a:ext cx="7410141" cy="3415207"/>
          </a:xfrm>
          <a:prstGeom prst="rect">
            <a:avLst/>
          </a:prstGeom>
        </p:spPr>
      </p:pic>
      <p:sp>
        <p:nvSpPr>
          <p:cNvPr id="44" name="Rectangle 43">
            <a:extLst>
              <a:ext uri="{FF2B5EF4-FFF2-40B4-BE49-F238E27FC236}">
                <a16:creationId xmlns:a16="http://schemas.microsoft.com/office/drawing/2014/main" id="{BDC763D0-1637-437D-BF58-68258F18D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40875"/>
            <a:ext cx="7497730" cy="364918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C4F1439A-FB15-4541-9A9C-1D784B6FC469}"/>
              </a:ext>
            </a:extLst>
          </p:cNvPr>
          <p:cNvPicPr/>
          <p:nvPr/>
        </p:nvPicPr>
        <p:blipFill rotWithShape="1">
          <a:blip r:embed="rId5">
            <a:extLst>
              <a:ext uri="{28A0092B-C50C-407E-A947-70E740481C1C}">
                <a14:useLocalDpi xmlns:a14="http://schemas.microsoft.com/office/drawing/2010/main" val="0"/>
              </a:ext>
            </a:extLst>
          </a:blip>
          <a:srcRect b="23590"/>
          <a:stretch/>
        </p:blipFill>
        <p:spPr bwMode="auto">
          <a:xfrm>
            <a:off x="8036239" y="830786"/>
            <a:ext cx="3673161" cy="3418763"/>
          </a:xfrm>
          <a:prstGeom prst="rect">
            <a:avLst/>
          </a:prstGeom>
          <a:noFill/>
        </p:spPr>
      </p:pic>
      <p:sp>
        <p:nvSpPr>
          <p:cNvPr id="46" name="Rectangle 45">
            <a:extLst>
              <a:ext uri="{FF2B5EF4-FFF2-40B4-BE49-F238E27FC236}">
                <a16:creationId xmlns:a16="http://schemas.microsoft.com/office/drawing/2014/main" id="{7C505C60-990C-4529-AB2F-19E35D313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40875"/>
            <a:ext cx="3702878" cy="364918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0D51F71B-A3E9-4709-9485-6640C92C83C9}"/>
              </a:ext>
            </a:extLst>
          </p:cNvPr>
          <p:cNvSpPr txBox="1"/>
          <p:nvPr/>
        </p:nvSpPr>
        <p:spPr>
          <a:xfrm>
            <a:off x="5952226" y="4386480"/>
            <a:ext cx="5757174" cy="231601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Voter Preference Question is prominently displayed</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05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The client’s response to the Voter Preference Question is displayed</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1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The display box is immediately above the space for the client’s signature.</a:t>
            </a:r>
          </a:p>
        </p:txBody>
      </p:sp>
    </p:spTree>
    <p:custDataLst>
      <p:tags r:id="rId1"/>
    </p:custDataLst>
    <p:extLst>
      <p:ext uri="{BB962C8B-B14F-4D97-AF65-F5344CB8AC3E}">
        <p14:creationId xmlns:p14="http://schemas.microsoft.com/office/powerpoint/2010/main" val="187962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3">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15">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17">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19">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4" name="Rectangle 21">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5" name="Rectangle 23">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EB4A5E19-44F2-4979-B3E8-9C1EF635B251}"/>
              </a:ext>
            </a:extLst>
          </p:cNvPr>
          <p:cNvSpPr>
            <a:spLocks noGrp="1"/>
          </p:cNvSpPr>
          <p:nvPr>
            <p:ph type="title"/>
          </p:nvPr>
        </p:nvSpPr>
        <p:spPr>
          <a:xfrm>
            <a:off x="762121" y="960723"/>
            <a:ext cx="4968489" cy="1013800"/>
          </a:xfrm>
        </p:spPr>
        <p:txBody>
          <a:bodyPr vert="horz" lIns="91440" tIns="45720" rIns="91440" bIns="45720" rtlCol="0" anchor="b">
            <a:normAutofit/>
          </a:bodyPr>
          <a:lstStyle/>
          <a:p>
            <a:r>
              <a:rPr lang="en-US" dirty="0">
                <a:solidFill>
                  <a:srgbClr val="FFFFFF"/>
                </a:solidFill>
              </a:rPr>
              <a:t>Recording in NC FAST: recertifications</a:t>
            </a:r>
          </a:p>
        </p:txBody>
      </p:sp>
      <p:sp>
        <p:nvSpPr>
          <p:cNvPr id="36" name="Rectangle 25">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E9FE7F25-F068-4E2A-BAE6-5B51AA5BC9A9}"/>
              </a:ext>
            </a:extLst>
          </p:cNvPr>
          <p:cNvSpPr txBox="1"/>
          <p:nvPr/>
        </p:nvSpPr>
        <p:spPr>
          <a:xfrm>
            <a:off x="749423" y="2375804"/>
            <a:ext cx="4947221" cy="3107458"/>
          </a:xfrm>
          <a:prstGeom prst="rect">
            <a:avLst/>
          </a:prstGeom>
          <a:solidFill>
            <a:srgbClr val="C00000"/>
          </a:solidFill>
        </p:spPr>
        <p:txBody>
          <a:bodyPr vert="horz" lIns="91440" tIns="45720" rIns="91440" bIns="45720" rtlCol="0" anchor="ctr">
            <a:normAutofit/>
          </a:bodyPr>
          <a:lstStyle/>
          <a:p>
            <a:pPr marL="285750" marR="0" lvl="0" indent="-285750" algn="l" defTabSz="457200" rtl="0" eaLnBrk="1" fontAlgn="auto" latinLnBrk="0" hangingPunct="1">
              <a:lnSpc>
                <a:spcPct val="100000"/>
              </a:lnSpc>
              <a:spcBef>
                <a:spcPct val="20000"/>
              </a:spcBef>
              <a:spcAft>
                <a:spcPts val="600"/>
              </a:spcAft>
              <a:buClr>
                <a:prstClr val="white"/>
              </a:buClr>
              <a:buSzPct val="92000"/>
              <a:buFont typeface="Wingdings 2" panose="05020102010507070707" pitchFamily="18" charset="2"/>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NC FAST has a section that captures voter registration data regarding Recertifications</a:t>
            </a:r>
          </a:p>
          <a:p>
            <a:pPr marL="285750" marR="0" lvl="0" indent="-285750" algn="l" defTabSz="457200" rtl="0" eaLnBrk="1" fontAlgn="auto" latinLnBrk="0" hangingPunct="1">
              <a:lnSpc>
                <a:spcPct val="100000"/>
              </a:lnSpc>
              <a:spcBef>
                <a:spcPct val="20000"/>
              </a:spcBef>
              <a:spcAft>
                <a:spcPts val="600"/>
              </a:spcAft>
              <a:buClr>
                <a:prstClr val="white"/>
              </a:buClr>
              <a:buSzPct val="92000"/>
              <a:buFont typeface="Wingdings 2" panose="05020102010507070707" pitchFamily="18" charset="2"/>
              <a:buChar char=""/>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ct val="20000"/>
              </a:spcBef>
              <a:spcAft>
                <a:spcPts val="600"/>
              </a:spcAft>
              <a:buClr>
                <a:prstClr val="white"/>
              </a:buClr>
              <a:buSzPct val="92000"/>
              <a:buFont typeface="Wingdings 2" panose="05020102010507070707" pitchFamily="18" charset="2"/>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Use the Voter Registration section to record the client’s response to voter registration services</a:t>
            </a:r>
          </a:p>
        </p:txBody>
      </p:sp>
      <p:sp>
        <p:nvSpPr>
          <p:cNvPr id="30" name="Rectangle 29">
            <a:extLst>
              <a:ext uri="{FF2B5EF4-FFF2-40B4-BE49-F238E27FC236}">
                <a16:creationId xmlns:a16="http://schemas.microsoft.com/office/drawing/2014/main" id="{C5F09389-6A8E-46D6-B5F4-A3C55FAE6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4" name="Group 3">
            <a:extLst>
              <a:ext uri="{FF2B5EF4-FFF2-40B4-BE49-F238E27FC236}">
                <a16:creationId xmlns:a16="http://schemas.microsoft.com/office/drawing/2014/main" id="{9B243628-4EB0-40DC-A227-F1B560C474FF}"/>
              </a:ext>
            </a:extLst>
          </p:cNvPr>
          <p:cNvGrpSpPr/>
          <p:nvPr/>
        </p:nvGrpSpPr>
        <p:grpSpPr>
          <a:xfrm>
            <a:off x="6819685" y="960723"/>
            <a:ext cx="4249271" cy="4945656"/>
            <a:chOff x="6819685" y="960723"/>
            <a:chExt cx="4249271" cy="4945656"/>
          </a:xfrm>
        </p:grpSpPr>
        <p:pic>
          <p:nvPicPr>
            <p:cNvPr id="9" name="Picture 8">
              <a:extLst>
                <a:ext uri="{FF2B5EF4-FFF2-40B4-BE49-F238E27FC236}">
                  <a16:creationId xmlns:a16="http://schemas.microsoft.com/office/drawing/2014/main" id="{32D55183-B7FE-4683-AA53-9BFA69D88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739" y="960723"/>
              <a:ext cx="4043164" cy="4945656"/>
            </a:xfrm>
            <a:prstGeom prst="rect">
              <a:avLst/>
            </a:prstGeom>
          </p:spPr>
        </p:pic>
        <p:sp>
          <p:nvSpPr>
            <p:cNvPr id="27" name="Rectangle 26">
              <a:extLst>
                <a:ext uri="{FF2B5EF4-FFF2-40B4-BE49-F238E27FC236}">
                  <a16:creationId xmlns:a16="http://schemas.microsoft.com/office/drawing/2014/main" id="{FC266503-D2CE-4620-A04D-951F356FD266}"/>
                </a:ext>
              </a:extLst>
            </p:cNvPr>
            <p:cNvSpPr/>
            <p:nvPr/>
          </p:nvSpPr>
          <p:spPr>
            <a:xfrm>
              <a:off x="6819685" y="2796989"/>
              <a:ext cx="4249271" cy="1527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Tree>
    <p:custDataLst>
      <p:tags r:id="rId1"/>
    </p:custDataLst>
    <p:extLst>
      <p:ext uri="{BB962C8B-B14F-4D97-AF65-F5344CB8AC3E}">
        <p14:creationId xmlns:p14="http://schemas.microsoft.com/office/powerpoint/2010/main" val="2937842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B1D3B0-1E2E-48E2-ACCC-EE147A9A0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BB8B191-5BC6-486A-8E6E-13B1C9EEE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06E3DE27-4115-4B5D-A9DB-3C7CDC82B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C4E03DE-1C4E-4337-B54B-247C1E94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B1CC0937-4B54-4AB8-9605-7DEED9993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6" name="Rectangle 25">
            <a:extLst>
              <a:ext uri="{FF2B5EF4-FFF2-40B4-BE49-F238E27FC236}">
                <a16:creationId xmlns:a16="http://schemas.microsoft.com/office/drawing/2014/main" id="{BE3EDEA1-97CC-41C2-BE54-EA64ACE7F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EB4A5E19-44F2-4979-B3E8-9C1EF635B251}"/>
              </a:ext>
            </a:extLst>
          </p:cNvPr>
          <p:cNvSpPr>
            <a:spLocks noGrp="1"/>
          </p:cNvSpPr>
          <p:nvPr>
            <p:ph type="title"/>
          </p:nvPr>
        </p:nvSpPr>
        <p:spPr>
          <a:xfrm>
            <a:off x="4410634" y="702156"/>
            <a:ext cx="7200173" cy="1013800"/>
          </a:xfrm>
        </p:spPr>
        <p:txBody>
          <a:bodyPr vert="horz" lIns="91440" tIns="45720" rIns="91440" bIns="45720" rtlCol="0" anchor="b">
            <a:normAutofit/>
          </a:bodyPr>
          <a:lstStyle/>
          <a:p>
            <a:r>
              <a:rPr lang="en-US" dirty="0"/>
              <a:t>Recording in NC fast: distribution of voter registration Application</a:t>
            </a:r>
          </a:p>
        </p:txBody>
      </p:sp>
      <p:sp>
        <p:nvSpPr>
          <p:cNvPr id="28" name="Rectangle 27">
            <a:extLst>
              <a:ext uri="{FF2B5EF4-FFF2-40B4-BE49-F238E27FC236}">
                <a16:creationId xmlns:a16="http://schemas.microsoft.com/office/drawing/2014/main" id="{9926A5DB-A90A-4941-81F5-DF0E44A29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391" y="641102"/>
            <a:ext cx="3695019" cy="28270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AB1B71B9-532D-4BBD-BEBA-D028ACC08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134" y="3557674"/>
            <a:ext cx="3695019" cy="28270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extBox 1">
            <a:extLst>
              <a:ext uri="{FF2B5EF4-FFF2-40B4-BE49-F238E27FC236}">
                <a16:creationId xmlns:a16="http://schemas.microsoft.com/office/drawing/2014/main" id="{7168856B-B029-4F6C-8555-FBA756B7919B}"/>
              </a:ext>
            </a:extLst>
          </p:cNvPr>
          <p:cNvSpPr txBox="1"/>
          <p:nvPr/>
        </p:nvSpPr>
        <p:spPr>
          <a:xfrm>
            <a:off x="4340671" y="1898702"/>
            <a:ext cx="7208957" cy="4577402"/>
          </a:xfrm>
          <a:prstGeom prst="rect">
            <a:avLst/>
          </a:prstGeom>
        </p:spPr>
        <p:txBody>
          <a:bodyPr vert="horz" lIns="91440" tIns="45720" rIns="91440" bIns="45720" rtlCol="0" anchor="ctr">
            <a:normAutofit/>
          </a:bodyPr>
          <a:lstStyle/>
          <a:p>
            <a:pPr marL="285750" marR="0" lvl="0" indent="-285750" algn="l" defTabSz="457200" rtl="0" eaLnBrk="1" fontAlgn="auto" latinLnBrk="0" hangingPunct="1">
              <a:lnSpc>
                <a:spcPct val="100000"/>
              </a:lnSpc>
              <a:spcBef>
                <a:spcPct val="20000"/>
              </a:spcBef>
              <a:spcAft>
                <a:spcPts val="600"/>
              </a:spcAft>
              <a:buClr>
                <a:srgbClr val="629DD1"/>
              </a:buClr>
              <a:buSzPct val="92000"/>
              <a:buFont typeface="Wingdings" panose="05000000000000000000" pitchFamily="2" charset="2"/>
              <a:buChar char="§"/>
              <a:tabLst/>
              <a:defRPr/>
            </a:pPr>
            <a:r>
              <a:rPr kumimoji="0" lang="en-US" sz="1800" b="0" i="0" u="none" strike="noStrike" kern="1200" cap="none" spc="0" normalizeH="0" baseline="0" noProof="0" dirty="0">
                <a:ln>
                  <a:noFill/>
                </a:ln>
                <a:solidFill>
                  <a:srgbClr val="242852"/>
                </a:solidFill>
                <a:effectLst/>
                <a:uLnTx/>
                <a:uFillTx/>
                <a:latin typeface="Gill Sans MT" panose="020B0502020104020203"/>
                <a:ea typeface="+mn-ea"/>
                <a:cs typeface="+mn-cs"/>
              </a:rPr>
              <a:t>Under Voter Registration Details in the Evidence Queue select “yes” or “no” to record if the client requested registration services.</a:t>
            </a:r>
          </a:p>
          <a:p>
            <a:pPr marL="285750" marR="0" lvl="0" indent="-285750" algn="l" defTabSz="457200" rtl="0" eaLnBrk="1" fontAlgn="auto" latinLnBrk="0" hangingPunct="1">
              <a:lnSpc>
                <a:spcPct val="100000"/>
              </a:lnSpc>
              <a:spcBef>
                <a:spcPct val="20000"/>
              </a:spcBef>
              <a:spcAft>
                <a:spcPts val="600"/>
              </a:spcAft>
              <a:buClr>
                <a:srgbClr val="629DD1"/>
              </a:buClr>
              <a:buSzPct val="92000"/>
              <a:buFont typeface="Wingdings" panose="05000000000000000000" pitchFamily="2" charset="2"/>
              <a:buChar char="§"/>
              <a:tabLst/>
              <a:defRPr/>
            </a:pPr>
            <a:r>
              <a:rPr kumimoji="0" lang="en-US" sz="1800" b="0" i="0" u="none" strike="noStrike" kern="1200" cap="none" spc="0" normalizeH="0" baseline="0" noProof="0" dirty="0">
                <a:ln>
                  <a:noFill/>
                </a:ln>
                <a:solidFill>
                  <a:srgbClr val="242852"/>
                </a:solidFill>
                <a:effectLst/>
                <a:uLnTx/>
                <a:uFillTx/>
                <a:latin typeface="Gill Sans MT" panose="020B0502020104020203"/>
                <a:ea typeface="+mn-ea"/>
                <a:cs typeface="+mn-cs"/>
              </a:rPr>
              <a:t>A drop-down box has been added in NC FAST to confirm voter registration services have been provided to a client.</a:t>
            </a:r>
          </a:p>
          <a:p>
            <a:pPr marL="285750" marR="0" lvl="0" indent="-285750" algn="l" defTabSz="457200" rtl="0" eaLnBrk="1" fontAlgn="auto" latinLnBrk="0" hangingPunct="1">
              <a:lnSpc>
                <a:spcPct val="100000"/>
              </a:lnSpc>
              <a:spcBef>
                <a:spcPct val="20000"/>
              </a:spcBef>
              <a:spcAft>
                <a:spcPts val="600"/>
              </a:spcAft>
              <a:buClr>
                <a:srgbClr val="629DD1"/>
              </a:buClr>
              <a:buSzPct val="92000"/>
              <a:buFont typeface="Wingdings" panose="05000000000000000000" pitchFamily="2" charset="2"/>
              <a:buChar char="§"/>
              <a:tabLst/>
              <a:defRPr/>
            </a:pPr>
            <a:r>
              <a:rPr kumimoji="0" lang="en-US" sz="1800" b="0" i="0" u="none" strike="noStrike" kern="1200" cap="none" spc="0" normalizeH="0" baseline="0" noProof="0" dirty="0">
                <a:ln>
                  <a:noFill/>
                </a:ln>
                <a:solidFill>
                  <a:srgbClr val="242852"/>
                </a:solidFill>
                <a:effectLst/>
                <a:uLnTx/>
                <a:uFillTx/>
                <a:latin typeface="Gill Sans MT" panose="020B0502020104020203"/>
                <a:ea typeface="+mn-ea"/>
                <a:cs typeface="+mn-cs"/>
              </a:rPr>
              <a:t>Caseworkers should use the drop-down box to confirm that they have </a:t>
            </a:r>
            <a:r>
              <a:rPr kumimoji="0" lang="en-US" sz="1800" b="0" i="0" u="none" strike="noStrike" kern="1200" cap="none" spc="0" normalizeH="0" baseline="0" noProof="0" dirty="0">
                <a:ln>
                  <a:noFill/>
                </a:ln>
                <a:solidFill>
                  <a:srgbClr val="C00000"/>
                </a:solidFill>
                <a:effectLst/>
                <a:uLnTx/>
                <a:uFillTx/>
                <a:latin typeface="Gill Sans MT" panose="020B0502020104020203"/>
                <a:ea typeface="+mn-ea"/>
                <a:cs typeface="+mn-cs"/>
              </a:rPr>
              <a:t>provided a Voter Registration Application </a:t>
            </a:r>
            <a:r>
              <a:rPr kumimoji="0" lang="en-US" sz="1800" b="0" i="0" u="none" strike="noStrike" kern="1200" cap="none" spc="0" normalizeH="0" baseline="0" noProof="0" dirty="0">
                <a:ln>
                  <a:noFill/>
                </a:ln>
                <a:solidFill>
                  <a:srgbClr val="242852">
                    <a:lumMod val="75000"/>
                  </a:srgbClr>
                </a:solidFill>
                <a:effectLst/>
                <a:uLnTx/>
                <a:uFillTx/>
                <a:latin typeface="Gill Sans MT" panose="020B0502020104020203"/>
                <a:ea typeface="+mn-ea"/>
                <a:cs typeface="+mn-cs"/>
              </a:rPr>
              <a:t>during an </a:t>
            </a:r>
            <a:r>
              <a:rPr kumimoji="0" lang="en-US" sz="1800" b="0" i="0" u="none" strike="noStrike" kern="1200" cap="none" spc="0" normalizeH="0" baseline="0" noProof="0" dirty="0">
                <a:ln>
                  <a:noFill/>
                </a:ln>
                <a:solidFill>
                  <a:srgbClr val="C00000"/>
                </a:solidFill>
                <a:effectLst/>
                <a:uLnTx/>
                <a:uFillTx/>
                <a:latin typeface="Gill Sans MT" panose="020B0502020104020203"/>
                <a:ea typeface="+mn-ea"/>
                <a:cs typeface="+mn-cs"/>
              </a:rPr>
              <a:t>In-Person Transaction </a:t>
            </a:r>
            <a:r>
              <a:rPr kumimoji="0" lang="en-US" sz="1800" b="0" i="0" u="none" strike="noStrike" kern="1200" cap="none" spc="0" normalizeH="0" baseline="0" noProof="0" dirty="0">
                <a:ln>
                  <a:noFill/>
                </a:ln>
                <a:solidFill>
                  <a:srgbClr val="242852"/>
                </a:solidFill>
                <a:effectLst/>
                <a:uLnTx/>
                <a:uFillTx/>
                <a:latin typeface="Gill Sans MT" panose="020B0502020104020203"/>
                <a:ea typeface="+mn-ea"/>
                <a:cs typeface="+mn-cs"/>
              </a:rPr>
              <a:t>or </a:t>
            </a:r>
            <a:r>
              <a:rPr kumimoji="0" lang="en-US" sz="1800" b="0" i="0" u="none" strike="noStrike" kern="1200" cap="none" spc="0" normalizeH="0" baseline="0" noProof="0" dirty="0">
                <a:ln>
                  <a:noFill/>
                </a:ln>
                <a:solidFill>
                  <a:srgbClr val="C00000"/>
                </a:solidFill>
                <a:effectLst/>
                <a:uLnTx/>
                <a:uFillTx/>
                <a:latin typeface="Gill Sans MT" panose="020B0502020104020203"/>
                <a:ea typeface="+mn-ea"/>
                <a:cs typeface="+mn-cs"/>
              </a:rPr>
              <a:t>mailed the required Voter Registration Application </a:t>
            </a:r>
            <a:r>
              <a:rPr kumimoji="0" lang="en-US" sz="1800" b="0" i="0" u="none" strike="noStrike" kern="1200" cap="none" spc="0" normalizeH="0" baseline="0" noProof="0" dirty="0">
                <a:ln>
                  <a:noFill/>
                </a:ln>
                <a:solidFill>
                  <a:srgbClr val="242852"/>
                </a:solidFill>
                <a:effectLst/>
                <a:uLnTx/>
                <a:uFillTx/>
                <a:latin typeface="Gill Sans MT" panose="020B0502020104020203"/>
                <a:ea typeface="+mn-ea"/>
                <a:cs typeface="+mn-cs"/>
              </a:rPr>
              <a:t>to clients following </a:t>
            </a:r>
            <a:r>
              <a:rPr kumimoji="0" lang="en-US" sz="1800" b="0" i="0" u="none" strike="noStrike" kern="1200" cap="none" spc="0" normalizeH="0" baseline="0" noProof="0" dirty="0">
                <a:ln>
                  <a:noFill/>
                </a:ln>
                <a:solidFill>
                  <a:srgbClr val="242852">
                    <a:lumMod val="75000"/>
                  </a:srgbClr>
                </a:solidFill>
                <a:effectLst/>
                <a:uLnTx/>
                <a:uFillTx/>
                <a:latin typeface="Gill Sans MT" panose="020B0502020104020203"/>
                <a:ea typeface="+mn-ea"/>
                <a:cs typeface="+mn-cs"/>
              </a:rPr>
              <a:t>a</a:t>
            </a:r>
            <a:r>
              <a:rPr kumimoji="0" lang="en-US" sz="1800" b="0" i="0" u="none" strike="noStrike" kern="1200" cap="none" spc="0" normalizeH="0" baseline="0" noProof="0" dirty="0">
                <a:ln>
                  <a:noFill/>
                </a:ln>
                <a:solidFill>
                  <a:srgbClr val="C00000"/>
                </a:solidFill>
                <a:effectLst/>
                <a:uLnTx/>
                <a:uFillTx/>
                <a:latin typeface="Gill Sans MT" panose="020B0502020104020203"/>
                <a:ea typeface="+mn-ea"/>
                <a:cs typeface="+mn-cs"/>
              </a:rPr>
              <a:t> transaction in which a mailing is required.  </a:t>
            </a:r>
          </a:p>
          <a:p>
            <a:pPr marL="285750" marR="0" lvl="0" indent="-285750" algn="l" defTabSz="457200" rtl="0" eaLnBrk="1" fontAlgn="auto" latinLnBrk="0" hangingPunct="1">
              <a:lnSpc>
                <a:spcPct val="100000"/>
              </a:lnSpc>
              <a:spcBef>
                <a:spcPct val="20000"/>
              </a:spcBef>
              <a:spcAft>
                <a:spcPts val="600"/>
              </a:spcAft>
              <a:buClr>
                <a:srgbClr val="629DD1"/>
              </a:buClr>
              <a:buSzPct val="92000"/>
              <a:buFont typeface="Wingdings" panose="05000000000000000000" pitchFamily="2" charset="2"/>
              <a:buChar char="§"/>
              <a:tabLst/>
              <a:defRPr/>
            </a:pPr>
            <a:r>
              <a:rPr kumimoji="0" lang="en-US" sz="1800" b="0" i="0" u="none" strike="noStrike" kern="1200" cap="none" spc="0" normalizeH="0" baseline="0" noProof="0" dirty="0">
                <a:ln>
                  <a:noFill/>
                </a:ln>
                <a:solidFill>
                  <a:srgbClr val="242852"/>
                </a:solidFill>
                <a:effectLst/>
                <a:uLnTx/>
                <a:uFillTx/>
                <a:latin typeface="Gill Sans MT" panose="020B0502020104020203"/>
                <a:ea typeface="+mn-ea"/>
                <a:cs typeface="+mn-cs"/>
              </a:rPr>
              <a:t>Caseworkers have the following dropdown options:</a:t>
            </a:r>
          </a:p>
          <a:p>
            <a:pPr marL="742950" marR="0" lvl="1" indent="-285750" algn="l" defTabSz="457200" rtl="0" eaLnBrk="1" fontAlgn="auto" latinLnBrk="0" hangingPunct="1">
              <a:lnSpc>
                <a:spcPct val="100000"/>
              </a:lnSpc>
              <a:spcBef>
                <a:spcPct val="20000"/>
              </a:spcBef>
              <a:spcAft>
                <a:spcPts val="600"/>
              </a:spcAft>
              <a:buClr>
                <a:srgbClr val="629DD1"/>
              </a:buClr>
              <a:buSzPct val="92000"/>
              <a:buFont typeface="Wingdings" panose="05000000000000000000" pitchFamily="2" charset="2"/>
              <a:buChar char="§"/>
              <a:tabLst/>
              <a:defRPr/>
            </a:pPr>
            <a:r>
              <a:rPr kumimoji="0" lang="en-US" sz="1800" b="0" i="0" u="none" strike="noStrike" kern="1200" cap="none" spc="0" normalizeH="0" baseline="0" noProof="0" dirty="0">
                <a:ln>
                  <a:noFill/>
                </a:ln>
                <a:solidFill>
                  <a:srgbClr val="242852"/>
                </a:solidFill>
                <a:effectLst/>
                <a:uLnTx/>
                <a:uFillTx/>
                <a:latin typeface="Gill Sans MT" panose="020B0502020104020203"/>
                <a:ea typeface="+mn-ea"/>
                <a:cs typeface="+mn-cs"/>
              </a:rPr>
              <a:t>“Voter registration provided to/handed to Client”</a:t>
            </a:r>
          </a:p>
          <a:p>
            <a:pPr marL="742950" marR="0" lvl="1" indent="-285750" algn="l" defTabSz="457200" rtl="0" eaLnBrk="1" fontAlgn="auto" latinLnBrk="0" hangingPunct="1">
              <a:lnSpc>
                <a:spcPct val="100000"/>
              </a:lnSpc>
              <a:spcBef>
                <a:spcPct val="20000"/>
              </a:spcBef>
              <a:spcAft>
                <a:spcPts val="600"/>
              </a:spcAft>
              <a:buClr>
                <a:srgbClr val="629DD1"/>
              </a:buClr>
              <a:buSzPct val="92000"/>
              <a:buFont typeface="Wingdings" panose="05000000000000000000" pitchFamily="2" charset="2"/>
              <a:buChar char="§"/>
              <a:tabLst/>
              <a:defRPr/>
            </a:pPr>
            <a:r>
              <a:rPr kumimoji="0" lang="en-US" sz="1800" b="0" i="0" u="none" strike="noStrike" kern="1200" cap="none" spc="0" normalizeH="0" baseline="0" noProof="0" dirty="0">
                <a:ln>
                  <a:noFill/>
                </a:ln>
                <a:solidFill>
                  <a:srgbClr val="242852"/>
                </a:solidFill>
                <a:effectLst/>
                <a:uLnTx/>
                <a:uFillTx/>
                <a:latin typeface="Gill Sans MT" panose="020B0502020104020203"/>
                <a:ea typeface="+mn-ea"/>
                <a:cs typeface="+mn-cs"/>
              </a:rPr>
              <a:t>“Voter registration mailed to Client.” </a:t>
            </a:r>
          </a:p>
        </p:txBody>
      </p:sp>
      <p:sp>
        <p:nvSpPr>
          <p:cNvPr id="69" name="Rectangle 68">
            <a:extLst>
              <a:ext uri="{FF2B5EF4-FFF2-40B4-BE49-F238E27FC236}">
                <a16:creationId xmlns:a16="http://schemas.microsoft.com/office/drawing/2014/main" id="{083BB493-D881-4FE0-A366-8E1ED2684144}"/>
              </a:ext>
            </a:extLst>
          </p:cNvPr>
          <p:cNvSpPr/>
          <p:nvPr/>
        </p:nvSpPr>
        <p:spPr>
          <a:xfrm>
            <a:off x="505471" y="1373632"/>
            <a:ext cx="1877657" cy="11298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3" name="Group 2">
            <a:extLst>
              <a:ext uri="{FF2B5EF4-FFF2-40B4-BE49-F238E27FC236}">
                <a16:creationId xmlns:a16="http://schemas.microsoft.com/office/drawing/2014/main" id="{05E031D0-D5BE-48DC-89E3-ABD4C41D531E}"/>
              </a:ext>
            </a:extLst>
          </p:cNvPr>
          <p:cNvGrpSpPr/>
          <p:nvPr/>
        </p:nvGrpSpPr>
        <p:grpSpPr>
          <a:xfrm>
            <a:off x="357394" y="489112"/>
            <a:ext cx="3984204" cy="5955126"/>
            <a:chOff x="357394" y="489112"/>
            <a:chExt cx="3984204" cy="5955126"/>
          </a:xfrm>
        </p:grpSpPr>
        <p:pic>
          <p:nvPicPr>
            <p:cNvPr id="10" name="Picture 9">
              <a:extLst>
                <a:ext uri="{FF2B5EF4-FFF2-40B4-BE49-F238E27FC236}">
                  <a16:creationId xmlns:a16="http://schemas.microsoft.com/office/drawing/2014/main" id="{0CA2A46C-7ED9-49DA-93E9-D65306410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94" y="489112"/>
              <a:ext cx="3884436" cy="3079347"/>
            </a:xfrm>
            <a:prstGeom prst="rect">
              <a:avLst/>
            </a:prstGeom>
          </p:spPr>
        </p:pic>
        <p:pic>
          <p:nvPicPr>
            <p:cNvPr id="11" name="Picture 10">
              <a:extLst>
                <a:ext uri="{FF2B5EF4-FFF2-40B4-BE49-F238E27FC236}">
                  <a16:creationId xmlns:a16="http://schemas.microsoft.com/office/drawing/2014/main" id="{6FC38EAE-B9D5-4908-8382-1A049BD97D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391" y="3484469"/>
              <a:ext cx="3969207" cy="2959769"/>
            </a:xfrm>
            <a:prstGeom prst="rect">
              <a:avLst/>
            </a:prstGeom>
          </p:spPr>
        </p:pic>
      </p:grpSp>
      <p:sp>
        <p:nvSpPr>
          <p:cNvPr id="71" name="Rectangle 70">
            <a:extLst>
              <a:ext uri="{FF2B5EF4-FFF2-40B4-BE49-F238E27FC236}">
                <a16:creationId xmlns:a16="http://schemas.microsoft.com/office/drawing/2014/main" id="{AB0D157C-AB58-4788-881E-2F967C349086}"/>
              </a:ext>
            </a:extLst>
          </p:cNvPr>
          <p:cNvSpPr/>
          <p:nvPr/>
        </p:nvSpPr>
        <p:spPr>
          <a:xfrm>
            <a:off x="480062" y="4305904"/>
            <a:ext cx="3685087" cy="11298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custDataLst>
      <p:tags r:id="rId1"/>
    </p:custDataLst>
    <p:extLst>
      <p:ext uri="{BB962C8B-B14F-4D97-AF65-F5344CB8AC3E}">
        <p14:creationId xmlns:p14="http://schemas.microsoft.com/office/powerpoint/2010/main" val="607065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9">
            <a:extLst>
              <a:ext uri="{FF2B5EF4-FFF2-40B4-BE49-F238E27FC236}">
                <a16:creationId xmlns:a16="http://schemas.microsoft.com/office/drawing/2014/main" id="{1BB1D3B0-1E2E-48E2-ACCC-EE147A9A0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11">
            <a:extLst>
              <a:ext uri="{FF2B5EF4-FFF2-40B4-BE49-F238E27FC236}">
                <a16:creationId xmlns:a16="http://schemas.microsoft.com/office/drawing/2014/main" id="{4BB8B191-5BC6-486A-8E6E-13B1C9EEE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13">
            <a:extLst>
              <a:ext uri="{FF2B5EF4-FFF2-40B4-BE49-F238E27FC236}">
                <a16:creationId xmlns:a16="http://schemas.microsoft.com/office/drawing/2014/main" id="{06E3DE27-4115-4B5D-A9DB-3C7CDC82B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15">
            <a:extLst>
              <a:ext uri="{FF2B5EF4-FFF2-40B4-BE49-F238E27FC236}">
                <a16:creationId xmlns:a16="http://schemas.microsoft.com/office/drawing/2014/main" id="{FC4E03DE-1C4E-4337-B54B-247C1E94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6" name="Rectangle 17">
            <a:extLst>
              <a:ext uri="{FF2B5EF4-FFF2-40B4-BE49-F238E27FC236}">
                <a16:creationId xmlns:a16="http://schemas.microsoft.com/office/drawing/2014/main" id="{B1CC0937-4B54-4AB8-9605-7DEED9993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7" name="Rectangle 19">
            <a:extLst>
              <a:ext uri="{FF2B5EF4-FFF2-40B4-BE49-F238E27FC236}">
                <a16:creationId xmlns:a16="http://schemas.microsoft.com/office/drawing/2014/main" id="{BE3EDEA1-97CC-41C2-BE54-EA64ACE7F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4EFC855-6298-41A9-9CE9-39460CD860EB}"/>
              </a:ext>
            </a:extLst>
          </p:cNvPr>
          <p:cNvSpPr>
            <a:spLocks noGrp="1"/>
          </p:cNvSpPr>
          <p:nvPr>
            <p:ph type="title"/>
          </p:nvPr>
        </p:nvSpPr>
        <p:spPr>
          <a:xfrm>
            <a:off x="4401850" y="702156"/>
            <a:ext cx="7208958" cy="1013800"/>
          </a:xfrm>
        </p:spPr>
        <p:txBody>
          <a:bodyPr vert="horz" lIns="91440" tIns="45720" rIns="91440" bIns="45720" rtlCol="0" anchor="b">
            <a:normAutofit/>
          </a:bodyPr>
          <a:lstStyle/>
          <a:p>
            <a:r>
              <a:rPr lang="en-US" dirty="0"/>
              <a:t>Recording in NC fast: Change of address </a:t>
            </a:r>
          </a:p>
        </p:txBody>
      </p:sp>
      <p:sp>
        <p:nvSpPr>
          <p:cNvPr id="38" name="Rectangle 21">
            <a:extLst>
              <a:ext uri="{FF2B5EF4-FFF2-40B4-BE49-F238E27FC236}">
                <a16:creationId xmlns:a16="http://schemas.microsoft.com/office/drawing/2014/main" id="{9926A5DB-A90A-4941-81F5-DF0E44A29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391" y="641102"/>
            <a:ext cx="3695019" cy="28270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47A0A1F7-83BE-4CDA-BCE4-6696FA534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657" y="614407"/>
            <a:ext cx="3981681" cy="2898508"/>
          </a:xfrm>
          <a:prstGeom prst="rect">
            <a:avLst/>
          </a:prstGeom>
        </p:spPr>
      </p:pic>
      <p:sp>
        <p:nvSpPr>
          <p:cNvPr id="39" name="Rectangle 23">
            <a:extLst>
              <a:ext uri="{FF2B5EF4-FFF2-40B4-BE49-F238E27FC236}">
                <a16:creationId xmlns:a16="http://schemas.microsoft.com/office/drawing/2014/main" id="{AB1B71B9-532D-4BBD-BEBA-D028ACC08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134" y="3557674"/>
            <a:ext cx="3695019" cy="28270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D1C76C8D-6DFF-4344-BF14-C46D68B9E4E7}"/>
              </a:ext>
            </a:extLst>
          </p:cNvPr>
          <p:cNvSpPr txBox="1"/>
          <p:nvPr/>
        </p:nvSpPr>
        <p:spPr>
          <a:xfrm>
            <a:off x="4517857" y="1898702"/>
            <a:ext cx="7442320" cy="4486009"/>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20000"/>
              </a:spcBef>
              <a:spcAft>
                <a:spcPts val="600"/>
              </a:spcAft>
              <a:buClr>
                <a:srgbClr val="629DD1"/>
              </a:buClr>
              <a:buSzPct val="92000"/>
              <a:buFontTx/>
              <a:buNone/>
              <a:tabLst/>
              <a:defRPr/>
            </a:pPr>
            <a:r>
              <a:rPr kumimoji="0" lang="en-US" sz="1800" b="0" i="0" u="none" strike="noStrike" kern="1200" cap="none" spc="0" normalizeH="0" baseline="0" noProof="0" dirty="0">
                <a:ln>
                  <a:noFill/>
                </a:ln>
                <a:solidFill>
                  <a:srgbClr val="242852"/>
                </a:solidFill>
                <a:effectLst/>
                <a:uLnTx/>
                <a:uFillTx/>
                <a:latin typeface="Gill Sans MT" panose="020B0502020104020203"/>
                <a:ea typeface="+mn-ea"/>
                <a:cs typeface="+mn-cs"/>
              </a:rPr>
              <a:t>When a change of address is reported, caseworkers are required to:</a:t>
            </a:r>
          </a:p>
          <a:p>
            <a:pPr marL="742950" marR="0" lvl="1" indent="-285750" algn="l" defTabSz="457200" rtl="0" eaLnBrk="1" fontAlgn="auto" latinLnBrk="0" hangingPunct="1">
              <a:lnSpc>
                <a:spcPct val="100000"/>
              </a:lnSpc>
              <a:spcBef>
                <a:spcPct val="20000"/>
              </a:spcBef>
              <a:spcAft>
                <a:spcPts val="600"/>
              </a:spcAft>
              <a:buClr>
                <a:srgbClr val="629DD1"/>
              </a:buClr>
              <a:buSzPct val="92000"/>
              <a:buFont typeface="Wingdings" panose="05000000000000000000" pitchFamily="2" charset="2"/>
              <a:buChar char="§"/>
              <a:tabLst/>
              <a:defRPr/>
            </a:pPr>
            <a:r>
              <a:rPr kumimoji="0" lang="en-US" sz="1800" b="0" i="0" u="none" strike="noStrike" kern="1200" cap="none" spc="0" normalizeH="0" baseline="0" noProof="0" dirty="0">
                <a:ln>
                  <a:noFill/>
                </a:ln>
                <a:solidFill>
                  <a:srgbClr val="242852"/>
                </a:solidFill>
                <a:effectLst/>
                <a:uLnTx/>
                <a:uFillTx/>
                <a:latin typeface="Gill Sans MT" panose="020B0502020104020203"/>
                <a:ea typeface="+mn-ea"/>
                <a:cs typeface="+mn-cs"/>
              </a:rPr>
              <a:t>Provide the client with a coded Voter Registration Application</a:t>
            </a:r>
          </a:p>
          <a:p>
            <a:pPr marL="742950" marR="0" lvl="1" indent="-285750" algn="l" defTabSz="457200" rtl="0" eaLnBrk="1" fontAlgn="auto" latinLnBrk="0" hangingPunct="1">
              <a:lnSpc>
                <a:spcPct val="100000"/>
              </a:lnSpc>
              <a:spcBef>
                <a:spcPct val="20000"/>
              </a:spcBef>
              <a:spcAft>
                <a:spcPts val="600"/>
              </a:spcAft>
              <a:buClr>
                <a:srgbClr val="629DD1"/>
              </a:buClr>
              <a:buSzPct val="92000"/>
              <a:buFont typeface="Wingdings" panose="05000000000000000000" pitchFamily="2" charset="2"/>
              <a:buChar char="§"/>
              <a:tabLst/>
              <a:defRPr/>
            </a:pPr>
            <a:r>
              <a:rPr kumimoji="0" lang="en-US" sz="1800" b="0" i="0" u="none" strike="noStrike" kern="1200" cap="none" spc="0" normalizeH="0" baseline="0" noProof="0" dirty="0">
                <a:ln>
                  <a:noFill/>
                </a:ln>
                <a:solidFill>
                  <a:srgbClr val="242852"/>
                </a:solidFill>
                <a:effectLst/>
                <a:uLnTx/>
                <a:uFillTx/>
                <a:latin typeface="Gill Sans MT" panose="020B0502020104020203"/>
                <a:ea typeface="+mn-ea"/>
                <a:cs typeface="+mn-cs"/>
              </a:rPr>
              <a:t>Show the client the Laminated Form</a:t>
            </a:r>
          </a:p>
          <a:p>
            <a:pPr marL="742950" marR="0" lvl="1" indent="-285750" algn="l" defTabSz="457200" rtl="0" eaLnBrk="1" fontAlgn="auto" latinLnBrk="0" hangingPunct="1">
              <a:lnSpc>
                <a:spcPct val="100000"/>
              </a:lnSpc>
              <a:spcBef>
                <a:spcPct val="20000"/>
              </a:spcBef>
              <a:spcAft>
                <a:spcPts val="600"/>
              </a:spcAft>
              <a:buClr>
                <a:srgbClr val="629DD1"/>
              </a:buClr>
              <a:buSzPct val="92000"/>
              <a:buFont typeface="Wingdings" panose="05000000000000000000" pitchFamily="2" charset="2"/>
              <a:buChar char="§"/>
              <a:tabLst/>
              <a:defRPr/>
            </a:pPr>
            <a:r>
              <a:rPr kumimoji="0" lang="en-US" sz="1800" b="0" i="0" u="none" strike="noStrike" kern="1200" cap="none" spc="0" normalizeH="0" baseline="0" noProof="0" dirty="0">
                <a:ln>
                  <a:noFill/>
                </a:ln>
                <a:solidFill>
                  <a:srgbClr val="242852"/>
                </a:solidFill>
                <a:effectLst/>
                <a:uLnTx/>
                <a:uFillTx/>
                <a:latin typeface="Gill Sans MT" panose="020B0502020104020203"/>
                <a:ea typeface="+mn-ea"/>
                <a:cs typeface="+mn-cs"/>
              </a:rPr>
              <a:t>Offer the client assistance in completing the Voter Registration Application</a:t>
            </a:r>
          </a:p>
          <a:p>
            <a:pPr marL="742950" marR="0" lvl="1" indent="-285750" algn="l" defTabSz="457200" rtl="0" eaLnBrk="1" fontAlgn="auto" latinLnBrk="0" hangingPunct="1">
              <a:lnSpc>
                <a:spcPct val="100000"/>
              </a:lnSpc>
              <a:spcBef>
                <a:spcPct val="20000"/>
              </a:spcBef>
              <a:spcAft>
                <a:spcPts val="600"/>
              </a:spcAft>
              <a:buClr>
                <a:srgbClr val="629DD1"/>
              </a:buClr>
              <a:buSzPct val="92000"/>
              <a:buFont typeface="Wingdings" panose="05000000000000000000" pitchFamily="2" charset="2"/>
              <a:buChar char="§"/>
              <a:tabLst/>
              <a:defRPr/>
            </a:pPr>
            <a:r>
              <a:rPr kumimoji="0" lang="en-US" sz="1800" b="0" i="0" u="none" strike="noStrike" kern="1200" cap="none" spc="0" normalizeH="0" baseline="0" noProof="0" dirty="0">
                <a:ln>
                  <a:noFill/>
                </a:ln>
                <a:solidFill>
                  <a:srgbClr val="242852"/>
                </a:solidFill>
                <a:effectLst/>
                <a:uLnTx/>
                <a:uFillTx/>
                <a:latin typeface="Gill Sans MT" panose="020B0502020104020203"/>
                <a:ea typeface="+mn-ea"/>
                <a:cs typeface="+mn-cs"/>
              </a:rPr>
              <a:t>Note voter registration services was requested by selecting </a:t>
            </a:r>
            <a:r>
              <a:rPr kumimoji="0" lang="en-US" sz="1800" b="0" i="0" u="none" strike="noStrike" kern="1200" cap="none" spc="0" normalizeH="0" baseline="0" noProof="0" dirty="0">
                <a:ln>
                  <a:noFill/>
                </a:ln>
                <a:solidFill>
                  <a:srgbClr val="C00000"/>
                </a:solidFill>
                <a:effectLst/>
                <a:uLnTx/>
                <a:uFillTx/>
                <a:latin typeface="Gill Sans MT" panose="020B0502020104020203"/>
                <a:ea typeface="+mn-ea"/>
                <a:cs typeface="+mn-cs"/>
              </a:rPr>
              <a:t>“yes” </a:t>
            </a:r>
            <a:r>
              <a:rPr kumimoji="0" lang="en-US" sz="1800" b="0" i="0" u="none" strike="noStrike" kern="1200" cap="none" spc="0" normalizeH="0" baseline="0" noProof="0" dirty="0">
                <a:ln>
                  <a:noFill/>
                </a:ln>
                <a:solidFill>
                  <a:srgbClr val="242852"/>
                </a:solidFill>
                <a:effectLst/>
                <a:uLnTx/>
                <a:uFillTx/>
                <a:latin typeface="Gill Sans MT" panose="020B0502020104020203"/>
                <a:ea typeface="+mn-ea"/>
                <a:cs typeface="+mn-cs"/>
              </a:rPr>
              <a:t>or </a:t>
            </a:r>
            <a:r>
              <a:rPr kumimoji="0" lang="en-US" sz="1800" b="0" i="0" u="none" strike="noStrike" kern="1200" cap="none" spc="0" normalizeH="0" baseline="0" noProof="0" dirty="0">
                <a:ln>
                  <a:noFill/>
                </a:ln>
                <a:solidFill>
                  <a:srgbClr val="C00000"/>
                </a:solidFill>
                <a:effectLst/>
                <a:uLnTx/>
                <a:uFillTx/>
                <a:latin typeface="Gill Sans MT" panose="020B0502020104020203"/>
                <a:ea typeface="+mn-ea"/>
                <a:cs typeface="+mn-cs"/>
              </a:rPr>
              <a:t>“no” </a:t>
            </a:r>
          </a:p>
          <a:p>
            <a:pPr marL="742950" marR="0" lvl="1" indent="-285750" algn="l" defTabSz="457200" rtl="0" eaLnBrk="1" fontAlgn="auto" latinLnBrk="0" hangingPunct="1">
              <a:lnSpc>
                <a:spcPct val="100000"/>
              </a:lnSpc>
              <a:spcBef>
                <a:spcPct val="20000"/>
              </a:spcBef>
              <a:spcAft>
                <a:spcPts val="600"/>
              </a:spcAft>
              <a:buClr>
                <a:srgbClr val="629DD1"/>
              </a:buClr>
              <a:buSzPct val="92000"/>
              <a:buFont typeface="Wingdings" panose="05000000000000000000" pitchFamily="2" charset="2"/>
              <a:buChar char="§"/>
              <a:tabLst/>
              <a:defRPr/>
            </a:pPr>
            <a:r>
              <a:rPr kumimoji="0" lang="en-US" sz="1800" b="0" i="0" u="none" strike="noStrike" kern="1200" cap="none" spc="0" normalizeH="0" baseline="0" noProof="0" dirty="0">
                <a:ln>
                  <a:noFill/>
                </a:ln>
                <a:solidFill>
                  <a:srgbClr val="242852"/>
                </a:solidFill>
                <a:effectLst/>
                <a:uLnTx/>
                <a:uFillTx/>
                <a:latin typeface="Gill Sans MT" panose="020B0502020104020203"/>
                <a:ea typeface="+mn-ea"/>
                <a:cs typeface="+mn-cs"/>
              </a:rPr>
              <a:t>Note the distribution method by selecting </a:t>
            </a:r>
            <a:r>
              <a:rPr kumimoji="0" lang="en-US" sz="1800" b="0" i="0" u="none" strike="noStrike" kern="1200" cap="none" spc="0" normalizeH="0" baseline="0" noProof="0" dirty="0">
                <a:ln>
                  <a:noFill/>
                </a:ln>
                <a:solidFill>
                  <a:srgbClr val="C00000"/>
                </a:solidFill>
                <a:effectLst/>
                <a:uLnTx/>
                <a:uFillTx/>
                <a:latin typeface="Gill Sans MT" panose="020B0502020104020203"/>
                <a:ea typeface="+mn-ea"/>
                <a:cs typeface="+mn-cs"/>
              </a:rPr>
              <a:t>“Voter registration handed to Client”</a:t>
            </a:r>
            <a:r>
              <a:rPr kumimoji="0" lang="en-US" sz="1800" b="0" i="0" u="none" strike="noStrike" kern="1200" cap="none" spc="0" normalizeH="0" baseline="0" noProof="0" dirty="0">
                <a:ln>
                  <a:noFill/>
                </a:ln>
                <a:solidFill>
                  <a:srgbClr val="242852"/>
                </a:solidFill>
                <a:effectLst/>
                <a:uLnTx/>
                <a:uFillTx/>
                <a:latin typeface="Gill Sans MT" panose="020B0502020104020203"/>
                <a:ea typeface="+mn-ea"/>
                <a:cs typeface="+mn-cs"/>
              </a:rPr>
              <a:t> or </a:t>
            </a:r>
            <a:r>
              <a:rPr kumimoji="0" lang="en-US" sz="1800" b="0" i="0" u="none" strike="noStrike" kern="1200" cap="none" spc="0" normalizeH="0" baseline="0" noProof="0" dirty="0">
                <a:ln>
                  <a:noFill/>
                </a:ln>
                <a:solidFill>
                  <a:srgbClr val="C00000"/>
                </a:solidFill>
                <a:effectLst/>
                <a:uLnTx/>
                <a:uFillTx/>
                <a:latin typeface="Gill Sans MT" panose="020B0502020104020203"/>
                <a:ea typeface="+mn-ea"/>
                <a:cs typeface="+mn-cs"/>
              </a:rPr>
              <a:t>“Voter registration mailed to Client”</a:t>
            </a:r>
          </a:p>
        </p:txBody>
      </p:sp>
      <p:pic>
        <p:nvPicPr>
          <p:cNvPr id="4" name="Picture 3">
            <a:extLst>
              <a:ext uri="{FF2B5EF4-FFF2-40B4-BE49-F238E27FC236}">
                <a16:creationId xmlns:a16="http://schemas.microsoft.com/office/drawing/2014/main" id="{98023FDC-EB5B-4652-968F-84AE49253D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300" y="3383279"/>
            <a:ext cx="4196200" cy="3175825"/>
          </a:xfrm>
          <a:prstGeom prst="rect">
            <a:avLst/>
          </a:prstGeom>
        </p:spPr>
      </p:pic>
      <p:sp>
        <p:nvSpPr>
          <p:cNvPr id="25" name="Rectangle 24">
            <a:extLst>
              <a:ext uri="{FF2B5EF4-FFF2-40B4-BE49-F238E27FC236}">
                <a16:creationId xmlns:a16="http://schemas.microsoft.com/office/drawing/2014/main" id="{5B82A877-ED8D-4253-8728-2C06A7183EC0}"/>
              </a:ext>
            </a:extLst>
          </p:cNvPr>
          <p:cNvSpPr/>
          <p:nvPr/>
        </p:nvSpPr>
        <p:spPr>
          <a:xfrm>
            <a:off x="505471" y="1373632"/>
            <a:ext cx="3637847" cy="10360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7" name="Rectangle 26">
            <a:extLst>
              <a:ext uri="{FF2B5EF4-FFF2-40B4-BE49-F238E27FC236}">
                <a16:creationId xmlns:a16="http://schemas.microsoft.com/office/drawing/2014/main" id="{EBF65300-2995-4808-8B09-C5C57EA3E877}"/>
              </a:ext>
            </a:extLst>
          </p:cNvPr>
          <p:cNvSpPr/>
          <p:nvPr/>
        </p:nvSpPr>
        <p:spPr>
          <a:xfrm>
            <a:off x="383777" y="4245445"/>
            <a:ext cx="3919561" cy="11979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custDataLst>
      <p:tags r:id="rId1"/>
    </p:custDataLst>
    <p:extLst>
      <p:ext uri="{BB962C8B-B14F-4D97-AF65-F5344CB8AC3E}">
        <p14:creationId xmlns:p14="http://schemas.microsoft.com/office/powerpoint/2010/main" val="3523677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2BF486-CD72-45BC-B2D3-AA76608E5F69}"/>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spc="150" baseline="0" dirty="0">
                <a:solidFill>
                  <a:schemeClr val="tx1"/>
                </a:solidFill>
              </a:rPr>
              <a:t>Q&amp;A Break</a:t>
            </a:r>
          </a:p>
        </p:txBody>
      </p:sp>
      <p:sp>
        <p:nvSpPr>
          <p:cNvPr id="22" name="Rectangle 2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Person with idea concept">
            <a:extLst>
              <a:ext uri="{FF2B5EF4-FFF2-40B4-BE49-F238E27FC236}">
                <a16:creationId xmlns:a16="http://schemas.microsoft.com/office/drawing/2014/main" id="{28B4F3D1-99B8-46FC-B7F0-5FCEA3299BE6}"/>
              </a:ext>
            </a:extLst>
          </p:cNvPr>
          <p:cNvPicPr>
            <a:picLocks noChangeAspect="1"/>
          </p:cNvPicPr>
          <p:nvPr/>
        </p:nvPicPr>
        <p:blipFill>
          <a:blip r:embed="rId4"/>
          <a:stretch>
            <a:fillRect/>
          </a:stretch>
        </p:blipFill>
        <p:spPr>
          <a:xfrm>
            <a:off x="427438" y="1005840"/>
            <a:ext cx="6820679" cy="4547119"/>
          </a:xfrm>
          <a:prstGeom prst="rect">
            <a:avLst/>
          </a:prstGeom>
        </p:spPr>
      </p:pic>
    </p:spTree>
    <p:custDataLst>
      <p:tags r:id="rId1"/>
    </p:custDataLst>
    <p:extLst>
      <p:ext uri="{BB962C8B-B14F-4D97-AF65-F5344CB8AC3E}">
        <p14:creationId xmlns:p14="http://schemas.microsoft.com/office/powerpoint/2010/main" val="2501813342"/>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Contact Us Icon - Free Vector"/>
          <p:cNvPicPr>
            <a:picLocks noChangeAspect="1"/>
          </p:cNvPicPr>
          <p:nvPr/>
        </p:nvPicPr>
        <p:blipFill>
          <a:blip r:embed="rId4"/>
          <a:stretch>
            <a:fillRect/>
          </a:stretch>
        </p:blipFill>
        <p:spPr>
          <a:xfrm>
            <a:off x="1357391" y="723899"/>
            <a:ext cx="5676901" cy="5676901"/>
          </a:xfrm>
          <a:prstGeom prst="rect">
            <a:avLst/>
          </a:prstGeom>
        </p:spPr>
      </p:pic>
      <p:grpSp>
        <p:nvGrpSpPr>
          <p:cNvPr id="25" name="Group 24"/>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6" name="Rectangle 25"/>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p:cNvSpPr>
            <a:spLocks noGrp="1"/>
          </p:cNvSpPr>
          <p:nvPr>
            <p:ph type="title"/>
          </p:nvPr>
        </p:nvSpPr>
        <p:spPr>
          <a:xfrm>
            <a:off x="8151308" y="567432"/>
            <a:ext cx="3300470" cy="1397514"/>
          </a:xfrm>
        </p:spPr>
        <p:txBody>
          <a:bodyPr vert="horz" lIns="91440" tIns="45720" rIns="91440" bIns="45720" rtlCol="0" anchor="b">
            <a:normAutofit/>
          </a:bodyPr>
          <a:lstStyle/>
          <a:p>
            <a:r>
              <a:rPr lang="en-US" sz="3200" dirty="0">
                <a:solidFill>
                  <a:srgbClr val="FFFFFF"/>
                </a:solidFill>
              </a:rPr>
              <a:t>Remote transactions</a:t>
            </a:r>
          </a:p>
        </p:txBody>
      </p:sp>
      <p:sp>
        <p:nvSpPr>
          <p:cNvPr id="2" name="TextBox 1">
            <a:extLst>
              <a:ext uri="{FF2B5EF4-FFF2-40B4-BE49-F238E27FC236}">
                <a16:creationId xmlns:a16="http://schemas.microsoft.com/office/drawing/2014/main" id="{40DAF0E9-DCF3-49A8-ADD9-C0D7D9E038BF}"/>
              </a:ext>
            </a:extLst>
          </p:cNvPr>
          <p:cNvSpPr txBox="1"/>
          <p:nvPr/>
        </p:nvSpPr>
        <p:spPr>
          <a:xfrm>
            <a:off x="8307659" y="2241640"/>
            <a:ext cx="3144119" cy="3693319"/>
          </a:xfrm>
          <a:prstGeom prst="rect">
            <a:avLst/>
          </a:prstGeom>
          <a:solidFill>
            <a:srgbClr val="C00000"/>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Remote transactions are </a:t>
            </a:r>
            <a:r>
              <a:rPr kumimoji="0" lang="en-US" sz="1800" b="0" i="1" u="none" strike="noStrike" kern="1200" cap="none" spc="0" normalizeH="0" baseline="0" noProof="0" dirty="0">
                <a:ln>
                  <a:noFill/>
                </a:ln>
                <a:solidFill>
                  <a:prstClr val="white"/>
                </a:solidFill>
                <a:effectLst/>
                <a:uLnTx/>
                <a:uFillTx/>
                <a:latin typeface="Gill Sans MT" panose="020B0502020104020203"/>
                <a:ea typeface="+mn-ea"/>
                <a:cs typeface="+mn-cs"/>
              </a:rPr>
              <a:t>Covered Transactions </a:t>
            </a: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that take place through ePASS, telephone transactions, fax, email or internet.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County DSS staff must offer the same degree of assistance to clients in completing voter registration materials as they would for In-Person Covered Transactions. </a:t>
            </a:r>
          </a:p>
        </p:txBody>
      </p:sp>
    </p:spTree>
    <p:custDataLst>
      <p:tags r:id="rId1"/>
    </p:custDataLst>
    <p:extLst>
      <p:ext uri="{BB962C8B-B14F-4D97-AF65-F5344CB8AC3E}">
        <p14:creationId xmlns:p14="http://schemas.microsoft.com/office/powerpoint/2010/main" val="2162727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B92716-56B4-4B3F-BA42-298251F08BC9}"/>
              </a:ext>
            </a:extLst>
          </p:cNvPr>
          <p:cNvSpPr>
            <a:spLocks noGrp="1"/>
          </p:cNvSpPr>
          <p:nvPr>
            <p:ph type="title" idx="4294967295"/>
          </p:nvPr>
        </p:nvSpPr>
        <p:spPr>
          <a:xfrm>
            <a:off x="381220" y="4328528"/>
            <a:ext cx="10993438" cy="660400"/>
          </a:xfrm>
          <a:solidFill>
            <a:schemeClr val="accent1"/>
          </a:solidFill>
        </p:spPr>
        <p:txBody>
          <a:bodyPr vert="horz" lIns="91440" tIns="45720" rIns="91440" bIns="45720" rtlCol="0" anchor="b">
            <a:normAutofit/>
          </a:bodyPr>
          <a:lstStyle/>
          <a:p>
            <a:pPr>
              <a:lnSpc>
                <a:spcPct val="90000"/>
              </a:lnSpc>
            </a:pPr>
            <a:r>
              <a:rPr lang="en-US" sz="2400" dirty="0">
                <a:solidFill>
                  <a:schemeClr val="bg1"/>
                </a:solidFill>
                <a:latin typeface="Gill Sans MT" panose="020B0502020104020203" pitchFamily="34" charset="0"/>
              </a:rPr>
              <a:t>ePASS &amp;  Voter Registration Services (Initial applications, Renewals &amp; Recertifications)</a:t>
            </a:r>
          </a:p>
        </p:txBody>
      </p:sp>
      <p:pic>
        <p:nvPicPr>
          <p:cNvPr id="9" name="Picture 8">
            <a:extLst>
              <a:ext uri="{FF2B5EF4-FFF2-40B4-BE49-F238E27FC236}">
                <a16:creationId xmlns:a16="http://schemas.microsoft.com/office/drawing/2014/main" id="{FE5F7920-8D46-4F58-9B0D-91E831C45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8446" y="170170"/>
            <a:ext cx="7479719" cy="4158358"/>
          </a:xfrm>
          <a:prstGeom prst="rect">
            <a:avLst/>
          </a:prstGeom>
          <a:ln>
            <a:noFill/>
          </a:ln>
        </p:spPr>
      </p:pic>
      <p:sp>
        <p:nvSpPr>
          <p:cNvPr id="21" name="Rectangle 20">
            <a:extLst>
              <a:ext uri="{FF2B5EF4-FFF2-40B4-BE49-F238E27FC236}">
                <a16:creationId xmlns:a16="http://schemas.microsoft.com/office/drawing/2014/main" id="{17207482-5C21-4928-AC31-8C56791585E9}"/>
              </a:ext>
            </a:extLst>
          </p:cNvPr>
          <p:cNvSpPr/>
          <p:nvPr/>
        </p:nvSpPr>
        <p:spPr>
          <a:xfrm>
            <a:off x="4508446" y="1512486"/>
            <a:ext cx="7465774" cy="27114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extBox 1">
            <a:extLst>
              <a:ext uri="{FF2B5EF4-FFF2-40B4-BE49-F238E27FC236}">
                <a16:creationId xmlns:a16="http://schemas.microsoft.com/office/drawing/2014/main" id="{192ED322-32F2-4F6D-BE14-F3E4ADE064B4}"/>
              </a:ext>
            </a:extLst>
          </p:cNvPr>
          <p:cNvSpPr txBox="1"/>
          <p:nvPr/>
        </p:nvSpPr>
        <p:spPr>
          <a:xfrm>
            <a:off x="381220" y="5071589"/>
            <a:ext cx="10241193" cy="1569660"/>
          </a:xfrm>
          <a:prstGeom prst="rect">
            <a:avLst/>
          </a:prstGeom>
          <a:solidFill>
            <a:srgbClr val="C00000"/>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On its home page, ePASS has a link to the downloadable voter registration form</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Clients also have the option to select voter registration services through ePASS</a:t>
            </a:r>
            <a:endParaRPr lang="en-US" dirty="0">
              <a:solidFill>
                <a:prstClr val="black"/>
              </a:solidFill>
              <a:latin typeface="Gill Sans MT" panose="020B0502020104020203"/>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chemeClr val="bg1"/>
                </a:solidFill>
                <a:effectLst/>
                <a:uLnTx/>
                <a:uFillTx/>
                <a:latin typeface="Gill Sans MT" panose="020B0502020104020203"/>
                <a:ea typeface="+mn-ea"/>
                <a:cs typeface="+mn-cs"/>
              </a:rPr>
              <a:t>Caseworkers must mail a Voter Registration Application and DSS Cover Letter to all clients using ePASS for a covered transaction if the client has:</a:t>
            </a:r>
          </a:p>
          <a:p>
            <a:pPr marL="742950" lvl="1" indent="-285750">
              <a:buFont typeface="Wingdings" panose="05000000000000000000" pitchFamily="2" charset="2"/>
              <a:buChar char="§"/>
              <a:defRPr/>
            </a:pPr>
            <a:r>
              <a:rPr lang="en-US" sz="1600" dirty="0">
                <a:solidFill>
                  <a:schemeClr val="bg1"/>
                </a:solidFill>
                <a:latin typeface="Gill Sans MT" panose="020B0502020104020203"/>
              </a:rPr>
              <a:t>Indicated that they want to register to vote in ePASS</a:t>
            </a:r>
          </a:p>
          <a:p>
            <a:pPr marL="742950" lvl="1" indent="-285750">
              <a:buFont typeface="Wingdings" panose="05000000000000000000" pitchFamily="2" charset="2"/>
              <a:buChar char="§"/>
              <a:defRPr/>
            </a:pPr>
            <a:r>
              <a:rPr kumimoji="0" lang="en-US" sz="1600" b="0" i="0" u="none" strike="noStrike" kern="1200" cap="none" spc="0" normalizeH="0" baseline="0" noProof="0" dirty="0">
                <a:ln>
                  <a:noFill/>
                </a:ln>
                <a:solidFill>
                  <a:schemeClr val="bg1"/>
                </a:solidFill>
                <a:effectLst/>
                <a:uLnTx/>
                <a:uFillTx/>
                <a:latin typeface="Gill Sans MT" panose="020B0502020104020203"/>
                <a:ea typeface="+mn-ea"/>
                <a:cs typeface="+mn-cs"/>
              </a:rPr>
              <a:t>Failed to answer the Voter Preference Question in ePASS</a:t>
            </a:r>
          </a:p>
        </p:txBody>
      </p:sp>
      <p:pic>
        <p:nvPicPr>
          <p:cNvPr id="3" name="Picture 2">
            <a:extLst>
              <a:ext uri="{FF2B5EF4-FFF2-40B4-BE49-F238E27FC236}">
                <a16:creationId xmlns:a16="http://schemas.microsoft.com/office/drawing/2014/main" id="{EF8EEB17-08C2-4FE4-BFB3-602640C7F3C4}"/>
              </a:ext>
            </a:extLst>
          </p:cNvPr>
          <p:cNvPicPr>
            <a:picLocks noChangeAspect="1"/>
          </p:cNvPicPr>
          <p:nvPr/>
        </p:nvPicPr>
        <p:blipFill>
          <a:blip r:embed="rId5"/>
          <a:stretch>
            <a:fillRect/>
          </a:stretch>
        </p:blipFill>
        <p:spPr>
          <a:xfrm>
            <a:off x="576943" y="85682"/>
            <a:ext cx="3461800" cy="4242846"/>
          </a:xfrm>
          <a:prstGeom prst="rect">
            <a:avLst/>
          </a:prstGeom>
        </p:spPr>
      </p:pic>
      <p:sp>
        <p:nvSpPr>
          <p:cNvPr id="17" name="Rectangle 16">
            <a:extLst>
              <a:ext uri="{FF2B5EF4-FFF2-40B4-BE49-F238E27FC236}">
                <a16:creationId xmlns:a16="http://schemas.microsoft.com/office/drawing/2014/main" id="{2AD61E79-066F-4BC6-B1FA-F363D979125D}"/>
              </a:ext>
            </a:extLst>
          </p:cNvPr>
          <p:cNvSpPr/>
          <p:nvPr/>
        </p:nvSpPr>
        <p:spPr>
          <a:xfrm>
            <a:off x="2090266" y="3668128"/>
            <a:ext cx="1948477" cy="3485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custDataLst>
      <p:tags r:id="rId1"/>
    </p:custDataLst>
    <p:extLst>
      <p:ext uri="{BB962C8B-B14F-4D97-AF65-F5344CB8AC3E}">
        <p14:creationId xmlns:p14="http://schemas.microsoft.com/office/powerpoint/2010/main" val="1074430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B92716-56B4-4B3F-BA42-298251F08BC9}"/>
              </a:ext>
            </a:extLst>
          </p:cNvPr>
          <p:cNvSpPr>
            <a:spLocks noGrp="1"/>
          </p:cNvSpPr>
          <p:nvPr>
            <p:ph type="title" idx="4294967295"/>
          </p:nvPr>
        </p:nvSpPr>
        <p:spPr>
          <a:xfrm>
            <a:off x="413656" y="95105"/>
            <a:ext cx="11558813" cy="609059"/>
          </a:xfrm>
          <a:solidFill>
            <a:schemeClr val="accent1"/>
          </a:solidFill>
        </p:spPr>
        <p:txBody>
          <a:bodyPr vert="horz" lIns="91440" tIns="45720" rIns="91440" bIns="45720" rtlCol="0" anchor="b">
            <a:normAutofit/>
          </a:bodyPr>
          <a:lstStyle/>
          <a:p>
            <a:pPr>
              <a:lnSpc>
                <a:spcPct val="90000"/>
              </a:lnSpc>
            </a:pPr>
            <a:r>
              <a:rPr lang="en-US" sz="2400" cap="none" dirty="0" err="1"/>
              <a:t>e</a:t>
            </a:r>
            <a:r>
              <a:rPr lang="en-US" sz="2400" dirty="0" err="1"/>
              <a:t>pass</a:t>
            </a:r>
            <a:r>
              <a:rPr lang="en-US" sz="2400" dirty="0"/>
              <a:t>: change of address &amp; Application submission confirmation</a:t>
            </a:r>
          </a:p>
        </p:txBody>
      </p:sp>
      <p:pic>
        <p:nvPicPr>
          <p:cNvPr id="14" name="Picture 13">
            <a:extLst>
              <a:ext uri="{FF2B5EF4-FFF2-40B4-BE49-F238E27FC236}">
                <a16:creationId xmlns:a16="http://schemas.microsoft.com/office/drawing/2014/main" id="{E34E99B1-351F-47FB-A345-780849DE8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280560"/>
            <a:ext cx="5876470" cy="3584964"/>
          </a:xfrm>
          <a:prstGeom prst="rect">
            <a:avLst/>
          </a:prstGeom>
        </p:spPr>
      </p:pic>
      <p:pic>
        <p:nvPicPr>
          <p:cNvPr id="11" name="Picture 10">
            <a:extLst>
              <a:ext uri="{FF2B5EF4-FFF2-40B4-BE49-F238E27FC236}">
                <a16:creationId xmlns:a16="http://schemas.microsoft.com/office/drawing/2014/main" id="{1F493EC4-3E3D-4B11-AF5F-A9FC2B7D6A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656" y="1324639"/>
            <a:ext cx="3667754" cy="3496806"/>
          </a:xfrm>
          <a:prstGeom prst="rect">
            <a:avLst/>
          </a:prstGeom>
        </p:spPr>
      </p:pic>
      <p:sp>
        <p:nvSpPr>
          <p:cNvPr id="13" name="TextBox 12">
            <a:extLst>
              <a:ext uri="{FF2B5EF4-FFF2-40B4-BE49-F238E27FC236}">
                <a16:creationId xmlns:a16="http://schemas.microsoft.com/office/drawing/2014/main" id="{D74963A2-338B-45A2-A37D-F5372135CB6C}"/>
              </a:ext>
            </a:extLst>
          </p:cNvPr>
          <p:cNvSpPr txBox="1"/>
          <p:nvPr/>
        </p:nvSpPr>
        <p:spPr>
          <a:xfrm>
            <a:off x="206829" y="4947013"/>
            <a:ext cx="11558813" cy="1708160"/>
          </a:xfrm>
          <a:prstGeom prst="rect">
            <a:avLst/>
          </a:prstGeom>
          <a:solidFill>
            <a:srgbClr val="C00000"/>
          </a:solidFill>
        </p:spPr>
        <p:txBody>
          <a:bodyPr wrap="square" rtlCol="0">
            <a:spAutoFit/>
          </a:bodyPr>
          <a:lstStyle/>
          <a:p>
            <a:pPr marL="285750" lvl="0" indent="-285750">
              <a:buFont typeface="Wingdings" panose="05000000000000000000" pitchFamily="2" charset="2"/>
              <a:buChar char="§"/>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ePASS reports if a client had reported a change of address and responded that they would like to register to vote during that process.  After the application is submitted, these screens are presented to clients who selected “Yes,” “No” or declined to register to vote.</a:t>
            </a:r>
          </a:p>
          <a:p>
            <a:pPr marL="285750" lvl="0" indent="-285750">
              <a:buFont typeface="Wingdings" panose="05000000000000000000" pitchFamily="2" charset="2"/>
              <a:buChar char="§"/>
              <a:defRPr/>
            </a:pPr>
            <a:endParaRPr kumimoji="0" lang="en-US" sz="9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285750" lvl="0" indent="-285750">
              <a:buFont typeface="Wingdings" panose="05000000000000000000" pitchFamily="2" charset="2"/>
              <a:buChar char="§"/>
              <a:defRPr/>
            </a:pPr>
            <a:r>
              <a:rPr lang="en-US" sz="1600" dirty="0">
                <a:solidFill>
                  <a:schemeClr val="bg1"/>
                </a:solidFill>
              </a:rPr>
              <a:t>Caseworkers must mail a Voter Registration Application and DSS Cover Letter to all clients that report a change of address using ePASS, if the client has:</a:t>
            </a:r>
          </a:p>
          <a:p>
            <a:pPr marL="742950" lvl="1" indent="-285750">
              <a:buFont typeface="Wingdings" panose="05000000000000000000" pitchFamily="2" charset="2"/>
              <a:buChar char="§"/>
              <a:defRPr/>
            </a:pPr>
            <a:r>
              <a:rPr lang="en-US" sz="1600" dirty="0">
                <a:solidFill>
                  <a:schemeClr val="bg1"/>
                </a:solidFill>
              </a:rPr>
              <a:t>Indicated that they want to register to vote in ePASS</a:t>
            </a:r>
          </a:p>
          <a:p>
            <a:pPr marL="742950" lvl="1" indent="-285750">
              <a:buFont typeface="Wingdings" panose="05000000000000000000" pitchFamily="2" charset="2"/>
              <a:buChar char="§"/>
              <a:defRPr/>
            </a:pPr>
            <a:r>
              <a:rPr lang="en-US" sz="1600" dirty="0">
                <a:solidFill>
                  <a:schemeClr val="bg1"/>
                </a:solidFill>
              </a:rPr>
              <a:t>Failed to answer the Voter Preference Question in ePASS</a:t>
            </a:r>
          </a:p>
        </p:txBody>
      </p:sp>
      <p:sp>
        <p:nvSpPr>
          <p:cNvPr id="2" name="TextBox 1">
            <a:extLst>
              <a:ext uri="{FF2B5EF4-FFF2-40B4-BE49-F238E27FC236}">
                <a16:creationId xmlns:a16="http://schemas.microsoft.com/office/drawing/2014/main" id="{E20886C8-BAAC-4ABD-A00B-2CAE4C2FBD85}"/>
              </a:ext>
            </a:extLst>
          </p:cNvPr>
          <p:cNvSpPr txBox="1"/>
          <p:nvPr/>
        </p:nvSpPr>
        <p:spPr>
          <a:xfrm>
            <a:off x="512362" y="823085"/>
            <a:ext cx="2768167" cy="338554"/>
          </a:xfrm>
          <a:prstGeom prst="rect">
            <a:avLst/>
          </a:prstGeom>
          <a:solidFill>
            <a:srgbClr val="C000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Change of Address</a:t>
            </a:r>
          </a:p>
        </p:txBody>
      </p:sp>
      <p:sp>
        <p:nvSpPr>
          <p:cNvPr id="15" name="TextBox 14">
            <a:extLst>
              <a:ext uri="{FF2B5EF4-FFF2-40B4-BE49-F238E27FC236}">
                <a16:creationId xmlns:a16="http://schemas.microsoft.com/office/drawing/2014/main" id="{5F22328D-B439-42AA-BD94-284EAA912380}"/>
              </a:ext>
            </a:extLst>
          </p:cNvPr>
          <p:cNvSpPr txBox="1"/>
          <p:nvPr/>
        </p:nvSpPr>
        <p:spPr>
          <a:xfrm>
            <a:off x="9413236" y="823085"/>
            <a:ext cx="2352406" cy="338554"/>
          </a:xfrm>
          <a:prstGeom prst="rect">
            <a:avLst/>
          </a:prstGeom>
          <a:solidFill>
            <a:srgbClr val="C000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Application Confirmation</a:t>
            </a:r>
          </a:p>
        </p:txBody>
      </p:sp>
    </p:spTree>
    <p:custDataLst>
      <p:tags r:id="rId1"/>
    </p:custDataLst>
    <p:extLst>
      <p:ext uri="{BB962C8B-B14F-4D97-AF65-F5344CB8AC3E}">
        <p14:creationId xmlns:p14="http://schemas.microsoft.com/office/powerpoint/2010/main" val="1401642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Picture 4">
            <a:extLst>
              <a:ext uri="{FF2B5EF4-FFF2-40B4-BE49-F238E27FC236}">
                <a16:creationId xmlns:a16="http://schemas.microsoft.com/office/drawing/2014/main" id="{1225E6E7-CB77-4C0D-AB54-24FC6DE0A206}"/>
              </a:ext>
            </a:extLst>
          </p:cNvPr>
          <p:cNvPicPr>
            <a:picLocks noChangeAspect="1"/>
          </p:cNvPicPr>
          <p:nvPr/>
        </p:nvPicPr>
        <p:blipFill>
          <a:blip r:embed="rId4"/>
          <a:stretch>
            <a:fillRect/>
          </a:stretch>
        </p:blipFill>
        <p:spPr>
          <a:xfrm>
            <a:off x="437182" y="502920"/>
            <a:ext cx="4602954" cy="6060222"/>
          </a:xfrm>
          <a:prstGeom prst="rect">
            <a:avLst/>
          </a:prstGeom>
        </p:spPr>
      </p:pic>
      <p:sp>
        <p:nvSpPr>
          <p:cNvPr id="20" name="Rectangle 19">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34E58161-7F79-49DF-8ADA-E3C18E3EEB8A}"/>
              </a:ext>
            </a:extLst>
          </p:cNvPr>
          <p:cNvSpPr>
            <a:spLocks noGrp="1"/>
          </p:cNvSpPr>
          <p:nvPr>
            <p:ph type="title"/>
          </p:nvPr>
        </p:nvSpPr>
        <p:spPr>
          <a:xfrm>
            <a:off x="7261934" y="1419226"/>
            <a:ext cx="4115917" cy="2130798"/>
          </a:xfrm>
        </p:spPr>
        <p:txBody>
          <a:bodyPr vert="horz" lIns="91440" tIns="45720" rIns="91440" bIns="45720" rtlCol="0" anchor="b">
            <a:normAutofit fontScale="90000"/>
          </a:bodyPr>
          <a:lstStyle/>
          <a:p>
            <a:pPr lvl="0" defTabSz="914400">
              <a:spcBef>
                <a:spcPts val="0"/>
              </a:spcBef>
            </a:pPr>
            <a:r>
              <a:rPr lang="en-US" dirty="0">
                <a:solidFill>
                  <a:srgbClr val="FFFFFF"/>
                </a:solidFill>
              </a:rPr>
              <a:t>Dss cover letter</a:t>
            </a:r>
            <a:br>
              <a:rPr lang="en-US" dirty="0">
                <a:solidFill>
                  <a:srgbClr val="FFFFFF"/>
                </a:solidFill>
              </a:rPr>
            </a:br>
            <a:br>
              <a:rPr lang="en-US" dirty="0">
                <a:solidFill>
                  <a:srgbClr val="FFFFFF"/>
                </a:solidFill>
              </a:rPr>
            </a:br>
            <a:br>
              <a:rPr lang="en-US" dirty="0">
                <a:solidFill>
                  <a:srgbClr val="FFFFFF"/>
                </a:solidFill>
              </a:rPr>
            </a:br>
            <a:br>
              <a:rPr lang="en-US" dirty="0">
                <a:solidFill>
                  <a:srgbClr val="FFFFFF"/>
                </a:solidFill>
              </a:rPr>
            </a:br>
            <a:endParaRPr lang="en-US" dirty="0"/>
          </a:p>
        </p:txBody>
      </p:sp>
      <p:sp>
        <p:nvSpPr>
          <p:cNvPr id="22" name="Rectangle 21">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71061B8E-AF63-44D0-B07B-BA562A9570CF}"/>
              </a:ext>
            </a:extLst>
          </p:cNvPr>
          <p:cNvSpPr txBox="1"/>
          <p:nvPr/>
        </p:nvSpPr>
        <p:spPr>
          <a:xfrm>
            <a:off x="7261934" y="2377440"/>
            <a:ext cx="4270264" cy="3139321"/>
          </a:xfrm>
          <a:prstGeom prst="rect">
            <a:avLst/>
          </a:prstGeom>
          <a:solidFill>
            <a:srgbClr val="C00000">
              <a:alpha val="88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Caseworkers must </a:t>
            </a:r>
            <a:r>
              <a:rPr kumimoji="0" lang="en-US" sz="1800" b="1" i="0" u="none" strike="noStrike" kern="1200" cap="none" spc="0" normalizeH="0" baseline="0" noProof="0" dirty="0">
                <a:ln>
                  <a:noFill/>
                </a:ln>
                <a:solidFill>
                  <a:prstClr val="white"/>
                </a:solidFill>
                <a:effectLst/>
                <a:uLnTx/>
                <a:uFillTx/>
                <a:latin typeface="Gill Sans MT" panose="020B0502020104020203"/>
                <a:ea typeface="+mn-ea"/>
                <a:cs typeface="+mn-cs"/>
              </a:rPr>
              <a:t>mail </a:t>
            </a: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a Voter Registration Application and DSS Cover Letter to all Clients using ePASS for a Covered Transaction if the client has: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Indicated that he/she wants to register to vote in ePASS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Failed to answer the Voter Preference Question in ePASS</a:t>
            </a:r>
            <a:br>
              <a:rPr kumimoji="0" lang="en-US" sz="2500" b="0" i="0" u="none" strike="noStrike" kern="1200" cap="all" spc="0" normalizeH="0" baseline="0" noProof="0" dirty="0">
                <a:ln>
                  <a:noFill/>
                </a:ln>
                <a:solidFill>
                  <a:prstClr val="white"/>
                </a:solidFill>
                <a:effectLst/>
                <a:uLnTx/>
                <a:uFillTx/>
                <a:latin typeface="Gill Sans MT" panose="020B0502020104020203"/>
                <a:ea typeface="+mn-ea"/>
                <a:cs typeface="+mn-cs"/>
              </a:rPr>
            </a:b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custDataLst>
      <p:tags r:id="rId1"/>
    </p:custDataLst>
    <p:extLst>
      <p:ext uri="{BB962C8B-B14F-4D97-AF65-F5344CB8AC3E}">
        <p14:creationId xmlns:p14="http://schemas.microsoft.com/office/powerpoint/2010/main" val="236542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&amp; Purpose of the </a:t>
            </a:r>
            <a:br>
              <a:rPr lang="en-US" dirty="0"/>
            </a:br>
            <a:r>
              <a:rPr lang="en-US" dirty="0"/>
              <a:t>national voter registration Act (NVRA)</a:t>
            </a:r>
          </a:p>
        </p:txBody>
      </p:sp>
      <p:graphicFrame>
        <p:nvGraphicFramePr>
          <p:cNvPr id="4" name="Content Placeholder 3"/>
          <p:cNvGraphicFramePr>
            <a:graphicFrameLocks noGrp="1"/>
          </p:cNvGraphicFramePr>
          <p:nvPr>
            <p:ph idx="1"/>
          </p:nvPr>
        </p:nvGraphicFramePr>
        <p:xfrm>
          <a:off x="581025" y="1873956"/>
          <a:ext cx="11029950" cy="48655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813877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Nvra and remote transactions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5061052"/>
              </p:ext>
            </p:extLst>
          </p:nvPr>
        </p:nvGraphicFramePr>
        <p:xfrm>
          <a:off x="581192" y="1871831"/>
          <a:ext cx="11029615" cy="4776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a:extLst>
              <a:ext uri="{FF2B5EF4-FFF2-40B4-BE49-F238E27FC236}">
                <a16:creationId xmlns:a16="http://schemas.microsoft.com/office/drawing/2014/main" id="{C48F738A-3996-48CC-8F85-D38C238A9FCB}"/>
              </a:ext>
            </a:extLst>
          </p:cNvPr>
          <p:cNvGrpSpPr/>
          <p:nvPr/>
        </p:nvGrpSpPr>
        <p:grpSpPr>
          <a:xfrm>
            <a:off x="1221360" y="1937715"/>
            <a:ext cx="1112936" cy="4554872"/>
            <a:chOff x="1221360" y="1937715"/>
            <a:chExt cx="1112936" cy="4554872"/>
          </a:xfrm>
        </p:grpSpPr>
        <p:pic>
          <p:nvPicPr>
            <p:cNvPr id="5" name="Graphic 4" descr="Receive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50336" y="3248810"/>
              <a:ext cx="826806" cy="688813"/>
            </a:xfrm>
            <a:prstGeom prst="rect">
              <a:avLst/>
            </a:prstGeom>
          </p:spPr>
        </p:pic>
        <p:pic>
          <p:nvPicPr>
            <p:cNvPr id="6" name="Graphic 5" descr="Open envelope"/>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12158" y="4395516"/>
              <a:ext cx="862857" cy="862857"/>
            </a:xfrm>
            <a:prstGeom prst="rect">
              <a:avLst/>
            </a:prstGeom>
          </p:spPr>
        </p:pic>
        <p:pic>
          <p:nvPicPr>
            <p:cNvPr id="7" name="Graphic 6" descr="Internet">
              <a:extLst>
                <a:ext uri="{FF2B5EF4-FFF2-40B4-BE49-F238E27FC236}">
                  <a16:creationId xmlns:a16="http://schemas.microsoft.com/office/drawing/2014/main" id="{049DEC72-6746-4E86-87F5-E1C9AE4498C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21360" y="1937715"/>
              <a:ext cx="1112936" cy="990108"/>
            </a:xfrm>
            <a:prstGeom prst="rect">
              <a:avLst/>
            </a:prstGeom>
          </p:spPr>
        </p:pic>
        <p:pic>
          <p:nvPicPr>
            <p:cNvPr id="9" name="Graphic 8" descr="House">
              <a:extLst>
                <a:ext uri="{FF2B5EF4-FFF2-40B4-BE49-F238E27FC236}">
                  <a16:creationId xmlns:a16="http://schemas.microsoft.com/office/drawing/2014/main" id="{0810B615-95A8-454C-A4A9-AE6087E64E6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86386" y="5578187"/>
              <a:ext cx="914400" cy="914400"/>
            </a:xfrm>
            <a:prstGeom prst="rect">
              <a:avLst/>
            </a:prstGeom>
          </p:spPr>
        </p:pic>
      </p:grpSp>
    </p:spTree>
    <p:custDataLst>
      <p:tags r:id="rId1"/>
    </p:custDataLst>
    <p:extLst>
      <p:ext uri="{BB962C8B-B14F-4D97-AF65-F5344CB8AC3E}">
        <p14:creationId xmlns:p14="http://schemas.microsoft.com/office/powerpoint/2010/main" val="897630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5705-6BCD-4953-BB99-A8C1A4B36F9C}"/>
              </a:ext>
            </a:extLst>
          </p:cNvPr>
          <p:cNvSpPr>
            <a:spLocks noGrp="1"/>
          </p:cNvSpPr>
          <p:nvPr>
            <p:ph type="title"/>
          </p:nvPr>
        </p:nvSpPr>
        <p:spPr/>
        <p:txBody>
          <a:bodyPr/>
          <a:lstStyle/>
          <a:p>
            <a:r>
              <a:rPr lang="en-US" dirty="0"/>
              <a:t>Medicaid renewals</a:t>
            </a:r>
          </a:p>
        </p:txBody>
      </p:sp>
      <p:graphicFrame>
        <p:nvGraphicFramePr>
          <p:cNvPr id="5" name="Content Placeholder 4">
            <a:extLst>
              <a:ext uri="{FF2B5EF4-FFF2-40B4-BE49-F238E27FC236}">
                <a16:creationId xmlns:a16="http://schemas.microsoft.com/office/drawing/2014/main" id="{B0650952-A95E-4ED1-B96C-E84B6C62F802}"/>
              </a:ext>
            </a:extLst>
          </p:cNvPr>
          <p:cNvGraphicFramePr>
            <a:graphicFrameLocks noGrp="1"/>
          </p:cNvGraphicFramePr>
          <p:nvPr>
            <p:ph idx="1"/>
            <p:extLst>
              <p:ext uri="{D42A27DB-BD31-4B8C-83A1-F6EECF244321}">
                <p14:modId xmlns:p14="http://schemas.microsoft.com/office/powerpoint/2010/main" val="939798588"/>
              </p:ext>
            </p:extLst>
          </p:nvPr>
        </p:nvGraphicFramePr>
        <p:xfrm>
          <a:off x="454901" y="2317860"/>
          <a:ext cx="11029950" cy="3678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825640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1796-CD95-46E2-A26B-E28D6F56650C}"/>
              </a:ext>
            </a:extLst>
          </p:cNvPr>
          <p:cNvSpPr>
            <a:spLocks noGrp="1"/>
          </p:cNvSpPr>
          <p:nvPr>
            <p:ph type="title"/>
          </p:nvPr>
        </p:nvSpPr>
        <p:spPr/>
        <p:txBody>
          <a:bodyPr/>
          <a:lstStyle/>
          <a:p>
            <a:r>
              <a:rPr lang="en-US" dirty="0"/>
              <a:t>Remote transactions &amp; mailings</a:t>
            </a:r>
          </a:p>
        </p:txBody>
      </p:sp>
      <p:graphicFrame>
        <p:nvGraphicFramePr>
          <p:cNvPr id="4" name="Content Placeholder 3">
            <a:extLst>
              <a:ext uri="{FF2B5EF4-FFF2-40B4-BE49-F238E27FC236}">
                <a16:creationId xmlns:a16="http://schemas.microsoft.com/office/drawing/2014/main" id="{C864EF28-1551-4F3A-80F8-2A81C0A1C9B3}"/>
              </a:ext>
            </a:extLst>
          </p:cNvPr>
          <p:cNvGraphicFramePr>
            <a:graphicFrameLocks noGrp="1"/>
          </p:cNvGraphicFramePr>
          <p:nvPr>
            <p:ph idx="1"/>
            <p:extLst>
              <p:ext uri="{D42A27DB-BD31-4B8C-83A1-F6EECF244321}">
                <p14:modId xmlns:p14="http://schemas.microsoft.com/office/powerpoint/2010/main" val="66090269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316097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282B4F"/>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2"/>
            <a:ext cx="7592567" cy="5856457"/>
          </a:xfrm>
          <a:prstGeom prst="rect">
            <a:avLst/>
          </a:prstGeom>
          <a:noFill/>
          <a:ln>
            <a:solidFill>
              <a:srgbClr val="282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983570" y="610890"/>
            <a:ext cx="4024504" cy="520971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a:srcRect b="56978"/>
          <a:stretch/>
        </p:blipFill>
        <p:spPr>
          <a:xfrm>
            <a:off x="3941456" y="1132423"/>
            <a:ext cx="7483765" cy="4166647"/>
          </a:xfrm>
          <a:prstGeom prst="rect">
            <a:avLst/>
          </a:prstGeom>
          <a:ln>
            <a:noFill/>
          </a:ln>
          <a:effectLst>
            <a:outerShdw blurRad="292100" dist="139700" dir="2700000" algn="tl" rotWithShape="0">
              <a:srgbClr val="333333">
                <a:alpha val="65000"/>
              </a:srgbClr>
            </a:outerShdw>
          </a:effectLst>
        </p:spPr>
      </p:pic>
      <p:sp>
        <p:nvSpPr>
          <p:cNvPr id="3" name="&quot;Not Allowed&quot; Symbol 2">
            <a:extLst>
              <a:ext uri="{FF2B5EF4-FFF2-40B4-BE49-F238E27FC236}">
                <a16:creationId xmlns:a16="http://schemas.microsoft.com/office/drawing/2014/main" id="{60A1EA41-52AA-4A8D-AC93-3919D1A17CA7}"/>
              </a:ext>
            </a:extLst>
          </p:cNvPr>
          <p:cNvSpPr/>
          <p:nvPr/>
        </p:nvSpPr>
        <p:spPr>
          <a:xfrm>
            <a:off x="3081749" y="679418"/>
            <a:ext cx="4926724" cy="4688181"/>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57DE1EFE-825D-4620-B5BE-3D83ADD6537C}"/>
              </a:ext>
            </a:extLst>
          </p:cNvPr>
          <p:cNvSpPr txBox="1"/>
          <p:nvPr/>
        </p:nvSpPr>
        <p:spPr>
          <a:xfrm>
            <a:off x="495892" y="5614695"/>
            <a:ext cx="7512581" cy="646331"/>
          </a:xfrm>
          <a:prstGeom prst="rect">
            <a:avLst/>
          </a:prstGeom>
          <a:solidFill>
            <a:srgbClr val="C00000"/>
          </a:solidFill>
        </p:spPr>
        <p:txBody>
          <a:bodyPr wrap="square" rtlCol="0">
            <a:spAutoFit/>
          </a:bodyPr>
          <a:lstStyle/>
          <a:p>
            <a:pPr algn="ctr"/>
            <a:r>
              <a:rPr lang="en-US" dirty="0">
                <a:solidFill>
                  <a:schemeClr val="bg1"/>
                </a:solidFill>
              </a:rPr>
              <a:t>Public Assistance Agencies should discontinue the use of the NVRA Remote Transaction Sheet.  </a:t>
            </a:r>
          </a:p>
        </p:txBody>
      </p:sp>
    </p:spTree>
    <p:custDataLst>
      <p:tags r:id="rId1"/>
    </p:custDataLst>
    <p:extLst>
      <p:ext uri="{BB962C8B-B14F-4D97-AF65-F5344CB8AC3E}">
        <p14:creationId xmlns:p14="http://schemas.microsoft.com/office/powerpoint/2010/main" val="333238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5" name="Rectangle 44">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686A2-8793-463D-B2A8-B8CD7C48CAC5}"/>
              </a:ext>
            </a:extLst>
          </p:cNvPr>
          <p:cNvSpPr>
            <a:spLocks noGrp="1"/>
          </p:cNvSpPr>
          <p:nvPr>
            <p:ph type="title"/>
          </p:nvPr>
        </p:nvSpPr>
        <p:spPr>
          <a:xfrm>
            <a:off x="581191" y="3971774"/>
            <a:ext cx="5708356" cy="1982571"/>
          </a:xfrm>
        </p:spPr>
        <p:txBody>
          <a:bodyPr vert="horz" lIns="91440" tIns="45720" rIns="91440" bIns="45720" rtlCol="0" anchor="b">
            <a:normAutofit fontScale="90000"/>
          </a:bodyPr>
          <a:lstStyle/>
          <a:p>
            <a:pPr>
              <a:lnSpc>
                <a:spcPct val="90000"/>
              </a:lnSpc>
            </a:pPr>
            <a:r>
              <a:rPr lang="en-US" sz="6700" dirty="0">
                <a:solidFill>
                  <a:schemeClr val="accent1"/>
                </a:solidFill>
              </a:rPr>
              <a:t>Assistance </a:t>
            </a:r>
            <a:br>
              <a:rPr lang="en-US" sz="6700" dirty="0">
                <a:solidFill>
                  <a:schemeClr val="accent1"/>
                </a:solidFill>
              </a:rPr>
            </a:br>
            <a:r>
              <a:rPr lang="en-US" sz="6700" dirty="0">
                <a:solidFill>
                  <a:schemeClr val="accent1"/>
                </a:solidFill>
              </a:rPr>
              <a:t>&amp; Review </a:t>
            </a:r>
            <a:br>
              <a:rPr lang="en-US" sz="2500" dirty="0">
                <a:solidFill>
                  <a:schemeClr val="accent1"/>
                </a:solidFill>
              </a:rPr>
            </a:br>
            <a:br>
              <a:rPr lang="en-US" sz="2500" dirty="0">
                <a:solidFill>
                  <a:schemeClr val="accent1"/>
                </a:solidFill>
              </a:rPr>
            </a:br>
            <a:br>
              <a:rPr lang="en-US" sz="2500" dirty="0">
                <a:solidFill>
                  <a:schemeClr val="accent1"/>
                </a:solidFill>
              </a:rPr>
            </a:br>
            <a:br>
              <a:rPr lang="en-US" sz="2500" dirty="0">
                <a:solidFill>
                  <a:schemeClr val="accent1"/>
                </a:solidFill>
              </a:rPr>
            </a:br>
            <a:br>
              <a:rPr lang="en-US" sz="2500" dirty="0">
                <a:solidFill>
                  <a:schemeClr val="accent1"/>
                </a:solidFill>
              </a:rPr>
            </a:br>
            <a:r>
              <a:rPr lang="en-US" sz="2500" dirty="0">
                <a:solidFill>
                  <a:schemeClr val="accent1"/>
                </a:solidFill>
              </a:rPr>
              <a:t>Completing &amp; Reviewing the Voter Registration Application</a:t>
            </a:r>
          </a:p>
        </p:txBody>
      </p:sp>
      <p:sp>
        <p:nvSpPr>
          <p:cNvPr id="47" name="Rectangle 46">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Customer review">
            <a:extLst>
              <a:ext uri="{FF2B5EF4-FFF2-40B4-BE49-F238E27FC236}">
                <a16:creationId xmlns:a16="http://schemas.microsoft.com/office/drawing/2014/main" id="{949010E2-EB31-4863-A697-AAE10CCA9A53}"/>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379546" y="1697911"/>
            <a:ext cx="3722454" cy="3722454"/>
          </a:xfrm>
          <a:prstGeom prst="rect">
            <a:avLst/>
          </a:prstGeom>
        </p:spPr>
      </p:pic>
    </p:spTree>
    <p:extLst>
      <p:ext uri="{BB962C8B-B14F-4D97-AF65-F5344CB8AC3E}">
        <p14:creationId xmlns:p14="http://schemas.microsoft.com/office/powerpoint/2010/main" val="2890419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4" name="Rectangle 43">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6" name="Rectangle 45">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0D73B12-AB55-4B26-B3A4-61BE1117B90F}"/>
              </a:ext>
            </a:extLst>
          </p:cNvPr>
          <p:cNvSpPr>
            <a:spLocks noGrp="1"/>
          </p:cNvSpPr>
          <p:nvPr>
            <p:ph type="title"/>
          </p:nvPr>
        </p:nvSpPr>
        <p:spPr>
          <a:xfrm>
            <a:off x="596038" y="731520"/>
            <a:ext cx="4968489" cy="1287732"/>
          </a:xfrm>
          <a:solidFill>
            <a:srgbClr val="C00000"/>
          </a:solidFill>
        </p:spPr>
        <p:txBody>
          <a:bodyPr vert="horz" lIns="91440" tIns="45720" rIns="91440" bIns="45720" rtlCol="0" anchor="b">
            <a:normAutofit fontScale="90000"/>
          </a:bodyPr>
          <a:lstStyle/>
          <a:p>
            <a:r>
              <a:rPr lang="en-US" b="1" dirty="0"/>
              <a:t>Assistance required for both in-person &amp; remote transactions</a:t>
            </a:r>
          </a:p>
        </p:txBody>
      </p:sp>
      <p:sp>
        <p:nvSpPr>
          <p:cNvPr id="48" name="Rectangle 47">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0C07E51-3DDE-473E-826E-27DF22F2F2A9}"/>
              </a:ext>
            </a:extLst>
          </p:cNvPr>
          <p:cNvSpPr>
            <a:spLocks noGrp="1"/>
          </p:cNvSpPr>
          <p:nvPr>
            <p:ph sz="half" idx="1"/>
          </p:nvPr>
        </p:nvSpPr>
        <p:spPr>
          <a:xfrm>
            <a:off x="596038" y="2505680"/>
            <a:ext cx="4947221" cy="3650344"/>
          </a:xfrm>
        </p:spPr>
        <p:txBody>
          <a:bodyPr vert="horz" lIns="91440" tIns="45720" rIns="91440" bIns="45720" rtlCol="0" anchor="ctr">
            <a:normAutofit/>
          </a:bodyPr>
          <a:lstStyle/>
          <a:p>
            <a:pPr marL="342900" marR="0" lvl="0" indent="-342900"/>
            <a:r>
              <a:rPr lang="en-US" b="1" dirty="0">
                <a:solidFill>
                  <a:srgbClr val="FFFFFF"/>
                </a:solidFill>
              </a:rPr>
              <a:t>Required Elements on the Application are in </a:t>
            </a:r>
            <a:r>
              <a:rPr lang="en-US" b="1" dirty="0">
                <a:solidFill>
                  <a:srgbClr val="C00000"/>
                </a:solidFill>
              </a:rPr>
              <a:t>RED FONT </a:t>
            </a:r>
            <a:r>
              <a:rPr lang="en-US" b="1" dirty="0">
                <a:solidFill>
                  <a:srgbClr val="FFFFFF"/>
                </a:solidFill>
              </a:rPr>
              <a:t>:</a:t>
            </a:r>
            <a:endParaRPr lang="en-US" dirty="0">
              <a:solidFill>
                <a:srgbClr val="FFFFFF"/>
              </a:solidFill>
            </a:endParaRPr>
          </a:p>
          <a:p>
            <a:pPr marL="742950" marR="0" lvl="1" indent="-285750"/>
            <a:r>
              <a:rPr lang="en-US" dirty="0">
                <a:solidFill>
                  <a:srgbClr val="FFFFFF"/>
                </a:solidFill>
              </a:rPr>
              <a:t>Legal Name</a:t>
            </a:r>
          </a:p>
          <a:p>
            <a:pPr marL="742950" marR="0" lvl="1" indent="-285750"/>
            <a:r>
              <a:rPr lang="en-US" dirty="0">
                <a:solidFill>
                  <a:srgbClr val="FFFFFF"/>
                </a:solidFill>
              </a:rPr>
              <a:t>Date of Birth</a:t>
            </a:r>
          </a:p>
          <a:p>
            <a:pPr marL="742950" marR="0" lvl="1" indent="-285750"/>
            <a:r>
              <a:rPr lang="en-US" dirty="0">
                <a:solidFill>
                  <a:srgbClr val="FFFFFF"/>
                </a:solidFill>
              </a:rPr>
              <a:t>Residential Address &amp; Mailing Address (if different)</a:t>
            </a:r>
          </a:p>
          <a:p>
            <a:pPr marL="742950" marR="0" lvl="1" indent="-285750"/>
            <a:r>
              <a:rPr lang="en-US" dirty="0">
                <a:solidFill>
                  <a:srgbClr val="FFFFFF"/>
                </a:solidFill>
              </a:rPr>
              <a:t>Signature Attestation</a:t>
            </a:r>
          </a:p>
          <a:p>
            <a:pPr marL="742950" marR="0" lvl="1" indent="-285750"/>
            <a:r>
              <a:rPr lang="en-US" dirty="0">
                <a:solidFill>
                  <a:srgbClr val="FFFFFF"/>
                </a:solidFill>
              </a:rPr>
              <a:t>Eligibility Confirmation (Indication of U.S. Citizenship/Age requirement)</a:t>
            </a:r>
          </a:p>
          <a:p>
            <a:pPr marL="457200" marR="0" lvl="1" indent="0">
              <a:buNone/>
            </a:pPr>
            <a:r>
              <a:rPr lang="en-US" dirty="0">
                <a:solidFill>
                  <a:srgbClr val="FFFFFF"/>
                </a:solidFill>
              </a:rPr>
              <a:t>All Items in Red Font</a:t>
            </a:r>
          </a:p>
          <a:p>
            <a:pPr marL="379800" marR="0" indent="0"/>
            <a:endParaRPr lang="en-US" sz="2000" dirty="0">
              <a:solidFill>
                <a:srgbClr val="FFFFFF"/>
              </a:solidFill>
            </a:endParaRPr>
          </a:p>
          <a:p>
            <a:pPr marL="0" marR="0" lvl="0" indent="0"/>
            <a:endParaRPr lang="en-US" sz="2000" dirty="0">
              <a:solidFill>
                <a:srgbClr val="FFFFFF"/>
              </a:solidFill>
            </a:endParaRPr>
          </a:p>
        </p:txBody>
      </p:sp>
      <p:sp>
        <p:nvSpPr>
          <p:cNvPr id="52" name="Rectangle 51">
            <a:extLst>
              <a:ext uri="{FF2B5EF4-FFF2-40B4-BE49-F238E27FC236}">
                <a16:creationId xmlns:a16="http://schemas.microsoft.com/office/drawing/2014/main" id="{C5F09389-6A8E-46D6-B5F4-A3C55FAE6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Picture 4">
            <a:extLst>
              <a:ext uri="{FF2B5EF4-FFF2-40B4-BE49-F238E27FC236}">
                <a16:creationId xmlns:a16="http://schemas.microsoft.com/office/drawing/2014/main" id="{3870F215-9056-4F1F-80A4-4D5ACEC01283}"/>
              </a:ext>
            </a:extLst>
          </p:cNvPr>
          <p:cNvPicPr>
            <a:picLocks noChangeAspect="1"/>
          </p:cNvPicPr>
          <p:nvPr/>
        </p:nvPicPr>
        <p:blipFill>
          <a:blip r:embed="rId4"/>
          <a:stretch>
            <a:fillRect/>
          </a:stretch>
        </p:blipFill>
        <p:spPr>
          <a:xfrm>
            <a:off x="6518556" y="314580"/>
            <a:ext cx="4959854" cy="6391925"/>
          </a:xfrm>
          <a:prstGeom prst="rect">
            <a:avLst/>
          </a:prstGeom>
          <a:ln w="63500">
            <a:solidFill>
              <a:srgbClr val="C00000"/>
            </a:solidFill>
          </a:ln>
        </p:spPr>
      </p:pic>
    </p:spTree>
    <p:custDataLst>
      <p:tags r:id="rId1"/>
    </p:custDataLst>
    <p:extLst>
      <p:ext uri="{BB962C8B-B14F-4D97-AF65-F5344CB8AC3E}">
        <p14:creationId xmlns:p14="http://schemas.microsoft.com/office/powerpoint/2010/main" val="995334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7826" y="1285495"/>
            <a:ext cx="11292840" cy="42870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B6C3909E-AD0B-4FC3-BEB6-ED1851B55FB2}"/>
              </a:ext>
            </a:extLst>
          </p:cNvPr>
          <p:cNvSpPr txBox="1"/>
          <p:nvPr/>
        </p:nvSpPr>
        <p:spPr>
          <a:xfrm>
            <a:off x="537083" y="728663"/>
            <a:ext cx="2309672" cy="3046988"/>
          </a:xfrm>
          <a:prstGeom prst="rect">
            <a:avLst/>
          </a:prstGeom>
          <a:solidFill>
            <a:schemeClr val="tx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a:ea typeface="+mn-ea"/>
                <a:cs typeface="+mn-cs"/>
              </a:rPr>
              <a:t>The properly coded NC </a:t>
            </a:r>
            <a:r>
              <a:rPr kumimoji="0" lang="en-US" sz="2400" b="0" i="0" u="sng" strike="noStrike" kern="1200" cap="none" spc="0" normalizeH="0" baseline="0" noProof="0" dirty="0">
                <a:ln>
                  <a:noFill/>
                </a:ln>
                <a:solidFill>
                  <a:prstClr val="white"/>
                </a:solidFill>
                <a:effectLst/>
                <a:uLnTx/>
                <a:uFillTx/>
                <a:latin typeface="Gill Sans MT" panose="020B0502020104020203"/>
                <a:ea typeface="+mn-ea"/>
                <a:cs typeface="+mn-cs"/>
              </a:rPr>
              <a:t>Voter Registration Application</a:t>
            </a:r>
            <a:r>
              <a:rPr kumimoji="0" lang="en-US" sz="2400" b="0" i="0" u="none" strike="noStrike" kern="1200" cap="none" spc="0" normalizeH="0" baseline="0" noProof="0" dirty="0">
                <a:ln>
                  <a:noFill/>
                </a:ln>
                <a:solidFill>
                  <a:prstClr val="white"/>
                </a:solidFill>
                <a:effectLst/>
                <a:uLnTx/>
                <a:uFillTx/>
                <a:latin typeface="Gill Sans MT" panose="020B0502020104020203"/>
                <a:ea typeface="+mn-ea"/>
                <a:cs typeface="+mn-cs"/>
              </a:rPr>
              <a:t> for Public Assistance Agencies uses the designation of “</a:t>
            </a:r>
            <a:r>
              <a:rPr kumimoji="0" lang="en-US" sz="2400" b="0" i="0" u="sng" strike="noStrike" kern="1200" cap="none" spc="0" normalizeH="0" baseline="0" noProof="0" dirty="0">
                <a:ln>
                  <a:noFill/>
                </a:ln>
                <a:solidFill>
                  <a:prstClr val="white"/>
                </a:solidFill>
                <a:effectLst/>
                <a:uLnTx/>
                <a:uFillTx/>
                <a:latin typeface="Gill Sans MT" panose="020B0502020104020203"/>
                <a:ea typeface="+mn-ea"/>
                <a:cs typeface="+mn-cs"/>
              </a:rPr>
              <a:t>01</a:t>
            </a:r>
            <a:r>
              <a:rPr kumimoji="0" lang="en-US" sz="2400" b="0" i="0" u="none" strike="noStrike" kern="1200" cap="none" spc="0" normalizeH="0" baseline="0" noProof="0" dirty="0">
                <a:ln>
                  <a:noFill/>
                </a:ln>
                <a:solidFill>
                  <a:prstClr val="white"/>
                </a:solidFill>
                <a:effectLst/>
                <a:uLnTx/>
                <a:uFillTx/>
                <a:latin typeface="Gill Sans MT" panose="020B0502020104020203"/>
                <a:ea typeface="+mn-ea"/>
                <a:cs typeface="+mn-cs"/>
              </a:rPr>
              <a:t>”</a:t>
            </a:r>
          </a:p>
        </p:txBody>
      </p:sp>
      <p:pic>
        <p:nvPicPr>
          <p:cNvPr id="15" name="Picture 14">
            <a:extLst>
              <a:ext uri="{FF2B5EF4-FFF2-40B4-BE49-F238E27FC236}">
                <a16:creationId xmlns:a16="http://schemas.microsoft.com/office/drawing/2014/main" id="{5B3A8FC9-2F1A-43A8-B1B6-14BE505CC45D}"/>
              </a:ext>
            </a:extLst>
          </p:cNvPr>
          <p:cNvPicPr>
            <a:picLocks noChangeAspect="1"/>
          </p:cNvPicPr>
          <p:nvPr/>
        </p:nvPicPr>
        <p:blipFill>
          <a:blip r:embed="rId4"/>
          <a:stretch>
            <a:fillRect/>
          </a:stretch>
        </p:blipFill>
        <p:spPr>
          <a:xfrm>
            <a:off x="9734101" y="1404855"/>
            <a:ext cx="2259471" cy="1694603"/>
          </a:xfrm>
          <a:prstGeom prst="rect">
            <a:avLst/>
          </a:prstGeom>
          <a:ln w="47625">
            <a:solidFill>
              <a:srgbClr val="9E0000"/>
            </a:solidFill>
          </a:ln>
        </p:spPr>
      </p:pic>
      <p:cxnSp>
        <p:nvCxnSpPr>
          <p:cNvPr id="16" name="Straight Arrow Connector 15">
            <a:extLst>
              <a:ext uri="{FF2B5EF4-FFF2-40B4-BE49-F238E27FC236}">
                <a16:creationId xmlns:a16="http://schemas.microsoft.com/office/drawing/2014/main" id="{8BDE9A1A-99C0-491F-864C-E9AC4C2D819A}"/>
              </a:ext>
            </a:extLst>
          </p:cNvPr>
          <p:cNvCxnSpPr>
            <a:cxnSpLocks/>
          </p:cNvCxnSpPr>
          <p:nvPr/>
        </p:nvCxnSpPr>
        <p:spPr>
          <a:xfrm>
            <a:off x="8347934" y="337022"/>
            <a:ext cx="1319073" cy="19151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7B81CF2-D40D-4E1B-9416-AA9B054AA3F0}"/>
              </a:ext>
            </a:extLst>
          </p:cNvPr>
          <p:cNvPicPr>
            <a:picLocks noChangeAspect="1"/>
          </p:cNvPicPr>
          <p:nvPr/>
        </p:nvPicPr>
        <p:blipFill>
          <a:blip r:embed="rId5"/>
          <a:stretch>
            <a:fillRect/>
          </a:stretch>
        </p:blipFill>
        <p:spPr>
          <a:xfrm>
            <a:off x="3480284" y="53788"/>
            <a:ext cx="5018257" cy="6467190"/>
          </a:xfrm>
          <a:prstGeom prst="rect">
            <a:avLst/>
          </a:prstGeom>
          <a:noFill/>
          <a:ln w="53975">
            <a:solidFill>
              <a:srgbClr val="C00000"/>
            </a:solidFill>
          </a:ln>
        </p:spPr>
      </p:pic>
    </p:spTree>
    <p:custDataLst>
      <p:tags r:id="rId1"/>
    </p:custDataLst>
    <p:extLst>
      <p:ext uri="{BB962C8B-B14F-4D97-AF65-F5344CB8AC3E}">
        <p14:creationId xmlns:p14="http://schemas.microsoft.com/office/powerpoint/2010/main" val="827509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39">
            <a:extLst>
              <a:ext uri="{FF2B5EF4-FFF2-40B4-BE49-F238E27FC236}">
                <a16:creationId xmlns:a16="http://schemas.microsoft.com/office/drawing/2014/main" id="{1E5E4503-CC62-4DA9-9121-0A157199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41">
            <a:extLst>
              <a:ext uri="{FF2B5EF4-FFF2-40B4-BE49-F238E27FC236}">
                <a16:creationId xmlns:a16="http://schemas.microsoft.com/office/drawing/2014/main" id="{D8D61A1B-3C4C-4F0E-965F-15837624C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43">
            <a:extLst>
              <a:ext uri="{FF2B5EF4-FFF2-40B4-BE49-F238E27FC236}">
                <a16:creationId xmlns:a16="http://schemas.microsoft.com/office/drawing/2014/main" id="{00E56243-9701-44E8-8A92-319433305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45">
            <a:extLst>
              <a:ext uri="{FF2B5EF4-FFF2-40B4-BE49-F238E27FC236}">
                <a16:creationId xmlns:a16="http://schemas.microsoft.com/office/drawing/2014/main" id="{982B322E-34C4-40A4-91E5-53D60DE97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63" name="Rectangle 47">
            <a:extLst>
              <a:ext uri="{FF2B5EF4-FFF2-40B4-BE49-F238E27FC236}">
                <a16:creationId xmlns:a16="http://schemas.microsoft.com/office/drawing/2014/main" id="{1BCC08F4-3CEC-46FB-BD85-2745D9056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37680AEF-E46E-4C67-8B0F-7C22CECF08C8}"/>
              </a:ext>
            </a:extLst>
          </p:cNvPr>
          <p:cNvSpPr>
            <a:spLocks noGrp="1"/>
          </p:cNvSpPr>
          <p:nvPr>
            <p:ph type="title"/>
          </p:nvPr>
        </p:nvSpPr>
        <p:spPr>
          <a:xfrm>
            <a:off x="440286" y="793520"/>
            <a:ext cx="3427985" cy="1805989"/>
          </a:xfrm>
          <a:solidFill>
            <a:schemeClr val="accent1"/>
          </a:solidFill>
        </p:spPr>
        <p:txBody>
          <a:bodyPr vert="horz" lIns="91440" tIns="45720" rIns="91440" bIns="45720" rtlCol="0" anchor="ctr">
            <a:normAutofit/>
          </a:bodyPr>
          <a:lstStyle/>
          <a:p>
            <a:pPr>
              <a:lnSpc>
                <a:spcPct val="90000"/>
              </a:lnSpc>
            </a:pPr>
            <a:r>
              <a:rPr lang="en-US" sz="2200" dirty="0"/>
              <a:t>NC  Voter Registration Application </a:t>
            </a:r>
            <a:br>
              <a:rPr lang="en-US" sz="2200" dirty="0"/>
            </a:br>
            <a:r>
              <a:rPr lang="en-US" sz="2200" u="sng" dirty="0"/>
              <a:t>New Spanish Language Application</a:t>
            </a:r>
          </a:p>
        </p:txBody>
      </p:sp>
      <p:grpSp>
        <p:nvGrpSpPr>
          <p:cNvPr id="64" name="Group 49">
            <a:extLst>
              <a:ext uri="{FF2B5EF4-FFF2-40B4-BE49-F238E27FC236}">
                <a16:creationId xmlns:a16="http://schemas.microsoft.com/office/drawing/2014/main" id="{B9E1576F-130A-4FF6-AAF0-FAAF73DBEC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51" name="Rectangle 50">
              <a:extLst>
                <a:ext uri="{FF2B5EF4-FFF2-40B4-BE49-F238E27FC236}">
                  <a16:creationId xmlns:a16="http://schemas.microsoft.com/office/drawing/2014/main" id="{93CECC69-F5E4-4FF8-BD68-86558AFDF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51">
              <a:extLst>
                <a:ext uri="{FF2B5EF4-FFF2-40B4-BE49-F238E27FC236}">
                  <a16:creationId xmlns:a16="http://schemas.microsoft.com/office/drawing/2014/main" id="{FC15DEA9-C35A-4812-A632-8AAA64101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EA45595F-5D18-4FFA-95DA-29D019445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3" name="Content Placeholder 12">
            <a:extLst>
              <a:ext uri="{FF2B5EF4-FFF2-40B4-BE49-F238E27FC236}">
                <a16:creationId xmlns:a16="http://schemas.microsoft.com/office/drawing/2014/main" id="{D44C954E-C6FA-4B27-8F7B-E335EA7F37E0}"/>
              </a:ext>
            </a:extLst>
          </p:cNvPr>
          <p:cNvSpPr>
            <a:spLocks noGrp="1"/>
          </p:cNvSpPr>
          <p:nvPr>
            <p:ph sz="half" idx="1"/>
          </p:nvPr>
        </p:nvSpPr>
        <p:spPr>
          <a:xfrm>
            <a:off x="154829" y="2778622"/>
            <a:ext cx="3427985" cy="3708266"/>
          </a:xfrm>
        </p:spPr>
        <p:txBody>
          <a:bodyPr vert="horz" lIns="91440" tIns="45720" rIns="91440" bIns="45720" rtlCol="0" anchor="ctr">
            <a:normAutofit/>
          </a:bodyPr>
          <a:lstStyle/>
          <a:p>
            <a:r>
              <a:rPr lang="en-US" sz="2000" dirty="0"/>
              <a:t>New Spanish Language Voter Registration Application for NVRA agencies are coded as “09NVRA”</a:t>
            </a:r>
          </a:p>
          <a:p>
            <a:r>
              <a:rPr lang="en-US" sz="2000" dirty="0"/>
              <a:t>Check the box for ‘01’ in the top right corner to indicate the application is being submitted via a Public Assistance agency</a:t>
            </a:r>
          </a:p>
          <a:p>
            <a:endParaRPr lang="en-US" sz="2000" dirty="0"/>
          </a:p>
        </p:txBody>
      </p:sp>
      <p:pic>
        <p:nvPicPr>
          <p:cNvPr id="6" name="Picture 5">
            <a:extLst>
              <a:ext uri="{FF2B5EF4-FFF2-40B4-BE49-F238E27FC236}">
                <a16:creationId xmlns:a16="http://schemas.microsoft.com/office/drawing/2014/main" id="{D2320FF8-9989-44FC-B8EF-F13768A75F02}"/>
              </a:ext>
            </a:extLst>
          </p:cNvPr>
          <p:cNvPicPr>
            <a:picLocks noChangeAspect="1"/>
          </p:cNvPicPr>
          <p:nvPr/>
        </p:nvPicPr>
        <p:blipFill>
          <a:blip r:embed="rId4"/>
          <a:stretch>
            <a:fillRect/>
          </a:stretch>
        </p:blipFill>
        <p:spPr>
          <a:xfrm>
            <a:off x="9290257" y="1692934"/>
            <a:ext cx="2628900" cy="1781175"/>
          </a:xfrm>
          <a:prstGeom prst="rect">
            <a:avLst/>
          </a:prstGeom>
          <a:ln w="47625">
            <a:solidFill>
              <a:srgbClr val="C00000"/>
            </a:solidFill>
          </a:ln>
          <a:effectLst/>
        </p:spPr>
      </p:pic>
      <p:pic>
        <p:nvPicPr>
          <p:cNvPr id="5" name="Picture 4">
            <a:extLst>
              <a:ext uri="{FF2B5EF4-FFF2-40B4-BE49-F238E27FC236}">
                <a16:creationId xmlns:a16="http://schemas.microsoft.com/office/drawing/2014/main" id="{D33EF179-5190-4793-9C61-F0143BB770CD}"/>
              </a:ext>
            </a:extLst>
          </p:cNvPr>
          <p:cNvPicPr>
            <a:picLocks noChangeAspect="1"/>
          </p:cNvPicPr>
          <p:nvPr/>
        </p:nvPicPr>
        <p:blipFill>
          <a:blip r:embed="rId5"/>
          <a:stretch>
            <a:fillRect/>
          </a:stretch>
        </p:blipFill>
        <p:spPr>
          <a:xfrm>
            <a:off x="3937325" y="397431"/>
            <a:ext cx="4864314" cy="6404399"/>
          </a:xfrm>
          <a:prstGeom prst="rect">
            <a:avLst/>
          </a:prstGeom>
          <a:ln w="50800">
            <a:solidFill>
              <a:srgbClr val="C00000"/>
            </a:solidFill>
          </a:ln>
        </p:spPr>
      </p:pic>
      <p:cxnSp>
        <p:nvCxnSpPr>
          <p:cNvPr id="8" name="Straight Arrow Connector 7">
            <a:extLst>
              <a:ext uri="{FF2B5EF4-FFF2-40B4-BE49-F238E27FC236}">
                <a16:creationId xmlns:a16="http://schemas.microsoft.com/office/drawing/2014/main" id="{0EC1BA64-99CF-481D-9791-F3D5F0FAFC7D}"/>
              </a:ext>
            </a:extLst>
          </p:cNvPr>
          <p:cNvCxnSpPr>
            <a:cxnSpLocks/>
          </p:cNvCxnSpPr>
          <p:nvPr/>
        </p:nvCxnSpPr>
        <p:spPr>
          <a:xfrm>
            <a:off x="8520056" y="700166"/>
            <a:ext cx="721869" cy="11657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48240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6A4CBF-E594-46E6-A87D-A2017C8959CA}"/>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Additional info for Completing </a:t>
            </a:r>
            <a:br>
              <a:rPr lang="en-US" dirty="0">
                <a:solidFill>
                  <a:srgbClr val="FFFFFF"/>
                </a:solidFill>
              </a:rPr>
            </a:br>
            <a:r>
              <a:rPr lang="en-US" dirty="0">
                <a:solidFill>
                  <a:srgbClr val="FFFFFF"/>
                </a:solidFill>
              </a:rPr>
              <a:t>voter registration services</a:t>
            </a:r>
          </a:p>
        </p:txBody>
      </p:sp>
      <p:graphicFrame>
        <p:nvGraphicFramePr>
          <p:cNvPr id="7" name="Content Placeholder 6">
            <a:extLst>
              <a:ext uri="{FF2B5EF4-FFF2-40B4-BE49-F238E27FC236}">
                <a16:creationId xmlns:a16="http://schemas.microsoft.com/office/drawing/2014/main" id="{C1C29733-315F-43E7-963C-283D7A14E785}"/>
              </a:ext>
            </a:extLst>
          </p:cNvPr>
          <p:cNvGraphicFramePr>
            <a:graphicFrameLocks noGrp="1"/>
          </p:cNvGraphicFramePr>
          <p:nvPr>
            <p:ph idx="1"/>
            <p:extLst>
              <p:ext uri="{D42A27DB-BD31-4B8C-83A1-F6EECF244321}">
                <p14:modId xmlns:p14="http://schemas.microsoft.com/office/powerpoint/2010/main" val="1581069837"/>
              </p:ext>
            </p:extLst>
          </p:nvPr>
        </p:nvGraphicFramePr>
        <p:xfrm>
          <a:off x="581192" y="2180496"/>
          <a:ext cx="10757368" cy="3854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067847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5" name="Group 24"/>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6" name="Rectangle 25"/>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p:cNvSpPr>
            <a:spLocks noGrp="1"/>
          </p:cNvSpPr>
          <p:nvPr>
            <p:ph type="title"/>
          </p:nvPr>
        </p:nvSpPr>
        <p:spPr>
          <a:xfrm>
            <a:off x="8296275" y="1419225"/>
            <a:ext cx="3081576" cy="2085869"/>
          </a:xfrm>
        </p:spPr>
        <p:txBody>
          <a:bodyPr vert="horz" lIns="91440" tIns="45720" rIns="91440" bIns="45720" rtlCol="0" anchor="b">
            <a:normAutofit fontScale="90000"/>
          </a:bodyPr>
          <a:lstStyle/>
          <a:p>
            <a:r>
              <a:rPr lang="en-US" sz="2800" dirty="0">
                <a:solidFill>
                  <a:srgbClr val="FFFFFF"/>
                </a:solidFill>
              </a:rPr>
              <a:t>Nvra submission to county boards of elections</a:t>
            </a:r>
            <a:endParaRPr lang="en-US" sz="2800" strike="sngStrike" dirty="0">
              <a:solidFill>
                <a:srgbClr val="FFFFFF"/>
              </a:solidFill>
            </a:endParaRPr>
          </a:p>
        </p:txBody>
      </p:sp>
      <p:grpSp>
        <p:nvGrpSpPr>
          <p:cNvPr id="2" name="Group 1">
            <a:extLst>
              <a:ext uri="{FF2B5EF4-FFF2-40B4-BE49-F238E27FC236}">
                <a16:creationId xmlns:a16="http://schemas.microsoft.com/office/drawing/2014/main" id="{9047626D-7D5E-4228-83E8-3169ADA7EB4A}"/>
              </a:ext>
            </a:extLst>
          </p:cNvPr>
          <p:cNvGrpSpPr/>
          <p:nvPr/>
        </p:nvGrpSpPr>
        <p:grpSpPr>
          <a:xfrm>
            <a:off x="-9621" y="1866328"/>
            <a:ext cx="8015701" cy="3277531"/>
            <a:chOff x="-9621" y="1866328"/>
            <a:chExt cx="8015701" cy="3277531"/>
          </a:xfrm>
        </p:grpSpPr>
        <p:pic>
          <p:nvPicPr>
            <p:cNvPr id="1026" name="Picture 2" descr="Image showing a county map of North Carolina">
              <a:extLst>
                <a:ext uri="{FF2B5EF4-FFF2-40B4-BE49-F238E27FC236}">
                  <a16:creationId xmlns:a16="http://schemas.microsoft.com/office/drawing/2014/main" id="{75CE42EC-2266-4D7C-9E3B-7B629CC25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1" y="1866328"/>
              <a:ext cx="8015701" cy="32775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278614" y="2636184"/>
              <a:ext cx="7378589" cy="899162"/>
            </a:xfrm>
            <a:prstGeom prst="rect">
              <a:avLst/>
            </a:prstGeom>
          </p:spPr>
        </p:pic>
        <p:grpSp>
          <p:nvGrpSpPr>
            <p:cNvPr id="9" name="Group 8"/>
            <p:cNvGrpSpPr/>
            <p:nvPr/>
          </p:nvGrpSpPr>
          <p:grpSpPr>
            <a:xfrm>
              <a:off x="5847447" y="2326273"/>
              <a:ext cx="1790700" cy="919273"/>
              <a:chOff x="5200650" y="2876550"/>
              <a:chExt cx="1790700" cy="919273"/>
            </a:xfrm>
          </p:grpSpPr>
          <p:pic>
            <p:nvPicPr>
              <p:cNvPr id="8" name="Picture 7" descr="board+of+elections.jpg"/>
              <p:cNvPicPr>
                <a:picLocks noChangeAspect="1"/>
              </p:cNvPicPr>
              <p:nvPr/>
            </p:nvPicPr>
            <p:blipFill rotWithShape="1">
              <a:blip r:embed="rId6"/>
              <a:srcRect b="16800"/>
              <a:stretch/>
            </p:blipFill>
            <p:spPr>
              <a:xfrm>
                <a:off x="5200650" y="2876550"/>
                <a:ext cx="1790700" cy="919273"/>
              </a:xfrm>
              <a:prstGeom prst="rect">
                <a:avLst/>
              </a:prstGeom>
            </p:spPr>
          </p:pic>
          <p:sp>
            <p:nvSpPr>
              <p:cNvPr id="7" name="TextBox 6"/>
              <p:cNvSpPr txBox="1"/>
              <p:nvPr/>
            </p:nvSpPr>
            <p:spPr>
              <a:xfrm>
                <a:off x="5335016" y="3305039"/>
                <a:ext cx="651114" cy="200055"/>
              </a:xfrm>
              <a:prstGeom prst="rect">
                <a:avLst/>
              </a:prstGeom>
              <a:scene3d>
                <a:camera prst="orthographicFront"/>
                <a:lightRig rig="threePt" dir="t"/>
              </a:scene3d>
              <a:sp3d prstMaterial="dkEdge"/>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Gill Sans MT" panose="020B0502020104020203"/>
                    <a:ea typeface="+mn-ea"/>
                    <a:cs typeface="+mn-cs"/>
                  </a:rPr>
                  <a:t>ELECTIONS</a:t>
                </a:r>
                <a:endParaRPr kumimoji="0" lang="en-US" sz="6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grpSp>
    </p:spTree>
    <p:custDataLst>
      <p:tags r:id="rId1"/>
    </p:custDataLst>
    <p:extLst>
      <p:ext uri="{BB962C8B-B14F-4D97-AF65-F5344CB8AC3E}">
        <p14:creationId xmlns:p14="http://schemas.microsoft.com/office/powerpoint/2010/main" val="4052355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NVRA Assistance</a:t>
            </a:r>
          </a:p>
        </p:txBody>
      </p:sp>
      <p:graphicFrame>
        <p:nvGraphicFramePr>
          <p:cNvPr id="4" name="Content Placeholder 3"/>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57002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88E2400-FAC4-468B-846D-75E60D0A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FAD2CA5C-E1A7-4B7C-8BD8-21068927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091FEF9-11B5-40F2-A99A-C83C18219D1B}"/>
              </a:ext>
            </a:extLst>
          </p:cNvPr>
          <p:cNvSpPr>
            <a:spLocks noGrp="1"/>
          </p:cNvSpPr>
          <p:nvPr>
            <p:ph type="title"/>
          </p:nvPr>
        </p:nvSpPr>
        <p:spPr>
          <a:xfrm>
            <a:off x="581192" y="5264487"/>
            <a:ext cx="11029616" cy="718870"/>
          </a:xfrm>
        </p:spPr>
        <p:txBody>
          <a:bodyPr>
            <a:normAutofit/>
          </a:bodyPr>
          <a:lstStyle/>
          <a:p>
            <a:r>
              <a:rPr lang="en-US" dirty="0">
                <a:solidFill>
                  <a:srgbClr val="FFFEFF"/>
                </a:solidFill>
              </a:rPr>
              <a:t>Agency </a:t>
            </a:r>
            <a:r>
              <a:rPr lang="en-US" cap="none" dirty="0">
                <a:solidFill>
                  <a:srgbClr val="FFFEFF"/>
                </a:solidFill>
              </a:rPr>
              <a:t>NVRA</a:t>
            </a:r>
            <a:r>
              <a:rPr lang="en-US" dirty="0">
                <a:solidFill>
                  <a:srgbClr val="FFFEFF"/>
                </a:solidFill>
              </a:rPr>
              <a:t> transmission &amp; collection</a:t>
            </a:r>
          </a:p>
        </p:txBody>
      </p:sp>
      <p:graphicFrame>
        <p:nvGraphicFramePr>
          <p:cNvPr id="25" name="Content Placeholder 2"/>
          <p:cNvGraphicFramePr>
            <a:graphicFrameLocks noGrp="1"/>
          </p:cNvGraphicFramePr>
          <p:nvPr>
            <p:ph idx="1"/>
            <p:extLst>
              <p:ext uri="{D42A27DB-BD31-4B8C-83A1-F6EECF244321}">
                <p14:modId xmlns:p14="http://schemas.microsoft.com/office/powerpoint/2010/main" val="769717114"/>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14378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 name="Rectangle 52">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4">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F774FAD2-8DF4-41BD-A475-AF1B164BC036}"/>
              </a:ext>
            </a:extLst>
          </p:cNvPr>
          <p:cNvPicPr>
            <a:picLocks noChangeAspect="1"/>
          </p:cNvPicPr>
          <p:nvPr/>
        </p:nvPicPr>
        <p:blipFill>
          <a:blip r:embed="rId4"/>
          <a:stretch>
            <a:fillRect/>
          </a:stretch>
        </p:blipFill>
        <p:spPr>
          <a:xfrm>
            <a:off x="720637" y="29950"/>
            <a:ext cx="5003276" cy="6393965"/>
          </a:xfrm>
          <a:prstGeom prst="rect">
            <a:avLst/>
          </a:prstGeom>
        </p:spPr>
      </p:pic>
      <p:sp>
        <p:nvSpPr>
          <p:cNvPr id="63" name="Rectangle 56">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6FDA805-0F6E-4C6A-9F07-353EC5951BC9}"/>
              </a:ext>
            </a:extLst>
          </p:cNvPr>
          <p:cNvSpPr>
            <a:spLocks noGrp="1"/>
          </p:cNvSpPr>
          <p:nvPr>
            <p:ph type="title"/>
          </p:nvPr>
        </p:nvSpPr>
        <p:spPr>
          <a:xfrm>
            <a:off x="6873606" y="762702"/>
            <a:ext cx="4597758" cy="1188720"/>
          </a:xfrm>
        </p:spPr>
        <p:txBody>
          <a:bodyPr vert="horz" lIns="91440" tIns="45720" rIns="91440" bIns="45720" rtlCol="0">
            <a:normAutofit/>
          </a:bodyPr>
          <a:lstStyle/>
          <a:p>
            <a:pPr>
              <a:lnSpc>
                <a:spcPct val="90000"/>
              </a:lnSpc>
            </a:pPr>
            <a:r>
              <a:rPr lang="en-US" sz="2200" cap="none" dirty="0">
                <a:solidFill>
                  <a:schemeClr val="tx1"/>
                </a:solidFill>
              </a:rPr>
              <a:t>Use the </a:t>
            </a:r>
            <a:r>
              <a:rPr lang="en-US" sz="2200" u="sng" cap="none" dirty="0">
                <a:solidFill>
                  <a:schemeClr val="tx1"/>
                </a:solidFill>
              </a:rPr>
              <a:t>Agency Transmittal Form</a:t>
            </a:r>
            <a:r>
              <a:rPr lang="en-US" sz="2200" cap="none" dirty="0">
                <a:solidFill>
                  <a:schemeClr val="tx1"/>
                </a:solidFill>
              </a:rPr>
              <a:t> to submit </a:t>
            </a:r>
            <a:r>
              <a:rPr lang="en-US" sz="2200" u="sng" cap="none" dirty="0">
                <a:solidFill>
                  <a:schemeClr val="tx1"/>
                </a:solidFill>
              </a:rPr>
              <a:t>Voter Registration Applications</a:t>
            </a:r>
            <a:r>
              <a:rPr lang="en-US" sz="2200" cap="none" dirty="0">
                <a:solidFill>
                  <a:schemeClr val="tx1"/>
                </a:solidFill>
              </a:rPr>
              <a:t> to the county board of elections</a:t>
            </a:r>
          </a:p>
        </p:txBody>
      </p:sp>
      <p:sp>
        <p:nvSpPr>
          <p:cNvPr id="25" name="Content Placeholder 24"/>
          <p:cNvSpPr>
            <a:spLocks noGrp="1"/>
          </p:cNvSpPr>
          <p:nvPr>
            <p:ph idx="1"/>
          </p:nvPr>
        </p:nvSpPr>
        <p:spPr>
          <a:xfrm>
            <a:off x="6873606" y="2340864"/>
            <a:ext cx="4597758" cy="3793237"/>
          </a:xfrm>
        </p:spPr>
        <p:txBody>
          <a:bodyPr>
            <a:normAutofit/>
          </a:bodyPr>
          <a:lstStyle/>
          <a:p>
            <a:pPr>
              <a:buClr>
                <a:schemeClr val="tx2"/>
              </a:buClr>
            </a:pPr>
            <a:r>
              <a:rPr lang="en-US" dirty="0">
                <a:solidFill>
                  <a:schemeClr val="tx1"/>
                </a:solidFill>
              </a:rPr>
              <a:t>Complete and submit within 5 business days of receipt</a:t>
            </a:r>
          </a:p>
          <a:p>
            <a:pPr>
              <a:buClr>
                <a:schemeClr val="tx2"/>
              </a:buClr>
            </a:pPr>
            <a:r>
              <a:rPr lang="en-US" dirty="0">
                <a:solidFill>
                  <a:schemeClr val="tx1"/>
                </a:solidFill>
              </a:rPr>
              <a:t>Method of delivery:</a:t>
            </a:r>
          </a:p>
          <a:p>
            <a:pPr lvl="1">
              <a:buClr>
                <a:schemeClr val="tx2"/>
              </a:buClr>
            </a:pPr>
            <a:r>
              <a:rPr lang="en-US" dirty="0">
                <a:solidFill>
                  <a:schemeClr val="tx1"/>
                </a:solidFill>
              </a:rPr>
              <a:t>In Person</a:t>
            </a:r>
          </a:p>
          <a:p>
            <a:pPr lvl="1">
              <a:buClr>
                <a:schemeClr val="tx2"/>
              </a:buClr>
            </a:pPr>
            <a:r>
              <a:rPr lang="en-US" dirty="0">
                <a:solidFill>
                  <a:schemeClr val="tx1"/>
                </a:solidFill>
              </a:rPr>
              <a:t>Mail</a:t>
            </a:r>
          </a:p>
          <a:p>
            <a:pPr lvl="1">
              <a:buClr>
                <a:schemeClr val="tx2"/>
              </a:buClr>
            </a:pPr>
            <a:r>
              <a:rPr lang="en-US" dirty="0">
                <a:solidFill>
                  <a:schemeClr val="tx1"/>
                </a:solidFill>
              </a:rPr>
              <a:t>Courier</a:t>
            </a:r>
          </a:p>
          <a:p>
            <a:pPr lvl="1">
              <a:buClr>
                <a:schemeClr val="tx2"/>
              </a:buClr>
            </a:pPr>
            <a:r>
              <a:rPr lang="en-US" dirty="0">
                <a:solidFill>
                  <a:schemeClr val="tx1"/>
                </a:solidFill>
              </a:rPr>
              <a:t>County Mail</a:t>
            </a:r>
          </a:p>
          <a:p>
            <a:pPr>
              <a:buClr>
                <a:schemeClr val="tx2"/>
              </a:buClr>
            </a:pPr>
            <a:r>
              <a:rPr lang="en-US" dirty="0">
                <a:solidFill>
                  <a:schemeClr val="tx1"/>
                </a:solidFill>
              </a:rPr>
              <a:t>Email transmission is no longer a valid method of delivery</a:t>
            </a:r>
          </a:p>
          <a:p>
            <a:pPr marL="0" indent="0">
              <a:buNone/>
            </a:pPr>
            <a:endParaRPr lang="en-US" dirty="0">
              <a:solidFill>
                <a:schemeClr val="tx1"/>
              </a:solidFill>
            </a:endParaRPr>
          </a:p>
          <a:p>
            <a:endParaRPr lang="en-US" dirty="0">
              <a:solidFill>
                <a:schemeClr val="tx1"/>
              </a:solidFill>
            </a:endParaRPr>
          </a:p>
        </p:txBody>
      </p:sp>
    </p:spTree>
    <p:custDataLst>
      <p:tags r:id="rId1"/>
    </p:custDataLst>
    <p:extLst>
      <p:ext uri="{BB962C8B-B14F-4D97-AF65-F5344CB8AC3E}">
        <p14:creationId xmlns:p14="http://schemas.microsoft.com/office/powerpoint/2010/main" val="255075669"/>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2" name="Picture 1">
            <a:extLst>
              <a:ext uri="{FF2B5EF4-FFF2-40B4-BE49-F238E27FC236}">
                <a16:creationId xmlns:a16="http://schemas.microsoft.com/office/drawing/2014/main" id="{654FC9EC-AB7E-4E28-AEF2-D53FBDB957CF}"/>
              </a:ext>
            </a:extLst>
          </p:cNvPr>
          <p:cNvPicPr>
            <a:picLocks noChangeAspect="1"/>
          </p:cNvPicPr>
          <p:nvPr/>
        </p:nvPicPr>
        <p:blipFill rotWithShape="1">
          <a:blip r:embed="rId4"/>
          <a:srcRect r="-1" b="16645"/>
          <a:stretch/>
        </p:blipFill>
        <p:spPr>
          <a:xfrm>
            <a:off x="446533" y="457201"/>
            <a:ext cx="7595655" cy="5856458"/>
          </a:xfrm>
          <a:prstGeom prst="rect">
            <a:avLst/>
          </a:prstGeom>
        </p:spPr>
      </p:pic>
      <p:sp>
        <p:nvSpPr>
          <p:cNvPr id="9" name="Rectangle 8">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3E334E"/>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003D69A2-2B09-47F6-8B59-AC8FA7F08096}"/>
              </a:ext>
            </a:extLst>
          </p:cNvPr>
          <p:cNvSpPr txBox="1"/>
          <p:nvPr/>
        </p:nvSpPr>
        <p:spPr>
          <a:xfrm>
            <a:off x="8310574" y="1370656"/>
            <a:ext cx="2877671"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Complete agency information</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Transmittal date</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Record the number of  English and Spanish Voter Registration Forms that are being sent to the County Boards of Elections separately</a:t>
            </a:r>
          </a:p>
        </p:txBody>
      </p:sp>
    </p:spTree>
    <p:custDataLst>
      <p:tags r:id="rId1"/>
    </p:custDataLst>
    <p:extLst>
      <p:ext uri="{BB962C8B-B14F-4D97-AF65-F5344CB8AC3E}">
        <p14:creationId xmlns:p14="http://schemas.microsoft.com/office/powerpoint/2010/main" val="3963789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1BB1D3B0-1E2E-48E2-ACCC-EE147A9A0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0" name="Rectangle 119">
            <a:extLst>
              <a:ext uri="{FF2B5EF4-FFF2-40B4-BE49-F238E27FC236}">
                <a16:creationId xmlns:a16="http://schemas.microsoft.com/office/drawing/2014/main" id="{4BB8B191-5BC6-486A-8E6E-13B1C9EEE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2" name="Rectangle 121">
            <a:extLst>
              <a:ext uri="{FF2B5EF4-FFF2-40B4-BE49-F238E27FC236}">
                <a16:creationId xmlns:a16="http://schemas.microsoft.com/office/drawing/2014/main" id="{06E3DE27-4115-4B5D-A9DB-3C7CDC82B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4" name="Rectangle 123">
            <a:extLst>
              <a:ext uri="{FF2B5EF4-FFF2-40B4-BE49-F238E27FC236}">
                <a16:creationId xmlns:a16="http://schemas.microsoft.com/office/drawing/2014/main" id="{AA5196B7-638B-4DC2-897C-9F49E9D46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581191" y="4610099"/>
            <a:ext cx="10993549" cy="1066801"/>
          </a:xfrm>
        </p:spPr>
        <p:txBody>
          <a:bodyPr vert="horz" lIns="91440" tIns="45720" rIns="91440" bIns="45720" rtlCol="0" anchor="b">
            <a:normAutofit/>
          </a:bodyPr>
          <a:lstStyle/>
          <a:p>
            <a:r>
              <a:rPr lang="en-US">
                <a:solidFill>
                  <a:srgbClr val="FFFFFF"/>
                </a:solidFill>
              </a:rPr>
              <a:t>Data Analysis &amp; compliance</a:t>
            </a:r>
          </a:p>
        </p:txBody>
      </p:sp>
      <p:sp useBgFill="1">
        <p:nvSpPr>
          <p:cNvPr id="126" name="Rectangle 125">
            <a:extLst>
              <a:ext uri="{FF2B5EF4-FFF2-40B4-BE49-F238E27FC236}">
                <a16:creationId xmlns:a16="http://schemas.microsoft.com/office/drawing/2014/main" id="{C55F86D3-FCE1-4D7D-AF41-71DC28706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8" name="Rectangle 127">
            <a:extLst>
              <a:ext uri="{FF2B5EF4-FFF2-40B4-BE49-F238E27FC236}">
                <a16:creationId xmlns:a16="http://schemas.microsoft.com/office/drawing/2014/main" id="{A929C5D9-9F34-4291-89A1-8EC391C23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392"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 name="Graphic 2" descr="Bar chart">
            <a:extLst>
              <a:ext uri="{FF2B5EF4-FFF2-40B4-BE49-F238E27FC236}">
                <a16:creationId xmlns:a16="http://schemas.microsoft.com/office/drawing/2014/main" id="{4B5AB46F-7470-410D-9033-1184D59205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5361" y="988290"/>
            <a:ext cx="3014297" cy="3014297"/>
          </a:xfrm>
          <a:prstGeom prst="rect">
            <a:avLst/>
          </a:prstGeom>
        </p:spPr>
      </p:pic>
      <p:pic>
        <p:nvPicPr>
          <p:cNvPr id="6" name="Graphic 5" descr="Research">
            <a:extLst>
              <a:ext uri="{FF2B5EF4-FFF2-40B4-BE49-F238E27FC236}">
                <a16:creationId xmlns:a16="http://schemas.microsoft.com/office/drawing/2014/main" id="{95EC34BC-8AB7-4E1E-AEA6-06DEA9A044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69440" y="974331"/>
            <a:ext cx="3042214" cy="3042214"/>
          </a:xfrm>
          <a:prstGeom prst="rect">
            <a:avLst/>
          </a:prstGeom>
        </p:spPr>
      </p:pic>
      <p:sp>
        <p:nvSpPr>
          <p:cNvPr id="130" name="Rectangle 129">
            <a:extLst>
              <a:ext uri="{FF2B5EF4-FFF2-40B4-BE49-F238E27FC236}">
                <a16:creationId xmlns:a16="http://schemas.microsoft.com/office/drawing/2014/main" id="{2DEE3228-A905-44E8-9084-7184118C1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8704" y="642071"/>
            <a:ext cx="7475220" cy="370144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2" name="Rectangle 131">
            <a:extLst>
              <a:ext uri="{FF2B5EF4-FFF2-40B4-BE49-F238E27FC236}">
                <a16:creationId xmlns:a16="http://schemas.microsoft.com/office/drawing/2014/main" id="{EF51BA0D-CFE3-4E49-80A1-2F9C56EBB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48660" y="4432079"/>
            <a:ext cx="83731" cy="19607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custDataLst>
      <p:tags r:id="rId1"/>
    </p:custDataLst>
    <p:extLst>
      <p:ext uri="{BB962C8B-B14F-4D97-AF65-F5344CB8AC3E}">
        <p14:creationId xmlns:p14="http://schemas.microsoft.com/office/powerpoint/2010/main" val="41078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656F7E-5AA7-4F5C-8AD3-46CF7C1C4E3C}"/>
              </a:ext>
            </a:extLst>
          </p:cNvPr>
          <p:cNvSpPr>
            <a:spLocks noGrp="1"/>
          </p:cNvSpPr>
          <p:nvPr>
            <p:ph type="title"/>
          </p:nvPr>
        </p:nvSpPr>
        <p:spPr>
          <a:xfrm>
            <a:off x="462858" y="186657"/>
            <a:ext cx="11029616" cy="1013800"/>
          </a:xfrm>
        </p:spPr>
        <p:txBody>
          <a:bodyPr/>
          <a:lstStyle/>
          <a:p>
            <a:r>
              <a:rPr lang="en-US" dirty="0"/>
              <a:t>Data collection &amp; website reports</a:t>
            </a:r>
          </a:p>
        </p:txBody>
      </p:sp>
      <p:graphicFrame>
        <p:nvGraphicFramePr>
          <p:cNvPr id="11" name="Content Placeholder 10">
            <a:extLst>
              <a:ext uri="{FF2B5EF4-FFF2-40B4-BE49-F238E27FC236}">
                <a16:creationId xmlns:a16="http://schemas.microsoft.com/office/drawing/2014/main" id="{E3093F0A-6789-40ED-AF52-D3265CED0FF3}"/>
              </a:ext>
            </a:extLst>
          </p:cNvPr>
          <p:cNvGraphicFramePr>
            <a:graphicFrameLocks noGrp="1"/>
          </p:cNvGraphicFramePr>
          <p:nvPr>
            <p:ph idx="1"/>
            <p:extLst>
              <p:ext uri="{D42A27DB-BD31-4B8C-83A1-F6EECF244321}">
                <p14:modId xmlns:p14="http://schemas.microsoft.com/office/powerpoint/2010/main" val="3324294371"/>
              </p:ext>
            </p:extLst>
          </p:nvPr>
        </p:nvGraphicFramePr>
        <p:xfrm>
          <a:off x="462858" y="1904103"/>
          <a:ext cx="11381311" cy="46042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 Placeholder 6">
            <a:extLst>
              <a:ext uri="{FF2B5EF4-FFF2-40B4-BE49-F238E27FC236}">
                <a16:creationId xmlns:a16="http://schemas.microsoft.com/office/drawing/2014/main" id="{489F66E9-8E82-4C3E-B35E-A3407AF1B774}"/>
              </a:ext>
            </a:extLst>
          </p:cNvPr>
          <p:cNvSpPr>
            <a:spLocks noGrp="1"/>
          </p:cNvSpPr>
          <p:nvPr>
            <p:ph type="body" idx="4294967295"/>
          </p:nvPr>
        </p:nvSpPr>
        <p:spPr>
          <a:xfrm>
            <a:off x="548752" y="1306581"/>
            <a:ext cx="5087938" cy="482600"/>
          </a:xfrm>
          <a:solidFill>
            <a:srgbClr val="C00000"/>
          </a:solidFill>
        </p:spPr>
        <p:txBody>
          <a:bodyPr/>
          <a:lstStyle/>
          <a:p>
            <a:pPr marL="0" indent="0">
              <a:buNone/>
            </a:pPr>
            <a:r>
              <a:rPr lang="en-US" sz="1800" dirty="0">
                <a:solidFill>
                  <a:schemeClr val="bg1"/>
                </a:solidFill>
              </a:rPr>
              <a:t>DHHS collects the following statistics:</a:t>
            </a:r>
          </a:p>
        </p:txBody>
      </p:sp>
    </p:spTree>
    <p:custDataLst>
      <p:tags r:id="rId1"/>
    </p:custDataLst>
    <p:extLst>
      <p:ext uri="{BB962C8B-B14F-4D97-AF65-F5344CB8AC3E}">
        <p14:creationId xmlns:p14="http://schemas.microsoft.com/office/powerpoint/2010/main" val="6147857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656F7E-5AA7-4F5C-8AD3-46CF7C1C4E3C}"/>
              </a:ext>
            </a:extLst>
          </p:cNvPr>
          <p:cNvSpPr>
            <a:spLocks noGrp="1"/>
          </p:cNvSpPr>
          <p:nvPr>
            <p:ph type="title"/>
          </p:nvPr>
        </p:nvSpPr>
        <p:spPr>
          <a:xfrm>
            <a:off x="430584" y="136871"/>
            <a:ext cx="11029616" cy="1013800"/>
          </a:xfrm>
        </p:spPr>
        <p:txBody>
          <a:bodyPr/>
          <a:lstStyle/>
          <a:p>
            <a:r>
              <a:rPr lang="en-US" dirty="0"/>
              <a:t>Data collection &amp; website reports</a:t>
            </a:r>
          </a:p>
        </p:txBody>
      </p:sp>
      <p:graphicFrame>
        <p:nvGraphicFramePr>
          <p:cNvPr id="12" name="Content Placeholder 11">
            <a:extLst>
              <a:ext uri="{FF2B5EF4-FFF2-40B4-BE49-F238E27FC236}">
                <a16:creationId xmlns:a16="http://schemas.microsoft.com/office/drawing/2014/main" id="{27EF9505-FC99-4A98-8F32-095CFA8638D0}"/>
              </a:ext>
            </a:extLst>
          </p:cNvPr>
          <p:cNvGraphicFramePr>
            <a:graphicFrameLocks noGrp="1"/>
          </p:cNvGraphicFramePr>
          <p:nvPr>
            <p:ph idx="1"/>
            <p:extLst>
              <p:ext uri="{D42A27DB-BD31-4B8C-83A1-F6EECF244321}">
                <p14:modId xmlns:p14="http://schemas.microsoft.com/office/powerpoint/2010/main" val="3004019049"/>
              </p:ext>
            </p:extLst>
          </p:nvPr>
        </p:nvGraphicFramePr>
        <p:xfrm>
          <a:off x="430584" y="1912284"/>
          <a:ext cx="11284660" cy="44992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 Placeholder 8">
            <a:extLst>
              <a:ext uri="{FF2B5EF4-FFF2-40B4-BE49-F238E27FC236}">
                <a16:creationId xmlns:a16="http://schemas.microsoft.com/office/drawing/2014/main" id="{B56A57BC-FC85-42BD-B293-4BA79286F758}"/>
              </a:ext>
            </a:extLst>
          </p:cNvPr>
          <p:cNvSpPr>
            <a:spLocks noGrp="1"/>
          </p:cNvSpPr>
          <p:nvPr>
            <p:ph type="body" sz="quarter" idx="4294967295"/>
          </p:nvPr>
        </p:nvSpPr>
        <p:spPr>
          <a:xfrm>
            <a:off x="479050" y="1219863"/>
            <a:ext cx="5593864" cy="554037"/>
          </a:xfrm>
          <a:solidFill>
            <a:srgbClr val="C00000"/>
          </a:solidFill>
        </p:spPr>
        <p:txBody>
          <a:bodyPr>
            <a:normAutofit/>
          </a:bodyPr>
          <a:lstStyle/>
          <a:p>
            <a:pPr marL="0" indent="0">
              <a:buNone/>
            </a:pPr>
            <a:r>
              <a:rPr lang="en-US" sz="1800" dirty="0">
                <a:solidFill>
                  <a:schemeClr val="bg1"/>
                </a:solidFill>
              </a:rPr>
              <a:t>SBE reports the following statistics on our website:</a:t>
            </a:r>
          </a:p>
        </p:txBody>
      </p:sp>
    </p:spTree>
    <p:custDataLst>
      <p:tags r:id="rId1"/>
    </p:custDataLst>
    <p:extLst>
      <p:ext uri="{BB962C8B-B14F-4D97-AF65-F5344CB8AC3E}">
        <p14:creationId xmlns:p14="http://schemas.microsoft.com/office/powerpoint/2010/main" val="3901282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4898-D772-43BD-B961-F6147EEC31F8}"/>
              </a:ext>
            </a:extLst>
          </p:cNvPr>
          <p:cNvSpPr>
            <a:spLocks noGrp="1"/>
          </p:cNvSpPr>
          <p:nvPr>
            <p:ph type="title" idx="4294967295"/>
          </p:nvPr>
        </p:nvSpPr>
        <p:spPr>
          <a:xfrm>
            <a:off x="203200" y="1095022"/>
            <a:ext cx="1873956" cy="4888089"/>
          </a:xfrm>
        </p:spPr>
        <p:txBody>
          <a:bodyPr>
            <a:normAutofit fontScale="90000"/>
          </a:bodyPr>
          <a:lstStyle/>
          <a:p>
            <a:pPr algn="ctr"/>
            <a:r>
              <a:rPr lang="en-US" cap="none" dirty="0">
                <a:solidFill>
                  <a:srgbClr val="9E0000"/>
                </a:solidFill>
              </a:rPr>
              <a:t>To view the statistics for your county and other resources, visit the NC State Board of Elections website</a:t>
            </a:r>
            <a:r>
              <a:rPr lang="en-US" cap="none" dirty="0"/>
              <a:t> </a:t>
            </a:r>
            <a:r>
              <a:rPr lang="en-US" dirty="0"/>
              <a:t>Statistics Webpage</a:t>
            </a:r>
          </a:p>
        </p:txBody>
      </p:sp>
      <p:graphicFrame>
        <p:nvGraphicFramePr>
          <p:cNvPr id="4" name="Diagram 3">
            <a:extLst>
              <a:ext uri="{FF2B5EF4-FFF2-40B4-BE49-F238E27FC236}">
                <a16:creationId xmlns:a16="http://schemas.microsoft.com/office/drawing/2014/main" id="{51836A05-17DE-4FCB-B365-437FA354C00B}"/>
              </a:ext>
            </a:extLst>
          </p:cNvPr>
          <p:cNvGraphicFramePr/>
          <p:nvPr/>
        </p:nvGraphicFramePr>
        <p:xfrm>
          <a:off x="2314222" y="587022"/>
          <a:ext cx="9493955" cy="5845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126159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5" name="Rectangle 34">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Title 1">
            <a:extLst>
              <a:ext uri="{FF2B5EF4-FFF2-40B4-BE49-F238E27FC236}">
                <a16:creationId xmlns:a16="http://schemas.microsoft.com/office/drawing/2014/main" id="{9E8F3716-C3A2-41A1-B5A0-A336E7724DC5}"/>
              </a:ext>
            </a:extLst>
          </p:cNvPr>
          <p:cNvSpPr txBox="1">
            <a:spLocks/>
          </p:cNvSpPr>
          <p:nvPr/>
        </p:nvSpPr>
        <p:spPr>
          <a:xfrm>
            <a:off x="698342" y="548640"/>
            <a:ext cx="10993549" cy="81741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200" b="0" i="0" u="none" strike="noStrike" kern="1200" cap="all" spc="0" normalizeH="0" baseline="0" noProof="0" dirty="0">
                <a:ln>
                  <a:noFill/>
                </a:ln>
                <a:solidFill>
                  <a:srgbClr val="4A66AC"/>
                </a:solidFill>
                <a:effectLst/>
                <a:uLnTx/>
                <a:uFillTx/>
                <a:latin typeface="Gill Sans MT" panose="020B0502020104020203"/>
                <a:ea typeface="+mj-ea"/>
                <a:cs typeface="+mj-cs"/>
              </a:rPr>
              <a:t>annual statistics for Public Assistance agencies</a:t>
            </a:r>
          </a:p>
        </p:txBody>
      </p:sp>
      <p:graphicFrame>
        <p:nvGraphicFramePr>
          <p:cNvPr id="9" name="Chart 8">
            <a:extLst>
              <a:ext uri="{FF2B5EF4-FFF2-40B4-BE49-F238E27FC236}">
                <a16:creationId xmlns:a16="http://schemas.microsoft.com/office/drawing/2014/main" id="{C560A32D-0BE1-471C-B53F-C1E98F66673B}"/>
              </a:ext>
            </a:extLst>
          </p:cNvPr>
          <p:cNvGraphicFramePr>
            <a:graphicFrameLocks/>
          </p:cNvGraphicFramePr>
          <p:nvPr>
            <p:extLst>
              <p:ext uri="{D42A27DB-BD31-4B8C-83A1-F6EECF244321}">
                <p14:modId xmlns:p14="http://schemas.microsoft.com/office/powerpoint/2010/main" val="3215987211"/>
              </p:ext>
            </p:extLst>
          </p:nvPr>
        </p:nvGraphicFramePr>
        <p:xfrm>
          <a:off x="506027" y="1814945"/>
          <a:ext cx="11185864" cy="457839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756961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BD5B6A-9D97-460D-9D03-2A8D467DF329}"/>
              </a:ext>
            </a:extLst>
          </p:cNvPr>
          <p:cNvSpPr>
            <a:spLocks noGrp="1"/>
          </p:cNvSpPr>
          <p:nvPr>
            <p:ph type="title"/>
          </p:nvPr>
        </p:nvSpPr>
        <p:spPr>
          <a:xfrm>
            <a:off x="581192" y="5262295"/>
            <a:ext cx="6777039" cy="977139"/>
          </a:xfrm>
        </p:spPr>
        <p:txBody>
          <a:bodyPr>
            <a:normAutofit/>
          </a:bodyPr>
          <a:lstStyle/>
          <a:p>
            <a:r>
              <a:rPr lang="en-US" sz="3200" dirty="0">
                <a:solidFill>
                  <a:schemeClr val="bg1"/>
                </a:solidFill>
              </a:rPr>
              <a:t>Nvra semi-annual report</a:t>
            </a:r>
          </a:p>
        </p:txBody>
      </p:sp>
      <p:graphicFrame>
        <p:nvGraphicFramePr>
          <p:cNvPr id="10" name="Content Placeholder 9">
            <a:extLst>
              <a:ext uri="{FF2B5EF4-FFF2-40B4-BE49-F238E27FC236}">
                <a16:creationId xmlns:a16="http://schemas.microsoft.com/office/drawing/2014/main" id="{E2703CD8-1E56-4452-B24A-C708326785A8}"/>
              </a:ext>
            </a:extLst>
          </p:cNvPr>
          <p:cNvGraphicFramePr>
            <a:graphicFrameLocks noGrp="1"/>
          </p:cNvGraphicFramePr>
          <p:nvPr>
            <p:ph idx="1"/>
            <p:extLst>
              <p:ext uri="{D42A27DB-BD31-4B8C-83A1-F6EECF244321}">
                <p14:modId xmlns:p14="http://schemas.microsoft.com/office/powerpoint/2010/main" val="1175898781"/>
              </p:ext>
            </p:extLst>
          </p:nvPr>
        </p:nvGraphicFramePr>
        <p:xfrm>
          <a:off x="199292" y="269631"/>
          <a:ext cx="11440482" cy="56524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38201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D259BB-5BA2-49E0-A70D-5B1741EE8EE1}"/>
              </a:ext>
            </a:extLst>
          </p:cNvPr>
          <p:cNvSpPr>
            <a:spLocks noGrp="1"/>
          </p:cNvSpPr>
          <p:nvPr>
            <p:ph type="title"/>
          </p:nvPr>
        </p:nvSpPr>
        <p:spPr/>
        <p:txBody>
          <a:bodyPr/>
          <a:lstStyle/>
          <a:p>
            <a:r>
              <a:rPr lang="en-US" dirty="0"/>
              <a:t>Oversight &amp; monitoring</a:t>
            </a:r>
            <a:br>
              <a:rPr lang="en-US" dirty="0"/>
            </a:br>
            <a:r>
              <a:rPr lang="en-US" sz="1800" i="1" dirty="0"/>
              <a:t>corrective action procedures</a:t>
            </a:r>
            <a:endParaRPr lang="en-US" i="1" dirty="0"/>
          </a:p>
        </p:txBody>
      </p:sp>
      <p:graphicFrame>
        <p:nvGraphicFramePr>
          <p:cNvPr id="16" name="Diagram 15">
            <a:extLst>
              <a:ext uri="{FF2B5EF4-FFF2-40B4-BE49-F238E27FC236}">
                <a16:creationId xmlns:a16="http://schemas.microsoft.com/office/drawing/2014/main" id="{A062C4DD-C398-4BA7-9FA5-B01B02B65845}"/>
              </a:ext>
            </a:extLst>
          </p:cNvPr>
          <p:cNvGraphicFramePr/>
          <p:nvPr/>
        </p:nvGraphicFramePr>
        <p:xfrm>
          <a:off x="441343" y="1637993"/>
          <a:ext cx="10381130" cy="46982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89776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NVRA COORDINATION</a:t>
            </a:r>
          </a:p>
        </p:txBody>
      </p:sp>
      <p:graphicFrame>
        <p:nvGraphicFramePr>
          <p:cNvPr id="4" name="Content Placeholder 3"/>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20288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D259BB-5BA2-49E0-A70D-5B1741EE8EE1}"/>
              </a:ext>
            </a:extLst>
          </p:cNvPr>
          <p:cNvSpPr>
            <a:spLocks noGrp="1"/>
          </p:cNvSpPr>
          <p:nvPr>
            <p:ph type="title"/>
          </p:nvPr>
        </p:nvSpPr>
        <p:spPr/>
        <p:txBody>
          <a:bodyPr/>
          <a:lstStyle/>
          <a:p>
            <a:r>
              <a:rPr lang="en-US" dirty="0"/>
              <a:t>Oversight &amp; monitoring</a:t>
            </a:r>
            <a:br>
              <a:rPr lang="en-US" dirty="0"/>
            </a:br>
            <a:r>
              <a:rPr lang="en-US" sz="1800" i="1" dirty="0"/>
              <a:t>corrective action procedures cont.</a:t>
            </a:r>
            <a:endParaRPr lang="en-US" i="1" dirty="0"/>
          </a:p>
        </p:txBody>
      </p:sp>
      <p:graphicFrame>
        <p:nvGraphicFramePr>
          <p:cNvPr id="16" name="Diagram 15">
            <a:extLst>
              <a:ext uri="{FF2B5EF4-FFF2-40B4-BE49-F238E27FC236}">
                <a16:creationId xmlns:a16="http://schemas.microsoft.com/office/drawing/2014/main" id="{A062C4DD-C398-4BA7-9FA5-B01B02B65845}"/>
              </a:ext>
            </a:extLst>
          </p:cNvPr>
          <p:cNvGraphicFramePr/>
          <p:nvPr>
            <p:extLst>
              <p:ext uri="{D42A27DB-BD31-4B8C-83A1-F6EECF244321}">
                <p14:modId xmlns:p14="http://schemas.microsoft.com/office/powerpoint/2010/main" val="3648086751"/>
              </p:ext>
            </p:extLst>
          </p:nvPr>
        </p:nvGraphicFramePr>
        <p:xfrm>
          <a:off x="581193" y="1957892"/>
          <a:ext cx="10381130" cy="4658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47399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683F1FFD-1AA8-4EC2-97B9-FEC7564F4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039EE326-C3B7-4749-9588-3C58B7AC1285}"/>
              </a:ext>
            </a:extLst>
          </p:cNvPr>
          <p:cNvPicPr>
            <a:picLocks noChangeAspect="1"/>
          </p:cNvPicPr>
          <p:nvPr/>
        </p:nvPicPr>
        <p:blipFill rotWithShape="1">
          <a:blip r:embed="rId4"/>
          <a:srcRect r="933"/>
          <a:stretch/>
        </p:blipFill>
        <p:spPr>
          <a:xfrm>
            <a:off x="446534" y="723899"/>
            <a:ext cx="7498616" cy="5676901"/>
          </a:xfrm>
          <a:prstGeom prst="rect">
            <a:avLst/>
          </a:prstGeom>
        </p:spPr>
      </p:pic>
      <p:sp>
        <p:nvSpPr>
          <p:cNvPr id="19" name="Rectangle 18">
            <a:extLst>
              <a:ext uri="{FF2B5EF4-FFF2-40B4-BE49-F238E27FC236}">
                <a16:creationId xmlns:a16="http://schemas.microsoft.com/office/drawing/2014/main" id="{8FF0F8A7-C9E3-49D9-A67E-09FF582C7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A4274C20-A98B-4AC3-B16A-B7F41CB582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 name="Rectangle 21">
              <a:extLst>
                <a:ext uri="{FF2B5EF4-FFF2-40B4-BE49-F238E27FC236}">
                  <a16:creationId xmlns:a16="http://schemas.microsoft.com/office/drawing/2014/main" id="{43ECC69B-2243-424A-8237-CF490F8B0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6D2EA3B9-3D17-4510-8464-E74F6726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5DFA43-F31D-4C31-8826-6B40A21C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Box 4">
            <a:extLst>
              <a:ext uri="{FF2B5EF4-FFF2-40B4-BE49-F238E27FC236}">
                <a16:creationId xmlns:a16="http://schemas.microsoft.com/office/drawing/2014/main" id="{8CF0CB48-7077-474B-8C2E-0FEC4952817E}"/>
              </a:ext>
            </a:extLst>
          </p:cNvPr>
          <p:cNvSpPr txBox="1"/>
          <p:nvPr/>
        </p:nvSpPr>
        <p:spPr>
          <a:xfrm>
            <a:off x="8243426" y="768489"/>
            <a:ext cx="3300761"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Gill Sans MT" panose="020B0502020104020203"/>
                <a:ea typeface="+mn-ea"/>
                <a:cs typeface="+mn-cs"/>
              </a:rPr>
              <a:t>Notify DHHS of NVRA Point Person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When there is a change in the county DSS NVRA Point Person, county DSS offices will: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Provide updated contact information to the DHHS Division of Social Services Civil Rights Administrator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1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Ensure designated staff review the NVRA webinars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0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Inform staff on how to obtain properly-coded registration </a:t>
            </a:r>
            <a:r>
              <a:rPr lang="en-US" sz="1600" dirty="0">
                <a:solidFill>
                  <a:prstClr val="white"/>
                </a:solidFill>
                <a:latin typeface="Gill Sans MT" panose="020B0502020104020203"/>
              </a:rPr>
              <a:t>a</a:t>
            </a:r>
            <a:r>
              <a:rPr kumimoji="0" lang="en-US" sz="1600" b="0" i="0" u="none" strike="noStrike" kern="1200" cap="none" spc="0" normalizeH="0" baseline="0" noProof="0" dirty="0" err="1">
                <a:ln>
                  <a:noFill/>
                </a:ln>
                <a:solidFill>
                  <a:prstClr val="white"/>
                </a:solidFill>
                <a:effectLst/>
                <a:uLnTx/>
                <a:uFillTx/>
                <a:latin typeface="Gill Sans MT" panose="020B0502020104020203"/>
                <a:ea typeface="+mn-ea"/>
                <a:cs typeface="+mn-cs"/>
              </a:rPr>
              <a:t>pplications</a:t>
            </a: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/posters/cover letters to complete their NVRA responsibilities in a timely fashion</a:t>
            </a:r>
          </a:p>
        </p:txBody>
      </p:sp>
    </p:spTree>
    <p:custDataLst>
      <p:tags r:id="rId1"/>
    </p:custDataLst>
    <p:extLst>
      <p:ext uri="{BB962C8B-B14F-4D97-AF65-F5344CB8AC3E}">
        <p14:creationId xmlns:p14="http://schemas.microsoft.com/office/powerpoint/2010/main" val="14645599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52591D8-1A76-4FB3-B307-48FDFC1543C6}"/>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dirty="0">
                <a:solidFill>
                  <a:srgbClr val="FFFFFF"/>
                </a:solidFill>
              </a:rPr>
              <a:t>NVRA Supplies</a:t>
            </a:r>
          </a:p>
        </p:txBody>
      </p:sp>
      <p:pic>
        <p:nvPicPr>
          <p:cNvPr id="9" name="Graphic 8" descr="Pencil">
            <a:extLst>
              <a:ext uri="{FF2B5EF4-FFF2-40B4-BE49-F238E27FC236}">
                <a16:creationId xmlns:a16="http://schemas.microsoft.com/office/drawing/2014/main" id="{D16F86CA-CD11-40DC-9E65-6CBD9C6134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6045" y="4048292"/>
            <a:ext cx="1261949" cy="1261949"/>
          </a:xfrm>
          <a:prstGeom prst="rect">
            <a:avLst/>
          </a:prstGeom>
        </p:spPr>
      </p:pic>
      <p:pic>
        <p:nvPicPr>
          <p:cNvPr id="13" name="Graphic 12" descr="Open book">
            <a:extLst>
              <a:ext uri="{FF2B5EF4-FFF2-40B4-BE49-F238E27FC236}">
                <a16:creationId xmlns:a16="http://schemas.microsoft.com/office/drawing/2014/main" id="{4FB9C065-DE75-4932-82FC-EA1706C290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80289" y="1657182"/>
            <a:ext cx="1428583" cy="1428583"/>
          </a:xfrm>
          <a:prstGeom prst="rect">
            <a:avLst/>
          </a:prstGeom>
        </p:spPr>
      </p:pic>
      <p:pic>
        <p:nvPicPr>
          <p:cNvPr id="22" name="Graphic 21" descr="Paperclip">
            <a:extLst>
              <a:ext uri="{FF2B5EF4-FFF2-40B4-BE49-F238E27FC236}">
                <a16:creationId xmlns:a16="http://schemas.microsoft.com/office/drawing/2014/main" id="{4D21FCDE-A826-414E-8CA7-864BCDF15E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88645" y="1666327"/>
            <a:ext cx="1444188" cy="1444188"/>
          </a:xfrm>
          <a:prstGeom prst="rect">
            <a:avLst/>
          </a:prstGeom>
        </p:spPr>
      </p:pic>
      <p:pic>
        <p:nvPicPr>
          <p:cNvPr id="24" name="Graphic 23" descr="Document">
            <a:extLst>
              <a:ext uri="{FF2B5EF4-FFF2-40B4-BE49-F238E27FC236}">
                <a16:creationId xmlns:a16="http://schemas.microsoft.com/office/drawing/2014/main" id="{639EDB60-5740-44A1-ACC2-BA065D6633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4907" y="1547759"/>
            <a:ext cx="1538006" cy="1538006"/>
          </a:xfrm>
          <a:prstGeom prst="rect">
            <a:avLst/>
          </a:prstGeom>
        </p:spPr>
      </p:pic>
      <p:pic>
        <p:nvPicPr>
          <p:cNvPr id="26" name="Graphic 25" descr="Open folder">
            <a:extLst>
              <a:ext uri="{FF2B5EF4-FFF2-40B4-BE49-F238E27FC236}">
                <a16:creationId xmlns:a16="http://schemas.microsoft.com/office/drawing/2014/main" id="{00324C2D-9D5C-44F6-97CC-45DFED316CE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93490" y="4015236"/>
            <a:ext cx="1261949" cy="1261949"/>
          </a:xfrm>
          <a:prstGeom prst="rect">
            <a:avLst/>
          </a:prstGeom>
        </p:spPr>
      </p:pic>
      <p:pic>
        <p:nvPicPr>
          <p:cNvPr id="28" name="Graphic 27" descr="Checklist RTL">
            <a:extLst>
              <a:ext uri="{FF2B5EF4-FFF2-40B4-BE49-F238E27FC236}">
                <a16:creationId xmlns:a16="http://schemas.microsoft.com/office/drawing/2014/main" id="{FF217699-6CFC-4383-896B-0968E5E3294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518879" y="3862654"/>
            <a:ext cx="1414531" cy="1414531"/>
          </a:xfrm>
          <a:prstGeom prst="rect">
            <a:avLst/>
          </a:prstGeom>
        </p:spPr>
      </p:pic>
    </p:spTree>
    <p:custDataLst>
      <p:tags r:id="rId1"/>
    </p:custDataLst>
    <p:extLst>
      <p:ext uri="{BB962C8B-B14F-4D97-AF65-F5344CB8AC3E}">
        <p14:creationId xmlns:p14="http://schemas.microsoft.com/office/powerpoint/2010/main" val="429190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1643" y="304800"/>
            <a:ext cx="1199677" cy="1076314"/>
          </a:xfrm>
          <a:solidFill>
            <a:srgbClr val="9E0000"/>
          </a:solidFill>
        </p:spPr>
        <p:txBody>
          <a:bodyPr vert="horz" lIns="91440" tIns="45720" rIns="91440" bIns="45720" rtlCol="0" anchor="b">
            <a:noAutofit/>
          </a:bodyPr>
          <a:lstStyle/>
          <a:p>
            <a:pPr algn="ctr"/>
            <a:r>
              <a:rPr lang="en-US" sz="2400" dirty="0">
                <a:solidFill>
                  <a:schemeClr val="bg1"/>
                </a:solidFill>
                <a:latin typeface="Gill Sans MT" panose="020B0502020104020203" pitchFamily="34" charset="0"/>
              </a:rPr>
              <a:t>NVRA Supplies</a:t>
            </a:r>
          </a:p>
        </p:txBody>
      </p:sp>
      <p:pic>
        <p:nvPicPr>
          <p:cNvPr id="13" name="Graphic 12" descr="Printer">
            <a:extLst>
              <a:ext uri="{FF2B5EF4-FFF2-40B4-BE49-F238E27FC236}">
                <a16:creationId xmlns:a16="http://schemas.microsoft.com/office/drawing/2014/main" id="{52722585-A308-4262-A2FC-FD6A5FBA75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30" y="3580049"/>
            <a:ext cx="914400" cy="914400"/>
          </a:xfrm>
          <a:prstGeom prst="rect">
            <a:avLst/>
          </a:prstGeom>
        </p:spPr>
      </p:pic>
      <p:pic>
        <p:nvPicPr>
          <p:cNvPr id="15" name="Graphic 14" descr="Internet">
            <a:extLst>
              <a:ext uri="{FF2B5EF4-FFF2-40B4-BE49-F238E27FC236}">
                <a16:creationId xmlns:a16="http://schemas.microsoft.com/office/drawing/2014/main" id="{D85DA502-8873-41DA-B1E7-8581C4AB53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830" y="5120900"/>
            <a:ext cx="914400" cy="914400"/>
          </a:xfrm>
          <a:prstGeom prst="rect">
            <a:avLst/>
          </a:prstGeom>
        </p:spPr>
      </p:pic>
      <p:pic>
        <p:nvPicPr>
          <p:cNvPr id="31" name="Graphic 30" descr="Document">
            <a:extLst>
              <a:ext uri="{FF2B5EF4-FFF2-40B4-BE49-F238E27FC236}">
                <a16:creationId xmlns:a16="http://schemas.microsoft.com/office/drawing/2014/main" id="{E4A3FFB3-5523-4437-93BA-54053A0007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4172" y="1707012"/>
            <a:ext cx="914400" cy="914400"/>
          </a:xfrm>
          <a:prstGeom prst="rect">
            <a:avLst/>
          </a:prstGeom>
        </p:spPr>
      </p:pic>
      <p:graphicFrame>
        <p:nvGraphicFramePr>
          <p:cNvPr id="30" name="Content Placeholder 6">
            <a:extLst>
              <a:ext uri="{FF2B5EF4-FFF2-40B4-BE49-F238E27FC236}">
                <a16:creationId xmlns:a16="http://schemas.microsoft.com/office/drawing/2014/main" id="{E6B58F43-1CF4-4240-9D37-43A00FAFCCEC}"/>
              </a:ext>
            </a:extLst>
          </p:cNvPr>
          <p:cNvGraphicFramePr>
            <a:graphicFrameLocks/>
          </p:cNvGraphicFramePr>
          <p:nvPr>
            <p:extLst>
              <p:ext uri="{D42A27DB-BD31-4B8C-83A1-F6EECF244321}">
                <p14:modId xmlns:p14="http://schemas.microsoft.com/office/powerpoint/2010/main" val="2265599354"/>
              </p:ext>
            </p:extLst>
          </p:nvPr>
        </p:nvGraphicFramePr>
        <p:xfrm>
          <a:off x="1353970" y="102497"/>
          <a:ext cx="10663858" cy="6653005"/>
        </p:xfrm>
        <a:graphic>
          <a:graphicData uri="http://schemas.openxmlformats.org/drawingml/2006/table">
            <a:tbl>
              <a:tblPr firstRow="1" bandRow="1">
                <a:tableStyleId>{3B4B98B0-60AC-42C2-AFA5-B58CD77FA1E5}</a:tableStyleId>
              </a:tblPr>
              <a:tblGrid>
                <a:gridCol w="2555047">
                  <a:extLst>
                    <a:ext uri="{9D8B030D-6E8A-4147-A177-3AD203B41FA5}">
                      <a16:colId xmlns:a16="http://schemas.microsoft.com/office/drawing/2014/main" val="2388391736"/>
                    </a:ext>
                  </a:extLst>
                </a:gridCol>
                <a:gridCol w="3379860">
                  <a:extLst>
                    <a:ext uri="{9D8B030D-6E8A-4147-A177-3AD203B41FA5}">
                      <a16:colId xmlns:a16="http://schemas.microsoft.com/office/drawing/2014/main" val="860030014"/>
                    </a:ext>
                  </a:extLst>
                </a:gridCol>
                <a:gridCol w="2205211">
                  <a:extLst>
                    <a:ext uri="{9D8B030D-6E8A-4147-A177-3AD203B41FA5}">
                      <a16:colId xmlns:a16="http://schemas.microsoft.com/office/drawing/2014/main" val="830852241"/>
                    </a:ext>
                  </a:extLst>
                </a:gridCol>
                <a:gridCol w="2523740">
                  <a:extLst>
                    <a:ext uri="{9D8B030D-6E8A-4147-A177-3AD203B41FA5}">
                      <a16:colId xmlns:a16="http://schemas.microsoft.com/office/drawing/2014/main" val="2863744150"/>
                    </a:ext>
                  </a:extLst>
                </a:gridCol>
              </a:tblGrid>
              <a:tr h="233046">
                <a:tc>
                  <a:txBody>
                    <a:bodyPr/>
                    <a:lstStyle/>
                    <a:p>
                      <a:pPr algn="l" fontAlgn="b"/>
                      <a:r>
                        <a:rPr lang="en-US" sz="1300" u="none" strike="noStrike" dirty="0">
                          <a:effectLst/>
                        </a:rPr>
                        <a:t>NVRA Item</a:t>
                      </a:r>
                      <a:endParaRPr lang="en-US" sz="1300" b="1" i="0" u="none" strike="noStrike" dirty="0">
                        <a:solidFill>
                          <a:schemeClr val="tx1"/>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rPr>
                        <a:t>Online Availability </a:t>
                      </a:r>
                      <a:endParaRPr lang="en-US" sz="1300" b="1" i="0" u="none" strike="noStrike" dirty="0">
                        <a:solidFill>
                          <a:schemeClr val="tx1"/>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rPr>
                        <a:t>Reorders</a:t>
                      </a:r>
                      <a:endParaRPr lang="en-US" sz="1300" b="1" i="0" u="none" strike="noStrike" dirty="0">
                        <a:solidFill>
                          <a:schemeClr val="tx1"/>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rPr>
                        <a:t>Copy Permissions</a:t>
                      </a:r>
                      <a:endParaRPr lang="en-US" sz="1300" b="1" i="0" u="none" strike="noStrike" dirty="0">
                        <a:solidFill>
                          <a:schemeClr val="tx1"/>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0458164"/>
                  </a:ext>
                </a:extLst>
              </a:tr>
              <a:tr h="1920142">
                <a:tc>
                  <a:txBody>
                    <a:bodyPr/>
                    <a:lstStyle/>
                    <a:p>
                      <a:pPr algn="l" fontAlgn="b"/>
                      <a:r>
                        <a:rPr lang="en-US" sz="1300" b="1" u="none" strike="noStrike" dirty="0">
                          <a:effectLst/>
                        </a:rPr>
                        <a:t>Voter Registration Applications coded for Public Assistance Agencies in English (01)</a:t>
                      </a:r>
                      <a:endParaRPr lang="en-US" sz="1300" b="1"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rPr>
                        <a:t>Only use when low on hard copies. An electronic PDF version of the form is available at </a:t>
                      </a:r>
                      <a:r>
                        <a:rPr lang="en-US" sz="1300" u="none" strike="noStrike" dirty="0">
                          <a:effectLst/>
                          <a:hlinkClick r:id="rId10"/>
                        </a:rPr>
                        <a:t>https://www.ncsbe.gov/registering/national-voter-registration-act-nvra</a:t>
                      </a:r>
                      <a:r>
                        <a:rPr lang="en-US" sz="1300" u="none" strike="noStrike" dirty="0">
                          <a:effectLst/>
                        </a:rPr>
                        <a:t> under the NVRA Voter Registration Applications section. Web based versions of the form are designated with the agency code and a “w” in the top right corner. </a:t>
                      </a:r>
                      <a:endParaRPr lang="en-US" sz="1300" b="0"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rPr>
                        <a:t>Place an online request for Voter Registration Applications at </a:t>
                      </a:r>
                      <a:r>
                        <a:rPr lang="en-US" sz="1300" u="none" strike="noStrike" dirty="0">
                          <a:effectLst/>
                          <a:hlinkClick r:id="rId11"/>
                        </a:rPr>
                        <a:t>https://www.ncsbe.gov/registering/national-voter-registration-act-nvra/request-voter-registration-applications-nvra</a:t>
                      </a:r>
                      <a:r>
                        <a:rPr lang="en-US" sz="1300" u="none" strike="noStrike" dirty="0">
                          <a:effectLst/>
                        </a:rPr>
                        <a:t> </a:t>
                      </a:r>
                      <a:endParaRPr lang="en-US" sz="1300" b="0"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rPr>
                        <a:t>Only print blank copies when your agency is low on hard copies; must print in color, both pages with application and instructions </a:t>
                      </a:r>
                      <a:endParaRPr lang="en-US" sz="1300" b="0"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0745305"/>
                  </a:ext>
                </a:extLst>
              </a:tr>
              <a:tr h="644919">
                <a:tc>
                  <a:txBody>
                    <a:bodyPr/>
                    <a:lstStyle/>
                    <a:p>
                      <a:pPr algn="l" fontAlgn="b"/>
                      <a:r>
                        <a:rPr lang="en-US" sz="1300" b="1" u="none" strike="noStrike" dirty="0">
                          <a:effectLst/>
                        </a:rPr>
                        <a:t>Voter Registration Applications coded for Spanish Language (09NVRA)</a:t>
                      </a:r>
                      <a:endParaRPr lang="en-US" sz="1300" b="1"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rPr>
                        <a:t>Same as above</a:t>
                      </a:r>
                      <a:endParaRPr lang="en-US" sz="1300" b="0"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rPr>
                        <a:t>Same as above</a:t>
                      </a:r>
                      <a:endParaRPr lang="en-US" sz="1300" b="0"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u="none" strike="noStrike" dirty="0">
                          <a:effectLst/>
                        </a:rPr>
                        <a:t>Same as above</a:t>
                      </a:r>
                      <a:endParaRPr lang="en-US" sz="1300" b="0"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789"/>
                  </a:ext>
                </a:extLst>
              </a:tr>
              <a:tr h="1069993">
                <a:tc>
                  <a:txBody>
                    <a:bodyPr/>
                    <a:lstStyle/>
                    <a:p>
                      <a:pPr algn="l" fontAlgn="b"/>
                      <a:r>
                        <a:rPr lang="en-US" sz="1300" b="1" i="0" u="none" strike="noStrike" dirty="0">
                          <a:solidFill>
                            <a:srgbClr val="000000"/>
                          </a:solidFill>
                          <a:effectLst/>
                          <a:latin typeface="Calibri" panose="020F0502020204030204" pitchFamily="34" charset="0"/>
                        </a:rPr>
                        <a:t>Laminated Forms/NVRA Information Sheet</a:t>
                      </a: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rPr>
                        <a:t>Yes, under the NVRA Forms &amp; Training Materials section at </a:t>
                      </a:r>
                      <a:r>
                        <a:rPr lang="en-US" sz="1300" u="none" strike="noStrike" dirty="0">
                          <a:effectLst/>
                          <a:hlinkClick r:id="rId10"/>
                        </a:rPr>
                        <a:t>https://www.ncsbe.gov/registering/national-voter-registration-act-nvra</a:t>
                      </a:r>
                      <a:r>
                        <a:rPr lang="en-US" sz="1300" u="none" strike="noStrike" dirty="0">
                          <a:effectLst/>
                        </a:rPr>
                        <a:t> </a:t>
                      </a:r>
                      <a:br>
                        <a:rPr lang="en-US" sz="1300" u="none" strike="noStrike" dirty="0">
                          <a:effectLst/>
                        </a:rPr>
                      </a:br>
                      <a:endParaRPr lang="en-US" sz="1300" b="0"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rPr>
                        <a:t>Contact the SBE via email at </a:t>
                      </a:r>
                      <a:r>
                        <a:rPr lang="en-US" sz="1300" u="none" strike="noStrike" dirty="0">
                          <a:effectLst/>
                          <a:hlinkClick r:id="rId12"/>
                        </a:rPr>
                        <a:t>NVRA@ncsbe.gov</a:t>
                      </a:r>
                      <a:endParaRPr lang="en-US" sz="1300" b="0"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rPr>
                        <a:t>Yes</a:t>
                      </a:r>
                      <a:r>
                        <a:rPr kumimoji="0" lang="en-US" sz="1300" b="0" i="0" u="none" strike="noStrike" kern="1200" cap="none" spc="0" normalizeH="0" baseline="0" noProof="0" dirty="0">
                          <a:ln>
                            <a:noFill/>
                          </a:ln>
                          <a:solidFill>
                            <a:prstClr val="black"/>
                          </a:solidFill>
                          <a:effectLst/>
                          <a:uLnTx/>
                          <a:uFillTx/>
                          <a:latin typeface="+mn-lt"/>
                          <a:ea typeface="+mn-ea"/>
                          <a:cs typeface="+mn-cs"/>
                        </a:rPr>
                        <a:t>, when your agency is low on hard copies</a:t>
                      </a:r>
                      <a:endParaRPr lang="en-US" sz="1300" b="0"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8968359"/>
                  </a:ext>
                </a:extLst>
              </a:tr>
              <a:tr h="857456">
                <a:tc>
                  <a:txBody>
                    <a:bodyPr/>
                    <a:lstStyle/>
                    <a:p>
                      <a:pPr algn="l" fontAlgn="b"/>
                      <a:r>
                        <a:rPr lang="en-US" sz="1300" b="1" u="none" strike="noStrike" dirty="0">
                          <a:effectLst/>
                        </a:rPr>
                        <a:t>NVRA Agency Transmittal Form</a:t>
                      </a:r>
                      <a:endParaRPr lang="en-US" sz="1300" b="1"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kumimoji="0" lang="en-US" sz="1300" b="0" i="0" u="none" strike="noStrike" kern="1200" cap="none" spc="0" normalizeH="0" baseline="0" noProof="0" dirty="0">
                          <a:ln>
                            <a:noFill/>
                          </a:ln>
                          <a:solidFill>
                            <a:prstClr val="black"/>
                          </a:solidFill>
                          <a:effectLst/>
                          <a:uLnTx/>
                          <a:uFillTx/>
                          <a:latin typeface="+mn-lt"/>
                          <a:ea typeface="+mn-ea"/>
                          <a:cs typeface="+mn-cs"/>
                        </a:rPr>
                        <a:t>Yes, under the NVRA Forms &amp; Training Materials section at </a:t>
                      </a:r>
                      <a:r>
                        <a:rPr kumimoji="0" lang="en-US" sz="1300" b="0" i="0" u="none" strike="noStrike" kern="1200" cap="none" spc="0" normalizeH="0" baseline="0" noProof="0" dirty="0">
                          <a:ln>
                            <a:noFill/>
                          </a:ln>
                          <a:solidFill>
                            <a:prstClr val="black"/>
                          </a:solidFill>
                          <a:effectLst/>
                          <a:uLnTx/>
                          <a:uFillTx/>
                          <a:latin typeface="+mn-lt"/>
                          <a:ea typeface="+mn-ea"/>
                          <a:cs typeface="+mn-cs"/>
                          <a:hlinkClick r:id="rId10"/>
                        </a:rPr>
                        <a:t>https://www.ncsbe.gov/registering/national-voter-registration-act-nvra</a:t>
                      </a:r>
                      <a:r>
                        <a:rPr kumimoji="0" lang="en-US" sz="1300" b="0" i="0" u="none" strike="noStrike" kern="1200" cap="none" spc="0" normalizeH="0" baseline="0" noProof="0" dirty="0">
                          <a:ln>
                            <a:noFill/>
                          </a:ln>
                          <a:solidFill>
                            <a:prstClr val="black"/>
                          </a:solidFill>
                          <a:effectLst/>
                          <a:uLnTx/>
                          <a:uFillTx/>
                          <a:latin typeface="+mn-lt"/>
                          <a:ea typeface="+mn-ea"/>
                          <a:cs typeface="+mn-cs"/>
                        </a:rPr>
                        <a:t> </a:t>
                      </a: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Print copies using the online resource</a:t>
                      </a: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rPr>
                        <a:t>Yes</a:t>
                      </a:r>
                      <a:endParaRPr lang="en-US" sz="1300" b="0"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8747737"/>
                  </a:ext>
                </a:extLst>
              </a:tr>
              <a:tr h="857456">
                <a:tc>
                  <a:txBody>
                    <a:bodyPr/>
                    <a:lstStyle/>
                    <a:p>
                      <a:pPr algn="l" fontAlgn="b"/>
                      <a:r>
                        <a:rPr lang="en-US" sz="1300" b="1" u="none" strike="noStrike" dirty="0">
                          <a:effectLst/>
                        </a:rPr>
                        <a:t>DSS Cover Letter for County DSS Offices</a:t>
                      </a:r>
                      <a:endParaRPr lang="en-US" sz="1300" b="1"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Yes, under the NVRA Forms &amp; Training Materials section at </a:t>
                      </a:r>
                      <a:r>
                        <a:rPr kumimoji="0" lang="en-US" sz="1300" b="0" i="0" u="none" strike="noStrike" kern="1200" cap="none" spc="0" normalizeH="0" baseline="0" noProof="0" dirty="0">
                          <a:ln>
                            <a:noFill/>
                          </a:ln>
                          <a:solidFill>
                            <a:prstClr val="black"/>
                          </a:solidFill>
                          <a:effectLst/>
                          <a:uLnTx/>
                          <a:uFillTx/>
                          <a:latin typeface="+mn-lt"/>
                          <a:ea typeface="+mn-ea"/>
                          <a:cs typeface="+mn-cs"/>
                          <a:hlinkClick r:id="rId10"/>
                        </a:rPr>
                        <a:t>https://www.ncsbe.gov/registering/national-voter-registration-act-nvra</a:t>
                      </a:r>
                      <a:r>
                        <a:rPr kumimoji="0" lang="en-US" sz="1300" b="0" i="0" u="none" strike="noStrike" kern="1200" cap="none" spc="0" normalizeH="0" baseline="0" noProof="0" dirty="0">
                          <a:ln>
                            <a:noFill/>
                          </a:ln>
                          <a:solidFill>
                            <a:prstClr val="black"/>
                          </a:solidFill>
                          <a:effectLst/>
                          <a:uLnTx/>
                          <a:uFillTx/>
                          <a:latin typeface="+mn-lt"/>
                          <a:ea typeface="+mn-ea"/>
                          <a:cs typeface="+mn-cs"/>
                        </a:rPr>
                        <a:t> </a:t>
                      </a: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Print copies using the online resource</a:t>
                      </a:r>
                    </a:p>
                    <a:p>
                      <a:pPr algn="l" fontAlgn="b"/>
                      <a:endParaRPr lang="en-US" sz="1300" b="0"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rPr>
                        <a:t>Yes</a:t>
                      </a:r>
                      <a:endParaRPr lang="en-US" sz="1300" b="0"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217910"/>
                  </a:ext>
                </a:extLst>
              </a:tr>
              <a:tr h="1069993">
                <a:tc>
                  <a:txBody>
                    <a:bodyPr/>
                    <a:lstStyle/>
                    <a:p>
                      <a:pPr algn="l" fontAlgn="b"/>
                      <a:r>
                        <a:rPr lang="en-US" sz="1300" b="1" u="none" strike="noStrike" dirty="0">
                          <a:effectLst/>
                        </a:rPr>
                        <a:t>NVRA Posters</a:t>
                      </a:r>
                      <a:endParaRPr lang="en-US" sz="1300" b="1"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Yes, under the Training section at on NCDHHS’ website at </a:t>
                      </a:r>
                      <a:r>
                        <a:rPr lang="en-US" sz="1300" b="0" i="0" u="none" strike="noStrike" dirty="0">
                          <a:solidFill>
                            <a:srgbClr val="000000"/>
                          </a:solidFill>
                          <a:effectLst/>
                          <a:latin typeface="Calibri" panose="020F0502020204030204" pitchFamily="34" charset="0"/>
                          <a:hlinkClick r:id="rId13"/>
                        </a:rPr>
                        <a:t>https://www.ncdhhs.gov/divisions/social-services/county-staff-information/training#program-compliance</a:t>
                      </a:r>
                      <a:r>
                        <a:rPr lang="en-US" sz="1300" b="0" i="0" u="none" strike="noStrike" dirty="0">
                          <a:solidFill>
                            <a:srgbClr val="000000"/>
                          </a:solidFill>
                          <a:effectLst/>
                          <a:latin typeface="Calibri" panose="020F0502020204030204" pitchFamily="34" charset="0"/>
                        </a:rPr>
                        <a:t> </a:t>
                      </a: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Contact the SBE via email at </a:t>
                      </a:r>
                      <a:r>
                        <a:rPr kumimoji="0" lang="en-US" sz="1300" b="0" i="0" u="none" strike="noStrike" kern="1200" cap="none" spc="0" normalizeH="0" baseline="0" noProof="0" dirty="0">
                          <a:ln>
                            <a:noFill/>
                          </a:ln>
                          <a:solidFill>
                            <a:prstClr val="black"/>
                          </a:solidFill>
                          <a:effectLst/>
                          <a:uLnTx/>
                          <a:uFillTx/>
                          <a:latin typeface="+mn-lt"/>
                          <a:ea typeface="+mn-ea"/>
                          <a:cs typeface="+mn-cs"/>
                          <a:hlinkClick r:id="rId12"/>
                        </a:rPr>
                        <a:t>NVRA@ncsbe.gov</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rPr>
                        <a:t>Yes, when your agency is low on hard copies</a:t>
                      </a:r>
                      <a:endParaRPr lang="en-US" sz="1300" b="0" i="0" u="none" strike="noStrike" dirty="0">
                        <a:solidFill>
                          <a:srgbClr val="000000"/>
                        </a:solidFill>
                        <a:effectLst/>
                        <a:latin typeface="Calibri" panose="020F0502020204030204" pitchFamily="34" charset="0"/>
                      </a:endParaRPr>
                    </a:p>
                  </a:txBody>
                  <a:tcPr marL="7598" marR="7598" marT="75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22289"/>
                  </a:ext>
                </a:extLst>
              </a:tr>
            </a:tbl>
          </a:graphicData>
        </a:graphic>
      </p:graphicFrame>
    </p:spTree>
    <p:custDataLst>
      <p:tags r:id="rId1"/>
    </p:custDataLst>
    <p:extLst>
      <p:ext uri="{BB962C8B-B14F-4D97-AF65-F5344CB8AC3E}">
        <p14:creationId xmlns:p14="http://schemas.microsoft.com/office/powerpoint/2010/main" val="3663704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B9D99A0-5C95-4ADE-8025-C8F7231BE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 name="Title 7">
            <a:extLst>
              <a:ext uri="{FF2B5EF4-FFF2-40B4-BE49-F238E27FC236}">
                <a16:creationId xmlns:a16="http://schemas.microsoft.com/office/drawing/2014/main" id="{2B9A903F-F4E5-4CD8-827E-A5C94F48F1E7}"/>
              </a:ext>
            </a:extLst>
          </p:cNvPr>
          <p:cNvSpPr>
            <a:spLocks noGrp="1"/>
          </p:cNvSpPr>
          <p:nvPr>
            <p:ph type="ctrTitle"/>
          </p:nvPr>
        </p:nvSpPr>
        <p:spPr>
          <a:xfrm>
            <a:off x="581190" y="1419225"/>
            <a:ext cx="3433375" cy="2085869"/>
          </a:xfrm>
          <a:effectLst/>
        </p:spPr>
        <p:txBody>
          <a:bodyPr anchor="b">
            <a:normAutofit/>
          </a:bodyPr>
          <a:lstStyle/>
          <a:p>
            <a:r>
              <a:rPr lang="en-US" dirty="0"/>
              <a:t>NVRA Poster</a:t>
            </a:r>
            <a:br>
              <a:rPr lang="en-US" dirty="0"/>
            </a:br>
            <a:endParaRPr lang="en-US" dirty="0"/>
          </a:p>
        </p:txBody>
      </p:sp>
      <p:pic>
        <p:nvPicPr>
          <p:cNvPr id="4" name="Picture 3">
            <a:extLst>
              <a:ext uri="{FF2B5EF4-FFF2-40B4-BE49-F238E27FC236}">
                <a16:creationId xmlns:a16="http://schemas.microsoft.com/office/drawing/2014/main" id="{8E61C9BD-526A-4B44-A382-2AF87458A420}"/>
              </a:ext>
            </a:extLst>
          </p:cNvPr>
          <p:cNvPicPr>
            <a:picLocks noChangeAspect="1"/>
          </p:cNvPicPr>
          <p:nvPr/>
        </p:nvPicPr>
        <p:blipFill>
          <a:blip r:embed="rId4"/>
          <a:stretch>
            <a:fillRect/>
          </a:stretch>
        </p:blipFill>
        <p:spPr>
          <a:xfrm>
            <a:off x="4574837" y="1193033"/>
            <a:ext cx="3189759" cy="4907321"/>
          </a:xfrm>
          <a:prstGeom prst="rect">
            <a:avLst/>
          </a:prstGeom>
        </p:spPr>
      </p:pic>
      <p:sp>
        <p:nvSpPr>
          <p:cNvPr id="15" name="Rectangle 14">
            <a:extLst>
              <a:ext uri="{FF2B5EF4-FFF2-40B4-BE49-F238E27FC236}">
                <a16:creationId xmlns:a16="http://schemas.microsoft.com/office/drawing/2014/main" id="{C5FA38F3-CCB8-430C-905D-AB0CAA334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8134" y="638173"/>
            <a:ext cx="3686129" cy="575516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7" name="Rectangle 16">
            <a:extLst>
              <a:ext uri="{FF2B5EF4-FFF2-40B4-BE49-F238E27FC236}">
                <a16:creationId xmlns:a16="http://schemas.microsoft.com/office/drawing/2014/main" id="{2EE7A3E2-6763-48C0-8ACA-83BB40F95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180" y="638174"/>
            <a:ext cx="3680469" cy="575516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Picture 4">
            <a:extLst>
              <a:ext uri="{FF2B5EF4-FFF2-40B4-BE49-F238E27FC236}">
                <a16:creationId xmlns:a16="http://schemas.microsoft.com/office/drawing/2014/main" id="{20001693-B598-4CFA-8A21-DCD665DB79D8}"/>
              </a:ext>
            </a:extLst>
          </p:cNvPr>
          <p:cNvPicPr>
            <a:picLocks noChangeAspect="1"/>
          </p:cNvPicPr>
          <p:nvPr/>
        </p:nvPicPr>
        <p:blipFill>
          <a:blip r:embed="rId5"/>
          <a:stretch>
            <a:fillRect/>
          </a:stretch>
        </p:blipFill>
        <p:spPr>
          <a:xfrm>
            <a:off x="8264886" y="1095395"/>
            <a:ext cx="3228051" cy="5004960"/>
          </a:xfrm>
          <a:prstGeom prst="rect">
            <a:avLst/>
          </a:prstGeom>
        </p:spPr>
      </p:pic>
    </p:spTree>
    <p:custDataLst>
      <p:tags r:id="rId1"/>
    </p:custDataLst>
    <p:extLst>
      <p:ext uri="{BB962C8B-B14F-4D97-AF65-F5344CB8AC3E}">
        <p14:creationId xmlns:p14="http://schemas.microsoft.com/office/powerpoint/2010/main" val="3029411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Nvra agency RESOURCES</a:t>
            </a:r>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2131080892"/>
              </p:ext>
            </p:extLst>
          </p:nvPr>
        </p:nvGraphicFramePr>
        <p:xfrm>
          <a:off x="581025" y="2181224"/>
          <a:ext cx="11029950" cy="46767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858684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2" name="Rectangle 21">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4" name="Group 23">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5" name="Rectangle 24">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a:extLst>
              <a:ext uri="{FF2B5EF4-FFF2-40B4-BE49-F238E27FC236}">
                <a16:creationId xmlns:a16="http://schemas.microsoft.com/office/drawing/2014/main" id="{63EE5844-1C4F-4F0D-916E-FCA141FE773B}"/>
              </a:ext>
            </a:extLst>
          </p:cNvPr>
          <p:cNvPicPr>
            <a:picLocks noChangeAspect="1"/>
          </p:cNvPicPr>
          <p:nvPr/>
        </p:nvPicPr>
        <p:blipFill>
          <a:blip r:embed="rId4"/>
          <a:stretch>
            <a:fillRect/>
          </a:stretch>
        </p:blipFill>
        <p:spPr>
          <a:xfrm>
            <a:off x="5774276" y="614407"/>
            <a:ext cx="4350926" cy="5578110"/>
          </a:xfrm>
          <a:prstGeom prst="rect">
            <a:avLst/>
          </a:prstGeom>
        </p:spPr>
      </p:pic>
      <p:graphicFrame>
        <p:nvGraphicFramePr>
          <p:cNvPr id="3" name="Diagram 2"/>
          <p:cNvGraphicFramePr/>
          <p:nvPr/>
        </p:nvGraphicFramePr>
        <p:xfrm>
          <a:off x="764110" y="2052084"/>
          <a:ext cx="3033249" cy="38562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409003338"/>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 name="Title 3"/>
          <p:cNvSpPr>
            <a:spLocks noGrp="1"/>
          </p:cNvSpPr>
          <p:nvPr>
            <p:ph type="title"/>
            <p:custDataLst>
              <p:tags r:id="rId2"/>
            </p:custDataLst>
          </p:nvPr>
        </p:nvSpPr>
        <p:spPr>
          <a:xfrm>
            <a:off x="6416739" y="1038191"/>
            <a:ext cx="4968489" cy="1013800"/>
          </a:xfrm>
        </p:spPr>
        <p:txBody>
          <a:bodyPr vert="horz" lIns="91440" tIns="45720" rIns="91440" bIns="45720" rtlCol="0" anchor="b">
            <a:normAutofit/>
          </a:bodyPr>
          <a:lstStyle/>
          <a:p>
            <a:pPr algn="ctr"/>
            <a:r>
              <a:rPr lang="en-US" sz="2800" b="1" dirty="0">
                <a:solidFill>
                  <a:srgbClr val="C00000"/>
                </a:solidFill>
              </a:rPr>
              <a:t>www.NCSBE.gov</a:t>
            </a:r>
          </a:p>
        </p:txBody>
      </p:sp>
      <p:sp>
        <p:nvSpPr>
          <p:cNvPr id="22" name="Rectangle 21">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D029C96D-4260-42E4-B1B5-216C7C2D28CC}"/>
              </a:ext>
            </a:extLst>
          </p:cNvPr>
          <p:cNvPicPr>
            <a:picLocks noChangeAspect="1"/>
          </p:cNvPicPr>
          <p:nvPr/>
        </p:nvPicPr>
        <p:blipFill>
          <a:blip r:embed="rId6"/>
          <a:stretch>
            <a:fillRect/>
          </a:stretch>
        </p:blipFill>
        <p:spPr>
          <a:xfrm>
            <a:off x="1036433" y="761979"/>
            <a:ext cx="3701821" cy="5307271"/>
          </a:xfrm>
          <a:prstGeom prst="rect">
            <a:avLst/>
          </a:prstGeom>
        </p:spPr>
      </p:pic>
      <p:sp>
        <p:nvSpPr>
          <p:cNvPr id="6" name="Text Placeholder 5"/>
          <p:cNvSpPr>
            <a:spLocks noGrp="1"/>
          </p:cNvSpPr>
          <p:nvPr>
            <p:ph type="body" sz="half" idx="2"/>
            <p:custDataLst>
              <p:tags r:id="rId3"/>
            </p:custDataLst>
          </p:nvPr>
        </p:nvSpPr>
        <p:spPr>
          <a:xfrm>
            <a:off x="6515987" y="2254102"/>
            <a:ext cx="4947221" cy="3650344"/>
          </a:xfrm>
        </p:spPr>
        <p:txBody>
          <a:bodyPr vert="horz" lIns="91440" tIns="45720" rIns="91440" bIns="45720" rtlCol="0" anchor="ctr">
            <a:normAutofit/>
          </a:bodyPr>
          <a:lstStyle/>
          <a:p>
            <a:r>
              <a:rPr lang="en-US" sz="2400" dirty="0"/>
              <a:t>Click the “Registering” tab near the top of the homepage. Scroll toward the bottom of the page and click the box that states “National Voter Registration Act (NVRA)” to reach the NVRA Resource Page</a:t>
            </a:r>
          </a:p>
          <a:p>
            <a:pPr>
              <a:buFont typeface="Wingdings 2" panose="05020102010507070707" pitchFamily="18" charset="2"/>
              <a:buChar char=""/>
            </a:pPr>
            <a:endParaRPr lang="en-US" dirty="0"/>
          </a:p>
        </p:txBody>
      </p:sp>
    </p:spTree>
    <p:custDataLst>
      <p:tags r:id="rId1"/>
    </p:custDataLst>
    <p:extLst>
      <p:ext uri="{BB962C8B-B14F-4D97-AF65-F5344CB8AC3E}">
        <p14:creationId xmlns:p14="http://schemas.microsoft.com/office/powerpoint/2010/main" val="35249807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8EA4111-4C75-4A6B-B30A-2B3B817E6722}"/>
              </a:ext>
            </a:extLst>
          </p:cNvPr>
          <p:cNvSpPr>
            <a:spLocks noGrp="1"/>
          </p:cNvSpPr>
          <p:nvPr>
            <p:ph type="title"/>
          </p:nvPr>
        </p:nvSpPr>
        <p:spPr>
          <a:xfrm>
            <a:off x="648999" y="726276"/>
            <a:ext cx="4968489" cy="1013800"/>
          </a:xfrm>
        </p:spPr>
        <p:txBody>
          <a:bodyPr>
            <a:normAutofit/>
          </a:bodyPr>
          <a:lstStyle/>
          <a:p>
            <a:r>
              <a:rPr lang="en-US" dirty="0">
                <a:solidFill>
                  <a:srgbClr val="FFFFFF"/>
                </a:solidFill>
              </a:rPr>
              <a:t>NVRA Protocol guidance</a:t>
            </a:r>
          </a:p>
        </p:txBody>
      </p:sp>
      <p:sp>
        <p:nvSpPr>
          <p:cNvPr id="14" name="Rectangle 13">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479BCE9-A357-479F-8D6B-8EE332E444BF}"/>
              </a:ext>
            </a:extLst>
          </p:cNvPr>
          <p:cNvSpPr>
            <a:spLocks noGrp="1"/>
          </p:cNvSpPr>
          <p:nvPr>
            <p:ph idx="1"/>
          </p:nvPr>
        </p:nvSpPr>
        <p:spPr>
          <a:xfrm>
            <a:off x="773749" y="1802286"/>
            <a:ext cx="4947221" cy="3650344"/>
          </a:xfrm>
        </p:spPr>
        <p:txBody>
          <a:bodyPr>
            <a:normAutofit/>
          </a:bodyPr>
          <a:lstStyle/>
          <a:p>
            <a:pPr marL="0" indent="0">
              <a:buNone/>
            </a:pPr>
            <a:r>
              <a:rPr lang="en-US" sz="2000" dirty="0">
                <a:solidFill>
                  <a:srgbClr val="FFFFFF"/>
                </a:solidFill>
              </a:rPr>
              <a:t>NVRA County DSS Office Procedures - Guidance for Voter Registration Protocol  </a:t>
            </a:r>
          </a:p>
          <a:p>
            <a:pPr lvl="1"/>
            <a:r>
              <a:rPr lang="en-US" sz="1800" dirty="0">
                <a:solidFill>
                  <a:srgbClr val="FFFFFF"/>
                </a:solidFill>
              </a:rPr>
              <a:t>Review the protocol</a:t>
            </a:r>
          </a:p>
          <a:p>
            <a:pPr lvl="1"/>
            <a:r>
              <a:rPr lang="en-US" sz="1800" dirty="0">
                <a:solidFill>
                  <a:srgbClr val="FFFFFF"/>
                </a:solidFill>
              </a:rPr>
              <a:t>Make any necessary adjustments to your local process &amp; submitted protocol document</a:t>
            </a:r>
          </a:p>
          <a:p>
            <a:pPr lvl="1"/>
            <a:endParaRPr lang="en-US" sz="1800" dirty="0">
              <a:solidFill>
                <a:srgbClr val="FFFFFF"/>
              </a:solidFill>
            </a:endParaRPr>
          </a:p>
        </p:txBody>
      </p:sp>
      <p:pic>
        <p:nvPicPr>
          <p:cNvPr id="5" name="Picture 4">
            <a:extLst>
              <a:ext uri="{FF2B5EF4-FFF2-40B4-BE49-F238E27FC236}">
                <a16:creationId xmlns:a16="http://schemas.microsoft.com/office/drawing/2014/main" id="{09EFF92A-EDAA-43BB-92CF-E5C9D357E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721" y="614407"/>
            <a:ext cx="4374244" cy="5620132"/>
          </a:xfrm>
          <a:prstGeom prst="rect">
            <a:avLst/>
          </a:prstGeom>
        </p:spPr>
      </p:pic>
    </p:spTree>
    <p:custDataLst>
      <p:tags r:id="rId1"/>
    </p:custDataLst>
    <p:extLst>
      <p:ext uri="{BB962C8B-B14F-4D97-AF65-F5344CB8AC3E}">
        <p14:creationId xmlns:p14="http://schemas.microsoft.com/office/powerpoint/2010/main" val="3702691642"/>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8088" y="801255"/>
            <a:ext cx="2592493" cy="972185"/>
          </a:xfrm>
          <a:prstGeom prst="rect">
            <a:avLst/>
          </a:prstGeom>
        </p:spPr>
      </p:pic>
      <p:sp>
        <p:nvSpPr>
          <p:cNvPr id="3" name="Content Placeholder 2"/>
          <p:cNvSpPr>
            <a:spLocks noGrp="1"/>
          </p:cNvSpPr>
          <p:nvPr>
            <p:ph idx="4294967295"/>
            <p:custDataLst>
              <p:tags r:id="rId2"/>
            </p:custDataLst>
          </p:nvPr>
        </p:nvSpPr>
        <p:spPr>
          <a:xfrm>
            <a:off x="590099" y="1773440"/>
            <a:ext cx="5483206" cy="1762152"/>
          </a:xfrm>
        </p:spPr>
        <p:txBody>
          <a:bodyPr>
            <a:normAutofit/>
          </a:bodyPr>
          <a:lstStyle/>
          <a:p>
            <a:pPr marL="0" indent="0" algn="ctr">
              <a:buNone/>
            </a:pPr>
            <a:endParaRPr lang="en-US" b="1" dirty="0"/>
          </a:p>
          <a:p>
            <a:pPr marL="0" indent="0">
              <a:buNone/>
            </a:pPr>
            <a:r>
              <a:rPr lang="en-US" sz="1500" b="1" u="sng" dirty="0"/>
              <a:t>NC State Board of Elections </a:t>
            </a:r>
          </a:p>
          <a:p>
            <a:pPr marL="0" indent="0">
              <a:buNone/>
            </a:pPr>
            <a:r>
              <a:rPr lang="en-US" sz="1500" b="1" dirty="0"/>
              <a:t>SBE NVRA Coordinator:  </a:t>
            </a:r>
            <a:r>
              <a:rPr lang="en-US" sz="1500" dirty="0"/>
              <a:t>Kori House</a:t>
            </a:r>
          </a:p>
          <a:p>
            <a:pPr marL="0" indent="0">
              <a:buNone/>
            </a:pPr>
            <a:r>
              <a:rPr lang="en-US" sz="1500" dirty="0">
                <a:solidFill>
                  <a:srgbClr val="C00000"/>
                </a:solidFill>
                <a:hlinkClick r:id="rId8"/>
              </a:rPr>
              <a:t>NVRA@ncsbe.gov</a:t>
            </a:r>
            <a:r>
              <a:rPr lang="en-US" sz="1500" dirty="0">
                <a:solidFill>
                  <a:srgbClr val="C00000"/>
                </a:solidFill>
              </a:rPr>
              <a:t>  </a:t>
            </a:r>
          </a:p>
        </p:txBody>
      </p:sp>
      <p:pic>
        <p:nvPicPr>
          <p:cNvPr id="9" name="Picture 8">
            <a:extLst>
              <a:ext uri="{FF2B5EF4-FFF2-40B4-BE49-F238E27FC236}">
                <a16:creationId xmlns:a16="http://schemas.microsoft.com/office/drawing/2014/main" id="{DD6A2D84-64F4-474F-B314-FD9DE15E9F67}"/>
              </a:ext>
            </a:extLst>
          </p:cNvPr>
          <p:cNvPicPr>
            <a:picLocks noChangeAspect="1"/>
          </p:cNvPicPr>
          <p:nvPr/>
        </p:nvPicPr>
        <p:blipFill>
          <a:blip r:embed="rId9"/>
          <a:stretch>
            <a:fillRect/>
          </a:stretch>
        </p:blipFill>
        <p:spPr>
          <a:xfrm>
            <a:off x="388877" y="5925976"/>
            <a:ext cx="3633917" cy="610015"/>
          </a:xfrm>
          <a:prstGeom prst="rect">
            <a:avLst/>
          </a:prstGeom>
        </p:spPr>
      </p:pic>
      <p:pic>
        <p:nvPicPr>
          <p:cNvPr id="11" name="Picture 10">
            <a:extLst>
              <a:ext uri="{FF2B5EF4-FFF2-40B4-BE49-F238E27FC236}">
                <a16:creationId xmlns:a16="http://schemas.microsoft.com/office/drawing/2014/main" id="{E711BFC2-9438-4CB5-8B1F-82DBEF578F15}"/>
              </a:ext>
            </a:extLst>
          </p:cNvPr>
          <p:cNvPicPr>
            <a:picLocks noChangeAspect="1"/>
          </p:cNvPicPr>
          <p:nvPr/>
        </p:nvPicPr>
        <p:blipFill>
          <a:blip r:embed="rId10"/>
          <a:stretch>
            <a:fillRect/>
          </a:stretch>
        </p:blipFill>
        <p:spPr>
          <a:xfrm>
            <a:off x="8477956" y="5442688"/>
            <a:ext cx="3508559" cy="1236207"/>
          </a:xfrm>
          <a:prstGeom prst="rect">
            <a:avLst/>
          </a:prstGeom>
        </p:spPr>
      </p:pic>
      <p:sp>
        <p:nvSpPr>
          <p:cNvPr id="7" name="Content Placeholder 2">
            <a:extLst>
              <a:ext uri="{FF2B5EF4-FFF2-40B4-BE49-F238E27FC236}">
                <a16:creationId xmlns:a16="http://schemas.microsoft.com/office/drawing/2014/main" id="{C4F6C8EC-13E1-4829-9744-C8E3C29D2CA6}"/>
              </a:ext>
            </a:extLst>
          </p:cNvPr>
          <p:cNvSpPr txBox="1">
            <a:spLocks/>
          </p:cNvSpPr>
          <p:nvPr>
            <p:custDataLst>
              <p:tags r:id="rId3"/>
            </p:custDataLst>
          </p:nvPr>
        </p:nvSpPr>
        <p:spPr>
          <a:xfrm>
            <a:off x="6708794" y="1818539"/>
            <a:ext cx="5483206" cy="1626495"/>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endParaRPr kumimoji="0" lang="en-US" sz="1600" b="1" i="0" u="sng" strike="noStrike" kern="1200" cap="none" spc="0" normalizeH="0" baseline="0" noProof="0" dirty="0">
              <a:ln>
                <a:noFill/>
              </a:ln>
              <a:solidFill>
                <a:srgbClr val="242852"/>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1500" b="1" i="0" u="sng" strike="noStrike" kern="1200" cap="none" spc="0" normalizeH="0" baseline="0" noProof="0" dirty="0">
                <a:ln>
                  <a:noFill/>
                </a:ln>
                <a:solidFill>
                  <a:srgbClr val="242852"/>
                </a:solidFill>
                <a:effectLst/>
                <a:uLnTx/>
                <a:uFillTx/>
                <a:latin typeface="Gill Sans MT" panose="020B0502020104020203"/>
                <a:ea typeface="+mn-ea"/>
                <a:cs typeface="+mn-cs"/>
              </a:rPr>
              <a:t>NC Department of Health &amp; Human Services</a:t>
            </a:r>
          </a:p>
          <a:p>
            <a:pPr marL="0" marR="0" lvl="0" indent="0" algn="l"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1500" b="1" i="0" u="none" strike="noStrike" kern="1200" cap="none" spc="0" normalizeH="0" baseline="0" noProof="0" dirty="0">
                <a:ln>
                  <a:noFill/>
                </a:ln>
                <a:solidFill>
                  <a:srgbClr val="242852"/>
                </a:solidFill>
                <a:effectLst/>
                <a:uLnTx/>
                <a:uFillTx/>
                <a:latin typeface="Gill Sans MT" panose="020B0502020104020203"/>
                <a:ea typeface="+mn-ea"/>
                <a:cs typeface="+mn-cs"/>
              </a:rPr>
              <a:t>DHHS NVRA Coordinator</a:t>
            </a:r>
            <a:r>
              <a:rPr kumimoji="0" lang="en-US" sz="1500" b="1" i="0" u="none" strike="noStrike" kern="1200" cap="none" spc="0" normalizeH="0" baseline="0" noProof="0">
                <a:ln>
                  <a:noFill/>
                </a:ln>
                <a:solidFill>
                  <a:srgbClr val="242852"/>
                </a:solidFill>
                <a:effectLst/>
                <a:uLnTx/>
                <a:uFillTx/>
                <a:latin typeface="Gill Sans MT" panose="020B0502020104020203"/>
                <a:ea typeface="+mn-ea"/>
                <a:cs typeface="+mn-cs"/>
              </a:rPr>
              <a:t>: </a:t>
            </a:r>
            <a:r>
              <a:rPr kumimoji="0" lang="en-US" sz="1500" b="0" i="0" u="none" strike="noStrike" kern="1200" cap="none" spc="0" normalizeH="0" baseline="0" noProof="0">
                <a:ln>
                  <a:noFill/>
                </a:ln>
                <a:solidFill>
                  <a:srgbClr val="242852"/>
                </a:solidFill>
                <a:effectLst/>
                <a:uLnTx/>
                <a:uFillTx/>
                <a:latin typeface="Gill Sans MT" panose="020B0502020104020203"/>
                <a:ea typeface="+mn-ea"/>
                <a:cs typeface="+mn-cs"/>
              </a:rPr>
              <a:t>Michael Leach</a:t>
            </a:r>
            <a:endParaRPr kumimoji="0" lang="en-US" sz="1500" b="0" i="0" u="none" strike="noStrike" kern="1200" cap="none" spc="0" normalizeH="0" baseline="0" noProof="0" dirty="0">
              <a:ln>
                <a:noFill/>
              </a:ln>
              <a:solidFill>
                <a:srgbClr val="242852"/>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1500" b="0" i="0" u="none" strike="noStrike" kern="1200" cap="none" spc="0" normalizeH="0" baseline="0" noProof="0" dirty="0">
                <a:ln>
                  <a:noFill/>
                </a:ln>
                <a:solidFill>
                  <a:srgbClr val="C00000"/>
                </a:solidFill>
                <a:effectLst/>
                <a:uLnTx/>
                <a:uFillTx/>
                <a:latin typeface="Gill Sans MT" panose="020B0502020104020203"/>
                <a:ea typeface="+mn-ea"/>
                <a:cs typeface="+mn-cs"/>
                <a:hlinkClick r:id="rId11"/>
              </a:rPr>
              <a:t>NVRA@dhhs.nc.gov</a:t>
            </a:r>
            <a:r>
              <a:rPr kumimoji="0" lang="en-US" sz="1500" b="0" i="0" u="none" strike="noStrike" kern="1200" cap="none" spc="0" normalizeH="0" baseline="0" noProof="0" dirty="0">
                <a:ln>
                  <a:noFill/>
                </a:ln>
                <a:solidFill>
                  <a:srgbClr val="C00000"/>
                </a:solidFill>
                <a:effectLst/>
                <a:uLnTx/>
                <a:uFillTx/>
                <a:latin typeface="Gill Sans MT" panose="020B0502020104020203"/>
                <a:ea typeface="+mn-ea"/>
                <a:cs typeface="+mn-cs"/>
              </a:rPr>
              <a:t> </a:t>
            </a:r>
          </a:p>
        </p:txBody>
      </p:sp>
      <p:sp>
        <p:nvSpPr>
          <p:cNvPr id="8" name="Content Placeholder 2">
            <a:extLst>
              <a:ext uri="{FF2B5EF4-FFF2-40B4-BE49-F238E27FC236}">
                <a16:creationId xmlns:a16="http://schemas.microsoft.com/office/drawing/2014/main" id="{2FA54996-B381-414E-BCEA-99DC5077D80D}"/>
              </a:ext>
            </a:extLst>
          </p:cNvPr>
          <p:cNvSpPr txBox="1">
            <a:spLocks/>
          </p:cNvSpPr>
          <p:nvPr>
            <p:custDataLst>
              <p:tags r:id="rId4"/>
            </p:custDataLst>
          </p:nvPr>
        </p:nvSpPr>
        <p:spPr>
          <a:xfrm>
            <a:off x="3021287" y="3569834"/>
            <a:ext cx="6326094" cy="1514727"/>
          </a:xfrm>
          <a:prstGeom prst="rect">
            <a:avLst/>
          </a:prstGeom>
        </p:spPr>
        <p:txBody>
          <a:bodyPr vert="horz" lIns="91440" tIns="45720" rIns="91440" bIns="45720" rtlCol="0" anchor="ctr">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endParaRPr kumimoji="0" lang="en-US" sz="1500" b="1" i="0" u="sng" strike="noStrike" kern="1200" cap="none" spc="0" normalizeH="0" baseline="0" noProof="0" dirty="0">
              <a:ln>
                <a:noFill/>
              </a:ln>
              <a:solidFill>
                <a:srgbClr val="242852"/>
              </a:solidFill>
              <a:effectLst/>
              <a:uLnTx/>
              <a:uFillTx/>
              <a:latin typeface="Gill Sans MT" panose="020B0502020104020203"/>
              <a:ea typeface="+mn-ea"/>
              <a:cs typeface="+mn-cs"/>
            </a:endParaRPr>
          </a:p>
          <a:p>
            <a:pPr marL="0" marR="0" lvl="0" indent="0" algn="l" defTabSz="457200" rtl="0" eaLnBrk="1" fontAlgn="auto" latinLnBrk="0" hangingPunct="1">
              <a:lnSpc>
                <a:spcPct val="110000"/>
              </a:lnSpc>
              <a:spcBef>
                <a:spcPct val="20000"/>
              </a:spcBef>
              <a:spcAft>
                <a:spcPts val="600"/>
              </a:spcAft>
              <a:buClr>
                <a:srgbClr val="629DD1"/>
              </a:buClr>
              <a:buSzPct val="92000"/>
              <a:buFont typeface="Wingdings 2" panose="05020102010507070707" pitchFamily="18" charset="2"/>
              <a:buNone/>
              <a:tabLst/>
              <a:defRPr/>
            </a:pPr>
            <a:r>
              <a:rPr kumimoji="0" lang="en-US" sz="1500" b="1" i="0" u="sng" strike="noStrike" kern="1200" cap="none" spc="0" normalizeH="0" baseline="0" noProof="0" dirty="0">
                <a:ln>
                  <a:noFill/>
                </a:ln>
                <a:solidFill>
                  <a:srgbClr val="242852"/>
                </a:solidFill>
                <a:effectLst/>
                <a:uLnTx/>
                <a:uFillTx/>
                <a:latin typeface="Gill Sans MT" panose="020B0502020104020203"/>
                <a:ea typeface="+mn-ea"/>
                <a:cs typeface="+mn-cs"/>
              </a:rPr>
              <a:t>NC Department of Health &amp; Human Services</a:t>
            </a:r>
          </a:p>
          <a:p>
            <a:pPr marL="0" lvl="0" indent="0">
              <a:lnSpc>
                <a:spcPct val="110000"/>
              </a:lnSpc>
              <a:buClr>
                <a:srgbClr val="629DD1"/>
              </a:buClr>
              <a:buNone/>
            </a:pPr>
            <a:r>
              <a:rPr lang="en-US" sz="1600" b="1" dirty="0">
                <a:solidFill>
                  <a:srgbClr val="242852"/>
                </a:solidFill>
              </a:rPr>
              <a:t>Section Chief, Title VI/ADA -Civil Rights Administrator: </a:t>
            </a:r>
            <a:r>
              <a:rPr lang="en-US" sz="1600" dirty="0">
                <a:solidFill>
                  <a:srgbClr val="242852"/>
                </a:solidFill>
              </a:rPr>
              <a:t>Carlotta Dixon</a:t>
            </a:r>
          </a:p>
          <a:p>
            <a:pPr marL="0" lvl="0" indent="0">
              <a:buClr>
                <a:srgbClr val="629DD1"/>
              </a:buClr>
              <a:buNone/>
            </a:pPr>
            <a:r>
              <a:rPr lang="en-US" sz="1600" dirty="0">
                <a:solidFill>
                  <a:srgbClr val="242852"/>
                </a:solidFill>
                <a:hlinkClick r:id="rId12"/>
              </a:rPr>
              <a:t>Carlotta.Dixon@dhhs.nc.gov</a:t>
            </a:r>
            <a:r>
              <a:rPr lang="en-US" sz="1600" dirty="0">
                <a:solidFill>
                  <a:srgbClr val="242852"/>
                </a:solidFill>
              </a:rPr>
              <a:t>  </a:t>
            </a:r>
          </a:p>
          <a:p>
            <a:pPr marL="0" lvl="0" indent="0">
              <a:lnSpc>
                <a:spcPct val="110000"/>
              </a:lnSpc>
              <a:buClr>
                <a:srgbClr val="629DD1"/>
              </a:buClr>
              <a:buNone/>
            </a:pPr>
            <a:endParaRPr kumimoji="0" lang="en-US" sz="1500" b="0" i="0" u="none" strike="noStrike" kern="1200" cap="none" spc="0" normalizeH="0" baseline="0" noProof="0" dirty="0">
              <a:ln>
                <a:noFill/>
              </a:ln>
              <a:solidFill>
                <a:srgbClr val="9E0000"/>
              </a:solidFill>
              <a:effectLst/>
              <a:uLnTx/>
              <a:uFillTx/>
              <a:latin typeface="Gill Sans MT" panose="020B0502020104020203"/>
              <a:ea typeface="+mn-ea"/>
              <a:cs typeface="+mn-cs"/>
            </a:endParaRPr>
          </a:p>
        </p:txBody>
      </p:sp>
    </p:spTree>
    <p:custDataLst>
      <p:tags r:id="rId1"/>
    </p:custDataLst>
    <p:extLst>
      <p:ext uri="{BB962C8B-B14F-4D97-AF65-F5344CB8AC3E}">
        <p14:creationId xmlns:p14="http://schemas.microsoft.com/office/powerpoint/2010/main" val="234489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Ncgs § 163-82.20</a:t>
            </a:r>
            <a:r>
              <a:rPr lang="en-US" cap="none" dirty="0"/>
              <a:t>(a) </a:t>
            </a:r>
            <a:r>
              <a:rPr lang="en-US" dirty="0"/>
              <a:t>– Voter registration </a:t>
            </a:r>
            <a:br>
              <a:rPr lang="en-US" dirty="0"/>
            </a:br>
            <a:r>
              <a:rPr lang="en-US" dirty="0"/>
              <a:t>agencies</a:t>
            </a:r>
          </a:p>
        </p:txBody>
      </p:sp>
      <p:sp>
        <p:nvSpPr>
          <p:cNvPr id="3" name="Content Placeholder 2"/>
          <p:cNvSpPr>
            <a:spLocks noGrp="1"/>
          </p:cNvSpPr>
          <p:nvPr>
            <p:ph idx="1"/>
            <p:custDataLst>
              <p:tags r:id="rId3"/>
            </p:custDataLst>
          </p:nvPr>
        </p:nvSpPr>
        <p:spPr>
          <a:xfrm>
            <a:off x="581192" y="2180496"/>
            <a:ext cx="11029615" cy="4240624"/>
          </a:xfrm>
        </p:spPr>
        <p:txBody>
          <a:bodyPr>
            <a:normAutofit lnSpcReduction="10000"/>
          </a:bodyPr>
          <a:lstStyle/>
          <a:p>
            <a:pPr marL="0" indent="0">
              <a:buNone/>
            </a:pPr>
            <a:r>
              <a:rPr lang="en-US" sz="3200" b="1" dirty="0"/>
              <a:t>Voter Registration Agencies.</a:t>
            </a:r>
            <a:r>
              <a:rPr lang="en-US" sz="3200" dirty="0"/>
              <a:t> - Every office in this State which accepts:</a:t>
            </a:r>
          </a:p>
          <a:p>
            <a:pPr marL="594000" lvl="2" indent="0">
              <a:buNone/>
            </a:pPr>
            <a:r>
              <a:rPr lang="en-US" sz="3200" dirty="0"/>
              <a:t>(1) Applications for a program of </a:t>
            </a:r>
            <a:r>
              <a:rPr lang="en-US" sz="3200" dirty="0">
                <a:solidFill>
                  <a:srgbClr val="9E0000"/>
                </a:solidFill>
              </a:rPr>
              <a:t>public assistance </a:t>
            </a:r>
            <a:r>
              <a:rPr lang="en-US" sz="3200" dirty="0"/>
              <a:t>. . . ;</a:t>
            </a:r>
          </a:p>
          <a:p>
            <a:pPr marL="594000" lvl="2" indent="0">
              <a:buNone/>
            </a:pPr>
            <a:r>
              <a:rPr lang="en-US" sz="3200" dirty="0"/>
              <a:t>(2) Applications for State-funded State or local government programs primarily engaged in providing </a:t>
            </a:r>
            <a:r>
              <a:rPr lang="en-US" sz="3200" dirty="0">
                <a:solidFill>
                  <a:srgbClr val="9E0000"/>
                </a:solidFill>
              </a:rPr>
              <a:t>services to persons with disabilities . . . </a:t>
            </a:r>
          </a:p>
          <a:p>
            <a:pPr marL="594000" lvl="2" indent="0">
              <a:buNone/>
            </a:pPr>
            <a:r>
              <a:rPr lang="en-US" sz="3200" dirty="0"/>
              <a:t>(3) Claims for benefits under . . . , the </a:t>
            </a:r>
            <a:r>
              <a:rPr lang="en-US" sz="3200" dirty="0">
                <a:solidFill>
                  <a:srgbClr val="9E0000"/>
                </a:solidFill>
              </a:rPr>
              <a:t>Employment Security Law, </a:t>
            </a:r>
          </a:p>
        </p:txBody>
      </p:sp>
    </p:spTree>
    <p:custDataLst>
      <p:tags r:id="rId1"/>
    </p:custDataLst>
    <p:extLst>
      <p:ext uri="{BB962C8B-B14F-4D97-AF65-F5344CB8AC3E}">
        <p14:creationId xmlns:p14="http://schemas.microsoft.com/office/powerpoint/2010/main" val="42349156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2BF486-CD72-45BC-B2D3-AA76608E5F69}"/>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spc="150" baseline="0" dirty="0">
                <a:solidFill>
                  <a:schemeClr val="tx1"/>
                </a:solidFill>
              </a:rPr>
              <a:t>Questions?</a:t>
            </a:r>
          </a:p>
        </p:txBody>
      </p:sp>
      <p:sp>
        <p:nvSpPr>
          <p:cNvPr id="22" name="Rectangle 2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Person with idea concept">
            <a:extLst>
              <a:ext uri="{FF2B5EF4-FFF2-40B4-BE49-F238E27FC236}">
                <a16:creationId xmlns:a16="http://schemas.microsoft.com/office/drawing/2014/main" id="{28B4F3D1-99B8-46FC-B7F0-5FCEA3299BE6}"/>
              </a:ext>
            </a:extLst>
          </p:cNvPr>
          <p:cNvPicPr>
            <a:picLocks noChangeAspect="1"/>
          </p:cNvPicPr>
          <p:nvPr/>
        </p:nvPicPr>
        <p:blipFill>
          <a:blip r:embed="rId4"/>
          <a:stretch>
            <a:fillRect/>
          </a:stretch>
        </p:blipFill>
        <p:spPr>
          <a:xfrm>
            <a:off x="427438" y="1005840"/>
            <a:ext cx="6820679" cy="4547119"/>
          </a:xfrm>
          <a:prstGeom prst="rect">
            <a:avLst/>
          </a:prstGeom>
        </p:spPr>
      </p:pic>
    </p:spTree>
    <p:custDataLst>
      <p:tags r:id="rId1"/>
    </p:custDataLst>
    <p:extLst>
      <p:ext uri="{BB962C8B-B14F-4D97-AF65-F5344CB8AC3E}">
        <p14:creationId xmlns:p14="http://schemas.microsoft.com/office/powerpoint/2010/main" val="275356689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a:t>Certain agencies must offer </a:t>
            </a:r>
            <a:br>
              <a:rPr lang="en-US" dirty="0"/>
            </a:br>
            <a:r>
              <a:rPr lang="en-US" dirty="0"/>
              <a:t>voter registration services</a:t>
            </a:r>
          </a:p>
        </p:txBody>
      </p:sp>
      <p:graphicFrame>
        <p:nvGraphicFramePr>
          <p:cNvPr id="4" name="Content Placeholder 3"/>
          <p:cNvGraphicFramePr>
            <a:graphicFrameLocks noGrp="1"/>
          </p:cNvGraphicFramePr>
          <p:nvPr>
            <p:ph idx="1"/>
            <p:custDataLst>
              <p:tags r:id="rId3"/>
            </p:custData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1276071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Ncgs § 163-82.20</a:t>
            </a:r>
            <a:r>
              <a:rPr lang="en-US" cap="none" dirty="0"/>
              <a:t>(b) </a:t>
            </a:r>
            <a:r>
              <a:rPr lang="en-US" dirty="0"/>
              <a:t>– Duties of voter </a:t>
            </a:r>
            <a:br>
              <a:rPr lang="en-US" dirty="0"/>
            </a:br>
            <a:r>
              <a:rPr lang="en-US" dirty="0"/>
              <a:t>registration agencies</a:t>
            </a:r>
          </a:p>
        </p:txBody>
      </p:sp>
      <p:sp>
        <p:nvSpPr>
          <p:cNvPr id="3" name="Content Placeholder 2"/>
          <p:cNvSpPr>
            <a:spLocks noGrp="1"/>
          </p:cNvSpPr>
          <p:nvPr>
            <p:ph idx="1"/>
            <p:custDataLst>
              <p:tags r:id="rId3"/>
            </p:custDataLst>
          </p:nvPr>
        </p:nvSpPr>
        <p:spPr>
          <a:xfrm>
            <a:off x="581192" y="2180496"/>
            <a:ext cx="11029615" cy="4240624"/>
          </a:xfrm>
        </p:spPr>
        <p:txBody>
          <a:bodyPr>
            <a:normAutofit fontScale="85000" lnSpcReduction="20000"/>
          </a:bodyPr>
          <a:lstStyle/>
          <a:p>
            <a:pPr marL="0" indent="0">
              <a:buNone/>
            </a:pPr>
            <a:r>
              <a:rPr lang="en-US" sz="3200" b="1" dirty="0"/>
              <a:t>Duties of Voter Registration Agencies.</a:t>
            </a:r>
            <a:r>
              <a:rPr lang="en-US" sz="3200" dirty="0"/>
              <a:t> – A voter registration agency shall, </a:t>
            </a:r>
            <a:r>
              <a:rPr lang="en-US" sz="3200" i="1" dirty="0"/>
              <a:t>unless the applicant declines</a:t>
            </a:r>
            <a:r>
              <a:rPr lang="en-US" sz="3200" dirty="0"/>
              <a:t>, </a:t>
            </a:r>
            <a:r>
              <a:rPr lang="en-US" sz="3200" i="1" dirty="0"/>
              <a:t>in writing,</a:t>
            </a:r>
            <a:r>
              <a:rPr lang="en-US" sz="3200" dirty="0"/>
              <a:t> to register to vote, </a:t>
            </a:r>
            <a:r>
              <a:rPr lang="en-US" sz="3200" u="sng" dirty="0"/>
              <a:t>distribute with each application for service or assistance, and with each recertification, renewal, or change of address</a:t>
            </a:r>
            <a:r>
              <a:rPr lang="en-US" sz="3200" dirty="0"/>
              <a:t> relating to such service or assistance: </a:t>
            </a:r>
          </a:p>
          <a:p>
            <a:pPr marL="838350" lvl="1" indent="-514350">
              <a:buAutoNum type="arabicParenBoth"/>
            </a:pPr>
            <a:r>
              <a:rPr lang="en-US" sz="3000" dirty="0"/>
              <a:t>A voter registration application;</a:t>
            </a:r>
          </a:p>
          <a:p>
            <a:pPr marL="838350" lvl="1" indent="-514350">
              <a:buAutoNum type="arabicParenBoth"/>
            </a:pPr>
            <a:r>
              <a:rPr lang="en-US" sz="3000" dirty="0"/>
              <a:t>Provide a form that contains the statements required by the National Voter Registration Act; </a:t>
            </a:r>
          </a:p>
          <a:p>
            <a:pPr marL="838350" lvl="1" indent="-514350">
              <a:buAutoNum type="arabicParenBoth"/>
            </a:pPr>
            <a:r>
              <a:rPr lang="en-US" sz="3000" dirty="0"/>
              <a:t>Provide to each applicant who does not decline to register to vote the same degree of assistance with regard to the completion of the registration application as is provided by the office with regard to the completion of its own forms. </a:t>
            </a:r>
          </a:p>
        </p:txBody>
      </p:sp>
    </p:spTree>
    <p:custDataLst>
      <p:tags r:id="rId1"/>
    </p:custDataLst>
    <p:extLst>
      <p:ext uri="{BB962C8B-B14F-4D97-AF65-F5344CB8AC3E}">
        <p14:creationId xmlns:p14="http://schemas.microsoft.com/office/powerpoint/2010/main" val="22136782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70&quot;/&gt;&lt;/object&gt;&lt;object type=&quot;3&quot; unique_id=&quot;10004&quot;&gt;&lt;property id=&quot;20148&quot; value=&quot;5&quot;/&gt;&lt;property id=&quot;20300&quot; value=&quot;Slide 5 - &amp;quot;Certain agencies must offer  voter registration services&amp;quot;&quot;/&gt;&lt;property id=&quot;20307&quot; value=&quot;274&quot;/&gt;&lt;/object&gt;&lt;object type=&quot;3&quot; unique_id=&quot;10005&quot;&gt;&lt;property id=&quot;20148&quot; value=&quot;5&quot;/&gt;&lt;property id=&quot;20300&quot; value=&quot;Slide 4 - &amp;quot;Ncgs § 163-82.20&amp;quot;&quot;/&gt;&lt;property id=&quot;20307&quot; value=&quot;257&quot;/&gt;&lt;/object&gt;&lt;object type=&quot;3&quot; unique_id=&quot;10006&quot;&gt;&lt;property id=&quot;20148&quot; value=&quot;5&quot;/&gt;&lt;property id=&quot;20300&quot; value=&quot;Slide 17 - &amp;quot;Duties of nvra agencies&amp;quot;&quot;/&gt;&lt;property id=&quot;20307&quot; value=&quot;259&quot;/&gt;&lt;/object&gt;&lt;object type=&quot;3&quot; unique_id=&quot;10007&quot;&gt;&lt;property id=&quot;20148&quot; value=&quot;5&quot;/&gt;&lt;property id=&quot;20300&quot; value=&quot;Slide 29 - &amp;quot;Duties of nvra agencies&amp;quot;&quot;/&gt;&lt;property id=&quot;20307&quot; value=&quot;258&quot;/&gt;&lt;/object&gt;&lt;object type=&quot;3&quot; unique_id=&quot;10009&quot;&gt;&lt;property id=&quot;20148&quot; value=&quot;5&quot;/&gt;&lt;property id=&quot;20300&quot; value=&quot;Slide 41 - &amp;quot;www.NCSBE.gov&amp;quot;&quot;/&gt;&lt;property id=&quot;20307&quot; value=&quot;260&quot;/&gt;&lt;/object&gt;&lt;object type=&quot;3&quot; unique_id=&quot;10011&quot;&gt;&lt;property id=&quot;20148&quot; value=&quot;5&quot;/&gt;&lt;property id=&quot;20300&quot; value=&quot;Slide 40 - &amp;quot;Nvra agency RESOURCES&amp;quot;&quot;/&gt;&lt;property id=&quot;20307&quot; value=&quot;262&quot;/&gt;&lt;/object&gt;&lt;object type=&quot;3&quot; unique_id=&quot;10012&quot;&gt;&lt;property id=&quot;20148&quot; value=&quot;5&quot;/&gt;&lt;property id=&quot;20300&quot; value=&quot;Slide 36&quot;/&gt;&lt;property id=&quot;20307&quot; value=&quot;263&quot;/&gt;&lt;/object&gt;&lt;object type=&quot;3&quot; unique_id=&quot;10025&quot;&gt;&lt;property id=&quot;20148&quot; value=&quot;5&quot;/&gt;&lt;property id=&quot;20300&quot; value=&quot;Slide 46 - &amp;quot;NVRA Contacts&amp;quot;&quot;/&gt;&lt;property id=&quot;20307&quot; value=&quot;273&quot;/&gt;&lt;/object&gt;&lt;object type=&quot;3&quot; unique_id=&quot;10170&quot;&gt;&lt;property id=&quot;20148&quot; value=&quot;5&quot;/&gt;&lt;property id=&quot;20300&quot; value=&quot;Slide 26&quot;/&gt;&lt;property id=&quot;20307&quot; value=&quot;283&quot;/&gt;&lt;/object&gt;&lt;object type=&quot;3&quot; unique_id=&quot;10488&quot;&gt;&lt;property id=&quot;20148&quot; value=&quot;5&quot;/&gt;&lt;property id=&quot;20300&quot; value=&quot;Slide 18 - &amp;quot;Agency nvra process&amp;quot;&quot;/&gt;&lt;property id=&quot;20307&quot; value=&quot;289&quot;/&gt;&lt;/object&gt;&lt;object type=&quot;3&quot; unique_id=&quot;10489&quot;&gt;&lt;property id=&quot;20148&quot; value=&quot;5&quot;/&gt;&lt;property id=&quot;20300&quot; value=&quot;Slide 24 - &amp;quot;NVRA Statements&amp;quot;&quot;/&gt;&lt;property id=&quot;20307&quot; value=&quot;290&quot;/&gt;&lt;/object&gt;&lt;object type=&quot;3&quot; unique_id=&quot;10491&quot;&gt;&lt;property id=&quot;20148&quot; value=&quot;5&quot;/&gt;&lt;property id=&quot;20300&quot; value=&quot;Slide 27 - &amp;quot;BASED ON THE CUSTOMER’S PREFERENCE:&amp;quot;&quot;/&gt;&lt;property id=&quot;20307&quot; value=&quot;291&quot;/&gt;&lt;/object&gt;&lt;object type=&quot;3&quot; unique_id=&quot;10804&quot;&gt;&lt;property id=&quot;20148&quot; value=&quot;5&quot;/&gt;&lt;property id=&quot;20300&quot; value=&quot;Slide 3 - &amp;quot;NVRA Assistance&amp;quot;&quot;/&gt;&lt;property id=&quot;20307&quot; value=&quot;298&quot;/&gt;&lt;/object&gt;&lt;object type=&quot;3&quot; unique_id=&quot;11047&quot;&gt;&lt;property id=&quot;20148&quot; value=&quot;5&quot;/&gt;&lt;property id=&quot;20300&quot; value=&quot;Slide 37 - &amp;quot;Frequently asked questions&amp;quot;&quot;/&gt;&lt;property id=&quot;20307&quot; value=&quot;300&quot;/&gt;&lt;/object&gt;&lt;object type=&quot;3&quot; unique_id=&quot;11048&quot;&gt;&lt;property id=&quot;20148&quot; value=&quot;5&quot;/&gt;&lt;property id=&quot;20300&quot; value=&quot;Slide 38 - &amp;quot;Frequently asked questions&amp;quot;&quot;/&gt;&lt;property id=&quot;20307&quot; value=&quot;301&quot;/&gt;&lt;/object&gt;&lt;object type=&quot;3&quot; unique_id=&quot;11050&quot;&gt;&lt;property id=&quot;20148&quot; value=&quot;5&quot;/&gt;&lt;property id=&quot;20300&quot; value=&quot;Slide 45&quot;/&gt;&lt;property id=&quot;20307&quot; value=&quot;304&quot;/&gt;&lt;/object&gt;&lt;object type=&quot;3&quot; unique_id=&quot;11122&quot;&gt;&lt;property id=&quot;20148&quot; value=&quot;5&quot;/&gt;&lt;property id=&quot;20300&quot; value=&quot;Slide 2 - &amp;quot;NVRA COORDINATION&amp;quot;&quot;/&gt;&lt;property id=&quot;20307&quot; value=&quot;307&quot;/&gt;&lt;/object&gt;&lt;object type=&quot;3&quot; unique_id=&quot;11123&quot;&gt;&lt;property id=&quot;20148&quot; value=&quot;5&quot;/&gt;&lt;property id=&quot;20300&quot; value=&quot;Slide 6 - &amp;quot;Ncgs § 163-82.20&amp;quot;&quot;/&gt;&lt;property id=&quot;20307&quot; value=&quot;321&quot;/&gt;&lt;/object&gt;&lt;object type=&quot;3&quot; unique_id=&quot;11124&quot;&gt;&lt;property id=&quot;20148&quot; value=&quot;5&quot;/&gt;&lt;property id=&quot;20300&quot; value=&quot;Slide 7 - &amp;quot;Required NVRA Statements&amp;quot;&quot;/&gt;&lt;property id=&quot;20307&quot; value=&quot;325&quot;/&gt;&lt;/object&gt;&lt;object type=&quot;3&quot; unique_id=&quot;11125&quot;&gt;&lt;property id=&quot;20148&quot; value=&quot;5&quot;/&gt;&lt;property id=&quot;20300&quot; value=&quot;Slide 8 - &amp;quot;NCGS § 163-82.20:  prohibitions&amp;quot;&quot;/&gt;&lt;property id=&quot;20307&quot; value=&quot;322&quot;/&gt;&lt;/object&gt;&lt;object type=&quot;3&quot; unique_id=&quot;11126&quot;&gt;&lt;property id=&quot;20148&quot; value=&quot;5&quot;/&gt;&lt;property id=&quot;20300&quot; value=&quot;Slide 9 - &amp;quot;Ncgs § 163-82.20: confidentiality&amp;quot;&quot;/&gt;&lt;property id=&quot;20307&quot; value=&quot;323&quot;/&gt;&lt;/object&gt;&lt;object type=&quot;3&quot; unique_id=&quot;11127&quot;&gt;&lt;property id=&quot;20148&quot; value=&quot;5&quot;/&gt;&lt;property id=&quot;20300&quot; value=&quot;Slide 10 - &amp;quot;NCGS § 163-82.20:  coordination with boards of lections&amp;quot;&quot;/&gt;&lt;property id=&quot;20307&quot; value=&quot;324&quot;/&gt;&lt;/object&gt;&lt;object type=&quot;3&quot; unique_id=&quot;11128&quot;&gt;&lt;property id=&quot;20148&quot; value=&quot;5&quot;/&gt;&lt;property id=&quot;20300&quot; value=&quot;Slide 11 - &amp;quot;The North Carolina NVRA PROCESS&amp;quot;&quot;/&gt;&lt;property id=&quot;20307&quot; value=&quot;308&quot;/&gt;&lt;/object&gt;&lt;object type=&quot;3&quot; unique_id=&quot;11129&quot;&gt;&lt;property id=&quot;20148&quot; value=&quot;5&quot;/&gt;&lt;property id=&quot;20300&quot; value=&quot;Slide 12 - &amp;quot;Tracking NVRA Activity&amp;quot;&quot;/&gt;&lt;property id=&quot;20307&quot; value=&quot;334&quot;/&gt;&lt;/object&gt;&lt;object type=&quot;3&quot; unique_id=&quot;11130&quot;&gt;&lt;property id=&quot;20148&quot; value=&quot;5&quot;/&gt;&lt;property id=&quot;20300&quot; value=&quot;Slide 14&quot;/&gt;&lt;property id=&quot;20307&quot; value=&quot;335&quot;/&gt;&lt;/object&gt;&lt;object type=&quot;3&quot; unique_id=&quot;11132&quot;&gt;&lt;property id=&quot;20148&quot; value=&quot;5&quot;/&gt;&lt;property id=&quot;20300&quot; value=&quot;Slide 15&quot;/&gt;&lt;property id=&quot;20307&quot; value=&quot;337&quot;/&gt;&lt;/object&gt;&lt;object type=&quot;3&quot; unique_id=&quot;11133&quot;&gt;&lt;property id=&quot;20148&quot; value=&quot;5&quot;/&gt;&lt;property id=&quot;20300&quot; value=&quot;Slide 16 - &amp;quot;In-person transactions&amp;quot;&quot;/&gt;&lt;property id=&quot;20307&quot; value=&quot;329&quot;/&gt;&lt;/object&gt;&lt;object type=&quot;3&quot; unique_id=&quot;11134&quot;&gt;&lt;property id=&quot;20148&quot; value=&quot;5&quot;/&gt;&lt;property id=&quot;20300&quot; value=&quot;Slide 19&quot;/&gt;&lt;property id=&quot;20307&quot; value=&quot;317&quot;/&gt;&lt;/object&gt;&lt;object type=&quot;3&quot; unique_id=&quot;11135&quot;&gt;&lt;property id=&quot;20148&quot; value=&quot;5&quot;/&gt;&lt;property id=&quot;20300&quot; value=&quot;Slide 20 - &amp;quot;Who’s covered&amp;quot;&quot;/&gt;&lt;property id=&quot;20307&quot; value=&quot;343&quot;/&gt;&lt;/object&gt;&lt;object type=&quot;3&quot; unique_id=&quot;11138&quot;&gt;&lt;property id=&quot;20148&quot; value=&quot;5&quot;/&gt;&lt;property id=&quot;20300&quot; value=&quot;Slide 21 - &amp;quot;Agency nvra process&amp;quot;&quot;/&gt;&lt;property id=&quot;20307&quot; value=&quot;312&quot;/&gt;&lt;/object&gt;&lt;object type=&quot;3&quot; unique_id=&quot;11139&quot;&gt;&lt;property id=&quot;20148&quot; value=&quot;5&quot;/&gt;&lt;property id=&quot;20300&quot; value=&quot;Slide 22&quot;/&gt;&lt;property id=&quot;20307&quot; value=&quot;319&quot;/&gt;&lt;/object&gt;&lt;object type=&quot;3&quot; unique_id=&quot;11140&quot;&gt;&lt;property id=&quot;20148&quot; value=&quot;5&quot;/&gt;&lt;property id=&quot;20300&quot; value=&quot;Slide 23&quot;/&gt;&lt;property id=&quot;20307&quot; value=&quot;320&quot;/&gt;&lt;/object&gt;&lt;object type=&quot;3&quot; unique_id=&quot;11141&quot;&gt;&lt;property id=&quot;20148&quot; value=&quot;5&quot;/&gt;&lt;property id=&quot;20300&quot; value=&quot;Slide 25&quot;/&gt;&lt;property id=&quot;20307&quot; value=&quot;316&quot;/&gt;&lt;/object&gt;&lt;object type=&quot;3&quot; unique_id=&quot;11142&quot;&gt;&lt;property id=&quot;20148&quot; value=&quot;5&quot;/&gt;&lt;property id=&quot;20300&quot; value=&quot;Slide 28&quot;/&gt;&lt;property id=&quot;20307&quot; value=&quot;340&quot;/&gt;&lt;/object&gt;&lt;object type=&quot;3&quot; unique_id=&quot;11143&quot;&gt;&lt;property id=&quot;20148&quot; value=&quot;5&quot;/&gt;&lt;property id=&quot;20300&quot; value=&quot;Slide 30 - &amp;quot;Phone or email transactions&amp;quot;&quot;/&gt;&lt;property id=&quot;20307&quot; value=&quot;330&quot;/&gt;&lt;/object&gt;&lt;object type=&quot;3&quot; unique_id=&quot;11144&quot;&gt;&lt;property id=&quot;20148&quot; value=&quot;5&quot;/&gt;&lt;property id=&quot;20300&quot; value=&quot;Slide 31 - &amp;quot;Nvra and remote transactions&amp;quot;&quot;/&gt;&lt;property id=&quot;20307&quot; value=&quot;327&quot;/&gt;&lt;/object&gt;&lt;object type=&quot;3&quot; unique_id=&quot;11145&quot;&gt;&lt;property id=&quot;20148&quot; value=&quot;5&quot;/&gt;&lt;property id=&quot;20300&quot; value=&quot;Slide 32&quot;/&gt;&lt;property id=&quot;20307&quot; value=&quot;331&quot;/&gt;&lt;/object&gt;&lt;object type=&quot;3&quot; unique_id=&quot;11146&quot;&gt;&lt;property id=&quot;20148&quot; value=&quot;5&quot;/&gt;&lt;property id=&quot;20300&quot; value=&quot;Slide 33 - &amp;quot;Remote transactions&amp;quot;&quot;/&gt;&lt;property id=&quot;20307&quot; value=&quot;332&quot;/&gt;&lt;/object&gt;&lt;object type=&quot;3&quot; unique_id=&quot;11147&quot;&gt;&lt;property id=&quot;20148&quot; value=&quot;5&quot;/&gt;&lt;property id=&quot;20300&quot; value=&quot;Slide 34 - &amp;quot;Nvra submission to county elections boards&amp;quot;&quot;/&gt;&lt;property id=&quot;20307&quot; value=&quot;333&quot;/&gt;&lt;/object&gt;&lt;object type=&quot;3&quot; unique_id=&quot;11148&quot;&gt;&lt;property id=&quot;20148&quot; value=&quot;5&quot;/&gt;&lt;property id=&quot;20300&quot; value=&quot;Slide 35 - &amp;quot;Agency Transmittal Sheet&amp;quot;&quot;/&gt;&lt;property id=&quot;20307&quot; value=&quot;328&quot;/&gt;&lt;/object&gt;&lt;object type=&quot;3&quot; unique_id=&quot;11150&quot;&gt;&lt;property id=&quot;20148&quot; value=&quot;5&quot;/&gt;&lt;property id=&quot;20300&quot; value=&quot;Slide 39 - &amp;quot;Frequently asked questions&amp;quot;&quot;/&gt;&lt;property id=&quot;20307&quot; value=&quot;341&quot;/&gt;&lt;/object&gt;&lt;object type=&quot;3&quot; unique_id=&quot;11151&quot;&gt;&lt;property id=&quot;20148&quot; value=&quot;5&quot;/&gt;&lt;property id=&quot;20300&quot; value=&quot;Slide 44&quot;/&gt;&lt;property id=&quot;20307&quot; value=&quot;326&quot;/&gt;&lt;/object&gt;&lt;object type=&quot;3&quot; unique_id=&quot;11390&quot;&gt;&lt;property id=&quot;20148&quot; value=&quot;5&quot;/&gt;&lt;property id=&quot;20300&quot; value=&quot;Slide 13 - &amp;quot;Nvra activity&amp;quot;&quot;/&gt;&lt;property id=&quot;20307&quot; value=&quot;344&quot;/&gt;&lt;/object&gt;&lt;object type=&quot;3&quot; unique_id=&quot;11392&quot;&gt;&lt;property id=&quot;20148&quot; value=&quot;5&quot;/&gt;&lt;property id=&quot;20300&quot; value=&quot;Slide 42&quot;/&gt;&lt;property id=&quot;20307&quot; value=&quot;345&quot;/&gt;&lt;/object&gt;&lt;object type=&quot;3&quot; unique_id=&quot;11393&quot;&gt;&lt;property id=&quot;20148&quot; value=&quot;5&quot;/&gt;&lt;property id=&quot;20300&quot; value=&quot;Slide 43&quot;/&gt;&lt;property id=&quot;20307&quot; value=&quot;346&quot;/&gt;&lt;/object&gt;&lt;/object&gt;&lt;object type=&quot;8&quot; unique_id=&quot;10050&quot;&gt;&lt;/object&gt;&lt;/object&gt;&lt;/database&gt;"/>
  <p:tag name="SECTOMILLISECCONVERTED" val="1"/>
  <p:tag name="ARTICULATE_DESIGN_ID_DIVIDEND" val="ws17tFHL"/>
  <p:tag name="ARTICULATE_PROJECT_OPEN" val="0"/>
  <p:tag name="ARTICULATE_SLIDE_COUNT" val="70"/>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EAD6A5-F140-4E20-9821-FEB30D3D9FC8}&quot;/&gt;&lt;isInvalidForFieldText val=&quot;0&quot;/&gt;&lt;Image&gt;&lt;filename val=&quot;C:\Users\vdegraffenreid\AppData\Local\Temp\CP5292602830467Session\CPTrustFolder5292602830482\PPTImport5292603004189\data\asimages\{21EAD6A5-F140-4E20-9821-FEB30D3D9FC8}_8.png&quot;/&gt;&lt;left val=&quot;36&quot;/&gt;&lt;top val=&quot;164&quot;/&gt;&lt;width val=&quot;881&quot;/&gt;&lt;height val=&quot;307&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33&quot;/&gt;&lt;lineCharCount val=&quot;1&quot;/&gt;&lt;lineCharCount val=&quot;16&quot;/&gt;&lt;lineCharCount val=&quot;26&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33&quot;/&gt;&lt;lineCharCount val=&quot;1&quot;/&gt;&lt;lineCharCount val=&quot;16&quot;/&gt;&lt;lineCharCount val=&quot;26&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33&quot;/&gt;&lt;lineCharCount val=&quot;1&quot;/&gt;&lt;lineCharCount val=&quot;16&quot;/&gt;&lt;lineCharCount val=&quot;26&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3&quot;/&gt;&lt;lineCharCount val=&quot;21&quot;/&gt;&lt;lineCharCount val=&quot;6&quot;/&gt;&lt;lineCharCount val=&quot;56&quot;/&gt;&lt;lineCharCount val=&quot;51&quot;/&gt;&lt;lineCharCount val=&quot;44&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7&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11335B-7C4A-4D9D-BB1E-760A5BBB65AC}&quot;/&gt;&lt;isInvalidForFieldText val=&quot;0&quot;/&gt;&lt;Image&gt;&lt;filename val=&quot;C:\Users\vdegraffenreid\AppData\Local\Temp\CP5292602830467Session\CPTrustFolder5292602830482\PPTImport5292603004189\data\asimages\{DD11335B-7C4A-4D9D-BB1E-760A5BBB65AC}_2.png&quot;/&gt;&lt;left val=&quot;45&quot;/&gt;&lt;top val=&quot;170&quot;/&gt;&lt;width val=&quot;886&quot;/&gt;&lt;height val=&quot;291&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3&quot;/&gt;&lt;lineCharCount val=&quot;21&quot;/&gt;&lt;lineCharCount val=&quot;6&quot;/&gt;&lt;lineCharCount val=&quot;56&quot;/&gt;&lt;lineCharCount val=&quot;51&quot;/&gt;&lt;lineCharCount val=&quot;44&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329C03-3973-4A75-B37F-E72DFB8E55FD}&quot;/&gt;&lt;isInvalidForFieldText val=&quot;0&quot;/&gt;&lt;Image&gt;&lt;filename val=&quot;C:\Users\vdegraffenreid\AppData\Local\Temp\CP5292602830467Session\CPTrustFolder5292602830482\PPTImport5292603004189\data\asimages\{7D329C03-3973-4A75-B37F-E72DFB8E55FD}_11.png&quot;/&gt;&lt;left val=&quot;123&quot;/&gt;&lt;top val=&quot;147&quot;/&gt;&lt;width val=&quot;693&quot;/&gt;&lt;height val=&quot;36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2FBD1A17A68D4DA1AEEBE32F721C55" ma:contentTypeVersion="12" ma:contentTypeDescription="Create a new document." ma:contentTypeScope="" ma:versionID="3d9fc9ea49f3327904297e55fff708b5">
  <xsd:schema xmlns:xsd="http://www.w3.org/2001/XMLSchema" xmlns:xs="http://www.w3.org/2001/XMLSchema" xmlns:p="http://schemas.microsoft.com/office/2006/metadata/properties" xmlns:ns1="http://schemas.microsoft.com/sharepoint/v3" xmlns:ns2="11daa6cb-33a7-4d0e-80e3-09642bff6587" xmlns:ns3="20321f7f-c3e8-4bf8-99e6-c3a273424301" targetNamespace="http://schemas.microsoft.com/office/2006/metadata/properties" ma:root="true" ma:fieldsID="bd9106c9c28586f68f7a7f67a67be187" ns1:_="" ns2:_="" ns3:_="">
    <xsd:import namespace="http://schemas.microsoft.com/sharepoint/v3"/>
    <xsd:import namespace="11daa6cb-33a7-4d0e-80e3-09642bff6587"/>
    <xsd:import namespace="20321f7f-c3e8-4bf8-99e6-c3a273424301"/>
    <xsd:element name="properties">
      <xsd:complexType>
        <xsd:sequence>
          <xsd:element name="documentManagement">
            <xsd:complexType>
              <xsd:all>
                <xsd:element ref="ns2:SharedWithUsers" minOccurs="0"/>
                <xsd:element ref="ns2:SharedWithDetails" minOccurs="0"/>
                <xsd:element ref="ns3:Department" minOccurs="0"/>
                <xsd:element ref="ns1:_ip_UnifiedCompliancePolicyProperties" minOccurs="0"/>
                <xsd:element ref="ns1:_ip_UnifiedCompliancePolicyUIAction"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daa6cb-33a7-4d0e-80e3-09642bff65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0321f7f-c3e8-4bf8-99e6-c3a273424301" elementFormDefault="qualified">
    <xsd:import namespace="http://schemas.microsoft.com/office/2006/documentManagement/types"/>
    <xsd:import namespace="http://schemas.microsoft.com/office/infopath/2007/PartnerControls"/>
    <xsd:element name="Department" ma:index="10" nillable="true" ma:displayName="Department" ma:format="Dropdown" ma:internalName="Department">
      <xsd:simpleType>
        <xsd:restriction base="dms:Choice">
          <xsd:enumeration value="Administration"/>
          <xsd:enumeration value="Election Preparedness &amp; Support"/>
          <xsd:enumeration value="Campaign Finance &amp; Operations"/>
          <xsd:enumeration value="Investigators &amp; Compliance"/>
          <xsd:enumeration value="Voter Integity &amp; Outreach"/>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epartment xmlns="20321f7f-c3e8-4bf8-99e6-c3a273424301"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8440F9-0274-4225-B7FF-3E560D3224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1daa6cb-33a7-4d0e-80e3-09642bff6587"/>
    <ds:schemaRef ds:uri="20321f7f-c3e8-4bf8-99e6-c3a2734243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46B746-2BBB-48E3-A52A-BADABC4338A3}">
  <ds:schemaRefs>
    <ds:schemaRef ds:uri="http://schemas.microsoft.com/office/2006/documentManagement/types"/>
    <ds:schemaRef ds:uri="http://purl.org/dc/dcmitype/"/>
    <ds:schemaRef ds:uri="http://purl.org/dc/terms/"/>
    <ds:schemaRef ds:uri="11daa6cb-33a7-4d0e-80e3-09642bff6587"/>
    <ds:schemaRef ds:uri="http://www.w3.org/XML/1998/namespace"/>
    <ds:schemaRef ds:uri="http://schemas.microsoft.com/office/infopath/2007/PartnerControls"/>
    <ds:schemaRef ds:uri="http://schemas.microsoft.com/sharepoint/v3"/>
    <ds:schemaRef ds:uri="http://purl.org/dc/elements/1.1/"/>
    <ds:schemaRef ds:uri="http://schemas.microsoft.com/office/2006/metadata/properties"/>
    <ds:schemaRef ds:uri="http://schemas.openxmlformats.org/package/2006/metadata/core-properties"/>
    <ds:schemaRef ds:uri="20321f7f-c3e8-4bf8-99e6-c3a273424301"/>
  </ds:schemaRefs>
</ds:datastoreItem>
</file>

<file path=customXml/itemProps3.xml><?xml version="1.0" encoding="utf-8"?>
<ds:datastoreItem xmlns:ds="http://schemas.openxmlformats.org/officeDocument/2006/customXml" ds:itemID="{F2B3FAAF-FC52-4B97-A61A-067877E23F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14789</TotalTime>
  <Words>9375</Words>
  <Application>Microsoft Office PowerPoint</Application>
  <PresentationFormat>Widescreen</PresentationFormat>
  <Paragraphs>701</Paragraphs>
  <Slides>70</Slides>
  <Notes>70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70</vt:i4>
      </vt:variant>
    </vt:vector>
  </HeadingPairs>
  <TitlesOfParts>
    <vt:vector size="81" baseType="lpstr">
      <vt:lpstr>Arial</vt:lpstr>
      <vt:lpstr>Calibri</vt:lpstr>
      <vt:lpstr>Calibri Light</vt:lpstr>
      <vt:lpstr>Courier New</vt:lpstr>
      <vt:lpstr>Gill Sans MT</vt:lpstr>
      <vt:lpstr>Symbol</vt:lpstr>
      <vt:lpstr>TransportNew</vt:lpstr>
      <vt:lpstr>Wingdings</vt:lpstr>
      <vt:lpstr>Wingdings 2</vt:lpstr>
      <vt:lpstr>Dividend</vt:lpstr>
      <vt:lpstr>Office Theme</vt:lpstr>
      <vt:lpstr>PowerPoint Presentation</vt:lpstr>
      <vt:lpstr>overview</vt:lpstr>
      <vt:lpstr>NVRA Agencies &amp; Rules</vt:lpstr>
      <vt:lpstr>History &amp; Purpose of the  national voter registration Act (NVRA)</vt:lpstr>
      <vt:lpstr>NVRA Assistance</vt:lpstr>
      <vt:lpstr>NVRA COORDINATION</vt:lpstr>
      <vt:lpstr>Ncgs § 163-82.20(a) – Voter registration  agencies</vt:lpstr>
      <vt:lpstr>Certain agencies must offer  voter registration services</vt:lpstr>
      <vt:lpstr>Ncgs § 163-82.20(b) – Duties of voter  registration agencies</vt:lpstr>
      <vt:lpstr>Required NVRA Statements</vt:lpstr>
      <vt:lpstr>NCGS § 163-82.20(e):  prohibitions</vt:lpstr>
      <vt:lpstr>Ncgs § 163-82.20(f): confidentiality</vt:lpstr>
      <vt:lpstr>NCGS § 163-82.20(g):  coordination with boards of elections</vt:lpstr>
      <vt:lpstr>The North Carolina NVRA PROCESS</vt:lpstr>
      <vt:lpstr>Covered Transactions Conducted  at  county dss offices</vt:lpstr>
      <vt:lpstr>When do I offer voter registration  services?</vt:lpstr>
      <vt:lpstr>Who’s covered under nvra?</vt:lpstr>
      <vt:lpstr>Additional info about voter eligibility </vt:lpstr>
      <vt:lpstr>How do I offer voter registration services?</vt:lpstr>
      <vt:lpstr>PowerPoint Presentation</vt:lpstr>
      <vt:lpstr>In-Person transactions</vt:lpstr>
      <vt:lpstr>Agency NVRA Process</vt:lpstr>
      <vt:lpstr>PowerPoint Presentation</vt:lpstr>
      <vt:lpstr>NVRA Statements</vt:lpstr>
      <vt:lpstr>Nvra Statements </vt:lpstr>
      <vt:lpstr>Response to The NVRA Question</vt:lpstr>
      <vt:lpstr>PowerPoint Presentation</vt:lpstr>
      <vt:lpstr>Laminated form</vt:lpstr>
      <vt:lpstr>In-person Covered transactions in NC fast </vt:lpstr>
      <vt:lpstr>PowerPoint Presentation</vt:lpstr>
      <vt:lpstr>NC FAST: Summary   of benefits application</vt:lpstr>
      <vt:lpstr>Recording in NC FAST: recertifications</vt:lpstr>
      <vt:lpstr>Recording in NC fast: distribution of voter registration Application</vt:lpstr>
      <vt:lpstr>Recording in NC fast: Change of address </vt:lpstr>
      <vt:lpstr>Q&amp;A Break</vt:lpstr>
      <vt:lpstr>Remote transactions</vt:lpstr>
      <vt:lpstr>ePASS &amp;  Voter Registration Services (Initial applications, Renewals &amp; Recertifications)</vt:lpstr>
      <vt:lpstr>epass: change of address &amp; Application submission confirmation</vt:lpstr>
      <vt:lpstr>Dss cover letter    </vt:lpstr>
      <vt:lpstr>Nvra and remote transactions</vt:lpstr>
      <vt:lpstr>Medicaid renewals</vt:lpstr>
      <vt:lpstr>Remote transactions &amp; mailings</vt:lpstr>
      <vt:lpstr>PowerPoint Presentation</vt:lpstr>
      <vt:lpstr>Assistance  &amp; Review      Completing &amp; Reviewing the Voter Registration Application</vt:lpstr>
      <vt:lpstr>Assistance required for both in-person &amp; remote transactions</vt:lpstr>
      <vt:lpstr>PowerPoint Presentation</vt:lpstr>
      <vt:lpstr>NC  Voter Registration Application  New Spanish Language Application</vt:lpstr>
      <vt:lpstr>Additional info for Completing  voter registration services</vt:lpstr>
      <vt:lpstr>Nvra submission to county boards of elections</vt:lpstr>
      <vt:lpstr>Agency NVRA transmission &amp; collection</vt:lpstr>
      <vt:lpstr>Use the Agency Transmittal Form to submit Voter Registration Applications to the county board of elections</vt:lpstr>
      <vt:lpstr>PowerPoint Presentation</vt:lpstr>
      <vt:lpstr>Data Analysis &amp; compliance</vt:lpstr>
      <vt:lpstr>Data collection &amp; website reports</vt:lpstr>
      <vt:lpstr>Data collection &amp; website reports</vt:lpstr>
      <vt:lpstr>To view the statistics for your county and other resources, visit the NC State Board of Elections website Statistics Webpage</vt:lpstr>
      <vt:lpstr>PowerPoint Presentation</vt:lpstr>
      <vt:lpstr>Nvra semi-annual report</vt:lpstr>
      <vt:lpstr>Oversight &amp; monitoring corrective action procedures</vt:lpstr>
      <vt:lpstr>Oversight &amp; monitoring corrective action procedures cont.</vt:lpstr>
      <vt:lpstr>PowerPoint Presentation</vt:lpstr>
      <vt:lpstr>NVRA Supplies</vt:lpstr>
      <vt:lpstr>NVRA Supplies</vt:lpstr>
      <vt:lpstr>NVRA Poster </vt:lpstr>
      <vt:lpstr>Nvra agency RESOURCES</vt:lpstr>
      <vt:lpstr>PowerPoint Presentation</vt:lpstr>
      <vt:lpstr>www.NCSBE.gov</vt:lpstr>
      <vt:lpstr>NVRA Protocol guidance</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House, Kori</dc:creator>
  <cp:lastModifiedBy>House, Kori</cp:lastModifiedBy>
  <cp:revision>23</cp:revision>
  <dcterms:created xsi:type="dcterms:W3CDTF">2021-01-05T19:16:25Z</dcterms:created>
  <dcterms:modified xsi:type="dcterms:W3CDTF">2021-08-27T01:17:42Z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F037B73A-CA1E-4FAA-A6A9-503BA130BFAD</vt:lpwstr>
  </property>
  <property fmtid="{D5CDD505-2E9C-101B-9397-08002B2CF9AE}" pid="3" name="ArticulatePath">
    <vt:lpwstr>NVRA Training for County DSS Offices - August 2021 (002) (003)</vt:lpwstr>
  </property>
</Properties>
</file>