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87" r:id="rId2"/>
    <p:sldId id="391" r:id="rId3"/>
    <p:sldId id="404" r:id="rId4"/>
    <p:sldId id="402" r:id="rId5"/>
    <p:sldId id="348" r:id="rId6"/>
    <p:sldId id="403" r:id="rId7"/>
    <p:sldId id="399" r:id="rId8"/>
    <p:sldId id="395" r:id="rId9"/>
    <p:sldId id="3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AA7C2-9587-42A2-81F5-E6485D1E9AA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C4227-2C53-4205-83CA-F39798D7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7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1926E-2D21-9446-A03B-3C676C357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12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1926E-2D21-9446-A03B-3C676C357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50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Light background slide with heading, text and bulleted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FC20-22D3-4C4C-AAB1-BC2EE74F1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8641" y="1542247"/>
            <a:ext cx="9881316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7066"/>
              </a:lnSpc>
              <a:defRPr sz="80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98B0-203D-3841-8A49-369D4B620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641" y="4022981"/>
            <a:ext cx="9881316" cy="165523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1673-F293-1C45-88DC-F92A1F16E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5230" y="6287759"/>
            <a:ext cx="2959359" cy="26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8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F4F30-125C-2F4C-90FD-EC4805547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3A56-1764-0242-9B15-AB23C6A2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5" y="1571282"/>
            <a:ext cx="9860903" cy="764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A3DB-35E2-2E4D-AFF7-DAFD7498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55" y="2551299"/>
            <a:ext cx="9860903" cy="30512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46646" indent="-152396"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25520" indent="-152396">
              <a:tabLst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04393" indent="-152396">
              <a:tabLst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C392A5-CDE9-5B4D-8E6E-D9F76FBE4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7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0B81-DD7F-AA40-93F9-17EBE07D6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8663" y="1710267"/>
            <a:ext cx="9861295" cy="2853267"/>
          </a:xfrm>
          <a:prstGeom prst="rect">
            <a:avLst/>
          </a:prstGeom>
        </p:spPr>
        <p:txBody>
          <a:bodyPr anchor="b"/>
          <a:lstStyle>
            <a:lvl1pPr>
              <a:lnSpc>
                <a:spcPts val="7200"/>
              </a:lnSpc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6684-01B2-154B-85E3-59E84C3873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08663" y="4588933"/>
            <a:ext cx="9861295" cy="1108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0E481-D13A-604D-824E-5296C4C82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6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1BD4-4B3F-264D-9F81-07D136FE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94" y="1695451"/>
            <a:ext cx="9836020" cy="53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CA1C-6B04-F149-AF58-7FD832691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9594" y="2568904"/>
            <a:ext cx="4476620" cy="383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8FC7-1736-3449-BB22-1D846B9A4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2070" y="2568904"/>
            <a:ext cx="4476620" cy="383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79CF70-3C77-4E4E-A70E-870C0E1C7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62F9-5C52-B14B-AE40-C9ECEBA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711" y="1602750"/>
            <a:ext cx="9833903" cy="668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067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4A84-D8EB-2540-8308-8C7B48A3F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1711" y="2523352"/>
            <a:ext cx="4474503" cy="668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533"/>
              </a:lnSpc>
              <a:buNone/>
              <a:defRPr sz="26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4C6E6-CDF9-BD47-8D2A-A3AB43E76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1711" y="3348852"/>
            <a:ext cx="4474503" cy="3204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7CAAC-D0A8-D647-B019-117041B7E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369" y="2523352"/>
            <a:ext cx="4476620" cy="668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533"/>
              </a:lnSpc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DA775-D2C6-FE4D-A5E6-D6EF7A280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7369" y="3348852"/>
            <a:ext cx="4476620" cy="3204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71BDEB8-3E13-E448-9F70-E1EFED38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86E51-632D-544D-94A2-4FE66F4A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AB8A43-04CA-F041-916E-9B49B911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67" y="1855305"/>
            <a:ext cx="7860403" cy="6955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333"/>
              </a:lnSpc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65E492-8CFE-3240-A753-08CEF9BD0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7667" y="2956054"/>
            <a:ext cx="7860403" cy="2572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73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CAF0-F88D-374F-AC76-AB267E72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67" y="1845783"/>
            <a:ext cx="4173180" cy="11115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333"/>
              </a:lnSpc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5AFB-8667-0B48-8900-2C8B16E1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067" y="2048983"/>
            <a:ext cx="5518891" cy="4101191"/>
          </a:xfrm>
          <a:prstGeom prst="rect">
            <a:avLst/>
          </a:prstGeom>
        </p:spPr>
        <p:txBody>
          <a:bodyPr/>
          <a:lstStyle>
            <a:lvl1pPr marL="239178" indent="-228594">
              <a:tabLst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1853" indent="-226478"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46646" indent="-152396">
              <a:tabLst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149322" indent="-152396"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51997" indent="-152396"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7569-7A61-344D-B06D-00C0EBDFD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7667" y="3192417"/>
            <a:ext cx="3932767" cy="3219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DD959-9D51-9841-8F67-857A3E549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E82109A-3A10-A444-ABDE-302C76738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60781" y="1060175"/>
            <a:ext cx="6131219" cy="5797827"/>
          </a:xfrm>
          <a:prstGeom prst="rect">
            <a:avLst/>
          </a:prstGeom>
          <a:pattFill prst="narHorz">
            <a:fgClr>
              <a:srgbClr val="B4C7E7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7FB0D-D268-2648-9061-48C813EB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10" y="1715104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867"/>
              </a:lnSpc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0B2C-7580-1949-8D90-9598FD782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8910" y="3741057"/>
            <a:ext cx="3932767" cy="1203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EDFEEF-3060-1341-AE0A-1B481626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7794" y="6287759"/>
            <a:ext cx="2959359" cy="26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FE103-E08A-9444-8038-9E067E646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06" y="5910338"/>
            <a:ext cx="758727" cy="6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A0059-4078-2549-8779-D32EBED0C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055" y="2635562"/>
            <a:ext cx="9860903" cy="360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B2E5-7648-9146-9B5C-90123BA8D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5230" y="6287759"/>
            <a:ext cx="2959359" cy="26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AE831424-A458-BF40-AA30-C9BA73A5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4" y="1584969"/>
            <a:ext cx="9860903" cy="77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96115-B19D-6F4D-A0C9-574AAFC31644}"/>
              </a:ext>
            </a:extLst>
          </p:cNvPr>
          <p:cNvSpPr/>
          <p:nvPr userDrawn="1"/>
        </p:nvSpPr>
        <p:spPr>
          <a:xfrm>
            <a:off x="2" y="1051035"/>
            <a:ext cx="1306284" cy="5806965"/>
          </a:xfrm>
          <a:prstGeom prst="rect">
            <a:avLst/>
          </a:prstGeom>
          <a:solidFill>
            <a:srgbClr val="407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407EC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D04F66-0F66-7244-A518-FAD57073D4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14589" y="5910338"/>
            <a:ext cx="758727" cy="6616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D82F7A-3052-9A49-89A2-3A3ACA2AE134}"/>
              </a:ext>
            </a:extLst>
          </p:cNvPr>
          <p:cNvSpPr/>
          <p:nvPr userDrawn="1"/>
        </p:nvSpPr>
        <p:spPr>
          <a:xfrm>
            <a:off x="0" y="0"/>
            <a:ext cx="12192000" cy="1051035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D2295E-95D1-6A4D-8E15-AB81C7C0C15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2910" y="331305"/>
            <a:ext cx="3997167" cy="46132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87E53C4-910E-420C-AC87-7E7AC3B94F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9259" y="6103682"/>
            <a:ext cx="1081076" cy="4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ts val="2800"/>
        </a:lnSpc>
        <a:spcBef>
          <a:spcPct val="0"/>
        </a:spcBef>
        <a:buNone/>
        <a:defRPr sz="3200" b="1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2980" indent="-16298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tabLst/>
        <a:defRPr sz="1867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5655" indent="-15028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tabLst/>
        <a:defRPr sz="1733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46646" indent="-152396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9322" indent="-152396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tabLst/>
        <a:defRPr sz="1467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51997" indent="-152396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tabLst/>
        <a:defRPr sz="1333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Yevon.adams2@ncdps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099768-AA6F-5143-80F2-3F6FB615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NCDPS- </a:t>
            </a:r>
            <a:r>
              <a:rPr lang="en-US"/>
              <a:t>Emergency Management - Recovery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178711-4B7E-254A-ACF0-1D60CB74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55" y="3107961"/>
            <a:ext cx="9161371" cy="1414644"/>
          </a:xfrm>
        </p:spPr>
        <p:txBody>
          <a:bodyPr>
            <a:normAutofit/>
          </a:bodyPr>
          <a:lstStyle/>
          <a:p>
            <a:pPr marL="10584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5333" dirty="0"/>
              <a:t>Individual Assistance </a:t>
            </a:r>
          </a:p>
          <a:p>
            <a:pPr marL="10584" indent="0">
              <a:lnSpc>
                <a:spcPct val="100000"/>
              </a:lnSpc>
              <a:spcAft>
                <a:spcPts val="1600"/>
              </a:spcAft>
              <a:buNone/>
            </a:pPr>
            <a:endParaRPr lang="en-US" sz="2667" dirty="0"/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C8DFC398-F958-5259-3837-A4F91421F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93" y="4275689"/>
            <a:ext cx="361067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80918-Z-GC635-1161 | Many homes were impacted by flooding ...">
            <a:extLst>
              <a:ext uri="{FF2B5EF4-FFF2-40B4-BE49-F238E27FC236}">
                <a16:creationId xmlns:a16="http://schemas.microsoft.com/office/drawing/2014/main" id="{DA7DDA84-7C14-29A6-F5F5-0C3CF830F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75688"/>
            <a:ext cx="4164808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0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1344-2D54-3F41-AA73-F8DA1F2D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NCEM Individual Assistance Program Overview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AEA9-8888-0849-AF02-F04F886E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57" y="2551300"/>
            <a:ext cx="9860903" cy="3493185"/>
          </a:xfrm>
        </p:spPr>
        <p:txBody>
          <a:bodyPr>
            <a:normAutofit/>
          </a:bodyPr>
          <a:lstStyle/>
          <a:p>
            <a:pPr marL="1219140" indent="-121914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1219140" indent="-1219140">
              <a:buNone/>
            </a:pPr>
            <a:endParaRPr lang="en-US" sz="2667" dirty="0">
              <a:ea typeface="+mn-lt"/>
            </a:endParaRPr>
          </a:p>
          <a:p>
            <a:pPr marL="1219140" indent="-1219140">
              <a:buNone/>
            </a:pPr>
            <a:r>
              <a:rPr lang="en-US" sz="2667" dirty="0">
                <a:ea typeface="+mn-lt"/>
              </a:rPr>
              <a:t>The Individual Assistance Program provides financial and direct services to eligible individuals and families who have been impacted by natural or man-made disasters.</a:t>
            </a:r>
          </a:p>
          <a:p>
            <a:pPr marL="1219140" indent="-1219140">
              <a:buNone/>
            </a:pPr>
            <a:r>
              <a:rPr lang="en-US" sz="2667" dirty="0">
                <a:ea typeface="+mn-lt"/>
              </a:rPr>
              <a:t>Federal –Stafford Act</a:t>
            </a:r>
            <a:endParaRPr lang="en-US" sz="2667" dirty="0">
              <a:ea typeface="Calibri Light"/>
            </a:endParaRPr>
          </a:p>
          <a:p>
            <a:pPr marL="1219140" indent="-121914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1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5C25-0573-170B-585E-63A0EB35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Changes to FEMA IA Program</a:t>
            </a:r>
            <a:endParaRPr lang="en-US" dirty="0"/>
          </a:p>
        </p:txBody>
      </p:sp>
      <p:pic>
        <p:nvPicPr>
          <p:cNvPr id="5" name="Content Placeholder 4" descr="A screenshot of a disaster assistance program">
            <a:extLst>
              <a:ext uri="{FF2B5EF4-FFF2-40B4-BE49-F238E27FC236}">
                <a16:creationId xmlns:a16="http://schemas.microsoft.com/office/drawing/2014/main" id="{0F1CA07C-6C0C-E677-EFC8-A8B1A72DE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381" y="2550585"/>
            <a:ext cx="9417768" cy="4206100"/>
          </a:xfrm>
        </p:spPr>
      </p:pic>
    </p:spTree>
    <p:extLst>
      <p:ext uri="{BB962C8B-B14F-4D97-AF65-F5344CB8AC3E}">
        <p14:creationId xmlns:p14="http://schemas.microsoft.com/office/powerpoint/2010/main" val="82419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E135-8EBF-6C75-BF18-D19A5687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5" y="1180802"/>
            <a:ext cx="9860903" cy="671999"/>
          </a:xfrm>
        </p:spPr>
        <p:txBody>
          <a:bodyPr/>
          <a:lstStyle/>
          <a:p>
            <a:r>
              <a:rPr lang="en-US" dirty="0"/>
              <a:t>FEMA IA Declaration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826B-ECD8-BE52-DDA9-A2F7B60CD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255" y="1852800"/>
            <a:ext cx="9860903" cy="3932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33" dirty="0">
                <a:solidFill>
                  <a:srgbClr val="111111"/>
                </a:solidFill>
              </a:rPr>
              <a:t>The Federal Emergency Management Agency (FEMA) considers several factors when evaluating a Governor’s request for a major disaster declaration authorizing Individual Assistance. These factors include, but are not limited to:</a:t>
            </a:r>
          </a:p>
          <a:p>
            <a:pPr lvl="1"/>
            <a:r>
              <a:rPr lang="en-US" sz="2133" dirty="0">
                <a:solidFill>
                  <a:srgbClr val="111111"/>
                </a:solidFill>
              </a:rPr>
              <a:t>State Fiscal Capacity and Resource Availability</a:t>
            </a:r>
          </a:p>
          <a:p>
            <a:pPr lvl="1"/>
            <a:r>
              <a:rPr lang="en-US" sz="2133" dirty="0">
                <a:solidFill>
                  <a:srgbClr val="111111"/>
                </a:solidFill>
              </a:rPr>
              <a:t>Uninsured Home and Personal Property Losses</a:t>
            </a:r>
          </a:p>
          <a:p>
            <a:pPr lvl="1"/>
            <a:r>
              <a:rPr lang="en-US" sz="2133" dirty="0">
                <a:solidFill>
                  <a:srgbClr val="111111"/>
                </a:solidFill>
              </a:rPr>
              <a:t>Disaster Impacted Population Profile</a:t>
            </a:r>
          </a:p>
          <a:p>
            <a:pPr lvl="1"/>
            <a:r>
              <a:rPr lang="en-US" sz="2133" dirty="0">
                <a:solidFill>
                  <a:srgbClr val="111111"/>
                </a:solidFill>
              </a:rPr>
              <a:t>Impact on Community Infrastructure</a:t>
            </a:r>
          </a:p>
          <a:p>
            <a:pPr lvl="1"/>
            <a:r>
              <a:rPr lang="en-US" sz="2133" dirty="0">
                <a:solidFill>
                  <a:srgbClr val="111111"/>
                </a:solidFill>
              </a:rPr>
              <a:t>Casualties</a:t>
            </a:r>
          </a:p>
          <a:p>
            <a:pPr lvl="1"/>
            <a:r>
              <a:rPr lang="en-US" sz="2133" dirty="0">
                <a:solidFill>
                  <a:srgbClr val="111111"/>
                </a:solidFill>
              </a:rPr>
              <a:t>Disaster Related Unemployment</a:t>
            </a:r>
          </a:p>
          <a:p>
            <a:pPr marL="0" indent="0">
              <a:buNone/>
            </a:pPr>
            <a:r>
              <a:rPr lang="en-US" sz="2133" kern="100" spc="-20" dirty="0">
                <a:ea typeface="Calibri" panose="020F0502020204030204" pitchFamily="34" charset="0"/>
              </a:rPr>
              <a:t>The maximum amount of assistance for housing assistance and other needs assistance for Federal Fiscal Year 2024 is $42,500.00.</a:t>
            </a:r>
            <a:endParaRPr lang="en-US" sz="2133" kern="1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0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1344-2D54-3F41-AA73-F8DA1F2D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5" y="1242648"/>
            <a:ext cx="9860903" cy="6330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FEMA Individual Assistance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AEA9-8888-0849-AF02-F04F886E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55" y="1718669"/>
            <a:ext cx="9860903" cy="427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133" dirty="0">
              <a:ea typeface="Calibri Light"/>
            </a:endParaRPr>
          </a:p>
          <a:p>
            <a:pPr marL="0" indent="0">
              <a:buNone/>
            </a:pPr>
            <a:r>
              <a:rPr lang="en-US" sz="2133" dirty="0">
                <a:ea typeface="+mn-lt"/>
              </a:rPr>
              <a:t>Housing Assistance</a:t>
            </a:r>
          </a:p>
          <a:p>
            <a:pPr lvl="1"/>
            <a:r>
              <a:rPr lang="en-US" sz="2133" dirty="0">
                <a:ea typeface="Calibri" panose="020F0502020204030204" pitchFamily="34" charset="0"/>
              </a:rPr>
              <a:t>Lodging Expense Reimbursement </a:t>
            </a:r>
          </a:p>
          <a:p>
            <a:pPr lvl="1"/>
            <a:r>
              <a:rPr lang="en-US" sz="2133" dirty="0">
                <a:ea typeface="+mn-lt"/>
              </a:rPr>
              <a:t>Rental Assistance </a:t>
            </a:r>
          </a:p>
          <a:p>
            <a:pPr lvl="1"/>
            <a:r>
              <a:rPr lang="en-US" sz="2133" dirty="0">
                <a:ea typeface="+mn-lt"/>
              </a:rPr>
              <a:t>Home Repair </a:t>
            </a:r>
          </a:p>
          <a:p>
            <a:pPr lvl="1"/>
            <a:r>
              <a:rPr lang="en-US" sz="2133" dirty="0">
                <a:ea typeface="Calibri" panose="020F0502020204030204" pitchFamily="34" charset="0"/>
              </a:rPr>
              <a:t>Home Replacement Assistance</a:t>
            </a:r>
            <a:endParaRPr lang="en-US" sz="2133" dirty="0">
              <a:ea typeface="+mn-lt"/>
            </a:endParaRPr>
          </a:p>
          <a:p>
            <a:pPr lvl="1"/>
            <a:r>
              <a:rPr lang="en-US" sz="2133" dirty="0">
                <a:ea typeface="Calibri" panose="020F0502020204030204" pitchFamily="34" charset="0"/>
              </a:rPr>
              <a:t>Multi-Family Lease and Repair</a:t>
            </a:r>
          </a:p>
          <a:p>
            <a:pPr lvl="1"/>
            <a:r>
              <a:rPr lang="en-US" sz="2133" dirty="0">
                <a:ea typeface="Calibri" panose="020F0502020204030204" pitchFamily="34" charset="0"/>
              </a:rPr>
              <a:t>Direct Housing  </a:t>
            </a:r>
            <a:endParaRPr lang="en-US" sz="2133" dirty="0">
              <a:ea typeface="Calibri Light"/>
            </a:endParaRPr>
          </a:p>
          <a:p>
            <a:pPr lvl="1"/>
            <a:r>
              <a:rPr lang="en-US" sz="2133" dirty="0"/>
              <a:t>Permanent Housing Construction</a:t>
            </a:r>
          </a:p>
          <a:p>
            <a:pPr marL="12700" indent="0">
              <a:buNone/>
            </a:pPr>
            <a:r>
              <a:rPr lang="en-US" sz="2267" dirty="0">
                <a:ea typeface="+mn-lt"/>
              </a:rPr>
              <a:t>SBA Low-Interest Loans</a:t>
            </a:r>
          </a:p>
          <a:p>
            <a:pPr lvl="1"/>
            <a:endParaRPr lang="en-US" sz="213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332D9-90B3-1966-AC2E-CB5025B57056}"/>
              </a:ext>
            </a:extLst>
          </p:cNvPr>
          <p:cNvSpPr txBox="1"/>
          <p:nvPr/>
        </p:nvSpPr>
        <p:spPr>
          <a:xfrm>
            <a:off x="6752493" y="2125888"/>
            <a:ext cx="4817465" cy="501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Other Needs Assistance (ONA)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Property Assistance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Assistance 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Flood Insurance Policy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Funeral Assistance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Medical/Dental Assistance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Childcare Assistance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 and Other Items</a:t>
            </a:r>
            <a:endParaRPr lang="en-US" sz="2133" dirty="0">
              <a:solidFill>
                <a:prstClr val="black"/>
              </a:solidFill>
              <a:latin typeface="Calibri" panose="020F0502020204030204"/>
              <a:ea typeface="+mn-lt"/>
            </a:endParaRPr>
          </a:p>
          <a:p>
            <a:pPr defTabSz="914377"/>
            <a:endParaRPr lang="en-US" sz="2133" dirty="0">
              <a:solidFill>
                <a:prstClr val="black"/>
              </a:solidFill>
              <a:latin typeface="Calibri" panose="020F0502020204030204"/>
              <a:ea typeface="+mn-lt"/>
            </a:endParaRPr>
          </a:p>
          <a:p>
            <a:pPr defTabSz="914377"/>
            <a:endParaRPr lang="en-US" sz="2133" dirty="0">
              <a:solidFill>
                <a:prstClr val="black"/>
              </a:solidFill>
              <a:latin typeface="Calibri" panose="020F0502020204030204"/>
              <a:ea typeface="+mn-lt"/>
            </a:endParaRPr>
          </a:p>
          <a:p>
            <a:pPr defTabSz="914377"/>
            <a:endParaRPr lang="en-US" sz="2133" dirty="0">
              <a:solidFill>
                <a:prstClr val="black"/>
              </a:solidFill>
              <a:latin typeface="Calibri" panose="020F0502020204030204"/>
              <a:ea typeface="+mn-lt"/>
            </a:endParaRPr>
          </a:p>
          <a:p>
            <a:pPr defTabSz="914377"/>
            <a:endParaRPr lang="en-US" sz="2133" dirty="0">
              <a:solidFill>
                <a:prstClr val="black"/>
              </a:solidFill>
              <a:latin typeface="Calibri" panose="020F0502020204030204"/>
              <a:ea typeface="+mn-lt"/>
            </a:endParaRPr>
          </a:p>
          <a:p>
            <a:pPr defTabSz="914377"/>
            <a:endParaRPr lang="en-US" sz="2133" dirty="0">
              <a:solidFill>
                <a:prstClr val="black"/>
              </a:solidFill>
              <a:latin typeface="Calibri" panose="020F0502020204030204"/>
              <a:ea typeface="+mn-lt"/>
            </a:endParaRPr>
          </a:p>
          <a:p>
            <a:pPr defTabSz="914377"/>
            <a:endParaRPr lang="en-US" sz="2133" dirty="0">
              <a:solidFill>
                <a:prstClr val="black"/>
              </a:solidFill>
              <a:latin typeface="Calibri" panose="020F0502020204030204"/>
              <a:ea typeface="+mn-lt"/>
            </a:endParaRPr>
          </a:p>
          <a:p>
            <a:pPr defTabSz="914377"/>
            <a:endParaRPr lang="en-US" sz="2133" dirty="0">
              <a:solidFill>
                <a:prstClr val="black"/>
              </a:solidFill>
              <a:latin typeface="Calibri" panose="020F0502020204030204"/>
              <a:ea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32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F9AA-0621-5E3C-5994-C20AD57D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94" y="1065601"/>
            <a:ext cx="9836020" cy="758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Assistance Programs Triggered by an IA Declaration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DA721-4BE6-9D81-F375-0026C5840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9594" y="2208000"/>
            <a:ext cx="4476620" cy="41947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133" dirty="0">
                <a:ea typeface="+mn-lt"/>
              </a:rPr>
              <a:t>Legal Services</a:t>
            </a:r>
          </a:p>
          <a:p>
            <a:pPr>
              <a:lnSpc>
                <a:spcPct val="150000"/>
              </a:lnSpc>
            </a:pPr>
            <a:r>
              <a:rPr lang="en-US" sz="2133" dirty="0">
                <a:ea typeface="+mn-lt"/>
              </a:rPr>
              <a:t>Disaster Unemployment</a:t>
            </a:r>
          </a:p>
          <a:p>
            <a:pPr>
              <a:lnSpc>
                <a:spcPct val="150000"/>
              </a:lnSpc>
            </a:pPr>
            <a:r>
              <a:rPr lang="en-US" sz="2133" dirty="0">
                <a:ea typeface="+mn-lt"/>
              </a:rPr>
              <a:t>Income Tax Assistance</a:t>
            </a:r>
          </a:p>
          <a:p>
            <a:pPr>
              <a:lnSpc>
                <a:spcPct val="150000"/>
              </a:lnSpc>
            </a:pPr>
            <a:r>
              <a:rPr lang="en-US" sz="2133" dirty="0">
                <a:ea typeface="+mn-lt"/>
              </a:rPr>
              <a:t>Crisis Counseling Disaster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C3DE5-1838-391F-12BF-07801D5AD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2070" y="2073600"/>
            <a:ext cx="4476620" cy="43291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133" dirty="0">
                <a:ea typeface="+mn-lt"/>
              </a:rPr>
              <a:t>Disaster Case Management</a:t>
            </a:r>
          </a:p>
          <a:p>
            <a:pPr>
              <a:lnSpc>
                <a:spcPct val="150000"/>
              </a:lnSpc>
            </a:pPr>
            <a:r>
              <a:rPr lang="en-US" sz="2133" dirty="0">
                <a:ea typeface="+mn-lt"/>
              </a:rPr>
              <a:t>Voluntary Agency Liaison </a:t>
            </a:r>
          </a:p>
          <a:p>
            <a:pPr>
              <a:lnSpc>
                <a:spcPct val="150000"/>
              </a:lnSpc>
            </a:pPr>
            <a:r>
              <a:rPr lang="en-US" sz="2133" dirty="0">
                <a:ea typeface="+mn-lt"/>
              </a:rPr>
              <a:t>DSNAP</a:t>
            </a:r>
          </a:p>
          <a:p>
            <a:pPr>
              <a:lnSpc>
                <a:spcPct val="150000"/>
              </a:lnSpc>
            </a:pPr>
            <a:r>
              <a:rPr lang="en-US" sz="2133" dirty="0">
                <a:ea typeface="+mn-lt"/>
              </a:rPr>
              <a:t>Disaster Survivor Assistance </a:t>
            </a:r>
            <a:endParaRPr lang="en-US" sz="2133" dirty="0">
              <a:ea typeface="Calibri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9FDF-D35D-7E28-F21C-795AF102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5" y="1161602"/>
            <a:ext cx="9860903" cy="691199"/>
          </a:xfrm>
        </p:spPr>
        <p:txBody>
          <a:bodyPr/>
          <a:lstStyle/>
          <a:p>
            <a:r>
              <a:rPr lang="en-US" dirty="0"/>
              <a:t>Programs and Terms with IA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3703-E6B8-6672-56EA-647D3B4A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55" y="1852800"/>
            <a:ext cx="9860903" cy="4118400"/>
          </a:xfrm>
        </p:spPr>
        <p:txBody>
          <a:bodyPr/>
          <a:lstStyle/>
          <a:p>
            <a:r>
              <a:rPr lang="en-US" sz="2133" dirty="0"/>
              <a:t>Transitional Sheltering Assistance (TSA)</a:t>
            </a:r>
          </a:p>
          <a:p>
            <a:r>
              <a:rPr lang="en-US" sz="2133" dirty="0"/>
              <a:t>Non-Congregate Sheltering(NCS)</a:t>
            </a:r>
          </a:p>
          <a:p>
            <a:r>
              <a:rPr lang="en-US" sz="2133" dirty="0"/>
              <a:t>Direct Housing – which is Temp Housing </a:t>
            </a:r>
          </a:p>
          <a:p>
            <a:r>
              <a:rPr lang="en-US" sz="2133" dirty="0"/>
              <a:t>Rental Assistance </a:t>
            </a:r>
          </a:p>
          <a:p>
            <a:r>
              <a:rPr lang="en-US" sz="2133" dirty="0"/>
              <a:t>ONA</a:t>
            </a:r>
          </a:p>
          <a:p>
            <a:r>
              <a:rPr lang="en-US" sz="2133" dirty="0"/>
              <a:t>Disaster Case Management</a:t>
            </a:r>
          </a:p>
          <a:p>
            <a:r>
              <a:rPr lang="en-US" sz="2133" dirty="0"/>
              <a:t>Disaster Recovery Center (DRC)</a:t>
            </a:r>
          </a:p>
          <a:p>
            <a:r>
              <a:rPr lang="en-US" sz="2133" dirty="0"/>
              <a:t>FEMA VAL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9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0ED6-6C61-82C5-8649-3B1199DA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State Declaration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0CBD0-4055-2C70-4D92-BB690305F6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State Individual Assistance Declaration </a:t>
            </a:r>
          </a:p>
          <a:p>
            <a:pPr marL="0" indent="0">
              <a:buNone/>
            </a:pPr>
            <a:r>
              <a:rPr lang="en-US" sz="3200" dirty="0"/>
              <a:t>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9FC8F-02A6-E3B1-77A8-A0C86F1FF7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000" dirty="0"/>
              <a:t>By County</a:t>
            </a:r>
          </a:p>
          <a:p>
            <a:pPr lvl="0"/>
            <a:r>
              <a:rPr lang="en-US" sz="2000" dirty="0"/>
              <a:t>Local Declaration of Emergency</a:t>
            </a:r>
          </a:p>
          <a:p>
            <a:r>
              <a:rPr lang="en-US" sz="2000" dirty="0"/>
              <a:t>NFIP and the adoption of a Hazard Mitigation Plan must be provided to the state.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PDAs exceed the criteria for the SBA Loan Program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Must have 25 primary residences and </a:t>
            </a:r>
            <a:r>
              <a:rPr lang="en-US" sz="2000" u="sng" dirty="0"/>
              <a:t>businesses</a:t>
            </a:r>
            <a:r>
              <a:rPr lang="en-US" sz="2000" dirty="0"/>
              <a:t> destroyed or have major damage that are under-insured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SBA grants a disaster declaration and if needed a State Declaration follows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Provides financial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3CD5A1-46AE-1A45-8ACA-2ACCA457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694A6-B4B4-F2D3-CA19-D226D3F98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1711" y="2397268"/>
            <a:ext cx="4476620" cy="668433"/>
          </a:xfrm>
        </p:spPr>
        <p:txBody>
          <a:bodyPr/>
          <a:lstStyle/>
          <a:p>
            <a:r>
              <a:rPr lang="en-US" b="0" dirty="0"/>
              <a:t>Recovery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9C0AF-8FEF-2059-4860-786BB010B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1712" y="3191784"/>
            <a:ext cx="4834001" cy="350914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67" dirty="0"/>
              <a:t>Yevon Adams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67" dirty="0"/>
              <a:t>984-365-7270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67" dirty="0">
                <a:hlinkClick r:id="rId3"/>
              </a:rPr>
              <a:t>Yevon.adams2@ncdps.gov</a:t>
            </a:r>
            <a:endParaRPr lang="en-US" sz="3867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867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67" dirty="0"/>
              <a:t>Michele Harrison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67" dirty="0"/>
              <a:t>984-297-5659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67" dirty="0"/>
              <a:t>Michele.Harrison@ncdps.gov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F49AF-4122-6B96-3293-5F706F0AE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367" y="2397268"/>
            <a:ext cx="4476620" cy="668433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8F094-9877-B581-37F8-3C69EEFA2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7369" y="3191785"/>
            <a:ext cx="4476620" cy="32042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33" dirty="0"/>
          </a:p>
          <a:p>
            <a:endParaRPr lang="en-US" dirty="0"/>
          </a:p>
          <a:p>
            <a:pPr marL="3153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9006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360</Words>
  <Application>Microsoft Office PowerPoint</Application>
  <PresentationFormat>Widescreen</PresentationFormat>
  <Paragraphs>87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Segoe UI</vt:lpstr>
      <vt:lpstr>Content Slides - White</vt:lpstr>
      <vt:lpstr>NCDPS- Emergency Management - Recovery</vt:lpstr>
      <vt:lpstr>NCEM Individual Assistance Program Overview</vt:lpstr>
      <vt:lpstr>Changes to FEMA IA Program</vt:lpstr>
      <vt:lpstr>FEMA IA Declaration Factors </vt:lpstr>
      <vt:lpstr>FEMA Individual Assistance</vt:lpstr>
      <vt:lpstr>Other Assistance Programs Triggered by an IA Declaration </vt:lpstr>
      <vt:lpstr>Programs and Terms with IA  </vt:lpstr>
      <vt:lpstr>Type I State Declaration 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NCDPS- Emergency Management - Recovery</dc:title>
  <dc:creator>Adams, Yevon (NCEM)</dc:creator>
  <cp:lastModifiedBy>Adams, Yevon (NCEM)</cp:lastModifiedBy>
  <cp:revision>1</cp:revision>
  <dcterms:created xsi:type="dcterms:W3CDTF">2024-08-26T13:40:46Z</dcterms:created>
  <dcterms:modified xsi:type="dcterms:W3CDTF">2024-08-26T13:53:57Z</dcterms:modified>
</cp:coreProperties>
</file>