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34.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3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9.xml" ContentType="application/vnd.openxmlformats-officedocument.presentationml.tags+xml"/>
  <Override PartName="/ppt/tags/tag26.xml" ContentType="application/vnd.openxmlformats-officedocument.presentationml.tags+xml"/>
  <Override PartName="/ppt/tags/tag37.xml" ContentType="application/vnd.openxmlformats-officedocument.presentationml.tags+xml"/>
  <Override PartName="/docProps/custom.xml" ContentType="application/vnd.openxmlformats-officedocument.custom-properties+xml"/>
  <Override PartName="/ppt/tags/tag30.xml" ContentType="application/vnd.openxmlformats-officedocument.presentationml.tags+xml"/>
  <Override PartName="/ppt/tags/tag17.xml" ContentType="application/vnd.openxmlformats-officedocument.presentationml.tags+xml"/>
  <Override PartName="/ppt/tags/tag24.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21.xml" ContentType="application/vnd.openxmlformats-officedocument.presentationml.tags+xml"/>
  <Override PartName="/ppt/tags/tag16.xml" ContentType="application/vnd.openxmlformats-officedocument.presentationml.tags+xml"/>
  <Override PartName="/ppt/tags/tag18.xml" ContentType="application/vnd.openxmlformats-officedocument.presentationml.tags+xml"/>
  <Override PartName="/ppt/tags/tag39.xml" ContentType="application/vnd.openxmlformats-officedocument.presentationml.tags+xml"/>
  <Override PartName="/ppt/tags/tag32.xml" ContentType="application/vnd.openxmlformats-officedocument.presentationml.tags+xml"/>
  <Override PartName="/ppt/tags/tag15.xml" ContentType="application/vnd.openxmlformats-officedocument.presentationml.tags+xml"/>
  <Override PartName="/ppt/tags/tag23.xml" ContentType="application/vnd.openxmlformats-officedocument.presentationml.tags+xml"/>
  <Override PartName="/ppt/tags/tag3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27.xml" ContentType="application/vnd.openxmlformats-officedocument.presentationml.tags+xml"/>
  <Override PartName="/ppt/tags/tag20.xml" ContentType="application/vnd.openxmlformats-officedocument.presentationml.tags+xml"/>
  <Override PartName="/ppt/tags/tag34.xml" ContentType="application/vnd.openxmlformats-officedocument.presentationml.tags+xml"/>
  <Override PartName="/ppt/tags/tag13.xml" ContentType="application/vnd.openxmlformats-officedocument.presentationml.tags+xml"/>
  <Override PartName="/ppt/tags/tag38.xml" ContentType="application/vnd.openxmlformats-officedocument.presentationml.tags+xml"/>
  <Override PartName="/ppt/tags/tag35.xml" ContentType="application/vnd.openxmlformats-officedocument.presentationml.tags+xml"/>
  <Override PartName="/ppt/tags/tag12.xml" ContentType="application/vnd.openxmlformats-officedocument.presentationml.tags+xml"/>
  <Override PartName="/ppt/tags/tag28.xml" ContentType="application/vnd.openxmlformats-officedocument.presentationml.tags+xml"/>
  <Override PartName="/ppt/tags/tag36.xml" ContentType="application/vnd.openxmlformats-officedocument.presentationml.tags+xml"/>
  <Override PartName="/ppt/tags/tag11.xml" ContentType="application/vnd.openxmlformats-officedocument.presentationml.tags+xml"/>
  <Override PartName="/ppt/tags/tag19.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39"/>
  </p:notesMasterIdLst>
  <p:handoutMasterIdLst>
    <p:handoutMasterId r:id="rId40"/>
  </p:handoutMasterIdLst>
  <p:sldIdLst>
    <p:sldId id="306" r:id="rId2"/>
    <p:sldId id="256" r:id="rId3"/>
    <p:sldId id="257" r:id="rId4"/>
    <p:sldId id="308" r:id="rId5"/>
    <p:sldId id="312" r:id="rId6"/>
    <p:sldId id="307" r:id="rId7"/>
    <p:sldId id="303" r:id="rId8"/>
    <p:sldId id="261" r:id="rId9"/>
    <p:sldId id="315" r:id="rId10"/>
    <p:sldId id="305" r:id="rId11"/>
    <p:sldId id="273" r:id="rId12"/>
    <p:sldId id="258" r:id="rId13"/>
    <p:sldId id="276" r:id="rId14"/>
    <p:sldId id="309" r:id="rId15"/>
    <p:sldId id="285" r:id="rId16"/>
    <p:sldId id="287" r:id="rId17"/>
    <p:sldId id="293" r:id="rId18"/>
    <p:sldId id="294" r:id="rId19"/>
    <p:sldId id="299" r:id="rId20"/>
    <p:sldId id="297" r:id="rId21"/>
    <p:sldId id="286" r:id="rId22"/>
    <p:sldId id="290" r:id="rId23"/>
    <p:sldId id="295" r:id="rId24"/>
    <p:sldId id="298" r:id="rId25"/>
    <p:sldId id="275" r:id="rId26"/>
    <p:sldId id="283" r:id="rId27"/>
    <p:sldId id="281" r:id="rId28"/>
    <p:sldId id="274" r:id="rId29"/>
    <p:sldId id="282" r:id="rId30"/>
    <p:sldId id="277" r:id="rId31"/>
    <p:sldId id="260" r:id="rId32"/>
    <p:sldId id="259" r:id="rId33"/>
    <p:sldId id="314" r:id="rId34"/>
    <p:sldId id="304" r:id="rId35"/>
    <p:sldId id="302" r:id="rId36"/>
    <p:sldId id="313" r:id="rId37"/>
    <p:sldId id="316" r:id="rId38"/>
  </p:sldIdLst>
  <p:sldSz cx="12192000" cy="6858000"/>
  <p:notesSz cx="7010400" cy="9296400"/>
  <p:custDataLst>
    <p:tags r:id="rId4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y, Kathryn I" initials="" lastIdx="5" clrIdx="0"/>
  <p:cmAuthor id="2" name="Nicholson, Tonya" initials="" lastIdx="1" clrIdx="1"/>
  <p:cmAuthor id="3" name="Unknown User1" initials="Unknown User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5A4"/>
    <a:srgbClr val="D31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456" autoAdjust="0"/>
  </p:normalViewPr>
  <p:slideViewPr>
    <p:cSldViewPr>
      <p:cViewPr varScale="1">
        <p:scale>
          <a:sx n="43" d="100"/>
          <a:sy n="43" d="100"/>
        </p:scale>
        <p:origin x="2150" y="48"/>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71" d="100"/>
          <a:sy n="71" d="100"/>
        </p:scale>
        <p:origin x="2851"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A508828-70C8-424A-95F5-EC59D938CFA7}"/>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3" name="Rectangle 3">
            <a:extLst>
              <a:ext uri="{FF2B5EF4-FFF2-40B4-BE49-F238E27FC236}">
                <a16:creationId xmlns:a16="http://schemas.microsoft.com/office/drawing/2014/main" id="{A4397D18-B42A-4FA9-8D95-F8AF362BC27E}"/>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fontAlgn="auto" hangingPunct="1">
              <a:spcBef>
                <a:spcPts val="0"/>
              </a:spcBef>
              <a:spcAft>
                <a:spcPts val="0"/>
              </a:spcAft>
              <a:defRPr sz="1300">
                <a:latin typeface="Arial" charset="0"/>
              </a:defRPr>
            </a:lvl1pPr>
          </a:lstStyle>
          <a:p>
            <a:pPr>
              <a:defRPr/>
            </a:pPr>
            <a:endParaRPr lang="en-US"/>
          </a:p>
        </p:txBody>
      </p:sp>
      <p:sp>
        <p:nvSpPr>
          <p:cNvPr id="158724" name="Rectangle 4">
            <a:extLst>
              <a:ext uri="{FF2B5EF4-FFF2-40B4-BE49-F238E27FC236}">
                <a16:creationId xmlns:a16="http://schemas.microsoft.com/office/drawing/2014/main" id="{9C8618B9-5559-406B-BC22-34CB168C3060}"/>
              </a:ext>
            </a:extLst>
          </p:cNvPr>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fontAlgn="auto" hangingPunct="1">
              <a:spcBef>
                <a:spcPts val="0"/>
              </a:spcBef>
              <a:spcAft>
                <a:spcPts val="0"/>
              </a:spcAft>
              <a:defRPr sz="1300">
                <a:latin typeface="Arial" charset="0"/>
              </a:defRPr>
            </a:lvl1pPr>
          </a:lstStyle>
          <a:p>
            <a:pPr>
              <a:defRPr/>
            </a:pPr>
            <a:endParaRPr lang="en-US"/>
          </a:p>
        </p:txBody>
      </p:sp>
      <p:sp>
        <p:nvSpPr>
          <p:cNvPr id="158725" name="Rectangle 5">
            <a:extLst>
              <a:ext uri="{FF2B5EF4-FFF2-40B4-BE49-F238E27FC236}">
                <a16:creationId xmlns:a16="http://schemas.microsoft.com/office/drawing/2014/main" id="{B2AC0C20-3AE8-42E8-A27D-805040C2FB90}"/>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A6E6D2FF-8BF7-4586-9D8F-9CD48F4C9A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FD4E5CB5-BD99-4D58-88DA-AC5A03DD4293}"/>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a:extLst>
              <a:ext uri="{FF2B5EF4-FFF2-40B4-BE49-F238E27FC236}">
                <a16:creationId xmlns:a16="http://schemas.microsoft.com/office/drawing/2014/main" id="{21A37476-BFB1-47BB-9C38-590AF364F0AF}"/>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p:txBody>
      </p:sp>
      <p:sp>
        <p:nvSpPr>
          <p:cNvPr id="107528" name="Rectangle 8">
            <a:extLst>
              <a:ext uri="{FF2B5EF4-FFF2-40B4-BE49-F238E27FC236}">
                <a16:creationId xmlns:a16="http://schemas.microsoft.com/office/drawing/2014/main" id="{99633386-A30F-4D9A-A6FE-A7FE450CA8AD}"/>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3A46F4DD-45EE-497E-A3FE-96532FF709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2349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1pPr>
    <a:lvl2pPr marL="6921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2pPr>
    <a:lvl3pPr marL="1149350" indent="-234950" algn="l" rtl="0" eaLnBrk="0" fontAlgn="base" hangingPunct="0">
      <a:spcBef>
        <a:spcPct val="30000"/>
      </a:spcBef>
      <a:spcAft>
        <a:spcPct val="0"/>
      </a:spcAft>
      <a:buChar char="•"/>
      <a:defRPr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rademarks.justia.com/873/31/bnft-87331171.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F570EA8-DF45-477E-BEE5-2071F96F24A4}"/>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26A4963-3959-4A2A-BFAD-35BB3F67E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i="1"/>
              <a:t>OMIT SLIDE PRIOR TO PRESENTING</a:t>
            </a:r>
          </a:p>
          <a:p>
            <a:endParaRPr lang="en-US" altLang="en-US" sz="1400" b="1" i="1"/>
          </a:p>
          <a:p>
            <a:r>
              <a:rPr lang="en-US" altLang="en-US" sz="1400" b="1" i="1"/>
              <a:t>The purpose of this power point presentation is to provide local agency staff a framework that they can use to develop a presentation about their Local Agency’s WIC Program. Local agencies should save this presentation and modify and enhance as needed based on the purpose and target audience of their outreach efforts. </a:t>
            </a:r>
          </a:p>
          <a:p>
            <a:endParaRPr lang="en-US" altLang="en-US" sz="1400" b="1" i="1"/>
          </a:p>
          <a:p>
            <a:r>
              <a:rPr lang="en-US" altLang="en-US" sz="1400"/>
              <a:t>To change the master template: View&gt;Slide Master&gt;Edit individual slides</a:t>
            </a:r>
          </a:p>
          <a:p>
            <a:endParaRPr lang="en-US" altLang="en-US" sz="1400"/>
          </a:p>
          <a:p>
            <a:r>
              <a:rPr lang="en-US" altLang="en-US" sz="1400"/>
              <a:t>Each slide contains notes with tips about what to talk about or how to enhance the slide, you can update the notes as needed based on your target audience, presentation style etc.</a:t>
            </a:r>
          </a:p>
          <a:p>
            <a:endParaRPr lang="en-US" altLang="en-US" sz="1400"/>
          </a:p>
          <a:p>
            <a:endParaRPr lang="en-US" altLang="en-US" sz="1400"/>
          </a:p>
          <a:p>
            <a:r>
              <a:rPr lang="en-US" altLang="en-US" sz="1400" b="1" i="1" u="sng"/>
              <a:t>General Tips on Developing a Power Point Presentation:</a:t>
            </a:r>
          </a:p>
          <a:p>
            <a:r>
              <a:rPr lang="en-US" altLang="en-US" sz="1400"/>
              <a:t>Use [graphics + narration] instead of [text + narration] whenever possible. </a:t>
            </a:r>
          </a:p>
          <a:p>
            <a:r>
              <a:rPr lang="en-US" altLang="en-US" sz="1400"/>
              <a:t>Graphics can be images, illustrations, charts, graphs, videos, screen captures.</a:t>
            </a:r>
          </a:p>
          <a:p>
            <a:r>
              <a:rPr lang="en-US" altLang="en-US" sz="1400"/>
              <a:t>Show, don’t tell.</a:t>
            </a:r>
          </a:p>
          <a:p>
            <a:r>
              <a:rPr lang="en-US" altLang="en-US" sz="1400"/>
              <a:t>Use a statement of assertion as the heading (i.e., state the main point in full sentence format) and use the bullets for supporting evidence. </a:t>
            </a:r>
          </a:p>
          <a:p>
            <a:r>
              <a:rPr lang="en-US" altLang="en-US" sz="1400"/>
              <a:t>Use graphics only when they support learning, rather than simply as “decoration” (clip art often falls into this category)</a:t>
            </a:r>
          </a:p>
          <a:p>
            <a:r>
              <a:rPr lang="en-US" altLang="en-US" sz="1400"/>
              <a:t>If a photo adds to understanding, consider using photo as background with key statement overlaid on white space.</a:t>
            </a:r>
          </a:p>
          <a:p>
            <a:r>
              <a:rPr lang="en-US" altLang="en-US" sz="1400"/>
              <a:t>Use motion only when necessary (e.g., in an animation). Motion is distracting more often than not.</a:t>
            </a:r>
          </a:p>
          <a:p>
            <a:r>
              <a:rPr lang="en-US" altLang="en-US" sz="1400"/>
              <a:t>&lt;20 words printed on a slide</a:t>
            </a:r>
          </a:p>
          <a:p>
            <a:r>
              <a:rPr lang="en-US" altLang="en-US" sz="1400"/>
              <a:t>~30-60 seconds narration per slide</a:t>
            </a:r>
          </a:p>
          <a:p>
            <a:r>
              <a:rPr lang="en-US" altLang="en-US" sz="1400"/>
              <a:t>Text on screen and narration shouldn’t be redundant or just read of the slide (especially for those new to the subject being presented)</a:t>
            </a:r>
          </a:p>
          <a:p>
            <a:r>
              <a:rPr lang="en-US" altLang="en-US" sz="1400"/>
              <a:t>Less is more, especially if the script is available as a handout.</a:t>
            </a:r>
          </a:p>
          <a:p>
            <a:r>
              <a:rPr lang="en-US" altLang="en-US" sz="1400"/>
              <a:t>Avoid using red and green font</a:t>
            </a:r>
          </a:p>
          <a:p>
            <a:r>
              <a:rPr lang="en-US" altLang="en-US" sz="1400"/>
              <a:t>Avoid using font size smaller than 32 for titles and 24 for text</a:t>
            </a:r>
          </a:p>
          <a:p>
            <a:endParaRPr lang="en-US" altLang="en-US"/>
          </a:p>
        </p:txBody>
      </p:sp>
      <p:sp>
        <p:nvSpPr>
          <p:cNvPr id="13316" name="Slide Number Placeholder 3">
            <a:extLst>
              <a:ext uri="{FF2B5EF4-FFF2-40B4-BE49-F238E27FC236}">
                <a16:creationId xmlns:a16="http://schemas.microsoft.com/office/drawing/2014/main" id="{50FC2E3F-7178-4186-ABED-C7F60A1C5E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1EA7FCF-95B7-4000-BF51-BA11954FBA95}" type="slidenum">
              <a:rPr lang="en-US" altLang="en-US">
                <a:latin typeface="Calibri" panose="020F0502020204030204" pitchFamily="34" charset="0"/>
              </a:rPr>
              <a:pPr>
                <a:spcBef>
                  <a:spcPct val="0"/>
                </a:spcBef>
                <a:buFontTx/>
                <a:buNone/>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93C721F-6D33-4960-82CA-01DF5F240A2A}"/>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C9A4A30A-AB8D-4B2B-88FA-70C5A050BB84}"/>
              </a:ext>
            </a:extLst>
          </p:cNvPr>
          <p:cNvSpPr>
            <a:spLocks noGrp="1" noChangeArrowheads="1"/>
          </p:cNvSpPr>
          <p:nvPr>
            <p:ph type="body" idx="1"/>
          </p:nvPr>
        </p:nvSpPr>
        <p:spPr>
          <a:ln/>
        </p:spPr>
        <p:txBody>
          <a:bodyPr/>
          <a:lstStyle/>
          <a:p>
            <a:pPr>
              <a:defRPr/>
            </a:pPr>
            <a:r>
              <a:rPr lang="en-US" altLang="en-US" dirty="0"/>
              <a:t>Explain there is no effect of citizenship on WIC participation</a:t>
            </a:r>
          </a:p>
          <a:p>
            <a:pPr marL="0" indent="0">
              <a:buFontTx/>
              <a:buNone/>
              <a:defRPr/>
            </a:pPr>
            <a:endParaRPr lang="en-US" altLang="en-US" dirty="0"/>
          </a:p>
          <a:p>
            <a:pPr marL="0" indent="0">
              <a:buFontTx/>
              <a:buNone/>
              <a:defRPr/>
            </a:pPr>
            <a:r>
              <a:rPr lang="en-US" altLang="en-US" i="1" dirty="0"/>
              <a:t>Image Credit: WIC Welcomes You </a:t>
            </a:r>
            <a:r>
              <a:rPr lang="en-US" altLang="en-US" i="1" dirty="0" err="1"/>
              <a:t>Poster_NSB</a:t>
            </a:r>
            <a:r>
              <a:rPr lang="en-US" altLang="en-US" i="1" dirty="0"/>
              <a:t> Graphic Artist</a:t>
            </a:r>
          </a:p>
        </p:txBody>
      </p:sp>
      <p:sp>
        <p:nvSpPr>
          <p:cNvPr id="31748" name="Slide Number Placeholder 3">
            <a:extLst>
              <a:ext uri="{FF2B5EF4-FFF2-40B4-BE49-F238E27FC236}">
                <a16:creationId xmlns:a16="http://schemas.microsoft.com/office/drawing/2014/main" id="{0CDD6FDD-CF3F-4028-A404-1494241C6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EBAFEE3-B796-4B4F-97BB-9BF1C42BEA8F}" type="slidenum">
              <a:rPr lang="en-US" altLang="en-US">
                <a:latin typeface="Calibri" panose="020F0502020204030204" pitchFamily="34" charset="0"/>
              </a:rPr>
              <a:pPr>
                <a:spcBef>
                  <a:spcPct val="0"/>
                </a:spcBef>
                <a:buFontTx/>
                <a:buNone/>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C56953AA-3CAB-4E6C-99E6-F122EAC5F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5A7C712F-14A0-471E-ABCA-8BADFD63DC30}" type="slidenum">
              <a:rPr lang="en-US" altLang="en-US">
                <a:latin typeface="Arial" panose="020B0604020202020204" pitchFamily="34" charset="0"/>
              </a:rPr>
              <a:pPr>
                <a:spcBef>
                  <a:spcPct val="0"/>
                </a:spcBef>
                <a:buFontTx/>
                <a:buNone/>
              </a:pPr>
              <a:t>11</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B4BC760A-616A-4A52-B8A9-515B2269C6B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0D03AEB-DB32-4A42-8182-949155970906}"/>
              </a:ext>
            </a:extLst>
          </p:cNvPr>
          <p:cNvSpPr>
            <a:spLocks noGrp="1" noChangeArrowheads="1"/>
          </p:cNvSpPr>
          <p:nvPr>
            <p:ph type="body" idx="1"/>
          </p:nvPr>
        </p:nvSpPr>
        <p:spPr>
          <a:ln/>
        </p:spPr>
        <p:txBody>
          <a:bodyPr/>
          <a:lstStyle/>
          <a:p>
            <a:pPr marL="0" indent="0" eaLnBrk="1" hangingPunct="1">
              <a:buFontTx/>
              <a:buNone/>
              <a:defRPr/>
            </a:pPr>
            <a:endParaRPr lang="en-US" altLang="en-US" sz="1600" dirty="0"/>
          </a:p>
          <a:p>
            <a:pPr eaLnBrk="1" hangingPunct="1">
              <a:defRPr/>
            </a:pPr>
            <a:r>
              <a:rPr lang="en-US" altLang="en-US" sz="1600" dirty="0"/>
              <a:t>Describe a typical WIC appointment for applicants:</a:t>
            </a:r>
          </a:p>
          <a:p>
            <a:pPr lvl="1" eaLnBrk="1" hangingPunct="1">
              <a:defRPr/>
            </a:pPr>
            <a:r>
              <a:rPr lang="en-US" altLang="en-US" sz="1600" dirty="0"/>
              <a:t>Verify identification; address; and income (describe the allowed proofs if relevant) </a:t>
            </a:r>
          </a:p>
          <a:p>
            <a:pPr lvl="1" eaLnBrk="1" hangingPunct="1">
              <a:defRPr/>
            </a:pPr>
            <a:r>
              <a:rPr lang="en-US" altLang="en-US" sz="1600" dirty="0"/>
              <a:t>Collect height weight and </a:t>
            </a:r>
            <a:r>
              <a:rPr lang="en-US" altLang="en-US" sz="1600" dirty="0" err="1"/>
              <a:t>hgb</a:t>
            </a:r>
            <a:r>
              <a:rPr lang="en-US" altLang="en-US" sz="1600" dirty="0"/>
              <a:t>, lead as needed</a:t>
            </a:r>
          </a:p>
          <a:p>
            <a:pPr lvl="1" eaLnBrk="1" hangingPunct="1">
              <a:defRPr/>
            </a:pPr>
            <a:r>
              <a:rPr lang="en-US" altLang="en-US" sz="1600" dirty="0"/>
              <a:t>Nutritionist assess measurements and iron levels</a:t>
            </a:r>
          </a:p>
          <a:p>
            <a:pPr lvl="1" eaLnBrk="1" hangingPunct="1">
              <a:defRPr/>
            </a:pPr>
            <a:r>
              <a:rPr lang="en-US" altLang="en-US" sz="1600" dirty="0"/>
              <a:t>Complete a nutrition assessment and determine nutrition risk</a:t>
            </a:r>
          </a:p>
          <a:p>
            <a:pPr lvl="1" eaLnBrk="1" hangingPunct="1">
              <a:defRPr/>
            </a:pPr>
            <a:r>
              <a:rPr lang="en-US" altLang="en-US" sz="1600" dirty="0"/>
              <a:t>Develop a care plan includes working with participant to set nutrition goals, providing patient centered nutrition education, prescribe a food package and refer clients to resources in the community or within the agency.</a:t>
            </a:r>
          </a:p>
          <a:p>
            <a:pPr marL="0" indent="0" eaLnBrk="1" hangingPunct="1">
              <a:buFontTx/>
              <a:buNone/>
              <a:defRPr/>
            </a:pPr>
            <a:endParaRPr lang="en-US" altLang="en-US" dirty="0"/>
          </a:p>
          <a:p>
            <a:pPr marL="0" indent="0" eaLnBrk="1" hangingPunct="1">
              <a:buFontTx/>
              <a:buNone/>
              <a:defRPr/>
            </a:pPr>
            <a:r>
              <a:rPr lang="en-US" altLang="en-US" dirty="0"/>
              <a:t>Image Credit: WIC works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9D54D81A-6A7C-41BA-A06F-75BD1F478E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6C593C-F3A0-4247-B1FB-E8D644A45B03}" type="slidenum">
              <a:rPr lang="en-US" altLang="en-US">
                <a:latin typeface="Arial" panose="020B0604020202020204" pitchFamily="34" charset="0"/>
              </a:rPr>
              <a:pPr>
                <a:spcBef>
                  <a:spcPct val="0"/>
                </a:spcBef>
                <a:buFontTx/>
                <a:buNone/>
              </a:pPr>
              <a:t>12</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8CD2CC78-4D12-4151-8872-AD83341EA90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800B8A0E-4A95-4777-A1FC-D0AA958DAE85}"/>
              </a:ext>
            </a:extLst>
          </p:cNvPr>
          <p:cNvSpPr>
            <a:spLocks noGrp="1" noChangeArrowheads="1"/>
          </p:cNvSpPr>
          <p:nvPr>
            <p:ph type="body" idx="1"/>
          </p:nvPr>
        </p:nvSpPr>
        <p:spPr>
          <a:ln/>
        </p:spPr>
        <p:txBody>
          <a:bodyPr/>
          <a:lstStyle/>
          <a:p>
            <a:pPr marL="232589" indent="-232589" eaLnBrk="1" hangingPunct="1">
              <a:lnSpc>
                <a:spcPct val="80000"/>
              </a:lnSpc>
              <a:defRPr/>
            </a:pPr>
            <a:r>
              <a:rPr lang="en-US" altLang="en-US" sz="1600" dirty="0"/>
              <a:t>Describe WIC services in detail</a:t>
            </a:r>
          </a:p>
          <a:p>
            <a:pPr marL="697767" lvl="1" indent="-232589" eaLnBrk="1" hangingPunct="1">
              <a:lnSpc>
                <a:spcPct val="80000"/>
              </a:lnSpc>
              <a:defRPr/>
            </a:pPr>
            <a:r>
              <a:rPr lang="en-US" altLang="en-US" sz="1600" dirty="0"/>
              <a:t>Healthy foods</a:t>
            </a:r>
          </a:p>
          <a:p>
            <a:pPr marL="697767" lvl="1" indent="-232589" eaLnBrk="1" hangingPunct="1">
              <a:lnSpc>
                <a:spcPct val="80000"/>
              </a:lnSpc>
              <a:defRPr/>
            </a:pPr>
            <a:r>
              <a:rPr lang="en-US" altLang="en-US" sz="1600" dirty="0"/>
              <a:t>Nutrition Education</a:t>
            </a:r>
          </a:p>
          <a:p>
            <a:pPr marL="697767" lvl="1" indent="-232589" eaLnBrk="1" hangingPunct="1">
              <a:lnSpc>
                <a:spcPct val="80000"/>
              </a:lnSpc>
              <a:defRPr/>
            </a:pPr>
            <a:r>
              <a:rPr lang="en-US" altLang="en-US" sz="1600" dirty="0"/>
              <a:t>Breastfeeding Education and  Support </a:t>
            </a:r>
          </a:p>
          <a:p>
            <a:pPr marL="697767" lvl="1" indent="-232589" eaLnBrk="1" hangingPunct="1">
              <a:lnSpc>
                <a:spcPct val="80000"/>
              </a:lnSpc>
              <a:defRPr/>
            </a:pPr>
            <a:r>
              <a:rPr lang="en-US" altLang="en-US" sz="1600" dirty="0"/>
              <a:t>Community Referrals</a:t>
            </a:r>
          </a:p>
          <a:p>
            <a:pPr marL="465178" lvl="1" indent="0" eaLnBrk="1" hangingPunct="1">
              <a:lnSpc>
                <a:spcPct val="80000"/>
              </a:lnSpc>
              <a:buFontTx/>
              <a:buNone/>
              <a:defRPr/>
            </a:pPr>
            <a:endParaRPr lang="en-US" altLang="en-US" sz="1600" dirty="0"/>
          </a:p>
          <a:p>
            <a:pPr marL="465178" lvl="1" indent="0" eaLnBrk="1" hangingPunct="1">
              <a:lnSpc>
                <a:spcPct val="80000"/>
              </a:lnSpc>
              <a:buFontTx/>
              <a:buNone/>
              <a:defRPr/>
            </a:pPr>
            <a:r>
              <a:rPr lang="en-US" altLang="en-US" sz="1600" b="1" i="1" dirty="0"/>
              <a:t>May want to state that the rest of the presentation will provide more in-depth information about each of these services…</a:t>
            </a:r>
          </a:p>
          <a:p>
            <a:pPr marL="465178" lvl="1" indent="0" eaLnBrk="1" hangingPunct="1">
              <a:lnSpc>
                <a:spcPct val="80000"/>
              </a:lnSpc>
              <a:buFontTx/>
              <a:buNone/>
              <a:defRPr/>
            </a:pPr>
            <a:endParaRPr lang="en-US" altLang="en-US" sz="1600" i="1" dirty="0"/>
          </a:p>
          <a:p>
            <a:pPr marL="465178" lvl="1" indent="0" eaLnBrk="1" hangingPunct="1">
              <a:lnSpc>
                <a:spcPct val="80000"/>
              </a:lnSpc>
              <a:buFontTx/>
              <a:buNone/>
              <a:defRPr/>
            </a:pPr>
            <a:r>
              <a:rPr lang="en-US" altLang="en-US" sz="1600" i="1" dirty="0"/>
              <a:t>Image Credits:</a:t>
            </a:r>
          </a:p>
          <a:p>
            <a:pPr marL="750928" lvl="1" indent="-285750" eaLnBrk="1" hangingPunct="1">
              <a:lnSpc>
                <a:spcPct val="80000"/>
              </a:lnSpc>
              <a:defRPr/>
            </a:pPr>
            <a:r>
              <a:rPr lang="en-US" altLang="en-US" sz="1600" i="1" dirty="0"/>
              <a:t>Fotolia_51062246_Subscription_XL.jpg</a:t>
            </a:r>
          </a:p>
          <a:p>
            <a:pPr marL="750928" lvl="1" indent="-285750" eaLnBrk="1" hangingPunct="1">
              <a:lnSpc>
                <a:spcPct val="80000"/>
              </a:lnSpc>
              <a:defRPr/>
            </a:pPr>
            <a:r>
              <a:rPr lang="en-US" altLang="en-US" sz="1600" i="1" dirty="0"/>
              <a:t>Fotolia_48160578_Subscription_XL.jpg</a:t>
            </a:r>
          </a:p>
          <a:p>
            <a:pPr marL="750928" lvl="1" indent="-285750" eaLnBrk="1" hangingPunct="1">
              <a:lnSpc>
                <a:spcPct val="80000"/>
              </a:lnSpc>
              <a:defRPr/>
            </a:pPr>
            <a:r>
              <a:rPr lang="en-US" altLang="en-US" sz="1600" i="1" dirty="0"/>
              <a:t>A group of people sitting at a </a:t>
            </a:r>
            <a:r>
              <a:rPr lang="en-US" altLang="en-US" sz="1600" i="1" dirty="0" err="1"/>
              <a:t>table_WIC</a:t>
            </a:r>
            <a:r>
              <a:rPr lang="en-US" altLang="en-US" sz="1600" i="1" dirty="0"/>
              <a:t> Works</a:t>
            </a:r>
          </a:p>
          <a:p>
            <a:pPr marL="750928" lvl="1" indent="-285750" eaLnBrk="1" hangingPunct="1">
              <a:lnSpc>
                <a:spcPct val="80000"/>
              </a:lnSpc>
              <a:defRPr/>
            </a:pPr>
            <a:r>
              <a:rPr lang="en-US" altLang="en-US" sz="1600" i="1" dirty="0"/>
              <a:t>WIC Breastfeeding Peer Counseling </a:t>
            </a:r>
            <a:r>
              <a:rPr lang="en-US" altLang="en-US" sz="1600" i="1" dirty="0" err="1"/>
              <a:t>Image_WIC</a:t>
            </a:r>
            <a:r>
              <a:rPr lang="en-US" altLang="en-US" sz="1600" i="1" dirty="0"/>
              <a:t> WORKS</a:t>
            </a:r>
          </a:p>
          <a:p>
            <a:pPr marL="750928" lvl="1" indent="-285750" eaLnBrk="1" hangingPunct="1">
              <a:lnSpc>
                <a:spcPct val="80000"/>
              </a:lnSpc>
              <a:buFont typeface="Arial" panose="020B0604020202020204" pitchFamily="34" charset="0"/>
              <a:buChar char="•"/>
              <a:defRPr/>
            </a:pPr>
            <a:r>
              <a:rPr lang="en-US" altLang="en-US" sz="1600" i="1" dirty="0"/>
              <a:t>NWA Artwork:  Carrot, droplet, apple, megaphone icons: www.nwica.org</a:t>
            </a:r>
          </a:p>
          <a:p>
            <a:pPr marL="750928" lvl="1" indent="-285750" eaLnBrk="1" hangingPunct="1">
              <a:lnSpc>
                <a:spcPct val="80000"/>
              </a:lnSpc>
              <a:defRPr/>
            </a:pPr>
            <a:r>
              <a:rPr lang="en-US" altLang="en-US" sz="1600" i="1" dirty="0" err="1"/>
              <a:t>Centeral</a:t>
            </a:r>
            <a:r>
              <a:rPr lang="en-US" altLang="en-US" sz="1600" i="1" dirty="0"/>
              <a:t> Network Connection_Fotolia_111399324_Subscription_XL.jpg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1CD0C4CC-76DF-4F94-86D3-5E484DD05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2EC8B9A-41F2-4CB2-9C71-D94249E805E2}" type="slidenum">
              <a:rPr lang="en-US" altLang="en-US">
                <a:latin typeface="Arial" panose="020B0604020202020204" pitchFamily="34" charset="0"/>
              </a:rPr>
              <a:pPr>
                <a:spcBef>
                  <a:spcPct val="0"/>
                </a:spcBef>
                <a:buFontTx/>
                <a:buNone/>
              </a:pPr>
              <a:t>13</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C3CAAF1-D1BF-4267-9B1F-3BA572C4AE4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655C996-671F-49C8-9621-1B04F19C46F1}"/>
              </a:ext>
            </a:extLst>
          </p:cNvPr>
          <p:cNvSpPr>
            <a:spLocks noGrp="1" noChangeArrowheads="1"/>
          </p:cNvSpPr>
          <p:nvPr>
            <p:ph type="body" idx="1"/>
          </p:nvPr>
        </p:nvSpPr>
        <p:spPr>
          <a:xfrm>
            <a:off x="623888" y="4416425"/>
            <a:ext cx="5919787" cy="4181475"/>
          </a:xfrm>
          <a:ln/>
        </p:spPr>
        <p:txBody>
          <a:bodyPr/>
          <a:lstStyle/>
          <a:p>
            <a:pPr eaLnBrk="1" hangingPunct="1">
              <a:defRPr/>
            </a:pPr>
            <a:r>
              <a:rPr lang="en-US" altLang="en-US" sz="1600" dirty="0"/>
              <a:t>Describe how WIC supports low-income families in consuming nutrient rich foods to promote healthy growth and development</a:t>
            </a:r>
          </a:p>
          <a:p>
            <a:pPr lvl="1" eaLnBrk="1" hangingPunct="1">
              <a:defRPr/>
            </a:pPr>
            <a:r>
              <a:rPr lang="en-US" altLang="en-US" sz="1600" dirty="0"/>
              <a:t>receive monthly food benefits to purchase healthy foods at the grocery store. </a:t>
            </a:r>
          </a:p>
          <a:p>
            <a:pPr lvl="1" eaLnBrk="1" hangingPunct="1">
              <a:defRPr/>
            </a:pPr>
            <a:r>
              <a:rPr lang="en-US" altLang="en-US" sz="1600" dirty="0"/>
              <a:t>Each participant is prescribed a  tailored food package by a nutritionist or Competent professional authority that helps meet the specific nutrition needs of WIC population</a:t>
            </a:r>
          </a:p>
          <a:p>
            <a:pPr lvl="1" eaLnBrk="1" hangingPunct="1">
              <a:defRPr/>
            </a:pPr>
            <a:r>
              <a:rPr lang="en-US" altLang="en-US" sz="1600" dirty="0"/>
              <a:t>WIC program is a supplemental food program</a:t>
            </a:r>
          </a:p>
          <a:p>
            <a:pPr lvl="1" eaLnBrk="1" hangingPunct="1">
              <a:defRPr/>
            </a:pPr>
            <a:r>
              <a:rPr lang="en-US" altLang="en-US" sz="1600" dirty="0"/>
              <a:t>Highlight key nutrients in food package: fiber, low in fat, low in sugar, Good sources of iron, vitamins A, C, D, folate, calcium and more!</a:t>
            </a:r>
          </a:p>
          <a:p>
            <a:pPr eaLnBrk="1" hangingPunct="1">
              <a:defRPr/>
            </a:pPr>
            <a:r>
              <a:rPr lang="en-US" altLang="en-US" sz="1600" dirty="0"/>
              <a:t>Describe how WIC differs from Food and Nutrition Services (Food stamps)</a:t>
            </a:r>
          </a:p>
          <a:p>
            <a:pPr lvl="1" eaLnBrk="1" hangingPunct="1">
              <a:defRPr/>
            </a:pPr>
            <a:r>
              <a:rPr lang="en-US" altLang="en-US" sz="1600" dirty="0"/>
              <a:t>Participants receive only approved brands, sizes, </a:t>
            </a:r>
            <a:r>
              <a:rPr lang="en-US" altLang="en-US" sz="1600" dirty="0" err="1"/>
              <a:t>etc</a:t>
            </a:r>
            <a:endParaRPr lang="en-US" altLang="en-US" sz="1600" dirty="0"/>
          </a:p>
          <a:p>
            <a:pPr lvl="1" eaLnBrk="1" hangingPunct="1">
              <a:defRPr/>
            </a:pPr>
            <a:r>
              <a:rPr lang="en-US" altLang="en-US" sz="1600" dirty="0"/>
              <a:t>Refer to WIC Program Shopping Guide</a:t>
            </a:r>
          </a:p>
          <a:p>
            <a:pPr eaLnBrk="1" hangingPunct="1">
              <a:defRPr/>
            </a:pPr>
            <a:endParaRPr lang="en-US" altLang="en-US" sz="1600" dirty="0"/>
          </a:p>
          <a:p>
            <a:pPr marL="0" indent="0" eaLnBrk="1" hangingPunct="1">
              <a:buFontTx/>
              <a:buNone/>
              <a:defRPr/>
            </a:pPr>
            <a:r>
              <a:rPr lang="en-US" altLang="en-US" sz="1600" b="1" dirty="0"/>
              <a:t>NOTE: The following slides describe the food packages in greater detail. You may choose to omit depending on target audience.  Presenter’s choice.</a:t>
            </a:r>
          </a:p>
          <a:p>
            <a:pPr eaLnBrk="1" hangingPunct="1">
              <a:defRPr/>
            </a:pPr>
            <a:endParaRPr lang="en-US" altLang="en-US" sz="1600" dirty="0"/>
          </a:p>
          <a:p>
            <a:pPr eaLnBrk="1" hangingPunct="1">
              <a:defRPr/>
            </a:pPr>
            <a:r>
              <a:rPr lang="en-US" altLang="en-US" sz="1600" i="1" dirty="0"/>
              <a:t>Image Credit: grocery basket Fotolia_56339361_Subscription_XXL.jpg</a:t>
            </a:r>
          </a:p>
          <a:p>
            <a:pPr eaLnBrk="1" hangingPunct="1">
              <a:defRPr/>
            </a:pPr>
            <a:endParaRPr lang="en-US" altLang="en-US"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4025239-7502-4A8E-A22B-9D6CEDF078A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2DCBF44-8715-463A-B8B3-1908B00B1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Describe the Child’s food Package</a:t>
            </a:r>
          </a:p>
          <a:p>
            <a:r>
              <a:rPr lang="en-US" altLang="en-US" sz="1600"/>
              <a:t>Include when a child would get Whole, 2% and 1%/skim</a:t>
            </a:r>
          </a:p>
          <a:p>
            <a:pPr lvl="1"/>
            <a:r>
              <a:rPr lang="en-US" altLang="en-US" sz="1600"/>
              <a:t>1%/Skim milk is the standard for issuance to children  ≥24 months of age.</a:t>
            </a:r>
          </a:p>
          <a:p>
            <a:pPr lvl="2"/>
            <a:r>
              <a:rPr lang="en-US" altLang="en-US" sz="1600"/>
              <a:t>Whole milk provided with Rx</a:t>
            </a:r>
          </a:p>
          <a:p>
            <a:pPr lvl="1"/>
            <a:r>
              <a:rPr lang="en-US" altLang="en-US" sz="1600"/>
              <a:t>Whole milk is the standard for issuance to children  ages 12 to 24 months of age.</a:t>
            </a:r>
          </a:p>
          <a:p>
            <a:pPr lvl="1"/>
            <a:r>
              <a:rPr lang="en-US" altLang="en-US" sz="1600"/>
              <a:t>2% milk can be issued per CPA’s assessment</a:t>
            </a:r>
          </a:p>
          <a:p>
            <a:pPr lvl="1"/>
            <a:endParaRPr lang="en-US" altLang="en-US"/>
          </a:p>
          <a:p>
            <a:pPr lvl="1"/>
            <a:endParaRPr lang="en-US" altLang="en-US"/>
          </a:p>
          <a:p>
            <a:pPr lvl="1"/>
            <a:endParaRPr lang="en-US" altLang="en-US"/>
          </a:p>
        </p:txBody>
      </p:sp>
      <p:sp>
        <p:nvSpPr>
          <p:cNvPr id="39940" name="Slide Number Placeholder 3">
            <a:extLst>
              <a:ext uri="{FF2B5EF4-FFF2-40B4-BE49-F238E27FC236}">
                <a16:creationId xmlns:a16="http://schemas.microsoft.com/office/drawing/2014/main" id="{65745FE9-9F50-4202-9BCF-5E972729C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DAC15B1-ADC5-4E3E-A174-3D332A8AA5EA}" type="slidenum">
              <a:rPr lang="en-US" altLang="en-US">
                <a:latin typeface="Calibri" panose="020F0502020204030204" pitchFamily="34" charset="0"/>
              </a:rPr>
              <a:pPr>
                <a:spcBef>
                  <a:spcPct val="0"/>
                </a:spcBef>
                <a:buFontTx/>
                <a:buNone/>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85FBE3CA-D138-470D-8BCE-ADE199C87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1E1D790-091A-446D-AAAB-436FB6063E26}" type="slidenum">
              <a:rPr lang="en-US" altLang="en-US">
                <a:latin typeface="Arial" panose="020B0604020202020204" pitchFamily="34" charset="0"/>
              </a:rPr>
              <a:pPr>
                <a:spcBef>
                  <a:spcPct val="0"/>
                </a:spcBef>
                <a:buFontTx/>
                <a:buNone/>
              </a:pPr>
              <a:t>15</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0D1478ED-4F6A-4E8A-93AD-624DC629C6F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77B7B5F-8740-4D15-8FCB-F4ED62DCC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Describe the food Package for pregnant and partially breastfeeding women</a:t>
            </a:r>
          </a:p>
          <a:p>
            <a:pPr lvl="1"/>
            <a:r>
              <a:rPr lang="en-US" altLang="en-US" dirty="0"/>
              <a:t>1%/Skim milk is the standard for issuance; Whole milk provided with Rx; 2% milk can be issued per CPA’s assessment</a:t>
            </a:r>
          </a:p>
          <a:p>
            <a:pPr eaLnBrk="1" hangingPunct="1"/>
            <a:r>
              <a:rPr lang="en-US" altLang="en-US" dirty="0"/>
              <a:t>Women who are pregnant with multiples and women who are pregnant and breastfeeding may get more food. </a:t>
            </a:r>
          </a:p>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E6C5BBD8-A15C-467C-816F-EE29448C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A77A6CBB-B0B4-4218-B485-202B566A98A8}" type="slidenum">
              <a:rPr lang="en-US" altLang="en-US">
                <a:latin typeface="Arial" panose="020B0604020202020204" pitchFamily="34" charset="0"/>
              </a:rPr>
              <a:pPr>
                <a:spcBef>
                  <a:spcPct val="0"/>
                </a:spcBef>
                <a:buFontTx/>
                <a:buNone/>
              </a:pPr>
              <a:t>16</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6AAF7332-B757-446D-8D91-3A3E58DBC77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FCE89BC-26C0-46F8-B0A8-11FDAD365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Describe the food Package for fully breastfeeding women</a:t>
            </a:r>
          </a:p>
          <a:p>
            <a:pPr lvl="1"/>
            <a:r>
              <a:rPr lang="en-US" altLang="en-US"/>
              <a:t>1%/Skim milk is the standard for issuance; 2% milk can be issued per CPA’s assessment; Whole milk provided with Rx</a:t>
            </a:r>
          </a:p>
          <a:p>
            <a:pPr lvl="1"/>
            <a:r>
              <a:rPr lang="en-US" altLang="en-US"/>
              <a:t>Includes cheese, additional peanut butter, canned tuna/salmon</a:t>
            </a:r>
          </a:p>
          <a:p>
            <a:pPr lvl="1" eaLnBrk="1" hangingPunct="1"/>
            <a:r>
              <a:rPr lang="en-US" altLang="en-US"/>
              <a:t>Women Fully breastfeeding  multiples  get more food. </a:t>
            </a:r>
          </a:p>
          <a:p>
            <a:pPr eaLnBrk="1" hangingPunct="1"/>
            <a:endParaRPr lang="en-US" altLang="en-US"/>
          </a:p>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165112C7-121F-48D9-9B70-2D543AF77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B4D309-9C3D-41B1-AC49-CD322B3B2539}" type="slidenum">
              <a:rPr lang="en-US" altLang="en-US">
                <a:latin typeface="Arial" panose="020B0604020202020204" pitchFamily="34" charset="0"/>
              </a:rPr>
              <a:pPr>
                <a:spcBef>
                  <a:spcPct val="0"/>
                </a:spcBef>
                <a:buFontTx/>
                <a:buNone/>
              </a:pPr>
              <a:t>17</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B237FD03-7C9D-48CD-947B-07D70D6B49A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3152E26-95E1-4B4F-912E-01DF0E82A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pPr>
            <a:r>
              <a:rPr lang="en-US" altLang="en-US"/>
              <a:t>Describe the food package for postpartum women that are not breastfeeding:</a:t>
            </a:r>
          </a:p>
          <a:p>
            <a:pPr lvl="1" eaLnBrk="1" hangingPunct="1">
              <a:lnSpc>
                <a:spcPct val="90000"/>
              </a:lnSpc>
              <a:spcBef>
                <a:spcPct val="50000"/>
              </a:spcBef>
            </a:pPr>
            <a:r>
              <a:rPr lang="en-US" altLang="en-US"/>
              <a:t> food package includes: milk, juice, cereal, eggs, , beans </a:t>
            </a:r>
            <a:r>
              <a:rPr lang="en-US" altLang="en-US" b="1"/>
              <a:t>OR</a:t>
            </a:r>
            <a:r>
              <a:rPr lang="en-US" altLang="en-US"/>
              <a:t> peanut butter, and a cash-value voucher worth $11.00</a:t>
            </a:r>
          </a:p>
          <a:p>
            <a:pPr lvl="1" eaLnBrk="1" hangingPunct="1">
              <a:lnSpc>
                <a:spcPct val="90000"/>
              </a:lnSpc>
              <a:spcBef>
                <a:spcPct val="50000"/>
              </a:spcBef>
            </a:pPr>
            <a:r>
              <a:rPr lang="en-US" altLang="en-US"/>
              <a:t>does not include whole grains; </a:t>
            </a:r>
          </a:p>
          <a:p>
            <a:pPr lvl="1" eaLnBrk="1" hangingPunct="1">
              <a:lnSpc>
                <a:spcPct val="90000"/>
              </a:lnSpc>
              <a:spcBef>
                <a:spcPct val="50000"/>
              </a:spcBef>
            </a:pPr>
            <a:r>
              <a:rPr lang="en-US" altLang="en-US"/>
              <a:t>1%/skim standard milk issuance; 2% available per CPA; whole milk available with Rx</a:t>
            </a:r>
          </a:p>
          <a:p>
            <a:pPr lvl="1" eaLnBrk="1" hangingPunct="1">
              <a:lnSpc>
                <a:spcPct val="90000"/>
              </a:lnSpc>
              <a:spcBef>
                <a:spcPct val="50000"/>
              </a:spcBef>
            </a:pPr>
            <a:r>
              <a:rPr lang="en-US" altLang="en-US"/>
              <a:t>woman receives food package up to six months postpartum who’s infant is receiving formula from WIC and who is not breastfeeding. </a:t>
            </a:r>
          </a:p>
          <a:p>
            <a:pPr lvl="1" eaLnBrk="1" hangingPunct="1">
              <a:lnSpc>
                <a:spcPct val="90000"/>
              </a:lnSpc>
              <a:spcBef>
                <a:spcPct val="50000"/>
              </a:spcBef>
            </a:pPr>
            <a:endParaRPr lang="en-US" altLang="en-US"/>
          </a:p>
          <a:p>
            <a:pPr eaLnBrk="1" hangingPunct="1">
              <a:lnSpc>
                <a:spcPct val="90000"/>
              </a:lnSpc>
              <a:spcBef>
                <a:spcPct val="50000"/>
              </a:spcBef>
            </a:pPr>
            <a:endParaRPr lang="en-US" altLang="en-US"/>
          </a:p>
          <a:p>
            <a:pPr eaLnBrk="1" hangingPunct="1">
              <a:lnSpc>
                <a:spcPct val="90000"/>
              </a:lnSpc>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65BF4A82-DE80-4A67-9F86-565581200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DF296B4-961D-4964-B770-343FB5B6A260}" type="slidenum">
              <a:rPr lang="en-US" altLang="en-US">
                <a:latin typeface="Arial" panose="020B0604020202020204" pitchFamily="34" charset="0"/>
              </a:rPr>
              <a:pPr>
                <a:spcBef>
                  <a:spcPct val="0"/>
                </a:spcBef>
                <a:buFontTx/>
                <a:buNone/>
              </a:pPr>
              <a:t>18</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852AFF7B-CA36-405F-994B-CA193216A5F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E4FD945-5143-47CA-9687-37EA7274780A}"/>
              </a:ext>
            </a:extLst>
          </p:cNvPr>
          <p:cNvSpPr>
            <a:spLocks noGrp="1" noChangeArrowheads="1"/>
          </p:cNvSpPr>
          <p:nvPr>
            <p:ph type="body" idx="1"/>
          </p:nvPr>
        </p:nvSpPr>
        <p:spPr>
          <a:ln/>
        </p:spPr>
        <p:txBody>
          <a:bodyPr/>
          <a:lstStyle/>
          <a:p>
            <a:pPr eaLnBrk="1" hangingPunct="1">
              <a:defRPr/>
            </a:pPr>
            <a:endParaRPr lang="en-US" altLang="en-US" dirty="0"/>
          </a:p>
          <a:p>
            <a:pPr eaLnBrk="1" hangingPunct="1">
              <a:lnSpc>
                <a:spcPct val="90000"/>
              </a:lnSpc>
              <a:defRPr/>
            </a:pPr>
            <a:r>
              <a:rPr lang="en-US" altLang="en-US" dirty="0"/>
              <a:t>The Nutritionist is able to tailor participant’s food packages with these milk products when indicated by the nutrition assessment. </a:t>
            </a:r>
          </a:p>
          <a:p>
            <a:pPr lvl="1" eaLnBrk="1" hangingPunct="1">
              <a:lnSpc>
                <a:spcPct val="90000"/>
              </a:lnSpc>
              <a:defRPr/>
            </a:pPr>
            <a:r>
              <a:rPr lang="en-US" altLang="en-US" dirty="0"/>
              <a:t>Lactose-free/reduced milk</a:t>
            </a:r>
          </a:p>
          <a:p>
            <a:pPr lvl="1" eaLnBrk="1" hangingPunct="1">
              <a:lnSpc>
                <a:spcPct val="90000"/>
              </a:lnSpc>
              <a:defRPr/>
            </a:pPr>
            <a:r>
              <a:rPr lang="en-US" altLang="en-US" dirty="0"/>
              <a:t>Soy-based beverage</a:t>
            </a:r>
          </a:p>
          <a:p>
            <a:pPr lvl="1" eaLnBrk="1" hangingPunct="1">
              <a:lnSpc>
                <a:spcPct val="90000"/>
              </a:lnSpc>
              <a:defRPr/>
            </a:pPr>
            <a:r>
              <a:rPr lang="en-US" altLang="en-US" dirty="0"/>
              <a:t>Canned evaporated milk</a:t>
            </a:r>
          </a:p>
          <a:p>
            <a:pPr lvl="1" eaLnBrk="1" hangingPunct="1">
              <a:lnSpc>
                <a:spcPct val="90000"/>
              </a:lnSpc>
              <a:defRPr/>
            </a:pPr>
            <a:r>
              <a:rPr lang="en-US" altLang="en-US" dirty="0"/>
              <a:t>UHT milk</a:t>
            </a:r>
          </a:p>
          <a:p>
            <a:pPr lvl="1" eaLnBrk="1" hangingPunct="1">
              <a:lnSpc>
                <a:spcPct val="90000"/>
              </a:lnSpc>
              <a:defRPr/>
            </a:pPr>
            <a:r>
              <a:rPr lang="en-US" altLang="en-US" dirty="0"/>
              <a:t>Reduced fat (2%) milk may be issued to children and women and when a Nutritionist determines there is a medical need based on an individual nutrition assessment.  </a:t>
            </a:r>
          </a:p>
          <a:p>
            <a:pPr lvl="1" eaLnBrk="1" hangingPunct="1">
              <a:lnSpc>
                <a:spcPct val="90000"/>
              </a:lnSpc>
              <a:defRPr/>
            </a:pPr>
            <a:r>
              <a:rPr lang="en-US" altLang="en-US" dirty="0"/>
              <a:t>Children over the age of 2 and women can receive whole milk if they provide medical documentation that indicates the need for  whole milk in the treatment or management of a medical condition.</a:t>
            </a:r>
          </a:p>
          <a:p>
            <a:pPr marL="0" indent="0" eaLnBrk="1" hangingPunct="1">
              <a:buFontTx/>
              <a:buNone/>
              <a:defRPr/>
            </a:pPr>
            <a:endParaRPr lang="en-US" altLang="en-US" dirty="0"/>
          </a:p>
          <a:p>
            <a:pPr marL="0" indent="0" eaLnBrk="1" hangingPunct="1">
              <a:buFontTx/>
              <a:buNone/>
              <a:defRPr/>
            </a:pPr>
            <a:r>
              <a:rPr lang="en-US" altLang="en-US" i="1" dirty="0"/>
              <a:t>Image credit: </a:t>
            </a:r>
            <a:r>
              <a:rPr lang="es-ES" altLang="en-US" i="1" dirty="0"/>
              <a:t>Fotolia_117448586_Soy_Milk_Glass_Pod.jpg</a:t>
            </a:r>
            <a:endParaRPr lang="en-US" altLang="en-US"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a:extLst>
              <a:ext uri="{FF2B5EF4-FFF2-40B4-BE49-F238E27FC236}">
                <a16:creationId xmlns:a16="http://schemas.microsoft.com/office/drawing/2014/main" id="{AA85D6F2-E1F2-4D69-A5FC-E7465B368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ED2D7942-4ED4-4907-B193-F39D1DDD4DE8}" type="slidenum">
              <a:rPr lang="en-US" altLang="en-US">
                <a:latin typeface="Arial" panose="020B0604020202020204" pitchFamily="34" charset="0"/>
              </a:rPr>
              <a:pPr>
                <a:spcBef>
                  <a:spcPct val="0"/>
                </a:spcBef>
                <a:buFontTx/>
                <a:buNone/>
              </a:pPr>
              <a:t>19</a:t>
            </a:fld>
            <a:endParaRPr lang="en-US" altLang="en-US">
              <a:latin typeface="Arial" panose="020B0604020202020204" pitchFamily="34" charset="0"/>
            </a:endParaRPr>
          </a:p>
        </p:txBody>
      </p:sp>
      <p:sp>
        <p:nvSpPr>
          <p:cNvPr id="50179" name="Rectangle 2">
            <a:extLst>
              <a:ext uri="{FF2B5EF4-FFF2-40B4-BE49-F238E27FC236}">
                <a16:creationId xmlns:a16="http://schemas.microsoft.com/office/drawing/2014/main" id="{E193783C-CD17-4D85-AAAA-5BEC99802BB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C5088C1-9513-458F-845F-199065FA9391}"/>
              </a:ext>
            </a:extLst>
          </p:cNvPr>
          <p:cNvSpPr>
            <a:spLocks noGrp="1" noChangeArrowheads="1"/>
          </p:cNvSpPr>
          <p:nvPr>
            <p:ph type="body" idx="1"/>
          </p:nvPr>
        </p:nvSpPr>
        <p:spPr>
          <a:ln/>
        </p:spPr>
        <p:txBody>
          <a:bodyPr/>
          <a:lstStyle/>
          <a:p>
            <a:pPr eaLnBrk="1" hangingPunct="1">
              <a:defRPr/>
            </a:pPr>
            <a:r>
              <a:rPr lang="en-US" altLang="en-US" dirty="0"/>
              <a:t>Describe Milk substitutions available to participants:</a:t>
            </a:r>
          </a:p>
          <a:p>
            <a:pPr lvl="1" eaLnBrk="1" hangingPunct="1">
              <a:defRPr/>
            </a:pPr>
            <a:r>
              <a:rPr lang="en-US" altLang="en-US" dirty="0"/>
              <a:t>Participants are able to substitute some of their milk for Cheese, yogurt or tofu.</a:t>
            </a:r>
          </a:p>
          <a:p>
            <a:pPr lvl="1" eaLnBrk="1" hangingPunct="1">
              <a:defRPr/>
            </a:pPr>
            <a:r>
              <a:rPr lang="en-US" altLang="en-US" dirty="0"/>
              <a:t>Get more than one milk substitution </a:t>
            </a:r>
          </a:p>
          <a:p>
            <a:pPr marL="0" indent="0" eaLnBrk="1" hangingPunct="1">
              <a:buFontTx/>
              <a:buNone/>
              <a:defRPr/>
            </a:pPr>
            <a:endParaRPr lang="en-US" altLang="en-US" dirty="0"/>
          </a:p>
          <a:p>
            <a:pPr eaLnBrk="1" hangingPunct="1">
              <a:defRPr/>
            </a:pPr>
            <a:r>
              <a:rPr lang="en-US" altLang="en-US" dirty="0"/>
              <a:t>Image Credit: </a:t>
            </a:r>
          </a:p>
          <a:p>
            <a:pPr lvl="2" eaLnBrk="1" hangingPunct="1">
              <a:defRPr/>
            </a:pPr>
            <a:r>
              <a:rPr lang="en-US" altLang="en-US" dirty="0"/>
              <a:t>Slices of Cheddar Cheese_Fotolia_96367612_Subscription_XXL.jpg</a:t>
            </a:r>
          </a:p>
          <a:p>
            <a:pPr lvl="2" eaLnBrk="1" hangingPunct="1">
              <a:defRPr/>
            </a:pPr>
            <a:r>
              <a:rPr lang="en-US" altLang="en-US" dirty="0"/>
              <a:t>Tofu_Fotolia_151100_Subscription_L.jpg</a:t>
            </a:r>
          </a:p>
          <a:p>
            <a:pPr lvl="2" eaLnBrk="1" hangingPunct="1">
              <a:defRPr/>
            </a:pPr>
            <a:r>
              <a:rPr lang="en-US" altLang="en-US"/>
              <a:t>YOGURT </a:t>
            </a:r>
            <a:r>
              <a:rPr lang="en-US" altLang="en-US" dirty="0"/>
              <a:t>Fotolia_112024790_Subscription_XXL</a:t>
            </a:r>
          </a:p>
          <a:p>
            <a:pPr eaLnBrk="1" hangingPunct="1">
              <a:buFontTx/>
              <a:buNone/>
              <a:defRPr/>
            </a:pPr>
            <a:endParaRPr lang="en-US" altLang="en-US" dirty="0"/>
          </a:p>
          <a:p>
            <a:pPr eaLnBrk="1" hangingPunct="1">
              <a:defRPr/>
            </a:pPr>
            <a:endParaRPr lang="en-US" altLang="en-US" dirty="0"/>
          </a:p>
          <a:p>
            <a:pPr eaLnBrk="1" hangingPunct="1">
              <a:defRPr/>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2E8F25D9-93A2-465A-8CD3-E27C765DA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341DCED-1DB0-4BC9-BBB1-0850AE954DE1}" type="slidenum">
              <a:rPr lang="en-US" altLang="en-US">
                <a:latin typeface="Arial" panose="020B0604020202020204" pitchFamily="34" charset="0"/>
              </a:rPr>
              <a:pPr>
                <a:spcBef>
                  <a:spcPct val="0"/>
                </a:spcBef>
                <a:buFontTx/>
                <a:buNone/>
              </a:pPr>
              <a:t>2</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405B21CF-60FC-4D98-A91B-A457DB1C3FB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71E670B-4E6B-4FA2-A8E6-2F82A5468C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Introduction slide</a:t>
            </a:r>
          </a:p>
          <a:p>
            <a:pPr eaLnBrk="1" hangingPunct="1"/>
            <a:endParaRPr lang="en-US" altLang="en-US"/>
          </a:p>
          <a:p>
            <a:pPr eaLnBrk="1" hangingPunct="1"/>
            <a:r>
              <a:rPr lang="en-US" altLang="en-US"/>
              <a:t>Add your agency’s logo where the WIC North Carolina logo is presently </a:t>
            </a:r>
          </a:p>
          <a:p>
            <a:pPr eaLnBrk="1" hangingPunct="1"/>
            <a:endParaRPr lang="en-US" altLang="en-US"/>
          </a:p>
          <a:p>
            <a:pPr eaLnBrk="1" hangingPunct="1"/>
            <a:r>
              <a:rPr lang="en-US" altLang="en-US"/>
              <a:t>Template and Icon developed using artwork from NWA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a:extLst>
              <a:ext uri="{FF2B5EF4-FFF2-40B4-BE49-F238E27FC236}">
                <a16:creationId xmlns:a16="http://schemas.microsoft.com/office/drawing/2014/main" id="{2902958C-8CC7-4D27-BB10-A50B7F758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92FF1E6B-647B-493C-953B-9723A7146026}" type="slidenum">
              <a:rPr lang="en-US" altLang="en-US">
                <a:latin typeface="Arial" panose="020B0604020202020204" pitchFamily="34" charset="0"/>
              </a:rPr>
              <a:pPr>
                <a:spcBef>
                  <a:spcPct val="0"/>
                </a:spcBef>
                <a:buFontTx/>
                <a:buNone/>
              </a:pPr>
              <a:t>20</a:t>
            </a:fld>
            <a:endParaRPr lang="en-US" altLang="en-US">
              <a:latin typeface="Arial" panose="020B0604020202020204" pitchFamily="34" charset="0"/>
            </a:endParaRPr>
          </a:p>
        </p:txBody>
      </p:sp>
      <p:sp>
        <p:nvSpPr>
          <p:cNvPr id="52227" name="Rectangle 2">
            <a:extLst>
              <a:ext uri="{FF2B5EF4-FFF2-40B4-BE49-F238E27FC236}">
                <a16:creationId xmlns:a16="http://schemas.microsoft.com/office/drawing/2014/main" id="{EB1DD618-EB08-49F5-BFC0-044646C6F86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A6816C8-968A-48AE-884E-BD1BF74CD5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Describe the choices of wholegrains in the food package</a:t>
            </a:r>
          </a:p>
          <a:p>
            <a:pPr lvl="1" eaLnBrk="1" hangingPunct="1"/>
            <a:r>
              <a:rPr lang="en-US" altLang="en-US"/>
              <a:t>Choice of whole wheat bread, brown rice, whole wheat pasta, or whole wheat or corn tortillas</a:t>
            </a:r>
          </a:p>
          <a:p>
            <a:pPr lvl="1" eaLnBrk="1" hangingPunct="1"/>
            <a:r>
              <a:rPr lang="en-US" altLang="en-US"/>
              <a:t>Participants choose at the grocery store as long as whole grains are included in their food package. </a:t>
            </a:r>
          </a:p>
          <a:p>
            <a:pPr eaLnBrk="1" hangingPunct="1"/>
            <a:r>
              <a:rPr lang="en-US" altLang="en-US" i="1"/>
              <a:t>Image Credit</a:t>
            </a:r>
          </a:p>
          <a:p>
            <a:pPr lvl="1" eaLnBrk="1" hangingPunct="1"/>
            <a:r>
              <a:rPr lang="en-US" altLang="en-US" i="1"/>
              <a:t>Pasta - SpaghettiWholeWheat_Fotolia_41221876_Subscription_XL</a:t>
            </a:r>
          </a:p>
          <a:p>
            <a:pPr lvl="1" eaLnBrk="1" hangingPunct="1"/>
            <a:r>
              <a:rPr lang="en-US" altLang="en-US" i="1"/>
              <a:t>Whole Wheat Bread Image: Bread Sliced_Fotolia_7513047</a:t>
            </a:r>
          </a:p>
          <a:p>
            <a:pPr lvl="1" eaLnBrk="1" hangingPunct="1"/>
            <a:r>
              <a:rPr lang="en-US" altLang="en-US" i="1"/>
              <a:t>Brown Rice: Brown rice_Fotolia_43848590_Subscription_XXL.jpg</a:t>
            </a:r>
          </a:p>
          <a:p>
            <a:pPr lvl="1" eaLnBrk="1" hangingPunct="1"/>
            <a:r>
              <a:rPr lang="en-US" altLang="en-US" i="1"/>
              <a:t>Corn Tortillas:</a:t>
            </a:r>
            <a:r>
              <a:rPr lang="sv-SE" altLang="en-US" i="1"/>
              <a:t>Corn Tortillas_Fotolia_27035299.jpg</a:t>
            </a:r>
            <a:endParaRPr lang="en-US" altLang="en-US"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46F5B31D-B494-4CBD-A3B6-84865325A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A7DDAFC-C3D8-44CF-99CF-6C873A789AEA}" type="slidenum">
              <a:rPr lang="en-US" altLang="en-US">
                <a:latin typeface="Arial" panose="020B0604020202020204" pitchFamily="34" charset="0"/>
              </a:rPr>
              <a:pPr>
                <a:spcBef>
                  <a:spcPct val="0"/>
                </a:spcBef>
                <a:buFontTx/>
                <a:buNone/>
              </a:pPr>
              <a:t>21</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EAFACF8E-53E2-42D0-9311-83E576CFF2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FF28D7-F9E0-4A4D-AAC0-EC31317941C3}"/>
              </a:ext>
            </a:extLst>
          </p:cNvPr>
          <p:cNvSpPr>
            <a:spLocks noGrp="1" noChangeArrowheads="1"/>
          </p:cNvSpPr>
          <p:nvPr>
            <p:ph type="body" idx="1"/>
          </p:nvPr>
        </p:nvSpPr>
        <p:spPr>
          <a:ln/>
        </p:spPr>
        <p:txBody>
          <a:bodyPr/>
          <a:lstStyle/>
          <a:p>
            <a:pPr eaLnBrk="1" hangingPunct="1">
              <a:defRPr/>
            </a:pPr>
            <a:r>
              <a:rPr lang="en-US" altLang="en-US" dirty="0"/>
              <a:t>Describe mother –baby dyad:</a:t>
            </a:r>
          </a:p>
          <a:p>
            <a:pPr lvl="1" eaLnBrk="1" hangingPunct="1">
              <a:defRPr/>
            </a:pPr>
            <a:r>
              <a:rPr lang="en-US" altLang="en-US" dirty="0"/>
              <a:t>mother and infant are viewed as a pair (or dyad) for the first year after birth.</a:t>
            </a:r>
          </a:p>
          <a:p>
            <a:pPr lvl="1" eaLnBrk="1" hangingPunct="1">
              <a:defRPr/>
            </a:pPr>
            <a:r>
              <a:rPr lang="en-US" altLang="en-US" dirty="0"/>
              <a:t>Feeding option of the infant determines the infant’s food package AND the mother’s food package. </a:t>
            </a:r>
          </a:p>
          <a:p>
            <a:pPr lvl="1" eaLnBrk="1" hangingPunct="1">
              <a:defRPr/>
            </a:pPr>
            <a:r>
              <a:rPr lang="en-US" altLang="en-US" dirty="0"/>
              <a:t>Feeding option of the infant changes, the infant’s food package AND that the mother ‘s food package changes. </a:t>
            </a:r>
          </a:p>
          <a:p>
            <a:pPr eaLnBrk="1" hangingPunct="1">
              <a:defRPr/>
            </a:pPr>
            <a:endParaRPr lang="en-US" altLang="en-US" dirty="0"/>
          </a:p>
          <a:p>
            <a:pPr eaLnBrk="1" hangingPunct="1">
              <a:defRPr/>
            </a:pPr>
            <a:r>
              <a:rPr lang="en-US" altLang="en-US" dirty="0"/>
              <a:t>Describe the Fully breastfed infant food package</a:t>
            </a:r>
          </a:p>
          <a:p>
            <a:pPr lvl="1" eaLnBrk="1" hangingPunct="1">
              <a:defRPr/>
            </a:pPr>
            <a:r>
              <a:rPr lang="en-US" altLang="en-US" dirty="0"/>
              <a:t>No formula, infant cereal, stage 2 infant fruits and vegetables, and infant meats at 6 months</a:t>
            </a:r>
          </a:p>
          <a:p>
            <a:pPr lvl="1" eaLnBrk="1" hangingPunct="1">
              <a:defRPr/>
            </a:pPr>
            <a:r>
              <a:rPr lang="en-US" altLang="en-US" dirty="0"/>
              <a:t>Receive twice as much fruits and vegetables than infants not fully breastfeeding</a:t>
            </a:r>
          </a:p>
          <a:p>
            <a:pPr lvl="1" eaLnBrk="1" hangingPunct="1">
              <a:defRPr/>
            </a:pPr>
            <a:r>
              <a:rPr lang="en-US" altLang="en-US" dirty="0"/>
              <a:t>each infant who is fully breastfed gets this food package</a:t>
            </a:r>
          </a:p>
          <a:p>
            <a:pPr lvl="1" eaLnBrk="1" hangingPunct="1">
              <a:defRPr/>
            </a:pPr>
            <a:endParaRPr lang="en-US" altLang="en-US" dirty="0"/>
          </a:p>
          <a:p>
            <a:pPr marL="457200" lvl="1" indent="0" eaLnBrk="1" hangingPunct="1">
              <a:buFontTx/>
              <a:buNone/>
              <a:defRPr/>
            </a:pPr>
            <a:r>
              <a:rPr lang="en-US" altLang="en-US" i="1" dirty="0"/>
              <a:t>Image credit: W Mom and Child Breastfeeding3_Fotolia_16678824.jpg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13555CD1-89CE-49F8-84FE-CFB943786C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A5F4933-4AB9-4185-BC50-3304800F9E62}" type="slidenum">
              <a:rPr lang="en-US" altLang="en-US">
                <a:latin typeface="Arial" panose="020B0604020202020204" pitchFamily="34" charset="0"/>
              </a:rPr>
              <a:pPr>
                <a:spcBef>
                  <a:spcPct val="0"/>
                </a:spcBef>
                <a:buFontTx/>
                <a:buNone/>
              </a:pPr>
              <a:t>22</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849125FF-365D-4873-867B-63C2E19D0F7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4F805EC-3E9E-4880-A86A-816CC942ED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Describe differences in partially breastfeeding infant and fully formula fed infant food package.</a:t>
            </a:r>
          </a:p>
          <a:p>
            <a:pPr lvl="1" eaLnBrk="1" hangingPunct="1"/>
            <a:r>
              <a:rPr lang="en-US" altLang="en-US" dirty="0"/>
              <a:t>Food Packages for infants are tailored based on the needs of the mother and infant. </a:t>
            </a:r>
          </a:p>
          <a:p>
            <a:pPr lvl="1" eaLnBrk="1" hangingPunct="1"/>
            <a:r>
              <a:rPr lang="en-US" altLang="en-US" dirty="0"/>
              <a:t>Nutritionists have conversation with the nursing mother to determine the appropriate amount of formula to prescribe. </a:t>
            </a:r>
          </a:p>
          <a:p>
            <a:pPr lvl="1" eaLnBrk="1" hangingPunct="1"/>
            <a:r>
              <a:rPr lang="en-US" altLang="en-US" dirty="0"/>
              <a:t>Breastfeeding is encouraged and supported</a:t>
            </a:r>
          </a:p>
          <a:p>
            <a:pPr lvl="1" eaLnBrk="1" hangingPunct="1"/>
            <a:r>
              <a:rPr lang="en-US" altLang="en-US" dirty="0">
                <a:solidFill>
                  <a:srgbClr val="D31145"/>
                </a:solidFill>
              </a:rPr>
              <a:t>Infants will receive infant cereal and stage 2 infant fruits and vegetables at 6 months.  No meats. Less than a fully breastfed infant. </a:t>
            </a:r>
          </a:p>
          <a:p>
            <a:pPr eaLnBrk="1" hangingPunct="1">
              <a:spcBef>
                <a:spcPct val="40000"/>
              </a:spcBef>
            </a:pPr>
            <a:endParaRPr lang="en-US" altLang="en-US" dirty="0">
              <a:solidFill>
                <a:srgbClr val="D31145"/>
              </a:solidFill>
            </a:endParaRPr>
          </a:p>
          <a:p>
            <a:pPr eaLnBrk="1" hangingPunct="1"/>
            <a:r>
              <a:rPr lang="en-US" altLang="en-US" dirty="0"/>
              <a:t>Infants who are fully formula fed and receiving contract standard milk-or soy-based formula will also receive different amounts of formula depending on the age of the infant.</a:t>
            </a:r>
          </a:p>
          <a:p>
            <a:pPr lvl="1" eaLnBrk="1" hangingPunct="1"/>
            <a:r>
              <a:rPr lang="en-US" altLang="en-US" dirty="0"/>
              <a:t>Birth-3 months: </a:t>
            </a:r>
            <a:r>
              <a:rPr lang="en-US" altLang="en-US" dirty="0">
                <a:solidFill>
                  <a:srgbClr val="D31145"/>
                </a:solidFill>
              </a:rPr>
              <a:t>9 cans powder </a:t>
            </a:r>
          </a:p>
          <a:p>
            <a:pPr lvl="1" eaLnBrk="1" hangingPunct="1">
              <a:spcBef>
                <a:spcPct val="40000"/>
              </a:spcBef>
            </a:pPr>
            <a:r>
              <a:rPr lang="en-US" altLang="en-US" dirty="0"/>
              <a:t>4-5 months: </a:t>
            </a:r>
            <a:r>
              <a:rPr lang="en-US" altLang="en-US" dirty="0">
                <a:solidFill>
                  <a:srgbClr val="D31145"/>
                </a:solidFill>
              </a:rPr>
              <a:t>10 cans powder </a:t>
            </a:r>
          </a:p>
          <a:p>
            <a:pPr lvl="1" eaLnBrk="1" hangingPunct="1">
              <a:spcBef>
                <a:spcPct val="40000"/>
              </a:spcBef>
            </a:pPr>
            <a:r>
              <a:rPr lang="en-US" altLang="en-US" dirty="0"/>
              <a:t>6-11 months: </a:t>
            </a:r>
            <a:r>
              <a:rPr lang="en-US" altLang="en-US" dirty="0">
                <a:solidFill>
                  <a:srgbClr val="D31145"/>
                </a:solidFill>
              </a:rPr>
              <a:t>7 cans powder </a:t>
            </a:r>
          </a:p>
          <a:p>
            <a:pPr eaLnBrk="1" hangingPunct="1">
              <a:spcBef>
                <a:spcPct val="40000"/>
              </a:spcBef>
            </a:pPr>
            <a:endParaRPr lang="en-US" altLang="en-US" b="1" dirty="0">
              <a:solidFill>
                <a:srgbClr val="D31145"/>
              </a:solidFill>
            </a:endParaRPr>
          </a:p>
          <a:p>
            <a:pPr eaLnBrk="1" hangingPunct="1">
              <a:spcBef>
                <a:spcPct val="40000"/>
              </a:spcBef>
            </a:pPr>
            <a:endParaRPr lang="en-US" altLang="en-US" dirty="0">
              <a:solidFill>
                <a:srgbClr val="D31145"/>
              </a:solidFill>
            </a:endParaRPr>
          </a:p>
          <a:p>
            <a:pPr eaLnBrk="1" hangingPunct="1">
              <a:spcBef>
                <a:spcPct val="40000"/>
              </a:spcBef>
            </a:pPr>
            <a:endParaRPr lang="en-US" altLang="en-US" dirty="0"/>
          </a:p>
          <a:p>
            <a:pPr eaLnBrk="1" hangingPunct="1">
              <a:spcBef>
                <a:spcPct val="40000"/>
              </a:spcBef>
            </a:pPr>
            <a:endParaRPr lang="en-US" altLang="en-US" b="1" dirty="0"/>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441F1B4F-689E-4C7E-9589-83A987689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9AC4BEC-0E90-4510-A5A6-7F548FBF2248}" type="slidenum">
              <a:rPr lang="en-US" altLang="en-US">
                <a:latin typeface="Arial" panose="020B0604020202020204" pitchFamily="34" charset="0"/>
              </a:rPr>
              <a:pPr>
                <a:spcBef>
                  <a:spcPct val="0"/>
                </a:spcBef>
                <a:buFontTx/>
                <a:buNone/>
              </a:pPr>
              <a:t>23</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47A0B4C7-3753-47F8-B03F-E77068CBFF8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8811B51-7419-4A49-8C63-BA526A6BC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Describe medical conditions that require a formula other than a standard milk- or soy- based formula and or WIC Eligible Nutritionals.</a:t>
            </a:r>
          </a:p>
          <a:p>
            <a:pPr lvl="1" eaLnBrk="1" hangingPunct="1"/>
            <a:r>
              <a:rPr lang="en-US" altLang="en-US" dirty="0"/>
              <a:t>Refer to List of WIC exempt Infant formulas and WIC-eligible Nutritionals (https://www.nutritionnc.com/wic/pdf/ExemptFormulasforVendors-10-2017.pdf) </a:t>
            </a:r>
          </a:p>
          <a:p>
            <a:pPr eaLnBrk="1" hangingPunct="1"/>
            <a:r>
              <a:rPr lang="en-US" altLang="en-US" dirty="0"/>
              <a:t>Describe WIC Program Exchange of Information Form</a:t>
            </a:r>
          </a:p>
          <a:p>
            <a:pPr lvl="1" eaLnBrk="1" hangingPunct="1"/>
            <a:r>
              <a:rPr lang="en-US" altLang="en-US" dirty="0"/>
              <a:t>Found on the Community Nutrition Services website (https://www.nutritionnc.com/wic/pdf/WIC-ProgramExchangeofInfo-DHHS3492Form-2015-12.pdf)</a:t>
            </a:r>
          </a:p>
          <a:p>
            <a:pPr lvl="1" eaLnBrk="1" hangingPunct="1"/>
            <a:r>
              <a:rPr lang="en-US" altLang="en-US" dirty="0"/>
              <a:t>Consider providing copies of forms if applicable</a:t>
            </a:r>
          </a:p>
          <a:p>
            <a:pPr lvl="1" eaLnBrk="1" hangingPunct="1"/>
            <a:r>
              <a:rPr lang="en-US" altLang="en-US" dirty="0"/>
              <a:t>Consider discussing how to complete the form if applicable</a:t>
            </a:r>
          </a:p>
          <a:p>
            <a:pPr lvl="1" eaLnBrk="1" hangingPunct="1"/>
            <a:r>
              <a:rPr lang="en-US" altLang="en-US" dirty="0"/>
              <a:t>Refer to website </a:t>
            </a:r>
            <a:r>
              <a:rPr lang="en-US" altLang="en-US" dirty="0">
                <a:solidFill>
                  <a:srgbClr val="7030A0"/>
                </a:solidFill>
              </a:rPr>
              <a:t>https://www.nutritionnc.com/wic/providers.htm</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a:extLst>
              <a:ext uri="{FF2B5EF4-FFF2-40B4-BE49-F238E27FC236}">
                <a16:creationId xmlns:a16="http://schemas.microsoft.com/office/drawing/2014/main" id="{F6583837-EF92-4888-A3EE-E4DD0FD88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B9A7D463-9C99-4430-8848-C5FA19BA9F51}" type="slidenum">
              <a:rPr lang="en-US" altLang="en-US">
                <a:latin typeface="Arial" panose="020B0604020202020204" pitchFamily="34" charset="0"/>
              </a:rPr>
              <a:pPr>
                <a:spcBef>
                  <a:spcPct val="0"/>
                </a:spcBef>
                <a:buFontTx/>
                <a:buNone/>
              </a:pPr>
              <a:t>24</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93A6B399-B55A-4AB3-ADF2-B4670A641A7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8A92146-3C45-42F2-B834-C76EB22EB1C9}"/>
              </a:ext>
            </a:extLst>
          </p:cNvPr>
          <p:cNvSpPr>
            <a:spLocks noGrp="1" noChangeArrowheads="1"/>
          </p:cNvSpPr>
          <p:nvPr>
            <p:ph type="body" idx="1"/>
          </p:nvPr>
        </p:nvSpPr>
        <p:spPr>
          <a:xfrm>
            <a:off x="623888" y="4416425"/>
            <a:ext cx="5919787" cy="4181475"/>
          </a:xfrm>
          <a:ln/>
        </p:spPr>
        <p:txBody>
          <a:bodyPr/>
          <a:lstStyle/>
          <a:p>
            <a:pPr eaLnBrk="1" hangingPunct="1">
              <a:defRPr/>
            </a:pPr>
            <a:r>
              <a:rPr lang="en-US" altLang="en-US" dirty="0"/>
              <a:t>Describe benefits of eWIC:</a:t>
            </a:r>
          </a:p>
          <a:p>
            <a:pPr lvl="1" eaLnBrk="1" hangingPunct="1">
              <a:defRPr/>
            </a:pPr>
            <a:r>
              <a:rPr lang="en-US" altLang="en-US" dirty="0"/>
              <a:t>Shopping for WIC foods is easy with the eWIC card</a:t>
            </a:r>
          </a:p>
          <a:p>
            <a:pPr lvl="1" eaLnBrk="1" hangingPunct="1">
              <a:defRPr/>
            </a:pPr>
            <a:r>
              <a:rPr lang="en-US" altLang="en-US" dirty="0"/>
              <a:t>works like a debit card </a:t>
            </a:r>
          </a:p>
          <a:p>
            <a:pPr lvl="1" eaLnBrk="1" hangingPunct="1">
              <a:defRPr/>
            </a:pPr>
            <a:r>
              <a:rPr lang="en-US" altLang="en-US" dirty="0"/>
              <a:t>Participants  purchase only what they </a:t>
            </a:r>
          </a:p>
          <a:p>
            <a:pPr lvl="1" eaLnBrk="1" hangingPunct="1">
              <a:defRPr/>
            </a:pPr>
            <a:r>
              <a:rPr lang="en-US" altLang="en-US" dirty="0" err="1"/>
              <a:t>Bnft</a:t>
            </a:r>
            <a:r>
              <a:rPr lang="en-US" altLang="en-US" dirty="0"/>
              <a:t> app available</a:t>
            </a:r>
          </a:p>
          <a:p>
            <a:pPr lvl="1" eaLnBrk="1" hangingPunct="1">
              <a:defRPr/>
            </a:pPr>
            <a:endParaRPr lang="en-US" altLang="en-US" dirty="0"/>
          </a:p>
          <a:p>
            <a:pPr lvl="1" eaLnBrk="1" hangingPunct="1">
              <a:defRPr/>
            </a:pPr>
            <a:r>
              <a:rPr lang="en-US" altLang="en-US" i="1" dirty="0"/>
              <a:t>Image credit: </a:t>
            </a:r>
            <a:br>
              <a:rPr lang="en-US" altLang="en-US" i="1" dirty="0"/>
            </a:br>
            <a:r>
              <a:rPr lang="en-US" altLang="en-US" i="1" dirty="0"/>
              <a:t>	</a:t>
            </a:r>
            <a:r>
              <a:rPr lang="en-US" i="1" dirty="0"/>
              <a:t>Phone_Fotolia_115065257</a:t>
            </a:r>
          </a:p>
          <a:p>
            <a:pPr marL="440695" lvl="1" indent="0">
              <a:buFontTx/>
              <a:buNone/>
              <a:defRPr/>
            </a:pPr>
            <a:r>
              <a:rPr lang="en-US" i="1" dirty="0"/>
              <a:t>	</a:t>
            </a:r>
            <a:r>
              <a:rPr lang="en-US" i="1" dirty="0" err="1"/>
              <a:t>Bnft</a:t>
            </a:r>
            <a:r>
              <a:rPr lang="en-US" i="1" dirty="0"/>
              <a:t> Trademark info: </a:t>
            </a:r>
            <a:r>
              <a:rPr lang="en-US" i="1" u="sng" dirty="0">
                <a:hlinkClick r:id="rId3"/>
              </a:rPr>
              <a:t>https://trademarks.justia.com/873/31/bnft-87331171.html</a:t>
            </a:r>
            <a:endParaRPr lang="en-US" i="1" dirty="0"/>
          </a:p>
          <a:p>
            <a:pPr marL="0" indent="0" eaLnBrk="1" hangingPunct="1">
              <a:buFontTx/>
              <a:buNone/>
              <a:defRPr/>
            </a:pPr>
            <a:r>
              <a:rPr lang="en-US" altLang="en-US" i="1" dirty="0"/>
              <a:t>	eWIC </a:t>
            </a:r>
            <a:r>
              <a:rPr lang="en-US" altLang="en-US" i="1" dirty="0" err="1"/>
              <a:t>Card_NSB</a:t>
            </a:r>
            <a:r>
              <a:rPr lang="en-US" altLang="en-US" i="1" dirty="0"/>
              <a:t> Graphic artist</a:t>
            </a:r>
          </a:p>
          <a:p>
            <a:pPr marL="0" indent="0" eaLnBrk="1" hangingPunct="1">
              <a:buFontTx/>
              <a:buNone/>
              <a:defRPr/>
            </a:pPr>
            <a:r>
              <a:rPr lang="en-US" altLang="en-US" i="1" dirty="0"/>
              <a:t>	Mom and baby with eWIC </a:t>
            </a:r>
            <a:r>
              <a:rPr lang="en-US" altLang="en-US" i="1" dirty="0" err="1"/>
              <a:t>Card_scotland</a:t>
            </a:r>
            <a:r>
              <a:rPr lang="en-US" altLang="en-US" i="1" dirty="0"/>
              <a:t> county </a:t>
            </a:r>
            <a:r>
              <a:rPr lang="en-US" altLang="en-US" i="1" dirty="0" err="1"/>
              <a:t>ewic</a:t>
            </a:r>
            <a:r>
              <a:rPr lang="en-US" altLang="en-US" i="1" dirty="0"/>
              <a:t> pic.jpg (photo consent on file)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9EDB414F-B55C-44F9-B9B3-3825A670D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58F4CD9-1D0D-41D7-AA2C-C2F23FAB0438}" type="slidenum">
              <a:rPr lang="en-US" altLang="en-US">
                <a:latin typeface="Arial" panose="020B0604020202020204" pitchFamily="34" charset="0"/>
              </a:rPr>
              <a:pPr>
                <a:spcBef>
                  <a:spcPct val="0"/>
                </a:spcBef>
                <a:buFontTx/>
                <a:buNone/>
              </a:pPr>
              <a:t>25</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CFB5D98D-5CA9-435B-A32A-61BE8F0C463D}"/>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D5F0936-9D54-4DAE-A807-941504052076}"/>
              </a:ext>
            </a:extLst>
          </p:cNvPr>
          <p:cNvSpPr>
            <a:spLocks noGrp="1" noChangeArrowheads="1"/>
          </p:cNvSpPr>
          <p:nvPr>
            <p:ph type="body" idx="1"/>
          </p:nvPr>
        </p:nvSpPr>
        <p:spPr>
          <a:ln/>
        </p:spPr>
        <p:txBody>
          <a:bodyPr/>
          <a:lstStyle/>
          <a:p>
            <a:pPr eaLnBrk="1" hangingPunct="1">
              <a:lnSpc>
                <a:spcPct val="90000"/>
              </a:lnSpc>
              <a:defRPr/>
            </a:pPr>
            <a:r>
              <a:rPr lang="en-US" altLang="en-US" dirty="0"/>
              <a:t>The next benefit is Breastfeeding Promotion and Support. </a:t>
            </a:r>
          </a:p>
          <a:p>
            <a:pPr eaLnBrk="1" hangingPunct="1">
              <a:lnSpc>
                <a:spcPct val="90000"/>
              </a:lnSpc>
              <a:defRPr/>
            </a:pPr>
            <a:r>
              <a:rPr lang="en-US" altLang="en-US" dirty="0"/>
              <a:t>Discuss current recommendations for breastfeeding </a:t>
            </a:r>
          </a:p>
          <a:p>
            <a:pPr eaLnBrk="1" hangingPunct="1">
              <a:lnSpc>
                <a:spcPct val="90000"/>
              </a:lnSpc>
              <a:defRPr/>
            </a:pPr>
            <a:r>
              <a:rPr lang="en-US" altLang="en-US" dirty="0"/>
              <a:t>Describe WIC’s role in breastfeeding promotion and support</a:t>
            </a:r>
          </a:p>
          <a:p>
            <a:pPr lvl="1" eaLnBrk="1" hangingPunct="1">
              <a:lnSpc>
                <a:spcPct val="90000"/>
              </a:lnSpc>
              <a:defRPr/>
            </a:pPr>
            <a:r>
              <a:rPr lang="en-US" altLang="en-US" dirty="0"/>
              <a:t>Increase the initiation, duration and exclusivity of breastfeeding  </a:t>
            </a:r>
          </a:p>
          <a:p>
            <a:pPr lvl="1" eaLnBrk="1" hangingPunct="1">
              <a:lnSpc>
                <a:spcPct val="90000"/>
              </a:lnSpc>
              <a:defRPr/>
            </a:pPr>
            <a:r>
              <a:rPr lang="en-US" altLang="en-US" dirty="0"/>
              <a:t>All WIC agencies have trained personnel ready to help moms make informed decisions about their infant feeding choice. </a:t>
            </a:r>
          </a:p>
          <a:p>
            <a:pPr lvl="1" eaLnBrk="1" hangingPunct="1">
              <a:lnSpc>
                <a:spcPct val="90000"/>
              </a:lnSpc>
              <a:defRPr/>
            </a:pPr>
            <a:r>
              <a:rPr lang="en-US" altLang="en-US" dirty="0"/>
              <a:t>Instructs mothers in the basics of breastfeeding.</a:t>
            </a:r>
          </a:p>
          <a:p>
            <a:pPr marL="0" indent="0" eaLnBrk="1" hangingPunct="1">
              <a:lnSpc>
                <a:spcPct val="90000"/>
              </a:lnSpc>
              <a:buFontTx/>
              <a:buNone/>
              <a:defRPr/>
            </a:pPr>
            <a:endParaRPr lang="en-US" altLang="en-US" dirty="0"/>
          </a:p>
          <a:p>
            <a:pPr eaLnBrk="1" hangingPunct="1">
              <a:lnSpc>
                <a:spcPct val="90000"/>
              </a:lnSpc>
              <a:defRPr/>
            </a:pPr>
            <a:r>
              <a:rPr lang="en-US" altLang="en-US" dirty="0"/>
              <a:t>Describe in detail education provided to moms</a:t>
            </a:r>
          </a:p>
          <a:p>
            <a:pPr lvl="1" eaLnBrk="1" hangingPunct="1">
              <a:lnSpc>
                <a:spcPct val="90000"/>
              </a:lnSpc>
              <a:defRPr/>
            </a:pPr>
            <a:r>
              <a:rPr lang="en-US" altLang="en-US" dirty="0"/>
              <a:t>Highlight classes your agency offers</a:t>
            </a:r>
          </a:p>
          <a:p>
            <a:pPr lvl="1" eaLnBrk="1" hangingPunct="1">
              <a:lnSpc>
                <a:spcPct val="90000"/>
              </a:lnSpc>
              <a:defRPr/>
            </a:pPr>
            <a:r>
              <a:rPr lang="en-US" altLang="en-US" dirty="0"/>
              <a:t>Give examples of topics covered: the benefits of breastfeeding, ways to make breastfeeding comfortable, how to tell if the infant is getting enough, and fitting breastfeeding into mom’s lifestyle etc</a:t>
            </a:r>
            <a:r>
              <a:rPr lang="en-US" altLang="en-US" sz="1100" dirty="0"/>
              <a:t>.</a:t>
            </a:r>
          </a:p>
          <a:p>
            <a:pPr marL="0" indent="0" eaLnBrk="1" hangingPunct="1">
              <a:lnSpc>
                <a:spcPct val="90000"/>
              </a:lnSpc>
              <a:buFontTx/>
              <a:buNone/>
              <a:defRPr/>
            </a:pPr>
            <a:endParaRPr lang="en-US" altLang="en-US" sz="1100" i="1" dirty="0"/>
          </a:p>
          <a:p>
            <a:pPr eaLnBrk="1" hangingPunct="1">
              <a:lnSpc>
                <a:spcPct val="90000"/>
              </a:lnSpc>
              <a:defRPr/>
            </a:pPr>
            <a:r>
              <a:rPr lang="en-US" altLang="en-US" sz="1100" i="1" dirty="0"/>
              <a:t>Image Credit: NWA Social Media Posts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776B96D3-6D4F-45DC-812B-DD67A483C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B2AA197-2BAC-442C-86D9-A82F02FE96A1}" type="slidenum">
              <a:rPr lang="en-US" altLang="en-US">
                <a:latin typeface="Arial" panose="020B0604020202020204" pitchFamily="34" charset="0"/>
              </a:rPr>
              <a:pPr>
                <a:spcBef>
                  <a:spcPct val="0"/>
                </a:spcBef>
                <a:buFontTx/>
                <a:buNone/>
              </a:pPr>
              <a:t>26</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D69CCE91-1C89-4A8F-A396-13A71D86BE1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C47A6C6-F348-467D-8678-3619833F56E6}"/>
              </a:ext>
            </a:extLst>
          </p:cNvPr>
          <p:cNvSpPr>
            <a:spLocks noGrp="1" noChangeArrowheads="1"/>
          </p:cNvSpPr>
          <p:nvPr>
            <p:ph type="body" idx="1"/>
          </p:nvPr>
        </p:nvSpPr>
        <p:spPr>
          <a:ln/>
        </p:spPr>
        <p:txBody>
          <a:bodyPr/>
          <a:lstStyle/>
          <a:p>
            <a:pPr lvl="1" eaLnBrk="1" hangingPunct="1">
              <a:lnSpc>
                <a:spcPct val="90000"/>
              </a:lnSpc>
              <a:defRPr/>
            </a:pPr>
            <a:r>
              <a:rPr lang="en-US" altLang="en-US" dirty="0"/>
              <a:t>Highlight ways your agency promotes breastfeeding and supports breastfeeding mothers and infants:</a:t>
            </a:r>
          </a:p>
          <a:p>
            <a:pPr lvl="2" eaLnBrk="1" hangingPunct="1">
              <a:lnSpc>
                <a:spcPct val="90000"/>
              </a:lnSpc>
              <a:defRPr/>
            </a:pPr>
            <a:r>
              <a:rPr lang="en-US" altLang="en-US" dirty="0"/>
              <a:t>Trained BF staff (highlight IBCLCs on staff)</a:t>
            </a:r>
          </a:p>
          <a:p>
            <a:pPr lvl="2" eaLnBrk="1" hangingPunct="1">
              <a:lnSpc>
                <a:spcPct val="90000"/>
              </a:lnSpc>
              <a:defRPr/>
            </a:pPr>
            <a:r>
              <a:rPr lang="en-US" altLang="en-US" dirty="0"/>
              <a:t>Provide breastfeeding friendly environment </a:t>
            </a:r>
            <a:r>
              <a:rPr lang="en-US" altLang="en-US" b="1" dirty="0"/>
              <a:t>(consider adding pics of your agencies breastfeeding room)</a:t>
            </a:r>
          </a:p>
          <a:p>
            <a:pPr lvl="2" eaLnBrk="1" hangingPunct="1">
              <a:lnSpc>
                <a:spcPct val="90000"/>
              </a:lnSpc>
              <a:defRPr/>
            </a:pPr>
            <a:r>
              <a:rPr lang="en-US" altLang="en-US" dirty="0"/>
              <a:t>Highlight support groups available through your agency</a:t>
            </a:r>
          </a:p>
          <a:p>
            <a:pPr lvl="2" eaLnBrk="1" hangingPunct="1">
              <a:lnSpc>
                <a:spcPct val="90000"/>
              </a:lnSpc>
              <a:defRPr/>
            </a:pPr>
            <a:r>
              <a:rPr lang="en-US" altLang="en-US" dirty="0"/>
              <a:t>Offer supplies such as breast pumps, breast pads, and supplemental feeding devices.  </a:t>
            </a:r>
          </a:p>
          <a:p>
            <a:pPr lvl="3" indent="-226468" eaLnBrk="1" hangingPunct="1">
              <a:lnSpc>
                <a:spcPct val="90000"/>
              </a:lnSpc>
              <a:defRPr/>
            </a:pPr>
            <a:r>
              <a:rPr lang="en-US" altLang="en-US" dirty="0"/>
              <a:t>Discuss each breast pump and supplies available </a:t>
            </a:r>
          </a:p>
          <a:p>
            <a:pPr lvl="3" indent="-226468" eaLnBrk="1" hangingPunct="1">
              <a:lnSpc>
                <a:spcPct val="90000"/>
              </a:lnSpc>
              <a:defRPr/>
            </a:pPr>
            <a:r>
              <a:rPr lang="en-US" altLang="en-US" dirty="0"/>
              <a:t>Describe requirements if applicable</a:t>
            </a:r>
          </a:p>
          <a:p>
            <a:pPr lvl="3" indent="-226468" eaLnBrk="1" hangingPunct="1">
              <a:lnSpc>
                <a:spcPct val="90000"/>
              </a:lnSpc>
              <a:defRPr/>
            </a:pPr>
            <a:endParaRPr lang="en-US" altLang="en-US" dirty="0">
              <a:cs typeface="Arial" charset="0"/>
            </a:endParaRPr>
          </a:p>
          <a:p>
            <a:pPr marL="1373732" lvl="3" indent="0" eaLnBrk="1" hangingPunct="1">
              <a:lnSpc>
                <a:spcPct val="90000"/>
              </a:lnSpc>
              <a:buFontTx/>
              <a:buNone/>
              <a:defRPr/>
            </a:pPr>
            <a:r>
              <a:rPr lang="en-US" altLang="en-US" i="1" dirty="0">
                <a:cs typeface="Arial" charset="0"/>
              </a:rPr>
              <a:t>Image credit: WIC Works Photo - AA PC - AA mom bf</a:t>
            </a:r>
          </a:p>
          <a:p>
            <a:pPr marL="931717" lvl="2" indent="0" eaLnBrk="1" hangingPunct="1">
              <a:lnSpc>
                <a:spcPct val="90000"/>
              </a:lnSpc>
              <a:buFontTx/>
              <a:buNone/>
              <a:defRPr/>
            </a:pPr>
            <a:endParaRPr lang="en-US" altLang="en-US" dirty="0">
              <a:cs typeface="Arial" charset="0"/>
            </a:endParaRPr>
          </a:p>
          <a:p>
            <a:pPr eaLnBrk="1" hangingPunct="1">
              <a:lnSpc>
                <a:spcPct val="90000"/>
              </a:lnSpc>
              <a:defRPr/>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4074C6BF-3BDE-4AD1-B73F-720A4E8C8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778E1A9-DFE9-42ED-B086-79752A36BD50}" type="slidenum">
              <a:rPr lang="en-US" altLang="en-US">
                <a:latin typeface="Arial" panose="020B0604020202020204" pitchFamily="34" charset="0"/>
              </a:rPr>
              <a:pPr>
                <a:spcBef>
                  <a:spcPct val="0"/>
                </a:spcBef>
                <a:buFontTx/>
                <a:buNone/>
              </a:pPr>
              <a:t>27</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C18ADE1E-CE88-40DA-A0E1-2805468BCAD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17CB1F9-5AEE-4654-A371-EDECF8D6C0AD}"/>
              </a:ext>
            </a:extLst>
          </p:cNvPr>
          <p:cNvSpPr>
            <a:spLocks noGrp="1" noChangeArrowheads="1"/>
          </p:cNvSpPr>
          <p:nvPr>
            <p:ph type="body" idx="1"/>
          </p:nvPr>
        </p:nvSpPr>
        <p:spPr>
          <a:ln/>
        </p:spPr>
        <p:txBody>
          <a:bodyPr/>
          <a:lstStyle/>
          <a:p>
            <a:pPr eaLnBrk="1" hangingPunct="1">
              <a:lnSpc>
                <a:spcPct val="90000"/>
              </a:lnSpc>
              <a:defRPr/>
            </a:pPr>
            <a:r>
              <a:rPr lang="en-US" altLang="en-US" b="1" i="1" dirty="0"/>
              <a:t>OMIT SLIDE IF YOUR AGENCY DOES NOT PARTICIPATE IN BFPC PROGRAM</a:t>
            </a:r>
          </a:p>
          <a:p>
            <a:pPr eaLnBrk="1" hangingPunct="1">
              <a:lnSpc>
                <a:spcPct val="90000"/>
              </a:lnSpc>
              <a:defRPr/>
            </a:pPr>
            <a:r>
              <a:rPr lang="en-US" altLang="en-US" dirty="0"/>
              <a:t>Highlight benefits of Breastfeeding Peer Counselor Program</a:t>
            </a:r>
          </a:p>
          <a:p>
            <a:pPr lvl="1" eaLnBrk="1" hangingPunct="1">
              <a:lnSpc>
                <a:spcPct val="90000"/>
              </a:lnSpc>
              <a:defRPr/>
            </a:pPr>
            <a:r>
              <a:rPr lang="en-US" altLang="en-US" dirty="0"/>
              <a:t>North Carolina currently has </a:t>
            </a:r>
            <a:r>
              <a:rPr lang="en-US" altLang="en-US" b="1" i="1" u="sng" dirty="0">
                <a:highlight>
                  <a:srgbClr val="FFFF00"/>
                </a:highlight>
              </a:rPr>
              <a:t>82 agencies </a:t>
            </a:r>
            <a:r>
              <a:rPr lang="en-US" altLang="en-US" dirty="0"/>
              <a:t>funded for the Breastfeeding Peer Counselor Program..  </a:t>
            </a:r>
          </a:p>
          <a:p>
            <a:pPr lvl="1" eaLnBrk="1" hangingPunct="1">
              <a:lnSpc>
                <a:spcPct val="90000"/>
              </a:lnSpc>
              <a:defRPr/>
            </a:pPr>
            <a:r>
              <a:rPr lang="en-US" altLang="en-US" dirty="0"/>
              <a:t>Peer Counselors are mothers who are currently breastfeeding or who have done so in the past. </a:t>
            </a:r>
          </a:p>
          <a:p>
            <a:pPr lvl="2" eaLnBrk="1" hangingPunct="1">
              <a:lnSpc>
                <a:spcPct val="90000"/>
              </a:lnSpc>
              <a:defRPr/>
            </a:pPr>
            <a:r>
              <a:rPr lang="en-US" altLang="en-US" dirty="0"/>
              <a:t>Trained to provide information, encouragement, and support to new mothers</a:t>
            </a:r>
          </a:p>
          <a:p>
            <a:pPr lvl="2" eaLnBrk="1" hangingPunct="1">
              <a:lnSpc>
                <a:spcPct val="90000"/>
              </a:lnSpc>
              <a:defRPr/>
            </a:pPr>
            <a:r>
              <a:rPr lang="en-US" altLang="en-US" dirty="0"/>
              <a:t>Peer-to-peer support is an essential component to a successful breastfeeding program. </a:t>
            </a:r>
          </a:p>
          <a:p>
            <a:pPr lvl="1" eaLnBrk="1" hangingPunct="1">
              <a:lnSpc>
                <a:spcPct val="90000"/>
              </a:lnSpc>
              <a:defRPr/>
            </a:pPr>
            <a:r>
              <a:rPr lang="en-US" altLang="en-US" dirty="0"/>
              <a:t>When are BFPC’s available in your agency? </a:t>
            </a:r>
          </a:p>
          <a:p>
            <a:pPr marL="440695" lvl="1" indent="0" eaLnBrk="1" hangingPunct="1">
              <a:lnSpc>
                <a:spcPct val="90000"/>
              </a:lnSpc>
              <a:buFontTx/>
              <a:buNone/>
              <a:defRPr/>
            </a:pPr>
            <a:endParaRPr lang="en-US" altLang="en-US" dirty="0"/>
          </a:p>
          <a:p>
            <a:pPr lvl="1" eaLnBrk="1" hangingPunct="1">
              <a:lnSpc>
                <a:spcPct val="90000"/>
              </a:lnSpc>
              <a:buFontTx/>
              <a:buNone/>
              <a:defRPr/>
            </a:pPr>
            <a:endParaRPr lang="en-US" altLang="en-US" dirty="0"/>
          </a:p>
          <a:p>
            <a:pPr lvl="1" eaLnBrk="1" hangingPunct="1">
              <a:lnSpc>
                <a:spcPct val="90000"/>
              </a:lnSpc>
              <a:buFontTx/>
              <a:buNone/>
              <a:defRPr/>
            </a:pPr>
            <a:r>
              <a:rPr lang="en-US" altLang="en-US" i="1" dirty="0"/>
              <a:t>Image Credit: NWA_peercounselors.jpg</a:t>
            </a:r>
          </a:p>
          <a:p>
            <a:pPr eaLnBrk="1" hangingPunct="1">
              <a:lnSpc>
                <a:spcPct val="90000"/>
              </a:lnSpc>
              <a:defRPr/>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79D9E63E-2FCE-46FA-9A9A-369254601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8589BF5-5C56-43D2-BAA1-26BF541CA423}" type="slidenum">
              <a:rPr lang="en-US" altLang="en-US">
                <a:latin typeface="Arial" panose="020B0604020202020204" pitchFamily="34" charset="0"/>
              </a:rPr>
              <a:pPr>
                <a:spcBef>
                  <a:spcPct val="0"/>
                </a:spcBef>
                <a:buFontTx/>
                <a:buNone/>
              </a:pPr>
              <a:t>28</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8B39DBB9-3394-4063-8044-304C2D2E484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4DA227DD-E495-48B1-B4BE-33B3CD896567}"/>
              </a:ext>
            </a:extLst>
          </p:cNvPr>
          <p:cNvSpPr>
            <a:spLocks noGrp="1" noChangeArrowheads="1"/>
          </p:cNvSpPr>
          <p:nvPr>
            <p:ph type="body" idx="1"/>
          </p:nvPr>
        </p:nvSpPr>
        <p:spPr>
          <a:ln/>
        </p:spPr>
        <p:txBody>
          <a:bodyPr/>
          <a:lstStyle/>
          <a:p>
            <a:pPr eaLnBrk="1" hangingPunct="1">
              <a:lnSpc>
                <a:spcPct val="90000"/>
              </a:lnSpc>
              <a:defRPr/>
            </a:pPr>
            <a:r>
              <a:rPr lang="en-US" altLang="en-US" sz="1300" dirty="0"/>
              <a:t>Describe how often participants receive nutrition education</a:t>
            </a:r>
          </a:p>
          <a:p>
            <a:pPr lvl="1" eaLnBrk="1" hangingPunct="1">
              <a:lnSpc>
                <a:spcPct val="90000"/>
              </a:lnSpc>
              <a:defRPr/>
            </a:pPr>
            <a:r>
              <a:rPr lang="en-US" altLang="en-US" sz="1300" dirty="0"/>
              <a:t>Required nutrition education contacts</a:t>
            </a:r>
          </a:p>
          <a:p>
            <a:pPr lvl="1" eaLnBrk="1" hangingPunct="1">
              <a:lnSpc>
                <a:spcPct val="90000"/>
              </a:lnSpc>
              <a:defRPr/>
            </a:pPr>
            <a:r>
              <a:rPr lang="en-US" altLang="en-US" sz="1300" dirty="0"/>
              <a:t>High risk vs low risk</a:t>
            </a:r>
          </a:p>
          <a:p>
            <a:pPr eaLnBrk="1" hangingPunct="1">
              <a:lnSpc>
                <a:spcPct val="90000"/>
              </a:lnSpc>
              <a:defRPr/>
            </a:pPr>
            <a:r>
              <a:rPr lang="en-US" altLang="en-US" sz="1300" dirty="0"/>
              <a:t>Describe the different ways your agency provides nutrition education;</a:t>
            </a:r>
          </a:p>
          <a:p>
            <a:pPr lvl="1" eaLnBrk="1" hangingPunct="1">
              <a:lnSpc>
                <a:spcPct val="90000"/>
              </a:lnSpc>
              <a:defRPr/>
            </a:pPr>
            <a:r>
              <a:rPr lang="en-US" altLang="en-US" sz="1300" dirty="0"/>
              <a:t>One-on-one counseling, group classes are offered in some NC WIC agencies. </a:t>
            </a:r>
          </a:p>
          <a:p>
            <a:pPr lvl="1" eaLnBrk="1" hangingPunct="1">
              <a:lnSpc>
                <a:spcPct val="90000"/>
              </a:lnSpc>
              <a:defRPr/>
            </a:pPr>
            <a:r>
              <a:rPr lang="en-US" altLang="en-US" sz="1300" dirty="0"/>
              <a:t>On-line Nutrition Education through wichealth.org NC WIC </a:t>
            </a:r>
          </a:p>
          <a:p>
            <a:pPr lvl="2" eaLnBrk="1" hangingPunct="1">
              <a:lnSpc>
                <a:spcPct val="90000"/>
              </a:lnSpc>
              <a:defRPr/>
            </a:pPr>
            <a:r>
              <a:rPr lang="en-US" altLang="en-US" sz="1300" dirty="0"/>
              <a:t> allows participants to complete the required second nutrition education contact at their convenience. </a:t>
            </a:r>
          </a:p>
          <a:p>
            <a:pPr lvl="1" eaLnBrk="1" hangingPunct="1">
              <a:lnSpc>
                <a:spcPct val="90000"/>
              </a:lnSpc>
              <a:defRPr/>
            </a:pPr>
            <a:r>
              <a:rPr lang="en-US" altLang="en-US" sz="1300" dirty="0"/>
              <a:t>Mini lessons are developed by nutritionists and presented one-on-one by trained management support staff</a:t>
            </a:r>
          </a:p>
          <a:p>
            <a:pPr lvl="1" eaLnBrk="1" hangingPunct="1">
              <a:lnSpc>
                <a:spcPct val="90000"/>
              </a:lnSpc>
              <a:defRPr/>
            </a:pPr>
            <a:r>
              <a:rPr lang="en-US" altLang="en-US" sz="1300" dirty="0"/>
              <a:t>Nutrition classes on a variety of topics:  Healthy beverage choices, food label reading, portion distortion, and increasing physical activity are just a few topics that may be addressed.  </a:t>
            </a:r>
          </a:p>
          <a:p>
            <a:pPr lvl="2" eaLnBrk="1" hangingPunct="1">
              <a:lnSpc>
                <a:spcPct val="90000"/>
              </a:lnSpc>
              <a:defRPr/>
            </a:pPr>
            <a:r>
              <a:rPr lang="en-US" altLang="en-US" sz="1300" dirty="0"/>
              <a:t>Taught by WIC Staff   </a:t>
            </a:r>
          </a:p>
          <a:p>
            <a:pPr lvl="2" eaLnBrk="1" hangingPunct="1">
              <a:lnSpc>
                <a:spcPct val="90000"/>
              </a:lnSpc>
              <a:defRPr/>
            </a:pPr>
            <a:r>
              <a:rPr lang="en-US" altLang="en-US" sz="1300" dirty="0"/>
              <a:t>Cooperative Extension staff (EFNEP) Expanded Food and Nutrition Education Program Outside Staff</a:t>
            </a:r>
          </a:p>
          <a:p>
            <a:pPr lvl="2" eaLnBrk="1" hangingPunct="1">
              <a:lnSpc>
                <a:spcPct val="90000"/>
              </a:lnSpc>
              <a:defRPr/>
            </a:pPr>
            <a:r>
              <a:rPr lang="en-US" altLang="en-US" sz="1300" dirty="0"/>
              <a:t>Outside staff may be brought in to provide nutrition education if the need arises. </a:t>
            </a:r>
          </a:p>
          <a:p>
            <a:pPr eaLnBrk="1" hangingPunct="1">
              <a:lnSpc>
                <a:spcPct val="90000"/>
              </a:lnSpc>
              <a:defRPr/>
            </a:pPr>
            <a:r>
              <a:rPr lang="en-US" altLang="en-US" sz="1300" dirty="0"/>
              <a:t>Describe Purpose of Nutrition education:</a:t>
            </a:r>
          </a:p>
          <a:p>
            <a:pPr lvl="1" eaLnBrk="1" hangingPunct="1">
              <a:lnSpc>
                <a:spcPct val="90000"/>
              </a:lnSpc>
              <a:defRPr/>
            </a:pPr>
            <a:r>
              <a:rPr lang="en-US" altLang="en-US" sz="1300" dirty="0"/>
              <a:t>To teach about the relationship between nutrition, physical activity and good health. </a:t>
            </a:r>
          </a:p>
          <a:p>
            <a:pPr lvl="1" eaLnBrk="1" hangingPunct="1">
              <a:lnSpc>
                <a:spcPct val="90000"/>
              </a:lnSpc>
              <a:defRPr/>
            </a:pPr>
            <a:r>
              <a:rPr lang="en-US" altLang="en-US" sz="1300" dirty="0"/>
              <a:t>To improve the eating and physical activity habits as they relate to the participant’s nutritional risk. </a:t>
            </a:r>
          </a:p>
          <a:p>
            <a:pPr lvl="1" eaLnBrk="1" hangingPunct="1">
              <a:lnSpc>
                <a:spcPct val="90000"/>
              </a:lnSpc>
              <a:defRPr/>
            </a:pPr>
            <a:r>
              <a:rPr lang="en-US" altLang="en-US" sz="1300" dirty="0"/>
              <a:t>To promote optimal use of the WIC Program’s supplemental foods, and other nutritious foods. </a:t>
            </a:r>
          </a:p>
          <a:p>
            <a:pPr lvl="1" eaLnBrk="1" hangingPunct="1">
              <a:lnSpc>
                <a:spcPct val="90000"/>
              </a:lnSpc>
              <a:defRPr/>
            </a:pPr>
            <a:r>
              <a:rPr lang="en-US" altLang="en-US" sz="1300" dirty="0"/>
              <a:t>To provide nutrition education that is appropriate to an individual’s age, educational background, household situation, language, cultural and ethnic preferences, and nutritional needs. </a:t>
            </a:r>
          </a:p>
          <a:p>
            <a:pPr lvl="1" eaLnBrk="1" hangingPunct="1">
              <a:lnSpc>
                <a:spcPct val="90000"/>
              </a:lnSpc>
              <a:defRPr/>
            </a:pPr>
            <a:endParaRPr lang="en-US" altLang="en-US" sz="1300" dirty="0"/>
          </a:p>
          <a:p>
            <a:pPr marL="457200" lvl="1" indent="0" eaLnBrk="1" hangingPunct="1">
              <a:lnSpc>
                <a:spcPct val="90000"/>
              </a:lnSpc>
              <a:buFontTx/>
              <a:buNone/>
              <a:defRPr/>
            </a:pPr>
            <a:r>
              <a:rPr lang="en-US" altLang="en-US" sz="1300" i="1" dirty="0"/>
              <a:t>Image Credit: </a:t>
            </a:r>
          </a:p>
          <a:p>
            <a:pPr lvl="1" eaLnBrk="1" hangingPunct="1">
              <a:lnSpc>
                <a:spcPct val="90000"/>
              </a:lnSpc>
              <a:defRPr/>
            </a:pPr>
            <a:r>
              <a:rPr lang="en-US" altLang="en-US" sz="1300" i="1" dirty="0"/>
              <a:t>NWA apple graphic</a:t>
            </a:r>
          </a:p>
          <a:p>
            <a:pPr lvl="1" eaLnBrk="1" hangingPunct="1">
              <a:lnSpc>
                <a:spcPct val="90000"/>
              </a:lnSpc>
              <a:defRPr/>
            </a:pPr>
            <a:r>
              <a:rPr lang="en-US" altLang="en-US" sz="1300" i="1" dirty="0"/>
              <a:t>WIChealth.org logo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0F47F47D-A46A-4B70-BFE1-C8D3E0B93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B6EB894-C41E-427D-95CE-B87806C8FC8C}" type="slidenum">
              <a:rPr lang="en-US" altLang="en-US">
                <a:latin typeface="Arial" panose="020B0604020202020204" pitchFamily="34" charset="0"/>
              </a:rPr>
              <a:pPr>
                <a:spcBef>
                  <a:spcPct val="0"/>
                </a:spcBef>
                <a:buFontTx/>
                <a:buNone/>
              </a:pPr>
              <a:t>29</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285F03F4-13D9-41B5-9CE6-0B0D23ABCB6D}"/>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791FC9A-9945-4007-86B1-2824990E9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OMIT SLIDE IF YOUR AGENCY DOES NOT PARTICIPATE IN FMNP</a:t>
            </a:r>
          </a:p>
          <a:p>
            <a:pPr eaLnBrk="1" hangingPunct="1"/>
            <a:endParaRPr lang="en-US" altLang="en-US"/>
          </a:p>
          <a:p>
            <a:pPr eaLnBrk="1" hangingPunct="1"/>
            <a:r>
              <a:rPr lang="en-US" altLang="en-US"/>
              <a:t>From May to September, participants receive up to 24 dollars worth of voucher to purchase any fresh, locally grown fruits or vegetables. They cannot purchase herbs, nuts, seeds, honey, maple syrup, cider, jelly, jam, eggs, meat, cheese, seafood, baked goods, plants, flowers, other non-food items, or items not grown by local farmers</a:t>
            </a:r>
          </a:p>
          <a:p>
            <a:pPr eaLnBrk="1" hangingPunct="1"/>
            <a:r>
              <a:rPr lang="en-US" altLang="en-US"/>
              <a:t>Children aged 2 to 4 and Women who are actively participating in the WIC Program are eligible to receive these benefits.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78A1645B-EC7E-4D57-BF13-74DC33468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77561B8A-70FE-495B-A03C-5937085FFF26}" type="slidenum">
              <a:rPr lang="en-US" altLang="en-US">
                <a:latin typeface="Arial" panose="020B0604020202020204" pitchFamily="34" charset="0"/>
              </a:rPr>
              <a:pPr>
                <a:spcBef>
                  <a:spcPct val="0"/>
                </a:spcBef>
                <a:buFontTx/>
                <a:buNone/>
              </a:pPr>
              <a:t>3</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D353BE60-C450-4D5B-8E6F-2CCF6751E511}"/>
              </a:ext>
            </a:extLst>
          </p:cNvPr>
          <p:cNvSpPr>
            <a:spLocks noGrp="1" noRot="1" noChangeAspect="1" noChangeArrowheads="1" noTextEdit="1"/>
          </p:cNvSpPr>
          <p:nvPr>
            <p:ph type="sldImg"/>
          </p:nvPr>
        </p:nvSpPr>
        <p:spPr>
          <a:xfrm>
            <a:off x="484188" y="698500"/>
            <a:ext cx="6197600" cy="3486150"/>
          </a:xfrm>
          <a:ln/>
        </p:spPr>
      </p:sp>
      <p:sp>
        <p:nvSpPr>
          <p:cNvPr id="17412" name="Rectangle 3">
            <a:extLst>
              <a:ext uri="{FF2B5EF4-FFF2-40B4-BE49-F238E27FC236}">
                <a16:creationId xmlns:a16="http://schemas.microsoft.com/office/drawing/2014/main" id="{8478E2A2-3A7B-4687-B825-11D5A3F19148}"/>
              </a:ext>
            </a:extLst>
          </p:cNvPr>
          <p:cNvSpPr>
            <a:spLocks noGrp="1" noChangeArrowheads="1"/>
          </p:cNvSpPr>
          <p:nvPr>
            <p:ph type="body" idx="1"/>
          </p:nvPr>
        </p:nvSpPr>
        <p:spPr>
          <a:ln/>
        </p:spPr>
        <p:txBody>
          <a:bodyPr/>
          <a:lstStyle/>
          <a:p>
            <a:pPr>
              <a:defRPr/>
            </a:pPr>
            <a:r>
              <a:rPr lang="en-US" altLang="en-US" sz="1600" dirty="0"/>
              <a:t>Describe the WIC Program:</a:t>
            </a:r>
          </a:p>
          <a:p>
            <a:pPr lvl="1">
              <a:defRPr/>
            </a:pPr>
            <a:r>
              <a:rPr lang="en-US" altLang="en-US" sz="1600" dirty="0"/>
              <a:t>the nation’s most successful public health nutrition program. </a:t>
            </a:r>
          </a:p>
          <a:p>
            <a:pPr lvl="1">
              <a:defRPr/>
            </a:pPr>
            <a:r>
              <a:rPr lang="en-US" altLang="en-US" sz="1600" dirty="0"/>
              <a:t>federally funded by the USDA </a:t>
            </a:r>
          </a:p>
          <a:p>
            <a:pPr lvl="1">
              <a:defRPr/>
            </a:pPr>
            <a:r>
              <a:rPr lang="en-US" altLang="en-US" sz="1600" dirty="0"/>
              <a:t>works to assure healthy pregnancies, healthy birth outcomes and healthy growth and development for women, infants and children up to age 5</a:t>
            </a:r>
          </a:p>
          <a:p>
            <a:pPr lvl="1">
              <a:defRPr/>
            </a:pPr>
            <a:endParaRPr lang="en-US" altLang="en-US" sz="1600" dirty="0"/>
          </a:p>
          <a:p>
            <a:pPr lvl="1">
              <a:defRPr/>
            </a:pPr>
            <a:r>
              <a:rPr lang="en-US" altLang="en-US" sz="1600" i="1" dirty="0"/>
              <a:t>Photo Credit: </a:t>
            </a:r>
          </a:p>
          <a:p>
            <a:pPr lvl="2">
              <a:defRPr/>
            </a:pPr>
            <a:r>
              <a:rPr lang="en-US" altLang="en-US" sz="1600" i="1" dirty="0"/>
              <a:t>Fotolia: Fotolia_159613984_Subscription_XXL</a:t>
            </a:r>
          </a:p>
          <a:p>
            <a:pPr lvl="2">
              <a:defRPr/>
            </a:pPr>
            <a:r>
              <a:rPr lang="en-US" altLang="en-US" sz="1600" i="1" dirty="0" err="1"/>
              <a:t>Fotolia</a:t>
            </a:r>
            <a:r>
              <a:rPr lang="en-US" altLang="en-US" sz="1600" i="1" dirty="0"/>
              <a:t>: Encourage 18w USDA Loving Care</a:t>
            </a:r>
          </a:p>
          <a:p>
            <a:pPr lvl="2">
              <a:defRPr/>
            </a:pPr>
            <a:r>
              <a:rPr lang="en-US" altLang="en-US" sz="1600" i="1" dirty="0" err="1"/>
              <a:t>Fotolia</a:t>
            </a:r>
            <a:r>
              <a:rPr lang="en-US" altLang="en-US" sz="1600" i="1" dirty="0"/>
              <a:t>: Asian Girl Eating Watermelon2_Fotolia_4448433</a:t>
            </a:r>
          </a:p>
          <a:p>
            <a:pPr lvl="2">
              <a:defRPr/>
            </a:pPr>
            <a:r>
              <a:rPr lang="en-US" altLang="en-US" sz="1600" i="1" dirty="0" err="1"/>
              <a:t>AsianGirl</a:t>
            </a:r>
            <a:r>
              <a:rPr lang="en-US" altLang="en-US" sz="1600" i="1" dirty="0"/>
              <a:t> Fotolia_28645333_Subscription_XL</a:t>
            </a:r>
          </a:p>
          <a:p>
            <a:pPr marL="457200" lvl="1" indent="0">
              <a:buFontTx/>
              <a:buNone/>
              <a:defRPr/>
            </a:pPr>
            <a:r>
              <a:rPr lang="en-US" altLang="en-US" dirty="0"/>
              <a:t>	</a:t>
            </a:r>
          </a:p>
          <a:p>
            <a:pPr marL="457200" lvl="1" indent="0">
              <a:buFontTx/>
              <a:buNone/>
              <a:defRPr/>
            </a:pPr>
            <a:endParaRPr lang="en-US" altLang="en-US" dirty="0"/>
          </a:p>
          <a:p>
            <a:pPr lvl="1" eaLnBrk="1" hangingPunct="1">
              <a:lnSpc>
                <a:spcPct val="90000"/>
              </a:lnSpc>
              <a:defRPr/>
            </a:pPr>
            <a:endParaRPr lang="en-US" altLang="en-US" dirty="0"/>
          </a:p>
          <a:p>
            <a:pPr lvl="1" eaLnBrk="1" hangingPunct="1">
              <a:lnSpc>
                <a:spcPct val="90000"/>
              </a:lnSpc>
              <a:buFontTx/>
              <a:buNone/>
              <a:defRPr/>
            </a:pPr>
            <a:endParaRPr lang="en-US" altLang="en-US"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F33518D7-45DC-49D7-948A-64BD9D6B0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2BABD54-D30B-4AA6-9A80-2FB0D4E353FB}" type="slidenum">
              <a:rPr lang="en-US" altLang="en-US">
                <a:latin typeface="Arial" panose="020B0604020202020204" pitchFamily="34" charset="0"/>
              </a:rPr>
              <a:pPr>
                <a:spcBef>
                  <a:spcPct val="0"/>
                </a:spcBef>
                <a:buFontTx/>
                <a:buNone/>
              </a:pPr>
              <a:t>30</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1D59FA7F-3A34-4EDD-A979-9C749B9E6E3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C31CEE3-BC04-4C2B-B1D0-1208B4FDC358}"/>
              </a:ext>
            </a:extLst>
          </p:cNvPr>
          <p:cNvSpPr>
            <a:spLocks noGrp="1" noChangeArrowheads="1"/>
          </p:cNvSpPr>
          <p:nvPr>
            <p:ph type="body" idx="1"/>
          </p:nvPr>
        </p:nvSpPr>
        <p:spPr>
          <a:ln/>
        </p:spPr>
        <p:txBody>
          <a:bodyPr/>
          <a:lstStyle/>
          <a:p>
            <a:pPr eaLnBrk="1" hangingPunct="1">
              <a:defRPr/>
            </a:pPr>
            <a:r>
              <a:rPr lang="en-US" altLang="en-US" dirty="0"/>
              <a:t>Describe the benefits associated with referrals</a:t>
            </a:r>
          </a:p>
          <a:p>
            <a:pPr lvl="1" eaLnBrk="1" hangingPunct="1">
              <a:defRPr/>
            </a:pPr>
            <a:r>
              <a:rPr lang="en-US" altLang="en-US" dirty="0"/>
              <a:t>Reciprocal relationship with the health care community, receiving referrals from private and public health care providers and providing referrals as needed for healthcare providers</a:t>
            </a:r>
          </a:p>
          <a:p>
            <a:pPr lvl="1" eaLnBrk="1" hangingPunct="1">
              <a:defRPr/>
            </a:pPr>
            <a:r>
              <a:rPr lang="en-US" altLang="en-US" dirty="0"/>
              <a:t>Encourages persons already receiving medical services to continue and encourages individuals not receiving medical care to seek and maintain appropriate health</a:t>
            </a:r>
          </a:p>
          <a:p>
            <a:pPr lvl="1" eaLnBrk="1" hangingPunct="1">
              <a:defRPr/>
            </a:pPr>
            <a:r>
              <a:rPr lang="en-US" altLang="en-US" dirty="0"/>
              <a:t>Coordinate services for participant convenience</a:t>
            </a:r>
          </a:p>
          <a:p>
            <a:pPr marL="0" indent="0" eaLnBrk="1" hangingPunct="1">
              <a:buFontTx/>
              <a:buNone/>
              <a:defRPr/>
            </a:pPr>
            <a:endParaRPr lang="en-US" altLang="en-US" dirty="0"/>
          </a:p>
          <a:p>
            <a:pPr eaLnBrk="1" hangingPunct="1">
              <a:defRPr/>
            </a:pPr>
            <a:r>
              <a:rPr lang="en-US" altLang="en-US" dirty="0"/>
              <a:t>Some other referral services include</a:t>
            </a:r>
          </a:p>
          <a:p>
            <a:pPr lvl="1" eaLnBrk="1" hangingPunct="1">
              <a:defRPr/>
            </a:pPr>
            <a:r>
              <a:rPr lang="en-US" altLang="en-US" dirty="0"/>
              <a:t>immunizations </a:t>
            </a:r>
          </a:p>
          <a:p>
            <a:pPr lvl="1" eaLnBrk="1" hangingPunct="1">
              <a:defRPr/>
            </a:pPr>
            <a:r>
              <a:rPr lang="en-US" altLang="en-US" dirty="0"/>
              <a:t>substance abuse counseling and treatment..</a:t>
            </a:r>
          </a:p>
          <a:p>
            <a:pPr lvl="1" eaLnBrk="1" hangingPunct="1">
              <a:defRPr/>
            </a:pPr>
            <a:r>
              <a:rPr lang="en-US" altLang="en-US" dirty="0"/>
              <a:t>Lead Screening</a:t>
            </a:r>
          </a:p>
          <a:p>
            <a:pPr lvl="1" eaLnBrk="1" hangingPunct="1">
              <a:defRPr/>
            </a:pPr>
            <a:r>
              <a:rPr lang="en-US" altLang="en-US" dirty="0"/>
              <a:t>Medicaid/Health Choice</a:t>
            </a:r>
          </a:p>
          <a:p>
            <a:pPr lvl="1" eaLnBrk="1" hangingPunct="1">
              <a:defRPr/>
            </a:pPr>
            <a:r>
              <a:rPr lang="en-US" altLang="en-US" dirty="0"/>
              <a:t>Food Stamps – now called Food and Nutrition Services</a:t>
            </a:r>
          </a:p>
          <a:p>
            <a:pPr lvl="1" eaLnBrk="1" hangingPunct="1">
              <a:defRPr/>
            </a:pPr>
            <a:endParaRPr lang="en-US" altLang="en-US" dirty="0"/>
          </a:p>
          <a:p>
            <a:pPr marL="457200" lvl="1" indent="0" eaLnBrk="1" hangingPunct="1">
              <a:buFontTx/>
              <a:buNone/>
              <a:defRPr/>
            </a:pPr>
            <a:r>
              <a:rPr lang="en-US" altLang="en-US" i="1" dirty="0"/>
              <a:t>Image Credit: NWA Megaphone graphic</a:t>
            </a:r>
          </a:p>
          <a:p>
            <a:pPr marL="457200" lvl="1" indent="0" eaLnBrk="1" hangingPunct="1">
              <a:buFontTx/>
              <a:buNone/>
              <a:defRPr/>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317AC63B-92AA-454F-9A60-8D55C278B2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C93CDAB-259A-4289-8B07-FE92890022D8}" type="slidenum">
              <a:rPr lang="en-US" altLang="en-US">
                <a:latin typeface="Arial" panose="020B0604020202020204" pitchFamily="34" charset="0"/>
              </a:rPr>
              <a:pPr>
                <a:spcBef>
                  <a:spcPct val="0"/>
                </a:spcBef>
                <a:buFontTx/>
                <a:buNone/>
              </a:pPr>
              <a:t>31</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8D5826D1-EC68-446F-BDE0-25098B8D837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817EBA1-8C1E-4A00-B091-D48A5396FAA5}"/>
              </a:ext>
            </a:extLst>
          </p:cNvPr>
          <p:cNvSpPr>
            <a:spLocks noGrp="1" noChangeArrowheads="1"/>
          </p:cNvSpPr>
          <p:nvPr>
            <p:ph type="body" idx="1"/>
          </p:nvPr>
        </p:nvSpPr>
        <p:spPr>
          <a:ln/>
        </p:spPr>
        <p:txBody>
          <a:bodyPr/>
          <a:lstStyle/>
          <a:p>
            <a:pPr eaLnBrk="1" hangingPunct="1">
              <a:lnSpc>
                <a:spcPct val="90000"/>
              </a:lnSpc>
              <a:defRPr/>
            </a:pPr>
            <a:r>
              <a:rPr lang="en-US" altLang="en-US" dirty="0"/>
              <a:t>What are your participants saying about the program?</a:t>
            </a:r>
          </a:p>
          <a:p>
            <a:pPr eaLnBrk="1" hangingPunct="1">
              <a:lnSpc>
                <a:spcPct val="90000"/>
              </a:lnSpc>
              <a:defRPr/>
            </a:pPr>
            <a:endParaRPr lang="en-US" altLang="en-US" dirty="0"/>
          </a:p>
          <a:p>
            <a:pPr eaLnBrk="1" hangingPunct="1">
              <a:lnSpc>
                <a:spcPct val="90000"/>
              </a:lnSpc>
              <a:defRPr/>
            </a:pPr>
            <a:r>
              <a:rPr lang="en-US" altLang="en-US" dirty="0"/>
              <a:t>Highlight Current research:</a:t>
            </a:r>
          </a:p>
          <a:p>
            <a:pPr lvl="1" eaLnBrk="1" hangingPunct="1">
              <a:lnSpc>
                <a:spcPct val="90000"/>
              </a:lnSpc>
              <a:defRPr/>
            </a:pPr>
            <a:r>
              <a:rPr lang="en-US" altLang="en-US" dirty="0"/>
              <a:t>WIC Works…. WIC is effective in reducing the probability of high-risk births, very premature and low-birth weight babies (Effects of federal nutrition program on birth outcomes, </a:t>
            </a:r>
            <a:r>
              <a:rPr lang="en-US" altLang="en-US" dirty="0" err="1"/>
              <a:t>G.Y.Feng</a:t>
            </a:r>
            <a:r>
              <a:rPr lang="en-US" altLang="en-US" dirty="0"/>
              <a:t>, 2012)</a:t>
            </a:r>
          </a:p>
          <a:p>
            <a:pPr lvl="1" eaLnBrk="1" hangingPunct="1">
              <a:lnSpc>
                <a:spcPct val="90000"/>
              </a:lnSpc>
              <a:defRPr/>
            </a:pPr>
            <a:r>
              <a:rPr lang="en-US" altLang="en-US" dirty="0"/>
              <a:t>WIC children have increased intakes of iron, potassium, and fiber (The effects of SNAP and WIC Programs on nutrient intakes of Children's, Yen, S; Food Policy 2010)</a:t>
            </a:r>
          </a:p>
          <a:p>
            <a:pPr lvl="1" eaLnBrk="1" hangingPunct="1">
              <a:lnSpc>
                <a:spcPct val="90000"/>
              </a:lnSpc>
              <a:defRPr/>
            </a:pPr>
            <a:r>
              <a:rPr lang="en-US" altLang="en-US" dirty="0"/>
              <a:t>WIC children at ages 1 to 2 have less dental related Medicaid costs compared to children who do not participate in WIC (The effects of Women, Infants, and Children Supplemental Food Program on dentally related Medicaid expenditures Lee, J.Y, Rozier, R.G, Journal of Public Health Dent, 2004)</a:t>
            </a:r>
          </a:p>
          <a:p>
            <a:pPr lvl="1" eaLnBrk="1" hangingPunct="1">
              <a:lnSpc>
                <a:spcPct val="90000"/>
              </a:lnSpc>
              <a:defRPr/>
            </a:pPr>
            <a:r>
              <a:rPr lang="en-US" altLang="en-US" dirty="0"/>
              <a:t>WIC interventions can help improve healthful behaviors that are linked to reducing early childhood overweight (WIC-based intervention to prevent early childhood overweight, Whaley, S.E. et al., Journal of Nutrition Education and Behavior; 2010)</a:t>
            </a:r>
            <a:br>
              <a:rPr lang="en-US" altLang="en-US" dirty="0"/>
            </a:br>
            <a:endParaRPr lang="en-US" altLang="en-US" dirty="0"/>
          </a:p>
          <a:p>
            <a:pPr marL="457200" lvl="1" indent="0" eaLnBrk="1" hangingPunct="1">
              <a:lnSpc>
                <a:spcPct val="90000"/>
              </a:lnSpc>
              <a:buFontTx/>
              <a:buNone/>
              <a:defRPr/>
            </a:pPr>
            <a:r>
              <a:rPr lang="en-US" altLang="en-US" i="1" dirty="0"/>
              <a:t>Image Credits: NWA 2018 Social Media Posts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1ADB09FB-AC83-4925-8F43-597DD7BC3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F07B9F88-0286-4E3A-AA6E-DE8F9E934E0A}" type="slidenum">
              <a:rPr lang="en-US" altLang="en-US">
                <a:latin typeface="Arial" panose="020B0604020202020204" pitchFamily="34" charset="0"/>
              </a:rPr>
              <a:pPr>
                <a:spcBef>
                  <a:spcPct val="0"/>
                </a:spcBef>
                <a:buFontTx/>
                <a:buNone/>
              </a:pPr>
              <a:t>32</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B2768320-93A6-4E13-82F3-DBE50F5F6D8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FA14702-AF94-4E61-B020-C11CE11C6085}"/>
              </a:ext>
            </a:extLst>
          </p:cNvPr>
          <p:cNvSpPr>
            <a:spLocks noGrp="1" noChangeArrowheads="1"/>
          </p:cNvSpPr>
          <p:nvPr>
            <p:ph type="body" idx="1"/>
          </p:nvPr>
        </p:nvSpPr>
        <p:spPr>
          <a:ln/>
        </p:spPr>
        <p:txBody>
          <a:bodyPr/>
          <a:lstStyle/>
          <a:p>
            <a:pPr eaLnBrk="1" hangingPunct="1">
              <a:defRPr/>
            </a:pPr>
            <a:r>
              <a:rPr lang="en-US" altLang="en-US" dirty="0"/>
              <a:t>Describe how clients can be referred to WIC based on your audience</a:t>
            </a:r>
          </a:p>
          <a:p>
            <a:pPr lvl="1" eaLnBrk="1" hangingPunct="1">
              <a:defRPr/>
            </a:pPr>
            <a:r>
              <a:rPr lang="en-US" altLang="en-US" dirty="0"/>
              <a:t>Is there a Formal process your agency would like to use to receive referrals</a:t>
            </a:r>
          </a:p>
          <a:p>
            <a:pPr lvl="1" eaLnBrk="1" hangingPunct="1">
              <a:defRPr/>
            </a:pPr>
            <a:r>
              <a:rPr lang="en-US" altLang="en-US" dirty="0"/>
              <a:t>Consider discussing the Use of referral forms</a:t>
            </a:r>
          </a:p>
          <a:p>
            <a:pPr lvl="1" eaLnBrk="1" hangingPunct="1">
              <a:defRPr/>
            </a:pPr>
            <a:r>
              <a:rPr lang="en-US" altLang="en-US" dirty="0"/>
              <a:t>Call</a:t>
            </a:r>
          </a:p>
          <a:p>
            <a:pPr eaLnBrk="1" hangingPunct="1">
              <a:defRPr/>
            </a:pPr>
            <a:r>
              <a:rPr lang="en-US" altLang="en-US" dirty="0"/>
              <a:t>Describe any resources available that can be used to refer clients</a:t>
            </a:r>
          </a:p>
          <a:p>
            <a:pPr lvl="1" eaLnBrk="1" hangingPunct="1">
              <a:defRPr/>
            </a:pPr>
            <a:r>
              <a:rPr lang="en-US" altLang="en-US" dirty="0"/>
              <a:t>See nutritionnc.com for samples of outreach materials</a:t>
            </a:r>
          </a:p>
          <a:p>
            <a:pPr lvl="1" eaLnBrk="1" hangingPunct="1">
              <a:defRPr/>
            </a:pPr>
            <a:r>
              <a:rPr lang="en-US" altLang="en-US" dirty="0"/>
              <a:t>Provide copies of the WIC Program Exchange of Information form. </a:t>
            </a:r>
          </a:p>
          <a:p>
            <a:pPr lvl="1" eaLnBrk="1" hangingPunct="1">
              <a:defRPr/>
            </a:pPr>
            <a:r>
              <a:rPr lang="en-US" altLang="en-US" dirty="0"/>
              <a:t>Provide outreach materials with your agency's information (phone number, website, hours of operation </a:t>
            </a:r>
            <a:r>
              <a:rPr lang="en-US" altLang="en-US" dirty="0" err="1"/>
              <a:t>etc</a:t>
            </a:r>
            <a:r>
              <a:rPr lang="en-US" altLang="en-US" dirty="0"/>
              <a:t>).</a:t>
            </a:r>
          </a:p>
          <a:p>
            <a:pPr lvl="1" eaLnBrk="1" hangingPunct="1">
              <a:defRPr/>
            </a:pPr>
            <a:endParaRPr lang="en-US" altLang="en-US" dirty="0"/>
          </a:p>
          <a:p>
            <a:pPr marL="457200" lvl="1" indent="0" eaLnBrk="1" hangingPunct="1">
              <a:buFontTx/>
              <a:buNone/>
              <a:defRPr/>
            </a:pPr>
            <a:r>
              <a:rPr lang="en-US" altLang="en-US" i="1" dirty="0"/>
              <a:t>Image credit: NWA megaphone graphic</a:t>
            </a:r>
          </a:p>
          <a:p>
            <a:pPr marL="0" indent="0" eaLnBrk="1" hangingPunct="1">
              <a:buFontTx/>
              <a:buNone/>
              <a:defRPr/>
            </a:pPr>
            <a:endParaRPr lang="en-US" altLang="en-US" dirty="0"/>
          </a:p>
          <a:p>
            <a:pPr eaLnBrk="1" hangingPunct="1">
              <a:buFontTx/>
              <a:buNone/>
              <a:defRPr/>
            </a:pPr>
            <a:r>
              <a:rPr lang="en-US" altLang="en-US" dirty="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A6A3692-D3D9-410D-8104-1297A7F3F37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48022460-8FD7-48C7-A114-E515EA2BF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Insert local agency contact information and/or website</a:t>
            </a:r>
          </a:p>
          <a:p>
            <a:r>
              <a:rPr lang="en-US" altLang="en-US" dirty="0"/>
              <a:t>Consider providing business cards</a:t>
            </a:r>
          </a:p>
          <a:p>
            <a:endParaRPr lang="en-US" altLang="en-US" dirty="0"/>
          </a:p>
          <a:p>
            <a:endParaRPr lang="en-US" altLang="en-US" dirty="0"/>
          </a:p>
          <a:p>
            <a:r>
              <a:rPr lang="en-US" altLang="en-US" i="1" dirty="0"/>
              <a:t>Image Credit: NWA 2018 social media images</a:t>
            </a:r>
          </a:p>
        </p:txBody>
      </p:sp>
      <p:sp>
        <p:nvSpPr>
          <p:cNvPr id="78852" name="Slide Number Placeholder 3">
            <a:extLst>
              <a:ext uri="{FF2B5EF4-FFF2-40B4-BE49-F238E27FC236}">
                <a16:creationId xmlns:a16="http://schemas.microsoft.com/office/drawing/2014/main" id="{836F4A56-AB0F-4861-9DBD-1738A28F6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643171C9-8C29-4D06-91DB-EBC98A3D0D5E}" type="slidenum">
              <a:rPr lang="en-US" altLang="en-US">
                <a:latin typeface="Calibri" panose="020F0502020204030204" pitchFamily="34" charset="0"/>
              </a:rPr>
              <a:pPr>
                <a:spcBef>
                  <a:spcPct val="0"/>
                </a:spcBef>
                <a:buFontTx/>
                <a:buNone/>
              </a:pPr>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D9315C8-C4FE-43D4-800F-98F34DDD0D2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32424C1-328B-4C8D-B7A3-BD3C0B524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Questions</a:t>
            </a:r>
          </a:p>
          <a:p>
            <a:endParaRPr lang="en-US" altLang="en-US"/>
          </a:p>
          <a:p>
            <a:r>
              <a:rPr lang="en-US" altLang="en-US" i="1"/>
              <a:t>Image  credit: Too Many Questions_Fotolia_90137714_Subscription_XL.jpg</a:t>
            </a:r>
          </a:p>
        </p:txBody>
      </p:sp>
      <p:sp>
        <p:nvSpPr>
          <p:cNvPr id="80900" name="Slide Number Placeholder 3">
            <a:extLst>
              <a:ext uri="{FF2B5EF4-FFF2-40B4-BE49-F238E27FC236}">
                <a16:creationId xmlns:a16="http://schemas.microsoft.com/office/drawing/2014/main" id="{816C56AD-49B7-48CE-B89D-B99707D56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2B3499-5AC7-4F18-9A18-A7CF53CB6830}" type="slidenum">
              <a:rPr lang="en-US" altLang="en-US">
                <a:latin typeface="Calibri" panose="020F0502020204030204" pitchFamily="34" charset="0"/>
              </a:rPr>
              <a:pPr>
                <a:spcBef>
                  <a:spcPct val="0"/>
                </a:spcBef>
                <a:buFontTx/>
                <a:buNone/>
              </a:pPr>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D1BA8E0-037E-413A-9453-CC36B8AB8D20}"/>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34B366F-44DC-478D-849E-5C60893A3833}"/>
              </a:ext>
            </a:extLst>
          </p:cNvPr>
          <p:cNvSpPr>
            <a:spLocks noGrp="1" noChangeArrowheads="1"/>
          </p:cNvSpPr>
          <p:nvPr>
            <p:ph type="body" idx="1"/>
          </p:nvPr>
        </p:nvSpPr>
        <p:spPr>
          <a:ln/>
        </p:spPr>
        <p:txBody>
          <a:bodyPr/>
          <a:lstStyle/>
          <a:p>
            <a:pPr marL="0" indent="0">
              <a:buFontTx/>
              <a:buNone/>
              <a:defRPr/>
            </a:pPr>
            <a:r>
              <a:rPr lang="en-US" altLang="en-US" i="1" dirty="0"/>
              <a:t>Offer closing remarks and thank participants.</a:t>
            </a:r>
          </a:p>
          <a:p>
            <a:pPr>
              <a:defRPr/>
            </a:pPr>
            <a:endParaRPr lang="en-US" altLang="en-US" i="1" dirty="0"/>
          </a:p>
          <a:p>
            <a:pPr>
              <a:defRPr/>
            </a:pPr>
            <a:endParaRPr lang="en-US" altLang="en-US" i="1" dirty="0"/>
          </a:p>
          <a:p>
            <a:pPr>
              <a:defRPr/>
            </a:pPr>
            <a:endParaRPr lang="en-US" altLang="en-US" i="1" dirty="0"/>
          </a:p>
          <a:p>
            <a:pPr>
              <a:defRPr/>
            </a:pPr>
            <a:r>
              <a:rPr lang="en-US" altLang="en-US" i="1" dirty="0"/>
              <a:t>Image credit: Hands-TeamWork_Fotolia_32033469_Subscription_XXL.jpg</a:t>
            </a:r>
          </a:p>
        </p:txBody>
      </p:sp>
      <p:sp>
        <p:nvSpPr>
          <p:cNvPr id="82948" name="Slide Number Placeholder 3">
            <a:extLst>
              <a:ext uri="{FF2B5EF4-FFF2-40B4-BE49-F238E27FC236}">
                <a16:creationId xmlns:a16="http://schemas.microsoft.com/office/drawing/2014/main" id="{7C75922E-60C7-4997-81C9-5DC4D6F268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C5AFC26A-76AD-45AC-B175-7F076B9EFD94}" type="slidenum">
              <a:rPr lang="en-US" altLang="en-US">
                <a:latin typeface="Calibri" panose="020F0502020204030204" pitchFamily="34" charset="0"/>
              </a:rPr>
              <a:pPr>
                <a:spcBef>
                  <a:spcPct val="0"/>
                </a:spcBef>
                <a:buFontTx/>
                <a:buNone/>
              </a:pPr>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4B5970C-01DA-4B43-AFEB-B324F145E070}"/>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9F6651A7-A3F2-4440-BD87-1832C2ACCD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Click on black box to play WIC Voices  From National WIC Association</a:t>
            </a:r>
          </a:p>
          <a:p>
            <a:endParaRPr lang="en-US" altLang="en-US"/>
          </a:p>
          <a:p>
            <a:r>
              <a:rPr lang="en-US" altLang="en-US"/>
              <a:t>Or go here: https://youtu.be/YdNWnqZVDsU</a:t>
            </a:r>
          </a:p>
          <a:p>
            <a:endParaRPr lang="en-US" altLang="en-US"/>
          </a:p>
          <a:p>
            <a:r>
              <a:rPr lang="en-US" altLang="en-US"/>
              <a:t>The Special Supplemental Nutrition Program for Women, Infants, and Children (WIC) is an asset to communities across the United States, serving all fifty states, Native American Indian tribes, and U.S. territories. This video montage includes first person testimonials from WIC participants and local WIC agency staff and highlights innovative community health projects coordinated by local WIC agencies to build a culture of health. Video is ~</a:t>
            </a:r>
            <a:r>
              <a:rPr lang="en-US" altLang="en-US" b="1" i="1"/>
              <a:t>17 minutes long</a:t>
            </a:r>
          </a:p>
          <a:p>
            <a:endParaRPr lang="en-US" altLang="en-US"/>
          </a:p>
          <a:p>
            <a:r>
              <a:rPr lang="en-US" altLang="en-US"/>
              <a:t>Video: WIC-Presentation – Final 7.mp4</a:t>
            </a:r>
          </a:p>
          <a:p>
            <a:endParaRPr lang="en-US" altLang="en-US"/>
          </a:p>
        </p:txBody>
      </p:sp>
      <p:sp>
        <p:nvSpPr>
          <p:cNvPr id="84996" name="Slide Number Placeholder 3">
            <a:extLst>
              <a:ext uri="{FF2B5EF4-FFF2-40B4-BE49-F238E27FC236}">
                <a16:creationId xmlns:a16="http://schemas.microsoft.com/office/drawing/2014/main" id="{4ED18603-5F7F-4F98-A493-CE9133330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EDCF3AA1-1615-4051-BFD1-01F5FA2DF6EB}" type="slidenum">
              <a:rPr lang="en-US" altLang="en-US">
                <a:latin typeface="Calibri" panose="020F0502020204030204" pitchFamily="34" charset="0"/>
              </a:rPr>
              <a:pPr>
                <a:spcBef>
                  <a:spcPct val="0"/>
                </a:spcBef>
                <a:buFontTx/>
                <a:buNone/>
              </a:pPr>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D9315C8-C4FE-43D4-800F-98F34DDD0D2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32424C1-328B-4C8D-B7A3-BD3C0B524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this slide we have the USDA </a:t>
            </a:r>
            <a:r>
              <a:rPr lang="en-US" altLang="en-US"/>
              <a:t>non-discrimination statement.</a:t>
            </a:r>
            <a:endParaRPr lang="en-US" altLang="en-US" i="1" dirty="0"/>
          </a:p>
        </p:txBody>
      </p:sp>
      <p:sp>
        <p:nvSpPr>
          <p:cNvPr id="80900" name="Slide Number Placeholder 3">
            <a:extLst>
              <a:ext uri="{FF2B5EF4-FFF2-40B4-BE49-F238E27FC236}">
                <a16:creationId xmlns:a16="http://schemas.microsoft.com/office/drawing/2014/main" id="{816C56AD-49B7-48CE-B89D-B99707D56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4F2B3499-5AC7-4F18-9A18-A7CF53CB6830}" type="slidenum">
              <a:rPr lang="en-US" altLang="en-US">
                <a:latin typeface="Calibri" panose="020F0502020204030204" pitchFamily="34" charset="0"/>
              </a:rPr>
              <a:pPr>
                <a:spcBef>
                  <a:spcPct val="0"/>
                </a:spcBef>
                <a:buFontTx/>
                <a:buNone/>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41972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CA5678C-803A-4FA3-B6F8-2383CF354164}"/>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D49A9A6-1F9E-46AD-8C4A-332FCBA5C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 your local agency statistics here or delete</a:t>
            </a:r>
          </a:p>
        </p:txBody>
      </p:sp>
      <p:sp>
        <p:nvSpPr>
          <p:cNvPr id="19460" name="Slide Number Placeholder 3">
            <a:extLst>
              <a:ext uri="{FF2B5EF4-FFF2-40B4-BE49-F238E27FC236}">
                <a16:creationId xmlns:a16="http://schemas.microsoft.com/office/drawing/2014/main" id="{F4C42F45-939B-445C-9470-B38353C02A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23AA1EA9-93E4-4C99-B4CC-0A1DA5E45B8A}" type="slidenum">
              <a:rPr lang="en-US" altLang="en-US">
                <a:latin typeface="Calibri" panose="020F0502020204030204" pitchFamily="34" charset="0"/>
              </a:rPr>
              <a:pPr>
                <a:spcBef>
                  <a:spcPct val="0"/>
                </a:spcBef>
                <a:buFontTx/>
                <a:buNone/>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03107C8-582C-4007-BC60-D80119DA91C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CC07840-16FA-4861-86E9-8524B6F78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Click on box to play WIC: Overview from NWA</a:t>
            </a:r>
          </a:p>
          <a:p>
            <a:endParaRPr lang="en-US" altLang="en-US" sz="1600" dirty="0"/>
          </a:p>
          <a:p>
            <a:r>
              <a:rPr lang="en-US" altLang="en-US" sz="1600" dirty="0"/>
              <a:t>Or go here: https://youtu.be/ghPyQAwNHi0</a:t>
            </a:r>
          </a:p>
          <a:p>
            <a:endParaRPr lang="en-US" altLang="en-US" sz="1600" dirty="0"/>
          </a:p>
          <a:p>
            <a:r>
              <a:rPr lang="en-US" altLang="en-US" sz="1600" dirty="0"/>
              <a:t>Internet connection required</a:t>
            </a:r>
          </a:p>
          <a:p>
            <a:endParaRPr lang="en-US" altLang="en-US" sz="1600" dirty="0"/>
          </a:p>
          <a:p>
            <a:r>
              <a:rPr lang="en-US" altLang="en-US" sz="1600" i="1" dirty="0"/>
              <a:t>Video Credit: WIC: Overview by NWA</a:t>
            </a:r>
          </a:p>
          <a:p>
            <a:pPr lvl="1"/>
            <a:r>
              <a:rPr lang="en-US" altLang="en-US" sz="1600" b="1" dirty="0"/>
              <a:t>Published on Mar 7, 2014</a:t>
            </a:r>
            <a:endParaRPr lang="en-US" altLang="en-US" sz="1600" dirty="0"/>
          </a:p>
          <a:p>
            <a:pPr lvl="1"/>
            <a:r>
              <a:rPr lang="en-US" altLang="en-US" sz="1600" dirty="0"/>
              <a:t>Motherhood is one big job. Choosing healthy foods while pregnant, learning how to breastfeed, finding the right doctors for yourself and your children, and getting those kids ready to learn in school really does take a village. For the last 40 years, WIC has provided all that support and more to mothers and families. </a:t>
            </a:r>
          </a:p>
          <a:p>
            <a:endParaRPr lang="en-US" altLang="en-US" dirty="0"/>
          </a:p>
        </p:txBody>
      </p:sp>
      <p:sp>
        <p:nvSpPr>
          <p:cNvPr id="21508" name="Slide Number Placeholder 3">
            <a:extLst>
              <a:ext uri="{FF2B5EF4-FFF2-40B4-BE49-F238E27FC236}">
                <a16:creationId xmlns:a16="http://schemas.microsoft.com/office/drawing/2014/main" id="{EF75E465-FA15-4A16-915B-21F9F70CD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ECD1865-AB2F-46F6-970B-6398C6D9E228}" type="slidenum">
              <a:rPr lang="en-US" altLang="en-US">
                <a:latin typeface="Calibri" panose="020F0502020204030204" pitchFamily="34" charset="0"/>
              </a:rPr>
              <a:pPr>
                <a:spcBef>
                  <a:spcPct val="0"/>
                </a:spcBef>
                <a:buFontTx/>
                <a:buNone/>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89F2F37-0478-488D-930D-B26AFF6C1E7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0662E620-558E-4312-9A6B-F180BEAAB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Does your agency have a mission statement? Include it here.</a:t>
            </a:r>
          </a:p>
        </p:txBody>
      </p:sp>
      <p:sp>
        <p:nvSpPr>
          <p:cNvPr id="23556" name="Slide Number Placeholder 3">
            <a:extLst>
              <a:ext uri="{FF2B5EF4-FFF2-40B4-BE49-F238E27FC236}">
                <a16:creationId xmlns:a16="http://schemas.microsoft.com/office/drawing/2014/main" id="{419A9661-86D9-4E06-AED9-1F5664CA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0B8A1B86-E877-4500-9F12-B3E1EA087714}" type="slidenum">
              <a:rPr lang="en-US" altLang="en-US">
                <a:latin typeface="Calibri" panose="020F0502020204030204" pitchFamily="34" charset="0"/>
              </a:rPr>
              <a:pPr>
                <a:spcBef>
                  <a:spcPct val="0"/>
                </a:spcBef>
                <a:buFontTx/>
                <a:buNone/>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340A77B-77B1-4B1B-9720-3B22D8FC6595}"/>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9F23933-9008-403E-8856-46619744B74C}"/>
              </a:ext>
            </a:extLst>
          </p:cNvPr>
          <p:cNvSpPr>
            <a:spLocks noGrp="1" noChangeArrowheads="1"/>
          </p:cNvSpPr>
          <p:nvPr>
            <p:ph type="body" idx="1"/>
          </p:nvPr>
        </p:nvSpPr>
        <p:spPr>
          <a:ln/>
        </p:spPr>
        <p:txBody>
          <a:bodyPr/>
          <a:lstStyle/>
          <a:p>
            <a:pPr>
              <a:defRPr/>
            </a:pPr>
            <a:r>
              <a:rPr lang="en-US" altLang="en-US" sz="1600" dirty="0"/>
              <a:t>Describe the population WIC serves:</a:t>
            </a:r>
          </a:p>
          <a:p>
            <a:pPr lvl="1">
              <a:defRPr/>
            </a:pPr>
            <a:r>
              <a:rPr lang="en-US" altLang="en-US" sz="1600" dirty="0"/>
              <a:t>Pregnant and postpartum women</a:t>
            </a:r>
          </a:p>
          <a:p>
            <a:pPr lvl="1">
              <a:defRPr/>
            </a:pPr>
            <a:r>
              <a:rPr lang="en-US" altLang="en-US" sz="1600" dirty="0"/>
              <a:t>Breastfeeding women </a:t>
            </a:r>
          </a:p>
          <a:p>
            <a:pPr lvl="1">
              <a:defRPr/>
            </a:pPr>
            <a:r>
              <a:rPr lang="en-US" altLang="en-US" sz="1600" dirty="0"/>
              <a:t>Infants </a:t>
            </a:r>
          </a:p>
          <a:p>
            <a:pPr lvl="1">
              <a:defRPr/>
            </a:pPr>
            <a:r>
              <a:rPr lang="en-US" altLang="en-US" sz="1600" dirty="0"/>
              <a:t>Children to age 5</a:t>
            </a:r>
          </a:p>
          <a:p>
            <a:pPr marL="0" indent="0">
              <a:buFontTx/>
              <a:buNone/>
              <a:defRPr/>
            </a:pPr>
            <a:endParaRPr lang="en-US" altLang="en-US" sz="1600" dirty="0"/>
          </a:p>
          <a:p>
            <a:pPr>
              <a:defRPr/>
            </a:pPr>
            <a:r>
              <a:rPr lang="en-US" altLang="en-US" sz="1600" i="1" dirty="0"/>
              <a:t>Image credits: </a:t>
            </a:r>
          </a:p>
          <a:p>
            <a:pPr lvl="1">
              <a:defRPr/>
            </a:pPr>
            <a:r>
              <a:rPr lang="en-US" altLang="en-US" sz="1600" i="1" dirty="0"/>
              <a:t>Confidence-18w USDA Loving </a:t>
            </a:r>
            <a:r>
              <a:rPr lang="en-US" altLang="en-US" sz="1600" i="1" dirty="0" err="1"/>
              <a:t>Care.tif</a:t>
            </a:r>
            <a:endParaRPr lang="en-US" altLang="en-US" sz="1600" i="1" dirty="0"/>
          </a:p>
          <a:p>
            <a:pPr lvl="1">
              <a:defRPr/>
            </a:pPr>
            <a:r>
              <a:rPr lang="en-US" altLang="en-US" sz="1600" i="1" dirty="0"/>
              <a:t>WInfantEatingfromHighChair_Fotolia_42705435_Subscription_XXL.jpg</a:t>
            </a:r>
          </a:p>
          <a:p>
            <a:pPr lvl="1">
              <a:defRPr/>
            </a:pPr>
            <a:r>
              <a:rPr lang="en-US" altLang="en-US" sz="1600" i="1" dirty="0"/>
              <a:t>Pregnant woman eating sandwhich_Fotolia_66538632_Subscription_XXL.jpg</a:t>
            </a:r>
          </a:p>
          <a:p>
            <a:pPr lvl="1">
              <a:defRPr/>
            </a:pPr>
            <a:r>
              <a:rPr lang="en-US" altLang="en-US" sz="1600" i="1" dirty="0"/>
              <a:t>BusyMom18w USDA Loving </a:t>
            </a:r>
            <a:r>
              <a:rPr lang="en-US" altLang="en-US" sz="1600" i="1" dirty="0" err="1"/>
              <a:t>Care.tiif</a:t>
            </a:r>
            <a:endParaRPr lang="en-US" altLang="en-US" sz="1600" i="1" dirty="0"/>
          </a:p>
          <a:p>
            <a:pPr lvl="1">
              <a:defRPr/>
            </a:pPr>
            <a:r>
              <a:rPr lang="en-US" altLang="en-US" sz="1600" i="1" dirty="0"/>
              <a:t>HispanicMom&amp;YoungSon_Fotolia_19118823_Subscription_L.jpg</a:t>
            </a:r>
          </a:p>
        </p:txBody>
      </p:sp>
      <p:sp>
        <p:nvSpPr>
          <p:cNvPr id="25604" name="Slide Number Placeholder 3">
            <a:extLst>
              <a:ext uri="{FF2B5EF4-FFF2-40B4-BE49-F238E27FC236}">
                <a16:creationId xmlns:a16="http://schemas.microsoft.com/office/drawing/2014/main" id="{438A15DE-E245-4A5B-B39D-843DC0D2C8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42950" indent="-285750">
              <a:spcBef>
                <a:spcPct val="30000"/>
              </a:spcBef>
              <a:buChar char="•"/>
              <a:defRPr>
                <a:solidFill>
                  <a:schemeClr val="tx1"/>
                </a:solidFill>
                <a:latin typeface="Times New Roman" panose="02020603050405020304" pitchFamily="18" charset="0"/>
              </a:defRPr>
            </a:lvl2pPr>
            <a:lvl3pPr marL="1143000" indent="-228600">
              <a:spcBef>
                <a:spcPct val="30000"/>
              </a:spcBef>
              <a:buChar char="•"/>
              <a:defRPr>
                <a:solidFill>
                  <a:schemeClr val="tx1"/>
                </a:solidFill>
                <a:latin typeface="Times New Roman" panose="02020603050405020304" pitchFamily="18" charset="0"/>
              </a:defRPr>
            </a:lvl3pPr>
            <a:lvl4pPr marL="1600200" indent="-228600">
              <a:spcBef>
                <a:spcPct val="30000"/>
              </a:spcBef>
              <a:buChar char="•"/>
              <a:defRPr sz="1200">
                <a:solidFill>
                  <a:schemeClr val="tx1"/>
                </a:solidFill>
                <a:latin typeface="Arial" panose="020B0604020202020204" pitchFamily="34" charset="0"/>
              </a:defRPr>
            </a:lvl4pPr>
            <a:lvl5pPr marL="2057400" indent="-228600">
              <a:spcBef>
                <a:spcPct val="30000"/>
              </a:spcBef>
              <a:buChar char="•"/>
              <a:defRPr sz="1200">
                <a:solidFill>
                  <a:schemeClr val="tx1"/>
                </a:solidFill>
                <a:latin typeface="Arial" panose="020B0604020202020204" pitchFamily="34" charset="0"/>
              </a:defRPr>
            </a:lvl5pPr>
            <a:lvl6pPr marL="2514600" indent="-228600"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1A333A99-7498-4818-8508-55C17FECECCA}" type="slidenum">
              <a:rPr lang="en-US" altLang="en-US">
                <a:latin typeface="Calibri" panose="020F0502020204030204" pitchFamily="34" charset="0"/>
              </a:rPr>
              <a:pPr>
                <a:spcBef>
                  <a:spcPct val="0"/>
                </a:spcBef>
                <a:buFontTx/>
                <a:buNone/>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1C2F510A-9F05-49AE-97BF-7BFF5F859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8D084345-88DE-4E04-9FBB-96CBA4A77C03}" type="slidenum">
              <a:rPr lang="en-US" altLang="en-US">
                <a:latin typeface="Arial" panose="020B0604020202020204" pitchFamily="34" charset="0"/>
              </a:rPr>
              <a:pPr>
                <a:spcBef>
                  <a:spcPct val="0"/>
                </a:spcBef>
                <a:buFontTx/>
                <a:buNone/>
              </a:pPr>
              <a:t>8</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604FAB03-004E-4C6A-B210-33FECDC0A9D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F317246-65FF-4A85-9DCD-C80561D71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Describe the WIC eligibility requirements:</a:t>
            </a:r>
          </a:p>
          <a:p>
            <a:pPr lvl="1" eaLnBrk="1" hangingPunct="1"/>
            <a:r>
              <a:rPr lang="en-US" altLang="en-US" sz="1600"/>
              <a:t>Live in North Carolina. </a:t>
            </a:r>
          </a:p>
          <a:p>
            <a:pPr lvl="1" eaLnBrk="1" hangingPunct="1"/>
            <a:r>
              <a:rPr lang="en-US" altLang="en-US" sz="1600"/>
              <a:t>Have a family income less than 185% of the U.S. Poverty Income Guidelines. A person receiving Medicaid, Work First Families Assistance (TANF), or assistance from the NC Food and Nutrition Services (food stamps) automatically meets the income eligibility requirement. </a:t>
            </a:r>
          </a:p>
          <a:p>
            <a:pPr lvl="1" eaLnBrk="1" hangingPunct="1"/>
            <a:r>
              <a:rPr lang="en-US" altLang="en-US" sz="1600"/>
              <a:t>Be at nutritional risk. A nutritionist or competent professional authority determines the nutritional risk assessment at no cost to the participant, usually at the local WIC office. </a:t>
            </a:r>
          </a:p>
          <a:p>
            <a:pPr eaLnBrk="1" hangingPunct="1"/>
            <a:endParaRPr lang="en-US" altLang="en-US"/>
          </a:p>
          <a:p>
            <a:pPr eaLnBrk="1" hangingPunct="1"/>
            <a:endParaRPr lang="en-US" altLang="en-US" sz="1100"/>
          </a:p>
          <a:p>
            <a:pPr eaLnBrk="1" hangingPunct="1">
              <a:buFontTx/>
              <a:buNone/>
            </a:pPr>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9966F6C-B1D2-4EF1-8CB1-6DD1BD1FD9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a:solidFill>
                  <a:schemeClr val="tx1"/>
                </a:solidFill>
                <a:latin typeface="Times New Roman" panose="02020603050405020304" pitchFamily="18" charset="0"/>
              </a:defRPr>
            </a:lvl1pPr>
            <a:lvl2pPr marL="755650" indent="-290513">
              <a:spcBef>
                <a:spcPct val="30000"/>
              </a:spcBef>
              <a:buChar char="•"/>
              <a:defRPr>
                <a:solidFill>
                  <a:schemeClr val="tx1"/>
                </a:solidFill>
                <a:latin typeface="Times New Roman" panose="02020603050405020304" pitchFamily="18" charset="0"/>
              </a:defRPr>
            </a:lvl2pPr>
            <a:lvl3pPr marL="1163638" indent="-231775">
              <a:spcBef>
                <a:spcPct val="30000"/>
              </a:spcBef>
              <a:buChar char="•"/>
              <a:defRPr>
                <a:solidFill>
                  <a:schemeClr val="tx1"/>
                </a:solidFill>
                <a:latin typeface="Times New Roman" panose="02020603050405020304" pitchFamily="18" charset="0"/>
              </a:defRPr>
            </a:lvl3pPr>
            <a:lvl4pPr marL="1628775" indent="-231775">
              <a:spcBef>
                <a:spcPct val="30000"/>
              </a:spcBef>
              <a:buChar char="•"/>
              <a:defRPr sz="1200">
                <a:solidFill>
                  <a:schemeClr val="tx1"/>
                </a:solidFill>
                <a:latin typeface="Arial" panose="020B0604020202020204" pitchFamily="34" charset="0"/>
              </a:defRPr>
            </a:lvl4pPr>
            <a:lvl5pPr marL="2095500" indent="-231775">
              <a:spcBef>
                <a:spcPct val="30000"/>
              </a:spcBef>
              <a:buChar char="•"/>
              <a:defRPr sz="1200">
                <a:solidFill>
                  <a:schemeClr val="tx1"/>
                </a:solidFill>
                <a:latin typeface="Arial" panose="020B0604020202020204" pitchFamily="34" charset="0"/>
              </a:defRPr>
            </a:lvl5pPr>
            <a:lvl6pPr marL="2552700" indent="-231775" eaLnBrk="0" fontAlgn="base" hangingPunct="0">
              <a:spcBef>
                <a:spcPct val="30000"/>
              </a:spcBef>
              <a:spcAft>
                <a:spcPct val="0"/>
              </a:spcAft>
              <a:buChar char="•"/>
              <a:defRPr sz="1200">
                <a:solidFill>
                  <a:schemeClr val="tx1"/>
                </a:solidFill>
                <a:latin typeface="Arial" panose="020B0604020202020204" pitchFamily="34" charset="0"/>
              </a:defRPr>
            </a:lvl6pPr>
            <a:lvl7pPr marL="3009900" indent="-231775" eaLnBrk="0" fontAlgn="base" hangingPunct="0">
              <a:spcBef>
                <a:spcPct val="30000"/>
              </a:spcBef>
              <a:spcAft>
                <a:spcPct val="0"/>
              </a:spcAft>
              <a:buChar char="•"/>
              <a:defRPr sz="1200">
                <a:solidFill>
                  <a:schemeClr val="tx1"/>
                </a:solidFill>
                <a:latin typeface="Arial" panose="020B0604020202020204" pitchFamily="34" charset="0"/>
              </a:defRPr>
            </a:lvl7pPr>
            <a:lvl8pPr marL="3467100" indent="-231775" eaLnBrk="0" fontAlgn="base" hangingPunct="0">
              <a:spcBef>
                <a:spcPct val="30000"/>
              </a:spcBef>
              <a:spcAft>
                <a:spcPct val="0"/>
              </a:spcAft>
              <a:buChar char="•"/>
              <a:defRPr sz="1200">
                <a:solidFill>
                  <a:schemeClr val="tx1"/>
                </a:solidFill>
                <a:latin typeface="Arial" panose="020B0604020202020204" pitchFamily="34" charset="0"/>
              </a:defRPr>
            </a:lvl8pPr>
            <a:lvl9pPr marL="3924300" indent="-231775"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34F19A0B-58A0-401E-88D2-B70CFD510577}" type="slidenum">
              <a:rPr lang="en-US" altLang="en-US">
                <a:solidFill>
                  <a:srgbClr val="000000"/>
                </a:solidFill>
                <a:latin typeface="Arial" panose="020B0604020202020204" pitchFamily="34" charset="0"/>
              </a:rPr>
              <a:pPr>
                <a:spcBef>
                  <a:spcPct val="0"/>
                </a:spcBef>
                <a:buFontTx/>
                <a:buNone/>
              </a:pPr>
              <a:t>9</a:t>
            </a:fld>
            <a:endParaRPr lang="en-US"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D9CAB5F9-284D-4338-8819-DF9E910ADD9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84BE13E-628A-4BD0-820F-D877DA5D7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dirty="0"/>
              <a:t>If applicants are not adjunctively income eligible, Income eligibility is determined by looking at potential participants household income and the number of people living in the household. </a:t>
            </a:r>
          </a:p>
          <a:p>
            <a:pPr lvl="1" eaLnBrk="1" hangingPunct="1">
              <a:lnSpc>
                <a:spcPct val="90000"/>
              </a:lnSpc>
            </a:pPr>
            <a:r>
              <a:rPr lang="en-US" altLang="en-US" sz="1600" dirty="0"/>
              <a:t>A household (or economic unit) is defined as a person or group of persons, related or nonrelated, who usually (although not necessarily) live together, and whose production of income and consumption of goods or services are related. The income of everyone in the economic unit is counted to determine eligibility.</a:t>
            </a:r>
            <a:r>
              <a:rPr lang="en-US" altLang="en-US" sz="1600" b="1" dirty="0"/>
              <a:t> </a:t>
            </a:r>
            <a:endParaRPr lang="en-US" altLang="en-US" sz="1600" dirty="0"/>
          </a:p>
          <a:p>
            <a:pPr eaLnBrk="1" hangingPunct="1"/>
            <a:r>
              <a:rPr lang="en-US" altLang="en-US" sz="1600" dirty="0"/>
              <a:t>Gross Income is the total of all cash income before deductions for income taxes, employees’ social security taxes, insurance premiums, bonds, etc. For self-employed applicants, gross income means the net income after the deduction of legitimate business expenses. </a:t>
            </a:r>
          </a:p>
          <a:p>
            <a:pPr eaLnBrk="1" hangingPunct="1">
              <a:lnSpc>
                <a:spcPct val="90000"/>
              </a:lnSpc>
            </a:pPr>
            <a:r>
              <a:rPr lang="en-US" altLang="en-US" sz="1600" b="1" dirty="0"/>
              <a:t>WIC Income Guidelines</a:t>
            </a:r>
            <a:r>
              <a:rPr lang="en-US" altLang="en-US" sz="1600" dirty="0"/>
              <a:t> </a:t>
            </a:r>
          </a:p>
          <a:p>
            <a:pPr eaLnBrk="1" hangingPunct="1">
              <a:lnSpc>
                <a:spcPct val="90000"/>
              </a:lnSpc>
            </a:pPr>
            <a:r>
              <a:rPr lang="en-US" altLang="en-US" sz="1600" dirty="0"/>
              <a:t>The 2021-2022, &amp; 2022-2023 WIC Income Guidelines are listed in the table (as of June 14, 2022). This just gives you an idea of the income guidelines for WIC participants.  A more detailed table can be found on the nutrition services branch website. http://www.nutritionnc.com </a:t>
            </a:r>
          </a:p>
          <a:p>
            <a:pPr eaLnBrk="1" hangingPunct="1">
              <a:lnSpc>
                <a:spcPct val="90000"/>
              </a:lnSpc>
              <a:buFontTx/>
              <a:buNone/>
            </a:pPr>
            <a:endParaRPr lang="en-US" altLang="en-US" sz="1600" dirty="0"/>
          </a:p>
          <a:p>
            <a:pPr eaLnBrk="1" hangingPunct="1">
              <a:lnSpc>
                <a:spcPct val="90000"/>
              </a:lnSpc>
              <a:buFontTx/>
              <a:buNone/>
            </a:pPr>
            <a:endParaRPr lang="en-US" altLang="en-US" dirty="0"/>
          </a:p>
          <a:p>
            <a:pPr eaLnBrk="1" hangingPunct="1">
              <a:lnSpc>
                <a:spcPct val="90000"/>
              </a:lnSpc>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79885F3-38C2-4770-8A15-547859139B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8EE2E65-5221-46F8-9BA2-3CCC54C83E2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13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solidFill>
                  <a:srgbClr val="7030A0"/>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34319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32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rgbClr val="00B05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36536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800">
                <a:solidFill>
                  <a:schemeClr val="accent5"/>
                </a:solidFill>
                <a:latin typeface="WIC Gravur Condensed Black" panose="0000050000000000000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146861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02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93774C3-45AD-46AC-AB23-2D4A7BFFC065}"/>
              </a:ext>
            </a:extLst>
          </p:cNvPr>
          <p:cNvGrpSpPr>
            <a:grpSpLocks/>
          </p:cNvGrpSpPr>
          <p:nvPr/>
        </p:nvGrpSpPr>
        <p:grpSpPr bwMode="auto">
          <a:xfrm>
            <a:off x="8656638" y="249238"/>
            <a:ext cx="3535362" cy="6608762"/>
            <a:chOff x="6249771" y="409811"/>
            <a:chExt cx="3808875" cy="7119742"/>
          </a:xfrm>
        </p:grpSpPr>
        <p:sp>
          <p:nvSpPr>
            <p:cNvPr id="5" name="object 5">
              <a:extLst>
                <a:ext uri="{FF2B5EF4-FFF2-40B4-BE49-F238E27FC236}">
                  <a16:creationId xmlns:a16="http://schemas.microsoft.com/office/drawing/2014/main" id="{938791AE-210D-4239-BC77-269BD6CB60EB}"/>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9EDC4558-BA75-4F22-910A-676170A329B9}"/>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138F3FED-6F2D-4821-8B9F-F69849D7811B}"/>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EC112147-51A1-47F8-8CC2-CC3B802F7E4E}"/>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rgbClr val="0070C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2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81AC77-44AB-41E8-95A2-99BC2EDEC1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C4E2166-C182-4735-BCCE-6BC2E9D8589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4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1EAF5D6-AB3B-470F-AA9B-00395E0D736E}"/>
              </a:ext>
            </a:extLst>
          </p:cNvPr>
          <p:cNvGrpSpPr>
            <a:grpSpLocks/>
          </p:cNvGrpSpPr>
          <p:nvPr userDrawn="1"/>
        </p:nvGrpSpPr>
        <p:grpSpPr bwMode="auto">
          <a:xfrm>
            <a:off x="5892800" y="3000375"/>
            <a:ext cx="6299200" cy="3886200"/>
            <a:chOff x="4106666" y="1345722"/>
            <a:chExt cx="5952343" cy="6426774"/>
          </a:xfrm>
        </p:grpSpPr>
        <p:sp>
          <p:nvSpPr>
            <p:cNvPr id="5" name="object 3">
              <a:extLst>
                <a:ext uri="{FF2B5EF4-FFF2-40B4-BE49-F238E27FC236}">
                  <a16:creationId xmlns:a16="http://schemas.microsoft.com/office/drawing/2014/main" id="{DFE416F1-4B60-454D-9E74-131B81109B14}"/>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AE59C70B-D076-49A2-9320-28AD904484BB}"/>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A6AA8928-657D-47C6-B5AA-75B6C818F1A8}"/>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9F1B6434-AC88-4455-9E06-61281FE732BA}"/>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C0F57417-9F27-4454-88C3-9D33CBEB2726}"/>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a:t>Click to edit Master title style</a:t>
            </a:r>
            <a:endParaRPr lang="en-US" dirty="0"/>
          </a:p>
        </p:txBody>
      </p:sp>
      <p:sp>
        <p:nvSpPr>
          <p:cNvPr id="3" name="Content Placeholder 2"/>
          <p:cNvSpPr>
            <a:spLocks noGrp="1"/>
          </p:cNvSpPr>
          <p:nvPr>
            <p:ph idx="1"/>
          </p:nvPr>
        </p:nvSpPr>
        <p:spPr>
          <a:xfrm>
            <a:off x="1219200" y="1925523"/>
            <a:ext cx="10515600" cy="4351338"/>
          </a:xfrm>
        </p:spPr>
        <p:txBody>
          <a:bodyPr/>
          <a:lstStyle>
            <a:lvl1pPr>
              <a:defRPr sz="28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46092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6D7A57-818A-4B77-941B-810BBC090FC4}"/>
              </a:ext>
            </a:extLst>
          </p:cNvPr>
          <p:cNvGrpSpPr>
            <a:grpSpLocks/>
          </p:cNvGrpSpPr>
          <p:nvPr/>
        </p:nvGrpSpPr>
        <p:grpSpPr bwMode="auto">
          <a:xfrm rot="10800000">
            <a:off x="0" y="0"/>
            <a:ext cx="3535363" cy="6608763"/>
            <a:chOff x="6249771" y="409811"/>
            <a:chExt cx="3808875" cy="7119742"/>
          </a:xfrm>
        </p:grpSpPr>
        <p:sp>
          <p:nvSpPr>
            <p:cNvPr id="5" name="object 5">
              <a:extLst>
                <a:ext uri="{FF2B5EF4-FFF2-40B4-BE49-F238E27FC236}">
                  <a16:creationId xmlns:a16="http://schemas.microsoft.com/office/drawing/2014/main" id="{59E5274F-DF20-4F7F-B4D3-086FEA3915A3}"/>
                </a:ext>
              </a:extLst>
            </p:cNvPr>
            <p:cNvSpPr>
              <a:spLocks/>
            </p:cNvSpPr>
            <p:nvPr/>
          </p:nvSpPr>
          <p:spPr bwMode="auto">
            <a:xfrm>
              <a:off x="8089355" y="4947008"/>
              <a:ext cx="1969135" cy="2582545"/>
            </a:xfrm>
            <a:custGeom>
              <a:avLst/>
              <a:gdLst>
                <a:gd name="T0" fmla="*/ 1081703 w 1969134"/>
                <a:gd name="T1" fmla="*/ 16999 h 2582545"/>
                <a:gd name="T2" fmla="*/ 788761 w 1969134"/>
                <a:gd name="T3" fmla="*/ 101859 h 2582545"/>
                <a:gd name="T4" fmla="*/ 528848 w 1969134"/>
                <a:gd name="T5" fmla="*/ 249878 h 2582545"/>
                <a:gd name="T6" fmla="*/ 310977 w 1969134"/>
                <a:gd name="T7" fmla="*/ 451977 h 2582545"/>
                <a:gd name="T8" fmla="*/ 144187 w 1969134"/>
                <a:gd name="T9" fmla="*/ 699075 h 2582545"/>
                <a:gd name="T10" fmla="*/ 37516 w 1969134"/>
                <a:gd name="T11" fmla="*/ 982091 h 2582545"/>
                <a:gd name="T12" fmla="*/ 0 w 1969134"/>
                <a:gd name="T13" fmla="*/ 1291945 h 2582545"/>
                <a:gd name="T14" fmla="*/ 37647 w 1969134"/>
                <a:gd name="T15" fmla="*/ 1601740 h 2582545"/>
                <a:gd name="T16" fmla="*/ 144416 w 1969134"/>
                <a:gd name="T17" fmla="*/ 1884565 h 2582545"/>
                <a:gd name="T18" fmla="*/ 311265 w 1969134"/>
                <a:gd name="T19" fmla="*/ 2131385 h 2582545"/>
                <a:gd name="T20" fmla="*/ 529155 w 1969134"/>
                <a:gd name="T21" fmla="*/ 2333165 h 2582545"/>
                <a:gd name="T22" fmla="*/ 789046 w 1969134"/>
                <a:gd name="T23" fmla="*/ 2480870 h 2582545"/>
                <a:gd name="T24" fmla="*/ 1081921 w 1969134"/>
                <a:gd name="T25" fmla="*/ 2565466 h 2582545"/>
                <a:gd name="T26" fmla="*/ 1969067 w 1969134"/>
                <a:gd name="T27" fmla="*/ 2582181 h 2582545"/>
                <a:gd name="T28" fmla="*/ 1251893 w 1969134"/>
                <a:gd name="T29" fmla="*/ 1765293 h 2582545"/>
                <a:gd name="T30" fmla="*/ 1072595 w 1969134"/>
                <a:gd name="T31" fmla="*/ 1713792 h 2582545"/>
                <a:gd name="T32" fmla="*/ 907340 w 1969134"/>
                <a:gd name="T33" fmla="*/ 1572211 h 2582545"/>
                <a:gd name="T34" fmla="*/ 821716 w 1969134"/>
                <a:gd name="T35" fmla="*/ 1368735 h 2582545"/>
                <a:gd name="T36" fmla="*/ 815671 w 1969134"/>
                <a:gd name="T37" fmla="*/ 1277683 h 2582545"/>
                <a:gd name="T38" fmla="*/ 835328 w 1969134"/>
                <a:gd name="T39" fmla="*/ 1156347 h 2582545"/>
                <a:gd name="T40" fmla="*/ 883832 w 1969134"/>
                <a:gd name="T41" fmla="*/ 1047294 h 2582545"/>
                <a:gd name="T42" fmla="*/ 989344 w 1969134"/>
                <a:gd name="T43" fmla="*/ 925108 h 2582545"/>
                <a:gd name="T44" fmla="*/ 1118379 w 1969134"/>
                <a:gd name="T45" fmla="*/ 849085 h 2582545"/>
                <a:gd name="T46" fmla="*/ 1239495 w 1969134"/>
                <a:gd name="T47" fmla="*/ 819264 h 2582545"/>
                <a:gd name="T48" fmla="*/ 1747884 w 1969134"/>
                <a:gd name="T49" fmla="*/ 793580 h 2582545"/>
                <a:gd name="T50" fmla="*/ 1820778 w 1969134"/>
                <a:gd name="T51" fmla="*/ 614357 h 2582545"/>
                <a:gd name="T52" fmla="*/ 1828864 w 1969134"/>
                <a:gd name="T53" fmla="*/ 471714 h 2582545"/>
                <a:gd name="T54" fmla="*/ 1804342 w 1969134"/>
                <a:gd name="T55" fmla="*/ 351419 h 2582545"/>
                <a:gd name="T56" fmla="*/ 1753519 w 1969134"/>
                <a:gd name="T57" fmla="*/ 243147 h 2582545"/>
                <a:gd name="T58" fmla="*/ 1679966 w 1969134"/>
                <a:gd name="T59" fmla="*/ 150471 h 2582545"/>
                <a:gd name="T60" fmla="*/ 1587255 w 1969134"/>
                <a:gd name="T61" fmla="*/ 76960 h 2582545"/>
                <a:gd name="T62" fmla="*/ 1478958 w 1969134"/>
                <a:gd name="T63" fmla="*/ 26185 h 2582545"/>
                <a:gd name="T64" fmla="*/ 1358647 w 1969134"/>
                <a:gd name="T65" fmla="*/ 1717 h 2582545"/>
                <a:gd name="T66" fmla="*/ 1969067 w 1969134"/>
                <a:gd name="T67" fmla="*/ 1766699 h 2582545"/>
                <a:gd name="T68" fmla="*/ 1969067 w 1969134"/>
                <a:gd name="T69" fmla="*/ 1766699 h 2582545"/>
                <a:gd name="T70" fmla="*/ 1304330 w 1969134"/>
                <a:gd name="T71" fmla="*/ 816643 h 2582545"/>
                <a:gd name="T72" fmla="*/ 1398880 w 1969134"/>
                <a:gd name="T73" fmla="*/ 840463 h 2582545"/>
                <a:gd name="T74" fmla="*/ 1446517 w 1969134"/>
                <a:gd name="T75" fmla="*/ 917277 h 2582545"/>
                <a:gd name="T76" fmla="*/ 1398793 w 1969134"/>
                <a:gd name="T77" fmla="*/ 996889 h 2582545"/>
                <a:gd name="T78" fmla="*/ 1263567 w 1969134"/>
                <a:gd name="T79" fmla="*/ 1044004 h 2582545"/>
                <a:gd name="T80" fmla="*/ 1227872 w 1969134"/>
                <a:gd name="T81" fmla="*/ 1049385 h 2582545"/>
                <a:gd name="T82" fmla="*/ 1359154 w 1969134"/>
                <a:gd name="T83" fmla="*/ 1033868 h 2582545"/>
                <a:gd name="T84" fmla="*/ 1473172 w 1969134"/>
                <a:gd name="T85" fmla="*/ 1003490 h 2582545"/>
                <a:gd name="T86" fmla="*/ 1616486 w 1969134"/>
                <a:gd name="T87" fmla="*/ 931283 h 2582545"/>
                <a:gd name="T88" fmla="*/ 1729640 w 1969134"/>
                <a:gd name="T89" fmla="*/ 819819 h 2582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9134" h="2582545">
                  <a:moveTo>
                    <a:pt x="1290833" y="0"/>
                  </a:moveTo>
                  <a:lnTo>
                    <a:pt x="1185092" y="4318"/>
                  </a:lnTo>
                  <a:lnTo>
                    <a:pt x="1081680" y="16999"/>
                  </a:lnTo>
                  <a:lnTo>
                    <a:pt x="980931" y="37708"/>
                  </a:lnTo>
                  <a:lnTo>
                    <a:pt x="883180" y="66106"/>
                  </a:lnTo>
                  <a:lnTo>
                    <a:pt x="788761" y="101859"/>
                  </a:lnTo>
                  <a:lnTo>
                    <a:pt x="698010" y="144629"/>
                  </a:lnTo>
                  <a:lnTo>
                    <a:pt x="611260" y="194081"/>
                  </a:lnTo>
                  <a:lnTo>
                    <a:pt x="528848" y="249878"/>
                  </a:lnTo>
                  <a:lnTo>
                    <a:pt x="451106" y="311684"/>
                  </a:lnTo>
                  <a:lnTo>
                    <a:pt x="378371" y="379163"/>
                  </a:lnTo>
                  <a:lnTo>
                    <a:pt x="310977" y="451977"/>
                  </a:lnTo>
                  <a:lnTo>
                    <a:pt x="249259" y="529792"/>
                  </a:lnTo>
                  <a:lnTo>
                    <a:pt x="193550" y="612270"/>
                  </a:lnTo>
                  <a:lnTo>
                    <a:pt x="144187" y="699075"/>
                  </a:lnTo>
                  <a:lnTo>
                    <a:pt x="101504" y="789871"/>
                  </a:lnTo>
                  <a:lnTo>
                    <a:pt x="65835" y="884322"/>
                  </a:lnTo>
                  <a:lnTo>
                    <a:pt x="37516" y="982091"/>
                  </a:lnTo>
                  <a:lnTo>
                    <a:pt x="16880" y="1082842"/>
                  </a:lnTo>
                  <a:lnTo>
                    <a:pt x="4263" y="1186239"/>
                  </a:lnTo>
                  <a:lnTo>
                    <a:pt x="0" y="1291945"/>
                  </a:lnTo>
                  <a:lnTo>
                    <a:pt x="4311" y="1397649"/>
                  </a:lnTo>
                  <a:lnTo>
                    <a:pt x="16972" y="1501026"/>
                  </a:lnTo>
                  <a:lnTo>
                    <a:pt x="37647" y="1601740"/>
                  </a:lnTo>
                  <a:lnTo>
                    <a:pt x="66003" y="1699458"/>
                  </a:lnTo>
                  <a:lnTo>
                    <a:pt x="101704" y="1793845"/>
                  </a:lnTo>
                  <a:lnTo>
                    <a:pt x="144416" y="1884565"/>
                  </a:lnTo>
                  <a:lnTo>
                    <a:pt x="193803" y="1971285"/>
                  </a:lnTo>
                  <a:lnTo>
                    <a:pt x="249531" y="2053670"/>
                  </a:lnTo>
                  <a:lnTo>
                    <a:pt x="311265" y="2131385"/>
                  </a:lnTo>
                  <a:lnTo>
                    <a:pt x="378671" y="2204096"/>
                  </a:lnTo>
                  <a:lnTo>
                    <a:pt x="451412" y="2271467"/>
                  </a:lnTo>
                  <a:lnTo>
                    <a:pt x="529155" y="2333165"/>
                  </a:lnTo>
                  <a:lnTo>
                    <a:pt x="611565" y="2388855"/>
                  </a:lnTo>
                  <a:lnTo>
                    <a:pt x="698307" y="2438201"/>
                  </a:lnTo>
                  <a:lnTo>
                    <a:pt x="789046" y="2480870"/>
                  </a:lnTo>
                  <a:lnTo>
                    <a:pt x="883448" y="2516527"/>
                  </a:lnTo>
                  <a:lnTo>
                    <a:pt x="981177" y="2544838"/>
                  </a:lnTo>
                  <a:lnTo>
                    <a:pt x="1081898" y="2565466"/>
                  </a:lnTo>
                  <a:lnTo>
                    <a:pt x="1185277" y="2578079"/>
                  </a:lnTo>
                  <a:lnTo>
                    <a:pt x="1290980" y="2582341"/>
                  </a:lnTo>
                  <a:lnTo>
                    <a:pt x="1969044" y="2582181"/>
                  </a:lnTo>
                  <a:lnTo>
                    <a:pt x="1969044" y="1766862"/>
                  </a:lnTo>
                  <a:lnTo>
                    <a:pt x="1290789" y="1766862"/>
                  </a:lnTo>
                  <a:lnTo>
                    <a:pt x="1251870" y="1765293"/>
                  </a:lnTo>
                  <a:lnTo>
                    <a:pt x="1213807" y="1760649"/>
                  </a:lnTo>
                  <a:lnTo>
                    <a:pt x="1140739" y="1742631"/>
                  </a:lnTo>
                  <a:lnTo>
                    <a:pt x="1072572" y="1713792"/>
                  </a:lnTo>
                  <a:lnTo>
                    <a:pt x="1010293" y="1675119"/>
                  </a:lnTo>
                  <a:lnTo>
                    <a:pt x="954887" y="1627597"/>
                  </a:lnTo>
                  <a:lnTo>
                    <a:pt x="907340" y="1572211"/>
                  </a:lnTo>
                  <a:lnTo>
                    <a:pt x="868639" y="1509949"/>
                  </a:lnTo>
                  <a:lnTo>
                    <a:pt x="839769" y="1441795"/>
                  </a:lnTo>
                  <a:lnTo>
                    <a:pt x="821716" y="1368735"/>
                  </a:lnTo>
                  <a:lnTo>
                    <a:pt x="817054" y="1330673"/>
                  </a:lnTo>
                  <a:lnTo>
                    <a:pt x="815466" y="1291755"/>
                  </a:lnTo>
                  <a:lnTo>
                    <a:pt x="815671" y="1277683"/>
                  </a:lnTo>
                  <a:lnTo>
                    <a:pt x="818736" y="1236112"/>
                  </a:lnTo>
                  <a:lnTo>
                    <a:pt x="825344" y="1195619"/>
                  </a:lnTo>
                  <a:lnTo>
                    <a:pt x="835328" y="1156347"/>
                  </a:lnTo>
                  <a:lnTo>
                    <a:pt x="848516" y="1118440"/>
                  </a:lnTo>
                  <a:lnTo>
                    <a:pt x="864741" y="1082041"/>
                  </a:lnTo>
                  <a:lnTo>
                    <a:pt x="883832" y="1047294"/>
                  </a:lnTo>
                  <a:lnTo>
                    <a:pt x="909207" y="1009911"/>
                  </a:lnTo>
                  <a:lnTo>
                    <a:pt x="948157" y="963675"/>
                  </a:lnTo>
                  <a:lnTo>
                    <a:pt x="989321" y="925108"/>
                  </a:lnTo>
                  <a:lnTo>
                    <a:pt x="1031924" y="893577"/>
                  </a:lnTo>
                  <a:lnTo>
                    <a:pt x="1075194" y="868447"/>
                  </a:lnTo>
                  <a:lnTo>
                    <a:pt x="1118356" y="849085"/>
                  </a:lnTo>
                  <a:lnTo>
                    <a:pt x="1160639" y="834856"/>
                  </a:lnTo>
                  <a:lnTo>
                    <a:pt x="1201390" y="825106"/>
                  </a:lnTo>
                  <a:lnTo>
                    <a:pt x="1239472" y="819264"/>
                  </a:lnTo>
                  <a:lnTo>
                    <a:pt x="1290535" y="816330"/>
                  </a:lnTo>
                  <a:lnTo>
                    <a:pt x="1732043" y="816330"/>
                  </a:lnTo>
                  <a:lnTo>
                    <a:pt x="1747861" y="793580"/>
                  </a:lnTo>
                  <a:lnTo>
                    <a:pt x="1779404" y="737711"/>
                  </a:lnTo>
                  <a:lnTo>
                    <a:pt x="1803888" y="677785"/>
                  </a:lnTo>
                  <a:lnTo>
                    <a:pt x="1820755" y="614357"/>
                  </a:lnTo>
                  <a:lnTo>
                    <a:pt x="1829447" y="547984"/>
                  </a:lnTo>
                  <a:lnTo>
                    <a:pt x="1830552" y="513867"/>
                  </a:lnTo>
                  <a:lnTo>
                    <a:pt x="1828841" y="471714"/>
                  </a:lnTo>
                  <a:lnTo>
                    <a:pt x="1823810" y="430500"/>
                  </a:lnTo>
                  <a:lnTo>
                    <a:pt x="1815592" y="390357"/>
                  </a:lnTo>
                  <a:lnTo>
                    <a:pt x="1804319" y="351419"/>
                  </a:lnTo>
                  <a:lnTo>
                    <a:pt x="1790124" y="313816"/>
                  </a:lnTo>
                  <a:lnTo>
                    <a:pt x="1773139" y="277681"/>
                  </a:lnTo>
                  <a:lnTo>
                    <a:pt x="1753496" y="243147"/>
                  </a:lnTo>
                  <a:lnTo>
                    <a:pt x="1731328" y="210346"/>
                  </a:lnTo>
                  <a:lnTo>
                    <a:pt x="1706766" y="179410"/>
                  </a:lnTo>
                  <a:lnTo>
                    <a:pt x="1679943" y="150471"/>
                  </a:lnTo>
                  <a:lnTo>
                    <a:pt x="1650991" y="123661"/>
                  </a:lnTo>
                  <a:lnTo>
                    <a:pt x="1620044" y="99113"/>
                  </a:lnTo>
                  <a:lnTo>
                    <a:pt x="1587232" y="76960"/>
                  </a:lnTo>
                  <a:lnTo>
                    <a:pt x="1552688" y="57332"/>
                  </a:lnTo>
                  <a:lnTo>
                    <a:pt x="1516545" y="40363"/>
                  </a:lnTo>
                  <a:lnTo>
                    <a:pt x="1478935" y="26185"/>
                  </a:lnTo>
                  <a:lnTo>
                    <a:pt x="1439990" y="14930"/>
                  </a:lnTo>
                  <a:lnTo>
                    <a:pt x="1399842" y="6730"/>
                  </a:lnTo>
                  <a:lnTo>
                    <a:pt x="1358624" y="1717"/>
                  </a:lnTo>
                  <a:lnTo>
                    <a:pt x="1316469" y="25"/>
                  </a:lnTo>
                  <a:lnTo>
                    <a:pt x="1290833" y="0"/>
                  </a:lnTo>
                </a:path>
                <a:path w="1969134" h="2582545">
                  <a:moveTo>
                    <a:pt x="1969044" y="1766699"/>
                  </a:moveTo>
                  <a:lnTo>
                    <a:pt x="1290789" y="1766862"/>
                  </a:lnTo>
                  <a:lnTo>
                    <a:pt x="1969044" y="1766862"/>
                  </a:lnTo>
                  <a:lnTo>
                    <a:pt x="1969044" y="1766699"/>
                  </a:lnTo>
                </a:path>
                <a:path w="1969134" h="2582545">
                  <a:moveTo>
                    <a:pt x="1732043" y="816330"/>
                  </a:moveTo>
                  <a:lnTo>
                    <a:pt x="1290535" y="816330"/>
                  </a:lnTo>
                  <a:lnTo>
                    <a:pt x="1304307" y="816643"/>
                  </a:lnTo>
                  <a:lnTo>
                    <a:pt x="1318346" y="817625"/>
                  </a:lnTo>
                  <a:lnTo>
                    <a:pt x="1360472" y="825127"/>
                  </a:lnTo>
                  <a:lnTo>
                    <a:pt x="1398857" y="840463"/>
                  </a:lnTo>
                  <a:lnTo>
                    <a:pt x="1429193" y="865080"/>
                  </a:lnTo>
                  <a:lnTo>
                    <a:pt x="1445695" y="902715"/>
                  </a:lnTo>
                  <a:lnTo>
                    <a:pt x="1446494" y="917277"/>
                  </a:lnTo>
                  <a:lnTo>
                    <a:pt x="1445178" y="931017"/>
                  </a:lnTo>
                  <a:lnTo>
                    <a:pt x="1429598" y="967429"/>
                  </a:lnTo>
                  <a:lnTo>
                    <a:pt x="1398770" y="996889"/>
                  </a:lnTo>
                  <a:lnTo>
                    <a:pt x="1355524" y="1019731"/>
                  </a:lnTo>
                  <a:lnTo>
                    <a:pt x="1302692" y="1036290"/>
                  </a:lnTo>
                  <a:lnTo>
                    <a:pt x="1263544" y="1044004"/>
                  </a:lnTo>
                  <a:lnTo>
                    <a:pt x="1222231" y="1049174"/>
                  </a:lnTo>
                  <a:lnTo>
                    <a:pt x="1201026" y="1050836"/>
                  </a:lnTo>
                  <a:lnTo>
                    <a:pt x="1227849" y="1049385"/>
                  </a:lnTo>
                  <a:lnTo>
                    <a:pt x="1277239" y="1045300"/>
                  </a:lnTo>
                  <a:lnTo>
                    <a:pt x="1320987" y="1039987"/>
                  </a:lnTo>
                  <a:lnTo>
                    <a:pt x="1359131" y="1033868"/>
                  </a:lnTo>
                  <a:lnTo>
                    <a:pt x="1405924" y="1024096"/>
                  </a:lnTo>
                  <a:lnTo>
                    <a:pt x="1449064" y="1012171"/>
                  </a:lnTo>
                  <a:lnTo>
                    <a:pt x="1473149" y="1003490"/>
                  </a:lnTo>
                  <a:lnTo>
                    <a:pt x="1503806" y="992606"/>
                  </a:lnTo>
                  <a:lnTo>
                    <a:pt x="1562268" y="965363"/>
                  </a:lnTo>
                  <a:lnTo>
                    <a:pt x="1616463" y="931283"/>
                  </a:lnTo>
                  <a:lnTo>
                    <a:pt x="1665832" y="890922"/>
                  </a:lnTo>
                  <a:lnTo>
                    <a:pt x="1709818" y="844836"/>
                  </a:lnTo>
                  <a:lnTo>
                    <a:pt x="1729617" y="819819"/>
                  </a:lnTo>
                  <a:lnTo>
                    <a:pt x="1732043" y="816330"/>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6">
              <a:extLst>
                <a:ext uri="{FF2B5EF4-FFF2-40B4-BE49-F238E27FC236}">
                  <a16:creationId xmlns:a16="http://schemas.microsoft.com/office/drawing/2014/main" id="{A382EBAC-AB97-4426-874D-AB6AB39245E1}"/>
                </a:ext>
              </a:extLst>
            </p:cNvPr>
            <p:cNvSpPr>
              <a:spLocks/>
            </p:cNvSpPr>
            <p:nvPr/>
          </p:nvSpPr>
          <p:spPr bwMode="auto">
            <a:xfrm>
              <a:off x="6249771" y="409811"/>
              <a:ext cx="3289300" cy="5589905"/>
            </a:xfrm>
            <a:custGeom>
              <a:avLst/>
              <a:gdLst>
                <a:gd name="T0" fmla="*/ 3046171 w 3289300"/>
                <a:gd name="T1" fmla="*/ 5362423 h 5589905"/>
                <a:gd name="T2" fmla="*/ 2915925 w 3289300"/>
                <a:gd name="T3" fmla="*/ 5405663 h 5589905"/>
                <a:gd name="T4" fmla="*/ 2787782 w 3289300"/>
                <a:gd name="T5" fmla="*/ 5500878 h 5589905"/>
                <a:gd name="T6" fmla="*/ 2767198 w 3289300"/>
                <a:gd name="T7" fmla="*/ 5579575 h 5589905"/>
                <a:gd name="T8" fmla="*/ 2893288 w 3289300"/>
                <a:gd name="T9" fmla="*/ 5589305 h 5589905"/>
                <a:gd name="T10" fmla="*/ 3062875 w 3289300"/>
                <a:gd name="T11" fmla="*/ 5586266 h 5589905"/>
                <a:gd name="T12" fmla="*/ 3191077 w 3289300"/>
                <a:gd name="T13" fmla="*/ 5559296 h 5589905"/>
                <a:gd name="T14" fmla="*/ 3288722 w 3289300"/>
                <a:gd name="T15" fmla="*/ 5466035 h 5589905"/>
                <a:gd name="T16" fmla="*/ 3268085 w 3289300"/>
                <a:gd name="T17" fmla="*/ 5401457 h 5589905"/>
                <a:gd name="T18" fmla="*/ 3156753 w 3289300"/>
                <a:gd name="T19" fmla="*/ 5354704 h 5589905"/>
                <a:gd name="T20" fmla="*/ 1768228 w 3289300"/>
                <a:gd name="T21" fmla="*/ 7316 h 5589905"/>
                <a:gd name="T22" fmla="*/ 1376464 w 3289300"/>
                <a:gd name="T23" fmla="*/ 197593 h 5589905"/>
                <a:gd name="T24" fmla="*/ 976900 w 3289300"/>
                <a:gd name="T25" fmla="*/ 491208 h 5589905"/>
                <a:gd name="T26" fmla="*/ 638638 w 3289300"/>
                <a:gd name="T27" fmla="*/ 842661 h 5589905"/>
                <a:gd name="T28" fmla="*/ 366748 w 3289300"/>
                <a:gd name="T29" fmla="*/ 1243992 h 5589905"/>
                <a:gd name="T30" fmla="*/ 166298 w 3289300"/>
                <a:gd name="T31" fmla="*/ 1687238 h 5589905"/>
                <a:gd name="T32" fmla="*/ 42359 w 3289300"/>
                <a:gd name="T33" fmla="*/ 2164437 h 5589905"/>
                <a:gd name="T34" fmla="*/ 0 w 3289300"/>
                <a:gd name="T35" fmla="*/ 2667628 h 5589905"/>
                <a:gd name="T36" fmla="*/ 51582 w 3289300"/>
                <a:gd name="T37" fmla="*/ 3209509 h 5589905"/>
                <a:gd name="T38" fmla="*/ 200147 w 3289300"/>
                <a:gd name="T39" fmla="*/ 3721390 h 5589905"/>
                <a:gd name="T40" fmla="*/ 436820 w 3289300"/>
                <a:gd name="T41" fmla="*/ 4192415 h 5589905"/>
                <a:gd name="T42" fmla="*/ 752724 w 3289300"/>
                <a:gd name="T43" fmla="*/ 4611730 h 5589905"/>
                <a:gd name="T44" fmla="*/ 1138983 w 3289300"/>
                <a:gd name="T45" fmla="*/ 4968480 h 5589905"/>
                <a:gd name="T46" fmla="*/ 1586720 w 3289300"/>
                <a:gd name="T47" fmla="*/ 5251809 h 5589905"/>
                <a:gd name="T48" fmla="*/ 1931309 w 3289300"/>
                <a:gd name="T49" fmla="*/ 5351472 h 5589905"/>
                <a:gd name="T50" fmla="*/ 1989043 w 3289300"/>
                <a:gd name="T51" fmla="*/ 5226864 h 5589905"/>
                <a:gd name="T52" fmla="*/ 2059235 w 3289300"/>
                <a:gd name="T53" fmla="*/ 5109840 h 5589905"/>
                <a:gd name="T54" fmla="*/ 2141023 w 3289300"/>
                <a:gd name="T55" fmla="*/ 5001250 h 5589905"/>
                <a:gd name="T56" fmla="*/ 2233547 w 3289300"/>
                <a:gd name="T57" fmla="*/ 4901943 h 5589905"/>
                <a:gd name="T58" fmla="*/ 2335947 w 3289300"/>
                <a:gd name="T59" fmla="*/ 4812771 h 5589905"/>
                <a:gd name="T60" fmla="*/ 2447362 w 3289300"/>
                <a:gd name="T61" fmla="*/ 4734583 h 5589905"/>
                <a:gd name="T62" fmla="*/ 2482151 w 3289300"/>
                <a:gd name="T63" fmla="*/ 4709953 h 5589905"/>
                <a:gd name="T64" fmla="*/ 2199070 w 3289300"/>
                <a:gd name="T65" fmla="*/ 4630769 h 5589905"/>
                <a:gd name="T66" fmla="*/ 1813147 w 3289300"/>
                <a:gd name="T67" fmla="*/ 4445351 h 5589905"/>
                <a:gd name="T68" fmla="*/ 1477591 w 3289300"/>
                <a:gd name="T69" fmla="*/ 4188782 h 5589905"/>
                <a:gd name="T70" fmla="*/ 1201224 w 3289300"/>
                <a:gd name="T71" fmla="*/ 3871885 h 5589905"/>
                <a:gd name="T72" fmla="*/ 992867 w 3289300"/>
                <a:gd name="T73" fmla="*/ 3505481 h 5589905"/>
                <a:gd name="T74" fmla="*/ 861341 w 3289300"/>
                <a:gd name="T75" fmla="*/ 3100391 h 5589905"/>
                <a:gd name="T76" fmla="*/ 815466 w 3289300"/>
                <a:gd name="T77" fmla="*/ 2667437 h 5589905"/>
                <a:gd name="T78" fmla="*/ 845904 w 3289300"/>
                <a:gd name="T79" fmla="*/ 2305692 h 5589905"/>
                <a:gd name="T80" fmla="*/ 934957 w 3289300"/>
                <a:gd name="T81" fmla="*/ 1962649 h 5589905"/>
                <a:gd name="T82" fmla="*/ 1078983 w 3289300"/>
                <a:gd name="T83" fmla="*/ 1644033 h 5589905"/>
                <a:gd name="T84" fmla="*/ 1274338 w 3289300"/>
                <a:gd name="T85" fmla="*/ 1355567 h 5589905"/>
                <a:gd name="T86" fmla="*/ 1517377 w 3289300"/>
                <a:gd name="T87" fmla="*/ 1102976 h 5589905"/>
                <a:gd name="T88" fmla="*/ 1804458 w 3289300"/>
                <a:gd name="T89" fmla="*/ 891983 h 5589905"/>
                <a:gd name="T90" fmla="*/ 2048255 w 3289300"/>
                <a:gd name="T91" fmla="*/ 761911 h 5589905"/>
                <a:gd name="T92" fmla="*/ 2187440 w 3289300"/>
                <a:gd name="T93" fmla="*/ 631199 h 5589905"/>
                <a:gd name="T94" fmla="*/ 2251356 w 3289300"/>
                <a:gd name="T95" fmla="*/ 455999 h 5589905"/>
                <a:gd name="T96" fmla="*/ 2239190 w 3289300"/>
                <a:gd name="T97" fmla="*/ 297731 h 5589905"/>
                <a:gd name="T98" fmla="*/ 2142881 w 3289300"/>
                <a:gd name="T99" fmla="*/ 127455 h 5589905"/>
                <a:gd name="T100" fmla="*/ 1986173 w 3289300"/>
                <a:gd name="T101" fmla="*/ 24531 h 5589905"/>
                <a:gd name="T102" fmla="*/ 1831803 w 3289300"/>
                <a:gd name="T103" fmla="*/ 0 h 55899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89300" h="5589905">
                  <a:moveTo>
                    <a:pt x="3142728" y="5353777"/>
                  </a:moveTo>
                  <a:lnTo>
                    <a:pt x="3086798" y="5356610"/>
                  </a:lnTo>
                  <a:lnTo>
                    <a:pt x="3046171" y="5362423"/>
                  </a:lnTo>
                  <a:lnTo>
                    <a:pt x="3003685" y="5372116"/>
                  </a:lnTo>
                  <a:lnTo>
                    <a:pt x="2960037" y="5386318"/>
                  </a:lnTo>
                  <a:lnTo>
                    <a:pt x="2915925" y="5405663"/>
                  </a:lnTo>
                  <a:lnTo>
                    <a:pt x="2872047" y="5430783"/>
                  </a:lnTo>
                  <a:lnTo>
                    <a:pt x="2829100" y="5462311"/>
                  </a:lnTo>
                  <a:lnTo>
                    <a:pt x="2787782" y="5500878"/>
                  </a:lnTo>
                  <a:lnTo>
                    <a:pt x="2748791" y="5547117"/>
                  </a:lnTo>
                  <a:lnTo>
                    <a:pt x="2730385" y="5573312"/>
                  </a:lnTo>
                  <a:lnTo>
                    <a:pt x="2767198" y="5579575"/>
                  </a:lnTo>
                  <a:lnTo>
                    <a:pt x="2805686" y="5585087"/>
                  </a:lnTo>
                  <a:lnTo>
                    <a:pt x="2854374" y="5588512"/>
                  </a:lnTo>
                  <a:lnTo>
                    <a:pt x="2893288" y="5589305"/>
                  </a:lnTo>
                  <a:lnTo>
                    <a:pt x="2991269" y="5589580"/>
                  </a:lnTo>
                  <a:lnTo>
                    <a:pt x="3015317" y="5589216"/>
                  </a:lnTo>
                  <a:lnTo>
                    <a:pt x="3062875" y="5586266"/>
                  </a:lnTo>
                  <a:lnTo>
                    <a:pt x="3108773" y="5580322"/>
                  </a:lnTo>
                  <a:lnTo>
                    <a:pt x="3151884" y="5571345"/>
                  </a:lnTo>
                  <a:lnTo>
                    <a:pt x="3191077" y="5559296"/>
                  </a:lnTo>
                  <a:lnTo>
                    <a:pt x="3240056" y="5535379"/>
                  </a:lnTo>
                  <a:lnTo>
                    <a:pt x="3273874" y="5504336"/>
                  </a:lnTo>
                  <a:lnTo>
                    <a:pt x="3288722" y="5466035"/>
                  </a:lnTo>
                  <a:lnTo>
                    <a:pt x="3288797" y="5451633"/>
                  </a:lnTo>
                  <a:lnTo>
                    <a:pt x="3286201" y="5436406"/>
                  </a:lnTo>
                  <a:lnTo>
                    <a:pt x="3268085" y="5401457"/>
                  </a:lnTo>
                  <a:lnTo>
                    <a:pt x="3237463" y="5377114"/>
                  </a:lnTo>
                  <a:lnTo>
                    <a:pt x="3198847" y="5361991"/>
                  </a:lnTo>
                  <a:lnTo>
                    <a:pt x="3156753" y="5354704"/>
                  </a:lnTo>
                  <a:lnTo>
                    <a:pt x="3142728" y="5353777"/>
                  </a:lnTo>
                  <a:close/>
                </a:path>
                <a:path w="3289300" h="5589905">
                  <a:moveTo>
                    <a:pt x="1831803" y="0"/>
                  </a:moveTo>
                  <a:lnTo>
                    <a:pt x="1768228" y="7316"/>
                  </a:lnTo>
                  <a:lnTo>
                    <a:pt x="1705282" y="25031"/>
                  </a:lnTo>
                  <a:lnTo>
                    <a:pt x="1522398" y="113951"/>
                  </a:lnTo>
                  <a:lnTo>
                    <a:pt x="1376464" y="197593"/>
                  </a:lnTo>
                  <a:lnTo>
                    <a:pt x="1236778" y="288547"/>
                  </a:lnTo>
                  <a:lnTo>
                    <a:pt x="1103527" y="386517"/>
                  </a:lnTo>
                  <a:lnTo>
                    <a:pt x="976900" y="491208"/>
                  </a:lnTo>
                  <a:lnTo>
                    <a:pt x="857085" y="602325"/>
                  </a:lnTo>
                  <a:lnTo>
                    <a:pt x="744268" y="719575"/>
                  </a:lnTo>
                  <a:lnTo>
                    <a:pt x="638638" y="842661"/>
                  </a:lnTo>
                  <a:lnTo>
                    <a:pt x="540383" y="971289"/>
                  </a:lnTo>
                  <a:lnTo>
                    <a:pt x="449691" y="1105164"/>
                  </a:lnTo>
                  <a:lnTo>
                    <a:pt x="366748" y="1243992"/>
                  </a:lnTo>
                  <a:lnTo>
                    <a:pt x="291743" y="1387476"/>
                  </a:lnTo>
                  <a:lnTo>
                    <a:pt x="224864" y="1535323"/>
                  </a:lnTo>
                  <a:lnTo>
                    <a:pt x="166298" y="1687238"/>
                  </a:lnTo>
                  <a:lnTo>
                    <a:pt x="116234" y="1842925"/>
                  </a:lnTo>
                  <a:lnTo>
                    <a:pt x="74858" y="2002089"/>
                  </a:lnTo>
                  <a:lnTo>
                    <a:pt x="42359" y="2164437"/>
                  </a:lnTo>
                  <a:lnTo>
                    <a:pt x="18925" y="2329673"/>
                  </a:lnTo>
                  <a:lnTo>
                    <a:pt x="4742" y="2497501"/>
                  </a:lnTo>
                  <a:lnTo>
                    <a:pt x="0" y="2667628"/>
                  </a:lnTo>
                  <a:lnTo>
                    <a:pt x="5870" y="2850918"/>
                  </a:lnTo>
                  <a:lnTo>
                    <a:pt x="23173" y="3031680"/>
                  </a:lnTo>
                  <a:lnTo>
                    <a:pt x="51582" y="3209509"/>
                  </a:lnTo>
                  <a:lnTo>
                    <a:pt x="90766" y="3384006"/>
                  </a:lnTo>
                  <a:lnTo>
                    <a:pt x="140397" y="3554767"/>
                  </a:lnTo>
                  <a:lnTo>
                    <a:pt x="200147" y="3721390"/>
                  </a:lnTo>
                  <a:lnTo>
                    <a:pt x="269687" y="3883474"/>
                  </a:lnTo>
                  <a:lnTo>
                    <a:pt x="348688" y="4040616"/>
                  </a:lnTo>
                  <a:lnTo>
                    <a:pt x="436820" y="4192415"/>
                  </a:lnTo>
                  <a:lnTo>
                    <a:pt x="533757" y="4338469"/>
                  </a:lnTo>
                  <a:lnTo>
                    <a:pt x="639168" y="4478374"/>
                  </a:lnTo>
                  <a:lnTo>
                    <a:pt x="752724" y="4611730"/>
                  </a:lnTo>
                  <a:lnTo>
                    <a:pt x="874098" y="4738134"/>
                  </a:lnTo>
                  <a:lnTo>
                    <a:pt x="1002961" y="4857185"/>
                  </a:lnTo>
                  <a:lnTo>
                    <a:pt x="1138983" y="4968480"/>
                  </a:lnTo>
                  <a:lnTo>
                    <a:pt x="1281836" y="5071617"/>
                  </a:lnTo>
                  <a:lnTo>
                    <a:pt x="1431191" y="5166194"/>
                  </a:lnTo>
                  <a:lnTo>
                    <a:pt x="1586720" y="5251809"/>
                  </a:lnTo>
                  <a:lnTo>
                    <a:pt x="1748093" y="5328061"/>
                  </a:lnTo>
                  <a:lnTo>
                    <a:pt x="1914982" y="5394547"/>
                  </a:lnTo>
                  <a:lnTo>
                    <a:pt x="1931309" y="5351472"/>
                  </a:lnTo>
                  <a:lnTo>
                    <a:pt x="1949117" y="5309146"/>
                  </a:lnTo>
                  <a:lnTo>
                    <a:pt x="1968372" y="5267600"/>
                  </a:lnTo>
                  <a:lnTo>
                    <a:pt x="1989043" y="5226864"/>
                  </a:lnTo>
                  <a:lnTo>
                    <a:pt x="2011099" y="5186972"/>
                  </a:lnTo>
                  <a:lnTo>
                    <a:pt x="2034507" y="5147953"/>
                  </a:lnTo>
                  <a:lnTo>
                    <a:pt x="2059235" y="5109840"/>
                  </a:lnTo>
                  <a:lnTo>
                    <a:pt x="2085251" y="5072664"/>
                  </a:lnTo>
                  <a:lnTo>
                    <a:pt x="2112525" y="5036457"/>
                  </a:lnTo>
                  <a:lnTo>
                    <a:pt x="2141023" y="5001250"/>
                  </a:lnTo>
                  <a:lnTo>
                    <a:pt x="2170714" y="4967074"/>
                  </a:lnTo>
                  <a:lnTo>
                    <a:pt x="2201566" y="4933961"/>
                  </a:lnTo>
                  <a:lnTo>
                    <a:pt x="2233547" y="4901943"/>
                  </a:lnTo>
                  <a:lnTo>
                    <a:pt x="2266625" y="4871051"/>
                  </a:lnTo>
                  <a:lnTo>
                    <a:pt x="2300769" y="4841317"/>
                  </a:lnTo>
                  <a:lnTo>
                    <a:pt x="2335947" y="4812771"/>
                  </a:lnTo>
                  <a:lnTo>
                    <a:pt x="2372126" y="4785446"/>
                  </a:lnTo>
                  <a:lnTo>
                    <a:pt x="2409275" y="4759373"/>
                  </a:lnTo>
                  <a:lnTo>
                    <a:pt x="2447362" y="4734583"/>
                  </a:lnTo>
                  <a:lnTo>
                    <a:pt x="2486355" y="4711109"/>
                  </a:lnTo>
                  <a:lnTo>
                    <a:pt x="2484196" y="4710626"/>
                  </a:lnTo>
                  <a:lnTo>
                    <a:pt x="2482151" y="4709953"/>
                  </a:lnTo>
                  <a:lnTo>
                    <a:pt x="2479979" y="4709509"/>
                  </a:lnTo>
                  <a:lnTo>
                    <a:pt x="2337380" y="4674893"/>
                  </a:lnTo>
                  <a:lnTo>
                    <a:pt x="2199070" y="4630769"/>
                  </a:lnTo>
                  <a:lnTo>
                    <a:pt x="2065377" y="4577536"/>
                  </a:lnTo>
                  <a:lnTo>
                    <a:pt x="1936627" y="4515597"/>
                  </a:lnTo>
                  <a:lnTo>
                    <a:pt x="1813147" y="4445351"/>
                  </a:lnTo>
                  <a:lnTo>
                    <a:pt x="1695263" y="4367199"/>
                  </a:lnTo>
                  <a:lnTo>
                    <a:pt x="1583302" y="4281543"/>
                  </a:lnTo>
                  <a:lnTo>
                    <a:pt x="1477591" y="4188782"/>
                  </a:lnTo>
                  <a:lnTo>
                    <a:pt x="1378456" y="4089319"/>
                  </a:lnTo>
                  <a:lnTo>
                    <a:pt x="1286225" y="3983553"/>
                  </a:lnTo>
                  <a:lnTo>
                    <a:pt x="1201224" y="3871885"/>
                  </a:lnTo>
                  <a:lnTo>
                    <a:pt x="1123780" y="3754717"/>
                  </a:lnTo>
                  <a:lnTo>
                    <a:pt x="1054218" y="3632448"/>
                  </a:lnTo>
                  <a:lnTo>
                    <a:pt x="992867" y="3505481"/>
                  </a:lnTo>
                  <a:lnTo>
                    <a:pt x="940053" y="3374215"/>
                  </a:lnTo>
                  <a:lnTo>
                    <a:pt x="896102" y="3239051"/>
                  </a:lnTo>
                  <a:lnTo>
                    <a:pt x="861341" y="3100391"/>
                  </a:lnTo>
                  <a:lnTo>
                    <a:pt x="836097" y="2958635"/>
                  </a:lnTo>
                  <a:lnTo>
                    <a:pt x="820697" y="2814183"/>
                  </a:lnTo>
                  <a:lnTo>
                    <a:pt x="815466" y="2667437"/>
                  </a:lnTo>
                  <a:lnTo>
                    <a:pt x="818874" y="2545131"/>
                  </a:lnTo>
                  <a:lnTo>
                    <a:pt x="829065" y="2424478"/>
                  </a:lnTo>
                  <a:lnTo>
                    <a:pt x="845904" y="2305692"/>
                  </a:lnTo>
                  <a:lnTo>
                    <a:pt x="869255" y="2188983"/>
                  </a:lnTo>
                  <a:lnTo>
                    <a:pt x="898985" y="2074565"/>
                  </a:lnTo>
                  <a:lnTo>
                    <a:pt x="934957" y="1962649"/>
                  </a:lnTo>
                  <a:lnTo>
                    <a:pt x="977038" y="1853447"/>
                  </a:lnTo>
                  <a:lnTo>
                    <a:pt x="1025091" y="1747171"/>
                  </a:lnTo>
                  <a:lnTo>
                    <a:pt x="1078983" y="1644033"/>
                  </a:lnTo>
                  <a:lnTo>
                    <a:pt x="1138578" y="1544245"/>
                  </a:lnTo>
                  <a:lnTo>
                    <a:pt x="1203742" y="1448019"/>
                  </a:lnTo>
                  <a:lnTo>
                    <a:pt x="1274338" y="1355567"/>
                  </a:lnTo>
                  <a:lnTo>
                    <a:pt x="1350233" y="1267101"/>
                  </a:lnTo>
                  <a:lnTo>
                    <a:pt x="1431291" y="1182833"/>
                  </a:lnTo>
                  <a:lnTo>
                    <a:pt x="1517377" y="1102976"/>
                  </a:lnTo>
                  <a:lnTo>
                    <a:pt x="1608357" y="1027740"/>
                  </a:lnTo>
                  <a:lnTo>
                    <a:pt x="1704096" y="957339"/>
                  </a:lnTo>
                  <a:lnTo>
                    <a:pt x="1804458" y="891983"/>
                  </a:lnTo>
                  <a:lnTo>
                    <a:pt x="1909308" y="831886"/>
                  </a:lnTo>
                  <a:lnTo>
                    <a:pt x="2018512" y="777258"/>
                  </a:lnTo>
                  <a:lnTo>
                    <a:pt x="2048255" y="761911"/>
                  </a:lnTo>
                  <a:lnTo>
                    <a:pt x="2102335" y="725141"/>
                  </a:lnTo>
                  <a:lnTo>
                    <a:pt x="2148866" y="681199"/>
                  </a:lnTo>
                  <a:lnTo>
                    <a:pt x="2187440" y="631199"/>
                  </a:lnTo>
                  <a:lnTo>
                    <a:pt x="2217652" y="576256"/>
                  </a:lnTo>
                  <a:lnTo>
                    <a:pt x="2239093" y="517484"/>
                  </a:lnTo>
                  <a:lnTo>
                    <a:pt x="2251356" y="455999"/>
                  </a:lnTo>
                  <a:lnTo>
                    <a:pt x="2254034" y="392916"/>
                  </a:lnTo>
                  <a:lnTo>
                    <a:pt x="2251652" y="361123"/>
                  </a:lnTo>
                  <a:lnTo>
                    <a:pt x="2239190" y="297731"/>
                  </a:lnTo>
                  <a:lnTo>
                    <a:pt x="2216124" y="235527"/>
                  </a:lnTo>
                  <a:lnTo>
                    <a:pt x="2183369" y="177817"/>
                  </a:lnTo>
                  <a:lnTo>
                    <a:pt x="2142881" y="127455"/>
                  </a:lnTo>
                  <a:lnTo>
                    <a:pt x="2095776" y="84849"/>
                  </a:lnTo>
                  <a:lnTo>
                    <a:pt x="2043169" y="50406"/>
                  </a:lnTo>
                  <a:lnTo>
                    <a:pt x="1986173" y="24531"/>
                  </a:lnTo>
                  <a:lnTo>
                    <a:pt x="1925905" y="7631"/>
                  </a:lnTo>
                  <a:lnTo>
                    <a:pt x="1863477" y="113"/>
                  </a:lnTo>
                  <a:lnTo>
                    <a:pt x="1831803" y="0"/>
                  </a:lnTo>
                  <a:close/>
                </a:path>
              </a:pathLst>
            </a:custGeom>
            <a:solidFill>
              <a:srgbClr val="2CB3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69A86EF2-33B3-4BBD-A40B-ED226C68CB81}"/>
                </a:ext>
              </a:extLst>
            </p:cNvPr>
            <p:cNvSpPr>
              <a:spLocks/>
            </p:cNvSpPr>
            <p:nvPr/>
          </p:nvSpPr>
          <p:spPr bwMode="auto">
            <a:xfrm>
              <a:off x="7904091" y="1749762"/>
              <a:ext cx="2154555" cy="2581275"/>
            </a:xfrm>
            <a:custGeom>
              <a:avLst/>
              <a:gdLst>
                <a:gd name="T0" fmla="*/ 921464 w 2154554"/>
                <a:gd name="T1" fmla="*/ 4130 h 2581275"/>
                <a:gd name="T2" fmla="*/ 752268 w 2154554"/>
                <a:gd name="T3" fmla="*/ 62636 h 2581275"/>
                <a:gd name="T4" fmla="*/ 612796 w 2154554"/>
                <a:gd name="T5" fmla="*/ 139757 h 2581275"/>
                <a:gd name="T6" fmla="*/ 485308 w 2154554"/>
                <a:gd name="T7" fmla="*/ 231593 h 2581275"/>
                <a:gd name="T8" fmla="*/ 370685 w 2154554"/>
                <a:gd name="T9" fmla="*/ 336839 h 2581275"/>
                <a:gd name="T10" fmla="*/ 269807 w 2154554"/>
                <a:gd name="T11" fmla="*/ 454186 h 2581275"/>
                <a:gd name="T12" fmla="*/ 183554 w 2154554"/>
                <a:gd name="T13" fmla="*/ 582326 h 2581275"/>
                <a:gd name="T14" fmla="*/ 112806 w 2154554"/>
                <a:gd name="T15" fmla="*/ 719953 h 2581275"/>
                <a:gd name="T16" fmla="*/ 58444 w 2154554"/>
                <a:gd name="T17" fmla="*/ 865758 h 2581275"/>
                <a:gd name="T18" fmla="*/ 21347 w 2154554"/>
                <a:gd name="T19" fmla="*/ 1018434 h 2581275"/>
                <a:gd name="T20" fmla="*/ 2395 w 2154554"/>
                <a:gd name="T21" fmla="*/ 1176674 h 2581275"/>
                <a:gd name="T22" fmla="*/ 4422 w 2154554"/>
                <a:gd name="T23" fmla="*/ 1365909 h 2581275"/>
                <a:gd name="T24" fmla="*/ 38620 w 2154554"/>
                <a:gd name="T25" fmla="*/ 1575277 h 2581275"/>
                <a:gd name="T26" fmla="*/ 104334 w 2154554"/>
                <a:gd name="T27" fmla="*/ 1772349 h 2581275"/>
                <a:gd name="T28" fmla="*/ 198816 w 2154554"/>
                <a:gd name="T29" fmla="*/ 1954378 h 2581275"/>
                <a:gd name="T30" fmla="*/ 319317 w 2154554"/>
                <a:gd name="T31" fmla="*/ 2118618 h 2581275"/>
                <a:gd name="T32" fmla="*/ 463091 w 2154554"/>
                <a:gd name="T33" fmla="*/ 2262323 h 2581275"/>
                <a:gd name="T34" fmla="*/ 627390 w 2154554"/>
                <a:gd name="T35" fmla="*/ 2382745 h 2581275"/>
                <a:gd name="T36" fmla="*/ 809465 w 2154554"/>
                <a:gd name="T37" fmla="*/ 2477140 h 2581275"/>
                <a:gd name="T38" fmla="*/ 1006569 w 2154554"/>
                <a:gd name="T39" fmla="*/ 2542760 h 2581275"/>
                <a:gd name="T40" fmla="*/ 1215977 w 2154554"/>
                <a:gd name="T41" fmla="*/ 2576859 h 2581275"/>
                <a:gd name="T42" fmla="*/ 2154331 w 2154554"/>
                <a:gd name="T43" fmla="*/ 2581033 h 2581275"/>
                <a:gd name="T44" fmla="*/ 1324226 w 2154554"/>
                <a:gd name="T45" fmla="*/ 1765763 h 2581275"/>
                <a:gd name="T46" fmla="*/ 1241830 w 2154554"/>
                <a:gd name="T47" fmla="*/ 1759113 h 2581275"/>
                <a:gd name="T48" fmla="*/ 1163624 w 2154554"/>
                <a:gd name="T49" fmla="*/ 1739828 h 2581275"/>
                <a:gd name="T50" fmla="*/ 1090665 w 2154554"/>
                <a:gd name="T51" fmla="*/ 1708963 h 2581275"/>
                <a:gd name="T52" fmla="*/ 1023984 w 2154554"/>
                <a:gd name="T53" fmla="*/ 1667572 h 2581275"/>
                <a:gd name="T54" fmla="*/ 964684 w 2154554"/>
                <a:gd name="T55" fmla="*/ 1616711 h 2581275"/>
                <a:gd name="T56" fmla="*/ 913795 w 2154554"/>
                <a:gd name="T57" fmla="*/ 1557436 h 2581275"/>
                <a:gd name="T58" fmla="*/ 872373 w 2154554"/>
                <a:gd name="T59" fmla="*/ 1490800 h 2581275"/>
                <a:gd name="T60" fmla="*/ 841475 w 2154554"/>
                <a:gd name="T61" fmla="*/ 1417859 h 2581275"/>
                <a:gd name="T62" fmla="*/ 822154 w 2154554"/>
                <a:gd name="T63" fmla="*/ 1339667 h 2581275"/>
                <a:gd name="T64" fmla="*/ 815466 w 2154554"/>
                <a:gd name="T65" fmla="*/ 1257281 h 2581275"/>
                <a:gd name="T66" fmla="*/ 823669 w 2154554"/>
                <a:gd name="T67" fmla="*/ 1165424 h 2581275"/>
                <a:gd name="T68" fmla="*/ 858814 w 2154554"/>
                <a:gd name="T69" fmla="*/ 1050727 h 2581275"/>
                <a:gd name="T70" fmla="*/ 919147 w 2154554"/>
                <a:gd name="T71" fmla="*/ 948603 h 2581275"/>
                <a:gd name="T72" fmla="*/ 1001959 w 2154554"/>
                <a:gd name="T73" fmla="*/ 863069 h 2581275"/>
                <a:gd name="T74" fmla="*/ 1104570 w 2154554"/>
                <a:gd name="T75" fmla="*/ 798143 h 2581275"/>
                <a:gd name="T76" fmla="*/ 1163459 w 2154554"/>
                <a:gd name="T77" fmla="*/ 771771 h 2581275"/>
                <a:gd name="T78" fmla="*/ 1267971 w 2154554"/>
                <a:gd name="T79" fmla="*/ 696219 h 2581275"/>
                <a:gd name="T80" fmla="*/ 1341917 w 2154554"/>
                <a:gd name="T81" fmla="*/ 594862 h 2581275"/>
                <a:gd name="T82" fmla="*/ 1381590 w 2154554"/>
                <a:gd name="T83" fmla="*/ 476444 h 2581275"/>
                <a:gd name="T84" fmla="*/ 1386623 w 2154554"/>
                <a:gd name="T85" fmla="*/ 381696 h 2581275"/>
                <a:gd name="T86" fmla="*/ 1357398 w 2154554"/>
                <a:gd name="T87" fmla="*/ 254463 h 2581275"/>
                <a:gd name="T88" fmla="*/ 1289664 w 2154554"/>
                <a:gd name="T89" fmla="*/ 142858 h 2581275"/>
                <a:gd name="T90" fmla="*/ 1193931 w 2154554"/>
                <a:gd name="T91" fmla="*/ 60914 h 2581275"/>
                <a:gd name="T92" fmla="*/ 1078950 w 2154554"/>
                <a:gd name="T93" fmla="*/ 12327 h 2581275"/>
                <a:gd name="T94" fmla="*/ 985324 w 2154554"/>
                <a:gd name="T95" fmla="*/ 0 h 2581275"/>
                <a:gd name="T96" fmla="*/ 1324226 w 2154554"/>
                <a:gd name="T97" fmla="*/ 1765763 h 2581275"/>
                <a:gd name="T98" fmla="*/ 2154331 w 2154554"/>
                <a:gd name="T99" fmla="*/ 1765566 h 258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54" h="2581275">
                  <a:moveTo>
                    <a:pt x="985324" y="0"/>
                  </a:moveTo>
                  <a:lnTo>
                    <a:pt x="921464" y="4130"/>
                  </a:lnTo>
                  <a:lnTo>
                    <a:pt x="857715" y="18678"/>
                  </a:lnTo>
                  <a:lnTo>
                    <a:pt x="752268" y="62636"/>
                  </a:lnTo>
                  <a:lnTo>
                    <a:pt x="681089" y="99275"/>
                  </a:lnTo>
                  <a:lnTo>
                    <a:pt x="612796" y="139757"/>
                  </a:lnTo>
                  <a:lnTo>
                    <a:pt x="547499" y="183917"/>
                  </a:lnTo>
                  <a:lnTo>
                    <a:pt x="485308" y="231593"/>
                  </a:lnTo>
                  <a:lnTo>
                    <a:pt x="426334" y="282622"/>
                  </a:lnTo>
                  <a:lnTo>
                    <a:pt x="370685" y="336839"/>
                  </a:lnTo>
                  <a:lnTo>
                    <a:pt x="318473" y="394081"/>
                  </a:lnTo>
                  <a:lnTo>
                    <a:pt x="269807" y="454186"/>
                  </a:lnTo>
                  <a:lnTo>
                    <a:pt x="224797" y="516988"/>
                  </a:lnTo>
                  <a:lnTo>
                    <a:pt x="183554" y="582326"/>
                  </a:lnTo>
                  <a:lnTo>
                    <a:pt x="146187" y="650035"/>
                  </a:lnTo>
                  <a:lnTo>
                    <a:pt x="112806" y="719953"/>
                  </a:lnTo>
                  <a:lnTo>
                    <a:pt x="83522" y="791915"/>
                  </a:lnTo>
                  <a:lnTo>
                    <a:pt x="58444" y="865758"/>
                  </a:lnTo>
                  <a:lnTo>
                    <a:pt x="37682" y="941319"/>
                  </a:lnTo>
                  <a:lnTo>
                    <a:pt x="21347" y="1018434"/>
                  </a:lnTo>
                  <a:lnTo>
                    <a:pt x="9548" y="1096940"/>
                  </a:lnTo>
                  <a:lnTo>
                    <a:pt x="2395" y="1176674"/>
                  </a:lnTo>
                  <a:lnTo>
                    <a:pt x="0" y="1257471"/>
                  </a:lnTo>
                  <a:lnTo>
                    <a:pt x="4422" y="1365909"/>
                  </a:lnTo>
                  <a:lnTo>
                    <a:pt x="17410" y="1471958"/>
                  </a:lnTo>
                  <a:lnTo>
                    <a:pt x="38620" y="1575277"/>
                  </a:lnTo>
                  <a:lnTo>
                    <a:pt x="67709" y="1675522"/>
                  </a:lnTo>
                  <a:lnTo>
                    <a:pt x="104334" y="1772349"/>
                  </a:lnTo>
                  <a:lnTo>
                    <a:pt x="148151" y="1865416"/>
                  </a:lnTo>
                  <a:lnTo>
                    <a:pt x="198816" y="1954378"/>
                  </a:lnTo>
                  <a:lnTo>
                    <a:pt x="255986" y="2038893"/>
                  </a:lnTo>
                  <a:lnTo>
                    <a:pt x="319317" y="2118618"/>
                  </a:lnTo>
                  <a:lnTo>
                    <a:pt x="388467" y="2193209"/>
                  </a:lnTo>
                  <a:lnTo>
                    <a:pt x="463091" y="2262323"/>
                  </a:lnTo>
                  <a:lnTo>
                    <a:pt x="542847" y="2325616"/>
                  </a:lnTo>
                  <a:lnTo>
                    <a:pt x="627390" y="2382745"/>
                  </a:lnTo>
                  <a:lnTo>
                    <a:pt x="716377" y="2433368"/>
                  </a:lnTo>
                  <a:lnTo>
                    <a:pt x="809465" y="2477140"/>
                  </a:lnTo>
                  <a:lnTo>
                    <a:pt x="906310" y="2513718"/>
                  </a:lnTo>
                  <a:lnTo>
                    <a:pt x="1006569" y="2542760"/>
                  </a:lnTo>
                  <a:lnTo>
                    <a:pt x="1109898" y="2563921"/>
                  </a:lnTo>
                  <a:lnTo>
                    <a:pt x="1215954" y="2576859"/>
                  </a:lnTo>
                  <a:lnTo>
                    <a:pt x="1324394" y="2581230"/>
                  </a:lnTo>
                  <a:lnTo>
                    <a:pt x="2154308" y="2581033"/>
                  </a:lnTo>
                  <a:lnTo>
                    <a:pt x="2154308" y="1765763"/>
                  </a:lnTo>
                  <a:lnTo>
                    <a:pt x="1324203" y="1765763"/>
                  </a:lnTo>
                  <a:lnTo>
                    <a:pt x="1282547" y="1764084"/>
                  </a:lnTo>
                  <a:lnTo>
                    <a:pt x="1241807" y="1759113"/>
                  </a:lnTo>
                  <a:lnTo>
                    <a:pt x="1202114" y="1750984"/>
                  </a:lnTo>
                  <a:lnTo>
                    <a:pt x="1163601" y="1739828"/>
                  </a:lnTo>
                  <a:lnTo>
                    <a:pt x="1126400" y="1725777"/>
                  </a:lnTo>
                  <a:lnTo>
                    <a:pt x="1090642" y="1708963"/>
                  </a:lnTo>
                  <a:lnTo>
                    <a:pt x="1056460" y="1689517"/>
                  </a:lnTo>
                  <a:lnTo>
                    <a:pt x="1023984" y="1667572"/>
                  </a:lnTo>
                  <a:lnTo>
                    <a:pt x="993348" y="1643260"/>
                  </a:lnTo>
                  <a:lnTo>
                    <a:pt x="964684" y="1616711"/>
                  </a:lnTo>
                  <a:lnTo>
                    <a:pt x="938122" y="1588060"/>
                  </a:lnTo>
                  <a:lnTo>
                    <a:pt x="913795" y="1557436"/>
                  </a:lnTo>
                  <a:lnTo>
                    <a:pt x="891835" y="1524972"/>
                  </a:lnTo>
                  <a:lnTo>
                    <a:pt x="872373" y="1490800"/>
                  </a:lnTo>
                  <a:lnTo>
                    <a:pt x="855543" y="1455051"/>
                  </a:lnTo>
                  <a:lnTo>
                    <a:pt x="841475" y="1417859"/>
                  </a:lnTo>
                  <a:lnTo>
                    <a:pt x="830301" y="1379353"/>
                  </a:lnTo>
                  <a:lnTo>
                    <a:pt x="822154" y="1339667"/>
                  </a:lnTo>
                  <a:lnTo>
                    <a:pt x="817165" y="1298933"/>
                  </a:lnTo>
                  <a:lnTo>
                    <a:pt x="815466" y="1257281"/>
                  </a:lnTo>
                  <a:lnTo>
                    <a:pt x="816387" y="1226232"/>
                  </a:lnTo>
                  <a:lnTo>
                    <a:pt x="823669" y="1165424"/>
                  </a:lnTo>
                  <a:lnTo>
                    <a:pt x="837924" y="1106755"/>
                  </a:lnTo>
                  <a:lnTo>
                    <a:pt x="858814" y="1050727"/>
                  </a:lnTo>
                  <a:lnTo>
                    <a:pt x="886001" y="997843"/>
                  </a:lnTo>
                  <a:lnTo>
                    <a:pt x="919147" y="948603"/>
                  </a:lnTo>
                  <a:lnTo>
                    <a:pt x="957912" y="903511"/>
                  </a:lnTo>
                  <a:lnTo>
                    <a:pt x="1001959" y="863069"/>
                  </a:lnTo>
                  <a:lnTo>
                    <a:pt x="1050950" y="827779"/>
                  </a:lnTo>
                  <a:lnTo>
                    <a:pt x="1104547" y="798143"/>
                  </a:lnTo>
                  <a:lnTo>
                    <a:pt x="1132966" y="785603"/>
                  </a:lnTo>
                  <a:lnTo>
                    <a:pt x="1163436" y="771771"/>
                  </a:lnTo>
                  <a:lnTo>
                    <a:pt x="1219281" y="737767"/>
                  </a:lnTo>
                  <a:lnTo>
                    <a:pt x="1267948" y="696219"/>
                  </a:lnTo>
                  <a:lnTo>
                    <a:pt x="1308974" y="648219"/>
                  </a:lnTo>
                  <a:lnTo>
                    <a:pt x="1341894" y="594862"/>
                  </a:lnTo>
                  <a:lnTo>
                    <a:pt x="1366247" y="537239"/>
                  </a:lnTo>
                  <a:lnTo>
                    <a:pt x="1381567" y="476444"/>
                  </a:lnTo>
                  <a:lnTo>
                    <a:pt x="1387393" y="413571"/>
                  </a:lnTo>
                  <a:lnTo>
                    <a:pt x="1386600" y="381696"/>
                  </a:lnTo>
                  <a:lnTo>
                    <a:pt x="1377315" y="317753"/>
                  </a:lnTo>
                  <a:lnTo>
                    <a:pt x="1357375" y="254463"/>
                  </a:lnTo>
                  <a:lnTo>
                    <a:pt x="1327555" y="195184"/>
                  </a:lnTo>
                  <a:lnTo>
                    <a:pt x="1289641" y="142858"/>
                  </a:lnTo>
                  <a:lnTo>
                    <a:pt x="1244728" y="97947"/>
                  </a:lnTo>
                  <a:lnTo>
                    <a:pt x="1193908" y="60914"/>
                  </a:lnTo>
                  <a:lnTo>
                    <a:pt x="1138277" y="32220"/>
                  </a:lnTo>
                  <a:lnTo>
                    <a:pt x="1078927" y="12327"/>
                  </a:lnTo>
                  <a:lnTo>
                    <a:pt x="1016953" y="1697"/>
                  </a:lnTo>
                  <a:lnTo>
                    <a:pt x="985324" y="0"/>
                  </a:lnTo>
                  <a:close/>
                </a:path>
                <a:path w="2154554" h="2581275">
                  <a:moveTo>
                    <a:pt x="2154308" y="1765566"/>
                  </a:moveTo>
                  <a:lnTo>
                    <a:pt x="1324203" y="1765763"/>
                  </a:lnTo>
                  <a:lnTo>
                    <a:pt x="2154308" y="1765763"/>
                  </a:lnTo>
                  <a:lnTo>
                    <a:pt x="2154308" y="1765566"/>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 name="Rectangle 7">
            <a:extLst>
              <a:ext uri="{FF2B5EF4-FFF2-40B4-BE49-F238E27FC236}">
                <a16:creationId xmlns:a16="http://schemas.microsoft.com/office/drawing/2014/main" id="{8851BEFF-FD7D-4148-8D16-235ED016551C}"/>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969820" y="381000"/>
            <a:ext cx="9354044" cy="1325563"/>
          </a:xfrm>
          <a:prstGeom prst="rect">
            <a:avLst/>
          </a:prstGeom>
        </p:spPr>
        <p:txBody>
          <a:bodyPr/>
          <a:lstStyle>
            <a:lvl1pPr algn="l">
              <a:defRPr>
                <a:solidFill>
                  <a:srgbClr val="7030A0"/>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idx="1"/>
          </p:nvPr>
        </p:nvSpPr>
        <p:spPr>
          <a:xfrm>
            <a:off x="2603157" y="1806022"/>
            <a:ext cx="8750643" cy="4351338"/>
          </a:xfrm>
        </p:spPr>
        <p:txBody>
          <a:bodyPr/>
          <a:lstStyle>
            <a:lvl1pPr algn="l">
              <a:defRPr sz="2800">
                <a:solidFill>
                  <a:schemeClr val="tx1"/>
                </a:solidFill>
              </a:defRPr>
            </a:lvl1pPr>
            <a:lvl2pPr algn="l">
              <a:defRPr sz="2400">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84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DCFE24-31E0-445A-B559-36E509548B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0638"/>
            <a:ext cx="8012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3F13A73-15E7-4CB9-9BCF-28948D88BFCA}"/>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766101" y="457201"/>
            <a:ext cx="9925051" cy="2852737"/>
          </a:xfrm>
          <a:prstGeom prst="rect">
            <a:avLst/>
          </a:prstGeom>
        </p:spPr>
        <p:txBody>
          <a:bodyPr anchor="b">
            <a:noAutofit/>
          </a:bodyPr>
          <a:lstStyle>
            <a:lvl1pPr>
              <a:defRPr sz="6600">
                <a:solidFill>
                  <a:schemeClr val="tx1"/>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4876801" y="3429001"/>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5813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FA5CFA8-9E69-4C9B-8EA6-7858A4270044}"/>
              </a:ext>
            </a:extLst>
          </p:cNvPr>
          <p:cNvGrpSpPr>
            <a:grpSpLocks/>
          </p:cNvGrpSpPr>
          <p:nvPr userDrawn="1"/>
        </p:nvGrpSpPr>
        <p:grpSpPr bwMode="auto">
          <a:xfrm>
            <a:off x="4775200" y="2514600"/>
            <a:ext cx="7416800" cy="4343400"/>
            <a:chOff x="4106666" y="1345722"/>
            <a:chExt cx="5952343" cy="6426774"/>
          </a:xfrm>
        </p:grpSpPr>
        <p:sp>
          <p:nvSpPr>
            <p:cNvPr id="5" name="object 3">
              <a:extLst>
                <a:ext uri="{FF2B5EF4-FFF2-40B4-BE49-F238E27FC236}">
                  <a16:creationId xmlns:a16="http://schemas.microsoft.com/office/drawing/2014/main" id="{066EBD0D-A587-4649-B8CD-A70B52E96E9F}"/>
                </a:ext>
              </a:extLst>
            </p:cNvPr>
            <p:cNvSpPr>
              <a:spLocks/>
            </p:cNvSpPr>
            <p:nvPr/>
          </p:nvSpPr>
          <p:spPr bwMode="auto">
            <a:xfrm>
              <a:off x="7049109" y="1345722"/>
              <a:ext cx="3009900" cy="4672330"/>
            </a:xfrm>
            <a:custGeom>
              <a:avLst/>
              <a:gdLst>
                <a:gd name="T0" fmla="*/ 141172 w 3009900"/>
                <a:gd name="T1" fmla="*/ 4177950 h 4672330"/>
                <a:gd name="T2" fmla="*/ 162117 w 3009900"/>
                <a:gd name="T3" fmla="*/ 4259659 h 4672330"/>
                <a:gd name="T4" fmla="*/ 192893 w 3009900"/>
                <a:gd name="T5" fmla="*/ 4345452 h 4672330"/>
                <a:gd name="T6" fmla="*/ 238126 w 3009900"/>
                <a:gd name="T7" fmla="*/ 4460652 h 4672330"/>
                <a:gd name="T8" fmla="*/ 285907 w 3009900"/>
                <a:gd name="T9" fmla="*/ 4550018 h 4672330"/>
                <a:gd name="T10" fmla="*/ 341018 w 3009900"/>
                <a:gd name="T11" fmla="*/ 4620869 h 4672330"/>
                <a:gd name="T12" fmla="*/ 415352 w 3009900"/>
                <a:gd name="T13" fmla="*/ 4669085 h 4672330"/>
                <a:gd name="T14" fmla="*/ 460461 w 3009900"/>
                <a:gd name="T15" fmla="*/ 4669450 h 4672330"/>
                <a:gd name="T16" fmla="*/ 525420 w 3009900"/>
                <a:gd name="T17" fmla="*/ 4608438 h 4672330"/>
                <a:gd name="T18" fmla="*/ 533240 w 3009900"/>
                <a:gd name="T19" fmla="*/ 4547885 h 4672330"/>
                <a:gd name="T20" fmla="*/ 517830 w 3009900"/>
                <a:gd name="T21" fmla="*/ 4472374 h 4672330"/>
                <a:gd name="T22" fmla="*/ 483446 w 3009900"/>
                <a:gd name="T23" fmla="*/ 4398129 h 4672330"/>
                <a:gd name="T24" fmla="*/ 430770 w 3009900"/>
                <a:gd name="T25" fmla="*/ 4319673 h 4672330"/>
                <a:gd name="T26" fmla="*/ 356833 w 3009900"/>
                <a:gd name="T27" fmla="*/ 4244871 h 4672330"/>
                <a:gd name="T28" fmla="*/ 258666 w 3009900"/>
                <a:gd name="T29" fmla="*/ 4181593 h 4672330"/>
                <a:gd name="T30" fmla="*/ 133299 w 3009900"/>
                <a:gd name="T31" fmla="*/ 4137706 h 4672330"/>
                <a:gd name="T32" fmla="*/ 2948549 w 3009900"/>
                <a:gd name="T33" fmla="*/ 3078 h 4672330"/>
                <a:gd name="T34" fmla="*/ 2589632 w 3009900"/>
                <a:gd name="T35" fmla="*/ 52162 h 4672330"/>
                <a:gd name="T36" fmla="*/ 2232942 w 3009900"/>
                <a:gd name="T37" fmla="*/ 142974 h 4672330"/>
                <a:gd name="T38" fmla="*/ 1870405 w 3009900"/>
                <a:gd name="T39" fmla="*/ 281489 h 4672330"/>
                <a:gd name="T40" fmla="*/ 1519885 w 3009900"/>
                <a:gd name="T41" fmla="*/ 467805 h 4672330"/>
                <a:gd name="T42" fmla="*/ 1199812 w 3009900"/>
                <a:gd name="T43" fmla="*/ 693206 h 4672330"/>
                <a:gd name="T44" fmla="*/ 912468 w 3009900"/>
                <a:gd name="T45" fmla="*/ 953744 h 4672330"/>
                <a:gd name="T46" fmla="*/ 660132 w 3009900"/>
                <a:gd name="T47" fmla="*/ 1245466 h 4672330"/>
                <a:gd name="T48" fmla="*/ 445087 w 3009900"/>
                <a:gd name="T49" fmla="*/ 1564421 h 4672330"/>
                <a:gd name="T50" fmla="*/ 269613 w 3009900"/>
                <a:gd name="T51" fmla="*/ 1906659 h 4672330"/>
                <a:gd name="T52" fmla="*/ 135990 w 3009900"/>
                <a:gd name="T53" fmla="*/ 2268228 h 4672330"/>
                <a:gd name="T54" fmla="*/ 46499 w 3009900"/>
                <a:gd name="T55" fmla="*/ 2645178 h 4672330"/>
                <a:gd name="T56" fmla="*/ 3421 w 3009900"/>
                <a:gd name="T57" fmla="*/ 3033557 h 4672330"/>
                <a:gd name="T58" fmla="*/ 50581 w 3009900"/>
                <a:gd name="T59" fmla="*/ 3230825 h 4672330"/>
                <a:gd name="T60" fmla="*/ 151121 w 3009900"/>
                <a:gd name="T61" fmla="*/ 3236290 h 4672330"/>
                <a:gd name="T62" fmla="*/ 250530 w 3009900"/>
                <a:gd name="T63" fmla="*/ 3248833 h 4672330"/>
                <a:gd name="T64" fmla="*/ 348451 w 3009900"/>
                <a:gd name="T65" fmla="*/ 3268291 h 4672330"/>
                <a:gd name="T66" fmla="*/ 444526 w 3009900"/>
                <a:gd name="T67" fmla="*/ 3294500 h 4672330"/>
                <a:gd name="T68" fmla="*/ 538397 w 3009900"/>
                <a:gd name="T69" fmla="*/ 3327295 h 4672330"/>
                <a:gd name="T70" fmla="*/ 629707 w 3009900"/>
                <a:gd name="T71" fmla="*/ 3366513 h 4672330"/>
                <a:gd name="T72" fmla="*/ 718096 w 3009900"/>
                <a:gd name="T73" fmla="*/ 3411989 h 4672330"/>
                <a:gd name="T74" fmla="*/ 803209 w 3009900"/>
                <a:gd name="T75" fmla="*/ 3463559 h 4672330"/>
                <a:gd name="T76" fmla="*/ 884686 w 3009900"/>
                <a:gd name="T77" fmla="*/ 3521059 h 4672330"/>
                <a:gd name="T78" fmla="*/ 923620 w 3009900"/>
                <a:gd name="T79" fmla="*/ 3549594 h 4672330"/>
                <a:gd name="T80" fmla="*/ 923137 w 3009900"/>
                <a:gd name="T81" fmla="*/ 3544819 h 4672330"/>
                <a:gd name="T82" fmla="*/ 894828 w 3009900"/>
                <a:gd name="T83" fmla="*/ 3225712 h 4672330"/>
                <a:gd name="T84" fmla="*/ 911113 w 3009900"/>
                <a:gd name="T85" fmla="*/ 2911412 h 4672330"/>
                <a:gd name="T86" fmla="*/ 969716 w 3009900"/>
                <a:gd name="T87" fmla="*/ 2605848 h 4672330"/>
                <a:gd name="T88" fmla="*/ 1068359 w 3009900"/>
                <a:gd name="T89" fmla="*/ 2312951 h 4672330"/>
                <a:gd name="T90" fmla="*/ 1204764 w 3009900"/>
                <a:gd name="T91" fmla="*/ 2036651 h 4672330"/>
                <a:gd name="T92" fmla="*/ 1376654 w 3009900"/>
                <a:gd name="T93" fmla="*/ 1780878 h 4672330"/>
                <a:gd name="T94" fmla="*/ 1581750 w 3009900"/>
                <a:gd name="T95" fmla="*/ 1549563 h 4672330"/>
                <a:gd name="T96" fmla="*/ 1817775 w 3009900"/>
                <a:gd name="T97" fmla="*/ 1346635 h 4672330"/>
                <a:gd name="T98" fmla="*/ 2082452 w 3009900"/>
                <a:gd name="T99" fmla="*/ 1176024 h 4672330"/>
                <a:gd name="T100" fmla="*/ 2373503 w 3009900"/>
                <a:gd name="T101" fmla="*/ 1041662 h 4672330"/>
                <a:gd name="T102" fmla="*/ 2628310 w 3009900"/>
                <a:gd name="T103" fmla="*/ 961206 h 4672330"/>
                <a:gd name="T104" fmla="*/ 2885787 w 3009900"/>
                <a:gd name="T105" fmla="*/ 910960 h 4672330"/>
                <a:gd name="T106" fmla="*/ 3009290 w 3009900"/>
                <a:gd name="T107" fmla="*/ 0 h 467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09900" h="4672330">
                  <a:moveTo>
                    <a:pt x="133299" y="4137706"/>
                  </a:moveTo>
                  <a:lnTo>
                    <a:pt x="141172" y="4177950"/>
                  </a:lnTo>
                  <a:lnTo>
                    <a:pt x="150469" y="4219621"/>
                  </a:lnTo>
                  <a:lnTo>
                    <a:pt x="162117" y="4259659"/>
                  </a:lnTo>
                  <a:lnTo>
                    <a:pt x="174843" y="4296536"/>
                  </a:lnTo>
                  <a:lnTo>
                    <a:pt x="192893" y="4345452"/>
                  </a:lnTo>
                  <a:lnTo>
                    <a:pt x="217982" y="4411962"/>
                  </a:lnTo>
                  <a:lnTo>
                    <a:pt x="238126" y="4460652"/>
                  </a:lnTo>
                  <a:lnTo>
                    <a:pt x="260901" y="4507062"/>
                  </a:lnTo>
                  <a:lnTo>
                    <a:pt x="285907" y="4550018"/>
                  </a:lnTo>
                  <a:lnTo>
                    <a:pt x="312746" y="4588345"/>
                  </a:lnTo>
                  <a:lnTo>
                    <a:pt x="341018" y="4620869"/>
                  </a:lnTo>
                  <a:lnTo>
                    <a:pt x="370325" y="4646416"/>
                  </a:lnTo>
                  <a:lnTo>
                    <a:pt x="415352" y="4669085"/>
                  </a:lnTo>
                  <a:lnTo>
                    <a:pt x="445498" y="4672051"/>
                  </a:lnTo>
                  <a:lnTo>
                    <a:pt x="460461" y="4669450"/>
                  </a:lnTo>
                  <a:lnTo>
                    <a:pt x="499631" y="4647572"/>
                  </a:lnTo>
                  <a:lnTo>
                    <a:pt x="525420" y="4608438"/>
                  </a:lnTo>
                  <a:lnTo>
                    <a:pt x="533490" y="4560571"/>
                  </a:lnTo>
                  <a:lnTo>
                    <a:pt x="533240" y="4547885"/>
                  </a:lnTo>
                  <a:lnTo>
                    <a:pt x="528114" y="4509484"/>
                  </a:lnTo>
                  <a:lnTo>
                    <a:pt x="517830" y="4472374"/>
                  </a:lnTo>
                  <a:lnTo>
                    <a:pt x="502739" y="4436270"/>
                  </a:lnTo>
                  <a:lnTo>
                    <a:pt x="483446" y="4398129"/>
                  </a:lnTo>
                  <a:lnTo>
                    <a:pt x="459580" y="4358936"/>
                  </a:lnTo>
                  <a:lnTo>
                    <a:pt x="430770" y="4319673"/>
                  </a:lnTo>
                  <a:lnTo>
                    <a:pt x="396644" y="4281323"/>
                  </a:lnTo>
                  <a:lnTo>
                    <a:pt x="356833" y="4244871"/>
                  </a:lnTo>
                  <a:lnTo>
                    <a:pt x="310964" y="4211300"/>
                  </a:lnTo>
                  <a:lnTo>
                    <a:pt x="258666" y="4181593"/>
                  </a:lnTo>
                  <a:lnTo>
                    <a:pt x="199568" y="4156734"/>
                  </a:lnTo>
                  <a:lnTo>
                    <a:pt x="133299" y="4137706"/>
                  </a:lnTo>
                  <a:close/>
                </a:path>
                <a:path w="3009900" h="4672330">
                  <a:moveTo>
                    <a:pt x="3009290" y="0"/>
                  </a:moveTo>
                  <a:lnTo>
                    <a:pt x="2948549" y="3078"/>
                  </a:lnTo>
                  <a:lnTo>
                    <a:pt x="2769000" y="22443"/>
                  </a:lnTo>
                  <a:lnTo>
                    <a:pt x="2589632" y="52162"/>
                  </a:lnTo>
                  <a:lnTo>
                    <a:pt x="2410821" y="92312"/>
                  </a:lnTo>
                  <a:lnTo>
                    <a:pt x="2232942" y="142974"/>
                  </a:lnTo>
                  <a:lnTo>
                    <a:pt x="2056371" y="204224"/>
                  </a:lnTo>
                  <a:lnTo>
                    <a:pt x="1870405" y="281489"/>
                  </a:lnTo>
                  <a:lnTo>
                    <a:pt x="1691482" y="369514"/>
                  </a:lnTo>
                  <a:lnTo>
                    <a:pt x="1519885" y="467805"/>
                  </a:lnTo>
                  <a:lnTo>
                    <a:pt x="1355900" y="575867"/>
                  </a:lnTo>
                  <a:lnTo>
                    <a:pt x="1199812" y="693206"/>
                  </a:lnTo>
                  <a:lnTo>
                    <a:pt x="1051906" y="819330"/>
                  </a:lnTo>
                  <a:lnTo>
                    <a:pt x="912468" y="953744"/>
                  </a:lnTo>
                  <a:lnTo>
                    <a:pt x="781781" y="1095954"/>
                  </a:lnTo>
                  <a:lnTo>
                    <a:pt x="660132" y="1245466"/>
                  </a:lnTo>
                  <a:lnTo>
                    <a:pt x="547806" y="1401786"/>
                  </a:lnTo>
                  <a:lnTo>
                    <a:pt x="445087" y="1564421"/>
                  </a:lnTo>
                  <a:lnTo>
                    <a:pt x="352261" y="1732876"/>
                  </a:lnTo>
                  <a:lnTo>
                    <a:pt x="269613" y="1906659"/>
                  </a:lnTo>
                  <a:lnTo>
                    <a:pt x="197427" y="2085274"/>
                  </a:lnTo>
                  <a:lnTo>
                    <a:pt x="135990" y="2268228"/>
                  </a:lnTo>
                  <a:lnTo>
                    <a:pt x="85585" y="2455027"/>
                  </a:lnTo>
                  <a:lnTo>
                    <a:pt x="46499" y="2645178"/>
                  </a:lnTo>
                  <a:lnTo>
                    <a:pt x="19016" y="2838186"/>
                  </a:lnTo>
                  <a:lnTo>
                    <a:pt x="3421" y="3033557"/>
                  </a:lnTo>
                  <a:lnTo>
                    <a:pt x="0" y="3230799"/>
                  </a:lnTo>
                  <a:lnTo>
                    <a:pt x="50581" y="3230825"/>
                  </a:lnTo>
                  <a:lnTo>
                    <a:pt x="100970" y="3232662"/>
                  </a:lnTo>
                  <a:lnTo>
                    <a:pt x="151121" y="3236290"/>
                  </a:lnTo>
                  <a:lnTo>
                    <a:pt x="200989" y="3241687"/>
                  </a:lnTo>
                  <a:lnTo>
                    <a:pt x="250530" y="3248833"/>
                  </a:lnTo>
                  <a:lnTo>
                    <a:pt x="299699" y="3257708"/>
                  </a:lnTo>
                  <a:lnTo>
                    <a:pt x="348451" y="3268291"/>
                  </a:lnTo>
                  <a:lnTo>
                    <a:pt x="396742" y="3280562"/>
                  </a:lnTo>
                  <a:lnTo>
                    <a:pt x="444526" y="3294500"/>
                  </a:lnTo>
                  <a:lnTo>
                    <a:pt x="491759" y="3310085"/>
                  </a:lnTo>
                  <a:lnTo>
                    <a:pt x="538397" y="3327295"/>
                  </a:lnTo>
                  <a:lnTo>
                    <a:pt x="584394" y="3346112"/>
                  </a:lnTo>
                  <a:lnTo>
                    <a:pt x="629707" y="3366513"/>
                  </a:lnTo>
                  <a:lnTo>
                    <a:pt x="674289" y="3388479"/>
                  </a:lnTo>
                  <a:lnTo>
                    <a:pt x="718096" y="3411989"/>
                  </a:lnTo>
                  <a:lnTo>
                    <a:pt x="761085" y="3437023"/>
                  </a:lnTo>
                  <a:lnTo>
                    <a:pt x="803209" y="3463559"/>
                  </a:lnTo>
                  <a:lnTo>
                    <a:pt x="844424" y="3491578"/>
                  </a:lnTo>
                  <a:lnTo>
                    <a:pt x="884686" y="3521059"/>
                  </a:lnTo>
                  <a:lnTo>
                    <a:pt x="923950" y="3551982"/>
                  </a:lnTo>
                  <a:lnTo>
                    <a:pt x="923620" y="3549594"/>
                  </a:lnTo>
                  <a:lnTo>
                    <a:pt x="923505" y="3547219"/>
                  </a:lnTo>
                  <a:lnTo>
                    <a:pt x="923137" y="3544819"/>
                  </a:lnTo>
                  <a:lnTo>
                    <a:pt x="903266" y="3384910"/>
                  </a:lnTo>
                  <a:lnTo>
                    <a:pt x="894828" y="3225712"/>
                  </a:lnTo>
                  <a:lnTo>
                    <a:pt x="897538" y="3067715"/>
                  </a:lnTo>
                  <a:lnTo>
                    <a:pt x="911113" y="2911412"/>
                  </a:lnTo>
                  <a:lnTo>
                    <a:pt x="935267" y="2757292"/>
                  </a:lnTo>
                  <a:lnTo>
                    <a:pt x="969716" y="2605848"/>
                  </a:lnTo>
                  <a:lnTo>
                    <a:pt x="1014175" y="2457570"/>
                  </a:lnTo>
                  <a:lnTo>
                    <a:pt x="1068359" y="2312951"/>
                  </a:lnTo>
                  <a:lnTo>
                    <a:pt x="1131984" y="2172481"/>
                  </a:lnTo>
                  <a:lnTo>
                    <a:pt x="1204764" y="2036651"/>
                  </a:lnTo>
                  <a:lnTo>
                    <a:pt x="1286416" y="1905953"/>
                  </a:lnTo>
                  <a:lnTo>
                    <a:pt x="1376654" y="1780878"/>
                  </a:lnTo>
                  <a:lnTo>
                    <a:pt x="1475194" y="1661918"/>
                  </a:lnTo>
                  <a:lnTo>
                    <a:pt x="1581750" y="1549563"/>
                  </a:lnTo>
                  <a:lnTo>
                    <a:pt x="1696039" y="1444305"/>
                  </a:lnTo>
                  <a:lnTo>
                    <a:pt x="1817775" y="1346635"/>
                  </a:lnTo>
                  <a:lnTo>
                    <a:pt x="1946675" y="1257044"/>
                  </a:lnTo>
                  <a:lnTo>
                    <a:pt x="2082452" y="1176024"/>
                  </a:lnTo>
                  <a:lnTo>
                    <a:pt x="2224823" y="1104066"/>
                  </a:lnTo>
                  <a:lnTo>
                    <a:pt x="2373503" y="1041662"/>
                  </a:lnTo>
                  <a:lnTo>
                    <a:pt x="2500437" y="997629"/>
                  </a:lnTo>
                  <a:lnTo>
                    <a:pt x="2628310" y="961206"/>
                  </a:lnTo>
                  <a:lnTo>
                    <a:pt x="2756850" y="932334"/>
                  </a:lnTo>
                  <a:lnTo>
                    <a:pt x="2885787" y="910960"/>
                  </a:lnTo>
                  <a:lnTo>
                    <a:pt x="3009290" y="897626"/>
                  </a:lnTo>
                  <a:lnTo>
                    <a:pt x="3009290" y="0"/>
                  </a:lnTo>
                  <a:close/>
                </a:path>
              </a:pathLst>
            </a:custGeom>
            <a:solidFill>
              <a:srgbClr val="EE34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BD6333A8-CBDF-4B7D-9827-7F45D9DEC8A9}"/>
                </a:ext>
              </a:extLst>
            </p:cNvPr>
            <p:cNvSpPr>
              <a:spLocks/>
            </p:cNvSpPr>
            <p:nvPr/>
          </p:nvSpPr>
          <p:spPr bwMode="auto">
            <a:xfrm>
              <a:off x="4106666" y="4577106"/>
              <a:ext cx="4342130" cy="3195320"/>
            </a:xfrm>
            <a:custGeom>
              <a:avLst/>
              <a:gdLst>
                <a:gd name="T0" fmla="*/ 2799595 w 4342130"/>
                <a:gd name="T1" fmla="*/ 8978 h 3195320"/>
                <a:gd name="T2" fmla="*/ 2466782 w 4342130"/>
                <a:gd name="T3" fmla="*/ 90871 h 3195320"/>
                <a:gd name="T4" fmla="*/ 2163243 w 4342130"/>
                <a:gd name="T5" fmla="*/ 249941 h 3195320"/>
                <a:gd name="T6" fmla="*/ 1914266 w 4342130"/>
                <a:gd name="T7" fmla="*/ 469516 h 3195320"/>
                <a:gd name="T8" fmla="*/ 1725618 w 4342130"/>
                <a:gd name="T9" fmla="*/ 736802 h 3195320"/>
                <a:gd name="T10" fmla="*/ 1603065 w 4342130"/>
                <a:gd name="T11" fmla="*/ 1039002 h 3195320"/>
                <a:gd name="T12" fmla="*/ 1552428 w 4342130"/>
                <a:gd name="T13" fmla="*/ 1362621 h 3195320"/>
                <a:gd name="T14" fmla="*/ 1579308 w 4342130"/>
                <a:gd name="T15" fmla="*/ 1696968 h 3195320"/>
                <a:gd name="T16" fmla="*/ 2126838 w 4342130"/>
                <a:gd name="T17" fmla="*/ 3195293 h 3195320"/>
                <a:gd name="T18" fmla="*/ 2467174 w 4342130"/>
                <a:gd name="T19" fmla="*/ 1560550 h 3195320"/>
                <a:gd name="T20" fmla="*/ 2447265 w 4342130"/>
                <a:gd name="T21" fmla="*/ 1437692 h 3195320"/>
                <a:gd name="T22" fmla="*/ 2456633 w 4342130"/>
                <a:gd name="T23" fmla="*/ 1316534 h 3195320"/>
                <a:gd name="T24" fmla="*/ 2493174 w 4342130"/>
                <a:gd name="T25" fmla="*/ 1202030 h 3195320"/>
                <a:gd name="T26" fmla="*/ 2554758 w 4342130"/>
                <a:gd name="T27" fmla="*/ 1098811 h 3195320"/>
                <a:gd name="T28" fmla="*/ 2639261 w 4342130"/>
                <a:gd name="T29" fmla="*/ 1011586 h 3195320"/>
                <a:gd name="T30" fmla="*/ 2744560 w 4342130"/>
                <a:gd name="T31" fmla="*/ 945067 h 3195320"/>
                <a:gd name="T32" fmla="*/ 2871747 w 4342130"/>
                <a:gd name="T33" fmla="*/ 903630 h 3195320"/>
                <a:gd name="T34" fmla="*/ 4286953 w 4342130"/>
                <a:gd name="T35" fmla="*/ 894869 h 3195320"/>
                <a:gd name="T36" fmla="*/ 4136349 w 4342130"/>
                <a:gd name="T37" fmla="*/ 611335 h 3195320"/>
                <a:gd name="T38" fmla="*/ 3916499 w 4342130"/>
                <a:gd name="T39" fmla="*/ 362111 h 3195320"/>
                <a:gd name="T40" fmla="*/ 3648917 w 4342130"/>
                <a:gd name="T41" fmla="*/ 173323 h 3195320"/>
                <a:gd name="T42" fmla="*/ 3346434 w 4342130"/>
                <a:gd name="T43" fmla="*/ 50706 h 3195320"/>
                <a:gd name="T44" fmla="*/ 3021884 w 4342130"/>
                <a:gd name="T45" fmla="*/ 0 h 3195320"/>
                <a:gd name="T46" fmla="*/ 3227867 w 4342130"/>
                <a:gd name="T47" fmla="*/ 1328986 h 3195320"/>
                <a:gd name="T48" fmla="*/ 3296565 w 4342130"/>
                <a:gd name="T49" fmla="*/ 1442642 h 3195320"/>
                <a:gd name="T50" fmla="*/ 3358668 w 4342130"/>
                <a:gd name="T51" fmla="*/ 1518987 h 3195320"/>
                <a:gd name="T52" fmla="*/ 3526073 w 4342130"/>
                <a:gd name="T53" fmla="*/ 1645878 h 3195320"/>
                <a:gd name="T54" fmla="*/ 3727569 w 4342130"/>
                <a:gd name="T55" fmla="*/ 1702980 h 3195320"/>
                <a:gd name="T56" fmla="*/ 3870331 w 4342130"/>
                <a:gd name="T57" fmla="*/ 1697509 h 3195320"/>
                <a:gd name="T58" fmla="*/ 4060343 w 4342130"/>
                <a:gd name="T59" fmla="*/ 1629190 h 3195320"/>
                <a:gd name="T60" fmla="*/ 4167085 w 4342130"/>
                <a:gd name="T61" fmla="*/ 1549243 h 3195320"/>
                <a:gd name="T62" fmla="*/ 4250497 w 4342130"/>
                <a:gd name="T63" fmla="*/ 1448641 h 3195320"/>
                <a:gd name="T64" fmla="*/ 3368951 w 4342130"/>
                <a:gd name="T65" fmla="*/ 1436821 h 3195320"/>
                <a:gd name="T66" fmla="*/ 3260218 w 4342130"/>
                <a:gd name="T67" fmla="*/ 1362621 h 3195320"/>
                <a:gd name="T68" fmla="*/ 3191142 w 4342130"/>
                <a:gd name="T69" fmla="*/ 1251790 h 3195320"/>
                <a:gd name="T70" fmla="*/ 2960096 w 4342130"/>
                <a:gd name="T71" fmla="*/ 894869 h 3195320"/>
                <a:gd name="T72" fmla="*/ 3032878 w 4342130"/>
                <a:gd name="T73" fmla="*/ 899045 h 3195320"/>
                <a:gd name="T74" fmla="*/ 3201080 w 4342130"/>
                <a:gd name="T75" fmla="*/ 950129 h 3195320"/>
                <a:gd name="T76" fmla="*/ 3338659 w 4342130"/>
                <a:gd name="T77" fmla="*/ 1048744 h 3195320"/>
                <a:gd name="T78" fmla="*/ 3424193 w 4342130"/>
                <a:gd name="T79" fmla="*/ 1161988 h 3195320"/>
                <a:gd name="T80" fmla="*/ 3471044 w 4342130"/>
                <a:gd name="T81" fmla="*/ 1280476 h 3195320"/>
                <a:gd name="T82" fmla="*/ 3475138 w 4342130"/>
                <a:gd name="T83" fmla="*/ 1343966 h 3195320"/>
                <a:gd name="T84" fmla="*/ 3383203 w 4342130"/>
                <a:gd name="T85" fmla="*/ 1437692 h 3195320"/>
                <a:gd name="T86" fmla="*/ 4308302 w 4342130"/>
                <a:gd name="T87" fmla="*/ 1332442 h 3195320"/>
                <a:gd name="T88" fmla="*/ 4338219 w 4342130"/>
                <a:gd name="T89" fmla="*/ 1205703 h 3195320"/>
                <a:gd name="T90" fmla="*/ 4337973 w 4342130"/>
                <a:gd name="T91" fmla="*/ 1073480 h 3195320"/>
                <a:gd name="T92" fmla="*/ 4305285 w 4342130"/>
                <a:gd name="T93" fmla="*/ 940831 h 3195320"/>
                <a:gd name="T94" fmla="*/ 464416 w 4342130"/>
                <a:gd name="T95" fmla="*/ 2524525 h 3195320"/>
                <a:gd name="T96" fmla="*/ 255160 w 4342130"/>
                <a:gd name="T97" fmla="*/ 2567731 h 3195320"/>
                <a:gd name="T98" fmla="*/ 92174 w 4342130"/>
                <a:gd name="T99" fmla="*/ 2699600 h 3195320"/>
                <a:gd name="T100" fmla="*/ 8026 w 4342130"/>
                <a:gd name="T101" fmla="*/ 2886303 h 3195320"/>
                <a:gd name="T102" fmla="*/ 8573 w 4342130"/>
                <a:gd name="T103" fmla="*/ 3060625 h 3195320"/>
                <a:gd name="T104" fmla="*/ 1010835 w 4342130"/>
                <a:gd name="T105" fmla="*/ 3195293 h 3195320"/>
                <a:gd name="T106" fmla="*/ 815984 w 4342130"/>
                <a:gd name="T107" fmla="*/ 2717481 h 3195320"/>
                <a:gd name="T108" fmla="*/ 662273 w 4342130"/>
                <a:gd name="T109" fmla="*/ 2579167 h 3195320"/>
                <a:gd name="T110" fmla="*/ 499095 w 4342130"/>
                <a:gd name="T111" fmla="*/ 2527208 h 3195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42130" h="3195320">
                  <a:moveTo>
                    <a:pt x="3021884" y="0"/>
                  </a:moveTo>
                  <a:lnTo>
                    <a:pt x="2911015" y="69"/>
                  </a:lnTo>
                  <a:lnTo>
                    <a:pt x="2799595" y="8978"/>
                  </a:lnTo>
                  <a:lnTo>
                    <a:pt x="2688099" y="26940"/>
                  </a:lnTo>
                  <a:lnTo>
                    <a:pt x="2577003" y="54167"/>
                  </a:lnTo>
                  <a:lnTo>
                    <a:pt x="2466782" y="90871"/>
                  </a:lnTo>
                  <a:lnTo>
                    <a:pt x="2359896" y="136382"/>
                  </a:lnTo>
                  <a:lnTo>
                    <a:pt x="2258645" y="189563"/>
                  </a:lnTo>
                  <a:lnTo>
                    <a:pt x="2163243" y="249941"/>
                  </a:lnTo>
                  <a:lnTo>
                    <a:pt x="2073903" y="317042"/>
                  </a:lnTo>
                  <a:lnTo>
                    <a:pt x="1990840" y="390392"/>
                  </a:lnTo>
                  <a:lnTo>
                    <a:pt x="1914266" y="469516"/>
                  </a:lnTo>
                  <a:lnTo>
                    <a:pt x="1844396" y="553942"/>
                  </a:lnTo>
                  <a:lnTo>
                    <a:pt x="1781442" y="643195"/>
                  </a:lnTo>
                  <a:lnTo>
                    <a:pt x="1725618" y="736802"/>
                  </a:lnTo>
                  <a:lnTo>
                    <a:pt x="1677139" y="834287"/>
                  </a:lnTo>
                  <a:lnTo>
                    <a:pt x="1636216" y="935179"/>
                  </a:lnTo>
                  <a:lnTo>
                    <a:pt x="1603065" y="1039002"/>
                  </a:lnTo>
                  <a:lnTo>
                    <a:pt x="1577898" y="1145283"/>
                  </a:lnTo>
                  <a:lnTo>
                    <a:pt x="1560930" y="1253548"/>
                  </a:lnTo>
                  <a:lnTo>
                    <a:pt x="1552428" y="1362621"/>
                  </a:lnTo>
                  <a:lnTo>
                    <a:pt x="1552441" y="1474134"/>
                  </a:lnTo>
                  <a:lnTo>
                    <a:pt x="1561348" y="1585507"/>
                  </a:lnTo>
                  <a:lnTo>
                    <a:pt x="1579308" y="1696968"/>
                  </a:lnTo>
                  <a:lnTo>
                    <a:pt x="1606533" y="1808044"/>
                  </a:lnTo>
                  <a:lnTo>
                    <a:pt x="1643238" y="1918261"/>
                  </a:lnTo>
                  <a:lnTo>
                    <a:pt x="2126838" y="3195293"/>
                  </a:lnTo>
                  <a:lnTo>
                    <a:pt x="3084379" y="3195293"/>
                  </a:lnTo>
                  <a:lnTo>
                    <a:pt x="2480688" y="1601129"/>
                  </a:lnTo>
                  <a:lnTo>
                    <a:pt x="2467174" y="1560550"/>
                  </a:lnTo>
                  <a:lnTo>
                    <a:pt x="2457150" y="1519654"/>
                  </a:lnTo>
                  <a:lnTo>
                    <a:pt x="2450538" y="1478616"/>
                  </a:lnTo>
                  <a:lnTo>
                    <a:pt x="2447265" y="1437692"/>
                  </a:lnTo>
                  <a:lnTo>
                    <a:pt x="2447234" y="1396812"/>
                  </a:lnTo>
                  <a:lnTo>
                    <a:pt x="2450385" y="1356395"/>
                  </a:lnTo>
                  <a:lnTo>
                    <a:pt x="2456633" y="1316534"/>
                  </a:lnTo>
                  <a:lnTo>
                    <a:pt x="2465900" y="1277403"/>
                  </a:lnTo>
                  <a:lnTo>
                    <a:pt x="2478106" y="1239177"/>
                  </a:lnTo>
                  <a:lnTo>
                    <a:pt x="2493174" y="1202030"/>
                  </a:lnTo>
                  <a:lnTo>
                    <a:pt x="2511024" y="1166137"/>
                  </a:lnTo>
                  <a:lnTo>
                    <a:pt x="2531578" y="1131673"/>
                  </a:lnTo>
                  <a:lnTo>
                    <a:pt x="2554758" y="1098811"/>
                  </a:lnTo>
                  <a:lnTo>
                    <a:pt x="2580484" y="1067726"/>
                  </a:lnTo>
                  <a:lnTo>
                    <a:pt x="2608678" y="1038593"/>
                  </a:lnTo>
                  <a:lnTo>
                    <a:pt x="2639261" y="1011586"/>
                  </a:lnTo>
                  <a:lnTo>
                    <a:pt x="2672155" y="986880"/>
                  </a:lnTo>
                  <a:lnTo>
                    <a:pt x="2707280" y="964648"/>
                  </a:lnTo>
                  <a:lnTo>
                    <a:pt x="2744560" y="945067"/>
                  </a:lnTo>
                  <a:lnTo>
                    <a:pt x="2783914" y="928309"/>
                  </a:lnTo>
                  <a:lnTo>
                    <a:pt x="2827659" y="913921"/>
                  </a:lnTo>
                  <a:lnTo>
                    <a:pt x="2871747" y="903630"/>
                  </a:lnTo>
                  <a:lnTo>
                    <a:pt x="2915965" y="897319"/>
                  </a:lnTo>
                  <a:lnTo>
                    <a:pt x="2960096" y="894869"/>
                  </a:lnTo>
                  <a:lnTo>
                    <a:pt x="4286953" y="894869"/>
                  </a:lnTo>
                  <a:lnTo>
                    <a:pt x="4250060" y="808225"/>
                  </a:lnTo>
                  <a:lnTo>
                    <a:pt x="4196807" y="706847"/>
                  </a:lnTo>
                  <a:lnTo>
                    <a:pt x="4136349" y="611335"/>
                  </a:lnTo>
                  <a:lnTo>
                    <a:pt x="4069161" y="521899"/>
                  </a:lnTo>
                  <a:lnTo>
                    <a:pt x="3995720" y="438754"/>
                  </a:lnTo>
                  <a:lnTo>
                    <a:pt x="3916499" y="362111"/>
                  </a:lnTo>
                  <a:lnTo>
                    <a:pt x="3831975" y="292184"/>
                  </a:lnTo>
                  <a:lnTo>
                    <a:pt x="3742622" y="229183"/>
                  </a:lnTo>
                  <a:lnTo>
                    <a:pt x="3648917" y="173323"/>
                  </a:lnTo>
                  <a:lnTo>
                    <a:pt x="3551333" y="124815"/>
                  </a:lnTo>
                  <a:lnTo>
                    <a:pt x="3450347" y="83872"/>
                  </a:lnTo>
                  <a:lnTo>
                    <a:pt x="3346434" y="50706"/>
                  </a:lnTo>
                  <a:lnTo>
                    <a:pt x="3240069" y="25531"/>
                  </a:lnTo>
                  <a:lnTo>
                    <a:pt x="3131727" y="8558"/>
                  </a:lnTo>
                  <a:lnTo>
                    <a:pt x="3021884" y="0"/>
                  </a:lnTo>
                </a:path>
                <a:path w="4342130" h="3195320">
                  <a:moveTo>
                    <a:pt x="3181195" y="1230658"/>
                  </a:moveTo>
                  <a:lnTo>
                    <a:pt x="3204892" y="1283009"/>
                  </a:lnTo>
                  <a:lnTo>
                    <a:pt x="3227867" y="1328986"/>
                  </a:lnTo>
                  <a:lnTo>
                    <a:pt x="3249702" y="1368792"/>
                  </a:lnTo>
                  <a:lnTo>
                    <a:pt x="3270084" y="1402791"/>
                  </a:lnTo>
                  <a:lnTo>
                    <a:pt x="3296565" y="1442642"/>
                  </a:lnTo>
                  <a:lnTo>
                    <a:pt x="3322666" y="1477005"/>
                  </a:lnTo>
                  <a:lnTo>
                    <a:pt x="3335576" y="1491732"/>
                  </a:lnTo>
                  <a:lnTo>
                    <a:pt x="3358668" y="1518987"/>
                  </a:lnTo>
                  <a:lnTo>
                    <a:pt x="3409369" y="1568442"/>
                  </a:lnTo>
                  <a:lnTo>
                    <a:pt x="3465433" y="1610858"/>
                  </a:lnTo>
                  <a:lnTo>
                    <a:pt x="3526073" y="1645878"/>
                  </a:lnTo>
                  <a:lnTo>
                    <a:pt x="3590502" y="1673143"/>
                  </a:lnTo>
                  <a:lnTo>
                    <a:pt x="3657930" y="1692296"/>
                  </a:lnTo>
                  <a:lnTo>
                    <a:pt x="3727569" y="1702980"/>
                  </a:lnTo>
                  <a:lnTo>
                    <a:pt x="3762972" y="1705034"/>
                  </a:lnTo>
                  <a:lnTo>
                    <a:pt x="3798632" y="1704837"/>
                  </a:lnTo>
                  <a:lnTo>
                    <a:pt x="3870331" y="1697509"/>
                  </a:lnTo>
                  <a:lnTo>
                    <a:pt x="3941876" y="1680640"/>
                  </a:lnTo>
                  <a:lnTo>
                    <a:pt x="4019971" y="1650375"/>
                  </a:lnTo>
                  <a:lnTo>
                    <a:pt x="4060343" y="1629190"/>
                  </a:lnTo>
                  <a:lnTo>
                    <a:pt x="4098375" y="1605148"/>
                  </a:lnTo>
                  <a:lnTo>
                    <a:pt x="4133984" y="1578436"/>
                  </a:lnTo>
                  <a:lnTo>
                    <a:pt x="4167085" y="1549243"/>
                  </a:lnTo>
                  <a:lnTo>
                    <a:pt x="4197594" y="1517754"/>
                  </a:lnTo>
                  <a:lnTo>
                    <a:pt x="4225426" y="1484158"/>
                  </a:lnTo>
                  <a:lnTo>
                    <a:pt x="4250497" y="1448641"/>
                  </a:lnTo>
                  <a:lnTo>
                    <a:pt x="4257030" y="1437692"/>
                  </a:lnTo>
                  <a:lnTo>
                    <a:pt x="3383203" y="1437692"/>
                  </a:lnTo>
                  <a:lnTo>
                    <a:pt x="3368951" y="1436821"/>
                  </a:lnTo>
                  <a:lnTo>
                    <a:pt x="3326775" y="1421894"/>
                  </a:lnTo>
                  <a:lnTo>
                    <a:pt x="3286100" y="1390825"/>
                  </a:lnTo>
                  <a:lnTo>
                    <a:pt x="3260218" y="1362621"/>
                  </a:lnTo>
                  <a:lnTo>
                    <a:pt x="3235604" y="1329457"/>
                  </a:lnTo>
                  <a:lnTo>
                    <a:pt x="3212499" y="1292218"/>
                  </a:lnTo>
                  <a:lnTo>
                    <a:pt x="3191142" y="1251790"/>
                  </a:lnTo>
                  <a:lnTo>
                    <a:pt x="3181195" y="1230658"/>
                  </a:lnTo>
                </a:path>
                <a:path w="4342130" h="3195320">
                  <a:moveTo>
                    <a:pt x="4286953" y="894869"/>
                  </a:moveTo>
                  <a:lnTo>
                    <a:pt x="2960096" y="894869"/>
                  </a:lnTo>
                  <a:lnTo>
                    <a:pt x="2974751" y="894890"/>
                  </a:lnTo>
                  <a:lnTo>
                    <a:pt x="2989364" y="895322"/>
                  </a:lnTo>
                  <a:lnTo>
                    <a:pt x="3032878" y="899045"/>
                  </a:lnTo>
                  <a:lnTo>
                    <a:pt x="3075734" y="906312"/>
                  </a:lnTo>
                  <a:lnTo>
                    <a:pt x="3142003" y="925334"/>
                  </a:lnTo>
                  <a:lnTo>
                    <a:pt x="3201080" y="950129"/>
                  </a:lnTo>
                  <a:lnTo>
                    <a:pt x="3253314" y="979655"/>
                  </a:lnTo>
                  <a:lnTo>
                    <a:pt x="3299057" y="1012874"/>
                  </a:lnTo>
                  <a:lnTo>
                    <a:pt x="3338659" y="1048744"/>
                  </a:lnTo>
                  <a:lnTo>
                    <a:pt x="3372471" y="1086226"/>
                  </a:lnTo>
                  <a:lnTo>
                    <a:pt x="3400842" y="1124279"/>
                  </a:lnTo>
                  <a:lnTo>
                    <a:pt x="3424193" y="1161988"/>
                  </a:lnTo>
                  <a:lnTo>
                    <a:pt x="3442668" y="1197935"/>
                  </a:lnTo>
                  <a:lnTo>
                    <a:pt x="3461024" y="1243220"/>
                  </a:lnTo>
                  <a:lnTo>
                    <a:pt x="3471044" y="1280476"/>
                  </a:lnTo>
                  <a:lnTo>
                    <a:pt x="3475793" y="1318877"/>
                  </a:lnTo>
                  <a:lnTo>
                    <a:pt x="3475837" y="1332442"/>
                  </a:lnTo>
                  <a:lnTo>
                    <a:pt x="3475138" y="1343966"/>
                  </a:lnTo>
                  <a:lnTo>
                    <a:pt x="3462261" y="1389817"/>
                  </a:lnTo>
                  <a:lnTo>
                    <a:pt x="3426118" y="1426446"/>
                  </a:lnTo>
                  <a:lnTo>
                    <a:pt x="3383203" y="1437692"/>
                  </a:lnTo>
                  <a:lnTo>
                    <a:pt x="4257030" y="1437692"/>
                  </a:lnTo>
                  <a:lnTo>
                    <a:pt x="4292019" y="1372596"/>
                  </a:lnTo>
                  <a:lnTo>
                    <a:pt x="4308302" y="1332442"/>
                  </a:lnTo>
                  <a:lnTo>
                    <a:pt x="4321485" y="1291117"/>
                  </a:lnTo>
                  <a:lnTo>
                    <a:pt x="4331486" y="1248808"/>
                  </a:lnTo>
                  <a:lnTo>
                    <a:pt x="4338219" y="1205703"/>
                  </a:lnTo>
                  <a:lnTo>
                    <a:pt x="4341601" y="1161988"/>
                  </a:lnTo>
                  <a:lnTo>
                    <a:pt x="4341547" y="1117851"/>
                  </a:lnTo>
                  <a:lnTo>
                    <a:pt x="4337973" y="1073480"/>
                  </a:lnTo>
                  <a:lnTo>
                    <a:pt x="4330794" y="1029061"/>
                  </a:lnTo>
                  <a:lnTo>
                    <a:pt x="4319926" y="984782"/>
                  </a:lnTo>
                  <a:lnTo>
                    <a:pt x="4305285" y="940831"/>
                  </a:lnTo>
                  <a:lnTo>
                    <a:pt x="4295540" y="915037"/>
                  </a:lnTo>
                  <a:lnTo>
                    <a:pt x="4286953" y="894869"/>
                  </a:lnTo>
                </a:path>
                <a:path w="4342130" h="3195320">
                  <a:moveTo>
                    <a:pt x="464416" y="2524525"/>
                  </a:moveTo>
                  <a:lnTo>
                    <a:pt x="394202" y="2527404"/>
                  </a:lnTo>
                  <a:lnTo>
                    <a:pt x="323839" y="2541721"/>
                  </a:lnTo>
                  <a:lnTo>
                    <a:pt x="255160" y="2567731"/>
                  </a:lnTo>
                  <a:lnTo>
                    <a:pt x="192965" y="2603614"/>
                  </a:lnTo>
                  <a:lnTo>
                    <a:pt x="138458" y="2647966"/>
                  </a:lnTo>
                  <a:lnTo>
                    <a:pt x="92174" y="2699600"/>
                  </a:lnTo>
                  <a:lnTo>
                    <a:pt x="54650" y="2757326"/>
                  </a:lnTo>
                  <a:lnTo>
                    <a:pt x="26422" y="2819957"/>
                  </a:lnTo>
                  <a:lnTo>
                    <a:pt x="8026" y="2886303"/>
                  </a:lnTo>
                  <a:lnTo>
                    <a:pt x="0" y="2955177"/>
                  </a:lnTo>
                  <a:lnTo>
                    <a:pt x="42" y="2990190"/>
                  </a:lnTo>
                  <a:lnTo>
                    <a:pt x="8573" y="3060625"/>
                  </a:lnTo>
                  <a:lnTo>
                    <a:pt x="28814" y="3130616"/>
                  </a:lnTo>
                  <a:lnTo>
                    <a:pt x="53306" y="3195293"/>
                  </a:lnTo>
                  <a:lnTo>
                    <a:pt x="1010835" y="3195293"/>
                  </a:lnTo>
                  <a:lnTo>
                    <a:pt x="866252" y="2813497"/>
                  </a:lnTo>
                  <a:lnTo>
                    <a:pt x="851861" y="2779681"/>
                  </a:lnTo>
                  <a:lnTo>
                    <a:pt x="815984" y="2717481"/>
                  </a:lnTo>
                  <a:lnTo>
                    <a:pt x="771633" y="2662972"/>
                  </a:lnTo>
                  <a:lnTo>
                    <a:pt x="720000" y="2616689"/>
                  </a:lnTo>
                  <a:lnTo>
                    <a:pt x="662273" y="2579167"/>
                  </a:lnTo>
                  <a:lnTo>
                    <a:pt x="599640" y="2550942"/>
                  </a:lnTo>
                  <a:lnTo>
                    <a:pt x="533291" y="2532550"/>
                  </a:lnTo>
                  <a:lnTo>
                    <a:pt x="499095" y="2527208"/>
                  </a:lnTo>
                  <a:lnTo>
                    <a:pt x="464416" y="2524525"/>
                  </a:lnTo>
                </a:path>
              </a:pathLst>
            </a:custGeom>
            <a:solidFill>
              <a:srgbClr val="F3716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4">
              <a:extLst>
                <a:ext uri="{FF2B5EF4-FFF2-40B4-BE49-F238E27FC236}">
                  <a16:creationId xmlns:a16="http://schemas.microsoft.com/office/drawing/2014/main" id="{CF900F3B-569C-44E9-ABCE-300377F15E8B}"/>
                </a:ext>
              </a:extLst>
            </p:cNvPr>
            <p:cNvSpPr>
              <a:spLocks/>
            </p:cNvSpPr>
            <p:nvPr/>
          </p:nvSpPr>
          <p:spPr bwMode="auto">
            <a:xfrm>
              <a:off x="8882481" y="3154166"/>
              <a:ext cx="1176020" cy="4592955"/>
            </a:xfrm>
            <a:custGeom>
              <a:avLst/>
              <a:gdLst>
                <a:gd name="T0" fmla="*/ 1175919 w 1176020"/>
                <a:gd name="T1" fmla="*/ 942413 h 4592955"/>
                <a:gd name="T2" fmla="*/ 1175919 w 1176020"/>
                <a:gd name="T3" fmla="*/ 0 h 4592955"/>
                <a:gd name="T4" fmla="*/ 1106623 w 1176020"/>
                <a:gd name="T5" fmla="*/ 14957 h 4592955"/>
                <a:gd name="T6" fmla="*/ 1021954 w 1176020"/>
                <a:gd name="T7" fmla="*/ 38600 h 4592955"/>
                <a:gd name="T8" fmla="*/ 938040 w 1176020"/>
                <a:gd name="T9" fmla="*/ 67541 h 4592955"/>
                <a:gd name="T10" fmla="*/ 828392 w 1176020"/>
                <a:gd name="T11" fmla="*/ 114228 h 4592955"/>
                <a:gd name="T12" fmla="*/ 724525 w 1176020"/>
                <a:gd name="T13" fmla="*/ 168784 h 4592955"/>
                <a:gd name="T14" fmla="*/ 626658 w 1176020"/>
                <a:gd name="T15" fmla="*/ 230724 h 4592955"/>
                <a:gd name="T16" fmla="*/ 535010 w 1176020"/>
                <a:gd name="T17" fmla="*/ 299560 h 4592955"/>
                <a:gd name="T18" fmla="*/ 449800 w 1176020"/>
                <a:gd name="T19" fmla="*/ 374807 h 4592955"/>
                <a:gd name="T20" fmla="*/ 371247 w 1176020"/>
                <a:gd name="T21" fmla="*/ 455979 h 4592955"/>
                <a:gd name="T22" fmla="*/ 299571 w 1176020"/>
                <a:gd name="T23" fmla="*/ 542589 h 4592955"/>
                <a:gd name="T24" fmla="*/ 234990 w 1176020"/>
                <a:gd name="T25" fmla="*/ 634152 h 4592955"/>
                <a:gd name="T26" fmla="*/ 177724 w 1176020"/>
                <a:gd name="T27" fmla="*/ 730180 h 4592955"/>
                <a:gd name="T28" fmla="*/ 127991 w 1176020"/>
                <a:gd name="T29" fmla="*/ 830189 h 4592955"/>
                <a:gd name="T30" fmla="*/ 86011 w 1176020"/>
                <a:gd name="T31" fmla="*/ 933691 h 4592955"/>
                <a:gd name="T32" fmla="*/ 52003 w 1176020"/>
                <a:gd name="T33" fmla="*/ 1040201 h 4592955"/>
                <a:gd name="T34" fmla="*/ 26185 w 1176020"/>
                <a:gd name="T35" fmla="*/ 1149233 h 4592955"/>
                <a:gd name="T36" fmla="*/ 8778 w 1176020"/>
                <a:gd name="T37" fmla="*/ 1260299 h 4592955"/>
                <a:gd name="T38" fmla="*/ 0 w 1176020"/>
                <a:gd name="T39" fmla="*/ 1372915 h 4592955"/>
                <a:gd name="T40" fmla="*/ 69 w 1176020"/>
                <a:gd name="T41" fmla="*/ 1486594 h 4592955"/>
                <a:gd name="T42" fmla="*/ 9206 w 1176020"/>
                <a:gd name="T43" fmla="*/ 1600849 h 4592955"/>
                <a:gd name="T44" fmla="*/ 27629 w 1176020"/>
                <a:gd name="T45" fmla="*/ 1715195 h 4592955"/>
                <a:gd name="T46" fmla="*/ 55558 w 1176020"/>
                <a:gd name="T47" fmla="*/ 1829145 h 4592955"/>
                <a:gd name="T48" fmla="*/ 93211 w 1176020"/>
                <a:gd name="T49" fmla="*/ 1942214 h 4592955"/>
                <a:gd name="T50" fmla="*/ 944746 w 1176020"/>
                <a:gd name="T51" fmla="*/ 4190812 h 4592955"/>
                <a:gd name="T52" fmla="*/ 991431 w 1176020"/>
                <a:gd name="T53" fmla="*/ 4300460 h 4592955"/>
                <a:gd name="T54" fmla="*/ 1045985 w 1176020"/>
                <a:gd name="T55" fmla="*/ 4404328 h 4592955"/>
                <a:gd name="T56" fmla="*/ 1107923 w 1176020"/>
                <a:gd name="T57" fmla="*/ 4502195 h 4592955"/>
                <a:gd name="T58" fmla="*/ 1175919 w 1176020"/>
                <a:gd name="T59" fmla="*/ 4592726 h 4592955"/>
                <a:gd name="T60" fmla="*/ 1175919 w 1176020"/>
                <a:gd name="T61" fmla="*/ 2272704 h 4592955"/>
                <a:gd name="T62" fmla="*/ 930674 w 1176020"/>
                <a:gd name="T63" fmla="*/ 1625082 h 4592955"/>
                <a:gd name="T64" fmla="*/ 916208 w 1176020"/>
                <a:gd name="T65" fmla="*/ 1581649 h 4592955"/>
                <a:gd name="T66" fmla="*/ 905478 w 1176020"/>
                <a:gd name="T67" fmla="*/ 1537877 h 4592955"/>
                <a:gd name="T68" fmla="*/ 898399 w 1176020"/>
                <a:gd name="T69" fmla="*/ 1493953 h 4592955"/>
                <a:gd name="T70" fmla="*/ 894888 w 1176020"/>
                <a:gd name="T71" fmla="*/ 1450065 h 4592955"/>
                <a:gd name="T72" fmla="*/ 894860 w 1176020"/>
                <a:gd name="T73" fmla="*/ 1406397 h 4592955"/>
                <a:gd name="T74" fmla="*/ 898231 w 1176020"/>
                <a:gd name="T75" fmla="*/ 1363139 h 4592955"/>
                <a:gd name="T76" fmla="*/ 904917 w 1176020"/>
                <a:gd name="T77" fmla="*/ 1320475 h 4592955"/>
                <a:gd name="T78" fmla="*/ 914834 w 1176020"/>
                <a:gd name="T79" fmla="*/ 1278593 h 4592955"/>
                <a:gd name="T80" fmla="*/ 927897 w 1176020"/>
                <a:gd name="T81" fmla="*/ 1237680 h 4592955"/>
                <a:gd name="T82" fmla="*/ 944022 w 1176020"/>
                <a:gd name="T83" fmla="*/ 1197922 h 4592955"/>
                <a:gd name="T84" fmla="*/ 963124 w 1176020"/>
                <a:gd name="T85" fmla="*/ 1159507 h 4592955"/>
                <a:gd name="T86" fmla="*/ 985121 w 1176020"/>
                <a:gd name="T87" fmla="*/ 1122620 h 4592955"/>
                <a:gd name="T88" fmla="*/ 1009927 w 1176020"/>
                <a:gd name="T89" fmla="*/ 1087449 h 4592955"/>
                <a:gd name="T90" fmla="*/ 1037458 w 1176020"/>
                <a:gd name="T91" fmla="*/ 1054181 h 4592955"/>
                <a:gd name="T92" fmla="*/ 1067630 w 1176020"/>
                <a:gd name="T93" fmla="*/ 1023001 h 4592955"/>
                <a:gd name="T94" fmla="*/ 1100359 w 1176020"/>
                <a:gd name="T95" fmla="*/ 994098 h 4592955"/>
                <a:gd name="T96" fmla="*/ 1135561 w 1176020"/>
                <a:gd name="T97" fmla="*/ 967657 h 4592955"/>
                <a:gd name="T98" fmla="*/ 1173151 w 1176020"/>
                <a:gd name="T99" fmla="*/ 943866 h 4592955"/>
                <a:gd name="T100" fmla="*/ 1175919 w 1176020"/>
                <a:gd name="T101" fmla="*/ 942413 h 45929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76020" h="4592955">
                  <a:moveTo>
                    <a:pt x="1175919" y="942413"/>
                  </a:moveTo>
                  <a:lnTo>
                    <a:pt x="1175919" y="0"/>
                  </a:lnTo>
                  <a:lnTo>
                    <a:pt x="1106623" y="14957"/>
                  </a:lnTo>
                  <a:lnTo>
                    <a:pt x="1021954" y="38600"/>
                  </a:lnTo>
                  <a:lnTo>
                    <a:pt x="938040" y="67541"/>
                  </a:lnTo>
                  <a:lnTo>
                    <a:pt x="828392" y="114228"/>
                  </a:lnTo>
                  <a:lnTo>
                    <a:pt x="724525" y="168784"/>
                  </a:lnTo>
                  <a:lnTo>
                    <a:pt x="626658" y="230724"/>
                  </a:lnTo>
                  <a:lnTo>
                    <a:pt x="535010" y="299560"/>
                  </a:lnTo>
                  <a:lnTo>
                    <a:pt x="449800" y="374807"/>
                  </a:lnTo>
                  <a:lnTo>
                    <a:pt x="371247" y="455979"/>
                  </a:lnTo>
                  <a:lnTo>
                    <a:pt x="299571" y="542589"/>
                  </a:lnTo>
                  <a:lnTo>
                    <a:pt x="234990" y="634152"/>
                  </a:lnTo>
                  <a:lnTo>
                    <a:pt x="177724" y="730180"/>
                  </a:lnTo>
                  <a:lnTo>
                    <a:pt x="127991" y="830189"/>
                  </a:lnTo>
                  <a:lnTo>
                    <a:pt x="86011" y="933691"/>
                  </a:lnTo>
                  <a:lnTo>
                    <a:pt x="52003" y="1040201"/>
                  </a:lnTo>
                  <a:lnTo>
                    <a:pt x="26185" y="1149233"/>
                  </a:lnTo>
                  <a:lnTo>
                    <a:pt x="8778" y="1260299"/>
                  </a:lnTo>
                  <a:lnTo>
                    <a:pt x="0" y="1372915"/>
                  </a:lnTo>
                  <a:lnTo>
                    <a:pt x="69" y="1486594"/>
                  </a:lnTo>
                  <a:lnTo>
                    <a:pt x="9206" y="1600849"/>
                  </a:lnTo>
                  <a:lnTo>
                    <a:pt x="27629" y="1715195"/>
                  </a:lnTo>
                  <a:lnTo>
                    <a:pt x="55558" y="1829145"/>
                  </a:lnTo>
                  <a:lnTo>
                    <a:pt x="93211" y="1942214"/>
                  </a:lnTo>
                  <a:lnTo>
                    <a:pt x="944746" y="4190812"/>
                  </a:lnTo>
                  <a:lnTo>
                    <a:pt x="991431" y="4300460"/>
                  </a:lnTo>
                  <a:lnTo>
                    <a:pt x="1045985" y="4404328"/>
                  </a:lnTo>
                  <a:lnTo>
                    <a:pt x="1107923" y="4502195"/>
                  </a:lnTo>
                  <a:lnTo>
                    <a:pt x="1175919" y="4592726"/>
                  </a:lnTo>
                  <a:lnTo>
                    <a:pt x="1175919" y="2272704"/>
                  </a:lnTo>
                  <a:lnTo>
                    <a:pt x="930674" y="1625082"/>
                  </a:lnTo>
                  <a:lnTo>
                    <a:pt x="916208" y="1581649"/>
                  </a:lnTo>
                  <a:lnTo>
                    <a:pt x="905478" y="1537877"/>
                  </a:lnTo>
                  <a:lnTo>
                    <a:pt x="898399" y="1493953"/>
                  </a:lnTo>
                  <a:lnTo>
                    <a:pt x="894888" y="1450065"/>
                  </a:lnTo>
                  <a:lnTo>
                    <a:pt x="894860" y="1406397"/>
                  </a:lnTo>
                  <a:lnTo>
                    <a:pt x="898231" y="1363139"/>
                  </a:lnTo>
                  <a:lnTo>
                    <a:pt x="904917" y="1320475"/>
                  </a:lnTo>
                  <a:lnTo>
                    <a:pt x="914834" y="1278593"/>
                  </a:lnTo>
                  <a:lnTo>
                    <a:pt x="927897" y="1237680"/>
                  </a:lnTo>
                  <a:lnTo>
                    <a:pt x="944022" y="1197922"/>
                  </a:lnTo>
                  <a:lnTo>
                    <a:pt x="963124" y="1159507"/>
                  </a:lnTo>
                  <a:lnTo>
                    <a:pt x="985121" y="1122620"/>
                  </a:lnTo>
                  <a:lnTo>
                    <a:pt x="1009927" y="1087449"/>
                  </a:lnTo>
                  <a:lnTo>
                    <a:pt x="1037458" y="1054181"/>
                  </a:lnTo>
                  <a:lnTo>
                    <a:pt x="1067630" y="1023001"/>
                  </a:lnTo>
                  <a:lnTo>
                    <a:pt x="1100359" y="994098"/>
                  </a:lnTo>
                  <a:lnTo>
                    <a:pt x="1135561" y="967657"/>
                  </a:lnTo>
                  <a:lnTo>
                    <a:pt x="1173151" y="943866"/>
                  </a:lnTo>
                  <a:lnTo>
                    <a:pt x="1175919" y="942413"/>
                  </a:lnTo>
                </a:path>
              </a:pathLst>
            </a:custGeom>
            <a:solidFill>
              <a:srgbClr val="A1CD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a:extLst>
                <a:ext uri="{FF2B5EF4-FFF2-40B4-BE49-F238E27FC236}">
                  <a16:creationId xmlns:a16="http://schemas.microsoft.com/office/drawing/2014/main" id="{2E92CDDF-2F63-4B09-9F00-70B8861D6718}"/>
                </a:ext>
              </a:extLst>
            </p:cNvPr>
            <p:cNvSpPr>
              <a:spLocks/>
            </p:cNvSpPr>
            <p:nvPr/>
          </p:nvSpPr>
          <p:spPr bwMode="auto">
            <a:xfrm>
              <a:off x="7925104" y="6750781"/>
              <a:ext cx="1144270" cy="1021715"/>
            </a:xfrm>
            <a:custGeom>
              <a:avLst/>
              <a:gdLst>
                <a:gd name="T0" fmla="*/ 464414 w 1144270"/>
                <a:gd name="T1" fmla="*/ 0 h 1021715"/>
                <a:gd name="T2" fmla="*/ 394203 w 1144270"/>
                <a:gd name="T3" fmla="*/ 2878 h 1021715"/>
                <a:gd name="T4" fmla="*/ 323844 w 1144270"/>
                <a:gd name="T5" fmla="*/ 17196 h 1021715"/>
                <a:gd name="T6" fmla="*/ 255166 w 1144270"/>
                <a:gd name="T7" fmla="*/ 43206 h 1021715"/>
                <a:gd name="T8" fmla="*/ 192968 w 1144270"/>
                <a:gd name="T9" fmla="*/ 79088 h 1021715"/>
                <a:gd name="T10" fmla="*/ 138459 w 1144270"/>
                <a:gd name="T11" fmla="*/ 123441 h 1021715"/>
                <a:gd name="T12" fmla="*/ 92175 w 1144270"/>
                <a:gd name="T13" fmla="*/ 175075 h 1021715"/>
                <a:gd name="T14" fmla="*/ 54651 w 1144270"/>
                <a:gd name="T15" fmla="*/ 232802 h 1021715"/>
                <a:gd name="T16" fmla="*/ 26423 w 1144270"/>
                <a:gd name="T17" fmla="*/ 295434 h 1021715"/>
                <a:gd name="T18" fmla="*/ 8027 w 1144270"/>
                <a:gd name="T19" fmla="*/ 361782 h 1021715"/>
                <a:gd name="T20" fmla="*/ 0 w 1144270"/>
                <a:gd name="T21" fmla="*/ 430657 h 1021715"/>
                <a:gd name="T22" fmla="*/ 41 w 1144270"/>
                <a:gd name="T23" fmla="*/ 465671 h 1021715"/>
                <a:gd name="T24" fmla="*/ 8571 w 1144270"/>
                <a:gd name="T25" fmla="*/ 536109 h 1021715"/>
                <a:gd name="T26" fmla="*/ 28808 w 1144270"/>
                <a:gd name="T27" fmla="*/ 606103 h 1021715"/>
                <a:gd name="T28" fmla="*/ 186159 w 1144270"/>
                <a:gd name="T29" fmla="*/ 1021618 h 1021715"/>
                <a:gd name="T30" fmla="*/ 1143703 w 1144270"/>
                <a:gd name="T31" fmla="*/ 1021618 h 1021715"/>
                <a:gd name="T32" fmla="*/ 866259 w 1144270"/>
                <a:gd name="T33" fmla="*/ 288971 h 1021715"/>
                <a:gd name="T34" fmla="*/ 851865 w 1144270"/>
                <a:gd name="T35" fmla="*/ 255155 h 1021715"/>
                <a:gd name="T36" fmla="*/ 815982 w 1144270"/>
                <a:gd name="T37" fmla="*/ 192956 h 1021715"/>
                <a:gd name="T38" fmla="*/ 771628 w 1144270"/>
                <a:gd name="T39" fmla="*/ 138447 h 1021715"/>
                <a:gd name="T40" fmla="*/ 719993 w 1144270"/>
                <a:gd name="T41" fmla="*/ 92164 h 1021715"/>
                <a:gd name="T42" fmla="*/ 662265 w 1144270"/>
                <a:gd name="T43" fmla="*/ 54642 h 1021715"/>
                <a:gd name="T44" fmla="*/ 599634 w 1144270"/>
                <a:gd name="T45" fmla="*/ 26417 h 1021715"/>
                <a:gd name="T46" fmla="*/ 533287 w 1144270"/>
                <a:gd name="T47" fmla="*/ 8024 h 1021715"/>
                <a:gd name="T48" fmla="*/ 499092 w 1144270"/>
                <a:gd name="T49" fmla="*/ 2682 h 1021715"/>
                <a:gd name="T50" fmla="*/ 464414 w 1144270"/>
                <a:gd name="T51" fmla="*/ 0 h 10217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4270" h="1021715">
                  <a:moveTo>
                    <a:pt x="464414" y="0"/>
                  </a:moveTo>
                  <a:lnTo>
                    <a:pt x="394203" y="2878"/>
                  </a:lnTo>
                  <a:lnTo>
                    <a:pt x="323844" y="17196"/>
                  </a:lnTo>
                  <a:lnTo>
                    <a:pt x="255166" y="43206"/>
                  </a:lnTo>
                  <a:lnTo>
                    <a:pt x="192968" y="79088"/>
                  </a:lnTo>
                  <a:lnTo>
                    <a:pt x="138459" y="123441"/>
                  </a:lnTo>
                  <a:lnTo>
                    <a:pt x="92175" y="175075"/>
                  </a:lnTo>
                  <a:lnTo>
                    <a:pt x="54651" y="232802"/>
                  </a:lnTo>
                  <a:lnTo>
                    <a:pt x="26423" y="295434"/>
                  </a:lnTo>
                  <a:lnTo>
                    <a:pt x="8027" y="361782"/>
                  </a:lnTo>
                  <a:lnTo>
                    <a:pt x="0" y="430657"/>
                  </a:lnTo>
                  <a:lnTo>
                    <a:pt x="41" y="465671"/>
                  </a:lnTo>
                  <a:lnTo>
                    <a:pt x="8571" y="536109"/>
                  </a:lnTo>
                  <a:lnTo>
                    <a:pt x="28808" y="606103"/>
                  </a:lnTo>
                  <a:lnTo>
                    <a:pt x="186159" y="1021618"/>
                  </a:lnTo>
                  <a:lnTo>
                    <a:pt x="1143703" y="1021618"/>
                  </a:lnTo>
                  <a:lnTo>
                    <a:pt x="866259" y="288971"/>
                  </a:lnTo>
                  <a:lnTo>
                    <a:pt x="851865" y="255155"/>
                  </a:lnTo>
                  <a:lnTo>
                    <a:pt x="815982" y="192956"/>
                  </a:lnTo>
                  <a:lnTo>
                    <a:pt x="771628" y="138447"/>
                  </a:lnTo>
                  <a:lnTo>
                    <a:pt x="719993" y="92164"/>
                  </a:lnTo>
                  <a:lnTo>
                    <a:pt x="662265" y="54642"/>
                  </a:lnTo>
                  <a:lnTo>
                    <a:pt x="599634" y="26417"/>
                  </a:lnTo>
                  <a:lnTo>
                    <a:pt x="533287" y="8024"/>
                  </a:lnTo>
                  <a:lnTo>
                    <a:pt x="499092" y="2682"/>
                  </a:lnTo>
                  <a:lnTo>
                    <a:pt x="464414" y="0"/>
                  </a:lnTo>
                </a:path>
              </a:pathLst>
            </a:custGeom>
            <a:solidFill>
              <a:srgbClr val="6C54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 name="Rectangle 8">
            <a:extLst>
              <a:ext uri="{FF2B5EF4-FFF2-40B4-BE49-F238E27FC236}">
                <a16:creationId xmlns:a16="http://schemas.microsoft.com/office/drawing/2014/main" id="{F8CC4BEB-A72D-4F09-8FAB-4FA4207259CB}"/>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4801" y="3392937"/>
            <a:ext cx="5580964" cy="1500187"/>
          </a:xfrm>
        </p:spPr>
        <p:txBody>
          <a:bodyPr/>
          <a:lstStyle>
            <a:lvl1pPr marL="0" indent="0">
              <a:buNone/>
              <a:defRPr sz="2800">
                <a:solidFill>
                  <a:schemeClr val="tx1"/>
                </a:solidFill>
                <a:latin typeface="WIC Gravur Condensed Black" panose="0000050000000000000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304800" y="481868"/>
            <a:ext cx="9347200" cy="2852737"/>
          </a:xfrm>
          <a:prstGeom prst="rect">
            <a:avLst/>
          </a:prstGeom>
        </p:spPr>
        <p:txBody>
          <a:bodyPr anchor="b">
            <a:noAutofit/>
          </a:bodyPr>
          <a:lstStyle>
            <a:lvl1pPr>
              <a:defRPr sz="6600">
                <a:solidFill>
                  <a:schemeClr val="accent3"/>
                </a:solidFill>
                <a:latin typeface="WIC Gravur Condensed Black" panose="00000500000000000000"/>
              </a:defRPr>
            </a:lvl1pPr>
          </a:lstStyle>
          <a:p>
            <a:r>
              <a:rPr lang="en-US" dirty="0"/>
              <a:t>Click to edit Master title style</a:t>
            </a:r>
          </a:p>
        </p:txBody>
      </p:sp>
    </p:spTree>
    <p:extLst>
      <p:ext uri="{BB962C8B-B14F-4D97-AF65-F5344CB8AC3E}">
        <p14:creationId xmlns:p14="http://schemas.microsoft.com/office/powerpoint/2010/main" val="70234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04230B1-EABB-4328-8B6B-DDC0A6CB29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00663" y="0"/>
            <a:ext cx="6891337"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80B8776-E551-4A4A-BB2C-5222BC618257}"/>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38200" y="365127"/>
            <a:ext cx="5181600" cy="1325563"/>
          </a:xfrm>
          <a:prstGeom prst="rect">
            <a:avLst/>
          </a:prstGeom>
        </p:spPr>
        <p:txBody>
          <a:bodyPr/>
          <a:lstStyle>
            <a:lvl1pPr>
              <a:defRPr>
                <a:solidFill>
                  <a:schemeClr val="tx1"/>
                </a:solidFill>
                <a:latin typeface="WIC Gravur Condensed Black" panose="0000050000000000000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86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chemeClr val="accent3"/>
                </a:solidFill>
                <a:latin typeface="WIC Gravur Condensed Black" panose="0000050000000000000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30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3F2908-DA52-43FF-9970-16A3F55966B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E9BAC7-6BC1-4260-87E0-4A765E92C93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A59E89C7-6632-4BB7-BF25-E1AE7E5B79E2}"/>
              </a:ext>
            </a:extLst>
          </p:cNvPr>
          <p:cNvSpPr/>
          <p:nvPr userDrawn="1"/>
        </p:nvSpPr>
        <p:spPr>
          <a:xfrm>
            <a:off x="0" y="0"/>
            <a:ext cx="12192000" cy="6858000"/>
          </a:xfrm>
          <a:prstGeom prst="rect">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43" r:id="rId9"/>
    <p:sldLayoutId id="2147484744" r:id="rId10"/>
    <p:sldLayoutId id="2147484745" r:id="rId11"/>
    <p:sldLayoutId id="2147484746" r:id="rId12"/>
    <p:sldLayoutId id="2147484747" r:id="rId13"/>
    <p:sldLayoutId id="2147484748" r:id="rId14"/>
  </p:sldLayoutIdLst>
  <p:txStyles>
    <p:titleStyle>
      <a:lvl1pPr algn="l" defTabSz="685800" rtl="0" eaLnBrk="0" fontAlgn="base" hangingPunct="0">
        <a:lnSpc>
          <a:spcPct val="90000"/>
        </a:lnSpc>
        <a:spcBef>
          <a:spcPct val="0"/>
        </a:spcBef>
        <a:spcAft>
          <a:spcPct val="0"/>
        </a:spcAft>
        <a:defRPr sz="4400" b="0" i="0" u="none"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b="0" i="0" u="none"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2.xml"/><Relationship Id="rId7" Type="http://schemas.openxmlformats.org/officeDocument/2006/relationships/image" Target="../media/image18.jpe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emf"/><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43.emf"/><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50.png"/><Relationship Id="rId4" Type="http://schemas.openxmlformats.org/officeDocument/2006/relationships/hyperlink" Target="http://www.nutritionnc.co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hyperlink" Target="https://youtu.be/YdNWnqZVDsU"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3.png"/><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hyperlink" Target="https://youtu.be/ghPyQAwNHi0"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A0E275-71C0-45D2-B50C-4AE3DB767C2B}"/>
              </a:ext>
            </a:extLst>
          </p:cNvPr>
          <p:cNvSpPr>
            <a:spLocks noGrp="1" noChangeArrowheads="1"/>
          </p:cNvSpPr>
          <p:nvPr>
            <p:ph type="title"/>
          </p:nvPr>
        </p:nvSpPr>
        <p:spPr>
          <a:xfrm>
            <a:off x="838200" y="365125"/>
            <a:ext cx="10515600" cy="1325563"/>
          </a:xfrm>
        </p:spPr>
        <p:txBody>
          <a:bodyPr/>
          <a:lstStyle/>
          <a:p>
            <a:r>
              <a:rPr lang="en-US" altLang="en-US"/>
              <a:t>Local Agency Outreach Presentation </a:t>
            </a:r>
            <a:br>
              <a:rPr lang="en-US" altLang="en-US"/>
            </a:br>
            <a:r>
              <a:rPr lang="en-US" altLang="en-US"/>
              <a:t>for Partners</a:t>
            </a:r>
          </a:p>
        </p:txBody>
      </p:sp>
      <p:sp>
        <p:nvSpPr>
          <p:cNvPr id="3" name="Text Placeholder 2">
            <a:extLst>
              <a:ext uri="{FF2B5EF4-FFF2-40B4-BE49-F238E27FC236}">
                <a16:creationId xmlns:a16="http://schemas.microsoft.com/office/drawing/2014/main" id="{33B77909-6B72-479A-A6FC-69BFCF2622B8}"/>
              </a:ext>
            </a:extLst>
          </p:cNvPr>
          <p:cNvSpPr>
            <a:spLocks noGrp="1"/>
          </p:cNvSpPr>
          <p:nvPr>
            <p:ph type="body" idx="4294967295"/>
          </p:nvPr>
        </p:nvSpPr>
        <p:spPr>
          <a:xfrm>
            <a:off x="495300" y="1690690"/>
            <a:ext cx="11201400" cy="3871910"/>
          </a:xfrm>
        </p:spPr>
        <p:txBody>
          <a:bodyPr/>
          <a:lstStyle/>
          <a:p>
            <a:pPr>
              <a:defRPr/>
            </a:pPr>
            <a:r>
              <a:rPr lang="en-US" sz="4800" dirty="0">
                <a:solidFill>
                  <a:srgbClr val="002060"/>
                </a:solidFill>
                <a:highlight>
                  <a:srgbClr val="00FF00"/>
                </a:highlight>
              </a:rPr>
              <a:t>INSTRUCTION SLIDE</a:t>
            </a:r>
          </a:p>
          <a:p>
            <a:pPr lvl="1">
              <a:defRPr/>
            </a:pPr>
            <a:r>
              <a:rPr lang="en-US" sz="4200" dirty="0">
                <a:solidFill>
                  <a:srgbClr val="002060"/>
                </a:solidFill>
                <a:highlight>
                  <a:srgbClr val="00FF00"/>
                </a:highlight>
              </a:rPr>
              <a:t>See NOTES</a:t>
            </a:r>
          </a:p>
          <a:p>
            <a:pPr>
              <a:defRPr/>
            </a:pPr>
            <a:endParaRPr lang="en-US" sz="4800" dirty="0">
              <a:solidFill>
                <a:srgbClr val="002060"/>
              </a:solidFill>
              <a:highlight>
                <a:srgbClr val="00FF00"/>
              </a:highlight>
            </a:endParaRPr>
          </a:p>
          <a:p>
            <a:pPr>
              <a:defRPr/>
            </a:pPr>
            <a:r>
              <a:rPr lang="en-US" sz="4800" dirty="0">
                <a:solidFill>
                  <a:srgbClr val="002060"/>
                </a:solidFill>
                <a:highlight>
                  <a:srgbClr val="00FF00"/>
                </a:highlight>
              </a:rPr>
              <a:t>TIPS FOR DEVELOPING PRESENTATIONS</a:t>
            </a:r>
          </a:p>
          <a:p>
            <a:pPr>
              <a:defRPr/>
            </a:pPr>
            <a:endParaRPr lang="en-US" dirty="0">
              <a:solidFill>
                <a:srgbClr val="002060"/>
              </a:solidFill>
              <a:highlight>
                <a:srgbClr val="00FF00"/>
              </a:highlight>
            </a:endParaRPr>
          </a:p>
          <a:p>
            <a:pPr>
              <a:defRPr/>
            </a:pPr>
            <a:r>
              <a:rPr lang="en-US" sz="4000" dirty="0">
                <a:solidFill>
                  <a:srgbClr val="002060"/>
                </a:solidFill>
                <a:highlight>
                  <a:srgbClr val="00FF00"/>
                </a:highlight>
              </a:rPr>
              <a:t>**</a:t>
            </a:r>
            <a:r>
              <a:rPr lang="en-US" sz="5400" u="sng" dirty="0">
                <a:solidFill>
                  <a:srgbClr val="002060"/>
                </a:solidFill>
                <a:highlight>
                  <a:srgbClr val="00FF00"/>
                </a:highlight>
              </a:rPr>
              <a:t>OMIT</a:t>
            </a:r>
            <a:r>
              <a:rPr lang="en-US" sz="4000" u="sng" dirty="0">
                <a:solidFill>
                  <a:srgbClr val="002060"/>
                </a:solidFill>
                <a:highlight>
                  <a:srgbClr val="00FF00"/>
                </a:highlight>
              </a:rPr>
              <a:t> </a:t>
            </a:r>
            <a:r>
              <a:rPr lang="en-US" sz="6000" u="sng" dirty="0">
                <a:solidFill>
                  <a:srgbClr val="002060"/>
                </a:solidFill>
                <a:highlight>
                  <a:srgbClr val="00FF00"/>
                </a:highlight>
              </a:rPr>
              <a:t>SLIDE</a:t>
            </a:r>
            <a:r>
              <a:rPr lang="en-US" sz="4000" u="sng" dirty="0">
                <a:solidFill>
                  <a:srgbClr val="002060"/>
                </a:solidFill>
                <a:highlight>
                  <a:srgbClr val="00FF00"/>
                </a:highlight>
              </a:rPr>
              <a:t> </a:t>
            </a:r>
            <a:r>
              <a:rPr lang="en-US" sz="4000" dirty="0">
                <a:solidFill>
                  <a:srgbClr val="002060"/>
                </a:solidFill>
                <a:highlight>
                  <a:srgbClr val="00FF00"/>
                </a:highlight>
              </a:rPr>
              <a:t>BEFORE PRESENTING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8A46E427-448E-4F89-B75A-C4E5EBC4C234}"/>
              </a:ext>
            </a:extLst>
          </p:cNvPr>
          <p:cNvSpPr>
            <a:spLocks noGrp="1" noChangeArrowheads="1"/>
          </p:cNvSpPr>
          <p:nvPr>
            <p:ph type="title"/>
          </p:nvPr>
        </p:nvSpPr>
        <p:spPr>
          <a:xfrm>
            <a:off x="228600" y="-114300"/>
            <a:ext cx="6934200" cy="1600200"/>
          </a:xfrm>
        </p:spPr>
        <p:txBody>
          <a:bodyPr/>
          <a:lstStyle/>
          <a:p>
            <a:pPr>
              <a:defRPr/>
            </a:pPr>
            <a:r>
              <a:rPr lang="en-US" altLang="en-US" sz="5400" dirty="0">
                <a:solidFill>
                  <a:schemeClr val="accent3"/>
                </a:solidFill>
              </a:rPr>
              <a:t>Citizenship Status</a:t>
            </a:r>
          </a:p>
        </p:txBody>
      </p:sp>
      <p:pic>
        <p:nvPicPr>
          <p:cNvPr id="30723" name="Content Placeholder 9" descr="A picture containing animal, reptile, dinosaur&#10;&#10;Description generated with very high confidence">
            <a:extLst>
              <a:ext uri="{FF2B5EF4-FFF2-40B4-BE49-F238E27FC236}">
                <a16:creationId xmlns:a16="http://schemas.microsoft.com/office/drawing/2014/main" id="{42844EC5-A21D-42BE-B716-8288BA1A1D02}"/>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580188" y="685800"/>
            <a:ext cx="4164012" cy="5562600"/>
          </a:xfrm>
        </p:spPr>
      </p:pic>
      <p:sp>
        <p:nvSpPr>
          <p:cNvPr id="79876" name="Text Placeholder 5">
            <a:extLst>
              <a:ext uri="{FF2B5EF4-FFF2-40B4-BE49-F238E27FC236}">
                <a16:creationId xmlns:a16="http://schemas.microsoft.com/office/drawing/2014/main" id="{2ED19F71-0022-4C25-B4E8-5FA331D1D17A}"/>
              </a:ext>
            </a:extLst>
          </p:cNvPr>
          <p:cNvSpPr>
            <a:spLocks noGrp="1" noChangeArrowheads="1"/>
          </p:cNvSpPr>
          <p:nvPr>
            <p:ph type="body" sz="half" idx="2"/>
          </p:nvPr>
        </p:nvSpPr>
        <p:spPr>
          <a:xfrm>
            <a:off x="533400" y="1752600"/>
            <a:ext cx="5256213" cy="3811588"/>
          </a:xfrm>
        </p:spPr>
        <p:txBody>
          <a:bodyPr/>
          <a:lstStyle/>
          <a:p>
            <a:pPr marL="457200" indent="-457200">
              <a:buFont typeface="Arial" panose="020B0604020202020204" pitchFamily="34" charset="0"/>
              <a:buChar char="•"/>
              <a:defRPr/>
            </a:pPr>
            <a:r>
              <a:rPr lang="en-US" altLang="en-US" dirty="0">
                <a:solidFill>
                  <a:schemeClr val="tx1"/>
                </a:solidFill>
              </a:rPr>
              <a:t>Citizenship is not required to receive WIC services.</a:t>
            </a:r>
          </a:p>
          <a:p>
            <a:pPr>
              <a:defRPr/>
            </a:pPr>
            <a:endParaRPr lang="en-US" altLang="en-US" dirty="0">
              <a:solidFill>
                <a:schemeClr val="tx1"/>
              </a:solidFill>
            </a:endParaRPr>
          </a:p>
          <a:p>
            <a:pPr marL="457200" indent="-457200">
              <a:buFont typeface="Arial" panose="020B0604020202020204" pitchFamily="34" charset="0"/>
              <a:buChar char="•"/>
              <a:defRPr/>
            </a:pPr>
            <a:r>
              <a:rPr lang="en-US" altLang="en-US" dirty="0">
                <a:solidFill>
                  <a:schemeClr val="tx1"/>
                </a:solidFill>
              </a:rPr>
              <a:t>WIC participation will not impact a participant’s ability to receive other services or to attain citizenship.</a:t>
            </a:r>
          </a:p>
          <a:p>
            <a:pPr>
              <a:defRPr/>
            </a:pPr>
            <a:endParaRPr lang="en-US" altLang="en-US" b="1"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56CAE5F9-87C2-4FD9-9CE0-6A083465014D}"/>
              </a:ext>
            </a:extLst>
          </p:cNvPr>
          <p:cNvSpPr>
            <a:spLocks noGrp="1" noChangeArrowheads="1"/>
          </p:cNvSpPr>
          <p:nvPr>
            <p:ph type="title"/>
          </p:nvPr>
        </p:nvSpPr>
        <p:spPr>
          <a:xfrm>
            <a:off x="304800" y="319088"/>
            <a:ext cx="7886700" cy="1325562"/>
          </a:xfrm>
        </p:spPr>
        <p:txBody>
          <a:bodyPr/>
          <a:lstStyle/>
          <a:p>
            <a:pPr eaLnBrk="1" hangingPunct="1">
              <a:defRPr/>
            </a:pPr>
            <a:r>
              <a:rPr lang="en-US" altLang="en-US" sz="5400" dirty="0">
                <a:solidFill>
                  <a:schemeClr val="accent3"/>
                </a:solidFill>
              </a:rPr>
              <a:t>What happens at WIC?</a:t>
            </a:r>
          </a:p>
        </p:txBody>
      </p:sp>
      <p:sp>
        <p:nvSpPr>
          <p:cNvPr id="32771" name="Rectangle 3">
            <a:extLst>
              <a:ext uri="{FF2B5EF4-FFF2-40B4-BE49-F238E27FC236}">
                <a16:creationId xmlns:a16="http://schemas.microsoft.com/office/drawing/2014/main" id="{30983FB8-288A-4277-8AAA-F1A7794F752E}"/>
              </a:ext>
            </a:extLst>
          </p:cNvPr>
          <p:cNvSpPr>
            <a:spLocks noGrp="1" noChangeArrowheads="1"/>
          </p:cNvSpPr>
          <p:nvPr>
            <p:ph idx="1"/>
          </p:nvPr>
        </p:nvSpPr>
        <p:spPr>
          <a:xfrm>
            <a:off x="6537325" y="1252538"/>
            <a:ext cx="5383213" cy="4352925"/>
          </a:xfrm>
        </p:spPr>
        <p:txBody>
          <a:bodyPr/>
          <a:lstStyle/>
          <a:p>
            <a:pPr eaLnBrk="1" hangingPunct="1"/>
            <a:r>
              <a:rPr lang="en-US" altLang="en-US" dirty="0"/>
              <a:t>Identification</a:t>
            </a:r>
          </a:p>
          <a:p>
            <a:pPr eaLnBrk="1" hangingPunct="1"/>
            <a:r>
              <a:rPr lang="en-US" altLang="en-US" dirty="0"/>
              <a:t>Proof of Residence</a:t>
            </a:r>
          </a:p>
          <a:p>
            <a:pPr eaLnBrk="1" hangingPunct="1"/>
            <a:r>
              <a:rPr lang="en-US" altLang="en-US" dirty="0"/>
              <a:t>Proof of Income </a:t>
            </a:r>
          </a:p>
          <a:p>
            <a:pPr eaLnBrk="1" hangingPunct="1"/>
            <a:r>
              <a:rPr lang="en-US" altLang="en-US" dirty="0"/>
              <a:t>Height/Weight/Hgb check</a:t>
            </a:r>
          </a:p>
          <a:p>
            <a:pPr eaLnBrk="1" hangingPunct="1"/>
            <a:r>
              <a:rPr lang="en-US" altLang="en-US" dirty="0"/>
              <a:t>Nutrition Assessment</a:t>
            </a:r>
          </a:p>
          <a:p>
            <a:pPr eaLnBrk="1" hangingPunct="1"/>
            <a:r>
              <a:rPr lang="en-US" altLang="en-US" dirty="0"/>
              <a:t>Nutrition Care Plan: </a:t>
            </a:r>
          </a:p>
          <a:p>
            <a:pPr lvl="1" eaLnBrk="1" hangingPunct="1"/>
            <a:r>
              <a:rPr lang="en-US" altLang="en-US" dirty="0"/>
              <a:t>Goals</a:t>
            </a:r>
          </a:p>
          <a:p>
            <a:pPr lvl="1" eaLnBrk="1" hangingPunct="1"/>
            <a:r>
              <a:rPr lang="en-US" altLang="en-US" dirty="0"/>
              <a:t>Nutrition education</a:t>
            </a:r>
          </a:p>
          <a:p>
            <a:pPr lvl="1" eaLnBrk="1" hangingPunct="1"/>
            <a:r>
              <a:rPr lang="en-US" altLang="en-US" dirty="0"/>
              <a:t>Food Prescription for appropriate food package</a:t>
            </a:r>
          </a:p>
          <a:p>
            <a:pPr lvl="1" eaLnBrk="1" hangingPunct="1"/>
            <a:r>
              <a:rPr lang="en-US" altLang="en-US" dirty="0"/>
              <a:t>Referrals</a:t>
            </a:r>
          </a:p>
        </p:txBody>
      </p:sp>
      <p:pic>
        <p:nvPicPr>
          <p:cNvPr id="32772" name="Picture 2">
            <a:extLst>
              <a:ext uri="{FF2B5EF4-FFF2-40B4-BE49-F238E27FC236}">
                <a16:creationId xmlns:a16="http://schemas.microsoft.com/office/drawing/2014/main" id="{7E6603DD-75A9-4F3F-AAAA-6ADAE86B13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8725" y="1371601"/>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F01B7D4E-0BFD-4E2A-AC6A-D3649025E718}"/>
              </a:ext>
            </a:extLst>
          </p:cNvPr>
          <p:cNvSpPr>
            <a:spLocks noGrp="1" noChangeArrowheads="1"/>
          </p:cNvSpPr>
          <p:nvPr>
            <p:ph type="title"/>
          </p:nvPr>
        </p:nvSpPr>
        <p:spPr>
          <a:xfrm>
            <a:off x="587375" y="219075"/>
            <a:ext cx="8534400" cy="1325563"/>
          </a:xfrm>
        </p:spPr>
        <p:txBody>
          <a:bodyPr/>
          <a:lstStyle/>
          <a:p>
            <a:pPr eaLnBrk="1" hangingPunct="1">
              <a:defRPr/>
            </a:pPr>
            <a:r>
              <a:rPr lang="en-US" altLang="en-US" sz="5400" dirty="0">
                <a:solidFill>
                  <a:schemeClr val="accent3"/>
                </a:solidFill>
              </a:rPr>
              <a:t>What does WIC provide?</a:t>
            </a:r>
          </a:p>
        </p:txBody>
      </p:sp>
      <p:sp>
        <p:nvSpPr>
          <p:cNvPr id="34819" name="Rectangle 3">
            <a:extLst>
              <a:ext uri="{FF2B5EF4-FFF2-40B4-BE49-F238E27FC236}">
                <a16:creationId xmlns:a16="http://schemas.microsoft.com/office/drawing/2014/main" id="{A75AD18C-9F76-4785-A803-7CF072A12649}"/>
              </a:ext>
            </a:extLst>
          </p:cNvPr>
          <p:cNvSpPr>
            <a:spLocks noGrp="1" noChangeArrowheads="1"/>
          </p:cNvSpPr>
          <p:nvPr>
            <p:ph idx="4294967295"/>
          </p:nvPr>
        </p:nvSpPr>
        <p:spPr>
          <a:xfrm>
            <a:off x="1698625" y="1931988"/>
            <a:ext cx="7067550" cy="4692650"/>
          </a:xfrm>
        </p:spPr>
        <p:txBody>
          <a:bodyPr/>
          <a:lstStyle/>
          <a:p>
            <a:pPr marL="0" indent="0" eaLnBrk="1" hangingPunct="1">
              <a:buFont typeface="Arial" panose="020B0604020202020204" pitchFamily="34" charset="0"/>
              <a:buNone/>
            </a:pPr>
            <a:r>
              <a:rPr lang="en-US" altLang="en-US">
                <a:solidFill>
                  <a:schemeClr val="tx1"/>
                </a:solidFill>
              </a:rPr>
              <a:t>Healthy Food</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Breastfeeding Support </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Nutrition Education</a:t>
            </a: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endParaRPr lang="en-US" altLang="en-US">
              <a:solidFill>
                <a:schemeClr val="tx1"/>
              </a:solidFill>
            </a:endParaRPr>
          </a:p>
          <a:p>
            <a:pPr marL="0" indent="0" eaLnBrk="1" hangingPunct="1">
              <a:buFont typeface="Arial" panose="020B0604020202020204" pitchFamily="34" charset="0"/>
              <a:buNone/>
            </a:pPr>
            <a:r>
              <a:rPr lang="en-US" altLang="en-US">
                <a:solidFill>
                  <a:schemeClr val="tx1"/>
                </a:solidFill>
              </a:rPr>
              <a:t>Community Referrals</a:t>
            </a:r>
          </a:p>
        </p:txBody>
      </p:sp>
      <p:grpSp>
        <p:nvGrpSpPr>
          <p:cNvPr id="34820" name="Group 2">
            <a:extLst>
              <a:ext uri="{FF2B5EF4-FFF2-40B4-BE49-F238E27FC236}">
                <a16:creationId xmlns:a16="http://schemas.microsoft.com/office/drawing/2014/main" id="{023F5D96-096A-4249-8B9E-D4E685B6C371}"/>
              </a:ext>
            </a:extLst>
          </p:cNvPr>
          <p:cNvGrpSpPr>
            <a:grpSpLocks/>
          </p:cNvGrpSpPr>
          <p:nvPr/>
        </p:nvGrpSpPr>
        <p:grpSpPr bwMode="auto">
          <a:xfrm>
            <a:off x="511175" y="1512888"/>
            <a:ext cx="1162050" cy="5111750"/>
            <a:chOff x="1431925" y="1631950"/>
            <a:chExt cx="1162050" cy="5111750"/>
          </a:xfrm>
        </p:grpSpPr>
        <p:pic>
          <p:nvPicPr>
            <p:cNvPr id="34825" name="Picture 4">
              <a:extLst>
                <a:ext uri="{FF2B5EF4-FFF2-40B4-BE49-F238E27FC236}">
                  <a16:creationId xmlns:a16="http://schemas.microsoft.com/office/drawing/2014/main" id="{2A8B42E4-74F3-4A82-8194-49CAA6D0A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1925" y="1631950"/>
              <a:ext cx="11620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a:extLst>
                <a:ext uri="{FF2B5EF4-FFF2-40B4-BE49-F238E27FC236}">
                  <a16:creationId xmlns:a16="http://schemas.microsoft.com/office/drawing/2014/main" id="{76D3894E-9289-4401-9AAC-FA35AE92FD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7175" y="3155950"/>
              <a:ext cx="9731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6">
              <a:extLst>
                <a:ext uri="{FF2B5EF4-FFF2-40B4-BE49-F238E27FC236}">
                  <a16:creationId xmlns:a16="http://schemas.microsoft.com/office/drawing/2014/main" id="{4228DA82-8AF4-458A-B790-6BD2FB9F89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2413" y="4454525"/>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7">
              <a:extLst>
                <a:ext uri="{FF2B5EF4-FFF2-40B4-BE49-F238E27FC236}">
                  <a16:creationId xmlns:a16="http://schemas.microsoft.com/office/drawing/2014/main" id="{330F7C9B-BCB3-46CF-A1C7-E05ABC5DC9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08125" y="5761038"/>
              <a:ext cx="9826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Picture 2" descr="A bowl of fruit&#10;&#10;Description generated with high confidence">
            <a:extLst>
              <a:ext uri="{FF2B5EF4-FFF2-40B4-BE49-F238E27FC236}">
                <a16:creationId xmlns:a16="http://schemas.microsoft.com/office/drawing/2014/main" id="{BEA57DF2-3B0C-4FB1-A480-6DB4EBD4070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96400" y="593725"/>
            <a:ext cx="24987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A group of people sitting at a table&#10;&#10;Description generated with very high confidence">
            <a:extLst>
              <a:ext uri="{FF2B5EF4-FFF2-40B4-BE49-F238E27FC236}">
                <a16:creationId xmlns:a16="http://schemas.microsoft.com/office/drawing/2014/main" id="{AFE6FEFE-E89D-4B3B-B2F4-991E0D73E5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144000" y="4183063"/>
            <a:ext cx="28035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a:extLst>
              <a:ext uri="{FF2B5EF4-FFF2-40B4-BE49-F238E27FC236}">
                <a16:creationId xmlns:a16="http://schemas.microsoft.com/office/drawing/2014/main" id="{92CC685D-F2E0-458A-945A-989E16FF54D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45263" y="2344738"/>
            <a:ext cx="28035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3" descr="A necklace hanging on a branch&#10;&#10;Description generated with high confidence">
            <a:extLst>
              <a:ext uri="{FF2B5EF4-FFF2-40B4-BE49-F238E27FC236}">
                <a16:creationId xmlns:a16="http://schemas.microsoft.com/office/drawing/2014/main" id="{54315769-03C4-4CCE-9C8A-DB326F24317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78650" y="4433888"/>
            <a:ext cx="20716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7C032C40-66D3-49FC-8F01-CAAC602408D3}"/>
              </a:ext>
            </a:extLst>
          </p:cNvPr>
          <p:cNvSpPr>
            <a:spLocks noGrp="1" noChangeArrowheads="1"/>
          </p:cNvSpPr>
          <p:nvPr>
            <p:ph type="title"/>
          </p:nvPr>
        </p:nvSpPr>
        <p:spPr>
          <a:xfrm>
            <a:off x="323850" y="395288"/>
            <a:ext cx="10115550" cy="1325562"/>
          </a:xfrm>
        </p:spPr>
        <p:txBody>
          <a:bodyPr/>
          <a:lstStyle/>
          <a:p>
            <a:pPr eaLnBrk="1" hangingPunct="1">
              <a:defRPr/>
            </a:pPr>
            <a:r>
              <a:rPr lang="en-US" altLang="en-US" sz="5400" dirty="0">
                <a:solidFill>
                  <a:schemeClr val="accent3"/>
                </a:solidFill>
              </a:rPr>
              <a:t>Healthy Foods – Food Packages</a:t>
            </a:r>
          </a:p>
        </p:txBody>
      </p:sp>
      <p:pic>
        <p:nvPicPr>
          <p:cNvPr id="36867" name="Picture 3" descr="A basket filled with fruit&#10;&#10;Description generated with very high confidence">
            <a:extLst>
              <a:ext uri="{FF2B5EF4-FFF2-40B4-BE49-F238E27FC236}">
                <a16:creationId xmlns:a16="http://schemas.microsoft.com/office/drawing/2014/main" id="{63B453E0-D4B3-40F2-A7F0-69D4D9A38C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724025"/>
            <a:ext cx="54244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CAA9836-51C1-49D8-BDCE-C4137B7A3BB0}"/>
              </a:ext>
            </a:extLst>
          </p:cNvPr>
          <p:cNvSpPr>
            <a:spLocks noGrp="1" noChangeArrowheads="1"/>
          </p:cNvSpPr>
          <p:nvPr>
            <p:ph type="title"/>
          </p:nvPr>
        </p:nvSpPr>
        <p:spPr>
          <a:xfrm>
            <a:off x="381000" y="304800"/>
            <a:ext cx="10515600" cy="1325563"/>
          </a:xfrm>
        </p:spPr>
        <p:txBody>
          <a:bodyPr/>
          <a:lstStyle/>
          <a:p>
            <a:pPr>
              <a:defRPr/>
            </a:pPr>
            <a:r>
              <a:rPr lang="en-US" altLang="en-US" sz="5400" dirty="0">
                <a:solidFill>
                  <a:schemeClr val="accent3"/>
                </a:solidFill>
              </a:rPr>
              <a:t>Children (1-5 years old)</a:t>
            </a:r>
          </a:p>
        </p:txBody>
      </p:sp>
      <p:sp>
        <p:nvSpPr>
          <p:cNvPr id="36867" name="Content Placeholder 6">
            <a:extLst>
              <a:ext uri="{FF2B5EF4-FFF2-40B4-BE49-F238E27FC236}">
                <a16:creationId xmlns:a16="http://schemas.microsoft.com/office/drawing/2014/main" id="{87AA9C55-D5B7-4AA3-9FF5-40484F7EF85D}"/>
              </a:ext>
            </a:extLst>
          </p:cNvPr>
          <p:cNvSpPr>
            <a:spLocks noGrp="1" noChangeArrowheads="1"/>
          </p:cNvSpPr>
          <p:nvPr>
            <p:ph idx="1"/>
          </p:nvPr>
        </p:nvSpPr>
        <p:spPr>
          <a:xfrm>
            <a:off x="1600200" y="1630363"/>
            <a:ext cx="6705600" cy="4694237"/>
          </a:xfrm>
        </p:spPr>
        <p:txBody>
          <a:bodyPr/>
          <a:lstStyle/>
          <a:p>
            <a:pPr>
              <a:defRPr/>
            </a:pPr>
            <a:r>
              <a:rPr lang="en-US" altLang="en-US" dirty="0"/>
              <a:t>Whole or 1%/Skim Milk </a:t>
            </a:r>
          </a:p>
          <a:p>
            <a:pPr>
              <a:defRPr/>
            </a:pPr>
            <a:r>
              <a:rPr lang="en-US" altLang="en-US" dirty="0"/>
              <a:t>Breakfast Cereal</a:t>
            </a:r>
          </a:p>
          <a:p>
            <a:pPr>
              <a:defRPr/>
            </a:pPr>
            <a:r>
              <a:rPr lang="en-US" altLang="en-US" dirty="0"/>
              <a:t>100% Juice</a:t>
            </a:r>
          </a:p>
          <a:p>
            <a:pPr>
              <a:defRPr/>
            </a:pPr>
            <a:r>
              <a:rPr lang="en-US" altLang="en-US" dirty="0"/>
              <a:t>Choice of Whole Grains</a:t>
            </a:r>
          </a:p>
          <a:p>
            <a:pPr>
              <a:defRPr/>
            </a:pPr>
            <a:r>
              <a:rPr lang="en-US" altLang="en-US" dirty="0"/>
              <a:t>Eggs</a:t>
            </a:r>
          </a:p>
          <a:p>
            <a:pPr>
              <a:defRPr/>
            </a:pPr>
            <a:r>
              <a:rPr lang="en-US" altLang="en-US" dirty="0"/>
              <a:t>Beans, Peas, or Lentils </a:t>
            </a:r>
            <a:r>
              <a:rPr lang="en-US" altLang="en-US" b="1" dirty="0">
                <a:solidFill>
                  <a:schemeClr val="accent1">
                    <a:lumMod val="75000"/>
                  </a:schemeClr>
                </a:solidFill>
              </a:rPr>
              <a:t>OR</a:t>
            </a:r>
            <a:r>
              <a:rPr lang="en-US" altLang="en-US" dirty="0"/>
              <a:t> Peanut Butter</a:t>
            </a:r>
          </a:p>
          <a:p>
            <a:pPr>
              <a:defRPr/>
            </a:pPr>
            <a:r>
              <a:rPr lang="en-US" altLang="en-US" dirty="0"/>
              <a:t>Fruits and Vegetables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9A2FCACF-F116-4237-A53A-B9AFA519A916}"/>
              </a:ext>
            </a:extLst>
          </p:cNvPr>
          <p:cNvSpPr>
            <a:spLocks noGrp="1" noChangeArrowheads="1"/>
          </p:cNvSpPr>
          <p:nvPr>
            <p:ph type="title"/>
          </p:nvPr>
        </p:nvSpPr>
        <p:spPr>
          <a:xfrm>
            <a:off x="228600" y="685800"/>
            <a:ext cx="7086600" cy="1325563"/>
          </a:xfrm>
        </p:spPr>
        <p:txBody>
          <a:bodyPr/>
          <a:lstStyle/>
          <a:p>
            <a:pPr eaLnBrk="1" hangingPunct="1">
              <a:defRPr/>
            </a:pPr>
            <a:r>
              <a:rPr lang="en-US" altLang="en-US" sz="5400">
                <a:solidFill>
                  <a:schemeClr val="accent3"/>
                </a:solidFill>
              </a:rPr>
              <a:t>Pregnant Woman or          </a:t>
            </a:r>
            <a:r>
              <a:rPr lang="en-US" altLang="en-US" sz="5400" dirty="0">
                <a:solidFill>
                  <a:schemeClr val="accent3"/>
                </a:solidFill>
              </a:rPr>
              <a:t>Partially Breastfeeding</a:t>
            </a:r>
          </a:p>
        </p:txBody>
      </p:sp>
      <p:sp>
        <p:nvSpPr>
          <p:cNvPr id="36867" name="Rectangle 3">
            <a:extLst>
              <a:ext uri="{FF2B5EF4-FFF2-40B4-BE49-F238E27FC236}">
                <a16:creationId xmlns:a16="http://schemas.microsoft.com/office/drawing/2014/main" id="{0CD86F5B-384A-4D59-8E02-A3CAF9F3A078}"/>
              </a:ext>
            </a:extLst>
          </p:cNvPr>
          <p:cNvSpPr>
            <a:spLocks noGrp="1" noChangeArrowheads="1"/>
          </p:cNvSpPr>
          <p:nvPr>
            <p:ph sz="half" idx="1"/>
          </p:nvPr>
        </p:nvSpPr>
        <p:spPr>
          <a:xfrm>
            <a:off x="1600200" y="2406650"/>
            <a:ext cx="5181600" cy="3732213"/>
          </a:xfrm>
        </p:spPr>
        <p:txBody>
          <a:bodyPr/>
          <a:lstStyle/>
          <a:p>
            <a:pPr marL="273050" indent="-273050" eaLnBrk="1" hangingPunct="1">
              <a:spcBef>
                <a:spcPct val="40000"/>
              </a:spcBef>
              <a:defRPr/>
            </a:pPr>
            <a:r>
              <a:rPr lang="en-US" altLang="en-US" dirty="0"/>
              <a:t>Skim or 1% Milk</a:t>
            </a:r>
          </a:p>
          <a:p>
            <a:pPr marL="273050" indent="-273050" eaLnBrk="1" hangingPunct="1">
              <a:spcBef>
                <a:spcPct val="40000"/>
              </a:spcBef>
              <a:defRPr/>
            </a:pPr>
            <a:r>
              <a:rPr lang="en-US" altLang="en-US" dirty="0"/>
              <a:t>Juice</a:t>
            </a:r>
          </a:p>
          <a:p>
            <a:pPr marL="273050" indent="-273050" eaLnBrk="1" hangingPunct="1">
              <a:spcBef>
                <a:spcPct val="40000"/>
              </a:spcBef>
              <a:defRPr/>
            </a:pPr>
            <a:r>
              <a:rPr lang="en-US" altLang="en-US" dirty="0"/>
              <a:t>Cereal</a:t>
            </a:r>
          </a:p>
          <a:p>
            <a:pPr marL="273050" indent="-273050" eaLnBrk="1" hangingPunct="1">
              <a:spcBef>
                <a:spcPct val="40000"/>
              </a:spcBef>
              <a:defRPr/>
            </a:pPr>
            <a:r>
              <a:rPr lang="en-US" altLang="en-US" dirty="0"/>
              <a:t>Eggs</a:t>
            </a:r>
          </a:p>
          <a:p>
            <a:pPr marL="273050" indent="-273050" eaLnBrk="1" hangingPunct="1">
              <a:spcBef>
                <a:spcPct val="40000"/>
              </a:spcBef>
              <a:defRPr/>
            </a:pPr>
            <a:r>
              <a:rPr lang="en-US" altLang="en-US" dirty="0"/>
              <a:t>Beans, Peas or Lentils </a:t>
            </a:r>
            <a:r>
              <a:rPr lang="en-US" altLang="en-US" b="1" dirty="0">
                <a:solidFill>
                  <a:schemeClr val="accent3"/>
                </a:solidFill>
              </a:rPr>
              <a:t>AND</a:t>
            </a:r>
            <a:r>
              <a:rPr lang="en-US" altLang="en-US" b="1" dirty="0"/>
              <a:t> </a:t>
            </a:r>
            <a:r>
              <a:rPr lang="en-US" altLang="en-US" dirty="0"/>
              <a:t>Peanut Butter</a:t>
            </a:r>
          </a:p>
          <a:p>
            <a:pPr marL="273050" indent="-273050" eaLnBrk="1" hangingPunct="1">
              <a:spcBef>
                <a:spcPct val="40000"/>
              </a:spcBef>
              <a:defRPr/>
            </a:pPr>
            <a:r>
              <a:rPr lang="en-US" altLang="en-US" dirty="0"/>
              <a:t>Choice of Whole Grains</a:t>
            </a:r>
          </a:p>
          <a:p>
            <a:pPr marL="273050" indent="-273050" eaLnBrk="1" hangingPunct="1">
              <a:spcBef>
                <a:spcPct val="40000"/>
              </a:spcBef>
              <a:defRPr/>
            </a:pPr>
            <a:r>
              <a:rPr lang="en-US" altLang="en-US" dirty="0"/>
              <a:t>Fruits and Vegetables</a:t>
            </a:r>
          </a:p>
          <a:p>
            <a:pPr marL="273050" indent="-273050" eaLnBrk="1" hangingPunct="1">
              <a:defRPr/>
            </a:pPr>
            <a:endParaRPr lang="en-US"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C93D1968-C8C5-4D79-AE34-8C309AD7F927}"/>
              </a:ext>
            </a:extLst>
          </p:cNvPr>
          <p:cNvSpPr>
            <a:spLocks noGrp="1" noChangeArrowheads="1"/>
          </p:cNvSpPr>
          <p:nvPr>
            <p:ph type="title"/>
          </p:nvPr>
        </p:nvSpPr>
        <p:spPr>
          <a:xfrm>
            <a:off x="228600" y="304800"/>
            <a:ext cx="5867400" cy="1692275"/>
          </a:xfrm>
        </p:spPr>
        <p:txBody>
          <a:bodyPr/>
          <a:lstStyle/>
          <a:p>
            <a:pPr eaLnBrk="1" hangingPunct="1">
              <a:defRPr/>
            </a:pPr>
            <a:r>
              <a:rPr lang="en-US" altLang="en-US" sz="5400" dirty="0"/>
              <a:t>Fully Breastfeeding Women</a:t>
            </a:r>
          </a:p>
        </p:txBody>
      </p:sp>
      <p:sp>
        <p:nvSpPr>
          <p:cNvPr id="2" name="TextBox 1">
            <a:extLst>
              <a:ext uri="{FF2B5EF4-FFF2-40B4-BE49-F238E27FC236}">
                <a16:creationId xmlns:a16="http://schemas.microsoft.com/office/drawing/2014/main" id="{7DCB0248-2D30-44F2-9525-36950639AF48}"/>
              </a:ext>
            </a:extLst>
          </p:cNvPr>
          <p:cNvSpPr txBox="1"/>
          <p:nvPr/>
        </p:nvSpPr>
        <p:spPr>
          <a:xfrm>
            <a:off x="990600" y="2743200"/>
            <a:ext cx="8686800" cy="3231654"/>
          </a:xfrm>
          <a:prstGeom prst="rect">
            <a:avLst/>
          </a:prstGeom>
          <a:noFill/>
        </p:spPr>
        <p:txBody>
          <a:bodyPr wrap="square" numCol="2">
            <a:spAutoFit/>
          </a:bodyPr>
          <a:lstStyle/>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Skim or 1% Milk</a:t>
            </a:r>
          </a:p>
          <a:p>
            <a:pPr marL="342900" indent="-342900" eaLnBrk="1" hangingPunct="1">
              <a:spcBef>
                <a:spcPct val="25000"/>
              </a:spcBef>
              <a:buFont typeface="Arial" panose="020B0604020202020204" pitchFamily="34" charset="0"/>
              <a:buChar char="•"/>
              <a:tabLst>
                <a:tab pos="3544888" algn="l"/>
              </a:tabLst>
              <a:defRPr/>
            </a:pPr>
            <a:r>
              <a:rPr lang="en-US" altLang="en-US" sz="2400" dirty="0">
                <a:latin typeface="Verdana" panose="020B0604030504040204" pitchFamily="34" charset="0"/>
                <a:ea typeface="Verdana" panose="020B0604030504040204" pitchFamily="34" charset="0"/>
                <a:cs typeface="Verdana" panose="020B0604030504040204" pitchFamily="34" charset="0"/>
              </a:rPr>
              <a:t>Cheese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Juice</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Cereal</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Eggs</a:t>
            </a: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273050" indent="-273050" eaLnBrk="1" hangingPunct="1">
              <a:spcBef>
                <a:spcPct val="25000"/>
              </a:spcBef>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Beans, Peas or Lentils  </a:t>
            </a:r>
            <a:r>
              <a:rPr lang="en-US" altLang="en-US" sz="2400" b="1" dirty="0">
                <a:solidFill>
                  <a:schemeClr val="accent3"/>
                </a:solidFill>
                <a:latin typeface="Verdana" panose="020B0604030504040204" pitchFamily="34" charset="0"/>
                <a:ea typeface="Verdana" panose="020B0604030504040204" pitchFamily="34" charset="0"/>
                <a:cs typeface="Verdana" panose="020B0604030504040204" pitchFamily="34" charset="0"/>
              </a:rPr>
              <a:t>AND</a:t>
            </a:r>
            <a:r>
              <a:rPr lang="en-US" altLang="en-US" sz="2400" b="1" dirty="0">
                <a:solidFill>
                  <a:srgbClr val="0055A4"/>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a:latin typeface="Verdana" panose="020B0604030504040204" pitchFamily="34" charset="0"/>
                <a:ea typeface="Verdana" panose="020B0604030504040204" pitchFamily="34" charset="0"/>
                <a:cs typeface="Verdana" panose="020B0604030504040204" pitchFamily="34" charset="0"/>
              </a:rPr>
              <a:t>Peanut Butter</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Canned Tuna or Salmon</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Choice of Whole Grains</a:t>
            </a:r>
          </a:p>
          <a:p>
            <a:pPr marL="342900" indent="-342900" eaLnBrk="1" hangingPunct="1">
              <a:spcBef>
                <a:spcPct val="25000"/>
              </a:spcBef>
              <a:buFont typeface="Arial" panose="020B0604020202020204" pitchFamily="34" charset="0"/>
              <a:buChar char="•"/>
              <a:defRPr/>
            </a:pPr>
            <a:r>
              <a:rPr lang="en-US" altLang="en-US" sz="2400" dirty="0">
                <a:latin typeface="Verdana" panose="020B0604030504040204" pitchFamily="34" charset="0"/>
                <a:ea typeface="Verdana" panose="020B0604030504040204" pitchFamily="34" charset="0"/>
                <a:cs typeface="Verdana" panose="020B0604030504040204" pitchFamily="34" charset="0"/>
              </a:rPr>
              <a:t>Fruits and Vegetables</a:t>
            </a:r>
          </a:p>
          <a:p>
            <a:pPr>
              <a:defRPr/>
            </a:pPr>
            <a:endParaRPr 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ABB7B056-6C60-43E9-BA19-EB196374ECF6}"/>
              </a:ext>
            </a:extLst>
          </p:cNvPr>
          <p:cNvSpPr>
            <a:spLocks noGrp="1" noChangeArrowheads="1"/>
          </p:cNvSpPr>
          <p:nvPr>
            <p:ph type="title"/>
          </p:nvPr>
        </p:nvSpPr>
        <p:spPr>
          <a:xfrm>
            <a:off x="214313" y="228600"/>
            <a:ext cx="5848350" cy="1325563"/>
          </a:xfrm>
        </p:spPr>
        <p:txBody>
          <a:bodyPr/>
          <a:lstStyle/>
          <a:p>
            <a:pPr eaLnBrk="1" hangingPunct="1">
              <a:defRPr/>
            </a:pPr>
            <a:r>
              <a:rPr lang="en-US" altLang="en-US" sz="5400" dirty="0">
                <a:solidFill>
                  <a:schemeClr val="accent3"/>
                </a:solidFill>
              </a:rPr>
              <a:t>Postpartum Women</a:t>
            </a:r>
          </a:p>
        </p:txBody>
      </p:sp>
      <p:sp>
        <p:nvSpPr>
          <p:cNvPr id="43011" name="Rectangle 3">
            <a:extLst>
              <a:ext uri="{FF2B5EF4-FFF2-40B4-BE49-F238E27FC236}">
                <a16:creationId xmlns:a16="http://schemas.microsoft.com/office/drawing/2014/main" id="{49059FCD-05AE-4771-945F-46F72507A0E3}"/>
              </a:ext>
            </a:extLst>
          </p:cNvPr>
          <p:cNvSpPr>
            <a:spLocks noGrp="1" noChangeArrowheads="1"/>
          </p:cNvSpPr>
          <p:nvPr>
            <p:ph sz="half" idx="1"/>
          </p:nvPr>
        </p:nvSpPr>
        <p:spPr>
          <a:xfrm>
            <a:off x="1524000" y="1752600"/>
            <a:ext cx="3886200" cy="3048000"/>
          </a:xfrm>
        </p:spPr>
        <p:txBody>
          <a:bodyPr/>
          <a:lstStyle/>
          <a:p>
            <a:pPr eaLnBrk="1" hangingPunct="1">
              <a:spcBef>
                <a:spcPct val="30000"/>
              </a:spcBef>
              <a:defRPr/>
            </a:pPr>
            <a:r>
              <a:rPr lang="en-US" altLang="en-US" dirty="0"/>
              <a:t>Skim or 1% Milk</a:t>
            </a:r>
          </a:p>
          <a:p>
            <a:pPr eaLnBrk="1" hangingPunct="1">
              <a:spcBef>
                <a:spcPct val="30000"/>
              </a:spcBef>
              <a:defRPr/>
            </a:pPr>
            <a:r>
              <a:rPr lang="en-US" altLang="en-US" dirty="0"/>
              <a:t>Juice</a:t>
            </a:r>
          </a:p>
          <a:p>
            <a:pPr eaLnBrk="1" hangingPunct="1">
              <a:spcBef>
                <a:spcPct val="30000"/>
              </a:spcBef>
              <a:defRPr/>
            </a:pPr>
            <a:r>
              <a:rPr lang="en-US" altLang="en-US" dirty="0"/>
              <a:t>Cereal</a:t>
            </a:r>
          </a:p>
          <a:p>
            <a:pPr eaLnBrk="1" hangingPunct="1">
              <a:spcBef>
                <a:spcPct val="30000"/>
              </a:spcBef>
              <a:defRPr/>
            </a:pPr>
            <a:r>
              <a:rPr lang="en-US" altLang="en-US" dirty="0"/>
              <a:t>Eggs</a:t>
            </a:r>
          </a:p>
          <a:p>
            <a:pPr eaLnBrk="1" hangingPunct="1">
              <a:spcBef>
                <a:spcPct val="30000"/>
              </a:spcBef>
              <a:defRPr/>
            </a:pPr>
            <a:r>
              <a:rPr lang="en-US" altLang="en-US" dirty="0"/>
              <a:t>Beans, Peas or Lentils  </a:t>
            </a:r>
            <a:r>
              <a:rPr lang="en-US" altLang="en-US" b="1" dirty="0">
                <a:solidFill>
                  <a:schemeClr val="accent1">
                    <a:lumMod val="75000"/>
                  </a:schemeClr>
                </a:solidFill>
              </a:rPr>
              <a:t>OR</a:t>
            </a:r>
            <a:r>
              <a:rPr lang="en-US" altLang="en-US" b="1" dirty="0">
                <a:solidFill>
                  <a:srgbClr val="0055A4"/>
                </a:solidFill>
              </a:rPr>
              <a:t> </a:t>
            </a:r>
            <a:r>
              <a:rPr lang="en-US" altLang="en-US" dirty="0"/>
              <a:t>Peanut Butter</a:t>
            </a:r>
          </a:p>
          <a:p>
            <a:pPr eaLnBrk="1" hangingPunct="1">
              <a:spcBef>
                <a:spcPct val="30000"/>
              </a:spcBef>
              <a:defRPr/>
            </a:pPr>
            <a:r>
              <a:rPr lang="en-US" altLang="en-US" dirty="0"/>
              <a:t>Fruits and Vegetables</a:t>
            </a:r>
          </a:p>
          <a:p>
            <a:pPr eaLnBrk="1" hangingPunct="1">
              <a:defRPr/>
            </a:pPr>
            <a:endParaRPr lang="en-US"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77DD6ACB-6ED9-4B6F-95C4-852649D1C6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6913" y="1144588"/>
            <a:ext cx="310515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AutoShape 2">
            <a:extLst>
              <a:ext uri="{FF2B5EF4-FFF2-40B4-BE49-F238E27FC236}">
                <a16:creationId xmlns:a16="http://schemas.microsoft.com/office/drawing/2014/main" id="{EE95310B-7045-449F-934C-B5EEF9CAA562}"/>
              </a:ext>
            </a:extLst>
          </p:cNvPr>
          <p:cNvSpPr>
            <a:spLocks noGrp="1" noChangeArrowheads="1"/>
          </p:cNvSpPr>
          <p:nvPr>
            <p:ph type="title"/>
          </p:nvPr>
        </p:nvSpPr>
        <p:spPr>
          <a:xfrm>
            <a:off x="304800" y="304800"/>
            <a:ext cx="11106150" cy="1325563"/>
          </a:xfrm>
        </p:spPr>
        <p:txBody>
          <a:bodyPr/>
          <a:lstStyle/>
          <a:p>
            <a:pPr eaLnBrk="1" hangingPunct="1">
              <a:defRPr/>
            </a:pPr>
            <a:r>
              <a:rPr lang="en-US" altLang="en-US" sz="5400" dirty="0">
                <a:solidFill>
                  <a:schemeClr val="accent3"/>
                </a:solidFill>
              </a:rPr>
              <a:t>Additional Types of Milk Available</a:t>
            </a:r>
          </a:p>
        </p:txBody>
      </p:sp>
      <p:sp>
        <p:nvSpPr>
          <p:cNvPr id="47108" name="Rectangle 3">
            <a:extLst>
              <a:ext uri="{FF2B5EF4-FFF2-40B4-BE49-F238E27FC236}">
                <a16:creationId xmlns:a16="http://schemas.microsoft.com/office/drawing/2014/main" id="{D34FEBBE-34BE-4C1C-9AA4-D3747A1F16CB}"/>
              </a:ext>
            </a:extLst>
          </p:cNvPr>
          <p:cNvSpPr>
            <a:spLocks noGrp="1" noChangeArrowheads="1"/>
          </p:cNvSpPr>
          <p:nvPr>
            <p:ph idx="1"/>
          </p:nvPr>
        </p:nvSpPr>
        <p:spPr>
          <a:xfrm>
            <a:off x="6342063" y="2093912"/>
            <a:ext cx="5241925" cy="3619500"/>
          </a:xfrm>
        </p:spPr>
        <p:txBody>
          <a:bodyPr/>
          <a:lstStyle/>
          <a:p>
            <a:pPr eaLnBrk="1" hangingPunct="1"/>
            <a:r>
              <a:rPr lang="en-US" altLang="en-US" dirty="0"/>
              <a:t>Lactose-free/reduced milk</a:t>
            </a:r>
          </a:p>
          <a:p>
            <a:pPr eaLnBrk="1" hangingPunct="1"/>
            <a:r>
              <a:rPr lang="en-US" altLang="en-US" dirty="0"/>
              <a:t>Soy-based beverage</a:t>
            </a:r>
          </a:p>
          <a:p>
            <a:pPr eaLnBrk="1" hangingPunct="1"/>
            <a:r>
              <a:rPr lang="en-US" altLang="en-US" dirty="0"/>
              <a:t>Canned evaporated milk</a:t>
            </a:r>
          </a:p>
          <a:p>
            <a:pPr eaLnBrk="1" hangingPunct="1"/>
            <a:r>
              <a:rPr lang="en-US" altLang="en-US" dirty="0"/>
              <a:t>UHT milk</a:t>
            </a:r>
          </a:p>
          <a:p>
            <a:pPr eaLnBrk="1" hangingPunct="1"/>
            <a:r>
              <a:rPr lang="en-US" altLang="en-US" dirty="0"/>
              <a:t>2% Milk </a:t>
            </a:r>
          </a:p>
          <a:p>
            <a:pPr eaLnBrk="1" hangingPunct="1"/>
            <a:r>
              <a:rPr lang="en-US" altLang="en-US" dirty="0"/>
              <a:t>Whole Milk for Children over 2 years and women</a:t>
            </a:r>
          </a:p>
          <a:p>
            <a:pPr eaLnBrk="1" hangingPunct="1"/>
            <a:endParaRPr lang="en-US" alt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B9942-826B-4B31-998C-7086A3792F83}"/>
              </a:ext>
            </a:extLst>
          </p:cNvPr>
          <p:cNvPicPr>
            <a:picLocks noChangeAspect="1"/>
          </p:cNvPicPr>
          <p:nvPr/>
        </p:nvPicPr>
        <p:blipFill>
          <a:blip r:embed="rId4">
            <a:alphaModFix/>
          </a:blip>
          <a:stretch>
            <a:fillRect/>
          </a:stretch>
        </p:blipFill>
        <p:spPr>
          <a:xfrm>
            <a:off x="6388528" y="2514600"/>
            <a:ext cx="1828800" cy="1828800"/>
          </a:xfrm>
          <a:prstGeom prst="rect">
            <a:avLst/>
          </a:prstGeom>
        </p:spPr>
      </p:pic>
      <p:sp>
        <p:nvSpPr>
          <p:cNvPr id="49154" name="AutoShape 2">
            <a:extLst>
              <a:ext uri="{FF2B5EF4-FFF2-40B4-BE49-F238E27FC236}">
                <a16:creationId xmlns:a16="http://schemas.microsoft.com/office/drawing/2014/main" id="{99445633-4F38-4851-8632-BFCB406F825D}"/>
              </a:ext>
            </a:extLst>
          </p:cNvPr>
          <p:cNvSpPr>
            <a:spLocks noGrp="1" noChangeArrowheads="1"/>
          </p:cNvSpPr>
          <p:nvPr>
            <p:ph type="title"/>
          </p:nvPr>
        </p:nvSpPr>
        <p:spPr>
          <a:xfrm>
            <a:off x="323850" y="271463"/>
            <a:ext cx="11029950" cy="1325562"/>
          </a:xfrm>
        </p:spPr>
        <p:txBody>
          <a:bodyPr rtlCol="0">
            <a:normAutofit/>
          </a:bodyPr>
          <a:lstStyle/>
          <a:p>
            <a:pPr eaLnBrk="1" fontAlgn="auto" hangingPunct="1">
              <a:spcAft>
                <a:spcPts val="0"/>
              </a:spcAft>
              <a:defRPr/>
            </a:pPr>
            <a:r>
              <a:rPr lang="en-US" altLang="en-US" sz="5400" dirty="0"/>
              <a:t>Possible Milk Substitutions</a:t>
            </a:r>
          </a:p>
        </p:txBody>
      </p:sp>
      <p:sp>
        <p:nvSpPr>
          <p:cNvPr id="27650" name="Rectangle 3">
            <a:extLst>
              <a:ext uri="{FF2B5EF4-FFF2-40B4-BE49-F238E27FC236}">
                <a16:creationId xmlns:a16="http://schemas.microsoft.com/office/drawing/2014/main" id="{8AF0ADCA-6DBF-4FEF-B2BC-D5B8DF0DD056}"/>
              </a:ext>
            </a:extLst>
          </p:cNvPr>
          <p:cNvSpPr>
            <a:spLocks noGrp="1" noChangeArrowheads="1"/>
          </p:cNvSpPr>
          <p:nvPr>
            <p:ph idx="1"/>
          </p:nvPr>
        </p:nvSpPr>
        <p:spPr>
          <a:xfrm>
            <a:off x="3048000" y="1662113"/>
            <a:ext cx="7886700" cy="4351337"/>
          </a:xfrm>
        </p:spPr>
        <p:txBody>
          <a:bodyPr rtlCol="0">
            <a:normAutofit/>
          </a:bodyPr>
          <a:lstStyle/>
          <a:p>
            <a:pPr eaLnBrk="1" fontAlgn="auto" hangingPunct="1">
              <a:spcAft>
                <a:spcPts val="0"/>
              </a:spcAft>
              <a:defRPr/>
            </a:pPr>
            <a:r>
              <a:rPr lang="en-US" altLang="en-US" dirty="0"/>
              <a:t>Cheese</a:t>
            </a:r>
          </a:p>
          <a:p>
            <a:pPr eaLnBrk="1" fontAlgn="auto" hangingPunct="1">
              <a:spcAft>
                <a:spcPts val="0"/>
              </a:spcAft>
              <a:defRPr/>
            </a:pPr>
            <a:r>
              <a:rPr lang="en-US" altLang="en-US" dirty="0"/>
              <a:t>Tofu</a:t>
            </a:r>
          </a:p>
          <a:p>
            <a:pPr eaLnBrk="1" fontAlgn="auto" hangingPunct="1">
              <a:spcAft>
                <a:spcPts val="0"/>
              </a:spcAft>
              <a:defRPr/>
            </a:pPr>
            <a:r>
              <a:rPr lang="en-US" altLang="en-US" dirty="0"/>
              <a:t>Yogurt</a:t>
            </a:r>
          </a:p>
          <a:p>
            <a:pPr marL="0" indent="0" eaLnBrk="1" fontAlgn="auto" hangingPunct="1">
              <a:spcAft>
                <a:spcPts val="0"/>
              </a:spcAft>
              <a:buFont typeface="Arial" panose="020B0604020202020204" pitchFamily="34" charset="0"/>
              <a:buNone/>
              <a:defRPr/>
            </a:pPr>
            <a:endParaRPr lang="en-US" altLang="en-US" dirty="0"/>
          </a:p>
        </p:txBody>
      </p:sp>
      <p:pic>
        <p:nvPicPr>
          <p:cNvPr id="49157" name="Picture 2">
            <a:extLst>
              <a:ext uri="{FF2B5EF4-FFF2-40B4-BE49-F238E27FC236}">
                <a16:creationId xmlns:a16="http://schemas.microsoft.com/office/drawing/2014/main" id="{9915662D-BBDF-4E7D-A325-91287CF40B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250928">
            <a:off x="3356546" y="4018124"/>
            <a:ext cx="23907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a:extLst>
              <a:ext uri="{FF2B5EF4-FFF2-40B4-BE49-F238E27FC236}">
                <a16:creationId xmlns:a16="http://schemas.microsoft.com/office/drawing/2014/main" id="{CFF4FD72-4D6F-4BB2-9A25-B78786307BB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4400" y="2819400"/>
            <a:ext cx="167005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63F7CDAB-039E-4DEF-A010-ECB87A9759E4}"/>
              </a:ext>
            </a:extLst>
          </p:cNvPr>
          <p:cNvSpPr>
            <a:spLocks noGrp="1" noChangeArrowheads="1"/>
          </p:cNvSpPr>
          <p:nvPr>
            <p:ph type="title"/>
          </p:nvPr>
        </p:nvSpPr>
        <p:spPr>
          <a:xfrm>
            <a:off x="304800" y="-685800"/>
            <a:ext cx="12039600" cy="2852738"/>
          </a:xfrm>
        </p:spPr>
        <p:txBody>
          <a:bodyPr/>
          <a:lstStyle/>
          <a:p>
            <a:pPr eaLnBrk="1" hangingPunct="1">
              <a:defRPr/>
            </a:pPr>
            <a:r>
              <a:rPr lang="en-US" altLang="en-US" dirty="0">
                <a:solidFill>
                  <a:schemeClr val="accent3"/>
                </a:solidFill>
              </a:rPr>
              <a:t>The North Carolina WIC Program</a:t>
            </a:r>
          </a:p>
        </p:txBody>
      </p:sp>
      <p:sp>
        <p:nvSpPr>
          <p:cNvPr id="14339" name="Text Placeholder 1">
            <a:extLst>
              <a:ext uri="{FF2B5EF4-FFF2-40B4-BE49-F238E27FC236}">
                <a16:creationId xmlns:a16="http://schemas.microsoft.com/office/drawing/2014/main" id="{8B6878C3-31FD-4F05-8BA6-F7CC4B438EC8}"/>
              </a:ext>
            </a:extLst>
          </p:cNvPr>
          <p:cNvSpPr>
            <a:spLocks noGrp="1" noChangeArrowheads="1"/>
          </p:cNvSpPr>
          <p:nvPr>
            <p:ph type="body" idx="1"/>
          </p:nvPr>
        </p:nvSpPr>
        <p:spPr>
          <a:xfrm>
            <a:off x="5638800" y="2590800"/>
            <a:ext cx="5872163" cy="1981200"/>
          </a:xfrm>
        </p:spPr>
        <p:txBody>
          <a:bodyPr/>
          <a:lstStyle/>
          <a:p>
            <a:pPr eaLnBrk="1" hangingPunct="1">
              <a:defRPr/>
            </a:pPr>
            <a:r>
              <a:rPr lang="en-US" altLang="en-US" dirty="0">
                <a:solidFill>
                  <a:schemeClr val="accent3"/>
                </a:solidFill>
              </a:rPr>
              <a:t>Subtitle of presentation </a:t>
            </a:r>
          </a:p>
          <a:p>
            <a:pPr eaLnBrk="1" hangingPunct="1">
              <a:defRPr/>
            </a:pPr>
            <a:r>
              <a:rPr lang="en-US" altLang="en-US" dirty="0">
                <a:solidFill>
                  <a:schemeClr val="accent3"/>
                </a:solidFill>
              </a:rPr>
              <a:t>Presenter Name, Credentials</a:t>
            </a:r>
          </a:p>
          <a:p>
            <a:pPr eaLnBrk="1" hangingPunct="1">
              <a:defRPr/>
            </a:pPr>
            <a:r>
              <a:rPr lang="en-US" altLang="en-US" dirty="0">
                <a:solidFill>
                  <a:schemeClr val="accent3"/>
                </a:solidFill>
              </a:rPr>
              <a:t>Position Title</a:t>
            </a:r>
          </a:p>
          <a:p>
            <a:pPr eaLnBrk="1" hangingPunct="1">
              <a:defRPr/>
            </a:pPr>
            <a:r>
              <a:rPr lang="en-US" altLang="en-US" dirty="0">
                <a:solidFill>
                  <a:schemeClr val="accent3"/>
                </a:solidFill>
              </a:rPr>
              <a:t>Date</a:t>
            </a:r>
          </a:p>
        </p:txBody>
      </p:sp>
      <p:pic>
        <p:nvPicPr>
          <p:cNvPr id="14340" name="Picture 3" descr="A picture containing clipart&#10;&#10;Description generated with very high confidence">
            <a:extLst>
              <a:ext uri="{FF2B5EF4-FFF2-40B4-BE49-F238E27FC236}">
                <a16:creationId xmlns:a16="http://schemas.microsoft.com/office/drawing/2014/main" id="{26A70E43-F71A-4E73-9779-529AA5B57C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8800" y="57150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id="{FD72938E-0F8E-435B-ADC1-1CA40CD9A267}"/>
              </a:ext>
            </a:extLst>
          </p:cNvPr>
          <p:cNvSpPr>
            <a:spLocks noGrp="1" noChangeArrowheads="1"/>
          </p:cNvSpPr>
          <p:nvPr>
            <p:ph type="title"/>
          </p:nvPr>
        </p:nvSpPr>
        <p:spPr>
          <a:xfrm>
            <a:off x="373063" y="381000"/>
            <a:ext cx="7886700" cy="1325563"/>
          </a:xfrm>
        </p:spPr>
        <p:txBody>
          <a:bodyPr rtlCol="0">
            <a:normAutofit/>
          </a:bodyPr>
          <a:lstStyle/>
          <a:p>
            <a:pPr eaLnBrk="1" fontAlgn="auto" hangingPunct="1">
              <a:spcAft>
                <a:spcPts val="0"/>
              </a:spcAft>
              <a:defRPr/>
            </a:pPr>
            <a:r>
              <a:rPr lang="en-US" altLang="en-US" sz="5400" dirty="0"/>
              <a:t>Whole Grain Options</a:t>
            </a:r>
          </a:p>
        </p:txBody>
      </p:sp>
      <p:sp>
        <p:nvSpPr>
          <p:cNvPr id="51203" name="Rectangle 3">
            <a:extLst>
              <a:ext uri="{FF2B5EF4-FFF2-40B4-BE49-F238E27FC236}">
                <a16:creationId xmlns:a16="http://schemas.microsoft.com/office/drawing/2014/main" id="{80BBED83-733D-48E1-AF14-B0395541DF1A}"/>
              </a:ext>
            </a:extLst>
          </p:cNvPr>
          <p:cNvSpPr>
            <a:spLocks noGrp="1" noChangeArrowheads="1"/>
          </p:cNvSpPr>
          <p:nvPr>
            <p:ph idx="1"/>
          </p:nvPr>
        </p:nvSpPr>
        <p:spPr>
          <a:xfrm>
            <a:off x="574675" y="2217738"/>
            <a:ext cx="7886700" cy="2295525"/>
          </a:xfrm>
        </p:spPr>
        <p:txBody>
          <a:bodyPr/>
          <a:lstStyle/>
          <a:p>
            <a:pPr eaLnBrk="1" hangingPunct="1">
              <a:lnSpc>
                <a:spcPct val="100000"/>
              </a:lnSpc>
            </a:pPr>
            <a:r>
              <a:rPr lang="en-US" altLang="en-US"/>
              <a:t>Whole Wheat Bread</a:t>
            </a:r>
          </a:p>
          <a:p>
            <a:pPr eaLnBrk="1" hangingPunct="1">
              <a:lnSpc>
                <a:spcPct val="100000"/>
              </a:lnSpc>
            </a:pPr>
            <a:r>
              <a:rPr lang="en-US" altLang="en-US"/>
              <a:t>Brown Rice</a:t>
            </a:r>
          </a:p>
          <a:p>
            <a:pPr eaLnBrk="1" hangingPunct="1">
              <a:lnSpc>
                <a:spcPct val="100000"/>
              </a:lnSpc>
            </a:pPr>
            <a:r>
              <a:rPr lang="en-US" altLang="en-US"/>
              <a:t>Whole Wheat Pasta</a:t>
            </a:r>
          </a:p>
          <a:p>
            <a:pPr eaLnBrk="1" hangingPunct="1">
              <a:lnSpc>
                <a:spcPct val="100000"/>
              </a:lnSpc>
            </a:pPr>
            <a:r>
              <a:rPr lang="en-US" altLang="en-US"/>
              <a:t>Whole Wheat or Corn Tortillas</a:t>
            </a:r>
          </a:p>
        </p:txBody>
      </p:sp>
      <p:pic>
        <p:nvPicPr>
          <p:cNvPr id="51204" name="Picture 4" descr="A brown and white rice&#10;&#10;Description generated with high confidence">
            <a:extLst>
              <a:ext uri="{FF2B5EF4-FFF2-40B4-BE49-F238E27FC236}">
                <a16:creationId xmlns:a16="http://schemas.microsoft.com/office/drawing/2014/main" id="{E60A0E70-9495-4CD6-BD64-E13AAFA0EC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97813" y="2803525"/>
            <a:ext cx="152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A piece of bread&#10;&#10;Description generated with very high confidence">
            <a:extLst>
              <a:ext uri="{FF2B5EF4-FFF2-40B4-BE49-F238E27FC236}">
                <a16:creationId xmlns:a16="http://schemas.microsoft.com/office/drawing/2014/main" id="{ACFBD3B5-821A-4B24-96A6-D230B4C16DC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1706563"/>
            <a:ext cx="238125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A close up of food&#10;&#10;Description generated with high confidence">
            <a:extLst>
              <a:ext uri="{FF2B5EF4-FFF2-40B4-BE49-F238E27FC236}">
                <a16:creationId xmlns:a16="http://schemas.microsoft.com/office/drawing/2014/main" id="{0771944E-2AEA-43AA-B3BC-5EC4822BA7C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9313" y="1354138"/>
            <a:ext cx="12223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a:extLst>
              <a:ext uri="{FF2B5EF4-FFF2-40B4-BE49-F238E27FC236}">
                <a16:creationId xmlns:a16="http://schemas.microsoft.com/office/drawing/2014/main" id="{7423BB33-2353-4B88-985E-487BAF17378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455381">
            <a:off x="8534400" y="1290638"/>
            <a:ext cx="27543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F8491C91-670A-4193-8DB6-B2ED12D80338}"/>
              </a:ext>
            </a:extLst>
          </p:cNvPr>
          <p:cNvSpPr>
            <a:spLocks noGrp="1" noChangeArrowheads="1"/>
          </p:cNvSpPr>
          <p:nvPr>
            <p:ph type="title"/>
          </p:nvPr>
        </p:nvSpPr>
        <p:spPr>
          <a:xfrm>
            <a:off x="252413" y="228600"/>
            <a:ext cx="7886700" cy="1325563"/>
          </a:xfrm>
        </p:spPr>
        <p:txBody>
          <a:bodyPr/>
          <a:lstStyle/>
          <a:p>
            <a:pPr eaLnBrk="1" hangingPunct="1">
              <a:defRPr/>
            </a:pPr>
            <a:r>
              <a:rPr lang="en-US" altLang="en-US" sz="5400" dirty="0">
                <a:solidFill>
                  <a:schemeClr val="accent3"/>
                </a:solidFill>
              </a:rPr>
              <a:t>Fully Breastfed Infant</a:t>
            </a:r>
          </a:p>
        </p:txBody>
      </p:sp>
      <p:sp>
        <p:nvSpPr>
          <p:cNvPr id="53251" name="Rectangle 3">
            <a:extLst>
              <a:ext uri="{FF2B5EF4-FFF2-40B4-BE49-F238E27FC236}">
                <a16:creationId xmlns:a16="http://schemas.microsoft.com/office/drawing/2014/main" id="{EAEC394B-34BE-44DF-BCEB-8D1111C072E1}"/>
              </a:ext>
            </a:extLst>
          </p:cNvPr>
          <p:cNvSpPr>
            <a:spLocks noGrp="1" noChangeArrowheads="1"/>
          </p:cNvSpPr>
          <p:nvPr>
            <p:ph idx="1"/>
          </p:nvPr>
        </p:nvSpPr>
        <p:spPr>
          <a:xfrm>
            <a:off x="2362200" y="1528763"/>
            <a:ext cx="5467350" cy="2286000"/>
          </a:xfrm>
        </p:spPr>
        <p:txBody>
          <a:bodyPr/>
          <a:lstStyle/>
          <a:p>
            <a:pPr eaLnBrk="1" hangingPunct="1">
              <a:spcBef>
                <a:spcPct val="40000"/>
              </a:spcBef>
            </a:pPr>
            <a:r>
              <a:rPr lang="en-US" altLang="en-US"/>
              <a:t>Breastmilk</a:t>
            </a:r>
          </a:p>
          <a:p>
            <a:pPr eaLnBrk="1" hangingPunct="1">
              <a:spcBef>
                <a:spcPct val="40000"/>
              </a:spcBef>
            </a:pPr>
            <a:r>
              <a:rPr lang="en-US" altLang="en-US"/>
              <a:t>Infant Cereal</a:t>
            </a:r>
          </a:p>
          <a:p>
            <a:pPr eaLnBrk="1" hangingPunct="1">
              <a:spcBef>
                <a:spcPct val="40000"/>
              </a:spcBef>
            </a:pPr>
            <a:r>
              <a:rPr lang="en-US" altLang="en-US"/>
              <a:t>Infant Fruits and Vegetables</a:t>
            </a:r>
          </a:p>
          <a:p>
            <a:pPr eaLnBrk="1" hangingPunct="1">
              <a:spcBef>
                <a:spcPct val="40000"/>
              </a:spcBef>
            </a:pPr>
            <a:r>
              <a:rPr lang="en-US" altLang="en-US"/>
              <a:t>Infant Meats</a:t>
            </a:r>
          </a:p>
        </p:txBody>
      </p:sp>
      <p:pic>
        <p:nvPicPr>
          <p:cNvPr id="53252" name="Picture 2" descr="A person holding a baby&#10;&#10;Description generated with high confidence">
            <a:extLst>
              <a:ext uri="{FF2B5EF4-FFF2-40B4-BE49-F238E27FC236}">
                <a16:creationId xmlns:a16="http://schemas.microsoft.com/office/drawing/2014/main" id="{BE1C0601-8F9F-4C65-9079-44DAD7F49E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7331" y="2503488"/>
            <a:ext cx="394493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77632A43-CC77-4AFE-8557-68119A2F8CA4}"/>
              </a:ext>
            </a:extLst>
          </p:cNvPr>
          <p:cNvSpPr>
            <a:spLocks noGrp="1" noChangeArrowheads="1"/>
          </p:cNvSpPr>
          <p:nvPr>
            <p:ph type="title"/>
          </p:nvPr>
        </p:nvSpPr>
        <p:spPr>
          <a:xfrm>
            <a:off x="228600" y="304800"/>
            <a:ext cx="5867400" cy="1325563"/>
          </a:xfrm>
        </p:spPr>
        <p:txBody>
          <a:bodyPr/>
          <a:lstStyle/>
          <a:p>
            <a:pPr eaLnBrk="1" hangingPunct="1">
              <a:defRPr/>
            </a:pPr>
            <a:r>
              <a:rPr lang="en-US" altLang="en-US" sz="5400" dirty="0"/>
              <a:t>Infants Receiving Formula</a:t>
            </a:r>
          </a:p>
        </p:txBody>
      </p:sp>
      <p:sp>
        <p:nvSpPr>
          <p:cNvPr id="55299" name="Rectangle 3">
            <a:extLst>
              <a:ext uri="{FF2B5EF4-FFF2-40B4-BE49-F238E27FC236}">
                <a16:creationId xmlns:a16="http://schemas.microsoft.com/office/drawing/2014/main" id="{ABAFBBC6-5735-46D7-A4ED-B0D7B4D2B454}"/>
              </a:ext>
            </a:extLst>
          </p:cNvPr>
          <p:cNvSpPr>
            <a:spLocks noGrp="1" noChangeArrowheads="1"/>
          </p:cNvSpPr>
          <p:nvPr>
            <p:ph idx="1"/>
          </p:nvPr>
        </p:nvSpPr>
        <p:spPr>
          <a:xfrm>
            <a:off x="1828800" y="2517775"/>
            <a:ext cx="10515600" cy="4351338"/>
          </a:xfrm>
        </p:spPr>
        <p:txBody>
          <a:bodyPr/>
          <a:lstStyle/>
          <a:p>
            <a:pPr eaLnBrk="1" hangingPunct="1">
              <a:spcBef>
                <a:spcPct val="40000"/>
              </a:spcBef>
            </a:pPr>
            <a:r>
              <a:rPr lang="en-US" altLang="en-US"/>
              <a:t>Partially Breastfeeding</a:t>
            </a:r>
          </a:p>
          <a:p>
            <a:pPr eaLnBrk="1" hangingPunct="1">
              <a:spcBef>
                <a:spcPct val="40000"/>
              </a:spcBef>
            </a:pPr>
            <a:r>
              <a:rPr lang="en-US" altLang="en-US"/>
              <a:t>Fully Formula Feeding</a:t>
            </a:r>
          </a:p>
          <a:p>
            <a:pPr eaLnBrk="1" hangingPunct="1">
              <a:spcBef>
                <a:spcPct val="40000"/>
              </a:spcBef>
            </a:pPr>
            <a:r>
              <a:rPr lang="en-US" altLang="en-US"/>
              <a:t>Formula (standard)</a:t>
            </a:r>
            <a:endParaRPr lang="en-US" altLang="en-US" u="sng"/>
          </a:p>
          <a:p>
            <a:pPr eaLnBrk="1" hangingPunct="1">
              <a:spcBef>
                <a:spcPct val="40000"/>
              </a:spcBef>
            </a:pPr>
            <a:r>
              <a:rPr lang="en-US" altLang="en-US"/>
              <a:t>Infant Cereal</a:t>
            </a:r>
          </a:p>
          <a:p>
            <a:pPr eaLnBrk="1" hangingPunct="1">
              <a:spcBef>
                <a:spcPct val="40000"/>
              </a:spcBef>
            </a:pPr>
            <a:r>
              <a:rPr lang="en-US" altLang="en-US"/>
              <a:t>Infant Fruits and Vegetables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extLst>
              <a:ext uri="{FF2B5EF4-FFF2-40B4-BE49-F238E27FC236}">
                <a16:creationId xmlns:a16="http://schemas.microsoft.com/office/drawing/2014/main" id="{939235A8-BE66-4944-9FFF-A7C53346772D}"/>
              </a:ext>
            </a:extLst>
          </p:cNvPr>
          <p:cNvSpPr>
            <a:spLocks noGrp="1" noChangeArrowheads="1"/>
          </p:cNvSpPr>
          <p:nvPr>
            <p:ph type="title"/>
          </p:nvPr>
        </p:nvSpPr>
        <p:spPr>
          <a:xfrm>
            <a:off x="2209800" y="365125"/>
            <a:ext cx="9677400" cy="1325563"/>
          </a:xfrm>
        </p:spPr>
        <p:txBody>
          <a:bodyPr/>
          <a:lstStyle/>
          <a:p>
            <a:pPr eaLnBrk="1" hangingPunct="1">
              <a:defRPr/>
            </a:pPr>
            <a:r>
              <a:rPr lang="en-US" altLang="en-US" sz="5400" dirty="0">
                <a:solidFill>
                  <a:schemeClr val="accent3"/>
                </a:solidFill>
              </a:rPr>
              <a:t>Exempt Infant Formulas &amp; WIC-Eligible Nutritionals</a:t>
            </a:r>
          </a:p>
        </p:txBody>
      </p:sp>
      <p:sp>
        <p:nvSpPr>
          <p:cNvPr id="52227" name="Rectangle 3">
            <a:extLst>
              <a:ext uri="{FF2B5EF4-FFF2-40B4-BE49-F238E27FC236}">
                <a16:creationId xmlns:a16="http://schemas.microsoft.com/office/drawing/2014/main" id="{D145B286-793C-4A1F-8E5F-93B6E74B93DD}"/>
              </a:ext>
            </a:extLst>
          </p:cNvPr>
          <p:cNvSpPr>
            <a:spLocks noGrp="1" noChangeArrowheads="1"/>
          </p:cNvSpPr>
          <p:nvPr>
            <p:ph idx="1"/>
          </p:nvPr>
        </p:nvSpPr>
        <p:spPr>
          <a:xfrm>
            <a:off x="3505200" y="2141538"/>
            <a:ext cx="5562600" cy="2811462"/>
          </a:xfrm>
        </p:spPr>
        <p:txBody>
          <a:bodyPr/>
          <a:lstStyle/>
          <a:p>
            <a:pPr eaLnBrk="1" hangingPunct="1">
              <a:defRPr/>
            </a:pPr>
            <a:r>
              <a:rPr lang="en-US" altLang="en-US" dirty="0"/>
              <a:t>Medical conditions can qualify for special formulas and or nutritional supplements</a:t>
            </a:r>
          </a:p>
          <a:p>
            <a:pPr marL="0" indent="0" eaLnBrk="1" hangingPunct="1">
              <a:buFont typeface="Arial" panose="020B0604020202020204" pitchFamily="34" charset="0"/>
              <a:buNone/>
              <a:defRPr/>
            </a:pPr>
            <a:r>
              <a:rPr lang="en-US" altLang="en-US" dirty="0"/>
              <a:t> </a:t>
            </a:r>
          </a:p>
          <a:p>
            <a:pPr eaLnBrk="1" hangingPunct="1">
              <a:defRPr/>
            </a:pPr>
            <a:r>
              <a:rPr lang="en-US" altLang="en-US" dirty="0"/>
              <a:t>WIC Program Medical Documentation is required</a:t>
            </a: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endParaRPr lang="en-US" altLang="en-US" dirty="0">
              <a:solidFill>
                <a:srgbClr val="7030A0"/>
              </a:solidFill>
            </a:endParaRPr>
          </a:p>
          <a:p>
            <a:pPr marL="0" indent="0" eaLnBrk="1" hangingPunct="1">
              <a:buFont typeface="Arial" panose="020B0604020202020204" pitchFamily="34" charset="0"/>
              <a:buNone/>
              <a:defRPr/>
            </a:pPr>
            <a:r>
              <a:rPr lang="en-US" altLang="en-US" dirty="0">
                <a:solidFill>
                  <a:srgbClr val="7030A0"/>
                </a:solidFill>
              </a:rPr>
              <a:t> </a:t>
            </a:r>
          </a:p>
        </p:txBody>
      </p:sp>
      <p:pic>
        <p:nvPicPr>
          <p:cNvPr id="3" name="Picture 2" descr="A screenshot of a cell phone&#10;&#10;Description generated with very high confidence">
            <a:extLst>
              <a:ext uri="{FF2B5EF4-FFF2-40B4-BE49-F238E27FC236}">
                <a16:creationId xmlns:a16="http://schemas.microsoft.com/office/drawing/2014/main" id="{37F5642D-7B97-443E-B03E-91E2427C62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416191">
            <a:off x="9158288" y="982663"/>
            <a:ext cx="2649537" cy="3429000"/>
          </a:xfrm>
          <a:prstGeom prst="rect">
            <a:avLst/>
          </a:prstGeom>
          <a:ln>
            <a:noFill/>
          </a:ln>
          <a:effectLst>
            <a:outerShdw blurRad="292100" dist="139700" dir="2700000" algn="tl" rotWithShape="0">
              <a:srgbClr val="333333">
                <a:alpha val="65000"/>
              </a:srgbClr>
            </a:outerShdw>
          </a:effectLst>
        </p:spPr>
      </p:pic>
      <p:pic>
        <p:nvPicPr>
          <p:cNvPr id="5" name="Picture 4" descr="A screenshot of a cell phone&#10;&#10;Description generated with very high confidence">
            <a:extLst>
              <a:ext uri="{FF2B5EF4-FFF2-40B4-BE49-F238E27FC236}">
                <a16:creationId xmlns:a16="http://schemas.microsoft.com/office/drawing/2014/main" id="{BD7921D8-397B-47C6-8B8F-270D2AE7B3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43217">
            <a:off x="9148763" y="2513013"/>
            <a:ext cx="2706687" cy="3082925"/>
          </a:xfrm>
          <a:prstGeom prst="rect">
            <a:avLst/>
          </a:prstGeom>
          <a:ln>
            <a:noFill/>
          </a:ln>
          <a:effectLst>
            <a:outerShdw blurRad="292100" dist="139700" dir="2700000" algn="tl" rotWithShape="0">
              <a:srgbClr val="333333">
                <a:alpha val="65000"/>
              </a:srgbClr>
            </a:outerShdw>
          </a:effectLst>
        </p:spPr>
      </p:pic>
      <p:sp>
        <p:nvSpPr>
          <p:cNvPr id="57350" name="TextBox 1">
            <a:extLst>
              <a:ext uri="{FF2B5EF4-FFF2-40B4-BE49-F238E27FC236}">
                <a16:creationId xmlns:a16="http://schemas.microsoft.com/office/drawing/2014/main" id="{EF7DCEB5-CDCF-4FDD-8C65-956A018B35F7}"/>
              </a:ext>
            </a:extLst>
          </p:cNvPr>
          <p:cNvSpPr txBox="1">
            <a:spLocks noChangeArrowheads="1"/>
          </p:cNvSpPr>
          <p:nvPr/>
        </p:nvSpPr>
        <p:spPr bwMode="auto">
          <a:xfrm>
            <a:off x="2819400" y="61722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solidFill>
                  <a:srgbClr val="7030A0"/>
                </a:solidFill>
              </a:rPr>
              <a:t>https://www.nutritionnc.com/wic/providers.htm</a:t>
            </a:r>
            <a:endParaRPr lang="en-US" altLang="en-US" sz="28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icture containing person, wall, indoor, child&#10;&#10;Description generated with very high confidence">
            <a:extLst>
              <a:ext uri="{FF2B5EF4-FFF2-40B4-BE49-F238E27FC236}">
                <a16:creationId xmlns:a16="http://schemas.microsoft.com/office/drawing/2014/main" id="{EE7D2B13-D580-4FD2-9EF4-58504D2EBF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4227" b="-2335"/>
          <a:stretch>
            <a:fillRect/>
          </a:stretch>
        </p:blipFill>
        <p:spPr bwMode="auto">
          <a:xfrm>
            <a:off x="6995840" y="2523065"/>
            <a:ext cx="3124200" cy="3933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347" name="AutoShape 2">
            <a:extLst>
              <a:ext uri="{FF2B5EF4-FFF2-40B4-BE49-F238E27FC236}">
                <a16:creationId xmlns:a16="http://schemas.microsoft.com/office/drawing/2014/main" id="{CB5BCADB-6234-4EFC-A0AC-C4169FE5BF22}"/>
              </a:ext>
            </a:extLst>
          </p:cNvPr>
          <p:cNvSpPr>
            <a:spLocks noGrp="1" noChangeArrowheads="1"/>
          </p:cNvSpPr>
          <p:nvPr>
            <p:ph type="title"/>
          </p:nvPr>
        </p:nvSpPr>
        <p:spPr>
          <a:xfrm>
            <a:off x="304800" y="317500"/>
            <a:ext cx="5559425" cy="1325563"/>
          </a:xfrm>
        </p:spPr>
        <p:txBody>
          <a:bodyPr/>
          <a:lstStyle/>
          <a:p>
            <a:pPr eaLnBrk="1" hangingPunct="1">
              <a:defRPr/>
            </a:pPr>
            <a:r>
              <a:rPr lang="en-US" altLang="en-US" sz="5400" dirty="0">
                <a:solidFill>
                  <a:schemeClr val="accent3"/>
                </a:solidFill>
              </a:rPr>
              <a:t>Shopping for Healthy Foods</a:t>
            </a:r>
          </a:p>
        </p:txBody>
      </p:sp>
      <p:pic>
        <p:nvPicPr>
          <p:cNvPr id="26628" name="Content Placeholder 2" descr="A close up of a logo&#10;&#10;Description generated with high confidence">
            <a:extLst>
              <a:ext uri="{FF2B5EF4-FFF2-40B4-BE49-F238E27FC236}">
                <a16:creationId xmlns:a16="http://schemas.microsoft.com/office/drawing/2014/main" id="{1352A65F-1EE5-44E4-AF8D-BF3A29B830BE}"/>
              </a:ext>
            </a:extLst>
          </p:cNvPr>
          <p:cNvPicPr>
            <a:picLocks noGrp="1" noChangeAspect="1" noChangeArrowheads="1"/>
          </p:cNvPicPr>
          <p:nvPr>
            <p:ph sz="half" idx="1"/>
          </p:nvPr>
        </p:nvPicPr>
        <p:blipFill>
          <a:blip r:embed="rId5" cstate="email">
            <a:extLst>
              <a:ext uri="{28A0092B-C50C-407E-A947-70E740481C1C}">
                <a14:useLocalDpi xmlns:a14="http://schemas.microsoft.com/office/drawing/2010/main"/>
              </a:ext>
            </a:extLst>
          </a:blip>
          <a:srcRect/>
          <a:stretch>
            <a:fillRect/>
          </a:stretch>
        </p:blipFill>
        <p:spPr>
          <a:xfrm>
            <a:off x="6029325" y="1803400"/>
            <a:ext cx="1931988" cy="1098550"/>
          </a:xfrm>
          <a:effectLst>
            <a:outerShdw blurRad="292100" dist="139700" dir="2700000" algn="tl" rotWithShape="0">
              <a:srgbClr val="333333">
                <a:alpha val="65000"/>
              </a:srgbClr>
            </a:outerShdw>
          </a:effectLst>
        </p:spPr>
      </p:pic>
      <p:pic>
        <p:nvPicPr>
          <p:cNvPr id="26629" name="Picture 2" descr="A screenshot of a cell phone&#10;&#10;Description generated with very high confidence">
            <a:extLst>
              <a:ext uri="{FF2B5EF4-FFF2-40B4-BE49-F238E27FC236}">
                <a16:creationId xmlns:a16="http://schemas.microsoft.com/office/drawing/2014/main" id="{BA748594-A724-4AD8-A683-61402922E1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25339">
            <a:off x="9890125" y="3368675"/>
            <a:ext cx="1898650" cy="3287713"/>
          </a:xfrm>
          <a:prstGeom prst="rect">
            <a:avLst/>
          </a:prstGeom>
          <a:ln>
            <a:noFill/>
          </a:ln>
          <a:effectLst>
            <a:outerShdw blurRad="292100" dist="139700" dir="2700000" algn="tl" rotWithShape="0">
              <a:srgbClr val="333333">
                <a:alpha val="65000"/>
              </a:srgbClr>
            </a:outerShdw>
          </a:effectLst>
        </p:spPr>
      </p:pic>
      <p:sp>
        <p:nvSpPr>
          <p:cNvPr id="59398" name="Content Placeholder 3">
            <a:extLst>
              <a:ext uri="{FF2B5EF4-FFF2-40B4-BE49-F238E27FC236}">
                <a16:creationId xmlns:a16="http://schemas.microsoft.com/office/drawing/2014/main" id="{AE82FC5B-30E3-416D-B6D3-995A0165786B}"/>
              </a:ext>
            </a:extLst>
          </p:cNvPr>
          <p:cNvSpPr>
            <a:spLocks noGrp="1" noChangeArrowheads="1"/>
          </p:cNvSpPr>
          <p:nvPr>
            <p:ph sz="half" idx="2"/>
          </p:nvPr>
        </p:nvSpPr>
        <p:spPr>
          <a:xfrm>
            <a:off x="444500" y="2130425"/>
            <a:ext cx="6635750" cy="5167313"/>
          </a:xfrm>
        </p:spPr>
        <p:txBody>
          <a:bodyPr/>
          <a:lstStyle/>
          <a:p>
            <a:pPr eaLnBrk="1" hangingPunct="1">
              <a:lnSpc>
                <a:spcPct val="100000"/>
              </a:lnSpc>
            </a:pPr>
            <a:r>
              <a:rPr lang="en-US" altLang="en-US" sz="2800" dirty="0"/>
              <a:t>~ 1700 stores accept eWIC benefits in NC</a:t>
            </a:r>
          </a:p>
          <a:p>
            <a:pPr eaLnBrk="1" hangingPunct="1">
              <a:lnSpc>
                <a:spcPct val="100000"/>
              </a:lnSpc>
            </a:pPr>
            <a:r>
              <a:rPr lang="en-US" altLang="en-US" sz="2800" dirty="0"/>
              <a:t>~$169 million spent yearly at stores that accept WIC in NC</a:t>
            </a:r>
          </a:p>
          <a:p>
            <a:pPr eaLnBrk="1" hangingPunct="1">
              <a:lnSpc>
                <a:spcPct val="100000"/>
              </a:lnSpc>
            </a:pPr>
            <a:r>
              <a:rPr lang="en-US" altLang="en-US" sz="2800" dirty="0"/>
              <a:t>eWIC Card works like a debit card</a:t>
            </a:r>
          </a:p>
          <a:p>
            <a:pPr eaLnBrk="1" hangingPunct="1">
              <a:lnSpc>
                <a:spcPct val="100000"/>
              </a:lnSpc>
            </a:pPr>
            <a:r>
              <a:rPr lang="en-US" altLang="en-US" sz="2800" dirty="0"/>
              <a:t>Purchase only what is needed</a:t>
            </a:r>
          </a:p>
          <a:p>
            <a:pPr eaLnBrk="1" hangingPunct="1">
              <a:lnSpc>
                <a:spcPct val="100000"/>
              </a:lnSpc>
            </a:pPr>
            <a:r>
              <a:rPr lang="en-US" altLang="en-US" sz="2800" dirty="0"/>
              <a:t>The </a:t>
            </a:r>
            <a:r>
              <a:rPr lang="en-US" altLang="en-US" sz="2800" dirty="0" err="1"/>
              <a:t>Bnft</a:t>
            </a:r>
            <a:r>
              <a:rPr lang="en-US" altLang="en-US" sz="2800" dirty="0"/>
              <a:t>® App simplifies shopping!</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4BE1A84B-BF75-4B7F-8A37-2CFF0E527FD4}"/>
              </a:ext>
            </a:extLst>
          </p:cNvPr>
          <p:cNvSpPr>
            <a:spLocks noGrp="1" noChangeArrowheads="1"/>
          </p:cNvSpPr>
          <p:nvPr>
            <p:ph type="title"/>
          </p:nvPr>
        </p:nvSpPr>
        <p:spPr>
          <a:xfrm>
            <a:off x="571500" y="192087"/>
            <a:ext cx="11049000" cy="1325563"/>
          </a:xfrm>
        </p:spPr>
        <p:txBody>
          <a:bodyPr/>
          <a:lstStyle/>
          <a:p>
            <a:pPr eaLnBrk="1" hangingPunct="1">
              <a:defRPr/>
            </a:pPr>
            <a:r>
              <a:rPr lang="en-US" altLang="en-US" sz="5400" dirty="0">
                <a:solidFill>
                  <a:schemeClr val="accent3"/>
                </a:solidFill>
              </a:rPr>
              <a:t>Breastfeeding Promotion and Support</a:t>
            </a:r>
          </a:p>
        </p:txBody>
      </p:sp>
      <p:pic>
        <p:nvPicPr>
          <p:cNvPr id="2" name="Picture 1">
            <a:extLst>
              <a:ext uri="{FF2B5EF4-FFF2-40B4-BE49-F238E27FC236}">
                <a16:creationId xmlns:a16="http://schemas.microsoft.com/office/drawing/2014/main" id="{3C059105-4EFB-4DE0-9708-D2D0B9AAA624}"/>
              </a:ext>
            </a:extLst>
          </p:cNvPr>
          <p:cNvPicPr>
            <a:picLocks noChangeAspect="1"/>
          </p:cNvPicPr>
          <p:nvPr/>
        </p:nvPicPr>
        <p:blipFill>
          <a:blip r:embed="rId4"/>
          <a:stretch>
            <a:fillRect/>
          </a:stretch>
        </p:blipFill>
        <p:spPr>
          <a:xfrm>
            <a:off x="2171700" y="1335741"/>
            <a:ext cx="7848600" cy="52943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324A6D86-117A-4930-80DA-F29E1E6EFBC7}"/>
              </a:ext>
            </a:extLst>
          </p:cNvPr>
          <p:cNvSpPr>
            <a:spLocks noGrp="1" noChangeArrowheads="1"/>
          </p:cNvSpPr>
          <p:nvPr>
            <p:ph type="title"/>
          </p:nvPr>
        </p:nvSpPr>
        <p:spPr>
          <a:xfrm>
            <a:off x="2476500" y="365125"/>
            <a:ext cx="7239000" cy="1325563"/>
          </a:xfrm>
        </p:spPr>
        <p:txBody>
          <a:bodyPr/>
          <a:lstStyle/>
          <a:p>
            <a:pPr eaLnBrk="1" hangingPunct="1">
              <a:defRPr/>
            </a:pPr>
            <a:r>
              <a:rPr lang="en-US" altLang="en-US" sz="5400" dirty="0">
                <a:solidFill>
                  <a:schemeClr val="accent3"/>
                </a:solidFill>
              </a:rPr>
              <a:t>Breastfeeding Promotion and Support </a:t>
            </a:r>
          </a:p>
        </p:txBody>
      </p:sp>
      <p:sp>
        <p:nvSpPr>
          <p:cNvPr id="14338" name="Rectangle 3">
            <a:extLst>
              <a:ext uri="{FF2B5EF4-FFF2-40B4-BE49-F238E27FC236}">
                <a16:creationId xmlns:a16="http://schemas.microsoft.com/office/drawing/2014/main" id="{A39665A7-685F-45EA-B55E-09F60FA9DD2C}"/>
              </a:ext>
            </a:extLst>
          </p:cNvPr>
          <p:cNvSpPr>
            <a:spLocks noGrp="1" noChangeArrowheads="1"/>
          </p:cNvSpPr>
          <p:nvPr>
            <p:ph idx="1"/>
          </p:nvPr>
        </p:nvSpPr>
        <p:spPr>
          <a:xfrm>
            <a:off x="3830638" y="2530475"/>
            <a:ext cx="4495800" cy="2971800"/>
          </a:xfrm>
        </p:spPr>
        <p:txBody>
          <a:bodyPr rtlCol="0">
            <a:normAutofit/>
          </a:bodyPr>
          <a:lstStyle/>
          <a:p>
            <a:pPr eaLnBrk="1" fontAlgn="auto" hangingPunct="1">
              <a:spcAft>
                <a:spcPts val="0"/>
              </a:spcAft>
              <a:defRPr/>
            </a:pPr>
            <a:r>
              <a:rPr lang="en-US" altLang="en-US" dirty="0"/>
              <a:t>Trained Staff</a:t>
            </a:r>
          </a:p>
          <a:p>
            <a:pPr eaLnBrk="1" fontAlgn="auto" hangingPunct="1">
              <a:spcAft>
                <a:spcPts val="0"/>
              </a:spcAft>
              <a:defRPr/>
            </a:pPr>
            <a:r>
              <a:rPr lang="en-US" altLang="en-US" dirty="0"/>
              <a:t>Breastfeeding-friendly Environment</a:t>
            </a:r>
          </a:p>
          <a:p>
            <a:pPr eaLnBrk="1" fontAlgn="auto" hangingPunct="1">
              <a:spcAft>
                <a:spcPts val="0"/>
              </a:spcAft>
              <a:defRPr/>
            </a:pPr>
            <a:r>
              <a:rPr lang="en-US" altLang="en-US" dirty="0"/>
              <a:t>Breastfeeding Peer Counselor Program</a:t>
            </a:r>
          </a:p>
          <a:p>
            <a:pPr eaLnBrk="1" fontAlgn="auto" hangingPunct="1">
              <a:spcAft>
                <a:spcPts val="0"/>
              </a:spcAft>
              <a:defRPr/>
            </a:pPr>
            <a:r>
              <a:rPr lang="en-US" altLang="en-US" dirty="0"/>
              <a:t>Breastfeeding Supplies</a:t>
            </a:r>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a:p>
            <a:pPr marL="0" indent="0" eaLnBrk="1" fontAlgn="auto" hangingPunct="1">
              <a:spcAft>
                <a:spcPts val="0"/>
              </a:spcAft>
              <a:buFont typeface="Arial" panose="020B0604020202020204" pitchFamily="34" charset="0"/>
              <a:buNone/>
              <a:defRPr/>
            </a:pPr>
            <a:endParaRPr lang="en-US" altLang="en-US" dirty="0"/>
          </a:p>
        </p:txBody>
      </p:sp>
      <p:pic>
        <p:nvPicPr>
          <p:cNvPr id="63492" name="Picture 2">
            <a:extLst>
              <a:ext uri="{FF2B5EF4-FFF2-40B4-BE49-F238E27FC236}">
                <a16:creationId xmlns:a16="http://schemas.microsoft.com/office/drawing/2014/main" id="{4D1BD0FF-BF8D-42AE-9F49-691C4C25D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4124" y="457200"/>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a:extLst>
              <a:ext uri="{FF2B5EF4-FFF2-40B4-BE49-F238E27FC236}">
                <a16:creationId xmlns:a16="http://schemas.microsoft.com/office/drawing/2014/main" id="{8710970E-5AB6-4E4B-B74A-F313FDA7C5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61363" y="4016375"/>
            <a:ext cx="34686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2F368F05-BEDB-4530-AA02-81517ABD788F}"/>
              </a:ext>
            </a:extLst>
          </p:cNvPr>
          <p:cNvSpPr>
            <a:spLocks noGrp="1" noChangeArrowheads="1"/>
          </p:cNvSpPr>
          <p:nvPr>
            <p:ph type="title"/>
          </p:nvPr>
        </p:nvSpPr>
        <p:spPr>
          <a:xfrm>
            <a:off x="304800" y="217488"/>
            <a:ext cx="6019800" cy="1920875"/>
          </a:xfrm>
        </p:spPr>
        <p:txBody>
          <a:bodyPr rtlCol="0">
            <a:noAutofit/>
          </a:bodyPr>
          <a:lstStyle/>
          <a:p>
            <a:pPr eaLnBrk="1" fontAlgn="auto" hangingPunct="1">
              <a:spcAft>
                <a:spcPts val="0"/>
              </a:spcAft>
              <a:defRPr/>
            </a:pPr>
            <a:r>
              <a:rPr lang="en-US" altLang="en-US" sz="5400" dirty="0"/>
              <a:t>Breastfeeding Peer Counselor Program</a:t>
            </a:r>
          </a:p>
        </p:txBody>
      </p:sp>
      <p:sp>
        <p:nvSpPr>
          <p:cNvPr id="65539" name="Rectangle 3">
            <a:extLst>
              <a:ext uri="{FF2B5EF4-FFF2-40B4-BE49-F238E27FC236}">
                <a16:creationId xmlns:a16="http://schemas.microsoft.com/office/drawing/2014/main" id="{D27CDB13-87AE-40B5-95B6-B954EDFD7568}"/>
              </a:ext>
            </a:extLst>
          </p:cNvPr>
          <p:cNvSpPr>
            <a:spLocks noGrp="1" noChangeArrowheads="1"/>
          </p:cNvSpPr>
          <p:nvPr>
            <p:ph idx="1"/>
          </p:nvPr>
        </p:nvSpPr>
        <p:spPr>
          <a:xfrm>
            <a:off x="4876800" y="3148013"/>
            <a:ext cx="5410200" cy="3127375"/>
          </a:xfrm>
        </p:spPr>
        <p:txBody>
          <a:bodyPr/>
          <a:lstStyle/>
          <a:p>
            <a:pPr eaLnBrk="1" hangingPunct="1"/>
            <a:r>
              <a:rPr lang="en-US" altLang="en-US" dirty="0"/>
              <a:t>Peer-to-peer support</a:t>
            </a:r>
          </a:p>
          <a:p>
            <a:pPr eaLnBrk="1" hangingPunct="1"/>
            <a:r>
              <a:rPr lang="en-US" altLang="en-US" dirty="0"/>
              <a:t>Provides basic breastfeeding information </a:t>
            </a:r>
          </a:p>
          <a:p>
            <a:pPr eaLnBrk="1" hangingPunct="1"/>
            <a:r>
              <a:rPr lang="en-US" altLang="en-US" dirty="0"/>
              <a:t>Refers to lactation experts and healthcare providers as needed</a:t>
            </a:r>
          </a:p>
          <a:p>
            <a:pPr eaLnBrk="1" hangingPunct="1"/>
            <a:endParaRPr lang="en-US" altLang="en-US" dirty="0"/>
          </a:p>
          <a:p>
            <a:pPr eaLnBrk="1" hangingPunct="1"/>
            <a:endParaRPr lang="en-US" altLang="en-US" dirty="0"/>
          </a:p>
        </p:txBody>
      </p:sp>
      <p:pic>
        <p:nvPicPr>
          <p:cNvPr id="65540" name="Picture 2" descr="A picture containing person, wall, indoor, woman&#10;&#10;Description generated with very high confidence">
            <a:extLst>
              <a:ext uri="{FF2B5EF4-FFF2-40B4-BE49-F238E27FC236}">
                <a16:creationId xmlns:a16="http://schemas.microsoft.com/office/drawing/2014/main" id="{FE182871-D649-4FB2-B038-ECE0766591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2344676"/>
            <a:ext cx="3661376" cy="39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id="{94DF7351-9B2B-4E17-BC36-499E551B88BC}"/>
              </a:ext>
            </a:extLst>
          </p:cNvPr>
          <p:cNvSpPr>
            <a:spLocks noGrp="1" noChangeArrowheads="1"/>
          </p:cNvSpPr>
          <p:nvPr>
            <p:ph type="title"/>
          </p:nvPr>
        </p:nvSpPr>
        <p:spPr>
          <a:xfrm>
            <a:off x="609600" y="381000"/>
            <a:ext cx="7886700" cy="1325563"/>
          </a:xfrm>
        </p:spPr>
        <p:txBody>
          <a:bodyPr/>
          <a:lstStyle/>
          <a:p>
            <a:pPr eaLnBrk="1" hangingPunct="1">
              <a:defRPr/>
            </a:pPr>
            <a:r>
              <a:rPr lang="en-US" altLang="en-US" sz="5400" dirty="0">
                <a:solidFill>
                  <a:schemeClr val="accent3"/>
                </a:solidFill>
              </a:rPr>
              <a:t>Nutrition Education</a:t>
            </a:r>
          </a:p>
        </p:txBody>
      </p:sp>
      <p:sp>
        <p:nvSpPr>
          <p:cNvPr id="67587" name="Rectangle 3">
            <a:extLst>
              <a:ext uri="{FF2B5EF4-FFF2-40B4-BE49-F238E27FC236}">
                <a16:creationId xmlns:a16="http://schemas.microsoft.com/office/drawing/2014/main" id="{EEEEA11C-F006-4D21-9AFA-4BBF8A16F9DE}"/>
              </a:ext>
            </a:extLst>
          </p:cNvPr>
          <p:cNvSpPr>
            <a:spLocks noGrp="1" noChangeArrowheads="1"/>
          </p:cNvSpPr>
          <p:nvPr>
            <p:ph idx="1"/>
          </p:nvPr>
        </p:nvSpPr>
        <p:spPr>
          <a:xfrm>
            <a:off x="627063" y="1633538"/>
            <a:ext cx="7543800" cy="4352925"/>
          </a:xfrm>
        </p:spPr>
        <p:txBody>
          <a:bodyPr/>
          <a:lstStyle/>
          <a:p>
            <a:pPr eaLnBrk="1" hangingPunct="1"/>
            <a:r>
              <a:rPr lang="en-US" altLang="en-US" sz="2800"/>
              <a:t>Participant-centered Nutrition Counseling</a:t>
            </a:r>
          </a:p>
          <a:p>
            <a:pPr eaLnBrk="1" hangingPunct="1"/>
            <a:r>
              <a:rPr lang="en-US" altLang="en-US" sz="2800"/>
              <a:t>Group Classes</a:t>
            </a:r>
          </a:p>
          <a:p>
            <a:pPr eaLnBrk="1" hangingPunct="1"/>
            <a:r>
              <a:rPr lang="en-US" altLang="en-US" sz="2800"/>
              <a:t>Mini-lessons </a:t>
            </a:r>
          </a:p>
          <a:p>
            <a:pPr eaLnBrk="1" hangingPunct="1"/>
            <a:r>
              <a:rPr lang="en-US" altLang="en-US" sz="2800"/>
              <a:t>On-line Nutrition Education </a:t>
            </a:r>
          </a:p>
          <a:p>
            <a:pPr eaLnBrk="1" hangingPunct="1">
              <a:buFontTx/>
              <a:buChar char="•"/>
            </a:pPr>
            <a:endParaRPr lang="en-US" altLang="en-US"/>
          </a:p>
          <a:p>
            <a:pPr eaLnBrk="1" hangingPunct="1"/>
            <a:endParaRPr lang="en-US" altLang="en-US"/>
          </a:p>
        </p:txBody>
      </p:sp>
      <p:pic>
        <p:nvPicPr>
          <p:cNvPr id="67588" name="Picture 1">
            <a:extLst>
              <a:ext uri="{FF2B5EF4-FFF2-40B4-BE49-F238E27FC236}">
                <a16:creationId xmlns:a16="http://schemas.microsoft.com/office/drawing/2014/main" id="{DF966B21-3658-484B-8299-4E3FD7AE1F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138" y="4278313"/>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2">
            <a:extLst>
              <a:ext uri="{FF2B5EF4-FFF2-40B4-BE49-F238E27FC236}">
                <a16:creationId xmlns:a16="http://schemas.microsoft.com/office/drawing/2014/main" id="{50B84C51-E2EF-498E-B707-246652C61D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4657725"/>
            <a:ext cx="560863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4D4E631D-F699-49F4-A812-D171065990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5105400"/>
            <a:ext cx="3975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AutoShape 2">
            <a:extLst>
              <a:ext uri="{FF2B5EF4-FFF2-40B4-BE49-F238E27FC236}">
                <a16:creationId xmlns:a16="http://schemas.microsoft.com/office/drawing/2014/main" id="{80DAB300-7686-48A5-9F00-8AE7F2F2539A}"/>
              </a:ext>
            </a:extLst>
          </p:cNvPr>
          <p:cNvSpPr>
            <a:spLocks noGrp="1" noChangeArrowheads="1"/>
          </p:cNvSpPr>
          <p:nvPr>
            <p:ph type="title"/>
          </p:nvPr>
        </p:nvSpPr>
        <p:spPr>
          <a:xfrm>
            <a:off x="381000" y="228600"/>
            <a:ext cx="10515600" cy="1325563"/>
          </a:xfrm>
        </p:spPr>
        <p:txBody>
          <a:bodyPr rtlCol="0">
            <a:normAutofit/>
          </a:bodyPr>
          <a:lstStyle/>
          <a:p>
            <a:pPr eaLnBrk="1" fontAlgn="auto" hangingPunct="1">
              <a:spcAft>
                <a:spcPts val="0"/>
              </a:spcAft>
              <a:defRPr/>
            </a:pPr>
            <a:r>
              <a:rPr lang="en-US" altLang="en-US" sz="5400" dirty="0"/>
              <a:t>Farmers’ Market Nutrition Program</a:t>
            </a:r>
          </a:p>
        </p:txBody>
      </p:sp>
      <p:sp>
        <p:nvSpPr>
          <p:cNvPr id="81923" name="Rectangle 3">
            <a:extLst>
              <a:ext uri="{FF2B5EF4-FFF2-40B4-BE49-F238E27FC236}">
                <a16:creationId xmlns:a16="http://schemas.microsoft.com/office/drawing/2014/main" id="{C49BF721-4319-4594-A3E7-BE819E47273C}"/>
              </a:ext>
            </a:extLst>
          </p:cNvPr>
          <p:cNvSpPr>
            <a:spLocks noGrp="1" noChangeArrowheads="1"/>
          </p:cNvSpPr>
          <p:nvPr>
            <p:ph idx="1"/>
          </p:nvPr>
        </p:nvSpPr>
        <p:spPr>
          <a:xfrm>
            <a:off x="438150" y="1371600"/>
            <a:ext cx="10915650" cy="4351338"/>
          </a:xfrm>
        </p:spPr>
        <p:txBody>
          <a:bodyPr/>
          <a:lstStyle/>
          <a:p>
            <a:pPr eaLnBrk="1" hangingPunct="1">
              <a:defRPr/>
            </a:pPr>
            <a:r>
              <a:rPr lang="en-US" altLang="en-US" dirty="0"/>
              <a:t>May – September </a:t>
            </a:r>
          </a:p>
          <a:p>
            <a:pPr marL="0" indent="0" eaLnBrk="1" hangingPunct="1">
              <a:buFont typeface="Arial" panose="020B0604020202020204" pitchFamily="34" charset="0"/>
              <a:buNone/>
              <a:defRPr/>
            </a:pPr>
            <a:endParaRPr lang="en-US" altLang="en-US" dirty="0"/>
          </a:p>
          <a:p>
            <a:pPr eaLnBrk="1" hangingPunct="1">
              <a:defRPr/>
            </a:pPr>
            <a:r>
              <a:rPr lang="en-US" altLang="en-US" dirty="0"/>
              <a:t>Active Women and Children (2-4 years) WIC participants</a:t>
            </a:r>
          </a:p>
          <a:p>
            <a:pPr eaLnBrk="1" hangingPunct="1">
              <a:defRPr/>
            </a:pPr>
            <a:endParaRPr lang="en-US" altLang="en-US" dirty="0"/>
          </a:p>
          <a:p>
            <a:pPr eaLnBrk="1" hangingPunct="1">
              <a:defRPr/>
            </a:pPr>
            <a:r>
              <a:rPr lang="en-US" altLang="en-US" dirty="0"/>
              <a:t>Up to $24 worth of vouchers</a:t>
            </a:r>
          </a:p>
          <a:p>
            <a:pPr eaLnBrk="1" hangingPunct="1">
              <a:defRPr/>
            </a:pPr>
            <a:endParaRPr lang="en-US" altLang="en-US" dirty="0"/>
          </a:p>
          <a:p>
            <a:pPr eaLnBrk="1" hangingPunct="1">
              <a:defRPr/>
            </a:pPr>
            <a:r>
              <a:rPr lang="en-US" altLang="en-US" dirty="0"/>
              <a:t>Any fresh, locally-grown fruits and vegetables</a:t>
            </a:r>
          </a:p>
          <a:p>
            <a:pPr eaLnBrk="1" hangingPunct="1">
              <a:defRPr/>
            </a:pPr>
            <a:endParaRPr lang="en-US" alt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66F3385C-D1CB-40F4-A03E-C96D720DDDA2}"/>
              </a:ext>
            </a:extLst>
          </p:cNvPr>
          <p:cNvSpPr>
            <a:spLocks noGrp="1" noChangeArrowheads="1"/>
          </p:cNvSpPr>
          <p:nvPr>
            <p:ph type="title"/>
          </p:nvPr>
        </p:nvSpPr>
        <p:spPr>
          <a:xfrm>
            <a:off x="381000" y="457200"/>
            <a:ext cx="7886700" cy="1325563"/>
          </a:xfrm>
        </p:spPr>
        <p:txBody>
          <a:bodyPr rtlCol="0">
            <a:normAutofit/>
          </a:bodyPr>
          <a:lstStyle/>
          <a:p>
            <a:pPr eaLnBrk="1" fontAlgn="auto" hangingPunct="1">
              <a:spcAft>
                <a:spcPts val="0"/>
              </a:spcAft>
              <a:defRPr/>
            </a:pPr>
            <a:r>
              <a:rPr lang="en-US" altLang="en-US" sz="5400" dirty="0"/>
              <a:t>What is WIC?</a:t>
            </a:r>
          </a:p>
        </p:txBody>
      </p:sp>
      <p:sp>
        <p:nvSpPr>
          <p:cNvPr id="20483" name="Rectangle 3">
            <a:extLst>
              <a:ext uri="{FF2B5EF4-FFF2-40B4-BE49-F238E27FC236}">
                <a16:creationId xmlns:a16="http://schemas.microsoft.com/office/drawing/2014/main" id="{F1D8BE76-8E39-420F-BCF8-D17C144AE7E8}"/>
              </a:ext>
            </a:extLst>
          </p:cNvPr>
          <p:cNvSpPr>
            <a:spLocks noGrp="1" noChangeArrowheads="1"/>
          </p:cNvSpPr>
          <p:nvPr>
            <p:ph idx="1"/>
          </p:nvPr>
        </p:nvSpPr>
        <p:spPr>
          <a:xfrm>
            <a:off x="304800" y="1981200"/>
            <a:ext cx="7086600" cy="4656138"/>
          </a:xfrm>
        </p:spPr>
        <p:txBody>
          <a:bodyPr rtlCol="0">
            <a:normAutofit/>
          </a:bodyPr>
          <a:lstStyle/>
          <a:p>
            <a:pPr eaLnBrk="1" hangingPunct="1">
              <a:defRPr/>
            </a:pPr>
            <a:r>
              <a:rPr lang="en-US" altLang="en-US" dirty="0"/>
              <a:t>The Special Supplemental Nutrition </a:t>
            </a:r>
          </a:p>
          <a:p>
            <a:pPr marL="0" indent="0" eaLnBrk="1" hangingPunct="1">
              <a:buFont typeface="Arial" panose="020B0604020202020204" pitchFamily="34" charset="0"/>
              <a:buNone/>
              <a:defRPr/>
            </a:pPr>
            <a:r>
              <a:rPr lang="en-US" altLang="en-US" dirty="0"/>
              <a:t>Program for </a:t>
            </a:r>
            <a:r>
              <a:rPr lang="en-US" altLang="en-US" b="1" dirty="0">
                <a:solidFill>
                  <a:srgbClr val="7030A0"/>
                </a:solidFill>
              </a:rPr>
              <a:t>W</a:t>
            </a:r>
            <a:r>
              <a:rPr lang="en-US" altLang="en-US" dirty="0"/>
              <a:t>omen, </a:t>
            </a:r>
            <a:r>
              <a:rPr lang="en-US" altLang="en-US" b="1" dirty="0">
                <a:solidFill>
                  <a:srgbClr val="7030A0"/>
                </a:solidFill>
              </a:rPr>
              <a:t>I</a:t>
            </a:r>
            <a:r>
              <a:rPr lang="en-US" altLang="en-US" dirty="0"/>
              <a:t>nfants and </a:t>
            </a:r>
            <a:r>
              <a:rPr lang="en-US" altLang="en-US" b="1" dirty="0">
                <a:solidFill>
                  <a:srgbClr val="7030A0"/>
                </a:solidFill>
              </a:rPr>
              <a:t>C</a:t>
            </a:r>
            <a:r>
              <a:rPr lang="en-US" altLang="en-US" dirty="0"/>
              <a:t>hildren</a:t>
            </a:r>
          </a:p>
          <a:p>
            <a:pPr marL="0" indent="0" eaLnBrk="1" hangingPunct="1">
              <a:buFont typeface="Arial" panose="020B0604020202020204" pitchFamily="34" charset="0"/>
              <a:buNone/>
              <a:defRPr/>
            </a:pPr>
            <a:endParaRPr lang="en-US" altLang="en-US" dirty="0"/>
          </a:p>
          <a:p>
            <a:pPr eaLnBrk="1" hangingPunct="1">
              <a:defRPr/>
            </a:pPr>
            <a:r>
              <a:rPr lang="en-US" altLang="en-US" dirty="0"/>
              <a:t>Public Health Nutrition Program </a:t>
            </a:r>
          </a:p>
          <a:p>
            <a:pPr eaLnBrk="1" hangingPunct="1">
              <a:defRPr/>
            </a:pPr>
            <a:endParaRPr lang="en-US" altLang="en-US" dirty="0"/>
          </a:p>
          <a:p>
            <a:pPr eaLnBrk="1" hangingPunct="1">
              <a:defRPr/>
            </a:pPr>
            <a:r>
              <a:rPr lang="en-US" altLang="en-US" dirty="0"/>
              <a:t>Funded by the United States Department of Agriculture (USDA)</a:t>
            </a:r>
          </a:p>
        </p:txBody>
      </p:sp>
      <p:pic>
        <p:nvPicPr>
          <p:cNvPr id="16388" name="Picture 2">
            <a:extLst>
              <a:ext uri="{FF2B5EF4-FFF2-40B4-BE49-F238E27FC236}">
                <a16:creationId xmlns:a16="http://schemas.microsoft.com/office/drawing/2014/main" id="{8AD0A027-43F5-480B-A4F7-2DF35A3866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2738" y="2524125"/>
            <a:ext cx="3540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a:extLst>
              <a:ext uri="{FF2B5EF4-FFF2-40B4-BE49-F238E27FC236}">
                <a16:creationId xmlns:a16="http://schemas.microsoft.com/office/drawing/2014/main" id="{8AA82C78-00E6-4F0B-BA1A-530B579838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6200" y="47879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a:extLst>
              <a:ext uri="{FF2B5EF4-FFF2-40B4-BE49-F238E27FC236}">
                <a16:creationId xmlns:a16="http://schemas.microsoft.com/office/drawing/2014/main" id="{072C4BF8-3735-490D-9678-78C2449D18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96400" y="1633538"/>
            <a:ext cx="22098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A hand holding a baby&#10;&#10;Description generated with very high confidence">
            <a:extLst>
              <a:ext uri="{FF2B5EF4-FFF2-40B4-BE49-F238E27FC236}">
                <a16:creationId xmlns:a16="http://schemas.microsoft.com/office/drawing/2014/main" id="{A27D9AA6-D476-4724-BF6D-E992B7195C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96413" y="3890963"/>
            <a:ext cx="13239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a:extLst>
              <a:ext uri="{FF2B5EF4-FFF2-40B4-BE49-F238E27FC236}">
                <a16:creationId xmlns:a16="http://schemas.microsoft.com/office/drawing/2014/main" id="{0FA2C5B2-E3A4-4CEC-854A-912C089970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1511300"/>
            <a:ext cx="2371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2">
            <a:extLst>
              <a:ext uri="{FF2B5EF4-FFF2-40B4-BE49-F238E27FC236}">
                <a16:creationId xmlns:a16="http://schemas.microsoft.com/office/drawing/2014/main" id="{EF5C77EA-ACD1-4F4B-877D-DF1C529D0BC3}"/>
              </a:ext>
            </a:extLst>
          </p:cNvPr>
          <p:cNvSpPr>
            <a:spLocks noGrp="1" noChangeArrowheads="1"/>
          </p:cNvSpPr>
          <p:nvPr>
            <p:ph type="title"/>
          </p:nvPr>
        </p:nvSpPr>
        <p:spPr>
          <a:xfrm>
            <a:off x="304800" y="457200"/>
            <a:ext cx="7886700" cy="1325563"/>
          </a:xfrm>
        </p:spPr>
        <p:txBody>
          <a:bodyPr/>
          <a:lstStyle/>
          <a:p>
            <a:pPr eaLnBrk="1" hangingPunct="1">
              <a:defRPr/>
            </a:pPr>
            <a:r>
              <a:rPr lang="en-US" altLang="en-US" sz="5400" dirty="0">
                <a:solidFill>
                  <a:schemeClr val="accent3"/>
                </a:solidFill>
              </a:rPr>
              <a:t>Community Referrals</a:t>
            </a:r>
          </a:p>
        </p:txBody>
      </p:sp>
      <p:sp>
        <p:nvSpPr>
          <p:cNvPr id="71684" name="Rectangle 3">
            <a:extLst>
              <a:ext uri="{FF2B5EF4-FFF2-40B4-BE49-F238E27FC236}">
                <a16:creationId xmlns:a16="http://schemas.microsoft.com/office/drawing/2014/main" id="{BD141D09-C54A-40DC-B705-2D03AA71594C}"/>
              </a:ext>
            </a:extLst>
          </p:cNvPr>
          <p:cNvSpPr>
            <a:spLocks noGrp="1" noChangeArrowheads="1"/>
          </p:cNvSpPr>
          <p:nvPr>
            <p:ph idx="1"/>
          </p:nvPr>
        </p:nvSpPr>
        <p:spPr>
          <a:xfrm>
            <a:off x="5900738" y="1782763"/>
            <a:ext cx="5529262" cy="4351337"/>
          </a:xfrm>
        </p:spPr>
        <p:txBody>
          <a:bodyPr/>
          <a:lstStyle/>
          <a:p>
            <a:pPr eaLnBrk="1" hangingPunct="1"/>
            <a:r>
              <a:rPr lang="en-US" altLang="en-US"/>
              <a:t>Immunization Services</a:t>
            </a:r>
          </a:p>
          <a:p>
            <a:pPr eaLnBrk="1" hangingPunct="1"/>
            <a:r>
              <a:rPr lang="en-US" altLang="en-US"/>
              <a:t>Prenatal Care</a:t>
            </a:r>
          </a:p>
          <a:p>
            <a:pPr eaLnBrk="1" hangingPunct="1"/>
            <a:r>
              <a:rPr lang="en-US" altLang="en-US"/>
              <a:t>Well Child Health Care</a:t>
            </a:r>
          </a:p>
          <a:p>
            <a:pPr eaLnBrk="1" hangingPunct="1"/>
            <a:r>
              <a:rPr lang="en-US" altLang="en-US"/>
              <a:t>Social Services</a:t>
            </a:r>
          </a:p>
          <a:p>
            <a:pPr eaLnBrk="1" hangingPunct="1"/>
            <a:r>
              <a:rPr lang="en-US" altLang="en-US"/>
              <a:t>Substance Abuse Counseling and Treatment</a:t>
            </a:r>
          </a:p>
          <a:p>
            <a:pPr eaLnBrk="1" hangingPunct="1"/>
            <a:r>
              <a:rPr lang="en-US" altLang="en-US"/>
              <a:t>Food Assistance Resources</a:t>
            </a:r>
          </a:p>
          <a:p>
            <a:pPr eaLnBrk="1" hangingPunct="1"/>
            <a:r>
              <a:rPr lang="en-US" altLang="en-US"/>
              <a:t>Dental Care</a:t>
            </a:r>
          </a:p>
          <a:p>
            <a:pPr eaLnBrk="1" hangingPunct="1">
              <a:buFont typeface="Wingdings" panose="05000000000000000000" pitchFamily="2" charset="2"/>
              <a:buNone/>
            </a:pPr>
            <a:endParaRPr lang="en-US" alt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47BE5904-AC5D-4CA4-82F0-24EAA2DA37F1}"/>
              </a:ext>
            </a:extLst>
          </p:cNvPr>
          <p:cNvSpPr>
            <a:spLocks noGrp="1" noChangeArrowheads="1"/>
          </p:cNvSpPr>
          <p:nvPr>
            <p:ph type="title"/>
          </p:nvPr>
        </p:nvSpPr>
        <p:spPr>
          <a:xfrm>
            <a:off x="838200" y="5427662"/>
            <a:ext cx="10515600" cy="1325562"/>
          </a:xfrm>
        </p:spPr>
        <p:txBody>
          <a:bodyPr/>
          <a:lstStyle/>
          <a:p>
            <a:pPr eaLnBrk="1" hangingPunct="1">
              <a:defRPr/>
            </a:pPr>
            <a:r>
              <a:rPr lang="en-US" altLang="en-US" sz="5400" dirty="0">
                <a:solidFill>
                  <a:schemeClr val="accent3"/>
                </a:solidFill>
              </a:rPr>
              <a:t>Why should you refer clients to WIC?</a:t>
            </a:r>
          </a:p>
        </p:txBody>
      </p:sp>
      <p:pic>
        <p:nvPicPr>
          <p:cNvPr id="73731" name="Content Placeholder 4">
            <a:extLst>
              <a:ext uri="{FF2B5EF4-FFF2-40B4-BE49-F238E27FC236}">
                <a16:creationId xmlns:a16="http://schemas.microsoft.com/office/drawing/2014/main" id="{578C656F-71B7-493E-90D5-34A84D288E54}"/>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73025" y="25400"/>
            <a:ext cx="3903663" cy="3448050"/>
          </a:xfrm>
        </p:spPr>
      </p:pic>
      <p:pic>
        <p:nvPicPr>
          <p:cNvPr id="73732" name="Picture 1">
            <a:extLst>
              <a:ext uri="{FF2B5EF4-FFF2-40B4-BE49-F238E27FC236}">
                <a16:creationId xmlns:a16="http://schemas.microsoft.com/office/drawing/2014/main" id="{EBA38BEA-B3CD-4127-B541-54B2E3E1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8013" y="87313"/>
            <a:ext cx="5099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a:extLst>
              <a:ext uri="{FF2B5EF4-FFF2-40B4-BE49-F238E27FC236}">
                <a16:creationId xmlns:a16="http://schemas.microsoft.com/office/drawing/2014/main" id="{15C3331B-6024-4907-921B-6393215B16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7525" y="2041525"/>
            <a:ext cx="42291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AB2614F5-34F7-423F-8F0D-0C8C972899FD}"/>
              </a:ext>
            </a:extLst>
          </p:cNvPr>
          <p:cNvSpPr>
            <a:spLocks noGrp="1" noChangeArrowheads="1"/>
          </p:cNvSpPr>
          <p:nvPr>
            <p:ph type="title"/>
          </p:nvPr>
        </p:nvSpPr>
        <p:spPr>
          <a:xfrm>
            <a:off x="304800" y="304800"/>
            <a:ext cx="7886700" cy="1325563"/>
          </a:xfrm>
        </p:spPr>
        <p:txBody>
          <a:bodyPr/>
          <a:lstStyle/>
          <a:p>
            <a:pPr eaLnBrk="1" hangingPunct="1">
              <a:defRPr/>
            </a:pPr>
            <a:r>
              <a:rPr lang="en-US" altLang="en-US" sz="5400" dirty="0">
                <a:solidFill>
                  <a:schemeClr val="accent3"/>
                </a:solidFill>
              </a:rPr>
              <a:t>Refer Clients to WIC</a:t>
            </a:r>
          </a:p>
        </p:txBody>
      </p:sp>
      <p:pic>
        <p:nvPicPr>
          <p:cNvPr id="75779" name="Picture 2">
            <a:extLst>
              <a:ext uri="{FF2B5EF4-FFF2-40B4-BE49-F238E27FC236}">
                <a16:creationId xmlns:a16="http://schemas.microsoft.com/office/drawing/2014/main" id="{A4CA3716-27BB-4C1A-B1A3-9D80209F34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3200" y="685800"/>
            <a:ext cx="4648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287CA-B8AD-4680-85D5-DDC75D624588}"/>
              </a:ext>
            </a:extLst>
          </p:cNvPr>
          <p:cNvSpPr>
            <a:spLocks noGrp="1"/>
          </p:cNvSpPr>
          <p:nvPr>
            <p:ph type="title"/>
          </p:nvPr>
        </p:nvSpPr>
        <p:spPr>
          <a:xfrm>
            <a:off x="457200" y="265113"/>
            <a:ext cx="10515600" cy="1325562"/>
          </a:xfrm>
        </p:spPr>
        <p:txBody>
          <a:bodyPr/>
          <a:lstStyle/>
          <a:p>
            <a:pPr>
              <a:defRPr/>
            </a:pPr>
            <a:r>
              <a:rPr lang="en-US" sz="5400" dirty="0"/>
              <a:t>Contact Us!</a:t>
            </a:r>
          </a:p>
        </p:txBody>
      </p:sp>
      <p:sp>
        <p:nvSpPr>
          <p:cNvPr id="5" name="Content Placeholder 4">
            <a:extLst>
              <a:ext uri="{FF2B5EF4-FFF2-40B4-BE49-F238E27FC236}">
                <a16:creationId xmlns:a16="http://schemas.microsoft.com/office/drawing/2014/main" id="{4F34E2D3-327C-4431-82C4-1ED96AA34B49}"/>
              </a:ext>
            </a:extLst>
          </p:cNvPr>
          <p:cNvSpPr>
            <a:spLocks noGrp="1"/>
          </p:cNvSpPr>
          <p:nvPr>
            <p:ph idx="1"/>
          </p:nvPr>
        </p:nvSpPr>
        <p:spPr>
          <a:xfrm>
            <a:off x="457200" y="1590675"/>
            <a:ext cx="10515600" cy="4351338"/>
          </a:xfrm>
        </p:spPr>
        <p:txBody>
          <a:bodyPr/>
          <a:lstStyle/>
          <a:p>
            <a:pPr>
              <a:defRPr/>
            </a:pPr>
            <a:r>
              <a:rPr lang="en-US" dirty="0"/>
              <a:t>State WIC Webpage</a:t>
            </a:r>
          </a:p>
          <a:p>
            <a:pPr lvl="1">
              <a:defRPr/>
            </a:pPr>
            <a:r>
              <a:rPr lang="en-US" dirty="0">
                <a:hlinkClick r:id="rId4"/>
              </a:rPr>
              <a:t>www.nutritionnc.com</a:t>
            </a:r>
            <a:endParaRPr lang="en-US" dirty="0"/>
          </a:p>
          <a:p>
            <a:pPr>
              <a:defRPr/>
            </a:pPr>
            <a:r>
              <a:rPr lang="en-US" dirty="0"/>
              <a:t>Local Agency Contact Information</a:t>
            </a:r>
          </a:p>
          <a:p>
            <a:pPr marL="0" indent="0">
              <a:buFont typeface="Arial" panose="020B0604020202020204" pitchFamily="34" charset="0"/>
              <a:buNone/>
              <a:defRPr/>
            </a:pPr>
            <a:endParaRPr lang="en-US" dirty="0"/>
          </a:p>
        </p:txBody>
      </p:sp>
      <p:pic>
        <p:nvPicPr>
          <p:cNvPr id="77828" name="Picture 5">
            <a:extLst>
              <a:ext uri="{FF2B5EF4-FFF2-40B4-BE49-F238E27FC236}">
                <a16:creationId xmlns:a16="http://schemas.microsoft.com/office/drawing/2014/main" id="{17215305-B9B6-45C8-A0CB-FE37BDE345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2932113"/>
            <a:ext cx="5029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13" descr="A picture containing lot&#10;&#10;Description generated with high confidence">
            <a:extLst>
              <a:ext uri="{FF2B5EF4-FFF2-40B4-BE49-F238E27FC236}">
                <a16:creationId xmlns:a16="http://schemas.microsoft.com/office/drawing/2014/main" id="{1697B0BD-5D74-455F-929E-B70EECAE3836}"/>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2590800" y="1141413"/>
            <a:ext cx="7239000" cy="4576762"/>
          </a:xfr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4FCDDC-478A-49A6-983D-F1D802F752E9}"/>
              </a:ext>
            </a:extLst>
          </p:cNvPr>
          <p:cNvSpPr>
            <a:spLocks noGrp="1"/>
          </p:cNvSpPr>
          <p:nvPr>
            <p:ph type="title"/>
          </p:nvPr>
        </p:nvSpPr>
        <p:spPr>
          <a:xfrm>
            <a:off x="533400" y="304800"/>
            <a:ext cx="7886700" cy="1325563"/>
          </a:xfrm>
        </p:spPr>
        <p:txBody>
          <a:bodyPr/>
          <a:lstStyle/>
          <a:p>
            <a:pPr>
              <a:defRPr/>
            </a:pPr>
            <a:r>
              <a:rPr lang="en-US" sz="5400" dirty="0"/>
              <a:t>Thank You!</a:t>
            </a:r>
          </a:p>
        </p:txBody>
      </p:sp>
      <p:pic>
        <p:nvPicPr>
          <p:cNvPr id="12" name="Content Placeholder 11" descr="A picture containing person, sitting, woman, cutting&#10;&#10;Description generated with high confidence">
            <a:extLst>
              <a:ext uri="{FF2B5EF4-FFF2-40B4-BE49-F238E27FC236}">
                <a16:creationId xmlns:a16="http://schemas.microsoft.com/office/drawing/2014/main" id="{E7DD216B-B6D8-4166-850A-C2238D962462}"/>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33400" y="2209800"/>
            <a:ext cx="7086600" cy="4029075"/>
          </a:xfrm>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A4BC4A42-EFCC-4A96-82F0-01867D69A3AD}"/>
              </a:ext>
            </a:extLst>
          </p:cNvPr>
          <p:cNvSpPr>
            <a:spLocks noGrp="1" noChangeArrowheads="1"/>
          </p:cNvSpPr>
          <p:nvPr>
            <p:ph type="title"/>
          </p:nvPr>
        </p:nvSpPr>
        <p:spPr>
          <a:xfrm>
            <a:off x="1944688" y="180975"/>
            <a:ext cx="9353550" cy="1325563"/>
          </a:xfrm>
        </p:spPr>
        <p:txBody>
          <a:bodyPr/>
          <a:lstStyle/>
          <a:p>
            <a:pPr>
              <a:defRPr/>
            </a:pPr>
            <a:r>
              <a:rPr lang="en-US" altLang="en-US" sz="5400" dirty="0">
                <a:solidFill>
                  <a:schemeClr val="accent3"/>
                </a:solidFill>
              </a:rPr>
              <a:t>WIC Voices</a:t>
            </a:r>
          </a:p>
        </p:txBody>
      </p:sp>
      <p:sp>
        <p:nvSpPr>
          <p:cNvPr id="83971" name="Content Placeholder 2">
            <a:extLst>
              <a:ext uri="{FF2B5EF4-FFF2-40B4-BE49-F238E27FC236}">
                <a16:creationId xmlns:a16="http://schemas.microsoft.com/office/drawing/2014/main" id="{B3E7082E-ADEB-42F4-80ED-3E49AB3F796A}"/>
              </a:ext>
            </a:extLst>
          </p:cNvPr>
          <p:cNvSpPr>
            <a:spLocks noGrp="1" noChangeArrowheads="1"/>
          </p:cNvSpPr>
          <p:nvPr>
            <p:ph idx="1"/>
          </p:nvPr>
        </p:nvSpPr>
        <p:spPr>
          <a:xfrm>
            <a:off x="2603500" y="1806575"/>
            <a:ext cx="8750300" cy="4351338"/>
          </a:xfrm>
        </p:spPr>
        <p:txBody>
          <a:bodyPr/>
          <a:lstStyle/>
          <a:p>
            <a:pPr marL="0" indent="0">
              <a:buFont typeface="Arial" panose="020B0604020202020204" pitchFamily="34" charset="0"/>
              <a:buNone/>
              <a:defRPr/>
            </a:pPr>
            <a:r>
              <a:rPr lang="en-US" altLang="en-US" dirty="0">
                <a:highlight>
                  <a:srgbClr val="FFFF00"/>
                </a:highlight>
                <a:hlinkClick r:id="rId4"/>
              </a:rPr>
              <a:t>Insert video Here:</a:t>
            </a:r>
          </a:p>
          <a:p>
            <a:pPr marL="0" indent="0">
              <a:buFont typeface="Arial" panose="020B0604020202020204" pitchFamily="34" charset="0"/>
              <a:buNone/>
              <a:defRPr/>
            </a:pPr>
            <a:r>
              <a:rPr lang="en-US" altLang="en-US" dirty="0">
                <a:highlight>
                  <a:srgbClr val="FFFF00"/>
                </a:highlight>
                <a:hlinkClick r:id="rId4"/>
              </a:rPr>
              <a:t>https://youtu.be/YdNWnqZVDsU</a:t>
            </a:r>
            <a:endParaRPr lang="en-US" altLang="en-US" dirty="0">
              <a:highlight>
                <a:srgbClr val="FFFF00"/>
              </a:highlight>
            </a:endParaRPr>
          </a:p>
          <a:p>
            <a:pPr marL="0" indent="0">
              <a:buFont typeface="Arial" panose="020B0604020202020204" pitchFamily="34" charset="0"/>
              <a:buNone/>
              <a:defRPr/>
            </a:pPr>
            <a:endParaRPr lang="en-US" altLang="en-US" dirty="0">
              <a:highlight>
                <a:srgbClr val="FFFF00"/>
              </a:highlight>
            </a:endParaRPr>
          </a:p>
          <a:p>
            <a:pPr marL="0" indent="0">
              <a:buFont typeface="Arial" panose="020B0604020202020204" pitchFamily="34" charset="0"/>
              <a:buNone/>
              <a:defRPr/>
            </a:pPr>
            <a:r>
              <a:rPr lang="en-US" altLang="en-US" dirty="0">
                <a:highlight>
                  <a:srgbClr val="FFFF00"/>
                </a:highlight>
              </a:rPr>
              <a:t>Or delete</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13B8161-3537-40C4-A31C-223F3D838BC7}"/>
              </a:ext>
            </a:extLst>
          </p:cNvPr>
          <p:cNvSpPr txBox="1">
            <a:spLocks/>
          </p:cNvSpPr>
          <p:nvPr/>
        </p:nvSpPr>
        <p:spPr>
          <a:xfrm>
            <a:off x="533400" y="1443037"/>
            <a:ext cx="112776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300" dirty="0">
                <a:solidFill>
                  <a:srgbClr val="1B1B1B"/>
                </a:solidFill>
                <a:latin typeface="Arial" panose="020B0604020202020204" pitchFamily="34" charset="0"/>
                <a:ea typeface="Times New Roman" panose="02020603050405020304" pitchFamily="18"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fontAlgn="auto">
              <a:spcAft>
                <a:spcPts val="0"/>
              </a:spcAft>
              <a:buFont typeface="Arial" panose="020B0604020202020204" pitchFamily="34" charset="0"/>
              <a:buNone/>
            </a:pPr>
            <a:r>
              <a:rPr lang="en-US" sz="1300" dirty="0">
                <a:solidFill>
                  <a:srgbClr val="1B1B1B"/>
                </a:solidFill>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To file a program complaint of discrimination, complete the </a:t>
            </a:r>
            <a:r>
              <a:rPr lang="en-US" sz="13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USDA Program Discrimination Complaint Form</a:t>
            </a:r>
            <a:r>
              <a:rPr lang="en-US" sz="1300" dirty="0">
                <a:latin typeface="Arial" panose="020B0604020202020204" pitchFamily="34" charset="0"/>
                <a:cs typeface="Arial" panose="020B0604020202020204" pitchFamily="34" charset="0"/>
              </a:rPr>
              <a:t>, (AD-3027) found online at: </a:t>
            </a:r>
            <a:r>
              <a:rPr lang="en-US" sz="13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How to File a Complaint</a:t>
            </a:r>
            <a:r>
              <a:rPr lang="en-US" sz="1300" dirty="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a:t>
            </a:r>
            <a:r>
              <a:rPr lang="en-US" sz="1300" dirty="0">
                <a:solidFill>
                  <a:srgbClr val="1B1B1B"/>
                </a:solidFill>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Submit your completed form or letter to USDA by:</a:t>
            </a: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1. mail: U.S. Department of Agriculture</a:t>
            </a: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	  Office of the Assistant Secretary for Civil Rights</a:t>
            </a: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	  1400 Independence Avenue, SW</a:t>
            </a: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	  Washington, D.C. 20250-9410;</a:t>
            </a: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2. fax: (202) 690-7442; or</a:t>
            </a: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3. email: </a:t>
            </a:r>
            <a:r>
              <a:rPr lang="en-US" sz="13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program.intake@usda.gov</a:t>
            </a:r>
            <a:r>
              <a:rPr lang="en-US" sz="1300" dirty="0">
                <a:latin typeface="Arial" panose="020B0604020202020204" pitchFamily="34" charset="0"/>
                <a:cs typeface="Arial" panose="020B0604020202020204" pitchFamily="34" charset="0"/>
              </a:rPr>
              <a:t>.</a:t>
            </a:r>
          </a:p>
          <a:p>
            <a:pPr marL="457200" lvl="1" indent="0" fontAlgn="auto">
              <a:spcAft>
                <a:spcPts val="0"/>
              </a:spcAft>
              <a:buFont typeface="Arial" panose="020B0604020202020204" pitchFamily="34" charset="0"/>
              <a:buNone/>
            </a:pPr>
            <a:endParaRPr lang="en-US" sz="1300" dirty="0">
              <a:latin typeface="Arial" panose="020B0604020202020204" pitchFamily="34" charset="0"/>
              <a:cs typeface="Arial" panose="020B0604020202020204" pitchFamily="34" charset="0"/>
            </a:endParaRPr>
          </a:p>
          <a:p>
            <a:pPr marL="457200" lvl="1" indent="0" fontAlgn="auto">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This institution is an equal opportunity provider. </a:t>
            </a:r>
          </a:p>
          <a:p>
            <a:pPr marL="0" indent="0" fontAlgn="auto">
              <a:spcAft>
                <a:spcPts val="0"/>
              </a:spcAft>
              <a:buFont typeface="Arial" panose="020B0604020202020204" pitchFamily="34" charset="0"/>
              <a:buNone/>
            </a:pPr>
            <a:endParaRPr lang="en-US" sz="1200" dirty="0">
              <a:solidFill>
                <a:srgbClr val="1B1B1B"/>
              </a:solidFill>
              <a:latin typeface="Arial" panose="020B0604020202020204" pitchFamily="34" charset="0"/>
              <a:cs typeface="Arial" panose="020B0604020202020204" pitchFamily="34" charset="0"/>
            </a:endParaRPr>
          </a:p>
          <a:p>
            <a:pPr fontAlgn="auto">
              <a:spcAft>
                <a:spcPts val="0"/>
              </a:spcAft>
            </a:pPr>
            <a:endParaRPr lang="en-US" sz="1800" dirty="0">
              <a:solidFill>
                <a:srgbClr val="1B1B1B"/>
              </a:solidFill>
              <a:latin typeface="Arial" panose="020B0604020202020204" pitchFamily="34" charset="0"/>
            </a:endParaRPr>
          </a:p>
        </p:txBody>
      </p:sp>
      <p:pic>
        <p:nvPicPr>
          <p:cNvPr id="5" name="Picture 4">
            <a:extLst>
              <a:ext uri="{FF2B5EF4-FFF2-40B4-BE49-F238E27FC236}">
                <a16:creationId xmlns:a16="http://schemas.microsoft.com/office/drawing/2014/main" id="{A41D67E8-EC42-43DC-8F4A-C05429A609E6}"/>
              </a:ext>
            </a:extLst>
          </p:cNvPr>
          <p:cNvPicPr>
            <a:picLocks noChangeAspect="1"/>
          </p:cNvPicPr>
          <p:nvPr/>
        </p:nvPicPr>
        <p:blipFill>
          <a:blip r:embed="rId7"/>
          <a:stretch>
            <a:fillRect/>
          </a:stretch>
        </p:blipFill>
        <p:spPr>
          <a:xfrm>
            <a:off x="1143000" y="457200"/>
            <a:ext cx="9760542" cy="1176630"/>
          </a:xfrm>
          <a:prstGeom prst="rect">
            <a:avLst/>
          </a:prstGeom>
        </p:spPr>
      </p:pic>
    </p:spTree>
    <p:custDataLst>
      <p:tags r:id="rId1"/>
    </p:custDataLst>
    <p:extLst>
      <p:ext uri="{BB962C8B-B14F-4D97-AF65-F5344CB8AC3E}">
        <p14:creationId xmlns:p14="http://schemas.microsoft.com/office/powerpoint/2010/main" val="18679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8133-6D9B-4B62-A1E0-B478A04CEBBA}"/>
              </a:ext>
            </a:extLst>
          </p:cNvPr>
          <p:cNvSpPr>
            <a:spLocks noGrp="1"/>
          </p:cNvSpPr>
          <p:nvPr>
            <p:ph type="title"/>
          </p:nvPr>
        </p:nvSpPr>
        <p:spPr>
          <a:xfrm>
            <a:off x="344488" y="157163"/>
            <a:ext cx="10515600" cy="1325562"/>
          </a:xfrm>
        </p:spPr>
        <p:txBody>
          <a:bodyPr/>
          <a:lstStyle/>
          <a:p>
            <a:pPr>
              <a:defRPr/>
            </a:pPr>
            <a:r>
              <a:rPr lang="en-US" sz="5400" dirty="0"/>
              <a:t>WIC Fun Facts</a:t>
            </a:r>
          </a:p>
        </p:txBody>
      </p:sp>
      <p:sp>
        <p:nvSpPr>
          <p:cNvPr id="6" name="Rectangle: Rounded Corners 5">
            <a:extLst>
              <a:ext uri="{FF2B5EF4-FFF2-40B4-BE49-F238E27FC236}">
                <a16:creationId xmlns:a16="http://schemas.microsoft.com/office/drawing/2014/main" id="{85AD5962-C900-47B8-BFDE-9C4EECB8A4BF}"/>
              </a:ext>
            </a:extLst>
          </p:cNvPr>
          <p:cNvSpPr/>
          <p:nvPr/>
        </p:nvSpPr>
        <p:spPr>
          <a:xfrm>
            <a:off x="2362200" y="1219200"/>
            <a:ext cx="5334000" cy="1384300"/>
          </a:xfrm>
          <a:prstGeom prst="roundRect">
            <a:avLst/>
          </a:prstGeom>
          <a:solidFill>
            <a:schemeClr val="accent6"/>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Across America, there are 90 state WIC Agencies, 1,900 local WIC Agencies, and 10,000 clinics! </a:t>
            </a:r>
          </a:p>
        </p:txBody>
      </p:sp>
      <p:sp>
        <p:nvSpPr>
          <p:cNvPr id="7" name="Rectangle: Rounded Corners 6">
            <a:extLst>
              <a:ext uri="{FF2B5EF4-FFF2-40B4-BE49-F238E27FC236}">
                <a16:creationId xmlns:a16="http://schemas.microsoft.com/office/drawing/2014/main" id="{1EAAE49D-BEA4-4023-BBCE-C7EEBC5F7A59}"/>
              </a:ext>
            </a:extLst>
          </p:cNvPr>
          <p:cNvSpPr/>
          <p:nvPr/>
        </p:nvSpPr>
        <p:spPr>
          <a:xfrm>
            <a:off x="344488" y="2819400"/>
            <a:ext cx="2816225" cy="3825875"/>
          </a:xfrm>
          <a:prstGeom prst="round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85 WIC Agencies across North Carolina service over 240,000 women, infants and children every year!</a:t>
            </a:r>
          </a:p>
        </p:txBody>
      </p:sp>
      <p:sp>
        <p:nvSpPr>
          <p:cNvPr id="8" name="Rectangle: Rounded Corners 7">
            <a:extLst>
              <a:ext uri="{FF2B5EF4-FFF2-40B4-BE49-F238E27FC236}">
                <a16:creationId xmlns:a16="http://schemas.microsoft.com/office/drawing/2014/main" id="{3C34DB44-096D-4975-8790-DF9DB94C311E}"/>
              </a:ext>
            </a:extLst>
          </p:cNvPr>
          <p:cNvSpPr/>
          <p:nvPr/>
        </p:nvSpPr>
        <p:spPr>
          <a:xfrm>
            <a:off x="3654425" y="3733800"/>
            <a:ext cx="4038600" cy="1384300"/>
          </a:xfrm>
          <a:prstGeom prst="roundRect">
            <a:avLst/>
          </a:prstGeom>
          <a:solidFill>
            <a:schemeClr val="accent4"/>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WIC Gravur Condensed Black" panose="00000500000000000000"/>
              </a:rPr>
              <a:t>WIC supports 53% of ALL infants born in the USA! </a:t>
            </a:r>
          </a:p>
        </p:txBody>
      </p:sp>
      <p:sp>
        <p:nvSpPr>
          <p:cNvPr id="11" name="Rectangle: Rounded Corners 10">
            <a:extLst>
              <a:ext uri="{FF2B5EF4-FFF2-40B4-BE49-F238E27FC236}">
                <a16:creationId xmlns:a16="http://schemas.microsoft.com/office/drawing/2014/main" id="{B2BEC438-1FEC-47FC-BFE0-3173EFFFC60D}"/>
              </a:ext>
            </a:extLst>
          </p:cNvPr>
          <p:cNvSpPr/>
          <p:nvPr/>
        </p:nvSpPr>
        <p:spPr>
          <a:xfrm>
            <a:off x="8001000" y="4114800"/>
            <a:ext cx="3657600" cy="2438400"/>
          </a:xfrm>
          <a:prstGeom prst="roundRect">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000000"/>
                </a:solidFill>
                <a:latin typeface="WIC Gravur Condensed Black" panose="00000500000000000000"/>
              </a:rPr>
              <a:t>Add your agency’s statistics here!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9">
            <a:extLst>
              <a:ext uri="{FF2B5EF4-FFF2-40B4-BE49-F238E27FC236}">
                <a16:creationId xmlns:a16="http://schemas.microsoft.com/office/drawing/2014/main" id="{AF4C53C3-3AB0-4BA7-B49A-4FE075C93D2F}"/>
              </a:ext>
            </a:extLst>
          </p:cNvPr>
          <p:cNvSpPr>
            <a:spLocks noGrp="1" noChangeArrowheads="1"/>
          </p:cNvSpPr>
          <p:nvPr>
            <p:ph type="title"/>
          </p:nvPr>
        </p:nvSpPr>
        <p:spPr>
          <a:xfrm>
            <a:off x="609600" y="457200"/>
            <a:ext cx="10566400" cy="1143000"/>
          </a:xfrm>
        </p:spPr>
        <p:txBody>
          <a:bodyPr/>
          <a:lstStyle/>
          <a:p>
            <a:pPr>
              <a:defRPr/>
            </a:pPr>
            <a:r>
              <a:rPr lang="en-US" altLang="en-US" sz="5400" dirty="0">
                <a:solidFill>
                  <a:schemeClr val="accent4"/>
                </a:solidFill>
                <a:latin typeface="WIC Gravur Condensed Black"/>
              </a:rPr>
              <a:t>WIC Overview</a:t>
            </a:r>
          </a:p>
        </p:txBody>
      </p:sp>
      <p:sp>
        <p:nvSpPr>
          <p:cNvPr id="3" name="Content Placeholder 2">
            <a:extLst>
              <a:ext uri="{FF2B5EF4-FFF2-40B4-BE49-F238E27FC236}">
                <a16:creationId xmlns:a16="http://schemas.microsoft.com/office/drawing/2014/main" id="{8BBB2663-2383-4513-8C3B-D87BE4212EE5}"/>
              </a:ext>
            </a:extLst>
          </p:cNvPr>
          <p:cNvSpPr>
            <a:spLocks noGrp="1"/>
          </p:cNvSpPr>
          <p:nvPr>
            <p:ph sz="half" idx="2"/>
          </p:nvPr>
        </p:nvSpPr>
        <p:spPr>
          <a:xfrm>
            <a:off x="2590800" y="2362201"/>
            <a:ext cx="8784167" cy="3724275"/>
          </a:xfrm>
        </p:spPr>
        <p:txBody>
          <a:bodyPr/>
          <a:lstStyle/>
          <a:p>
            <a:pPr>
              <a:defRPr/>
            </a:pPr>
            <a:r>
              <a:rPr lang="en-US" altLang="en-US" dirty="0">
                <a:highlight>
                  <a:srgbClr val="FFFF00"/>
                </a:highlight>
              </a:rPr>
              <a:t>Insert video here: </a:t>
            </a:r>
            <a:r>
              <a:rPr lang="en-US" altLang="en-US" dirty="0">
                <a:highlight>
                  <a:srgbClr val="FFFF00"/>
                </a:highlight>
                <a:hlinkClick r:id="rId4"/>
              </a:rPr>
              <a:t>https://youtu.be/ghPyQAwNHi0</a:t>
            </a:r>
            <a:endParaRPr lang="en-US" altLang="en-US" dirty="0">
              <a:highlight>
                <a:srgbClr val="FFFF00"/>
              </a:highlight>
            </a:endParaRPr>
          </a:p>
          <a:p>
            <a:pPr>
              <a:defRPr/>
            </a:pPr>
            <a:r>
              <a:rPr lang="en-US" altLang="en-US" dirty="0">
                <a:highlight>
                  <a:srgbClr val="FFFF00"/>
                </a:highlight>
              </a:rPr>
              <a:t>Or DELETE</a:t>
            </a:r>
          </a:p>
          <a:p>
            <a:pPr>
              <a:defRPr/>
            </a:pPr>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F4B7-D481-463B-97F6-A0574C9C5826}"/>
              </a:ext>
            </a:extLst>
          </p:cNvPr>
          <p:cNvSpPr>
            <a:spLocks noGrp="1"/>
          </p:cNvSpPr>
          <p:nvPr>
            <p:ph type="title"/>
          </p:nvPr>
        </p:nvSpPr>
        <p:spPr>
          <a:xfrm>
            <a:off x="304800" y="525463"/>
            <a:ext cx="10515600" cy="1325562"/>
          </a:xfrm>
        </p:spPr>
        <p:txBody>
          <a:bodyPr/>
          <a:lstStyle/>
          <a:p>
            <a:pPr>
              <a:defRPr/>
            </a:pPr>
            <a:r>
              <a:rPr lang="en-US" sz="5400" dirty="0"/>
              <a:t>WIC’s Mission</a:t>
            </a:r>
          </a:p>
        </p:txBody>
      </p:sp>
      <p:sp>
        <p:nvSpPr>
          <p:cNvPr id="3" name="Content Placeholder 2">
            <a:extLst>
              <a:ext uri="{FF2B5EF4-FFF2-40B4-BE49-F238E27FC236}">
                <a16:creationId xmlns:a16="http://schemas.microsoft.com/office/drawing/2014/main" id="{4723D4DB-395A-4408-877D-BB51FD434D7C}"/>
              </a:ext>
            </a:extLst>
          </p:cNvPr>
          <p:cNvSpPr>
            <a:spLocks noGrp="1"/>
          </p:cNvSpPr>
          <p:nvPr>
            <p:ph idx="1"/>
          </p:nvPr>
        </p:nvSpPr>
        <p:spPr>
          <a:xfrm>
            <a:off x="381000" y="2209800"/>
            <a:ext cx="9601200" cy="3200400"/>
          </a:xfrm>
        </p:spPr>
        <p:txBody>
          <a:bodyPr/>
          <a:lstStyle/>
          <a:p>
            <a:pPr>
              <a:defRPr/>
            </a:pPr>
            <a:endParaRPr lang="en-US" dirty="0"/>
          </a:p>
          <a:p>
            <a:pPr marL="0" indent="0">
              <a:lnSpc>
                <a:spcPct val="150000"/>
              </a:lnSpc>
              <a:buFont typeface="Arial" panose="020B0604020202020204" pitchFamily="34" charset="0"/>
              <a:buNone/>
              <a:defRPr/>
            </a:pPr>
            <a:r>
              <a:rPr lang="en-US" sz="2400" i="1" dirty="0">
                <a:solidFill>
                  <a:schemeClr val="accent3">
                    <a:lumMod val="75000"/>
                  </a:schemeClr>
                </a:solidFill>
              </a:rPr>
              <a:t>“To assure healthy pregnancies, healthy birth outcomes, and healthy growth and development for women, infants and children up to age 5 who are at nutritional risk, by providing nutritious supplemental foods, breastfeeding promotion and support, education on healthy eating, and referrals to healthcare and critical social services</a:t>
            </a:r>
            <a:r>
              <a:rPr lang="en-US" sz="2400" dirty="0"/>
              <a:t>.” 				                              					</a:t>
            </a:r>
            <a:r>
              <a:rPr lang="en-US" sz="2400" dirty="0">
                <a:solidFill>
                  <a:schemeClr val="accent3">
                    <a:lumMod val="75000"/>
                  </a:schemeClr>
                </a:solidFill>
              </a:rPr>
              <a:t>~National WIC Association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634B-1D10-45E8-B362-71408E27D131}"/>
              </a:ext>
            </a:extLst>
          </p:cNvPr>
          <p:cNvSpPr>
            <a:spLocks noGrp="1"/>
          </p:cNvSpPr>
          <p:nvPr>
            <p:ph type="title"/>
          </p:nvPr>
        </p:nvSpPr>
        <p:spPr>
          <a:xfrm>
            <a:off x="304800" y="46038"/>
            <a:ext cx="9347200" cy="1423987"/>
          </a:xfrm>
        </p:spPr>
        <p:txBody>
          <a:bodyPr/>
          <a:lstStyle/>
          <a:p>
            <a:pPr>
              <a:defRPr/>
            </a:pPr>
            <a:r>
              <a:rPr lang="en-US" sz="5400" dirty="0"/>
              <a:t>Who does WIC serve?</a:t>
            </a:r>
          </a:p>
        </p:txBody>
      </p:sp>
      <p:pic>
        <p:nvPicPr>
          <p:cNvPr id="24579" name="Content Placeholder 13" descr="A picture containing person, indoor, holding, clothing&#10;&#10;Description generated with very high confidence">
            <a:extLst>
              <a:ext uri="{FF2B5EF4-FFF2-40B4-BE49-F238E27FC236}">
                <a16:creationId xmlns:a16="http://schemas.microsoft.com/office/drawing/2014/main" id="{029ABDF4-916D-475E-8516-800130284324}"/>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128588" y="1546225"/>
            <a:ext cx="2600325" cy="2557463"/>
          </a:xfrm>
        </p:spPr>
      </p:pic>
      <p:pic>
        <p:nvPicPr>
          <p:cNvPr id="24580" name="Picture 8" descr="A person in a blue shirt&#10;&#10;Description generated with very high confidence">
            <a:extLst>
              <a:ext uri="{FF2B5EF4-FFF2-40B4-BE49-F238E27FC236}">
                <a16:creationId xmlns:a16="http://schemas.microsoft.com/office/drawing/2014/main" id="{B8E3F947-0FBE-4651-BEF6-04B4788A936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6120" y="1470025"/>
            <a:ext cx="2133599" cy="294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A baby sitting in a high chair eating food&#10;&#10;Description generated with very high confidence">
            <a:extLst>
              <a:ext uri="{FF2B5EF4-FFF2-40B4-BE49-F238E27FC236}">
                <a16:creationId xmlns:a16="http://schemas.microsoft.com/office/drawing/2014/main" id="{C783E30D-8316-458F-A2BC-A6674799346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70234" y="3946332"/>
            <a:ext cx="2520716" cy="237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A picture containing person, man, sitting, building&#10;&#10;Description generated with high confidence">
            <a:extLst>
              <a:ext uri="{FF2B5EF4-FFF2-40B4-BE49-F238E27FC236}">
                <a16:creationId xmlns:a16="http://schemas.microsoft.com/office/drawing/2014/main" id="{9373CF0E-33F0-41E6-B309-5363CDE926F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67600" y="381000"/>
            <a:ext cx="23193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5" descr="A person smiling at the camera&#10;&#10;Description generated with very high confidence">
            <a:extLst>
              <a:ext uri="{FF2B5EF4-FFF2-40B4-BE49-F238E27FC236}">
                <a16:creationId xmlns:a16="http://schemas.microsoft.com/office/drawing/2014/main" id="{FA2578AB-5BF0-4C1B-BA20-F4030ADE98E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597" y="3327400"/>
            <a:ext cx="252071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10C2C187-F8E0-4EF4-BA03-65A41F6570D1}"/>
              </a:ext>
            </a:extLst>
          </p:cNvPr>
          <p:cNvSpPr>
            <a:spLocks noGrp="1" noChangeArrowheads="1"/>
          </p:cNvSpPr>
          <p:nvPr>
            <p:ph type="title"/>
          </p:nvPr>
        </p:nvSpPr>
        <p:spPr>
          <a:xfrm>
            <a:off x="685800" y="365125"/>
            <a:ext cx="9353550" cy="1325563"/>
          </a:xfrm>
        </p:spPr>
        <p:txBody>
          <a:bodyPr/>
          <a:lstStyle/>
          <a:p>
            <a:pPr eaLnBrk="1" hangingPunct="1">
              <a:defRPr/>
            </a:pPr>
            <a:r>
              <a:rPr lang="en-US" altLang="en-US" sz="5400" dirty="0">
                <a:solidFill>
                  <a:schemeClr val="accent3"/>
                </a:solidFill>
              </a:rPr>
              <a:t>Who is WIC for? </a:t>
            </a:r>
          </a:p>
        </p:txBody>
      </p:sp>
      <p:sp>
        <p:nvSpPr>
          <p:cNvPr id="69635" name="Rectangle 3">
            <a:extLst>
              <a:ext uri="{FF2B5EF4-FFF2-40B4-BE49-F238E27FC236}">
                <a16:creationId xmlns:a16="http://schemas.microsoft.com/office/drawing/2014/main" id="{F8A06010-CE74-4515-B1C1-1A2C815C918E}"/>
              </a:ext>
            </a:extLst>
          </p:cNvPr>
          <p:cNvSpPr>
            <a:spLocks noGrp="1" noChangeArrowheads="1"/>
          </p:cNvSpPr>
          <p:nvPr>
            <p:ph idx="1"/>
          </p:nvPr>
        </p:nvSpPr>
        <p:spPr>
          <a:xfrm>
            <a:off x="1066800" y="1533525"/>
            <a:ext cx="8153400" cy="5348288"/>
          </a:xfrm>
        </p:spPr>
        <p:txBody>
          <a:bodyPr/>
          <a:lstStyle/>
          <a:p>
            <a:pPr eaLnBrk="1" hangingPunct="1">
              <a:lnSpc>
                <a:spcPct val="100000"/>
              </a:lnSpc>
              <a:buClr>
                <a:srgbClr val="7030A0"/>
              </a:buClr>
              <a:buSzPct val="124000"/>
              <a:defRPr/>
            </a:pPr>
            <a:r>
              <a:rPr lang="en-US" altLang="en-US" sz="2800" dirty="0"/>
              <a:t>Pregnant/Postpartum women</a:t>
            </a:r>
          </a:p>
          <a:p>
            <a:pPr eaLnBrk="1" hangingPunct="1">
              <a:lnSpc>
                <a:spcPct val="100000"/>
              </a:lnSpc>
              <a:buClr>
                <a:srgbClr val="7030A0"/>
              </a:buClr>
              <a:buSzPct val="124000"/>
              <a:defRPr/>
            </a:pPr>
            <a:r>
              <a:rPr lang="en-US" altLang="en-US" sz="2800" dirty="0"/>
              <a:t>Breastfeeding women</a:t>
            </a:r>
          </a:p>
          <a:p>
            <a:pPr eaLnBrk="1" hangingPunct="1">
              <a:lnSpc>
                <a:spcPct val="100000"/>
              </a:lnSpc>
              <a:buClr>
                <a:srgbClr val="7030A0"/>
              </a:buClr>
              <a:buSzPct val="124000"/>
              <a:defRPr/>
            </a:pPr>
            <a:r>
              <a:rPr lang="en-US" altLang="en-US" sz="2800" dirty="0"/>
              <a:t>Infants</a:t>
            </a:r>
          </a:p>
          <a:p>
            <a:pPr eaLnBrk="1" hangingPunct="1">
              <a:lnSpc>
                <a:spcPct val="100000"/>
              </a:lnSpc>
              <a:buClr>
                <a:srgbClr val="7030A0"/>
              </a:buClr>
              <a:buSzPct val="124000"/>
              <a:defRPr/>
            </a:pPr>
            <a:r>
              <a:rPr lang="en-US" altLang="en-US" sz="2800" dirty="0"/>
              <a:t>Children up to age 5</a:t>
            </a:r>
          </a:p>
          <a:p>
            <a:pPr eaLnBrk="1" hangingPunct="1">
              <a:lnSpc>
                <a:spcPct val="100000"/>
              </a:lnSpc>
              <a:buClr>
                <a:srgbClr val="7030A0"/>
              </a:buClr>
              <a:buSzPct val="124000"/>
              <a:defRPr/>
            </a:pPr>
            <a:r>
              <a:rPr lang="en-US" altLang="en-US" sz="2800" dirty="0"/>
              <a:t>Live in North Carolina</a:t>
            </a:r>
          </a:p>
          <a:p>
            <a:pPr eaLnBrk="1" hangingPunct="1">
              <a:lnSpc>
                <a:spcPct val="100000"/>
              </a:lnSpc>
              <a:buClr>
                <a:srgbClr val="7030A0"/>
              </a:buClr>
              <a:buSzPct val="124000"/>
              <a:defRPr/>
            </a:pPr>
            <a:r>
              <a:rPr lang="en-US" altLang="en-US" sz="2800" dirty="0"/>
              <a:t>Receive Medicaid, TANF (Work First), Food and Nutrition Services (food stamps) </a:t>
            </a:r>
            <a:r>
              <a:rPr lang="en-US" altLang="en-US" sz="2800" b="1" dirty="0">
                <a:solidFill>
                  <a:schemeClr val="accent5"/>
                </a:solidFill>
              </a:rPr>
              <a:t>OR</a:t>
            </a:r>
            <a:r>
              <a:rPr lang="en-US" altLang="en-US" sz="2800" dirty="0"/>
              <a:t> Have a household income less than or equal to income guidelines</a:t>
            </a:r>
          </a:p>
          <a:p>
            <a:pPr eaLnBrk="1" hangingPunct="1">
              <a:lnSpc>
                <a:spcPct val="100000"/>
              </a:lnSpc>
              <a:buClr>
                <a:srgbClr val="7030A0"/>
              </a:buClr>
              <a:buSzPct val="124000"/>
              <a:defRPr/>
            </a:pPr>
            <a:r>
              <a:rPr lang="en-US" altLang="en-US" sz="2800" dirty="0"/>
              <a:t>Have a nutrition risk</a:t>
            </a:r>
          </a:p>
          <a:p>
            <a:pPr eaLnBrk="1" hangingPunct="1">
              <a:buFont typeface="Wingdings" panose="05000000000000000000" pitchFamily="2" charset="2"/>
              <a:buNone/>
              <a:defRPr/>
            </a:pPr>
            <a:r>
              <a:rPr lang="en-US" altLang="en-US" dirty="0"/>
              <a:t>				</a:t>
            </a:r>
          </a:p>
        </p:txBody>
      </p:sp>
      <p:sp>
        <p:nvSpPr>
          <p:cNvPr id="26628" name="Rectangle 56">
            <a:extLst>
              <a:ext uri="{FF2B5EF4-FFF2-40B4-BE49-F238E27FC236}">
                <a16:creationId xmlns:a16="http://schemas.microsoft.com/office/drawing/2014/main" id="{447765A6-FF3F-4297-BB75-9961F819B6D7}"/>
              </a:ext>
            </a:extLst>
          </p:cNvPr>
          <p:cNvSpPr>
            <a:spLocks noChangeArrowheads="1"/>
          </p:cNvSpPr>
          <p:nvPr/>
        </p:nvSpPr>
        <p:spPr bwMode="auto">
          <a:xfrm>
            <a:off x="1524000" y="2265363"/>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a:latin typeface="Arial" panose="020B0604020202020204" pitchFamily="34" charset="0"/>
            </a:endParaRPr>
          </a:p>
          <a:p>
            <a:pPr eaLnBrk="1" hangingPunct="1"/>
            <a:endParaRPr lang="en-US" altLang="en-US">
              <a:latin typeface="Arial" panose="020B0604020202020204" pitchFamily="34" charset="0"/>
            </a:endParaRPr>
          </a:p>
        </p:txBody>
      </p:sp>
      <p:sp>
        <p:nvSpPr>
          <p:cNvPr id="26629" name="Rectangle 172">
            <a:extLst>
              <a:ext uri="{FF2B5EF4-FFF2-40B4-BE49-F238E27FC236}">
                <a16:creationId xmlns:a16="http://schemas.microsoft.com/office/drawing/2014/main" id="{7EFD3E99-2CCA-44F8-B171-157F5279B576}"/>
              </a:ext>
            </a:extLst>
          </p:cNvPr>
          <p:cNvSpPr>
            <a:spLocks noChangeArrowheads="1"/>
          </p:cNvSpPr>
          <p:nvPr/>
        </p:nvSpPr>
        <p:spPr bwMode="auto">
          <a:xfrm>
            <a:off x="1524000" y="44291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836CF9E8-52DD-478C-953D-A90CC3CED6DC}"/>
              </a:ext>
            </a:extLst>
          </p:cNvPr>
          <p:cNvSpPr>
            <a:spLocks noGrp="1" noChangeArrowheads="1"/>
          </p:cNvSpPr>
          <p:nvPr>
            <p:ph type="title"/>
          </p:nvPr>
        </p:nvSpPr>
        <p:spPr>
          <a:xfrm>
            <a:off x="457200" y="-274638"/>
            <a:ext cx="11430000" cy="1600201"/>
          </a:xfrm>
        </p:spPr>
        <p:txBody>
          <a:bodyPr/>
          <a:lstStyle/>
          <a:p>
            <a:pPr algn="ctr" eaLnBrk="1" hangingPunct="1">
              <a:defRPr/>
            </a:pPr>
            <a:r>
              <a:rPr lang="en-US" altLang="en-US" sz="5400" dirty="0">
                <a:solidFill>
                  <a:schemeClr val="accent3"/>
                </a:solidFill>
              </a:rPr>
              <a:t>NC WIC Program Income Guidelines</a:t>
            </a:r>
          </a:p>
        </p:txBody>
      </p:sp>
      <p:sp>
        <p:nvSpPr>
          <p:cNvPr id="59395" name="Rectangle 3">
            <a:extLst>
              <a:ext uri="{FF2B5EF4-FFF2-40B4-BE49-F238E27FC236}">
                <a16:creationId xmlns:a16="http://schemas.microsoft.com/office/drawing/2014/main" id="{6F1A68AA-11AB-4929-8F88-640898F1A7F1}"/>
              </a:ext>
            </a:extLst>
          </p:cNvPr>
          <p:cNvSpPr>
            <a:spLocks noGrp="1" noChangeArrowheads="1"/>
          </p:cNvSpPr>
          <p:nvPr>
            <p:ph type="body" sz="half" idx="2"/>
          </p:nvPr>
        </p:nvSpPr>
        <p:spPr>
          <a:xfrm>
            <a:off x="2895600" y="1077913"/>
            <a:ext cx="6076950" cy="1219200"/>
          </a:xfrm>
        </p:spPr>
        <p:txBody>
          <a:bodyPr rtlCol="0">
            <a:normAutofit/>
          </a:bodyPr>
          <a:lstStyle/>
          <a:p>
            <a:pPr marL="342900" indent="-342900" algn="ctr" eaLnBrk="1" fontAlgn="auto" hangingPunct="1">
              <a:spcAft>
                <a:spcPts val="0"/>
              </a:spcAft>
              <a:buFont typeface="Arial" panose="020B0604020202020204" pitchFamily="34" charset="0"/>
              <a:buChar char="•"/>
              <a:defRPr/>
            </a:pPr>
            <a:endParaRPr lang="en-US" altLang="en-US" dirty="0"/>
          </a:p>
          <a:p>
            <a:pPr algn="ctr" eaLnBrk="1" fontAlgn="auto" hangingPunct="1">
              <a:spcAft>
                <a:spcPts val="0"/>
              </a:spcAft>
              <a:defRPr/>
            </a:pPr>
            <a:r>
              <a:rPr lang="en-US" altLang="en-US" sz="3200" b="1" dirty="0">
                <a:solidFill>
                  <a:schemeClr val="accent4"/>
                </a:solidFill>
              </a:rPr>
              <a:t>Effective June 14, 2022</a:t>
            </a:r>
          </a:p>
        </p:txBody>
      </p:sp>
      <p:sp>
        <p:nvSpPr>
          <p:cNvPr id="28676" name="Text Box 38">
            <a:extLst>
              <a:ext uri="{FF2B5EF4-FFF2-40B4-BE49-F238E27FC236}">
                <a16:creationId xmlns:a16="http://schemas.microsoft.com/office/drawing/2014/main" id="{ECDC40DC-5799-4ED7-8D3F-8DB80877568C}"/>
              </a:ext>
            </a:extLst>
          </p:cNvPr>
          <p:cNvSpPr txBox="1">
            <a:spLocks noChangeArrowheads="1"/>
          </p:cNvSpPr>
          <p:nvPr/>
        </p:nvSpPr>
        <p:spPr bwMode="auto">
          <a:xfrm>
            <a:off x="8534400" y="55626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sz="2400">
              <a:solidFill>
                <a:srgbClr val="AAAAAA"/>
              </a:solidFill>
              <a:latin typeface="Arial" panose="020B0604020202020204" pitchFamily="34" charset="0"/>
            </a:endParaRPr>
          </a:p>
          <a:p>
            <a:pPr eaLnBrk="1" hangingPunct="1">
              <a:spcBef>
                <a:spcPct val="50000"/>
              </a:spcBef>
            </a:pPr>
            <a:r>
              <a:rPr lang="en-US" altLang="en-US" sz="2400">
                <a:solidFill>
                  <a:srgbClr val="2E3192"/>
                </a:solidFill>
                <a:latin typeface="Arial" panose="020B0604020202020204" pitchFamily="34" charset="0"/>
              </a:rPr>
              <a:t>www.nutritionnc.com</a:t>
            </a:r>
          </a:p>
          <a:p>
            <a:pPr eaLnBrk="1" hangingPunct="1">
              <a:spcBef>
                <a:spcPct val="50000"/>
              </a:spcBef>
            </a:pPr>
            <a:endParaRPr lang="en-US" altLang="en-US" sz="2400">
              <a:solidFill>
                <a:srgbClr val="D31145"/>
              </a:solidFill>
              <a:latin typeface="Arial" panose="020B0604020202020204" pitchFamily="34" charset="0"/>
            </a:endParaRPr>
          </a:p>
        </p:txBody>
      </p:sp>
      <p:graphicFrame>
        <p:nvGraphicFramePr>
          <p:cNvPr id="6" name="Group 67">
            <a:extLst>
              <a:ext uri="{FF2B5EF4-FFF2-40B4-BE49-F238E27FC236}">
                <a16:creationId xmlns:a16="http://schemas.microsoft.com/office/drawing/2014/main" id="{B0859F3A-BF8B-431A-B958-7F2E48C4B795}"/>
              </a:ext>
            </a:extLst>
          </p:cNvPr>
          <p:cNvGraphicFramePr>
            <a:graphicFrameLocks noGrp="1"/>
          </p:cNvGraphicFramePr>
          <p:nvPr>
            <p:extLst>
              <p:ext uri="{D42A27DB-BD31-4B8C-83A1-F6EECF244321}">
                <p14:modId xmlns:p14="http://schemas.microsoft.com/office/powerpoint/2010/main" val="4030245173"/>
              </p:ext>
            </p:extLst>
          </p:nvPr>
        </p:nvGraphicFramePr>
        <p:xfrm>
          <a:off x="1295400" y="2368550"/>
          <a:ext cx="9677400" cy="3503615"/>
        </p:xfrm>
        <a:graphic>
          <a:graphicData uri="http://schemas.openxmlformats.org/drawingml/2006/table">
            <a:tbl>
              <a:tblPr/>
              <a:tblGrid>
                <a:gridCol w="24193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419350">
                  <a:extLst>
                    <a:ext uri="{9D8B030D-6E8A-4147-A177-3AD203B41FA5}">
                      <a16:colId xmlns:a16="http://schemas.microsoft.com/office/drawing/2014/main" val="20003"/>
                    </a:ext>
                  </a:extLst>
                </a:gridCol>
              </a:tblGrid>
              <a:tr h="4629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Number of People</a:t>
                      </a:r>
                      <a:br>
                        <a:rPr kumimoji="0" lang="en-US" sz="2400" b="1" i="0" u="none" strike="noStrike" cap="none" normalizeH="0" baseline="0" dirty="0">
                          <a:ln>
                            <a:noFill/>
                          </a:ln>
                          <a:solidFill>
                            <a:schemeClr val="tx1"/>
                          </a:solidFill>
                          <a:effectLst/>
                          <a:latin typeface="Arial" charset="0"/>
                        </a:rPr>
                      </a:br>
                      <a:r>
                        <a:rPr kumimoji="0" lang="en-US" sz="2400" b="1" i="0" u="none" strike="noStrike" cap="none" normalizeH="0" baseline="0" dirty="0">
                          <a:ln>
                            <a:noFill/>
                          </a:ln>
                          <a:solidFill>
                            <a:schemeClr val="tx1"/>
                          </a:solidFill>
                          <a:effectLst/>
                          <a:latin typeface="Arial" charset="0"/>
                        </a:rPr>
                        <a:t>In Household</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Gross Household Income</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2587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Annual</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Monthly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Weekly</a:t>
                      </a:r>
                      <a:endParaRPr kumimoji="0" lang="en-US" sz="2400" b="0" i="0" u="none" strike="noStrike" cap="none" normalizeH="0" baseline="0" dirty="0">
                        <a:ln>
                          <a:noFill/>
                        </a:ln>
                        <a:solidFill>
                          <a:schemeClr val="tx1"/>
                        </a:solidFill>
                        <a:effectLst/>
                        <a:latin typeface="Arial" charset="0"/>
                      </a:endParaRP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$25,142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$2,096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$484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$33,874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$2,823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$652</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$42,606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$3,551</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$820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$51,338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$4,279</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$988</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629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$60,070</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$5,006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$1,156</a:t>
                      </a:r>
                    </a:p>
                  </a:txBody>
                  <a:tcPr marL="91432" marR="91432"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DESIGN_ID_NWA" val="pXwZpZ0B"/>
  <p:tag name="ARTICULATE_SLIDE_COUNT" val="37"/>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2 - &amp;quot;The North Carolina WIC Program&amp;quot;&quot;/&gt;&lt;property id=&quot;20307&quot; value=&quot;256&quot;/&gt;&lt;/object&gt;&lt;object type=&quot;3&quot; unique_id=&quot;10004&quot;&gt;&lt;property id=&quot;20148&quot; value=&quot;5&quot;/&gt;&lt;property id=&quot;20300&quot; value=&quot;Slide 3 - &amp;quot;What is WIC?&amp;quot;&quot;/&gt;&lt;property id=&quot;20307&quot; value=&quot;257&quot;/&gt;&lt;/object&gt;&lt;object type=&quot;3&quot; unique_id=&quot;10005&quot;&gt;&lt;property id=&quot;20148&quot; value=&quot;5&quot;/&gt;&lt;property id=&quot;20300&quot; value=&quot;Slide 12 - &amp;quot;What does WIC provide?&amp;quot;&quot;/&gt;&lt;property id=&quot;20307&quot; value=&quot;258&quot;/&gt;&lt;/object&gt;&lt;object type=&quot;3&quot; unique_id=&quot;10006&quot;&gt;&lt;property id=&quot;20148&quot; value=&quot;5&quot;/&gt;&lt;property id=&quot;20300&quot; value=&quot;Slide 13 - &amp;quot;Healthy Foods – Food Packages&amp;quot;&quot;/&gt;&lt;property id=&quot;20307&quot; value=&quot;276&quot;/&gt;&lt;/object&gt;&lt;object type=&quot;3&quot; unique_id=&quot;10007&quot;&gt;&lt;property id=&quot;20148&quot; value=&quot;5&quot;/&gt;&lt;property id=&quot;20300&quot; value=&quot;Slide 24 - &amp;quot;Shopping for Healthy Foods&amp;quot;&quot;/&gt;&lt;property id=&quot;20307&quot; value=&quot;298&quot;/&gt;&lt;/object&gt;&lt;object type=&quot;3&quot; unique_id=&quot;10010&quot;&gt;&lt;property id=&quot;20148&quot; value=&quot;5&quot;/&gt;&lt;property id=&quot;20300&quot; value=&quot;Slide 15 - &amp;quot;Pregnant Woman or          Partially Breastfeeding&amp;quot;&quot;/&gt;&lt;property id=&quot;20307&quot; value=&quot;285&quot;/&gt;&lt;/object&gt;&lt;object type=&quot;3&quot; unique_id=&quot;10011&quot;&gt;&lt;property id=&quot;20148&quot; value=&quot;5&quot;/&gt;&lt;property id=&quot;20300&quot; value=&quot;Slide 21 - &amp;quot;Fully Breastfed Infant&amp;quot;&quot;/&gt;&lt;property id=&quot;20307&quot; value=&quot;286&quot;/&gt;&lt;/object&gt;&lt;object type=&quot;3&quot; unique_id=&quot;10012&quot;&gt;&lt;property id=&quot;20148&quot; value=&quot;5&quot;/&gt;&lt;property id=&quot;20300&quot; value=&quot;Slide 16 - &amp;quot;Fully Breastfeeding Women&amp;quot;&quot;/&gt;&lt;property id=&quot;20307&quot; value=&quot;287&quot;/&gt;&lt;/object&gt;&lt;object type=&quot;3&quot; unique_id=&quot;10013&quot;&gt;&lt;property id=&quot;20148&quot; value=&quot;5&quot;/&gt;&lt;property id=&quot;20300&quot; value=&quot;Slide 22 - &amp;quot;Infants Receiving Formula&amp;quot;&quot;/&gt;&lt;property id=&quot;20307&quot; value=&quot;290&quot;/&gt;&lt;/object&gt;&lt;object type=&quot;3&quot; unique_id=&quot;10016&quot;&gt;&lt;property id=&quot;20148&quot; value=&quot;5&quot;/&gt;&lt;property id=&quot;20300&quot; value=&quot;Slide 23 - &amp;quot;Exempt Infant Formulas &amp;amp; WIC-Eligible Nutritionals&amp;quot;&quot;/&gt;&lt;property id=&quot;20307&quot; value=&quot;295&quot;/&gt;&lt;/object&gt;&lt;object type=&quot;3&quot; unique_id=&quot;10017&quot;&gt;&lt;property id=&quot;20148&quot; value=&quot;5&quot;/&gt;&lt;property id=&quot;20300&quot; value=&quot;Slide 17 - &amp;quot;Postpartum Women&amp;quot;&quot;/&gt;&lt;property id=&quot;20307&quot; value=&quot;293&quot;/&gt;&lt;/object&gt;&lt;object type=&quot;3&quot; unique_id=&quot;10018&quot;&gt;&lt;property id=&quot;20148&quot; value=&quot;5&quot;/&gt;&lt;property id=&quot;20300&quot; value=&quot;Slide 18 - &amp;quot;Additional Types of Milk Available&amp;quot;&quot;/&gt;&lt;property id=&quot;20307&quot; value=&quot;294&quot;/&gt;&lt;/object&gt;&lt;object type=&quot;3&quot; unique_id=&quot;10019&quot;&gt;&lt;property id=&quot;20148&quot; value=&quot;5&quot;/&gt;&lt;property id=&quot;20300&quot; value=&quot;Slide 19 - &amp;quot;Possible Milk Substitutions&amp;quot;&quot;/&gt;&lt;property id=&quot;20307&quot; value=&quot;299&quot;/&gt;&lt;/object&gt;&lt;object type=&quot;3&quot; unique_id=&quot;10020&quot;&gt;&lt;property id=&quot;20148&quot; value=&quot;5&quot;/&gt;&lt;property id=&quot;20300&quot; value=&quot;Slide 20 - &amp;quot;Whole Grain Options&amp;quot;&quot;/&gt;&lt;property id=&quot;20307&quot; value=&quot;297&quot;/&gt;&lt;/object&gt;&lt;object type=&quot;3&quot; unique_id=&quot;10021&quot;&gt;&lt;property id=&quot;20148&quot; value=&quot;5&quot;/&gt;&lt;property id=&quot;20300&quot; value=&quot;Slide 28 - &amp;quot;Nutrition Education&amp;quot;&quot;/&gt;&lt;property id=&quot;20307&quot; value=&quot;274&quot;/&gt;&lt;/object&gt;&lt;object type=&quot;3&quot; unique_id=&quot;10022&quot;&gt;&lt;property id=&quot;20148&quot; value=&quot;5&quot;/&gt;&lt;property id=&quot;20300&quot; value=&quot;Slide 25 - &amp;quot;Breastfeeding Promotion and Support&amp;quot;&quot;/&gt;&lt;property id=&quot;20307&quot; value=&quot;275&quot;/&gt;&lt;/object&gt;&lt;object type=&quot;3&quot; unique_id=&quot;10023&quot;&gt;&lt;property id=&quot;20148&quot; value=&quot;5&quot;/&gt;&lt;property id=&quot;20300&quot; value=&quot;Slide 26 - &amp;quot;Breastfeeding Promotion and Support &amp;quot;&quot;/&gt;&lt;property id=&quot;20307&quot; value=&quot;283&quot;/&gt;&lt;/object&gt;&lt;object type=&quot;3&quot; unique_id=&quot;10024&quot;&gt;&lt;property id=&quot;20148&quot; value=&quot;5&quot;/&gt;&lt;property id=&quot;20300&quot; value=&quot;Slide 27 - &amp;quot;Breastfeeding Peer Counselor Program&amp;quot;&quot;/&gt;&lt;property id=&quot;20307&quot; value=&quot;281&quot;/&gt;&lt;/object&gt;&lt;object type=&quot;3&quot; unique_id=&quot;10025&quot;&gt;&lt;property id=&quot;20148&quot; value=&quot;5&quot;/&gt;&lt;property id=&quot;20300&quot; value=&quot;Slide 30 - &amp;quot;Community Referrals&amp;quot;&quot;/&gt;&lt;property id=&quot;20307&quot; value=&quot;277&quot;/&gt;&lt;/object&gt;&lt;object type=&quot;3&quot; unique_id=&quot;10026&quot;&gt;&lt;property id=&quot;20148&quot; value=&quot;5&quot;/&gt;&lt;property id=&quot;20300&quot; value=&quot;Slide 8 - &amp;quot;Who is WIC for? &amp;quot;&quot;/&gt;&lt;property id=&quot;20307&quot; value=&quot;261&quot;/&gt;&lt;/object&gt;&lt;object type=&quot;3&quot; unique_id=&quot;10028&quot;&gt;&lt;property id=&quot;20148&quot; value=&quot;5&quot;/&gt;&lt;property id=&quot;20300&quot; value=&quot;Slide 11 - &amp;quot;What happens at WIC?&amp;quot;&quot;/&gt;&lt;property id=&quot;20307&quot; value=&quot;273&quot;/&gt;&lt;/object&gt;&lt;object type=&quot;3&quot; unique_id=&quot;10032&quot;&gt;&lt;property id=&quot;20148&quot; value=&quot;5&quot;/&gt;&lt;property id=&quot;20300&quot; value=&quot;Slide 31 - &amp;quot;Why should you refer clients to WIC?&amp;quot;&quot;/&gt;&lt;property id=&quot;20307&quot; value=&quot;260&quot;/&gt;&lt;/object&gt;&lt;object type=&quot;3&quot; unique_id=&quot;10033&quot;&gt;&lt;property id=&quot;20148&quot; value=&quot;5&quot;/&gt;&lt;property id=&quot;20300&quot; value=&quot;Slide 32 - &amp;quot;Refer Clients to WIC&amp;quot;&quot;/&gt;&lt;property id=&quot;20307&quot; value=&quot;259&quot;/&gt;&lt;/object&gt;&lt;object type=&quot;3&quot; unique_id=&quot;10034&quot;&gt;&lt;property id=&quot;20148&quot; value=&quot;5&quot;/&gt;&lt;property id=&quot;20300&quot; value=&quot;Slide 29 - &amp;quot;Farmers’ Market Nutrition Program&amp;quot;&quot;/&gt;&lt;property id=&quot;20307&quot; value=&quot;282&quot;/&gt;&lt;/object&gt;&lt;object type=&quot;3&quot; unique_id=&quot;15102&quot;&gt;&lt;property id=&quot;20148&quot; value=&quot;5&quot;/&gt;&lt;property id=&quot;20300&quot; value=&quot;Slide 35 - &amp;quot;Thank You!&amp;quot;&quot;/&gt;&lt;property id=&quot;20307&quot; value=&quot;302&quot;/&gt;&lt;/object&gt;&lt;object type=&quot;3&quot; unique_id=&quot;15332&quot;&gt;&lt;property id=&quot;20148&quot; value=&quot;5&quot;/&gt;&lt;property id=&quot;20300&quot; value=&quot;Slide 7 - &amp;quot;Who does WIC serve?&amp;quot;&quot;/&gt;&lt;property id=&quot;20307&quot; value=&quot;303&quot;/&gt;&lt;/object&gt;&lt;object type=&quot;3&quot; unique_id=&quot;15333&quot;&gt;&lt;property id=&quot;20148&quot; value=&quot;5&quot;/&gt;&lt;property id=&quot;20300&quot; value=&quot;Slide 34&quot;/&gt;&lt;property id=&quot;20307&quot; value=&quot;304&quot;/&gt;&lt;/object&gt;&lt;object type=&quot;3&quot; unique_id=&quot;15714&quot;&gt;&lt;property id=&quot;20148&quot; value=&quot;5&quot;/&gt;&lt;property id=&quot;20300&quot; value=&quot;Slide 1 - &amp;quot;Local Agency Outreach Presentation  for Partners&amp;quot;&quot;/&gt;&lt;property id=&quot;20307&quot; value=&quot;306&quot;/&gt;&lt;/object&gt;&lt;object type=&quot;3&quot; unique_id=&quot;15715&quot;&gt;&lt;property id=&quot;20148&quot; value=&quot;5&quot;/&gt;&lt;property id=&quot;20300&quot; value=&quot;Slide 4 - &amp;quot;WIC Fun Facts&amp;quot;&quot;/&gt;&lt;property id=&quot;20307&quot; value=&quot;308&quot;/&gt;&lt;/object&gt;&lt;object type=&quot;3&quot; unique_id=&quot;15716&quot;&gt;&lt;property id=&quot;20148&quot; value=&quot;5&quot;/&gt;&lt;property id=&quot;20300&quot; value=&quot;Slide 6 - &amp;quot;WIC’s Mission&amp;quot;&quot;/&gt;&lt;property id=&quot;20307&quot; value=&quot;307&quot;/&gt;&lt;/object&gt;&lt;object type=&quot;3&quot; unique_id=&quot;15717&quot;&gt;&lt;property id=&quot;20148&quot; value=&quot;5&quot;/&gt;&lt;property id=&quot;20300&quot; value=&quot;Slide 10 - &amp;quot;Citizenship Status&amp;quot;&quot;/&gt;&lt;property id=&quot;20307&quot; value=&quot;305&quot;/&gt;&lt;/object&gt;&lt;object type=&quot;3&quot; unique_id=&quot;15926&quot;&gt;&lt;property id=&quot;20148&quot; value=&quot;5&quot;/&gt;&lt;property id=&quot;20300&quot; value=&quot;Slide 14 - &amp;quot;Children (1-5 years old)&amp;quot;&quot;/&gt;&lt;property id=&quot;20307&quot; value=&quot;309&quot;/&gt;&lt;/object&gt;&lt;object type=&quot;3&quot; unique_id=&quot;16474&quot;&gt;&lt;property id=&quot;20148&quot; value=&quot;5&quot;/&gt;&lt;property id=&quot;20300&quot; value=&quot;Slide 5 - &amp;quot;WIC Overview&amp;quot;&quot;/&gt;&lt;property id=&quot;20307&quot; value=&quot;312&quot;/&gt;&lt;/object&gt;&lt;object type=&quot;3&quot; unique_id=&quot;16475&quot;&gt;&lt;property id=&quot;20148&quot; value=&quot;5&quot;/&gt;&lt;property id=&quot;20300&quot; value=&quot;Slide 33 - &amp;quot;Contact Us!&amp;quot;&quot;/&gt;&lt;property id=&quot;20307&quot; value=&quot;314&quot;/&gt;&lt;/object&gt;&lt;object type=&quot;3&quot; unique_id=&quot;16476&quot;&gt;&lt;property id=&quot;20148&quot; value=&quot;5&quot;/&gt;&lt;property id=&quot;20300&quot; value=&quot;Slide 36 - &amp;quot;WIC Voices&amp;quot;&quot;/&gt;&lt;property id=&quot;20307&quot; value=&quot;313&quot;/&gt;&lt;/object&gt;&lt;object type=&quot;3&quot; unique_id=&quot;16768&quot;&gt;&lt;property id=&quot;20148&quot; value=&quot;5&quot;/&gt;&lt;property id=&quot;20300&quot; value=&quot;Slide 9 - &amp;quot;NC WIC Program Income Guidelines&amp;quot;&quot;/&gt;&lt;property id=&quot;20307&quot; value=&quot;315&quot;/&gt;&lt;/object&gt;&lt;object type=&quot;3&quot; unique_id=&quot;16931&quot;&gt;&lt;property id=&quot;20148&quot; value=&quot;5&quot;/&gt;&lt;property id=&quot;20300&quot; value=&quot;Slide 37&quot;/&gt;&lt;property id=&quot;20307&quot; value=&quot;316&quot;/&gt;&lt;/object&gt;&lt;/object&gt;&lt;object type=&quot;8&quot; unique_id=&quot;10068&quot;&gt;&lt;/object&gt;&lt;/object&gt;&lt;/database&gt;"/>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WA">
  <a:themeElements>
    <a:clrScheme name="Custom 2">
      <a:dk1>
        <a:sysClr val="windowText" lastClr="000000"/>
      </a:dk1>
      <a:lt1>
        <a:sysClr val="window" lastClr="FFFFFF"/>
      </a:lt1>
      <a:dk2>
        <a:srgbClr val="AAAAAA"/>
      </a:dk2>
      <a:lt2>
        <a:srgbClr val="C8C8C8"/>
      </a:lt2>
      <a:accent1>
        <a:srgbClr val="2CB34A"/>
      </a:accent1>
      <a:accent2>
        <a:srgbClr val="A1CD3A"/>
      </a:accent2>
      <a:accent3>
        <a:srgbClr val="2E3192"/>
      </a:accent3>
      <a:accent4>
        <a:srgbClr val="6C54A3"/>
      </a:accent4>
      <a:accent5>
        <a:srgbClr val="EE3439"/>
      </a:accent5>
      <a:accent6>
        <a:srgbClr val="F3716D"/>
      </a:accent6>
      <a:hlink>
        <a:srgbClr val="AAAAAA"/>
      </a:hlink>
      <a:folHlink>
        <a:srgbClr val="C8C8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A" id="{362513DC-6FFC-4CE6-9939-E93C9A571D67}" vid="{D7B13CBF-F67E-4B39-854E-876FB356F8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0" ma:contentTypeDescription="Create a new document." ma:contentTypeScope="" ma:versionID="4c8521bb8f48838ebb5ca8fcfc785260">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cc3b156aef65802edd9d4ee951b978e0"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05047229-63B0-48F4-BF0B-B7A7BD288D12}"/>
</file>

<file path=customXml/itemProps2.xml><?xml version="1.0" encoding="utf-8"?>
<ds:datastoreItem xmlns:ds="http://schemas.openxmlformats.org/officeDocument/2006/customXml" ds:itemID="{32BCC413-12C9-46A6-A70F-CA391F24C433}"/>
</file>

<file path=customXml/itemProps3.xml><?xml version="1.0" encoding="utf-8"?>
<ds:datastoreItem xmlns:ds="http://schemas.openxmlformats.org/officeDocument/2006/customXml" ds:itemID="{11CBD6E0-8BFA-4E75-8C57-91F1A32875F3}"/>
</file>

<file path=docProps/app.xml><?xml version="1.0" encoding="utf-8"?>
<Properties xmlns="http://schemas.openxmlformats.org/officeDocument/2006/extended-properties" xmlns:vt="http://schemas.openxmlformats.org/officeDocument/2006/docPropsVTypes">
  <Template/>
  <TotalTime>9871</TotalTime>
  <Words>4614</Words>
  <Application>Microsoft Office PowerPoint</Application>
  <PresentationFormat>Widescreen</PresentationFormat>
  <Paragraphs>584</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Times New Roman</vt:lpstr>
      <vt:lpstr>Verdana</vt:lpstr>
      <vt:lpstr>WIC Gravur Condensed Black</vt:lpstr>
      <vt:lpstr>Wingdings</vt:lpstr>
      <vt:lpstr>NWA</vt:lpstr>
      <vt:lpstr>Local Agency Outreach Presentation  for Partners</vt:lpstr>
      <vt:lpstr>The North Carolina WIC Program</vt:lpstr>
      <vt:lpstr>What is WIC?</vt:lpstr>
      <vt:lpstr>WIC Fun Facts</vt:lpstr>
      <vt:lpstr>WIC Overview</vt:lpstr>
      <vt:lpstr>WIC’s Mission</vt:lpstr>
      <vt:lpstr>Who does WIC serve?</vt:lpstr>
      <vt:lpstr>Who is WIC for? </vt:lpstr>
      <vt:lpstr>NC WIC Program Income Guidelines</vt:lpstr>
      <vt:lpstr>Citizenship Status</vt:lpstr>
      <vt:lpstr>What happens at WIC?</vt:lpstr>
      <vt:lpstr>What does WIC provide?</vt:lpstr>
      <vt:lpstr>Healthy Foods – Food Packages</vt:lpstr>
      <vt:lpstr>Children (1-5 years old)</vt:lpstr>
      <vt:lpstr>Pregnant Woman or          Partially Breastfeeding</vt:lpstr>
      <vt:lpstr>Fully Breastfeeding Women</vt:lpstr>
      <vt:lpstr>Postpartum Women</vt:lpstr>
      <vt:lpstr>Additional Types of Milk Available</vt:lpstr>
      <vt:lpstr>Possible Milk Substitutions</vt:lpstr>
      <vt:lpstr>Whole Grain Options</vt:lpstr>
      <vt:lpstr>Fully Breastfed Infant</vt:lpstr>
      <vt:lpstr>Infants Receiving Formula</vt:lpstr>
      <vt:lpstr>Exempt Infant Formulas &amp; WIC-Eligible Nutritionals</vt:lpstr>
      <vt:lpstr>Shopping for Healthy Foods</vt:lpstr>
      <vt:lpstr>Breastfeeding Promotion and Support</vt:lpstr>
      <vt:lpstr>Breastfeeding Promotion and Support </vt:lpstr>
      <vt:lpstr>Breastfeeding Peer Counselor Program</vt:lpstr>
      <vt:lpstr>Nutrition Education</vt:lpstr>
      <vt:lpstr>Farmers’ Market Nutrition Program</vt:lpstr>
      <vt:lpstr>Community Referrals</vt:lpstr>
      <vt:lpstr>Why should you refer clients to WIC?</vt:lpstr>
      <vt:lpstr>Refer Clients to WIC</vt:lpstr>
      <vt:lpstr>Contact Us!</vt:lpstr>
      <vt:lpstr>PowerPoint Presentation</vt:lpstr>
      <vt:lpstr>Thank You!</vt:lpstr>
      <vt:lpstr>WIC Voices</vt:lpstr>
      <vt:lpstr>PowerPoint Presentation</vt:lpstr>
    </vt:vector>
  </TitlesOfParts>
  <Company>DPH/NC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North Carolina WIC Program</dc:title>
  <dc:creator>Amanda Orfitelli</dc:creator>
  <cp:lastModifiedBy>Hale, Coleman M</cp:lastModifiedBy>
  <cp:revision>357</cp:revision>
  <cp:lastPrinted>2018-08-07T19:17:28Z</cp:lastPrinted>
  <dcterms:created xsi:type="dcterms:W3CDTF">2010-08-13T20:09:31Z</dcterms:created>
  <dcterms:modified xsi:type="dcterms:W3CDTF">2022-06-21T15:47:13Z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D2D50D98-93E4-4009-B066-BDD15869300F</vt:lpwstr>
  </property>
  <property fmtid="{D5CDD505-2E9C-101B-9397-08002B2CF9AE}" pid="3" name="ArticulatePath">
    <vt:lpwstr>NC-WIC-ProgramOutreachPresentation2019-FINAL</vt:lpwstr>
  </property>
  <property fmtid="{D5CDD505-2E9C-101B-9397-08002B2CF9AE}" pid="4" name="ContentTypeId">
    <vt:lpwstr>0x010100F12C09B41AB7DC4A977AEE3A22FF7710</vt:lpwstr>
  </property>
</Properties>
</file>