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92" r:id="rId5"/>
    <p:sldMasterId id="2147483761" r:id="rId6"/>
    <p:sldMasterId id="2147483776" r:id="rId7"/>
    <p:sldMasterId id="2147483808" r:id="rId8"/>
    <p:sldMasterId id="2147483823" r:id="rId9"/>
  </p:sldMasterIdLst>
  <p:notesMasterIdLst>
    <p:notesMasterId r:id="rId87"/>
  </p:notesMasterIdLst>
  <p:handoutMasterIdLst>
    <p:handoutMasterId r:id="rId88"/>
  </p:handoutMasterIdLst>
  <p:sldIdLst>
    <p:sldId id="461" r:id="rId10"/>
    <p:sldId id="8437" r:id="rId11"/>
    <p:sldId id="8431" r:id="rId12"/>
    <p:sldId id="463" r:id="rId13"/>
    <p:sldId id="8442" r:id="rId14"/>
    <p:sldId id="489" r:id="rId15"/>
    <p:sldId id="490" r:id="rId16"/>
    <p:sldId id="493" r:id="rId17"/>
    <p:sldId id="485" r:id="rId18"/>
    <p:sldId id="494" r:id="rId19"/>
    <p:sldId id="495" r:id="rId20"/>
    <p:sldId id="496" r:id="rId21"/>
    <p:sldId id="492" r:id="rId22"/>
    <p:sldId id="8433" r:id="rId23"/>
    <p:sldId id="2147478919" r:id="rId24"/>
    <p:sldId id="2147478920" r:id="rId25"/>
    <p:sldId id="2147478921" r:id="rId26"/>
    <p:sldId id="2147478922" r:id="rId27"/>
    <p:sldId id="2147478923" r:id="rId28"/>
    <p:sldId id="2147478924" r:id="rId29"/>
    <p:sldId id="8475" r:id="rId30"/>
    <p:sldId id="2147478915" r:id="rId31"/>
    <p:sldId id="2147478916" r:id="rId32"/>
    <p:sldId id="2147478917" r:id="rId33"/>
    <p:sldId id="2147478918" r:id="rId34"/>
    <p:sldId id="513" r:id="rId35"/>
    <p:sldId id="514" r:id="rId36"/>
    <p:sldId id="516" r:id="rId37"/>
    <p:sldId id="527" r:id="rId38"/>
    <p:sldId id="528" r:id="rId39"/>
    <p:sldId id="520" r:id="rId40"/>
    <p:sldId id="525" r:id="rId41"/>
    <p:sldId id="523" r:id="rId42"/>
    <p:sldId id="530" r:id="rId43"/>
    <p:sldId id="524" r:id="rId44"/>
    <p:sldId id="475" r:id="rId45"/>
    <p:sldId id="522" r:id="rId46"/>
    <p:sldId id="517" r:id="rId47"/>
    <p:sldId id="518" r:id="rId48"/>
    <p:sldId id="8440" r:id="rId49"/>
    <p:sldId id="257" r:id="rId50"/>
    <p:sldId id="258" r:id="rId51"/>
    <p:sldId id="2147478908" r:id="rId52"/>
    <p:sldId id="2147478904" r:id="rId53"/>
    <p:sldId id="260" r:id="rId54"/>
    <p:sldId id="2147478910" r:id="rId55"/>
    <p:sldId id="345" r:id="rId56"/>
    <p:sldId id="2147478909" r:id="rId57"/>
    <p:sldId id="2147478906" r:id="rId58"/>
    <p:sldId id="2147478911" r:id="rId59"/>
    <p:sldId id="2147478903" r:id="rId60"/>
    <p:sldId id="2147171144" r:id="rId61"/>
    <p:sldId id="2147171125" r:id="rId62"/>
    <p:sldId id="2147472227" r:id="rId63"/>
    <p:sldId id="2147171165" r:id="rId64"/>
    <p:sldId id="2147171176" r:id="rId65"/>
    <p:sldId id="2147478901" r:id="rId66"/>
    <p:sldId id="2147171129" r:id="rId67"/>
    <p:sldId id="2147478902" r:id="rId68"/>
    <p:sldId id="2147478912" r:id="rId69"/>
    <p:sldId id="286" r:id="rId70"/>
    <p:sldId id="2147478913" r:id="rId71"/>
    <p:sldId id="2147478914" r:id="rId72"/>
    <p:sldId id="259" r:id="rId73"/>
    <p:sldId id="292" r:id="rId74"/>
    <p:sldId id="265" r:id="rId75"/>
    <p:sldId id="293" r:id="rId76"/>
    <p:sldId id="277" r:id="rId77"/>
    <p:sldId id="278" r:id="rId78"/>
    <p:sldId id="305" r:id="rId79"/>
    <p:sldId id="307" r:id="rId80"/>
    <p:sldId id="306" r:id="rId81"/>
    <p:sldId id="308" r:id="rId82"/>
    <p:sldId id="309" r:id="rId83"/>
    <p:sldId id="310" r:id="rId84"/>
    <p:sldId id="8441" r:id="rId85"/>
    <p:sldId id="811" r:id="rId86"/>
  </p:sldIdLst>
  <p:sldSz cx="9144000" cy="6858000" type="screen4x3"/>
  <p:notesSz cx="7010400" cy="92964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149CE8-74A7-96E4-5287-49800FC067A3}" name="Smith, Sara J" initials="SJS" userId="Smith, Sara J"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3D5"/>
    <a:srgbClr val="002060"/>
    <a:srgbClr val="17375E"/>
    <a:srgbClr val="003B70"/>
    <a:srgbClr val="7CA3DD"/>
    <a:srgbClr val="568AA4"/>
    <a:srgbClr val="94B6C7"/>
    <a:srgbClr val="657E32"/>
    <a:srgbClr val="E9F0F3"/>
    <a:srgbClr val="DBE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4" autoAdjust="0"/>
    <p:restoredTop sz="95777" autoAdjust="0"/>
  </p:normalViewPr>
  <p:slideViewPr>
    <p:cSldViewPr snapToGrid="0">
      <p:cViewPr varScale="1">
        <p:scale>
          <a:sx n="118" d="100"/>
          <a:sy n="118" d="100"/>
        </p:scale>
        <p:origin x="1958" y="101"/>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69" d="100"/>
          <a:sy n="69" d="100"/>
        </p:scale>
        <p:origin x="323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600" baseline="0" dirty="0">
                <a:solidFill>
                  <a:schemeClr val="tx1"/>
                </a:solidFill>
                <a:latin typeface="+mn-lt"/>
                <a:cs typeface="Calibri" panose="020F0502020204030204" pitchFamily="34" charset="0"/>
              </a:rPr>
              <a:t>North Carolina</a:t>
            </a:r>
          </a:p>
          <a:p>
            <a:pPr>
              <a:defRPr sz="1600">
                <a:solidFill>
                  <a:schemeClr val="tx1"/>
                </a:solidFill>
                <a:latin typeface="Calibri" panose="020F0502020204030204" pitchFamily="34" charset="0"/>
                <a:cs typeface="Calibri" panose="020F0502020204030204" pitchFamily="34" charset="0"/>
              </a:defRPr>
            </a:pPr>
            <a:r>
              <a:rPr lang="en-US" sz="1600" b="0" i="0" u="none" strike="noStrike" kern="1200" spc="0" baseline="0" dirty="0">
                <a:solidFill>
                  <a:schemeClr val="tx1"/>
                </a:solidFill>
                <a:latin typeface="+mn-lt"/>
                <a:cs typeface="Calibri" panose="020F0502020204030204" pitchFamily="34" charset="0"/>
              </a:rPr>
              <a:t>2024 projections based on Jan-Sept</a:t>
            </a:r>
            <a:endParaRPr lang="en-US" sz="1600" dirty="0">
              <a:solidFill>
                <a:schemeClr val="tx1"/>
              </a:solidFill>
              <a:latin typeface="+mn-lt"/>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174552360933202"/>
          <c:y val="0.13154699803149605"/>
          <c:w val="0.78202454977749347"/>
          <c:h val="0.74078592519685038"/>
        </c:manualLayout>
      </c:layout>
      <c:lineChart>
        <c:grouping val="standard"/>
        <c:varyColors val="0"/>
        <c:ser>
          <c:idx val="0"/>
          <c:order val="0"/>
          <c:tx>
            <c:strRef>
              <c:f>Sheet1!$A$2</c:f>
              <c:strCache>
                <c:ptCount val="1"/>
                <c:pt idx="0">
                  <c:v>Women</c:v>
                </c:pt>
              </c:strCache>
            </c:strRef>
          </c:tx>
          <c:spPr>
            <a:ln w="28575" cap="rnd">
              <a:solidFill>
                <a:schemeClr val="accent1"/>
              </a:solidFill>
              <a:round/>
            </a:ln>
            <a:effectLst/>
          </c:spPr>
          <c:marker>
            <c:symbol val="none"/>
          </c:marker>
          <c:dPt>
            <c:idx val="12"/>
            <c:marker>
              <c:symbol val="none"/>
            </c:marker>
            <c:bubble3D val="0"/>
            <c:spPr>
              <a:ln w="28575" cap="rnd">
                <a:solidFill>
                  <a:schemeClr val="accent1"/>
                </a:solidFill>
                <a:prstDash val="dash"/>
                <a:round/>
              </a:ln>
              <a:effectLst/>
            </c:spPr>
            <c:extLst>
              <c:ext xmlns:c16="http://schemas.microsoft.com/office/drawing/2014/chart" uri="{C3380CC4-5D6E-409C-BE32-E72D297353CC}">
                <c16:uniqueId val="{00000001-472F-47C7-8C6A-2EC650A11E28}"/>
              </c:ext>
            </c:extLst>
          </c:dPt>
          <c:dLbls>
            <c:dLbl>
              <c:idx val="12"/>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472F-47C7-8C6A-2EC650A11E2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Sheet1!$B$1:$N$1</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 projected</c:v>
                </c:pt>
              </c:strCache>
            </c:strRef>
          </c:cat>
          <c:val>
            <c:numRef>
              <c:f>Sheet1!$B$2:$N$2</c:f>
              <c:numCache>
                <c:formatCode>General</c:formatCode>
                <c:ptCount val="13"/>
                <c:pt idx="0">
                  <c:v>199</c:v>
                </c:pt>
                <c:pt idx="1">
                  <c:v>275</c:v>
                </c:pt>
                <c:pt idx="2">
                  <c:v>312</c:v>
                </c:pt>
                <c:pt idx="3">
                  <c:v>394</c:v>
                </c:pt>
                <c:pt idx="4">
                  <c:v>461</c:v>
                </c:pt>
                <c:pt idx="5">
                  <c:v>522</c:v>
                </c:pt>
                <c:pt idx="6">
                  <c:v>636</c:v>
                </c:pt>
                <c:pt idx="7">
                  <c:v>731</c:v>
                </c:pt>
                <c:pt idx="8">
                  <c:v>747</c:v>
                </c:pt>
                <c:pt idx="9">
                  <c:v>1124</c:v>
                </c:pt>
                <c:pt idx="10">
                  <c:v>1597</c:v>
                </c:pt>
                <c:pt idx="11">
                  <c:v>1882</c:v>
                </c:pt>
                <c:pt idx="12">
                  <c:v>1937.6</c:v>
                </c:pt>
              </c:numCache>
            </c:numRef>
          </c:val>
          <c:smooth val="0"/>
          <c:extLst>
            <c:ext xmlns:c16="http://schemas.microsoft.com/office/drawing/2014/chart" uri="{C3380CC4-5D6E-409C-BE32-E72D297353CC}">
              <c16:uniqueId val="{00000000-2666-4201-A20C-1C11434C03ED}"/>
            </c:ext>
          </c:extLst>
        </c:ser>
        <c:ser>
          <c:idx val="1"/>
          <c:order val="1"/>
          <c:tx>
            <c:strRef>
              <c:f>Sheet1!$A$3</c:f>
              <c:strCache>
                <c:ptCount val="1"/>
                <c:pt idx="0">
                  <c:v>MSWO</c:v>
                </c:pt>
              </c:strCache>
            </c:strRef>
          </c:tx>
          <c:spPr>
            <a:ln w="28575" cap="rnd">
              <a:solidFill>
                <a:schemeClr val="accent2"/>
              </a:solidFill>
              <a:round/>
            </a:ln>
            <a:effectLst/>
          </c:spPr>
          <c:marker>
            <c:symbol val="none"/>
          </c:marker>
          <c:dPt>
            <c:idx val="12"/>
            <c:marker>
              <c:symbol val="none"/>
            </c:marker>
            <c:bubble3D val="0"/>
            <c:spPr>
              <a:ln w="28575" cap="rnd">
                <a:solidFill>
                  <a:schemeClr val="accent2"/>
                </a:solidFill>
                <a:prstDash val="dash"/>
                <a:round/>
              </a:ln>
              <a:effectLst/>
            </c:spPr>
            <c:extLst>
              <c:ext xmlns:c16="http://schemas.microsoft.com/office/drawing/2014/chart" uri="{C3380CC4-5D6E-409C-BE32-E72D297353CC}">
                <c16:uniqueId val="{00000002-472F-47C7-8C6A-2EC650A11E28}"/>
              </c:ext>
            </c:extLst>
          </c:dPt>
          <c:dLbls>
            <c:dLbl>
              <c:idx val="12"/>
              <c:layout>
                <c:manualLayout>
                  <c:x val="-2.2746375938132958E-3"/>
                  <c:y val="6.0529283304689069E-2"/>
                </c:manualLayout>
              </c:layout>
              <c:tx>
                <c:rich>
                  <a:bodyPr/>
                  <a:lstStyle/>
                  <a:p>
                    <a:r>
                      <a:rPr lang="en-US" dirty="0"/>
                      <a:t>Men/Sex with women</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72F-47C7-8C6A-2EC650A11E2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Sheet1!$B$1:$N$1</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 projected</c:v>
                </c:pt>
              </c:strCache>
            </c:strRef>
          </c:cat>
          <c:val>
            <c:numRef>
              <c:f>Sheet1!$B$3:$N$3</c:f>
              <c:numCache>
                <c:formatCode>General</c:formatCode>
                <c:ptCount val="13"/>
                <c:pt idx="0">
                  <c:v>118</c:v>
                </c:pt>
                <c:pt idx="1">
                  <c:v>197</c:v>
                </c:pt>
                <c:pt idx="2">
                  <c:v>290</c:v>
                </c:pt>
                <c:pt idx="3">
                  <c:v>377</c:v>
                </c:pt>
                <c:pt idx="4">
                  <c:v>412</c:v>
                </c:pt>
                <c:pt idx="5">
                  <c:v>493</c:v>
                </c:pt>
                <c:pt idx="6">
                  <c:v>506</c:v>
                </c:pt>
                <c:pt idx="7">
                  <c:v>543</c:v>
                </c:pt>
                <c:pt idx="8">
                  <c:v>548</c:v>
                </c:pt>
                <c:pt idx="9">
                  <c:v>884</c:v>
                </c:pt>
                <c:pt idx="10">
                  <c:v>1270</c:v>
                </c:pt>
                <c:pt idx="11">
                  <c:v>1463</c:v>
                </c:pt>
                <c:pt idx="12">
                  <c:v>1517.6</c:v>
                </c:pt>
              </c:numCache>
            </c:numRef>
          </c:val>
          <c:smooth val="0"/>
          <c:extLst>
            <c:ext xmlns:c16="http://schemas.microsoft.com/office/drawing/2014/chart" uri="{C3380CC4-5D6E-409C-BE32-E72D297353CC}">
              <c16:uniqueId val="{00000001-2666-4201-A20C-1C11434C03ED}"/>
            </c:ext>
          </c:extLst>
        </c:ser>
        <c:ser>
          <c:idx val="2"/>
          <c:order val="2"/>
          <c:tx>
            <c:strRef>
              <c:f>Sheet1!$A$4</c:f>
              <c:strCache>
                <c:ptCount val="1"/>
                <c:pt idx="0">
                  <c:v>MSMW</c:v>
                </c:pt>
              </c:strCache>
            </c:strRef>
          </c:tx>
          <c:spPr>
            <a:ln w="28575" cap="rnd">
              <a:solidFill>
                <a:schemeClr val="accent3"/>
              </a:solidFill>
              <a:round/>
            </a:ln>
            <a:effectLst/>
          </c:spPr>
          <c:marker>
            <c:symbol val="none"/>
          </c:marker>
          <c:dPt>
            <c:idx val="12"/>
            <c:marker>
              <c:symbol val="none"/>
            </c:marker>
            <c:bubble3D val="0"/>
            <c:spPr>
              <a:ln w="28575" cap="rnd">
                <a:solidFill>
                  <a:schemeClr val="accent3"/>
                </a:solidFill>
                <a:prstDash val="dash"/>
                <a:round/>
              </a:ln>
              <a:effectLst/>
            </c:spPr>
            <c:extLst>
              <c:ext xmlns:c16="http://schemas.microsoft.com/office/drawing/2014/chart" uri="{C3380CC4-5D6E-409C-BE32-E72D297353CC}">
                <c16:uniqueId val="{00000003-472F-47C7-8C6A-2EC650A11E28}"/>
              </c:ext>
            </c:extLst>
          </c:dPt>
          <c:dLbls>
            <c:dLbl>
              <c:idx val="12"/>
              <c:layout>
                <c:manualLayout>
                  <c:x val="-3.9806157891729761E-2"/>
                  <c:y val="-9.9268024619690309E-2"/>
                </c:manualLayout>
              </c:layout>
              <c:tx>
                <c:rich>
                  <a:bodyPr/>
                  <a:lstStyle/>
                  <a:p>
                    <a:r>
                      <a:rPr lang="en-US" dirty="0"/>
                      <a:t>Men/Sex</a:t>
                    </a:r>
                    <a:r>
                      <a:rPr lang="en-US" baseline="0" dirty="0"/>
                      <a:t> with men and women</a:t>
                    </a:r>
                    <a:endParaRPr lang="en-US" dirty="0"/>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72F-47C7-8C6A-2EC650A11E2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Sheet1!$B$1:$N$1</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 projected</c:v>
                </c:pt>
              </c:strCache>
            </c:strRef>
          </c:cat>
          <c:val>
            <c:numRef>
              <c:f>Sheet1!$B$4:$N$4</c:f>
              <c:numCache>
                <c:formatCode>General</c:formatCode>
                <c:ptCount val="13"/>
                <c:pt idx="0">
                  <c:v>82</c:v>
                </c:pt>
                <c:pt idx="1">
                  <c:v>58</c:v>
                </c:pt>
                <c:pt idx="2">
                  <c:v>107</c:v>
                </c:pt>
                <c:pt idx="3">
                  <c:v>172</c:v>
                </c:pt>
                <c:pt idx="4">
                  <c:v>251</c:v>
                </c:pt>
                <c:pt idx="5">
                  <c:v>149</c:v>
                </c:pt>
                <c:pt idx="6">
                  <c:v>94</c:v>
                </c:pt>
                <c:pt idx="7">
                  <c:v>110</c:v>
                </c:pt>
                <c:pt idx="8">
                  <c:v>130</c:v>
                </c:pt>
                <c:pt idx="9">
                  <c:v>156</c:v>
                </c:pt>
                <c:pt idx="10">
                  <c:v>179</c:v>
                </c:pt>
                <c:pt idx="11">
                  <c:v>180</c:v>
                </c:pt>
                <c:pt idx="12">
                  <c:v>162.40000000000003</c:v>
                </c:pt>
              </c:numCache>
            </c:numRef>
          </c:val>
          <c:smooth val="0"/>
          <c:extLst>
            <c:ext xmlns:c16="http://schemas.microsoft.com/office/drawing/2014/chart" uri="{C3380CC4-5D6E-409C-BE32-E72D297353CC}">
              <c16:uniqueId val="{00000002-2666-4201-A20C-1C11434C03ED}"/>
            </c:ext>
          </c:extLst>
        </c:ser>
        <c:ser>
          <c:idx val="3"/>
          <c:order val="3"/>
          <c:tx>
            <c:strRef>
              <c:f>Sheet1!$A$5</c:f>
              <c:strCache>
                <c:ptCount val="1"/>
                <c:pt idx="0">
                  <c:v>MSMO</c:v>
                </c:pt>
              </c:strCache>
            </c:strRef>
          </c:tx>
          <c:spPr>
            <a:ln w="28575" cap="rnd">
              <a:solidFill>
                <a:schemeClr val="accent4"/>
              </a:solidFill>
              <a:round/>
            </a:ln>
            <a:effectLst/>
          </c:spPr>
          <c:marker>
            <c:symbol val="none"/>
          </c:marker>
          <c:dPt>
            <c:idx val="12"/>
            <c:marker>
              <c:symbol val="none"/>
            </c:marker>
            <c:bubble3D val="0"/>
            <c:spPr>
              <a:ln w="28575" cap="rnd">
                <a:solidFill>
                  <a:schemeClr val="accent4"/>
                </a:solidFill>
                <a:prstDash val="dash"/>
                <a:round/>
              </a:ln>
              <a:effectLst/>
            </c:spPr>
            <c:extLst>
              <c:ext xmlns:c16="http://schemas.microsoft.com/office/drawing/2014/chart" uri="{C3380CC4-5D6E-409C-BE32-E72D297353CC}">
                <c16:uniqueId val="{00000000-472F-47C7-8C6A-2EC650A11E28}"/>
              </c:ext>
            </c:extLst>
          </c:dPt>
          <c:dLbls>
            <c:dLbl>
              <c:idx val="12"/>
              <c:layout>
                <c:manualLayout>
                  <c:x val="1.7493313743270698E-2"/>
                  <c:y val="-1.4527027993125443E-2"/>
                </c:manualLayout>
              </c:layout>
              <c:tx>
                <c:rich>
                  <a:bodyPr/>
                  <a:lstStyle/>
                  <a:p>
                    <a:r>
                      <a:rPr lang="en-US" dirty="0"/>
                      <a:t>Men/Sex with men</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72F-47C7-8C6A-2EC650A11E2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Sheet1!$B$1:$N$1</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 projected</c:v>
                </c:pt>
              </c:strCache>
            </c:strRef>
          </c:cat>
          <c:val>
            <c:numRef>
              <c:f>Sheet1!$B$5:$N$5</c:f>
              <c:numCache>
                <c:formatCode>General</c:formatCode>
                <c:ptCount val="13"/>
                <c:pt idx="0">
                  <c:v>317</c:v>
                </c:pt>
                <c:pt idx="1">
                  <c:v>439</c:v>
                </c:pt>
                <c:pt idx="2">
                  <c:v>732</c:v>
                </c:pt>
                <c:pt idx="3">
                  <c:v>1269</c:v>
                </c:pt>
                <c:pt idx="4">
                  <c:v>1139</c:v>
                </c:pt>
                <c:pt idx="5">
                  <c:v>1232</c:v>
                </c:pt>
                <c:pt idx="6">
                  <c:v>1239</c:v>
                </c:pt>
                <c:pt idx="7">
                  <c:v>1352</c:v>
                </c:pt>
                <c:pt idx="8">
                  <c:v>1391</c:v>
                </c:pt>
                <c:pt idx="9">
                  <c:v>1636</c:v>
                </c:pt>
                <c:pt idx="10">
                  <c:v>2031</c:v>
                </c:pt>
                <c:pt idx="11">
                  <c:v>1736</c:v>
                </c:pt>
                <c:pt idx="12">
                  <c:v>1653.4</c:v>
                </c:pt>
              </c:numCache>
            </c:numRef>
          </c:val>
          <c:smooth val="0"/>
          <c:extLst>
            <c:ext xmlns:c16="http://schemas.microsoft.com/office/drawing/2014/chart" uri="{C3380CC4-5D6E-409C-BE32-E72D297353CC}">
              <c16:uniqueId val="{00000003-2666-4201-A20C-1C11434C03ED}"/>
            </c:ext>
          </c:extLst>
        </c:ser>
        <c:ser>
          <c:idx val="5"/>
          <c:order val="4"/>
          <c:tx>
            <c:strRef>
              <c:f>Sheet1!$A$7</c:f>
              <c:strCache>
                <c:ptCount val="1"/>
                <c:pt idx="0">
                  <c:v>Trans</c:v>
                </c:pt>
              </c:strCache>
            </c:strRef>
          </c:tx>
          <c:spPr>
            <a:ln w="28575" cap="rnd">
              <a:solidFill>
                <a:schemeClr val="accent6"/>
              </a:solidFill>
              <a:round/>
            </a:ln>
            <a:effectLst/>
          </c:spPr>
          <c:marker>
            <c:symbol val="none"/>
          </c:marker>
          <c:dLbls>
            <c:dLbl>
              <c:idx val="12"/>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0FAB-430B-866B-4F5B74436F0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Sheet1!$B$1:$N$1</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 projected</c:v>
                </c:pt>
              </c:strCache>
            </c:strRef>
          </c:cat>
          <c:val>
            <c:numRef>
              <c:f>Sheet1!$B$7:$N$7</c:f>
              <c:numCache>
                <c:formatCode>General</c:formatCode>
                <c:ptCount val="13"/>
                <c:pt idx="0">
                  <c:v>1</c:v>
                </c:pt>
                <c:pt idx="1">
                  <c:v>1</c:v>
                </c:pt>
                <c:pt idx="2">
                  <c:v>3</c:v>
                </c:pt>
                <c:pt idx="3">
                  <c:v>8</c:v>
                </c:pt>
                <c:pt idx="4">
                  <c:v>21</c:v>
                </c:pt>
                <c:pt idx="5">
                  <c:v>22</c:v>
                </c:pt>
                <c:pt idx="6">
                  <c:v>37</c:v>
                </c:pt>
                <c:pt idx="7">
                  <c:v>40</c:v>
                </c:pt>
                <c:pt idx="8">
                  <c:v>35</c:v>
                </c:pt>
                <c:pt idx="9">
                  <c:v>64</c:v>
                </c:pt>
                <c:pt idx="10">
                  <c:v>94</c:v>
                </c:pt>
                <c:pt idx="11">
                  <c:v>92</c:v>
                </c:pt>
                <c:pt idx="12">
                  <c:v>79.8</c:v>
                </c:pt>
              </c:numCache>
            </c:numRef>
          </c:val>
          <c:smooth val="0"/>
          <c:extLst>
            <c:ext xmlns:c16="http://schemas.microsoft.com/office/drawing/2014/chart" uri="{C3380CC4-5D6E-409C-BE32-E72D297353CC}">
              <c16:uniqueId val="{0000000A-0FAB-430B-866B-4F5B74436F0A}"/>
            </c:ext>
          </c:extLst>
        </c:ser>
        <c:dLbls>
          <c:showLegendKey val="0"/>
          <c:showVal val="0"/>
          <c:showCatName val="0"/>
          <c:showSerName val="0"/>
          <c:showPercent val="0"/>
          <c:showBubbleSize val="0"/>
        </c:dLbls>
        <c:smooth val="0"/>
        <c:axId val="722176816"/>
        <c:axId val="722175016"/>
      </c:lineChart>
      <c:catAx>
        <c:axId val="72217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2175016"/>
        <c:crosses val="autoZero"/>
        <c:auto val="1"/>
        <c:lblAlgn val="ctr"/>
        <c:lblOffset val="100"/>
        <c:noMultiLvlLbl val="0"/>
      </c:catAx>
      <c:valAx>
        <c:axId val="72217501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people</a:t>
                </a:r>
              </a:p>
            </c:rich>
          </c:tx>
          <c:layout>
            <c:manualLayout>
              <c:xMode val="edge"/>
              <c:yMode val="edge"/>
              <c:x val="5.7859251762432291E-3"/>
              <c:y val="0.307406929151311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2176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Women with Syphilis, North Carolina </a:t>
            </a:r>
          </a:p>
          <a:p>
            <a:pPr>
              <a:defRPr/>
            </a:pPr>
            <a:r>
              <a:rPr lang="en-US" dirty="0"/>
              <a:t>2023</a:t>
            </a:r>
          </a:p>
        </c:rich>
      </c:tx>
      <c:layout>
        <c:manualLayout>
          <c:xMode val="edge"/>
          <c:yMode val="edge"/>
          <c:x val="0.58922809541860821"/>
          <c:y val="0.850781197663558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4067246456260798"/>
          <c:y val="0.12669185982456574"/>
          <c:w val="0.4593275577287475"/>
          <c:h val="0.68354412625835836"/>
        </c:manualLayout>
      </c:layout>
      <c:pieChart>
        <c:varyColors val="1"/>
        <c:ser>
          <c:idx val="0"/>
          <c:order val="0"/>
          <c:tx>
            <c:strRef>
              <c:f>Sheet1!$B$1</c:f>
              <c:strCache>
                <c:ptCount val="1"/>
                <c:pt idx="0">
                  <c:v>Number of people with syphilis</c:v>
                </c:pt>
              </c:strCache>
            </c:strRef>
          </c:tx>
          <c:explosion val="6"/>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8136-49BC-8B0A-D78F799B0C57}"/>
              </c:ext>
            </c:extLst>
          </c:dPt>
          <c:dPt>
            <c:idx val="1"/>
            <c:bubble3D val="0"/>
            <c:spPr>
              <a:solidFill>
                <a:srgbClr val="FF9933"/>
              </a:solidFill>
              <a:ln w="19050">
                <a:solidFill>
                  <a:schemeClr val="lt1"/>
                </a:solidFill>
              </a:ln>
              <a:effectLst/>
            </c:spPr>
            <c:extLst>
              <c:ext xmlns:c16="http://schemas.microsoft.com/office/drawing/2014/chart" uri="{C3380CC4-5D6E-409C-BE32-E72D297353CC}">
                <c16:uniqueId val="{00000003-8136-49BC-8B0A-D78F799B0C57}"/>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8136-49BC-8B0A-D78F799B0C57}"/>
              </c:ext>
            </c:extLst>
          </c:dPt>
          <c:dLbls>
            <c:dLbl>
              <c:idx val="0"/>
              <c:layout>
                <c:manualLayout>
                  <c:x val="-0.36650286736002985"/>
                  <c:y val="-0.1444061796009978"/>
                </c:manualLayout>
              </c:layout>
              <c:showLegendKey val="0"/>
              <c:showVal val="1"/>
              <c:showCatName val="1"/>
              <c:showSerName val="0"/>
              <c:showPercent val="0"/>
              <c:showBubbleSize val="0"/>
              <c:extLst>
                <c:ext xmlns:c15="http://schemas.microsoft.com/office/drawing/2012/chart" uri="{CE6537A1-D6FC-4f65-9D91-7224C49458BB}">
                  <c15:layout>
                    <c:manualLayout>
                      <c:w val="0.22975490178635158"/>
                      <c:h val="0.22407429723952405"/>
                    </c:manualLayout>
                  </c15:layout>
                </c:ext>
                <c:ext xmlns:c16="http://schemas.microsoft.com/office/drawing/2014/chart" uri="{C3380CC4-5D6E-409C-BE32-E72D297353CC}">
                  <c16:uniqueId val="{00000001-8136-49BC-8B0A-D78F799B0C57}"/>
                </c:ext>
              </c:extLst>
            </c:dLbl>
            <c:dLbl>
              <c:idx val="1"/>
              <c:layout>
                <c:manualLayout>
                  <c:x val="-4.2131887467448288E-2"/>
                  <c:y val="0.18515614633635907"/>
                </c:manualLayout>
              </c:layout>
              <c:tx>
                <c:rich>
                  <a:bodyPr/>
                  <a:lstStyle/>
                  <a:p>
                    <a:fld id="{687C9C5A-DAD6-4B08-A223-2E51DBAFACEE}" type="CATEGORYNAME">
                      <a:rPr lang="en-US"/>
                      <a:pPr/>
                      <a:t>[CATEGORY NAME]</a:t>
                    </a:fld>
                    <a:r>
                      <a:rPr lang="en-US" baseline="0" dirty="0"/>
                      <a:t>, 177</a:t>
                    </a:r>
                  </a:p>
                </c:rich>
              </c:tx>
              <c:showLegendKey val="0"/>
              <c:showVal val="1"/>
              <c:showCatName val="1"/>
              <c:showSerName val="0"/>
              <c:showPercent val="0"/>
              <c:showBubbleSize val="0"/>
              <c:extLst>
                <c:ext xmlns:c15="http://schemas.microsoft.com/office/drawing/2012/chart" uri="{CE6537A1-D6FC-4f65-9D91-7224C49458BB}">
                  <c15:layout>
                    <c:manualLayout>
                      <c:w val="0.34797256494182705"/>
                      <c:h val="0.29631254328786022"/>
                    </c:manualLayout>
                  </c15:layout>
                  <c15:dlblFieldTable/>
                  <c15:showDataLabelsRange val="0"/>
                </c:ext>
                <c:ext xmlns:c16="http://schemas.microsoft.com/office/drawing/2014/chart" uri="{C3380CC4-5D6E-409C-BE32-E72D297353CC}">
                  <c16:uniqueId val="{00000003-8136-49BC-8B0A-D78F799B0C57}"/>
                </c:ext>
              </c:extLst>
            </c:dLbl>
            <c:dLbl>
              <c:idx val="2"/>
              <c:layout>
                <c:manualLayout>
                  <c:x val="0.17697697529614401"/>
                  <c:y val="-4.9889271653543307E-3"/>
                </c:manualLayout>
              </c:layout>
              <c:tx>
                <c:rich>
                  <a:bodyPr/>
                  <a:lstStyle/>
                  <a:p>
                    <a:fld id="{AA838A96-465D-4A74-98FB-4737F1CCAF07}" type="CATEGORYNAME">
                      <a:rPr lang="en-US"/>
                      <a:pPr/>
                      <a:t>[CATEGORY NAME]</a:t>
                    </a:fld>
                    <a:r>
                      <a:rPr lang="en-US" baseline="0" dirty="0"/>
                      <a:t>, 72</a:t>
                    </a:r>
                  </a:p>
                </c:rich>
              </c:tx>
              <c:showLegendKey val="0"/>
              <c:showVal val="1"/>
              <c:showCatName val="1"/>
              <c:showSerName val="0"/>
              <c:showPercent val="0"/>
              <c:showBubbleSize val="0"/>
              <c:extLst>
                <c:ext xmlns:c15="http://schemas.microsoft.com/office/drawing/2012/chart" uri="{CE6537A1-D6FC-4f65-9D91-7224C49458BB}">
                  <c15:layout>
                    <c:manualLayout>
                      <c:w val="0.31715497643460272"/>
                      <c:h val="0.13593749999999999"/>
                    </c:manualLayout>
                  </c15:layout>
                  <c15:dlblFieldTable/>
                  <c15:showDataLabelsRange val="0"/>
                </c:ext>
                <c:ext xmlns:c16="http://schemas.microsoft.com/office/drawing/2014/chart" uri="{C3380CC4-5D6E-409C-BE32-E72D297353CC}">
                  <c16:uniqueId val="{00000005-8136-49BC-8B0A-D78F799B0C57}"/>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Women with syphilis, no pregnancy</c:v>
                </c:pt>
                <c:pt idx="1">
                  <c:v>Pregnant women with syphilis but
congenital syphilis prevented</c:v>
                </c:pt>
                <c:pt idx="2">
                  <c:v>Congenital syphilis cases</c:v>
                </c:pt>
              </c:strCache>
            </c:strRef>
          </c:cat>
          <c:val>
            <c:numRef>
              <c:f>Sheet1!$B$2:$B$4</c:f>
              <c:numCache>
                <c:formatCode>General</c:formatCode>
                <c:ptCount val="3"/>
                <c:pt idx="0">
                  <c:v>1528</c:v>
                </c:pt>
                <c:pt idx="1">
                  <c:v>177</c:v>
                </c:pt>
                <c:pt idx="2">
                  <c:v>73</c:v>
                </c:pt>
              </c:numCache>
            </c:numRef>
          </c:val>
          <c:extLst>
            <c:ext xmlns:c16="http://schemas.microsoft.com/office/drawing/2014/chart" uri="{C3380CC4-5D6E-409C-BE32-E72D297353CC}">
              <c16:uniqueId val="{00000006-8136-49BC-8B0A-D78F799B0C5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HIV</a:t>
            </a:r>
            <a:r>
              <a:rPr lang="en-US" baseline="0" dirty="0"/>
              <a:t> and Syphilis Testing Among IVDU in North Carolina, 2022-2024</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Sheet1!$B$5</c:f>
              <c:strCache>
                <c:ptCount val="1"/>
                <c:pt idx="0">
                  <c:v>HIV</c:v>
                </c:pt>
              </c:strCache>
            </c:strRef>
          </c:tx>
          <c:spPr>
            <a:solidFill>
              <a:schemeClr val="accent1"/>
            </a:solidFill>
            <a:ln>
              <a:solidFill>
                <a:schemeClr val="tx1"/>
              </a:solidFill>
            </a:ln>
            <a:effectLst/>
          </c:spPr>
          <c:invertIfNegative val="0"/>
          <c:dPt>
            <c:idx val="2"/>
            <c:invertIfNegative val="0"/>
            <c:bubble3D val="0"/>
            <c:spPr>
              <a:pattFill prst="wdUpDiag">
                <a:fgClr>
                  <a:schemeClr val="accent1"/>
                </a:fgClr>
                <a:bgClr>
                  <a:schemeClr val="bg1"/>
                </a:bgClr>
              </a:pattFill>
              <a:ln>
                <a:solidFill>
                  <a:schemeClr val="tx1"/>
                </a:solidFill>
              </a:ln>
              <a:effectLst/>
            </c:spPr>
            <c:extLst>
              <c:ext xmlns:c16="http://schemas.microsoft.com/office/drawing/2014/chart" uri="{C3380CC4-5D6E-409C-BE32-E72D297353CC}">
                <c16:uniqueId val="{00000001-F1CF-4F41-B19E-2FA51FD9F1D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c:v>
                </c:pt>
                <c:pt idx="1">
                  <c:v>2023</c:v>
                </c:pt>
                <c:pt idx="2">
                  <c:v>Projected 2024</c:v>
                </c:pt>
              </c:strCache>
            </c:strRef>
          </c:cat>
          <c:val>
            <c:numRef>
              <c:f>Sheet1!$C$5:$E$5</c:f>
              <c:numCache>
                <c:formatCode>General</c:formatCode>
                <c:ptCount val="3"/>
                <c:pt idx="0">
                  <c:v>3182</c:v>
                </c:pt>
                <c:pt idx="1">
                  <c:v>2744</c:v>
                </c:pt>
                <c:pt idx="2">
                  <c:v>2688</c:v>
                </c:pt>
              </c:numCache>
            </c:numRef>
          </c:val>
          <c:extLst>
            <c:ext xmlns:c16="http://schemas.microsoft.com/office/drawing/2014/chart" uri="{C3380CC4-5D6E-409C-BE32-E72D297353CC}">
              <c16:uniqueId val="{00000002-F1CF-4F41-B19E-2FA51FD9F1D4}"/>
            </c:ext>
          </c:extLst>
        </c:ser>
        <c:ser>
          <c:idx val="1"/>
          <c:order val="1"/>
          <c:tx>
            <c:strRef>
              <c:f>Sheet1!$B$6</c:f>
              <c:strCache>
                <c:ptCount val="1"/>
                <c:pt idx="0">
                  <c:v>Syphilis</c:v>
                </c:pt>
              </c:strCache>
            </c:strRef>
          </c:tx>
          <c:spPr>
            <a:solidFill>
              <a:schemeClr val="accent2"/>
            </a:solidFill>
            <a:ln>
              <a:solidFill>
                <a:schemeClr val="tx1"/>
              </a:solidFill>
            </a:ln>
            <a:effectLst/>
          </c:spPr>
          <c:invertIfNegative val="0"/>
          <c:dPt>
            <c:idx val="0"/>
            <c:invertIfNegative val="0"/>
            <c:bubble3D val="0"/>
            <c:spPr>
              <a:solidFill>
                <a:srgbClr val="FF0000"/>
              </a:solidFill>
              <a:ln>
                <a:solidFill>
                  <a:schemeClr val="tx1"/>
                </a:solidFill>
              </a:ln>
              <a:effectLst/>
            </c:spPr>
            <c:extLst>
              <c:ext xmlns:c16="http://schemas.microsoft.com/office/drawing/2014/chart" uri="{C3380CC4-5D6E-409C-BE32-E72D297353CC}">
                <c16:uniqueId val="{00000004-F1CF-4F41-B19E-2FA51FD9F1D4}"/>
              </c:ext>
            </c:extLst>
          </c:dPt>
          <c:dPt>
            <c:idx val="1"/>
            <c:invertIfNegative val="0"/>
            <c:bubble3D val="0"/>
            <c:spPr>
              <a:solidFill>
                <a:srgbClr val="FF0000"/>
              </a:solidFill>
              <a:ln>
                <a:solidFill>
                  <a:schemeClr val="tx1"/>
                </a:solidFill>
              </a:ln>
              <a:effectLst/>
            </c:spPr>
            <c:extLst>
              <c:ext xmlns:c16="http://schemas.microsoft.com/office/drawing/2014/chart" uri="{C3380CC4-5D6E-409C-BE32-E72D297353CC}">
                <c16:uniqueId val="{00000006-F1CF-4F41-B19E-2FA51FD9F1D4}"/>
              </c:ext>
            </c:extLst>
          </c:dPt>
          <c:dPt>
            <c:idx val="2"/>
            <c:invertIfNegative val="0"/>
            <c:bubble3D val="0"/>
            <c:spPr>
              <a:pattFill prst="wdUpDiag">
                <a:fgClr>
                  <a:srgbClr val="FF0000"/>
                </a:fgClr>
                <a:bgClr>
                  <a:schemeClr val="bg1"/>
                </a:bgClr>
              </a:pattFill>
              <a:ln>
                <a:solidFill>
                  <a:schemeClr val="tx1"/>
                </a:solidFill>
              </a:ln>
              <a:effectLst/>
            </c:spPr>
            <c:extLst>
              <c:ext xmlns:c16="http://schemas.microsoft.com/office/drawing/2014/chart" uri="{C3380CC4-5D6E-409C-BE32-E72D297353CC}">
                <c16:uniqueId val="{00000008-F1CF-4F41-B19E-2FA51FD9F1D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c:v>
                </c:pt>
                <c:pt idx="1">
                  <c:v>2023</c:v>
                </c:pt>
                <c:pt idx="2">
                  <c:v>Projected 2024</c:v>
                </c:pt>
              </c:strCache>
            </c:strRef>
          </c:cat>
          <c:val>
            <c:numRef>
              <c:f>Sheet1!$C$6:$E$6</c:f>
              <c:numCache>
                <c:formatCode>General</c:formatCode>
                <c:ptCount val="3"/>
                <c:pt idx="0">
                  <c:v>2631</c:v>
                </c:pt>
                <c:pt idx="1">
                  <c:v>2128</c:v>
                </c:pt>
                <c:pt idx="2">
                  <c:v>1978</c:v>
                </c:pt>
              </c:numCache>
            </c:numRef>
          </c:val>
          <c:extLst>
            <c:ext xmlns:c16="http://schemas.microsoft.com/office/drawing/2014/chart" uri="{C3380CC4-5D6E-409C-BE32-E72D297353CC}">
              <c16:uniqueId val="{00000009-F1CF-4F41-B19E-2FA51FD9F1D4}"/>
            </c:ext>
          </c:extLst>
        </c:ser>
        <c:dLbls>
          <c:showLegendKey val="0"/>
          <c:showVal val="0"/>
          <c:showCatName val="0"/>
          <c:showSerName val="0"/>
          <c:showPercent val="0"/>
          <c:showBubbleSize val="0"/>
        </c:dLbls>
        <c:gapWidth val="219"/>
        <c:overlap val="-27"/>
        <c:axId val="1010680704"/>
        <c:axId val="1010681424"/>
      </c:barChart>
      <c:catAx>
        <c:axId val="10106807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0681424"/>
        <c:crosses val="autoZero"/>
        <c:auto val="1"/>
        <c:lblAlgn val="ctr"/>
        <c:lblOffset val="100"/>
        <c:noMultiLvlLbl val="0"/>
      </c:catAx>
      <c:valAx>
        <c:axId val="10106814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Tests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06807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Sheet1!$A$2:$A$17</cx:f>
        <cx:lvl ptCount="16">
          <cx:pt idx="0">Emergency Department</cx:pt>
          <cx:pt idx="1">Family Medicine</cx:pt>
          <cx:pt idx="2">Hospital</cx:pt>
          <cx:pt idx="3">Hospital-Based Outpatient</cx:pt>
          <cx:pt idx="4">Infectious Disease Clinic</cx:pt>
          <cx:pt idx="5">Jail/Prison</cx:pt>
          <cx:pt idx="6">Lab/Diagnostic Facility</cx:pt>
          <cx:pt idx="7">Medical Clinic</cx:pt>
          <cx:pt idx="8">STD Clinic</cx:pt>
          <cx:pt idx="9">Urgent Care/Express</cx:pt>
          <cx:pt idx="10">Women's Health/OBGYN</cx:pt>
        </cx:lvl>
        <cx:lvl ptCount="0"/>
        <cx:lvl ptCount="0"/>
      </cx:strDim>
      <cx:numDim type="size">
        <cx:f>Sheet1!$B$2:$B$17</cx:f>
        <cx:lvl ptCount="16" formatCode="General">
          <cx:pt idx="0">143</cx:pt>
          <cx:pt idx="1">113</cx:pt>
          <cx:pt idx="2">201</cx:pt>
          <cx:pt idx="3">80</cx:pt>
          <cx:pt idx="4">16</cx:pt>
          <cx:pt idx="5">101</cx:pt>
          <cx:pt idx="6">23</cx:pt>
          <cx:pt idx="7">72</cx:pt>
          <cx:pt idx="8">397</cx:pt>
          <cx:pt idx="9">57</cx:pt>
          <cx:pt idx="10">233</cx:pt>
        </cx:lvl>
      </cx:numDim>
    </cx:data>
  </cx:chartData>
  <cx:chart>
    <cx:plotArea>
      <cx:plotAreaRegion>
        <cx:series layoutId="treemap" uniqueId="{4AC998B1-4363-4C4D-8293-55D89770F4D6}">
          <cx:tx>
            <cx:txData>
              <cx:f>Sheet1!$B$1</cx:f>
              <cx:v>Series1</cx:v>
            </cx:txData>
          </cx:tx>
          <cx:dataLabels pos="inEnd">
            <cx:txPr>
              <a:bodyPr vertOverflow="overflow" horzOverflow="overflow" wrap="square" lIns="0" tIns="0" rIns="0" bIns="0"/>
              <a:lstStyle/>
              <a:p>
                <a:pPr algn="ctr" rtl="0">
                  <a:defRPr sz="1600" b="0" i="0">
                    <a:solidFill>
                      <a:srgbClr val="FFFFFF"/>
                    </a:solidFill>
                    <a:latin typeface="+mn-lt"/>
                    <a:ea typeface="Aptos" panose="020B0004020202020204" pitchFamily="34" charset="0"/>
                    <a:cs typeface="Aptos" panose="020B0004020202020204" pitchFamily="34" charset="0"/>
                  </a:defRPr>
                </a:pPr>
                <a:endParaRPr lang="en-US" sz="1600">
                  <a:latin typeface="+mn-lt"/>
                </a:endParaRPr>
              </a:p>
            </cx:txPr>
            <cx:visibility seriesName="0" categoryName="1" value="0"/>
            <cx:dataLabel idx="4">
              <cx:txPr>
                <a:bodyPr vertOverflow="overflow" horzOverflow="overflow" wrap="square" lIns="0" tIns="0" rIns="0" bIns="0"/>
                <a:lstStyle/>
                <a:p>
                  <a:pPr algn="ctr" rtl="0">
                    <a:defRPr sz="1200"/>
                  </a:pPr>
                  <a:r>
                    <a:rPr lang="en-US" sz="1200">
                      <a:latin typeface="+mn-lt"/>
                    </a:rPr>
                    <a:t>Infectious Disease Clinic</a:t>
                  </a:r>
                </a:p>
              </cx:txPr>
              <cx:visibility seriesName="0" categoryName="1" value="0"/>
            </cx:dataLabel>
            <cx:dataLabel idx="6">
              <cx:txPr>
                <a:bodyPr vertOverflow="overflow" horzOverflow="overflow" wrap="square" lIns="0" tIns="0" rIns="0" bIns="0"/>
                <a:lstStyle/>
                <a:p>
                  <a:pPr algn="ctr" rtl="0">
                    <a:defRPr sz="1100"/>
                  </a:pPr>
                  <a:r>
                    <a:rPr lang="en-US" sz="1100">
                      <a:latin typeface="+mn-lt"/>
                    </a:rPr>
                    <a:t>Lab/Diagnostic Facility</a:t>
                  </a:r>
                </a:p>
              </cx:txPr>
              <cx:visibility seriesName="0" categoryName="1" value="0"/>
            </cx:dataLabel>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B14C-26EB-4D6E-86E6-AAB02AADE380}"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5F88F938-6DF6-4D3F-9212-B1C3AEE4D327}">
      <dgm:prSet custT="1"/>
      <dgm:spPr>
        <a:solidFill>
          <a:schemeClr val="accent1"/>
        </a:solidFill>
        <a:scene3d>
          <a:camera prst="orthographicFront"/>
          <a:lightRig rig="threePt" dir="t"/>
        </a:scene3d>
        <a:sp3d>
          <a:bevelT w="152400" h="50800" prst="softRound"/>
        </a:sp3d>
      </dgm:spPr>
      <dgm:t>
        <a:bodyPr/>
        <a:lstStyle/>
        <a:p>
          <a:r>
            <a:rPr lang="en-US" sz="1400" b="1" dirty="0"/>
            <a:t>Reach</a:t>
          </a:r>
        </a:p>
      </dgm:t>
    </dgm:pt>
    <dgm:pt modelId="{3954AED1-3756-4D9F-BE2E-70B36E836E86}" type="parTrans" cxnId="{07E6B890-196B-443F-B5CF-B64C0F190E3D}">
      <dgm:prSet/>
      <dgm:spPr/>
      <dgm:t>
        <a:bodyPr/>
        <a:lstStyle/>
        <a:p>
          <a:endParaRPr lang="en-US"/>
        </a:p>
      </dgm:t>
    </dgm:pt>
    <dgm:pt modelId="{AAE8F017-AF10-4F2C-982B-1018F4E1E928}" type="sibTrans" cxnId="{07E6B890-196B-443F-B5CF-B64C0F190E3D}">
      <dgm:prSet/>
      <dgm:spPr/>
      <dgm:t>
        <a:bodyPr/>
        <a:lstStyle/>
        <a:p>
          <a:endParaRPr lang="en-US"/>
        </a:p>
      </dgm:t>
    </dgm:pt>
    <dgm:pt modelId="{140FF055-E11B-40BC-8034-D6DD4B897378}">
      <dgm:prSet custT="1"/>
      <dgm:spPr>
        <a:solidFill>
          <a:schemeClr val="bg1">
            <a:alpha val="90000"/>
          </a:schemeClr>
        </a:solidFill>
        <a:scene3d>
          <a:camera prst="orthographicFront"/>
          <a:lightRig rig="threePt" dir="t"/>
        </a:scene3d>
        <a:sp3d>
          <a:bevelT w="152400" h="50800" prst="softRound"/>
        </a:sp3d>
      </dgm:spPr>
      <dgm:t>
        <a:bodyPr/>
        <a:lstStyle/>
        <a:p>
          <a:pPr algn="ctr"/>
          <a:r>
            <a:rPr lang="en-US" sz="1400" dirty="0"/>
            <a:t>Attempt to reach key priority groups – Including the Latino Population</a:t>
          </a:r>
        </a:p>
      </dgm:t>
    </dgm:pt>
    <dgm:pt modelId="{C1531B1A-41C8-4FA0-8CDB-7A4BEB7B8286}" type="parTrans" cxnId="{AED655BE-AC09-4533-AE87-F0BD428BBCF6}">
      <dgm:prSet/>
      <dgm:spPr/>
      <dgm:t>
        <a:bodyPr/>
        <a:lstStyle/>
        <a:p>
          <a:endParaRPr lang="en-US"/>
        </a:p>
      </dgm:t>
    </dgm:pt>
    <dgm:pt modelId="{77BDD275-9E49-44AB-8582-93D285692D25}" type="sibTrans" cxnId="{AED655BE-AC09-4533-AE87-F0BD428BBCF6}">
      <dgm:prSet/>
      <dgm:spPr/>
      <dgm:t>
        <a:bodyPr/>
        <a:lstStyle/>
        <a:p>
          <a:endParaRPr lang="en-US"/>
        </a:p>
      </dgm:t>
    </dgm:pt>
    <dgm:pt modelId="{0ACEF1BC-4393-4A4B-A374-68D9669E549E}">
      <dgm:prSet custT="1"/>
      <dgm:spPr>
        <a:solidFill>
          <a:schemeClr val="accent1"/>
        </a:solidFill>
        <a:scene3d>
          <a:camera prst="orthographicFront"/>
          <a:lightRig rig="threePt" dir="t"/>
        </a:scene3d>
        <a:sp3d>
          <a:bevelT w="152400" h="50800" prst="softRound"/>
        </a:sp3d>
      </dgm:spPr>
      <dgm:t>
        <a:bodyPr/>
        <a:lstStyle/>
        <a:p>
          <a:r>
            <a:rPr lang="en-US" sz="1400" b="1" dirty="0"/>
            <a:t>Test</a:t>
          </a:r>
          <a:endParaRPr lang="en-US" sz="1900" b="1" dirty="0"/>
        </a:p>
      </dgm:t>
    </dgm:pt>
    <dgm:pt modelId="{150C3EB3-E53D-494B-A6DC-5C8A1B5ED8CC}" type="parTrans" cxnId="{D1013108-1204-49EE-A1A8-88C740BDBFC5}">
      <dgm:prSet/>
      <dgm:spPr/>
      <dgm:t>
        <a:bodyPr/>
        <a:lstStyle/>
        <a:p>
          <a:endParaRPr lang="en-US"/>
        </a:p>
      </dgm:t>
    </dgm:pt>
    <dgm:pt modelId="{3B3D9BF1-9109-45FC-9402-CBB01D0BAC2E}" type="sibTrans" cxnId="{D1013108-1204-49EE-A1A8-88C740BDBFC5}">
      <dgm:prSet/>
      <dgm:spPr/>
      <dgm:t>
        <a:bodyPr/>
        <a:lstStyle/>
        <a:p>
          <a:endParaRPr lang="en-US"/>
        </a:p>
      </dgm:t>
    </dgm:pt>
    <dgm:pt modelId="{512D20B6-C3DD-4249-B4A9-B97C89FE5E7B}">
      <dgm:prSet custT="1"/>
      <dgm:spPr>
        <a:solidFill>
          <a:schemeClr val="bg1">
            <a:alpha val="90000"/>
          </a:schemeClr>
        </a:solidFill>
        <a:scene3d>
          <a:camera prst="orthographicFront"/>
          <a:lightRig rig="threePt" dir="t"/>
        </a:scene3d>
        <a:sp3d>
          <a:bevelT w="152400" h="50800" prst="softRound"/>
        </a:sp3d>
      </dgm:spPr>
      <dgm:t>
        <a:bodyPr/>
        <a:lstStyle/>
        <a:p>
          <a:pPr algn="ctr"/>
          <a:r>
            <a:rPr lang="en-US" sz="1400" b="0" dirty="0"/>
            <a:t>Conduct Free HIV/STI/HCV Testing</a:t>
          </a:r>
        </a:p>
      </dgm:t>
    </dgm:pt>
    <dgm:pt modelId="{FDB2C986-E725-4E6B-8E03-F2E50DA02EBE}" type="parTrans" cxnId="{AE7C007E-A787-42DB-9122-89407AA24845}">
      <dgm:prSet/>
      <dgm:spPr/>
      <dgm:t>
        <a:bodyPr/>
        <a:lstStyle/>
        <a:p>
          <a:endParaRPr lang="en-US"/>
        </a:p>
      </dgm:t>
    </dgm:pt>
    <dgm:pt modelId="{FEF5168F-5E02-4690-962F-D9964C79B00C}" type="sibTrans" cxnId="{AE7C007E-A787-42DB-9122-89407AA24845}">
      <dgm:prSet/>
      <dgm:spPr/>
      <dgm:t>
        <a:bodyPr/>
        <a:lstStyle/>
        <a:p>
          <a:endParaRPr lang="en-US"/>
        </a:p>
      </dgm:t>
    </dgm:pt>
    <dgm:pt modelId="{FB4A35A4-1158-42BD-AEF3-8B439034C4F6}">
      <dgm:prSet custT="1"/>
      <dgm:spPr>
        <a:solidFill>
          <a:schemeClr val="accent1"/>
        </a:solidFill>
        <a:scene3d>
          <a:camera prst="orthographicFront"/>
          <a:lightRig rig="threePt" dir="t"/>
        </a:scene3d>
        <a:sp3d>
          <a:bevelT w="152400" h="50800" prst="softRound"/>
        </a:sp3d>
      </dgm:spPr>
      <dgm:t>
        <a:bodyPr/>
        <a:lstStyle/>
        <a:p>
          <a:r>
            <a:rPr lang="en-US" sz="1400" b="1" dirty="0"/>
            <a:t>Educate</a:t>
          </a:r>
        </a:p>
      </dgm:t>
    </dgm:pt>
    <dgm:pt modelId="{E906FDBC-DEF2-4740-85CD-9E21A7A5AC19}" type="parTrans" cxnId="{EF4B0945-F91C-4AC5-893C-EED80E0049F2}">
      <dgm:prSet/>
      <dgm:spPr/>
      <dgm:t>
        <a:bodyPr/>
        <a:lstStyle/>
        <a:p>
          <a:endParaRPr lang="en-US"/>
        </a:p>
      </dgm:t>
    </dgm:pt>
    <dgm:pt modelId="{5223D0C8-C346-4596-86B0-B2DE413E31D1}" type="sibTrans" cxnId="{EF4B0945-F91C-4AC5-893C-EED80E0049F2}">
      <dgm:prSet/>
      <dgm:spPr/>
      <dgm:t>
        <a:bodyPr/>
        <a:lstStyle/>
        <a:p>
          <a:endParaRPr lang="en-US"/>
        </a:p>
      </dgm:t>
    </dgm:pt>
    <dgm:pt modelId="{968D80A6-55F5-4CEA-B160-F2CD47B373CA}">
      <dgm:prSet custT="1"/>
      <dgm:spPr>
        <a:solidFill>
          <a:schemeClr val="bg1">
            <a:alpha val="90000"/>
          </a:schemeClr>
        </a:solidFill>
        <a:scene3d>
          <a:camera prst="orthographicFront"/>
          <a:lightRig rig="threePt" dir="t"/>
        </a:scene3d>
        <a:sp3d>
          <a:bevelT w="152400" h="50800" prst="softRound"/>
        </a:sp3d>
      </dgm:spPr>
      <dgm:t>
        <a:bodyPr/>
        <a:lstStyle/>
        <a:p>
          <a:pPr algn="ctr"/>
          <a:r>
            <a:rPr lang="en-US" sz="1400" dirty="0"/>
            <a:t>Educate/Link High Risk HIV (-) clients to PrEP or other needed services</a:t>
          </a:r>
        </a:p>
      </dgm:t>
    </dgm:pt>
    <dgm:pt modelId="{218C1C21-3353-405E-8F44-A82A23DB0BD2}" type="parTrans" cxnId="{78006047-0007-4371-BDD6-5D93EE0F62FC}">
      <dgm:prSet/>
      <dgm:spPr/>
      <dgm:t>
        <a:bodyPr/>
        <a:lstStyle/>
        <a:p>
          <a:endParaRPr lang="en-US"/>
        </a:p>
      </dgm:t>
    </dgm:pt>
    <dgm:pt modelId="{E134CC07-E2D0-43CF-BD83-3ABA3D375E89}" type="sibTrans" cxnId="{78006047-0007-4371-BDD6-5D93EE0F62FC}">
      <dgm:prSet/>
      <dgm:spPr/>
      <dgm:t>
        <a:bodyPr/>
        <a:lstStyle/>
        <a:p>
          <a:endParaRPr lang="en-US"/>
        </a:p>
      </dgm:t>
    </dgm:pt>
    <dgm:pt modelId="{48B8071B-6422-4D3E-AC93-3CC595ECC7B4}">
      <dgm:prSet/>
      <dgm:spPr>
        <a:solidFill>
          <a:schemeClr val="accent1"/>
        </a:solidFill>
        <a:scene3d>
          <a:camera prst="orthographicFront"/>
          <a:lightRig rig="threePt" dir="t"/>
        </a:scene3d>
        <a:sp3d>
          <a:bevelT w="152400" h="50800" prst="softRound"/>
        </a:sp3d>
      </dgm:spPr>
      <dgm:t>
        <a:bodyPr/>
        <a:lstStyle/>
        <a:p>
          <a:r>
            <a:rPr lang="en-US" b="1" dirty="0"/>
            <a:t>Link</a:t>
          </a:r>
        </a:p>
      </dgm:t>
    </dgm:pt>
    <dgm:pt modelId="{855F9606-C520-415C-9D10-DB3222926305}" type="parTrans" cxnId="{D9AE1F3B-1B7C-48D2-BD43-E253BE1760A5}">
      <dgm:prSet/>
      <dgm:spPr/>
      <dgm:t>
        <a:bodyPr/>
        <a:lstStyle/>
        <a:p>
          <a:endParaRPr lang="en-US"/>
        </a:p>
      </dgm:t>
    </dgm:pt>
    <dgm:pt modelId="{643FAE54-5BAF-45F2-B7B3-6A0643A57C0A}" type="sibTrans" cxnId="{D9AE1F3B-1B7C-48D2-BD43-E253BE1760A5}">
      <dgm:prSet/>
      <dgm:spPr/>
      <dgm:t>
        <a:bodyPr/>
        <a:lstStyle/>
        <a:p>
          <a:endParaRPr lang="en-US"/>
        </a:p>
      </dgm:t>
    </dgm:pt>
    <dgm:pt modelId="{42ABBB74-FC2D-4DC6-8B6D-FC1A4F039B01}">
      <dgm:prSet custT="1"/>
      <dgm:spPr>
        <a:solidFill>
          <a:schemeClr val="bg1">
            <a:alpha val="90000"/>
          </a:schemeClr>
        </a:solidFill>
        <a:scene3d>
          <a:camera prst="orthographicFront"/>
          <a:lightRig rig="threePt" dir="t"/>
        </a:scene3d>
        <a:sp3d>
          <a:bevelT w="152400" h="50800" prst="softRound"/>
        </a:sp3d>
      </dgm:spPr>
      <dgm:t>
        <a:bodyPr/>
        <a:lstStyle/>
        <a:p>
          <a:pPr algn="ctr">
            <a:lnSpc>
              <a:spcPct val="90000"/>
            </a:lnSpc>
            <a:spcAft>
              <a:spcPts val="42"/>
            </a:spcAft>
          </a:pPr>
          <a:r>
            <a:rPr lang="en-US" sz="1400" dirty="0"/>
            <a:t>Link HIV/STI/HCV (+) clients to </a:t>
          </a:r>
        </a:p>
        <a:p>
          <a:pPr algn="ctr">
            <a:lnSpc>
              <a:spcPct val="90000"/>
            </a:lnSpc>
            <a:spcAft>
              <a:spcPct val="35000"/>
            </a:spcAft>
          </a:pPr>
          <a:r>
            <a:rPr lang="en-US" sz="1400" dirty="0"/>
            <a:t>treatment and care </a:t>
          </a:r>
        </a:p>
      </dgm:t>
    </dgm:pt>
    <dgm:pt modelId="{63A52E87-6147-4EF1-8017-E77189963C63}" type="parTrans" cxnId="{23F8E055-5C3A-4A6A-BA76-30A7D2096CD4}">
      <dgm:prSet/>
      <dgm:spPr/>
      <dgm:t>
        <a:bodyPr/>
        <a:lstStyle/>
        <a:p>
          <a:endParaRPr lang="en-US"/>
        </a:p>
      </dgm:t>
    </dgm:pt>
    <dgm:pt modelId="{EECBD975-F278-421A-AB8E-63F9DE0AD664}" type="sibTrans" cxnId="{23F8E055-5C3A-4A6A-BA76-30A7D2096CD4}">
      <dgm:prSet/>
      <dgm:spPr/>
      <dgm:t>
        <a:bodyPr/>
        <a:lstStyle/>
        <a:p>
          <a:endParaRPr lang="en-US"/>
        </a:p>
      </dgm:t>
    </dgm:pt>
    <dgm:pt modelId="{38614BE6-2823-42E9-9B5A-B9A9A8BD386C}">
      <dgm:prSet custT="1"/>
      <dgm:spPr>
        <a:solidFill>
          <a:schemeClr val="bg1">
            <a:alpha val="90000"/>
          </a:schemeClr>
        </a:solidFill>
        <a:scene3d>
          <a:camera prst="orthographicFront"/>
          <a:lightRig rig="threePt" dir="t"/>
        </a:scene3d>
        <a:sp3d>
          <a:bevelT w="152400" h="50800" prst="softRound"/>
        </a:sp3d>
      </dgm:spPr>
      <dgm:t>
        <a:bodyPr/>
        <a:lstStyle/>
        <a:p>
          <a:pPr algn="ctr"/>
          <a:r>
            <a:rPr lang="en-US" sz="1400" dirty="0"/>
            <a:t>Integrate social media activities </a:t>
          </a:r>
        </a:p>
      </dgm:t>
    </dgm:pt>
    <dgm:pt modelId="{758090F6-8F13-48F5-9967-3BF61D051E0D}" type="parTrans" cxnId="{C9ED3EB2-C259-433D-9A1F-C44978904009}">
      <dgm:prSet/>
      <dgm:spPr/>
      <dgm:t>
        <a:bodyPr/>
        <a:lstStyle/>
        <a:p>
          <a:endParaRPr lang="en-US"/>
        </a:p>
      </dgm:t>
    </dgm:pt>
    <dgm:pt modelId="{1694A3AF-32C2-44D0-A218-79782082D06D}" type="sibTrans" cxnId="{C9ED3EB2-C259-433D-9A1F-C44978904009}">
      <dgm:prSet/>
      <dgm:spPr/>
      <dgm:t>
        <a:bodyPr/>
        <a:lstStyle/>
        <a:p>
          <a:endParaRPr lang="en-US"/>
        </a:p>
      </dgm:t>
    </dgm:pt>
    <dgm:pt modelId="{17D6B082-BBDF-43B1-A0AA-0CFCD54114BA}">
      <dgm:prSet/>
      <dgm:spPr>
        <a:solidFill>
          <a:schemeClr val="accent1"/>
        </a:solidFill>
        <a:scene3d>
          <a:camera prst="orthographicFront"/>
          <a:lightRig rig="threePt" dir="t"/>
        </a:scene3d>
        <a:sp3d>
          <a:bevelT w="152400" h="50800" prst="softRound"/>
        </a:sp3d>
      </dgm:spPr>
      <dgm:t>
        <a:bodyPr/>
        <a:lstStyle/>
        <a:p>
          <a:r>
            <a:rPr lang="en-US" b="1" dirty="0"/>
            <a:t>Maintain</a:t>
          </a:r>
        </a:p>
      </dgm:t>
    </dgm:pt>
    <dgm:pt modelId="{7208DB0D-9DA9-4431-9706-781F4B734A52}" type="parTrans" cxnId="{53E75A1B-F8B0-43A5-9069-87462B8AAF1B}">
      <dgm:prSet/>
      <dgm:spPr/>
      <dgm:t>
        <a:bodyPr/>
        <a:lstStyle/>
        <a:p>
          <a:endParaRPr lang="en-US"/>
        </a:p>
      </dgm:t>
    </dgm:pt>
    <dgm:pt modelId="{B17786B8-1268-4C58-A00C-6DF70829FEF1}" type="sibTrans" cxnId="{53E75A1B-F8B0-43A5-9069-87462B8AAF1B}">
      <dgm:prSet/>
      <dgm:spPr/>
      <dgm:t>
        <a:bodyPr/>
        <a:lstStyle/>
        <a:p>
          <a:endParaRPr lang="en-US"/>
        </a:p>
      </dgm:t>
    </dgm:pt>
    <dgm:pt modelId="{92929317-9BAB-4B2B-A6B1-F02F4B1B8399}">
      <dgm:prSet custT="1"/>
      <dgm:spPr>
        <a:solidFill>
          <a:schemeClr val="bg1">
            <a:alpha val="90000"/>
          </a:schemeClr>
        </a:solidFill>
        <a:scene3d>
          <a:camera prst="orthographicFront"/>
          <a:lightRig rig="threePt" dir="t"/>
        </a:scene3d>
        <a:sp3d>
          <a:bevelT w="152400" h="50800" prst="softRound"/>
        </a:sp3d>
      </dgm:spPr>
      <dgm:t>
        <a:bodyPr/>
        <a:lstStyle/>
        <a:p>
          <a:pPr algn="ctr"/>
          <a:r>
            <a:rPr lang="en-US" sz="1400" dirty="0"/>
            <a:t>Maintain condom distribution sites/distribute condoms</a:t>
          </a:r>
        </a:p>
      </dgm:t>
    </dgm:pt>
    <dgm:pt modelId="{8280D616-5A2C-45A3-98B0-4FF2FCBCEBAD}" type="parTrans" cxnId="{36D6C0C3-3955-4C2C-A7BB-097787FE9853}">
      <dgm:prSet/>
      <dgm:spPr/>
      <dgm:t>
        <a:bodyPr/>
        <a:lstStyle/>
        <a:p>
          <a:endParaRPr lang="en-US"/>
        </a:p>
      </dgm:t>
    </dgm:pt>
    <dgm:pt modelId="{DEBF5E9E-8582-4DCD-B958-823D173E8B51}" type="sibTrans" cxnId="{36D6C0C3-3955-4C2C-A7BB-097787FE9853}">
      <dgm:prSet/>
      <dgm:spPr/>
      <dgm:t>
        <a:bodyPr/>
        <a:lstStyle/>
        <a:p>
          <a:endParaRPr lang="en-US"/>
        </a:p>
      </dgm:t>
    </dgm:pt>
    <dgm:pt modelId="{B7D4FE13-AA35-4380-A7AE-298EEC414650}">
      <dgm:prSet/>
      <dgm:spPr>
        <a:solidFill>
          <a:schemeClr val="accent1"/>
        </a:solidFill>
        <a:scene3d>
          <a:camera prst="orthographicFront"/>
          <a:lightRig rig="threePt" dir="t"/>
        </a:scene3d>
        <a:sp3d>
          <a:bevelT w="152400" h="50800" prst="softRound"/>
        </a:sp3d>
      </dgm:spPr>
      <dgm:t>
        <a:bodyPr/>
        <a:lstStyle/>
        <a:p>
          <a:r>
            <a:rPr lang="en-US" b="1" dirty="0"/>
            <a:t>Integrate</a:t>
          </a:r>
        </a:p>
      </dgm:t>
    </dgm:pt>
    <dgm:pt modelId="{AE489DFA-DE0C-4706-802E-AEAADD653745}" type="sibTrans" cxnId="{27707400-01CF-4EFC-8B8E-4C4A27B912B2}">
      <dgm:prSet/>
      <dgm:spPr/>
      <dgm:t>
        <a:bodyPr/>
        <a:lstStyle/>
        <a:p>
          <a:endParaRPr lang="en-US"/>
        </a:p>
      </dgm:t>
    </dgm:pt>
    <dgm:pt modelId="{80307684-E300-4A94-AF4E-ABCC8AA3A389}" type="parTrans" cxnId="{27707400-01CF-4EFC-8B8E-4C4A27B912B2}">
      <dgm:prSet/>
      <dgm:spPr/>
      <dgm:t>
        <a:bodyPr/>
        <a:lstStyle/>
        <a:p>
          <a:endParaRPr lang="en-US"/>
        </a:p>
      </dgm:t>
    </dgm:pt>
    <dgm:pt modelId="{D17DCFCE-6FAC-4CCE-B336-DBE93FA57913}" type="pres">
      <dgm:prSet presAssocID="{BF63B14C-26EB-4D6E-86E6-AAB02AADE380}" presName="Name0" presStyleCnt="0">
        <dgm:presLayoutVars>
          <dgm:dir/>
          <dgm:animLvl val="lvl"/>
          <dgm:resizeHandles val="exact"/>
        </dgm:presLayoutVars>
      </dgm:prSet>
      <dgm:spPr/>
    </dgm:pt>
    <dgm:pt modelId="{CC6F7571-07D6-4E3F-A2BA-0C11767C1AF2}" type="pres">
      <dgm:prSet presAssocID="{17D6B082-BBDF-43B1-A0AA-0CFCD54114BA}" presName="boxAndChildren" presStyleCnt="0"/>
      <dgm:spPr>
        <a:scene3d>
          <a:camera prst="orthographicFront"/>
          <a:lightRig rig="threePt" dir="t"/>
        </a:scene3d>
        <a:sp3d>
          <a:bevelT w="152400" h="50800" prst="softRound"/>
        </a:sp3d>
      </dgm:spPr>
    </dgm:pt>
    <dgm:pt modelId="{1F4E02BC-8228-40F8-88A2-C3F2785130BC}" type="pres">
      <dgm:prSet presAssocID="{17D6B082-BBDF-43B1-A0AA-0CFCD54114BA}" presName="parentTextBox" presStyleLbl="alignNode1" presStyleIdx="0" presStyleCnt="6"/>
      <dgm:spPr/>
    </dgm:pt>
    <dgm:pt modelId="{3FE791F7-DD82-471C-AFD9-06EF89C51CAD}" type="pres">
      <dgm:prSet presAssocID="{17D6B082-BBDF-43B1-A0AA-0CFCD54114BA}" presName="descendantBox" presStyleLbl="bgAccFollowNode1" presStyleIdx="0" presStyleCnt="6"/>
      <dgm:spPr/>
    </dgm:pt>
    <dgm:pt modelId="{C51629BF-5121-4D9D-BF5E-188A40421F79}" type="pres">
      <dgm:prSet presAssocID="{AE489DFA-DE0C-4706-802E-AEAADD653745}" presName="sp" presStyleCnt="0"/>
      <dgm:spPr>
        <a:scene3d>
          <a:camera prst="orthographicFront"/>
          <a:lightRig rig="threePt" dir="t"/>
        </a:scene3d>
        <a:sp3d>
          <a:bevelT w="152400" h="50800" prst="softRound"/>
        </a:sp3d>
      </dgm:spPr>
    </dgm:pt>
    <dgm:pt modelId="{C94FD275-A763-4575-8237-A928170D18EF}" type="pres">
      <dgm:prSet presAssocID="{B7D4FE13-AA35-4380-A7AE-298EEC414650}" presName="arrowAndChildren" presStyleCnt="0"/>
      <dgm:spPr>
        <a:scene3d>
          <a:camera prst="orthographicFront"/>
          <a:lightRig rig="threePt" dir="t"/>
        </a:scene3d>
        <a:sp3d>
          <a:bevelT w="152400" h="50800" prst="softRound"/>
        </a:sp3d>
      </dgm:spPr>
    </dgm:pt>
    <dgm:pt modelId="{0DA2B75A-2FBB-4EE2-9B7B-7C311A15B44B}" type="pres">
      <dgm:prSet presAssocID="{B7D4FE13-AA35-4380-A7AE-298EEC414650}" presName="parentTextArrow" presStyleLbl="node1" presStyleIdx="0" presStyleCnt="0"/>
      <dgm:spPr/>
    </dgm:pt>
    <dgm:pt modelId="{F96EE973-50B9-4CB2-858D-BEE5F8577FB4}" type="pres">
      <dgm:prSet presAssocID="{B7D4FE13-AA35-4380-A7AE-298EEC414650}" presName="arrow" presStyleLbl="alignNode1" presStyleIdx="1" presStyleCnt="6"/>
      <dgm:spPr/>
    </dgm:pt>
    <dgm:pt modelId="{0BFC1D93-BADF-4C35-B4B5-6AFA987DC9B4}" type="pres">
      <dgm:prSet presAssocID="{B7D4FE13-AA35-4380-A7AE-298EEC414650}" presName="descendantArrow" presStyleLbl="bgAccFollowNode1" presStyleIdx="1" presStyleCnt="6"/>
      <dgm:spPr/>
    </dgm:pt>
    <dgm:pt modelId="{616169A9-6BB6-412B-ABCB-139C38AB5FF4}" type="pres">
      <dgm:prSet presAssocID="{643FAE54-5BAF-45F2-B7B3-6A0643A57C0A}" presName="sp" presStyleCnt="0"/>
      <dgm:spPr>
        <a:scene3d>
          <a:camera prst="orthographicFront"/>
          <a:lightRig rig="threePt" dir="t"/>
        </a:scene3d>
        <a:sp3d>
          <a:bevelT w="152400" h="50800" prst="softRound"/>
        </a:sp3d>
      </dgm:spPr>
    </dgm:pt>
    <dgm:pt modelId="{81D029F0-2FA3-4812-BC0D-875D6FA0A0AC}" type="pres">
      <dgm:prSet presAssocID="{48B8071B-6422-4D3E-AC93-3CC595ECC7B4}" presName="arrowAndChildren" presStyleCnt="0"/>
      <dgm:spPr>
        <a:scene3d>
          <a:camera prst="orthographicFront"/>
          <a:lightRig rig="threePt" dir="t"/>
        </a:scene3d>
        <a:sp3d>
          <a:bevelT w="152400" h="50800" prst="softRound"/>
        </a:sp3d>
      </dgm:spPr>
    </dgm:pt>
    <dgm:pt modelId="{FFFFB943-9FF1-4F7D-9D8A-161279246D0B}" type="pres">
      <dgm:prSet presAssocID="{48B8071B-6422-4D3E-AC93-3CC595ECC7B4}" presName="parentTextArrow" presStyleLbl="node1" presStyleIdx="0" presStyleCnt="0"/>
      <dgm:spPr/>
    </dgm:pt>
    <dgm:pt modelId="{40EDD4F9-BF99-471B-A6FA-D0DDCC373B5E}" type="pres">
      <dgm:prSet presAssocID="{48B8071B-6422-4D3E-AC93-3CC595ECC7B4}" presName="arrow" presStyleLbl="alignNode1" presStyleIdx="2" presStyleCnt="6"/>
      <dgm:spPr/>
    </dgm:pt>
    <dgm:pt modelId="{98AD081B-E248-4C3F-9F4C-C080E6CCC090}" type="pres">
      <dgm:prSet presAssocID="{48B8071B-6422-4D3E-AC93-3CC595ECC7B4}" presName="descendantArrow" presStyleLbl="bgAccFollowNode1" presStyleIdx="2" presStyleCnt="6"/>
      <dgm:spPr/>
    </dgm:pt>
    <dgm:pt modelId="{62D67017-21E0-49B4-95BB-D6BE2B07FFDC}" type="pres">
      <dgm:prSet presAssocID="{5223D0C8-C346-4596-86B0-B2DE413E31D1}" presName="sp" presStyleCnt="0"/>
      <dgm:spPr>
        <a:scene3d>
          <a:camera prst="orthographicFront"/>
          <a:lightRig rig="threePt" dir="t"/>
        </a:scene3d>
        <a:sp3d>
          <a:bevelT w="152400" h="50800" prst="softRound"/>
        </a:sp3d>
      </dgm:spPr>
    </dgm:pt>
    <dgm:pt modelId="{657E61AA-D8B6-4859-8819-4DACE329441E}" type="pres">
      <dgm:prSet presAssocID="{FB4A35A4-1158-42BD-AEF3-8B439034C4F6}" presName="arrowAndChildren" presStyleCnt="0"/>
      <dgm:spPr>
        <a:scene3d>
          <a:camera prst="orthographicFront"/>
          <a:lightRig rig="threePt" dir="t"/>
        </a:scene3d>
        <a:sp3d>
          <a:bevelT w="152400" h="50800" prst="softRound"/>
        </a:sp3d>
      </dgm:spPr>
    </dgm:pt>
    <dgm:pt modelId="{EF431772-A7A0-45AF-BFD9-6A80276D3B7F}" type="pres">
      <dgm:prSet presAssocID="{FB4A35A4-1158-42BD-AEF3-8B439034C4F6}" presName="parentTextArrow" presStyleLbl="node1" presStyleIdx="0" presStyleCnt="0"/>
      <dgm:spPr/>
    </dgm:pt>
    <dgm:pt modelId="{F69C887C-C68C-4092-8107-7FD3291AB60B}" type="pres">
      <dgm:prSet presAssocID="{FB4A35A4-1158-42BD-AEF3-8B439034C4F6}" presName="arrow" presStyleLbl="alignNode1" presStyleIdx="3" presStyleCnt="6"/>
      <dgm:spPr/>
    </dgm:pt>
    <dgm:pt modelId="{F12DDD62-5DEA-4361-AF5A-1138E29A1E76}" type="pres">
      <dgm:prSet presAssocID="{FB4A35A4-1158-42BD-AEF3-8B439034C4F6}" presName="descendantArrow" presStyleLbl="bgAccFollowNode1" presStyleIdx="3" presStyleCnt="6"/>
      <dgm:spPr/>
    </dgm:pt>
    <dgm:pt modelId="{0935F396-8CD8-4ED6-BF03-EC1F102ECFC1}" type="pres">
      <dgm:prSet presAssocID="{3B3D9BF1-9109-45FC-9402-CBB01D0BAC2E}" presName="sp" presStyleCnt="0"/>
      <dgm:spPr>
        <a:scene3d>
          <a:camera prst="orthographicFront"/>
          <a:lightRig rig="threePt" dir="t"/>
        </a:scene3d>
        <a:sp3d>
          <a:bevelT w="152400" h="50800" prst="softRound"/>
        </a:sp3d>
      </dgm:spPr>
    </dgm:pt>
    <dgm:pt modelId="{3A1CAC4B-A6F6-4644-B6EA-E2409C05520F}" type="pres">
      <dgm:prSet presAssocID="{0ACEF1BC-4393-4A4B-A374-68D9669E549E}" presName="arrowAndChildren" presStyleCnt="0"/>
      <dgm:spPr>
        <a:scene3d>
          <a:camera prst="orthographicFront"/>
          <a:lightRig rig="threePt" dir="t"/>
        </a:scene3d>
        <a:sp3d>
          <a:bevelT w="152400" h="50800" prst="softRound"/>
        </a:sp3d>
      </dgm:spPr>
    </dgm:pt>
    <dgm:pt modelId="{F575469B-0DB3-44B9-8B66-E22B2983DA46}" type="pres">
      <dgm:prSet presAssocID="{0ACEF1BC-4393-4A4B-A374-68D9669E549E}" presName="parentTextArrow" presStyleLbl="node1" presStyleIdx="0" presStyleCnt="0"/>
      <dgm:spPr/>
    </dgm:pt>
    <dgm:pt modelId="{C50B2820-A102-464E-B6B5-D2136A2028A4}" type="pres">
      <dgm:prSet presAssocID="{0ACEF1BC-4393-4A4B-A374-68D9669E549E}" presName="arrow" presStyleLbl="alignNode1" presStyleIdx="4" presStyleCnt="6"/>
      <dgm:spPr/>
    </dgm:pt>
    <dgm:pt modelId="{8E5BB33D-D7D8-45BD-8321-F75632AC5A52}" type="pres">
      <dgm:prSet presAssocID="{0ACEF1BC-4393-4A4B-A374-68D9669E549E}" presName="descendantArrow" presStyleLbl="bgAccFollowNode1" presStyleIdx="4" presStyleCnt="6"/>
      <dgm:spPr/>
    </dgm:pt>
    <dgm:pt modelId="{42F73B64-48AC-43D2-B9C4-761D96FBCA8D}" type="pres">
      <dgm:prSet presAssocID="{AAE8F017-AF10-4F2C-982B-1018F4E1E928}" presName="sp" presStyleCnt="0"/>
      <dgm:spPr>
        <a:scene3d>
          <a:camera prst="orthographicFront"/>
          <a:lightRig rig="threePt" dir="t"/>
        </a:scene3d>
        <a:sp3d>
          <a:bevelT w="152400" h="50800" prst="softRound"/>
        </a:sp3d>
      </dgm:spPr>
    </dgm:pt>
    <dgm:pt modelId="{8C31CD47-6308-4AD6-9823-3FD526A6AEFC}" type="pres">
      <dgm:prSet presAssocID="{5F88F938-6DF6-4D3F-9212-B1C3AEE4D327}" presName="arrowAndChildren" presStyleCnt="0"/>
      <dgm:spPr>
        <a:scene3d>
          <a:camera prst="orthographicFront"/>
          <a:lightRig rig="threePt" dir="t"/>
        </a:scene3d>
        <a:sp3d>
          <a:bevelT w="152400" h="50800" prst="softRound"/>
        </a:sp3d>
      </dgm:spPr>
    </dgm:pt>
    <dgm:pt modelId="{BC860731-8F9F-4770-99EB-DD6592B6964D}" type="pres">
      <dgm:prSet presAssocID="{5F88F938-6DF6-4D3F-9212-B1C3AEE4D327}" presName="parentTextArrow" presStyleLbl="node1" presStyleIdx="0" presStyleCnt="0"/>
      <dgm:spPr/>
    </dgm:pt>
    <dgm:pt modelId="{9C637C8B-32B3-44F2-A98D-18DB715D378C}" type="pres">
      <dgm:prSet presAssocID="{5F88F938-6DF6-4D3F-9212-B1C3AEE4D327}" presName="arrow" presStyleLbl="alignNode1" presStyleIdx="5" presStyleCnt="6"/>
      <dgm:spPr/>
    </dgm:pt>
    <dgm:pt modelId="{2A468726-E957-4A6D-92A7-57B05CC35375}" type="pres">
      <dgm:prSet presAssocID="{5F88F938-6DF6-4D3F-9212-B1C3AEE4D327}" presName="descendantArrow" presStyleLbl="bgAccFollowNode1" presStyleIdx="5" presStyleCnt="6" custLinFactNeighborX="15841" custLinFactNeighborY="1798"/>
      <dgm:spPr/>
    </dgm:pt>
  </dgm:ptLst>
  <dgm:cxnLst>
    <dgm:cxn modelId="{27707400-01CF-4EFC-8B8E-4C4A27B912B2}" srcId="{BF63B14C-26EB-4D6E-86E6-AAB02AADE380}" destId="{B7D4FE13-AA35-4380-A7AE-298EEC414650}" srcOrd="4" destOrd="0" parTransId="{80307684-E300-4A94-AF4E-ABCC8AA3A389}" sibTransId="{AE489DFA-DE0C-4706-802E-AEAADD653745}"/>
    <dgm:cxn modelId="{D1013108-1204-49EE-A1A8-88C740BDBFC5}" srcId="{BF63B14C-26EB-4D6E-86E6-AAB02AADE380}" destId="{0ACEF1BC-4393-4A4B-A374-68D9669E549E}" srcOrd="1" destOrd="0" parTransId="{150C3EB3-E53D-494B-A6DC-5C8A1B5ED8CC}" sibTransId="{3B3D9BF1-9109-45FC-9402-CBB01D0BAC2E}"/>
    <dgm:cxn modelId="{53E75A1B-F8B0-43A5-9069-87462B8AAF1B}" srcId="{BF63B14C-26EB-4D6E-86E6-AAB02AADE380}" destId="{17D6B082-BBDF-43B1-A0AA-0CFCD54114BA}" srcOrd="5" destOrd="0" parTransId="{7208DB0D-9DA9-4431-9706-781F4B734A52}" sibTransId="{B17786B8-1268-4C58-A00C-6DF70829FEF1}"/>
    <dgm:cxn modelId="{012A6E1D-AB7F-495A-8D9B-6C75D4D51BAE}" type="presOf" srcId="{92929317-9BAB-4B2B-A6B1-F02F4B1B8399}" destId="{3FE791F7-DD82-471C-AFD9-06EF89C51CAD}" srcOrd="0" destOrd="0" presId="urn:microsoft.com/office/officeart/2016/7/layout/VerticalDownArrowProcess"/>
    <dgm:cxn modelId="{86761323-D56E-413D-9F64-0D22D8856DDF}" type="presOf" srcId="{BF63B14C-26EB-4D6E-86E6-AAB02AADE380}" destId="{D17DCFCE-6FAC-4CCE-B336-DBE93FA57913}" srcOrd="0" destOrd="0" presId="urn:microsoft.com/office/officeart/2016/7/layout/VerticalDownArrowProcess"/>
    <dgm:cxn modelId="{BDDD2226-83E1-4FDD-9AEB-B958252F68D1}" type="presOf" srcId="{140FF055-E11B-40BC-8034-D6DD4B897378}" destId="{2A468726-E957-4A6D-92A7-57B05CC35375}" srcOrd="0" destOrd="0" presId="urn:microsoft.com/office/officeart/2016/7/layout/VerticalDownArrowProcess"/>
    <dgm:cxn modelId="{20E7F538-7144-4CC2-A7C6-C62653CBD940}" type="presOf" srcId="{48B8071B-6422-4D3E-AC93-3CC595ECC7B4}" destId="{40EDD4F9-BF99-471B-A6FA-D0DDCC373B5E}" srcOrd="1" destOrd="0" presId="urn:microsoft.com/office/officeart/2016/7/layout/VerticalDownArrowProcess"/>
    <dgm:cxn modelId="{D9AE1F3B-1B7C-48D2-BD43-E253BE1760A5}" srcId="{BF63B14C-26EB-4D6E-86E6-AAB02AADE380}" destId="{48B8071B-6422-4D3E-AC93-3CC595ECC7B4}" srcOrd="3" destOrd="0" parTransId="{855F9606-C520-415C-9D10-DB3222926305}" sibTransId="{643FAE54-5BAF-45F2-B7B3-6A0643A57C0A}"/>
    <dgm:cxn modelId="{EF4B0945-F91C-4AC5-893C-EED80E0049F2}" srcId="{BF63B14C-26EB-4D6E-86E6-AAB02AADE380}" destId="{FB4A35A4-1158-42BD-AEF3-8B439034C4F6}" srcOrd="2" destOrd="0" parTransId="{E906FDBC-DEF2-4740-85CD-9E21A7A5AC19}" sibTransId="{5223D0C8-C346-4596-86B0-B2DE413E31D1}"/>
    <dgm:cxn modelId="{78006047-0007-4371-BDD6-5D93EE0F62FC}" srcId="{FB4A35A4-1158-42BD-AEF3-8B439034C4F6}" destId="{968D80A6-55F5-4CEA-B160-F2CD47B373CA}" srcOrd="0" destOrd="0" parTransId="{218C1C21-3353-405E-8F44-A82A23DB0BD2}" sibTransId="{E134CC07-E2D0-43CF-BD83-3ABA3D375E89}"/>
    <dgm:cxn modelId="{4E73D94B-D3E2-4D19-9533-E448ED2FDFA5}" type="presOf" srcId="{17D6B082-BBDF-43B1-A0AA-0CFCD54114BA}" destId="{1F4E02BC-8228-40F8-88A2-C3F2785130BC}" srcOrd="0" destOrd="0" presId="urn:microsoft.com/office/officeart/2016/7/layout/VerticalDownArrowProcess"/>
    <dgm:cxn modelId="{6804914F-594F-4120-BE39-CA86ACF7C936}" type="presOf" srcId="{0ACEF1BC-4393-4A4B-A374-68D9669E549E}" destId="{F575469B-0DB3-44B9-8B66-E22B2983DA46}" srcOrd="0" destOrd="0" presId="urn:microsoft.com/office/officeart/2016/7/layout/VerticalDownArrowProcess"/>
    <dgm:cxn modelId="{C762A670-C095-4793-8ED9-4CB848C6568F}" type="presOf" srcId="{42ABBB74-FC2D-4DC6-8B6D-FC1A4F039B01}" destId="{98AD081B-E248-4C3F-9F4C-C080E6CCC090}" srcOrd="0" destOrd="0" presId="urn:microsoft.com/office/officeart/2016/7/layout/VerticalDownArrowProcess"/>
    <dgm:cxn modelId="{23F8E055-5C3A-4A6A-BA76-30A7D2096CD4}" srcId="{48B8071B-6422-4D3E-AC93-3CC595ECC7B4}" destId="{42ABBB74-FC2D-4DC6-8B6D-FC1A4F039B01}" srcOrd="0" destOrd="0" parTransId="{63A52E87-6147-4EF1-8017-E77189963C63}" sibTransId="{EECBD975-F278-421A-AB8E-63F9DE0AD664}"/>
    <dgm:cxn modelId="{F60BB47D-5F6A-4D2A-8256-A6874FE45756}" type="presOf" srcId="{B7D4FE13-AA35-4380-A7AE-298EEC414650}" destId="{0DA2B75A-2FBB-4EE2-9B7B-7C311A15B44B}" srcOrd="0" destOrd="0" presId="urn:microsoft.com/office/officeart/2016/7/layout/VerticalDownArrowProcess"/>
    <dgm:cxn modelId="{AE7C007E-A787-42DB-9122-89407AA24845}" srcId="{0ACEF1BC-4393-4A4B-A374-68D9669E549E}" destId="{512D20B6-C3DD-4249-B4A9-B97C89FE5E7B}" srcOrd="0" destOrd="0" parTransId="{FDB2C986-E725-4E6B-8E03-F2E50DA02EBE}" sibTransId="{FEF5168F-5E02-4690-962F-D9964C79B00C}"/>
    <dgm:cxn modelId="{36C3E28D-445D-4271-A48A-A838E698AC32}" type="presOf" srcId="{512D20B6-C3DD-4249-B4A9-B97C89FE5E7B}" destId="{8E5BB33D-D7D8-45BD-8321-F75632AC5A52}" srcOrd="0" destOrd="0" presId="urn:microsoft.com/office/officeart/2016/7/layout/VerticalDownArrowProcess"/>
    <dgm:cxn modelId="{07E6B890-196B-443F-B5CF-B64C0F190E3D}" srcId="{BF63B14C-26EB-4D6E-86E6-AAB02AADE380}" destId="{5F88F938-6DF6-4D3F-9212-B1C3AEE4D327}" srcOrd="0" destOrd="0" parTransId="{3954AED1-3756-4D9F-BE2E-70B36E836E86}" sibTransId="{AAE8F017-AF10-4F2C-982B-1018F4E1E928}"/>
    <dgm:cxn modelId="{2C973BA4-F489-4F1E-A2C5-53A15CA4928E}" type="presOf" srcId="{38614BE6-2823-42E9-9B5A-B9A9A8BD386C}" destId="{0BFC1D93-BADF-4C35-B4B5-6AFA987DC9B4}" srcOrd="0" destOrd="0" presId="urn:microsoft.com/office/officeart/2016/7/layout/VerticalDownArrowProcess"/>
    <dgm:cxn modelId="{24D834B0-823D-4B90-B5A5-0047FF05FD25}" type="presOf" srcId="{5F88F938-6DF6-4D3F-9212-B1C3AEE4D327}" destId="{BC860731-8F9F-4770-99EB-DD6592B6964D}" srcOrd="0" destOrd="0" presId="urn:microsoft.com/office/officeart/2016/7/layout/VerticalDownArrowProcess"/>
    <dgm:cxn modelId="{C9ED3EB2-C259-433D-9A1F-C44978904009}" srcId="{B7D4FE13-AA35-4380-A7AE-298EEC414650}" destId="{38614BE6-2823-42E9-9B5A-B9A9A8BD386C}" srcOrd="0" destOrd="0" parTransId="{758090F6-8F13-48F5-9967-3BF61D051E0D}" sibTransId="{1694A3AF-32C2-44D0-A218-79782082D06D}"/>
    <dgm:cxn modelId="{AED655BE-AC09-4533-AE87-F0BD428BBCF6}" srcId="{5F88F938-6DF6-4D3F-9212-B1C3AEE4D327}" destId="{140FF055-E11B-40BC-8034-D6DD4B897378}" srcOrd="0" destOrd="0" parTransId="{C1531B1A-41C8-4FA0-8CDB-7A4BEB7B8286}" sibTransId="{77BDD275-9E49-44AB-8582-93D285692D25}"/>
    <dgm:cxn modelId="{36D6C0C3-3955-4C2C-A7BB-097787FE9853}" srcId="{17D6B082-BBDF-43B1-A0AA-0CFCD54114BA}" destId="{92929317-9BAB-4B2B-A6B1-F02F4B1B8399}" srcOrd="0" destOrd="0" parTransId="{8280D616-5A2C-45A3-98B0-4FF2FCBCEBAD}" sibTransId="{DEBF5E9E-8582-4DCD-B958-823D173E8B51}"/>
    <dgm:cxn modelId="{D82880D6-18A5-4104-8518-9FA4AB474021}" type="presOf" srcId="{B7D4FE13-AA35-4380-A7AE-298EEC414650}" destId="{F96EE973-50B9-4CB2-858D-BEE5F8577FB4}" srcOrd="1" destOrd="0" presId="urn:microsoft.com/office/officeart/2016/7/layout/VerticalDownArrowProcess"/>
    <dgm:cxn modelId="{99731DDC-3D84-4444-8E4F-A1C1CCCF7A02}" type="presOf" srcId="{FB4A35A4-1158-42BD-AEF3-8B439034C4F6}" destId="{F69C887C-C68C-4092-8107-7FD3291AB60B}" srcOrd="1" destOrd="0" presId="urn:microsoft.com/office/officeart/2016/7/layout/VerticalDownArrowProcess"/>
    <dgm:cxn modelId="{665AB2EA-64C5-4AD1-908E-2839FD65D365}" type="presOf" srcId="{48B8071B-6422-4D3E-AC93-3CC595ECC7B4}" destId="{FFFFB943-9FF1-4F7D-9D8A-161279246D0B}" srcOrd="0" destOrd="0" presId="urn:microsoft.com/office/officeart/2016/7/layout/VerticalDownArrowProcess"/>
    <dgm:cxn modelId="{C7E47BEC-F460-4780-9146-C1800E3810AB}" type="presOf" srcId="{0ACEF1BC-4393-4A4B-A374-68D9669E549E}" destId="{C50B2820-A102-464E-B6B5-D2136A2028A4}" srcOrd="1" destOrd="0" presId="urn:microsoft.com/office/officeart/2016/7/layout/VerticalDownArrowProcess"/>
    <dgm:cxn modelId="{43B9FEF6-0D15-4104-B7A0-8AA801FFED16}" type="presOf" srcId="{FB4A35A4-1158-42BD-AEF3-8B439034C4F6}" destId="{EF431772-A7A0-45AF-BFD9-6A80276D3B7F}" srcOrd="0" destOrd="0" presId="urn:microsoft.com/office/officeart/2016/7/layout/VerticalDownArrowProcess"/>
    <dgm:cxn modelId="{E77592F9-4E72-4F55-BDF0-6FF5CD28B5D2}" type="presOf" srcId="{968D80A6-55F5-4CEA-B160-F2CD47B373CA}" destId="{F12DDD62-5DEA-4361-AF5A-1138E29A1E76}" srcOrd="0" destOrd="0" presId="urn:microsoft.com/office/officeart/2016/7/layout/VerticalDownArrowProcess"/>
    <dgm:cxn modelId="{E20AF4FC-1592-41F1-8A6A-91AD910F1C45}" type="presOf" srcId="{5F88F938-6DF6-4D3F-9212-B1C3AEE4D327}" destId="{9C637C8B-32B3-44F2-A98D-18DB715D378C}" srcOrd="1" destOrd="0" presId="urn:microsoft.com/office/officeart/2016/7/layout/VerticalDownArrowProcess"/>
    <dgm:cxn modelId="{DAE57B18-87D9-4DA5-A642-F5B388FC3F21}" type="presParOf" srcId="{D17DCFCE-6FAC-4CCE-B336-DBE93FA57913}" destId="{CC6F7571-07D6-4E3F-A2BA-0C11767C1AF2}" srcOrd="0" destOrd="0" presId="urn:microsoft.com/office/officeart/2016/7/layout/VerticalDownArrowProcess"/>
    <dgm:cxn modelId="{01CC7DAF-E861-4E3B-89C6-25AF5285F610}" type="presParOf" srcId="{CC6F7571-07D6-4E3F-A2BA-0C11767C1AF2}" destId="{1F4E02BC-8228-40F8-88A2-C3F2785130BC}" srcOrd="0" destOrd="0" presId="urn:microsoft.com/office/officeart/2016/7/layout/VerticalDownArrowProcess"/>
    <dgm:cxn modelId="{14CA1DF4-BB6F-43A7-A1C5-7C9D402C6FF1}" type="presParOf" srcId="{CC6F7571-07D6-4E3F-A2BA-0C11767C1AF2}" destId="{3FE791F7-DD82-471C-AFD9-06EF89C51CAD}" srcOrd="1" destOrd="0" presId="urn:microsoft.com/office/officeart/2016/7/layout/VerticalDownArrowProcess"/>
    <dgm:cxn modelId="{4FB41DD1-4CA3-4475-9A11-9DE28623D43E}" type="presParOf" srcId="{D17DCFCE-6FAC-4CCE-B336-DBE93FA57913}" destId="{C51629BF-5121-4D9D-BF5E-188A40421F79}" srcOrd="1" destOrd="0" presId="urn:microsoft.com/office/officeart/2016/7/layout/VerticalDownArrowProcess"/>
    <dgm:cxn modelId="{0A775BD3-CC88-4D48-991C-7228BD50B45F}" type="presParOf" srcId="{D17DCFCE-6FAC-4CCE-B336-DBE93FA57913}" destId="{C94FD275-A763-4575-8237-A928170D18EF}" srcOrd="2" destOrd="0" presId="urn:microsoft.com/office/officeart/2016/7/layout/VerticalDownArrowProcess"/>
    <dgm:cxn modelId="{1EF7BB57-73D6-4795-8338-66E77918371E}" type="presParOf" srcId="{C94FD275-A763-4575-8237-A928170D18EF}" destId="{0DA2B75A-2FBB-4EE2-9B7B-7C311A15B44B}" srcOrd="0" destOrd="0" presId="urn:microsoft.com/office/officeart/2016/7/layout/VerticalDownArrowProcess"/>
    <dgm:cxn modelId="{00EBA1F1-ACB9-44B3-B297-6F22EBB1A039}" type="presParOf" srcId="{C94FD275-A763-4575-8237-A928170D18EF}" destId="{F96EE973-50B9-4CB2-858D-BEE5F8577FB4}" srcOrd="1" destOrd="0" presId="urn:microsoft.com/office/officeart/2016/7/layout/VerticalDownArrowProcess"/>
    <dgm:cxn modelId="{30A2AF2D-DA6F-48CE-A49E-F1058C3761EB}" type="presParOf" srcId="{C94FD275-A763-4575-8237-A928170D18EF}" destId="{0BFC1D93-BADF-4C35-B4B5-6AFA987DC9B4}" srcOrd="2" destOrd="0" presId="urn:microsoft.com/office/officeart/2016/7/layout/VerticalDownArrowProcess"/>
    <dgm:cxn modelId="{E446CAA1-D6A0-4DCA-991C-353057D74745}" type="presParOf" srcId="{D17DCFCE-6FAC-4CCE-B336-DBE93FA57913}" destId="{616169A9-6BB6-412B-ABCB-139C38AB5FF4}" srcOrd="3" destOrd="0" presId="urn:microsoft.com/office/officeart/2016/7/layout/VerticalDownArrowProcess"/>
    <dgm:cxn modelId="{CE038753-6344-45C2-940E-D533B66390BB}" type="presParOf" srcId="{D17DCFCE-6FAC-4CCE-B336-DBE93FA57913}" destId="{81D029F0-2FA3-4812-BC0D-875D6FA0A0AC}" srcOrd="4" destOrd="0" presId="urn:microsoft.com/office/officeart/2016/7/layout/VerticalDownArrowProcess"/>
    <dgm:cxn modelId="{746A2017-5706-4FA3-98EE-6171823F35B8}" type="presParOf" srcId="{81D029F0-2FA3-4812-BC0D-875D6FA0A0AC}" destId="{FFFFB943-9FF1-4F7D-9D8A-161279246D0B}" srcOrd="0" destOrd="0" presId="urn:microsoft.com/office/officeart/2016/7/layout/VerticalDownArrowProcess"/>
    <dgm:cxn modelId="{ACAD63E1-10E1-45FD-8BEE-E6C8ED8FD7C9}" type="presParOf" srcId="{81D029F0-2FA3-4812-BC0D-875D6FA0A0AC}" destId="{40EDD4F9-BF99-471B-A6FA-D0DDCC373B5E}" srcOrd="1" destOrd="0" presId="urn:microsoft.com/office/officeart/2016/7/layout/VerticalDownArrowProcess"/>
    <dgm:cxn modelId="{8E0A55BC-6C09-4120-8FBA-2271C03DA8FF}" type="presParOf" srcId="{81D029F0-2FA3-4812-BC0D-875D6FA0A0AC}" destId="{98AD081B-E248-4C3F-9F4C-C080E6CCC090}" srcOrd="2" destOrd="0" presId="urn:microsoft.com/office/officeart/2016/7/layout/VerticalDownArrowProcess"/>
    <dgm:cxn modelId="{356A68CA-5741-4914-99F8-6A9482A8A7E1}" type="presParOf" srcId="{D17DCFCE-6FAC-4CCE-B336-DBE93FA57913}" destId="{62D67017-21E0-49B4-95BB-D6BE2B07FFDC}" srcOrd="5" destOrd="0" presId="urn:microsoft.com/office/officeart/2016/7/layout/VerticalDownArrowProcess"/>
    <dgm:cxn modelId="{CF0A8E4E-13AE-4CA4-AD85-C61495AA1885}" type="presParOf" srcId="{D17DCFCE-6FAC-4CCE-B336-DBE93FA57913}" destId="{657E61AA-D8B6-4859-8819-4DACE329441E}" srcOrd="6" destOrd="0" presId="urn:microsoft.com/office/officeart/2016/7/layout/VerticalDownArrowProcess"/>
    <dgm:cxn modelId="{EE80B6EF-BB32-4C23-8F06-B7A7CA36E762}" type="presParOf" srcId="{657E61AA-D8B6-4859-8819-4DACE329441E}" destId="{EF431772-A7A0-45AF-BFD9-6A80276D3B7F}" srcOrd="0" destOrd="0" presId="urn:microsoft.com/office/officeart/2016/7/layout/VerticalDownArrowProcess"/>
    <dgm:cxn modelId="{93DF13DB-AA68-417D-87F5-89C5135C552E}" type="presParOf" srcId="{657E61AA-D8B6-4859-8819-4DACE329441E}" destId="{F69C887C-C68C-4092-8107-7FD3291AB60B}" srcOrd="1" destOrd="0" presId="urn:microsoft.com/office/officeart/2016/7/layout/VerticalDownArrowProcess"/>
    <dgm:cxn modelId="{F64AACE2-E80D-4BCC-920A-762B6B907521}" type="presParOf" srcId="{657E61AA-D8B6-4859-8819-4DACE329441E}" destId="{F12DDD62-5DEA-4361-AF5A-1138E29A1E76}" srcOrd="2" destOrd="0" presId="urn:microsoft.com/office/officeart/2016/7/layout/VerticalDownArrowProcess"/>
    <dgm:cxn modelId="{50907377-4B0B-4313-A161-D64FC4A9F1AC}" type="presParOf" srcId="{D17DCFCE-6FAC-4CCE-B336-DBE93FA57913}" destId="{0935F396-8CD8-4ED6-BF03-EC1F102ECFC1}" srcOrd="7" destOrd="0" presId="urn:microsoft.com/office/officeart/2016/7/layout/VerticalDownArrowProcess"/>
    <dgm:cxn modelId="{440AA256-121F-4E84-9076-44739D666F5D}" type="presParOf" srcId="{D17DCFCE-6FAC-4CCE-B336-DBE93FA57913}" destId="{3A1CAC4B-A6F6-4644-B6EA-E2409C05520F}" srcOrd="8" destOrd="0" presId="urn:microsoft.com/office/officeart/2016/7/layout/VerticalDownArrowProcess"/>
    <dgm:cxn modelId="{8A6945EF-2A28-41C4-8837-5DF92A7D10F9}" type="presParOf" srcId="{3A1CAC4B-A6F6-4644-B6EA-E2409C05520F}" destId="{F575469B-0DB3-44B9-8B66-E22B2983DA46}" srcOrd="0" destOrd="0" presId="urn:microsoft.com/office/officeart/2016/7/layout/VerticalDownArrowProcess"/>
    <dgm:cxn modelId="{3D788DE2-7588-442B-9D7F-448B3E7F6777}" type="presParOf" srcId="{3A1CAC4B-A6F6-4644-B6EA-E2409C05520F}" destId="{C50B2820-A102-464E-B6B5-D2136A2028A4}" srcOrd="1" destOrd="0" presId="urn:microsoft.com/office/officeart/2016/7/layout/VerticalDownArrowProcess"/>
    <dgm:cxn modelId="{2614A800-9135-4307-A88D-FDE77DB7C3C3}" type="presParOf" srcId="{3A1CAC4B-A6F6-4644-B6EA-E2409C05520F}" destId="{8E5BB33D-D7D8-45BD-8321-F75632AC5A52}" srcOrd="2" destOrd="0" presId="urn:microsoft.com/office/officeart/2016/7/layout/VerticalDownArrowProcess"/>
    <dgm:cxn modelId="{E8E88B82-62F2-4810-A3E0-665A2C1B5946}" type="presParOf" srcId="{D17DCFCE-6FAC-4CCE-B336-DBE93FA57913}" destId="{42F73B64-48AC-43D2-B9C4-761D96FBCA8D}" srcOrd="9" destOrd="0" presId="urn:microsoft.com/office/officeart/2016/7/layout/VerticalDownArrowProcess"/>
    <dgm:cxn modelId="{CBE52E53-96FC-477E-B5C9-087C47E809A8}" type="presParOf" srcId="{D17DCFCE-6FAC-4CCE-B336-DBE93FA57913}" destId="{8C31CD47-6308-4AD6-9823-3FD526A6AEFC}" srcOrd="10" destOrd="0" presId="urn:microsoft.com/office/officeart/2016/7/layout/VerticalDownArrowProcess"/>
    <dgm:cxn modelId="{934C2A99-047F-4683-82A0-83BC9B445849}" type="presParOf" srcId="{8C31CD47-6308-4AD6-9823-3FD526A6AEFC}" destId="{BC860731-8F9F-4770-99EB-DD6592B6964D}" srcOrd="0" destOrd="0" presId="urn:microsoft.com/office/officeart/2016/7/layout/VerticalDownArrowProcess"/>
    <dgm:cxn modelId="{F6E68D5B-B5B1-4120-BC75-3357D6F9ED00}" type="presParOf" srcId="{8C31CD47-6308-4AD6-9823-3FD526A6AEFC}" destId="{9C637C8B-32B3-44F2-A98D-18DB715D378C}" srcOrd="1" destOrd="0" presId="urn:microsoft.com/office/officeart/2016/7/layout/VerticalDownArrowProcess"/>
    <dgm:cxn modelId="{1494A19D-6B56-4B7D-BB30-BD150426CFA9}" type="presParOf" srcId="{8C31CD47-6308-4AD6-9823-3FD526A6AEFC}" destId="{2A468726-E957-4A6D-92A7-57B05CC35375}"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E02BC-8228-40F8-88A2-C3F2785130BC}">
      <dsp:nvSpPr>
        <dsp:cNvPr id="0" name=""/>
        <dsp:cNvSpPr/>
      </dsp:nvSpPr>
      <dsp:spPr>
        <a:xfrm>
          <a:off x="0" y="3066712"/>
          <a:ext cx="1214289" cy="402504"/>
        </a:xfrm>
        <a:prstGeom prst="rect">
          <a:avLst/>
        </a:prstGeom>
        <a:solidFill>
          <a:schemeClr val="accent1"/>
        </a:solidFill>
        <a:ln w="6350" cap="flat" cmpd="sng" algn="ctr">
          <a:solidFill>
            <a:schemeClr val="accent5">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3">
          <a:scrgbClr r="0" g="0" b="0"/>
        </a:fillRef>
        <a:effectRef idx="2">
          <a:scrgbClr r="0" g="0" b="0"/>
        </a:effectRef>
        <a:fontRef idx="minor">
          <a:schemeClr val="lt1"/>
        </a:fontRef>
      </dsp:style>
      <dsp:txBody>
        <a:bodyPr spcFirstLastPara="0" vert="horz" wrap="square" lIns="86360" tIns="99568" rIns="86360"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Maintain</a:t>
          </a:r>
        </a:p>
      </dsp:txBody>
      <dsp:txXfrm>
        <a:off x="0" y="3066712"/>
        <a:ext cx="1214289" cy="402504"/>
      </dsp:txXfrm>
    </dsp:sp>
    <dsp:sp modelId="{3FE791F7-DD82-471C-AFD9-06EF89C51CAD}">
      <dsp:nvSpPr>
        <dsp:cNvPr id="0" name=""/>
        <dsp:cNvSpPr/>
      </dsp:nvSpPr>
      <dsp:spPr>
        <a:xfrm>
          <a:off x="1214289" y="3066712"/>
          <a:ext cx="3642868" cy="402504"/>
        </a:xfrm>
        <a:prstGeom prst="rect">
          <a:avLst/>
        </a:prstGeom>
        <a:solidFill>
          <a:schemeClr val="bg1">
            <a:alpha val="9000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txBody>
        <a:bodyPr spcFirstLastPara="0" vert="horz" wrap="square" lIns="73895" tIns="177800" rIns="73895" bIns="177800" numCol="1" spcCol="1270" anchor="ctr" anchorCtr="0">
          <a:noAutofit/>
        </a:bodyPr>
        <a:lstStyle/>
        <a:p>
          <a:pPr marL="0" lvl="0" indent="0" algn="ctr" defTabSz="622300">
            <a:lnSpc>
              <a:spcPct val="90000"/>
            </a:lnSpc>
            <a:spcBef>
              <a:spcPct val="0"/>
            </a:spcBef>
            <a:spcAft>
              <a:spcPct val="35000"/>
            </a:spcAft>
            <a:buNone/>
          </a:pPr>
          <a:r>
            <a:rPr lang="en-US" sz="1400" kern="1200" dirty="0"/>
            <a:t>Maintain condom distribution sites/distribute condoms</a:t>
          </a:r>
        </a:p>
      </dsp:txBody>
      <dsp:txXfrm>
        <a:off x="1214289" y="3066712"/>
        <a:ext cx="3642868" cy="402504"/>
      </dsp:txXfrm>
    </dsp:sp>
    <dsp:sp modelId="{F96EE973-50B9-4CB2-858D-BEE5F8577FB4}">
      <dsp:nvSpPr>
        <dsp:cNvPr id="0" name=""/>
        <dsp:cNvSpPr/>
      </dsp:nvSpPr>
      <dsp:spPr>
        <a:xfrm rot="10800000">
          <a:off x="0" y="2453698"/>
          <a:ext cx="1214289" cy="619051"/>
        </a:xfrm>
        <a:prstGeom prst="upArrowCallout">
          <a:avLst>
            <a:gd name="adj1" fmla="val 5000"/>
            <a:gd name="adj2" fmla="val 10000"/>
            <a:gd name="adj3" fmla="val 15000"/>
            <a:gd name="adj4" fmla="val 64977"/>
          </a:avLst>
        </a:prstGeom>
        <a:solidFill>
          <a:schemeClr val="accent1"/>
        </a:solidFill>
        <a:ln w="6350" cap="flat" cmpd="sng" algn="ctr">
          <a:solidFill>
            <a:schemeClr val="accent5">
              <a:hueOff val="-2995240"/>
              <a:satOff val="8476"/>
              <a:lumOff val="8588"/>
              <a:alphaOff val="0"/>
            </a:schemeClr>
          </a:solidFill>
          <a:prstDash val="solid"/>
          <a:miter lim="800000"/>
        </a:ln>
        <a:effectLst/>
        <a:scene3d>
          <a:camera prst="orthographicFront"/>
          <a:lightRig rig="threePt" dir="t"/>
        </a:scene3d>
        <a:sp3d>
          <a:bevelT w="152400" h="50800" prst="softRound"/>
        </a:sp3d>
      </dsp:spPr>
      <dsp:style>
        <a:lnRef idx="1">
          <a:scrgbClr r="0" g="0" b="0"/>
        </a:lnRef>
        <a:fillRef idx="3">
          <a:scrgbClr r="0" g="0" b="0"/>
        </a:fillRef>
        <a:effectRef idx="2">
          <a:scrgbClr r="0" g="0" b="0"/>
        </a:effectRef>
        <a:fontRef idx="minor">
          <a:schemeClr val="lt1"/>
        </a:fontRef>
      </dsp:style>
      <dsp:txBody>
        <a:bodyPr spcFirstLastPara="0" vert="horz" wrap="square" lIns="86360" tIns="99568" rIns="86360"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Integrate</a:t>
          </a:r>
        </a:p>
      </dsp:txBody>
      <dsp:txXfrm rot="-10800000">
        <a:off x="0" y="2453698"/>
        <a:ext cx="1214289" cy="402383"/>
      </dsp:txXfrm>
    </dsp:sp>
    <dsp:sp modelId="{0BFC1D93-BADF-4C35-B4B5-6AFA987DC9B4}">
      <dsp:nvSpPr>
        <dsp:cNvPr id="0" name=""/>
        <dsp:cNvSpPr/>
      </dsp:nvSpPr>
      <dsp:spPr>
        <a:xfrm>
          <a:off x="1214289" y="2453698"/>
          <a:ext cx="3642868" cy="402383"/>
        </a:xfrm>
        <a:prstGeom prst="rect">
          <a:avLst/>
        </a:prstGeom>
        <a:solidFill>
          <a:schemeClr val="bg1">
            <a:alpha val="90000"/>
          </a:schemeClr>
        </a:solidFill>
        <a:ln w="6350" cap="flat" cmpd="sng" algn="ctr">
          <a:solidFill>
            <a:schemeClr val="accent5">
              <a:tint val="40000"/>
              <a:alpha val="90000"/>
              <a:hueOff val="-2998538"/>
              <a:satOff val="14609"/>
              <a:lumOff val="1969"/>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txBody>
        <a:bodyPr spcFirstLastPara="0" vert="horz" wrap="square" lIns="73895" tIns="177800" rIns="73895" bIns="177800" numCol="1" spcCol="1270" anchor="ctr" anchorCtr="0">
          <a:noAutofit/>
        </a:bodyPr>
        <a:lstStyle/>
        <a:p>
          <a:pPr marL="0" lvl="0" indent="0" algn="ctr" defTabSz="622300">
            <a:lnSpc>
              <a:spcPct val="90000"/>
            </a:lnSpc>
            <a:spcBef>
              <a:spcPct val="0"/>
            </a:spcBef>
            <a:spcAft>
              <a:spcPct val="35000"/>
            </a:spcAft>
            <a:buNone/>
          </a:pPr>
          <a:r>
            <a:rPr lang="en-US" sz="1400" kern="1200" dirty="0"/>
            <a:t>Integrate social media activities </a:t>
          </a:r>
        </a:p>
      </dsp:txBody>
      <dsp:txXfrm>
        <a:off x="1214289" y="2453698"/>
        <a:ext cx="3642868" cy="402383"/>
      </dsp:txXfrm>
    </dsp:sp>
    <dsp:sp modelId="{40EDD4F9-BF99-471B-A6FA-D0DDCC373B5E}">
      <dsp:nvSpPr>
        <dsp:cNvPr id="0" name=""/>
        <dsp:cNvSpPr/>
      </dsp:nvSpPr>
      <dsp:spPr>
        <a:xfrm rot="10800000">
          <a:off x="0" y="1840684"/>
          <a:ext cx="1214289" cy="619051"/>
        </a:xfrm>
        <a:prstGeom prst="upArrowCallout">
          <a:avLst>
            <a:gd name="adj1" fmla="val 5000"/>
            <a:gd name="adj2" fmla="val 10000"/>
            <a:gd name="adj3" fmla="val 15000"/>
            <a:gd name="adj4" fmla="val 64977"/>
          </a:avLst>
        </a:prstGeom>
        <a:solidFill>
          <a:schemeClr val="accent1"/>
        </a:solidFill>
        <a:ln w="6350" cap="flat" cmpd="sng" algn="ctr">
          <a:solidFill>
            <a:schemeClr val="accent5">
              <a:hueOff val="-5990481"/>
              <a:satOff val="16951"/>
              <a:lumOff val="17176"/>
              <a:alphaOff val="0"/>
            </a:schemeClr>
          </a:solidFill>
          <a:prstDash val="solid"/>
          <a:miter lim="800000"/>
        </a:ln>
        <a:effectLst/>
        <a:scene3d>
          <a:camera prst="orthographicFront"/>
          <a:lightRig rig="threePt" dir="t"/>
        </a:scene3d>
        <a:sp3d>
          <a:bevelT w="152400" h="50800" prst="softRound"/>
        </a:sp3d>
      </dsp:spPr>
      <dsp:style>
        <a:lnRef idx="1">
          <a:scrgbClr r="0" g="0" b="0"/>
        </a:lnRef>
        <a:fillRef idx="3">
          <a:scrgbClr r="0" g="0" b="0"/>
        </a:fillRef>
        <a:effectRef idx="2">
          <a:scrgbClr r="0" g="0" b="0"/>
        </a:effectRef>
        <a:fontRef idx="minor">
          <a:schemeClr val="lt1"/>
        </a:fontRef>
      </dsp:style>
      <dsp:txBody>
        <a:bodyPr spcFirstLastPara="0" vert="horz" wrap="square" lIns="86360" tIns="99568" rIns="86360"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Link</a:t>
          </a:r>
        </a:p>
      </dsp:txBody>
      <dsp:txXfrm rot="-10800000">
        <a:off x="0" y="1840684"/>
        <a:ext cx="1214289" cy="402383"/>
      </dsp:txXfrm>
    </dsp:sp>
    <dsp:sp modelId="{98AD081B-E248-4C3F-9F4C-C080E6CCC090}">
      <dsp:nvSpPr>
        <dsp:cNvPr id="0" name=""/>
        <dsp:cNvSpPr/>
      </dsp:nvSpPr>
      <dsp:spPr>
        <a:xfrm>
          <a:off x="1214289" y="1840684"/>
          <a:ext cx="3642868" cy="402383"/>
        </a:xfrm>
        <a:prstGeom prst="rect">
          <a:avLst/>
        </a:prstGeom>
        <a:solidFill>
          <a:schemeClr val="bg1">
            <a:alpha val="90000"/>
          </a:schemeClr>
        </a:solidFill>
        <a:ln w="6350" cap="flat" cmpd="sng" algn="ctr">
          <a:solidFill>
            <a:schemeClr val="accent5">
              <a:tint val="40000"/>
              <a:alpha val="90000"/>
              <a:hueOff val="-5997075"/>
              <a:satOff val="29217"/>
              <a:lumOff val="3938"/>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txBody>
        <a:bodyPr spcFirstLastPara="0" vert="horz" wrap="square" lIns="73895" tIns="177800" rIns="73895" bIns="177800" numCol="1" spcCol="1270" anchor="ctr" anchorCtr="0">
          <a:noAutofit/>
        </a:bodyPr>
        <a:lstStyle/>
        <a:p>
          <a:pPr marL="0" lvl="0" indent="0" algn="ctr" defTabSz="622300">
            <a:lnSpc>
              <a:spcPct val="90000"/>
            </a:lnSpc>
            <a:spcBef>
              <a:spcPct val="0"/>
            </a:spcBef>
            <a:spcAft>
              <a:spcPts val="42"/>
            </a:spcAft>
            <a:buNone/>
          </a:pPr>
          <a:r>
            <a:rPr lang="en-US" sz="1400" kern="1200" dirty="0"/>
            <a:t>Link HIV/STI/HCV (+) clients to </a:t>
          </a:r>
        </a:p>
        <a:p>
          <a:pPr marL="0" lvl="0" indent="0" algn="ctr" defTabSz="622300">
            <a:lnSpc>
              <a:spcPct val="90000"/>
            </a:lnSpc>
            <a:spcBef>
              <a:spcPct val="0"/>
            </a:spcBef>
            <a:spcAft>
              <a:spcPct val="35000"/>
            </a:spcAft>
            <a:buNone/>
          </a:pPr>
          <a:r>
            <a:rPr lang="en-US" sz="1400" kern="1200" dirty="0"/>
            <a:t>treatment and care </a:t>
          </a:r>
        </a:p>
      </dsp:txBody>
      <dsp:txXfrm>
        <a:off x="1214289" y="1840684"/>
        <a:ext cx="3642868" cy="402383"/>
      </dsp:txXfrm>
    </dsp:sp>
    <dsp:sp modelId="{F69C887C-C68C-4092-8107-7FD3291AB60B}">
      <dsp:nvSpPr>
        <dsp:cNvPr id="0" name=""/>
        <dsp:cNvSpPr/>
      </dsp:nvSpPr>
      <dsp:spPr>
        <a:xfrm rot="10800000">
          <a:off x="0" y="1227670"/>
          <a:ext cx="1214289" cy="619051"/>
        </a:xfrm>
        <a:prstGeom prst="upArrowCallout">
          <a:avLst>
            <a:gd name="adj1" fmla="val 5000"/>
            <a:gd name="adj2" fmla="val 10000"/>
            <a:gd name="adj3" fmla="val 15000"/>
            <a:gd name="adj4" fmla="val 64977"/>
          </a:avLst>
        </a:prstGeom>
        <a:solidFill>
          <a:schemeClr val="accent1"/>
        </a:solidFill>
        <a:ln w="6350" cap="flat" cmpd="sng" algn="ctr">
          <a:solidFill>
            <a:schemeClr val="accent5">
              <a:hueOff val="-8985721"/>
              <a:satOff val="25427"/>
              <a:lumOff val="25765"/>
              <a:alphaOff val="0"/>
            </a:schemeClr>
          </a:solidFill>
          <a:prstDash val="solid"/>
          <a:miter lim="800000"/>
        </a:ln>
        <a:effectLst/>
        <a:scene3d>
          <a:camera prst="orthographicFront"/>
          <a:lightRig rig="threePt" dir="t"/>
        </a:scene3d>
        <a:sp3d>
          <a:bevelT w="152400" h="50800" prst="softRound"/>
        </a:sp3d>
      </dsp:spPr>
      <dsp:style>
        <a:lnRef idx="1">
          <a:scrgbClr r="0" g="0" b="0"/>
        </a:lnRef>
        <a:fillRef idx="3">
          <a:scrgbClr r="0" g="0" b="0"/>
        </a:fillRef>
        <a:effectRef idx="2">
          <a:scrgbClr r="0" g="0" b="0"/>
        </a:effectRef>
        <a:fontRef idx="minor">
          <a:schemeClr val="lt1"/>
        </a:fontRef>
      </dsp:style>
      <dsp:txBody>
        <a:bodyPr spcFirstLastPara="0" vert="horz" wrap="square" lIns="86360" tIns="99568" rIns="86360"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Educate</a:t>
          </a:r>
        </a:p>
      </dsp:txBody>
      <dsp:txXfrm rot="-10800000">
        <a:off x="0" y="1227670"/>
        <a:ext cx="1214289" cy="402383"/>
      </dsp:txXfrm>
    </dsp:sp>
    <dsp:sp modelId="{F12DDD62-5DEA-4361-AF5A-1138E29A1E76}">
      <dsp:nvSpPr>
        <dsp:cNvPr id="0" name=""/>
        <dsp:cNvSpPr/>
      </dsp:nvSpPr>
      <dsp:spPr>
        <a:xfrm>
          <a:off x="1214289" y="1227670"/>
          <a:ext cx="3642868" cy="402383"/>
        </a:xfrm>
        <a:prstGeom prst="rect">
          <a:avLst/>
        </a:prstGeom>
        <a:solidFill>
          <a:schemeClr val="bg1">
            <a:alpha val="90000"/>
          </a:schemeClr>
        </a:solidFill>
        <a:ln w="6350" cap="flat" cmpd="sng" algn="ctr">
          <a:solidFill>
            <a:schemeClr val="accent5">
              <a:tint val="40000"/>
              <a:alpha val="90000"/>
              <a:hueOff val="-8995613"/>
              <a:satOff val="43826"/>
              <a:lumOff val="5906"/>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txBody>
        <a:bodyPr spcFirstLastPara="0" vert="horz" wrap="square" lIns="73895" tIns="177800" rIns="73895" bIns="177800" numCol="1" spcCol="1270" anchor="ctr" anchorCtr="0">
          <a:noAutofit/>
        </a:bodyPr>
        <a:lstStyle/>
        <a:p>
          <a:pPr marL="0" lvl="0" indent="0" algn="ctr" defTabSz="622300">
            <a:lnSpc>
              <a:spcPct val="90000"/>
            </a:lnSpc>
            <a:spcBef>
              <a:spcPct val="0"/>
            </a:spcBef>
            <a:spcAft>
              <a:spcPct val="35000"/>
            </a:spcAft>
            <a:buNone/>
          </a:pPr>
          <a:r>
            <a:rPr lang="en-US" sz="1400" kern="1200" dirty="0"/>
            <a:t>Educate/Link High Risk HIV (-) clients to PrEP or other needed services</a:t>
          </a:r>
        </a:p>
      </dsp:txBody>
      <dsp:txXfrm>
        <a:off x="1214289" y="1227670"/>
        <a:ext cx="3642868" cy="402383"/>
      </dsp:txXfrm>
    </dsp:sp>
    <dsp:sp modelId="{C50B2820-A102-464E-B6B5-D2136A2028A4}">
      <dsp:nvSpPr>
        <dsp:cNvPr id="0" name=""/>
        <dsp:cNvSpPr/>
      </dsp:nvSpPr>
      <dsp:spPr>
        <a:xfrm rot="10800000">
          <a:off x="0" y="614655"/>
          <a:ext cx="1214289" cy="619051"/>
        </a:xfrm>
        <a:prstGeom prst="upArrowCallout">
          <a:avLst>
            <a:gd name="adj1" fmla="val 5000"/>
            <a:gd name="adj2" fmla="val 10000"/>
            <a:gd name="adj3" fmla="val 15000"/>
            <a:gd name="adj4" fmla="val 64977"/>
          </a:avLst>
        </a:prstGeom>
        <a:solidFill>
          <a:schemeClr val="accent1"/>
        </a:solidFill>
        <a:ln w="6350" cap="flat" cmpd="sng" algn="ctr">
          <a:solidFill>
            <a:schemeClr val="accent5">
              <a:hueOff val="-11980962"/>
              <a:satOff val="33902"/>
              <a:lumOff val="34353"/>
              <a:alphaOff val="0"/>
            </a:schemeClr>
          </a:solidFill>
          <a:prstDash val="solid"/>
          <a:miter lim="800000"/>
        </a:ln>
        <a:effectLst/>
        <a:scene3d>
          <a:camera prst="orthographicFront"/>
          <a:lightRig rig="threePt" dir="t"/>
        </a:scene3d>
        <a:sp3d>
          <a:bevelT w="152400" h="50800" prst="softRound"/>
        </a:sp3d>
      </dsp:spPr>
      <dsp:style>
        <a:lnRef idx="1">
          <a:scrgbClr r="0" g="0" b="0"/>
        </a:lnRef>
        <a:fillRef idx="3">
          <a:scrgbClr r="0" g="0" b="0"/>
        </a:fillRef>
        <a:effectRef idx="2">
          <a:scrgbClr r="0" g="0" b="0"/>
        </a:effectRef>
        <a:fontRef idx="minor">
          <a:schemeClr val="lt1"/>
        </a:fontRef>
      </dsp:style>
      <dsp:txBody>
        <a:bodyPr spcFirstLastPara="0" vert="horz" wrap="square" lIns="86360" tIns="99568" rIns="86360"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Test</a:t>
          </a:r>
          <a:endParaRPr lang="en-US" sz="1900" b="1" kern="1200" dirty="0"/>
        </a:p>
      </dsp:txBody>
      <dsp:txXfrm rot="-10800000">
        <a:off x="0" y="614655"/>
        <a:ext cx="1214289" cy="402383"/>
      </dsp:txXfrm>
    </dsp:sp>
    <dsp:sp modelId="{8E5BB33D-D7D8-45BD-8321-F75632AC5A52}">
      <dsp:nvSpPr>
        <dsp:cNvPr id="0" name=""/>
        <dsp:cNvSpPr/>
      </dsp:nvSpPr>
      <dsp:spPr>
        <a:xfrm>
          <a:off x="1214289" y="614655"/>
          <a:ext cx="3642868" cy="402383"/>
        </a:xfrm>
        <a:prstGeom prst="rect">
          <a:avLst/>
        </a:prstGeom>
        <a:solidFill>
          <a:schemeClr val="bg1">
            <a:alpha val="90000"/>
          </a:schemeClr>
        </a:solidFill>
        <a:ln w="6350" cap="flat" cmpd="sng" algn="ctr">
          <a:solidFill>
            <a:schemeClr val="accent5">
              <a:tint val="40000"/>
              <a:alpha val="90000"/>
              <a:hueOff val="-11994151"/>
              <a:satOff val="58434"/>
              <a:lumOff val="7875"/>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txBody>
        <a:bodyPr spcFirstLastPara="0" vert="horz" wrap="square" lIns="73895" tIns="177800" rIns="73895" bIns="177800" numCol="1" spcCol="1270" anchor="ctr" anchorCtr="0">
          <a:noAutofit/>
        </a:bodyPr>
        <a:lstStyle/>
        <a:p>
          <a:pPr marL="0" lvl="0" indent="0" algn="ctr" defTabSz="622300">
            <a:lnSpc>
              <a:spcPct val="90000"/>
            </a:lnSpc>
            <a:spcBef>
              <a:spcPct val="0"/>
            </a:spcBef>
            <a:spcAft>
              <a:spcPct val="35000"/>
            </a:spcAft>
            <a:buNone/>
          </a:pPr>
          <a:r>
            <a:rPr lang="en-US" sz="1400" b="0" kern="1200" dirty="0"/>
            <a:t>Conduct Free HIV/STI/HCV Testing</a:t>
          </a:r>
        </a:p>
      </dsp:txBody>
      <dsp:txXfrm>
        <a:off x="1214289" y="614655"/>
        <a:ext cx="3642868" cy="402383"/>
      </dsp:txXfrm>
    </dsp:sp>
    <dsp:sp modelId="{9C637C8B-32B3-44F2-A98D-18DB715D378C}">
      <dsp:nvSpPr>
        <dsp:cNvPr id="0" name=""/>
        <dsp:cNvSpPr/>
      </dsp:nvSpPr>
      <dsp:spPr>
        <a:xfrm rot="10800000">
          <a:off x="0" y="1641"/>
          <a:ext cx="1214289" cy="619051"/>
        </a:xfrm>
        <a:prstGeom prst="upArrowCallout">
          <a:avLst>
            <a:gd name="adj1" fmla="val 5000"/>
            <a:gd name="adj2" fmla="val 10000"/>
            <a:gd name="adj3" fmla="val 15000"/>
            <a:gd name="adj4" fmla="val 64977"/>
          </a:avLst>
        </a:prstGeom>
        <a:solidFill>
          <a:schemeClr val="accent1"/>
        </a:solidFill>
        <a:ln w="6350" cap="flat" cmpd="sng" algn="ctr">
          <a:solidFill>
            <a:schemeClr val="accent5">
              <a:hueOff val="-14976202"/>
              <a:satOff val="42378"/>
              <a:lumOff val="42941"/>
              <a:alphaOff val="0"/>
            </a:schemeClr>
          </a:solidFill>
          <a:prstDash val="solid"/>
          <a:miter lim="800000"/>
        </a:ln>
        <a:effectLst/>
        <a:scene3d>
          <a:camera prst="orthographicFront"/>
          <a:lightRig rig="threePt" dir="t"/>
        </a:scene3d>
        <a:sp3d>
          <a:bevelT w="152400" h="50800" prst="softRound"/>
        </a:sp3d>
      </dsp:spPr>
      <dsp:style>
        <a:lnRef idx="1">
          <a:scrgbClr r="0" g="0" b="0"/>
        </a:lnRef>
        <a:fillRef idx="3">
          <a:scrgbClr r="0" g="0" b="0"/>
        </a:fillRef>
        <a:effectRef idx="2">
          <a:scrgbClr r="0" g="0" b="0"/>
        </a:effectRef>
        <a:fontRef idx="minor">
          <a:schemeClr val="lt1"/>
        </a:fontRef>
      </dsp:style>
      <dsp:txBody>
        <a:bodyPr spcFirstLastPara="0" vert="horz" wrap="square" lIns="86360" tIns="99568" rIns="86360"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Reach</a:t>
          </a:r>
        </a:p>
      </dsp:txBody>
      <dsp:txXfrm rot="-10800000">
        <a:off x="0" y="1641"/>
        <a:ext cx="1214289" cy="402383"/>
      </dsp:txXfrm>
    </dsp:sp>
    <dsp:sp modelId="{2A468726-E957-4A6D-92A7-57B05CC35375}">
      <dsp:nvSpPr>
        <dsp:cNvPr id="0" name=""/>
        <dsp:cNvSpPr/>
      </dsp:nvSpPr>
      <dsp:spPr>
        <a:xfrm>
          <a:off x="1214289" y="8876"/>
          <a:ext cx="3642868" cy="402383"/>
        </a:xfrm>
        <a:prstGeom prst="rect">
          <a:avLst/>
        </a:prstGeom>
        <a:solidFill>
          <a:schemeClr val="bg1">
            <a:alpha val="90000"/>
          </a:schemeClr>
        </a:solidFill>
        <a:ln w="6350" cap="flat" cmpd="sng" algn="ctr">
          <a:solidFill>
            <a:schemeClr val="accent5">
              <a:tint val="40000"/>
              <a:alpha val="90000"/>
              <a:hueOff val="-14992688"/>
              <a:satOff val="73043"/>
              <a:lumOff val="9844"/>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txBody>
        <a:bodyPr spcFirstLastPara="0" vert="horz" wrap="square" lIns="73895" tIns="177800" rIns="73895" bIns="177800" numCol="1" spcCol="1270" anchor="ctr" anchorCtr="0">
          <a:noAutofit/>
        </a:bodyPr>
        <a:lstStyle/>
        <a:p>
          <a:pPr marL="0" lvl="0" indent="0" algn="ctr" defTabSz="622300">
            <a:lnSpc>
              <a:spcPct val="90000"/>
            </a:lnSpc>
            <a:spcBef>
              <a:spcPct val="0"/>
            </a:spcBef>
            <a:spcAft>
              <a:spcPct val="35000"/>
            </a:spcAft>
            <a:buNone/>
          </a:pPr>
          <a:r>
            <a:rPr lang="en-US" sz="1400" kern="1200" dirty="0"/>
            <a:t>Attempt to reach key priority groups – Including the Latino Population</a:t>
          </a:r>
        </a:p>
      </dsp:txBody>
      <dsp:txXfrm>
        <a:off x="1214289" y="8876"/>
        <a:ext cx="3642868" cy="40238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768" tIns="45884" rIns="91768" bIns="45884"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6578"/>
          </a:xfrm>
          <a:prstGeom prst="rect">
            <a:avLst/>
          </a:prstGeom>
        </p:spPr>
        <p:txBody>
          <a:bodyPr vert="horz" lIns="91768" tIns="45884" rIns="91768" bIns="45884" rtlCol="0"/>
          <a:lstStyle>
            <a:lvl1pPr algn="r">
              <a:defRPr sz="1200"/>
            </a:lvl1pPr>
          </a:lstStyle>
          <a:p>
            <a:fld id="{A9B734D9-FBB7-4B85-86A2-24E15EDE55E0}" type="datetimeFigureOut">
              <a:rPr lang="en-US" smtClean="0"/>
              <a:t>12/9/2024</a:t>
            </a:fld>
            <a:endParaRPr lang="en-US" dirty="0"/>
          </a:p>
        </p:txBody>
      </p:sp>
      <p:sp>
        <p:nvSpPr>
          <p:cNvPr id="4" name="Footer Placeholder 3"/>
          <p:cNvSpPr>
            <a:spLocks noGrp="1"/>
          </p:cNvSpPr>
          <p:nvPr>
            <p:ph type="ftr" sz="quarter" idx="2"/>
          </p:nvPr>
        </p:nvSpPr>
        <p:spPr>
          <a:xfrm>
            <a:off x="1" y="8829823"/>
            <a:ext cx="3038475" cy="466578"/>
          </a:xfrm>
          <a:prstGeom prst="rect">
            <a:avLst/>
          </a:prstGeom>
        </p:spPr>
        <p:txBody>
          <a:bodyPr vert="horz" lIns="91768" tIns="45884" rIns="91768" bIns="458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823"/>
            <a:ext cx="3038475" cy="466578"/>
          </a:xfrm>
          <a:prstGeom prst="rect">
            <a:avLst/>
          </a:prstGeom>
        </p:spPr>
        <p:txBody>
          <a:bodyPr vert="horz" lIns="91768" tIns="45884" rIns="91768" bIns="45884"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4" tIns="46581" rIns="93164" bIns="46581"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64" tIns="46581" rIns="93164" bIns="46581" rtlCol="0"/>
          <a:lstStyle>
            <a:lvl1pPr algn="r">
              <a:defRPr sz="1200"/>
            </a:lvl1pPr>
          </a:lstStyle>
          <a:p>
            <a:fld id="{E3FD6F98-055A-4837-90F2-8E5F6821A1BB}" type="datetimeFigureOut">
              <a:rPr lang="en-US" smtClean="0"/>
              <a:t>12/9/2024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1" rIns="93164" bIns="46581"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4" tIns="46581" rIns="93164"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64" tIns="46581" rIns="93164"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6434"/>
          </a:xfrm>
          <a:prstGeom prst="rect">
            <a:avLst/>
          </a:prstGeom>
        </p:spPr>
        <p:txBody>
          <a:bodyPr vert="horz" lIns="93164" tIns="46581" rIns="93164" bIns="46581"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E3E3E3"/>
                </a:solidFill>
                <a:effectLst/>
                <a:highlight>
                  <a:srgbClr val="131314"/>
                </a:highlight>
                <a:latin typeface="Google Sans"/>
              </a:rPr>
              <a:t>T</a:t>
            </a:r>
            <a:r>
              <a:rPr lang="en-US" b="0" i="0" dirty="0">
                <a:solidFill>
                  <a:srgbClr val="E3E3E3"/>
                </a:solidFill>
                <a:effectLst/>
                <a:highlight>
                  <a:srgbClr val="131314"/>
                </a:highlight>
                <a:latin typeface="Google Sans"/>
              </a:rPr>
              <a:t>his slide visualizes overdose data collected by the Tribal EMS and submitted to the Overdose Detection Mapping Application Program, or ODMAP. The bar chart that shows the number of suspected overdoses per month. Look at the dramatic decline in suspected overdoses in the past year since the 24/7 access vending machines were installed! Mary Beth will talk about the overall state data.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985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27916-A9AB-4174-0801-7C558A2BC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E5FB0-32C3-55DF-8181-554B9999D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B8A17C-69DC-3839-2105-E1D0D5B16DB6}"/>
              </a:ext>
            </a:extLst>
          </p:cNvPr>
          <p:cNvSpPr>
            <a:spLocks noGrp="1"/>
          </p:cNvSpPr>
          <p:nvPr>
            <p:ph type="body" idx="1"/>
          </p:nvPr>
        </p:nvSpPr>
        <p:spPr/>
        <p:txBody>
          <a:bodyPr/>
          <a:lstStyle/>
          <a:p>
            <a:r>
              <a:rPr lang="en-US" dirty="0"/>
              <a:t>This is the proportion of CS moms who reported illicit substance use (does not include </a:t>
            </a:r>
            <a:r>
              <a:rPr lang="en-US" b="1" dirty="0"/>
              <a:t>ETOH</a:t>
            </a:r>
            <a:r>
              <a:rPr lang="en-US" dirty="0"/>
              <a:t> or MJ) by prenatal care status; so 70% of women without PNC reported subst. Use compared to only 26% of women who accessed PNC and of those women that accessed PNC AND reported subst use, 60% started PNC in the 2nd or 3rd Trimester.</a:t>
            </a:r>
          </a:p>
        </p:txBody>
      </p:sp>
      <p:sp>
        <p:nvSpPr>
          <p:cNvPr id="4" name="Slide Number Placeholder 3">
            <a:extLst>
              <a:ext uri="{FF2B5EF4-FFF2-40B4-BE49-F238E27FC236}">
                <a16:creationId xmlns:a16="http://schemas.microsoft.com/office/drawing/2014/main" id="{2B7A0B41-4241-C80D-484B-E3EB0C85E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68EB23-33C6-4444-A1EC-07FF514D0B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5109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having to wait] to get an appointment scheduled at the Health Department for prenatal care. I tried calling other OB doctors, but none would take my Medicaid."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74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240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 CTR in nontraditional sites and times, with populations most at risk to include PWID and SSPs</a:t>
            </a:r>
          </a:p>
          <a:p>
            <a:endParaRPr lang="en-US" sz="1200" baseline="0" dirty="0"/>
          </a:p>
          <a:p>
            <a:r>
              <a:rPr lang="en-US" sz="1200" baseline="0" dirty="0"/>
              <a:t>Programs</a:t>
            </a:r>
          </a:p>
          <a:p>
            <a:r>
              <a:rPr lang="en-US" sz="1200" baseline="0" dirty="0"/>
              <a:t> - ITTS, funding via contracts to LHDs and CB0s</a:t>
            </a:r>
          </a:p>
          <a:p>
            <a:r>
              <a:rPr lang="en-US" sz="1200" baseline="0" dirty="0"/>
              <a:t>- Free rapid test kits for data entry</a:t>
            </a:r>
          </a:p>
          <a:p>
            <a:r>
              <a:rPr lang="en-US" sz="1200" baseline="0" dirty="0"/>
              <a:t>- online marketed at home HIV tests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641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0515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Anyone else at higher risk including commercial sex workers, incarcerated populations etc.</a:t>
            </a:r>
          </a:p>
          <a:p>
            <a:pPr marL="171450" indent="-171450">
              <a:buFontTx/>
              <a:buChar char="-"/>
            </a:pPr>
            <a:r>
              <a:rPr lang="en-US" dirty="0"/>
              <a:t>Our ITTS agencies test in 30 jails across NC</a:t>
            </a:r>
          </a:p>
          <a:p>
            <a:pPr marL="171450" indent="-171450">
              <a:buFontTx/>
              <a:buChar char="-"/>
            </a:pPr>
            <a:r>
              <a:rPr lang="en-US" dirty="0"/>
              <a:t>PWID and SSPs have always been a focus for our prevention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833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9187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30 CBOs and LHDs Geographically spread across NC</a:t>
            </a:r>
          </a:p>
          <a:p>
            <a:pPr marL="171450" indent="-171450">
              <a:buFontTx/>
              <a:buChar char="-"/>
            </a:pPr>
            <a:r>
              <a:rPr lang="en-US" dirty="0"/>
              <a:t>Contractually supported to do HIV/STI/HCV counseling, testing and linkage to care</a:t>
            </a:r>
          </a:p>
          <a:p>
            <a:pPr marL="171450" indent="-171450">
              <a:buFontTx/>
              <a:buChar char="-"/>
            </a:pPr>
            <a:r>
              <a:rPr lang="en-US" dirty="0"/>
              <a:t>These agencies as required to work with their Regional Networks to identify all SSPs in their service areas and ensure that testing is available.  ITTS agencies are available to offer testing at SSPs.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056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7040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NC supports approximately 46 agencies in this program</a:t>
            </a:r>
          </a:p>
          <a:p>
            <a:pPr marL="171450" indent="-171450">
              <a:buFontTx/>
              <a:buChar char="-"/>
            </a:pPr>
            <a:r>
              <a:rPr lang="en-US" dirty="0"/>
              <a:t>Provide free HIV/Syphilis and HCV test kits along with TA and capacity building for agencies to conduct their own testing of SSP clients.  Data has to be submitted through EvalWeb.</a:t>
            </a:r>
          </a:p>
          <a:p>
            <a:pPr marL="171450" indent="-171450">
              <a:buFontTx/>
              <a:buChar char="-"/>
            </a:pPr>
            <a:r>
              <a:rPr lang="en-US" dirty="0"/>
              <a:t>Always trying to partner with SSPs to offer testing and linkage services to their clients</a:t>
            </a:r>
          </a:p>
          <a:p>
            <a:pPr marL="171450" indent="-171450">
              <a:buFontTx/>
              <a:buChar char="-"/>
            </a:pPr>
            <a:r>
              <a:rPr lang="en-US" dirty="0"/>
              <a:t>All ITTS and RT agencies provide education, risk reduction counseling, testing and linkage to HIV care, STI or HCV treatment, PrEP and MPX vaccine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44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44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0565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1932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1E597-FF67-C3A9-AF5D-359251201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E7DE2-6BF7-51AC-73DE-B2629B70A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0A40F-E100-285D-8BE9-2674AF6E2B39}"/>
              </a:ext>
            </a:extLst>
          </p:cNvPr>
          <p:cNvSpPr>
            <a:spLocks noGrp="1"/>
          </p:cNvSpPr>
          <p:nvPr>
            <p:ph type="body" idx="1"/>
          </p:nvPr>
        </p:nvSpPr>
        <p:spPr/>
        <p:txBody>
          <a:bodyPr/>
          <a:lstStyle/>
          <a:p>
            <a:pPr marL="171450" indent="-171450">
              <a:buFont typeface="Arial" panose="020B0604020202020204" pitchFamily="34" charset="0"/>
              <a:buChar char="•"/>
            </a:pPr>
            <a:r>
              <a:rPr lang="en-US" dirty="0"/>
              <a:t>Trend of decreasing testing numbers in the last two years</a:t>
            </a:r>
          </a:p>
          <a:p>
            <a:pPr marL="171450" indent="-171450">
              <a:buFont typeface="Arial" panose="020B0604020202020204" pitchFamily="34" charset="0"/>
              <a:buChar char="•"/>
            </a:pPr>
            <a:r>
              <a:rPr lang="en-US" dirty="0"/>
              <a:t>Would like to increase these numbers and are willing to listen to suggestions on how to do this</a:t>
            </a:r>
          </a:p>
          <a:p>
            <a:pPr marL="171450" indent="-171450">
              <a:buFont typeface="Arial" panose="020B0604020202020204" pitchFamily="34" charset="0"/>
              <a:buChar char="•"/>
            </a:pPr>
            <a:r>
              <a:rPr lang="en-US" dirty="0"/>
              <a:t>Many of the participants in the upcoming panel discussion have experience with our Rapid Testing Program.  We would love to get feedback on how to improve this program from you all if you have time in the discussion.</a:t>
            </a:r>
          </a:p>
        </p:txBody>
      </p:sp>
      <p:sp>
        <p:nvSpPr>
          <p:cNvPr id="4" name="Slide Number Placeholder 3">
            <a:extLst>
              <a:ext uri="{FF2B5EF4-FFF2-40B4-BE49-F238E27FC236}">
                <a16:creationId xmlns:a16="http://schemas.microsoft.com/office/drawing/2014/main" id="{82BC5409-608E-BE35-5C6B-78C4F24395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0335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flyer that we have developed to summarize our rapid testing program.  Please use this yourself or disseminate to any agency who regularly serves those at higher risk for HIV or STI’s.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34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666E7-00CF-26CB-2788-0256BF6AC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D15EB-6F1C-7EE5-27D0-EBCE38C40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E0D33-04FD-4A53-0500-5B265847BB88}"/>
              </a:ext>
            </a:extLst>
          </p:cNvPr>
          <p:cNvSpPr>
            <a:spLocks noGrp="1"/>
          </p:cNvSpPr>
          <p:nvPr>
            <p:ph type="body" idx="1"/>
          </p:nvPr>
        </p:nvSpPr>
        <p:spPr/>
        <p:txBody>
          <a:bodyPr/>
          <a:lstStyle/>
          <a:p>
            <a:endParaRPr lang="en-US" sz="1200" baseline="0" dirty="0"/>
          </a:p>
        </p:txBody>
      </p:sp>
      <p:sp>
        <p:nvSpPr>
          <p:cNvPr id="4" name="Slide Number Placeholder 3">
            <a:extLst>
              <a:ext uri="{FF2B5EF4-FFF2-40B4-BE49-F238E27FC236}">
                <a16:creationId xmlns:a16="http://schemas.microsoft.com/office/drawing/2014/main" id="{B49ED62C-D15E-9B80-DE6A-31A1263579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570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13299-1FCC-A908-BFBE-8F5F246B6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F1BD5-5DE3-905E-2DE4-68B37F2B6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095A1-82F5-1846-C418-704EB8C6069D}"/>
              </a:ext>
            </a:extLst>
          </p:cNvPr>
          <p:cNvSpPr>
            <a:spLocks noGrp="1"/>
          </p:cNvSpPr>
          <p:nvPr>
            <p:ph type="body" idx="1"/>
          </p:nvPr>
        </p:nvSpPr>
        <p:spPr/>
        <p:txBody>
          <a:bodyPr/>
          <a:lstStyle/>
          <a:p>
            <a:endParaRPr lang="en-US" sz="1200" baseline="0" dirty="0"/>
          </a:p>
        </p:txBody>
      </p:sp>
      <p:sp>
        <p:nvSpPr>
          <p:cNvPr id="4" name="Slide Number Placeholder 3">
            <a:extLst>
              <a:ext uri="{FF2B5EF4-FFF2-40B4-BE49-F238E27FC236}">
                <a16:creationId xmlns:a16="http://schemas.microsoft.com/office/drawing/2014/main" id="{DCCF6947-7594-BF4E-5573-E57623B81C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0163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2A932-19D3-39FA-3060-F8BCA17A3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10CDA-2BDF-57C9-D9B6-8DA036EA3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4B5D9-7CF0-AEDE-A967-CD48DC216676}"/>
              </a:ext>
            </a:extLst>
          </p:cNvPr>
          <p:cNvSpPr>
            <a:spLocks noGrp="1"/>
          </p:cNvSpPr>
          <p:nvPr>
            <p:ph type="body" idx="1"/>
          </p:nvPr>
        </p:nvSpPr>
        <p:spPr/>
        <p:txBody>
          <a:bodyPr/>
          <a:lstStyle/>
          <a:p>
            <a:endParaRPr lang="en-US" sz="1200" baseline="0" dirty="0"/>
          </a:p>
        </p:txBody>
      </p:sp>
      <p:sp>
        <p:nvSpPr>
          <p:cNvPr id="4" name="Slide Number Placeholder 3">
            <a:extLst>
              <a:ext uri="{FF2B5EF4-FFF2-40B4-BE49-F238E27FC236}">
                <a16:creationId xmlns:a16="http://schemas.microsoft.com/office/drawing/2014/main" id="{FC7F85B0-62C0-4861-4997-02CD71C2BD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3522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90FD6-F374-3BF1-F788-4E89F2993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5A542-CA79-FD45-A585-D71E4F324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5887A-0029-C5A4-B20F-5B737134B1FD}"/>
              </a:ext>
            </a:extLst>
          </p:cNvPr>
          <p:cNvSpPr>
            <a:spLocks noGrp="1"/>
          </p:cNvSpPr>
          <p:nvPr>
            <p:ph type="body" idx="1"/>
          </p:nvPr>
        </p:nvSpPr>
        <p:spPr/>
        <p:txBody>
          <a:bodyPr/>
          <a:lstStyle/>
          <a:p>
            <a:endParaRPr lang="en-US" sz="1200" baseline="0" dirty="0"/>
          </a:p>
        </p:txBody>
      </p:sp>
      <p:sp>
        <p:nvSpPr>
          <p:cNvPr id="4" name="Slide Number Placeholder 3">
            <a:extLst>
              <a:ext uri="{FF2B5EF4-FFF2-40B4-BE49-F238E27FC236}">
                <a16:creationId xmlns:a16="http://schemas.microsoft.com/office/drawing/2014/main" id="{A179B0E8-D493-A98C-65E5-CCF4621F66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072BE-FD39-4CC5-B2AE-BE978A7EF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4640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77</a:t>
            </a:fld>
            <a:endParaRPr lang="en-US" dirty="0"/>
          </a:p>
        </p:txBody>
      </p:sp>
    </p:spTree>
    <p:extLst>
      <p:ext uri="{BB962C8B-B14F-4D97-AF65-F5344CB8AC3E}">
        <p14:creationId xmlns:p14="http://schemas.microsoft.com/office/powerpoint/2010/main" val="238325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9F4C-FAC1-4E1C-BAA5-D90D365ADF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089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17477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
            </a:pPr>
            <a:r>
              <a:rPr lang="en-US" sz="2000" dirty="0"/>
              <a:t>Cannot point to 1 specific cause</a:t>
            </a:r>
          </a:p>
          <a:p>
            <a:pPr marL="342900" indent="-342900">
              <a:buFont typeface="Arial"/>
              <a:buChar char="•"/>
            </a:pPr>
            <a:r>
              <a:rPr lang="en-US" sz="2000" dirty="0"/>
              <a:t>Covid-19</a:t>
            </a:r>
          </a:p>
          <a:p>
            <a:pPr marL="342900" indent="-342900">
              <a:buFont typeface="Arial"/>
              <a:buChar char="•"/>
            </a:pPr>
            <a:r>
              <a:rPr lang="en-US" sz="2000" dirty="0"/>
              <a:t>Declining mental health</a:t>
            </a:r>
          </a:p>
          <a:p>
            <a:pPr marL="342900" indent="-342900">
              <a:buFont typeface="Arial"/>
              <a:buChar char="•"/>
            </a:pPr>
            <a:r>
              <a:rPr lang="en-US" sz="2000" dirty="0"/>
              <a:t>Isolation</a:t>
            </a:r>
          </a:p>
          <a:p>
            <a:pPr marL="342900" indent="-342900">
              <a:buFont typeface="Arial"/>
              <a:buChar char="•"/>
            </a:pPr>
            <a:r>
              <a:rPr lang="en-US" sz="2000" dirty="0"/>
              <a:t>Limited access to resources for bio-psycho-social needs:</a:t>
            </a:r>
          </a:p>
          <a:p>
            <a:pPr marL="742950" lvl="1" indent="-285750">
              <a:buFont typeface="Arial"/>
              <a:buChar char="•"/>
            </a:pPr>
            <a:r>
              <a:rPr lang="en-US" sz="2000" dirty="0"/>
              <a:t>Healthcare</a:t>
            </a:r>
          </a:p>
          <a:p>
            <a:pPr marL="742950" lvl="1" indent="-285750">
              <a:buFont typeface="Arial"/>
              <a:buChar char="•"/>
            </a:pPr>
            <a:r>
              <a:rPr lang="en-US" sz="2000" dirty="0"/>
              <a:t>Employment</a:t>
            </a:r>
          </a:p>
          <a:p>
            <a:pPr marL="742950" lvl="1" indent="-285750">
              <a:buFont typeface="Arial"/>
              <a:buChar char="•"/>
            </a:pPr>
            <a:r>
              <a:rPr lang="en-US" sz="2000" dirty="0"/>
              <a:t>Housing</a:t>
            </a:r>
          </a:p>
          <a:p>
            <a:pPr marL="742950" lvl="1" indent="-285750">
              <a:buFont typeface="Arial"/>
              <a:buChar char="•"/>
            </a:pPr>
            <a:r>
              <a:rPr lang="en-US" sz="2000" dirty="0"/>
              <a:t>Nutrition</a:t>
            </a:r>
          </a:p>
          <a:p>
            <a:pPr marL="742950" lvl="1" indent="-285750">
              <a:buFont typeface="Arial"/>
              <a:buChar char="•"/>
            </a:pPr>
            <a:r>
              <a:rPr lang="en-US" sz="2000" dirty="0"/>
              <a:t>Low-barrier SUD Treatment</a:t>
            </a:r>
          </a:p>
          <a:p>
            <a:pPr marL="342900" indent="-342900">
              <a:buFont typeface="Arial"/>
              <a:buChar char="•"/>
            </a:pPr>
            <a:r>
              <a:rPr lang="en-US" sz="2000" dirty="0"/>
              <a:t>Limited and restricted access to prescription opioids</a:t>
            </a:r>
          </a:p>
          <a:p>
            <a:pPr marL="342900" indent="-342900">
              <a:buFont typeface="Arial"/>
              <a:buChar char="•"/>
            </a:pPr>
            <a:r>
              <a:rPr lang="en-US" sz="2000" dirty="0"/>
              <a:t>Ever-changing, </a:t>
            </a:r>
            <a:r>
              <a:rPr lang="en-US" sz="2000" i="1" dirty="0"/>
              <a:t>unregulated </a:t>
            </a:r>
            <a:r>
              <a:rPr lang="en-US" sz="2000" dirty="0"/>
              <a:t>drug supply</a:t>
            </a:r>
          </a:p>
          <a:p>
            <a:pPr marL="342900" indent="-342900">
              <a:buFont typeface="Arial"/>
              <a:buChar char="•"/>
            </a:pPr>
            <a:r>
              <a:rPr lang="en-US" sz="2000" dirty="0"/>
              <a:t>Incarceration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92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Over 32,000 unique individuals (2024)</a:t>
            </a:r>
          </a:p>
          <a:p>
            <a:r>
              <a:rPr lang="en-US" sz="1200" dirty="0"/>
              <a:t>Over 115,000 encounters (2024) Over 32,000 unique individuals (2024)</a:t>
            </a:r>
          </a:p>
          <a:p>
            <a:r>
              <a:rPr lang="en-US" sz="1200" dirty="0"/>
              <a:t>Over 115,000 encounters (2024)</a:t>
            </a:r>
          </a:p>
          <a:p>
            <a:endParaRPr lang="en-US" sz="1200" dirty="0"/>
          </a:p>
          <a:p>
            <a:endParaRPr lang="en-US" dirty="0"/>
          </a:p>
          <a:p>
            <a:r>
              <a:rPr lang="en-US" dirty="0"/>
              <a:t>56% male (including trans-men)</a:t>
            </a:r>
          </a:p>
          <a:p>
            <a:r>
              <a:rPr lang="en-US" dirty="0"/>
              <a:t>43% female (including trans-women)</a:t>
            </a:r>
          </a:p>
          <a:p>
            <a:r>
              <a:rPr lang="en-US" dirty="0"/>
              <a:t>79 participants identified as being transgender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249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with the people living with HIV was to link them to care in a way that they could attend consistently. This slide shows linkage to care and viral suppression in this group during the period of the outbreak; the original 7 indicated by O in the first column and the two new by N. You can see that the person at the top was not in care through most of January 2017, then started attending care (shown in pink) in late 2017, and was never virally suppressed. The second person was diagnosed in mid-2016 (blue box), linked to care immediately, and was suppressed from June 2017 forward.</a:t>
            </a:r>
          </a:p>
          <a:p>
            <a:endParaRPr lang="en-US" dirty="0"/>
          </a:p>
          <a:p>
            <a:r>
              <a:rPr lang="en-US" dirty="0"/>
              <a:t>The overall picture here is that for most of these people, linkage to care was successful and they were virally suppressed in 2018. There have been no new diagnoses linked to this cluster, and we presume that this linkage is the fundamental reason for the control of this outbreak, with the important contribution of syringe exchange.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41510-1615-41A8-8D81-381992C14C81}"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838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your key partners</a:t>
            </a:r>
          </a:p>
          <a:p>
            <a:r>
              <a:rPr lang="en-US" dirty="0"/>
              <a:t>Bicillin reimbursement rates from Medicaid have increased, so providers now don’t need to take a loss to carry bicillin.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7558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4946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dirty="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332922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9" name="Text Placeholder 8">
            <a:extLst>
              <a:ext uri="{FF2B5EF4-FFF2-40B4-BE49-F238E27FC236}">
                <a16:creationId xmlns:a16="http://schemas.microsoft.com/office/drawing/2014/main" id="{A398E193-5D09-1E09-F076-12F3621847A8}"/>
              </a:ext>
            </a:extLst>
          </p:cNvPr>
          <p:cNvSpPr txBox="1">
            <a:spLocks/>
          </p:cNvSpPr>
          <p:nvPr userDrawn="1"/>
        </p:nvSpPr>
        <p:spPr>
          <a:xfrm>
            <a:off x="182880" y="6492240"/>
            <a:ext cx="5417316"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399739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55643"/>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dirty="0"/>
              <a:t>Click to add text</a:t>
            </a:r>
          </a:p>
        </p:txBody>
      </p:sp>
      <p:sp>
        <p:nvSpPr>
          <p:cNvPr id="7" name="Text Placeholder 8">
            <a:extLst>
              <a:ext uri="{FF2B5EF4-FFF2-40B4-BE49-F238E27FC236}">
                <a16:creationId xmlns:a16="http://schemas.microsoft.com/office/drawing/2014/main" id="{013E346E-9DCE-FD2A-D039-9396C216A76D}"/>
              </a:ext>
            </a:extLst>
          </p:cNvPr>
          <p:cNvSpPr txBox="1">
            <a:spLocks/>
          </p:cNvSpPr>
          <p:nvPr userDrawn="1"/>
        </p:nvSpPr>
        <p:spPr>
          <a:xfrm>
            <a:off x="274320" y="6492240"/>
            <a:ext cx="5388249"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382279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280160" y="6583680"/>
            <a:ext cx="697976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73762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6E02F64E-2CEF-59B1-BBF3-B28B49C9403E}"/>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17319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dirty="0"/>
          </a:p>
        </p:txBody>
      </p:sp>
    </p:spTree>
    <p:extLst>
      <p:ext uri="{BB962C8B-B14F-4D97-AF65-F5344CB8AC3E}">
        <p14:creationId xmlns:p14="http://schemas.microsoft.com/office/powerpoint/2010/main" val="812340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dirty="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71255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1049812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dirty="0">
                <a:solidFill>
                  <a:schemeClr val="bg1"/>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170227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293209" y="5055892"/>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2333983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32786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417293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108094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dirty="0"/>
              <a:t>Click to add text</a:t>
            </a:r>
          </a:p>
        </p:txBody>
      </p:sp>
      <p:sp>
        <p:nvSpPr>
          <p:cNvPr id="7" name="Text Placeholder 8">
            <a:extLst>
              <a:ext uri="{FF2B5EF4-FFF2-40B4-BE49-F238E27FC236}">
                <a16:creationId xmlns:a16="http://schemas.microsoft.com/office/drawing/2014/main" id="{BE3D3590-51D3-F69F-8AEF-3095644D13E7}"/>
              </a:ext>
            </a:extLst>
          </p:cNvPr>
          <p:cNvSpPr txBox="1">
            <a:spLocks/>
          </p:cNvSpPr>
          <p:nvPr userDrawn="1"/>
        </p:nvSpPr>
        <p:spPr>
          <a:xfrm>
            <a:off x="4753223" y="6492240"/>
            <a:ext cx="353463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329561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dirty="0"/>
              <a:t>Click to add title</a:t>
            </a:r>
          </a:p>
        </p:txBody>
      </p:sp>
      <p:sp>
        <p:nvSpPr>
          <p:cNvPr id="5" name="Text Placeholder 8">
            <a:extLst>
              <a:ext uri="{FF2B5EF4-FFF2-40B4-BE49-F238E27FC236}">
                <a16:creationId xmlns:a16="http://schemas.microsoft.com/office/drawing/2014/main" id="{938AF9FF-BDAC-0306-DA91-AB47AE0210B8}"/>
              </a:ext>
            </a:extLst>
          </p:cNvPr>
          <p:cNvSpPr txBox="1">
            <a:spLocks/>
          </p:cNvSpPr>
          <p:nvPr userDrawn="1"/>
        </p:nvSpPr>
        <p:spPr>
          <a:xfrm>
            <a:off x="3566160" y="6492240"/>
            <a:ext cx="442071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3353640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8">
            <a:extLst>
              <a:ext uri="{FF2B5EF4-FFF2-40B4-BE49-F238E27FC236}">
                <a16:creationId xmlns:a16="http://schemas.microsoft.com/office/drawing/2014/main" id="{BB5FD0A9-E4A1-C0DB-07E2-2EF95F25DA2A}"/>
              </a:ext>
            </a:extLst>
          </p:cNvPr>
          <p:cNvSpPr txBox="1">
            <a:spLocks/>
          </p:cNvSpPr>
          <p:nvPr userDrawn="1"/>
        </p:nvSpPr>
        <p:spPr>
          <a:xfrm>
            <a:off x="3657600" y="6492240"/>
            <a:ext cx="438642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891505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318053"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8">
            <a:extLst>
              <a:ext uri="{FF2B5EF4-FFF2-40B4-BE49-F238E27FC236}">
                <a16:creationId xmlns:a16="http://schemas.microsoft.com/office/drawing/2014/main" id="{E492FC96-79E6-D669-44E2-090C072906B1}"/>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2034665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8">
            <a:extLst>
              <a:ext uri="{FF2B5EF4-FFF2-40B4-BE49-F238E27FC236}">
                <a16:creationId xmlns:a16="http://schemas.microsoft.com/office/drawing/2014/main" id="{EBE53F0F-063A-C686-A0A6-5614D90A2DDB}"/>
              </a:ext>
            </a:extLst>
          </p:cNvPr>
          <p:cNvSpPr txBox="1">
            <a:spLocks/>
          </p:cNvSpPr>
          <p:nvPr userDrawn="1"/>
        </p:nvSpPr>
        <p:spPr>
          <a:xfrm>
            <a:off x="274321" y="6492240"/>
            <a:ext cx="5144118"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1356526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55643"/>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dirty="0"/>
              <a:t>Click to add text</a:t>
            </a:r>
          </a:p>
        </p:txBody>
      </p:sp>
      <p:sp>
        <p:nvSpPr>
          <p:cNvPr id="7" name="Text Placeholder 8">
            <a:extLst>
              <a:ext uri="{FF2B5EF4-FFF2-40B4-BE49-F238E27FC236}">
                <a16:creationId xmlns:a16="http://schemas.microsoft.com/office/drawing/2014/main" id="{013E346E-9DCE-FD2A-D039-9396C216A76D}"/>
              </a:ext>
            </a:extLst>
          </p:cNvPr>
          <p:cNvSpPr txBox="1">
            <a:spLocks/>
          </p:cNvSpPr>
          <p:nvPr userDrawn="1"/>
        </p:nvSpPr>
        <p:spPr>
          <a:xfrm>
            <a:off x="293209" y="6492240"/>
            <a:ext cx="531058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3870976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308100" y="6603332"/>
            <a:ext cx="697976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3020609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6E02F64E-2CEF-59B1-BBF3-B28B49C9403E}"/>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 OPDAAC Meeting: Progress &amp; Promise: NC’s Achievements and Future Plans | September 20, 2024</a:t>
            </a:r>
          </a:p>
        </p:txBody>
      </p:sp>
    </p:spTree>
    <p:extLst>
      <p:ext uri="{BB962C8B-B14F-4D97-AF65-F5344CB8AC3E}">
        <p14:creationId xmlns:p14="http://schemas.microsoft.com/office/powerpoint/2010/main" val="2805132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dirty="0"/>
          </a:p>
        </p:txBody>
      </p:sp>
    </p:spTree>
    <p:extLst>
      <p:ext uri="{BB962C8B-B14F-4D97-AF65-F5344CB8AC3E}">
        <p14:creationId xmlns:p14="http://schemas.microsoft.com/office/powerpoint/2010/main" val="1164273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dirty="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316234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dirty="0">
                <a:solidFill>
                  <a:schemeClr val="bg1"/>
                </a:solidFill>
                <a:latin typeface="Arial" panose="020B0604020202020204" pitchFamily="34" charset="0"/>
                <a:ea typeface="Gotham Book" charset="0"/>
                <a:cs typeface="Arial" panose="020B0604020202020204" pitchFamily="34" charset="0"/>
              </a:rPr>
              <a:t>NC DEPARTMENT OOF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540457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406018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dirty="0">
                <a:solidFill>
                  <a:schemeClr val="bg1"/>
                </a:solidFill>
                <a:latin typeface="Arial" panose="020B0604020202020204" pitchFamily="34" charset="0"/>
                <a:ea typeface="Gotham Book" charset="0"/>
                <a:cs typeface="Arial" panose="020B0604020202020204" pitchFamily="34" charset="0"/>
              </a:rPr>
              <a:t>NC DEPARTMENT OOF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3669733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274320" y="6492240"/>
            <a:ext cx="8073990"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Tree>
    <p:extLst>
      <p:ext uri="{BB962C8B-B14F-4D97-AF65-F5344CB8AC3E}">
        <p14:creationId xmlns:p14="http://schemas.microsoft.com/office/powerpoint/2010/main" val="1697814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1188720" y="6492240"/>
            <a:ext cx="7756864"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Tree>
    <p:extLst>
      <p:ext uri="{BB962C8B-B14F-4D97-AF65-F5344CB8AC3E}">
        <p14:creationId xmlns:p14="http://schemas.microsoft.com/office/powerpoint/2010/main" val="3950857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dirty="0"/>
              <a:t>Click to add text</a:t>
            </a:r>
          </a:p>
        </p:txBody>
      </p:sp>
      <p:sp>
        <p:nvSpPr>
          <p:cNvPr id="7" name="Text Placeholder 4">
            <a:extLst>
              <a:ext uri="{FF2B5EF4-FFF2-40B4-BE49-F238E27FC236}">
                <a16:creationId xmlns:a16="http://schemas.microsoft.com/office/drawing/2014/main" id="{C211F75B-8D42-D3B3-84D6-78444E4E11CA}"/>
              </a:ext>
            </a:extLst>
          </p:cNvPr>
          <p:cNvSpPr>
            <a:spLocks noGrp="1"/>
          </p:cNvSpPr>
          <p:nvPr>
            <p:ph type="body" sz="quarter" idx="17" hasCustomPrompt="1"/>
          </p:nvPr>
        </p:nvSpPr>
        <p:spPr>
          <a:xfrm>
            <a:off x="4663440" y="6492240"/>
            <a:ext cx="4424193"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Tree>
    <p:extLst>
      <p:ext uri="{BB962C8B-B14F-4D97-AF65-F5344CB8AC3E}">
        <p14:creationId xmlns:p14="http://schemas.microsoft.com/office/powerpoint/2010/main" val="2313779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dirty="0"/>
              <a:t>Click to add title</a:t>
            </a:r>
          </a:p>
        </p:txBody>
      </p:sp>
      <p:sp>
        <p:nvSpPr>
          <p:cNvPr id="5" name="Text Placeholder 4">
            <a:extLst>
              <a:ext uri="{FF2B5EF4-FFF2-40B4-BE49-F238E27FC236}">
                <a16:creationId xmlns:a16="http://schemas.microsoft.com/office/drawing/2014/main" id="{D2843FA3-FECF-8547-CECF-83B6CC50F75B}"/>
              </a:ext>
            </a:extLst>
          </p:cNvPr>
          <p:cNvSpPr>
            <a:spLocks noGrp="1"/>
          </p:cNvSpPr>
          <p:nvPr>
            <p:ph type="body" sz="quarter" idx="11" hasCustomPrompt="1"/>
          </p:nvPr>
        </p:nvSpPr>
        <p:spPr>
          <a:xfrm>
            <a:off x="3566160" y="6492240"/>
            <a:ext cx="5270629"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Tree>
    <p:extLst>
      <p:ext uri="{BB962C8B-B14F-4D97-AF65-F5344CB8AC3E}">
        <p14:creationId xmlns:p14="http://schemas.microsoft.com/office/powerpoint/2010/main" val="2123648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Text Placeholder 4">
            <a:extLst>
              <a:ext uri="{FF2B5EF4-FFF2-40B4-BE49-F238E27FC236}">
                <a16:creationId xmlns:a16="http://schemas.microsoft.com/office/drawing/2014/main" id="{B24F020D-DF65-D83B-3CAF-91CB5C724C39}"/>
              </a:ext>
            </a:extLst>
          </p:cNvPr>
          <p:cNvSpPr>
            <a:spLocks noGrp="1"/>
          </p:cNvSpPr>
          <p:nvPr>
            <p:ph type="body" sz="quarter" idx="11" hasCustomPrompt="1"/>
          </p:nvPr>
        </p:nvSpPr>
        <p:spPr>
          <a:xfrm>
            <a:off x="3566160" y="6492240"/>
            <a:ext cx="5303739"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Tree>
    <p:extLst>
      <p:ext uri="{BB962C8B-B14F-4D97-AF65-F5344CB8AC3E}">
        <p14:creationId xmlns:p14="http://schemas.microsoft.com/office/powerpoint/2010/main" val="3449203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4">
            <a:extLst>
              <a:ext uri="{FF2B5EF4-FFF2-40B4-BE49-F238E27FC236}">
                <a16:creationId xmlns:a16="http://schemas.microsoft.com/office/drawing/2014/main" id="{85D32D3E-E5E1-C793-F320-66D0E677D7BB}"/>
              </a:ext>
            </a:extLst>
          </p:cNvPr>
          <p:cNvSpPr>
            <a:spLocks noGrp="1"/>
          </p:cNvSpPr>
          <p:nvPr>
            <p:ph type="body" sz="quarter" idx="15" hasCustomPrompt="1"/>
          </p:nvPr>
        </p:nvSpPr>
        <p:spPr>
          <a:xfrm>
            <a:off x="274320" y="6492240"/>
            <a:ext cx="8073990"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Tree>
    <p:extLst>
      <p:ext uri="{BB962C8B-B14F-4D97-AF65-F5344CB8AC3E}">
        <p14:creationId xmlns:p14="http://schemas.microsoft.com/office/powerpoint/2010/main" val="4280180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7" name="Text Placeholder 4">
            <a:extLst>
              <a:ext uri="{FF2B5EF4-FFF2-40B4-BE49-F238E27FC236}">
                <a16:creationId xmlns:a16="http://schemas.microsoft.com/office/drawing/2014/main" id="{0F4B5D07-BBC2-F33E-79EA-65F1C5E3FEA6}"/>
              </a:ext>
            </a:extLst>
          </p:cNvPr>
          <p:cNvSpPr>
            <a:spLocks noGrp="1"/>
          </p:cNvSpPr>
          <p:nvPr>
            <p:ph type="body" sz="quarter" idx="15" hasCustomPrompt="1"/>
          </p:nvPr>
        </p:nvSpPr>
        <p:spPr>
          <a:xfrm>
            <a:off x="182880" y="6492240"/>
            <a:ext cx="5412970"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Tree>
    <p:extLst>
      <p:ext uri="{BB962C8B-B14F-4D97-AF65-F5344CB8AC3E}">
        <p14:creationId xmlns:p14="http://schemas.microsoft.com/office/powerpoint/2010/main" val="1803981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55643"/>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dirty="0"/>
              <a:t>Click to add text</a:t>
            </a:r>
          </a:p>
        </p:txBody>
      </p:sp>
      <p:sp>
        <p:nvSpPr>
          <p:cNvPr id="7" name="Text Placeholder 4">
            <a:extLst>
              <a:ext uri="{FF2B5EF4-FFF2-40B4-BE49-F238E27FC236}">
                <a16:creationId xmlns:a16="http://schemas.microsoft.com/office/drawing/2014/main" id="{339D33E4-1A89-8BB3-3859-6988C7F2B266}"/>
              </a:ext>
            </a:extLst>
          </p:cNvPr>
          <p:cNvSpPr>
            <a:spLocks noGrp="1"/>
          </p:cNvSpPr>
          <p:nvPr>
            <p:ph type="body" sz="quarter" idx="18" hasCustomPrompt="1"/>
          </p:nvPr>
        </p:nvSpPr>
        <p:spPr>
          <a:xfrm>
            <a:off x="182880" y="6492240"/>
            <a:ext cx="5412970"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Tree>
    <p:extLst>
      <p:ext uri="{BB962C8B-B14F-4D97-AF65-F5344CB8AC3E}">
        <p14:creationId xmlns:p14="http://schemas.microsoft.com/office/powerpoint/2010/main" val="112210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74320" y="6583680"/>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2555882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4">
            <a:extLst>
              <a:ext uri="{FF2B5EF4-FFF2-40B4-BE49-F238E27FC236}">
                <a16:creationId xmlns:a16="http://schemas.microsoft.com/office/drawing/2014/main" id="{B9314F21-5BAA-2838-94C5-29A4ED5C5043}"/>
              </a:ext>
            </a:extLst>
          </p:cNvPr>
          <p:cNvSpPr>
            <a:spLocks noGrp="1"/>
          </p:cNvSpPr>
          <p:nvPr>
            <p:ph type="body" sz="quarter" idx="16" hasCustomPrompt="1"/>
          </p:nvPr>
        </p:nvSpPr>
        <p:spPr>
          <a:xfrm>
            <a:off x="1188720" y="6492240"/>
            <a:ext cx="8071434"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dirty="0"/>
              <a:t>NCDHHS | OPDAAC Meeting: Progress &amp; Promise: NC’s Achievements and Future Plans | September 20, 2024</a:t>
            </a:r>
          </a:p>
        </p:txBody>
      </p:sp>
    </p:spTree>
    <p:extLst>
      <p:ext uri="{BB962C8B-B14F-4D97-AF65-F5344CB8AC3E}">
        <p14:creationId xmlns:p14="http://schemas.microsoft.com/office/powerpoint/2010/main" val="3809626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6416"/>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3" name="Text Placeholder 4">
            <a:extLst>
              <a:ext uri="{FF2B5EF4-FFF2-40B4-BE49-F238E27FC236}">
                <a16:creationId xmlns:a16="http://schemas.microsoft.com/office/drawing/2014/main" id="{8CD2CCE7-A715-7FFF-1560-B04A3D8C20EB}"/>
              </a:ext>
            </a:extLst>
          </p:cNvPr>
          <p:cNvSpPr>
            <a:spLocks noGrp="1"/>
          </p:cNvSpPr>
          <p:nvPr>
            <p:ph type="body" sz="quarter" idx="19" hasCustomPrompt="1"/>
          </p:nvPr>
        </p:nvSpPr>
        <p:spPr>
          <a:xfrm>
            <a:off x="274320" y="6492240"/>
            <a:ext cx="8071434" cy="330200"/>
          </a:xfrm>
        </p:spPr>
        <p:txBody>
          <a:bodyPr anchor="b">
            <a:noAutofit/>
          </a:bodyPr>
          <a:lstStyle>
            <a:lvl1pPr marL="0" indent="0">
              <a:lnSpc>
                <a:spcPct val="100000"/>
              </a:lnSpc>
              <a:spcBef>
                <a:spcPts val="0"/>
              </a:spcBef>
              <a:buNone/>
              <a:defRPr sz="9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2032348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dirty="0"/>
          </a:p>
        </p:txBody>
      </p:sp>
    </p:spTree>
    <p:extLst>
      <p:ext uri="{BB962C8B-B14F-4D97-AF65-F5344CB8AC3E}">
        <p14:creationId xmlns:p14="http://schemas.microsoft.com/office/powerpoint/2010/main" val="1728772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dirty="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3897536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828551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dirty="0">
                <a:solidFill>
                  <a:schemeClr val="bg1"/>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2073232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3798073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32786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Back to the Future: The History and Evolution of NC's Role in Overdose Prevention | Sept 20, 2024 – OPDAAC</a:t>
            </a:r>
          </a:p>
        </p:txBody>
      </p:sp>
    </p:spTree>
    <p:extLst>
      <p:ext uri="{BB962C8B-B14F-4D97-AF65-F5344CB8AC3E}">
        <p14:creationId xmlns:p14="http://schemas.microsoft.com/office/powerpoint/2010/main" val="3765802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a:t>Click to add text</a:t>
            </a:r>
          </a:p>
        </p:txBody>
      </p:sp>
      <p:sp>
        <p:nvSpPr>
          <p:cNvPr id="7" name="Text Placeholder 8">
            <a:extLst>
              <a:ext uri="{FF2B5EF4-FFF2-40B4-BE49-F238E27FC236}">
                <a16:creationId xmlns:a16="http://schemas.microsoft.com/office/drawing/2014/main" id="{BE3D3590-51D3-F69F-8AEF-3095644D13E7}"/>
              </a:ext>
            </a:extLst>
          </p:cNvPr>
          <p:cNvSpPr txBox="1">
            <a:spLocks/>
          </p:cNvSpPr>
          <p:nvPr userDrawn="1"/>
        </p:nvSpPr>
        <p:spPr>
          <a:xfrm>
            <a:off x="4753223" y="6485842"/>
            <a:ext cx="3552578" cy="26620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Back to the Future: The History and Evolution of NC's Role in Overdose Prevention | Sept 20, 2024 – OPDAAC</a:t>
            </a:r>
          </a:p>
        </p:txBody>
      </p:sp>
    </p:spTree>
    <p:extLst>
      <p:ext uri="{BB962C8B-B14F-4D97-AF65-F5344CB8AC3E}">
        <p14:creationId xmlns:p14="http://schemas.microsoft.com/office/powerpoint/2010/main" val="2035802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a:t>Click to add title</a:t>
            </a:r>
          </a:p>
        </p:txBody>
      </p:sp>
      <p:sp>
        <p:nvSpPr>
          <p:cNvPr id="5" name="Text Placeholder 8">
            <a:extLst>
              <a:ext uri="{FF2B5EF4-FFF2-40B4-BE49-F238E27FC236}">
                <a16:creationId xmlns:a16="http://schemas.microsoft.com/office/drawing/2014/main" id="{938AF9FF-BDAC-0306-DA91-AB47AE0210B8}"/>
              </a:ext>
            </a:extLst>
          </p:cNvPr>
          <p:cNvSpPr txBox="1">
            <a:spLocks/>
          </p:cNvSpPr>
          <p:nvPr userDrawn="1"/>
        </p:nvSpPr>
        <p:spPr>
          <a:xfrm>
            <a:off x="3867150" y="6603332"/>
            <a:ext cx="442071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23739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188720" y="6583680"/>
            <a:ext cx="6937408"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342266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BB5FD0A9-E4A1-C0DB-07E2-2EF95F25DA2A}"/>
              </a:ext>
            </a:extLst>
          </p:cNvPr>
          <p:cNvSpPr txBox="1">
            <a:spLocks/>
          </p:cNvSpPr>
          <p:nvPr userDrawn="1"/>
        </p:nvSpPr>
        <p:spPr>
          <a:xfrm>
            <a:off x="3901440" y="6603332"/>
            <a:ext cx="438642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203216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318053"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8">
            <a:extLst>
              <a:ext uri="{FF2B5EF4-FFF2-40B4-BE49-F238E27FC236}">
                <a16:creationId xmlns:a16="http://schemas.microsoft.com/office/drawing/2014/main" id="{E492FC96-79E6-D669-44E2-090C072906B1}"/>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latin typeface="Arial" panose="020B0604020202020204" pitchFamily="34" charset="0"/>
                <a:cs typeface="Arial" panose="020B0604020202020204" pitchFamily="34" charset="0"/>
              </a:rPr>
              <a:t>NCDHHS | Back to the Future: The History and Evolution of NC's Role in Overdose Prevention | Sept 20, 2024 – OPDAAC</a:t>
            </a:r>
          </a:p>
        </p:txBody>
      </p:sp>
    </p:spTree>
    <p:extLst>
      <p:ext uri="{BB962C8B-B14F-4D97-AF65-F5344CB8AC3E}">
        <p14:creationId xmlns:p14="http://schemas.microsoft.com/office/powerpoint/2010/main" val="763599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EBE53F0F-063A-C686-A0A6-5614D90A2DDB}"/>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803995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55643"/>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a:t>Click to add text</a:t>
            </a:r>
          </a:p>
        </p:txBody>
      </p:sp>
      <p:sp>
        <p:nvSpPr>
          <p:cNvPr id="7" name="Text Placeholder 8">
            <a:extLst>
              <a:ext uri="{FF2B5EF4-FFF2-40B4-BE49-F238E27FC236}">
                <a16:creationId xmlns:a16="http://schemas.microsoft.com/office/drawing/2014/main" id="{013E346E-9DCE-FD2A-D039-9396C216A76D}"/>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485881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308100" y="6603332"/>
            <a:ext cx="697976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Back to the Future: The History and Evolution of NC's Role in Overdose Prevention | Sept 20, 2024 – OPDAAC</a:t>
            </a:r>
          </a:p>
        </p:txBody>
      </p:sp>
    </p:spTree>
    <p:extLst>
      <p:ext uri="{BB962C8B-B14F-4D97-AF65-F5344CB8AC3E}">
        <p14:creationId xmlns:p14="http://schemas.microsoft.com/office/powerpoint/2010/main" val="2119720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6E02F64E-2CEF-59B1-BBF3-B28B49C9403E}"/>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Back to the Future: The History and Evolution of NC's Role in Overdose Prevention | Sept 20, 2024 – OPDAAC</a:t>
            </a:r>
          </a:p>
        </p:txBody>
      </p:sp>
    </p:spTree>
    <p:extLst>
      <p:ext uri="{BB962C8B-B14F-4D97-AF65-F5344CB8AC3E}">
        <p14:creationId xmlns:p14="http://schemas.microsoft.com/office/powerpoint/2010/main" val="2141588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2011083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dirty="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2281471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3862716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dirty="0">
                <a:solidFill>
                  <a:schemeClr val="bg1"/>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344752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dirty="0"/>
              <a:t>Click to add text</a:t>
            </a:r>
          </a:p>
        </p:txBody>
      </p:sp>
      <p:sp>
        <p:nvSpPr>
          <p:cNvPr id="7" name="Text Placeholder 8">
            <a:extLst>
              <a:ext uri="{FF2B5EF4-FFF2-40B4-BE49-F238E27FC236}">
                <a16:creationId xmlns:a16="http://schemas.microsoft.com/office/drawing/2014/main" id="{BE3D3590-51D3-F69F-8AEF-3095644D13E7}"/>
              </a:ext>
            </a:extLst>
          </p:cNvPr>
          <p:cNvSpPr txBox="1">
            <a:spLocks/>
          </p:cNvSpPr>
          <p:nvPr userDrawn="1"/>
        </p:nvSpPr>
        <p:spPr>
          <a:xfrm>
            <a:off x="4753223" y="6492240"/>
            <a:ext cx="353463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2704859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96746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327868" y="6603332"/>
            <a:ext cx="809217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1257264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a:t>Click to add text</a:t>
            </a:r>
          </a:p>
        </p:txBody>
      </p:sp>
      <p:sp>
        <p:nvSpPr>
          <p:cNvPr id="7" name="Text Placeholder 8">
            <a:extLst>
              <a:ext uri="{FF2B5EF4-FFF2-40B4-BE49-F238E27FC236}">
                <a16:creationId xmlns:a16="http://schemas.microsoft.com/office/drawing/2014/main" id="{BE3D3590-51D3-F69F-8AEF-3095644D13E7}"/>
              </a:ext>
            </a:extLst>
          </p:cNvPr>
          <p:cNvSpPr txBox="1">
            <a:spLocks/>
          </p:cNvSpPr>
          <p:nvPr userDrawn="1"/>
        </p:nvSpPr>
        <p:spPr>
          <a:xfrm>
            <a:off x="4753223" y="6603332"/>
            <a:ext cx="353463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678668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a:t>Click to add title</a:t>
            </a:r>
          </a:p>
        </p:txBody>
      </p:sp>
      <p:sp>
        <p:nvSpPr>
          <p:cNvPr id="5" name="Text Placeholder 8">
            <a:extLst>
              <a:ext uri="{FF2B5EF4-FFF2-40B4-BE49-F238E27FC236}">
                <a16:creationId xmlns:a16="http://schemas.microsoft.com/office/drawing/2014/main" id="{938AF9FF-BDAC-0306-DA91-AB47AE0210B8}"/>
              </a:ext>
            </a:extLst>
          </p:cNvPr>
          <p:cNvSpPr txBox="1">
            <a:spLocks/>
          </p:cNvSpPr>
          <p:nvPr userDrawn="1"/>
        </p:nvSpPr>
        <p:spPr>
          <a:xfrm>
            <a:off x="3867150" y="6603332"/>
            <a:ext cx="442071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19654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BB5FD0A9-E4A1-C0DB-07E2-2EF95F25DA2A}"/>
              </a:ext>
            </a:extLst>
          </p:cNvPr>
          <p:cNvSpPr txBox="1">
            <a:spLocks/>
          </p:cNvSpPr>
          <p:nvPr userDrawn="1"/>
        </p:nvSpPr>
        <p:spPr>
          <a:xfrm>
            <a:off x="3901440" y="6603332"/>
            <a:ext cx="438642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79617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8">
            <a:extLst>
              <a:ext uri="{FF2B5EF4-FFF2-40B4-BE49-F238E27FC236}">
                <a16:creationId xmlns:a16="http://schemas.microsoft.com/office/drawing/2014/main" id="{E492FC96-79E6-D669-44E2-090C072906B1}"/>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2255861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EBE53F0F-063A-C686-A0A6-5614D90A2DDB}"/>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987317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55643"/>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a:t>Click to add text</a:t>
            </a:r>
          </a:p>
        </p:txBody>
      </p:sp>
      <p:sp>
        <p:nvSpPr>
          <p:cNvPr id="7" name="Text Placeholder 8">
            <a:extLst>
              <a:ext uri="{FF2B5EF4-FFF2-40B4-BE49-F238E27FC236}">
                <a16:creationId xmlns:a16="http://schemas.microsoft.com/office/drawing/2014/main" id="{013E346E-9DCE-FD2A-D039-9396C216A76D}"/>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351426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308100" y="6603332"/>
            <a:ext cx="7492086"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3645738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6E02F64E-2CEF-59B1-BBF3-B28B49C9403E}"/>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356792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dirty="0"/>
              <a:t>Click to add title</a:t>
            </a:r>
          </a:p>
        </p:txBody>
      </p:sp>
      <p:sp>
        <p:nvSpPr>
          <p:cNvPr id="5" name="Text Placeholder 8">
            <a:extLst>
              <a:ext uri="{FF2B5EF4-FFF2-40B4-BE49-F238E27FC236}">
                <a16:creationId xmlns:a16="http://schemas.microsoft.com/office/drawing/2014/main" id="{938AF9FF-BDAC-0306-DA91-AB47AE0210B8}"/>
              </a:ext>
            </a:extLst>
          </p:cNvPr>
          <p:cNvSpPr txBox="1">
            <a:spLocks/>
          </p:cNvSpPr>
          <p:nvPr userDrawn="1"/>
        </p:nvSpPr>
        <p:spPr>
          <a:xfrm>
            <a:off x="3657600" y="6492240"/>
            <a:ext cx="442071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2793648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1695060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dirty="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1507234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3746892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dirty="0">
                <a:solidFill>
                  <a:schemeClr val="bg1"/>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3351575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30090436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32786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1261788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dirty="0"/>
              <a:t>Click to add text</a:t>
            </a:r>
          </a:p>
        </p:txBody>
      </p:sp>
      <p:sp>
        <p:nvSpPr>
          <p:cNvPr id="7" name="Text Placeholder 8">
            <a:extLst>
              <a:ext uri="{FF2B5EF4-FFF2-40B4-BE49-F238E27FC236}">
                <a16:creationId xmlns:a16="http://schemas.microsoft.com/office/drawing/2014/main" id="{BE3D3590-51D3-F69F-8AEF-3095644D13E7}"/>
              </a:ext>
            </a:extLst>
          </p:cNvPr>
          <p:cNvSpPr txBox="1">
            <a:spLocks/>
          </p:cNvSpPr>
          <p:nvPr userDrawn="1"/>
        </p:nvSpPr>
        <p:spPr>
          <a:xfrm>
            <a:off x="4753223" y="6603332"/>
            <a:ext cx="353463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2540346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dirty="0"/>
              <a:t>Click to add title</a:t>
            </a:r>
          </a:p>
        </p:txBody>
      </p:sp>
      <p:sp>
        <p:nvSpPr>
          <p:cNvPr id="5" name="Text Placeholder 8">
            <a:extLst>
              <a:ext uri="{FF2B5EF4-FFF2-40B4-BE49-F238E27FC236}">
                <a16:creationId xmlns:a16="http://schemas.microsoft.com/office/drawing/2014/main" id="{938AF9FF-BDAC-0306-DA91-AB47AE0210B8}"/>
              </a:ext>
            </a:extLst>
          </p:cNvPr>
          <p:cNvSpPr txBox="1">
            <a:spLocks/>
          </p:cNvSpPr>
          <p:nvPr userDrawn="1"/>
        </p:nvSpPr>
        <p:spPr>
          <a:xfrm>
            <a:off x="3867150" y="6603332"/>
            <a:ext cx="442071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657679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8">
            <a:extLst>
              <a:ext uri="{FF2B5EF4-FFF2-40B4-BE49-F238E27FC236}">
                <a16:creationId xmlns:a16="http://schemas.microsoft.com/office/drawing/2014/main" id="{BB5FD0A9-E4A1-C0DB-07E2-2EF95F25DA2A}"/>
              </a:ext>
            </a:extLst>
          </p:cNvPr>
          <p:cNvSpPr txBox="1">
            <a:spLocks/>
          </p:cNvSpPr>
          <p:nvPr userDrawn="1"/>
        </p:nvSpPr>
        <p:spPr>
          <a:xfrm>
            <a:off x="3901440" y="6603332"/>
            <a:ext cx="438642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420038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318053"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8">
            <a:extLst>
              <a:ext uri="{FF2B5EF4-FFF2-40B4-BE49-F238E27FC236}">
                <a16:creationId xmlns:a16="http://schemas.microsoft.com/office/drawing/2014/main" id="{E492FC96-79E6-D669-44E2-090C072906B1}"/>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90381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8">
            <a:extLst>
              <a:ext uri="{FF2B5EF4-FFF2-40B4-BE49-F238E27FC236}">
                <a16:creationId xmlns:a16="http://schemas.microsoft.com/office/drawing/2014/main" id="{BB5FD0A9-E4A1-C0DB-07E2-2EF95F25DA2A}"/>
              </a:ext>
            </a:extLst>
          </p:cNvPr>
          <p:cNvSpPr txBox="1">
            <a:spLocks/>
          </p:cNvSpPr>
          <p:nvPr userDrawn="1"/>
        </p:nvSpPr>
        <p:spPr>
          <a:xfrm>
            <a:off x="3657599" y="6492240"/>
            <a:ext cx="464820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660350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8">
            <a:extLst>
              <a:ext uri="{FF2B5EF4-FFF2-40B4-BE49-F238E27FC236}">
                <a16:creationId xmlns:a16="http://schemas.microsoft.com/office/drawing/2014/main" id="{EBE53F0F-063A-C686-A0A6-5614D90A2DDB}"/>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4203785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55643"/>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dirty="0"/>
              <a:t>Click to add text</a:t>
            </a:r>
          </a:p>
        </p:txBody>
      </p:sp>
      <p:sp>
        <p:nvSpPr>
          <p:cNvPr id="7" name="Text Placeholder 8">
            <a:extLst>
              <a:ext uri="{FF2B5EF4-FFF2-40B4-BE49-F238E27FC236}">
                <a16:creationId xmlns:a16="http://schemas.microsoft.com/office/drawing/2014/main" id="{013E346E-9DCE-FD2A-D039-9396C216A76D}"/>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21001130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308100" y="6603332"/>
            <a:ext cx="697976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2733591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6E02F64E-2CEF-59B1-BBF3-B28B49C9403E}"/>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4174172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dirty="0"/>
          </a:p>
        </p:txBody>
      </p:sp>
    </p:spTree>
    <p:extLst>
      <p:ext uri="{BB962C8B-B14F-4D97-AF65-F5344CB8AC3E}">
        <p14:creationId xmlns:p14="http://schemas.microsoft.com/office/powerpoint/2010/main" val="1608787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318053"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8">
            <a:extLst>
              <a:ext uri="{FF2B5EF4-FFF2-40B4-BE49-F238E27FC236}">
                <a16:creationId xmlns:a16="http://schemas.microsoft.com/office/drawing/2014/main" id="{E492FC96-79E6-D669-44E2-090C072906B1}"/>
              </a:ext>
            </a:extLst>
          </p:cNvPr>
          <p:cNvSpPr txBox="1">
            <a:spLocks/>
          </p:cNvSpPr>
          <p:nvPr userDrawn="1"/>
        </p:nvSpPr>
        <p:spPr>
          <a:xfrm>
            <a:off x="274320" y="6583680"/>
            <a:ext cx="686962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OPDAAC Meeting: Syringe Service Programs and Harm Reduction | December 5, 2024</a:t>
            </a:r>
          </a:p>
        </p:txBody>
      </p:sp>
    </p:spTree>
    <p:extLst>
      <p:ext uri="{BB962C8B-B14F-4D97-AF65-F5344CB8AC3E}">
        <p14:creationId xmlns:p14="http://schemas.microsoft.com/office/powerpoint/2010/main" val="424586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5751832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6881908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285107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9465231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3987467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284500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hyperlink" Target="https://outlook.office365.com/owa/calendar/IVPBDataSupport@ncconnect.onmicrosoft.com/bookings/" TargetMode="External"/><Relationship Id="rId4" Type="http://schemas.openxmlformats.org/officeDocument/2006/relationships/hyperlink" Target="https://injuryfreenc.dph.ncdhhs.gov/DataSurveillance/DataRequestPolicy.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4.xml"/><Relationship Id="rId5" Type="http://schemas.openxmlformats.org/officeDocument/2006/relationships/hyperlink" Target="https://www.dph.ncdhhs.gov/ivpb-overdose-data"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s://ncivpb.iad1.qualtrics.com/jfe/form/SV_bNQ2tnpWCjJH9pY" TargetMode="External"/><Relationship Id="rId2" Type="http://schemas.openxmlformats.org/officeDocument/2006/relationships/hyperlink" Target="https://www.ncleg.net/EnactedLegislation/Statutes/PDF/BySection/Chapter_90/GS_90-113.27.pdf" TargetMode="External"/><Relationship Id="rId1" Type="http://schemas.openxmlformats.org/officeDocument/2006/relationships/slideLayout" Target="../slideLayouts/slideLayout74.xml"/><Relationship Id="rId4" Type="http://schemas.openxmlformats.org/officeDocument/2006/relationships/hyperlink" Target="https://www.ncdhhs.gov/divisions/public-health/north-carolina-safer-syringe-initiativ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cleg.net/EnactedLegislation/Statutes/PDF/BySection/Chapter_90/GS_90-113.27.pdf" TargetMode="Externa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hyperlink" Target="https://www.ncleg.net/EnactedLegislation/Statutes/PDF/BySection/Chapter_90/GS_90-113.27.pdf" TargetMode="Externa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syringe-services-programs/php/index.html#:~:text=Syringe%20services%20programs%20are%20community,drug%20use%20on%20the%20community" TargetMode="External"/><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4.xml"/><Relationship Id="rId4" Type="http://schemas.openxmlformats.org/officeDocument/2006/relationships/hyperlink" Target="https://www.cdc.gov/syringe-services-programs/php/index.html#:~:text=Syringe%20services%20programs%20are%20community,drug%20use%20on%20the%20communit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4.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8" Type="http://schemas.openxmlformats.org/officeDocument/2006/relationships/hyperlink" Target="https://injuryfreenc.dph.ncdhhs.gov/preventionResources/docs/Harm_Reduction_Primer_041823.pdf" TargetMode="External"/><Relationship Id="rId3" Type="http://schemas.openxmlformats.org/officeDocument/2006/relationships/hyperlink" Target="https://www.ncmedboard.org/images/uploads/other_pdfs/FINAL_Xylazine_Clinician_Memo_May_16_2023.pdf" TargetMode="External"/><Relationship Id="rId7" Type="http://schemas.openxmlformats.org/officeDocument/2006/relationships/hyperlink" Target="https://injuryfreenc.dph.ncdhhs.gov/DataSurveillance/Naloxone_Distribution_Toolkit.pdf" TargetMode="External"/><Relationship Id="rId2" Type="http://schemas.openxmlformats.org/officeDocument/2006/relationships/hyperlink" Target="https://addiction-medicine.org/wp-content/uploads/2024/07/July-2024-Final-Xylazine-Clinician-Update.pdf" TargetMode="External"/><Relationship Id="rId1" Type="http://schemas.openxmlformats.org/officeDocument/2006/relationships/slideLayout" Target="../slideLayouts/slideLayout75.xml"/><Relationship Id="rId6" Type="http://schemas.openxmlformats.org/officeDocument/2006/relationships/hyperlink" Target="https://injuryfreenc.dph.ncdhhs.gov/preventionResources/docs/PostOverdoseFINAL.pdf" TargetMode="External"/><Relationship Id="rId11" Type="http://schemas.openxmlformats.org/officeDocument/2006/relationships/hyperlink" Target="http://naloxonesaves.org/" TargetMode="External"/><Relationship Id="rId5" Type="http://schemas.openxmlformats.org/officeDocument/2006/relationships/hyperlink" Target="https://injuryfreenc.dph.ncdhhs.gov/DataSurveillance/StatewideOverdoseSurveillanceReports/Counterfeit_Pills_11032023_3.pdf" TargetMode="External"/><Relationship Id="rId10" Type="http://schemas.openxmlformats.org/officeDocument/2006/relationships/hyperlink" Target="https://www.ncdhhs.gov/nc-safer-syringe-initiative-annual-report-2022-2023/download?attachment" TargetMode="External"/><Relationship Id="rId4" Type="http://schemas.openxmlformats.org/officeDocument/2006/relationships/hyperlink" Target="https://addiction-medicine.org/wp-content/uploads/2024/07/DPH-SSP-provider-letter-July-16-2024-1.pdf" TargetMode="External"/><Relationship Id="rId9" Type="http://schemas.openxmlformats.org/officeDocument/2006/relationships/hyperlink" Target="https://files.constantcontact.com/023aa8ab001/037b2519-bdf4-437b-9706-39346acde269.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Tyler.yates@dhhs.nc.gov" TargetMode="External"/><Relationship Id="rId2" Type="http://schemas.openxmlformats.org/officeDocument/2006/relationships/hyperlink" Target="mailto:SyringeExchangeNC@dhhs.nc.gov" TargetMode="External"/><Relationship Id="rId1" Type="http://schemas.openxmlformats.org/officeDocument/2006/relationships/slideLayout" Target="../slideLayouts/slideLayout74.xml"/><Relationship Id="rId4" Type="http://schemas.openxmlformats.org/officeDocument/2006/relationships/hyperlink" Target="mailto:Sally.reeske@dhhs.nc.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38.svg"/><Relationship Id="rId21" Type="http://schemas.openxmlformats.org/officeDocument/2006/relationships/image" Target="../media/image56.png"/><Relationship Id="rId7" Type="http://schemas.openxmlformats.org/officeDocument/2006/relationships/image" Target="../media/image42.sv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svg"/><Relationship Id="rId22" Type="http://schemas.openxmlformats.org/officeDocument/2006/relationships/image" Target="../media/image57.svg"/></Relationships>
</file>

<file path=ppt/slides/_rels/slide43.xml.rels><?xml version="1.0" encoding="UTF-8" standalone="yes"?>
<Relationships xmlns="http://schemas.openxmlformats.org/package/2006/relationships"><Relationship Id="rId3" Type="http://schemas.openxmlformats.org/officeDocument/2006/relationships/hyperlink" Target="https://injuryfreenc.org/" TargetMode="External"/><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5.xml"/><Relationship Id="rId5" Type="http://schemas.openxmlformats.org/officeDocument/2006/relationships/image" Target="../media/image64.sv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00.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hyperlink" Target="mailto:erika.samoff@dhhs.nc.gov"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naloxonesaves.org/" TargetMode="Externa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5.emf"/></Relationships>
</file>

<file path=ppt/slides/_rels/slide72.xml.rels><?xml version="1.0" encoding="UTF-8" standalone="yes"?>
<Relationships xmlns="http://schemas.openxmlformats.org/package/2006/relationships"><Relationship Id="rId3" Type="http://schemas.openxmlformats.org/officeDocument/2006/relationships/hyperlink" Target="https://epi.dph.ncdhhs.gov/cd/stds/programs/testing.html#rapid"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mailto:NC.Rapid.Testing@dhhs.nc.gov" TargetMode="External"/><Relationship Id="rId5" Type="http://schemas.openxmlformats.org/officeDocument/2006/relationships/hyperlink" Target="mailto:Carlotta.mcneill@dhhs.nc.gov" TargetMode="External"/><Relationship Id="rId4" Type="http://schemas.openxmlformats.org/officeDocument/2006/relationships/hyperlink" Target="mailto:Marti.eisenberg@dhhs.nc.gov"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www.gileadadvancingaccess.com/patient"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apretude.com/access-and-suppor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preplocator.org/"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cdc.gov/hiv/prevention/prep.html#cdc_prevention_myths-on-demand-prep"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www.ncdhhs.gov/about/department-initiatives/overdose-epidemic/nc-opioid-and-prescription-drug-abuse-advisory-committee"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731520" y="1536659"/>
            <a:ext cx="5774267" cy="2020824"/>
          </a:xfrm>
        </p:spPr>
        <p:txBody>
          <a:bodyPr anchor="t"/>
          <a:lstStyle/>
          <a:p>
            <a:r>
              <a:rPr lang="en-US" sz="1800" dirty="0">
                <a:latin typeface="Arial"/>
                <a:cs typeface="Arial"/>
              </a:rPr>
              <a:t>NC Department of Health and Human Services </a:t>
            </a:r>
          </a:p>
          <a:p>
            <a:r>
              <a:rPr lang="en-US" sz="3600" dirty="0"/>
              <a:t>Opioid and Prescription Drug Abuse Advisory Committee (OPDAAC)</a:t>
            </a:r>
          </a:p>
        </p:txBody>
      </p:sp>
      <p:sp>
        <p:nvSpPr>
          <p:cNvPr id="9" name="Text Placeholder 8"/>
          <p:cNvSpPr>
            <a:spLocks noGrp="1"/>
          </p:cNvSpPr>
          <p:nvPr>
            <p:ph type="body" sz="quarter" idx="11"/>
          </p:nvPr>
        </p:nvSpPr>
        <p:spPr>
          <a:xfrm>
            <a:off x="731520" y="4757633"/>
            <a:ext cx="5774267" cy="948752"/>
          </a:xfrm>
        </p:spPr>
        <p:txBody>
          <a:bodyPr anchor="ctr"/>
          <a:lstStyle/>
          <a:p>
            <a:r>
              <a:rPr lang="en-US" sz="2000" dirty="0"/>
              <a:t>Topic: </a:t>
            </a:r>
            <a:r>
              <a:rPr lang="en-US" sz="2000" dirty="0">
                <a:effectLst/>
                <a:ea typeface="Calibri" panose="020F0502020204030204" pitchFamily="34" charset="0"/>
              </a:rPr>
              <a:t>Syringe Service Programs (SSPs) in North Carolina</a:t>
            </a:r>
            <a:endParaRPr lang="en-US" sz="2000" dirty="0"/>
          </a:p>
        </p:txBody>
      </p:sp>
      <p:sp>
        <p:nvSpPr>
          <p:cNvPr id="10" name="Text Placeholder 9"/>
          <p:cNvSpPr>
            <a:spLocks noGrp="1"/>
          </p:cNvSpPr>
          <p:nvPr>
            <p:ph type="body" sz="quarter" idx="12"/>
          </p:nvPr>
        </p:nvSpPr>
        <p:spPr>
          <a:xfrm>
            <a:off x="731520" y="5706385"/>
            <a:ext cx="5774267" cy="488226"/>
          </a:xfrm>
        </p:spPr>
        <p:txBody>
          <a:bodyPr anchor="ctr"/>
          <a:lstStyle/>
          <a:p>
            <a:r>
              <a:rPr lang="en-US" sz="1800" dirty="0"/>
              <a:t>December 5, 2024</a:t>
            </a:r>
          </a:p>
        </p:txBody>
      </p:sp>
    </p:spTree>
    <p:extLst>
      <p:ext uri="{BB962C8B-B14F-4D97-AF65-F5344CB8AC3E}">
        <p14:creationId xmlns:p14="http://schemas.microsoft.com/office/powerpoint/2010/main" val="2652814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a:extLst>
              <a:ext uri="{FF2B5EF4-FFF2-40B4-BE49-F238E27FC236}">
                <a16:creationId xmlns:a16="http://schemas.microsoft.com/office/drawing/2014/main" id="{203EF7B5-A881-AED6-D2D7-7E600998D01C}"/>
              </a:ext>
            </a:extLst>
          </p:cNvPr>
          <p:cNvSpPr>
            <a:spLocks noGrp="1"/>
          </p:cNvSpPr>
          <p:nvPr>
            <p:ph type="title"/>
          </p:nvPr>
        </p:nvSpPr>
        <p:spPr>
          <a:xfrm>
            <a:off x="365760" y="1420239"/>
            <a:ext cx="3276451" cy="1004644"/>
          </a:xfrm>
        </p:spPr>
        <p:txBody>
          <a:bodyPr vert="horz" lIns="91440" tIns="45720" rIns="91440" bIns="45720" rtlCol="0" anchor="b">
            <a:normAutofit/>
          </a:bodyPr>
          <a:lstStyle/>
          <a:p>
            <a:pPr defTabSz="914400"/>
            <a:r>
              <a:rPr lang="en-US" sz="3200" dirty="0">
                <a:solidFill>
                  <a:srgbClr val="002060"/>
                </a:solidFill>
                <a:latin typeface="+mn-lt"/>
                <a:ea typeface="+mj-ea"/>
                <a:cs typeface="+mj-cs"/>
              </a:rPr>
              <a:t>Making Progress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29FBD1A8-941A-6835-5C29-459E29D3E16B}"/>
              </a:ext>
            </a:extLst>
          </p:cNvPr>
          <p:cNvSpPr>
            <a:spLocks noGrp="1"/>
          </p:cNvSpPr>
          <p:nvPr>
            <p:ph type="body" sz="quarter" idx="10"/>
          </p:nvPr>
        </p:nvSpPr>
        <p:spPr>
          <a:xfrm>
            <a:off x="480060" y="2872899"/>
            <a:ext cx="3182691" cy="3320668"/>
          </a:xfrm>
        </p:spPr>
        <p:txBody>
          <a:bodyPr vert="horz" lIns="91440" tIns="45720" rIns="91440" bIns="45720" rtlCol="0">
            <a:normAutofit lnSpcReduction="10000"/>
          </a:bodyPr>
          <a:lstStyle/>
          <a:p>
            <a:pPr defTabSz="914400">
              <a:lnSpc>
                <a:spcPct val="90000"/>
              </a:lnSpc>
            </a:pPr>
            <a:r>
              <a:rPr lang="en-US" sz="2000" b="0" dirty="0">
                <a:solidFill>
                  <a:srgbClr val="002060"/>
                </a:solidFill>
                <a:latin typeface="+mn-lt"/>
                <a:ea typeface="+mn-ea"/>
                <a:cs typeface="+mn-cs"/>
              </a:rPr>
              <a:t>EBCI overdoses decrease since 24/7 access to naloxone added</a:t>
            </a:r>
          </a:p>
          <a:p>
            <a:pPr defTabSz="914400">
              <a:lnSpc>
                <a:spcPct val="90000"/>
              </a:lnSpc>
            </a:pPr>
            <a:r>
              <a:rPr lang="en-US" sz="2000" b="0" dirty="0">
                <a:solidFill>
                  <a:srgbClr val="002060"/>
                </a:solidFill>
                <a:latin typeface="+mn-lt"/>
                <a:ea typeface="+mn-ea"/>
                <a:cs typeface="+mn-cs"/>
              </a:rPr>
              <a:t>Working with the Lumbee Tribe to see what parts of this program will work for them</a:t>
            </a:r>
          </a:p>
          <a:p>
            <a:pPr defTabSz="914400">
              <a:lnSpc>
                <a:spcPct val="90000"/>
              </a:lnSpc>
            </a:pPr>
            <a:r>
              <a:rPr lang="en-US" sz="2000" b="0" dirty="0">
                <a:solidFill>
                  <a:srgbClr val="002060"/>
                </a:solidFill>
                <a:latin typeface="+mn-lt"/>
                <a:ea typeface="+mn-ea"/>
                <a:cs typeface="+mn-cs"/>
              </a:rPr>
              <a:t>DPH training focus with tribes and distribution</a:t>
            </a:r>
          </a:p>
        </p:txBody>
      </p:sp>
      <p:pic>
        <p:nvPicPr>
          <p:cNvPr id="7" name="Content Placeholder 6">
            <a:extLst>
              <a:ext uri="{FF2B5EF4-FFF2-40B4-BE49-F238E27FC236}">
                <a16:creationId xmlns:a16="http://schemas.microsoft.com/office/drawing/2014/main" id="{D49B7C22-C8E5-5508-279C-A20E49AE6244}"/>
              </a:ext>
            </a:extLst>
          </p:cNvPr>
          <p:cNvPicPr>
            <a:picLocks noGrp="1" noChangeAspect="1"/>
          </p:cNvPicPr>
          <p:nvPr>
            <p:ph sz="quarter" idx="14"/>
          </p:nvPr>
        </p:nvPicPr>
        <p:blipFill>
          <a:blip r:embed="rId3"/>
          <a:srcRect l="7013" r="49731"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EA14C803-8B1E-1968-590B-1646D562A24B}"/>
              </a:ext>
            </a:extLst>
          </p:cNvPr>
          <p:cNvSpPr>
            <a:spLocks noGrp="1"/>
          </p:cNvSpPr>
          <p:nvPr>
            <p:ph type="sldNum" sz="quarter" idx="4294967295"/>
          </p:nvPr>
        </p:nvSpPr>
        <p:spPr>
          <a:xfrm>
            <a:off x="7829550" y="6356350"/>
            <a:ext cx="6858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F27F3A-B3E9-41ED-AF8F-A365F10BB65F}"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61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B79D2-2B03-8D00-5409-FCF0B2B97E96}"/>
              </a:ext>
            </a:extLst>
          </p:cNvPr>
          <p:cNvSpPr>
            <a:spLocks noGrp="1"/>
          </p:cNvSpPr>
          <p:nvPr>
            <p:ph type="body" sz="quarter" idx="10"/>
          </p:nvPr>
        </p:nvSpPr>
        <p:spPr>
          <a:xfrm>
            <a:off x="1280160" y="914400"/>
            <a:ext cx="7537836" cy="5279571"/>
          </a:xfrm>
        </p:spPr>
        <p:txBody>
          <a:bodyPr/>
          <a:lstStyle/>
          <a:p>
            <a:r>
              <a:rPr lang="en-US" sz="2200" b="0" dirty="0">
                <a:cs typeface="Times New Roman" panose="02020603050405020304" pitchFamily="18" charset="0"/>
              </a:rPr>
              <a:t>112,000 doses sent state-wide from the end of September through November</a:t>
            </a:r>
          </a:p>
          <a:p>
            <a:r>
              <a:rPr lang="en-US" sz="2000" b="0" dirty="0">
                <a:cs typeface="Times New Roman" panose="02020603050405020304" pitchFamily="18" charset="0"/>
              </a:rPr>
              <a:t>60,000 of those were for Helene-impacted areas</a:t>
            </a:r>
          </a:p>
          <a:p>
            <a:pPr lvl="1"/>
            <a:r>
              <a:rPr lang="en-US" sz="2000" b="0" dirty="0">
                <a:cs typeface="Times New Roman" panose="02020603050405020304" pitchFamily="18" charset="0"/>
              </a:rPr>
              <a:t>Local health departments</a:t>
            </a:r>
          </a:p>
          <a:p>
            <a:pPr lvl="1"/>
            <a:r>
              <a:rPr lang="en-US" sz="2000" b="0" dirty="0">
                <a:cs typeface="Times New Roman" panose="02020603050405020304" pitchFamily="18" charset="0"/>
              </a:rPr>
              <a:t>Syringe Service Programs</a:t>
            </a:r>
          </a:p>
          <a:p>
            <a:pPr lvl="1"/>
            <a:r>
              <a:rPr lang="en-US" sz="2000" b="0" dirty="0">
                <a:cs typeface="Times New Roman" panose="02020603050405020304" pitchFamily="18" charset="0"/>
              </a:rPr>
              <a:t>Tribes</a:t>
            </a:r>
          </a:p>
          <a:p>
            <a:pPr lvl="1"/>
            <a:r>
              <a:rPr lang="en-US" sz="2000" b="0" dirty="0">
                <a:cs typeface="Times New Roman" panose="02020603050405020304" pitchFamily="18" charset="0"/>
              </a:rPr>
              <a:t>Shelters</a:t>
            </a:r>
          </a:p>
          <a:p>
            <a:pPr lvl="1"/>
            <a:r>
              <a:rPr lang="en-US" sz="2000" b="0" dirty="0">
                <a:cs typeface="Times New Roman" panose="02020603050405020304" pitchFamily="18" charset="0"/>
              </a:rPr>
              <a:t>OTPs</a:t>
            </a:r>
          </a:p>
          <a:p>
            <a:pPr lvl="1"/>
            <a:r>
              <a:rPr lang="en-US" sz="2000" b="0" dirty="0">
                <a:cs typeface="Times New Roman" panose="02020603050405020304" pitchFamily="18" charset="0"/>
              </a:rPr>
              <a:t>FQHCs</a:t>
            </a:r>
          </a:p>
          <a:p>
            <a:pPr lvl="1"/>
            <a:r>
              <a:rPr lang="en-US" sz="2000" b="0" dirty="0">
                <a:cs typeface="Times New Roman" panose="02020603050405020304" pitchFamily="18" charset="0"/>
              </a:rPr>
              <a:t>First responder leave behind programs</a:t>
            </a:r>
          </a:p>
          <a:p>
            <a:pPr lvl="1"/>
            <a:r>
              <a:rPr lang="en-US" sz="2000" b="0" dirty="0">
                <a:cs typeface="Times New Roman" panose="02020603050405020304" pitchFamily="18" charset="0"/>
              </a:rPr>
              <a:t>Justice-involved programs</a:t>
            </a:r>
          </a:p>
          <a:p>
            <a:pPr lvl="1"/>
            <a:r>
              <a:rPr lang="en-US" sz="2000" b="0" dirty="0">
                <a:cs typeface="Times New Roman" panose="02020603050405020304" pitchFamily="18" charset="0"/>
              </a:rPr>
              <a:t>Community-based organizations</a:t>
            </a:r>
          </a:p>
          <a:p>
            <a:r>
              <a:rPr lang="en-US" sz="2200" b="0" dirty="0">
                <a:cs typeface="Times New Roman" panose="02020603050405020304" pitchFamily="18" charset="0"/>
              </a:rPr>
              <a:t>Harm Reduction focus that was an expansion from past disasters</a:t>
            </a:r>
          </a:p>
          <a:p>
            <a:r>
              <a:rPr lang="en-US" sz="2200" b="0" dirty="0">
                <a:cs typeface="Times New Roman" panose="02020603050405020304" pitchFamily="18" charset="0"/>
              </a:rPr>
              <a:t>Wonderful team effort</a:t>
            </a:r>
          </a:p>
          <a:p>
            <a:pPr lvl="1"/>
            <a:endParaRPr lang="en-US" sz="1200" dirty="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A14C803-8B1E-1968-590B-1646D562A24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03EF7B5-A881-AED6-D2D7-7E600998D01C}"/>
              </a:ext>
            </a:extLst>
          </p:cNvPr>
          <p:cNvSpPr>
            <a:spLocks noGrp="1"/>
          </p:cNvSpPr>
          <p:nvPr>
            <p:ph type="title"/>
          </p:nvPr>
        </p:nvSpPr>
        <p:spPr>
          <a:xfrm>
            <a:off x="1280160" y="365760"/>
            <a:ext cx="7537836" cy="548640"/>
          </a:xfrm>
        </p:spPr>
        <p:txBody>
          <a:bodyPr/>
          <a:lstStyle/>
          <a:p>
            <a:r>
              <a:rPr lang="en-US" sz="3200" dirty="0"/>
              <a:t>SOR Helene Response</a:t>
            </a:r>
          </a:p>
        </p:txBody>
      </p:sp>
    </p:spTree>
    <p:extLst>
      <p:ext uri="{BB962C8B-B14F-4D97-AF65-F5344CB8AC3E}">
        <p14:creationId xmlns:p14="http://schemas.microsoft.com/office/powerpoint/2010/main" val="1348034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1CF355-5C92-3832-B06F-605E4B0E0547}"/>
              </a:ext>
            </a:extLst>
          </p:cNvPr>
          <p:cNvSpPr>
            <a:spLocks noGrp="1"/>
          </p:cNvSpPr>
          <p:nvPr>
            <p:ph type="body" sz="quarter" idx="10"/>
          </p:nvPr>
        </p:nvSpPr>
        <p:spPr>
          <a:xfrm>
            <a:off x="1280160" y="1097280"/>
            <a:ext cx="7537836" cy="4937760"/>
          </a:xfrm>
        </p:spPr>
        <p:txBody>
          <a:bodyPr/>
          <a:lstStyle/>
          <a:p>
            <a:endParaRPr lang="en-US" dirty="0"/>
          </a:p>
          <a:p>
            <a:pPr marL="0" indent="0">
              <a:buNone/>
            </a:pPr>
            <a:endParaRPr lang="en-US" dirty="0"/>
          </a:p>
          <a:p>
            <a:r>
              <a:rPr lang="en-US" sz="2200" b="0" dirty="0"/>
              <a:t>Overdoses are going down time to make even more of an investment</a:t>
            </a:r>
          </a:p>
          <a:p>
            <a:r>
              <a:rPr lang="en-US" sz="2200" b="0" dirty="0"/>
              <a:t>Partnerships with LME/MCOS and NCHRC</a:t>
            </a:r>
          </a:p>
          <a:p>
            <a:r>
              <a:rPr lang="en-US" sz="2200" b="0" dirty="0"/>
              <a:t>Adding reports on distribution and overdose reversals</a:t>
            </a:r>
          </a:p>
          <a:p>
            <a:r>
              <a:rPr lang="en-US" sz="2200" b="0" dirty="0"/>
              <a:t>Request more often</a:t>
            </a:r>
          </a:p>
          <a:p>
            <a:r>
              <a:rPr lang="en-US" sz="2200" b="0" dirty="0"/>
              <a:t>IM and nasal options</a:t>
            </a:r>
          </a:p>
          <a:p>
            <a:r>
              <a:rPr lang="en-US" sz="2200" b="0" dirty="0"/>
              <a:t>Xylazine test strips</a:t>
            </a:r>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85B00C1E-2E3E-16EA-099E-8BD7273C11B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35DDC105-123C-4BC2-7388-71F45D7FD898}"/>
              </a:ext>
            </a:extLst>
          </p:cNvPr>
          <p:cNvSpPr>
            <a:spLocks noGrp="1"/>
          </p:cNvSpPr>
          <p:nvPr>
            <p:ph type="title"/>
          </p:nvPr>
        </p:nvSpPr>
        <p:spPr>
          <a:xfrm>
            <a:off x="1280160" y="365760"/>
            <a:ext cx="7537836" cy="548640"/>
          </a:xfrm>
        </p:spPr>
        <p:txBody>
          <a:bodyPr/>
          <a:lstStyle/>
          <a:p>
            <a:r>
              <a:rPr lang="en-US" sz="3200" dirty="0"/>
              <a:t>2025</a:t>
            </a:r>
          </a:p>
        </p:txBody>
      </p:sp>
      <p:sp>
        <p:nvSpPr>
          <p:cNvPr id="7" name="Title 3">
            <a:extLst>
              <a:ext uri="{FF2B5EF4-FFF2-40B4-BE49-F238E27FC236}">
                <a16:creationId xmlns:a16="http://schemas.microsoft.com/office/drawing/2014/main" id="{F515F02F-525B-FE29-78BE-EA591DA31288}"/>
              </a:ext>
            </a:extLst>
          </p:cNvPr>
          <p:cNvSpPr txBox="1">
            <a:spLocks/>
          </p:cNvSpPr>
          <p:nvPr/>
        </p:nvSpPr>
        <p:spPr>
          <a:xfrm>
            <a:off x="2045776" y="914400"/>
            <a:ext cx="5145438" cy="1262743"/>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00" b="1" i="0" kern="120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$6 million</a:t>
            </a:r>
          </a:p>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700,000 doses</a:t>
            </a:r>
          </a:p>
        </p:txBody>
      </p:sp>
      <p:sp>
        <p:nvSpPr>
          <p:cNvPr id="9" name="TextBox 8">
            <a:extLst>
              <a:ext uri="{FF2B5EF4-FFF2-40B4-BE49-F238E27FC236}">
                <a16:creationId xmlns:a16="http://schemas.microsoft.com/office/drawing/2014/main" id="{9D59DB1A-C5AD-B185-E831-3127B4E9575F}"/>
              </a:ext>
            </a:extLst>
          </p:cNvPr>
          <p:cNvSpPr txBox="1"/>
          <p:nvPr/>
        </p:nvSpPr>
        <p:spPr>
          <a:xfrm>
            <a:off x="2188030" y="5326559"/>
            <a:ext cx="61177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F497D">
                    <a:lumMod val="60000"/>
                    <a:lumOff val="40000"/>
                  </a:srgbClr>
                </a:solidFill>
                <a:effectLst/>
                <a:uLnTx/>
                <a:uFillTx/>
                <a:latin typeface="Arial"/>
                <a:ea typeface="+mn-ea"/>
                <a:cs typeface="+mn-cs"/>
              </a:rPr>
              <a:t>Naloxonesaves.org </a:t>
            </a:r>
          </a:p>
        </p:txBody>
      </p:sp>
    </p:spTree>
    <p:extLst>
      <p:ext uri="{BB962C8B-B14F-4D97-AF65-F5344CB8AC3E}">
        <p14:creationId xmlns:p14="http://schemas.microsoft.com/office/powerpoint/2010/main" val="1780077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83EBAF-65DD-15A7-E071-4F489A926E63}"/>
              </a:ext>
            </a:extLst>
          </p:cNvPr>
          <p:cNvSpPr>
            <a:spLocks noGrp="1"/>
          </p:cNvSpPr>
          <p:nvPr>
            <p:ph type="title"/>
          </p:nvPr>
        </p:nvSpPr>
        <p:spPr>
          <a:xfrm>
            <a:off x="1280160" y="365760"/>
            <a:ext cx="7537836" cy="711372"/>
          </a:xfrm>
        </p:spPr>
        <p:txBody>
          <a:bodyPr/>
          <a:lstStyle/>
          <a:p>
            <a:r>
              <a:rPr lang="en-US" sz="3200" dirty="0"/>
              <a:t>Dose of Happiness</a:t>
            </a:r>
            <a:br>
              <a:rPr lang="en-US" sz="3200" dirty="0"/>
            </a:br>
            <a:r>
              <a:rPr lang="en-US" sz="2800" dirty="0">
                <a:solidFill>
                  <a:srgbClr val="002060"/>
                </a:solidFill>
              </a:rPr>
              <a:t>Operation Gateway Helene Distribution</a:t>
            </a:r>
            <a:endParaRPr lang="en-US" sz="3200" dirty="0">
              <a:solidFill>
                <a:srgbClr val="002060"/>
              </a:solidFill>
            </a:endParaRPr>
          </a:p>
        </p:txBody>
      </p:sp>
      <p:pic>
        <p:nvPicPr>
          <p:cNvPr id="6" name="id-0AF72B64-28FB-4E72-9A42-4E2D4017095F">
            <a:extLst>
              <a:ext uri="{FF2B5EF4-FFF2-40B4-BE49-F238E27FC236}">
                <a16:creationId xmlns:a16="http://schemas.microsoft.com/office/drawing/2014/main" id="{0C159D7A-D93B-2D26-DF6B-9F2C8938C950}"/>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2748587" y="1482331"/>
            <a:ext cx="3548451" cy="4731269"/>
          </a:xfrm>
          <a:prstGeom prst="rect">
            <a:avLst/>
          </a:prstGeom>
          <a:noFill/>
          <a:ln>
            <a:noFill/>
          </a:ln>
        </p:spPr>
      </p:pic>
    </p:spTree>
    <p:extLst>
      <p:ext uri="{BB962C8B-B14F-4D97-AF65-F5344CB8AC3E}">
        <p14:creationId xmlns:p14="http://schemas.microsoft.com/office/powerpoint/2010/main" val="306872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9DD5A7-76DB-8304-1BF2-6F5556A7BA78}"/>
              </a:ext>
            </a:extLst>
          </p:cNvPr>
          <p:cNvSpPr>
            <a:spLocks noGrp="1"/>
          </p:cNvSpPr>
          <p:nvPr>
            <p:ph type="sldNum" sz="quarter" idx="14"/>
          </p:nvPr>
        </p:nvSpPr>
        <p:spPr/>
        <p:txBody>
          <a:bodyPr/>
          <a:lstStyle/>
          <a:p>
            <a:fld id="{11F27F3A-B3E9-41ED-AF8F-A365F10BB65F}" type="slidenum">
              <a:rPr lang="en-US" smtClean="0"/>
              <a:pPr/>
              <a:t>14</a:t>
            </a:fld>
            <a:endParaRPr lang="en-US" dirty="0"/>
          </a:p>
        </p:txBody>
      </p:sp>
      <p:sp>
        <p:nvSpPr>
          <p:cNvPr id="8" name="Text Placeholder 7">
            <a:extLst>
              <a:ext uri="{FF2B5EF4-FFF2-40B4-BE49-F238E27FC236}">
                <a16:creationId xmlns:a16="http://schemas.microsoft.com/office/drawing/2014/main" id="{5E8A047E-4DA1-BC7D-C972-DDA787D85E37}"/>
              </a:ext>
            </a:extLst>
          </p:cNvPr>
          <p:cNvSpPr>
            <a:spLocks noGrp="1"/>
          </p:cNvSpPr>
          <p:nvPr>
            <p:ph type="body" sz="quarter" idx="15"/>
          </p:nvPr>
        </p:nvSpPr>
        <p:spPr>
          <a:xfrm>
            <a:off x="3657600" y="2560320"/>
            <a:ext cx="5113538" cy="4937760"/>
          </a:xfrm>
        </p:spPr>
        <p:txBody>
          <a:bodyPr/>
          <a:lstStyle/>
          <a:p>
            <a:r>
              <a:rPr lang="en-US" sz="2800" b="0" dirty="0">
                <a:effectLst/>
                <a:latin typeface="+mn-lt"/>
                <a:ea typeface="Calibri" panose="020F0502020204030204" pitchFamily="34" charset="0"/>
              </a:rPr>
              <a:t>Margaret Bordeaux, Duke University</a:t>
            </a:r>
            <a:endParaRPr lang="en-US" sz="3600" b="0" i="0" u="none" strike="noStrike" baseline="0" dirty="0">
              <a:solidFill>
                <a:srgbClr val="17375E"/>
              </a:solidFill>
              <a:latin typeface="+mn-lt"/>
            </a:endParaRPr>
          </a:p>
        </p:txBody>
      </p:sp>
      <p:sp>
        <p:nvSpPr>
          <p:cNvPr id="9" name="Text Placeholder 8">
            <a:extLst>
              <a:ext uri="{FF2B5EF4-FFF2-40B4-BE49-F238E27FC236}">
                <a16:creationId xmlns:a16="http://schemas.microsoft.com/office/drawing/2014/main" id="{51F539A2-A634-5BE3-F92C-26D3782A6C77}"/>
              </a:ext>
            </a:extLst>
          </p:cNvPr>
          <p:cNvSpPr>
            <a:spLocks noGrp="1"/>
          </p:cNvSpPr>
          <p:nvPr>
            <p:ph type="body" sz="quarter" idx="16"/>
          </p:nvPr>
        </p:nvSpPr>
        <p:spPr>
          <a:xfrm>
            <a:off x="3657599" y="274320"/>
            <a:ext cx="5341357" cy="668337"/>
          </a:xfrm>
        </p:spPr>
        <p:txBody>
          <a:bodyPr/>
          <a:lstStyle/>
          <a:p>
            <a:pPr marL="0" marR="0">
              <a:lnSpc>
                <a:spcPct val="107000"/>
              </a:lnSpc>
              <a:spcAft>
                <a:spcPts val="800"/>
              </a:spcAft>
            </a:pPr>
            <a:r>
              <a:rPr lang="en-US" sz="3200" b="1" dirty="0">
                <a:effectLst/>
                <a:ea typeface="Calibri" panose="020F0502020204030204" pitchFamily="34" charset="0"/>
              </a:rPr>
              <a:t>History and Evolution of NC Safer Syringe Initiative and Harm Reduction In NC  </a:t>
            </a:r>
            <a:endParaRPr lang="en-US" sz="3200" dirty="0">
              <a:effectLst/>
              <a:ea typeface="Calibri" panose="020F0502020204030204" pitchFamily="34" charset="0"/>
            </a:endParaRPr>
          </a:p>
        </p:txBody>
      </p:sp>
    </p:spTree>
    <p:extLst>
      <p:ext uri="{BB962C8B-B14F-4D97-AF65-F5344CB8AC3E}">
        <p14:creationId xmlns:p14="http://schemas.microsoft.com/office/powerpoint/2010/main" val="2902284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951738-289E-ED5B-3759-E8D7BCF7740D}"/>
              </a:ext>
            </a:extLst>
          </p:cNvPr>
          <p:cNvSpPr>
            <a:spLocks noGrp="1"/>
          </p:cNvSpPr>
          <p:nvPr>
            <p:ph type="sldNum" sz="quarter" idx="14"/>
          </p:nvPr>
        </p:nvSpPr>
        <p:spPr/>
        <p:txBody>
          <a:bodyPr/>
          <a:lstStyle/>
          <a:p>
            <a:fld id="{11F27F3A-B3E9-41ED-AF8F-A365F10BB65F}" type="slidenum">
              <a:rPr lang="en-US" smtClean="0"/>
              <a:pPr/>
              <a:t>15</a:t>
            </a:fld>
            <a:endParaRPr lang="en-US" dirty="0"/>
          </a:p>
        </p:txBody>
      </p:sp>
      <p:pic>
        <p:nvPicPr>
          <p:cNvPr id="11" name="Picture 10" descr="A person and person posing for a picture&#10;&#10;Description automatically generated with medium confidence">
            <a:extLst>
              <a:ext uri="{FF2B5EF4-FFF2-40B4-BE49-F238E27FC236}">
                <a16:creationId xmlns:a16="http://schemas.microsoft.com/office/drawing/2014/main" id="{3F91FE13-DDD5-A067-66F0-ADB6CE2EB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996" y="1034050"/>
            <a:ext cx="5329136" cy="5329136"/>
          </a:xfrm>
          <a:prstGeom prst="rect">
            <a:avLst/>
          </a:prstGeom>
        </p:spPr>
      </p:pic>
    </p:spTree>
    <p:extLst>
      <p:ext uri="{BB962C8B-B14F-4D97-AF65-F5344CB8AC3E}">
        <p14:creationId xmlns:p14="http://schemas.microsoft.com/office/powerpoint/2010/main" val="384499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1E5D37-24DE-66AF-47D2-F66D114E0592}"/>
              </a:ext>
            </a:extLst>
          </p:cNvPr>
          <p:cNvSpPr>
            <a:spLocks noGrp="1"/>
          </p:cNvSpPr>
          <p:nvPr>
            <p:ph type="sldNum" sz="quarter" idx="14"/>
          </p:nvPr>
        </p:nvSpPr>
        <p:spPr/>
        <p:txBody>
          <a:bodyPr/>
          <a:lstStyle/>
          <a:p>
            <a:fld id="{11F27F3A-B3E9-41ED-AF8F-A365F10BB65F}" type="slidenum">
              <a:rPr lang="en-US" smtClean="0"/>
              <a:pPr/>
              <a:t>16</a:t>
            </a:fld>
            <a:endParaRPr lang="en-US" dirty="0"/>
          </a:p>
        </p:txBody>
      </p:sp>
      <p:pic>
        <p:nvPicPr>
          <p:cNvPr id="7" name="Picture 6" descr="Text, whiteboard&#10;&#10;Description automatically generated">
            <a:extLst>
              <a:ext uri="{FF2B5EF4-FFF2-40B4-BE49-F238E27FC236}">
                <a16:creationId xmlns:a16="http://schemas.microsoft.com/office/drawing/2014/main" id="{8B3019FD-66BE-23E0-BE27-559D3D4DB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84" y="1123951"/>
            <a:ext cx="7178471" cy="5383853"/>
          </a:xfrm>
          <a:prstGeom prst="rect">
            <a:avLst/>
          </a:prstGeom>
        </p:spPr>
      </p:pic>
    </p:spTree>
    <p:extLst>
      <p:ext uri="{BB962C8B-B14F-4D97-AF65-F5344CB8AC3E}">
        <p14:creationId xmlns:p14="http://schemas.microsoft.com/office/powerpoint/2010/main" val="3532354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61CCF7-234E-F54D-DF73-9070EFA4AF85}"/>
              </a:ext>
            </a:extLst>
          </p:cNvPr>
          <p:cNvSpPr>
            <a:spLocks noGrp="1"/>
          </p:cNvSpPr>
          <p:nvPr>
            <p:ph type="sldNum" sz="quarter" idx="14"/>
          </p:nvPr>
        </p:nvSpPr>
        <p:spPr/>
        <p:txBody>
          <a:bodyPr/>
          <a:lstStyle/>
          <a:p>
            <a:fld id="{11F27F3A-B3E9-41ED-AF8F-A365F10BB65F}" type="slidenum">
              <a:rPr lang="en-US" smtClean="0"/>
              <a:pPr/>
              <a:t>17</a:t>
            </a:fld>
            <a:endParaRPr lang="en-US" dirty="0"/>
          </a:p>
        </p:txBody>
      </p:sp>
      <p:pic>
        <p:nvPicPr>
          <p:cNvPr id="7" name="Picture 6" descr="A chalkboard on a wall&#10;&#10;Description automatically generated with medium confidence">
            <a:extLst>
              <a:ext uri="{FF2B5EF4-FFF2-40B4-BE49-F238E27FC236}">
                <a16:creationId xmlns:a16="http://schemas.microsoft.com/office/drawing/2014/main" id="{49616FB3-DFA0-2FF3-E229-208CADB42903}"/>
              </a:ext>
            </a:extLst>
          </p:cNvPr>
          <p:cNvPicPr>
            <a:picLocks noChangeAspect="1"/>
          </p:cNvPicPr>
          <p:nvPr/>
        </p:nvPicPr>
        <p:blipFill>
          <a:blip r:embed="rId2" cstate="print">
            <a:extLst>
              <a:ext uri="{28A0092B-C50C-407E-A947-70E740481C1C}">
                <a14:useLocalDpi xmlns:a14="http://schemas.microsoft.com/office/drawing/2010/main" val="0"/>
              </a:ext>
            </a:extLst>
          </a:blip>
          <a:srcRect r="47704" b="14026"/>
          <a:stretch/>
        </p:blipFill>
        <p:spPr>
          <a:xfrm rot="5400000">
            <a:off x="1923069" y="508844"/>
            <a:ext cx="5207068" cy="6420256"/>
          </a:xfrm>
          <a:prstGeom prst="rect">
            <a:avLst/>
          </a:prstGeom>
        </p:spPr>
      </p:pic>
    </p:spTree>
    <p:extLst>
      <p:ext uri="{BB962C8B-B14F-4D97-AF65-F5344CB8AC3E}">
        <p14:creationId xmlns:p14="http://schemas.microsoft.com/office/powerpoint/2010/main" val="257714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74488B-2E7B-704D-5719-55CA9C4FB19E}"/>
              </a:ext>
            </a:extLst>
          </p:cNvPr>
          <p:cNvSpPr>
            <a:spLocks noGrp="1"/>
          </p:cNvSpPr>
          <p:nvPr>
            <p:ph type="sldNum" sz="quarter" idx="14"/>
          </p:nvPr>
        </p:nvSpPr>
        <p:spPr/>
        <p:txBody>
          <a:bodyPr/>
          <a:lstStyle/>
          <a:p>
            <a:fld id="{11F27F3A-B3E9-41ED-AF8F-A365F10BB65F}" type="slidenum">
              <a:rPr lang="en-US" smtClean="0"/>
              <a:pPr/>
              <a:t>18</a:t>
            </a:fld>
            <a:endParaRPr lang="en-US" dirty="0"/>
          </a:p>
        </p:txBody>
      </p:sp>
      <p:pic>
        <p:nvPicPr>
          <p:cNvPr id="7" name="Picture 6" descr="A group of people sitting on a toilet&#10;&#10;Description automatically generated with medium confidence">
            <a:extLst>
              <a:ext uri="{FF2B5EF4-FFF2-40B4-BE49-F238E27FC236}">
                <a16:creationId xmlns:a16="http://schemas.microsoft.com/office/drawing/2014/main" id="{9F8211DD-6219-11F3-5115-AC243657D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345" y="1083012"/>
            <a:ext cx="6816928" cy="5112696"/>
          </a:xfrm>
          <a:prstGeom prst="rect">
            <a:avLst/>
          </a:prstGeom>
        </p:spPr>
      </p:pic>
    </p:spTree>
    <p:extLst>
      <p:ext uri="{BB962C8B-B14F-4D97-AF65-F5344CB8AC3E}">
        <p14:creationId xmlns:p14="http://schemas.microsoft.com/office/powerpoint/2010/main" val="3564218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38112-1CE6-C200-4C9F-1EAD3E7A4C46}"/>
              </a:ext>
            </a:extLst>
          </p:cNvPr>
          <p:cNvSpPr>
            <a:spLocks noGrp="1"/>
          </p:cNvSpPr>
          <p:nvPr>
            <p:ph type="sldNum" sz="quarter" idx="14"/>
          </p:nvPr>
        </p:nvSpPr>
        <p:spPr/>
        <p:txBody>
          <a:bodyPr/>
          <a:lstStyle/>
          <a:p>
            <a:fld id="{11F27F3A-B3E9-41ED-AF8F-A365F10BB65F}" type="slidenum">
              <a:rPr lang="en-US" smtClean="0"/>
              <a:pPr/>
              <a:t>19</a:t>
            </a:fld>
            <a:endParaRPr lang="en-US" dirty="0"/>
          </a:p>
        </p:txBody>
      </p:sp>
      <p:pic>
        <p:nvPicPr>
          <p:cNvPr id="9" name="Picture 8" descr="A picture containing person, group, indoor, people&#10;&#10;Description automatically generated">
            <a:extLst>
              <a:ext uri="{FF2B5EF4-FFF2-40B4-BE49-F238E27FC236}">
                <a16:creationId xmlns:a16="http://schemas.microsoft.com/office/drawing/2014/main" id="{01D2D279-90B1-92E6-79E8-16A5AEFC25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87" y="1085443"/>
            <a:ext cx="7195226" cy="5396420"/>
          </a:xfrm>
          <a:prstGeom prst="rect">
            <a:avLst/>
          </a:prstGeom>
        </p:spPr>
      </p:pic>
    </p:spTree>
    <p:extLst>
      <p:ext uri="{BB962C8B-B14F-4D97-AF65-F5344CB8AC3E}">
        <p14:creationId xmlns:p14="http://schemas.microsoft.com/office/powerpoint/2010/main" val="96726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320" y="1828800"/>
            <a:ext cx="8563554" cy="4142629"/>
          </a:xfrm>
        </p:spPr>
        <p:txBody>
          <a:bodyPr/>
          <a:lstStyle/>
          <a:p>
            <a:r>
              <a:rPr lang="en-US" sz="2800" b="0" dirty="0">
                <a:latin typeface="+mn-lt"/>
              </a:rPr>
              <a:t>Ellen Stroud, </a:t>
            </a:r>
            <a:r>
              <a:rPr lang="en-US" sz="2800" b="0" dirty="0">
                <a:effectLst/>
                <a:latin typeface="+mn-lt"/>
                <a:ea typeface="Calibri" panose="020F0502020204030204" pitchFamily="34" charset="0"/>
              </a:rPr>
              <a:t>Division of Mental Health, Developmental Disabilities, Substance Use Services</a:t>
            </a:r>
            <a:endParaRPr lang="en-US" sz="2800" b="0" dirty="0">
              <a:solidFill>
                <a:srgbClr val="17375E"/>
              </a:solidFill>
              <a:latin typeface="+mn-lt"/>
            </a:endParaRPr>
          </a:p>
        </p:txBody>
      </p:sp>
      <p:sp>
        <p:nvSpPr>
          <p:cNvPr id="17" name="Slide Number Placeholder 16"/>
          <p:cNvSpPr>
            <a:spLocks noGrp="1"/>
          </p:cNvSpPr>
          <p:nvPr>
            <p:ph type="sldNum" sz="quarter" idx="14"/>
          </p:nvPr>
        </p:nvSpPr>
        <p:spPr/>
        <p:txBody>
          <a:bodyPr/>
          <a:lstStyle/>
          <a:p>
            <a:fld id="{11F27F3A-B3E9-41ED-AF8F-A365F10BB65F}" type="slidenum">
              <a:rPr lang="en-US" b="0" smtClean="0"/>
              <a:pPr/>
              <a:t>2</a:t>
            </a:fld>
            <a:endParaRPr lang="en-US" b="0" dirty="0"/>
          </a:p>
        </p:txBody>
      </p:sp>
      <p:sp>
        <p:nvSpPr>
          <p:cNvPr id="2" name="Title 1"/>
          <p:cNvSpPr>
            <a:spLocks noGrp="1"/>
          </p:cNvSpPr>
          <p:nvPr>
            <p:ph type="title"/>
          </p:nvPr>
        </p:nvSpPr>
        <p:spPr>
          <a:xfrm>
            <a:off x="274320" y="1188720"/>
            <a:ext cx="8563554" cy="548640"/>
          </a:xfrm>
        </p:spPr>
        <p:txBody>
          <a:bodyPr/>
          <a:lstStyle/>
          <a:p>
            <a:r>
              <a:rPr lang="en-US" sz="3200" dirty="0">
                <a:latin typeface="+mn-lt"/>
              </a:rPr>
              <a:t>Welcome to OPDAAC!</a:t>
            </a:r>
            <a:endParaRPr lang="en-US" sz="3200" dirty="0"/>
          </a:p>
        </p:txBody>
      </p:sp>
    </p:spTree>
    <p:extLst>
      <p:ext uri="{BB962C8B-B14F-4D97-AF65-F5344CB8AC3E}">
        <p14:creationId xmlns:p14="http://schemas.microsoft.com/office/powerpoint/2010/main" val="4040976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5A87C-FDB1-E894-3448-CF9C16F2500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0DB916-0CCB-DC61-CACC-17E5E8F03576}"/>
              </a:ext>
            </a:extLst>
          </p:cNvPr>
          <p:cNvSpPr>
            <a:spLocks noGrp="1"/>
          </p:cNvSpPr>
          <p:nvPr>
            <p:ph type="sldNum" sz="quarter" idx="14"/>
          </p:nvPr>
        </p:nvSpPr>
        <p:spPr/>
        <p:txBody>
          <a:bodyPr/>
          <a:lstStyle/>
          <a:p>
            <a:fld id="{11F27F3A-B3E9-41ED-AF8F-A365F10BB65F}" type="slidenum">
              <a:rPr lang="en-US" smtClean="0"/>
              <a:pPr/>
              <a:t>20</a:t>
            </a:fld>
            <a:endParaRPr lang="en-US" dirty="0"/>
          </a:p>
        </p:txBody>
      </p:sp>
      <p:sp>
        <p:nvSpPr>
          <p:cNvPr id="8" name="Text Placeholder 7">
            <a:extLst>
              <a:ext uri="{FF2B5EF4-FFF2-40B4-BE49-F238E27FC236}">
                <a16:creationId xmlns:a16="http://schemas.microsoft.com/office/drawing/2014/main" id="{8500FA7D-7C21-78FB-1488-ADA5F6EF7B5C}"/>
              </a:ext>
            </a:extLst>
          </p:cNvPr>
          <p:cNvSpPr>
            <a:spLocks noGrp="1"/>
          </p:cNvSpPr>
          <p:nvPr>
            <p:ph type="body" sz="quarter" idx="15"/>
          </p:nvPr>
        </p:nvSpPr>
        <p:spPr>
          <a:xfrm>
            <a:off x="3657600" y="1828800"/>
            <a:ext cx="4998554" cy="4937760"/>
          </a:xfrm>
        </p:spPr>
        <p:txBody>
          <a:bodyPr/>
          <a:lstStyle/>
          <a:p>
            <a:pPr fontAlgn="base"/>
            <a:r>
              <a:rPr lang="en-US" sz="2800" b="0" dirty="0">
                <a:solidFill>
                  <a:srgbClr val="002060"/>
                </a:solidFill>
                <a:effectLst/>
                <a:latin typeface="+mn-lt"/>
                <a:ea typeface="Times New Roman" panose="02020603050405020304" pitchFamily="18" charset="0"/>
              </a:rPr>
              <a:t>Mary Beth Cox, </a:t>
            </a:r>
            <a:r>
              <a:rPr lang="en-US" sz="2800" b="0" dirty="0">
                <a:solidFill>
                  <a:srgbClr val="002060"/>
                </a:solidFill>
                <a:effectLst/>
                <a:latin typeface="+mn-lt"/>
                <a:ea typeface="Calibri" panose="020F0502020204030204" pitchFamily="34" charset="0"/>
              </a:rPr>
              <a:t>Division of Public Health</a:t>
            </a:r>
            <a:endParaRPr lang="en-US" sz="2800" b="0" dirty="0">
              <a:solidFill>
                <a:srgbClr val="002060"/>
              </a:solidFill>
              <a:effectLst/>
              <a:latin typeface="+mn-lt"/>
              <a:ea typeface="Times New Roman" panose="02020603050405020304" pitchFamily="18" charset="0"/>
            </a:endParaRPr>
          </a:p>
          <a:p>
            <a:r>
              <a:rPr lang="en-US" sz="2800" b="0" dirty="0">
                <a:solidFill>
                  <a:srgbClr val="002060"/>
                </a:solidFill>
                <a:effectLst/>
                <a:latin typeface="+mn-lt"/>
                <a:ea typeface="Calibri" panose="020F0502020204030204" pitchFamily="34" charset="0"/>
              </a:rPr>
              <a:t>Sally Reeske, Division of Public Health</a:t>
            </a:r>
            <a:r>
              <a:rPr lang="en-US" sz="2800" b="0" i="0" u="none" strike="noStrike" baseline="0" dirty="0">
                <a:solidFill>
                  <a:srgbClr val="002060"/>
                </a:solidFill>
                <a:latin typeface="+mn-lt"/>
              </a:rPr>
              <a:t>	</a:t>
            </a:r>
          </a:p>
        </p:txBody>
      </p:sp>
      <p:sp>
        <p:nvSpPr>
          <p:cNvPr id="9" name="Text Placeholder 8">
            <a:extLst>
              <a:ext uri="{FF2B5EF4-FFF2-40B4-BE49-F238E27FC236}">
                <a16:creationId xmlns:a16="http://schemas.microsoft.com/office/drawing/2014/main" id="{4229D301-F6A8-B36D-8D67-04CB24C35CB6}"/>
              </a:ext>
            </a:extLst>
          </p:cNvPr>
          <p:cNvSpPr>
            <a:spLocks noGrp="1"/>
          </p:cNvSpPr>
          <p:nvPr>
            <p:ph type="body" sz="quarter" idx="16"/>
          </p:nvPr>
        </p:nvSpPr>
        <p:spPr>
          <a:xfrm>
            <a:off x="3657600" y="274320"/>
            <a:ext cx="5439011" cy="668337"/>
          </a:xfrm>
        </p:spPr>
        <p:txBody>
          <a:bodyPr/>
          <a:lstStyle/>
          <a:p>
            <a:r>
              <a:rPr lang="en-US" sz="3200" b="1" i="0" u="none" strike="noStrike" baseline="0" dirty="0">
                <a:latin typeface="+mn-lt"/>
              </a:rPr>
              <a:t>Current Trends In North Carolina: Fact vs. Fiction </a:t>
            </a:r>
            <a:r>
              <a:rPr lang="en-US" sz="3200" b="0" i="0" u="none" strike="noStrike" baseline="0" dirty="0">
                <a:latin typeface="+mn-lt"/>
              </a:rPr>
              <a:t>	</a:t>
            </a:r>
          </a:p>
        </p:txBody>
      </p:sp>
    </p:spTree>
    <p:extLst>
      <p:ext uri="{BB962C8B-B14F-4D97-AF65-F5344CB8AC3E}">
        <p14:creationId xmlns:p14="http://schemas.microsoft.com/office/powerpoint/2010/main" val="362792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74320" y="274320"/>
            <a:ext cx="8564562" cy="547688"/>
          </a:xfrm>
        </p:spPr>
        <p:txBody>
          <a:bodyPr/>
          <a:lstStyle/>
          <a:p>
            <a:r>
              <a:rPr lang="en-US" sz="3200" dirty="0">
                <a:latin typeface="+mn-lt"/>
              </a:rPr>
              <a:t>IVPB Data Support</a:t>
            </a:r>
          </a:p>
        </p:txBody>
      </p:sp>
      <p:pic>
        <p:nvPicPr>
          <p:cNvPr id="4" name="Picture 3">
            <a:extLst>
              <a:ext uri="{FF2B5EF4-FFF2-40B4-BE49-F238E27FC236}">
                <a16:creationId xmlns:a16="http://schemas.microsoft.com/office/drawing/2014/main" id="{A3FF70C4-2594-DC56-7A7F-CAFBBB70C0F0}"/>
              </a:ext>
            </a:extLst>
          </p:cNvPr>
          <p:cNvPicPr>
            <a:picLocks noChangeAspect="1"/>
          </p:cNvPicPr>
          <p:nvPr/>
        </p:nvPicPr>
        <p:blipFill>
          <a:blip r:embed="rId3"/>
          <a:stretch>
            <a:fillRect/>
          </a:stretch>
        </p:blipFill>
        <p:spPr>
          <a:xfrm>
            <a:off x="453631" y="2558315"/>
            <a:ext cx="5360050" cy="36228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a:extLst>
              <a:ext uri="{FF2B5EF4-FFF2-40B4-BE49-F238E27FC236}">
                <a16:creationId xmlns:a16="http://schemas.microsoft.com/office/drawing/2014/main" id="{1A3DDF89-3C62-C20F-C089-DCEE728980D9}"/>
              </a:ext>
            </a:extLst>
          </p:cNvPr>
          <p:cNvSpPr txBox="1"/>
          <p:nvPr/>
        </p:nvSpPr>
        <p:spPr>
          <a:xfrm>
            <a:off x="6112131" y="2859997"/>
            <a:ext cx="19460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IVPB Data Request Policy</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IVPB Data Support Bookings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7BCF41FC-415C-11A8-B289-BD85F04B2EEC}"/>
              </a:ext>
            </a:extLst>
          </p:cNvPr>
          <p:cNvSpPr txBox="1"/>
          <p:nvPr/>
        </p:nvSpPr>
        <p:spPr>
          <a:xfrm>
            <a:off x="360334" y="878563"/>
            <a:ext cx="78010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F497D">
                    <a:lumMod val="20000"/>
                    <a:lumOff val="80000"/>
                  </a:srgbClr>
                </a:solidFill>
                <a:effectLst/>
                <a:uLnTx/>
                <a:uFillTx/>
                <a:latin typeface="Arial"/>
                <a:ea typeface="+mn-ea"/>
                <a:cs typeface="+mn-cs"/>
              </a:rPr>
              <a:t>Book time with an IVPB epidemiologist to discuss available data products, to talk through custom data requests, or for general data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1F497D">
                  <a:lumMod val="20000"/>
                  <a:lumOff val="8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F497D">
                    <a:lumMod val="20000"/>
                    <a:lumOff val="80000"/>
                  </a:srgbClr>
                </a:solidFill>
                <a:effectLst/>
                <a:uLnTx/>
                <a:uFillTx/>
                <a:latin typeface="Arial"/>
                <a:ea typeface="+mn-ea"/>
                <a:cs typeface="+mn-cs"/>
              </a:rPr>
              <a:t>Email us at </a:t>
            </a:r>
          </a:p>
        </p:txBody>
      </p:sp>
      <p:sp>
        <p:nvSpPr>
          <p:cNvPr id="12" name="TextBox 11">
            <a:extLst>
              <a:ext uri="{FF2B5EF4-FFF2-40B4-BE49-F238E27FC236}">
                <a16:creationId xmlns:a16="http://schemas.microsoft.com/office/drawing/2014/main" id="{F01BA6E0-9302-01C3-FB35-422FC316701F}"/>
              </a:ext>
            </a:extLst>
          </p:cNvPr>
          <p:cNvSpPr txBox="1"/>
          <p:nvPr/>
        </p:nvSpPr>
        <p:spPr>
          <a:xfrm>
            <a:off x="1105766" y="1691107"/>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Arial"/>
                <a:ea typeface="+mn-ea"/>
                <a:cs typeface="+mn-cs"/>
              </a:rPr>
              <a:t>SubstanceUseData@dhhs.nc.gov.</a:t>
            </a:r>
          </a:p>
        </p:txBody>
      </p:sp>
    </p:spTree>
    <p:extLst>
      <p:ext uri="{BB962C8B-B14F-4D97-AF65-F5344CB8AC3E}">
        <p14:creationId xmlns:p14="http://schemas.microsoft.com/office/powerpoint/2010/main" val="2387372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8114A-A31B-E6A2-7D4D-A4E50176B5B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CFBA486-6AA6-C254-3FF8-E5CE3F5629DC}"/>
              </a:ext>
            </a:extLst>
          </p:cNvPr>
          <p:cNvPicPr>
            <a:picLocks noChangeAspect="1"/>
          </p:cNvPicPr>
          <p:nvPr/>
        </p:nvPicPr>
        <p:blipFill>
          <a:blip r:embed="rId2"/>
          <a:stretch>
            <a:fillRect/>
          </a:stretch>
        </p:blipFill>
        <p:spPr>
          <a:xfrm>
            <a:off x="4444483" y="1869797"/>
            <a:ext cx="4304028" cy="3393896"/>
          </a:xfrm>
          <a:prstGeom prst="rect">
            <a:avLst/>
          </a:prstGeom>
          <a:ln>
            <a:solidFill>
              <a:schemeClr val="tx1"/>
            </a:solidFill>
          </a:ln>
        </p:spPr>
      </p:pic>
      <p:sp>
        <p:nvSpPr>
          <p:cNvPr id="4" name="Slide Number Placeholder 3">
            <a:extLst>
              <a:ext uri="{FF2B5EF4-FFF2-40B4-BE49-F238E27FC236}">
                <a16:creationId xmlns:a16="http://schemas.microsoft.com/office/drawing/2014/main" id="{A2C749B9-EC76-2E0A-0D7A-35B06DC49C3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42ED4542-078F-2B64-8C69-67F1CBA3C67F}"/>
              </a:ext>
            </a:extLst>
          </p:cNvPr>
          <p:cNvSpPr>
            <a:spLocks noGrp="1"/>
          </p:cNvSpPr>
          <p:nvPr>
            <p:ph type="title"/>
          </p:nvPr>
        </p:nvSpPr>
        <p:spPr>
          <a:xfrm>
            <a:off x="274320" y="1188720"/>
            <a:ext cx="8563554" cy="5486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93D5"/>
                </a:solidFill>
                <a:effectLst/>
                <a:uLnTx/>
                <a:uFillTx/>
                <a:latin typeface="Arial"/>
                <a:ea typeface="+mn-ea"/>
                <a:cs typeface="+mn-cs"/>
              </a:rPr>
              <a:t>Email </a:t>
            </a:r>
            <a:r>
              <a:rPr kumimoji="0" lang="en-US" b="1" i="0" u="sng" strike="noStrike" kern="1200" cap="none" spc="0" normalizeH="0" baseline="0" noProof="0" dirty="0">
                <a:ln>
                  <a:noFill/>
                </a:ln>
                <a:solidFill>
                  <a:srgbClr val="1F497D"/>
                </a:solidFill>
                <a:effectLst/>
                <a:uLnTx/>
                <a:uFillTx/>
                <a:latin typeface="Arial"/>
                <a:ea typeface="+mn-ea"/>
                <a:cs typeface="+mn-cs"/>
              </a:rPr>
              <a:t>SubstanceUseData@dhhs.nc.gov</a:t>
            </a:r>
            <a:r>
              <a:rPr kumimoji="0" lang="en-US" b="1" i="0" u="none" strike="noStrike" kern="1200" cap="none" spc="0" normalizeH="0" baseline="0" noProof="0" dirty="0">
                <a:ln>
                  <a:noFill/>
                </a:ln>
                <a:solidFill>
                  <a:srgbClr val="1F497D"/>
                </a:solidFill>
                <a:effectLst/>
                <a:uLnTx/>
                <a:uFillTx/>
                <a:latin typeface="Arial"/>
                <a:ea typeface="+mn-ea"/>
                <a:cs typeface="+mn-cs"/>
              </a:rPr>
              <a:t> </a:t>
            </a:r>
            <a:r>
              <a:rPr kumimoji="0" lang="en-US" b="1" i="0" u="none" strike="noStrike" kern="1200" cap="none" spc="0" normalizeH="0" baseline="0" noProof="0" dirty="0">
                <a:ln>
                  <a:noFill/>
                </a:ln>
                <a:solidFill>
                  <a:srgbClr val="5C93D5"/>
                </a:solidFill>
                <a:effectLst/>
                <a:uLnTx/>
                <a:uFillTx/>
                <a:latin typeface="Arial"/>
                <a:ea typeface="+mn-ea"/>
                <a:cs typeface="+mn-cs"/>
              </a:rPr>
              <a:t>to receive monthly updates</a:t>
            </a:r>
          </a:p>
        </p:txBody>
      </p:sp>
      <p:pic>
        <p:nvPicPr>
          <p:cNvPr id="10" name="Picture 9">
            <a:extLst>
              <a:ext uri="{FF2B5EF4-FFF2-40B4-BE49-F238E27FC236}">
                <a16:creationId xmlns:a16="http://schemas.microsoft.com/office/drawing/2014/main" id="{31A81487-6BBE-C7A9-5E60-46010729B83D}"/>
              </a:ext>
            </a:extLst>
          </p:cNvPr>
          <p:cNvPicPr>
            <a:picLocks noChangeAspect="1"/>
          </p:cNvPicPr>
          <p:nvPr/>
        </p:nvPicPr>
        <p:blipFill>
          <a:blip r:embed="rId3"/>
          <a:stretch>
            <a:fillRect/>
          </a:stretch>
        </p:blipFill>
        <p:spPr>
          <a:xfrm>
            <a:off x="395489" y="2009566"/>
            <a:ext cx="4092053" cy="2899255"/>
          </a:xfrm>
          <a:prstGeom prst="rect">
            <a:avLst/>
          </a:prstGeom>
          <a:ln>
            <a:solidFill>
              <a:schemeClr val="tx1"/>
            </a:solidFill>
          </a:ln>
        </p:spPr>
      </p:pic>
      <p:pic>
        <p:nvPicPr>
          <p:cNvPr id="13" name="Picture 12">
            <a:extLst>
              <a:ext uri="{FF2B5EF4-FFF2-40B4-BE49-F238E27FC236}">
                <a16:creationId xmlns:a16="http://schemas.microsoft.com/office/drawing/2014/main" id="{922B341B-C15A-CA97-972F-4D897E326B1F}"/>
              </a:ext>
            </a:extLst>
          </p:cNvPr>
          <p:cNvPicPr>
            <a:picLocks noChangeAspect="1"/>
          </p:cNvPicPr>
          <p:nvPr/>
        </p:nvPicPr>
        <p:blipFill>
          <a:blip r:embed="rId4"/>
          <a:stretch>
            <a:fillRect/>
          </a:stretch>
        </p:blipFill>
        <p:spPr>
          <a:xfrm>
            <a:off x="2170150" y="2723947"/>
            <a:ext cx="4304028" cy="3145619"/>
          </a:xfrm>
          <a:prstGeom prst="rect">
            <a:avLst/>
          </a:prstGeom>
          <a:ln>
            <a:solidFill>
              <a:schemeClr val="tx1"/>
            </a:solidFill>
          </a:ln>
        </p:spPr>
      </p:pic>
      <p:pic>
        <p:nvPicPr>
          <p:cNvPr id="14" name="Picture 13">
            <a:extLst>
              <a:ext uri="{FF2B5EF4-FFF2-40B4-BE49-F238E27FC236}">
                <a16:creationId xmlns:a16="http://schemas.microsoft.com/office/drawing/2014/main" id="{F7F03614-780B-AE83-6812-40EFA95D8280}"/>
              </a:ext>
            </a:extLst>
          </p:cNvPr>
          <p:cNvPicPr>
            <a:picLocks noChangeAspect="1"/>
          </p:cNvPicPr>
          <p:nvPr/>
        </p:nvPicPr>
        <p:blipFill rotWithShape="1">
          <a:blip r:embed="rId5"/>
          <a:srcRect b="54756"/>
          <a:stretch/>
        </p:blipFill>
        <p:spPr>
          <a:xfrm>
            <a:off x="45650" y="4846246"/>
            <a:ext cx="4471470" cy="1582146"/>
          </a:xfrm>
          <a:prstGeom prst="rect">
            <a:avLst/>
          </a:prstGeom>
          <a:ln>
            <a:solidFill>
              <a:schemeClr val="tx1"/>
            </a:solidFill>
          </a:ln>
        </p:spPr>
      </p:pic>
      <p:pic>
        <p:nvPicPr>
          <p:cNvPr id="15" name="Picture 14">
            <a:extLst>
              <a:ext uri="{FF2B5EF4-FFF2-40B4-BE49-F238E27FC236}">
                <a16:creationId xmlns:a16="http://schemas.microsoft.com/office/drawing/2014/main" id="{A03ACDF4-F44F-037F-E834-54C567EC9BF4}"/>
              </a:ext>
            </a:extLst>
          </p:cNvPr>
          <p:cNvPicPr>
            <a:picLocks noChangeAspect="1"/>
          </p:cNvPicPr>
          <p:nvPr/>
        </p:nvPicPr>
        <p:blipFill rotWithShape="1">
          <a:blip r:embed="rId6"/>
          <a:srcRect b="47253"/>
          <a:stretch/>
        </p:blipFill>
        <p:spPr>
          <a:xfrm>
            <a:off x="4322164" y="4409543"/>
            <a:ext cx="4759377" cy="1906063"/>
          </a:xfrm>
          <a:prstGeom prst="rect">
            <a:avLst/>
          </a:prstGeom>
          <a:ln>
            <a:solidFill>
              <a:schemeClr val="tx1"/>
            </a:solidFill>
          </a:ln>
        </p:spPr>
      </p:pic>
    </p:spTree>
    <p:extLst>
      <p:ext uri="{BB962C8B-B14F-4D97-AF65-F5344CB8AC3E}">
        <p14:creationId xmlns:p14="http://schemas.microsoft.com/office/powerpoint/2010/main" val="3810850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21A0C-03E8-220D-CAA7-81C7BBFC73C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38CD45-55A6-A8A6-56BE-910612B733A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D27D7C3-CA7F-9291-64B5-117D13B9182A}"/>
              </a:ext>
            </a:extLst>
          </p:cNvPr>
          <p:cNvPicPr>
            <a:picLocks noChangeAspect="1"/>
          </p:cNvPicPr>
          <p:nvPr/>
        </p:nvPicPr>
        <p:blipFill>
          <a:blip r:embed="rId2"/>
          <a:stretch>
            <a:fillRect/>
          </a:stretch>
        </p:blipFill>
        <p:spPr>
          <a:xfrm>
            <a:off x="140738" y="1342549"/>
            <a:ext cx="6949746" cy="4643247"/>
          </a:xfrm>
          <a:prstGeom prst="rect">
            <a:avLst/>
          </a:prstGeom>
          <a:ln>
            <a:solidFill>
              <a:schemeClr val="tx1"/>
            </a:solidFill>
          </a:ln>
        </p:spPr>
      </p:pic>
      <p:pic>
        <p:nvPicPr>
          <p:cNvPr id="7" name="Picture 6">
            <a:extLst>
              <a:ext uri="{FF2B5EF4-FFF2-40B4-BE49-F238E27FC236}">
                <a16:creationId xmlns:a16="http://schemas.microsoft.com/office/drawing/2014/main" id="{16A5B46B-17FE-5D6F-555A-2978DEA579C6}"/>
              </a:ext>
            </a:extLst>
          </p:cNvPr>
          <p:cNvPicPr>
            <a:picLocks noChangeAspect="1"/>
          </p:cNvPicPr>
          <p:nvPr/>
        </p:nvPicPr>
        <p:blipFill>
          <a:blip r:embed="rId3"/>
          <a:stretch>
            <a:fillRect/>
          </a:stretch>
        </p:blipFill>
        <p:spPr>
          <a:xfrm>
            <a:off x="3194917" y="2149264"/>
            <a:ext cx="5808345" cy="3836532"/>
          </a:xfrm>
          <a:prstGeom prst="rect">
            <a:avLst/>
          </a:prstGeom>
          <a:ln>
            <a:solidFill>
              <a:schemeClr val="tx1"/>
            </a:solidFill>
          </a:ln>
        </p:spPr>
      </p:pic>
    </p:spTree>
    <p:extLst>
      <p:ext uri="{BB962C8B-B14F-4D97-AF65-F5344CB8AC3E}">
        <p14:creationId xmlns:p14="http://schemas.microsoft.com/office/powerpoint/2010/main" val="1447693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A977B-C54A-7396-52CD-0DE94E7F8F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AFDF48-95EF-30B3-E6DC-348E7B90EA3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2D65B8A-9410-44D0-70FA-D504D93D643B}"/>
              </a:ext>
            </a:extLst>
          </p:cNvPr>
          <p:cNvPicPr>
            <a:picLocks noChangeAspect="1"/>
          </p:cNvPicPr>
          <p:nvPr/>
        </p:nvPicPr>
        <p:blipFill>
          <a:blip r:embed="rId2"/>
          <a:stretch>
            <a:fillRect/>
          </a:stretch>
        </p:blipFill>
        <p:spPr>
          <a:xfrm>
            <a:off x="156972" y="1263586"/>
            <a:ext cx="5446343" cy="4330827"/>
          </a:xfrm>
          <a:prstGeom prst="rect">
            <a:avLst/>
          </a:prstGeom>
          <a:ln>
            <a:solidFill>
              <a:schemeClr val="tx1"/>
            </a:solidFill>
          </a:ln>
        </p:spPr>
      </p:pic>
      <p:pic>
        <p:nvPicPr>
          <p:cNvPr id="3" name="Picture 2">
            <a:extLst>
              <a:ext uri="{FF2B5EF4-FFF2-40B4-BE49-F238E27FC236}">
                <a16:creationId xmlns:a16="http://schemas.microsoft.com/office/drawing/2014/main" id="{6CC5374E-D9FB-1EB2-205D-527FD4380C75}"/>
              </a:ext>
            </a:extLst>
          </p:cNvPr>
          <p:cNvPicPr>
            <a:picLocks noChangeAspect="1"/>
          </p:cNvPicPr>
          <p:nvPr/>
        </p:nvPicPr>
        <p:blipFill>
          <a:blip r:embed="rId3"/>
          <a:srcRect t="14093"/>
          <a:stretch/>
        </p:blipFill>
        <p:spPr>
          <a:xfrm>
            <a:off x="4120410" y="2548720"/>
            <a:ext cx="4467440" cy="3656798"/>
          </a:xfrm>
          <a:prstGeom prst="rect">
            <a:avLst/>
          </a:prstGeom>
          <a:ln>
            <a:solidFill>
              <a:schemeClr val="tx1"/>
            </a:solidFill>
          </a:ln>
        </p:spPr>
      </p:pic>
    </p:spTree>
    <p:extLst>
      <p:ext uri="{BB962C8B-B14F-4D97-AF65-F5344CB8AC3E}">
        <p14:creationId xmlns:p14="http://schemas.microsoft.com/office/powerpoint/2010/main" val="2636683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A1D0-4A37-C796-F1E6-F1DB76E3839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20EB373-4DB7-F882-C549-89F2D992CFD9}"/>
              </a:ext>
            </a:extLst>
          </p:cNvPr>
          <p:cNvPicPr>
            <a:picLocks noChangeAspect="1"/>
          </p:cNvPicPr>
          <p:nvPr/>
        </p:nvPicPr>
        <p:blipFill>
          <a:blip r:embed="rId3"/>
          <a:stretch>
            <a:fillRect/>
          </a:stretch>
        </p:blipFill>
        <p:spPr>
          <a:xfrm>
            <a:off x="4329562" y="1211139"/>
            <a:ext cx="4609909" cy="5079971"/>
          </a:xfrm>
          <a:prstGeom prst="rect">
            <a:avLst/>
          </a:prstGeom>
          <a:ln>
            <a:solidFill>
              <a:schemeClr val="tx1"/>
            </a:solidFill>
          </a:ln>
        </p:spPr>
      </p:pic>
      <p:sp>
        <p:nvSpPr>
          <p:cNvPr id="4" name="Slide Number Placeholder 3">
            <a:extLst>
              <a:ext uri="{FF2B5EF4-FFF2-40B4-BE49-F238E27FC236}">
                <a16:creationId xmlns:a16="http://schemas.microsoft.com/office/drawing/2014/main" id="{FCC79623-0A24-5B5B-6C52-2A45EA2827A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19417E-0312-F9E9-58CD-04ED7FB24251}"/>
              </a:ext>
            </a:extLst>
          </p:cNvPr>
          <p:cNvPicPr>
            <a:picLocks noChangeAspect="1"/>
          </p:cNvPicPr>
          <p:nvPr/>
        </p:nvPicPr>
        <p:blipFill>
          <a:blip r:embed="rId4"/>
          <a:stretch>
            <a:fillRect/>
          </a:stretch>
        </p:blipFill>
        <p:spPr>
          <a:xfrm>
            <a:off x="72590" y="2299749"/>
            <a:ext cx="5191717" cy="3514008"/>
          </a:xfrm>
          <a:prstGeom prst="rect">
            <a:avLst/>
          </a:prstGeom>
          <a:ln>
            <a:solidFill>
              <a:schemeClr val="tx1"/>
            </a:solidFill>
          </a:ln>
        </p:spPr>
      </p:pic>
      <p:sp>
        <p:nvSpPr>
          <p:cNvPr id="7" name="Title 11">
            <a:extLst>
              <a:ext uri="{FF2B5EF4-FFF2-40B4-BE49-F238E27FC236}">
                <a16:creationId xmlns:a16="http://schemas.microsoft.com/office/drawing/2014/main" id="{09169C85-F5F6-1C3E-21DD-0A7D8F99E4E2}"/>
              </a:ext>
            </a:extLst>
          </p:cNvPr>
          <p:cNvSpPr>
            <a:spLocks noGrp="1"/>
          </p:cNvSpPr>
          <p:nvPr>
            <p:ph type="title"/>
          </p:nvPr>
        </p:nvSpPr>
        <p:spPr>
          <a:xfrm>
            <a:off x="302150" y="1273757"/>
            <a:ext cx="8563554" cy="548640"/>
          </a:xfrm>
        </p:spPr>
        <p:txBody>
          <a:bodyPr/>
          <a:lstStyle/>
          <a:p>
            <a:r>
              <a:rPr lang="en-US" sz="3200" dirty="0">
                <a:hlinkClick r:id="rId5"/>
              </a:rPr>
              <a:t>Coming soon…</a:t>
            </a:r>
            <a:endParaRPr lang="en-US" sz="3200" dirty="0"/>
          </a:p>
        </p:txBody>
      </p:sp>
    </p:spTree>
    <p:extLst>
      <p:ext uri="{BB962C8B-B14F-4D97-AF65-F5344CB8AC3E}">
        <p14:creationId xmlns:p14="http://schemas.microsoft.com/office/powerpoint/2010/main" val="4075414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295681-5AC6-46BE-BB91-17EBE5685FE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D8F837D-DC71-8EBB-3C72-CD33BC2E375D}"/>
              </a:ext>
            </a:extLst>
          </p:cNvPr>
          <p:cNvSpPr>
            <a:spLocks noGrp="1"/>
          </p:cNvSpPr>
          <p:nvPr>
            <p:ph type="title"/>
          </p:nvPr>
        </p:nvSpPr>
        <p:spPr>
          <a:xfrm>
            <a:off x="274320" y="1188720"/>
            <a:ext cx="8563554" cy="548640"/>
          </a:xfrm>
        </p:spPr>
        <p:txBody>
          <a:bodyPr/>
          <a:lstStyle/>
          <a:p>
            <a:r>
              <a:rPr lang="en-US" sz="3200" dirty="0"/>
              <a:t>North Carolina Safer Syringe Initiative</a:t>
            </a:r>
          </a:p>
        </p:txBody>
      </p:sp>
      <p:sp>
        <p:nvSpPr>
          <p:cNvPr id="6" name="Google Shape;371;p46">
            <a:extLst>
              <a:ext uri="{FF2B5EF4-FFF2-40B4-BE49-F238E27FC236}">
                <a16:creationId xmlns:a16="http://schemas.microsoft.com/office/drawing/2014/main" id="{92FDDB04-187A-B35E-F74D-D8C84FDC0BA5}"/>
              </a:ext>
            </a:extLst>
          </p:cNvPr>
          <p:cNvSpPr txBox="1">
            <a:spLocks noGrp="1"/>
          </p:cNvSpPr>
          <p:nvPr>
            <p:ph type="body" sz="quarter" idx="10"/>
          </p:nvPr>
        </p:nvSpPr>
        <p:spPr>
          <a:xfrm>
            <a:off x="274320" y="1645920"/>
            <a:ext cx="8715134" cy="4141788"/>
          </a:xfrm>
          <a:prstGeom prst="rect">
            <a:avLst/>
          </a:prstGeom>
        </p:spPr>
        <p:txBody>
          <a:bodyPr spcFirstLastPara="1" wrap="square" lIns="68569" tIns="34275" rIns="68569" bIns="34275" anchor="t" anchorCtr="0">
            <a:noAutofit/>
          </a:bodyPr>
          <a:lstStyle/>
          <a:p>
            <a:pPr>
              <a:buSzPct val="100000"/>
            </a:pPr>
            <a:r>
              <a:rPr lang="en-US" sz="2000" b="0" dirty="0"/>
              <a:t>Syringe services were legalized in July 2016. </a:t>
            </a:r>
            <a:r>
              <a:rPr lang="en-US" sz="2000" b="0" dirty="0">
                <a:hlinkClick r:id="rId2"/>
              </a:rPr>
              <a:t>(GS 90-113.27)</a:t>
            </a:r>
            <a:endParaRPr lang="en-US" sz="2000" b="0" dirty="0"/>
          </a:p>
          <a:p>
            <a:pPr>
              <a:buSzPct val="100000"/>
            </a:pPr>
            <a:r>
              <a:rPr lang="en-US" sz="2000" b="0" dirty="0"/>
              <a:t>Allows for any governmental or non-governmental agencies and organizations that promote scientifically proven strategies for mitigating risks of substance use to establish a Syringe Services Program.</a:t>
            </a:r>
          </a:p>
          <a:p>
            <a:pPr>
              <a:buSzPts val="2200"/>
            </a:pPr>
            <a:r>
              <a:rPr lang="en-US" sz="2000" b="0" dirty="0"/>
              <a:t>Programs register with the Division of Public Health</a:t>
            </a:r>
          </a:p>
          <a:p>
            <a:pPr lvl="1" indent="-276225">
              <a:buSzPct val="100000"/>
            </a:pPr>
            <a:r>
              <a:rPr lang="en-US" b="0" dirty="0">
                <a:hlinkClick r:id="rId3"/>
              </a:rPr>
              <a:t>Safer Syringe Initiative Registration Survey</a:t>
            </a:r>
            <a:endParaRPr lang="en-US" b="0" dirty="0"/>
          </a:p>
          <a:p>
            <a:pPr lvl="1" indent="-276225">
              <a:buSzPct val="100000"/>
            </a:pPr>
            <a:r>
              <a:rPr lang="en-US" b="0" dirty="0"/>
              <a:t>Must submit safety and security plan to law enforcement agencies with jurisdiction where services are being offered and update annually</a:t>
            </a:r>
          </a:p>
          <a:p>
            <a:pPr>
              <a:buClr>
                <a:srgbClr val="002060"/>
              </a:buClr>
              <a:buSzPct val="100000"/>
            </a:pPr>
            <a:r>
              <a:rPr lang="en-US" sz="2000" b="0" dirty="0"/>
              <a:t>IVPB meets with the program for technical assistance during the registration process and prior to services beginning.</a:t>
            </a:r>
          </a:p>
          <a:p>
            <a:pPr>
              <a:spcAft>
                <a:spcPts val="750"/>
              </a:spcAft>
              <a:buClr>
                <a:srgbClr val="002060"/>
              </a:buClr>
              <a:buSzPct val="100000"/>
            </a:pPr>
            <a:r>
              <a:rPr lang="en-US" sz="2000" b="0" dirty="0">
                <a:hlinkClick r:id="rId4"/>
              </a:rPr>
              <a:t>https://www.ncdhhs.gov/divisions/public-health/north-carolina-safer-syringe-initiative</a:t>
            </a:r>
            <a:endParaRPr lang="en-US" sz="2000" b="0" dirty="0"/>
          </a:p>
          <a:p>
            <a:pPr indent="-276225">
              <a:spcAft>
                <a:spcPts val="750"/>
              </a:spcAft>
              <a:buClr>
                <a:srgbClr val="000000"/>
              </a:buClr>
              <a:buSzPts val="2200"/>
            </a:pPr>
            <a:endParaRPr lang="en-US" sz="2400" dirty="0"/>
          </a:p>
        </p:txBody>
      </p:sp>
      <p:sp>
        <p:nvSpPr>
          <p:cNvPr id="7" name="Text Placeholder 2">
            <a:extLst>
              <a:ext uri="{FF2B5EF4-FFF2-40B4-BE49-F238E27FC236}">
                <a16:creationId xmlns:a16="http://schemas.microsoft.com/office/drawing/2014/main" id="{FB8A3D0A-6129-A272-C28A-2D4E6F75361E}"/>
              </a:ext>
            </a:extLst>
          </p:cNvPr>
          <p:cNvSpPr>
            <a:spLocks noGrp="1"/>
          </p:cNvSpPr>
          <p:nvPr>
            <p:ph type="body" sz="quarter" idx="11"/>
          </p:nvPr>
        </p:nvSpPr>
        <p:spPr>
          <a:xfrm>
            <a:off x="274320" y="6217920"/>
            <a:ext cx="8074025" cy="330200"/>
          </a:xfrm>
        </p:spPr>
        <p:txBody>
          <a:bodyPr/>
          <a:lstStyle/>
          <a:p>
            <a:endParaRPr lang="en-US" i="0" dirty="0"/>
          </a:p>
          <a:p>
            <a:r>
              <a:rPr lang="en-US" i="0" dirty="0"/>
              <a:t>NCGS: 90‑113.27. Needle and hypodermic syringe exchange programs authorized; limited immunity. </a:t>
            </a:r>
            <a:r>
              <a:rPr lang="en-US" i="0" dirty="0">
                <a:hlinkClick r:id="rId2"/>
              </a:rPr>
              <a:t>https://www.ncleg.net/EnactedLegislation/Statutes/PDF/BySection/Chapter_90/GS_90-113.27.pdf</a:t>
            </a:r>
            <a:r>
              <a:rPr lang="en-US" i="0" dirty="0"/>
              <a:t> </a:t>
            </a:r>
          </a:p>
        </p:txBody>
      </p:sp>
    </p:spTree>
    <p:extLst>
      <p:ext uri="{BB962C8B-B14F-4D97-AF65-F5344CB8AC3E}">
        <p14:creationId xmlns:p14="http://schemas.microsoft.com/office/powerpoint/2010/main" val="1955204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5D46C5-1943-69B4-4F36-AD3682EE8C05}"/>
              </a:ext>
            </a:extLst>
          </p:cNvPr>
          <p:cNvSpPr>
            <a:spLocks noGrp="1"/>
          </p:cNvSpPr>
          <p:nvPr>
            <p:ph type="body" sz="quarter" idx="11"/>
          </p:nvPr>
        </p:nvSpPr>
        <p:spPr>
          <a:xfrm>
            <a:off x="274320" y="6307766"/>
            <a:ext cx="8073990" cy="330200"/>
          </a:xfrm>
        </p:spPr>
        <p:txBody>
          <a:bodyPr/>
          <a:lstStyle/>
          <a:p>
            <a:endParaRPr lang="en-US" sz="800" dirty="0"/>
          </a:p>
          <a:p>
            <a:r>
              <a:rPr lang="en-US" i="0" dirty="0"/>
              <a:t>NCGS: 90‑113.27. Needle and hypodermic syringe exchange programs authorized; limited immunity. </a:t>
            </a:r>
            <a:r>
              <a:rPr lang="en-US" i="0" dirty="0">
                <a:hlinkClick r:id="rId2"/>
              </a:rPr>
              <a:t>https://www.ncleg.net/EnactedLegislation/Statutes/PDF/BySection/Chapter_90/GS_90-113.27.pdf</a:t>
            </a:r>
            <a:r>
              <a:rPr lang="en-US" i="0" dirty="0"/>
              <a:t> </a:t>
            </a:r>
          </a:p>
        </p:txBody>
      </p:sp>
      <p:sp>
        <p:nvSpPr>
          <p:cNvPr id="4" name="Slide Number Placeholder 3">
            <a:extLst>
              <a:ext uri="{FF2B5EF4-FFF2-40B4-BE49-F238E27FC236}">
                <a16:creationId xmlns:a16="http://schemas.microsoft.com/office/drawing/2014/main" id="{4CC90268-8027-B946-4EB5-F126907D0C8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62C0DC0D-7EB0-D494-E82E-E724CB88DBBF}"/>
              </a:ext>
            </a:extLst>
          </p:cNvPr>
          <p:cNvSpPr>
            <a:spLocks noGrp="1"/>
          </p:cNvSpPr>
          <p:nvPr>
            <p:ph type="title"/>
          </p:nvPr>
        </p:nvSpPr>
        <p:spPr>
          <a:xfrm>
            <a:off x="274320" y="1143000"/>
            <a:ext cx="8563554" cy="548640"/>
          </a:xfrm>
        </p:spPr>
        <p:txBody>
          <a:bodyPr/>
          <a:lstStyle/>
          <a:p>
            <a:r>
              <a:rPr lang="en-US" sz="2800" dirty="0"/>
              <a:t>Requirements: Services and Supplies</a:t>
            </a:r>
          </a:p>
        </p:txBody>
      </p:sp>
      <p:sp>
        <p:nvSpPr>
          <p:cNvPr id="6" name="Text Placeholder 2">
            <a:extLst>
              <a:ext uri="{FF2B5EF4-FFF2-40B4-BE49-F238E27FC236}">
                <a16:creationId xmlns:a16="http://schemas.microsoft.com/office/drawing/2014/main" id="{7F550892-3AAF-B1CE-833B-730556B8ADB9}"/>
              </a:ext>
            </a:extLst>
          </p:cNvPr>
          <p:cNvSpPr>
            <a:spLocks noGrp="1"/>
          </p:cNvSpPr>
          <p:nvPr>
            <p:ph type="body" sz="quarter" idx="10"/>
          </p:nvPr>
        </p:nvSpPr>
        <p:spPr>
          <a:xfrm>
            <a:off x="343712" y="1554480"/>
            <a:ext cx="8494162" cy="4661846"/>
          </a:xfrm>
          <a:prstGeom prst="rect">
            <a:avLst/>
          </a:prstGeom>
        </p:spPr>
        <p:txBody>
          <a:bodyPr/>
          <a:lstStyle/>
          <a:p>
            <a:pPr marL="255889" indent="-342900">
              <a:spcBef>
                <a:spcPts val="750"/>
              </a:spcBef>
              <a:buSzPct val="100000"/>
            </a:pPr>
            <a:r>
              <a:rPr lang="en-US" sz="1500" b="0" dirty="0">
                <a:solidFill>
                  <a:srgbClr val="002060"/>
                </a:solidFill>
              </a:rPr>
              <a:t>Syringes and other injection supplies</a:t>
            </a:r>
          </a:p>
          <a:p>
            <a:pPr marL="516636" lvl="1" indent="-342900">
              <a:spcBef>
                <a:spcPts val="750"/>
              </a:spcBef>
              <a:buSzPct val="100000"/>
            </a:pPr>
            <a:r>
              <a:rPr lang="en-US" sz="1400" b="0" dirty="0">
                <a:solidFill>
                  <a:srgbClr val="002060"/>
                </a:solidFill>
              </a:rPr>
              <a:t>free of cost </a:t>
            </a:r>
          </a:p>
          <a:p>
            <a:pPr marL="516636" lvl="1" indent="-342900">
              <a:spcBef>
                <a:spcPts val="750"/>
              </a:spcBef>
              <a:buSzPct val="100000"/>
            </a:pPr>
            <a:r>
              <a:rPr lang="en-US" sz="1400" b="0" dirty="0">
                <a:solidFill>
                  <a:srgbClr val="002060"/>
                </a:solidFill>
              </a:rPr>
              <a:t>in quantities that are adequate to prevent the sharing and reuse</a:t>
            </a:r>
          </a:p>
          <a:p>
            <a:pPr marL="285750" lvl="1" indent="-285750">
              <a:spcBef>
                <a:spcPts val="750"/>
              </a:spcBef>
              <a:buSzPct val="100000"/>
              <a:buFont typeface="Arial" panose="020B0604020202020204" pitchFamily="34" charset="0"/>
              <a:buChar char="•"/>
            </a:pPr>
            <a:r>
              <a:rPr lang="en-US" sz="1500" b="0" dirty="0">
                <a:solidFill>
                  <a:srgbClr val="002060"/>
                </a:solidFill>
              </a:rPr>
              <a:t>Syringe disposal</a:t>
            </a:r>
          </a:p>
          <a:p>
            <a:pPr marL="583407" lvl="2" indent="-285750">
              <a:spcBef>
                <a:spcPts val="750"/>
              </a:spcBef>
              <a:buSzPct val="100000"/>
              <a:buFont typeface="Arial" panose="020B0604020202020204" pitchFamily="34" charset="0"/>
              <a:buChar char="‒"/>
            </a:pPr>
            <a:r>
              <a:rPr lang="en-US" sz="1400" b="0" dirty="0">
                <a:solidFill>
                  <a:srgbClr val="002060"/>
                </a:solidFill>
              </a:rPr>
              <a:t>sharps containers</a:t>
            </a:r>
          </a:p>
          <a:p>
            <a:pPr marL="583407" lvl="2" indent="-285750">
              <a:spcBef>
                <a:spcPts val="750"/>
              </a:spcBef>
              <a:buSzPct val="100000"/>
              <a:buFont typeface="Arial" panose="020B0604020202020204" pitchFamily="34" charset="0"/>
              <a:buChar char="‒"/>
            </a:pPr>
            <a:r>
              <a:rPr lang="en-US" sz="1400" b="0" dirty="0">
                <a:solidFill>
                  <a:srgbClr val="002060"/>
                </a:solidFill>
              </a:rPr>
              <a:t>returns</a:t>
            </a:r>
          </a:p>
          <a:p>
            <a:pPr marL="583407" lvl="2" indent="-285750">
              <a:spcBef>
                <a:spcPts val="750"/>
              </a:spcBef>
              <a:buSzPct val="100000"/>
              <a:buFont typeface="Arial" panose="020B0604020202020204" pitchFamily="34" charset="0"/>
              <a:buChar char="‒"/>
            </a:pPr>
            <a:r>
              <a:rPr lang="en-US" sz="1400" b="0" dirty="0">
                <a:solidFill>
                  <a:srgbClr val="002060"/>
                </a:solidFill>
              </a:rPr>
              <a:t>education on appropriate disposal</a:t>
            </a:r>
          </a:p>
          <a:p>
            <a:pPr marL="285750" lvl="1" indent="-285750">
              <a:spcBef>
                <a:spcPts val="750"/>
              </a:spcBef>
              <a:buSzPct val="100000"/>
              <a:buFont typeface="Arial" panose="020B0604020202020204" pitchFamily="34" charset="0"/>
              <a:buChar char="•"/>
            </a:pPr>
            <a:r>
              <a:rPr lang="en-US" sz="1400" b="0" dirty="0">
                <a:solidFill>
                  <a:srgbClr val="002060"/>
                </a:solidFill>
              </a:rPr>
              <a:t>Education</a:t>
            </a:r>
          </a:p>
          <a:p>
            <a:pPr marL="285750" lvl="2" indent="-285750">
              <a:spcBef>
                <a:spcPts val="750"/>
              </a:spcBef>
              <a:buSzPct val="100000"/>
            </a:pPr>
            <a:r>
              <a:rPr lang="en-US" sz="1400" b="0" dirty="0">
                <a:solidFill>
                  <a:srgbClr val="002060"/>
                </a:solidFill>
              </a:rPr>
              <a:t>Overdose prevention</a:t>
            </a:r>
          </a:p>
          <a:p>
            <a:pPr marL="285750" lvl="2" indent="-285750">
              <a:spcBef>
                <a:spcPts val="750"/>
              </a:spcBef>
              <a:buSzPct val="100000"/>
            </a:pPr>
            <a:r>
              <a:rPr lang="en-US" sz="1400" b="0" dirty="0">
                <a:solidFill>
                  <a:srgbClr val="002060"/>
                </a:solidFill>
              </a:rPr>
              <a:t>Communicable disease prevention</a:t>
            </a:r>
          </a:p>
          <a:p>
            <a:pPr marL="285750" lvl="2" indent="-285750">
              <a:spcBef>
                <a:spcPts val="750"/>
              </a:spcBef>
              <a:buSzPct val="100000"/>
            </a:pPr>
            <a:r>
              <a:rPr lang="en-US" sz="1400" b="0" dirty="0">
                <a:solidFill>
                  <a:srgbClr val="002060"/>
                </a:solidFill>
              </a:rPr>
              <a:t>Substance misuse prevention</a:t>
            </a:r>
          </a:p>
          <a:p>
            <a:pPr marL="285750" lvl="2" indent="-285750">
              <a:spcBef>
                <a:spcPts val="750"/>
              </a:spcBef>
              <a:buSzPct val="100000"/>
            </a:pPr>
            <a:r>
              <a:rPr lang="en-US" sz="1400" b="0" dirty="0">
                <a:solidFill>
                  <a:srgbClr val="002060"/>
                </a:solidFill>
              </a:rPr>
              <a:t>Treatment for mental illness and substance use disorders</a:t>
            </a:r>
          </a:p>
          <a:p>
            <a:pPr marL="285750" lvl="1" indent="-285750">
              <a:spcBef>
                <a:spcPts val="750"/>
              </a:spcBef>
              <a:buSzPct val="100000"/>
              <a:buFont typeface="Arial" panose="020B0604020202020204" pitchFamily="34" charset="0"/>
              <a:buChar char="•"/>
            </a:pPr>
            <a:r>
              <a:rPr lang="en-US" sz="1400" b="0" dirty="0">
                <a:solidFill>
                  <a:srgbClr val="002060"/>
                </a:solidFill>
              </a:rPr>
              <a:t>Referrals and consultations to substance use treatment and mental health as needed</a:t>
            </a:r>
          </a:p>
          <a:p>
            <a:pPr marL="285750" lvl="1" indent="-285750">
              <a:spcBef>
                <a:spcPts val="750"/>
              </a:spcBef>
              <a:buSzPct val="100000"/>
              <a:buFont typeface="Arial" panose="020B0604020202020204" pitchFamily="34" charset="0"/>
              <a:buChar char="•"/>
            </a:pPr>
            <a:r>
              <a:rPr lang="en-US" sz="1400" b="0" dirty="0">
                <a:solidFill>
                  <a:srgbClr val="002060"/>
                </a:solidFill>
              </a:rPr>
              <a:t>Naloxone access (distribution or referral)</a:t>
            </a:r>
          </a:p>
          <a:p>
            <a:pPr marL="285750" lvl="1" indent="-285750">
              <a:spcBef>
                <a:spcPts val="750"/>
              </a:spcBef>
              <a:buSzPct val="100000"/>
              <a:buFont typeface="Arial" panose="020B0604020202020204" pitchFamily="34" charset="0"/>
              <a:buChar char="•"/>
            </a:pPr>
            <a:r>
              <a:rPr lang="en-US" sz="1400" b="0" dirty="0">
                <a:solidFill>
                  <a:srgbClr val="002060"/>
                </a:solidFill>
              </a:rPr>
              <a:t>Participant cards for limited immunity</a:t>
            </a:r>
          </a:p>
          <a:p>
            <a:pPr>
              <a:buFont typeface="Arial" panose="020B0604020202020204" pitchFamily="34" charset="0"/>
              <a:buChar char="•"/>
            </a:pPr>
            <a:r>
              <a:rPr lang="en-US" sz="1600" dirty="0">
                <a:solidFill>
                  <a:schemeClr val="tx2"/>
                </a:solidFill>
              </a:rPr>
              <a:t> </a:t>
            </a:r>
          </a:p>
        </p:txBody>
      </p:sp>
      <p:pic>
        <p:nvPicPr>
          <p:cNvPr id="7" name="Google Shape;374;p46">
            <a:extLst>
              <a:ext uri="{FF2B5EF4-FFF2-40B4-BE49-F238E27FC236}">
                <a16:creationId xmlns:a16="http://schemas.microsoft.com/office/drawing/2014/main" id="{A78EC041-3AB8-FD9A-BDBA-5E97BC15DBF0}"/>
              </a:ext>
            </a:extLst>
          </p:cNvPr>
          <p:cNvPicPr preferRelativeResize="0"/>
          <p:nvPr/>
        </p:nvPicPr>
        <p:blipFill>
          <a:blip r:embed="rId3">
            <a:alphaModFix/>
          </a:blip>
          <a:stretch>
            <a:fillRect/>
          </a:stretch>
        </p:blipFill>
        <p:spPr>
          <a:xfrm>
            <a:off x="5209310" y="2760025"/>
            <a:ext cx="3278909" cy="1644475"/>
          </a:xfrm>
          <a:prstGeom prst="rect">
            <a:avLst/>
          </a:prstGeom>
          <a:noFill/>
          <a:ln>
            <a:noFill/>
          </a:ln>
        </p:spPr>
      </p:pic>
    </p:spTree>
    <p:extLst>
      <p:ext uri="{BB962C8B-B14F-4D97-AF65-F5344CB8AC3E}">
        <p14:creationId xmlns:p14="http://schemas.microsoft.com/office/powerpoint/2010/main" val="2335100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5ABB0-AA91-ADAD-8719-4CC4FB0B1C68}"/>
              </a:ext>
            </a:extLst>
          </p:cNvPr>
          <p:cNvSpPr>
            <a:spLocks noGrp="1"/>
          </p:cNvSpPr>
          <p:nvPr>
            <p:ph type="body" sz="quarter" idx="10"/>
          </p:nvPr>
        </p:nvSpPr>
        <p:spPr>
          <a:xfrm>
            <a:off x="274320" y="1828800"/>
            <a:ext cx="8812592" cy="4142629"/>
          </a:xfrm>
        </p:spPr>
        <p:txBody>
          <a:bodyPr/>
          <a:lstStyle/>
          <a:p>
            <a:pPr marL="280988" indent="-214313">
              <a:buSzPts val="2200"/>
            </a:pPr>
            <a:r>
              <a:rPr lang="en-US" sz="2000" b="0" dirty="0"/>
              <a:t>Annual reporting to Division of Public Health is required</a:t>
            </a:r>
          </a:p>
          <a:p>
            <a:pPr lvl="1" indent="-276225">
              <a:buSzPct val="100000"/>
            </a:pPr>
            <a:r>
              <a:rPr lang="en-US" sz="1600" b="0" dirty="0"/>
              <a:t>The number of individuals served by the program. </a:t>
            </a:r>
          </a:p>
          <a:p>
            <a:pPr lvl="1" indent="-276225">
              <a:buSzPct val="100000"/>
            </a:pPr>
            <a:r>
              <a:rPr lang="en-US" sz="1600" b="0" dirty="0"/>
              <a:t>The number of needles, hypodermic syringes, and needle injection supplies dispensed by the program and returned to the program. </a:t>
            </a:r>
          </a:p>
          <a:p>
            <a:pPr lvl="1" indent="-276225">
              <a:buSzPct val="100000"/>
            </a:pPr>
            <a:r>
              <a:rPr lang="en-US" sz="1600" b="0" dirty="0"/>
              <a:t>The number of opioid antagonist kits distributed by the program. </a:t>
            </a:r>
          </a:p>
          <a:p>
            <a:pPr lvl="1" indent="-276225">
              <a:buSzPct val="100000"/>
            </a:pPr>
            <a:r>
              <a:rPr lang="en-US" sz="1600" b="0" dirty="0"/>
              <a:t>The number and type of treatment referrals provided to individuals served by the program.</a:t>
            </a:r>
          </a:p>
          <a:p>
            <a:pPr lvl="1" indent="-276225">
              <a:buSzPct val="100000"/>
            </a:pPr>
            <a:r>
              <a:rPr lang="en-US" sz="1600" b="0" dirty="0"/>
              <a:t>number of individuals referred to other programs that provide access to an opioid antagonist that is approved by the federal Food and Drug Administration for the treatment of a drug overdose.</a:t>
            </a:r>
          </a:p>
          <a:p>
            <a:r>
              <a:rPr lang="en-US" sz="2000" b="0" dirty="0"/>
              <a:t>Additional reporting information is optional</a:t>
            </a:r>
          </a:p>
          <a:p>
            <a:pPr lvl="1"/>
            <a:r>
              <a:rPr lang="en-US" sz="1600" b="0" dirty="0"/>
              <a:t>Additional services provided</a:t>
            </a:r>
          </a:p>
          <a:p>
            <a:pPr lvl="1"/>
            <a:r>
              <a:rPr lang="en-US" sz="1600" b="0" dirty="0"/>
              <a:t>Additional referrals</a:t>
            </a:r>
          </a:p>
          <a:p>
            <a:pPr lvl="1"/>
            <a:r>
              <a:rPr lang="en-US" sz="1600" b="0" dirty="0"/>
              <a:t>Demographics</a:t>
            </a:r>
          </a:p>
          <a:p>
            <a:pPr lvl="1"/>
            <a:r>
              <a:rPr lang="en-US" sz="1600" b="0" dirty="0"/>
              <a:t>Program needs</a:t>
            </a:r>
          </a:p>
          <a:p>
            <a:endParaRPr lang="en-US" sz="1900" dirty="0"/>
          </a:p>
        </p:txBody>
      </p:sp>
      <p:sp>
        <p:nvSpPr>
          <p:cNvPr id="4" name="Slide Number Placeholder 3">
            <a:extLst>
              <a:ext uri="{FF2B5EF4-FFF2-40B4-BE49-F238E27FC236}">
                <a16:creationId xmlns:a16="http://schemas.microsoft.com/office/drawing/2014/main" id="{80FE7B39-AA2A-D163-5C48-83FEF587C9A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0804808E-BFE3-BFD0-0520-819943240745}"/>
              </a:ext>
            </a:extLst>
          </p:cNvPr>
          <p:cNvSpPr>
            <a:spLocks noGrp="1"/>
          </p:cNvSpPr>
          <p:nvPr>
            <p:ph type="title"/>
          </p:nvPr>
        </p:nvSpPr>
        <p:spPr>
          <a:xfrm>
            <a:off x="274320" y="1188720"/>
            <a:ext cx="8563554" cy="548640"/>
          </a:xfrm>
        </p:spPr>
        <p:txBody>
          <a:bodyPr/>
          <a:lstStyle/>
          <a:p>
            <a:r>
              <a:rPr lang="en-US" sz="3200" dirty="0"/>
              <a:t>Requirements: Reporting</a:t>
            </a:r>
          </a:p>
        </p:txBody>
      </p:sp>
      <p:sp>
        <p:nvSpPr>
          <p:cNvPr id="6" name="Text Placeholder 2">
            <a:extLst>
              <a:ext uri="{FF2B5EF4-FFF2-40B4-BE49-F238E27FC236}">
                <a16:creationId xmlns:a16="http://schemas.microsoft.com/office/drawing/2014/main" id="{C15BFC45-B8A4-FE34-4203-FD0718D85D7B}"/>
              </a:ext>
            </a:extLst>
          </p:cNvPr>
          <p:cNvSpPr>
            <a:spLocks noGrp="1"/>
          </p:cNvSpPr>
          <p:nvPr>
            <p:ph type="body" sz="quarter" idx="11"/>
          </p:nvPr>
        </p:nvSpPr>
        <p:spPr>
          <a:xfrm>
            <a:off x="274320" y="6217920"/>
            <a:ext cx="8074025" cy="330200"/>
          </a:xfrm>
        </p:spPr>
        <p:txBody>
          <a:bodyPr/>
          <a:lstStyle/>
          <a:p>
            <a:endParaRPr lang="en-US" i="0" dirty="0"/>
          </a:p>
          <a:p>
            <a:r>
              <a:rPr lang="en-US" i="0" dirty="0"/>
              <a:t>NCGS: 90‑113.27. Needle and hypodermic syringe exchange programs authorized; limited immunity. </a:t>
            </a:r>
            <a:r>
              <a:rPr lang="en-US" i="0" dirty="0">
                <a:hlinkClick r:id="rId2"/>
              </a:rPr>
              <a:t>https://www.ncleg.net/EnactedLegislation/Statutes/PDF/BySection/Chapter_90/GS_90-113.27.pdf</a:t>
            </a:r>
            <a:r>
              <a:rPr lang="en-US" i="0" dirty="0"/>
              <a:t> </a:t>
            </a:r>
          </a:p>
        </p:txBody>
      </p:sp>
    </p:spTree>
    <p:extLst>
      <p:ext uri="{BB962C8B-B14F-4D97-AF65-F5344CB8AC3E}">
        <p14:creationId xmlns:p14="http://schemas.microsoft.com/office/powerpoint/2010/main" val="3440072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B28A32-EB6C-F61B-8E1F-1D1105D0D1D0}"/>
              </a:ext>
            </a:extLst>
          </p:cNvPr>
          <p:cNvSpPr>
            <a:spLocks noGrp="1"/>
          </p:cNvSpPr>
          <p:nvPr>
            <p:ph type="body" sz="quarter" idx="10"/>
          </p:nvPr>
        </p:nvSpPr>
        <p:spPr>
          <a:xfrm>
            <a:off x="274321" y="1828800"/>
            <a:ext cx="8402752" cy="4273382"/>
          </a:xfrm>
        </p:spPr>
        <p:txBody>
          <a:bodyPr numCol="2" spcCol="274320"/>
          <a:lstStyle/>
          <a:p>
            <a:pPr marL="173736" indent="-179388" defTabSz="457200"/>
            <a:r>
              <a:rPr lang="en-US" sz="2000" b="0" dirty="0"/>
              <a:t>Health Services for people who use drugs, their friends, family and others</a:t>
            </a:r>
          </a:p>
          <a:p>
            <a:pPr marL="173736" indent="-179388" defTabSz="457200"/>
            <a:r>
              <a:rPr lang="en-US" sz="2000" b="0" dirty="0"/>
              <a:t>Operate using a harm reduction framework</a:t>
            </a:r>
          </a:p>
          <a:p>
            <a:pPr marL="173736" indent="-179388" defTabSz="457200"/>
            <a:r>
              <a:rPr lang="en-US" sz="2000" b="0" dirty="0"/>
              <a:t>Harm Reduction is not a new concept, but has been more widely accepted in the recent years</a:t>
            </a:r>
          </a:p>
          <a:p>
            <a:pPr marL="173736" indent="-179388" defTabSz="457200"/>
            <a:r>
              <a:rPr lang="en-US" sz="2000" b="0" dirty="0"/>
              <a:t>Cost-effective</a:t>
            </a:r>
          </a:p>
          <a:p>
            <a:pPr marL="173736" indent="-179388" defTabSz="457200"/>
            <a:r>
              <a:rPr lang="en-US" sz="2000" b="0" dirty="0"/>
              <a:t>Safe</a:t>
            </a:r>
          </a:p>
          <a:p>
            <a:pPr marL="576263" indent="-179388" defTabSz="457200"/>
            <a:endParaRPr lang="en-US" sz="1600" dirty="0"/>
          </a:p>
          <a:p>
            <a:pPr marL="517525" indent="0">
              <a:buNone/>
            </a:pPr>
            <a:endParaRPr lang="en-US" sz="1800" dirty="0"/>
          </a:p>
          <a:p>
            <a:pPr marL="746125" indent="-228600"/>
            <a:r>
              <a:rPr lang="en-US" sz="2000" dirty="0"/>
              <a:t>Preventative</a:t>
            </a:r>
          </a:p>
          <a:p>
            <a:pPr marL="1100932" lvl="2" indent="-285750">
              <a:buFont typeface="Arial" panose="020B0604020202020204" pitchFamily="34" charset="0"/>
              <a:buChar char="‒"/>
            </a:pPr>
            <a:r>
              <a:rPr lang="en-US" sz="1800" b="0" dirty="0"/>
              <a:t>Communicable/Infectious Disease</a:t>
            </a:r>
          </a:p>
          <a:p>
            <a:pPr marL="1100932" lvl="2" indent="-285750">
              <a:buFont typeface="Arial" panose="020B0604020202020204" pitchFamily="34" charset="0"/>
              <a:buChar char="‒"/>
            </a:pPr>
            <a:r>
              <a:rPr lang="en-US" sz="1800" b="0" dirty="0"/>
              <a:t>Overdose</a:t>
            </a:r>
          </a:p>
          <a:p>
            <a:pPr marL="1100932" lvl="2" indent="-285750">
              <a:buFont typeface="Arial" panose="020B0604020202020204" pitchFamily="34" charset="0"/>
              <a:buChar char="‒"/>
            </a:pPr>
            <a:r>
              <a:rPr lang="en-US" sz="1800" b="0" dirty="0"/>
              <a:t>Crime</a:t>
            </a:r>
          </a:p>
          <a:p>
            <a:pPr marL="1100932" lvl="2" indent="-285750">
              <a:buFont typeface="Arial" panose="020B0604020202020204" pitchFamily="34" charset="0"/>
              <a:buChar char="‒"/>
              <a:tabLst>
                <a:tab pos="854075" algn="l"/>
              </a:tabLst>
            </a:pPr>
            <a:r>
              <a:rPr lang="en-US" sz="1800" b="0" dirty="0"/>
              <a:t>More</a:t>
            </a:r>
          </a:p>
          <a:p>
            <a:pPr marL="746125" indent="-228600"/>
            <a:r>
              <a:rPr lang="en-US" sz="2000" dirty="0"/>
              <a:t>Access to care</a:t>
            </a:r>
          </a:p>
          <a:p>
            <a:pPr marL="1100932" lvl="2" indent="-285750">
              <a:buFont typeface="Arial" panose="020B0604020202020204" pitchFamily="34" charset="0"/>
              <a:buChar char="‒"/>
            </a:pPr>
            <a:r>
              <a:rPr lang="en-US" sz="1800" b="0" dirty="0"/>
              <a:t>SUD treatment</a:t>
            </a:r>
          </a:p>
          <a:p>
            <a:pPr marL="1100932" lvl="2" indent="-285750">
              <a:buFont typeface="Arial" panose="020B0604020202020204" pitchFamily="34" charset="0"/>
              <a:buChar char="‒"/>
            </a:pPr>
            <a:r>
              <a:rPr lang="en-US" sz="1800" b="0" dirty="0"/>
              <a:t>Testing</a:t>
            </a:r>
          </a:p>
          <a:p>
            <a:pPr marL="1100932" lvl="2" indent="-285750">
              <a:buFont typeface="Arial" panose="020B0604020202020204" pitchFamily="34" charset="0"/>
              <a:buChar char="‒"/>
            </a:pPr>
            <a:r>
              <a:rPr lang="en-US" sz="1800" b="0" dirty="0"/>
              <a:t>Vaccination</a:t>
            </a:r>
          </a:p>
          <a:p>
            <a:pPr marL="1100932" lvl="2" indent="-285750">
              <a:buFont typeface="Arial" panose="020B0604020202020204" pitchFamily="34" charset="0"/>
              <a:buChar char="‒"/>
            </a:pPr>
            <a:r>
              <a:rPr lang="en-US" sz="1800" b="0" dirty="0"/>
              <a:t>Behavioral Health</a:t>
            </a:r>
          </a:p>
          <a:p>
            <a:pPr marL="1100932" lvl="2" indent="-285750">
              <a:buFont typeface="Arial" panose="020B0604020202020204" pitchFamily="34" charset="0"/>
              <a:buChar char="‒"/>
            </a:pPr>
            <a:r>
              <a:rPr lang="en-US" sz="1800" b="0" dirty="0"/>
              <a:t>Nutrition</a:t>
            </a:r>
          </a:p>
          <a:p>
            <a:pPr marL="1100932" lvl="2" indent="-285750">
              <a:buFont typeface="Arial" panose="020B0604020202020204" pitchFamily="34" charset="0"/>
              <a:buChar char="‒"/>
            </a:pPr>
            <a:r>
              <a:rPr lang="en-US" sz="1800" b="0" dirty="0"/>
              <a:t>Housing</a:t>
            </a:r>
          </a:p>
          <a:p>
            <a:pPr marL="1100932" lvl="2" indent="-285750">
              <a:buFont typeface="Arial" panose="020B0604020202020204" pitchFamily="34" charset="0"/>
              <a:buChar char="‒"/>
            </a:pPr>
            <a:r>
              <a:rPr lang="en-US" sz="1800" b="0" dirty="0"/>
              <a:t>Disposal</a:t>
            </a:r>
          </a:p>
          <a:p>
            <a:endParaRPr lang="en-US" sz="1600" dirty="0"/>
          </a:p>
        </p:txBody>
      </p:sp>
      <p:sp>
        <p:nvSpPr>
          <p:cNvPr id="3" name="Text Placeholder 2">
            <a:extLst>
              <a:ext uri="{FF2B5EF4-FFF2-40B4-BE49-F238E27FC236}">
                <a16:creationId xmlns:a16="http://schemas.microsoft.com/office/drawing/2014/main" id="{5788A6B1-C7E1-DC39-CB64-284F66692477}"/>
              </a:ext>
            </a:extLst>
          </p:cNvPr>
          <p:cNvSpPr>
            <a:spLocks noGrp="1"/>
          </p:cNvSpPr>
          <p:nvPr>
            <p:ph type="body" sz="quarter" idx="11"/>
          </p:nvPr>
        </p:nvSpPr>
        <p:spPr>
          <a:xfrm>
            <a:off x="274320" y="6581034"/>
            <a:ext cx="7026302" cy="330200"/>
          </a:xfrm>
        </p:spPr>
        <p:txBody>
          <a:bodyPr/>
          <a:lstStyle/>
          <a:p>
            <a:r>
              <a:rPr lang="en-US" sz="900" i="0" dirty="0">
                <a:hlinkClick r:id="rId3"/>
              </a:rPr>
              <a:t>https://www.cdc.gov/syringe-services-programs/php/index.html#:~:text=Syringe%20services%20programs%20are%20community,drug%20use%20on%20the%20community</a:t>
            </a:r>
            <a:r>
              <a:rPr lang="en-US" sz="900" i="0" dirty="0"/>
              <a:t> .</a:t>
            </a:r>
          </a:p>
          <a:p>
            <a:endParaRPr lang="en-US" dirty="0"/>
          </a:p>
        </p:txBody>
      </p:sp>
      <p:sp>
        <p:nvSpPr>
          <p:cNvPr id="4" name="Slide Number Placeholder 3">
            <a:extLst>
              <a:ext uri="{FF2B5EF4-FFF2-40B4-BE49-F238E27FC236}">
                <a16:creationId xmlns:a16="http://schemas.microsoft.com/office/drawing/2014/main" id="{9D81578E-CF65-EC86-14B8-760B1A1658B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C64869F-D194-030D-E7B9-42580174104E}"/>
              </a:ext>
            </a:extLst>
          </p:cNvPr>
          <p:cNvSpPr>
            <a:spLocks noGrp="1"/>
          </p:cNvSpPr>
          <p:nvPr>
            <p:ph type="title"/>
          </p:nvPr>
        </p:nvSpPr>
        <p:spPr>
          <a:xfrm>
            <a:off x="274320" y="1188720"/>
            <a:ext cx="8563554" cy="548640"/>
          </a:xfrm>
        </p:spPr>
        <p:txBody>
          <a:bodyPr/>
          <a:lstStyle/>
          <a:p>
            <a:r>
              <a:rPr lang="en-US" sz="3200" dirty="0"/>
              <a:t>Syringe Service Programs</a:t>
            </a:r>
          </a:p>
        </p:txBody>
      </p:sp>
    </p:spTree>
    <p:extLst>
      <p:ext uri="{BB962C8B-B14F-4D97-AF65-F5344CB8AC3E}">
        <p14:creationId xmlns:p14="http://schemas.microsoft.com/office/powerpoint/2010/main" val="112674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p:cNvSpPr>
            <a:spLocks noGrp="1"/>
          </p:cNvSpPr>
          <p:nvPr>
            <p:ph type="sldNum" sz="quarter" idx="14"/>
          </p:nvPr>
        </p:nvSpPr>
        <p:spPr>
          <a:prstGeom prst="rect">
            <a:avLst/>
          </a:prstGeom>
        </p:spPr>
        <p:txBody>
          <a:bodyPr/>
          <a:lstStyle/>
          <a:p>
            <a:fld id="{11F27F3A-B3E9-41ED-AF8F-A365F10BB65F}" type="slidenum">
              <a:rPr lang="en-US" smtClean="0"/>
              <a:pPr/>
              <a:t>3</a:t>
            </a:fld>
            <a:endParaRPr lang="en-US" dirty="0"/>
          </a:p>
        </p:txBody>
      </p:sp>
      <p:sp>
        <p:nvSpPr>
          <p:cNvPr id="7" name="Title 6"/>
          <p:cNvSpPr>
            <a:spLocks noGrp="1"/>
          </p:cNvSpPr>
          <p:nvPr>
            <p:ph type="title"/>
          </p:nvPr>
        </p:nvSpPr>
        <p:spPr>
          <a:xfrm>
            <a:off x="1280160" y="365760"/>
            <a:ext cx="7537836" cy="548640"/>
          </a:xfrm>
        </p:spPr>
        <p:txBody>
          <a:bodyPr/>
          <a:lstStyle/>
          <a:p>
            <a:r>
              <a:rPr lang="en-US" sz="3200" dirty="0">
                <a:latin typeface="Arial" panose="020B0604020202020204" pitchFamily="34" charset="0"/>
                <a:cs typeface="Arial" panose="020B0604020202020204" pitchFamily="34" charset="0"/>
              </a:rPr>
              <a:t>Housekeeping</a:t>
            </a:r>
            <a:endParaRPr lang="en-US" sz="3200" dirty="0"/>
          </a:p>
        </p:txBody>
      </p:sp>
      <p:sp>
        <p:nvSpPr>
          <p:cNvPr id="10" name="TextBox 9">
            <a:extLst>
              <a:ext uri="{FF2B5EF4-FFF2-40B4-BE49-F238E27FC236}">
                <a16:creationId xmlns:a16="http://schemas.microsoft.com/office/drawing/2014/main" id="{8A8D5F78-4AB7-88F1-ECDF-339F839BCF7E}"/>
              </a:ext>
            </a:extLst>
          </p:cNvPr>
          <p:cNvSpPr txBox="1"/>
          <p:nvPr/>
        </p:nvSpPr>
        <p:spPr>
          <a:xfrm>
            <a:off x="1188720" y="1005840"/>
            <a:ext cx="7189585" cy="5447645"/>
          </a:xfrm>
          <a:prstGeom prst="rect">
            <a:avLst/>
          </a:prstGeom>
          <a:noFill/>
        </p:spPr>
        <p:txBody>
          <a:bodyPr wrap="square">
            <a:spAutoFit/>
          </a:bodyPr>
          <a:lstStyle/>
          <a:p>
            <a:pPr marL="285750" marR="0" lvl="0" indent="-285750">
              <a:spcBef>
                <a:spcPts val="0"/>
              </a:spcBef>
              <a:buFont typeface="Arial" panose="020B0604020202020204" pitchFamily="34" charset="0"/>
              <a:buChar char="•"/>
              <a:tabLst>
                <a:tab pos="457200" algn="l"/>
              </a:tabLst>
            </a:pPr>
            <a:r>
              <a:rPr lang="en-US" sz="2800" i="1" kern="100" dirty="0">
                <a:solidFill>
                  <a:srgbClr val="17375E"/>
                </a:solidFill>
                <a:effectLst/>
                <a:ea typeface="Calibri" panose="020F0502020204030204" pitchFamily="34" charset="0"/>
                <a:cs typeface="Times New Roman" panose="02020603050405020304" pitchFamily="18" charset="0"/>
              </a:rPr>
              <a:t>Take breaks as needed</a:t>
            </a:r>
          </a:p>
          <a:p>
            <a:pPr marL="2286" marR="0" lvl="0" indent="-285750">
              <a:spcBef>
                <a:spcPts val="0"/>
              </a:spcBef>
              <a:buFont typeface="Arial" panose="020B0604020202020204" pitchFamily="34" charset="0"/>
              <a:buChar char="•"/>
              <a:tabLst>
                <a:tab pos="457200" algn="l"/>
              </a:tabLst>
            </a:pPr>
            <a:endParaRPr lang="en-US" sz="2800" kern="100" dirty="0">
              <a:solidFill>
                <a:srgbClr val="17375E"/>
              </a:solidFill>
              <a:effectLst/>
              <a:ea typeface="Calibri" panose="020F0502020204030204" pitchFamily="34" charset="0"/>
              <a:cs typeface="Times New Roman" panose="02020603050405020304" pitchFamily="18" charset="0"/>
            </a:endParaRPr>
          </a:p>
          <a:p>
            <a:pPr marL="2286" marR="0" lvl="0" indent="-285750">
              <a:spcBef>
                <a:spcPts val="0"/>
              </a:spcBef>
              <a:buFont typeface="Arial" panose="020B0604020202020204" pitchFamily="34" charset="0"/>
              <a:buChar char="•"/>
              <a:tabLst>
                <a:tab pos="457200" algn="l"/>
              </a:tabLst>
            </a:pPr>
            <a:r>
              <a:rPr lang="en-US" sz="2800" kern="100" dirty="0">
                <a:solidFill>
                  <a:srgbClr val="17375E"/>
                </a:solidFill>
                <a:effectLst/>
                <a:ea typeface="Calibri" panose="020F0502020204030204" pitchFamily="34" charset="0"/>
                <a:cs typeface="Times New Roman" panose="02020603050405020304" pitchFamily="18" charset="0"/>
              </a:rPr>
              <a:t>For questions during the meeting:</a:t>
            </a:r>
            <a:endParaRPr lang="en-US" sz="2800" kern="100" dirty="0">
              <a:solidFill>
                <a:srgbClr val="17375E"/>
              </a:solidFill>
              <a:ea typeface="Calibri" panose="020F0502020204030204" pitchFamily="34" charset="0"/>
              <a:cs typeface="Times New Roman" panose="02020603050405020304" pitchFamily="18" charset="0"/>
            </a:endParaRPr>
          </a:p>
          <a:p>
            <a:pPr marL="459486" lvl="1" indent="-285750">
              <a:buFont typeface="Courier New" panose="02070309020205020404" pitchFamily="49" charset="0"/>
              <a:buChar char="o"/>
              <a:tabLst>
                <a:tab pos="457200" algn="l"/>
              </a:tabLst>
            </a:pPr>
            <a:r>
              <a:rPr lang="en-US" sz="2200" b="1" kern="100" dirty="0">
                <a:solidFill>
                  <a:srgbClr val="17375E"/>
                </a:solidFill>
                <a:effectLst/>
                <a:ea typeface="Calibri" panose="020F0502020204030204" pitchFamily="34" charset="0"/>
                <a:cs typeface="Times New Roman" panose="02020603050405020304" pitchFamily="18" charset="0"/>
              </a:rPr>
              <a:t>Virtual attendees</a:t>
            </a:r>
            <a:r>
              <a:rPr lang="en-US" sz="2200" kern="100" dirty="0">
                <a:solidFill>
                  <a:srgbClr val="17375E"/>
                </a:solidFill>
                <a:effectLst/>
                <a:ea typeface="Calibri" panose="020F0502020204030204" pitchFamily="34" charset="0"/>
                <a:cs typeface="Times New Roman" panose="02020603050405020304" pitchFamily="18" charset="0"/>
              </a:rPr>
              <a:t>: Please put your questions in the Q&amp;A box, which will be monitored for the duration of the meeting. </a:t>
            </a:r>
            <a:r>
              <a:rPr lang="en-US" sz="2200" b="1" i="1" kern="100" dirty="0">
                <a:solidFill>
                  <a:srgbClr val="17375E"/>
                </a:solidFill>
                <a:effectLst/>
                <a:ea typeface="Calibri" panose="020F0502020204030204" pitchFamily="34" charset="0"/>
                <a:cs typeface="Times New Roman" panose="02020603050405020304" pitchFamily="18" charset="0"/>
              </a:rPr>
              <a:t>Note</a:t>
            </a:r>
            <a:r>
              <a:rPr lang="en-US" sz="2200" kern="100" dirty="0">
                <a:solidFill>
                  <a:srgbClr val="17375E"/>
                </a:solidFill>
                <a:effectLst/>
                <a:ea typeface="Calibri" panose="020F0502020204030204" pitchFamily="34" charset="0"/>
                <a:cs typeface="Times New Roman" panose="02020603050405020304" pitchFamily="18" charset="0"/>
              </a:rPr>
              <a:t>: you need to send to all panelists and attendees to ensure your question is addressed in a timely manner.</a:t>
            </a:r>
          </a:p>
          <a:p>
            <a:pPr marL="459486" lvl="1" indent="-285750">
              <a:buFont typeface="Courier New" panose="02070309020205020404" pitchFamily="49" charset="0"/>
              <a:buChar char="o"/>
              <a:tabLst>
                <a:tab pos="457200" algn="l"/>
              </a:tabLst>
            </a:pPr>
            <a:r>
              <a:rPr lang="en-US" sz="2200" b="1" kern="100" dirty="0">
                <a:solidFill>
                  <a:srgbClr val="17375E"/>
                </a:solidFill>
                <a:effectLst/>
                <a:ea typeface="Calibri" panose="020F0502020204030204" pitchFamily="34" charset="0"/>
                <a:cs typeface="Times New Roman" panose="02020603050405020304" pitchFamily="18" charset="0"/>
              </a:rPr>
              <a:t>In-person attendees</a:t>
            </a:r>
            <a:r>
              <a:rPr lang="en-US" sz="2200" kern="100" dirty="0">
                <a:solidFill>
                  <a:srgbClr val="17375E"/>
                </a:solidFill>
                <a:effectLst/>
                <a:ea typeface="Calibri" panose="020F0502020204030204" pitchFamily="34" charset="0"/>
                <a:cs typeface="Times New Roman" panose="02020603050405020304" pitchFamily="18" charset="0"/>
              </a:rPr>
              <a:t>: Fill out an index card given at registration with your questions and put in box at the back table.</a:t>
            </a:r>
          </a:p>
          <a:p>
            <a:pPr marL="459486" lvl="1" indent="-285750">
              <a:buFont typeface="Courier New" panose="02070309020205020404" pitchFamily="49" charset="0"/>
              <a:buChar char="o"/>
              <a:tabLst>
                <a:tab pos="457200" algn="l"/>
              </a:tabLst>
            </a:pPr>
            <a:r>
              <a:rPr lang="en-US" sz="2200" b="1" kern="100" dirty="0">
                <a:solidFill>
                  <a:srgbClr val="17375E"/>
                </a:solidFill>
                <a:ea typeface="Calibri" panose="020F0502020204030204" pitchFamily="34" charset="0"/>
                <a:cs typeface="Times New Roman" panose="02020603050405020304" pitchFamily="18" charset="0"/>
              </a:rPr>
              <a:t>A</a:t>
            </a:r>
            <a:r>
              <a:rPr lang="en-US" sz="2200" b="1" kern="100" dirty="0">
                <a:solidFill>
                  <a:srgbClr val="17375E"/>
                </a:solidFill>
                <a:effectLst/>
                <a:ea typeface="Calibri" panose="020F0502020204030204" pitchFamily="34" charset="0"/>
                <a:cs typeface="Times New Roman" panose="02020603050405020304" pitchFamily="18" charset="0"/>
              </a:rPr>
              <a:t>ll attendees: </a:t>
            </a:r>
            <a:r>
              <a:rPr lang="en-US" sz="2200" kern="100" dirty="0">
                <a:solidFill>
                  <a:srgbClr val="17375E"/>
                </a:solidFill>
                <a:effectLst/>
                <a:ea typeface="Calibri" panose="020F0502020204030204" pitchFamily="34" charset="0"/>
                <a:cs typeface="Times New Roman" panose="02020603050405020304" pitchFamily="18" charset="0"/>
              </a:rPr>
              <a:t>If you would like to ask a question to a specific presenter, please be sure to include their name in your question (either in the Q&amp;A box or on an index card).</a:t>
            </a:r>
          </a:p>
        </p:txBody>
      </p:sp>
    </p:spTree>
    <p:extLst>
      <p:ext uri="{BB962C8B-B14F-4D97-AF65-F5344CB8AC3E}">
        <p14:creationId xmlns:p14="http://schemas.microsoft.com/office/powerpoint/2010/main" val="153583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08A261-7625-F2AC-BFF2-92DA6DF3B76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2D40E0B-7A03-14F7-4611-91BF997D6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02" y="1162793"/>
            <a:ext cx="5951953" cy="2266207"/>
          </a:xfrm>
          <a:prstGeom prst="rect">
            <a:avLst/>
          </a:prstGeom>
        </p:spPr>
      </p:pic>
      <p:pic>
        <p:nvPicPr>
          <p:cNvPr id="7" name="Picture 6" descr="A chart of a medical cost&#10;&#10;Description automatically generated with medium confidence">
            <a:extLst>
              <a:ext uri="{FF2B5EF4-FFF2-40B4-BE49-F238E27FC236}">
                <a16:creationId xmlns:a16="http://schemas.microsoft.com/office/drawing/2014/main" id="{F48DD6CA-C36A-9613-9374-A79449A00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957" y="3633105"/>
            <a:ext cx="6001967" cy="2419564"/>
          </a:xfrm>
          <a:prstGeom prst="rect">
            <a:avLst/>
          </a:prstGeom>
        </p:spPr>
      </p:pic>
      <p:sp>
        <p:nvSpPr>
          <p:cNvPr id="8" name="Text Placeholder 2">
            <a:extLst>
              <a:ext uri="{FF2B5EF4-FFF2-40B4-BE49-F238E27FC236}">
                <a16:creationId xmlns:a16="http://schemas.microsoft.com/office/drawing/2014/main" id="{F4B5A4EB-4C44-CD5E-9C05-B745AD168BF2}"/>
              </a:ext>
            </a:extLst>
          </p:cNvPr>
          <p:cNvSpPr>
            <a:spLocks noGrp="1"/>
          </p:cNvSpPr>
          <p:nvPr>
            <p:ph type="body" sz="quarter" idx="11"/>
          </p:nvPr>
        </p:nvSpPr>
        <p:spPr>
          <a:xfrm>
            <a:off x="274101" y="6309360"/>
            <a:ext cx="8595798" cy="330200"/>
          </a:xfrm>
        </p:spPr>
        <p:txBody>
          <a:bodyPr/>
          <a:lstStyle/>
          <a:p>
            <a:r>
              <a:rPr lang="en-US" sz="900" i="0" dirty="0">
                <a:hlinkClick r:id="rId4"/>
              </a:rPr>
              <a:t>https://www.cdc.gov/syringe-services-programs/php/index.html#:~:text=Syringe%20services%20programs%20are%20community,drug%20use%20on%20the%20community</a:t>
            </a:r>
            <a:r>
              <a:rPr lang="en-US" sz="900" dirty="0"/>
              <a:t>. </a:t>
            </a:r>
          </a:p>
          <a:p>
            <a:endParaRPr lang="en-US" dirty="0"/>
          </a:p>
        </p:txBody>
      </p:sp>
    </p:spTree>
    <p:extLst>
      <p:ext uri="{BB962C8B-B14F-4D97-AF65-F5344CB8AC3E}">
        <p14:creationId xmlns:p14="http://schemas.microsoft.com/office/powerpoint/2010/main" val="1450896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A62E68-362F-160C-B542-E10C6B68D35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07813EBB-0902-4879-99FC-33B03DE75A92}"/>
              </a:ext>
            </a:extLst>
          </p:cNvPr>
          <p:cNvSpPr>
            <a:spLocks noGrp="1"/>
          </p:cNvSpPr>
          <p:nvPr>
            <p:ph type="title"/>
          </p:nvPr>
        </p:nvSpPr>
        <p:spPr>
          <a:xfrm>
            <a:off x="274320" y="1188720"/>
            <a:ext cx="8563554" cy="548640"/>
          </a:xfrm>
        </p:spPr>
        <p:txBody>
          <a:bodyPr/>
          <a:lstStyle/>
          <a:p>
            <a:r>
              <a:rPr lang="en-US" sz="3200" dirty="0"/>
              <a:t>SSP Impact</a:t>
            </a:r>
          </a:p>
        </p:txBody>
      </p:sp>
      <p:sp>
        <p:nvSpPr>
          <p:cNvPr id="6" name="Text Placeholder 2">
            <a:extLst>
              <a:ext uri="{FF2B5EF4-FFF2-40B4-BE49-F238E27FC236}">
                <a16:creationId xmlns:a16="http://schemas.microsoft.com/office/drawing/2014/main" id="{D80B28DA-F89E-74D8-E8FE-F4ACB4640562}"/>
              </a:ext>
            </a:extLst>
          </p:cNvPr>
          <p:cNvSpPr>
            <a:spLocks noGrp="1"/>
          </p:cNvSpPr>
          <p:nvPr>
            <p:ph type="body" sz="quarter" idx="11"/>
          </p:nvPr>
        </p:nvSpPr>
        <p:spPr>
          <a:xfrm>
            <a:off x="274320" y="6217920"/>
            <a:ext cx="8595579" cy="330200"/>
          </a:xfrm>
        </p:spPr>
        <p:txBody>
          <a:bodyPr/>
          <a:lstStyle/>
          <a:p>
            <a:r>
              <a:rPr lang="en-US" b="1" i="0" dirty="0">
                <a:solidFill>
                  <a:schemeClr val="tx2"/>
                </a:solidFill>
                <a:latin typeface="Arial" panose="020B0604020202020204" pitchFamily="34" charset="0"/>
                <a:cs typeface="Arial" panose="020B0604020202020204" pitchFamily="34" charset="0"/>
              </a:rPr>
              <a:t>Source: Annual reporting data submitted by established Syringe Service Programs in North Carolina, 2023-2024 Safer Syringe Initiative Annual Report </a:t>
            </a:r>
          </a:p>
        </p:txBody>
      </p:sp>
      <p:pic>
        <p:nvPicPr>
          <p:cNvPr id="9" name="Picture 8">
            <a:extLst>
              <a:ext uri="{FF2B5EF4-FFF2-40B4-BE49-F238E27FC236}">
                <a16:creationId xmlns:a16="http://schemas.microsoft.com/office/drawing/2014/main" id="{3F15B0D1-EAF5-CDC0-44B1-CD7E56A9E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32" y="1709571"/>
            <a:ext cx="6928295" cy="4533749"/>
          </a:xfrm>
          <a:prstGeom prst="rect">
            <a:avLst/>
          </a:prstGeom>
        </p:spPr>
      </p:pic>
    </p:spTree>
    <p:extLst>
      <p:ext uri="{BB962C8B-B14F-4D97-AF65-F5344CB8AC3E}">
        <p14:creationId xmlns:p14="http://schemas.microsoft.com/office/powerpoint/2010/main" val="1095071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B7666E-C3FB-C11D-5B59-2CDCB6FEA00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FC249F0-9D18-7A71-C074-B9B84D0E1BAD}"/>
              </a:ext>
            </a:extLst>
          </p:cNvPr>
          <p:cNvSpPr txBox="1"/>
          <p:nvPr/>
        </p:nvSpPr>
        <p:spPr>
          <a:xfrm>
            <a:off x="274320" y="1188720"/>
            <a:ext cx="37397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Arial"/>
                <a:ea typeface="+mn-ea"/>
                <a:cs typeface="+mn-cs"/>
              </a:rPr>
              <a:t>Lives Saved</a:t>
            </a:r>
          </a:p>
        </p:txBody>
      </p:sp>
      <p:pic>
        <p:nvPicPr>
          <p:cNvPr id="11" name="Picture 10">
            <a:extLst>
              <a:ext uri="{FF2B5EF4-FFF2-40B4-BE49-F238E27FC236}">
                <a16:creationId xmlns:a16="http://schemas.microsoft.com/office/drawing/2014/main" id="{237543C5-C04D-FF75-EAE9-853CE83EC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6" y="1989921"/>
            <a:ext cx="4572000" cy="3979092"/>
          </a:xfrm>
          <a:prstGeom prst="rect">
            <a:avLst/>
          </a:prstGeom>
        </p:spPr>
      </p:pic>
      <p:pic>
        <p:nvPicPr>
          <p:cNvPr id="13" name="Picture 12">
            <a:extLst>
              <a:ext uri="{FF2B5EF4-FFF2-40B4-BE49-F238E27FC236}">
                <a16:creationId xmlns:a16="http://schemas.microsoft.com/office/drawing/2014/main" id="{2DBAD637-9BCD-C226-9AA3-5B244B059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351" y="2409649"/>
            <a:ext cx="4102803" cy="3467133"/>
          </a:xfrm>
          <a:prstGeom prst="rect">
            <a:avLst/>
          </a:prstGeom>
        </p:spPr>
      </p:pic>
      <p:sp>
        <p:nvSpPr>
          <p:cNvPr id="17" name="Text Placeholder 16">
            <a:extLst>
              <a:ext uri="{FF2B5EF4-FFF2-40B4-BE49-F238E27FC236}">
                <a16:creationId xmlns:a16="http://schemas.microsoft.com/office/drawing/2014/main" id="{FC29D533-16EC-B9F1-8AEF-B10C63069E34}"/>
              </a:ext>
            </a:extLst>
          </p:cNvPr>
          <p:cNvSpPr>
            <a:spLocks noGrp="1"/>
          </p:cNvSpPr>
          <p:nvPr>
            <p:ph type="body" sz="quarter" idx="11"/>
          </p:nvPr>
        </p:nvSpPr>
        <p:spPr>
          <a:xfrm>
            <a:off x="274319" y="6309360"/>
            <a:ext cx="8467603" cy="330200"/>
          </a:xfrm>
        </p:spPr>
        <p:txBody>
          <a:bodyPr/>
          <a:lstStyle/>
          <a:p>
            <a:r>
              <a:rPr lang="en-US" sz="900" b="1" i="0" dirty="0">
                <a:solidFill>
                  <a:schemeClr val="tx2"/>
                </a:solidFill>
                <a:latin typeface="Arial" panose="020B0604020202020204" pitchFamily="34" charset="0"/>
                <a:cs typeface="Arial" panose="020B0604020202020204" pitchFamily="34" charset="0"/>
              </a:rPr>
              <a:t>Source: Annual reporting data submitted by established Syringe Service Programs in North Carolina, 2023-2024 Safer Syringe Initiative Annual Report</a:t>
            </a:r>
          </a:p>
          <a:p>
            <a:endParaRPr lang="en-US" dirty="0"/>
          </a:p>
        </p:txBody>
      </p:sp>
    </p:spTree>
    <p:extLst>
      <p:ext uri="{BB962C8B-B14F-4D97-AF65-F5344CB8AC3E}">
        <p14:creationId xmlns:p14="http://schemas.microsoft.com/office/powerpoint/2010/main" val="3211973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0EFCAD-B73E-D2CC-58BF-2EDBDBD9C43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818A854-A2D7-31B8-AEF1-8ACD20BA6ADC}"/>
              </a:ext>
            </a:extLst>
          </p:cNvPr>
          <p:cNvSpPr txBox="1"/>
          <p:nvPr/>
        </p:nvSpPr>
        <p:spPr>
          <a:xfrm>
            <a:off x="274101" y="1188720"/>
            <a:ext cx="65676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Arial"/>
                <a:ea typeface="+mn-ea"/>
                <a:cs typeface="+mn-cs"/>
              </a:rPr>
              <a:t>Wrap Around Services</a:t>
            </a:r>
          </a:p>
        </p:txBody>
      </p:sp>
      <p:sp>
        <p:nvSpPr>
          <p:cNvPr id="2" name="TextBox 1">
            <a:extLst>
              <a:ext uri="{FF2B5EF4-FFF2-40B4-BE49-F238E27FC236}">
                <a16:creationId xmlns:a16="http://schemas.microsoft.com/office/drawing/2014/main" id="{36CE844D-98D7-6F8C-D3D0-0871C4DB782B}"/>
              </a:ext>
            </a:extLst>
          </p:cNvPr>
          <p:cNvSpPr txBox="1"/>
          <p:nvPr/>
        </p:nvSpPr>
        <p:spPr>
          <a:xfrm>
            <a:off x="274101" y="6309360"/>
            <a:ext cx="865589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Source: Annual reporting data submitted by established Syringe Service Programs in North Carolina, 2023-2024 Safer Syringe Initiative Annual Report</a:t>
            </a:r>
          </a:p>
        </p:txBody>
      </p:sp>
      <p:pic>
        <p:nvPicPr>
          <p:cNvPr id="3" name="Picture 2">
            <a:extLst>
              <a:ext uri="{FF2B5EF4-FFF2-40B4-BE49-F238E27FC236}">
                <a16:creationId xmlns:a16="http://schemas.microsoft.com/office/drawing/2014/main" id="{8406EB4A-A90D-D9EE-C631-700BA553C7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16" y="1769823"/>
            <a:ext cx="8051556" cy="4387689"/>
          </a:xfrm>
          <a:prstGeom prst="rect">
            <a:avLst/>
          </a:prstGeom>
        </p:spPr>
      </p:pic>
    </p:spTree>
    <p:extLst>
      <p:ext uri="{BB962C8B-B14F-4D97-AF65-F5344CB8AC3E}">
        <p14:creationId xmlns:p14="http://schemas.microsoft.com/office/powerpoint/2010/main" val="3936945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1D59915-F9EA-C880-A6F3-5E5C4462DB1F}"/>
              </a:ext>
            </a:extLst>
          </p:cNvPr>
          <p:cNvPicPr>
            <a:picLocks noChangeAspect="1"/>
          </p:cNvPicPr>
          <p:nvPr/>
        </p:nvPicPr>
        <p:blipFill rotWithShape="1">
          <a:blip r:embed="rId2">
            <a:extLst>
              <a:ext uri="{28A0092B-C50C-407E-A947-70E740481C1C}">
                <a14:useLocalDpi xmlns:a14="http://schemas.microsoft.com/office/drawing/2010/main" val="0"/>
              </a:ext>
            </a:extLst>
          </a:blip>
          <a:srcRect l="2120" r="917"/>
          <a:stretch/>
        </p:blipFill>
        <p:spPr>
          <a:xfrm>
            <a:off x="3657487" y="3199685"/>
            <a:ext cx="5006373" cy="3109675"/>
          </a:xfrm>
          <a:prstGeom prst="rect">
            <a:avLst/>
          </a:prstGeom>
        </p:spPr>
      </p:pic>
      <p:sp>
        <p:nvSpPr>
          <p:cNvPr id="4" name="Slide Number Placeholder 3">
            <a:extLst>
              <a:ext uri="{FF2B5EF4-FFF2-40B4-BE49-F238E27FC236}">
                <a16:creationId xmlns:a16="http://schemas.microsoft.com/office/drawing/2014/main" id="{534D460B-0F50-93FA-4FA9-744572B3DF0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DBC75087-2DD3-D6C9-E15F-B1EE23ED3DFE}"/>
              </a:ext>
            </a:extLst>
          </p:cNvPr>
          <p:cNvSpPr txBox="1">
            <a:spLocks noGrp="1"/>
          </p:cNvSpPr>
          <p:nvPr>
            <p:ph type="title"/>
          </p:nvPr>
        </p:nvSpPr>
        <p:spPr>
          <a:xfrm>
            <a:off x="274320" y="1188720"/>
            <a:ext cx="8545425" cy="1200329"/>
          </a:xfrm>
          <a:prstGeom prst="rect">
            <a:avLst/>
          </a:prstGeom>
          <a:noFill/>
        </p:spPr>
        <p:txBody>
          <a:bodyPr wrap="square">
            <a:spAutoFit/>
          </a:bodyPr>
          <a:lstStyle/>
          <a:p>
            <a:r>
              <a:rPr lang="en-US" sz="2000" dirty="0">
                <a:effectLst/>
                <a:latin typeface="+mn-lt"/>
              </a:rPr>
              <a:t>A key purpose of SSPs is to provide participants with sterile syringes and other supplies that are used to mitigate risks associated with substance use while also facilitating the safe disposal of these supplies. </a:t>
            </a:r>
            <a:endParaRPr lang="en-US" sz="2800" dirty="0">
              <a:latin typeface="+mn-lt"/>
            </a:endParaRPr>
          </a:p>
        </p:txBody>
      </p:sp>
      <p:pic>
        <p:nvPicPr>
          <p:cNvPr id="8" name="Picture 7">
            <a:extLst>
              <a:ext uri="{FF2B5EF4-FFF2-40B4-BE49-F238E27FC236}">
                <a16:creationId xmlns:a16="http://schemas.microsoft.com/office/drawing/2014/main" id="{9A14491F-A2A9-40E8-BB9B-D474F034C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 y="2749943"/>
            <a:ext cx="3200046" cy="2641074"/>
          </a:xfrm>
          <a:prstGeom prst="rect">
            <a:avLst/>
          </a:prstGeom>
        </p:spPr>
      </p:pic>
      <p:pic>
        <p:nvPicPr>
          <p:cNvPr id="10" name="Picture 9">
            <a:extLst>
              <a:ext uri="{FF2B5EF4-FFF2-40B4-BE49-F238E27FC236}">
                <a16:creationId xmlns:a16="http://schemas.microsoft.com/office/drawing/2014/main" id="{CB574FD6-1058-967D-9277-04FC852A1443}"/>
              </a:ext>
            </a:extLst>
          </p:cNvPr>
          <p:cNvPicPr>
            <a:picLocks noChangeAspect="1"/>
          </p:cNvPicPr>
          <p:nvPr/>
        </p:nvPicPr>
        <p:blipFill rotWithShape="1">
          <a:blip r:embed="rId4">
            <a:extLst>
              <a:ext uri="{28A0092B-C50C-407E-A947-70E740481C1C}">
                <a14:useLocalDpi xmlns:a14="http://schemas.microsoft.com/office/drawing/2010/main" val="0"/>
              </a:ext>
            </a:extLst>
          </a:blip>
          <a:srcRect t="2121" b="75963"/>
          <a:stretch/>
        </p:blipFill>
        <p:spPr>
          <a:xfrm>
            <a:off x="3527897" y="2209147"/>
            <a:ext cx="5135963" cy="1062734"/>
          </a:xfrm>
          <a:prstGeom prst="rect">
            <a:avLst/>
          </a:prstGeom>
        </p:spPr>
      </p:pic>
      <p:sp>
        <p:nvSpPr>
          <p:cNvPr id="15" name="Text Placeholder 8">
            <a:extLst>
              <a:ext uri="{FF2B5EF4-FFF2-40B4-BE49-F238E27FC236}">
                <a16:creationId xmlns:a16="http://schemas.microsoft.com/office/drawing/2014/main" id="{DCA6CCDD-F58E-D784-FB8F-ABAEB1527AF9}"/>
              </a:ext>
            </a:extLst>
          </p:cNvPr>
          <p:cNvSpPr txBox="1">
            <a:spLocks noGrp="1"/>
          </p:cNvSpPr>
          <p:nvPr>
            <p:ph type="body" sz="quarter" idx="11"/>
          </p:nvPr>
        </p:nvSpPr>
        <p:spPr>
          <a:xfrm>
            <a:off x="274320" y="6309360"/>
            <a:ext cx="8815600" cy="230832"/>
          </a:xfrm>
          <a:prstGeom prst="rect">
            <a:avLst/>
          </a:prstGeom>
          <a:noFill/>
        </p:spPr>
        <p:txBody>
          <a:bodyPr wrap="square">
            <a:spAutoFit/>
          </a:bodyPr>
          <a:lstStyle/>
          <a:p>
            <a:r>
              <a:rPr lang="en-US" b="1" i="0" dirty="0">
                <a:solidFill>
                  <a:schemeClr val="tx2"/>
                </a:solidFill>
                <a:latin typeface="Arial" panose="020B0604020202020204" pitchFamily="34" charset="0"/>
                <a:cs typeface="Arial" panose="020B0604020202020204" pitchFamily="34" charset="0"/>
              </a:rPr>
              <a:t>Source: Annual reporting data submitted by established Syringe Service Programs in North Carolina, 2023-2024 Safer Syringe Initiative Annual Report</a:t>
            </a:r>
          </a:p>
        </p:txBody>
      </p:sp>
    </p:spTree>
    <p:extLst>
      <p:ext uri="{BB962C8B-B14F-4D97-AF65-F5344CB8AC3E}">
        <p14:creationId xmlns:p14="http://schemas.microsoft.com/office/powerpoint/2010/main" val="3583636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049892-2D3D-5026-7761-36BA25FD765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F88132D-6D78-EBC3-C80A-C5011B55EF33}"/>
              </a:ext>
            </a:extLst>
          </p:cNvPr>
          <p:cNvSpPr txBox="1"/>
          <p:nvPr/>
        </p:nvSpPr>
        <p:spPr>
          <a:xfrm>
            <a:off x="274320" y="6400800"/>
            <a:ext cx="8736288"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Source: Annual reporting data submitted by established Syringe Service Programs in North Carolina, 2023-2024 Safer Syringe Initiative Annual Report</a:t>
            </a:r>
          </a:p>
        </p:txBody>
      </p:sp>
      <p:sp>
        <p:nvSpPr>
          <p:cNvPr id="10" name="TextBox 9">
            <a:extLst>
              <a:ext uri="{FF2B5EF4-FFF2-40B4-BE49-F238E27FC236}">
                <a16:creationId xmlns:a16="http://schemas.microsoft.com/office/drawing/2014/main" id="{97F286B6-54C2-4B7D-FA14-1951660B3C36}"/>
              </a:ext>
            </a:extLst>
          </p:cNvPr>
          <p:cNvSpPr txBox="1"/>
          <p:nvPr/>
        </p:nvSpPr>
        <p:spPr>
          <a:xfrm>
            <a:off x="274101" y="1188720"/>
            <a:ext cx="4233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Arial"/>
                <a:ea typeface="+mn-ea"/>
                <a:cs typeface="+mn-cs"/>
              </a:rPr>
              <a:t>Linkage To Care</a:t>
            </a:r>
          </a:p>
        </p:txBody>
      </p:sp>
      <p:pic>
        <p:nvPicPr>
          <p:cNvPr id="12" name="Picture 11">
            <a:extLst>
              <a:ext uri="{FF2B5EF4-FFF2-40B4-BE49-F238E27FC236}">
                <a16:creationId xmlns:a16="http://schemas.microsoft.com/office/drawing/2014/main" id="{50F9E12A-EEC8-3495-F092-F909ADB0814C}"/>
              </a:ext>
            </a:extLst>
          </p:cNvPr>
          <p:cNvPicPr>
            <a:picLocks noChangeAspect="1"/>
          </p:cNvPicPr>
          <p:nvPr/>
        </p:nvPicPr>
        <p:blipFill rotWithShape="1">
          <a:blip r:embed="rId2">
            <a:extLst>
              <a:ext uri="{28A0092B-C50C-407E-A947-70E740481C1C}">
                <a14:useLocalDpi xmlns:a14="http://schemas.microsoft.com/office/drawing/2010/main" val="0"/>
              </a:ext>
            </a:extLst>
          </a:blip>
          <a:srcRect l="4111" t="13274" r="50205" b="7140"/>
          <a:stretch/>
        </p:blipFill>
        <p:spPr>
          <a:xfrm>
            <a:off x="194379" y="2279566"/>
            <a:ext cx="3893246" cy="3986945"/>
          </a:xfrm>
          <a:prstGeom prst="rect">
            <a:avLst/>
          </a:prstGeom>
        </p:spPr>
      </p:pic>
      <p:pic>
        <p:nvPicPr>
          <p:cNvPr id="7" name="Picture 6">
            <a:extLst>
              <a:ext uri="{FF2B5EF4-FFF2-40B4-BE49-F238E27FC236}">
                <a16:creationId xmlns:a16="http://schemas.microsoft.com/office/drawing/2014/main" id="{AAE34A73-B3A7-6FE9-5047-136E398980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8" t="2824" r="7763" b="6355"/>
          <a:stretch/>
        </p:blipFill>
        <p:spPr>
          <a:xfrm>
            <a:off x="4507149" y="961518"/>
            <a:ext cx="4500558" cy="2771671"/>
          </a:xfrm>
          <a:prstGeom prst="rect">
            <a:avLst/>
          </a:prstGeom>
        </p:spPr>
      </p:pic>
      <p:sp>
        <p:nvSpPr>
          <p:cNvPr id="13" name="TextBox 12">
            <a:extLst>
              <a:ext uri="{FF2B5EF4-FFF2-40B4-BE49-F238E27FC236}">
                <a16:creationId xmlns:a16="http://schemas.microsoft.com/office/drawing/2014/main" id="{E4BEE2CC-E607-9A5A-E74F-602F447EFBBE}"/>
              </a:ext>
            </a:extLst>
          </p:cNvPr>
          <p:cNvSpPr txBox="1"/>
          <p:nvPr/>
        </p:nvSpPr>
        <p:spPr>
          <a:xfrm>
            <a:off x="4675413" y="3826214"/>
            <a:ext cx="427420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ea typeface="+mn-ea"/>
                <a:cs typeface="+mn-cs"/>
              </a:rPr>
              <a:t>In 2023-2024, SSPs made </a:t>
            </a:r>
            <a:r>
              <a:rPr kumimoji="0" lang="en-US" sz="2000" b="0" i="0" u="none" strike="noStrike" kern="1200" cap="none" spc="0" normalizeH="0" baseline="0" noProof="0" dirty="0">
                <a:ln>
                  <a:noFill/>
                </a:ln>
                <a:solidFill>
                  <a:srgbClr val="6D2D9E"/>
                </a:solidFill>
                <a:effectLst/>
                <a:uLnTx/>
                <a:uFillTx/>
                <a:ea typeface="+mn-ea"/>
                <a:cs typeface="+mn-cs"/>
              </a:rPr>
              <a:t>over 8,700 referrals </a:t>
            </a:r>
            <a:r>
              <a:rPr kumimoji="0" lang="en-US" sz="2000" b="0" i="0" u="none" strike="noStrike" kern="1200" cap="none" spc="0" normalizeH="0" baseline="0" noProof="0" dirty="0">
                <a:ln>
                  <a:noFill/>
                </a:ln>
                <a:solidFill>
                  <a:srgbClr val="002060"/>
                </a:solidFill>
                <a:effectLst/>
                <a:uLnTx/>
                <a:uFillTx/>
                <a:ea typeface="+mn-ea"/>
                <a:cs typeface="+mn-cs"/>
              </a:rPr>
              <a:t>to services that support the personalized needs of participants including food and nutrition providers, primary medical care, housing, employment, education, childcare and MUCH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0998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612386-DA1F-FA18-A599-C1EA39B5AAA6}"/>
              </a:ext>
            </a:extLst>
          </p:cNvPr>
          <p:cNvSpPr>
            <a:spLocks noGrp="1"/>
          </p:cNvSpPr>
          <p:nvPr>
            <p:ph type="body" sz="quarter" idx="10"/>
          </p:nvPr>
        </p:nvSpPr>
        <p:spPr>
          <a:xfrm>
            <a:off x="1188720" y="1005840"/>
            <a:ext cx="3318429" cy="4984748"/>
          </a:xfrm>
        </p:spPr>
        <p:txBody>
          <a:bodyPr/>
          <a:lstStyle/>
          <a:p>
            <a:pPr indent="-173736">
              <a:spcBef>
                <a:spcPts val="600"/>
              </a:spcBef>
              <a:buSzPct val="100000"/>
            </a:pPr>
            <a:r>
              <a:rPr lang="en-US" sz="2000" b="0" dirty="0">
                <a:latin typeface="+mn-lt"/>
              </a:rPr>
              <a:t>Group of partners from across the state</a:t>
            </a:r>
          </a:p>
          <a:p>
            <a:pPr indent="-173736">
              <a:spcBef>
                <a:spcPts val="600"/>
              </a:spcBef>
              <a:buSzPct val="100000"/>
            </a:pPr>
            <a:r>
              <a:rPr lang="en-US" sz="2000" b="0" dirty="0">
                <a:latin typeface="+mn-lt"/>
              </a:rPr>
              <a:t>Created as part of the state Opioid Action Plan</a:t>
            </a:r>
          </a:p>
          <a:p>
            <a:pPr indent="-173736">
              <a:spcBef>
                <a:spcPts val="600"/>
              </a:spcBef>
              <a:buSzPct val="100000"/>
            </a:pPr>
            <a:r>
              <a:rPr lang="en-US" sz="2000" b="0" dirty="0">
                <a:latin typeface="+mn-lt"/>
              </a:rPr>
              <a:t>Meets virtually on a bi-monthly basis</a:t>
            </a:r>
          </a:p>
          <a:p>
            <a:pPr indent="-173736">
              <a:spcBef>
                <a:spcPts val="600"/>
              </a:spcBef>
              <a:buSzPct val="100000"/>
            </a:pPr>
            <a:r>
              <a:rPr lang="en-US" sz="2000" b="0" dirty="0">
                <a:latin typeface="+mn-lt"/>
              </a:rPr>
              <a:t>Centers lived experience in our work and ensures community input in NCDHHS priorities and work</a:t>
            </a:r>
          </a:p>
          <a:p>
            <a:pPr indent="-173736">
              <a:spcBef>
                <a:spcPts val="600"/>
              </a:spcBef>
              <a:buSzPct val="100000"/>
            </a:pPr>
            <a:r>
              <a:rPr lang="en-US" sz="2000" b="0" dirty="0">
                <a:latin typeface="+mn-lt"/>
                <a:ea typeface="Arial"/>
                <a:cs typeface="Arial"/>
                <a:sym typeface="Arial"/>
              </a:rPr>
              <a:t>Focuses on the current needs of people who use drugs</a:t>
            </a:r>
          </a:p>
          <a:p>
            <a:pPr indent="-173736">
              <a:spcBef>
                <a:spcPts val="600"/>
              </a:spcBef>
              <a:buSzPct val="100000"/>
            </a:pPr>
            <a:r>
              <a:rPr lang="en-US" sz="2000" b="0" dirty="0">
                <a:latin typeface="+mn-lt"/>
              </a:rPr>
              <a:t>Shared experiences and support</a:t>
            </a:r>
          </a:p>
          <a:p>
            <a:pPr indent="-285750">
              <a:lnSpc>
                <a:spcPct val="115000"/>
              </a:lnSpc>
              <a:buSzPts val="2400"/>
            </a:pPr>
            <a:endParaRPr lang="en-US" sz="1400" dirty="0"/>
          </a:p>
          <a:p>
            <a:endParaRPr lang="en-US" sz="1600" dirty="0"/>
          </a:p>
        </p:txBody>
      </p:sp>
      <p:sp>
        <p:nvSpPr>
          <p:cNvPr id="4" name="Slide Number Placeholder 3">
            <a:extLst>
              <a:ext uri="{FF2B5EF4-FFF2-40B4-BE49-F238E27FC236}">
                <a16:creationId xmlns:a16="http://schemas.microsoft.com/office/drawing/2014/main" id="{79FA372E-ED3A-E9D3-A00A-F1C1C1907F6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6463651F-1DCF-AEC5-6AE2-E536C0106512}"/>
              </a:ext>
            </a:extLst>
          </p:cNvPr>
          <p:cNvSpPr>
            <a:spLocks noGrp="1"/>
          </p:cNvSpPr>
          <p:nvPr>
            <p:ph type="title"/>
          </p:nvPr>
        </p:nvSpPr>
        <p:spPr>
          <a:xfrm>
            <a:off x="1188720" y="457200"/>
            <a:ext cx="3500391" cy="379379"/>
          </a:xfrm>
        </p:spPr>
        <p:txBody>
          <a:bodyPr/>
          <a:lstStyle/>
          <a:p>
            <a:r>
              <a:rPr lang="en-US" sz="2400" dirty="0"/>
              <a:t>SSP Advisory Group</a:t>
            </a:r>
            <a:endParaRPr lang="en-US" dirty="0"/>
          </a:p>
        </p:txBody>
      </p:sp>
      <p:sp>
        <p:nvSpPr>
          <p:cNvPr id="7" name="TextBox 6">
            <a:extLst>
              <a:ext uri="{FF2B5EF4-FFF2-40B4-BE49-F238E27FC236}">
                <a16:creationId xmlns:a16="http://schemas.microsoft.com/office/drawing/2014/main" id="{F2C3AFF2-E0DB-C18F-CDE9-7C86B4D3D2BE}"/>
              </a:ext>
            </a:extLst>
          </p:cNvPr>
          <p:cNvSpPr txBox="1"/>
          <p:nvPr/>
        </p:nvSpPr>
        <p:spPr>
          <a:xfrm>
            <a:off x="5097294" y="1005840"/>
            <a:ext cx="3861176" cy="36317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1F497D"/>
                </a:solidFill>
                <a:effectLst/>
                <a:uLnTx/>
                <a:uFillTx/>
                <a:latin typeface="Arial"/>
                <a:ea typeface="+mn-ea"/>
                <a:cs typeface="+mn-cs"/>
              </a:rPr>
              <a:t>Training and networking opportunity for all SSPs in 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1F497D"/>
                </a:solidFill>
                <a:effectLst/>
                <a:uLnTx/>
                <a:uFillTx/>
                <a:latin typeface="Arial"/>
                <a:ea typeface="+mn-ea"/>
                <a:cs typeface="+mn-cs"/>
              </a:rPr>
              <a:t>Twice per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1F497D"/>
                </a:solidFill>
                <a:effectLst/>
                <a:uLnTx/>
                <a:uFillTx/>
                <a:latin typeface="Arial"/>
                <a:ea typeface="+mn-ea"/>
                <a:cs typeface="+mn-cs"/>
              </a:rPr>
              <a:t>Hosted by local SSPs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1F497D"/>
                </a:solidFill>
                <a:effectLst/>
                <a:uLnTx/>
                <a:uFillTx/>
                <a:latin typeface="Arial"/>
                <a:ea typeface="+mn-ea"/>
                <a:cs typeface="+mn-cs"/>
              </a:rPr>
              <a:t>Led by subject matter experts and community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1F497D"/>
                </a:solidFill>
                <a:effectLst/>
                <a:uLnTx/>
                <a:uFillTx/>
                <a:latin typeface="Arial"/>
                <a:ea typeface="+mn-ea"/>
                <a:cs typeface="+mn-cs"/>
              </a:rPr>
              <a:t>Focus on relevant topics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F497D"/>
                </a:solidFill>
                <a:effectLst/>
                <a:uLnTx/>
                <a:uFillTx/>
                <a:latin typeface="Arial"/>
                <a:ea typeface="+mn-ea"/>
                <a:cs typeface="+mn-cs"/>
              </a:rPr>
              <a:t>Wound care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F497D"/>
                </a:solidFill>
                <a:effectLst/>
                <a:uLnTx/>
                <a:uFillTx/>
                <a:latin typeface="Arial"/>
                <a:ea typeface="+mn-ea"/>
                <a:cs typeface="+mn-cs"/>
              </a:rPr>
              <a:t>Drug user health equity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F497D"/>
                </a:solidFill>
                <a:effectLst/>
                <a:uLnTx/>
                <a:uFillTx/>
                <a:latin typeface="Arial"/>
                <a:ea typeface="+mn-ea"/>
                <a:cs typeface="+mn-cs"/>
              </a:rPr>
              <a:t>Naloxone distribution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F497D"/>
                </a:solidFill>
                <a:effectLst/>
                <a:uLnTx/>
                <a:uFillTx/>
                <a:latin typeface="Arial"/>
                <a:ea typeface="+mn-ea"/>
                <a:cs typeface="+mn-cs"/>
              </a:rPr>
              <a:t>Building strong partnerships in the community</a:t>
            </a:r>
          </a:p>
        </p:txBody>
      </p:sp>
      <p:sp>
        <p:nvSpPr>
          <p:cNvPr id="9" name="TextBox 8">
            <a:extLst>
              <a:ext uri="{FF2B5EF4-FFF2-40B4-BE49-F238E27FC236}">
                <a16:creationId xmlns:a16="http://schemas.microsoft.com/office/drawing/2014/main" id="{D315091F-32B0-E6C8-CB58-0AF306B0E9B9}"/>
              </a:ext>
            </a:extLst>
          </p:cNvPr>
          <p:cNvSpPr txBox="1"/>
          <p:nvPr/>
        </p:nvSpPr>
        <p:spPr>
          <a:xfrm>
            <a:off x="4977634" y="416056"/>
            <a:ext cx="44391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5C93D5"/>
                </a:solidFill>
                <a:effectLst/>
                <a:uLnTx/>
                <a:uFillTx/>
                <a:latin typeface="Arial"/>
                <a:ea typeface="+mn-ea"/>
                <a:cs typeface="+mn-cs"/>
              </a:rPr>
              <a:t>SSP Learning Collaborative </a:t>
            </a:r>
          </a:p>
        </p:txBody>
      </p:sp>
    </p:spTree>
    <p:extLst>
      <p:ext uri="{BB962C8B-B14F-4D97-AF65-F5344CB8AC3E}">
        <p14:creationId xmlns:p14="http://schemas.microsoft.com/office/powerpoint/2010/main" val="733424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1CF87F-37E9-D32D-E4E1-936FE0B0FE38}"/>
              </a:ext>
            </a:extLst>
          </p:cNvPr>
          <p:cNvSpPr>
            <a:spLocks noGrp="1"/>
          </p:cNvSpPr>
          <p:nvPr>
            <p:ph type="body" sz="quarter" idx="10"/>
          </p:nvPr>
        </p:nvSpPr>
        <p:spPr>
          <a:xfrm>
            <a:off x="274320" y="1920240"/>
            <a:ext cx="8279535" cy="3781283"/>
          </a:xfrm>
        </p:spPr>
        <p:txBody>
          <a:bodyPr/>
          <a:lstStyle/>
          <a:p>
            <a:r>
              <a:rPr lang="en-US" sz="2400" b="0" dirty="0"/>
              <a:t>EMS-based services</a:t>
            </a:r>
          </a:p>
          <a:p>
            <a:r>
              <a:rPr lang="en-US" sz="2400" b="0" dirty="0"/>
              <a:t>Community-based drug checking</a:t>
            </a:r>
          </a:p>
          <a:p>
            <a:r>
              <a:rPr lang="en-US" sz="2400" b="0" dirty="0"/>
              <a:t>Partnerships with pharmacies</a:t>
            </a:r>
          </a:p>
          <a:p>
            <a:r>
              <a:rPr lang="en-US" sz="2400" b="0" dirty="0"/>
              <a:t>Low-barrier treatment</a:t>
            </a:r>
          </a:p>
          <a:p>
            <a:r>
              <a:rPr lang="en-US" sz="2400" b="0" dirty="0"/>
              <a:t>Wound care</a:t>
            </a:r>
          </a:p>
          <a:p>
            <a:r>
              <a:rPr lang="en-US" sz="2400" b="0" dirty="0"/>
              <a:t>Low-barrier employment</a:t>
            </a:r>
          </a:p>
          <a:p>
            <a:r>
              <a:rPr lang="en-US" sz="2400" b="0" dirty="0"/>
              <a:t>Health hubs</a:t>
            </a:r>
          </a:p>
          <a:p>
            <a:r>
              <a:rPr lang="en-US" sz="2400" b="0" dirty="0"/>
              <a:t>Trainings and technical assistance</a:t>
            </a:r>
          </a:p>
          <a:p>
            <a:endParaRPr lang="en-US" dirty="0"/>
          </a:p>
        </p:txBody>
      </p:sp>
      <p:sp>
        <p:nvSpPr>
          <p:cNvPr id="4" name="Slide Number Placeholder 3">
            <a:extLst>
              <a:ext uri="{FF2B5EF4-FFF2-40B4-BE49-F238E27FC236}">
                <a16:creationId xmlns:a16="http://schemas.microsoft.com/office/drawing/2014/main" id="{817B30B7-F828-3C4F-908E-A532A238AAE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ED72BAF5-84AC-8C6B-962C-E1D0F0FC71F6}"/>
              </a:ext>
            </a:extLst>
          </p:cNvPr>
          <p:cNvSpPr>
            <a:spLocks noGrp="1"/>
          </p:cNvSpPr>
          <p:nvPr>
            <p:ph type="title"/>
          </p:nvPr>
        </p:nvSpPr>
        <p:spPr>
          <a:xfrm>
            <a:off x="274320" y="1188720"/>
            <a:ext cx="8563554" cy="548640"/>
          </a:xfrm>
        </p:spPr>
        <p:txBody>
          <a:bodyPr/>
          <a:lstStyle/>
          <a:p>
            <a:r>
              <a:rPr lang="en-US" sz="3200" dirty="0"/>
              <a:t>Innovation Across The State</a:t>
            </a:r>
          </a:p>
        </p:txBody>
      </p:sp>
    </p:spTree>
    <p:extLst>
      <p:ext uri="{BB962C8B-B14F-4D97-AF65-F5344CB8AC3E}">
        <p14:creationId xmlns:p14="http://schemas.microsoft.com/office/powerpoint/2010/main" val="2948160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2190B4-824F-18B9-81AA-83273F807FE6}"/>
              </a:ext>
            </a:extLst>
          </p:cNvPr>
          <p:cNvSpPr>
            <a:spLocks noGrp="1"/>
          </p:cNvSpPr>
          <p:nvPr>
            <p:ph type="body" sz="quarter" idx="10"/>
          </p:nvPr>
        </p:nvSpPr>
        <p:spPr>
          <a:xfrm>
            <a:off x="1327868" y="914400"/>
            <a:ext cx="7537836" cy="4937760"/>
          </a:xfrm>
        </p:spPr>
        <p:txBody>
          <a:bodyPr/>
          <a:lstStyle/>
          <a:p>
            <a:r>
              <a:rPr lang="en-US" sz="1600" b="0" dirty="0">
                <a:solidFill>
                  <a:schemeClr val="tx2"/>
                </a:solidFill>
                <a:latin typeface="+mn-lt"/>
                <a:ea typeface="+mn-ea"/>
                <a:cs typeface="+mn-cs"/>
              </a:rPr>
              <a:t>North Carolina Association of County Commissioners: Opioid Settlement Technical Assistance Team (OSTAT)</a:t>
            </a:r>
          </a:p>
          <a:p>
            <a:r>
              <a:rPr lang="en-US" sz="1600" b="0" dirty="0">
                <a:solidFill>
                  <a:schemeClr val="tx2"/>
                </a:solidFill>
                <a:latin typeface="+mn-lt"/>
                <a:ea typeface="+mn-ea"/>
                <a:cs typeface="+mn-cs"/>
              </a:rPr>
              <a:t>Harm Reduction as Transformative Practice Academy</a:t>
            </a:r>
            <a:endParaRPr lang="en-US" sz="1600" b="0" dirty="0">
              <a:solidFill>
                <a:schemeClr val="tx2"/>
              </a:solidFill>
              <a:latin typeface="+mn-lt"/>
              <a:cs typeface="Calibri"/>
            </a:endParaRPr>
          </a:p>
          <a:p>
            <a:r>
              <a:rPr lang="en-US" sz="1600" b="0" dirty="0">
                <a:solidFill>
                  <a:schemeClr val="tx2"/>
                </a:solidFill>
                <a:latin typeface="+mn-lt"/>
                <a:ea typeface="+mn-ea"/>
                <a:cs typeface="+mn-cs"/>
              </a:rPr>
              <a:t>Direct funding to organizations (LHDs, CBOs, others)</a:t>
            </a:r>
            <a:endParaRPr lang="en-US" sz="1600" b="0" dirty="0">
              <a:solidFill>
                <a:schemeClr val="tx2"/>
              </a:solidFill>
              <a:latin typeface="+mn-lt"/>
              <a:cs typeface="Calibri"/>
            </a:endParaRPr>
          </a:p>
          <a:p>
            <a:r>
              <a:rPr lang="en-US" sz="1600" b="0" dirty="0">
                <a:solidFill>
                  <a:schemeClr val="tx2"/>
                </a:solidFill>
                <a:latin typeface="+mn-lt"/>
                <a:ea typeface="+mn-ea"/>
                <a:cs typeface="+mn-cs"/>
              </a:rPr>
              <a:t>Direct technical assistance for new and established SSPs, or other partners who are doing overdose prevention work.</a:t>
            </a:r>
          </a:p>
          <a:p>
            <a:r>
              <a:rPr lang="en-US" sz="1600" b="0" dirty="0">
                <a:solidFill>
                  <a:schemeClr val="tx2"/>
                </a:solidFill>
                <a:latin typeface="+mn-lt"/>
                <a:ea typeface="+mn-ea"/>
                <a:cs typeface="+mn-cs"/>
              </a:rPr>
              <a:t>Clinical Memos and Support</a:t>
            </a:r>
          </a:p>
          <a:p>
            <a:pPr lvl="1"/>
            <a:r>
              <a:rPr lang="en-US" sz="1400" b="0" dirty="0">
                <a:solidFill>
                  <a:schemeClr val="tx2"/>
                </a:solidFill>
                <a:latin typeface="+mn-lt"/>
                <a:ea typeface="+mn-ea"/>
                <a:cs typeface="+mn-cs"/>
                <a:hlinkClick r:id="rId2"/>
              </a:rPr>
              <a:t>Xylazine Update</a:t>
            </a:r>
            <a:endParaRPr lang="en-US" sz="1400" b="0" dirty="0">
              <a:solidFill>
                <a:schemeClr val="tx2"/>
              </a:solidFill>
              <a:latin typeface="+mn-lt"/>
              <a:ea typeface="+mn-ea"/>
              <a:cs typeface="+mn-cs"/>
            </a:endParaRPr>
          </a:p>
          <a:p>
            <a:pPr lvl="1"/>
            <a:r>
              <a:rPr lang="en-US" sz="1400" b="0" dirty="0">
                <a:solidFill>
                  <a:schemeClr val="tx2"/>
                </a:solidFill>
                <a:latin typeface="+mn-lt"/>
                <a:ea typeface="+mn-ea"/>
                <a:cs typeface="+mn-cs"/>
                <a:hlinkClick r:id="rId3"/>
              </a:rPr>
              <a:t>Xylazine Clinical Memo (Original)</a:t>
            </a:r>
            <a:endParaRPr lang="en-US" sz="1400" b="0" dirty="0">
              <a:solidFill>
                <a:schemeClr val="tx2"/>
              </a:solidFill>
              <a:latin typeface="+mn-lt"/>
              <a:ea typeface="+mn-ea"/>
              <a:cs typeface="+mn-cs"/>
            </a:endParaRPr>
          </a:p>
          <a:p>
            <a:pPr lvl="1"/>
            <a:r>
              <a:rPr lang="en-US" sz="1400" b="0" dirty="0">
                <a:solidFill>
                  <a:schemeClr val="tx2"/>
                </a:solidFill>
                <a:latin typeface="+mn-lt"/>
                <a:ea typeface="+mn-ea"/>
                <a:cs typeface="+mn-cs"/>
                <a:hlinkClick r:id="rId4"/>
              </a:rPr>
              <a:t>Syringe Services Program Provider Letter</a:t>
            </a:r>
            <a:endParaRPr lang="en-US" sz="1400" b="0" dirty="0">
              <a:solidFill>
                <a:schemeClr val="tx2"/>
              </a:solidFill>
              <a:latin typeface="+mn-lt"/>
              <a:cs typeface="Calibri"/>
            </a:endParaRPr>
          </a:p>
          <a:p>
            <a:r>
              <a:rPr lang="en-US" sz="1600" b="0" dirty="0">
                <a:solidFill>
                  <a:schemeClr val="tx2"/>
                </a:solidFill>
                <a:latin typeface="+mn-lt"/>
                <a:ea typeface="+mn-ea"/>
                <a:cs typeface="+mn-cs"/>
              </a:rPr>
              <a:t>FAQs, One-pagers, toolkits, and other resources:</a:t>
            </a:r>
            <a:endParaRPr lang="en-US" sz="1600" b="0" dirty="0">
              <a:solidFill>
                <a:schemeClr val="tx2"/>
              </a:solidFill>
              <a:latin typeface="+mn-lt"/>
              <a:cs typeface="Calibri"/>
            </a:endParaRPr>
          </a:p>
          <a:p>
            <a:pPr lvl="1"/>
            <a:r>
              <a:rPr lang="en-US" sz="1400" b="0" dirty="0">
                <a:solidFill>
                  <a:srgbClr val="52849C"/>
                </a:solidFill>
                <a:latin typeface="+mn-lt"/>
                <a:ea typeface="+mn-ea"/>
                <a:cs typeface="+mn-cs"/>
                <a:hlinkClick r:id="rId5">
                  <a:extLst>
                    <a:ext uri="{A12FA001-AC4F-418D-AE19-62706E023703}">
                      <ahyp:hlinkClr xmlns:ahyp="http://schemas.microsoft.com/office/drawing/2018/hyperlinkcolor" val="tx"/>
                    </a:ext>
                  </a:extLst>
                </a:hlinkClick>
              </a:rPr>
              <a:t>Counterfeit Pills Resource</a:t>
            </a:r>
          </a:p>
          <a:p>
            <a:pPr lvl="1"/>
            <a:r>
              <a:rPr lang="en-US" sz="1400" b="0" dirty="0">
                <a:solidFill>
                  <a:srgbClr val="52849C"/>
                </a:solidFill>
                <a:latin typeface="+mn-lt"/>
                <a:ea typeface="+mn-ea"/>
                <a:cs typeface="+mn-cs"/>
                <a:hlinkClick r:id="rId6"/>
              </a:rPr>
              <a:t>Post Overdose Response Teams Toolkit</a:t>
            </a:r>
            <a:endParaRPr lang="en-US" sz="1400" b="0" dirty="0">
              <a:solidFill>
                <a:srgbClr val="52849C"/>
              </a:solidFill>
              <a:latin typeface="+mn-lt"/>
              <a:ea typeface="+mn-ea"/>
              <a:cs typeface="+mn-cs"/>
            </a:endParaRPr>
          </a:p>
          <a:p>
            <a:pPr lvl="1"/>
            <a:r>
              <a:rPr lang="en-US" sz="1400" b="0" dirty="0">
                <a:solidFill>
                  <a:srgbClr val="52849C"/>
                </a:solidFill>
                <a:latin typeface="+mn-lt"/>
                <a:ea typeface="+mn-ea"/>
                <a:cs typeface="+mn-cs"/>
                <a:hlinkClick r:id="rId7"/>
              </a:rPr>
              <a:t>Naloxone Distribution Toolkit</a:t>
            </a:r>
            <a:endParaRPr lang="en-US" sz="1400" b="0" dirty="0">
              <a:solidFill>
                <a:srgbClr val="52849C"/>
              </a:solidFill>
              <a:latin typeface="+mn-lt"/>
              <a:ea typeface="+mn-ea"/>
              <a:cs typeface="+mn-cs"/>
              <a:hlinkClick r:id="rId5">
                <a:extLst>
                  <a:ext uri="{A12FA001-AC4F-418D-AE19-62706E023703}">
                    <ahyp:hlinkClr xmlns:ahyp="http://schemas.microsoft.com/office/drawing/2018/hyperlinkcolor" val="tx"/>
                  </a:ext>
                </a:extLst>
              </a:hlinkClick>
            </a:endParaRPr>
          </a:p>
          <a:p>
            <a:pPr lvl="1"/>
            <a:r>
              <a:rPr lang="en-US" sz="1400" b="0" u="sng" dirty="0">
                <a:solidFill>
                  <a:srgbClr val="52849C"/>
                </a:solidFill>
                <a:latin typeface="+mn-lt"/>
                <a:ea typeface="+mn-ea"/>
                <a:cs typeface="+mn-cs"/>
              </a:rPr>
              <a:t>Jail Health Toolkit</a:t>
            </a:r>
            <a:endParaRPr lang="en-US" sz="1400" b="0" u="sng" dirty="0">
              <a:solidFill>
                <a:srgbClr val="52849C"/>
              </a:solidFill>
              <a:latin typeface="+mn-lt"/>
              <a:ea typeface="+mn-ea"/>
              <a:cs typeface="+mn-cs"/>
              <a:hlinkClick r:id="rId5">
                <a:extLst>
                  <a:ext uri="{A12FA001-AC4F-418D-AE19-62706E023703}">
                    <ahyp:hlinkClr xmlns:ahyp="http://schemas.microsoft.com/office/drawing/2018/hyperlinkcolor" val="tx"/>
                  </a:ext>
                </a:extLst>
              </a:hlinkClick>
            </a:endParaRPr>
          </a:p>
          <a:p>
            <a:pPr lvl="1"/>
            <a:r>
              <a:rPr lang="en-US" sz="1400" b="0" u="sng" dirty="0">
                <a:solidFill>
                  <a:srgbClr val="52849C"/>
                </a:solidFill>
                <a:latin typeface="+mn-lt"/>
                <a:ea typeface="+mn-ea"/>
                <a:cs typeface="+mn-cs"/>
              </a:rPr>
              <a:t>Drug User Health Resource Guide</a:t>
            </a:r>
            <a:endParaRPr lang="en-US" sz="1400" b="0" u="sng" dirty="0">
              <a:solidFill>
                <a:srgbClr val="52849C"/>
              </a:solidFill>
              <a:latin typeface="+mn-lt"/>
              <a:ea typeface="+mn-ea"/>
              <a:cs typeface="+mn-cs"/>
              <a:hlinkClick r:id="rId5">
                <a:extLst>
                  <a:ext uri="{A12FA001-AC4F-418D-AE19-62706E023703}">
                    <ahyp:hlinkClr xmlns:ahyp="http://schemas.microsoft.com/office/drawing/2018/hyperlinkcolor" val="tx"/>
                  </a:ext>
                </a:extLst>
              </a:hlinkClick>
            </a:endParaRPr>
          </a:p>
          <a:p>
            <a:pPr lvl="1"/>
            <a:r>
              <a:rPr lang="en-US" sz="1400" b="0" dirty="0">
                <a:solidFill>
                  <a:srgbClr val="52849C"/>
                </a:solidFill>
                <a:latin typeface="+mn-lt"/>
                <a:ea typeface="+mn-ea"/>
                <a:cs typeface="+mn-cs"/>
                <a:hlinkClick r:id="rId8"/>
              </a:rPr>
              <a:t>Harm Reduction Primer</a:t>
            </a:r>
            <a:endParaRPr lang="en-US" sz="1400" b="0" dirty="0">
              <a:solidFill>
                <a:schemeClr val="tx2"/>
              </a:solidFill>
              <a:latin typeface="+mn-lt"/>
              <a:cs typeface="Calibri"/>
              <a:hlinkClick r:id="rId5">
                <a:extLst>
                  <a:ext uri="{A12FA001-AC4F-418D-AE19-62706E023703}">
                    <ahyp:hlinkClr xmlns:ahyp="http://schemas.microsoft.com/office/drawing/2018/hyperlinkcolor" val="tx"/>
                  </a:ext>
                </a:extLst>
              </a:hlinkClick>
            </a:endParaRPr>
          </a:p>
          <a:p>
            <a:pPr lvl="1"/>
            <a:r>
              <a:rPr lang="en-US" sz="1400" b="0" dirty="0">
                <a:solidFill>
                  <a:srgbClr val="52849C"/>
                </a:solidFill>
                <a:latin typeface="+mn-lt"/>
                <a:ea typeface="+mn-ea"/>
                <a:cs typeface="+mn-cs"/>
                <a:hlinkClick r:id="rId9">
                  <a:extLst>
                    <a:ext uri="{A12FA001-AC4F-418D-AE19-62706E023703}">
                      <ahyp:hlinkClr xmlns:ahyp="http://schemas.microsoft.com/office/drawing/2018/hyperlinkcolor" val="tx"/>
                    </a:ext>
                  </a:extLst>
                </a:hlinkClick>
              </a:rPr>
              <a:t>Naloxone In Schools</a:t>
            </a:r>
            <a:endParaRPr lang="en-US" sz="1400" b="0" dirty="0">
              <a:solidFill>
                <a:schemeClr val="tx2"/>
              </a:solidFill>
              <a:latin typeface="+mn-lt"/>
              <a:cs typeface="Calibri"/>
              <a:hlinkClick r:id="rId9">
                <a:extLst>
                  <a:ext uri="{A12FA001-AC4F-418D-AE19-62706E023703}">
                    <ahyp:hlinkClr xmlns:ahyp="http://schemas.microsoft.com/office/drawing/2018/hyperlinkcolor" val="tx"/>
                  </a:ext>
                </a:extLst>
              </a:hlinkClick>
            </a:endParaRPr>
          </a:p>
          <a:p>
            <a:pPr lvl="1"/>
            <a:r>
              <a:rPr lang="en-US" sz="1400" b="0" dirty="0">
                <a:solidFill>
                  <a:srgbClr val="52849C"/>
                </a:solidFill>
                <a:latin typeface="+mn-lt"/>
                <a:ea typeface="+mn-ea"/>
                <a:cs typeface="+mn-cs"/>
                <a:hlinkClick r:id="rId10">
                  <a:extLst>
                    <a:ext uri="{A12FA001-AC4F-418D-AE19-62706E023703}">
                      <ahyp:hlinkClr xmlns:ahyp="http://schemas.microsoft.com/office/drawing/2018/hyperlinkcolor" val="tx"/>
                    </a:ext>
                  </a:extLst>
                </a:hlinkClick>
              </a:rPr>
              <a:t>NC Safer Syringe Initiative Annual Report</a:t>
            </a:r>
            <a:endParaRPr lang="en-US" sz="1400" b="0" dirty="0">
              <a:solidFill>
                <a:schemeClr val="tx2"/>
              </a:solidFill>
              <a:latin typeface="+mn-lt"/>
              <a:cs typeface="Calibri"/>
              <a:hlinkClick r:id="rId10">
                <a:extLst>
                  <a:ext uri="{A12FA001-AC4F-418D-AE19-62706E023703}">
                    <ahyp:hlinkClr xmlns:ahyp="http://schemas.microsoft.com/office/drawing/2018/hyperlinkcolor" val="tx"/>
                  </a:ext>
                </a:extLst>
              </a:hlinkClick>
            </a:endParaRPr>
          </a:p>
          <a:p>
            <a:pPr lvl="1"/>
            <a:r>
              <a:rPr lang="en-US" sz="1400" b="0" dirty="0">
                <a:solidFill>
                  <a:srgbClr val="52849C"/>
                </a:solidFill>
                <a:latin typeface="+mn-lt"/>
                <a:ea typeface="+mn-ea"/>
                <a:cs typeface="+mn-cs"/>
                <a:hlinkClick r:id="rId11">
                  <a:extLst>
                    <a:ext uri="{A12FA001-AC4F-418D-AE19-62706E023703}">
                      <ahyp:hlinkClr xmlns:ahyp="http://schemas.microsoft.com/office/drawing/2018/hyperlinkcolor" val="tx"/>
                    </a:ext>
                  </a:extLst>
                </a:hlinkClick>
              </a:rPr>
              <a:t>Naloxonesaves.org</a:t>
            </a:r>
            <a:endParaRPr lang="en-US" sz="1400" b="0" dirty="0">
              <a:solidFill>
                <a:schemeClr val="tx2"/>
              </a:solidFill>
              <a:latin typeface="+mn-lt"/>
              <a:cs typeface="Calibri"/>
              <a:hlinkClick r:id="rId11">
                <a:extLst>
                  <a:ext uri="{A12FA001-AC4F-418D-AE19-62706E023703}">
                    <ahyp:hlinkClr xmlns:ahyp="http://schemas.microsoft.com/office/drawing/2018/hyperlinkcolor" val="tx"/>
                  </a:ext>
                </a:extLst>
              </a:hlinkClick>
            </a:endParaRPr>
          </a:p>
          <a:p>
            <a:endParaRPr lang="en-US" sz="1600" dirty="0">
              <a:solidFill>
                <a:schemeClr val="tx2"/>
              </a:solidFill>
            </a:endParaRPr>
          </a:p>
        </p:txBody>
      </p:sp>
      <p:sp>
        <p:nvSpPr>
          <p:cNvPr id="4" name="Slide Number Placeholder 3">
            <a:extLst>
              <a:ext uri="{FF2B5EF4-FFF2-40B4-BE49-F238E27FC236}">
                <a16:creationId xmlns:a16="http://schemas.microsoft.com/office/drawing/2014/main" id="{66E5AF7E-8B0F-BE4B-D529-2A4B05D8744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E2951A0-F42E-F950-645E-B203DA5BBD55}"/>
              </a:ext>
            </a:extLst>
          </p:cNvPr>
          <p:cNvSpPr>
            <a:spLocks noGrp="1"/>
          </p:cNvSpPr>
          <p:nvPr>
            <p:ph type="title"/>
          </p:nvPr>
        </p:nvSpPr>
        <p:spPr>
          <a:xfrm>
            <a:off x="1280160" y="274320"/>
            <a:ext cx="7537836" cy="548640"/>
          </a:xfrm>
        </p:spPr>
        <p:txBody>
          <a:bodyPr/>
          <a:lstStyle/>
          <a:p>
            <a:r>
              <a:rPr kumimoji="0" lang="en-US" sz="3200" b="1" i="0" u="none" strike="noStrike" kern="1200" cap="none" spc="0" normalizeH="0" baseline="0" noProof="0" dirty="0">
                <a:ln>
                  <a:noFill/>
                </a:ln>
                <a:solidFill>
                  <a:srgbClr val="1F497D">
                    <a:lumMod val="60000"/>
                    <a:lumOff val="40000"/>
                  </a:srgbClr>
                </a:solidFill>
                <a:effectLst/>
                <a:uLnTx/>
                <a:uFillTx/>
                <a:latin typeface="Arial"/>
                <a:ea typeface="+mn-ea"/>
                <a:cs typeface="+mn-cs"/>
              </a:rPr>
              <a:t>What Do We Do?</a:t>
            </a:r>
            <a:br>
              <a:rPr kumimoji="0" lang="en-US" sz="3200" b="1" i="0" u="none" strike="noStrike" kern="1200" cap="none" spc="0" normalizeH="0" baseline="0" noProof="0" dirty="0">
                <a:ln>
                  <a:noFill/>
                </a:ln>
                <a:solidFill>
                  <a:srgbClr val="1F497D">
                    <a:lumMod val="60000"/>
                    <a:lumOff val="40000"/>
                  </a:srgbClr>
                </a:solidFill>
                <a:effectLst/>
                <a:uLnTx/>
                <a:uFillTx/>
                <a:latin typeface="Arial"/>
                <a:ea typeface="+mn-ea"/>
                <a:cs typeface="+mn-cs"/>
              </a:rPr>
            </a:br>
            <a:endParaRPr lang="en-US" sz="3200" dirty="0"/>
          </a:p>
        </p:txBody>
      </p:sp>
    </p:spTree>
    <p:extLst>
      <p:ext uri="{BB962C8B-B14F-4D97-AF65-F5344CB8AC3E}">
        <p14:creationId xmlns:p14="http://schemas.microsoft.com/office/powerpoint/2010/main" val="4214256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9754CB-4A35-6B4A-1166-1CB668904EC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E277B30-6D23-B8AD-8AF4-8E30502DA0B8}"/>
              </a:ext>
            </a:extLst>
          </p:cNvPr>
          <p:cNvSpPr>
            <a:spLocks noGrp="1"/>
          </p:cNvSpPr>
          <p:nvPr>
            <p:ph type="title"/>
          </p:nvPr>
        </p:nvSpPr>
        <p:spPr>
          <a:xfrm>
            <a:off x="274320" y="1188720"/>
            <a:ext cx="8563554" cy="548640"/>
          </a:xfrm>
        </p:spPr>
        <p:txBody>
          <a:bodyPr/>
          <a:lstStyle/>
          <a:p>
            <a:r>
              <a:rPr lang="en-US" sz="3200" dirty="0"/>
              <a:t>Questions?</a:t>
            </a:r>
          </a:p>
        </p:txBody>
      </p:sp>
      <p:sp>
        <p:nvSpPr>
          <p:cNvPr id="8" name="TextBox 7">
            <a:extLst>
              <a:ext uri="{FF2B5EF4-FFF2-40B4-BE49-F238E27FC236}">
                <a16:creationId xmlns:a16="http://schemas.microsoft.com/office/drawing/2014/main" id="{6EAFC3F7-6474-EAB1-D75B-65603B6AD9A2}"/>
              </a:ext>
            </a:extLst>
          </p:cNvPr>
          <p:cNvSpPr txBox="1"/>
          <p:nvPr/>
        </p:nvSpPr>
        <p:spPr>
          <a:xfrm>
            <a:off x="274320" y="1828800"/>
            <a:ext cx="8344386" cy="280076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hlinkClick r:id="rId2"/>
              </a:rPr>
              <a:t>SyringeExchangeNC@dhhs.nc.gov</a:t>
            </a:r>
            <a:endPar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hlinkClick r:id="rId3"/>
              </a:rPr>
              <a:t>Tyler.yates@dhhs.nc.gov</a:t>
            </a:r>
            <a:endPar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hlinkClick r:id="rId4"/>
              </a:rPr>
              <a:t>Sally.reeske@dhhs.nc.gov</a:t>
            </a:r>
            <a:endParaRPr kumimoji="0" lang="en-US" sz="2800" i="0" u="none" strike="noStrike" kern="1200" cap="none" spc="0" normalizeH="0" baseline="0" noProof="0" dirty="0">
              <a:ln>
                <a:noFill/>
              </a:ln>
              <a:solidFill>
                <a:srgbClr val="1F497D">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497D">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497D">
                  <a:lumMod val="75000"/>
                </a:srgbClr>
              </a:solidFill>
              <a:effectLst/>
              <a:uLnTx/>
              <a:uFillTx/>
              <a:latin typeface="Arial"/>
              <a:ea typeface="+mn-ea"/>
              <a:cs typeface="+mn-cs"/>
            </a:endParaRPr>
          </a:p>
        </p:txBody>
      </p:sp>
    </p:spTree>
    <p:extLst>
      <p:ext uri="{BB962C8B-B14F-4D97-AF65-F5344CB8AC3E}">
        <p14:creationId xmlns:p14="http://schemas.microsoft.com/office/powerpoint/2010/main" val="586254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pPr marL="0" indent="0" algn="ctr">
              <a:buNone/>
            </a:pPr>
            <a:r>
              <a:rPr lang="en-US" sz="2800" i="1" dirty="0">
                <a:solidFill>
                  <a:srgbClr val="17375E"/>
                </a:solidFill>
                <a:latin typeface="+mn-lt"/>
              </a:rPr>
              <a:t>Poll Categories</a:t>
            </a:r>
          </a:p>
        </p:txBody>
      </p:sp>
      <p:sp>
        <p:nvSpPr>
          <p:cNvPr id="32" name="Slide Number Placeholder 31"/>
          <p:cNvSpPr>
            <a:spLocks noGrp="1"/>
          </p:cNvSpPr>
          <p:nvPr>
            <p:ph type="sldNum" sz="quarter" idx="14"/>
          </p:nvPr>
        </p:nvSpPr>
        <p:spPr>
          <a:prstGeom prst="rect">
            <a:avLst/>
          </a:prstGeom>
        </p:spPr>
        <p:txBody>
          <a:bodyPr/>
          <a:lstStyle/>
          <a:p>
            <a:fld id="{11F27F3A-B3E9-41ED-AF8F-A365F10BB65F}" type="slidenum">
              <a:rPr lang="en-US" smtClean="0"/>
              <a:pPr/>
              <a:t>4</a:t>
            </a:fld>
            <a:endParaRPr lang="en-US" dirty="0"/>
          </a:p>
        </p:txBody>
      </p:sp>
      <p:sp>
        <p:nvSpPr>
          <p:cNvPr id="7" name="Title 6"/>
          <p:cNvSpPr>
            <a:spLocks noGrp="1"/>
          </p:cNvSpPr>
          <p:nvPr>
            <p:ph type="title"/>
          </p:nvPr>
        </p:nvSpPr>
        <p:spPr>
          <a:xfrm>
            <a:off x="1280160" y="365760"/>
            <a:ext cx="7537836" cy="548640"/>
          </a:xfrm>
        </p:spPr>
        <p:txBody>
          <a:bodyPr/>
          <a:lstStyle/>
          <a:p>
            <a:r>
              <a:rPr lang="en-US" sz="3200" dirty="0">
                <a:latin typeface="Arial" panose="020B0604020202020204" pitchFamily="34" charset="0"/>
                <a:cs typeface="Arial" panose="020B0604020202020204" pitchFamily="34" charset="0"/>
              </a:rPr>
              <a:t>Housekeeping, Cont.</a:t>
            </a:r>
            <a:endParaRPr lang="en-US" sz="3200" dirty="0"/>
          </a:p>
        </p:txBody>
      </p:sp>
      <p:sp>
        <p:nvSpPr>
          <p:cNvPr id="2" name="TextBox 1">
            <a:extLst>
              <a:ext uri="{FF2B5EF4-FFF2-40B4-BE49-F238E27FC236}">
                <a16:creationId xmlns:a16="http://schemas.microsoft.com/office/drawing/2014/main" id="{54A9ECF3-5D70-8582-6AD9-A6457A2B0FCE}"/>
              </a:ext>
            </a:extLst>
          </p:cNvPr>
          <p:cNvSpPr txBox="1"/>
          <p:nvPr/>
        </p:nvSpPr>
        <p:spPr>
          <a:xfrm>
            <a:off x="1280041" y="1828800"/>
            <a:ext cx="3749040" cy="2926080"/>
          </a:xfrm>
          <a:prstGeom prst="rect">
            <a:avLst/>
          </a:prstGeom>
          <a:noFill/>
        </p:spPr>
        <p:txBody>
          <a:bodyPr wrap="square" rtlCol="0">
            <a:spAutoFit/>
          </a:bodyPr>
          <a:lstStyle/>
          <a:p>
            <a:pPr marL="342900" indent="-342900" rtl="0">
              <a:buFont typeface="Arial" panose="020B0604020202020204" pitchFamily="34" charset="0"/>
              <a:buChar char="•"/>
            </a:pPr>
            <a:r>
              <a:rPr lang="en-US" sz="2400" dirty="0">
                <a:solidFill>
                  <a:srgbClr val="17375E"/>
                </a:solidFill>
                <a:effectLst/>
              </a:rPr>
              <a:t>Substance Use Services Providers</a:t>
            </a:r>
          </a:p>
          <a:p>
            <a:pPr marL="342900" indent="-342900" rtl="0">
              <a:buFont typeface="Arial" panose="020B0604020202020204" pitchFamily="34" charset="0"/>
              <a:buChar char="•"/>
            </a:pPr>
            <a:r>
              <a:rPr lang="en-US" sz="2400" dirty="0">
                <a:solidFill>
                  <a:srgbClr val="17375E"/>
                </a:solidFill>
                <a:effectLst/>
              </a:rPr>
              <a:t>Public Health</a:t>
            </a:r>
          </a:p>
          <a:p>
            <a:pPr marL="342900" indent="-342900" rtl="0">
              <a:buFont typeface="Arial" panose="020B0604020202020204" pitchFamily="34" charset="0"/>
              <a:buChar char="•"/>
            </a:pPr>
            <a:r>
              <a:rPr lang="en-US" sz="2400" dirty="0">
                <a:solidFill>
                  <a:srgbClr val="17375E"/>
                </a:solidFill>
                <a:effectLst/>
              </a:rPr>
              <a:t>Health Care Provider    </a:t>
            </a:r>
          </a:p>
          <a:p>
            <a:pPr marL="342900" indent="-342900" rtl="0">
              <a:buFont typeface="Arial" panose="020B0604020202020204" pitchFamily="34" charset="0"/>
              <a:buChar char="•"/>
            </a:pPr>
            <a:r>
              <a:rPr lang="en-US" sz="2400" dirty="0">
                <a:solidFill>
                  <a:srgbClr val="17375E"/>
                </a:solidFill>
                <a:effectLst/>
              </a:rPr>
              <a:t>Harm Reduction</a:t>
            </a:r>
          </a:p>
          <a:p>
            <a:pPr marL="342900" indent="-342900" rtl="0">
              <a:buFont typeface="Arial" panose="020B0604020202020204" pitchFamily="34" charset="0"/>
              <a:buChar char="•"/>
            </a:pPr>
            <a:r>
              <a:rPr lang="en-US" sz="2400" dirty="0">
                <a:solidFill>
                  <a:srgbClr val="17375E"/>
                </a:solidFill>
                <a:effectLst/>
              </a:rPr>
              <a:t>Recovery Community Organizations </a:t>
            </a:r>
          </a:p>
          <a:p>
            <a:pPr marL="342900" marR="0" lvl="0" indent="-342900">
              <a:buFont typeface="Arial" panose="020B0604020202020204" pitchFamily="34" charset="0"/>
              <a:buChar char="•"/>
            </a:pPr>
            <a:endParaRPr lang="en-US" sz="1800" dirty="0">
              <a:solidFill>
                <a:srgbClr val="17375E"/>
              </a:solidFill>
              <a:effectLst/>
              <a:ea typeface="Calibri" panose="020F0502020204030204" pitchFamily="34" charset="0"/>
              <a:cs typeface="Aptos" panose="020B0004020202020204" pitchFamily="34" charset="0"/>
            </a:endParaRPr>
          </a:p>
        </p:txBody>
      </p:sp>
      <p:sp>
        <p:nvSpPr>
          <p:cNvPr id="3" name="TextBox 2">
            <a:extLst>
              <a:ext uri="{FF2B5EF4-FFF2-40B4-BE49-F238E27FC236}">
                <a16:creationId xmlns:a16="http://schemas.microsoft.com/office/drawing/2014/main" id="{35FDABBD-AA4C-4AE1-7968-CD5ABDAA4BE5}"/>
              </a:ext>
            </a:extLst>
          </p:cNvPr>
          <p:cNvSpPr txBox="1"/>
          <p:nvPr/>
        </p:nvSpPr>
        <p:spPr>
          <a:xfrm>
            <a:off x="5029200" y="1828799"/>
            <a:ext cx="3879056" cy="2651760"/>
          </a:xfrm>
          <a:prstGeom prst="rect">
            <a:avLst/>
          </a:prstGeom>
          <a:noFill/>
        </p:spPr>
        <p:txBody>
          <a:bodyPr wrap="square" rtlCol="0">
            <a:spAutoFit/>
          </a:bodyPr>
          <a:lstStyle/>
          <a:p>
            <a:pPr marL="342900" indent="-342900" rtl="0">
              <a:buFont typeface="Arial" panose="020B0604020202020204" pitchFamily="34" charset="0"/>
              <a:buChar char="•"/>
            </a:pPr>
            <a:r>
              <a:rPr lang="en-US" sz="2400" dirty="0">
                <a:solidFill>
                  <a:srgbClr val="17375E"/>
                </a:solidFill>
                <a:effectLst/>
              </a:rPr>
              <a:t>Law Enforcement Officials</a:t>
            </a:r>
          </a:p>
          <a:p>
            <a:pPr marL="342900" indent="-342900" rtl="0">
              <a:buFont typeface="Arial" panose="020B0604020202020204" pitchFamily="34" charset="0"/>
              <a:buChar char="•"/>
            </a:pPr>
            <a:r>
              <a:rPr lang="en-US" sz="2400" dirty="0">
                <a:solidFill>
                  <a:srgbClr val="17375E"/>
                </a:solidFill>
                <a:effectLst/>
              </a:rPr>
              <a:t>EMS or Fire</a:t>
            </a:r>
          </a:p>
          <a:p>
            <a:pPr marL="342900" indent="-342900" rtl="0">
              <a:buFont typeface="Arial" panose="020B0604020202020204" pitchFamily="34" charset="0"/>
              <a:buChar char="•"/>
            </a:pPr>
            <a:r>
              <a:rPr lang="en-US" sz="2400" dirty="0">
                <a:solidFill>
                  <a:srgbClr val="17375E"/>
                </a:solidFill>
                <a:effectLst/>
              </a:rPr>
              <a:t>Re-entry Programs</a:t>
            </a:r>
          </a:p>
          <a:p>
            <a:pPr marL="342900" indent="-342900" rtl="0">
              <a:buFont typeface="Arial" panose="020B0604020202020204" pitchFamily="34" charset="0"/>
              <a:buChar char="•"/>
            </a:pPr>
            <a:r>
              <a:rPr lang="en-US" sz="2400" dirty="0">
                <a:solidFill>
                  <a:srgbClr val="17375E"/>
                </a:solidFill>
                <a:effectLst/>
              </a:rPr>
              <a:t>Housing Programs</a:t>
            </a:r>
          </a:p>
          <a:p>
            <a:pPr marL="342900" indent="-342900" rtl="0">
              <a:buFont typeface="Arial" panose="020B0604020202020204" pitchFamily="34" charset="0"/>
              <a:buChar char="•"/>
            </a:pPr>
            <a:r>
              <a:rPr lang="en-US" sz="2400" dirty="0">
                <a:solidFill>
                  <a:srgbClr val="17375E"/>
                </a:solidFill>
                <a:effectLst/>
              </a:rPr>
              <a:t>Others </a:t>
            </a:r>
            <a:r>
              <a:rPr lang="en-US" sz="2400" dirty="0">
                <a:effectLst/>
              </a:rPr>
              <a:t> </a:t>
            </a:r>
          </a:p>
          <a:p>
            <a:pPr marR="0" lvl="0"/>
            <a:r>
              <a:rPr lang="en-US" sz="2000" dirty="0">
                <a:solidFill>
                  <a:srgbClr val="17375E"/>
                </a:solidFill>
                <a:effectLst/>
                <a:highlight>
                  <a:srgbClr val="FFFF00"/>
                </a:highlight>
                <a:latin typeface="Arial" panose="020B0604020202020204" pitchFamily="34" charset="0"/>
                <a:ea typeface="Aptos" panose="020B0004020202020204" pitchFamily="34" charset="0"/>
                <a:cs typeface="Arial" panose="020B0604020202020204" pitchFamily="34" charset="0"/>
              </a:rPr>
              <a:t> </a:t>
            </a:r>
            <a:endParaRPr lang="en-US" sz="1800" dirty="0">
              <a:solidFill>
                <a:srgbClr val="17375E"/>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8100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9DD5A7-76DB-8304-1BF2-6F5556A7BA78}"/>
              </a:ext>
            </a:extLst>
          </p:cNvPr>
          <p:cNvSpPr>
            <a:spLocks noGrp="1"/>
          </p:cNvSpPr>
          <p:nvPr>
            <p:ph type="sldNum" sz="quarter" idx="14"/>
          </p:nvPr>
        </p:nvSpPr>
        <p:spPr/>
        <p:txBody>
          <a:bodyPr/>
          <a:lstStyle/>
          <a:p>
            <a:fld id="{11F27F3A-B3E9-41ED-AF8F-A365F10BB65F}" type="slidenum">
              <a:rPr lang="en-US" smtClean="0"/>
              <a:pPr/>
              <a:t>40</a:t>
            </a:fld>
            <a:endParaRPr lang="en-US" dirty="0"/>
          </a:p>
        </p:txBody>
      </p:sp>
      <p:sp>
        <p:nvSpPr>
          <p:cNvPr id="8" name="Text Placeholder 7">
            <a:extLst>
              <a:ext uri="{FF2B5EF4-FFF2-40B4-BE49-F238E27FC236}">
                <a16:creationId xmlns:a16="http://schemas.microsoft.com/office/drawing/2014/main" id="{5E8A047E-4DA1-BC7D-C972-DDA787D85E37}"/>
              </a:ext>
            </a:extLst>
          </p:cNvPr>
          <p:cNvSpPr>
            <a:spLocks noGrp="1"/>
          </p:cNvSpPr>
          <p:nvPr>
            <p:ph type="body" sz="quarter" idx="15"/>
          </p:nvPr>
        </p:nvSpPr>
        <p:spPr>
          <a:xfrm>
            <a:off x="3657600" y="2011680"/>
            <a:ext cx="4998554" cy="4937760"/>
          </a:xfrm>
        </p:spPr>
        <p:txBody>
          <a:bodyPr/>
          <a:lstStyle/>
          <a:p>
            <a:pPr fontAlgn="base"/>
            <a:r>
              <a:rPr lang="en-US" sz="2800" b="0" dirty="0">
                <a:solidFill>
                  <a:srgbClr val="002060"/>
                </a:solidFill>
                <a:effectLst/>
                <a:latin typeface="+mn-lt"/>
                <a:ea typeface="Times New Roman" panose="02020603050405020304" pitchFamily="18" charset="0"/>
              </a:rPr>
              <a:t>Erika Samoff, </a:t>
            </a:r>
            <a:r>
              <a:rPr lang="en-US" sz="2800" b="0" dirty="0">
                <a:solidFill>
                  <a:srgbClr val="002060"/>
                </a:solidFill>
                <a:effectLst/>
                <a:latin typeface="+mn-lt"/>
                <a:ea typeface="Calibri" panose="020F0502020204030204" pitchFamily="34" charset="0"/>
              </a:rPr>
              <a:t>Division of Public Health</a:t>
            </a:r>
            <a:endParaRPr lang="en-US" sz="2800" b="0" dirty="0">
              <a:solidFill>
                <a:srgbClr val="002060"/>
              </a:solidFill>
              <a:effectLst/>
              <a:latin typeface="+mn-lt"/>
              <a:ea typeface="Times New Roman" panose="02020603050405020304" pitchFamily="18" charset="0"/>
            </a:endParaRPr>
          </a:p>
          <a:p>
            <a:r>
              <a:rPr lang="en-US" sz="2800" b="0" dirty="0">
                <a:solidFill>
                  <a:srgbClr val="002060"/>
                </a:solidFill>
                <a:effectLst/>
                <a:latin typeface="+mn-lt"/>
                <a:ea typeface="Calibri" panose="020F0502020204030204" pitchFamily="34" charset="0"/>
              </a:rPr>
              <a:t>Pete Moore, Division of Public Health</a:t>
            </a:r>
            <a:r>
              <a:rPr lang="en-US" sz="2800" b="0" i="0" u="none" strike="noStrike" baseline="0" dirty="0">
                <a:solidFill>
                  <a:srgbClr val="002060"/>
                </a:solidFill>
                <a:latin typeface="+mn-lt"/>
              </a:rPr>
              <a:t>	</a:t>
            </a:r>
          </a:p>
        </p:txBody>
      </p:sp>
      <p:sp>
        <p:nvSpPr>
          <p:cNvPr id="9" name="Text Placeholder 8">
            <a:extLst>
              <a:ext uri="{FF2B5EF4-FFF2-40B4-BE49-F238E27FC236}">
                <a16:creationId xmlns:a16="http://schemas.microsoft.com/office/drawing/2014/main" id="{51F539A2-A634-5BE3-F92C-26D3782A6C77}"/>
              </a:ext>
            </a:extLst>
          </p:cNvPr>
          <p:cNvSpPr>
            <a:spLocks noGrp="1"/>
          </p:cNvSpPr>
          <p:nvPr>
            <p:ph type="body" sz="quarter" idx="16"/>
          </p:nvPr>
        </p:nvSpPr>
        <p:spPr>
          <a:xfrm>
            <a:off x="3657600" y="274320"/>
            <a:ext cx="5439011" cy="668337"/>
          </a:xfrm>
        </p:spPr>
        <p:txBody>
          <a:bodyPr/>
          <a:lstStyle/>
          <a:p>
            <a:pPr marL="0" marR="0" fontAlgn="base"/>
            <a:r>
              <a:rPr lang="en-US" sz="3200" b="1" dirty="0">
                <a:effectLst/>
                <a:ea typeface="Times New Roman" panose="02020603050405020304" pitchFamily="18" charset="0"/>
              </a:rPr>
              <a:t>More Than Overdose Prevention: Trends in Infectious Disease</a:t>
            </a:r>
            <a:r>
              <a:rPr lang="en-US" sz="3200" dirty="0">
                <a:effectLst/>
                <a:ea typeface="Times New Roman" panose="02020603050405020304" pitchFamily="18" charset="0"/>
              </a:rPr>
              <a:t> </a:t>
            </a:r>
          </a:p>
        </p:txBody>
      </p:sp>
    </p:spTree>
    <p:extLst>
      <p:ext uri="{BB962C8B-B14F-4D97-AF65-F5344CB8AC3E}">
        <p14:creationId xmlns:p14="http://schemas.microsoft.com/office/powerpoint/2010/main" val="4085946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298AD-8D0B-7752-3383-63A8658506DF}"/>
              </a:ext>
            </a:extLst>
          </p:cNvPr>
          <p:cNvSpPr>
            <a:spLocks noGrp="1"/>
          </p:cNvSpPr>
          <p:nvPr>
            <p:ph type="body" sz="quarter" idx="10"/>
          </p:nvPr>
        </p:nvSpPr>
        <p:spPr/>
        <p:txBody>
          <a:bodyPr/>
          <a:lstStyle/>
          <a:p>
            <a:r>
              <a:rPr lang="en-US" sz="2800" b="0" dirty="0"/>
              <a:t>Infectious diseases 101</a:t>
            </a:r>
          </a:p>
          <a:p>
            <a:r>
              <a:rPr lang="en-US" sz="2800" b="0" dirty="0"/>
              <a:t>Focus on vaccines</a:t>
            </a:r>
          </a:p>
          <a:p>
            <a:r>
              <a:rPr lang="en-US" sz="2800" b="0" dirty="0"/>
              <a:t>Focus on sexually transmitted disease</a:t>
            </a:r>
          </a:p>
          <a:p>
            <a:r>
              <a:rPr lang="en-US" sz="2800" b="0" dirty="0"/>
              <a:t>Focus on pregnancy</a:t>
            </a:r>
          </a:p>
        </p:txBody>
      </p:sp>
      <p:sp>
        <p:nvSpPr>
          <p:cNvPr id="2" name="Title 1">
            <a:extLst>
              <a:ext uri="{FF2B5EF4-FFF2-40B4-BE49-F238E27FC236}">
                <a16:creationId xmlns:a16="http://schemas.microsoft.com/office/drawing/2014/main" id="{9B8BEEAF-BAD8-1B3F-DE4F-FF37C89E8571}"/>
              </a:ext>
            </a:extLst>
          </p:cNvPr>
          <p:cNvSpPr>
            <a:spLocks noGrp="1"/>
          </p:cNvSpPr>
          <p:nvPr>
            <p:ph type="title"/>
          </p:nvPr>
        </p:nvSpPr>
        <p:spPr>
          <a:xfrm>
            <a:off x="365760" y="1188720"/>
            <a:ext cx="8563554" cy="548640"/>
          </a:xfrm>
        </p:spPr>
        <p:txBody>
          <a:bodyPr>
            <a:noAutofit/>
          </a:bodyPr>
          <a:lstStyle/>
          <a:p>
            <a:r>
              <a:rPr lang="en-US" sz="3200" dirty="0"/>
              <a:t>Outline</a:t>
            </a:r>
            <a:br>
              <a:rPr lang="en-US" sz="3200" dirty="0"/>
            </a:br>
            <a:endParaRPr lang="en-US" sz="3200" dirty="0"/>
          </a:p>
        </p:txBody>
      </p:sp>
    </p:spTree>
    <p:extLst>
      <p:ext uri="{BB962C8B-B14F-4D97-AF65-F5344CB8AC3E}">
        <p14:creationId xmlns:p14="http://schemas.microsoft.com/office/powerpoint/2010/main" val="119666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A629-BE24-F99D-8891-9BC17232F95C}"/>
              </a:ext>
            </a:extLst>
          </p:cNvPr>
          <p:cNvSpPr>
            <a:spLocks noGrp="1"/>
          </p:cNvSpPr>
          <p:nvPr>
            <p:ph type="title"/>
          </p:nvPr>
        </p:nvSpPr>
        <p:spPr>
          <a:xfrm>
            <a:off x="274320" y="1188720"/>
            <a:ext cx="8563554" cy="548640"/>
          </a:xfrm>
        </p:spPr>
        <p:txBody>
          <a:bodyPr/>
          <a:lstStyle/>
          <a:p>
            <a:r>
              <a:rPr lang="en-US" sz="3200" dirty="0"/>
              <a:t>Infectious Diseases Control 101</a:t>
            </a:r>
          </a:p>
        </p:txBody>
      </p:sp>
      <p:grpSp>
        <p:nvGrpSpPr>
          <p:cNvPr id="15" name="Group 14">
            <a:extLst>
              <a:ext uri="{FF2B5EF4-FFF2-40B4-BE49-F238E27FC236}">
                <a16:creationId xmlns:a16="http://schemas.microsoft.com/office/drawing/2014/main" id="{BD211FB3-06C0-085F-9644-DFCB749C6746}"/>
              </a:ext>
            </a:extLst>
          </p:cNvPr>
          <p:cNvGrpSpPr/>
          <p:nvPr/>
        </p:nvGrpSpPr>
        <p:grpSpPr>
          <a:xfrm>
            <a:off x="196568" y="1843193"/>
            <a:ext cx="5433468" cy="4205906"/>
            <a:chOff x="1368566" y="947405"/>
            <a:chExt cx="7244624" cy="5607875"/>
          </a:xfrm>
        </p:grpSpPr>
        <p:pic>
          <p:nvPicPr>
            <p:cNvPr id="5" name="Graphic 4" descr="Cough outline">
              <a:extLst>
                <a:ext uri="{FF2B5EF4-FFF2-40B4-BE49-F238E27FC236}">
                  <a16:creationId xmlns:a16="http://schemas.microsoft.com/office/drawing/2014/main" id="{D5162063-625C-1462-ABC7-1102A02D68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8566" y="1815770"/>
              <a:ext cx="1184490" cy="1184490"/>
            </a:xfrm>
            <a:prstGeom prst="rect">
              <a:avLst/>
            </a:prstGeom>
          </p:spPr>
        </p:pic>
        <p:sp>
          <p:nvSpPr>
            <p:cNvPr id="8" name="TextBox 7">
              <a:extLst>
                <a:ext uri="{FF2B5EF4-FFF2-40B4-BE49-F238E27FC236}">
                  <a16:creationId xmlns:a16="http://schemas.microsoft.com/office/drawing/2014/main" id="{98C58D4A-0DBC-3C83-5C83-6A41744058A9}"/>
                </a:ext>
              </a:extLst>
            </p:cNvPr>
            <p:cNvSpPr txBox="1"/>
            <p:nvPr/>
          </p:nvSpPr>
          <p:spPr>
            <a:xfrm>
              <a:off x="2557229" y="1739653"/>
              <a:ext cx="1280692" cy="410369"/>
            </a:xfrm>
            <a:prstGeom prst="rect">
              <a:avLst/>
            </a:prstGeom>
            <a:noFill/>
          </p:spPr>
          <p:txBody>
            <a:bodyPr wrap="none" rtlCol="0">
              <a:spAutoFit/>
            </a:bodyPr>
            <a:lstStyle/>
            <a:p>
              <a:pPr defTabSz="685800"/>
              <a:r>
                <a:rPr lang="en-US" sz="1400" dirty="0">
                  <a:solidFill>
                    <a:prstClr val="black"/>
                  </a:solidFill>
                </a:rPr>
                <a:t>Inhalation</a:t>
              </a:r>
            </a:p>
          </p:txBody>
        </p:sp>
        <p:sp>
          <p:nvSpPr>
            <p:cNvPr id="9" name="TextBox 8">
              <a:extLst>
                <a:ext uri="{FF2B5EF4-FFF2-40B4-BE49-F238E27FC236}">
                  <a16:creationId xmlns:a16="http://schemas.microsoft.com/office/drawing/2014/main" id="{7B0E3849-3347-888A-526B-D1CC7FFE05AC}"/>
                </a:ext>
              </a:extLst>
            </p:cNvPr>
            <p:cNvSpPr txBox="1"/>
            <p:nvPr/>
          </p:nvSpPr>
          <p:spPr>
            <a:xfrm>
              <a:off x="5990598" y="1164218"/>
              <a:ext cx="1214436" cy="410369"/>
            </a:xfrm>
            <a:prstGeom prst="rect">
              <a:avLst/>
            </a:prstGeom>
            <a:noFill/>
          </p:spPr>
          <p:txBody>
            <a:bodyPr wrap="none" rtlCol="0">
              <a:spAutoFit/>
            </a:bodyPr>
            <a:lstStyle/>
            <a:p>
              <a:pPr defTabSz="685800"/>
              <a:r>
                <a:rPr lang="en-US" sz="1400" dirty="0">
                  <a:solidFill>
                    <a:prstClr val="black"/>
                  </a:solidFill>
                </a:rPr>
                <a:t>Ingestion</a:t>
              </a:r>
            </a:p>
          </p:txBody>
        </p:sp>
        <p:sp>
          <p:nvSpPr>
            <p:cNvPr id="10" name="TextBox 9">
              <a:extLst>
                <a:ext uri="{FF2B5EF4-FFF2-40B4-BE49-F238E27FC236}">
                  <a16:creationId xmlns:a16="http://schemas.microsoft.com/office/drawing/2014/main" id="{F3015F37-1578-5332-568E-2FE3DEE4D30A}"/>
                </a:ext>
              </a:extLst>
            </p:cNvPr>
            <p:cNvSpPr txBox="1"/>
            <p:nvPr/>
          </p:nvSpPr>
          <p:spPr>
            <a:xfrm>
              <a:off x="3227661" y="4571395"/>
              <a:ext cx="2182649" cy="410369"/>
            </a:xfrm>
            <a:prstGeom prst="rect">
              <a:avLst/>
            </a:prstGeom>
            <a:noFill/>
          </p:spPr>
          <p:txBody>
            <a:bodyPr wrap="none" rtlCol="0">
              <a:spAutoFit/>
            </a:bodyPr>
            <a:lstStyle/>
            <a:p>
              <a:pPr defTabSz="685800"/>
              <a:r>
                <a:rPr lang="en-US" sz="1400" dirty="0">
                  <a:solidFill>
                    <a:prstClr val="black"/>
                  </a:solidFill>
                </a:rPr>
                <a:t>Mucosal exposure</a:t>
              </a:r>
            </a:p>
          </p:txBody>
        </p:sp>
        <p:sp>
          <p:nvSpPr>
            <p:cNvPr id="11" name="TextBox 10">
              <a:extLst>
                <a:ext uri="{FF2B5EF4-FFF2-40B4-BE49-F238E27FC236}">
                  <a16:creationId xmlns:a16="http://schemas.microsoft.com/office/drawing/2014/main" id="{759D4272-8D34-B374-9F37-432E5D514F69}"/>
                </a:ext>
              </a:extLst>
            </p:cNvPr>
            <p:cNvSpPr txBox="1"/>
            <p:nvPr/>
          </p:nvSpPr>
          <p:spPr>
            <a:xfrm>
              <a:off x="6702839" y="4035443"/>
              <a:ext cx="1904795" cy="410369"/>
            </a:xfrm>
            <a:prstGeom prst="rect">
              <a:avLst/>
            </a:prstGeom>
            <a:noFill/>
          </p:spPr>
          <p:txBody>
            <a:bodyPr wrap="none" rtlCol="0">
              <a:spAutoFit/>
            </a:bodyPr>
            <a:lstStyle/>
            <a:p>
              <a:pPr defTabSz="685800"/>
              <a:r>
                <a:rPr lang="en-US" sz="1400" dirty="0">
                  <a:solidFill>
                    <a:prstClr val="black"/>
                  </a:solidFill>
                </a:rPr>
                <a:t>Blood exposure</a:t>
              </a:r>
            </a:p>
          </p:txBody>
        </p:sp>
        <p:sp>
          <p:nvSpPr>
            <p:cNvPr id="12" name="TextBox 11">
              <a:extLst>
                <a:ext uri="{FF2B5EF4-FFF2-40B4-BE49-F238E27FC236}">
                  <a16:creationId xmlns:a16="http://schemas.microsoft.com/office/drawing/2014/main" id="{0C50FC36-29B8-306A-2336-E01503497232}"/>
                </a:ext>
              </a:extLst>
            </p:cNvPr>
            <p:cNvSpPr txBox="1"/>
            <p:nvPr/>
          </p:nvSpPr>
          <p:spPr>
            <a:xfrm>
              <a:off x="1524137" y="3532014"/>
              <a:ext cx="1759456" cy="410369"/>
            </a:xfrm>
            <a:prstGeom prst="rect">
              <a:avLst/>
            </a:prstGeom>
            <a:noFill/>
          </p:spPr>
          <p:txBody>
            <a:bodyPr wrap="none" rtlCol="0">
              <a:spAutoFit/>
            </a:bodyPr>
            <a:lstStyle/>
            <a:p>
              <a:pPr defTabSz="685800"/>
              <a:r>
                <a:rPr lang="en-US" sz="1400" dirty="0">
                  <a:solidFill>
                    <a:prstClr val="black"/>
                  </a:solidFill>
                </a:rPr>
                <a:t>Skin exposure</a:t>
              </a:r>
            </a:p>
          </p:txBody>
        </p:sp>
        <p:pic>
          <p:nvPicPr>
            <p:cNvPr id="14" name="Graphic 13" descr="Person eating outline">
              <a:extLst>
                <a:ext uri="{FF2B5EF4-FFF2-40B4-BE49-F238E27FC236}">
                  <a16:creationId xmlns:a16="http://schemas.microsoft.com/office/drawing/2014/main" id="{170AEDB9-9CDF-C2D2-0285-69572A6F73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1740" y="947405"/>
              <a:ext cx="1584495" cy="1584495"/>
            </a:xfrm>
            <a:prstGeom prst="rect">
              <a:avLst/>
            </a:prstGeom>
          </p:spPr>
        </p:pic>
        <p:pic>
          <p:nvPicPr>
            <p:cNvPr id="24" name="Graphic 23" descr="Sign language outline">
              <a:extLst>
                <a:ext uri="{FF2B5EF4-FFF2-40B4-BE49-F238E27FC236}">
                  <a16:creationId xmlns:a16="http://schemas.microsoft.com/office/drawing/2014/main" id="{8B2559B5-5A51-895D-3A23-221484D39A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89609" y="4116296"/>
              <a:ext cx="1321315" cy="1321315"/>
            </a:xfrm>
            <a:prstGeom prst="rect">
              <a:avLst/>
            </a:prstGeom>
          </p:spPr>
        </p:pic>
        <p:pic>
          <p:nvPicPr>
            <p:cNvPr id="26" name="Graphic 25" descr="Adhesive Bandage outline">
              <a:extLst>
                <a:ext uri="{FF2B5EF4-FFF2-40B4-BE49-F238E27FC236}">
                  <a16:creationId xmlns:a16="http://schemas.microsoft.com/office/drawing/2014/main" id="{709B9FA1-77F2-AEC4-A9E2-6B9CEB767E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754425">
              <a:off x="6749936" y="4359243"/>
              <a:ext cx="1321316" cy="1321316"/>
            </a:xfrm>
            <a:prstGeom prst="rect">
              <a:avLst/>
            </a:prstGeom>
          </p:spPr>
        </p:pic>
        <p:pic>
          <p:nvPicPr>
            <p:cNvPr id="1027" name="Picture 1026" descr="Shape&#10;&#10;Description automatically generated with low confidence">
              <a:extLst>
                <a:ext uri="{FF2B5EF4-FFF2-40B4-BE49-F238E27FC236}">
                  <a16:creationId xmlns:a16="http://schemas.microsoft.com/office/drawing/2014/main" id="{A7A21525-AF3E-AE21-070A-D28C1E9B7E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4852" y="5285439"/>
              <a:ext cx="1269841" cy="1269841"/>
            </a:xfrm>
            <a:prstGeom prst="rect">
              <a:avLst/>
            </a:prstGeom>
          </p:spPr>
        </p:pic>
        <p:pic>
          <p:nvPicPr>
            <p:cNvPr id="1029" name="Graphic 1028" descr="Needle outline">
              <a:extLst>
                <a:ext uri="{FF2B5EF4-FFF2-40B4-BE49-F238E27FC236}">
                  <a16:creationId xmlns:a16="http://schemas.microsoft.com/office/drawing/2014/main" id="{4E095970-968F-EECE-BAB3-6546FD8181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87628" y="2654218"/>
              <a:ext cx="1325562" cy="1325562"/>
            </a:xfrm>
            <a:prstGeom prst="rect">
              <a:avLst/>
            </a:prstGeom>
          </p:spPr>
        </p:pic>
        <p:grpSp>
          <p:nvGrpSpPr>
            <p:cNvPr id="1037" name="Group 1036">
              <a:extLst>
                <a:ext uri="{FF2B5EF4-FFF2-40B4-BE49-F238E27FC236}">
                  <a16:creationId xmlns:a16="http://schemas.microsoft.com/office/drawing/2014/main" id="{E41E9D65-F21E-DDDE-153B-0B59B29483B9}"/>
                </a:ext>
              </a:extLst>
            </p:cNvPr>
            <p:cNvGrpSpPr/>
            <p:nvPr/>
          </p:nvGrpSpPr>
          <p:grpSpPr>
            <a:xfrm rot="5400000">
              <a:off x="3486006" y="1270838"/>
              <a:ext cx="3448887" cy="3690484"/>
              <a:chOff x="4149281" y="1190309"/>
              <a:chExt cx="3448887" cy="3690484"/>
            </a:xfrm>
          </p:grpSpPr>
          <p:pic>
            <p:nvPicPr>
              <p:cNvPr id="1034" name="Graphic 1033" descr="Arrow: Rotate left with solid fill">
                <a:extLst>
                  <a:ext uri="{FF2B5EF4-FFF2-40B4-BE49-F238E27FC236}">
                    <a16:creationId xmlns:a16="http://schemas.microsoft.com/office/drawing/2014/main" id="{7318943D-3F19-0006-E6E1-B9998E02A0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344908">
                <a:off x="5694782" y="2152661"/>
                <a:ext cx="1903386" cy="1903386"/>
              </a:xfrm>
              <a:prstGeom prst="rect">
                <a:avLst/>
              </a:prstGeom>
            </p:spPr>
          </p:pic>
          <p:pic>
            <p:nvPicPr>
              <p:cNvPr id="1035" name="Graphic 1034" descr="Arrow: Rotate left with solid fill">
                <a:extLst>
                  <a:ext uri="{FF2B5EF4-FFF2-40B4-BE49-F238E27FC236}">
                    <a16:creationId xmlns:a16="http://schemas.microsoft.com/office/drawing/2014/main" id="{9716A2C3-3E30-A3AC-1579-1BCDDE3836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163930">
                <a:off x="5025156" y="2977407"/>
                <a:ext cx="1903386" cy="1903386"/>
              </a:xfrm>
              <a:prstGeom prst="rect">
                <a:avLst/>
              </a:prstGeom>
            </p:spPr>
          </p:pic>
          <p:pic>
            <p:nvPicPr>
              <p:cNvPr id="1032" name="Graphic 1031" descr="Arrow: Rotate left with solid fill">
                <a:extLst>
                  <a:ext uri="{FF2B5EF4-FFF2-40B4-BE49-F238E27FC236}">
                    <a16:creationId xmlns:a16="http://schemas.microsoft.com/office/drawing/2014/main" id="{F8CBD223-25A5-A94F-302C-8F0D4157606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7213335">
                <a:off x="4149281" y="2655358"/>
                <a:ext cx="1903386" cy="1903386"/>
              </a:xfrm>
              <a:prstGeom prst="rect">
                <a:avLst/>
              </a:prstGeom>
            </p:spPr>
          </p:pic>
          <p:pic>
            <p:nvPicPr>
              <p:cNvPr id="1036" name="Graphic 1035" descr="Arrow: Rotate left with solid fill">
                <a:extLst>
                  <a:ext uri="{FF2B5EF4-FFF2-40B4-BE49-F238E27FC236}">
                    <a16:creationId xmlns:a16="http://schemas.microsoft.com/office/drawing/2014/main" id="{F10A238F-EC54-02CF-B73E-4E6DCF8F13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0845310">
                <a:off x="4213966" y="1679809"/>
                <a:ext cx="1903386" cy="1903386"/>
              </a:xfrm>
              <a:prstGeom prst="rect">
                <a:avLst/>
              </a:prstGeom>
            </p:spPr>
          </p:pic>
          <p:pic>
            <p:nvPicPr>
              <p:cNvPr id="1033" name="Graphic 1032" descr="Arrow: Rotate left with solid fill">
                <a:extLst>
                  <a:ext uri="{FF2B5EF4-FFF2-40B4-BE49-F238E27FC236}">
                    <a16:creationId xmlns:a16="http://schemas.microsoft.com/office/drawing/2014/main" id="{1D262D85-BA74-A179-C7F6-D8A9E15ED08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031473">
                <a:off x="5119116" y="1190309"/>
                <a:ext cx="1903386" cy="1903386"/>
              </a:xfrm>
              <a:prstGeom prst="rect">
                <a:avLst/>
              </a:prstGeom>
            </p:spPr>
          </p:pic>
        </p:grpSp>
      </p:grpSp>
      <p:sp>
        <p:nvSpPr>
          <p:cNvPr id="3" name="TextBox 2">
            <a:extLst>
              <a:ext uri="{FF2B5EF4-FFF2-40B4-BE49-F238E27FC236}">
                <a16:creationId xmlns:a16="http://schemas.microsoft.com/office/drawing/2014/main" id="{9029EF53-56BF-EF12-B763-D33B13F3BFA6}"/>
              </a:ext>
            </a:extLst>
          </p:cNvPr>
          <p:cNvSpPr txBox="1"/>
          <p:nvPr/>
        </p:nvSpPr>
        <p:spPr>
          <a:xfrm>
            <a:off x="6137838" y="1843193"/>
            <a:ext cx="2528471" cy="4339650"/>
          </a:xfrm>
          <a:prstGeom prst="rect">
            <a:avLst/>
          </a:prstGeom>
          <a:noFill/>
        </p:spPr>
        <p:txBody>
          <a:bodyPr wrap="square" rtlCol="0">
            <a:spAutoFit/>
          </a:bodyPr>
          <a:lstStyle/>
          <a:p>
            <a:pPr algn="ctr" defTabSz="685800"/>
            <a:r>
              <a:rPr lang="en-US" sz="2400" b="1" dirty="0">
                <a:solidFill>
                  <a:srgbClr val="FF0000"/>
                </a:solidFill>
              </a:rPr>
              <a:t>Goals</a:t>
            </a:r>
          </a:p>
          <a:p>
            <a:pPr defTabSz="685800"/>
            <a:endParaRPr lang="en-US" dirty="0">
              <a:solidFill>
                <a:prstClr val="black"/>
              </a:solidFill>
            </a:endParaRPr>
          </a:p>
          <a:p>
            <a:pPr defTabSz="685800"/>
            <a:r>
              <a:rPr lang="en-US" sz="2200" dirty="0">
                <a:solidFill>
                  <a:srgbClr val="E97132">
                    <a:lumMod val="75000"/>
                  </a:srgbClr>
                </a:solidFill>
              </a:rPr>
              <a:t>Support access to resources and health equity</a:t>
            </a:r>
          </a:p>
          <a:p>
            <a:pPr defTabSz="685800"/>
            <a:endParaRPr lang="en-US" sz="2200" dirty="0">
              <a:solidFill>
                <a:srgbClr val="4EA72E">
                  <a:lumMod val="75000"/>
                </a:srgbClr>
              </a:solidFill>
            </a:endParaRPr>
          </a:p>
          <a:p>
            <a:pPr defTabSz="685800"/>
            <a:r>
              <a:rPr lang="en-US" sz="2200" dirty="0">
                <a:solidFill>
                  <a:srgbClr val="156082"/>
                </a:solidFill>
              </a:rPr>
              <a:t>Ensure educated ready and capable population</a:t>
            </a:r>
          </a:p>
          <a:p>
            <a:pPr defTabSz="685800"/>
            <a:endParaRPr lang="en-US" sz="2200" dirty="0">
              <a:solidFill>
                <a:srgbClr val="156082"/>
              </a:solidFill>
            </a:endParaRPr>
          </a:p>
          <a:p>
            <a:pPr defTabSz="685800"/>
            <a:r>
              <a:rPr lang="en-US" sz="2200" dirty="0">
                <a:solidFill>
                  <a:srgbClr val="4EA72E">
                    <a:lumMod val="75000"/>
                  </a:srgbClr>
                </a:solidFill>
              </a:rPr>
              <a:t>Reduce disease</a:t>
            </a:r>
          </a:p>
          <a:p>
            <a:pPr defTabSz="685800"/>
            <a:endParaRPr lang="en-US" dirty="0">
              <a:solidFill>
                <a:prstClr val="black"/>
              </a:solidFill>
              <a:latin typeface="Aptos" panose="02110004020202020204"/>
            </a:endParaRPr>
          </a:p>
          <a:p>
            <a:pPr defTabSz="685800"/>
            <a:endParaRPr lang="en-US" dirty="0">
              <a:solidFill>
                <a:prstClr val="black"/>
              </a:solidFill>
              <a:latin typeface="Aptos" panose="02110004020202020204"/>
            </a:endParaRPr>
          </a:p>
        </p:txBody>
      </p:sp>
    </p:spTree>
    <p:extLst>
      <p:ext uri="{BB962C8B-B14F-4D97-AF65-F5344CB8AC3E}">
        <p14:creationId xmlns:p14="http://schemas.microsoft.com/office/powerpoint/2010/main" val="819499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BD30B-57B1-F445-604B-EF4DA0FF806C}"/>
              </a:ext>
            </a:extLst>
          </p:cNvPr>
          <p:cNvSpPr txBox="1">
            <a:spLocks/>
          </p:cNvSpPr>
          <p:nvPr/>
        </p:nvSpPr>
        <p:spPr>
          <a:xfrm>
            <a:off x="628650" y="1131094"/>
            <a:ext cx="7886700" cy="569690"/>
          </a:xfrm>
          <a:prstGeom prst="rect">
            <a:avLst/>
          </a:prstGeom>
        </p:spPr>
        <p:txBody>
          <a:bodyPr vert="horz" lIns="68580" tIns="34290" rIns="68580" bIns="3429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endParaRPr lang="en-US" sz="3750" dirty="0">
              <a:solidFill>
                <a:prstClr val="black"/>
              </a:solidFill>
              <a:latin typeface="Aptos Display" panose="02110004020202020204"/>
            </a:endParaRPr>
          </a:p>
        </p:txBody>
      </p:sp>
      <p:sp>
        <p:nvSpPr>
          <p:cNvPr id="5" name="Content Placeholder 4">
            <a:extLst>
              <a:ext uri="{FF2B5EF4-FFF2-40B4-BE49-F238E27FC236}">
                <a16:creationId xmlns:a16="http://schemas.microsoft.com/office/drawing/2014/main" id="{532F8267-9D30-C846-419C-9643BEB00A32}"/>
              </a:ext>
            </a:extLst>
          </p:cNvPr>
          <p:cNvSpPr txBox="1">
            <a:spLocks/>
          </p:cNvSpPr>
          <p:nvPr/>
        </p:nvSpPr>
        <p:spPr>
          <a:xfrm>
            <a:off x="274320" y="1828800"/>
            <a:ext cx="8246327" cy="4728291"/>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20000"/>
              </a:lnSpc>
              <a:spcBef>
                <a:spcPts val="900"/>
              </a:spcBef>
            </a:pPr>
            <a:r>
              <a:rPr lang="en-US" sz="2600" dirty="0">
                <a:solidFill>
                  <a:srgbClr val="002060"/>
                </a:solidFill>
              </a:rPr>
              <a:t>People who inject drugs experience lower engagement with traditional healthcare systems and often report negative experiences. </a:t>
            </a:r>
          </a:p>
          <a:p>
            <a:pPr marL="173736" indent="-171450" defTabSz="685800">
              <a:lnSpc>
                <a:spcPct val="120000"/>
              </a:lnSpc>
              <a:spcBef>
                <a:spcPts val="900"/>
              </a:spcBef>
            </a:pPr>
            <a:r>
              <a:rPr lang="en-US" sz="2600" dirty="0">
                <a:solidFill>
                  <a:srgbClr val="002060"/>
                </a:solidFill>
              </a:rPr>
              <a:t>SSPs can be important trusted messengers for disease control</a:t>
            </a:r>
          </a:p>
          <a:p>
            <a:pPr marL="630936" lvl="2" indent="-283464" defTabSz="685800">
              <a:lnSpc>
                <a:spcPct val="120000"/>
              </a:lnSpc>
              <a:spcBef>
                <a:spcPts val="375"/>
              </a:spcBef>
              <a:buFont typeface="Arial" panose="020B0604020202020204" pitchFamily="34" charset="0"/>
              <a:buChar char="‒"/>
            </a:pPr>
            <a:r>
              <a:rPr lang="en-US" sz="1900" dirty="0">
                <a:solidFill>
                  <a:srgbClr val="002060"/>
                </a:solidFill>
              </a:rPr>
              <a:t>For people living with addiction and unhoused people</a:t>
            </a:r>
          </a:p>
          <a:p>
            <a:pPr marL="630936" lvl="2" indent="-283464" defTabSz="685800">
              <a:lnSpc>
                <a:spcPct val="120000"/>
              </a:lnSpc>
              <a:spcBef>
                <a:spcPts val="375"/>
              </a:spcBef>
              <a:buFont typeface="Arial" panose="020B0604020202020204" pitchFamily="34" charset="0"/>
              <a:buChar char="‒"/>
            </a:pPr>
            <a:r>
              <a:rPr lang="en-US" sz="1900" dirty="0">
                <a:solidFill>
                  <a:srgbClr val="002060"/>
                </a:solidFill>
              </a:rPr>
              <a:t>For both routine health care/vaccination and for fighting vaccine-preventable disease outbreaks</a:t>
            </a:r>
          </a:p>
          <a:p>
            <a:pPr marL="171450" indent="-171450" defTabSz="685800">
              <a:lnSpc>
                <a:spcPct val="120000"/>
              </a:lnSpc>
              <a:spcBef>
                <a:spcPts val="750"/>
              </a:spcBef>
            </a:pPr>
            <a:r>
              <a:rPr lang="en-US" sz="2600" dirty="0">
                <a:solidFill>
                  <a:srgbClr val="002060"/>
                </a:solidFill>
              </a:rPr>
              <a:t>Challenges to engaging SSPs in vaccine access and confidence efforts include:</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SSP Staff capacity and training, including how to access to clinical providers/vaccine administrators</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Stigma and bias towards people who inject drugs</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Free and low-cost healthcare supply</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Access to clinical space</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Health literacy and intervention/vaccine hesitance among service populations</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Ability to enter data into clinical/vaccine information systems</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Philosophical differences around harm-reduction</a:t>
            </a:r>
          </a:p>
          <a:p>
            <a:pPr marL="171450" indent="-171450" defTabSz="685800">
              <a:spcBef>
                <a:spcPts val="750"/>
              </a:spcBef>
            </a:pPr>
            <a:r>
              <a:rPr lang="en-US" sz="2600" dirty="0">
                <a:solidFill>
                  <a:srgbClr val="002060"/>
                </a:solidFill>
              </a:rPr>
              <a:t>Opportunities include:</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Strengthening partnerships among SSPs and LHDs</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Funding and capacity-building efforts for SSPs to expand programs</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Cross-training staff</a:t>
            </a:r>
          </a:p>
          <a:p>
            <a:pPr marL="628650" lvl="1" indent="-285750" defTabSz="685800">
              <a:lnSpc>
                <a:spcPct val="120000"/>
              </a:lnSpc>
              <a:spcBef>
                <a:spcPts val="375"/>
              </a:spcBef>
              <a:buFont typeface="Arial" panose="020B0604020202020204" pitchFamily="34" charset="0"/>
              <a:buChar char="‒"/>
            </a:pPr>
            <a:r>
              <a:rPr lang="en-US" sz="1900" dirty="0">
                <a:solidFill>
                  <a:srgbClr val="002060"/>
                </a:solidFill>
              </a:rPr>
              <a:t>Co-location of clinical and testing services with SSPs</a:t>
            </a:r>
          </a:p>
          <a:p>
            <a:pPr marL="514350" lvl="1" indent="-171450" defTabSz="685800">
              <a:spcBef>
                <a:spcPts val="375"/>
              </a:spcBef>
            </a:pPr>
            <a:endParaRPr lang="en-US" sz="825" dirty="0">
              <a:solidFill>
                <a:prstClr val="black"/>
              </a:solidFill>
              <a:latin typeface="Aptos" panose="02110004020202020204"/>
            </a:endParaRPr>
          </a:p>
        </p:txBody>
      </p:sp>
      <p:pic>
        <p:nvPicPr>
          <p:cNvPr id="10" name="Picture 9">
            <a:extLst>
              <a:ext uri="{FF2B5EF4-FFF2-40B4-BE49-F238E27FC236}">
                <a16:creationId xmlns:a16="http://schemas.microsoft.com/office/drawing/2014/main" id="{96E022BF-FE8F-A10E-143F-9E802CF98B40}"/>
              </a:ext>
            </a:extLst>
          </p:cNvPr>
          <p:cNvPicPr>
            <a:picLocks noChangeAspect="1"/>
          </p:cNvPicPr>
          <p:nvPr/>
        </p:nvPicPr>
        <p:blipFill>
          <a:blip r:embed="rId2">
            <a:duotone>
              <a:schemeClr val="accent3">
                <a:shade val="45000"/>
                <a:satMod val="135000"/>
              </a:schemeClr>
              <a:prstClr val="white"/>
            </a:duotone>
          </a:blip>
          <a:stretch>
            <a:fillRect/>
          </a:stretch>
        </p:blipFill>
        <p:spPr>
          <a:xfrm>
            <a:off x="6531333" y="4447713"/>
            <a:ext cx="2055038" cy="1598362"/>
          </a:xfrm>
          <a:prstGeom prst="rect">
            <a:avLst/>
          </a:prstGeom>
        </p:spPr>
      </p:pic>
      <p:sp>
        <p:nvSpPr>
          <p:cNvPr id="12" name="TextBox 11">
            <a:extLst>
              <a:ext uri="{FF2B5EF4-FFF2-40B4-BE49-F238E27FC236}">
                <a16:creationId xmlns:a16="http://schemas.microsoft.com/office/drawing/2014/main" id="{15BA2A9D-AEEA-C622-4FAD-E1A967F724FF}"/>
              </a:ext>
            </a:extLst>
          </p:cNvPr>
          <p:cNvSpPr txBox="1"/>
          <p:nvPr/>
        </p:nvSpPr>
        <p:spPr>
          <a:xfrm>
            <a:off x="6531333" y="6137515"/>
            <a:ext cx="2120630" cy="300082"/>
          </a:xfrm>
          <a:prstGeom prst="rect">
            <a:avLst/>
          </a:prstGeom>
          <a:noFill/>
        </p:spPr>
        <p:txBody>
          <a:bodyPr wrap="square">
            <a:spAutoFit/>
          </a:bodyPr>
          <a:lstStyle/>
          <a:p>
            <a:pPr defTabSz="685800"/>
            <a:r>
              <a:rPr lang="en-US" sz="1350" i="1" dirty="0">
                <a:solidFill>
                  <a:prstClr val="black"/>
                </a:solidFill>
                <a:latin typeface="Aptos" panose="02110004020202020204"/>
                <a:hlinkClick r:id="rId3"/>
              </a:rPr>
              <a:t>https://injuryfreenc.org/</a:t>
            </a:r>
            <a:r>
              <a:rPr lang="en-US" sz="1350" i="1" dirty="0">
                <a:solidFill>
                  <a:prstClr val="black"/>
                </a:solidFill>
                <a:latin typeface="Aptos" panose="02110004020202020204"/>
              </a:rPr>
              <a:t> </a:t>
            </a:r>
          </a:p>
        </p:txBody>
      </p:sp>
      <p:sp>
        <p:nvSpPr>
          <p:cNvPr id="2" name="Title 1">
            <a:extLst>
              <a:ext uri="{FF2B5EF4-FFF2-40B4-BE49-F238E27FC236}">
                <a16:creationId xmlns:a16="http://schemas.microsoft.com/office/drawing/2014/main" id="{7DF48EC4-615C-5395-83A2-37D9AE740660}"/>
              </a:ext>
            </a:extLst>
          </p:cNvPr>
          <p:cNvSpPr>
            <a:spLocks noGrp="1"/>
          </p:cNvSpPr>
          <p:nvPr>
            <p:ph type="title"/>
          </p:nvPr>
        </p:nvSpPr>
        <p:spPr>
          <a:xfrm>
            <a:off x="274320" y="1188720"/>
            <a:ext cx="8563554" cy="548640"/>
          </a:xfrm>
        </p:spPr>
        <p:txBody>
          <a:bodyPr/>
          <a:lstStyle/>
          <a:p>
            <a:pPr defTabSz="685800"/>
            <a:r>
              <a:rPr lang="en-US" sz="3200" dirty="0">
                <a:latin typeface="+mn-lt"/>
              </a:rPr>
              <a:t>SSPs as Health Partners</a:t>
            </a:r>
          </a:p>
        </p:txBody>
      </p:sp>
    </p:spTree>
    <p:extLst>
      <p:ext uri="{BB962C8B-B14F-4D97-AF65-F5344CB8AC3E}">
        <p14:creationId xmlns:p14="http://schemas.microsoft.com/office/powerpoint/2010/main" val="2462043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252FB-734C-BD4D-C1F0-DF4F7AD506D5}"/>
              </a:ext>
            </a:extLst>
          </p:cNvPr>
          <p:cNvSpPr>
            <a:spLocks noGrp="1"/>
          </p:cNvSpPr>
          <p:nvPr>
            <p:ph type="body" sz="quarter" idx="10"/>
          </p:nvPr>
        </p:nvSpPr>
        <p:spPr>
          <a:xfrm>
            <a:off x="4389120" y="2194560"/>
            <a:ext cx="4451377" cy="4142629"/>
          </a:xfrm>
        </p:spPr>
        <p:txBody>
          <a:bodyPr>
            <a:normAutofit/>
          </a:bodyPr>
          <a:lstStyle/>
          <a:p>
            <a:r>
              <a:rPr lang="en-US" b="0" dirty="0"/>
              <a:t>Communication and information</a:t>
            </a:r>
          </a:p>
          <a:p>
            <a:r>
              <a:rPr lang="en-US" b="0" dirty="0"/>
              <a:t>Testing</a:t>
            </a:r>
          </a:p>
          <a:p>
            <a:pPr lvl="1"/>
            <a:r>
              <a:rPr lang="en-US" b="0" dirty="0"/>
              <a:t>Linkage to testing</a:t>
            </a:r>
          </a:p>
          <a:p>
            <a:pPr lvl="1"/>
            <a:r>
              <a:rPr lang="en-US" b="0" dirty="0"/>
              <a:t>Rapid or self-administered tests</a:t>
            </a:r>
          </a:p>
          <a:p>
            <a:r>
              <a:rPr lang="en-US" b="0" dirty="0"/>
              <a:t>Linkage to care</a:t>
            </a:r>
          </a:p>
          <a:p>
            <a:pPr lvl="1"/>
            <a:r>
              <a:rPr lang="en-US" b="0" dirty="0"/>
              <a:t>Helping with appointments</a:t>
            </a:r>
          </a:p>
          <a:p>
            <a:pPr lvl="1"/>
            <a:r>
              <a:rPr lang="en-US" b="0" dirty="0"/>
              <a:t>Hosting care provider</a:t>
            </a:r>
          </a:p>
          <a:p>
            <a:r>
              <a:rPr lang="en-US" b="0" dirty="0"/>
              <a:t>Treatment including vaccination</a:t>
            </a:r>
          </a:p>
          <a:p>
            <a:endParaRPr lang="en-US" dirty="0"/>
          </a:p>
        </p:txBody>
      </p:sp>
      <p:sp>
        <p:nvSpPr>
          <p:cNvPr id="2" name="Title 1">
            <a:extLst>
              <a:ext uri="{FF2B5EF4-FFF2-40B4-BE49-F238E27FC236}">
                <a16:creationId xmlns:a16="http://schemas.microsoft.com/office/drawing/2014/main" id="{4666AFDE-3874-7059-660E-0F4B75C76123}"/>
              </a:ext>
            </a:extLst>
          </p:cNvPr>
          <p:cNvSpPr>
            <a:spLocks noGrp="1"/>
          </p:cNvSpPr>
          <p:nvPr>
            <p:ph type="title"/>
          </p:nvPr>
        </p:nvSpPr>
        <p:spPr>
          <a:xfrm>
            <a:off x="274320" y="1188720"/>
            <a:ext cx="8563554" cy="548640"/>
          </a:xfrm>
        </p:spPr>
        <p:txBody>
          <a:bodyPr>
            <a:noAutofit/>
          </a:bodyPr>
          <a:lstStyle/>
          <a:p>
            <a:r>
              <a:rPr lang="en-US" sz="2800" dirty="0"/>
              <a:t>Some key prevention tools that could be offered by SSPs and people working in harm reduction</a:t>
            </a:r>
          </a:p>
        </p:txBody>
      </p:sp>
      <p:pic>
        <p:nvPicPr>
          <p:cNvPr id="4" name="Picture 3">
            <a:extLst>
              <a:ext uri="{FF2B5EF4-FFF2-40B4-BE49-F238E27FC236}">
                <a16:creationId xmlns:a16="http://schemas.microsoft.com/office/drawing/2014/main" id="{BEA50EDE-B9C8-503A-E2F4-05C0B2619CE7}"/>
              </a:ext>
            </a:extLst>
          </p:cNvPr>
          <p:cNvPicPr>
            <a:picLocks noChangeAspect="1"/>
          </p:cNvPicPr>
          <p:nvPr/>
        </p:nvPicPr>
        <p:blipFill>
          <a:blip r:embed="rId2"/>
          <a:stretch>
            <a:fillRect/>
          </a:stretch>
        </p:blipFill>
        <p:spPr>
          <a:xfrm>
            <a:off x="130825" y="2386520"/>
            <a:ext cx="4129450" cy="3106087"/>
          </a:xfrm>
          <a:prstGeom prst="rect">
            <a:avLst/>
          </a:prstGeom>
        </p:spPr>
      </p:pic>
    </p:spTree>
    <p:extLst>
      <p:ext uri="{BB962C8B-B14F-4D97-AF65-F5344CB8AC3E}">
        <p14:creationId xmlns:p14="http://schemas.microsoft.com/office/powerpoint/2010/main" val="1368136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5C491-0431-4FAF-489C-1B142E6E1C50}"/>
              </a:ext>
            </a:extLst>
          </p:cNvPr>
          <p:cNvSpPr>
            <a:spLocks noGrp="1"/>
          </p:cNvSpPr>
          <p:nvPr>
            <p:ph type="body" sz="quarter" idx="10"/>
          </p:nvPr>
        </p:nvSpPr>
        <p:spPr>
          <a:xfrm>
            <a:off x="274320" y="2194560"/>
            <a:ext cx="3940999" cy="4142629"/>
          </a:xfrm>
        </p:spPr>
        <p:txBody>
          <a:bodyPr/>
          <a:lstStyle/>
          <a:p>
            <a:r>
              <a:rPr lang="en-US" sz="2400" b="0" dirty="0"/>
              <a:t>Hepatitis C</a:t>
            </a:r>
          </a:p>
          <a:p>
            <a:r>
              <a:rPr lang="en-US" sz="2400" b="0" dirty="0"/>
              <a:t>Hepatitis A </a:t>
            </a:r>
          </a:p>
          <a:p>
            <a:r>
              <a:rPr lang="en-US" sz="2400" b="0" dirty="0"/>
              <a:t>Hepatitis B</a:t>
            </a:r>
          </a:p>
          <a:p>
            <a:r>
              <a:rPr lang="en-US" sz="2400" b="0" dirty="0"/>
              <a:t>Wound infections and endocarditis</a:t>
            </a:r>
          </a:p>
          <a:p>
            <a:r>
              <a:rPr lang="en-US" sz="2400" b="0" dirty="0"/>
              <a:t>Syphilis and HIV</a:t>
            </a:r>
          </a:p>
          <a:p>
            <a:endParaRPr lang="en-US" dirty="0"/>
          </a:p>
        </p:txBody>
      </p:sp>
      <p:sp>
        <p:nvSpPr>
          <p:cNvPr id="2" name="Title 1">
            <a:extLst>
              <a:ext uri="{FF2B5EF4-FFF2-40B4-BE49-F238E27FC236}">
                <a16:creationId xmlns:a16="http://schemas.microsoft.com/office/drawing/2014/main" id="{892958FC-AFD2-DD5B-72FC-36DAAC8E9890}"/>
              </a:ext>
            </a:extLst>
          </p:cNvPr>
          <p:cNvSpPr>
            <a:spLocks noGrp="1"/>
          </p:cNvSpPr>
          <p:nvPr>
            <p:ph type="title"/>
          </p:nvPr>
        </p:nvSpPr>
        <p:spPr>
          <a:xfrm>
            <a:off x="274320" y="1188720"/>
            <a:ext cx="8563554" cy="548640"/>
          </a:xfrm>
        </p:spPr>
        <p:txBody>
          <a:bodyPr/>
          <a:lstStyle/>
          <a:p>
            <a:r>
              <a:rPr lang="en-US" sz="3200" dirty="0"/>
              <a:t>Some key infectious diseases to be aware of</a:t>
            </a:r>
          </a:p>
        </p:txBody>
      </p:sp>
      <p:pic>
        <p:nvPicPr>
          <p:cNvPr id="5" name="Picture 4">
            <a:extLst>
              <a:ext uri="{FF2B5EF4-FFF2-40B4-BE49-F238E27FC236}">
                <a16:creationId xmlns:a16="http://schemas.microsoft.com/office/drawing/2014/main" id="{6505E389-170B-5105-8062-29F691D8BB2B}"/>
              </a:ext>
            </a:extLst>
          </p:cNvPr>
          <p:cNvPicPr>
            <a:picLocks noChangeAspect="1"/>
          </p:cNvPicPr>
          <p:nvPr/>
        </p:nvPicPr>
        <p:blipFill>
          <a:blip r:embed="rId2"/>
          <a:stretch>
            <a:fillRect/>
          </a:stretch>
        </p:blipFill>
        <p:spPr>
          <a:xfrm>
            <a:off x="3684930" y="2426553"/>
            <a:ext cx="5040018" cy="2640434"/>
          </a:xfrm>
          <a:prstGeom prst="rect">
            <a:avLst/>
          </a:prstGeom>
        </p:spPr>
      </p:pic>
    </p:spTree>
    <p:extLst>
      <p:ext uri="{BB962C8B-B14F-4D97-AF65-F5344CB8AC3E}">
        <p14:creationId xmlns:p14="http://schemas.microsoft.com/office/powerpoint/2010/main" val="12013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DA3E9-404F-E1E9-DB1D-7C8CF117F8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000EC5-2D5E-3A53-0044-13E213DCE322}"/>
              </a:ext>
            </a:extLst>
          </p:cNvPr>
          <p:cNvSpPr>
            <a:spLocks noGrp="1"/>
          </p:cNvSpPr>
          <p:nvPr>
            <p:ph type="body" sz="quarter" idx="10"/>
          </p:nvPr>
        </p:nvSpPr>
        <p:spPr/>
        <p:txBody>
          <a:bodyPr/>
          <a:lstStyle/>
          <a:p>
            <a:r>
              <a:rPr lang="en-US" sz="6000" dirty="0"/>
              <a:t>Example: HIV</a:t>
            </a:r>
          </a:p>
        </p:txBody>
      </p:sp>
    </p:spTree>
    <p:extLst>
      <p:ext uri="{BB962C8B-B14F-4D97-AF65-F5344CB8AC3E}">
        <p14:creationId xmlns:p14="http://schemas.microsoft.com/office/powerpoint/2010/main" val="740871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12FB13-62E3-46B7-B99A-B48B9D816482}"/>
              </a:ext>
            </a:extLst>
          </p:cNvPr>
          <p:cNvGraphicFramePr>
            <a:graphicFrameLocks noGrp="1"/>
          </p:cNvGraphicFramePr>
          <p:nvPr>
            <p:extLst>
              <p:ext uri="{D42A27DB-BD31-4B8C-83A1-F6EECF244321}">
                <p14:modId xmlns:p14="http://schemas.microsoft.com/office/powerpoint/2010/main" val="1557943445"/>
              </p:ext>
            </p:extLst>
          </p:nvPr>
        </p:nvGraphicFramePr>
        <p:xfrm>
          <a:off x="2752862" y="3209802"/>
          <a:ext cx="5713365" cy="1897380"/>
        </p:xfrm>
        <a:graphic>
          <a:graphicData uri="http://schemas.openxmlformats.org/drawingml/2006/table">
            <a:tbl>
              <a:tblPr firstRow="1" bandRow="1">
                <a:tableStyleId>{5C22544A-7EE6-4342-B048-85BDC9FD1C3A}</a:tableStyleId>
              </a:tblPr>
              <a:tblGrid>
                <a:gridCol w="385670">
                  <a:extLst>
                    <a:ext uri="{9D8B030D-6E8A-4147-A177-3AD203B41FA5}">
                      <a16:colId xmlns:a16="http://schemas.microsoft.com/office/drawing/2014/main" val="128749284"/>
                    </a:ext>
                  </a:extLst>
                </a:gridCol>
                <a:gridCol w="128270">
                  <a:extLst>
                    <a:ext uri="{9D8B030D-6E8A-4147-A177-3AD203B41FA5}">
                      <a16:colId xmlns:a16="http://schemas.microsoft.com/office/drawing/2014/main" val="1634671300"/>
                    </a:ext>
                  </a:extLst>
                </a:gridCol>
                <a:gridCol w="140525">
                  <a:extLst>
                    <a:ext uri="{9D8B030D-6E8A-4147-A177-3AD203B41FA5}">
                      <a16:colId xmlns:a16="http://schemas.microsoft.com/office/drawing/2014/main" val="3886654536"/>
                    </a:ext>
                  </a:extLst>
                </a:gridCol>
                <a:gridCol w="140525">
                  <a:extLst>
                    <a:ext uri="{9D8B030D-6E8A-4147-A177-3AD203B41FA5}">
                      <a16:colId xmlns:a16="http://schemas.microsoft.com/office/drawing/2014/main" val="67111716"/>
                    </a:ext>
                  </a:extLst>
                </a:gridCol>
                <a:gridCol w="140525">
                  <a:extLst>
                    <a:ext uri="{9D8B030D-6E8A-4147-A177-3AD203B41FA5}">
                      <a16:colId xmlns:a16="http://schemas.microsoft.com/office/drawing/2014/main" val="2625420737"/>
                    </a:ext>
                  </a:extLst>
                </a:gridCol>
                <a:gridCol w="140525">
                  <a:extLst>
                    <a:ext uri="{9D8B030D-6E8A-4147-A177-3AD203B41FA5}">
                      <a16:colId xmlns:a16="http://schemas.microsoft.com/office/drawing/2014/main" val="2623911227"/>
                    </a:ext>
                  </a:extLst>
                </a:gridCol>
                <a:gridCol w="140525">
                  <a:extLst>
                    <a:ext uri="{9D8B030D-6E8A-4147-A177-3AD203B41FA5}">
                      <a16:colId xmlns:a16="http://schemas.microsoft.com/office/drawing/2014/main" val="516495511"/>
                    </a:ext>
                  </a:extLst>
                </a:gridCol>
                <a:gridCol w="140525">
                  <a:extLst>
                    <a:ext uri="{9D8B030D-6E8A-4147-A177-3AD203B41FA5}">
                      <a16:colId xmlns:a16="http://schemas.microsoft.com/office/drawing/2014/main" val="438381237"/>
                    </a:ext>
                  </a:extLst>
                </a:gridCol>
                <a:gridCol w="140525">
                  <a:extLst>
                    <a:ext uri="{9D8B030D-6E8A-4147-A177-3AD203B41FA5}">
                      <a16:colId xmlns:a16="http://schemas.microsoft.com/office/drawing/2014/main" val="905798006"/>
                    </a:ext>
                  </a:extLst>
                </a:gridCol>
                <a:gridCol w="140525">
                  <a:extLst>
                    <a:ext uri="{9D8B030D-6E8A-4147-A177-3AD203B41FA5}">
                      <a16:colId xmlns:a16="http://schemas.microsoft.com/office/drawing/2014/main" val="2164456417"/>
                    </a:ext>
                  </a:extLst>
                </a:gridCol>
                <a:gridCol w="140525">
                  <a:extLst>
                    <a:ext uri="{9D8B030D-6E8A-4147-A177-3AD203B41FA5}">
                      <a16:colId xmlns:a16="http://schemas.microsoft.com/office/drawing/2014/main" val="3807260111"/>
                    </a:ext>
                  </a:extLst>
                </a:gridCol>
                <a:gridCol w="140525">
                  <a:extLst>
                    <a:ext uri="{9D8B030D-6E8A-4147-A177-3AD203B41FA5}">
                      <a16:colId xmlns:a16="http://schemas.microsoft.com/office/drawing/2014/main" val="2180545649"/>
                    </a:ext>
                  </a:extLst>
                </a:gridCol>
                <a:gridCol w="140525">
                  <a:extLst>
                    <a:ext uri="{9D8B030D-6E8A-4147-A177-3AD203B41FA5}">
                      <a16:colId xmlns:a16="http://schemas.microsoft.com/office/drawing/2014/main" val="380071551"/>
                    </a:ext>
                  </a:extLst>
                </a:gridCol>
                <a:gridCol w="140525">
                  <a:extLst>
                    <a:ext uri="{9D8B030D-6E8A-4147-A177-3AD203B41FA5}">
                      <a16:colId xmlns:a16="http://schemas.microsoft.com/office/drawing/2014/main" val="547365808"/>
                    </a:ext>
                  </a:extLst>
                </a:gridCol>
                <a:gridCol w="140525">
                  <a:extLst>
                    <a:ext uri="{9D8B030D-6E8A-4147-A177-3AD203B41FA5}">
                      <a16:colId xmlns:a16="http://schemas.microsoft.com/office/drawing/2014/main" val="3489204132"/>
                    </a:ext>
                  </a:extLst>
                </a:gridCol>
                <a:gridCol w="140525">
                  <a:extLst>
                    <a:ext uri="{9D8B030D-6E8A-4147-A177-3AD203B41FA5}">
                      <a16:colId xmlns:a16="http://schemas.microsoft.com/office/drawing/2014/main" val="2142442247"/>
                    </a:ext>
                  </a:extLst>
                </a:gridCol>
                <a:gridCol w="140525">
                  <a:extLst>
                    <a:ext uri="{9D8B030D-6E8A-4147-A177-3AD203B41FA5}">
                      <a16:colId xmlns:a16="http://schemas.microsoft.com/office/drawing/2014/main" val="245486901"/>
                    </a:ext>
                  </a:extLst>
                </a:gridCol>
                <a:gridCol w="140525">
                  <a:extLst>
                    <a:ext uri="{9D8B030D-6E8A-4147-A177-3AD203B41FA5}">
                      <a16:colId xmlns:a16="http://schemas.microsoft.com/office/drawing/2014/main" val="2087925038"/>
                    </a:ext>
                  </a:extLst>
                </a:gridCol>
                <a:gridCol w="140525">
                  <a:extLst>
                    <a:ext uri="{9D8B030D-6E8A-4147-A177-3AD203B41FA5}">
                      <a16:colId xmlns:a16="http://schemas.microsoft.com/office/drawing/2014/main" val="2339286531"/>
                    </a:ext>
                  </a:extLst>
                </a:gridCol>
                <a:gridCol w="140525">
                  <a:extLst>
                    <a:ext uri="{9D8B030D-6E8A-4147-A177-3AD203B41FA5}">
                      <a16:colId xmlns:a16="http://schemas.microsoft.com/office/drawing/2014/main" val="597547843"/>
                    </a:ext>
                  </a:extLst>
                </a:gridCol>
                <a:gridCol w="140525">
                  <a:extLst>
                    <a:ext uri="{9D8B030D-6E8A-4147-A177-3AD203B41FA5}">
                      <a16:colId xmlns:a16="http://schemas.microsoft.com/office/drawing/2014/main" val="554749056"/>
                    </a:ext>
                  </a:extLst>
                </a:gridCol>
                <a:gridCol w="140525">
                  <a:extLst>
                    <a:ext uri="{9D8B030D-6E8A-4147-A177-3AD203B41FA5}">
                      <a16:colId xmlns:a16="http://schemas.microsoft.com/office/drawing/2014/main" val="1194877524"/>
                    </a:ext>
                  </a:extLst>
                </a:gridCol>
                <a:gridCol w="140525">
                  <a:extLst>
                    <a:ext uri="{9D8B030D-6E8A-4147-A177-3AD203B41FA5}">
                      <a16:colId xmlns:a16="http://schemas.microsoft.com/office/drawing/2014/main" val="1386511005"/>
                    </a:ext>
                  </a:extLst>
                </a:gridCol>
                <a:gridCol w="140525">
                  <a:extLst>
                    <a:ext uri="{9D8B030D-6E8A-4147-A177-3AD203B41FA5}">
                      <a16:colId xmlns:a16="http://schemas.microsoft.com/office/drawing/2014/main" val="3279575444"/>
                    </a:ext>
                  </a:extLst>
                </a:gridCol>
                <a:gridCol w="140525">
                  <a:extLst>
                    <a:ext uri="{9D8B030D-6E8A-4147-A177-3AD203B41FA5}">
                      <a16:colId xmlns:a16="http://schemas.microsoft.com/office/drawing/2014/main" val="1509302041"/>
                    </a:ext>
                  </a:extLst>
                </a:gridCol>
                <a:gridCol w="140525">
                  <a:extLst>
                    <a:ext uri="{9D8B030D-6E8A-4147-A177-3AD203B41FA5}">
                      <a16:colId xmlns:a16="http://schemas.microsoft.com/office/drawing/2014/main" val="3522758699"/>
                    </a:ext>
                  </a:extLst>
                </a:gridCol>
                <a:gridCol w="140525">
                  <a:extLst>
                    <a:ext uri="{9D8B030D-6E8A-4147-A177-3AD203B41FA5}">
                      <a16:colId xmlns:a16="http://schemas.microsoft.com/office/drawing/2014/main" val="3687894810"/>
                    </a:ext>
                  </a:extLst>
                </a:gridCol>
                <a:gridCol w="140525">
                  <a:extLst>
                    <a:ext uri="{9D8B030D-6E8A-4147-A177-3AD203B41FA5}">
                      <a16:colId xmlns:a16="http://schemas.microsoft.com/office/drawing/2014/main" val="1173572102"/>
                    </a:ext>
                  </a:extLst>
                </a:gridCol>
                <a:gridCol w="140525">
                  <a:extLst>
                    <a:ext uri="{9D8B030D-6E8A-4147-A177-3AD203B41FA5}">
                      <a16:colId xmlns:a16="http://schemas.microsoft.com/office/drawing/2014/main" val="1039933568"/>
                    </a:ext>
                  </a:extLst>
                </a:gridCol>
                <a:gridCol w="140525">
                  <a:extLst>
                    <a:ext uri="{9D8B030D-6E8A-4147-A177-3AD203B41FA5}">
                      <a16:colId xmlns:a16="http://schemas.microsoft.com/office/drawing/2014/main" val="4060192085"/>
                    </a:ext>
                  </a:extLst>
                </a:gridCol>
                <a:gridCol w="140525">
                  <a:extLst>
                    <a:ext uri="{9D8B030D-6E8A-4147-A177-3AD203B41FA5}">
                      <a16:colId xmlns:a16="http://schemas.microsoft.com/office/drawing/2014/main" val="4267712199"/>
                    </a:ext>
                  </a:extLst>
                </a:gridCol>
                <a:gridCol w="140525">
                  <a:extLst>
                    <a:ext uri="{9D8B030D-6E8A-4147-A177-3AD203B41FA5}">
                      <a16:colId xmlns:a16="http://schemas.microsoft.com/office/drawing/2014/main" val="1297474652"/>
                    </a:ext>
                  </a:extLst>
                </a:gridCol>
                <a:gridCol w="140525">
                  <a:extLst>
                    <a:ext uri="{9D8B030D-6E8A-4147-A177-3AD203B41FA5}">
                      <a16:colId xmlns:a16="http://schemas.microsoft.com/office/drawing/2014/main" val="2571258321"/>
                    </a:ext>
                  </a:extLst>
                </a:gridCol>
                <a:gridCol w="140525">
                  <a:extLst>
                    <a:ext uri="{9D8B030D-6E8A-4147-A177-3AD203B41FA5}">
                      <a16:colId xmlns:a16="http://schemas.microsoft.com/office/drawing/2014/main" val="2210011595"/>
                    </a:ext>
                  </a:extLst>
                </a:gridCol>
                <a:gridCol w="140525">
                  <a:extLst>
                    <a:ext uri="{9D8B030D-6E8A-4147-A177-3AD203B41FA5}">
                      <a16:colId xmlns:a16="http://schemas.microsoft.com/office/drawing/2014/main" val="1401787104"/>
                    </a:ext>
                  </a:extLst>
                </a:gridCol>
                <a:gridCol w="140525">
                  <a:extLst>
                    <a:ext uri="{9D8B030D-6E8A-4147-A177-3AD203B41FA5}">
                      <a16:colId xmlns:a16="http://schemas.microsoft.com/office/drawing/2014/main" val="3325910651"/>
                    </a:ext>
                  </a:extLst>
                </a:gridCol>
                <a:gridCol w="140525">
                  <a:extLst>
                    <a:ext uri="{9D8B030D-6E8A-4147-A177-3AD203B41FA5}">
                      <a16:colId xmlns:a16="http://schemas.microsoft.com/office/drawing/2014/main" val="614453394"/>
                    </a:ext>
                  </a:extLst>
                </a:gridCol>
                <a:gridCol w="140525">
                  <a:extLst>
                    <a:ext uri="{9D8B030D-6E8A-4147-A177-3AD203B41FA5}">
                      <a16:colId xmlns:a16="http://schemas.microsoft.com/office/drawing/2014/main" val="1953503546"/>
                    </a:ext>
                  </a:extLst>
                </a:gridCol>
                <a:gridCol w="140525">
                  <a:extLst>
                    <a:ext uri="{9D8B030D-6E8A-4147-A177-3AD203B41FA5}">
                      <a16:colId xmlns:a16="http://schemas.microsoft.com/office/drawing/2014/main" val="4284498310"/>
                    </a:ext>
                  </a:extLst>
                </a:gridCol>
              </a:tblGrid>
              <a:tr h="302895">
                <a:tc>
                  <a:txBody>
                    <a:bodyPr/>
                    <a:lstStyle/>
                    <a:p>
                      <a:r>
                        <a:rPr lang="en-US" sz="800" dirty="0"/>
                        <a:t>Person</a:t>
                      </a:r>
                    </a:p>
                  </a:txBody>
                  <a:tcPr marL="51435" marR="51435" marT="25718" marB="25718" anchor="b">
                    <a:solidFill>
                      <a:schemeClr val="accent1"/>
                    </a:solidFill>
                  </a:tcPr>
                </a:tc>
                <a:tc gridSpan="12">
                  <a:txBody>
                    <a:bodyPr/>
                    <a:lstStyle/>
                    <a:p>
                      <a:r>
                        <a:rPr lang="en-US" sz="800" dirty="0"/>
                        <a:t>Jan 2016</a:t>
                      </a:r>
                    </a:p>
                  </a:txBody>
                  <a:tcPr marL="51435" marR="51435" marT="25718" marB="25718"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gridSpan="12">
                  <a:txBody>
                    <a:bodyPr/>
                    <a:lstStyle/>
                    <a:p>
                      <a:r>
                        <a:rPr lang="en-US" sz="800" dirty="0"/>
                        <a:t>Jan 2017</a:t>
                      </a:r>
                    </a:p>
                  </a:txBody>
                  <a:tcPr marL="51435" marR="51435" marT="25718" marB="25718"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gridSpan="12">
                  <a:txBody>
                    <a:bodyPr/>
                    <a:lstStyle/>
                    <a:p>
                      <a:r>
                        <a:rPr lang="en-US" sz="800" dirty="0"/>
                        <a:t>Jan 2018</a:t>
                      </a:r>
                    </a:p>
                  </a:txBody>
                  <a:tcPr marL="51435" marR="51435" marT="25718" marB="25718"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hMerge="1">
                  <a:txBody>
                    <a:bodyPr/>
                    <a:lstStyle/>
                    <a:p>
                      <a:endParaRPr lang="en-US" sz="1400" dirty="0"/>
                    </a:p>
                  </a:txBody>
                  <a:tcPr anchor="b">
                    <a:solidFill>
                      <a:schemeClr val="accent1"/>
                    </a:solidFill>
                  </a:tcPr>
                </a:tc>
                <a:tc gridSpan="2">
                  <a:txBody>
                    <a:bodyPr/>
                    <a:lstStyle/>
                    <a:p>
                      <a:r>
                        <a:rPr lang="en-US" sz="800" dirty="0"/>
                        <a:t>Jan 19</a:t>
                      </a:r>
                    </a:p>
                  </a:txBody>
                  <a:tcPr marL="51435" marR="51435" marT="25718" marB="25718" anchor="b">
                    <a:solidFill>
                      <a:schemeClr val="accent1"/>
                    </a:solidFill>
                  </a:tcPr>
                </a:tc>
                <a:tc hMerge="1">
                  <a:txBody>
                    <a:bodyPr/>
                    <a:lstStyle/>
                    <a:p>
                      <a:endParaRPr lang="en-US" sz="1400" dirty="0"/>
                    </a:p>
                  </a:txBody>
                  <a:tcPr anchor="b">
                    <a:solidFill>
                      <a:schemeClr val="accent1"/>
                    </a:solidFill>
                  </a:tcPr>
                </a:tc>
                <a:extLst>
                  <a:ext uri="{0D108BD9-81ED-4DB2-BD59-A6C34878D82A}">
                    <a16:rowId xmlns:a16="http://schemas.microsoft.com/office/drawing/2014/main" val="2494227805"/>
                  </a:ext>
                </a:extLst>
              </a:tr>
              <a:tr h="177165">
                <a:tc>
                  <a:txBody>
                    <a:bodyPr/>
                    <a:lstStyle/>
                    <a:p>
                      <a:r>
                        <a:rPr lang="en-US" sz="800" dirty="0"/>
                        <a:t>O-1</a:t>
                      </a:r>
                    </a:p>
                  </a:txBody>
                  <a:tcPr marL="51435" marR="51435" marT="25718" marB="25718"/>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extLst>
                  <a:ext uri="{0D108BD9-81ED-4DB2-BD59-A6C34878D82A}">
                    <a16:rowId xmlns:a16="http://schemas.microsoft.com/office/drawing/2014/main" val="2909232730"/>
                  </a:ext>
                </a:extLst>
              </a:tr>
              <a:tr h="177165">
                <a:tc>
                  <a:txBody>
                    <a:bodyPr/>
                    <a:lstStyle/>
                    <a:p>
                      <a:r>
                        <a:rPr lang="en-US" sz="800" dirty="0"/>
                        <a:t>O-2</a:t>
                      </a:r>
                    </a:p>
                  </a:txBody>
                  <a:tcPr marL="51435" marR="51435" marT="25718" marB="25718"/>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solidFill>
                      <a:srgbClr val="00B0F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chemeClr val="accent1">
                        <a:lumMod val="20000"/>
                        <a:lumOff val="80000"/>
                      </a:schemeClr>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extLst>
                  <a:ext uri="{0D108BD9-81ED-4DB2-BD59-A6C34878D82A}">
                    <a16:rowId xmlns:a16="http://schemas.microsoft.com/office/drawing/2014/main" val="2646420370"/>
                  </a:ext>
                </a:extLst>
              </a:tr>
              <a:tr h="177165">
                <a:tc>
                  <a:txBody>
                    <a:bodyPr/>
                    <a:lstStyle/>
                    <a:p>
                      <a:r>
                        <a:rPr lang="en-US" sz="800" dirty="0"/>
                        <a:t>O-3</a:t>
                      </a:r>
                    </a:p>
                  </a:txBody>
                  <a:tcPr marL="51435" marR="51435" marT="25718" marB="25718"/>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solidFill>
                      <a:srgbClr val="00B0F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extLst>
                  <a:ext uri="{0D108BD9-81ED-4DB2-BD59-A6C34878D82A}">
                    <a16:rowId xmlns:a16="http://schemas.microsoft.com/office/drawing/2014/main" val="1149198142"/>
                  </a:ext>
                </a:extLst>
              </a:tr>
              <a:tr h="177165">
                <a:tc>
                  <a:txBody>
                    <a:bodyPr/>
                    <a:lstStyle/>
                    <a:p>
                      <a:r>
                        <a:rPr lang="en-US" sz="800" dirty="0"/>
                        <a:t>O-4</a:t>
                      </a:r>
                    </a:p>
                  </a:txBody>
                  <a:tcPr marL="51435" marR="51435" marT="25718" marB="25718"/>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solidFill>
                      <a:srgbClr val="00B0F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extLst>
                  <a:ext uri="{0D108BD9-81ED-4DB2-BD59-A6C34878D82A}">
                    <a16:rowId xmlns:a16="http://schemas.microsoft.com/office/drawing/2014/main" val="2281047011"/>
                  </a:ext>
                </a:extLst>
              </a:tr>
              <a:tr h="177165">
                <a:tc>
                  <a:txBody>
                    <a:bodyPr/>
                    <a:lstStyle/>
                    <a:p>
                      <a:r>
                        <a:rPr lang="en-US" sz="800" dirty="0"/>
                        <a:t>O-5</a:t>
                      </a:r>
                    </a:p>
                  </a:txBody>
                  <a:tcPr marL="51435" marR="51435" marT="25718" marB="25718"/>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solidFill>
                      <a:srgbClr val="00B0F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lnB w="12700" cmpd="sng">
                      <a:noFill/>
                    </a:lnB>
                    <a:solidFill>
                      <a:srgbClr val="E9EDF4"/>
                    </a:solidFill>
                  </a:tcPr>
                </a:tc>
                <a:tc>
                  <a:txBody>
                    <a:bodyPr/>
                    <a:lstStyle/>
                    <a:p>
                      <a:endParaRPr lang="en-US" sz="800" dirty="0"/>
                    </a:p>
                  </a:txBody>
                  <a:tcPr marL="51435" marR="51435" marT="25718" marB="25718">
                    <a:lnB w="12700" cmpd="sng">
                      <a:noFill/>
                    </a:lnB>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extLst>
                  <a:ext uri="{0D108BD9-81ED-4DB2-BD59-A6C34878D82A}">
                    <a16:rowId xmlns:a16="http://schemas.microsoft.com/office/drawing/2014/main" val="783212240"/>
                  </a:ext>
                </a:extLst>
              </a:tr>
              <a:tr h="177165">
                <a:tc>
                  <a:txBody>
                    <a:bodyPr/>
                    <a:lstStyle/>
                    <a:p>
                      <a:r>
                        <a:rPr lang="en-US" sz="800" dirty="0"/>
                        <a:t>O-6</a:t>
                      </a:r>
                    </a:p>
                  </a:txBody>
                  <a:tcPr marL="51435" marR="51435" marT="25718" marB="25718"/>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lnR w="12700" cmpd="sng">
                      <a:noFill/>
                    </a:lnR>
                    <a:solidFill>
                      <a:schemeClr val="bg1"/>
                    </a:solidFill>
                  </a:tcPr>
                </a:tc>
                <a:tc>
                  <a:txBody>
                    <a:bodyPr/>
                    <a:lstStyle/>
                    <a:p>
                      <a:endParaRPr lang="en-US" sz="800" dirty="0"/>
                    </a:p>
                  </a:txBody>
                  <a:tcPr marL="51435" marR="51435" marT="25718" marB="25718">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800" dirty="0"/>
                    </a:p>
                  </a:txBody>
                  <a:tcPr marL="51435" marR="51435" marT="25718" marB="25718">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800" dirty="0"/>
                    </a:p>
                  </a:txBody>
                  <a:tcPr marL="51435" marR="51435" marT="25718" marB="25718">
                    <a:lnL w="12700" cmpd="sng">
                      <a:noFill/>
                    </a:lnL>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F660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FF6600"/>
                    </a:solidFill>
                  </a:tcPr>
                </a:tc>
                <a:extLst>
                  <a:ext uri="{0D108BD9-81ED-4DB2-BD59-A6C34878D82A}">
                    <a16:rowId xmlns:a16="http://schemas.microsoft.com/office/drawing/2014/main" val="2146948524"/>
                  </a:ext>
                </a:extLst>
              </a:tr>
              <a:tr h="177165">
                <a:tc>
                  <a:txBody>
                    <a:bodyPr/>
                    <a:lstStyle/>
                    <a:p>
                      <a:r>
                        <a:rPr lang="en-US" sz="800" dirty="0"/>
                        <a:t>O-7</a:t>
                      </a:r>
                    </a:p>
                  </a:txBody>
                  <a:tcPr marL="51435" marR="51435" marT="25718" marB="25718"/>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lnT w="12700" cmpd="sng">
                      <a:noFill/>
                    </a:lnT>
                    <a:solidFill>
                      <a:schemeClr val="bg1"/>
                    </a:solidFill>
                  </a:tcPr>
                </a:tc>
                <a:tc>
                  <a:txBody>
                    <a:bodyPr/>
                    <a:lstStyle/>
                    <a:p>
                      <a:endParaRPr lang="en-US" sz="800" dirty="0"/>
                    </a:p>
                  </a:txBody>
                  <a:tcPr marL="51435" marR="51435" marT="25718" marB="25718">
                    <a:lnT w="12700" cmpd="sng">
                      <a:noFill/>
                    </a:lnT>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solidFill>
                      <a:srgbClr val="00B0F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extLst>
                  <a:ext uri="{0D108BD9-81ED-4DB2-BD59-A6C34878D82A}">
                    <a16:rowId xmlns:a16="http://schemas.microsoft.com/office/drawing/2014/main" val="1286171100"/>
                  </a:ext>
                </a:extLst>
              </a:tr>
              <a:tr h="177165">
                <a:tc>
                  <a:txBody>
                    <a:bodyPr/>
                    <a:lstStyle/>
                    <a:p>
                      <a:r>
                        <a:rPr lang="en-US" sz="800" dirty="0"/>
                        <a:t>N-1</a:t>
                      </a:r>
                    </a:p>
                  </a:txBody>
                  <a:tcPr marL="51435" marR="51435" marT="25718" marB="25718"/>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solidFill>
                      <a:srgbClr val="00B0F0"/>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F6D5B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extLst>
                  <a:ext uri="{0D108BD9-81ED-4DB2-BD59-A6C34878D82A}">
                    <a16:rowId xmlns:a16="http://schemas.microsoft.com/office/drawing/2014/main" val="1157377091"/>
                  </a:ext>
                </a:extLst>
              </a:tr>
              <a:tr h="177165">
                <a:tc>
                  <a:txBody>
                    <a:bodyPr/>
                    <a:lstStyle/>
                    <a:p>
                      <a:r>
                        <a:rPr lang="en-US" sz="800" dirty="0"/>
                        <a:t>N-2</a:t>
                      </a:r>
                    </a:p>
                  </a:txBody>
                  <a:tcPr marL="51435" marR="51435" marT="25718" marB="25718"/>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noFill/>
                  </a:tcPr>
                </a:tc>
                <a:tc>
                  <a:txBody>
                    <a:bodyPr/>
                    <a:lstStyle/>
                    <a:p>
                      <a:endParaRPr lang="en-US" sz="800" dirty="0"/>
                    </a:p>
                  </a:txBody>
                  <a:tcPr marL="51435" marR="51435" marT="25718" marB="25718">
                    <a:solidFill>
                      <a:srgbClr val="00B0F0"/>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tc>
                  <a:txBody>
                    <a:bodyPr/>
                    <a:lstStyle/>
                    <a:p>
                      <a:endParaRPr lang="en-US" sz="800" dirty="0"/>
                    </a:p>
                  </a:txBody>
                  <a:tcPr marL="51435" marR="51435" marT="25718" marB="25718">
                    <a:solidFill>
                      <a:srgbClr val="E9EDF4"/>
                    </a:solidFill>
                  </a:tcPr>
                </a:tc>
                <a:extLst>
                  <a:ext uri="{0D108BD9-81ED-4DB2-BD59-A6C34878D82A}">
                    <a16:rowId xmlns:a16="http://schemas.microsoft.com/office/drawing/2014/main" val="3880054681"/>
                  </a:ext>
                </a:extLst>
              </a:tr>
            </a:tbl>
          </a:graphicData>
        </a:graphic>
      </p:graphicFrame>
      <p:sp>
        <p:nvSpPr>
          <p:cNvPr id="5" name="TextBox 4">
            <a:extLst>
              <a:ext uri="{FF2B5EF4-FFF2-40B4-BE49-F238E27FC236}">
                <a16:creationId xmlns:a16="http://schemas.microsoft.com/office/drawing/2014/main" id="{44B1041C-2F97-4B42-90C3-A848A5487E7F}"/>
              </a:ext>
            </a:extLst>
          </p:cNvPr>
          <p:cNvSpPr txBox="1"/>
          <p:nvPr/>
        </p:nvSpPr>
        <p:spPr>
          <a:xfrm>
            <a:off x="8438045" y="3414409"/>
            <a:ext cx="755594" cy="338554"/>
          </a:xfrm>
          <a:prstGeom prst="rect">
            <a:avLst/>
          </a:prstGeom>
          <a:noFill/>
        </p:spPr>
        <p:txBody>
          <a:bodyPr wrap="square" rtlCol="0">
            <a:spAutoFit/>
          </a:bodyPr>
          <a:lstStyle/>
          <a:p>
            <a:pPr defTabSz="685800"/>
            <a:r>
              <a:rPr lang="en-US" sz="800" dirty="0">
                <a:solidFill>
                  <a:prstClr val="black"/>
                </a:solidFill>
              </a:rPr>
              <a:t>Deceased </a:t>
            </a:r>
          </a:p>
          <a:p>
            <a:pPr defTabSz="685800"/>
            <a:r>
              <a:rPr lang="en-US" sz="800" dirty="0">
                <a:solidFill>
                  <a:prstClr val="black"/>
                </a:solidFill>
              </a:rPr>
              <a:t>March 2019</a:t>
            </a:r>
          </a:p>
        </p:txBody>
      </p:sp>
      <p:sp>
        <p:nvSpPr>
          <p:cNvPr id="22" name="Title 17">
            <a:extLst>
              <a:ext uri="{FF2B5EF4-FFF2-40B4-BE49-F238E27FC236}">
                <a16:creationId xmlns:a16="http://schemas.microsoft.com/office/drawing/2014/main" id="{D1C2E9EF-7277-44B0-A5B9-D6E46FDED8EE}"/>
              </a:ext>
            </a:extLst>
          </p:cNvPr>
          <p:cNvSpPr txBox="1">
            <a:spLocks/>
          </p:cNvSpPr>
          <p:nvPr/>
        </p:nvSpPr>
        <p:spPr bwMode="auto">
          <a:xfrm>
            <a:off x="2691320" y="1591196"/>
            <a:ext cx="6200392" cy="153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685800"/>
            <a:endParaRPr lang="en-US" sz="2700" dirty="0">
              <a:solidFill>
                <a:prstClr val="black"/>
              </a:solidFill>
              <a:latin typeface="Aptos Display" panose="02110004020202020204"/>
            </a:endParaRPr>
          </a:p>
          <a:p>
            <a:pPr algn="l" defTabSz="685800"/>
            <a:r>
              <a:rPr lang="en-US" sz="1800" dirty="0">
                <a:solidFill>
                  <a:prstClr val="black"/>
                </a:solidFill>
                <a:latin typeface="Aptos Display" panose="02110004020202020204"/>
              </a:rPr>
              <a:t>                                                                                                                         </a:t>
            </a:r>
          </a:p>
          <a:p>
            <a:pPr defTabSz="685800"/>
            <a:r>
              <a:rPr lang="en-US" sz="1800" dirty="0">
                <a:solidFill>
                  <a:srgbClr val="002060"/>
                </a:solidFill>
                <a:latin typeface="+mn-lt"/>
              </a:rPr>
              <a:t>Viral suppression by month</a:t>
            </a:r>
          </a:p>
          <a:p>
            <a:pPr defTabSz="685800"/>
            <a:r>
              <a:rPr lang="en-US" sz="1800" dirty="0">
                <a:solidFill>
                  <a:srgbClr val="002060"/>
                </a:solidFill>
                <a:latin typeface="+mn-lt"/>
              </a:rPr>
              <a:t>HIV outbreak investigation cases, Western NC, Jan 2018-Feb 2019</a:t>
            </a:r>
          </a:p>
        </p:txBody>
      </p:sp>
      <p:sp>
        <p:nvSpPr>
          <p:cNvPr id="23" name="TextBox 22">
            <a:extLst>
              <a:ext uri="{FF2B5EF4-FFF2-40B4-BE49-F238E27FC236}">
                <a16:creationId xmlns:a16="http://schemas.microsoft.com/office/drawing/2014/main" id="{E40D6FD8-C987-4851-B941-2ED71261F766}"/>
              </a:ext>
            </a:extLst>
          </p:cNvPr>
          <p:cNvSpPr txBox="1"/>
          <p:nvPr/>
        </p:nvSpPr>
        <p:spPr>
          <a:xfrm>
            <a:off x="4050602" y="6095828"/>
            <a:ext cx="2657475" cy="213585"/>
          </a:xfrm>
          <a:prstGeom prst="rect">
            <a:avLst/>
          </a:prstGeom>
          <a:noFill/>
        </p:spPr>
        <p:txBody>
          <a:bodyPr wrap="square" rtlCol="0">
            <a:spAutoFit/>
          </a:bodyPr>
          <a:lstStyle/>
          <a:p>
            <a:pPr defTabSz="685800">
              <a:defRPr/>
            </a:pPr>
            <a:r>
              <a:rPr lang="en-US" sz="788" dirty="0">
                <a:solidFill>
                  <a:prstClr val="black"/>
                </a:solidFill>
                <a:latin typeface="Avenir Next Cyr W04 Light" panose="020B0403020202020204" pitchFamily="34" charset="0"/>
              </a:rPr>
              <a:t>In care and suppressed</a:t>
            </a:r>
          </a:p>
        </p:txBody>
      </p:sp>
      <p:sp>
        <p:nvSpPr>
          <p:cNvPr id="24" name="TextBox 23">
            <a:extLst>
              <a:ext uri="{FF2B5EF4-FFF2-40B4-BE49-F238E27FC236}">
                <a16:creationId xmlns:a16="http://schemas.microsoft.com/office/drawing/2014/main" id="{62F5970E-2157-4CA1-9463-D7B66339ADE3}"/>
              </a:ext>
            </a:extLst>
          </p:cNvPr>
          <p:cNvSpPr txBox="1"/>
          <p:nvPr/>
        </p:nvSpPr>
        <p:spPr>
          <a:xfrm>
            <a:off x="4050602" y="5739652"/>
            <a:ext cx="2185335" cy="213585"/>
          </a:xfrm>
          <a:prstGeom prst="rect">
            <a:avLst/>
          </a:prstGeom>
          <a:noFill/>
        </p:spPr>
        <p:txBody>
          <a:bodyPr wrap="square" rtlCol="0">
            <a:spAutoFit/>
          </a:bodyPr>
          <a:lstStyle/>
          <a:p>
            <a:pPr defTabSz="685800">
              <a:defRPr/>
            </a:pPr>
            <a:r>
              <a:rPr lang="en-US" sz="788" dirty="0">
                <a:solidFill>
                  <a:prstClr val="black"/>
                </a:solidFill>
                <a:latin typeface="Avenir Next Cyr W04 Light" panose="020B0403020202020204" pitchFamily="34" charset="0"/>
              </a:rPr>
              <a:t>In care but not suppressed</a:t>
            </a:r>
          </a:p>
        </p:txBody>
      </p:sp>
      <p:sp>
        <p:nvSpPr>
          <p:cNvPr id="25" name="TextBox 24">
            <a:extLst>
              <a:ext uri="{FF2B5EF4-FFF2-40B4-BE49-F238E27FC236}">
                <a16:creationId xmlns:a16="http://schemas.microsoft.com/office/drawing/2014/main" id="{A70626E0-57FB-47FE-A543-24EBD3C380CF}"/>
              </a:ext>
            </a:extLst>
          </p:cNvPr>
          <p:cNvSpPr txBox="1"/>
          <p:nvPr/>
        </p:nvSpPr>
        <p:spPr>
          <a:xfrm>
            <a:off x="4050602" y="5379581"/>
            <a:ext cx="2926334" cy="213585"/>
          </a:xfrm>
          <a:prstGeom prst="rect">
            <a:avLst/>
          </a:prstGeom>
          <a:noFill/>
        </p:spPr>
        <p:txBody>
          <a:bodyPr wrap="square" rtlCol="0">
            <a:spAutoFit/>
          </a:bodyPr>
          <a:lstStyle/>
          <a:p>
            <a:pPr defTabSz="685800">
              <a:defRPr/>
            </a:pPr>
            <a:r>
              <a:rPr lang="en-US" sz="788" dirty="0">
                <a:solidFill>
                  <a:prstClr val="black"/>
                </a:solidFill>
                <a:latin typeface="Avenir Next Cyr W04 Light" panose="020B0403020202020204" pitchFamily="34" charset="0"/>
              </a:rPr>
              <a:t>No evidence of care; presumed not virally suppressed</a:t>
            </a:r>
          </a:p>
        </p:txBody>
      </p:sp>
      <p:sp>
        <p:nvSpPr>
          <p:cNvPr id="28" name="Oval 27">
            <a:extLst>
              <a:ext uri="{FF2B5EF4-FFF2-40B4-BE49-F238E27FC236}">
                <a16:creationId xmlns:a16="http://schemas.microsoft.com/office/drawing/2014/main" id="{8379DD44-CF86-4D1A-8D9F-34E07E01E0E1}"/>
              </a:ext>
            </a:extLst>
          </p:cNvPr>
          <p:cNvSpPr/>
          <p:nvPr/>
        </p:nvSpPr>
        <p:spPr>
          <a:xfrm>
            <a:off x="3859301" y="5760720"/>
            <a:ext cx="171450" cy="171450"/>
          </a:xfrm>
          <a:prstGeom prst="ellipse">
            <a:avLst/>
          </a:prstGeom>
          <a:solidFill>
            <a:srgbClr val="F6D5B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675" dirty="0">
              <a:solidFill>
                <a:prstClr val="black">
                  <a:lumMod val="75000"/>
                  <a:lumOff val="25000"/>
                </a:prstClr>
              </a:solidFill>
              <a:latin typeface="Avenir Next Cyr W04 Light" panose="020B0403020202020204" pitchFamily="34" charset="0"/>
            </a:endParaRPr>
          </a:p>
        </p:txBody>
      </p:sp>
      <p:sp>
        <p:nvSpPr>
          <p:cNvPr id="33" name="Oval 32">
            <a:extLst>
              <a:ext uri="{FF2B5EF4-FFF2-40B4-BE49-F238E27FC236}">
                <a16:creationId xmlns:a16="http://schemas.microsoft.com/office/drawing/2014/main" id="{B42B4FD3-B779-414A-A309-FA171589E0D7}"/>
              </a:ext>
            </a:extLst>
          </p:cNvPr>
          <p:cNvSpPr/>
          <p:nvPr/>
        </p:nvSpPr>
        <p:spPr>
          <a:xfrm>
            <a:off x="3861503" y="6095828"/>
            <a:ext cx="171450" cy="171450"/>
          </a:xfrm>
          <a:prstGeom prst="ellipse">
            <a:avLst/>
          </a:prstGeom>
          <a:solidFill>
            <a:srgbClr val="E9ED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675" dirty="0">
              <a:solidFill>
                <a:prstClr val="black">
                  <a:lumMod val="75000"/>
                  <a:lumOff val="25000"/>
                </a:prstClr>
              </a:solidFill>
              <a:latin typeface="Avenir Next Cyr W04 Light" panose="020B0403020202020204" pitchFamily="34" charset="0"/>
            </a:endParaRPr>
          </a:p>
        </p:txBody>
      </p:sp>
      <p:sp>
        <p:nvSpPr>
          <p:cNvPr id="34" name="Oval 33">
            <a:extLst>
              <a:ext uri="{FF2B5EF4-FFF2-40B4-BE49-F238E27FC236}">
                <a16:creationId xmlns:a16="http://schemas.microsoft.com/office/drawing/2014/main" id="{3D30C153-764E-4CD1-BB49-6CCFAC4F675F}"/>
              </a:ext>
            </a:extLst>
          </p:cNvPr>
          <p:cNvSpPr/>
          <p:nvPr/>
        </p:nvSpPr>
        <p:spPr>
          <a:xfrm>
            <a:off x="3859301" y="5421716"/>
            <a:ext cx="171450" cy="171450"/>
          </a:xfrm>
          <a:prstGeom prst="ellipse">
            <a:avLst/>
          </a:prstGeom>
          <a:solidFill>
            <a:srgbClr val="FF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675" dirty="0">
              <a:solidFill>
                <a:prstClr val="black">
                  <a:lumMod val="75000"/>
                  <a:lumOff val="25000"/>
                </a:prstClr>
              </a:solidFill>
              <a:latin typeface="Avenir Next Cyr W04 Light" panose="020B0403020202020204" pitchFamily="34" charset="0"/>
            </a:endParaRPr>
          </a:p>
        </p:txBody>
      </p:sp>
      <p:sp>
        <p:nvSpPr>
          <p:cNvPr id="2" name="Rectangle 1">
            <a:extLst>
              <a:ext uri="{FF2B5EF4-FFF2-40B4-BE49-F238E27FC236}">
                <a16:creationId xmlns:a16="http://schemas.microsoft.com/office/drawing/2014/main" id="{7A281E8E-E1E2-4F94-92FD-F48BFEB4EA9B}"/>
              </a:ext>
            </a:extLst>
          </p:cNvPr>
          <p:cNvSpPr/>
          <p:nvPr/>
        </p:nvSpPr>
        <p:spPr>
          <a:xfrm>
            <a:off x="6976936" y="5400648"/>
            <a:ext cx="171450" cy="1714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12" name="TextBox 11">
            <a:extLst>
              <a:ext uri="{FF2B5EF4-FFF2-40B4-BE49-F238E27FC236}">
                <a16:creationId xmlns:a16="http://schemas.microsoft.com/office/drawing/2014/main" id="{EABB2550-09B8-4E2C-A645-12C5E0A1370C}"/>
              </a:ext>
            </a:extLst>
          </p:cNvPr>
          <p:cNvSpPr txBox="1"/>
          <p:nvPr/>
        </p:nvSpPr>
        <p:spPr>
          <a:xfrm>
            <a:off x="7234282" y="5358513"/>
            <a:ext cx="2926334" cy="213585"/>
          </a:xfrm>
          <a:prstGeom prst="rect">
            <a:avLst/>
          </a:prstGeom>
          <a:noFill/>
        </p:spPr>
        <p:txBody>
          <a:bodyPr wrap="square" rtlCol="0">
            <a:spAutoFit/>
          </a:bodyPr>
          <a:lstStyle/>
          <a:p>
            <a:pPr defTabSz="685800">
              <a:defRPr/>
            </a:pPr>
            <a:r>
              <a:rPr lang="en-US" sz="788" dirty="0">
                <a:solidFill>
                  <a:prstClr val="black"/>
                </a:solidFill>
                <a:latin typeface="Avenir Next Cyr W04 Light" panose="020B0403020202020204" pitchFamily="34" charset="0"/>
              </a:rPr>
              <a:t>Month of diagnosis</a:t>
            </a:r>
          </a:p>
        </p:txBody>
      </p:sp>
      <p:sp>
        <p:nvSpPr>
          <p:cNvPr id="6" name="TextBox 5">
            <a:extLst>
              <a:ext uri="{FF2B5EF4-FFF2-40B4-BE49-F238E27FC236}">
                <a16:creationId xmlns:a16="http://schemas.microsoft.com/office/drawing/2014/main" id="{0CA7CD0F-232D-AD7A-8572-618401F1D511}"/>
              </a:ext>
            </a:extLst>
          </p:cNvPr>
          <p:cNvSpPr txBox="1"/>
          <p:nvPr/>
        </p:nvSpPr>
        <p:spPr>
          <a:xfrm>
            <a:off x="164419" y="2558541"/>
            <a:ext cx="2465438" cy="3785652"/>
          </a:xfrm>
          <a:prstGeom prst="rect">
            <a:avLst/>
          </a:prstGeom>
          <a:noFill/>
        </p:spPr>
        <p:txBody>
          <a:bodyPr wrap="square" rtlCol="0">
            <a:spAutoFit/>
          </a:bodyPr>
          <a:lstStyle/>
          <a:p>
            <a:pPr defTabSz="685800"/>
            <a:r>
              <a:rPr lang="en-US" sz="1600" dirty="0">
                <a:solidFill>
                  <a:srgbClr val="002060"/>
                </a:solidFill>
              </a:rPr>
              <a:t>Testing and care services offered to a group of drug use partners following an increase in HIV</a:t>
            </a:r>
          </a:p>
          <a:p>
            <a:pPr defTabSz="685800"/>
            <a:endParaRPr lang="en-US" sz="1600" dirty="0">
              <a:solidFill>
                <a:srgbClr val="002060"/>
              </a:solidFill>
            </a:endParaRPr>
          </a:p>
          <a:p>
            <a:pPr defTabSz="685800"/>
            <a:r>
              <a:rPr lang="en-US" sz="1600" dirty="0">
                <a:solidFill>
                  <a:srgbClr val="002060"/>
                </a:solidFill>
              </a:rPr>
              <a:t>After offering testing and care services to 65 people:</a:t>
            </a:r>
          </a:p>
          <a:p>
            <a:pPr defTabSz="685800"/>
            <a:endParaRPr lang="en-US" sz="1600" dirty="0">
              <a:solidFill>
                <a:srgbClr val="002060"/>
              </a:solidFill>
            </a:endParaRPr>
          </a:p>
          <a:p>
            <a:pPr defTabSz="685800"/>
            <a:r>
              <a:rPr lang="en-US" sz="1600" dirty="0">
                <a:solidFill>
                  <a:srgbClr val="002060"/>
                </a:solidFill>
              </a:rPr>
              <a:t>13 people tested positive for hepatitis C</a:t>
            </a:r>
          </a:p>
          <a:p>
            <a:pPr defTabSz="685800"/>
            <a:endParaRPr lang="en-US" sz="1600" dirty="0">
              <a:solidFill>
                <a:srgbClr val="002060"/>
              </a:solidFill>
            </a:endParaRPr>
          </a:p>
          <a:p>
            <a:pPr defTabSz="685800"/>
            <a:r>
              <a:rPr lang="en-US" sz="1600" dirty="0">
                <a:solidFill>
                  <a:srgbClr val="002060"/>
                </a:solidFill>
              </a:rPr>
              <a:t>2 people tested positive for HIV</a:t>
            </a:r>
          </a:p>
        </p:txBody>
      </p:sp>
      <p:sp>
        <p:nvSpPr>
          <p:cNvPr id="3" name="Title 2">
            <a:extLst>
              <a:ext uri="{FF2B5EF4-FFF2-40B4-BE49-F238E27FC236}">
                <a16:creationId xmlns:a16="http://schemas.microsoft.com/office/drawing/2014/main" id="{E24E95D6-2033-C39F-DECF-86B48C69AA6A}"/>
              </a:ext>
            </a:extLst>
          </p:cNvPr>
          <p:cNvSpPr>
            <a:spLocks noGrp="1"/>
          </p:cNvSpPr>
          <p:nvPr>
            <p:ph type="title"/>
          </p:nvPr>
        </p:nvSpPr>
        <p:spPr>
          <a:xfrm>
            <a:off x="328158" y="1188720"/>
            <a:ext cx="8563554" cy="548640"/>
          </a:xfrm>
        </p:spPr>
        <p:txBody>
          <a:bodyPr/>
          <a:lstStyle/>
          <a:p>
            <a:r>
              <a:rPr lang="en-US" sz="2800" dirty="0">
                <a:latin typeface="+mn-lt"/>
              </a:rPr>
              <a:t>SSPs as support for treatment: HIV controlled by treatment among people who inject drugs</a:t>
            </a:r>
          </a:p>
        </p:txBody>
      </p:sp>
    </p:spTree>
    <p:extLst>
      <p:ext uri="{BB962C8B-B14F-4D97-AF65-F5344CB8AC3E}">
        <p14:creationId xmlns:p14="http://schemas.microsoft.com/office/powerpoint/2010/main" val="2611457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5726E-4EA8-5EE3-8194-0A6AAE321F50}"/>
              </a:ext>
            </a:extLst>
          </p:cNvPr>
          <p:cNvSpPr>
            <a:spLocks noGrp="1"/>
          </p:cNvSpPr>
          <p:nvPr>
            <p:ph type="body" sz="quarter" idx="10"/>
          </p:nvPr>
        </p:nvSpPr>
        <p:spPr/>
        <p:txBody>
          <a:bodyPr/>
          <a:lstStyle/>
          <a:p>
            <a:r>
              <a:rPr lang="en-US" sz="6000" dirty="0"/>
              <a:t>Example: Hepatitis A</a:t>
            </a:r>
          </a:p>
        </p:txBody>
      </p:sp>
    </p:spTree>
    <p:extLst>
      <p:ext uri="{BB962C8B-B14F-4D97-AF65-F5344CB8AC3E}">
        <p14:creationId xmlns:p14="http://schemas.microsoft.com/office/powerpoint/2010/main" val="3844724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96F01B-32FB-F865-F85F-E2C671F13AC4}"/>
              </a:ext>
            </a:extLst>
          </p:cNvPr>
          <p:cNvSpPr>
            <a:spLocks noGrp="1"/>
          </p:cNvSpPr>
          <p:nvPr>
            <p:ph type="body" sz="quarter" idx="10"/>
          </p:nvPr>
        </p:nvSpPr>
        <p:spPr>
          <a:xfrm>
            <a:off x="1280160" y="1097279"/>
            <a:ext cx="6766560" cy="5511043"/>
          </a:xfrm>
        </p:spPr>
        <p:txBody>
          <a:bodyPr>
            <a:normAutofit fontScale="40000" lnSpcReduction="20000"/>
          </a:bodyPr>
          <a:lstStyle/>
          <a:p>
            <a:pPr>
              <a:lnSpc>
                <a:spcPct val="120000"/>
              </a:lnSpc>
            </a:pPr>
            <a:r>
              <a:rPr lang="en-US" sz="3400" b="0" dirty="0"/>
              <a:t>2018-2020: Nationwide Hep A outbreak with highest rates of infection among </a:t>
            </a:r>
          </a:p>
          <a:p>
            <a:pPr lvl="1">
              <a:lnSpc>
                <a:spcPct val="120000"/>
              </a:lnSpc>
            </a:pPr>
            <a:r>
              <a:rPr lang="en-US" sz="3400" b="0" dirty="0"/>
              <a:t>People who inject drugs</a:t>
            </a:r>
            <a:endParaRPr lang="en-US" sz="3400" dirty="0"/>
          </a:p>
          <a:p>
            <a:pPr lvl="1">
              <a:lnSpc>
                <a:spcPct val="120000"/>
              </a:lnSpc>
            </a:pPr>
            <a:r>
              <a:rPr lang="en-US" sz="3400" b="0" dirty="0"/>
              <a:t>People experiencing homelessness</a:t>
            </a:r>
          </a:p>
          <a:p>
            <a:pPr lvl="1">
              <a:lnSpc>
                <a:spcPct val="120000"/>
              </a:lnSpc>
            </a:pPr>
            <a:r>
              <a:rPr lang="en-US" sz="3400" b="0" dirty="0"/>
              <a:t>Men reporting sex with men </a:t>
            </a:r>
          </a:p>
          <a:p>
            <a:pPr marL="171450" indent="-171450" defTabSz="685800">
              <a:lnSpc>
                <a:spcPct val="120000"/>
              </a:lnSpc>
              <a:spcBef>
                <a:spcPts val="750"/>
              </a:spcBef>
            </a:pPr>
            <a:r>
              <a:rPr lang="en-US" sz="3400" b="0" dirty="0">
                <a:solidFill>
                  <a:srgbClr val="002060"/>
                </a:solidFill>
              </a:rPr>
              <a:t>August 2018: </a:t>
            </a:r>
          </a:p>
          <a:p>
            <a:pPr marL="514350" lvl="1" indent="-171450" defTabSz="685800">
              <a:spcBef>
                <a:spcPts val="375"/>
              </a:spcBef>
            </a:pPr>
            <a:r>
              <a:rPr lang="en-US" sz="3400" b="0" dirty="0">
                <a:solidFill>
                  <a:srgbClr val="002060"/>
                </a:solidFill>
              </a:rPr>
              <a:t>NC Immunization Program authorized use of state-supplied adult Hep A vaccine by</a:t>
            </a:r>
          </a:p>
          <a:p>
            <a:pPr marL="342900" lvl="1" indent="0" defTabSz="685800">
              <a:spcBef>
                <a:spcPts val="375"/>
              </a:spcBef>
              <a:buNone/>
            </a:pPr>
            <a:r>
              <a:rPr lang="en-US" sz="3400" b="0" dirty="0">
                <a:solidFill>
                  <a:srgbClr val="002060"/>
                </a:solidFill>
              </a:rPr>
              <a:t>     LHDs to include individuals in any of the three high-risk categories. </a:t>
            </a:r>
          </a:p>
          <a:p>
            <a:pPr marL="514350" lvl="1" indent="-171450" defTabSz="685800">
              <a:spcBef>
                <a:spcPts val="375"/>
              </a:spcBef>
            </a:pPr>
            <a:r>
              <a:rPr lang="en-US" sz="3400" b="0" dirty="0">
                <a:solidFill>
                  <a:srgbClr val="002060"/>
                </a:solidFill>
              </a:rPr>
              <a:t>Off-site outreach was highly encouraged to reach these vulnerable populations. </a:t>
            </a:r>
          </a:p>
          <a:p>
            <a:pPr marL="171450" indent="-171450" defTabSz="685800">
              <a:spcBef>
                <a:spcPts val="750"/>
              </a:spcBef>
            </a:pPr>
            <a:r>
              <a:rPr lang="en-US" sz="3400" b="0" dirty="0">
                <a:solidFill>
                  <a:srgbClr val="002060"/>
                </a:solidFill>
              </a:rPr>
              <a:t>SSP vaccination services require partnership with the LHD if using </a:t>
            </a:r>
            <a:r>
              <a:rPr lang="en-US" sz="3400" b="0" u="sng" dirty="0">
                <a:solidFill>
                  <a:srgbClr val="002060"/>
                </a:solidFill>
              </a:rPr>
              <a:t>state-supplied</a:t>
            </a:r>
            <a:r>
              <a:rPr lang="en-US" sz="3400" b="0" dirty="0">
                <a:solidFill>
                  <a:srgbClr val="002060"/>
                </a:solidFill>
              </a:rPr>
              <a:t> vaccine. </a:t>
            </a:r>
          </a:p>
          <a:p>
            <a:pPr marL="0" indent="0" defTabSz="685800">
              <a:spcBef>
                <a:spcPts val="750"/>
              </a:spcBef>
              <a:buNone/>
            </a:pPr>
            <a:r>
              <a:rPr lang="en-US" sz="3400" b="0" dirty="0">
                <a:solidFill>
                  <a:srgbClr val="002060"/>
                </a:solidFill>
              </a:rPr>
              <a:t>   Including </a:t>
            </a:r>
          </a:p>
          <a:p>
            <a:pPr marL="514350" lvl="1" indent="-171450" defTabSz="685800">
              <a:spcBef>
                <a:spcPts val="375"/>
              </a:spcBef>
            </a:pPr>
            <a:r>
              <a:rPr lang="en-US" sz="3400" b="0" dirty="0">
                <a:solidFill>
                  <a:srgbClr val="002060"/>
                </a:solidFill>
              </a:rPr>
              <a:t>Adherence to CDC vaccine storage and handling guidelines </a:t>
            </a:r>
          </a:p>
          <a:p>
            <a:pPr marL="514350" lvl="1" indent="-171450" defTabSz="685800">
              <a:spcBef>
                <a:spcPts val="375"/>
              </a:spcBef>
            </a:pPr>
            <a:r>
              <a:rPr lang="en-US" sz="3400" b="0" dirty="0">
                <a:solidFill>
                  <a:srgbClr val="002060"/>
                </a:solidFill>
              </a:rPr>
              <a:t>Vaccination Standing Order in accordance with ACIP recommendation</a:t>
            </a:r>
          </a:p>
          <a:p>
            <a:pPr marL="514350" lvl="1" indent="-171450" defTabSz="685800">
              <a:spcBef>
                <a:spcPts val="375"/>
              </a:spcBef>
            </a:pPr>
            <a:r>
              <a:rPr lang="en-US" sz="3400" b="0" dirty="0">
                <a:solidFill>
                  <a:srgbClr val="002060"/>
                </a:solidFill>
              </a:rPr>
              <a:t>Providing federally-required vaccine information statements (VIS) to persons interested in being immunized</a:t>
            </a:r>
          </a:p>
          <a:p>
            <a:pPr marL="514350" lvl="1" indent="-171450" defTabSz="685800">
              <a:spcBef>
                <a:spcPts val="375"/>
              </a:spcBef>
            </a:pPr>
            <a:r>
              <a:rPr lang="en-US" sz="3400" b="0" dirty="0">
                <a:solidFill>
                  <a:srgbClr val="002060"/>
                </a:solidFill>
              </a:rPr>
              <a:t>Documentation in the North Carolina Immunization Registry (NCIR) within 24 hours of administration</a:t>
            </a:r>
          </a:p>
          <a:p>
            <a:pPr marL="176213" lvl="1" indent="0" defTabSz="685800">
              <a:spcBef>
                <a:spcPts val="375"/>
              </a:spcBef>
              <a:buNone/>
            </a:pPr>
            <a:r>
              <a:rPr lang="en-US" sz="3400" b="0" dirty="0">
                <a:solidFill>
                  <a:srgbClr val="002060"/>
                </a:solidFill>
              </a:rPr>
              <a:t>Close collaboration with LHD can help support these requirements</a:t>
            </a:r>
          </a:p>
          <a:p>
            <a:pPr marL="171450" indent="-171450" defTabSz="685800">
              <a:spcBef>
                <a:spcPts val="750"/>
              </a:spcBef>
            </a:pPr>
            <a:r>
              <a:rPr lang="en-US" sz="3400" b="0" dirty="0">
                <a:solidFill>
                  <a:srgbClr val="002060"/>
                </a:solidFill>
              </a:rPr>
              <a:t>Buncombe County Health and Human Services partnered with their opioid response/needle exchange program to establish weekly vaccination clinics at a local community center and monthly clinics at the LHD Syringe Exchange</a:t>
            </a:r>
          </a:p>
          <a:p>
            <a:pPr lvl="1"/>
            <a:endParaRPr lang="en-US" b="0" dirty="0"/>
          </a:p>
          <a:p>
            <a:endParaRPr lang="en-US" sz="1650" dirty="0"/>
          </a:p>
        </p:txBody>
      </p:sp>
      <p:sp>
        <p:nvSpPr>
          <p:cNvPr id="4" name="Title 3">
            <a:extLst>
              <a:ext uri="{FF2B5EF4-FFF2-40B4-BE49-F238E27FC236}">
                <a16:creationId xmlns:a16="http://schemas.microsoft.com/office/drawing/2014/main" id="{9DA4AAF6-5ACA-D2EF-E7A8-26D4C3E9604D}"/>
              </a:ext>
            </a:extLst>
          </p:cNvPr>
          <p:cNvSpPr>
            <a:spLocks noGrp="1"/>
          </p:cNvSpPr>
          <p:nvPr>
            <p:ph type="title"/>
          </p:nvPr>
        </p:nvSpPr>
        <p:spPr>
          <a:xfrm>
            <a:off x="1280160" y="365760"/>
            <a:ext cx="7537836" cy="548640"/>
          </a:xfrm>
        </p:spPr>
        <p:txBody>
          <a:bodyPr>
            <a:noAutofit/>
          </a:bodyPr>
          <a:lstStyle/>
          <a:p>
            <a:r>
              <a:rPr lang="en-US" sz="3200" dirty="0"/>
              <a:t>SSPs as Vaccination Partners</a:t>
            </a:r>
          </a:p>
        </p:txBody>
      </p:sp>
      <p:grpSp>
        <p:nvGrpSpPr>
          <p:cNvPr id="27" name="Group 26">
            <a:extLst>
              <a:ext uri="{FF2B5EF4-FFF2-40B4-BE49-F238E27FC236}">
                <a16:creationId xmlns:a16="http://schemas.microsoft.com/office/drawing/2014/main" id="{012680B2-774B-9A17-3085-389B7473CCAA}"/>
              </a:ext>
            </a:extLst>
          </p:cNvPr>
          <p:cNvGrpSpPr/>
          <p:nvPr/>
        </p:nvGrpSpPr>
        <p:grpSpPr>
          <a:xfrm>
            <a:off x="7466704" y="985736"/>
            <a:ext cx="1525792" cy="1450553"/>
            <a:chOff x="8867078" y="2604873"/>
            <a:chExt cx="3130280" cy="2896240"/>
          </a:xfrm>
        </p:grpSpPr>
        <p:pic>
          <p:nvPicPr>
            <p:cNvPr id="6" name="Graphic 5" descr="Hero Female with solid fill">
              <a:extLst>
                <a:ext uri="{FF2B5EF4-FFF2-40B4-BE49-F238E27FC236}">
                  <a16:creationId xmlns:a16="http://schemas.microsoft.com/office/drawing/2014/main" id="{8AFFE3E8-C29D-44AB-DDE2-87C07A9B5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67078" y="2748621"/>
              <a:ext cx="2752492" cy="2752492"/>
            </a:xfrm>
            <a:prstGeom prst="rect">
              <a:avLst/>
            </a:prstGeom>
          </p:spPr>
        </p:pic>
        <p:pic>
          <p:nvPicPr>
            <p:cNvPr id="9" name="Graphic 8" descr="Needle with solid fill">
              <a:extLst>
                <a:ext uri="{FF2B5EF4-FFF2-40B4-BE49-F238E27FC236}">
                  <a16:creationId xmlns:a16="http://schemas.microsoft.com/office/drawing/2014/main" id="{E3E4A8FC-63C5-2B47-9221-3CEDD70BF7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547870">
              <a:off x="11082958" y="2604873"/>
              <a:ext cx="914400" cy="914400"/>
            </a:xfrm>
            <a:prstGeom prst="rect">
              <a:avLst/>
            </a:prstGeom>
          </p:spPr>
        </p:pic>
      </p:grpSp>
      <p:sp>
        <p:nvSpPr>
          <p:cNvPr id="28" name="Content Placeholder 4">
            <a:extLst>
              <a:ext uri="{FF2B5EF4-FFF2-40B4-BE49-F238E27FC236}">
                <a16:creationId xmlns:a16="http://schemas.microsoft.com/office/drawing/2014/main" id="{1DEF14C1-A43B-4CF0-ED6B-3E216D8C90A0}"/>
              </a:ext>
            </a:extLst>
          </p:cNvPr>
          <p:cNvSpPr txBox="1">
            <a:spLocks/>
          </p:cNvSpPr>
          <p:nvPr/>
        </p:nvSpPr>
        <p:spPr>
          <a:xfrm>
            <a:off x="1097280" y="2918717"/>
            <a:ext cx="7664411" cy="289803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endParaRPr lang="en-US" sz="1650" dirty="0">
              <a:solidFill>
                <a:prstClr val="black"/>
              </a:solidFill>
              <a:latin typeface="Aptos" panose="02110004020202020204"/>
            </a:endParaRPr>
          </a:p>
        </p:txBody>
      </p:sp>
    </p:spTree>
    <p:extLst>
      <p:ext uri="{BB962C8B-B14F-4D97-AF65-F5344CB8AC3E}">
        <p14:creationId xmlns:p14="http://schemas.microsoft.com/office/powerpoint/2010/main" val="1799101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548640" y="5806439"/>
            <a:ext cx="5774267" cy="388171"/>
          </a:xfrm>
        </p:spPr>
        <p:txBody>
          <a:bodyPr anchor="ctr"/>
          <a:lstStyle/>
          <a:p>
            <a:r>
              <a:rPr lang="en-US" dirty="0"/>
              <a:t>December 5, 2024</a:t>
            </a:r>
          </a:p>
        </p:txBody>
      </p:sp>
      <p:sp>
        <p:nvSpPr>
          <p:cNvPr id="8" name="Text Placeholder 7"/>
          <p:cNvSpPr>
            <a:spLocks noGrp="1"/>
          </p:cNvSpPr>
          <p:nvPr>
            <p:ph type="body" sz="quarter" idx="10"/>
          </p:nvPr>
        </p:nvSpPr>
        <p:spPr>
          <a:xfrm>
            <a:off x="548640" y="914400"/>
            <a:ext cx="5774267" cy="2020824"/>
          </a:xfrm>
        </p:spPr>
        <p:txBody>
          <a:bodyPr anchor="t"/>
          <a:lstStyle/>
          <a:p>
            <a:r>
              <a:rPr lang="en-US" sz="1800" dirty="0">
                <a:latin typeface="Arial"/>
                <a:cs typeface="Arial"/>
              </a:rPr>
              <a:t>NC Department of Health and Human Services </a:t>
            </a:r>
          </a:p>
          <a:p>
            <a:r>
              <a:rPr lang="en-US" sz="3600" dirty="0"/>
              <a:t>State Opioid Response (SOR) Harm Reduction Updates</a:t>
            </a:r>
          </a:p>
        </p:txBody>
      </p:sp>
      <p:sp>
        <p:nvSpPr>
          <p:cNvPr id="9" name="Text Placeholder 8"/>
          <p:cNvSpPr>
            <a:spLocks noGrp="1"/>
          </p:cNvSpPr>
          <p:nvPr>
            <p:ph type="body" sz="quarter" idx="11"/>
          </p:nvPr>
        </p:nvSpPr>
        <p:spPr>
          <a:xfrm>
            <a:off x="548640" y="4023360"/>
            <a:ext cx="5774267" cy="1308121"/>
          </a:xfrm>
        </p:spPr>
        <p:txBody>
          <a:bodyPr anchor="ctr"/>
          <a:lstStyle/>
          <a:p>
            <a:pPr algn="l"/>
            <a:r>
              <a:rPr lang="en-US" dirty="0"/>
              <a:t>Ellen Stroud, LPC/MSHP (TN)</a:t>
            </a:r>
          </a:p>
          <a:p>
            <a:pPr algn="l"/>
            <a:r>
              <a:rPr lang="en-US" dirty="0"/>
              <a:t>Assistant Project Director</a:t>
            </a:r>
          </a:p>
          <a:p>
            <a:pPr algn="l"/>
            <a:r>
              <a:rPr lang="en-US" dirty="0"/>
              <a:t>Division of Mental Health, Developmental Disabilities and Substance Use Services</a:t>
            </a:r>
          </a:p>
        </p:txBody>
      </p:sp>
      <p:cxnSp>
        <p:nvCxnSpPr>
          <p:cNvPr id="7" name="Straight Connector 6">
            <a:extLst>
              <a:ext uri="{FF2B5EF4-FFF2-40B4-BE49-F238E27FC236}">
                <a16:creationId xmlns:a16="http://schemas.microsoft.com/office/drawing/2014/main" id="{16B4D15C-2963-9D4D-8E5B-ECC298988C84}"/>
              </a:ext>
            </a:extLst>
          </p:cNvPr>
          <p:cNvCxnSpPr/>
          <p:nvPr/>
        </p:nvCxnSpPr>
        <p:spPr>
          <a:xfrm>
            <a:off x="0" y="3019265"/>
            <a:ext cx="69723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324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F7DB1-6529-1377-E53C-A83B956E692A}"/>
              </a:ext>
            </a:extLst>
          </p:cNvPr>
          <p:cNvSpPr>
            <a:spLocks noGrp="1"/>
          </p:cNvSpPr>
          <p:nvPr>
            <p:ph type="body" sz="quarter" idx="10"/>
          </p:nvPr>
        </p:nvSpPr>
        <p:spPr/>
        <p:txBody>
          <a:bodyPr/>
          <a:lstStyle/>
          <a:p>
            <a:r>
              <a:rPr lang="en-US" sz="6000" dirty="0"/>
              <a:t>Example: Prenatal care</a:t>
            </a:r>
          </a:p>
        </p:txBody>
      </p:sp>
    </p:spTree>
    <p:extLst>
      <p:ext uri="{BB962C8B-B14F-4D97-AF65-F5344CB8AC3E}">
        <p14:creationId xmlns:p14="http://schemas.microsoft.com/office/powerpoint/2010/main" val="3376969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4BE57-3B35-68BD-D521-CDA196889425}"/>
              </a:ext>
            </a:extLst>
          </p:cNvPr>
          <p:cNvSpPr>
            <a:spLocks noGrp="1"/>
          </p:cNvSpPr>
          <p:nvPr>
            <p:ph type="body" sz="quarter" idx="10"/>
          </p:nvPr>
        </p:nvSpPr>
        <p:spPr>
          <a:xfrm>
            <a:off x="1280160" y="1097280"/>
            <a:ext cx="7537836" cy="4937760"/>
          </a:xfrm>
        </p:spPr>
        <p:txBody>
          <a:bodyPr>
            <a:noAutofit/>
          </a:bodyPr>
          <a:lstStyle/>
          <a:p>
            <a:r>
              <a:rPr lang="en-US" sz="2200" b="0" dirty="0"/>
              <a:t>Transmission of many diseases from parent to child can be prevented</a:t>
            </a:r>
          </a:p>
          <a:p>
            <a:pPr lvl="1"/>
            <a:r>
              <a:rPr lang="en-US" sz="2200" b="0" dirty="0"/>
              <a:t>Hepatitis B</a:t>
            </a:r>
          </a:p>
          <a:p>
            <a:pPr lvl="1"/>
            <a:r>
              <a:rPr lang="en-US" sz="2200" b="0" dirty="0"/>
              <a:t>HIV</a:t>
            </a:r>
          </a:p>
          <a:p>
            <a:pPr lvl="1"/>
            <a:r>
              <a:rPr lang="en-US" sz="2200" b="0" dirty="0"/>
              <a:t>Syphilis</a:t>
            </a:r>
          </a:p>
          <a:p>
            <a:r>
              <a:rPr lang="en-US" sz="2200" b="0" dirty="0"/>
              <a:t>Prenatal care is an important pathway to access many resources</a:t>
            </a:r>
          </a:p>
          <a:p>
            <a:pPr marL="0" indent="0">
              <a:buNone/>
            </a:pPr>
            <a:r>
              <a:rPr lang="en-US" sz="2200" b="0" dirty="0"/>
              <a:t>                         … however, there are barriers</a:t>
            </a:r>
          </a:p>
          <a:p>
            <a:r>
              <a:rPr lang="en-US" sz="2200" b="0" dirty="0"/>
              <a:t>SSPs and anyone engaged with harm reduction can help support access to prenatal care with providers and recipients</a:t>
            </a:r>
          </a:p>
        </p:txBody>
      </p:sp>
      <p:sp>
        <p:nvSpPr>
          <p:cNvPr id="2" name="Title 1">
            <a:extLst>
              <a:ext uri="{FF2B5EF4-FFF2-40B4-BE49-F238E27FC236}">
                <a16:creationId xmlns:a16="http://schemas.microsoft.com/office/drawing/2014/main" id="{247A2379-9C5E-F2D8-C29E-195B880EFE05}"/>
              </a:ext>
            </a:extLst>
          </p:cNvPr>
          <p:cNvSpPr>
            <a:spLocks noGrp="1"/>
          </p:cNvSpPr>
          <p:nvPr>
            <p:ph type="title"/>
          </p:nvPr>
        </p:nvSpPr>
        <p:spPr>
          <a:xfrm>
            <a:off x="1280160" y="365760"/>
            <a:ext cx="7537836" cy="548640"/>
          </a:xfrm>
        </p:spPr>
        <p:txBody>
          <a:bodyPr/>
          <a:lstStyle/>
          <a:p>
            <a:r>
              <a:rPr lang="en-US" sz="3200" dirty="0"/>
              <a:t>Care for Pregnant People</a:t>
            </a:r>
          </a:p>
        </p:txBody>
      </p:sp>
    </p:spTree>
    <p:extLst>
      <p:ext uri="{BB962C8B-B14F-4D97-AF65-F5344CB8AC3E}">
        <p14:creationId xmlns:p14="http://schemas.microsoft.com/office/powerpoint/2010/main" val="3328141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35CE-96C1-A115-ABBA-C4DCC052D0A8}"/>
              </a:ext>
            </a:extLst>
          </p:cNvPr>
          <p:cNvSpPr>
            <a:spLocks noGrp="1"/>
          </p:cNvSpPr>
          <p:nvPr>
            <p:ph type="title"/>
          </p:nvPr>
        </p:nvSpPr>
        <p:spPr>
          <a:xfrm>
            <a:off x="274320" y="1188720"/>
            <a:ext cx="8563554" cy="548640"/>
          </a:xfrm>
        </p:spPr>
        <p:txBody>
          <a:bodyPr/>
          <a:lstStyle/>
          <a:p>
            <a:r>
              <a:rPr lang="en-US" sz="3200" dirty="0"/>
              <a:t>Syphilis Dynamics 2012-2024</a:t>
            </a:r>
          </a:p>
        </p:txBody>
      </p:sp>
      <p:graphicFrame>
        <p:nvGraphicFramePr>
          <p:cNvPr id="5" name="Chart 4">
            <a:extLst>
              <a:ext uri="{FF2B5EF4-FFF2-40B4-BE49-F238E27FC236}">
                <a16:creationId xmlns:a16="http://schemas.microsoft.com/office/drawing/2014/main" id="{D0F260D5-29A0-E182-7357-DD4F84204EF6}"/>
              </a:ext>
            </a:extLst>
          </p:cNvPr>
          <p:cNvGraphicFramePr/>
          <p:nvPr>
            <p:extLst>
              <p:ext uri="{D42A27DB-BD31-4B8C-83A1-F6EECF244321}">
                <p14:modId xmlns:p14="http://schemas.microsoft.com/office/powerpoint/2010/main" val="2444804698"/>
              </p:ext>
            </p:extLst>
          </p:nvPr>
        </p:nvGraphicFramePr>
        <p:xfrm>
          <a:off x="204064" y="2157289"/>
          <a:ext cx="8374961" cy="39340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7624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72A25-9050-8656-5CC4-674A0B8048A2}"/>
              </a:ext>
            </a:extLst>
          </p:cNvPr>
          <p:cNvSpPr>
            <a:spLocks noGrp="1"/>
          </p:cNvSpPr>
          <p:nvPr>
            <p:ph type="body" sz="quarter" idx="10"/>
          </p:nvPr>
        </p:nvSpPr>
        <p:spPr>
          <a:xfrm>
            <a:off x="274320" y="1920240"/>
            <a:ext cx="8563554" cy="4142629"/>
          </a:xfrm>
        </p:spPr>
        <p:txBody>
          <a:bodyPr vert="horz" lIns="68580" tIns="34290" rIns="68580" bIns="34290" rtlCol="0" anchor="t">
            <a:noAutofit/>
          </a:bodyPr>
          <a:lstStyle/>
          <a:p>
            <a:r>
              <a:rPr lang="en-US" sz="2000" b="0" dirty="0"/>
              <a:t>Syphilis transmitted from pregnant parent to baby during pregnancy or delivery</a:t>
            </a:r>
          </a:p>
          <a:p>
            <a:r>
              <a:rPr lang="en-US" sz="2000" b="0" dirty="0"/>
              <a:t>It can lead to</a:t>
            </a:r>
            <a:r>
              <a:rPr lang="en-US" sz="1800" b="0" dirty="0"/>
              <a:t>:</a:t>
            </a:r>
          </a:p>
          <a:p>
            <a:pPr lvl="1"/>
            <a:r>
              <a:rPr lang="en-US" b="0" dirty="0"/>
              <a:t>Miscarriage</a:t>
            </a:r>
          </a:p>
          <a:p>
            <a:pPr lvl="1"/>
            <a:r>
              <a:rPr lang="en-US" b="0" dirty="0"/>
              <a:t>Issues with placenta and umbilical cord</a:t>
            </a:r>
          </a:p>
          <a:p>
            <a:pPr lvl="1"/>
            <a:r>
              <a:rPr lang="en-US" b="0" dirty="0"/>
              <a:t>Stillbirth</a:t>
            </a:r>
          </a:p>
          <a:p>
            <a:pPr lvl="1"/>
            <a:r>
              <a:rPr lang="en-US" b="0" dirty="0"/>
              <a:t>Low birth weight</a:t>
            </a:r>
          </a:p>
          <a:p>
            <a:pPr lvl="1"/>
            <a:r>
              <a:rPr lang="en-US" b="0" dirty="0"/>
              <a:t>Severe and life-long birth defects</a:t>
            </a:r>
            <a:endParaRPr lang="en-US" b="0" dirty="0">
              <a:cs typeface="Calibri"/>
            </a:endParaRPr>
          </a:p>
          <a:p>
            <a:pPr lvl="1"/>
            <a:r>
              <a:rPr lang="en-US" b="0" dirty="0"/>
              <a:t>Premature birth</a:t>
            </a:r>
          </a:p>
          <a:p>
            <a:pPr lvl="1"/>
            <a:r>
              <a:rPr lang="en-US" b="0" dirty="0"/>
              <a:t>Neonatal death</a:t>
            </a:r>
            <a:endParaRPr lang="en-US" sz="1800" b="0" dirty="0"/>
          </a:p>
          <a:p>
            <a:r>
              <a:rPr lang="en-US" sz="2000" b="0" dirty="0"/>
              <a:t>In 2023, there were 72 cases and </a:t>
            </a:r>
          </a:p>
          <a:p>
            <a:pPr marL="0" indent="0">
              <a:buNone/>
            </a:pPr>
            <a:r>
              <a:rPr lang="en-US" sz="2000" b="0" dirty="0"/>
              <a:t> 10 deaths from congenital syphilis in NC</a:t>
            </a:r>
          </a:p>
        </p:txBody>
      </p:sp>
      <p:sp>
        <p:nvSpPr>
          <p:cNvPr id="2" name="Title 1">
            <a:extLst>
              <a:ext uri="{FF2B5EF4-FFF2-40B4-BE49-F238E27FC236}">
                <a16:creationId xmlns:a16="http://schemas.microsoft.com/office/drawing/2014/main" id="{BE5788DB-3318-A051-027B-D91B1FD23FDC}"/>
              </a:ext>
            </a:extLst>
          </p:cNvPr>
          <p:cNvSpPr>
            <a:spLocks noGrp="1"/>
          </p:cNvSpPr>
          <p:nvPr>
            <p:ph type="title"/>
          </p:nvPr>
        </p:nvSpPr>
        <p:spPr>
          <a:xfrm>
            <a:off x="274320" y="1188720"/>
            <a:ext cx="8563554" cy="548640"/>
          </a:xfrm>
        </p:spPr>
        <p:txBody>
          <a:bodyPr/>
          <a:lstStyle/>
          <a:p>
            <a:r>
              <a:rPr lang="en-US" sz="3200" b="1" dirty="0"/>
              <a:t>What is Congenital Syphilis?</a:t>
            </a:r>
          </a:p>
        </p:txBody>
      </p:sp>
      <p:sp>
        <p:nvSpPr>
          <p:cNvPr id="4" name="TextBox 3">
            <a:extLst>
              <a:ext uri="{FF2B5EF4-FFF2-40B4-BE49-F238E27FC236}">
                <a16:creationId xmlns:a16="http://schemas.microsoft.com/office/drawing/2014/main" id="{CFAF9177-585F-CB3D-BFAC-C0F731EE46E8}"/>
              </a:ext>
            </a:extLst>
          </p:cNvPr>
          <p:cNvSpPr txBox="1"/>
          <p:nvPr/>
        </p:nvSpPr>
        <p:spPr>
          <a:xfrm>
            <a:off x="5290764" y="3010957"/>
            <a:ext cx="3452746" cy="1200329"/>
          </a:xfrm>
          <a:prstGeom prst="rect">
            <a:avLst/>
          </a:prstGeom>
          <a:noFill/>
        </p:spPr>
        <p:txBody>
          <a:bodyPr wrap="square" rtlCol="0">
            <a:spAutoFit/>
          </a:bodyPr>
          <a:lstStyle/>
          <a:p>
            <a:pPr defTabSz="685783"/>
            <a:r>
              <a:rPr lang="en-US" sz="2400" b="1" dirty="0">
                <a:solidFill>
                  <a:srgbClr val="CC6600"/>
                </a:solidFill>
              </a:rPr>
              <a:t>It’s also preventable! That’s what we’re here to do.</a:t>
            </a:r>
          </a:p>
        </p:txBody>
      </p:sp>
      <p:pic>
        <p:nvPicPr>
          <p:cNvPr id="6" name="Picture 5">
            <a:extLst>
              <a:ext uri="{FF2B5EF4-FFF2-40B4-BE49-F238E27FC236}">
                <a16:creationId xmlns:a16="http://schemas.microsoft.com/office/drawing/2014/main" id="{72D6B161-3E9E-628B-AA8E-C35E9D02424D}"/>
              </a:ext>
            </a:extLst>
          </p:cNvPr>
          <p:cNvPicPr>
            <a:picLocks noChangeAspect="1"/>
          </p:cNvPicPr>
          <p:nvPr/>
        </p:nvPicPr>
        <p:blipFill>
          <a:blip r:embed="rId2"/>
          <a:stretch>
            <a:fillRect/>
          </a:stretch>
        </p:blipFill>
        <p:spPr>
          <a:xfrm>
            <a:off x="5196400" y="4299526"/>
            <a:ext cx="3641474" cy="1683789"/>
          </a:xfrm>
          <a:prstGeom prst="rect">
            <a:avLst/>
          </a:prstGeom>
        </p:spPr>
      </p:pic>
    </p:spTree>
    <p:extLst>
      <p:ext uri="{BB962C8B-B14F-4D97-AF65-F5344CB8AC3E}">
        <p14:creationId xmlns:p14="http://schemas.microsoft.com/office/powerpoint/2010/main" val="1347771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4B43-78E4-D496-C76E-7408E2EC3A93}"/>
              </a:ext>
            </a:extLst>
          </p:cNvPr>
          <p:cNvSpPr>
            <a:spLocks noGrp="1"/>
          </p:cNvSpPr>
          <p:nvPr>
            <p:ph type="title"/>
          </p:nvPr>
        </p:nvSpPr>
        <p:spPr>
          <a:xfrm>
            <a:off x="274320" y="1188720"/>
            <a:ext cx="8563554" cy="548640"/>
          </a:xfrm>
        </p:spPr>
        <p:txBody>
          <a:bodyPr>
            <a:noAutofit/>
          </a:bodyPr>
          <a:lstStyle/>
          <a:p>
            <a:r>
              <a:rPr lang="en-US" sz="3200" dirty="0"/>
              <a:t>Syphilis in women concentrated in more rural areas</a:t>
            </a:r>
          </a:p>
        </p:txBody>
      </p:sp>
      <p:pic>
        <p:nvPicPr>
          <p:cNvPr id="6" name="Picture 5">
            <a:extLst>
              <a:ext uri="{FF2B5EF4-FFF2-40B4-BE49-F238E27FC236}">
                <a16:creationId xmlns:a16="http://schemas.microsoft.com/office/drawing/2014/main" id="{036B65AD-1840-AE80-99DB-FED629048BFC}"/>
              </a:ext>
            </a:extLst>
          </p:cNvPr>
          <p:cNvPicPr>
            <a:picLocks noChangeAspect="1"/>
          </p:cNvPicPr>
          <p:nvPr/>
        </p:nvPicPr>
        <p:blipFill>
          <a:blip r:embed="rId2"/>
          <a:stretch>
            <a:fillRect/>
          </a:stretch>
        </p:blipFill>
        <p:spPr>
          <a:xfrm>
            <a:off x="208224" y="2234129"/>
            <a:ext cx="8935776" cy="4154195"/>
          </a:xfrm>
          <a:prstGeom prst="rect">
            <a:avLst/>
          </a:prstGeom>
        </p:spPr>
      </p:pic>
    </p:spTree>
    <p:extLst>
      <p:ext uri="{BB962C8B-B14F-4D97-AF65-F5344CB8AC3E}">
        <p14:creationId xmlns:p14="http://schemas.microsoft.com/office/powerpoint/2010/main" val="2270861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B69C-C7DE-19FE-6ACB-E17A99FCB7C4}"/>
              </a:ext>
            </a:extLst>
          </p:cNvPr>
          <p:cNvSpPr>
            <a:spLocks noGrp="1"/>
          </p:cNvSpPr>
          <p:nvPr>
            <p:ph type="title"/>
          </p:nvPr>
        </p:nvSpPr>
        <p:spPr>
          <a:xfrm>
            <a:off x="274320" y="1188720"/>
            <a:ext cx="8563554" cy="548640"/>
          </a:xfrm>
        </p:spPr>
        <p:txBody>
          <a:bodyPr/>
          <a:lstStyle/>
          <a:p>
            <a:r>
              <a:rPr lang="en-US" sz="3200" dirty="0">
                <a:latin typeface="+mn-lt"/>
              </a:rPr>
              <a:t>Syphilis is diagnosed by safety-net providers</a:t>
            </a:r>
            <a:br>
              <a:rPr lang="en-US" sz="3200" dirty="0">
                <a:latin typeface="+mn-lt"/>
              </a:rPr>
            </a:br>
            <a:r>
              <a:rPr lang="en-US" sz="1800" b="0" dirty="0">
                <a:solidFill>
                  <a:srgbClr val="002060"/>
                </a:solidFill>
                <a:latin typeface="+mn-lt"/>
              </a:rPr>
              <a:t>Most Common Provider Types Diagnosing Syphilis for Women, North Carolina, 2023</a:t>
            </a:r>
            <a:endParaRPr lang="en-US" sz="1600" b="0" dirty="0">
              <a:solidFill>
                <a:srgbClr val="002060"/>
              </a:solidFill>
              <a:latin typeface="+mn-lt"/>
            </a:endParaRPr>
          </a:p>
        </p:txBody>
      </p:sp>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2F841619-D193-D23D-BFB9-DB500CC79405}"/>
                  </a:ext>
                </a:extLst>
              </p:cNvPr>
              <p:cNvGraphicFramePr/>
              <p:nvPr>
                <p:extLst>
                  <p:ext uri="{D42A27DB-BD31-4B8C-83A1-F6EECF244321}">
                    <p14:modId xmlns:p14="http://schemas.microsoft.com/office/powerpoint/2010/main" val="1348138542"/>
                  </p:ext>
                </p:extLst>
              </p:nvPr>
            </p:nvGraphicFramePr>
            <p:xfrm>
              <a:off x="133915" y="2704290"/>
              <a:ext cx="5650800" cy="329114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Chart 8">
                <a:extLst>
                  <a:ext uri="{FF2B5EF4-FFF2-40B4-BE49-F238E27FC236}">
                    <a16:creationId xmlns:a16="http://schemas.microsoft.com/office/drawing/2014/main" id="{2F841619-D193-D23D-BFB9-DB500CC79405}"/>
                  </a:ext>
                </a:extLst>
              </p:cNvPr>
              <p:cNvPicPr>
                <a:picLocks noGrp="1" noRot="1" noChangeAspect="1" noMove="1" noResize="1" noEditPoints="1" noAdjustHandles="1" noChangeArrowheads="1" noChangeShapeType="1"/>
              </p:cNvPicPr>
              <p:nvPr/>
            </p:nvPicPr>
            <p:blipFill>
              <a:blip r:embed="rId4"/>
              <a:stretch>
                <a:fillRect/>
              </a:stretch>
            </p:blipFill>
            <p:spPr>
              <a:xfrm>
                <a:off x="133915" y="2704290"/>
                <a:ext cx="5650800" cy="3291142"/>
              </a:xfrm>
              <a:prstGeom prst="rect">
                <a:avLst/>
              </a:prstGeom>
            </p:spPr>
          </p:pic>
        </mc:Fallback>
      </mc:AlternateContent>
      <p:sp>
        <p:nvSpPr>
          <p:cNvPr id="3" name="Title 1">
            <a:extLst>
              <a:ext uri="{FF2B5EF4-FFF2-40B4-BE49-F238E27FC236}">
                <a16:creationId xmlns:a16="http://schemas.microsoft.com/office/drawing/2014/main" id="{7CC3EA2D-A812-4E95-BBB4-CD5829DECA36}"/>
              </a:ext>
            </a:extLst>
          </p:cNvPr>
          <p:cNvSpPr txBox="1">
            <a:spLocks/>
          </p:cNvSpPr>
          <p:nvPr/>
        </p:nvSpPr>
        <p:spPr>
          <a:xfrm>
            <a:off x="5852160" y="2068119"/>
            <a:ext cx="3225370" cy="4563484"/>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32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marL="342900" indent="-342900" defTabSz="685800">
              <a:buFont typeface="Arial" panose="020B0604020202020204" pitchFamily="34" charset="0"/>
              <a:buChar char="•"/>
            </a:pPr>
            <a:endParaRPr lang="en-US" sz="2400" b="0" dirty="0">
              <a:solidFill>
                <a:srgbClr val="0E2841">
                  <a:lumMod val="75000"/>
                </a:srgbClr>
              </a:solidFill>
              <a:latin typeface="Aptos" panose="020B0004020202020204" pitchFamily="34" charset="0"/>
            </a:endParaRPr>
          </a:p>
          <a:p>
            <a:pPr marL="342900" indent="-342900" defTabSz="685800">
              <a:buFont typeface="Arial" panose="020B0604020202020204" pitchFamily="34" charset="0"/>
              <a:buChar char="•"/>
            </a:pPr>
            <a:endParaRPr lang="en-US" sz="2400" b="0" dirty="0">
              <a:solidFill>
                <a:srgbClr val="0E2841">
                  <a:lumMod val="75000"/>
                </a:srgbClr>
              </a:solidFill>
              <a:latin typeface="Aptos" panose="020B0004020202020204" pitchFamily="34" charset="0"/>
            </a:endParaRPr>
          </a:p>
          <a:p>
            <a:pPr marL="285750" indent="-285750" defTabSz="685800">
              <a:buFont typeface="Arial" panose="020B0604020202020204" pitchFamily="34" charset="0"/>
              <a:buChar char="•"/>
            </a:pPr>
            <a:r>
              <a:rPr lang="en-US" sz="1800" b="0" dirty="0">
                <a:solidFill>
                  <a:srgbClr val="002060"/>
                </a:solidFill>
                <a:latin typeface="+mn-lt"/>
              </a:rPr>
              <a:t>6/10 cs moms interviewed reported using Medicaid to pay healthcare costs during pregnancy/birth</a:t>
            </a:r>
          </a:p>
          <a:p>
            <a:pPr marL="342900" indent="-342900" defTabSz="685800">
              <a:buFont typeface="Arial" panose="020B0604020202020204" pitchFamily="34" charset="0"/>
              <a:buChar char="•"/>
            </a:pPr>
            <a:endParaRPr lang="en-US" sz="1800" b="0" dirty="0">
              <a:solidFill>
                <a:srgbClr val="002060"/>
              </a:solidFill>
              <a:latin typeface="+mn-lt"/>
            </a:endParaRPr>
          </a:p>
          <a:p>
            <a:pPr marL="342900" indent="-342900" defTabSz="685800">
              <a:buFont typeface="Arial" panose="020B0604020202020204" pitchFamily="34" charset="0"/>
              <a:buChar char="•"/>
            </a:pPr>
            <a:endParaRPr lang="en-US" sz="1800" b="0" dirty="0">
              <a:solidFill>
                <a:srgbClr val="002060"/>
              </a:solidFill>
              <a:latin typeface="+mn-lt"/>
            </a:endParaRPr>
          </a:p>
          <a:p>
            <a:pPr marL="285750" indent="-285750" defTabSz="685800">
              <a:buFont typeface="Arial" panose="020B0604020202020204" pitchFamily="34" charset="0"/>
              <a:buChar char="•"/>
            </a:pPr>
            <a:r>
              <a:rPr lang="en-US" sz="1800" b="0" dirty="0">
                <a:solidFill>
                  <a:srgbClr val="002060"/>
                </a:solidFill>
                <a:latin typeface="+mn-lt"/>
              </a:rPr>
              <a:t>Some feel that accessing care is difficult</a:t>
            </a:r>
          </a:p>
          <a:p>
            <a:pPr marL="685800" lvl="1" indent="-342900" defTabSz="685800">
              <a:buFont typeface="Arial" panose="020B0604020202020204" pitchFamily="34" charset="0"/>
              <a:buChar char="‒"/>
            </a:pPr>
            <a:r>
              <a:rPr lang="en-US" dirty="0">
                <a:solidFill>
                  <a:srgbClr val="002060"/>
                </a:solidFill>
              </a:rPr>
              <a:t>"They probably won't help me because of the drugs"</a:t>
            </a:r>
          </a:p>
        </p:txBody>
      </p:sp>
    </p:spTree>
    <p:extLst>
      <p:ext uri="{BB962C8B-B14F-4D97-AF65-F5344CB8AC3E}">
        <p14:creationId xmlns:p14="http://schemas.microsoft.com/office/powerpoint/2010/main" val="3056357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88DB-3318-A051-027B-D91B1FD23FDC}"/>
              </a:ext>
            </a:extLst>
          </p:cNvPr>
          <p:cNvSpPr>
            <a:spLocks noGrp="1"/>
          </p:cNvSpPr>
          <p:nvPr>
            <p:ph type="title"/>
          </p:nvPr>
        </p:nvSpPr>
        <p:spPr>
          <a:xfrm>
            <a:off x="274320" y="1188720"/>
            <a:ext cx="8563554" cy="548640"/>
          </a:xfrm>
        </p:spPr>
        <p:txBody>
          <a:bodyPr/>
          <a:lstStyle/>
          <a:p>
            <a:r>
              <a:rPr lang="en-US" sz="3200" dirty="0"/>
              <a:t>Congenital syphilis is preventable</a:t>
            </a:r>
          </a:p>
        </p:txBody>
      </p:sp>
      <p:pic>
        <p:nvPicPr>
          <p:cNvPr id="9" name="Picture 8" descr="A person in different stages of pregnancy&#10;&#10;Description automatically generated">
            <a:extLst>
              <a:ext uri="{FF2B5EF4-FFF2-40B4-BE49-F238E27FC236}">
                <a16:creationId xmlns:a16="http://schemas.microsoft.com/office/drawing/2014/main" id="{009552E2-04D5-D779-C32E-5AB668AA6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76" y="3359899"/>
            <a:ext cx="2674508" cy="1643311"/>
          </a:xfrm>
          <a:prstGeom prst="rect">
            <a:avLst/>
          </a:prstGeom>
        </p:spPr>
      </p:pic>
      <p:graphicFrame>
        <p:nvGraphicFramePr>
          <p:cNvPr id="3" name="Chart 2">
            <a:extLst>
              <a:ext uri="{FF2B5EF4-FFF2-40B4-BE49-F238E27FC236}">
                <a16:creationId xmlns:a16="http://schemas.microsoft.com/office/drawing/2014/main" id="{FA9E17B6-986B-8260-4DA5-435E19A7F874}"/>
              </a:ext>
            </a:extLst>
          </p:cNvPr>
          <p:cNvGraphicFramePr/>
          <p:nvPr/>
        </p:nvGraphicFramePr>
        <p:xfrm>
          <a:off x="1763638" y="1479677"/>
          <a:ext cx="7166087"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87BA8E1C-077E-D72A-C100-A8F078F4EBB8}"/>
              </a:ext>
            </a:extLst>
          </p:cNvPr>
          <p:cNvSpPr txBox="1"/>
          <p:nvPr/>
        </p:nvSpPr>
        <p:spPr>
          <a:xfrm>
            <a:off x="386395" y="1965425"/>
            <a:ext cx="2695365" cy="1323439"/>
          </a:xfrm>
          <a:prstGeom prst="rect">
            <a:avLst/>
          </a:prstGeom>
          <a:noFill/>
        </p:spPr>
        <p:txBody>
          <a:bodyPr wrap="square" lIns="91440" tIns="45720" rIns="91440" bIns="45720" rtlCol="0" anchor="t">
            <a:spAutoFit/>
          </a:bodyPr>
          <a:lstStyle/>
          <a:p>
            <a:pPr defTabSz="685800"/>
            <a:r>
              <a:rPr lang="en-US" sz="2000" dirty="0">
                <a:solidFill>
                  <a:srgbClr val="002060"/>
                </a:solidFill>
              </a:rPr>
              <a:t>By testing and treating, we prevented 71% of congenital syphilis cases in 2023</a:t>
            </a:r>
          </a:p>
        </p:txBody>
      </p:sp>
      <p:sp>
        <p:nvSpPr>
          <p:cNvPr id="5" name="TextBox 4">
            <a:extLst>
              <a:ext uri="{FF2B5EF4-FFF2-40B4-BE49-F238E27FC236}">
                <a16:creationId xmlns:a16="http://schemas.microsoft.com/office/drawing/2014/main" id="{6C7EAB0C-2173-3A6A-8B3D-00DE5C461309}"/>
              </a:ext>
            </a:extLst>
          </p:cNvPr>
          <p:cNvSpPr txBox="1"/>
          <p:nvPr/>
        </p:nvSpPr>
        <p:spPr>
          <a:xfrm>
            <a:off x="149098" y="5488957"/>
            <a:ext cx="4577891" cy="213585"/>
          </a:xfrm>
          <a:prstGeom prst="rect">
            <a:avLst/>
          </a:prstGeom>
          <a:noFill/>
        </p:spPr>
        <p:txBody>
          <a:bodyPr wrap="square">
            <a:spAutoFit/>
          </a:bodyPr>
          <a:lstStyle/>
          <a:p>
            <a:pPr defTabSz="685800"/>
            <a:r>
              <a:rPr lang="en-US" sz="788" dirty="0">
                <a:solidFill>
                  <a:prstClr val="black"/>
                </a:solidFill>
                <a:latin typeface="Arial Narrow" panose="020B0606020202030204" pitchFamily="34" charset="0"/>
              </a:rPr>
              <a:t>Data Source: North Carolina Electronic Disease Surveillance System (NC EDSS) (data as of June 2024). </a:t>
            </a:r>
          </a:p>
        </p:txBody>
      </p:sp>
    </p:spTree>
    <p:extLst>
      <p:ext uri="{BB962C8B-B14F-4D97-AF65-F5344CB8AC3E}">
        <p14:creationId xmlns:p14="http://schemas.microsoft.com/office/powerpoint/2010/main" val="2455830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90208-A3C7-FFC7-8FA5-2932AF96F4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9FE13F-CCCF-C85F-C0AB-61BD9A7DC28D}"/>
              </a:ext>
            </a:extLst>
          </p:cNvPr>
          <p:cNvSpPr txBox="1"/>
          <p:nvPr/>
        </p:nvSpPr>
        <p:spPr>
          <a:xfrm>
            <a:off x="182880" y="6126480"/>
            <a:ext cx="4959809" cy="484748"/>
          </a:xfrm>
          <a:prstGeom prst="rect">
            <a:avLst/>
          </a:prstGeom>
          <a:noFill/>
        </p:spPr>
        <p:txBody>
          <a:bodyPr wrap="square" lIns="68580" tIns="34290" rIns="68580" bIns="34290" anchor="t">
            <a:spAutoFit/>
          </a:bodyPr>
          <a:lstStyle/>
          <a:p>
            <a:pPr defTabSz="685800">
              <a:defRPr/>
            </a:pPr>
            <a:r>
              <a:rPr lang="en-US" sz="900" dirty="0">
                <a:solidFill>
                  <a:prstClr val="black"/>
                </a:solidFill>
              </a:rPr>
              <a:t>Data Source: North Carolina Electronic Disease Surveillance System (NC EDSS) (data as of September 2024). </a:t>
            </a:r>
          </a:p>
          <a:p>
            <a:pPr defTabSz="685800">
              <a:defRPr/>
            </a:pPr>
            <a:r>
              <a:rPr lang="en-US" sz="900" dirty="0">
                <a:solidFill>
                  <a:prstClr val="black"/>
                </a:solidFill>
              </a:rPr>
              <a:t>*2024 data are still preliminary and subject to change</a:t>
            </a:r>
          </a:p>
        </p:txBody>
      </p:sp>
      <p:pic>
        <p:nvPicPr>
          <p:cNvPr id="4" name="Picture 3" descr="Chart, bar chart&#10;&#10;Description automatically generated">
            <a:extLst>
              <a:ext uri="{FF2B5EF4-FFF2-40B4-BE49-F238E27FC236}">
                <a16:creationId xmlns:a16="http://schemas.microsoft.com/office/drawing/2014/main" id="{8AED3969-0E3D-54BF-0589-AFE8CFB0E12C}"/>
              </a:ext>
            </a:extLst>
          </p:cNvPr>
          <p:cNvPicPr>
            <a:picLocks noChangeAspect="1"/>
          </p:cNvPicPr>
          <p:nvPr/>
        </p:nvPicPr>
        <p:blipFill>
          <a:blip r:embed="rId3"/>
          <a:srcRect l="1135" t="2793" r="1775" b="3224"/>
          <a:stretch/>
        </p:blipFill>
        <p:spPr>
          <a:xfrm>
            <a:off x="1553511" y="2358976"/>
            <a:ext cx="6036977" cy="3557657"/>
          </a:xfrm>
          <a:prstGeom prst="rect">
            <a:avLst/>
          </a:prstGeom>
        </p:spPr>
      </p:pic>
      <p:sp>
        <p:nvSpPr>
          <p:cNvPr id="5" name="Title 1">
            <a:extLst>
              <a:ext uri="{FF2B5EF4-FFF2-40B4-BE49-F238E27FC236}">
                <a16:creationId xmlns:a16="http://schemas.microsoft.com/office/drawing/2014/main" id="{CA70CADC-0462-C852-84ED-0B763EB2EBC7}"/>
              </a:ext>
            </a:extLst>
          </p:cNvPr>
          <p:cNvSpPr txBox="1">
            <a:spLocks/>
          </p:cNvSpPr>
          <p:nvPr/>
        </p:nvSpPr>
        <p:spPr>
          <a:xfrm>
            <a:off x="278296" y="207252"/>
            <a:ext cx="8774616" cy="9116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endParaRPr lang="en-US" sz="2700" dirty="0">
              <a:solidFill>
                <a:prstClr val="black"/>
              </a:solidFill>
              <a:latin typeface="Aptos Display" panose="02110004020202020204"/>
            </a:endParaRPr>
          </a:p>
        </p:txBody>
      </p:sp>
      <p:sp>
        <p:nvSpPr>
          <p:cNvPr id="2" name="Title 1">
            <a:extLst>
              <a:ext uri="{FF2B5EF4-FFF2-40B4-BE49-F238E27FC236}">
                <a16:creationId xmlns:a16="http://schemas.microsoft.com/office/drawing/2014/main" id="{D9C2FC6A-DF54-07FE-35EF-F8182EABF28B}"/>
              </a:ext>
            </a:extLst>
          </p:cNvPr>
          <p:cNvSpPr>
            <a:spLocks noGrp="1"/>
          </p:cNvSpPr>
          <p:nvPr>
            <p:ph type="title"/>
          </p:nvPr>
        </p:nvSpPr>
        <p:spPr>
          <a:xfrm>
            <a:off x="274320" y="1188720"/>
            <a:ext cx="8563554" cy="548640"/>
          </a:xfrm>
        </p:spPr>
        <p:txBody>
          <a:bodyPr/>
          <a:lstStyle/>
          <a:p>
            <a:pPr marL="0" marR="0" lvl="0" indent="0" defTabSz="685800" rtl="0" eaLnBrk="1" fontAlgn="auto" latinLnBrk="0" hangingPunct="1">
              <a:lnSpc>
                <a:spcPct val="100000"/>
              </a:lnSpc>
              <a:spcBef>
                <a:spcPts val="0"/>
              </a:spcBef>
              <a:spcAft>
                <a:spcPts val="0"/>
              </a:spcAft>
              <a:tabLst/>
              <a:defRPr/>
            </a:pPr>
            <a:r>
              <a:rPr kumimoji="0" lang="en-US" sz="2800" i="0" u="none" strike="noStrike" kern="1200" cap="none" spc="0" normalizeH="0" baseline="0" noProof="0" dirty="0">
                <a:ln>
                  <a:noFill/>
                </a:ln>
                <a:effectLst/>
                <a:uLnTx/>
                <a:uFillTx/>
                <a:latin typeface="+mn-lt"/>
                <a:ea typeface="+mn-ea"/>
                <a:cs typeface="+mn-cs"/>
              </a:rPr>
              <a:t>SSPs and people doing harm reduction are resources for pregnant people with syphilis</a:t>
            </a:r>
            <a:br>
              <a:rPr kumimoji="0" lang="en-US" sz="2800" i="0" u="none" strike="noStrike" kern="1200" cap="none" spc="0" normalizeH="0" baseline="0" noProof="0" dirty="0">
                <a:ln>
                  <a:noFill/>
                </a:ln>
                <a:effectLst/>
                <a:uLnTx/>
                <a:uFillTx/>
                <a:latin typeface="+mn-lt"/>
                <a:ea typeface="+mn-ea"/>
                <a:cs typeface="+mn-cs"/>
              </a:rPr>
            </a:br>
            <a:endParaRPr lang="en-US" sz="2800" dirty="0">
              <a:latin typeface="+mn-lt"/>
            </a:endParaRPr>
          </a:p>
        </p:txBody>
      </p:sp>
    </p:spTree>
    <p:extLst>
      <p:ext uri="{BB962C8B-B14F-4D97-AF65-F5344CB8AC3E}">
        <p14:creationId xmlns:p14="http://schemas.microsoft.com/office/powerpoint/2010/main" val="5998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7A868D7-1232-6724-2108-4B520466BEF3}"/>
              </a:ext>
            </a:extLst>
          </p:cNvPr>
          <p:cNvSpPr>
            <a:spLocks noGrp="1"/>
          </p:cNvSpPr>
          <p:nvPr>
            <p:ph type="body" sz="quarter" idx="10"/>
          </p:nvPr>
        </p:nvSpPr>
        <p:spPr>
          <a:xfrm>
            <a:off x="4339145" y="2700692"/>
            <a:ext cx="4498729" cy="1377752"/>
          </a:xfrm>
          <a:solidFill>
            <a:schemeClr val="tx2">
              <a:lumMod val="20000"/>
              <a:lumOff val="80000"/>
            </a:schemeClr>
          </a:solidFill>
        </p:spPr>
        <p:txBody>
          <a:bodyPr lIns="91440" tIns="45720" rIns="91440" bIns="45720" anchor="t">
            <a:noAutofit/>
          </a:bodyPr>
          <a:lstStyle/>
          <a:p>
            <a:pPr marL="0" indent="0">
              <a:buNone/>
            </a:pPr>
            <a:r>
              <a:rPr lang="en-US" sz="1600" b="0" i="1" dirty="0">
                <a:latin typeface="Arial"/>
                <a:cs typeface="Arial"/>
              </a:rPr>
              <a:t>"Women need more awareness and more information about the testing. Women need to know what syphilis is, and how it can affect your pregnancy and baby. Even if you think you are safe, you can have it."</a:t>
            </a:r>
            <a:endParaRPr lang="en-US" sz="1600" i="1" dirty="0">
              <a:cs typeface="Arial"/>
            </a:endParaRPr>
          </a:p>
        </p:txBody>
      </p:sp>
      <p:sp>
        <p:nvSpPr>
          <p:cNvPr id="2" name="Title 1">
            <a:extLst>
              <a:ext uri="{FF2B5EF4-FFF2-40B4-BE49-F238E27FC236}">
                <a16:creationId xmlns:a16="http://schemas.microsoft.com/office/drawing/2014/main" id="{EE040934-E873-C61B-9AE4-303BD0D8B040}"/>
              </a:ext>
            </a:extLst>
          </p:cNvPr>
          <p:cNvSpPr>
            <a:spLocks noGrp="1"/>
          </p:cNvSpPr>
          <p:nvPr>
            <p:ph type="title"/>
          </p:nvPr>
        </p:nvSpPr>
        <p:spPr>
          <a:xfrm>
            <a:off x="274320" y="1188720"/>
            <a:ext cx="8563554" cy="548640"/>
          </a:xfrm>
        </p:spPr>
        <p:txBody>
          <a:bodyPr/>
          <a:lstStyle/>
          <a:p>
            <a:r>
              <a:rPr lang="en-US" sz="2800" dirty="0">
                <a:latin typeface="+mn-lt"/>
              </a:rPr>
              <a:t>Conversations with people affected by congenital syphilis</a:t>
            </a:r>
          </a:p>
        </p:txBody>
      </p:sp>
      <p:sp>
        <p:nvSpPr>
          <p:cNvPr id="3" name="Text Placeholder 2">
            <a:extLst>
              <a:ext uri="{FF2B5EF4-FFF2-40B4-BE49-F238E27FC236}">
                <a16:creationId xmlns:a16="http://schemas.microsoft.com/office/drawing/2014/main" id="{BEEBB83F-BD74-FC33-293F-1CB38A2E57DD}"/>
              </a:ext>
            </a:extLst>
          </p:cNvPr>
          <p:cNvSpPr txBox="1">
            <a:spLocks/>
          </p:cNvSpPr>
          <p:nvPr/>
        </p:nvSpPr>
        <p:spPr>
          <a:xfrm>
            <a:off x="320169" y="2468880"/>
            <a:ext cx="3665590" cy="2325101"/>
          </a:xfrm>
          <a:prstGeom prst="rect">
            <a:avLst/>
          </a:prstGeom>
        </p:spPr>
        <p:txBody>
          <a:bodyPr lIns="91440" tIns="45720" rIns="91440" bIns="45720" anchor="t">
            <a:normAutofit/>
          </a:bodyPr>
          <a:lstStyle>
            <a:lvl1pPr marL="171446" indent="-171446" algn="l" defTabSz="514337" rtl="0" eaLnBrk="1" latinLnBrk="0" hangingPunct="1">
              <a:lnSpc>
                <a:spcPct val="100000"/>
              </a:lnSpc>
              <a:spcBef>
                <a:spcPts val="900"/>
              </a:spcBef>
              <a:buFont typeface="Arial" panose="020B0604020202020204" pitchFamily="34" charset="0"/>
              <a:buChar char="•"/>
              <a:defRPr sz="21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32186" indent="-175018" algn="l" defTabSz="514337" rtl="0" eaLnBrk="1" latinLnBrk="0" hangingPunct="1">
              <a:lnSpc>
                <a:spcPct val="100000"/>
              </a:lnSpc>
              <a:spcBef>
                <a:spcPts val="281"/>
              </a:spcBef>
              <a:buFont typeface="Franklin Gothic Medium" panose="020B0603020102020204" pitchFamily="34" charset="0"/>
              <a:buChar char="−"/>
              <a:defRPr sz="1800" b="1"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729836" indent="-171446" algn="l" defTabSz="514337" rtl="0" eaLnBrk="1" latinLnBrk="0" hangingPunct="1">
              <a:lnSpc>
                <a:spcPct val="100000"/>
              </a:lnSpc>
              <a:spcBef>
                <a:spcPts val="281"/>
              </a:spcBef>
              <a:buFont typeface="Arial" panose="020B0604020202020204" pitchFamily="34" charset="0"/>
              <a:buChar char="•"/>
              <a:defRPr sz="1500" b="1"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00091" indent="-128585" algn="l" defTabSz="514337" rtl="0" eaLnBrk="1" latinLnBrk="0" hangingPunct="1">
              <a:lnSpc>
                <a:spcPct val="90000"/>
              </a:lnSpc>
              <a:spcBef>
                <a:spcPts val="281"/>
              </a:spcBef>
              <a:buFont typeface="Arial" panose="020B0604020202020204" pitchFamily="34" charset="0"/>
              <a:buChar char="•"/>
              <a:defRPr sz="1013" b="1" i="0" kern="1200">
                <a:solidFill>
                  <a:schemeClr val="tx1"/>
                </a:solidFill>
                <a:latin typeface="Franklin Gothic Medium" panose="020B0603020102020204" pitchFamily="34" charset="0"/>
                <a:ea typeface="Helvetica" charset="0"/>
                <a:cs typeface="Helvetica" charset="0"/>
              </a:defRPr>
            </a:lvl4pPr>
            <a:lvl5pPr marL="1157259" indent="-128585" algn="l" defTabSz="514337" rtl="0" eaLnBrk="1" latinLnBrk="0" hangingPunct="1">
              <a:lnSpc>
                <a:spcPct val="90000"/>
              </a:lnSpc>
              <a:spcBef>
                <a:spcPts val="281"/>
              </a:spcBef>
              <a:buFont typeface="Arial" panose="020B0604020202020204" pitchFamily="34" charset="0"/>
              <a:buChar char="•"/>
              <a:defRPr sz="1013" b="1" i="0" kern="1200">
                <a:solidFill>
                  <a:schemeClr val="tx1"/>
                </a:solidFill>
                <a:latin typeface="Franklin Gothic Medium" panose="020B0603020102020204" pitchFamily="34" charset="0"/>
                <a:ea typeface="Helvetica" charset="0"/>
                <a:cs typeface="Helvetica" charset="0"/>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514325">
              <a:buNone/>
            </a:pPr>
            <a:r>
              <a:rPr lang="en-US" sz="1800" dirty="0">
                <a:solidFill>
                  <a:srgbClr val="002060"/>
                </a:solidFill>
                <a:latin typeface="Arial"/>
                <a:cs typeface="Arial"/>
              </a:rPr>
              <a:t>What would be helpful?</a:t>
            </a:r>
            <a:endParaRPr lang="en-US" sz="1800" dirty="0">
              <a:solidFill>
                <a:srgbClr val="002060"/>
              </a:solidFill>
              <a:cs typeface="Arial"/>
            </a:endParaRPr>
          </a:p>
          <a:p>
            <a:pPr defTabSz="514325"/>
            <a:r>
              <a:rPr lang="en-US" sz="1600" b="0" dirty="0">
                <a:solidFill>
                  <a:srgbClr val="002060"/>
                </a:solidFill>
                <a:latin typeface="Arial"/>
                <a:cs typeface="Arial"/>
              </a:rPr>
              <a:t>"More pamphlets (handouts) and maybe signs or posters about syphilis in pregnancy"</a:t>
            </a:r>
            <a:endParaRPr lang="en-US" sz="1600" dirty="0">
              <a:solidFill>
                <a:srgbClr val="002060"/>
              </a:solidFill>
              <a:latin typeface="Arial"/>
              <a:cs typeface="Arial"/>
            </a:endParaRPr>
          </a:p>
          <a:p>
            <a:pPr defTabSz="514325"/>
            <a:r>
              <a:rPr lang="en-US" sz="1600" b="0" dirty="0">
                <a:solidFill>
                  <a:srgbClr val="002060"/>
                </a:solidFill>
                <a:latin typeface="Arial"/>
                <a:cs typeface="Arial"/>
              </a:rPr>
              <a:t>"Providers need to have more sympathy and empathy also be more mindful on how to educate patients about syphilis”</a:t>
            </a:r>
            <a:endParaRPr lang="en-US" sz="1600" dirty="0">
              <a:solidFill>
                <a:srgbClr val="002060"/>
              </a:solidFill>
              <a:latin typeface="Arial"/>
              <a:cs typeface="Arial"/>
            </a:endParaRPr>
          </a:p>
          <a:p>
            <a:pPr defTabSz="514325"/>
            <a:endParaRPr lang="en-US" sz="1400" b="0" dirty="0">
              <a:solidFill>
                <a:prstClr val="black"/>
              </a:solidFill>
              <a:latin typeface="Arial"/>
            </a:endParaRPr>
          </a:p>
        </p:txBody>
      </p:sp>
      <p:sp>
        <p:nvSpPr>
          <p:cNvPr id="4" name="TextBox 3">
            <a:extLst>
              <a:ext uri="{FF2B5EF4-FFF2-40B4-BE49-F238E27FC236}">
                <a16:creationId xmlns:a16="http://schemas.microsoft.com/office/drawing/2014/main" id="{5FBA40B3-4509-C621-4BD8-C4D37DAB1C7F}"/>
              </a:ext>
            </a:extLst>
          </p:cNvPr>
          <p:cNvSpPr txBox="1"/>
          <p:nvPr/>
        </p:nvSpPr>
        <p:spPr>
          <a:xfrm>
            <a:off x="274320" y="2011680"/>
            <a:ext cx="77458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8"/>
            <a:r>
              <a:rPr lang="en-US" b="1" dirty="0">
                <a:solidFill>
                  <a:srgbClr val="002060"/>
                </a:solidFill>
                <a:latin typeface="Arial"/>
                <a:cs typeface="Arial"/>
              </a:rPr>
              <a:t>Congenital syphilis mothers report not knowing about syphilis</a:t>
            </a:r>
          </a:p>
        </p:txBody>
      </p:sp>
      <p:pic>
        <p:nvPicPr>
          <p:cNvPr id="8" name="Picture 7">
            <a:extLst>
              <a:ext uri="{FF2B5EF4-FFF2-40B4-BE49-F238E27FC236}">
                <a16:creationId xmlns:a16="http://schemas.microsoft.com/office/drawing/2014/main" id="{CE43B1C0-344E-5E63-83F5-438A7930CF86}"/>
              </a:ext>
            </a:extLst>
          </p:cNvPr>
          <p:cNvPicPr>
            <a:picLocks noChangeAspect="1"/>
          </p:cNvPicPr>
          <p:nvPr/>
        </p:nvPicPr>
        <p:blipFill>
          <a:blip r:embed="rId3"/>
          <a:stretch>
            <a:fillRect/>
          </a:stretch>
        </p:blipFill>
        <p:spPr>
          <a:xfrm>
            <a:off x="2152964" y="4858896"/>
            <a:ext cx="1468245" cy="1507541"/>
          </a:xfrm>
          <a:prstGeom prst="rect">
            <a:avLst/>
          </a:prstGeom>
        </p:spPr>
      </p:pic>
      <p:sp>
        <p:nvSpPr>
          <p:cNvPr id="9" name="TextBox 8">
            <a:extLst>
              <a:ext uri="{FF2B5EF4-FFF2-40B4-BE49-F238E27FC236}">
                <a16:creationId xmlns:a16="http://schemas.microsoft.com/office/drawing/2014/main" id="{ECAF478C-BBFF-D66D-0AE1-C7700D20137C}"/>
              </a:ext>
            </a:extLst>
          </p:cNvPr>
          <p:cNvSpPr txBox="1"/>
          <p:nvPr/>
        </p:nvSpPr>
        <p:spPr>
          <a:xfrm>
            <a:off x="440553" y="5031263"/>
            <a:ext cx="1664321" cy="1077218"/>
          </a:xfrm>
          <a:prstGeom prst="rect">
            <a:avLst/>
          </a:prstGeom>
          <a:noFill/>
        </p:spPr>
        <p:txBody>
          <a:bodyPr wrap="square" rtlCol="0">
            <a:spAutoFit/>
          </a:bodyPr>
          <a:lstStyle/>
          <a:p>
            <a:pPr defTabSz="685800"/>
            <a:r>
              <a:rPr lang="en-US" sz="1600" dirty="0">
                <a:solidFill>
                  <a:srgbClr val="002060"/>
                </a:solidFill>
                <a:latin typeface="Arial"/>
              </a:rPr>
              <a:t>Congenital syphilis</a:t>
            </a:r>
          </a:p>
          <a:p>
            <a:pPr defTabSz="685800"/>
            <a:r>
              <a:rPr lang="en-US" sz="1600" dirty="0">
                <a:solidFill>
                  <a:srgbClr val="002060"/>
                </a:solidFill>
                <a:latin typeface="Arial"/>
              </a:rPr>
              <a:t>Information and resources</a:t>
            </a:r>
          </a:p>
        </p:txBody>
      </p:sp>
      <p:sp>
        <p:nvSpPr>
          <p:cNvPr id="10" name="TextBox 9">
            <a:extLst>
              <a:ext uri="{FF2B5EF4-FFF2-40B4-BE49-F238E27FC236}">
                <a16:creationId xmlns:a16="http://schemas.microsoft.com/office/drawing/2014/main" id="{F8D5FB50-5170-BE05-4F4E-C17BDF1423A3}"/>
              </a:ext>
            </a:extLst>
          </p:cNvPr>
          <p:cNvSpPr txBox="1"/>
          <p:nvPr/>
        </p:nvSpPr>
        <p:spPr>
          <a:xfrm>
            <a:off x="4257999" y="4489564"/>
            <a:ext cx="4445448" cy="738664"/>
          </a:xfrm>
          <a:prstGeom prst="rect">
            <a:avLst/>
          </a:prstGeom>
          <a:noFill/>
        </p:spPr>
        <p:txBody>
          <a:bodyPr wrap="none" rtlCol="0">
            <a:spAutoFit/>
          </a:bodyPr>
          <a:lstStyle/>
          <a:p>
            <a:pPr defTabSz="685800"/>
            <a:r>
              <a:rPr lang="en-US" sz="2100" dirty="0">
                <a:solidFill>
                  <a:srgbClr val="1F497D">
                    <a:lumMod val="60000"/>
                    <a:lumOff val="40000"/>
                  </a:srgbClr>
                </a:solidFill>
                <a:latin typeface="Arial"/>
              </a:rPr>
              <a:t>… communication</a:t>
            </a:r>
          </a:p>
          <a:p>
            <a:pPr defTabSz="685800"/>
            <a:r>
              <a:rPr lang="en-US" sz="2100" dirty="0">
                <a:solidFill>
                  <a:srgbClr val="1F497D">
                    <a:lumMod val="60000"/>
                    <a:lumOff val="40000"/>
                  </a:srgbClr>
                </a:solidFill>
                <a:latin typeface="Arial"/>
              </a:rPr>
              <a:t>…. also support for testing and care</a:t>
            </a:r>
          </a:p>
        </p:txBody>
      </p:sp>
    </p:spTree>
    <p:extLst>
      <p:ext uri="{BB962C8B-B14F-4D97-AF65-F5344CB8AC3E}">
        <p14:creationId xmlns:p14="http://schemas.microsoft.com/office/powerpoint/2010/main" val="2423277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EABC-807E-3325-8CEA-E410A9116CBE}"/>
              </a:ext>
            </a:extLst>
          </p:cNvPr>
          <p:cNvSpPr>
            <a:spLocks noGrp="1"/>
          </p:cNvSpPr>
          <p:nvPr>
            <p:ph type="title"/>
          </p:nvPr>
        </p:nvSpPr>
        <p:spPr>
          <a:xfrm>
            <a:off x="274320" y="1188720"/>
            <a:ext cx="8563554" cy="548640"/>
          </a:xfrm>
        </p:spPr>
        <p:txBody>
          <a:bodyPr/>
          <a:lstStyle/>
          <a:p>
            <a:r>
              <a:rPr lang="en-US" sz="3200" dirty="0"/>
              <a:t>Congenital Syphilis Materials</a:t>
            </a:r>
          </a:p>
        </p:txBody>
      </p:sp>
      <p:pic>
        <p:nvPicPr>
          <p:cNvPr id="8" name="Picture 7">
            <a:extLst>
              <a:ext uri="{FF2B5EF4-FFF2-40B4-BE49-F238E27FC236}">
                <a16:creationId xmlns:a16="http://schemas.microsoft.com/office/drawing/2014/main" id="{61FB8E88-378C-37A0-9770-2B3389B62568}"/>
              </a:ext>
            </a:extLst>
          </p:cNvPr>
          <p:cNvPicPr>
            <a:picLocks noChangeAspect="1"/>
          </p:cNvPicPr>
          <p:nvPr/>
        </p:nvPicPr>
        <p:blipFill>
          <a:blip r:embed="rId2"/>
          <a:stretch>
            <a:fillRect/>
          </a:stretch>
        </p:blipFill>
        <p:spPr>
          <a:xfrm>
            <a:off x="3697170" y="1718325"/>
            <a:ext cx="4678970" cy="3863122"/>
          </a:xfrm>
          <a:prstGeom prst="rect">
            <a:avLst/>
          </a:prstGeom>
        </p:spPr>
      </p:pic>
      <p:pic>
        <p:nvPicPr>
          <p:cNvPr id="10" name="Picture 9">
            <a:extLst>
              <a:ext uri="{FF2B5EF4-FFF2-40B4-BE49-F238E27FC236}">
                <a16:creationId xmlns:a16="http://schemas.microsoft.com/office/drawing/2014/main" id="{E93090B0-6C13-DC10-5887-157435870BE4}"/>
              </a:ext>
            </a:extLst>
          </p:cNvPr>
          <p:cNvPicPr>
            <a:picLocks noChangeAspect="1"/>
          </p:cNvPicPr>
          <p:nvPr/>
        </p:nvPicPr>
        <p:blipFill>
          <a:blip r:embed="rId3"/>
          <a:stretch>
            <a:fillRect/>
          </a:stretch>
        </p:blipFill>
        <p:spPr>
          <a:xfrm>
            <a:off x="596554" y="2355803"/>
            <a:ext cx="2521336" cy="2588166"/>
          </a:xfrm>
          <a:prstGeom prst="rect">
            <a:avLst/>
          </a:prstGeom>
        </p:spPr>
      </p:pic>
      <p:sp>
        <p:nvSpPr>
          <p:cNvPr id="13" name="TextBox 12">
            <a:extLst>
              <a:ext uri="{FF2B5EF4-FFF2-40B4-BE49-F238E27FC236}">
                <a16:creationId xmlns:a16="http://schemas.microsoft.com/office/drawing/2014/main" id="{D3E0C48C-3929-D691-76DE-B9040244B159}"/>
              </a:ext>
            </a:extLst>
          </p:cNvPr>
          <p:cNvSpPr txBox="1"/>
          <p:nvPr/>
        </p:nvSpPr>
        <p:spPr>
          <a:xfrm>
            <a:off x="274320" y="5760720"/>
            <a:ext cx="3902671" cy="369332"/>
          </a:xfrm>
          <a:prstGeom prst="rect">
            <a:avLst/>
          </a:prstGeom>
          <a:noFill/>
        </p:spPr>
        <p:txBody>
          <a:bodyPr wrap="none" rtlCol="0">
            <a:spAutoFit/>
          </a:bodyPr>
          <a:lstStyle/>
          <a:p>
            <a:pPr defTabSz="685800"/>
            <a:r>
              <a:rPr lang="en-US" dirty="0">
                <a:solidFill>
                  <a:prstClr val="black"/>
                </a:solidFill>
                <a:latin typeface="Arial"/>
              </a:rPr>
              <a:t>Contact: </a:t>
            </a:r>
            <a:r>
              <a:rPr lang="en-US" dirty="0">
                <a:solidFill>
                  <a:prstClr val="black"/>
                </a:solidFill>
                <a:latin typeface="Arial"/>
                <a:hlinkClick r:id="rId4"/>
              </a:rPr>
              <a:t>erika.samoff@dhhs.nc.gov</a:t>
            </a:r>
            <a:r>
              <a:rPr lang="en-US" dirty="0">
                <a:solidFill>
                  <a:prstClr val="black"/>
                </a:solidFill>
                <a:latin typeface="Arial"/>
              </a:rPr>
              <a:t> </a:t>
            </a:r>
          </a:p>
        </p:txBody>
      </p:sp>
    </p:spTree>
    <p:extLst>
      <p:ext uri="{BB962C8B-B14F-4D97-AF65-F5344CB8AC3E}">
        <p14:creationId xmlns:p14="http://schemas.microsoft.com/office/powerpoint/2010/main" val="124221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F7FC8-9A0B-BC74-F124-02FC332AC379}"/>
              </a:ext>
            </a:extLst>
          </p:cNvPr>
          <p:cNvSpPr>
            <a:spLocks noGrp="1"/>
          </p:cNvSpPr>
          <p:nvPr>
            <p:ph type="body" sz="quarter" idx="10"/>
          </p:nvPr>
        </p:nvSpPr>
        <p:spPr>
          <a:xfrm>
            <a:off x="1280160" y="1371600"/>
            <a:ext cx="7537836" cy="4937760"/>
          </a:xfrm>
        </p:spPr>
        <p:txBody>
          <a:bodyPr/>
          <a:lstStyle/>
          <a:p>
            <a:r>
              <a:rPr lang="en-US" sz="2200" b="0" dirty="0"/>
              <a:t>The State Opioid Response is a $36 million federal grant that funds treatment, recovery services, prevention, and harm reduction</a:t>
            </a:r>
          </a:p>
          <a:p>
            <a:r>
              <a:rPr lang="en-US" sz="2200" b="0" dirty="0"/>
              <a:t>SOR 4 funding started September 30 </a:t>
            </a:r>
          </a:p>
          <a:p>
            <a:r>
              <a:rPr lang="en-US" sz="2200" b="0" dirty="0"/>
              <a:t>Partnership with the Division of Public Health for training and technical assistance as well as </a:t>
            </a:r>
            <a:r>
              <a:rPr lang="en-US" sz="2200" b="0" dirty="0">
                <a:hlinkClick r:id="rId2"/>
              </a:rPr>
              <a:t>Naloxonesaves.org </a:t>
            </a:r>
            <a:endParaRPr lang="en-US" sz="2200" b="0" dirty="0"/>
          </a:p>
          <a:p>
            <a:r>
              <a:rPr lang="en-US" sz="2200" b="0" dirty="0"/>
              <a:t>SOR 4 Goals for Harm Reduction</a:t>
            </a:r>
          </a:p>
          <a:p>
            <a:pPr lvl="1"/>
            <a:r>
              <a:rPr lang="en-US" sz="2000" b="0" dirty="0">
                <a:effectLst/>
                <a:latin typeface="Arial" panose="020B0604020202020204" pitchFamily="34" charset="0"/>
                <a:ea typeface="Calibri" panose="020F0502020204030204" pitchFamily="34" charset="0"/>
                <a:cs typeface="Times New Roman" panose="02020603050405020304" pitchFamily="18" charset="0"/>
              </a:rPr>
              <a:t>Reduce overdose deaths</a:t>
            </a:r>
          </a:p>
          <a:p>
            <a:pPr lvl="1"/>
            <a:r>
              <a:rPr lang="en-US" sz="2000" b="0" dirty="0">
                <a:effectLst/>
                <a:latin typeface="Arial" panose="020B0604020202020204" pitchFamily="34" charset="0"/>
                <a:ea typeface="Calibri" panose="020F0502020204030204" pitchFamily="34" charset="0"/>
                <a:cs typeface="Times New Roman" panose="02020603050405020304" pitchFamily="18" charset="0"/>
              </a:rPr>
              <a:t>Centering equity and lived experience in all programmatic activities is key</a:t>
            </a:r>
          </a:p>
          <a:p>
            <a:pPr lvl="1"/>
            <a:r>
              <a:rPr lang="en-US" sz="2000" b="0" dirty="0">
                <a:cs typeface="Times New Roman" panose="02020603050405020304" pitchFamily="18" charset="0"/>
              </a:rPr>
              <a:t>Support prevention programs in policy creation for storage, distribution, and leave-behind programs</a:t>
            </a:r>
          </a:p>
          <a:p>
            <a:pPr marL="257175" lvl="1" indent="0">
              <a:buNone/>
            </a:pPr>
            <a:endParaRPr lang="en-US" dirty="0"/>
          </a:p>
        </p:txBody>
      </p:sp>
      <p:sp>
        <p:nvSpPr>
          <p:cNvPr id="3" name="Slide Number Placeholder 2">
            <a:extLst>
              <a:ext uri="{FF2B5EF4-FFF2-40B4-BE49-F238E27FC236}">
                <a16:creationId xmlns:a16="http://schemas.microsoft.com/office/drawing/2014/main" id="{8EBABE3B-32F3-22C8-E021-9A1206C497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C68FB16C-016A-6615-BC30-49BF6E50EA1D}"/>
              </a:ext>
            </a:extLst>
          </p:cNvPr>
          <p:cNvSpPr>
            <a:spLocks noGrp="1"/>
          </p:cNvSpPr>
          <p:nvPr>
            <p:ph type="title"/>
          </p:nvPr>
        </p:nvSpPr>
        <p:spPr>
          <a:xfrm>
            <a:off x="1280160" y="365760"/>
            <a:ext cx="7537836" cy="548640"/>
          </a:xfrm>
        </p:spPr>
        <p:txBody>
          <a:bodyPr/>
          <a:lstStyle/>
          <a:p>
            <a:r>
              <a:rPr lang="en-US" sz="3200" dirty="0"/>
              <a:t>State Opioid Response (SOR) Information</a:t>
            </a:r>
          </a:p>
        </p:txBody>
      </p:sp>
    </p:spTree>
    <p:extLst>
      <p:ext uri="{BB962C8B-B14F-4D97-AF65-F5344CB8AC3E}">
        <p14:creationId xmlns:p14="http://schemas.microsoft.com/office/powerpoint/2010/main" val="2039894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5E2D04-39DE-860C-3872-547BC0404547}"/>
              </a:ext>
            </a:extLst>
          </p:cNvPr>
          <p:cNvSpPr>
            <a:spLocks noGrp="1"/>
          </p:cNvSpPr>
          <p:nvPr>
            <p:ph type="body" sz="quarter" idx="10"/>
          </p:nvPr>
        </p:nvSpPr>
        <p:spPr/>
        <p:txBody>
          <a:bodyPr/>
          <a:lstStyle/>
          <a:p>
            <a:r>
              <a:rPr lang="en-US" sz="4800" dirty="0">
                <a:solidFill>
                  <a:srgbClr val="FFFFFF"/>
                </a:solidFill>
              </a:rPr>
              <a:t>NC Department of Health and Human Services </a:t>
            </a:r>
            <a:br>
              <a:rPr lang="en-US" sz="4800" dirty="0"/>
            </a:br>
            <a:r>
              <a:rPr lang="en-US" sz="4800" dirty="0">
                <a:solidFill>
                  <a:srgbClr val="FFFFFF"/>
                </a:solidFill>
              </a:rPr>
              <a:t>HIV/STI/HCV Prevention Program Overview</a:t>
            </a:r>
            <a:br>
              <a:rPr lang="en-US" sz="4800" dirty="0">
                <a:solidFill>
                  <a:srgbClr val="FFFFFF"/>
                </a:solidFill>
              </a:rPr>
            </a:br>
            <a:r>
              <a:rPr lang="en-US" sz="4800" b="1" i="1" dirty="0">
                <a:solidFill>
                  <a:srgbClr val="002060"/>
                </a:solidFill>
              </a:rPr>
              <a:t>Focus on Syringe Service Programs</a:t>
            </a:r>
            <a:endParaRPr lang="en-US" sz="4800" dirty="0">
              <a:solidFill>
                <a:srgbClr val="002060"/>
              </a:solidFill>
            </a:endParaRPr>
          </a:p>
        </p:txBody>
      </p:sp>
    </p:spTree>
    <p:extLst>
      <p:ext uri="{BB962C8B-B14F-4D97-AF65-F5344CB8AC3E}">
        <p14:creationId xmlns:p14="http://schemas.microsoft.com/office/powerpoint/2010/main" val="1483643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8503E05-5BC8-3016-6A22-F69F027788A8}"/>
              </a:ext>
            </a:extLst>
          </p:cNvPr>
          <p:cNvSpPr>
            <a:spLocks noGrp="1"/>
          </p:cNvSpPr>
          <p:nvPr>
            <p:ph type="body" sz="quarter" idx="10"/>
          </p:nvPr>
        </p:nvSpPr>
        <p:spPr>
          <a:xfrm>
            <a:off x="274320" y="1828800"/>
            <a:ext cx="8563554" cy="4142629"/>
          </a:xfrm>
        </p:spPr>
        <p:txBody>
          <a:bodyPr vert="horz" lIns="68580" tIns="34290" rIns="68580" bIns="34290" rtlCol="0" anchor="t">
            <a:noAutofit/>
          </a:bodyPr>
          <a:lstStyle/>
          <a:p>
            <a:r>
              <a:rPr lang="en-US" sz="2000" b="0" dirty="0"/>
              <a:t>North Carolina uses multiple methods for HIV, STI, and HCV testing/linkage to care in nontraditional settings </a:t>
            </a:r>
          </a:p>
          <a:p>
            <a:pPr marL="173736"/>
            <a:r>
              <a:rPr lang="en-US" sz="2000" b="0" dirty="0"/>
              <a:t>Programs offer access to prevention services to priority populations unable or uncomfortable with using traditional healthcare settings</a:t>
            </a:r>
            <a:endParaRPr lang="en-US" sz="2000" b="0" dirty="0">
              <a:cs typeface="Calibri"/>
            </a:endParaRPr>
          </a:p>
          <a:p>
            <a:pPr marL="173736">
              <a:spcAft>
                <a:spcPts val="600"/>
              </a:spcAft>
            </a:pPr>
            <a:r>
              <a:rPr lang="en-US" sz="2000" b="0" dirty="0"/>
              <a:t>Programs use a three-tiered approach:</a:t>
            </a:r>
            <a:endParaRPr lang="en-US" sz="2000" b="0" dirty="0">
              <a:cs typeface="Calibri" panose="020F0502020204030204"/>
            </a:endParaRPr>
          </a:p>
          <a:p>
            <a:pPr marL="857250" lvl="2" indent="-342900">
              <a:lnSpc>
                <a:spcPct val="107000"/>
              </a:lnSpc>
              <a:spcBef>
                <a:spcPts val="0"/>
              </a:spcBef>
              <a:spcAft>
                <a:spcPts val="600"/>
              </a:spcAft>
              <a:buFont typeface="Arial" panose="020B0604020202020204" pitchFamily="34" charset="0"/>
              <a:buChar char="‒"/>
            </a:pPr>
            <a:r>
              <a:rPr lang="en-US" sz="2000" b="0" dirty="0"/>
              <a:t>Agencies funded for HIV/STI/HCV counseling, testing, and linkage to care</a:t>
            </a:r>
            <a:endParaRPr lang="en-US" sz="2000" b="0" dirty="0">
              <a:cs typeface="Calibri" panose="020F0502020204030204"/>
            </a:endParaRPr>
          </a:p>
          <a:p>
            <a:pPr marL="857250" lvl="2" indent="-342900">
              <a:lnSpc>
                <a:spcPct val="107000"/>
              </a:lnSpc>
              <a:spcBef>
                <a:spcPts val="0"/>
              </a:spcBef>
              <a:spcAft>
                <a:spcPts val="600"/>
              </a:spcAft>
              <a:buFont typeface="Arial" panose="020B0604020202020204" pitchFamily="34" charset="0"/>
              <a:buChar char="‒"/>
            </a:pPr>
            <a:r>
              <a:rPr lang="en-US" sz="2000" b="0" dirty="0"/>
              <a:t>Agencies supported with free HIV, HCV, and syphilis rapid test kits</a:t>
            </a:r>
            <a:endParaRPr lang="en-US" sz="2000" b="0" dirty="0">
              <a:cs typeface="Calibri" panose="020F0502020204030204"/>
            </a:endParaRPr>
          </a:p>
          <a:p>
            <a:pPr marL="857250" lvl="2" indent="-342900">
              <a:lnSpc>
                <a:spcPct val="107000"/>
              </a:lnSpc>
              <a:spcBef>
                <a:spcPts val="0"/>
              </a:spcBef>
              <a:spcAft>
                <a:spcPts val="600"/>
              </a:spcAft>
              <a:buFont typeface="Arial" panose="020B0604020202020204" pitchFamily="34" charset="0"/>
              <a:buChar char="‒"/>
            </a:pPr>
            <a:r>
              <a:rPr lang="en-US" sz="2000" b="0" dirty="0"/>
              <a:t>Free at home HIV testing program marketed through MSM chat sites</a:t>
            </a:r>
            <a:endParaRPr lang="en-US" sz="2000" b="0" dirty="0">
              <a:cs typeface="Calibri"/>
            </a:endParaRPr>
          </a:p>
        </p:txBody>
      </p:sp>
      <p:sp>
        <p:nvSpPr>
          <p:cNvPr id="2" name="Title 1">
            <a:extLst>
              <a:ext uri="{FF2B5EF4-FFF2-40B4-BE49-F238E27FC236}">
                <a16:creationId xmlns:a16="http://schemas.microsoft.com/office/drawing/2014/main" id="{3760D00C-2D74-4D3F-D886-2ADE31DCBDFE}"/>
              </a:ext>
            </a:extLst>
          </p:cNvPr>
          <p:cNvSpPr>
            <a:spLocks noGrp="1"/>
          </p:cNvSpPr>
          <p:nvPr>
            <p:ph type="title"/>
          </p:nvPr>
        </p:nvSpPr>
        <p:spPr>
          <a:xfrm>
            <a:off x="274320" y="1188720"/>
            <a:ext cx="8563554" cy="548640"/>
          </a:xfrm>
        </p:spPr>
        <p:txBody>
          <a:bodyPr>
            <a:normAutofit fontScale="90000"/>
          </a:bodyPr>
          <a:lstStyle/>
          <a:p>
            <a:r>
              <a:rPr lang="en-US" sz="3600" dirty="0"/>
              <a:t>HIV/STI/HCV CTR Program Overview</a:t>
            </a:r>
            <a:endParaRPr lang="en-US" dirty="0"/>
          </a:p>
        </p:txBody>
      </p:sp>
    </p:spTree>
    <p:extLst>
      <p:ext uri="{BB962C8B-B14F-4D97-AF65-F5344CB8AC3E}">
        <p14:creationId xmlns:p14="http://schemas.microsoft.com/office/powerpoint/2010/main" val="1156094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0DC6EA-0B93-9490-E514-9EAD17C7B1FE}"/>
              </a:ext>
            </a:extLst>
          </p:cNvPr>
          <p:cNvSpPr>
            <a:spLocks noGrp="1"/>
          </p:cNvSpPr>
          <p:nvPr>
            <p:ph type="body" sz="quarter" idx="10"/>
          </p:nvPr>
        </p:nvSpPr>
        <p:spPr/>
        <p:txBody>
          <a:bodyPr/>
          <a:lstStyle/>
          <a:p>
            <a:r>
              <a:rPr lang="en-US" sz="6000" dirty="0">
                <a:solidFill>
                  <a:srgbClr val="FFFFFF"/>
                </a:solidFill>
              </a:rPr>
              <a:t>Integrated Targeted Testing Sites (ITTS) Project</a:t>
            </a:r>
            <a:endParaRPr lang="en-US" sz="6000" dirty="0"/>
          </a:p>
        </p:txBody>
      </p:sp>
    </p:spTree>
    <p:extLst>
      <p:ext uri="{BB962C8B-B14F-4D97-AF65-F5344CB8AC3E}">
        <p14:creationId xmlns:p14="http://schemas.microsoft.com/office/powerpoint/2010/main" val="2318931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4B012-3B8E-D598-CE41-4B2E4786D788}"/>
              </a:ext>
            </a:extLst>
          </p:cNvPr>
          <p:cNvSpPr>
            <a:spLocks noGrp="1"/>
          </p:cNvSpPr>
          <p:nvPr>
            <p:ph type="body" sz="quarter" idx="10"/>
          </p:nvPr>
        </p:nvSpPr>
        <p:spPr>
          <a:xfrm>
            <a:off x="274320" y="1828800"/>
            <a:ext cx="5899501" cy="3765196"/>
          </a:xfrm>
        </p:spPr>
        <p:txBody>
          <a:bodyPr anchor="ctr">
            <a:normAutofit/>
          </a:bodyPr>
          <a:lstStyle/>
          <a:p>
            <a:r>
              <a:rPr lang="en-US" sz="2400" b="0" dirty="0">
                <a:solidFill>
                  <a:srgbClr val="002060"/>
                </a:solidFill>
              </a:rPr>
              <a:t>Men Who Have Sex With Men (MSM)</a:t>
            </a:r>
          </a:p>
          <a:p>
            <a:r>
              <a:rPr lang="en-US" sz="2400" b="0" dirty="0">
                <a:solidFill>
                  <a:srgbClr val="002060"/>
                </a:solidFill>
              </a:rPr>
              <a:t>African American and Latino Men and Women</a:t>
            </a:r>
          </a:p>
          <a:p>
            <a:r>
              <a:rPr lang="en-US" sz="2400" b="0" dirty="0">
                <a:solidFill>
                  <a:srgbClr val="002060"/>
                </a:solidFill>
              </a:rPr>
              <a:t>Minority Youth (ages 13-24 years)</a:t>
            </a:r>
          </a:p>
          <a:p>
            <a:r>
              <a:rPr lang="en-US" sz="2400" b="0" dirty="0">
                <a:solidFill>
                  <a:srgbClr val="002060"/>
                </a:solidFill>
              </a:rPr>
              <a:t>Persons Who Inject Drugs (PWID)</a:t>
            </a:r>
          </a:p>
          <a:p>
            <a:r>
              <a:rPr lang="en-US" sz="2400" b="0" dirty="0">
                <a:solidFill>
                  <a:srgbClr val="002060"/>
                </a:solidFill>
              </a:rPr>
              <a:t>Transgender Persons</a:t>
            </a:r>
          </a:p>
          <a:p>
            <a:endParaRPr lang="en-US" dirty="0"/>
          </a:p>
        </p:txBody>
      </p:sp>
      <p:sp>
        <p:nvSpPr>
          <p:cNvPr id="2" name="Title 1">
            <a:extLst>
              <a:ext uri="{FF2B5EF4-FFF2-40B4-BE49-F238E27FC236}">
                <a16:creationId xmlns:a16="http://schemas.microsoft.com/office/drawing/2014/main" id="{3760D00C-2D74-4D3F-D886-2ADE31DCBDFE}"/>
              </a:ext>
            </a:extLst>
          </p:cNvPr>
          <p:cNvSpPr>
            <a:spLocks noGrp="1"/>
          </p:cNvSpPr>
          <p:nvPr>
            <p:ph type="title"/>
          </p:nvPr>
        </p:nvSpPr>
        <p:spPr>
          <a:xfrm>
            <a:off x="274320" y="1188720"/>
            <a:ext cx="8563554" cy="548640"/>
          </a:xfrm>
        </p:spPr>
        <p:txBody>
          <a:bodyPr>
            <a:normAutofit fontScale="90000"/>
          </a:bodyPr>
          <a:lstStyle/>
          <a:p>
            <a:r>
              <a:rPr lang="en-US" sz="3600" dirty="0"/>
              <a:t>Prevention Program Key Priority Groups</a:t>
            </a:r>
          </a:p>
        </p:txBody>
      </p:sp>
      <p:pic>
        <p:nvPicPr>
          <p:cNvPr id="4" name="Content Placeholder 4" descr="Shape, arrow, scatter chart&#10;&#10;Description automatically generated">
            <a:extLst>
              <a:ext uri="{FF2B5EF4-FFF2-40B4-BE49-F238E27FC236}">
                <a16:creationId xmlns:a16="http://schemas.microsoft.com/office/drawing/2014/main" id="{6F32308E-D546-FBCA-F09A-543ED48F5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401" y="2427597"/>
            <a:ext cx="3222473" cy="3483755"/>
          </a:xfrm>
          <a:prstGeom prst="rect">
            <a:avLst/>
          </a:prstGeom>
        </p:spPr>
      </p:pic>
    </p:spTree>
    <p:extLst>
      <p:ext uri="{BB962C8B-B14F-4D97-AF65-F5344CB8AC3E}">
        <p14:creationId xmlns:p14="http://schemas.microsoft.com/office/powerpoint/2010/main" val="4003439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00C-2D74-4D3F-D886-2ADE31DCBDFE}"/>
              </a:ext>
            </a:extLst>
          </p:cNvPr>
          <p:cNvSpPr>
            <a:spLocks noGrp="1"/>
          </p:cNvSpPr>
          <p:nvPr>
            <p:ph type="title"/>
          </p:nvPr>
        </p:nvSpPr>
        <p:spPr>
          <a:xfrm>
            <a:off x="274320" y="1188720"/>
            <a:ext cx="8563554" cy="548640"/>
          </a:xfrm>
        </p:spPr>
        <p:txBody>
          <a:bodyPr>
            <a:normAutofit fontScale="90000"/>
          </a:bodyPr>
          <a:lstStyle/>
          <a:p>
            <a:r>
              <a:rPr lang="en-US" sz="3600" dirty="0"/>
              <a:t>ITTS Project Requirements</a:t>
            </a:r>
          </a:p>
        </p:txBody>
      </p:sp>
      <p:graphicFrame>
        <p:nvGraphicFramePr>
          <p:cNvPr id="5" name="Content Placeholder 2">
            <a:extLst>
              <a:ext uri="{FF2B5EF4-FFF2-40B4-BE49-F238E27FC236}">
                <a16:creationId xmlns:a16="http://schemas.microsoft.com/office/drawing/2014/main" id="{13B9F609-A0D1-BC15-FD4B-63C35C6D5657}"/>
              </a:ext>
            </a:extLst>
          </p:cNvPr>
          <p:cNvGraphicFramePr/>
          <p:nvPr>
            <p:extLst>
              <p:ext uri="{D42A27DB-BD31-4B8C-83A1-F6EECF244321}">
                <p14:modId xmlns:p14="http://schemas.microsoft.com/office/powerpoint/2010/main" val="30525434"/>
              </p:ext>
            </p:extLst>
          </p:nvPr>
        </p:nvGraphicFramePr>
        <p:xfrm>
          <a:off x="1547364" y="2279724"/>
          <a:ext cx="4857158" cy="3470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9634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DD2A5-5204-9C1D-275C-D4761786D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2641" y="1046608"/>
            <a:ext cx="6998717" cy="5408100"/>
          </a:xfrm>
          <a:prstGeom prst="rect">
            <a:avLst/>
          </a:prstGeom>
        </p:spPr>
      </p:pic>
    </p:spTree>
    <p:extLst>
      <p:ext uri="{BB962C8B-B14F-4D97-AF65-F5344CB8AC3E}">
        <p14:creationId xmlns:p14="http://schemas.microsoft.com/office/powerpoint/2010/main" val="3061100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6669B6-6087-113A-DC27-0760069B71D1}"/>
              </a:ext>
            </a:extLst>
          </p:cNvPr>
          <p:cNvSpPr>
            <a:spLocks noGrp="1"/>
          </p:cNvSpPr>
          <p:nvPr>
            <p:ph type="body" sz="quarter" idx="10"/>
          </p:nvPr>
        </p:nvSpPr>
        <p:spPr/>
        <p:txBody>
          <a:bodyPr/>
          <a:lstStyle/>
          <a:p>
            <a:r>
              <a:rPr lang="en-US" sz="6000" dirty="0">
                <a:solidFill>
                  <a:srgbClr val="FFFFFF"/>
                </a:solidFill>
              </a:rPr>
              <a:t>Rapid Testing</a:t>
            </a:r>
            <a:endParaRPr lang="en-US" sz="6000" dirty="0"/>
          </a:p>
        </p:txBody>
      </p:sp>
    </p:spTree>
    <p:extLst>
      <p:ext uri="{BB962C8B-B14F-4D97-AF65-F5344CB8AC3E}">
        <p14:creationId xmlns:p14="http://schemas.microsoft.com/office/powerpoint/2010/main" val="996383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DD2A5-5204-9C1D-275C-D4761786D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1180" y="1298237"/>
            <a:ext cx="6656294" cy="5143499"/>
          </a:xfrm>
          <a:prstGeom prst="rect">
            <a:avLst/>
          </a:prstGeom>
        </p:spPr>
      </p:pic>
    </p:spTree>
    <p:extLst>
      <p:ext uri="{BB962C8B-B14F-4D97-AF65-F5344CB8AC3E}">
        <p14:creationId xmlns:p14="http://schemas.microsoft.com/office/powerpoint/2010/main" val="1945965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DDB7D3-3B91-9D88-B272-880181BFD9FA}"/>
              </a:ext>
            </a:extLst>
          </p:cNvPr>
          <p:cNvSpPr>
            <a:spLocks noGrp="1"/>
          </p:cNvSpPr>
          <p:nvPr>
            <p:ph type="body" sz="quarter" idx="10"/>
          </p:nvPr>
        </p:nvSpPr>
        <p:spPr/>
        <p:txBody>
          <a:bodyPr/>
          <a:lstStyle/>
          <a:p>
            <a:r>
              <a:rPr lang="en-US" sz="6000" dirty="0">
                <a:solidFill>
                  <a:srgbClr val="FFFFFF"/>
                </a:solidFill>
              </a:rPr>
              <a:t>TakeMeHome Testing Program</a:t>
            </a:r>
            <a:endParaRPr lang="en-US" sz="6000" dirty="0"/>
          </a:p>
        </p:txBody>
      </p:sp>
    </p:spTree>
    <p:extLst>
      <p:ext uri="{BB962C8B-B14F-4D97-AF65-F5344CB8AC3E}">
        <p14:creationId xmlns:p14="http://schemas.microsoft.com/office/powerpoint/2010/main" val="1525765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8503E05-5BC8-3016-6A22-F69F027788A8}"/>
              </a:ext>
            </a:extLst>
          </p:cNvPr>
          <p:cNvSpPr>
            <a:spLocks noGrp="1"/>
          </p:cNvSpPr>
          <p:nvPr>
            <p:ph type="body" sz="quarter" idx="10"/>
          </p:nvPr>
        </p:nvSpPr>
        <p:spPr>
          <a:xfrm>
            <a:off x="274320" y="1828800"/>
            <a:ext cx="8563554" cy="4142629"/>
          </a:xfrm>
        </p:spPr>
        <p:txBody>
          <a:bodyPr vert="horz" lIns="68580" tIns="34290" rIns="68580" bIns="34290" rtlCol="0" anchor="t">
            <a:normAutofit/>
          </a:bodyPr>
          <a:lstStyle/>
          <a:p>
            <a:r>
              <a:rPr lang="en-US" sz="2400" b="0" dirty="0">
                <a:solidFill>
                  <a:srgbClr val="002060"/>
                </a:solidFill>
                <a:cs typeface="Calibri"/>
              </a:rPr>
              <a:t>Program in which free at home HIV testing is offered to people on MSM chat sites</a:t>
            </a:r>
          </a:p>
          <a:p>
            <a:pPr lvl="1"/>
            <a:r>
              <a:rPr lang="en-US" sz="2400" b="0" dirty="0">
                <a:solidFill>
                  <a:srgbClr val="002060"/>
                </a:solidFill>
                <a:cs typeface="Calibri"/>
              </a:rPr>
              <a:t>Test kits are shipped to the persons home where they take an oral swab and conduct a rapid HIV test at their home</a:t>
            </a:r>
          </a:p>
          <a:p>
            <a:pPr lvl="1"/>
            <a:r>
              <a:rPr lang="en-US" sz="2400" b="0" dirty="0">
                <a:solidFill>
                  <a:srgbClr val="002060"/>
                </a:solidFill>
                <a:cs typeface="Calibri"/>
              </a:rPr>
              <a:t>Information included on:</a:t>
            </a:r>
          </a:p>
          <a:p>
            <a:pPr lvl="2"/>
            <a:r>
              <a:rPr lang="en-US" sz="2200" b="0" dirty="0">
                <a:solidFill>
                  <a:srgbClr val="002060"/>
                </a:solidFill>
                <a:cs typeface="Calibri"/>
              </a:rPr>
              <a:t>Safer sex information</a:t>
            </a:r>
          </a:p>
          <a:p>
            <a:pPr lvl="2"/>
            <a:r>
              <a:rPr lang="en-US" sz="2200" b="0" dirty="0">
                <a:solidFill>
                  <a:srgbClr val="002060"/>
                </a:solidFill>
                <a:cs typeface="Calibri"/>
              </a:rPr>
              <a:t>How to get a confirmatory test</a:t>
            </a:r>
          </a:p>
          <a:p>
            <a:pPr lvl="2"/>
            <a:r>
              <a:rPr lang="en-US" sz="2200" b="0" dirty="0">
                <a:solidFill>
                  <a:srgbClr val="002060"/>
                </a:solidFill>
                <a:cs typeface="Calibri"/>
              </a:rPr>
              <a:t>Where to get HIV care</a:t>
            </a:r>
          </a:p>
          <a:p>
            <a:pPr lvl="2"/>
            <a:r>
              <a:rPr lang="en-US" sz="2200" b="0" dirty="0">
                <a:solidFill>
                  <a:srgbClr val="002060"/>
                </a:solidFill>
                <a:cs typeface="Calibri"/>
              </a:rPr>
              <a:t>Where to receive other Social services</a:t>
            </a:r>
          </a:p>
        </p:txBody>
      </p:sp>
      <p:sp>
        <p:nvSpPr>
          <p:cNvPr id="2" name="Title 1">
            <a:extLst>
              <a:ext uri="{FF2B5EF4-FFF2-40B4-BE49-F238E27FC236}">
                <a16:creationId xmlns:a16="http://schemas.microsoft.com/office/drawing/2014/main" id="{3760D00C-2D74-4D3F-D886-2ADE31DCBDFE}"/>
              </a:ext>
            </a:extLst>
          </p:cNvPr>
          <p:cNvSpPr>
            <a:spLocks noGrp="1"/>
          </p:cNvSpPr>
          <p:nvPr>
            <p:ph type="title"/>
          </p:nvPr>
        </p:nvSpPr>
        <p:spPr>
          <a:xfrm>
            <a:off x="274320" y="1188720"/>
            <a:ext cx="8563554" cy="548640"/>
          </a:xfrm>
        </p:spPr>
        <p:txBody>
          <a:bodyPr>
            <a:normAutofit fontScale="90000"/>
          </a:bodyPr>
          <a:lstStyle/>
          <a:p>
            <a:r>
              <a:rPr lang="en-US" sz="3600" dirty="0"/>
              <a:t>Background</a:t>
            </a:r>
          </a:p>
        </p:txBody>
      </p:sp>
    </p:spTree>
    <p:extLst>
      <p:ext uri="{BB962C8B-B14F-4D97-AF65-F5344CB8AC3E}">
        <p14:creationId xmlns:p14="http://schemas.microsoft.com/office/powerpoint/2010/main" val="252304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B79D2-2B03-8D00-5409-FCF0B2B97E96}"/>
              </a:ext>
            </a:extLst>
          </p:cNvPr>
          <p:cNvSpPr>
            <a:spLocks noGrp="1"/>
          </p:cNvSpPr>
          <p:nvPr>
            <p:ph type="body" sz="quarter" idx="10"/>
          </p:nvPr>
        </p:nvSpPr>
        <p:spPr>
          <a:xfrm>
            <a:off x="1280160" y="1371600"/>
            <a:ext cx="7537836" cy="4937760"/>
          </a:xfrm>
        </p:spPr>
        <p:txBody>
          <a:bodyPr/>
          <a:lstStyle/>
          <a:p>
            <a:pPr marL="0" indent="0">
              <a:buNone/>
            </a:pPr>
            <a:r>
              <a:rPr lang="en-US" sz="2200" dirty="0"/>
              <a:t>Purpose</a:t>
            </a:r>
            <a:r>
              <a:rPr lang="en-US" sz="2200" b="0" dirty="0"/>
              <a:t>: </a:t>
            </a:r>
            <a:r>
              <a:rPr lang="en-US" sz="2200" b="0" u="sng" dirty="0">
                <a:cs typeface="Times New Roman" panose="02020603050405020304" pitchFamily="18" charset="0"/>
              </a:rPr>
              <a:t>R</a:t>
            </a:r>
            <a:r>
              <a:rPr lang="en-US" sz="2200" b="0" u="sng" dirty="0">
                <a:effectLst/>
                <a:latin typeface="Arial" panose="020B0604020202020204" pitchFamily="34" charset="0"/>
                <a:ea typeface="Calibri" panose="020F0502020204030204" pitchFamily="34" charset="0"/>
                <a:cs typeface="Times New Roman" panose="02020603050405020304" pitchFamily="18" charset="0"/>
              </a:rPr>
              <a:t>educe opioid overdose deaths</a:t>
            </a:r>
            <a:r>
              <a:rPr lang="en-US" sz="2200" b="0" dirty="0">
                <a:effectLst/>
                <a:latin typeface="Arial" panose="020B0604020202020204" pitchFamily="34" charset="0"/>
                <a:ea typeface="Calibri" panose="020F0502020204030204" pitchFamily="34" charset="0"/>
                <a:cs typeface="Times New Roman" panose="02020603050405020304" pitchFamily="18" charset="0"/>
              </a:rPr>
              <a:t> by increasing overdose education</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and</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naloxone</a:t>
            </a:r>
            <a:r>
              <a:rPr lang="en-US" sz="2200" b="0" spc="-10"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distribution</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among</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communities</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with</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high</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overdose</a:t>
            </a:r>
            <a:r>
              <a:rPr lang="en-US" sz="2200" b="0" spc="-20"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rates</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and</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to</a:t>
            </a:r>
            <a:r>
              <a:rPr lang="en-US" sz="2200" b="0" spc="-15"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those</a:t>
            </a:r>
            <a:r>
              <a:rPr lang="en-US" sz="2200" b="0" spc="-10" dirty="0">
                <a:effectLst/>
                <a:latin typeface="Arial" panose="020B0604020202020204" pitchFamily="34" charset="0"/>
                <a:ea typeface="Calibri" panose="020F0502020204030204" pitchFamily="34" charset="0"/>
                <a:cs typeface="Times New Roman" panose="02020603050405020304" pitchFamily="18" charset="0"/>
              </a:rPr>
              <a:t> </a:t>
            </a:r>
            <a:r>
              <a:rPr lang="en-US" sz="2200" b="0" dirty="0">
                <a:effectLst/>
                <a:latin typeface="Arial" panose="020B0604020202020204" pitchFamily="34" charset="0"/>
                <a:ea typeface="Calibri" panose="020F0502020204030204" pitchFamily="34" charset="0"/>
                <a:cs typeface="Times New Roman" panose="02020603050405020304" pitchFamily="18" charset="0"/>
              </a:rPr>
              <a:t>at highest risk of experiencing an overdose</a:t>
            </a:r>
          </a:p>
          <a:p>
            <a:pPr marL="0" indent="0">
              <a:buNone/>
            </a:pPr>
            <a:r>
              <a:rPr lang="en-US" sz="2200" dirty="0">
                <a:cs typeface="Times New Roman" panose="02020603050405020304" pitchFamily="18" charset="0"/>
              </a:rPr>
              <a:t>Saturation Model</a:t>
            </a:r>
            <a:r>
              <a:rPr lang="en-US" sz="2200" b="0" dirty="0">
                <a:cs typeface="Times New Roman" panose="02020603050405020304" pitchFamily="18" charset="0"/>
              </a:rPr>
              <a:t>: 340 kits distributed per 100,000 people to avert death in 80% of all witnessed overdose deaths = 74,000 doses</a:t>
            </a:r>
          </a:p>
          <a:p>
            <a:pPr marL="0" indent="0">
              <a:buNone/>
            </a:pPr>
            <a:r>
              <a:rPr lang="en-US" sz="2200" dirty="0">
                <a:cs typeface="Times New Roman" panose="02020603050405020304" pitchFamily="18" charset="0"/>
              </a:rPr>
              <a:t>Distribution Targets</a:t>
            </a:r>
            <a:r>
              <a:rPr lang="en-US" sz="2200" b="0" dirty="0">
                <a:cs typeface="Times New Roman" panose="02020603050405020304" pitchFamily="18" charset="0"/>
              </a:rPr>
              <a:t>: </a:t>
            </a:r>
          </a:p>
          <a:p>
            <a:pPr lvl="1"/>
            <a:r>
              <a:rPr lang="en-US" sz="2000" b="0" dirty="0">
                <a:cs typeface="Times New Roman" panose="02020603050405020304" pitchFamily="18" charset="0"/>
              </a:rPr>
              <a:t>people who use drugs</a:t>
            </a:r>
          </a:p>
          <a:p>
            <a:pPr lvl="1"/>
            <a:r>
              <a:rPr lang="en-US" sz="2000" b="0" dirty="0">
                <a:cs typeface="Times New Roman" panose="02020603050405020304" pitchFamily="18" charset="0"/>
              </a:rPr>
              <a:t>and their close contacts</a:t>
            </a:r>
          </a:p>
          <a:p>
            <a:pPr lvl="1"/>
            <a:r>
              <a:rPr lang="en-US" sz="2000" b="0" dirty="0">
                <a:cs typeface="Times New Roman" panose="02020603050405020304" pitchFamily="18" charset="0"/>
              </a:rPr>
              <a:t>individuals leaving incarceration are 40 to 50 times more likely to experience an overdose in the two weeks after leaving</a:t>
            </a:r>
          </a:p>
        </p:txBody>
      </p:sp>
      <p:sp>
        <p:nvSpPr>
          <p:cNvPr id="3" name="Slide Number Placeholder 2">
            <a:extLst>
              <a:ext uri="{FF2B5EF4-FFF2-40B4-BE49-F238E27FC236}">
                <a16:creationId xmlns:a16="http://schemas.microsoft.com/office/drawing/2014/main" id="{EA14C803-8B1E-1968-590B-1646D562A24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03EF7B5-A881-AED6-D2D7-7E600998D01C}"/>
              </a:ext>
            </a:extLst>
          </p:cNvPr>
          <p:cNvSpPr>
            <a:spLocks noGrp="1"/>
          </p:cNvSpPr>
          <p:nvPr>
            <p:ph type="title"/>
          </p:nvPr>
        </p:nvSpPr>
        <p:spPr>
          <a:xfrm>
            <a:off x="1280160" y="365760"/>
            <a:ext cx="7537836" cy="548640"/>
          </a:xfrm>
        </p:spPr>
        <p:txBody>
          <a:bodyPr/>
          <a:lstStyle/>
          <a:p>
            <a:r>
              <a:rPr lang="en-US" sz="3200" dirty="0"/>
              <a:t>SOR Naloxone Distribution and Saturation Plan</a:t>
            </a:r>
          </a:p>
        </p:txBody>
      </p:sp>
    </p:spTree>
    <p:extLst>
      <p:ext uri="{BB962C8B-B14F-4D97-AF65-F5344CB8AC3E}">
        <p14:creationId xmlns:p14="http://schemas.microsoft.com/office/powerpoint/2010/main" val="3002104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EFD04-E9D9-7CAE-C8FB-6E33EA71FC7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9C78CA-AEAC-5DC5-C9D0-A556A5F017FD}"/>
              </a:ext>
            </a:extLst>
          </p:cNvPr>
          <p:cNvSpPr>
            <a:spLocks noGrp="1"/>
          </p:cNvSpPr>
          <p:nvPr>
            <p:ph type="body" sz="quarter" idx="10"/>
          </p:nvPr>
        </p:nvSpPr>
        <p:spPr>
          <a:xfrm>
            <a:off x="5946843" y="2038479"/>
            <a:ext cx="3072151" cy="4142629"/>
          </a:xfrm>
        </p:spPr>
        <p:txBody>
          <a:bodyPr/>
          <a:lstStyle/>
          <a:p>
            <a:pPr marL="257175" indent="-257175">
              <a:buFont typeface="Symbol" panose="05050102010706020507" pitchFamily="18" charset="2"/>
              <a:buChar char=""/>
            </a:pPr>
            <a:r>
              <a:rPr lang="en-US" sz="1600" b="0" dirty="0">
                <a:latin typeface="+mn-lt"/>
                <a:ea typeface="Times New Roman" panose="02020603050405020304" pitchFamily="18" charset="0"/>
                <a:cs typeface="Aptos" panose="020B0004020202020204" pitchFamily="34" charset="0"/>
              </a:rPr>
              <a:t>From 2023 to Projected 2024, there will be a 2% decrease in HIV testing and 7% decrease in syphilis testing</a:t>
            </a:r>
          </a:p>
          <a:p>
            <a:pPr marL="257175" indent="-257175">
              <a:buFont typeface="Symbol" panose="05050102010706020507" pitchFamily="18" charset="2"/>
              <a:buChar char=""/>
            </a:pPr>
            <a:r>
              <a:rPr lang="en-US" sz="1600" b="0" dirty="0">
                <a:latin typeface="+mn-lt"/>
                <a:ea typeface="Aptos" panose="020B0004020202020204" pitchFamily="34" charset="0"/>
                <a:cs typeface="Aptos" panose="020B0004020202020204" pitchFamily="34" charset="0"/>
              </a:rPr>
              <a:t>From 2022 to 2023 there was a 14% decrease in HIV testing and 19% decrease in syphilis testing</a:t>
            </a:r>
          </a:p>
          <a:p>
            <a:pPr marL="257175" indent="-257175">
              <a:buFont typeface="Symbol" panose="05050102010706020507" pitchFamily="18" charset="2"/>
              <a:buChar char=""/>
            </a:pPr>
            <a:r>
              <a:rPr lang="en-US" sz="1600" b="0" dirty="0">
                <a:latin typeface="+mn-lt"/>
                <a:ea typeface="Aptos" panose="020B0004020202020204" pitchFamily="34" charset="0"/>
                <a:cs typeface="Aptos" panose="020B0004020202020204" pitchFamily="34" charset="0"/>
              </a:rPr>
              <a:t>From 2022 to Projected 2024, there will be a 16% decrease in HIV testing and 25% decrease in syphilis testing</a:t>
            </a:r>
          </a:p>
          <a:p>
            <a:pPr marL="257175" indent="-257175">
              <a:buFont typeface="Symbol" panose="05050102010706020507" pitchFamily="18" charset="2"/>
              <a:buChar char=""/>
            </a:pPr>
            <a:endParaRPr lang="en-US" sz="1350" dirty="0">
              <a:latin typeface="Aptos" panose="020B0004020202020204" pitchFamily="34" charset="0"/>
              <a:ea typeface="Aptos" panose="020B0004020202020204" pitchFamily="34" charset="0"/>
              <a:cs typeface="Aptos" panose="020B0004020202020204" pitchFamily="34" charset="0"/>
            </a:endParaRPr>
          </a:p>
        </p:txBody>
      </p:sp>
      <p:sp>
        <p:nvSpPr>
          <p:cNvPr id="2" name="Title 1">
            <a:extLst>
              <a:ext uri="{FF2B5EF4-FFF2-40B4-BE49-F238E27FC236}">
                <a16:creationId xmlns:a16="http://schemas.microsoft.com/office/drawing/2014/main" id="{8F17CE62-8301-2F8E-01C1-E88B83D3EA04}"/>
              </a:ext>
            </a:extLst>
          </p:cNvPr>
          <p:cNvSpPr>
            <a:spLocks noGrp="1"/>
          </p:cNvSpPr>
          <p:nvPr>
            <p:ph type="title"/>
          </p:nvPr>
        </p:nvSpPr>
        <p:spPr>
          <a:xfrm>
            <a:off x="274320" y="1188720"/>
            <a:ext cx="8563554" cy="548640"/>
          </a:xfrm>
        </p:spPr>
        <p:txBody>
          <a:bodyPr/>
          <a:lstStyle/>
          <a:p>
            <a:r>
              <a:rPr lang="en-US" sz="2800" dirty="0"/>
              <a:t>HIV and Syphilis Testing among those with IDU History*</a:t>
            </a:r>
          </a:p>
        </p:txBody>
      </p:sp>
      <p:sp>
        <p:nvSpPr>
          <p:cNvPr id="6" name="TextBox 5">
            <a:extLst>
              <a:ext uri="{FF2B5EF4-FFF2-40B4-BE49-F238E27FC236}">
                <a16:creationId xmlns:a16="http://schemas.microsoft.com/office/drawing/2014/main" id="{B53A5996-4833-A637-493D-FB975832E1C5}"/>
              </a:ext>
            </a:extLst>
          </p:cNvPr>
          <p:cNvSpPr txBox="1"/>
          <p:nvPr/>
        </p:nvSpPr>
        <p:spPr>
          <a:xfrm>
            <a:off x="274320" y="6260246"/>
            <a:ext cx="7456082" cy="230832"/>
          </a:xfrm>
          <a:prstGeom prst="rect">
            <a:avLst/>
          </a:prstGeom>
          <a:noFill/>
        </p:spPr>
        <p:txBody>
          <a:bodyPr wrap="square" rtlCol="0">
            <a:spAutoFit/>
          </a:bodyPr>
          <a:lstStyle/>
          <a:p>
            <a:pPr defTabSz="685800">
              <a:defRPr/>
            </a:pPr>
            <a:r>
              <a:rPr lang="en-US" sz="900" dirty="0"/>
              <a:t>* IDU was defined as a person who answered  “Yes” for “Injected Drugs or Substances Last 5 Years” in Evaluation Web. </a:t>
            </a:r>
          </a:p>
        </p:txBody>
      </p:sp>
      <p:graphicFrame>
        <p:nvGraphicFramePr>
          <p:cNvPr id="5" name="Content Placeholder 7">
            <a:extLst>
              <a:ext uri="{FF2B5EF4-FFF2-40B4-BE49-F238E27FC236}">
                <a16:creationId xmlns:a16="http://schemas.microsoft.com/office/drawing/2014/main" id="{405CE3F7-74BF-844D-F79D-7C1F77D6FF96}"/>
              </a:ext>
            </a:extLst>
          </p:cNvPr>
          <p:cNvGraphicFramePr>
            <a:graphicFrameLocks/>
          </p:cNvGraphicFramePr>
          <p:nvPr>
            <p:extLst>
              <p:ext uri="{D42A27DB-BD31-4B8C-83A1-F6EECF244321}">
                <p14:modId xmlns:p14="http://schemas.microsoft.com/office/powerpoint/2010/main" val="3517696324"/>
              </p:ext>
            </p:extLst>
          </p:nvPr>
        </p:nvGraphicFramePr>
        <p:xfrm>
          <a:off x="274320" y="2134023"/>
          <a:ext cx="5562276" cy="4142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887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7A5BC12-1CAC-4E92-1D10-1FA5BFE721BF}"/>
              </a:ext>
            </a:extLst>
          </p:cNvPr>
          <p:cNvGraphicFramePr>
            <a:graphicFrameLocks noChangeAspect="1"/>
          </p:cNvGraphicFramePr>
          <p:nvPr>
            <p:extLst>
              <p:ext uri="{D42A27DB-BD31-4B8C-83A1-F6EECF244321}">
                <p14:modId xmlns:p14="http://schemas.microsoft.com/office/powerpoint/2010/main" val="2402124024"/>
              </p:ext>
            </p:extLst>
          </p:nvPr>
        </p:nvGraphicFramePr>
        <p:xfrm>
          <a:off x="2541058" y="228418"/>
          <a:ext cx="4864934" cy="6295797"/>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bat.Document.2020">
                  <p:embed/>
                </p:oleObj>
              </mc:Choice>
              <mc:Fallback>
                <p:oleObj name="Acrobat Document" r:id="rId3" imgW="3886052" imgH="5029200" progId="Acrobat.Document.2020">
                  <p:embed/>
                  <p:pic>
                    <p:nvPicPr>
                      <p:cNvPr id="2" name="Object 1">
                        <a:extLst>
                          <a:ext uri="{FF2B5EF4-FFF2-40B4-BE49-F238E27FC236}">
                            <a16:creationId xmlns:a16="http://schemas.microsoft.com/office/drawing/2014/main" id="{07A5BC12-1CAC-4E92-1D10-1FA5BFE721BF}"/>
                          </a:ext>
                        </a:extLst>
                      </p:cNvPr>
                      <p:cNvPicPr/>
                      <p:nvPr/>
                    </p:nvPicPr>
                    <p:blipFill>
                      <a:blip r:embed="rId4"/>
                      <a:stretch>
                        <a:fillRect/>
                      </a:stretch>
                    </p:blipFill>
                    <p:spPr>
                      <a:xfrm>
                        <a:off x="2541058" y="228418"/>
                        <a:ext cx="4864934" cy="6295797"/>
                      </a:xfrm>
                      <a:prstGeom prst="rect">
                        <a:avLst/>
                      </a:prstGeom>
                    </p:spPr>
                  </p:pic>
                </p:oleObj>
              </mc:Fallback>
            </mc:AlternateContent>
          </a:graphicData>
        </a:graphic>
      </p:graphicFrame>
    </p:spTree>
    <p:extLst>
      <p:ext uri="{BB962C8B-B14F-4D97-AF65-F5344CB8AC3E}">
        <p14:creationId xmlns:p14="http://schemas.microsoft.com/office/powerpoint/2010/main" val="4073996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847558-3CFB-7C20-DFDE-0ACD6164194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FBC4C83-4E6A-AF2E-383D-9E1A9E1D8703}"/>
              </a:ext>
            </a:extLst>
          </p:cNvPr>
          <p:cNvSpPr>
            <a:spLocks noGrp="1"/>
          </p:cNvSpPr>
          <p:nvPr>
            <p:ph type="body" sz="quarter" idx="10"/>
          </p:nvPr>
        </p:nvSpPr>
        <p:spPr>
          <a:xfrm>
            <a:off x="274320" y="1828800"/>
            <a:ext cx="8563554" cy="4142629"/>
          </a:xfrm>
        </p:spPr>
        <p:txBody>
          <a:bodyPr vert="horz" lIns="68580" tIns="34290" rIns="68580" bIns="34290" rtlCol="0" anchor="t">
            <a:normAutofit/>
          </a:bodyPr>
          <a:lstStyle/>
          <a:p>
            <a:r>
              <a:rPr lang="en-US" sz="2800" b="0" dirty="0">
                <a:cs typeface="Calibri"/>
              </a:rPr>
              <a:t>Rapid Testing Program: </a:t>
            </a:r>
            <a:r>
              <a:rPr lang="en-US" sz="2800" b="0" dirty="0">
                <a:hlinkClick r:id="rId3"/>
              </a:rPr>
              <a:t>Rapid Testing Program Page</a:t>
            </a:r>
            <a:endParaRPr lang="en-US" sz="2800" b="0" dirty="0">
              <a:cs typeface="Calibri"/>
            </a:endParaRPr>
          </a:p>
          <a:p>
            <a:r>
              <a:rPr lang="en-US" sz="2800" b="0" dirty="0">
                <a:cs typeface="Calibri"/>
              </a:rPr>
              <a:t>ITTS Program Manager:  </a:t>
            </a:r>
            <a:r>
              <a:rPr lang="en-US" sz="2800" b="0" dirty="0">
                <a:cs typeface="Calibri"/>
                <a:hlinkClick r:id="rId4"/>
              </a:rPr>
              <a:t>Marti.eisenberg@dhhs.nc.gov</a:t>
            </a:r>
            <a:endParaRPr lang="en-US" sz="2800" b="0" dirty="0">
              <a:cs typeface="Calibri"/>
            </a:endParaRPr>
          </a:p>
          <a:p>
            <a:r>
              <a:rPr lang="en-US" sz="2800" b="0" dirty="0">
                <a:cs typeface="Calibri"/>
              </a:rPr>
              <a:t>Rapid Testing Program Manager: </a:t>
            </a:r>
            <a:r>
              <a:rPr lang="en-US" sz="2800" b="0" dirty="0">
                <a:cs typeface="Calibri"/>
                <a:hlinkClick r:id="rId5"/>
              </a:rPr>
              <a:t>Carlotta.mcneill@dhhs.nc.gov</a:t>
            </a:r>
            <a:endParaRPr lang="en-US" sz="2800" b="0" dirty="0">
              <a:cs typeface="Calibri"/>
            </a:endParaRPr>
          </a:p>
          <a:p>
            <a:r>
              <a:rPr lang="en-US" sz="2800" b="0" dirty="0">
                <a:cs typeface="Calibri"/>
              </a:rPr>
              <a:t>General Information: </a:t>
            </a:r>
            <a:r>
              <a:rPr lang="en-US" sz="2800" b="0" dirty="0">
                <a:cs typeface="Calibri"/>
                <a:hlinkClick r:id="rId6"/>
              </a:rPr>
              <a:t>NC.Rapid.Testing@dhhs.nc.gov</a:t>
            </a:r>
            <a:r>
              <a:rPr lang="en-US" sz="2800" b="0" dirty="0">
                <a:cs typeface="Calibri"/>
              </a:rPr>
              <a:t> </a:t>
            </a:r>
          </a:p>
          <a:p>
            <a:endParaRPr lang="en-US" dirty="0">
              <a:cs typeface="Calibri"/>
            </a:endParaRPr>
          </a:p>
          <a:p>
            <a:endParaRPr lang="en-US" dirty="0">
              <a:cs typeface="Calibri"/>
            </a:endParaRPr>
          </a:p>
        </p:txBody>
      </p:sp>
      <p:sp>
        <p:nvSpPr>
          <p:cNvPr id="2" name="Title 1">
            <a:extLst>
              <a:ext uri="{FF2B5EF4-FFF2-40B4-BE49-F238E27FC236}">
                <a16:creationId xmlns:a16="http://schemas.microsoft.com/office/drawing/2014/main" id="{95B07D21-AB32-EE9B-AE13-40D8C838C9AD}"/>
              </a:ext>
            </a:extLst>
          </p:cNvPr>
          <p:cNvSpPr>
            <a:spLocks noGrp="1"/>
          </p:cNvSpPr>
          <p:nvPr>
            <p:ph type="title"/>
          </p:nvPr>
        </p:nvSpPr>
        <p:spPr>
          <a:xfrm>
            <a:off x="274320" y="1188720"/>
            <a:ext cx="8563554" cy="548640"/>
          </a:xfrm>
        </p:spPr>
        <p:txBody>
          <a:bodyPr>
            <a:normAutofit fontScale="90000"/>
          </a:bodyPr>
          <a:lstStyle/>
          <a:p>
            <a:r>
              <a:rPr lang="en-US" sz="3600" dirty="0"/>
              <a:t>Resources</a:t>
            </a:r>
          </a:p>
        </p:txBody>
      </p:sp>
    </p:spTree>
    <p:extLst>
      <p:ext uri="{BB962C8B-B14F-4D97-AF65-F5344CB8AC3E}">
        <p14:creationId xmlns:p14="http://schemas.microsoft.com/office/powerpoint/2010/main" val="2359776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C822F8-2F91-7E50-7AAD-55715EFB2AE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8BBF08-533A-9F0A-386A-2DCD27AA9ED1}"/>
              </a:ext>
            </a:extLst>
          </p:cNvPr>
          <p:cNvSpPr>
            <a:spLocks noGrp="1"/>
          </p:cNvSpPr>
          <p:nvPr>
            <p:ph type="body" sz="quarter" idx="10"/>
          </p:nvPr>
        </p:nvSpPr>
        <p:spPr>
          <a:xfrm>
            <a:off x="274320" y="1828800"/>
            <a:ext cx="8563554" cy="4525872"/>
          </a:xfrm>
        </p:spPr>
        <p:txBody>
          <a:bodyPr vert="horz" lIns="68580" tIns="34290" rIns="68580" bIns="34290" rtlCol="0" anchor="t">
            <a:normAutofit fontScale="85000" lnSpcReduction="20000"/>
          </a:bodyPr>
          <a:lstStyle/>
          <a:p>
            <a:r>
              <a:rPr lang="en-US" sz="2800" b="0" dirty="0">
                <a:solidFill>
                  <a:srgbClr val="002060"/>
                </a:solidFill>
                <a:latin typeface="+mn-lt"/>
                <a:ea typeface="Times New Roman" panose="02020603050405020304" pitchFamily="18" charset="0"/>
                <a:cs typeface="Times New Roman" panose="02020603050405020304" pitchFamily="18" charset="0"/>
              </a:rPr>
              <a:t>What is PrEP?</a:t>
            </a:r>
          </a:p>
          <a:p>
            <a:pPr lvl="1"/>
            <a:r>
              <a:rPr lang="en-US" sz="2600" b="0" dirty="0">
                <a:solidFill>
                  <a:srgbClr val="002060"/>
                </a:solidFill>
                <a:latin typeface="+mn-lt"/>
                <a:ea typeface="Times New Roman" panose="02020603050405020304" pitchFamily="18" charset="0"/>
                <a:cs typeface="Times New Roman" panose="02020603050405020304" pitchFamily="18" charset="0"/>
              </a:rPr>
              <a:t>Pre-exposure prophylaxis (PrEP) is a medicine taken to prevent HIV infection. There are three choices of medications for PrEP: two pill options (Truvada, Descovy), and one long-acting injection (Apretude). </a:t>
            </a:r>
            <a:endParaRPr lang="en-US" sz="2600" b="0" dirty="0">
              <a:solidFill>
                <a:srgbClr val="002060"/>
              </a:solidFill>
              <a:latin typeface="+mn-lt"/>
              <a:cs typeface="Times New Roman" panose="02020603050405020304" pitchFamily="18" charset="0"/>
            </a:endParaRPr>
          </a:p>
          <a:p>
            <a:pPr lvl="1"/>
            <a:endParaRPr lang="en-US" sz="2900" b="0" dirty="0">
              <a:solidFill>
                <a:srgbClr val="002060"/>
              </a:solidFill>
              <a:latin typeface="+mn-lt"/>
              <a:cs typeface="Times New Roman" panose="02020603050405020304" pitchFamily="18" charset="0"/>
            </a:endParaRPr>
          </a:p>
          <a:p>
            <a:r>
              <a:rPr lang="en-US" sz="2800" b="0" dirty="0">
                <a:solidFill>
                  <a:srgbClr val="002060"/>
                </a:solidFill>
                <a:latin typeface="+mn-lt"/>
                <a:ea typeface="Times New Roman" panose="02020603050405020304" pitchFamily="18" charset="0"/>
                <a:cs typeface="Times New Roman" panose="02020603050405020304" pitchFamily="18" charset="0"/>
              </a:rPr>
              <a:t>Who should use PrEP?</a:t>
            </a:r>
          </a:p>
          <a:p>
            <a:pPr lvl="1"/>
            <a:r>
              <a:rPr lang="en-US" sz="2600" b="0" dirty="0">
                <a:solidFill>
                  <a:srgbClr val="002060"/>
                </a:solidFill>
                <a:latin typeface="+mn-lt"/>
                <a:ea typeface="Times New Roman" panose="02020603050405020304" pitchFamily="18" charset="0"/>
                <a:cs typeface="Times New Roman" panose="02020603050405020304" pitchFamily="18" charset="0"/>
              </a:rPr>
              <a:t>PrEP is for anyone who is at elevated risk of contracting HIV. If you are HIV-negative but have any of the following you should consider PrEP:</a:t>
            </a:r>
          </a:p>
          <a:p>
            <a:pPr lvl="2"/>
            <a:r>
              <a:rPr lang="en-US" sz="2400" b="0" dirty="0">
                <a:solidFill>
                  <a:srgbClr val="002060"/>
                </a:solidFill>
                <a:latin typeface="+mn-lt"/>
                <a:ea typeface="Times New Roman" panose="02020603050405020304" pitchFamily="18" charset="0"/>
                <a:cs typeface="Times New Roman" panose="02020603050405020304" pitchFamily="18" charset="0"/>
              </a:rPr>
              <a:t>Multiple sex partners whose status is unknown</a:t>
            </a:r>
          </a:p>
          <a:p>
            <a:pPr lvl="2"/>
            <a:r>
              <a:rPr lang="en-US" sz="2400" b="0" dirty="0">
                <a:solidFill>
                  <a:srgbClr val="002060"/>
                </a:solidFill>
                <a:latin typeface="+mn-lt"/>
                <a:ea typeface="Times New Roman" panose="02020603050405020304" pitchFamily="18" charset="0"/>
                <a:cs typeface="Times New Roman" panose="02020603050405020304" pitchFamily="18" charset="0"/>
              </a:rPr>
              <a:t>A partner who is living with HIV</a:t>
            </a:r>
          </a:p>
          <a:p>
            <a:pPr lvl="2"/>
            <a:r>
              <a:rPr lang="en-US" sz="2400" b="0" dirty="0">
                <a:solidFill>
                  <a:srgbClr val="002060"/>
                </a:solidFill>
                <a:latin typeface="+mn-lt"/>
                <a:ea typeface="Times New Roman" panose="02020603050405020304" pitchFamily="18" charset="0"/>
                <a:cs typeface="Times New Roman" panose="02020603050405020304" pitchFamily="18" charset="0"/>
              </a:rPr>
              <a:t>Sex without condoms</a:t>
            </a:r>
          </a:p>
          <a:p>
            <a:pPr lvl="2"/>
            <a:r>
              <a:rPr lang="en-US" sz="2400" b="0" dirty="0">
                <a:solidFill>
                  <a:srgbClr val="002060"/>
                </a:solidFill>
                <a:latin typeface="+mn-lt"/>
                <a:ea typeface="Times New Roman" panose="02020603050405020304" pitchFamily="18" charset="0"/>
                <a:cs typeface="Times New Roman" panose="02020603050405020304" pitchFamily="18" charset="0"/>
              </a:rPr>
              <a:t>Share needles or equipment to inject drugs</a:t>
            </a:r>
            <a:endParaRPr lang="en-US" sz="2400" b="0" dirty="0">
              <a:solidFill>
                <a:srgbClr val="002060"/>
              </a:solidFill>
              <a:latin typeface="+mn-lt"/>
              <a:ea typeface="Calibri" panose="020F0502020204030204" pitchFamily="34" charset="0"/>
              <a:cs typeface="Times New Roman" panose="02020603050405020304" pitchFamily="18" charset="0"/>
            </a:endParaRPr>
          </a:p>
          <a:p>
            <a:pPr lvl="1"/>
            <a:endParaRPr lang="en-US" dirty="0">
              <a:cs typeface="Calibri"/>
            </a:endParaRPr>
          </a:p>
        </p:txBody>
      </p:sp>
      <p:sp>
        <p:nvSpPr>
          <p:cNvPr id="2" name="Title 1">
            <a:extLst>
              <a:ext uri="{FF2B5EF4-FFF2-40B4-BE49-F238E27FC236}">
                <a16:creationId xmlns:a16="http://schemas.microsoft.com/office/drawing/2014/main" id="{29B42D55-9111-3A7A-0FF5-B92CDBE013F5}"/>
              </a:ext>
            </a:extLst>
          </p:cNvPr>
          <p:cNvSpPr>
            <a:spLocks noGrp="1"/>
          </p:cNvSpPr>
          <p:nvPr>
            <p:ph type="title"/>
          </p:nvPr>
        </p:nvSpPr>
        <p:spPr>
          <a:xfrm>
            <a:off x="274320" y="1188720"/>
            <a:ext cx="8563554" cy="548640"/>
          </a:xfrm>
        </p:spPr>
        <p:txBody>
          <a:bodyPr>
            <a:normAutofit fontScale="90000"/>
          </a:bodyPr>
          <a:lstStyle/>
          <a:p>
            <a:r>
              <a:rPr lang="en-US" sz="3600" dirty="0"/>
              <a:t>PrEP 101</a:t>
            </a:r>
          </a:p>
        </p:txBody>
      </p:sp>
    </p:spTree>
    <p:extLst>
      <p:ext uri="{BB962C8B-B14F-4D97-AF65-F5344CB8AC3E}">
        <p14:creationId xmlns:p14="http://schemas.microsoft.com/office/powerpoint/2010/main" val="1370054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250DD5-B621-2DB8-9888-4DAEF7F652A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89DB02-94A7-6F59-05C8-4022874A3930}"/>
              </a:ext>
            </a:extLst>
          </p:cNvPr>
          <p:cNvSpPr>
            <a:spLocks noGrp="1"/>
          </p:cNvSpPr>
          <p:nvPr>
            <p:ph type="body" sz="quarter" idx="10"/>
          </p:nvPr>
        </p:nvSpPr>
        <p:spPr>
          <a:xfrm>
            <a:off x="274320" y="1828800"/>
            <a:ext cx="8563554" cy="4142629"/>
          </a:xfrm>
        </p:spPr>
        <p:txBody>
          <a:bodyPr vert="horz" lIns="68580" tIns="34290" rIns="68580" bIns="34290" rtlCol="0" anchor="t">
            <a:noAutofit/>
          </a:bodyPr>
          <a:lstStyle/>
          <a:p>
            <a:r>
              <a:rPr lang="en-US" sz="2400" b="0" dirty="0">
                <a:latin typeface="+mn-lt"/>
                <a:ea typeface="Times New Roman" panose="02020603050405020304" pitchFamily="18" charset="0"/>
                <a:cs typeface="Times New Roman" panose="02020603050405020304" pitchFamily="18" charset="0"/>
              </a:rPr>
              <a:t>How do I pay for PrEP?</a:t>
            </a:r>
          </a:p>
          <a:p>
            <a:pPr marL="342900" lvl="1">
              <a:lnSpc>
                <a:spcPct val="100000"/>
              </a:lnSpc>
              <a:spcAft>
                <a:spcPts val="750"/>
              </a:spcAft>
            </a:pPr>
            <a:r>
              <a:rPr lang="en-US" sz="2000" b="0" dirty="0">
                <a:latin typeface="+mn-lt"/>
                <a:ea typeface="Times New Roman" panose="02020603050405020304" pitchFamily="18" charset="0"/>
                <a:cs typeface="Times New Roman" panose="02020603050405020304" pitchFamily="18" charset="0"/>
              </a:rPr>
              <a:t>PrEP is covered by most insurance companies.  If you do not have health insurance, there are assistance programs that can help you pay for PrEP at little or not cost to you.  You can access the Gilead PrEP assistance program </a:t>
            </a:r>
            <a:r>
              <a:rPr lang="en-US" sz="2000" b="0" u="sng" dirty="0">
                <a:solidFill>
                  <a:srgbClr val="0000FF"/>
                </a:solidFill>
                <a:latin typeface="+mn-lt"/>
                <a:ea typeface="Times New Roman" panose="02020603050405020304" pitchFamily="18" charset="0"/>
                <a:cs typeface="Times New Roman" panose="02020603050405020304" pitchFamily="18" charset="0"/>
                <a:hlinkClick r:id="rId3"/>
              </a:rPr>
              <a:t>here</a:t>
            </a:r>
            <a:r>
              <a:rPr lang="en-US" sz="2000" b="0" dirty="0">
                <a:latin typeface="+mn-lt"/>
                <a:ea typeface="Times New Roman" panose="02020603050405020304" pitchFamily="18" charset="0"/>
                <a:cs typeface="Times New Roman" panose="02020603050405020304" pitchFamily="18" charset="0"/>
              </a:rPr>
              <a:t>,  or the ViiV PrEP assistance program here:  </a:t>
            </a:r>
            <a:r>
              <a:rPr lang="en-US" sz="2000" b="0" dirty="0">
                <a:latin typeface="+mn-lt"/>
                <a:ea typeface="Times New Roman" panose="02020603050405020304" pitchFamily="18" charset="0"/>
                <a:cs typeface="Times New Roman" panose="02020603050405020304" pitchFamily="18" charset="0"/>
                <a:hlinkClick r:id="rId4"/>
              </a:rPr>
              <a:t>https://apretude.com/access-and-support/</a:t>
            </a:r>
            <a:endParaRPr lang="en-US" sz="2000" b="0" dirty="0">
              <a:latin typeface="+mn-lt"/>
              <a:ea typeface="Times New Roman" panose="02020603050405020304" pitchFamily="18" charset="0"/>
              <a:cs typeface="Times New Roman" panose="02020603050405020304" pitchFamily="18" charset="0"/>
            </a:endParaRPr>
          </a:p>
          <a:p>
            <a:pPr marL="342900" lvl="1" indent="0">
              <a:buNone/>
            </a:pPr>
            <a:endParaRPr lang="en-US" sz="2000" b="0" dirty="0">
              <a:latin typeface="+mn-lt"/>
              <a:cs typeface="Times New Roman" panose="02020603050405020304" pitchFamily="18" charset="0"/>
            </a:endParaRPr>
          </a:p>
          <a:p>
            <a:r>
              <a:rPr lang="en-US" sz="2400" b="0" dirty="0">
                <a:latin typeface="+mn-lt"/>
                <a:ea typeface="Times New Roman" panose="02020603050405020304" pitchFamily="18" charset="0"/>
                <a:cs typeface="Times New Roman" panose="02020603050405020304" pitchFamily="18" charset="0"/>
              </a:rPr>
              <a:t>How can I start PrEP?</a:t>
            </a:r>
          </a:p>
          <a:p>
            <a:pPr lvl="1"/>
            <a:r>
              <a:rPr lang="en-US" sz="2000" b="0" dirty="0">
                <a:latin typeface="+mn-lt"/>
                <a:cs typeface="Times New Roman" panose="02020603050405020304" pitchFamily="18" charset="0"/>
              </a:rPr>
              <a:t>Talk with your doctor or healthcare provider to determine if PrEP is right for you. If you and your healthcare provider agree that PrEP might reduce your risk of getting HIV, they will test you for HIV and other STIs. Testing is the first step in accessing PrEP.</a:t>
            </a:r>
          </a:p>
        </p:txBody>
      </p:sp>
      <p:sp>
        <p:nvSpPr>
          <p:cNvPr id="2" name="Title 1">
            <a:extLst>
              <a:ext uri="{FF2B5EF4-FFF2-40B4-BE49-F238E27FC236}">
                <a16:creationId xmlns:a16="http://schemas.microsoft.com/office/drawing/2014/main" id="{A24DB8F3-9C3B-565D-970D-E4599DA814FD}"/>
              </a:ext>
            </a:extLst>
          </p:cNvPr>
          <p:cNvSpPr>
            <a:spLocks noGrp="1"/>
          </p:cNvSpPr>
          <p:nvPr>
            <p:ph type="title"/>
          </p:nvPr>
        </p:nvSpPr>
        <p:spPr>
          <a:xfrm>
            <a:off x="274320" y="1188720"/>
            <a:ext cx="8563554" cy="548640"/>
          </a:xfrm>
        </p:spPr>
        <p:txBody>
          <a:bodyPr>
            <a:normAutofit fontScale="90000"/>
          </a:bodyPr>
          <a:lstStyle/>
          <a:p>
            <a:r>
              <a:rPr lang="en-US" sz="3600" dirty="0"/>
              <a:t>PrEP 101</a:t>
            </a:r>
          </a:p>
        </p:txBody>
      </p:sp>
    </p:spTree>
    <p:extLst>
      <p:ext uri="{BB962C8B-B14F-4D97-AF65-F5344CB8AC3E}">
        <p14:creationId xmlns:p14="http://schemas.microsoft.com/office/powerpoint/2010/main" val="28941694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B3CDD6-5ABD-0373-610E-C1746DB0C47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A99439-6090-07B2-A37A-E1021778E39F}"/>
              </a:ext>
            </a:extLst>
          </p:cNvPr>
          <p:cNvSpPr>
            <a:spLocks noGrp="1"/>
          </p:cNvSpPr>
          <p:nvPr>
            <p:ph type="body" sz="quarter" idx="10"/>
          </p:nvPr>
        </p:nvSpPr>
        <p:spPr>
          <a:xfrm>
            <a:off x="274320" y="1828800"/>
            <a:ext cx="8563554" cy="4142629"/>
          </a:xfrm>
        </p:spPr>
        <p:txBody>
          <a:bodyPr vert="horz" lIns="68580" tIns="34290" rIns="68580" bIns="34290" rtlCol="0" anchor="t">
            <a:normAutofit/>
          </a:bodyPr>
          <a:lstStyle/>
          <a:p>
            <a:pPr marL="257175" indent="-257175">
              <a:lnSpc>
                <a:spcPct val="100000"/>
              </a:lnSpc>
              <a:spcBef>
                <a:spcPts val="900"/>
              </a:spcBef>
              <a:buFont typeface="Symbol" panose="05050102010706020507" pitchFamily="18" charset="2"/>
              <a:buChar char=""/>
            </a:pPr>
            <a:r>
              <a:rPr lang="en-US" sz="2800" b="0" dirty="0">
                <a:latin typeface="+mn-lt"/>
                <a:ea typeface="Times New Roman" panose="02020603050405020304" pitchFamily="18" charset="0"/>
                <a:cs typeface="Times New Roman" panose="02020603050405020304" pitchFamily="18" charset="0"/>
              </a:rPr>
              <a:t>PrEP reduces the risk of HIV from sex by 99%</a:t>
            </a:r>
            <a:endParaRPr lang="en-US" sz="2800" b="0" dirty="0">
              <a:latin typeface="+mn-lt"/>
              <a:ea typeface="Calibri" panose="020F0502020204030204" pitchFamily="34" charset="0"/>
              <a:cs typeface="Times New Roman" panose="02020603050405020304" pitchFamily="18" charset="0"/>
            </a:endParaRPr>
          </a:p>
          <a:p>
            <a:pPr marL="257175" indent="-257175">
              <a:lnSpc>
                <a:spcPct val="100000"/>
              </a:lnSpc>
              <a:spcBef>
                <a:spcPts val="900"/>
              </a:spcBef>
              <a:buFont typeface="Symbol" panose="05050102010706020507" pitchFamily="18" charset="2"/>
              <a:buChar char=""/>
            </a:pPr>
            <a:r>
              <a:rPr lang="en-US" sz="2800" b="0" dirty="0">
                <a:latin typeface="+mn-lt"/>
                <a:ea typeface="Times New Roman" panose="02020603050405020304" pitchFamily="18" charset="0"/>
                <a:cs typeface="Times New Roman" panose="02020603050405020304" pitchFamily="18" charset="0"/>
              </a:rPr>
              <a:t>PrEP reduces the risk of HIV from injection drugs by 74% </a:t>
            </a:r>
            <a:endParaRPr lang="en-US" sz="2800" b="0" dirty="0">
              <a:latin typeface="+mn-lt"/>
              <a:ea typeface="Calibri" panose="020F0502020204030204" pitchFamily="34" charset="0"/>
              <a:cs typeface="Times New Roman" panose="02020603050405020304" pitchFamily="18" charset="0"/>
            </a:endParaRPr>
          </a:p>
          <a:p>
            <a:pPr marL="257175" indent="-257175">
              <a:lnSpc>
                <a:spcPct val="100000"/>
              </a:lnSpc>
              <a:spcBef>
                <a:spcPts val="900"/>
              </a:spcBef>
              <a:buFont typeface="Symbol" panose="05050102010706020507" pitchFamily="18" charset="2"/>
              <a:buChar char=""/>
            </a:pPr>
            <a:r>
              <a:rPr lang="en-US" sz="2800" b="0" dirty="0">
                <a:latin typeface="+mn-lt"/>
                <a:ea typeface="Times New Roman" panose="02020603050405020304" pitchFamily="18" charset="0"/>
                <a:cs typeface="Times New Roman" panose="02020603050405020304" pitchFamily="18" charset="0"/>
              </a:rPr>
              <a:t>PrEP Locator is an amazing resource where you can find a PrEP provider near you. </a:t>
            </a:r>
            <a:r>
              <a:rPr lang="en-US" sz="2800" b="0" u="sng" dirty="0">
                <a:solidFill>
                  <a:srgbClr val="0000FF"/>
                </a:solidFill>
                <a:latin typeface="+mn-lt"/>
                <a:ea typeface="Times New Roman" panose="02020603050405020304" pitchFamily="18" charset="0"/>
                <a:cs typeface="Times New Roman" panose="02020603050405020304" pitchFamily="18" charset="0"/>
                <a:hlinkClick r:id="rId3"/>
              </a:rPr>
              <a:t>Click here</a:t>
            </a:r>
            <a:endParaRPr lang="en-US" sz="2800" b="0" dirty="0">
              <a:latin typeface="+mn-lt"/>
              <a:ea typeface="Calibri" panose="020F0502020204030204" pitchFamily="34" charset="0"/>
              <a:cs typeface="Times New Roman" panose="02020603050405020304" pitchFamily="18" charset="0"/>
            </a:endParaRPr>
          </a:p>
          <a:p>
            <a:pPr marL="257175" indent="-257175">
              <a:lnSpc>
                <a:spcPct val="100000"/>
              </a:lnSpc>
              <a:spcBef>
                <a:spcPts val="900"/>
              </a:spcBef>
              <a:spcAft>
                <a:spcPts val="750"/>
              </a:spcAft>
              <a:buFont typeface="Symbol" panose="05050102010706020507" pitchFamily="18" charset="2"/>
              <a:buChar char=""/>
            </a:pPr>
            <a:r>
              <a:rPr lang="en-US" sz="2800" b="0" dirty="0">
                <a:latin typeface="+mn-lt"/>
                <a:ea typeface="Times New Roman" panose="02020603050405020304" pitchFamily="18" charset="0"/>
                <a:cs typeface="Times New Roman" panose="02020603050405020304" pitchFamily="18" charset="0"/>
              </a:rPr>
              <a:t>On-Demand PrEP or “non-daily PrEP” is another effective protection. Learn more </a:t>
            </a:r>
            <a:r>
              <a:rPr lang="en-US" sz="2800" b="0" u="sng" dirty="0">
                <a:solidFill>
                  <a:srgbClr val="0000FF"/>
                </a:solidFill>
                <a:latin typeface="+mn-lt"/>
                <a:ea typeface="Times New Roman" panose="02020603050405020304" pitchFamily="18" charset="0"/>
                <a:cs typeface="Times New Roman" panose="02020603050405020304" pitchFamily="18" charset="0"/>
                <a:hlinkClick r:id="rId4"/>
              </a:rPr>
              <a:t>here</a:t>
            </a:r>
            <a:r>
              <a:rPr lang="en-US" sz="2800" b="0" dirty="0">
                <a:solidFill>
                  <a:srgbClr val="002060"/>
                </a:solidFill>
                <a:latin typeface="+mn-lt"/>
                <a:ea typeface="Times New Roman" panose="02020603050405020304" pitchFamily="18" charset="0"/>
                <a:cs typeface="Times New Roman" panose="02020603050405020304" pitchFamily="18" charset="0"/>
              </a:rPr>
              <a:t>.</a:t>
            </a:r>
            <a:endParaRPr lang="en-US" sz="2800" b="0" dirty="0">
              <a:solidFill>
                <a:srgbClr val="002060"/>
              </a:solidFill>
              <a:latin typeface="+mn-lt"/>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9043EFB8-60AE-E41D-3A3D-6D2591558637}"/>
              </a:ext>
            </a:extLst>
          </p:cNvPr>
          <p:cNvSpPr>
            <a:spLocks noGrp="1"/>
          </p:cNvSpPr>
          <p:nvPr>
            <p:ph type="title"/>
          </p:nvPr>
        </p:nvSpPr>
        <p:spPr>
          <a:xfrm>
            <a:off x="274320" y="1188720"/>
            <a:ext cx="8563554" cy="548640"/>
          </a:xfrm>
        </p:spPr>
        <p:txBody>
          <a:bodyPr>
            <a:normAutofit fontScale="90000"/>
          </a:bodyPr>
          <a:lstStyle/>
          <a:p>
            <a:r>
              <a:rPr lang="en-US" sz="3600" dirty="0"/>
              <a:t>Additional Information and Resources</a:t>
            </a:r>
          </a:p>
        </p:txBody>
      </p:sp>
    </p:spTree>
    <p:extLst>
      <p:ext uri="{BB962C8B-B14F-4D97-AF65-F5344CB8AC3E}">
        <p14:creationId xmlns:p14="http://schemas.microsoft.com/office/powerpoint/2010/main" val="20002586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ACA2B-0AF0-042A-F1B3-6F96515D49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0D2EF1-701D-47F6-D236-233BA5F18A1F}"/>
              </a:ext>
            </a:extLst>
          </p:cNvPr>
          <p:cNvSpPr>
            <a:spLocks noGrp="1"/>
          </p:cNvSpPr>
          <p:nvPr>
            <p:ph type="sldNum" sz="quarter" idx="14"/>
          </p:nvPr>
        </p:nvSpPr>
        <p:spPr/>
        <p:txBody>
          <a:bodyPr/>
          <a:lstStyle/>
          <a:p>
            <a:fld id="{11F27F3A-B3E9-41ED-AF8F-A365F10BB65F}" type="slidenum">
              <a:rPr lang="en-US" smtClean="0"/>
              <a:pPr/>
              <a:t>76</a:t>
            </a:fld>
            <a:endParaRPr lang="en-US" dirty="0"/>
          </a:p>
        </p:txBody>
      </p:sp>
      <p:sp>
        <p:nvSpPr>
          <p:cNvPr id="8" name="Text Placeholder 7">
            <a:extLst>
              <a:ext uri="{FF2B5EF4-FFF2-40B4-BE49-F238E27FC236}">
                <a16:creationId xmlns:a16="http://schemas.microsoft.com/office/drawing/2014/main" id="{19F9E405-B12C-70D1-196C-0EFCEBA822B6}"/>
              </a:ext>
            </a:extLst>
          </p:cNvPr>
          <p:cNvSpPr>
            <a:spLocks noGrp="1"/>
          </p:cNvSpPr>
          <p:nvPr>
            <p:ph type="body" sz="quarter" idx="15"/>
          </p:nvPr>
        </p:nvSpPr>
        <p:spPr>
          <a:xfrm>
            <a:off x="3657600" y="1463040"/>
            <a:ext cx="4998554" cy="4937760"/>
          </a:xfrm>
        </p:spPr>
        <p:txBody>
          <a:bodyPr/>
          <a:lstStyle/>
          <a:p>
            <a:pPr marR="0" lvl="0">
              <a:lnSpc>
                <a:spcPct val="107000"/>
              </a:lnSpc>
            </a:pPr>
            <a:r>
              <a:rPr lang="en-US" sz="2400" b="0" dirty="0">
                <a:effectLst/>
                <a:latin typeface="+mn-lt"/>
                <a:ea typeface="Calibri" panose="020F0502020204030204" pitchFamily="34" charset="0"/>
                <a:cs typeface="Calibri" panose="020F0502020204030204" pitchFamily="34" charset="0"/>
              </a:rPr>
              <a:t>Lauren Kestner, Queen City Harm Reduction (QCHR)</a:t>
            </a:r>
            <a:endParaRPr lang="en-US" sz="2400" b="0" dirty="0">
              <a:effectLst/>
              <a:latin typeface="+mn-lt"/>
              <a:ea typeface="Calibri" panose="020F0502020204030204" pitchFamily="34" charset="0"/>
              <a:cs typeface="Arial" panose="020B0604020202020204" pitchFamily="34" charset="0"/>
            </a:endParaRPr>
          </a:p>
          <a:p>
            <a:pPr marR="0" lvl="0">
              <a:lnSpc>
                <a:spcPct val="107000"/>
              </a:lnSpc>
            </a:pPr>
            <a:r>
              <a:rPr lang="en-US" sz="2400" b="0" dirty="0">
                <a:effectLst/>
                <a:latin typeface="+mn-lt"/>
                <a:ea typeface="Calibri" panose="020F0502020204030204" pitchFamily="34" charset="0"/>
                <a:cs typeface="Calibri" panose="020F0502020204030204" pitchFamily="34" charset="0"/>
              </a:rPr>
              <a:t>Michelle Mathis, Olive Branch Ministries (OBM)</a:t>
            </a:r>
            <a:endParaRPr lang="en-US" sz="2400" b="0" dirty="0">
              <a:effectLst/>
              <a:latin typeface="+mn-lt"/>
              <a:ea typeface="Calibri" panose="020F0502020204030204" pitchFamily="34" charset="0"/>
              <a:cs typeface="Arial" panose="020B0604020202020204" pitchFamily="34" charset="0"/>
            </a:endParaRPr>
          </a:p>
          <a:p>
            <a:pPr marR="0" lvl="0">
              <a:lnSpc>
                <a:spcPct val="107000"/>
              </a:lnSpc>
            </a:pPr>
            <a:r>
              <a:rPr lang="en-US" sz="2400" b="0" dirty="0">
                <a:effectLst/>
                <a:latin typeface="+mn-lt"/>
                <a:ea typeface="Calibri" panose="020F0502020204030204" pitchFamily="34" charset="0"/>
                <a:cs typeface="Calibri" panose="020F0502020204030204" pitchFamily="34" charset="0"/>
              </a:rPr>
              <a:t>Ainsley Bryce, Holler Harm Reduction</a:t>
            </a:r>
            <a:endParaRPr lang="en-US" sz="2400" b="0" dirty="0">
              <a:effectLst/>
              <a:latin typeface="+mn-lt"/>
              <a:ea typeface="Calibri" panose="020F0502020204030204" pitchFamily="34" charset="0"/>
              <a:cs typeface="Arial" panose="020B0604020202020204" pitchFamily="34" charset="0"/>
            </a:endParaRPr>
          </a:p>
          <a:p>
            <a:pPr marR="0" lvl="0">
              <a:lnSpc>
                <a:spcPct val="107000"/>
              </a:lnSpc>
            </a:pPr>
            <a:r>
              <a:rPr lang="en-US" sz="2400" b="0" dirty="0">
                <a:effectLst/>
                <a:latin typeface="+mn-lt"/>
                <a:ea typeface="Calibri" panose="020F0502020204030204" pitchFamily="34" charset="0"/>
                <a:cs typeface="Calibri" panose="020F0502020204030204" pitchFamily="34" charset="0"/>
              </a:rPr>
              <a:t>Charlton Roberson, North Carolina Harm Reduction Coalition (NCHRC)</a:t>
            </a:r>
            <a:endParaRPr lang="en-US" sz="2400" b="0" dirty="0">
              <a:effectLst/>
              <a:latin typeface="+mn-lt"/>
              <a:ea typeface="Calibri" panose="020F0502020204030204" pitchFamily="34" charset="0"/>
              <a:cs typeface="Arial" panose="020B0604020202020204" pitchFamily="34" charset="0"/>
            </a:endParaRPr>
          </a:p>
          <a:p>
            <a:pPr marR="0" lvl="0">
              <a:lnSpc>
                <a:spcPct val="107000"/>
              </a:lnSpc>
              <a:spcAft>
                <a:spcPts val="800"/>
              </a:spcAft>
            </a:pPr>
            <a:r>
              <a:rPr lang="en-US" sz="2400" b="0" dirty="0">
                <a:effectLst/>
                <a:latin typeface="+mn-lt"/>
                <a:ea typeface="Calibri" panose="020F0502020204030204" pitchFamily="34" charset="0"/>
              </a:rPr>
              <a:t>Kristin Klinglesmith, Cabarrus Health Alliance </a:t>
            </a:r>
            <a:endParaRPr lang="en-US" sz="2400" b="0" i="0" u="none" strike="noStrike" baseline="0" dirty="0">
              <a:solidFill>
                <a:srgbClr val="002060"/>
              </a:solidFill>
              <a:latin typeface="+mn-lt"/>
            </a:endParaRPr>
          </a:p>
        </p:txBody>
      </p:sp>
      <p:sp>
        <p:nvSpPr>
          <p:cNvPr id="9" name="Text Placeholder 8">
            <a:extLst>
              <a:ext uri="{FF2B5EF4-FFF2-40B4-BE49-F238E27FC236}">
                <a16:creationId xmlns:a16="http://schemas.microsoft.com/office/drawing/2014/main" id="{C78D794D-6C52-64D0-C3C2-F21B09BDF0B7}"/>
              </a:ext>
            </a:extLst>
          </p:cNvPr>
          <p:cNvSpPr>
            <a:spLocks noGrp="1"/>
          </p:cNvSpPr>
          <p:nvPr>
            <p:ph type="body" sz="quarter" idx="16"/>
          </p:nvPr>
        </p:nvSpPr>
        <p:spPr>
          <a:xfrm>
            <a:off x="3657600" y="274320"/>
            <a:ext cx="5439011" cy="668337"/>
          </a:xfrm>
        </p:spPr>
        <p:txBody>
          <a:bodyPr/>
          <a:lstStyle/>
          <a:p>
            <a:pPr marL="0" marR="0">
              <a:lnSpc>
                <a:spcPct val="107000"/>
              </a:lnSpc>
              <a:spcAft>
                <a:spcPts val="800"/>
              </a:spcAft>
            </a:pPr>
            <a:r>
              <a:rPr lang="en-US" sz="3200" b="1" dirty="0">
                <a:effectLst/>
                <a:latin typeface="+mn-lt"/>
                <a:ea typeface="Calibri" panose="020F0502020204030204" pitchFamily="34" charset="0"/>
                <a:cs typeface="Calibri" panose="020F0502020204030204" pitchFamily="34" charset="0"/>
              </a:rPr>
              <a:t>Panel: Programs Across the State </a:t>
            </a:r>
            <a:endParaRPr lang="en-US" sz="3200"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6802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a:xfrm>
            <a:off x="1280160" y="1005840"/>
            <a:ext cx="7537836" cy="4937760"/>
          </a:xfrm>
        </p:spPr>
        <p:txBody>
          <a:bodyPr/>
          <a:lstStyle/>
          <a:p>
            <a:r>
              <a:rPr lang="en-US" sz="2400" dirty="0"/>
              <a:t>Sally Reeske</a:t>
            </a:r>
            <a:r>
              <a:rPr lang="en-US" sz="2400" b="0" dirty="0"/>
              <a:t>, Division of Public Health</a:t>
            </a:r>
            <a:endParaRPr lang="en-US" sz="2200" dirty="0">
              <a:solidFill>
                <a:srgbClr val="17375E"/>
              </a:solidFill>
              <a:latin typeface="+mn-lt"/>
            </a:endParaRPr>
          </a:p>
          <a:p>
            <a:r>
              <a:rPr lang="en-US" sz="2400" b="0" dirty="0">
                <a:solidFill>
                  <a:srgbClr val="17375E"/>
                </a:solidFill>
                <a:latin typeface="+mn-lt"/>
              </a:rPr>
              <a:t>The meeting recording, agenda, and PowerPoint slides will be added to our NCDHHS Overdose/OPDAAC page within 7 days.</a:t>
            </a:r>
          </a:p>
          <a:p>
            <a:pPr lvl="1">
              <a:buClr>
                <a:srgbClr val="17375E"/>
              </a:buClr>
            </a:pPr>
            <a:r>
              <a:rPr lang="en-US" sz="2000" b="0" dirty="0">
                <a:solidFill>
                  <a:srgbClr val="17375E"/>
                </a:solidFill>
                <a:latin typeface="+mn-lt"/>
                <a:hlinkClick r:id="rId3"/>
              </a:rPr>
              <a:t>https://www.ncdhhs.gov/about/department-initiatives/overdose-epidemic/nc-opioid-and-prescription-drug-abuse-advisory-committee</a:t>
            </a:r>
            <a:r>
              <a:rPr lang="en-US" sz="2000" b="0" dirty="0">
                <a:solidFill>
                  <a:srgbClr val="17375E"/>
                </a:solidFill>
                <a:latin typeface="+mn-lt"/>
              </a:rPr>
              <a:t> </a:t>
            </a:r>
          </a:p>
          <a:p>
            <a:pPr marL="0" lvl="1" indent="-183357">
              <a:buNone/>
            </a:pPr>
            <a:endParaRPr lang="en-US" sz="2500" dirty="0">
              <a:solidFill>
                <a:srgbClr val="17375E"/>
              </a:solidFill>
              <a:latin typeface="+mn-lt"/>
            </a:endParaRPr>
          </a:p>
          <a:p>
            <a:pPr marL="0" lvl="1" indent="-183357">
              <a:buNone/>
            </a:pPr>
            <a:r>
              <a:rPr lang="en-US" sz="2500" dirty="0">
                <a:solidFill>
                  <a:srgbClr val="17375E"/>
                </a:solidFill>
                <a:latin typeface="+mn-lt"/>
              </a:rPr>
              <a:t>Next OPDAAC Meetings</a:t>
            </a:r>
            <a:r>
              <a:rPr lang="en-US" sz="2500" b="0" dirty="0">
                <a:solidFill>
                  <a:srgbClr val="17375E"/>
                </a:solidFill>
                <a:latin typeface="+mn-lt"/>
              </a:rPr>
              <a:t>: </a:t>
            </a:r>
          </a:p>
          <a:p>
            <a:pPr marL="342900" marR="0" lvl="0" indent="-342900">
              <a:lnSpc>
                <a:spcPct val="107000"/>
              </a:lnSpc>
              <a:spcAft>
                <a:spcPts val="800"/>
              </a:spcAft>
              <a:buFont typeface="Symbol" panose="05050102010706020507" pitchFamily="18" charset="2"/>
              <a:buChar char=""/>
            </a:pPr>
            <a:r>
              <a:rPr lang="en-US" sz="2200" b="0" dirty="0">
                <a:solidFill>
                  <a:srgbClr val="002060"/>
                </a:solidFill>
                <a:effectLst/>
                <a:latin typeface="+mn-lt"/>
                <a:ea typeface="Calibri" panose="020F0502020204030204" pitchFamily="34" charset="0"/>
                <a:cs typeface="Calibri" panose="020F0502020204030204" pitchFamily="34" charset="0"/>
              </a:rPr>
              <a:t>March 18-20, 2025: NC Summit on Reducing Overdose at the Raleigh Convention Center</a:t>
            </a:r>
            <a:endParaRPr lang="en-US" sz="2200" b="0" dirty="0">
              <a:solidFill>
                <a:srgbClr val="002060"/>
              </a:solidFill>
              <a:latin typeface="+mn-lt"/>
              <a:ea typeface="Calibri" panose="020F0502020204030204" pitchFamily="34" charset="0"/>
            </a:endParaRPr>
          </a:p>
          <a:p>
            <a:pPr marL="342900" marR="0" lvl="0" indent="-342900">
              <a:lnSpc>
                <a:spcPct val="107000"/>
              </a:lnSpc>
              <a:spcAft>
                <a:spcPts val="800"/>
              </a:spcAft>
              <a:buFont typeface="Symbol" panose="05050102010706020507" pitchFamily="18" charset="2"/>
              <a:buChar char=""/>
            </a:pPr>
            <a:r>
              <a:rPr lang="en-US" sz="2200" b="0" dirty="0">
                <a:solidFill>
                  <a:srgbClr val="002060"/>
                </a:solidFill>
                <a:latin typeface="+mn-lt"/>
              </a:rPr>
              <a:t>June 2025, date tbd</a:t>
            </a:r>
          </a:p>
          <a:p>
            <a:pPr marL="258318" lvl="2" indent="0">
              <a:buNone/>
            </a:pPr>
            <a:endParaRPr lang="en-US" sz="2400" b="0" dirty="0">
              <a:latin typeface="+mn-lt"/>
            </a:endParaRPr>
          </a:p>
          <a:p>
            <a:pPr marL="257175" lvl="1" indent="0">
              <a:buNone/>
            </a:pPr>
            <a:endParaRPr lang="en-US" dirty="0"/>
          </a:p>
        </p:txBody>
      </p:sp>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1280160" y="365760"/>
            <a:ext cx="7537836" cy="548640"/>
          </a:xfrm>
        </p:spPr>
        <p:txBody>
          <a:bodyPr/>
          <a:lstStyle/>
          <a:p>
            <a:r>
              <a:rPr lang="en-US" sz="3200" dirty="0">
                <a:latin typeface="+mn-lt"/>
              </a:rPr>
              <a:t>Wrap up and THANK YOU!</a:t>
            </a:r>
            <a:endParaRPr lang="en-US" sz="3200" b="1" dirty="0">
              <a:latin typeface="+mn-lt"/>
            </a:endParaRPr>
          </a:p>
        </p:txBody>
      </p:sp>
    </p:spTree>
    <p:extLst>
      <p:ext uri="{BB962C8B-B14F-4D97-AF65-F5344CB8AC3E}">
        <p14:creationId xmlns:p14="http://schemas.microsoft.com/office/powerpoint/2010/main" val="3105340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B79D2-2B03-8D00-5409-FCF0B2B97E96}"/>
              </a:ext>
            </a:extLst>
          </p:cNvPr>
          <p:cNvSpPr>
            <a:spLocks noGrp="1"/>
          </p:cNvSpPr>
          <p:nvPr>
            <p:ph type="body" sz="quarter" idx="10"/>
          </p:nvPr>
        </p:nvSpPr>
        <p:spPr>
          <a:xfrm>
            <a:off x="1280160" y="1371600"/>
            <a:ext cx="7537836" cy="4937760"/>
          </a:xfrm>
        </p:spPr>
        <p:txBody>
          <a:bodyPr/>
          <a:lstStyle/>
          <a:p>
            <a:pPr marL="0" indent="-3572">
              <a:buNone/>
            </a:pPr>
            <a:r>
              <a:rPr lang="en-US" sz="2400" dirty="0">
                <a:cs typeface="Times New Roman" panose="02020603050405020304" pitchFamily="18" charset="0"/>
              </a:rPr>
              <a:t>Distribution Partners:</a:t>
            </a:r>
          </a:p>
          <a:p>
            <a:pPr marL="542925" lvl="1" indent="-285750"/>
            <a:r>
              <a:rPr lang="en-US" sz="2200" b="0" dirty="0">
                <a:cs typeface="Times New Roman" panose="02020603050405020304" pitchFamily="18" charset="0"/>
              </a:rPr>
              <a:t>Syringe services programs</a:t>
            </a:r>
          </a:p>
          <a:p>
            <a:pPr marL="542925" lvl="1" indent="-285750"/>
            <a:r>
              <a:rPr lang="en-US" sz="2200" b="0" dirty="0">
                <a:cs typeface="Times New Roman" panose="02020603050405020304" pitchFamily="18" charset="0"/>
              </a:rPr>
              <a:t>Local health departments</a:t>
            </a:r>
          </a:p>
          <a:p>
            <a:pPr marL="542925" lvl="1" indent="-285750"/>
            <a:r>
              <a:rPr lang="en-US" sz="2200" b="0" dirty="0">
                <a:cs typeface="Times New Roman" panose="02020603050405020304" pitchFamily="18" charset="0"/>
              </a:rPr>
              <a:t>Treatment service providers</a:t>
            </a:r>
          </a:p>
          <a:p>
            <a:pPr marL="542925" lvl="1" indent="-285750"/>
            <a:r>
              <a:rPr lang="en-US" sz="2200" b="0" dirty="0">
                <a:cs typeface="Times New Roman" panose="02020603050405020304" pitchFamily="18" charset="0"/>
              </a:rPr>
              <a:t>Emergency medical services with naloxone leave behind programs</a:t>
            </a:r>
          </a:p>
          <a:p>
            <a:pPr marL="542925" lvl="1" indent="-285750"/>
            <a:r>
              <a:rPr lang="en-US" sz="2200" b="0" dirty="0">
                <a:cs typeface="Times New Roman" panose="02020603050405020304" pitchFamily="18" charset="0"/>
              </a:rPr>
              <a:t>Detention centers for reentry</a:t>
            </a:r>
          </a:p>
          <a:p>
            <a:pPr marL="542925" lvl="1" indent="-285750"/>
            <a:r>
              <a:rPr lang="en-US" sz="2200" b="0" dirty="0">
                <a:cs typeface="Times New Roman" panose="02020603050405020304" pitchFamily="18" charset="0"/>
              </a:rPr>
              <a:t>Justice involved reentry programs</a:t>
            </a:r>
          </a:p>
          <a:p>
            <a:pPr marL="542925" lvl="1" indent="-285750"/>
            <a:r>
              <a:rPr lang="en-US" sz="2200" b="0" dirty="0">
                <a:cs typeface="Times New Roman" panose="02020603050405020304" pitchFamily="18" charset="0"/>
              </a:rPr>
              <a:t>Organizations serving people experiencing homelessness</a:t>
            </a:r>
          </a:p>
          <a:p>
            <a:pPr marL="542925" lvl="1" indent="-285750"/>
            <a:r>
              <a:rPr lang="en-US" sz="2200" b="0" dirty="0">
                <a:cs typeface="Times New Roman" panose="02020603050405020304" pitchFamily="18" charset="0"/>
              </a:rPr>
              <a:t>Organizations directly serving people that are part of historically marginalized populations particularly American Indian and Black adults</a:t>
            </a:r>
          </a:p>
        </p:txBody>
      </p:sp>
      <p:sp>
        <p:nvSpPr>
          <p:cNvPr id="3" name="Slide Number Placeholder 2">
            <a:extLst>
              <a:ext uri="{FF2B5EF4-FFF2-40B4-BE49-F238E27FC236}">
                <a16:creationId xmlns:a16="http://schemas.microsoft.com/office/drawing/2014/main" id="{EA14C803-8B1E-1968-590B-1646D562A24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675" b="1"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03EF7B5-A881-AED6-D2D7-7E600998D01C}"/>
              </a:ext>
            </a:extLst>
          </p:cNvPr>
          <p:cNvSpPr>
            <a:spLocks noGrp="1"/>
          </p:cNvSpPr>
          <p:nvPr>
            <p:ph type="title"/>
          </p:nvPr>
        </p:nvSpPr>
        <p:spPr>
          <a:xfrm>
            <a:off x="1280160" y="365760"/>
            <a:ext cx="7537836" cy="548640"/>
          </a:xfrm>
        </p:spPr>
        <p:txBody>
          <a:bodyPr/>
          <a:lstStyle/>
          <a:p>
            <a:r>
              <a:rPr lang="en-US" sz="3200" dirty="0"/>
              <a:t>SOR Naloxone Distribution and Saturation Plan</a:t>
            </a:r>
          </a:p>
        </p:txBody>
      </p:sp>
    </p:spTree>
    <p:extLst>
      <p:ext uri="{BB962C8B-B14F-4D97-AF65-F5344CB8AC3E}">
        <p14:creationId xmlns:p14="http://schemas.microsoft.com/office/powerpoint/2010/main" val="416324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F597F7-A426-A44C-BA84-C5DDCC4D06D7}"/>
              </a:ext>
            </a:extLst>
          </p:cNvPr>
          <p:cNvPicPr>
            <a:picLocks noGrp="1" noChangeAspect="1"/>
          </p:cNvPicPr>
          <p:nvPr>
            <p:ph sz="quarter" idx="14"/>
          </p:nvPr>
        </p:nvPicPr>
        <p:blipFill>
          <a:blip r:embed="rId2"/>
          <a:stretch>
            <a:fillRect/>
          </a:stretch>
        </p:blipFill>
        <p:spPr>
          <a:xfrm>
            <a:off x="1588194" y="1401912"/>
            <a:ext cx="6660862" cy="3704781"/>
          </a:xfrm>
          <a:prstGeom prst="rect">
            <a:avLst/>
          </a:prstGeom>
        </p:spPr>
      </p:pic>
      <p:sp>
        <p:nvSpPr>
          <p:cNvPr id="7" name="Title 6"/>
          <p:cNvSpPr>
            <a:spLocks noGrp="1"/>
          </p:cNvSpPr>
          <p:nvPr>
            <p:ph type="title"/>
          </p:nvPr>
        </p:nvSpPr>
        <p:spPr>
          <a:xfrm>
            <a:off x="1280160" y="365760"/>
            <a:ext cx="7537836" cy="548640"/>
          </a:xfrm>
        </p:spPr>
        <p:txBody>
          <a:bodyPr/>
          <a:lstStyle/>
          <a:p>
            <a:r>
              <a:rPr lang="en-US" sz="3200" dirty="0"/>
              <a:t>Naloxone Distribution</a:t>
            </a:r>
          </a:p>
        </p:txBody>
      </p:sp>
      <p:sp>
        <p:nvSpPr>
          <p:cNvPr id="32" name="Slide Number Placeholder 31"/>
          <p:cNvSpPr>
            <a:spLocks noGrp="1"/>
          </p:cNvSpPr>
          <p:nvPr>
            <p:ph type="sldNum" sz="quarter" idx="4294967295"/>
          </p:nvPr>
        </p:nvSpPr>
        <p:spPr>
          <a:xfrm>
            <a:off x="8580438" y="6604000"/>
            <a:ext cx="563562" cy="2841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67FEC397-8728-E77B-4E47-A848362428E5}"/>
              </a:ext>
            </a:extLst>
          </p:cNvPr>
          <p:cNvSpPr txBox="1"/>
          <p:nvPr/>
        </p:nvSpPr>
        <p:spPr>
          <a:xfrm>
            <a:off x="1280160" y="5486400"/>
            <a:ext cx="62845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Calibri" panose="020F0502020204030204" pitchFamily="34" charset="0"/>
              </a:rPr>
              <a:t>Total: 1,076,324 doses (IM and Nasal), $24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Calibri" panose="020F0502020204030204" pitchFamily="34" charset="0"/>
              </a:rPr>
              <a:t>Funding Sources: State Opioid Response and Substance Use Block Grant</a:t>
            </a:r>
          </a:p>
        </p:txBody>
      </p:sp>
    </p:spTree>
    <p:extLst>
      <p:ext uri="{BB962C8B-B14F-4D97-AF65-F5344CB8AC3E}">
        <p14:creationId xmlns:p14="http://schemas.microsoft.com/office/powerpoint/2010/main" val="1723981940"/>
      </p:ext>
    </p:extLst>
  </p:cSld>
  <p:clrMapOvr>
    <a:masterClrMapping/>
  </p:clrMapOvr>
</p:sld>
</file>

<file path=ppt/theme/theme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A84DF9C38F85459C2FBB53EA3FC961" ma:contentTypeVersion="17" ma:contentTypeDescription="Create a new document." ma:contentTypeScope="" ma:versionID="d326bc390cf4525c02616755c8d7ac7a">
  <xsd:schema xmlns:xsd="http://www.w3.org/2001/XMLSchema" xmlns:xs="http://www.w3.org/2001/XMLSchema" xmlns:p="http://schemas.microsoft.com/office/2006/metadata/properties" xmlns:ns2="bd78b2e4-9060-4309-b354-463fb93a4269" xmlns:ns3="ea8af748-1d0b-4554-b403-23c573964229" targetNamespace="http://schemas.microsoft.com/office/2006/metadata/properties" ma:root="true" ma:fieldsID="453fadfe462a8dd30c781fc3fdd2c4e0" ns2:_="" ns3:_="">
    <xsd:import namespace="bd78b2e4-9060-4309-b354-463fb93a4269"/>
    <xsd:import namespace="ea8af748-1d0b-4554-b403-23c5739642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8b2e4-9060-4309-b354-463fb93a4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8af748-1d0b-4554-b403-23c5739642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57b129b-aecc-4f48-b65e-4752a1115b12}" ma:internalName="TaxCatchAll" ma:showField="CatchAllData" ma:web="ea8af748-1d0b-4554-b403-23c5739642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78b2e4-9060-4309-b354-463fb93a4269">
      <Terms xmlns="http://schemas.microsoft.com/office/infopath/2007/PartnerControls"/>
    </lcf76f155ced4ddcb4097134ff3c332f>
    <TaxCatchAll xmlns="ea8af748-1d0b-4554-b403-23c573964229" xsi:nil="true"/>
  </documentManagement>
</p:properties>
</file>

<file path=customXml/itemProps1.xml><?xml version="1.0" encoding="utf-8"?>
<ds:datastoreItem xmlns:ds="http://schemas.openxmlformats.org/officeDocument/2006/customXml" ds:itemID="{31A7AE43-0CCE-4EB8-9230-2C625A1689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78b2e4-9060-4309-b354-463fb93a4269"/>
    <ds:schemaRef ds:uri="ea8af748-1d0b-4554-b403-23c5739642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281F3B-BF70-4553-B5B6-51CCDF4704D7}">
  <ds:schemaRefs>
    <ds:schemaRef ds:uri="http://schemas.microsoft.com/sharepoint/v3/contenttype/forms"/>
  </ds:schemaRefs>
</ds:datastoreItem>
</file>

<file path=customXml/itemProps3.xml><?xml version="1.0" encoding="utf-8"?>
<ds:datastoreItem xmlns:ds="http://schemas.openxmlformats.org/officeDocument/2006/customXml" ds:itemID="{5F93D88C-3348-45EB-B075-20445B0EED91}">
  <ds:schemaRefs>
    <ds:schemaRef ds:uri="http://schemas.microsoft.com/office/2006/metadata/properties"/>
    <ds:schemaRef ds:uri="http://schemas.microsoft.com/office/infopath/2007/PartnerControls"/>
    <ds:schemaRef ds:uri="bd78b2e4-9060-4309-b354-463fb93a4269"/>
    <ds:schemaRef ds:uri="ea8af748-1d0b-4554-b403-23c573964229"/>
  </ds:schemaRefs>
</ds:datastoreItem>
</file>

<file path=docProps/app.xml><?xml version="1.0" encoding="utf-8"?>
<Properties xmlns="http://schemas.openxmlformats.org/officeDocument/2006/extended-properties" xmlns:vt="http://schemas.openxmlformats.org/officeDocument/2006/docPropsVTypes">
  <Template/>
  <TotalTime>7860</TotalTime>
  <Words>4502</Words>
  <Application>Microsoft Office PowerPoint</Application>
  <PresentationFormat>On-screen Show (4:3)</PresentationFormat>
  <Paragraphs>601</Paragraphs>
  <Slides>77</Slides>
  <Notes>28</Notes>
  <HiddenSlides>0</HiddenSlides>
  <MMClips>0</MMClips>
  <ScaleCrop>false</ScaleCrop>
  <HeadingPairs>
    <vt:vector size="10"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77</vt:i4>
      </vt:variant>
      <vt:variant>
        <vt:lpstr>Custom Shows</vt:lpstr>
      </vt:variant>
      <vt:variant>
        <vt:i4>1</vt:i4>
      </vt:variant>
    </vt:vector>
  </HeadingPairs>
  <TitlesOfParts>
    <vt:vector size="97" baseType="lpstr">
      <vt:lpstr>Aptos</vt:lpstr>
      <vt:lpstr>Aptos Display</vt:lpstr>
      <vt:lpstr>Arial</vt:lpstr>
      <vt:lpstr>Arial Narrow</vt:lpstr>
      <vt:lpstr>Avenir Next Cyr W04 Light</vt:lpstr>
      <vt:lpstr>Calibri</vt:lpstr>
      <vt:lpstr>Courier New</vt:lpstr>
      <vt:lpstr>Franklin Gothic Demi Cond</vt:lpstr>
      <vt:lpstr>Franklin Gothic Medium</vt:lpstr>
      <vt:lpstr>Google Sans</vt:lpstr>
      <vt:lpstr>Symbol</vt:lpstr>
      <vt:lpstr>Times New Roman</vt:lpstr>
      <vt:lpstr>6_Office Theme</vt:lpstr>
      <vt:lpstr>7_Office Theme</vt:lpstr>
      <vt:lpstr>8_Office Theme</vt:lpstr>
      <vt:lpstr>9_Office Theme</vt:lpstr>
      <vt:lpstr>10_Office Theme</vt:lpstr>
      <vt:lpstr>11_Office Theme</vt:lpstr>
      <vt:lpstr>Acrobat Document</vt:lpstr>
      <vt:lpstr>PowerPoint Presentation</vt:lpstr>
      <vt:lpstr>Welcome to OPDAAC!</vt:lpstr>
      <vt:lpstr>Housekeeping</vt:lpstr>
      <vt:lpstr>Housekeeping, Cont.</vt:lpstr>
      <vt:lpstr>PowerPoint Presentation</vt:lpstr>
      <vt:lpstr>State Opioid Response (SOR) Information</vt:lpstr>
      <vt:lpstr>SOR Naloxone Distribution and Saturation Plan</vt:lpstr>
      <vt:lpstr>SOR Naloxone Distribution and Saturation Plan</vt:lpstr>
      <vt:lpstr>Naloxone Distribution</vt:lpstr>
      <vt:lpstr>Making Progress</vt:lpstr>
      <vt:lpstr>SOR Helene Response</vt:lpstr>
      <vt:lpstr>2025</vt:lpstr>
      <vt:lpstr>Dose of Happiness Operation Gateway Helene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IVPB Data Support</vt:lpstr>
      <vt:lpstr>Email SubstanceUseData@dhhs.nc.gov to receive monthly updates</vt:lpstr>
      <vt:lpstr>PowerPoint Presentation</vt:lpstr>
      <vt:lpstr>PowerPoint Presentation</vt:lpstr>
      <vt:lpstr>Coming soon…</vt:lpstr>
      <vt:lpstr>North Carolina Safer Syringe Initiative</vt:lpstr>
      <vt:lpstr>Requirements: Services and Supplies</vt:lpstr>
      <vt:lpstr>Requirements: Reporting</vt:lpstr>
      <vt:lpstr>Syringe Service Programs</vt:lpstr>
      <vt:lpstr>PowerPoint Presentation</vt:lpstr>
      <vt:lpstr>SSP Impact</vt:lpstr>
      <vt:lpstr>PowerPoint Presentation</vt:lpstr>
      <vt:lpstr>PowerPoint Presentation</vt:lpstr>
      <vt:lpstr>A key purpose of SSPs is to provide participants with sterile syringes and other supplies that are used to mitigate risks associated with substance use while also facilitating the safe disposal of these supplies. </vt:lpstr>
      <vt:lpstr>PowerPoint Presentation</vt:lpstr>
      <vt:lpstr>SSP Advisory Group</vt:lpstr>
      <vt:lpstr>Innovation Across The State</vt:lpstr>
      <vt:lpstr>What Do We Do? </vt:lpstr>
      <vt:lpstr>Questions?</vt:lpstr>
      <vt:lpstr>PowerPoint Presentation</vt:lpstr>
      <vt:lpstr>Outline </vt:lpstr>
      <vt:lpstr>Infectious Diseases Control 101</vt:lpstr>
      <vt:lpstr>SSPs as Health Partners</vt:lpstr>
      <vt:lpstr>Some key prevention tools that could be offered by SSPs and people working in harm reduction</vt:lpstr>
      <vt:lpstr>Some key infectious diseases to be aware of</vt:lpstr>
      <vt:lpstr>PowerPoint Presentation</vt:lpstr>
      <vt:lpstr>SSPs as support for treatment: HIV controlled by treatment among people who inject drugs</vt:lpstr>
      <vt:lpstr>PowerPoint Presentation</vt:lpstr>
      <vt:lpstr>SSPs as Vaccination Partners</vt:lpstr>
      <vt:lpstr>PowerPoint Presentation</vt:lpstr>
      <vt:lpstr>Care for Pregnant People</vt:lpstr>
      <vt:lpstr>Syphilis Dynamics 2012-2024</vt:lpstr>
      <vt:lpstr>What is Congenital Syphilis?</vt:lpstr>
      <vt:lpstr>Syphilis in women concentrated in more rural areas</vt:lpstr>
      <vt:lpstr>Syphilis is diagnosed by safety-net providers Most Common Provider Types Diagnosing Syphilis for Women, North Carolina, 2023</vt:lpstr>
      <vt:lpstr>Congenital syphilis is preventable</vt:lpstr>
      <vt:lpstr>SSPs and people doing harm reduction are resources for pregnant people with syphilis </vt:lpstr>
      <vt:lpstr>Conversations with people affected by congenital syphilis</vt:lpstr>
      <vt:lpstr>Congenital Syphilis Materials</vt:lpstr>
      <vt:lpstr>PowerPoint Presentation</vt:lpstr>
      <vt:lpstr>HIV/STI/HCV CTR Program Overview</vt:lpstr>
      <vt:lpstr>PowerPoint Presentation</vt:lpstr>
      <vt:lpstr>Prevention Program Key Priority Groups</vt:lpstr>
      <vt:lpstr>ITTS Project Requirements</vt:lpstr>
      <vt:lpstr>PowerPoint Presentation</vt:lpstr>
      <vt:lpstr>PowerPoint Presentation</vt:lpstr>
      <vt:lpstr>PowerPoint Presentation</vt:lpstr>
      <vt:lpstr>PowerPoint Presentation</vt:lpstr>
      <vt:lpstr>Background</vt:lpstr>
      <vt:lpstr>HIV and Syphilis Testing among those with IDU History*</vt:lpstr>
      <vt:lpstr>PowerPoint Presentation</vt:lpstr>
      <vt:lpstr>Resources</vt:lpstr>
      <vt:lpstr>PrEP 101</vt:lpstr>
      <vt:lpstr>PrEP 101</vt:lpstr>
      <vt:lpstr>Additional Information and Resources</vt:lpstr>
      <vt:lpstr>PowerPoint Presentation</vt:lpstr>
      <vt:lpstr>Wrap up and THANK YOU!</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Smith, Sara J</cp:lastModifiedBy>
  <cp:revision>486</cp:revision>
  <cp:lastPrinted>2017-07-14T22:50:57Z</cp:lastPrinted>
  <dcterms:created xsi:type="dcterms:W3CDTF">2015-07-07T20:02:11Z</dcterms:created>
  <dcterms:modified xsi:type="dcterms:W3CDTF">2024-12-09T17:34:40Z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0x01010090A84DF9C38F85459C2FBB53EA3FC961</vt:lpwstr>
  </property>
</Properties>
</file>