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9"/>
  </p:notesMasterIdLst>
  <p:handoutMasterIdLst>
    <p:handoutMasterId r:id="rId40"/>
  </p:handoutMasterIdLst>
  <p:sldIdLst>
    <p:sldId id="306" r:id="rId2"/>
    <p:sldId id="256" r:id="rId3"/>
    <p:sldId id="257" r:id="rId4"/>
    <p:sldId id="307" r:id="rId5"/>
    <p:sldId id="308" r:id="rId6"/>
    <p:sldId id="312" r:id="rId7"/>
    <p:sldId id="258" r:id="rId8"/>
    <p:sldId id="325" r:id="rId9"/>
    <p:sldId id="324" r:id="rId10"/>
    <p:sldId id="315" r:id="rId11"/>
    <p:sldId id="305" r:id="rId12"/>
    <p:sldId id="273" r:id="rId13"/>
    <p:sldId id="326" r:id="rId14"/>
    <p:sldId id="317" r:id="rId15"/>
    <p:sldId id="330" r:id="rId16"/>
    <p:sldId id="309" r:id="rId17"/>
    <p:sldId id="285" r:id="rId18"/>
    <p:sldId id="287" r:id="rId19"/>
    <p:sldId id="293" r:id="rId20"/>
    <p:sldId id="329" r:id="rId21"/>
    <p:sldId id="286" r:id="rId22"/>
    <p:sldId id="290" r:id="rId23"/>
    <p:sldId id="327" r:id="rId24"/>
    <p:sldId id="328" r:id="rId25"/>
    <p:sldId id="320" r:id="rId26"/>
    <p:sldId id="331" r:id="rId27"/>
    <p:sldId id="275" r:id="rId28"/>
    <p:sldId id="283" r:id="rId29"/>
    <p:sldId id="281" r:id="rId30"/>
    <p:sldId id="332" r:id="rId31"/>
    <p:sldId id="333" r:id="rId32"/>
    <p:sldId id="260" r:id="rId33"/>
    <p:sldId id="334" r:id="rId34"/>
    <p:sldId id="322" r:id="rId35"/>
    <p:sldId id="314" r:id="rId36"/>
    <p:sldId id="302" r:id="rId37"/>
    <p:sldId id="316" r:id="rId38"/>
  </p:sldIdLst>
  <p:sldSz cx="12192000" cy="6858000"/>
  <p:notesSz cx="7010400" cy="9296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y, Kathryn I" initials="" lastIdx="5" clrIdx="0"/>
  <p:cmAuthor id="2" name="Nicholson, Tonya" initials="" lastIdx="1" clrIdx="1"/>
  <p:cmAuthor id="3" name="Unknown User1" initials="Unknown User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5A4"/>
    <a:srgbClr val="D31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74381" autoAdjust="0"/>
  </p:normalViewPr>
  <p:slideViewPr>
    <p:cSldViewPr>
      <p:cViewPr varScale="1">
        <p:scale>
          <a:sx n="65" d="100"/>
          <a:sy n="65" d="100"/>
        </p:scale>
        <p:origin x="931" y="77"/>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71" d="100"/>
          <a:sy n="71" d="100"/>
        </p:scale>
        <p:origin x="2851"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A508828-70C8-424A-95F5-EC59D938CFA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3" name="Rectangle 3">
            <a:extLst>
              <a:ext uri="{FF2B5EF4-FFF2-40B4-BE49-F238E27FC236}">
                <a16:creationId xmlns:a16="http://schemas.microsoft.com/office/drawing/2014/main" id="{A4397D18-B42A-4FA9-8D95-F8AF362BC27E}"/>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fontAlgn="auto" hangingPunct="1">
              <a:spcBef>
                <a:spcPts val="0"/>
              </a:spcBef>
              <a:spcAft>
                <a:spcPts val="0"/>
              </a:spcAft>
              <a:defRPr sz="1300">
                <a:latin typeface="Arial" charset="0"/>
              </a:defRPr>
            </a:lvl1pPr>
          </a:lstStyle>
          <a:p>
            <a:pPr>
              <a:defRPr/>
            </a:pPr>
            <a:endParaRPr lang="en-US"/>
          </a:p>
        </p:txBody>
      </p:sp>
      <p:sp>
        <p:nvSpPr>
          <p:cNvPr id="158724" name="Rectangle 4">
            <a:extLst>
              <a:ext uri="{FF2B5EF4-FFF2-40B4-BE49-F238E27FC236}">
                <a16:creationId xmlns:a16="http://schemas.microsoft.com/office/drawing/2014/main" id="{9C8618B9-5559-406B-BC22-34CB168C3060}"/>
              </a:ext>
            </a:extLst>
          </p:cNvPr>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5" name="Rectangle 5">
            <a:extLst>
              <a:ext uri="{FF2B5EF4-FFF2-40B4-BE49-F238E27FC236}">
                <a16:creationId xmlns:a16="http://schemas.microsoft.com/office/drawing/2014/main" id="{B2AC0C20-3AE8-42E8-A27D-805040C2FB90}"/>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A6E6D2FF-8BF7-4586-9D8F-9CD48F4C9A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D4E5CB5-BD99-4D58-88DA-AC5A03DD4293}"/>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21A37476-BFB1-47BB-9C38-590AF364F0AF}"/>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p:txBody>
      </p:sp>
      <p:sp>
        <p:nvSpPr>
          <p:cNvPr id="107528" name="Rectangle 8">
            <a:extLst>
              <a:ext uri="{FF2B5EF4-FFF2-40B4-BE49-F238E27FC236}">
                <a16:creationId xmlns:a16="http://schemas.microsoft.com/office/drawing/2014/main" id="{99633386-A30F-4D9A-A6FE-A7FE450CA8AD}"/>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3A46F4DD-45EE-497E-A3FE-96532FF709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2349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1pPr>
    <a:lvl2pPr marL="6921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2pPr>
    <a:lvl3pPr marL="11493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F570EA8-DF45-477E-BEE5-2071F96F24A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26A4963-3959-4A2A-BFAD-35BB3F67E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i="1" dirty="0"/>
              <a:t>OMIT SLIDE PRIOR TO PRESENTING</a:t>
            </a:r>
          </a:p>
          <a:p>
            <a:endParaRPr lang="en-US" altLang="en-US" sz="1400" b="1" i="1" dirty="0"/>
          </a:p>
          <a:p>
            <a:r>
              <a:rPr lang="en-US" altLang="en-US" sz="1400" b="1" i="1" dirty="0"/>
              <a:t>PPT Updated September 15, 2023</a:t>
            </a:r>
          </a:p>
          <a:p>
            <a:endParaRPr lang="en-US" altLang="en-US" sz="1400" b="1" i="1" dirty="0"/>
          </a:p>
          <a:p>
            <a:r>
              <a:rPr lang="en-US" altLang="en-US" sz="1400" b="1" i="1" dirty="0"/>
              <a:t>The purpose of this power point presentation is to provide local agency staff a framework that they can use to develop a presentation about their Local Agency’s WIC Program. Local agencies should save this presentation and modify and enhance as needed based on the purpose and target audience of their outreach efforts. </a:t>
            </a:r>
          </a:p>
          <a:p>
            <a:endParaRPr lang="en-US" altLang="en-US" sz="1400" b="1" i="1" dirty="0"/>
          </a:p>
          <a:p>
            <a:r>
              <a:rPr lang="en-US" altLang="en-US" sz="1400" dirty="0"/>
              <a:t>To change the master template: View&gt;Slide Master&gt;Edit individual slides</a:t>
            </a:r>
          </a:p>
          <a:p>
            <a:endParaRPr lang="en-US" altLang="en-US" sz="1400" dirty="0"/>
          </a:p>
          <a:p>
            <a:r>
              <a:rPr lang="en-US" altLang="en-US" sz="1400" dirty="0"/>
              <a:t>Each slide contains notes with tips about what to talk about or how to enhance the slide, you can update the notes as needed based on your target audience, presentation style etc.</a:t>
            </a:r>
          </a:p>
          <a:p>
            <a:endParaRPr lang="en-US" altLang="en-US" sz="1400" dirty="0"/>
          </a:p>
          <a:p>
            <a:endParaRPr lang="en-US" altLang="en-US" sz="1400" dirty="0"/>
          </a:p>
          <a:p>
            <a:r>
              <a:rPr lang="en-US" altLang="en-US" sz="1400" b="1" i="1" u="sng" dirty="0"/>
              <a:t>General Tips on Developing a Power Point Presentation:</a:t>
            </a:r>
          </a:p>
          <a:p>
            <a:r>
              <a:rPr lang="en-US" altLang="en-US" sz="1400" dirty="0"/>
              <a:t>Use [graphics + narration] instead of [text + narration] whenever possible. </a:t>
            </a:r>
          </a:p>
          <a:p>
            <a:r>
              <a:rPr lang="en-US" altLang="en-US" sz="1400" dirty="0"/>
              <a:t>Graphics can be images, illustrations, charts, graphs, videos, screen captures.</a:t>
            </a:r>
          </a:p>
          <a:p>
            <a:r>
              <a:rPr lang="en-US" altLang="en-US" sz="1400" dirty="0"/>
              <a:t>Show, don’t tell.</a:t>
            </a:r>
          </a:p>
          <a:p>
            <a:r>
              <a:rPr lang="en-US" altLang="en-US" sz="1400" dirty="0"/>
              <a:t>Use a statement of assertion as the heading (i.e., state the main point in full sentence format) and use the bullets for supporting evidence. </a:t>
            </a:r>
          </a:p>
          <a:p>
            <a:r>
              <a:rPr lang="en-US" altLang="en-US" sz="1400" dirty="0"/>
              <a:t>Use graphics only when they support learning, rather than simply as “decoration” (clip art often falls into this category)</a:t>
            </a:r>
          </a:p>
          <a:p>
            <a:r>
              <a:rPr lang="en-US" altLang="en-US" sz="1400" dirty="0"/>
              <a:t>If a photo adds to understanding, consider using photo as background with key statement overlaid on white space.</a:t>
            </a:r>
          </a:p>
          <a:p>
            <a:r>
              <a:rPr lang="en-US" altLang="en-US" sz="1400" dirty="0"/>
              <a:t>Use motion only when necessary (e.g., in an animation). Motion is distracting more often than not.</a:t>
            </a:r>
          </a:p>
          <a:p>
            <a:r>
              <a:rPr lang="en-US" altLang="en-US" sz="1400" dirty="0"/>
              <a:t>&lt;20 words printed on a slide</a:t>
            </a:r>
          </a:p>
          <a:p>
            <a:r>
              <a:rPr lang="en-US" altLang="en-US" sz="1400" dirty="0"/>
              <a:t>~30-60 seconds narration per slide</a:t>
            </a:r>
          </a:p>
          <a:p>
            <a:r>
              <a:rPr lang="en-US" altLang="en-US" sz="1400" dirty="0"/>
              <a:t>Text on screen and narration shouldn’t be redundant or just read of the slide (especially for those new to the subject being presented)</a:t>
            </a:r>
          </a:p>
          <a:p>
            <a:r>
              <a:rPr lang="en-US" altLang="en-US" sz="1400" dirty="0"/>
              <a:t>Less is more, especially if the script is available as a handout.</a:t>
            </a:r>
          </a:p>
          <a:p>
            <a:r>
              <a:rPr lang="en-US" altLang="en-US" sz="1400" dirty="0"/>
              <a:t>Avoid using red and green font</a:t>
            </a:r>
          </a:p>
          <a:p>
            <a:r>
              <a:rPr lang="en-US" altLang="en-US" sz="1400" dirty="0"/>
              <a:t>Avoid using font size smaller than 32 for titles and 24 for text</a:t>
            </a:r>
          </a:p>
          <a:p>
            <a:endParaRPr lang="en-US" altLang="en-US" dirty="0"/>
          </a:p>
        </p:txBody>
      </p:sp>
      <p:sp>
        <p:nvSpPr>
          <p:cNvPr id="13316" name="Slide Number Placeholder 3">
            <a:extLst>
              <a:ext uri="{FF2B5EF4-FFF2-40B4-BE49-F238E27FC236}">
                <a16:creationId xmlns:a16="http://schemas.microsoft.com/office/drawing/2014/main" id="{50FC2E3F-7178-4186-ABED-C7F60A1C5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1EA7FCF-95B7-4000-BF51-BA11954FBA95}" type="slidenum">
              <a:rPr lang="en-US" altLang="en-US">
                <a:latin typeface="Calibri" panose="020F0502020204030204" pitchFamily="34" charset="0"/>
              </a:rPr>
              <a:pPr>
                <a:spcBef>
                  <a:spcPct val="0"/>
                </a:spcBef>
                <a:buFontTx/>
                <a:buNone/>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10</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dirty="0"/>
              <a:t>If applicants are not adjunctively income eligible, Income eligibility is determined by looking at potential participants household income and the number of people living in the household. </a:t>
            </a:r>
          </a:p>
          <a:p>
            <a:pPr lvl="1" eaLnBrk="1" hangingPunct="1">
              <a:lnSpc>
                <a:spcPct val="90000"/>
              </a:lnSpc>
            </a:pPr>
            <a:r>
              <a:rPr lang="en-US" altLang="en-US" sz="1600" dirty="0"/>
              <a:t>A household (or economic unit) is defined as a person or group of persons, related or nonrelated, who usually (although not necessarily) live together, and whose production of income and consumption of goods or services are related. The income of everyone in the economic unit is counted to determine eligibility.</a:t>
            </a:r>
            <a:r>
              <a:rPr lang="en-US" altLang="en-US" sz="1600" b="1" dirty="0"/>
              <a:t> </a:t>
            </a:r>
            <a:endParaRPr lang="en-US" altLang="en-US" sz="1600" dirty="0"/>
          </a:p>
          <a:p>
            <a:pPr eaLnBrk="1" hangingPunct="1"/>
            <a:r>
              <a:rPr lang="en-US" altLang="en-US" sz="1600" dirty="0"/>
              <a:t>Gross Income is the total of all cash income before deductions for income taxes, employees’ social security taxes, insurance premiums, bonds, etc. For self-employed applicants, gross income means the net income after the deduction of legitimate business expenses. </a:t>
            </a:r>
          </a:p>
          <a:p>
            <a:pPr eaLnBrk="1" hangingPunct="1">
              <a:lnSpc>
                <a:spcPct val="90000"/>
              </a:lnSpc>
            </a:pPr>
            <a:r>
              <a:rPr lang="en-US" altLang="en-US" sz="1600" b="1" dirty="0"/>
              <a:t>WIC Income Guidelines</a:t>
            </a:r>
            <a:r>
              <a:rPr lang="en-US" altLang="en-US" sz="1600" dirty="0"/>
              <a:t> </a:t>
            </a:r>
          </a:p>
          <a:p>
            <a:pPr marL="234950" marR="0" lvl="0" indent="-234950" algn="l" defTabSz="914400" rtl="0" eaLnBrk="1" fontAlgn="base" latinLnBrk="0" hangingPunct="1">
              <a:lnSpc>
                <a:spcPct val="90000"/>
              </a:lnSpc>
              <a:spcBef>
                <a:spcPct val="30000"/>
              </a:spcBef>
              <a:spcAft>
                <a:spcPct val="0"/>
              </a:spcAft>
              <a:buClrTx/>
              <a:buSzTx/>
              <a:buFontTx/>
              <a:buChar char="•"/>
              <a:tabLst/>
              <a:defRPr/>
            </a:pPr>
            <a:r>
              <a:rPr lang="en-US" altLang="en-US" sz="1600" dirty="0"/>
              <a:t>The 2024-2025 WIC Income Guidelines are listed in the table (as of June 1, 2024). This just gives you an idea of the income guidelines for WIC participants.  A more detailed table can be found on the Community Nutrition Services website. </a:t>
            </a:r>
            <a:r>
              <a:rPr lang="en-US" dirty="0"/>
              <a:t>https://www.ncdhhs.gov/ncwic/mywic#AmIeligibletoreceiveWIC-3521</a:t>
            </a:r>
          </a:p>
          <a:p>
            <a:pPr eaLnBrk="1" hangingPunct="1">
              <a:lnSpc>
                <a:spcPct val="90000"/>
              </a:lnSpc>
            </a:pPr>
            <a:endParaRPr lang="en-US" altLang="en-US" dirty="0"/>
          </a:p>
          <a:p>
            <a:pPr eaLnBrk="1" hangingPunct="1">
              <a:lnSpc>
                <a:spcPct val="90000"/>
              </a:lnSpc>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3C721F-6D33-4960-82CA-01DF5F240A2A}"/>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C9A4A30A-AB8D-4B2B-88FA-70C5A050BB84}"/>
              </a:ext>
            </a:extLst>
          </p:cNvPr>
          <p:cNvSpPr>
            <a:spLocks noGrp="1" noChangeArrowheads="1"/>
          </p:cNvSpPr>
          <p:nvPr>
            <p:ph type="body" idx="1"/>
          </p:nvPr>
        </p:nvSpPr>
        <p:spPr>
          <a:ln/>
        </p:spPr>
        <p:txBody>
          <a:bodyPr/>
          <a:lstStyle/>
          <a:p>
            <a:pPr>
              <a:defRPr/>
            </a:pPr>
            <a:r>
              <a:rPr lang="en-US" altLang="en-US" dirty="0"/>
              <a:t>Explain there is no effect of citizenship on WIC participation</a:t>
            </a:r>
          </a:p>
          <a:p>
            <a:pPr marL="0" indent="0">
              <a:buFontTx/>
              <a:buNone/>
              <a:defRPr/>
            </a:pPr>
            <a:endParaRPr lang="en-US" altLang="en-US" dirty="0"/>
          </a:p>
          <a:p>
            <a:pPr marL="0" indent="0">
              <a:buFontTx/>
              <a:buNone/>
              <a:defRPr/>
            </a:pPr>
            <a:r>
              <a:rPr lang="en-US" altLang="en-US" i="1" dirty="0"/>
              <a:t>Image Credit: WIC Welcomes You </a:t>
            </a:r>
            <a:r>
              <a:rPr lang="en-US" altLang="en-US" i="1" dirty="0" err="1"/>
              <a:t>Poster_NSB</a:t>
            </a:r>
            <a:r>
              <a:rPr lang="en-US" altLang="en-US" i="1" dirty="0"/>
              <a:t> Graphic Artist</a:t>
            </a:r>
          </a:p>
        </p:txBody>
      </p:sp>
      <p:sp>
        <p:nvSpPr>
          <p:cNvPr id="31748" name="Slide Number Placeholder 3">
            <a:extLst>
              <a:ext uri="{FF2B5EF4-FFF2-40B4-BE49-F238E27FC236}">
                <a16:creationId xmlns:a16="http://schemas.microsoft.com/office/drawing/2014/main" id="{0CDD6FDD-CF3F-4028-A404-1494241C6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EBAFEE3-B796-4B4F-97BB-9BF1C42BEA8F}" type="slidenum">
              <a:rPr lang="en-US" altLang="en-US">
                <a:latin typeface="Calibri" panose="020F0502020204030204" pitchFamily="34" charset="0"/>
              </a:rPr>
              <a:pPr>
                <a:spcBef>
                  <a:spcPct val="0"/>
                </a:spcBef>
                <a:buFontTx/>
                <a:buNone/>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56953AA-3CAB-4E6C-99E6-F122EAC5F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5A7C712F-14A0-471E-ABCA-8BADFD63DC30}" type="slidenum">
              <a:rPr lang="en-US" altLang="en-US">
                <a:latin typeface="Arial" panose="020B0604020202020204" pitchFamily="34" charset="0"/>
              </a:rPr>
              <a:pPr>
                <a:spcBef>
                  <a:spcPct val="0"/>
                </a:spcBef>
                <a:buFontTx/>
                <a:buNone/>
              </a:pPr>
              <a:t>12</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B4BC760A-616A-4A52-B8A9-515B2269C6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D03AEB-DB32-4A42-8182-949155970906}"/>
              </a:ext>
            </a:extLst>
          </p:cNvPr>
          <p:cNvSpPr>
            <a:spLocks noGrp="1" noChangeArrowheads="1"/>
          </p:cNvSpPr>
          <p:nvPr>
            <p:ph type="body" idx="1"/>
          </p:nvPr>
        </p:nvSpPr>
        <p:spPr>
          <a:ln/>
        </p:spPr>
        <p:txBody>
          <a:bodyPr/>
          <a:lstStyle/>
          <a:p>
            <a:pPr marL="0" indent="0" eaLnBrk="1" hangingPunct="1">
              <a:buFontTx/>
              <a:buNone/>
              <a:defRPr/>
            </a:pPr>
            <a:endParaRPr lang="en-US" altLang="en-US" sz="1600" dirty="0"/>
          </a:p>
          <a:p>
            <a:pPr eaLnBrk="1" hangingPunct="1">
              <a:defRPr/>
            </a:pPr>
            <a:r>
              <a:rPr lang="en-US" altLang="en-US" sz="1600" dirty="0"/>
              <a:t>Describe a typical WIC appointment for applicants:</a:t>
            </a:r>
          </a:p>
          <a:p>
            <a:pPr lvl="1" eaLnBrk="1" hangingPunct="1">
              <a:defRPr/>
            </a:pPr>
            <a:r>
              <a:rPr lang="en-US" altLang="en-US" sz="1600" dirty="0"/>
              <a:t>Verify identification; address; and income (describe the allowed proofs if relevant) </a:t>
            </a:r>
          </a:p>
          <a:p>
            <a:pPr lvl="1" eaLnBrk="1" hangingPunct="1">
              <a:defRPr/>
            </a:pPr>
            <a:r>
              <a:rPr lang="en-US" altLang="en-US" sz="1600" dirty="0"/>
              <a:t>Collect height weight and </a:t>
            </a:r>
            <a:r>
              <a:rPr lang="en-US" altLang="en-US" sz="1600" dirty="0" err="1"/>
              <a:t>hgb</a:t>
            </a:r>
            <a:r>
              <a:rPr lang="en-US" altLang="en-US" sz="1600" dirty="0"/>
              <a:t>, lead as needed</a:t>
            </a:r>
          </a:p>
          <a:p>
            <a:pPr lvl="1" eaLnBrk="1" hangingPunct="1">
              <a:defRPr/>
            </a:pPr>
            <a:r>
              <a:rPr lang="en-US" altLang="en-US" sz="1600" dirty="0"/>
              <a:t>Nutritionist assess measurements and iron levels</a:t>
            </a:r>
          </a:p>
          <a:p>
            <a:pPr lvl="1" eaLnBrk="1" hangingPunct="1">
              <a:defRPr/>
            </a:pPr>
            <a:r>
              <a:rPr lang="en-US" altLang="en-US" sz="1600" dirty="0"/>
              <a:t>Complete a nutrition assessment and determine nutrition risk</a:t>
            </a:r>
          </a:p>
          <a:p>
            <a:pPr lvl="1" eaLnBrk="1" hangingPunct="1">
              <a:defRPr/>
            </a:pPr>
            <a:r>
              <a:rPr lang="en-US" altLang="en-US" sz="1600" dirty="0"/>
              <a:t>Develop a care plan includes working with participant to set nutrition goals, providing patient centered nutrition education, prescribe a food package and refer clients to resources in the community or within the agency.</a:t>
            </a:r>
          </a:p>
          <a:p>
            <a:pPr marL="0" indent="0" eaLnBrk="1" hangingPunct="1">
              <a:buFontTx/>
              <a:buNone/>
              <a:defRPr/>
            </a:pPr>
            <a:endParaRPr lang="en-US" altLang="en-US" dirty="0"/>
          </a:p>
          <a:p>
            <a:pPr marL="0" indent="0" eaLnBrk="1" hangingPunct="1">
              <a:buFontTx/>
              <a:buNone/>
              <a:defRPr/>
            </a:pPr>
            <a:r>
              <a:rPr lang="en-US" altLang="en-US" dirty="0"/>
              <a:t>Image Credit: WIC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13</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sz="1700" dirty="0"/>
              <a:t>One of the main pillars of WIC is the provision of healthy foods. WIC supports low-income families in providing nutrient rich foods to promote healthy growth and development</a:t>
            </a:r>
          </a:p>
          <a:p>
            <a:pPr lvl="1" eaLnBrk="1" hangingPunct="1">
              <a:defRPr/>
            </a:pPr>
            <a:r>
              <a:rPr lang="en-US" altLang="en-US" sz="1700" dirty="0"/>
              <a:t>Receive monthly food benefits to purchase healthy foods at the grocery store. This is loaded to an electronic benefit account, and then an eWIC card is issued to purchase the food.  This is accepted at many local and chain grocery stores through the state.</a:t>
            </a:r>
          </a:p>
          <a:p>
            <a:pPr lvl="1" eaLnBrk="1" hangingPunct="1">
              <a:defRPr/>
            </a:pPr>
            <a:r>
              <a:rPr lang="en-US" altLang="en-US" sz="1700" dirty="0"/>
              <a:t>Each participant is prescribed a  tailored food package by a nutritionist </a:t>
            </a:r>
          </a:p>
          <a:p>
            <a:pPr lvl="1" eaLnBrk="1" hangingPunct="1">
              <a:defRPr/>
            </a:pPr>
            <a:r>
              <a:rPr lang="en-US" altLang="en-US" sz="1700" dirty="0"/>
              <a:t>WIC program is a supplemental food program (so it is not intended to provide all the needed food for the month)</a:t>
            </a:r>
          </a:p>
          <a:p>
            <a:pPr lvl="1" eaLnBrk="1" hangingPunct="1">
              <a:defRPr/>
            </a:pPr>
            <a:r>
              <a:rPr lang="en-US" altLang="en-US" sz="1700" dirty="0"/>
              <a:t>The food package contains key nutrients such as fiber, iron, vitamins A, C, D, folate , calcium while being lower in fat and sugar</a:t>
            </a:r>
          </a:p>
          <a:p>
            <a:pPr lvl="1" eaLnBrk="1" hangingPunct="1">
              <a:defRPr/>
            </a:pPr>
            <a:r>
              <a:rPr lang="en-US" altLang="en-US" sz="1700" dirty="0"/>
              <a:t>WIC does </a:t>
            </a:r>
            <a:r>
              <a:rPr lang="en-US" altLang="en-US" sz="1700" dirty="0" err="1"/>
              <a:t>diffes</a:t>
            </a:r>
            <a:r>
              <a:rPr lang="en-US" altLang="en-US" sz="1700" dirty="0"/>
              <a:t> from Food and Nutrition Services (Food stamps) in that participants receive only approved types of foods, brands, sizes, </a:t>
            </a:r>
            <a:r>
              <a:rPr lang="en-US" altLang="en-US" sz="1700" dirty="0" err="1"/>
              <a:t>etc</a:t>
            </a:r>
            <a:endParaRPr lang="en-US" altLang="en-US" sz="1700" dirty="0"/>
          </a:p>
          <a:p>
            <a:pPr eaLnBrk="1" hangingPunct="1">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14</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51016" y="4561228"/>
            <a:ext cx="6177169" cy="4318573"/>
          </a:xfrm>
          <a:ln/>
        </p:spPr>
        <p:txBody>
          <a:bodyPr/>
          <a:lstStyle/>
          <a:p>
            <a:pPr eaLnBrk="1" hangingPunct="1">
              <a:defRPr/>
            </a:pPr>
            <a:endParaRPr lang="en-US" altLang="en-US" sz="1700" dirty="0"/>
          </a:p>
          <a:p>
            <a:pPr eaLnBrk="1" hangingPunct="1">
              <a:defRPr/>
            </a:pPr>
            <a:r>
              <a:rPr lang="en-US" altLang="en-US" sz="1700" dirty="0"/>
              <a:t>Listed on the screen are the basic foods in a Child’s or a Woman’s Food Package.  Depending on the category of the WIC Participant  and the age of the child, the quantities vary and types of some foods may vary, for example milk.  As you can see, the standard food package provides milk, cereal, juice, whole grains, eggs, beans/peas or lentils, peanut butter and fruits and vegetables.</a:t>
            </a:r>
          </a:p>
          <a:p>
            <a:pPr lvl="1"/>
            <a:r>
              <a:rPr lang="en-US" altLang="en-US" sz="1700" dirty="0"/>
              <a:t>1%/Skim milk is the standard for issuance to children  ≥24 months of age.</a:t>
            </a:r>
          </a:p>
          <a:p>
            <a:pPr lvl="2"/>
            <a:r>
              <a:rPr lang="en-US" altLang="en-US" sz="1700" dirty="0"/>
              <a:t>Whole milk can be provided with a prescription from the medical provider</a:t>
            </a:r>
          </a:p>
          <a:p>
            <a:pPr lvl="1"/>
            <a:r>
              <a:rPr lang="en-US" altLang="en-US" sz="1700" dirty="0"/>
              <a:t>Whole milk is the standard for issuance to children  ages 12 to 24 months of age.</a:t>
            </a:r>
          </a:p>
          <a:p>
            <a:pPr lvl="1"/>
            <a:r>
              <a:rPr lang="en-US" altLang="en-US" sz="1700" dirty="0"/>
              <a:t>2% milk can be issued per nutritionist assessment</a:t>
            </a:r>
          </a:p>
          <a:p>
            <a:pPr eaLnBrk="1" hangingPunct="1">
              <a:defRPr/>
            </a:pPr>
            <a:r>
              <a:rPr lang="en-US" altLang="en-US" sz="1700" dirty="0"/>
              <a:t>Fruits and vegetables are provided in form of the Cash Value Benefit (CVB) which is a dollar amount that participants receive each month for fresh, frozen or canned fruits and vegetables. </a:t>
            </a:r>
          </a:p>
          <a:p>
            <a:pPr eaLnBrk="1" hangingPunct="1">
              <a:defRPr/>
            </a:pPr>
            <a:endParaRPr lang="en-US" altLang="en-US" sz="1700" dirty="0"/>
          </a:p>
          <a:p>
            <a:pPr marL="0" indent="0" eaLnBrk="1" hangingPunct="1">
              <a:buNone/>
              <a:defRPr/>
            </a:pPr>
            <a:endParaRPr lang="en-US" altLang="en-US" sz="1700" dirty="0"/>
          </a:p>
          <a:p>
            <a:pPr marL="0" indent="0" eaLnBrk="1" hangingPunct="1">
              <a:buNone/>
              <a:defRPr/>
            </a:pPr>
            <a:endParaRPr lang="en-US" altLang="en-US" sz="1700" dirty="0"/>
          </a:p>
          <a:p>
            <a:pPr eaLnBrk="1" hangingPunct="1">
              <a:defRPr/>
            </a:pPr>
            <a:endParaRPr lang="en-US" altLang="en-US" sz="1700" dirty="0"/>
          </a:p>
          <a:p>
            <a:pPr eaLnBrk="1" hangingPunct="1">
              <a:defRPr/>
            </a:pPr>
            <a:r>
              <a:rPr lang="en-US" altLang="en-US" sz="1700" i="1" dirty="0"/>
              <a:t>Image Credit: grocery basket Fotolia_56339361_Subscription_XXL.jpg</a:t>
            </a:r>
          </a:p>
          <a:p>
            <a:pPr eaLnBrk="1" hangingPunct="1">
              <a:defRPr/>
            </a:pPr>
            <a:endParaRPr lang="en-US" altLang="en-US" sz="1700" dirty="0"/>
          </a:p>
        </p:txBody>
      </p:sp>
    </p:spTree>
    <p:extLst>
      <p:ext uri="{BB962C8B-B14F-4D97-AF65-F5344CB8AC3E}">
        <p14:creationId xmlns:p14="http://schemas.microsoft.com/office/powerpoint/2010/main" val="4653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15</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the screen is an example of a food Package for fully breastfeeding women, which is one of our largest food packages in terms of volume of food.</a:t>
            </a:r>
          </a:p>
          <a:p>
            <a:pPr lvl="1"/>
            <a:r>
              <a:rPr lang="en-US" altLang="en-US" dirty="0"/>
              <a:t>Includes cheese, additional peanut butter,  and also the only food package with canned tuna/salmon</a:t>
            </a:r>
          </a:p>
          <a:p>
            <a:pPr lvl="1" eaLnBrk="1" hangingPunct="1"/>
            <a:r>
              <a:rPr lang="en-US" altLang="en-US" dirty="0"/>
              <a:t>Women Fully breastfeeding  multiples get more food. </a:t>
            </a:r>
          </a:p>
          <a:p>
            <a:pPr eaLnBrk="1" hangingPunct="1"/>
            <a:endParaRPr lang="en-US" altLang="en-US" dirty="0"/>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4025239-7502-4A8E-A22B-9D6CEDF078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2DCBF44-8715-463A-B8B3-1908B00B1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Describe the Child’s food Package</a:t>
            </a:r>
          </a:p>
          <a:p>
            <a:r>
              <a:rPr lang="en-US" altLang="en-US" sz="1600"/>
              <a:t>Include when a child would get Whole, 2% and 1%/skim</a:t>
            </a:r>
          </a:p>
          <a:p>
            <a:pPr lvl="1"/>
            <a:r>
              <a:rPr lang="en-US" altLang="en-US" sz="1600"/>
              <a:t>1%/Skim milk is the standard for issuance to children  ≥24 months of age.</a:t>
            </a:r>
          </a:p>
          <a:p>
            <a:pPr lvl="2"/>
            <a:r>
              <a:rPr lang="en-US" altLang="en-US" sz="1600"/>
              <a:t>Whole milk provided with Rx</a:t>
            </a:r>
          </a:p>
          <a:p>
            <a:pPr lvl="1"/>
            <a:r>
              <a:rPr lang="en-US" altLang="en-US" sz="1600"/>
              <a:t>Whole milk is the standard for issuance to children  ages 12 to 24 months of age.</a:t>
            </a:r>
          </a:p>
          <a:p>
            <a:pPr lvl="1"/>
            <a:r>
              <a:rPr lang="en-US" altLang="en-US" sz="1600"/>
              <a:t>2% milk can be issued per CPA’s assessment</a:t>
            </a:r>
          </a:p>
          <a:p>
            <a:pPr lvl="1"/>
            <a:endParaRPr lang="en-US" altLang="en-US"/>
          </a:p>
          <a:p>
            <a:pPr lvl="1"/>
            <a:endParaRPr lang="en-US" altLang="en-US"/>
          </a:p>
          <a:p>
            <a:pPr lvl="1"/>
            <a:endParaRPr lang="en-US" altLang="en-US"/>
          </a:p>
        </p:txBody>
      </p:sp>
      <p:sp>
        <p:nvSpPr>
          <p:cNvPr id="39940" name="Slide Number Placeholder 3">
            <a:extLst>
              <a:ext uri="{FF2B5EF4-FFF2-40B4-BE49-F238E27FC236}">
                <a16:creationId xmlns:a16="http://schemas.microsoft.com/office/drawing/2014/main" id="{65745FE9-9F50-4202-9BCF-5E972729C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DAC15B1-ADC5-4E3E-A174-3D332A8AA5EA}" type="slidenum">
              <a:rPr lang="en-US" altLang="en-US">
                <a:latin typeface="Calibri" panose="020F0502020204030204" pitchFamily="34" charset="0"/>
              </a:rPr>
              <a:pPr>
                <a:spcBef>
                  <a:spcPct val="0"/>
                </a:spcBef>
                <a:buFontTx/>
                <a:buNone/>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85FBE3CA-D138-470D-8BCE-ADE199C87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1E1D790-091A-446D-AAAB-436FB6063E26}" type="slidenum">
              <a:rPr lang="en-US" altLang="en-US">
                <a:latin typeface="Arial" panose="020B0604020202020204" pitchFamily="34" charset="0"/>
              </a:rPr>
              <a:pPr>
                <a:spcBef>
                  <a:spcPct val="0"/>
                </a:spcBef>
                <a:buFontTx/>
                <a:buNone/>
              </a:pPr>
              <a:t>17</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0D1478ED-4F6A-4E8A-93AD-624DC629C6F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77B7B5F-8740-4D15-8FCB-F4ED62DCC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Describe the food Package for pregnant and partially breastfeeding women</a:t>
            </a:r>
          </a:p>
          <a:p>
            <a:pPr lvl="1"/>
            <a:r>
              <a:rPr lang="en-US" altLang="en-US" dirty="0"/>
              <a:t>1%/Skim milk is the standard for issuance; Whole milk provided with Rx; 2% milk can be issued per CPA’s assessment</a:t>
            </a:r>
          </a:p>
          <a:p>
            <a:pPr eaLnBrk="1" hangingPunct="1"/>
            <a:r>
              <a:rPr lang="en-US" altLang="en-US" dirty="0"/>
              <a:t>Women who are pregnant with multiples and women who are pregnant and breastfeeding may get more food. </a:t>
            </a: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18</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Describe the food Package for fully breastfeeding women</a:t>
            </a:r>
          </a:p>
          <a:p>
            <a:pPr lvl="1"/>
            <a:r>
              <a:rPr lang="en-US" altLang="en-US"/>
              <a:t>1%/Skim milk is the standard for issuance; 2% milk can be issued per CPA’s assessment; Whole milk provided with Rx</a:t>
            </a:r>
          </a:p>
          <a:p>
            <a:pPr lvl="1"/>
            <a:r>
              <a:rPr lang="en-US" altLang="en-US"/>
              <a:t>Includes cheese, additional peanut butter, canned tuna/salmon</a:t>
            </a:r>
          </a:p>
          <a:p>
            <a:pPr lvl="1" eaLnBrk="1" hangingPunct="1"/>
            <a:r>
              <a:rPr lang="en-US" altLang="en-US"/>
              <a:t>Women Fully breastfeeding  multiples  get more food. </a:t>
            </a:r>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165112C7-121F-48D9-9B70-2D543AF7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B4D309-9C3D-41B1-AC49-CD322B3B2539}" type="slidenum">
              <a:rPr lang="en-US" altLang="en-US">
                <a:latin typeface="Arial" panose="020B0604020202020204" pitchFamily="34" charset="0"/>
              </a:rPr>
              <a:pPr>
                <a:spcBef>
                  <a:spcPct val="0"/>
                </a:spcBef>
                <a:buFontTx/>
                <a:buNone/>
              </a:pPr>
              <a:t>19</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B237FD03-7C9D-48CD-947B-07D70D6B49A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3152E26-95E1-4B4F-912E-01DF0E82A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pPr>
            <a:r>
              <a:rPr lang="en-US" altLang="en-US" dirty="0"/>
              <a:t>Describe the food package for postpartum women that are not breastfeeding:</a:t>
            </a:r>
          </a:p>
          <a:p>
            <a:pPr lvl="1" eaLnBrk="1" hangingPunct="1">
              <a:lnSpc>
                <a:spcPct val="90000"/>
              </a:lnSpc>
              <a:spcBef>
                <a:spcPct val="50000"/>
              </a:spcBef>
            </a:pPr>
            <a:r>
              <a:rPr lang="en-US" altLang="en-US" dirty="0"/>
              <a:t> food package includes: milk, juice, cereal, eggs, , beans </a:t>
            </a:r>
            <a:r>
              <a:rPr lang="en-US" altLang="en-US" b="1" dirty="0"/>
              <a:t>OR</a:t>
            </a:r>
            <a:r>
              <a:rPr lang="en-US" altLang="en-US" dirty="0"/>
              <a:t> peanut butter, and a cash-value voucher for fruits and vegetables</a:t>
            </a:r>
          </a:p>
          <a:p>
            <a:pPr lvl="1" eaLnBrk="1" hangingPunct="1">
              <a:lnSpc>
                <a:spcPct val="90000"/>
              </a:lnSpc>
              <a:spcBef>
                <a:spcPct val="50000"/>
              </a:spcBef>
            </a:pPr>
            <a:r>
              <a:rPr lang="en-US" altLang="en-US" dirty="0"/>
              <a:t>does not include whole grains; </a:t>
            </a:r>
          </a:p>
          <a:p>
            <a:pPr lvl="1" eaLnBrk="1" hangingPunct="1">
              <a:lnSpc>
                <a:spcPct val="90000"/>
              </a:lnSpc>
              <a:spcBef>
                <a:spcPct val="50000"/>
              </a:spcBef>
            </a:pPr>
            <a:r>
              <a:rPr lang="en-US" altLang="en-US" dirty="0"/>
              <a:t>1%/skim standard milk issuance; 2% available per CPA; whole milk available with Rx</a:t>
            </a:r>
          </a:p>
          <a:p>
            <a:pPr lvl="1" eaLnBrk="1" hangingPunct="1">
              <a:lnSpc>
                <a:spcPct val="90000"/>
              </a:lnSpc>
              <a:spcBef>
                <a:spcPct val="50000"/>
              </a:spcBef>
            </a:pPr>
            <a:r>
              <a:rPr lang="en-US" altLang="en-US" dirty="0"/>
              <a:t>woman receives food package up to six months postpartum who’s infant is receiving formula from WIC and who is not breastfeeding. </a:t>
            </a:r>
          </a:p>
          <a:p>
            <a:pPr lvl="1" eaLnBrk="1" hangingPunct="1">
              <a:lnSpc>
                <a:spcPct val="90000"/>
              </a:lnSpc>
              <a:spcBef>
                <a:spcPct val="50000"/>
              </a:spcBef>
            </a:pPr>
            <a:endParaRPr lang="en-US" altLang="en-US" dirty="0"/>
          </a:p>
          <a:p>
            <a:pPr eaLnBrk="1" hangingPunct="1">
              <a:lnSpc>
                <a:spcPct val="90000"/>
              </a:lnSpc>
              <a:spcBef>
                <a:spcPct val="50000"/>
              </a:spcBef>
            </a:pPr>
            <a:endParaRPr lang="en-US" altLang="en-US" dirty="0"/>
          </a:p>
          <a:p>
            <a:pPr eaLnBrk="1" hangingPunct="1">
              <a:lnSpc>
                <a:spcPct val="90000"/>
              </a:lnSpc>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2E8F25D9-93A2-465A-8CD3-E27C765DA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341DCED-1DB0-4BC9-BBB1-0850AE954DE1}" type="slidenum">
              <a:rPr lang="en-US" altLang="en-US">
                <a:latin typeface="Arial" panose="020B0604020202020204" pitchFamily="34" charset="0"/>
              </a:rPr>
              <a:pPr>
                <a:spcBef>
                  <a:spcPct val="0"/>
                </a:spcBef>
                <a:buFontTx/>
                <a:buNone/>
              </a:pPr>
              <a:t>2</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405B21CF-60FC-4D98-A91B-A457DB1C3FB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71E670B-4E6B-4FA2-A8E6-2F82A5468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Introduction slide</a:t>
            </a:r>
          </a:p>
          <a:p>
            <a:pPr eaLnBrk="1" hangingPunct="1"/>
            <a:endParaRPr lang="en-US" altLang="en-US"/>
          </a:p>
          <a:p>
            <a:pPr eaLnBrk="1" hangingPunct="1"/>
            <a:r>
              <a:rPr lang="en-US" altLang="en-US"/>
              <a:t>Add your agency’s logo where the WIC North Carolina logo is presently </a:t>
            </a:r>
          </a:p>
          <a:p>
            <a:pPr eaLnBrk="1" hangingPunct="1"/>
            <a:endParaRPr lang="en-US" altLang="en-US"/>
          </a:p>
          <a:p>
            <a:pPr eaLnBrk="1" hangingPunct="1"/>
            <a:r>
              <a:rPr lang="en-US" altLang="en-US"/>
              <a:t>Template and Icon developed using artwork from NWA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65BF4A82-DE80-4A67-9F86-565581200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DF296B4-961D-4964-B770-343FB5B6A260}" type="slidenum">
              <a:rPr lang="en-US" altLang="en-US">
                <a:latin typeface="Arial" panose="020B0604020202020204" pitchFamily="34" charset="0"/>
              </a:rPr>
              <a:pPr>
                <a:spcBef>
                  <a:spcPct val="0"/>
                </a:spcBef>
                <a:buFontTx/>
                <a:buNone/>
              </a:pPr>
              <a:t>20</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852AFF7B-CA36-405F-994B-CA193216A5F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E4FD945-5143-47CA-9687-37EA7274780A}"/>
              </a:ext>
            </a:extLst>
          </p:cNvPr>
          <p:cNvSpPr>
            <a:spLocks noGrp="1" noChangeArrowheads="1"/>
          </p:cNvSpPr>
          <p:nvPr>
            <p:ph type="body" idx="1"/>
          </p:nvPr>
        </p:nvSpPr>
        <p:spPr>
          <a:ln/>
        </p:spPr>
        <p:txBody>
          <a:bodyPr/>
          <a:lstStyle/>
          <a:p>
            <a:pPr eaLnBrk="1" hangingPunct="1">
              <a:defRPr/>
            </a:pPr>
            <a:r>
              <a:rPr lang="en-US" altLang="en-US" dirty="0"/>
              <a:t>Tailoring and substitutions of the WIC food package is permitted</a:t>
            </a:r>
          </a:p>
          <a:p>
            <a:pPr eaLnBrk="1" hangingPunct="1">
              <a:defRPr/>
            </a:pPr>
            <a:r>
              <a:rPr lang="en-US" altLang="en-US" dirty="0"/>
              <a:t>.</a:t>
            </a:r>
          </a:p>
          <a:p>
            <a:pPr eaLnBrk="1" hangingPunct="1">
              <a:defRPr/>
            </a:pPr>
            <a:r>
              <a:rPr lang="en-US" altLang="en-US" dirty="0"/>
              <a:t>So, WIC participants have an option of Whole grains such as whole wheat bread, brown rice, whole wheat pasta and whole wheat or corn tortillas.</a:t>
            </a:r>
          </a:p>
          <a:p>
            <a:pPr marL="0" indent="0" eaLnBrk="1" hangingPunct="1">
              <a:buNone/>
              <a:defRPr/>
            </a:pPr>
            <a:endParaRPr lang="en-US" altLang="en-US" dirty="0"/>
          </a:p>
          <a:p>
            <a:pPr eaLnBrk="1" hangingPunct="1">
              <a:lnSpc>
                <a:spcPct val="90000"/>
              </a:lnSpc>
              <a:defRPr/>
            </a:pPr>
            <a:r>
              <a:rPr lang="en-US" altLang="en-US" dirty="0"/>
              <a:t>The Nutritionist is able to tailor participant’s milk products when indicated by the nutrition assessment. Types of milk available include: </a:t>
            </a:r>
          </a:p>
          <a:p>
            <a:pPr lvl="1" eaLnBrk="1" hangingPunct="1">
              <a:lnSpc>
                <a:spcPct val="90000"/>
              </a:lnSpc>
              <a:defRPr/>
            </a:pPr>
            <a:r>
              <a:rPr lang="en-US" altLang="en-US" dirty="0"/>
              <a:t>Lactose-free/reduced milk</a:t>
            </a:r>
          </a:p>
          <a:p>
            <a:pPr lvl="1" eaLnBrk="1" hangingPunct="1">
              <a:lnSpc>
                <a:spcPct val="90000"/>
              </a:lnSpc>
              <a:defRPr/>
            </a:pPr>
            <a:r>
              <a:rPr lang="en-US" altLang="en-US" dirty="0"/>
              <a:t>Soy-based beverage</a:t>
            </a:r>
          </a:p>
          <a:p>
            <a:pPr lvl="1" eaLnBrk="1" hangingPunct="1">
              <a:lnSpc>
                <a:spcPct val="90000"/>
              </a:lnSpc>
              <a:defRPr/>
            </a:pPr>
            <a:r>
              <a:rPr lang="en-US" altLang="en-US" dirty="0"/>
              <a:t>Canned evaporated milk</a:t>
            </a:r>
          </a:p>
          <a:p>
            <a:pPr lvl="1" eaLnBrk="1" hangingPunct="1">
              <a:lnSpc>
                <a:spcPct val="90000"/>
              </a:lnSpc>
              <a:defRPr/>
            </a:pPr>
            <a:r>
              <a:rPr lang="en-US" altLang="en-US" dirty="0"/>
              <a:t>UHT (ultra high temperature)  milk</a:t>
            </a:r>
          </a:p>
          <a:p>
            <a:pPr lvl="1" eaLnBrk="1" hangingPunct="1">
              <a:lnSpc>
                <a:spcPct val="90000"/>
              </a:lnSpc>
              <a:defRPr/>
            </a:pPr>
            <a:r>
              <a:rPr lang="en-US" altLang="en-US" dirty="0"/>
              <a:t>Reduced fat (2%) milk may be issued to children and women and when a Nutritionist determines there is a medical need based on an individual nutrition assessment.  </a:t>
            </a:r>
          </a:p>
          <a:p>
            <a:pPr lvl="1" eaLnBrk="1" hangingPunct="1">
              <a:lnSpc>
                <a:spcPct val="90000"/>
              </a:lnSpc>
              <a:defRPr/>
            </a:pPr>
            <a:r>
              <a:rPr lang="en-US" altLang="en-US" dirty="0"/>
              <a:t>Children over the age of 2 and women can receive whole milk if they provide medical documentation that indicates the need for  whole milk in the treatment or management of a medical condition.</a:t>
            </a:r>
          </a:p>
          <a:p>
            <a:pPr lvl="1" eaLnBrk="1" hangingPunct="1">
              <a:lnSpc>
                <a:spcPct val="90000"/>
              </a:lnSpc>
              <a:defRPr/>
            </a:pPr>
            <a:endParaRPr lang="en-US" altLang="en-US" dirty="0"/>
          </a:p>
          <a:p>
            <a:pPr eaLnBrk="1" hangingPunct="1">
              <a:defRPr/>
            </a:pPr>
            <a:r>
              <a:rPr lang="en-US" altLang="en-US" dirty="0"/>
              <a:t>There are also Milk substitutions available to participants:</a:t>
            </a:r>
          </a:p>
          <a:p>
            <a:pPr lvl="1" eaLnBrk="1" hangingPunct="1">
              <a:defRPr/>
            </a:pPr>
            <a:r>
              <a:rPr lang="en-US" altLang="en-US" dirty="0"/>
              <a:t>Participants are able to substitute some of their milk for Cheese, yogurt or tofu.</a:t>
            </a:r>
          </a:p>
          <a:p>
            <a:pPr lvl="1" eaLnBrk="1" hangingPunct="1">
              <a:defRPr/>
            </a:pPr>
            <a:r>
              <a:rPr lang="en-US" altLang="en-US" dirty="0"/>
              <a:t>Get more than one milk substitution  so they can choose cheese and yogurt for example.</a:t>
            </a:r>
          </a:p>
          <a:p>
            <a:pPr lvl="1" eaLnBrk="1" hangingPunct="1">
              <a:defRPr/>
            </a:pPr>
            <a:endParaRPr lang="en-US" altLang="en-US" dirty="0"/>
          </a:p>
          <a:p>
            <a:pPr lvl="1" eaLnBrk="1" hangingPunct="1">
              <a:defRPr/>
            </a:pPr>
            <a:endParaRPr lang="en-US" altLang="en-US" dirty="0"/>
          </a:p>
          <a:p>
            <a:pPr eaLnBrk="1" hangingPunct="1"/>
            <a:r>
              <a:rPr lang="en-US" altLang="en-US" dirty="0"/>
              <a:t>Describe the choices of wholegrains in the food package</a:t>
            </a:r>
          </a:p>
          <a:p>
            <a:pPr lvl="1" eaLnBrk="1" hangingPunct="1"/>
            <a:r>
              <a:rPr lang="en-US" altLang="en-US" dirty="0"/>
              <a:t>Choice of whole wheat bread, brown rice, whole wheat pasta, or whole wheat or corn tortillas</a:t>
            </a:r>
          </a:p>
          <a:p>
            <a:pPr lvl="1" eaLnBrk="1" hangingPunct="1"/>
            <a:r>
              <a:rPr lang="en-US" altLang="en-US" dirty="0"/>
              <a:t>Participants choose at the grocery store as long as whole grains are included in their food package. </a:t>
            </a:r>
          </a:p>
          <a:p>
            <a:pPr lvl="1" eaLnBrk="1" hangingPunct="1">
              <a:lnSpc>
                <a:spcPct val="90000"/>
              </a:lnSpc>
              <a:defRPr/>
            </a:pPr>
            <a:endParaRPr lang="en-US" altLang="en-US" dirty="0"/>
          </a:p>
          <a:p>
            <a:pPr marL="0" indent="0" eaLnBrk="1" hangingPunct="1">
              <a:buNone/>
              <a:defRPr/>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46F5B31D-B494-4CBD-A3B6-84865325A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A7DDAFC-C3D8-44CF-99CF-6C873A789AEA}" type="slidenum">
              <a:rPr lang="en-US" altLang="en-US">
                <a:latin typeface="Arial" panose="020B0604020202020204" pitchFamily="34" charset="0"/>
              </a:rPr>
              <a:pPr>
                <a:spcBef>
                  <a:spcPct val="0"/>
                </a:spcBef>
                <a:buFontTx/>
                <a:buNone/>
              </a:pPr>
              <a:t>21</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EAFACF8E-53E2-42D0-9311-83E576CFF2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FF28D7-F9E0-4A4D-AAC0-EC31317941C3}"/>
              </a:ext>
            </a:extLst>
          </p:cNvPr>
          <p:cNvSpPr>
            <a:spLocks noGrp="1" noChangeArrowheads="1"/>
          </p:cNvSpPr>
          <p:nvPr>
            <p:ph type="body" idx="1"/>
          </p:nvPr>
        </p:nvSpPr>
        <p:spPr>
          <a:ln/>
        </p:spPr>
        <p:txBody>
          <a:bodyPr/>
          <a:lstStyle/>
          <a:p>
            <a:pPr eaLnBrk="1" hangingPunct="1">
              <a:defRPr/>
            </a:pPr>
            <a:r>
              <a:rPr lang="en-US" altLang="en-US" dirty="0"/>
              <a:t>Describe mother –baby dyad:</a:t>
            </a:r>
          </a:p>
          <a:p>
            <a:pPr lvl="1" eaLnBrk="1" hangingPunct="1">
              <a:defRPr/>
            </a:pPr>
            <a:r>
              <a:rPr lang="en-US" altLang="en-US" dirty="0"/>
              <a:t>mother and infant are viewed as a pair (or dyad) for the first year after birth.</a:t>
            </a:r>
          </a:p>
          <a:p>
            <a:pPr lvl="1" eaLnBrk="1" hangingPunct="1">
              <a:defRPr/>
            </a:pPr>
            <a:r>
              <a:rPr lang="en-US" altLang="en-US" dirty="0"/>
              <a:t>Feeding option of the infant determines the infant’s food package AND the mother’s food package. </a:t>
            </a:r>
          </a:p>
          <a:p>
            <a:pPr lvl="1" eaLnBrk="1" hangingPunct="1">
              <a:defRPr/>
            </a:pPr>
            <a:r>
              <a:rPr lang="en-US" altLang="en-US" dirty="0"/>
              <a:t>Feeding option of the infant changes, the infant’s food package AND that the mother ‘s food package changes. </a:t>
            </a:r>
          </a:p>
          <a:p>
            <a:pPr eaLnBrk="1" hangingPunct="1">
              <a:defRPr/>
            </a:pPr>
            <a:endParaRPr lang="en-US" altLang="en-US" dirty="0"/>
          </a:p>
          <a:p>
            <a:pPr eaLnBrk="1" hangingPunct="1">
              <a:defRPr/>
            </a:pPr>
            <a:r>
              <a:rPr lang="en-US" altLang="en-US" dirty="0"/>
              <a:t>Describe the Fully breastfed infant food package</a:t>
            </a:r>
          </a:p>
          <a:p>
            <a:pPr lvl="1" eaLnBrk="1" hangingPunct="1">
              <a:defRPr/>
            </a:pPr>
            <a:r>
              <a:rPr lang="en-US" altLang="en-US" dirty="0"/>
              <a:t>No formula, infant cereal, stage 2 infant fruits and vegetables, and infant meats at 6 months</a:t>
            </a:r>
          </a:p>
          <a:p>
            <a:pPr lvl="1" eaLnBrk="1" hangingPunct="1">
              <a:defRPr/>
            </a:pPr>
            <a:r>
              <a:rPr lang="en-US" altLang="en-US" dirty="0"/>
              <a:t>Receive twice as much fruits and vegetables than infants not fully breastfeeding</a:t>
            </a:r>
          </a:p>
          <a:p>
            <a:pPr lvl="1" eaLnBrk="1" hangingPunct="1">
              <a:defRPr/>
            </a:pPr>
            <a:r>
              <a:rPr lang="en-US" altLang="en-US" dirty="0"/>
              <a:t>each infant who is fully breastfed gets this food package</a:t>
            </a:r>
          </a:p>
          <a:p>
            <a:pPr lvl="1" eaLnBrk="1" hangingPunct="1">
              <a:defRPr/>
            </a:pPr>
            <a:endParaRPr lang="en-US" altLang="en-US" dirty="0"/>
          </a:p>
          <a:p>
            <a:pPr marL="457200" lvl="1" indent="0" eaLnBrk="1" hangingPunct="1">
              <a:buFontTx/>
              <a:buNone/>
              <a:defRPr/>
            </a:pPr>
            <a:r>
              <a:rPr lang="en-US" altLang="en-US" i="1" dirty="0"/>
              <a:t>Image credit: W Mom and Child Breastfeeding3_Fotolia_16678824.jpg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13555CD1-89CE-49F8-84FE-CFB943786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A5F4933-4AB9-4185-BC50-3304800F9E62}" type="slidenum">
              <a:rPr lang="en-US" altLang="en-US">
                <a:latin typeface="Arial" panose="020B0604020202020204" pitchFamily="34" charset="0"/>
              </a:rPr>
              <a:pPr>
                <a:spcBef>
                  <a:spcPct val="0"/>
                </a:spcBef>
                <a:buFontTx/>
                <a:buNone/>
              </a:pPr>
              <a:t>22</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849125FF-365D-4873-867B-63C2E19D0F7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4F805EC-3E9E-4880-A86A-816CC942E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Describe differences in partially breastfeeding infant and fully formula fed infant food package.</a:t>
            </a:r>
          </a:p>
          <a:p>
            <a:pPr lvl="1" eaLnBrk="1" hangingPunct="1"/>
            <a:r>
              <a:rPr lang="en-US" altLang="en-US" dirty="0"/>
              <a:t>Food Packages for infants are tailored based on the needs of the mother and infant. </a:t>
            </a:r>
          </a:p>
          <a:p>
            <a:pPr lvl="1" eaLnBrk="1" hangingPunct="1"/>
            <a:r>
              <a:rPr lang="en-US" altLang="en-US" dirty="0"/>
              <a:t>Nutritionists have conversation with the nursing mother to determine the appropriate amount of formula to prescribe. </a:t>
            </a:r>
          </a:p>
          <a:p>
            <a:pPr lvl="1" eaLnBrk="1" hangingPunct="1"/>
            <a:r>
              <a:rPr lang="en-US" altLang="en-US" dirty="0"/>
              <a:t>Breastfeeding is encouraged and supported</a:t>
            </a:r>
          </a:p>
          <a:p>
            <a:pPr lvl="1" eaLnBrk="1" hangingPunct="1"/>
            <a:r>
              <a:rPr lang="en-US" altLang="en-US" dirty="0">
                <a:solidFill>
                  <a:srgbClr val="D31145"/>
                </a:solidFill>
              </a:rPr>
              <a:t>Infants will receive infant cereal and stage 2 infant fruits and vegetables at 6 months.  No meats. Less than a fully breastfed infant. </a:t>
            </a:r>
          </a:p>
          <a:p>
            <a:pPr eaLnBrk="1" hangingPunct="1">
              <a:spcBef>
                <a:spcPct val="40000"/>
              </a:spcBef>
            </a:pPr>
            <a:endParaRPr lang="en-US" altLang="en-US" dirty="0">
              <a:solidFill>
                <a:srgbClr val="D31145"/>
              </a:solidFill>
            </a:endParaRPr>
          </a:p>
          <a:p>
            <a:pPr eaLnBrk="1" hangingPunct="1"/>
            <a:r>
              <a:rPr lang="en-US" altLang="en-US" dirty="0"/>
              <a:t>Infants who are fully formula fed and receiving contract standard milk-or soy-based formula will also receive different amounts of formula depending on the age of the infant.</a:t>
            </a:r>
          </a:p>
          <a:p>
            <a:pPr lvl="1" eaLnBrk="1" hangingPunct="1"/>
            <a:r>
              <a:rPr lang="en-US" altLang="en-US" dirty="0"/>
              <a:t>Birth-3 months: </a:t>
            </a:r>
            <a:r>
              <a:rPr lang="en-US" altLang="en-US" dirty="0">
                <a:solidFill>
                  <a:srgbClr val="D31145"/>
                </a:solidFill>
              </a:rPr>
              <a:t>9 cans powder </a:t>
            </a:r>
          </a:p>
          <a:p>
            <a:pPr lvl="1" eaLnBrk="1" hangingPunct="1">
              <a:spcBef>
                <a:spcPct val="40000"/>
              </a:spcBef>
            </a:pPr>
            <a:r>
              <a:rPr lang="en-US" altLang="en-US" dirty="0"/>
              <a:t>4-5 months: </a:t>
            </a:r>
            <a:r>
              <a:rPr lang="en-US" altLang="en-US" dirty="0">
                <a:solidFill>
                  <a:srgbClr val="D31145"/>
                </a:solidFill>
              </a:rPr>
              <a:t>10 cans powder </a:t>
            </a:r>
          </a:p>
          <a:p>
            <a:pPr lvl="1" eaLnBrk="1" hangingPunct="1">
              <a:spcBef>
                <a:spcPct val="40000"/>
              </a:spcBef>
            </a:pPr>
            <a:r>
              <a:rPr lang="en-US" altLang="en-US" dirty="0"/>
              <a:t>6-11 months: </a:t>
            </a:r>
            <a:r>
              <a:rPr lang="en-US" altLang="en-US" dirty="0">
                <a:solidFill>
                  <a:srgbClr val="D31145"/>
                </a:solidFill>
              </a:rPr>
              <a:t>7 cans powder </a:t>
            </a:r>
          </a:p>
          <a:p>
            <a:pPr eaLnBrk="1" hangingPunct="1">
              <a:spcBef>
                <a:spcPct val="40000"/>
              </a:spcBef>
            </a:pPr>
            <a:endParaRPr lang="en-US" altLang="en-US" b="1" dirty="0">
              <a:solidFill>
                <a:srgbClr val="D31145"/>
              </a:solidFill>
            </a:endParaRPr>
          </a:p>
          <a:p>
            <a:pPr eaLnBrk="1" hangingPunct="1">
              <a:spcBef>
                <a:spcPct val="40000"/>
              </a:spcBef>
            </a:pPr>
            <a:endParaRPr lang="en-US" altLang="en-US" dirty="0">
              <a:solidFill>
                <a:srgbClr val="D31145"/>
              </a:solidFill>
            </a:endParaRPr>
          </a:p>
          <a:p>
            <a:pPr eaLnBrk="1" hangingPunct="1">
              <a:spcBef>
                <a:spcPct val="40000"/>
              </a:spcBef>
            </a:pPr>
            <a:endParaRPr lang="en-US" altLang="en-US" dirty="0"/>
          </a:p>
          <a:p>
            <a:pPr eaLnBrk="1" hangingPunct="1">
              <a:spcBef>
                <a:spcPct val="40000"/>
              </a:spcBef>
            </a:pPr>
            <a:endParaRPr lang="en-US" altLang="en-US" b="1"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441F1B4F-689E-4C7E-9589-83A987689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9AC4BEC-0E90-4510-A5A6-7F548FBF2248}" type="slidenum">
              <a:rPr lang="en-US" altLang="en-US">
                <a:latin typeface="Arial" panose="020B0604020202020204" pitchFamily="34" charset="0"/>
              </a:rPr>
              <a:pPr>
                <a:spcBef>
                  <a:spcPct val="0"/>
                </a:spcBef>
                <a:buFontTx/>
                <a:buNone/>
              </a:pPr>
              <a:t>23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47A0B4C7-3753-47F8-B03F-E77068CBFF8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8811B51-7419-4A49-8C63-BA526A6BC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WIC provides a standard formula; there are medical conditions that require a formula other than a standard milk- or soy- based formula and or what we refer to as WIC Eligible </a:t>
            </a:r>
            <a:r>
              <a:rPr lang="en-US" altLang="en-US" dirty="0" err="1"/>
              <a:t>Nutritionals</a:t>
            </a:r>
            <a:r>
              <a:rPr lang="en-US" altLang="en-US" dirty="0"/>
              <a:t> (an example of a WIC eligible nutritional is like </a:t>
            </a:r>
            <a:r>
              <a:rPr lang="en-US" altLang="en-US" dirty="0" err="1"/>
              <a:t>pedisure</a:t>
            </a:r>
            <a:r>
              <a:rPr lang="en-US" altLang="en-US" dirty="0"/>
              <a:t> for a child or boost for a woman). </a:t>
            </a:r>
          </a:p>
          <a:p>
            <a:pPr eaLnBrk="1" hangingPunct="1"/>
            <a:endParaRPr lang="en-US" altLang="en-US" dirty="0"/>
          </a:p>
          <a:p>
            <a:pPr eaLnBrk="1" hangingPunct="1"/>
            <a:r>
              <a:rPr lang="en-US" altLang="en-US" dirty="0"/>
              <a:t>In order to be issued an exempt infant formula or nutritional, a prescription from a medical provider is required. Usually, it’s the WIC Program Medical Documentation Form with required information such as participant name, DOB, medical condition required the special product and amount prescribed. Many local agencies provide these forms to local pediatricians, </a:t>
            </a:r>
            <a:r>
              <a:rPr lang="en-US" altLang="en-US" dirty="0" err="1"/>
              <a:t>etc</a:t>
            </a:r>
            <a:r>
              <a:rPr lang="en-US" altLang="en-US" dirty="0"/>
              <a:t> and the provider can also access it on our website.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a:extLst>
              <a:ext uri="{FF2B5EF4-FFF2-40B4-BE49-F238E27FC236}">
                <a16:creationId xmlns:a16="http://schemas.microsoft.com/office/drawing/2014/main" id="{F6583837-EF92-4888-A3EE-E4DD0FD88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B9A7D463-9C99-4430-8848-C5FA19BA9F51}" type="slidenum">
              <a:rPr lang="en-US" altLang="en-US">
                <a:latin typeface="Arial" panose="020B0604020202020204" pitchFamily="34" charset="0"/>
              </a:rPr>
              <a:pPr>
                <a:spcBef>
                  <a:spcPct val="0"/>
                </a:spcBef>
                <a:buFontTx/>
                <a:buNone/>
              </a:pPr>
              <a:t>24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93A6B399-B55A-4AB3-ADF2-B4670A641A7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8A92146-3C45-42F2-B834-C76EB22EB1C9}"/>
              </a:ext>
            </a:extLst>
          </p:cNvPr>
          <p:cNvSpPr>
            <a:spLocks noGrp="1" noChangeArrowheads="1"/>
          </p:cNvSpPr>
          <p:nvPr>
            <p:ph type="body" idx="1"/>
          </p:nvPr>
        </p:nvSpPr>
        <p:spPr>
          <a:xfrm>
            <a:off x="651016" y="4561228"/>
            <a:ext cx="6177169" cy="4318573"/>
          </a:xfrm>
          <a:ln/>
        </p:spPr>
        <p:txBody>
          <a:bodyPr/>
          <a:lstStyle/>
          <a:p>
            <a:pPr eaLnBrk="1" hangingPunct="1">
              <a:defRPr/>
            </a:pPr>
            <a:r>
              <a:rPr lang="en-US" altLang="en-US" dirty="0"/>
              <a:t>Now we have completed our WIC certification appointment, received our food package and had our foods issued to our  </a:t>
            </a:r>
            <a:r>
              <a:rPr lang="en-US" altLang="en-US" dirty="0" err="1"/>
              <a:t>eWIC</a:t>
            </a:r>
            <a:r>
              <a:rPr lang="en-US" altLang="en-US" dirty="0"/>
              <a:t> card. Let’s go shopping!</a:t>
            </a:r>
          </a:p>
          <a:p>
            <a:pPr lvl="1" eaLnBrk="1" hangingPunct="1">
              <a:defRPr/>
            </a:pPr>
            <a:r>
              <a:rPr lang="en-US" altLang="en-US" dirty="0"/>
              <a:t>NC has over 1700 vendors that accept WIC! From large chain stores to smaller, local grocery stores!</a:t>
            </a:r>
          </a:p>
          <a:p>
            <a:pPr lvl="1" eaLnBrk="1" hangingPunct="1">
              <a:defRPr/>
            </a:pPr>
            <a:r>
              <a:rPr lang="en-US" altLang="en-US" dirty="0"/>
              <a:t>Shopping for WIC foods is easy with the </a:t>
            </a:r>
            <a:r>
              <a:rPr lang="en-US" altLang="en-US" dirty="0" err="1"/>
              <a:t>eWIC</a:t>
            </a:r>
            <a:r>
              <a:rPr lang="en-US" altLang="en-US" dirty="0"/>
              <a:t> card; works like a debit card </a:t>
            </a:r>
          </a:p>
          <a:p>
            <a:pPr lvl="1" eaLnBrk="1" hangingPunct="1">
              <a:defRPr/>
            </a:pPr>
            <a:r>
              <a:rPr lang="en-US" altLang="en-US" dirty="0"/>
              <a:t>Participants  purchase only what they need that trip and generally have about a month to purchase their food.</a:t>
            </a:r>
          </a:p>
          <a:p>
            <a:pPr lvl="1" eaLnBrk="1" hangingPunct="1">
              <a:defRPr/>
            </a:pPr>
            <a:r>
              <a:rPr lang="en-US" altLang="en-US" dirty="0" err="1"/>
              <a:t>ebtEDGE</a:t>
            </a:r>
            <a:r>
              <a:rPr lang="en-US" altLang="en-US" dirty="0"/>
              <a:t> app:  participants can check their food balance for the month, scan items while shopping and see when their monthly benefits expire.</a:t>
            </a:r>
          </a:p>
          <a:p>
            <a:pPr lvl="1" eaLnBrk="1" hangingPunct="1">
              <a:defRPr/>
            </a:pPr>
            <a:endParaRPr lang="en-US" altLang="en-US" dirty="0"/>
          </a:p>
          <a:p>
            <a:pPr lvl="1" eaLnBrk="1" hangingPunct="1">
              <a:defRPr/>
            </a:pPr>
            <a:r>
              <a:rPr lang="en-US" altLang="en-US" i="1" dirty="0"/>
              <a:t>Image credit: </a:t>
            </a:r>
            <a:br>
              <a:rPr lang="en-US" altLang="en-US" i="1" dirty="0"/>
            </a:br>
            <a:r>
              <a:rPr lang="en-US" altLang="en-US" i="1" dirty="0"/>
              <a:t>	</a:t>
            </a:r>
            <a:r>
              <a:rPr lang="en-US" i="1" dirty="0"/>
              <a:t>Phone_Fotolia_115065257</a:t>
            </a:r>
          </a:p>
          <a:p>
            <a:pPr marL="456998" lvl="1" indent="0">
              <a:buNone/>
              <a:defRPr/>
            </a:pPr>
            <a:r>
              <a:rPr lang="en-US" altLang="en-US" i="1" dirty="0"/>
              <a:t>	eWIC </a:t>
            </a:r>
            <a:r>
              <a:rPr lang="en-US" altLang="en-US" i="1" dirty="0" err="1"/>
              <a:t>Card_NSB</a:t>
            </a:r>
            <a:r>
              <a:rPr lang="en-US" altLang="en-US" i="1" dirty="0"/>
              <a:t> Graphic artist</a:t>
            </a:r>
          </a:p>
          <a:p>
            <a:pPr marL="0" indent="0" eaLnBrk="1" hangingPunct="1">
              <a:buNone/>
              <a:defRPr/>
            </a:pPr>
            <a:r>
              <a:rPr lang="en-US" altLang="en-US" i="1" dirty="0"/>
              <a:t>	Mom and baby with eWIC </a:t>
            </a:r>
            <a:r>
              <a:rPr lang="en-US" altLang="en-US" i="1" dirty="0" err="1"/>
              <a:t>Card_scotland</a:t>
            </a:r>
            <a:r>
              <a:rPr lang="en-US" altLang="en-US" i="1" dirty="0"/>
              <a:t> county </a:t>
            </a:r>
            <a:r>
              <a:rPr lang="en-US" altLang="en-US" i="1" dirty="0" err="1"/>
              <a:t>ewic</a:t>
            </a:r>
            <a:r>
              <a:rPr lang="en-US" altLang="en-US" i="1" dirty="0"/>
              <a:t> pic.jpg (photo consent on 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traditional printed shopping guide to all new participants and when requested. </a:t>
            </a:r>
          </a:p>
          <a:p>
            <a:endParaRPr lang="en-US" dirty="0"/>
          </a:p>
          <a:p>
            <a:r>
              <a:rPr lang="en-US" dirty="0"/>
              <a:t>Example of insert: when we opened all WIC approved foods to organic as well as the approval of different types of eggs and cheese became allowable for purchase in NC.  Approved foods can be stricter than what is allowed by USDA, but we can’t approve foods that are not allowed by the federal regulations.  </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25</a:t>
            </a:fld>
            <a:endParaRPr lang="en-US" altLang="en-US"/>
          </a:p>
        </p:txBody>
      </p:sp>
    </p:spTree>
    <p:extLst>
      <p:ext uri="{BB962C8B-B14F-4D97-AF65-F5344CB8AC3E}">
        <p14:creationId xmlns:p14="http://schemas.microsoft.com/office/powerpoint/2010/main" val="68033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0F47F47D-A46A-4B70-BFE1-C8D3E0B93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B6EB894-C41E-427D-95CE-B87806C8FC8C}" type="slidenum">
              <a:rPr lang="en-US" altLang="en-US">
                <a:latin typeface="Arial" panose="020B0604020202020204" pitchFamily="34" charset="0"/>
              </a:rPr>
              <a:pPr>
                <a:spcBef>
                  <a:spcPct val="0"/>
                </a:spcBef>
                <a:buFontTx/>
                <a:buNone/>
              </a:pPr>
              <a:t>26</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85F03F4-13D9-41B5-9CE6-0B0D23ABCB6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791FC9A-9945-4007-86B1-2824990E9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From May to September, participants receive up to 30 dollars worth of cash value benefits to purchase any fresh, locally grown fruits or vegetables. </a:t>
            </a:r>
          </a:p>
          <a:p>
            <a:pPr eaLnBrk="1" hangingPunct="1"/>
            <a:r>
              <a:rPr lang="en-US" altLang="en-US" dirty="0"/>
              <a:t>Children aged 2 to 4 and Women who are actively participating in the WIC Program are eligible to receive these benefits. Each </a:t>
            </a:r>
            <a:r>
              <a:rPr lang="en-US" dirty="0"/>
              <a:t>eligible participate will receive six coupons worth $5 each.</a:t>
            </a:r>
            <a:endParaRPr lang="en-US" altLang="en-US" dirty="0"/>
          </a:p>
          <a:p>
            <a:pPr eaLnBrk="1" hangingPunct="1"/>
            <a:endParaRPr lang="en-US" altLang="en-US" dirty="0"/>
          </a:p>
          <a:p>
            <a:pPr eaLnBrk="1" hangingPunct="1"/>
            <a:r>
              <a:rPr lang="en-US" altLang="en-US" dirty="0"/>
              <a:t>There’s a limited number of agencies operate the FMNP Program; this year, around 26 county WIC’s operate the FMNP.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9EDB414F-B55C-44F9-B9B3-3825A670D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58F4CD9-1D0D-41D7-AA2C-C2F23FAB0438}" type="slidenum">
              <a:rPr lang="en-US" altLang="en-US">
                <a:latin typeface="Arial" panose="020B0604020202020204" pitchFamily="34" charset="0"/>
              </a:rPr>
              <a:pPr>
                <a:spcBef>
                  <a:spcPct val="0"/>
                </a:spcBef>
                <a:buFontTx/>
                <a:buNone/>
              </a:pPr>
              <a:t>27</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CFB5D98D-5CA9-435B-A32A-61BE8F0C463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D5F0936-9D54-4DAE-A807-941504052076}"/>
              </a:ext>
            </a:extLst>
          </p:cNvPr>
          <p:cNvSpPr>
            <a:spLocks noGrp="1" noChangeArrowheads="1"/>
          </p:cNvSpPr>
          <p:nvPr>
            <p:ph type="body" idx="1"/>
          </p:nvPr>
        </p:nvSpPr>
        <p:spPr>
          <a:ln/>
        </p:spPr>
        <p:txBody>
          <a:bodyPr/>
          <a:lstStyle/>
          <a:p>
            <a:pPr eaLnBrk="1" hangingPunct="1">
              <a:lnSpc>
                <a:spcPct val="90000"/>
              </a:lnSpc>
              <a:defRPr/>
            </a:pPr>
            <a:r>
              <a:rPr lang="en-US" altLang="en-US" dirty="0"/>
              <a:t>The next benefit is Breastfeeding Promotion and Support. </a:t>
            </a:r>
          </a:p>
          <a:p>
            <a:pPr eaLnBrk="1" hangingPunct="1">
              <a:lnSpc>
                <a:spcPct val="90000"/>
              </a:lnSpc>
              <a:defRPr/>
            </a:pPr>
            <a:r>
              <a:rPr lang="en-US" altLang="en-US" dirty="0"/>
              <a:t>Discuss current recommendations for breastfeeding </a:t>
            </a:r>
          </a:p>
          <a:p>
            <a:pPr eaLnBrk="1" hangingPunct="1">
              <a:lnSpc>
                <a:spcPct val="90000"/>
              </a:lnSpc>
              <a:defRPr/>
            </a:pPr>
            <a:r>
              <a:rPr lang="en-US" altLang="en-US" dirty="0"/>
              <a:t>Describe WIC’s role in breastfeeding promotion and support</a:t>
            </a:r>
          </a:p>
          <a:p>
            <a:pPr lvl="1" eaLnBrk="1" hangingPunct="1">
              <a:lnSpc>
                <a:spcPct val="90000"/>
              </a:lnSpc>
              <a:defRPr/>
            </a:pPr>
            <a:r>
              <a:rPr lang="en-US" altLang="en-US" dirty="0"/>
              <a:t>Increase the initiation, duration and exclusivity of breastfeeding  </a:t>
            </a:r>
          </a:p>
          <a:p>
            <a:pPr lvl="1" eaLnBrk="1" hangingPunct="1">
              <a:lnSpc>
                <a:spcPct val="90000"/>
              </a:lnSpc>
              <a:defRPr/>
            </a:pPr>
            <a:r>
              <a:rPr lang="en-US" altLang="en-US" dirty="0"/>
              <a:t>All WIC agencies have trained personnel ready to help moms make informed decisions about their infant feeding choice. </a:t>
            </a:r>
          </a:p>
          <a:p>
            <a:pPr lvl="1" eaLnBrk="1" hangingPunct="1">
              <a:lnSpc>
                <a:spcPct val="90000"/>
              </a:lnSpc>
              <a:defRPr/>
            </a:pPr>
            <a:r>
              <a:rPr lang="en-US" altLang="en-US" dirty="0"/>
              <a:t>Instructs mothers in the basics of breastfeeding.</a:t>
            </a:r>
          </a:p>
          <a:p>
            <a:pPr marL="0" indent="0" eaLnBrk="1" hangingPunct="1">
              <a:lnSpc>
                <a:spcPct val="90000"/>
              </a:lnSpc>
              <a:buFontTx/>
              <a:buNone/>
              <a:defRPr/>
            </a:pPr>
            <a:endParaRPr lang="en-US" altLang="en-US" dirty="0"/>
          </a:p>
          <a:p>
            <a:pPr eaLnBrk="1" hangingPunct="1">
              <a:lnSpc>
                <a:spcPct val="90000"/>
              </a:lnSpc>
              <a:defRPr/>
            </a:pPr>
            <a:r>
              <a:rPr lang="en-US" altLang="en-US" dirty="0"/>
              <a:t>Describe in detail education provided to moms</a:t>
            </a:r>
          </a:p>
          <a:p>
            <a:pPr lvl="1" eaLnBrk="1" hangingPunct="1">
              <a:lnSpc>
                <a:spcPct val="90000"/>
              </a:lnSpc>
              <a:defRPr/>
            </a:pPr>
            <a:r>
              <a:rPr lang="en-US" altLang="en-US" dirty="0"/>
              <a:t>Highlight classes your agency offers</a:t>
            </a:r>
          </a:p>
          <a:p>
            <a:pPr lvl="1" eaLnBrk="1" hangingPunct="1">
              <a:lnSpc>
                <a:spcPct val="90000"/>
              </a:lnSpc>
              <a:defRPr/>
            </a:pPr>
            <a:r>
              <a:rPr lang="en-US" altLang="en-US" dirty="0"/>
              <a:t>Give examples of topics covered: the benefits of breastfeeding, ways to make breastfeeding comfortable, how to tell if the infant is getting enough, and fitting breastfeeding into mom’s lifestyle etc</a:t>
            </a:r>
            <a:r>
              <a:rPr lang="en-US" altLang="en-US" sz="1100" dirty="0"/>
              <a:t>.</a:t>
            </a:r>
          </a:p>
          <a:p>
            <a:pPr marL="0" indent="0" eaLnBrk="1" hangingPunct="1">
              <a:lnSpc>
                <a:spcPct val="90000"/>
              </a:lnSpc>
              <a:buFontTx/>
              <a:buNone/>
              <a:defRPr/>
            </a:pPr>
            <a:endParaRPr lang="en-US" altLang="en-US" sz="1100" i="1" dirty="0"/>
          </a:p>
          <a:p>
            <a:pPr eaLnBrk="1" hangingPunct="1">
              <a:lnSpc>
                <a:spcPct val="90000"/>
              </a:lnSpc>
              <a:defRPr/>
            </a:pPr>
            <a:r>
              <a:rPr lang="en-US" altLang="en-US" sz="1100" i="1" dirty="0"/>
              <a:t>Image Credit: NWA Social Media Posts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776B96D3-6D4F-45DC-812B-DD67A483C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B2AA197-2BAC-442C-86D9-A82F02FE96A1}" type="slidenum">
              <a:rPr lang="en-US" altLang="en-US">
                <a:latin typeface="Arial" panose="020B0604020202020204" pitchFamily="34" charset="0"/>
              </a:rPr>
              <a:pPr>
                <a:spcBef>
                  <a:spcPct val="0"/>
                </a:spcBef>
                <a:buFontTx/>
                <a:buNone/>
              </a:pPr>
              <a:t>28</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69CCE91-1C89-4A8F-A396-13A71D86BE1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C47A6C6-F348-467D-8678-3619833F56E6}"/>
              </a:ext>
            </a:extLst>
          </p:cNvPr>
          <p:cNvSpPr>
            <a:spLocks noGrp="1" noChangeArrowheads="1"/>
          </p:cNvSpPr>
          <p:nvPr>
            <p:ph type="body" idx="1"/>
          </p:nvPr>
        </p:nvSpPr>
        <p:spPr>
          <a:ln/>
        </p:spPr>
        <p:txBody>
          <a:bodyPr/>
          <a:lstStyle/>
          <a:p>
            <a:pPr lvl="1" eaLnBrk="1" hangingPunct="1">
              <a:lnSpc>
                <a:spcPct val="90000"/>
              </a:lnSpc>
              <a:defRPr/>
            </a:pPr>
            <a:r>
              <a:rPr lang="en-US" altLang="en-US" dirty="0"/>
              <a:t>Highlight ways your agency promotes breastfeeding and supports breastfeeding mothers and infants:</a:t>
            </a:r>
          </a:p>
          <a:p>
            <a:pPr lvl="2" eaLnBrk="1" hangingPunct="1">
              <a:lnSpc>
                <a:spcPct val="90000"/>
              </a:lnSpc>
              <a:defRPr/>
            </a:pPr>
            <a:r>
              <a:rPr lang="en-US" altLang="en-US" dirty="0"/>
              <a:t>Trained BF staff (highlight IBCLCs on staff)</a:t>
            </a:r>
          </a:p>
          <a:p>
            <a:pPr lvl="2" eaLnBrk="1" hangingPunct="1">
              <a:lnSpc>
                <a:spcPct val="90000"/>
              </a:lnSpc>
              <a:defRPr/>
            </a:pPr>
            <a:r>
              <a:rPr lang="en-US" altLang="en-US" dirty="0"/>
              <a:t>Provide breastfeeding friendly environment </a:t>
            </a:r>
            <a:r>
              <a:rPr lang="en-US" altLang="en-US" b="1" dirty="0"/>
              <a:t>(consider adding pics of your agencies breastfeeding room)</a:t>
            </a:r>
          </a:p>
          <a:p>
            <a:pPr lvl="2" eaLnBrk="1" hangingPunct="1">
              <a:lnSpc>
                <a:spcPct val="90000"/>
              </a:lnSpc>
              <a:defRPr/>
            </a:pPr>
            <a:r>
              <a:rPr lang="en-US" altLang="en-US" dirty="0"/>
              <a:t>Highlight support groups available through your agency</a:t>
            </a:r>
          </a:p>
          <a:p>
            <a:pPr lvl="2" eaLnBrk="1" hangingPunct="1">
              <a:lnSpc>
                <a:spcPct val="90000"/>
              </a:lnSpc>
              <a:defRPr/>
            </a:pPr>
            <a:r>
              <a:rPr lang="en-US" altLang="en-US" dirty="0"/>
              <a:t>Offer supplies such as breast pumps, breast pads, and supplemental feeding devices.  </a:t>
            </a:r>
          </a:p>
          <a:p>
            <a:pPr lvl="3" indent="-226468" eaLnBrk="1" hangingPunct="1">
              <a:lnSpc>
                <a:spcPct val="90000"/>
              </a:lnSpc>
              <a:defRPr/>
            </a:pPr>
            <a:r>
              <a:rPr lang="en-US" altLang="en-US" dirty="0"/>
              <a:t>Discuss each breast pump and supplies available </a:t>
            </a:r>
          </a:p>
          <a:p>
            <a:pPr lvl="3" indent="-226468" eaLnBrk="1" hangingPunct="1">
              <a:lnSpc>
                <a:spcPct val="90000"/>
              </a:lnSpc>
              <a:defRPr/>
            </a:pPr>
            <a:r>
              <a:rPr lang="en-US" altLang="en-US" dirty="0"/>
              <a:t>Describe requirements if applicable</a:t>
            </a:r>
          </a:p>
          <a:p>
            <a:pPr lvl="3" indent="-226468" eaLnBrk="1" hangingPunct="1">
              <a:lnSpc>
                <a:spcPct val="90000"/>
              </a:lnSpc>
              <a:defRPr/>
            </a:pPr>
            <a:endParaRPr lang="en-US" altLang="en-US" dirty="0">
              <a:cs typeface="Arial" charset="0"/>
            </a:endParaRPr>
          </a:p>
          <a:p>
            <a:pPr marL="1373732" lvl="3" indent="0" eaLnBrk="1" hangingPunct="1">
              <a:lnSpc>
                <a:spcPct val="90000"/>
              </a:lnSpc>
              <a:buFontTx/>
              <a:buNone/>
              <a:defRPr/>
            </a:pPr>
            <a:r>
              <a:rPr lang="en-US" altLang="en-US" i="1" dirty="0">
                <a:cs typeface="Arial" charset="0"/>
              </a:rPr>
              <a:t>Image credit: WIC Works Photo - AA PC - AA mom bf</a:t>
            </a:r>
          </a:p>
          <a:p>
            <a:pPr marL="931717" lvl="2" indent="0" eaLnBrk="1" hangingPunct="1">
              <a:lnSpc>
                <a:spcPct val="90000"/>
              </a:lnSpc>
              <a:buFontTx/>
              <a:buNone/>
              <a:defRPr/>
            </a:pPr>
            <a:endParaRPr lang="en-US" altLang="en-US" dirty="0">
              <a:cs typeface="Arial" charset="0"/>
            </a:endParaRPr>
          </a:p>
          <a:p>
            <a:pPr eaLnBrk="1" hangingPunct="1">
              <a:lnSpc>
                <a:spcPct val="90000"/>
              </a:lnSpc>
              <a:defRPr/>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4074C6BF-3BDE-4AD1-B73F-720A4E8C8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778E1A9-DFE9-42ED-B086-79752A36BD50}" type="slidenum">
              <a:rPr lang="en-US" altLang="en-US">
                <a:latin typeface="Arial" panose="020B0604020202020204" pitchFamily="34" charset="0"/>
              </a:rPr>
              <a:pPr>
                <a:spcBef>
                  <a:spcPct val="0"/>
                </a:spcBef>
                <a:buFontTx/>
                <a:buNone/>
              </a:pPr>
              <a:t>29</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C18ADE1E-CE88-40DA-A0E1-2805468BCAD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17CB1F9-5AEE-4654-A371-EDECF8D6C0AD}"/>
              </a:ext>
            </a:extLst>
          </p:cNvPr>
          <p:cNvSpPr>
            <a:spLocks noGrp="1" noChangeArrowheads="1"/>
          </p:cNvSpPr>
          <p:nvPr>
            <p:ph type="body" idx="1"/>
          </p:nvPr>
        </p:nvSpPr>
        <p:spPr>
          <a:ln/>
        </p:spPr>
        <p:txBody>
          <a:bodyPr/>
          <a:lstStyle/>
          <a:p>
            <a:pPr eaLnBrk="1" hangingPunct="1">
              <a:lnSpc>
                <a:spcPct val="90000"/>
              </a:lnSpc>
              <a:defRPr/>
            </a:pPr>
            <a:r>
              <a:rPr lang="en-US" altLang="en-US" b="1" i="1" dirty="0"/>
              <a:t>OMIT SLIDE IF YOUR AGENCY DOES NOT PARTICIPATE IN BFPC PROGRAM</a:t>
            </a:r>
          </a:p>
          <a:p>
            <a:pPr eaLnBrk="1" hangingPunct="1">
              <a:lnSpc>
                <a:spcPct val="90000"/>
              </a:lnSpc>
              <a:defRPr/>
            </a:pPr>
            <a:r>
              <a:rPr lang="en-US" altLang="en-US" dirty="0"/>
              <a:t>Highlight benefits of Breastfeeding Peer Counselor Program</a:t>
            </a:r>
          </a:p>
          <a:p>
            <a:pPr lvl="1" eaLnBrk="1" hangingPunct="1">
              <a:lnSpc>
                <a:spcPct val="90000"/>
              </a:lnSpc>
              <a:defRPr/>
            </a:pPr>
            <a:r>
              <a:rPr lang="en-US" altLang="en-US" dirty="0"/>
              <a:t>North Carolina currently has </a:t>
            </a:r>
            <a:r>
              <a:rPr lang="en-US" altLang="en-US" b="1" i="1" u="sng" dirty="0">
                <a:highlight>
                  <a:srgbClr val="FFFF00"/>
                </a:highlight>
              </a:rPr>
              <a:t>82 agencies </a:t>
            </a:r>
            <a:r>
              <a:rPr lang="en-US" altLang="en-US" dirty="0"/>
              <a:t>funded for the Breastfeeding Peer Counselor Program..  </a:t>
            </a:r>
          </a:p>
          <a:p>
            <a:pPr lvl="1" eaLnBrk="1" hangingPunct="1">
              <a:lnSpc>
                <a:spcPct val="90000"/>
              </a:lnSpc>
              <a:defRPr/>
            </a:pPr>
            <a:r>
              <a:rPr lang="en-US" altLang="en-US" dirty="0"/>
              <a:t>Peer Counselors are mothers who are currently breastfeeding or who have done so in the past. </a:t>
            </a:r>
          </a:p>
          <a:p>
            <a:pPr lvl="2" eaLnBrk="1" hangingPunct="1">
              <a:lnSpc>
                <a:spcPct val="90000"/>
              </a:lnSpc>
              <a:defRPr/>
            </a:pPr>
            <a:r>
              <a:rPr lang="en-US" altLang="en-US" dirty="0"/>
              <a:t>Trained to provide information, encouragement, and support to new mothers</a:t>
            </a:r>
          </a:p>
          <a:p>
            <a:pPr lvl="2" eaLnBrk="1" hangingPunct="1">
              <a:lnSpc>
                <a:spcPct val="90000"/>
              </a:lnSpc>
              <a:defRPr/>
            </a:pPr>
            <a:r>
              <a:rPr lang="en-US" altLang="en-US" dirty="0"/>
              <a:t>Peer-to-peer support is an essential component to a successful breastfeeding program. </a:t>
            </a:r>
          </a:p>
          <a:p>
            <a:pPr lvl="1" eaLnBrk="1" hangingPunct="1">
              <a:lnSpc>
                <a:spcPct val="90000"/>
              </a:lnSpc>
              <a:defRPr/>
            </a:pPr>
            <a:r>
              <a:rPr lang="en-US" altLang="en-US" dirty="0"/>
              <a:t>When are BFPC’s available in your agency? </a:t>
            </a:r>
          </a:p>
          <a:p>
            <a:pPr marL="440695" lvl="1" indent="0" eaLnBrk="1" hangingPunct="1">
              <a:lnSpc>
                <a:spcPct val="90000"/>
              </a:lnSpc>
              <a:buFontTx/>
              <a:buNone/>
              <a:defRPr/>
            </a:pPr>
            <a:endParaRPr lang="en-US" altLang="en-US" dirty="0"/>
          </a:p>
          <a:p>
            <a:pPr lvl="1" eaLnBrk="1" hangingPunct="1">
              <a:lnSpc>
                <a:spcPct val="90000"/>
              </a:lnSpc>
              <a:buFontTx/>
              <a:buNone/>
              <a:defRPr/>
            </a:pPr>
            <a:endParaRPr lang="en-US" altLang="en-US" dirty="0"/>
          </a:p>
          <a:p>
            <a:pPr lvl="1" eaLnBrk="1" hangingPunct="1">
              <a:lnSpc>
                <a:spcPct val="90000"/>
              </a:lnSpc>
              <a:buFontTx/>
              <a:buNone/>
              <a:defRPr/>
            </a:pPr>
            <a:r>
              <a:rPr lang="en-US" altLang="en-US" i="1" dirty="0"/>
              <a:t>Image Credit: NWA_peercounselors.jpg</a:t>
            </a:r>
          </a:p>
          <a:p>
            <a:pPr eaLnBrk="1" hangingPunct="1">
              <a:lnSpc>
                <a:spcPct val="90000"/>
              </a:lnSpc>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78A1645B-EC7E-4D57-BF13-74DC33468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7561B8A-70FE-495B-A03C-5937085FFF26}" type="slidenum">
              <a:rPr lang="en-US" altLang="en-US">
                <a:latin typeface="Arial" panose="020B0604020202020204" pitchFamily="34" charset="0"/>
              </a:rPr>
              <a:pPr>
                <a:spcBef>
                  <a:spcPct val="0"/>
                </a:spcBef>
                <a:buFontTx/>
                <a:buNone/>
              </a:pPr>
              <a:t>3</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D353BE60-C450-4D5B-8E6F-2CCF6751E511}"/>
              </a:ext>
            </a:extLst>
          </p:cNvPr>
          <p:cNvSpPr>
            <a:spLocks noGrp="1" noRot="1" noChangeAspect="1" noChangeArrowheads="1" noTextEdit="1"/>
          </p:cNvSpPr>
          <p:nvPr>
            <p:ph type="sldImg"/>
          </p:nvPr>
        </p:nvSpPr>
        <p:spPr>
          <a:xfrm>
            <a:off x="484188" y="698500"/>
            <a:ext cx="6197600" cy="3486150"/>
          </a:xfrm>
          <a:ln/>
        </p:spPr>
      </p:sp>
      <p:sp>
        <p:nvSpPr>
          <p:cNvPr id="17412" name="Rectangle 3">
            <a:extLst>
              <a:ext uri="{FF2B5EF4-FFF2-40B4-BE49-F238E27FC236}">
                <a16:creationId xmlns:a16="http://schemas.microsoft.com/office/drawing/2014/main" id="{8478E2A2-3A7B-4687-B825-11D5A3F19148}"/>
              </a:ext>
            </a:extLst>
          </p:cNvPr>
          <p:cNvSpPr>
            <a:spLocks noGrp="1" noChangeArrowheads="1"/>
          </p:cNvSpPr>
          <p:nvPr>
            <p:ph type="body" idx="1"/>
          </p:nvPr>
        </p:nvSpPr>
        <p:spPr>
          <a:ln/>
        </p:spPr>
        <p:txBody>
          <a:bodyPr/>
          <a:lstStyle/>
          <a:p>
            <a:pPr>
              <a:defRPr/>
            </a:pPr>
            <a:r>
              <a:rPr lang="en-US" altLang="en-US" sz="1600" dirty="0"/>
              <a:t>Describe the WIC Program:</a:t>
            </a:r>
          </a:p>
          <a:p>
            <a:pPr lvl="1">
              <a:defRPr/>
            </a:pPr>
            <a:r>
              <a:rPr lang="en-US" altLang="en-US" sz="1600" dirty="0"/>
              <a:t>the nation’s most successful public health nutrition program. </a:t>
            </a:r>
          </a:p>
          <a:p>
            <a:pPr lvl="1">
              <a:defRPr/>
            </a:pPr>
            <a:r>
              <a:rPr lang="en-US" altLang="en-US" sz="1600" dirty="0"/>
              <a:t>federally funded by the USDA </a:t>
            </a:r>
          </a:p>
          <a:p>
            <a:pPr lvl="1">
              <a:defRPr/>
            </a:pPr>
            <a:r>
              <a:rPr lang="en-US" altLang="en-US" sz="1600" dirty="0"/>
              <a:t>works to assure healthy pregnancies, healthy birth outcomes and healthy growth and development for women, infants and children up to age 5</a:t>
            </a:r>
          </a:p>
          <a:p>
            <a:pPr lvl="1">
              <a:defRPr/>
            </a:pPr>
            <a:endParaRPr lang="en-US" altLang="en-US" sz="1600" dirty="0"/>
          </a:p>
          <a:p>
            <a:pPr lvl="1">
              <a:defRPr/>
            </a:pPr>
            <a:r>
              <a:rPr lang="en-US" altLang="en-US" sz="1600" i="1" dirty="0"/>
              <a:t>Photo Credit: </a:t>
            </a:r>
          </a:p>
          <a:p>
            <a:pPr lvl="2">
              <a:defRPr/>
            </a:pPr>
            <a:r>
              <a:rPr lang="en-US" altLang="en-US" sz="1600" i="1" dirty="0"/>
              <a:t>Fotolia: Fotolia_159613984_Subscription_XXL</a:t>
            </a:r>
          </a:p>
          <a:p>
            <a:pPr lvl="2">
              <a:defRPr/>
            </a:pPr>
            <a:r>
              <a:rPr lang="en-US" altLang="en-US" sz="1600" i="1" dirty="0" err="1"/>
              <a:t>Fotolia</a:t>
            </a:r>
            <a:r>
              <a:rPr lang="en-US" altLang="en-US" sz="1600" i="1" dirty="0"/>
              <a:t>: Encourage 18w USDA Loving Care</a:t>
            </a:r>
          </a:p>
          <a:p>
            <a:pPr lvl="2">
              <a:defRPr/>
            </a:pPr>
            <a:r>
              <a:rPr lang="en-US" altLang="en-US" sz="1600" i="1" dirty="0" err="1"/>
              <a:t>Fotolia</a:t>
            </a:r>
            <a:r>
              <a:rPr lang="en-US" altLang="en-US" sz="1600" i="1" dirty="0"/>
              <a:t>: Asian Girl Eating Watermelon2_Fotolia_4448433</a:t>
            </a:r>
          </a:p>
          <a:p>
            <a:pPr lvl="2">
              <a:defRPr/>
            </a:pPr>
            <a:r>
              <a:rPr lang="en-US" altLang="en-US" sz="1600" i="1" dirty="0" err="1"/>
              <a:t>AsianGirl</a:t>
            </a:r>
            <a:r>
              <a:rPr lang="en-US" altLang="en-US" sz="1600" i="1" dirty="0"/>
              <a:t> Fotolia_28645333_Subscription_XL</a:t>
            </a:r>
          </a:p>
          <a:p>
            <a:pPr marL="457200" lvl="1" indent="0">
              <a:buFontTx/>
              <a:buNone/>
              <a:defRPr/>
            </a:pPr>
            <a:r>
              <a:rPr lang="en-US" altLang="en-US" dirty="0"/>
              <a:t>	</a:t>
            </a:r>
          </a:p>
          <a:p>
            <a:pPr marL="457200" lvl="1" indent="0">
              <a:buFontTx/>
              <a:buNone/>
              <a:defRPr/>
            </a:pPr>
            <a:endParaRPr lang="en-US" altLang="en-US" dirty="0"/>
          </a:p>
          <a:p>
            <a:pPr lvl="1" eaLnBrk="1" hangingPunct="1">
              <a:lnSpc>
                <a:spcPct val="90000"/>
              </a:lnSpc>
              <a:defRPr/>
            </a:pPr>
            <a:endParaRPr lang="en-US" altLang="en-US" dirty="0"/>
          </a:p>
          <a:p>
            <a:pPr lvl="1" eaLnBrk="1" hangingPunct="1">
              <a:lnSpc>
                <a:spcPct val="90000"/>
              </a:lnSpc>
              <a:buFontTx/>
              <a:buNone/>
              <a:defRPr/>
            </a:pPr>
            <a:endParaRPr lang="en-US" alt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79D9E63E-2FCE-46FA-9A9A-369254601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8589BF5-5C56-43D2-BAA1-26BF541CA423}" type="slidenum">
              <a:rPr lang="en-US" altLang="en-US">
                <a:latin typeface="Arial" panose="020B0604020202020204" pitchFamily="34" charset="0"/>
              </a:rPr>
              <a:pPr>
                <a:spcBef>
                  <a:spcPct val="0"/>
                </a:spcBef>
                <a:buFontTx/>
                <a:buNone/>
              </a:pPr>
              <a:t>30</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8B39DBB9-3394-4063-8044-304C2D2E484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DA227DD-E495-48B1-B4BE-33B3CD896567}"/>
              </a:ext>
            </a:extLst>
          </p:cNvPr>
          <p:cNvSpPr>
            <a:spLocks noGrp="1" noChangeArrowheads="1"/>
          </p:cNvSpPr>
          <p:nvPr>
            <p:ph type="body" idx="1"/>
          </p:nvPr>
        </p:nvSpPr>
        <p:spPr>
          <a:ln/>
        </p:spPr>
        <p:txBody>
          <a:bodyPr/>
          <a:lstStyle/>
          <a:p>
            <a:pPr eaLnBrk="1" hangingPunct="1">
              <a:lnSpc>
                <a:spcPct val="90000"/>
              </a:lnSpc>
              <a:defRPr/>
            </a:pPr>
            <a:r>
              <a:rPr lang="en-US" altLang="en-US" sz="1300" dirty="0"/>
              <a:t>The next major benefit of WIC is nutrition education. Nutritionists in WIC clinics provide participant-centered nutrition counseling. Some agencies also provide group nutrition classes and low risk nutrition education that we refer to as mini lessons are general nutrition education topics. Generally, a WIC participant will receive nutrition education every 3 months (4 x/y). Required nutrition education contacts on the local agency end,</a:t>
            </a:r>
          </a:p>
          <a:p>
            <a:pPr eaLnBrk="1" hangingPunct="1">
              <a:lnSpc>
                <a:spcPct val="90000"/>
              </a:lnSpc>
              <a:defRPr/>
            </a:pPr>
            <a:r>
              <a:rPr lang="en-US" altLang="en-US" sz="1300" dirty="0"/>
              <a:t>There are variety of ways in which local agencies provide nutrition education: </a:t>
            </a:r>
          </a:p>
          <a:p>
            <a:pPr lvl="1" eaLnBrk="1" hangingPunct="1">
              <a:lnSpc>
                <a:spcPct val="90000"/>
              </a:lnSpc>
              <a:defRPr/>
            </a:pPr>
            <a:r>
              <a:rPr lang="en-US" altLang="en-US" sz="1300" dirty="0"/>
              <a:t>One-on-one counseling, group classes are offered in some NC WIC agencies. </a:t>
            </a:r>
          </a:p>
          <a:p>
            <a:pPr lvl="1" eaLnBrk="1" hangingPunct="1">
              <a:lnSpc>
                <a:spcPct val="90000"/>
              </a:lnSpc>
              <a:defRPr/>
            </a:pPr>
            <a:r>
              <a:rPr lang="en-US" altLang="en-US" sz="1300" dirty="0"/>
              <a:t>On-line Nutrition Education through wichealth.org </a:t>
            </a:r>
          </a:p>
          <a:p>
            <a:pPr lvl="2" eaLnBrk="1" hangingPunct="1">
              <a:lnSpc>
                <a:spcPct val="90000"/>
              </a:lnSpc>
              <a:defRPr/>
            </a:pPr>
            <a:r>
              <a:rPr lang="en-US" altLang="en-US" sz="1300" dirty="0"/>
              <a:t>allows participants to complete the required second nutrition education contact at their convenience. </a:t>
            </a:r>
          </a:p>
          <a:p>
            <a:pPr lvl="1" eaLnBrk="1" hangingPunct="1">
              <a:lnSpc>
                <a:spcPct val="90000"/>
              </a:lnSpc>
              <a:defRPr/>
            </a:pPr>
            <a:r>
              <a:rPr lang="en-US" altLang="en-US" sz="1300" dirty="0"/>
              <a:t>Mini lessons are developed by nutritionists and presented one-on-one by trained management support staff</a:t>
            </a:r>
          </a:p>
          <a:p>
            <a:pPr lvl="1" eaLnBrk="1" hangingPunct="1">
              <a:lnSpc>
                <a:spcPct val="90000"/>
              </a:lnSpc>
              <a:defRPr/>
            </a:pPr>
            <a:r>
              <a:rPr lang="en-US" altLang="en-US" sz="1300" dirty="0"/>
              <a:t>Nutrition classes on a variety of topics:  Healthy beverage choices, food label reading, portion distortion, and increasing physical activity are just a few topics that may be addressed.  </a:t>
            </a:r>
          </a:p>
          <a:p>
            <a:pPr lvl="2" eaLnBrk="1" hangingPunct="1">
              <a:lnSpc>
                <a:spcPct val="90000"/>
              </a:lnSpc>
              <a:defRPr/>
            </a:pPr>
            <a:r>
              <a:rPr lang="en-US" altLang="en-US" sz="1300" dirty="0"/>
              <a:t>Taught by WIC Staff   </a:t>
            </a:r>
          </a:p>
          <a:p>
            <a:pPr lvl="2" eaLnBrk="1" hangingPunct="1">
              <a:lnSpc>
                <a:spcPct val="90000"/>
              </a:lnSpc>
              <a:defRPr/>
            </a:pPr>
            <a:r>
              <a:rPr lang="en-US" altLang="en-US" sz="1300" dirty="0"/>
              <a:t>Cooperative Extension staff (EFNEP) Expanded Food and Nutrition Education Program Outside Staff</a:t>
            </a:r>
          </a:p>
          <a:p>
            <a:pPr lvl="2" eaLnBrk="1" hangingPunct="1">
              <a:lnSpc>
                <a:spcPct val="90000"/>
              </a:lnSpc>
              <a:defRPr/>
            </a:pPr>
            <a:r>
              <a:rPr lang="en-US" altLang="en-US" sz="1300" dirty="0"/>
              <a:t>Outside staff may be brought in to provide nutrition education if the need arises. </a:t>
            </a:r>
          </a:p>
          <a:p>
            <a:pPr eaLnBrk="1" hangingPunct="1">
              <a:lnSpc>
                <a:spcPct val="90000"/>
              </a:lnSpc>
              <a:defRPr/>
            </a:pPr>
            <a:r>
              <a:rPr lang="en-US" altLang="en-US" sz="1300" dirty="0"/>
              <a:t>The purpose of Nutrition education:</a:t>
            </a:r>
          </a:p>
          <a:p>
            <a:pPr lvl="1" eaLnBrk="1" hangingPunct="1">
              <a:lnSpc>
                <a:spcPct val="90000"/>
              </a:lnSpc>
              <a:defRPr/>
            </a:pPr>
            <a:r>
              <a:rPr lang="en-US" altLang="en-US" sz="1300" dirty="0"/>
              <a:t>To teach about the relationship between nutrition, physical activity and good health. </a:t>
            </a:r>
          </a:p>
          <a:p>
            <a:pPr lvl="1" eaLnBrk="1" hangingPunct="1">
              <a:lnSpc>
                <a:spcPct val="90000"/>
              </a:lnSpc>
              <a:defRPr/>
            </a:pPr>
            <a:r>
              <a:rPr lang="en-US" altLang="en-US" sz="1300" dirty="0"/>
              <a:t>To improve the eating and physical activity habits as they relate to the participant’s nutritional risk. </a:t>
            </a:r>
          </a:p>
          <a:p>
            <a:pPr lvl="1" eaLnBrk="1" hangingPunct="1">
              <a:lnSpc>
                <a:spcPct val="90000"/>
              </a:lnSpc>
              <a:defRPr/>
            </a:pPr>
            <a:r>
              <a:rPr lang="en-US" altLang="en-US" sz="1300" dirty="0"/>
              <a:t>To promote optimal use of the WIC Program’s supplemental foods, and other nutritious foods. </a:t>
            </a:r>
          </a:p>
          <a:p>
            <a:pPr lvl="1" eaLnBrk="1" hangingPunct="1">
              <a:lnSpc>
                <a:spcPct val="90000"/>
              </a:lnSpc>
              <a:defRPr/>
            </a:pPr>
            <a:r>
              <a:rPr lang="en-US" altLang="en-US" sz="1300" dirty="0"/>
              <a:t>To provide nutrition education that is appropriate to an individual’s age, educational background, household situation, language, cultural and ethnic preferences, and nutritional needs. </a:t>
            </a:r>
          </a:p>
          <a:p>
            <a:pPr lvl="1" eaLnBrk="1" hangingPunct="1">
              <a:lnSpc>
                <a:spcPct val="90000"/>
              </a:lnSpc>
              <a:defRPr/>
            </a:pPr>
            <a:endParaRPr lang="en-US" altLang="en-US" sz="1300" dirty="0"/>
          </a:p>
          <a:p>
            <a:pPr marL="474115" lvl="1" indent="0" eaLnBrk="1" hangingPunct="1">
              <a:lnSpc>
                <a:spcPct val="90000"/>
              </a:lnSpc>
              <a:buNone/>
              <a:defRPr/>
            </a:pPr>
            <a:r>
              <a:rPr lang="en-US" altLang="en-US" sz="1300" i="1" dirty="0"/>
              <a:t>Image Credit: </a:t>
            </a:r>
          </a:p>
          <a:p>
            <a:pPr lvl="1" eaLnBrk="1" hangingPunct="1">
              <a:lnSpc>
                <a:spcPct val="90000"/>
              </a:lnSpc>
              <a:defRPr/>
            </a:pPr>
            <a:r>
              <a:rPr lang="en-US" altLang="en-US" sz="1300" i="1" dirty="0"/>
              <a:t>NWA apple graphic</a:t>
            </a:r>
          </a:p>
          <a:p>
            <a:pPr lvl="1" eaLnBrk="1" hangingPunct="1">
              <a:lnSpc>
                <a:spcPct val="90000"/>
              </a:lnSpc>
              <a:defRPr/>
            </a:pPr>
            <a:r>
              <a:rPr lang="en-US" altLang="en-US" sz="1300" i="1" dirty="0"/>
              <a:t>WIChealth.org logo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F33518D7-45DC-49D7-948A-64BD9D6B0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2BABD54-D30B-4AA6-9A80-2FB0D4E353FB}" type="slidenum">
              <a:rPr lang="en-US" altLang="en-US">
                <a:latin typeface="Arial" panose="020B0604020202020204" pitchFamily="34" charset="0"/>
              </a:rPr>
              <a:pPr>
                <a:spcBef>
                  <a:spcPct val="0"/>
                </a:spcBef>
                <a:buFontTx/>
                <a:buNone/>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1D59FA7F-3A34-4EDD-A979-9C749B9E6E3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C31CEE3-BC04-4C2B-B1D0-1208B4FDC358}"/>
              </a:ext>
            </a:extLst>
          </p:cNvPr>
          <p:cNvSpPr>
            <a:spLocks noGrp="1" noChangeArrowheads="1"/>
          </p:cNvSpPr>
          <p:nvPr>
            <p:ph type="body" idx="1"/>
          </p:nvPr>
        </p:nvSpPr>
        <p:spPr>
          <a:ln/>
        </p:spPr>
        <p:txBody>
          <a:bodyPr/>
          <a:lstStyle/>
          <a:p>
            <a:pPr eaLnBrk="1" hangingPunct="1">
              <a:defRPr/>
            </a:pPr>
            <a:r>
              <a:rPr lang="en-US" altLang="en-US" dirty="0"/>
              <a:t>The fourth major benefit of the WIC program is community and healthcare referrals, as needed </a:t>
            </a:r>
          </a:p>
          <a:p>
            <a:pPr lvl="1" eaLnBrk="1" hangingPunct="1">
              <a:defRPr/>
            </a:pPr>
            <a:r>
              <a:rPr lang="en-US" altLang="en-US" dirty="0"/>
              <a:t>Local agencies often have reciprocal relationships with the health care community, receiving referrals from private and public health care providers and providing referrals as needed for healthcare providers</a:t>
            </a:r>
          </a:p>
          <a:p>
            <a:pPr lvl="1" eaLnBrk="1" hangingPunct="1">
              <a:defRPr/>
            </a:pPr>
            <a:r>
              <a:rPr lang="en-US" altLang="en-US" dirty="0"/>
              <a:t>Encourages persons already receiving medical services to continue and encourages individuals not receiving medical care to seek and maintain appropriate health</a:t>
            </a:r>
          </a:p>
          <a:p>
            <a:pPr lvl="1" eaLnBrk="1" hangingPunct="1">
              <a:defRPr/>
            </a:pPr>
            <a:r>
              <a:rPr lang="en-US" altLang="en-US" dirty="0"/>
              <a:t>Coordinate services for participant convenience</a:t>
            </a:r>
          </a:p>
          <a:p>
            <a:pPr marL="0" indent="0" eaLnBrk="1" hangingPunct="1">
              <a:buNone/>
              <a:defRPr/>
            </a:pPr>
            <a:endParaRPr lang="en-US" altLang="en-US" dirty="0"/>
          </a:p>
          <a:p>
            <a:pPr eaLnBrk="1" hangingPunct="1">
              <a:defRPr/>
            </a:pPr>
            <a:r>
              <a:rPr lang="en-US" altLang="en-US" dirty="0"/>
              <a:t>Referrals other than general healthcare include:</a:t>
            </a:r>
          </a:p>
          <a:p>
            <a:pPr lvl="1" eaLnBrk="1" hangingPunct="1">
              <a:defRPr/>
            </a:pPr>
            <a:r>
              <a:rPr lang="en-US" altLang="en-US" dirty="0"/>
              <a:t>immunizations (often to the health department in which the WIC clinic may be located)</a:t>
            </a:r>
          </a:p>
          <a:p>
            <a:pPr lvl="1" eaLnBrk="1" hangingPunct="1">
              <a:defRPr/>
            </a:pPr>
            <a:r>
              <a:rPr lang="en-US" altLang="en-US" dirty="0"/>
              <a:t>substance abuse counseling and treatment..</a:t>
            </a:r>
          </a:p>
          <a:p>
            <a:pPr lvl="1" eaLnBrk="1" hangingPunct="1">
              <a:defRPr/>
            </a:pPr>
            <a:r>
              <a:rPr lang="en-US" altLang="en-US" dirty="0"/>
              <a:t>Lead Screening</a:t>
            </a:r>
          </a:p>
          <a:p>
            <a:pPr lvl="1" eaLnBrk="1" hangingPunct="1">
              <a:defRPr/>
            </a:pPr>
            <a:r>
              <a:rPr lang="en-US" altLang="en-US" dirty="0"/>
              <a:t>Medicaid/Health Choice</a:t>
            </a:r>
          </a:p>
          <a:p>
            <a:pPr lvl="1" eaLnBrk="1" hangingPunct="1">
              <a:defRPr/>
            </a:pPr>
            <a:r>
              <a:rPr lang="en-US" altLang="en-US" dirty="0"/>
              <a:t>Food Stamps – now called Food and Nutrition Services</a:t>
            </a:r>
          </a:p>
          <a:p>
            <a:pPr lvl="1" eaLnBrk="1" hangingPunct="1">
              <a:defRPr/>
            </a:pPr>
            <a:r>
              <a:rPr lang="en-US" altLang="en-US" dirty="0"/>
              <a:t>Lactation support</a:t>
            </a:r>
          </a:p>
          <a:p>
            <a:pPr lvl="1" eaLnBrk="1" hangingPunct="1">
              <a:defRPr/>
            </a:pPr>
            <a:r>
              <a:rPr lang="en-US" altLang="en-US" dirty="0"/>
              <a:t>Dentist</a:t>
            </a:r>
          </a:p>
          <a:p>
            <a:pPr lvl="1" eaLnBrk="1" hangingPunct="1">
              <a:defRPr/>
            </a:pPr>
            <a:r>
              <a:rPr lang="en-US" altLang="en-US" dirty="0"/>
              <a:t>Food banks/pantries </a:t>
            </a:r>
          </a:p>
          <a:p>
            <a:pPr lvl="1" eaLnBrk="1" hangingPunct="1">
              <a:defRPr/>
            </a:pPr>
            <a:r>
              <a:rPr lang="en-US" altLang="en-US" dirty="0"/>
              <a:t>Pregnancy centers </a:t>
            </a:r>
          </a:p>
          <a:p>
            <a:pPr lvl="1" eaLnBrk="1" hangingPunct="1">
              <a:defRPr/>
            </a:pPr>
            <a:endParaRPr lang="en-US" altLang="en-US" dirty="0"/>
          </a:p>
          <a:p>
            <a:pPr marL="474115" lvl="1" indent="0" eaLnBrk="1" hangingPunct="1">
              <a:buNone/>
              <a:defRPr/>
            </a:pPr>
            <a:r>
              <a:rPr lang="en-US" altLang="en-US" i="1" dirty="0"/>
              <a:t>Image Credit: NWA Megaphone graphic</a:t>
            </a:r>
          </a:p>
          <a:p>
            <a:pPr marL="474115" lvl="1" indent="0" eaLnBrk="1" hangingPunct="1">
              <a:buNone/>
              <a:defRPr/>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317AC63B-92AA-454F-9A60-8D55C278B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C93CDAB-259A-4289-8B07-FE92890022D8}" type="slidenum">
              <a:rPr lang="en-US" altLang="en-US">
                <a:latin typeface="Arial" panose="020B0604020202020204" pitchFamily="34" charset="0"/>
              </a:rPr>
              <a:pPr>
                <a:spcBef>
                  <a:spcPct val="0"/>
                </a:spcBef>
                <a:buFontTx/>
                <a:buNone/>
              </a:pPr>
              <a:t>32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8D5826D1-EC68-446F-BDE0-25098B8D83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817EBA1-8C1E-4A00-B091-D48A5396FAA5}"/>
              </a:ext>
            </a:extLst>
          </p:cNvPr>
          <p:cNvSpPr>
            <a:spLocks noGrp="1" noChangeArrowheads="1"/>
          </p:cNvSpPr>
          <p:nvPr>
            <p:ph type="body" idx="1"/>
          </p:nvPr>
        </p:nvSpPr>
        <p:spPr>
          <a:ln/>
        </p:spPr>
        <p:txBody>
          <a:bodyPr/>
          <a:lstStyle/>
          <a:p>
            <a:pPr eaLnBrk="1" hangingPunct="1">
              <a:lnSpc>
                <a:spcPct val="90000"/>
              </a:lnSpc>
              <a:defRPr/>
            </a:pPr>
            <a:r>
              <a:rPr lang="en-US" altLang="en-US" dirty="0"/>
              <a:t>What are your participants saying about the program?</a:t>
            </a:r>
          </a:p>
          <a:p>
            <a:pPr eaLnBrk="1" hangingPunct="1">
              <a:lnSpc>
                <a:spcPct val="90000"/>
              </a:lnSpc>
              <a:defRPr/>
            </a:pPr>
            <a:endParaRPr lang="en-US" altLang="en-US" dirty="0"/>
          </a:p>
          <a:p>
            <a:pPr eaLnBrk="1" hangingPunct="1">
              <a:lnSpc>
                <a:spcPct val="90000"/>
              </a:lnSpc>
              <a:defRPr/>
            </a:pPr>
            <a:r>
              <a:rPr lang="en-US" altLang="en-US" dirty="0"/>
              <a:t>Highlight Current research:</a:t>
            </a:r>
          </a:p>
          <a:p>
            <a:pPr lvl="1" eaLnBrk="1" hangingPunct="1">
              <a:lnSpc>
                <a:spcPct val="90000"/>
              </a:lnSpc>
              <a:defRPr/>
            </a:pPr>
            <a:r>
              <a:rPr lang="en-US" altLang="en-US" dirty="0"/>
              <a:t>WIC Works…. WIC is effective in reducing the probability of high-risk births, very premature and low-birth weight babies (Effects of federal nutrition program on birth outcomes, </a:t>
            </a:r>
            <a:r>
              <a:rPr lang="en-US" altLang="en-US" dirty="0" err="1"/>
              <a:t>G.Y.Feng</a:t>
            </a:r>
            <a:r>
              <a:rPr lang="en-US" altLang="en-US" dirty="0"/>
              <a:t>, 2012)</a:t>
            </a:r>
          </a:p>
          <a:p>
            <a:pPr lvl="1" eaLnBrk="1" hangingPunct="1">
              <a:lnSpc>
                <a:spcPct val="90000"/>
              </a:lnSpc>
              <a:defRPr/>
            </a:pPr>
            <a:r>
              <a:rPr lang="en-US" altLang="en-US" dirty="0"/>
              <a:t>WIC children have increased intakes of iron, potassium, and fiber (The effects of SNAP and WIC Programs on nutrient intakes of Children's, Yen, S; Food Policy 2010)</a:t>
            </a:r>
          </a:p>
          <a:p>
            <a:pPr lvl="1" eaLnBrk="1" hangingPunct="1">
              <a:lnSpc>
                <a:spcPct val="90000"/>
              </a:lnSpc>
              <a:defRPr/>
            </a:pPr>
            <a:r>
              <a:rPr lang="en-US" altLang="en-US" dirty="0"/>
              <a:t>WIC children at ages 1 to 2 have less dental related Medicaid costs compared to children who do not participate in WIC (The effects of Women, Infants, and Children Supplemental Food Program on dentally related Medicaid expenditures Lee, J.Y, Rozier, R.G, Journal of Public Health Dent, 2004)</a:t>
            </a:r>
          </a:p>
          <a:p>
            <a:pPr lvl="1" eaLnBrk="1" hangingPunct="1">
              <a:lnSpc>
                <a:spcPct val="90000"/>
              </a:lnSpc>
              <a:defRPr/>
            </a:pPr>
            <a:r>
              <a:rPr lang="en-US" altLang="en-US" dirty="0"/>
              <a:t>WIC interventions can help improve healthful behaviors that are linked to reducing early childhood overweight (WIC-based intervention to prevent early childhood overweight, Whaley, S.E. et al., Journal of Nutrition Education and Behavior; 2010)</a:t>
            </a:r>
            <a:br>
              <a:rPr lang="en-US" altLang="en-US" dirty="0"/>
            </a:br>
            <a:endParaRPr lang="en-US" altLang="en-US" dirty="0"/>
          </a:p>
          <a:p>
            <a:pPr marL="457200" lvl="1" indent="0" eaLnBrk="1" hangingPunct="1">
              <a:lnSpc>
                <a:spcPct val="90000"/>
              </a:lnSpc>
              <a:buFontTx/>
              <a:buNone/>
              <a:defRPr/>
            </a:pPr>
            <a:r>
              <a:rPr lang="en-US" altLang="en-US" i="1" dirty="0"/>
              <a:t>Image Credits: NWA 2018 Social Media Posts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1ADB09FB-AC83-4925-8F43-597DD7BC3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07B9F88-0286-4E3A-AA6E-DE8F9E934E0A}" type="slidenum">
              <a:rPr lang="en-US" altLang="en-US">
                <a:latin typeface="Arial" panose="020B0604020202020204" pitchFamily="34" charset="0"/>
              </a:rPr>
              <a:pPr>
                <a:spcBef>
                  <a:spcPct val="0"/>
                </a:spcBef>
                <a:buFontTx/>
                <a:buNone/>
              </a:pPr>
              <a:t>33</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B2768320-93A6-4E13-82F3-DBE50F5F6D8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FA14702-AF94-4E61-B020-C11CE11C6085}"/>
              </a:ext>
            </a:extLst>
          </p:cNvPr>
          <p:cNvSpPr>
            <a:spLocks noGrp="1" noChangeArrowheads="1"/>
          </p:cNvSpPr>
          <p:nvPr>
            <p:ph type="body" idx="1"/>
          </p:nvPr>
        </p:nvSpPr>
        <p:spPr>
          <a:ln/>
        </p:spPr>
        <p:txBody>
          <a:bodyPr/>
          <a:lstStyle/>
          <a:p>
            <a:pPr eaLnBrk="1" hangingPunct="1">
              <a:defRPr/>
            </a:pPr>
            <a:r>
              <a:rPr lang="en-US" altLang="en-US" dirty="0"/>
              <a:t>Interested in outreach WIC materials to provide to potential WIC participants?! We have resources for you! NC WIC has a variety of outreach bookmarks, pamphlets and brochures! </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If you would like outreach materials, please contact us and we will get you what you need. I will provide my email in the chat and you can email me for information on ordering outreach materials! </a:t>
            </a:r>
          </a:p>
          <a:p>
            <a:pPr marL="474115" lvl="1" indent="0" eaLnBrk="1" hangingPunct="1">
              <a:buNone/>
              <a:defRPr/>
            </a:pPr>
            <a:endParaRPr lang="en-US" altLang="en-US" dirty="0"/>
          </a:p>
          <a:p>
            <a:pPr marL="474115" lvl="1" indent="0" eaLnBrk="1" hangingPunct="1">
              <a:buNone/>
              <a:defRPr/>
            </a:pPr>
            <a:endParaRPr lang="en-US" altLang="en-US" dirty="0"/>
          </a:p>
          <a:p>
            <a:pPr marL="474115" lvl="1" indent="0" eaLnBrk="1" hangingPunct="1">
              <a:buNone/>
              <a:defRPr/>
            </a:pPr>
            <a:r>
              <a:rPr lang="en-US" altLang="en-US" dirty="0"/>
              <a:t>Refer clients to the MY WIC page: https://www.nutritionnc.com/mywic/index.htm </a:t>
            </a:r>
          </a:p>
          <a:p>
            <a:pPr marL="474115" lvl="1" indent="0" eaLnBrk="1" hangingPunct="1">
              <a:buNone/>
              <a:defRPr/>
            </a:pPr>
            <a:endParaRPr lang="en-US" altLang="en-US" dirty="0"/>
          </a:p>
          <a:p>
            <a:pPr marL="474115" lvl="1" indent="0" eaLnBrk="1" hangingPunct="1">
              <a:buNone/>
              <a:defRPr/>
            </a:pPr>
            <a:r>
              <a:rPr lang="en-US" altLang="en-US" dirty="0"/>
              <a:t>More information including a prescreening tool (FNS) and the NC WIC Online Referral Form. The online referral form can be filled out by a potential participant and will connect them with the WIC agency in their area.  </a:t>
            </a:r>
          </a:p>
          <a:p>
            <a:pPr marL="474115" lvl="1" indent="0" eaLnBrk="1" hangingPunct="1">
              <a:buNone/>
              <a:defRPr/>
            </a:pPr>
            <a:endParaRPr lang="en-US" altLang="en-US" dirty="0"/>
          </a:p>
          <a:p>
            <a:pPr eaLnBrk="1" hangingPunct="1">
              <a:defRPr/>
            </a:pPr>
            <a:r>
              <a:rPr lang="en-US" altLang="en-US" dirty="0"/>
              <a:t>Describe how clients can be referred to WIC based on your audience</a:t>
            </a:r>
          </a:p>
          <a:p>
            <a:pPr lvl="1" eaLnBrk="1" hangingPunct="1">
              <a:defRPr/>
            </a:pPr>
            <a:r>
              <a:rPr lang="en-US" altLang="en-US" dirty="0"/>
              <a:t>Is there a Formal process your agency would like to use to receive referrals</a:t>
            </a:r>
          </a:p>
          <a:p>
            <a:pPr lvl="1" eaLnBrk="1" hangingPunct="1">
              <a:defRPr/>
            </a:pPr>
            <a:r>
              <a:rPr lang="en-US" altLang="en-US" dirty="0"/>
              <a:t>Consider discussing the Use of referral forms</a:t>
            </a:r>
          </a:p>
          <a:p>
            <a:pPr lvl="1" eaLnBrk="1" hangingPunct="1">
              <a:defRPr/>
            </a:pPr>
            <a:r>
              <a:rPr lang="en-US" altLang="en-US" dirty="0"/>
              <a:t>Call</a:t>
            </a:r>
          </a:p>
          <a:p>
            <a:pPr eaLnBrk="1" hangingPunct="1">
              <a:defRPr/>
            </a:pPr>
            <a:r>
              <a:rPr lang="en-US" altLang="en-US" dirty="0"/>
              <a:t>Describe any resources available that can be used to refer clients</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Provide outreach materials with your agency's information (phone number, website, hours of operation </a:t>
            </a:r>
            <a:r>
              <a:rPr lang="en-US" altLang="en-US" dirty="0" err="1"/>
              <a:t>etc</a:t>
            </a:r>
            <a:r>
              <a:rPr lang="en-US" altLang="en-US" dirty="0"/>
              <a:t>).</a:t>
            </a:r>
          </a:p>
          <a:p>
            <a:pPr lvl="1" eaLnBrk="1" hangingPunct="1">
              <a:defRPr/>
            </a:pPr>
            <a:endParaRPr lang="en-US" altLang="en-US" dirty="0"/>
          </a:p>
          <a:p>
            <a:pPr marL="474115" lvl="1" indent="0" eaLnBrk="1" hangingPunct="1">
              <a:buNone/>
              <a:defRPr/>
            </a:pPr>
            <a:endParaRPr lang="en-US" altLang="en-US" dirty="0"/>
          </a:p>
          <a:p>
            <a:pPr lvl="1" eaLnBrk="1" hangingPunct="1">
              <a:defRPr/>
            </a:pPr>
            <a:endParaRPr lang="en-US" altLang="en-US" dirty="0"/>
          </a:p>
          <a:p>
            <a:pPr marL="474115" lvl="1" indent="0" eaLnBrk="1" hangingPunct="1">
              <a:buNone/>
              <a:defRPr/>
            </a:pPr>
            <a:r>
              <a:rPr lang="en-US" altLang="en-US" i="1" dirty="0"/>
              <a:t>Image credit: NWA megaphone graphic</a:t>
            </a:r>
          </a:p>
          <a:p>
            <a:pPr marL="0" indent="0" eaLnBrk="1" hangingPunct="1">
              <a:buNone/>
              <a:defRPr/>
            </a:pPr>
            <a:endParaRPr lang="en-US" altLang="en-US" dirty="0"/>
          </a:p>
          <a:p>
            <a:pPr eaLnBrk="1" hangingPunct="1">
              <a:buFontTx/>
              <a:buNone/>
              <a:defRPr/>
            </a:pPr>
            <a:r>
              <a:rPr lang="en-US" altLang="en-US" dirty="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part of a video from the National WIC Associations and hear from some WIC participants!</a:t>
            </a:r>
          </a:p>
          <a:p>
            <a:endParaRPr lang="en-US" dirty="0"/>
          </a:p>
          <a:p>
            <a:r>
              <a:rPr lang="en-US" dirty="0"/>
              <a:t>Image links to YouTube video: https://www.youtube.com/watch?v=YdNWnqZVDsU</a:t>
            </a:r>
          </a:p>
        </p:txBody>
      </p:sp>
      <p:sp>
        <p:nvSpPr>
          <p:cNvPr id="4" name="Slide Number Placeholder 3"/>
          <p:cNvSpPr>
            <a:spLocks noGrp="1"/>
          </p:cNvSpPr>
          <p:nvPr>
            <p:ph type="sldNum" sz="quarter" idx="5"/>
          </p:nvPr>
        </p:nvSpPr>
        <p:spPr/>
        <p:txBody>
          <a:bodyPr/>
          <a:lstStyle/>
          <a:p>
            <a:pPr>
              <a:defRPr/>
            </a:pPr>
            <a:fld id="{3A46F4DD-45EE-497E-A3FE-96532FF7095D}" type="slidenum">
              <a:rPr lang="en-US" altLang="en-US" smtClean="0"/>
              <a:pPr>
                <a:defRPr/>
              </a:pPr>
              <a:t>34</a:t>
            </a:fld>
            <a:endParaRPr lang="en-US" altLang="en-US"/>
          </a:p>
        </p:txBody>
      </p:sp>
    </p:spTree>
    <p:extLst>
      <p:ext uri="{BB962C8B-B14F-4D97-AF65-F5344CB8AC3E}">
        <p14:creationId xmlns:p14="http://schemas.microsoft.com/office/powerpoint/2010/main" val="422517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A6A3692-D3D9-410D-8104-1297A7F3F37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48022460-8FD7-48C7-A114-E515EA2BF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Insert local agency contact information and/or website</a:t>
            </a:r>
          </a:p>
          <a:p>
            <a:r>
              <a:rPr lang="en-US" altLang="en-US" dirty="0"/>
              <a:t>Consider providing business cards</a:t>
            </a:r>
          </a:p>
          <a:p>
            <a:endParaRPr lang="en-US" altLang="en-US" dirty="0"/>
          </a:p>
          <a:p>
            <a:endParaRPr lang="en-US" altLang="en-US" dirty="0"/>
          </a:p>
          <a:p>
            <a:r>
              <a:rPr lang="en-US" altLang="en-US" i="1" dirty="0"/>
              <a:t>Image Credit: NWA 2018 social media images</a:t>
            </a:r>
          </a:p>
        </p:txBody>
      </p:sp>
      <p:sp>
        <p:nvSpPr>
          <p:cNvPr id="78852" name="Slide Number Placeholder 3">
            <a:extLst>
              <a:ext uri="{FF2B5EF4-FFF2-40B4-BE49-F238E27FC236}">
                <a16:creationId xmlns:a16="http://schemas.microsoft.com/office/drawing/2014/main" id="{836F4A56-AB0F-4861-9DBD-1738A28F6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3171C9-8C29-4D06-91DB-EBC98A3D0D5E}" type="slidenum">
              <a:rPr lang="en-US" altLang="en-US">
                <a:latin typeface="Calibri" panose="020F0502020204030204" pitchFamily="34" charset="0"/>
              </a:rPr>
              <a:pPr>
                <a:spcBef>
                  <a:spcPct val="0"/>
                </a:spcBef>
                <a:buFontTx/>
                <a:buNone/>
              </a:pPr>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D1BA8E0-037E-413A-9453-CC36B8AB8D20}"/>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34B366F-44DC-478D-849E-5C60893A3833}"/>
              </a:ext>
            </a:extLst>
          </p:cNvPr>
          <p:cNvSpPr>
            <a:spLocks noGrp="1" noChangeArrowheads="1"/>
          </p:cNvSpPr>
          <p:nvPr>
            <p:ph type="body" idx="1"/>
          </p:nvPr>
        </p:nvSpPr>
        <p:spPr>
          <a:ln/>
        </p:spPr>
        <p:txBody>
          <a:bodyPr/>
          <a:lstStyle/>
          <a:p>
            <a:pPr marL="0" indent="0">
              <a:buNone/>
              <a:defRPr/>
            </a:pPr>
            <a:r>
              <a:rPr lang="en-US" altLang="en-US" i="1" dirty="0"/>
              <a:t>Offer closing remarks and thank participants.</a:t>
            </a:r>
          </a:p>
          <a:p>
            <a:pPr>
              <a:defRPr/>
            </a:pPr>
            <a:endParaRPr lang="en-US" altLang="en-US" i="1" dirty="0"/>
          </a:p>
          <a:p>
            <a:pPr>
              <a:defRPr/>
            </a:pPr>
            <a:endParaRPr lang="en-US" altLang="en-US" i="1" dirty="0"/>
          </a:p>
          <a:p>
            <a:pPr>
              <a:defRPr/>
            </a:pPr>
            <a:endParaRPr lang="en-US" altLang="en-US" i="1" dirty="0"/>
          </a:p>
          <a:p>
            <a:pPr>
              <a:defRPr/>
            </a:pPr>
            <a:r>
              <a:rPr lang="en-US" altLang="en-US" i="1" dirty="0"/>
              <a:t>Image credit: Microsoft Office 365 Subscription Stock Photo</a:t>
            </a:r>
          </a:p>
        </p:txBody>
      </p:sp>
      <p:sp>
        <p:nvSpPr>
          <p:cNvPr id="82948" name="Slide Number Placeholder 3">
            <a:extLst>
              <a:ext uri="{FF2B5EF4-FFF2-40B4-BE49-F238E27FC236}">
                <a16:creationId xmlns:a16="http://schemas.microsoft.com/office/drawing/2014/main" id="{7C75922E-60C7-4997-81C9-5DC4D6F26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70436" indent="-296321">
              <a:spcBef>
                <a:spcPct val="30000"/>
              </a:spcBef>
              <a:buChar char="•"/>
              <a:defRPr>
                <a:solidFill>
                  <a:schemeClr val="tx1"/>
                </a:solidFill>
                <a:latin typeface="Times New Roman" panose="02020603050405020304" pitchFamily="18" charset="0"/>
              </a:defRPr>
            </a:lvl2pPr>
            <a:lvl3pPr marL="1185287" indent="-237058">
              <a:spcBef>
                <a:spcPct val="30000"/>
              </a:spcBef>
              <a:buChar char="•"/>
              <a:defRPr>
                <a:solidFill>
                  <a:schemeClr val="tx1"/>
                </a:solidFill>
                <a:latin typeface="Times New Roman" panose="02020603050405020304" pitchFamily="18" charset="0"/>
              </a:defRPr>
            </a:lvl3pPr>
            <a:lvl4pPr marL="1659401" indent="-237058">
              <a:spcBef>
                <a:spcPct val="30000"/>
              </a:spcBef>
              <a:buChar char="•"/>
              <a:defRPr sz="1200">
                <a:solidFill>
                  <a:schemeClr val="tx1"/>
                </a:solidFill>
                <a:latin typeface="Arial" panose="020B0604020202020204" pitchFamily="34" charset="0"/>
              </a:defRPr>
            </a:lvl4pPr>
            <a:lvl5pPr marL="2133517" indent="-237058">
              <a:spcBef>
                <a:spcPct val="30000"/>
              </a:spcBef>
              <a:buChar char="•"/>
              <a:defRPr sz="1200">
                <a:solidFill>
                  <a:schemeClr val="tx1"/>
                </a:solidFill>
                <a:latin typeface="Arial" panose="020B0604020202020204" pitchFamily="34" charset="0"/>
              </a:defRPr>
            </a:lvl5pPr>
            <a:lvl6pPr marL="2607631" indent="-237058" eaLnBrk="0" fontAlgn="base" hangingPunct="0">
              <a:spcBef>
                <a:spcPct val="30000"/>
              </a:spcBef>
              <a:spcAft>
                <a:spcPct val="0"/>
              </a:spcAft>
              <a:buChar char="•"/>
              <a:defRPr sz="1200">
                <a:solidFill>
                  <a:schemeClr val="tx1"/>
                </a:solidFill>
                <a:latin typeface="Arial" panose="020B0604020202020204" pitchFamily="34" charset="0"/>
              </a:defRPr>
            </a:lvl6pPr>
            <a:lvl7pPr marL="3081745" indent="-237058" eaLnBrk="0" fontAlgn="base" hangingPunct="0">
              <a:spcBef>
                <a:spcPct val="30000"/>
              </a:spcBef>
              <a:spcAft>
                <a:spcPct val="0"/>
              </a:spcAft>
              <a:buChar char="•"/>
              <a:defRPr sz="1200">
                <a:solidFill>
                  <a:schemeClr val="tx1"/>
                </a:solidFill>
                <a:latin typeface="Arial" panose="020B0604020202020204" pitchFamily="34" charset="0"/>
              </a:defRPr>
            </a:lvl7pPr>
            <a:lvl8pPr marL="3555860" indent="-237058" eaLnBrk="0" fontAlgn="base" hangingPunct="0">
              <a:spcBef>
                <a:spcPct val="30000"/>
              </a:spcBef>
              <a:spcAft>
                <a:spcPct val="0"/>
              </a:spcAft>
              <a:buChar char="•"/>
              <a:defRPr sz="1200">
                <a:solidFill>
                  <a:schemeClr val="tx1"/>
                </a:solidFill>
                <a:latin typeface="Arial" panose="020B0604020202020204" pitchFamily="34" charset="0"/>
              </a:defRPr>
            </a:lvl8pPr>
            <a:lvl9pPr marL="4029974" indent="-237058"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5AFC26A-76AD-45AC-B175-7F076B9EFD94}" type="slidenum">
              <a:rPr lang="en-US" altLang="en-US">
                <a:latin typeface="Calibri" panose="020F0502020204030204" pitchFamily="34" charset="0"/>
              </a:rPr>
              <a:pPr>
                <a:spcBef>
                  <a:spcPct val="0"/>
                </a:spcBef>
                <a:buFontTx/>
                <a:buNone/>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D9315C8-C4FE-43D4-800F-98F34DDD0D2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2424C1-328B-4C8D-B7A3-BD3C0B52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this slide we have the USDA non-discrimination statement.</a:t>
            </a:r>
            <a:endParaRPr lang="en-US" altLang="en-US" i="1" dirty="0"/>
          </a:p>
        </p:txBody>
      </p:sp>
      <p:sp>
        <p:nvSpPr>
          <p:cNvPr id="80900" name="Slide Number Placeholder 3">
            <a:extLst>
              <a:ext uri="{FF2B5EF4-FFF2-40B4-BE49-F238E27FC236}">
                <a16:creationId xmlns:a16="http://schemas.microsoft.com/office/drawing/2014/main" id="{816C56AD-49B7-48CE-B89D-B99707D56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2B3499-5AC7-4F18-9A18-A7CF53CB6830}" type="slidenum">
              <a:rPr lang="en-US" altLang="en-US">
                <a:latin typeface="Calibri" panose="020F0502020204030204" pitchFamily="34" charset="0"/>
              </a:rPr>
              <a:pPr>
                <a:spcBef>
                  <a:spcPct val="0"/>
                </a:spcBef>
                <a:buFontTx/>
                <a:buNone/>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4197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89F2F37-0478-488D-930D-B26AFF6C1E7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662E620-558E-4312-9A6B-F180BEAAB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Does your agency have a mission statement? Include it here.</a:t>
            </a:r>
          </a:p>
        </p:txBody>
      </p:sp>
      <p:sp>
        <p:nvSpPr>
          <p:cNvPr id="23556" name="Slide Number Placeholder 3">
            <a:extLst>
              <a:ext uri="{FF2B5EF4-FFF2-40B4-BE49-F238E27FC236}">
                <a16:creationId xmlns:a16="http://schemas.microsoft.com/office/drawing/2014/main" id="{419A9661-86D9-4E06-AED9-1F5664CA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0B8A1B86-E877-4500-9F12-B3E1EA087714}" type="slidenum">
              <a:rPr lang="en-US" altLang="en-US">
                <a:latin typeface="Calibri" panose="020F0502020204030204" pitchFamily="34" charset="0"/>
              </a:rPr>
              <a:pPr>
                <a:spcBef>
                  <a:spcPct val="0"/>
                </a:spcBef>
                <a:buFontTx/>
                <a:buNone/>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CA5678C-803A-4FA3-B6F8-2383CF35416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D49A9A6-1F9E-46AD-8C4A-332FCBA5C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 your local agency statistics here or delete</a:t>
            </a:r>
          </a:p>
        </p:txBody>
      </p:sp>
      <p:sp>
        <p:nvSpPr>
          <p:cNvPr id="19460" name="Slide Number Placeholder 3">
            <a:extLst>
              <a:ext uri="{FF2B5EF4-FFF2-40B4-BE49-F238E27FC236}">
                <a16:creationId xmlns:a16="http://schemas.microsoft.com/office/drawing/2014/main" id="{F4C42F45-939B-445C-9470-B38353C02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3AA1EA9-93E4-4C99-B4CC-0A1DA5E45B8A}" type="slidenum">
              <a:rPr lang="en-US" altLang="en-US">
                <a:latin typeface="Calibri" panose="020F0502020204030204" pitchFamily="34" charset="0"/>
              </a:rPr>
              <a:pPr>
                <a:spcBef>
                  <a:spcPct val="0"/>
                </a:spcBef>
                <a:buFontTx/>
                <a:buNone/>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3107C8-582C-4007-BC60-D80119DA91C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CC07840-16FA-4861-86E9-8524B6F78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Click on box to play WIC: Overview from NWA</a:t>
            </a:r>
          </a:p>
          <a:p>
            <a:endParaRPr lang="en-US" altLang="en-US" sz="1600" dirty="0"/>
          </a:p>
          <a:p>
            <a:r>
              <a:rPr lang="en-US" altLang="en-US" sz="1600" dirty="0"/>
              <a:t>Or go here: https://youtu.be/ghPyQAwNHi0</a:t>
            </a:r>
          </a:p>
          <a:p>
            <a:endParaRPr lang="en-US" altLang="en-US" sz="1600" dirty="0"/>
          </a:p>
          <a:p>
            <a:r>
              <a:rPr lang="en-US" altLang="en-US" sz="1600" dirty="0"/>
              <a:t>Internet connection required</a:t>
            </a:r>
          </a:p>
          <a:p>
            <a:endParaRPr lang="en-US" altLang="en-US" sz="1600" dirty="0"/>
          </a:p>
          <a:p>
            <a:r>
              <a:rPr lang="en-US" altLang="en-US" sz="1600" i="1" dirty="0"/>
              <a:t>Video Credit: WIC: Overview by NWA</a:t>
            </a:r>
          </a:p>
          <a:p>
            <a:pPr lvl="1"/>
            <a:r>
              <a:rPr lang="en-US" altLang="en-US" sz="1600" b="1" dirty="0"/>
              <a:t>Published on Mar 7, 2014</a:t>
            </a:r>
            <a:endParaRPr lang="en-US" altLang="en-US" sz="1600" dirty="0"/>
          </a:p>
          <a:p>
            <a:pPr lvl="1"/>
            <a:r>
              <a:rPr lang="en-US" altLang="en-US" sz="1600" dirty="0"/>
              <a:t>Motherhood is one big job. Choosing healthy foods while pregnant, learning how to breastfeed, finding the right doctors for yourself and your children, and getting those kids ready to learn in school really does take a village. For the last 40 years, WIC has provided all that support and more to mothers and families. </a:t>
            </a:r>
          </a:p>
          <a:p>
            <a:endParaRPr lang="en-US" altLang="en-US" dirty="0"/>
          </a:p>
        </p:txBody>
      </p:sp>
      <p:sp>
        <p:nvSpPr>
          <p:cNvPr id="21508" name="Slide Number Placeholder 3">
            <a:extLst>
              <a:ext uri="{FF2B5EF4-FFF2-40B4-BE49-F238E27FC236}">
                <a16:creationId xmlns:a16="http://schemas.microsoft.com/office/drawing/2014/main" id="{EF75E465-FA15-4A16-915B-21F9F70CD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ECD1865-AB2F-46F6-970B-6398C6D9E228}" type="slidenum">
              <a:rPr lang="en-US" altLang="en-US">
                <a:latin typeface="Calibri" panose="020F0502020204030204" pitchFamily="34" charset="0"/>
              </a:rPr>
              <a:pPr>
                <a:spcBef>
                  <a:spcPct val="0"/>
                </a:spcBef>
                <a:buFontTx/>
                <a:buNone/>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9D54D81A-6A7C-41BA-A06F-75BD1F478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6C593C-F3A0-4247-B1FB-E8D644A45B03}" type="slidenum">
              <a:rPr lang="en-US" altLang="en-US">
                <a:latin typeface="Arial" panose="020B0604020202020204" pitchFamily="34" charset="0"/>
              </a:rPr>
              <a:pPr>
                <a:spcBef>
                  <a:spcPct val="0"/>
                </a:spcBef>
                <a:buFontTx/>
                <a:buNone/>
              </a:pPr>
              <a:t>7</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8CD2CC78-4D12-4151-8872-AD83341EA90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00B8A0E-4A95-4777-A1FC-D0AA958DAE85}"/>
              </a:ext>
            </a:extLst>
          </p:cNvPr>
          <p:cNvSpPr>
            <a:spLocks noGrp="1" noChangeArrowheads="1"/>
          </p:cNvSpPr>
          <p:nvPr>
            <p:ph type="body" idx="1"/>
          </p:nvPr>
        </p:nvSpPr>
        <p:spPr>
          <a:ln/>
        </p:spPr>
        <p:txBody>
          <a:bodyPr/>
          <a:lstStyle/>
          <a:p>
            <a:pPr marL="232589" indent="-232589" eaLnBrk="1" hangingPunct="1">
              <a:lnSpc>
                <a:spcPct val="80000"/>
              </a:lnSpc>
              <a:defRPr/>
            </a:pPr>
            <a:r>
              <a:rPr lang="en-US" altLang="en-US" sz="1600" dirty="0"/>
              <a:t>Describe WIC services in detail</a:t>
            </a:r>
          </a:p>
          <a:p>
            <a:pPr marL="697767" lvl="1" indent="-232589" eaLnBrk="1" hangingPunct="1">
              <a:lnSpc>
                <a:spcPct val="80000"/>
              </a:lnSpc>
              <a:defRPr/>
            </a:pPr>
            <a:r>
              <a:rPr lang="en-US" altLang="en-US" sz="1600" dirty="0"/>
              <a:t>Healthy foods</a:t>
            </a:r>
          </a:p>
          <a:p>
            <a:pPr marL="697767" lvl="1" indent="-232589" eaLnBrk="1" hangingPunct="1">
              <a:lnSpc>
                <a:spcPct val="80000"/>
              </a:lnSpc>
              <a:defRPr/>
            </a:pPr>
            <a:r>
              <a:rPr lang="en-US" altLang="en-US" sz="1600" dirty="0"/>
              <a:t>Nutrition Education</a:t>
            </a:r>
          </a:p>
          <a:p>
            <a:pPr marL="697767" lvl="1" indent="-232589" eaLnBrk="1" hangingPunct="1">
              <a:lnSpc>
                <a:spcPct val="80000"/>
              </a:lnSpc>
              <a:defRPr/>
            </a:pPr>
            <a:r>
              <a:rPr lang="en-US" altLang="en-US" sz="1600" dirty="0"/>
              <a:t>Breastfeeding Education and  Support </a:t>
            </a:r>
          </a:p>
          <a:p>
            <a:pPr marL="697767" lvl="1" indent="-232589" eaLnBrk="1" hangingPunct="1">
              <a:lnSpc>
                <a:spcPct val="80000"/>
              </a:lnSpc>
              <a:defRPr/>
            </a:pPr>
            <a:r>
              <a:rPr lang="en-US" altLang="en-US" sz="1600" dirty="0"/>
              <a:t>Community Referrals</a:t>
            </a:r>
          </a:p>
          <a:p>
            <a:pPr marL="465178" lvl="1" indent="0" eaLnBrk="1" hangingPunct="1">
              <a:lnSpc>
                <a:spcPct val="80000"/>
              </a:lnSpc>
              <a:buFontTx/>
              <a:buNone/>
              <a:defRPr/>
            </a:pPr>
            <a:endParaRPr lang="en-US" altLang="en-US" sz="1600" dirty="0"/>
          </a:p>
          <a:p>
            <a:pPr marL="465178" lvl="1" indent="0" eaLnBrk="1" hangingPunct="1">
              <a:lnSpc>
                <a:spcPct val="80000"/>
              </a:lnSpc>
              <a:buFontTx/>
              <a:buNone/>
              <a:defRPr/>
            </a:pPr>
            <a:r>
              <a:rPr lang="en-US" altLang="en-US" sz="1600" b="1" i="1" dirty="0"/>
              <a:t>May want to state that the rest of the presentation will provide more in-depth information about each of these services…</a:t>
            </a:r>
          </a:p>
          <a:p>
            <a:pPr marL="465178" lvl="1" indent="0" eaLnBrk="1" hangingPunct="1">
              <a:lnSpc>
                <a:spcPct val="80000"/>
              </a:lnSpc>
              <a:buFontTx/>
              <a:buNone/>
              <a:defRPr/>
            </a:pPr>
            <a:endParaRPr lang="en-US" altLang="en-US" sz="1600" i="1" dirty="0"/>
          </a:p>
          <a:p>
            <a:pPr marL="465178" lvl="1" indent="0" eaLnBrk="1" hangingPunct="1">
              <a:lnSpc>
                <a:spcPct val="80000"/>
              </a:lnSpc>
              <a:buFontTx/>
              <a:buNone/>
              <a:defRPr/>
            </a:pPr>
            <a:r>
              <a:rPr lang="en-US" altLang="en-US" sz="1600" i="1" dirty="0"/>
              <a:t>Image Credits:</a:t>
            </a:r>
          </a:p>
          <a:p>
            <a:pPr marL="750928" lvl="1" indent="-285750" eaLnBrk="1" hangingPunct="1">
              <a:lnSpc>
                <a:spcPct val="80000"/>
              </a:lnSpc>
              <a:defRPr/>
            </a:pPr>
            <a:r>
              <a:rPr lang="en-US" altLang="en-US" sz="1600" i="1" dirty="0"/>
              <a:t>Fotolia_51062246_Subscription_XL.jpg</a:t>
            </a:r>
          </a:p>
          <a:p>
            <a:pPr marL="750928" lvl="1" indent="-285750" eaLnBrk="1" hangingPunct="1">
              <a:lnSpc>
                <a:spcPct val="80000"/>
              </a:lnSpc>
              <a:defRPr/>
            </a:pPr>
            <a:r>
              <a:rPr lang="en-US" altLang="en-US" sz="1600" i="1" dirty="0"/>
              <a:t>Fotolia_48160578_Subscription_XL.jpg</a:t>
            </a:r>
          </a:p>
          <a:p>
            <a:pPr marL="750928" lvl="1" indent="-285750" eaLnBrk="1" hangingPunct="1">
              <a:lnSpc>
                <a:spcPct val="80000"/>
              </a:lnSpc>
              <a:defRPr/>
            </a:pPr>
            <a:r>
              <a:rPr lang="en-US" altLang="en-US" sz="1600" i="1" dirty="0"/>
              <a:t>A group of people sitting at a </a:t>
            </a:r>
            <a:r>
              <a:rPr lang="en-US" altLang="en-US" sz="1600" i="1" dirty="0" err="1"/>
              <a:t>table_WIC</a:t>
            </a:r>
            <a:r>
              <a:rPr lang="en-US" altLang="en-US" sz="1600" i="1" dirty="0"/>
              <a:t> Works</a:t>
            </a:r>
          </a:p>
          <a:p>
            <a:pPr marL="750928" lvl="1" indent="-285750" eaLnBrk="1" hangingPunct="1">
              <a:lnSpc>
                <a:spcPct val="80000"/>
              </a:lnSpc>
              <a:defRPr/>
            </a:pPr>
            <a:r>
              <a:rPr lang="en-US" altLang="en-US" sz="1600" i="1" dirty="0"/>
              <a:t>WIC Breastfeeding Peer Counseling </a:t>
            </a:r>
            <a:r>
              <a:rPr lang="en-US" altLang="en-US" sz="1600" i="1" dirty="0" err="1"/>
              <a:t>Image_WIC</a:t>
            </a:r>
            <a:r>
              <a:rPr lang="en-US" altLang="en-US" sz="1600" i="1" dirty="0"/>
              <a:t> WORKS</a:t>
            </a:r>
          </a:p>
          <a:p>
            <a:pPr marL="750928" lvl="1" indent="-285750" eaLnBrk="1" hangingPunct="1">
              <a:lnSpc>
                <a:spcPct val="80000"/>
              </a:lnSpc>
              <a:buFont typeface="Arial" panose="020B0604020202020204" pitchFamily="34" charset="0"/>
              <a:buChar char="•"/>
              <a:defRPr/>
            </a:pPr>
            <a:r>
              <a:rPr lang="en-US" altLang="en-US" sz="1600" i="1" dirty="0"/>
              <a:t>NWA Artwork:  Carrot, droplet, apple, megaphone icons: www.nwica.org</a:t>
            </a:r>
          </a:p>
          <a:p>
            <a:pPr marL="750928" lvl="1" indent="-285750" eaLnBrk="1" hangingPunct="1">
              <a:lnSpc>
                <a:spcPct val="80000"/>
              </a:lnSpc>
              <a:defRPr/>
            </a:pPr>
            <a:r>
              <a:rPr lang="en-US" altLang="en-US" sz="1600" i="1" dirty="0" err="1"/>
              <a:t>Centeral</a:t>
            </a:r>
            <a:r>
              <a:rPr lang="en-US" altLang="en-US" sz="1600" i="1" dirty="0"/>
              <a:t> Network Connection_Fotolia_111399324_Subscription_XL.jpg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8</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dirty="0"/>
              <a:t>Who does WIC serve? To be eligible for WIC there are 4 eligibility criteria: residential, income, categorical,  and nutritional risks.</a:t>
            </a:r>
          </a:p>
          <a:p>
            <a:pPr eaLnBrk="1" hangingPunct="1">
              <a:lnSpc>
                <a:spcPct val="90000"/>
              </a:lnSpc>
              <a:buFontTx/>
              <a:buNone/>
            </a:pPr>
            <a:endParaRPr lang="en-US" altLang="en-US" sz="1700" dirty="0"/>
          </a:p>
          <a:p>
            <a:pPr eaLnBrk="1" hangingPunct="1">
              <a:lnSpc>
                <a:spcPct val="90000"/>
              </a:lnSpc>
              <a:buFontTx/>
              <a:buNone/>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2129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1C2F510A-9F05-49AE-97BF-7BFF5F859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83608" indent="-301261">
              <a:spcBef>
                <a:spcPct val="30000"/>
              </a:spcBef>
              <a:buChar char="•"/>
              <a:defRPr>
                <a:solidFill>
                  <a:schemeClr val="tx1"/>
                </a:solidFill>
                <a:latin typeface="Times New Roman" panose="02020603050405020304" pitchFamily="18" charset="0"/>
              </a:defRPr>
            </a:lvl2pPr>
            <a:lvl3pPr marL="1206688" indent="-240350">
              <a:spcBef>
                <a:spcPct val="30000"/>
              </a:spcBef>
              <a:buChar char="•"/>
              <a:defRPr>
                <a:solidFill>
                  <a:schemeClr val="tx1"/>
                </a:solidFill>
                <a:latin typeface="Times New Roman" panose="02020603050405020304" pitchFamily="18" charset="0"/>
              </a:defRPr>
            </a:lvl3pPr>
            <a:lvl4pPr marL="1689032" indent="-240350">
              <a:spcBef>
                <a:spcPct val="30000"/>
              </a:spcBef>
              <a:buChar char="•"/>
              <a:defRPr sz="1200">
                <a:solidFill>
                  <a:schemeClr val="tx1"/>
                </a:solidFill>
                <a:latin typeface="Arial" panose="020B0604020202020204" pitchFamily="34" charset="0"/>
              </a:defRPr>
            </a:lvl4pPr>
            <a:lvl5pPr marL="2173025" indent="-240350">
              <a:spcBef>
                <a:spcPct val="30000"/>
              </a:spcBef>
              <a:buChar char="•"/>
              <a:defRPr sz="1200">
                <a:solidFill>
                  <a:schemeClr val="tx1"/>
                </a:solidFill>
                <a:latin typeface="Arial" panose="020B0604020202020204" pitchFamily="34" charset="0"/>
              </a:defRPr>
            </a:lvl5pPr>
            <a:lvl6pPr marL="2647140" indent="-240350" eaLnBrk="0" fontAlgn="base" hangingPunct="0">
              <a:spcBef>
                <a:spcPct val="30000"/>
              </a:spcBef>
              <a:spcAft>
                <a:spcPct val="0"/>
              </a:spcAft>
              <a:buChar char="•"/>
              <a:defRPr sz="1200">
                <a:solidFill>
                  <a:schemeClr val="tx1"/>
                </a:solidFill>
                <a:latin typeface="Arial" panose="020B0604020202020204" pitchFamily="34" charset="0"/>
              </a:defRPr>
            </a:lvl6pPr>
            <a:lvl7pPr marL="3121254" indent="-240350" eaLnBrk="0" fontAlgn="base" hangingPunct="0">
              <a:spcBef>
                <a:spcPct val="30000"/>
              </a:spcBef>
              <a:spcAft>
                <a:spcPct val="0"/>
              </a:spcAft>
              <a:buChar char="•"/>
              <a:defRPr sz="1200">
                <a:solidFill>
                  <a:schemeClr val="tx1"/>
                </a:solidFill>
                <a:latin typeface="Arial" panose="020B0604020202020204" pitchFamily="34" charset="0"/>
              </a:defRPr>
            </a:lvl7pPr>
            <a:lvl8pPr marL="3595369" indent="-240350" eaLnBrk="0" fontAlgn="base" hangingPunct="0">
              <a:spcBef>
                <a:spcPct val="30000"/>
              </a:spcBef>
              <a:spcAft>
                <a:spcPct val="0"/>
              </a:spcAft>
              <a:buChar char="•"/>
              <a:defRPr sz="1200">
                <a:solidFill>
                  <a:schemeClr val="tx1"/>
                </a:solidFill>
                <a:latin typeface="Arial" panose="020B0604020202020204" pitchFamily="34" charset="0"/>
              </a:defRPr>
            </a:lvl8pPr>
            <a:lvl9pPr marL="4069483" indent="-24035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D084345-88DE-4E04-9FBB-96CBA4A77C03}" type="slidenum">
              <a:rPr lang="en-US" altLang="en-US">
                <a:latin typeface="Arial" panose="020B0604020202020204" pitchFamily="34" charset="0"/>
              </a:rPr>
              <a:pPr>
                <a:spcBef>
                  <a:spcPct val="0"/>
                </a:spcBef>
                <a:buFontTx/>
                <a:buNone/>
              </a:pPr>
              <a:t>9</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604FAB03-004E-4C6A-B210-33FECDC0A9D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F317246-65FF-4A85-9DCD-C80561D71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700" dirty="0"/>
              <a:t>Categorical requirements: WIC participants must be pregnant/postpartum/breastfeeding woman, an infant, or a child under 5 years old</a:t>
            </a:r>
          </a:p>
          <a:p>
            <a:pPr lvl="1" eaLnBrk="1" hangingPunct="1"/>
            <a:r>
              <a:rPr lang="en-US" altLang="en-US" sz="1700" dirty="0"/>
              <a:t>Residential requirements: Live in North Carolina.</a:t>
            </a:r>
          </a:p>
          <a:p>
            <a:pPr lvl="1" eaLnBrk="1" hangingPunct="1"/>
            <a:r>
              <a:rPr lang="en-US" altLang="en-US" sz="1700" dirty="0"/>
              <a:t>Income requirement: participants must a family income less than 185% of the U.S. Poverty Income Guidelines (which I will show on the next slide). Or be adjunctively eligible via participation in another program such as Medicaid, Work First Families Assistance (TANF), or the NC Food and Nutrition Services (food stamps). So if you are eligible for one of those programs, you automatically meet the income eligibility requirement.  This is what we call adjunctive eligibility. </a:t>
            </a:r>
          </a:p>
          <a:p>
            <a:pPr lvl="1" eaLnBrk="1" hangingPunct="1"/>
            <a:r>
              <a:rPr lang="en-US" altLang="en-US" sz="1700" dirty="0"/>
              <a:t>And then the 4</a:t>
            </a:r>
            <a:r>
              <a:rPr lang="en-US" altLang="en-US" sz="1700" baseline="30000" dirty="0"/>
              <a:t>th</a:t>
            </a:r>
            <a:r>
              <a:rPr lang="en-US" altLang="en-US" sz="1700" dirty="0"/>
              <a:t> eligibility requirement is Nutritional risk: a nutritionist or what we refer to in WIC as CPA-a competent professional authority- determines the nutritional risk of a participant. There are wide range of applicable risk criteria based on the nutrition assessment that the nutritionist completes. Risk </a:t>
            </a:r>
            <a:r>
              <a:rPr lang="en-US" altLang="en-US" sz="1700" dirty="0" err="1"/>
              <a:t>crirteria</a:t>
            </a:r>
            <a:r>
              <a:rPr lang="en-US" altLang="en-US" sz="1700" dirty="0"/>
              <a:t> include risks related to anthropometric like overweight/underweight, biochemical like low </a:t>
            </a:r>
            <a:r>
              <a:rPr lang="en-US" altLang="en-US" sz="1700" dirty="0" err="1"/>
              <a:t>hgb</a:t>
            </a:r>
            <a:r>
              <a:rPr lang="en-US" altLang="en-US" sz="1700" dirty="0"/>
              <a:t> or high lead, medical/clinical such as a medical diagnosis, dietary risks such as inappropriate nutrition practices and eco-social such as food insecurity </a:t>
            </a:r>
          </a:p>
          <a:p>
            <a:pPr eaLnBrk="1" hangingPunct="1"/>
            <a:endParaRPr lang="en-US" altLang="en-US" dirty="0"/>
          </a:p>
          <a:p>
            <a:pPr eaLnBrk="1" hangingPunct="1"/>
            <a:endParaRPr lang="en-US" altLang="en-US" sz="1100" dirty="0"/>
          </a:p>
          <a:p>
            <a:pPr>
              <a:defRPr/>
            </a:pPr>
            <a:r>
              <a:rPr lang="en-US" altLang="en-US" sz="1700" i="1" dirty="0"/>
              <a:t>Image credits: </a:t>
            </a:r>
          </a:p>
          <a:p>
            <a:pPr lvl="1">
              <a:defRPr/>
            </a:pPr>
            <a:r>
              <a:rPr lang="en-US" altLang="en-US" sz="1700" i="1" dirty="0"/>
              <a:t>Confidence-18w USDA Loving </a:t>
            </a:r>
            <a:r>
              <a:rPr lang="en-US" altLang="en-US" sz="1700" i="1" dirty="0" err="1"/>
              <a:t>Care.tif</a:t>
            </a:r>
            <a:endParaRPr lang="en-US" altLang="en-US" sz="1700" i="1" dirty="0"/>
          </a:p>
          <a:p>
            <a:pPr lvl="1">
              <a:defRPr/>
            </a:pPr>
            <a:r>
              <a:rPr lang="en-US" altLang="en-US" sz="1700" i="1" dirty="0"/>
              <a:t>WInfantEatingfromHighChair_Fotolia_42705435_Subscription_XXL.jpg</a:t>
            </a:r>
          </a:p>
          <a:p>
            <a:pPr lvl="1">
              <a:defRPr/>
            </a:pPr>
            <a:r>
              <a:rPr lang="en-US" altLang="en-US" sz="1700" i="1" dirty="0"/>
              <a:t>Pregnant woman eating sandwhich_Fotolia_66538632_Subscription_XXL.jpg</a:t>
            </a:r>
          </a:p>
          <a:p>
            <a:pPr lvl="1">
              <a:defRPr/>
            </a:pPr>
            <a:r>
              <a:rPr lang="en-US" altLang="en-US" sz="1700" i="1" dirty="0"/>
              <a:t>BusyMom18w USDA Loving </a:t>
            </a:r>
            <a:r>
              <a:rPr lang="en-US" altLang="en-US" sz="1700" i="1" dirty="0" err="1"/>
              <a:t>Care.tiif</a:t>
            </a:r>
            <a:endParaRPr lang="en-US" altLang="en-US" sz="1700" i="1" dirty="0"/>
          </a:p>
          <a:p>
            <a:pPr lvl="1">
              <a:defRPr/>
            </a:pPr>
            <a:r>
              <a:rPr lang="en-US" altLang="en-US" sz="1700" i="1" dirty="0"/>
              <a:t>HispanicMom&amp;YoungSon_Fotolia_19118823_Subscription_L.jpg</a:t>
            </a:r>
          </a:p>
          <a:p>
            <a:pPr eaLnBrk="1" hangingPunct="1">
              <a:buFontTx/>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8126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79885F3-38C2-4770-8A15-54785913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8EE2E65-5221-46F8-9BA2-3CCC54C83E2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13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7030A0"/>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34319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2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rgbClr val="00B05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6536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chemeClr val="accent5"/>
                </a:solidFill>
                <a:latin typeface="WIC Gravur Condensed Black" panose="0000050000000000000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146861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0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93774C3-45AD-46AC-AB23-2D4A7BFFC065}"/>
              </a:ext>
            </a:extLst>
          </p:cNvPr>
          <p:cNvGrpSpPr>
            <a:grpSpLocks/>
          </p:cNvGrpSpPr>
          <p:nvPr/>
        </p:nvGrpSpPr>
        <p:grpSpPr bwMode="auto">
          <a:xfrm>
            <a:off x="8656638" y="249238"/>
            <a:ext cx="3535362" cy="6608762"/>
            <a:chOff x="6249771" y="409811"/>
            <a:chExt cx="3808875" cy="7119742"/>
          </a:xfrm>
        </p:grpSpPr>
        <p:sp>
          <p:nvSpPr>
            <p:cNvPr id="5" name="object 5">
              <a:extLst>
                <a:ext uri="{FF2B5EF4-FFF2-40B4-BE49-F238E27FC236}">
                  <a16:creationId xmlns:a16="http://schemas.microsoft.com/office/drawing/2014/main" id="{938791AE-210D-4239-BC77-269BD6CB60EB}"/>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9EDC4558-BA75-4F22-910A-676170A329B9}"/>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138F3FED-6F2D-4821-8B9F-F69849D7811B}"/>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EC112147-51A1-47F8-8CC2-CC3B802F7E4E}"/>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rgbClr val="0070C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2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81AC77-44AB-41E8-95A2-99BC2EDEC1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4E2166-C182-4735-BCCE-6BC2E9D8589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4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1EAF5D6-AB3B-470F-AA9B-00395E0D736E}"/>
              </a:ext>
            </a:extLst>
          </p:cNvPr>
          <p:cNvGrpSpPr>
            <a:grpSpLocks/>
          </p:cNvGrpSpPr>
          <p:nvPr userDrawn="1"/>
        </p:nvGrpSpPr>
        <p:grpSpPr bwMode="auto">
          <a:xfrm>
            <a:off x="5892800" y="3000375"/>
            <a:ext cx="6299200" cy="3886200"/>
            <a:chOff x="4106666" y="1345722"/>
            <a:chExt cx="5952343" cy="6426774"/>
          </a:xfrm>
        </p:grpSpPr>
        <p:sp>
          <p:nvSpPr>
            <p:cNvPr id="5" name="object 3">
              <a:extLst>
                <a:ext uri="{FF2B5EF4-FFF2-40B4-BE49-F238E27FC236}">
                  <a16:creationId xmlns:a16="http://schemas.microsoft.com/office/drawing/2014/main" id="{DFE416F1-4B60-454D-9E74-131B81109B14}"/>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AE59C70B-D076-49A2-9320-28AD904484BB}"/>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A6AA8928-657D-47C6-B5AA-75B6C818F1A8}"/>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9F1B6434-AC88-4455-9E06-61281FE732BA}"/>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C0F57417-9F27-4454-88C3-9D33CBEB2726}"/>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a:t>Click to edit Master title style</a:t>
            </a:r>
            <a:endParaRPr lang="en-US" dirty="0"/>
          </a:p>
        </p:txBody>
      </p:sp>
      <p:sp>
        <p:nvSpPr>
          <p:cNvPr id="3" name="Content Placeholder 2"/>
          <p:cNvSpPr>
            <a:spLocks noGrp="1"/>
          </p:cNvSpPr>
          <p:nvPr>
            <p:ph idx="1"/>
          </p:nvPr>
        </p:nvSpPr>
        <p:spPr>
          <a:xfrm>
            <a:off x="1219200" y="1925523"/>
            <a:ext cx="10515600" cy="4351338"/>
          </a:xfrm>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6092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6D7A57-818A-4B77-941B-810BBC090FC4}"/>
              </a:ext>
            </a:extLst>
          </p:cNvPr>
          <p:cNvGrpSpPr>
            <a:grpSpLocks/>
          </p:cNvGrpSpPr>
          <p:nvPr/>
        </p:nvGrpSpPr>
        <p:grpSpPr bwMode="auto">
          <a:xfrm rot="10800000">
            <a:off x="0" y="0"/>
            <a:ext cx="3535363" cy="6608763"/>
            <a:chOff x="6249771" y="409811"/>
            <a:chExt cx="3808875" cy="7119742"/>
          </a:xfrm>
        </p:grpSpPr>
        <p:sp>
          <p:nvSpPr>
            <p:cNvPr id="5" name="object 5">
              <a:extLst>
                <a:ext uri="{FF2B5EF4-FFF2-40B4-BE49-F238E27FC236}">
                  <a16:creationId xmlns:a16="http://schemas.microsoft.com/office/drawing/2014/main" id="{59E5274F-DF20-4F7F-B4D3-086FEA3915A3}"/>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A382EBAC-AB97-4426-874D-AB6AB39245E1}"/>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69A86EF2-33B3-4BBD-A40B-ED226C68CB81}"/>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8851BEFF-FD7D-4148-8D16-235ED016551C}"/>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969820" y="381000"/>
            <a:ext cx="9354044" cy="1325563"/>
          </a:xfrm>
          <a:prstGeom prst="rect">
            <a:avLst/>
          </a:prstGeom>
        </p:spPr>
        <p:txBody>
          <a:bodyPr/>
          <a:lstStyle>
            <a:lvl1pPr algn="l">
              <a:defRPr>
                <a:solidFill>
                  <a:srgbClr val="7030A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2603157" y="1806022"/>
            <a:ext cx="8750643" cy="4351338"/>
          </a:xfrm>
        </p:spPr>
        <p:txBody>
          <a:bodyPr/>
          <a:lstStyle>
            <a:lvl1pPr algn="l">
              <a:defRPr sz="2800">
                <a:solidFill>
                  <a:schemeClr val="tx1"/>
                </a:solidFill>
              </a:defRPr>
            </a:lvl1pPr>
            <a:lvl2pPr algn="l">
              <a:defRPr sz="2400">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84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DCFE24-31E0-445A-B559-36E509548B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3F13A73-15E7-4CB9-9BCF-28948D88BFCA}"/>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66101" y="457201"/>
            <a:ext cx="9925051" cy="2852737"/>
          </a:xfrm>
          <a:prstGeom prst="rect">
            <a:avLst/>
          </a:prstGeom>
        </p:spPr>
        <p:txBody>
          <a:bodyPr anchor="b">
            <a:noAutofit/>
          </a:bodyPr>
          <a:lstStyle>
            <a:lvl1pPr>
              <a:defRPr sz="6600">
                <a:solidFill>
                  <a:schemeClr val="tx1"/>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4876801" y="3429001"/>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581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FA5CFA8-9E69-4C9B-8EA6-7858A4270044}"/>
              </a:ext>
            </a:extLst>
          </p:cNvPr>
          <p:cNvGrpSpPr>
            <a:grpSpLocks/>
          </p:cNvGrpSpPr>
          <p:nvPr userDrawn="1"/>
        </p:nvGrpSpPr>
        <p:grpSpPr bwMode="auto">
          <a:xfrm>
            <a:off x="4775200" y="2514600"/>
            <a:ext cx="7416800" cy="4343400"/>
            <a:chOff x="4106666" y="1345722"/>
            <a:chExt cx="5952343" cy="6426774"/>
          </a:xfrm>
        </p:grpSpPr>
        <p:sp>
          <p:nvSpPr>
            <p:cNvPr id="5" name="object 3">
              <a:extLst>
                <a:ext uri="{FF2B5EF4-FFF2-40B4-BE49-F238E27FC236}">
                  <a16:creationId xmlns:a16="http://schemas.microsoft.com/office/drawing/2014/main" id="{066EBD0D-A587-4649-B8CD-A70B52E96E9F}"/>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BD6333A8-CBDF-4B7D-9827-7F45D9DEC8A9}"/>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CF900F3B-569C-44E9-ABCE-300377F15E8B}"/>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2E92CDDF-2F63-4B09-9F00-70B8861D6718}"/>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F8CC4BEB-A72D-4F09-8FAB-4FA4207259CB}"/>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4801" y="3392937"/>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304800" y="481868"/>
            <a:ext cx="9347200" cy="2852737"/>
          </a:xfrm>
          <a:prstGeom prst="rect">
            <a:avLst/>
          </a:prstGeom>
        </p:spPr>
        <p:txBody>
          <a:bodyPr anchor="b">
            <a:noAutofit/>
          </a:bodyPr>
          <a:lstStyle>
            <a:lvl1pPr>
              <a:defRPr sz="6600">
                <a:solidFill>
                  <a:schemeClr val="accent3"/>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70234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04230B1-EABB-4328-8B6B-DDC0A6CB29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80B8776-E551-4A4A-BB2C-5222BC618257}"/>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5181600" cy="1325563"/>
          </a:xfrm>
          <a:prstGeom prst="rect">
            <a:avLst/>
          </a:prstGeom>
        </p:spPr>
        <p:txBody>
          <a:bodyPr/>
          <a:lstStyle>
            <a:lvl1pPr>
              <a:defRPr>
                <a:solidFill>
                  <a:schemeClr val="tx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86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3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3F2908-DA52-43FF-9970-16A3F55966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E9BAC7-6BC1-4260-87E0-4A765E92C9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A59E89C7-6632-4BB7-BF25-E1AE7E5B79E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43" r:id="rId9"/>
    <p:sldLayoutId id="2147484744" r:id="rId10"/>
    <p:sldLayoutId id="2147484745" r:id="rId11"/>
    <p:sldLayoutId id="2147484746" r:id="rId12"/>
    <p:sldLayoutId id="2147484747" r:id="rId13"/>
    <p:sldLayoutId id="2147484748" r:id="rId14"/>
  </p:sldLayoutIdLst>
  <p:txStyles>
    <p:titleStyle>
      <a:lvl1pPr algn="l" defTabSz="685800"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hyperlink" Target="https://www.ncdhhs.gov/ncwic/mywic#AmIeligibletoreceiveWIC-3521"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hyperlink" Target="https://www.ncdhhs.gov/divisions/child-and-family-well-being/community-nutrition-services-section/wic/community-partners/health-care-provider-resource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hyperlink" Target="https://www.ncdhhs.gov/media/15968/open" TargetMode="External"/><Relationship Id="rId5" Type="http://schemas.openxmlformats.org/officeDocument/2006/relationships/image" Target="../media/image33.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hyperlink" Target="https://www.ncdhhs.gov/ncfmnp"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8.png"/><Relationship Id="rId4" Type="http://schemas.openxmlformats.org/officeDocument/2006/relationships/hyperlink" Target="https://www.youtube.com/watch?v=YdNWnqZVDsU"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49.png"/><Relationship Id="rId4" Type="http://schemas.openxmlformats.org/officeDocument/2006/relationships/hyperlink" Target="https://www.ncdhhs.gov/ncwic"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ad-3027.pdf"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hyperlink" Target="https://youtu.be/ghPyQAwNHi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emf"/><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A0E275-71C0-45D2-B50C-4AE3DB767C2B}"/>
              </a:ext>
            </a:extLst>
          </p:cNvPr>
          <p:cNvSpPr>
            <a:spLocks noGrp="1" noChangeArrowheads="1"/>
          </p:cNvSpPr>
          <p:nvPr>
            <p:ph type="title"/>
          </p:nvPr>
        </p:nvSpPr>
        <p:spPr>
          <a:xfrm>
            <a:off x="838200" y="365125"/>
            <a:ext cx="10515600" cy="1325563"/>
          </a:xfrm>
        </p:spPr>
        <p:txBody>
          <a:bodyPr/>
          <a:lstStyle/>
          <a:p>
            <a:r>
              <a:rPr lang="en-US" altLang="en-US"/>
              <a:t>Local Agency Outreach Presentation </a:t>
            </a:r>
            <a:br>
              <a:rPr lang="en-US" altLang="en-US"/>
            </a:br>
            <a:r>
              <a:rPr lang="en-US" altLang="en-US"/>
              <a:t>for Partners</a:t>
            </a:r>
          </a:p>
        </p:txBody>
      </p:sp>
      <p:sp>
        <p:nvSpPr>
          <p:cNvPr id="3" name="Text Placeholder 2">
            <a:extLst>
              <a:ext uri="{FF2B5EF4-FFF2-40B4-BE49-F238E27FC236}">
                <a16:creationId xmlns:a16="http://schemas.microsoft.com/office/drawing/2014/main" id="{33B77909-6B72-479A-A6FC-69BFCF2622B8}"/>
              </a:ext>
            </a:extLst>
          </p:cNvPr>
          <p:cNvSpPr>
            <a:spLocks noGrp="1"/>
          </p:cNvSpPr>
          <p:nvPr>
            <p:ph type="body" idx="4294967295"/>
          </p:nvPr>
        </p:nvSpPr>
        <p:spPr>
          <a:xfrm>
            <a:off x="495300" y="1690690"/>
            <a:ext cx="11201400" cy="3871910"/>
          </a:xfrm>
        </p:spPr>
        <p:txBody>
          <a:bodyPr/>
          <a:lstStyle/>
          <a:p>
            <a:pPr>
              <a:defRPr/>
            </a:pPr>
            <a:r>
              <a:rPr lang="en-US" sz="4800" dirty="0">
                <a:solidFill>
                  <a:srgbClr val="002060"/>
                </a:solidFill>
                <a:highlight>
                  <a:srgbClr val="00FF00"/>
                </a:highlight>
              </a:rPr>
              <a:t>INSTRUCTION SLIDE</a:t>
            </a:r>
          </a:p>
          <a:p>
            <a:pPr lvl="1">
              <a:defRPr/>
            </a:pPr>
            <a:r>
              <a:rPr lang="en-US" sz="4200" dirty="0">
                <a:solidFill>
                  <a:srgbClr val="002060"/>
                </a:solidFill>
                <a:highlight>
                  <a:srgbClr val="00FF00"/>
                </a:highlight>
              </a:rPr>
              <a:t>See NOTES</a:t>
            </a:r>
          </a:p>
          <a:p>
            <a:pPr>
              <a:defRPr/>
            </a:pPr>
            <a:endParaRPr lang="en-US" sz="4800" dirty="0">
              <a:solidFill>
                <a:srgbClr val="002060"/>
              </a:solidFill>
              <a:highlight>
                <a:srgbClr val="00FF00"/>
              </a:highlight>
            </a:endParaRPr>
          </a:p>
          <a:p>
            <a:pPr>
              <a:defRPr/>
            </a:pPr>
            <a:r>
              <a:rPr lang="en-US" sz="4800" dirty="0">
                <a:solidFill>
                  <a:srgbClr val="002060"/>
                </a:solidFill>
                <a:highlight>
                  <a:srgbClr val="00FF00"/>
                </a:highlight>
              </a:rPr>
              <a:t>TIPS FOR DEVELOPING PRESENTATIONS</a:t>
            </a:r>
          </a:p>
          <a:p>
            <a:pPr>
              <a:defRPr/>
            </a:pPr>
            <a:endParaRPr lang="en-US" dirty="0">
              <a:solidFill>
                <a:srgbClr val="002060"/>
              </a:solidFill>
              <a:highlight>
                <a:srgbClr val="00FF00"/>
              </a:highlight>
            </a:endParaRPr>
          </a:p>
          <a:p>
            <a:pPr>
              <a:defRPr/>
            </a:pPr>
            <a:r>
              <a:rPr lang="en-US" sz="4000" dirty="0">
                <a:solidFill>
                  <a:srgbClr val="002060"/>
                </a:solidFill>
                <a:highlight>
                  <a:srgbClr val="00FF00"/>
                </a:highlight>
              </a:rPr>
              <a:t>**</a:t>
            </a:r>
            <a:r>
              <a:rPr lang="en-US" sz="5400" u="sng" dirty="0">
                <a:solidFill>
                  <a:srgbClr val="002060"/>
                </a:solidFill>
                <a:highlight>
                  <a:srgbClr val="00FF00"/>
                </a:highlight>
              </a:rPr>
              <a:t>OMIT</a:t>
            </a:r>
            <a:r>
              <a:rPr lang="en-US" sz="4000" u="sng" dirty="0">
                <a:solidFill>
                  <a:srgbClr val="002060"/>
                </a:solidFill>
                <a:highlight>
                  <a:srgbClr val="00FF00"/>
                </a:highlight>
              </a:rPr>
              <a:t> </a:t>
            </a:r>
            <a:r>
              <a:rPr lang="en-US" sz="6000" u="sng" dirty="0">
                <a:solidFill>
                  <a:srgbClr val="002060"/>
                </a:solidFill>
                <a:highlight>
                  <a:srgbClr val="00FF00"/>
                </a:highlight>
              </a:rPr>
              <a:t>SLIDE</a:t>
            </a:r>
            <a:r>
              <a:rPr lang="en-US" sz="4000" u="sng" dirty="0">
                <a:solidFill>
                  <a:srgbClr val="002060"/>
                </a:solidFill>
                <a:highlight>
                  <a:srgbClr val="00FF00"/>
                </a:highlight>
              </a:rPr>
              <a:t> </a:t>
            </a:r>
            <a:r>
              <a:rPr lang="en-US" sz="4000" dirty="0">
                <a:solidFill>
                  <a:srgbClr val="002060"/>
                </a:solidFill>
                <a:highlight>
                  <a:srgbClr val="00FF00"/>
                </a:highlight>
              </a:rPr>
              <a:t>BEFORE PRESENTING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836CF9E8-52DD-478C-953D-A90CC3CED6DC}"/>
              </a:ext>
            </a:extLst>
          </p:cNvPr>
          <p:cNvSpPr>
            <a:spLocks noGrp="1" noChangeArrowheads="1"/>
          </p:cNvSpPr>
          <p:nvPr>
            <p:ph type="title"/>
          </p:nvPr>
        </p:nvSpPr>
        <p:spPr>
          <a:xfrm>
            <a:off x="457200" y="-274638"/>
            <a:ext cx="11430000" cy="1600201"/>
          </a:xfrm>
        </p:spPr>
        <p:txBody>
          <a:bodyPr/>
          <a:lstStyle/>
          <a:p>
            <a:pPr algn="ctr" eaLnBrk="1" hangingPunct="1">
              <a:defRPr/>
            </a:pPr>
            <a:r>
              <a:rPr lang="en-US" altLang="en-US" sz="5400" dirty="0">
                <a:solidFill>
                  <a:schemeClr val="accent3"/>
                </a:solidFill>
              </a:rPr>
              <a:t>NC WIC Program Income Guidelines</a:t>
            </a:r>
          </a:p>
        </p:txBody>
      </p:sp>
      <p:sp>
        <p:nvSpPr>
          <p:cNvPr id="59395" name="Rectangle 3">
            <a:extLst>
              <a:ext uri="{FF2B5EF4-FFF2-40B4-BE49-F238E27FC236}">
                <a16:creationId xmlns:a16="http://schemas.microsoft.com/office/drawing/2014/main" id="{6F1A68AA-11AB-4929-8F88-640898F1A7F1}"/>
              </a:ext>
            </a:extLst>
          </p:cNvPr>
          <p:cNvSpPr>
            <a:spLocks noGrp="1" noChangeArrowheads="1"/>
          </p:cNvSpPr>
          <p:nvPr>
            <p:ph type="body" sz="half" idx="2"/>
          </p:nvPr>
        </p:nvSpPr>
        <p:spPr>
          <a:xfrm>
            <a:off x="2895600" y="1077913"/>
            <a:ext cx="6076950" cy="1219200"/>
          </a:xfrm>
        </p:spPr>
        <p:txBody>
          <a:bodyPr rtlCol="0">
            <a:normAutofit/>
          </a:bodyPr>
          <a:lstStyle/>
          <a:p>
            <a:pPr marL="342900" indent="-342900" algn="ctr" eaLnBrk="1" fontAlgn="auto" hangingPunct="1">
              <a:spcAft>
                <a:spcPts val="0"/>
              </a:spcAft>
              <a:buFont typeface="Arial" panose="020B0604020202020204" pitchFamily="34" charset="0"/>
              <a:buChar char="•"/>
              <a:defRPr/>
            </a:pPr>
            <a:endParaRPr lang="en-US" altLang="en-US" dirty="0"/>
          </a:p>
          <a:p>
            <a:pPr algn="ctr" eaLnBrk="1" fontAlgn="auto" hangingPunct="1">
              <a:spcAft>
                <a:spcPts val="0"/>
              </a:spcAft>
              <a:defRPr/>
            </a:pPr>
            <a:r>
              <a:rPr lang="en-US" altLang="en-US" sz="3200" b="1" dirty="0">
                <a:solidFill>
                  <a:schemeClr val="accent4"/>
                </a:solidFill>
              </a:rPr>
              <a:t>Effective June 1, 2024</a:t>
            </a:r>
          </a:p>
        </p:txBody>
      </p:sp>
      <p:graphicFrame>
        <p:nvGraphicFramePr>
          <p:cNvPr id="6" name="Group 67">
            <a:extLst>
              <a:ext uri="{FF2B5EF4-FFF2-40B4-BE49-F238E27FC236}">
                <a16:creationId xmlns:a16="http://schemas.microsoft.com/office/drawing/2014/main" id="{B0859F3A-BF8B-431A-B958-7F2E48C4B795}"/>
              </a:ext>
            </a:extLst>
          </p:cNvPr>
          <p:cNvGraphicFramePr>
            <a:graphicFrameLocks noGrp="1"/>
          </p:cNvGraphicFramePr>
          <p:nvPr>
            <p:extLst>
              <p:ext uri="{D42A27DB-BD31-4B8C-83A1-F6EECF244321}">
                <p14:modId xmlns:p14="http://schemas.microsoft.com/office/powerpoint/2010/main" val="3065090657"/>
              </p:ext>
            </p:extLst>
          </p:nvPr>
        </p:nvGraphicFramePr>
        <p:xfrm>
          <a:off x="1295400" y="2368550"/>
          <a:ext cx="9677400" cy="3503615"/>
        </p:xfrm>
        <a:graphic>
          <a:graphicData uri="http://schemas.openxmlformats.org/drawingml/2006/table">
            <a:tbl>
              <a:tblPr/>
              <a:tblGrid>
                <a:gridCol w="24193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19350">
                  <a:extLst>
                    <a:ext uri="{9D8B030D-6E8A-4147-A177-3AD203B41FA5}">
                      <a16:colId xmlns:a16="http://schemas.microsoft.com/office/drawing/2014/main" val="20003"/>
                    </a:ext>
                  </a:extLst>
                </a:gridCol>
              </a:tblGrid>
              <a:tr h="4629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Number of People</a:t>
                      </a:r>
                      <a:br>
                        <a:rPr kumimoji="0" lang="en-US" sz="2400" b="1" i="0" u="none" strike="noStrike" cap="none" normalizeH="0" baseline="0" dirty="0">
                          <a:ln>
                            <a:noFill/>
                          </a:ln>
                          <a:solidFill>
                            <a:schemeClr val="tx1"/>
                          </a:solidFill>
                          <a:effectLst/>
                          <a:latin typeface="Arial" charset="0"/>
                        </a:rPr>
                      </a:br>
                      <a:r>
                        <a:rPr kumimoji="0" lang="en-US" sz="2400" b="1" i="0" u="none" strike="noStrike" cap="none" normalizeH="0" baseline="0" dirty="0">
                          <a:ln>
                            <a:noFill/>
                          </a:ln>
                          <a:solidFill>
                            <a:schemeClr val="tx1"/>
                          </a:solidFill>
                          <a:effectLst/>
                          <a:latin typeface="Arial" charset="0"/>
                        </a:rPr>
                        <a:t>In Household</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Gross Household Income</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2587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Annual</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Monthly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Weekly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$27,861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$2,322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$536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$37,814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$3,152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$728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$47,767</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$3,981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$919</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$57,720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$4,810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$1,110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$67,673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$5,640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$1,302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CF09B43C-31CC-DB73-804D-115B49C2FE9E}"/>
              </a:ext>
            </a:extLst>
          </p:cNvPr>
          <p:cNvSpPr txBox="1"/>
          <p:nvPr/>
        </p:nvSpPr>
        <p:spPr>
          <a:xfrm>
            <a:off x="4191000" y="6172200"/>
            <a:ext cx="7467600" cy="369332"/>
          </a:xfrm>
          <a:prstGeom prst="rect">
            <a:avLst/>
          </a:prstGeom>
          <a:noFill/>
        </p:spPr>
        <p:txBody>
          <a:bodyPr wrap="square">
            <a:spAutoFit/>
          </a:bodyPr>
          <a:lstStyle/>
          <a:p>
            <a:r>
              <a:rPr lang="en-US" dirty="0">
                <a:solidFill>
                  <a:schemeClr val="accent3"/>
                </a:solidFill>
                <a:hlinkClick r:id="rId4">
                  <a:extLst>
                    <a:ext uri="{A12FA001-AC4F-418D-AE19-62706E023703}">
                      <ahyp:hlinkClr xmlns:ahyp="http://schemas.microsoft.com/office/drawing/2018/hyperlinkcolor" val="tx"/>
                    </a:ext>
                  </a:extLst>
                </a:hlinkClick>
              </a:rPr>
              <a:t>https://www.ncdhhs.gov/ncwic/mywic#AmIeligibletoreceiveWIC-3521</a:t>
            </a:r>
            <a:r>
              <a:rPr lang="en-US" dirty="0">
                <a:solidFill>
                  <a:schemeClr val="accent3"/>
                </a:solidFill>
              </a:rPr>
              <a:t>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8A46E427-448E-4F89-B75A-C4E5EBC4C234}"/>
              </a:ext>
            </a:extLst>
          </p:cNvPr>
          <p:cNvSpPr>
            <a:spLocks noGrp="1" noChangeArrowheads="1"/>
          </p:cNvSpPr>
          <p:nvPr>
            <p:ph type="title"/>
          </p:nvPr>
        </p:nvSpPr>
        <p:spPr>
          <a:xfrm>
            <a:off x="228600" y="-114300"/>
            <a:ext cx="6934200" cy="1600200"/>
          </a:xfrm>
        </p:spPr>
        <p:txBody>
          <a:bodyPr/>
          <a:lstStyle/>
          <a:p>
            <a:pPr>
              <a:defRPr/>
            </a:pPr>
            <a:r>
              <a:rPr lang="en-US" altLang="en-US" sz="5400" dirty="0">
                <a:solidFill>
                  <a:schemeClr val="accent3"/>
                </a:solidFill>
              </a:rPr>
              <a:t>Citizenship Status</a:t>
            </a:r>
          </a:p>
        </p:txBody>
      </p:sp>
      <p:pic>
        <p:nvPicPr>
          <p:cNvPr id="30723" name="Content Placeholder 9" descr="A picture containing animal, reptile, dinosaur&#10;&#10;Description generated with very high confidence">
            <a:extLst>
              <a:ext uri="{FF2B5EF4-FFF2-40B4-BE49-F238E27FC236}">
                <a16:creationId xmlns:a16="http://schemas.microsoft.com/office/drawing/2014/main" id="{42844EC5-A21D-42BE-B716-8288BA1A1D02}"/>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580188" y="685800"/>
            <a:ext cx="4164012" cy="5562600"/>
          </a:xfrm>
        </p:spPr>
      </p:pic>
      <p:sp>
        <p:nvSpPr>
          <p:cNvPr id="79876" name="Text Placeholder 5">
            <a:extLst>
              <a:ext uri="{FF2B5EF4-FFF2-40B4-BE49-F238E27FC236}">
                <a16:creationId xmlns:a16="http://schemas.microsoft.com/office/drawing/2014/main" id="{2ED19F71-0022-4C25-B4E8-5FA331D1D17A}"/>
              </a:ext>
            </a:extLst>
          </p:cNvPr>
          <p:cNvSpPr>
            <a:spLocks noGrp="1" noChangeArrowheads="1"/>
          </p:cNvSpPr>
          <p:nvPr>
            <p:ph type="body" sz="half" idx="2"/>
          </p:nvPr>
        </p:nvSpPr>
        <p:spPr>
          <a:xfrm>
            <a:off x="533400" y="1752600"/>
            <a:ext cx="5256213" cy="3811588"/>
          </a:xfrm>
        </p:spPr>
        <p:txBody>
          <a:bodyPr/>
          <a:lstStyle/>
          <a:p>
            <a:pPr marL="457200" indent="-457200">
              <a:buFont typeface="Arial" panose="020B0604020202020204" pitchFamily="34" charset="0"/>
              <a:buChar char="•"/>
              <a:defRPr/>
            </a:pPr>
            <a:r>
              <a:rPr lang="en-US" altLang="en-US" dirty="0">
                <a:solidFill>
                  <a:schemeClr val="tx1"/>
                </a:solidFill>
              </a:rPr>
              <a:t>Citizenship is not required to receive WIC services.</a:t>
            </a:r>
          </a:p>
          <a:p>
            <a:pPr>
              <a:defRPr/>
            </a:pPr>
            <a:endParaRPr lang="en-US" altLang="en-US" dirty="0">
              <a:solidFill>
                <a:schemeClr val="tx1"/>
              </a:solidFill>
            </a:endParaRPr>
          </a:p>
          <a:p>
            <a:pPr marL="457200" indent="-457200">
              <a:buFont typeface="Arial" panose="020B0604020202020204" pitchFamily="34" charset="0"/>
              <a:buChar char="•"/>
              <a:defRPr/>
            </a:pPr>
            <a:r>
              <a:rPr lang="en-US" altLang="en-US" dirty="0">
                <a:solidFill>
                  <a:schemeClr val="tx1"/>
                </a:solidFill>
              </a:rPr>
              <a:t>WIC participation will not impact a participant’s ability to receive other services or to attain citizenship.</a:t>
            </a:r>
          </a:p>
          <a:p>
            <a:pPr>
              <a:defRPr/>
            </a:pPr>
            <a:endParaRPr lang="en-US" altLang="en-US" b="1"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56CAE5F9-87C2-4FD9-9CE0-6A083465014D}"/>
              </a:ext>
            </a:extLst>
          </p:cNvPr>
          <p:cNvSpPr>
            <a:spLocks noGrp="1" noChangeArrowheads="1"/>
          </p:cNvSpPr>
          <p:nvPr>
            <p:ph type="title"/>
          </p:nvPr>
        </p:nvSpPr>
        <p:spPr>
          <a:xfrm>
            <a:off x="304800" y="319088"/>
            <a:ext cx="11049000" cy="1325562"/>
          </a:xfrm>
        </p:spPr>
        <p:txBody>
          <a:bodyPr/>
          <a:lstStyle/>
          <a:p>
            <a:pPr eaLnBrk="1" hangingPunct="1">
              <a:defRPr/>
            </a:pPr>
            <a:r>
              <a:rPr lang="en-US" altLang="en-US" sz="5400" dirty="0">
                <a:solidFill>
                  <a:schemeClr val="accent3"/>
                </a:solidFill>
              </a:rPr>
              <a:t>What happens at a WIC appointment?</a:t>
            </a:r>
          </a:p>
        </p:txBody>
      </p:sp>
      <p:sp>
        <p:nvSpPr>
          <p:cNvPr id="32771" name="Rectangle 3">
            <a:extLst>
              <a:ext uri="{FF2B5EF4-FFF2-40B4-BE49-F238E27FC236}">
                <a16:creationId xmlns:a16="http://schemas.microsoft.com/office/drawing/2014/main" id="{30983FB8-288A-4277-8AAA-F1A7794F752E}"/>
              </a:ext>
            </a:extLst>
          </p:cNvPr>
          <p:cNvSpPr>
            <a:spLocks noGrp="1" noChangeArrowheads="1"/>
          </p:cNvSpPr>
          <p:nvPr>
            <p:ph idx="1"/>
          </p:nvPr>
        </p:nvSpPr>
        <p:spPr>
          <a:xfrm>
            <a:off x="6537325" y="1590675"/>
            <a:ext cx="5383213" cy="4352925"/>
          </a:xfrm>
        </p:spPr>
        <p:txBody>
          <a:bodyPr/>
          <a:lstStyle/>
          <a:p>
            <a:pPr eaLnBrk="1" hangingPunct="1"/>
            <a:r>
              <a:rPr lang="en-US" altLang="en-US" dirty="0"/>
              <a:t>Identification</a:t>
            </a:r>
          </a:p>
          <a:p>
            <a:pPr eaLnBrk="1" hangingPunct="1"/>
            <a:r>
              <a:rPr lang="en-US" altLang="en-US" dirty="0"/>
              <a:t>Proof of Residence</a:t>
            </a:r>
          </a:p>
          <a:p>
            <a:pPr eaLnBrk="1" hangingPunct="1"/>
            <a:r>
              <a:rPr lang="en-US" altLang="en-US" dirty="0"/>
              <a:t>Proof of Income </a:t>
            </a:r>
          </a:p>
          <a:p>
            <a:pPr eaLnBrk="1" hangingPunct="1"/>
            <a:r>
              <a:rPr lang="en-US" altLang="en-US" dirty="0"/>
              <a:t>Height/Weight/Hgb check</a:t>
            </a:r>
          </a:p>
          <a:p>
            <a:pPr eaLnBrk="1" hangingPunct="1"/>
            <a:r>
              <a:rPr lang="en-US" altLang="en-US" dirty="0"/>
              <a:t>Nutrition Assessment</a:t>
            </a:r>
          </a:p>
          <a:p>
            <a:pPr eaLnBrk="1" hangingPunct="1"/>
            <a:r>
              <a:rPr lang="en-US" altLang="en-US" dirty="0"/>
              <a:t>Nutrition Care Plan: </a:t>
            </a:r>
          </a:p>
          <a:p>
            <a:pPr lvl="1" eaLnBrk="1" hangingPunct="1"/>
            <a:r>
              <a:rPr lang="en-US" altLang="en-US" dirty="0"/>
              <a:t>Goals</a:t>
            </a:r>
          </a:p>
          <a:p>
            <a:pPr lvl="1" eaLnBrk="1" hangingPunct="1"/>
            <a:r>
              <a:rPr lang="en-US" altLang="en-US" dirty="0"/>
              <a:t>Nutrition education</a:t>
            </a:r>
          </a:p>
          <a:p>
            <a:pPr lvl="1" eaLnBrk="1" hangingPunct="1"/>
            <a:r>
              <a:rPr lang="en-US" altLang="en-US" dirty="0"/>
              <a:t>Food Prescription for appropriate food package</a:t>
            </a:r>
          </a:p>
          <a:p>
            <a:pPr lvl="1" eaLnBrk="1" hangingPunct="1"/>
            <a:r>
              <a:rPr lang="en-US" altLang="en-US" dirty="0"/>
              <a:t>Referrals</a:t>
            </a:r>
          </a:p>
        </p:txBody>
      </p:sp>
      <p:pic>
        <p:nvPicPr>
          <p:cNvPr id="32772" name="Picture 2">
            <a:extLst>
              <a:ext uri="{FF2B5EF4-FFF2-40B4-BE49-F238E27FC236}">
                <a16:creationId xmlns:a16="http://schemas.microsoft.com/office/drawing/2014/main" id="{7E6603DD-75A9-4F3F-AAAA-6ADAE86B13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76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914400" y="369135"/>
            <a:ext cx="10115550" cy="1325562"/>
          </a:xfrm>
        </p:spPr>
        <p:txBody>
          <a:bodyPr/>
          <a:lstStyle/>
          <a:p>
            <a:pPr eaLnBrk="1" hangingPunct="1">
              <a:defRPr/>
            </a:pPr>
            <a:r>
              <a:rPr lang="en-US" altLang="en-US" sz="5400" dirty="0">
                <a:solidFill>
                  <a:schemeClr val="accent3"/>
                </a:solidFill>
              </a:rPr>
              <a:t>Healthy Foods – Food Prescriptions</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1670111"/>
            <a:ext cx="2086848" cy="17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1015F4F-29F0-4C7C-953F-D3E0C71496DD}"/>
              </a:ext>
            </a:extLst>
          </p:cNvPr>
          <p:cNvSpPr txBox="1"/>
          <p:nvPr/>
        </p:nvSpPr>
        <p:spPr>
          <a:xfrm>
            <a:off x="3733800" y="1447800"/>
            <a:ext cx="7772400" cy="4985980"/>
          </a:xfrm>
          <a:prstGeom prst="rect">
            <a:avLst/>
          </a:prstGeom>
          <a:noFill/>
        </p:spPr>
        <p:txBody>
          <a:bodyPr wrap="square" rtlCol="0">
            <a:spAutoFit/>
          </a:bodyPr>
          <a:lstStyle/>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Monthly food benefits are issued to an electronic benefit account. An eWIC card is issued to participants to purchase healthy foods at the grocery store</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Each participant is prescribed a tailored food package by a nutritionist or Competent Professional Authority (CPA) that helps meet the specific nutrition needs of WIC population</a:t>
            </a:r>
          </a:p>
          <a:p>
            <a:pPr marL="742950" lvl="1" indent="-285750" eaLnBrk="1" hangingPunct="1">
              <a:buFont typeface="Arial" panose="020B0604020202020204" pitchFamily="34" charset="0"/>
              <a:buChar char="•"/>
              <a:defRPr/>
            </a:pPr>
            <a:endParaRPr lang="en-US" altLang="en-US" sz="2000" dirty="0">
              <a:latin typeface="Verdana" panose="020B0604030504040204" pitchFamily="34" charset="0"/>
              <a:ea typeface="Verdana" panose="020B0604030504040204" pitchFamily="34" charset="0"/>
            </a:endParaRPr>
          </a:p>
          <a:p>
            <a:pPr marL="742950" lvl="1" indent="-285750" eaLnBrk="1" hangingPunct="1">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Key nutrients in food package: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Fiber</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Low in fat and sugar, </a:t>
            </a:r>
          </a:p>
          <a:p>
            <a:pPr marL="2571750" lvl="5" indent="-285750">
              <a:buFont typeface="Arial" panose="020B0604020202020204" pitchFamily="34" charset="0"/>
              <a:buChar char="•"/>
              <a:defRPr/>
            </a:pPr>
            <a:r>
              <a:rPr lang="en-US" altLang="en-US" sz="2000" dirty="0">
                <a:latin typeface="Verdana" panose="020B0604030504040204" pitchFamily="34" charset="0"/>
                <a:ea typeface="Verdana" panose="020B0604030504040204" pitchFamily="34" charset="0"/>
              </a:rPr>
              <a:t>Good sources of iron, vitamins A, C, D, folate, calcium and more!</a:t>
            </a:r>
          </a:p>
          <a:p>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533400" y="533400"/>
            <a:ext cx="9223640" cy="1374775"/>
          </a:xfrm>
        </p:spPr>
        <p:txBody>
          <a:bodyPr/>
          <a:lstStyle/>
          <a:p>
            <a:pPr eaLnBrk="1" hangingPunct="1">
              <a:defRPr/>
            </a:pPr>
            <a:r>
              <a:rPr lang="en-US" altLang="en-US" sz="5400" dirty="0">
                <a:solidFill>
                  <a:schemeClr val="accent3"/>
                </a:solidFill>
              </a:rPr>
              <a:t>Healthy Foods: </a:t>
            </a:r>
            <a:br>
              <a:rPr lang="en-US" altLang="en-US" sz="5400" dirty="0">
                <a:solidFill>
                  <a:schemeClr val="accent3"/>
                </a:solidFill>
              </a:rPr>
            </a:br>
            <a:r>
              <a:rPr lang="en-US" altLang="en-US" sz="4000" dirty="0">
                <a:solidFill>
                  <a:schemeClr val="accent3"/>
                </a:solidFill>
              </a:rPr>
              <a:t>Food Prescriptions for Women and Children </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4400" y="3733443"/>
            <a:ext cx="3489591" cy="29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4FB997-8AA3-4428-99AC-97701BBC61B7}"/>
              </a:ext>
            </a:extLst>
          </p:cNvPr>
          <p:cNvSpPr txBox="1"/>
          <p:nvPr/>
        </p:nvSpPr>
        <p:spPr>
          <a:xfrm>
            <a:off x="5257800" y="2059690"/>
            <a:ext cx="3886200" cy="3683060"/>
          </a:xfrm>
          <a:prstGeom prst="rect">
            <a:avLst/>
          </a:prstGeom>
          <a:noFill/>
        </p:spPr>
        <p:txBody>
          <a:bodyPr wrap="square">
            <a:sp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Milk (Whole, 1% or Skim) </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Breakfast Cereal</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100% Juice</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Choice of Whole Grains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Eggs</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Beans, Peas, or Lentils  </a:t>
            </a:r>
          </a:p>
          <a:p>
            <a:pPr marR="0" lvl="0" defTabSz="685800" rtl="0" eaLnBrk="0" fontAlgn="base" latinLnBrk="0" hangingPunct="0">
              <a:lnSpc>
                <a:spcPct val="90000"/>
              </a:lnSpc>
              <a:spcBef>
                <a:spcPts val="750"/>
              </a:spcBef>
              <a:spcAft>
                <a:spcPct val="0"/>
              </a:spcAft>
              <a:buClrTx/>
              <a:buSzTx/>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(and/or)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Peanut Butter</a:t>
            </a: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Fruits and Vegetables (CVB) </a:t>
            </a:r>
          </a:p>
        </p:txBody>
      </p:sp>
    </p:spTree>
    <p:custDataLst>
      <p:tags r:id="rId1"/>
    </p:custDataLst>
    <p:extLst>
      <p:ext uri="{BB962C8B-B14F-4D97-AF65-F5344CB8AC3E}">
        <p14:creationId xmlns:p14="http://schemas.microsoft.com/office/powerpoint/2010/main" val="300023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457200" y="1371600"/>
            <a:ext cx="8229600" cy="1143000"/>
          </a:xfrm>
        </p:spPr>
        <p:txBody>
          <a:bodyPr/>
          <a:lstStyle/>
          <a:p>
            <a:pPr eaLnBrk="1" hangingPunct="1">
              <a:defRPr/>
            </a:pPr>
            <a:r>
              <a:rPr lang="en-US" altLang="en-US" sz="4000" dirty="0"/>
              <a:t>Food Prescription for Fully </a:t>
            </a:r>
            <a:br>
              <a:rPr lang="en-US" altLang="en-US" sz="4000" dirty="0"/>
            </a:br>
            <a:r>
              <a:rPr lang="en-US" altLang="en-US" sz="4000" dirty="0"/>
              <a:t>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971800"/>
            <a:ext cx="7696200" cy="3416320"/>
          </a:xfrm>
          <a:prstGeom prst="rect">
            <a:avLst/>
          </a:prstGeom>
          <a:noFill/>
        </p:spPr>
        <p:txBody>
          <a:bodyPr numCol="2">
            <a:spAutoFit/>
          </a:bodyPr>
          <a:lstStyle/>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2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2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2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2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
        <p:nvSpPr>
          <p:cNvPr id="5" name="AutoShape 2">
            <a:extLst>
              <a:ext uri="{FF2B5EF4-FFF2-40B4-BE49-F238E27FC236}">
                <a16:creationId xmlns:a16="http://schemas.microsoft.com/office/drawing/2014/main" id="{AFB08DE1-9C7B-42AD-B0F9-B3E85536E952}"/>
              </a:ext>
            </a:extLst>
          </p:cNvPr>
          <p:cNvSpPr txBox="1">
            <a:spLocks noChangeArrowheads="1"/>
          </p:cNvSpPr>
          <p:nvPr/>
        </p:nvSpPr>
        <p:spPr bwMode="auto">
          <a:xfrm>
            <a:off x="457200" y="381000"/>
            <a:ext cx="586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400" b="0" i="0" u="none" kern="1200">
                <a:solidFill>
                  <a:schemeClr val="accent3"/>
                </a:solidFill>
                <a:latin typeface="WIC Gravur Condensed Black" panose="00000500000000000000"/>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US" altLang="en-US" sz="5400" dirty="0"/>
              <a:t>Healthy Foods: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AA9836-51C1-49D8-BDCE-C4137B7A3BB0}"/>
              </a:ext>
            </a:extLst>
          </p:cNvPr>
          <p:cNvSpPr>
            <a:spLocks noGrp="1" noChangeArrowheads="1"/>
          </p:cNvSpPr>
          <p:nvPr>
            <p:ph type="title"/>
          </p:nvPr>
        </p:nvSpPr>
        <p:spPr>
          <a:xfrm>
            <a:off x="381000" y="304800"/>
            <a:ext cx="10515600" cy="1325563"/>
          </a:xfrm>
        </p:spPr>
        <p:txBody>
          <a:bodyPr/>
          <a:lstStyle/>
          <a:p>
            <a:pPr>
              <a:defRPr/>
            </a:pPr>
            <a:r>
              <a:rPr lang="en-US" altLang="en-US" sz="5400" dirty="0">
                <a:solidFill>
                  <a:schemeClr val="accent3"/>
                </a:solidFill>
              </a:rPr>
              <a:t>Children (1-5 years old)</a:t>
            </a:r>
          </a:p>
        </p:txBody>
      </p:sp>
      <p:sp>
        <p:nvSpPr>
          <p:cNvPr id="36867" name="Content Placeholder 6">
            <a:extLst>
              <a:ext uri="{FF2B5EF4-FFF2-40B4-BE49-F238E27FC236}">
                <a16:creationId xmlns:a16="http://schemas.microsoft.com/office/drawing/2014/main" id="{87AA9C55-D5B7-4AA3-9FF5-40484F7EF85D}"/>
              </a:ext>
            </a:extLst>
          </p:cNvPr>
          <p:cNvSpPr>
            <a:spLocks noGrp="1" noChangeArrowheads="1"/>
          </p:cNvSpPr>
          <p:nvPr>
            <p:ph idx="1"/>
          </p:nvPr>
        </p:nvSpPr>
        <p:spPr>
          <a:xfrm>
            <a:off x="1600200" y="1630363"/>
            <a:ext cx="6705600" cy="4694237"/>
          </a:xfrm>
        </p:spPr>
        <p:txBody>
          <a:bodyPr/>
          <a:lstStyle/>
          <a:p>
            <a:pPr>
              <a:defRPr/>
            </a:pPr>
            <a:r>
              <a:rPr lang="en-US" altLang="en-US" dirty="0"/>
              <a:t>Whole or 1%/Skim Milk </a:t>
            </a:r>
          </a:p>
          <a:p>
            <a:pPr>
              <a:defRPr/>
            </a:pPr>
            <a:r>
              <a:rPr lang="en-US" altLang="en-US" dirty="0"/>
              <a:t>Breakfast Cereal</a:t>
            </a:r>
          </a:p>
          <a:p>
            <a:pPr>
              <a:defRPr/>
            </a:pPr>
            <a:r>
              <a:rPr lang="en-US" altLang="en-US" dirty="0"/>
              <a:t>100% Juice</a:t>
            </a:r>
          </a:p>
          <a:p>
            <a:pPr>
              <a:defRPr/>
            </a:pPr>
            <a:r>
              <a:rPr lang="en-US" altLang="en-US" dirty="0"/>
              <a:t>Choice of Whole Grains</a:t>
            </a:r>
          </a:p>
          <a:p>
            <a:pPr>
              <a:defRPr/>
            </a:pPr>
            <a:r>
              <a:rPr lang="en-US" altLang="en-US" dirty="0"/>
              <a:t>Eggs</a:t>
            </a:r>
          </a:p>
          <a:p>
            <a:pPr>
              <a:defRPr/>
            </a:pPr>
            <a:r>
              <a:rPr lang="en-US" altLang="en-US" dirty="0"/>
              <a:t>Beans, Peas, or Lentils </a:t>
            </a:r>
            <a:r>
              <a:rPr lang="en-US" altLang="en-US" b="1" dirty="0">
                <a:solidFill>
                  <a:schemeClr val="accent1">
                    <a:lumMod val="75000"/>
                  </a:schemeClr>
                </a:solidFill>
              </a:rPr>
              <a:t>OR</a:t>
            </a:r>
            <a:r>
              <a:rPr lang="en-US" altLang="en-US" dirty="0"/>
              <a:t> Peanut Butter</a:t>
            </a:r>
          </a:p>
          <a:p>
            <a:pPr>
              <a:defRPr/>
            </a:pPr>
            <a:r>
              <a:rPr lang="en-US" altLang="en-US" dirty="0"/>
              <a:t>Fruits and Vegetables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9A2FCACF-F116-4237-A53A-B9AFA519A916}"/>
              </a:ext>
            </a:extLst>
          </p:cNvPr>
          <p:cNvSpPr>
            <a:spLocks noGrp="1" noChangeArrowheads="1"/>
          </p:cNvSpPr>
          <p:nvPr>
            <p:ph type="title"/>
          </p:nvPr>
        </p:nvSpPr>
        <p:spPr>
          <a:xfrm>
            <a:off x="228600" y="685800"/>
            <a:ext cx="7086600" cy="1325563"/>
          </a:xfrm>
        </p:spPr>
        <p:txBody>
          <a:bodyPr/>
          <a:lstStyle/>
          <a:p>
            <a:pPr eaLnBrk="1" hangingPunct="1">
              <a:defRPr/>
            </a:pPr>
            <a:r>
              <a:rPr lang="en-US" altLang="en-US" sz="5400">
                <a:solidFill>
                  <a:schemeClr val="accent3"/>
                </a:solidFill>
              </a:rPr>
              <a:t>Pregnant Woman or          </a:t>
            </a:r>
            <a:r>
              <a:rPr lang="en-US" altLang="en-US" sz="5400" dirty="0">
                <a:solidFill>
                  <a:schemeClr val="accent3"/>
                </a:solidFill>
              </a:rPr>
              <a:t>Partially Breastfeeding</a:t>
            </a:r>
          </a:p>
        </p:txBody>
      </p:sp>
      <p:sp>
        <p:nvSpPr>
          <p:cNvPr id="36867" name="Rectangle 3">
            <a:extLst>
              <a:ext uri="{FF2B5EF4-FFF2-40B4-BE49-F238E27FC236}">
                <a16:creationId xmlns:a16="http://schemas.microsoft.com/office/drawing/2014/main" id="{0CD86F5B-384A-4D59-8E02-A3CAF9F3A078}"/>
              </a:ext>
            </a:extLst>
          </p:cNvPr>
          <p:cNvSpPr>
            <a:spLocks noGrp="1" noChangeArrowheads="1"/>
          </p:cNvSpPr>
          <p:nvPr>
            <p:ph sz="half" idx="1"/>
          </p:nvPr>
        </p:nvSpPr>
        <p:spPr>
          <a:xfrm>
            <a:off x="1600200" y="2406650"/>
            <a:ext cx="5181600" cy="3732213"/>
          </a:xfrm>
        </p:spPr>
        <p:txBody>
          <a:bodyPr/>
          <a:lstStyle/>
          <a:p>
            <a:pPr marL="273050" indent="-273050" eaLnBrk="1" hangingPunct="1">
              <a:spcBef>
                <a:spcPct val="40000"/>
              </a:spcBef>
              <a:defRPr/>
            </a:pPr>
            <a:r>
              <a:rPr lang="en-US" altLang="en-US" dirty="0"/>
              <a:t>Skim or 1% Milk</a:t>
            </a:r>
          </a:p>
          <a:p>
            <a:pPr marL="273050" indent="-273050" eaLnBrk="1" hangingPunct="1">
              <a:spcBef>
                <a:spcPct val="40000"/>
              </a:spcBef>
              <a:defRPr/>
            </a:pPr>
            <a:r>
              <a:rPr lang="en-US" altLang="en-US" dirty="0"/>
              <a:t>Juice</a:t>
            </a:r>
          </a:p>
          <a:p>
            <a:pPr marL="273050" indent="-273050" eaLnBrk="1" hangingPunct="1">
              <a:spcBef>
                <a:spcPct val="40000"/>
              </a:spcBef>
              <a:defRPr/>
            </a:pPr>
            <a:r>
              <a:rPr lang="en-US" altLang="en-US" dirty="0"/>
              <a:t>Cereal</a:t>
            </a:r>
          </a:p>
          <a:p>
            <a:pPr marL="273050" indent="-273050" eaLnBrk="1" hangingPunct="1">
              <a:spcBef>
                <a:spcPct val="40000"/>
              </a:spcBef>
              <a:defRPr/>
            </a:pPr>
            <a:r>
              <a:rPr lang="en-US" altLang="en-US" dirty="0"/>
              <a:t>Eggs</a:t>
            </a:r>
          </a:p>
          <a:p>
            <a:pPr marL="273050" indent="-273050" eaLnBrk="1" hangingPunct="1">
              <a:spcBef>
                <a:spcPct val="40000"/>
              </a:spcBef>
              <a:defRPr/>
            </a:pPr>
            <a:r>
              <a:rPr lang="en-US" altLang="en-US" dirty="0"/>
              <a:t>Beans, Peas or Lentils </a:t>
            </a:r>
            <a:r>
              <a:rPr lang="en-US" altLang="en-US" b="1" dirty="0">
                <a:solidFill>
                  <a:schemeClr val="accent3"/>
                </a:solidFill>
              </a:rPr>
              <a:t>AND</a:t>
            </a:r>
            <a:r>
              <a:rPr lang="en-US" altLang="en-US" b="1" dirty="0"/>
              <a:t> </a:t>
            </a:r>
            <a:r>
              <a:rPr lang="en-US" altLang="en-US" dirty="0"/>
              <a:t>Peanut Butter</a:t>
            </a:r>
          </a:p>
          <a:p>
            <a:pPr marL="273050" indent="-273050" eaLnBrk="1" hangingPunct="1">
              <a:spcBef>
                <a:spcPct val="40000"/>
              </a:spcBef>
              <a:defRPr/>
            </a:pPr>
            <a:r>
              <a:rPr lang="en-US" altLang="en-US" dirty="0"/>
              <a:t>Choice of Whole Grains</a:t>
            </a:r>
          </a:p>
          <a:p>
            <a:pPr marL="273050" indent="-273050" eaLnBrk="1" hangingPunct="1">
              <a:spcBef>
                <a:spcPct val="40000"/>
              </a:spcBef>
              <a:defRPr/>
            </a:pPr>
            <a:r>
              <a:rPr lang="en-US" altLang="en-US" dirty="0"/>
              <a:t>Fruits and Vegetables</a:t>
            </a:r>
          </a:p>
          <a:p>
            <a:pPr marL="273050" indent="-273050" eaLnBrk="1" hangingPunct="1">
              <a:defRPr/>
            </a:pPr>
            <a:endParaRPr lang="en-US"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228600" y="304800"/>
            <a:ext cx="5867400" cy="1692275"/>
          </a:xfrm>
        </p:spPr>
        <p:txBody>
          <a:bodyPr/>
          <a:lstStyle/>
          <a:p>
            <a:pPr eaLnBrk="1" hangingPunct="1">
              <a:defRPr/>
            </a:pPr>
            <a:r>
              <a:rPr lang="en-US" altLang="en-US" sz="5400" dirty="0"/>
              <a:t>Fully 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743200"/>
            <a:ext cx="8686800" cy="3231654"/>
          </a:xfrm>
          <a:prstGeom prst="rect">
            <a:avLst/>
          </a:prstGeom>
          <a:noFill/>
        </p:spPr>
        <p:txBody>
          <a:bodyPr wrap="square" numCol="2">
            <a:spAutoFit/>
          </a:bodyPr>
          <a:lstStyle/>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4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4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4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ABB7B056-6C60-43E9-BA19-EB196374ECF6}"/>
              </a:ext>
            </a:extLst>
          </p:cNvPr>
          <p:cNvSpPr>
            <a:spLocks noGrp="1" noChangeArrowheads="1"/>
          </p:cNvSpPr>
          <p:nvPr>
            <p:ph type="title"/>
          </p:nvPr>
        </p:nvSpPr>
        <p:spPr>
          <a:xfrm>
            <a:off x="214313" y="228600"/>
            <a:ext cx="5848350" cy="1325563"/>
          </a:xfrm>
        </p:spPr>
        <p:txBody>
          <a:bodyPr/>
          <a:lstStyle/>
          <a:p>
            <a:pPr eaLnBrk="1" hangingPunct="1">
              <a:defRPr/>
            </a:pPr>
            <a:r>
              <a:rPr lang="en-US" altLang="en-US" sz="5400" dirty="0">
                <a:solidFill>
                  <a:schemeClr val="accent3"/>
                </a:solidFill>
              </a:rPr>
              <a:t>Postpartum Women</a:t>
            </a:r>
          </a:p>
        </p:txBody>
      </p:sp>
      <p:sp>
        <p:nvSpPr>
          <p:cNvPr id="43011" name="Rectangle 3">
            <a:extLst>
              <a:ext uri="{FF2B5EF4-FFF2-40B4-BE49-F238E27FC236}">
                <a16:creationId xmlns:a16="http://schemas.microsoft.com/office/drawing/2014/main" id="{49059FCD-05AE-4771-945F-46F72507A0E3}"/>
              </a:ext>
            </a:extLst>
          </p:cNvPr>
          <p:cNvSpPr>
            <a:spLocks noGrp="1" noChangeArrowheads="1"/>
          </p:cNvSpPr>
          <p:nvPr>
            <p:ph sz="half" idx="1"/>
          </p:nvPr>
        </p:nvSpPr>
        <p:spPr>
          <a:xfrm>
            <a:off x="1524000" y="1752600"/>
            <a:ext cx="3886200" cy="3048000"/>
          </a:xfrm>
        </p:spPr>
        <p:txBody>
          <a:bodyPr/>
          <a:lstStyle/>
          <a:p>
            <a:pPr eaLnBrk="1" hangingPunct="1">
              <a:spcBef>
                <a:spcPct val="30000"/>
              </a:spcBef>
              <a:defRPr/>
            </a:pPr>
            <a:r>
              <a:rPr lang="en-US" altLang="en-US" dirty="0"/>
              <a:t>Skim or 1% Milk</a:t>
            </a:r>
          </a:p>
          <a:p>
            <a:pPr eaLnBrk="1" hangingPunct="1">
              <a:spcBef>
                <a:spcPct val="30000"/>
              </a:spcBef>
              <a:defRPr/>
            </a:pPr>
            <a:r>
              <a:rPr lang="en-US" altLang="en-US" dirty="0"/>
              <a:t>Juice</a:t>
            </a:r>
          </a:p>
          <a:p>
            <a:pPr eaLnBrk="1" hangingPunct="1">
              <a:spcBef>
                <a:spcPct val="30000"/>
              </a:spcBef>
              <a:defRPr/>
            </a:pPr>
            <a:r>
              <a:rPr lang="en-US" altLang="en-US" dirty="0"/>
              <a:t>Cereal</a:t>
            </a:r>
          </a:p>
          <a:p>
            <a:pPr eaLnBrk="1" hangingPunct="1">
              <a:spcBef>
                <a:spcPct val="30000"/>
              </a:spcBef>
              <a:defRPr/>
            </a:pPr>
            <a:r>
              <a:rPr lang="en-US" altLang="en-US" dirty="0"/>
              <a:t>Eggs</a:t>
            </a:r>
          </a:p>
          <a:p>
            <a:pPr eaLnBrk="1" hangingPunct="1">
              <a:spcBef>
                <a:spcPct val="30000"/>
              </a:spcBef>
              <a:defRPr/>
            </a:pPr>
            <a:r>
              <a:rPr lang="en-US" altLang="en-US" dirty="0"/>
              <a:t>Beans, Peas or Lentils  </a:t>
            </a:r>
            <a:r>
              <a:rPr lang="en-US" altLang="en-US" b="1" dirty="0">
                <a:solidFill>
                  <a:schemeClr val="accent1">
                    <a:lumMod val="75000"/>
                  </a:schemeClr>
                </a:solidFill>
              </a:rPr>
              <a:t>OR</a:t>
            </a:r>
            <a:r>
              <a:rPr lang="en-US" altLang="en-US" b="1" dirty="0">
                <a:solidFill>
                  <a:srgbClr val="0055A4"/>
                </a:solidFill>
              </a:rPr>
              <a:t> </a:t>
            </a:r>
            <a:r>
              <a:rPr lang="en-US" altLang="en-US" dirty="0"/>
              <a:t>Peanut Butter</a:t>
            </a:r>
          </a:p>
          <a:p>
            <a:pPr eaLnBrk="1" hangingPunct="1">
              <a:spcBef>
                <a:spcPct val="30000"/>
              </a:spcBef>
              <a:defRPr/>
            </a:pPr>
            <a:r>
              <a:rPr lang="en-US" altLang="en-US" dirty="0"/>
              <a:t>Fruits and Vegetables</a:t>
            </a:r>
          </a:p>
          <a:p>
            <a:pPr eaLnBrk="1" hangingPunct="1">
              <a:defRPr/>
            </a:pPr>
            <a:endParaRPr lang="en-US"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63F7CDAB-039E-4DEF-A010-ECB87A9759E4}"/>
              </a:ext>
            </a:extLst>
          </p:cNvPr>
          <p:cNvSpPr>
            <a:spLocks noGrp="1" noChangeArrowheads="1"/>
          </p:cNvSpPr>
          <p:nvPr>
            <p:ph type="title"/>
          </p:nvPr>
        </p:nvSpPr>
        <p:spPr>
          <a:xfrm>
            <a:off x="304800" y="-685800"/>
            <a:ext cx="12039600" cy="2852738"/>
          </a:xfrm>
        </p:spPr>
        <p:txBody>
          <a:bodyPr/>
          <a:lstStyle/>
          <a:p>
            <a:pPr eaLnBrk="1" hangingPunct="1">
              <a:defRPr/>
            </a:pPr>
            <a:r>
              <a:rPr lang="en-US" altLang="en-US" dirty="0">
                <a:solidFill>
                  <a:schemeClr val="accent3"/>
                </a:solidFill>
              </a:rPr>
              <a:t>The North Carolina WIC Program</a:t>
            </a:r>
          </a:p>
        </p:txBody>
      </p:sp>
      <p:sp>
        <p:nvSpPr>
          <p:cNvPr id="14339" name="Text Placeholder 1">
            <a:extLst>
              <a:ext uri="{FF2B5EF4-FFF2-40B4-BE49-F238E27FC236}">
                <a16:creationId xmlns:a16="http://schemas.microsoft.com/office/drawing/2014/main" id="{8B6878C3-31FD-4F05-8BA6-F7CC4B438EC8}"/>
              </a:ext>
            </a:extLst>
          </p:cNvPr>
          <p:cNvSpPr>
            <a:spLocks noGrp="1" noChangeArrowheads="1"/>
          </p:cNvSpPr>
          <p:nvPr>
            <p:ph type="body" idx="1"/>
          </p:nvPr>
        </p:nvSpPr>
        <p:spPr>
          <a:xfrm>
            <a:off x="5638800" y="2590800"/>
            <a:ext cx="5872163" cy="1981200"/>
          </a:xfrm>
        </p:spPr>
        <p:txBody>
          <a:bodyPr/>
          <a:lstStyle/>
          <a:p>
            <a:pPr eaLnBrk="1" hangingPunct="1">
              <a:defRPr/>
            </a:pPr>
            <a:r>
              <a:rPr lang="en-US" altLang="en-US" dirty="0">
                <a:solidFill>
                  <a:schemeClr val="accent3"/>
                </a:solidFill>
              </a:rPr>
              <a:t>Subtitle of presentation </a:t>
            </a:r>
          </a:p>
          <a:p>
            <a:pPr eaLnBrk="1" hangingPunct="1">
              <a:defRPr/>
            </a:pPr>
            <a:r>
              <a:rPr lang="en-US" altLang="en-US" dirty="0">
                <a:solidFill>
                  <a:schemeClr val="accent3"/>
                </a:solidFill>
              </a:rPr>
              <a:t>Presenter Name, Credentials</a:t>
            </a:r>
          </a:p>
          <a:p>
            <a:pPr eaLnBrk="1" hangingPunct="1">
              <a:defRPr/>
            </a:pPr>
            <a:r>
              <a:rPr lang="en-US" altLang="en-US" dirty="0">
                <a:solidFill>
                  <a:schemeClr val="accent3"/>
                </a:solidFill>
              </a:rPr>
              <a:t>Position Title</a:t>
            </a:r>
          </a:p>
          <a:p>
            <a:pPr eaLnBrk="1" hangingPunct="1">
              <a:defRPr/>
            </a:pPr>
            <a:r>
              <a:rPr lang="en-US" altLang="en-US" dirty="0">
                <a:solidFill>
                  <a:schemeClr val="accent3"/>
                </a:solidFill>
              </a:rPr>
              <a:t>Date</a:t>
            </a:r>
          </a:p>
        </p:txBody>
      </p:sp>
      <p:pic>
        <p:nvPicPr>
          <p:cNvPr id="14340" name="Picture 3" descr="A picture containing clipart&#10;&#10;Description generated with very high confidence">
            <a:extLst>
              <a:ext uri="{FF2B5EF4-FFF2-40B4-BE49-F238E27FC236}">
                <a16:creationId xmlns:a16="http://schemas.microsoft.com/office/drawing/2014/main" id="{26A70E43-F71A-4E73-9779-529AA5B57C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8800" y="57150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0E75F50-3555-4C06-AFE9-CF74C8BC70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356957"/>
            <a:ext cx="1935254" cy="180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utoShape 2">
            <a:extLst>
              <a:ext uri="{FF2B5EF4-FFF2-40B4-BE49-F238E27FC236}">
                <a16:creationId xmlns:a16="http://schemas.microsoft.com/office/drawing/2014/main" id="{EE95310B-7045-449F-934C-B5EEF9CAA562}"/>
              </a:ext>
            </a:extLst>
          </p:cNvPr>
          <p:cNvSpPr>
            <a:spLocks noGrp="1" noChangeArrowheads="1"/>
          </p:cNvSpPr>
          <p:nvPr>
            <p:ph type="title"/>
          </p:nvPr>
        </p:nvSpPr>
        <p:spPr>
          <a:xfrm>
            <a:off x="542925" y="425670"/>
            <a:ext cx="11106150" cy="1130492"/>
          </a:xfrm>
        </p:spPr>
        <p:txBody>
          <a:bodyPr/>
          <a:lstStyle/>
          <a:p>
            <a:pPr algn="ctr" eaLnBrk="1" hangingPunct="1">
              <a:defRPr/>
            </a:pPr>
            <a:r>
              <a:rPr lang="en-US" altLang="en-US" sz="5400" dirty="0">
                <a:solidFill>
                  <a:schemeClr val="accent3"/>
                </a:solidFill>
              </a:rPr>
              <a:t>Tailoring and Substitutions</a:t>
            </a:r>
          </a:p>
        </p:txBody>
      </p:sp>
      <p:sp>
        <p:nvSpPr>
          <p:cNvPr id="47108" name="Rectangle 3">
            <a:extLst>
              <a:ext uri="{FF2B5EF4-FFF2-40B4-BE49-F238E27FC236}">
                <a16:creationId xmlns:a16="http://schemas.microsoft.com/office/drawing/2014/main" id="{D34FEBBE-34BE-4C1C-9AA4-D3747A1F16CB}"/>
              </a:ext>
            </a:extLst>
          </p:cNvPr>
          <p:cNvSpPr>
            <a:spLocks noGrp="1" noChangeArrowheads="1"/>
          </p:cNvSpPr>
          <p:nvPr>
            <p:ph idx="1"/>
          </p:nvPr>
        </p:nvSpPr>
        <p:spPr>
          <a:xfrm>
            <a:off x="7299960" y="3886200"/>
            <a:ext cx="4038599" cy="2743200"/>
          </a:xfrm>
          <a:solidFill>
            <a:schemeClr val="accent3">
              <a:lumMod val="40000"/>
              <a:lumOff val="60000"/>
            </a:schemeClr>
          </a:solidFill>
        </p:spPr>
        <p:txBody>
          <a:bodyPr/>
          <a:lstStyle/>
          <a:p>
            <a:pPr marL="0" indent="0" eaLnBrk="1" hangingPunct="1">
              <a:buNone/>
            </a:pPr>
            <a:r>
              <a:rPr lang="en-US" altLang="en-US" dirty="0"/>
              <a:t>Types of Milk</a:t>
            </a:r>
          </a:p>
          <a:p>
            <a:pPr eaLnBrk="1" hangingPunct="1"/>
            <a:r>
              <a:rPr lang="en-US" altLang="en-US" sz="1600" dirty="0"/>
              <a:t>Lactose-free/reduced milk</a:t>
            </a:r>
          </a:p>
          <a:p>
            <a:pPr eaLnBrk="1" hangingPunct="1"/>
            <a:r>
              <a:rPr lang="en-US" altLang="en-US" sz="1600" dirty="0"/>
              <a:t>Soy-based beverage</a:t>
            </a:r>
          </a:p>
          <a:p>
            <a:pPr eaLnBrk="1" hangingPunct="1"/>
            <a:r>
              <a:rPr lang="en-US" altLang="en-US" sz="1600" dirty="0"/>
              <a:t>Canned evaporated milk</a:t>
            </a:r>
          </a:p>
          <a:p>
            <a:pPr eaLnBrk="1" hangingPunct="1"/>
            <a:r>
              <a:rPr lang="en-US" altLang="en-US" sz="1600" dirty="0"/>
              <a:t>UHT milk</a:t>
            </a:r>
          </a:p>
          <a:p>
            <a:pPr eaLnBrk="1" hangingPunct="1"/>
            <a:r>
              <a:rPr lang="en-US" altLang="en-US" sz="1600" dirty="0"/>
              <a:t>2% Milk </a:t>
            </a:r>
          </a:p>
          <a:p>
            <a:pPr eaLnBrk="1" hangingPunct="1"/>
            <a:r>
              <a:rPr lang="en-US" altLang="en-US" sz="1600" dirty="0"/>
              <a:t>Whole Milk for Children over 2 years and women</a:t>
            </a:r>
          </a:p>
          <a:p>
            <a:pPr eaLnBrk="1" hangingPunct="1"/>
            <a:endParaRPr lang="en-US" altLang="en-US" dirty="0"/>
          </a:p>
        </p:txBody>
      </p:sp>
      <p:sp>
        <p:nvSpPr>
          <p:cNvPr id="5" name="Rectangle 3">
            <a:extLst>
              <a:ext uri="{FF2B5EF4-FFF2-40B4-BE49-F238E27FC236}">
                <a16:creationId xmlns:a16="http://schemas.microsoft.com/office/drawing/2014/main" id="{33BFBF8A-44BC-46DC-9C75-5E406DB743EF}"/>
              </a:ext>
            </a:extLst>
          </p:cNvPr>
          <p:cNvSpPr txBox="1">
            <a:spLocks noChangeArrowheads="1"/>
          </p:cNvSpPr>
          <p:nvPr/>
        </p:nvSpPr>
        <p:spPr bwMode="auto">
          <a:xfrm>
            <a:off x="7315200" y="1447800"/>
            <a:ext cx="4023359" cy="2160715"/>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en-US" altLang="en-US" dirty="0"/>
              <a:t>Milk Substitutions</a:t>
            </a:r>
          </a:p>
          <a:p>
            <a:pPr eaLnBrk="1" fontAlgn="auto" hangingPunct="1">
              <a:spcAft>
                <a:spcPts val="0"/>
              </a:spcAft>
              <a:defRPr/>
            </a:pPr>
            <a:r>
              <a:rPr lang="en-US" altLang="en-US" sz="1800" dirty="0"/>
              <a:t>Cheese</a:t>
            </a:r>
          </a:p>
          <a:p>
            <a:pPr eaLnBrk="1" fontAlgn="auto" hangingPunct="1">
              <a:spcAft>
                <a:spcPts val="0"/>
              </a:spcAft>
              <a:defRPr/>
            </a:pPr>
            <a:r>
              <a:rPr lang="en-US" altLang="en-US" sz="1800" dirty="0"/>
              <a:t>Tofu</a:t>
            </a:r>
          </a:p>
          <a:p>
            <a:pPr eaLnBrk="1" fontAlgn="auto" hangingPunct="1">
              <a:spcAft>
                <a:spcPts val="0"/>
              </a:spcAft>
              <a:defRPr/>
            </a:pPr>
            <a:r>
              <a:rPr lang="en-US" altLang="en-US" sz="1800" dirty="0"/>
              <a:t>Yogurt</a:t>
            </a:r>
          </a:p>
          <a:p>
            <a:pPr marL="0" indent="0" eaLnBrk="1" fontAlgn="auto" hangingPunct="1">
              <a:spcAft>
                <a:spcPts val="0"/>
              </a:spcAft>
              <a:buFont typeface="Arial" panose="020B0604020202020204" pitchFamily="34" charset="0"/>
              <a:buNone/>
              <a:defRPr/>
            </a:pPr>
            <a:endParaRPr lang="en-US" altLang="en-US" dirty="0"/>
          </a:p>
        </p:txBody>
      </p:sp>
      <p:sp>
        <p:nvSpPr>
          <p:cNvPr id="6" name="Rectangle 3">
            <a:extLst>
              <a:ext uri="{FF2B5EF4-FFF2-40B4-BE49-F238E27FC236}">
                <a16:creationId xmlns:a16="http://schemas.microsoft.com/office/drawing/2014/main" id="{A33EDE84-47D0-49A2-B513-B30E2E978181}"/>
              </a:ext>
            </a:extLst>
          </p:cNvPr>
          <p:cNvSpPr txBox="1">
            <a:spLocks noChangeArrowheads="1"/>
          </p:cNvSpPr>
          <p:nvPr/>
        </p:nvSpPr>
        <p:spPr bwMode="auto">
          <a:xfrm>
            <a:off x="2145986" y="1447800"/>
            <a:ext cx="4960937" cy="2160714"/>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b="0" i="0" u="none"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00000"/>
              </a:lnSpc>
              <a:buNone/>
            </a:pPr>
            <a:r>
              <a:rPr lang="en-US" altLang="en-US" dirty="0"/>
              <a:t>Whole Grain Options</a:t>
            </a:r>
          </a:p>
          <a:p>
            <a:pPr eaLnBrk="1" hangingPunct="1">
              <a:lnSpc>
                <a:spcPct val="100000"/>
              </a:lnSpc>
            </a:pPr>
            <a:r>
              <a:rPr lang="en-US" altLang="en-US" sz="1600" dirty="0"/>
              <a:t>Whole Wheat Bread</a:t>
            </a:r>
          </a:p>
          <a:p>
            <a:pPr eaLnBrk="1" hangingPunct="1">
              <a:lnSpc>
                <a:spcPct val="100000"/>
              </a:lnSpc>
            </a:pPr>
            <a:r>
              <a:rPr lang="en-US" altLang="en-US" sz="1600" dirty="0"/>
              <a:t>Brown Rice</a:t>
            </a:r>
          </a:p>
          <a:p>
            <a:pPr eaLnBrk="1" hangingPunct="1">
              <a:lnSpc>
                <a:spcPct val="100000"/>
              </a:lnSpc>
            </a:pPr>
            <a:r>
              <a:rPr lang="en-US" altLang="en-US" sz="1600" dirty="0"/>
              <a:t>Whole Wheat Pasta</a:t>
            </a:r>
          </a:p>
          <a:p>
            <a:pPr eaLnBrk="1" hangingPunct="1">
              <a:lnSpc>
                <a:spcPct val="100000"/>
              </a:lnSpc>
            </a:pPr>
            <a:r>
              <a:rPr lang="en-US" altLang="en-US" sz="1600" dirty="0"/>
              <a:t>Whole Wheat or Corn Tortillas</a:t>
            </a:r>
          </a:p>
        </p:txBody>
      </p:sp>
      <p:pic>
        <p:nvPicPr>
          <p:cNvPr id="9" name="Picture 2" descr="A piece of bread&#10;&#10;Description generated with very high confidence">
            <a:extLst>
              <a:ext uri="{FF2B5EF4-FFF2-40B4-BE49-F238E27FC236}">
                <a16:creationId xmlns:a16="http://schemas.microsoft.com/office/drawing/2014/main" id="{181B154E-4244-4F38-98DB-058C1B44BC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372" y="472281"/>
            <a:ext cx="1748640" cy="14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F8491C91-670A-4193-8DB6-B2ED12D80338}"/>
              </a:ext>
            </a:extLst>
          </p:cNvPr>
          <p:cNvSpPr>
            <a:spLocks noGrp="1" noChangeArrowheads="1"/>
          </p:cNvSpPr>
          <p:nvPr>
            <p:ph type="title"/>
          </p:nvPr>
        </p:nvSpPr>
        <p:spPr>
          <a:xfrm>
            <a:off x="252413" y="228600"/>
            <a:ext cx="7886700" cy="1325563"/>
          </a:xfrm>
        </p:spPr>
        <p:txBody>
          <a:bodyPr/>
          <a:lstStyle/>
          <a:p>
            <a:pPr eaLnBrk="1" hangingPunct="1">
              <a:defRPr/>
            </a:pPr>
            <a:r>
              <a:rPr lang="en-US" altLang="en-US" sz="5400" dirty="0">
                <a:solidFill>
                  <a:schemeClr val="accent3"/>
                </a:solidFill>
              </a:rPr>
              <a:t>Fully Breastfed Infant</a:t>
            </a:r>
          </a:p>
        </p:txBody>
      </p:sp>
      <p:sp>
        <p:nvSpPr>
          <p:cNvPr id="53251" name="Rectangle 3">
            <a:extLst>
              <a:ext uri="{FF2B5EF4-FFF2-40B4-BE49-F238E27FC236}">
                <a16:creationId xmlns:a16="http://schemas.microsoft.com/office/drawing/2014/main" id="{EAEC394B-34BE-44DF-BCEB-8D1111C072E1}"/>
              </a:ext>
            </a:extLst>
          </p:cNvPr>
          <p:cNvSpPr>
            <a:spLocks noGrp="1" noChangeArrowheads="1"/>
          </p:cNvSpPr>
          <p:nvPr>
            <p:ph idx="1"/>
          </p:nvPr>
        </p:nvSpPr>
        <p:spPr>
          <a:xfrm>
            <a:off x="2362200" y="1528763"/>
            <a:ext cx="5467350" cy="2286000"/>
          </a:xfrm>
        </p:spPr>
        <p:txBody>
          <a:bodyPr/>
          <a:lstStyle/>
          <a:p>
            <a:pPr eaLnBrk="1" hangingPunct="1">
              <a:spcBef>
                <a:spcPct val="40000"/>
              </a:spcBef>
            </a:pPr>
            <a:r>
              <a:rPr lang="en-US" altLang="en-US"/>
              <a:t>Breastmilk</a:t>
            </a:r>
          </a:p>
          <a:p>
            <a:pPr eaLnBrk="1" hangingPunct="1">
              <a:spcBef>
                <a:spcPct val="40000"/>
              </a:spcBef>
            </a:pPr>
            <a:r>
              <a:rPr lang="en-US" altLang="en-US"/>
              <a:t>Infant Cereal</a:t>
            </a:r>
          </a:p>
          <a:p>
            <a:pPr eaLnBrk="1" hangingPunct="1">
              <a:spcBef>
                <a:spcPct val="40000"/>
              </a:spcBef>
            </a:pPr>
            <a:r>
              <a:rPr lang="en-US" altLang="en-US"/>
              <a:t>Infant Fruits and Vegetables</a:t>
            </a:r>
          </a:p>
          <a:p>
            <a:pPr eaLnBrk="1" hangingPunct="1">
              <a:spcBef>
                <a:spcPct val="40000"/>
              </a:spcBef>
            </a:pPr>
            <a:r>
              <a:rPr lang="en-US" altLang="en-US"/>
              <a:t>Infant Meats</a:t>
            </a:r>
          </a:p>
        </p:txBody>
      </p:sp>
      <p:pic>
        <p:nvPicPr>
          <p:cNvPr id="53252" name="Picture 2" descr="A person holding a baby&#10;&#10;Description generated with high confidence">
            <a:extLst>
              <a:ext uri="{FF2B5EF4-FFF2-40B4-BE49-F238E27FC236}">
                <a16:creationId xmlns:a16="http://schemas.microsoft.com/office/drawing/2014/main" id="{BE1C0601-8F9F-4C65-9079-44DAD7F49E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331" y="2503488"/>
            <a:ext cx="39449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77632A43-CC77-4AFE-8557-68119A2F8CA4}"/>
              </a:ext>
            </a:extLst>
          </p:cNvPr>
          <p:cNvSpPr>
            <a:spLocks noGrp="1" noChangeArrowheads="1"/>
          </p:cNvSpPr>
          <p:nvPr>
            <p:ph type="title"/>
          </p:nvPr>
        </p:nvSpPr>
        <p:spPr>
          <a:xfrm>
            <a:off x="228600" y="304800"/>
            <a:ext cx="5867400" cy="1325563"/>
          </a:xfrm>
        </p:spPr>
        <p:txBody>
          <a:bodyPr/>
          <a:lstStyle/>
          <a:p>
            <a:pPr eaLnBrk="1" hangingPunct="1">
              <a:defRPr/>
            </a:pPr>
            <a:r>
              <a:rPr lang="en-US" altLang="en-US" sz="5400" dirty="0"/>
              <a:t>Infants Receiving Formula</a:t>
            </a:r>
          </a:p>
        </p:txBody>
      </p:sp>
      <p:sp>
        <p:nvSpPr>
          <p:cNvPr id="55299" name="Rectangle 3">
            <a:extLst>
              <a:ext uri="{FF2B5EF4-FFF2-40B4-BE49-F238E27FC236}">
                <a16:creationId xmlns:a16="http://schemas.microsoft.com/office/drawing/2014/main" id="{ABAFBBC6-5735-46D7-A4ED-B0D7B4D2B454}"/>
              </a:ext>
            </a:extLst>
          </p:cNvPr>
          <p:cNvSpPr>
            <a:spLocks noGrp="1" noChangeArrowheads="1"/>
          </p:cNvSpPr>
          <p:nvPr>
            <p:ph idx="1"/>
          </p:nvPr>
        </p:nvSpPr>
        <p:spPr>
          <a:xfrm>
            <a:off x="1828800" y="2517775"/>
            <a:ext cx="10515600" cy="4351338"/>
          </a:xfrm>
        </p:spPr>
        <p:txBody>
          <a:bodyPr/>
          <a:lstStyle/>
          <a:p>
            <a:pPr eaLnBrk="1" hangingPunct="1">
              <a:spcBef>
                <a:spcPct val="40000"/>
              </a:spcBef>
            </a:pPr>
            <a:r>
              <a:rPr lang="en-US" altLang="en-US"/>
              <a:t>Partially Breastfeeding</a:t>
            </a:r>
          </a:p>
          <a:p>
            <a:pPr eaLnBrk="1" hangingPunct="1">
              <a:spcBef>
                <a:spcPct val="40000"/>
              </a:spcBef>
            </a:pPr>
            <a:r>
              <a:rPr lang="en-US" altLang="en-US"/>
              <a:t>Fully Formula Feeding</a:t>
            </a:r>
          </a:p>
          <a:p>
            <a:pPr eaLnBrk="1" hangingPunct="1">
              <a:spcBef>
                <a:spcPct val="40000"/>
              </a:spcBef>
            </a:pPr>
            <a:r>
              <a:rPr lang="en-US" altLang="en-US"/>
              <a:t>Formula (standard)</a:t>
            </a:r>
            <a:endParaRPr lang="en-US" altLang="en-US" u="sng"/>
          </a:p>
          <a:p>
            <a:pPr eaLnBrk="1" hangingPunct="1">
              <a:spcBef>
                <a:spcPct val="40000"/>
              </a:spcBef>
            </a:pPr>
            <a:r>
              <a:rPr lang="en-US" altLang="en-US"/>
              <a:t>Infant Cereal</a:t>
            </a:r>
          </a:p>
          <a:p>
            <a:pPr eaLnBrk="1" hangingPunct="1">
              <a:spcBef>
                <a:spcPct val="40000"/>
              </a:spcBef>
            </a:pPr>
            <a:r>
              <a:rPr lang="en-US" altLang="en-US"/>
              <a:t>Infant Fruits and Vegetables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FD9D5-0AAC-4678-9AE3-80BAD55293C0}"/>
              </a:ext>
            </a:extLst>
          </p:cNvPr>
          <p:cNvPicPr>
            <a:picLocks noChangeAspect="1"/>
          </p:cNvPicPr>
          <p:nvPr/>
        </p:nvPicPr>
        <p:blipFill>
          <a:blip r:embed="rId4"/>
          <a:stretch>
            <a:fillRect/>
          </a:stretch>
        </p:blipFill>
        <p:spPr>
          <a:xfrm rot="923624">
            <a:off x="8616788" y="1006013"/>
            <a:ext cx="2841448" cy="3615986"/>
          </a:xfrm>
          <a:prstGeom prst="rect">
            <a:avLst/>
          </a:prstGeom>
        </p:spPr>
      </p:pic>
      <p:sp>
        <p:nvSpPr>
          <p:cNvPr id="55298" name="AutoShape 2">
            <a:extLst>
              <a:ext uri="{FF2B5EF4-FFF2-40B4-BE49-F238E27FC236}">
                <a16:creationId xmlns:a16="http://schemas.microsoft.com/office/drawing/2014/main" id="{939235A8-BE66-4944-9FFF-A7C53346772D}"/>
              </a:ext>
            </a:extLst>
          </p:cNvPr>
          <p:cNvSpPr>
            <a:spLocks noGrp="1" noChangeArrowheads="1"/>
          </p:cNvSpPr>
          <p:nvPr>
            <p:ph type="title"/>
          </p:nvPr>
        </p:nvSpPr>
        <p:spPr>
          <a:xfrm>
            <a:off x="2209800" y="365125"/>
            <a:ext cx="9677400" cy="1325563"/>
          </a:xfrm>
        </p:spPr>
        <p:txBody>
          <a:bodyPr/>
          <a:lstStyle/>
          <a:p>
            <a:pPr eaLnBrk="1" hangingPunct="1">
              <a:defRPr/>
            </a:pPr>
            <a:r>
              <a:rPr lang="en-US" altLang="en-US" sz="5400" dirty="0">
                <a:solidFill>
                  <a:schemeClr val="accent3"/>
                </a:solidFill>
              </a:rPr>
              <a:t>Exempt Infant Formulas &amp; WIC-Eligible Nutritionals</a:t>
            </a:r>
          </a:p>
        </p:txBody>
      </p:sp>
      <p:sp>
        <p:nvSpPr>
          <p:cNvPr id="52227" name="Rectangle 3">
            <a:extLst>
              <a:ext uri="{FF2B5EF4-FFF2-40B4-BE49-F238E27FC236}">
                <a16:creationId xmlns:a16="http://schemas.microsoft.com/office/drawing/2014/main" id="{D145B286-793C-4A1F-8E5F-93B6E74B93DD}"/>
              </a:ext>
            </a:extLst>
          </p:cNvPr>
          <p:cNvSpPr>
            <a:spLocks noGrp="1" noChangeArrowheads="1"/>
          </p:cNvSpPr>
          <p:nvPr>
            <p:ph idx="1"/>
          </p:nvPr>
        </p:nvSpPr>
        <p:spPr>
          <a:xfrm>
            <a:off x="3505200" y="2141538"/>
            <a:ext cx="5562600" cy="2811462"/>
          </a:xfrm>
        </p:spPr>
        <p:txBody>
          <a:bodyPr/>
          <a:lstStyle/>
          <a:p>
            <a:pPr eaLnBrk="1" hangingPunct="1">
              <a:defRPr/>
            </a:pPr>
            <a:r>
              <a:rPr lang="en-US" altLang="en-US" dirty="0"/>
              <a:t>Medical conditions can qualify for special formulas and or nutritional supplements</a:t>
            </a:r>
          </a:p>
          <a:p>
            <a:pPr marL="0" indent="0" eaLnBrk="1" hangingPunct="1">
              <a:buFont typeface="Arial" panose="020B0604020202020204" pitchFamily="34" charset="0"/>
              <a:buNone/>
              <a:defRPr/>
            </a:pPr>
            <a:r>
              <a:rPr lang="en-US" altLang="en-US" dirty="0"/>
              <a:t> </a:t>
            </a:r>
          </a:p>
          <a:p>
            <a:pPr eaLnBrk="1" hangingPunct="1">
              <a:defRPr/>
            </a:pPr>
            <a:r>
              <a:rPr lang="en-US" altLang="en-US" dirty="0"/>
              <a:t>WIC Program Medical Documentation is required</a:t>
            </a: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r>
              <a:rPr lang="en-US" altLang="en-US" dirty="0">
                <a:solidFill>
                  <a:srgbClr val="7030A0"/>
                </a:solidFill>
              </a:rPr>
              <a:t> </a:t>
            </a:r>
          </a:p>
        </p:txBody>
      </p:sp>
      <p:pic>
        <p:nvPicPr>
          <p:cNvPr id="7" name="Picture 6">
            <a:extLst>
              <a:ext uri="{FF2B5EF4-FFF2-40B4-BE49-F238E27FC236}">
                <a16:creationId xmlns:a16="http://schemas.microsoft.com/office/drawing/2014/main" id="{B7BBB480-F22C-4832-8700-DE6B30FADA10}"/>
              </a:ext>
            </a:extLst>
          </p:cNvPr>
          <p:cNvPicPr>
            <a:picLocks noChangeAspect="1"/>
          </p:cNvPicPr>
          <p:nvPr/>
        </p:nvPicPr>
        <p:blipFill>
          <a:blip r:embed="rId5"/>
          <a:stretch>
            <a:fillRect/>
          </a:stretch>
        </p:blipFill>
        <p:spPr>
          <a:xfrm rot="21124670">
            <a:off x="8947146" y="2682734"/>
            <a:ext cx="2679705" cy="3465136"/>
          </a:xfrm>
          <a:prstGeom prst="rect">
            <a:avLst/>
          </a:prstGeom>
        </p:spPr>
      </p:pic>
      <p:sp>
        <p:nvSpPr>
          <p:cNvPr id="57350" name="TextBox 1">
            <a:extLst>
              <a:ext uri="{FF2B5EF4-FFF2-40B4-BE49-F238E27FC236}">
                <a16:creationId xmlns:a16="http://schemas.microsoft.com/office/drawing/2014/main" id="{EF7DCEB5-CDCF-4FDD-8C65-956A018B35F7}"/>
              </a:ext>
            </a:extLst>
          </p:cNvPr>
          <p:cNvSpPr txBox="1">
            <a:spLocks noChangeArrowheads="1"/>
          </p:cNvSpPr>
          <p:nvPr/>
        </p:nvSpPr>
        <p:spPr bwMode="auto">
          <a:xfrm>
            <a:off x="3659481" y="5538768"/>
            <a:ext cx="4873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dirty="0">
                <a:solidFill>
                  <a:schemeClr val="accent3"/>
                </a:solidFill>
                <a:hlinkClick r:id="rId6">
                  <a:extLst>
                    <a:ext uri="{A12FA001-AC4F-418D-AE19-62706E023703}">
                      <ahyp:hlinkClr xmlns:ahyp="http://schemas.microsoft.com/office/drawing/2018/hyperlinkcolor" val="tx"/>
                    </a:ext>
                  </a:extLst>
                </a:hlinkClick>
              </a:rPr>
              <a:t>Health Care Provider Resources</a:t>
            </a:r>
            <a:endParaRPr lang="en-US" altLang="en-US" sz="2800" dirty="0">
              <a:solidFill>
                <a:schemeClr val="accent3"/>
              </a:solidFill>
            </a:endParaRPr>
          </a:p>
          <a:p>
            <a:endParaRPr lang="en-US" altLang="en-US" sz="28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person, wall, indoor, child&#10;&#10;Description generated with very high confidence">
            <a:extLst>
              <a:ext uri="{FF2B5EF4-FFF2-40B4-BE49-F238E27FC236}">
                <a16:creationId xmlns:a16="http://schemas.microsoft.com/office/drawing/2014/main" id="{EE7D2B13-D580-4FD2-9EF4-58504D2EBF0E}"/>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t="-4227" b="-2335"/>
          <a:stretch>
            <a:fillRect/>
          </a:stretch>
        </p:blipFill>
        <p:spPr bwMode="auto">
          <a:xfrm>
            <a:off x="6904780" y="3067804"/>
            <a:ext cx="2877770" cy="3623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347" name="AutoShape 2">
            <a:extLst>
              <a:ext uri="{FF2B5EF4-FFF2-40B4-BE49-F238E27FC236}">
                <a16:creationId xmlns:a16="http://schemas.microsoft.com/office/drawing/2014/main" id="{CB5BCADB-6234-4EFC-A0AC-C4169FE5BF22}"/>
              </a:ext>
            </a:extLst>
          </p:cNvPr>
          <p:cNvSpPr>
            <a:spLocks noGrp="1" noChangeArrowheads="1"/>
          </p:cNvSpPr>
          <p:nvPr>
            <p:ph type="title"/>
          </p:nvPr>
        </p:nvSpPr>
        <p:spPr>
          <a:xfrm>
            <a:off x="762000" y="381000"/>
            <a:ext cx="5029200" cy="1325563"/>
          </a:xfrm>
        </p:spPr>
        <p:txBody>
          <a:bodyPr/>
          <a:lstStyle/>
          <a:p>
            <a:pPr algn="ctr" eaLnBrk="1" hangingPunct="1">
              <a:defRPr/>
            </a:pPr>
            <a:r>
              <a:rPr lang="en-US" altLang="en-US" sz="5400" dirty="0">
                <a:solidFill>
                  <a:schemeClr val="accent3"/>
                </a:solidFill>
              </a:rPr>
              <a:t>Shopping for Healthy Foods</a:t>
            </a:r>
          </a:p>
        </p:txBody>
      </p:sp>
      <p:pic>
        <p:nvPicPr>
          <p:cNvPr id="26628" name="Content Placeholder 2" descr="A close up of a logo&#10;&#10;Description generated with high confidence">
            <a:extLst>
              <a:ext uri="{FF2B5EF4-FFF2-40B4-BE49-F238E27FC236}">
                <a16:creationId xmlns:a16="http://schemas.microsoft.com/office/drawing/2014/main" id="{1352A65F-1EE5-44E4-AF8D-BF3A29B830BE}"/>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2590800" y="4904509"/>
            <a:ext cx="2429136" cy="1381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398" name="Content Placeholder 3">
            <a:extLst>
              <a:ext uri="{FF2B5EF4-FFF2-40B4-BE49-F238E27FC236}">
                <a16:creationId xmlns:a16="http://schemas.microsoft.com/office/drawing/2014/main" id="{AE82FC5B-30E3-416D-B6D3-995A0165786B}"/>
              </a:ext>
            </a:extLst>
          </p:cNvPr>
          <p:cNvSpPr>
            <a:spLocks noGrp="1" noChangeArrowheads="1"/>
          </p:cNvSpPr>
          <p:nvPr>
            <p:ph sz="half" idx="2"/>
          </p:nvPr>
        </p:nvSpPr>
        <p:spPr>
          <a:xfrm>
            <a:off x="285750" y="2483803"/>
            <a:ext cx="8686800" cy="3777002"/>
          </a:xfrm>
        </p:spPr>
        <p:txBody>
          <a:bodyPr/>
          <a:lstStyle/>
          <a:p>
            <a:pPr eaLnBrk="1" hangingPunct="1">
              <a:lnSpc>
                <a:spcPct val="100000"/>
              </a:lnSpc>
            </a:pPr>
            <a:r>
              <a:rPr lang="en-US" altLang="en-US" sz="2800" dirty="0"/>
              <a:t>Over 1700 stores accept eWIC benefits in NC</a:t>
            </a:r>
          </a:p>
          <a:p>
            <a:pPr eaLnBrk="1" hangingPunct="1">
              <a:lnSpc>
                <a:spcPct val="100000"/>
              </a:lnSpc>
            </a:pPr>
            <a:r>
              <a:rPr lang="en-US" altLang="en-US" sz="2800" dirty="0" err="1"/>
              <a:t>eWIC</a:t>
            </a:r>
            <a:r>
              <a:rPr lang="en-US" altLang="en-US" sz="2800" dirty="0"/>
              <a:t> Card works like a debit card</a:t>
            </a:r>
          </a:p>
          <a:p>
            <a:pPr eaLnBrk="1" hangingPunct="1">
              <a:lnSpc>
                <a:spcPct val="100000"/>
              </a:lnSpc>
            </a:pPr>
            <a:r>
              <a:rPr lang="en-US" altLang="en-US" sz="2800" dirty="0"/>
              <a:t>Purchase only what is needed</a:t>
            </a:r>
          </a:p>
          <a:p>
            <a:pPr eaLnBrk="1" hangingPunct="1">
              <a:lnSpc>
                <a:spcPct val="100000"/>
              </a:lnSpc>
            </a:pPr>
            <a:r>
              <a:rPr lang="en-US" altLang="en-US" sz="2800" dirty="0"/>
              <a:t>The </a:t>
            </a:r>
            <a:r>
              <a:rPr lang="en-US" altLang="en-US" sz="2800" dirty="0" err="1"/>
              <a:t>ebtEDGE</a:t>
            </a:r>
            <a:r>
              <a:rPr lang="en-US" altLang="en-US" sz="2800" dirty="0"/>
              <a:t> app simplifies shopping!</a:t>
            </a:r>
          </a:p>
        </p:txBody>
      </p:sp>
      <p:pic>
        <p:nvPicPr>
          <p:cNvPr id="2" name="Picture 1">
            <a:extLst>
              <a:ext uri="{FF2B5EF4-FFF2-40B4-BE49-F238E27FC236}">
                <a16:creationId xmlns:a16="http://schemas.microsoft.com/office/drawing/2014/main" id="{E4CB7230-8956-3DB5-1751-78F821CE26BE}"/>
              </a:ext>
            </a:extLst>
          </p:cNvPr>
          <p:cNvPicPr>
            <a:picLocks noChangeAspect="1"/>
          </p:cNvPicPr>
          <p:nvPr/>
        </p:nvPicPr>
        <p:blipFill>
          <a:blip r:embed="rId6"/>
          <a:stretch>
            <a:fillRect/>
          </a:stretch>
        </p:blipFill>
        <p:spPr>
          <a:xfrm>
            <a:off x="10115114" y="3820758"/>
            <a:ext cx="1509349" cy="2732442"/>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433DB7-A942-4247-9E76-BA3C816F3A9D}"/>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914400" y="914400"/>
            <a:ext cx="2438400" cy="5486400"/>
          </a:xfrm>
          <a:prstGeom prst="rect">
            <a:avLst/>
          </a:prstGeom>
          <a:ln w="38100">
            <a:solidFill>
              <a:schemeClr val="accent4">
                <a:lumMod val="60000"/>
                <a:lumOff val="40000"/>
              </a:schemeClr>
            </a:solidFill>
          </a:ln>
          <a:effectLst/>
        </p:spPr>
      </p:pic>
      <p:pic>
        <p:nvPicPr>
          <p:cNvPr id="6" name="Picture 1">
            <a:extLst>
              <a:ext uri="{FF2B5EF4-FFF2-40B4-BE49-F238E27FC236}">
                <a16:creationId xmlns:a16="http://schemas.microsoft.com/office/drawing/2014/main" id="{2AEAAB71-24A5-493F-9EB4-CE1C9DF0A6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96"/>
          <a:stretch/>
        </p:blipFill>
        <p:spPr bwMode="auto">
          <a:xfrm>
            <a:off x="3787942" y="994410"/>
            <a:ext cx="2300438" cy="548259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A3E662BA-ED5E-4C23-B800-E672CFECF58D}"/>
              </a:ext>
            </a:extLst>
          </p:cNvPr>
          <p:cNvSpPr>
            <a:spLocks noGrp="1" noChangeArrowheads="1"/>
          </p:cNvSpPr>
          <p:nvPr>
            <p:ph type="title"/>
          </p:nvPr>
        </p:nvSpPr>
        <p:spPr>
          <a:xfrm>
            <a:off x="6869430" y="3276600"/>
            <a:ext cx="4876800" cy="1325563"/>
          </a:xfrm>
        </p:spPr>
        <p:txBody>
          <a:bodyPr/>
          <a:lstStyle/>
          <a:p>
            <a:pPr eaLnBrk="1" hangingPunct="1">
              <a:defRPr/>
            </a:pPr>
            <a:r>
              <a:rPr lang="en-US" altLang="en-US" sz="4800" b="1" dirty="0">
                <a:solidFill>
                  <a:schemeClr val="accent3"/>
                </a:solidFill>
              </a:rPr>
              <a:t>Shopping for Healthy Foods</a:t>
            </a:r>
          </a:p>
        </p:txBody>
      </p:sp>
      <p:sp>
        <p:nvSpPr>
          <p:cNvPr id="8" name="TextBox 7">
            <a:extLst>
              <a:ext uri="{FF2B5EF4-FFF2-40B4-BE49-F238E27FC236}">
                <a16:creationId xmlns:a16="http://schemas.microsoft.com/office/drawing/2014/main" id="{4309E8EB-1C5A-57A3-5030-256E0FD98E0F}"/>
              </a:ext>
            </a:extLst>
          </p:cNvPr>
          <p:cNvSpPr txBox="1"/>
          <p:nvPr/>
        </p:nvSpPr>
        <p:spPr>
          <a:xfrm>
            <a:off x="6869430" y="5181600"/>
            <a:ext cx="5105400" cy="400110"/>
          </a:xfrm>
          <a:prstGeom prst="rect">
            <a:avLst/>
          </a:prstGeom>
          <a:noFill/>
        </p:spPr>
        <p:txBody>
          <a:bodyPr wrap="square">
            <a:spAutoFit/>
          </a:bodyPr>
          <a:lstStyle/>
          <a:p>
            <a:r>
              <a:rPr lang="en-US" sz="2000" b="0" i="0" u="sng" dirty="0">
                <a:solidFill>
                  <a:schemeClr val="accent3"/>
                </a:solidFill>
                <a:effectLst/>
                <a:latin typeface="TransportNew"/>
                <a:hlinkClick r:id="rId6">
                  <a:extLst>
                    <a:ext uri="{A12FA001-AC4F-418D-AE19-62706E023703}">
                      <ahyp:hlinkClr xmlns:ahyp="http://schemas.microsoft.com/office/drawing/2018/hyperlinkcolor" val="tx"/>
                    </a:ext>
                  </a:extLst>
                </a:hlinkClick>
              </a:rPr>
              <a:t>NC WIC Program Shopping Guide</a:t>
            </a:r>
            <a:r>
              <a:rPr lang="en-US" sz="2000" b="0" i="0" dirty="0">
                <a:solidFill>
                  <a:schemeClr val="accent3"/>
                </a:solidFill>
                <a:effectLst/>
                <a:latin typeface="TransportNew"/>
                <a:hlinkClick r:id="rId6">
                  <a:extLst>
                    <a:ext uri="{A12FA001-AC4F-418D-AE19-62706E023703}">
                      <ahyp:hlinkClr xmlns:ahyp="http://schemas.microsoft.com/office/drawing/2018/hyperlinkcolor" val="tx"/>
                    </a:ext>
                  </a:extLst>
                </a:hlinkClick>
              </a:rPr>
              <a:t> </a:t>
            </a:r>
            <a:endParaRPr lang="en-US" sz="2000" dirty="0">
              <a:solidFill>
                <a:schemeClr val="accent3"/>
              </a:solidFill>
            </a:endParaRPr>
          </a:p>
        </p:txBody>
      </p:sp>
    </p:spTree>
    <p:custDataLst>
      <p:tags r:id="rId1"/>
    </p:custDataLst>
    <p:extLst>
      <p:ext uri="{BB962C8B-B14F-4D97-AF65-F5344CB8AC3E}">
        <p14:creationId xmlns:p14="http://schemas.microsoft.com/office/powerpoint/2010/main" val="52278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4D4E631D-F699-49F4-A812-D171065990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5105400"/>
            <a:ext cx="3975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AutoShape 2">
            <a:extLst>
              <a:ext uri="{FF2B5EF4-FFF2-40B4-BE49-F238E27FC236}">
                <a16:creationId xmlns:a16="http://schemas.microsoft.com/office/drawing/2014/main" id="{80DAB300-7686-48A5-9F00-8AE7F2F2539A}"/>
              </a:ext>
            </a:extLst>
          </p:cNvPr>
          <p:cNvSpPr>
            <a:spLocks noGrp="1" noChangeArrowheads="1"/>
          </p:cNvSpPr>
          <p:nvPr>
            <p:ph type="title"/>
          </p:nvPr>
        </p:nvSpPr>
        <p:spPr>
          <a:xfrm>
            <a:off x="685800" y="312578"/>
            <a:ext cx="10515600" cy="1325563"/>
          </a:xfrm>
        </p:spPr>
        <p:txBody>
          <a:bodyPr rtlCol="0">
            <a:normAutofit/>
          </a:bodyPr>
          <a:lstStyle/>
          <a:p>
            <a:pPr algn="ctr" eaLnBrk="1" fontAlgn="auto" hangingPunct="1">
              <a:spcAft>
                <a:spcPts val="0"/>
              </a:spcAft>
              <a:defRPr/>
            </a:pPr>
            <a:r>
              <a:rPr lang="en-US" altLang="en-US" sz="5400" dirty="0"/>
              <a:t>Farmers’ Market Nutrition Program</a:t>
            </a:r>
          </a:p>
        </p:txBody>
      </p:sp>
      <p:sp>
        <p:nvSpPr>
          <p:cNvPr id="81923" name="Rectangle 3">
            <a:extLst>
              <a:ext uri="{FF2B5EF4-FFF2-40B4-BE49-F238E27FC236}">
                <a16:creationId xmlns:a16="http://schemas.microsoft.com/office/drawing/2014/main" id="{C49BF721-4319-4594-A3E7-BE819E47273C}"/>
              </a:ext>
            </a:extLst>
          </p:cNvPr>
          <p:cNvSpPr>
            <a:spLocks noGrp="1" noChangeArrowheads="1"/>
          </p:cNvSpPr>
          <p:nvPr>
            <p:ph idx="1"/>
          </p:nvPr>
        </p:nvSpPr>
        <p:spPr>
          <a:xfrm>
            <a:off x="582930" y="1744980"/>
            <a:ext cx="10515600" cy="3360420"/>
          </a:xfrm>
        </p:spPr>
        <p:txBody>
          <a:bodyPr/>
          <a:lstStyle/>
          <a:p>
            <a:pPr eaLnBrk="1" hangingPunct="1">
              <a:defRPr/>
            </a:pPr>
            <a:r>
              <a:rPr lang="en-US" altLang="en-US" dirty="0"/>
              <a:t>May – September </a:t>
            </a:r>
          </a:p>
          <a:p>
            <a:pPr eaLnBrk="1" hangingPunct="1">
              <a:defRPr/>
            </a:pPr>
            <a:r>
              <a:rPr lang="en-US" altLang="en-US" dirty="0"/>
              <a:t>Active Women and Children (2-4 years)WIC participants</a:t>
            </a:r>
          </a:p>
          <a:p>
            <a:pPr eaLnBrk="1" hangingPunct="1">
              <a:defRPr/>
            </a:pPr>
            <a:r>
              <a:rPr lang="en-US" altLang="en-US" dirty="0"/>
              <a:t>Up to $30 of cash value benefits</a:t>
            </a:r>
          </a:p>
          <a:p>
            <a:pPr eaLnBrk="1" hangingPunct="1">
              <a:defRPr/>
            </a:pPr>
            <a:r>
              <a:rPr lang="en-US" altLang="en-US" dirty="0"/>
              <a:t>Any fresh, locally-grown fruits and vegetables</a:t>
            </a:r>
          </a:p>
          <a:p>
            <a:pPr eaLnBrk="1" hangingPunct="1">
              <a:defRPr/>
            </a:pPr>
            <a:endParaRPr lang="en-US" altLang="en-US" dirty="0"/>
          </a:p>
          <a:p>
            <a:pPr marL="0" indent="0" eaLnBrk="1" hangingPunct="1">
              <a:buNone/>
              <a:defRPr/>
            </a:pPr>
            <a:r>
              <a:rPr lang="en-US" altLang="en-US" dirty="0">
                <a:solidFill>
                  <a:schemeClr val="accent4">
                    <a:lumMod val="75000"/>
                  </a:schemeClr>
                </a:solidFill>
                <a:hlinkClick r:id="rId5">
                  <a:extLst>
                    <a:ext uri="{A12FA001-AC4F-418D-AE19-62706E023703}">
                      <ahyp:hlinkClr xmlns:ahyp="http://schemas.microsoft.com/office/drawing/2018/hyperlinkcolor" val="tx"/>
                    </a:ext>
                  </a:extLst>
                </a:hlinkClick>
              </a:rPr>
              <a:t>NC WIC FMNP</a:t>
            </a:r>
            <a:r>
              <a:rPr lang="en-US" altLang="en-US" dirty="0">
                <a:solidFill>
                  <a:schemeClr val="accent4">
                    <a:lumMod val="75000"/>
                  </a:schemeClr>
                </a:solidFill>
              </a:rPr>
              <a:t> </a:t>
            </a:r>
          </a:p>
          <a:p>
            <a:pPr eaLnBrk="1" hangingPunct="1">
              <a:defRPr/>
            </a:pPr>
            <a:endParaRPr lang="en-US"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4BE1A84B-BF75-4B7F-8A37-2CFF0E527FD4}"/>
              </a:ext>
            </a:extLst>
          </p:cNvPr>
          <p:cNvSpPr>
            <a:spLocks noGrp="1" noChangeArrowheads="1"/>
          </p:cNvSpPr>
          <p:nvPr>
            <p:ph type="title"/>
          </p:nvPr>
        </p:nvSpPr>
        <p:spPr>
          <a:xfrm>
            <a:off x="571500" y="192087"/>
            <a:ext cx="11049000" cy="1325563"/>
          </a:xfrm>
        </p:spPr>
        <p:txBody>
          <a:bodyPr/>
          <a:lstStyle/>
          <a:p>
            <a:pPr eaLnBrk="1" hangingPunct="1">
              <a:defRPr/>
            </a:pPr>
            <a:r>
              <a:rPr lang="en-US" altLang="en-US" sz="5400" dirty="0">
                <a:solidFill>
                  <a:schemeClr val="accent3"/>
                </a:solidFill>
              </a:rPr>
              <a:t>Breastfeeding Promotion and Support</a:t>
            </a:r>
          </a:p>
        </p:txBody>
      </p:sp>
      <p:pic>
        <p:nvPicPr>
          <p:cNvPr id="2" name="Picture 1">
            <a:extLst>
              <a:ext uri="{FF2B5EF4-FFF2-40B4-BE49-F238E27FC236}">
                <a16:creationId xmlns:a16="http://schemas.microsoft.com/office/drawing/2014/main" id="{3C059105-4EFB-4DE0-9708-D2D0B9AAA624}"/>
              </a:ext>
            </a:extLst>
          </p:cNvPr>
          <p:cNvPicPr>
            <a:picLocks noChangeAspect="1"/>
          </p:cNvPicPr>
          <p:nvPr/>
        </p:nvPicPr>
        <p:blipFill>
          <a:blip r:embed="rId4"/>
          <a:stretch>
            <a:fillRect/>
          </a:stretch>
        </p:blipFill>
        <p:spPr>
          <a:xfrm>
            <a:off x="2171700" y="1335741"/>
            <a:ext cx="7848600" cy="52943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324A6D86-117A-4930-80DA-F29E1E6EFBC7}"/>
              </a:ext>
            </a:extLst>
          </p:cNvPr>
          <p:cNvSpPr>
            <a:spLocks noGrp="1" noChangeArrowheads="1"/>
          </p:cNvSpPr>
          <p:nvPr>
            <p:ph type="title"/>
          </p:nvPr>
        </p:nvSpPr>
        <p:spPr>
          <a:xfrm>
            <a:off x="2476500" y="365125"/>
            <a:ext cx="7239000" cy="1325563"/>
          </a:xfrm>
        </p:spPr>
        <p:txBody>
          <a:bodyPr/>
          <a:lstStyle/>
          <a:p>
            <a:pPr eaLnBrk="1" hangingPunct="1">
              <a:defRPr/>
            </a:pPr>
            <a:r>
              <a:rPr lang="en-US" altLang="en-US" sz="5400" dirty="0">
                <a:solidFill>
                  <a:schemeClr val="accent3"/>
                </a:solidFill>
              </a:rPr>
              <a:t>Breastfeeding Promotion and Support </a:t>
            </a:r>
          </a:p>
        </p:txBody>
      </p:sp>
      <p:sp>
        <p:nvSpPr>
          <p:cNvPr id="14338" name="Rectangle 3">
            <a:extLst>
              <a:ext uri="{FF2B5EF4-FFF2-40B4-BE49-F238E27FC236}">
                <a16:creationId xmlns:a16="http://schemas.microsoft.com/office/drawing/2014/main" id="{A39665A7-685F-45EA-B55E-09F60FA9DD2C}"/>
              </a:ext>
            </a:extLst>
          </p:cNvPr>
          <p:cNvSpPr>
            <a:spLocks noGrp="1" noChangeArrowheads="1"/>
          </p:cNvSpPr>
          <p:nvPr>
            <p:ph idx="1"/>
          </p:nvPr>
        </p:nvSpPr>
        <p:spPr>
          <a:xfrm>
            <a:off x="3830638" y="2530475"/>
            <a:ext cx="4495800" cy="2971800"/>
          </a:xfrm>
        </p:spPr>
        <p:txBody>
          <a:bodyPr rtlCol="0">
            <a:normAutofit/>
          </a:bodyPr>
          <a:lstStyle/>
          <a:p>
            <a:pPr eaLnBrk="1" fontAlgn="auto" hangingPunct="1">
              <a:spcAft>
                <a:spcPts val="0"/>
              </a:spcAft>
              <a:defRPr/>
            </a:pPr>
            <a:r>
              <a:rPr lang="en-US" altLang="en-US" dirty="0"/>
              <a:t>Trained Staff</a:t>
            </a:r>
          </a:p>
          <a:p>
            <a:pPr eaLnBrk="1" fontAlgn="auto" hangingPunct="1">
              <a:spcAft>
                <a:spcPts val="0"/>
              </a:spcAft>
              <a:defRPr/>
            </a:pPr>
            <a:r>
              <a:rPr lang="en-US" altLang="en-US" dirty="0"/>
              <a:t>Breastfeeding-friendly Environment</a:t>
            </a:r>
          </a:p>
          <a:p>
            <a:pPr eaLnBrk="1" fontAlgn="auto" hangingPunct="1">
              <a:spcAft>
                <a:spcPts val="0"/>
              </a:spcAft>
              <a:defRPr/>
            </a:pPr>
            <a:r>
              <a:rPr lang="en-US" altLang="en-US" dirty="0"/>
              <a:t>Breastfeeding Peer Counseling Program</a:t>
            </a:r>
          </a:p>
          <a:p>
            <a:pPr eaLnBrk="1" fontAlgn="auto" hangingPunct="1">
              <a:spcAft>
                <a:spcPts val="0"/>
              </a:spcAft>
              <a:defRPr/>
            </a:pPr>
            <a:r>
              <a:rPr lang="en-US" altLang="en-US" dirty="0"/>
              <a:t>Breastfeeding Supplies</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p:txBody>
      </p:sp>
      <p:pic>
        <p:nvPicPr>
          <p:cNvPr id="63492" name="Picture 2">
            <a:extLst>
              <a:ext uri="{FF2B5EF4-FFF2-40B4-BE49-F238E27FC236}">
                <a16:creationId xmlns:a16="http://schemas.microsoft.com/office/drawing/2014/main" id="{4D1BD0FF-BF8D-42AE-9F49-691C4C25D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4124" y="4572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8710970E-5AB6-4E4B-B74A-F313FDA7C5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61363" y="4016375"/>
            <a:ext cx="34686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2F368F05-BEDB-4530-AA02-81517ABD788F}"/>
              </a:ext>
            </a:extLst>
          </p:cNvPr>
          <p:cNvSpPr>
            <a:spLocks noGrp="1" noChangeArrowheads="1"/>
          </p:cNvSpPr>
          <p:nvPr>
            <p:ph type="title"/>
          </p:nvPr>
        </p:nvSpPr>
        <p:spPr>
          <a:xfrm>
            <a:off x="304800" y="217488"/>
            <a:ext cx="6019800" cy="1920875"/>
          </a:xfrm>
        </p:spPr>
        <p:txBody>
          <a:bodyPr rtlCol="0">
            <a:noAutofit/>
          </a:bodyPr>
          <a:lstStyle/>
          <a:p>
            <a:pPr eaLnBrk="1" fontAlgn="auto" hangingPunct="1">
              <a:spcAft>
                <a:spcPts val="0"/>
              </a:spcAft>
              <a:defRPr/>
            </a:pPr>
            <a:r>
              <a:rPr lang="en-US" altLang="en-US" sz="5400" dirty="0"/>
              <a:t>Breastfeeding Peer Counseling Program</a:t>
            </a:r>
          </a:p>
        </p:txBody>
      </p:sp>
      <p:sp>
        <p:nvSpPr>
          <p:cNvPr id="65539" name="Rectangle 3">
            <a:extLst>
              <a:ext uri="{FF2B5EF4-FFF2-40B4-BE49-F238E27FC236}">
                <a16:creationId xmlns:a16="http://schemas.microsoft.com/office/drawing/2014/main" id="{D27CDB13-87AE-40B5-95B6-B954EDFD7568}"/>
              </a:ext>
            </a:extLst>
          </p:cNvPr>
          <p:cNvSpPr>
            <a:spLocks noGrp="1" noChangeArrowheads="1"/>
          </p:cNvSpPr>
          <p:nvPr>
            <p:ph idx="1"/>
          </p:nvPr>
        </p:nvSpPr>
        <p:spPr>
          <a:xfrm>
            <a:off x="4762500" y="2236631"/>
            <a:ext cx="6134100" cy="3439880"/>
          </a:xfrm>
        </p:spPr>
        <p:txBody>
          <a:bodyPr/>
          <a:lstStyle/>
          <a:p>
            <a:pPr eaLnBrk="1" hangingPunct="1"/>
            <a:r>
              <a:rPr lang="en-US" altLang="en-US" dirty="0"/>
              <a:t>Peer-to-peer support</a:t>
            </a:r>
          </a:p>
          <a:p>
            <a:pPr eaLnBrk="1" hangingPunct="1"/>
            <a:endParaRPr lang="en-US" altLang="en-US" dirty="0"/>
          </a:p>
          <a:p>
            <a:pPr eaLnBrk="1" hangingPunct="1"/>
            <a:r>
              <a:rPr lang="en-US" altLang="en-US" dirty="0"/>
              <a:t>Provides basic breastfeeding information </a:t>
            </a:r>
          </a:p>
          <a:p>
            <a:pPr eaLnBrk="1" hangingPunct="1"/>
            <a:endParaRPr lang="en-US" altLang="en-US" dirty="0"/>
          </a:p>
          <a:p>
            <a:pPr eaLnBrk="1" hangingPunct="1"/>
            <a:r>
              <a:rPr lang="en-US" altLang="en-US" dirty="0"/>
              <a:t>Refers to lactation experts and healthcare providers as needed</a:t>
            </a:r>
          </a:p>
          <a:p>
            <a:pPr eaLnBrk="1" hangingPunct="1"/>
            <a:endParaRPr lang="en-US" altLang="en-US" dirty="0"/>
          </a:p>
          <a:p>
            <a:pPr eaLnBrk="1" hangingPunct="1"/>
            <a:endParaRPr lang="en-US" altLang="en-US" dirty="0"/>
          </a:p>
        </p:txBody>
      </p:sp>
      <p:pic>
        <p:nvPicPr>
          <p:cNvPr id="65540" name="Picture 2" descr="A picture containing person, wall, indoor, woman&#10;&#10;Description generated with very high confidence">
            <a:extLst>
              <a:ext uri="{FF2B5EF4-FFF2-40B4-BE49-F238E27FC236}">
                <a16:creationId xmlns:a16="http://schemas.microsoft.com/office/drawing/2014/main" id="{FE182871-D649-4FB2-B038-ECE0766591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236630"/>
            <a:ext cx="3204176" cy="343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BAF6DC-88B7-E68A-A974-38C83DAB6697}"/>
              </a:ext>
            </a:extLst>
          </p:cNvPr>
          <p:cNvSpPr txBox="1"/>
          <p:nvPr/>
        </p:nvSpPr>
        <p:spPr>
          <a:xfrm>
            <a:off x="2019300" y="5846967"/>
            <a:ext cx="81534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accent4"/>
                </a:solidFill>
                <a:effectLst/>
                <a:latin typeface="Verdana" panose="020B0604030504040204" pitchFamily="34" charset="0"/>
                <a:ea typeface="Verdana" panose="020B0604030504040204" pitchFamily="34" charset="0"/>
              </a:rPr>
              <a:t>“Breastfeeding peer counselors kept me breastfeeding for a whole year thanks to their help.” -NC WIC Participant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66F3385C-D1CB-40F4-A03E-C96D720DDDA2}"/>
              </a:ext>
            </a:extLst>
          </p:cNvPr>
          <p:cNvSpPr>
            <a:spLocks noGrp="1" noChangeArrowheads="1"/>
          </p:cNvSpPr>
          <p:nvPr>
            <p:ph type="title"/>
          </p:nvPr>
        </p:nvSpPr>
        <p:spPr>
          <a:xfrm>
            <a:off x="381000" y="457200"/>
            <a:ext cx="7886700" cy="1325563"/>
          </a:xfrm>
        </p:spPr>
        <p:txBody>
          <a:bodyPr rtlCol="0">
            <a:normAutofit/>
          </a:bodyPr>
          <a:lstStyle/>
          <a:p>
            <a:pPr eaLnBrk="1" fontAlgn="auto" hangingPunct="1">
              <a:spcAft>
                <a:spcPts val="0"/>
              </a:spcAft>
              <a:defRPr/>
            </a:pPr>
            <a:r>
              <a:rPr lang="en-US" altLang="en-US" sz="5400" dirty="0"/>
              <a:t>What is WIC?</a:t>
            </a:r>
          </a:p>
        </p:txBody>
      </p:sp>
      <p:sp>
        <p:nvSpPr>
          <p:cNvPr id="20483" name="Rectangle 3">
            <a:extLst>
              <a:ext uri="{FF2B5EF4-FFF2-40B4-BE49-F238E27FC236}">
                <a16:creationId xmlns:a16="http://schemas.microsoft.com/office/drawing/2014/main" id="{F1D8BE76-8E39-420F-BCF8-D17C144AE7E8}"/>
              </a:ext>
            </a:extLst>
          </p:cNvPr>
          <p:cNvSpPr>
            <a:spLocks noGrp="1" noChangeArrowheads="1"/>
          </p:cNvSpPr>
          <p:nvPr>
            <p:ph idx="1"/>
          </p:nvPr>
        </p:nvSpPr>
        <p:spPr>
          <a:xfrm>
            <a:off x="304800" y="1981200"/>
            <a:ext cx="7086600" cy="4656138"/>
          </a:xfrm>
        </p:spPr>
        <p:txBody>
          <a:bodyPr rtlCol="0">
            <a:normAutofit/>
          </a:bodyPr>
          <a:lstStyle/>
          <a:p>
            <a:pPr eaLnBrk="1" hangingPunct="1">
              <a:defRPr/>
            </a:pPr>
            <a:r>
              <a:rPr lang="en-US" altLang="en-US" dirty="0"/>
              <a:t>The Special Supplemental Nutrition </a:t>
            </a:r>
          </a:p>
          <a:p>
            <a:pPr marL="0" indent="0" eaLnBrk="1" hangingPunct="1">
              <a:buFont typeface="Arial" panose="020B0604020202020204" pitchFamily="34" charset="0"/>
              <a:buNone/>
              <a:defRPr/>
            </a:pPr>
            <a:r>
              <a:rPr lang="en-US" altLang="en-US" dirty="0"/>
              <a:t>Program for </a:t>
            </a:r>
            <a:r>
              <a:rPr lang="en-US" altLang="en-US" b="1" dirty="0">
                <a:solidFill>
                  <a:srgbClr val="7030A0"/>
                </a:solidFill>
              </a:rPr>
              <a:t>W</a:t>
            </a:r>
            <a:r>
              <a:rPr lang="en-US" altLang="en-US" dirty="0"/>
              <a:t>omen, </a:t>
            </a:r>
            <a:r>
              <a:rPr lang="en-US" altLang="en-US" b="1" dirty="0">
                <a:solidFill>
                  <a:srgbClr val="7030A0"/>
                </a:solidFill>
              </a:rPr>
              <a:t>I</a:t>
            </a:r>
            <a:r>
              <a:rPr lang="en-US" altLang="en-US" dirty="0"/>
              <a:t>nfants and </a:t>
            </a:r>
            <a:r>
              <a:rPr lang="en-US" altLang="en-US" b="1" dirty="0">
                <a:solidFill>
                  <a:srgbClr val="7030A0"/>
                </a:solidFill>
              </a:rPr>
              <a:t>C</a:t>
            </a:r>
            <a:r>
              <a:rPr lang="en-US" altLang="en-US" dirty="0"/>
              <a:t>hildren</a:t>
            </a:r>
          </a:p>
          <a:p>
            <a:pPr marL="0" indent="0" eaLnBrk="1" hangingPunct="1">
              <a:buFont typeface="Arial" panose="020B0604020202020204" pitchFamily="34" charset="0"/>
              <a:buNone/>
              <a:defRPr/>
            </a:pPr>
            <a:endParaRPr lang="en-US" altLang="en-US" dirty="0"/>
          </a:p>
          <a:p>
            <a:pPr eaLnBrk="1" hangingPunct="1">
              <a:defRPr/>
            </a:pPr>
            <a:r>
              <a:rPr lang="en-US" altLang="en-US" dirty="0"/>
              <a:t>Public Health Nutrition Program </a:t>
            </a:r>
          </a:p>
          <a:p>
            <a:pPr eaLnBrk="1" hangingPunct="1">
              <a:defRPr/>
            </a:pPr>
            <a:endParaRPr lang="en-US" altLang="en-US" dirty="0"/>
          </a:p>
          <a:p>
            <a:pPr eaLnBrk="1" hangingPunct="1">
              <a:defRPr/>
            </a:pPr>
            <a:r>
              <a:rPr lang="en-US" altLang="en-US" dirty="0"/>
              <a:t>Funded by the United States Department of Agriculture (USDA)</a:t>
            </a:r>
          </a:p>
        </p:txBody>
      </p:sp>
      <p:pic>
        <p:nvPicPr>
          <p:cNvPr id="16388" name="Picture 2">
            <a:extLst>
              <a:ext uri="{FF2B5EF4-FFF2-40B4-BE49-F238E27FC236}">
                <a16:creationId xmlns:a16="http://schemas.microsoft.com/office/drawing/2014/main" id="{8AD0A027-43F5-480B-A4F7-2DF35A3866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738" y="2524125"/>
            <a:ext cx="3540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a:extLst>
              <a:ext uri="{FF2B5EF4-FFF2-40B4-BE49-F238E27FC236}">
                <a16:creationId xmlns:a16="http://schemas.microsoft.com/office/drawing/2014/main" id="{8AA82C78-00E6-4F0B-BA1A-530B579838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47879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072C4BF8-3735-490D-9678-78C2449D18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96400" y="1633538"/>
            <a:ext cx="2209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A hand holding a baby&#10;&#10;Description generated with very high confidence">
            <a:extLst>
              <a:ext uri="{FF2B5EF4-FFF2-40B4-BE49-F238E27FC236}">
                <a16:creationId xmlns:a16="http://schemas.microsoft.com/office/drawing/2014/main" id="{A27D9AA6-D476-4724-BF6D-E992B7195C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96413" y="3890963"/>
            <a:ext cx="13239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94DF7351-9B2B-4E17-BC36-499E551B88BC}"/>
              </a:ext>
            </a:extLst>
          </p:cNvPr>
          <p:cNvSpPr>
            <a:spLocks noGrp="1" noChangeArrowheads="1"/>
          </p:cNvSpPr>
          <p:nvPr>
            <p:ph type="title"/>
          </p:nvPr>
        </p:nvSpPr>
        <p:spPr>
          <a:xfrm>
            <a:off x="944245" y="307975"/>
            <a:ext cx="6553200" cy="1325563"/>
          </a:xfrm>
        </p:spPr>
        <p:txBody>
          <a:bodyPr/>
          <a:lstStyle/>
          <a:p>
            <a:pPr eaLnBrk="1" hangingPunct="1">
              <a:defRPr/>
            </a:pPr>
            <a:r>
              <a:rPr lang="en-US" altLang="en-US" sz="5400" dirty="0">
                <a:solidFill>
                  <a:schemeClr val="accent3"/>
                </a:solidFill>
              </a:rPr>
              <a:t>Nutrition Education</a:t>
            </a:r>
          </a:p>
        </p:txBody>
      </p:sp>
      <p:sp>
        <p:nvSpPr>
          <p:cNvPr id="67587" name="Rectangle 3">
            <a:extLst>
              <a:ext uri="{FF2B5EF4-FFF2-40B4-BE49-F238E27FC236}">
                <a16:creationId xmlns:a16="http://schemas.microsoft.com/office/drawing/2014/main" id="{EEEEA11C-F006-4D21-9AFA-4BBF8A16F9DE}"/>
              </a:ext>
            </a:extLst>
          </p:cNvPr>
          <p:cNvSpPr>
            <a:spLocks noGrp="1" noChangeArrowheads="1"/>
          </p:cNvSpPr>
          <p:nvPr>
            <p:ph idx="1"/>
          </p:nvPr>
        </p:nvSpPr>
        <p:spPr>
          <a:xfrm>
            <a:off x="990600" y="1633538"/>
            <a:ext cx="7543800" cy="4352925"/>
          </a:xfrm>
        </p:spPr>
        <p:txBody>
          <a:bodyPr/>
          <a:lstStyle/>
          <a:p>
            <a:pPr eaLnBrk="1" hangingPunct="1"/>
            <a:r>
              <a:rPr lang="en-US" altLang="en-US" sz="2800" dirty="0"/>
              <a:t>Participant-centered Nutrition Counseling</a:t>
            </a:r>
          </a:p>
          <a:p>
            <a:pPr eaLnBrk="1" hangingPunct="1"/>
            <a:r>
              <a:rPr lang="en-US" altLang="en-US" sz="2800" dirty="0"/>
              <a:t>Group Classes</a:t>
            </a:r>
          </a:p>
          <a:p>
            <a:pPr eaLnBrk="1" hangingPunct="1"/>
            <a:r>
              <a:rPr lang="en-US" altLang="en-US" sz="2800" dirty="0"/>
              <a:t>Mini-lessons </a:t>
            </a:r>
          </a:p>
          <a:p>
            <a:pPr eaLnBrk="1" hangingPunct="1"/>
            <a:r>
              <a:rPr lang="en-US" altLang="en-US" sz="2800" dirty="0"/>
              <a:t>Online Nutrition Education </a:t>
            </a:r>
          </a:p>
          <a:p>
            <a:pPr eaLnBrk="1" hangingPunct="1">
              <a:buFontTx/>
              <a:buChar char="•"/>
            </a:pPr>
            <a:endParaRPr lang="en-US" altLang="en-US" dirty="0"/>
          </a:p>
          <a:p>
            <a:pPr eaLnBrk="1" hangingPunct="1"/>
            <a:endParaRPr lang="en-US" altLang="en-US" dirty="0"/>
          </a:p>
        </p:txBody>
      </p:sp>
      <p:pic>
        <p:nvPicPr>
          <p:cNvPr id="67588" name="Picture 1">
            <a:extLst>
              <a:ext uri="{FF2B5EF4-FFF2-40B4-BE49-F238E27FC236}">
                <a16:creationId xmlns:a16="http://schemas.microsoft.com/office/drawing/2014/main" id="{DF966B21-3658-484B-8299-4E3FD7AE1F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2133600"/>
            <a:ext cx="1894293" cy="189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0EB5478-01A0-4130-BE85-E3F968741004}"/>
              </a:ext>
            </a:extLst>
          </p:cNvPr>
          <p:cNvPicPr>
            <a:picLocks noChangeAspect="1"/>
          </p:cNvPicPr>
          <p:nvPr/>
        </p:nvPicPr>
        <p:blipFill>
          <a:blip r:embed="rId5"/>
          <a:stretch>
            <a:fillRect/>
          </a:stretch>
        </p:blipFill>
        <p:spPr>
          <a:xfrm>
            <a:off x="1828800" y="4849947"/>
            <a:ext cx="5867400" cy="74903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0FA2C5B2-E3A4-4CEC-854A-912C089970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1511300"/>
            <a:ext cx="2371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2">
            <a:extLst>
              <a:ext uri="{FF2B5EF4-FFF2-40B4-BE49-F238E27FC236}">
                <a16:creationId xmlns:a16="http://schemas.microsoft.com/office/drawing/2014/main" id="{EF5C77EA-ACD1-4F4B-877D-DF1C529D0BC3}"/>
              </a:ext>
            </a:extLst>
          </p:cNvPr>
          <p:cNvSpPr>
            <a:spLocks noGrp="1" noChangeArrowheads="1"/>
          </p:cNvSpPr>
          <p:nvPr>
            <p:ph type="title"/>
          </p:nvPr>
        </p:nvSpPr>
        <p:spPr>
          <a:xfrm>
            <a:off x="914400" y="304800"/>
            <a:ext cx="10820400" cy="1325563"/>
          </a:xfrm>
        </p:spPr>
        <p:txBody>
          <a:bodyPr/>
          <a:lstStyle/>
          <a:p>
            <a:pPr eaLnBrk="1" hangingPunct="1">
              <a:defRPr/>
            </a:pPr>
            <a:r>
              <a:rPr lang="en-US" altLang="en-US" sz="5400" dirty="0">
                <a:solidFill>
                  <a:schemeClr val="accent3"/>
                </a:solidFill>
              </a:rPr>
              <a:t>Community and Healthcare Referrals</a:t>
            </a:r>
          </a:p>
        </p:txBody>
      </p:sp>
      <p:sp>
        <p:nvSpPr>
          <p:cNvPr id="71684" name="Rectangle 3">
            <a:extLst>
              <a:ext uri="{FF2B5EF4-FFF2-40B4-BE49-F238E27FC236}">
                <a16:creationId xmlns:a16="http://schemas.microsoft.com/office/drawing/2014/main" id="{BD141D09-C54A-40DC-B705-2D03AA71594C}"/>
              </a:ext>
            </a:extLst>
          </p:cNvPr>
          <p:cNvSpPr>
            <a:spLocks noGrp="1" noChangeArrowheads="1"/>
          </p:cNvSpPr>
          <p:nvPr>
            <p:ph idx="1"/>
          </p:nvPr>
        </p:nvSpPr>
        <p:spPr>
          <a:xfrm>
            <a:off x="5900738" y="1782763"/>
            <a:ext cx="5529262" cy="4351337"/>
          </a:xfrm>
        </p:spPr>
        <p:txBody>
          <a:bodyPr/>
          <a:lstStyle/>
          <a:p>
            <a:pPr eaLnBrk="1" hangingPunct="1"/>
            <a:r>
              <a:rPr lang="en-US" altLang="en-US"/>
              <a:t>Immunization Services</a:t>
            </a:r>
          </a:p>
          <a:p>
            <a:pPr eaLnBrk="1" hangingPunct="1"/>
            <a:r>
              <a:rPr lang="en-US" altLang="en-US"/>
              <a:t>Prenatal Care</a:t>
            </a:r>
          </a:p>
          <a:p>
            <a:pPr eaLnBrk="1" hangingPunct="1"/>
            <a:r>
              <a:rPr lang="en-US" altLang="en-US"/>
              <a:t>Well Child Health Care</a:t>
            </a:r>
          </a:p>
          <a:p>
            <a:pPr eaLnBrk="1" hangingPunct="1"/>
            <a:r>
              <a:rPr lang="en-US" altLang="en-US"/>
              <a:t>Social Services</a:t>
            </a:r>
          </a:p>
          <a:p>
            <a:pPr eaLnBrk="1" hangingPunct="1"/>
            <a:r>
              <a:rPr lang="en-US" altLang="en-US"/>
              <a:t>Substance Abuse Counseling and Treatment</a:t>
            </a:r>
          </a:p>
          <a:p>
            <a:pPr eaLnBrk="1" hangingPunct="1"/>
            <a:r>
              <a:rPr lang="en-US" altLang="en-US"/>
              <a:t>Food Assistance Resources</a:t>
            </a:r>
          </a:p>
          <a:p>
            <a:pPr eaLnBrk="1" hangingPunct="1"/>
            <a:r>
              <a:rPr lang="en-US" altLang="en-US"/>
              <a:t>Dental Care</a:t>
            </a:r>
          </a:p>
          <a:p>
            <a:pPr eaLnBrk="1" hangingPunct="1">
              <a:buFont typeface="Wingdings" panose="05000000000000000000" pitchFamily="2" charset="2"/>
              <a:buNone/>
            </a:pPr>
            <a:endParaRPr lang="en-U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47BE5904-AC5D-4CA4-82F0-24EAA2DA37F1}"/>
              </a:ext>
            </a:extLst>
          </p:cNvPr>
          <p:cNvSpPr>
            <a:spLocks noGrp="1" noChangeArrowheads="1"/>
          </p:cNvSpPr>
          <p:nvPr>
            <p:ph type="title"/>
          </p:nvPr>
        </p:nvSpPr>
        <p:spPr>
          <a:xfrm>
            <a:off x="838200" y="5427662"/>
            <a:ext cx="10515600" cy="1325562"/>
          </a:xfrm>
        </p:spPr>
        <p:txBody>
          <a:bodyPr/>
          <a:lstStyle/>
          <a:p>
            <a:pPr eaLnBrk="1" hangingPunct="1">
              <a:defRPr/>
            </a:pPr>
            <a:r>
              <a:rPr lang="en-US" altLang="en-US" sz="5400" dirty="0">
                <a:solidFill>
                  <a:schemeClr val="accent3"/>
                </a:solidFill>
              </a:rPr>
              <a:t>Why should you refer clients to WIC?</a:t>
            </a:r>
          </a:p>
        </p:txBody>
      </p:sp>
      <p:pic>
        <p:nvPicPr>
          <p:cNvPr id="73731" name="Content Placeholder 4">
            <a:extLst>
              <a:ext uri="{FF2B5EF4-FFF2-40B4-BE49-F238E27FC236}">
                <a16:creationId xmlns:a16="http://schemas.microsoft.com/office/drawing/2014/main" id="{578C656F-71B7-493E-90D5-34A84D288E54}"/>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73025" y="25400"/>
            <a:ext cx="3903663" cy="3448050"/>
          </a:xfrm>
        </p:spPr>
      </p:pic>
      <p:pic>
        <p:nvPicPr>
          <p:cNvPr id="73732" name="Picture 1">
            <a:extLst>
              <a:ext uri="{FF2B5EF4-FFF2-40B4-BE49-F238E27FC236}">
                <a16:creationId xmlns:a16="http://schemas.microsoft.com/office/drawing/2014/main" id="{EBA38BEA-B3CD-4127-B541-54B2E3E1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8013" y="87313"/>
            <a:ext cx="5099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15C3331B-6024-4907-921B-6393215B16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7525" y="2041525"/>
            <a:ext cx="4229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AB2614F5-34F7-423F-8F0D-0C8C972899FD}"/>
              </a:ext>
            </a:extLst>
          </p:cNvPr>
          <p:cNvSpPr>
            <a:spLocks noGrp="1" noChangeArrowheads="1"/>
          </p:cNvSpPr>
          <p:nvPr>
            <p:ph type="title"/>
          </p:nvPr>
        </p:nvSpPr>
        <p:spPr>
          <a:xfrm>
            <a:off x="457200" y="593340"/>
            <a:ext cx="8382000" cy="1325563"/>
          </a:xfrm>
        </p:spPr>
        <p:txBody>
          <a:bodyPr/>
          <a:lstStyle/>
          <a:p>
            <a:pPr eaLnBrk="1" hangingPunct="1">
              <a:defRPr/>
            </a:pPr>
            <a:r>
              <a:rPr lang="en-US" altLang="en-US" sz="5400" dirty="0">
                <a:solidFill>
                  <a:schemeClr val="accent3"/>
                </a:solidFill>
              </a:rPr>
              <a:t>Referrals to WIC:</a:t>
            </a:r>
            <a:br>
              <a:rPr lang="en-US" altLang="en-US" sz="5400" dirty="0">
                <a:solidFill>
                  <a:schemeClr val="accent3"/>
                </a:solidFill>
              </a:rPr>
            </a:br>
            <a:r>
              <a:rPr lang="en-US" altLang="en-US" sz="5400" dirty="0">
                <a:solidFill>
                  <a:schemeClr val="accent3"/>
                </a:solidFill>
              </a:rPr>
              <a:t>Outreach Materials</a:t>
            </a:r>
          </a:p>
        </p:txBody>
      </p:sp>
      <p:pic>
        <p:nvPicPr>
          <p:cNvPr id="75779" name="Picture 2">
            <a:extLst>
              <a:ext uri="{FF2B5EF4-FFF2-40B4-BE49-F238E27FC236}">
                <a16:creationId xmlns:a16="http://schemas.microsoft.com/office/drawing/2014/main" id="{A4CA3716-27BB-4C1A-B1A3-9D80209F34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06927" y="304800"/>
            <a:ext cx="1770525" cy="17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F559195-6899-48D9-9DC7-F1CC90056183}"/>
              </a:ext>
            </a:extLst>
          </p:cNvPr>
          <p:cNvPicPr>
            <a:picLocks noChangeAspect="1"/>
          </p:cNvPicPr>
          <p:nvPr/>
        </p:nvPicPr>
        <p:blipFill>
          <a:blip r:embed="rId5"/>
          <a:stretch>
            <a:fillRect/>
          </a:stretch>
        </p:blipFill>
        <p:spPr>
          <a:xfrm>
            <a:off x="6708236" y="914400"/>
            <a:ext cx="1674291" cy="3886200"/>
          </a:xfrm>
          <a:prstGeom prst="rect">
            <a:avLst/>
          </a:prstGeom>
        </p:spPr>
      </p:pic>
      <p:pic>
        <p:nvPicPr>
          <p:cNvPr id="6" name="Picture 5">
            <a:extLst>
              <a:ext uri="{FF2B5EF4-FFF2-40B4-BE49-F238E27FC236}">
                <a16:creationId xmlns:a16="http://schemas.microsoft.com/office/drawing/2014/main" id="{08A0E178-B68E-4FF7-9FA2-757554C68621}"/>
              </a:ext>
            </a:extLst>
          </p:cNvPr>
          <p:cNvPicPr>
            <a:picLocks noChangeAspect="1"/>
          </p:cNvPicPr>
          <p:nvPr/>
        </p:nvPicPr>
        <p:blipFill rotWithShape="1">
          <a:blip r:embed="rId6"/>
          <a:srcRect t="1923" r="-321"/>
          <a:stretch/>
        </p:blipFill>
        <p:spPr>
          <a:xfrm>
            <a:off x="8991600" y="2438400"/>
            <a:ext cx="1674290" cy="3886200"/>
          </a:xfrm>
          <a:prstGeom prst="rect">
            <a:avLst/>
          </a:prstGeom>
        </p:spPr>
      </p:pic>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DEB9-8CE3-4B3C-A79E-4CF7AADD7E7E}"/>
              </a:ext>
            </a:extLst>
          </p:cNvPr>
          <p:cNvSpPr>
            <a:spLocks noGrp="1"/>
          </p:cNvSpPr>
          <p:nvPr>
            <p:ph type="title"/>
          </p:nvPr>
        </p:nvSpPr>
        <p:spPr/>
        <p:txBody>
          <a:bodyPr/>
          <a:lstStyle/>
          <a:p>
            <a:r>
              <a:rPr lang="en-US" dirty="0"/>
              <a:t>WIC Voices Video</a:t>
            </a:r>
          </a:p>
        </p:txBody>
      </p:sp>
      <p:pic>
        <p:nvPicPr>
          <p:cNvPr id="5" name="Picture 4">
            <a:hlinkClick r:id="rId4"/>
            <a:extLst>
              <a:ext uri="{FF2B5EF4-FFF2-40B4-BE49-F238E27FC236}">
                <a16:creationId xmlns:a16="http://schemas.microsoft.com/office/drawing/2014/main" id="{A9382890-2937-4F5D-8CC0-E9D7D17BE2AE}"/>
              </a:ext>
            </a:extLst>
          </p:cNvPr>
          <p:cNvPicPr>
            <a:picLocks noChangeAspect="1"/>
          </p:cNvPicPr>
          <p:nvPr/>
        </p:nvPicPr>
        <p:blipFill>
          <a:blip r:embed="rId5"/>
          <a:stretch>
            <a:fillRect/>
          </a:stretch>
        </p:blipFill>
        <p:spPr>
          <a:xfrm>
            <a:off x="858672" y="1690690"/>
            <a:ext cx="6886575" cy="4414471"/>
          </a:xfrm>
          <a:prstGeom prst="rect">
            <a:avLst/>
          </a:prstGeom>
        </p:spPr>
      </p:pic>
    </p:spTree>
    <p:custDataLst>
      <p:tags r:id="rId1"/>
    </p:custDataLst>
    <p:extLst>
      <p:ext uri="{BB962C8B-B14F-4D97-AF65-F5344CB8AC3E}">
        <p14:creationId xmlns:p14="http://schemas.microsoft.com/office/powerpoint/2010/main" val="384923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287CA-B8AD-4680-85D5-DDC75D624588}"/>
              </a:ext>
            </a:extLst>
          </p:cNvPr>
          <p:cNvSpPr>
            <a:spLocks noGrp="1"/>
          </p:cNvSpPr>
          <p:nvPr>
            <p:ph type="title"/>
          </p:nvPr>
        </p:nvSpPr>
        <p:spPr>
          <a:xfrm>
            <a:off x="457200" y="265113"/>
            <a:ext cx="10515600" cy="1325562"/>
          </a:xfrm>
        </p:spPr>
        <p:txBody>
          <a:bodyPr/>
          <a:lstStyle/>
          <a:p>
            <a:pPr>
              <a:defRPr/>
            </a:pPr>
            <a:r>
              <a:rPr lang="en-US" sz="5400" dirty="0"/>
              <a:t>Contact Us!</a:t>
            </a:r>
          </a:p>
        </p:txBody>
      </p:sp>
      <p:sp>
        <p:nvSpPr>
          <p:cNvPr id="5" name="Content Placeholder 4">
            <a:extLst>
              <a:ext uri="{FF2B5EF4-FFF2-40B4-BE49-F238E27FC236}">
                <a16:creationId xmlns:a16="http://schemas.microsoft.com/office/drawing/2014/main" id="{4F34E2D3-327C-4431-82C4-1ED96AA34B49}"/>
              </a:ext>
            </a:extLst>
          </p:cNvPr>
          <p:cNvSpPr>
            <a:spLocks noGrp="1"/>
          </p:cNvSpPr>
          <p:nvPr>
            <p:ph idx="1"/>
          </p:nvPr>
        </p:nvSpPr>
        <p:spPr>
          <a:xfrm>
            <a:off x="457200" y="1371600"/>
            <a:ext cx="10515600" cy="5221287"/>
          </a:xfrm>
        </p:spPr>
        <p:txBody>
          <a:bodyPr/>
          <a:lstStyle/>
          <a:p>
            <a:pPr>
              <a:defRPr/>
            </a:pPr>
            <a:r>
              <a:rPr lang="en-US" dirty="0"/>
              <a:t>State WIC Webpage</a:t>
            </a:r>
          </a:p>
          <a:p>
            <a:pPr>
              <a:defRPr/>
            </a:pPr>
            <a:endParaRPr lang="en-US" dirty="0">
              <a:solidFill>
                <a:schemeClr val="accent4">
                  <a:lumMod val="75000"/>
                </a:schemeClr>
              </a:solidFill>
            </a:endParaRPr>
          </a:p>
          <a:p>
            <a:pPr lvl="1">
              <a:defRPr/>
            </a:pPr>
            <a:r>
              <a:rPr lang="en-US" dirty="0">
                <a:solidFill>
                  <a:schemeClr val="accent4">
                    <a:lumMod val="75000"/>
                  </a:schemeClr>
                </a:solidFill>
                <a:hlinkClick r:id="rId4">
                  <a:extLst>
                    <a:ext uri="{A12FA001-AC4F-418D-AE19-62706E023703}">
                      <ahyp:hlinkClr xmlns:ahyp="http://schemas.microsoft.com/office/drawing/2018/hyperlinkcolor" val="tx"/>
                    </a:ext>
                  </a:extLst>
                </a:hlinkClick>
              </a:rPr>
              <a:t>https://www.ncdhhs.gov/ncwic</a:t>
            </a:r>
            <a:endParaRPr lang="en-US" dirty="0">
              <a:solidFill>
                <a:schemeClr val="accent4">
                  <a:lumMod val="75000"/>
                </a:schemeClr>
              </a:solidFill>
            </a:endParaRPr>
          </a:p>
          <a:p>
            <a:pPr lvl="1">
              <a:defRPr/>
            </a:pPr>
            <a:endParaRPr lang="en-US" dirty="0">
              <a:solidFill>
                <a:schemeClr val="accent4">
                  <a:lumMod val="75000"/>
                </a:schemeClr>
              </a:solidFill>
            </a:endParaRPr>
          </a:p>
          <a:p>
            <a:pPr>
              <a:defRPr/>
            </a:pPr>
            <a:r>
              <a:rPr lang="en-US" dirty="0"/>
              <a:t>Local Agency Contact Information</a:t>
            </a:r>
          </a:p>
          <a:p>
            <a:pPr marL="0" indent="0">
              <a:buFont typeface="Arial" panose="020B0604020202020204" pitchFamily="34" charset="0"/>
              <a:buNone/>
              <a:defRPr/>
            </a:pPr>
            <a:endParaRPr lang="en-US" dirty="0"/>
          </a:p>
        </p:txBody>
      </p:sp>
      <p:pic>
        <p:nvPicPr>
          <p:cNvPr id="77828" name="Picture 5">
            <a:extLst>
              <a:ext uri="{FF2B5EF4-FFF2-40B4-BE49-F238E27FC236}">
                <a16:creationId xmlns:a16="http://schemas.microsoft.com/office/drawing/2014/main" id="{17215305-B9B6-45C8-A0CB-FE37BDE345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3657600"/>
            <a:ext cx="4191000"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FCDDC-478A-49A6-983D-F1D802F752E9}"/>
              </a:ext>
            </a:extLst>
          </p:cNvPr>
          <p:cNvSpPr>
            <a:spLocks noGrp="1"/>
          </p:cNvSpPr>
          <p:nvPr>
            <p:ph type="title"/>
          </p:nvPr>
        </p:nvSpPr>
        <p:spPr>
          <a:xfrm>
            <a:off x="838200" y="838200"/>
            <a:ext cx="4876800" cy="1325563"/>
          </a:xfrm>
        </p:spPr>
        <p:txBody>
          <a:bodyPr/>
          <a:lstStyle/>
          <a:p>
            <a:pPr algn="ctr">
              <a:defRPr/>
            </a:pPr>
            <a:r>
              <a:rPr lang="en-US" sz="5400" dirty="0"/>
              <a:t>Thank You!</a:t>
            </a:r>
            <a:br>
              <a:rPr lang="en-US" sz="5400" dirty="0"/>
            </a:br>
            <a:r>
              <a:rPr lang="en-US" sz="5400" dirty="0"/>
              <a:t>Questions? </a:t>
            </a:r>
          </a:p>
        </p:txBody>
      </p:sp>
      <p:pic>
        <p:nvPicPr>
          <p:cNvPr id="3" name="Picture 2" descr="Mother kissing baby girl">
            <a:extLst>
              <a:ext uri="{FF2B5EF4-FFF2-40B4-BE49-F238E27FC236}">
                <a16:creationId xmlns:a16="http://schemas.microsoft.com/office/drawing/2014/main" id="{771EC024-A6D2-4F8A-823A-21A15D98D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38400"/>
            <a:ext cx="5601247" cy="373380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D67E8-EC42-43DC-8F4A-C05429A609E6}"/>
              </a:ext>
            </a:extLst>
          </p:cNvPr>
          <p:cNvPicPr>
            <a:picLocks noChangeAspect="1"/>
          </p:cNvPicPr>
          <p:nvPr/>
        </p:nvPicPr>
        <p:blipFill>
          <a:blip r:embed="rId4"/>
          <a:stretch>
            <a:fillRect/>
          </a:stretch>
        </p:blipFill>
        <p:spPr>
          <a:xfrm>
            <a:off x="1143000" y="457200"/>
            <a:ext cx="9760542" cy="1176630"/>
          </a:xfrm>
          <a:prstGeom prst="rect">
            <a:avLst/>
          </a:prstGeom>
        </p:spPr>
      </p:pic>
      <p:sp>
        <p:nvSpPr>
          <p:cNvPr id="6" name="Content Placeholder 2">
            <a:extLst>
              <a:ext uri="{FF2B5EF4-FFF2-40B4-BE49-F238E27FC236}">
                <a16:creationId xmlns:a16="http://schemas.microsoft.com/office/drawing/2014/main" id="{6F8E34BE-F869-B29E-4A9E-3C636A861938}"/>
              </a:ext>
            </a:extLst>
          </p:cNvPr>
          <p:cNvSpPr txBox="1">
            <a:spLocks/>
          </p:cNvSpPr>
          <p:nvPr/>
        </p:nvSpPr>
        <p:spPr>
          <a:xfrm>
            <a:off x="822960" y="1463039"/>
            <a:ext cx="10515600" cy="5029836"/>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To file a program discrimination complaint, a Complainant should complete a Form AD-3027, USDA Program Discrimination Complaint Form which can be obtained online at:  </a:t>
            </a:r>
            <a:r>
              <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https://www.usda.gov/sites/default/files/documents/ad-3027.pdf</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t>
            </a:r>
            <a:r>
              <a:rPr kumimoji="0" lang="en-US" sz="1050" b="0" i="0" u="none" strike="noStrike" kern="1200" cap="none" spc="0" normalizeH="0" baseline="0" noProof="0" dirty="0" err="1">
                <a:ln>
                  <a:noFill/>
                </a:ln>
                <a:solidFill>
                  <a:srgbClr val="1B1B1B"/>
                </a:solidFill>
                <a:effectLst/>
                <a:uLnTx/>
                <a:uFillTx/>
                <a:latin typeface="Arial" panose="020B0604020202020204" pitchFamily="34" charset="0"/>
                <a:ea typeface="+mn-ea"/>
                <a:cs typeface="Arial" panose="020B0604020202020204" pitchFamily="34" charset="0"/>
              </a:rPr>
              <a:t>ASCR</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about the nature and date of an alleged civil rights violation. The completed AD-3027 form or letter must be submitted to USDA by:</a:t>
            </a:r>
          </a:p>
          <a:p>
            <a:pPr marL="228600" marR="0" lvl="0" indent="-228600" algn="l" defTabSz="914400" rtl="0" eaLnBrk="1" fontAlgn="auto" latinLnBrk="0" hangingPunct="1">
              <a:lnSpc>
                <a:spcPct val="125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mail</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U.S. Department of Agriculture</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Office of the Assistant Secretary for Civil Rights</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1400 Independence Avenue, SW</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Washington, D.C. 20250-9410; </a:t>
            </a: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fax</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(833) 256-1665 or (202) 690-7442; or</a:t>
            </a:r>
          </a:p>
          <a:p>
            <a:pPr marL="365760" marR="0" lvl="0" indent="-228600" algn="l" defTabSz="914400" rtl="0" eaLnBrk="1" fontAlgn="auto" latinLnBrk="0" hangingPunct="1">
              <a:lnSpc>
                <a:spcPct val="125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email</a:t>
            </a: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b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program.intake@usda.gov</a:t>
            </a:r>
            <a:endParaRPr kumimoji="0" lang="en-US" sz="105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5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srgbClr val="2E854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1867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F4B7-D481-463B-97F6-A0574C9C5826}"/>
              </a:ext>
            </a:extLst>
          </p:cNvPr>
          <p:cNvSpPr>
            <a:spLocks noGrp="1"/>
          </p:cNvSpPr>
          <p:nvPr>
            <p:ph type="title"/>
          </p:nvPr>
        </p:nvSpPr>
        <p:spPr>
          <a:xfrm>
            <a:off x="304800" y="525463"/>
            <a:ext cx="10515600" cy="1325562"/>
          </a:xfrm>
        </p:spPr>
        <p:txBody>
          <a:bodyPr/>
          <a:lstStyle/>
          <a:p>
            <a:pPr>
              <a:defRPr/>
            </a:pPr>
            <a:r>
              <a:rPr lang="en-US" sz="5400" dirty="0"/>
              <a:t>WIC’s Mission</a:t>
            </a:r>
          </a:p>
        </p:txBody>
      </p:sp>
      <p:sp>
        <p:nvSpPr>
          <p:cNvPr id="3" name="Content Placeholder 2">
            <a:extLst>
              <a:ext uri="{FF2B5EF4-FFF2-40B4-BE49-F238E27FC236}">
                <a16:creationId xmlns:a16="http://schemas.microsoft.com/office/drawing/2014/main" id="{4723D4DB-395A-4408-877D-BB51FD434D7C}"/>
              </a:ext>
            </a:extLst>
          </p:cNvPr>
          <p:cNvSpPr>
            <a:spLocks noGrp="1"/>
          </p:cNvSpPr>
          <p:nvPr>
            <p:ph idx="1"/>
          </p:nvPr>
        </p:nvSpPr>
        <p:spPr>
          <a:xfrm>
            <a:off x="381000" y="2209800"/>
            <a:ext cx="9601200" cy="3200400"/>
          </a:xfrm>
        </p:spPr>
        <p:txBody>
          <a:bodyPr/>
          <a:lstStyle/>
          <a:p>
            <a:pPr>
              <a:defRPr/>
            </a:pPr>
            <a:endParaRPr lang="en-US" dirty="0"/>
          </a:p>
          <a:p>
            <a:pPr marL="0" indent="0">
              <a:lnSpc>
                <a:spcPct val="150000"/>
              </a:lnSpc>
              <a:buFont typeface="Arial" panose="020B0604020202020204" pitchFamily="34" charset="0"/>
              <a:buNone/>
              <a:defRPr/>
            </a:pPr>
            <a:r>
              <a:rPr lang="en-US" sz="2400" i="1" dirty="0">
                <a:solidFill>
                  <a:schemeClr val="accent3">
                    <a:lumMod val="75000"/>
                  </a:schemeClr>
                </a:solidFill>
              </a:rPr>
              <a:t>“To assure healthy pregnancies, healthy birth outcomes, and healthy growth and development for women, infants and children up to age 5 who are at nutritional risk, by providing nutritious supplemental foods, breastfeeding promotion and support, education on healthy eating, and referrals to healthcare and critical social services</a:t>
            </a:r>
            <a:r>
              <a:rPr lang="en-US" sz="2400" dirty="0"/>
              <a:t>.” 				                              					</a:t>
            </a:r>
            <a:r>
              <a:rPr lang="en-US" sz="2400" dirty="0">
                <a:solidFill>
                  <a:schemeClr val="accent3">
                    <a:lumMod val="75000"/>
                  </a:schemeClr>
                </a:solidFill>
              </a:rPr>
              <a:t>~National WIC Association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8133-6D9B-4B62-A1E0-B478A04CEBBA}"/>
              </a:ext>
            </a:extLst>
          </p:cNvPr>
          <p:cNvSpPr>
            <a:spLocks noGrp="1"/>
          </p:cNvSpPr>
          <p:nvPr>
            <p:ph type="title"/>
          </p:nvPr>
        </p:nvSpPr>
        <p:spPr>
          <a:xfrm>
            <a:off x="344488" y="157163"/>
            <a:ext cx="10515600" cy="1325562"/>
          </a:xfrm>
        </p:spPr>
        <p:txBody>
          <a:bodyPr/>
          <a:lstStyle/>
          <a:p>
            <a:pPr>
              <a:defRPr/>
            </a:pPr>
            <a:r>
              <a:rPr lang="en-US" sz="5400" dirty="0"/>
              <a:t>WIC Fun Facts</a:t>
            </a:r>
          </a:p>
        </p:txBody>
      </p:sp>
      <p:sp>
        <p:nvSpPr>
          <p:cNvPr id="6" name="Rectangle: Rounded Corners 5">
            <a:extLst>
              <a:ext uri="{FF2B5EF4-FFF2-40B4-BE49-F238E27FC236}">
                <a16:creationId xmlns:a16="http://schemas.microsoft.com/office/drawing/2014/main" id="{85AD5962-C900-47B8-BFDE-9C4EECB8A4BF}"/>
              </a:ext>
            </a:extLst>
          </p:cNvPr>
          <p:cNvSpPr/>
          <p:nvPr/>
        </p:nvSpPr>
        <p:spPr>
          <a:xfrm>
            <a:off x="2362200" y="1219200"/>
            <a:ext cx="5334000" cy="1384300"/>
          </a:xfrm>
          <a:prstGeom prst="roundRect">
            <a:avLst/>
          </a:prstGeom>
          <a:solidFill>
            <a:schemeClr val="accent6"/>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Across America, there are 90 state WIC Agencies, 1,900 local WIC Agencies, and 10,000 clinics! </a:t>
            </a:r>
          </a:p>
        </p:txBody>
      </p:sp>
      <p:sp>
        <p:nvSpPr>
          <p:cNvPr id="7" name="Rectangle: Rounded Corners 6">
            <a:extLst>
              <a:ext uri="{FF2B5EF4-FFF2-40B4-BE49-F238E27FC236}">
                <a16:creationId xmlns:a16="http://schemas.microsoft.com/office/drawing/2014/main" id="{1EAAE49D-BEA4-4023-BBCE-C7EEBC5F7A59}"/>
              </a:ext>
            </a:extLst>
          </p:cNvPr>
          <p:cNvSpPr/>
          <p:nvPr/>
        </p:nvSpPr>
        <p:spPr>
          <a:xfrm>
            <a:off x="344488" y="2819400"/>
            <a:ext cx="2816225" cy="3825875"/>
          </a:xfrm>
          <a:prstGeom prst="round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86 WIC Agencies across North Carolina service over 240,000 women, infants and children every year!</a:t>
            </a:r>
          </a:p>
        </p:txBody>
      </p:sp>
      <p:sp>
        <p:nvSpPr>
          <p:cNvPr id="8" name="Rectangle: Rounded Corners 7">
            <a:extLst>
              <a:ext uri="{FF2B5EF4-FFF2-40B4-BE49-F238E27FC236}">
                <a16:creationId xmlns:a16="http://schemas.microsoft.com/office/drawing/2014/main" id="{3C34DB44-096D-4975-8790-DF9DB94C311E}"/>
              </a:ext>
            </a:extLst>
          </p:cNvPr>
          <p:cNvSpPr/>
          <p:nvPr/>
        </p:nvSpPr>
        <p:spPr>
          <a:xfrm>
            <a:off x="3654425" y="3733800"/>
            <a:ext cx="4038600" cy="1384300"/>
          </a:xfrm>
          <a:prstGeom prst="roundRect">
            <a:avLst/>
          </a:prstGeom>
          <a:solidFill>
            <a:schemeClr val="accent4"/>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WIC supports 53% of ALL infants born in the USA! </a:t>
            </a:r>
          </a:p>
        </p:txBody>
      </p:sp>
      <p:sp>
        <p:nvSpPr>
          <p:cNvPr id="11" name="Rectangle: Rounded Corners 10">
            <a:extLst>
              <a:ext uri="{FF2B5EF4-FFF2-40B4-BE49-F238E27FC236}">
                <a16:creationId xmlns:a16="http://schemas.microsoft.com/office/drawing/2014/main" id="{B2BEC438-1FEC-47FC-BFE0-3173EFFFC60D}"/>
              </a:ext>
            </a:extLst>
          </p:cNvPr>
          <p:cNvSpPr/>
          <p:nvPr/>
        </p:nvSpPr>
        <p:spPr>
          <a:xfrm>
            <a:off x="8001000" y="4114800"/>
            <a:ext cx="3657600" cy="2438400"/>
          </a:xfrm>
          <a:prstGeom prst="roundRect">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00"/>
                </a:solidFill>
                <a:latin typeface="WIC Gravur Condensed Black" panose="00000500000000000000"/>
              </a:rPr>
              <a:t>Add your agency’s statistics here!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a:extLst>
              <a:ext uri="{FF2B5EF4-FFF2-40B4-BE49-F238E27FC236}">
                <a16:creationId xmlns:a16="http://schemas.microsoft.com/office/drawing/2014/main" id="{AF4C53C3-3AB0-4BA7-B49A-4FE075C93D2F}"/>
              </a:ext>
            </a:extLst>
          </p:cNvPr>
          <p:cNvSpPr>
            <a:spLocks noGrp="1" noChangeArrowheads="1"/>
          </p:cNvSpPr>
          <p:nvPr>
            <p:ph type="title"/>
          </p:nvPr>
        </p:nvSpPr>
        <p:spPr>
          <a:xfrm>
            <a:off x="609600" y="457200"/>
            <a:ext cx="10566400" cy="1143000"/>
          </a:xfrm>
        </p:spPr>
        <p:txBody>
          <a:bodyPr/>
          <a:lstStyle/>
          <a:p>
            <a:pPr>
              <a:defRPr/>
            </a:pPr>
            <a:r>
              <a:rPr lang="en-US" altLang="en-US" sz="5400" dirty="0">
                <a:solidFill>
                  <a:schemeClr val="accent4"/>
                </a:solidFill>
                <a:latin typeface="WIC Gravur Condensed Black"/>
              </a:rPr>
              <a:t>WIC Overview</a:t>
            </a:r>
          </a:p>
        </p:txBody>
      </p:sp>
      <p:sp>
        <p:nvSpPr>
          <p:cNvPr id="3" name="Content Placeholder 2">
            <a:extLst>
              <a:ext uri="{FF2B5EF4-FFF2-40B4-BE49-F238E27FC236}">
                <a16:creationId xmlns:a16="http://schemas.microsoft.com/office/drawing/2014/main" id="{8BBB2663-2383-4513-8C3B-D87BE4212EE5}"/>
              </a:ext>
            </a:extLst>
          </p:cNvPr>
          <p:cNvSpPr>
            <a:spLocks noGrp="1"/>
          </p:cNvSpPr>
          <p:nvPr>
            <p:ph sz="half" idx="2"/>
          </p:nvPr>
        </p:nvSpPr>
        <p:spPr>
          <a:xfrm>
            <a:off x="2590800" y="2362201"/>
            <a:ext cx="8784167" cy="3724275"/>
          </a:xfrm>
        </p:spPr>
        <p:txBody>
          <a:bodyPr/>
          <a:lstStyle/>
          <a:p>
            <a:pPr>
              <a:defRPr/>
            </a:pPr>
            <a:r>
              <a:rPr lang="en-US" altLang="en-US" dirty="0">
                <a:highlight>
                  <a:srgbClr val="FFFF00"/>
                </a:highlight>
              </a:rPr>
              <a:t>Insert video here: </a:t>
            </a:r>
            <a:r>
              <a:rPr lang="en-US" altLang="en-US" dirty="0">
                <a:highlight>
                  <a:srgbClr val="FFFF00"/>
                </a:highlight>
                <a:hlinkClick r:id="rId4"/>
              </a:rPr>
              <a:t>https://youtu.be/ghPyQAwNHi0</a:t>
            </a:r>
            <a:endParaRPr lang="en-US" altLang="en-US" dirty="0">
              <a:highlight>
                <a:srgbClr val="FFFF00"/>
              </a:highlight>
            </a:endParaRPr>
          </a:p>
          <a:p>
            <a:pPr>
              <a:defRPr/>
            </a:pPr>
            <a:r>
              <a:rPr lang="en-US" altLang="en-US" dirty="0">
                <a:highlight>
                  <a:srgbClr val="FFFF00"/>
                </a:highlight>
              </a:rPr>
              <a:t>Or DELETE</a:t>
            </a:r>
          </a:p>
          <a:p>
            <a:pPr>
              <a:defRPr/>
            </a:pPr>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F01B7D4E-0BFD-4E2A-AC6A-D3649025E718}"/>
              </a:ext>
            </a:extLst>
          </p:cNvPr>
          <p:cNvSpPr>
            <a:spLocks noGrp="1" noChangeArrowheads="1"/>
          </p:cNvSpPr>
          <p:nvPr>
            <p:ph type="title"/>
          </p:nvPr>
        </p:nvSpPr>
        <p:spPr>
          <a:xfrm>
            <a:off x="587375" y="219075"/>
            <a:ext cx="8534400" cy="1325563"/>
          </a:xfrm>
        </p:spPr>
        <p:txBody>
          <a:bodyPr/>
          <a:lstStyle/>
          <a:p>
            <a:pPr eaLnBrk="1" hangingPunct="1">
              <a:defRPr/>
            </a:pPr>
            <a:r>
              <a:rPr lang="en-US" altLang="en-US" sz="5400" dirty="0">
                <a:solidFill>
                  <a:schemeClr val="accent3"/>
                </a:solidFill>
              </a:rPr>
              <a:t>What does WIC provide?</a:t>
            </a:r>
          </a:p>
        </p:txBody>
      </p:sp>
      <p:sp>
        <p:nvSpPr>
          <p:cNvPr id="34819" name="Rectangle 3">
            <a:extLst>
              <a:ext uri="{FF2B5EF4-FFF2-40B4-BE49-F238E27FC236}">
                <a16:creationId xmlns:a16="http://schemas.microsoft.com/office/drawing/2014/main" id="{A75AD18C-9F76-4785-A803-7CF072A12649}"/>
              </a:ext>
            </a:extLst>
          </p:cNvPr>
          <p:cNvSpPr>
            <a:spLocks noGrp="1" noChangeArrowheads="1"/>
          </p:cNvSpPr>
          <p:nvPr>
            <p:ph idx="4294967295"/>
          </p:nvPr>
        </p:nvSpPr>
        <p:spPr>
          <a:xfrm>
            <a:off x="1698625" y="1931988"/>
            <a:ext cx="7067550" cy="4692650"/>
          </a:xfrm>
        </p:spPr>
        <p:txBody>
          <a:bodyPr/>
          <a:lstStyle/>
          <a:p>
            <a:pPr marL="0" indent="0" eaLnBrk="1" hangingPunct="1">
              <a:buFont typeface="Arial" panose="020B0604020202020204" pitchFamily="34" charset="0"/>
              <a:buNone/>
            </a:pPr>
            <a:r>
              <a:rPr lang="en-US" altLang="en-US">
                <a:solidFill>
                  <a:schemeClr val="tx1"/>
                </a:solidFill>
              </a:rPr>
              <a:t>Healthy Food</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Breastfeeding Support </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Nutrition Education</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Community Referrals</a:t>
            </a:r>
          </a:p>
        </p:txBody>
      </p:sp>
      <p:grpSp>
        <p:nvGrpSpPr>
          <p:cNvPr id="34820" name="Group 2">
            <a:extLst>
              <a:ext uri="{FF2B5EF4-FFF2-40B4-BE49-F238E27FC236}">
                <a16:creationId xmlns:a16="http://schemas.microsoft.com/office/drawing/2014/main" id="{023F5D96-096A-4249-8B9E-D4E685B6C371}"/>
              </a:ext>
            </a:extLst>
          </p:cNvPr>
          <p:cNvGrpSpPr>
            <a:grpSpLocks/>
          </p:cNvGrpSpPr>
          <p:nvPr/>
        </p:nvGrpSpPr>
        <p:grpSpPr bwMode="auto">
          <a:xfrm>
            <a:off x="511175" y="1512888"/>
            <a:ext cx="1162050" cy="5111750"/>
            <a:chOff x="1431925" y="1631950"/>
            <a:chExt cx="1162050" cy="5111750"/>
          </a:xfrm>
        </p:grpSpPr>
        <p:pic>
          <p:nvPicPr>
            <p:cNvPr id="34825" name="Picture 4">
              <a:extLst>
                <a:ext uri="{FF2B5EF4-FFF2-40B4-BE49-F238E27FC236}">
                  <a16:creationId xmlns:a16="http://schemas.microsoft.com/office/drawing/2014/main" id="{2A8B42E4-74F3-4A82-8194-49CAA6D0A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1925" y="1631950"/>
              <a:ext cx="1162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a:extLst>
                <a:ext uri="{FF2B5EF4-FFF2-40B4-BE49-F238E27FC236}">
                  <a16:creationId xmlns:a16="http://schemas.microsoft.com/office/drawing/2014/main" id="{76D3894E-9289-4401-9AAC-FA35AE92F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7175" y="3155950"/>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6">
              <a:extLst>
                <a:ext uri="{FF2B5EF4-FFF2-40B4-BE49-F238E27FC236}">
                  <a16:creationId xmlns:a16="http://schemas.microsoft.com/office/drawing/2014/main" id="{4228DA82-8AF4-458A-B790-6BD2FB9F89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2413" y="4454525"/>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7">
              <a:extLst>
                <a:ext uri="{FF2B5EF4-FFF2-40B4-BE49-F238E27FC236}">
                  <a16:creationId xmlns:a16="http://schemas.microsoft.com/office/drawing/2014/main" id="{330F7C9B-BCB3-46CF-A1C7-E05ABC5DC9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25" y="5761038"/>
              <a:ext cx="982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Picture 2" descr="A bowl of fruit&#10;&#10;Description generated with high confidence">
            <a:extLst>
              <a:ext uri="{FF2B5EF4-FFF2-40B4-BE49-F238E27FC236}">
                <a16:creationId xmlns:a16="http://schemas.microsoft.com/office/drawing/2014/main" id="{BEA57DF2-3B0C-4FB1-A480-6DB4EBD407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96400" y="593725"/>
            <a:ext cx="24987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A group of people sitting at a table&#10;&#10;Description generated with very high confidence">
            <a:extLst>
              <a:ext uri="{FF2B5EF4-FFF2-40B4-BE49-F238E27FC236}">
                <a16:creationId xmlns:a16="http://schemas.microsoft.com/office/drawing/2014/main" id="{AFE6FEFE-E89D-4B3B-B2F4-991E0D73E5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183063"/>
            <a:ext cx="28035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a:extLst>
              <a:ext uri="{FF2B5EF4-FFF2-40B4-BE49-F238E27FC236}">
                <a16:creationId xmlns:a16="http://schemas.microsoft.com/office/drawing/2014/main" id="{92CC685D-F2E0-458A-945A-989E16FF54D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5263" y="2344738"/>
            <a:ext cx="28035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3" descr="A necklace hanging on a branch&#10;&#10;Description generated with high confidence">
            <a:extLst>
              <a:ext uri="{FF2B5EF4-FFF2-40B4-BE49-F238E27FC236}">
                <a16:creationId xmlns:a16="http://schemas.microsoft.com/office/drawing/2014/main" id="{54315769-03C4-4CCE-9C8A-DB326F24317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8650" y="4433888"/>
            <a:ext cx="20716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964F17E7-4ADA-AC62-183A-B35706184103}"/>
              </a:ext>
            </a:extLst>
          </p:cNvPr>
          <p:cNvSpPr>
            <a:spLocks noGrp="1" noChangeArrowheads="1"/>
          </p:cNvSpPr>
          <p:nvPr>
            <p:ph type="title"/>
          </p:nvPr>
        </p:nvSpPr>
        <p:spPr>
          <a:xfrm>
            <a:off x="2891790" y="381000"/>
            <a:ext cx="6629400" cy="1082675"/>
          </a:xfrm>
        </p:spPr>
        <p:txBody>
          <a:bodyPr/>
          <a:lstStyle/>
          <a:p>
            <a:pPr eaLnBrk="1" hangingPunct="1">
              <a:defRPr/>
            </a:pPr>
            <a:r>
              <a:rPr lang="en-US" altLang="en-US" sz="5400" dirty="0">
                <a:solidFill>
                  <a:schemeClr val="accent3"/>
                </a:solidFill>
              </a:rPr>
              <a:t>Who does WIC serve? </a:t>
            </a:r>
          </a:p>
        </p:txBody>
      </p:sp>
      <p:pic>
        <p:nvPicPr>
          <p:cNvPr id="9" name="Picture 8" descr="Logo, company name&#10;&#10;Description automatically generated">
            <a:extLst>
              <a:ext uri="{FF2B5EF4-FFF2-40B4-BE49-F238E27FC236}">
                <a16:creationId xmlns:a16="http://schemas.microsoft.com/office/drawing/2014/main" id="{3098873A-A716-FFE3-DD26-8AF307DEC9A9}"/>
              </a:ext>
            </a:extLst>
          </p:cNvPr>
          <p:cNvPicPr>
            <a:picLocks noChangeAspect="1"/>
          </p:cNvPicPr>
          <p:nvPr/>
        </p:nvPicPr>
        <p:blipFill rotWithShape="1">
          <a:blip r:embed="rId4"/>
          <a:srcRect t="11628"/>
          <a:stretch/>
        </p:blipFill>
        <p:spPr>
          <a:xfrm>
            <a:off x="2891790" y="1752600"/>
            <a:ext cx="6400800" cy="4301163"/>
          </a:xfrm>
          <a:prstGeom prst="rect">
            <a:avLst/>
          </a:prstGeom>
        </p:spPr>
      </p:pic>
    </p:spTree>
    <p:custDataLst>
      <p:tags r:id="rId1"/>
    </p:custDataLst>
    <p:extLst>
      <p:ext uri="{BB962C8B-B14F-4D97-AF65-F5344CB8AC3E}">
        <p14:creationId xmlns:p14="http://schemas.microsoft.com/office/powerpoint/2010/main" val="352144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10C2C187-F8E0-4EF4-BA03-65A41F6570D1}"/>
              </a:ext>
            </a:extLst>
          </p:cNvPr>
          <p:cNvSpPr>
            <a:spLocks noGrp="1" noChangeArrowheads="1"/>
          </p:cNvSpPr>
          <p:nvPr>
            <p:ph type="title"/>
          </p:nvPr>
        </p:nvSpPr>
        <p:spPr>
          <a:xfrm>
            <a:off x="685800" y="365125"/>
            <a:ext cx="9353550" cy="1325563"/>
          </a:xfrm>
        </p:spPr>
        <p:txBody>
          <a:bodyPr/>
          <a:lstStyle/>
          <a:p>
            <a:pPr eaLnBrk="1" hangingPunct="1">
              <a:defRPr/>
            </a:pPr>
            <a:r>
              <a:rPr lang="en-US" altLang="en-US" sz="5400" dirty="0">
                <a:solidFill>
                  <a:schemeClr val="accent3"/>
                </a:solidFill>
              </a:rPr>
              <a:t>Who does WIC serve? </a:t>
            </a:r>
          </a:p>
        </p:txBody>
      </p:sp>
      <p:sp>
        <p:nvSpPr>
          <p:cNvPr id="69635" name="Rectangle 3">
            <a:extLst>
              <a:ext uri="{FF2B5EF4-FFF2-40B4-BE49-F238E27FC236}">
                <a16:creationId xmlns:a16="http://schemas.microsoft.com/office/drawing/2014/main" id="{F8A06010-CE74-4515-B1C1-1A2C815C918E}"/>
              </a:ext>
            </a:extLst>
          </p:cNvPr>
          <p:cNvSpPr>
            <a:spLocks noGrp="1" noChangeArrowheads="1"/>
          </p:cNvSpPr>
          <p:nvPr>
            <p:ph idx="1"/>
          </p:nvPr>
        </p:nvSpPr>
        <p:spPr>
          <a:xfrm>
            <a:off x="799273" y="1443383"/>
            <a:ext cx="8153400" cy="5019675"/>
          </a:xfrm>
        </p:spPr>
        <p:txBody>
          <a:bodyPr/>
          <a:lstStyle/>
          <a:p>
            <a:pPr eaLnBrk="1" hangingPunct="1">
              <a:lnSpc>
                <a:spcPct val="100000"/>
              </a:lnSpc>
              <a:buClr>
                <a:srgbClr val="7030A0"/>
              </a:buClr>
              <a:buSzPct val="124000"/>
              <a:defRPr/>
            </a:pPr>
            <a:endParaRPr lang="en-US" altLang="en-US" sz="2000" dirty="0"/>
          </a:p>
          <a:p>
            <a:pPr eaLnBrk="1" hangingPunct="1">
              <a:lnSpc>
                <a:spcPct val="100000"/>
              </a:lnSpc>
              <a:buClr>
                <a:srgbClr val="7030A0"/>
              </a:buClr>
              <a:buSzPct val="124000"/>
              <a:defRPr/>
            </a:pPr>
            <a:r>
              <a:rPr lang="en-US" altLang="en-US" sz="2000" dirty="0"/>
              <a:t>Pregnant/Postpartum women</a:t>
            </a:r>
          </a:p>
          <a:p>
            <a:pPr eaLnBrk="1" hangingPunct="1">
              <a:lnSpc>
                <a:spcPct val="100000"/>
              </a:lnSpc>
              <a:buClr>
                <a:srgbClr val="7030A0"/>
              </a:buClr>
              <a:buSzPct val="124000"/>
              <a:defRPr/>
            </a:pPr>
            <a:r>
              <a:rPr lang="en-US" altLang="en-US" sz="2000" dirty="0"/>
              <a:t>Breastfeeding women</a:t>
            </a:r>
          </a:p>
          <a:p>
            <a:pPr eaLnBrk="1" hangingPunct="1">
              <a:lnSpc>
                <a:spcPct val="100000"/>
              </a:lnSpc>
              <a:buClr>
                <a:srgbClr val="7030A0"/>
              </a:buClr>
              <a:buSzPct val="124000"/>
              <a:defRPr/>
            </a:pPr>
            <a:r>
              <a:rPr lang="en-US" altLang="en-US" sz="2000" dirty="0"/>
              <a:t>Infants</a:t>
            </a:r>
          </a:p>
          <a:p>
            <a:pPr eaLnBrk="1" hangingPunct="1">
              <a:lnSpc>
                <a:spcPct val="100000"/>
              </a:lnSpc>
              <a:buClr>
                <a:srgbClr val="7030A0"/>
              </a:buClr>
              <a:buSzPct val="124000"/>
              <a:defRPr/>
            </a:pPr>
            <a:r>
              <a:rPr lang="en-US" altLang="en-US" sz="2000" dirty="0"/>
              <a:t>Children up to age 5</a:t>
            </a:r>
          </a:p>
          <a:p>
            <a:pPr eaLnBrk="1" hangingPunct="1">
              <a:lnSpc>
                <a:spcPct val="100000"/>
              </a:lnSpc>
              <a:buClr>
                <a:srgbClr val="7030A0"/>
              </a:buClr>
              <a:buSzPct val="124000"/>
              <a:defRPr/>
            </a:pPr>
            <a:r>
              <a:rPr lang="en-US" altLang="en-US" sz="2000" dirty="0"/>
              <a:t>Live in North Carolina</a:t>
            </a:r>
          </a:p>
          <a:p>
            <a:pPr eaLnBrk="1" hangingPunct="1">
              <a:lnSpc>
                <a:spcPct val="100000"/>
              </a:lnSpc>
              <a:buClr>
                <a:srgbClr val="7030A0"/>
              </a:buClr>
              <a:buSzPct val="124000"/>
              <a:defRPr/>
            </a:pPr>
            <a:r>
              <a:rPr lang="en-US" altLang="en-US" sz="2000" dirty="0"/>
              <a:t>Receive Medicaid, TANF (Work First), Food and Nutrition Services (food stamps) </a:t>
            </a:r>
            <a:r>
              <a:rPr lang="en-US" altLang="en-US" sz="2000" b="1" dirty="0"/>
              <a:t>OR</a:t>
            </a:r>
            <a:r>
              <a:rPr lang="en-US" altLang="en-US" sz="2000" dirty="0"/>
              <a:t> have a household income less than or equal to income guidelines</a:t>
            </a:r>
          </a:p>
          <a:p>
            <a:pPr eaLnBrk="1" hangingPunct="1">
              <a:lnSpc>
                <a:spcPct val="100000"/>
              </a:lnSpc>
              <a:buClr>
                <a:srgbClr val="7030A0"/>
              </a:buClr>
              <a:buSzPct val="124000"/>
              <a:defRPr/>
            </a:pPr>
            <a:r>
              <a:rPr lang="en-US" altLang="en-US" sz="2000" dirty="0"/>
              <a:t>Have a nutrition risk</a:t>
            </a:r>
          </a:p>
          <a:p>
            <a:pPr eaLnBrk="1" hangingPunct="1">
              <a:buFont typeface="Wingdings" panose="05000000000000000000" pitchFamily="2" charset="2"/>
              <a:buNone/>
              <a:defRPr/>
            </a:pPr>
            <a:r>
              <a:rPr lang="en-US" altLang="en-US" dirty="0"/>
              <a:t>				</a:t>
            </a:r>
          </a:p>
        </p:txBody>
      </p:sp>
      <p:sp>
        <p:nvSpPr>
          <p:cNvPr id="26628" name="Rectangle 56">
            <a:extLst>
              <a:ext uri="{FF2B5EF4-FFF2-40B4-BE49-F238E27FC236}">
                <a16:creationId xmlns:a16="http://schemas.microsoft.com/office/drawing/2014/main" id="{447765A6-FF3F-4297-BB75-9961F819B6D7}"/>
              </a:ext>
            </a:extLst>
          </p:cNvPr>
          <p:cNvSpPr>
            <a:spLocks noChangeArrowheads="1"/>
          </p:cNvSpPr>
          <p:nvPr/>
        </p:nvSpPr>
        <p:spPr bwMode="auto">
          <a:xfrm>
            <a:off x="1524000" y="2265363"/>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a:latin typeface="Arial" panose="020B0604020202020204" pitchFamily="34" charset="0"/>
            </a:endParaRPr>
          </a:p>
          <a:p>
            <a:pPr eaLnBrk="1" hangingPunct="1"/>
            <a:endParaRPr lang="en-US" altLang="en-US">
              <a:latin typeface="Arial" panose="020B0604020202020204" pitchFamily="34" charset="0"/>
            </a:endParaRPr>
          </a:p>
        </p:txBody>
      </p:sp>
      <p:sp>
        <p:nvSpPr>
          <p:cNvPr id="26629" name="Rectangle 172">
            <a:extLst>
              <a:ext uri="{FF2B5EF4-FFF2-40B4-BE49-F238E27FC236}">
                <a16:creationId xmlns:a16="http://schemas.microsoft.com/office/drawing/2014/main" id="{7EFD3E99-2CCA-44F8-B171-157F5279B576}"/>
              </a:ext>
            </a:extLst>
          </p:cNvPr>
          <p:cNvSpPr>
            <a:spLocks noChangeArrowheads="1"/>
          </p:cNvSpPr>
          <p:nvPr/>
        </p:nvSpPr>
        <p:spPr bwMode="auto">
          <a:xfrm>
            <a:off x="1524000" y="44291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pic>
        <p:nvPicPr>
          <p:cNvPr id="2" name="Picture 1">
            <a:extLst>
              <a:ext uri="{FF2B5EF4-FFF2-40B4-BE49-F238E27FC236}">
                <a16:creationId xmlns:a16="http://schemas.microsoft.com/office/drawing/2014/main" id="{248932C8-0395-4134-B0CF-495C2B45CE5F}"/>
              </a:ext>
            </a:extLst>
          </p:cNvPr>
          <p:cNvPicPr>
            <a:picLocks noChangeAspect="1"/>
          </p:cNvPicPr>
          <p:nvPr/>
        </p:nvPicPr>
        <p:blipFill>
          <a:blip r:embed="rId4"/>
          <a:stretch>
            <a:fillRect/>
          </a:stretch>
        </p:blipFill>
        <p:spPr>
          <a:xfrm>
            <a:off x="5969784" y="1481483"/>
            <a:ext cx="1728647" cy="2390472"/>
          </a:xfrm>
          <a:prstGeom prst="rect">
            <a:avLst/>
          </a:prstGeom>
        </p:spPr>
      </p:pic>
      <p:pic>
        <p:nvPicPr>
          <p:cNvPr id="3" name="Picture 2">
            <a:extLst>
              <a:ext uri="{FF2B5EF4-FFF2-40B4-BE49-F238E27FC236}">
                <a16:creationId xmlns:a16="http://schemas.microsoft.com/office/drawing/2014/main" id="{80E0350E-B3B6-4450-B37C-A1CBB6AD2E0D}"/>
              </a:ext>
            </a:extLst>
          </p:cNvPr>
          <p:cNvPicPr>
            <a:picLocks noChangeAspect="1"/>
          </p:cNvPicPr>
          <p:nvPr/>
        </p:nvPicPr>
        <p:blipFill>
          <a:blip r:embed="rId5"/>
          <a:stretch>
            <a:fillRect/>
          </a:stretch>
        </p:blipFill>
        <p:spPr>
          <a:xfrm>
            <a:off x="5969784" y="4870554"/>
            <a:ext cx="1804279" cy="1704042"/>
          </a:xfrm>
          <a:prstGeom prst="rect">
            <a:avLst/>
          </a:prstGeom>
        </p:spPr>
      </p:pic>
      <p:pic>
        <p:nvPicPr>
          <p:cNvPr id="5" name="Picture 4">
            <a:extLst>
              <a:ext uri="{FF2B5EF4-FFF2-40B4-BE49-F238E27FC236}">
                <a16:creationId xmlns:a16="http://schemas.microsoft.com/office/drawing/2014/main" id="{7344C462-065C-4549-9E69-7D884EACE5F1}"/>
              </a:ext>
            </a:extLst>
          </p:cNvPr>
          <p:cNvPicPr>
            <a:picLocks noChangeAspect="1"/>
          </p:cNvPicPr>
          <p:nvPr/>
        </p:nvPicPr>
        <p:blipFill>
          <a:blip r:embed="rId6"/>
          <a:stretch>
            <a:fillRect/>
          </a:stretch>
        </p:blipFill>
        <p:spPr>
          <a:xfrm>
            <a:off x="3913243" y="5095461"/>
            <a:ext cx="1544604" cy="1515665"/>
          </a:xfrm>
          <a:prstGeom prst="rect">
            <a:avLst/>
          </a:prstGeom>
        </p:spPr>
      </p:pic>
      <p:pic>
        <p:nvPicPr>
          <p:cNvPr id="6" name="Picture 5">
            <a:extLst>
              <a:ext uri="{FF2B5EF4-FFF2-40B4-BE49-F238E27FC236}">
                <a16:creationId xmlns:a16="http://schemas.microsoft.com/office/drawing/2014/main" id="{4CEB432D-2A14-4D5C-BB6F-5333FE1188BD}"/>
              </a:ext>
            </a:extLst>
          </p:cNvPr>
          <p:cNvPicPr>
            <a:picLocks noChangeAspect="1"/>
          </p:cNvPicPr>
          <p:nvPr/>
        </p:nvPicPr>
        <p:blipFill>
          <a:blip r:embed="rId7"/>
          <a:stretch>
            <a:fillRect/>
          </a:stretch>
        </p:blipFill>
        <p:spPr>
          <a:xfrm>
            <a:off x="8351455" y="5095461"/>
            <a:ext cx="1544605" cy="1495985"/>
          </a:xfrm>
          <a:prstGeom prst="rect">
            <a:avLst/>
          </a:prstGeom>
        </p:spPr>
      </p:pic>
    </p:spTree>
    <p:custDataLst>
      <p:tags r:id="rId1"/>
    </p:custDataLst>
    <p:extLst>
      <p:ext uri="{BB962C8B-B14F-4D97-AF65-F5344CB8AC3E}">
        <p14:creationId xmlns:p14="http://schemas.microsoft.com/office/powerpoint/2010/main" val="24337202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NWA" val="pXwZpZ0B"/>
  <p:tag name="SECTOMILLISECCONVERTED" val="1"/>
  <p:tag name="ARTICULATE_SLIDE_COUNT" val="37"/>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The North Carolina WIC Program&amp;quot;&quot;/&gt;&lt;property id=&quot;20307&quot; value=&quot;256&quot;/&gt;&lt;/object&gt;&lt;object type=&quot;3&quot; unique_id=&quot;10004&quot;&gt;&lt;property id=&quot;20148&quot; value=&quot;5&quot;/&gt;&lt;property id=&quot;20300&quot; value=&quot;Slide 3 - &amp;quot;What is WIC?&amp;quot;&quot;/&gt;&lt;property id=&quot;20307&quot; value=&quot;257&quot;/&gt;&lt;/object&gt;&lt;object type=&quot;3&quot; unique_id=&quot;10005&quot;&gt;&lt;property id=&quot;20148&quot; value=&quot;5&quot;/&gt;&lt;property id=&quot;20300&quot; value=&quot;Slide 7 - &amp;quot;What does WIC provide?&amp;quot;&quot;/&gt;&lt;property id=&quot;20307&quot; value=&quot;258&quot;/&gt;&lt;/object&gt;&lt;object type=&quot;3&quot; unique_id=&quot;10010&quot;&gt;&lt;property id=&quot;20148&quot; value=&quot;5&quot;/&gt;&lt;property id=&quot;20300&quot; value=&quot;Slide 17 - &amp;quot;Pregnant Woman or          Partially Breastfeeding&amp;quot;&quot;/&gt;&lt;property id=&quot;20307&quot; value=&quot;285&quot;/&gt;&lt;/object&gt;&lt;object type=&quot;3&quot; unique_id=&quot;10011&quot;&gt;&lt;property id=&quot;20148&quot; value=&quot;5&quot;/&gt;&lt;property id=&quot;20300&quot; value=&quot;Slide 21 - &amp;quot;Fully Breastfed Infant&amp;quot;&quot;/&gt;&lt;property id=&quot;20307&quot; value=&quot;286&quot;/&gt;&lt;/object&gt;&lt;object type=&quot;3&quot; unique_id=&quot;10012&quot;&gt;&lt;property id=&quot;20148&quot; value=&quot;5&quot;/&gt;&lt;property id=&quot;20300&quot; value=&quot;Slide 18 - &amp;quot;Fully Breastfeeding Women&amp;quot;&quot;/&gt;&lt;property id=&quot;20307&quot; value=&quot;287&quot;/&gt;&lt;/object&gt;&lt;object type=&quot;3&quot; unique_id=&quot;10013&quot;&gt;&lt;property id=&quot;20148&quot; value=&quot;5&quot;/&gt;&lt;property id=&quot;20300&quot; value=&quot;Slide 22 - &amp;quot;Infants Receiving Formula&amp;quot;&quot;/&gt;&lt;property id=&quot;20307&quot; value=&quot;290&quot;/&gt;&lt;/object&gt;&lt;object type=&quot;3&quot; unique_id=&quot;10017&quot;&gt;&lt;property id=&quot;20148&quot; value=&quot;5&quot;/&gt;&lt;property id=&quot;20300&quot; value=&quot;Slide 19 - &amp;quot;Postpartum Women&amp;quot;&quot;/&gt;&lt;property id=&quot;20307&quot; value=&quot;293&quot;/&gt;&lt;/object&gt;&lt;object type=&quot;3&quot; unique_id=&quot;10022&quot;&gt;&lt;property id=&quot;20148&quot; value=&quot;5&quot;/&gt;&lt;property id=&quot;20300&quot; value=&quot;Slide 27 - &amp;quot;Breastfeeding Promotion and Support&amp;quot;&quot;/&gt;&lt;property id=&quot;20307&quot; value=&quot;275&quot;/&gt;&lt;/object&gt;&lt;object type=&quot;3&quot; unique_id=&quot;10023&quot;&gt;&lt;property id=&quot;20148&quot; value=&quot;5&quot;/&gt;&lt;property id=&quot;20300&quot; value=&quot;Slide 28 - &amp;quot;Breastfeeding Promotion and Support &amp;quot;&quot;/&gt;&lt;property id=&quot;20307&quot; value=&quot;283&quot;/&gt;&lt;/object&gt;&lt;object type=&quot;3&quot; unique_id=&quot;10024&quot;&gt;&lt;property id=&quot;20148&quot; value=&quot;5&quot;/&gt;&lt;property id=&quot;20300&quot; value=&quot;Slide 29 - &amp;quot;Breastfeeding Peer Counseling Program&amp;quot;&quot;/&gt;&lt;property id=&quot;20307&quot; value=&quot;281&quot;/&gt;&lt;/object&gt;&lt;object type=&quot;3&quot; unique_id=&quot;10028&quot;&gt;&lt;property id=&quot;20148&quot; value=&quot;5&quot;/&gt;&lt;property id=&quot;20300&quot; value=&quot;Slide 12 - &amp;quot;What happens at a WIC appointment?&amp;quot;&quot;/&gt;&lt;property id=&quot;20307&quot; value=&quot;273&quot;/&gt;&lt;/object&gt;&lt;object type=&quot;3&quot; unique_id=&quot;10032&quot;&gt;&lt;property id=&quot;20148&quot; value=&quot;5&quot;/&gt;&lt;property id=&quot;20300&quot; value=&quot;Slide 32 - &amp;quot;Why should you refer clients to WIC?&amp;quot;&quot;/&gt;&lt;property id=&quot;20307&quot; value=&quot;260&quot;/&gt;&lt;/object&gt;&lt;object type=&quot;3&quot; unique_id=&quot;15102&quot;&gt;&lt;property id=&quot;20148&quot; value=&quot;5&quot;/&gt;&lt;property id=&quot;20300&quot; value=&quot;Slide 36 - &amp;quot;Thank You! Questions? &amp;quot;&quot;/&gt;&lt;property id=&quot;20307&quot; value=&quot;302&quot;/&gt;&lt;/object&gt;&lt;object type=&quot;3&quot; unique_id=&quot;15714&quot;&gt;&lt;property id=&quot;20148&quot; value=&quot;5&quot;/&gt;&lt;property id=&quot;20300&quot; value=&quot;Slide 1 - &amp;quot;Local Agency Outreach Presentation  for Partners&amp;quot;&quot;/&gt;&lt;property id=&quot;20307&quot; value=&quot;306&quot;/&gt;&lt;/object&gt;&lt;object type=&quot;3&quot; unique_id=&quot;15715&quot;&gt;&lt;property id=&quot;20148&quot; value=&quot;5&quot;/&gt;&lt;property id=&quot;20300&quot; value=&quot;Slide 5 - &amp;quot;WIC Fun Facts&amp;quot;&quot;/&gt;&lt;property id=&quot;20307&quot; value=&quot;308&quot;/&gt;&lt;/object&gt;&lt;object type=&quot;3&quot; unique_id=&quot;15716&quot;&gt;&lt;property id=&quot;20148&quot; value=&quot;5&quot;/&gt;&lt;property id=&quot;20300&quot; value=&quot;Slide 4 - &amp;quot;WIC’s Mission&amp;quot;&quot;/&gt;&lt;property id=&quot;20307&quot; value=&quot;307&quot;/&gt;&lt;/object&gt;&lt;object type=&quot;3&quot; unique_id=&quot;15717&quot;&gt;&lt;property id=&quot;20148&quot; value=&quot;5&quot;/&gt;&lt;property id=&quot;20300&quot; value=&quot;Slide 11 - &amp;quot;Citizenship Status&amp;quot;&quot;/&gt;&lt;property id=&quot;20307&quot; value=&quot;305&quot;/&gt;&lt;/object&gt;&lt;object type=&quot;3&quot; unique_id=&quot;15926&quot;&gt;&lt;property id=&quot;20148&quot; value=&quot;5&quot;/&gt;&lt;property id=&quot;20300&quot; value=&quot;Slide 16 - &amp;quot;Children (1-5 years old)&amp;quot;&quot;/&gt;&lt;property id=&quot;20307&quot; value=&quot;309&quot;/&gt;&lt;/object&gt;&lt;object type=&quot;3&quot; unique_id=&quot;16474&quot;&gt;&lt;property id=&quot;20148&quot; value=&quot;5&quot;/&gt;&lt;property id=&quot;20300&quot; value=&quot;Slide 6 - &amp;quot;WIC Overview&amp;quot;&quot;/&gt;&lt;property id=&quot;20307&quot; value=&quot;312&quot;/&gt;&lt;/object&gt;&lt;object type=&quot;3&quot; unique_id=&quot;16475&quot;&gt;&lt;property id=&quot;20148&quot; value=&quot;5&quot;/&gt;&lt;property id=&quot;20300&quot; value=&quot;Slide 35 - &amp;quot;Contact Us!&amp;quot;&quot;/&gt;&lt;property id=&quot;20307&quot; value=&quot;314&quot;/&gt;&lt;/object&gt;&lt;object type=&quot;3&quot; unique_id=&quot;16768&quot;&gt;&lt;property id=&quot;20148&quot; value=&quot;5&quot;/&gt;&lt;property id=&quot;20300&quot; value=&quot;Slide 10 - &amp;quot;NC WIC Program Income Guidelines&amp;quot;&quot;/&gt;&lt;property id=&quot;20307&quot; value=&quot;315&quot;/&gt;&lt;/object&gt;&lt;object type=&quot;3&quot; unique_id=&quot;16931&quot;&gt;&lt;property id=&quot;20148&quot; value=&quot;5&quot;/&gt;&lt;property id=&quot;20300&quot; value=&quot;Slide 37&quot;/&gt;&lt;property id=&quot;20307&quot; value=&quot;316&quot;/&gt;&lt;/object&gt;&lt;object type=&quot;3&quot; unique_id=&quot;180279&quot;&gt;&lt;property id=&quot;20148&quot; value=&quot;5&quot;/&gt;&lt;property id=&quot;20300&quot; value=&quot;Slide 8 - &amp;quot;Who does WIC serve? &amp;quot;&quot;/&gt;&lt;property id=&quot;20307&quot; value=&quot;325&quot;/&gt;&lt;/object&gt;&lt;object type=&quot;3&quot; unique_id=&quot;180280&quot;&gt;&lt;property id=&quot;20148&quot; value=&quot;5&quot;/&gt;&lt;property id=&quot;20300&quot; value=&quot;Slide 9 - &amp;quot;Who does WIC serve? &amp;quot;&quot;/&gt;&lt;property id=&quot;20307&quot; value=&quot;324&quot;/&gt;&lt;/object&gt;&lt;object type=&quot;3&quot; unique_id=&quot;180281&quot;&gt;&lt;property id=&quot;20148&quot; value=&quot;5&quot;/&gt;&lt;property id=&quot;20300&quot; value=&quot;Slide 13 - &amp;quot;Healthy Foods – Food Prescriptions&amp;quot;&quot;/&gt;&lt;property id=&quot;20307&quot; value=&quot;326&quot;/&gt;&lt;/object&gt;&lt;object type=&quot;3&quot; unique_id=&quot;180282&quot;&gt;&lt;property id=&quot;20148&quot; value=&quot;5&quot;/&gt;&lt;property id=&quot;20300&quot; value=&quot;Slide 14 - &amp;quot;Healthy Foods:  Food Prescriptions for Women and Children &amp;quot;&quot;/&gt;&lt;property id=&quot;20307&quot; value=&quot;317&quot;/&gt;&lt;/object&gt;&lt;object type=&quot;3&quot; unique_id=&quot;180283&quot;&gt;&lt;property id=&quot;20148&quot; value=&quot;5&quot;/&gt;&lt;property id=&quot;20300&quot; value=&quot;Slide 15 - &amp;quot;Food Prescription for Fully  Breastfeeding Women&amp;quot;&quot;/&gt;&lt;property id=&quot;20307&quot; value=&quot;330&quot;/&gt;&lt;/object&gt;&lt;object type=&quot;3&quot; unique_id=&quot;180284&quot;&gt;&lt;property id=&quot;20148&quot; value=&quot;5&quot;/&gt;&lt;property id=&quot;20300&quot; value=&quot;Slide 20 - &amp;quot;Tailoring and Substitutions&amp;quot;&quot;/&gt;&lt;property id=&quot;20307&quot; value=&quot;329&quot;/&gt;&lt;/object&gt;&lt;object type=&quot;3&quot; unique_id=&quot;180285&quot;&gt;&lt;property id=&quot;20148&quot; value=&quot;5&quot;/&gt;&lt;property id=&quot;20300&quot; value=&quot;Slide 23 - &amp;quot;Exempt Infant Formulas &amp;amp; WIC-Eligible Nutritionals&amp;quot;&quot;/&gt;&lt;property id=&quot;20307&quot; value=&quot;327&quot;/&gt;&lt;/object&gt;&lt;object type=&quot;3&quot; unique_id=&quot;180286&quot;&gt;&lt;property id=&quot;20148&quot; value=&quot;5&quot;/&gt;&lt;property id=&quot;20300&quot; value=&quot;Slide 24 - &amp;quot;Shopping for Healthy Foods&amp;quot;&quot;/&gt;&lt;property id=&quot;20307&quot; value=&quot;328&quot;/&gt;&lt;/object&gt;&lt;object type=&quot;3&quot; unique_id=&quot;180287&quot;&gt;&lt;property id=&quot;20148&quot; value=&quot;5&quot;/&gt;&lt;property id=&quot;20300&quot; value=&quot;Slide 25 - &amp;quot;Shopping for Healthy Foods&amp;quot;&quot;/&gt;&lt;property id=&quot;20307&quot; value=&quot;320&quot;/&gt;&lt;/object&gt;&lt;object type=&quot;3&quot; unique_id=&quot;180288&quot;&gt;&lt;property id=&quot;20148&quot; value=&quot;5&quot;/&gt;&lt;property id=&quot;20300&quot; value=&quot;Slide 26 - &amp;quot;Farmers’ Market Nutrition Program&amp;quot;&quot;/&gt;&lt;property id=&quot;20307&quot; value=&quot;331&quot;/&gt;&lt;/object&gt;&lt;object type=&quot;3&quot; unique_id=&quot;180289&quot;&gt;&lt;property id=&quot;20148&quot; value=&quot;5&quot;/&gt;&lt;property id=&quot;20300&quot; value=&quot;Slide 30 - &amp;quot;Nutrition Education&amp;quot;&quot;/&gt;&lt;property id=&quot;20307&quot; value=&quot;332&quot;/&gt;&lt;/object&gt;&lt;object type=&quot;3&quot; unique_id=&quot;180290&quot;&gt;&lt;property id=&quot;20148&quot; value=&quot;5&quot;/&gt;&lt;property id=&quot;20300&quot; value=&quot;Slide 31 - &amp;quot;Community and Healthcare Referrals&amp;quot;&quot;/&gt;&lt;property id=&quot;20307&quot; value=&quot;333&quot;/&gt;&lt;/object&gt;&lt;object type=&quot;3&quot; unique_id=&quot;180291&quot;&gt;&lt;property id=&quot;20148&quot; value=&quot;5&quot;/&gt;&lt;property id=&quot;20300&quot; value=&quot;Slide 33 - &amp;quot;Referrals to WIC: Outreach Materials&amp;quot;&quot;/&gt;&lt;property id=&quot;20307&quot; value=&quot;334&quot;/&gt;&lt;/object&gt;&lt;object type=&quot;3&quot; unique_id=&quot;180292&quot;&gt;&lt;property id=&quot;20148&quot; value=&quot;5&quot;/&gt;&lt;property id=&quot;20300&quot; value=&quot;Slide 34 - &amp;quot;WIC Voices Video&amp;quot;&quot;/&gt;&lt;property id=&quot;20307&quot; value=&quot;322&quot;/&gt;&lt;/object&gt;&lt;/object&gt;&lt;object type=&quot;8&quot; unique_id=&quot;10068&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A">
  <a:themeElements>
    <a:clrScheme name="Custom 2">
      <a:dk1>
        <a:sysClr val="windowText" lastClr="000000"/>
      </a:dk1>
      <a:lt1>
        <a:sysClr val="window" lastClr="FFFFFF"/>
      </a:lt1>
      <a:dk2>
        <a:srgbClr val="AAAAAA"/>
      </a:dk2>
      <a:lt2>
        <a:srgbClr val="C8C8C8"/>
      </a:lt2>
      <a:accent1>
        <a:srgbClr val="2CB34A"/>
      </a:accent1>
      <a:accent2>
        <a:srgbClr val="A1CD3A"/>
      </a:accent2>
      <a:accent3>
        <a:srgbClr val="2E3192"/>
      </a:accent3>
      <a:accent4>
        <a:srgbClr val="6C54A3"/>
      </a:accent4>
      <a:accent5>
        <a:srgbClr val="EE3439"/>
      </a:accent5>
      <a:accent6>
        <a:srgbClr val="F3716D"/>
      </a:accent6>
      <a:hlink>
        <a:srgbClr val="AAAAAA"/>
      </a:hlink>
      <a:folHlink>
        <a:srgbClr val="C8C8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A" id="{362513DC-6FFC-4CE6-9939-E93C9A571D67}" vid="{D7B13CBF-F67E-4B39-854E-876FB356F8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11179</TotalTime>
  <Words>5473</Words>
  <Application>Microsoft Office PowerPoint</Application>
  <PresentationFormat>Widescreen</PresentationFormat>
  <Paragraphs>626</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Times New Roman</vt:lpstr>
      <vt:lpstr>TransportNew</vt:lpstr>
      <vt:lpstr>Verdana</vt:lpstr>
      <vt:lpstr>WIC Gravur Condensed Black</vt:lpstr>
      <vt:lpstr>Wingdings</vt:lpstr>
      <vt:lpstr>NWA</vt:lpstr>
      <vt:lpstr>Local Agency Outreach Presentation  for Partners</vt:lpstr>
      <vt:lpstr>The North Carolina WIC Program</vt:lpstr>
      <vt:lpstr>What is WIC?</vt:lpstr>
      <vt:lpstr>WIC’s Mission</vt:lpstr>
      <vt:lpstr>WIC Fun Facts</vt:lpstr>
      <vt:lpstr>WIC Overview</vt:lpstr>
      <vt:lpstr>What does WIC provide?</vt:lpstr>
      <vt:lpstr>Who does WIC serve? </vt:lpstr>
      <vt:lpstr>Who does WIC serve? </vt:lpstr>
      <vt:lpstr>NC WIC Program Income Guidelines</vt:lpstr>
      <vt:lpstr>Citizenship Status</vt:lpstr>
      <vt:lpstr>What happens at a WIC appointment?</vt:lpstr>
      <vt:lpstr>Healthy Foods – Food Prescriptions</vt:lpstr>
      <vt:lpstr>Healthy Foods:  Food Prescriptions for Women and Children </vt:lpstr>
      <vt:lpstr>Food Prescription for Fully  Breastfeeding Women</vt:lpstr>
      <vt:lpstr>Children (1-5 years old)</vt:lpstr>
      <vt:lpstr>Pregnant Woman or          Partially Breastfeeding</vt:lpstr>
      <vt:lpstr>Fully Breastfeeding Women</vt:lpstr>
      <vt:lpstr>Postpartum Women</vt:lpstr>
      <vt:lpstr>Tailoring and Substitutions</vt:lpstr>
      <vt:lpstr>Fully Breastfed Infant</vt:lpstr>
      <vt:lpstr>Infants Receiving Formula</vt:lpstr>
      <vt:lpstr>Exempt Infant Formulas &amp; WIC-Eligible Nutritionals</vt:lpstr>
      <vt:lpstr>Shopping for Healthy Foods</vt:lpstr>
      <vt:lpstr>Shopping for Healthy Foods</vt:lpstr>
      <vt:lpstr>Farmers’ Market Nutrition Program</vt:lpstr>
      <vt:lpstr>Breastfeeding Promotion and Support</vt:lpstr>
      <vt:lpstr>Breastfeeding Promotion and Support </vt:lpstr>
      <vt:lpstr>Breastfeeding Peer Counseling Program</vt:lpstr>
      <vt:lpstr>Nutrition Education</vt:lpstr>
      <vt:lpstr>Community and Healthcare Referrals</vt:lpstr>
      <vt:lpstr>Why should you refer clients to WIC?</vt:lpstr>
      <vt:lpstr>Referrals to WIC: Outreach Materials</vt:lpstr>
      <vt:lpstr>WIC Voices Video</vt:lpstr>
      <vt:lpstr>Contact Us!</vt:lpstr>
      <vt:lpstr>Thank You! Questions? </vt:lpstr>
      <vt:lpstr>PowerPoint Presentation</vt:lpstr>
    </vt:vector>
  </TitlesOfParts>
  <Company>DPH/NC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North Carolina WIC Program</dc:title>
  <dc:creator>Amanda Orfitelli</dc:creator>
  <cp:lastModifiedBy>Moss, Sara</cp:lastModifiedBy>
  <cp:revision>377</cp:revision>
  <cp:lastPrinted>2018-08-07T19:17:28Z</cp:lastPrinted>
  <dcterms:created xsi:type="dcterms:W3CDTF">2010-08-13T20:09:31Z</dcterms:created>
  <dcterms:modified xsi:type="dcterms:W3CDTF">2024-05-31T15:06:53Z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D2D50D98-93E4-4009-B066-BDD15869300F</vt:lpwstr>
  </property>
  <property fmtid="{D5CDD505-2E9C-101B-9397-08002B2CF9AE}" pid="3" name="ArticulatePath">
    <vt:lpwstr>NC-WIC-ProgramOutreachPresentation2019-FINAL</vt:lpwstr>
  </property>
</Properties>
</file>