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 id="2147483720" r:id="rId3"/>
  </p:sldMasterIdLst>
  <p:notesMasterIdLst>
    <p:notesMasterId r:id="rId72"/>
  </p:notesMasterIdLst>
  <p:sldIdLst>
    <p:sldId id="256" r:id="rId4"/>
    <p:sldId id="259" r:id="rId5"/>
    <p:sldId id="262" r:id="rId6"/>
    <p:sldId id="306" r:id="rId7"/>
    <p:sldId id="307" r:id="rId8"/>
    <p:sldId id="313" r:id="rId9"/>
    <p:sldId id="261" r:id="rId10"/>
    <p:sldId id="282" r:id="rId11"/>
    <p:sldId id="284" r:id="rId12"/>
    <p:sldId id="308" r:id="rId13"/>
    <p:sldId id="385" r:id="rId14"/>
    <p:sldId id="288" r:id="rId15"/>
    <p:sldId id="302" r:id="rId16"/>
    <p:sldId id="303" r:id="rId17"/>
    <p:sldId id="304" r:id="rId18"/>
    <p:sldId id="318" r:id="rId19"/>
    <p:sldId id="299" r:id="rId20"/>
    <p:sldId id="351" r:id="rId21"/>
    <p:sldId id="350" r:id="rId22"/>
    <p:sldId id="352" r:id="rId23"/>
    <p:sldId id="354" r:id="rId24"/>
    <p:sldId id="269" r:id="rId25"/>
    <p:sldId id="368" r:id="rId26"/>
    <p:sldId id="367" r:id="rId27"/>
    <p:sldId id="369" r:id="rId28"/>
    <p:sldId id="373" r:id="rId29"/>
    <p:sldId id="268" r:id="rId30"/>
    <p:sldId id="370" r:id="rId31"/>
    <p:sldId id="377" r:id="rId32"/>
    <p:sldId id="371" r:id="rId33"/>
    <p:sldId id="312" r:id="rId34"/>
    <p:sldId id="375" r:id="rId35"/>
    <p:sldId id="374" r:id="rId36"/>
    <p:sldId id="376" r:id="rId37"/>
    <p:sldId id="264" r:id="rId38"/>
    <p:sldId id="349" r:id="rId39"/>
    <p:sldId id="366" r:id="rId40"/>
    <p:sldId id="341" r:id="rId41"/>
    <p:sldId id="382" r:id="rId42"/>
    <p:sldId id="379" r:id="rId43"/>
    <p:sldId id="381" r:id="rId44"/>
    <p:sldId id="342" r:id="rId45"/>
    <p:sldId id="361" r:id="rId46"/>
    <p:sldId id="343" r:id="rId47"/>
    <p:sldId id="344" r:id="rId48"/>
    <p:sldId id="345" r:id="rId49"/>
    <p:sldId id="347" r:id="rId50"/>
    <p:sldId id="348" r:id="rId51"/>
    <p:sldId id="346" r:id="rId52"/>
    <p:sldId id="383" r:id="rId53"/>
    <p:sldId id="265" r:id="rId54"/>
    <p:sldId id="280" r:id="rId55"/>
    <p:sldId id="281" r:id="rId56"/>
    <p:sldId id="386" r:id="rId57"/>
    <p:sldId id="276" r:id="rId58"/>
    <p:sldId id="358" r:id="rId59"/>
    <p:sldId id="359" r:id="rId60"/>
    <p:sldId id="384" r:id="rId61"/>
    <p:sldId id="357" r:id="rId62"/>
    <p:sldId id="360" r:id="rId63"/>
    <p:sldId id="362" r:id="rId64"/>
    <p:sldId id="372" r:id="rId65"/>
    <p:sldId id="279" r:id="rId66"/>
    <p:sldId id="338" r:id="rId67"/>
    <p:sldId id="365" r:id="rId68"/>
    <p:sldId id="274" r:id="rId69"/>
    <p:sldId id="273" r:id="rId70"/>
    <p:sldId id="257" r:id="rId7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drick, Caroline H" initials="HCH" lastIdx="1" clrIdx="0">
    <p:extLst>
      <p:ext uri="{19B8F6BF-5375-455C-9EA6-DF929625EA0E}">
        <p15:presenceInfo xmlns:p15="http://schemas.microsoft.com/office/powerpoint/2012/main" userId="S::Caroline.Hedrick@dhhs.nc.gov::222fd3b7-4360-432f-8340-61b0b0508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F5C"/>
    <a:srgbClr val="01AFCD"/>
    <a:srgbClr val="FCAF2D"/>
    <a:srgbClr val="C6E3E7"/>
    <a:srgbClr val="B9DFE2"/>
    <a:srgbClr val="A5DAD2"/>
    <a:srgbClr val="FF66CC"/>
    <a:srgbClr val="E9EBF5"/>
    <a:srgbClr val="C5E2E6"/>
    <a:srgbClr val="FFB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6357" autoAdjust="0"/>
  </p:normalViewPr>
  <p:slideViewPr>
    <p:cSldViewPr snapToGrid="0">
      <p:cViewPr varScale="1">
        <p:scale>
          <a:sx n="110" d="100"/>
          <a:sy n="110" d="100"/>
        </p:scale>
        <p:origin x="53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328D5-4B66-4341-B0B7-015B31B4CB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98CCDBA-B841-49E8-99C8-6FBE08A8F61D}">
      <dgm:prSet phldrT="[Text]" custT="1"/>
      <dgm:spPr>
        <a:solidFill>
          <a:srgbClr val="FCAF2D"/>
        </a:solidFill>
        <a:ln>
          <a:solidFill>
            <a:srgbClr val="01AFCD"/>
          </a:solidFill>
        </a:ln>
      </dgm:spPr>
      <dgm:t>
        <a:bodyPr/>
        <a:lstStyle/>
        <a:p>
          <a:r>
            <a:rPr lang="en-US" sz="1400" b="1" dirty="0">
              <a:solidFill>
                <a:srgbClr val="023F5C"/>
              </a:solidFill>
            </a:rPr>
            <a:t>5</a:t>
          </a:r>
          <a:r>
            <a:rPr lang="en-US" sz="1400" b="1" baseline="30000" dirty="0">
              <a:solidFill>
                <a:srgbClr val="023F5C"/>
              </a:solidFill>
            </a:rPr>
            <a:t>th</a:t>
          </a:r>
          <a:endParaRPr lang="en-US" sz="1400" b="1" dirty="0">
            <a:solidFill>
              <a:srgbClr val="023F5C"/>
            </a:solidFill>
          </a:endParaRPr>
        </a:p>
      </dgm:t>
    </dgm:pt>
    <dgm:pt modelId="{1FD9CDD1-6D8C-4C16-8623-DB496D31F1AB}" type="parTrans" cxnId="{48A80EE7-E5F8-480C-AEBF-9E3BACFEA6F8}">
      <dgm:prSet/>
      <dgm:spPr/>
      <dgm:t>
        <a:bodyPr/>
        <a:lstStyle/>
        <a:p>
          <a:endParaRPr lang="en-US"/>
        </a:p>
      </dgm:t>
    </dgm:pt>
    <dgm:pt modelId="{70286EB8-1D8A-4135-955C-0ECB875185F4}" type="sibTrans" cxnId="{48A80EE7-E5F8-480C-AEBF-9E3BACFEA6F8}">
      <dgm:prSet/>
      <dgm:spPr/>
      <dgm:t>
        <a:bodyPr/>
        <a:lstStyle/>
        <a:p>
          <a:endParaRPr lang="en-US"/>
        </a:p>
      </dgm:t>
    </dgm:pt>
    <dgm:pt modelId="{F2769E9B-EB49-4EDE-8EC3-E10235CEAEBF}">
      <dgm:prSet phldrT="[Text]" custT="1"/>
      <dgm:spPr>
        <a:solidFill>
          <a:srgbClr val="FCAF2D"/>
        </a:solidFill>
        <a:ln>
          <a:solidFill>
            <a:srgbClr val="01AFCD"/>
          </a:solidFill>
        </a:ln>
      </dgm:spPr>
      <dgm:t>
        <a:bodyPr/>
        <a:lstStyle/>
        <a:p>
          <a:r>
            <a:rPr lang="en-US" sz="1400" b="1" dirty="0">
              <a:solidFill>
                <a:srgbClr val="023F5C"/>
              </a:solidFill>
            </a:rPr>
            <a:t>10</a:t>
          </a:r>
          <a:r>
            <a:rPr lang="en-US" sz="1400" b="1" baseline="30000" dirty="0">
              <a:solidFill>
                <a:srgbClr val="023F5C"/>
              </a:solidFill>
            </a:rPr>
            <a:t>th</a:t>
          </a:r>
          <a:r>
            <a:rPr lang="en-US" sz="1400" b="1" dirty="0">
              <a:solidFill>
                <a:srgbClr val="023F5C"/>
              </a:solidFill>
            </a:rPr>
            <a:t>-15</a:t>
          </a:r>
          <a:r>
            <a:rPr lang="en-US" sz="1400" b="1" baseline="30000" dirty="0">
              <a:solidFill>
                <a:srgbClr val="023F5C"/>
              </a:solidFill>
            </a:rPr>
            <a:t>th</a:t>
          </a:r>
          <a:endParaRPr lang="en-US" sz="1400" b="1" dirty="0">
            <a:solidFill>
              <a:srgbClr val="023F5C"/>
            </a:solidFill>
          </a:endParaRPr>
        </a:p>
      </dgm:t>
    </dgm:pt>
    <dgm:pt modelId="{98B1999A-137E-42F8-BC4A-49864D84630E}" type="parTrans" cxnId="{D9D3B81C-C048-4644-9B0F-F02A2D3E261D}">
      <dgm:prSet/>
      <dgm:spPr/>
      <dgm:t>
        <a:bodyPr/>
        <a:lstStyle/>
        <a:p>
          <a:endParaRPr lang="en-US"/>
        </a:p>
      </dgm:t>
    </dgm:pt>
    <dgm:pt modelId="{B8427D00-5120-451E-9F86-A64F7A2CA467}" type="sibTrans" cxnId="{D9D3B81C-C048-4644-9B0F-F02A2D3E261D}">
      <dgm:prSet/>
      <dgm:spPr/>
      <dgm:t>
        <a:bodyPr/>
        <a:lstStyle/>
        <a:p>
          <a:endParaRPr lang="en-US"/>
        </a:p>
      </dgm:t>
    </dgm:pt>
    <dgm:pt modelId="{321E0D62-B593-4846-A24D-42282F720468}">
      <dgm:prSet phldrT="[Text]" custT="1"/>
      <dgm:spPr>
        <a:solidFill>
          <a:srgbClr val="FCAF2D"/>
        </a:solidFill>
        <a:ln>
          <a:solidFill>
            <a:srgbClr val="01AFCD"/>
          </a:solidFill>
        </a:ln>
      </dgm:spPr>
      <dgm:t>
        <a:bodyPr/>
        <a:lstStyle/>
        <a:p>
          <a:r>
            <a:rPr lang="en-US" sz="1800" b="1" dirty="0">
              <a:solidFill>
                <a:srgbClr val="023F5C"/>
              </a:solidFill>
            </a:rPr>
            <a:t>15</a:t>
          </a:r>
          <a:r>
            <a:rPr lang="en-US" sz="1800" b="1" baseline="30000" dirty="0">
              <a:solidFill>
                <a:srgbClr val="023F5C"/>
              </a:solidFill>
            </a:rPr>
            <a:t>th</a:t>
          </a:r>
          <a:r>
            <a:rPr lang="en-US" sz="1800" b="1" dirty="0">
              <a:solidFill>
                <a:srgbClr val="023F5C"/>
              </a:solidFill>
            </a:rPr>
            <a:t> </a:t>
          </a:r>
          <a:endParaRPr lang="en-US" sz="1800" dirty="0">
            <a:solidFill>
              <a:srgbClr val="023F5C"/>
            </a:solidFill>
          </a:endParaRPr>
        </a:p>
      </dgm:t>
    </dgm:pt>
    <dgm:pt modelId="{923594CB-F9F3-4006-B03E-9BE1EC2CDF80}" type="parTrans" cxnId="{2D5B2B44-1C8B-4C8D-B861-952115BEA76E}">
      <dgm:prSet/>
      <dgm:spPr/>
      <dgm:t>
        <a:bodyPr/>
        <a:lstStyle/>
        <a:p>
          <a:endParaRPr lang="en-US"/>
        </a:p>
      </dgm:t>
    </dgm:pt>
    <dgm:pt modelId="{F0B9EA00-6301-412D-AC0B-97015AB865F9}" type="sibTrans" cxnId="{2D5B2B44-1C8B-4C8D-B861-952115BEA76E}">
      <dgm:prSet/>
      <dgm:spPr/>
      <dgm:t>
        <a:bodyPr/>
        <a:lstStyle/>
        <a:p>
          <a:endParaRPr lang="en-US"/>
        </a:p>
      </dgm:t>
    </dgm:pt>
    <dgm:pt modelId="{FD15724C-A588-41EF-B159-C56DADB04E05}">
      <dgm:prSet phldrT="[Text]" custT="1"/>
      <dgm:spPr>
        <a:solidFill>
          <a:srgbClr val="FCAF2D"/>
        </a:solidFill>
        <a:ln>
          <a:solidFill>
            <a:srgbClr val="01AFCD"/>
          </a:solidFill>
        </a:ln>
      </dgm:spPr>
      <dgm:t>
        <a:bodyPr/>
        <a:lstStyle/>
        <a:p>
          <a:r>
            <a:rPr lang="en-US" sz="1400" b="1" dirty="0">
              <a:solidFill>
                <a:srgbClr val="023F5C"/>
              </a:solidFill>
            </a:rPr>
            <a:t>16</a:t>
          </a:r>
          <a:r>
            <a:rPr lang="en-US" sz="1400" b="1" baseline="30000" dirty="0">
              <a:solidFill>
                <a:srgbClr val="023F5C"/>
              </a:solidFill>
            </a:rPr>
            <a:t>th</a:t>
          </a:r>
          <a:r>
            <a:rPr lang="en-US" sz="1400" b="1" dirty="0">
              <a:solidFill>
                <a:srgbClr val="023F5C"/>
              </a:solidFill>
            </a:rPr>
            <a:t> </a:t>
          </a:r>
        </a:p>
      </dgm:t>
    </dgm:pt>
    <dgm:pt modelId="{58BB2D52-F16B-4BFB-9555-07254375BD05}" type="parTrans" cxnId="{975C7FD2-4565-4FC6-A649-FCD713F827AA}">
      <dgm:prSet/>
      <dgm:spPr/>
      <dgm:t>
        <a:bodyPr/>
        <a:lstStyle/>
        <a:p>
          <a:endParaRPr lang="en-US"/>
        </a:p>
      </dgm:t>
    </dgm:pt>
    <dgm:pt modelId="{081F56D4-39A5-4399-B816-A626EEF89BC6}" type="sibTrans" cxnId="{975C7FD2-4565-4FC6-A649-FCD713F827AA}">
      <dgm:prSet/>
      <dgm:spPr/>
      <dgm:t>
        <a:bodyPr/>
        <a:lstStyle/>
        <a:p>
          <a:endParaRPr lang="en-US"/>
        </a:p>
      </dgm:t>
    </dgm:pt>
    <dgm:pt modelId="{D89C08CB-1AF4-4DC6-B99F-29549361D82A}">
      <dgm:prSet phldrT="[Text]" custT="1"/>
      <dgm:spPr>
        <a:solidFill>
          <a:srgbClr val="FCAF2D"/>
        </a:solidFill>
        <a:ln>
          <a:solidFill>
            <a:srgbClr val="01AFCD"/>
          </a:solidFill>
        </a:ln>
      </dgm:spPr>
      <dgm:t>
        <a:bodyPr/>
        <a:lstStyle/>
        <a:p>
          <a:r>
            <a:rPr lang="en-US" sz="1400" b="1" dirty="0">
              <a:solidFill>
                <a:srgbClr val="023F5C"/>
              </a:solidFill>
            </a:rPr>
            <a:t>19</a:t>
          </a:r>
          <a:r>
            <a:rPr lang="en-US" sz="1400" b="1" baseline="30000" dirty="0">
              <a:solidFill>
                <a:srgbClr val="023F5C"/>
              </a:solidFill>
            </a:rPr>
            <a:t>th</a:t>
          </a:r>
          <a:endParaRPr lang="en-US" sz="1400" b="1" dirty="0">
            <a:solidFill>
              <a:srgbClr val="023F5C"/>
            </a:solidFill>
          </a:endParaRPr>
        </a:p>
      </dgm:t>
    </dgm:pt>
    <dgm:pt modelId="{B5B2F40C-7692-4183-95E2-B9F45CEB6E4A}" type="parTrans" cxnId="{2F81E9E5-2994-4939-A2A6-2BD3E47DB111}">
      <dgm:prSet/>
      <dgm:spPr/>
      <dgm:t>
        <a:bodyPr/>
        <a:lstStyle/>
        <a:p>
          <a:endParaRPr lang="en-US"/>
        </a:p>
      </dgm:t>
    </dgm:pt>
    <dgm:pt modelId="{1D41CCF7-0D39-4BE5-9DEE-25ABE5D59780}" type="sibTrans" cxnId="{2F81E9E5-2994-4939-A2A6-2BD3E47DB111}">
      <dgm:prSet/>
      <dgm:spPr/>
      <dgm:t>
        <a:bodyPr/>
        <a:lstStyle/>
        <a:p>
          <a:endParaRPr lang="en-US"/>
        </a:p>
      </dgm:t>
    </dgm:pt>
    <dgm:pt modelId="{F8A220BC-45E2-455F-A34E-2A71EEBE38F2}">
      <dgm:prSet custT="1"/>
      <dgm:spPr>
        <a:solidFill>
          <a:srgbClr val="01AFCD">
            <a:alpha val="90000"/>
          </a:srgbClr>
        </a:solidFill>
      </dgm:spPr>
      <dgm:t>
        <a:bodyPr/>
        <a:lstStyle/>
        <a:p>
          <a:pPr>
            <a:buNone/>
          </a:pPr>
          <a:r>
            <a:rPr lang="en-US" sz="2000" b="1" dirty="0">
              <a:solidFill>
                <a:schemeClr val="bg1"/>
              </a:solidFill>
            </a:rPr>
            <a:t>Daysheet </a:t>
          </a:r>
          <a:r>
            <a:rPr lang="en-US" sz="2000" b="1" baseline="0" dirty="0">
              <a:solidFill>
                <a:schemeClr val="bg1"/>
              </a:solidFill>
            </a:rPr>
            <a:t>Upload (SIS Cutoff)</a:t>
          </a:r>
        </a:p>
      </dgm:t>
    </dgm:pt>
    <dgm:pt modelId="{791D8099-F1B9-49A9-85E2-23502A9B2724}" type="parTrans" cxnId="{2125B1EA-B92F-40E0-9D97-FB69CA429B0B}">
      <dgm:prSet/>
      <dgm:spPr/>
      <dgm:t>
        <a:bodyPr/>
        <a:lstStyle/>
        <a:p>
          <a:endParaRPr lang="en-US"/>
        </a:p>
      </dgm:t>
    </dgm:pt>
    <dgm:pt modelId="{1F0CB210-E673-4C5B-A109-5AF8AFFA7533}" type="sibTrans" cxnId="{2125B1EA-B92F-40E0-9D97-FB69CA429B0B}">
      <dgm:prSet/>
      <dgm:spPr/>
      <dgm:t>
        <a:bodyPr/>
        <a:lstStyle/>
        <a:p>
          <a:endParaRPr lang="en-US"/>
        </a:p>
      </dgm:t>
    </dgm:pt>
    <dgm:pt modelId="{A1500B0E-5EE5-4EBA-BF2C-B51ADF6C80D0}">
      <dgm:prSet phldrT="[Text]" custT="1"/>
      <dgm:spPr>
        <a:solidFill>
          <a:srgbClr val="01AFCD">
            <a:alpha val="90000"/>
          </a:srgbClr>
        </a:solidFill>
      </dgm:spPr>
      <dgm:t>
        <a:bodyPr/>
        <a:lstStyle/>
        <a:p>
          <a:pPr>
            <a:buNone/>
          </a:pPr>
          <a:r>
            <a:rPr lang="en-US" sz="2000" b="1" i="0" baseline="0" dirty="0">
              <a:solidFill>
                <a:schemeClr val="bg1"/>
              </a:solidFill>
            </a:rPr>
            <a:t>Prepare 1571</a:t>
          </a:r>
        </a:p>
      </dgm:t>
    </dgm:pt>
    <dgm:pt modelId="{E40E7B95-990D-4036-A2B2-E7559E1E1F89}" type="parTrans" cxnId="{2987AE55-B3CA-4105-9557-C9822A851474}">
      <dgm:prSet/>
      <dgm:spPr/>
      <dgm:t>
        <a:bodyPr/>
        <a:lstStyle/>
        <a:p>
          <a:endParaRPr lang="en-US"/>
        </a:p>
      </dgm:t>
    </dgm:pt>
    <dgm:pt modelId="{CC2CFB17-5F39-4310-80CA-78A63F1F7C5F}" type="sibTrans" cxnId="{2987AE55-B3CA-4105-9557-C9822A851474}">
      <dgm:prSet/>
      <dgm:spPr/>
      <dgm:t>
        <a:bodyPr/>
        <a:lstStyle/>
        <a:p>
          <a:endParaRPr lang="en-US"/>
        </a:p>
      </dgm:t>
    </dgm:pt>
    <dgm:pt modelId="{11B2EA3A-C522-44DA-B545-8AB0850C442E}">
      <dgm:prSet phldrT="[Text]" custT="1"/>
      <dgm:spPr>
        <a:solidFill>
          <a:srgbClr val="FCAF2D"/>
        </a:solidFill>
        <a:ln>
          <a:solidFill>
            <a:srgbClr val="01AFCD"/>
          </a:solidFill>
        </a:ln>
      </dgm:spPr>
      <dgm:t>
        <a:bodyPr/>
        <a:lstStyle/>
        <a:p>
          <a:r>
            <a:rPr lang="en-US" sz="1400" b="1" dirty="0">
              <a:solidFill>
                <a:srgbClr val="023F5C"/>
              </a:solidFill>
            </a:rPr>
            <a:t>28</a:t>
          </a:r>
          <a:r>
            <a:rPr lang="en-US" sz="1400" b="1" baseline="30000" dirty="0">
              <a:solidFill>
                <a:srgbClr val="023F5C"/>
              </a:solidFill>
            </a:rPr>
            <a:t>th</a:t>
          </a:r>
          <a:r>
            <a:rPr lang="en-US" sz="1400" b="1" dirty="0">
              <a:solidFill>
                <a:srgbClr val="023F5C"/>
              </a:solidFill>
            </a:rPr>
            <a:t>-31</a:t>
          </a:r>
          <a:r>
            <a:rPr lang="en-US" sz="1400" b="1" baseline="30000" dirty="0">
              <a:solidFill>
                <a:srgbClr val="023F5C"/>
              </a:solidFill>
            </a:rPr>
            <a:t>st</a:t>
          </a:r>
          <a:endParaRPr lang="en-US" sz="1400" b="1" dirty="0">
            <a:solidFill>
              <a:srgbClr val="023F5C"/>
            </a:solidFill>
          </a:endParaRPr>
        </a:p>
      </dgm:t>
    </dgm:pt>
    <dgm:pt modelId="{B200050A-494A-4993-8871-F01BF47D21B4}" type="parTrans" cxnId="{28D5B906-6EFB-4367-B5AE-91D40E78E5F1}">
      <dgm:prSet/>
      <dgm:spPr/>
      <dgm:t>
        <a:bodyPr/>
        <a:lstStyle/>
        <a:p>
          <a:endParaRPr lang="en-US"/>
        </a:p>
      </dgm:t>
    </dgm:pt>
    <dgm:pt modelId="{6AB0F5BD-1563-4C23-A45E-3FC5244FCFA7}" type="sibTrans" cxnId="{28D5B906-6EFB-4367-B5AE-91D40E78E5F1}">
      <dgm:prSet/>
      <dgm:spPr/>
      <dgm:t>
        <a:bodyPr/>
        <a:lstStyle/>
        <a:p>
          <a:endParaRPr lang="en-US"/>
        </a:p>
      </dgm:t>
    </dgm:pt>
    <dgm:pt modelId="{C698A494-2257-4F1B-8D4E-D6ECBCE3581C}">
      <dgm:prSet/>
      <dgm:spPr>
        <a:solidFill>
          <a:srgbClr val="01AFCD">
            <a:alpha val="90000"/>
          </a:srgbClr>
        </a:solidFill>
      </dgm:spPr>
      <dgm:t>
        <a:bodyPr/>
        <a:lstStyle/>
        <a:p>
          <a:pPr>
            <a:buNone/>
          </a:pPr>
          <a:r>
            <a:rPr lang="en-US" b="1" dirty="0">
              <a:solidFill>
                <a:schemeClr val="bg1"/>
              </a:solidFill>
            </a:rPr>
            <a:t>Review PQA 020 (second preliminary)</a:t>
          </a:r>
        </a:p>
      </dgm:t>
    </dgm:pt>
    <dgm:pt modelId="{A7E305F6-07CC-4F0B-8D2C-E90EB6E2261F}" type="parTrans" cxnId="{295B86B2-843B-48D6-BFD8-A5C222AEAF33}">
      <dgm:prSet/>
      <dgm:spPr/>
      <dgm:t>
        <a:bodyPr/>
        <a:lstStyle/>
        <a:p>
          <a:endParaRPr lang="en-US"/>
        </a:p>
      </dgm:t>
    </dgm:pt>
    <dgm:pt modelId="{B5038D9E-2821-43D1-B76C-16C8403233AA}" type="sibTrans" cxnId="{295B86B2-843B-48D6-BFD8-A5C222AEAF33}">
      <dgm:prSet/>
      <dgm:spPr/>
      <dgm:t>
        <a:bodyPr/>
        <a:lstStyle/>
        <a:p>
          <a:endParaRPr lang="en-US"/>
        </a:p>
      </dgm:t>
    </dgm:pt>
    <dgm:pt modelId="{FD5DA855-8315-4AEE-AF82-85B3C49BFB61}">
      <dgm:prSet/>
      <dgm:spPr>
        <a:solidFill>
          <a:srgbClr val="01AFCD">
            <a:alpha val="90000"/>
          </a:srgbClr>
        </a:solidFill>
      </dgm:spPr>
      <dgm:t>
        <a:bodyPr/>
        <a:lstStyle/>
        <a:p>
          <a:pPr>
            <a:buNone/>
          </a:pPr>
          <a:r>
            <a:rPr lang="en-US" b="1" dirty="0">
              <a:solidFill>
                <a:schemeClr val="bg1"/>
              </a:solidFill>
            </a:rPr>
            <a:t>1571, DHB-2055, &amp; Special Links Reimbursement Requests DUE</a:t>
          </a:r>
        </a:p>
      </dgm:t>
    </dgm:pt>
    <dgm:pt modelId="{1CF5759A-B2CF-4F09-9C1B-A292F0171C36}" type="parTrans" cxnId="{34492489-3E34-4C53-AAC8-F68CE5A6769B}">
      <dgm:prSet/>
      <dgm:spPr/>
      <dgm:t>
        <a:bodyPr/>
        <a:lstStyle/>
        <a:p>
          <a:endParaRPr lang="en-US"/>
        </a:p>
      </dgm:t>
    </dgm:pt>
    <dgm:pt modelId="{2F03B471-2C35-4F34-9F07-1BDDC3A078C7}" type="sibTrans" cxnId="{34492489-3E34-4C53-AAC8-F68CE5A6769B}">
      <dgm:prSet/>
      <dgm:spPr/>
      <dgm:t>
        <a:bodyPr/>
        <a:lstStyle/>
        <a:p>
          <a:endParaRPr lang="en-US"/>
        </a:p>
      </dgm:t>
    </dgm:pt>
    <dgm:pt modelId="{EBC0666E-F8EA-4C48-AB1F-6AE87D8F4610}">
      <dgm:prSet/>
      <dgm:spPr>
        <a:solidFill>
          <a:srgbClr val="01AFCD">
            <a:alpha val="90000"/>
          </a:srgbClr>
        </a:solidFill>
      </dgm:spPr>
      <dgm:t>
        <a:bodyPr/>
        <a:lstStyle/>
        <a:p>
          <a:pPr>
            <a:buFontTx/>
            <a:buNone/>
          </a:pPr>
          <a:r>
            <a:rPr lang="en-US" b="1" dirty="0">
              <a:solidFill>
                <a:schemeClr val="bg1"/>
              </a:solidFill>
            </a:rPr>
            <a:t>Review all PQA Reports</a:t>
          </a:r>
        </a:p>
      </dgm:t>
    </dgm:pt>
    <dgm:pt modelId="{FB5C1C63-B16A-45F3-806C-10616003F7B6}" type="parTrans" cxnId="{2D428CC6-D592-4DF2-874E-7F3D4DDE8BBA}">
      <dgm:prSet/>
      <dgm:spPr/>
      <dgm:t>
        <a:bodyPr/>
        <a:lstStyle/>
        <a:p>
          <a:endParaRPr lang="en-US"/>
        </a:p>
      </dgm:t>
    </dgm:pt>
    <dgm:pt modelId="{EE5A67CD-2A1C-45D4-B4E1-2247D533B8E1}" type="sibTrans" cxnId="{2D428CC6-D592-4DF2-874E-7F3D4DDE8BBA}">
      <dgm:prSet/>
      <dgm:spPr/>
      <dgm:t>
        <a:bodyPr/>
        <a:lstStyle/>
        <a:p>
          <a:endParaRPr lang="en-US"/>
        </a:p>
      </dgm:t>
    </dgm:pt>
    <dgm:pt modelId="{A166ED7B-319A-4193-93C3-3143D37268E5}">
      <dgm:prSet/>
      <dgm:spPr>
        <a:solidFill>
          <a:srgbClr val="01AFCD">
            <a:alpha val="90000"/>
          </a:srgbClr>
        </a:solidFill>
      </dgm:spPr>
      <dgm:t>
        <a:bodyPr/>
        <a:lstStyle/>
        <a:p>
          <a:pPr>
            <a:buNone/>
          </a:pPr>
          <a:r>
            <a:rPr lang="en-US" b="1" i="0" baseline="0" dirty="0">
              <a:solidFill>
                <a:schemeClr val="bg1"/>
              </a:solidFill>
            </a:rPr>
            <a:t>Review State 1571 Reports</a:t>
          </a:r>
        </a:p>
      </dgm:t>
    </dgm:pt>
    <dgm:pt modelId="{7C267224-D48F-466E-B703-FBD221C5A774}" type="parTrans" cxnId="{299A90C0-0B90-4B9D-827F-27BAFF21362F}">
      <dgm:prSet/>
      <dgm:spPr/>
      <dgm:t>
        <a:bodyPr/>
        <a:lstStyle/>
        <a:p>
          <a:endParaRPr lang="en-US"/>
        </a:p>
      </dgm:t>
    </dgm:pt>
    <dgm:pt modelId="{4273A8A6-0DA9-42AE-B779-FCF340C204DF}" type="sibTrans" cxnId="{299A90C0-0B90-4B9D-827F-27BAFF21362F}">
      <dgm:prSet/>
      <dgm:spPr/>
      <dgm:t>
        <a:bodyPr/>
        <a:lstStyle/>
        <a:p>
          <a:endParaRPr lang="en-US"/>
        </a:p>
      </dgm:t>
    </dgm:pt>
    <dgm:pt modelId="{CDDE44EA-0DDA-414E-AB32-1C089F82D138}">
      <dgm:prSet/>
      <dgm:spPr>
        <a:solidFill>
          <a:srgbClr val="01AFCD">
            <a:alpha val="90000"/>
          </a:srgbClr>
        </a:solidFill>
      </dgm:spPr>
      <dgm:t>
        <a:bodyPr/>
        <a:lstStyle/>
        <a:p>
          <a:pPr>
            <a:buFontTx/>
            <a:buNone/>
          </a:pPr>
          <a:r>
            <a:rPr lang="en-US" b="1" dirty="0">
              <a:solidFill>
                <a:schemeClr val="bg1"/>
              </a:solidFill>
            </a:rPr>
            <a:t>Foster Care 5094 &amp; Adoption Assistance Vendor Payment 5095 Deadline</a:t>
          </a:r>
        </a:p>
      </dgm:t>
    </dgm:pt>
    <dgm:pt modelId="{0BBECF0A-5667-4B95-A738-20A841E4D24E}" type="parTrans" cxnId="{552226B2-91CE-4F6F-B6C7-A9D905A3A315}">
      <dgm:prSet/>
      <dgm:spPr/>
      <dgm:t>
        <a:bodyPr/>
        <a:lstStyle/>
        <a:p>
          <a:endParaRPr lang="en-US"/>
        </a:p>
      </dgm:t>
    </dgm:pt>
    <dgm:pt modelId="{982902D5-078C-46C2-8730-C79E266DFD0C}" type="sibTrans" cxnId="{552226B2-91CE-4F6F-B6C7-A9D905A3A315}">
      <dgm:prSet/>
      <dgm:spPr/>
      <dgm:t>
        <a:bodyPr/>
        <a:lstStyle/>
        <a:p>
          <a:endParaRPr lang="en-US"/>
        </a:p>
      </dgm:t>
    </dgm:pt>
    <dgm:pt modelId="{A54146A6-B1F9-4CC8-A54F-C7E1778B9800}">
      <dgm:prSet custT="1"/>
      <dgm:spPr>
        <a:solidFill>
          <a:srgbClr val="01AFCD">
            <a:alpha val="90000"/>
          </a:srgbClr>
        </a:solidFill>
      </dgm:spPr>
      <dgm:t>
        <a:bodyPr/>
        <a:lstStyle/>
        <a:p>
          <a:pPr>
            <a:buNone/>
          </a:pPr>
          <a:r>
            <a:rPr lang="en-US" sz="2000" b="1" i="0" baseline="0" dirty="0">
              <a:solidFill>
                <a:schemeClr val="bg1"/>
              </a:solidFill>
            </a:rPr>
            <a:t>Begin gathering 1571 documents and reconciling expenses</a:t>
          </a:r>
          <a:endParaRPr lang="en-US" sz="2000" b="1" baseline="0" dirty="0">
            <a:solidFill>
              <a:schemeClr val="bg1"/>
            </a:solidFill>
          </a:endParaRPr>
        </a:p>
      </dgm:t>
    </dgm:pt>
    <dgm:pt modelId="{A401FA5C-1A5A-4010-AE3F-90B9B9BCFF33}" type="parTrans" cxnId="{66972A45-667E-4138-9472-0766BADDA7A2}">
      <dgm:prSet/>
      <dgm:spPr/>
      <dgm:t>
        <a:bodyPr/>
        <a:lstStyle/>
        <a:p>
          <a:endParaRPr lang="en-US"/>
        </a:p>
      </dgm:t>
    </dgm:pt>
    <dgm:pt modelId="{FC82A7B9-0D84-4C13-9A34-7A36AD7D7EB3}" type="sibTrans" cxnId="{66972A45-667E-4138-9472-0766BADDA7A2}">
      <dgm:prSet/>
      <dgm:spPr/>
      <dgm:t>
        <a:bodyPr/>
        <a:lstStyle/>
        <a:p>
          <a:endParaRPr lang="en-US"/>
        </a:p>
      </dgm:t>
    </dgm:pt>
    <dgm:pt modelId="{555F7BB8-1A5B-4400-AE18-482F8707C1A3}">
      <dgm:prSet custT="1"/>
      <dgm:spPr>
        <a:solidFill>
          <a:srgbClr val="01AFCD">
            <a:alpha val="90000"/>
          </a:srgbClr>
        </a:solidFill>
      </dgm:spPr>
      <dgm:t>
        <a:bodyPr/>
        <a:lstStyle/>
        <a:p>
          <a:pPr>
            <a:buNone/>
          </a:pPr>
          <a:r>
            <a:rPr lang="en-US" sz="2000" b="1" baseline="0" dirty="0">
              <a:solidFill>
                <a:schemeClr val="bg1"/>
              </a:solidFill>
            </a:rPr>
            <a:t>Key DSS-5094 for Foster Care Reimbursement (preliminary)/Review PQA 020</a:t>
          </a:r>
        </a:p>
      </dgm:t>
    </dgm:pt>
    <dgm:pt modelId="{2FB8E4A2-C79D-45D5-B49C-6DFDD4AC6539}" type="parTrans" cxnId="{BE8A234F-E9F0-47B3-B7A8-D54077E9DFF8}">
      <dgm:prSet/>
      <dgm:spPr/>
      <dgm:t>
        <a:bodyPr/>
        <a:lstStyle/>
        <a:p>
          <a:endParaRPr lang="en-US"/>
        </a:p>
      </dgm:t>
    </dgm:pt>
    <dgm:pt modelId="{E0EE7E31-8E50-411B-ABC7-709EC424A412}" type="sibTrans" cxnId="{BE8A234F-E9F0-47B3-B7A8-D54077E9DFF8}">
      <dgm:prSet/>
      <dgm:spPr/>
      <dgm:t>
        <a:bodyPr/>
        <a:lstStyle/>
        <a:p>
          <a:endParaRPr lang="en-US"/>
        </a:p>
      </dgm:t>
    </dgm:pt>
    <dgm:pt modelId="{70A8140C-991D-476A-A622-97754610EBD6}">
      <dgm:prSet custT="1"/>
      <dgm:spPr/>
      <dgm:t>
        <a:bodyPr/>
        <a:lstStyle/>
        <a:p>
          <a:pPr>
            <a:buNone/>
          </a:pPr>
          <a:r>
            <a:rPr lang="en-US" sz="2000" b="1" i="0" baseline="0" dirty="0">
              <a:solidFill>
                <a:schemeClr val="bg1"/>
              </a:solidFill>
            </a:rPr>
            <a:t>Submit Work First EA counts to LBL</a:t>
          </a:r>
        </a:p>
      </dgm:t>
    </dgm:pt>
    <dgm:pt modelId="{67CD2134-3A85-4BF1-A7EC-BC7F2EBE7C79}" type="parTrans" cxnId="{74599908-E1C9-47AC-9E00-E64DFD030938}">
      <dgm:prSet/>
      <dgm:spPr/>
      <dgm:t>
        <a:bodyPr/>
        <a:lstStyle/>
        <a:p>
          <a:endParaRPr lang="en-US"/>
        </a:p>
      </dgm:t>
    </dgm:pt>
    <dgm:pt modelId="{55D4351D-D97E-4FAF-9BEE-14C701B2F6E3}" type="sibTrans" cxnId="{74599908-E1C9-47AC-9E00-E64DFD030938}">
      <dgm:prSet/>
      <dgm:spPr/>
      <dgm:t>
        <a:bodyPr/>
        <a:lstStyle/>
        <a:p>
          <a:endParaRPr lang="en-US"/>
        </a:p>
      </dgm:t>
    </dgm:pt>
    <dgm:pt modelId="{67241EAB-2EB9-4153-BB4A-271C6CB3ADC9}" type="pres">
      <dgm:prSet presAssocID="{6EB328D5-4B66-4341-B0B7-015B31B4CB84}" presName="linearFlow" presStyleCnt="0">
        <dgm:presLayoutVars>
          <dgm:dir/>
          <dgm:animLvl val="lvl"/>
          <dgm:resizeHandles val="exact"/>
        </dgm:presLayoutVars>
      </dgm:prSet>
      <dgm:spPr/>
    </dgm:pt>
    <dgm:pt modelId="{40C4FC93-9122-4935-87A3-61E416A08FC4}" type="pres">
      <dgm:prSet presAssocID="{998CCDBA-B841-49E8-99C8-6FBE08A8F61D}" presName="composite" presStyleCnt="0"/>
      <dgm:spPr/>
    </dgm:pt>
    <dgm:pt modelId="{879C6619-A16C-4D73-AF25-E590B290A46C}" type="pres">
      <dgm:prSet presAssocID="{998CCDBA-B841-49E8-99C8-6FBE08A8F61D}" presName="parentText" presStyleLbl="alignNode1" presStyleIdx="0" presStyleCnt="6" custScaleY="119496">
        <dgm:presLayoutVars>
          <dgm:chMax val="1"/>
          <dgm:bulletEnabled val="1"/>
        </dgm:presLayoutVars>
      </dgm:prSet>
      <dgm:spPr/>
    </dgm:pt>
    <dgm:pt modelId="{7A92D7C3-599F-4088-A94C-F1C490CAB3FB}" type="pres">
      <dgm:prSet presAssocID="{998CCDBA-B841-49E8-99C8-6FBE08A8F61D}" presName="descendantText" presStyleLbl="alignAcc1" presStyleIdx="0" presStyleCnt="6" custScaleY="132259">
        <dgm:presLayoutVars>
          <dgm:bulletEnabled val="1"/>
        </dgm:presLayoutVars>
      </dgm:prSet>
      <dgm:spPr/>
    </dgm:pt>
    <dgm:pt modelId="{A1C29EB2-8EE2-4D64-A23E-B3B802BD6832}" type="pres">
      <dgm:prSet presAssocID="{70286EB8-1D8A-4135-955C-0ECB875185F4}" presName="sp" presStyleCnt="0"/>
      <dgm:spPr/>
    </dgm:pt>
    <dgm:pt modelId="{F98E855B-C208-4846-8FAF-6CB04143C736}" type="pres">
      <dgm:prSet presAssocID="{F2769E9B-EB49-4EDE-8EC3-E10235CEAEBF}" presName="composite" presStyleCnt="0"/>
      <dgm:spPr/>
    </dgm:pt>
    <dgm:pt modelId="{3A4B7194-07CA-450E-B8B0-A3EAC3A8A6E2}" type="pres">
      <dgm:prSet presAssocID="{F2769E9B-EB49-4EDE-8EC3-E10235CEAEBF}" presName="parentText" presStyleLbl="alignNode1" presStyleIdx="1" presStyleCnt="6">
        <dgm:presLayoutVars>
          <dgm:chMax val="1"/>
          <dgm:bulletEnabled val="1"/>
        </dgm:presLayoutVars>
      </dgm:prSet>
      <dgm:spPr/>
    </dgm:pt>
    <dgm:pt modelId="{B123C6E2-847E-4264-89C7-F1AF0AB2808F}" type="pres">
      <dgm:prSet presAssocID="{F2769E9B-EB49-4EDE-8EC3-E10235CEAEBF}" presName="descendantText" presStyleLbl="alignAcc1" presStyleIdx="1" presStyleCnt="6">
        <dgm:presLayoutVars>
          <dgm:bulletEnabled val="1"/>
        </dgm:presLayoutVars>
      </dgm:prSet>
      <dgm:spPr/>
    </dgm:pt>
    <dgm:pt modelId="{4DF1629A-F041-4EFA-8142-10360C9A97B0}" type="pres">
      <dgm:prSet presAssocID="{B8427D00-5120-451E-9F86-A64F7A2CA467}" presName="sp" presStyleCnt="0"/>
      <dgm:spPr/>
    </dgm:pt>
    <dgm:pt modelId="{62C45906-6915-4DC0-942D-0B9E7C1E028F}" type="pres">
      <dgm:prSet presAssocID="{321E0D62-B593-4846-A24D-42282F720468}" presName="composite" presStyleCnt="0"/>
      <dgm:spPr/>
    </dgm:pt>
    <dgm:pt modelId="{4302FBAB-3536-4155-B3FD-9043D8F96C12}" type="pres">
      <dgm:prSet presAssocID="{321E0D62-B593-4846-A24D-42282F720468}" presName="parentText" presStyleLbl="alignNode1" presStyleIdx="2" presStyleCnt="6">
        <dgm:presLayoutVars>
          <dgm:chMax val="1"/>
          <dgm:bulletEnabled val="1"/>
        </dgm:presLayoutVars>
      </dgm:prSet>
      <dgm:spPr/>
    </dgm:pt>
    <dgm:pt modelId="{9E0DDE9F-BDBB-42DB-A999-A4FC15ED4828}" type="pres">
      <dgm:prSet presAssocID="{321E0D62-B593-4846-A24D-42282F720468}" presName="descendantText" presStyleLbl="alignAcc1" presStyleIdx="2" presStyleCnt="6" custLinFactY="40933" custLinFactNeighborX="0" custLinFactNeighborY="100000">
        <dgm:presLayoutVars>
          <dgm:bulletEnabled val="1"/>
        </dgm:presLayoutVars>
      </dgm:prSet>
      <dgm:spPr/>
    </dgm:pt>
    <dgm:pt modelId="{F14137A7-0CB6-4252-9537-937331E394FD}" type="pres">
      <dgm:prSet presAssocID="{F0B9EA00-6301-412D-AC0B-97015AB865F9}" presName="sp" presStyleCnt="0"/>
      <dgm:spPr/>
    </dgm:pt>
    <dgm:pt modelId="{B73FAAAD-12F8-4622-B143-62A3F9FDE78E}" type="pres">
      <dgm:prSet presAssocID="{FD15724C-A588-41EF-B159-C56DADB04E05}" presName="composite" presStyleCnt="0"/>
      <dgm:spPr/>
    </dgm:pt>
    <dgm:pt modelId="{81A84591-020D-461A-83A1-5CDABCA3A4E9}" type="pres">
      <dgm:prSet presAssocID="{FD15724C-A588-41EF-B159-C56DADB04E05}" presName="parentText" presStyleLbl="alignNode1" presStyleIdx="3" presStyleCnt="6">
        <dgm:presLayoutVars>
          <dgm:chMax val="1"/>
          <dgm:bulletEnabled val="1"/>
        </dgm:presLayoutVars>
      </dgm:prSet>
      <dgm:spPr/>
    </dgm:pt>
    <dgm:pt modelId="{1A272372-F550-4C16-BAF1-F54982B935C6}" type="pres">
      <dgm:prSet presAssocID="{FD15724C-A588-41EF-B159-C56DADB04E05}" presName="descendantText" presStyleLbl="alignAcc1" presStyleIdx="3" presStyleCnt="6" custLinFactY="-38249" custLinFactNeighborX="101" custLinFactNeighborY="-100000">
        <dgm:presLayoutVars>
          <dgm:bulletEnabled val="1"/>
        </dgm:presLayoutVars>
      </dgm:prSet>
      <dgm:spPr/>
    </dgm:pt>
    <dgm:pt modelId="{47FB9A18-76E9-4D56-B06A-1E4CF0AC7DBB}" type="pres">
      <dgm:prSet presAssocID="{081F56D4-39A5-4399-B816-A626EEF89BC6}" presName="sp" presStyleCnt="0"/>
      <dgm:spPr/>
    </dgm:pt>
    <dgm:pt modelId="{B7C43D2C-6999-4CAF-AFBC-2A1AE3B104C3}" type="pres">
      <dgm:prSet presAssocID="{D89C08CB-1AF4-4DC6-B99F-29549361D82A}" presName="composite" presStyleCnt="0"/>
      <dgm:spPr/>
    </dgm:pt>
    <dgm:pt modelId="{17C21BB4-9D07-4A23-A75C-7CB7B9E3FDD3}" type="pres">
      <dgm:prSet presAssocID="{D89C08CB-1AF4-4DC6-B99F-29549361D82A}" presName="parentText" presStyleLbl="alignNode1" presStyleIdx="4" presStyleCnt="6">
        <dgm:presLayoutVars>
          <dgm:chMax val="1"/>
          <dgm:bulletEnabled val="1"/>
        </dgm:presLayoutVars>
      </dgm:prSet>
      <dgm:spPr/>
    </dgm:pt>
    <dgm:pt modelId="{1D9090DD-14F2-4BA7-B6AD-385EB7764C80}" type="pres">
      <dgm:prSet presAssocID="{D89C08CB-1AF4-4DC6-B99F-29549361D82A}" presName="descendantText" presStyleLbl="alignAcc1" presStyleIdx="4" presStyleCnt="6">
        <dgm:presLayoutVars>
          <dgm:bulletEnabled val="1"/>
        </dgm:presLayoutVars>
      </dgm:prSet>
      <dgm:spPr/>
    </dgm:pt>
    <dgm:pt modelId="{6FAE843D-40C3-47B8-B299-DC199537D614}" type="pres">
      <dgm:prSet presAssocID="{1D41CCF7-0D39-4BE5-9DEE-25ABE5D59780}" presName="sp" presStyleCnt="0"/>
      <dgm:spPr/>
    </dgm:pt>
    <dgm:pt modelId="{A8AD1B4F-9FDE-48BE-BBCD-A06ADAFA6537}" type="pres">
      <dgm:prSet presAssocID="{11B2EA3A-C522-44DA-B545-8AB0850C442E}" presName="composite" presStyleCnt="0"/>
      <dgm:spPr/>
    </dgm:pt>
    <dgm:pt modelId="{DC0F3C11-40A5-4E61-A507-D62B471849C1}" type="pres">
      <dgm:prSet presAssocID="{11B2EA3A-C522-44DA-B545-8AB0850C442E}" presName="parentText" presStyleLbl="alignNode1" presStyleIdx="5" presStyleCnt="6">
        <dgm:presLayoutVars>
          <dgm:chMax val="1"/>
          <dgm:bulletEnabled val="1"/>
        </dgm:presLayoutVars>
      </dgm:prSet>
      <dgm:spPr/>
    </dgm:pt>
    <dgm:pt modelId="{200D5699-B18F-4800-B41A-CA144B00D762}" type="pres">
      <dgm:prSet presAssocID="{11B2EA3A-C522-44DA-B545-8AB0850C442E}" presName="descendantText" presStyleLbl="alignAcc1" presStyleIdx="5" presStyleCnt="6">
        <dgm:presLayoutVars>
          <dgm:bulletEnabled val="1"/>
        </dgm:presLayoutVars>
      </dgm:prSet>
      <dgm:spPr/>
    </dgm:pt>
  </dgm:ptLst>
  <dgm:cxnLst>
    <dgm:cxn modelId="{3EBACA00-42EA-4986-8604-7BA866EEB7DD}" type="presOf" srcId="{EBC0666E-F8EA-4C48-AB1F-6AE87D8F4610}" destId="{1D9090DD-14F2-4BA7-B6AD-385EB7764C80}" srcOrd="0" destOrd="0" presId="urn:microsoft.com/office/officeart/2005/8/layout/chevron2"/>
    <dgm:cxn modelId="{28D5B906-6EFB-4367-B5AE-91D40E78E5F1}" srcId="{6EB328D5-4B66-4341-B0B7-015B31B4CB84}" destId="{11B2EA3A-C522-44DA-B545-8AB0850C442E}" srcOrd="5" destOrd="0" parTransId="{B200050A-494A-4993-8871-F01BF47D21B4}" sibTransId="{6AB0F5BD-1563-4C23-A45E-3FC5244FCFA7}"/>
    <dgm:cxn modelId="{E0297107-27F0-40C1-9B11-3F7D810B119D}" type="presOf" srcId="{D89C08CB-1AF4-4DC6-B99F-29549361D82A}" destId="{17C21BB4-9D07-4A23-A75C-7CB7B9E3FDD3}" srcOrd="0" destOrd="0" presId="urn:microsoft.com/office/officeart/2005/8/layout/chevron2"/>
    <dgm:cxn modelId="{74599908-E1C9-47AC-9E00-E64DFD030938}" srcId="{F2769E9B-EB49-4EDE-8EC3-E10235CEAEBF}" destId="{70A8140C-991D-476A-A622-97754610EBD6}" srcOrd="1" destOrd="0" parTransId="{67CD2134-3A85-4BF1-A7EC-BC7F2EBE7C79}" sibTransId="{55D4351D-D97E-4FAF-9BEE-14C701B2F6E3}"/>
    <dgm:cxn modelId="{46351612-C0A8-4A51-ABF0-1674E8FF10E1}" type="presOf" srcId="{6EB328D5-4B66-4341-B0B7-015B31B4CB84}" destId="{67241EAB-2EB9-4153-BB4A-271C6CB3ADC9}" srcOrd="0" destOrd="0" presId="urn:microsoft.com/office/officeart/2005/8/layout/chevron2"/>
    <dgm:cxn modelId="{3508011B-0EB4-430A-8E08-281B3CF24008}" type="presOf" srcId="{70A8140C-991D-476A-A622-97754610EBD6}" destId="{B123C6E2-847E-4264-89C7-F1AF0AB2808F}" srcOrd="0" destOrd="1" presId="urn:microsoft.com/office/officeart/2005/8/layout/chevron2"/>
    <dgm:cxn modelId="{ECAA1F1B-E419-4939-8925-46B2C9D9899D}" type="presOf" srcId="{998CCDBA-B841-49E8-99C8-6FBE08A8F61D}" destId="{879C6619-A16C-4D73-AF25-E590B290A46C}" srcOrd="0" destOrd="0" presId="urn:microsoft.com/office/officeart/2005/8/layout/chevron2"/>
    <dgm:cxn modelId="{6E563D1C-59CD-452A-BD94-5825E16C2EF5}" type="presOf" srcId="{A1500B0E-5EE5-4EBA-BF2C-B51ADF6C80D0}" destId="{B123C6E2-847E-4264-89C7-F1AF0AB2808F}" srcOrd="0" destOrd="0" presId="urn:microsoft.com/office/officeart/2005/8/layout/chevron2"/>
    <dgm:cxn modelId="{D9D3B81C-C048-4644-9B0F-F02A2D3E261D}" srcId="{6EB328D5-4B66-4341-B0B7-015B31B4CB84}" destId="{F2769E9B-EB49-4EDE-8EC3-E10235CEAEBF}" srcOrd="1" destOrd="0" parTransId="{98B1999A-137E-42F8-BC4A-49864D84630E}" sibTransId="{B8427D00-5120-451E-9F86-A64F7A2CA467}"/>
    <dgm:cxn modelId="{DD1E5B28-6F7A-4762-9853-C1C897BA4BE0}" type="presOf" srcId="{11B2EA3A-C522-44DA-B545-8AB0850C442E}" destId="{DC0F3C11-40A5-4E61-A507-D62B471849C1}" srcOrd="0" destOrd="0" presId="urn:microsoft.com/office/officeart/2005/8/layout/chevron2"/>
    <dgm:cxn modelId="{2D5B2B44-1C8B-4C8D-B861-952115BEA76E}" srcId="{6EB328D5-4B66-4341-B0B7-015B31B4CB84}" destId="{321E0D62-B593-4846-A24D-42282F720468}" srcOrd="2" destOrd="0" parTransId="{923594CB-F9F3-4006-B03E-9BE1EC2CDF80}" sibTransId="{F0B9EA00-6301-412D-AC0B-97015AB865F9}"/>
    <dgm:cxn modelId="{AA6C2865-C23C-4A40-BF00-DCCA9FECEA0F}" type="presOf" srcId="{A166ED7B-319A-4193-93C3-3143D37268E5}" destId="{200D5699-B18F-4800-B41A-CA144B00D762}" srcOrd="0" destOrd="0" presId="urn:microsoft.com/office/officeart/2005/8/layout/chevron2"/>
    <dgm:cxn modelId="{66972A45-667E-4138-9472-0766BADDA7A2}" srcId="{998CCDBA-B841-49E8-99C8-6FBE08A8F61D}" destId="{A54146A6-B1F9-4CC8-A54F-C7E1778B9800}" srcOrd="2" destOrd="0" parTransId="{A401FA5C-1A5A-4010-AE3F-90B9B9BCFF33}" sibTransId="{FC82A7B9-0D84-4C13-9A34-7A36AD7D7EB3}"/>
    <dgm:cxn modelId="{BE8A234F-E9F0-47B3-B7A8-D54077E9DFF8}" srcId="{998CCDBA-B841-49E8-99C8-6FBE08A8F61D}" destId="{555F7BB8-1A5B-4400-AE18-482F8707C1A3}" srcOrd="1" destOrd="0" parTransId="{2FB8E4A2-C79D-45D5-B49C-6DFDD4AC6539}" sibTransId="{E0EE7E31-8E50-411B-ABC7-709EC424A412}"/>
    <dgm:cxn modelId="{2987AE55-B3CA-4105-9557-C9822A851474}" srcId="{F2769E9B-EB49-4EDE-8EC3-E10235CEAEBF}" destId="{A1500B0E-5EE5-4EBA-BF2C-B51ADF6C80D0}" srcOrd="0" destOrd="0" parTransId="{E40E7B95-990D-4036-A2B2-E7559E1E1F89}" sibTransId="{CC2CFB17-5F39-4310-80CA-78A63F1F7C5F}"/>
    <dgm:cxn modelId="{60D92078-EB7A-433B-9D9A-4BEDCA7524DE}" type="presOf" srcId="{F8A220BC-45E2-455F-A34E-2A71EEBE38F2}" destId="{7A92D7C3-599F-4088-A94C-F1C490CAB3FB}" srcOrd="0" destOrd="0" presId="urn:microsoft.com/office/officeart/2005/8/layout/chevron2"/>
    <dgm:cxn modelId="{71D2D679-137B-4BFE-B57D-2497E14836A2}" type="presOf" srcId="{CDDE44EA-0DDA-414E-AB32-1C089F82D138}" destId="{1D9090DD-14F2-4BA7-B6AD-385EB7764C80}" srcOrd="0" destOrd="1" presId="urn:microsoft.com/office/officeart/2005/8/layout/chevron2"/>
    <dgm:cxn modelId="{780EA987-D13C-4EAF-8A1D-A1F7447AAA3F}" type="presOf" srcId="{321E0D62-B593-4846-A24D-42282F720468}" destId="{4302FBAB-3536-4155-B3FD-9043D8F96C12}" srcOrd="0" destOrd="0" presId="urn:microsoft.com/office/officeart/2005/8/layout/chevron2"/>
    <dgm:cxn modelId="{34492489-3E34-4C53-AAC8-F68CE5A6769B}" srcId="{FD15724C-A588-41EF-B159-C56DADB04E05}" destId="{FD5DA855-8315-4AEE-AF82-85B3C49BFB61}" srcOrd="0" destOrd="0" parTransId="{1CF5759A-B2CF-4F09-9C1B-A292F0171C36}" sibTransId="{2F03B471-2C35-4F34-9F07-1BDDC3A078C7}"/>
    <dgm:cxn modelId="{3C97C1A6-52AE-424B-AADB-FECC4B9F4047}" type="presOf" srcId="{A54146A6-B1F9-4CC8-A54F-C7E1778B9800}" destId="{7A92D7C3-599F-4088-A94C-F1C490CAB3FB}" srcOrd="0" destOrd="2" presId="urn:microsoft.com/office/officeart/2005/8/layout/chevron2"/>
    <dgm:cxn modelId="{552226B2-91CE-4F6F-B6C7-A9D905A3A315}" srcId="{D89C08CB-1AF4-4DC6-B99F-29549361D82A}" destId="{CDDE44EA-0DDA-414E-AB32-1C089F82D138}" srcOrd="1" destOrd="0" parTransId="{0BBECF0A-5667-4B95-A738-20A841E4D24E}" sibTransId="{982902D5-078C-46C2-8730-C79E266DFD0C}"/>
    <dgm:cxn modelId="{AF6B5CB2-AB00-4E39-9087-4AD9A5E5671B}" type="presOf" srcId="{C698A494-2257-4F1B-8D4E-D6ECBCE3581C}" destId="{9E0DDE9F-BDBB-42DB-A999-A4FC15ED4828}" srcOrd="0" destOrd="0" presId="urn:microsoft.com/office/officeart/2005/8/layout/chevron2"/>
    <dgm:cxn modelId="{295B86B2-843B-48D6-BFD8-A5C222AEAF33}" srcId="{321E0D62-B593-4846-A24D-42282F720468}" destId="{C698A494-2257-4F1B-8D4E-D6ECBCE3581C}" srcOrd="0" destOrd="0" parTransId="{A7E305F6-07CC-4F0B-8D2C-E90EB6E2261F}" sibTransId="{B5038D9E-2821-43D1-B76C-16C8403233AA}"/>
    <dgm:cxn modelId="{299A90C0-0B90-4B9D-827F-27BAFF21362F}" srcId="{11B2EA3A-C522-44DA-B545-8AB0850C442E}" destId="{A166ED7B-319A-4193-93C3-3143D37268E5}" srcOrd="0" destOrd="0" parTransId="{7C267224-D48F-466E-B703-FBD221C5A774}" sibTransId="{4273A8A6-0DA9-42AE-B779-FCF340C204DF}"/>
    <dgm:cxn modelId="{2D428CC6-D592-4DF2-874E-7F3D4DDE8BBA}" srcId="{D89C08CB-1AF4-4DC6-B99F-29549361D82A}" destId="{EBC0666E-F8EA-4C48-AB1F-6AE87D8F4610}" srcOrd="0" destOrd="0" parTransId="{FB5C1C63-B16A-45F3-806C-10616003F7B6}" sibTransId="{EE5A67CD-2A1C-45D4-B4E1-2247D533B8E1}"/>
    <dgm:cxn modelId="{3BFB1BC9-5A00-4499-A8D0-4531CA57F1EB}" type="presOf" srcId="{F2769E9B-EB49-4EDE-8EC3-E10235CEAEBF}" destId="{3A4B7194-07CA-450E-B8B0-A3EAC3A8A6E2}" srcOrd="0" destOrd="0" presId="urn:microsoft.com/office/officeart/2005/8/layout/chevron2"/>
    <dgm:cxn modelId="{975C7FD2-4565-4FC6-A649-FCD713F827AA}" srcId="{6EB328D5-4B66-4341-B0B7-015B31B4CB84}" destId="{FD15724C-A588-41EF-B159-C56DADB04E05}" srcOrd="3" destOrd="0" parTransId="{58BB2D52-F16B-4BFB-9555-07254375BD05}" sibTransId="{081F56D4-39A5-4399-B816-A626EEF89BC6}"/>
    <dgm:cxn modelId="{CA12DBD5-AF0D-4980-B6A2-643EFEEDF167}" type="presOf" srcId="{FD5DA855-8315-4AEE-AF82-85B3C49BFB61}" destId="{1A272372-F550-4C16-BAF1-F54982B935C6}" srcOrd="0" destOrd="0" presId="urn:microsoft.com/office/officeart/2005/8/layout/chevron2"/>
    <dgm:cxn modelId="{2F81E9E5-2994-4939-A2A6-2BD3E47DB111}" srcId="{6EB328D5-4B66-4341-B0B7-015B31B4CB84}" destId="{D89C08CB-1AF4-4DC6-B99F-29549361D82A}" srcOrd="4" destOrd="0" parTransId="{B5B2F40C-7692-4183-95E2-B9F45CEB6E4A}" sibTransId="{1D41CCF7-0D39-4BE5-9DEE-25ABE5D59780}"/>
    <dgm:cxn modelId="{48A80EE7-E5F8-480C-AEBF-9E3BACFEA6F8}" srcId="{6EB328D5-4B66-4341-B0B7-015B31B4CB84}" destId="{998CCDBA-B841-49E8-99C8-6FBE08A8F61D}" srcOrd="0" destOrd="0" parTransId="{1FD9CDD1-6D8C-4C16-8623-DB496D31F1AB}" sibTransId="{70286EB8-1D8A-4135-955C-0ECB875185F4}"/>
    <dgm:cxn modelId="{3946B3E7-7FB9-461D-AD96-FCE6A254650E}" type="presOf" srcId="{555F7BB8-1A5B-4400-AE18-482F8707C1A3}" destId="{7A92D7C3-599F-4088-A94C-F1C490CAB3FB}" srcOrd="0" destOrd="1" presId="urn:microsoft.com/office/officeart/2005/8/layout/chevron2"/>
    <dgm:cxn modelId="{2125B1EA-B92F-40E0-9D97-FB69CA429B0B}" srcId="{998CCDBA-B841-49E8-99C8-6FBE08A8F61D}" destId="{F8A220BC-45E2-455F-A34E-2A71EEBE38F2}" srcOrd="0" destOrd="0" parTransId="{791D8099-F1B9-49A9-85E2-23502A9B2724}" sibTransId="{1F0CB210-E673-4C5B-A109-5AF8AFFA7533}"/>
    <dgm:cxn modelId="{04E45AF9-09FB-494D-BCC5-D391499AAFF9}" type="presOf" srcId="{FD15724C-A588-41EF-B159-C56DADB04E05}" destId="{81A84591-020D-461A-83A1-5CDABCA3A4E9}" srcOrd="0" destOrd="0" presId="urn:microsoft.com/office/officeart/2005/8/layout/chevron2"/>
    <dgm:cxn modelId="{50839450-12B0-4520-947E-3260E883D2C3}" type="presParOf" srcId="{67241EAB-2EB9-4153-BB4A-271C6CB3ADC9}" destId="{40C4FC93-9122-4935-87A3-61E416A08FC4}" srcOrd="0" destOrd="0" presId="urn:microsoft.com/office/officeart/2005/8/layout/chevron2"/>
    <dgm:cxn modelId="{BC666743-B460-4867-B804-20F29D824C89}" type="presParOf" srcId="{40C4FC93-9122-4935-87A3-61E416A08FC4}" destId="{879C6619-A16C-4D73-AF25-E590B290A46C}" srcOrd="0" destOrd="0" presId="urn:microsoft.com/office/officeart/2005/8/layout/chevron2"/>
    <dgm:cxn modelId="{3A1BB49D-AA3F-484A-803D-92432286B5AE}" type="presParOf" srcId="{40C4FC93-9122-4935-87A3-61E416A08FC4}" destId="{7A92D7C3-599F-4088-A94C-F1C490CAB3FB}" srcOrd="1" destOrd="0" presId="urn:microsoft.com/office/officeart/2005/8/layout/chevron2"/>
    <dgm:cxn modelId="{764F08E6-0135-4F9D-AC23-280607B0A809}" type="presParOf" srcId="{67241EAB-2EB9-4153-BB4A-271C6CB3ADC9}" destId="{A1C29EB2-8EE2-4D64-A23E-B3B802BD6832}" srcOrd="1" destOrd="0" presId="urn:microsoft.com/office/officeart/2005/8/layout/chevron2"/>
    <dgm:cxn modelId="{B537B696-7B6C-42F4-A037-438E5F6180B2}" type="presParOf" srcId="{67241EAB-2EB9-4153-BB4A-271C6CB3ADC9}" destId="{F98E855B-C208-4846-8FAF-6CB04143C736}" srcOrd="2" destOrd="0" presId="urn:microsoft.com/office/officeart/2005/8/layout/chevron2"/>
    <dgm:cxn modelId="{F5FAB256-DAA6-4151-ABD7-B653822261FC}" type="presParOf" srcId="{F98E855B-C208-4846-8FAF-6CB04143C736}" destId="{3A4B7194-07CA-450E-B8B0-A3EAC3A8A6E2}" srcOrd="0" destOrd="0" presId="urn:microsoft.com/office/officeart/2005/8/layout/chevron2"/>
    <dgm:cxn modelId="{3C6B8381-5CCA-4A48-B258-965199F3EA6A}" type="presParOf" srcId="{F98E855B-C208-4846-8FAF-6CB04143C736}" destId="{B123C6E2-847E-4264-89C7-F1AF0AB2808F}" srcOrd="1" destOrd="0" presId="urn:microsoft.com/office/officeart/2005/8/layout/chevron2"/>
    <dgm:cxn modelId="{C250DBAF-6612-4056-B7AD-E7649EF855BA}" type="presParOf" srcId="{67241EAB-2EB9-4153-BB4A-271C6CB3ADC9}" destId="{4DF1629A-F041-4EFA-8142-10360C9A97B0}" srcOrd="3" destOrd="0" presId="urn:microsoft.com/office/officeart/2005/8/layout/chevron2"/>
    <dgm:cxn modelId="{AC18DA7B-862B-46A2-99EB-4102E07A1E97}" type="presParOf" srcId="{67241EAB-2EB9-4153-BB4A-271C6CB3ADC9}" destId="{62C45906-6915-4DC0-942D-0B9E7C1E028F}" srcOrd="4" destOrd="0" presId="urn:microsoft.com/office/officeart/2005/8/layout/chevron2"/>
    <dgm:cxn modelId="{EC8CA9BE-3270-4E11-B98C-6AA10E5BD0B6}" type="presParOf" srcId="{62C45906-6915-4DC0-942D-0B9E7C1E028F}" destId="{4302FBAB-3536-4155-B3FD-9043D8F96C12}" srcOrd="0" destOrd="0" presId="urn:microsoft.com/office/officeart/2005/8/layout/chevron2"/>
    <dgm:cxn modelId="{C81CA130-952D-4D55-8284-367930316545}" type="presParOf" srcId="{62C45906-6915-4DC0-942D-0B9E7C1E028F}" destId="{9E0DDE9F-BDBB-42DB-A999-A4FC15ED4828}" srcOrd="1" destOrd="0" presId="urn:microsoft.com/office/officeart/2005/8/layout/chevron2"/>
    <dgm:cxn modelId="{DC669416-6C0F-4255-849A-5EC4B10D0B15}" type="presParOf" srcId="{67241EAB-2EB9-4153-BB4A-271C6CB3ADC9}" destId="{F14137A7-0CB6-4252-9537-937331E394FD}" srcOrd="5" destOrd="0" presId="urn:microsoft.com/office/officeart/2005/8/layout/chevron2"/>
    <dgm:cxn modelId="{E208E336-625B-4808-ACC2-7F705DA8AFDE}" type="presParOf" srcId="{67241EAB-2EB9-4153-BB4A-271C6CB3ADC9}" destId="{B73FAAAD-12F8-4622-B143-62A3F9FDE78E}" srcOrd="6" destOrd="0" presId="urn:microsoft.com/office/officeart/2005/8/layout/chevron2"/>
    <dgm:cxn modelId="{FD420E52-136C-4386-8D40-75554637D980}" type="presParOf" srcId="{B73FAAAD-12F8-4622-B143-62A3F9FDE78E}" destId="{81A84591-020D-461A-83A1-5CDABCA3A4E9}" srcOrd="0" destOrd="0" presId="urn:microsoft.com/office/officeart/2005/8/layout/chevron2"/>
    <dgm:cxn modelId="{02707AD6-403E-4139-BC0F-4A37777F33B9}" type="presParOf" srcId="{B73FAAAD-12F8-4622-B143-62A3F9FDE78E}" destId="{1A272372-F550-4C16-BAF1-F54982B935C6}" srcOrd="1" destOrd="0" presId="urn:microsoft.com/office/officeart/2005/8/layout/chevron2"/>
    <dgm:cxn modelId="{0527AD3A-EBD7-4A24-AC17-9EA329B9AF69}" type="presParOf" srcId="{67241EAB-2EB9-4153-BB4A-271C6CB3ADC9}" destId="{47FB9A18-76E9-4D56-B06A-1E4CF0AC7DBB}" srcOrd="7" destOrd="0" presId="urn:microsoft.com/office/officeart/2005/8/layout/chevron2"/>
    <dgm:cxn modelId="{248D2BBD-79EB-46DD-A933-4E796EBF1AEB}" type="presParOf" srcId="{67241EAB-2EB9-4153-BB4A-271C6CB3ADC9}" destId="{B7C43D2C-6999-4CAF-AFBC-2A1AE3B104C3}" srcOrd="8" destOrd="0" presId="urn:microsoft.com/office/officeart/2005/8/layout/chevron2"/>
    <dgm:cxn modelId="{70AF7198-946F-43DF-939B-4EC4C844B35F}" type="presParOf" srcId="{B7C43D2C-6999-4CAF-AFBC-2A1AE3B104C3}" destId="{17C21BB4-9D07-4A23-A75C-7CB7B9E3FDD3}" srcOrd="0" destOrd="0" presId="urn:microsoft.com/office/officeart/2005/8/layout/chevron2"/>
    <dgm:cxn modelId="{837A6858-69C4-4D96-9EEB-516DB0C10190}" type="presParOf" srcId="{B7C43D2C-6999-4CAF-AFBC-2A1AE3B104C3}" destId="{1D9090DD-14F2-4BA7-B6AD-385EB7764C80}" srcOrd="1" destOrd="0" presId="urn:microsoft.com/office/officeart/2005/8/layout/chevron2"/>
    <dgm:cxn modelId="{355A8B3B-023D-4646-920C-F7E72CA3CC69}" type="presParOf" srcId="{67241EAB-2EB9-4153-BB4A-271C6CB3ADC9}" destId="{6FAE843D-40C3-47B8-B299-DC199537D614}" srcOrd="9" destOrd="0" presId="urn:microsoft.com/office/officeart/2005/8/layout/chevron2"/>
    <dgm:cxn modelId="{321467E2-658E-4089-9F57-330B182BB726}" type="presParOf" srcId="{67241EAB-2EB9-4153-BB4A-271C6CB3ADC9}" destId="{A8AD1B4F-9FDE-48BE-BBCD-A06ADAFA6537}" srcOrd="10" destOrd="0" presId="urn:microsoft.com/office/officeart/2005/8/layout/chevron2"/>
    <dgm:cxn modelId="{84896868-2FF0-483F-8CBB-DE81676EBF14}" type="presParOf" srcId="{A8AD1B4F-9FDE-48BE-BBCD-A06ADAFA6537}" destId="{DC0F3C11-40A5-4E61-A507-D62B471849C1}" srcOrd="0" destOrd="0" presId="urn:microsoft.com/office/officeart/2005/8/layout/chevron2"/>
    <dgm:cxn modelId="{0279E190-5483-4BD4-86F3-ACA4EACD568C}" type="presParOf" srcId="{A8AD1B4F-9FDE-48BE-BBCD-A06ADAFA6537}" destId="{200D5699-B18F-4800-B41A-CA144B00D7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328D5-4B66-4341-B0B7-015B31B4CB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98CCDBA-B841-49E8-99C8-6FBE08A8F61D}">
      <dgm:prSet phldrT="[Text]" custT="1"/>
      <dgm:spPr>
        <a:solidFill>
          <a:srgbClr val="FCAF2D"/>
        </a:solidFill>
        <a:ln>
          <a:solidFill>
            <a:srgbClr val="01AFCD"/>
          </a:solidFill>
        </a:ln>
      </dgm:spPr>
      <dgm:t>
        <a:bodyPr/>
        <a:lstStyle/>
        <a:p>
          <a:pPr>
            <a:lnSpc>
              <a:spcPct val="100000"/>
            </a:lnSpc>
            <a:spcBef>
              <a:spcPts val="0"/>
            </a:spcBef>
            <a:spcAft>
              <a:spcPts val="0"/>
            </a:spcAft>
          </a:pPr>
          <a:endParaRPr lang="en-US" sz="1800" b="1" dirty="0">
            <a:solidFill>
              <a:srgbClr val="023F5C"/>
            </a:solidFill>
          </a:endParaRPr>
        </a:p>
        <a:p>
          <a:pPr>
            <a:lnSpc>
              <a:spcPct val="100000"/>
            </a:lnSpc>
            <a:spcBef>
              <a:spcPts val="0"/>
            </a:spcBef>
            <a:spcAft>
              <a:spcPts val="0"/>
            </a:spcAft>
          </a:pPr>
          <a:r>
            <a:rPr lang="en-US" sz="1800" b="1" dirty="0">
              <a:solidFill>
                <a:srgbClr val="023F5C"/>
              </a:solidFill>
            </a:rPr>
            <a:t>Jul –</a:t>
          </a:r>
        </a:p>
        <a:p>
          <a:pPr>
            <a:lnSpc>
              <a:spcPct val="100000"/>
            </a:lnSpc>
            <a:spcBef>
              <a:spcPct val="0"/>
            </a:spcBef>
            <a:spcAft>
              <a:spcPts val="0"/>
            </a:spcAft>
          </a:pPr>
          <a:r>
            <a:rPr lang="en-US" sz="1800" b="1" dirty="0">
              <a:solidFill>
                <a:srgbClr val="023F5C"/>
              </a:solidFill>
            </a:rPr>
            <a:t>Sep</a:t>
          </a:r>
        </a:p>
      </dgm:t>
    </dgm:pt>
    <dgm:pt modelId="{1FD9CDD1-6D8C-4C16-8623-DB496D31F1AB}" type="parTrans" cxnId="{48A80EE7-E5F8-480C-AEBF-9E3BACFEA6F8}">
      <dgm:prSet/>
      <dgm:spPr/>
      <dgm:t>
        <a:bodyPr/>
        <a:lstStyle/>
        <a:p>
          <a:endParaRPr lang="en-US"/>
        </a:p>
      </dgm:t>
    </dgm:pt>
    <dgm:pt modelId="{70286EB8-1D8A-4135-955C-0ECB875185F4}" type="sibTrans" cxnId="{48A80EE7-E5F8-480C-AEBF-9E3BACFEA6F8}">
      <dgm:prSet/>
      <dgm:spPr/>
      <dgm:t>
        <a:bodyPr/>
        <a:lstStyle/>
        <a:p>
          <a:endParaRPr lang="en-US"/>
        </a:p>
      </dgm:t>
    </dgm:pt>
    <dgm:pt modelId="{F2769E9B-EB49-4EDE-8EC3-E10235CEAEBF}">
      <dgm:prSet phldrT="[Text]" custT="1"/>
      <dgm:spPr>
        <a:solidFill>
          <a:srgbClr val="FCAF2D"/>
        </a:solidFill>
        <a:ln>
          <a:solidFill>
            <a:srgbClr val="01AFCD"/>
          </a:solidFill>
        </a:ln>
      </dgm:spPr>
      <dgm:t>
        <a:bodyPr/>
        <a:lstStyle/>
        <a:p>
          <a:pPr marL="0" indent="0"/>
          <a:endParaRPr lang="en-US" sz="1800" b="1" dirty="0">
            <a:solidFill>
              <a:srgbClr val="023F5C"/>
            </a:solidFill>
          </a:endParaRPr>
        </a:p>
        <a:p>
          <a:pPr marL="0" indent="0"/>
          <a:r>
            <a:rPr lang="en-US" sz="1800" b="1" dirty="0">
              <a:solidFill>
                <a:srgbClr val="023F5C"/>
              </a:solidFill>
            </a:rPr>
            <a:t>Oct – Dec</a:t>
          </a:r>
        </a:p>
      </dgm:t>
    </dgm:pt>
    <dgm:pt modelId="{98B1999A-137E-42F8-BC4A-49864D84630E}" type="parTrans" cxnId="{D9D3B81C-C048-4644-9B0F-F02A2D3E261D}">
      <dgm:prSet/>
      <dgm:spPr/>
      <dgm:t>
        <a:bodyPr/>
        <a:lstStyle/>
        <a:p>
          <a:endParaRPr lang="en-US"/>
        </a:p>
      </dgm:t>
    </dgm:pt>
    <dgm:pt modelId="{B8427D00-5120-451E-9F86-A64F7A2CA467}" type="sibTrans" cxnId="{D9D3B81C-C048-4644-9B0F-F02A2D3E261D}">
      <dgm:prSet/>
      <dgm:spPr/>
      <dgm:t>
        <a:bodyPr/>
        <a:lstStyle/>
        <a:p>
          <a:endParaRPr lang="en-US"/>
        </a:p>
      </dgm:t>
    </dgm:pt>
    <dgm:pt modelId="{321E0D62-B593-4846-A24D-42282F720468}">
      <dgm:prSet phldrT="[Text]" custT="1"/>
      <dgm:spPr>
        <a:solidFill>
          <a:srgbClr val="FCAF2D"/>
        </a:solidFill>
        <a:ln>
          <a:solidFill>
            <a:srgbClr val="01AFCD"/>
          </a:solidFill>
        </a:ln>
      </dgm:spPr>
      <dgm:t>
        <a:bodyPr/>
        <a:lstStyle/>
        <a:p>
          <a:pPr>
            <a:lnSpc>
              <a:spcPct val="100000"/>
            </a:lnSpc>
            <a:spcAft>
              <a:spcPts val="0"/>
            </a:spcAft>
          </a:pPr>
          <a:endParaRPr lang="en-US" sz="1800" b="1" dirty="0">
            <a:solidFill>
              <a:srgbClr val="023F5C"/>
            </a:solidFill>
          </a:endParaRPr>
        </a:p>
        <a:p>
          <a:pPr>
            <a:lnSpc>
              <a:spcPct val="100000"/>
            </a:lnSpc>
            <a:spcAft>
              <a:spcPts val="0"/>
            </a:spcAft>
          </a:pPr>
          <a:r>
            <a:rPr lang="en-US" sz="1800" b="1" dirty="0">
              <a:solidFill>
                <a:srgbClr val="023F5C"/>
              </a:solidFill>
            </a:rPr>
            <a:t>Jan – </a:t>
          </a:r>
        </a:p>
        <a:p>
          <a:pPr>
            <a:lnSpc>
              <a:spcPct val="100000"/>
            </a:lnSpc>
            <a:spcAft>
              <a:spcPts val="0"/>
            </a:spcAft>
          </a:pPr>
          <a:r>
            <a:rPr lang="en-US" sz="1800" b="1" dirty="0">
              <a:solidFill>
                <a:srgbClr val="023F5C"/>
              </a:solidFill>
            </a:rPr>
            <a:t>Mar</a:t>
          </a:r>
        </a:p>
      </dgm:t>
    </dgm:pt>
    <dgm:pt modelId="{923594CB-F9F3-4006-B03E-9BE1EC2CDF80}" type="parTrans" cxnId="{2D5B2B44-1C8B-4C8D-B861-952115BEA76E}">
      <dgm:prSet/>
      <dgm:spPr/>
      <dgm:t>
        <a:bodyPr/>
        <a:lstStyle/>
        <a:p>
          <a:endParaRPr lang="en-US"/>
        </a:p>
      </dgm:t>
    </dgm:pt>
    <dgm:pt modelId="{F0B9EA00-6301-412D-AC0B-97015AB865F9}" type="sibTrans" cxnId="{2D5B2B44-1C8B-4C8D-B861-952115BEA76E}">
      <dgm:prSet/>
      <dgm:spPr/>
      <dgm:t>
        <a:bodyPr/>
        <a:lstStyle/>
        <a:p>
          <a:endParaRPr lang="en-US"/>
        </a:p>
      </dgm:t>
    </dgm:pt>
    <dgm:pt modelId="{FD15724C-A588-41EF-B159-C56DADB04E05}">
      <dgm:prSet phldrT="[Text]" custT="1"/>
      <dgm:spPr>
        <a:solidFill>
          <a:srgbClr val="FCAF2D"/>
        </a:solidFill>
        <a:ln>
          <a:solidFill>
            <a:srgbClr val="01AFCD"/>
          </a:solidFill>
        </a:ln>
      </dgm:spPr>
      <dgm:t>
        <a:bodyPr/>
        <a:lstStyle/>
        <a:p>
          <a:pPr>
            <a:lnSpc>
              <a:spcPct val="100000"/>
            </a:lnSpc>
            <a:spcAft>
              <a:spcPts val="0"/>
            </a:spcAft>
          </a:pPr>
          <a:endParaRPr lang="en-US" sz="1800" b="1" dirty="0">
            <a:solidFill>
              <a:srgbClr val="023F5C"/>
            </a:solidFill>
          </a:endParaRPr>
        </a:p>
        <a:p>
          <a:pPr>
            <a:lnSpc>
              <a:spcPct val="100000"/>
            </a:lnSpc>
            <a:spcAft>
              <a:spcPts val="0"/>
            </a:spcAft>
          </a:pPr>
          <a:r>
            <a:rPr lang="en-US" sz="1800" b="1" dirty="0">
              <a:solidFill>
                <a:srgbClr val="023F5C"/>
              </a:solidFill>
            </a:rPr>
            <a:t>Apr – </a:t>
          </a:r>
        </a:p>
        <a:p>
          <a:pPr>
            <a:lnSpc>
              <a:spcPct val="100000"/>
            </a:lnSpc>
            <a:spcAft>
              <a:spcPts val="0"/>
            </a:spcAft>
          </a:pPr>
          <a:r>
            <a:rPr lang="en-US" sz="1800" b="1" dirty="0">
              <a:solidFill>
                <a:srgbClr val="023F5C"/>
              </a:solidFill>
            </a:rPr>
            <a:t>Jun</a:t>
          </a:r>
        </a:p>
      </dgm:t>
    </dgm:pt>
    <dgm:pt modelId="{58BB2D52-F16B-4BFB-9555-07254375BD05}" type="parTrans" cxnId="{975C7FD2-4565-4FC6-A649-FCD713F827AA}">
      <dgm:prSet/>
      <dgm:spPr/>
      <dgm:t>
        <a:bodyPr/>
        <a:lstStyle/>
        <a:p>
          <a:endParaRPr lang="en-US"/>
        </a:p>
      </dgm:t>
    </dgm:pt>
    <dgm:pt modelId="{081F56D4-39A5-4399-B816-A626EEF89BC6}" type="sibTrans" cxnId="{975C7FD2-4565-4FC6-A649-FCD713F827AA}">
      <dgm:prSet/>
      <dgm:spPr/>
      <dgm:t>
        <a:bodyPr/>
        <a:lstStyle/>
        <a:p>
          <a:endParaRPr lang="en-US"/>
        </a:p>
      </dgm:t>
    </dgm:pt>
    <dgm:pt modelId="{F8A220BC-45E2-455F-A34E-2A71EEBE38F2}">
      <dgm:prSet custT="1"/>
      <dgm:spPr>
        <a:solidFill>
          <a:srgbClr val="01AFCD">
            <a:alpha val="90000"/>
          </a:srgbClr>
        </a:solidFill>
      </dgm:spPr>
      <dgm:t>
        <a:bodyPr/>
        <a:lstStyle/>
        <a:p>
          <a:pPr>
            <a:buNone/>
          </a:pPr>
          <a:r>
            <a:rPr lang="en-US" sz="2000" b="1" baseline="0" dirty="0">
              <a:solidFill>
                <a:schemeClr val="bg1"/>
              </a:solidFill>
            </a:rPr>
            <a:t>July 1</a:t>
          </a:r>
          <a:r>
            <a:rPr lang="en-US" sz="2000" b="1" baseline="30000" dirty="0">
              <a:solidFill>
                <a:schemeClr val="bg1"/>
              </a:solidFill>
            </a:rPr>
            <a:t>st</a:t>
          </a:r>
          <a:r>
            <a:rPr lang="en-US" sz="2000" b="1" baseline="0" dirty="0">
              <a:solidFill>
                <a:schemeClr val="bg1"/>
              </a:solidFill>
            </a:rPr>
            <a:t> – New Fiscal Year begins</a:t>
          </a:r>
        </a:p>
      </dgm:t>
    </dgm:pt>
    <dgm:pt modelId="{791D8099-F1B9-49A9-85E2-23502A9B2724}" type="parTrans" cxnId="{2125B1EA-B92F-40E0-9D97-FB69CA429B0B}">
      <dgm:prSet/>
      <dgm:spPr/>
      <dgm:t>
        <a:bodyPr/>
        <a:lstStyle/>
        <a:p>
          <a:endParaRPr lang="en-US"/>
        </a:p>
      </dgm:t>
    </dgm:pt>
    <dgm:pt modelId="{1F0CB210-E673-4C5B-A109-5AF8AFFA7533}" type="sibTrans" cxnId="{2125B1EA-B92F-40E0-9D97-FB69CA429B0B}">
      <dgm:prSet/>
      <dgm:spPr/>
      <dgm:t>
        <a:bodyPr/>
        <a:lstStyle/>
        <a:p>
          <a:endParaRPr lang="en-US"/>
        </a:p>
      </dgm:t>
    </dgm:pt>
    <dgm:pt modelId="{A1500B0E-5EE5-4EBA-BF2C-B51ADF6C80D0}">
      <dgm:prSet phldrT="[Text]" custT="1"/>
      <dgm:spPr>
        <a:solidFill>
          <a:srgbClr val="01AFCD">
            <a:alpha val="90000"/>
          </a:srgbClr>
        </a:solidFill>
      </dgm:spPr>
      <dgm:t>
        <a:bodyPr/>
        <a:lstStyle/>
        <a:p>
          <a:pPr>
            <a:buNone/>
          </a:pPr>
          <a:r>
            <a:rPr lang="en-US" sz="2000" b="1" i="0" baseline="0" dirty="0">
              <a:solidFill>
                <a:schemeClr val="bg1"/>
              </a:solidFill>
            </a:rPr>
            <a:t>Single County Audits finalized for prior year</a:t>
          </a:r>
        </a:p>
      </dgm:t>
    </dgm:pt>
    <dgm:pt modelId="{E40E7B95-990D-4036-A2B2-E7559E1E1F89}" type="parTrans" cxnId="{2987AE55-B3CA-4105-9557-C9822A851474}">
      <dgm:prSet/>
      <dgm:spPr/>
      <dgm:t>
        <a:bodyPr/>
        <a:lstStyle/>
        <a:p>
          <a:endParaRPr lang="en-US"/>
        </a:p>
      </dgm:t>
    </dgm:pt>
    <dgm:pt modelId="{CC2CFB17-5F39-4310-80CA-78A63F1F7C5F}" type="sibTrans" cxnId="{2987AE55-B3CA-4105-9557-C9822A851474}">
      <dgm:prSet/>
      <dgm:spPr/>
      <dgm:t>
        <a:bodyPr/>
        <a:lstStyle/>
        <a:p>
          <a:endParaRPr lang="en-US"/>
        </a:p>
      </dgm:t>
    </dgm:pt>
    <dgm:pt modelId="{C698A494-2257-4F1B-8D4E-D6ECBCE3581C}">
      <dgm:prSet custT="1"/>
      <dgm:spPr>
        <a:solidFill>
          <a:srgbClr val="01AFCD">
            <a:alpha val="90000"/>
          </a:srgbClr>
        </a:solidFill>
      </dgm:spPr>
      <dgm:t>
        <a:bodyPr/>
        <a:lstStyle/>
        <a:p>
          <a:pPr>
            <a:buNone/>
          </a:pPr>
          <a:r>
            <a:rPr lang="en-US" sz="2000" b="1" dirty="0">
              <a:solidFill>
                <a:schemeClr val="bg1"/>
              </a:solidFill>
            </a:rPr>
            <a:t>Budget preparation</a:t>
          </a:r>
        </a:p>
      </dgm:t>
    </dgm:pt>
    <dgm:pt modelId="{A7E305F6-07CC-4F0B-8D2C-E90EB6E2261F}" type="parTrans" cxnId="{295B86B2-843B-48D6-BFD8-A5C222AEAF33}">
      <dgm:prSet/>
      <dgm:spPr/>
      <dgm:t>
        <a:bodyPr/>
        <a:lstStyle/>
        <a:p>
          <a:endParaRPr lang="en-US"/>
        </a:p>
      </dgm:t>
    </dgm:pt>
    <dgm:pt modelId="{B5038D9E-2821-43D1-B76C-16C8403233AA}" type="sibTrans" cxnId="{295B86B2-843B-48D6-BFD8-A5C222AEAF33}">
      <dgm:prSet/>
      <dgm:spPr/>
      <dgm:t>
        <a:bodyPr/>
        <a:lstStyle/>
        <a:p>
          <a:endParaRPr lang="en-US"/>
        </a:p>
      </dgm:t>
    </dgm:pt>
    <dgm:pt modelId="{FD5DA855-8315-4AEE-AF82-85B3C49BFB61}">
      <dgm:prSet custT="1"/>
      <dgm:spPr>
        <a:solidFill>
          <a:srgbClr val="01AFCD">
            <a:alpha val="90000"/>
          </a:srgbClr>
        </a:solidFill>
      </dgm:spPr>
      <dgm:t>
        <a:bodyPr/>
        <a:lstStyle/>
        <a:p>
          <a:pPr>
            <a:buNone/>
          </a:pPr>
          <a:r>
            <a:rPr lang="en-US" sz="2000" b="1" dirty="0">
              <a:solidFill>
                <a:schemeClr val="bg1"/>
              </a:solidFill>
            </a:rPr>
            <a:t>April 15</a:t>
          </a:r>
          <a:r>
            <a:rPr lang="en-US" sz="2000" b="1" baseline="30000" dirty="0">
              <a:solidFill>
                <a:schemeClr val="bg1"/>
              </a:solidFill>
            </a:rPr>
            <a:t>th</a:t>
          </a:r>
          <a:r>
            <a:rPr lang="en-US" sz="2000" b="1" dirty="0">
              <a:solidFill>
                <a:schemeClr val="bg1"/>
              </a:solidFill>
            </a:rPr>
            <a:t> – Indirect Cost Plans due to Controller’s Office</a:t>
          </a:r>
        </a:p>
      </dgm:t>
    </dgm:pt>
    <dgm:pt modelId="{1CF5759A-B2CF-4F09-9C1B-A292F0171C36}" type="parTrans" cxnId="{34492489-3E34-4C53-AAC8-F68CE5A6769B}">
      <dgm:prSet/>
      <dgm:spPr/>
      <dgm:t>
        <a:bodyPr/>
        <a:lstStyle/>
        <a:p>
          <a:endParaRPr lang="en-US"/>
        </a:p>
      </dgm:t>
    </dgm:pt>
    <dgm:pt modelId="{2F03B471-2C35-4F34-9F07-1BDDC3A078C7}" type="sibTrans" cxnId="{34492489-3E34-4C53-AAC8-F68CE5A6769B}">
      <dgm:prSet/>
      <dgm:spPr/>
      <dgm:t>
        <a:bodyPr/>
        <a:lstStyle/>
        <a:p>
          <a:endParaRPr lang="en-US"/>
        </a:p>
      </dgm:t>
    </dgm:pt>
    <dgm:pt modelId="{D7186D3F-A7AF-4204-AFF8-DE49F5F7F46C}">
      <dgm:prSet custT="1"/>
      <dgm:spPr>
        <a:solidFill>
          <a:srgbClr val="01AFCD">
            <a:alpha val="90000"/>
          </a:srgbClr>
        </a:solidFill>
      </dgm:spPr>
      <dgm:t>
        <a:bodyPr/>
        <a:lstStyle/>
        <a:p>
          <a:pPr>
            <a:buNone/>
          </a:pPr>
          <a:r>
            <a:rPr lang="en-US" sz="2000" b="1" baseline="0" dirty="0">
              <a:solidFill>
                <a:schemeClr val="bg1"/>
              </a:solidFill>
            </a:rPr>
            <a:t>Funding authorizations start being issued</a:t>
          </a:r>
        </a:p>
      </dgm:t>
    </dgm:pt>
    <dgm:pt modelId="{BD3C7BF9-EDB8-4633-89B0-861AC6552800}" type="parTrans" cxnId="{967EABDD-8B05-4144-91CA-399C61C7B2B1}">
      <dgm:prSet/>
      <dgm:spPr/>
      <dgm:t>
        <a:bodyPr/>
        <a:lstStyle/>
        <a:p>
          <a:endParaRPr lang="en-US"/>
        </a:p>
      </dgm:t>
    </dgm:pt>
    <dgm:pt modelId="{0E978532-1135-4379-8865-E38384BEF97B}" type="sibTrans" cxnId="{967EABDD-8B05-4144-91CA-399C61C7B2B1}">
      <dgm:prSet/>
      <dgm:spPr/>
      <dgm:t>
        <a:bodyPr/>
        <a:lstStyle/>
        <a:p>
          <a:endParaRPr lang="en-US"/>
        </a:p>
      </dgm:t>
    </dgm:pt>
    <dgm:pt modelId="{2DD50541-3EE5-40FB-B944-E1CA0BBF97F8}">
      <dgm:prSet custT="1"/>
      <dgm:spPr>
        <a:solidFill>
          <a:srgbClr val="01AFCD">
            <a:alpha val="90000"/>
          </a:srgbClr>
        </a:solidFill>
      </dgm:spPr>
      <dgm:t>
        <a:bodyPr/>
        <a:lstStyle/>
        <a:p>
          <a:pPr>
            <a:buNone/>
          </a:pPr>
          <a:r>
            <a:rPr lang="en-US" sz="2000" b="1" dirty="0">
              <a:solidFill>
                <a:schemeClr val="bg1"/>
              </a:solidFill>
            </a:rPr>
            <a:t>Self-Assessments due to State (will receive notice of due date)</a:t>
          </a:r>
        </a:p>
      </dgm:t>
    </dgm:pt>
    <dgm:pt modelId="{9ED291FC-39E4-4214-A59F-E08530A13989}" type="parTrans" cxnId="{F2FA1E59-0FC2-4DCF-97E1-10E3A727A905}">
      <dgm:prSet/>
      <dgm:spPr/>
      <dgm:t>
        <a:bodyPr/>
        <a:lstStyle/>
        <a:p>
          <a:endParaRPr lang="en-US"/>
        </a:p>
      </dgm:t>
    </dgm:pt>
    <dgm:pt modelId="{68F61E7D-1C95-4D9D-B71E-0ED2BD4FCD30}" type="sibTrans" cxnId="{F2FA1E59-0FC2-4DCF-97E1-10E3A727A905}">
      <dgm:prSet/>
      <dgm:spPr/>
      <dgm:t>
        <a:bodyPr/>
        <a:lstStyle/>
        <a:p>
          <a:endParaRPr lang="en-US"/>
        </a:p>
      </dgm:t>
    </dgm:pt>
    <dgm:pt modelId="{EF6F079C-766A-4858-B1D0-C5D149BD2360}">
      <dgm:prSet phldrT="[Text]" custT="1"/>
      <dgm:spPr>
        <a:solidFill>
          <a:srgbClr val="01AFCD">
            <a:alpha val="90000"/>
          </a:srgbClr>
        </a:solidFill>
      </dgm:spPr>
      <dgm:t>
        <a:bodyPr/>
        <a:lstStyle/>
        <a:p>
          <a:pPr>
            <a:buNone/>
          </a:pPr>
          <a:r>
            <a:rPr lang="en-US" sz="2000" b="1" i="0" baseline="0" dirty="0">
              <a:solidFill>
                <a:schemeClr val="bg1"/>
              </a:solidFill>
            </a:rPr>
            <a:t>302 reconciliation</a:t>
          </a:r>
        </a:p>
      </dgm:t>
    </dgm:pt>
    <dgm:pt modelId="{7765D525-3013-422E-A17D-38C69DCC606F}" type="parTrans" cxnId="{13E32295-2B55-499C-B2E8-32C02509666A}">
      <dgm:prSet/>
      <dgm:spPr/>
      <dgm:t>
        <a:bodyPr/>
        <a:lstStyle/>
        <a:p>
          <a:endParaRPr lang="en-US"/>
        </a:p>
      </dgm:t>
    </dgm:pt>
    <dgm:pt modelId="{9E8C43CB-DF1E-438E-AA07-42C54A1032C0}" type="sibTrans" cxnId="{13E32295-2B55-499C-B2E8-32C02509666A}">
      <dgm:prSet/>
      <dgm:spPr/>
      <dgm:t>
        <a:bodyPr/>
        <a:lstStyle/>
        <a:p>
          <a:endParaRPr lang="en-US"/>
        </a:p>
      </dgm:t>
    </dgm:pt>
    <dgm:pt modelId="{EC3A39E2-50BE-4613-AE82-C2E54C3773EF}">
      <dgm:prSet custT="1"/>
      <dgm:spPr>
        <a:solidFill>
          <a:srgbClr val="01AFCD">
            <a:alpha val="90000"/>
          </a:srgbClr>
        </a:solidFill>
      </dgm:spPr>
      <dgm:t>
        <a:bodyPr/>
        <a:lstStyle/>
        <a:p>
          <a:pPr>
            <a:buNone/>
          </a:pPr>
          <a:r>
            <a:rPr lang="en-US" sz="2000" b="1" dirty="0">
              <a:solidFill>
                <a:schemeClr val="bg1"/>
              </a:solidFill>
            </a:rPr>
            <a:t>May 31</a:t>
          </a:r>
          <a:r>
            <a:rPr lang="en-US" sz="2000" b="1" baseline="30000" dirty="0">
              <a:solidFill>
                <a:schemeClr val="bg1"/>
              </a:solidFill>
            </a:rPr>
            <a:t>st</a:t>
          </a:r>
          <a:r>
            <a:rPr lang="en-US" sz="2000" b="1" dirty="0">
              <a:solidFill>
                <a:schemeClr val="bg1"/>
              </a:solidFill>
            </a:rPr>
            <a:t> – Expenses must be on general ledger for June 1571 Year-end</a:t>
          </a:r>
        </a:p>
      </dgm:t>
    </dgm:pt>
    <dgm:pt modelId="{10A76821-DE7B-4DAB-883B-C9248746565E}" type="parTrans" cxnId="{DFEA9D5B-0CBC-422D-BF8C-0D38E1D8666F}">
      <dgm:prSet/>
      <dgm:spPr/>
      <dgm:t>
        <a:bodyPr/>
        <a:lstStyle/>
        <a:p>
          <a:endParaRPr lang="en-US"/>
        </a:p>
      </dgm:t>
    </dgm:pt>
    <dgm:pt modelId="{B3A0F3B9-B558-4FCC-BD62-4E342BE4FD41}" type="sibTrans" cxnId="{DFEA9D5B-0CBC-422D-BF8C-0D38E1D8666F}">
      <dgm:prSet/>
      <dgm:spPr/>
      <dgm:t>
        <a:bodyPr/>
        <a:lstStyle/>
        <a:p>
          <a:endParaRPr lang="en-US"/>
        </a:p>
      </dgm:t>
    </dgm:pt>
    <dgm:pt modelId="{CFD8833A-F914-405A-B2E3-91EE103B836B}">
      <dgm:prSet custT="1"/>
      <dgm:spPr>
        <a:solidFill>
          <a:srgbClr val="01AFCD">
            <a:alpha val="90000"/>
          </a:srgbClr>
        </a:solidFill>
      </dgm:spPr>
      <dgm:t>
        <a:bodyPr/>
        <a:lstStyle/>
        <a:p>
          <a:pPr>
            <a:buNone/>
          </a:pPr>
          <a:r>
            <a:rPr lang="en-US" sz="2000" b="1" dirty="0">
              <a:solidFill>
                <a:schemeClr val="bg1"/>
              </a:solidFill>
            </a:rPr>
            <a:t>Submit year-end reclass letters to Controller’s Office</a:t>
          </a:r>
        </a:p>
      </dgm:t>
    </dgm:pt>
    <dgm:pt modelId="{4B4208C2-A8F2-4894-9572-83B164DD88B7}" type="parTrans" cxnId="{C0314183-3471-4926-AADB-20DD719F43B0}">
      <dgm:prSet/>
      <dgm:spPr/>
      <dgm:t>
        <a:bodyPr/>
        <a:lstStyle/>
        <a:p>
          <a:endParaRPr lang="en-US"/>
        </a:p>
      </dgm:t>
    </dgm:pt>
    <dgm:pt modelId="{B5BEDF3B-4D1E-46CA-8C65-783E939FC007}" type="sibTrans" cxnId="{C0314183-3471-4926-AADB-20DD719F43B0}">
      <dgm:prSet/>
      <dgm:spPr/>
      <dgm:t>
        <a:bodyPr/>
        <a:lstStyle/>
        <a:p>
          <a:endParaRPr lang="en-US"/>
        </a:p>
      </dgm:t>
    </dgm:pt>
    <dgm:pt modelId="{0064BF12-2AE7-4098-B850-9ED38DEB4BF4}">
      <dgm:prSet custT="1"/>
      <dgm:spPr>
        <a:solidFill>
          <a:srgbClr val="01AFCD">
            <a:alpha val="90000"/>
          </a:srgbClr>
        </a:solidFill>
      </dgm:spPr>
      <dgm:t>
        <a:bodyPr/>
        <a:lstStyle/>
        <a:p>
          <a:pPr>
            <a:buNone/>
          </a:pPr>
          <a:r>
            <a:rPr lang="en-US" sz="2000" b="1" dirty="0">
              <a:solidFill>
                <a:schemeClr val="bg1"/>
              </a:solidFill>
            </a:rPr>
            <a:t>June – Submit ADPs for upcoming fiscal year</a:t>
          </a:r>
        </a:p>
      </dgm:t>
    </dgm:pt>
    <dgm:pt modelId="{622ACB1A-C5B6-4346-83C7-FFF479A26CB1}" type="parTrans" cxnId="{A1D9F3FB-2ADD-47F7-B372-87E80593DDBA}">
      <dgm:prSet/>
      <dgm:spPr/>
      <dgm:t>
        <a:bodyPr/>
        <a:lstStyle/>
        <a:p>
          <a:endParaRPr lang="en-US"/>
        </a:p>
      </dgm:t>
    </dgm:pt>
    <dgm:pt modelId="{F7AE3A01-CFBD-48A8-9FED-1B775BB06049}" type="sibTrans" cxnId="{A1D9F3FB-2ADD-47F7-B372-87E80593DDBA}">
      <dgm:prSet/>
      <dgm:spPr/>
      <dgm:t>
        <a:bodyPr/>
        <a:lstStyle/>
        <a:p>
          <a:endParaRPr lang="en-US"/>
        </a:p>
      </dgm:t>
    </dgm:pt>
    <dgm:pt modelId="{779FAA6D-3E44-46FC-8C67-3C74E2E091E5}">
      <dgm:prSet custT="1"/>
      <dgm:spPr>
        <a:solidFill>
          <a:srgbClr val="01AFCD">
            <a:alpha val="90000"/>
          </a:srgbClr>
        </a:solidFill>
      </dgm:spPr>
      <dgm:t>
        <a:bodyPr/>
        <a:lstStyle/>
        <a:p>
          <a:pPr>
            <a:buNone/>
          </a:pPr>
          <a:r>
            <a:rPr lang="en-US" sz="2000" b="1" dirty="0">
              <a:solidFill>
                <a:schemeClr val="bg1"/>
              </a:solidFill>
            </a:rPr>
            <a:t>February 15</a:t>
          </a:r>
          <a:r>
            <a:rPr lang="en-US" sz="2000" b="1" baseline="30000" dirty="0">
              <a:solidFill>
                <a:schemeClr val="bg1"/>
              </a:solidFill>
            </a:rPr>
            <a:t>th</a:t>
          </a:r>
          <a:r>
            <a:rPr lang="en-US" sz="2000" b="1" dirty="0">
              <a:solidFill>
                <a:schemeClr val="bg1"/>
              </a:solidFill>
            </a:rPr>
            <a:t> – Budget estimates to counties</a:t>
          </a:r>
        </a:p>
      </dgm:t>
    </dgm:pt>
    <dgm:pt modelId="{8F16CFD4-F807-420F-9809-C2E641E857FC}" type="parTrans" cxnId="{0B7DBA65-9046-4915-BEC4-1FEA5F9C7C64}">
      <dgm:prSet/>
      <dgm:spPr/>
      <dgm:t>
        <a:bodyPr/>
        <a:lstStyle/>
        <a:p>
          <a:endParaRPr lang="en-US"/>
        </a:p>
      </dgm:t>
    </dgm:pt>
    <dgm:pt modelId="{5B9C42F8-E6E5-4D16-B489-5A8C66B2657F}" type="sibTrans" cxnId="{0B7DBA65-9046-4915-BEC4-1FEA5F9C7C64}">
      <dgm:prSet/>
      <dgm:spPr/>
      <dgm:t>
        <a:bodyPr/>
        <a:lstStyle/>
        <a:p>
          <a:endParaRPr lang="en-US"/>
        </a:p>
      </dgm:t>
    </dgm:pt>
    <dgm:pt modelId="{88EA7C8E-F743-48BB-867E-7AA958EB59AD}">
      <dgm:prSet custT="1"/>
      <dgm:spPr>
        <a:solidFill>
          <a:srgbClr val="01AFCD">
            <a:alpha val="90000"/>
          </a:srgbClr>
        </a:solidFill>
      </dgm:spPr>
      <dgm:t>
        <a:bodyPr/>
        <a:lstStyle/>
        <a:p>
          <a:pPr>
            <a:buNone/>
          </a:pPr>
          <a:r>
            <a:rPr lang="en-US" sz="2000" b="1" dirty="0">
              <a:solidFill>
                <a:schemeClr val="bg1"/>
              </a:solidFill>
            </a:rPr>
            <a:t>Child Welfare Funding Surveys due</a:t>
          </a:r>
        </a:p>
      </dgm:t>
    </dgm:pt>
    <dgm:pt modelId="{84AAA0E3-3949-4179-BFE0-6D62CAF329F9}" type="parTrans" cxnId="{3EBA6585-6B94-4209-820C-E4B802AAA9E2}">
      <dgm:prSet/>
      <dgm:spPr/>
      <dgm:t>
        <a:bodyPr/>
        <a:lstStyle/>
        <a:p>
          <a:endParaRPr lang="en-US"/>
        </a:p>
      </dgm:t>
    </dgm:pt>
    <dgm:pt modelId="{669D3A2B-21D9-43C0-862A-77096DD1FD08}" type="sibTrans" cxnId="{3EBA6585-6B94-4209-820C-E4B802AAA9E2}">
      <dgm:prSet/>
      <dgm:spPr/>
      <dgm:t>
        <a:bodyPr/>
        <a:lstStyle/>
        <a:p>
          <a:endParaRPr lang="en-US"/>
        </a:p>
      </dgm:t>
    </dgm:pt>
    <dgm:pt modelId="{5850D2D3-8D68-4B13-BC73-D4B4421FA7CC}">
      <dgm:prSet custT="1"/>
      <dgm:spPr>
        <a:solidFill>
          <a:srgbClr val="01AFCD">
            <a:alpha val="90000"/>
          </a:srgbClr>
        </a:solidFill>
      </dgm:spPr>
      <dgm:t>
        <a:bodyPr/>
        <a:lstStyle/>
        <a:p>
          <a:pPr>
            <a:buNone/>
          </a:pPr>
          <a:r>
            <a:rPr lang="en-US" sz="2000" b="1" dirty="0">
              <a:solidFill>
                <a:schemeClr val="bg1"/>
              </a:solidFill>
            </a:rPr>
            <a:t>Ensure Energy expenditures balance in NC Fast, general ledger, &amp; 411</a:t>
          </a:r>
        </a:p>
      </dgm:t>
    </dgm:pt>
    <dgm:pt modelId="{8860E8D2-F5A5-4122-9921-FCE5007617A4}" type="parTrans" cxnId="{028A2441-3A5B-49FE-9D1F-4BC99AC7DE85}">
      <dgm:prSet/>
      <dgm:spPr/>
      <dgm:t>
        <a:bodyPr/>
        <a:lstStyle/>
        <a:p>
          <a:endParaRPr lang="en-US"/>
        </a:p>
      </dgm:t>
    </dgm:pt>
    <dgm:pt modelId="{F5622A4B-C957-4391-AD73-897FDC71D4B0}" type="sibTrans" cxnId="{028A2441-3A5B-49FE-9D1F-4BC99AC7DE85}">
      <dgm:prSet/>
      <dgm:spPr/>
      <dgm:t>
        <a:bodyPr/>
        <a:lstStyle/>
        <a:p>
          <a:endParaRPr lang="en-US"/>
        </a:p>
      </dgm:t>
    </dgm:pt>
    <dgm:pt modelId="{C1C4A238-4E76-492D-BEE1-2B71AE7D5D5F}">
      <dgm:prSet custT="1"/>
      <dgm:spPr>
        <a:solidFill>
          <a:srgbClr val="01AFCD">
            <a:alpha val="90000"/>
          </a:srgbClr>
        </a:solidFill>
      </dgm:spPr>
      <dgm:t>
        <a:bodyPr/>
        <a:lstStyle/>
        <a:p>
          <a:pPr>
            <a:buNone/>
          </a:pPr>
          <a:r>
            <a:rPr lang="en-US" sz="2000" b="1" dirty="0">
              <a:solidFill>
                <a:schemeClr val="bg1"/>
              </a:solidFill>
            </a:rPr>
            <a:t>Single County Audits begin</a:t>
          </a:r>
        </a:p>
      </dgm:t>
    </dgm:pt>
    <dgm:pt modelId="{5CACB82C-C769-41E5-B72F-234F3A422A88}" type="parTrans" cxnId="{AC830F71-05D5-41D9-8724-C43FD2F29F0F}">
      <dgm:prSet/>
      <dgm:spPr/>
      <dgm:t>
        <a:bodyPr/>
        <a:lstStyle/>
        <a:p>
          <a:endParaRPr lang="en-US"/>
        </a:p>
      </dgm:t>
    </dgm:pt>
    <dgm:pt modelId="{3237014E-245C-41CA-A5C1-9E4B29AD0196}" type="sibTrans" cxnId="{AC830F71-05D5-41D9-8724-C43FD2F29F0F}">
      <dgm:prSet/>
      <dgm:spPr/>
      <dgm:t>
        <a:bodyPr/>
        <a:lstStyle/>
        <a:p>
          <a:endParaRPr lang="en-US"/>
        </a:p>
      </dgm:t>
    </dgm:pt>
    <dgm:pt modelId="{43A1E130-298D-433B-8274-6B30EE9FAC15}">
      <dgm:prSet custT="1"/>
      <dgm:spPr>
        <a:solidFill>
          <a:srgbClr val="01AFCD">
            <a:alpha val="90000"/>
          </a:srgbClr>
        </a:solidFill>
      </dgm:spPr>
      <dgm:t>
        <a:bodyPr/>
        <a:lstStyle/>
        <a:p>
          <a:pPr>
            <a:buNone/>
          </a:pPr>
          <a:r>
            <a:rPr lang="en-US" sz="2000" b="1" dirty="0">
              <a:solidFill>
                <a:schemeClr val="bg1"/>
              </a:solidFill>
            </a:rPr>
            <a:t>Combined Funding Authorizations released for Director signature</a:t>
          </a:r>
        </a:p>
      </dgm:t>
    </dgm:pt>
    <dgm:pt modelId="{477A573D-BC99-40CA-AF23-D2768A0B6F50}" type="parTrans" cxnId="{327EB45B-5A78-4118-BC58-119F0F64035F}">
      <dgm:prSet/>
      <dgm:spPr/>
      <dgm:t>
        <a:bodyPr/>
        <a:lstStyle/>
        <a:p>
          <a:endParaRPr lang="en-US"/>
        </a:p>
      </dgm:t>
    </dgm:pt>
    <dgm:pt modelId="{EFDAE11F-E759-4E26-A38E-DC7FFE0DEB9F}" type="sibTrans" cxnId="{327EB45B-5A78-4118-BC58-119F0F64035F}">
      <dgm:prSet/>
      <dgm:spPr/>
      <dgm:t>
        <a:bodyPr/>
        <a:lstStyle/>
        <a:p>
          <a:endParaRPr lang="en-US"/>
        </a:p>
      </dgm:t>
    </dgm:pt>
    <dgm:pt modelId="{67241EAB-2EB9-4153-BB4A-271C6CB3ADC9}" type="pres">
      <dgm:prSet presAssocID="{6EB328D5-4B66-4341-B0B7-015B31B4CB84}" presName="linearFlow" presStyleCnt="0">
        <dgm:presLayoutVars>
          <dgm:dir/>
          <dgm:animLvl val="lvl"/>
          <dgm:resizeHandles val="exact"/>
        </dgm:presLayoutVars>
      </dgm:prSet>
      <dgm:spPr/>
    </dgm:pt>
    <dgm:pt modelId="{40C4FC93-9122-4935-87A3-61E416A08FC4}" type="pres">
      <dgm:prSet presAssocID="{998CCDBA-B841-49E8-99C8-6FBE08A8F61D}" presName="composite" presStyleCnt="0"/>
      <dgm:spPr/>
    </dgm:pt>
    <dgm:pt modelId="{879C6619-A16C-4D73-AF25-E590B290A46C}" type="pres">
      <dgm:prSet presAssocID="{998CCDBA-B841-49E8-99C8-6FBE08A8F61D}" presName="parentText" presStyleLbl="alignNode1" presStyleIdx="0" presStyleCnt="4" custLinFactNeighborY="-1021">
        <dgm:presLayoutVars>
          <dgm:chMax val="1"/>
          <dgm:bulletEnabled val="1"/>
        </dgm:presLayoutVars>
      </dgm:prSet>
      <dgm:spPr/>
    </dgm:pt>
    <dgm:pt modelId="{7A92D7C3-599F-4088-A94C-F1C490CAB3FB}" type="pres">
      <dgm:prSet presAssocID="{998CCDBA-B841-49E8-99C8-6FBE08A8F61D}" presName="descendantText" presStyleLbl="alignAcc1" presStyleIdx="0" presStyleCnt="4" custScaleY="100000" custLinFactNeighborY="-1558">
        <dgm:presLayoutVars>
          <dgm:bulletEnabled val="1"/>
        </dgm:presLayoutVars>
      </dgm:prSet>
      <dgm:spPr/>
    </dgm:pt>
    <dgm:pt modelId="{A1C29EB2-8EE2-4D64-A23E-B3B802BD6832}" type="pres">
      <dgm:prSet presAssocID="{70286EB8-1D8A-4135-955C-0ECB875185F4}" presName="sp" presStyleCnt="0"/>
      <dgm:spPr/>
    </dgm:pt>
    <dgm:pt modelId="{F98E855B-C208-4846-8FAF-6CB04143C736}" type="pres">
      <dgm:prSet presAssocID="{F2769E9B-EB49-4EDE-8EC3-E10235CEAEBF}" presName="composite" presStyleCnt="0"/>
      <dgm:spPr/>
    </dgm:pt>
    <dgm:pt modelId="{3A4B7194-07CA-450E-B8B0-A3EAC3A8A6E2}" type="pres">
      <dgm:prSet presAssocID="{F2769E9B-EB49-4EDE-8EC3-E10235CEAEBF}" presName="parentText" presStyleLbl="alignNode1" presStyleIdx="1" presStyleCnt="4" custLinFactNeighborY="-1021">
        <dgm:presLayoutVars>
          <dgm:chMax val="1"/>
          <dgm:bulletEnabled val="1"/>
        </dgm:presLayoutVars>
      </dgm:prSet>
      <dgm:spPr/>
    </dgm:pt>
    <dgm:pt modelId="{B123C6E2-847E-4264-89C7-F1AF0AB2808F}" type="pres">
      <dgm:prSet presAssocID="{F2769E9B-EB49-4EDE-8EC3-E10235CEAEBF}" presName="descendantText" presStyleLbl="alignAcc1" presStyleIdx="1" presStyleCnt="4" custScaleY="101734" custLinFactNeighborY="-1562">
        <dgm:presLayoutVars>
          <dgm:bulletEnabled val="1"/>
        </dgm:presLayoutVars>
      </dgm:prSet>
      <dgm:spPr/>
    </dgm:pt>
    <dgm:pt modelId="{4DF1629A-F041-4EFA-8142-10360C9A97B0}" type="pres">
      <dgm:prSet presAssocID="{B8427D00-5120-451E-9F86-A64F7A2CA467}" presName="sp" presStyleCnt="0"/>
      <dgm:spPr/>
    </dgm:pt>
    <dgm:pt modelId="{62C45906-6915-4DC0-942D-0B9E7C1E028F}" type="pres">
      <dgm:prSet presAssocID="{321E0D62-B593-4846-A24D-42282F720468}" presName="composite" presStyleCnt="0"/>
      <dgm:spPr/>
    </dgm:pt>
    <dgm:pt modelId="{4302FBAB-3536-4155-B3FD-9043D8F96C12}" type="pres">
      <dgm:prSet presAssocID="{321E0D62-B593-4846-A24D-42282F720468}" presName="parentText" presStyleLbl="alignNode1" presStyleIdx="2" presStyleCnt="4" custLinFactNeighborY="-17356">
        <dgm:presLayoutVars>
          <dgm:chMax val="1"/>
          <dgm:bulletEnabled val="1"/>
        </dgm:presLayoutVars>
      </dgm:prSet>
      <dgm:spPr/>
    </dgm:pt>
    <dgm:pt modelId="{9E0DDE9F-BDBB-42DB-A999-A4FC15ED4828}" type="pres">
      <dgm:prSet presAssocID="{321E0D62-B593-4846-A24D-42282F720468}" presName="descendantText" presStyleLbl="alignAcc1" presStyleIdx="2" presStyleCnt="4" custScaleY="181231" custLinFactNeighborY="-17260">
        <dgm:presLayoutVars>
          <dgm:bulletEnabled val="1"/>
        </dgm:presLayoutVars>
      </dgm:prSet>
      <dgm:spPr/>
    </dgm:pt>
    <dgm:pt modelId="{F14137A7-0CB6-4252-9537-937331E394FD}" type="pres">
      <dgm:prSet presAssocID="{F0B9EA00-6301-412D-AC0B-97015AB865F9}" presName="sp" presStyleCnt="0"/>
      <dgm:spPr/>
    </dgm:pt>
    <dgm:pt modelId="{B73FAAAD-12F8-4622-B143-62A3F9FDE78E}" type="pres">
      <dgm:prSet presAssocID="{FD15724C-A588-41EF-B159-C56DADB04E05}" presName="composite" presStyleCnt="0"/>
      <dgm:spPr/>
    </dgm:pt>
    <dgm:pt modelId="{81A84591-020D-461A-83A1-5CDABCA3A4E9}" type="pres">
      <dgm:prSet presAssocID="{FD15724C-A588-41EF-B159-C56DADB04E05}" presName="parentText" presStyleLbl="alignNode1" presStyleIdx="3" presStyleCnt="4" custLinFactNeighborY="-11801">
        <dgm:presLayoutVars>
          <dgm:chMax val="1"/>
          <dgm:bulletEnabled val="1"/>
        </dgm:presLayoutVars>
      </dgm:prSet>
      <dgm:spPr/>
    </dgm:pt>
    <dgm:pt modelId="{1A272372-F550-4C16-BAF1-F54982B935C6}" type="pres">
      <dgm:prSet presAssocID="{FD15724C-A588-41EF-B159-C56DADB04E05}" presName="descendantText" presStyleLbl="alignAcc1" presStyleIdx="3" presStyleCnt="4" custScaleY="209574" custLinFactNeighborY="4716">
        <dgm:presLayoutVars>
          <dgm:bulletEnabled val="1"/>
        </dgm:presLayoutVars>
      </dgm:prSet>
      <dgm:spPr/>
    </dgm:pt>
  </dgm:ptLst>
  <dgm:cxnLst>
    <dgm:cxn modelId="{46351612-C0A8-4A51-ABF0-1674E8FF10E1}" type="presOf" srcId="{6EB328D5-4B66-4341-B0B7-015B31B4CB84}" destId="{67241EAB-2EB9-4153-BB4A-271C6CB3ADC9}" srcOrd="0" destOrd="0" presId="urn:microsoft.com/office/officeart/2005/8/layout/chevron2"/>
    <dgm:cxn modelId="{ECAA1F1B-E419-4939-8925-46B2C9D9899D}" type="presOf" srcId="{998CCDBA-B841-49E8-99C8-6FBE08A8F61D}" destId="{879C6619-A16C-4D73-AF25-E590B290A46C}" srcOrd="0" destOrd="0" presId="urn:microsoft.com/office/officeart/2005/8/layout/chevron2"/>
    <dgm:cxn modelId="{6E563D1C-59CD-452A-BD94-5825E16C2EF5}" type="presOf" srcId="{A1500B0E-5EE5-4EBA-BF2C-B51ADF6C80D0}" destId="{B123C6E2-847E-4264-89C7-F1AF0AB2808F}" srcOrd="0" destOrd="0" presId="urn:microsoft.com/office/officeart/2005/8/layout/chevron2"/>
    <dgm:cxn modelId="{D9D3B81C-C048-4644-9B0F-F02A2D3E261D}" srcId="{6EB328D5-4B66-4341-B0B7-015B31B4CB84}" destId="{F2769E9B-EB49-4EDE-8EC3-E10235CEAEBF}" srcOrd="1" destOrd="0" parTransId="{98B1999A-137E-42F8-BC4A-49864D84630E}" sibTransId="{B8427D00-5120-451E-9F86-A64F7A2CA467}"/>
    <dgm:cxn modelId="{DFEA9D5B-0CBC-422D-BF8C-0D38E1D8666F}" srcId="{FD15724C-A588-41EF-B159-C56DADB04E05}" destId="{EC3A39E2-50BE-4613-AE82-C2E54C3773EF}" srcOrd="4" destOrd="0" parTransId="{10A76821-DE7B-4DAB-883B-C9248746565E}" sibTransId="{B3A0F3B9-B558-4FCC-BD62-4E342BE4FD41}"/>
    <dgm:cxn modelId="{327EB45B-5A78-4118-BC58-119F0F64035F}" srcId="{321E0D62-B593-4846-A24D-42282F720468}" destId="{43A1E130-298D-433B-8274-6B30EE9FAC15}" srcOrd="4" destOrd="0" parTransId="{477A573D-BC99-40CA-AF23-D2768A0B6F50}" sibTransId="{EFDAE11F-E759-4E26-A38E-DC7FFE0DEB9F}"/>
    <dgm:cxn modelId="{028A2441-3A5B-49FE-9D1F-4BC99AC7DE85}" srcId="{FD15724C-A588-41EF-B159-C56DADB04E05}" destId="{5850D2D3-8D68-4B13-BC73-D4B4421FA7CC}" srcOrd="3" destOrd="0" parTransId="{8860E8D2-F5A5-4122-9921-FCE5007617A4}" sibTransId="{F5622A4B-C957-4391-AD73-897FDC71D4B0}"/>
    <dgm:cxn modelId="{2D5B2B44-1C8B-4C8D-B861-952115BEA76E}" srcId="{6EB328D5-4B66-4341-B0B7-015B31B4CB84}" destId="{321E0D62-B593-4846-A24D-42282F720468}" srcOrd="2" destOrd="0" parTransId="{923594CB-F9F3-4006-B03E-9BE1EC2CDF80}" sibTransId="{F0B9EA00-6301-412D-AC0B-97015AB865F9}"/>
    <dgm:cxn modelId="{0B7DBA65-9046-4915-BEC4-1FEA5F9C7C64}" srcId="{321E0D62-B593-4846-A24D-42282F720468}" destId="{779FAA6D-3E44-46FC-8C67-3C74E2E091E5}" srcOrd="1" destOrd="0" parTransId="{8F16CFD4-F807-420F-9809-C2E641E857FC}" sibTransId="{5B9C42F8-E6E5-4D16-B489-5A8C66B2657F}"/>
    <dgm:cxn modelId="{17E6CE49-D9E1-431A-919B-68E972B21B6B}" type="presOf" srcId="{C1C4A238-4E76-492D-BEE1-2B71AE7D5D5F}" destId="{9E0DDE9F-BDBB-42DB-A999-A4FC15ED4828}" srcOrd="0" destOrd="3" presId="urn:microsoft.com/office/officeart/2005/8/layout/chevron2"/>
    <dgm:cxn modelId="{066BD669-2E1C-4661-9683-6ABC8DA45D50}" type="presOf" srcId="{EF6F079C-766A-4858-B1D0-C5D149BD2360}" destId="{B123C6E2-847E-4264-89C7-F1AF0AB2808F}" srcOrd="0" destOrd="1" presId="urn:microsoft.com/office/officeart/2005/8/layout/chevron2"/>
    <dgm:cxn modelId="{FBAC5B6F-09B5-42F8-8435-06430A76274F}" type="presOf" srcId="{88EA7C8E-F743-48BB-867E-7AA958EB59AD}" destId="{1A272372-F550-4C16-BAF1-F54982B935C6}" srcOrd="0" destOrd="1" presId="urn:microsoft.com/office/officeart/2005/8/layout/chevron2"/>
    <dgm:cxn modelId="{AC830F71-05D5-41D9-8724-C43FD2F29F0F}" srcId="{321E0D62-B593-4846-A24D-42282F720468}" destId="{C1C4A238-4E76-492D-BEE1-2B71AE7D5D5F}" srcOrd="3" destOrd="0" parTransId="{5CACB82C-C769-41E5-B72F-234F3A422A88}" sibTransId="{3237014E-245C-41CA-A5C1-9E4B29AD0196}"/>
    <dgm:cxn modelId="{40BA4071-7B44-416C-937A-596BE383DF64}" type="presOf" srcId="{5850D2D3-8D68-4B13-BC73-D4B4421FA7CC}" destId="{1A272372-F550-4C16-BAF1-F54982B935C6}" srcOrd="0" destOrd="3" presId="urn:microsoft.com/office/officeart/2005/8/layout/chevron2"/>
    <dgm:cxn modelId="{2987AE55-B3CA-4105-9557-C9822A851474}" srcId="{F2769E9B-EB49-4EDE-8EC3-E10235CEAEBF}" destId="{A1500B0E-5EE5-4EBA-BF2C-B51ADF6C80D0}" srcOrd="0" destOrd="0" parTransId="{E40E7B95-990D-4036-A2B2-E7559E1E1F89}" sibTransId="{CC2CFB17-5F39-4310-80CA-78A63F1F7C5F}"/>
    <dgm:cxn modelId="{60D92078-EB7A-433B-9D9A-4BEDCA7524DE}" type="presOf" srcId="{F8A220BC-45E2-455F-A34E-2A71EEBE38F2}" destId="{7A92D7C3-599F-4088-A94C-F1C490CAB3FB}" srcOrd="0" destOrd="0" presId="urn:microsoft.com/office/officeart/2005/8/layout/chevron2"/>
    <dgm:cxn modelId="{F2FA1E59-0FC2-4DCF-97E1-10E3A727A905}" srcId="{321E0D62-B593-4846-A24D-42282F720468}" destId="{2DD50541-3EE5-40FB-B944-E1CA0BBF97F8}" srcOrd="2" destOrd="0" parTransId="{9ED291FC-39E4-4214-A59F-E08530A13989}" sibTransId="{68F61E7D-1C95-4D9D-B71E-0ED2BD4FCD30}"/>
    <dgm:cxn modelId="{C0314183-3471-4926-AADB-20DD719F43B0}" srcId="{FD15724C-A588-41EF-B159-C56DADB04E05}" destId="{CFD8833A-F914-405A-B2E3-91EE103B836B}" srcOrd="2" destOrd="0" parTransId="{4B4208C2-A8F2-4894-9572-83B164DD88B7}" sibTransId="{B5BEDF3B-4D1E-46CA-8C65-783E939FC007}"/>
    <dgm:cxn modelId="{3EBA6585-6B94-4209-820C-E4B802AAA9E2}" srcId="{FD15724C-A588-41EF-B159-C56DADB04E05}" destId="{88EA7C8E-F743-48BB-867E-7AA958EB59AD}" srcOrd="1" destOrd="0" parTransId="{84AAA0E3-3949-4179-BFE0-6D62CAF329F9}" sibTransId="{669D3A2B-21D9-43C0-862A-77096DD1FD08}"/>
    <dgm:cxn modelId="{780EA987-D13C-4EAF-8A1D-A1F7447AAA3F}" type="presOf" srcId="{321E0D62-B593-4846-A24D-42282F720468}" destId="{4302FBAB-3536-4155-B3FD-9043D8F96C12}" srcOrd="0" destOrd="0" presId="urn:microsoft.com/office/officeart/2005/8/layout/chevron2"/>
    <dgm:cxn modelId="{34492489-3E34-4C53-AAC8-F68CE5A6769B}" srcId="{FD15724C-A588-41EF-B159-C56DADB04E05}" destId="{FD5DA855-8315-4AEE-AF82-85B3C49BFB61}" srcOrd="0" destOrd="0" parTransId="{1CF5759A-B2CF-4F09-9C1B-A292F0171C36}" sibTransId="{2F03B471-2C35-4F34-9F07-1BDDC3A078C7}"/>
    <dgm:cxn modelId="{3EBC2294-206E-4B19-90A4-7F84B411C6AB}" type="presOf" srcId="{43A1E130-298D-433B-8274-6B30EE9FAC15}" destId="{9E0DDE9F-BDBB-42DB-A999-A4FC15ED4828}" srcOrd="0" destOrd="4" presId="urn:microsoft.com/office/officeart/2005/8/layout/chevron2"/>
    <dgm:cxn modelId="{13E32295-2B55-499C-B2E8-32C02509666A}" srcId="{F2769E9B-EB49-4EDE-8EC3-E10235CEAEBF}" destId="{EF6F079C-766A-4858-B1D0-C5D149BD2360}" srcOrd="1" destOrd="0" parTransId="{7765D525-3013-422E-A17D-38C69DCC606F}" sibTransId="{9E8C43CB-DF1E-438E-AA07-42C54A1032C0}"/>
    <dgm:cxn modelId="{76437DA1-058A-4F51-9B91-B424F42054CF}" type="presOf" srcId="{CFD8833A-F914-405A-B2E3-91EE103B836B}" destId="{1A272372-F550-4C16-BAF1-F54982B935C6}" srcOrd="0" destOrd="2" presId="urn:microsoft.com/office/officeart/2005/8/layout/chevron2"/>
    <dgm:cxn modelId="{AF6B5CB2-AB00-4E39-9087-4AD9A5E5671B}" type="presOf" srcId="{C698A494-2257-4F1B-8D4E-D6ECBCE3581C}" destId="{9E0DDE9F-BDBB-42DB-A999-A4FC15ED4828}" srcOrd="0" destOrd="0" presId="urn:microsoft.com/office/officeart/2005/8/layout/chevron2"/>
    <dgm:cxn modelId="{295B86B2-843B-48D6-BFD8-A5C222AEAF33}" srcId="{321E0D62-B593-4846-A24D-42282F720468}" destId="{C698A494-2257-4F1B-8D4E-D6ECBCE3581C}" srcOrd="0" destOrd="0" parTransId="{A7E305F6-07CC-4F0B-8D2C-E90EB6E2261F}" sibTransId="{B5038D9E-2821-43D1-B76C-16C8403233AA}"/>
    <dgm:cxn modelId="{A52E2DC3-BB00-472B-9974-57D5D1E7E34C}" type="presOf" srcId="{2DD50541-3EE5-40FB-B944-E1CA0BBF97F8}" destId="{9E0DDE9F-BDBB-42DB-A999-A4FC15ED4828}" srcOrd="0" destOrd="2" presId="urn:microsoft.com/office/officeart/2005/8/layout/chevron2"/>
    <dgm:cxn modelId="{E850C3C7-D089-4428-A0E7-73B16369A1A7}" type="presOf" srcId="{779FAA6D-3E44-46FC-8C67-3C74E2E091E5}" destId="{9E0DDE9F-BDBB-42DB-A999-A4FC15ED4828}" srcOrd="0" destOrd="1" presId="urn:microsoft.com/office/officeart/2005/8/layout/chevron2"/>
    <dgm:cxn modelId="{3BFB1BC9-5A00-4499-A8D0-4531CA57F1EB}" type="presOf" srcId="{F2769E9B-EB49-4EDE-8EC3-E10235CEAEBF}" destId="{3A4B7194-07CA-450E-B8B0-A3EAC3A8A6E2}" srcOrd="0" destOrd="0" presId="urn:microsoft.com/office/officeart/2005/8/layout/chevron2"/>
    <dgm:cxn modelId="{975C7FD2-4565-4FC6-A649-FCD713F827AA}" srcId="{6EB328D5-4B66-4341-B0B7-015B31B4CB84}" destId="{FD15724C-A588-41EF-B159-C56DADB04E05}" srcOrd="3" destOrd="0" parTransId="{58BB2D52-F16B-4BFB-9555-07254375BD05}" sibTransId="{081F56D4-39A5-4399-B816-A626EEF89BC6}"/>
    <dgm:cxn modelId="{CA12DBD5-AF0D-4980-B6A2-643EFEEDF167}" type="presOf" srcId="{FD5DA855-8315-4AEE-AF82-85B3C49BFB61}" destId="{1A272372-F550-4C16-BAF1-F54982B935C6}" srcOrd="0" destOrd="0" presId="urn:microsoft.com/office/officeart/2005/8/layout/chevron2"/>
    <dgm:cxn modelId="{967EABDD-8B05-4144-91CA-399C61C7B2B1}" srcId="{998CCDBA-B841-49E8-99C8-6FBE08A8F61D}" destId="{D7186D3F-A7AF-4204-AFF8-DE49F5F7F46C}" srcOrd="1" destOrd="0" parTransId="{BD3C7BF9-EDB8-4633-89B0-861AC6552800}" sibTransId="{0E978532-1135-4379-8865-E38384BEF97B}"/>
    <dgm:cxn modelId="{C097C8E4-BB78-4DD9-B423-ACE22C78592E}" type="presOf" srcId="{EC3A39E2-50BE-4613-AE82-C2E54C3773EF}" destId="{1A272372-F550-4C16-BAF1-F54982B935C6}" srcOrd="0" destOrd="4" presId="urn:microsoft.com/office/officeart/2005/8/layout/chevron2"/>
    <dgm:cxn modelId="{2DEB55E5-EFD4-418C-9B68-5D12FAE9DA87}" type="presOf" srcId="{D7186D3F-A7AF-4204-AFF8-DE49F5F7F46C}" destId="{7A92D7C3-599F-4088-A94C-F1C490CAB3FB}" srcOrd="0" destOrd="1" presId="urn:microsoft.com/office/officeart/2005/8/layout/chevron2"/>
    <dgm:cxn modelId="{48A80EE7-E5F8-480C-AEBF-9E3BACFEA6F8}" srcId="{6EB328D5-4B66-4341-B0B7-015B31B4CB84}" destId="{998CCDBA-B841-49E8-99C8-6FBE08A8F61D}" srcOrd="0" destOrd="0" parTransId="{1FD9CDD1-6D8C-4C16-8623-DB496D31F1AB}" sibTransId="{70286EB8-1D8A-4135-955C-0ECB875185F4}"/>
    <dgm:cxn modelId="{2125B1EA-B92F-40E0-9D97-FB69CA429B0B}" srcId="{998CCDBA-B841-49E8-99C8-6FBE08A8F61D}" destId="{F8A220BC-45E2-455F-A34E-2A71EEBE38F2}" srcOrd="0" destOrd="0" parTransId="{791D8099-F1B9-49A9-85E2-23502A9B2724}" sibTransId="{1F0CB210-E673-4C5B-A109-5AF8AFFA7533}"/>
    <dgm:cxn modelId="{32EE8DF2-0A8C-4E49-AAE3-505BB548D4D0}" type="presOf" srcId="{0064BF12-2AE7-4098-B850-9ED38DEB4BF4}" destId="{1A272372-F550-4C16-BAF1-F54982B935C6}" srcOrd="0" destOrd="5" presId="urn:microsoft.com/office/officeart/2005/8/layout/chevron2"/>
    <dgm:cxn modelId="{04E45AF9-09FB-494D-BCC5-D391499AAFF9}" type="presOf" srcId="{FD15724C-A588-41EF-B159-C56DADB04E05}" destId="{81A84591-020D-461A-83A1-5CDABCA3A4E9}" srcOrd="0" destOrd="0" presId="urn:microsoft.com/office/officeart/2005/8/layout/chevron2"/>
    <dgm:cxn modelId="{A1D9F3FB-2ADD-47F7-B372-87E80593DDBA}" srcId="{FD15724C-A588-41EF-B159-C56DADB04E05}" destId="{0064BF12-2AE7-4098-B850-9ED38DEB4BF4}" srcOrd="5" destOrd="0" parTransId="{622ACB1A-C5B6-4346-83C7-FFF479A26CB1}" sibTransId="{F7AE3A01-CFBD-48A8-9FED-1B775BB06049}"/>
    <dgm:cxn modelId="{50839450-12B0-4520-947E-3260E883D2C3}" type="presParOf" srcId="{67241EAB-2EB9-4153-BB4A-271C6CB3ADC9}" destId="{40C4FC93-9122-4935-87A3-61E416A08FC4}" srcOrd="0" destOrd="0" presId="urn:microsoft.com/office/officeart/2005/8/layout/chevron2"/>
    <dgm:cxn modelId="{BC666743-B460-4867-B804-20F29D824C89}" type="presParOf" srcId="{40C4FC93-9122-4935-87A3-61E416A08FC4}" destId="{879C6619-A16C-4D73-AF25-E590B290A46C}" srcOrd="0" destOrd="0" presId="urn:microsoft.com/office/officeart/2005/8/layout/chevron2"/>
    <dgm:cxn modelId="{3A1BB49D-AA3F-484A-803D-92432286B5AE}" type="presParOf" srcId="{40C4FC93-9122-4935-87A3-61E416A08FC4}" destId="{7A92D7C3-599F-4088-A94C-F1C490CAB3FB}" srcOrd="1" destOrd="0" presId="urn:microsoft.com/office/officeart/2005/8/layout/chevron2"/>
    <dgm:cxn modelId="{764F08E6-0135-4F9D-AC23-280607B0A809}" type="presParOf" srcId="{67241EAB-2EB9-4153-BB4A-271C6CB3ADC9}" destId="{A1C29EB2-8EE2-4D64-A23E-B3B802BD6832}" srcOrd="1" destOrd="0" presId="urn:microsoft.com/office/officeart/2005/8/layout/chevron2"/>
    <dgm:cxn modelId="{B537B696-7B6C-42F4-A037-438E5F6180B2}" type="presParOf" srcId="{67241EAB-2EB9-4153-BB4A-271C6CB3ADC9}" destId="{F98E855B-C208-4846-8FAF-6CB04143C736}" srcOrd="2" destOrd="0" presId="urn:microsoft.com/office/officeart/2005/8/layout/chevron2"/>
    <dgm:cxn modelId="{F5FAB256-DAA6-4151-ABD7-B653822261FC}" type="presParOf" srcId="{F98E855B-C208-4846-8FAF-6CB04143C736}" destId="{3A4B7194-07CA-450E-B8B0-A3EAC3A8A6E2}" srcOrd="0" destOrd="0" presId="urn:microsoft.com/office/officeart/2005/8/layout/chevron2"/>
    <dgm:cxn modelId="{3C6B8381-5CCA-4A48-B258-965199F3EA6A}" type="presParOf" srcId="{F98E855B-C208-4846-8FAF-6CB04143C736}" destId="{B123C6E2-847E-4264-89C7-F1AF0AB2808F}" srcOrd="1" destOrd="0" presId="urn:microsoft.com/office/officeart/2005/8/layout/chevron2"/>
    <dgm:cxn modelId="{C250DBAF-6612-4056-B7AD-E7649EF855BA}" type="presParOf" srcId="{67241EAB-2EB9-4153-BB4A-271C6CB3ADC9}" destId="{4DF1629A-F041-4EFA-8142-10360C9A97B0}" srcOrd="3" destOrd="0" presId="urn:microsoft.com/office/officeart/2005/8/layout/chevron2"/>
    <dgm:cxn modelId="{AC18DA7B-862B-46A2-99EB-4102E07A1E97}" type="presParOf" srcId="{67241EAB-2EB9-4153-BB4A-271C6CB3ADC9}" destId="{62C45906-6915-4DC0-942D-0B9E7C1E028F}" srcOrd="4" destOrd="0" presId="urn:microsoft.com/office/officeart/2005/8/layout/chevron2"/>
    <dgm:cxn modelId="{EC8CA9BE-3270-4E11-B98C-6AA10E5BD0B6}" type="presParOf" srcId="{62C45906-6915-4DC0-942D-0B9E7C1E028F}" destId="{4302FBAB-3536-4155-B3FD-9043D8F96C12}" srcOrd="0" destOrd="0" presId="urn:microsoft.com/office/officeart/2005/8/layout/chevron2"/>
    <dgm:cxn modelId="{C81CA130-952D-4D55-8284-367930316545}" type="presParOf" srcId="{62C45906-6915-4DC0-942D-0B9E7C1E028F}" destId="{9E0DDE9F-BDBB-42DB-A999-A4FC15ED4828}" srcOrd="1" destOrd="0" presId="urn:microsoft.com/office/officeart/2005/8/layout/chevron2"/>
    <dgm:cxn modelId="{DC669416-6C0F-4255-849A-5EC4B10D0B15}" type="presParOf" srcId="{67241EAB-2EB9-4153-BB4A-271C6CB3ADC9}" destId="{F14137A7-0CB6-4252-9537-937331E394FD}" srcOrd="5" destOrd="0" presId="urn:microsoft.com/office/officeart/2005/8/layout/chevron2"/>
    <dgm:cxn modelId="{E208E336-625B-4808-ACC2-7F705DA8AFDE}" type="presParOf" srcId="{67241EAB-2EB9-4153-BB4A-271C6CB3ADC9}" destId="{B73FAAAD-12F8-4622-B143-62A3F9FDE78E}" srcOrd="6" destOrd="0" presId="urn:microsoft.com/office/officeart/2005/8/layout/chevron2"/>
    <dgm:cxn modelId="{FD420E52-136C-4386-8D40-75554637D980}" type="presParOf" srcId="{B73FAAAD-12F8-4622-B143-62A3F9FDE78E}" destId="{81A84591-020D-461A-83A1-5CDABCA3A4E9}" srcOrd="0" destOrd="0" presId="urn:microsoft.com/office/officeart/2005/8/layout/chevron2"/>
    <dgm:cxn modelId="{02707AD6-403E-4139-BC0F-4A37777F33B9}" type="presParOf" srcId="{B73FAAAD-12F8-4622-B143-62A3F9FDE78E}" destId="{1A272372-F550-4C16-BAF1-F54982B935C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6619-A16C-4D73-AF25-E590B290A46C}">
      <dsp:nvSpPr>
        <dsp:cNvPr id="0" name=""/>
        <dsp:cNvSpPr/>
      </dsp:nvSpPr>
      <dsp:spPr>
        <a:xfrm rot="5400000">
          <a:off x="-251688" y="262239"/>
          <a:ext cx="1215281"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23F5C"/>
              </a:solidFill>
            </a:rPr>
            <a:t>5</a:t>
          </a:r>
          <a:r>
            <a:rPr lang="en-US" sz="1400" b="1" kern="1200" baseline="30000" dirty="0">
              <a:solidFill>
                <a:srgbClr val="023F5C"/>
              </a:solidFill>
            </a:rPr>
            <a:t>th</a:t>
          </a:r>
          <a:endParaRPr lang="en-US" sz="1400" b="1" kern="1200" dirty="0">
            <a:solidFill>
              <a:srgbClr val="023F5C"/>
            </a:solidFill>
          </a:endParaRPr>
        </a:p>
      </dsp:txBody>
      <dsp:txXfrm rot="-5400000">
        <a:off x="1" y="366502"/>
        <a:ext cx="711904" cy="503377"/>
      </dsp:txXfrm>
    </dsp:sp>
    <dsp:sp modelId="{7A92D7C3-599F-4088-A94C-F1C490CAB3FB}">
      <dsp:nvSpPr>
        <dsp:cNvPr id="0" name=""/>
        <dsp:cNvSpPr/>
      </dsp:nvSpPr>
      <dsp:spPr>
        <a:xfrm rot="5400000">
          <a:off x="5034038" y="-4319070"/>
          <a:ext cx="874303"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dirty="0">
              <a:solidFill>
                <a:schemeClr val="bg1"/>
              </a:solidFill>
            </a:rPr>
            <a:t>Daysheet </a:t>
          </a:r>
          <a:r>
            <a:rPr lang="en-US" sz="2000" b="1" kern="1200" baseline="0" dirty="0">
              <a:solidFill>
                <a:schemeClr val="bg1"/>
              </a:solidFill>
            </a:rPr>
            <a:t>Upload (SIS Cutoff)</a:t>
          </a:r>
        </a:p>
        <a:p>
          <a:pPr marL="228600" lvl="1" indent="-228600" algn="l" defTabSz="889000">
            <a:lnSpc>
              <a:spcPct val="90000"/>
            </a:lnSpc>
            <a:spcBef>
              <a:spcPct val="0"/>
            </a:spcBef>
            <a:spcAft>
              <a:spcPct val="15000"/>
            </a:spcAft>
            <a:buNone/>
          </a:pPr>
          <a:r>
            <a:rPr lang="en-US" sz="2000" b="1" kern="1200" baseline="0" dirty="0">
              <a:solidFill>
                <a:schemeClr val="bg1"/>
              </a:solidFill>
            </a:rPr>
            <a:t>Key DSS-5094 for Foster Care Reimbursement (preliminary)/Review PQA 020</a:t>
          </a:r>
        </a:p>
        <a:p>
          <a:pPr marL="228600" lvl="1" indent="-228600" algn="l" defTabSz="889000">
            <a:lnSpc>
              <a:spcPct val="90000"/>
            </a:lnSpc>
            <a:spcBef>
              <a:spcPct val="0"/>
            </a:spcBef>
            <a:spcAft>
              <a:spcPct val="15000"/>
            </a:spcAft>
            <a:buNone/>
          </a:pPr>
          <a:r>
            <a:rPr lang="en-US" sz="2000" b="1" i="0" kern="1200" baseline="0" dirty="0">
              <a:solidFill>
                <a:schemeClr val="bg1"/>
              </a:solidFill>
            </a:rPr>
            <a:t>Begin gathering 1571 documents and reconciling expenses</a:t>
          </a:r>
          <a:endParaRPr lang="en-US" sz="2000" b="1" kern="1200" baseline="0" dirty="0">
            <a:solidFill>
              <a:schemeClr val="bg1"/>
            </a:solidFill>
          </a:endParaRPr>
        </a:p>
      </dsp:txBody>
      <dsp:txXfrm rot="-5400000">
        <a:off x="711904" y="45744"/>
        <a:ext cx="9475892" cy="788943"/>
      </dsp:txXfrm>
    </dsp:sp>
    <dsp:sp modelId="{3A4B7194-07CA-450E-B8B0-A3EAC3A8A6E2}">
      <dsp:nvSpPr>
        <dsp:cNvPr id="0" name=""/>
        <dsp:cNvSpPr/>
      </dsp:nvSpPr>
      <dsp:spPr>
        <a:xfrm rot="5400000">
          <a:off x="-152550" y="1285227"/>
          <a:ext cx="1017006"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23F5C"/>
              </a:solidFill>
            </a:rPr>
            <a:t>10</a:t>
          </a:r>
          <a:r>
            <a:rPr lang="en-US" sz="1400" b="1" kern="1200" baseline="30000" dirty="0">
              <a:solidFill>
                <a:srgbClr val="023F5C"/>
              </a:solidFill>
            </a:rPr>
            <a:t>th</a:t>
          </a:r>
          <a:r>
            <a:rPr lang="en-US" sz="1400" b="1" kern="1200" dirty="0">
              <a:solidFill>
                <a:srgbClr val="023F5C"/>
              </a:solidFill>
            </a:rPr>
            <a:t>-15</a:t>
          </a:r>
          <a:r>
            <a:rPr lang="en-US" sz="1400" b="1" kern="1200" baseline="30000" dirty="0">
              <a:solidFill>
                <a:srgbClr val="023F5C"/>
              </a:solidFill>
            </a:rPr>
            <a:t>th</a:t>
          </a:r>
          <a:endParaRPr lang="en-US" sz="1400" b="1" kern="1200" dirty="0">
            <a:solidFill>
              <a:srgbClr val="023F5C"/>
            </a:solidFill>
          </a:endParaRPr>
        </a:p>
      </dsp:txBody>
      <dsp:txXfrm rot="-5400000">
        <a:off x="1" y="1488628"/>
        <a:ext cx="711904" cy="305102"/>
      </dsp:txXfrm>
    </dsp:sp>
    <dsp:sp modelId="{B123C6E2-847E-4264-89C7-F1AF0AB2808F}">
      <dsp:nvSpPr>
        <dsp:cNvPr id="0" name=""/>
        <dsp:cNvSpPr/>
      </dsp:nvSpPr>
      <dsp:spPr>
        <a:xfrm rot="5400000">
          <a:off x="5140663" y="-3296082"/>
          <a:ext cx="661054"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i="0" kern="1200" baseline="0" dirty="0">
              <a:solidFill>
                <a:schemeClr val="bg1"/>
              </a:solidFill>
            </a:rPr>
            <a:t>Prepare 1571</a:t>
          </a:r>
        </a:p>
        <a:p>
          <a:pPr marL="228600" lvl="1" indent="-228600" algn="l" defTabSz="889000">
            <a:lnSpc>
              <a:spcPct val="90000"/>
            </a:lnSpc>
            <a:spcBef>
              <a:spcPct val="0"/>
            </a:spcBef>
            <a:spcAft>
              <a:spcPct val="15000"/>
            </a:spcAft>
            <a:buNone/>
          </a:pPr>
          <a:r>
            <a:rPr lang="en-US" sz="2000" b="1" i="0" kern="1200" baseline="0" dirty="0">
              <a:solidFill>
                <a:schemeClr val="bg1"/>
              </a:solidFill>
            </a:rPr>
            <a:t>Submit Work First EA counts to LBL</a:t>
          </a:r>
        </a:p>
      </dsp:txBody>
      <dsp:txXfrm rot="-5400000">
        <a:off x="711904" y="1164947"/>
        <a:ext cx="9486302" cy="596514"/>
      </dsp:txXfrm>
    </dsp:sp>
    <dsp:sp modelId="{4302FBAB-3536-4155-B3FD-9043D8F96C12}">
      <dsp:nvSpPr>
        <dsp:cNvPr id="0" name=""/>
        <dsp:cNvSpPr/>
      </dsp:nvSpPr>
      <dsp:spPr>
        <a:xfrm rot="5400000">
          <a:off x="-152550" y="2209077"/>
          <a:ext cx="1017006"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23F5C"/>
              </a:solidFill>
            </a:rPr>
            <a:t>15</a:t>
          </a:r>
          <a:r>
            <a:rPr lang="en-US" sz="1800" b="1" kern="1200" baseline="30000" dirty="0">
              <a:solidFill>
                <a:srgbClr val="023F5C"/>
              </a:solidFill>
            </a:rPr>
            <a:t>th</a:t>
          </a:r>
          <a:r>
            <a:rPr lang="en-US" sz="1800" b="1" kern="1200" dirty="0">
              <a:solidFill>
                <a:srgbClr val="023F5C"/>
              </a:solidFill>
            </a:rPr>
            <a:t> </a:t>
          </a:r>
          <a:endParaRPr lang="en-US" sz="1800" kern="1200" dirty="0">
            <a:solidFill>
              <a:srgbClr val="023F5C"/>
            </a:solidFill>
          </a:endParaRPr>
        </a:p>
      </dsp:txBody>
      <dsp:txXfrm rot="-5400000">
        <a:off x="1" y="2412478"/>
        <a:ext cx="711904" cy="305102"/>
      </dsp:txXfrm>
    </dsp:sp>
    <dsp:sp modelId="{9E0DDE9F-BDBB-42DB-A999-A4FC15ED4828}">
      <dsp:nvSpPr>
        <dsp:cNvPr id="0" name=""/>
        <dsp:cNvSpPr/>
      </dsp:nvSpPr>
      <dsp:spPr>
        <a:xfrm rot="5400000">
          <a:off x="5140663" y="-1440588"/>
          <a:ext cx="661054"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b="1" kern="1200" dirty="0">
              <a:solidFill>
                <a:schemeClr val="bg1"/>
              </a:solidFill>
            </a:rPr>
            <a:t>Review PQA 020 (second preliminary)</a:t>
          </a:r>
        </a:p>
      </dsp:txBody>
      <dsp:txXfrm rot="-5400000">
        <a:off x="711904" y="3020441"/>
        <a:ext cx="9486302" cy="596514"/>
      </dsp:txXfrm>
    </dsp:sp>
    <dsp:sp modelId="{81A84591-020D-461A-83A1-5CDABCA3A4E9}">
      <dsp:nvSpPr>
        <dsp:cNvPr id="0" name=""/>
        <dsp:cNvSpPr/>
      </dsp:nvSpPr>
      <dsp:spPr>
        <a:xfrm rot="5400000">
          <a:off x="-152550" y="3132928"/>
          <a:ext cx="1017006"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23F5C"/>
              </a:solidFill>
            </a:rPr>
            <a:t>16</a:t>
          </a:r>
          <a:r>
            <a:rPr lang="en-US" sz="1400" b="1" kern="1200" baseline="30000" dirty="0">
              <a:solidFill>
                <a:srgbClr val="023F5C"/>
              </a:solidFill>
            </a:rPr>
            <a:t>th</a:t>
          </a:r>
          <a:r>
            <a:rPr lang="en-US" sz="1400" b="1" kern="1200" dirty="0">
              <a:solidFill>
                <a:srgbClr val="023F5C"/>
              </a:solidFill>
            </a:rPr>
            <a:t> </a:t>
          </a:r>
        </a:p>
      </dsp:txBody>
      <dsp:txXfrm rot="-5400000">
        <a:off x="1" y="3336329"/>
        <a:ext cx="711904" cy="305102"/>
      </dsp:txXfrm>
    </dsp:sp>
    <dsp:sp modelId="{1A272372-F550-4C16-BAF1-F54982B935C6}">
      <dsp:nvSpPr>
        <dsp:cNvPr id="0" name=""/>
        <dsp:cNvSpPr/>
      </dsp:nvSpPr>
      <dsp:spPr>
        <a:xfrm rot="5400000">
          <a:off x="5140663" y="-2362282"/>
          <a:ext cx="661054"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b="1" kern="1200" dirty="0">
              <a:solidFill>
                <a:schemeClr val="bg1"/>
              </a:solidFill>
            </a:rPr>
            <a:t>1571, DHB-2055, &amp; Special Links Reimbursement Requests DUE</a:t>
          </a:r>
        </a:p>
      </dsp:txBody>
      <dsp:txXfrm rot="-5400000">
        <a:off x="711904" y="2098747"/>
        <a:ext cx="9486302" cy="596514"/>
      </dsp:txXfrm>
    </dsp:sp>
    <dsp:sp modelId="{17C21BB4-9D07-4A23-A75C-7CB7B9E3FDD3}">
      <dsp:nvSpPr>
        <dsp:cNvPr id="0" name=""/>
        <dsp:cNvSpPr/>
      </dsp:nvSpPr>
      <dsp:spPr>
        <a:xfrm rot="5400000">
          <a:off x="-152550" y="4056778"/>
          <a:ext cx="1017006"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23F5C"/>
              </a:solidFill>
            </a:rPr>
            <a:t>19</a:t>
          </a:r>
          <a:r>
            <a:rPr lang="en-US" sz="1400" b="1" kern="1200" baseline="30000" dirty="0">
              <a:solidFill>
                <a:srgbClr val="023F5C"/>
              </a:solidFill>
            </a:rPr>
            <a:t>th</a:t>
          </a:r>
          <a:endParaRPr lang="en-US" sz="1400" b="1" kern="1200" dirty="0">
            <a:solidFill>
              <a:srgbClr val="023F5C"/>
            </a:solidFill>
          </a:endParaRPr>
        </a:p>
      </dsp:txBody>
      <dsp:txXfrm rot="-5400000">
        <a:off x="1" y="4260179"/>
        <a:ext cx="711904" cy="305102"/>
      </dsp:txXfrm>
    </dsp:sp>
    <dsp:sp modelId="{1D9090DD-14F2-4BA7-B6AD-385EB7764C80}">
      <dsp:nvSpPr>
        <dsp:cNvPr id="0" name=""/>
        <dsp:cNvSpPr/>
      </dsp:nvSpPr>
      <dsp:spPr>
        <a:xfrm rot="5400000">
          <a:off x="5140663" y="-524531"/>
          <a:ext cx="661054"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None/>
          </a:pPr>
          <a:r>
            <a:rPr lang="en-US" sz="1900" b="1" kern="1200" dirty="0">
              <a:solidFill>
                <a:schemeClr val="bg1"/>
              </a:solidFill>
            </a:rPr>
            <a:t>Review all PQA Reports</a:t>
          </a:r>
        </a:p>
        <a:p>
          <a:pPr marL="171450" lvl="1" indent="-171450" algn="l" defTabSz="844550">
            <a:lnSpc>
              <a:spcPct val="90000"/>
            </a:lnSpc>
            <a:spcBef>
              <a:spcPct val="0"/>
            </a:spcBef>
            <a:spcAft>
              <a:spcPct val="15000"/>
            </a:spcAft>
            <a:buFontTx/>
            <a:buNone/>
          </a:pPr>
          <a:r>
            <a:rPr lang="en-US" sz="1900" b="1" kern="1200" dirty="0">
              <a:solidFill>
                <a:schemeClr val="bg1"/>
              </a:solidFill>
            </a:rPr>
            <a:t>Foster Care 5094 &amp; Adoption Assistance Vendor Payment 5095 Deadline</a:t>
          </a:r>
        </a:p>
      </dsp:txBody>
      <dsp:txXfrm rot="-5400000">
        <a:off x="711904" y="3936498"/>
        <a:ext cx="9486302" cy="596514"/>
      </dsp:txXfrm>
    </dsp:sp>
    <dsp:sp modelId="{DC0F3C11-40A5-4E61-A507-D62B471849C1}">
      <dsp:nvSpPr>
        <dsp:cNvPr id="0" name=""/>
        <dsp:cNvSpPr/>
      </dsp:nvSpPr>
      <dsp:spPr>
        <a:xfrm rot="5400000">
          <a:off x="-152550" y="4980628"/>
          <a:ext cx="1017006" cy="711904"/>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23F5C"/>
              </a:solidFill>
            </a:rPr>
            <a:t>28</a:t>
          </a:r>
          <a:r>
            <a:rPr lang="en-US" sz="1400" b="1" kern="1200" baseline="30000" dirty="0">
              <a:solidFill>
                <a:srgbClr val="023F5C"/>
              </a:solidFill>
            </a:rPr>
            <a:t>th</a:t>
          </a:r>
          <a:r>
            <a:rPr lang="en-US" sz="1400" b="1" kern="1200" dirty="0">
              <a:solidFill>
                <a:srgbClr val="023F5C"/>
              </a:solidFill>
            </a:rPr>
            <a:t>-31</a:t>
          </a:r>
          <a:r>
            <a:rPr lang="en-US" sz="1400" b="1" kern="1200" baseline="30000" dirty="0">
              <a:solidFill>
                <a:srgbClr val="023F5C"/>
              </a:solidFill>
            </a:rPr>
            <a:t>st</a:t>
          </a:r>
          <a:endParaRPr lang="en-US" sz="1400" b="1" kern="1200" dirty="0">
            <a:solidFill>
              <a:srgbClr val="023F5C"/>
            </a:solidFill>
          </a:endParaRPr>
        </a:p>
      </dsp:txBody>
      <dsp:txXfrm rot="-5400000">
        <a:off x="1" y="5184029"/>
        <a:ext cx="711904" cy="305102"/>
      </dsp:txXfrm>
    </dsp:sp>
    <dsp:sp modelId="{200D5699-B18F-4800-B41A-CA144B00D762}">
      <dsp:nvSpPr>
        <dsp:cNvPr id="0" name=""/>
        <dsp:cNvSpPr/>
      </dsp:nvSpPr>
      <dsp:spPr>
        <a:xfrm rot="5400000">
          <a:off x="5140663" y="399318"/>
          <a:ext cx="661054" cy="9518572"/>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b="1" i="0" kern="1200" baseline="0" dirty="0">
              <a:solidFill>
                <a:schemeClr val="bg1"/>
              </a:solidFill>
            </a:rPr>
            <a:t>Review State 1571 Reports</a:t>
          </a:r>
        </a:p>
      </dsp:txBody>
      <dsp:txXfrm rot="-5400000">
        <a:off x="711904" y="4860347"/>
        <a:ext cx="9486302" cy="596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6619-A16C-4D73-AF25-E590B290A46C}">
      <dsp:nvSpPr>
        <dsp:cNvPr id="0" name=""/>
        <dsp:cNvSpPr/>
      </dsp:nvSpPr>
      <dsp:spPr>
        <a:xfrm rot="5400000">
          <a:off x="-202095" y="235274"/>
          <a:ext cx="1347300" cy="943110"/>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endParaRPr lang="en-US" sz="1800" b="1" kern="1200" dirty="0">
            <a:solidFill>
              <a:srgbClr val="023F5C"/>
            </a:solidFill>
          </a:endParaRPr>
        </a:p>
        <a:p>
          <a:pPr marL="0" lvl="0" indent="0" algn="ctr" defTabSz="800100">
            <a:lnSpc>
              <a:spcPct val="100000"/>
            </a:lnSpc>
            <a:spcBef>
              <a:spcPct val="0"/>
            </a:spcBef>
            <a:spcAft>
              <a:spcPts val="0"/>
            </a:spcAft>
            <a:buNone/>
          </a:pPr>
          <a:r>
            <a:rPr lang="en-US" sz="1800" b="1" kern="1200" dirty="0">
              <a:solidFill>
                <a:srgbClr val="023F5C"/>
              </a:solidFill>
            </a:rPr>
            <a:t>Jul –</a:t>
          </a:r>
        </a:p>
        <a:p>
          <a:pPr marL="0" lvl="0" indent="0" algn="ctr" defTabSz="800100">
            <a:lnSpc>
              <a:spcPct val="100000"/>
            </a:lnSpc>
            <a:spcBef>
              <a:spcPct val="0"/>
            </a:spcBef>
            <a:spcAft>
              <a:spcPts val="0"/>
            </a:spcAft>
            <a:buNone/>
          </a:pPr>
          <a:r>
            <a:rPr lang="en-US" sz="1800" b="1" kern="1200" dirty="0">
              <a:solidFill>
                <a:srgbClr val="023F5C"/>
              </a:solidFill>
            </a:rPr>
            <a:t>Sep</a:t>
          </a:r>
        </a:p>
      </dsp:txBody>
      <dsp:txXfrm rot="-5400000">
        <a:off x="0" y="504734"/>
        <a:ext cx="943110" cy="404190"/>
      </dsp:txXfrm>
    </dsp:sp>
    <dsp:sp modelId="{7A92D7C3-599F-4088-A94C-F1C490CAB3FB}">
      <dsp:nvSpPr>
        <dsp:cNvPr id="0" name=""/>
        <dsp:cNvSpPr/>
      </dsp:nvSpPr>
      <dsp:spPr>
        <a:xfrm rot="5400000">
          <a:off x="4877682" y="-3901288"/>
          <a:ext cx="876205" cy="8745350"/>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baseline="0" dirty="0">
              <a:solidFill>
                <a:schemeClr val="bg1"/>
              </a:solidFill>
            </a:rPr>
            <a:t>July 1</a:t>
          </a:r>
          <a:r>
            <a:rPr lang="en-US" sz="2000" b="1" kern="1200" baseline="30000" dirty="0">
              <a:solidFill>
                <a:schemeClr val="bg1"/>
              </a:solidFill>
            </a:rPr>
            <a:t>st</a:t>
          </a:r>
          <a:r>
            <a:rPr lang="en-US" sz="2000" b="1" kern="1200" baseline="0" dirty="0">
              <a:solidFill>
                <a:schemeClr val="bg1"/>
              </a:solidFill>
            </a:rPr>
            <a:t> – New Fiscal Year begins</a:t>
          </a:r>
        </a:p>
        <a:p>
          <a:pPr marL="228600" lvl="1" indent="-228600" algn="l" defTabSz="889000">
            <a:lnSpc>
              <a:spcPct val="90000"/>
            </a:lnSpc>
            <a:spcBef>
              <a:spcPct val="0"/>
            </a:spcBef>
            <a:spcAft>
              <a:spcPct val="15000"/>
            </a:spcAft>
            <a:buNone/>
          </a:pPr>
          <a:r>
            <a:rPr lang="en-US" sz="2000" b="1" kern="1200" baseline="0" dirty="0">
              <a:solidFill>
                <a:schemeClr val="bg1"/>
              </a:solidFill>
            </a:rPr>
            <a:t>Funding authorizations start being issued</a:t>
          </a:r>
        </a:p>
      </dsp:txBody>
      <dsp:txXfrm rot="-5400000">
        <a:off x="943110" y="76057"/>
        <a:ext cx="8702577" cy="790659"/>
      </dsp:txXfrm>
    </dsp:sp>
    <dsp:sp modelId="{3A4B7194-07CA-450E-B8B0-A3EAC3A8A6E2}">
      <dsp:nvSpPr>
        <dsp:cNvPr id="0" name=""/>
        <dsp:cNvSpPr/>
      </dsp:nvSpPr>
      <dsp:spPr>
        <a:xfrm rot="5400000">
          <a:off x="-202095" y="1469313"/>
          <a:ext cx="1347300" cy="943110"/>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23F5C"/>
            </a:solidFill>
          </a:endParaRPr>
        </a:p>
        <a:p>
          <a:pPr marL="0" lvl="0" indent="0" algn="ctr" defTabSz="800100">
            <a:lnSpc>
              <a:spcPct val="90000"/>
            </a:lnSpc>
            <a:spcBef>
              <a:spcPct val="0"/>
            </a:spcBef>
            <a:spcAft>
              <a:spcPct val="35000"/>
            </a:spcAft>
            <a:buNone/>
          </a:pPr>
          <a:r>
            <a:rPr lang="en-US" sz="1800" b="1" kern="1200" dirty="0">
              <a:solidFill>
                <a:srgbClr val="023F5C"/>
              </a:solidFill>
            </a:rPr>
            <a:t>Oct – Dec</a:t>
          </a:r>
        </a:p>
      </dsp:txBody>
      <dsp:txXfrm rot="-5400000">
        <a:off x="0" y="1738773"/>
        <a:ext cx="943110" cy="404190"/>
      </dsp:txXfrm>
    </dsp:sp>
    <dsp:sp modelId="{B123C6E2-847E-4264-89C7-F1AF0AB2808F}">
      <dsp:nvSpPr>
        <dsp:cNvPr id="0" name=""/>
        <dsp:cNvSpPr/>
      </dsp:nvSpPr>
      <dsp:spPr>
        <a:xfrm rot="5400000">
          <a:off x="4870320" y="-2667507"/>
          <a:ext cx="890930" cy="8745350"/>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i="0" kern="1200" baseline="0" dirty="0">
              <a:solidFill>
                <a:schemeClr val="bg1"/>
              </a:solidFill>
            </a:rPr>
            <a:t>Single County Audits finalized for prior year</a:t>
          </a:r>
        </a:p>
        <a:p>
          <a:pPr marL="228600" lvl="1" indent="-228600" algn="l" defTabSz="889000">
            <a:lnSpc>
              <a:spcPct val="90000"/>
            </a:lnSpc>
            <a:spcBef>
              <a:spcPct val="0"/>
            </a:spcBef>
            <a:spcAft>
              <a:spcPct val="15000"/>
            </a:spcAft>
            <a:buNone/>
          </a:pPr>
          <a:r>
            <a:rPr lang="en-US" sz="2000" b="1" i="0" kern="1200" baseline="0" dirty="0">
              <a:solidFill>
                <a:schemeClr val="bg1"/>
              </a:solidFill>
            </a:rPr>
            <a:t>302 reconciliation</a:t>
          </a:r>
        </a:p>
      </dsp:txBody>
      <dsp:txXfrm rot="-5400000">
        <a:off x="943110" y="1303195"/>
        <a:ext cx="8701858" cy="803946"/>
      </dsp:txXfrm>
    </dsp:sp>
    <dsp:sp modelId="{4302FBAB-3536-4155-B3FD-9043D8F96C12}">
      <dsp:nvSpPr>
        <dsp:cNvPr id="0" name=""/>
        <dsp:cNvSpPr/>
      </dsp:nvSpPr>
      <dsp:spPr>
        <a:xfrm rot="5400000">
          <a:off x="-202095" y="2831365"/>
          <a:ext cx="1347300" cy="943110"/>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endParaRPr lang="en-US" sz="1800" b="1" kern="1200" dirty="0">
            <a:solidFill>
              <a:srgbClr val="023F5C"/>
            </a:solidFill>
          </a:endParaRPr>
        </a:p>
        <a:p>
          <a:pPr marL="0" lvl="0" indent="0" algn="ctr" defTabSz="800100">
            <a:lnSpc>
              <a:spcPct val="100000"/>
            </a:lnSpc>
            <a:spcBef>
              <a:spcPct val="0"/>
            </a:spcBef>
            <a:spcAft>
              <a:spcPts val="0"/>
            </a:spcAft>
            <a:buNone/>
          </a:pPr>
          <a:r>
            <a:rPr lang="en-US" sz="1800" b="1" kern="1200" dirty="0">
              <a:solidFill>
                <a:srgbClr val="023F5C"/>
              </a:solidFill>
            </a:rPr>
            <a:t>Jan – </a:t>
          </a:r>
        </a:p>
        <a:p>
          <a:pPr marL="0" lvl="0" indent="0" algn="ctr" defTabSz="800100">
            <a:lnSpc>
              <a:spcPct val="100000"/>
            </a:lnSpc>
            <a:spcBef>
              <a:spcPct val="0"/>
            </a:spcBef>
            <a:spcAft>
              <a:spcPts val="0"/>
            </a:spcAft>
            <a:buNone/>
          </a:pPr>
          <a:r>
            <a:rPr lang="en-US" sz="1800" b="1" kern="1200" dirty="0">
              <a:solidFill>
                <a:srgbClr val="023F5C"/>
              </a:solidFill>
            </a:rPr>
            <a:t>Mar</a:t>
          </a:r>
        </a:p>
      </dsp:txBody>
      <dsp:txXfrm rot="-5400000">
        <a:off x="0" y="3100825"/>
        <a:ext cx="943110" cy="404190"/>
      </dsp:txXfrm>
    </dsp:sp>
    <dsp:sp modelId="{9E0DDE9F-BDBB-42DB-A999-A4FC15ED4828}">
      <dsp:nvSpPr>
        <dsp:cNvPr id="0" name=""/>
        <dsp:cNvSpPr/>
      </dsp:nvSpPr>
      <dsp:spPr>
        <a:xfrm rot="5400000">
          <a:off x="4522224" y="-1222848"/>
          <a:ext cx="1587121" cy="8745350"/>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dirty="0">
              <a:solidFill>
                <a:schemeClr val="bg1"/>
              </a:solidFill>
            </a:rPr>
            <a:t>Budget preparation</a:t>
          </a:r>
        </a:p>
        <a:p>
          <a:pPr marL="228600" lvl="1" indent="-228600" algn="l" defTabSz="889000">
            <a:lnSpc>
              <a:spcPct val="90000"/>
            </a:lnSpc>
            <a:spcBef>
              <a:spcPct val="0"/>
            </a:spcBef>
            <a:spcAft>
              <a:spcPct val="15000"/>
            </a:spcAft>
            <a:buNone/>
          </a:pPr>
          <a:r>
            <a:rPr lang="en-US" sz="2000" b="1" kern="1200" dirty="0">
              <a:solidFill>
                <a:schemeClr val="bg1"/>
              </a:solidFill>
            </a:rPr>
            <a:t>February 15</a:t>
          </a:r>
          <a:r>
            <a:rPr lang="en-US" sz="2000" b="1" kern="1200" baseline="30000" dirty="0">
              <a:solidFill>
                <a:schemeClr val="bg1"/>
              </a:solidFill>
            </a:rPr>
            <a:t>th</a:t>
          </a:r>
          <a:r>
            <a:rPr lang="en-US" sz="2000" b="1" kern="1200" dirty="0">
              <a:solidFill>
                <a:schemeClr val="bg1"/>
              </a:solidFill>
            </a:rPr>
            <a:t> – Budget estimates to counties</a:t>
          </a:r>
        </a:p>
        <a:p>
          <a:pPr marL="228600" lvl="1" indent="-228600" algn="l" defTabSz="889000">
            <a:lnSpc>
              <a:spcPct val="90000"/>
            </a:lnSpc>
            <a:spcBef>
              <a:spcPct val="0"/>
            </a:spcBef>
            <a:spcAft>
              <a:spcPct val="15000"/>
            </a:spcAft>
            <a:buNone/>
          </a:pPr>
          <a:r>
            <a:rPr lang="en-US" sz="2000" b="1" kern="1200" dirty="0">
              <a:solidFill>
                <a:schemeClr val="bg1"/>
              </a:solidFill>
            </a:rPr>
            <a:t>Self-Assessments due to State (will receive notice of due date)</a:t>
          </a:r>
        </a:p>
        <a:p>
          <a:pPr marL="228600" lvl="1" indent="-228600" algn="l" defTabSz="889000">
            <a:lnSpc>
              <a:spcPct val="90000"/>
            </a:lnSpc>
            <a:spcBef>
              <a:spcPct val="0"/>
            </a:spcBef>
            <a:spcAft>
              <a:spcPct val="15000"/>
            </a:spcAft>
            <a:buNone/>
          </a:pPr>
          <a:r>
            <a:rPr lang="en-US" sz="2000" b="1" kern="1200" dirty="0">
              <a:solidFill>
                <a:schemeClr val="bg1"/>
              </a:solidFill>
            </a:rPr>
            <a:t>Single County Audits begin</a:t>
          </a:r>
        </a:p>
        <a:p>
          <a:pPr marL="228600" lvl="1" indent="-228600" algn="l" defTabSz="889000">
            <a:lnSpc>
              <a:spcPct val="90000"/>
            </a:lnSpc>
            <a:spcBef>
              <a:spcPct val="0"/>
            </a:spcBef>
            <a:spcAft>
              <a:spcPct val="15000"/>
            </a:spcAft>
            <a:buNone/>
          </a:pPr>
          <a:r>
            <a:rPr lang="en-US" sz="2000" b="1" kern="1200" dirty="0">
              <a:solidFill>
                <a:schemeClr val="bg1"/>
              </a:solidFill>
            </a:rPr>
            <a:t>Combined Funding Authorizations released for Director signature</a:t>
          </a:r>
        </a:p>
      </dsp:txBody>
      <dsp:txXfrm rot="-5400000">
        <a:off x="943110" y="2433743"/>
        <a:ext cx="8667873" cy="1432167"/>
      </dsp:txXfrm>
    </dsp:sp>
    <dsp:sp modelId="{81A84591-020D-461A-83A1-5CDABCA3A4E9}">
      <dsp:nvSpPr>
        <dsp:cNvPr id="0" name=""/>
        <dsp:cNvSpPr/>
      </dsp:nvSpPr>
      <dsp:spPr>
        <a:xfrm rot="5400000">
          <a:off x="-202095" y="4612448"/>
          <a:ext cx="1347300" cy="943110"/>
        </a:xfrm>
        <a:prstGeom prst="chevron">
          <a:avLst/>
        </a:prstGeom>
        <a:solidFill>
          <a:srgbClr val="FCAF2D"/>
        </a:solidFill>
        <a:ln w="12700" cap="flat" cmpd="sng" algn="ctr">
          <a:solidFill>
            <a:srgbClr val="01AFC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endParaRPr lang="en-US" sz="1800" b="1" kern="1200" dirty="0">
            <a:solidFill>
              <a:srgbClr val="023F5C"/>
            </a:solidFill>
          </a:endParaRPr>
        </a:p>
        <a:p>
          <a:pPr marL="0" lvl="0" indent="0" algn="ctr" defTabSz="800100">
            <a:lnSpc>
              <a:spcPct val="100000"/>
            </a:lnSpc>
            <a:spcBef>
              <a:spcPct val="0"/>
            </a:spcBef>
            <a:spcAft>
              <a:spcPts val="0"/>
            </a:spcAft>
            <a:buNone/>
          </a:pPr>
          <a:r>
            <a:rPr lang="en-US" sz="1800" b="1" kern="1200" dirty="0">
              <a:solidFill>
                <a:srgbClr val="023F5C"/>
              </a:solidFill>
            </a:rPr>
            <a:t>Apr – </a:t>
          </a:r>
        </a:p>
        <a:p>
          <a:pPr marL="0" lvl="0" indent="0" algn="ctr" defTabSz="800100">
            <a:lnSpc>
              <a:spcPct val="100000"/>
            </a:lnSpc>
            <a:spcBef>
              <a:spcPct val="0"/>
            </a:spcBef>
            <a:spcAft>
              <a:spcPts val="0"/>
            </a:spcAft>
            <a:buNone/>
          </a:pPr>
          <a:r>
            <a:rPr lang="en-US" sz="1800" b="1" kern="1200" dirty="0">
              <a:solidFill>
                <a:srgbClr val="023F5C"/>
              </a:solidFill>
            </a:rPr>
            <a:t>Jun</a:t>
          </a:r>
        </a:p>
      </dsp:txBody>
      <dsp:txXfrm rot="-5400000">
        <a:off x="0" y="4881908"/>
        <a:ext cx="943110" cy="404190"/>
      </dsp:txXfrm>
    </dsp:sp>
    <dsp:sp modelId="{1A272372-F550-4C16-BAF1-F54982B935C6}">
      <dsp:nvSpPr>
        <dsp:cNvPr id="0" name=""/>
        <dsp:cNvSpPr/>
      </dsp:nvSpPr>
      <dsp:spPr>
        <a:xfrm rot="5400000">
          <a:off x="4398118" y="675846"/>
          <a:ext cx="1835334" cy="8745350"/>
        </a:xfrm>
        <a:prstGeom prst="round2SameRect">
          <a:avLst/>
        </a:prstGeom>
        <a:solidFill>
          <a:srgbClr val="01AFCD">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dirty="0">
              <a:solidFill>
                <a:schemeClr val="bg1"/>
              </a:solidFill>
            </a:rPr>
            <a:t>April 15</a:t>
          </a:r>
          <a:r>
            <a:rPr lang="en-US" sz="2000" b="1" kern="1200" baseline="30000" dirty="0">
              <a:solidFill>
                <a:schemeClr val="bg1"/>
              </a:solidFill>
            </a:rPr>
            <a:t>th</a:t>
          </a:r>
          <a:r>
            <a:rPr lang="en-US" sz="2000" b="1" kern="1200" dirty="0">
              <a:solidFill>
                <a:schemeClr val="bg1"/>
              </a:solidFill>
            </a:rPr>
            <a:t> – Indirect Cost Plans due to Controller’s Office</a:t>
          </a:r>
        </a:p>
        <a:p>
          <a:pPr marL="228600" lvl="1" indent="-228600" algn="l" defTabSz="889000">
            <a:lnSpc>
              <a:spcPct val="90000"/>
            </a:lnSpc>
            <a:spcBef>
              <a:spcPct val="0"/>
            </a:spcBef>
            <a:spcAft>
              <a:spcPct val="15000"/>
            </a:spcAft>
            <a:buNone/>
          </a:pPr>
          <a:r>
            <a:rPr lang="en-US" sz="2000" b="1" kern="1200" dirty="0">
              <a:solidFill>
                <a:schemeClr val="bg1"/>
              </a:solidFill>
            </a:rPr>
            <a:t>Child Welfare Funding Surveys due</a:t>
          </a:r>
        </a:p>
        <a:p>
          <a:pPr marL="228600" lvl="1" indent="-228600" algn="l" defTabSz="889000">
            <a:lnSpc>
              <a:spcPct val="90000"/>
            </a:lnSpc>
            <a:spcBef>
              <a:spcPct val="0"/>
            </a:spcBef>
            <a:spcAft>
              <a:spcPct val="15000"/>
            </a:spcAft>
            <a:buNone/>
          </a:pPr>
          <a:r>
            <a:rPr lang="en-US" sz="2000" b="1" kern="1200" dirty="0">
              <a:solidFill>
                <a:schemeClr val="bg1"/>
              </a:solidFill>
            </a:rPr>
            <a:t>Submit year-end reclass letters to Controller’s Office</a:t>
          </a:r>
        </a:p>
        <a:p>
          <a:pPr marL="228600" lvl="1" indent="-228600" algn="l" defTabSz="889000">
            <a:lnSpc>
              <a:spcPct val="90000"/>
            </a:lnSpc>
            <a:spcBef>
              <a:spcPct val="0"/>
            </a:spcBef>
            <a:spcAft>
              <a:spcPct val="15000"/>
            </a:spcAft>
            <a:buNone/>
          </a:pPr>
          <a:r>
            <a:rPr lang="en-US" sz="2000" b="1" kern="1200" dirty="0">
              <a:solidFill>
                <a:schemeClr val="bg1"/>
              </a:solidFill>
            </a:rPr>
            <a:t>Ensure Energy expenditures balance in NC Fast, general ledger, &amp; 411</a:t>
          </a:r>
        </a:p>
        <a:p>
          <a:pPr marL="228600" lvl="1" indent="-228600" algn="l" defTabSz="889000">
            <a:lnSpc>
              <a:spcPct val="90000"/>
            </a:lnSpc>
            <a:spcBef>
              <a:spcPct val="0"/>
            </a:spcBef>
            <a:spcAft>
              <a:spcPct val="15000"/>
            </a:spcAft>
            <a:buNone/>
          </a:pPr>
          <a:r>
            <a:rPr lang="en-US" sz="2000" b="1" kern="1200" dirty="0">
              <a:solidFill>
                <a:schemeClr val="bg1"/>
              </a:solidFill>
            </a:rPr>
            <a:t>May 31</a:t>
          </a:r>
          <a:r>
            <a:rPr lang="en-US" sz="2000" b="1" kern="1200" baseline="30000" dirty="0">
              <a:solidFill>
                <a:schemeClr val="bg1"/>
              </a:solidFill>
            </a:rPr>
            <a:t>st</a:t>
          </a:r>
          <a:r>
            <a:rPr lang="en-US" sz="2000" b="1" kern="1200" dirty="0">
              <a:solidFill>
                <a:schemeClr val="bg1"/>
              </a:solidFill>
            </a:rPr>
            <a:t> – Expenses must be on general ledger for June 1571 Year-end</a:t>
          </a:r>
        </a:p>
        <a:p>
          <a:pPr marL="228600" lvl="1" indent="-228600" algn="l" defTabSz="889000">
            <a:lnSpc>
              <a:spcPct val="90000"/>
            </a:lnSpc>
            <a:spcBef>
              <a:spcPct val="0"/>
            </a:spcBef>
            <a:spcAft>
              <a:spcPct val="15000"/>
            </a:spcAft>
            <a:buNone/>
          </a:pPr>
          <a:r>
            <a:rPr lang="en-US" sz="2000" b="1" kern="1200" dirty="0">
              <a:solidFill>
                <a:schemeClr val="bg1"/>
              </a:solidFill>
            </a:rPr>
            <a:t>June – Submit ADPs for upcoming fiscal year</a:t>
          </a:r>
        </a:p>
      </dsp:txBody>
      <dsp:txXfrm rot="-5400000">
        <a:off x="943110" y="4220448"/>
        <a:ext cx="8655756" cy="16561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8975D8D-B579-477D-B358-4329306C9514}" type="datetimeFigureOut">
              <a:rPr lang="en-US" smtClean="0"/>
              <a:t>4/19/2021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89DB146-CBD7-4B41-8AA5-6447D70D8890}" type="slidenum">
              <a:rPr lang="en-US" smtClean="0"/>
              <a:t>‹#›</a:t>
            </a:fld>
            <a:endParaRPr lang="en-US" dirty="0"/>
          </a:p>
        </p:txBody>
      </p:sp>
    </p:spTree>
    <p:extLst>
      <p:ext uri="{BB962C8B-B14F-4D97-AF65-F5344CB8AC3E}">
        <p14:creationId xmlns:p14="http://schemas.microsoft.com/office/powerpoint/2010/main" val="172829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a:t>
            </a:fld>
            <a:endParaRPr lang="en-US" dirty="0"/>
          </a:p>
        </p:txBody>
      </p:sp>
    </p:spTree>
    <p:extLst>
      <p:ext uri="{BB962C8B-B14F-4D97-AF65-F5344CB8AC3E}">
        <p14:creationId xmlns:p14="http://schemas.microsoft.com/office/powerpoint/2010/main" val="338923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3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6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12</a:t>
            </a:fld>
            <a:endParaRPr lang="en-US" dirty="0"/>
          </a:p>
        </p:txBody>
      </p:sp>
    </p:spTree>
    <p:extLst>
      <p:ext uri="{BB962C8B-B14F-4D97-AF65-F5344CB8AC3E}">
        <p14:creationId xmlns:p14="http://schemas.microsoft.com/office/powerpoint/2010/main" val="112478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13</a:t>
            </a:fld>
            <a:endParaRPr lang="en-US" dirty="0"/>
          </a:p>
        </p:txBody>
      </p:sp>
    </p:spTree>
    <p:extLst>
      <p:ext uri="{BB962C8B-B14F-4D97-AF65-F5344CB8AC3E}">
        <p14:creationId xmlns:p14="http://schemas.microsoft.com/office/powerpoint/2010/main" val="238707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14</a:t>
            </a:fld>
            <a:endParaRPr lang="en-US" dirty="0"/>
          </a:p>
        </p:txBody>
      </p:sp>
    </p:spTree>
    <p:extLst>
      <p:ext uri="{BB962C8B-B14F-4D97-AF65-F5344CB8AC3E}">
        <p14:creationId xmlns:p14="http://schemas.microsoft.com/office/powerpoint/2010/main" val="139945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15</a:t>
            </a:fld>
            <a:endParaRPr lang="en-US" dirty="0"/>
          </a:p>
        </p:txBody>
      </p:sp>
    </p:spTree>
    <p:extLst>
      <p:ext uri="{BB962C8B-B14F-4D97-AF65-F5344CB8AC3E}">
        <p14:creationId xmlns:p14="http://schemas.microsoft.com/office/powerpoint/2010/main" val="30283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16</a:t>
            </a:fld>
            <a:endParaRPr lang="en-US" dirty="0"/>
          </a:p>
        </p:txBody>
      </p:sp>
    </p:spTree>
    <p:extLst>
      <p:ext uri="{BB962C8B-B14F-4D97-AF65-F5344CB8AC3E}">
        <p14:creationId xmlns:p14="http://schemas.microsoft.com/office/powerpoint/2010/main" val="106419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17</a:t>
            </a:fld>
            <a:endParaRPr lang="en-US" dirty="0"/>
          </a:p>
        </p:txBody>
      </p:sp>
    </p:spTree>
    <p:extLst>
      <p:ext uri="{BB962C8B-B14F-4D97-AF65-F5344CB8AC3E}">
        <p14:creationId xmlns:p14="http://schemas.microsoft.com/office/powerpoint/2010/main" val="3829063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18</a:t>
            </a:fld>
            <a:endParaRPr lang="en-US" dirty="0"/>
          </a:p>
        </p:txBody>
      </p:sp>
    </p:spTree>
    <p:extLst>
      <p:ext uri="{BB962C8B-B14F-4D97-AF65-F5344CB8AC3E}">
        <p14:creationId xmlns:p14="http://schemas.microsoft.com/office/powerpoint/2010/main" val="227425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19</a:t>
            </a:fld>
            <a:endParaRPr lang="en-US" dirty="0"/>
          </a:p>
        </p:txBody>
      </p:sp>
    </p:spTree>
    <p:extLst>
      <p:ext uri="{BB962C8B-B14F-4D97-AF65-F5344CB8AC3E}">
        <p14:creationId xmlns:p14="http://schemas.microsoft.com/office/powerpoint/2010/main" val="358917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a:t>
            </a:fld>
            <a:endParaRPr lang="en-US" dirty="0"/>
          </a:p>
        </p:txBody>
      </p:sp>
    </p:spTree>
    <p:extLst>
      <p:ext uri="{BB962C8B-B14F-4D97-AF65-F5344CB8AC3E}">
        <p14:creationId xmlns:p14="http://schemas.microsoft.com/office/powerpoint/2010/main" val="3846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20</a:t>
            </a:fld>
            <a:endParaRPr lang="en-US" dirty="0"/>
          </a:p>
        </p:txBody>
      </p:sp>
    </p:spTree>
    <p:extLst>
      <p:ext uri="{BB962C8B-B14F-4D97-AF65-F5344CB8AC3E}">
        <p14:creationId xmlns:p14="http://schemas.microsoft.com/office/powerpoint/2010/main" val="198920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21</a:t>
            </a:fld>
            <a:endParaRPr lang="en-US" dirty="0"/>
          </a:p>
        </p:txBody>
      </p:sp>
    </p:spTree>
    <p:extLst>
      <p:ext uri="{BB962C8B-B14F-4D97-AF65-F5344CB8AC3E}">
        <p14:creationId xmlns:p14="http://schemas.microsoft.com/office/powerpoint/2010/main" val="1335448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22</a:t>
            </a:fld>
            <a:endParaRPr lang="en-US" dirty="0"/>
          </a:p>
        </p:txBody>
      </p:sp>
    </p:spTree>
    <p:extLst>
      <p:ext uri="{BB962C8B-B14F-4D97-AF65-F5344CB8AC3E}">
        <p14:creationId xmlns:p14="http://schemas.microsoft.com/office/powerpoint/2010/main" val="27093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23</a:t>
            </a:fld>
            <a:endParaRPr lang="en-US" dirty="0"/>
          </a:p>
        </p:txBody>
      </p:sp>
    </p:spTree>
    <p:extLst>
      <p:ext uri="{BB962C8B-B14F-4D97-AF65-F5344CB8AC3E}">
        <p14:creationId xmlns:p14="http://schemas.microsoft.com/office/powerpoint/2010/main" val="494992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24</a:t>
            </a:fld>
            <a:endParaRPr lang="en-US" dirty="0"/>
          </a:p>
        </p:txBody>
      </p:sp>
    </p:spTree>
    <p:extLst>
      <p:ext uri="{BB962C8B-B14F-4D97-AF65-F5344CB8AC3E}">
        <p14:creationId xmlns:p14="http://schemas.microsoft.com/office/powerpoint/2010/main" val="154246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25</a:t>
            </a:fld>
            <a:endParaRPr lang="en-US" dirty="0"/>
          </a:p>
        </p:txBody>
      </p:sp>
    </p:spTree>
    <p:extLst>
      <p:ext uri="{BB962C8B-B14F-4D97-AF65-F5344CB8AC3E}">
        <p14:creationId xmlns:p14="http://schemas.microsoft.com/office/powerpoint/2010/main" val="893876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CAF2D"/>
              </a:buClr>
            </a:pPr>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26</a:t>
            </a:fld>
            <a:endParaRPr lang="en-US" dirty="0"/>
          </a:p>
        </p:txBody>
      </p:sp>
    </p:spTree>
    <p:extLst>
      <p:ext uri="{BB962C8B-B14F-4D97-AF65-F5344CB8AC3E}">
        <p14:creationId xmlns:p14="http://schemas.microsoft.com/office/powerpoint/2010/main" val="121260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27</a:t>
            </a:fld>
            <a:endParaRPr lang="en-US" dirty="0"/>
          </a:p>
        </p:txBody>
      </p:sp>
    </p:spTree>
    <p:extLst>
      <p:ext uri="{BB962C8B-B14F-4D97-AF65-F5344CB8AC3E}">
        <p14:creationId xmlns:p14="http://schemas.microsoft.com/office/powerpoint/2010/main" val="1543131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28</a:t>
            </a:fld>
            <a:endParaRPr lang="en-US" dirty="0"/>
          </a:p>
        </p:txBody>
      </p:sp>
    </p:spTree>
    <p:extLst>
      <p:ext uri="{BB962C8B-B14F-4D97-AF65-F5344CB8AC3E}">
        <p14:creationId xmlns:p14="http://schemas.microsoft.com/office/powerpoint/2010/main" val="393232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DB146-CBD7-4B41-8AA5-6447D70D889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01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a:t>
            </a:fld>
            <a:endParaRPr lang="en-US" dirty="0"/>
          </a:p>
        </p:txBody>
      </p:sp>
    </p:spTree>
    <p:extLst>
      <p:ext uri="{BB962C8B-B14F-4D97-AF65-F5344CB8AC3E}">
        <p14:creationId xmlns:p14="http://schemas.microsoft.com/office/powerpoint/2010/main" val="157345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30</a:t>
            </a:fld>
            <a:endParaRPr lang="en-US" dirty="0"/>
          </a:p>
        </p:txBody>
      </p:sp>
    </p:spTree>
    <p:extLst>
      <p:ext uri="{BB962C8B-B14F-4D97-AF65-F5344CB8AC3E}">
        <p14:creationId xmlns:p14="http://schemas.microsoft.com/office/powerpoint/2010/main" val="3807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31</a:t>
            </a:fld>
            <a:endParaRPr lang="en-US" dirty="0"/>
          </a:p>
        </p:txBody>
      </p:sp>
    </p:spTree>
    <p:extLst>
      <p:ext uri="{BB962C8B-B14F-4D97-AF65-F5344CB8AC3E}">
        <p14:creationId xmlns:p14="http://schemas.microsoft.com/office/powerpoint/2010/main" val="82279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32</a:t>
            </a:fld>
            <a:endParaRPr lang="en-US" dirty="0"/>
          </a:p>
        </p:txBody>
      </p:sp>
    </p:spTree>
    <p:extLst>
      <p:ext uri="{BB962C8B-B14F-4D97-AF65-F5344CB8AC3E}">
        <p14:creationId xmlns:p14="http://schemas.microsoft.com/office/powerpoint/2010/main" val="3695615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33</a:t>
            </a:fld>
            <a:endParaRPr lang="en-US" dirty="0"/>
          </a:p>
        </p:txBody>
      </p:sp>
    </p:spTree>
    <p:extLst>
      <p:ext uri="{BB962C8B-B14F-4D97-AF65-F5344CB8AC3E}">
        <p14:creationId xmlns:p14="http://schemas.microsoft.com/office/powerpoint/2010/main" val="2367456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34</a:t>
            </a:fld>
            <a:endParaRPr lang="en-US" dirty="0"/>
          </a:p>
        </p:txBody>
      </p:sp>
    </p:spTree>
    <p:extLst>
      <p:ext uri="{BB962C8B-B14F-4D97-AF65-F5344CB8AC3E}">
        <p14:creationId xmlns:p14="http://schemas.microsoft.com/office/powerpoint/2010/main" val="3765798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35</a:t>
            </a:fld>
            <a:endParaRPr lang="en-US" dirty="0"/>
          </a:p>
        </p:txBody>
      </p:sp>
    </p:spTree>
    <p:extLst>
      <p:ext uri="{BB962C8B-B14F-4D97-AF65-F5344CB8AC3E}">
        <p14:creationId xmlns:p14="http://schemas.microsoft.com/office/powerpoint/2010/main" val="2158234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36</a:t>
            </a:fld>
            <a:endParaRPr lang="en-US" dirty="0"/>
          </a:p>
        </p:txBody>
      </p:sp>
    </p:spTree>
    <p:extLst>
      <p:ext uri="{BB962C8B-B14F-4D97-AF65-F5344CB8AC3E}">
        <p14:creationId xmlns:p14="http://schemas.microsoft.com/office/powerpoint/2010/main" val="2627954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37</a:t>
            </a:fld>
            <a:endParaRPr lang="en-US" dirty="0"/>
          </a:p>
        </p:txBody>
      </p:sp>
    </p:spTree>
    <p:extLst>
      <p:ext uri="{BB962C8B-B14F-4D97-AF65-F5344CB8AC3E}">
        <p14:creationId xmlns:p14="http://schemas.microsoft.com/office/powerpoint/2010/main" val="1468543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38</a:t>
            </a:fld>
            <a:endParaRPr lang="en-US" dirty="0"/>
          </a:p>
        </p:txBody>
      </p:sp>
    </p:spTree>
    <p:extLst>
      <p:ext uri="{BB962C8B-B14F-4D97-AF65-F5344CB8AC3E}">
        <p14:creationId xmlns:p14="http://schemas.microsoft.com/office/powerpoint/2010/main" val="4233227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39</a:t>
            </a:fld>
            <a:endParaRPr lang="en-US" dirty="0"/>
          </a:p>
        </p:txBody>
      </p:sp>
    </p:spTree>
    <p:extLst>
      <p:ext uri="{BB962C8B-B14F-4D97-AF65-F5344CB8AC3E}">
        <p14:creationId xmlns:p14="http://schemas.microsoft.com/office/powerpoint/2010/main" val="359309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a:t>
            </a:fld>
            <a:endParaRPr lang="en-US" dirty="0"/>
          </a:p>
        </p:txBody>
      </p:sp>
    </p:spTree>
    <p:extLst>
      <p:ext uri="{BB962C8B-B14F-4D97-AF65-F5344CB8AC3E}">
        <p14:creationId xmlns:p14="http://schemas.microsoft.com/office/powerpoint/2010/main" val="187540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40</a:t>
            </a:fld>
            <a:endParaRPr lang="en-US" dirty="0"/>
          </a:p>
        </p:txBody>
      </p:sp>
    </p:spTree>
    <p:extLst>
      <p:ext uri="{BB962C8B-B14F-4D97-AF65-F5344CB8AC3E}">
        <p14:creationId xmlns:p14="http://schemas.microsoft.com/office/powerpoint/2010/main" val="4011604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41</a:t>
            </a:fld>
            <a:endParaRPr lang="en-US" dirty="0"/>
          </a:p>
        </p:txBody>
      </p:sp>
    </p:spTree>
    <p:extLst>
      <p:ext uri="{BB962C8B-B14F-4D97-AF65-F5344CB8AC3E}">
        <p14:creationId xmlns:p14="http://schemas.microsoft.com/office/powerpoint/2010/main" val="3368238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42</a:t>
            </a:fld>
            <a:endParaRPr lang="en-US" dirty="0"/>
          </a:p>
        </p:txBody>
      </p:sp>
    </p:spTree>
    <p:extLst>
      <p:ext uri="{BB962C8B-B14F-4D97-AF65-F5344CB8AC3E}">
        <p14:creationId xmlns:p14="http://schemas.microsoft.com/office/powerpoint/2010/main" val="2630037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43</a:t>
            </a:fld>
            <a:endParaRPr lang="en-US" dirty="0"/>
          </a:p>
        </p:txBody>
      </p:sp>
    </p:spTree>
    <p:extLst>
      <p:ext uri="{BB962C8B-B14F-4D97-AF65-F5344CB8AC3E}">
        <p14:creationId xmlns:p14="http://schemas.microsoft.com/office/powerpoint/2010/main" val="3514137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44</a:t>
            </a:fld>
            <a:endParaRPr lang="en-US" dirty="0"/>
          </a:p>
        </p:txBody>
      </p:sp>
    </p:spTree>
    <p:extLst>
      <p:ext uri="{BB962C8B-B14F-4D97-AF65-F5344CB8AC3E}">
        <p14:creationId xmlns:p14="http://schemas.microsoft.com/office/powerpoint/2010/main" val="1262845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45</a:t>
            </a:fld>
            <a:endParaRPr lang="en-US" dirty="0"/>
          </a:p>
        </p:txBody>
      </p:sp>
    </p:spTree>
    <p:extLst>
      <p:ext uri="{BB962C8B-B14F-4D97-AF65-F5344CB8AC3E}">
        <p14:creationId xmlns:p14="http://schemas.microsoft.com/office/powerpoint/2010/main" val="2655558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46</a:t>
            </a:fld>
            <a:endParaRPr lang="en-US" dirty="0"/>
          </a:p>
        </p:txBody>
      </p:sp>
    </p:spTree>
    <p:extLst>
      <p:ext uri="{BB962C8B-B14F-4D97-AF65-F5344CB8AC3E}">
        <p14:creationId xmlns:p14="http://schemas.microsoft.com/office/powerpoint/2010/main" val="1636962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47</a:t>
            </a:fld>
            <a:endParaRPr lang="en-US" dirty="0"/>
          </a:p>
        </p:txBody>
      </p:sp>
    </p:spTree>
    <p:extLst>
      <p:ext uri="{BB962C8B-B14F-4D97-AF65-F5344CB8AC3E}">
        <p14:creationId xmlns:p14="http://schemas.microsoft.com/office/powerpoint/2010/main" val="2057381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48</a:t>
            </a:fld>
            <a:endParaRPr lang="en-US" dirty="0"/>
          </a:p>
        </p:txBody>
      </p:sp>
    </p:spTree>
    <p:extLst>
      <p:ext uri="{BB962C8B-B14F-4D97-AF65-F5344CB8AC3E}">
        <p14:creationId xmlns:p14="http://schemas.microsoft.com/office/powerpoint/2010/main" val="1441492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49</a:t>
            </a:fld>
            <a:endParaRPr lang="en-US" dirty="0"/>
          </a:p>
        </p:txBody>
      </p:sp>
    </p:spTree>
    <p:extLst>
      <p:ext uri="{BB962C8B-B14F-4D97-AF65-F5344CB8AC3E}">
        <p14:creationId xmlns:p14="http://schemas.microsoft.com/office/powerpoint/2010/main" val="402284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a:t>
            </a:fld>
            <a:endParaRPr lang="en-US" dirty="0"/>
          </a:p>
        </p:txBody>
      </p:sp>
    </p:spTree>
    <p:extLst>
      <p:ext uri="{BB962C8B-B14F-4D97-AF65-F5344CB8AC3E}">
        <p14:creationId xmlns:p14="http://schemas.microsoft.com/office/powerpoint/2010/main" val="1276059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50</a:t>
            </a:fld>
            <a:endParaRPr lang="en-US" dirty="0"/>
          </a:p>
        </p:txBody>
      </p:sp>
    </p:spTree>
    <p:extLst>
      <p:ext uri="{BB962C8B-B14F-4D97-AF65-F5344CB8AC3E}">
        <p14:creationId xmlns:p14="http://schemas.microsoft.com/office/powerpoint/2010/main" val="2569368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51</a:t>
            </a:fld>
            <a:endParaRPr lang="en-US" dirty="0"/>
          </a:p>
        </p:txBody>
      </p:sp>
    </p:spTree>
    <p:extLst>
      <p:ext uri="{BB962C8B-B14F-4D97-AF65-F5344CB8AC3E}">
        <p14:creationId xmlns:p14="http://schemas.microsoft.com/office/powerpoint/2010/main" val="298103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52</a:t>
            </a:fld>
            <a:endParaRPr lang="en-US" dirty="0"/>
          </a:p>
        </p:txBody>
      </p:sp>
    </p:spTree>
    <p:extLst>
      <p:ext uri="{BB962C8B-B14F-4D97-AF65-F5344CB8AC3E}">
        <p14:creationId xmlns:p14="http://schemas.microsoft.com/office/powerpoint/2010/main" val="3468470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53</a:t>
            </a:fld>
            <a:endParaRPr lang="en-US" dirty="0"/>
          </a:p>
        </p:txBody>
      </p:sp>
    </p:spTree>
    <p:extLst>
      <p:ext uri="{BB962C8B-B14F-4D97-AF65-F5344CB8AC3E}">
        <p14:creationId xmlns:p14="http://schemas.microsoft.com/office/powerpoint/2010/main" val="2298089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54</a:t>
            </a:fld>
            <a:endParaRPr lang="en-US" dirty="0"/>
          </a:p>
        </p:txBody>
      </p:sp>
    </p:spTree>
    <p:extLst>
      <p:ext uri="{BB962C8B-B14F-4D97-AF65-F5344CB8AC3E}">
        <p14:creationId xmlns:p14="http://schemas.microsoft.com/office/powerpoint/2010/main" val="1542113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55</a:t>
            </a:fld>
            <a:endParaRPr lang="en-US" dirty="0"/>
          </a:p>
        </p:txBody>
      </p:sp>
    </p:spTree>
    <p:extLst>
      <p:ext uri="{BB962C8B-B14F-4D97-AF65-F5344CB8AC3E}">
        <p14:creationId xmlns:p14="http://schemas.microsoft.com/office/powerpoint/2010/main" val="1746099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56</a:t>
            </a:fld>
            <a:endParaRPr lang="en-US" dirty="0"/>
          </a:p>
        </p:txBody>
      </p:sp>
    </p:spTree>
    <p:extLst>
      <p:ext uri="{BB962C8B-B14F-4D97-AF65-F5344CB8AC3E}">
        <p14:creationId xmlns:p14="http://schemas.microsoft.com/office/powerpoint/2010/main" val="769141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57</a:t>
            </a:fld>
            <a:endParaRPr lang="en-US" dirty="0"/>
          </a:p>
        </p:txBody>
      </p:sp>
    </p:spTree>
    <p:extLst>
      <p:ext uri="{BB962C8B-B14F-4D97-AF65-F5344CB8AC3E}">
        <p14:creationId xmlns:p14="http://schemas.microsoft.com/office/powerpoint/2010/main" val="466198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58</a:t>
            </a:fld>
            <a:endParaRPr lang="en-US" dirty="0"/>
          </a:p>
        </p:txBody>
      </p:sp>
    </p:spTree>
    <p:extLst>
      <p:ext uri="{BB962C8B-B14F-4D97-AF65-F5344CB8AC3E}">
        <p14:creationId xmlns:p14="http://schemas.microsoft.com/office/powerpoint/2010/main" val="657793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59</a:t>
            </a:fld>
            <a:endParaRPr lang="en-US" dirty="0"/>
          </a:p>
        </p:txBody>
      </p:sp>
    </p:spTree>
    <p:extLst>
      <p:ext uri="{BB962C8B-B14F-4D97-AF65-F5344CB8AC3E}">
        <p14:creationId xmlns:p14="http://schemas.microsoft.com/office/powerpoint/2010/main" val="305344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a:t>
            </a:fld>
            <a:endParaRPr lang="en-US" dirty="0"/>
          </a:p>
        </p:txBody>
      </p:sp>
    </p:spTree>
    <p:extLst>
      <p:ext uri="{BB962C8B-B14F-4D97-AF65-F5344CB8AC3E}">
        <p14:creationId xmlns:p14="http://schemas.microsoft.com/office/powerpoint/2010/main" val="2718536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60</a:t>
            </a:fld>
            <a:endParaRPr lang="en-US" dirty="0"/>
          </a:p>
        </p:txBody>
      </p:sp>
    </p:spTree>
    <p:extLst>
      <p:ext uri="{BB962C8B-B14F-4D97-AF65-F5344CB8AC3E}">
        <p14:creationId xmlns:p14="http://schemas.microsoft.com/office/powerpoint/2010/main" val="1447538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61</a:t>
            </a:fld>
            <a:endParaRPr lang="en-US" dirty="0"/>
          </a:p>
        </p:txBody>
      </p:sp>
    </p:spTree>
    <p:extLst>
      <p:ext uri="{BB962C8B-B14F-4D97-AF65-F5344CB8AC3E}">
        <p14:creationId xmlns:p14="http://schemas.microsoft.com/office/powerpoint/2010/main" val="28771999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62</a:t>
            </a:fld>
            <a:endParaRPr lang="en-US" dirty="0"/>
          </a:p>
        </p:txBody>
      </p:sp>
    </p:spTree>
    <p:extLst>
      <p:ext uri="{BB962C8B-B14F-4D97-AF65-F5344CB8AC3E}">
        <p14:creationId xmlns:p14="http://schemas.microsoft.com/office/powerpoint/2010/main" val="2049452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63</a:t>
            </a:fld>
            <a:endParaRPr lang="en-US" dirty="0"/>
          </a:p>
        </p:txBody>
      </p:sp>
    </p:spTree>
    <p:extLst>
      <p:ext uri="{BB962C8B-B14F-4D97-AF65-F5344CB8AC3E}">
        <p14:creationId xmlns:p14="http://schemas.microsoft.com/office/powerpoint/2010/main" val="9445890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64</a:t>
            </a:fld>
            <a:endParaRPr lang="en-US" dirty="0"/>
          </a:p>
        </p:txBody>
      </p:sp>
    </p:spTree>
    <p:extLst>
      <p:ext uri="{BB962C8B-B14F-4D97-AF65-F5344CB8AC3E}">
        <p14:creationId xmlns:p14="http://schemas.microsoft.com/office/powerpoint/2010/main" val="2935446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65</a:t>
            </a:fld>
            <a:endParaRPr lang="en-US" dirty="0"/>
          </a:p>
        </p:txBody>
      </p:sp>
    </p:spTree>
    <p:extLst>
      <p:ext uri="{BB962C8B-B14F-4D97-AF65-F5344CB8AC3E}">
        <p14:creationId xmlns:p14="http://schemas.microsoft.com/office/powerpoint/2010/main" val="1403961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66</a:t>
            </a:fld>
            <a:endParaRPr lang="en-US" dirty="0"/>
          </a:p>
        </p:txBody>
      </p:sp>
    </p:spTree>
    <p:extLst>
      <p:ext uri="{BB962C8B-B14F-4D97-AF65-F5344CB8AC3E}">
        <p14:creationId xmlns:p14="http://schemas.microsoft.com/office/powerpoint/2010/main" val="2466834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67</a:t>
            </a:fld>
            <a:endParaRPr lang="en-US" dirty="0"/>
          </a:p>
        </p:txBody>
      </p:sp>
    </p:spTree>
    <p:extLst>
      <p:ext uri="{BB962C8B-B14F-4D97-AF65-F5344CB8AC3E}">
        <p14:creationId xmlns:p14="http://schemas.microsoft.com/office/powerpoint/2010/main" val="1279183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68</a:t>
            </a:fld>
            <a:endParaRPr lang="en-US" dirty="0"/>
          </a:p>
        </p:txBody>
      </p:sp>
    </p:spTree>
    <p:extLst>
      <p:ext uri="{BB962C8B-B14F-4D97-AF65-F5344CB8AC3E}">
        <p14:creationId xmlns:p14="http://schemas.microsoft.com/office/powerpoint/2010/main" val="191568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7</a:t>
            </a:fld>
            <a:endParaRPr lang="en-US" dirty="0"/>
          </a:p>
        </p:txBody>
      </p:sp>
    </p:spTree>
    <p:extLst>
      <p:ext uri="{BB962C8B-B14F-4D97-AF65-F5344CB8AC3E}">
        <p14:creationId xmlns:p14="http://schemas.microsoft.com/office/powerpoint/2010/main" val="18630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8</a:t>
            </a:fld>
            <a:endParaRPr lang="en-US" dirty="0"/>
          </a:p>
        </p:txBody>
      </p:sp>
    </p:spTree>
    <p:extLst>
      <p:ext uri="{BB962C8B-B14F-4D97-AF65-F5344CB8AC3E}">
        <p14:creationId xmlns:p14="http://schemas.microsoft.com/office/powerpoint/2010/main" val="90658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9</a:t>
            </a:fld>
            <a:endParaRPr lang="en-US" dirty="0"/>
          </a:p>
        </p:txBody>
      </p:sp>
    </p:spTree>
    <p:extLst>
      <p:ext uri="{BB962C8B-B14F-4D97-AF65-F5344CB8AC3E}">
        <p14:creationId xmlns:p14="http://schemas.microsoft.com/office/powerpoint/2010/main" val="222406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D6F3-1E43-43D4-85E2-86AEBCB2D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8DA201-C2C7-451C-B133-79F8AE7D9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AA1A2C-557C-4718-B0BA-45BC8F1B903A}"/>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B8A2F1F9-9AA6-4D89-A62E-BF2C6FF247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6D1E5-32EF-4F53-AB2D-01270479B437}"/>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4202360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7BD4-54CF-47AC-A435-010EEE4F6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693B6-87B8-4B24-A211-EA50CE52D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829FC-049E-45AD-B786-3A185B9A6B5C}"/>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260369F1-FFBC-4A44-9759-071265E54A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33A339-663E-406F-A32F-27D87BA2594F}"/>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174297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D972-850E-46BC-A847-659BB54C6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9C8B14-FAC3-4D58-9158-FEEA4B093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2DE4A-1865-43A4-A669-AE4F6BFBF709}"/>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C80E3DD9-CDEC-4CEB-BD30-00B5ADBEF8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971CC-F4C9-495D-8DED-E6644D708D71}"/>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361957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E7CE-E1A2-49D7-B68D-548C3FF42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8CB4C-FECF-4198-8A1F-A3A38B9439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704CD-F96E-4D7F-A6C3-91A0A59C99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D6F862-8292-4512-B5D7-8BD70E14C165}"/>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6" name="Footer Placeholder 5">
            <a:extLst>
              <a:ext uri="{FF2B5EF4-FFF2-40B4-BE49-F238E27FC236}">
                <a16:creationId xmlns:a16="http://schemas.microsoft.com/office/drawing/2014/main" id="{36AE129E-C31F-4939-9BEF-C024362B93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FCEFBC-A36D-40D5-B71F-98E50B495418}"/>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72714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5BC3-BF1A-4B33-96B4-80EE427879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3BFED1-411C-414B-92D7-612B6356B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6097E-D07F-4BEB-AE27-55A36A0B2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03DFCB-6A06-475E-A957-E33B6141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A32AE-3FE3-4AE8-A38E-E0889F5B5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B3AA9-9A78-4FA4-A34B-B00170429DCE}"/>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8" name="Footer Placeholder 7">
            <a:extLst>
              <a:ext uri="{FF2B5EF4-FFF2-40B4-BE49-F238E27FC236}">
                <a16:creationId xmlns:a16="http://schemas.microsoft.com/office/drawing/2014/main" id="{8C3FF6EB-D2B0-4FFC-8831-C55D0DA91D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D9CDEB-4E21-43D4-8AFE-72F868CD1B7B}"/>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18972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736D-1CC6-4F34-8C60-E3F299A4C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17BB04-C721-4F31-9C37-54483529A549}"/>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4" name="Footer Placeholder 3">
            <a:extLst>
              <a:ext uri="{FF2B5EF4-FFF2-40B4-BE49-F238E27FC236}">
                <a16:creationId xmlns:a16="http://schemas.microsoft.com/office/drawing/2014/main" id="{06CA33B3-B1FF-4D17-BF18-5AE5FAC1F1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1D7D0-8F91-4C91-824D-459C54D8890E}"/>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569393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F3A28-4B49-452E-9E07-E3DA80C88140}"/>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3" name="Footer Placeholder 2">
            <a:extLst>
              <a:ext uri="{FF2B5EF4-FFF2-40B4-BE49-F238E27FC236}">
                <a16:creationId xmlns:a16="http://schemas.microsoft.com/office/drawing/2014/main" id="{B819D31C-2A8C-4313-B989-BC06018246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038A8-90C3-4C9E-B3F8-4E74606DEDDB}"/>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88044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FB96-C1FC-41B7-8CCA-91935DE2F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90E0B-1AD0-460D-8520-FCE55B2DA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0934E-2AF4-46BD-9FD4-C85FE9F25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2E7BA-4C7F-4D15-85A5-D6F1D0F2608C}"/>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6" name="Footer Placeholder 5">
            <a:extLst>
              <a:ext uri="{FF2B5EF4-FFF2-40B4-BE49-F238E27FC236}">
                <a16:creationId xmlns:a16="http://schemas.microsoft.com/office/drawing/2014/main" id="{75A01225-ED6D-4CC5-B3B6-3077E6315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743FF1-AC7A-4598-8DDF-32A5FDAFB53D}"/>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160791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B9DF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CD18-DF94-40D4-9A00-0456E2668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9CD40-D5FA-47EB-9E25-10846FD0E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03BDA9-E401-4C09-87D2-C5C8F2555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8F58E-73F8-4F6B-A671-27DA7FC13F62}"/>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6" name="Footer Placeholder 5">
            <a:extLst>
              <a:ext uri="{FF2B5EF4-FFF2-40B4-BE49-F238E27FC236}">
                <a16:creationId xmlns:a16="http://schemas.microsoft.com/office/drawing/2014/main" id="{DE7AD653-A570-43C3-9F50-E0CBDC05B2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C15C1C-AE49-45F5-8647-D41348676873}"/>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22080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11E0-E0CE-47F4-A687-4E52FF6B92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E38B5-C33F-473B-80B5-480EE7EBA3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C9099-4EA6-4457-80F8-56EF1697A0DC}"/>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95C09F50-3DFB-4752-9148-1AD4CDE619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C22E2-776C-4EDF-828E-BA48AF016325}"/>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251287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7EE58-2EAE-48E3-AFDC-4876C7DB8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B2E99-E75A-4277-A74E-DED11E036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9F50F-F9A7-4A7C-BED8-402B0E3474F4}"/>
              </a:ext>
            </a:extLst>
          </p:cNvPr>
          <p:cNvSpPr>
            <a:spLocks noGrp="1"/>
          </p:cNvSpPr>
          <p:nvPr>
            <p:ph type="dt" sz="half" idx="10"/>
          </p:nvPr>
        </p:nvSpPr>
        <p:spPr/>
        <p:txBody>
          <a:body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B3F5B78D-9943-45F8-A76A-8529BAE2B8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84E09-C34C-4041-BE4C-90C57668E90F}"/>
              </a:ext>
            </a:extLst>
          </p:cNvPr>
          <p:cNvSpPr>
            <a:spLocks noGrp="1"/>
          </p:cNvSpPr>
          <p:nvPr>
            <p:ph type="sldNum" sz="quarter" idx="12"/>
          </p:nvPr>
        </p:nvSpPr>
        <p:spPr/>
        <p:txBody>
          <a:bodyPr/>
          <a:lstStyle/>
          <a:p>
            <a:fld id="{AA6D7B21-2D38-48FF-B55E-E4F92850A06E}" type="slidenum">
              <a:rPr lang="en-US" smtClean="0"/>
              <a:t>‹#›</a:t>
            </a:fld>
            <a:endParaRPr lang="en-US" dirty="0"/>
          </a:p>
        </p:txBody>
      </p:sp>
    </p:spTree>
    <p:extLst>
      <p:ext uri="{BB962C8B-B14F-4D97-AF65-F5344CB8AC3E}">
        <p14:creationId xmlns:p14="http://schemas.microsoft.com/office/powerpoint/2010/main" val="4126085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1FE3-AB29-45BE-B953-960A5AFEE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25E792-A327-4716-8AE8-4597FDAD2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7558C-B78E-4DFA-98A6-A28915B2DD46}"/>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E0E19B0C-AB7C-4551-87C2-7A75689E53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DCBDC2-8F15-42CD-BE99-9F69CC89B426}"/>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200173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D451-502A-49F9-B8D3-948689084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20D48-0BCE-404E-A735-9B63B35C9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CCB21-3623-43D4-AB6B-31A7F3472EE2}"/>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E56BC047-D211-420D-891F-5626819376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EB8320-F5F7-4D25-9894-DB03780412CC}"/>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496088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D924-F8C8-47A6-BD59-97AC772EB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15BE1-8FA4-4D46-AB49-BBB2AA70C3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D3AA2D-633C-4B4C-B5A1-08E753D50E28}"/>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96191B89-6DE1-43B1-9447-896BE6D4D8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9C1506-4B42-4804-AE6A-05EDBA5B964F}"/>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3315653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D3C-0FFE-4ABA-A555-C1FEB2893D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E02AB-F152-45BE-862C-5EF48A8D8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392524-F567-4B2B-84AC-A8C2240B02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8F8EB-8BD1-4B5D-A84C-94CEC0CCEEF9}"/>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6" name="Footer Placeholder 5">
            <a:extLst>
              <a:ext uri="{FF2B5EF4-FFF2-40B4-BE49-F238E27FC236}">
                <a16:creationId xmlns:a16="http://schemas.microsoft.com/office/drawing/2014/main" id="{02CB2D2F-2515-473F-8C1E-78DCB8E3CE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DB786F-9EE5-4390-9DB0-44AE739F5A1A}"/>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267681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4618-5510-4F55-B8FB-5FD3C71A5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8766A-648B-4CD9-B49F-1BA6768AE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965BAD-DD8D-4D1B-B31C-9EC50F311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53A58-994D-4C74-B33A-C5EDA095A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0FE0C-4F49-4C00-9612-F0F56E18C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32E1B-9C19-48EC-865D-F961E0FB7EFE}"/>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8" name="Footer Placeholder 7">
            <a:extLst>
              <a:ext uri="{FF2B5EF4-FFF2-40B4-BE49-F238E27FC236}">
                <a16:creationId xmlns:a16="http://schemas.microsoft.com/office/drawing/2014/main" id="{C3485A73-0B07-429A-8169-881EB5F912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2FBCECB-16B9-4BF8-A5CE-4236E616B82B}"/>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903989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D363-7F0F-4FA3-B815-A5033D0BB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C2F198-3038-4B82-B132-FBA0F0474E67}"/>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4" name="Footer Placeholder 3">
            <a:extLst>
              <a:ext uri="{FF2B5EF4-FFF2-40B4-BE49-F238E27FC236}">
                <a16:creationId xmlns:a16="http://schemas.microsoft.com/office/drawing/2014/main" id="{07373D0B-64AC-47E8-BFFD-402FD51715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C531F6-712C-4503-8B94-2A2FE7AA758B}"/>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3465382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A4F7F-7DE6-47A0-BBA9-586FFA08D723}"/>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3" name="Footer Placeholder 2">
            <a:extLst>
              <a:ext uri="{FF2B5EF4-FFF2-40B4-BE49-F238E27FC236}">
                <a16:creationId xmlns:a16="http://schemas.microsoft.com/office/drawing/2014/main" id="{8152FD27-9EF3-48FE-B5F6-B3E51ED556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818621-CCC0-4784-95E4-45C7BCE6D23C}"/>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377869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937-F86F-418B-83C1-C2DFDECF4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D0564D-6A20-4FF0-A193-6F4CC9F83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198B9-5A31-4026-9C82-E0F836C88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B9F36-D456-4286-8831-938262374C60}"/>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6" name="Footer Placeholder 5">
            <a:extLst>
              <a:ext uri="{FF2B5EF4-FFF2-40B4-BE49-F238E27FC236}">
                <a16:creationId xmlns:a16="http://schemas.microsoft.com/office/drawing/2014/main" id="{7CB506F4-59D8-4F10-8516-0834BFF08B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94E1CC-7BC8-45E3-AD36-43DF8FB368A8}"/>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141005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BF26-B60E-4348-B0F2-5F03C2CB7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8637E-7E93-4419-8DF4-CAED06494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CDC05A-C7E3-43E3-8824-B9CC0427B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6343C-F331-43D6-956C-E0A3C06E44D3}"/>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6" name="Footer Placeholder 5">
            <a:extLst>
              <a:ext uri="{FF2B5EF4-FFF2-40B4-BE49-F238E27FC236}">
                <a16:creationId xmlns:a16="http://schemas.microsoft.com/office/drawing/2014/main" id="{FAB0D12D-8FB3-47EC-B7BE-9722852CF5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6DEDB6-0C91-4F3D-871E-13C374EFAD81}"/>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94688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CE80-67D1-4791-96B8-96FFC93C9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9A8F0A-EBE6-408A-A60A-CCB789C79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01681-6DF8-45E6-A9BE-07F4B40F8B62}"/>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CF60B3F3-19C6-4B64-9538-FD032FE25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6E5560-A04F-4A37-9CE6-546DE2EA07BD}"/>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1757593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F6872-460E-4B3E-8CCC-FA98E41A7E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4E55D0-DE61-4EB9-8508-AF04276CD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85572-0B0E-4DE7-A80B-C54E936ECF7A}"/>
              </a:ext>
            </a:extLst>
          </p:cNvPr>
          <p:cNvSpPr>
            <a:spLocks noGrp="1"/>
          </p:cNvSpPr>
          <p:nvPr>
            <p:ph type="dt" sz="half" idx="10"/>
          </p:nvPr>
        </p:nvSpPr>
        <p:spPr/>
        <p:txBody>
          <a:body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5AE902E6-59CF-4971-9147-67062CE97A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96CEAB-1AFE-4AD2-B11D-37A174AB0F2C}"/>
              </a:ext>
            </a:extLst>
          </p:cNvPr>
          <p:cNvSpPr>
            <a:spLocks noGrp="1"/>
          </p:cNvSpPr>
          <p:nvPr>
            <p:ph type="sldNum" sz="quarter" idx="12"/>
          </p:nvPr>
        </p:nvSpPr>
        <p:spPr/>
        <p:txBody>
          <a:bodyPr/>
          <a:lstStyle/>
          <a:p>
            <a:fld id="{5949FCE4-3181-4748-9F03-DFBB280E7F92}" type="slidenum">
              <a:rPr lang="en-US" smtClean="0"/>
              <a:t>‹#›</a:t>
            </a:fld>
            <a:endParaRPr lang="en-US" dirty="0"/>
          </a:p>
        </p:txBody>
      </p:sp>
    </p:spTree>
    <p:extLst>
      <p:ext uri="{BB962C8B-B14F-4D97-AF65-F5344CB8AC3E}">
        <p14:creationId xmlns:p14="http://schemas.microsoft.com/office/powerpoint/2010/main" val="82770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4/19/2021</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4/19/2021</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4/19/2021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DBC4F-F1F4-457E-9B6B-BC47903CE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8D834-C66F-4D18-96F8-003E7AE16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786E4-0B45-4E43-8753-498A97B5B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81EA7-2084-408A-BAD9-84CF4C7E5701}" type="datetimeFigureOut">
              <a:rPr lang="en-US" smtClean="0"/>
              <a:t>4/19/2021</a:t>
            </a:fld>
            <a:endParaRPr lang="en-US" dirty="0"/>
          </a:p>
        </p:txBody>
      </p:sp>
      <p:sp>
        <p:nvSpPr>
          <p:cNvPr id="5" name="Footer Placeholder 4">
            <a:extLst>
              <a:ext uri="{FF2B5EF4-FFF2-40B4-BE49-F238E27FC236}">
                <a16:creationId xmlns:a16="http://schemas.microsoft.com/office/drawing/2014/main" id="{937E58FA-27EF-48C7-8B3D-7727D90D1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03D1D0-1690-461A-B9DC-323C081C0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D7B21-2D38-48FF-B55E-E4F92850A06E}" type="slidenum">
              <a:rPr lang="en-US" smtClean="0"/>
              <a:t>‹#›</a:t>
            </a:fld>
            <a:endParaRPr lang="en-US" dirty="0"/>
          </a:p>
        </p:txBody>
      </p:sp>
    </p:spTree>
    <p:extLst>
      <p:ext uri="{BB962C8B-B14F-4D97-AF65-F5344CB8AC3E}">
        <p14:creationId xmlns:p14="http://schemas.microsoft.com/office/powerpoint/2010/main" val="4236994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CAA54-8C52-4587-BF19-C4C0BFEBC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A168B5-5ED3-4427-9A09-7208257A7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208CF-0BD9-44DA-A9F3-1B02763F5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1A4EE-110A-40F6-A36B-CE73FEC0D6E3}" type="datetimeFigureOut">
              <a:rPr lang="en-US" smtClean="0"/>
              <a:t>4/19/2021</a:t>
            </a:fld>
            <a:endParaRPr lang="en-US" dirty="0"/>
          </a:p>
        </p:txBody>
      </p:sp>
      <p:sp>
        <p:nvSpPr>
          <p:cNvPr id="5" name="Footer Placeholder 4">
            <a:extLst>
              <a:ext uri="{FF2B5EF4-FFF2-40B4-BE49-F238E27FC236}">
                <a16:creationId xmlns:a16="http://schemas.microsoft.com/office/drawing/2014/main" id="{472666F7-939D-42D0-9C88-8A47785D9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83D14B-30E5-4B22-B877-8C73A60FA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9FCE4-3181-4748-9F03-DFBB280E7F92}" type="slidenum">
              <a:rPr lang="en-US" smtClean="0"/>
              <a:t>‹#›</a:t>
            </a:fld>
            <a:endParaRPr lang="en-US" dirty="0"/>
          </a:p>
        </p:txBody>
      </p:sp>
    </p:spTree>
    <p:extLst>
      <p:ext uri="{BB962C8B-B14F-4D97-AF65-F5344CB8AC3E}">
        <p14:creationId xmlns:p14="http://schemas.microsoft.com/office/powerpoint/2010/main" val="5315169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cdhhs.gov/divisions/social-services/county-staff-information/budget-information/information-county-departm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dhhs.gov/divisions/aging-and-adult-services/county-funding-authoriz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ncchildcare.ncdhhs.gov/Home/DCDEE-Sections/Subsidy-Services/Subsidy-Funding-Authorization"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olicies.ncdhhs.gov/divisional/social-services/services-information-system-sis" TargetMode="External"/><Relationship Id="rId5" Type="http://schemas.openxmlformats.org/officeDocument/2006/relationships/hyperlink" Target="https://policies.ncdhhs.gov/departmental/policies-manuals/section-ii-budget-and-finance/manuals/dss-fiscal-manual" TargetMode="External"/><Relationship Id="rId4" Type="http://schemas.openxmlformats.org/officeDocument/2006/relationships/hyperlink" Target="https://policies.ncdhhs.gov/"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s://nccorelstrain.dhhs.state.nc.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nccorels.dhhs.state.nc.us/#/" TargetMode="External"/><Relationship Id="rId5" Type="http://schemas.openxmlformats.org/officeDocument/2006/relationships/image" Target="../media/image15.png"/><Relationship Id="rId10" Type="http://schemas.openxmlformats.org/officeDocument/2006/relationships/hyperlink" Target="mailto:DHHS.CORELS.SUPPORT@dhhs.nc.gov" TargetMode="External"/><Relationship Id="rId4" Type="http://schemas.openxmlformats.org/officeDocument/2006/relationships/image" Target="../media/image17.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ncxcloud.nc.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sdwportal.dhhs.state.nc.us/csdwlogi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ncswlearn.org/" TargetMode="External"/><Relationship Id="rId5" Type="http://schemas.openxmlformats.org/officeDocument/2006/relationships/hyperlink" Target="https://policies.ncdhhs.gov/divisional/social-services/services-information-system-sis/policy-manuals" TargetMode="External"/><Relationship Id="rId4" Type="http://schemas.openxmlformats.org/officeDocument/2006/relationships/hyperlink" Target="https://files.nc.gov/ncdhhs/documents/files/dss/training/Day-Sheet-Training-Guide-Jan2009.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cdsscomputerplans@dhhs.nc.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NTY.ADMIN@dhhs.nc.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www.ncdhhs.gov/divisions/social-services/county-contract-inform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mailto:CNTY.ADMIN@dhhs.nc.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ncdhhs.gov/divisions/social-services/county-staff-information/budget-information/information-county-departmen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mailto:CNTY.ADMIN@dhhs.nc.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cxcloud.nc.gov/" TargetMode="External"/><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dhhs32d.dhhs.state.nc.us/dhhs/control/eftdocs/launch.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Shirley.Williams@dhhs.nc.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mailto:Beth.Riley@dhhs.nc.gov"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Erin.Conner@dhhs.nc.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Medicaid.financeAP@dhhs.nc.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hyperlink" Target="https://www.ncdhhs.gov/divisions/social-services/county-staff-information/training"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mailto:Regina.French@dhhs.nc.gov" TargetMode="External"/><Relationship Id="rId3" Type="http://schemas.openxmlformats.org/officeDocument/2006/relationships/hyperlink" Target="mailto:Pamela.Bell@dhhs.nc.gov" TargetMode="External"/><Relationship Id="rId7" Type="http://schemas.openxmlformats.org/officeDocument/2006/relationships/hyperlink" Target="mailto:Caroline.Hedrick@dhhs.nc.gov"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Pamela.Graham@dhhs.nc.gov" TargetMode="External"/><Relationship Id="rId11" Type="http://schemas.openxmlformats.org/officeDocument/2006/relationships/image" Target="../media/image66.png"/><Relationship Id="rId5" Type="http://schemas.openxmlformats.org/officeDocument/2006/relationships/hyperlink" Target="mailto:Jennifer.Gonzales@dhhs.nc.gov" TargetMode="External"/><Relationship Id="rId10" Type="http://schemas.openxmlformats.org/officeDocument/2006/relationships/hyperlink" Target="mailto:Margaret.Faircloth@dhhs.nc.gov" TargetMode="External"/><Relationship Id="rId4" Type="http://schemas.openxmlformats.org/officeDocument/2006/relationships/hyperlink" Target="mailto:Joyce.Blackburn@dhhs.nc.gov" TargetMode="External"/><Relationship Id="rId9" Type="http://schemas.openxmlformats.org/officeDocument/2006/relationships/hyperlink" Target="mailto:Charles.Robertson@dhhs.n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dhhs.gov/divisions/d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dhhs.gov/divisions/social-services/county-staff-information"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3F5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BCB50-0E7A-4764-BE30-145B590B8D36}"/>
              </a:ext>
            </a:extLst>
          </p:cNvPr>
          <p:cNvPicPr>
            <a:picLocks noChangeAspect="1"/>
          </p:cNvPicPr>
          <p:nvPr/>
        </p:nvPicPr>
        <p:blipFill>
          <a:blip r:embed="rId3"/>
          <a:stretch>
            <a:fillRect/>
          </a:stretch>
        </p:blipFill>
        <p:spPr>
          <a:xfrm>
            <a:off x="2079589" y="1795402"/>
            <a:ext cx="8032822" cy="2182107"/>
          </a:xfrm>
          <a:prstGeom prst="rect">
            <a:avLst/>
          </a:prstGeom>
          <a:ln cmpd="thickThin">
            <a:solidFill>
              <a:srgbClr val="01AFCD"/>
            </a:solidFill>
          </a:ln>
          <a:effectLst>
            <a:softEdge rad="50800"/>
          </a:effectLst>
        </p:spPr>
      </p:pic>
      <p:sp>
        <p:nvSpPr>
          <p:cNvPr id="8" name="Scroll: Horizontal 7">
            <a:extLst>
              <a:ext uri="{FF2B5EF4-FFF2-40B4-BE49-F238E27FC236}">
                <a16:creationId xmlns:a16="http://schemas.microsoft.com/office/drawing/2014/main" id="{13911EAF-DF5C-494C-B51A-F955392BD653}"/>
              </a:ext>
            </a:extLst>
          </p:cNvPr>
          <p:cNvSpPr/>
          <p:nvPr/>
        </p:nvSpPr>
        <p:spPr>
          <a:xfrm>
            <a:off x="2881312" y="4229100"/>
            <a:ext cx="6429375" cy="1029963"/>
          </a:xfrm>
          <a:prstGeom prst="horizontalScroll">
            <a:avLst/>
          </a:prstGeom>
          <a:solidFill>
            <a:srgbClr val="FFB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New Fiscal Officer Overview</a:t>
            </a:r>
          </a:p>
        </p:txBody>
      </p:sp>
      <p:sp>
        <p:nvSpPr>
          <p:cNvPr id="13" name="TextBox 12">
            <a:extLst>
              <a:ext uri="{FF2B5EF4-FFF2-40B4-BE49-F238E27FC236}">
                <a16:creationId xmlns:a16="http://schemas.microsoft.com/office/drawing/2014/main" id="{93D52442-7F55-4E76-A645-1D43F6F2CE65}"/>
              </a:ext>
            </a:extLst>
          </p:cNvPr>
          <p:cNvSpPr txBox="1"/>
          <p:nvPr/>
        </p:nvSpPr>
        <p:spPr>
          <a:xfrm>
            <a:off x="4757736" y="5510654"/>
            <a:ext cx="2676525" cy="461665"/>
          </a:xfrm>
          <a:prstGeom prst="rect">
            <a:avLst/>
          </a:prstGeom>
          <a:noFill/>
        </p:spPr>
        <p:txBody>
          <a:bodyPr wrap="square" rtlCol="0">
            <a:spAutoFit/>
          </a:bodyPr>
          <a:lstStyle/>
          <a:p>
            <a:pPr algn="ctr"/>
            <a:r>
              <a:rPr lang="en-US" sz="2400" dirty="0">
                <a:latin typeface="Trebuchet MS" panose="020B0603020202020204" pitchFamily="34" charset="0"/>
              </a:rPr>
              <a:t>April 20, 2021</a:t>
            </a:r>
          </a:p>
        </p:txBody>
      </p:sp>
    </p:spTree>
    <p:extLst>
      <p:ext uri="{BB962C8B-B14F-4D97-AF65-F5344CB8AC3E}">
        <p14:creationId xmlns:p14="http://schemas.microsoft.com/office/powerpoint/2010/main" val="148299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D9AE7-A4CB-40E8-BB92-00DEBF5C4E9E}"/>
              </a:ext>
            </a:extLst>
          </p:cNvPr>
          <p:cNvPicPr>
            <a:picLocks noChangeAspect="1"/>
          </p:cNvPicPr>
          <p:nvPr/>
        </p:nvPicPr>
        <p:blipFill>
          <a:blip r:embed="rId3"/>
          <a:stretch>
            <a:fillRect/>
          </a:stretch>
        </p:blipFill>
        <p:spPr>
          <a:xfrm>
            <a:off x="520111" y="2148308"/>
            <a:ext cx="5581650" cy="4423197"/>
          </a:xfrm>
          <a:prstGeom prst="rect">
            <a:avLst/>
          </a:prstGeom>
        </p:spPr>
      </p:pic>
      <p:sp>
        <p:nvSpPr>
          <p:cNvPr id="8" name="Content Placeholder 2">
            <a:extLst>
              <a:ext uri="{FF2B5EF4-FFF2-40B4-BE49-F238E27FC236}">
                <a16:creationId xmlns:a16="http://schemas.microsoft.com/office/drawing/2014/main" id="{A9D5823A-C9C5-4C73-824F-A0F1DE5B81A7}"/>
              </a:ext>
            </a:extLst>
          </p:cNvPr>
          <p:cNvSpPr>
            <a:spLocks noGrp="1"/>
          </p:cNvSpPr>
          <p:nvPr>
            <p:ph idx="1"/>
          </p:nvPr>
        </p:nvSpPr>
        <p:spPr>
          <a:xfrm>
            <a:off x="428138" y="1101256"/>
            <a:ext cx="6944366" cy="1071385"/>
          </a:xfrm>
          <a:solidFill>
            <a:srgbClr val="FCAF2D"/>
          </a:solidFill>
        </p:spPr>
        <p:txBody>
          <a:bodyPr anchor="ctr" anchorCtr="0">
            <a:noAutofit/>
          </a:bodyPr>
          <a:lstStyle/>
          <a:p>
            <a:pPr marL="0" indent="0">
              <a:buNone/>
            </a:pPr>
            <a:r>
              <a:rPr lang="en-US" sz="2300" dirty="0">
                <a:solidFill>
                  <a:srgbClr val="023F5C"/>
                </a:solidFill>
                <a:hlinkClick r:id="rId4"/>
              </a:rPr>
              <a:t>https://www.ncdhhs.gov/divisions/social-services/county-staff-information/budget-information/information-county-departments</a:t>
            </a:r>
            <a:endParaRPr lang="en-US" sz="2300" dirty="0">
              <a:solidFill>
                <a:srgbClr val="023F5C"/>
              </a:solidFill>
            </a:endParaRPr>
          </a:p>
        </p:txBody>
      </p:sp>
      <p:sp>
        <p:nvSpPr>
          <p:cNvPr id="6" name="Flowchart: Connector 5">
            <a:extLst>
              <a:ext uri="{FF2B5EF4-FFF2-40B4-BE49-F238E27FC236}">
                <a16:creationId xmlns:a16="http://schemas.microsoft.com/office/drawing/2014/main" id="{0D81914B-D35A-4874-843F-0F6DD44C3B49}"/>
              </a:ext>
            </a:extLst>
          </p:cNvPr>
          <p:cNvSpPr/>
          <p:nvPr/>
        </p:nvSpPr>
        <p:spPr>
          <a:xfrm>
            <a:off x="216956" y="6228074"/>
            <a:ext cx="2898038" cy="354618"/>
          </a:xfrm>
          <a:prstGeom prst="flowChartConnector">
            <a:avLst/>
          </a:prstGeom>
          <a:noFill/>
          <a:ln w="7620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Arrow: Right 4">
            <a:extLst>
              <a:ext uri="{FF2B5EF4-FFF2-40B4-BE49-F238E27FC236}">
                <a16:creationId xmlns:a16="http://schemas.microsoft.com/office/drawing/2014/main" id="{65196FFC-94A0-4CDB-9291-4F558B782531}"/>
              </a:ext>
            </a:extLst>
          </p:cNvPr>
          <p:cNvSpPr/>
          <p:nvPr/>
        </p:nvSpPr>
        <p:spPr>
          <a:xfrm rot="20137349">
            <a:off x="3077982" y="5398027"/>
            <a:ext cx="4058643" cy="187862"/>
          </a:xfrm>
          <a:prstGeom prst="rightArrow">
            <a:avLst/>
          </a:prstGeom>
          <a:solidFill>
            <a:srgbClr val="01AFCD"/>
          </a:solidFill>
          <a:l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CFC345BD-095C-401E-93C4-EE2CCF6F6C76}"/>
              </a:ext>
            </a:extLst>
          </p:cNvPr>
          <p:cNvPicPr>
            <a:picLocks noChangeAspect="1"/>
          </p:cNvPicPr>
          <p:nvPr/>
        </p:nvPicPr>
        <p:blipFill>
          <a:blip r:embed="rId5"/>
          <a:stretch>
            <a:fillRect/>
          </a:stretch>
        </p:blipFill>
        <p:spPr>
          <a:xfrm>
            <a:off x="7248467" y="771158"/>
            <a:ext cx="3811181" cy="2754299"/>
          </a:xfrm>
          <a:prstGeom prst="rect">
            <a:avLst/>
          </a:prstGeom>
          <a:effectLst>
            <a:outerShdw blurRad="50800" dist="38100" dir="2700000" algn="tl" rotWithShape="0">
              <a:srgbClr val="023F5C">
                <a:alpha val="40000"/>
              </a:srgbClr>
            </a:outerShdw>
          </a:effectLst>
        </p:spPr>
      </p:pic>
      <p:pic>
        <p:nvPicPr>
          <p:cNvPr id="7" name="Picture 6">
            <a:extLst>
              <a:ext uri="{FF2B5EF4-FFF2-40B4-BE49-F238E27FC236}">
                <a16:creationId xmlns:a16="http://schemas.microsoft.com/office/drawing/2014/main" id="{D57492C1-0A76-432A-8EF0-10E2B1045222}"/>
              </a:ext>
            </a:extLst>
          </p:cNvPr>
          <p:cNvPicPr>
            <a:picLocks noChangeAspect="1"/>
          </p:cNvPicPr>
          <p:nvPr/>
        </p:nvPicPr>
        <p:blipFill>
          <a:blip r:embed="rId6"/>
          <a:stretch>
            <a:fillRect/>
          </a:stretch>
        </p:blipFill>
        <p:spPr>
          <a:xfrm>
            <a:off x="7389437" y="3537240"/>
            <a:ext cx="4282452" cy="2754299"/>
          </a:xfrm>
          <a:prstGeom prst="rect">
            <a:avLst/>
          </a:prstGeom>
          <a:effectLst>
            <a:outerShdw blurRad="50800" dist="38100" dir="2700000" algn="tl" rotWithShape="0">
              <a:srgbClr val="023F5C">
                <a:alpha val="40000"/>
              </a:srgbClr>
            </a:outerShdw>
          </a:effectLst>
        </p:spPr>
      </p:pic>
      <p:sp>
        <p:nvSpPr>
          <p:cNvPr id="9" name="TextBox 8">
            <a:extLst>
              <a:ext uri="{FF2B5EF4-FFF2-40B4-BE49-F238E27FC236}">
                <a16:creationId xmlns:a16="http://schemas.microsoft.com/office/drawing/2014/main" id="{B8DB255B-1816-46D3-B240-A12D87F28D84}"/>
              </a:ext>
            </a:extLst>
          </p:cNvPr>
          <p:cNvSpPr txBox="1"/>
          <p:nvPr/>
        </p:nvSpPr>
        <p:spPr>
          <a:xfrm>
            <a:off x="10889235" y="1828472"/>
            <a:ext cx="857694" cy="1200329"/>
          </a:xfrm>
          <a:prstGeom prst="rect">
            <a:avLst/>
          </a:prstGeom>
          <a:noFill/>
        </p:spPr>
        <p:txBody>
          <a:bodyPr wrap="square" rtlCol="0">
            <a:spAutoFit/>
          </a:bodyPr>
          <a:lstStyle/>
          <a:p>
            <a:r>
              <a:rPr lang="en-US" b="1" dirty="0">
                <a:solidFill>
                  <a:srgbClr val="FF0000"/>
                </a:solidFill>
              </a:rPr>
              <a:t>Scroll down page</a:t>
            </a:r>
          </a:p>
          <a:p>
            <a:endParaRPr lang="en-US" dirty="0"/>
          </a:p>
        </p:txBody>
      </p:sp>
      <p:cxnSp>
        <p:nvCxnSpPr>
          <p:cNvPr id="11" name="Straight Arrow Connector 10">
            <a:extLst>
              <a:ext uri="{FF2B5EF4-FFF2-40B4-BE49-F238E27FC236}">
                <a16:creationId xmlns:a16="http://schemas.microsoft.com/office/drawing/2014/main" id="{73C1137C-748C-49B2-A1BD-1482573E9167}"/>
              </a:ext>
            </a:extLst>
          </p:cNvPr>
          <p:cNvCxnSpPr/>
          <p:nvPr/>
        </p:nvCxnSpPr>
        <p:spPr>
          <a:xfrm>
            <a:off x="11308354" y="2777247"/>
            <a:ext cx="0" cy="6517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28C02B0-FA80-4BF0-B580-76DBDAED827D}"/>
              </a:ext>
            </a:extLst>
          </p:cNvPr>
          <p:cNvSpPr txBox="1"/>
          <p:nvPr/>
        </p:nvSpPr>
        <p:spPr>
          <a:xfrm>
            <a:off x="635267" y="392343"/>
            <a:ext cx="4996723" cy="646331"/>
          </a:xfrm>
          <a:prstGeom prst="rect">
            <a:avLst/>
          </a:prstGeom>
          <a:noFill/>
        </p:spPr>
        <p:txBody>
          <a:bodyPr wrap="square" rtlCol="0">
            <a:spAutoFit/>
          </a:bodyPr>
          <a:lstStyle/>
          <a:p>
            <a:r>
              <a:rPr lang="en-US" sz="3600" dirty="0">
                <a:solidFill>
                  <a:srgbClr val="023F5C"/>
                </a:solidFill>
              </a:rPr>
              <a:t>Funding Authorizations</a:t>
            </a:r>
            <a:endParaRPr lang="en-US" sz="3600" dirty="0">
              <a:solidFill>
                <a:srgbClr val="01AFCD"/>
              </a:solidFill>
            </a:endParaRPr>
          </a:p>
        </p:txBody>
      </p:sp>
    </p:spTree>
    <p:extLst>
      <p:ext uri="{BB962C8B-B14F-4D97-AF65-F5344CB8AC3E}">
        <p14:creationId xmlns:p14="http://schemas.microsoft.com/office/powerpoint/2010/main" val="134341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9D5823A-C9C5-4C73-824F-A0F1DE5B81A7}"/>
              </a:ext>
            </a:extLst>
          </p:cNvPr>
          <p:cNvSpPr>
            <a:spLocks noGrp="1"/>
          </p:cNvSpPr>
          <p:nvPr>
            <p:ph idx="1"/>
          </p:nvPr>
        </p:nvSpPr>
        <p:spPr>
          <a:xfrm>
            <a:off x="357520" y="1570330"/>
            <a:ext cx="5479074" cy="804431"/>
          </a:xfrm>
          <a:solidFill>
            <a:srgbClr val="FCAF2D"/>
          </a:solidFill>
        </p:spPr>
        <p:txBody>
          <a:bodyPr anchor="ctr" anchorCtr="0">
            <a:noAutofit/>
          </a:bodyPr>
          <a:lstStyle/>
          <a:p>
            <a:pPr marL="0" indent="0">
              <a:buNone/>
            </a:pPr>
            <a:r>
              <a:rPr lang="en-US" sz="2300" dirty="0">
                <a:solidFill>
                  <a:srgbClr val="023F5C"/>
                </a:solidFill>
                <a:hlinkClick r:id="rId3"/>
              </a:rPr>
              <a:t>https://www.ncdhhs.gov/divisions/aging-and-adult-services/county-funding-authorizations</a:t>
            </a:r>
            <a:endParaRPr lang="en-US" sz="2300" dirty="0">
              <a:solidFill>
                <a:srgbClr val="023F5C"/>
              </a:solidFill>
            </a:endParaRPr>
          </a:p>
        </p:txBody>
      </p:sp>
      <p:sp>
        <p:nvSpPr>
          <p:cNvPr id="12" name="TextBox 11">
            <a:extLst>
              <a:ext uri="{FF2B5EF4-FFF2-40B4-BE49-F238E27FC236}">
                <a16:creationId xmlns:a16="http://schemas.microsoft.com/office/drawing/2014/main" id="{A28C02B0-FA80-4BF0-B580-76DBDAED827D}"/>
              </a:ext>
            </a:extLst>
          </p:cNvPr>
          <p:cNvSpPr txBox="1"/>
          <p:nvPr/>
        </p:nvSpPr>
        <p:spPr>
          <a:xfrm>
            <a:off x="635266" y="392343"/>
            <a:ext cx="11111661" cy="1200329"/>
          </a:xfrm>
          <a:prstGeom prst="rect">
            <a:avLst/>
          </a:prstGeom>
          <a:noFill/>
        </p:spPr>
        <p:txBody>
          <a:bodyPr wrap="square" rtlCol="0">
            <a:spAutoFit/>
          </a:bodyPr>
          <a:lstStyle/>
          <a:p>
            <a:r>
              <a:rPr lang="en-US" sz="3600" dirty="0">
                <a:solidFill>
                  <a:srgbClr val="023F5C"/>
                </a:solidFill>
              </a:rPr>
              <a:t>Other Funding Authorizations –</a:t>
            </a:r>
          </a:p>
          <a:p>
            <a:pPr>
              <a:tabLst>
                <a:tab pos="2460625" algn="ctr"/>
                <a:tab pos="8288338" algn="ctr"/>
              </a:tabLst>
            </a:pPr>
            <a:r>
              <a:rPr lang="en-US" sz="3000" dirty="0">
                <a:solidFill>
                  <a:srgbClr val="023F5C"/>
                </a:solidFill>
              </a:rPr>
              <a:t>	</a:t>
            </a:r>
            <a:r>
              <a:rPr lang="en-US" sz="3000" dirty="0">
                <a:solidFill>
                  <a:srgbClr val="01AFCD"/>
                </a:solidFill>
              </a:rPr>
              <a:t>Adult Services </a:t>
            </a:r>
            <a:r>
              <a:rPr lang="en-US" sz="3600" dirty="0">
                <a:solidFill>
                  <a:srgbClr val="023F5C"/>
                </a:solidFill>
              </a:rPr>
              <a:t>	</a:t>
            </a:r>
            <a:r>
              <a:rPr lang="en-US" sz="3000" dirty="0">
                <a:solidFill>
                  <a:srgbClr val="01AFCD"/>
                </a:solidFill>
              </a:rPr>
              <a:t>DCDEE Subsidy/Child Care</a:t>
            </a:r>
          </a:p>
        </p:txBody>
      </p:sp>
      <p:pic>
        <p:nvPicPr>
          <p:cNvPr id="4" name="Picture 3">
            <a:extLst>
              <a:ext uri="{FF2B5EF4-FFF2-40B4-BE49-F238E27FC236}">
                <a16:creationId xmlns:a16="http://schemas.microsoft.com/office/drawing/2014/main" id="{18E77156-356C-4443-BDDB-D8948B127885}"/>
              </a:ext>
            </a:extLst>
          </p:cNvPr>
          <p:cNvPicPr>
            <a:picLocks noChangeAspect="1"/>
          </p:cNvPicPr>
          <p:nvPr/>
        </p:nvPicPr>
        <p:blipFill>
          <a:blip r:embed="rId4"/>
          <a:stretch>
            <a:fillRect/>
          </a:stretch>
        </p:blipFill>
        <p:spPr>
          <a:xfrm>
            <a:off x="907944" y="2458947"/>
            <a:ext cx="4560834" cy="4003333"/>
          </a:xfrm>
          <a:prstGeom prst="rect">
            <a:avLst/>
          </a:prstGeom>
        </p:spPr>
      </p:pic>
      <p:sp>
        <p:nvSpPr>
          <p:cNvPr id="13" name="Content Placeholder 2">
            <a:extLst>
              <a:ext uri="{FF2B5EF4-FFF2-40B4-BE49-F238E27FC236}">
                <a16:creationId xmlns:a16="http://schemas.microsoft.com/office/drawing/2014/main" id="{ED4B7A88-6ED8-4315-9A47-FEA2FE7B1894}"/>
              </a:ext>
            </a:extLst>
          </p:cNvPr>
          <p:cNvSpPr txBox="1">
            <a:spLocks/>
          </p:cNvSpPr>
          <p:nvPr/>
        </p:nvSpPr>
        <p:spPr>
          <a:xfrm>
            <a:off x="6267852" y="1570329"/>
            <a:ext cx="5566627" cy="1151268"/>
          </a:xfrm>
          <a:prstGeom prst="rect">
            <a:avLst/>
          </a:prstGeom>
          <a:solidFill>
            <a:srgbClr val="FCAF2D"/>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300" dirty="0">
                <a:solidFill>
                  <a:srgbClr val="023F5C"/>
                </a:solidFill>
                <a:hlinkClick r:id="rId5"/>
              </a:rPr>
              <a:t>https://ncchildcare.ncdhhs.gov/Home/DCDEE-Sections/Subsidy-Services/Subsidy-Funding-Authorization</a:t>
            </a:r>
            <a:endParaRPr lang="en-US" sz="2300" dirty="0">
              <a:solidFill>
                <a:srgbClr val="023F5C"/>
              </a:solidFill>
            </a:endParaRPr>
          </a:p>
        </p:txBody>
      </p:sp>
      <p:pic>
        <p:nvPicPr>
          <p:cNvPr id="10" name="Picture 9">
            <a:extLst>
              <a:ext uri="{FF2B5EF4-FFF2-40B4-BE49-F238E27FC236}">
                <a16:creationId xmlns:a16="http://schemas.microsoft.com/office/drawing/2014/main" id="{27FBD4E3-CCC6-4A4A-B6E7-33C4C7E8A8E8}"/>
              </a:ext>
            </a:extLst>
          </p:cNvPr>
          <p:cNvPicPr>
            <a:picLocks noChangeAspect="1"/>
          </p:cNvPicPr>
          <p:nvPr/>
        </p:nvPicPr>
        <p:blipFill>
          <a:blip r:embed="rId6"/>
          <a:stretch>
            <a:fillRect/>
          </a:stretch>
        </p:blipFill>
        <p:spPr>
          <a:xfrm>
            <a:off x="6432155" y="2789693"/>
            <a:ext cx="5189431" cy="3900082"/>
          </a:xfrm>
          <a:prstGeom prst="rect">
            <a:avLst/>
          </a:prstGeom>
        </p:spPr>
      </p:pic>
      <p:sp>
        <p:nvSpPr>
          <p:cNvPr id="15" name="Arrow: Right 14">
            <a:extLst>
              <a:ext uri="{FF2B5EF4-FFF2-40B4-BE49-F238E27FC236}">
                <a16:creationId xmlns:a16="http://schemas.microsoft.com/office/drawing/2014/main" id="{CC2BDAA6-8758-4999-998E-8D0D60800974}"/>
              </a:ext>
            </a:extLst>
          </p:cNvPr>
          <p:cNvSpPr/>
          <p:nvPr/>
        </p:nvSpPr>
        <p:spPr>
          <a:xfrm rot="2744296">
            <a:off x="280900" y="5286359"/>
            <a:ext cx="968793" cy="194643"/>
          </a:xfrm>
          <a:prstGeom prst="rightArrow">
            <a:avLst/>
          </a:prstGeom>
          <a:solidFill>
            <a:srgbClr val="01AFCD"/>
          </a:solidFill>
          <a:l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Arrow: Right 15">
            <a:extLst>
              <a:ext uri="{FF2B5EF4-FFF2-40B4-BE49-F238E27FC236}">
                <a16:creationId xmlns:a16="http://schemas.microsoft.com/office/drawing/2014/main" id="{8E8A4393-00B5-49A8-9BE0-E39A0FA35546}"/>
              </a:ext>
            </a:extLst>
          </p:cNvPr>
          <p:cNvSpPr/>
          <p:nvPr/>
        </p:nvSpPr>
        <p:spPr>
          <a:xfrm rot="7792422">
            <a:off x="8620272" y="5624497"/>
            <a:ext cx="968793" cy="194643"/>
          </a:xfrm>
          <a:prstGeom prst="rightArrow">
            <a:avLst/>
          </a:prstGeom>
          <a:solidFill>
            <a:srgbClr val="01AFCD"/>
          </a:solidFill>
          <a:l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343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6F9DE-7B83-4FF5-BE76-CA539F996B5F}"/>
              </a:ext>
            </a:extLst>
          </p:cNvPr>
          <p:cNvPicPr>
            <a:picLocks noChangeAspect="1"/>
          </p:cNvPicPr>
          <p:nvPr/>
        </p:nvPicPr>
        <p:blipFill>
          <a:blip r:embed="rId3"/>
          <a:stretch>
            <a:fillRect/>
          </a:stretch>
        </p:blipFill>
        <p:spPr>
          <a:xfrm>
            <a:off x="1002800" y="180753"/>
            <a:ext cx="4287829" cy="6496493"/>
          </a:xfrm>
          <a:prstGeom prst="rect">
            <a:avLst/>
          </a:prstGeom>
        </p:spPr>
      </p:pic>
      <p:sp>
        <p:nvSpPr>
          <p:cNvPr id="6" name="Flowchart: Connector 5">
            <a:extLst>
              <a:ext uri="{FF2B5EF4-FFF2-40B4-BE49-F238E27FC236}">
                <a16:creationId xmlns:a16="http://schemas.microsoft.com/office/drawing/2014/main" id="{0D81914B-D35A-4874-843F-0F6DD44C3B49}"/>
              </a:ext>
            </a:extLst>
          </p:cNvPr>
          <p:cNvSpPr/>
          <p:nvPr/>
        </p:nvSpPr>
        <p:spPr>
          <a:xfrm>
            <a:off x="736985" y="3976597"/>
            <a:ext cx="3723798" cy="478465"/>
          </a:xfrm>
          <a:prstGeom prst="flowChartConnector">
            <a:avLst/>
          </a:prstGeom>
          <a:noFill/>
          <a:ln w="7620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A9D5823A-C9C5-4C73-824F-A0F1DE5B81A7}"/>
              </a:ext>
            </a:extLst>
          </p:cNvPr>
          <p:cNvSpPr>
            <a:spLocks noGrp="1"/>
          </p:cNvSpPr>
          <p:nvPr>
            <p:ph idx="1"/>
          </p:nvPr>
        </p:nvSpPr>
        <p:spPr>
          <a:xfrm>
            <a:off x="5773783" y="340079"/>
            <a:ext cx="5877639" cy="1233369"/>
          </a:xfrm>
          <a:solidFill>
            <a:srgbClr val="FCAF2D"/>
          </a:solidFill>
        </p:spPr>
        <p:txBody>
          <a:bodyPr anchor="ctr" anchorCtr="0">
            <a:normAutofit/>
          </a:bodyPr>
          <a:lstStyle/>
          <a:p>
            <a:pPr marL="0" indent="0">
              <a:buNone/>
            </a:pPr>
            <a:r>
              <a:rPr lang="en-US" sz="2400" dirty="0">
                <a:solidFill>
                  <a:srgbClr val="023F5C"/>
                </a:solidFill>
                <a:hlinkClick r:id="rId4"/>
              </a:rPr>
              <a:t>https://policies.ncdhhs.gov/</a:t>
            </a:r>
            <a:endParaRPr lang="en-US" sz="2400" dirty="0">
              <a:solidFill>
                <a:srgbClr val="023F5C"/>
              </a:solidFill>
            </a:endParaRPr>
          </a:p>
          <a:p>
            <a:pPr marL="0" indent="0">
              <a:buNone/>
            </a:pPr>
            <a:r>
              <a:rPr lang="en-US" sz="2400" dirty="0">
                <a:solidFill>
                  <a:srgbClr val="023F5C"/>
                </a:solidFill>
                <a:hlinkClick r:id="rId5"/>
              </a:rPr>
              <a:t>Fiscal Manual </a:t>
            </a:r>
            <a:r>
              <a:rPr lang="en-US" sz="2400" dirty="0">
                <a:solidFill>
                  <a:srgbClr val="023F5C"/>
                </a:solidFill>
              </a:rPr>
              <a:t>&amp; </a:t>
            </a:r>
            <a:r>
              <a:rPr lang="en-US" sz="2400" dirty="0">
                <a:solidFill>
                  <a:srgbClr val="023F5C"/>
                </a:solidFill>
                <a:hlinkClick r:id="rId6"/>
              </a:rPr>
              <a:t>SIS Manual </a:t>
            </a:r>
            <a:r>
              <a:rPr lang="en-US" sz="2400" dirty="0">
                <a:solidFill>
                  <a:srgbClr val="023F5C"/>
                </a:solidFill>
              </a:rPr>
              <a:t>are located here!</a:t>
            </a:r>
          </a:p>
        </p:txBody>
      </p:sp>
      <p:pic>
        <p:nvPicPr>
          <p:cNvPr id="3" name="Picture 2">
            <a:extLst>
              <a:ext uri="{FF2B5EF4-FFF2-40B4-BE49-F238E27FC236}">
                <a16:creationId xmlns:a16="http://schemas.microsoft.com/office/drawing/2014/main" id="{D3A2B096-ED94-4BB9-B72D-09FBE3A2F6E8}"/>
              </a:ext>
            </a:extLst>
          </p:cNvPr>
          <p:cNvPicPr>
            <a:picLocks noChangeAspect="1"/>
          </p:cNvPicPr>
          <p:nvPr/>
        </p:nvPicPr>
        <p:blipFill>
          <a:blip r:embed="rId7"/>
          <a:stretch>
            <a:fillRect/>
          </a:stretch>
        </p:blipFill>
        <p:spPr>
          <a:xfrm>
            <a:off x="6043851" y="1841170"/>
            <a:ext cx="4983927" cy="4270854"/>
          </a:xfrm>
          <a:prstGeom prst="rect">
            <a:avLst/>
          </a:prstGeom>
        </p:spPr>
      </p:pic>
      <p:sp>
        <p:nvSpPr>
          <p:cNvPr id="10" name="Flowchart: Connector 9">
            <a:extLst>
              <a:ext uri="{FF2B5EF4-FFF2-40B4-BE49-F238E27FC236}">
                <a16:creationId xmlns:a16="http://schemas.microsoft.com/office/drawing/2014/main" id="{E1090309-3954-4BA8-B8B3-99275585F7DE}"/>
              </a:ext>
            </a:extLst>
          </p:cNvPr>
          <p:cNvSpPr/>
          <p:nvPr/>
        </p:nvSpPr>
        <p:spPr>
          <a:xfrm>
            <a:off x="6666613" y="1883702"/>
            <a:ext cx="956089" cy="324314"/>
          </a:xfrm>
          <a:prstGeom prst="flowChartConnector">
            <a:avLst/>
          </a:prstGeom>
          <a:noFill/>
          <a:ln w="41275">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919C1DE-7095-498E-8511-81C577E3A2DD}"/>
              </a:ext>
            </a:extLst>
          </p:cNvPr>
          <p:cNvPicPr>
            <a:picLocks noChangeAspect="1"/>
          </p:cNvPicPr>
          <p:nvPr/>
        </p:nvPicPr>
        <p:blipFill>
          <a:blip r:embed="rId8"/>
          <a:stretch>
            <a:fillRect/>
          </a:stretch>
        </p:blipFill>
        <p:spPr>
          <a:xfrm>
            <a:off x="7622702" y="1862963"/>
            <a:ext cx="993734" cy="365792"/>
          </a:xfrm>
          <a:prstGeom prst="rect">
            <a:avLst/>
          </a:prstGeom>
        </p:spPr>
      </p:pic>
    </p:spTree>
    <p:extLst>
      <p:ext uri="{BB962C8B-B14F-4D97-AF65-F5344CB8AC3E}">
        <p14:creationId xmlns:p14="http://schemas.microsoft.com/office/powerpoint/2010/main" val="337269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E3E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A694C2-50DA-401D-9E8A-3621EBF0C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EFF86599-C355-4D13-BAE7-6CFC90A0B8FF}"/>
              </a:ext>
            </a:extLst>
          </p:cNvPr>
          <p:cNvPicPr>
            <a:picLocks noGrp="1" noChangeAspect="1"/>
          </p:cNvPicPr>
          <p:nvPr>
            <p:ph idx="1"/>
          </p:nvPr>
        </p:nvPicPr>
        <p:blipFill>
          <a:blip r:embed="rId3"/>
          <a:stretch>
            <a:fillRect/>
          </a:stretch>
        </p:blipFill>
        <p:spPr>
          <a:xfrm>
            <a:off x="403939" y="3029222"/>
            <a:ext cx="11013808" cy="3036283"/>
          </a:xfrm>
          <a:prstGeom prst="rect">
            <a:avLst/>
          </a:prstGeom>
        </p:spPr>
      </p:pic>
      <p:pic>
        <p:nvPicPr>
          <p:cNvPr id="6" name="Picture 5">
            <a:extLst>
              <a:ext uri="{FF2B5EF4-FFF2-40B4-BE49-F238E27FC236}">
                <a16:creationId xmlns:a16="http://schemas.microsoft.com/office/drawing/2014/main" id="{51D210CE-1A4B-4C57-9FE6-86301DE8A0F5}"/>
              </a:ext>
            </a:extLst>
          </p:cNvPr>
          <p:cNvPicPr>
            <a:picLocks noChangeAspect="1"/>
          </p:cNvPicPr>
          <p:nvPr/>
        </p:nvPicPr>
        <p:blipFill>
          <a:blip r:embed="rId4"/>
          <a:stretch>
            <a:fillRect/>
          </a:stretch>
        </p:blipFill>
        <p:spPr>
          <a:xfrm>
            <a:off x="4876800" y="4834289"/>
            <a:ext cx="7020652" cy="1744377"/>
          </a:xfrm>
          <a:prstGeom prst="rect">
            <a:avLst/>
          </a:prstGeom>
        </p:spPr>
      </p:pic>
      <p:sp>
        <p:nvSpPr>
          <p:cNvPr id="7" name="TextBox 6">
            <a:extLst>
              <a:ext uri="{FF2B5EF4-FFF2-40B4-BE49-F238E27FC236}">
                <a16:creationId xmlns:a16="http://schemas.microsoft.com/office/drawing/2014/main" id="{A5BCF153-A026-4720-A7C2-090799E5D234}"/>
              </a:ext>
            </a:extLst>
          </p:cNvPr>
          <p:cNvSpPr txBox="1"/>
          <p:nvPr/>
        </p:nvSpPr>
        <p:spPr>
          <a:xfrm>
            <a:off x="635267" y="343703"/>
            <a:ext cx="8624640" cy="646331"/>
          </a:xfrm>
          <a:prstGeom prst="rect">
            <a:avLst/>
          </a:prstGeom>
          <a:noFill/>
        </p:spPr>
        <p:txBody>
          <a:bodyPr wrap="square" rtlCol="0">
            <a:spAutoFit/>
          </a:bodyPr>
          <a:lstStyle/>
          <a:p>
            <a:r>
              <a:rPr lang="en-US" sz="3600" dirty="0">
                <a:solidFill>
                  <a:srgbClr val="023F5C"/>
                </a:solidFill>
              </a:rPr>
              <a:t>NC-CoReLS – </a:t>
            </a:r>
            <a:r>
              <a:rPr lang="en-US" sz="2800" dirty="0">
                <a:solidFill>
                  <a:srgbClr val="01AFCD"/>
                </a:solidFill>
              </a:rPr>
              <a:t>website for entering 1571</a:t>
            </a:r>
            <a:endParaRPr lang="en-US" sz="3600" dirty="0">
              <a:solidFill>
                <a:srgbClr val="01AFCD"/>
              </a:solidFill>
            </a:endParaRPr>
          </a:p>
        </p:txBody>
      </p:sp>
      <p:pic>
        <p:nvPicPr>
          <p:cNvPr id="9" name="Picture 8">
            <a:extLst>
              <a:ext uri="{FF2B5EF4-FFF2-40B4-BE49-F238E27FC236}">
                <a16:creationId xmlns:a16="http://schemas.microsoft.com/office/drawing/2014/main" id="{AF025898-F784-4CC7-8F54-F1086449ECD5}"/>
              </a:ext>
            </a:extLst>
          </p:cNvPr>
          <p:cNvPicPr>
            <a:picLocks noChangeAspect="1"/>
          </p:cNvPicPr>
          <p:nvPr/>
        </p:nvPicPr>
        <p:blipFill>
          <a:blip r:embed="rId5"/>
          <a:stretch>
            <a:fillRect/>
          </a:stretch>
        </p:blipFill>
        <p:spPr>
          <a:xfrm>
            <a:off x="6434718" y="4867054"/>
            <a:ext cx="993734" cy="365792"/>
          </a:xfrm>
          <a:prstGeom prst="rect">
            <a:avLst/>
          </a:prstGeom>
        </p:spPr>
      </p:pic>
      <p:sp>
        <p:nvSpPr>
          <p:cNvPr id="8" name="TextBox 7">
            <a:extLst>
              <a:ext uri="{FF2B5EF4-FFF2-40B4-BE49-F238E27FC236}">
                <a16:creationId xmlns:a16="http://schemas.microsoft.com/office/drawing/2014/main" id="{CAFE986D-383D-46A0-896B-C129E76DE316}"/>
              </a:ext>
            </a:extLst>
          </p:cNvPr>
          <p:cNvSpPr txBox="1"/>
          <p:nvPr/>
        </p:nvSpPr>
        <p:spPr>
          <a:xfrm>
            <a:off x="1858297" y="1152710"/>
            <a:ext cx="6904703" cy="830997"/>
          </a:xfrm>
          <a:prstGeom prst="rect">
            <a:avLst/>
          </a:prstGeom>
          <a:solidFill>
            <a:srgbClr val="FCAF2D"/>
          </a:solidFill>
        </p:spPr>
        <p:txBody>
          <a:bodyPr wrap="square" rtlCol="0">
            <a:spAutoFit/>
          </a:bodyPr>
          <a:lstStyle/>
          <a:p>
            <a:pPr>
              <a:tabLst>
                <a:tab pos="1771650" algn="l"/>
              </a:tabLst>
            </a:pPr>
            <a:r>
              <a:rPr lang="en-US" sz="2400" dirty="0"/>
              <a:t>Production Site: 	</a:t>
            </a:r>
            <a:r>
              <a:rPr lang="en-US" sz="2400" dirty="0">
                <a:hlinkClick r:id="rId6"/>
              </a:rPr>
              <a:t>https://nccorels.dhhs.state.nc.us/#/</a:t>
            </a:r>
            <a:endParaRPr lang="en-US" sz="2400" dirty="0"/>
          </a:p>
          <a:p>
            <a:pPr>
              <a:tabLst>
                <a:tab pos="1771650" algn="l"/>
              </a:tabLst>
            </a:pPr>
            <a:r>
              <a:rPr lang="en-US" sz="2400" dirty="0"/>
              <a:t>Training Site:  	</a:t>
            </a:r>
            <a:r>
              <a:rPr lang="en-US" sz="2400" dirty="0">
                <a:hlinkClick r:id="rId7"/>
              </a:rPr>
              <a:t>https://nccorelstrain.dhhs.state.nc.us/#/</a:t>
            </a:r>
            <a:endParaRPr lang="en-US" sz="2400" dirty="0"/>
          </a:p>
        </p:txBody>
      </p:sp>
      <p:pic>
        <p:nvPicPr>
          <p:cNvPr id="11" name="Picture 10">
            <a:extLst>
              <a:ext uri="{FF2B5EF4-FFF2-40B4-BE49-F238E27FC236}">
                <a16:creationId xmlns:a16="http://schemas.microsoft.com/office/drawing/2014/main" id="{AA1F4ED7-4B7E-46E8-9CCE-6A507C8B492B}"/>
              </a:ext>
            </a:extLst>
          </p:cNvPr>
          <p:cNvPicPr>
            <a:picLocks noChangeAspect="1"/>
          </p:cNvPicPr>
          <p:nvPr/>
        </p:nvPicPr>
        <p:blipFill>
          <a:blip r:embed="rId8"/>
          <a:stretch>
            <a:fillRect/>
          </a:stretch>
        </p:blipFill>
        <p:spPr>
          <a:xfrm>
            <a:off x="10260891" y="1272221"/>
            <a:ext cx="872150" cy="790545"/>
          </a:xfrm>
          <a:prstGeom prst="rect">
            <a:avLst/>
          </a:prstGeom>
        </p:spPr>
      </p:pic>
      <p:pic>
        <p:nvPicPr>
          <p:cNvPr id="12" name="Picture 11">
            <a:extLst>
              <a:ext uri="{FF2B5EF4-FFF2-40B4-BE49-F238E27FC236}">
                <a16:creationId xmlns:a16="http://schemas.microsoft.com/office/drawing/2014/main" id="{45E73E13-2D51-46FE-9B5A-7451DA00144E}"/>
              </a:ext>
            </a:extLst>
          </p:cNvPr>
          <p:cNvPicPr>
            <a:picLocks noChangeAspect="1"/>
          </p:cNvPicPr>
          <p:nvPr/>
        </p:nvPicPr>
        <p:blipFill>
          <a:blip r:embed="rId9"/>
          <a:stretch>
            <a:fillRect/>
          </a:stretch>
        </p:blipFill>
        <p:spPr>
          <a:xfrm>
            <a:off x="10015616" y="845943"/>
            <a:ext cx="1362700" cy="457003"/>
          </a:xfrm>
          <a:prstGeom prst="rect">
            <a:avLst/>
          </a:prstGeom>
        </p:spPr>
      </p:pic>
      <p:sp>
        <p:nvSpPr>
          <p:cNvPr id="2" name="TextBox 1">
            <a:extLst>
              <a:ext uri="{FF2B5EF4-FFF2-40B4-BE49-F238E27FC236}">
                <a16:creationId xmlns:a16="http://schemas.microsoft.com/office/drawing/2014/main" id="{0CDF9818-C973-4721-BE74-CD58F3206492}"/>
              </a:ext>
            </a:extLst>
          </p:cNvPr>
          <p:cNvSpPr txBox="1"/>
          <p:nvPr/>
        </p:nvSpPr>
        <p:spPr>
          <a:xfrm>
            <a:off x="403939" y="2089921"/>
            <a:ext cx="10077248" cy="830997"/>
          </a:xfrm>
          <a:prstGeom prst="rect">
            <a:avLst/>
          </a:prstGeom>
          <a:noFill/>
        </p:spPr>
        <p:txBody>
          <a:bodyPr wrap="square" rtlCol="0">
            <a:spAutoFit/>
          </a:bodyPr>
          <a:lstStyle/>
          <a:p>
            <a:r>
              <a:rPr lang="en-US" sz="2400" dirty="0">
                <a:solidFill>
                  <a:srgbClr val="01AFCD"/>
                </a:solidFill>
              </a:rPr>
              <a:t>New user? Having CoReLS issues or questions?  </a:t>
            </a:r>
          </a:p>
          <a:p>
            <a:r>
              <a:rPr lang="en-US" sz="2400" dirty="0">
                <a:solidFill>
                  <a:srgbClr val="01AFCD"/>
                </a:solidFill>
              </a:rPr>
              <a:t>Contact </a:t>
            </a:r>
            <a:r>
              <a:rPr lang="en-US" sz="2400" u="sng" dirty="0">
                <a:hlinkClick r:id="rId10"/>
              </a:rPr>
              <a:t>DHHS.CORELS.SUPPORT@dhhs.nc.gov</a:t>
            </a:r>
            <a:r>
              <a:rPr lang="en-US" sz="2400" u="sng" dirty="0"/>
              <a:t> </a:t>
            </a:r>
            <a:endParaRPr lang="en-US" sz="2400" dirty="0">
              <a:solidFill>
                <a:srgbClr val="023F5C"/>
              </a:solidFill>
            </a:endParaRPr>
          </a:p>
        </p:txBody>
      </p:sp>
    </p:spTree>
    <p:extLst>
      <p:ext uri="{BB962C8B-B14F-4D97-AF65-F5344CB8AC3E}">
        <p14:creationId xmlns:p14="http://schemas.microsoft.com/office/powerpoint/2010/main" val="112639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71C95-06F5-4C07-A214-5B45274D25FF}"/>
              </a:ext>
            </a:extLst>
          </p:cNvPr>
          <p:cNvPicPr>
            <a:picLocks noChangeAspect="1"/>
          </p:cNvPicPr>
          <p:nvPr/>
        </p:nvPicPr>
        <p:blipFill>
          <a:blip r:embed="rId3"/>
          <a:stretch>
            <a:fillRect/>
          </a:stretch>
        </p:blipFill>
        <p:spPr>
          <a:xfrm>
            <a:off x="476250" y="1413889"/>
            <a:ext cx="6659204" cy="5024208"/>
          </a:xfrm>
          <a:prstGeom prst="rect">
            <a:avLst/>
          </a:prstGeom>
        </p:spPr>
      </p:pic>
      <p:sp>
        <p:nvSpPr>
          <p:cNvPr id="8" name="TextBox 7">
            <a:extLst>
              <a:ext uri="{FF2B5EF4-FFF2-40B4-BE49-F238E27FC236}">
                <a16:creationId xmlns:a16="http://schemas.microsoft.com/office/drawing/2014/main" id="{E57F8B14-32EC-43F1-B81E-961381879C39}"/>
              </a:ext>
            </a:extLst>
          </p:cNvPr>
          <p:cNvSpPr txBox="1"/>
          <p:nvPr/>
        </p:nvSpPr>
        <p:spPr>
          <a:xfrm>
            <a:off x="7967830" y="2760631"/>
            <a:ext cx="3111043" cy="461665"/>
          </a:xfrm>
          <a:prstGeom prst="rect">
            <a:avLst/>
          </a:prstGeom>
          <a:solidFill>
            <a:srgbClr val="FCAF2D"/>
          </a:solidFill>
        </p:spPr>
        <p:txBody>
          <a:bodyPr wrap="square" rtlCol="0">
            <a:spAutoFit/>
          </a:bodyPr>
          <a:lstStyle/>
          <a:p>
            <a:r>
              <a:rPr lang="en-US" sz="2400" u="sng" dirty="0">
                <a:hlinkClick r:id="rId4"/>
              </a:rPr>
              <a:t>https://ncxcloud.nc.gov</a:t>
            </a:r>
            <a:endParaRPr lang="en-US" sz="2400" dirty="0"/>
          </a:p>
        </p:txBody>
      </p:sp>
      <p:sp>
        <p:nvSpPr>
          <p:cNvPr id="9" name="TextBox 8">
            <a:extLst>
              <a:ext uri="{FF2B5EF4-FFF2-40B4-BE49-F238E27FC236}">
                <a16:creationId xmlns:a16="http://schemas.microsoft.com/office/drawing/2014/main" id="{C8596558-CB0A-4A31-937D-BB543DC4EF6B}"/>
              </a:ext>
            </a:extLst>
          </p:cNvPr>
          <p:cNvSpPr txBox="1"/>
          <p:nvPr/>
        </p:nvSpPr>
        <p:spPr>
          <a:xfrm>
            <a:off x="476250" y="592946"/>
            <a:ext cx="6502327" cy="646331"/>
          </a:xfrm>
          <a:prstGeom prst="rect">
            <a:avLst/>
          </a:prstGeom>
          <a:noFill/>
        </p:spPr>
        <p:txBody>
          <a:bodyPr wrap="square" rtlCol="0">
            <a:spAutoFit/>
          </a:bodyPr>
          <a:lstStyle/>
          <a:p>
            <a:r>
              <a:rPr lang="en-US" sz="3600" dirty="0">
                <a:solidFill>
                  <a:srgbClr val="023F5C"/>
                </a:solidFill>
              </a:rPr>
              <a:t>NCXCloud </a:t>
            </a:r>
            <a:endParaRPr lang="en-US" sz="3600" dirty="0">
              <a:solidFill>
                <a:srgbClr val="01AFCD"/>
              </a:solidFill>
            </a:endParaRPr>
          </a:p>
        </p:txBody>
      </p:sp>
      <p:pic>
        <p:nvPicPr>
          <p:cNvPr id="4" name="Picture 3">
            <a:extLst>
              <a:ext uri="{FF2B5EF4-FFF2-40B4-BE49-F238E27FC236}">
                <a16:creationId xmlns:a16="http://schemas.microsoft.com/office/drawing/2014/main" id="{97EBC6BA-BF1A-45D1-8340-97E9BF16F1C6}"/>
              </a:ext>
            </a:extLst>
          </p:cNvPr>
          <p:cNvPicPr>
            <a:picLocks noChangeAspect="1"/>
          </p:cNvPicPr>
          <p:nvPr/>
        </p:nvPicPr>
        <p:blipFill>
          <a:blip r:embed="rId5"/>
          <a:stretch>
            <a:fillRect/>
          </a:stretch>
        </p:blipFill>
        <p:spPr>
          <a:xfrm>
            <a:off x="6295177" y="3459268"/>
            <a:ext cx="5190325" cy="2663201"/>
          </a:xfrm>
          <a:prstGeom prst="rect">
            <a:avLst/>
          </a:prstGeom>
        </p:spPr>
      </p:pic>
      <p:sp>
        <p:nvSpPr>
          <p:cNvPr id="10" name="TextBox 9">
            <a:extLst>
              <a:ext uri="{FF2B5EF4-FFF2-40B4-BE49-F238E27FC236}">
                <a16:creationId xmlns:a16="http://schemas.microsoft.com/office/drawing/2014/main" id="{9F175FA6-1808-42F1-85C6-46C00F7CEF16}"/>
              </a:ext>
            </a:extLst>
          </p:cNvPr>
          <p:cNvSpPr txBox="1"/>
          <p:nvPr/>
        </p:nvSpPr>
        <p:spPr>
          <a:xfrm>
            <a:off x="7354529" y="599497"/>
            <a:ext cx="4130973" cy="2092881"/>
          </a:xfrm>
          <a:prstGeom prst="rect">
            <a:avLst/>
          </a:prstGeom>
          <a:noFill/>
        </p:spPr>
        <p:txBody>
          <a:bodyPr wrap="square" rtlCol="0">
            <a:spAutoFit/>
          </a:bodyPr>
          <a:lstStyle/>
          <a:p>
            <a:pPr marL="342900" indent="-342900">
              <a:buClr>
                <a:srgbClr val="FCAF2D"/>
              </a:buClr>
              <a:buFont typeface="Arial" panose="020B0604020202020204" pitchFamily="34" charset="0"/>
              <a:buChar char="•"/>
            </a:pPr>
            <a:r>
              <a:rPr lang="en-US" sz="2400" dirty="0">
                <a:solidFill>
                  <a:srgbClr val="023F5C"/>
                </a:solidFill>
              </a:rPr>
              <a:t>Website for accessing monthly reports</a:t>
            </a:r>
          </a:p>
          <a:p>
            <a:pPr marL="342900" indent="-342900">
              <a:spcBef>
                <a:spcPts val="600"/>
              </a:spcBef>
              <a:buClr>
                <a:srgbClr val="FCAF2D"/>
              </a:buClr>
              <a:buFont typeface="Arial" panose="020B0604020202020204" pitchFamily="34" charset="0"/>
              <a:buChar char="•"/>
            </a:pPr>
            <a:r>
              <a:rPr lang="en-US" sz="2400" dirty="0">
                <a:solidFill>
                  <a:srgbClr val="023F5C"/>
                </a:solidFill>
              </a:rPr>
              <a:t>Formerly referred to as XNET or XTND</a:t>
            </a:r>
          </a:p>
          <a:p>
            <a:pPr marL="342900" indent="-342900">
              <a:spcBef>
                <a:spcPts val="600"/>
              </a:spcBef>
              <a:buClr>
                <a:srgbClr val="FCAF2D"/>
              </a:buClr>
              <a:buFont typeface="Arial" panose="020B0604020202020204" pitchFamily="34" charset="0"/>
              <a:buChar char="•"/>
            </a:pPr>
            <a:r>
              <a:rPr lang="en-US" sz="2400" dirty="0">
                <a:solidFill>
                  <a:srgbClr val="023F5C"/>
                </a:solidFill>
              </a:rPr>
              <a:t>Requires RACF &amp; password</a:t>
            </a:r>
          </a:p>
        </p:txBody>
      </p:sp>
    </p:spTree>
    <p:extLst>
      <p:ext uri="{BB962C8B-B14F-4D97-AF65-F5344CB8AC3E}">
        <p14:creationId xmlns:p14="http://schemas.microsoft.com/office/powerpoint/2010/main" val="315746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8C32D9-DC5A-46B5-8CF4-C72397756B0F}"/>
              </a:ext>
            </a:extLst>
          </p:cNvPr>
          <p:cNvPicPr>
            <a:picLocks noChangeAspect="1"/>
          </p:cNvPicPr>
          <p:nvPr/>
        </p:nvPicPr>
        <p:blipFill>
          <a:blip r:embed="rId3"/>
          <a:stretch>
            <a:fillRect/>
          </a:stretch>
        </p:blipFill>
        <p:spPr>
          <a:xfrm>
            <a:off x="428203" y="387949"/>
            <a:ext cx="9099062" cy="3854188"/>
          </a:xfrm>
          <a:prstGeom prst="rect">
            <a:avLst/>
          </a:prstGeom>
        </p:spPr>
      </p:pic>
      <p:sp>
        <p:nvSpPr>
          <p:cNvPr id="5" name="Content Placeholder 2">
            <a:extLst>
              <a:ext uri="{FF2B5EF4-FFF2-40B4-BE49-F238E27FC236}">
                <a16:creationId xmlns:a16="http://schemas.microsoft.com/office/drawing/2014/main" id="{07147000-F016-491E-9464-5DA4559DB711}"/>
              </a:ext>
            </a:extLst>
          </p:cNvPr>
          <p:cNvSpPr txBox="1">
            <a:spLocks/>
          </p:cNvSpPr>
          <p:nvPr/>
        </p:nvSpPr>
        <p:spPr>
          <a:xfrm>
            <a:off x="5680838" y="745720"/>
            <a:ext cx="5816742" cy="983509"/>
          </a:xfrm>
          <a:prstGeom prst="rect">
            <a:avLst/>
          </a:prstGeom>
          <a:solidFill>
            <a:srgbClr val="FCAF2D"/>
          </a:solidFill>
        </p:spPr>
        <p:txBody>
          <a:bodyPr vert="horz" lIns="91440" tIns="45720" rIns="91440" bIns="45720" rtlCol="0" anchor="ctr" anchorCtr="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dirty="0">
                <a:solidFill>
                  <a:srgbClr val="023F5C"/>
                </a:solidFill>
                <a:hlinkClick r:id="rId4"/>
              </a:rPr>
              <a:t>https://csdwportal.dhhs.state.nc.us/csdwlogin/</a:t>
            </a:r>
            <a:endParaRPr lang="en-US" sz="2400" dirty="0">
              <a:solidFill>
                <a:srgbClr val="023F5C"/>
              </a:solidFill>
            </a:endParaRPr>
          </a:p>
        </p:txBody>
      </p:sp>
      <p:pic>
        <p:nvPicPr>
          <p:cNvPr id="6" name="Picture 5">
            <a:extLst>
              <a:ext uri="{FF2B5EF4-FFF2-40B4-BE49-F238E27FC236}">
                <a16:creationId xmlns:a16="http://schemas.microsoft.com/office/drawing/2014/main" id="{D2844D63-BEEE-4330-8938-1CB8DB769E15}"/>
              </a:ext>
            </a:extLst>
          </p:cNvPr>
          <p:cNvPicPr>
            <a:picLocks noChangeAspect="1"/>
          </p:cNvPicPr>
          <p:nvPr/>
        </p:nvPicPr>
        <p:blipFill>
          <a:blip r:embed="rId5"/>
          <a:stretch>
            <a:fillRect/>
          </a:stretch>
        </p:blipFill>
        <p:spPr>
          <a:xfrm>
            <a:off x="3449317" y="2086053"/>
            <a:ext cx="8314480" cy="4383998"/>
          </a:xfrm>
          <a:prstGeom prst="rect">
            <a:avLst/>
          </a:prstGeom>
        </p:spPr>
      </p:pic>
    </p:spTree>
    <p:extLst>
      <p:ext uri="{BB962C8B-B14F-4D97-AF65-F5344CB8AC3E}">
        <p14:creationId xmlns:p14="http://schemas.microsoft.com/office/powerpoint/2010/main" val="316864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B12D5-EDD7-42FE-AF3F-071AE1D74A1B}"/>
              </a:ext>
            </a:extLst>
          </p:cNvPr>
          <p:cNvSpPr/>
          <p:nvPr/>
        </p:nvSpPr>
        <p:spPr>
          <a:xfrm>
            <a:off x="1" y="0"/>
            <a:ext cx="822959"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a:solidFill>
                  <a:srgbClr val="FCAF2D"/>
                </a:solidFill>
              </a:rPr>
              <a:t>LISTSERVES</a:t>
            </a:r>
          </a:p>
        </p:txBody>
      </p:sp>
      <p:graphicFrame>
        <p:nvGraphicFramePr>
          <p:cNvPr id="11" name="Table 11">
            <a:extLst>
              <a:ext uri="{FF2B5EF4-FFF2-40B4-BE49-F238E27FC236}">
                <a16:creationId xmlns:a16="http://schemas.microsoft.com/office/drawing/2014/main" id="{B29BD3B2-4639-4334-8496-E645E51C5189}"/>
              </a:ext>
            </a:extLst>
          </p:cNvPr>
          <p:cNvGraphicFramePr>
            <a:graphicFrameLocks noGrp="1"/>
          </p:cNvGraphicFramePr>
          <p:nvPr>
            <p:ph idx="1"/>
            <p:extLst>
              <p:ext uri="{D42A27DB-BD31-4B8C-83A1-F6EECF244321}">
                <p14:modId xmlns:p14="http://schemas.microsoft.com/office/powerpoint/2010/main" val="1309065929"/>
              </p:ext>
            </p:extLst>
          </p:nvPr>
        </p:nvGraphicFramePr>
        <p:xfrm>
          <a:off x="822960" y="1"/>
          <a:ext cx="11369039" cy="6843462"/>
        </p:xfrm>
        <a:graphic>
          <a:graphicData uri="http://schemas.openxmlformats.org/drawingml/2006/table">
            <a:tbl>
              <a:tblPr firstRow="1" bandRow="1">
                <a:tableStyleId>{5C22544A-7EE6-4342-B048-85BDC9FD1C3A}</a:tableStyleId>
              </a:tblPr>
              <a:tblGrid>
                <a:gridCol w="5847400">
                  <a:extLst>
                    <a:ext uri="{9D8B030D-6E8A-4147-A177-3AD203B41FA5}">
                      <a16:colId xmlns:a16="http://schemas.microsoft.com/office/drawing/2014/main" val="234603478"/>
                    </a:ext>
                  </a:extLst>
                </a:gridCol>
                <a:gridCol w="5521639">
                  <a:extLst>
                    <a:ext uri="{9D8B030D-6E8A-4147-A177-3AD203B41FA5}">
                      <a16:colId xmlns:a16="http://schemas.microsoft.com/office/drawing/2014/main" val="3297706619"/>
                    </a:ext>
                  </a:extLst>
                </a:gridCol>
              </a:tblGrid>
              <a:tr h="764489">
                <a:tc>
                  <a:txBody>
                    <a:bodyPr/>
                    <a:lstStyle/>
                    <a:p>
                      <a:r>
                        <a:rPr lang="en-US" sz="2200" dirty="0">
                          <a:solidFill>
                            <a:srgbClr val="FCAF2D"/>
                          </a:solidFill>
                        </a:rPr>
                        <a:t>Listserve</a:t>
                      </a:r>
                    </a:p>
                  </a:txBody>
                  <a:tcPr anchor="ctr">
                    <a:solidFill>
                      <a:srgbClr val="023F5C"/>
                    </a:solidFill>
                  </a:tcPr>
                </a:tc>
                <a:tc>
                  <a:txBody>
                    <a:bodyPr/>
                    <a:lstStyle/>
                    <a:p>
                      <a:r>
                        <a:rPr lang="en-US" sz="2200" dirty="0">
                          <a:solidFill>
                            <a:srgbClr val="FCAF2D"/>
                          </a:solidFill>
                        </a:rPr>
                        <a:t>Contact Email</a:t>
                      </a:r>
                    </a:p>
                  </a:txBody>
                  <a:tcPr anchor="ctr">
                    <a:solidFill>
                      <a:srgbClr val="023F5C"/>
                    </a:solidFill>
                  </a:tcPr>
                </a:tc>
                <a:extLst>
                  <a:ext uri="{0D108BD9-81ED-4DB2-BD59-A6C34878D82A}">
                    <a16:rowId xmlns:a16="http://schemas.microsoft.com/office/drawing/2014/main" val="2788663449"/>
                  </a:ext>
                </a:extLst>
              </a:tr>
              <a:tr h="550034">
                <a:tc>
                  <a:txBody>
                    <a:bodyPr/>
                    <a:lstStyle/>
                    <a:p>
                      <a:r>
                        <a:rPr lang="en-US" sz="2200" dirty="0">
                          <a:solidFill>
                            <a:srgbClr val="023F5C"/>
                          </a:solidFill>
                        </a:rPr>
                        <a:t>NCACDSS Listserve</a:t>
                      </a:r>
                    </a:p>
                  </a:txBody>
                  <a:tcPr anchor="ctr">
                    <a:solidFill>
                      <a:srgbClr val="C6E3E7"/>
                    </a:solidFill>
                  </a:tcPr>
                </a:tc>
                <a:tc>
                  <a:txBody>
                    <a:bodyPr/>
                    <a:lstStyle/>
                    <a:p>
                      <a:r>
                        <a:rPr lang="en-US" sz="2200" dirty="0">
                          <a:solidFill>
                            <a:srgbClr val="023F5C"/>
                          </a:solidFill>
                        </a:rPr>
                        <a:t>sransome@ncacdss.org</a:t>
                      </a:r>
                    </a:p>
                  </a:txBody>
                  <a:tcPr anchor="ctr">
                    <a:solidFill>
                      <a:srgbClr val="C6E3E7"/>
                    </a:solidFill>
                  </a:tcPr>
                </a:tc>
                <a:extLst>
                  <a:ext uri="{0D108BD9-81ED-4DB2-BD59-A6C34878D82A}">
                    <a16:rowId xmlns:a16="http://schemas.microsoft.com/office/drawing/2014/main" val="77032098"/>
                  </a:ext>
                </a:extLst>
              </a:tr>
              <a:tr h="550034">
                <a:tc>
                  <a:txBody>
                    <a:bodyPr/>
                    <a:lstStyle/>
                    <a:p>
                      <a:r>
                        <a:rPr lang="en-US" sz="2200" dirty="0">
                          <a:solidFill>
                            <a:srgbClr val="023F5C"/>
                          </a:solidFill>
                        </a:rPr>
                        <a:t>Medicaid Cost Calculation Notices</a:t>
                      </a:r>
                    </a:p>
                  </a:txBody>
                  <a:tcPr anchor="ctr"/>
                </a:tc>
                <a:tc>
                  <a:txBody>
                    <a:bodyPr/>
                    <a:lstStyle/>
                    <a:p>
                      <a:r>
                        <a:rPr lang="en-US" sz="2200" dirty="0">
                          <a:solidFill>
                            <a:srgbClr val="023F5C"/>
                          </a:solidFill>
                        </a:rPr>
                        <a:t>Dan.Parker@dhhs.nc.gov</a:t>
                      </a:r>
                    </a:p>
                  </a:txBody>
                  <a:tcPr anchor="ctr"/>
                </a:tc>
                <a:extLst>
                  <a:ext uri="{0D108BD9-81ED-4DB2-BD59-A6C34878D82A}">
                    <a16:rowId xmlns:a16="http://schemas.microsoft.com/office/drawing/2014/main" val="2466607248"/>
                  </a:ext>
                </a:extLst>
              </a:tr>
              <a:tr h="550034">
                <a:tc>
                  <a:txBody>
                    <a:bodyPr/>
                    <a:lstStyle/>
                    <a:p>
                      <a:r>
                        <a:rPr lang="en-US" sz="2200" dirty="0">
                          <a:solidFill>
                            <a:srgbClr val="023F5C"/>
                          </a:solidFill>
                        </a:rPr>
                        <a:t>Medicaid Transportation</a:t>
                      </a:r>
                    </a:p>
                  </a:txBody>
                  <a:tcPr anchor="ctr">
                    <a:solidFill>
                      <a:srgbClr val="C6E3E7"/>
                    </a:solidFill>
                  </a:tcPr>
                </a:tc>
                <a:tc>
                  <a:txBody>
                    <a:bodyPr/>
                    <a:lstStyle/>
                    <a:p>
                      <a:r>
                        <a:rPr lang="en-US" sz="2200" dirty="0">
                          <a:solidFill>
                            <a:srgbClr val="023F5C"/>
                          </a:solidFill>
                        </a:rPr>
                        <a:t>Edward.Pettiford@dhhs.nc.gov </a:t>
                      </a:r>
                    </a:p>
                  </a:txBody>
                  <a:tcPr anchor="ctr">
                    <a:solidFill>
                      <a:srgbClr val="C6E3E7"/>
                    </a:solidFill>
                  </a:tcPr>
                </a:tc>
                <a:extLst>
                  <a:ext uri="{0D108BD9-81ED-4DB2-BD59-A6C34878D82A}">
                    <a16:rowId xmlns:a16="http://schemas.microsoft.com/office/drawing/2014/main" val="2355984830"/>
                  </a:ext>
                </a:extLst>
              </a:tr>
              <a:tr h="583014">
                <a:tc>
                  <a:txBody>
                    <a:bodyPr/>
                    <a:lstStyle/>
                    <a:p>
                      <a:r>
                        <a:rPr lang="en-US" sz="2200" dirty="0">
                          <a:solidFill>
                            <a:srgbClr val="023F5C"/>
                          </a:solidFill>
                        </a:rPr>
                        <a:t>Medicaid Administrative Claiming (MAC) Notices</a:t>
                      </a:r>
                    </a:p>
                  </a:txBody>
                  <a:tcPr anchor="ctr"/>
                </a:tc>
                <a:tc>
                  <a:txBody>
                    <a:bodyPr/>
                    <a:lstStyle/>
                    <a:p>
                      <a:r>
                        <a:rPr lang="en-US" sz="2200" dirty="0">
                          <a:solidFill>
                            <a:srgbClr val="023F5C"/>
                          </a:solidFill>
                        </a:rPr>
                        <a:t>Charles.Williams@dhhs.nc.gov </a:t>
                      </a:r>
                    </a:p>
                  </a:txBody>
                  <a:tcPr anchor="ctr">
                    <a:solidFill>
                      <a:srgbClr val="E9EBF5"/>
                    </a:solidFill>
                  </a:tcPr>
                </a:tc>
                <a:extLst>
                  <a:ext uri="{0D108BD9-81ED-4DB2-BD59-A6C34878D82A}">
                    <a16:rowId xmlns:a16="http://schemas.microsoft.com/office/drawing/2014/main" val="3651535264"/>
                  </a:ext>
                </a:extLst>
              </a:tr>
              <a:tr h="2494652">
                <a:tc>
                  <a:txBody>
                    <a:bodyPr/>
                    <a:lstStyle/>
                    <a:p>
                      <a:r>
                        <a:rPr lang="en-US" sz="2200" dirty="0">
                          <a:solidFill>
                            <a:srgbClr val="023F5C"/>
                          </a:solidFill>
                        </a:rPr>
                        <a:t>Public State Mailing List (subscribe to lists):</a:t>
                      </a:r>
                    </a:p>
                    <a:p>
                      <a:pPr marL="342900" indent="-342900">
                        <a:buFont typeface="Wingdings" panose="05000000000000000000" pitchFamily="2" charset="2"/>
                        <a:buChar char="§"/>
                      </a:pPr>
                      <a:r>
                        <a:rPr lang="en-US" sz="2200" dirty="0">
                          <a:solidFill>
                            <a:srgbClr val="023F5C"/>
                          </a:solidFill>
                        </a:rPr>
                        <a:t>DSS Terminal Messages</a:t>
                      </a:r>
                    </a:p>
                    <a:p>
                      <a:pPr marL="342900" indent="-342900">
                        <a:buFont typeface="Wingdings" panose="05000000000000000000" pitchFamily="2" charset="2"/>
                        <a:buChar char="§"/>
                      </a:pPr>
                      <a:r>
                        <a:rPr lang="en-US" sz="2200" dirty="0">
                          <a:solidFill>
                            <a:srgbClr val="023F5C"/>
                          </a:solidFill>
                        </a:rPr>
                        <a:t>DSS.County.Directors</a:t>
                      </a:r>
                    </a:p>
                    <a:p>
                      <a:pPr marL="342900" indent="-342900">
                        <a:buFont typeface="Wingdings" panose="05000000000000000000" pitchFamily="2" charset="2"/>
                        <a:buChar char="§"/>
                      </a:pPr>
                      <a:r>
                        <a:rPr lang="en-US" sz="2200" dirty="0">
                          <a:solidFill>
                            <a:srgbClr val="023F5C"/>
                          </a:solidFill>
                        </a:rPr>
                        <a:t>DSS.County.Directors.Fiscal.Officers</a:t>
                      </a:r>
                    </a:p>
                    <a:p>
                      <a:pPr marL="342900" indent="-342900">
                        <a:buFont typeface="Wingdings" panose="05000000000000000000" pitchFamily="2" charset="2"/>
                        <a:buChar char="§"/>
                      </a:pPr>
                      <a:r>
                        <a:rPr lang="en-US" sz="2200" dirty="0">
                          <a:solidFill>
                            <a:srgbClr val="023F5C"/>
                          </a:solidFill>
                        </a:rPr>
                        <a:t>DSS.County.Fiscal.Contacts</a:t>
                      </a:r>
                    </a:p>
                    <a:p>
                      <a:pPr marL="342900" indent="-342900">
                        <a:buFont typeface="Wingdings" panose="05000000000000000000" pitchFamily="2" charset="2"/>
                        <a:buChar char="§"/>
                      </a:pPr>
                      <a:r>
                        <a:rPr lang="en-US" sz="2200" dirty="0">
                          <a:solidFill>
                            <a:srgbClr val="023F5C"/>
                          </a:solidFill>
                        </a:rPr>
                        <a:t>DSS.County.Security.Officers</a:t>
                      </a:r>
                    </a:p>
                    <a:p>
                      <a:pPr marL="342900" indent="-342900">
                        <a:buFont typeface="Wingdings" panose="05000000000000000000" pitchFamily="2" charset="2"/>
                        <a:buChar char="§"/>
                      </a:pPr>
                      <a:r>
                        <a:rPr lang="en-US" sz="2200" dirty="0">
                          <a:solidFill>
                            <a:srgbClr val="023F5C"/>
                          </a:solidFill>
                        </a:rPr>
                        <a:t>DHHS.EFT.Counties</a:t>
                      </a:r>
                    </a:p>
                  </a:txBody>
                  <a:tcPr anchor="ctr">
                    <a:solidFill>
                      <a:srgbClr val="C6E3E7"/>
                    </a:solidFill>
                  </a:tcPr>
                </a:tc>
                <a:tc>
                  <a:txBody>
                    <a:bodyPr/>
                    <a:lstStyle/>
                    <a:p>
                      <a:r>
                        <a:rPr lang="en-US" sz="2200" dirty="0">
                          <a:solidFill>
                            <a:srgbClr val="023F5C"/>
                          </a:solidFill>
                        </a:rPr>
                        <a:t>https://lists.ncmail.net/mailman/listinfo</a:t>
                      </a:r>
                    </a:p>
                  </a:txBody>
                  <a:tcPr anchor="ctr">
                    <a:solidFill>
                      <a:srgbClr val="C6E3E7"/>
                    </a:solidFill>
                  </a:tcPr>
                </a:tc>
                <a:extLst>
                  <a:ext uri="{0D108BD9-81ED-4DB2-BD59-A6C34878D82A}">
                    <a16:rowId xmlns:a16="http://schemas.microsoft.com/office/drawing/2014/main" val="309867632"/>
                  </a:ext>
                </a:extLst>
              </a:tr>
              <a:tr h="550412">
                <a:tc>
                  <a:txBody>
                    <a:bodyPr/>
                    <a:lstStyle/>
                    <a:p>
                      <a:r>
                        <a:rPr lang="en-US" sz="2200" dirty="0">
                          <a:solidFill>
                            <a:srgbClr val="023F5C"/>
                          </a:solidFill>
                        </a:rPr>
                        <a:t>Adult Services </a:t>
                      </a:r>
                    </a:p>
                  </a:txBody>
                  <a:tcPr anchor="ctr">
                    <a:solidFill>
                      <a:srgbClr val="E9EBF5"/>
                    </a:solidFill>
                  </a:tcPr>
                </a:tc>
                <a:tc>
                  <a:txBody>
                    <a:bodyPr/>
                    <a:lstStyle/>
                    <a:p>
                      <a:r>
                        <a:rPr lang="en-US" sz="2200" dirty="0">
                          <a:solidFill>
                            <a:srgbClr val="023F5C"/>
                          </a:solidFill>
                        </a:rPr>
                        <a:t>DAAS.AdultServices@dhhs.nc.gov </a:t>
                      </a:r>
                    </a:p>
                  </a:txBody>
                  <a:tcPr anchor="ctr">
                    <a:solidFill>
                      <a:srgbClr val="E9EBF5"/>
                    </a:solidFill>
                  </a:tcPr>
                </a:tc>
                <a:extLst>
                  <a:ext uri="{0D108BD9-81ED-4DB2-BD59-A6C34878D82A}">
                    <a16:rowId xmlns:a16="http://schemas.microsoft.com/office/drawing/2014/main" val="1933754953"/>
                  </a:ext>
                </a:extLst>
              </a:tr>
              <a:tr h="800793">
                <a:tc>
                  <a:txBody>
                    <a:bodyPr/>
                    <a:lstStyle/>
                    <a:p>
                      <a:r>
                        <a:rPr lang="en-US" sz="2200" dirty="0">
                          <a:solidFill>
                            <a:srgbClr val="023F5C"/>
                          </a:solidFill>
                        </a:rPr>
                        <a:t>DCDEE</a:t>
                      </a:r>
                    </a:p>
                  </a:txBody>
                  <a:tcPr anchor="ctr">
                    <a:solidFill>
                      <a:srgbClr val="C6E3E7"/>
                    </a:solidFill>
                  </a:tcPr>
                </a:tc>
                <a:tc>
                  <a:txBody>
                    <a:bodyPr/>
                    <a:lstStyle/>
                    <a:p>
                      <a:r>
                        <a:rPr lang="en-US" sz="2200" dirty="0">
                          <a:solidFill>
                            <a:srgbClr val="023F5C"/>
                          </a:solidFill>
                        </a:rPr>
                        <a:t>Jose.Merza@dhhs.nc.gov and </a:t>
                      </a:r>
                    </a:p>
                    <a:p>
                      <a:r>
                        <a:rPr lang="en-US" sz="2200" dirty="0">
                          <a:solidFill>
                            <a:srgbClr val="023F5C"/>
                          </a:solidFill>
                        </a:rPr>
                        <a:t>cc:  Nila.Acharya@dhhs.nc.gov </a:t>
                      </a:r>
                    </a:p>
                  </a:txBody>
                  <a:tcPr anchor="ctr">
                    <a:solidFill>
                      <a:srgbClr val="C6E3E7"/>
                    </a:solidFill>
                  </a:tcPr>
                </a:tc>
                <a:extLst>
                  <a:ext uri="{0D108BD9-81ED-4DB2-BD59-A6C34878D82A}">
                    <a16:rowId xmlns:a16="http://schemas.microsoft.com/office/drawing/2014/main" val="3413274494"/>
                  </a:ext>
                </a:extLst>
              </a:tr>
            </a:tbl>
          </a:graphicData>
        </a:graphic>
      </p:graphicFrame>
    </p:spTree>
    <p:extLst>
      <p:ext uri="{BB962C8B-B14F-4D97-AF65-F5344CB8AC3E}">
        <p14:creationId xmlns:p14="http://schemas.microsoft.com/office/powerpoint/2010/main" val="159562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18D276F-D966-4633-BEFE-1257FABF1226}"/>
              </a:ext>
            </a:extLst>
          </p:cNvPr>
          <p:cNvGraphicFramePr>
            <a:graphicFrameLocks noGrp="1"/>
          </p:cNvGraphicFramePr>
          <p:nvPr>
            <p:ph idx="1"/>
            <p:extLst>
              <p:ext uri="{D42A27DB-BD31-4B8C-83A1-F6EECF244321}">
                <p14:modId xmlns:p14="http://schemas.microsoft.com/office/powerpoint/2010/main" val="605581049"/>
              </p:ext>
            </p:extLst>
          </p:nvPr>
        </p:nvGraphicFramePr>
        <p:xfrm>
          <a:off x="685798" y="569760"/>
          <a:ext cx="10820404" cy="5809919"/>
        </p:xfrm>
        <a:graphic>
          <a:graphicData uri="http://schemas.openxmlformats.org/drawingml/2006/table">
            <a:tbl>
              <a:tblPr/>
              <a:tblGrid>
                <a:gridCol w="916013">
                  <a:extLst>
                    <a:ext uri="{9D8B030D-6E8A-4147-A177-3AD203B41FA5}">
                      <a16:colId xmlns:a16="http://schemas.microsoft.com/office/drawing/2014/main" val="2458985321"/>
                    </a:ext>
                  </a:extLst>
                </a:gridCol>
                <a:gridCol w="916013">
                  <a:extLst>
                    <a:ext uri="{9D8B030D-6E8A-4147-A177-3AD203B41FA5}">
                      <a16:colId xmlns:a16="http://schemas.microsoft.com/office/drawing/2014/main" val="3564478547"/>
                    </a:ext>
                  </a:extLst>
                </a:gridCol>
                <a:gridCol w="386443">
                  <a:extLst>
                    <a:ext uri="{9D8B030D-6E8A-4147-A177-3AD203B41FA5}">
                      <a16:colId xmlns:a16="http://schemas.microsoft.com/office/drawing/2014/main" val="3322646633"/>
                    </a:ext>
                  </a:extLst>
                </a:gridCol>
                <a:gridCol w="916013">
                  <a:extLst>
                    <a:ext uri="{9D8B030D-6E8A-4147-A177-3AD203B41FA5}">
                      <a16:colId xmlns:a16="http://schemas.microsoft.com/office/drawing/2014/main" val="873543392"/>
                    </a:ext>
                  </a:extLst>
                </a:gridCol>
                <a:gridCol w="916013">
                  <a:extLst>
                    <a:ext uri="{9D8B030D-6E8A-4147-A177-3AD203B41FA5}">
                      <a16:colId xmlns:a16="http://schemas.microsoft.com/office/drawing/2014/main" val="836650362"/>
                    </a:ext>
                  </a:extLst>
                </a:gridCol>
                <a:gridCol w="916013">
                  <a:extLst>
                    <a:ext uri="{9D8B030D-6E8A-4147-A177-3AD203B41FA5}">
                      <a16:colId xmlns:a16="http://schemas.microsoft.com/office/drawing/2014/main" val="1185909599"/>
                    </a:ext>
                  </a:extLst>
                </a:gridCol>
                <a:gridCol w="916013">
                  <a:extLst>
                    <a:ext uri="{9D8B030D-6E8A-4147-A177-3AD203B41FA5}">
                      <a16:colId xmlns:a16="http://schemas.microsoft.com/office/drawing/2014/main" val="2448767900"/>
                    </a:ext>
                  </a:extLst>
                </a:gridCol>
                <a:gridCol w="357818">
                  <a:extLst>
                    <a:ext uri="{9D8B030D-6E8A-4147-A177-3AD203B41FA5}">
                      <a16:colId xmlns:a16="http://schemas.microsoft.com/office/drawing/2014/main" val="4000108481"/>
                    </a:ext>
                  </a:extLst>
                </a:gridCol>
                <a:gridCol w="916013">
                  <a:extLst>
                    <a:ext uri="{9D8B030D-6E8A-4147-A177-3AD203B41FA5}">
                      <a16:colId xmlns:a16="http://schemas.microsoft.com/office/drawing/2014/main" val="3041771825"/>
                    </a:ext>
                  </a:extLst>
                </a:gridCol>
                <a:gridCol w="916013">
                  <a:extLst>
                    <a:ext uri="{9D8B030D-6E8A-4147-A177-3AD203B41FA5}">
                      <a16:colId xmlns:a16="http://schemas.microsoft.com/office/drawing/2014/main" val="4192513661"/>
                    </a:ext>
                  </a:extLst>
                </a:gridCol>
                <a:gridCol w="916013">
                  <a:extLst>
                    <a:ext uri="{9D8B030D-6E8A-4147-A177-3AD203B41FA5}">
                      <a16:colId xmlns:a16="http://schemas.microsoft.com/office/drawing/2014/main" val="4080472539"/>
                    </a:ext>
                  </a:extLst>
                </a:gridCol>
                <a:gridCol w="916013">
                  <a:extLst>
                    <a:ext uri="{9D8B030D-6E8A-4147-A177-3AD203B41FA5}">
                      <a16:colId xmlns:a16="http://schemas.microsoft.com/office/drawing/2014/main" val="13411587"/>
                    </a:ext>
                  </a:extLst>
                </a:gridCol>
                <a:gridCol w="916013">
                  <a:extLst>
                    <a:ext uri="{9D8B030D-6E8A-4147-A177-3AD203B41FA5}">
                      <a16:colId xmlns:a16="http://schemas.microsoft.com/office/drawing/2014/main" val="4281288468"/>
                    </a:ext>
                  </a:extLst>
                </a:gridCol>
              </a:tblGrid>
              <a:tr h="269071">
                <a:tc gridSpan="13">
                  <a:txBody>
                    <a:bodyPr/>
                    <a:lstStyle/>
                    <a:p>
                      <a:pPr algn="ctr" fontAlgn="b"/>
                      <a:r>
                        <a:rPr lang="en-US" sz="2400" b="1" i="0" u="none" strike="noStrike" dirty="0">
                          <a:solidFill>
                            <a:srgbClr val="023F5C"/>
                          </a:solidFill>
                          <a:effectLst/>
                          <a:latin typeface="Calibri" panose="020F0502020204030204" pitchFamily="34" charset="0"/>
                        </a:rPr>
                        <a:t>NOTICE OF CHANGE</a:t>
                      </a:r>
                    </a:p>
                  </a:txBody>
                  <a:tcPr marL="8226" marR="8226" marT="82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3913022"/>
                  </a:ext>
                </a:extLst>
              </a:tr>
              <a:tr h="269071">
                <a:tc gridSpan="13">
                  <a:txBody>
                    <a:bodyPr/>
                    <a:lstStyle/>
                    <a:p>
                      <a:pPr algn="ctr" fontAlgn="b"/>
                      <a:r>
                        <a:rPr lang="en-US" sz="1800" b="0" i="0" u="none" strike="noStrike" dirty="0">
                          <a:solidFill>
                            <a:srgbClr val="000000"/>
                          </a:solidFill>
                          <a:effectLst/>
                          <a:latin typeface="Calibri" panose="020F0502020204030204" pitchFamily="34" charset="0"/>
                        </a:rPr>
                        <a:t>Use this form to change information for County Director, fiscal officer or finance officer</a:t>
                      </a:r>
                    </a:p>
                  </a:txBody>
                  <a:tcPr marL="8226" marR="8226" marT="82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4440276"/>
                  </a:ext>
                </a:extLst>
              </a:tr>
              <a:tr h="269071">
                <a:tc>
                  <a:txBody>
                    <a:bodyPr/>
                    <a:lstStyle/>
                    <a:p>
                      <a:pPr algn="l" fontAlgn="b"/>
                      <a:endParaRPr lang="en-US" sz="16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extLst>
                  <a:ext uri="{0D108BD9-81ED-4DB2-BD59-A6C34878D82A}">
                    <a16:rowId xmlns:a16="http://schemas.microsoft.com/office/drawing/2014/main" val="851462837"/>
                  </a:ext>
                </a:extLst>
              </a:tr>
              <a:tr h="269071">
                <a:tc gridSpan="13">
                  <a:txBody>
                    <a:bodyPr/>
                    <a:lstStyle/>
                    <a:p>
                      <a:pPr algn="ctr" fontAlgn="b"/>
                      <a:r>
                        <a:rPr lang="en-US" sz="1800" b="0" i="0" u="none" strike="noStrike" dirty="0">
                          <a:solidFill>
                            <a:srgbClr val="000000"/>
                          </a:solidFill>
                          <a:effectLst/>
                          <a:latin typeface="Calibri" panose="020F0502020204030204" pitchFamily="34" charset="0"/>
                        </a:rPr>
                        <a:t>Please provide the current name and/or email information for any of the following positions</a:t>
                      </a:r>
                    </a:p>
                  </a:txBody>
                  <a:tcPr marL="8226" marR="8226" marT="82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6368822"/>
                  </a:ext>
                </a:extLst>
              </a:tr>
              <a:tr h="269071">
                <a:tc gridSpan="13">
                  <a:txBody>
                    <a:bodyPr/>
                    <a:lstStyle/>
                    <a:p>
                      <a:pPr algn="ctr" fontAlgn="b"/>
                      <a:r>
                        <a:rPr lang="en-US" sz="1800" b="0" i="0" u="none" strike="noStrike" dirty="0">
                          <a:solidFill>
                            <a:srgbClr val="000000"/>
                          </a:solidFill>
                          <a:effectLst/>
                          <a:latin typeface="Calibri" panose="020F0502020204030204" pitchFamily="34" charset="0"/>
                        </a:rPr>
                        <a:t>in your county where a change has occurred.</a:t>
                      </a:r>
                    </a:p>
                  </a:txBody>
                  <a:tcPr marL="8226" marR="8226" marT="82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2705305"/>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extLst>
                  <a:ext uri="{0D108BD9-81ED-4DB2-BD59-A6C34878D82A}">
                    <a16:rowId xmlns:a16="http://schemas.microsoft.com/office/drawing/2014/main" val="2210080201"/>
                  </a:ext>
                </a:extLst>
              </a:tr>
              <a:tr h="269684">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gridSpan="3">
                  <a:txBody>
                    <a:bodyPr/>
                    <a:lstStyle/>
                    <a:p>
                      <a:pPr algn="ctr" fontAlgn="b"/>
                      <a:r>
                        <a:rPr lang="en-US" sz="1400" b="0" i="0" u="none" strike="noStrike" dirty="0">
                          <a:solidFill>
                            <a:srgbClr val="000000"/>
                          </a:solidFill>
                          <a:effectLst/>
                          <a:latin typeface="Calibri" panose="020F0502020204030204" pitchFamily="34" charset="0"/>
                        </a:rPr>
                        <a:t>County Name</a:t>
                      </a:r>
                    </a:p>
                  </a:txBody>
                  <a:tcPr marL="8226" marR="8226" marT="8226" marB="0" anchor="b">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5">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extLst>
                  <a:ext uri="{0D108BD9-81ED-4DB2-BD59-A6C34878D82A}">
                    <a16:rowId xmlns:a16="http://schemas.microsoft.com/office/drawing/2014/main" val="1475041266"/>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extLst>
                  <a:ext uri="{0D108BD9-81ED-4DB2-BD59-A6C34878D82A}">
                    <a16:rowId xmlns:a16="http://schemas.microsoft.com/office/drawing/2014/main" val="3257599660"/>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gridSpan="4">
                  <a:txBody>
                    <a:bodyPr/>
                    <a:lstStyle/>
                    <a:p>
                      <a:pPr algn="ctr" fontAlgn="b"/>
                      <a:r>
                        <a:rPr lang="en-US" sz="1400" b="1" i="0" u="none" strike="noStrike" dirty="0">
                          <a:solidFill>
                            <a:srgbClr val="FF0000"/>
                          </a:solidFill>
                          <a:effectLst/>
                          <a:latin typeface="Calibri" panose="020F0502020204030204" pitchFamily="34" charset="0"/>
                        </a:rPr>
                        <a:t>NAME</a:t>
                      </a:r>
                    </a:p>
                  </a:txBody>
                  <a:tcPr marL="8226" marR="8226" marT="82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gridSpan="5">
                  <a:txBody>
                    <a:bodyPr/>
                    <a:lstStyle/>
                    <a:p>
                      <a:pPr algn="ctr" fontAlgn="b"/>
                      <a:r>
                        <a:rPr lang="en-US" sz="1400" b="1" i="0" u="none" strike="noStrike" dirty="0">
                          <a:solidFill>
                            <a:srgbClr val="FF0000"/>
                          </a:solidFill>
                          <a:effectLst/>
                          <a:latin typeface="Calibri" panose="020F0502020204030204" pitchFamily="34" charset="0"/>
                        </a:rPr>
                        <a:t>EMAIL ADDRESS</a:t>
                      </a:r>
                    </a:p>
                  </a:txBody>
                  <a:tcPr marL="8226" marR="8226" marT="82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2323563"/>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NEW Director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662739"/>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Remove</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513782"/>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205804"/>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NEW County Finance</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4">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724640284"/>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Officer</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7739300"/>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Remove</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647472"/>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072484"/>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NEW DSS Fiscal</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4">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338388626"/>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Officer</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92904312"/>
                  </a:ext>
                </a:extLst>
              </a:tr>
              <a:tr h="269071">
                <a:tc gridSpan="2">
                  <a:txBody>
                    <a:bodyPr/>
                    <a:lstStyle/>
                    <a:p>
                      <a:pPr algn="ctr" fontAlgn="b"/>
                      <a:r>
                        <a:rPr lang="en-US" sz="1400" b="0" i="0" u="none" strike="noStrike" dirty="0">
                          <a:solidFill>
                            <a:srgbClr val="000000"/>
                          </a:solidFill>
                          <a:effectLst/>
                          <a:latin typeface="Calibri" panose="020F0502020204030204" pitchFamily="34" charset="0"/>
                        </a:rPr>
                        <a:t>Remove</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1400" b="0" i="0" u="none" strike="noStrike" dirty="0">
                          <a:solidFill>
                            <a:srgbClr val="000000"/>
                          </a:solidFill>
                          <a:effectLst/>
                          <a:latin typeface="Calibri" panose="020F0502020204030204" pitchFamily="34" charset="0"/>
                        </a:rPr>
                        <a:t> </a:t>
                      </a:r>
                    </a:p>
                  </a:txBody>
                  <a:tcPr marL="8226" marR="8226" marT="82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8648237"/>
                  </a:ext>
                </a:extLst>
              </a:tr>
              <a:tr h="269071">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226" marR="8226" marT="82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76982"/>
                  </a:ext>
                </a:extLst>
              </a:tr>
              <a:tr h="269071">
                <a:tc gridSpan="13">
                  <a:txBody>
                    <a:bodyPr/>
                    <a:lstStyle/>
                    <a:p>
                      <a:pPr algn="l" fontAlgn="b"/>
                      <a:r>
                        <a:rPr lang="en-US" sz="1400" b="0" i="0" u="none" strike="noStrike" dirty="0">
                          <a:solidFill>
                            <a:srgbClr val="000000"/>
                          </a:solidFill>
                          <a:effectLst/>
                          <a:latin typeface="Calibri" panose="020F0502020204030204" pitchFamily="34" charset="0"/>
                        </a:rPr>
                        <a:t>        Please send any changes to:  DSS.Update@dhhs.nc.gov   </a:t>
                      </a:r>
                    </a:p>
                  </a:txBody>
                  <a:tcPr marL="8226" marR="8226" marT="82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712375"/>
                  </a:ext>
                </a:extLst>
              </a:tr>
            </a:tbl>
          </a:graphicData>
        </a:graphic>
      </p:graphicFrame>
    </p:spTree>
    <p:extLst>
      <p:ext uri="{BB962C8B-B14F-4D97-AF65-F5344CB8AC3E}">
        <p14:creationId xmlns:p14="http://schemas.microsoft.com/office/powerpoint/2010/main" val="307609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072F2-CDF8-498A-93F3-3048CF9DD0E8}"/>
              </a:ext>
            </a:extLst>
          </p:cNvPr>
          <p:cNvSpPr>
            <a:spLocks noGrp="1"/>
          </p:cNvSpPr>
          <p:nvPr>
            <p:ph idx="1"/>
          </p:nvPr>
        </p:nvSpPr>
        <p:spPr>
          <a:xfrm>
            <a:off x="1344706" y="1677296"/>
            <a:ext cx="10434918" cy="4952103"/>
          </a:xfrm>
        </p:spPr>
        <p:txBody>
          <a:bodyPr>
            <a:normAutofit fontScale="92500" lnSpcReduction="10000"/>
          </a:bodyPr>
          <a:lstStyle/>
          <a:p>
            <a:pPr marL="571500" indent="-571500">
              <a:lnSpc>
                <a:spcPct val="120000"/>
              </a:lnSpc>
              <a:spcBef>
                <a:spcPts val="600"/>
              </a:spcBef>
              <a:buClr>
                <a:srgbClr val="FCAF2D"/>
              </a:buClr>
              <a:buFont typeface="Wingdings" panose="05000000000000000000" pitchFamily="2" charset="2"/>
              <a:buChar char="ü"/>
            </a:pPr>
            <a:r>
              <a:rPr lang="en-US" sz="2400" dirty="0">
                <a:solidFill>
                  <a:srgbClr val="023F5C"/>
                </a:solidFill>
              </a:rPr>
              <a:t>Budget (State budget is July 1 to June 30)</a:t>
            </a:r>
          </a:p>
          <a:p>
            <a:pPr marL="571500" indent="-571500">
              <a:lnSpc>
                <a:spcPct val="120000"/>
              </a:lnSpc>
              <a:spcBef>
                <a:spcPts val="600"/>
              </a:spcBef>
              <a:buClr>
                <a:srgbClr val="FCAF2D"/>
              </a:buClr>
              <a:buFont typeface="Wingdings" panose="05000000000000000000" pitchFamily="2" charset="2"/>
              <a:buChar char="ü"/>
            </a:pPr>
            <a:r>
              <a:rPr lang="en-US" sz="2400" dirty="0">
                <a:solidFill>
                  <a:srgbClr val="023F5C"/>
                </a:solidFill>
              </a:rPr>
              <a:t>General Ledger</a:t>
            </a:r>
          </a:p>
          <a:p>
            <a:pPr marL="571500" indent="-571500">
              <a:lnSpc>
                <a:spcPct val="120000"/>
              </a:lnSpc>
              <a:spcBef>
                <a:spcPts val="600"/>
              </a:spcBef>
              <a:buClr>
                <a:srgbClr val="FCAF2D"/>
              </a:buClr>
              <a:buFont typeface="Wingdings" panose="05000000000000000000" pitchFamily="2" charset="2"/>
              <a:buChar char="ü"/>
            </a:pPr>
            <a:r>
              <a:rPr lang="en-US" sz="2400" dirty="0">
                <a:solidFill>
                  <a:srgbClr val="023F5C"/>
                </a:solidFill>
              </a:rPr>
              <a:t>Accounts Payable/Receivable</a:t>
            </a:r>
          </a:p>
          <a:p>
            <a:pPr marL="571500" indent="-571500">
              <a:lnSpc>
                <a:spcPct val="120000"/>
              </a:lnSpc>
              <a:spcBef>
                <a:spcPts val="600"/>
              </a:spcBef>
              <a:buClr>
                <a:srgbClr val="FCAF2D"/>
              </a:buClr>
              <a:buFont typeface="Wingdings" panose="05000000000000000000" pitchFamily="2" charset="2"/>
              <a:buChar char="ü"/>
            </a:pPr>
            <a:r>
              <a:rPr lang="en-US" sz="2400" dirty="0">
                <a:solidFill>
                  <a:srgbClr val="023F5C"/>
                </a:solidFill>
              </a:rPr>
              <a:t>Payroll Register</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Daysheets</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Equipment Purchases,  Automated Data Plans (ADP), Direct Charge or Expense</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Contracts</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Indirect Cost Plans</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Child Support Incentives</a:t>
            </a:r>
          </a:p>
          <a:p>
            <a:pPr marL="571500" indent="-571500">
              <a:lnSpc>
                <a:spcPct val="120000"/>
              </a:lnSpc>
              <a:spcBef>
                <a:spcPts val="600"/>
              </a:spcBef>
              <a:buClr>
                <a:srgbClr val="FCAF2D"/>
              </a:buClr>
              <a:buFont typeface="Wingdings" panose="05000000000000000000" pitchFamily="2" charset="2"/>
              <a:buChar char="ü"/>
            </a:pPr>
            <a:r>
              <a:rPr lang="en-US" sz="2400" b="1" dirty="0">
                <a:solidFill>
                  <a:srgbClr val="023F5C"/>
                </a:solidFill>
              </a:rPr>
              <a:t>Receiving Reimbursement – 1571 and Other Reimbursement</a:t>
            </a:r>
            <a:endParaRPr lang="en-US" sz="2800" dirty="0">
              <a:solidFill>
                <a:srgbClr val="023F5C"/>
              </a:solidFill>
            </a:endParaRPr>
          </a:p>
        </p:txBody>
      </p:sp>
      <p:sp>
        <p:nvSpPr>
          <p:cNvPr id="4" name="Title 1">
            <a:extLst>
              <a:ext uri="{FF2B5EF4-FFF2-40B4-BE49-F238E27FC236}">
                <a16:creationId xmlns:a16="http://schemas.microsoft.com/office/drawing/2014/main" id="{3A820A36-654B-496C-9174-16F8CC1EF271}"/>
              </a:ext>
            </a:extLst>
          </p:cNvPr>
          <p:cNvSpPr txBox="1">
            <a:spLocks/>
          </p:cNvSpPr>
          <p:nvPr/>
        </p:nvSpPr>
        <p:spPr>
          <a:xfrm>
            <a:off x="1028700" y="656361"/>
            <a:ext cx="10134600" cy="860467"/>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00000"/>
              </a:lnSpc>
            </a:pPr>
            <a:r>
              <a:rPr lang="en-US" sz="3600" dirty="0">
                <a:solidFill>
                  <a:srgbClr val="023F5C"/>
                </a:solidFill>
              </a:rPr>
              <a:t>Dss Fiscal functions</a:t>
            </a:r>
            <a:endParaRPr lang="en-US" sz="3600" dirty="0"/>
          </a:p>
        </p:txBody>
      </p:sp>
      <p:sp>
        <p:nvSpPr>
          <p:cNvPr id="2" name="Right Brace 1">
            <a:extLst>
              <a:ext uri="{FF2B5EF4-FFF2-40B4-BE49-F238E27FC236}">
                <a16:creationId xmlns:a16="http://schemas.microsoft.com/office/drawing/2014/main" id="{44179432-3A49-4C5D-96DC-0D59F042B59B}"/>
              </a:ext>
            </a:extLst>
          </p:cNvPr>
          <p:cNvSpPr/>
          <p:nvPr/>
        </p:nvSpPr>
        <p:spPr>
          <a:xfrm>
            <a:off x="6855397" y="1804296"/>
            <a:ext cx="515566" cy="1624704"/>
          </a:xfrm>
          <a:prstGeom prst="rightBrace">
            <a:avLst/>
          </a:prstGeom>
          <a:ln w="34925">
            <a:solidFill>
              <a:srgbClr val="FCAF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6BEA3E36-9CE4-4B70-95FF-C764DF1ABB61}"/>
              </a:ext>
            </a:extLst>
          </p:cNvPr>
          <p:cNvSpPr txBox="1"/>
          <p:nvPr/>
        </p:nvSpPr>
        <p:spPr>
          <a:xfrm>
            <a:off x="7541111" y="2199800"/>
            <a:ext cx="3306183" cy="1200329"/>
          </a:xfrm>
          <a:prstGeom prst="rect">
            <a:avLst/>
          </a:prstGeom>
          <a:noFill/>
        </p:spPr>
        <p:txBody>
          <a:bodyPr wrap="square" rtlCol="0">
            <a:spAutoFit/>
          </a:bodyPr>
          <a:lstStyle/>
          <a:p>
            <a:pPr algn="ctr"/>
            <a:r>
              <a:rPr lang="en-US" sz="2400" i="1" dirty="0">
                <a:solidFill>
                  <a:srgbClr val="01AFCD"/>
                </a:solidFill>
              </a:rPr>
              <a:t>All common fiscal functions in private sector and governmental finance</a:t>
            </a:r>
          </a:p>
        </p:txBody>
      </p:sp>
    </p:spTree>
    <p:extLst>
      <p:ext uri="{BB962C8B-B14F-4D97-AF65-F5344CB8AC3E}">
        <p14:creationId xmlns:p14="http://schemas.microsoft.com/office/powerpoint/2010/main" val="64126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613186" y="1319645"/>
            <a:ext cx="10951285" cy="5538355"/>
          </a:xfrm>
        </p:spPr>
        <p:txBody>
          <a:bodyPr>
            <a:normAutofit fontScale="92500" lnSpcReduction="20000"/>
          </a:bodyPr>
          <a:lstStyle/>
          <a:p>
            <a:pPr marL="0" indent="0">
              <a:buNone/>
            </a:pPr>
            <a:r>
              <a:rPr lang="en-US" sz="2400" dirty="0">
                <a:solidFill>
                  <a:srgbClr val="023F5C"/>
                </a:solidFill>
              </a:rPr>
              <a:t>North Carolina elects to utilize 100% time reporting, via "daysheets", for distributing costs for personnel services for both the Division and the 100 local Departments of Social Services.  These costs support a broad spectrum of programs funded through a wide range of Federal and non-Federal funding sources. </a:t>
            </a:r>
          </a:p>
          <a:p>
            <a:pPr marL="0" indent="0">
              <a:buNone/>
            </a:pPr>
            <a:r>
              <a:rPr lang="en-US" sz="2400" dirty="0">
                <a:solidFill>
                  <a:srgbClr val="023F5C"/>
                </a:solidFill>
              </a:rPr>
              <a:t>A worker’s time is reported on daysheets (DSS-4263) using a combination of Service Codes (SIS) and Program Codes and these codes help to determine reimbursement.  Correct coding is important!</a:t>
            </a:r>
          </a:p>
          <a:p>
            <a:pPr marL="0" indent="0">
              <a:buNone/>
            </a:pPr>
            <a:r>
              <a:rPr lang="en-US" sz="2400" b="1" dirty="0">
                <a:solidFill>
                  <a:srgbClr val="01AFCD"/>
                </a:solidFill>
              </a:rPr>
              <a:t>What is the purpose of a daysheet?</a:t>
            </a:r>
          </a:p>
          <a:p>
            <a:pPr>
              <a:buClr>
                <a:srgbClr val="FCAF2D"/>
              </a:buClr>
            </a:pPr>
            <a:r>
              <a:rPr lang="en-US" sz="2400" dirty="0">
                <a:solidFill>
                  <a:srgbClr val="023F5C"/>
                </a:solidFill>
              </a:rPr>
              <a:t>Computes percentages of time spent by staff in the delivery of direct service activities, which will provide the basis for county reimbursement</a:t>
            </a:r>
          </a:p>
          <a:p>
            <a:pPr>
              <a:buClr>
                <a:srgbClr val="FCAF2D"/>
              </a:buClr>
            </a:pPr>
            <a:r>
              <a:rPr lang="en-US" sz="2400" dirty="0">
                <a:solidFill>
                  <a:srgbClr val="023F5C"/>
                </a:solidFill>
              </a:rPr>
              <a:t>Provides documentation, along with the case record, to support reimbursement </a:t>
            </a:r>
          </a:p>
          <a:p>
            <a:pPr>
              <a:buClr>
                <a:srgbClr val="FCAF2D"/>
              </a:buClr>
            </a:pPr>
            <a:r>
              <a:rPr lang="en-US" sz="2400" dirty="0">
                <a:solidFill>
                  <a:srgbClr val="023F5C"/>
                </a:solidFill>
              </a:rPr>
              <a:t>Provides information to determine the cost of services provided</a:t>
            </a:r>
          </a:p>
          <a:p>
            <a:pPr>
              <a:buClr>
                <a:srgbClr val="FCAF2D"/>
              </a:buClr>
            </a:pPr>
            <a:r>
              <a:rPr lang="en-US" sz="2400" dirty="0">
                <a:solidFill>
                  <a:srgbClr val="023F5C"/>
                </a:solidFill>
              </a:rPr>
              <a:t>Enables more effective planning and budgeting</a:t>
            </a:r>
          </a:p>
          <a:p>
            <a:pPr>
              <a:buClr>
                <a:srgbClr val="FCAF2D"/>
              </a:buClr>
            </a:pPr>
            <a:r>
              <a:rPr lang="en-US" sz="2400" dirty="0">
                <a:solidFill>
                  <a:srgbClr val="023F5C"/>
                </a:solidFill>
              </a:rPr>
              <a:t>Provides a source of recipient counts for federal reporting and program management</a:t>
            </a:r>
          </a:p>
          <a:p>
            <a:pPr>
              <a:buClr>
                <a:srgbClr val="FCAF2D"/>
              </a:buClr>
            </a:pPr>
            <a:r>
              <a:rPr lang="en-US" sz="2400" dirty="0">
                <a:solidFill>
                  <a:srgbClr val="023F5C"/>
                </a:solidFill>
              </a:rPr>
              <a:t>Provides an audit trail for services </a:t>
            </a:r>
          </a:p>
        </p:txBody>
      </p:sp>
      <p:sp>
        <p:nvSpPr>
          <p:cNvPr id="6" name="Rectangle 5">
            <a:extLst>
              <a:ext uri="{FF2B5EF4-FFF2-40B4-BE49-F238E27FC236}">
                <a16:creationId xmlns:a16="http://schemas.microsoft.com/office/drawing/2014/main" id="{C3172B46-A4CB-425C-8AD5-369F3DD0345F}"/>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DAYSHEETS – ACCOUNTING FOR STAFF TIME</a:t>
            </a:r>
          </a:p>
        </p:txBody>
      </p:sp>
    </p:spTree>
    <p:extLst>
      <p:ext uri="{BB962C8B-B14F-4D97-AF65-F5344CB8AC3E}">
        <p14:creationId xmlns:p14="http://schemas.microsoft.com/office/powerpoint/2010/main" val="35172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B12D5-EDD7-42FE-AF3F-071AE1D74A1B}"/>
              </a:ext>
            </a:extLst>
          </p:cNvPr>
          <p:cNvSpPr/>
          <p:nvPr/>
        </p:nvSpPr>
        <p:spPr>
          <a:xfrm>
            <a:off x="0" y="0"/>
            <a:ext cx="2732567"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9BAF0A-417F-4D6D-9E5C-A9BBFC6CC2E3}"/>
              </a:ext>
            </a:extLst>
          </p:cNvPr>
          <p:cNvSpPr>
            <a:spLocks noGrp="1"/>
          </p:cNvSpPr>
          <p:nvPr>
            <p:ph idx="1"/>
          </p:nvPr>
        </p:nvSpPr>
        <p:spPr>
          <a:xfrm>
            <a:off x="5257801" y="154317"/>
            <a:ext cx="6766148" cy="6563983"/>
          </a:xfrm>
        </p:spPr>
        <p:txBody>
          <a:bodyPr>
            <a:noAutofit/>
          </a:bodyPr>
          <a:lstStyle/>
          <a:p>
            <a:pPr lvl="0">
              <a:spcBef>
                <a:spcPts val="300"/>
              </a:spcBef>
              <a:buClr>
                <a:srgbClr val="FFB023"/>
              </a:buClr>
            </a:pPr>
            <a:r>
              <a:rPr lang="en-US" sz="1900" dirty="0">
                <a:solidFill>
                  <a:srgbClr val="023F5C"/>
                </a:solidFill>
              </a:rPr>
              <a:t>Purpose/Roles of DSS Fiscal Units</a:t>
            </a:r>
          </a:p>
          <a:p>
            <a:pPr lvl="0">
              <a:spcBef>
                <a:spcPts val="300"/>
              </a:spcBef>
              <a:buClr>
                <a:srgbClr val="FFB023"/>
              </a:buClr>
            </a:pPr>
            <a:r>
              <a:rPr lang="en-US" sz="1900" dirty="0">
                <a:solidFill>
                  <a:srgbClr val="023F5C"/>
                </a:solidFill>
              </a:rPr>
              <a:t>DSS Operations – General Overview</a:t>
            </a:r>
          </a:p>
          <a:p>
            <a:pPr lvl="0">
              <a:spcBef>
                <a:spcPts val="300"/>
              </a:spcBef>
              <a:buClr>
                <a:srgbClr val="FFB023"/>
              </a:buClr>
            </a:pPr>
            <a:r>
              <a:rPr lang="en-US" sz="1900" dirty="0">
                <a:solidFill>
                  <a:srgbClr val="023F5C"/>
                </a:solidFill>
              </a:rPr>
              <a:t>County Operations</a:t>
            </a:r>
          </a:p>
          <a:p>
            <a:pPr lvl="0">
              <a:spcBef>
                <a:spcPts val="300"/>
              </a:spcBef>
              <a:buClr>
                <a:srgbClr val="FFB023"/>
              </a:buClr>
            </a:pPr>
            <a:r>
              <a:rPr lang="en-US" sz="1900" dirty="0">
                <a:solidFill>
                  <a:srgbClr val="023F5C"/>
                </a:solidFill>
              </a:rPr>
              <a:t>Important Resources – where to find the information you’ll need!</a:t>
            </a:r>
          </a:p>
          <a:p>
            <a:pPr lvl="0">
              <a:spcBef>
                <a:spcPts val="300"/>
              </a:spcBef>
              <a:buClr>
                <a:srgbClr val="FFB023"/>
              </a:buClr>
            </a:pPr>
            <a:r>
              <a:rPr lang="en-US" sz="1900" dirty="0">
                <a:solidFill>
                  <a:srgbClr val="023F5C"/>
                </a:solidFill>
              </a:rPr>
              <a:t>DSS Fiscal Functions</a:t>
            </a:r>
          </a:p>
          <a:p>
            <a:pPr marL="457200" lvl="0">
              <a:spcBef>
                <a:spcPts val="300"/>
              </a:spcBef>
              <a:buClr>
                <a:srgbClr val="FCAF2D"/>
              </a:buClr>
              <a:buFont typeface="Courier New" panose="02070309020205020404" pitchFamily="49" charset="0"/>
              <a:buChar char="o"/>
            </a:pPr>
            <a:r>
              <a:rPr lang="en-US" sz="1900" dirty="0">
                <a:solidFill>
                  <a:srgbClr val="023F5C"/>
                </a:solidFill>
              </a:rPr>
              <a:t>Daysheets</a:t>
            </a:r>
          </a:p>
          <a:p>
            <a:pPr marL="457200" lvl="0">
              <a:spcBef>
                <a:spcPts val="300"/>
              </a:spcBef>
              <a:buClr>
                <a:srgbClr val="FCAF2D"/>
              </a:buClr>
              <a:buFont typeface="Courier New" panose="02070309020205020404" pitchFamily="49" charset="0"/>
              <a:buChar char="o"/>
            </a:pPr>
            <a:r>
              <a:rPr lang="en-US" sz="1900" dirty="0">
                <a:solidFill>
                  <a:srgbClr val="023F5C"/>
                </a:solidFill>
              </a:rPr>
              <a:t>Equipment Purchases </a:t>
            </a:r>
          </a:p>
          <a:p>
            <a:pPr marL="457200" lvl="0">
              <a:spcBef>
                <a:spcPts val="300"/>
              </a:spcBef>
              <a:buClr>
                <a:srgbClr val="FCAF2D"/>
              </a:buClr>
              <a:buFont typeface="Courier New" panose="02070309020205020404" pitchFamily="49" charset="0"/>
              <a:buChar char="o"/>
            </a:pPr>
            <a:r>
              <a:rPr lang="en-US" sz="1900" dirty="0">
                <a:solidFill>
                  <a:srgbClr val="023F5C"/>
                </a:solidFill>
              </a:rPr>
              <a:t>Contracts</a:t>
            </a:r>
          </a:p>
          <a:p>
            <a:pPr marL="457200" lvl="0">
              <a:spcBef>
                <a:spcPts val="300"/>
              </a:spcBef>
              <a:buClr>
                <a:srgbClr val="FCAF2D"/>
              </a:buClr>
              <a:buFont typeface="Courier New" panose="02070309020205020404" pitchFamily="49" charset="0"/>
              <a:buChar char="o"/>
            </a:pPr>
            <a:r>
              <a:rPr lang="en-US" sz="1900" dirty="0">
                <a:solidFill>
                  <a:srgbClr val="023F5C"/>
                </a:solidFill>
              </a:rPr>
              <a:t>Indirect Cost Reporting</a:t>
            </a:r>
          </a:p>
          <a:p>
            <a:pPr marL="457200" lvl="0">
              <a:spcBef>
                <a:spcPts val="300"/>
              </a:spcBef>
              <a:buClr>
                <a:srgbClr val="FCAF2D"/>
              </a:buClr>
              <a:buFont typeface="Courier New" panose="02070309020205020404" pitchFamily="49" charset="0"/>
              <a:buChar char="o"/>
            </a:pPr>
            <a:r>
              <a:rPr lang="en-US" sz="1900" dirty="0">
                <a:solidFill>
                  <a:srgbClr val="023F5C"/>
                </a:solidFill>
              </a:rPr>
              <a:t>Child Support Incentives</a:t>
            </a:r>
          </a:p>
          <a:p>
            <a:pPr lvl="0">
              <a:spcBef>
                <a:spcPts val="300"/>
              </a:spcBef>
              <a:buClr>
                <a:srgbClr val="FFB023"/>
              </a:buClr>
            </a:pPr>
            <a:r>
              <a:rPr lang="en-US" sz="1900" dirty="0">
                <a:solidFill>
                  <a:srgbClr val="023F5C"/>
                </a:solidFill>
              </a:rPr>
              <a:t>Receiving Reimbursement - 1571 Overview </a:t>
            </a:r>
          </a:p>
          <a:p>
            <a:pPr lvl="0">
              <a:spcBef>
                <a:spcPts val="300"/>
              </a:spcBef>
              <a:buClr>
                <a:srgbClr val="FFB023"/>
              </a:buClr>
            </a:pPr>
            <a:r>
              <a:rPr lang="en-US" sz="1900" dirty="0">
                <a:solidFill>
                  <a:srgbClr val="023F5C"/>
                </a:solidFill>
              </a:rPr>
              <a:t>1571 Reports Overview</a:t>
            </a:r>
          </a:p>
          <a:p>
            <a:pPr lvl="0">
              <a:spcBef>
                <a:spcPts val="300"/>
              </a:spcBef>
              <a:buClr>
                <a:srgbClr val="FFB023"/>
              </a:buClr>
            </a:pPr>
            <a:r>
              <a:rPr lang="en-US" sz="1900" dirty="0">
                <a:solidFill>
                  <a:srgbClr val="023F5C"/>
                </a:solidFill>
              </a:rPr>
              <a:t>Codes, Numbers &amp; Letters – What do they mean?</a:t>
            </a:r>
          </a:p>
          <a:p>
            <a:pPr lvl="0">
              <a:spcBef>
                <a:spcPts val="300"/>
              </a:spcBef>
              <a:buClr>
                <a:srgbClr val="FCAF2D"/>
              </a:buClr>
            </a:pPr>
            <a:r>
              <a:rPr lang="en-US" sz="1900" dirty="0">
                <a:solidFill>
                  <a:srgbClr val="023F5C"/>
                </a:solidFill>
              </a:rPr>
              <a:t>Other Reimbursement</a:t>
            </a:r>
          </a:p>
          <a:p>
            <a:pPr>
              <a:spcBef>
                <a:spcPts val="300"/>
              </a:spcBef>
              <a:buClr>
                <a:srgbClr val="FCAF2D"/>
              </a:buClr>
            </a:pPr>
            <a:r>
              <a:rPr lang="en-US" sz="1900" dirty="0">
                <a:solidFill>
                  <a:srgbClr val="023F5C"/>
                </a:solidFill>
              </a:rPr>
              <a:t>Monitoring &amp; Audits</a:t>
            </a:r>
          </a:p>
          <a:p>
            <a:pPr>
              <a:spcBef>
                <a:spcPts val="300"/>
              </a:spcBef>
              <a:buClr>
                <a:srgbClr val="FCAF2D"/>
              </a:buClr>
            </a:pPr>
            <a:r>
              <a:rPr lang="en-US" sz="1900" dirty="0">
                <a:solidFill>
                  <a:srgbClr val="023F5C"/>
                </a:solidFill>
              </a:rPr>
              <a:t>Monthly Timeline</a:t>
            </a:r>
          </a:p>
          <a:p>
            <a:pPr>
              <a:spcBef>
                <a:spcPts val="300"/>
              </a:spcBef>
              <a:buClr>
                <a:srgbClr val="FCAF2D"/>
              </a:buClr>
            </a:pPr>
            <a:r>
              <a:rPr lang="en-US" sz="1900" dirty="0">
                <a:solidFill>
                  <a:srgbClr val="023F5C"/>
                </a:solidFill>
              </a:rPr>
              <a:t>Annual Timeline</a:t>
            </a:r>
          </a:p>
          <a:p>
            <a:pPr lvl="0">
              <a:spcBef>
                <a:spcPts val="300"/>
              </a:spcBef>
              <a:buClr>
                <a:srgbClr val="FCAF2D"/>
              </a:buClr>
            </a:pPr>
            <a:r>
              <a:rPr lang="en-US" sz="1900" dirty="0">
                <a:solidFill>
                  <a:srgbClr val="023F5C"/>
                </a:solidFill>
              </a:rPr>
              <a:t>Questions ?</a:t>
            </a:r>
          </a:p>
          <a:p>
            <a:pPr marL="0" lvl="0" indent="0">
              <a:spcBef>
                <a:spcPts val="300"/>
              </a:spcBef>
              <a:buNone/>
            </a:pPr>
            <a:r>
              <a:rPr lang="en-US" sz="1900" dirty="0">
                <a:solidFill>
                  <a:srgbClr val="023F5C"/>
                </a:solidFill>
              </a:rPr>
              <a:t>Upcoming Virtual Trainings</a:t>
            </a:r>
            <a:endParaRPr lang="en-US" sz="1900" dirty="0"/>
          </a:p>
        </p:txBody>
      </p:sp>
      <p:sp>
        <p:nvSpPr>
          <p:cNvPr id="5" name="Flowchart: Connector 4">
            <a:extLst>
              <a:ext uri="{FF2B5EF4-FFF2-40B4-BE49-F238E27FC236}">
                <a16:creationId xmlns:a16="http://schemas.microsoft.com/office/drawing/2014/main" id="{E9634B35-E244-4C1E-8AC4-DAD8AF054245}"/>
              </a:ext>
            </a:extLst>
          </p:cNvPr>
          <p:cNvSpPr/>
          <p:nvPr/>
        </p:nvSpPr>
        <p:spPr>
          <a:xfrm>
            <a:off x="806557" y="1541721"/>
            <a:ext cx="3882434" cy="3700131"/>
          </a:xfrm>
          <a:prstGeom prst="flowChartConnector">
            <a:avLst/>
          </a:prstGeom>
          <a:solidFill>
            <a:srgbClr val="FCAF2D"/>
          </a:solidFill>
          <a:ln w="139700" cmpd="thickThi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E388E-787B-437C-AC42-FD32DA7BF870}"/>
              </a:ext>
            </a:extLst>
          </p:cNvPr>
          <p:cNvSpPr>
            <a:spLocks noGrp="1"/>
          </p:cNvSpPr>
          <p:nvPr>
            <p:ph type="title"/>
          </p:nvPr>
        </p:nvSpPr>
        <p:spPr>
          <a:xfrm>
            <a:off x="1209231" y="2841102"/>
            <a:ext cx="3046672" cy="1105786"/>
          </a:xfrm>
          <a:solidFill>
            <a:srgbClr val="FFB023"/>
          </a:solidFill>
          <a:ln>
            <a:noFill/>
          </a:ln>
        </p:spPr>
        <p:txBody>
          <a:bodyPr vert="horz">
            <a:normAutofit/>
          </a:bodyPr>
          <a:lstStyle/>
          <a:p>
            <a:r>
              <a:rPr lang="en-US" sz="4000" b="1" dirty="0">
                <a:solidFill>
                  <a:srgbClr val="023F5C"/>
                </a:solidFill>
              </a:rPr>
              <a:t>agenda</a:t>
            </a:r>
          </a:p>
        </p:txBody>
      </p:sp>
    </p:spTree>
    <p:extLst>
      <p:ext uri="{BB962C8B-B14F-4D97-AF65-F5344CB8AC3E}">
        <p14:creationId xmlns:p14="http://schemas.microsoft.com/office/powerpoint/2010/main" val="26781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623944" y="628092"/>
            <a:ext cx="10983557" cy="5756564"/>
          </a:xfrm>
        </p:spPr>
        <p:txBody>
          <a:bodyPr>
            <a:normAutofit fontScale="77500" lnSpcReduction="20000"/>
          </a:bodyPr>
          <a:lstStyle/>
          <a:p>
            <a:pPr marL="0" indent="0">
              <a:buNone/>
            </a:pPr>
            <a:r>
              <a:rPr lang="en-US" sz="2800" b="1" dirty="0">
                <a:solidFill>
                  <a:srgbClr val="01AFCD"/>
                </a:solidFill>
              </a:rPr>
              <a:t>Who keeps a daysheet?</a:t>
            </a:r>
          </a:p>
          <a:p>
            <a:pPr>
              <a:buClr>
                <a:srgbClr val="FCAF2D"/>
              </a:buClr>
            </a:pPr>
            <a:r>
              <a:rPr lang="en-US" sz="2800" dirty="0">
                <a:solidFill>
                  <a:srgbClr val="023F5C"/>
                </a:solidFill>
              </a:rPr>
              <a:t>Staff with direct client contact who perform client-related service activities as defined it the SIS Manual.</a:t>
            </a:r>
          </a:p>
          <a:p>
            <a:pPr>
              <a:buClr>
                <a:srgbClr val="FCAF2D"/>
              </a:buClr>
            </a:pPr>
            <a:r>
              <a:rPr lang="en-US" sz="2800" dirty="0">
                <a:solidFill>
                  <a:srgbClr val="023F5C"/>
                </a:solidFill>
              </a:rPr>
              <a:t>Workers providing both direct Services and Income Maintenance functions.</a:t>
            </a:r>
          </a:p>
          <a:p>
            <a:pPr>
              <a:buClr>
                <a:srgbClr val="FCAF2D"/>
              </a:buClr>
            </a:pPr>
            <a:r>
              <a:rPr lang="en-US" sz="2800" dirty="0">
                <a:solidFill>
                  <a:srgbClr val="023F5C"/>
                </a:solidFill>
              </a:rPr>
              <a:t>Staff who are full-time Service Support or Other Administration and Child Support workers are not required to complete a daysheet; although a county can decide to require all staff to keep daysheets.</a:t>
            </a:r>
          </a:p>
          <a:p>
            <a:pPr marL="0" indent="0">
              <a:buClr>
                <a:srgbClr val="FCAF2D"/>
              </a:buClr>
              <a:buNone/>
            </a:pPr>
            <a:r>
              <a:rPr lang="en-US" sz="2800" b="1" dirty="0">
                <a:solidFill>
                  <a:srgbClr val="01AFCD"/>
                </a:solidFill>
              </a:rPr>
              <a:t>How frequently and where are daysheets documented?</a:t>
            </a:r>
          </a:p>
          <a:p>
            <a:pPr>
              <a:buClr>
                <a:srgbClr val="FCAF2D"/>
              </a:buClr>
            </a:pPr>
            <a:r>
              <a:rPr lang="en-US" sz="2800" dirty="0">
                <a:solidFill>
                  <a:srgbClr val="023F5C"/>
                </a:solidFill>
              </a:rPr>
              <a:t>Daily</a:t>
            </a:r>
          </a:p>
          <a:p>
            <a:pPr>
              <a:buClr>
                <a:srgbClr val="FCAF2D"/>
              </a:buClr>
            </a:pPr>
            <a:r>
              <a:rPr lang="en-US" sz="2800" dirty="0">
                <a:solidFill>
                  <a:srgbClr val="023F5C"/>
                </a:solidFill>
              </a:rPr>
              <a:t>Most counties use an electronic documentation system</a:t>
            </a:r>
          </a:p>
          <a:p>
            <a:pPr>
              <a:buClr>
                <a:srgbClr val="FCAF2D"/>
              </a:buClr>
            </a:pPr>
            <a:r>
              <a:rPr lang="en-US" sz="2800" dirty="0">
                <a:solidFill>
                  <a:srgbClr val="023F5C"/>
                </a:solidFill>
              </a:rPr>
              <a:t>Some use paper daysheets</a:t>
            </a:r>
          </a:p>
          <a:p>
            <a:pPr marL="0" indent="0">
              <a:buClr>
                <a:srgbClr val="FCAF2D"/>
              </a:buClr>
              <a:buNone/>
            </a:pPr>
            <a:r>
              <a:rPr lang="en-US" sz="2800" b="1" dirty="0">
                <a:solidFill>
                  <a:srgbClr val="01AFCD"/>
                </a:solidFill>
              </a:rPr>
              <a:t>When are they due (SIS Cutoff)?</a:t>
            </a:r>
          </a:p>
          <a:p>
            <a:pPr>
              <a:buClr>
                <a:srgbClr val="FCAF2D"/>
              </a:buClr>
            </a:pPr>
            <a:r>
              <a:rPr lang="en-US" sz="2800" dirty="0">
                <a:solidFill>
                  <a:srgbClr val="023F5C"/>
                </a:solidFill>
              </a:rPr>
              <a:t>Upload to the State on 5th day of the following month</a:t>
            </a:r>
          </a:p>
          <a:p>
            <a:pPr marL="0" indent="0">
              <a:lnSpc>
                <a:spcPct val="120000"/>
              </a:lnSpc>
              <a:spcBef>
                <a:spcPts val="0"/>
              </a:spcBef>
              <a:buClr>
                <a:srgbClr val="FCAF2D"/>
              </a:buClr>
              <a:buNone/>
              <a:tabLst>
                <a:tab pos="225425" algn="l"/>
              </a:tabLst>
            </a:pPr>
            <a:r>
              <a:rPr lang="en-US" sz="2800" dirty="0">
                <a:solidFill>
                  <a:srgbClr val="023F5C"/>
                </a:solidFill>
              </a:rPr>
              <a:t>	or the nearest working day if the 5th day falls on a</a:t>
            </a:r>
          </a:p>
          <a:p>
            <a:pPr marL="0" indent="0">
              <a:lnSpc>
                <a:spcPct val="110000"/>
              </a:lnSpc>
              <a:spcBef>
                <a:spcPts val="0"/>
              </a:spcBef>
              <a:buClr>
                <a:srgbClr val="FCAF2D"/>
              </a:buClr>
              <a:buNone/>
              <a:tabLst>
                <a:tab pos="225425" algn="l"/>
              </a:tabLst>
            </a:pPr>
            <a:r>
              <a:rPr lang="en-US" sz="2800" dirty="0">
                <a:solidFill>
                  <a:srgbClr val="023F5C"/>
                </a:solidFill>
              </a:rPr>
              <a:t>	weekend or holiday.</a:t>
            </a:r>
          </a:p>
          <a:p>
            <a:pPr>
              <a:buClr>
                <a:srgbClr val="FCAF2D"/>
              </a:buClr>
            </a:pPr>
            <a:r>
              <a:rPr lang="en-US" sz="2800" dirty="0">
                <a:solidFill>
                  <a:srgbClr val="023F5C"/>
                </a:solidFill>
              </a:rPr>
              <a:t>Two people should be trained with access to upload.</a:t>
            </a:r>
          </a:p>
          <a:p>
            <a:pPr>
              <a:buClr>
                <a:srgbClr val="FCAF2D"/>
              </a:buClr>
            </a:pPr>
            <a:endParaRPr lang="en-US" sz="2400" dirty="0">
              <a:solidFill>
                <a:srgbClr val="023F5C"/>
              </a:solidFill>
            </a:endParaRPr>
          </a:p>
        </p:txBody>
      </p:sp>
      <p:pic>
        <p:nvPicPr>
          <p:cNvPr id="2" name="Picture 1">
            <a:extLst>
              <a:ext uri="{FF2B5EF4-FFF2-40B4-BE49-F238E27FC236}">
                <a16:creationId xmlns:a16="http://schemas.microsoft.com/office/drawing/2014/main" id="{2EBD1377-6650-493A-9C7E-63148F71F35F}"/>
              </a:ext>
            </a:extLst>
          </p:cNvPr>
          <p:cNvPicPr>
            <a:picLocks noChangeAspect="1"/>
          </p:cNvPicPr>
          <p:nvPr/>
        </p:nvPicPr>
        <p:blipFill>
          <a:blip r:embed="rId3"/>
          <a:stretch>
            <a:fillRect/>
          </a:stretch>
        </p:blipFill>
        <p:spPr>
          <a:xfrm>
            <a:off x="7325958" y="3754418"/>
            <a:ext cx="4457035" cy="2667896"/>
          </a:xfrm>
          <a:prstGeom prst="rect">
            <a:avLst/>
          </a:prstGeom>
          <a:ln>
            <a:noFill/>
          </a:ln>
          <a:effectLst>
            <a:outerShdw blurRad="292100" dist="139700" dir="2700000" algn="tl" rotWithShape="0">
              <a:srgbClr val="023F5C">
                <a:alpha val="65000"/>
              </a:srgbClr>
            </a:outerShdw>
          </a:effectLst>
        </p:spPr>
      </p:pic>
      <p:sp>
        <p:nvSpPr>
          <p:cNvPr id="5" name="Rectangle: Rounded Corners 4">
            <a:extLst>
              <a:ext uri="{FF2B5EF4-FFF2-40B4-BE49-F238E27FC236}">
                <a16:creationId xmlns:a16="http://schemas.microsoft.com/office/drawing/2014/main" id="{8C9E2EF8-7E4E-41DA-80FB-286B9BB3C943}"/>
              </a:ext>
            </a:extLst>
          </p:cNvPr>
          <p:cNvSpPr/>
          <p:nvPr/>
        </p:nvSpPr>
        <p:spPr>
          <a:xfrm>
            <a:off x="7565046" y="5056091"/>
            <a:ext cx="1611228"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43CA8DB0-8AE9-44FE-BDF9-05178A9D5B39}"/>
              </a:ext>
            </a:extLst>
          </p:cNvPr>
          <p:cNvSpPr/>
          <p:nvPr/>
        </p:nvSpPr>
        <p:spPr>
          <a:xfrm>
            <a:off x="7565046" y="6183512"/>
            <a:ext cx="1611228"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CD945145-59F9-45F7-83B5-C3934EAB8E66}"/>
              </a:ext>
            </a:extLst>
          </p:cNvPr>
          <p:cNvSpPr txBox="1">
            <a:spLocks/>
          </p:cNvSpPr>
          <p:nvPr/>
        </p:nvSpPr>
        <p:spPr>
          <a:xfrm>
            <a:off x="8229606" y="3018753"/>
            <a:ext cx="3528507" cy="665743"/>
          </a:xfrm>
          <a:prstGeom prst="rect">
            <a:avLst/>
          </a:prstGeom>
          <a:solidFill>
            <a:srgbClr val="FCAF2D"/>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solidFill>
                  <a:srgbClr val="023F5C"/>
                </a:solidFill>
              </a:rPr>
              <a:t>NCXCloud Name:  </a:t>
            </a:r>
          </a:p>
          <a:p>
            <a:pPr marL="0" indent="0">
              <a:spcBef>
                <a:spcPts val="0"/>
              </a:spcBef>
              <a:buNone/>
            </a:pPr>
            <a:r>
              <a:rPr lang="en-US" dirty="0">
                <a:solidFill>
                  <a:srgbClr val="023F5C"/>
                </a:solidFill>
              </a:rPr>
              <a:t>DHR/HRA DHRHR CALENDAR</a:t>
            </a:r>
          </a:p>
        </p:txBody>
      </p:sp>
    </p:spTree>
    <p:extLst>
      <p:ext uri="{BB962C8B-B14F-4D97-AF65-F5344CB8AC3E}">
        <p14:creationId xmlns:p14="http://schemas.microsoft.com/office/powerpoint/2010/main" val="318561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DFE2"/>
        </a:soli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7DC9D53-35C6-4808-821D-1021A040F0B0}"/>
              </a:ext>
            </a:extLst>
          </p:cNvPr>
          <p:cNvPicPr>
            <a:picLocks noGrp="1" noChangeAspect="1"/>
          </p:cNvPicPr>
          <p:nvPr>
            <p:ph idx="1"/>
          </p:nvPr>
        </p:nvPicPr>
        <p:blipFill>
          <a:blip r:embed="rId3"/>
          <a:stretch>
            <a:fillRect/>
          </a:stretch>
        </p:blipFill>
        <p:spPr>
          <a:xfrm>
            <a:off x="757611" y="935916"/>
            <a:ext cx="10676777" cy="5391756"/>
          </a:xfrm>
          <a:prstGeom prst="rect">
            <a:avLst/>
          </a:prstGeom>
        </p:spPr>
      </p:pic>
      <p:sp>
        <p:nvSpPr>
          <p:cNvPr id="4" name="Content Placeholder 2">
            <a:extLst>
              <a:ext uri="{FF2B5EF4-FFF2-40B4-BE49-F238E27FC236}">
                <a16:creationId xmlns:a16="http://schemas.microsoft.com/office/drawing/2014/main" id="{305E0D28-6788-46FD-92C0-2BF95164A3F8}"/>
              </a:ext>
            </a:extLst>
          </p:cNvPr>
          <p:cNvSpPr txBox="1">
            <a:spLocks/>
          </p:cNvSpPr>
          <p:nvPr/>
        </p:nvSpPr>
        <p:spPr>
          <a:xfrm>
            <a:off x="8378850" y="530328"/>
            <a:ext cx="3226416" cy="1383139"/>
          </a:xfrm>
          <a:prstGeom prst="rect">
            <a:avLst/>
          </a:prstGeom>
          <a:solidFill>
            <a:srgbClr val="FCAF2D"/>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None/>
            </a:pPr>
            <a:r>
              <a:rPr lang="en-US" sz="2000" b="1" dirty="0">
                <a:solidFill>
                  <a:srgbClr val="023F5C"/>
                </a:solidFill>
              </a:rPr>
              <a:t>Resources:</a:t>
            </a:r>
            <a:endParaRPr lang="en-US" sz="2000" b="1" dirty="0">
              <a:solidFill>
                <a:srgbClr val="023F5C"/>
              </a:solidFill>
              <a:hlinkClick r:id="rId4"/>
            </a:endParaRPr>
          </a:p>
          <a:p>
            <a:pPr marL="0" indent="0">
              <a:spcBef>
                <a:spcPts val="0"/>
              </a:spcBef>
              <a:buNone/>
            </a:pPr>
            <a:r>
              <a:rPr lang="en-US" sz="2000" dirty="0">
                <a:solidFill>
                  <a:srgbClr val="023F5C"/>
                </a:solidFill>
                <a:hlinkClick r:id="rId5">
                  <a:extLst>
                    <a:ext uri="{A12FA001-AC4F-418D-AE19-62706E023703}">
                      <ahyp:hlinkClr xmlns:ahyp="http://schemas.microsoft.com/office/drawing/2018/hyperlinkcolor" val="tx"/>
                    </a:ext>
                  </a:extLst>
                </a:hlinkClick>
              </a:rPr>
              <a:t>SIS Manual</a:t>
            </a:r>
            <a:endParaRPr lang="en-US" sz="2000" dirty="0">
              <a:solidFill>
                <a:srgbClr val="023F5C"/>
              </a:solidFill>
            </a:endParaRPr>
          </a:p>
          <a:p>
            <a:pPr marL="0" indent="0">
              <a:spcBef>
                <a:spcPts val="0"/>
              </a:spcBef>
              <a:buNone/>
            </a:pPr>
            <a:r>
              <a:rPr lang="en-US" sz="2000" dirty="0">
                <a:solidFill>
                  <a:srgbClr val="023F5C"/>
                </a:solidFill>
                <a:hlinkClick r:id="rId4">
                  <a:extLst>
                    <a:ext uri="{A12FA001-AC4F-418D-AE19-62706E023703}">
                      <ahyp:hlinkClr xmlns:ahyp="http://schemas.microsoft.com/office/drawing/2018/hyperlinkcolor" val="tx"/>
                    </a:ext>
                  </a:extLst>
                </a:hlinkClick>
              </a:rPr>
              <a:t>Daysheet Training Guide</a:t>
            </a:r>
            <a:endParaRPr lang="en-US" sz="2000" dirty="0">
              <a:solidFill>
                <a:srgbClr val="023F5C"/>
              </a:solidFill>
            </a:endParaRPr>
          </a:p>
          <a:p>
            <a:pPr marL="0" indent="0">
              <a:spcBef>
                <a:spcPts val="0"/>
              </a:spcBef>
              <a:buNone/>
            </a:pPr>
            <a:r>
              <a:rPr lang="en-US" sz="2000" dirty="0">
                <a:solidFill>
                  <a:srgbClr val="023F5C"/>
                </a:solidFill>
                <a:hlinkClick r:id="rId6">
                  <a:extLst>
                    <a:ext uri="{A12FA001-AC4F-418D-AE19-62706E023703}">
                      <ahyp:hlinkClr xmlns:ahyp="http://schemas.microsoft.com/office/drawing/2018/hyperlinkcolor" val="tx"/>
                    </a:ext>
                  </a:extLst>
                </a:hlinkClick>
              </a:rPr>
              <a:t>ncswLearn.org</a:t>
            </a:r>
            <a:endParaRPr lang="en-US" sz="2000" dirty="0">
              <a:solidFill>
                <a:srgbClr val="023F5C"/>
              </a:solidFill>
            </a:endParaRPr>
          </a:p>
        </p:txBody>
      </p:sp>
      <p:sp>
        <p:nvSpPr>
          <p:cNvPr id="5" name="Rectangle: Rounded Corners 4">
            <a:extLst>
              <a:ext uri="{FF2B5EF4-FFF2-40B4-BE49-F238E27FC236}">
                <a16:creationId xmlns:a16="http://schemas.microsoft.com/office/drawing/2014/main" id="{71A1E7DD-5537-4AB8-B157-0A84529BBDEF}"/>
              </a:ext>
            </a:extLst>
          </p:cNvPr>
          <p:cNvSpPr/>
          <p:nvPr/>
        </p:nvSpPr>
        <p:spPr>
          <a:xfrm>
            <a:off x="9377615" y="3657194"/>
            <a:ext cx="236285" cy="314475"/>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5D62739-62B8-4518-992F-F1867695BB76}"/>
              </a:ext>
            </a:extLst>
          </p:cNvPr>
          <p:cNvSpPr/>
          <p:nvPr/>
        </p:nvSpPr>
        <p:spPr>
          <a:xfrm>
            <a:off x="9601200" y="5594909"/>
            <a:ext cx="236285" cy="314475"/>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956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628651" y="1358900"/>
            <a:ext cx="10944224" cy="5334000"/>
          </a:xfrm>
        </p:spPr>
        <p:txBody>
          <a:bodyPr>
            <a:noAutofit/>
          </a:bodyPr>
          <a:lstStyle/>
          <a:p>
            <a:pPr marL="0" indent="0">
              <a:buNone/>
            </a:pPr>
            <a:r>
              <a:rPr lang="en-US" sz="2200" b="1" dirty="0">
                <a:solidFill>
                  <a:srgbClr val="01AFCD"/>
                </a:solidFill>
              </a:rPr>
              <a:t>What automation purchases need approval?</a:t>
            </a:r>
          </a:p>
          <a:p>
            <a:pPr>
              <a:buClr>
                <a:srgbClr val="FCAF2D"/>
              </a:buClr>
            </a:pPr>
            <a:r>
              <a:rPr lang="en-US" sz="2200" dirty="0">
                <a:solidFill>
                  <a:srgbClr val="023F5C"/>
                </a:solidFill>
              </a:rPr>
              <a:t>Terminals, personal computers, personal computer printers or workstations up to the level of one such device per worker.</a:t>
            </a:r>
          </a:p>
          <a:p>
            <a:pPr>
              <a:buClr>
                <a:srgbClr val="FCAF2D"/>
              </a:buClr>
            </a:pPr>
            <a:r>
              <a:rPr lang="en-US" sz="2200" dirty="0">
                <a:solidFill>
                  <a:srgbClr val="023F5C"/>
                </a:solidFill>
              </a:rPr>
              <a:t>System printers up to one per three workers or one per floor or one per site, whichever is greater.</a:t>
            </a:r>
          </a:p>
          <a:p>
            <a:pPr>
              <a:buClr>
                <a:srgbClr val="FCAF2D"/>
              </a:buClr>
            </a:pPr>
            <a:r>
              <a:rPr lang="en-US" sz="2200" dirty="0">
                <a:solidFill>
                  <a:srgbClr val="023F5C"/>
                </a:solidFill>
              </a:rPr>
              <a:t>Local area networks or minicomputers when necessary to maximize the benefit of such devices and other devices as required to connect to the state network.</a:t>
            </a:r>
          </a:p>
          <a:p>
            <a:pPr>
              <a:buClr>
                <a:srgbClr val="FCAF2D"/>
              </a:buClr>
            </a:pPr>
            <a:r>
              <a:rPr lang="en-US" sz="2200" dirty="0">
                <a:solidFill>
                  <a:srgbClr val="023F5C"/>
                </a:solidFill>
              </a:rPr>
              <a:t>Off-the-shelf software commercially available to the public for general business or personal use.</a:t>
            </a:r>
          </a:p>
          <a:p>
            <a:pPr marL="0" indent="0">
              <a:buNone/>
            </a:pPr>
            <a:r>
              <a:rPr lang="en-US" sz="2200" b="1" dirty="0">
                <a:solidFill>
                  <a:srgbClr val="01AFCD"/>
                </a:solidFill>
              </a:rPr>
              <a:t>Where can I find more information about Automated Data Processing (ADP) Plans?</a:t>
            </a:r>
          </a:p>
          <a:p>
            <a:pPr>
              <a:buClr>
                <a:srgbClr val="FFC000"/>
              </a:buClr>
            </a:pPr>
            <a:r>
              <a:rPr lang="en-US" sz="2200" dirty="0">
                <a:solidFill>
                  <a:srgbClr val="023F5C"/>
                </a:solidFill>
              </a:rPr>
              <a:t>Fiscal Manual Sections II A, III B, VIII A</a:t>
            </a:r>
          </a:p>
        </p:txBody>
      </p:sp>
      <p:sp>
        <p:nvSpPr>
          <p:cNvPr id="4" name="Rectangle 3">
            <a:extLst>
              <a:ext uri="{FF2B5EF4-FFF2-40B4-BE49-F238E27FC236}">
                <a16:creationId xmlns:a16="http://schemas.microsoft.com/office/drawing/2014/main" id="{57720682-1DA5-48BD-BCF3-CB671E196A8D}"/>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EQUIPMENT PURCHASES – AUTOMATION &amp; ADP</a:t>
            </a:r>
          </a:p>
        </p:txBody>
      </p:sp>
    </p:spTree>
    <p:extLst>
      <p:ext uri="{BB962C8B-B14F-4D97-AF65-F5344CB8AC3E}">
        <p14:creationId xmlns:p14="http://schemas.microsoft.com/office/powerpoint/2010/main" val="33349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BB64D9-DE09-4029-B109-F720BC44BFF4}"/>
              </a:ext>
            </a:extLst>
          </p:cNvPr>
          <p:cNvSpPr txBox="1"/>
          <p:nvPr/>
        </p:nvSpPr>
        <p:spPr>
          <a:xfrm>
            <a:off x="335280" y="847242"/>
            <a:ext cx="4785360" cy="5770811"/>
          </a:xfrm>
          <a:prstGeom prst="rect">
            <a:avLst/>
          </a:prstGeom>
          <a:noFill/>
        </p:spPr>
        <p:txBody>
          <a:bodyPr wrap="square" rtlCol="0">
            <a:spAutoFit/>
          </a:bodyPr>
          <a:lstStyle/>
          <a:p>
            <a:pPr>
              <a:spcAft>
                <a:spcPts val="1200"/>
              </a:spcAft>
            </a:pPr>
            <a:r>
              <a:rPr lang="en-US" sz="2200" b="1" dirty="0">
                <a:solidFill>
                  <a:srgbClr val="023F5C"/>
                </a:solidFill>
              </a:rPr>
              <a:t>ADPs</a:t>
            </a:r>
          </a:p>
          <a:p>
            <a:r>
              <a:rPr lang="en-US" sz="2200" b="1" dirty="0">
                <a:solidFill>
                  <a:srgbClr val="01AFCD"/>
                </a:solidFill>
              </a:rPr>
              <a:t>When are they due?</a:t>
            </a:r>
          </a:p>
          <a:p>
            <a:pPr marL="342900" indent="-342900">
              <a:buClr>
                <a:srgbClr val="FCAF2D"/>
              </a:buClr>
              <a:buFont typeface="Arial" panose="020B0604020202020204" pitchFamily="34" charset="0"/>
              <a:buChar char="•"/>
            </a:pPr>
            <a:r>
              <a:rPr lang="en-US" sz="2200" dirty="0">
                <a:solidFill>
                  <a:srgbClr val="023F5C"/>
                </a:solidFill>
              </a:rPr>
              <a:t>Beginning of fiscal year, and</a:t>
            </a:r>
          </a:p>
          <a:p>
            <a:pPr marL="342900" indent="-342900">
              <a:buClr>
                <a:srgbClr val="FCAF2D"/>
              </a:buClr>
              <a:buFont typeface="Arial" panose="020B0604020202020204" pitchFamily="34" charset="0"/>
              <a:buChar char="•"/>
            </a:pPr>
            <a:r>
              <a:rPr lang="en-US" sz="2200" dirty="0">
                <a:solidFill>
                  <a:srgbClr val="023F5C"/>
                </a:solidFill>
              </a:rPr>
              <a:t>Prior to new automation purchases</a:t>
            </a:r>
          </a:p>
          <a:p>
            <a:pPr>
              <a:spcBef>
                <a:spcPts val="1000"/>
              </a:spcBef>
            </a:pPr>
            <a:r>
              <a:rPr lang="en-US" sz="2200" b="1" dirty="0">
                <a:solidFill>
                  <a:srgbClr val="01AFCD"/>
                </a:solidFill>
              </a:rPr>
              <a:t>Who signs?  </a:t>
            </a:r>
          </a:p>
          <a:p>
            <a:pPr marL="342900" indent="-342900">
              <a:buClr>
                <a:srgbClr val="FCAF2D"/>
              </a:buClr>
              <a:buFont typeface="Arial" panose="020B0604020202020204" pitchFamily="34" charset="0"/>
              <a:buChar char="•"/>
            </a:pPr>
            <a:r>
              <a:rPr lang="en-US" sz="2200" dirty="0">
                <a:solidFill>
                  <a:srgbClr val="023F5C"/>
                </a:solidFill>
              </a:rPr>
              <a:t>DSS Director</a:t>
            </a:r>
          </a:p>
          <a:p>
            <a:pPr>
              <a:spcBef>
                <a:spcPts val="1000"/>
              </a:spcBef>
            </a:pPr>
            <a:r>
              <a:rPr lang="en-US" sz="2200" b="1" dirty="0">
                <a:solidFill>
                  <a:srgbClr val="01AFCD"/>
                </a:solidFill>
              </a:rPr>
              <a:t>Who is plan submitted to?  </a:t>
            </a:r>
            <a:r>
              <a:rPr lang="en-US" sz="2200" u="sng" dirty="0">
                <a:solidFill>
                  <a:srgbClr val="023F5C"/>
                </a:solidFill>
                <a:hlinkClick r:id="rId3">
                  <a:extLst>
                    <a:ext uri="{A12FA001-AC4F-418D-AE19-62706E023703}">
                      <ahyp:hlinkClr xmlns:ahyp="http://schemas.microsoft.com/office/drawing/2018/hyperlinkcolor" val="tx"/>
                    </a:ext>
                  </a:extLst>
                </a:hlinkClick>
              </a:rPr>
              <a:t>ncdsscomputerplans@dhhs.nc.gov</a:t>
            </a:r>
            <a:endParaRPr lang="en-US" sz="2200" u="sng" dirty="0">
              <a:solidFill>
                <a:srgbClr val="023F5C"/>
              </a:solidFill>
            </a:endParaRPr>
          </a:p>
          <a:p>
            <a:pPr>
              <a:spcBef>
                <a:spcPts val="1000"/>
              </a:spcBef>
            </a:pPr>
            <a:r>
              <a:rPr lang="en-US" sz="2200" b="1" dirty="0">
                <a:solidFill>
                  <a:srgbClr val="01AFCD"/>
                </a:solidFill>
              </a:rPr>
              <a:t>What 1571 Part II Codes are used?</a:t>
            </a:r>
          </a:p>
          <a:p>
            <a:pPr marL="285750" indent="-285750">
              <a:buClr>
                <a:srgbClr val="FCAF2D"/>
              </a:buClr>
              <a:buFont typeface="Arial" panose="020B0604020202020204" pitchFamily="34" charset="0"/>
              <a:buChar char="•"/>
            </a:pPr>
            <a:r>
              <a:rPr lang="en-US" sz="2200" dirty="0">
                <a:solidFill>
                  <a:srgbClr val="023F5C"/>
                </a:solidFill>
              </a:rPr>
              <a:t>Code 380 Services</a:t>
            </a:r>
          </a:p>
          <a:p>
            <a:pPr marL="285750" indent="-285750">
              <a:buClr>
                <a:srgbClr val="FCAF2D"/>
              </a:buClr>
              <a:buFont typeface="Arial" panose="020B0604020202020204" pitchFamily="34" charset="0"/>
              <a:buChar char="•"/>
            </a:pPr>
            <a:r>
              <a:rPr lang="en-US" sz="2200" dirty="0">
                <a:solidFill>
                  <a:srgbClr val="023F5C"/>
                </a:solidFill>
              </a:rPr>
              <a:t>Code 381 Income Maintenance</a:t>
            </a:r>
          </a:p>
          <a:p>
            <a:pPr marL="285750" indent="-285750">
              <a:buClr>
                <a:srgbClr val="FCAF2D"/>
              </a:buClr>
              <a:buFont typeface="Arial" panose="020B0604020202020204" pitchFamily="34" charset="0"/>
              <a:buChar char="•"/>
            </a:pPr>
            <a:r>
              <a:rPr lang="en-US" sz="2200" dirty="0">
                <a:solidFill>
                  <a:srgbClr val="023F5C"/>
                </a:solidFill>
              </a:rPr>
              <a:t>Code 382 Child Support</a:t>
            </a:r>
          </a:p>
          <a:p>
            <a:pPr marL="285750" indent="-285750">
              <a:buClr>
                <a:srgbClr val="FCAF2D"/>
              </a:buClr>
              <a:buFont typeface="Arial" panose="020B0604020202020204" pitchFamily="34" charset="0"/>
              <a:buChar char="•"/>
            </a:pPr>
            <a:r>
              <a:rPr lang="en-US" sz="2200" dirty="0">
                <a:solidFill>
                  <a:srgbClr val="023F5C"/>
                </a:solidFill>
              </a:rPr>
              <a:t>Code 383 General Administrative</a:t>
            </a:r>
            <a:endParaRPr lang="en-US" sz="2200" i="1" dirty="0">
              <a:solidFill>
                <a:srgbClr val="023F5C"/>
              </a:solidFill>
            </a:endParaRPr>
          </a:p>
          <a:p>
            <a:pPr algn="ctr"/>
            <a:endParaRPr lang="en-US" sz="2400" i="1" dirty="0">
              <a:solidFill>
                <a:srgbClr val="023F5C"/>
              </a:solidFill>
            </a:endParaRPr>
          </a:p>
          <a:p>
            <a:pPr algn="ctr"/>
            <a:endParaRPr lang="en-US" sz="2400" i="1" dirty="0">
              <a:solidFill>
                <a:srgbClr val="01AFCD"/>
              </a:solidFill>
            </a:endParaRPr>
          </a:p>
        </p:txBody>
      </p:sp>
      <p:pic>
        <p:nvPicPr>
          <p:cNvPr id="2" name="Picture 1">
            <a:extLst>
              <a:ext uri="{FF2B5EF4-FFF2-40B4-BE49-F238E27FC236}">
                <a16:creationId xmlns:a16="http://schemas.microsoft.com/office/drawing/2014/main" id="{7E2FBBB5-128E-4ABA-8F46-6E8F2C84D1DC}"/>
              </a:ext>
            </a:extLst>
          </p:cNvPr>
          <p:cNvPicPr>
            <a:picLocks noChangeAspect="1"/>
          </p:cNvPicPr>
          <p:nvPr/>
        </p:nvPicPr>
        <p:blipFill>
          <a:blip r:embed="rId4"/>
          <a:stretch>
            <a:fillRect/>
          </a:stretch>
        </p:blipFill>
        <p:spPr>
          <a:xfrm>
            <a:off x="5132191" y="757385"/>
            <a:ext cx="6724529" cy="5343230"/>
          </a:xfrm>
          <a:prstGeom prst="rect">
            <a:avLst/>
          </a:prstGeom>
          <a:effectLst>
            <a:outerShdw blurRad="50800" dist="38100" dir="2700000" algn="tl" rotWithShape="0">
              <a:srgbClr val="023F5C">
                <a:alpha val="40000"/>
              </a:srgbClr>
            </a:outerShdw>
          </a:effectLst>
        </p:spPr>
      </p:pic>
    </p:spTree>
    <p:extLst>
      <p:ext uri="{BB962C8B-B14F-4D97-AF65-F5344CB8AC3E}">
        <p14:creationId xmlns:p14="http://schemas.microsoft.com/office/powerpoint/2010/main" val="56339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622300" y="1384300"/>
            <a:ext cx="10934700" cy="5181600"/>
          </a:xfrm>
        </p:spPr>
        <p:txBody>
          <a:bodyPr>
            <a:normAutofit/>
          </a:bodyPr>
          <a:lstStyle/>
          <a:p>
            <a:pPr marL="0" indent="0">
              <a:buNone/>
            </a:pPr>
            <a:r>
              <a:rPr lang="en-US" sz="2200" b="1" dirty="0">
                <a:solidFill>
                  <a:srgbClr val="01AFCD"/>
                </a:solidFill>
              </a:rPr>
              <a:t>Direct Charging and Expensing of Equipment</a:t>
            </a:r>
          </a:p>
          <a:p>
            <a:pPr>
              <a:buClr>
                <a:srgbClr val="FCAF2D"/>
              </a:buClr>
            </a:pPr>
            <a:r>
              <a:rPr lang="en-US" sz="2200" dirty="0">
                <a:solidFill>
                  <a:srgbClr val="023F5C"/>
                </a:solidFill>
              </a:rPr>
              <a:t>Equipment (including hardware and software) with a </a:t>
            </a:r>
            <a:r>
              <a:rPr lang="en-US" sz="2200" dirty="0">
                <a:solidFill>
                  <a:srgbClr val="01AFCD"/>
                </a:solidFill>
              </a:rPr>
              <a:t>unit cost of less than $5,000 may be expensed</a:t>
            </a:r>
            <a:r>
              <a:rPr lang="en-US" sz="2200" dirty="0">
                <a:solidFill>
                  <a:srgbClr val="023F5C"/>
                </a:solidFill>
              </a:rPr>
              <a:t> </a:t>
            </a:r>
            <a:r>
              <a:rPr lang="en-US" sz="2200" u="sng" dirty="0">
                <a:solidFill>
                  <a:srgbClr val="023F5C"/>
                </a:solidFill>
              </a:rPr>
              <a:t>without the approval </a:t>
            </a:r>
            <a:r>
              <a:rPr lang="en-US" sz="2200" dirty="0">
                <a:solidFill>
                  <a:srgbClr val="023F5C"/>
                </a:solidFill>
              </a:rPr>
              <a:t>of the State (Note:  </a:t>
            </a:r>
            <a:r>
              <a:rPr lang="en-US" sz="2200" u="sng" dirty="0">
                <a:solidFill>
                  <a:srgbClr val="023F5C"/>
                </a:solidFill>
              </a:rPr>
              <a:t>ADP is required</a:t>
            </a:r>
            <a:r>
              <a:rPr lang="en-US" sz="2200" dirty="0">
                <a:solidFill>
                  <a:srgbClr val="023F5C"/>
                </a:solidFill>
              </a:rPr>
              <a:t>, but no additional approval needed to expense on 1571 if under $5,000).</a:t>
            </a:r>
          </a:p>
          <a:p>
            <a:pPr>
              <a:buClr>
                <a:srgbClr val="FCAF2D"/>
              </a:buClr>
            </a:pPr>
            <a:r>
              <a:rPr lang="en-US" sz="2200" dirty="0">
                <a:solidFill>
                  <a:srgbClr val="023F5C"/>
                </a:solidFill>
              </a:rPr>
              <a:t>Equipment (This includes hardware and software) with a </a:t>
            </a:r>
            <a:r>
              <a:rPr lang="en-US" sz="2200" dirty="0">
                <a:solidFill>
                  <a:srgbClr val="01AFCD"/>
                </a:solidFill>
              </a:rPr>
              <a:t>unit cost of less than $5,000 may be direct charged</a:t>
            </a:r>
            <a:r>
              <a:rPr lang="en-US" sz="2200" dirty="0">
                <a:solidFill>
                  <a:srgbClr val="023F5C"/>
                </a:solidFill>
              </a:rPr>
              <a:t> to a particular funding source </a:t>
            </a:r>
            <a:r>
              <a:rPr lang="en-US" sz="2200" u="sng" dirty="0">
                <a:solidFill>
                  <a:srgbClr val="023F5C"/>
                </a:solidFill>
              </a:rPr>
              <a:t>with the approval </a:t>
            </a:r>
            <a:r>
              <a:rPr lang="en-US" sz="2200" dirty="0">
                <a:solidFill>
                  <a:srgbClr val="023F5C"/>
                </a:solidFill>
              </a:rPr>
              <a:t>of the State. </a:t>
            </a:r>
          </a:p>
          <a:p>
            <a:pPr>
              <a:buClr>
                <a:srgbClr val="FCAF2D"/>
              </a:buClr>
            </a:pPr>
            <a:r>
              <a:rPr lang="en-US" sz="2200" dirty="0">
                <a:solidFill>
                  <a:srgbClr val="023F5C"/>
                </a:solidFill>
              </a:rPr>
              <a:t>Equipment (This includes hardware and software) that </a:t>
            </a:r>
            <a:r>
              <a:rPr lang="en-US" sz="2200" dirty="0">
                <a:solidFill>
                  <a:srgbClr val="01AFCD"/>
                </a:solidFill>
              </a:rPr>
              <a:t>costs $5,000 or more </a:t>
            </a:r>
            <a:r>
              <a:rPr lang="en-US" sz="2200" dirty="0">
                <a:solidFill>
                  <a:srgbClr val="023F5C"/>
                </a:solidFill>
              </a:rPr>
              <a:t>must be </a:t>
            </a:r>
            <a:r>
              <a:rPr lang="en-US" sz="2200" u="sng" dirty="0">
                <a:solidFill>
                  <a:srgbClr val="023F5C"/>
                </a:solidFill>
              </a:rPr>
              <a:t>depreciated</a:t>
            </a:r>
            <a:r>
              <a:rPr lang="en-US" sz="2200" dirty="0">
                <a:solidFill>
                  <a:srgbClr val="023F5C"/>
                </a:solidFill>
              </a:rPr>
              <a:t>.  For non-ADP/ADP equipment (e.g. vehicles), the Department has authority for </a:t>
            </a:r>
            <a:r>
              <a:rPr lang="en-US" sz="2200" u="sng" dirty="0">
                <a:solidFill>
                  <a:srgbClr val="023F5C"/>
                </a:solidFill>
              </a:rPr>
              <a:t>approval of direct charges and expenses</a:t>
            </a:r>
            <a:r>
              <a:rPr lang="en-US" sz="2200" dirty="0">
                <a:solidFill>
                  <a:srgbClr val="023F5C"/>
                </a:solidFill>
              </a:rPr>
              <a:t>.  These requests should be submitted to the State, as outlined in Section III B of the Fiscal Manual.   Also, </a:t>
            </a:r>
            <a:r>
              <a:rPr lang="en-US" sz="2200" dirty="0">
                <a:solidFill>
                  <a:srgbClr val="01AFCD"/>
                </a:solidFill>
              </a:rPr>
              <a:t>capital leases of $5,000 or more </a:t>
            </a:r>
            <a:r>
              <a:rPr lang="en-US" sz="2200" dirty="0">
                <a:solidFill>
                  <a:srgbClr val="023F5C"/>
                </a:solidFill>
              </a:rPr>
              <a:t>need </a:t>
            </a:r>
            <a:r>
              <a:rPr lang="en-US" sz="2200" u="sng" dirty="0">
                <a:solidFill>
                  <a:srgbClr val="023F5C"/>
                </a:solidFill>
              </a:rPr>
              <a:t>prior approval </a:t>
            </a:r>
            <a:r>
              <a:rPr lang="en-US" sz="2200" dirty="0">
                <a:solidFill>
                  <a:srgbClr val="023F5C"/>
                </a:solidFill>
              </a:rPr>
              <a:t>from the State.  (See Fiscal Manual Section II A for definition of Capital Lease)</a:t>
            </a:r>
          </a:p>
          <a:p>
            <a:pPr>
              <a:buClr>
                <a:srgbClr val="FCAF2D"/>
              </a:buClr>
            </a:pPr>
            <a:r>
              <a:rPr lang="en-US" sz="2200" dirty="0">
                <a:solidFill>
                  <a:srgbClr val="023F5C"/>
                </a:solidFill>
              </a:rPr>
              <a:t>Vehicles </a:t>
            </a:r>
            <a:r>
              <a:rPr lang="en-US" sz="2200" dirty="0">
                <a:solidFill>
                  <a:srgbClr val="01AFCD"/>
                </a:solidFill>
              </a:rPr>
              <a:t>costing up to $25,000 </a:t>
            </a:r>
            <a:r>
              <a:rPr lang="en-US" sz="2200" dirty="0">
                <a:solidFill>
                  <a:srgbClr val="023F5C"/>
                </a:solidFill>
              </a:rPr>
              <a:t>may be expensed.  If </a:t>
            </a:r>
            <a:r>
              <a:rPr lang="en-US" sz="2200" dirty="0">
                <a:solidFill>
                  <a:srgbClr val="01AFCD"/>
                </a:solidFill>
              </a:rPr>
              <a:t>over $25,000</a:t>
            </a:r>
            <a:r>
              <a:rPr lang="en-US" sz="2200" dirty="0">
                <a:solidFill>
                  <a:srgbClr val="023F5C"/>
                </a:solidFill>
              </a:rPr>
              <a:t>, vehicle must be depreciated.  (See Fiscal Manual Section II A)</a:t>
            </a:r>
          </a:p>
        </p:txBody>
      </p:sp>
      <p:sp>
        <p:nvSpPr>
          <p:cNvPr id="4" name="Rectangle 3">
            <a:extLst>
              <a:ext uri="{FF2B5EF4-FFF2-40B4-BE49-F238E27FC236}">
                <a16:creationId xmlns:a16="http://schemas.microsoft.com/office/drawing/2014/main" id="{83A7592B-B366-41CA-AD14-D02C720171DD}"/>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EQUIPMENT PURCHASES - OTHER</a:t>
            </a:r>
          </a:p>
        </p:txBody>
      </p:sp>
    </p:spTree>
    <p:extLst>
      <p:ext uri="{BB962C8B-B14F-4D97-AF65-F5344CB8AC3E}">
        <p14:creationId xmlns:p14="http://schemas.microsoft.com/office/powerpoint/2010/main" val="262829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BB64D9-DE09-4029-B109-F720BC44BFF4}"/>
              </a:ext>
            </a:extLst>
          </p:cNvPr>
          <p:cNvSpPr txBox="1"/>
          <p:nvPr/>
        </p:nvSpPr>
        <p:spPr>
          <a:xfrm>
            <a:off x="381000" y="2189697"/>
            <a:ext cx="5448301" cy="4042132"/>
          </a:xfrm>
          <a:prstGeom prst="rect">
            <a:avLst/>
          </a:prstGeom>
          <a:noFill/>
        </p:spPr>
        <p:txBody>
          <a:bodyPr wrap="square" rtlCol="0">
            <a:spAutoFit/>
          </a:bodyPr>
          <a:lstStyle/>
          <a:p>
            <a:r>
              <a:rPr lang="en-US" sz="2400" b="1" dirty="0">
                <a:solidFill>
                  <a:srgbClr val="01AFCD"/>
                </a:solidFill>
              </a:rPr>
              <a:t>When is form due?</a:t>
            </a:r>
          </a:p>
          <a:p>
            <a:pPr marL="342900" indent="-342900">
              <a:buClr>
                <a:srgbClr val="FCAF2D"/>
              </a:buClr>
              <a:buFont typeface="Arial" panose="020B0604020202020204" pitchFamily="34" charset="0"/>
              <a:buChar char="•"/>
            </a:pPr>
            <a:r>
              <a:rPr lang="en-US" sz="2400" dirty="0">
                <a:solidFill>
                  <a:srgbClr val="023F5C"/>
                </a:solidFill>
              </a:rPr>
              <a:t>Prior to purchase</a:t>
            </a:r>
          </a:p>
          <a:p>
            <a:pPr>
              <a:spcBef>
                <a:spcPts val="1000"/>
              </a:spcBef>
            </a:pPr>
            <a:r>
              <a:rPr lang="en-US" sz="2400" b="1" dirty="0">
                <a:solidFill>
                  <a:srgbClr val="01AFCD"/>
                </a:solidFill>
              </a:rPr>
              <a:t>What needs to be submitted?  </a:t>
            </a:r>
          </a:p>
          <a:p>
            <a:pPr marL="342900" indent="-342900">
              <a:buClr>
                <a:srgbClr val="FCAF2D"/>
              </a:buClr>
              <a:buFont typeface="Arial" panose="020B0604020202020204" pitchFamily="34" charset="0"/>
              <a:buChar char="•"/>
            </a:pPr>
            <a:r>
              <a:rPr lang="en-US" sz="2400" dirty="0">
                <a:solidFill>
                  <a:srgbClr val="023F5C"/>
                </a:solidFill>
              </a:rPr>
              <a:t>Request Form</a:t>
            </a:r>
          </a:p>
          <a:p>
            <a:pPr marL="342900" indent="-342900">
              <a:buClr>
                <a:srgbClr val="FCAF2D"/>
              </a:buClr>
              <a:buFont typeface="Arial" panose="020B0604020202020204" pitchFamily="34" charset="0"/>
              <a:buChar char="•"/>
            </a:pPr>
            <a:r>
              <a:rPr lang="en-US" sz="2400" dirty="0">
                <a:solidFill>
                  <a:srgbClr val="023F5C"/>
                </a:solidFill>
              </a:rPr>
              <a:t>Letter on DSS letterhead signed by director</a:t>
            </a:r>
          </a:p>
          <a:p>
            <a:pPr>
              <a:spcBef>
                <a:spcPts val="1000"/>
              </a:spcBef>
              <a:buClr>
                <a:srgbClr val="FFC000"/>
              </a:buClr>
            </a:pPr>
            <a:r>
              <a:rPr lang="en-US" sz="2400" b="1" dirty="0">
                <a:solidFill>
                  <a:srgbClr val="01AFCD"/>
                </a:solidFill>
              </a:rPr>
              <a:t>Who is request submitted to?</a:t>
            </a:r>
          </a:p>
          <a:p>
            <a:pPr marL="342900" indent="-342900">
              <a:buClr>
                <a:srgbClr val="FFC000"/>
              </a:buClr>
              <a:buFont typeface="Arial" panose="020B0604020202020204" pitchFamily="34" charset="0"/>
              <a:buChar char="•"/>
            </a:pPr>
            <a:r>
              <a:rPr lang="en-US" sz="2400" u="sng" dirty="0">
                <a:solidFill>
                  <a:srgbClr val="023F5C"/>
                </a:solidFill>
                <a:hlinkClick r:id="rId3">
                  <a:extLst>
                    <a:ext uri="{A12FA001-AC4F-418D-AE19-62706E023703}">
                      <ahyp:hlinkClr xmlns:ahyp="http://schemas.microsoft.com/office/drawing/2018/hyperlinkcolor" val="tx"/>
                    </a:ext>
                  </a:extLst>
                </a:hlinkClick>
              </a:rPr>
              <a:t>CNTY.ADMIN@dhhs.nc.gov</a:t>
            </a:r>
            <a:r>
              <a:rPr lang="en-US" sz="2400" dirty="0">
                <a:solidFill>
                  <a:srgbClr val="023F5C"/>
                </a:solidFill>
              </a:rPr>
              <a:t> </a:t>
            </a:r>
          </a:p>
          <a:p>
            <a:pPr algn="ctr"/>
            <a:endParaRPr lang="en-US" sz="2400" i="1" dirty="0">
              <a:solidFill>
                <a:srgbClr val="023F5C"/>
              </a:solidFill>
            </a:endParaRPr>
          </a:p>
          <a:p>
            <a:pPr algn="ctr"/>
            <a:endParaRPr lang="en-US" sz="2400" i="1" dirty="0">
              <a:solidFill>
                <a:srgbClr val="01AFCD"/>
              </a:solidFill>
            </a:endParaRPr>
          </a:p>
        </p:txBody>
      </p:sp>
      <p:sp>
        <p:nvSpPr>
          <p:cNvPr id="2" name="TextBox 1">
            <a:extLst>
              <a:ext uri="{FF2B5EF4-FFF2-40B4-BE49-F238E27FC236}">
                <a16:creationId xmlns:a16="http://schemas.microsoft.com/office/drawing/2014/main" id="{71690AB6-E8DA-4728-9B6E-33680548BED8}"/>
              </a:ext>
            </a:extLst>
          </p:cNvPr>
          <p:cNvSpPr txBox="1"/>
          <p:nvPr/>
        </p:nvSpPr>
        <p:spPr>
          <a:xfrm>
            <a:off x="381000" y="774700"/>
            <a:ext cx="5956300" cy="830997"/>
          </a:xfrm>
          <a:prstGeom prst="rect">
            <a:avLst/>
          </a:prstGeom>
          <a:noFill/>
        </p:spPr>
        <p:txBody>
          <a:bodyPr wrap="square" rtlCol="0">
            <a:spAutoFit/>
          </a:bodyPr>
          <a:lstStyle/>
          <a:p>
            <a:pPr>
              <a:spcAft>
                <a:spcPts val="1200"/>
              </a:spcAft>
            </a:pPr>
            <a:r>
              <a:rPr lang="en-US" sz="2400" b="1" dirty="0">
                <a:solidFill>
                  <a:srgbClr val="023F5C"/>
                </a:solidFill>
              </a:rPr>
              <a:t>Request to Direct Charge, Expense, or Depreciate Equipment</a:t>
            </a:r>
          </a:p>
        </p:txBody>
      </p:sp>
      <p:pic>
        <p:nvPicPr>
          <p:cNvPr id="6" name="Picture 5">
            <a:extLst>
              <a:ext uri="{FF2B5EF4-FFF2-40B4-BE49-F238E27FC236}">
                <a16:creationId xmlns:a16="http://schemas.microsoft.com/office/drawing/2014/main" id="{BD3A1415-65E0-424C-8014-930EC347A8CB}"/>
              </a:ext>
            </a:extLst>
          </p:cNvPr>
          <p:cNvPicPr>
            <a:picLocks noChangeAspect="1"/>
          </p:cNvPicPr>
          <p:nvPr/>
        </p:nvPicPr>
        <p:blipFill>
          <a:blip r:embed="rId4"/>
          <a:stretch>
            <a:fillRect/>
          </a:stretch>
        </p:blipFill>
        <p:spPr>
          <a:xfrm>
            <a:off x="6477000" y="250031"/>
            <a:ext cx="5334000" cy="6357938"/>
          </a:xfrm>
          <a:prstGeom prst="rect">
            <a:avLst/>
          </a:prstGeom>
        </p:spPr>
      </p:pic>
    </p:spTree>
    <p:extLst>
      <p:ext uri="{BB962C8B-B14F-4D97-AF65-F5344CB8AC3E}">
        <p14:creationId xmlns:p14="http://schemas.microsoft.com/office/powerpoint/2010/main" val="294266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635000" y="1397000"/>
            <a:ext cx="10960100" cy="5181600"/>
          </a:xfrm>
        </p:spPr>
        <p:txBody>
          <a:bodyPr>
            <a:normAutofit/>
          </a:bodyPr>
          <a:lstStyle/>
          <a:p>
            <a:pPr>
              <a:buClr>
                <a:srgbClr val="FCAF2D"/>
              </a:buClr>
            </a:pPr>
            <a:r>
              <a:rPr lang="en-US" sz="2200" dirty="0">
                <a:solidFill>
                  <a:srgbClr val="023F5C"/>
                </a:solidFill>
              </a:rPr>
              <a:t>Counties, as subrecipients of the state, must develop monitoring and management procedures to ensure that funds are appropriately spent by any sub-awardee or contractor with whom they may contract to provide services.</a:t>
            </a:r>
          </a:p>
          <a:p>
            <a:pPr>
              <a:buClr>
                <a:srgbClr val="FCAF2D"/>
              </a:buClr>
            </a:pPr>
            <a:r>
              <a:rPr lang="en-US" sz="2200" dirty="0">
                <a:solidFill>
                  <a:srgbClr val="023F5C"/>
                </a:solidFill>
              </a:rPr>
              <a:t>Counties are required to follow Uniform Guidance unless State or local rules are more restrictive.</a:t>
            </a:r>
          </a:p>
          <a:p>
            <a:pPr>
              <a:buClr>
                <a:srgbClr val="FCAF2D"/>
              </a:buClr>
            </a:pPr>
            <a:r>
              <a:rPr lang="en-US" sz="2200" dirty="0">
                <a:solidFill>
                  <a:srgbClr val="023F5C"/>
                </a:solidFill>
              </a:rPr>
              <a:t>The county’s legal team should help to create and review contracts before entering into a contractual agreement.  </a:t>
            </a:r>
          </a:p>
          <a:p>
            <a:pPr>
              <a:buClr>
                <a:srgbClr val="FCAF2D"/>
              </a:buClr>
            </a:pPr>
            <a:r>
              <a:rPr lang="en-US" sz="2200" dirty="0">
                <a:solidFill>
                  <a:srgbClr val="023F5C"/>
                </a:solidFill>
              </a:rPr>
              <a:t>Ensure expenses are paid according to contract terms.</a:t>
            </a:r>
          </a:p>
          <a:p>
            <a:pPr marL="0" indent="0">
              <a:buClr>
                <a:srgbClr val="FCAF2D"/>
              </a:buClr>
              <a:buNone/>
            </a:pPr>
            <a:r>
              <a:rPr lang="en-US" sz="2200" b="1" dirty="0">
                <a:solidFill>
                  <a:srgbClr val="01AFCD"/>
                </a:solidFill>
              </a:rPr>
              <a:t>Where can I find more information about contracts?</a:t>
            </a:r>
          </a:p>
          <a:p>
            <a:pPr>
              <a:buClr>
                <a:srgbClr val="FCAF2D"/>
              </a:buClr>
            </a:pPr>
            <a:r>
              <a:rPr lang="en-US" sz="2200" dirty="0">
                <a:solidFill>
                  <a:srgbClr val="023F5C"/>
                </a:solidFill>
              </a:rPr>
              <a:t>Contract templates are located on the Social Services </a:t>
            </a:r>
            <a:r>
              <a:rPr lang="en-US" sz="2200" dirty="0">
                <a:solidFill>
                  <a:srgbClr val="023F5C"/>
                </a:solidFill>
                <a:hlinkClick r:id="rId3"/>
              </a:rPr>
              <a:t>website</a:t>
            </a:r>
            <a:r>
              <a:rPr lang="en-US" sz="2200" dirty="0">
                <a:solidFill>
                  <a:srgbClr val="023F5C"/>
                </a:solidFill>
              </a:rPr>
              <a:t>.</a:t>
            </a:r>
          </a:p>
          <a:p>
            <a:pPr marL="0" indent="0">
              <a:buClr>
                <a:srgbClr val="FCAF2D"/>
              </a:buClr>
              <a:buNone/>
            </a:pPr>
            <a:r>
              <a:rPr lang="en-US" sz="2200" b="1" dirty="0">
                <a:solidFill>
                  <a:srgbClr val="01AFCD"/>
                </a:solidFill>
              </a:rPr>
              <a:t>When should contracts be completed?</a:t>
            </a:r>
          </a:p>
          <a:p>
            <a:pPr>
              <a:buClr>
                <a:srgbClr val="FCAF2D"/>
              </a:buClr>
            </a:pPr>
            <a:r>
              <a:rPr lang="en-US" sz="2200" dirty="0">
                <a:solidFill>
                  <a:srgbClr val="023F5C"/>
                </a:solidFill>
              </a:rPr>
              <a:t>Annually or before procuring services/goods from a vendor.</a:t>
            </a:r>
          </a:p>
        </p:txBody>
      </p:sp>
      <p:sp>
        <p:nvSpPr>
          <p:cNvPr id="4" name="Rectangle 3">
            <a:extLst>
              <a:ext uri="{FF2B5EF4-FFF2-40B4-BE49-F238E27FC236}">
                <a16:creationId xmlns:a16="http://schemas.microsoft.com/office/drawing/2014/main" id="{83A7592B-B366-41CA-AD14-D02C720171DD}"/>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CONTRACTS</a:t>
            </a:r>
          </a:p>
        </p:txBody>
      </p:sp>
    </p:spTree>
    <p:extLst>
      <p:ext uri="{BB962C8B-B14F-4D97-AF65-F5344CB8AC3E}">
        <p14:creationId xmlns:p14="http://schemas.microsoft.com/office/powerpoint/2010/main" val="3863820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596900" y="1513840"/>
            <a:ext cx="11269980" cy="5229860"/>
          </a:xfrm>
        </p:spPr>
        <p:txBody>
          <a:bodyPr>
            <a:normAutofit/>
          </a:bodyPr>
          <a:lstStyle/>
          <a:p>
            <a:pPr marL="0" indent="0">
              <a:lnSpc>
                <a:spcPct val="110000"/>
              </a:lnSpc>
              <a:spcBef>
                <a:spcPts val="0"/>
              </a:spcBef>
              <a:buNone/>
            </a:pPr>
            <a:r>
              <a:rPr lang="en-US" sz="2400" dirty="0">
                <a:solidFill>
                  <a:srgbClr val="023F5C"/>
                </a:solidFill>
              </a:rPr>
              <a:t>County administration is required to prepare a county-wide </a:t>
            </a:r>
            <a:r>
              <a:rPr lang="en-US" sz="2400" dirty="0">
                <a:solidFill>
                  <a:srgbClr val="01AFCD"/>
                </a:solidFill>
              </a:rPr>
              <a:t>central supporting services cost allocation plan</a:t>
            </a:r>
            <a:r>
              <a:rPr lang="en-US" sz="2400" dirty="0">
                <a:solidFill>
                  <a:srgbClr val="023F5C"/>
                </a:solidFill>
              </a:rPr>
              <a:t> (indirect cost plan).   An indirect cost is one which cannot be so identified, but rather is incurred for the common benefit of the DSS as well as for other activities carried on by the county such as:</a:t>
            </a:r>
          </a:p>
          <a:p>
            <a:pPr>
              <a:lnSpc>
                <a:spcPct val="110000"/>
              </a:lnSpc>
              <a:spcBef>
                <a:spcPts val="0"/>
              </a:spcBef>
              <a:buClr>
                <a:srgbClr val="FCAF2D"/>
              </a:buClr>
            </a:pPr>
            <a:r>
              <a:rPr lang="en-US" sz="2400" dirty="0">
                <a:solidFill>
                  <a:srgbClr val="023F5C"/>
                </a:solidFill>
              </a:rPr>
              <a:t>Other County Department Operations (Finance, Human Resources, Purchasing, IT, etc.)</a:t>
            </a:r>
          </a:p>
          <a:p>
            <a:pPr>
              <a:lnSpc>
                <a:spcPct val="110000"/>
              </a:lnSpc>
              <a:spcBef>
                <a:spcPts val="0"/>
              </a:spcBef>
              <a:buClr>
                <a:srgbClr val="FCAF2D"/>
              </a:buClr>
            </a:pPr>
            <a:r>
              <a:rPr lang="en-US" sz="2400" dirty="0">
                <a:solidFill>
                  <a:srgbClr val="023F5C"/>
                </a:solidFill>
              </a:rPr>
              <a:t>Maintenance of County Buildings</a:t>
            </a:r>
          </a:p>
          <a:p>
            <a:pPr>
              <a:lnSpc>
                <a:spcPct val="110000"/>
              </a:lnSpc>
              <a:spcBef>
                <a:spcPts val="0"/>
              </a:spcBef>
              <a:buClr>
                <a:srgbClr val="FCAF2D"/>
              </a:buClr>
            </a:pPr>
            <a:r>
              <a:rPr lang="en-US" sz="2400" dirty="0">
                <a:solidFill>
                  <a:srgbClr val="023F5C"/>
                </a:solidFill>
              </a:rPr>
              <a:t>Cost of space such as utilities, security, janitorial services, etc.</a:t>
            </a:r>
          </a:p>
          <a:p>
            <a:pPr>
              <a:lnSpc>
                <a:spcPct val="110000"/>
              </a:lnSpc>
              <a:spcBef>
                <a:spcPts val="0"/>
              </a:spcBef>
              <a:buClr>
                <a:srgbClr val="FCAF2D"/>
              </a:buClr>
            </a:pPr>
            <a:r>
              <a:rPr lang="en-US" sz="2400" dirty="0">
                <a:solidFill>
                  <a:srgbClr val="023F5C"/>
                </a:solidFill>
              </a:rPr>
              <a:t>Courtroom and bailiffs</a:t>
            </a:r>
          </a:p>
          <a:p>
            <a:pPr marL="0" indent="0">
              <a:buNone/>
            </a:pPr>
            <a:r>
              <a:rPr lang="en-US" sz="2200" b="1" dirty="0">
                <a:solidFill>
                  <a:srgbClr val="01AFCD"/>
                </a:solidFill>
              </a:rPr>
              <a:t>When are they due?</a:t>
            </a:r>
          </a:p>
          <a:p>
            <a:pPr marL="342900" indent="-342900">
              <a:buClr>
                <a:srgbClr val="FCAF2D"/>
              </a:buClr>
            </a:pPr>
            <a:r>
              <a:rPr lang="en-US" sz="2400" dirty="0">
                <a:solidFill>
                  <a:srgbClr val="023F5C"/>
                </a:solidFill>
              </a:rPr>
              <a:t>Indirect Cost Plans are due to the Controller’s Office no later than April 15</a:t>
            </a:r>
            <a:r>
              <a:rPr lang="en-US" sz="2400" baseline="30000" dirty="0">
                <a:solidFill>
                  <a:srgbClr val="023F5C"/>
                </a:solidFill>
              </a:rPr>
              <a:t>th</a:t>
            </a:r>
            <a:r>
              <a:rPr lang="en-US" sz="2400" dirty="0">
                <a:solidFill>
                  <a:srgbClr val="023F5C"/>
                </a:solidFill>
              </a:rPr>
              <a:t> </a:t>
            </a:r>
            <a:endParaRPr lang="en-US" sz="2400" dirty="0">
              <a:solidFill>
                <a:srgbClr val="01AFCD"/>
              </a:solidFill>
            </a:endParaRPr>
          </a:p>
          <a:p>
            <a:pPr marL="0" indent="0">
              <a:buClr>
                <a:srgbClr val="FCAF2D"/>
              </a:buClr>
              <a:buNone/>
            </a:pPr>
            <a:r>
              <a:rPr lang="en-US" sz="2200" b="1" dirty="0">
                <a:solidFill>
                  <a:srgbClr val="01AFCD"/>
                </a:solidFill>
              </a:rPr>
              <a:t>Reference Fiscal Manual Section II E</a:t>
            </a:r>
          </a:p>
          <a:p>
            <a:pPr>
              <a:buClr>
                <a:srgbClr val="FFC000"/>
              </a:buClr>
            </a:pPr>
            <a:endParaRPr lang="en-US" sz="2200" dirty="0">
              <a:solidFill>
                <a:srgbClr val="023F5C"/>
              </a:solidFill>
            </a:endParaRPr>
          </a:p>
        </p:txBody>
      </p:sp>
      <p:sp>
        <p:nvSpPr>
          <p:cNvPr id="4" name="Rectangle 3">
            <a:extLst>
              <a:ext uri="{FF2B5EF4-FFF2-40B4-BE49-F238E27FC236}">
                <a16:creationId xmlns:a16="http://schemas.microsoft.com/office/drawing/2014/main" id="{095D1AFC-08A7-42D8-AD2B-5A07FE9CC1BE}"/>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INDIRECT COST REPORTING</a:t>
            </a:r>
          </a:p>
        </p:txBody>
      </p:sp>
    </p:spTree>
    <p:extLst>
      <p:ext uri="{BB962C8B-B14F-4D97-AF65-F5344CB8AC3E}">
        <p14:creationId xmlns:p14="http://schemas.microsoft.com/office/powerpoint/2010/main" val="57517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F6F834-4772-4FFD-A9FD-3242C377EB4D}"/>
              </a:ext>
            </a:extLst>
          </p:cNvPr>
          <p:cNvSpPr txBox="1"/>
          <p:nvPr/>
        </p:nvSpPr>
        <p:spPr>
          <a:xfrm>
            <a:off x="190500" y="177800"/>
            <a:ext cx="7950200" cy="461665"/>
          </a:xfrm>
          <a:prstGeom prst="rect">
            <a:avLst/>
          </a:prstGeom>
          <a:noFill/>
        </p:spPr>
        <p:txBody>
          <a:bodyPr wrap="square" rtlCol="0">
            <a:spAutoFit/>
          </a:bodyPr>
          <a:lstStyle/>
          <a:p>
            <a:pPr>
              <a:spcAft>
                <a:spcPts val="1200"/>
              </a:spcAft>
            </a:pPr>
            <a:r>
              <a:rPr lang="en-US" sz="2400" b="1" dirty="0">
                <a:solidFill>
                  <a:srgbClr val="023F5C"/>
                </a:solidFill>
              </a:rPr>
              <a:t>Example of Indirect Cost Plan Roll Forward Schedules</a:t>
            </a:r>
          </a:p>
        </p:txBody>
      </p:sp>
      <p:pic>
        <p:nvPicPr>
          <p:cNvPr id="2" name="Picture 1">
            <a:extLst>
              <a:ext uri="{FF2B5EF4-FFF2-40B4-BE49-F238E27FC236}">
                <a16:creationId xmlns:a16="http://schemas.microsoft.com/office/drawing/2014/main" id="{CFCD0039-1E41-4517-A1C9-6C996F6332F2}"/>
              </a:ext>
            </a:extLst>
          </p:cNvPr>
          <p:cNvPicPr>
            <a:picLocks noChangeAspect="1"/>
          </p:cNvPicPr>
          <p:nvPr/>
        </p:nvPicPr>
        <p:blipFill>
          <a:blip r:embed="rId3"/>
          <a:stretch>
            <a:fillRect/>
          </a:stretch>
        </p:blipFill>
        <p:spPr>
          <a:xfrm>
            <a:off x="286239" y="801866"/>
            <a:ext cx="7160412" cy="5548134"/>
          </a:xfrm>
          <a:prstGeom prst="rect">
            <a:avLst/>
          </a:prstGeom>
        </p:spPr>
      </p:pic>
      <p:pic>
        <p:nvPicPr>
          <p:cNvPr id="3" name="Picture 2">
            <a:extLst>
              <a:ext uri="{FF2B5EF4-FFF2-40B4-BE49-F238E27FC236}">
                <a16:creationId xmlns:a16="http://schemas.microsoft.com/office/drawing/2014/main" id="{E02B5451-42B6-4A85-9E03-2C0B33A7B73C}"/>
              </a:ext>
            </a:extLst>
          </p:cNvPr>
          <p:cNvPicPr>
            <a:picLocks noChangeAspect="1"/>
          </p:cNvPicPr>
          <p:nvPr/>
        </p:nvPicPr>
        <p:blipFill>
          <a:blip r:embed="rId4"/>
          <a:stretch>
            <a:fillRect/>
          </a:stretch>
        </p:blipFill>
        <p:spPr>
          <a:xfrm>
            <a:off x="5998967" y="2855031"/>
            <a:ext cx="5906794" cy="2821869"/>
          </a:xfrm>
          <a:prstGeom prst="rect">
            <a:avLst/>
          </a:prstGeom>
          <a:ln>
            <a:noFill/>
          </a:ln>
          <a:effectLst>
            <a:outerShdw blurRad="292100" dist="139700" dir="2700000" algn="tl" rotWithShape="0">
              <a:srgbClr val="023F5C">
                <a:alpha val="65000"/>
              </a:srgbClr>
            </a:outerShdw>
          </a:effectLst>
        </p:spPr>
      </p:pic>
      <p:sp>
        <p:nvSpPr>
          <p:cNvPr id="5" name="Rectangle: Rounded Corners 4">
            <a:extLst>
              <a:ext uri="{FF2B5EF4-FFF2-40B4-BE49-F238E27FC236}">
                <a16:creationId xmlns:a16="http://schemas.microsoft.com/office/drawing/2014/main" id="{39DA6250-79AC-404D-A449-D93985ABEF79}"/>
              </a:ext>
            </a:extLst>
          </p:cNvPr>
          <p:cNvSpPr/>
          <p:nvPr/>
        </p:nvSpPr>
        <p:spPr>
          <a:xfrm>
            <a:off x="6108700" y="5317786"/>
            <a:ext cx="5676900" cy="35911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A15B925-A9A4-4E1D-BBEB-C01771839BE2}"/>
              </a:ext>
            </a:extLst>
          </p:cNvPr>
          <p:cNvSpPr/>
          <p:nvPr/>
        </p:nvSpPr>
        <p:spPr>
          <a:xfrm>
            <a:off x="459116" y="5868479"/>
            <a:ext cx="1852284" cy="58042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6815DF-1890-4E0A-BA06-343DEEC0AEA7}"/>
              </a:ext>
            </a:extLst>
          </p:cNvPr>
          <p:cNvSpPr txBox="1"/>
          <p:nvPr/>
        </p:nvSpPr>
        <p:spPr>
          <a:xfrm>
            <a:off x="7692074" y="777752"/>
            <a:ext cx="4093525" cy="1938992"/>
          </a:xfrm>
          <a:prstGeom prst="rect">
            <a:avLst/>
          </a:prstGeom>
          <a:noFill/>
        </p:spPr>
        <p:txBody>
          <a:bodyPr wrap="square" rtlCol="0">
            <a:spAutoFit/>
          </a:bodyPr>
          <a:lstStyle/>
          <a:p>
            <a:pPr marL="228600" indent="-228600">
              <a:buClr>
                <a:srgbClr val="FCAF2D"/>
              </a:buClr>
              <a:buFont typeface="Arial" panose="020B0604020202020204" pitchFamily="34" charset="0"/>
              <a:buChar char="•"/>
            </a:pPr>
            <a:r>
              <a:rPr lang="en-US" sz="2200" b="1" dirty="0">
                <a:solidFill>
                  <a:srgbClr val="01AFCD"/>
                </a:solidFill>
              </a:rPr>
              <a:t>Amounts circled in red are claimed as costs on monthly 1571</a:t>
            </a:r>
          </a:p>
          <a:p>
            <a:pPr marL="228600" indent="-228600">
              <a:spcBef>
                <a:spcPts val="1200"/>
              </a:spcBef>
              <a:buClr>
                <a:srgbClr val="FCAF2D"/>
              </a:buClr>
              <a:buFont typeface="Arial" panose="020B0604020202020204" pitchFamily="34" charset="0"/>
              <a:buChar char="•"/>
            </a:pPr>
            <a:r>
              <a:rPr lang="en-US" sz="2200" b="1" dirty="0">
                <a:solidFill>
                  <a:srgbClr val="01AFCD"/>
                </a:solidFill>
              </a:rPr>
              <a:t>New FY indirect costs are effective July 1</a:t>
            </a:r>
          </a:p>
        </p:txBody>
      </p:sp>
    </p:spTree>
    <p:extLst>
      <p:ext uri="{BB962C8B-B14F-4D97-AF65-F5344CB8AC3E}">
        <p14:creationId xmlns:p14="http://schemas.microsoft.com/office/powerpoint/2010/main" val="192034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596900" y="723900"/>
            <a:ext cx="10998200" cy="6019800"/>
          </a:xfrm>
        </p:spPr>
        <p:txBody>
          <a:bodyPr>
            <a:normAutofit/>
          </a:bodyPr>
          <a:lstStyle/>
          <a:p>
            <a:pPr marL="0" indent="0">
              <a:lnSpc>
                <a:spcPct val="110000"/>
              </a:lnSpc>
              <a:buNone/>
            </a:pPr>
            <a:r>
              <a:rPr lang="en-US" sz="2400" b="1" dirty="0">
                <a:solidFill>
                  <a:srgbClr val="01AFCD"/>
                </a:solidFill>
              </a:rPr>
              <a:t>When are Indirect Cost Plans due?</a:t>
            </a:r>
          </a:p>
          <a:p>
            <a:pPr marL="342900" indent="-342900">
              <a:lnSpc>
                <a:spcPct val="110000"/>
              </a:lnSpc>
              <a:spcBef>
                <a:spcPts val="0"/>
              </a:spcBef>
              <a:buClr>
                <a:srgbClr val="FCAF2D"/>
              </a:buClr>
            </a:pPr>
            <a:r>
              <a:rPr lang="en-US" sz="2400" dirty="0">
                <a:solidFill>
                  <a:srgbClr val="023F5C"/>
                </a:solidFill>
              </a:rPr>
              <a:t>As soon as county’s annual plan is completed (generally in the last months of the calendar year), but no later than April 15</a:t>
            </a:r>
            <a:r>
              <a:rPr lang="en-US" sz="2400" baseline="30000" dirty="0">
                <a:solidFill>
                  <a:srgbClr val="023F5C"/>
                </a:solidFill>
              </a:rPr>
              <a:t>th</a:t>
            </a:r>
            <a:r>
              <a:rPr lang="en-US" sz="2400" dirty="0">
                <a:solidFill>
                  <a:srgbClr val="023F5C"/>
                </a:solidFill>
              </a:rPr>
              <a:t> following the state fiscal year in which reimbursement is being claimed.</a:t>
            </a:r>
          </a:p>
          <a:p>
            <a:pPr marL="0" indent="0">
              <a:lnSpc>
                <a:spcPct val="110000"/>
              </a:lnSpc>
              <a:buClr>
                <a:srgbClr val="FCAF2D"/>
              </a:buClr>
              <a:buNone/>
            </a:pPr>
            <a:r>
              <a:rPr lang="en-US" sz="2400" b="1" dirty="0">
                <a:solidFill>
                  <a:srgbClr val="01AFCD"/>
                </a:solidFill>
              </a:rPr>
              <a:t>What does DSS submit?</a:t>
            </a:r>
          </a:p>
          <a:p>
            <a:pPr>
              <a:lnSpc>
                <a:spcPct val="110000"/>
              </a:lnSpc>
              <a:spcBef>
                <a:spcPts val="0"/>
              </a:spcBef>
              <a:buClr>
                <a:srgbClr val="FCAF2D"/>
              </a:buClr>
            </a:pPr>
            <a:r>
              <a:rPr lang="en-US" sz="2400" dirty="0">
                <a:solidFill>
                  <a:srgbClr val="023F5C"/>
                </a:solidFill>
              </a:rPr>
              <a:t>Letter certifying Indirect Cost Plan</a:t>
            </a:r>
          </a:p>
          <a:p>
            <a:pPr>
              <a:lnSpc>
                <a:spcPct val="110000"/>
              </a:lnSpc>
              <a:spcBef>
                <a:spcPts val="0"/>
              </a:spcBef>
              <a:buClr>
                <a:srgbClr val="FCAF2D"/>
              </a:buClr>
            </a:pPr>
            <a:r>
              <a:rPr lang="en-US" sz="2400" dirty="0">
                <a:solidFill>
                  <a:srgbClr val="023F5C"/>
                </a:solidFill>
              </a:rPr>
              <a:t>Schedule A and Roll Forward Schedules for 310, 311, and 423 costs </a:t>
            </a:r>
            <a:r>
              <a:rPr lang="en-US" sz="2400" i="1" dirty="0">
                <a:solidFill>
                  <a:srgbClr val="023F5C"/>
                </a:solidFill>
              </a:rPr>
              <a:t>(please do not submit entire plan)</a:t>
            </a:r>
          </a:p>
          <a:p>
            <a:pPr marL="0" indent="0">
              <a:buClr>
                <a:srgbClr val="FCAF2D"/>
              </a:buClr>
              <a:buNone/>
            </a:pPr>
            <a:r>
              <a:rPr lang="en-US" sz="2400" b="1" dirty="0">
                <a:solidFill>
                  <a:srgbClr val="01AFCD"/>
                </a:solidFill>
              </a:rPr>
              <a:t>Who is request submitted to? </a:t>
            </a:r>
          </a:p>
          <a:p>
            <a:pPr>
              <a:lnSpc>
                <a:spcPct val="110000"/>
              </a:lnSpc>
              <a:spcBef>
                <a:spcPts val="0"/>
              </a:spcBef>
              <a:buClr>
                <a:srgbClr val="FCAF2D"/>
              </a:buClr>
            </a:pPr>
            <a:r>
              <a:rPr lang="en-US" sz="2400" u="sng" dirty="0">
                <a:solidFill>
                  <a:srgbClr val="023F5C"/>
                </a:solidFill>
                <a:hlinkClick r:id="rId3">
                  <a:extLst>
                    <a:ext uri="{A12FA001-AC4F-418D-AE19-62706E023703}">
                      <ahyp:hlinkClr xmlns:ahyp="http://schemas.microsoft.com/office/drawing/2018/hyperlinkcolor" val="tx"/>
                    </a:ext>
                  </a:extLst>
                </a:hlinkClick>
              </a:rPr>
              <a:t>CNTY.ADMIN@dhhs.nc.gov</a:t>
            </a:r>
            <a:r>
              <a:rPr lang="en-US" sz="2400" dirty="0">
                <a:solidFill>
                  <a:srgbClr val="023F5C"/>
                </a:solidFill>
              </a:rPr>
              <a:t> </a:t>
            </a:r>
            <a:r>
              <a:rPr lang="en-US" sz="2400" b="1" dirty="0">
                <a:solidFill>
                  <a:srgbClr val="023F5C"/>
                </a:solidFill>
              </a:rPr>
              <a:t>AND</a:t>
            </a:r>
          </a:p>
          <a:p>
            <a:pPr>
              <a:lnSpc>
                <a:spcPct val="110000"/>
              </a:lnSpc>
              <a:spcBef>
                <a:spcPts val="0"/>
              </a:spcBef>
              <a:buClr>
                <a:srgbClr val="FCAF2D"/>
              </a:buClr>
              <a:tabLst>
                <a:tab pos="1435100" algn="l"/>
              </a:tabLst>
            </a:pPr>
            <a:r>
              <a:rPr lang="en-US" sz="2400" b="1" dirty="0">
                <a:solidFill>
                  <a:srgbClr val="023F5C"/>
                </a:solidFill>
              </a:rPr>
              <a:t>Mail to:  </a:t>
            </a:r>
            <a:r>
              <a:rPr lang="en-US" sz="2400" dirty="0">
                <a:solidFill>
                  <a:srgbClr val="023F5C"/>
                </a:solidFill>
              </a:rPr>
              <a:t>	County Administration Accounting Unit, Controller’s Office</a:t>
            </a:r>
          </a:p>
          <a:p>
            <a:pPr marL="0" indent="0">
              <a:lnSpc>
                <a:spcPct val="110000"/>
              </a:lnSpc>
              <a:spcBef>
                <a:spcPts val="0"/>
              </a:spcBef>
              <a:buClr>
                <a:srgbClr val="FCAF2D"/>
              </a:buClr>
              <a:buNone/>
              <a:tabLst>
                <a:tab pos="1435100" algn="l"/>
              </a:tabLst>
            </a:pPr>
            <a:r>
              <a:rPr lang="en-US" sz="2400" dirty="0">
                <a:solidFill>
                  <a:srgbClr val="023F5C"/>
                </a:solidFill>
              </a:rPr>
              <a:t>	2019 Mail Service Center</a:t>
            </a:r>
          </a:p>
          <a:p>
            <a:pPr marL="0" indent="0">
              <a:lnSpc>
                <a:spcPct val="110000"/>
              </a:lnSpc>
              <a:spcBef>
                <a:spcPts val="0"/>
              </a:spcBef>
              <a:buClr>
                <a:srgbClr val="FCAF2D"/>
              </a:buClr>
              <a:buNone/>
              <a:tabLst>
                <a:tab pos="1435100" algn="l"/>
              </a:tabLst>
            </a:pPr>
            <a:r>
              <a:rPr lang="en-US" sz="2400" dirty="0">
                <a:solidFill>
                  <a:srgbClr val="023F5C"/>
                </a:solidFill>
              </a:rPr>
              <a:t>	Raleigh, North Carolina 27699-2019</a:t>
            </a:r>
          </a:p>
          <a:p>
            <a:pPr marL="0" indent="0">
              <a:buClr>
                <a:srgbClr val="FCAF2D"/>
              </a:buClr>
              <a:buNone/>
            </a:pPr>
            <a:endParaRPr lang="en-US" sz="2200" b="1" dirty="0">
              <a:solidFill>
                <a:srgbClr val="01AFCD"/>
              </a:solidFill>
            </a:endParaRPr>
          </a:p>
          <a:p>
            <a:pPr>
              <a:buClr>
                <a:srgbClr val="FFC000"/>
              </a:buClr>
            </a:pPr>
            <a:endParaRPr lang="en-US" sz="2200" dirty="0">
              <a:solidFill>
                <a:srgbClr val="023F5C"/>
              </a:solidFill>
            </a:endParaRPr>
          </a:p>
        </p:txBody>
      </p:sp>
    </p:spTree>
    <p:extLst>
      <p:ext uri="{BB962C8B-B14F-4D97-AF65-F5344CB8AC3E}">
        <p14:creationId xmlns:p14="http://schemas.microsoft.com/office/powerpoint/2010/main" val="28515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7737BE-E94F-4F10-B1EB-2AFD26FEFA1A}"/>
              </a:ext>
            </a:extLst>
          </p:cNvPr>
          <p:cNvSpPr txBox="1"/>
          <p:nvPr/>
        </p:nvSpPr>
        <p:spPr>
          <a:xfrm>
            <a:off x="4871508" y="4930289"/>
            <a:ext cx="2418292" cy="1648311"/>
          </a:xfrm>
          <a:prstGeom prst="rect">
            <a:avLst/>
          </a:prstGeom>
          <a:solidFill>
            <a:srgbClr val="C6E3E7"/>
          </a:solidFill>
          <a:effectLst>
            <a:softEdge rad="31750"/>
          </a:effectLst>
        </p:spPr>
        <p:txBody>
          <a:bodyPr wrap="square" rtlCol="0">
            <a:spAutoFit/>
          </a:bodyPr>
          <a:lstStyle/>
          <a:p>
            <a:endParaRPr lang="en-US" dirty="0"/>
          </a:p>
        </p:txBody>
      </p:sp>
      <p:sp>
        <p:nvSpPr>
          <p:cNvPr id="2" name="Title 1">
            <a:extLst>
              <a:ext uri="{FF2B5EF4-FFF2-40B4-BE49-F238E27FC236}">
                <a16:creationId xmlns:a16="http://schemas.microsoft.com/office/drawing/2014/main" id="{0516C34F-6997-4EEB-ADAC-C85287E82494}"/>
              </a:ext>
            </a:extLst>
          </p:cNvPr>
          <p:cNvSpPr>
            <a:spLocks noGrp="1"/>
          </p:cNvSpPr>
          <p:nvPr>
            <p:ph type="title"/>
          </p:nvPr>
        </p:nvSpPr>
        <p:spPr>
          <a:xfrm>
            <a:off x="1028700" y="645188"/>
            <a:ext cx="10134600" cy="1006983"/>
          </a:xfrm>
        </p:spPr>
        <p:txBody>
          <a:bodyPr>
            <a:noAutofit/>
          </a:bodyPr>
          <a:lstStyle/>
          <a:p>
            <a:pPr>
              <a:lnSpc>
                <a:spcPct val="100000"/>
              </a:lnSpc>
            </a:pPr>
            <a:r>
              <a:rPr lang="en-US" sz="3600" dirty="0">
                <a:solidFill>
                  <a:srgbClr val="023F5C"/>
                </a:solidFill>
              </a:rPr>
              <a:t>PURPOSE/Roles of The DSS Fiscal Unit</a:t>
            </a:r>
            <a:endParaRPr lang="en-US" sz="3600" dirty="0"/>
          </a:p>
        </p:txBody>
      </p:sp>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530942" y="2190044"/>
            <a:ext cx="11041625" cy="4515556"/>
          </a:xfrm>
        </p:spPr>
        <p:txBody>
          <a:bodyPr>
            <a:normAutofit/>
          </a:bodyPr>
          <a:lstStyle/>
          <a:p>
            <a:pPr marL="0" indent="0" algn="ctr">
              <a:buNone/>
            </a:pPr>
            <a:r>
              <a:rPr lang="en-US" sz="2600" dirty="0">
                <a:solidFill>
                  <a:srgbClr val="023F5C"/>
                </a:solidFill>
              </a:rPr>
              <a:t>Department of Social Services (DSS) fiscal units are responsible for implementation of fiscal regulations and policies, budget development, account oversight, and management of revenues and expenditures for the local county department of social services.  </a:t>
            </a:r>
          </a:p>
          <a:p>
            <a:pPr marL="0" indent="0" algn="ctr">
              <a:buNone/>
            </a:pPr>
            <a:r>
              <a:rPr lang="en-US" sz="2600" dirty="0">
                <a:solidFill>
                  <a:srgbClr val="023F5C"/>
                </a:solidFill>
              </a:rPr>
              <a:t>Training participants have varied roles.  Each DSS fiscal office is structured differently but have many commonalities!  You play a part in the link between: </a:t>
            </a:r>
          </a:p>
          <a:p>
            <a:pPr marL="0" indent="0" algn="ctr">
              <a:buNone/>
            </a:pPr>
            <a:endParaRPr lang="en-US" sz="2400" dirty="0">
              <a:solidFill>
                <a:srgbClr val="023F5C"/>
              </a:solidFill>
            </a:endParaRPr>
          </a:p>
        </p:txBody>
      </p:sp>
      <p:sp>
        <p:nvSpPr>
          <p:cNvPr id="4" name="TextBox 3">
            <a:extLst>
              <a:ext uri="{FF2B5EF4-FFF2-40B4-BE49-F238E27FC236}">
                <a16:creationId xmlns:a16="http://schemas.microsoft.com/office/drawing/2014/main" id="{9931CA9E-DFB3-4E0E-A980-63CE7B092755}"/>
              </a:ext>
            </a:extLst>
          </p:cNvPr>
          <p:cNvSpPr txBox="1"/>
          <p:nvPr/>
        </p:nvSpPr>
        <p:spPr>
          <a:xfrm>
            <a:off x="1028700" y="5003673"/>
            <a:ext cx="3464985" cy="1323439"/>
          </a:xfrm>
          <a:prstGeom prst="rect">
            <a:avLst/>
          </a:prstGeom>
          <a:noFill/>
          <a:ln>
            <a:noFill/>
          </a:ln>
        </p:spPr>
        <p:txBody>
          <a:bodyPr wrap="square" rtlCol="0" anchor="ctr" anchorCtr="0">
            <a:spAutoFit/>
          </a:bodyPr>
          <a:lstStyle/>
          <a:p>
            <a:pPr algn="ctr"/>
            <a:r>
              <a:rPr lang="en-US" sz="2000" b="1" dirty="0">
                <a:solidFill>
                  <a:srgbClr val="023F5C"/>
                </a:solidFill>
              </a:rPr>
              <a:t>County Department of Social Services</a:t>
            </a:r>
          </a:p>
          <a:p>
            <a:pPr algn="ctr"/>
            <a:r>
              <a:rPr lang="en-US" sz="2000" b="1" dirty="0">
                <a:solidFill>
                  <a:srgbClr val="023F5C"/>
                </a:solidFill>
              </a:rPr>
              <a:t>(or Consolidated Human Services Agency)</a:t>
            </a:r>
          </a:p>
        </p:txBody>
      </p:sp>
      <p:sp>
        <p:nvSpPr>
          <p:cNvPr id="5" name="TextBox 4">
            <a:extLst>
              <a:ext uri="{FF2B5EF4-FFF2-40B4-BE49-F238E27FC236}">
                <a16:creationId xmlns:a16="http://schemas.microsoft.com/office/drawing/2014/main" id="{4FA96BEE-3785-41C3-B301-DE469BA10DBB}"/>
              </a:ext>
            </a:extLst>
          </p:cNvPr>
          <p:cNvSpPr txBox="1"/>
          <p:nvPr/>
        </p:nvSpPr>
        <p:spPr>
          <a:xfrm>
            <a:off x="7744729" y="5080617"/>
            <a:ext cx="3262842" cy="1169551"/>
          </a:xfrm>
          <a:prstGeom prst="rect">
            <a:avLst/>
          </a:prstGeom>
          <a:noFill/>
          <a:ln>
            <a:noFill/>
          </a:ln>
        </p:spPr>
        <p:txBody>
          <a:bodyPr wrap="square" rtlCol="0" anchor="ctr" anchorCtr="0">
            <a:spAutoFit/>
          </a:bodyPr>
          <a:lstStyle/>
          <a:p>
            <a:pPr algn="ctr">
              <a:spcBef>
                <a:spcPts val="1200"/>
              </a:spcBef>
            </a:pPr>
            <a:r>
              <a:rPr lang="en-US" sz="2000" b="1" dirty="0">
                <a:solidFill>
                  <a:srgbClr val="023F5C"/>
                </a:solidFill>
              </a:rPr>
              <a:t>THE  STATE</a:t>
            </a:r>
          </a:p>
          <a:p>
            <a:pPr algn="ctr">
              <a:spcBef>
                <a:spcPts val="1200"/>
              </a:spcBef>
            </a:pPr>
            <a:r>
              <a:rPr lang="en-US" sz="2000" b="1" dirty="0">
                <a:solidFill>
                  <a:srgbClr val="023F5C"/>
                </a:solidFill>
              </a:rPr>
              <a:t>For Fiscal Management and Budget</a:t>
            </a:r>
          </a:p>
        </p:txBody>
      </p:sp>
      <p:pic>
        <p:nvPicPr>
          <p:cNvPr id="7" name="Picture 6" descr="A close up of a logo&#10;&#10;Description automatically generated">
            <a:extLst>
              <a:ext uri="{FF2B5EF4-FFF2-40B4-BE49-F238E27FC236}">
                <a16:creationId xmlns:a16="http://schemas.microsoft.com/office/drawing/2014/main" id="{D73F4EA6-775E-4992-860F-FA363E86E7B8}"/>
              </a:ext>
            </a:extLst>
          </p:cNvPr>
          <p:cNvPicPr>
            <a:picLocks noChangeAspect="1"/>
          </p:cNvPicPr>
          <p:nvPr/>
        </p:nvPicPr>
        <p:blipFill>
          <a:blip r:embed="rId3"/>
          <a:stretch>
            <a:fillRect/>
          </a:stretch>
        </p:blipFill>
        <p:spPr>
          <a:xfrm>
            <a:off x="6096000" y="4955689"/>
            <a:ext cx="1083733" cy="1511123"/>
          </a:xfrm>
          <a:prstGeom prst="rect">
            <a:avLst/>
          </a:prstGeom>
        </p:spPr>
      </p:pic>
      <p:pic>
        <p:nvPicPr>
          <p:cNvPr id="9" name="Picture 8">
            <a:extLst>
              <a:ext uri="{FF2B5EF4-FFF2-40B4-BE49-F238E27FC236}">
                <a16:creationId xmlns:a16="http://schemas.microsoft.com/office/drawing/2014/main" id="{73B24721-0E93-441E-AC76-3765DB226113}"/>
              </a:ext>
            </a:extLst>
          </p:cNvPr>
          <p:cNvPicPr>
            <a:picLocks noChangeAspect="1"/>
          </p:cNvPicPr>
          <p:nvPr/>
        </p:nvPicPr>
        <p:blipFill>
          <a:blip r:embed="rId4"/>
          <a:stretch>
            <a:fillRect/>
          </a:stretch>
        </p:blipFill>
        <p:spPr>
          <a:xfrm>
            <a:off x="4945786" y="5056289"/>
            <a:ext cx="1004230" cy="1386121"/>
          </a:xfrm>
          <a:prstGeom prst="rect">
            <a:avLst/>
          </a:prstGeom>
        </p:spPr>
      </p:pic>
    </p:spTree>
    <p:extLst>
      <p:ext uri="{BB962C8B-B14F-4D97-AF65-F5344CB8AC3E}">
        <p14:creationId xmlns:p14="http://schemas.microsoft.com/office/powerpoint/2010/main" val="1542478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7ED953-341F-48C4-854D-29E84CB52436}"/>
              </a:ext>
            </a:extLst>
          </p:cNvPr>
          <p:cNvPicPr>
            <a:picLocks noChangeAspect="1"/>
          </p:cNvPicPr>
          <p:nvPr/>
        </p:nvPicPr>
        <p:blipFill>
          <a:blip r:embed="rId3"/>
          <a:stretch>
            <a:fillRect/>
          </a:stretch>
        </p:blipFill>
        <p:spPr>
          <a:xfrm>
            <a:off x="488510" y="3266228"/>
            <a:ext cx="11305034" cy="2128944"/>
          </a:xfrm>
          <a:prstGeom prst="rect">
            <a:avLst/>
          </a:prstGeom>
        </p:spPr>
      </p:pic>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596900" y="1358900"/>
            <a:ext cx="10998200" cy="5384800"/>
          </a:xfrm>
        </p:spPr>
        <p:txBody>
          <a:bodyPr>
            <a:normAutofit/>
          </a:bodyPr>
          <a:lstStyle/>
          <a:p>
            <a:pPr marL="0" indent="0">
              <a:lnSpc>
                <a:spcPct val="110000"/>
              </a:lnSpc>
              <a:spcBef>
                <a:spcPts val="0"/>
              </a:spcBef>
              <a:buNone/>
            </a:pPr>
            <a:r>
              <a:rPr lang="en-US" sz="2200" dirty="0">
                <a:solidFill>
                  <a:srgbClr val="023F5C"/>
                </a:solidFill>
              </a:rPr>
              <a:t>Counties receive Child Support Incentive dollars for meeting certain goals in Child Support.  Funds are used to offset other child support expenditures.  County Child Support submits an annual plan for reinvesting the incentive dollars.</a:t>
            </a:r>
          </a:p>
          <a:p>
            <a:pPr marL="0" indent="0">
              <a:lnSpc>
                <a:spcPct val="110000"/>
              </a:lnSpc>
              <a:buNone/>
            </a:pPr>
            <a:r>
              <a:rPr lang="en-US" sz="2200" b="1" dirty="0">
                <a:solidFill>
                  <a:srgbClr val="01AFCD"/>
                </a:solidFill>
              </a:rPr>
              <a:t>Where can I find a report of incentive dollars awarded?</a:t>
            </a:r>
          </a:p>
          <a:p>
            <a:pPr>
              <a:lnSpc>
                <a:spcPct val="110000"/>
              </a:lnSpc>
              <a:spcBef>
                <a:spcPts val="0"/>
              </a:spcBef>
              <a:buClr>
                <a:srgbClr val="FCAF2D"/>
              </a:buClr>
            </a:pPr>
            <a:r>
              <a:rPr lang="en-US" sz="2200" dirty="0">
                <a:solidFill>
                  <a:srgbClr val="023F5C"/>
                </a:solidFill>
              </a:rPr>
              <a:t>Budget Information web page </a:t>
            </a:r>
            <a:r>
              <a:rPr lang="en-US" sz="2200" dirty="0">
                <a:solidFill>
                  <a:srgbClr val="023F5C"/>
                </a:solidFill>
                <a:highlight>
                  <a:srgbClr val="FCAF2D"/>
                </a:highlight>
                <a:hlinkClick r:id="rId4"/>
              </a:rPr>
              <a:t>CSE Incentive SFY 2020-21</a:t>
            </a:r>
            <a:endParaRPr lang="en-US" sz="2200" b="1" dirty="0">
              <a:solidFill>
                <a:srgbClr val="01AFCD"/>
              </a:solidFill>
              <a:highlight>
                <a:srgbClr val="FCAF2D"/>
              </a:highlight>
            </a:endParaRPr>
          </a:p>
          <a:p>
            <a:pPr marL="0" indent="0">
              <a:lnSpc>
                <a:spcPct val="110000"/>
              </a:lnSpc>
              <a:buNone/>
            </a:pPr>
            <a:endParaRPr lang="en-US" sz="2200" b="1" dirty="0">
              <a:solidFill>
                <a:srgbClr val="01AFCD"/>
              </a:solidFill>
            </a:endParaRPr>
          </a:p>
          <a:p>
            <a:pPr marL="0" indent="0">
              <a:lnSpc>
                <a:spcPct val="110000"/>
              </a:lnSpc>
              <a:buNone/>
            </a:pPr>
            <a:endParaRPr lang="en-US" sz="2200" b="1" dirty="0">
              <a:solidFill>
                <a:srgbClr val="01AFCD"/>
              </a:solidFill>
            </a:endParaRPr>
          </a:p>
          <a:p>
            <a:pPr marL="0" indent="0">
              <a:lnSpc>
                <a:spcPct val="110000"/>
              </a:lnSpc>
              <a:buNone/>
            </a:pPr>
            <a:endParaRPr lang="en-US" sz="2200" b="1" dirty="0">
              <a:solidFill>
                <a:srgbClr val="01AFCD"/>
              </a:solidFill>
            </a:endParaRPr>
          </a:p>
          <a:p>
            <a:pPr marL="0" indent="0">
              <a:lnSpc>
                <a:spcPct val="110000"/>
              </a:lnSpc>
              <a:buNone/>
            </a:pPr>
            <a:endParaRPr lang="en-US" sz="2200" b="1" dirty="0">
              <a:solidFill>
                <a:srgbClr val="01AFCD"/>
              </a:solidFill>
            </a:endParaRPr>
          </a:p>
          <a:p>
            <a:pPr marL="0" indent="0">
              <a:lnSpc>
                <a:spcPct val="110000"/>
              </a:lnSpc>
              <a:buNone/>
            </a:pPr>
            <a:r>
              <a:rPr lang="en-US" sz="2200" b="1" dirty="0">
                <a:solidFill>
                  <a:srgbClr val="01AFCD"/>
                </a:solidFill>
              </a:rPr>
              <a:t>How do I report incentive dollars on the 1571?</a:t>
            </a:r>
          </a:p>
          <a:p>
            <a:pPr marL="342900" indent="-342900">
              <a:lnSpc>
                <a:spcPct val="110000"/>
              </a:lnSpc>
              <a:spcBef>
                <a:spcPts val="0"/>
              </a:spcBef>
              <a:buClr>
                <a:srgbClr val="FCAF2D"/>
              </a:buClr>
            </a:pPr>
            <a:r>
              <a:rPr lang="en-US" sz="2200" dirty="0">
                <a:solidFill>
                  <a:srgbClr val="023F5C"/>
                </a:solidFill>
              </a:rPr>
              <a:t>Incentive dollars are claimed as Part II code 123 and are non-reimbursable (dollars are deposited to county outside of 1571, but expenditures tracked on 1571).</a:t>
            </a:r>
          </a:p>
          <a:p>
            <a:pPr marL="0" indent="0">
              <a:buClr>
                <a:srgbClr val="FCAF2D"/>
              </a:buClr>
              <a:buNone/>
            </a:pPr>
            <a:endParaRPr lang="en-US" sz="2200" b="1" dirty="0">
              <a:solidFill>
                <a:srgbClr val="01AFCD"/>
              </a:solidFill>
            </a:endParaRPr>
          </a:p>
          <a:p>
            <a:pPr>
              <a:buClr>
                <a:srgbClr val="FFC000"/>
              </a:buClr>
            </a:pPr>
            <a:endParaRPr lang="en-US" sz="2200" dirty="0">
              <a:solidFill>
                <a:srgbClr val="023F5C"/>
              </a:solidFill>
            </a:endParaRPr>
          </a:p>
        </p:txBody>
      </p:sp>
      <p:sp>
        <p:nvSpPr>
          <p:cNvPr id="4" name="Rectangle 3">
            <a:extLst>
              <a:ext uri="{FF2B5EF4-FFF2-40B4-BE49-F238E27FC236}">
                <a16:creationId xmlns:a16="http://schemas.microsoft.com/office/drawing/2014/main" id="{095D1AFC-08A7-42D8-AD2B-5A07FE9CC1BE}"/>
              </a:ext>
            </a:extLst>
          </p:cNvPr>
          <p:cNvSpPr/>
          <p:nvPr/>
        </p:nvSpPr>
        <p:spPr>
          <a:xfrm>
            <a:off x="1049482" y="526944"/>
            <a:ext cx="10183091" cy="646331"/>
          </a:xfrm>
          <a:prstGeom prst="rect">
            <a:avLst/>
          </a:prstGeom>
        </p:spPr>
        <p:txBody>
          <a:bodyPr wrap="square">
            <a:spAutoFit/>
          </a:bodyPr>
          <a:lstStyle/>
          <a:p>
            <a:pPr lvl="0" algn="ctr"/>
            <a:r>
              <a:rPr lang="en-US" sz="3600" dirty="0">
                <a:solidFill>
                  <a:srgbClr val="023F5C"/>
                </a:solidFill>
              </a:rPr>
              <a:t>CHILD SUPPORT INCENTIVES</a:t>
            </a:r>
          </a:p>
        </p:txBody>
      </p:sp>
    </p:spTree>
    <p:extLst>
      <p:ext uri="{BB962C8B-B14F-4D97-AF65-F5344CB8AC3E}">
        <p14:creationId xmlns:p14="http://schemas.microsoft.com/office/powerpoint/2010/main" val="96478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962025" y="1173276"/>
            <a:ext cx="10134600" cy="5684724"/>
          </a:xfrm>
        </p:spPr>
        <p:txBody>
          <a:bodyPr>
            <a:normAutofit/>
          </a:bodyPr>
          <a:lstStyle/>
          <a:p>
            <a:pPr marL="0" indent="0">
              <a:buClr>
                <a:srgbClr val="FFC000"/>
              </a:buClr>
              <a:buNone/>
            </a:pPr>
            <a:r>
              <a:rPr lang="en-US" sz="2200" b="1" dirty="0">
                <a:solidFill>
                  <a:srgbClr val="01AFCD"/>
                </a:solidFill>
              </a:rPr>
              <a:t>What is a 1571? </a:t>
            </a:r>
          </a:p>
          <a:p>
            <a:pPr>
              <a:buClr>
                <a:srgbClr val="FFC000"/>
              </a:buClr>
            </a:pPr>
            <a:r>
              <a:rPr lang="en-US" sz="2200" dirty="0">
                <a:solidFill>
                  <a:srgbClr val="023F5C"/>
                </a:solidFill>
              </a:rPr>
              <a:t>The 1571 is used to submit DSS expenditures to the State for reimbursement.  </a:t>
            </a:r>
          </a:p>
          <a:p>
            <a:pPr marL="0" indent="0">
              <a:buClr>
                <a:srgbClr val="FCAF2D"/>
              </a:buClr>
              <a:buNone/>
            </a:pPr>
            <a:r>
              <a:rPr lang="en-US" sz="2200" b="1" dirty="0">
                <a:solidFill>
                  <a:srgbClr val="01AFCD"/>
                </a:solidFill>
              </a:rPr>
              <a:t>The 1571 has multiple parts:</a:t>
            </a:r>
          </a:p>
          <a:p>
            <a:pPr marL="1828800" lvl="1" indent="-1828800">
              <a:buClr>
                <a:srgbClr val="FCAF2D"/>
              </a:buClr>
              <a:buNone/>
              <a:tabLst>
                <a:tab pos="1828800" algn="l"/>
              </a:tabLst>
            </a:pPr>
            <a:r>
              <a:rPr lang="en-US" sz="2200" dirty="0">
                <a:solidFill>
                  <a:srgbClr val="023F5C"/>
                </a:solidFill>
              </a:rPr>
              <a:t>Part I	Consolidates salary &amp; benefits, daysheet SIS data, and effort data for your agency and has 3 different parts – Part A, Part B, and Part C.</a:t>
            </a:r>
          </a:p>
          <a:p>
            <a:pPr marL="1828800" lvl="1" indent="-1828800">
              <a:buClr>
                <a:srgbClr val="FCAF2D"/>
              </a:buClr>
              <a:buNone/>
              <a:tabLst>
                <a:tab pos="1828800" algn="l"/>
              </a:tabLst>
            </a:pPr>
            <a:r>
              <a:rPr lang="en-US" sz="2200" dirty="0">
                <a:solidFill>
                  <a:srgbClr val="023F5C"/>
                </a:solidFill>
              </a:rPr>
              <a:t>Part II	Used to submit general administrative expenses from the general ledger, some fees, and indirect costs.</a:t>
            </a:r>
          </a:p>
          <a:p>
            <a:pPr marL="1828800" lvl="1" indent="-1828800">
              <a:buClr>
                <a:srgbClr val="FCAF2D"/>
              </a:buClr>
              <a:buNone/>
              <a:tabLst>
                <a:tab pos="1828800" algn="l"/>
              </a:tabLst>
            </a:pPr>
            <a:r>
              <a:rPr lang="en-US" sz="2200" dirty="0">
                <a:solidFill>
                  <a:srgbClr val="023F5C"/>
                </a:solidFill>
              </a:rPr>
              <a:t>Part IV 	Used to submit purchased services and some fees.</a:t>
            </a:r>
          </a:p>
          <a:p>
            <a:pPr marL="0" indent="0">
              <a:buClr>
                <a:srgbClr val="FFC000"/>
              </a:buClr>
              <a:buNone/>
            </a:pPr>
            <a:r>
              <a:rPr lang="en-US" sz="2200" b="1" dirty="0">
                <a:solidFill>
                  <a:srgbClr val="01AFCD"/>
                </a:solidFill>
              </a:rPr>
              <a:t>What resources are used to complete a 1571?</a:t>
            </a:r>
          </a:p>
          <a:p>
            <a:pPr>
              <a:buClr>
                <a:srgbClr val="FFC000"/>
              </a:buClr>
            </a:pPr>
            <a:r>
              <a:rPr lang="en-US" sz="2200" dirty="0">
                <a:solidFill>
                  <a:srgbClr val="023F5C"/>
                </a:solidFill>
              </a:rPr>
              <a:t>The Fiscal and SIS Manuals are the most important resources for developing the 1571.  </a:t>
            </a:r>
          </a:p>
          <a:p>
            <a:pPr>
              <a:buClr>
                <a:srgbClr val="FFC000"/>
              </a:buClr>
            </a:pPr>
            <a:r>
              <a:rPr lang="en-US" sz="2200" dirty="0">
                <a:solidFill>
                  <a:srgbClr val="023F5C"/>
                </a:solidFill>
              </a:rPr>
              <a:t>These manuals help to determine allowable and unallowable costs as well as which codes to use when inputting information into NC-CoReLS.</a:t>
            </a:r>
          </a:p>
          <a:p>
            <a:pPr>
              <a:buClr>
                <a:srgbClr val="FFC000"/>
              </a:buClr>
            </a:pPr>
            <a:endParaRPr lang="en-US" sz="2200" dirty="0">
              <a:solidFill>
                <a:srgbClr val="023F5C"/>
              </a:solidFill>
            </a:endParaRPr>
          </a:p>
        </p:txBody>
      </p:sp>
      <p:sp>
        <p:nvSpPr>
          <p:cNvPr id="4" name="Rectangle 3">
            <a:extLst>
              <a:ext uri="{FF2B5EF4-FFF2-40B4-BE49-F238E27FC236}">
                <a16:creationId xmlns:a16="http://schemas.microsoft.com/office/drawing/2014/main" id="{D1DCEED2-ADE5-4973-8798-818D361F835B}"/>
              </a:ext>
            </a:extLst>
          </p:cNvPr>
          <p:cNvSpPr/>
          <p:nvPr/>
        </p:nvSpPr>
        <p:spPr>
          <a:xfrm>
            <a:off x="1049482" y="423034"/>
            <a:ext cx="10183091" cy="646331"/>
          </a:xfrm>
          <a:prstGeom prst="rect">
            <a:avLst/>
          </a:prstGeom>
        </p:spPr>
        <p:txBody>
          <a:bodyPr wrap="square">
            <a:spAutoFit/>
          </a:bodyPr>
          <a:lstStyle/>
          <a:p>
            <a:pPr lvl="0" algn="ctr"/>
            <a:r>
              <a:rPr lang="en-US" sz="3600" dirty="0">
                <a:solidFill>
                  <a:srgbClr val="023F5C"/>
                </a:solidFill>
              </a:rPr>
              <a:t>RECEIVING REIMBURSEMENT – 1571 OVERVIEW</a:t>
            </a:r>
          </a:p>
        </p:txBody>
      </p:sp>
      <p:pic>
        <p:nvPicPr>
          <p:cNvPr id="5" name="Picture 4" descr="A picture containing graphical user interface&#10;&#10;Description automatically generated">
            <a:extLst>
              <a:ext uri="{FF2B5EF4-FFF2-40B4-BE49-F238E27FC236}">
                <a16:creationId xmlns:a16="http://schemas.microsoft.com/office/drawing/2014/main" id="{6FD9461F-351A-4CF7-ACA5-ED497724E8D3}"/>
              </a:ext>
            </a:extLst>
          </p:cNvPr>
          <p:cNvPicPr>
            <a:picLocks noChangeAspect="1"/>
          </p:cNvPicPr>
          <p:nvPr/>
        </p:nvPicPr>
        <p:blipFill>
          <a:blip r:embed="rId3"/>
          <a:stretch>
            <a:fillRect/>
          </a:stretch>
        </p:blipFill>
        <p:spPr>
          <a:xfrm>
            <a:off x="9690325" y="3921527"/>
            <a:ext cx="1539649" cy="1018773"/>
          </a:xfrm>
          <a:prstGeom prst="rect">
            <a:avLst/>
          </a:prstGeom>
          <a:effectLst>
            <a:softEdge rad="31750"/>
          </a:effectLst>
        </p:spPr>
      </p:pic>
      <p:sp>
        <p:nvSpPr>
          <p:cNvPr id="6" name="Arrow: Right 5">
            <a:extLst>
              <a:ext uri="{FF2B5EF4-FFF2-40B4-BE49-F238E27FC236}">
                <a16:creationId xmlns:a16="http://schemas.microsoft.com/office/drawing/2014/main" id="{25445895-99D3-4321-AF4B-F0864302FF39}"/>
              </a:ext>
            </a:extLst>
          </p:cNvPr>
          <p:cNvSpPr/>
          <p:nvPr/>
        </p:nvSpPr>
        <p:spPr>
          <a:xfrm>
            <a:off x="2099933" y="2643110"/>
            <a:ext cx="547378" cy="227805"/>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6335D427-CC21-4D88-A6A0-8D5693A233F0}"/>
              </a:ext>
            </a:extLst>
          </p:cNvPr>
          <p:cNvSpPr/>
          <p:nvPr/>
        </p:nvSpPr>
        <p:spPr>
          <a:xfrm>
            <a:off x="2099933" y="3441700"/>
            <a:ext cx="547378" cy="227805"/>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52F0217-C8FE-43EC-BF6A-8BCE0997C841}"/>
              </a:ext>
            </a:extLst>
          </p:cNvPr>
          <p:cNvSpPr/>
          <p:nvPr/>
        </p:nvSpPr>
        <p:spPr>
          <a:xfrm>
            <a:off x="2099933" y="4240290"/>
            <a:ext cx="547378" cy="227805"/>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150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EDE358-267C-44AC-BAE8-5C12F532B40B}"/>
              </a:ext>
            </a:extLst>
          </p:cNvPr>
          <p:cNvSpPr txBox="1"/>
          <p:nvPr/>
        </p:nvSpPr>
        <p:spPr>
          <a:xfrm>
            <a:off x="8826500" y="1839855"/>
            <a:ext cx="2308225" cy="1563745"/>
          </a:xfrm>
          <a:prstGeom prst="rect">
            <a:avLst/>
          </a:prstGeom>
          <a:solidFill>
            <a:srgbClr val="C6E3E7"/>
          </a:solidFill>
          <a:effectLst>
            <a:softEdge rad="31750"/>
          </a:effectLst>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1097973" y="1306455"/>
            <a:ext cx="10134600" cy="5475345"/>
          </a:xfrm>
        </p:spPr>
        <p:txBody>
          <a:bodyPr>
            <a:normAutofit/>
          </a:bodyPr>
          <a:lstStyle/>
          <a:p>
            <a:pPr marL="0" indent="0">
              <a:buClr>
                <a:srgbClr val="FFC000"/>
              </a:buClr>
              <a:buNone/>
            </a:pPr>
            <a:r>
              <a:rPr lang="en-US" sz="2200" b="1" dirty="0">
                <a:solidFill>
                  <a:srgbClr val="01AFCD"/>
                </a:solidFill>
              </a:rPr>
              <a:t>Who completes a 1571?</a:t>
            </a:r>
          </a:p>
          <a:p>
            <a:pPr>
              <a:buClr>
                <a:srgbClr val="FCAF2D"/>
              </a:buClr>
            </a:pPr>
            <a:r>
              <a:rPr lang="en-US" sz="2200" dirty="0">
                <a:solidFill>
                  <a:srgbClr val="023F5C"/>
                </a:solidFill>
              </a:rPr>
              <a:t>DSS fiscal staff</a:t>
            </a:r>
          </a:p>
          <a:p>
            <a:pPr>
              <a:buClr>
                <a:srgbClr val="FCAF2D"/>
              </a:buClr>
            </a:pPr>
            <a:r>
              <a:rPr lang="en-US" sz="2200" dirty="0">
                <a:solidFill>
                  <a:srgbClr val="023F5C"/>
                </a:solidFill>
              </a:rPr>
              <a:t>Two people should be trained with access to upload.</a:t>
            </a:r>
          </a:p>
          <a:p>
            <a:pPr>
              <a:buClr>
                <a:srgbClr val="FCAF2D"/>
              </a:buClr>
            </a:pPr>
            <a:r>
              <a:rPr lang="en-US" sz="2200" dirty="0">
                <a:solidFill>
                  <a:srgbClr val="023F5C"/>
                </a:solidFill>
              </a:rPr>
              <a:t>Cross training is critical!</a:t>
            </a:r>
          </a:p>
          <a:p>
            <a:pPr marL="0" indent="0">
              <a:buClr>
                <a:srgbClr val="FFC000"/>
              </a:buClr>
              <a:buNone/>
            </a:pPr>
            <a:r>
              <a:rPr lang="en-US" sz="2200" b="1" dirty="0">
                <a:solidFill>
                  <a:srgbClr val="01AFCD"/>
                </a:solidFill>
              </a:rPr>
              <a:t>How frequently is it completed and where?</a:t>
            </a:r>
          </a:p>
          <a:p>
            <a:pPr>
              <a:buClr>
                <a:srgbClr val="FFC000"/>
              </a:buClr>
            </a:pPr>
            <a:r>
              <a:rPr lang="en-US" sz="2200" dirty="0">
                <a:solidFill>
                  <a:srgbClr val="023F5C"/>
                </a:solidFill>
              </a:rPr>
              <a:t>1571 is completed monthly.</a:t>
            </a:r>
          </a:p>
          <a:p>
            <a:pPr>
              <a:buClr>
                <a:srgbClr val="FFC000"/>
              </a:buClr>
            </a:pPr>
            <a:r>
              <a:rPr lang="en-US" sz="2200" dirty="0">
                <a:solidFill>
                  <a:srgbClr val="023F5C"/>
                </a:solidFill>
              </a:rPr>
              <a:t>Information from daysheet SIS data, payroll register, and general ledger are keyed into NC-CoReLS 1571 system which is web-based.</a:t>
            </a:r>
          </a:p>
          <a:p>
            <a:pPr marL="0" indent="0">
              <a:buClr>
                <a:srgbClr val="FFC000"/>
              </a:buClr>
              <a:buNone/>
            </a:pPr>
            <a:r>
              <a:rPr lang="en-US" sz="2200" b="1" dirty="0">
                <a:solidFill>
                  <a:srgbClr val="01AFCD"/>
                </a:solidFill>
              </a:rPr>
              <a:t>When is the 1571 due?</a:t>
            </a:r>
          </a:p>
          <a:p>
            <a:pPr>
              <a:buClr>
                <a:srgbClr val="FFC000"/>
              </a:buClr>
            </a:pPr>
            <a:r>
              <a:rPr lang="en-US" sz="2200" dirty="0">
                <a:solidFill>
                  <a:srgbClr val="023F5C"/>
                </a:solidFill>
              </a:rPr>
              <a:t>Due by the 15</a:t>
            </a:r>
            <a:r>
              <a:rPr lang="en-US" sz="2200" baseline="30000" dirty="0">
                <a:solidFill>
                  <a:srgbClr val="023F5C"/>
                </a:solidFill>
              </a:rPr>
              <a:t>th</a:t>
            </a:r>
            <a:r>
              <a:rPr lang="en-US" sz="2200" dirty="0">
                <a:solidFill>
                  <a:srgbClr val="023F5C"/>
                </a:solidFill>
              </a:rPr>
              <a:t> of each month (unless 15</a:t>
            </a:r>
            <a:r>
              <a:rPr lang="en-US" sz="2200" baseline="30000" dirty="0">
                <a:solidFill>
                  <a:srgbClr val="023F5C"/>
                </a:solidFill>
              </a:rPr>
              <a:t>th</a:t>
            </a:r>
            <a:r>
              <a:rPr lang="en-US" sz="2200" dirty="0">
                <a:solidFill>
                  <a:srgbClr val="023F5C"/>
                </a:solidFill>
              </a:rPr>
              <a:t> falls on a weekend or State holiday, then due next business day).</a:t>
            </a:r>
          </a:p>
          <a:p>
            <a:pPr marL="0" indent="0">
              <a:buClr>
                <a:srgbClr val="FFC000"/>
              </a:buClr>
              <a:buNone/>
            </a:pPr>
            <a:endParaRPr lang="en-US" sz="2200" dirty="0">
              <a:solidFill>
                <a:srgbClr val="023F5C"/>
              </a:solidFill>
            </a:endParaRPr>
          </a:p>
        </p:txBody>
      </p:sp>
      <p:sp>
        <p:nvSpPr>
          <p:cNvPr id="4" name="Rectangle 3">
            <a:extLst>
              <a:ext uri="{FF2B5EF4-FFF2-40B4-BE49-F238E27FC236}">
                <a16:creationId xmlns:a16="http://schemas.microsoft.com/office/drawing/2014/main" id="{D1DCEED2-ADE5-4973-8798-818D361F835B}"/>
              </a:ext>
            </a:extLst>
          </p:cNvPr>
          <p:cNvSpPr/>
          <p:nvPr/>
        </p:nvSpPr>
        <p:spPr>
          <a:xfrm>
            <a:off x="1049482" y="423034"/>
            <a:ext cx="10183091" cy="646331"/>
          </a:xfrm>
          <a:prstGeom prst="rect">
            <a:avLst/>
          </a:prstGeom>
        </p:spPr>
        <p:txBody>
          <a:bodyPr wrap="square">
            <a:spAutoFit/>
          </a:bodyPr>
          <a:lstStyle/>
          <a:p>
            <a:pPr lvl="0" algn="ctr"/>
            <a:r>
              <a:rPr lang="en-US" sz="3600" dirty="0">
                <a:solidFill>
                  <a:srgbClr val="023F5C"/>
                </a:solidFill>
              </a:rPr>
              <a:t>RECEIVING REIMBURSEMENT – 1571 OVERVIEW</a:t>
            </a:r>
          </a:p>
        </p:txBody>
      </p:sp>
      <p:pic>
        <p:nvPicPr>
          <p:cNvPr id="6" name="Picture 5">
            <a:extLst>
              <a:ext uri="{FF2B5EF4-FFF2-40B4-BE49-F238E27FC236}">
                <a16:creationId xmlns:a16="http://schemas.microsoft.com/office/drawing/2014/main" id="{3E6A666C-8800-4B9F-9F4C-F616BAEEC0D1}"/>
              </a:ext>
            </a:extLst>
          </p:cNvPr>
          <p:cNvPicPr>
            <a:picLocks noChangeAspect="1"/>
          </p:cNvPicPr>
          <p:nvPr/>
        </p:nvPicPr>
        <p:blipFill>
          <a:blip r:embed="rId3"/>
          <a:stretch>
            <a:fillRect/>
          </a:stretch>
        </p:blipFill>
        <p:spPr>
          <a:xfrm>
            <a:off x="9079051" y="2131956"/>
            <a:ext cx="780767" cy="1077679"/>
          </a:xfrm>
          <a:prstGeom prst="rect">
            <a:avLst/>
          </a:prstGeom>
        </p:spPr>
      </p:pic>
      <p:pic>
        <p:nvPicPr>
          <p:cNvPr id="7" name="Picture 6" descr="A close up of a logo&#10;&#10;Description automatically generated">
            <a:extLst>
              <a:ext uri="{FF2B5EF4-FFF2-40B4-BE49-F238E27FC236}">
                <a16:creationId xmlns:a16="http://schemas.microsoft.com/office/drawing/2014/main" id="{B09F96EE-7B40-4CB8-A0B6-46E7E371ABE1}"/>
              </a:ext>
            </a:extLst>
          </p:cNvPr>
          <p:cNvPicPr>
            <a:picLocks noChangeAspect="1"/>
          </p:cNvPicPr>
          <p:nvPr/>
        </p:nvPicPr>
        <p:blipFill>
          <a:blip r:embed="rId4"/>
          <a:stretch>
            <a:fillRect/>
          </a:stretch>
        </p:blipFill>
        <p:spPr>
          <a:xfrm>
            <a:off x="10029360" y="1979555"/>
            <a:ext cx="846923" cy="1180923"/>
          </a:xfrm>
          <a:prstGeom prst="rect">
            <a:avLst/>
          </a:prstGeom>
        </p:spPr>
      </p:pic>
    </p:spTree>
    <p:extLst>
      <p:ext uri="{BB962C8B-B14F-4D97-AF65-F5344CB8AC3E}">
        <p14:creationId xmlns:p14="http://schemas.microsoft.com/office/powerpoint/2010/main" val="382440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5575300" y="488950"/>
            <a:ext cx="6350000" cy="3752850"/>
          </a:xfrm>
        </p:spPr>
        <p:txBody>
          <a:bodyPr>
            <a:normAutofit/>
          </a:bodyPr>
          <a:lstStyle/>
          <a:p>
            <a:pPr marL="0" indent="0">
              <a:buClr>
                <a:srgbClr val="FFC000"/>
              </a:buClr>
              <a:buNone/>
            </a:pPr>
            <a:r>
              <a:rPr lang="en-US" sz="2200" b="1" dirty="0">
                <a:solidFill>
                  <a:srgbClr val="01AFCD"/>
                </a:solidFill>
              </a:rPr>
              <a:t>How is the 1571 submitted?</a:t>
            </a:r>
          </a:p>
          <a:p>
            <a:pPr>
              <a:spcBef>
                <a:spcPts val="0"/>
              </a:spcBef>
              <a:buClr>
                <a:srgbClr val="FFC000"/>
              </a:buClr>
            </a:pPr>
            <a:r>
              <a:rPr lang="en-US" sz="2200" dirty="0">
                <a:solidFill>
                  <a:srgbClr val="023F5C"/>
                </a:solidFill>
              </a:rPr>
              <a:t>Information from NC-CoReLS (electronic submission), and</a:t>
            </a:r>
          </a:p>
          <a:p>
            <a:pPr>
              <a:spcBef>
                <a:spcPts val="0"/>
              </a:spcBef>
              <a:buClr>
                <a:srgbClr val="FFC000"/>
              </a:buClr>
            </a:pPr>
            <a:r>
              <a:rPr lang="en-US" sz="2200" dirty="0">
                <a:solidFill>
                  <a:srgbClr val="023F5C"/>
                </a:solidFill>
              </a:rPr>
              <a:t>Statement of Administrative Costs (emailed form)</a:t>
            </a:r>
          </a:p>
          <a:p>
            <a:pPr>
              <a:spcBef>
                <a:spcPts val="0"/>
              </a:spcBef>
              <a:buClr>
                <a:srgbClr val="FFC000"/>
              </a:buClr>
            </a:pPr>
            <a:r>
              <a:rPr lang="en-US" sz="2200" dirty="0">
                <a:solidFill>
                  <a:srgbClr val="023F5C"/>
                </a:solidFill>
              </a:rPr>
              <a:t>The two submissions must “balance”</a:t>
            </a:r>
          </a:p>
          <a:p>
            <a:pPr marL="0" indent="0">
              <a:buNone/>
            </a:pPr>
            <a:r>
              <a:rPr lang="en-US" sz="2200" b="1" dirty="0">
                <a:solidFill>
                  <a:srgbClr val="01AFCD"/>
                </a:solidFill>
              </a:rPr>
              <a:t>Who is the Statement of Administrative Costs submitted to? </a:t>
            </a:r>
          </a:p>
          <a:p>
            <a:pPr>
              <a:spcBef>
                <a:spcPts val="0"/>
              </a:spcBef>
            </a:pPr>
            <a:r>
              <a:rPr lang="en-US" sz="2200" dirty="0">
                <a:solidFill>
                  <a:srgbClr val="023F5C"/>
                </a:solidFill>
              </a:rPr>
              <a:t>Controller’s Office - </a:t>
            </a:r>
            <a:r>
              <a:rPr lang="en-US" sz="2200" u="sng" dirty="0">
                <a:solidFill>
                  <a:srgbClr val="023F5C"/>
                </a:solidFill>
                <a:hlinkClick r:id="rId3">
                  <a:extLst>
                    <a:ext uri="{A12FA001-AC4F-418D-AE19-62706E023703}">
                      <ahyp:hlinkClr xmlns:ahyp="http://schemas.microsoft.com/office/drawing/2018/hyperlinkcolor" val="tx"/>
                    </a:ext>
                  </a:extLst>
                </a:hlinkClick>
              </a:rPr>
              <a:t>CNTY.ADMIN@dhhs.nc.gov</a:t>
            </a:r>
            <a:r>
              <a:rPr lang="en-US" sz="2200" dirty="0">
                <a:solidFill>
                  <a:srgbClr val="023F5C"/>
                </a:solidFill>
              </a:rPr>
              <a:t> </a:t>
            </a:r>
          </a:p>
          <a:p>
            <a:pPr marL="0" indent="0">
              <a:buClr>
                <a:srgbClr val="FFC000"/>
              </a:buClr>
              <a:buNone/>
            </a:pPr>
            <a:endParaRPr lang="en-US" sz="2200" dirty="0">
              <a:solidFill>
                <a:srgbClr val="023F5C"/>
              </a:solidFill>
            </a:endParaRPr>
          </a:p>
        </p:txBody>
      </p:sp>
      <p:pic>
        <p:nvPicPr>
          <p:cNvPr id="2" name="Picture 1">
            <a:extLst>
              <a:ext uri="{FF2B5EF4-FFF2-40B4-BE49-F238E27FC236}">
                <a16:creationId xmlns:a16="http://schemas.microsoft.com/office/drawing/2014/main" id="{57C02329-AB71-48E2-B41D-D7C13CFE3019}"/>
              </a:ext>
            </a:extLst>
          </p:cNvPr>
          <p:cNvPicPr>
            <a:picLocks noChangeAspect="1"/>
          </p:cNvPicPr>
          <p:nvPr/>
        </p:nvPicPr>
        <p:blipFill>
          <a:blip r:embed="rId4"/>
          <a:stretch>
            <a:fillRect/>
          </a:stretch>
        </p:blipFill>
        <p:spPr>
          <a:xfrm>
            <a:off x="406402" y="569320"/>
            <a:ext cx="5079998" cy="5783854"/>
          </a:xfrm>
          <a:prstGeom prst="rect">
            <a:avLst/>
          </a:prstGeom>
          <a:ln>
            <a:solidFill>
              <a:schemeClr val="tx1"/>
            </a:solidFill>
          </a:ln>
          <a:effectLst/>
        </p:spPr>
      </p:pic>
      <p:pic>
        <p:nvPicPr>
          <p:cNvPr id="6" name="Picture 5">
            <a:extLst>
              <a:ext uri="{FF2B5EF4-FFF2-40B4-BE49-F238E27FC236}">
                <a16:creationId xmlns:a16="http://schemas.microsoft.com/office/drawing/2014/main" id="{6795D950-C073-48B1-A3C7-7EDDDDC8B09F}"/>
              </a:ext>
            </a:extLst>
          </p:cNvPr>
          <p:cNvPicPr>
            <a:picLocks noChangeAspect="1"/>
          </p:cNvPicPr>
          <p:nvPr/>
        </p:nvPicPr>
        <p:blipFill>
          <a:blip r:embed="rId5"/>
          <a:stretch>
            <a:fillRect/>
          </a:stretch>
        </p:blipFill>
        <p:spPr>
          <a:xfrm>
            <a:off x="5229224" y="4537075"/>
            <a:ext cx="6467475" cy="1895475"/>
          </a:xfrm>
          <a:prstGeom prst="rect">
            <a:avLst/>
          </a:prstGeom>
          <a:ln>
            <a:noFill/>
          </a:ln>
          <a:effectLst>
            <a:outerShdw blurRad="292100" dist="139700" dir="2700000" algn="tl" rotWithShape="0">
              <a:srgbClr val="023F5C">
                <a:alpha val="65000"/>
              </a:srgbClr>
            </a:outerShdw>
          </a:effectLst>
        </p:spPr>
      </p:pic>
      <p:sp>
        <p:nvSpPr>
          <p:cNvPr id="7" name="TextBox 6">
            <a:extLst>
              <a:ext uri="{FF2B5EF4-FFF2-40B4-BE49-F238E27FC236}">
                <a16:creationId xmlns:a16="http://schemas.microsoft.com/office/drawing/2014/main" id="{8A6765CF-A665-4F15-B114-FDA7B9209480}"/>
              </a:ext>
            </a:extLst>
          </p:cNvPr>
          <p:cNvSpPr txBox="1"/>
          <p:nvPr/>
        </p:nvSpPr>
        <p:spPr>
          <a:xfrm>
            <a:off x="7087242" y="3598644"/>
            <a:ext cx="4533257"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 COUNTY TRANSMITAL BAL RPT</a:t>
            </a:r>
            <a:endParaRPr lang="en-US" dirty="0"/>
          </a:p>
        </p:txBody>
      </p:sp>
    </p:spTree>
    <p:extLst>
      <p:ext uri="{BB962C8B-B14F-4D97-AF65-F5344CB8AC3E}">
        <p14:creationId xmlns:p14="http://schemas.microsoft.com/office/powerpoint/2010/main" val="249942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EE2F5-2D1E-42E5-924E-6C67647A08A8}"/>
              </a:ext>
            </a:extLst>
          </p:cNvPr>
          <p:cNvSpPr/>
          <p:nvPr/>
        </p:nvSpPr>
        <p:spPr>
          <a:xfrm>
            <a:off x="6096000" y="0"/>
            <a:ext cx="6096000" cy="6858000"/>
          </a:xfrm>
          <a:prstGeom prst="rect">
            <a:avLst/>
          </a:prstGeom>
          <a:solidFill>
            <a:srgbClr val="C6E3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71B12D5-EDD7-42FE-AF3F-071AE1D74A1B}"/>
              </a:ext>
            </a:extLst>
          </p:cNvPr>
          <p:cNvSpPr/>
          <p:nvPr/>
        </p:nvSpPr>
        <p:spPr>
          <a:xfrm>
            <a:off x="0" y="0"/>
            <a:ext cx="6096000"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E9634B35-E244-4C1E-8AC4-DAD8AF054245}"/>
              </a:ext>
            </a:extLst>
          </p:cNvPr>
          <p:cNvSpPr/>
          <p:nvPr/>
        </p:nvSpPr>
        <p:spPr>
          <a:xfrm>
            <a:off x="3835805" y="1041991"/>
            <a:ext cx="4680873" cy="4560983"/>
          </a:xfrm>
          <a:prstGeom prst="flowChartConnector">
            <a:avLst/>
          </a:prstGeom>
          <a:solidFill>
            <a:srgbClr val="FCAF2D"/>
          </a:solidFill>
          <a:ln w="139700" cmpd="thickThi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E388E-787B-437C-AC42-FD32DA7BF870}"/>
              </a:ext>
            </a:extLst>
          </p:cNvPr>
          <p:cNvSpPr>
            <a:spLocks noGrp="1"/>
          </p:cNvSpPr>
          <p:nvPr>
            <p:ph type="title"/>
          </p:nvPr>
        </p:nvSpPr>
        <p:spPr>
          <a:xfrm>
            <a:off x="4267696" y="2121003"/>
            <a:ext cx="3817089" cy="1201479"/>
          </a:xfrm>
          <a:noFill/>
          <a:ln>
            <a:noFill/>
          </a:ln>
        </p:spPr>
        <p:txBody>
          <a:bodyPr vert="horz">
            <a:normAutofit/>
          </a:bodyPr>
          <a:lstStyle/>
          <a:p>
            <a:r>
              <a:rPr lang="en-US" sz="4000" b="1" dirty="0">
                <a:solidFill>
                  <a:srgbClr val="023F5C"/>
                </a:solidFill>
              </a:rPr>
              <a:t>Questions</a:t>
            </a:r>
          </a:p>
        </p:txBody>
      </p:sp>
      <p:sp>
        <p:nvSpPr>
          <p:cNvPr id="8" name="TextBox 7">
            <a:extLst>
              <a:ext uri="{FF2B5EF4-FFF2-40B4-BE49-F238E27FC236}">
                <a16:creationId xmlns:a16="http://schemas.microsoft.com/office/drawing/2014/main" id="{9598C696-D26C-429A-BC15-A3A163333AC9}"/>
              </a:ext>
            </a:extLst>
          </p:cNvPr>
          <p:cNvSpPr txBox="1"/>
          <p:nvPr/>
        </p:nvSpPr>
        <p:spPr>
          <a:xfrm>
            <a:off x="5714501" y="2338954"/>
            <a:ext cx="1456660" cy="3154710"/>
          </a:xfrm>
          <a:prstGeom prst="rect">
            <a:avLst/>
          </a:prstGeom>
          <a:noFill/>
        </p:spPr>
        <p:txBody>
          <a:bodyPr wrap="square" rtlCol="0">
            <a:spAutoFit/>
          </a:bodyPr>
          <a:lstStyle/>
          <a:p>
            <a:r>
              <a:rPr lang="en-US" sz="19900" b="1" dirty="0">
                <a:solidFill>
                  <a:srgbClr val="023F5C"/>
                </a:solidFill>
              </a:rPr>
              <a:t>?</a:t>
            </a:r>
            <a:endParaRPr lang="en-US" sz="3200" dirty="0"/>
          </a:p>
        </p:txBody>
      </p:sp>
      <p:pic>
        <p:nvPicPr>
          <p:cNvPr id="9" name="Picture 8">
            <a:extLst>
              <a:ext uri="{FF2B5EF4-FFF2-40B4-BE49-F238E27FC236}">
                <a16:creationId xmlns:a16="http://schemas.microsoft.com/office/drawing/2014/main" id="{C748B384-FE44-461B-A757-F32BDADD0CAC}"/>
              </a:ext>
            </a:extLst>
          </p:cNvPr>
          <p:cNvPicPr>
            <a:picLocks noChangeAspect="1"/>
          </p:cNvPicPr>
          <p:nvPr/>
        </p:nvPicPr>
        <p:blipFill>
          <a:blip r:embed="rId3"/>
          <a:stretch>
            <a:fillRect/>
          </a:stretch>
        </p:blipFill>
        <p:spPr>
          <a:xfrm>
            <a:off x="10280051" y="4784650"/>
            <a:ext cx="993643" cy="1385503"/>
          </a:xfrm>
          <a:prstGeom prst="rect">
            <a:avLst/>
          </a:prstGeom>
        </p:spPr>
      </p:pic>
    </p:spTree>
    <p:extLst>
      <p:ext uri="{BB962C8B-B14F-4D97-AF65-F5344CB8AC3E}">
        <p14:creationId xmlns:p14="http://schemas.microsoft.com/office/powerpoint/2010/main" val="323558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57616-2FF0-4A37-B4B5-08BF2F31A30C}"/>
              </a:ext>
            </a:extLst>
          </p:cNvPr>
          <p:cNvPicPr>
            <a:picLocks noChangeAspect="1"/>
          </p:cNvPicPr>
          <p:nvPr/>
        </p:nvPicPr>
        <p:blipFill>
          <a:blip r:embed="rId3"/>
          <a:stretch>
            <a:fillRect/>
          </a:stretch>
        </p:blipFill>
        <p:spPr>
          <a:xfrm>
            <a:off x="8387263" y="3645308"/>
            <a:ext cx="1865420" cy="2396685"/>
          </a:xfrm>
          <a:prstGeom prst="rect">
            <a:avLst/>
          </a:prstGeom>
        </p:spPr>
      </p:pic>
      <p:sp>
        <p:nvSpPr>
          <p:cNvPr id="3" name="Content Placeholder 2">
            <a:extLst>
              <a:ext uri="{FF2B5EF4-FFF2-40B4-BE49-F238E27FC236}">
                <a16:creationId xmlns:a16="http://schemas.microsoft.com/office/drawing/2014/main" id="{679ADB1E-430E-41B1-B975-4568020C115B}"/>
              </a:ext>
            </a:extLst>
          </p:cNvPr>
          <p:cNvSpPr>
            <a:spLocks noGrp="1"/>
          </p:cNvSpPr>
          <p:nvPr>
            <p:ph idx="1"/>
          </p:nvPr>
        </p:nvSpPr>
        <p:spPr>
          <a:xfrm>
            <a:off x="703118" y="1333500"/>
            <a:ext cx="10785764" cy="5435600"/>
          </a:xfrm>
        </p:spPr>
        <p:txBody>
          <a:bodyPr>
            <a:normAutofit fontScale="92500" lnSpcReduction="20000"/>
          </a:bodyPr>
          <a:lstStyle/>
          <a:p>
            <a:pPr marL="0" indent="0">
              <a:buNone/>
            </a:pPr>
            <a:r>
              <a:rPr lang="en-US" sz="2600" dirty="0">
                <a:solidFill>
                  <a:srgbClr val="023F5C"/>
                </a:solidFill>
              </a:rPr>
              <a:t>NCXCloud and XPTR have many reports available to counties.  As a part of completing the 1571 counties should review:</a:t>
            </a:r>
          </a:p>
          <a:p>
            <a:pPr marL="1828800">
              <a:lnSpc>
                <a:spcPct val="120000"/>
              </a:lnSpc>
              <a:buClr>
                <a:srgbClr val="FCAF2D"/>
              </a:buClr>
            </a:pPr>
            <a:r>
              <a:rPr lang="en-US" sz="2600" dirty="0">
                <a:solidFill>
                  <a:srgbClr val="01AFCD"/>
                </a:solidFill>
              </a:rPr>
              <a:t>Percentage of Time Report</a:t>
            </a:r>
          </a:p>
          <a:p>
            <a:pPr marL="0" indent="0">
              <a:lnSpc>
                <a:spcPct val="110000"/>
              </a:lnSpc>
              <a:spcBef>
                <a:spcPts val="0"/>
              </a:spcBef>
              <a:buNone/>
            </a:pPr>
            <a:endParaRPr lang="en-US" sz="2600" dirty="0">
              <a:solidFill>
                <a:srgbClr val="023F5C"/>
              </a:solidFill>
            </a:endParaRPr>
          </a:p>
          <a:p>
            <a:pPr marL="0" indent="0">
              <a:lnSpc>
                <a:spcPct val="110000"/>
              </a:lnSpc>
              <a:spcBef>
                <a:spcPts val="0"/>
              </a:spcBef>
              <a:buNone/>
            </a:pPr>
            <a:r>
              <a:rPr lang="en-US" sz="2600" dirty="0">
                <a:solidFill>
                  <a:srgbClr val="023F5C"/>
                </a:solidFill>
              </a:rPr>
              <a:t>After counties submit their 1571, the information is processed and then reimbursement reports are generated and made available to counties toward the end of the month. </a:t>
            </a:r>
          </a:p>
          <a:p>
            <a:pPr marL="1828800">
              <a:buClr>
                <a:srgbClr val="FCAF2D"/>
              </a:buClr>
            </a:pPr>
            <a:r>
              <a:rPr lang="en-US" sz="2600" dirty="0">
                <a:solidFill>
                  <a:srgbClr val="01AFCD"/>
                </a:solidFill>
              </a:rPr>
              <a:t>XS325</a:t>
            </a:r>
          </a:p>
          <a:p>
            <a:pPr marL="1828800">
              <a:buClr>
                <a:srgbClr val="FCAF2D"/>
              </a:buClr>
            </a:pPr>
            <a:r>
              <a:rPr lang="en-US" sz="2600" dirty="0">
                <a:solidFill>
                  <a:srgbClr val="01AFCD"/>
                </a:solidFill>
              </a:rPr>
              <a:t>XS335</a:t>
            </a:r>
          </a:p>
          <a:p>
            <a:pPr marL="1828800">
              <a:buClr>
                <a:srgbClr val="FCAF2D"/>
              </a:buClr>
            </a:pPr>
            <a:r>
              <a:rPr lang="en-US" sz="2600" dirty="0">
                <a:solidFill>
                  <a:srgbClr val="01AFCD"/>
                </a:solidFill>
              </a:rPr>
              <a:t>XS337</a:t>
            </a:r>
          </a:p>
          <a:p>
            <a:pPr marL="1828800">
              <a:buClr>
                <a:srgbClr val="FCAF2D"/>
              </a:buClr>
            </a:pPr>
            <a:r>
              <a:rPr lang="en-US" sz="2600" dirty="0">
                <a:solidFill>
                  <a:srgbClr val="01AFCD"/>
                </a:solidFill>
              </a:rPr>
              <a:t>WC373 Month &amp; YTD</a:t>
            </a:r>
          </a:p>
          <a:p>
            <a:pPr marL="1828800">
              <a:buClr>
                <a:srgbClr val="FCAF2D"/>
              </a:buClr>
            </a:pPr>
            <a:r>
              <a:rPr lang="en-US" sz="2600" dirty="0">
                <a:solidFill>
                  <a:srgbClr val="01AFCD"/>
                </a:solidFill>
              </a:rPr>
              <a:t>XS411</a:t>
            </a:r>
          </a:p>
          <a:p>
            <a:pPr marL="1828800">
              <a:buClr>
                <a:srgbClr val="FCAF2D"/>
              </a:buClr>
            </a:pPr>
            <a:r>
              <a:rPr lang="en-US" sz="2600" dirty="0">
                <a:solidFill>
                  <a:srgbClr val="01AFCD"/>
                </a:solidFill>
              </a:rPr>
              <a:t>WC302</a:t>
            </a:r>
          </a:p>
        </p:txBody>
      </p:sp>
      <p:sp>
        <p:nvSpPr>
          <p:cNvPr id="2" name="Rectangle 1">
            <a:extLst>
              <a:ext uri="{FF2B5EF4-FFF2-40B4-BE49-F238E27FC236}">
                <a16:creationId xmlns:a16="http://schemas.microsoft.com/office/drawing/2014/main" id="{979B038B-DC1D-42D7-8116-889AA3DAA253}"/>
              </a:ext>
            </a:extLst>
          </p:cNvPr>
          <p:cNvSpPr/>
          <p:nvPr/>
        </p:nvSpPr>
        <p:spPr>
          <a:xfrm>
            <a:off x="2408238" y="536208"/>
            <a:ext cx="7291049" cy="646331"/>
          </a:xfrm>
          <a:prstGeom prst="rect">
            <a:avLst/>
          </a:prstGeom>
        </p:spPr>
        <p:txBody>
          <a:bodyPr wrap="square">
            <a:spAutoFit/>
          </a:bodyPr>
          <a:lstStyle/>
          <a:p>
            <a:pPr lvl="0" algn="ctr"/>
            <a:r>
              <a:rPr lang="en-US" sz="3600" dirty="0">
                <a:solidFill>
                  <a:srgbClr val="023F5C"/>
                </a:solidFill>
              </a:rPr>
              <a:t>1571 REPORTS OVERVIEW</a:t>
            </a:r>
          </a:p>
        </p:txBody>
      </p:sp>
      <p:sp>
        <p:nvSpPr>
          <p:cNvPr id="5" name="Arrow: Down 4">
            <a:extLst>
              <a:ext uri="{FF2B5EF4-FFF2-40B4-BE49-F238E27FC236}">
                <a16:creationId xmlns:a16="http://schemas.microsoft.com/office/drawing/2014/main" id="{0B3731A4-F230-43E3-8218-A79D681973BF}"/>
              </a:ext>
            </a:extLst>
          </p:cNvPr>
          <p:cNvSpPr/>
          <p:nvPr/>
        </p:nvSpPr>
        <p:spPr>
          <a:xfrm>
            <a:off x="7841605" y="3926116"/>
            <a:ext cx="775869" cy="2275373"/>
          </a:xfrm>
          <a:prstGeom prst="downArrow">
            <a:avLst/>
          </a:prstGeom>
          <a:solidFill>
            <a:srgbClr val="FCAF2D"/>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46DA10D-B94F-4ACA-8FD7-CD544524F372}"/>
              </a:ext>
            </a:extLst>
          </p:cNvPr>
          <p:cNvSpPr txBox="1"/>
          <p:nvPr/>
        </p:nvSpPr>
        <p:spPr>
          <a:xfrm>
            <a:off x="8010153" y="3645309"/>
            <a:ext cx="1462260" cy="523220"/>
          </a:xfrm>
          <a:prstGeom prst="rect">
            <a:avLst/>
          </a:prstGeom>
          <a:noFill/>
        </p:spPr>
        <p:txBody>
          <a:bodyPr wrap="none" rtlCol="0">
            <a:spAutoFit/>
          </a:bodyPr>
          <a:lstStyle/>
          <a:p>
            <a:r>
              <a:rPr lang="en-US" sz="2800" b="1" dirty="0">
                <a:solidFill>
                  <a:srgbClr val="01AFCD"/>
                </a:solidFill>
              </a:rPr>
              <a:t>D E E P</a:t>
            </a:r>
          </a:p>
        </p:txBody>
      </p:sp>
      <p:sp>
        <p:nvSpPr>
          <p:cNvPr id="7" name="TextBox 6">
            <a:extLst>
              <a:ext uri="{FF2B5EF4-FFF2-40B4-BE49-F238E27FC236}">
                <a16:creationId xmlns:a16="http://schemas.microsoft.com/office/drawing/2014/main" id="{0EFDB8D0-4914-4BFE-A841-D7E44F5E2F82}"/>
              </a:ext>
            </a:extLst>
          </p:cNvPr>
          <p:cNvSpPr txBox="1"/>
          <p:nvPr/>
        </p:nvSpPr>
        <p:spPr>
          <a:xfrm>
            <a:off x="7547916" y="3861004"/>
            <a:ext cx="670505" cy="2035685"/>
          </a:xfrm>
          <a:prstGeom prst="rect">
            <a:avLst/>
          </a:prstGeom>
          <a:noFill/>
        </p:spPr>
        <p:txBody>
          <a:bodyPr vert="wordArtVert" wrap="none" rtlCol="0">
            <a:spAutoFit/>
          </a:bodyPr>
          <a:lstStyle/>
          <a:p>
            <a:r>
              <a:rPr lang="en-US" sz="2800" b="1" dirty="0">
                <a:solidFill>
                  <a:srgbClr val="01AFCD"/>
                </a:solidFill>
              </a:rPr>
              <a:t>DIVE</a:t>
            </a:r>
          </a:p>
        </p:txBody>
      </p:sp>
      <p:sp>
        <p:nvSpPr>
          <p:cNvPr id="9" name="TextBox 8">
            <a:extLst>
              <a:ext uri="{FF2B5EF4-FFF2-40B4-BE49-F238E27FC236}">
                <a16:creationId xmlns:a16="http://schemas.microsoft.com/office/drawing/2014/main" id="{55B886B4-C06B-48E7-93FA-4E51836179F3}"/>
              </a:ext>
            </a:extLst>
          </p:cNvPr>
          <p:cNvSpPr txBox="1"/>
          <p:nvPr/>
        </p:nvSpPr>
        <p:spPr>
          <a:xfrm>
            <a:off x="8390960" y="5898272"/>
            <a:ext cx="2431828" cy="707886"/>
          </a:xfrm>
          <a:prstGeom prst="rect">
            <a:avLst/>
          </a:prstGeom>
          <a:noFill/>
        </p:spPr>
        <p:txBody>
          <a:bodyPr wrap="square" rtlCol="0">
            <a:spAutoFit/>
          </a:bodyPr>
          <a:lstStyle/>
          <a:p>
            <a:r>
              <a:rPr lang="en-US" sz="2000" b="1" i="1" dirty="0">
                <a:latin typeface="Segoe Print" panose="02000600000000000000" pitchFamily="2" charset="0"/>
              </a:rPr>
              <a:t>To come in a separate session…</a:t>
            </a:r>
          </a:p>
        </p:txBody>
      </p:sp>
    </p:spTree>
    <p:extLst>
      <p:ext uri="{BB962C8B-B14F-4D97-AF65-F5344CB8AC3E}">
        <p14:creationId xmlns:p14="http://schemas.microsoft.com/office/powerpoint/2010/main" val="213421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7F8B14-32EC-43F1-B81E-961381879C39}"/>
              </a:ext>
            </a:extLst>
          </p:cNvPr>
          <p:cNvSpPr txBox="1"/>
          <p:nvPr/>
        </p:nvSpPr>
        <p:spPr>
          <a:xfrm>
            <a:off x="8194957" y="356828"/>
            <a:ext cx="3111043" cy="461665"/>
          </a:xfrm>
          <a:prstGeom prst="rect">
            <a:avLst/>
          </a:prstGeom>
          <a:solidFill>
            <a:srgbClr val="FCAF2D"/>
          </a:solidFill>
        </p:spPr>
        <p:txBody>
          <a:bodyPr wrap="square" rtlCol="0">
            <a:spAutoFit/>
          </a:bodyPr>
          <a:lstStyle/>
          <a:p>
            <a:r>
              <a:rPr lang="en-US" sz="2400" u="sng" dirty="0">
                <a:hlinkClick r:id="rId3"/>
              </a:rPr>
              <a:t>https://ncxcloud.nc.gov</a:t>
            </a:r>
            <a:endParaRPr lang="en-US" sz="2400" dirty="0"/>
          </a:p>
        </p:txBody>
      </p:sp>
      <p:sp>
        <p:nvSpPr>
          <p:cNvPr id="9" name="TextBox 8">
            <a:extLst>
              <a:ext uri="{FF2B5EF4-FFF2-40B4-BE49-F238E27FC236}">
                <a16:creationId xmlns:a16="http://schemas.microsoft.com/office/drawing/2014/main" id="{C8596558-CB0A-4A31-937D-BB543DC4EF6B}"/>
              </a:ext>
            </a:extLst>
          </p:cNvPr>
          <p:cNvSpPr txBox="1"/>
          <p:nvPr/>
        </p:nvSpPr>
        <p:spPr>
          <a:xfrm>
            <a:off x="419708" y="247444"/>
            <a:ext cx="7149492" cy="646331"/>
          </a:xfrm>
          <a:prstGeom prst="rect">
            <a:avLst/>
          </a:prstGeom>
          <a:noFill/>
        </p:spPr>
        <p:txBody>
          <a:bodyPr wrap="square" rtlCol="0">
            <a:spAutoFit/>
          </a:bodyPr>
          <a:lstStyle/>
          <a:p>
            <a:r>
              <a:rPr lang="en-US" sz="3600" dirty="0">
                <a:solidFill>
                  <a:srgbClr val="023F5C"/>
                </a:solidFill>
              </a:rPr>
              <a:t>How to access reports - NCXCloud </a:t>
            </a:r>
            <a:endParaRPr lang="en-US" sz="3600" dirty="0">
              <a:solidFill>
                <a:srgbClr val="01AFCD"/>
              </a:solidFill>
            </a:endParaRPr>
          </a:p>
        </p:txBody>
      </p:sp>
      <p:pic>
        <p:nvPicPr>
          <p:cNvPr id="4" name="Picture 3">
            <a:extLst>
              <a:ext uri="{FF2B5EF4-FFF2-40B4-BE49-F238E27FC236}">
                <a16:creationId xmlns:a16="http://schemas.microsoft.com/office/drawing/2014/main" id="{97EBC6BA-BF1A-45D1-8340-97E9BF16F1C6}"/>
              </a:ext>
            </a:extLst>
          </p:cNvPr>
          <p:cNvPicPr>
            <a:picLocks noChangeAspect="1"/>
          </p:cNvPicPr>
          <p:nvPr/>
        </p:nvPicPr>
        <p:blipFill>
          <a:blip r:embed="rId4"/>
          <a:stretch>
            <a:fillRect/>
          </a:stretch>
        </p:blipFill>
        <p:spPr>
          <a:xfrm>
            <a:off x="476250" y="1050571"/>
            <a:ext cx="5190325" cy="2663201"/>
          </a:xfrm>
          <a:prstGeom prst="rect">
            <a:avLst/>
          </a:prstGeom>
        </p:spPr>
      </p:pic>
      <p:pic>
        <p:nvPicPr>
          <p:cNvPr id="2" name="Picture 1">
            <a:extLst>
              <a:ext uri="{FF2B5EF4-FFF2-40B4-BE49-F238E27FC236}">
                <a16:creationId xmlns:a16="http://schemas.microsoft.com/office/drawing/2014/main" id="{E6365C75-C958-4048-A5F3-964608CAECFB}"/>
              </a:ext>
            </a:extLst>
          </p:cNvPr>
          <p:cNvPicPr>
            <a:picLocks noChangeAspect="1"/>
          </p:cNvPicPr>
          <p:nvPr/>
        </p:nvPicPr>
        <p:blipFill>
          <a:blip r:embed="rId5"/>
          <a:stretch>
            <a:fillRect/>
          </a:stretch>
        </p:blipFill>
        <p:spPr>
          <a:xfrm>
            <a:off x="4768562" y="911908"/>
            <a:ext cx="5991225" cy="4838700"/>
          </a:xfrm>
          <a:prstGeom prst="rect">
            <a:avLst/>
          </a:prstGeom>
        </p:spPr>
      </p:pic>
      <p:pic>
        <p:nvPicPr>
          <p:cNvPr id="16" name="Picture 15">
            <a:extLst>
              <a:ext uri="{FF2B5EF4-FFF2-40B4-BE49-F238E27FC236}">
                <a16:creationId xmlns:a16="http://schemas.microsoft.com/office/drawing/2014/main" id="{28974802-FFD2-4765-AE90-161C1A42C3D6}"/>
              </a:ext>
            </a:extLst>
          </p:cNvPr>
          <p:cNvPicPr>
            <a:picLocks noChangeAspect="1"/>
          </p:cNvPicPr>
          <p:nvPr/>
        </p:nvPicPr>
        <p:blipFill>
          <a:blip r:embed="rId6"/>
          <a:stretch>
            <a:fillRect/>
          </a:stretch>
        </p:blipFill>
        <p:spPr>
          <a:xfrm>
            <a:off x="622156" y="5100574"/>
            <a:ext cx="4733925" cy="1371600"/>
          </a:xfrm>
          <a:prstGeom prst="rect">
            <a:avLst/>
          </a:prstGeom>
        </p:spPr>
      </p:pic>
      <p:pic>
        <p:nvPicPr>
          <p:cNvPr id="3" name="Picture 2">
            <a:extLst>
              <a:ext uri="{FF2B5EF4-FFF2-40B4-BE49-F238E27FC236}">
                <a16:creationId xmlns:a16="http://schemas.microsoft.com/office/drawing/2014/main" id="{43449AAC-0B5A-4A1F-9090-D8010F1843A1}"/>
              </a:ext>
            </a:extLst>
          </p:cNvPr>
          <p:cNvPicPr>
            <a:picLocks noChangeAspect="1"/>
          </p:cNvPicPr>
          <p:nvPr/>
        </p:nvPicPr>
        <p:blipFill>
          <a:blip r:embed="rId7"/>
          <a:stretch>
            <a:fillRect/>
          </a:stretch>
        </p:blipFill>
        <p:spPr>
          <a:xfrm>
            <a:off x="7208694" y="5144337"/>
            <a:ext cx="3676650" cy="1333500"/>
          </a:xfrm>
          <a:prstGeom prst="rect">
            <a:avLst/>
          </a:prstGeom>
          <a:ln>
            <a:noFill/>
          </a:ln>
          <a:effectLst>
            <a:outerShdw blurRad="292100" dist="139700" dir="2700000" algn="tl" rotWithShape="0">
              <a:srgbClr val="023F5C">
                <a:alpha val="65000"/>
              </a:srgbClr>
            </a:outerShdw>
          </a:effectLst>
        </p:spPr>
      </p:pic>
      <p:sp>
        <p:nvSpPr>
          <p:cNvPr id="11" name="Rectangle: Rounded Corners 10">
            <a:extLst>
              <a:ext uri="{FF2B5EF4-FFF2-40B4-BE49-F238E27FC236}">
                <a16:creationId xmlns:a16="http://schemas.microsoft.com/office/drawing/2014/main" id="{ED961569-EF95-447D-BA1F-8312409D8F5A}"/>
              </a:ext>
            </a:extLst>
          </p:cNvPr>
          <p:cNvSpPr/>
          <p:nvPr/>
        </p:nvSpPr>
        <p:spPr>
          <a:xfrm>
            <a:off x="4768562" y="1716747"/>
            <a:ext cx="1414030" cy="461665"/>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39E998F4-B360-40C6-9226-F37EFA1D23D5}"/>
              </a:ext>
            </a:extLst>
          </p:cNvPr>
          <p:cNvSpPr/>
          <p:nvPr/>
        </p:nvSpPr>
        <p:spPr>
          <a:xfrm>
            <a:off x="6656716" y="2739686"/>
            <a:ext cx="1414030" cy="24830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AF8377ED-CE18-42D5-8AE2-6F3B3F553DE4}"/>
              </a:ext>
            </a:extLst>
          </p:cNvPr>
          <p:cNvSpPr/>
          <p:nvPr/>
        </p:nvSpPr>
        <p:spPr>
          <a:xfrm>
            <a:off x="6989853" y="4831408"/>
            <a:ext cx="865673" cy="24830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AB98803-D994-4EFE-9486-F3F1FAB15EC5}"/>
              </a:ext>
            </a:extLst>
          </p:cNvPr>
          <p:cNvSpPr/>
          <p:nvPr/>
        </p:nvSpPr>
        <p:spPr>
          <a:xfrm>
            <a:off x="7329284" y="5257072"/>
            <a:ext cx="865673" cy="24830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F982A20-F1E7-411E-A1EC-E76AB316C02B}"/>
              </a:ext>
            </a:extLst>
          </p:cNvPr>
          <p:cNvSpPr/>
          <p:nvPr/>
        </p:nvSpPr>
        <p:spPr>
          <a:xfrm>
            <a:off x="3504166" y="5134673"/>
            <a:ext cx="311728" cy="265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B137114D-84A0-4833-BA91-DE94D4361E76}"/>
              </a:ext>
            </a:extLst>
          </p:cNvPr>
          <p:cNvCxnSpPr/>
          <p:nvPr/>
        </p:nvCxnSpPr>
        <p:spPr>
          <a:xfrm>
            <a:off x="3314700" y="6276108"/>
            <a:ext cx="63384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0222D3-9984-4306-9E75-6B2A00F22DED}"/>
              </a:ext>
            </a:extLst>
          </p:cNvPr>
          <p:cNvSpPr txBox="1"/>
          <p:nvPr/>
        </p:nvSpPr>
        <p:spPr>
          <a:xfrm>
            <a:off x="509153" y="4717473"/>
            <a:ext cx="3439392" cy="400110"/>
          </a:xfrm>
          <a:prstGeom prst="rect">
            <a:avLst/>
          </a:prstGeom>
          <a:noFill/>
        </p:spPr>
        <p:txBody>
          <a:bodyPr wrap="square" rtlCol="0">
            <a:spAutoFit/>
          </a:bodyPr>
          <a:lstStyle/>
          <a:p>
            <a:r>
              <a:rPr lang="en-US" sz="2000" dirty="0">
                <a:solidFill>
                  <a:srgbClr val="023F5C"/>
                </a:solidFill>
              </a:rPr>
              <a:t>To add a report to Favorites:</a:t>
            </a:r>
          </a:p>
        </p:txBody>
      </p:sp>
      <p:sp>
        <p:nvSpPr>
          <p:cNvPr id="20" name="TextBox 19">
            <a:extLst>
              <a:ext uri="{FF2B5EF4-FFF2-40B4-BE49-F238E27FC236}">
                <a16:creationId xmlns:a16="http://schemas.microsoft.com/office/drawing/2014/main" id="{355FB6EA-0C1C-4F75-9F09-5B241F20C9F3}"/>
              </a:ext>
            </a:extLst>
          </p:cNvPr>
          <p:cNvSpPr txBox="1"/>
          <p:nvPr/>
        </p:nvSpPr>
        <p:spPr>
          <a:xfrm>
            <a:off x="4376201" y="1653577"/>
            <a:ext cx="392361"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1" name="TextBox 20">
            <a:extLst>
              <a:ext uri="{FF2B5EF4-FFF2-40B4-BE49-F238E27FC236}">
                <a16:creationId xmlns:a16="http://schemas.microsoft.com/office/drawing/2014/main" id="{71C9003E-2851-41BB-A9FC-A5E84548F6E5}"/>
              </a:ext>
            </a:extLst>
          </p:cNvPr>
          <p:cNvSpPr txBox="1"/>
          <p:nvPr/>
        </p:nvSpPr>
        <p:spPr>
          <a:xfrm>
            <a:off x="972680" y="1141252"/>
            <a:ext cx="379870"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2" name="TextBox 21">
            <a:extLst>
              <a:ext uri="{FF2B5EF4-FFF2-40B4-BE49-F238E27FC236}">
                <a16:creationId xmlns:a16="http://schemas.microsoft.com/office/drawing/2014/main" id="{31232480-0397-4BB7-981A-6A0779F6E7FE}"/>
              </a:ext>
            </a:extLst>
          </p:cNvPr>
          <p:cNvSpPr txBox="1"/>
          <p:nvPr/>
        </p:nvSpPr>
        <p:spPr>
          <a:xfrm>
            <a:off x="6984191" y="5108072"/>
            <a:ext cx="380567"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3" name="TextBox 22">
            <a:extLst>
              <a:ext uri="{FF2B5EF4-FFF2-40B4-BE49-F238E27FC236}">
                <a16:creationId xmlns:a16="http://schemas.microsoft.com/office/drawing/2014/main" id="{B9AF9D5D-0AFB-48AB-A926-E9011B488EDB}"/>
              </a:ext>
            </a:extLst>
          </p:cNvPr>
          <p:cNvSpPr txBox="1"/>
          <p:nvPr/>
        </p:nvSpPr>
        <p:spPr>
          <a:xfrm>
            <a:off x="6662372" y="4675903"/>
            <a:ext cx="381988"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4" name="TextBox 23">
            <a:extLst>
              <a:ext uri="{FF2B5EF4-FFF2-40B4-BE49-F238E27FC236}">
                <a16:creationId xmlns:a16="http://schemas.microsoft.com/office/drawing/2014/main" id="{EF56E9C0-C616-43EF-B55D-95EDE42151B2}"/>
              </a:ext>
            </a:extLst>
          </p:cNvPr>
          <p:cNvSpPr txBox="1"/>
          <p:nvPr/>
        </p:nvSpPr>
        <p:spPr>
          <a:xfrm>
            <a:off x="6446687" y="2586255"/>
            <a:ext cx="379374"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13645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96B34C-8557-4EAD-93BA-117585EC2B18}"/>
              </a:ext>
            </a:extLst>
          </p:cNvPr>
          <p:cNvPicPr>
            <a:picLocks noChangeAspect="1"/>
          </p:cNvPicPr>
          <p:nvPr/>
        </p:nvPicPr>
        <p:blipFill>
          <a:blip r:embed="rId3"/>
          <a:stretch>
            <a:fillRect/>
          </a:stretch>
        </p:blipFill>
        <p:spPr>
          <a:xfrm>
            <a:off x="2486646" y="2253893"/>
            <a:ext cx="6834050" cy="4268716"/>
          </a:xfrm>
          <a:prstGeom prst="rect">
            <a:avLst/>
          </a:prstGeom>
        </p:spPr>
      </p:pic>
      <p:sp>
        <p:nvSpPr>
          <p:cNvPr id="17" name="Rectangle 16">
            <a:extLst>
              <a:ext uri="{FF2B5EF4-FFF2-40B4-BE49-F238E27FC236}">
                <a16:creationId xmlns:a16="http://schemas.microsoft.com/office/drawing/2014/main" id="{CE11AE27-FB44-4DD8-A44E-F84830BF6BE5}"/>
              </a:ext>
            </a:extLst>
          </p:cNvPr>
          <p:cNvSpPr/>
          <p:nvPr/>
        </p:nvSpPr>
        <p:spPr>
          <a:xfrm>
            <a:off x="519335" y="962793"/>
            <a:ext cx="6666773" cy="1200329"/>
          </a:xfrm>
          <a:prstGeom prst="rect">
            <a:avLst/>
          </a:prstGeom>
        </p:spPr>
        <p:txBody>
          <a:bodyPr wrap="square">
            <a:spAutoFit/>
          </a:bodyPr>
          <a:lstStyle/>
          <a:p>
            <a:r>
              <a:rPr lang="en-US" sz="2400" dirty="0">
                <a:solidFill>
                  <a:srgbClr val="023F5C"/>
                </a:solidFill>
              </a:rPr>
              <a:t>The Percentage of Time report shows a summary of minutes the worker coded on their daysheet and then converts it to a percentage.</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WRA200 Percentage of Time</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44293" y="1053344"/>
            <a:ext cx="4391464"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DHR/SYA WR001F1 PERCENTAGE OF TIME</a:t>
            </a: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8154802" y="2805263"/>
            <a:ext cx="3206070" cy="369332"/>
          </a:xfrm>
          <a:prstGeom prst="rect">
            <a:avLst/>
          </a:prstGeom>
          <a:noFill/>
        </p:spPr>
        <p:txBody>
          <a:bodyPr wrap="square" rtlCol="0">
            <a:spAutoFit/>
          </a:bodyPr>
          <a:lstStyle/>
          <a:p>
            <a:r>
              <a:rPr lang="en-US" b="1" dirty="0">
                <a:solidFill>
                  <a:srgbClr val="C00000"/>
                </a:solidFill>
              </a:rPr>
              <a:t>Month daysheets keyed </a:t>
            </a:r>
          </a:p>
        </p:txBody>
      </p:sp>
      <p:sp>
        <p:nvSpPr>
          <p:cNvPr id="15" name="Arrow: Right 14">
            <a:extLst>
              <a:ext uri="{FF2B5EF4-FFF2-40B4-BE49-F238E27FC236}">
                <a16:creationId xmlns:a16="http://schemas.microsoft.com/office/drawing/2014/main" id="{7A530BB8-A85D-4F8B-97BD-11E168C76433}"/>
              </a:ext>
            </a:extLst>
          </p:cNvPr>
          <p:cNvSpPr/>
          <p:nvPr/>
        </p:nvSpPr>
        <p:spPr>
          <a:xfrm rot="10800000">
            <a:off x="7847322" y="2896395"/>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27C34218-BA3E-4C91-80AA-89E01AB70E20}"/>
              </a:ext>
            </a:extLst>
          </p:cNvPr>
          <p:cNvSpPr/>
          <p:nvPr/>
        </p:nvSpPr>
        <p:spPr>
          <a:xfrm>
            <a:off x="2672015" y="2260708"/>
            <a:ext cx="905721"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60D1169-1DDA-416F-88A5-E1C5E0C51AE5}"/>
              </a:ext>
            </a:extLst>
          </p:cNvPr>
          <p:cNvSpPr txBox="1"/>
          <p:nvPr/>
        </p:nvSpPr>
        <p:spPr>
          <a:xfrm>
            <a:off x="9468571" y="3429000"/>
            <a:ext cx="2067893" cy="1015663"/>
          </a:xfrm>
          <a:prstGeom prst="rect">
            <a:avLst/>
          </a:prstGeom>
          <a:noFill/>
        </p:spPr>
        <p:txBody>
          <a:bodyPr wrap="square" rtlCol="0">
            <a:spAutoFit/>
          </a:bodyPr>
          <a:lstStyle/>
          <a:p>
            <a:r>
              <a:rPr lang="en-US" sz="2000" dirty="0">
                <a:solidFill>
                  <a:srgbClr val="023F5C"/>
                </a:solidFill>
              </a:rPr>
              <a:t>Report generated day after daysheet upload due date</a:t>
            </a:r>
          </a:p>
        </p:txBody>
      </p:sp>
    </p:spTree>
    <p:extLst>
      <p:ext uri="{BB962C8B-B14F-4D97-AF65-F5344CB8AC3E}">
        <p14:creationId xmlns:p14="http://schemas.microsoft.com/office/powerpoint/2010/main" val="3693253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51ACFD-E32E-4AC7-97E3-6F8E4750F314}"/>
              </a:ext>
            </a:extLst>
          </p:cNvPr>
          <p:cNvPicPr>
            <a:picLocks noChangeAspect="1"/>
          </p:cNvPicPr>
          <p:nvPr/>
        </p:nvPicPr>
        <p:blipFill>
          <a:blip r:embed="rId3"/>
          <a:stretch>
            <a:fillRect/>
          </a:stretch>
        </p:blipFill>
        <p:spPr>
          <a:xfrm>
            <a:off x="512109" y="2504518"/>
            <a:ext cx="11295750" cy="3761757"/>
          </a:xfrm>
          <a:prstGeom prst="rect">
            <a:avLst/>
          </a:prstGeom>
          <a:ln>
            <a:solidFill>
              <a:schemeClr val="tx1"/>
            </a:solidFill>
          </a:ln>
        </p:spPr>
      </p:pic>
      <p:sp>
        <p:nvSpPr>
          <p:cNvPr id="17" name="Rectangle 16">
            <a:extLst>
              <a:ext uri="{FF2B5EF4-FFF2-40B4-BE49-F238E27FC236}">
                <a16:creationId xmlns:a16="http://schemas.microsoft.com/office/drawing/2014/main" id="{CE11AE27-FB44-4DD8-A44E-F84830BF6BE5}"/>
              </a:ext>
            </a:extLst>
          </p:cNvPr>
          <p:cNvSpPr/>
          <p:nvPr/>
        </p:nvSpPr>
        <p:spPr>
          <a:xfrm>
            <a:off x="519335" y="998353"/>
            <a:ext cx="11316421" cy="830997"/>
          </a:xfrm>
          <a:prstGeom prst="rect">
            <a:avLst/>
          </a:prstGeom>
        </p:spPr>
        <p:txBody>
          <a:bodyPr wrap="square">
            <a:spAutoFit/>
          </a:bodyPr>
          <a:lstStyle/>
          <a:p>
            <a:r>
              <a:rPr lang="en-US" sz="2400" dirty="0">
                <a:solidFill>
                  <a:srgbClr val="023F5C"/>
                </a:solidFill>
              </a:rPr>
              <a:t>XS325 shows a county’s cost and how overhead is distributed based on FTE.</a:t>
            </a:r>
          </a:p>
          <a:p>
            <a:r>
              <a:rPr lang="en-US" sz="2400" dirty="0">
                <a:solidFill>
                  <a:srgbClr val="023F5C"/>
                </a:solidFill>
              </a:rPr>
              <a:t>One report with 4 “passes”/subtitle sections.</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XS325</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588604" y="303551"/>
            <a:ext cx="4247152"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DHR/WCA/WCA335 XS325 SUM &amp; DIST</a:t>
            </a:r>
            <a:endParaRPr lang="en-US" dirty="0"/>
          </a:p>
        </p:txBody>
      </p:sp>
      <p:sp>
        <p:nvSpPr>
          <p:cNvPr id="2" name="Rectangle: Rounded Corners 1">
            <a:extLst>
              <a:ext uri="{FF2B5EF4-FFF2-40B4-BE49-F238E27FC236}">
                <a16:creationId xmlns:a16="http://schemas.microsoft.com/office/drawing/2014/main" id="{61F6373D-7A79-40D9-BD8B-043B6445A54D}"/>
              </a:ext>
            </a:extLst>
          </p:cNvPr>
          <p:cNvSpPr/>
          <p:nvPr/>
        </p:nvSpPr>
        <p:spPr>
          <a:xfrm>
            <a:off x="1098414" y="2756074"/>
            <a:ext cx="750705" cy="363046"/>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51B7FBC-62ED-4537-A4F5-23EE59B6511A}"/>
              </a:ext>
            </a:extLst>
          </p:cNvPr>
          <p:cNvSpPr txBox="1"/>
          <p:nvPr/>
        </p:nvSpPr>
        <p:spPr>
          <a:xfrm>
            <a:off x="562909" y="1874546"/>
            <a:ext cx="1802988" cy="584775"/>
          </a:xfrm>
          <a:prstGeom prst="rect">
            <a:avLst/>
          </a:prstGeom>
          <a:noFill/>
        </p:spPr>
        <p:txBody>
          <a:bodyPr wrap="square" rtlCol="0">
            <a:spAutoFit/>
          </a:bodyPr>
          <a:lstStyle/>
          <a:p>
            <a:r>
              <a:rPr lang="en-US" sz="3200" b="1" dirty="0">
                <a:solidFill>
                  <a:srgbClr val="C00000"/>
                </a:solidFill>
              </a:rPr>
              <a:t>PASS 1 </a:t>
            </a:r>
          </a:p>
        </p:txBody>
      </p:sp>
      <p:sp>
        <p:nvSpPr>
          <p:cNvPr id="22" name="Arrow: Right 21">
            <a:extLst>
              <a:ext uri="{FF2B5EF4-FFF2-40B4-BE49-F238E27FC236}">
                <a16:creationId xmlns:a16="http://schemas.microsoft.com/office/drawing/2014/main" id="{AC6D7AE4-4181-4C87-A86B-6C9D71FE07A1}"/>
              </a:ext>
            </a:extLst>
          </p:cNvPr>
          <p:cNvSpPr/>
          <p:nvPr/>
        </p:nvSpPr>
        <p:spPr>
          <a:xfrm rot="1008235">
            <a:off x="2089467" y="2393644"/>
            <a:ext cx="2376635" cy="330001"/>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2873869-1E24-4C87-90F0-B4779F277895}"/>
              </a:ext>
            </a:extLst>
          </p:cNvPr>
          <p:cNvSpPr/>
          <p:nvPr/>
        </p:nvSpPr>
        <p:spPr>
          <a:xfrm>
            <a:off x="10779760" y="4429760"/>
            <a:ext cx="1089059"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3E3D4E-5071-4271-9BE9-F8A38740E497}"/>
              </a:ext>
            </a:extLst>
          </p:cNvPr>
          <p:cNvSpPr/>
          <p:nvPr/>
        </p:nvSpPr>
        <p:spPr>
          <a:xfrm>
            <a:off x="2866334" y="4385396"/>
            <a:ext cx="1089059" cy="406400"/>
          </a:xfrm>
          <a:prstGeom prst="ellipse">
            <a:avLst/>
          </a:prstGeom>
          <a:noFill/>
          <a:ln w="3810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9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846FE2-675D-4171-8827-95CC11890343}"/>
              </a:ext>
            </a:extLst>
          </p:cNvPr>
          <p:cNvSpPr txBox="1"/>
          <p:nvPr/>
        </p:nvSpPr>
        <p:spPr>
          <a:xfrm>
            <a:off x="608604" y="723622"/>
            <a:ext cx="1802988" cy="584775"/>
          </a:xfrm>
          <a:prstGeom prst="rect">
            <a:avLst/>
          </a:prstGeom>
          <a:noFill/>
        </p:spPr>
        <p:txBody>
          <a:bodyPr wrap="square" rtlCol="0">
            <a:spAutoFit/>
          </a:bodyPr>
          <a:lstStyle/>
          <a:p>
            <a:r>
              <a:rPr lang="en-US" sz="3200" b="1" dirty="0">
                <a:solidFill>
                  <a:srgbClr val="C00000"/>
                </a:solidFill>
              </a:rPr>
              <a:t>PASS 2 </a:t>
            </a:r>
          </a:p>
        </p:txBody>
      </p:sp>
      <p:pic>
        <p:nvPicPr>
          <p:cNvPr id="7" name="Picture 6">
            <a:extLst>
              <a:ext uri="{FF2B5EF4-FFF2-40B4-BE49-F238E27FC236}">
                <a16:creationId xmlns:a16="http://schemas.microsoft.com/office/drawing/2014/main" id="{F3ECF9EB-5F67-4A1B-8E39-EC9EBAC3396A}"/>
              </a:ext>
            </a:extLst>
          </p:cNvPr>
          <p:cNvPicPr>
            <a:picLocks noChangeAspect="1"/>
          </p:cNvPicPr>
          <p:nvPr/>
        </p:nvPicPr>
        <p:blipFill>
          <a:blip r:embed="rId3"/>
          <a:stretch>
            <a:fillRect/>
          </a:stretch>
        </p:blipFill>
        <p:spPr>
          <a:xfrm>
            <a:off x="490951" y="1822929"/>
            <a:ext cx="11210098" cy="3765061"/>
          </a:xfrm>
          <a:prstGeom prst="rect">
            <a:avLst/>
          </a:prstGeom>
          <a:ln>
            <a:solidFill>
              <a:schemeClr val="tx1"/>
            </a:solidFill>
          </a:ln>
        </p:spPr>
      </p:pic>
      <p:sp>
        <p:nvSpPr>
          <p:cNvPr id="6" name="Arrow: Right 5">
            <a:extLst>
              <a:ext uri="{FF2B5EF4-FFF2-40B4-BE49-F238E27FC236}">
                <a16:creationId xmlns:a16="http://schemas.microsoft.com/office/drawing/2014/main" id="{26BE687D-ABC0-4BEE-8B5C-3837B4E3F38B}"/>
              </a:ext>
            </a:extLst>
          </p:cNvPr>
          <p:cNvSpPr/>
          <p:nvPr/>
        </p:nvSpPr>
        <p:spPr>
          <a:xfrm rot="1526753">
            <a:off x="2143589" y="1531455"/>
            <a:ext cx="2858846" cy="282514"/>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7ECC405-50B5-484C-9974-E3284A30BA95}"/>
              </a:ext>
            </a:extLst>
          </p:cNvPr>
          <p:cNvSpPr/>
          <p:nvPr/>
        </p:nvSpPr>
        <p:spPr>
          <a:xfrm>
            <a:off x="10698480" y="3820160"/>
            <a:ext cx="1089059"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BAAB59A-1AAB-440E-BDB4-21EC0A0DB313}"/>
              </a:ext>
            </a:extLst>
          </p:cNvPr>
          <p:cNvSpPr/>
          <p:nvPr/>
        </p:nvSpPr>
        <p:spPr>
          <a:xfrm>
            <a:off x="2661618" y="3820160"/>
            <a:ext cx="1089059" cy="406400"/>
          </a:xfrm>
          <a:prstGeom prst="ellipse">
            <a:avLst/>
          </a:prstGeom>
          <a:noFill/>
          <a:ln w="3810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83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C34F-6997-4EEB-ADAC-C85287E82494}"/>
              </a:ext>
            </a:extLst>
          </p:cNvPr>
          <p:cNvSpPr>
            <a:spLocks noGrp="1"/>
          </p:cNvSpPr>
          <p:nvPr>
            <p:ph type="title"/>
          </p:nvPr>
        </p:nvSpPr>
        <p:spPr>
          <a:xfrm>
            <a:off x="1028700" y="656361"/>
            <a:ext cx="10134600" cy="1006983"/>
          </a:xfrm>
        </p:spPr>
        <p:txBody>
          <a:bodyPr>
            <a:noAutofit/>
          </a:bodyPr>
          <a:lstStyle/>
          <a:p>
            <a:pPr>
              <a:lnSpc>
                <a:spcPct val="100000"/>
              </a:lnSpc>
            </a:pPr>
            <a:r>
              <a:rPr lang="en-US" sz="3600" dirty="0">
                <a:solidFill>
                  <a:srgbClr val="023F5C"/>
                </a:solidFill>
              </a:rPr>
              <a:t>DSS OPERATIONS – GENERAL OVERVIEW</a:t>
            </a:r>
            <a:endParaRPr lang="en-US" sz="3600" dirty="0"/>
          </a:p>
        </p:txBody>
      </p:sp>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962025" y="2026227"/>
            <a:ext cx="10134600" cy="4831773"/>
          </a:xfrm>
        </p:spPr>
        <p:txBody>
          <a:bodyPr>
            <a:normAutofit fontScale="62500" lnSpcReduction="20000"/>
          </a:bodyPr>
          <a:lstStyle/>
          <a:p>
            <a:pPr>
              <a:buClr>
                <a:srgbClr val="FFC000"/>
              </a:buClr>
            </a:pPr>
            <a:r>
              <a:rPr lang="en-US" sz="3800" dirty="0">
                <a:solidFill>
                  <a:srgbClr val="023F5C"/>
                </a:solidFill>
              </a:rPr>
              <a:t>The Department of Social Services is normally one of the larger departments in most counties.  DSS has a department administrative or fiscal office that works with the County administrative offices.</a:t>
            </a:r>
          </a:p>
          <a:p>
            <a:pPr>
              <a:buClr>
                <a:srgbClr val="FFC000"/>
              </a:buClr>
            </a:pPr>
            <a:r>
              <a:rPr lang="en-US" sz="3800" dirty="0">
                <a:solidFill>
                  <a:srgbClr val="023F5C"/>
                </a:solidFill>
              </a:rPr>
              <a:t>Many local Departments of Social Service are a single department and include Child Support Services; however, there are eight counties in the State that operate a Stand-alone Child Support Office.  For some counties, their Social Services and Health Departments are combined into one Consolidated Human Services Agency. </a:t>
            </a:r>
          </a:p>
          <a:p>
            <a:pPr>
              <a:buClr>
                <a:srgbClr val="FFC000"/>
              </a:buClr>
            </a:pPr>
            <a:r>
              <a:rPr lang="en-US" sz="3800" dirty="0">
                <a:solidFill>
                  <a:srgbClr val="023F5C"/>
                </a:solidFill>
              </a:rPr>
              <a:t>Each DSS develops a budget which is primarily funded with Federal, State, and County dollars.</a:t>
            </a:r>
          </a:p>
          <a:p>
            <a:pPr>
              <a:spcBef>
                <a:spcPts val="1800"/>
              </a:spcBef>
              <a:buClr>
                <a:srgbClr val="FFC000"/>
              </a:buClr>
            </a:pPr>
            <a:r>
              <a:rPr lang="en-US" sz="3800" dirty="0">
                <a:solidFill>
                  <a:srgbClr val="023F5C"/>
                </a:solidFill>
              </a:rPr>
              <a:t>With the variety of programs administered by DSS and the legislation that created those programs, there are over 50 different program budget lines in a typical DSS budget.</a:t>
            </a:r>
          </a:p>
          <a:p>
            <a:pPr marL="0" indent="0" algn="ctr">
              <a:buNone/>
            </a:pPr>
            <a:endParaRPr lang="en-US" sz="2400" dirty="0">
              <a:solidFill>
                <a:srgbClr val="023F5C"/>
              </a:solidFill>
            </a:endParaRPr>
          </a:p>
        </p:txBody>
      </p:sp>
    </p:spTree>
    <p:extLst>
      <p:ext uri="{BB962C8B-B14F-4D97-AF65-F5344CB8AC3E}">
        <p14:creationId xmlns:p14="http://schemas.microsoft.com/office/powerpoint/2010/main" val="678439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846FE2-675D-4171-8827-95CC11890343}"/>
              </a:ext>
            </a:extLst>
          </p:cNvPr>
          <p:cNvSpPr txBox="1"/>
          <p:nvPr/>
        </p:nvSpPr>
        <p:spPr>
          <a:xfrm>
            <a:off x="608604" y="723622"/>
            <a:ext cx="1802988" cy="584775"/>
          </a:xfrm>
          <a:prstGeom prst="rect">
            <a:avLst/>
          </a:prstGeom>
          <a:noFill/>
        </p:spPr>
        <p:txBody>
          <a:bodyPr wrap="square" rtlCol="0">
            <a:spAutoFit/>
          </a:bodyPr>
          <a:lstStyle/>
          <a:p>
            <a:r>
              <a:rPr lang="en-US" sz="3200" b="1" dirty="0">
                <a:solidFill>
                  <a:srgbClr val="C00000"/>
                </a:solidFill>
              </a:rPr>
              <a:t>PASS 3 </a:t>
            </a:r>
          </a:p>
        </p:txBody>
      </p:sp>
      <p:pic>
        <p:nvPicPr>
          <p:cNvPr id="7" name="Content Placeholder 5">
            <a:extLst>
              <a:ext uri="{FF2B5EF4-FFF2-40B4-BE49-F238E27FC236}">
                <a16:creationId xmlns:a16="http://schemas.microsoft.com/office/drawing/2014/main" id="{BEC5F1DA-484A-4C54-BBC1-DA6199EB5785}"/>
              </a:ext>
            </a:extLst>
          </p:cNvPr>
          <p:cNvPicPr>
            <a:picLocks noChangeAspect="1"/>
          </p:cNvPicPr>
          <p:nvPr/>
        </p:nvPicPr>
        <p:blipFill>
          <a:blip r:embed="rId3"/>
          <a:stretch>
            <a:fillRect/>
          </a:stretch>
        </p:blipFill>
        <p:spPr>
          <a:xfrm>
            <a:off x="493041" y="1814467"/>
            <a:ext cx="11424639" cy="3600426"/>
          </a:xfrm>
          <a:prstGeom prst="rect">
            <a:avLst/>
          </a:prstGeom>
          <a:ln>
            <a:solidFill>
              <a:schemeClr val="tx1"/>
            </a:solidFill>
          </a:ln>
        </p:spPr>
      </p:pic>
      <p:sp>
        <p:nvSpPr>
          <p:cNvPr id="6" name="Arrow: Right 5">
            <a:extLst>
              <a:ext uri="{FF2B5EF4-FFF2-40B4-BE49-F238E27FC236}">
                <a16:creationId xmlns:a16="http://schemas.microsoft.com/office/drawing/2014/main" id="{26BE687D-ABC0-4BEE-8B5C-3837B4E3F38B}"/>
              </a:ext>
            </a:extLst>
          </p:cNvPr>
          <p:cNvSpPr/>
          <p:nvPr/>
        </p:nvSpPr>
        <p:spPr>
          <a:xfrm rot="1288795">
            <a:off x="2200230" y="1436133"/>
            <a:ext cx="2704144" cy="282514"/>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3D608DC-4095-46A6-93A9-5367EE52EFD8}"/>
              </a:ext>
            </a:extLst>
          </p:cNvPr>
          <p:cNvSpPr/>
          <p:nvPr/>
        </p:nvSpPr>
        <p:spPr>
          <a:xfrm>
            <a:off x="10838781" y="3645160"/>
            <a:ext cx="1089059"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1B6ACBD-BAB9-41FA-9D5C-EA8B7102DA1C}"/>
              </a:ext>
            </a:extLst>
          </p:cNvPr>
          <p:cNvSpPr/>
          <p:nvPr/>
        </p:nvSpPr>
        <p:spPr>
          <a:xfrm>
            <a:off x="2811743" y="3645160"/>
            <a:ext cx="1089059" cy="406400"/>
          </a:xfrm>
          <a:prstGeom prst="ellipse">
            <a:avLst/>
          </a:prstGeom>
          <a:noFill/>
          <a:ln w="3810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561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1A214-F00F-4264-8B0A-F93E118BB0DE}"/>
              </a:ext>
            </a:extLst>
          </p:cNvPr>
          <p:cNvPicPr>
            <a:picLocks noChangeAspect="1"/>
          </p:cNvPicPr>
          <p:nvPr/>
        </p:nvPicPr>
        <p:blipFill>
          <a:blip r:embed="rId3"/>
          <a:stretch>
            <a:fillRect/>
          </a:stretch>
        </p:blipFill>
        <p:spPr>
          <a:xfrm>
            <a:off x="428124" y="1793240"/>
            <a:ext cx="11300823" cy="3774440"/>
          </a:xfrm>
          <a:prstGeom prst="rect">
            <a:avLst/>
          </a:prstGeom>
          <a:ln>
            <a:solidFill>
              <a:schemeClr val="tx1"/>
            </a:solidFill>
          </a:ln>
        </p:spPr>
      </p:pic>
      <p:sp>
        <p:nvSpPr>
          <p:cNvPr id="5" name="TextBox 4">
            <a:extLst>
              <a:ext uri="{FF2B5EF4-FFF2-40B4-BE49-F238E27FC236}">
                <a16:creationId xmlns:a16="http://schemas.microsoft.com/office/drawing/2014/main" id="{FF846FE2-675D-4171-8827-95CC11890343}"/>
              </a:ext>
            </a:extLst>
          </p:cNvPr>
          <p:cNvSpPr txBox="1"/>
          <p:nvPr/>
        </p:nvSpPr>
        <p:spPr>
          <a:xfrm>
            <a:off x="608604" y="723622"/>
            <a:ext cx="1802988" cy="584775"/>
          </a:xfrm>
          <a:prstGeom prst="rect">
            <a:avLst/>
          </a:prstGeom>
          <a:noFill/>
        </p:spPr>
        <p:txBody>
          <a:bodyPr wrap="square" rtlCol="0">
            <a:spAutoFit/>
          </a:bodyPr>
          <a:lstStyle/>
          <a:p>
            <a:r>
              <a:rPr lang="en-US" sz="3200" b="1" dirty="0">
                <a:solidFill>
                  <a:srgbClr val="C00000"/>
                </a:solidFill>
              </a:rPr>
              <a:t>PASS 4 </a:t>
            </a:r>
          </a:p>
        </p:txBody>
      </p:sp>
      <p:sp>
        <p:nvSpPr>
          <p:cNvPr id="6" name="Arrow: Right 5">
            <a:extLst>
              <a:ext uri="{FF2B5EF4-FFF2-40B4-BE49-F238E27FC236}">
                <a16:creationId xmlns:a16="http://schemas.microsoft.com/office/drawing/2014/main" id="{26BE687D-ABC0-4BEE-8B5C-3837B4E3F38B}"/>
              </a:ext>
            </a:extLst>
          </p:cNvPr>
          <p:cNvSpPr/>
          <p:nvPr/>
        </p:nvSpPr>
        <p:spPr>
          <a:xfrm rot="1105567">
            <a:off x="2102756" y="1469693"/>
            <a:ext cx="3221023" cy="282514"/>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3D5F1FD-0087-4429-870C-064D3FDFE03B}"/>
              </a:ext>
            </a:extLst>
          </p:cNvPr>
          <p:cNvSpPr/>
          <p:nvPr/>
        </p:nvSpPr>
        <p:spPr>
          <a:xfrm>
            <a:off x="10728960" y="3718560"/>
            <a:ext cx="1089059" cy="40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1674CBE-61FF-4D1A-8AA6-FABB8E76F1C8}"/>
              </a:ext>
            </a:extLst>
          </p:cNvPr>
          <p:cNvSpPr/>
          <p:nvPr/>
        </p:nvSpPr>
        <p:spPr>
          <a:xfrm>
            <a:off x="2729856" y="3718560"/>
            <a:ext cx="1089059" cy="406400"/>
          </a:xfrm>
          <a:prstGeom prst="ellipse">
            <a:avLst/>
          </a:prstGeom>
          <a:noFill/>
          <a:ln w="3810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0275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20063-20FD-49B0-8E47-C1CABA4A8B6C}"/>
              </a:ext>
            </a:extLst>
          </p:cNvPr>
          <p:cNvPicPr>
            <a:picLocks noChangeAspect="1"/>
          </p:cNvPicPr>
          <p:nvPr/>
        </p:nvPicPr>
        <p:blipFill>
          <a:blip r:embed="rId3"/>
          <a:stretch>
            <a:fillRect/>
          </a:stretch>
        </p:blipFill>
        <p:spPr>
          <a:xfrm>
            <a:off x="317788" y="1451759"/>
            <a:ext cx="10928639" cy="3098729"/>
          </a:xfrm>
          <a:prstGeom prst="rect">
            <a:avLst/>
          </a:prstGeom>
          <a:ln w="25400">
            <a:solidFill>
              <a:schemeClr val="tx1"/>
            </a:solidFill>
          </a:ln>
        </p:spPr>
      </p:pic>
      <p:sp>
        <p:nvSpPr>
          <p:cNvPr id="8" name="TextBox 7">
            <a:extLst>
              <a:ext uri="{FF2B5EF4-FFF2-40B4-BE49-F238E27FC236}">
                <a16:creationId xmlns:a16="http://schemas.microsoft.com/office/drawing/2014/main" id="{CA18D5FF-0FC5-463D-B7BB-7BE5F0D2636C}"/>
              </a:ext>
            </a:extLst>
          </p:cNvPr>
          <p:cNvSpPr txBox="1"/>
          <p:nvPr/>
        </p:nvSpPr>
        <p:spPr>
          <a:xfrm>
            <a:off x="2545032" y="2232853"/>
            <a:ext cx="3803810" cy="369332"/>
          </a:xfrm>
          <a:prstGeom prst="rect">
            <a:avLst/>
          </a:prstGeom>
          <a:noFill/>
        </p:spPr>
        <p:txBody>
          <a:bodyPr wrap="square" rtlCol="0">
            <a:spAutoFit/>
          </a:bodyPr>
          <a:lstStyle/>
          <a:p>
            <a:r>
              <a:rPr lang="en-US" b="1" dirty="0">
                <a:solidFill>
                  <a:srgbClr val="C00000"/>
                </a:solidFill>
              </a:rPr>
              <a:t>Service Month Reimbursed </a:t>
            </a:r>
          </a:p>
        </p:txBody>
      </p:sp>
      <p:sp>
        <p:nvSpPr>
          <p:cNvPr id="10" name="Arrow: Right 9">
            <a:extLst>
              <a:ext uri="{FF2B5EF4-FFF2-40B4-BE49-F238E27FC236}">
                <a16:creationId xmlns:a16="http://schemas.microsoft.com/office/drawing/2014/main" id="{627CADC9-9AF5-47A0-BA8C-AD64E1556254}"/>
              </a:ext>
            </a:extLst>
          </p:cNvPr>
          <p:cNvSpPr/>
          <p:nvPr/>
        </p:nvSpPr>
        <p:spPr>
          <a:xfrm rot="10800000">
            <a:off x="2190203" y="2330706"/>
            <a:ext cx="397134" cy="163109"/>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11AE27-FB44-4DD8-A44E-F84830BF6BE5}"/>
              </a:ext>
            </a:extLst>
          </p:cNvPr>
          <p:cNvSpPr/>
          <p:nvPr/>
        </p:nvSpPr>
        <p:spPr>
          <a:xfrm>
            <a:off x="519335" y="962793"/>
            <a:ext cx="10423303" cy="461665"/>
          </a:xfrm>
          <a:prstGeom prst="rect">
            <a:avLst/>
          </a:prstGeom>
        </p:spPr>
        <p:txBody>
          <a:bodyPr wrap="none">
            <a:spAutoFit/>
          </a:bodyPr>
          <a:lstStyle/>
          <a:p>
            <a:r>
              <a:rPr lang="en-US" sz="2400" dirty="0">
                <a:solidFill>
                  <a:srgbClr val="023F5C"/>
                </a:solidFill>
              </a:rPr>
              <a:t>XS335 shows a county’s monthly 1571 reimbursement and manual adjustments.</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XS335</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512627" y="303551"/>
            <a:ext cx="4323129"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DHR/WCA/WCA335 XS335 REM.CO.WEL</a:t>
            </a:r>
            <a:endParaRPr lang="en-US" dirty="0"/>
          </a:p>
        </p:txBody>
      </p:sp>
      <p:sp>
        <p:nvSpPr>
          <p:cNvPr id="21" name="Arrow: Right 20">
            <a:extLst>
              <a:ext uri="{FF2B5EF4-FFF2-40B4-BE49-F238E27FC236}">
                <a16:creationId xmlns:a16="http://schemas.microsoft.com/office/drawing/2014/main" id="{2D6A26F2-12BE-44CE-822D-F982D0DE7BCD}"/>
              </a:ext>
            </a:extLst>
          </p:cNvPr>
          <p:cNvSpPr/>
          <p:nvPr/>
        </p:nvSpPr>
        <p:spPr>
          <a:xfrm rot="5400000">
            <a:off x="835809" y="3103049"/>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6278ABA-A823-4800-BBD6-EDD6013B9DAB}"/>
              </a:ext>
            </a:extLst>
          </p:cNvPr>
          <p:cNvSpPr txBox="1"/>
          <p:nvPr/>
        </p:nvSpPr>
        <p:spPr>
          <a:xfrm>
            <a:off x="396542" y="2695704"/>
            <a:ext cx="1307567" cy="369332"/>
          </a:xfrm>
          <a:prstGeom prst="rect">
            <a:avLst/>
          </a:prstGeom>
          <a:noFill/>
        </p:spPr>
        <p:txBody>
          <a:bodyPr wrap="square" rtlCol="0">
            <a:spAutoFit/>
          </a:bodyPr>
          <a:lstStyle/>
          <a:p>
            <a:r>
              <a:rPr lang="en-US" b="1" dirty="0">
                <a:solidFill>
                  <a:srgbClr val="C00000"/>
                </a:solidFill>
              </a:rPr>
              <a:t>App Code</a:t>
            </a:r>
          </a:p>
        </p:txBody>
      </p:sp>
      <p:pic>
        <p:nvPicPr>
          <p:cNvPr id="9" name="Picture 8">
            <a:extLst>
              <a:ext uri="{FF2B5EF4-FFF2-40B4-BE49-F238E27FC236}">
                <a16:creationId xmlns:a16="http://schemas.microsoft.com/office/drawing/2014/main" id="{04AE0B21-D5F1-499F-BE78-487A4C6A89C7}"/>
              </a:ext>
            </a:extLst>
          </p:cNvPr>
          <p:cNvPicPr>
            <a:picLocks noChangeAspect="1"/>
          </p:cNvPicPr>
          <p:nvPr/>
        </p:nvPicPr>
        <p:blipFill>
          <a:blip r:embed="rId4"/>
          <a:stretch>
            <a:fillRect/>
          </a:stretch>
        </p:blipFill>
        <p:spPr>
          <a:xfrm>
            <a:off x="883578" y="4397692"/>
            <a:ext cx="10928639" cy="2200327"/>
          </a:xfrm>
          <a:prstGeom prst="rect">
            <a:avLst/>
          </a:prstGeom>
          <a:ln w="25400">
            <a:solidFill>
              <a:schemeClr val="tx1"/>
            </a:solidFill>
          </a:ln>
        </p:spPr>
      </p:pic>
      <p:sp>
        <p:nvSpPr>
          <p:cNvPr id="23" name="Arrow: Right 22">
            <a:extLst>
              <a:ext uri="{FF2B5EF4-FFF2-40B4-BE49-F238E27FC236}">
                <a16:creationId xmlns:a16="http://schemas.microsoft.com/office/drawing/2014/main" id="{A3D6E107-35F5-4C67-90D3-CA34F041ECA1}"/>
              </a:ext>
            </a:extLst>
          </p:cNvPr>
          <p:cNvSpPr/>
          <p:nvPr/>
        </p:nvSpPr>
        <p:spPr>
          <a:xfrm>
            <a:off x="9008917" y="5816537"/>
            <a:ext cx="461326" cy="174020"/>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6599048" y="5593989"/>
            <a:ext cx="2497651" cy="646331"/>
          </a:xfrm>
          <a:prstGeom prst="rect">
            <a:avLst/>
          </a:prstGeom>
          <a:noFill/>
        </p:spPr>
        <p:txBody>
          <a:bodyPr wrap="square" rtlCol="0">
            <a:spAutoFit/>
          </a:bodyPr>
          <a:lstStyle/>
          <a:p>
            <a:r>
              <a:rPr lang="en-US" b="1" dirty="0">
                <a:solidFill>
                  <a:srgbClr val="C00000"/>
                </a:solidFill>
              </a:rPr>
              <a:t>Amount Reimbursed</a:t>
            </a:r>
          </a:p>
          <a:p>
            <a:r>
              <a:rPr lang="en-US" b="1" dirty="0">
                <a:solidFill>
                  <a:srgbClr val="C00000"/>
                </a:solidFill>
              </a:rPr>
              <a:t>through EFT Notice </a:t>
            </a:r>
          </a:p>
        </p:txBody>
      </p:sp>
      <p:sp>
        <p:nvSpPr>
          <p:cNvPr id="13" name="Rectangle: Rounded Corners 12">
            <a:extLst>
              <a:ext uri="{FF2B5EF4-FFF2-40B4-BE49-F238E27FC236}">
                <a16:creationId xmlns:a16="http://schemas.microsoft.com/office/drawing/2014/main" id="{9438431B-F47B-44A4-8C2A-EA90E498E63A}"/>
              </a:ext>
            </a:extLst>
          </p:cNvPr>
          <p:cNvSpPr/>
          <p:nvPr/>
        </p:nvSpPr>
        <p:spPr>
          <a:xfrm>
            <a:off x="1049483" y="1728661"/>
            <a:ext cx="613064"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4324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D8948-714D-439A-888E-EE3D31434562}"/>
              </a:ext>
            </a:extLst>
          </p:cNvPr>
          <p:cNvPicPr>
            <a:picLocks noChangeAspect="1"/>
          </p:cNvPicPr>
          <p:nvPr/>
        </p:nvPicPr>
        <p:blipFill>
          <a:blip r:embed="rId3"/>
          <a:stretch>
            <a:fillRect/>
          </a:stretch>
        </p:blipFill>
        <p:spPr>
          <a:xfrm>
            <a:off x="300985" y="227241"/>
            <a:ext cx="11649075" cy="4867275"/>
          </a:xfrm>
          <a:prstGeom prst="rect">
            <a:avLst/>
          </a:prstGeom>
        </p:spPr>
      </p:pic>
      <p:sp>
        <p:nvSpPr>
          <p:cNvPr id="20" name="TextBox 19">
            <a:extLst>
              <a:ext uri="{FF2B5EF4-FFF2-40B4-BE49-F238E27FC236}">
                <a16:creationId xmlns:a16="http://schemas.microsoft.com/office/drawing/2014/main" id="{98F06719-F2C9-439E-9E85-FDFAD82D0955}"/>
              </a:ext>
            </a:extLst>
          </p:cNvPr>
          <p:cNvSpPr txBox="1"/>
          <p:nvPr/>
        </p:nvSpPr>
        <p:spPr>
          <a:xfrm>
            <a:off x="7396844" y="417854"/>
            <a:ext cx="4389926" cy="923330"/>
          </a:xfrm>
          <a:prstGeom prst="rect">
            <a:avLst/>
          </a:prstGeom>
          <a:solidFill>
            <a:srgbClr val="FCAF2D"/>
          </a:solidFill>
        </p:spPr>
        <p:txBody>
          <a:bodyPr wrap="square" rtlCol="0">
            <a:spAutoFit/>
          </a:bodyPr>
          <a:lstStyle/>
          <a:p>
            <a:r>
              <a:rPr lang="en-US" dirty="0">
                <a:solidFill>
                  <a:srgbClr val="023F5C"/>
                </a:solidFill>
              </a:rPr>
              <a:t>Office of the Controller EFT Documents</a:t>
            </a:r>
          </a:p>
          <a:p>
            <a:r>
              <a:rPr lang="en-US" dirty="0">
                <a:hlinkClick r:id="rId4"/>
              </a:rPr>
              <a:t>https://dhhs32d.dhhs.state.nc.us/dhhs/control/eftdocs/launch.htm</a:t>
            </a:r>
            <a:endParaRPr lang="en-US" dirty="0"/>
          </a:p>
        </p:txBody>
      </p:sp>
      <p:pic>
        <p:nvPicPr>
          <p:cNvPr id="3" name="Picture 2">
            <a:extLst>
              <a:ext uri="{FF2B5EF4-FFF2-40B4-BE49-F238E27FC236}">
                <a16:creationId xmlns:a16="http://schemas.microsoft.com/office/drawing/2014/main" id="{BF0D63B0-8B5D-45BA-AE90-309764E0C7DE}"/>
              </a:ext>
            </a:extLst>
          </p:cNvPr>
          <p:cNvPicPr>
            <a:picLocks noChangeAspect="1"/>
          </p:cNvPicPr>
          <p:nvPr/>
        </p:nvPicPr>
        <p:blipFill>
          <a:blip r:embed="rId5"/>
          <a:stretch>
            <a:fillRect/>
          </a:stretch>
        </p:blipFill>
        <p:spPr>
          <a:xfrm>
            <a:off x="551020" y="2396556"/>
            <a:ext cx="7157006" cy="4099533"/>
          </a:xfrm>
          <a:prstGeom prst="rect">
            <a:avLst/>
          </a:prstGeom>
          <a:ln w="25400">
            <a:solidFill>
              <a:schemeClr val="tx1"/>
            </a:solidFill>
          </a:ln>
        </p:spPr>
      </p:pic>
      <p:sp>
        <p:nvSpPr>
          <p:cNvPr id="13" name="Rectangle: Rounded Corners 12">
            <a:extLst>
              <a:ext uri="{FF2B5EF4-FFF2-40B4-BE49-F238E27FC236}">
                <a16:creationId xmlns:a16="http://schemas.microsoft.com/office/drawing/2014/main" id="{9438431B-F47B-44A4-8C2A-EA90E498E63A}"/>
              </a:ext>
            </a:extLst>
          </p:cNvPr>
          <p:cNvSpPr/>
          <p:nvPr/>
        </p:nvSpPr>
        <p:spPr>
          <a:xfrm>
            <a:off x="5082640" y="6069173"/>
            <a:ext cx="1203859" cy="331628"/>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26DEAF6-0BAE-4A1A-AB4E-67FF4A080098}"/>
              </a:ext>
            </a:extLst>
          </p:cNvPr>
          <p:cNvPicPr>
            <a:picLocks noChangeAspect="1"/>
          </p:cNvPicPr>
          <p:nvPr/>
        </p:nvPicPr>
        <p:blipFill>
          <a:blip r:embed="rId6"/>
          <a:stretch>
            <a:fillRect/>
          </a:stretch>
        </p:blipFill>
        <p:spPr>
          <a:xfrm>
            <a:off x="7186382" y="5822831"/>
            <a:ext cx="4454598" cy="577970"/>
          </a:xfrm>
          <a:prstGeom prst="rect">
            <a:avLst/>
          </a:prstGeom>
          <a:ln w="31750">
            <a:solidFill>
              <a:schemeClr val="tx1"/>
            </a:solidFill>
          </a:ln>
        </p:spPr>
      </p:pic>
    </p:spTree>
    <p:extLst>
      <p:ext uri="{BB962C8B-B14F-4D97-AF65-F5344CB8AC3E}">
        <p14:creationId xmlns:p14="http://schemas.microsoft.com/office/powerpoint/2010/main" val="59357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80A89-3FA0-4F41-9350-19AA1772B4F0}"/>
              </a:ext>
            </a:extLst>
          </p:cNvPr>
          <p:cNvPicPr>
            <a:picLocks noChangeAspect="1"/>
          </p:cNvPicPr>
          <p:nvPr/>
        </p:nvPicPr>
        <p:blipFill>
          <a:blip r:embed="rId3"/>
          <a:stretch>
            <a:fillRect/>
          </a:stretch>
        </p:blipFill>
        <p:spPr>
          <a:xfrm>
            <a:off x="315108" y="2535814"/>
            <a:ext cx="11511908" cy="3509728"/>
          </a:xfrm>
          <a:prstGeom prst="rect">
            <a:avLst/>
          </a:prstGeom>
        </p:spPr>
      </p:pic>
      <p:sp>
        <p:nvSpPr>
          <p:cNvPr id="8" name="TextBox 7">
            <a:extLst>
              <a:ext uri="{FF2B5EF4-FFF2-40B4-BE49-F238E27FC236}">
                <a16:creationId xmlns:a16="http://schemas.microsoft.com/office/drawing/2014/main" id="{CA18D5FF-0FC5-463D-B7BB-7BE5F0D2636C}"/>
              </a:ext>
            </a:extLst>
          </p:cNvPr>
          <p:cNvSpPr txBox="1"/>
          <p:nvPr/>
        </p:nvSpPr>
        <p:spPr>
          <a:xfrm>
            <a:off x="1937722" y="1943418"/>
            <a:ext cx="3206070" cy="369332"/>
          </a:xfrm>
          <a:prstGeom prst="rect">
            <a:avLst/>
          </a:prstGeom>
          <a:noFill/>
        </p:spPr>
        <p:txBody>
          <a:bodyPr wrap="square" rtlCol="0">
            <a:spAutoFit/>
          </a:bodyPr>
          <a:lstStyle/>
          <a:p>
            <a:r>
              <a:rPr lang="en-US" b="1" dirty="0">
                <a:solidFill>
                  <a:srgbClr val="C00000"/>
                </a:solidFill>
              </a:rPr>
              <a:t>Service Months Reimbursed </a:t>
            </a:r>
          </a:p>
        </p:txBody>
      </p:sp>
      <p:sp>
        <p:nvSpPr>
          <p:cNvPr id="10" name="Arrow: Right 9">
            <a:extLst>
              <a:ext uri="{FF2B5EF4-FFF2-40B4-BE49-F238E27FC236}">
                <a16:creationId xmlns:a16="http://schemas.microsoft.com/office/drawing/2014/main" id="{627CADC9-9AF5-47A0-BA8C-AD64E1556254}"/>
              </a:ext>
            </a:extLst>
          </p:cNvPr>
          <p:cNvSpPr/>
          <p:nvPr/>
        </p:nvSpPr>
        <p:spPr>
          <a:xfrm rot="5400000">
            <a:off x="3187729" y="2652162"/>
            <a:ext cx="706056" cy="173621"/>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11AE27-FB44-4DD8-A44E-F84830BF6BE5}"/>
              </a:ext>
            </a:extLst>
          </p:cNvPr>
          <p:cNvSpPr/>
          <p:nvPr/>
        </p:nvSpPr>
        <p:spPr>
          <a:xfrm>
            <a:off x="519335" y="962793"/>
            <a:ext cx="8283037" cy="461665"/>
          </a:xfrm>
          <a:prstGeom prst="rect">
            <a:avLst/>
          </a:prstGeom>
        </p:spPr>
        <p:txBody>
          <a:bodyPr wrap="none">
            <a:spAutoFit/>
          </a:bodyPr>
          <a:lstStyle/>
          <a:p>
            <a:r>
              <a:rPr lang="en-US" sz="2400" dirty="0">
                <a:solidFill>
                  <a:srgbClr val="023F5C"/>
                </a:solidFill>
              </a:rPr>
              <a:t>XS337 shows a county’s cumulative, year to date reimbursement.</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XS337</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60673" y="303551"/>
            <a:ext cx="4375083"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DHR/WCA/WCA375 XS337 CTY SUM REP</a:t>
            </a:r>
            <a:endParaRPr lang="en-US" dirty="0"/>
          </a:p>
        </p:txBody>
      </p:sp>
      <p:sp>
        <p:nvSpPr>
          <p:cNvPr id="21" name="Arrow: Right 20">
            <a:extLst>
              <a:ext uri="{FF2B5EF4-FFF2-40B4-BE49-F238E27FC236}">
                <a16:creationId xmlns:a16="http://schemas.microsoft.com/office/drawing/2014/main" id="{2D6A26F2-12BE-44CE-822D-F982D0DE7BCD}"/>
              </a:ext>
            </a:extLst>
          </p:cNvPr>
          <p:cNvSpPr/>
          <p:nvPr/>
        </p:nvSpPr>
        <p:spPr>
          <a:xfrm rot="5400000">
            <a:off x="763205" y="4056223"/>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6724469" y="1941677"/>
            <a:ext cx="3206070" cy="369332"/>
          </a:xfrm>
          <a:prstGeom prst="rect">
            <a:avLst/>
          </a:prstGeom>
          <a:noFill/>
        </p:spPr>
        <p:txBody>
          <a:bodyPr wrap="square" rtlCol="0">
            <a:spAutoFit/>
          </a:bodyPr>
          <a:lstStyle/>
          <a:p>
            <a:r>
              <a:rPr lang="en-US" b="1" dirty="0">
                <a:solidFill>
                  <a:srgbClr val="C00000"/>
                </a:solidFill>
              </a:rPr>
              <a:t>Cumulative Payment Period</a:t>
            </a:r>
          </a:p>
        </p:txBody>
      </p:sp>
      <p:sp>
        <p:nvSpPr>
          <p:cNvPr id="15" name="Arrow: Right 14">
            <a:extLst>
              <a:ext uri="{FF2B5EF4-FFF2-40B4-BE49-F238E27FC236}">
                <a16:creationId xmlns:a16="http://schemas.microsoft.com/office/drawing/2014/main" id="{7A530BB8-A85D-4F8B-97BD-11E168C76433}"/>
              </a:ext>
            </a:extLst>
          </p:cNvPr>
          <p:cNvSpPr/>
          <p:nvPr/>
        </p:nvSpPr>
        <p:spPr>
          <a:xfrm rot="5400000">
            <a:off x="1280204" y="4056223"/>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30B1E37B-2675-40B8-930E-1BF4BACC19B1}"/>
              </a:ext>
            </a:extLst>
          </p:cNvPr>
          <p:cNvSpPr/>
          <p:nvPr/>
        </p:nvSpPr>
        <p:spPr>
          <a:xfrm rot="5400000">
            <a:off x="7974476" y="2652162"/>
            <a:ext cx="706056" cy="173621"/>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20650FBD-B805-4ED6-8503-FE40D07B8AA0}"/>
              </a:ext>
            </a:extLst>
          </p:cNvPr>
          <p:cNvCxnSpPr/>
          <p:nvPr/>
        </p:nvCxnSpPr>
        <p:spPr>
          <a:xfrm>
            <a:off x="2597727" y="3325091"/>
            <a:ext cx="1943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50F17D-2A10-4FD8-B975-E201D7C6B9E3}"/>
              </a:ext>
            </a:extLst>
          </p:cNvPr>
          <p:cNvCxnSpPr/>
          <p:nvPr/>
        </p:nvCxnSpPr>
        <p:spPr>
          <a:xfrm>
            <a:off x="6060671" y="3325091"/>
            <a:ext cx="1943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27C34218-BA3E-4C91-80AA-89E01AB70E20}"/>
              </a:ext>
            </a:extLst>
          </p:cNvPr>
          <p:cNvSpPr/>
          <p:nvPr/>
        </p:nvSpPr>
        <p:spPr>
          <a:xfrm>
            <a:off x="1349105" y="2695035"/>
            <a:ext cx="905721"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06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10;&#10;Description automatically generated">
            <a:extLst>
              <a:ext uri="{FF2B5EF4-FFF2-40B4-BE49-F238E27FC236}">
                <a16:creationId xmlns:a16="http://schemas.microsoft.com/office/drawing/2014/main" id="{F0E55F56-F547-42A9-B4CD-961980EB352E}"/>
              </a:ext>
            </a:extLst>
          </p:cNvPr>
          <p:cNvPicPr>
            <a:picLocks noChangeAspect="1"/>
          </p:cNvPicPr>
          <p:nvPr/>
        </p:nvPicPr>
        <p:blipFill>
          <a:blip r:embed="rId3"/>
          <a:stretch>
            <a:fillRect/>
          </a:stretch>
        </p:blipFill>
        <p:spPr>
          <a:xfrm>
            <a:off x="562953" y="1752030"/>
            <a:ext cx="11066094" cy="4770579"/>
          </a:xfrm>
          <a:prstGeom prst="rect">
            <a:avLst/>
          </a:prstGeom>
        </p:spPr>
      </p:pic>
      <p:sp>
        <p:nvSpPr>
          <p:cNvPr id="8" name="TextBox 7">
            <a:extLst>
              <a:ext uri="{FF2B5EF4-FFF2-40B4-BE49-F238E27FC236}">
                <a16:creationId xmlns:a16="http://schemas.microsoft.com/office/drawing/2014/main" id="{CA18D5FF-0FC5-463D-B7BB-7BE5F0D2636C}"/>
              </a:ext>
            </a:extLst>
          </p:cNvPr>
          <p:cNvSpPr txBox="1"/>
          <p:nvPr/>
        </p:nvSpPr>
        <p:spPr>
          <a:xfrm>
            <a:off x="2745684" y="2668009"/>
            <a:ext cx="1301005" cy="369332"/>
          </a:xfrm>
          <a:prstGeom prst="rect">
            <a:avLst/>
          </a:prstGeom>
          <a:noFill/>
        </p:spPr>
        <p:txBody>
          <a:bodyPr wrap="square" rtlCol="0">
            <a:spAutoFit/>
          </a:bodyPr>
          <a:lstStyle/>
          <a:p>
            <a:r>
              <a:rPr lang="en-US" b="1" dirty="0">
                <a:solidFill>
                  <a:srgbClr val="C00000"/>
                </a:solidFill>
              </a:rPr>
              <a:t>Allocation</a:t>
            </a:r>
          </a:p>
        </p:txBody>
      </p:sp>
      <p:sp>
        <p:nvSpPr>
          <p:cNvPr id="10" name="Arrow: Right 9">
            <a:extLst>
              <a:ext uri="{FF2B5EF4-FFF2-40B4-BE49-F238E27FC236}">
                <a16:creationId xmlns:a16="http://schemas.microsoft.com/office/drawing/2014/main" id="{627CADC9-9AF5-47A0-BA8C-AD64E1556254}"/>
              </a:ext>
            </a:extLst>
          </p:cNvPr>
          <p:cNvSpPr/>
          <p:nvPr/>
        </p:nvSpPr>
        <p:spPr>
          <a:xfrm rot="5400000">
            <a:off x="3273743" y="3031200"/>
            <a:ext cx="244889" cy="167395"/>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11AE27-FB44-4DD8-A44E-F84830BF6BE5}"/>
              </a:ext>
            </a:extLst>
          </p:cNvPr>
          <p:cNvSpPr/>
          <p:nvPr/>
        </p:nvSpPr>
        <p:spPr>
          <a:xfrm>
            <a:off x="519335" y="962793"/>
            <a:ext cx="8268610" cy="461665"/>
          </a:xfrm>
          <a:prstGeom prst="rect">
            <a:avLst/>
          </a:prstGeom>
        </p:spPr>
        <p:txBody>
          <a:bodyPr wrap="none">
            <a:spAutoFit/>
          </a:bodyPr>
          <a:lstStyle/>
          <a:p>
            <a:r>
              <a:rPr lang="en-US" sz="2400" dirty="0">
                <a:solidFill>
                  <a:srgbClr val="023F5C"/>
                </a:solidFill>
              </a:rPr>
              <a:t>XS411 shows a county’s monthly spending per capped allocation.</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XS411</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39891" y="303551"/>
            <a:ext cx="4395865"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DHR/WCA/WCA410 XS411 CTY MTH ALL</a:t>
            </a: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7930875" y="2238155"/>
            <a:ext cx="3206070" cy="369332"/>
          </a:xfrm>
          <a:prstGeom prst="rect">
            <a:avLst/>
          </a:prstGeom>
          <a:noFill/>
        </p:spPr>
        <p:txBody>
          <a:bodyPr wrap="square" rtlCol="0">
            <a:spAutoFit/>
          </a:bodyPr>
          <a:lstStyle/>
          <a:p>
            <a:r>
              <a:rPr lang="en-US" b="1" dirty="0">
                <a:solidFill>
                  <a:srgbClr val="C00000"/>
                </a:solidFill>
              </a:rPr>
              <a:t>Cumulative Payment Period</a:t>
            </a:r>
          </a:p>
        </p:txBody>
      </p:sp>
      <p:sp>
        <p:nvSpPr>
          <p:cNvPr id="15" name="Arrow: Right 14">
            <a:extLst>
              <a:ext uri="{FF2B5EF4-FFF2-40B4-BE49-F238E27FC236}">
                <a16:creationId xmlns:a16="http://schemas.microsoft.com/office/drawing/2014/main" id="{7A530BB8-A85D-4F8B-97BD-11E168C76433}"/>
              </a:ext>
            </a:extLst>
          </p:cNvPr>
          <p:cNvSpPr/>
          <p:nvPr/>
        </p:nvSpPr>
        <p:spPr>
          <a:xfrm rot="5400000">
            <a:off x="1886435" y="4560939"/>
            <a:ext cx="585931" cy="17163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30B1E37B-2675-40B8-930E-1BF4BACC19B1}"/>
              </a:ext>
            </a:extLst>
          </p:cNvPr>
          <p:cNvSpPr/>
          <p:nvPr/>
        </p:nvSpPr>
        <p:spPr>
          <a:xfrm rot="10800000">
            <a:off x="7215940" y="2339121"/>
            <a:ext cx="706056" cy="173621"/>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3598A9B-5DCB-4B3C-B66E-9B0736C35EC3}"/>
              </a:ext>
            </a:extLst>
          </p:cNvPr>
          <p:cNvSpPr txBox="1"/>
          <p:nvPr/>
        </p:nvSpPr>
        <p:spPr>
          <a:xfrm>
            <a:off x="793303" y="3230043"/>
            <a:ext cx="2064197" cy="1138773"/>
          </a:xfrm>
          <a:prstGeom prst="rect">
            <a:avLst/>
          </a:prstGeom>
          <a:noFill/>
        </p:spPr>
        <p:txBody>
          <a:bodyPr wrap="square" rtlCol="0">
            <a:spAutoFit/>
          </a:bodyPr>
          <a:lstStyle/>
          <a:p>
            <a:pPr algn="ctr"/>
            <a:r>
              <a:rPr lang="en-US" b="1" dirty="0">
                <a:solidFill>
                  <a:srgbClr val="C00000"/>
                </a:solidFill>
              </a:rPr>
              <a:t>Reimbursement Month</a:t>
            </a:r>
          </a:p>
          <a:p>
            <a:pPr algn="ctr"/>
            <a:r>
              <a:rPr lang="en-US" sz="1600" i="1" dirty="0">
                <a:solidFill>
                  <a:srgbClr val="C00000"/>
                </a:solidFill>
              </a:rPr>
              <a:t>(Note:  NC CoReLS displays service month)</a:t>
            </a:r>
            <a:r>
              <a:rPr lang="en-US" sz="1600" b="1" i="1" dirty="0">
                <a:solidFill>
                  <a:srgbClr val="C00000"/>
                </a:solidFill>
              </a:rPr>
              <a:t> </a:t>
            </a:r>
          </a:p>
        </p:txBody>
      </p:sp>
      <p:sp>
        <p:nvSpPr>
          <p:cNvPr id="12" name="Rectangle: Rounded Corners 11">
            <a:extLst>
              <a:ext uri="{FF2B5EF4-FFF2-40B4-BE49-F238E27FC236}">
                <a16:creationId xmlns:a16="http://schemas.microsoft.com/office/drawing/2014/main" id="{1103BF3A-E8A1-4065-898C-8612A3650A10}"/>
              </a:ext>
            </a:extLst>
          </p:cNvPr>
          <p:cNvSpPr/>
          <p:nvPr/>
        </p:nvSpPr>
        <p:spPr>
          <a:xfrm>
            <a:off x="703868" y="1752030"/>
            <a:ext cx="613064"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65F4F41-6A83-4882-BFE9-5B576CED1870}"/>
              </a:ext>
            </a:extLst>
          </p:cNvPr>
          <p:cNvSpPr txBox="1"/>
          <p:nvPr/>
        </p:nvSpPr>
        <p:spPr>
          <a:xfrm>
            <a:off x="3129517" y="3497686"/>
            <a:ext cx="365946" cy="369332"/>
          </a:xfrm>
          <a:prstGeom prst="rect">
            <a:avLst/>
          </a:prstGeom>
          <a:noFill/>
        </p:spPr>
        <p:txBody>
          <a:bodyPr wrap="square" rtlCol="0">
            <a:spAutoFit/>
          </a:bodyPr>
          <a:lstStyle/>
          <a:p>
            <a:r>
              <a:rPr lang="en-US" b="1" dirty="0">
                <a:solidFill>
                  <a:srgbClr val="01AFCD"/>
                </a:solidFill>
              </a:rPr>
              <a:t>X</a:t>
            </a:r>
          </a:p>
        </p:txBody>
      </p:sp>
      <p:sp>
        <p:nvSpPr>
          <p:cNvPr id="14" name="TextBox 13">
            <a:extLst>
              <a:ext uri="{FF2B5EF4-FFF2-40B4-BE49-F238E27FC236}">
                <a16:creationId xmlns:a16="http://schemas.microsoft.com/office/drawing/2014/main" id="{5FF2CA46-8F23-493E-85CC-EB24BD593F4B}"/>
              </a:ext>
            </a:extLst>
          </p:cNvPr>
          <p:cNvSpPr txBox="1"/>
          <p:nvPr/>
        </p:nvSpPr>
        <p:spPr>
          <a:xfrm>
            <a:off x="4662053" y="3497686"/>
            <a:ext cx="1079516" cy="369332"/>
          </a:xfrm>
          <a:prstGeom prst="rect">
            <a:avLst/>
          </a:prstGeom>
          <a:noFill/>
        </p:spPr>
        <p:txBody>
          <a:bodyPr wrap="square" rtlCol="0">
            <a:spAutoFit/>
          </a:bodyPr>
          <a:lstStyle/>
          <a:p>
            <a:r>
              <a:rPr lang="en-US" b="1" dirty="0">
                <a:solidFill>
                  <a:srgbClr val="01AFCD"/>
                </a:solidFill>
              </a:rPr>
              <a:t>B/C/I</a:t>
            </a:r>
          </a:p>
        </p:txBody>
      </p:sp>
      <p:sp>
        <p:nvSpPr>
          <p:cNvPr id="18" name="TextBox 17">
            <a:extLst>
              <a:ext uri="{FF2B5EF4-FFF2-40B4-BE49-F238E27FC236}">
                <a16:creationId xmlns:a16="http://schemas.microsoft.com/office/drawing/2014/main" id="{D71DA135-4B50-4C53-A157-67A69E2E3B16}"/>
              </a:ext>
            </a:extLst>
          </p:cNvPr>
          <p:cNvSpPr txBox="1"/>
          <p:nvPr/>
        </p:nvSpPr>
        <p:spPr>
          <a:xfrm>
            <a:off x="10343117" y="3497686"/>
            <a:ext cx="365946" cy="369332"/>
          </a:xfrm>
          <a:prstGeom prst="rect">
            <a:avLst/>
          </a:prstGeom>
          <a:noFill/>
        </p:spPr>
        <p:txBody>
          <a:bodyPr wrap="square" rtlCol="0">
            <a:spAutoFit/>
          </a:bodyPr>
          <a:lstStyle/>
          <a:p>
            <a:r>
              <a:rPr lang="en-US" b="1" dirty="0">
                <a:solidFill>
                  <a:srgbClr val="01AFCD"/>
                </a:solidFill>
              </a:rPr>
              <a:t>P</a:t>
            </a:r>
          </a:p>
        </p:txBody>
      </p:sp>
      <p:sp>
        <p:nvSpPr>
          <p:cNvPr id="21" name="TextBox 20">
            <a:extLst>
              <a:ext uri="{FF2B5EF4-FFF2-40B4-BE49-F238E27FC236}">
                <a16:creationId xmlns:a16="http://schemas.microsoft.com/office/drawing/2014/main" id="{3423A890-B421-4E52-BA05-2437EA9D08E8}"/>
              </a:ext>
            </a:extLst>
          </p:cNvPr>
          <p:cNvSpPr txBox="1"/>
          <p:nvPr/>
        </p:nvSpPr>
        <p:spPr>
          <a:xfrm>
            <a:off x="8513566" y="3497686"/>
            <a:ext cx="365946" cy="369332"/>
          </a:xfrm>
          <a:prstGeom prst="rect">
            <a:avLst/>
          </a:prstGeom>
          <a:noFill/>
        </p:spPr>
        <p:txBody>
          <a:bodyPr wrap="square" rtlCol="0">
            <a:spAutoFit/>
          </a:bodyPr>
          <a:lstStyle/>
          <a:p>
            <a:r>
              <a:rPr lang="en-US" b="1" dirty="0">
                <a:solidFill>
                  <a:srgbClr val="01AFCD"/>
                </a:solidFill>
              </a:rPr>
              <a:t>P</a:t>
            </a:r>
          </a:p>
        </p:txBody>
      </p:sp>
    </p:spTree>
    <p:extLst>
      <p:ext uri="{BB962C8B-B14F-4D97-AF65-F5344CB8AC3E}">
        <p14:creationId xmlns:p14="http://schemas.microsoft.com/office/powerpoint/2010/main" val="3814982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8DCD6-D650-4038-BACA-7195625388DA}"/>
              </a:ext>
            </a:extLst>
          </p:cNvPr>
          <p:cNvPicPr>
            <a:picLocks noChangeAspect="1"/>
          </p:cNvPicPr>
          <p:nvPr/>
        </p:nvPicPr>
        <p:blipFill>
          <a:blip r:embed="rId3"/>
          <a:stretch>
            <a:fillRect/>
          </a:stretch>
        </p:blipFill>
        <p:spPr>
          <a:xfrm>
            <a:off x="1134673" y="1536539"/>
            <a:ext cx="8854276" cy="3251264"/>
          </a:xfrm>
          <a:prstGeom prst="rect">
            <a:avLst/>
          </a:prstGeom>
        </p:spPr>
      </p:pic>
      <p:pic>
        <p:nvPicPr>
          <p:cNvPr id="3" name="Picture 2">
            <a:extLst>
              <a:ext uri="{FF2B5EF4-FFF2-40B4-BE49-F238E27FC236}">
                <a16:creationId xmlns:a16="http://schemas.microsoft.com/office/drawing/2014/main" id="{F165CBB8-30FD-44AD-B35F-B34F98BD4386}"/>
              </a:ext>
            </a:extLst>
          </p:cNvPr>
          <p:cNvPicPr>
            <a:picLocks noChangeAspect="1"/>
          </p:cNvPicPr>
          <p:nvPr/>
        </p:nvPicPr>
        <p:blipFill>
          <a:blip r:embed="rId4"/>
          <a:stretch>
            <a:fillRect/>
          </a:stretch>
        </p:blipFill>
        <p:spPr>
          <a:xfrm>
            <a:off x="1305859" y="4218280"/>
            <a:ext cx="9022706" cy="1952919"/>
          </a:xfrm>
          <a:prstGeom prst="rect">
            <a:avLst/>
          </a:prstGeom>
          <a:ln w="34925">
            <a:solidFill>
              <a:schemeClr val="tx1"/>
            </a:solidFill>
          </a:ln>
        </p:spPr>
      </p:pic>
      <p:sp>
        <p:nvSpPr>
          <p:cNvPr id="8" name="TextBox 7">
            <a:extLst>
              <a:ext uri="{FF2B5EF4-FFF2-40B4-BE49-F238E27FC236}">
                <a16:creationId xmlns:a16="http://schemas.microsoft.com/office/drawing/2014/main" id="{CA18D5FF-0FC5-463D-B7BB-7BE5F0D2636C}"/>
              </a:ext>
            </a:extLst>
          </p:cNvPr>
          <p:cNvSpPr txBox="1"/>
          <p:nvPr/>
        </p:nvSpPr>
        <p:spPr>
          <a:xfrm>
            <a:off x="9120977" y="6175205"/>
            <a:ext cx="2236287" cy="369332"/>
          </a:xfrm>
          <a:prstGeom prst="rect">
            <a:avLst/>
          </a:prstGeom>
          <a:noFill/>
        </p:spPr>
        <p:txBody>
          <a:bodyPr wrap="square" rtlCol="0">
            <a:spAutoFit/>
          </a:bodyPr>
          <a:lstStyle/>
          <a:p>
            <a:r>
              <a:rPr lang="en-US" b="1" dirty="0">
                <a:solidFill>
                  <a:srgbClr val="C00000"/>
                </a:solidFill>
              </a:rPr>
              <a:t>County = MOE (9)</a:t>
            </a:r>
          </a:p>
        </p:txBody>
      </p:sp>
      <p:sp>
        <p:nvSpPr>
          <p:cNvPr id="17" name="Rectangle 16">
            <a:extLst>
              <a:ext uri="{FF2B5EF4-FFF2-40B4-BE49-F238E27FC236}">
                <a16:creationId xmlns:a16="http://schemas.microsoft.com/office/drawing/2014/main" id="{CE11AE27-FB44-4DD8-A44E-F84830BF6BE5}"/>
              </a:ext>
            </a:extLst>
          </p:cNvPr>
          <p:cNvSpPr/>
          <p:nvPr/>
        </p:nvSpPr>
        <p:spPr>
          <a:xfrm>
            <a:off x="519335" y="962793"/>
            <a:ext cx="11778545" cy="461665"/>
          </a:xfrm>
          <a:prstGeom prst="rect">
            <a:avLst/>
          </a:prstGeom>
        </p:spPr>
        <p:txBody>
          <a:bodyPr wrap="none">
            <a:spAutoFit/>
          </a:bodyPr>
          <a:lstStyle/>
          <a:p>
            <a:r>
              <a:rPr lang="en-US" sz="2400" dirty="0">
                <a:solidFill>
                  <a:srgbClr val="023F5C"/>
                </a:solidFill>
              </a:rPr>
              <a:t>WC373 shows a county’s monthly Work First Block Grant and Maintenance of Effort (MOE).</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WC373 MTH</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08718" y="303551"/>
            <a:ext cx="4427038"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DHR/WCA/WCA410 WC373 MTH WF RPT</a:t>
            </a: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4092909" y="2020794"/>
            <a:ext cx="904009" cy="369332"/>
          </a:xfrm>
          <a:prstGeom prst="rect">
            <a:avLst/>
          </a:prstGeom>
          <a:noFill/>
        </p:spPr>
        <p:txBody>
          <a:bodyPr wrap="square" rtlCol="0">
            <a:spAutoFit/>
          </a:bodyPr>
          <a:lstStyle/>
          <a:p>
            <a:r>
              <a:rPr lang="en-US" b="1" dirty="0">
                <a:solidFill>
                  <a:srgbClr val="C00000"/>
                </a:solidFill>
              </a:rPr>
              <a:t>Month</a:t>
            </a:r>
          </a:p>
        </p:txBody>
      </p:sp>
      <p:sp>
        <p:nvSpPr>
          <p:cNvPr id="22" name="TextBox 21">
            <a:extLst>
              <a:ext uri="{FF2B5EF4-FFF2-40B4-BE49-F238E27FC236}">
                <a16:creationId xmlns:a16="http://schemas.microsoft.com/office/drawing/2014/main" id="{33598A9B-5DCB-4B3C-B66E-9B0736C35EC3}"/>
              </a:ext>
            </a:extLst>
          </p:cNvPr>
          <p:cNvSpPr txBox="1"/>
          <p:nvPr/>
        </p:nvSpPr>
        <p:spPr>
          <a:xfrm>
            <a:off x="5704610" y="6171199"/>
            <a:ext cx="2587278" cy="369332"/>
          </a:xfrm>
          <a:prstGeom prst="rect">
            <a:avLst/>
          </a:prstGeom>
          <a:noFill/>
        </p:spPr>
        <p:txBody>
          <a:bodyPr wrap="square" rtlCol="0">
            <a:spAutoFit/>
          </a:bodyPr>
          <a:lstStyle/>
          <a:p>
            <a:pPr algn="ctr"/>
            <a:r>
              <a:rPr lang="en-US" b="1" i="1" dirty="0">
                <a:solidFill>
                  <a:srgbClr val="C00000"/>
                </a:solidFill>
              </a:rPr>
              <a:t>Federal = Work First (R)</a:t>
            </a:r>
          </a:p>
        </p:txBody>
      </p:sp>
      <p:sp>
        <p:nvSpPr>
          <p:cNvPr id="13" name="Rectangle: Rounded Corners 12">
            <a:extLst>
              <a:ext uri="{FF2B5EF4-FFF2-40B4-BE49-F238E27FC236}">
                <a16:creationId xmlns:a16="http://schemas.microsoft.com/office/drawing/2014/main" id="{A2A89D55-1125-47A1-8712-7E9716DE171C}"/>
              </a:ext>
            </a:extLst>
          </p:cNvPr>
          <p:cNvSpPr/>
          <p:nvPr/>
        </p:nvSpPr>
        <p:spPr>
          <a:xfrm>
            <a:off x="2054007" y="1673112"/>
            <a:ext cx="1021707"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B01728D-47D3-4719-9C5C-A69DEB5C257D}"/>
              </a:ext>
            </a:extLst>
          </p:cNvPr>
          <p:cNvSpPr/>
          <p:nvPr/>
        </p:nvSpPr>
        <p:spPr>
          <a:xfrm rot="10800000">
            <a:off x="3807552" y="2121148"/>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A5B98551-2089-4616-9114-E757B3D3BFEA}"/>
              </a:ext>
            </a:extLst>
          </p:cNvPr>
          <p:cNvSpPr/>
          <p:nvPr/>
        </p:nvSpPr>
        <p:spPr>
          <a:xfrm rot="16200000">
            <a:off x="6526062" y="5975781"/>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0DC34670-DD65-4A18-A76D-F3FD93EB405D}"/>
              </a:ext>
            </a:extLst>
          </p:cNvPr>
          <p:cNvSpPr/>
          <p:nvPr/>
        </p:nvSpPr>
        <p:spPr>
          <a:xfrm rot="16200000">
            <a:off x="9130717" y="5975782"/>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5172C38-7E02-4DD1-845D-A02F7206338E}"/>
              </a:ext>
            </a:extLst>
          </p:cNvPr>
          <p:cNvSpPr txBox="1"/>
          <p:nvPr/>
        </p:nvSpPr>
        <p:spPr>
          <a:xfrm>
            <a:off x="496084" y="5074780"/>
            <a:ext cx="1597500" cy="1200329"/>
          </a:xfrm>
          <a:prstGeom prst="rect">
            <a:avLst/>
          </a:prstGeom>
          <a:solidFill>
            <a:schemeClr val="bg1"/>
          </a:solidFill>
        </p:spPr>
        <p:txBody>
          <a:bodyPr wrap="square" rtlCol="0">
            <a:spAutoFit/>
          </a:bodyPr>
          <a:lstStyle/>
          <a:p>
            <a:pPr algn="ctr"/>
            <a:r>
              <a:rPr lang="en-US" b="1" i="1" dirty="0">
                <a:solidFill>
                  <a:srgbClr val="C00000"/>
                </a:solidFill>
              </a:rPr>
              <a:t>Use this row – can also track on NC- CoReLS 411</a:t>
            </a:r>
          </a:p>
        </p:txBody>
      </p:sp>
      <p:sp>
        <p:nvSpPr>
          <p:cNvPr id="27" name="Rectangle: Rounded Corners 26">
            <a:extLst>
              <a:ext uri="{FF2B5EF4-FFF2-40B4-BE49-F238E27FC236}">
                <a16:creationId xmlns:a16="http://schemas.microsoft.com/office/drawing/2014/main" id="{A76F2181-98DD-4B23-B0AD-D6BFE7B2E93B}"/>
              </a:ext>
            </a:extLst>
          </p:cNvPr>
          <p:cNvSpPr/>
          <p:nvPr/>
        </p:nvSpPr>
        <p:spPr>
          <a:xfrm>
            <a:off x="6442362" y="1868581"/>
            <a:ext cx="815068"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6B87ED4D-5364-4FAE-A7D6-B29CE07C435D}"/>
              </a:ext>
            </a:extLst>
          </p:cNvPr>
          <p:cNvSpPr/>
          <p:nvPr/>
        </p:nvSpPr>
        <p:spPr>
          <a:xfrm>
            <a:off x="1780769" y="5697780"/>
            <a:ext cx="613064" cy="197427"/>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64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C22ACE-C35B-46C9-B50C-157C51CFBB53}"/>
              </a:ext>
            </a:extLst>
          </p:cNvPr>
          <p:cNvPicPr>
            <a:picLocks noChangeAspect="1"/>
          </p:cNvPicPr>
          <p:nvPr/>
        </p:nvPicPr>
        <p:blipFill>
          <a:blip r:embed="rId3"/>
          <a:stretch>
            <a:fillRect/>
          </a:stretch>
        </p:blipFill>
        <p:spPr>
          <a:xfrm>
            <a:off x="1036278" y="1466812"/>
            <a:ext cx="8546854" cy="3435398"/>
          </a:xfrm>
          <a:prstGeom prst="rect">
            <a:avLst/>
          </a:prstGeom>
        </p:spPr>
      </p:pic>
      <p:sp>
        <p:nvSpPr>
          <p:cNvPr id="8" name="TextBox 7">
            <a:extLst>
              <a:ext uri="{FF2B5EF4-FFF2-40B4-BE49-F238E27FC236}">
                <a16:creationId xmlns:a16="http://schemas.microsoft.com/office/drawing/2014/main" id="{CA18D5FF-0FC5-463D-B7BB-7BE5F0D2636C}"/>
              </a:ext>
            </a:extLst>
          </p:cNvPr>
          <p:cNvSpPr txBox="1"/>
          <p:nvPr/>
        </p:nvSpPr>
        <p:spPr>
          <a:xfrm>
            <a:off x="8889425" y="6196320"/>
            <a:ext cx="2219052" cy="369332"/>
          </a:xfrm>
          <a:prstGeom prst="rect">
            <a:avLst/>
          </a:prstGeom>
          <a:noFill/>
        </p:spPr>
        <p:txBody>
          <a:bodyPr wrap="square" rtlCol="0">
            <a:spAutoFit/>
          </a:bodyPr>
          <a:lstStyle/>
          <a:p>
            <a:r>
              <a:rPr lang="en-US" b="1" dirty="0">
                <a:solidFill>
                  <a:srgbClr val="C00000"/>
                </a:solidFill>
              </a:rPr>
              <a:t>County = MOE (9)</a:t>
            </a:r>
          </a:p>
        </p:txBody>
      </p:sp>
      <p:sp>
        <p:nvSpPr>
          <p:cNvPr id="17" name="Rectangle 16">
            <a:extLst>
              <a:ext uri="{FF2B5EF4-FFF2-40B4-BE49-F238E27FC236}">
                <a16:creationId xmlns:a16="http://schemas.microsoft.com/office/drawing/2014/main" id="{CE11AE27-FB44-4DD8-A44E-F84830BF6BE5}"/>
              </a:ext>
            </a:extLst>
          </p:cNvPr>
          <p:cNvSpPr/>
          <p:nvPr/>
        </p:nvSpPr>
        <p:spPr>
          <a:xfrm>
            <a:off x="519335" y="962793"/>
            <a:ext cx="9302034" cy="461665"/>
          </a:xfrm>
          <a:prstGeom prst="rect">
            <a:avLst/>
          </a:prstGeom>
        </p:spPr>
        <p:txBody>
          <a:bodyPr wrap="none">
            <a:spAutoFit/>
          </a:bodyPr>
          <a:lstStyle/>
          <a:p>
            <a:r>
              <a:rPr lang="en-US" sz="2400" dirty="0">
                <a:solidFill>
                  <a:srgbClr val="023F5C"/>
                </a:solidFill>
              </a:rPr>
              <a:t>WC373 shows a county’s year to date Work First Block Grant and MOE.</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WC373 YTD</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08718" y="303551"/>
            <a:ext cx="4427038"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DHR/WCA/WCA410 WC373 YTD WF RPT</a:t>
            </a: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3817941" y="2635770"/>
            <a:ext cx="904009" cy="369332"/>
          </a:xfrm>
          <a:prstGeom prst="rect">
            <a:avLst/>
          </a:prstGeom>
          <a:noFill/>
        </p:spPr>
        <p:txBody>
          <a:bodyPr wrap="square" rtlCol="0">
            <a:spAutoFit/>
          </a:bodyPr>
          <a:lstStyle/>
          <a:p>
            <a:r>
              <a:rPr lang="en-US" b="1" dirty="0">
                <a:solidFill>
                  <a:srgbClr val="C00000"/>
                </a:solidFill>
              </a:rPr>
              <a:t>Period</a:t>
            </a:r>
          </a:p>
        </p:txBody>
      </p:sp>
      <p:sp>
        <p:nvSpPr>
          <p:cNvPr id="22" name="TextBox 21">
            <a:extLst>
              <a:ext uri="{FF2B5EF4-FFF2-40B4-BE49-F238E27FC236}">
                <a16:creationId xmlns:a16="http://schemas.microsoft.com/office/drawing/2014/main" id="{33598A9B-5DCB-4B3C-B66E-9B0736C35EC3}"/>
              </a:ext>
            </a:extLst>
          </p:cNvPr>
          <p:cNvSpPr txBox="1"/>
          <p:nvPr/>
        </p:nvSpPr>
        <p:spPr>
          <a:xfrm>
            <a:off x="5340928" y="6196320"/>
            <a:ext cx="2587280" cy="369332"/>
          </a:xfrm>
          <a:prstGeom prst="rect">
            <a:avLst/>
          </a:prstGeom>
          <a:noFill/>
        </p:spPr>
        <p:txBody>
          <a:bodyPr wrap="square" rtlCol="0">
            <a:spAutoFit/>
          </a:bodyPr>
          <a:lstStyle/>
          <a:p>
            <a:pPr algn="ctr"/>
            <a:r>
              <a:rPr lang="en-US" b="1" i="1" dirty="0">
                <a:solidFill>
                  <a:srgbClr val="C00000"/>
                </a:solidFill>
              </a:rPr>
              <a:t>Federal = Work First (R)</a:t>
            </a:r>
          </a:p>
        </p:txBody>
      </p:sp>
      <p:sp>
        <p:nvSpPr>
          <p:cNvPr id="13" name="Rectangle: Rounded Corners 12">
            <a:extLst>
              <a:ext uri="{FF2B5EF4-FFF2-40B4-BE49-F238E27FC236}">
                <a16:creationId xmlns:a16="http://schemas.microsoft.com/office/drawing/2014/main" id="{A2A89D55-1125-47A1-8712-7E9716DE171C}"/>
              </a:ext>
            </a:extLst>
          </p:cNvPr>
          <p:cNvSpPr/>
          <p:nvPr/>
        </p:nvSpPr>
        <p:spPr>
          <a:xfrm>
            <a:off x="2054007" y="1922496"/>
            <a:ext cx="1021707"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B01728D-47D3-4719-9C5C-A69DEB5C257D}"/>
              </a:ext>
            </a:extLst>
          </p:cNvPr>
          <p:cNvSpPr/>
          <p:nvPr/>
        </p:nvSpPr>
        <p:spPr>
          <a:xfrm>
            <a:off x="4721950" y="2742828"/>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54B6A40-E143-4648-9383-0ED4EBDF3A1A}"/>
              </a:ext>
            </a:extLst>
          </p:cNvPr>
          <p:cNvPicPr>
            <a:picLocks noChangeAspect="1"/>
          </p:cNvPicPr>
          <p:nvPr/>
        </p:nvPicPr>
        <p:blipFill>
          <a:blip r:embed="rId4"/>
          <a:stretch>
            <a:fillRect/>
          </a:stretch>
        </p:blipFill>
        <p:spPr>
          <a:xfrm>
            <a:off x="1405988" y="4353599"/>
            <a:ext cx="8583532" cy="1845252"/>
          </a:xfrm>
          <a:prstGeom prst="rect">
            <a:avLst/>
          </a:prstGeom>
          <a:ln w="34925">
            <a:solidFill>
              <a:schemeClr val="tx1"/>
            </a:solidFill>
          </a:ln>
        </p:spPr>
      </p:pic>
      <p:sp>
        <p:nvSpPr>
          <p:cNvPr id="21" name="Arrow: Right 20">
            <a:extLst>
              <a:ext uri="{FF2B5EF4-FFF2-40B4-BE49-F238E27FC236}">
                <a16:creationId xmlns:a16="http://schemas.microsoft.com/office/drawing/2014/main" id="{A5B98551-2089-4616-9114-E757B3D3BFEA}"/>
              </a:ext>
            </a:extLst>
          </p:cNvPr>
          <p:cNvSpPr/>
          <p:nvPr/>
        </p:nvSpPr>
        <p:spPr>
          <a:xfrm rot="16200000">
            <a:off x="6390983" y="5996563"/>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0DC34670-DD65-4A18-A76D-F3FD93EB405D}"/>
              </a:ext>
            </a:extLst>
          </p:cNvPr>
          <p:cNvSpPr/>
          <p:nvPr/>
        </p:nvSpPr>
        <p:spPr>
          <a:xfrm rot="16200000">
            <a:off x="8851696" y="5996561"/>
            <a:ext cx="303358" cy="165553"/>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AECE108B-B93B-4228-B8D7-60A2FD100EC9}"/>
              </a:ext>
            </a:extLst>
          </p:cNvPr>
          <p:cNvSpPr/>
          <p:nvPr/>
        </p:nvSpPr>
        <p:spPr>
          <a:xfrm>
            <a:off x="6199910" y="2080239"/>
            <a:ext cx="1094509"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5172C38-7E02-4DD1-845D-A02F7206338E}"/>
              </a:ext>
            </a:extLst>
          </p:cNvPr>
          <p:cNvSpPr txBox="1"/>
          <p:nvPr/>
        </p:nvSpPr>
        <p:spPr>
          <a:xfrm>
            <a:off x="412956" y="5272209"/>
            <a:ext cx="1597500" cy="1200329"/>
          </a:xfrm>
          <a:prstGeom prst="rect">
            <a:avLst/>
          </a:prstGeom>
          <a:solidFill>
            <a:schemeClr val="bg1"/>
          </a:solidFill>
        </p:spPr>
        <p:txBody>
          <a:bodyPr wrap="square" rtlCol="0">
            <a:spAutoFit/>
          </a:bodyPr>
          <a:lstStyle/>
          <a:p>
            <a:pPr algn="ctr"/>
            <a:r>
              <a:rPr lang="en-US" b="1" i="1" dirty="0">
                <a:solidFill>
                  <a:srgbClr val="C00000"/>
                </a:solidFill>
              </a:rPr>
              <a:t>Use this row – can also track YTD on NC- CoReLS 411</a:t>
            </a:r>
          </a:p>
        </p:txBody>
      </p:sp>
      <p:sp>
        <p:nvSpPr>
          <p:cNvPr id="25" name="Arrow: Right 24">
            <a:extLst>
              <a:ext uri="{FF2B5EF4-FFF2-40B4-BE49-F238E27FC236}">
                <a16:creationId xmlns:a16="http://schemas.microsoft.com/office/drawing/2014/main" id="{6B87ED4D-5364-4FAE-A7D6-B29CE07C435D}"/>
              </a:ext>
            </a:extLst>
          </p:cNvPr>
          <p:cNvSpPr/>
          <p:nvPr/>
        </p:nvSpPr>
        <p:spPr>
          <a:xfrm>
            <a:off x="1953490" y="5730232"/>
            <a:ext cx="587313" cy="197427"/>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6812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6465D5C-D272-413F-86D8-E8B0B31968BE}"/>
              </a:ext>
            </a:extLst>
          </p:cNvPr>
          <p:cNvPicPr>
            <a:picLocks noChangeAspect="1"/>
          </p:cNvPicPr>
          <p:nvPr/>
        </p:nvPicPr>
        <p:blipFill>
          <a:blip r:embed="rId3"/>
          <a:stretch>
            <a:fillRect/>
          </a:stretch>
        </p:blipFill>
        <p:spPr>
          <a:xfrm>
            <a:off x="829729" y="345209"/>
            <a:ext cx="9022706" cy="1952919"/>
          </a:xfrm>
          <a:prstGeom prst="rect">
            <a:avLst/>
          </a:prstGeom>
          <a:ln w="34925">
            <a:solidFill>
              <a:schemeClr val="tx1"/>
            </a:solidFill>
          </a:ln>
        </p:spPr>
      </p:pic>
      <p:pic>
        <p:nvPicPr>
          <p:cNvPr id="19" name="Picture 18">
            <a:extLst>
              <a:ext uri="{FF2B5EF4-FFF2-40B4-BE49-F238E27FC236}">
                <a16:creationId xmlns:a16="http://schemas.microsoft.com/office/drawing/2014/main" id="{AFEAAD35-572A-4896-8255-184BAE17DCC0}"/>
              </a:ext>
            </a:extLst>
          </p:cNvPr>
          <p:cNvPicPr>
            <a:picLocks noChangeAspect="1"/>
          </p:cNvPicPr>
          <p:nvPr/>
        </p:nvPicPr>
        <p:blipFill>
          <a:blip r:embed="rId4"/>
          <a:stretch>
            <a:fillRect/>
          </a:stretch>
        </p:blipFill>
        <p:spPr>
          <a:xfrm>
            <a:off x="1162240" y="2166888"/>
            <a:ext cx="9084365" cy="1952919"/>
          </a:xfrm>
          <a:prstGeom prst="rect">
            <a:avLst/>
          </a:prstGeom>
          <a:ln w="34925">
            <a:solidFill>
              <a:schemeClr val="tx1"/>
            </a:solidFill>
          </a:ln>
        </p:spPr>
      </p:pic>
      <p:pic>
        <p:nvPicPr>
          <p:cNvPr id="17" name="Picture 16">
            <a:extLst>
              <a:ext uri="{FF2B5EF4-FFF2-40B4-BE49-F238E27FC236}">
                <a16:creationId xmlns:a16="http://schemas.microsoft.com/office/drawing/2014/main" id="{F7BF8638-EBFB-40B4-A2D2-8071FC5E6A01}"/>
              </a:ext>
            </a:extLst>
          </p:cNvPr>
          <p:cNvPicPr>
            <a:picLocks noChangeAspect="1"/>
          </p:cNvPicPr>
          <p:nvPr/>
        </p:nvPicPr>
        <p:blipFill>
          <a:blip r:embed="rId5"/>
          <a:stretch>
            <a:fillRect/>
          </a:stretch>
        </p:blipFill>
        <p:spPr>
          <a:xfrm>
            <a:off x="5395480" y="4023453"/>
            <a:ext cx="6076950" cy="2390775"/>
          </a:xfrm>
          <a:prstGeom prst="rect">
            <a:avLst/>
          </a:prstGeom>
          <a:ln w="69850">
            <a:solidFill>
              <a:srgbClr val="FCAF2D"/>
            </a:solidFill>
          </a:ln>
        </p:spPr>
      </p:pic>
      <p:sp>
        <p:nvSpPr>
          <p:cNvPr id="6" name="Rectangle 5">
            <a:extLst>
              <a:ext uri="{FF2B5EF4-FFF2-40B4-BE49-F238E27FC236}">
                <a16:creationId xmlns:a16="http://schemas.microsoft.com/office/drawing/2014/main" id="{735DFA4D-BF67-44E5-9ECC-56C99DEB32FF}"/>
              </a:ext>
            </a:extLst>
          </p:cNvPr>
          <p:cNvSpPr/>
          <p:nvPr/>
        </p:nvSpPr>
        <p:spPr>
          <a:xfrm>
            <a:off x="909312" y="1417958"/>
            <a:ext cx="1486304" cy="369332"/>
          </a:xfrm>
          <a:prstGeom prst="rect">
            <a:avLst/>
          </a:prstGeom>
        </p:spPr>
        <p:txBody>
          <a:bodyPr wrap="none">
            <a:spAutoFit/>
          </a:bodyPr>
          <a:lstStyle/>
          <a:p>
            <a:r>
              <a:rPr lang="en-US" dirty="0">
                <a:solidFill>
                  <a:srgbClr val="01AFCD"/>
                </a:solidFill>
              </a:rPr>
              <a:t>WC373 MTH</a:t>
            </a:r>
            <a:endParaRPr lang="en-US" dirty="0"/>
          </a:p>
        </p:txBody>
      </p:sp>
      <p:sp>
        <p:nvSpPr>
          <p:cNvPr id="7" name="Rectangle 6">
            <a:extLst>
              <a:ext uri="{FF2B5EF4-FFF2-40B4-BE49-F238E27FC236}">
                <a16:creationId xmlns:a16="http://schemas.microsoft.com/office/drawing/2014/main" id="{C0259F8E-E709-4FE7-A6CE-EFCB958AA9AC}"/>
              </a:ext>
            </a:extLst>
          </p:cNvPr>
          <p:cNvSpPr/>
          <p:nvPr/>
        </p:nvSpPr>
        <p:spPr>
          <a:xfrm>
            <a:off x="1293779" y="3244725"/>
            <a:ext cx="1416413" cy="369332"/>
          </a:xfrm>
          <a:prstGeom prst="rect">
            <a:avLst/>
          </a:prstGeom>
        </p:spPr>
        <p:txBody>
          <a:bodyPr wrap="none">
            <a:spAutoFit/>
          </a:bodyPr>
          <a:lstStyle/>
          <a:p>
            <a:r>
              <a:rPr lang="en-US" dirty="0">
                <a:solidFill>
                  <a:srgbClr val="FF0000"/>
                </a:solidFill>
              </a:rPr>
              <a:t>WC373 YTD</a:t>
            </a:r>
          </a:p>
        </p:txBody>
      </p:sp>
      <p:pic>
        <p:nvPicPr>
          <p:cNvPr id="8" name="Picture 7">
            <a:extLst>
              <a:ext uri="{FF2B5EF4-FFF2-40B4-BE49-F238E27FC236}">
                <a16:creationId xmlns:a16="http://schemas.microsoft.com/office/drawing/2014/main" id="{116F29BD-F43A-451E-8281-8BF96AC55F89}"/>
              </a:ext>
            </a:extLst>
          </p:cNvPr>
          <p:cNvPicPr>
            <a:picLocks noChangeAspect="1"/>
          </p:cNvPicPr>
          <p:nvPr/>
        </p:nvPicPr>
        <p:blipFill>
          <a:blip r:embed="rId6"/>
          <a:stretch>
            <a:fillRect/>
          </a:stretch>
        </p:blipFill>
        <p:spPr>
          <a:xfrm>
            <a:off x="1998518" y="4260647"/>
            <a:ext cx="3324225" cy="1028700"/>
          </a:xfrm>
          <a:prstGeom prst="rect">
            <a:avLst/>
          </a:prstGeom>
        </p:spPr>
      </p:pic>
      <p:sp>
        <p:nvSpPr>
          <p:cNvPr id="2" name="Oval 1">
            <a:extLst>
              <a:ext uri="{FF2B5EF4-FFF2-40B4-BE49-F238E27FC236}">
                <a16:creationId xmlns:a16="http://schemas.microsoft.com/office/drawing/2014/main" id="{9640C92B-818D-401D-BF5A-2AF08CBCFBFA}"/>
              </a:ext>
            </a:extLst>
          </p:cNvPr>
          <p:cNvSpPr/>
          <p:nvPr/>
        </p:nvSpPr>
        <p:spPr>
          <a:xfrm>
            <a:off x="8511671" y="1768925"/>
            <a:ext cx="1039091" cy="302220"/>
          </a:xfrm>
          <a:prstGeom prst="ellipse">
            <a:avLst/>
          </a:prstGeom>
          <a:noFill/>
          <a:ln w="3175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1BEDE78-7509-414B-BA06-31B4030A3CCC}"/>
              </a:ext>
            </a:extLst>
          </p:cNvPr>
          <p:cNvSpPr/>
          <p:nvPr/>
        </p:nvSpPr>
        <p:spPr>
          <a:xfrm>
            <a:off x="8998532" y="3557959"/>
            <a:ext cx="1039091" cy="3022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B03D930-BCD4-451E-8DE0-0735F4D6E1AF}"/>
              </a:ext>
            </a:extLst>
          </p:cNvPr>
          <p:cNvSpPr/>
          <p:nvPr/>
        </p:nvSpPr>
        <p:spPr>
          <a:xfrm>
            <a:off x="6392888" y="3557959"/>
            <a:ext cx="1039091" cy="30222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7043373-10A4-4D1C-838B-8969E0613DD1}"/>
              </a:ext>
            </a:extLst>
          </p:cNvPr>
          <p:cNvSpPr/>
          <p:nvPr/>
        </p:nvSpPr>
        <p:spPr>
          <a:xfrm>
            <a:off x="5966180" y="1740326"/>
            <a:ext cx="1039091" cy="302220"/>
          </a:xfrm>
          <a:prstGeom prst="ellipse">
            <a:avLst/>
          </a:prstGeom>
          <a:noFill/>
          <a:ln w="31750">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978BA0E9-F220-4097-B04F-A8B771AB273C}"/>
              </a:ext>
            </a:extLst>
          </p:cNvPr>
          <p:cNvSpPr/>
          <p:nvPr/>
        </p:nvSpPr>
        <p:spPr>
          <a:xfrm>
            <a:off x="5530437" y="5653707"/>
            <a:ext cx="675013" cy="188135"/>
          </a:xfrm>
          <a:prstGeom prst="rightArrow">
            <a:avLst/>
          </a:prstGeom>
          <a:solidFill>
            <a:srgbClr val="01AFCD"/>
          </a:solidFill>
          <a:l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231BE133-938B-4D56-960A-C3225802FB98}"/>
              </a:ext>
            </a:extLst>
          </p:cNvPr>
          <p:cNvSpPr/>
          <p:nvPr/>
        </p:nvSpPr>
        <p:spPr>
          <a:xfrm>
            <a:off x="7026728" y="5900308"/>
            <a:ext cx="675013" cy="1881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98BCFA0-2E40-40E9-87B9-557DF5D7C4C4}"/>
              </a:ext>
            </a:extLst>
          </p:cNvPr>
          <p:cNvSpPr txBox="1"/>
          <p:nvPr/>
        </p:nvSpPr>
        <p:spPr>
          <a:xfrm>
            <a:off x="640080" y="5396838"/>
            <a:ext cx="4709672" cy="1200329"/>
          </a:xfrm>
          <a:prstGeom prst="rect">
            <a:avLst/>
          </a:prstGeom>
          <a:noFill/>
        </p:spPr>
        <p:txBody>
          <a:bodyPr wrap="square" rtlCol="0">
            <a:spAutoFit/>
          </a:bodyPr>
          <a:lstStyle/>
          <a:p>
            <a:r>
              <a:rPr lang="en-US" b="1" i="1" dirty="0">
                <a:solidFill>
                  <a:srgbClr val="FF0000"/>
                </a:solidFill>
                <a:latin typeface="Segoe Print" panose="02000600000000000000" pitchFamily="2" charset="0"/>
              </a:rPr>
              <a:t>* Keep in mind there are rounding differences between the State and NC-CoReLS reports.  Rely on the State WC373 numbers.</a:t>
            </a:r>
          </a:p>
        </p:txBody>
      </p:sp>
    </p:spTree>
    <p:extLst>
      <p:ext uri="{BB962C8B-B14F-4D97-AF65-F5344CB8AC3E}">
        <p14:creationId xmlns:p14="http://schemas.microsoft.com/office/powerpoint/2010/main" val="1510708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8A1AEF-89CD-471C-965D-7C251E46BD80}"/>
              </a:ext>
            </a:extLst>
          </p:cNvPr>
          <p:cNvPicPr>
            <a:picLocks noChangeAspect="1"/>
          </p:cNvPicPr>
          <p:nvPr/>
        </p:nvPicPr>
        <p:blipFill>
          <a:blip r:embed="rId3"/>
          <a:stretch>
            <a:fillRect/>
          </a:stretch>
        </p:blipFill>
        <p:spPr>
          <a:xfrm>
            <a:off x="407793" y="2242817"/>
            <a:ext cx="11204851" cy="4058790"/>
          </a:xfrm>
          <a:prstGeom prst="rect">
            <a:avLst/>
          </a:prstGeom>
        </p:spPr>
      </p:pic>
      <p:sp>
        <p:nvSpPr>
          <p:cNvPr id="17" name="Rectangle 16">
            <a:extLst>
              <a:ext uri="{FF2B5EF4-FFF2-40B4-BE49-F238E27FC236}">
                <a16:creationId xmlns:a16="http://schemas.microsoft.com/office/drawing/2014/main" id="{CE11AE27-FB44-4DD8-A44E-F84830BF6BE5}"/>
              </a:ext>
            </a:extLst>
          </p:cNvPr>
          <p:cNvSpPr/>
          <p:nvPr/>
        </p:nvSpPr>
        <p:spPr>
          <a:xfrm>
            <a:off x="519335" y="962793"/>
            <a:ext cx="11045747" cy="1200329"/>
          </a:xfrm>
          <a:prstGeom prst="rect">
            <a:avLst/>
          </a:prstGeom>
        </p:spPr>
        <p:txBody>
          <a:bodyPr wrap="square">
            <a:spAutoFit/>
          </a:bodyPr>
          <a:lstStyle/>
          <a:p>
            <a:r>
              <a:rPr lang="en-US" sz="2400" dirty="0">
                <a:solidFill>
                  <a:srgbClr val="023F5C"/>
                </a:solidFill>
              </a:rPr>
              <a:t>WC302 shows a county’s revenues from 1571 and additional sources.  </a:t>
            </a:r>
          </a:p>
          <a:p>
            <a:r>
              <a:rPr lang="en-US" sz="2400" dirty="0">
                <a:solidFill>
                  <a:srgbClr val="023F5C"/>
                </a:solidFill>
              </a:rPr>
              <a:t>Auditors will request report in order to select programs for audit and to reconcile to county ledger.</a:t>
            </a:r>
          </a:p>
        </p:txBody>
      </p:sp>
      <p:sp>
        <p:nvSpPr>
          <p:cNvPr id="19" name="Rectangle 18">
            <a:extLst>
              <a:ext uri="{FF2B5EF4-FFF2-40B4-BE49-F238E27FC236}">
                <a16:creationId xmlns:a16="http://schemas.microsoft.com/office/drawing/2014/main" id="{AA8BE916-FE05-46BE-8EAC-998668318425}"/>
              </a:ext>
            </a:extLst>
          </p:cNvPr>
          <p:cNvSpPr/>
          <p:nvPr/>
        </p:nvSpPr>
        <p:spPr>
          <a:xfrm>
            <a:off x="512109" y="335391"/>
            <a:ext cx="9678321" cy="584775"/>
          </a:xfrm>
          <a:prstGeom prst="rect">
            <a:avLst/>
          </a:prstGeom>
        </p:spPr>
        <p:txBody>
          <a:bodyPr wrap="square">
            <a:spAutoFit/>
          </a:bodyPr>
          <a:lstStyle/>
          <a:p>
            <a:pPr lvl="0"/>
            <a:r>
              <a:rPr lang="en-US" sz="3200" dirty="0">
                <a:solidFill>
                  <a:srgbClr val="023F5C"/>
                </a:solidFill>
              </a:rPr>
              <a:t>REPORTS OVERVIEW – </a:t>
            </a:r>
            <a:r>
              <a:rPr lang="en-US" sz="3200" dirty="0">
                <a:solidFill>
                  <a:srgbClr val="01AFCD"/>
                </a:solidFill>
              </a:rPr>
              <a:t>WC302</a:t>
            </a:r>
          </a:p>
        </p:txBody>
      </p:sp>
      <p:sp>
        <p:nvSpPr>
          <p:cNvPr id="20" name="TextBox 19">
            <a:extLst>
              <a:ext uri="{FF2B5EF4-FFF2-40B4-BE49-F238E27FC236}">
                <a16:creationId xmlns:a16="http://schemas.microsoft.com/office/drawing/2014/main" id="{98F06719-F2C9-439E-9E85-FDFAD82D0955}"/>
              </a:ext>
            </a:extLst>
          </p:cNvPr>
          <p:cNvSpPr txBox="1"/>
          <p:nvPr/>
        </p:nvSpPr>
        <p:spPr>
          <a:xfrm>
            <a:off x="7408718" y="303551"/>
            <a:ext cx="4427038" cy="646331"/>
          </a:xfrm>
          <a:prstGeom prst="rect">
            <a:avLst/>
          </a:prstGeom>
          <a:solidFill>
            <a:srgbClr val="FCAF2D"/>
          </a:solidFill>
        </p:spPr>
        <p:txBody>
          <a:bodyPr wrap="square" rtlCol="0">
            <a:spAutoFit/>
          </a:bodyPr>
          <a:lstStyle/>
          <a:p>
            <a:r>
              <a:rPr lang="en-US" b="1" dirty="0"/>
              <a:t>NCXCloud Name:  </a:t>
            </a:r>
          </a:p>
          <a:p>
            <a:r>
              <a:rPr lang="en-US" dirty="0">
                <a:solidFill>
                  <a:srgbClr val="023F5C"/>
                </a:solidFill>
              </a:rPr>
              <a:t>DHR/WCA 302 BUDGETED CTY EXP. RPT</a:t>
            </a:r>
            <a:endParaRPr lang="en-US" dirty="0"/>
          </a:p>
        </p:txBody>
      </p:sp>
      <p:sp>
        <p:nvSpPr>
          <p:cNvPr id="24" name="TextBox 23">
            <a:extLst>
              <a:ext uri="{FF2B5EF4-FFF2-40B4-BE49-F238E27FC236}">
                <a16:creationId xmlns:a16="http://schemas.microsoft.com/office/drawing/2014/main" id="{6D15F348-EFC1-474C-8D96-3153A61D4317}"/>
              </a:ext>
            </a:extLst>
          </p:cNvPr>
          <p:cNvSpPr txBox="1"/>
          <p:nvPr/>
        </p:nvSpPr>
        <p:spPr>
          <a:xfrm>
            <a:off x="9021590" y="2627268"/>
            <a:ext cx="2057401" cy="646331"/>
          </a:xfrm>
          <a:prstGeom prst="rect">
            <a:avLst/>
          </a:prstGeom>
          <a:noFill/>
        </p:spPr>
        <p:txBody>
          <a:bodyPr wrap="square" rtlCol="0">
            <a:spAutoFit/>
          </a:bodyPr>
          <a:lstStyle/>
          <a:p>
            <a:r>
              <a:rPr lang="en-US" b="1" dirty="0">
                <a:solidFill>
                  <a:srgbClr val="C00000"/>
                </a:solidFill>
              </a:rPr>
              <a:t>This report is for a full fiscal year</a:t>
            </a:r>
          </a:p>
        </p:txBody>
      </p:sp>
      <p:sp>
        <p:nvSpPr>
          <p:cNvPr id="16" name="Arrow: Right 15">
            <a:extLst>
              <a:ext uri="{FF2B5EF4-FFF2-40B4-BE49-F238E27FC236}">
                <a16:creationId xmlns:a16="http://schemas.microsoft.com/office/drawing/2014/main" id="{30B1E37B-2675-40B8-930E-1BF4BACC19B1}"/>
              </a:ext>
            </a:extLst>
          </p:cNvPr>
          <p:cNvSpPr/>
          <p:nvPr/>
        </p:nvSpPr>
        <p:spPr>
          <a:xfrm rot="10800000">
            <a:off x="8346707" y="2875388"/>
            <a:ext cx="706056" cy="173621"/>
          </a:xfrm>
          <a:prstGeom prst="rightArrow">
            <a:avLst/>
          </a:prstGeom>
          <a:solidFill>
            <a:srgbClr val="FCAF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FF76921-E1D9-4A74-A4CA-7B238638A055}"/>
              </a:ext>
            </a:extLst>
          </p:cNvPr>
          <p:cNvSpPr/>
          <p:nvPr/>
        </p:nvSpPr>
        <p:spPr>
          <a:xfrm>
            <a:off x="641702" y="2252145"/>
            <a:ext cx="1021707" cy="273349"/>
          </a:xfrm>
          <a:prstGeom prst="roundRect">
            <a:avLst/>
          </a:prstGeom>
          <a:noFill/>
          <a:ln w="3175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52EB0C6-FC6B-4F2B-A60C-25D0AF53158C}"/>
              </a:ext>
            </a:extLst>
          </p:cNvPr>
          <p:cNvCxnSpPr>
            <a:cxnSpLocks/>
          </p:cNvCxnSpPr>
          <p:nvPr/>
        </p:nvCxnSpPr>
        <p:spPr>
          <a:xfrm>
            <a:off x="4447309" y="3097500"/>
            <a:ext cx="38134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22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916869" y="862642"/>
            <a:ext cx="10134600" cy="5881058"/>
          </a:xfrm>
        </p:spPr>
        <p:txBody>
          <a:bodyPr>
            <a:normAutofit/>
          </a:bodyPr>
          <a:lstStyle/>
          <a:p>
            <a:pPr>
              <a:buClr>
                <a:srgbClr val="FFC000"/>
              </a:buClr>
            </a:pPr>
            <a:r>
              <a:rPr lang="en-US" sz="2400" dirty="0">
                <a:solidFill>
                  <a:srgbClr val="023F5C"/>
                </a:solidFill>
              </a:rPr>
              <a:t>Some Federal and State funds appropriated for DSS operations are capped, others are open-ended and provide Federal or State participation as long as the county provides its matching funds.</a:t>
            </a:r>
          </a:p>
          <a:p>
            <a:pPr>
              <a:buClr>
                <a:srgbClr val="FFC000"/>
              </a:buClr>
            </a:pPr>
            <a:r>
              <a:rPr lang="en-US" sz="2400" dirty="0">
                <a:solidFill>
                  <a:srgbClr val="023F5C"/>
                </a:solidFill>
              </a:rPr>
              <a:t>The DSS budget is much different and more complex than budgets for most of the other county departments. Many find the DSS budget hard to understand. </a:t>
            </a:r>
          </a:p>
          <a:p>
            <a:pPr>
              <a:buClr>
                <a:srgbClr val="FFC000"/>
              </a:buClr>
            </a:pPr>
            <a:r>
              <a:rPr lang="en-US" sz="2400" dirty="0">
                <a:solidFill>
                  <a:srgbClr val="023F5C"/>
                </a:solidFill>
              </a:rPr>
              <a:t>County finance officers and local governing bodies may occasionally be confused by which programs are funded with what funding source.</a:t>
            </a:r>
          </a:p>
          <a:p>
            <a:pPr>
              <a:buClr>
                <a:srgbClr val="FFC000"/>
              </a:buClr>
            </a:pPr>
            <a:r>
              <a:rPr lang="en-US" sz="2400" dirty="0">
                <a:solidFill>
                  <a:srgbClr val="023F5C"/>
                </a:solidFill>
              </a:rPr>
              <a:t>That makes your role very important!</a:t>
            </a:r>
          </a:p>
          <a:p>
            <a:pPr>
              <a:buClr>
                <a:srgbClr val="FFC000"/>
              </a:buClr>
            </a:pPr>
            <a:r>
              <a:rPr lang="en-US" sz="2400" dirty="0">
                <a:solidFill>
                  <a:srgbClr val="023F5C"/>
                </a:solidFill>
              </a:rPr>
              <a:t>This training is intended to be a starting point to help you prepare for your role!</a:t>
            </a:r>
          </a:p>
          <a:p>
            <a:pPr marL="0" indent="0" algn="ctr">
              <a:spcBef>
                <a:spcPts val="1800"/>
              </a:spcBef>
              <a:buClr>
                <a:srgbClr val="FFC000"/>
              </a:buClr>
              <a:buNone/>
            </a:pPr>
            <a:r>
              <a:rPr lang="en-US" sz="3200" b="1" i="1" dirty="0">
                <a:solidFill>
                  <a:srgbClr val="01AFCD"/>
                </a:solidFill>
                <a:latin typeface="Segoe Print" panose="02000600000000000000" pitchFamily="2" charset="0"/>
              </a:rPr>
              <a:t>						So, let’s get started…</a:t>
            </a:r>
          </a:p>
        </p:txBody>
      </p:sp>
    </p:spTree>
    <p:extLst>
      <p:ext uri="{BB962C8B-B14F-4D97-AF65-F5344CB8AC3E}">
        <p14:creationId xmlns:p14="http://schemas.microsoft.com/office/powerpoint/2010/main" val="1760425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EE2F5-2D1E-42E5-924E-6C67647A08A8}"/>
              </a:ext>
            </a:extLst>
          </p:cNvPr>
          <p:cNvSpPr/>
          <p:nvPr/>
        </p:nvSpPr>
        <p:spPr>
          <a:xfrm>
            <a:off x="6096000" y="0"/>
            <a:ext cx="6096000" cy="6858000"/>
          </a:xfrm>
          <a:prstGeom prst="rect">
            <a:avLst/>
          </a:prstGeom>
          <a:solidFill>
            <a:srgbClr val="C6E3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71B12D5-EDD7-42FE-AF3F-071AE1D74A1B}"/>
              </a:ext>
            </a:extLst>
          </p:cNvPr>
          <p:cNvSpPr/>
          <p:nvPr/>
        </p:nvSpPr>
        <p:spPr>
          <a:xfrm>
            <a:off x="0" y="0"/>
            <a:ext cx="6096000"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E9634B35-E244-4C1E-8AC4-DAD8AF054245}"/>
              </a:ext>
            </a:extLst>
          </p:cNvPr>
          <p:cNvSpPr/>
          <p:nvPr/>
        </p:nvSpPr>
        <p:spPr>
          <a:xfrm>
            <a:off x="3835805" y="1041991"/>
            <a:ext cx="4680873" cy="4560983"/>
          </a:xfrm>
          <a:prstGeom prst="flowChartConnector">
            <a:avLst/>
          </a:prstGeom>
          <a:solidFill>
            <a:srgbClr val="FCAF2D"/>
          </a:solidFill>
          <a:ln w="139700" cmpd="thickThi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E388E-787B-437C-AC42-FD32DA7BF870}"/>
              </a:ext>
            </a:extLst>
          </p:cNvPr>
          <p:cNvSpPr>
            <a:spLocks noGrp="1"/>
          </p:cNvSpPr>
          <p:nvPr>
            <p:ph type="title"/>
          </p:nvPr>
        </p:nvSpPr>
        <p:spPr>
          <a:xfrm>
            <a:off x="4267696" y="2121003"/>
            <a:ext cx="3817089" cy="1201479"/>
          </a:xfrm>
          <a:noFill/>
          <a:ln>
            <a:noFill/>
          </a:ln>
        </p:spPr>
        <p:txBody>
          <a:bodyPr vert="horz">
            <a:normAutofit/>
          </a:bodyPr>
          <a:lstStyle/>
          <a:p>
            <a:r>
              <a:rPr lang="en-US" sz="4000" b="1" dirty="0">
                <a:solidFill>
                  <a:srgbClr val="023F5C"/>
                </a:solidFill>
              </a:rPr>
              <a:t>Questions</a:t>
            </a:r>
          </a:p>
        </p:txBody>
      </p:sp>
      <p:sp>
        <p:nvSpPr>
          <p:cNvPr id="8" name="TextBox 7">
            <a:extLst>
              <a:ext uri="{FF2B5EF4-FFF2-40B4-BE49-F238E27FC236}">
                <a16:creationId xmlns:a16="http://schemas.microsoft.com/office/drawing/2014/main" id="{9598C696-D26C-429A-BC15-A3A163333AC9}"/>
              </a:ext>
            </a:extLst>
          </p:cNvPr>
          <p:cNvSpPr txBox="1"/>
          <p:nvPr/>
        </p:nvSpPr>
        <p:spPr>
          <a:xfrm>
            <a:off x="5714501" y="2338954"/>
            <a:ext cx="1456660" cy="3154710"/>
          </a:xfrm>
          <a:prstGeom prst="rect">
            <a:avLst/>
          </a:prstGeom>
          <a:noFill/>
        </p:spPr>
        <p:txBody>
          <a:bodyPr wrap="square" rtlCol="0">
            <a:spAutoFit/>
          </a:bodyPr>
          <a:lstStyle/>
          <a:p>
            <a:r>
              <a:rPr lang="en-US" sz="19900" b="1" dirty="0">
                <a:solidFill>
                  <a:srgbClr val="023F5C"/>
                </a:solidFill>
              </a:rPr>
              <a:t>?</a:t>
            </a:r>
            <a:endParaRPr lang="en-US" sz="3200" dirty="0"/>
          </a:p>
        </p:txBody>
      </p:sp>
      <p:pic>
        <p:nvPicPr>
          <p:cNvPr id="9" name="Picture 8">
            <a:extLst>
              <a:ext uri="{FF2B5EF4-FFF2-40B4-BE49-F238E27FC236}">
                <a16:creationId xmlns:a16="http://schemas.microsoft.com/office/drawing/2014/main" id="{C748B384-FE44-461B-A757-F32BDADD0CAC}"/>
              </a:ext>
            </a:extLst>
          </p:cNvPr>
          <p:cNvPicPr>
            <a:picLocks noChangeAspect="1"/>
          </p:cNvPicPr>
          <p:nvPr/>
        </p:nvPicPr>
        <p:blipFill>
          <a:blip r:embed="rId3"/>
          <a:stretch>
            <a:fillRect/>
          </a:stretch>
        </p:blipFill>
        <p:spPr>
          <a:xfrm>
            <a:off x="10280051" y="4784650"/>
            <a:ext cx="993643" cy="1385503"/>
          </a:xfrm>
          <a:prstGeom prst="rect">
            <a:avLst/>
          </a:prstGeom>
        </p:spPr>
      </p:pic>
    </p:spTree>
    <p:extLst>
      <p:ext uri="{BB962C8B-B14F-4D97-AF65-F5344CB8AC3E}">
        <p14:creationId xmlns:p14="http://schemas.microsoft.com/office/powerpoint/2010/main" val="1581373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5DAD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B038B-DC1D-42D7-8116-889AA3DAA253}"/>
              </a:ext>
            </a:extLst>
          </p:cNvPr>
          <p:cNvSpPr/>
          <p:nvPr/>
        </p:nvSpPr>
        <p:spPr>
          <a:xfrm rot="21070529">
            <a:off x="750517" y="962962"/>
            <a:ext cx="7618022" cy="1200329"/>
          </a:xfrm>
          <a:prstGeom prst="rect">
            <a:avLst/>
          </a:prstGeom>
        </p:spPr>
        <p:txBody>
          <a:bodyPr wrap="square">
            <a:spAutoFit/>
          </a:bodyPr>
          <a:lstStyle/>
          <a:p>
            <a:pPr lvl="0"/>
            <a:r>
              <a:rPr lang="en-US" sz="3600" dirty="0">
                <a:solidFill>
                  <a:srgbClr val="023F5C"/>
                </a:solidFill>
              </a:rPr>
              <a:t>All Those Codes, Numbers &amp; Letters…</a:t>
            </a:r>
          </a:p>
          <a:p>
            <a:pPr lvl="0"/>
            <a:r>
              <a:rPr lang="en-US" sz="3600" dirty="0">
                <a:solidFill>
                  <a:srgbClr val="023F5C"/>
                </a:solidFill>
              </a:rPr>
              <a:t>	</a:t>
            </a:r>
            <a:r>
              <a:rPr lang="en-US" sz="3600" i="1" dirty="0">
                <a:solidFill>
                  <a:srgbClr val="023F5C"/>
                </a:solidFill>
              </a:rPr>
              <a:t>What Do They Mean???</a:t>
            </a:r>
          </a:p>
        </p:txBody>
      </p:sp>
      <p:pic>
        <p:nvPicPr>
          <p:cNvPr id="11" name="Picture 10">
            <a:extLst>
              <a:ext uri="{FF2B5EF4-FFF2-40B4-BE49-F238E27FC236}">
                <a16:creationId xmlns:a16="http://schemas.microsoft.com/office/drawing/2014/main" id="{757C7E79-3EBD-457A-8687-7CB6AAC48765}"/>
              </a:ext>
            </a:extLst>
          </p:cNvPr>
          <p:cNvPicPr>
            <a:picLocks noChangeAspect="1"/>
          </p:cNvPicPr>
          <p:nvPr/>
        </p:nvPicPr>
        <p:blipFill>
          <a:blip r:embed="rId3"/>
          <a:stretch>
            <a:fillRect/>
          </a:stretch>
        </p:blipFill>
        <p:spPr>
          <a:xfrm>
            <a:off x="808089" y="2931022"/>
            <a:ext cx="6421386" cy="3527659"/>
          </a:xfrm>
          <a:prstGeom prst="rect">
            <a:avLst/>
          </a:prstGeom>
        </p:spPr>
      </p:pic>
      <p:sp>
        <p:nvSpPr>
          <p:cNvPr id="10" name="TextBox 9">
            <a:extLst>
              <a:ext uri="{FF2B5EF4-FFF2-40B4-BE49-F238E27FC236}">
                <a16:creationId xmlns:a16="http://schemas.microsoft.com/office/drawing/2014/main" id="{D26A10B8-8F37-4DBF-91F6-03EF530A5C6A}"/>
              </a:ext>
            </a:extLst>
          </p:cNvPr>
          <p:cNvSpPr txBox="1"/>
          <p:nvPr/>
        </p:nvSpPr>
        <p:spPr>
          <a:xfrm>
            <a:off x="1139966" y="3476624"/>
            <a:ext cx="2123933" cy="1077218"/>
          </a:xfrm>
          <a:prstGeom prst="rect">
            <a:avLst/>
          </a:prstGeom>
          <a:noFill/>
        </p:spPr>
        <p:txBody>
          <a:bodyPr wrap="square" rtlCol="0">
            <a:spAutoFit/>
          </a:bodyPr>
          <a:lstStyle/>
          <a:p>
            <a:r>
              <a:rPr lang="en-US" sz="1600" b="1" dirty="0">
                <a:latin typeface="Ink Free" panose="03080402000500000000" pitchFamily="66" charset="0"/>
              </a:rPr>
              <a:t>I have no idea what they’re talking about. </a:t>
            </a:r>
          </a:p>
          <a:p>
            <a:pPr marL="342900"/>
            <a:r>
              <a:rPr lang="en-US" sz="1600" b="1" dirty="0">
                <a:latin typeface="Ink Free" panose="03080402000500000000" pitchFamily="66" charset="0"/>
              </a:rPr>
              <a:t>Nod and smile, </a:t>
            </a:r>
          </a:p>
          <a:p>
            <a:pPr marL="342900"/>
            <a:r>
              <a:rPr lang="en-US" sz="1600" b="1" dirty="0">
                <a:latin typeface="Ink Free" panose="03080402000500000000" pitchFamily="66" charset="0"/>
              </a:rPr>
              <a:t>Nod and smile.</a:t>
            </a:r>
          </a:p>
        </p:txBody>
      </p:sp>
      <p:pic>
        <p:nvPicPr>
          <p:cNvPr id="13" name="Picture 12" descr="A close up of a logo&#10;&#10;Description automatically generated">
            <a:extLst>
              <a:ext uri="{FF2B5EF4-FFF2-40B4-BE49-F238E27FC236}">
                <a16:creationId xmlns:a16="http://schemas.microsoft.com/office/drawing/2014/main" id="{5B988D4A-E1AD-447B-A7F1-C343C4EB5CFD}"/>
              </a:ext>
            </a:extLst>
          </p:cNvPr>
          <p:cNvPicPr>
            <a:picLocks noChangeAspect="1"/>
          </p:cNvPicPr>
          <p:nvPr/>
        </p:nvPicPr>
        <p:blipFill>
          <a:blip r:embed="rId4"/>
          <a:stretch>
            <a:fillRect/>
          </a:stretch>
        </p:blipFill>
        <p:spPr>
          <a:xfrm>
            <a:off x="6819903" y="1226530"/>
            <a:ext cx="4387563" cy="440494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8743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AB47EF-9548-42E8-8F6F-41F1628757E3}"/>
              </a:ext>
            </a:extLst>
          </p:cNvPr>
          <p:cNvSpPr/>
          <p:nvPr/>
        </p:nvSpPr>
        <p:spPr>
          <a:xfrm>
            <a:off x="7823199" y="0"/>
            <a:ext cx="4368801"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F65772-6A4C-4DF7-B2CC-C58F365F2778}"/>
              </a:ext>
            </a:extLst>
          </p:cNvPr>
          <p:cNvSpPr>
            <a:spLocks noGrp="1"/>
          </p:cNvSpPr>
          <p:nvPr>
            <p:ph idx="1"/>
          </p:nvPr>
        </p:nvSpPr>
        <p:spPr>
          <a:xfrm>
            <a:off x="445385" y="395111"/>
            <a:ext cx="7377814" cy="6175022"/>
          </a:xfrm>
        </p:spPr>
        <p:txBody>
          <a:bodyPr>
            <a:normAutofit lnSpcReduction="10000"/>
          </a:bodyPr>
          <a:lstStyle/>
          <a:p>
            <a:pPr>
              <a:buClr>
                <a:srgbClr val="FCAF2D"/>
              </a:buClr>
            </a:pPr>
            <a:r>
              <a:rPr lang="en-US" sz="2400" b="1" dirty="0">
                <a:solidFill>
                  <a:srgbClr val="01AFCD"/>
                </a:solidFill>
              </a:rPr>
              <a:t>Program Codes – </a:t>
            </a:r>
            <a:r>
              <a:rPr lang="en-US" sz="2400" dirty="0">
                <a:solidFill>
                  <a:srgbClr val="023F5C"/>
                </a:solidFill>
              </a:rPr>
              <a:t>Assigns funding allocation</a:t>
            </a:r>
          </a:p>
          <a:p>
            <a:pPr lvl="1">
              <a:spcBef>
                <a:spcPts val="600"/>
              </a:spcBef>
              <a:buClr>
                <a:srgbClr val="FCAF2D"/>
              </a:buClr>
              <a:buFont typeface="Courier New" panose="02070309020205020404" pitchFamily="49" charset="0"/>
              <a:buChar char="o"/>
            </a:pPr>
            <a:r>
              <a:rPr lang="en-US" sz="2200" dirty="0">
                <a:solidFill>
                  <a:srgbClr val="023F5C"/>
                </a:solidFill>
              </a:rPr>
              <a:t>Reference SIS Manual Appendix B</a:t>
            </a:r>
          </a:p>
          <a:p>
            <a:pPr>
              <a:spcBef>
                <a:spcPts val="1800"/>
              </a:spcBef>
              <a:buClr>
                <a:srgbClr val="FCAF2D"/>
              </a:buClr>
            </a:pPr>
            <a:r>
              <a:rPr lang="en-US" sz="2400" b="1" dirty="0">
                <a:solidFill>
                  <a:srgbClr val="01AFCD"/>
                </a:solidFill>
              </a:rPr>
              <a:t>App Codes – </a:t>
            </a:r>
            <a:r>
              <a:rPr lang="en-US" sz="2400" dirty="0">
                <a:solidFill>
                  <a:srgbClr val="023F5C"/>
                </a:solidFill>
              </a:rPr>
              <a:t>Abbreviation for Application Code</a:t>
            </a:r>
          </a:p>
          <a:p>
            <a:pPr lvl="1">
              <a:spcBef>
                <a:spcPts val="600"/>
              </a:spcBef>
              <a:buClr>
                <a:srgbClr val="FCAF2D"/>
              </a:buClr>
              <a:buFont typeface="Courier New" panose="02070309020205020404" pitchFamily="49" charset="0"/>
              <a:buChar char="o"/>
            </a:pPr>
            <a:r>
              <a:rPr lang="en-US" sz="2200" dirty="0">
                <a:solidFill>
                  <a:srgbClr val="023F5C"/>
                </a:solidFill>
              </a:rPr>
              <a:t>Code is used on XS325, 335, and 337 reports</a:t>
            </a:r>
          </a:p>
          <a:p>
            <a:pPr lvl="1">
              <a:spcBef>
                <a:spcPts val="600"/>
              </a:spcBef>
              <a:buClr>
                <a:srgbClr val="FCAF2D"/>
              </a:buClr>
              <a:buFont typeface="Courier New" panose="02070309020205020404" pitchFamily="49" charset="0"/>
              <a:buChar char="o"/>
            </a:pPr>
            <a:r>
              <a:rPr lang="en-US" sz="2200" dirty="0">
                <a:solidFill>
                  <a:srgbClr val="023F5C"/>
                </a:solidFill>
              </a:rPr>
              <a:t>Note that Part II code and application code are not always the same</a:t>
            </a:r>
          </a:p>
          <a:p>
            <a:pPr lvl="1">
              <a:spcBef>
                <a:spcPts val="600"/>
              </a:spcBef>
              <a:buClr>
                <a:srgbClr val="FCAF2D"/>
              </a:buClr>
              <a:buFont typeface="Courier New" panose="02070309020205020404" pitchFamily="49" charset="0"/>
              <a:buChar char="o"/>
            </a:pPr>
            <a:r>
              <a:rPr lang="en-US" sz="2200" dirty="0">
                <a:solidFill>
                  <a:srgbClr val="023F5C"/>
                </a:solidFill>
              </a:rPr>
              <a:t>Reference Fiscal Manual Section III B</a:t>
            </a:r>
          </a:p>
          <a:p>
            <a:pPr>
              <a:spcBef>
                <a:spcPts val="1800"/>
              </a:spcBef>
              <a:buClr>
                <a:srgbClr val="FCAF2D"/>
              </a:buClr>
            </a:pPr>
            <a:r>
              <a:rPr lang="en-US" sz="2400" b="1" dirty="0">
                <a:solidFill>
                  <a:srgbClr val="01AFCD"/>
                </a:solidFill>
              </a:rPr>
              <a:t>SIS Codes – </a:t>
            </a:r>
            <a:r>
              <a:rPr lang="en-US" sz="2400" dirty="0">
                <a:solidFill>
                  <a:srgbClr val="023F5C"/>
                </a:solidFill>
              </a:rPr>
              <a:t>Abbreviation for Services Information System</a:t>
            </a:r>
          </a:p>
          <a:p>
            <a:pPr lvl="1">
              <a:spcBef>
                <a:spcPts val="600"/>
              </a:spcBef>
              <a:buClr>
                <a:srgbClr val="FCAF2D"/>
              </a:buClr>
              <a:buFont typeface="Courier New" panose="02070309020205020404" pitchFamily="49" charset="0"/>
              <a:buChar char="o"/>
            </a:pPr>
            <a:r>
              <a:rPr lang="en-US" sz="2200" dirty="0">
                <a:solidFill>
                  <a:srgbClr val="023F5C"/>
                </a:solidFill>
              </a:rPr>
              <a:t>Code that workers use on daysheet</a:t>
            </a:r>
          </a:p>
          <a:p>
            <a:pPr lvl="1">
              <a:spcBef>
                <a:spcPts val="600"/>
              </a:spcBef>
              <a:buClr>
                <a:srgbClr val="FCAF2D"/>
              </a:buClr>
              <a:buFont typeface="Courier New" panose="02070309020205020404" pitchFamily="49" charset="0"/>
              <a:buChar char="o"/>
            </a:pPr>
            <a:r>
              <a:rPr lang="en-US" sz="2200" dirty="0">
                <a:solidFill>
                  <a:srgbClr val="023F5C"/>
                </a:solidFill>
              </a:rPr>
              <a:t>Reference SIS Manual Appendix B</a:t>
            </a:r>
          </a:p>
          <a:p>
            <a:pPr>
              <a:spcBef>
                <a:spcPts val="1800"/>
              </a:spcBef>
              <a:buClr>
                <a:srgbClr val="FCAF2D"/>
              </a:buClr>
            </a:pPr>
            <a:r>
              <a:rPr lang="en-US" sz="2400" b="1" dirty="0">
                <a:solidFill>
                  <a:srgbClr val="01AFCD"/>
                </a:solidFill>
              </a:rPr>
              <a:t>Client ID – SIS Number / 200# / CNDS</a:t>
            </a:r>
          </a:p>
          <a:p>
            <a:pPr lvl="1">
              <a:spcBef>
                <a:spcPts val="600"/>
              </a:spcBef>
              <a:buClr>
                <a:srgbClr val="FCAF2D"/>
              </a:buClr>
              <a:buFont typeface="Courier New" panose="02070309020205020404" pitchFamily="49" charset="0"/>
              <a:buChar char="o"/>
            </a:pPr>
            <a:r>
              <a:rPr lang="en-US" sz="2200" dirty="0">
                <a:solidFill>
                  <a:srgbClr val="023F5C"/>
                </a:solidFill>
              </a:rPr>
              <a:t>11-digit identification number assigned to clients</a:t>
            </a:r>
          </a:p>
          <a:p>
            <a:pPr lvl="1">
              <a:spcBef>
                <a:spcPts val="600"/>
              </a:spcBef>
              <a:buClr>
                <a:srgbClr val="FCAF2D"/>
              </a:buClr>
              <a:buFont typeface="Courier New" panose="02070309020205020404" pitchFamily="49" charset="0"/>
              <a:buChar char="o"/>
            </a:pPr>
            <a:r>
              <a:rPr lang="en-US" sz="2200" dirty="0">
                <a:solidFill>
                  <a:srgbClr val="023F5C"/>
                </a:solidFill>
              </a:rPr>
              <a:t>CNDS number used by NC Fast P4 counties (…and a P4 county is one that uses NC Fast for child welfare)</a:t>
            </a:r>
          </a:p>
          <a:p>
            <a:endParaRPr lang="en-US" dirty="0"/>
          </a:p>
        </p:txBody>
      </p:sp>
      <p:sp>
        <p:nvSpPr>
          <p:cNvPr id="2" name="TextBox 1">
            <a:extLst>
              <a:ext uri="{FF2B5EF4-FFF2-40B4-BE49-F238E27FC236}">
                <a16:creationId xmlns:a16="http://schemas.microsoft.com/office/drawing/2014/main" id="{CBFB0969-14CF-4C6D-A207-FF3C478F9408}"/>
              </a:ext>
            </a:extLst>
          </p:cNvPr>
          <p:cNvSpPr txBox="1"/>
          <p:nvPr/>
        </p:nvSpPr>
        <p:spPr>
          <a:xfrm>
            <a:off x="7958668" y="1998390"/>
            <a:ext cx="4097868" cy="4832092"/>
          </a:xfrm>
          <a:prstGeom prst="rect">
            <a:avLst/>
          </a:prstGeom>
          <a:noFill/>
        </p:spPr>
        <p:txBody>
          <a:bodyPr wrap="square" rtlCol="0">
            <a:spAutoFit/>
          </a:bodyPr>
          <a:lstStyle/>
          <a:p>
            <a:r>
              <a:rPr lang="en-US" sz="1900" dirty="0">
                <a:solidFill>
                  <a:srgbClr val="FCAF2D"/>
                </a:solidFill>
              </a:rPr>
              <a:t>Keep in mind that some 3-digit app codes, SIS codes and Part II codes may be the same number but have different meanings!  Pay attention to how the number is used…</a:t>
            </a:r>
          </a:p>
          <a:p>
            <a:endParaRPr lang="en-US" sz="1900" dirty="0">
              <a:solidFill>
                <a:srgbClr val="FCAF2D"/>
              </a:solidFill>
            </a:endParaRPr>
          </a:p>
          <a:p>
            <a:r>
              <a:rPr lang="en-US" sz="1900" dirty="0">
                <a:solidFill>
                  <a:srgbClr val="FCAF2D"/>
                </a:solidFill>
              </a:rPr>
              <a:t>For example:</a:t>
            </a:r>
          </a:p>
          <a:p>
            <a:r>
              <a:rPr lang="en-US" sz="1900" b="1" u="sng" dirty="0">
                <a:solidFill>
                  <a:srgbClr val="FCAF2D"/>
                </a:solidFill>
              </a:rPr>
              <a:t>211</a:t>
            </a:r>
          </a:p>
          <a:p>
            <a:pPr marL="285750" indent="-285750">
              <a:buFont typeface="Arial" panose="020B0604020202020204" pitchFamily="34" charset="0"/>
              <a:buChar char="•"/>
            </a:pPr>
            <a:r>
              <a:rPr lang="en-US" sz="1900" dirty="0">
                <a:solidFill>
                  <a:srgbClr val="FCAF2D"/>
                </a:solidFill>
              </a:rPr>
              <a:t>SIS code 211 CPS Intake</a:t>
            </a:r>
          </a:p>
          <a:p>
            <a:pPr marL="285750" indent="-285750">
              <a:buFont typeface="Arial" panose="020B0604020202020204" pitchFamily="34" charset="0"/>
              <a:buChar char="•"/>
            </a:pPr>
            <a:r>
              <a:rPr lang="en-US" sz="1900" dirty="0">
                <a:solidFill>
                  <a:srgbClr val="FCAF2D"/>
                </a:solidFill>
              </a:rPr>
              <a:t>App code 211 Adult Care Home Transition (396 SIS)</a:t>
            </a:r>
          </a:p>
          <a:p>
            <a:pPr>
              <a:spcBef>
                <a:spcPts val="600"/>
              </a:spcBef>
            </a:pPr>
            <a:r>
              <a:rPr lang="en-US" sz="1900" b="1" u="sng" dirty="0">
                <a:solidFill>
                  <a:srgbClr val="FCAF2D"/>
                </a:solidFill>
              </a:rPr>
              <a:t>109</a:t>
            </a:r>
          </a:p>
          <a:p>
            <a:pPr marL="285750" indent="-285750">
              <a:buFont typeface="Arial" panose="020B0604020202020204" pitchFamily="34" charset="0"/>
              <a:buChar char="•"/>
            </a:pPr>
            <a:r>
              <a:rPr lang="en-US" sz="1900" dirty="0">
                <a:solidFill>
                  <a:srgbClr val="FCAF2D"/>
                </a:solidFill>
              </a:rPr>
              <a:t>SIS code 109 FC Case Mgmt</a:t>
            </a:r>
          </a:p>
          <a:p>
            <a:pPr marL="285750" indent="-285750">
              <a:buFont typeface="Arial" panose="020B0604020202020204" pitchFamily="34" charset="0"/>
              <a:buChar char="•"/>
            </a:pPr>
            <a:r>
              <a:rPr lang="en-US" sz="1900" dirty="0">
                <a:solidFill>
                  <a:srgbClr val="FCAF2D"/>
                </a:solidFill>
              </a:rPr>
              <a:t>App code 109 FC Case Worker Visit overspending code</a:t>
            </a:r>
          </a:p>
          <a:p>
            <a:pPr marL="285750" indent="-285750">
              <a:buFont typeface="Arial" panose="020B0604020202020204" pitchFamily="34" charset="0"/>
              <a:buChar char="•"/>
            </a:pPr>
            <a:endParaRPr lang="en-US" b="1" dirty="0">
              <a:solidFill>
                <a:srgbClr val="023F5C"/>
              </a:solidFill>
            </a:endParaRPr>
          </a:p>
        </p:txBody>
      </p:sp>
      <p:pic>
        <p:nvPicPr>
          <p:cNvPr id="6" name="Picture 5">
            <a:extLst>
              <a:ext uri="{FF2B5EF4-FFF2-40B4-BE49-F238E27FC236}">
                <a16:creationId xmlns:a16="http://schemas.microsoft.com/office/drawing/2014/main" id="{7B63EF0A-FC24-4914-9E60-520DB48E12A0}"/>
              </a:ext>
            </a:extLst>
          </p:cNvPr>
          <p:cNvPicPr>
            <a:picLocks noChangeAspect="1"/>
          </p:cNvPicPr>
          <p:nvPr/>
        </p:nvPicPr>
        <p:blipFill>
          <a:blip r:embed="rId3"/>
          <a:stretch>
            <a:fillRect/>
          </a:stretch>
        </p:blipFill>
        <p:spPr>
          <a:xfrm>
            <a:off x="9228668" y="354167"/>
            <a:ext cx="1559844" cy="1559844"/>
          </a:xfrm>
          <a:prstGeom prst="rect">
            <a:avLst/>
          </a:prstGeom>
        </p:spPr>
      </p:pic>
    </p:spTree>
    <p:extLst>
      <p:ext uri="{BB962C8B-B14F-4D97-AF65-F5344CB8AC3E}">
        <p14:creationId xmlns:p14="http://schemas.microsoft.com/office/powerpoint/2010/main" val="3842314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C007B-5242-4B71-AB5F-29C1520846CE}"/>
              </a:ext>
            </a:extLst>
          </p:cNvPr>
          <p:cNvSpPr>
            <a:spLocks noGrp="1"/>
          </p:cNvSpPr>
          <p:nvPr>
            <p:ph idx="1"/>
          </p:nvPr>
        </p:nvSpPr>
        <p:spPr>
          <a:xfrm>
            <a:off x="499731" y="623153"/>
            <a:ext cx="10919636" cy="6131350"/>
          </a:xfrm>
        </p:spPr>
        <p:txBody>
          <a:bodyPr>
            <a:normAutofit/>
          </a:bodyPr>
          <a:lstStyle/>
          <a:p>
            <a:pPr>
              <a:buClr>
                <a:srgbClr val="FCAF2D"/>
              </a:buClr>
            </a:pPr>
            <a:r>
              <a:rPr lang="en-US" sz="2400" b="1" dirty="0">
                <a:solidFill>
                  <a:srgbClr val="01AFCD"/>
                </a:solidFill>
              </a:rPr>
              <a:t>Function/Column/Part – </a:t>
            </a:r>
            <a:r>
              <a:rPr lang="en-US" sz="2400" dirty="0">
                <a:solidFill>
                  <a:srgbClr val="023F5C"/>
                </a:solidFill>
              </a:rPr>
              <a:t>Codes apply to Part I of the 1571</a:t>
            </a:r>
          </a:p>
          <a:p>
            <a:pPr marL="574675" lvl="1" indent="-346075">
              <a:spcBef>
                <a:spcPts val="600"/>
              </a:spcBef>
              <a:buClr>
                <a:srgbClr val="FCAF2D"/>
              </a:buClr>
              <a:buFont typeface="Courier New" panose="02070309020205020404" pitchFamily="49" charset="0"/>
              <a:buChar char="o"/>
            </a:pPr>
            <a:r>
              <a:rPr lang="en-US" sz="2200" dirty="0">
                <a:solidFill>
                  <a:srgbClr val="023F5C"/>
                </a:solidFill>
              </a:rPr>
              <a:t>Function – Program function codes are used to classify the part that each worker plays in the determination of client eligibility or in the provision of social services to the client.   Workers are classified with respect to their program assignment and contact with clients.</a:t>
            </a:r>
          </a:p>
          <a:p>
            <a:pPr marL="574675" lvl="1" indent="-346075">
              <a:spcBef>
                <a:spcPts val="1200"/>
              </a:spcBef>
              <a:buClr>
                <a:srgbClr val="FCAF2D"/>
              </a:buClr>
              <a:buFont typeface="Courier New" panose="02070309020205020404" pitchFamily="49" charset="0"/>
              <a:buChar char="o"/>
            </a:pPr>
            <a:r>
              <a:rPr lang="en-US" sz="2200" dirty="0">
                <a:solidFill>
                  <a:srgbClr val="023F5C"/>
                </a:solidFill>
              </a:rPr>
              <a:t>Reference Fiscal Manual Section III A </a:t>
            </a:r>
          </a:p>
          <a:p>
            <a:pPr marL="574675" lvl="1" indent="-346075">
              <a:spcBef>
                <a:spcPts val="1200"/>
              </a:spcBef>
              <a:buClr>
                <a:srgbClr val="FCAF2D"/>
              </a:buClr>
              <a:buFont typeface="Courier New" panose="02070309020205020404" pitchFamily="49" charset="0"/>
              <a:buChar char="o"/>
            </a:pPr>
            <a:r>
              <a:rPr lang="en-US" sz="2200" dirty="0">
                <a:solidFill>
                  <a:srgbClr val="023F5C"/>
                </a:solidFill>
              </a:rPr>
              <a:t>2 digit number ranging from 01-99</a:t>
            </a:r>
          </a:p>
          <a:p>
            <a:pPr marL="914400" indent="-338138">
              <a:spcBef>
                <a:spcPts val="0"/>
              </a:spcBef>
              <a:buClr>
                <a:srgbClr val="FCAF2D"/>
              </a:buClr>
              <a:buFont typeface="Wingdings" panose="05000000000000000000" pitchFamily="2" charset="2"/>
              <a:buChar char="§"/>
            </a:pPr>
            <a:r>
              <a:rPr lang="en-US" sz="2200" dirty="0">
                <a:solidFill>
                  <a:srgbClr val="023F5C"/>
                </a:solidFill>
              </a:rPr>
              <a:t>Services 01-59</a:t>
            </a:r>
          </a:p>
          <a:p>
            <a:pPr marL="914400" indent="-338138">
              <a:spcBef>
                <a:spcPts val="0"/>
              </a:spcBef>
              <a:buClr>
                <a:srgbClr val="FCAF2D"/>
              </a:buClr>
              <a:buFont typeface="Wingdings" panose="05000000000000000000" pitchFamily="2" charset="2"/>
              <a:buChar char="§"/>
            </a:pPr>
            <a:r>
              <a:rPr lang="en-US" sz="2200" dirty="0">
                <a:solidFill>
                  <a:srgbClr val="023F5C"/>
                </a:solidFill>
              </a:rPr>
              <a:t>Income Maintenance 60-74</a:t>
            </a:r>
          </a:p>
          <a:p>
            <a:pPr marL="914400" indent="-338138">
              <a:spcBef>
                <a:spcPts val="0"/>
              </a:spcBef>
              <a:buClr>
                <a:srgbClr val="FCAF2D"/>
              </a:buClr>
              <a:buFont typeface="Wingdings" panose="05000000000000000000" pitchFamily="2" charset="2"/>
              <a:buChar char="§"/>
            </a:pPr>
            <a:r>
              <a:rPr lang="en-US" sz="2200" dirty="0">
                <a:solidFill>
                  <a:srgbClr val="023F5C"/>
                </a:solidFill>
              </a:rPr>
              <a:t>Child Support Enforcement 79</a:t>
            </a:r>
          </a:p>
          <a:p>
            <a:pPr marL="914400" indent="-338138">
              <a:spcBef>
                <a:spcPts val="0"/>
              </a:spcBef>
              <a:buClr>
                <a:srgbClr val="FCAF2D"/>
              </a:buClr>
              <a:buFont typeface="Wingdings" panose="05000000000000000000" pitchFamily="2" charset="2"/>
              <a:buChar char="§"/>
            </a:pPr>
            <a:r>
              <a:rPr lang="en-US" sz="2200" dirty="0">
                <a:solidFill>
                  <a:srgbClr val="023F5C"/>
                </a:solidFill>
              </a:rPr>
              <a:t>Supervision and Support from 80-89</a:t>
            </a:r>
          </a:p>
          <a:p>
            <a:pPr marL="914400" indent="-338138">
              <a:spcBef>
                <a:spcPts val="0"/>
              </a:spcBef>
              <a:buClr>
                <a:srgbClr val="FCAF2D"/>
              </a:buClr>
              <a:buFont typeface="Wingdings" panose="05000000000000000000" pitchFamily="2" charset="2"/>
              <a:buChar char="§"/>
            </a:pPr>
            <a:r>
              <a:rPr lang="en-US" sz="2200" dirty="0">
                <a:solidFill>
                  <a:srgbClr val="023F5C"/>
                </a:solidFill>
              </a:rPr>
              <a:t>Administration 90-99</a:t>
            </a:r>
          </a:p>
          <a:p>
            <a:pPr marL="574675" indent="-342900">
              <a:spcBef>
                <a:spcPts val="1200"/>
              </a:spcBef>
              <a:buClr>
                <a:srgbClr val="FCAF2D"/>
              </a:buClr>
              <a:buFont typeface="Courier New" panose="02070309020205020404" pitchFamily="49" charset="0"/>
              <a:buChar char="o"/>
            </a:pPr>
            <a:r>
              <a:rPr lang="en-US" sz="2200" dirty="0">
                <a:solidFill>
                  <a:srgbClr val="023F5C"/>
                </a:solidFill>
              </a:rPr>
              <a:t>Parts of Part I:</a:t>
            </a:r>
          </a:p>
          <a:p>
            <a:pPr marL="914400" indent="-342900">
              <a:spcBef>
                <a:spcPts val="0"/>
              </a:spcBef>
              <a:buClr>
                <a:srgbClr val="FCAF2D"/>
              </a:buClr>
              <a:buFont typeface="Wingdings" panose="05000000000000000000" pitchFamily="2" charset="2"/>
              <a:buChar char="§"/>
            </a:pPr>
            <a:r>
              <a:rPr lang="en-US" sz="2200" dirty="0">
                <a:solidFill>
                  <a:srgbClr val="023F5C"/>
                </a:solidFill>
              </a:rPr>
              <a:t>A – Services Salaries</a:t>
            </a:r>
          </a:p>
          <a:p>
            <a:pPr marL="914400" indent="-342900">
              <a:spcBef>
                <a:spcPts val="0"/>
              </a:spcBef>
              <a:buClr>
                <a:srgbClr val="FCAF2D"/>
              </a:buClr>
              <a:buFont typeface="Wingdings" panose="05000000000000000000" pitchFamily="2" charset="2"/>
              <a:buChar char="§"/>
            </a:pPr>
            <a:r>
              <a:rPr lang="en-US" sz="2200" dirty="0">
                <a:solidFill>
                  <a:srgbClr val="023F5C"/>
                </a:solidFill>
              </a:rPr>
              <a:t>B – </a:t>
            </a:r>
            <a:r>
              <a:rPr lang="en-US" sz="2400" dirty="0">
                <a:solidFill>
                  <a:srgbClr val="023F5C"/>
                </a:solidFill>
              </a:rPr>
              <a:t>Income Maintenance, Administrative Support and Training Officer's Salaries</a:t>
            </a:r>
            <a:endParaRPr lang="en-US" sz="2200" dirty="0">
              <a:solidFill>
                <a:srgbClr val="023F5C"/>
              </a:solidFill>
            </a:endParaRPr>
          </a:p>
          <a:p>
            <a:pPr marL="914400" indent="-342900">
              <a:spcBef>
                <a:spcPts val="0"/>
              </a:spcBef>
              <a:buClr>
                <a:srgbClr val="FCAF2D"/>
              </a:buClr>
              <a:buFont typeface="Wingdings" panose="05000000000000000000" pitchFamily="2" charset="2"/>
              <a:buChar char="§"/>
            </a:pPr>
            <a:r>
              <a:rPr lang="en-US" sz="2200" dirty="0">
                <a:solidFill>
                  <a:srgbClr val="023F5C"/>
                </a:solidFill>
              </a:rPr>
              <a:t>C – Child Support Salaries, IV-D</a:t>
            </a:r>
          </a:p>
          <a:p>
            <a:pPr marL="0" indent="0">
              <a:buNone/>
            </a:pPr>
            <a:endParaRPr lang="en-US" dirty="0"/>
          </a:p>
        </p:txBody>
      </p:sp>
    </p:spTree>
    <p:extLst>
      <p:ext uri="{BB962C8B-B14F-4D97-AF65-F5344CB8AC3E}">
        <p14:creationId xmlns:p14="http://schemas.microsoft.com/office/powerpoint/2010/main" val="3823233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C007B-5242-4B71-AB5F-29C1520846CE}"/>
              </a:ext>
            </a:extLst>
          </p:cNvPr>
          <p:cNvSpPr>
            <a:spLocks noGrp="1"/>
          </p:cNvSpPr>
          <p:nvPr>
            <p:ph idx="1"/>
          </p:nvPr>
        </p:nvSpPr>
        <p:spPr>
          <a:xfrm>
            <a:off x="499731" y="829558"/>
            <a:ext cx="10919636" cy="5952241"/>
          </a:xfrm>
        </p:spPr>
        <p:txBody>
          <a:bodyPr>
            <a:normAutofit/>
          </a:bodyPr>
          <a:lstStyle/>
          <a:p>
            <a:pPr>
              <a:buClr>
                <a:srgbClr val="FCAF2D"/>
              </a:buClr>
            </a:pPr>
            <a:r>
              <a:rPr lang="en-US" sz="2400" b="1" dirty="0">
                <a:solidFill>
                  <a:srgbClr val="01AFCD"/>
                </a:solidFill>
              </a:rPr>
              <a:t>Fund No. – </a:t>
            </a:r>
            <a:r>
              <a:rPr lang="en-US" sz="2400" dirty="0">
                <a:solidFill>
                  <a:srgbClr val="023F5C"/>
                </a:solidFill>
              </a:rPr>
              <a:t>Fund Numbers pertain to Part II funds and are automatically assigned by NC-CoReLS</a:t>
            </a:r>
          </a:p>
          <a:p>
            <a:pPr marL="573088" lvl="1" indent="-344488">
              <a:buClr>
                <a:srgbClr val="FCAF2D"/>
              </a:buClr>
              <a:buFont typeface="Courier New" panose="02070309020205020404" pitchFamily="49" charset="0"/>
              <a:buChar char="o"/>
            </a:pPr>
            <a:r>
              <a:rPr lang="en-US" sz="2400" dirty="0">
                <a:solidFill>
                  <a:srgbClr val="023F5C"/>
                </a:solidFill>
              </a:rPr>
              <a:t>1 = Reimbursable</a:t>
            </a:r>
          </a:p>
          <a:p>
            <a:pPr marL="573088" lvl="1" indent="-344488">
              <a:spcBef>
                <a:spcPts val="0"/>
              </a:spcBef>
              <a:buClr>
                <a:srgbClr val="FCAF2D"/>
              </a:buClr>
              <a:buFont typeface="Courier New" panose="02070309020205020404" pitchFamily="49" charset="0"/>
              <a:buChar char="o"/>
            </a:pPr>
            <a:r>
              <a:rPr lang="en-US" sz="2400" dirty="0">
                <a:solidFill>
                  <a:srgbClr val="023F5C"/>
                </a:solidFill>
              </a:rPr>
              <a:t>2 = Under 60 In-Home</a:t>
            </a:r>
          </a:p>
          <a:p>
            <a:pPr marL="573088" lvl="1" indent="-344488">
              <a:spcBef>
                <a:spcPts val="0"/>
              </a:spcBef>
              <a:buClr>
                <a:srgbClr val="FCAF2D"/>
              </a:buClr>
              <a:buFont typeface="Courier New" panose="02070309020205020404" pitchFamily="49" charset="0"/>
              <a:buChar char="o"/>
            </a:pPr>
            <a:r>
              <a:rPr lang="en-US" sz="2400" dirty="0">
                <a:solidFill>
                  <a:srgbClr val="023F5C"/>
                </a:solidFill>
              </a:rPr>
              <a:t>3 = Over 60 In-Home</a:t>
            </a:r>
          </a:p>
          <a:p>
            <a:pPr marL="573088" lvl="1" indent="-344488">
              <a:spcBef>
                <a:spcPts val="0"/>
              </a:spcBef>
              <a:buClr>
                <a:srgbClr val="FCAF2D"/>
              </a:buClr>
              <a:buFont typeface="Courier New" panose="02070309020205020404" pitchFamily="49" charset="0"/>
              <a:buChar char="o"/>
            </a:pPr>
            <a:r>
              <a:rPr lang="en-US" sz="2400" dirty="0">
                <a:solidFill>
                  <a:srgbClr val="023F5C"/>
                </a:solidFill>
              </a:rPr>
              <a:t>4 = Non-reimbursable</a:t>
            </a:r>
          </a:p>
          <a:p>
            <a:pPr marL="573088" lvl="1" indent="-344488">
              <a:spcBef>
                <a:spcPts val="0"/>
              </a:spcBef>
              <a:buClr>
                <a:srgbClr val="FCAF2D"/>
              </a:buClr>
              <a:buFont typeface="Courier New" panose="02070309020205020404" pitchFamily="49" charset="0"/>
              <a:buChar char="o"/>
            </a:pPr>
            <a:r>
              <a:rPr lang="en-US" sz="2400" dirty="0">
                <a:solidFill>
                  <a:srgbClr val="023F5C"/>
                </a:solidFill>
              </a:rPr>
              <a:t>5 = HCCBG</a:t>
            </a:r>
            <a:endParaRPr lang="en-US" sz="2400" dirty="0">
              <a:solidFill>
                <a:srgbClr val="01AFCD"/>
              </a:solidFill>
            </a:endParaRPr>
          </a:p>
          <a:p>
            <a:pPr>
              <a:buClr>
                <a:srgbClr val="FCAF2D"/>
              </a:buClr>
            </a:pPr>
            <a:r>
              <a:rPr lang="en-US" sz="2400" b="1" dirty="0">
                <a:solidFill>
                  <a:srgbClr val="01AFCD"/>
                </a:solidFill>
              </a:rPr>
              <a:t>Fund ID Codes – </a:t>
            </a:r>
            <a:r>
              <a:rPr lang="en-US" sz="2400" dirty="0">
                <a:solidFill>
                  <a:srgbClr val="023F5C"/>
                </a:solidFill>
              </a:rPr>
              <a:t>Fund IDs pertain to Part IV funds</a:t>
            </a:r>
          </a:p>
          <a:p>
            <a:pPr marL="573088" lvl="1" indent="-338138">
              <a:buClr>
                <a:srgbClr val="FCAF2D"/>
              </a:buClr>
              <a:buFont typeface="Courier New" panose="02070309020205020404" pitchFamily="49" charset="0"/>
              <a:buChar char="o"/>
            </a:pPr>
            <a:r>
              <a:rPr lang="en-US" sz="2400" dirty="0">
                <a:solidFill>
                  <a:srgbClr val="023F5C"/>
                </a:solidFill>
              </a:rPr>
              <a:t>Selected by 1571 preparer when keying Part IV expenses</a:t>
            </a:r>
          </a:p>
          <a:p>
            <a:pPr marL="573088" indent="-338138">
              <a:spcBef>
                <a:spcPts val="600"/>
              </a:spcBef>
              <a:buClr>
                <a:srgbClr val="FCAF2D"/>
              </a:buClr>
              <a:buFont typeface="Courier New" panose="02070309020205020404" pitchFamily="49" charset="0"/>
              <a:buChar char="o"/>
            </a:pPr>
            <a:r>
              <a:rPr lang="en-US" sz="2400" dirty="0">
                <a:solidFill>
                  <a:srgbClr val="023F5C"/>
                </a:solidFill>
              </a:rPr>
              <a:t>Refer to table in Fiscal Manual Section III C</a:t>
            </a:r>
          </a:p>
          <a:p>
            <a:pPr>
              <a:buClr>
                <a:srgbClr val="FCAF2D"/>
              </a:buClr>
            </a:pPr>
            <a:r>
              <a:rPr lang="en-US" sz="2400" b="1" dirty="0">
                <a:solidFill>
                  <a:srgbClr val="01AFCD"/>
                </a:solidFill>
              </a:rPr>
              <a:t>CFDA Number – </a:t>
            </a:r>
            <a:r>
              <a:rPr lang="en-US" sz="2400" dirty="0">
                <a:solidFill>
                  <a:srgbClr val="023F5C"/>
                </a:solidFill>
              </a:rPr>
              <a:t>Catalog of Federal Domestic Assistance</a:t>
            </a:r>
          </a:p>
          <a:p>
            <a:pPr marL="573088" indent="-344488">
              <a:spcBef>
                <a:spcPts val="600"/>
              </a:spcBef>
              <a:buClr>
                <a:srgbClr val="FCAF2D"/>
              </a:buClr>
              <a:buFont typeface="Courier New" panose="02070309020205020404" pitchFamily="49" charset="0"/>
              <a:buChar char="o"/>
            </a:pPr>
            <a:r>
              <a:rPr lang="en-US" sz="2400" dirty="0">
                <a:solidFill>
                  <a:srgbClr val="023F5C"/>
                </a:solidFill>
              </a:rPr>
              <a:t>5 digit number (XX.XXX) assigned to federal grant awards</a:t>
            </a:r>
          </a:p>
          <a:p>
            <a:pPr marL="573088" indent="-344488">
              <a:spcBef>
                <a:spcPts val="600"/>
              </a:spcBef>
              <a:buClr>
                <a:srgbClr val="FCAF2D"/>
              </a:buClr>
              <a:buFont typeface="Courier New" panose="02070309020205020404" pitchFamily="49" charset="0"/>
              <a:buChar char="o"/>
            </a:pPr>
            <a:r>
              <a:rPr lang="en-US" sz="2400" dirty="0">
                <a:solidFill>
                  <a:srgbClr val="023F5C"/>
                </a:solidFill>
              </a:rPr>
              <a:t>Auditors will refer to CFDA numbers</a:t>
            </a:r>
          </a:p>
          <a:p>
            <a:endParaRPr lang="en-US" dirty="0"/>
          </a:p>
        </p:txBody>
      </p:sp>
    </p:spTree>
    <p:extLst>
      <p:ext uri="{BB962C8B-B14F-4D97-AF65-F5344CB8AC3E}">
        <p14:creationId xmlns:p14="http://schemas.microsoft.com/office/powerpoint/2010/main" val="3325001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62C5A6-3124-48F7-BA53-22010D69B4FC}"/>
              </a:ext>
            </a:extLst>
          </p:cNvPr>
          <p:cNvSpPr>
            <a:spLocks noGrp="1"/>
          </p:cNvSpPr>
          <p:nvPr>
            <p:ph idx="1"/>
          </p:nvPr>
        </p:nvSpPr>
        <p:spPr>
          <a:xfrm>
            <a:off x="2231136" y="1943100"/>
            <a:ext cx="8373364" cy="4584700"/>
          </a:xfrm>
        </p:spPr>
        <p:txBody>
          <a:bodyPr>
            <a:normAutofit/>
          </a:bodyPr>
          <a:lstStyle/>
          <a:p>
            <a:pPr>
              <a:buClr>
                <a:srgbClr val="FCAF2D"/>
              </a:buClr>
            </a:pPr>
            <a:r>
              <a:rPr lang="en-US" sz="2400" dirty="0">
                <a:solidFill>
                  <a:srgbClr val="023F5C"/>
                </a:solidFill>
              </a:rPr>
              <a:t>Foster Care</a:t>
            </a:r>
          </a:p>
          <a:p>
            <a:pPr>
              <a:buClr>
                <a:srgbClr val="FCAF2D"/>
              </a:buClr>
            </a:pPr>
            <a:r>
              <a:rPr lang="en-US" sz="2400" dirty="0">
                <a:solidFill>
                  <a:srgbClr val="023F5C"/>
                </a:solidFill>
              </a:rPr>
              <a:t>Adoption Assistance &amp; Vendor Payments</a:t>
            </a:r>
          </a:p>
          <a:p>
            <a:pPr>
              <a:buClr>
                <a:srgbClr val="FCAF2D"/>
              </a:buClr>
            </a:pPr>
            <a:r>
              <a:rPr lang="en-US" sz="2400" dirty="0">
                <a:solidFill>
                  <a:srgbClr val="023F5C"/>
                </a:solidFill>
              </a:rPr>
              <a:t>Adoption Promotion Fund</a:t>
            </a:r>
          </a:p>
          <a:p>
            <a:pPr>
              <a:buClr>
                <a:srgbClr val="FCAF2D"/>
              </a:buClr>
            </a:pPr>
            <a:r>
              <a:rPr lang="en-US" sz="2400" dirty="0">
                <a:solidFill>
                  <a:srgbClr val="023F5C"/>
                </a:solidFill>
              </a:rPr>
              <a:t>LINKS Special Funds</a:t>
            </a:r>
          </a:p>
          <a:p>
            <a:pPr>
              <a:buClr>
                <a:srgbClr val="FCAF2D"/>
              </a:buClr>
            </a:pPr>
            <a:r>
              <a:rPr lang="en-US" sz="2400" dirty="0">
                <a:solidFill>
                  <a:srgbClr val="023F5C"/>
                </a:solidFill>
              </a:rPr>
              <a:t>Medicaid Transportation</a:t>
            </a:r>
          </a:p>
          <a:p>
            <a:pPr marL="457200">
              <a:buClr>
                <a:srgbClr val="FCAF2D"/>
              </a:buClr>
              <a:buFont typeface="Courier New" panose="02070309020205020404" pitchFamily="49" charset="0"/>
              <a:buChar char="o"/>
            </a:pPr>
            <a:r>
              <a:rPr lang="en-US" sz="2400" dirty="0">
                <a:solidFill>
                  <a:srgbClr val="023F5C"/>
                </a:solidFill>
              </a:rPr>
              <a:t>NC Tracks</a:t>
            </a:r>
          </a:p>
          <a:p>
            <a:pPr marL="457200">
              <a:buClr>
                <a:srgbClr val="FCAF2D"/>
              </a:buClr>
              <a:buFont typeface="Courier New" panose="02070309020205020404" pitchFamily="49" charset="0"/>
              <a:buChar char="o"/>
            </a:pPr>
            <a:r>
              <a:rPr lang="en-US" sz="2400" dirty="0">
                <a:solidFill>
                  <a:srgbClr val="023F5C"/>
                </a:solidFill>
              </a:rPr>
              <a:t>NEMT DHB-2055</a:t>
            </a:r>
          </a:p>
          <a:p>
            <a:pPr>
              <a:buClr>
                <a:srgbClr val="FCAF2D"/>
              </a:buClr>
            </a:pPr>
            <a:r>
              <a:rPr lang="en-US" sz="2400" dirty="0">
                <a:solidFill>
                  <a:srgbClr val="023F5C"/>
                </a:solidFill>
              </a:rPr>
              <a:t>Child Care Subsidy</a:t>
            </a:r>
          </a:p>
          <a:p>
            <a:pPr>
              <a:buClr>
                <a:srgbClr val="FCAF2D"/>
              </a:buClr>
            </a:pPr>
            <a:r>
              <a:rPr lang="en-US" sz="2400" dirty="0">
                <a:solidFill>
                  <a:srgbClr val="023F5C"/>
                </a:solidFill>
              </a:rPr>
              <a:t>Home &amp; Community Care Block Grant (HCCBG)</a:t>
            </a:r>
          </a:p>
        </p:txBody>
      </p:sp>
      <p:sp>
        <p:nvSpPr>
          <p:cNvPr id="4" name="Title 3">
            <a:extLst>
              <a:ext uri="{FF2B5EF4-FFF2-40B4-BE49-F238E27FC236}">
                <a16:creationId xmlns:a16="http://schemas.microsoft.com/office/drawing/2014/main" id="{F6102759-1747-4A18-BC45-B268B8417D5F}"/>
              </a:ext>
            </a:extLst>
          </p:cNvPr>
          <p:cNvSpPr>
            <a:spLocks noGrp="1"/>
          </p:cNvSpPr>
          <p:nvPr>
            <p:ph type="title"/>
          </p:nvPr>
        </p:nvSpPr>
        <p:spPr>
          <a:xfrm>
            <a:off x="1231900" y="813173"/>
            <a:ext cx="9728200" cy="757130"/>
          </a:xfrm>
          <a:prstGeom prst="rect">
            <a:avLst/>
          </a:prstGeom>
          <a:solidFill>
            <a:schemeClr val="bg1"/>
          </a:solidFill>
        </p:spPr>
        <p:txBody>
          <a:bodyPr wrap="square">
            <a:spAutoFit/>
          </a:bodyPr>
          <a:lstStyle/>
          <a:p>
            <a:pPr lvl="0"/>
            <a:r>
              <a:rPr lang="en-US" dirty="0">
                <a:solidFill>
                  <a:srgbClr val="023F5C"/>
                </a:solidFill>
              </a:rPr>
              <a:t>Other Reimbursement</a:t>
            </a:r>
          </a:p>
        </p:txBody>
      </p:sp>
    </p:spTree>
    <p:extLst>
      <p:ext uri="{BB962C8B-B14F-4D97-AF65-F5344CB8AC3E}">
        <p14:creationId xmlns:p14="http://schemas.microsoft.com/office/powerpoint/2010/main" val="967565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651754" y="1295400"/>
            <a:ext cx="10719220" cy="5333999"/>
          </a:xfrm>
        </p:spPr>
        <p:txBody>
          <a:bodyPr>
            <a:normAutofit lnSpcReduction="10000"/>
          </a:bodyPr>
          <a:lstStyle/>
          <a:p>
            <a:pPr>
              <a:buClr>
                <a:srgbClr val="FCAF2D"/>
              </a:buClr>
            </a:pPr>
            <a:r>
              <a:rPr lang="en-US" sz="2400" dirty="0">
                <a:solidFill>
                  <a:srgbClr val="023F5C"/>
                </a:solidFill>
              </a:rPr>
              <a:t>Foster care board payments for children in DSS custody are paid directly to providers through the county, then the county is reimbursed.  </a:t>
            </a:r>
          </a:p>
          <a:p>
            <a:pPr>
              <a:buClr>
                <a:srgbClr val="FCAF2D"/>
              </a:buClr>
            </a:pPr>
            <a:r>
              <a:rPr lang="en-US" sz="2400" dirty="0">
                <a:solidFill>
                  <a:srgbClr val="023F5C"/>
                </a:solidFill>
              </a:rPr>
              <a:t>Next largest line item on DSS budgets after salaries in most counties.</a:t>
            </a:r>
          </a:p>
          <a:p>
            <a:pPr>
              <a:buClr>
                <a:srgbClr val="FCAF2D"/>
              </a:buClr>
            </a:pPr>
            <a:r>
              <a:rPr lang="en-US" sz="2400" dirty="0">
                <a:solidFill>
                  <a:srgbClr val="023F5C"/>
                </a:solidFill>
              </a:rPr>
              <a:t>Expenditures submitted through the Child Placement and Payment System (CPPS) DSS-5094 for reimbursement.</a:t>
            </a:r>
          </a:p>
          <a:p>
            <a:pPr marL="0" indent="0">
              <a:buClr>
                <a:srgbClr val="FCAF2D"/>
              </a:buClr>
              <a:buNone/>
            </a:pPr>
            <a:r>
              <a:rPr lang="en-US" sz="2400" b="1" dirty="0">
                <a:solidFill>
                  <a:srgbClr val="01AFCD"/>
                </a:solidFill>
              </a:rPr>
              <a:t>When is the 5094 Deadline?</a:t>
            </a:r>
          </a:p>
          <a:p>
            <a:pPr>
              <a:buClr>
                <a:srgbClr val="FCAF2D"/>
              </a:buClr>
            </a:pPr>
            <a:r>
              <a:rPr lang="en-US" sz="2400" dirty="0">
                <a:solidFill>
                  <a:srgbClr val="023F5C"/>
                </a:solidFill>
              </a:rPr>
              <a:t>Monthly by the 19</a:t>
            </a:r>
            <a:r>
              <a:rPr lang="en-US" sz="2400" baseline="30000" dirty="0">
                <a:solidFill>
                  <a:srgbClr val="023F5C"/>
                </a:solidFill>
              </a:rPr>
              <a:t>th</a:t>
            </a:r>
            <a:r>
              <a:rPr lang="en-US" sz="2400" dirty="0">
                <a:solidFill>
                  <a:srgbClr val="023F5C"/>
                </a:solidFill>
              </a:rPr>
              <a:t> </a:t>
            </a:r>
          </a:p>
          <a:p>
            <a:pPr marL="0" indent="0">
              <a:buClr>
                <a:srgbClr val="FCAF2D"/>
              </a:buClr>
              <a:buNone/>
            </a:pPr>
            <a:r>
              <a:rPr lang="en-US" sz="2400" b="1" dirty="0">
                <a:solidFill>
                  <a:srgbClr val="01AFCD"/>
                </a:solidFill>
              </a:rPr>
              <a:t>Reports that work together to show reimbursement:</a:t>
            </a:r>
          </a:p>
          <a:p>
            <a:pPr marL="342900" indent="-342900">
              <a:buClr>
                <a:srgbClr val="FCAF2D"/>
              </a:buClr>
            </a:pPr>
            <a:r>
              <a:rPr lang="en-US" sz="2400" dirty="0">
                <a:solidFill>
                  <a:srgbClr val="023F5C"/>
                </a:solidFill>
              </a:rPr>
              <a:t>PQA020 shows standard reimbursement for standard board rates.</a:t>
            </a:r>
          </a:p>
          <a:p>
            <a:pPr marL="342900" indent="-342900">
              <a:buClr>
                <a:srgbClr val="FCAF2D"/>
              </a:buClr>
            </a:pPr>
            <a:r>
              <a:rPr lang="en-US" sz="2400" dirty="0">
                <a:solidFill>
                  <a:srgbClr val="023F5C"/>
                </a:solidFill>
              </a:rPr>
              <a:t>PQA022 shows maximization reimbursement (amounts over standard rates).</a:t>
            </a:r>
          </a:p>
          <a:p>
            <a:pPr marL="342900" indent="-342900">
              <a:buClr>
                <a:srgbClr val="FCAF2D"/>
              </a:buClr>
            </a:pPr>
            <a:r>
              <a:rPr lang="en-US" sz="2400" dirty="0">
                <a:solidFill>
                  <a:srgbClr val="023F5C"/>
                </a:solidFill>
              </a:rPr>
              <a:t>Counties should have good reconciliation processes in place for what is being paid out compared to reimbursement.</a:t>
            </a:r>
          </a:p>
          <a:p>
            <a:pPr marL="0" indent="0">
              <a:buClr>
                <a:srgbClr val="FCAF2D"/>
              </a:buClr>
              <a:buNone/>
            </a:pPr>
            <a:endParaRPr lang="en-US" sz="2400" dirty="0">
              <a:solidFill>
                <a:srgbClr val="023F5C"/>
              </a:solidFill>
            </a:endParaRPr>
          </a:p>
        </p:txBody>
      </p:sp>
      <p:sp>
        <p:nvSpPr>
          <p:cNvPr id="4" name="Rectangle 3">
            <a:extLst>
              <a:ext uri="{FF2B5EF4-FFF2-40B4-BE49-F238E27FC236}">
                <a16:creationId xmlns:a16="http://schemas.microsoft.com/office/drawing/2014/main" id="{11C9F100-730B-4AA0-8DEF-81A7E0ADD871}"/>
              </a:ext>
            </a:extLst>
          </p:cNvPr>
          <p:cNvSpPr/>
          <p:nvPr/>
        </p:nvSpPr>
        <p:spPr>
          <a:xfrm>
            <a:off x="1049482" y="463444"/>
            <a:ext cx="10183091" cy="646331"/>
          </a:xfrm>
          <a:prstGeom prst="rect">
            <a:avLst/>
          </a:prstGeom>
        </p:spPr>
        <p:txBody>
          <a:bodyPr wrap="square">
            <a:spAutoFit/>
          </a:bodyPr>
          <a:lstStyle/>
          <a:p>
            <a:pPr lvl="0" algn="ctr"/>
            <a:r>
              <a:rPr lang="en-US" sz="3600" dirty="0">
                <a:solidFill>
                  <a:srgbClr val="023F5C"/>
                </a:solidFill>
              </a:rPr>
              <a:t>FOSTER CARE</a:t>
            </a:r>
          </a:p>
        </p:txBody>
      </p:sp>
    </p:spTree>
    <p:extLst>
      <p:ext uri="{BB962C8B-B14F-4D97-AF65-F5344CB8AC3E}">
        <p14:creationId xmlns:p14="http://schemas.microsoft.com/office/powerpoint/2010/main" val="762166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700392" y="1122474"/>
            <a:ext cx="10670582" cy="5710126"/>
          </a:xfrm>
        </p:spPr>
        <p:txBody>
          <a:bodyPr>
            <a:normAutofit fontScale="92500" lnSpcReduction="10000"/>
          </a:bodyPr>
          <a:lstStyle/>
          <a:p>
            <a:pPr>
              <a:spcBef>
                <a:spcPts val="600"/>
              </a:spcBef>
              <a:buClr>
                <a:srgbClr val="FCAF2D"/>
              </a:buClr>
            </a:pPr>
            <a:r>
              <a:rPr lang="en-US" sz="2400" dirty="0">
                <a:solidFill>
                  <a:srgbClr val="023F5C"/>
                </a:solidFill>
              </a:rPr>
              <a:t>Adoption Assistance payments are made directly to adoptive families, then DSS is drafted for county share through an EFT.</a:t>
            </a:r>
          </a:p>
          <a:p>
            <a:pPr>
              <a:spcBef>
                <a:spcPts val="600"/>
              </a:spcBef>
              <a:buClr>
                <a:srgbClr val="FCAF2D"/>
              </a:buClr>
            </a:pPr>
            <a:r>
              <a:rPr lang="en-US" sz="2400" dirty="0">
                <a:solidFill>
                  <a:srgbClr val="01AFCD"/>
                </a:solidFill>
              </a:rPr>
              <a:t>Adoption Vendor payments </a:t>
            </a:r>
            <a:r>
              <a:rPr lang="en-US" sz="2400" dirty="0">
                <a:solidFill>
                  <a:srgbClr val="023F5C"/>
                </a:solidFill>
              </a:rPr>
              <a:t>are made for allowable costs of medical and non-medical services or treatment not covered by any medical insurance program on behalf of children who are eligible for adoption assistance under Title IV-B Part I and Title IV-E Adoption Assistance, with a maximum payment of $2,400 per year.</a:t>
            </a:r>
          </a:p>
          <a:p>
            <a:pPr>
              <a:spcBef>
                <a:spcPts val="600"/>
              </a:spcBef>
              <a:buClr>
                <a:srgbClr val="FCAF2D"/>
              </a:buClr>
            </a:pPr>
            <a:r>
              <a:rPr lang="en-US" sz="2400" dirty="0">
                <a:solidFill>
                  <a:srgbClr val="023F5C"/>
                </a:solidFill>
              </a:rPr>
              <a:t>Counties make vendor payments on behalf of child to adoptive parents or providers and county is reimbursed by the state.</a:t>
            </a:r>
          </a:p>
          <a:p>
            <a:pPr>
              <a:spcBef>
                <a:spcPts val="600"/>
              </a:spcBef>
              <a:buClr>
                <a:srgbClr val="FCAF2D"/>
              </a:buClr>
            </a:pPr>
            <a:r>
              <a:rPr lang="en-US" sz="2400" dirty="0">
                <a:solidFill>
                  <a:srgbClr val="023F5C"/>
                </a:solidFill>
              </a:rPr>
              <a:t>Expenditures submitted through the Child Placement and Payment System (CPPS) DSS-5095 for reimbursement.</a:t>
            </a:r>
          </a:p>
          <a:p>
            <a:pPr marL="0" indent="0">
              <a:buClr>
                <a:srgbClr val="FCAF2D"/>
              </a:buClr>
              <a:buNone/>
            </a:pPr>
            <a:r>
              <a:rPr lang="en-US" sz="2400" b="1" dirty="0">
                <a:solidFill>
                  <a:srgbClr val="01AFCD"/>
                </a:solidFill>
              </a:rPr>
              <a:t>When is the 5095 deadline?</a:t>
            </a:r>
          </a:p>
          <a:p>
            <a:pPr>
              <a:buClr>
                <a:srgbClr val="FCAF2D"/>
              </a:buClr>
            </a:pPr>
            <a:r>
              <a:rPr lang="en-US" sz="2400" dirty="0">
                <a:solidFill>
                  <a:srgbClr val="023F5C"/>
                </a:solidFill>
              </a:rPr>
              <a:t>Due monthly by the 19</a:t>
            </a:r>
            <a:r>
              <a:rPr lang="en-US" sz="2400" baseline="30000" dirty="0">
                <a:solidFill>
                  <a:srgbClr val="023F5C"/>
                </a:solidFill>
              </a:rPr>
              <a:t>th</a:t>
            </a:r>
            <a:r>
              <a:rPr lang="en-US" sz="2400" dirty="0">
                <a:solidFill>
                  <a:srgbClr val="023F5C"/>
                </a:solidFill>
              </a:rPr>
              <a:t> </a:t>
            </a:r>
          </a:p>
          <a:p>
            <a:pPr marL="0" indent="0">
              <a:buClr>
                <a:srgbClr val="FCAF2D"/>
              </a:buClr>
              <a:buNone/>
            </a:pPr>
            <a:r>
              <a:rPr lang="en-US" sz="2400" b="1" dirty="0">
                <a:solidFill>
                  <a:srgbClr val="01AFCD"/>
                </a:solidFill>
              </a:rPr>
              <a:t>Reports that work together to show reimbursement:</a:t>
            </a:r>
          </a:p>
          <a:p>
            <a:pPr marL="228600" lvl="1">
              <a:buClr>
                <a:srgbClr val="FCAF2D"/>
              </a:buClr>
            </a:pPr>
            <a:r>
              <a:rPr lang="en-US" sz="2400" dirty="0">
                <a:solidFill>
                  <a:srgbClr val="023F5C"/>
                </a:solidFill>
              </a:rPr>
              <a:t>PQA 030 shows vendor payments per child.</a:t>
            </a:r>
          </a:p>
          <a:p>
            <a:pPr marL="228600" lvl="1">
              <a:spcBef>
                <a:spcPts val="600"/>
              </a:spcBef>
              <a:buClr>
                <a:srgbClr val="FCAF2D"/>
              </a:buClr>
            </a:pPr>
            <a:r>
              <a:rPr lang="en-US" sz="2400" dirty="0">
                <a:solidFill>
                  <a:srgbClr val="023F5C"/>
                </a:solidFill>
              </a:rPr>
              <a:t>PQA 036 shows summary of vendor payment reimbursement.</a:t>
            </a:r>
          </a:p>
          <a:p>
            <a:pPr marL="0" indent="0">
              <a:buClr>
                <a:srgbClr val="FCAF2D"/>
              </a:buClr>
              <a:buNone/>
            </a:pPr>
            <a:endParaRPr lang="en-US" sz="2400" dirty="0">
              <a:solidFill>
                <a:srgbClr val="023F5C"/>
              </a:solidFill>
            </a:endParaRPr>
          </a:p>
        </p:txBody>
      </p:sp>
      <p:sp>
        <p:nvSpPr>
          <p:cNvPr id="4" name="Rectangle 3">
            <a:extLst>
              <a:ext uri="{FF2B5EF4-FFF2-40B4-BE49-F238E27FC236}">
                <a16:creationId xmlns:a16="http://schemas.microsoft.com/office/drawing/2014/main" id="{E9D269A9-BB88-4551-9858-0FA6D492D089}"/>
              </a:ext>
            </a:extLst>
          </p:cNvPr>
          <p:cNvSpPr/>
          <p:nvPr/>
        </p:nvSpPr>
        <p:spPr>
          <a:xfrm>
            <a:off x="1049482" y="463444"/>
            <a:ext cx="10183091" cy="646331"/>
          </a:xfrm>
          <a:prstGeom prst="rect">
            <a:avLst/>
          </a:prstGeom>
        </p:spPr>
        <p:txBody>
          <a:bodyPr wrap="square">
            <a:spAutoFit/>
          </a:bodyPr>
          <a:lstStyle/>
          <a:p>
            <a:pPr lvl="0" algn="ctr"/>
            <a:r>
              <a:rPr lang="en-US" sz="3600" dirty="0">
                <a:solidFill>
                  <a:srgbClr val="023F5C"/>
                </a:solidFill>
              </a:rPr>
              <a:t>ADOPTION ASSISTANCE</a:t>
            </a:r>
          </a:p>
        </p:txBody>
      </p:sp>
    </p:spTree>
    <p:extLst>
      <p:ext uri="{BB962C8B-B14F-4D97-AF65-F5344CB8AC3E}">
        <p14:creationId xmlns:p14="http://schemas.microsoft.com/office/powerpoint/2010/main" val="879400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700391" y="1122474"/>
            <a:ext cx="10781859" cy="5710126"/>
          </a:xfrm>
        </p:spPr>
        <p:txBody>
          <a:bodyPr>
            <a:normAutofit fontScale="92500" lnSpcReduction="10000"/>
          </a:bodyPr>
          <a:lstStyle/>
          <a:p>
            <a:pPr>
              <a:spcBef>
                <a:spcPts val="600"/>
              </a:spcBef>
              <a:buClr>
                <a:srgbClr val="FCAF2D"/>
              </a:buClr>
            </a:pPr>
            <a:r>
              <a:rPr lang="en-US" sz="2400" dirty="0">
                <a:solidFill>
                  <a:srgbClr val="023F5C"/>
                </a:solidFill>
              </a:rPr>
              <a:t>Adoption Promotion Funds are non-recurring and provided to counties based on a Federal Baseline Methodology for adoptions completed.  </a:t>
            </a:r>
          </a:p>
          <a:p>
            <a:pPr>
              <a:spcBef>
                <a:spcPts val="600"/>
              </a:spcBef>
              <a:buClr>
                <a:srgbClr val="FCAF2D"/>
              </a:buClr>
            </a:pPr>
            <a:r>
              <a:rPr lang="en-US" sz="2400" dirty="0">
                <a:solidFill>
                  <a:srgbClr val="023F5C"/>
                </a:solidFill>
              </a:rPr>
              <a:t>The purpose of the fund is to enhance adoption programs and/or to expedite the adoptions of youth with special needs.</a:t>
            </a:r>
          </a:p>
          <a:p>
            <a:pPr marL="0" indent="0">
              <a:buClr>
                <a:srgbClr val="FCAF2D"/>
              </a:buClr>
              <a:buNone/>
            </a:pPr>
            <a:r>
              <a:rPr lang="en-US" sz="2400" b="1" dirty="0">
                <a:solidFill>
                  <a:srgbClr val="01AFCD"/>
                </a:solidFill>
              </a:rPr>
              <a:t>How is payment received? </a:t>
            </a:r>
          </a:p>
          <a:p>
            <a:pPr>
              <a:buClr>
                <a:srgbClr val="FCAF2D"/>
              </a:buClr>
            </a:pPr>
            <a:r>
              <a:rPr lang="en-US" sz="2400" dirty="0">
                <a:solidFill>
                  <a:srgbClr val="023F5C"/>
                </a:solidFill>
              </a:rPr>
              <a:t>County Child Welfare staff submit the DSS-5320 Adoption Promotion Program Fund/DSS Adoption Reporting workbook. </a:t>
            </a:r>
          </a:p>
          <a:p>
            <a:pPr>
              <a:buClr>
                <a:srgbClr val="FCAF2D"/>
              </a:buClr>
            </a:pPr>
            <a:r>
              <a:rPr lang="en-US" sz="2400" dirty="0">
                <a:solidFill>
                  <a:srgbClr val="023F5C"/>
                </a:solidFill>
              </a:rPr>
              <a:t>Counties must properly close out the child’s 5094 using the code for Adoption and open the 5095 for adoption assistance benefits. </a:t>
            </a:r>
          </a:p>
          <a:p>
            <a:pPr marL="0" indent="0">
              <a:buClr>
                <a:srgbClr val="FCAF2D"/>
              </a:buClr>
              <a:buNone/>
            </a:pPr>
            <a:r>
              <a:rPr lang="en-US" sz="2400" b="1" dirty="0">
                <a:solidFill>
                  <a:srgbClr val="01AFCD"/>
                </a:solidFill>
              </a:rPr>
              <a:t>Report to show reimbursement:</a:t>
            </a:r>
          </a:p>
          <a:p>
            <a:pPr>
              <a:buClr>
                <a:srgbClr val="FCAF2D"/>
              </a:buClr>
              <a:tabLst>
                <a:tab pos="228600" algn="l"/>
              </a:tabLst>
            </a:pPr>
            <a:r>
              <a:rPr lang="en-US" sz="2400" dirty="0">
                <a:solidFill>
                  <a:srgbClr val="023F5C"/>
                </a:solidFill>
              </a:rPr>
              <a:t>EFT Notice – usually once per year (and Child Welfare contact normally receives an email)</a:t>
            </a:r>
          </a:p>
          <a:p>
            <a:pPr marL="0" indent="0">
              <a:buClr>
                <a:srgbClr val="FCAF2D"/>
              </a:buClr>
              <a:buNone/>
            </a:pPr>
            <a:r>
              <a:rPr lang="en-US" sz="2400" b="1" dirty="0">
                <a:solidFill>
                  <a:srgbClr val="01AFCD"/>
                </a:solidFill>
              </a:rPr>
              <a:t>Program Contacts:</a:t>
            </a:r>
          </a:p>
          <a:p>
            <a:pPr>
              <a:buClr>
                <a:srgbClr val="FCAF2D"/>
              </a:buClr>
            </a:pPr>
            <a:r>
              <a:rPr lang="en-US" sz="2400" dirty="0">
                <a:solidFill>
                  <a:srgbClr val="023F5C"/>
                </a:solidFill>
              </a:rPr>
              <a:t>Shirley Williams </a:t>
            </a:r>
            <a:r>
              <a:rPr lang="en-US" sz="2400" dirty="0">
                <a:solidFill>
                  <a:srgbClr val="023F5C"/>
                </a:solidFill>
                <a:hlinkClick r:id="rId3">
                  <a:extLst>
                    <a:ext uri="{A12FA001-AC4F-418D-AE19-62706E023703}">
                      <ahyp:hlinkClr xmlns:ahyp="http://schemas.microsoft.com/office/drawing/2018/hyperlinkcolor" val="tx"/>
                    </a:ext>
                  </a:extLst>
                </a:hlinkClick>
              </a:rPr>
              <a:t>Shirley.Williams@dhhs.nc.gov</a:t>
            </a:r>
            <a:r>
              <a:rPr lang="en-US" sz="2400" dirty="0">
                <a:solidFill>
                  <a:srgbClr val="023F5C"/>
                </a:solidFill>
              </a:rPr>
              <a:t> </a:t>
            </a:r>
          </a:p>
          <a:p>
            <a:pPr>
              <a:buClr>
                <a:srgbClr val="FCAF2D"/>
              </a:buClr>
            </a:pPr>
            <a:r>
              <a:rPr lang="en-US" sz="2400" dirty="0">
                <a:solidFill>
                  <a:srgbClr val="023F5C"/>
                </a:solidFill>
              </a:rPr>
              <a:t>Beth Riley </a:t>
            </a:r>
            <a:r>
              <a:rPr lang="en-US" sz="2400" dirty="0">
                <a:solidFill>
                  <a:srgbClr val="023F5C"/>
                </a:solidFill>
                <a:hlinkClick r:id="rId4">
                  <a:extLst>
                    <a:ext uri="{A12FA001-AC4F-418D-AE19-62706E023703}">
                      <ahyp:hlinkClr xmlns:ahyp="http://schemas.microsoft.com/office/drawing/2018/hyperlinkcolor" val="tx"/>
                    </a:ext>
                  </a:extLst>
                </a:hlinkClick>
              </a:rPr>
              <a:t>Beth.Riley@dhhs.nc.gov</a:t>
            </a:r>
            <a:r>
              <a:rPr lang="en-US" sz="2400" dirty="0">
                <a:solidFill>
                  <a:srgbClr val="023F5C"/>
                </a:solidFill>
              </a:rPr>
              <a:t>   </a:t>
            </a:r>
          </a:p>
          <a:p>
            <a:pPr marL="0" indent="0">
              <a:spcBef>
                <a:spcPts val="600"/>
              </a:spcBef>
              <a:buClr>
                <a:srgbClr val="FCAF2D"/>
              </a:buClr>
              <a:buNone/>
            </a:pPr>
            <a:endParaRPr lang="en-US" sz="2400" dirty="0">
              <a:solidFill>
                <a:srgbClr val="023F5C"/>
              </a:solidFill>
            </a:endParaRPr>
          </a:p>
        </p:txBody>
      </p:sp>
      <p:sp>
        <p:nvSpPr>
          <p:cNvPr id="4" name="Rectangle 3">
            <a:extLst>
              <a:ext uri="{FF2B5EF4-FFF2-40B4-BE49-F238E27FC236}">
                <a16:creationId xmlns:a16="http://schemas.microsoft.com/office/drawing/2014/main" id="{E9D269A9-BB88-4551-9858-0FA6D492D089}"/>
              </a:ext>
            </a:extLst>
          </p:cNvPr>
          <p:cNvSpPr/>
          <p:nvPr/>
        </p:nvSpPr>
        <p:spPr>
          <a:xfrm>
            <a:off x="1049482" y="463444"/>
            <a:ext cx="10183091" cy="646331"/>
          </a:xfrm>
          <a:prstGeom prst="rect">
            <a:avLst/>
          </a:prstGeom>
        </p:spPr>
        <p:txBody>
          <a:bodyPr wrap="square">
            <a:spAutoFit/>
          </a:bodyPr>
          <a:lstStyle/>
          <a:p>
            <a:pPr lvl="0" algn="ctr"/>
            <a:r>
              <a:rPr lang="en-US" sz="3600" dirty="0">
                <a:solidFill>
                  <a:srgbClr val="023F5C"/>
                </a:solidFill>
              </a:rPr>
              <a:t>ADOPTION PROMOTION FUND</a:t>
            </a:r>
          </a:p>
        </p:txBody>
      </p:sp>
    </p:spTree>
    <p:extLst>
      <p:ext uri="{BB962C8B-B14F-4D97-AF65-F5344CB8AC3E}">
        <p14:creationId xmlns:p14="http://schemas.microsoft.com/office/powerpoint/2010/main" val="4872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622300" y="1554479"/>
            <a:ext cx="10871200" cy="5054599"/>
          </a:xfrm>
        </p:spPr>
        <p:txBody>
          <a:bodyPr>
            <a:normAutofit/>
          </a:bodyPr>
          <a:lstStyle/>
          <a:p>
            <a:pPr>
              <a:buClr>
                <a:srgbClr val="FCAF2D"/>
              </a:buClr>
            </a:pPr>
            <a:r>
              <a:rPr lang="en-US" sz="2200" dirty="0">
                <a:solidFill>
                  <a:srgbClr val="023F5C"/>
                </a:solidFill>
              </a:rPr>
              <a:t>Purpose of fund is to help youth successfully transition to self-sufficiency by reducing barriers to achieving that goal.   Housing and Transitional funds available.</a:t>
            </a:r>
          </a:p>
          <a:p>
            <a:pPr>
              <a:buClr>
                <a:srgbClr val="FCAF2D"/>
              </a:buClr>
            </a:pPr>
            <a:r>
              <a:rPr lang="en-US" sz="2200" dirty="0">
                <a:solidFill>
                  <a:srgbClr val="023F5C"/>
                </a:solidFill>
              </a:rPr>
              <a:t>Reimbursement for expenditures made on behalf of eligible foster teens and young adults up to age 21 who are or were in foster care as teens.</a:t>
            </a:r>
          </a:p>
          <a:p>
            <a:pPr>
              <a:buClr>
                <a:srgbClr val="FCAF2D"/>
              </a:buClr>
            </a:pPr>
            <a:r>
              <a:rPr lang="en-US" sz="2200" dirty="0">
                <a:solidFill>
                  <a:srgbClr val="023F5C"/>
                </a:solidFill>
              </a:rPr>
              <a:t>LINKS Special Funds are limited and are first come, first serve basis.</a:t>
            </a:r>
          </a:p>
          <a:p>
            <a:pPr>
              <a:buClr>
                <a:srgbClr val="FCAF2D"/>
              </a:buClr>
            </a:pPr>
            <a:r>
              <a:rPr lang="en-US" sz="2200" dirty="0">
                <a:solidFill>
                  <a:srgbClr val="023F5C"/>
                </a:solidFill>
              </a:rPr>
              <a:t>Expenditures submitted to State Links Coordinator </a:t>
            </a:r>
            <a:r>
              <a:rPr lang="en-US" sz="2200" dirty="0">
                <a:solidFill>
                  <a:srgbClr val="023F5C"/>
                </a:solidFill>
                <a:hlinkClick r:id="rId3"/>
              </a:rPr>
              <a:t>Erin.Conner@dhhs.nc.gov</a:t>
            </a:r>
            <a:r>
              <a:rPr lang="en-US" sz="2200" dirty="0">
                <a:solidFill>
                  <a:srgbClr val="023F5C"/>
                </a:solidFill>
              </a:rPr>
              <a:t>. </a:t>
            </a:r>
          </a:p>
          <a:p>
            <a:pPr marL="0" indent="0">
              <a:buClr>
                <a:srgbClr val="FCAF2D"/>
              </a:buClr>
              <a:buNone/>
            </a:pPr>
            <a:r>
              <a:rPr lang="en-US" sz="2200" b="1" dirty="0">
                <a:solidFill>
                  <a:srgbClr val="01AFCD"/>
                </a:solidFill>
              </a:rPr>
              <a:t>When is request due?</a:t>
            </a:r>
          </a:p>
          <a:p>
            <a:pPr>
              <a:buClr>
                <a:srgbClr val="FCAF2D"/>
              </a:buClr>
            </a:pPr>
            <a:r>
              <a:rPr lang="en-US" sz="2200" dirty="0">
                <a:solidFill>
                  <a:srgbClr val="023F5C"/>
                </a:solidFill>
              </a:rPr>
              <a:t>Due monthly by the 15</a:t>
            </a:r>
            <a:r>
              <a:rPr lang="en-US" sz="2200" baseline="30000" dirty="0">
                <a:solidFill>
                  <a:srgbClr val="023F5C"/>
                </a:solidFill>
              </a:rPr>
              <a:t>th</a:t>
            </a:r>
            <a:r>
              <a:rPr lang="en-US" sz="2200" dirty="0">
                <a:solidFill>
                  <a:srgbClr val="023F5C"/>
                </a:solidFill>
              </a:rPr>
              <a:t> </a:t>
            </a:r>
          </a:p>
          <a:p>
            <a:pPr marL="0" indent="0">
              <a:buClr>
                <a:srgbClr val="FCAF2D"/>
              </a:buClr>
              <a:buNone/>
            </a:pPr>
            <a:r>
              <a:rPr lang="en-US" sz="2200" b="1" dirty="0">
                <a:solidFill>
                  <a:srgbClr val="01AFCD"/>
                </a:solidFill>
              </a:rPr>
              <a:t>Report to show reimbursement:</a:t>
            </a:r>
          </a:p>
          <a:p>
            <a:pPr>
              <a:spcBef>
                <a:spcPts val="0"/>
              </a:spcBef>
              <a:buClr>
                <a:srgbClr val="FCAF2D"/>
              </a:buClr>
              <a:tabLst>
                <a:tab pos="228600" algn="l"/>
              </a:tabLst>
            </a:pPr>
            <a:r>
              <a:rPr lang="en-US" sz="2200" dirty="0">
                <a:solidFill>
                  <a:srgbClr val="023F5C"/>
                </a:solidFill>
              </a:rPr>
              <a:t>EFT notice</a:t>
            </a:r>
          </a:p>
          <a:p>
            <a:pPr marL="0" indent="0">
              <a:buClr>
                <a:srgbClr val="FCAF2D"/>
              </a:buClr>
              <a:buNone/>
            </a:pPr>
            <a:endParaRPr lang="en-US" sz="2400" dirty="0">
              <a:solidFill>
                <a:srgbClr val="023F5C"/>
              </a:solidFill>
            </a:endParaRPr>
          </a:p>
        </p:txBody>
      </p:sp>
      <p:pic>
        <p:nvPicPr>
          <p:cNvPr id="2" name="Picture 1">
            <a:extLst>
              <a:ext uri="{FF2B5EF4-FFF2-40B4-BE49-F238E27FC236}">
                <a16:creationId xmlns:a16="http://schemas.microsoft.com/office/drawing/2014/main" id="{5F7673DA-68F8-4BB6-921A-58680723F101}"/>
              </a:ext>
            </a:extLst>
          </p:cNvPr>
          <p:cNvPicPr>
            <a:picLocks noChangeAspect="1"/>
          </p:cNvPicPr>
          <p:nvPr/>
        </p:nvPicPr>
        <p:blipFill>
          <a:blip r:embed="rId4"/>
          <a:stretch>
            <a:fillRect/>
          </a:stretch>
        </p:blipFill>
        <p:spPr>
          <a:xfrm>
            <a:off x="5130800" y="4037300"/>
            <a:ext cx="6655070" cy="2509656"/>
          </a:xfrm>
          <a:prstGeom prst="rect">
            <a:avLst/>
          </a:prstGeom>
          <a:ln>
            <a:noFill/>
          </a:ln>
          <a:effectLst>
            <a:outerShdw blurRad="292100" dist="139700" dir="2700000" algn="tl" rotWithShape="0">
              <a:srgbClr val="023F5C">
                <a:alpha val="65000"/>
              </a:srgbClr>
            </a:outerShdw>
          </a:effectLst>
        </p:spPr>
      </p:pic>
      <p:sp>
        <p:nvSpPr>
          <p:cNvPr id="4" name="Rectangle 3">
            <a:extLst>
              <a:ext uri="{FF2B5EF4-FFF2-40B4-BE49-F238E27FC236}">
                <a16:creationId xmlns:a16="http://schemas.microsoft.com/office/drawing/2014/main" id="{0A4552DC-57A6-4E20-BE69-354EC633329F}"/>
              </a:ext>
            </a:extLst>
          </p:cNvPr>
          <p:cNvSpPr/>
          <p:nvPr/>
        </p:nvSpPr>
        <p:spPr>
          <a:xfrm>
            <a:off x="1049482" y="463444"/>
            <a:ext cx="10183091" cy="1015663"/>
          </a:xfrm>
          <a:prstGeom prst="rect">
            <a:avLst/>
          </a:prstGeom>
        </p:spPr>
        <p:txBody>
          <a:bodyPr wrap="square">
            <a:spAutoFit/>
          </a:bodyPr>
          <a:lstStyle/>
          <a:p>
            <a:pPr lvl="0" algn="ctr"/>
            <a:r>
              <a:rPr lang="en-US" sz="3600" dirty="0">
                <a:solidFill>
                  <a:srgbClr val="023F5C"/>
                </a:solidFill>
              </a:rPr>
              <a:t>LINKS SPECIAL FUNDS</a:t>
            </a:r>
          </a:p>
          <a:p>
            <a:pPr lvl="0" algn="ctr"/>
            <a:r>
              <a:rPr lang="en-US" sz="2400" i="1" dirty="0">
                <a:solidFill>
                  <a:srgbClr val="023F5C"/>
                </a:solidFill>
              </a:rPr>
              <a:t>(not the same as LINKS on the 1571)</a:t>
            </a:r>
          </a:p>
        </p:txBody>
      </p:sp>
    </p:spTree>
    <p:extLst>
      <p:ext uri="{BB962C8B-B14F-4D97-AF65-F5344CB8AC3E}">
        <p14:creationId xmlns:p14="http://schemas.microsoft.com/office/powerpoint/2010/main" val="254942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C34F-6997-4EEB-ADAC-C85287E82494}"/>
              </a:ext>
            </a:extLst>
          </p:cNvPr>
          <p:cNvSpPr>
            <a:spLocks noGrp="1"/>
          </p:cNvSpPr>
          <p:nvPr>
            <p:ph type="title"/>
          </p:nvPr>
        </p:nvSpPr>
        <p:spPr>
          <a:xfrm>
            <a:off x="1028700" y="656361"/>
            <a:ext cx="10134600" cy="1006983"/>
          </a:xfrm>
        </p:spPr>
        <p:txBody>
          <a:bodyPr>
            <a:noAutofit/>
          </a:bodyPr>
          <a:lstStyle/>
          <a:p>
            <a:pPr>
              <a:lnSpc>
                <a:spcPct val="100000"/>
              </a:lnSpc>
            </a:pPr>
            <a:r>
              <a:rPr lang="en-US" sz="3600" dirty="0">
                <a:solidFill>
                  <a:srgbClr val="023F5C"/>
                </a:solidFill>
              </a:rPr>
              <a:t>County operations</a:t>
            </a:r>
            <a:endParaRPr lang="en-US" sz="3600" dirty="0"/>
          </a:p>
        </p:txBody>
      </p:sp>
      <p:sp>
        <p:nvSpPr>
          <p:cNvPr id="3" name="Content Placeholder 2">
            <a:extLst>
              <a:ext uri="{FF2B5EF4-FFF2-40B4-BE49-F238E27FC236}">
                <a16:creationId xmlns:a16="http://schemas.microsoft.com/office/drawing/2014/main" id="{565617C6-8A26-428B-810C-58CB23C97D76}"/>
              </a:ext>
            </a:extLst>
          </p:cNvPr>
          <p:cNvSpPr>
            <a:spLocks noGrp="1"/>
          </p:cNvSpPr>
          <p:nvPr>
            <p:ph idx="1"/>
          </p:nvPr>
        </p:nvSpPr>
        <p:spPr>
          <a:xfrm>
            <a:off x="1028699" y="2011681"/>
            <a:ext cx="10067925" cy="4693920"/>
          </a:xfrm>
        </p:spPr>
        <p:txBody>
          <a:bodyPr>
            <a:normAutofit/>
          </a:bodyPr>
          <a:lstStyle/>
          <a:p>
            <a:pPr marL="0" indent="0">
              <a:buClr>
                <a:srgbClr val="FFC000"/>
              </a:buClr>
              <a:buNone/>
            </a:pPr>
            <a:r>
              <a:rPr lang="en-US" sz="2600" b="1" dirty="0">
                <a:solidFill>
                  <a:srgbClr val="023F5C"/>
                </a:solidFill>
              </a:rPr>
              <a:t>Become familiar with who handles what functions at the County level…</a:t>
            </a:r>
          </a:p>
          <a:p>
            <a:pPr>
              <a:lnSpc>
                <a:spcPct val="110000"/>
              </a:lnSpc>
              <a:spcBef>
                <a:spcPts val="0"/>
              </a:spcBef>
              <a:buClr>
                <a:srgbClr val="FFC000"/>
              </a:buClr>
            </a:pPr>
            <a:endParaRPr lang="en-US" sz="2600" dirty="0">
              <a:solidFill>
                <a:srgbClr val="023F5C"/>
              </a:solidFill>
            </a:endParaRPr>
          </a:p>
          <a:p>
            <a:pPr marL="1828800">
              <a:lnSpc>
                <a:spcPct val="110000"/>
              </a:lnSpc>
              <a:spcBef>
                <a:spcPts val="0"/>
              </a:spcBef>
              <a:buClr>
                <a:srgbClr val="FFC000"/>
              </a:buClr>
            </a:pPr>
            <a:r>
              <a:rPr lang="en-US" sz="2600" dirty="0">
                <a:solidFill>
                  <a:srgbClr val="023F5C"/>
                </a:solidFill>
              </a:rPr>
              <a:t>Annual Budget</a:t>
            </a:r>
          </a:p>
          <a:p>
            <a:pPr marL="1828800">
              <a:lnSpc>
                <a:spcPct val="110000"/>
              </a:lnSpc>
              <a:spcBef>
                <a:spcPts val="0"/>
              </a:spcBef>
              <a:buClr>
                <a:srgbClr val="FFC000"/>
              </a:buClr>
            </a:pPr>
            <a:r>
              <a:rPr lang="en-US" sz="2600" dirty="0">
                <a:solidFill>
                  <a:srgbClr val="023F5C"/>
                </a:solidFill>
              </a:rPr>
              <a:t>Budget Amendments</a:t>
            </a:r>
          </a:p>
          <a:p>
            <a:pPr marL="1828800">
              <a:lnSpc>
                <a:spcPct val="110000"/>
              </a:lnSpc>
              <a:spcBef>
                <a:spcPts val="0"/>
              </a:spcBef>
              <a:buClr>
                <a:srgbClr val="FFC000"/>
              </a:buClr>
            </a:pPr>
            <a:r>
              <a:rPr lang="en-US" sz="2600" dirty="0">
                <a:solidFill>
                  <a:srgbClr val="023F5C"/>
                </a:solidFill>
              </a:rPr>
              <a:t>Authorizations for Payment</a:t>
            </a:r>
          </a:p>
          <a:p>
            <a:pPr marL="1828800">
              <a:lnSpc>
                <a:spcPct val="110000"/>
              </a:lnSpc>
              <a:spcBef>
                <a:spcPts val="0"/>
              </a:spcBef>
              <a:buClr>
                <a:srgbClr val="FFC000"/>
              </a:buClr>
            </a:pPr>
            <a:r>
              <a:rPr lang="en-US" sz="2600" dirty="0">
                <a:solidFill>
                  <a:srgbClr val="023F5C"/>
                </a:solidFill>
              </a:rPr>
              <a:t>Purchase Orders</a:t>
            </a:r>
          </a:p>
          <a:p>
            <a:pPr marL="1828800">
              <a:lnSpc>
                <a:spcPct val="110000"/>
              </a:lnSpc>
              <a:spcBef>
                <a:spcPts val="0"/>
              </a:spcBef>
              <a:buClr>
                <a:srgbClr val="FFC000"/>
              </a:buClr>
            </a:pPr>
            <a:r>
              <a:rPr lang="en-US" sz="2600" dirty="0">
                <a:solidFill>
                  <a:srgbClr val="023F5C"/>
                </a:solidFill>
              </a:rPr>
              <a:t>Contracts</a:t>
            </a:r>
          </a:p>
          <a:p>
            <a:pPr marL="1828800">
              <a:lnSpc>
                <a:spcPct val="110000"/>
              </a:lnSpc>
              <a:spcBef>
                <a:spcPts val="0"/>
              </a:spcBef>
              <a:buClr>
                <a:srgbClr val="FFC000"/>
              </a:buClr>
            </a:pPr>
            <a:r>
              <a:rPr lang="en-US" sz="2600" dirty="0">
                <a:solidFill>
                  <a:srgbClr val="023F5C"/>
                </a:solidFill>
              </a:rPr>
              <a:t>End of Year Processes</a:t>
            </a:r>
          </a:p>
          <a:p>
            <a:pPr marL="0" indent="0">
              <a:lnSpc>
                <a:spcPct val="110000"/>
              </a:lnSpc>
              <a:spcBef>
                <a:spcPts val="0"/>
              </a:spcBef>
              <a:buClr>
                <a:srgbClr val="FFC000"/>
              </a:buClr>
              <a:buNone/>
            </a:pPr>
            <a:endParaRPr lang="en-US" sz="2600" b="1" dirty="0">
              <a:solidFill>
                <a:srgbClr val="023F5C"/>
              </a:solidFill>
            </a:endParaRPr>
          </a:p>
          <a:p>
            <a:pPr marL="0" indent="0">
              <a:lnSpc>
                <a:spcPct val="110000"/>
              </a:lnSpc>
              <a:spcBef>
                <a:spcPts val="0"/>
              </a:spcBef>
              <a:buClr>
                <a:srgbClr val="FFC000"/>
              </a:buClr>
              <a:buNone/>
            </a:pPr>
            <a:endParaRPr lang="en-US" sz="2600" b="1" dirty="0">
              <a:solidFill>
                <a:srgbClr val="023F5C"/>
              </a:solidFill>
            </a:endParaRPr>
          </a:p>
          <a:p>
            <a:pPr marL="0" indent="0">
              <a:lnSpc>
                <a:spcPct val="110000"/>
              </a:lnSpc>
              <a:spcBef>
                <a:spcPts val="0"/>
              </a:spcBef>
              <a:buClr>
                <a:srgbClr val="FFC000"/>
              </a:buClr>
              <a:buNone/>
            </a:pPr>
            <a:endParaRPr lang="en-US" sz="2600" dirty="0">
              <a:solidFill>
                <a:srgbClr val="023F5C"/>
              </a:solidFill>
            </a:endParaRPr>
          </a:p>
          <a:p>
            <a:pPr marL="0" indent="0" algn="ctr">
              <a:buNone/>
            </a:pPr>
            <a:endParaRPr lang="en-US" sz="2400" dirty="0">
              <a:solidFill>
                <a:srgbClr val="023F5C"/>
              </a:solidFill>
            </a:endParaRPr>
          </a:p>
        </p:txBody>
      </p:sp>
    </p:spTree>
    <p:extLst>
      <p:ext uri="{BB962C8B-B14F-4D97-AF65-F5344CB8AC3E}">
        <p14:creationId xmlns:p14="http://schemas.microsoft.com/office/powerpoint/2010/main" val="2026906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533400" y="1160575"/>
            <a:ext cx="10922000" cy="5659325"/>
          </a:xfrm>
        </p:spPr>
        <p:txBody>
          <a:bodyPr>
            <a:normAutofit/>
          </a:bodyPr>
          <a:lstStyle/>
          <a:p>
            <a:pPr>
              <a:buClr>
                <a:srgbClr val="FCAF2D"/>
              </a:buClr>
            </a:pPr>
            <a:r>
              <a:rPr lang="en-US" sz="2200" dirty="0">
                <a:solidFill>
                  <a:srgbClr val="023F5C"/>
                </a:solidFill>
              </a:rPr>
              <a:t>Non-Emergency Medicaid Transportation (NEMT) is part of DSS budget in many counties.</a:t>
            </a:r>
          </a:p>
          <a:p>
            <a:pPr>
              <a:spcBef>
                <a:spcPts val="600"/>
              </a:spcBef>
              <a:buClr>
                <a:srgbClr val="FCAF2D"/>
              </a:buClr>
            </a:pPr>
            <a:r>
              <a:rPr lang="en-US" sz="2200" dirty="0">
                <a:solidFill>
                  <a:srgbClr val="023F5C"/>
                </a:solidFill>
              </a:rPr>
              <a:t>NEMT transportation services are billed through NC Tracks and provider is reimbursed directly.  Services billed through NC Tracks are not included in the county budget.</a:t>
            </a:r>
          </a:p>
          <a:p>
            <a:pPr>
              <a:spcBef>
                <a:spcPts val="600"/>
              </a:spcBef>
              <a:buClr>
                <a:srgbClr val="FCAF2D"/>
              </a:buClr>
            </a:pPr>
            <a:r>
              <a:rPr lang="en-US" sz="2200" dirty="0">
                <a:solidFill>
                  <a:srgbClr val="023F5C"/>
                </a:solidFill>
              </a:rPr>
              <a:t>NEMT transportation expenses such as mileage, lodging, etc. are paid to a client by the local agency, then reimbursed to the agency through DHB-2055 (formerly DMA-2055).</a:t>
            </a:r>
          </a:p>
          <a:p>
            <a:pPr marL="0" indent="0">
              <a:buClr>
                <a:srgbClr val="FCAF2D"/>
              </a:buClr>
              <a:buNone/>
            </a:pPr>
            <a:r>
              <a:rPr lang="en-US" sz="2200" b="1" dirty="0">
                <a:solidFill>
                  <a:srgbClr val="01AFCD"/>
                </a:solidFill>
              </a:rPr>
              <a:t>When is DHB-2055 due?</a:t>
            </a:r>
          </a:p>
          <a:p>
            <a:pPr>
              <a:spcBef>
                <a:spcPts val="0"/>
              </a:spcBef>
              <a:buClr>
                <a:srgbClr val="FCAF2D"/>
              </a:buClr>
            </a:pPr>
            <a:r>
              <a:rPr lang="en-US" sz="2200" dirty="0">
                <a:solidFill>
                  <a:srgbClr val="023F5C"/>
                </a:solidFill>
              </a:rPr>
              <a:t>Due monthly by the 15</a:t>
            </a:r>
            <a:r>
              <a:rPr lang="en-US" sz="2200" baseline="30000" dirty="0">
                <a:solidFill>
                  <a:srgbClr val="023F5C"/>
                </a:solidFill>
              </a:rPr>
              <a:t>th</a:t>
            </a:r>
            <a:r>
              <a:rPr lang="en-US" sz="2200" dirty="0">
                <a:solidFill>
                  <a:srgbClr val="023F5C"/>
                </a:solidFill>
              </a:rPr>
              <a:t> </a:t>
            </a:r>
          </a:p>
          <a:p>
            <a:pPr marL="0" indent="0">
              <a:buClr>
                <a:srgbClr val="FCAF2D"/>
              </a:buClr>
              <a:buNone/>
            </a:pPr>
            <a:r>
              <a:rPr lang="en-US" sz="2200" b="1" dirty="0">
                <a:solidFill>
                  <a:srgbClr val="01AFCD"/>
                </a:solidFill>
              </a:rPr>
              <a:t>Who is request submitted to? </a:t>
            </a:r>
          </a:p>
          <a:p>
            <a:pPr marL="0" indent="0">
              <a:spcBef>
                <a:spcPts val="0"/>
              </a:spcBef>
              <a:buClr>
                <a:srgbClr val="FCAF2D"/>
              </a:buClr>
              <a:buNone/>
            </a:pPr>
            <a:r>
              <a:rPr lang="en-US" sz="2200" u="sng" dirty="0">
                <a:hlinkClick r:id="rId3"/>
              </a:rPr>
              <a:t>Medicaid.financeAP@dhhs.nc.gov</a:t>
            </a:r>
            <a:r>
              <a:rPr lang="en-US" sz="2200" dirty="0"/>
              <a:t>   </a:t>
            </a:r>
          </a:p>
          <a:p>
            <a:pPr marL="0" indent="0">
              <a:buClr>
                <a:srgbClr val="FCAF2D"/>
              </a:buClr>
              <a:buNone/>
            </a:pPr>
            <a:r>
              <a:rPr lang="en-US" sz="2200" b="1" dirty="0">
                <a:solidFill>
                  <a:srgbClr val="01AFCD"/>
                </a:solidFill>
              </a:rPr>
              <a:t>Report to show reimbursement:</a:t>
            </a:r>
          </a:p>
          <a:p>
            <a:pPr>
              <a:spcBef>
                <a:spcPts val="0"/>
              </a:spcBef>
              <a:buClr>
                <a:srgbClr val="FCAF2D"/>
              </a:buClr>
              <a:tabLst>
                <a:tab pos="228600" algn="l"/>
              </a:tabLst>
            </a:pPr>
            <a:r>
              <a:rPr lang="en-US" sz="2200" dirty="0">
                <a:solidFill>
                  <a:srgbClr val="023F5C"/>
                </a:solidFill>
              </a:rPr>
              <a:t>Email from Edward Pettiford or LBL</a:t>
            </a:r>
          </a:p>
          <a:p>
            <a:pPr>
              <a:buClr>
                <a:srgbClr val="FCAF2D"/>
              </a:buClr>
            </a:pPr>
            <a:endParaRPr lang="en-US" sz="2200" dirty="0">
              <a:solidFill>
                <a:srgbClr val="023F5C"/>
              </a:solidFill>
            </a:endParaRPr>
          </a:p>
          <a:p>
            <a:pPr marL="0" indent="0">
              <a:buClr>
                <a:srgbClr val="FCAF2D"/>
              </a:buClr>
              <a:buNone/>
            </a:pPr>
            <a:endParaRPr lang="en-US" sz="2400" dirty="0">
              <a:solidFill>
                <a:srgbClr val="023F5C"/>
              </a:solidFill>
            </a:endParaRPr>
          </a:p>
        </p:txBody>
      </p:sp>
      <p:sp>
        <p:nvSpPr>
          <p:cNvPr id="4" name="Rectangle 3">
            <a:extLst>
              <a:ext uri="{FF2B5EF4-FFF2-40B4-BE49-F238E27FC236}">
                <a16:creationId xmlns:a16="http://schemas.microsoft.com/office/drawing/2014/main" id="{6BAADC9E-79F1-47A8-810A-75D76A92B9B4}"/>
              </a:ext>
            </a:extLst>
          </p:cNvPr>
          <p:cNvSpPr/>
          <p:nvPr/>
        </p:nvSpPr>
        <p:spPr>
          <a:xfrm>
            <a:off x="1049482" y="463444"/>
            <a:ext cx="10183091" cy="646331"/>
          </a:xfrm>
          <a:prstGeom prst="rect">
            <a:avLst/>
          </a:prstGeom>
        </p:spPr>
        <p:txBody>
          <a:bodyPr wrap="square">
            <a:spAutoFit/>
          </a:bodyPr>
          <a:lstStyle/>
          <a:p>
            <a:pPr lvl="0" algn="ctr"/>
            <a:r>
              <a:rPr lang="en-US" sz="3600" dirty="0">
                <a:solidFill>
                  <a:srgbClr val="023F5C"/>
                </a:solidFill>
              </a:rPr>
              <a:t>MEDICAID TRANSPORTATION</a:t>
            </a:r>
          </a:p>
        </p:txBody>
      </p:sp>
      <p:pic>
        <p:nvPicPr>
          <p:cNvPr id="5" name="Picture 4">
            <a:extLst>
              <a:ext uri="{FF2B5EF4-FFF2-40B4-BE49-F238E27FC236}">
                <a16:creationId xmlns:a16="http://schemas.microsoft.com/office/drawing/2014/main" id="{3E00360C-C22D-4446-B8D0-8DFB79DDE75C}"/>
              </a:ext>
            </a:extLst>
          </p:cNvPr>
          <p:cNvPicPr>
            <a:picLocks noChangeAspect="1"/>
          </p:cNvPicPr>
          <p:nvPr/>
        </p:nvPicPr>
        <p:blipFill>
          <a:blip r:embed="rId4"/>
          <a:stretch>
            <a:fillRect/>
          </a:stretch>
        </p:blipFill>
        <p:spPr>
          <a:xfrm>
            <a:off x="5531394" y="3136190"/>
            <a:ext cx="5924006" cy="3362869"/>
          </a:xfrm>
          <a:prstGeom prst="rect">
            <a:avLst/>
          </a:prstGeom>
          <a:effectLst>
            <a:outerShdw blurRad="190500" dist="38100" dir="2700000" algn="tl" rotWithShape="0">
              <a:srgbClr val="023F5C">
                <a:alpha val="40000"/>
              </a:srgbClr>
            </a:outerShdw>
          </a:effectLst>
        </p:spPr>
      </p:pic>
    </p:spTree>
    <p:extLst>
      <p:ext uri="{BB962C8B-B14F-4D97-AF65-F5344CB8AC3E}">
        <p14:creationId xmlns:p14="http://schemas.microsoft.com/office/powerpoint/2010/main" val="2601447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AB283-98C2-48ED-A5F8-2ABC5E88EA4A}"/>
              </a:ext>
            </a:extLst>
          </p:cNvPr>
          <p:cNvSpPr>
            <a:spLocks noGrp="1"/>
          </p:cNvSpPr>
          <p:nvPr>
            <p:ph idx="1"/>
          </p:nvPr>
        </p:nvSpPr>
        <p:spPr>
          <a:xfrm>
            <a:off x="749030" y="1147876"/>
            <a:ext cx="10621943" cy="5481524"/>
          </a:xfrm>
        </p:spPr>
        <p:txBody>
          <a:bodyPr>
            <a:normAutofit fontScale="92500"/>
          </a:bodyPr>
          <a:lstStyle/>
          <a:p>
            <a:pPr>
              <a:buClr>
                <a:srgbClr val="FCAF2D"/>
              </a:buClr>
            </a:pPr>
            <a:r>
              <a:rPr lang="en-US" sz="2400" dirty="0">
                <a:solidFill>
                  <a:srgbClr val="023F5C"/>
                </a:solidFill>
              </a:rPr>
              <a:t>Each county receives an allocation for Child Care Subsidy through the Division of Child Development and Early Education (DCDEE).</a:t>
            </a:r>
          </a:p>
          <a:p>
            <a:pPr>
              <a:buClr>
                <a:srgbClr val="FCAF2D"/>
              </a:buClr>
            </a:pPr>
            <a:r>
              <a:rPr lang="en-US" sz="2400" dirty="0">
                <a:solidFill>
                  <a:srgbClr val="023F5C"/>
                </a:solidFill>
              </a:rPr>
              <a:t>Payments to child care providers are paid directly to the provider through NC Fast.</a:t>
            </a:r>
          </a:p>
          <a:p>
            <a:pPr>
              <a:buClr>
                <a:srgbClr val="FCAF2D"/>
              </a:buClr>
            </a:pPr>
            <a:r>
              <a:rPr lang="en-US" sz="2400" dirty="0">
                <a:solidFill>
                  <a:srgbClr val="023F5C"/>
                </a:solidFill>
              </a:rPr>
              <a:t>Child Care and Smart Start administrative time is reimbursed through the 1571 with daysheet coding.</a:t>
            </a:r>
          </a:p>
          <a:p>
            <a:pPr>
              <a:buClr>
                <a:srgbClr val="FCAF2D"/>
              </a:buClr>
            </a:pPr>
            <a:endParaRPr lang="en-US" sz="1900" dirty="0">
              <a:solidFill>
                <a:srgbClr val="023F5C"/>
              </a:solidFill>
            </a:endParaRPr>
          </a:p>
          <a:p>
            <a:pPr>
              <a:buClr>
                <a:srgbClr val="FCAF2D"/>
              </a:buClr>
            </a:pPr>
            <a:endParaRPr lang="en-US" sz="2400" dirty="0">
              <a:solidFill>
                <a:srgbClr val="023F5C"/>
              </a:solidFill>
            </a:endParaRPr>
          </a:p>
          <a:p>
            <a:pPr>
              <a:spcBef>
                <a:spcPts val="1800"/>
              </a:spcBef>
              <a:buClr>
                <a:srgbClr val="FCAF2D"/>
              </a:buClr>
            </a:pPr>
            <a:r>
              <a:rPr lang="en-US" sz="2400" dirty="0">
                <a:solidFill>
                  <a:srgbClr val="023F5C"/>
                </a:solidFill>
              </a:rPr>
              <a:t>Funds for the Home &amp; Community Care Block Grant (HCCBG) are from the Division of Aging and Community Care Block Grant Title III-C and B for Congregate Meals, Home Delivered Meals, and Transportation and Supportive services.</a:t>
            </a:r>
          </a:p>
          <a:p>
            <a:pPr>
              <a:buClr>
                <a:srgbClr val="FCAF2D"/>
              </a:buClr>
            </a:pPr>
            <a:r>
              <a:rPr lang="en-US" sz="2400" dirty="0">
                <a:solidFill>
                  <a:srgbClr val="023F5C"/>
                </a:solidFill>
              </a:rPr>
              <a:t>Grant funds are not always a part of the DSS budget, but other departments such as Senior Services.  If part of DSS, staff time is coded to N.</a:t>
            </a:r>
          </a:p>
          <a:p>
            <a:pPr>
              <a:buClr>
                <a:srgbClr val="FCAF2D"/>
              </a:buClr>
            </a:pPr>
            <a:r>
              <a:rPr lang="en-US" sz="2400" dirty="0">
                <a:solidFill>
                  <a:srgbClr val="023F5C"/>
                </a:solidFill>
              </a:rPr>
              <a:t>HCCBG time is reimbursed through ARMS system.  </a:t>
            </a:r>
          </a:p>
        </p:txBody>
      </p:sp>
      <p:sp>
        <p:nvSpPr>
          <p:cNvPr id="4" name="Rectangle 3">
            <a:extLst>
              <a:ext uri="{FF2B5EF4-FFF2-40B4-BE49-F238E27FC236}">
                <a16:creationId xmlns:a16="http://schemas.microsoft.com/office/drawing/2014/main" id="{70BAF0B5-ADE4-4F37-A5EE-BB3ED50A2803}"/>
              </a:ext>
            </a:extLst>
          </p:cNvPr>
          <p:cNvSpPr/>
          <p:nvPr/>
        </p:nvSpPr>
        <p:spPr>
          <a:xfrm>
            <a:off x="463550" y="3545152"/>
            <a:ext cx="11264900" cy="646331"/>
          </a:xfrm>
          <a:prstGeom prst="rect">
            <a:avLst/>
          </a:prstGeom>
        </p:spPr>
        <p:txBody>
          <a:bodyPr wrap="square">
            <a:spAutoFit/>
          </a:bodyPr>
          <a:lstStyle/>
          <a:p>
            <a:pPr lvl="0" algn="ctr"/>
            <a:r>
              <a:rPr lang="en-US" sz="3600" cap="all" dirty="0">
                <a:solidFill>
                  <a:srgbClr val="023F5C"/>
                </a:solidFill>
              </a:rPr>
              <a:t>Home &amp; Community Care Block Grant</a:t>
            </a:r>
            <a:endParaRPr lang="en-US" sz="3600" dirty="0">
              <a:solidFill>
                <a:srgbClr val="023F5C"/>
              </a:solidFill>
            </a:endParaRPr>
          </a:p>
        </p:txBody>
      </p:sp>
      <p:sp>
        <p:nvSpPr>
          <p:cNvPr id="5" name="Rectangle 4">
            <a:extLst>
              <a:ext uri="{FF2B5EF4-FFF2-40B4-BE49-F238E27FC236}">
                <a16:creationId xmlns:a16="http://schemas.microsoft.com/office/drawing/2014/main" id="{3C762B00-1695-4E0E-BFDD-55D5CAB6C0DB}"/>
              </a:ext>
            </a:extLst>
          </p:cNvPr>
          <p:cNvSpPr/>
          <p:nvPr/>
        </p:nvSpPr>
        <p:spPr>
          <a:xfrm>
            <a:off x="763030" y="501544"/>
            <a:ext cx="10621943" cy="646331"/>
          </a:xfrm>
          <a:prstGeom prst="rect">
            <a:avLst/>
          </a:prstGeom>
        </p:spPr>
        <p:txBody>
          <a:bodyPr wrap="square">
            <a:spAutoFit/>
          </a:bodyPr>
          <a:lstStyle/>
          <a:p>
            <a:pPr lvl="0" algn="ctr"/>
            <a:r>
              <a:rPr lang="en-US" sz="3600" dirty="0">
                <a:solidFill>
                  <a:srgbClr val="023F5C"/>
                </a:solidFill>
              </a:rPr>
              <a:t>CHILD CARE SUBSIDY</a:t>
            </a:r>
          </a:p>
        </p:txBody>
      </p:sp>
    </p:spTree>
    <p:extLst>
      <p:ext uri="{BB962C8B-B14F-4D97-AF65-F5344CB8AC3E}">
        <p14:creationId xmlns:p14="http://schemas.microsoft.com/office/powerpoint/2010/main" val="881162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62C5A6-3124-48F7-BA53-22010D69B4FC}"/>
              </a:ext>
            </a:extLst>
          </p:cNvPr>
          <p:cNvSpPr>
            <a:spLocks noGrp="1"/>
          </p:cNvSpPr>
          <p:nvPr>
            <p:ph idx="1"/>
          </p:nvPr>
        </p:nvSpPr>
        <p:spPr>
          <a:xfrm>
            <a:off x="439739" y="1651000"/>
            <a:ext cx="6938961" cy="5105400"/>
          </a:xfrm>
        </p:spPr>
        <p:txBody>
          <a:bodyPr>
            <a:normAutofit fontScale="92500" lnSpcReduction="20000"/>
          </a:bodyPr>
          <a:lstStyle/>
          <a:p>
            <a:pPr>
              <a:spcBef>
                <a:spcPts val="0"/>
              </a:spcBef>
              <a:buClr>
                <a:srgbClr val="FCAF2D"/>
              </a:buClr>
            </a:pPr>
            <a:r>
              <a:rPr lang="en-US" sz="2400" dirty="0">
                <a:solidFill>
                  <a:srgbClr val="023F5C"/>
                </a:solidFill>
              </a:rPr>
              <a:t>Fiscal Compliance Monitoring</a:t>
            </a:r>
          </a:p>
          <a:p>
            <a:pPr lvl="1">
              <a:lnSpc>
                <a:spcPct val="110000"/>
              </a:lnSpc>
              <a:spcBef>
                <a:spcPts val="300"/>
              </a:spcBef>
              <a:buClr>
                <a:srgbClr val="FCAF2D"/>
              </a:buClr>
              <a:buFont typeface="Courier New" panose="02070309020205020404" pitchFamily="49" charset="0"/>
              <a:buChar char="o"/>
            </a:pPr>
            <a:r>
              <a:rPr lang="en-US" sz="2400" dirty="0">
                <a:solidFill>
                  <a:srgbClr val="023F5C"/>
                </a:solidFill>
              </a:rPr>
              <a:t>Self-Assessment Form completed each Spring by DSS (and Stand-alone Child Support Offices)</a:t>
            </a:r>
          </a:p>
          <a:p>
            <a:pPr lvl="1">
              <a:lnSpc>
                <a:spcPct val="110000"/>
              </a:lnSpc>
              <a:spcBef>
                <a:spcPts val="300"/>
              </a:spcBef>
              <a:buClr>
                <a:srgbClr val="FCAF2D"/>
              </a:buClr>
              <a:buFont typeface="Courier New" panose="02070309020205020404" pitchFamily="49" charset="0"/>
              <a:buChar char="o"/>
            </a:pPr>
            <a:r>
              <a:rPr lang="en-US" sz="2400" dirty="0">
                <a:solidFill>
                  <a:srgbClr val="023F5C"/>
                </a:solidFill>
              </a:rPr>
              <a:t>Monitors review 1571 and processes</a:t>
            </a:r>
          </a:p>
          <a:p>
            <a:pPr lvl="1">
              <a:lnSpc>
                <a:spcPct val="110000"/>
              </a:lnSpc>
              <a:spcBef>
                <a:spcPts val="300"/>
              </a:spcBef>
              <a:buClr>
                <a:srgbClr val="FCAF2D"/>
              </a:buClr>
              <a:buFont typeface="Courier New" panose="02070309020205020404" pitchFamily="49" charset="0"/>
              <a:buChar char="o"/>
            </a:pPr>
            <a:r>
              <a:rPr lang="en-US" sz="2400" dirty="0">
                <a:solidFill>
                  <a:srgbClr val="023F5C"/>
                </a:solidFill>
              </a:rPr>
              <a:t>Findings require 1571 adjustments or process changes</a:t>
            </a:r>
          </a:p>
          <a:p>
            <a:pPr>
              <a:buClr>
                <a:srgbClr val="FCAF2D"/>
              </a:buClr>
            </a:pPr>
            <a:r>
              <a:rPr lang="en-US" sz="2400" dirty="0">
                <a:solidFill>
                  <a:srgbClr val="023F5C"/>
                </a:solidFill>
              </a:rPr>
              <a:t>Single County Audit</a:t>
            </a:r>
          </a:p>
          <a:p>
            <a:pPr marL="457200">
              <a:lnSpc>
                <a:spcPct val="110000"/>
              </a:lnSpc>
              <a:spcBef>
                <a:spcPts val="300"/>
              </a:spcBef>
              <a:buClr>
                <a:srgbClr val="FCAF2D"/>
              </a:buClr>
              <a:buFont typeface="Courier New" panose="02070309020205020404" pitchFamily="49" charset="0"/>
              <a:buChar char="o"/>
            </a:pPr>
            <a:r>
              <a:rPr lang="en-US" sz="2400" dirty="0">
                <a:solidFill>
                  <a:srgbClr val="023F5C"/>
                </a:solidFill>
              </a:rPr>
              <a:t>Auditors review County finance records, 1571, and programs</a:t>
            </a:r>
          </a:p>
          <a:p>
            <a:pPr marL="457200">
              <a:lnSpc>
                <a:spcPct val="110000"/>
              </a:lnSpc>
              <a:spcBef>
                <a:spcPts val="300"/>
              </a:spcBef>
              <a:buClr>
                <a:srgbClr val="FCAF2D"/>
              </a:buClr>
              <a:buFont typeface="Courier New" panose="02070309020205020404" pitchFamily="49" charset="0"/>
              <a:buChar char="o"/>
            </a:pPr>
            <a:r>
              <a:rPr lang="en-US" sz="2400" dirty="0">
                <a:solidFill>
                  <a:srgbClr val="023F5C"/>
                </a:solidFill>
              </a:rPr>
              <a:t>Findings require change in internal controls, possible paybacks and Corrective Action Plan</a:t>
            </a:r>
          </a:p>
          <a:p>
            <a:pPr>
              <a:lnSpc>
                <a:spcPct val="110000"/>
              </a:lnSpc>
              <a:buClr>
                <a:srgbClr val="FCAF2D"/>
              </a:buClr>
            </a:pPr>
            <a:r>
              <a:rPr lang="en-US" sz="2400" dirty="0">
                <a:solidFill>
                  <a:srgbClr val="023F5C"/>
                </a:solidFill>
              </a:rPr>
              <a:t>Child Welfare Monitoring</a:t>
            </a:r>
          </a:p>
          <a:p>
            <a:pPr marL="457200">
              <a:lnSpc>
                <a:spcPct val="110000"/>
              </a:lnSpc>
              <a:spcBef>
                <a:spcPts val="300"/>
              </a:spcBef>
              <a:buClr>
                <a:srgbClr val="FCAF2D"/>
              </a:buClr>
              <a:buFont typeface="Courier New" panose="02070309020205020404" pitchFamily="49" charset="0"/>
              <a:buChar char="o"/>
            </a:pPr>
            <a:r>
              <a:rPr lang="en-US" sz="2400" dirty="0">
                <a:solidFill>
                  <a:srgbClr val="023F5C"/>
                </a:solidFill>
              </a:rPr>
              <a:t>Payment Adjustment Referral (PAR)</a:t>
            </a:r>
          </a:p>
          <a:p>
            <a:pPr>
              <a:lnSpc>
                <a:spcPct val="110000"/>
              </a:lnSpc>
              <a:buClr>
                <a:srgbClr val="FCAF2D"/>
              </a:buClr>
            </a:pPr>
            <a:r>
              <a:rPr lang="en-US" sz="2400" dirty="0">
                <a:solidFill>
                  <a:srgbClr val="023F5C"/>
                </a:solidFill>
              </a:rPr>
              <a:t>Medicaid Audit – 3 year cycle</a:t>
            </a:r>
          </a:p>
          <a:p>
            <a:pPr>
              <a:lnSpc>
                <a:spcPct val="110000"/>
              </a:lnSpc>
              <a:buClr>
                <a:srgbClr val="FCAF2D"/>
              </a:buClr>
            </a:pPr>
            <a:r>
              <a:rPr lang="en-US" sz="2400" dirty="0">
                <a:solidFill>
                  <a:srgbClr val="023F5C"/>
                </a:solidFill>
              </a:rPr>
              <a:t>Social Security Audit</a:t>
            </a:r>
          </a:p>
          <a:p>
            <a:endParaRPr lang="en-US" dirty="0"/>
          </a:p>
        </p:txBody>
      </p:sp>
      <p:sp>
        <p:nvSpPr>
          <p:cNvPr id="4" name="Title 3">
            <a:extLst>
              <a:ext uri="{FF2B5EF4-FFF2-40B4-BE49-F238E27FC236}">
                <a16:creationId xmlns:a16="http://schemas.microsoft.com/office/drawing/2014/main" id="{F6102759-1747-4A18-BC45-B268B8417D5F}"/>
              </a:ext>
            </a:extLst>
          </p:cNvPr>
          <p:cNvSpPr>
            <a:spLocks noGrp="1"/>
          </p:cNvSpPr>
          <p:nvPr>
            <p:ph type="title"/>
          </p:nvPr>
        </p:nvSpPr>
        <p:spPr>
          <a:xfrm>
            <a:off x="1212850" y="650508"/>
            <a:ext cx="9766300" cy="757130"/>
          </a:xfrm>
          <a:prstGeom prst="rect">
            <a:avLst/>
          </a:prstGeom>
          <a:solidFill>
            <a:schemeClr val="bg1"/>
          </a:solidFill>
        </p:spPr>
        <p:txBody>
          <a:bodyPr wrap="square">
            <a:spAutoFit/>
          </a:bodyPr>
          <a:lstStyle/>
          <a:p>
            <a:pPr lvl="0"/>
            <a:r>
              <a:rPr lang="en-US" dirty="0">
                <a:solidFill>
                  <a:srgbClr val="023F5C"/>
                </a:solidFill>
              </a:rPr>
              <a:t>MONITORING &amp; AUDITS</a:t>
            </a:r>
          </a:p>
        </p:txBody>
      </p:sp>
      <p:pic>
        <p:nvPicPr>
          <p:cNvPr id="2" name="Picture 1">
            <a:extLst>
              <a:ext uri="{FF2B5EF4-FFF2-40B4-BE49-F238E27FC236}">
                <a16:creationId xmlns:a16="http://schemas.microsoft.com/office/drawing/2014/main" id="{0ED34BF8-9C95-477F-BBF0-AA704E5C2EC0}"/>
              </a:ext>
            </a:extLst>
          </p:cNvPr>
          <p:cNvPicPr>
            <a:picLocks noChangeAspect="1"/>
          </p:cNvPicPr>
          <p:nvPr/>
        </p:nvPicPr>
        <p:blipFill>
          <a:blip r:embed="rId3"/>
          <a:stretch>
            <a:fillRect/>
          </a:stretch>
        </p:blipFill>
        <p:spPr>
          <a:xfrm>
            <a:off x="7279520" y="1801920"/>
            <a:ext cx="4472741" cy="4705350"/>
          </a:xfrm>
          <a:prstGeom prst="rect">
            <a:avLst/>
          </a:prstGeom>
          <a:effectLst/>
        </p:spPr>
      </p:pic>
    </p:spTree>
    <p:extLst>
      <p:ext uri="{BB962C8B-B14F-4D97-AF65-F5344CB8AC3E}">
        <p14:creationId xmlns:p14="http://schemas.microsoft.com/office/powerpoint/2010/main" val="2035615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5E2E6"/>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E55920B-28BF-4852-8A25-8BD20D488788}"/>
              </a:ext>
            </a:extLst>
          </p:cNvPr>
          <p:cNvGraphicFramePr>
            <a:graphicFrameLocks noGrp="1"/>
          </p:cNvGraphicFramePr>
          <p:nvPr>
            <p:ph idx="1"/>
            <p:extLst>
              <p:ext uri="{D42A27DB-BD31-4B8C-83A1-F6EECF244321}">
                <p14:modId xmlns:p14="http://schemas.microsoft.com/office/powerpoint/2010/main" val="380486821"/>
              </p:ext>
            </p:extLst>
          </p:nvPr>
        </p:nvGraphicFramePr>
        <p:xfrm>
          <a:off x="1631323" y="340887"/>
          <a:ext cx="10230477" cy="5848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2E20CA7-2445-44CB-9D0A-E7F1144EE333}"/>
              </a:ext>
            </a:extLst>
          </p:cNvPr>
          <p:cNvSpPr txBox="1"/>
          <p:nvPr/>
        </p:nvSpPr>
        <p:spPr>
          <a:xfrm>
            <a:off x="394630" y="228600"/>
            <a:ext cx="1295098" cy="6543675"/>
          </a:xfrm>
          <a:prstGeom prst="rect">
            <a:avLst/>
          </a:prstGeom>
          <a:noFill/>
        </p:spPr>
        <p:txBody>
          <a:bodyPr vert="wordArtVert" wrap="square" rtlCol="0">
            <a:spAutoFit/>
          </a:bodyPr>
          <a:lstStyle/>
          <a:p>
            <a:r>
              <a:rPr lang="en-US" sz="3200" b="1" dirty="0">
                <a:solidFill>
                  <a:srgbClr val="023F5C"/>
                </a:solidFill>
              </a:rPr>
              <a:t>MONTHLY</a:t>
            </a:r>
          </a:p>
          <a:p>
            <a:r>
              <a:rPr lang="en-US" sz="3200" b="1" dirty="0">
                <a:solidFill>
                  <a:srgbClr val="023F5C"/>
                </a:solidFill>
              </a:rPr>
              <a:t>				TIMELINE</a:t>
            </a:r>
          </a:p>
        </p:txBody>
      </p:sp>
      <p:pic>
        <p:nvPicPr>
          <p:cNvPr id="6" name="Picture 5">
            <a:extLst>
              <a:ext uri="{FF2B5EF4-FFF2-40B4-BE49-F238E27FC236}">
                <a16:creationId xmlns:a16="http://schemas.microsoft.com/office/drawing/2014/main" id="{4A1CD092-17F7-4A4C-9C7F-0ACEC0E9CDC1}"/>
              </a:ext>
            </a:extLst>
          </p:cNvPr>
          <p:cNvPicPr>
            <a:picLocks noChangeAspect="1"/>
          </p:cNvPicPr>
          <p:nvPr/>
        </p:nvPicPr>
        <p:blipFill>
          <a:blip r:embed="rId8"/>
          <a:stretch>
            <a:fillRect/>
          </a:stretch>
        </p:blipFill>
        <p:spPr>
          <a:xfrm>
            <a:off x="191955" y="5122232"/>
            <a:ext cx="830130" cy="1145813"/>
          </a:xfrm>
          <a:prstGeom prst="rect">
            <a:avLst/>
          </a:prstGeom>
        </p:spPr>
      </p:pic>
      <p:sp>
        <p:nvSpPr>
          <p:cNvPr id="7" name="TextBox 6">
            <a:extLst>
              <a:ext uri="{FF2B5EF4-FFF2-40B4-BE49-F238E27FC236}">
                <a16:creationId xmlns:a16="http://schemas.microsoft.com/office/drawing/2014/main" id="{151201D0-9A2B-435B-8E06-AA8EA049A9B2}"/>
              </a:ext>
            </a:extLst>
          </p:cNvPr>
          <p:cNvSpPr txBox="1"/>
          <p:nvPr/>
        </p:nvSpPr>
        <p:spPr>
          <a:xfrm>
            <a:off x="5705475" y="6115645"/>
            <a:ext cx="6131916" cy="461665"/>
          </a:xfrm>
          <a:prstGeom prst="rect">
            <a:avLst/>
          </a:prstGeom>
          <a:noFill/>
        </p:spPr>
        <p:txBody>
          <a:bodyPr wrap="square" rtlCol="0">
            <a:spAutoFit/>
          </a:bodyPr>
          <a:lstStyle/>
          <a:p>
            <a:r>
              <a:rPr lang="en-US" sz="2400" b="1" i="1" dirty="0">
                <a:solidFill>
                  <a:srgbClr val="FCAF2D"/>
                </a:solidFill>
              </a:rPr>
              <a:t>…and there are so many other county tasks</a:t>
            </a:r>
            <a:r>
              <a:rPr lang="en-US" sz="2400" i="1" dirty="0">
                <a:solidFill>
                  <a:srgbClr val="FCAF2D"/>
                </a:solidFill>
              </a:rPr>
              <a:t>!</a:t>
            </a:r>
          </a:p>
        </p:txBody>
      </p:sp>
      <p:sp>
        <p:nvSpPr>
          <p:cNvPr id="8" name="TextBox 7">
            <a:extLst>
              <a:ext uri="{FF2B5EF4-FFF2-40B4-BE49-F238E27FC236}">
                <a16:creationId xmlns:a16="http://schemas.microsoft.com/office/drawing/2014/main" id="{95CA22A0-8ACB-4EF9-B0D5-431B68386674}"/>
              </a:ext>
            </a:extLst>
          </p:cNvPr>
          <p:cNvSpPr txBox="1"/>
          <p:nvPr/>
        </p:nvSpPr>
        <p:spPr>
          <a:xfrm>
            <a:off x="2124075" y="5892809"/>
            <a:ext cx="9942645" cy="330860"/>
          </a:xfrm>
          <a:prstGeom prst="rect">
            <a:avLst/>
          </a:prstGeom>
          <a:noFill/>
        </p:spPr>
        <p:txBody>
          <a:bodyPr wrap="square" rtlCol="0">
            <a:spAutoFit/>
          </a:bodyPr>
          <a:lstStyle/>
          <a:p>
            <a:r>
              <a:rPr lang="en-US" sz="1550" b="1" dirty="0"/>
              <a:t>* Note:  some due dates change due to weekends and State closures – see DHRHR Calendar in NCXCloud </a:t>
            </a:r>
          </a:p>
        </p:txBody>
      </p:sp>
    </p:spTree>
    <p:extLst>
      <p:ext uri="{BB962C8B-B14F-4D97-AF65-F5344CB8AC3E}">
        <p14:creationId xmlns:p14="http://schemas.microsoft.com/office/powerpoint/2010/main" val="3972060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5E2E6"/>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E55920B-28BF-4852-8A25-8BD20D488788}"/>
              </a:ext>
            </a:extLst>
          </p:cNvPr>
          <p:cNvGraphicFramePr>
            <a:graphicFrameLocks noGrp="1"/>
          </p:cNvGraphicFramePr>
          <p:nvPr>
            <p:ph idx="1"/>
            <p:extLst>
              <p:ext uri="{D42A27DB-BD31-4B8C-83A1-F6EECF244321}">
                <p14:modId xmlns:p14="http://schemas.microsoft.com/office/powerpoint/2010/main" val="815838684"/>
              </p:ext>
            </p:extLst>
          </p:nvPr>
        </p:nvGraphicFramePr>
        <p:xfrm>
          <a:off x="424001" y="237906"/>
          <a:ext cx="9688461" cy="5971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2E20CA7-2445-44CB-9D0A-E7F1144EE333}"/>
              </a:ext>
            </a:extLst>
          </p:cNvPr>
          <p:cNvSpPr txBox="1"/>
          <p:nvPr/>
        </p:nvSpPr>
        <p:spPr>
          <a:xfrm>
            <a:off x="10554788" y="157162"/>
            <a:ext cx="1295098" cy="6543675"/>
          </a:xfrm>
          <a:prstGeom prst="rect">
            <a:avLst/>
          </a:prstGeom>
          <a:noFill/>
        </p:spPr>
        <p:txBody>
          <a:bodyPr vert="wordArtVert" wrap="square" rtlCol="0">
            <a:spAutoFit/>
          </a:bodyPr>
          <a:lstStyle/>
          <a:p>
            <a:r>
              <a:rPr lang="en-US" sz="3200" b="1" dirty="0">
                <a:solidFill>
                  <a:srgbClr val="023F5C"/>
                </a:solidFill>
              </a:rPr>
              <a:t>ANNUAL</a:t>
            </a:r>
          </a:p>
          <a:p>
            <a:r>
              <a:rPr lang="en-US" sz="3200" b="1" dirty="0">
                <a:solidFill>
                  <a:srgbClr val="023F5C"/>
                </a:solidFill>
              </a:rPr>
              <a:t> 			TIMELINE</a:t>
            </a:r>
          </a:p>
        </p:txBody>
      </p:sp>
      <p:sp>
        <p:nvSpPr>
          <p:cNvPr id="7" name="TextBox 6">
            <a:extLst>
              <a:ext uri="{FF2B5EF4-FFF2-40B4-BE49-F238E27FC236}">
                <a16:creationId xmlns:a16="http://schemas.microsoft.com/office/drawing/2014/main" id="{151201D0-9A2B-435B-8E06-AA8EA049A9B2}"/>
              </a:ext>
            </a:extLst>
          </p:cNvPr>
          <p:cNvSpPr txBox="1"/>
          <p:nvPr/>
        </p:nvSpPr>
        <p:spPr>
          <a:xfrm>
            <a:off x="3819490" y="6144781"/>
            <a:ext cx="6131916" cy="461665"/>
          </a:xfrm>
          <a:prstGeom prst="rect">
            <a:avLst/>
          </a:prstGeom>
          <a:noFill/>
        </p:spPr>
        <p:txBody>
          <a:bodyPr wrap="square" rtlCol="0">
            <a:spAutoFit/>
          </a:bodyPr>
          <a:lstStyle/>
          <a:p>
            <a:pPr algn="r"/>
            <a:r>
              <a:rPr lang="en-US" sz="2400" b="1" i="1" dirty="0">
                <a:solidFill>
                  <a:srgbClr val="FCAF2D"/>
                </a:solidFill>
              </a:rPr>
              <a:t>…this list is not all inclusive</a:t>
            </a:r>
            <a:r>
              <a:rPr lang="en-US" sz="2400" i="1" dirty="0">
                <a:solidFill>
                  <a:srgbClr val="FCAF2D"/>
                </a:solidFill>
              </a:rPr>
              <a:t>!</a:t>
            </a:r>
          </a:p>
        </p:txBody>
      </p:sp>
      <p:pic>
        <p:nvPicPr>
          <p:cNvPr id="2" name="Picture 1">
            <a:extLst>
              <a:ext uri="{FF2B5EF4-FFF2-40B4-BE49-F238E27FC236}">
                <a16:creationId xmlns:a16="http://schemas.microsoft.com/office/drawing/2014/main" id="{B6ADA32C-34F9-4E70-B08C-F4487A59A86A}"/>
              </a:ext>
            </a:extLst>
          </p:cNvPr>
          <p:cNvPicPr>
            <a:picLocks noChangeAspect="1"/>
          </p:cNvPicPr>
          <p:nvPr/>
        </p:nvPicPr>
        <p:blipFill>
          <a:blip r:embed="rId8"/>
          <a:stretch>
            <a:fillRect/>
          </a:stretch>
        </p:blipFill>
        <p:spPr>
          <a:xfrm>
            <a:off x="10152533" y="5134128"/>
            <a:ext cx="971981" cy="1354221"/>
          </a:xfrm>
          <a:prstGeom prst="rect">
            <a:avLst/>
          </a:prstGeom>
        </p:spPr>
      </p:pic>
    </p:spTree>
    <p:extLst>
      <p:ext uri="{BB962C8B-B14F-4D97-AF65-F5344CB8AC3E}">
        <p14:creationId xmlns:p14="http://schemas.microsoft.com/office/powerpoint/2010/main" val="1663140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5DAD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7C7E79-3EBD-457A-8687-7CB6AAC48765}"/>
              </a:ext>
            </a:extLst>
          </p:cNvPr>
          <p:cNvPicPr>
            <a:picLocks noChangeAspect="1"/>
          </p:cNvPicPr>
          <p:nvPr/>
        </p:nvPicPr>
        <p:blipFill>
          <a:blip r:embed="rId3"/>
          <a:stretch>
            <a:fillRect/>
          </a:stretch>
        </p:blipFill>
        <p:spPr>
          <a:xfrm>
            <a:off x="1148477" y="1954050"/>
            <a:ext cx="8401923" cy="4615689"/>
          </a:xfrm>
          <a:prstGeom prst="rect">
            <a:avLst/>
          </a:prstGeom>
        </p:spPr>
      </p:pic>
      <p:sp>
        <p:nvSpPr>
          <p:cNvPr id="10" name="TextBox 9">
            <a:extLst>
              <a:ext uri="{FF2B5EF4-FFF2-40B4-BE49-F238E27FC236}">
                <a16:creationId xmlns:a16="http://schemas.microsoft.com/office/drawing/2014/main" id="{D26A10B8-8F37-4DBF-91F6-03EF530A5C6A}"/>
              </a:ext>
            </a:extLst>
          </p:cNvPr>
          <p:cNvSpPr txBox="1"/>
          <p:nvPr/>
        </p:nvSpPr>
        <p:spPr>
          <a:xfrm>
            <a:off x="1655323" y="2687102"/>
            <a:ext cx="2562429" cy="1323439"/>
          </a:xfrm>
          <a:prstGeom prst="rect">
            <a:avLst/>
          </a:prstGeom>
          <a:noFill/>
        </p:spPr>
        <p:txBody>
          <a:bodyPr wrap="square" rtlCol="0">
            <a:spAutoFit/>
          </a:bodyPr>
          <a:lstStyle/>
          <a:p>
            <a:r>
              <a:rPr lang="en-US" sz="2000" b="1" dirty="0">
                <a:latin typeface="Ink Free" panose="03080402000500000000" pitchFamily="66" charset="0"/>
              </a:rPr>
              <a:t>I have no idea what they’re talking about. </a:t>
            </a:r>
          </a:p>
          <a:p>
            <a:pPr marL="342900"/>
            <a:r>
              <a:rPr lang="en-US" sz="2000" b="1" dirty="0">
                <a:latin typeface="Ink Free" panose="03080402000500000000" pitchFamily="66" charset="0"/>
              </a:rPr>
              <a:t>Nod and smile, </a:t>
            </a:r>
          </a:p>
          <a:p>
            <a:pPr marL="342900"/>
            <a:r>
              <a:rPr lang="en-US" sz="2000" b="1" dirty="0">
                <a:latin typeface="Ink Free" panose="03080402000500000000" pitchFamily="66" charset="0"/>
              </a:rPr>
              <a:t>Nod and smile.</a:t>
            </a:r>
          </a:p>
        </p:txBody>
      </p:sp>
      <p:sp>
        <p:nvSpPr>
          <p:cNvPr id="2" name="Thought Bubble: Cloud 1">
            <a:extLst>
              <a:ext uri="{FF2B5EF4-FFF2-40B4-BE49-F238E27FC236}">
                <a16:creationId xmlns:a16="http://schemas.microsoft.com/office/drawing/2014/main" id="{EF88931A-9E48-494C-BA69-3414DDACCEF3}"/>
              </a:ext>
            </a:extLst>
          </p:cNvPr>
          <p:cNvSpPr/>
          <p:nvPr/>
        </p:nvSpPr>
        <p:spPr>
          <a:xfrm>
            <a:off x="6445926" y="1319462"/>
            <a:ext cx="1816100" cy="2286000"/>
          </a:xfrm>
          <a:prstGeom prst="cloudCallout">
            <a:avLst>
              <a:gd name="adj1" fmla="val -72941"/>
              <a:gd name="adj2" fmla="val 739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logo&#10;&#10;Description automatically generated">
            <a:extLst>
              <a:ext uri="{FF2B5EF4-FFF2-40B4-BE49-F238E27FC236}">
                <a16:creationId xmlns:a16="http://schemas.microsoft.com/office/drawing/2014/main" id="{5B988D4A-E1AD-447B-A7F1-C343C4EB5CFD}"/>
              </a:ext>
            </a:extLst>
          </p:cNvPr>
          <p:cNvPicPr>
            <a:picLocks noChangeAspect="1"/>
          </p:cNvPicPr>
          <p:nvPr/>
        </p:nvPicPr>
        <p:blipFill>
          <a:blip r:embed="rId4"/>
          <a:stretch>
            <a:fillRect/>
          </a:stretch>
        </p:blipFill>
        <p:spPr>
          <a:xfrm>
            <a:off x="6407826" y="389860"/>
            <a:ext cx="4128851" cy="4145203"/>
          </a:xfrm>
          <a:prstGeom prst="ellipse">
            <a:avLst/>
          </a:prstGeom>
          <a:ln w="63500" cap="rnd">
            <a:noFill/>
          </a:ln>
          <a:effectLst>
            <a:softEdge rad="3175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74014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EE2F5-2D1E-42E5-924E-6C67647A08A8}"/>
              </a:ext>
            </a:extLst>
          </p:cNvPr>
          <p:cNvSpPr/>
          <p:nvPr/>
        </p:nvSpPr>
        <p:spPr>
          <a:xfrm>
            <a:off x="6096000" y="0"/>
            <a:ext cx="6096000" cy="6858000"/>
          </a:xfrm>
          <a:prstGeom prst="rect">
            <a:avLst/>
          </a:prstGeom>
          <a:solidFill>
            <a:srgbClr val="C6E3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71B12D5-EDD7-42FE-AF3F-071AE1D74A1B}"/>
              </a:ext>
            </a:extLst>
          </p:cNvPr>
          <p:cNvSpPr/>
          <p:nvPr/>
        </p:nvSpPr>
        <p:spPr>
          <a:xfrm>
            <a:off x="0" y="0"/>
            <a:ext cx="6096000" cy="6858000"/>
          </a:xfrm>
          <a:prstGeom prst="rect">
            <a:avLst/>
          </a:prstGeom>
          <a:solidFill>
            <a:srgbClr val="023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E9634B35-E244-4C1E-8AC4-DAD8AF054245}"/>
              </a:ext>
            </a:extLst>
          </p:cNvPr>
          <p:cNvSpPr/>
          <p:nvPr/>
        </p:nvSpPr>
        <p:spPr>
          <a:xfrm>
            <a:off x="3835805" y="1041991"/>
            <a:ext cx="4680873" cy="4560983"/>
          </a:xfrm>
          <a:prstGeom prst="flowChartConnector">
            <a:avLst/>
          </a:prstGeom>
          <a:solidFill>
            <a:srgbClr val="FCAF2D"/>
          </a:solidFill>
          <a:ln w="139700" cmpd="thickThin">
            <a:solidFill>
              <a:srgbClr val="01A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E388E-787B-437C-AC42-FD32DA7BF870}"/>
              </a:ext>
            </a:extLst>
          </p:cNvPr>
          <p:cNvSpPr>
            <a:spLocks noGrp="1"/>
          </p:cNvSpPr>
          <p:nvPr>
            <p:ph type="title"/>
          </p:nvPr>
        </p:nvSpPr>
        <p:spPr>
          <a:xfrm>
            <a:off x="4267696" y="2121003"/>
            <a:ext cx="3817089" cy="1201479"/>
          </a:xfrm>
          <a:noFill/>
          <a:ln>
            <a:noFill/>
          </a:ln>
        </p:spPr>
        <p:txBody>
          <a:bodyPr vert="horz">
            <a:normAutofit/>
          </a:bodyPr>
          <a:lstStyle/>
          <a:p>
            <a:r>
              <a:rPr lang="en-US" sz="4000" b="1" dirty="0">
                <a:solidFill>
                  <a:srgbClr val="023F5C"/>
                </a:solidFill>
              </a:rPr>
              <a:t>Questions</a:t>
            </a:r>
          </a:p>
        </p:txBody>
      </p:sp>
      <p:sp>
        <p:nvSpPr>
          <p:cNvPr id="8" name="TextBox 7">
            <a:extLst>
              <a:ext uri="{FF2B5EF4-FFF2-40B4-BE49-F238E27FC236}">
                <a16:creationId xmlns:a16="http://schemas.microsoft.com/office/drawing/2014/main" id="{9598C696-D26C-429A-BC15-A3A163333AC9}"/>
              </a:ext>
            </a:extLst>
          </p:cNvPr>
          <p:cNvSpPr txBox="1"/>
          <p:nvPr/>
        </p:nvSpPr>
        <p:spPr>
          <a:xfrm>
            <a:off x="5714501" y="2338954"/>
            <a:ext cx="1456660" cy="3154710"/>
          </a:xfrm>
          <a:prstGeom prst="rect">
            <a:avLst/>
          </a:prstGeom>
          <a:noFill/>
        </p:spPr>
        <p:txBody>
          <a:bodyPr wrap="square" rtlCol="0">
            <a:spAutoFit/>
          </a:bodyPr>
          <a:lstStyle/>
          <a:p>
            <a:r>
              <a:rPr lang="en-US" sz="19900" b="1" dirty="0">
                <a:solidFill>
                  <a:srgbClr val="023F5C"/>
                </a:solidFill>
              </a:rPr>
              <a:t>?</a:t>
            </a:r>
            <a:endParaRPr lang="en-US" sz="3200" dirty="0"/>
          </a:p>
        </p:txBody>
      </p:sp>
      <p:pic>
        <p:nvPicPr>
          <p:cNvPr id="9" name="Picture 8">
            <a:extLst>
              <a:ext uri="{FF2B5EF4-FFF2-40B4-BE49-F238E27FC236}">
                <a16:creationId xmlns:a16="http://schemas.microsoft.com/office/drawing/2014/main" id="{C748B384-FE44-461B-A757-F32BDADD0CAC}"/>
              </a:ext>
            </a:extLst>
          </p:cNvPr>
          <p:cNvPicPr>
            <a:picLocks noChangeAspect="1"/>
          </p:cNvPicPr>
          <p:nvPr/>
        </p:nvPicPr>
        <p:blipFill>
          <a:blip r:embed="rId3"/>
          <a:stretch>
            <a:fillRect/>
          </a:stretch>
        </p:blipFill>
        <p:spPr>
          <a:xfrm>
            <a:off x="10280051" y="4784650"/>
            <a:ext cx="993643" cy="1385503"/>
          </a:xfrm>
          <a:prstGeom prst="rect">
            <a:avLst/>
          </a:prstGeom>
        </p:spPr>
      </p:pic>
    </p:spTree>
    <p:extLst>
      <p:ext uri="{BB962C8B-B14F-4D97-AF65-F5344CB8AC3E}">
        <p14:creationId xmlns:p14="http://schemas.microsoft.com/office/powerpoint/2010/main" val="1710484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23F5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BCB50-0E7A-4764-BE30-145B590B8D36}"/>
              </a:ext>
            </a:extLst>
          </p:cNvPr>
          <p:cNvPicPr>
            <a:picLocks noChangeAspect="1"/>
          </p:cNvPicPr>
          <p:nvPr/>
        </p:nvPicPr>
        <p:blipFill>
          <a:blip r:embed="rId3"/>
          <a:stretch>
            <a:fillRect/>
          </a:stretch>
        </p:blipFill>
        <p:spPr>
          <a:xfrm>
            <a:off x="2311794" y="535596"/>
            <a:ext cx="7568407" cy="2055949"/>
          </a:xfrm>
          <a:prstGeom prst="rect">
            <a:avLst/>
          </a:prstGeom>
          <a:ln cmpd="thickThin">
            <a:solidFill>
              <a:srgbClr val="01AFCD"/>
            </a:solidFill>
          </a:ln>
          <a:effectLst>
            <a:softEdge rad="50800"/>
          </a:effectLst>
        </p:spPr>
      </p:pic>
      <p:sp>
        <p:nvSpPr>
          <p:cNvPr id="8" name="Scroll: Horizontal 7">
            <a:extLst>
              <a:ext uri="{FF2B5EF4-FFF2-40B4-BE49-F238E27FC236}">
                <a16:creationId xmlns:a16="http://schemas.microsoft.com/office/drawing/2014/main" id="{13911EAF-DF5C-494C-B51A-F955392BD653}"/>
              </a:ext>
            </a:extLst>
          </p:cNvPr>
          <p:cNvSpPr/>
          <p:nvPr/>
        </p:nvSpPr>
        <p:spPr>
          <a:xfrm>
            <a:off x="1880189" y="2591545"/>
            <a:ext cx="8431619" cy="1243856"/>
          </a:xfrm>
          <a:prstGeom prst="horizontalScroll">
            <a:avLst/>
          </a:prstGeom>
          <a:solidFill>
            <a:srgbClr val="FFB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rebuchet MS" panose="020B0603020202020204" pitchFamily="34" charset="0"/>
              </a:rPr>
              <a:t>UPCOMING VIRTUAL TRAINING</a:t>
            </a:r>
          </a:p>
        </p:txBody>
      </p:sp>
      <p:sp>
        <p:nvSpPr>
          <p:cNvPr id="13" name="TextBox 12">
            <a:extLst>
              <a:ext uri="{FF2B5EF4-FFF2-40B4-BE49-F238E27FC236}">
                <a16:creationId xmlns:a16="http://schemas.microsoft.com/office/drawing/2014/main" id="{93D52442-7F55-4E76-A645-1D43F6F2CE65}"/>
              </a:ext>
            </a:extLst>
          </p:cNvPr>
          <p:cNvSpPr txBox="1"/>
          <p:nvPr/>
        </p:nvSpPr>
        <p:spPr>
          <a:xfrm>
            <a:off x="1052623" y="4065778"/>
            <a:ext cx="10090298" cy="1384995"/>
          </a:xfrm>
          <a:prstGeom prst="rect">
            <a:avLst/>
          </a:prstGeom>
          <a:noFill/>
        </p:spPr>
        <p:txBody>
          <a:bodyPr wrap="square" rtlCol="0">
            <a:spAutoFit/>
          </a:bodyPr>
          <a:lstStyle/>
          <a:p>
            <a:pPr algn="ctr"/>
            <a:r>
              <a:rPr lang="en-US" sz="2800" dirty="0">
                <a:latin typeface="Trebuchet MS" panose="020B0603020202020204" pitchFamily="34" charset="0"/>
              </a:rPr>
              <a:t>1571 Admin Reports</a:t>
            </a:r>
          </a:p>
          <a:p>
            <a:pPr algn="ctr"/>
            <a:r>
              <a:rPr lang="en-US" sz="2800" dirty="0">
                <a:latin typeface="Trebuchet MS" panose="020B0603020202020204" pitchFamily="34" charset="0"/>
              </a:rPr>
              <a:t>NC-CoReLS 1571</a:t>
            </a:r>
          </a:p>
          <a:p>
            <a:pPr algn="ctr"/>
            <a:endParaRPr lang="en-US" sz="2800" dirty="0">
              <a:latin typeface="Trebuchet MS" panose="020B0603020202020204" pitchFamily="34" charset="0"/>
            </a:endParaRPr>
          </a:p>
        </p:txBody>
      </p:sp>
      <p:sp>
        <p:nvSpPr>
          <p:cNvPr id="2" name="TextBox 1">
            <a:extLst>
              <a:ext uri="{FF2B5EF4-FFF2-40B4-BE49-F238E27FC236}">
                <a16:creationId xmlns:a16="http://schemas.microsoft.com/office/drawing/2014/main" id="{F952AC4E-C5E3-4B85-8BAF-FA545D8F0E55}"/>
              </a:ext>
            </a:extLst>
          </p:cNvPr>
          <p:cNvSpPr txBox="1"/>
          <p:nvPr/>
        </p:nvSpPr>
        <p:spPr>
          <a:xfrm>
            <a:off x="2608994" y="5561333"/>
            <a:ext cx="6974006" cy="984885"/>
          </a:xfrm>
          <a:prstGeom prst="rect">
            <a:avLst/>
          </a:prstGeom>
          <a:noFill/>
        </p:spPr>
        <p:txBody>
          <a:bodyPr wrap="square" rtlCol="0">
            <a:spAutoFit/>
          </a:bodyPr>
          <a:lstStyle/>
          <a:p>
            <a:pPr algn="ctr"/>
            <a:r>
              <a:rPr lang="en-US" sz="2000" dirty="0"/>
              <a:t>Virtual session recordings and materials are located on the </a:t>
            </a:r>
            <a:r>
              <a:rPr lang="en-US" sz="2000" dirty="0">
                <a:solidFill>
                  <a:srgbClr val="FCAF2D"/>
                </a:solidFill>
                <a:hlinkClick r:id="rId4">
                  <a:extLst>
                    <a:ext uri="{A12FA001-AC4F-418D-AE19-62706E023703}">
                      <ahyp:hlinkClr xmlns:ahyp="http://schemas.microsoft.com/office/drawing/2018/hyperlinkcolor" val="tx"/>
                    </a:ext>
                  </a:extLst>
                </a:hlinkClick>
              </a:rPr>
              <a:t>Training webpage</a:t>
            </a:r>
            <a:r>
              <a:rPr lang="en-US" sz="2000" dirty="0">
                <a:solidFill>
                  <a:srgbClr val="FCAF2D"/>
                </a:solidFill>
              </a:rPr>
              <a:t> </a:t>
            </a:r>
            <a:r>
              <a:rPr lang="en-US" sz="2000" dirty="0"/>
              <a:t>under the Local Business Liaison tab.</a:t>
            </a:r>
          </a:p>
          <a:p>
            <a:endParaRPr lang="en-US" dirty="0"/>
          </a:p>
        </p:txBody>
      </p:sp>
      <p:sp>
        <p:nvSpPr>
          <p:cNvPr id="3" name="TextBox 2">
            <a:extLst>
              <a:ext uri="{FF2B5EF4-FFF2-40B4-BE49-F238E27FC236}">
                <a16:creationId xmlns:a16="http://schemas.microsoft.com/office/drawing/2014/main" id="{6ACF3F55-89E7-4C5E-9DC4-F01D05303703}"/>
              </a:ext>
            </a:extLst>
          </p:cNvPr>
          <p:cNvSpPr txBox="1"/>
          <p:nvPr/>
        </p:nvSpPr>
        <p:spPr>
          <a:xfrm>
            <a:off x="8751488" y="4550389"/>
            <a:ext cx="2257425" cy="769441"/>
          </a:xfrm>
          <a:prstGeom prst="rect">
            <a:avLst/>
          </a:prstGeom>
          <a:noFill/>
        </p:spPr>
        <p:txBody>
          <a:bodyPr wrap="square" rtlCol="0">
            <a:spAutoFit/>
          </a:bodyPr>
          <a:lstStyle/>
          <a:p>
            <a:r>
              <a:rPr lang="en-US" sz="2600" i="1" dirty="0">
                <a:latin typeface="Trebuchet MS" panose="020B0603020202020204" pitchFamily="34" charset="0"/>
              </a:rPr>
              <a:t>…and more!</a:t>
            </a:r>
          </a:p>
          <a:p>
            <a:endParaRPr lang="en-US" dirty="0"/>
          </a:p>
        </p:txBody>
      </p:sp>
    </p:spTree>
    <p:extLst>
      <p:ext uri="{BB962C8B-B14F-4D97-AF65-F5344CB8AC3E}">
        <p14:creationId xmlns:p14="http://schemas.microsoft.com/office/powerpoint/2010/main" val="2118148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43F6-D504-4872-B38E-685DF2BEAFBA}"/>
              </a:ext>
            </a:extLst>
          </p:cNvPr>
          <p:cNvSpPr>
            <a:spLocks noGrp="1"/>
          </p:cNvSpPr>
          <p:nvPr>
            <p:ph type="title"/>
          </p:nvPr>
        </p:nvSpPr>
        <p:spPr>
          <a:xfrm>
            <a:off x="0" y="5649792"/>
            <a:ext cx="12192000" cy="1202421"/>
          </a:xfrm>
          <a:solidFill>
            <a:srgbClr val="FFB023"/>
          </a:solidFill>
          <a:ln>
            <a:noFill/>
          </a:ln>
        </p:spPr>
        <p:txBody>
          <a:bodyPr>
            <a:normAutofit/>
          </a:bodyPr>
          <a:lstStyle/>
          <a:p>
            <a:r>
              <a:rPr lang="en-US" b="1" dirty="0">
                <a:solidFill>
                  <a:srgbClr val="023F5C"/>
                </a:solidFill>
              </a:rPr>
              <a:t>LoCal Business Liaison</a:t>
            </a:r>
            <a:br>
              <a:rPr lang="en-US" b="1" dirty="0">
                <a:solidFill>
                  <a:srgbClr val="023F5C"/>
                </a:solidFill>
              </a:rPr>
            </a:br>
            <a:r>
              <a:rPr lang="en-US" b="1" dirty="0">
                <a:solidFill>
                  <a:srgbClr val="023F5C"/>
                </a:solidFill>
              </a:rPr>
              <a:t>&amp; Fiscal monitor Team</a:t>
            </a:r>
          </a:p>
        </p:txBody>
      </p:sp>
      <p:sp>
        <p:nvSpPr>
          <p:cNvPr id="4" name="Content Placeholder 2">
            <a:extLst>
              <a:ext uri="{FF2B5EF4-FFF2-40B4-BE49-F238E27FC236}">
                <a16:creationId xmlns:a16="http://schemas.microsoft.com/office/drawing/2014/main" id="{3B070949-E828-4C0F-BA2A-A3F97DA8F75E}"/>
              </a:ext>
            </a:extLst>
          </p:cNvPr>
          <p:cNvSpPr txBox="1">
            <a:spLocks/>
          </p:cNvSpPr>
          <p:nvPr/>
        </p:nvSpPr>
        <p:spPr>
          <a:xfrm>
            <a:off x="667764" y="628650"/>
            <a:ext cx="5099801" cy="5416550"/>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1200"/>
              </a:spcAft>
              <a:buClr>
                <a:srgbClr val="B31166"/>
              </a:buClr>
              <a:buSzPct val="80000"/>
              <a:buFont typeface="Wingdings 3" charset="2"/>
              <a:buNone/>
              <a:tabLst/>
              <a:defRPr/>
            </a:pPr>
            <a:r>
              <a:rPr kumimoji="0" lang="en-US" sz="2300" b="1" i="1" u="none" strike="noStrike" kern="1200" cap="none" spc="0" normalizeH="0" baseline="0" noProof="0" dirty="0">
                <a:ln>
                  <a:noFill/>
                </a:ln>
                <a:solidFill>
                  <a:srgbClr val="023F5C"/>
                </a:solidFill>
                <a:effectLst/>
                <a:uLnTx/>
                <a:uFillTx/>
                <a:latin typeface="Century Gothic" panose="020B0502020202020204"/>
                <a:ea typeface="+mn-ea"/>
                <a:cs typeface="+mn-cs"/>
              </a:rPr>
              <a:t>Local Business Liaisons</a:t>
            </a: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Pamela Bell</a:t>
            </a:r>
          </a:p>
          <a:p>
            <a:pPr marL="0" marR="0" lvl="0" indent="0" algn="l" defTabSz="457200" rtl="0" eaLnBrk="1" fontAlgn="auto" latinLnBrk="0" hangingPunct="1">
              <a:lnSpc>
                <a:spcPct val="120000"/>
              </a:lnSpc>
              <a:spcBef>
                <a:spcPts val="0"/>
              </a:spcBef>
              <a:spcAft>
                <a:spcPts val="1200"/>
              </a:spcAft>
              <a:buClr>
                <a:srgbClr val="01C8CD"/>
              </a:buClr>
              <a:buSzPct val="80000"/>
              <a:buNone/>
              <a:tabLst>
                <a:tab pos="344488" algn="l"/>
              </a:tabLst>
              <a:defRPr/>
            </a:pPr>
            <a:r>
              <a:rPr lang="en-US" sz="2300" dirty="0">
                <a:solidFill>
                  <a:srgbClr val="023F5C"/>
                </a:solidFill>
                <a:latin typeface="Century Gothic" panose="020B0502020202020204"/>
              </a:rPr>
              <a:t>	</a:t>
            </a:r>
            <a:r>
              <a:rPr lang="en-US" sz="2300" dirty="0">
                <a:solidFill>
                  <a:srgbClr val="023F5C"/>
                </a:solidFill>
                <a:latin typeface="Century Gothic" panose="020B0502020202020204"/>
                <a:hlinkClick r:id="rId3">
                  <a:extLst>
                    <a:ext uri="{A12FA001-AC4F-418D-AE19-62706E023703}">
                      <ahyp:hlinkClr xmlns:ahyp="http://schemas.microsoft.com/office/drawing/2018/hyperlinkcolor" val="tx"/>
                    </a:ext>
                  </a:extLst>
                </a:hlinkClick>
              </a:rPr>
              <a:t>Pamela.Bell@dhhs.nc.gov</a:t>
            </a:r>
            <a:endParaRPr lang="en-US" sz="2300" dirty="0">
              <a:solidFill>
                <a:srgbClr val="023F5C"/>
              </a:solidFill>
              <a:latin typeface="Century Gothic" panose="020B0502020202020204"/>
            </a:endParaRP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Joyce Blackburn</a:t>
            </a:r>
          </a:p>
          <a:p>
            <a:pPr marL="344488" marR="0" lvl="0" indent="0" algn="l" defTabSz="457200" rtl="0" eaLnBrk="1" fontAlgn="auto" latinLnBrk="0" hangingPunct="1">
              <a:lnSpc>
                <a:spcPct val="120000"/>
              </a:lnSpc>
              <a:spcBef>
                <a:spcPts val="0"/>
              </a:spcBef>
              <a:spcAft>
                <a:spcPts val="1200"/>
              </a:spcAft>
              <a:buClr>
                <a:srgbClr val="01C8CD"/>
              </a:buClr>
              <a:buSzPct val="80000"/>
              <a:buNone/>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4">
                  <a:extLst>
                    <a:ext uri="{A12FA001-AC4F-418D-AE19-62706E023703}">
                      <ahyp:hlinkClr xmlns:ahyp="http://schemas.microsoft.com/office/drawing/2018/hyperlinkcolor" val="tx"/>
                    </a:ext>
                  </a:extLst>
                </a:hlinkClick>
              </a:rPr>
              <a:t>Joyce.Blackburn@dhhs.nc.gov</a:t>
            </a:r>
            <a:endPar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R="0" lvl="0" algn="l" defTabSz="457200" rtl="0" eaLnBrk="1" fontAlgn="auto" latinLnBrk="0" hangingPunct="1">
              <a:lnSpc>
                <a:spcPct val="120000"/>
              </a:lnSpc>
              <a:spcBef>
                <a:spcPts val="0"/>
              </a:spcBef>
              <a:spcAft>
                <a:spcPts val="1200"/>
              </a:spcAft>
              <a:buClr>
                <a:srgbClr val="01C8CD"/>
              </a:buClr>
              <a:buSzPct val="80000"/>
              <a:buFont typeface="Wingdings" panose="05000000000000000000" pitchFamily="2" charset="2"/>
              <a:buChar char="Ø"/>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Jennifer Gonzales </a:t>
            </a: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5">
                  <a:extLst>
                    <a:ext uri="{A12FA001-AC4F-418D-AE19-62706E023703}">
                      <ahyp:hlinkClr xmlns:ahyp="http://schemas.microsoft.com/office/drawing/2018/hyperlinkcolor" val="tx"/>
                    </a:ext>
                  </a:extLst>
                </a:hlinkClick>
              </a:rPr>
              <a:t>Jennifer.Gonzales@dhhs.nc.gov</a:t>
            </a: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Pam Graham</a:t>
            </a:r>
          </a:p>
          <a:p>
            <a:pPr marL="344488" marR="0" lvl="0" indent="0" algn="l" defTabSz="457200" rtl="0" eaLnBrk="1" fontAlgn="auto" latinLnBrk="0" hangingPunct="1">
              <a:lnSpc>
                <a:spcPct val="120000"/>
              </a:lnSpc>
              <a:spcBef>
                <a:spcPts val="0"/>
              </a:spcBef>
              <a:spcAft>
                <a:spcPts val="1200"/>
              </a:spcAft>
              <a:buClr>
                <a:srgbClr val="01C8CD"/>
              </a:buClr>
              <a:buSzPct val="80000"/>
              <a:buNone/>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6">
                  <a:extLst>
                    <a:ext uri="{A12FA001-AC4F-418D-AE19-62706E023703}">
                      <ahyp:hlinkClr xmlns:ahyp="http://schemas.microsoft.com/office/drawing/2018/hyperlinkcolor" val="tx"/>
                    </a:ext>
                  </a:extLst>
                </a:hlinkClick>
              </a:rPr>
              <a:t>Pamela.Graham@dhhs.nc.gov</a:t>
            </a: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1200"/>
              </a:spcAft>
              <a:buClr>
                <a:srgbClr val="01C8CD"/>
              </a:buClr>
              <a:buSzPct val="80000"/>
              <a:buFont typeface="Wingdings" panose="05000000000000000000" pitchFamily="2" charset="2"/>
              <a:buChar char="Ø"/>
              <a:tabLst/>
              <a:defRPr/>
            </a:pP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Caroline Hedrick </a:t>
            </a: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7">
                  <a:extLst>
                    <a:ext uri="{A12FA001-AC4F-418D-AE19-62706E023703}">
                      <ahyp:hlinkClr xmlns:ahyp="http://schemas.microsoft.com/office/drawing/2018/hyperlinkcolor" val="tx"/>
                    </a:ext>
                  </a:extLst>
                </a:hlinkClick>
              </a:rPr>
              <a:t>Caroline.Hedrick@dhhs.nc.gov</a:t>
            </a:r>
            <a:r>
              <a:rPr kumimoji="0" lang="en-US" sz="23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0"/>
              </a:spcAft>
              <a:buClr>
                <a:srgbClr val="FFB023"/>
              </a:buClr>
              <a:buSzPct val="80000"/>
              <a:buFont typeface="Wingdings" panose="05000000000000000000" pitchFamily="2" charset="2"/>
              <a:buChar char="Ø"/>
              <a:tabLst>
                <a:tab pos="347663" algn="l"/>
              </a:tabLst>
              <a:defRPr/>
            </a:pPr>
            <a:endPar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L="339725" marR="0" lvl="0" indent="-339725"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endParaRPr kumimoji="0" lang="en-US" sz="21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2640A1F8-E0C6-4D3F-8A9F-F8F292576EC7}"/>
              </a:ext>
            </a:extLst>
          </p:cNvPr>
          <p:cNvSpPr txBox="1"/>
          <p:nvPr/>
        </p:nvSpPr>
        <p:spPr>
          <a:xfrm>
            <a:off x="6468194" y="331161"/>
            <a:ext cx="5361852" cy="4435253"/>
          </a:xfrm>
          <a:prstGeom prst="rect">
            <a:avLst/>
          </a:prstGeom>
          <a:solidFill>
            <a:schemeClr val="bg1"/>
          </a:solidFill>
        </p:spPr>
        <p:txBody>
          <a:bodyPr wrap="square" rtlCol="0">
            <a:spAutoFit/>
          </a:bodyPr>
          <a:lstStyle/>
          <a:p>
            <a:pPr lvl="0">
              <a:spcAft>
                <a:spcPts val="1200"/>
              </a:spcAft>
              <a:buClr>
                <a:srgbClr val="FFB023"/>
              </a:buClr>
              <a:buSzPct val="80000"/>
              <a:tabLst>
                <a:tab pos="347663" algn="l"/>
              </a:tabLst>
              <a:defRPr/>
            </a:pPr>
            <a:r>
              <a:rPr lang="en-US" sz="2300" b="1" i="1" dirty="0">
                <a:solidFill>
                  <a:srgbClr val="023F5C"/>
                </a:solidFill>
                <a:latin typeface="Century Gothic" panose="020B0502020202020204"/>
              </a:rPr>
              <a:t>Fiscal Monitors</a:t>
            </a:r>
          </a:p>
          <a:p>
            <a:pPr marL="342900" lvl="0" indent="-342900">
              <a:lnSpc>
                <a:spcPct val="110000"/>
              </a:lnSpc>
              <a:buClr>
                <a:srgbClr val="01C8CD"/>
              </a:buClr>
              <a:buSzPct val="80000"/>
              <a:buFont typeface="Wingdings" panose="05000000000000000000" pitchFamily="2" charset="2"/>
              <a:buChar char="Ø"/>
              <a:defRPr/>
            </a:pPr>
            <a:r>
              <a:rPr lang="en-US" sz="2300" dirty="0">
                <a:solidFill>
                  <a:srgbClr val="023F5C"/>
                </a:solidFill>
                <a:latin typeface="Century Gothic" panose="020B0502020202020204"/>
              </a:rPr>
              <a:t>Regina French</a:t>
            </a:r>
          </a:p>
          <a:p>
            <a:pPr marL="342900" lvl="0">
              <a:lnSpc>
                <a:spcPct val="120000"/>
              </a:lnSpc>
              <a:spcAft>
                <a:spcPts val="1200"/>
              </a:spcAft>
              <a:buClr>
                <a:srgbClr val="01C8CD"/>
              </a:buClr>
              <a:buSzPct val="80000"/>
              <a:defRPr/>
            </a:pPr>
            <a:r>
              <a:rPr lang="en-US" sz="2300" dirty="0">
                <a:solidFill>
                  <a:srgbClr val="023F5C"/>
                </a:solidFill>
                <a:latin typeface="Century Gothic" panose="020B0502020202020204"/>
                <a:hlinkClick r:id="rId8">
                  <a:extLst>
                    <a:ext uri="{A12FA001-AC4F-418D-AE19-62706E023703}">
                      <ahyp:hlinkClr xmlns:ahyp="http://schemas.microsoft.com/office/drawing/2018/hyperlinkcolor" val="tx"/>
                    </a:ext>
                  </a:extLst>
                </a:hlinkClick>
              </a:rPr>
              <a:t>Regina.French@dhhs.nc.gov</a:t>
            </a:r>
            <a:endParaRPr lang="en-US" sz="2300" dirty="0">
              <a:solidFill>
                <a:srgbClr val="023F5C"/>
              </a:solidFill>
              <a:latin typeface="Century Gothic" panose="020B0502020202020204"/>
            </a:endParaRPr>
          </a:p>
          <a:p>
            <a:pPr marL="342900" lvl="0" indent="-342900">
              <a:lnSpc>
                <a:spcPct val="110000"/>
              </a:lnSpc>
              <a:buClr>
                <a:srgbClr val="01C8CD"/>
              </a:buClr>
              <a:buSzPct val="80000"/>
              <a:buFont typeface="Wingdings" panose="05000000000000000000" pitchFamily="2" charset="2"/>
              <a:buChar char="Ø"/>
              <a:defRPr/>
            </a:pPr>
            <a:r>
              <a:rPr lang="en-US" sz="2300" dirty="0">
                <a:solidFill>
                  <a:srgbClr val="023F5C"/>
                </a:solidFill>
                <a:latin typeface="Century Gothic" panose="020B0502020202020204"/>
              </a:rPr>
              <a:t>Charles Robertson</a:t>
            </a:r>
          </a:p>
          <a:p>
            <a:pPr marL="342900" lvl="0" indent="-342900">
              <a:lnSpc>
                <a:spcPct val="120000"/>
              </a:lnSpc>
              <a:spcAft>
                <a:spcPts val="1200"/>
              </a:spcAft>
              <a:buClr>
                <a:srgbClr val="01C8CD"/>
              </a:buClr>
              <a:buSzPct val="80000"/>
              <a:defRPr/>
            </a:pPr>
            <a:r>
              <a:rPr lang="en-US" sz="2300" dirty="0">
                <a:solidFill>
                  <a:srgbClr val="023F5C"/>
                </a:solidFill>
                <a:latin typeface="Century Gothic" panose="020B0502020202020204"/>
              </a:rPr>
              <a:t>	</a:t>
            </a:r>
            <a:r>
              <a:rPr lang="en-US" sz="2300" dirty="0">
                <a:solidFill>
                  <a:srgbClr val="023F5C"/>
                </a:solidFill>
                <a:latin typeface="Century Gothic" panose="020B0502020202020204"/>
                <a:hlinkClick r:id="rId9">
                  <a:extLst>
                    <a:ext uri="{A12FA001-AC4F-418D-AE19-62706E023703}">
                      <ahyp:hlinkClr xmlns:ahyp="http://schemas.microsoft.com/office/drawing/2018/hyperlinkcolor" val="tx"/>
                    </a:ext>
                  </a:extLst>
                </a:hlinkClick>
              </a:rPr>
              <a:t>Charles.Robertson@dhhs.nc.gov</a:t>
            </a:r>
            <a:endParaRPr lang="en-US" sz="2300" dirty="0">
              <a:solidFill>
                <a:srgbClr val="023F5C"/>
              </a:solidFill>
              <a:latin typeface="Century Gothic" panose="020B0502020202020204"/>
            </a:endParaRPr>
          </a:p>
          <a:p>
            <a:pPr>
              <a:lnSpc>
                <a:spcPct val="120000"/>
              </a:lnSpc>
              <a:spcAft>
                <a:spcPts val="1200"/>
              </a:spcAft>
              <a:buClr>
                <a:srgbClr val="01C8CD"/>
              </a:buClr>
              <a:buSzPct val="80000"/>
              <a:defRPr/>
            </a:pPr>
            <a:r>
              <a:rPr lang="en-US" sz="2300" b="1" i="1" dirty="0">
                <a:solidFill>
                  <a:srgbClr val="023F5C"/>
                </a:solidFill>
                <a:latin typeface="Century Gothic" panose="020B0502020202020204"/>
              </a:rPr>
              <a:t>Lead Fiscal Compliance Monitor/LBL</a:t>
            </a:r>
          </a:p>
          <a:p>
            <a:pPr>
              <a:lnSpc>
                <a:spcPct val="120000"/>
              </a:lnSpc>
              <a:spcAft>
                <a:spcPts val="1200"/>
              </a:spcAft>
              <a:buClr>
                <a:srgbClr val="01C8CD"/>
              </a:buClr>
              <a:buSzPct val="80000"/>
              <a:defRPr/>
            </a:pPr>
            <a:r>
              <a:rPr lang="en-US" sz="2300" dirty="0">
                <a:solidFill>
                  <a:srgbClr val="023F5C"/>
                </a:solidFill>
                <a:latin typeface="Century Gothic" panose="020B0502020202020204"/>
              </a:rPr>
              <a:t>Margaret Faircloth </a:t>
            </a:r>
            <a:r>
              <a:rPr lang="en-US" sz="2300" dirty="0">
                <a:solidFill>
                  <a:srgbClr val="023F5C"/>
                </a:solidFill>
                <a:latin typeface="Century Gothic" panose="020B0502020202020204"/>
                <a:hlinkClick r:id="rId10">
                  <a:extLst>
                    <a:ext uri="{A12FA001-AC4F-418D-AE19-62706E023703}">
                      <ahyp:hlinkClr xmlns:ahyp="http://schemas.microsoft.com/office/drawing/2018/hyperlinkcolor" val="tx"/>
                    </a:ext>
                  </a:extLst>
                </a:hlinkClick>
              </a:rPr>
              <a:t>Margaret.Faircloth@dhhs.nc.gov</a:t>
            </a:r>
            <a:r>
              <a:rPr lang="en-US" sz="2300" dirty="0">
                <a:solidFill>
                  <a:srgbClr val="023F5C"/>
                </a:solidFill>
                <a:latin typeface="Century Gothic" panose="020B0502020202020204"/>
              </a:rPr>
              <a:t>  </a:t>
            </a:r>
          </a:p>
          <a:p>
            <a:pPr marL="342900" lvl="0" indent="-342900">
              <a:lnSpc>
                <a:spcPct val="120000"/>
              </a:lnSpc>
              <a:buClr>
                <a:srgbClr val="01C8CD"/>
              </a:buClr>
              <a:buSzPct val="80000"/>
              <a:defRPr/>
            </a:pPr>
            <a:endParaRPr lang="en-US" sz="1900" dirty="0">
              <a:solidFill>
                <a:srgbClr val="023F5C"/>
              </a:solidFill>
              <a:latin typeface="Century Gothic" panose="020B0502020202020204"/>
            </a:endParaRPr>
          </a:p>
        </p:txBody>
      </p:sp>
      <p:pic>
        <p:nvPicPr>
          <p:cNvPr id="5" name="Content Placeholder 4">
            <a:extLst>
              <a:ext uri="{FF2B5EF4-FFF2-40B4-BE49-F238E27FC236}">
                <a16:creationId xmlns:a16="http://schemas.microsoft.com/office/drawing/2014/main" id="{DDC924A6-DDE3-43CF-804B-B54071EC4570}"/>
              </a:ext>
            </a:extLst>
          </p:cNvPr>
          <p:cNvPicPr>
            <a:picLocks noGrp="1" noChangeAspect="1"/>
          </p:cNvPicPr>
          <p:nvPr>
            <p:ph idx="1"/>
          </p:nvPr>
        </p:nvPicPr>
        <p:blipFill>
          <a:blip r:embed="rId11"/>
          <a:stretch>
            <a:fillRect/>
          </a:stretch>
        </p:blipFill>
        <p:spPr>
          <a:xfrm>
            <a:off x="7700189" y="4429126"/>
            <a:ext cx="2843987" cy="1002051"/>
          </a:xfrm>
        </p:spPr>
      </p:pic>
    </p:spTree>
    <p:extLst>
      <p:ext uri="{BB962C8B-B14F-4D97-AF65-F5344CB8AC3E}">
        <p14:creationId xmlns:p14="http://schemas.microsoft.com/office/powerpoint/2010/main" val="47064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D631-5BCB-4FCA-A4F9-7F2099963CB4}"/>
              </a:ext>
            </a:extLst>
          </p:cNvPr>
          <p:cNvSpPr>
            <a:spLocks noGrp="1"/>
          </p:cNvSpPr>
          <p:nvPr>
            <p:ph type="title"/>
          </p:nvPr>
        </p:nvSpPr>
        <p:spPr>
          <a:xfrm>
            <a:off x="1201479" y="563526"/>
            <a:ext cx="9601200" cy="1760007"/>
          </a:xfrm>
        </p:spPr>
        <p:txBody>
          <a:bodyPr>
            <a:normAutofit/>
          </a:bodyPr>
          <a:lstStyle/>
          <a:p>
            <a:r>
              <a:rPr lang="en-US" sz="4000" b="1" dirty="0">
                <a:solidFill>
                  <a:srgbClr val="023F5C"/>
                </a:solidFill>
              </a:rPr>
              <a:t>Important Resources </a:t>
            </a:r>
            <a:br>
              <a:rPr lang="en-US" dirty="0">
                <a:solidFill>
                  <a:srgbClr val="023F5C"/>
                </a:solidFill>
              </a:rPr>
            </a:br>
            <a:br>
              <a:rPr lang="en-US" dirty="0">
                <a:solidFill>
                  <a:srgbClr val="023F5C"/>
                </a:solidFill>
              </a:rPr>
            </a:br>
            <a:r>
              <a:rPr lang="en-US" dirty="0">
                <a:solidFill>
                  <a:srgbClr val="023F5C"/>
                </a:solidFill>
              </a:rPr>
              <a:t>– </a:t>
            </a:r>
            <a:r>
              <a:rPr lang="en-US" cap="none" dirty="0">
                <a:solidFill>
                  <a:srgbClr val="023F5C"/>
                </a:solidFill>
              </a:rPr>
              <a:t>where to find the information you’ll need!</a:t>
            </a:r>
            <a:endParaRPr lang="en-US" dirty="0"/>
          </a:p>
        </p:txBody>
      </p:sp>
      <p:sp>
        <p:nvSpPr>
          <p:cNvPr id="3" name="Content Placeholder 2">
            <a:extLst>
              <a:ext uri="{FF2B5EF4-FFF2-40B4-BE49-F238E27FC236}">
                <a16:creationId xmlns:a16="http://schemas.microsoft.com/office/drawing/2014/main" id="{B54072F2-CDF8-498A-93F3-3048CF9DD0E8}"/>
              </a:ext>
            </a:extLst>
          </p:cNvPr>
          <p:cNvSpPr>
            <a:spLocks noGrp="1"/>
          </p:cNvSpPr>
          <p:nvPr>
            <p:ph idx="1"/>
          </p:nvPr>
        </p:nvSpPr>
        <p:spPr>
          <a:xfrm>
            <a:off x="1671605" y="2483168"/>
            <a:ext cx="9182100" cy="3826551"/>
          </a:xfrm>
        </p:spPr>
        <p:txBody>
          <a:bodyPr>
            <a:noAutofit/>
          </a:bodyPr>
          <a:lstStyle/>
          <a:p>
            <a:pPr marL="571500" indent="-571500">
              <a:lnSpc>
                <a:spcPct val="150000"/>
              </a:lnSpc>
              <a:spcBef>
                <a:spcPts val="600"/>
              </a:spcBef>
              <a:buClr>
                <a:srgbClr val="FCAF2D"/>
              </a:buClr>
              <a:buFont typeface="Wingdings" panose="05000000000000000000" pitchFamily="2" charset="2"/>
              <a:buChar char="ü"/>
            </a:pPr>
            <a:r>
              <a:rPr lang="en-US" sz="2200" dirty="0">
                <a:solidFill>
                  <a:srgbClr val="023F5C"/>
                </a:solidFill>
              </a:rPr>
              <a:t>NC Department of Health and Human Services (NC DHHS) Websites</a:t>
            </a:r>
          </a:p>
          <a:p>
            <a:pPr marL="571500" indent="-571500">
              <a:spcBef>
                <a:spcPts val="600"/>
              </a:spcBef>
              <a:buClr>
                <a:srgbClr val="FCAF2D"/>
              </a:buClr>
              <a:buFont typeface="Wingdings" panose="05000000000000000000" pitchFamily="2" charset="2"/>
              <a:buChar char="ü"/>
            </a:pPr>
            <a:r>
              <a:rPr lang="en-US" sz="2200" dirty="0">
                <a:solidFill>
                  <a:srgbClr val="023F5C"/>
                </a:solidFill>
              </a:rPr>
              <a:t>Funding Authorizations</a:t>
            </a:r>
          </a:p>
          <a:p>
            <a:pPr marL="571500" indent="-571500">
              <a:spcBef>
                <a:spcPts val="600"/>
              </a:spcBef>
              <a:buClr>
                <a:srgbClr val="FCAF2D"/>
              </a:buClr>
              <a:buFont typeface="Wingdings" panose="05000000000000000000" pitchFamily="2" charset="2"/>
              <a:buChar char="ü"/>
            </a:pPr>
            <a:r>
              <a:rPr lang="en-US" sz="2200" dirty="0">
                <a:solidFill>
                  <a:srgbClr val="023F5C"/>
                </a:solidFill>
              </a:rPr>
              <a:t>Listserves</a:t>
            </a:r>
          </a:p>
          <a:p>
            <a:pPr marL="571500" indent="-571500">
              <a:spcBef>
                <a:spcPts val="600"/>
              </a:spcBef>
              <a:buClr>
                <a:srgbClr val="FCAF2D"/>
              </a:buClr>
              <a:buFont typeface="Wingdings" panose="05000000000000000000" pitchFamily="2" charset="2"/>
              <a:buChar char="ü"/>
            </a:pPr>
            <a:r>
              <a:rPr lang="en-US" sz="2200" dirty="0">
                <a:solidFill>
                  <a:srgbClr val="023F5C"/>
                </a:solidFill>
              </a:rPr>
              <a:t>Fiscal Manual</a:t>
            </a:r>
          </a:p>
          <a:p>
            <a:pPr marL="571500" indent="-571500">
              <a:spcBef>
                <a:spcPts val="600"/>
              </a:spcBef>
              <a:buClr>
                <a:srgbClr val="FCAF2D"/>
              </a:buClr>
              <a:buFont typeface="Wingdings" panose="05000000000000000000" pitchFamily="2" charset="2"/>
              <a:buChar char="ü"/>
            </a:pPr>
            <a:r>
              <a:rPr lang="en-US" sz="2200" dirty="0">
                <a:solidFill>
                  <a:srgbClr val="023F5C"/>
                </a:solidFill>
              </a:rPr>
              <a:t>Services Information System (SIS) Manual</a:t>
            </a:r>
          </a:p>
          <a:p>
            <a:pPr marL="571500" indent="-571500">
              <a:spcBef>
                <a:spcPts val="600"/>
              </a:spcBef>
              <a:buClr>
                <a:srgbClr val="FCAF2D"/>
              </a:buClr>
              <a:buFont typeface="Wingdings" panose="05000000000000000000" pitchFamily="2" charset="2"/>
              <a:buChar char="ü"/>
            </a:pPr>
            <a:r>
              <a:rPr lang="en-US" sz="2200" dirty="0">
                <a:solidFill>
                  <a:srgbClr val="023F5C"/>
                </a:solidFill>
              </a:rPr>
              <a:t>NC-CoReLS</a:t>
            </a:r>
          </a:p>
          <a:p>
            <a:pPr marL="571500" indent="-571500">
              <a:spcBef>
                <a:spcPts val="600"/>
              </a:spcBef>
              <a:buClr>
                <a:srgbClr val="FCAF2D"/>
              </a:buClr>
              <a:buFont typeface="Wingdings" panose="05000000000000000000" pitchFamily="2" charset="2"/>
              <a:buChar char="ü"/>
            </a:pPr>
            <a:r>
              <a:rPr lang="en-US" sz="2200" dirty="0">
                <a:solidFill>
                  <a:srgbClr val="023F5C"/>
                </a:solidFill>
              </a:rPr>
              <a:t>NCXCloud</a:t>
            </a:r>
          </a:p>
          <a:p>
            <a:pPr marL="571500" indent="-571500">
              <a:spcBef>
                <a:spcPts val="600"/>
              </a:spcBef>
              <a:buClr>
                <a:srgbClr val="FCAF2D"/>
              </a:buClr>
              <a:buFont typeface="Wingdings" panose="05000000000000000000" pitchFamily="2" charset="2"/>
              <a:buChar char="ü"/>
            </a:pPr>
            <a:r>
              <a:rPr lang="en-US" sz="2200" dirty="0">
                <a:solidFill>
                  <a:srgbClr val="023F5C"/>
                </a:solidFill>
              </a:rPr>
              <a:t>Data Warehouse</a:t>
            </a:r>
          </a:p>
        </p:txBody>
      </p:sp>
    </p:spTree>
    <p:extLst>
      <p:ext uri="{BB962C8B-B14F-4D97-AF65-F5344CB8AC3E}">
        <p14:creationId xmlns:p14="http://schemas.microsoft.com/office/powerpoint/2010/main" val="164228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91241-6E89-4A29-8294-E7494BA3C8DB}"/>
              </a:ext>
            </a:extLst>
          </p:cNvPr>
          <p:cNvSpPr>
            <a:spLocks noGrp="1"/>
          </p:cNvSpPr>
          <p:nvPr>
            <p:ph idx="1"/>
          </p:nvPr>
        </p:nvSpPr>
        <p:spPr>
          <a:xfrm>
            <a:off x="617533" y="535135"/>
            <a:ext cx="4819175" cy="1134177"/>
          </a:xfrm>
          <a:solidFill>
            <a:srgbClr val="FCAF2D"/>
          </a:solidFill>
        </p:spPr>
        <p:txBody>
          <a:bodyPr anchor="ctr" anchorCtr="0">
            <a:normAutofit/>
          </a:bodyPr>
          <a:lstStyle/>
          <a:p>
            <a:pPr marL="0" indent="0">
              <a:buNone/>
            </a:pPr>
            <a:r>
              <a:rPr lang="en-US" sz="2400" dirty="0">
                <a:solidFill>
                  <a:srgbClr val="023F5C"/>
                </a:solidFill>
              </a:rPr>
              <a:t>NCDHHS Home Page: </a:t>
            </a:r>
          </a:p>
          <a:p>
            <a:pPr marL="0" indent="0">
              <a:buNone/>
            </a:pPr>
            <a:r>
              <a:rPr lang="en-US" sz="2400" dirty="0">
                <a:solidFill>
                  <a:srgbClr val="023F5C"/>
                </a:solidFill>
                <a:hlinkClick r:id="rId3"/>
              </a:rPr>
              <a:t>https://www.ncdhhs.gov/divisions/dss</a:t>
            </a:r>
            <a:endParaRPr lang="en-US" sz="2400" dirty="0">
              <a:solidFill>
                <a:srgbClr val="023F5C"/>
              </a:solidFill>
            </a:endParaRPr>
          </a:p>
        </p:txBody>
      </p:sp>
      <p:pic>
        <p:nvPicPr>
          <p:cNvPr id="4" name="Picture 3">
            <a:extLst>
              <a:ext uri="{FF2B5EF4-FFF2-40B4-BE49-F238E27FC236}">
                <a16:creationId xmlns:a16="http://schemas.microsoft.com/office/drawing/2014/main" id="{CDCB8C62-8A8C-40C8-BB92-64A0B00003A3}"/>
              </a:ext>
            </a:extLst>
          </p:cNvPr>
          <p:cNvPicPr>
            <a:picLocks noChangeAspect="1"/>
          </p:cNvPicPr>
          <p:nvPr/>
        </p:nvPicPr>
        <p:blipFill>
          <a:blip r:embed="rId4"/>
          <a:stretch>
            <a:fillRect/>
          </a:stretch>
        </p:blipFill>
        <p:spPr>
          <a:xfrm>
            <a:off x="617533" y="2077549"/>
            <a:ext cx="5887190" cy="4229304"/>
          </a:xfrm>
          <a:prstGeom prst="rect">
            <a:avLst/>
          </a:prstGeom>
        </p:spPr>
      </p:pic>
      <p:pic>
        <p:nvPicPr>
          <p:cNvPr id="5" name="Picture 4">
            <a:extLst>
              <a:ext uri="{FF2B5EF4-FFF2-40B4-BE49-F238E27FC236}">
                <a16:creationId xmlns:a16="http://schemas.microsoft.com/office/drawing/2014/main" id="{9A166A4C-9687-4B1E-A8B5-7B165AAA7981}"/>
              </a:ext>
            </a:extLst>
          </p:cNvPr>
          <p:cNvPicPr>
            <a:picLocks noChangeAspect="1"/>
          </p:cNvPicPr>
          <p:nvPr/>
        </p:nvPicPr>
        <p:blipFill>
          <a:blip r:embed="rId5"/>
          <a:stretch>
            <a:fillRect/>
          </a:stretch>
        </p:blipFill>
        <p:spPr>
          <a:xfrm>
            <a:off x="6755292" y="596136"/>
            <a:ext cx="4819175" cy="5838932"/>
          </a:xfrm>
          <a:prstGeom prst="rect">
            <a:avLst/>
          </a:prstGeom>
        </p:spPr>
      </p:pic>
      <p:sp>
        <p:nvSpPr>
          <p:cNvPr id="6" name="Flowchart: Connector 5">
            <a:extLst>
              <a:ext uri="{FF2B5EF4-FFF2-40B4-BE49-F238E27FC236}">
                <a16:creationId xmlns:a16="http://schemas.microsoft.com/office/drawing/2014/main" id="{2467D52F-652B-4E94-AE8A-D10821DCEBCC}"/>
              </a:ext>
            </a:extLst>
          </p:cNvPr>
          <p:cNvSpPr/>
          <p:nvPr/>
        </p:nvSpPr>
        <p:spPr>
          <a:xfrm>
            <a:off x="6579151" y="3859619"/>
            <a:ext cx="2069731" cy="2190307"/>
          </a:xfrm>
          <a:prstGeom prst="flowChartConnector">
            <a:avLst/>
          </a:prstGeom>
          <a:noFill/>
          <a:ln w="76200">
            <a:solidFill>
              <a:srgbClr val="FCA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46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6F9DE-7B83-4FF5-BE76-CA539F996B5F}"/>
              </a:ext>
            </a:extLst>
          </p:cNvPr>
          <p:cNvPicPr>
            <a:picLocks noChangeAspect="1"/>
          </p:cNvPicPr>
          <p:nvPr/>
        </p:nvPicPr>
        <p:blipFill>
          <a:blip r:embed="rId3"/>
          <a:stretch>
            <a:fillRect/>
          </a:stretch>
        </p:blipFill>
        <p:spPr>
          <a:xfrm>
            <a:off x="6489199" y="180753"/>
            <a:ext cx="4287829" cy="6369337"/>
          </a:xfrm>
          <a:prstGeom prst="rect">
            <a:avLst/>
          </a:prstGeom>
        </p:spPr>
      </p:pic>
      <p:sp>
        <p:nvSpPr>
          <p:cNvPr id="11" name="Rectangle 10">
            <a:extLst>
              <a:ext uri="{FF2B5EF4-FFF2-40B4-BE49-F238E27FC236}">
                <a16:creationId xmlns:a16="http://schemas.microsoft.com/office/drawing/2014/main" id="{8A5C2322-D9E9-4A6B-BDA5-360F9EC31B3C}"/>
              </a:ext>
            </a:extLst>
          </p:cNvPr>
          <p:cNvSpPr/>
          <p:nvPr/>
        </p:nvSpPr>
        <p:spPr>
          <a:xfrm>
            <a:off x="648929" y="512467"/>
            <a:ext cx="5053873" cy="1754326"/>
          </a:xfrm>
          <a:prstGeom prst="rect">
            <a:avLst/>
          </a:prstGeom>
          <a:solidFill>
            <a:srgbClr val="FCAF2D"/>
          </a:solidFill>
        </p:spPr>
        <p:txBody>
          <a:bodyPr wrap="square">
            <a:spAutoFit/>
          </a:bodyPr>
          <a:lstStyle/>
          <a:p>
            <a:pPr algn="ctr"/>
            <a:r>
              <a:rPr lang="en-US" sz="5400" dirty="0">
                <a:solidFill>
                  <a:srgbClr val="023F5C"/>
                </a:solidFill>
              </a:rPr>
              <a:t>BOOKMARK</a:t>
            </a:r>
          </a:p>
          <a:p>
            <a:pPr algn="ctr"/>
            <a:r>
              <a:rPr lang="en-US" sz="5400" dirty="0">
                <a:solidFill>
                  <a:srgbClr val="023F5C"/>
                </a:solidFill>
              </a:rPr>
              <a:t>THIS PAGE !</a:t>
            </a:r>
          </a:p>
        </p:txBody>
      </p:sp>
      <p:sp>
        <p:nvSpPr>
          <p:cNvPr id="12" name="Rectangle 11">
            <a:extLst>
              <a:ext uri="{FF2B5EF4-FFF2-40B4-BE49-F238E27FC236}">
                <a16:creationId xmlns:a16="http://schemas.microsoft.com/office/drawing/2014/main" id="{3557D49E-2354-43C9-993D-24C0CF0230F0}"/>
              </a:ext>
            </a:extLst>
          </p:cNvPr>
          <p:cNvSpPr/>
          <p:nvPr/>
        </p:nvSpPr>
        <p:spPr>
          <a:xfrm rot="21053725">
            <a:off x="1016617" y="4669370"/>
            <a:ext cx="3963942" cy="1508105"/>
          </a:xfrm>
          <a:prstGeom prst="rect">
            <a:avLst/>
          </a:prstGeom>
          <a:solidFill>
            <a:schemeClr val="bg1"/>
          </a:solidFill>
        </p:spPr>
        <p:txBody>
          <a:bodyPr wrap="square">
            <a:spAutoFit/>
          </a:bodyPr>
          <a:lstStyle/>
          <a:p>
            <a:pPr algn="ctr"/>
            <a:r>
              <a:rPr lang="en-US" sz="3200" dirty="0">
                <a:solidFill>
                  <a:srgbClr val="023F5C"/>
                </a:solidFill>
              </a:rPr>
              <a:t> </a:t>
            </a:r>
            <a:r>
              <a:rPr lang="en-US" sz="3200" b="1" dirty="0">
                <a:solidFill>
                  <a:srgbClr val="FCAF2D"/>
                </a:solidFill>
                <a:latin typeface="Segoe Print" panose="02000600000000000000" pitchFamily="2" charset="0"/>
              </a:rPr>
              <a:t>*</a:t>
            </a:r>
            <a:r>
              <a:rPr lang="en-US" sz="3200" dirty="0">
                <a:solidFill>
                  <a:srgbClr val="023F5C"/>
                </a:solidFill>
              </a:rPr>
              <a:t> </a:t>
            </a:r>
            <a:r>
              <a:rPr lang="en-US" sz="2800" b="1" dirty="0">
                <a:solidFill>
                  <a:srgbClr val="023F5C"/>
                </a:solidFill>
                <a:latin typeface="Segoe Print" panose="02000600000000000000" pitchFamily="2" charset="0"/>
              </a:rPr>
              <a:t>This is the hub for many resources that you will need! </a:t>
            </a:r>
            <a:r>
              <a:rPr lang="en-US" sz="3200" b="1" dirty="0">
                <a:solidFill>
                  <a:srgbClr val="FCAF2D"/>
                </a:solidFill>
                <a:latin typeface="Segoe Print" panose="02000600000000000000" pitchFamily="2" charset="0"/>
              </a:rPr>
              <a:t>*</a:t>
            </a:r>
          </a:p>
        </p:txBody>
      </p:sp>
      <p:pic>
        <p:nvPicPr>
          <p:cNvPr id="15" name="Picture 14">
            <a:extLst>
              <a:ext uri="{FF2B5EF4-FFF2-40B4-BE49-F238E27FC236}">
                <a16:creationId xmlns:a16="http://schemas.microsoft.com/office/drawing/2014/main" id="{11FE6209-F64C-48D8-B6CE-8067E4620518}"/>
              </a:ext>
            </a:extLst>
          </p:cNvPr>
          <p:cNvPicPr>
            <a:picLocks noChangeAspect="1"/>
          </p:cNvPicPr>
          <p:nvPr/>
        </p:nvPicPr>
        <p:blipFill>
          <a:blip r:embed="rId4"/>
          <a:stretch>
            <a:fillRect/>
          </a:stretch>
        </p:blipFill>
        <p:spPr>
          <a:xfrm>
            <a:off x="754063" y="3206888"/>
            <a:ext cx="1780626" cy="499600"/>
          </a:xfrm>
          <a:prstGeom prst="rect">
            <a:avLst/>
          </a:prstGeom>
        </p:spPr>
      </p:pic>
      <p:pic>
        <p:nvPicPr>
          <p:cNvPr id="10" name="Picture 9">
            <a:extLst>
              <a:ext uri="{FF2B5EF4-FFF2-40B4-BE49-F238E27FC236}">
                <a16:creationId xmlns:a16="http://schemas.microsoft.com/office/drawing/2014/main" id="{899CF8A9-00B4-4A1D-876F-EA1E5CF488D9}"/>
              </a:ext>
            </a:extLst>
          </p:cNvPr>
          <p:cNvPicPr>
            <a:picLocks noChangeAspect="1"/>
          </p:cNvPicPr>
          <p:nvPr/>
        </p:nvPicPr>
        <p:blipFill>
          <a:blip r:embed="rId5"/>
          <a:stretch>
            <a:fillRect/>
          </a:stretch>
        </p:blipFill>
        <p:spPr>
          <a:xfrm>
            <a:off x="842796" y="3709289"/>
            <a:ext cx="5101303" cy="784816"/>
          </a:xfrm>
          <a:prstGeom prst="rect">
            <a:avLst/>
          </a:prstGeom>
        </p:spPr>
      </p:pic>
      <p:sp>
        <p:nvSpPr>
          <p:cNvPr id="16" name="Content Placeholder 2">
            <a:extLst>
              <a:ext uri="{FF2B5EF4-FFF2-40B4-BE49-F238E27FC236}">
                <a16:creationId xmlns:a16="http://schemas.microsoft.com/office/drawing/2014/main" id="{6B171BEA-A306-4DCE-BE98-96B215551B6B}"/>
              </a:ext>
            </a:extLst>
          </p:cNvPr>
          <p:cNvSpPr>
            <a:spLocks noGrp="1"/>
          </p:cNvSpPr>
          <p:nvPr>
            <p:ph idx="1"/>
          </p:nvPr>
        </p:nvSpPr>
        <p:spPr>
          <a:xfrm>
            <a:off x="648929" y="2175054"/>
            <a:ext cx="5053873" cy="808075"/>
          </a:xfrm>
          <a:solidFill>
            <a:srgbClr val="FCAF2D"/>
          </a:solidFill>
        </p:spPr>
        <p:txBody>
          <a:bodyPr anchor="ctr" anchorCtr="0">
            <a:noAutofit/>
          </a:bodyPr>
          <a:lstStyle/>
          <a:p>
            <a:pPr marL="0" indent="0">
              <a:buNone/>
            </a:pPr>
            <a:r>
              <a:rPr lang="en-US" sz="2400" dirty="0">
                <a:solidFill>
                  <a:srgbClr val="023F5C"/>
                </a:solidFill>
                <a:hlinkClick r:id="rId6"/>
              </a:rPr>
              <a:t>https://www.ncdhhs.gov/divisions/social-services/county-staff-information</a:t>
            </a:r>
            <a:endParaRPr lang="en-US" sz="2400" dirty="0">
              <a:solidFill>
                <a:srgbClr val="023F5C"/>
              </a:solidFill>
            </a:endParaRPr>
          </a:p>
        </p:txBody>
      </p:sp>
      <p:cxnSp>
        <p:nvCxnSpPr>
          <p:cNvPr id="4" name="Straight Arrow Connector 3">
            <a:extLst>
              <a:ext uri="{FF2B5EF4-FFF2-40B4-BE49-F238E27FC236}">
                <a16:creationId xmlns:a16="http://schemas.microsoft.com/office/drawing/2014/main" id="{A07500CC-D37C-4C44-A838-422315269BD5}"/>
              </a:ext>
            </a:extLst>
          </p:cNvPr>
          <p:cNvCxnSpPr>
            <a:cxnSpLocks/>
          </p:cNvCxnSpPr>
          <p:nvPr/>
        </p:nvCxnSpPr>
        <p:spPr>
          <a:xfrm flipH="1">
            <a:off x="8044665" y="2876764"/>
            <a:ext cx="1181528" cy="0"/>
          </a:xfrm>
          <a:prstGeom prst="straightConnector1">
            <a:avLst/>
          </a:prstGeom>
          <a:ln w="57150">
            <a:solidFill>
              <a:srgbClr val="FCAF2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102002"/>
      </p:ext>
    </p:extLst>
  </p:cSld>
  <p:clrMapOvr>
    <a:masterClrMapping/>
  </p:clrMapOvr>
</p:sld>
</file>

<file path=ppt/theme/theme1.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5391</TotalTime>
  <Words>4850</Words>
  <Application>Microsoft Office PowerPoint</Application>
  <PresentationFormat>Widescreen</PresentationFormat>
  <Paragraphs>669</Paragraphs>
  <Slides>68</Slides>
  <Notes>68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68</vt:i4>
      </vt:variant>
    </vt:vector>
  </HeadingPairs>
  <TitlesOfParts>
    <vt:vector size="82" baseType="lpstr">
      <vt:lpstr>Arial</vt:lpstr>
      <vt:lpstr>Calibri</vt:lpstr>
      <vt:lpstr>Calibri Light</vt:lpstr>
      <vt:lpstr>Century Gothic</vt:lpstr>
      <vt:lpstr>Courier New</vt:lpstr>
      <vt:lpstr>Gill Sans MT</vt:lpstr>
      <vt:lpstr>Ink Free</vt:lpstr>
      <vt:lpstr>Segoe Print</vt:lpstr>
      <vt:lpstr>Trebuchet MS</vt:lpstr>
      <vt:lpstr>Wingdings</vt:lpstr>
      <vt:lpstr>Wingdings 3</vt:lpstr>
      <vt:lpstr>Parcel</vt:lpstr>
      <vt:lpstr>Custom Design</vt:lpstr>
      <vt:lpstr>1_Custom Design</vt:lpstr>
      <vt:lpstr>PowerPoint Presentation</vt:lpstr>
      <vt:lpstr>agenda</vt:lpstr>
      <vt:lpstr>PURPOSE/Roles of The DSS Fiscal Unit</vt:lpstr>
      <vt:lpstr>DSS OPERATIONS – GENERAL OVERVIEW</vt:lpstr>
      <vt:lpstr>PowerPoint Presentation</vt:lpstr>
      <vt:lpstr>County operations</vt:lpstr>
      <vt:lpstr>Important Resources   – where to find the information you’ll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Other Reimbursement</vt:lpstr>
      <vt:lpstr>PowerPoint Presentation</vt:lpstr>
      <vt:lpstr>PowerPoint Presentation</vt:lpstr>
      <vt:lpstr>PowerPoint Presentation</vt:lpstr>
      <vt:lpstr>PowerPoint Presentation</vt:lpstr>
      <vt:lpstr>PowerPoint Presentation</vt:lpstr>
      <vt:lpstr>PowerPoint Presentation</vt:lpstr>
      <vt:lpstr>MONITORING &amp; AUDITS</vt:lpstr>
      <vt:lpstr>PowerPoint Presentation</vt:lpstr>
      <vt:lpstr>PowerPoint Presentation</vt:lpstr>
      <vt:lpstr>PowerPoint Presentation</vt:lpstr>
      <vt:lpstr>Questions</vt:lpstr>
      <vt:lpstr>PowerPoint Presentation</vt:lpstr>
      <vt:lpstr>LoCal Business Liaison &amp; Fiscal monitor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Hedrick, Caroline H</dc:creator>
  <cp:lastModifiedBy>Hedrick, Caroline H</cp:lastModifiedBy>
  <cp:revision>464</cp:revision>
  <cp:lastPrinted>2020-12-01T18:13:15Z</cp:lastPrinted>
  <dcterms:created xsi:type="dcterms:W3CDTF">2020-10-16T03:58:12Z</dcterms:created>
  <dcterms:modified xsi:type="dcterms:W3CDTF">2021-04-20T00:58:26Z</dcterms:modified>
</cp:coreProperties>
</file>