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14" r:id="rId2"/>
    <p:sldMasterId id="2147483961" r:id="rId3"/>
    <p:sldMasterId id="2147483975" r:id="rId4"/>
    <p:sldMasterId id="2147483990" r:id="rId5"/>
    <p:sldMasterId id="2147484005" r:id="rId6"/>
    <p:sldMasterId id="2147484106" r:id="rId7"/>
    <p:sldMasterId id="2147484126" r:id="rId8"/>
    <p:sldMasterId id="2147484140" r:id="rId9"/>
    <p:sldMasterId id="2147484159" r:id="rId10"/>
    <p:sldMasterId id="2147484173" r:id="rId11"/>
  </p:sldMasterIdLst>
  <p:notesMasterIdLst>
    <p:notesMasterId r:id="rId69"/>
  </p:notesMasterIdLst>
  <p:handoutMasterIdLst>
    <p:handoutMasterId r:id="rId70"/>
  </p:handoutMasterIdLst>
  <p:sldIdLst>
    <p:sldId id="459" r:id="rId12"/>
    <p:sldId id="8355" r:id="rId13"/>
    <p:sldId id="8428" r:id="rId14"/>
    <p:sldId id="8430" r:id="rId15"/>
    <p:sldId id="8429" r:id="rId16"/>
    <p:sldId id="8357" r:id="rId17"/>
    <p:sldId id="2964" r:id="rId18"/>
    <p:sldId id="257" r:id="rId19"/>
    <p:sldId id="2954" r:id="rId20"/>
    <p:sldId id="2963" r:id="rId21"/>
    <p:sldId id="2955" r:id="rId22"/>
    <p:sldId id="608" r:id="rId23"/>
    <p:sldId id="286" r:id="rId24"/>
    <p:sldId id="372" r:id="rId25"/>
    <p:sldId id="620" r:id="rId26"/>
    <p:sldId id="619" r:id="rId27"/>
    <p:sldId id="569" r:id="rId28"/>
    <p:sldId id="598" r:id="rId29"/>
    <p:sldId id="558" r:id="rId30"/>
    <p:sldId id="2962" r:id="rId31"/>
    <p:sldId id="2956" r:id="rId32"/>
    <p:sldId id="2958" r:id="rId33"/>
    <p:sldId id="2957" r:id="rId34"/>
    <p:sldId id="2961" r:id="rId35"/>
    <p:sldId id="2960" r:id="rId36"/>
    <p:sldId id="2959" r:id="rId37"/>
    <p:sldId id="296" r:id="rId38"/>
    <p:sldId id="297" r:id="rId39"/>
    <p:sldId id="8427" r:id="rId40"/>
    <p:sldId id="256" r:id="rId41"/>
    <p:sldId id="567" r:id="rId42"/>
    <p:sldId id="568" r:id="rId43"/>
    <p:sldId id="262" r:id="rId44"/>
    <p:sldId id="263" r:id="rId45"/>
    <p:sldId id="585" r:id="rId46"/>
    <p:sldId id="583" r:id="rId47"/>
    <p:sldId id="584" r:id="rId48"/>
    <p:sldId id="576" r:id="rId49"/>
    <p:sldId id="577" r:id="rId50"/>
    <p:sldId id="579" r:id="rId51"/>
    <p:sldId id="580" r:id="rId52"/>
    <p:sldId id="590" r:id="rId53"/>
    <p:sldId id="571" r:id="rId54"/>
    <p:sldId id="581" r:id="rId55"/>
    <p:sldId id="280" r:id="rId56"/>
    <p:sldId id="587" r:id="rId57"/>
    <p:sldId id="589" r:id="rId58"/>
    <p:sldId id="282" r:id="rId59"/>
    <p:sldId id="281" r:id="rId60"/>
    <p:sldId id="332" r:id="rId61"/>
    <p:sldId id="283" r:id="rId62"/>
    <p:sldId id="331" r:id="rId63"/>
    <p:sldId id="261" r:id="rId64"/>
    <p:sldId id="588" r:id="rId65"/>
    <p:sldId id="555" r:id="rId66"/>
    <p:sldId id="8419" r:id="rId67"/>
    <p:sldId id="811"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FF1F84-DD60-4626-9733-B36F53AC6208}">
          <p14:sldIdLst>
            <p14:sldId id="459"/>
            <p14:sldId id="8355"/>
            <p14:sldId id="8428"/>
            <p14:sldId id="8430"/>
            <p14:sldId id="8429"/>
          </p14:sldIdLst>
        </p14:section>
        <p14:section name="Untitled Section" id="{9EC84A59-5132-4F98-BD1C-A0904AA64CA3}">
          <p14:sldIdLst>
            <p14:sldId id="8357"/>
            <p14:sldId id="2964"/>
            <p14:sldId id="257"/>
            <p14:sldId id="2954"/>
            <p14:sldId id="2963"/>
            <p14:sldId id="2955"/>
            <p14:sldId id="608"/>
            <p14:sldId id="286"/>
            <p14:sldId id="372"/>
            <p14:sldId id="620"/>
            <p14:sldId id="619"/>
            <p14:sldId id="569"/>
            <p14:sldId id="598"/>
            <p14:sldId id="558"/>
            <p14:sldId id="2962"/>
            <p14:sldId id="2956"/>
            <p14:sldId id="2958"/>
            <p14:sldId id="2957"/>
            <p14:sldId id="2961"/>
            <p14:sldId id="2960"/>
            <p14:sldId id="2959"/>
            <p14:sldId id="296"/>
            <p14:sldId id="297"/>
            <p14:sldId id="8427"/>
            <p14:sldId id="256"/>
            <p14:sldId id="567"/>
            <p14:sldId id="568"/>
            <p14:sldId id="262"/>
            <p14:sldId id="263"/>
            <p14:sldId id="585"/>
            <p14:sldId id="583"/>
            <p14:sldId id="584"/>
            <p14:sldId id="576"/>
            <p14:sldId id="577"/>
            <p14:sldId id="579"/>
            <p14:sldId id="580"/>
            <p14:sldId id="590"/>
            <p14:sldId id="571"/>
            <p14:sldId id="581"/>
            <p14:sldId id="280"/>
            <p14:sldId id="587"/>
            <p14:sldId id="589"/>
            <p14:sldId id="282"/>
            <p14:sldId id="281"/>
            <p14:sldId id="332"/>
            <p14:sldId id="283"/>
            <p14:sldId id="331"/>
            <p14:sldId id="261"/>
            <p14:sldId id="588"/>
            <p14:sldId id="555"/>
            <p14:sldId id="8419"/>
            <p14:sldId id="8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x, Mary Beth" initials="CMB" lastIdx="6" clrIdx="0">
    <p:extLst>
      <p:ext uri="{19B8F6BF-5375-455C-9EA6-DF929625EA0E}">
        <p15:presenceInfo xmlns:p15="http://schemas.microsoft.com/office/powerpoint/2012/main" userId="S::MaryBeth.Cox@dhhs.nc.gov::dab48a53-bccf-46a2-b48e-b80755c1958c" providerId="AD"/>
      </p:ext>
    </p:extLst>
  </p:cmAuthor>
  <p:cmAuthor id="2" name="Melissia Larson" initials="ML" lastIdx="1" clrIdx="1">
    <p:extLst>
      <p:ext uri="{19B8F6BF-5375-455C-9EA6-DF929625EA0E}">
        <p15:presenceInfo xmlns:p15="http://schemas.microsoft.com/office/powerpoint/2012/main" userId="Melissia Larson" providerId="None"/>
      </p:ext>
    </p:extLst>
  </p:cmAuthor>
  <p:cmAuthor id="3" name="Cassidy Quillen" initials="CQ" lastIdx="1" clrIdx="2">
    <p:extLst>
      <p:ext uri="{19B8F6BF-5375-455C-9EA6-DF929625EA0E}">
        <p15:presenceInfo xmlns:p15="http://schemas.microsoft.com/office/powerpoint/2012/main" userId="S-1-5-21-201352984-938877552-620655208-28960" providerId="AD"/>
      </p:ext>
    </p:extLst>
  </p:cmAuthor>
  <p:cmAuthor id="4" name="Erin McGraw" initials="EM" lastIdx="1" clrIdx="3">
    <p:extLst>
      <p:ext uri="{19B8F6BF-5375-455C-9EA6-DF929625EA0E}">
        <p15:presenceInfo xmlns:p15="http://schemas.microsoft.com/office/powerpoint/2012/main" userId="S-1-5-21-201352984-938877552-620655208-29800" providerId="AD"/>
      </p:ext>
    </p:extLst>
  </p:cmAuthor>
  <p:cmAuthor id="5" name="Steve North" initials="" lastIdx="1" clrIdx="4"/>
  <p:cmAuthor id="6" name="Grace Flinchum" initials="GF" lastIdx="2" clrIdx="5">
    <p:extLst>
      <p:ext uri="{19B8F6BF-5375-455C-9EA6-DF929625EA0E}">
        <p15:presenceInfo xmlns:p15="http://schemas.microsoft.com/office/powerpoint/2012/main" userId="S::gflinchum@mahec.net::355c847c-5725-4727-af12-6337c7cdc4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332E71"/>
    <a:srgbClr val="E39A35"/>
    <a:srgbClr val="000FFF"/>
    <a:srgbClr val="3379CD"/>
    <a:srgbClr val="75A4DD"/>
    <a:srgbClr val="C63663"/>
    <a:srgbClr val="30A7FF"/>
    <a:srgbClr val="6D2E75"/>
    <a:srgbClr val="B1C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59" autoAdjust="0"/>
    <p:restoredTop sz="55651" autoAdjust="0"/>
  </p:normalViewPr>
  <p:slideViewPr>
    <p:cSldViewPr snapToGrid="0">
      <p:cViewPr varScale="1">
        <p:scale>
          <a:sx n="70" d="100"/>
          <a:sy n="70" d="100"/>
        </p:scale>
        <p:origin x="2765" y="48"/>
      </p:cViewPr>
      <p:guideLst>
        <p:guide orient="horz" pos="2160"/>
        <p:guide pos="2880"/>
      </p:guideLst>
    </p:cSldViewPr>
  </p:slideViewPr>
  <p:notesTextViewPr>
    <p:cViewPr>
      <p:scale>
        <a:sx n="3" d="2"/>
        <a:sy n="3" d="2"/>
      </p:scale>
      <p:origin x="0" y="0"/>
    </p:cViewPr>
  </p:notesTextViewPr>
  <p:sorterViewPr>
    <p:cViewPr varScale="1">
      <p:scale>
        <a:sx n="1" d="1"/>
        <a:sy n="1" d="1"/>
      </p:scale>
      <p:origin x="0" y="-10044"/>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8437702875533"/>
          <c:y val="2.4098976071207583E-2"/>
          <c:w val="0.8143221836025486"/>
          <c:h val="0.89142821363721747"/>
        </c:manualLayout>
      </c:layout>
      <c:barChart>
        <c:barDir val="bar"/>
        <c:grouping val="clustered"/>
        <c:varyColors val="0"/>
        <c:ser>
          <c:idx val="0"/>
          <c:order val="0"/>
          <c:spPr>
            <a:solidFill>
              <a:schemeClr val="accent1"/>
            </a:solidFill>
            <a:ln>
              <a:noFill/>
            </a:ln>
            <a:effectLst/>
          </c:spPr>
          <c:invertIfNegative val="0"/>
          <c:cat>
            <c:strRef>
              <c:f>Sheet1!$A$2:$A$5</c:f>
              <c:strCache>
                <c:ptCount val="4"/>
                <c:pt idx="0">
                  <c:v>Detox then abstinence</c:v>
                </c:pt>
                <c:pt idx="1">
                  <c:v>Naltrexone</c:v>
                </c:pt>
                <c:pt idx="2">
                  <c:v>Methadone</c:v>
                </c:pt>
                <c:pt idx="3">
                  <c:v>Buprenorphine</c:v>
                </c:pt>
              </c:strCache>
            </c:strRef>
          </c:cat>
          <c:val>
            <c:numRef>
              <c:f>Sheet1!$B$2:$B$5</c:f>
              <c:numCache>
                <c:formatCode>General</c:formatCode>
                <c:ptCount val="4"/>
                <c:pt idx="0">
                  <c:v>10</c:v>
                </c:pt>
                <c:pt idx="1">
                  <c:v>35</c:v>
                </c:pt>
                <c:pt idx="2">
                  <c:v>47</c:v>
                </c:pt>
                <c:pt idx="3">
                  <c:v>50</c:v>
                </c:pt>
              </c:numCache>
            </c:numRef>
          </c:val>
          <c:extLst>
            <c:ext xmlns:c16="http://schemas.microsoft.com/office/drawing/2014/chart" uri="{C3380CC4-5D6E-409C-BE32-E72D297353CC}">
              <c16:uniqueId val="{00000000-D6A5-400B-8CAE-6C2ABB5FAC10}"/>
            </c:ext>
          </c:extLst>
        </c:ser>
        <c:dLbls>
          <c:showLegendKey val="0"/>
          <c:showVal val="0"/>
          <c:showCatName val="0"/>
          <c:showSerName val="0"/>
          <c:showPercent val="0"/>
          <c:showBubbleSize val="0"/>
        </c:dLbls>
        <c:gapWidth val="10"/>
        <c:axId val="738924368"/>
        <c:axId val="697618912"/>
      </c:barChart>
      <c:catAx>
        <c:axId val="73892436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20" b="1" i="0" u="none" strike="noStrike" kern="1200" baseline="0">
                <a:solidFill>
                  <a:schemeClr val="bg1"/>
                </a:solidFill>
                <a:latin typeface="Arial" panose="020B0604020202020204" pitchFamily="34" charset="0"/>
                <a:ea typeface="+mn-ea"/>
                <a:cs typeface="+mn-cs"/>
              </a:defRPr>
            </a:pPr>
            <a:endParaRPr lang="en-US"/>
          </a:p>
        </c:txPr>
        <c:crossAx val="697618912"/>
        <c:crosses val="autoZero"/>
        <c:auto val="1"/>
        <c:lblAlgn val="ctr"/>
        <c:lblOffset val="100"/>
        <c:noMultiLvlLbl val="0"/>
      </c:catAx>
      <c:valAx>
        <c:axId val="697618912"/>
        <c:scaling>
          <c:orientation val="minMax"/>
        </c:scaling>
        <c:delete val="1"/>
        <c:axPos val="b"/>
        <c:numFmt formatCode="General" sourceLinked="1"/>
        <c:majorTickMark val="out"/>
        <c:minorTickMark val="none"/>
        <c:tickLblPos val="nextTo"/>
        <c:crossAx val="738924368"/>
        <c:crosses val="autoZero"/>
        <c:crossBetween val="between"/>
      </c:valAx>
      <c:spPr>
        <a:noFill/>
        <a:ln>
          <a:noFill/>
        </a:ln>
        <a:effectLst/>
      </c:spPr>
    </c:plotArea>
    <c:plotVisOnly val="1"/>
    <c:dispBlanksAs val="gap"/>
    <c:showDLblsOverMax val="0"/>
  </c:chart>
  <c:spPr>
    <a:noFill/>
    <a:ln>
      <a:noFill/>
    </a:ln>
    <a:effectLst/>
  </c:spPr>
  <c:txPr>
    <a:bodyPr/>
    <a:lstStyle/>
    <a:p>
      <a:pPr>
        <a:defRPr sz="1400" baseline="0">
          <a:latin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Incidence of opioid overdose per 1000 people</c:v>
                </c:pt>
              </c:strCache>
            </c:strRef>
          </c:tx>
          <c:spPr>
            <a:solidFill>
              <a:schemeClr val="accent1"/>
            </a:solidFill>
            <a:ln>
              <a:noFill/>
            </a:ln>
            <a:effectLst>
              <a:outerShdw blurRad="50800" dist="50800" dir="5400000" algn="ctr" rotWithShape="0">
                <a:srgbClr val="7030A0"/>
              </a:outerShdw>
            </a:effectLst>
          </c:spPr>
          <c:invertIfNegative val="0"/>
          <c:dPt>
            <c:idx val="0"/>
            <c:invertIfNegative val="0"/>
            <c:bubble3D val="0"/>
            <c:spPr>
              <a:solidFill>
                <a:schemeClr val="accent3"/>
              </a:solidFill>
              <a:ln>
                <a:noFill/>
              </a:ln>
              <a:effectLst>
                <a:outerShdw blurRad="50800" dist="50800" dir="5400000" algn="ctr" rotWithShape="0">
                  <a:srgbClr val="7030A0"/>
                </a:outerShdw>
              </a:effectLst>
            </c:spPr>
            <c:extLst>
              <c:ext xmlns:c16="http://schemas.microsoft.com/office/drawing/2014/chart" uri="{C3380CC4-5D6E-409C-BE32-E72D297353CC}">
                <c16:uniqueId val="{00000003-38EC-FA4C-B166-74B5C5536855}"/>
              </c:ext>
            </c:extLst>
          </c:dPt>
          <c:dPt>
            <c:idx val="1"/>
            <c:invertIfNegative val="0"/>
            <c:bubble3D val="0"/>
            <c:spPr>
              <a:solidFill>
                <a:schemeClr val="accent3"/>
              </a:solidFill>
              <a:ln>
                <a:noFill/>
              </a:ln>
              <a:effectLst>
                <a:outerShdw blurRad="50800" dist="50800" dir="5400000" algn="ctr" rotWithShape="0">
                  <a:srgbClr val="7030A0"/>
                </a:outerShdw>
              </a:effectLst>
            </c:spPr>
            <c:extLst>
              <c:ext xmlns:c16="http://schemas.microsoft.com/office/drawing/2014/chart" uri="{C3380CC4-5D6E-409C-BE32-E72D297353CC}">
                <c16:uniqueId val="{00000002-38EC-FA4C-B166-74B5C5536855}"/>
              </c:ext>
            </c:extLst>
          </c:dPt>
          <c:dPt>
            <c:idx val="2"/>
            <c:invertIfNegative val="0"/>
            <c:bubble3D val="0"/>
            <c:spPr>
              <a:solidFill>
                <a:schemeClr val="accent3"/>
              </a:solidFill>
              <a:ln>
                <a:noFill/>
              </a:ln>
              <a:effectLst>
                <a:outerShdw blurRad="50800" dist="50800" dir="5400000" algn="ctr" rotWithShape="0">
                  <a:srgbClr val="7030A0"/>
                </a:outerShdw>
              </a:effectLst>
            </c:spPr>
            <c:extLst>
              <c:ext xmlns:c16="http://schemas.microsoft.com/office/drawing/2014/chart" uri="{C3380CC4-5D6E-409C-BE32-E72D297353CC}">
                <c16:uniqueId val="{00000001-38EC-FA4C-B166-74B5C5536855}"/>
              </c:ext>
            </c:extLst>
          </c:dPt>
          <c:dPt>
            <c:idx val="3"/>
            <c:invertIfNegative val="0"/>
            <c:bubble3D val="0"/>
            <c:spPr>
              <a:solidFill>
                <a:schemeClr val="accent3"/>
              </a:solidFill>
              <a:ln>
                <a:noFill/>
              </a:ln>
              <a:effectLst>
                <a:outerShdw blurRad="50800" dist="50800" dir="5400000" algn="ctr" rotWithShape="0">
                  <a:srgbClr val="7030A0"/>
                </a:outerShdw>
              </a:effectLst>
            </c:spPr>
            <c:extLst>
              <c:ext xmlns:c16="http://schemas.microsoft.com/office/drawing/2014/chart" uri="{C3380CC4-5D6E-409C-BE32-E72D297353CC}">
                <c16:uniqueId val="{00000000-38EC-FA4C-B166-74B5C5536855}"/>
              </c:ext>
            </c:extLst>
          </c:dPt>
          <c:cat>
            <c:strRef>
              <c:f>Sheet1!$A$2:$A$5</c:f>
              <c:strCache>
                <c:ptCount val="4"/>
                <c:pt idx="0">
                  <c:v>Methadone</c:v>
                </c:pt>
                <c:pt idx="1">
                  <c:v>Buprenorphine</c:v>
                </c:pt>
                <c:pt idx="2">
                  <c:v>Abstinence-Based Treatment</c:v>
                </c:pt>
                <c:pt idx="3">
                  <c:v>No Treatment (continued opioid use)</c:v>
                </c:pt>
              </c:strCache>
            </c:strRef>
          </c:cat>
          <c:val>
            <c:numRef>
              <c:f>Sheet1!$B$2:$B$5</c:f>
              <c:numCache>
                <c:formatCode>General</c:formatCode>
                <c:ptCount val="4"/>
                <c:pt idx="0">
                  <c:v>6.06</c:v>
                </c:pt>
                <c:pt idx="1">
                  <c:v>6.52</c:v>
                </c:pt>
                <c:pt idx="2">
                  <c:v>17.36</c:v>
                </c:pt>
                <c:pt idx="3">
                  <c:v>9.8000000000000007</c:v>
                </c:pt>
              </c:numCache>
            </c:numRef>
          </c:val>
          <c:extLst>
            <c:ext xmlns:c16="http://schemas.microsoft.com/office/drawing/2014/chart" uri="{C3380CC4-5D6E-409C-BE32-E72D297353CC}">
              <c16:uniqueId val="{00000000-4A45-4746-8F9D-942E7BF96FD9}"/>
            </c:ext>
          </c:extLst>
        </c:ser>
        <c:dLbls>
          <c:showLegendKey val="0"/>
          <c:showVal val="0"/>
          <c:showCatName val="0"/>
          <c:showSerName val="0"/>
          <c:showPercent val="0"/>
          <c:showBubbleSize val="0"/>
        </c:dLbls>
        <c:gapWidth val="219"/>
        <c:overlap val="-27"/>
        <c:axId val="1398507151"/>
        <c:axId val="2069942063"/>
      </c:barChart>
      <c:catAx>
        <c:axId val="139850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9942063"/>
        <c:crosses val="autoZero"/>
        <c:auto val="1"/>
        <c:lblAlgn val="ctr"/>
        <c:lblOffset val="100"/>
        <c:noMultiLvlLbl val="0"/>
      </c:catAx>
      <c:valAx>
        <c:axId val="20699420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2"/>
          </a:solidFill>
          <a:ln>
            <a:noFill/>
          </a:ln>
          <a:effectLst>
            <a:outerShdw blurRad="50800" dist="50800" dir="5400000" algn="ctr" rotWithShape="0">
              <a:srgbClr val="7030A0"/>
            </a:outerShdw>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8507151"/>
        <c:crosses val="autoZero"/>
        <c:crossBetween val="between"/>
      </c:valAx>
      <c:spPr>
        <a:noFill/>
        <a:ln>
          <a:noFill/>
        </a:ln>
        <a:effectLst>
          <a:outerShdw blurRad="50800" dist="482907" dir="5400000" algn="ctr" rotWithShape="0">
            <a:schemeClr val="bg2"/>
          </a:outerShdw>
        </a:effectLst>
      </c:spPr>
    </c:plotArea>
    <c:legend>
      <c:legendPos val="b"/>
      <c:legendEntry>
        <c:idx val="0"/>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Prison Population on MH Caseload</c:v>
                </c:pt>
              </c:strCache>
            </c:strRef>
          </c:tx>
          <c:spPr>
            <a:ln w="28575" cap="rnd">
              <a:solidFill>
                <a:schemeClr val="accent1">
                  <a:lumMod val="75000"/>
                </a:schemeClr>
              </a:solidFill>
              <a:round/>
            </a:ln>
            <a:effectLst/>
          </c:spPr>
          <c:marker>
            <c:symbol val="circle"/>
            <c:size val="5"/>
            <c:spPr>
              <a:solidFill>
                <a:schemeClr val="accent1"/>
              </a:solidFill>
              <a:ln w="9525">
                <a:solidFill>
                  <a:schemeClr val="bg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j-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0%</c:formatCode>
                <c:ptCount val="10"/>
                <c:pt idx="0">
                  <c:v>0.12</c:v>
                </c:pt>
                <c:pt idx="1">
                  <c:v>0.14000000000000001</c:v>
                </c:pt>
                <c:pt idx="2" formatCode="0.0%">
                  <c:v>0.159</c:v>
                </c:pt>
                <c:pt idx="3">
                  <c:v>0.17</c:v>
                </c:pt>
                <c:pt idx="4" formatCode="0.0%">
                  <c:v>0.1794</c:v>
                </c:pt>
                <c:pt idx="5" formatCode="0.0%">
                  <c:v>0.19120000000000001</c:v>
                </c:pt>
                <c:pt idx="6" formatCode="0.0%">
                  <c:v>0.215</c:v>
                </c:pt>
                <c:pt idx="7">
                  <c:v>0.23</c:v>
                </c:pt>
                <c:pt idx="8">
                  <c:v>0.24</c:v>
                </c:pt>
                <c:pt idx="9">
                  <c:v>0.24</c:v>
                </c:pt>
              </c:numCache>
            </c:numRef>
          </c:val>
          <c:smooth val="0"/>
          <c:extLst>
            <c:ext xmlns:c16="http://schemas.microsoft.com/office/drawing/2014/chart" uri="{C3380CC4-5D6E-409C-BE32-E72D297353CC}">
              <c16:uniqueId val="{00000000-814D-4D46-A206-EEA953C2569E}"/>
            </c:ext>
          </c:extLst>
        </c:ser>
        <c:dLbls>
          <c:showLegendKey val="0"/>
          <c:showVal val="0"/>
          <c:showCatName val="0"/>
          <c:showSerName val="0"/>
          <c:showPercent val="0"/>
          <c:showBubbleSize val="0"/>
        </c:dLbls>
        <c:marker val="1"/>
        <c:smooth val="0"/>
        <c:axId val="984741360"/>
        <c:axId val="984744240"/>
      </c:lineChart>
      <c:catAx>
        <c:axId val="98474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j-lt"/>
                <a:ea typeface="+mn-ea"/>
                <a:cs typeface="+mn-cs"/>
              </a:defRPr>
            </a:pPr>
            <a:endParaRPr lang="en-US"/>
          </a:p>
        </c:txPr>
        <c:crossAx val="984744240"/>
        <c:crosses val="autoZero"/>
        <c:auto val="1"/>
        <c:lblAlgn val="ctr"/>
        <c:lblOffset val="100"/>
        <c:noMultiLvlLbl val="0"/>
      </c:catAx>
      <c:valAx>
        <c:axId val="984744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j-lt"/>
                <a:ea typeface="+mn-ea"/>
                <a:cs typeface="+mn-cs"/>
              </a:defRPr>
            </a:pPr>
            <a:endParaRPr lang="en-US"/>
          </a:p>
        </c:txPr>
        <c:crossAx val="984741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0.31</c:v>
                </c:pt>
                <c:pt idx="1">
                  <c:v>0.34</c:v>
                </c:pt>
                <c:pt idx="2">
                  <c:v>0.47</c:v>
                </c:pt>
                <c:pt idx="3">
                  <c:v>0.37</c:v>
                </c:pt>
                <c:pt idx="4">
                  <c:v>0.37</c:v>
                </c:pt>
              </c:numCache>
            </c:numRef>
          </c:val>
          <c:extLst>
            <c:ext xmlns:c16="http://schemas.microsoft.com/office/drawing/2014/chart" uri="{C3380CC4-5D6E-409C-BE32-E72D297353CC}">
              <c16:uniqueId val="{00000000-65DA-43BA-852F-4045F115F242}"/>
            </c:ext>
          </c:extLst>
        </c:ser>
        <c:ser>
          <c:idx val="1"/>
          <c:order val="1"/>
          <c:tx>
            <c:strRef>
              <c:f>Sheet1!$C$1</c:f>
              <c:strCache>
                <c:ptCount val="1"/>
                <c:pt idx="0">
                  <c:v>Female</c:v>
                </c:pt>
              </c:strCache>
            </c:strRef>
          </c:tx>
          <c:spPr>
            <a:solidFill>
              <a:srgbClr val="CC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Sheet1!$C$2:$C$6</c:f>
              <c:numCache>
                <c:formatCode>0%</c:formatCode>
                <c:ptCount val="5"/>
                <c:pt idx="0">
                  <c:v>0.68</c:v>
                </c:pt>
                <c:pt idx="1">
                  <c:v>0.63</c:v>
                </c:pt>
                <c:pt idx="2">
                  <c:v>0.64</c:v>
                </c:pt>
                <c:pt idx="3">
                  <c:v>0.73</c:v>
                </c:pt>
                <c:pt idx="4">
                  <c:v>0.72</c:v>
                </c:pt>
              </c:numCache>
            </c:numRef>
          </c:val>
          <c:extLst>
            <c:ext xmlns:c16="http://schemas.microsoft.com/office/drawing/2014/chart" uri="{C3380CC4-5D6E-409C-BE32-E72D297353CC}">
              <c16:uniqueId val="{00000001-65DA-43BA-852F-4045F115F242}"/>
            </c:ext>
          </c:extLst>
        </c:ser>
        <c:dLbls>
          <c:dLblPos val="outEnd"/>
          <c:showLegendKey val="0"/>
          <c:showVal val="1"/>
          <c:showCatName val="0"/>
          <c:showSerName val="0"/>
          <c:showPercent val="0"/>
          <c:showBubbleSize val="0"/>
        </c:dLbls>
        <c:gapWidth val="219"/>
        <c:overlap val="-27"/>
        <c:axId val="1832114528"/>
        <c:axId val="1832113448"/>
      </c:barChart>
      <c:catAx>
        <c:axId val="183211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j-lt"/>
                <a:ea typeface="+mn-ea"/>
                <a:cs typeface="+mn-cs"/>
              </a:defRPr>
            </a:pPr>
            <a:endParaRPr lang="en-US"/>
          </a:p>
        </c:txPr>
        <c:crossAx val="1832113448"/>
        <c:crosses val="autoZero"/>
        <c:auto val="1"/>
        <c:lblAlgn val="ctr"/>
        <c:lblOffset val="100"/>
        <c:noMultiLvlLbl val="0"/>
      </c:catAx>
      <c:valAx>
        <c:axId val="183211344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j-lt"/>
                <a:ea typeface="+mn-ea"/>
                <a:cs typeface="+mn-cs"/>
              </a:defRPr>
            </a:pPr>
            <a:endParaRPr lang="en-US"/>
          </a:p>
        </c:txPr>
        <c:crossAx val="1832114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ln>
                <a:noFill/>
              </a:ln>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latin typeface="Arial" panose="020B0604020202020204" pitchFamily="34" charset="0"/>
                <a:cs typeface="Arial" panose="020B0604020202020204" pitchFamily="34" charset="0"/>
              </a:rPr>
              <a:t>Community Supervision MAT Initiative</a:t>
            </a:r>
            <a:r>
              <a:rPr lang="en-US" b="1" baseline="0" dirty="0">
                <a:latin typeface="Arial" panose="020B0604020202020204" pitchFamily="34" charset="0"/>
                <a:cs typeface="Arial" panose="020B0604020202020204" pitchFamily="34" charset="0"/>
              </a:rPr>
              <a:t> 2024</a:t>
            </a:r>
            <a:endParaRPr lang="en-US"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'January- 2024'!$B$3</c:f>
              <c:strCache>
                <c:ptCount val="1"/>
                <c:pt idx="0">
                  <c:v>Active Participants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'January- 2024'!$A$4:$A$15</c:f>
              <c:numCache>
                <c:formatCode>mmm\-yy</c:formatCode>
                <c:ptCount val="12"/>
                <c:pt idx="0">
                  <c:v>45292</c:v>
                </c:pt>
                <c:pt idx="1">
                  <c:v>45323</c:v>
                </c:pt>
                <c:pt idx="2">
                  <c:v>45352</c:v>
                </c:pt>
                <c:pt idx="3">
                  <c:v>45383</c:v>
                </c:pt>
                <c:pt idx="4">
                  <c:v>45413</c:v>
                </c:pt>
                <c:pt idx="5">
                  <c:v>45444</c:v>
                </c:pt>
                <c:pt idx="6" formatCode="[$-409]mmm\-yy;@">
                  <c:v>45474</c:v>
                </c:pt>
                <c:pt idx="7" formatCode="[$-409]mmm\-yy;@">
                  <c:v>45505</c:v>
                </c:pt>
                <c:pt idx="8" formatCode="[$-409]mmm\-yy;@">
                  <c:v>45536</c:v>
                </c:pt>
                <c:pt idx="9" formatCode="[$-409]mmm\-yy;@">
                  <c:v>45566</c:v>
                </c:pt>
                <c:pt idx="10" formatCode="[$-409]mmm\-yy;@">
                  <c:v>45597</c:v>
                </c:pt>
                <c:pt idx="11" formatCode="[$-409]mmm\-yy;@">
                  <c:v>45627</c:v>
                </c:pt>
              </c:numCache>
            </c:numRef>
          </c:cat>
          <c:val>
            <c:numRef>
              <c:f>'January- 2024'!$B$4:$B$15</c:f>
              <c:numCache>
                <c:formatCode>General</c:formatCode>
                <c:ptCount val="12"/>
                <c:pt idx="0">
                  <c:v>93</c:v>
                </c:pt>
              </c:numCache>
            </c:numRef>
          </c:val>
          <c:extLst>
            <c:ext xmlns:c16="http://schemas.microsoft.com/office/drawing/2014/chart" uri="{C3380CC4-5D6E-409C-BE32-E72D297353CC}">
              <c16:uniqueId val="{00000000-9772-4302-B588-6B6EF551270A}"/>
            </c:ext>
          </c:extLst>
        </c:ser>
        <c:ser>
          <c:idx val="1"/>
          <c:order val="1"/>
          <c:tx>
            <c:strRef>
              <c:f>'January- 2024'!$C$3</c:f>
              <c:strCache>
                <c:ptCount val="1"/>
                <c:pt idx="0">
                  <c:v>Pending Referrals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'January- 2024'!$A$4:$A$15</c:f>
              <c:numCache>
                <c:formatCode>mmm\-yy</c:formatCode>
                <c:ptCount val="12"/>
                <c:pt idx="0">
                  <c:v>45292</c:v>
                </c:pt>
                <c:pt idx="1">
                  <c:v>45323</c:v>
                </c:pt>
                <c:pt idx="2">
                  <c:v>45352</c:v>
                </c:pt>
                <c:pt idx="3">
                  <c:v>45383</c:v>
                </c:pt>
                <c:pt idx="4">
                  <c:v>45413</c:v>
                </c:pt>
                <c:pt idx="5">
                  <c:v>45444</c:v>
                </c:pt>
                <c:pt idx="6" formatCode="[$-409]mmm\-yy;@">
                  <c:v>45474</c:v>
                </c:pt>
                <c:pt idx="7" formatCode="[$-409]mmm\-yy;@">
                  <c:v>45505</c:v>
                </c:pt>
                <c:pt idx="8" formatCode="[$-409]mmm\-yy;@">
                  <c:v>45536</c:v>
                </c:pt>
                <c:pt idx="9" formatCode="[$-409]mmm\-yy;@">
                  <c:v>45566</c:v>
                </c:pt>
                <c:pt idx="10" formatCode="[$-409]mmm\-yy;@">
                  <c:v>45597</c:v>
                </c:pt>
                <c:pt idx="11" formatCode="[$-409]mmm\-yy;@">
                  <c:v>45627</c:v>
                </c:pt>
              </c:numCache>
            </c:numRef>
          </c:cat>
          <c:val>
            <c:numRef>
              <c:f>'January- 2024'!$C$4:$C$15</c:f>
              <c:numCache>
                <c:formatCode>General</c:formatCode>
                <c:ptCount val="12"/>
                <c:pt idx="0">
                  <c:v>34</c:v>
                </c:pt>
              </c:numCache>
            </c:numRef>
          </c:val>
          <c:extLst>
            <c:ext xmlns:c16="http://schemas.microsoft.com/office/drawing/2014/chart" uri="{C3380CC4-5D6E-409C-BE32-E72D297353CC}">
              <c16:uniqueId val="{00000001-9772-4302-B588-6B6EF551270A}"/>
            </c:ext>
          </c:extLst>
        </c:ser>
        <c:dLbls>
          <c:showLegendKey val="0"/>
          <c:showVal val="0"/>
          <c:showCatName val="0"/>
          <c:showSerName val="0"/>
          <c:showPercent val="0"/>
          <c:showBubbleSize val="0"/>
        </c:dLbls>
        <c:gapWidth val="150"/>
        <c:axId val="695539496"/>
        <c:axId val="695536976"/>
      </c:barChart>
      <c:dateAx>
        <c:axId val="69553949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536976"/>
        <c:crosses val="autoZero"/>
        <c:auto val="1"/>
        <c:lblOffset val="100"/>
        <c:baseTimeUnit val="months"/>
      </c:dateAx>
      <c:valAx>
        <c:axId val="695536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53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en-US" b="1" dirty="0">
                <a:latin typeface="Arial" panose="020B0604020202020204" pitchFamily="34" charset="0"/>
                <a:cs typeface="Arial" panose="020B0604020202020204" pitchFamily="34" charset="0"/>
              </a:rPr>
              <a:t>Community Supervision MAT Initiative</a:t>
            </a:r>
            <a:r>
              <a:rPr lang="en-US" b="1" baseline="0" dirty="0">
                <a:latin typeface="Arial" panose="020B0604020202020204" pitchFamily="34" charset="0"/>
                <a:cs typeface="Arial" panose="020B0604020202020204" pitchFamily="34" charset="0"/>
              </a:rPr>
              <a:t> 2023  </a:t>
            </a:r>
            <a:endParaRPr lang="en-US" b="1" dirty="0">
              <a:latin typeface="Arial" panose="020B0604020202020204" pitchFamily="34" charset="0"/>
              <a:cs typeface="Arial" panose="020B0604020202020204" pitchFamily="34" charset="0"/>
            </a:endParaRPr>
          </a:p>
        </c:rich>
      </c:tx>
      <c:layout>
        <c:manualLayout>
          <c:xMode val="edge"/>
          <c:yMode val="edge"/>
          <c:x val="9.9231463254593172E-2"/>
          <c:y val="0"/>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'January-Dec 2023'!$B$3</c:f>
              <c:strCache>
                <c:ptCount val="1"/>
                <c:pt idx="0">
                  <c:v>Active Participants</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'January-Dec 2023'!$A$4:$A$15</c:f>
              <c:numCache>
                <c:formatCode>mmm\-yy</c:formatCode>
                <c:ptCount val="12"/>
                <c:pt idx="0">
                  <c:v>44927</c:v>
                </c:pt>
                <c:pt idx="1">
                  <c:v>44958</c:v>
                </c:pt>
                <c:pt idx="2">
                  <c:v>44986</c:v>
                </c:pt>
                <c:pt idx="3">
                  <c:v>45017</c:v>
                </c:pt>
                <c:pt idx="4">
                  <c:v>45047</c:v>
                </c:pt>
                <c:pt idx="5">
                  <c:v>45078</c:v>
                </c:pt>
                <c:pt idx="6" formatCode="[$-409]mmm\-yy;@">
                  <c:v>45108</c:v>
                </c:pt>
                <c:pt idx="7" formatCode="[$-409]mmm\-yy;@">
                  <c:v>45139</c:v>
                </c:pt>
                <c:pt idx="8" formatCode="[$-409]mmm\-yy;@">
                  <c:v>45170</c:v>
                </c:pt>
                <c:pt idx="9" formatCode="[$-409]mmm\-yy;@">
                  <c:v>45200</c:v>
                </c:pt>
                <c:pt idx="10" formatCode="[$-409]mmm\-yy;@">
                  <c:v>45231</c:v>
                </c:pt>
                <c:pt idx="11" formatCode="[$-409]mmm\-yy;@">
                  <c:v>45261</c:v>
                </c:pt>
              </c:numCache>
            </c:numRef>
          </c:cat>
          <c:val>
            <c:numRef>
              <c:f>'January-Dec 2023'!$B$4:$B$15</c:f>
              <c:numCache>
                <c:formatCode>General</c:formatCode>
                <c:ptCount val="12"/>
                <c:pt idx="0">
                  <c:v>5</c:v>
                </c:pt>
                <c:pt idx="1">
                  <c:v>11</c:v>
                </c:pt>
                <c:pt idx="2">
                  <c:v>10</c:v>
                </c:pt>
                <c:pt idx="3">
                  <c:v>16</c:v>
                </c:pt>
                <c:pt idx="4">
                  <c:v>23</c:v>
                </c:pt>
                <c:pt idx="5">
                  <c:v>32</c:v>
                </c:pt>
                <c:pt idx="6">
                  <c:v>46</c:v>
                </c:pt>
                <c:pt idx="7">
                  <c:v>60</c:v>
                </c:pt>
                <c:pt idx="8">
                  <c:v>72</c:v>
                </c:pt>
                <c:pt idx="9">
                  <c:v>93</c:v>
                </c:pt>
                <c:pt idx="10">
                  <c:v>99</c:v>
                </c:pt>
                <c:pt idx="11">
                  <c:v>107</c:v>
                </c:pt>
              </c:numCache>
            </c:numRef>
          </c:val>
          <c:smooth val="0"/>
          <c:extLst>
            <c:ext xmlns:c16="http://schemas.microsoft.com/office/drawing/2014/chart" uri="{C3380CC4-5D6E-409C-BE32-E72D297353CC}">
              <c16:uniqueId val="{00000000-65D0-41B4-AED1-CC1E3984A144}"/>
            </c:ext>
          </c:extLst>
        </c:ser>
        <c:ser>
          <c:idx val="1"/>
          <c:order val="1"/>
          <c:tx>
            <c:strRef>
              <c:f>'January-Dec 2023'!$C$3</c:f>
              <c:strCache>
                <c:ptCount val="1"/>
                <c:pt idx="0">
                  <c:v>Pending Referrals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'January-Dec 2023'!$A$4:$A$15</c:f>
              <c:numCache>
                <c:formatCode>mmm\-yy</c:formatCode>
                <c:ptCount val="12"/>
                <c:pt idx="0">
                  <c:v>44927</c:v>
                </c:pt>
                <c:pt idx="1">
                  <c:v>44958</c:v>
                </c:pt>
                <c:pt idx="2">
                  <c:v>44986</c:v>
                </c:pt>
                <c:pt idx="3">
                  <c:v>45017</c:v>
                </c:pt>
                <c:pt idx="4">
                  <c:v>45047</c:v>
                </c:pt>
                <c:pt idx="5">
                  <c:v>45078</c:v>
                </c:pt>
                <c:pt idx="6" formatCode="[$-409]mmm\-yy;@">
                  <c:v>45108</c:v>
                </c:pt>
                <c:pt idx="7" formatCode="[$-409]mmm\-yy;@">
                  <c:v>45139</c:v>
                </c:pt>
                <c:pt idx="8" formatCode="[$-409]mmm\-yy;@">
                  <c:v>45170</c:v>
                </c:pt>
                <c:pt idx="9" formatCode="[$-409]mmm\-yy;@">
                  <c:v>45200</c:v>
                </c:pt>
                <c:pt idx="10" formatCode="[$-409]mmm\-yy;@">
                  <c:v>45231</c:v>
                </c:pt>
                <c:pt idx="11" formatCode="[$-409]mmm\-yy;@">
                  <c:v>45261</c:v>
                </c:pt>
              </c:numCache>
            </c:numRef>
          </c:cat>
          <c:val>
            <c:numRef>
              <c:f>'January-Dec 2023'!$C$4:$C$15</c:f>
              <c:numCache>
                <c:formatCode>General</c:formatCode>
                <c:ptCount val="12"/>
                <c:pt idx="0">
                  <c:v>2</c:v>
                </c:pt>
                <c:pt idx="1">
                  <c:v>3</c:v>
                </c:pt>
                <c:pt idx="2">
                  <c:v>2</c:v>
                </c:pt>
                <c:pt idx="3">
                  <c:v>3</c:v>
                </c:pt>
                <c:pt idx="4">
                  <c:v>7</c:v>
                </c:pt>
                <c:pt idx="5">
                  <c:v>35</c:v>
                </c:pt>
                <c:pt idx="6">
                  <c:v>23</c:v>
                </c:pt>
                <c:pt idx="7">
                  <c:v>30</c:v>
                </c:pt>
                <c:pt idx="8">
                  <c:v>44</c:v>
                </c:pt>
                <c:pt idx="9">
                  <c:v>51</c:v>
                </c:pt>
                <c:pt idx="10">
                  <c:v>50</c:v>
                </c:pt>
                <c:pt idx="11">
                  <c:v>53</c:v>
                </c:pt>
              </c:numCache>
            </c:numRef>
          </c:val>
          <c:smooth val="0"/>
          <c:extLst>
            <c:ext xmlns:c16="http://schemas.microsoft.com/office/drawing/2014/chart" uri="{C3380CC4-5D6E-409C-BE32-E72D297353CC}">
              <c16:uniqueId val="{00000001-65D0-41B4-AED1-CC1E3984A144}"/>
            </c:ext>
          </c:extLst>
        </c:ser>
        <c:dLbls>
          <c:showLegendKey val="0"/>
          <c:showVal val="0"/>
          <c:showCatName val="0"/>
          <c:showSerName val="0"/>
          <c:showPercent val="0"/>
          <c:showBubbleSize val="0"/>
        </c:dLbls>
        <c:smooth val="0"/>
        <c:axId val="695539496"/>
        <c:axId val="695536976"/>
      </c:lineChart>
      <c:dateAx>
        <c:axId val="69553949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536976"/>
        <c:crosses val="autoZero"/>
        <c:auto val="1"/>
        <c:lblOffset val="100"/>
        <c:baseTimeUnit val="months"/>
      </c:dateAx>
      <c:valAx>
        <c:axId val="695536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53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136130-0D1C-4BC3-AB5A-A733AE8D949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6E087BA-FBEC-43F6-A213-E7E00EDC8978}">
      <dgm:prSet custT="1"/>
      <dgm:spPr/>
      <dgm:t>
        <a:bodyPr/>
        <a:lstStyle/>
        <a:p>
          <a:r>
            <a:rPr lang="en-US" sz="1400" b="1" i="0" dirty="0">
              <a:solidFill>
                <a:schemeClr val="bg2"/>
              </a:solidFill>
            </a:rPr>
            <a:t>Heavily marketed to Sheriff’s associations, correctional organizations, law enforcement, drug courts, elected officials¹</a:t>
          </a:r>
          <a:endParaRPr lang="en-US" sz="1400" dirty="0">
            <a:solidFill>
              <a:schemeClr val="bg2"/>
            </a:solidFill>
          </a:endParaRPr>
        </a:p>
      </dgm:t>
    </dgm:pt>
    <dgm:pt modelId="{0191097C-5D86-44C7-ABB5-7BC5B3FFE777}" type="parTrans" cxnId="{16EE4575-392E-4C06-A5F8-39654E70763E}">
      <dgm:prSet/>
      <dgm:spPr/>
      <dgm:t>
        <a:bodyPr/>
        <a:lstStyle/>
        <a:p>
          <a:endParaRPr lang="en-US"/>
        </a:p>
      </dgm:t>
    </dgm:pt>
    <dgm:pt modelId="{B7B2C782-B5B5-4CF6-A09C-50A4C8B0DF8F}" type="sibTrans" cxnId="{16EE4575-392E-4C06-A5F8-39654E70763E}">
      <dgm:prSet/>
      <dgm:spPr/>
      <dgm:t>
        <a:bodyPr/>
        <a:lstStyle/>
        <a:p>
          <a:endParaRPr lang="en-US"/>
        </a:p>
      </dgm:t>
    </dgm:pt>
    <dgm:pt modelId="{6343A38E-EFCF-43C8-97A1-40038555EC54}">
      <dgm:prSet custT="1"/>
      <dgm:spPr/>
      <dgm:t>
        <a:bodyPr/>
        <a:lstStyle/>
        <a:p>
          <a:r>
            <a:rPr lang="en-US" sz="1200" b="1" i="0" dirty="0">
              <a:solidFill>
                <a:schemeClr val="bg2"/>
              </a:solidFill>
            </a:rPr>
            <a:t>Company has pushed for decreased access to buprenorphine/methadone</a:t>
          </a:r>
          <a:endParaRPr lang="en-US" sz="1200" dirty="0">
            <a:solidFill>
              <a:schemeClr val="bg2"/>
            </a:solidFill>
          </a:endParaRPr>
        </a:p>
      </dgm:t>
    </dgm:pt>
    <dgm:pt modelId="{F8CE19D3-159A-43E0-AA17-5F9A3855BB8E}" type="parTrans" cxnId="{6B27A949-08E9-4C73-BB4C-E3B0C57C5DBC}">
      <dgm:prSet/>
      <dgm:spPr/>
      <dgm:t>
        <a:bodyPr/>
        <a:lstStyle/>
        <a:p>
          <a:endParaRPr lang="en-US"/>
        </a:p>
      </dgm:t>
    </dgm:pt>
    <dgm:pt modelId="{65670CED-D046-49F1-BF2B-8D1ED4C597FC}" type="sibTrans" cxnId="{6B27A949-08E9-4C73-BB4C-E3B0C57C5DBC}">
      <dgm:prSet/>
      <dgm:spPr/>
      <dgm:t>
        <a:bodyPr/>
        <a:lstStyle/>
        <a:p>
          <a:endParaRPr lang="en-US"/>
        </a:p>
      </dgm:t>
    </dgm:pt>
    <dgm:pt modelId="{D7BA332F-311A-4340-A19D-53DF30845A8D}">
      <dgm:prSet/>
      <dgm:spPr/>
      <dgm:t>
        <a:bodyPr/>
        <a:lstStyle/>
        <a:p>
          <a:r>
            <a:rPr lang="en-US" b="1" i="0" dirty="0">
              <a:solidFill>
                <a:schemeClr val="bg2"/>
              </a:solidFill>
            </a:rPr>
            <a:t>Unlike methadone/buprenorphine, naltrexone does NOT induce opioid tolerance, thus has increased risk of overdose with return to use</a:t>
          </a:r>
          <a:endParaRPr lang="en-US" dirty="0">
            <a:solidFill>
              <a:schemeClr val="bg2"/>
            </a:solidFill>
          </a:endParaRPr>
        </a:p>
      </dgm:t>
    </dgm:pt>
    <dgm:pt modelId="{C570BB4A-5184-47F4-8C4E-5F9717032B07}" type="parTrans" cxnId="{05591D86-1069-46FD-8CD5-8886E116740C}">
      <dgm:prSet/>
      <dgm:spPr/>
      <dgm:t>
        <a:bodyPr/>
        <a:lstStyle/>
        <a:p>
          <a:endParaRPr lang="en-US"/>
        </a:p>
      </dgm:t>
    </dgm:pt>
    <dgm:pt modelId="{512846CF-E57B-4876-B73F-D4413EF514CC}" type="sibTrans" cxnId="{05591D86-1069-46FD-8CD5-8886E116740C}">
      <dgm:prSet/>
      <dgm:spPr/>
      <dgm:t>
        <a:bodyPr/>
        <a:lstStyle/>
        <a:p>
          <a:endParaRPr lang="en-US"/>
        </a:p>
      </dgm:t>
    </dgm:pt>
    <dgm:pt modelId="{4E3A3692-EED6-41FB-A0F4-EB1B40589213}">
      <dgm:prSet/>
      <dgm:spPr/>
      <dgm:t>
        <a:bodyPr/>
        <a:lstStyle/>
        <a:p>
          <a:r>
            <a:rPr lang="en-US" b="1" i="0" dirty="0">
              <a:solidFill>
                <a:schemeClr val="bg2"/>
              </a:solidFill>
            </a:rPr>
            <a:t>Out of pocket cost: ~$1000/month, compared to ~$70/month for buprenorphine</a:t>
          </a:r>
          <a:endParaRPr lang="en-US" dirty="0">
            <a:solidFill>
              <a:schemeClr val="bg2"/>
            </a:solidFill>
          </a:endParaRPr>
        </a:p>
      </dgm:t>
    </dgm:pt>
    <dgm:pt modelId="{66ADE2B0-B3D0-49BE-9197-7D91FC4254F5}" type="parTrans" cxnId="{93C917C8-17EB-46E3-9FAE-4BAA32F426DA}">
      <dgm:prSet/>
      <dgm:spPr/>
      <dgm:t>
        <a:bodyPr/>
        <a:lstStyle/>
        <a:p>
          <a:endParaRPr lang="en-US"/>
        </a:p>
      </dgm:t>
    </dgm:pt>
    <dgm:pt modelId="{0EAF6E47-6D70-48C8-9E84-88F57239EF57}" type="sibTrans" cxnId="{93C917C8-17EB-46E3-9FAE-4BAA32F426DA}">
      <dgm:prSet/>
      <dgm:spPr/>
      <dgm:t>
        <a:bodyPr/>
        <a:lstStyle/>
        <a:p>
          <a:endParaRPr lang="en-US"/>
        </a:p>
      </dgm:t>
    </dgm:pt>
    <dgm:pt modelId="{46496F7C-50D2-4928-B2B1-DAA7616A49B6}">
      <dgm:prSet/>
      <dgm:spPr/>
      <dgm:t>
        <a:bodyPr/>
        <a:lstStyle/>
        <a:p>
          <a:r>
            <a:rPr lang="en-US" b="1" i="0" dirty="0">
              <a:solidFill>
                <a:schemeClr val="bg2"/>
              </a:solidFill>
            </a:rPr>
            <a:t>MULTIPLE studies show NO IMPROVEMENT in overdose risk with naltrexone compared to placebo, and WORSE overdose risk compared to buprenorphine/methadone²³</a:t>
          </a:r>
          <a:endParaRPr lang="en-US" dirty="0">
            <a:solidFill>
              <a:schemeClr val="bg2"/>
            </a:solidFill>
          </a:endParaRPr>
        </a:p>
      </dgm:t>
    </dgm:pt>
    <dgm:pt modelId="{3B35D92E-FAD7-49F4-A042-7DF843FD77A8}" type="parTrans" cxnId="{FD8B524B-67DB-4404-AFE2-446F8D210CFB}">
      <dgm:prSet/>
      <dgm:spPr/>
      <dgm:t>
        <a:bodyPr/>
        <a:lstStyle/>
        <a:p>
          <a:endParaRPr lang="en-US"/>
        </a:p>
      </dgm:t>
    </dgm:pt>
    <dgm:pt modelId="{007625CD-ADC6-43B1-9C7B-2FE038E10B3B}" type="sibTrans" cxnId="{FD8B524B-67DB-4404-AFE2-446F8D210CFB}">
      <dgm:prSet/>
      <dgm:spPr/>
      <dgm:t>
        <a:bodyPr/>
        <a:lstStyle/>
        <a:p>
          <a:endParaRPr lang="en-US"/>
        </a:p>
      </dgm:t>
    </dgm:pt>
    <dgm:pt modelId="{7A88C287-8827-4855-BC11-3CA42D09F7F5}" type="pres">
      <dgm:prSet presAssocID="{6E136130-0D1C-4BC3-AB5A-A733AE8D949F}" presName="linear" presStyleCnt="0">
        <dgm:presLayoutVars>
          <dgm:animLvl val="lvl"/>
          <dgm:resizeHandles val="exact"/>
        </dgm:presLayoutVars>
      </dgm:prSet>
      <dgm:spPr/>
    </dgm:pt>
    <dgm:pt modelId="{21EF9FF1-E0EE-45E5-A703-BEA1A394F8D9}" type="pres">
      <dgm:prSet presAssocID="{F6E087BA-FBEC-43F6-A213-E7E00EDC8978}" presName="parentText" presStyleLbl="node1" presStyleIdx="0" presStyleCnt="4">
        <dgm:presLayoutVars>
          <dgm:chMax val="0"/>
          <dgm:bulletEnabled val="1"/>
        </dgm:presLayoutVars>
      </dgm:prSet>
      <dgm:spPr/>
    </dgm:pt>
    <dgm:pt modelId="{F46ACC28-E77A-48F3-94A3-846CD91DCB7F}" type="pres">
      <dgm:prSet presAssocID="{F6E087BA-FBEC-43F6-A213-E7E00EDC8978}" presName="childText" presStyleLbl="revTx" presStyleIdx="0" presStyleCnt="1">
        <dgm:presLayoutVars>
          <dgm:bulletEnabled val="1"/>
        </dgm:presLayoutVars>
      </dgm:prSet>
      <dgm:spPr/>
    </dgm:pt>
    <dgm:pt modelId="{6B7177FF-31DB-4C56-A214-E75158AA5F4C}" type="pres">
      <dgm:prSet presAssocID="{D7BA332F-311A-4340-A19D-53DF30845A8D}" presName="parentText" presStyleLbl="node1" presStyleIdx="1" presStyleCnt="4">
        <dgm:presLayoutVars>
          <dgm:chMax val="0"/>
          <dgm:bulletEnabled val="1"/>
        </dgm:presLayoutVars>
      </dgm:prSet>
      <dgm:spPr/>
    </dgm:pt>
    <dgm:pt modelId="{B82D66B1-4153-429A-87D7-098697E1B550}" type="pres">
      <dgm:prSet presAssocID="{512846CF-E57B-4876-B73F-D4413EF514CC}" presName="spacer" presStyleCnt="0"/>
      <dgm:spPr/>
    </dgm:pt>
    <dgm:pt modelId="{951DEEE0-B926-47B9-98C3-1A78F071AE50}" type="pres">
      <dgm:prSet presAssocID="{4E3A3692-EED6-41FB-A0F4-EB1B40589213}" presName="parentText" presStyleLbl="node1" presStyleIdx="2" presStyleCnt="4">
        <dgm:presLayoutVars>
          <dgm:chMax val="0"/>
          <dgm:bulletEnabled val="1"/>
        </dgm:presLayoutVars>
      </dgm:prSet>
      <dgm:spPr/>
    </dgm:pt>
    <dgm:pt modelId="{EC86E16B-965B-4D02-9E33-53AF355EDBE3}" type="pres">
      <dgm:prSet presAssocID="{0EAF6E47-6D70-48C8-9E84-88F57239EF57}" presName="spacer" presStyleCnt="0"/>
      <dgm:spPr/>
    </dgm:pt>
    <dgm:pt modelId="{747B2CA1-68A0-4904-930F-F05904F2112D}" type="pres">
      <dgm:prSet presAssocID="{46496F7C-50D2-4928-B2B1-DAA7616A49B6}" presName="parentText" presStyleLbl="node1" presStyleIdx="3" presStyleCnt="4">
        <dgm:presLayoutVars>
          <dgm:chMax val="0"/>
          <dgm:bulletEnabled val="1"/>
        </dgm:presLayoutVars>
      </dgm:prSet>
      <dgm:spPr/>
    </dgm:pt>
  </dgm:ptLst>
  <dgm:cxnLst>
    <dgm:cxn modelId="{315F9F02-4046-44AC-89D1-58CE860DFCD0}" type="presOf" srcId="{F6E087BA-FBEC-43F6-A213-E7E00EDC8978}" destId="{21EF9FF1-E0EE-45E5-A703-BEA1A394F8D9}" srcOrd="0" destOrd="0" presId="urn:microsoft.com/office/officeart/2005/8/layout/vList2"/>
    <dgm:cxn modelId="{1583A303-09EA-40B6-AE17-84A17669FDF9}" type="presOf" srcId="{6343A38E-EFCF-43C8-97A1-40038555EC54}" destId="{F46ACC28-E77A-48F3-94A3-846CD91DCB7F}" srcOrd="0" destOrd="0" presId="urn:microsoft.com/office/officeart/2005/8/layout/vList2"/>
    <dgm:cxn modelId="{86CA5040-3852-4458-8096-2ACE9D75C6E6}" type="presOf" srcId="{46496F7C-50D2-4928-B2B1-DAA7616A49B6}" destId="{747B2CA1-68A0-4904-930F-F05904F2112D}" srcOrd="0" destOrd="0" presId="urn:microsoft.com/office/officeart/2005/8/layout/vList2"/>
    <dgm:cxn modelId="{6B27A949-08E9-4C73-BB4C-E3B0C57C5DBC}" srcId="{F6E087BA-FBEC-43F6-A213-E7E00EDC8978}" destId="{6343A38E-EFCF-43C8-97A1-40038555EC54}" srcOrd="0" destOrd="0" parTransId="{F8CE19D3-159A-43E0-AA17-5F9A3855BB8E}" sibTransId="{65670CED-D046-49F1-BF2B-8D1ED4C597FC}"/>
    <dgm:cxn modelId="{FD8B524B-67DB-4404-AFE2-446F8D210CFB}" srcId="{6E136130-0D1C-4BC3-AB5A-A733AE8D949F}" destId="{46496F7C-50D2-4928-B2B1-DAA7616A49B6}" srcOrd="3" destOrd="0" parTransId="{3B35D92E-FAD7-49F4-A042-7DF843FD77A8}" sibTransId="{007625CD-ADC6-43B1-9C7B-2FE038E10B3B}"/>
    <dgm:cxn modelId="{16EE4575-392E-4C06-A5F8-39654E70763E}" srcId="{6E136130-0D1C-4BC3-AB5A-A733AE8D949F}" destId="{F6E087BA-FBEC-43F6-A213-E7E00EDC8978}" srcOrd="0" destOrd="0" parTransId="{0191097C-5D86-44C7-ABB5-7BC5B3FFE777}" sibTransId="{B7B2C782-B5B5-4CF6-A09C-50A4C8B0DF8F}"/>
    <dgm:cxn modelId="{05591D86-1069-46FD-8CD5-8886E116740C}" srcId="{6E136130-0D1C-4BC3-AB5A-A733AE8D949F}" destId="{D7BA332F-311A-4340-A19D-53DF30845A8D}" srcOrd="1" destOrd="0" parTransId="{C570BB4A-5184-47F4-8C4E-5F9717032B07}" sibTransId="{512846CF-E57B-4876-B73F-D4413EF514CC}"/>
    <dgm:cxn modelId="{4DF52FB1-70B7-4E57-BD11-B1B90E8571DA}" type="presOf" srcId="{4E3A3692-EED6-41FB-A0F4-EB1B40589213}" destId="{951DEEE0-B926-47B9-98C3-1A78F071AE50}" srcOrd="0" destOrd="0" presId="urn:microsoft.com/office/officeart/2005/8/layout/vList2"/>
    <dgm:cxn modelId="{93C917C8-17EB-46E3-9FAE-4BAA32F426DA}" srcId="{6E136130-0D1C-4BC3-AB5A-A733AE8D949F}" destId="{4E3A3692-EED6-41FB-A0F4-EB1B40589213}" srcOrd="2" destOrd="0" parTransId="{66ADE2B0-B3D0-49BE-9197-7D91FC4254F5}" sibTransId="{0EAF6E47-6D70-48C8-9E84-88F57239EF57}"/>
    <dgm:cxn modelId="{FBF115D0-EB96-4A3A-957C-A4CC7FD7B7AC}" type="presOf" srcId="{6E136130-0D1C-4BC3-AB5A-A733AE8D949F}" destId="{7A88C287-8827-4855-BC11-3CA42D09F7F5}" srcOrd="0" destOrd="0" presId="urn:microsoft.com/office/officeart/2005/8/layout/vList2"/>
    <dgm:cxn modelId="{943BF2D8-6C9D-416B-B84C-390C3393BC11}" type="presOf" srcId="{D7BA332F-311A-4340-A19D-53DF30845A8D}" destId="{6B7177FF-31DB-4C56-A214-E75158AA5F4C}" srcOrd="0" destOrd="0" presId="urn:microsoft.com/office/officeart/2005/8/layout/vList2"/>
    <dgm:cxn modelId="{550627E4-198A-4E2E-B042-CC7A97FDBCD0}" type="presParOf" srcId="{7A88C287-8827-4855-BC11-3CA42D09F7F5}" destId="{21EF9FF1-E0EE-45E5-A703-BEA1A394F8D9}" srcOrd="0" destOrd="0" presId="urn:microsoft.com/office/officeart/2005/8/layout/vList2"/>
    <dgm:cxn modelId="{C9BE5A73-661B-4AA7-A128-094B11600949}" type="presParOf" srcId="{7A88C287-8827-4855-BC11-3CA42D09F7F5}" destId="{F46ACC28-E77A-48F3-94A3-846CD91DCB7F}" srcOrd="1" destOrd="0" presId="urn:microsoft.com/office/officeart/2005/8/layout/vList2"/>
    <dgm:cxn modelId="{3B31806C-2345-4563-AFDC-DA1B5E54B306}" type="presParOf" srcId="{7A88C287-8827-4855-BC11-3CA42D09F7F5}" destId="{6B7177FF-31DB-4C56-A214-E75158AA5F4C}" srcOrd="2" destOrd="0" presId="urn:microsoft.com/office/officeart/2005/8/layout/vList2"/>
    <dgm:cxn modelId="{61570EB7-2944-45D7-B173-DCED09E77E69}" type="presParOf" srcId="{7A88C287-8827-4855-BC11-3CA42D09F7F5}" destId="{B82D66B1-4153-429A-87D7-098697E1B550}" srcOrd="3" destOrd="0" presId="urn:microsoft.com/office/officeart/2005/8/layout/vList2"/>
    <dgm:cxn modelId="{BFE8BD2A-053F-4394-A029-3E257A49333B}" type="presParOf" srcId="{7A88C287-8827-4855-BC11-3CA42D09F7F5}" destId="{951DEEE0-B926-47B9-98C3-1A78F071AE50}" srcOrd="4" destOrd="0" presId="urn:microsoft.com/office/officeart/2005/8/layout/vList2"/>
    <dgm:cxn modelId="{7575000C-8581-4ED7-B295-D082FC11FD6A}" type="presParOf" srcId="{7A88C287-8827-4855-BC11-3CA42D09F7F5}" destId="{EC86E16B-965B-4D02-9E33-53AF355EDBE3}" srcOrd="5" destOrd="0" presId="urn:microsoft.com/office/officeart/2005/8/layout/vList2"/>
    <dgm:cxn modelId="{E1D92C4B-19F8-4E77-95E0-DAD8C82ADF7F}" type="presParOf" srcId="{7A88C287-8827-4855-BC11-3CA42D09F7F5}" destId="{747B2CA1-68A0-4904-930F-F05904F2112D}"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1B30EF-B741-4817-ABBC-5480FF972554}"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F5684BE1-7B99-493A-BA8A-530A25C7CFAA}">
      <dgm:prSet custT="1"/>
      <dgm:spPr/>
      <dgm:t>
        <a:bodyPr/>
        <a:lstStyle/>
        <a:p>
          <a:r>
            <a:rPr lang="en-US" sz="1200" dirty="0">
              <a:solidFill>
                <a:schemeClr val="bg1"/>
              </a:solidFill>
            </a:rPr>
            <a:t>After expanding MOUD statewide, the Rhode Island Department of  Corrections saw a </a:t>
          </a:r>
          <a:r>
            <a:rPr lang="en-US" sz="1200" b="1" dirty="0">
              <a:solidFill>
                <a:schemeClr val="bg1"/>
              </a:solidFill>
            </a:rPr>
            <a:t>61% </a:t>
          </a:r>
          <a:r>
            <a:rPr lang="en-US" sz="1200" dirty="0">
              <a:solidFill>
                <a:schemeClr val="bg1"/>
              </a:solidFill>
            </a:rPr>
            <a:t>reduction in post-correctional overdose  death rates in the first year.</a:t>
          </a:r>
          <a:r>
            <a:rPr lang="en-US" sz="1200" baseline="30000" dirty="0">
              <a:solidFill>
                <a:schemeClr val="bg1"/>
              </a:solidFill>
            </a:rPr>
            <a:t>1</a:t>
          </a:r>
          <a:endParaRPr lang="en-US" sz="1200" dirty="0">
            <a:solidFill>
              <a:schemeClr val="bg1"/>
            </a:solidFill>
          </a:endParaRPr>
        </a:p>
      </dgm:t>
    </dgm:pt>
    <dgm:pt modelId="{416918A2-4E31-4C7B-A34D-5C49CF3AB80F}" type="parTrans" cxnId="{307CB870-FAF2-4080-9E10-59670B82A775}">
      <dgm:prSet/>
      <dgm:spPr/>
      <dgm:t>
        <a:bodyPr/>
        <a:lstStyle/>
        <a:p>
          <a:endParaRPr lang="en-US"/>
        </a:p>
      </dgm:t>
    </dgm:pt>
    <dgm:pt modelId="{EF1A3654-E45F-4BC1-B1CE-42C7E98589C8}" type="sibTrans" cxnId="{307CB870-FAF2-4080-9E10-59670B82A775}">
      <dgm:prSet/>
      <dgm:spPr/>
      <dgm:t>
        <a:bodyPr/>
        <a:lstStyle/>
        <a:p>
          <a:endParaRPr lang="en-US"/>
        </a:p>
      </dgm:t>
    </dgm:pt>
    <dgm:pt modelId="{B573386C-0410-4C64-93FF-C304723BBF42}">
      <dgm:prSet custT="1"/>
      <dgm:spPr/>
      <dgm:t>
        <a:bodyPr/>
        <a:lstStyle/>
        <a:p>
          <a:r>
            <a:rPr lang="en-US" sz="1050" dirty="0">
              <a:solidFill>
                <a:schemeClr val="bg1"/>
              </a:solidFill>
            </a:rPr>
            <a:t>A study of &gt;12,000 people in England found that a prison-based MOUD  program was linked with a </a:t>
          </a:r>
          <a:r>
            <a:rPr lang="en-US" sz="1050" b="1" dirty="0">
              <a:solidFill>
                <a:schemeClr val="bg1"/>
              </a:solidFill>
            </a:rPr>
            <a:t>75% reduction in all-cause mortality and  an 85% reduction in overdose deaths </a:t>
          </a:r>
          <a:r>
            <a:rPr lang="en-US" sz="1050" dirty="0">
              <a:solidFill>
                <a:schemeClr val="bg1"/>
              </a:solidFill>
            </a:rPr>
            <a:t>in the first month after release.</a:t>
          </a:r>
          <a:r>
            <a:rPr lang="en-US" sz="1050" baseline="30000" dirty="0">
              <a:solidFill>
                <a:schemeClr val="bg1"/>
              </a:solidFill>
            </a:rPr>
            <a:t>2</a:t>
          </a:r>
          <a:endParaRPr lang="en-US" sz="1050" dirty="0">
            <a:solidFill>
              <a:schemeClr val="bg1"/>
            </a:solidFill>
          </a:endParaRPr>
        </a:p>
      </dgm:t>
    </dgm:pt>
    <dgm:pt modelId="{ED497E17-4FD8-4D8C-8771-EF60AA71F4EB}" type="parTrans" cxnId="{F5D800EF-2C4F-42CE-88CA-8E7CD2C54A6C}">
      <dgm:prSet/>
      <dgm:spPr/>
      <dgm:t>
        <a:bodyPr/>
        <a:lstStyle/>
        <a:p>
          <a:endParaRPr lang="en-US"/>
        </a:p>
      </dgm:t>
    </dgm:pt>
    <dgm:pt modelId="{4960523E-AFAC-435E-AD6B-6E6A77CBDD41}" type="sibTrans" cxnId="{F5D800EF-2C4F-42CE-88CA-8E7CD2C54A6C}">
      <dgm:prSet/>
      <dgm:spPr/>
      <dgm:t>
        <a:bodyPr/>
        <a:lstStyle/>
        <a:p>
          <a:endParaRPr lang="en-US"/>
        </a:p>
      </dgm:t>
    </dgm:pt>
    <dgm:pt modelId="{780E4390-466C-4420-8E73-3DD9810FA213}">
      <dgm:prSet custT="1"/>
      <dgm:spPr/>
      <dgm:t>
        <a:bodyPr/>
        <a:lstStyle/>
        <a:p>
          <a:r>
            <a:rPr lang="en-US" sz="1200" dirty="0">
              <a:solidFill>
                <a:schemeClr val="bg1"/>
              </a:solidFill>
            </a:rPr>
            <a:t>Another study showed that access to MOUD during the first four weeks in  prison, was associated with a </a:t>
          </a:r>
          <a:r>
            <a:rPr lang="en-US" sz="1200" b="1" dirty="0">
              <a:solidFill>
                <a:schemeClr val="bg1"/>
              </a:solidFill>
            </a:rPr>
            <a:t>94% reduction in risk of death</a:t>
          </a:r>
          <a:r>
            <a:rPr lang="en-US" sz="1200" dirty="0">
              <a:solidFill>
                <a:schemeClr val="bg1"/>
              </a:solidFill>
            </a:rPr>
            <a:t>, primarily associated with a reduction of suicide deaths among incarcerated people.</a:t>
          </a:r>
          <a:r>
            <a:rPr lang="en-US" sz="1200" baseline="30000" dirty="0">
              <a:solidFill>
                <a:schemeClr val="bg1"/>
              </a:solidFill>
            </a:rPr>
            <a:t>3</a:t>
          </a:r>
          <a:endParaRPr lang="en-US" sz="1200" dirty="0">
            <a:solidFill>
              <a:schemeClr val="bg1"/>
            </a:solidFill>
          </a:endParaRPr>
        </a:p>
      </dgm:t>
    </dgm:pt>
    <dgm:pt modelId="{99CA45C2-794D-4C4C-AF16-E8FA554B745F}" type="parTrans" cxnId="{03103C5A-6C6B-4359-B9CF-4A5994614499}">
      <dgm:prSet/>
      <dgm:spPr/>
      <dgm:t>
        <a:bodyPr/>
        <a:lstStyle/>
        <a:p>
          <a:endParaRPr lang="en-US"/>
        </a:p>
      </dgm:t>
    </dgm:pt>
    <dgm:pt modelId="{4DC35D66-D7FF-4D23-BF27-BD4F6377ECC0}" type="sibTrans" cxnId="{03103C5A-6C6B-4359-B9CF-4A5994614499}">
      <dgm:prSet/>
      <dgm:spPr/>
      <dgm:t>
        <a:bodyPr/>
        <a:lstStyle/>
        <a:p>
          <a:endParaRPr lang="en-US"/>
        </a:p>
      </dgm:t>
    </dgm:pt>
    <dgm:pt modelId="{C98827E4-9EE8-4218-9BF5-26048BAD199B}" type="pres">
      <dgm:prSet presAssocID="{901B30EF-B741-4817-ABBC-5480FF972554}" presName="compositeShape" presStyleCnt="0">
        <dgm:presLayoutVars>
          <dgm:chMax val="7"/>
          <dgm:dir/>
          <dgm:resizeHandles val="exact"/>
        </dgm:presLayoutVars>
      </dgm:prSet>
      <dgm:spPr/>
    </dgm:pt>
    <dgm:pt modelId="{8DDEF9D7-A00E-4AC9-8D3C-1068B9556449}" type="pres">
      <dgm:prSet presAssocID="{901B30EF-B741-4817-ABBC-5480FF972554}" presName="wedge1" presStyleLbl="node1" presStyleIdx="0" presStyleCnt="3" custScaleX="164056" custScaleY="113095" custLinFactNeighborX="-2909" custLinFactNeighborY="958"/>
      <dgm:spPr/>
    </dgm:pt>
    <dgm:pt modelId="{83D8FFB6-96FD-45FA-808E-95AED2CA0407}" type="pres">
      <dgm:prSet presAssocID="{901B30EF-B741-4817-ABBC-5480FF972554}" presName="wedge1Tx" presStyleLbl="node1" presStyleIdx="0" presStyleCnt="3">
        <dgm:presLayoutVars>
          <dgm:chMax val="0"/>
          <dgm:chPref val="0"/>
          <dgm:bulletEnabled val="1"/>
        </dgm:presLayoutVars>
      </dgm:prSet>
      <dgm:spPr/>
    </dgm:pt>
    <dgm:pt modelId="{E1046205-FA76-4039-BFA7-D70D51CF2DD1}" type="pres">
      <dgm:prSet presAssocID="{901B30EF-B741-4817-ABBC-5480FF972554}" presName="wedge2" presStyleLbl="node1" presStyleIdx="1" presStyleCnt="3" custScaleX="169708" custScaleY="125214" custLinFactNeighborX="1105" custLinFactNeighborY="1678"/>
      <dgm:spPr/>
    </dgm:pt>
    <dgm:pt modelId="{29D54C1A-F569-484E-918A-0C13165EA7EC}" type="pres">
      <dgm:prSet presAssocID="{901B30EF-B741-4817-ABBC-5480FF972554}" presName="wedge2Tx" presStyleLbl="node1" presStyleIdx="1" presStyleCnt="3">
        <dgm:presLayoutVars>
          <dgm:chMax val="0"/>
          <dgm:chPref val="0"/>
          <dgm:bulletEnabled val="1"/>
        </dgm:presLayoutVars>
      </dgm:prSet>
      <dgm:spPr/>
    </dgm:pt>
    <dgm:pt modelId="{18A0626F-14C8-4F8B-ABFB-E87D3A633DF6}" type="pres">
      <dgm:prSet presAssocID="{901B30EF-B741-4817-ABBC-5480FF972554}" presName="wedge3" presStyleLbl="node1" presStyleIdx="2" presStyleCnt="3" custScaleX="183575" custScaleY="125307"/>
      <dgm:spPr/>
    </dgm:pt>
    <dgm:pt modelId="{EE0BBF49-DE1C-48BD-B7D7-D837963FC29B}" type="pres">
      <dgm:prSet presAssocID="{901B30EF-B741-4817-ABBC-5480FF972554}" presName="wedge3Tx" presStyleLbl="node1" presStyleIdx="2" presStyleCnt="3">
        <dgm:presLayoutVars>
          <dgm:chMax val="0"/>
          <dgm:chPref val="0"/>
          <dgm:bulletEnabled val="1"/>
        </dgm:presLayoutVars>
      </dgm:prSet>
      <dgm:spPr/>
    </dgm:pt>
  </dgm:ptLst>
  <dgm:cxnLst>
    <dgm:cxn modelId="{17F02A21-3551-49F2-B9EF-D11D58302162}" type="presOf" srcId="{F5684BE1-7B99-493A-BA8A-530A25C7CFAA}" destId="{8DDEF9D7-A00E-4AC9-8D3C-1068B9556449}" srcOrd="0" destOrd="0" presId="urn:microsoft.com/office/officeart/2005/8/layout/chart3"/>
    <dgm:cxn modelId="{B663A96E-5054-4CC2-A10B-6DF01F6622B7}" type="presOf" srcId="{B573386C-0410-4C64-93FF-C304723BBF42}" destId="{29D54C1A-F569-484E-918A-0C13165EA7EC}" srcOrd="1" destOrd="0" presId="urn:microsoft.com/office/officeart/2005/8/layout/chart3"/>
    <dgm:cxn modelId="{307CB870-FAF2-4080-9E10-59670B82A775}" srcId="{901B30EF-B741-4817-ABBC-5480FF972554}" destId="{F5684BE1-7B99-493A-BA8A-530A25C7CFAA}" srcOrd="0" destOrd="0" parTransId="{416918A2-4E31-4C7B-A34D-5C49CF3AB80F}" sibTransId="{EF1A3654-E45F-4BC1-B1CE-42C7E98589C8}"/>
    <dgm:cxn modelId="{03103C5A-6C6B-4359-B9CF-4A5994614499}" srcId="{901B30EF-B741-4817-ABBC-5480FF972554}" destId="{780E4390-466C-4420-8E73-3DD9810FA213}" srcOrd="2" destOrd="0" parTransId="{99CA45C2-794D-4C4C-AF16-E8FA554B745F}" sibTransId="{4DC35D66-D7FF-4D23-BF27-BD4F6377ECC0}"/>
    <dgm:cxn modelId="{E3954982-4D27-4C90-9C21-A8AFE86C4541}" type="presOf" srcId="{901B30EF-B741-4817-ABBC-5480FF972554}" destId="{C98827E4-9EE8-4218-9BF5-26048BAD199B}" srcOrd="0" destOrd="0" presId="urn:microsoft.com/office/officeart/2005/8/layout/chart3"/>
    <dgm:cxn modelId="{68212190-26D3-49AF-8F20-91C1941F82D0}" type="presOf" srcId="{F5684BE1-7B99-493A-BA8A-530A25C7CFAA}" destId="{83D8FFB6-96FD-45FA-808E-95AED2CA0407}" srcOrd="1" destOrd="0" presId="urn:microsoft.com/office/officeart/2005/8/layout/chart3"/>
    <dgm:cxn modelId="{E7009E98-3A9B-4F25-841A-7A69284922F7}" type="presOf" srcId="{780E4390-466C-4420-8E73-3DD9810FA213}" destId="{EE0BBF49-DE1C-48BD-B7D7-D837963FC29B}" srcOrd="1" destOrd="0" presId="urn:microsoft.com/office/officeart/2005/8/layout/chart3"/>
    <dgm:cxn modelId="{368510C6-0F66-4AAB-BF82-5E63569C2982}" type="presOf" srcId="{780E4390-466C-4420-8E73-3DD9810FA213}" destId="{18A0626F-14C8-4F8B-ABFB-E87D3A633DF6}" srcOrd="0" destOrd="0" presId="urn:microsoft.com/office/officeart/2005/8/layout/chart3"/>
    <dgm:cxn modelId="{AD3B3EE5-3056-44E3-B350-6070C86FE605}" type="presOf" srcId="{B573386C-0410-4C64-93FF-C304723BBF42}" destId="{E1046205-FA76-4039-BFA7-D70D51CF2DD1}" srcOrd="0" destOrd="0" presId="urn:microsoft.com/office/officeart/2005/8/layout/chart3"/>
    <dgm:cxn modelId="{F5D800EF-2C4F-42CE-88CA-8E7CD2C54A6C}" srcId="{901B30EF-B741-4817-ABBC-5480FF972554}" destId="{B573386C-0410-4C64-93FF-C304723BBF42}" srcOrd="1" destOrd="0" parTransId="{ED497E17-4FD8-4D8C-8771-EF60AA71F4EB}" sibTransId="{4960523E-AFAC-435E-AD6B-6E6A77CBDD41}"/>
    <dgm:cxn modelId="{FF59B02B-D462-44CE-A7C7-C6FE88FF63DA}" type="presParOf" srcId="{C98827E4-9EE8-4218-9BF5-26048BAD199B}" destId="{8DDEF9D7-A00E-4AC9-8D3C-1068B9556449}" srcOrd="0" destOrd="0" presId="urn:microsoft.com/office/officeart/2005/8/layout/chart3"/>
    <dgm:cxn modelId="{F82514F8-2AAC-43B6-A5BD-1619D63A5B70}" type="presParOf" srcId="{C98827E4-9EE8-4218-9BF5-26048BAD199B}" destId="{83D8FFB6-96FD-45FA-808E-95AED2CA0407}" srcOrd="1" destOrd="0" presId="urn:microsoft.com/office/officeart/2005/8/layout/chart3"/>
    <dgm:cxn modelId="{87A52870-7639-46F1-9103-1B22F250554C}" type="presParOf" srcId="{C98827E4-9EE8-4218-9BF5-26048BAD199B}" destId="{E1046205-FA76-4039-BFA7-D70D51CF2DD1}" srcOrd="2" destOrd="0" presId="urn:microsoft.com/office/officeart/2005/8/layout/chart3"/>
    <dgm:cxn modelId="{3D5E6B01-35C7-4B25-BA33-6FF25A931ACF}" type="presParOf" srcId="{C98827E4-9EE8-4218-9BF5-26048BAD199B}" destId="{29D54C1A-F569-484E-918A-0C13165EA7EC}" srcOrd="3" destOrd="0" presId="urn:microsoft.com/office/officeart/2005/8/layout/chart3"/>
    <dgm:cxn modelId="{F747A7C1-CC01-47BD-AC7B-11FABBA44EC6}" type="presParOf" srcId="{C98827E4-9EE8-4218-9BF5-26048BAD199B}" destId="{18A0626F-14C8-4F8B-ABFB-E87D3A633DF6}" srcOrd="4" destOrd="0" presId="urn:microsoft.com/office/officeart/2005/8/layout/chart3"/>
    <dgm:cxn modelId="{92921290-8868-4A44-88A1-AE1FB781648D}" type="presParOf" srcId="{C98827E4-9EE8-4218-9BF5-26048BAD199B}" destId="{EE0BBF49-DE1C-48BD-B7D7-D837963FC29B}" srcOrd="5" destOrd="0" presId="urn:microsoft.com/office/officeart/2005/8/layout/char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0B4F92-D46B-4B14-994D-7DBA1ABACEE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AAC756C-4809-46E0-AF9D-3AC028DF612D}">
      <dgm:prSet/>
      <dgm:spPr/>
      <dgm:t>
        <a:bodyPr/>
        <a:lstStyle/>
        <a:p>
          <a:r>
            <a:rPr lang="en-US" dirty="0">
              <a:solidFill>
                <a:schemeClr val="bg1"/>
              </a:solidFill>
            </a:rPr>
            <a:t>Increases post release treatment rates</a:t>
          </a:r>
        </a:p>
      </dgm:t>
    </dgm:pt>
    <dgm:pt modelId="{C2A6BCF1-52A7-4128-B844-B7C0EC82180F}" type="parTrans" cxnId="{553184CA-E794-47E1-8E10-E1D85CF0DD04}">
      <dgm:prSet/>
      <dgm:spPr/>
      <dgm:t>
        <a:bodyPr/>
        <a:lstStyle/>
        <a:p>
          <a:endParaRPr lang="en-US"/>
        </a:p>
      </dgm:t>
    </dgm:pt>
    <dgm:pt modelId="{5C702CAB-86DE-47ED-8318-18D22CD05A46}" type="sibTrans" cxnId="{553184CA-E794-47E1-8E10-E1D85CF0DD04}">
      <dgm:prSet/>
      <dgm:spPr/>
      <dgm:t>
        <a:bodyPr/>
        <a:lstStyle/>
        <a:p>
          <a:endParaRPr lang="en-US"/>
        </a:p>
      </dgm:t>
    </dgm:pt>
    <dgm:pt modelId="{1E4F83B0-57EC-486A-90B5-D12ADA60C296}">
      <dgm:prSet/>
      <dgm:spPr/>
      <dgm:t>
        <a:bodyPr/>
        <a:lstStyle/>
        <a:p>
          <a:r>
            <a:rPr lang="en-US" dirty="0">
              <a:solidFill>
                <a:schemeClr val="bg1"/>
              </a:solidFill>
            </a:rPr>
            <a:t>Decrease post release overdose rates, substance use</a:t>
          </a:r>
        </a:p>
      </dgm:t>
    </dgm:pt>
    <dgm:pt modelId="{66C807F5-DBE6-4F7D-BABF-C81422A5ABB7}" type="parTrans" cxnId="{D276C0ED-0501-4A99-B4F2-E03F651DDD98}">
      <dgm:prSet/>
      <dgm:spPr/>
      <dgm:t>
        <a:bodyPr/>
        <a:lstStyle/>
        <a:p>
          <a:endParaRPr lang="en-US"/>
        </a:p>
      </dgm:t>
    </dgm:pt>
    <dgm:pt modelId="{0B9D34E6-EFD1-407B-A9E0-402A7ACA1FEF}" type="sibTrans" cxnId="{D276C0ED-0501-4A99-B4F2-E03F651DDD98}">
      <dgm:prSet/>
      <dgm:spPr/>
      <dgm:t>
        <a:bodyPr/>
        <a:lstStyle/>
        <a:p>
          <a:endParaRPr lang="en-US"/>
        </a:p>
      </dgm:t>
    </dgm:pt>
    <dgm:pt modelId="{9E70C334-0FA7-495C-B619-5327F80064AD}">
      <dgm:prSet/>
      <dgm:spPr/>
      <dgm:t>
        <a:bodyPr/>
        <a:lstStyle/>
        <a:p>
          <a:r>
            <a:rPr lang="en-US" dirty="0">
              <a:solidFill>
                <a:schemeClr val="bg1"/>
              </a:solidFill>
            </a:rPr>
            <a:t>Lowers criminal activity, rearrests, probation violations, suicide in jail, behavior issues in jail</a:t>
          </a:r>
        </a:p>
      </dgm:t>
    </dgm:pt>
    <dgm:pt modelId="{8DB9B0E2-CD70-48A2-AF68-0BB7A1690DD1}" type="parTrans" cxnId="{FE3FA33B-E25F-4A69-815A-35A1F371BE84}">
      <dgm:prSet/>
      <dgm:spPr/>
      <dgm:t>
        <a:bodyPr/>
        <a:lstStyle/>
        <a:p>
          <a:endParaRPr lang="en-US"/>
        </a:p>
      </dgm:t>
    </dgm:pt>
    <dgm:pt modelId="{306BE20D-52BA-4D99-8D5E-598D4C416A82}" type="sibTrans" cxnId="{FE3FA33B-E25F-4A69-815A-35A1F371BE84}">
      <dgm:prSet/>
      <dgm:spPr/>
      <dgm:t>
        <a:bodyPr/>
        <a:lstStyle/>
        <a:p>
          <a:endParaRPr lang="en-US"/>
        </a:p>
      </dgm:t>
    </dgm:pt>
    <dgm:pt modelId="{608A7FF6-B8A1-4B87-A276-A31CE7658697}">
      <dgm:prSet/>
      <dgm:spPr/>
      <dgm:t>
        <a:bodyPr/>
        <a:lstStyle/>
        <a:p>
          <a:r>
            <a:rPr lang="en-US" dirty="0">
              <a:solidFill>
                <a:schemeClr val="bg1"/>
              </a:solidFill>
            </a:rPr>
            <a:t>Improves family relationships, employment</a:t>
          </a:r>
        </a:p>
      </dgm:t>
    </dgm:pt>
    <dgm:pt modelId="{83985548-BC57-4248-8AE5-AF83D7681081}" type="parTrans" cxnId="{EC90A98B-3ED6-4404-9FBB-F95D627EC459}">
      <dgm:prSet/>
      <dgm:spPr/>
      <dgm:t>
        <a:bodyPr/>
        <a:lstStyle/>
        <a:p>
          <a:endParaRPr lang="en-US"/>
        </a:p>
      </dgm:t>
    </dgm:pt>
    <dgm:pt modelId="{12010787-C095-4A1F-A4A5-11C1DFB61A73}" type="sibTrans" cxnId="{EC90A98B-3ED6-4404-9FBB-F95D627EC459}">
      <dgm:prSet/>
      <dgm:spPr/>
      <dgm:t>
        <a:bodyPr/>
        <a:lstStyle/>
        <a:p>
          <a:endParaRPr lang="en-US"/>
        </a:p>
      </dgm:t>
    </dgm:pt>
    <dgm:pt modelId="{C3EDB47B-93ED-4227-8C78-E847C3144357}">
      <dgm:prSet/>
      <dgm:spPr/>
      <dgm:t>
        <a:bodyPr/>
        <a:lstStyle/>
        <a:p>
          <a:r>
            <a:rPr lang="en-US" dirty="0">
              <a:solidFill>
                <a:schemeClr val="bg1"/>
              </a:solidFill>
            </a:rPr>
            <a:t>Cost effective!</a:t>
          </a:r>
        </a:p>
      </dgm:t>
    </dgm:pt>
    <dgm:pt modelId="{D490F369-24ED-4B15-9C49-F35681058584}" type="parTrans" cxnId="{01EE9AF9-7EA3-4886-B2FE-66B9F55F8C69}">
      <dgm:prSet/>
      <dgm:spPr/>
      <dgm:t>
        <a:bodyPr/>
        <a:lstStyle/>
        <a:p>
          <a:endParaRPr lang="en-US"/>
        </a:p>
      </dgm:t>
    </dgm:pt>
    <dgm:pt modelId="{EF1F2EA6-0D71-449E-B989-9E9618E70450}" type="sibTrans" cxnId="{01EE9AF9-7EA3-4886-B2FE-66B9F55F8C69}">
      <dgm:prSet/>
      <dgm:spPr/>
      <dgm:t>
        <a:bodyPr/>
        <a:lstStyle/>
        <a:p>
          <a:endParaRPr lang="en-US"/>
        </a:p>
      </dgm:t>
    </dgm:pt>
    <dgm:pt modelId="{05512C54-F524-42EF-91BD-673563005E79}" type="pres">
      <dgm:prSet presAssocID="{6B0B4F92-D46B-4B14-994D-7DBA1ABACEEC}" presName="vert0" presStyleCnt="0">
        <dgm:presLayoutVars>
          <dgm:dir/>
          <dgm:animOne val="branch"/>
          <dgm:animLvl val="lvl"/>
        </dgm:presLayoutVars>
      </dgm:prSet>
      <dgm:spPr/>
    </dgm:pt>
    <dgm:pt modelId="{4568E5F4-40E5-41E5-9040-A18301894A59}" type="pres">
      <dgm:prSet presAssocID="{FAAC756C-4809-46E0-AF9D-3AC028DF612D}" presName="thickLine" presStyleLbl="alignNode1" presStyleIdx="0" presStyleCnt="5"/>
      <dgm:spPr/>
    </dgm:pt>
    <dgm:pt modelId="{DCE788F0-2EE4-4EE3-A3E3-7E316E5401F4}" type="pres">
      <dgm:prSet presAssocID="{FAAC756C-4809-46E0-AF9D-3AC028DF612D}" presName="horz1" presStyleCnt="0"/>
      <dgm:spPr/>
    </dgm:pt>
    <dgm:pt modelId="{14781619-7258-41FA-A665-A8C6C5860051}" type="pres">
      <dgm:prSet presAssocID="{FAAC756C-4809-46E0-AF9D-3AC028DF612D}" presName="tx1" presStyleLbl="revTx" presStyleIdx="0" presStyleCnt="5"/>
      <dgm:spPr/>
    </dgm:pt>
    <dgm:pt modelId="{54C752FE-9ACF-4532-9160-DF9F0C19C462}" type="pres">
      <dgm:prSet presAssocID="{FAAC756C-4809-46E0-AF9D-3AC028DF612D}" presName="vert1" presStyleCnt="0"/>
      <dgm:spPr/>
    </dgm:pt>
    <dgm:pt modelId="{19D11F42-2646-48B3-84F0-D20D836CD541}" type="pres">
      <dgm:prSet presAssocID="{1E4F83B0-57EC-486A-90B5-D12ADA60C296}" presName="thickLine" presStyleLbl="alignNode1" presStyleIdx="1" presStyleCnt="5"/>
      <dgm:spPr/>
    </dgm:pt>
    <dgm:pt modelId="{C1ADC15C-0213-4165-ABE6-B7AE93A7B77D}" type="pres">
      <dgm:prSet presAssocID="{1E4F83B0-57EC-486A-90B5-D12ADA60C296}" presName="horz1" presStyleCnt="0"/>
      <dgm:spPr/>
    </dgm:pt>
    <dgm:pt modelId="{252E8DDC-45BD-4025-ABCE-3C97792B3756}" type="pres">
      <dgm:prSet presAssocID="{1E4F83B0-57EC-486A-90B5-D12ADA60C296}" presName="tx1" presStyleLbl="revTx" presStyleIdx="1" presStyleCnt="5"/>
      <dgm:spPr/>
    </dgm:pt>
    <dgm:pt modelId="{B289C56E-C262-46CF-BC39-DD6F00E72B11}" type="pres">
      <dgm:prSet presAssocID="{1E4F83B0-57EC-486A-90B5-D12ADA60C296}" presName="vert1" presStyleCnt="0"/>
      <dgm:spPr/>
    </dgm:pt>
    <dgm:pt modelId="{7E860FDB-5B1A-40BD-836F-4A3433BE2A60}" type="pres">
      <dgm:prSet presAssocID="{9E70C334-0FA7-495C-B619-5327F80064AD}" presName="thickLine" presStyleLbl="alignNode1" presStyleIdx="2" presStyleCnt="5"/>
      <dgm:spPr/>
    </dgm:pt>
    <dgm:pt modelId="{1FB5DBB5-BF56-4842-852A-17186901355C}" type="pres">
      <dgm:prSet presAssocID="{9E70C334-0FA7-495C-B619-5327F80064AD}" presName="horz1" presStyleCnt="0"/>
      <dgm:spPr/>
    </dgm:pt>
    <dgm:pt modelId="{D28CB36E-CF6F-4760-9744-2CD6B5A45109}" type="pres">
      <dgm:prSet presAssocID="{9E70C334-0FA7-495C-B619-5327F80064AD}" presName="tx1" presStyleLbl="revTx" presStyleIdx="2" presStyleCnt="5"/>
      <dgm:spPr/>
    </dgm:pt>
    <dgm:pt modelId="{7B372976-5D46-4EA9-81D0-333395E4D7FB}" type="pres">
      <dgm:prSet presAssocID="{9E70C334-0FA7-495C-B619-5327F80064AD}" presName="vert1" presStyleCnt="0"/>
      <dgm:spPr/>
    </dgm:pt>
    <dgm:pt modelId="{A45385F5-DA49-41B6-929E-FB3F599897EA}" type="pres">
      <dgm:prSet presAssocID="{608A7FF6-B8A1-4B87-A276-A31CE7658697}" presName="thickLine" presStyleLbl="alignNode1" presStyleIdx="3" presStyleCnt="5"/>
      <dgm:spPr/>
    </dgm:pt>
    <dgm:pt modelId="{BC70535E-E297-4001-B950-733B52C1196B}" type="pres">
      <dgm:prSet presAssocID="{608A7FF6-B8A1-4B87-A276-A31CE7658697}" presName="horz1" presStyleCnt="0"/>
      <dgm:spPr/>
    </dgm:pt>
    <dgm:pt modelId="{897D1912-0CA6-4F99-B70B-E4E29A8F0CE3}" type="pres">
      <dgm:prSet presAssocID="{608A7FF6-B8A1-4B87-A276-A31CE7658697}" presName="tx1" presStyleLbl="revTx" presStyleIdx="3" presStyleCnt="5"/>
      <dgm:spPr/>
    </dgm:pt>
    <dgm:pt modelId="{9F9386E0-8E9F-48AA-9F4D-A2EE81E4795E}" type="pres">
      <dgm:prSet presAssocID="{608A7FF6-B8A1-4B87-A276-A31CE7658697}" presName="vert1" presStyleCnt="0"/>
      <dgm:spPr/>
    </dgm:pt>
    <dgm:pt modelId="{A29BE9E9-CB05-4151-B0F8-AF49242BDA14}" type="pres">
      <dgm:prSet presAssocID="{C3EDB47B-93ED-4227-8C78-E847C3144357}" presName="thickLine" presStyleLbl="alignNode1" presStyleIdx="4" presStyleCnt="5"/>
      <dgm:spPr/>
    </dgm:pt>
    <dgm:pt modelId="{90B2DA8D-0B2F-4B24-9A54-909416F1899D}" type="pres">
      <dgm:prSet presAssocID="{C3EDB47B-93ED-4227-8C78-E847C3144357}" presName="horz1" presStyleCnt="0"/>
      <dgm:spPr/>
    </dgm:pt>
    <dgm:pt modelId="{EB8CF63C-F494-4BFD-8EB9-FC33EC751783}" type="pres">
      <dgm:prSet presAssocID="{C3EDB47B-93ED-4227-8C78-E847C3144357}" presName="tx1" presStyleLbl="revTx" presStyleIdx="4" presStyleCnt="5"/>
      <dgm:spPr/>
    </dgm:pt>
    <dgm:pt modelId="{80409FB5-12BB-4462-A78A-21B3587D1577}" type="pres">
      <dgm:prSet presAssocID="{C3EDB47B-93ED-4227-8C78-E847C3144357}" presName="vert1" presStyleCnt="0"/>
      <dgm:spPr/>
    </dgm:pt>
  </dgm:ptLst>
  <dgm:cxnLst>
    <dgm:cxn modelId="{BB619421-EB23-41D5-9A3B-F1F9631801E4}" type="presOf" srcId="{6B0B4F92-D46B-4B14-994D-7DBA1ABACEEC}" destId="{05512C54-F524-42EF-91BD-673563005E79}" srcOrd="0" destOrd="0" presId="urn:microsoft.com/office/officeart/2008/layout/LinedList"/>
    <dgm:cxn modelId="{E418B023-60F9-44E4-997D-99BB59BD0A5F}" type="presOf" srcId="{1E4F83B0-57EC-486A-90B5-D12ADA60C296}" destId="{252E8DDC-45BD-4025-ABCE-3C97792B3756}" srcOrd="0" destOrd="0" presId="urn:microsoft.com/office/officeart/2008/layout/LinedList"/>
    <dgm:cxn modelId="{FE3FA33B-E25F-4A69-815A-35A1F371BE84}" srcId="{6B0B4F92-D46B-4B14-994D-7DBA1ABACEEC}" destId="{9E70C334-0FA7-495C-B619-5327F80064AD}" srcOrd="2" destOrd="0" parTransId="{8DB9B0E2-CD70-48A2-AF68-0BB7A1690DD1}" sibTransId="{306BE20D-52BA-4D99-8D5E-598D4C416A82}"/>
    <dgm:cxn modelId="{3E685253-09FC-4D2E-A6A0-4A167CF2FA0A}" type="presOf" srcId="{FAAC756C-4809-46E0-AF9D-3AC028DF612D}" destId="{14781619-7258-41FA-A665-A8C6C5860051}" srcOrd="0" destOrd="0" presId="urn:microsoft.com/office/officeart/2008/layout/LinedList"/>
    <dgm:cxn modelId="{BE7B3B54-B566-4493-BC25-97BA0C9A2CE6}" type="presOf" srcId="{9E70C334-0FA7-495C-B619-5327F80064AD}" destId="{D28CB36E-CF6F-4760-9744-2CD6B5A45109}" srcOrd="0" destOrd="0" presId="urn:microsoft.com/office/officeart/2008/layout/LinedList"/>
    <dgm:cxn modelId="{EC90A98B-3ED6-4404-9FBB-F95D627EC459}" srcId="{6B0B4F92-D46B-4B14-994D-7DBA1ABACEEC}" destId="{608A7FF6-B8A1-4B87-A276-A31CE7658697}" srcOrd="3" destOrd="0" parTransId="{83985548-BC57-4248-8AE5-AF83D7681081}" sibTransId="{12010787-C095-4A1F-A4A5-11C1DFB61A73}"/>
    <dgm:cxn modelId="{C4A467AE-7C51-4DA1-98C6-AE44DF94699C}" type="presOf" srcId="{C3EDB47B-93ED-4227-8C78-E847C3144357}" destId="{EB8CF63C-F494-4BFD-8EB9-FC33EC751783}" srcOrd="0" destOrd="0" presId="urn:microsoft.com/office/officeart/2008/layout/LinedList"/>
    <dgm:cxn modelId="{553184CA-E794-47E1-8E10-E1D85CF0DD04}" srcId="{6B0B4F92-D46B-4B14-994D-7DBA1ABACEEC}" destId="{FAAC756C-4809-46E0-AF9D-3AC028DF612D}" srcOrd="0" destOrd="0" parTransId="{C2A6BCF1-52A7-4128-B844-B7C0EC82180F}" sibTransId="{5C702CAB-86DE-47ED-8318-18D22CD05A46}"/>
    <dgm:cxn modelId="{D276C0ED-0501-4A99-B4F2-E03F651DDD98}" srcId="{6B0B4F92-D46B-4B14-994D-7DBA1ABACEEC}" destId="{1E4F83B0-57EC-486A-90B5-D12ADA60C296}" srcOrd="1" destOrd="0" parTransId="{66C807F5-DBE6-4F7D-BABF-C81422A5ABB7}" sibTransId="{0B9D34E6-EFD1-407B-A9E0-402A7ACA1FEF}"/>
    <dgm:cxn modelId="{01EE9AF9-7EA3-4886-B2FE-66B9F55F8C69}" srcId="{6B0B4F92-D46B-4B14-994D-7DBA1ABACEEC}" destId="{C3EDB47B-93ED-4227-8C78-E847C3144357}" srcOrd="4" destOrd="0" parTransId="{D490F369-24ED-4B15-9C49-F35681058584}" sibTransId="{EF1F2EA6-0D71-449E-B989-9E9618E70450}"/>
    <dgm:cxn modelId="{D2D20FFF-81B4-4835-9260-A7E20AED5CD2}" type="presOf" srcId="{608A7FF6-B8A1-4B87-A276-A31CE7658697}" destId="{897D1912-0CA6-4F99-B70B-E4E29A8F0CE3}" srcOrd="0" destOrd="0" presId="urn:microsoft.com/office/officeart/2008/layout/LinedList"/>
    <dgm:cxn modelId="{98089657-8577-47CF-8073-71FC08B6F15D}" type="presParOf" srcId="{05512C54-F524-42EF-91BD-673563005E79}" destId="{4568E5F4-40E5-41E5-9040-A18301894A59}" srcOrd="0" destOrd="0" presId="urn:microsoft.com/office/officeart/2008/layout/LinedList"/>
    <dgm:cxn modelId="{033D914E-9D37-4576-9045-038858710969}" type="presParOf" srcId="{05512C54-F524-42EF-91BD-673563005E79}" destId="{DCE788F0-2EE4-4EE3-A3E3-7E316E5401F4}" srcOrd="1" destOrd="0" presId="urn:microsoft.com/office/officeart/2008/layout/LinedList"/>
    <dgm:cxn modelId="{4A77FDB9-E01E-4292-B7A3-3DB259EE8297}" type="presParOf" srcId="{DCE788F0-2EE4-4EE3-A3E3-7E316E5401F4}" destId="{14781619-7258-41FA-A665-A8C6C5860051}" srcOrd="0" destOrd="0" presId="urn:microsoft.com/office/officeart/2008/layout/LinedList"/>
    <dgm:cxn modelId="{BF0B1B31-FCA7-451F-B8E3-2316DDD4AD82}" type="presParOf" srcId="{DCE788F0-2EE4-4EE3-A3E3-7E316E5401F4}" destId="{54C752FE-9ACF-4532-9160-DF9F0C19C462}" srcOrd="1" destOrd="0" presId="urn:microsoft.com/office/officeart/2008/layout/LinedList"/>
    <dgm:cxn modelId="{18DAB026-9FAA-484F-8046-EADF3A9900D0}" type="presParOf" srcId="{05512C54-F524-42EF-91BD-673563005E79}" destId="{19D11F42-2646-48B3-84F0-D20D836CD541}" srcOrd="2" destOrd="0" presId="urn:microsoft.com/office/officeart/2008/layout/LinedList"/>
    <dgm:cxn modelId="{2EEE1569-9A3E-43B7-AAA9-82621DB60FFA}" type="presParOf" srcId="{05512C54-F524-42EF-91BD-673563005E79}" destId="{C1ADC15C-0213-4165-ABE6-B7AE93A7B77D}" srcOrd="3" destOrd="0" presId="urn:microsoft.com/office/officeart/2008/layout/LinedList"/>
    <dgm:cxn modelId="{E564FC71-7BA3-475A-8A72-5725F2489B69}" type="presParOf" srcId="{C1ADC15C-0213-4165-ABE6-B7AE93A7B77D}" destId="{252E8DDC-45BD-4025-ABCE-3C97792B3756}" srcOrd="0" destOrd="0" presId="urn:microsoft.com/office/officeart/2008/layout/LinedList"/>
    <dgm:cxn modelId="{44B7FF1B-4BFE-4C50-A9A0-FCAD4BBC9C94}" type="presParOf" srcId="{C1ADC15C-0213-4165-ABE6-B7AE93A7B77D}" destId="{B289C56E-C262-46CF-BC39-DD6F00E72B11}" srcOrd="1" destOrd="0" presId="urn:microsoft.com/office/officeart/2008/layout/LinedList"/>
    <dgm:cxn modelId="{59EFD54A-36FC-4173-B708-1484B0383263}" type="presParOf" srcId="{05512C54-F524-42EF-91BD-673563005E79}" destId="{7E860FDB-5B1A-40BD-836F-4A3433BE2A60}" srcOrd="4" destOrd="0" presId="urn:microsoft.com/office/officeart/2008/layout/LinedList"/>
    <dgm:cxn modelId="{2B87E648-2FE3-4F1D-91A1-D43ED59B5214}" type="presParOf" srcId="{05512C54-F524-42EF-91BD-673563005E79}" destId="{1FB5DBB5-BF56-4842-852A-17186901355C}" srcOrd="5" destOrd="0" presId="urn:microsoft.com/office/officeart/2008/layout/LinedList"/>
    <dgm:cxn modelId="{C30F8EA0-0AC1-45DE-9087-A4BB3BD66A8F}" type="presParOf" srcId="{1FB5DBB5-BF56-4842-852A-17186901355C}" destId="{D28CB36E-CF6F-4760-9744-2CD6B5A45109}" srcOrd="0" destOrd="0" presId="urn:microsoft.com/office/officeart/2008/layout/LinedList"/>
    <dgm:cxn modelId="{C6A2D49C-2115-4B89-969A-9314AB3EA766}" type="presParOf" srcId="{1FB5DBB5-BF56-4842-852A-17186901355C}" destId="{7B372976-5D46-4EA9-81D0-333395E4D7FB}" srcOrd="1" destOrd="0" presId="urn:microsoft.com/office/officeart/2008/layout/LinedList"/>
    <dgm:cxn modelId="{776ED639-394B-458A-9A10-FD86DD455BED}" type="presParOf" srcId="{05512C54-F524-42EF-91BD-673563005E79}" destId="{A45385F5-DA49-41B6-929E-FB3F599897EA}" srcOrd="6" destOrd="0" presId="urn:microsoft.com/office/officeart/2008/layout/LinedList"/>
    <dgm:cxn modelId="{856CF53D-07C6-4F69-A086-5308F016D034}" type="presParOf" srcId="{05512C54-F524-42EF-91BD-673563005E79}" destId="{BC70535E-E297-4001-B950-733B52C1196B}" srcOrd="7" destOrd="0" presId="urn:microsoft.com/office/officeart/2008/layout/LinedList"/>
    <dgm:cxn modelId="{28B4A993-3AD6-4D79-A146-17D0E349E382}" type="presParOf" srcId="{BC70535E-E297-4001-B950-733B52C1196B}" destId="{897D1912-0CA6-4F99-B70B-E4E29A8F0CE3}" srcOrd="0" destOrd="0" presId="urn:microsoft.com/office/officeart/2008/layout/LinedList"/>
    <dgm:cxn modelId="{9A336D56-0ADA-4AD8-B987-113626D34C1E}" type="presParOf" srcId="{BC70535E-E297-4001-B950-733B52C1196B}" destId="{9F9386E0-8E9F-48AA-9F4D-A2EE81E4795E}" srcOrd="1" destOrd="0" presId="urn:microsoft.com/office/officeart/2008/layout/LinedList"/>
    <dgm:cxn modelId="{C20FEE8D-AAE8-47F8-80D0-F429F48620CE}" type="presParOf" srcId="{05512C54-F524-42EF-91BD-673563005E79}" destId="{A29BE9E9-CB05-4151-B0F8-AF49242BDA14}" srcOrd="8" destOrd="0" presId="urn:microsoft.com/office/officeart/2008/layout/LinedList"/>
    <dgm:cxn modelId="{5E55E30E-D69C-4201-9501-A61F4704F568}" type="presParOf" srcId="{05512C54-F524-42EF-91BD-673563005E79}" destId="{90B2DA8D-0B2F-4B24-9A54-909416F1899D}" srcOrd="9" destOrd="0" presId="urn:microsoft.com/office/officeart/2008/layout/LinedList"/>
    <dgm:cxn modelId="{D7C56C07-3B99-4227-9BA8-E55AE7707A19}" type="presParOf" srcId="{90B2DA8D-0B2F-4B24-9A54-909416F1899D}" destId="{EB8CF63C-F494-4BFD-8EB9-FC33EC751783}" srcOrd="0" destOrd="0" presId="urn:microsoft.com/office/officeart/2008/layout/LinedList"/>
    <dgm:cxn modelId="{168946D1-AE39-4160-B0D3-28BC8947E50F}" type="presParOf" srcId="{90B2DA8D-0B2F-4B24-9A54-909416F1899D}" destId="{80409FB5-12BB-4462-A78A-21B3587D157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F9FF1-E0EE-45E5-A703-BEA1A394F8D9}">
      <dsp:nvSpPr>
        <dsp:cNvPr id="0" name=""/>
        <dsp:cNvSpPr/>
      </dsp:nvSpPr>
      <dsp:spPr>
        <a:xfrm>
          <a:off x="0" y="71775"/>
          <a:ext cx="6172199" cy="74324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0" kern="1200" dirty="0">
              <a:solidFill>
                <a:schemeClr val="bg2"/>
              </a:solidFill>
            </a:rPr>
            <a:t>Heavily marketed to Sheriff’s associations, correctional organizations, law enforcement, drug courts, elected officials¹</a:t>
          </a:r>
          <a:endParaRPr lang="en-US" sz="1400" kern="1200" dirty="0">
            <a:solidFill>
              <a:schemeClr val="bg2"/>
            </a:solidFill>
          </a:endParaRPr>
        </a:p>
      </dsp:txBody>
      <dsp:txXfrm>
        <a:off x="36282" y="108057"/>
        <a:ext cx="6099635" cy="670678"/>
      </dsp:txXfrm>
    </dsp:sp>
    <dsp:sp modelId="{F46ACC28-E77A-48F3-94A3-846CD91DCB7F}">
      <dsp:nvSpPr>
        <dsp:cNvPr id="0" name=""/>
        <dsp:cNvSpPr/>
      </dsp:nvSpPr>
      <dsp:spPr>
        <a:xfrm>
          <a:off x="0" y="815017"/>
          <a:ext cx="6172199"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1" i="0" kern="1200" dirty="0">
              <a:solidFill>
                <a:schemeClr val="bg2"/>
              </a:solidFill>
            </a:rPr>
            <a:t>Company has pushed for decreased access to buprenorphine/methadone</a:t>
          </a:r>
          <a:endParaRPr lang="en-US" sz="1200" kern="1200" dirty="0">
            <a:solidFill>
              <a:schemeClr val="bg2"/>
            </a:solidFill>
          </a:endParaRPr>
        </a:p>
      </dsp:txBody>
      <dsp:txXfrm>
        <a:off x="0" y="815017"/>
        <a:ext cx="6172199" cy="231840"/>
      </dsp:txXfrm>
    </dsp:sp>
    <dsp:sp modelId="{6B7177FF-31DB-4C56-A214-E75158AA5F4C}">
      <dsp:nvSpPr>
        <dsp:cNvPr id="0" name=""/>
        <dsp:cNvSpPr/>
      </dsp:nvSpPr>
      <dsp:spPr>
        <a:xfrm>
          <a:off x="0" y="1046857"/>
          <a:ext cx="6172199" cy="74324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0" kern="1200" dirty="0">
              <a:solidFill>
                <a:schemeClr val="bg2"/>
              </a:solidFill>
            </a:rPr>
            <a:t>Unlike methadone/buprenorphine, naltrexone does NOT induce opioid tolerance, thus has increased risk of overdose with return to use</a:t>
          </a:r>
          <a:endParaRPr lang="en-US" sz="1400" kern="1200" dirty="0">
            <a:solidFill>
              <a:schemeClr val="bg2"/>
            </a:solidFill>
          </a:endParaRPr>
        </a:p>
      </dsp:txBody>
      <dsp:txXfrm>
        <a:off x="36282" y="1083139"/>
        <a:ext cx="6099635" cy="670678"/>
      </dsp:txXfrm>
    </dsp:sp>
    <dsp:sp modelId="{951DEEE0-B926-47B9-98C3-1A78F071AE50}">
      <dsp:nvSpPr>
        <dsp:cNvPr id="0" name=""/>
        <dsp:cNvSpPr/>
      </dsp:nvSpPr>
      <dsp:spPr>
        <a:xfrm>
          <a:off x="0" y="1830419"/>
          <a:ext cx="6172199" cy="74324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0" kern="1200" dirty="0">
              <a:solidFill>
                <a:schemeClr val="bg2"/>
              </a:solidFill>
            </a:rPr>
            <a:t>Out of pocket cost: ~$1000/month, compared to ~$70/month for buprenorphine</a:t>
          </a:r>
          <a:endParaRPr lang="en-US" sz="1400" kern="1200" dirty="0">
            <a:solidFill>
              <a:schemeClr val="bg2"/>
            </a:solidFill>
          </a:endParaRPr>
        </a:p>
      </dsp:txBody>
      <dsp:txXfrm>
        <a:off x="36282" y="1866701"/>
        <a:ext cx="6099635" cy="670678"/>
      </dsp:txXfrm>
    </dsp:sp>
    <dsp:sp modelId="{747B2CA1-68A0-4904-930F-F05904F2112D}">
      <dsp:nvSpPr>
        <dsp:cNvPr id="0" name=""/>
        <dsp:cNvSpPr/>
      </dsp:nvSpPr>
      <dsp:spPr>
        <a:xfrm>
          <a:off x="0" y="2613982"/>
          <a:ext cx="6172199" cy="74324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0" kern="1200" dirty="0">
              <a:solidFill>
                <a:schemeClr val="bg2"/>
              </a:solidFill>
            </a:rPr>
            <a:t>MULTIPLE studies show NO IMPROVEMENT in overdose risk with naltrexone compared to placebo, and WORSE overdose risk compared to buprenorphine/methadone²³</a:t>
          </a:r>
          <a:endParaRPr lang="en-US" sz="1400" kern="1200" dirty="0">
            <a:solidFill>
              <a:schemeClr val="bg2"/>
            </a:solidFill>
          </a:endParaRPr>
        </a:p>
      </dsp:txBody>
      <dsp:txXfrm>
        <a:off x="36282" y="2650264"/>
        <a:ext cx="6099635" cy="670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EF9D7-A00E-4AC9-8D3C-1068B9556449}">
      <dsp:nvSpPr>
        <dsp:cNvPr id="0" name=""/>
        <dsp:cNvSpPr/>
      </dsp:nvSpPr>
      <dsp:spPr>
        <a:xfrm>
          <a:off x="277679" y="28230"/>
          <a:ext cx="4833751" cy="3332234"/>
        </a:xfrm>
        <a:prstGeom prst="pie">
          <a:avLst>
            <a:gd name="adj1" fmla="val 16200000"/>
            <a:gd name="adj2" fmla="val 18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After expanding MOUD statewide, the Rhode Island Department of  Corrections saw a </a:t>
          </a:r>
          <a:r>
            <a:rPr lang="en-US" sz="1200" b="1" kern="1200" dirty="0">
              <a:solidFill>
                <a:schemeClr val="bg1"/>
              </a:solidFill>
            </a:rPr>
            <a:t>61% </a:t>
          </a:r>
          <a:r>
            <a:rPr lang="en-US" sz="1200" kern="1200" dirty="0">
              <a:solidFill>
                <a:schemeClr val="bg1"/>
              </a:solidFill>
            </a:rPr>
            <a:t>reduction in post-correctional overdose  death rates in the first year.</a:t>
          </a:r>
          <a:r>
            <a:rPr lang="en-US" sz="1200" kern="1200" baseline="30000" dirty="0">
              <a:solidFill>
                <a:schemeClr val="bg1"/>
              </a:solidFill>
            </a:rPr>
            <a:t>1</a:t>
          </a:r>
          <a:endParaRPr lang="en-US" sz="1200" kern="1200" dirty="0">
            <a:solidFill>
              <a:schemeClr val="bg1"/>
            </a:solidFill>
          </a:endParaRPr>
        </a:p>
      </dsp:txBody>
      <dsp:txXfrm>
        <a:off x="2905744" y="643106"/>
        <a:ext cx="1640022" cy="1110744"/>
      </dsp:txXfrm>
    </dsp:sp>
    <dsp:sp modelId="{E1046205-FA76-4039-BFA7-D70D51CF2DD1}">
      <dsp:nvSpPr>
        <dsp:cNvPr id="0" name=""/>
        <dsp:cNvSpPr/>
      </dsp:nvSpPr>
      <dsp:spPr>
        <a:xfrm>
          <a:off x="160803" y="-41402"/>
          <a:ext cx="5000282" cy="3689309"/>
        </a:xfrm>
        <a:prstGeom prst="pie">
          <a:avLst>
            <a:gd name="adj1" fmla="val 1800000"/>
            <a:gd name="adj2" fmla="val 90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bg1"/>
              </a:solidFill>
            </a:rPr>
            <a:t>A study of &gt;12,000 people in England found that a prison-based MOUD  program was linked with a </a:t>
          </a:r>
          <a:r>
            <a:rPr lang="en-US" sz="1050" b="1" kern="1200" dirty="0">
              <a:solidFill>
                <a:schemeClr val="bg1"/>
              </a:solidFill>
            </a:rPr>
            <a:t>75% reduction in all-cause mortality and  an 85% reduction in overdose deaths </a:t>
          </a:r>
          <a:r>
            <a:rPr lang="en-US" sz="1050" kern="1200" dirty="0">
              <a:solidFill>
                <a:schemeClr val="bg1"/>
              </a:solidFill>
            </a:rPr>
            <a:t>in the first month after release.</a:t>
          </a:r>
          <a:r>
            <a:rPr lang="en-US" sz="1050" kern="1200" baseline="30000" dirty="0">
              <a:solidFill>
                <a:schemeClr val="bg1"/>
              </a:solidFill>
            </a:rPr>
            <a:t>2</a:t>
          </a:r>
          <a:endParaRPr lang="en-US" sz="1050" kern="1200" dirty="0">
            <a:solidFill>
              <a:schemeClr val="bg1"/>
            </a:solidFill>
          </a:endParaRPr>
        </a:p>
      </dsp:txBody>
      <dsp:txXfrm>
        <a:off x="1529928" y="2286376"/>
        <a:ext cx="2262032" cy="1141929"/>
      </dsp:txXfrm>
    </dsp:sp>
    <dsp:sp modelId="{18A0626F-14C8-4F8B-ABFB-E87D3A633DF6}">
      <dsp:nvSpPr>
        <dsp:cNvPr id="0" name=""/>
        <dsp:cNvSpPr/>
      </dsp:nvSpPr>
      <dsp:spPr>
        <a:xfrm>
          <a:off x="-76043" y="-92213"/>
          <a:ext cx="5408859" cy="3692049"/>
        </a:xfrm>
        <a:prstGeom prst="pie">
          <a:avLst>
            <a:gd name="adj1" fmla="val 90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Another study showed that access to MOUD during the first four weeks in  prison, was associated with a </a:t>
          </a:r>
          <a:r>
            <a:rPr lang="en-US" sz="1200" b="1" kern="1200" dirty="0">
              <a:solidFill>
                <a:schemeClr val="bg1"/>
              </a:solidFill>
            </a:rPr>
            <a:t>94% reduction in risk of death</a:t>
          </a:r>
          <a:r>
            <a:rPr lang="en-US" sz="1200" kern="1200" dirty="0">
              <a:solidFill>
                <a:schemeClr val="bg1"/>
              </a:solidFill>
            </a:rPr>
            <a:t>, primarily associated with a reduction of suicide deaths among incarcerated people.</a:t>
          </a:r>
          <a:r>
            <a:rPr lang="en-US" sz="1200" kern="1200" baseline="30000" dirty="0">
              <a:solidFill>
                <a:schemeClr val="bg1"/>
              </a:solidFill>
            </a:rPr>
            <a:t>3</a:t>
          </a:r>
          <a:endParaRPr lang="en-US" sz="1200" kern="1200" dirty="0">
            <a:solidFill>
              <a:schemeClr val="bg1"/>
            </a:solidFill>
          </a:endParaRPr>
        </a:p>
      </dsp:txBody>
      <dsp:txXfrm>
        <a:off x="503477" y="633010"/>
        <a:ext cx="1835148" cy="12306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8E5F4-40E5-41E5-9040-A18301894A59}">
      <dsp:nvSpPr>
        <dsp:cNvPr id="0" name=""/>
        <dsp:cNvSpPr/>
      </dsp:nvSpPr>
      <dsp:spPr>
        <a:xfrm>
          <a:off x="0" y="446"/>
          <a:ext cx="530501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781619-7258-41FA-A665-A8C6C5860051}">
      <dsp:nvSpPr>
        <dsp:cNvPr id="0" name=""/>
        <dsp:cNvSpPr/>
      </dsp:nvSpPr>
      <dsp:spPr>
        <a:xfrm>
          <a:off x="0" y="446"/>
          <a:ext cx="5305010" cy="73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Increases post release treatment rates</a:t>
          </a:r>
        </a:p>
      </dsp:txBody>
      <dsp:txXfrm>
        <a:off x="0" y="446"/>
        <a:ext cx="5305010" cy="731341"/>
      </dsp:txXfrm>
    </dsp:sp>
    <dsp:sp modelId="{19D11F42-2646-48B3-84F0-D20D836CD541}">
      <dsp:nvSpPr>
        <dsp:cNvPr id="0" name=""/>
        <dsp:cNvSpPr/>
      </dsp:nvSpPr>
      <dsp:spPr>
        <a:xfrm>
          <a:off x="0" y="731787"/>
          <a:ext cx="530501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2E8DDC-45BD-4025-ABCE-3C97792B3756}">
      <dsp:nvSpPr>
        <dsp:cNvPr id="0" name=""/>
        <dsp:cNvSpPr/>
      </dsp:nvSpPr>
      <dsp:spPr>
        <a:xfrm>
          <a:off x="0" y="731787"/>
          <a:ext cx="5305010" cy="73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Decrease post release overdose rates, substance use</a:t>
          </a:r>
        </a:p>
      </dsp:txBody>
      <dsp:txXfrm>
        <a:off x="0" y="731787"/>
        <a:ext cx="5305010" cy="731341"/>
      </dsp:txXfrm>
    </dsp:sp>
    <dsp:sp modelId="{7E860FDB-5B1A-40BD-836F-4A3433BE2A60}">
      <dsp:nvSpPr>
        <dsp:cNvPr id="0" name=""/>
        <dsp:cNvSpPr/>
      </dsp:nvSpPr>
      <dsp:spPr>
        <a:xfrm>
          <a:off x="0" y="1463129"/>
          <a:ext cx="530501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8CB36E-CF6F-4760-9744-2CD6B5A45109}">
      <dsp:nvSpPr>
        <dsp:cNvPr id="0" name=""/>
        <dsp:cNvSpPr/>
      </dsp:nvSpPr>
      <dsp:spPr>
        <a:xfrm>
          <a:off x="0" y="1463129"/>
          <a:ext cx="5305010" cy="73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Lowers criminal activity, rearrests, probation violations, suicide in jail, behavior issues in jail</a:t>
          </a:r>
        </a:p>
      </dsp:txBody>
      <dsp:txXfrm>
        <a:off x="0" y="1463129"/>
        <a:ext cx="5305010" cy="731341"/>
      </dsp:txXfrm>
    </dsp:sp>
    <dsp:sp modelId="{A45385F5-DA49-41B6-929E-FB3F599897EA}">
      <dsp:nvSpPr>
        <dsp:cNvPr id="0" name=""/>
        <dsp:cNvSpPr/>
      </dsp:nvSpPr>
      <dsp:spPr>
        <a:xfrm>
          <a:off x="0" y="2194470"/>
          <a:ext cx="530501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7D1912-0CA6-4F99-B70B-E4E29A8F0CE3}">
      <dsp:nvSpPr>
        <dsp:cNvPr id="0" name=""/>
        <dsp:cNvSpPr/>
      </dsp:nvSpPr>
      <dsp:spPr>
        <a:xfrm>
          <a:off x="0" y="2194470"/>
          <a:ext cx="5305010" cy="73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Improves family relationships, employment</a:t>
          </a:r>
        </a:p>
      </dsp:txBody>
      <dsp:txXfrm>
        <a:off x="0" y="2194470"/>
        <a:ext cx="5305010" cy="731341"/>
      </dsp:txXfrm>
    </dsp:sp>
    <dsp:sp modelId="{A29BE9E9-CB05-4151-B0F8-AF49242BDA14}">
      <dsp:nvSpPr>
        <dsp:cNvPr id="0" name=""/>
        <dsp:cNvSpPr/>
      </dsp:nvSpPr>
      <dsp:spPr>
        <a:xfrm>
          <a:off x="0" y="2925812"/>
          <a:ext cx="530501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8CF63C-F494-4BFD-8EB9-FC33EC751783}">
      <dsp:nvSpPr>
        <dsp:cNvPr id="0" name=""/>
        <dsp:cNvSpPr/>
      </dsp:nvSpPr>
      <dsp:spPr>
        <a:xfrm>
          <a:off x="0" y="2925812"/>
          <a:ext cx="5305010" cy="73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Cost effective!</a:t>
          </a:r>
        </a:p>
      </dsp:txBody>
      <dsp:txXfrm>
        <a:off x="0" y="2925812"/>
        <a:ext cx="5305010" cy="73134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0.21224</cdr:x>
      <cdr:y>0.08973</cdr:y>
    </cdr:from>
    <cdr:to>
      <cdr:x>0.55481</cdr:x>
      <cdr:y>0.21279</cdr:y>
    </cdr:to>
    <cdr:sp macro="" textlink="">
      <cdr:nvSpPr>
        <cdr:cNvPr id="2" name="TextBox 1"/>
        <cdr:cNvSpPr txBox="1"/>
      </cdr:nvSpPr>
      <cdr:spPr>
        <a:xfrm xmlns:a="http://schemas.openxmlformats.org/drawingml/2006/main">
          <a:off x="1722893" y="314243"/>
          <a:ext cx="2780867" cy="4309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a:solidFill>
                <a:schemeClr val="bg1"/>
              </a:solidFill>
              <a:latin typeface="+mj-lt"/>
            </a:rPr>
            <a:t>~46-54%</a:t>
          </a:r>
          <a:r>
            <a:rPr lang="en-US" sz="2400" b="1" baseline="30000" dirty="0">
              <a:solidFill>
                <a:schemeClr val="bg1"/>
              </a:solidFill>
              <a:latin typeface="+mj-lt"/>
            </a:rPr>
            <a:t>1-3</a:t>
          </a:r>
          <a:endParaRPr lang="en-US" sz="2400" b="1" dirty="0">
            <a:solidFill>
              <a:schemeClr val="bg1"/>
            </a:solidFill>
            <a:latin typeface="+mj-lt"/>
          </a:endParaRPr>
        </a:p>
      </cdr:txBody>
    </cdr:sp>
  </cdr:relSizeAnchor>
  <cdr:relSizeAnchor xmlns:cdr="http://schemas.openxmlformats.org/drawingml/2006/chartDrawing">
    <cdr:from>
      <cdr:x>0.20291</cdr:x>
      <cdr:y>0.31974</cdr:y>
    </cdr:from>
    <cdr:to>
      <cdr:x>0.54953</cdr:x>
      <cdr:y>0.42731</cdr:y>
    </cdr:to>
    <cdr:sp macro="" textlink="">
      <cdr:nvSpPr>
        <cdr:cNvPr id="3" name="TextBox 2"/>
        <cdr:cNvSpPr txBox="1"/>
      </cdr:nvSpPr>
      <cdr:spPr>
        <a:xfrm xmlns:a="http://schemas.openxmlformats.org/drawingml/2006/main">
          <a:off x="1874919" y="1424724"/>
          <a:ext cx="3202872" cy="4793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a:solidFill>
                <a:schemeClr val="bg1"/>
              </a:solidFill>
              <a:latin typeface="+mj-lt"/>
            </a:rPr>
            <a:t>~43-53%</a:t>
          </a:r>
          <a:r>
            <a:rPr lang="en-US" sz="2400" b="1" baseline="30000" dirty="0">
              <a:solidFill>
                <a:schemeClr val="bg1"/>
              </a:solidFill>
              <a:latin typeface="+mj-lt"/>
            </a:rPr>
            <a:t>3-4</a:t>
          </a:r>
          <a:endParaRPr lang="en-US" sz="2400" b="1" dirty="0">
            <a:solidFill>
              <a:schemeClr val="bg1"/>
            </a:solidFill>
            <a:latin typeface="+mj-lt"/>
          </a:endParaRPr>
        </a:p>
      </cdr:txBody>
    </cdr:sp>
  </cdr:relSizeAnchor>
  <cdr:relSizeAnchor xmlns:cdr="http://schemas.openxmlformats.org/drawingml/2006/chartDrawing">
    <cdr:from>
      <cdr:x>0.20182</cdr:x>
      <cdr:y>0.53144</cdr:y>
    </cdr:from>
    <cdr:to>
      <cdr:x>0.51601</cdr:x>
      <cdr:y>0.66757</cdr:y>
    </cdr:to>
    <cdr:sp macro="" textlink="">
      <cdr:nvSpPr>
        <cdr:cNvPr id="4" name="TextBox 3"/>
        <cdr:cNvSpPr txBox="1"/>
      </cdr:nvSpPr>
      <cdr:spPr>
        <a:xfrm xmlns:a="http://schemas.openxmlformats.org/drawingml/2006/main">
          <a:off x="1864896" y="2368044"/>
          <a:ext cx="2903187" cy="6065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a:solidFill>
                <a:schemeClr val="bg1"/>
              </a:solidFill>
              <a:latin typeface="+mj-lt"/>
            </a:rPr>
            <a:t>~35%</a:t>
          </a:r>
          <a:r>
            <a:rPr lang="en-US" sz="2400" b="1" baseline="30000" dirty="0">
              <a:solidFill>
                <a:schemeClr val="bg1"/>
              </a:solidFill>
              <a:latin typeface="+mj-lt"/>
            </a:rPr>
            <a:t>5</a:t>
          </a:r>
          <a:endParaRPr lang="en-US" sz="2400" b="1" dirty="0">
            <a:solidFill>
              <a:schemeClr val="bg1"/>
            </a:solidFill>
            <a:latin typeface="+mj-lt"/>
          </a:endParaRPr>
        </a:p>
      </cdr:txBody>
    </cdr:sp>
  </cdr:relSizeAnchor>
  <cdr:relSizeAnchor xmlns:cdr="http://schemas.openxmlformats.org/drawingml/2006/chartDrawing">
    <cdr:from>
      <cdr:x>0.19885</cdr:x>
      <cdr:y>0.70544</cdr:y>
    </cdr:from>
    <cdr:to>
      <cdr:x>0.42157</cdr:x>
      <cdr:y>0.9406</cdr:y>
    </cdr:to>
    <cdr:sp macro="" textlink="">
      <cdr:nvSpPr>
        <cdr:cNvPr id="5" name="TextBox 4"/>
        <cdr:cNvSpPr txBox="1"/>
      </cdr:nvSpPr>
      <cdr:spPr>
        <a:xfrm xmlns:a="http://schemas.openxmlformats.org/drawingml/2006/main">
          <a:off x="1614196" y="2470521"/>
          <a:ext cx="1807971" cy="8235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a:solidFill>
                <a:schemeClr val="bg1"/>
              </a:solidFill>
              <a:latin typeface="+mj-lt"/>
            </a:rPr>
            <a:t>~7-13%</a:t>
          </a:r>
          <a:r>
            <a:rPr lang="en-US" sz="2400" b="1" baseline="30000" dirty="0">
              <a:solidFill>
                <a:schemeClr val="bg1"/>
              </a:solidFill>
              <a:latin typeface="+mj-lt"/>
            </a:rPr>
            <a:t>1,6</a:t>
          </a:r>
          <a:endParaRPr lang="en-US" sz="2400" b="1" dirty="0">
            <a:solidFill>
              <a:schemeClr val="bg1"/>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353377-89F1-4EF0-AC0F-659579C8E8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A8F4991-1FDE-443E-B85D-4C25EA0C5C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457E20-DAD8-486E-9906-D800DC462E52}" type="datetimeFigureOut">
              <a:rPr lang="en-US" smtClean="0"/>
              <a:t>3/25/2024</a:t>
            </a:fld>
            <a:endParaRPr lang="en-US" dirty="0"/>
          </a:p>
        </p:txBody>
      </p:sp>
      <p:sp>
        <p:nvSpPr>
          <p:cNvPr id="4" name="Footer Placeholder 3">
            <a:extLst>
              <a:ext uri="{FF2B5EF4-FFF2-40B4-BE49-F238E27FC236}">
                <a16:creationId xmlns:a16="http://schemas.microsoft.com/office/drawing/2014/main" id="{B4E699AF-C22D-4F44-BAA7-BBE42C8D7D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AD1ABFB-A332-4274-BC08-F6262591FD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6B052A-292C-45AD-AB95-DC3D5BAE89DD}" type="slidenum">
              <a:rPr lang="en-US" smtClean="0"/>
              <a:t>‹#›</a:t>
            </a:fld>
            <a:endParaRPr lang="en-US" dirty="0"/>
          </a:p>
        </p:txBody>
      </p:sp>
    </p:spTree>
    <p:extLst>
      <p:ext uri="{BB962C8B-B14F-4D97-AF65-F5344CB8AC3E}">
        <p14:creationId xmlns:p14="http://schemas.microsoft.com/office/powerpoint/2010/main" val="58764455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6T14:14:30.803"/>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0,'625'0,"-602"0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6T14:14:40.82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0 305,'1'-4,"1"0,-1 0,1 0,0 0,0 0,0 1,1-1,-1 1,1-1,0 1,0 0,0 0,0 0,1 0,-1 1,1 0,0-1,3-1,15-12,41-39,-29 24,63-44,-83 67,-1 0,2 0,-1 1,1 1,0 1,1 0,-1 1,28-4,21 4,1 3,86 10,-146-9,1 2,0-1,0 1,-1-1,1 2,-1-1,0 1,0-1,0 1,0 1,0-1,0 1,-1 0,0 0,0 0,0 0,0 1,-1 0,1 0,-1 0,-1 0,1 0,-1 0,1 1,-2-1,3 7,0 5,1 0,-2 1,0-1,-2 1,0 0,0 0,-4 25,3-40,-1 0,1-1,-1 1,0 0,0-1,0 1,0-1,0 1,0-1,-1 1,0-1,1 0,-1 0,0 0,0 0,0 0,0 0,-3 2,-2 0,1 0,-1-1,-1 0,1 0,-9 2,-7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4:30:47.933"/>
    </inkml:context>
    <inkml:brush xml:id="br0">
      <inkml:brushProperty name="width" value="0.35" units="cm"/>
      <inkml:brushProperty name="height" value="0.35" units="cm"/>
      <inkml:brushProperty name="color" value="#FFFFFF"/>
    </inkml:brush>
  </inkml:definitions>
  <inkml:trace contextRef="#ctx0" brushRef="#br0">1312 1 24575,'759'0'0,"-754"0"0,0 0 0,0 1 0,0-1 0,0 1 0,0 0 0,0 1 0,0-1 0,0 1 0,0 0 0,0 0 0,-1 1 0,1 0 0,-1-1 0,8 8 0,-1 0 0,-1 2 0,0-1 0,14 22 0,17 19 0,-36-46 0,4 4 0,1 0 0,-2 0 0,1 1 0,-1 0 0,9 19 0,-16-29 0,-1 1 0,1 0 0,0-1 0,-1 1 0,1 0 0,-1 0 0,0 0 0,0-1 0,1 1 0,-1 0 0,0 0 0,-1 0 0,1 0 0,0-1 0,0 1 0,-1 0 0,1 0 0,-1-1 0,-1 4 0,0-3 0,0 1 0,0-1 0,0 0 0,0-1 0,-1 1 0,1 0 0,-1-1 0,1 1 0,-1-1 0,1 0 0,-1 0 0,0 0 0,1 0 0,-1 0 0,0-1 0,0 1 0,-3-1 0,-59 8 0,48-7 0,1 0 0,-1 1 0,1 1 0,0 1 0,0 0 0,0 1 0,-19 9 0,35-14 0,0 0 0,0 0 0,-1 0 0,1 0 0,0 0 0,0 0 0,0 1 0,0-1 0,0 0 0,0 0 0,0 0 0,0 0 0,-1 0 0,1 0 0,0 0 0,0 1 0,0-1 0,0 0 0,0 0 0,0 0 0,0 0 0,0 0 0,0 1 0,0-1 0,0 0 0,0 0 0,0 0 0,0 0 0,0 0 0,0 1 0,0-1 0,0 0 0,0 0 0,0 0 0,0 0 0,0 0 0,0 0 0,0 1 0,0-1 0,1 0 0,-1 0 0,0 0 0,0 0 0,0 0 0,0 0 0,0 0 0,0 1 0,0-1 0,0 0 0,1 0 0,-1 0 0,0 0 0,0 0 0,0 0 0,0 0 0,0 0 0,1 0 0,-1 0 0,0 0 0,16 7 0,20 3 0,-7-2 0,-1 1 0,0 2 0,-1 1 0,0 1 0,-1 1 0,0 1 0,-1 1 0,28 25 0,39 14 0,-72-44 0,0 0 0,-1 1 0,0 1 0,0 0 0,19 20 0,-37-32 0,0 0 0,0 0 0,1 1 0,-1-1 0,0 0 0,0 1 0,0-1 0,0 0 0,0 1 0,-1 0 0,1-1 0,0 1 0,-1-1 0,1 1 0,-1 0 0,0-1 0,1 1 0,-1 0 0,0-1 0,0 1 0,0 0 0,0 0 0,0-1 0,-1 1 0,1 0 0,-1 2 0,-1-1 0,0-1 0,0 1 0,0-1 0,0 1 0,0-1 0,-1 0 0,1 0 0,0 0 0,-1-1 0,0 1 0,1-1 0,-1 1 0,-5 1 0,-10 3 0,0 0 0,-1-1 0,-30 3 0,-57 2 0,-201-9 0,133-5 0,126 3 0,31 0 0,1 0 0,0 1 0,0 0 0,0 1 0,0 1 0,0 1 0,0 0 0,0 1 0,0 1 0,-16 7 0,-8 5 0,0-1 0,-1-2 0,-1-2 0,-1-2 0,-63 7 0,-20 6 0,76-13 0,0-2 0,-1-3 0,-74 0 0,100-3 0,-1 0 0,1 2 0,0 1 0,0 1 0,-42 16 0,40-13 0,-1 0 0,0-2 0,0-1 0,-34 3 0,12-3 0,0 2 0,1 2 0,-82 29 0,110-32 0,18-6 0,0 0 0,1 0 0,-1 0 0,0 0 0,1 1 0,-1-1 0,1 1 0,-1 0 0,1 0 0,0 0 0,-4 3 0,6-4 0,0 0 0,-1-1 0,1 1 0,0 0 0,0 0 0,-1-1 0,1 1 0,0 0 0,0 0 0,0 0 0,0-1 0,0 1 0,0 0 0,0 0 0,0 0 0,0-1 0,1 1 0,-1 0 0,0 0 0,0-1 0,1 1 0,-1 0 0,1 0 0,-1-1 0,0 1 0,1 0 0,-1-1 0,1 1 0,0-1 0,-1 1 0,1-1 0,-1 1 0,1-1 0,0 1 0,-1-1 0,1 1 0,0-1 0,0 0 0,-1 1 0,1-1 0,0 0 0,0 0 0,-1 0 0,1 0 0,2 1 0,53 20 0,1-3 0,1-2 0,1-2 0,101 9 0,-26-16 0,168-12 0,-215-3 0,105-25 0,38-4 0,-88 29 0,24-2 0,352-49 0,-409 46 0,-30 3 0,1 3 0,113 4 0,-181 4 0,0 1 0,1 1 0,-1 0 0,-1 0 0,1 1 0,0 1 0,-1 0 0,0 1 0,0 0 0,0 0 0,-1 1 0,0 1 0,-1-1 0,1 2 0,-1-1 0,-1 1 0,0 1 0,8 11 0,4 9 0,-2-4 0,-1 0 0,18 43 0,-31-61 0,-1 0 0,0 0 0,0 1 0,-1 0 0,-1-1 0,1 1 0,-1 0 0,-1 0 0,1 0 0,-2-1 0,1 1 0,-1 0 0,-3 13 0,2-16 0,-1 0 0,1 0 0,-1-1 0,0 1 0,-1-1 0,1 0 0,-1 0 0,0 0 0,0-1 0,0 1 0,-1-1 0,0 0 0,0 0 0,0-1 0,0 1 0,0-1 0,-1 0 0,1 0 0,-1-1 0,0 0 0,0 0 0,-7 1 0,-8 2 0,-1-1 0,0-1 0,0 0 0,-42-3 0,-17-4 0,38 1 0,0 2 0,-72 6 0,107-3 0,1 0 0,-1 1 0,0 0 0,1 0 0,-1 1 0,1 0 0,0 0 0,-10 8 0,10-6 0,0-1 0,-1 0 0,0-1 0,0 1 0,0-2 0,-1 1 0,-12 3 0,-42 5 0,-194 43 0,179-39 0,0-3 0,0-4 0,0-3 0,-87-5 0,139 1 0,0 0 0,-39 9 0,-18 2 0,6-6 0,-206 13 0,280-20 0,-1 1 0,1-1 0,-1 0 0,1-1 0,-1 1 0,1-1 0,-1 1 0,1-1 0,0 0 0,-1-1 0,1 1 0,0 0 0,0-1 0,0 0 0,0 1 0,0-1 0,0-1 0,0 1 0,1 0 0,-1-1 0,-2-2 0,2-1 0,0-1 0,0 1 0,0-1 0,1 0 0,0 1 0,0-1 0,1 0 0,0 0 0,0-13 0,-22-124 0,14 98 0,1-1 0,0-48 0,8 90 0,0-1 0,0 0 0,-1 0 0,0 1 0,0-1 0,0 1 0,-1-1 0,1 1 0,-6-11 0,5 13 0,-1 0 0,1 0 0,-1 0 0,0 0 0,0 1 0,0-1 0,0 1 0,0 0 0,0 0 0,-1 0 0,1 0 0,-1 0 0,1 1 0,-1 0 0,-5-2 0,-1 0 0,1 0 0,-1-1 0,1 0 0,0 0 0,0-1 0,0-1 0,1 1 0,0-1 0,0-1 0,0 0 0,-7-8 0,-4-1 0,-1 0 0,-1 2 0,0 0 0,-1 2 0,0 0 0,-1 1 0,-1 2 0,-40-12 0,40 14 0,0 1 0,0 2 0,-1 0 0,-32 0 0,-106 6 0,69 1 0,43-5 0,34 0 0,0 2 0,0 0 0,0 0 0,-22 5 0,82 10 0,43 1 0,2-4 0,95 1 0,187-12 0,-205-3 0,-32 3 0,-4 0 0,153-17 0,-193 0 0,-81 14 0,-1 0 0,0-1 0,0 1 0,0-2 0,-1 1 0,1-1 0,-1 0 0,1 0 0,7-7 0,-13 10 0,-1 1 0,0 0 0,1-1 0,-1 1 0,1 0 0,-1-1 0,0 1 0,1-1 0,-1 1 0,0-1 0,1 1 0,-1-1 0,0 1 0,0-1 0,0 1 0,1-1 0,-1 1 0,0-1 0,0 1 0,0-1 0,0 1 0,0-1 0,0 1 0,0-1 0,0 0 0,0 1 0,0-1 0,0 1 0,0-1 0,-1 1 0,1-1 0,0 1 0,0-1 0,0 1 0,-1-1 0,1 1 0,0-1 0,-1 1 0,1 0 0,0-1 0,-1 1 0,1-1 0,-1 1 0,1 0 0,-1-1 0,1 1 0,-1-1 0,-28-10 0,27 10 0,-40-10 0,-1 2 0,0 2 0,-70-3 0,-140 11 0,163 2 0,-23-3 0,-99 5 0,174-2 0,0 2 0,0 2 0,-55 16 0,58-12 0,9-4 0,0 2 0,1 0 0,0 1 0,0 2 0,-35 22 0,52-26 0,0 0 0,1 0 0,-1 1 0,2 0 0,-1 0 0,1 1 0,1 0 0,0 0 0,-5 13 0,5-11 0,0 0 0,-1 0 0,-1-1 0,0 0 0,0 0 0,-15 16 0,-22 11-1365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4:30:57.524"/>
    </inkml:context>
    <inkml:brush xml:id="br0">
      <inkml:brushProperty name="width" value="0.35" units="cm"/>
      <inkml:brushProperty name="height" value="0.35" units="cm"/>
      <inkml:brushProperty name="color" value="#FFFFFF"/>
    </inkml:brush>
  </inkml:definitions>
  <inkml:trace contextRef="#ctx0" brushRef="#br0">383 167 24575,'625'0'0,"-595"-2"0,1-2 0,-1 0 0,0-3 0,52-17 0,-46 13 0,1 1 0,56-8 0,-25 12 0,253-16 0,-282 18 0,-24-2 0,-15 6 0,0-1 0,0 1 0,0 0 0,0-1 0,0 1 0,0-1 0,0 1 0,0 0 0,0-1 0,0 1 0,0-1 0,0 1 0,-1 0 0,1-1 0,0 1 0,0 0 0,0-1 0,-1 1 0,1 0 0,0-1 0,0 1 0,-1 0 0,1 0 0,0-1 0,0 1 0,-1 0 0,1 0 0,0-1 0,-1 1 0,1 0 0,0 0 0,-1 0 0,1 0 0,-1 0 0,1-1 0,0 1 0,-1 0 0,-16-6 0,1 0 0,-1 2 0,0 0 0,0 0 0,0 2 0,-1 0 0,-34 1 0,22 0 0,-751-4 0,412 8 0,234-2 0,-148-3 0,240-2-1365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9074D-35D3-45E5-94E0-8293DBF17D6A}" type="datetimeFigureOut">
              <a:rPr lang="en-US" smtClean="0"/>
              <a:t>3/25/2024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9D737-021B-4A52-8C8E-4919D3451CED}" type="slidenum">
              <a:rPr lang="en-US" smtClean="0"/>
              <a:t>‹#›</a:t>
            </a:fld>
            <a:endParaRPr lang="en-US" dirty="0"/>
          </a:p>
        </p:txBody>
      </p:sp>
    </p:spTree>
    <p:extLst>
      <p:ext uri="{BB962C8B-B14F-4D97-AF65-F5344CB8AC3E}">
        <p14:creationId xmlns:p14="http://schemas.microsoft.com/office/powerpoint/2010/main" val="78705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01/jamapsychiatry.2021.0247"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001/jamapsychiatry.2017.461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amhsa.gov/medication-assisted-treatme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cbi.nlm.nih.gov/pubmed/2373902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ida.nih.gov/publications/effective-treatments-opioid-addiction"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lum.org/en/addressing-opioid-addiction-treatment-not-jail" TargetMode="External"/><Relationship Id="rId4" Type="http://schemas.openxmlformats.org/officeDocument/2006/relationships/hyperlink" Target="https://doi.org/10.1001/jamapsychiatry.2021.0247"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42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FA09-CD3A-B9A3-E0AC-9390A3A194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5C083-75E4-EA6C-D388-E855AEF66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B7FB9-86FA-540D-9556-B97804C7683F}"/>
              </a:ext>
            </a:extLst>
          </p:cNvPr>
          <p:cNvSpPr>
            <a:spLocks noGrp="1"/>
          </p:cNvSpPr>
          <p:nvPr>
            <p:ph type="body" idx="1"/>
          </p:nvPr>
        </p:nvSpPr>
        <p:spPr/>
        <p:txBody>
          <a:bodyPr/>
          <a:lstStyle/>
          <a:p>
            <a:r>
              <a:rPr lang="en-US" b="0" i="0" dirty="0">
                <a:solidFill>
                  <a:srgbClr val="212121"/>
                </a:solidFill>
                <a:effectLst/>
                <a:latin typeface="BlinkMacSystemFont"/>
              </a:rPr>
              <a:t>Heimer R, Black AC, Lin H, et al. Receipt of opioid use disorder treatments prior to fatal overdoses and comparison to no treatment in Connecticut, 2016-17. </a:t>
            </a:r>
            <a:r>
              <a:rPr lang="en-US" b="0" i="1" dirty="0">
                <a:solidFill>
                  <a:srgbClr val="212121"/>
                </a:solidFill>
                <a:effectLst/>
                <a:latin typeface="BlinkMacSystemFont"/>
              </a:rPr>
              <a:t>Drug Alcohol Depend</a:t>
            </a:r>
            <a:r>
              <a:rPr lang="en-US" b="0" i="0" dirty="0">
                <a:solidFill>
                  <a:srgbClr val="212121"/>
                </a:solidFill>
                <a:effectLst/>
                <a:latin typeface="BlinkMacSystemFont"/>
              </a:rPr>
              <a:t>. 2024;254:111040. doi:10.1016/j.drugalcdep.2023.111040</a:t>
            </a:r>
            <a:endParaRPr lang="en-US" dirty="0"/>
          </a:p>
        </p:txBody>
      </p:sp>
      <p:sp>
        <p:nvSpPr>
          <p:cNvPr id="4" name="Slide Number Placeholder 3">
            <a:extLst>
              <a:ext uri="{FF2B5EF4-FFF2-40B4-BE49-F238E27FC236}">
                <a16:creationId xmlns:a16="http://schemas.microsoft.com/office/drawing/2014/main" id="{B55B7D74-D83F-A03A-8CDA-50FA33C8394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BC3290-2C3E-40B9-8A05-9FCF6DD007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2457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6d377b4b85_1_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6d377b4b85_1_35:notes"/>
          <p:cNvSpPr txBox="1">
            <a:spLocks noGrp="1"/>
          </p:cNvSpPr>
          <p:nvPr>
            <p:ph type="body" idx="1"/>
          </p:nvPr>
        </p:nvSpPr>
        <p:spPr>
          <a:xfrm>
            <a:off x="685800" y="4400550"/>
            <a:ext cx="5486400" cy="36003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1" dirty="0"/>
              <a:t>State report on Horizons residential program - costs saved on homeless services, foster care, etc.</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Other costs:</a:t>
            </a:r>
            <a:endParaRPr b="1" dirty="0"/>
          </a:p>
          <a:p>
            <a:pPr marL="0" lvl="0" indent="0" algn="l" rtl="0">
              <a:spcBef>
                <a:spcPts val="0"/>
              </a:spcBef>
              <a:spcAft>
                <a:spcPts val="0"/>
              </a:spcAft>
              <a:buClr>
                <a:schemeClr val="dk1"/>
              </a:buClr>
              <a:buSzPts val="1800"/>
              <a:buFont typeface="Cabin"/>
              <a:buNone/>
            </a:pPr>
            <a:r>
              <a:rPr lang="en-US" dirty="0"/>
              <a:t>Overall cost to immediate community: </a:t>
            </a:r>
            <a:endParaRPr dirty="0"/>
          </a:p>
          <a:p>
            <a:pPr marL="628650" lvl="1" indent="-247650" algn="l" rtl="0">
              <a:lnSpc>
                <a:spcPct val="90000"/>
              </a:lnSpc>
              <a:spcBef>
                <a:spcPts val="375"/>
              </a:spcBef>
              <a:spcAft>
                <a:spcPts val="0"/>
              </a:spcAft>
              <a:buClr>
                <a:schemeClr val="dk1"/>
              </a:buClr>
              <a:buSzPts val="1200"/>
              <a:buFont typeface="Calibri"/>
              <a:buChar char="•"/>
            </a:pPr>
            <a:r>
              <a:rPr lang="en-US" dirty="0"/>
              <a:t>Substance use treatment </a:t>
            </a:r>
            <a:endParaRPr dirty="0"/>
          </a:p>
          <a:p>
            <a:pPr marL="628650" lvl="1" indent="-247650" algn="l" rtl="0">
              <a:lnSpc>
                <a:spcPct val="90000"/>
              </a:lnSpc>
              <a:spcBef>
                <a:spcPts val="375"/>
              </a:spcBef>
              <a:spcAft>
                <a:spcPts val="0"/>
              </a:spcAft>
              <a:buClr>
                <a:schemeClr val="dk1"/>
              </a:buClr>
              <a:buSzPts val="1200"/>
              <a:buFont typeface="Calibri"/>
              <a:buChar char="•"/>
            </a:pPr>
            <a:r>
              <a:rPr lang="en-US" dirty="0"/>
              <a:t>Criminal justice costs </a:t>
            </a:r>
            <a:endParaRPr dirty="0"/>
          </a:p>
          <a:p>
            <a:pPr marL="628650" lvl="1" indent="-247650" algn="l" rtl="0">
              <a:lnSpc>
                <a:spcPct val="90000"/>
              </a:lnSpc>
              <a:spcBef>
                <a:spcPts val="375"/>
              </a:spcBef>
              <a:spcAft>
                <a:spcPts val="0"/>
              </a:spcAft>
              <a:buClr>
                <a:schemeClr val="dk1"/>
              </a:buClr>
              <a:buSzPts val="1200"/>
              <a:buFont typeface="Calibri"/>
              <a:buChar char="•"/>
            </a:pPr>
            <a:r>
              <a:rPr lang="en-US" dirty="0"/>
              <a:t>Loss of productivity </a:t>
            </a:r>
            <a:endParaRPr dirty="0"/>
          </a:p>
          <a:p>
            <a:pPr marL="971550" lvl="2" indent="-266700" algn="l" rtl="0">
              <a:lnSpc>
                <a:spcPct val="90000"/>
              </a:lnSpc>
              <a:spcBef>
                <a:spcPts val="375"/>
              </a:spcBef>
              <a:spcAft>
                <a:spcPts val="0"/>
              </a:spcAft>
              <a:buClr>
                <a:schemeClr val="dk1"/>
              </a:buClr>
              <a:buSzPts val="1200"/>
              <a:buFont typeface="Calibri"/>
              <a:buChar char="•"/>
            </a:pPr>
            <a:r>
              <a:rPr lang="en-US" dirty="0"/>
              <a:t>Premature death</a:t>
            </a:r>
            <a:endParaRPr dirty="0"/>
          </a:p>
          <a:p>
            <a:pPr marL="971550" lvl="2" indent="-266700" algn="l" rtl="0">
              <a:lnSpc>
                <a:spcPct val="90000"/>
              </a:lnSpc>
              <a:spcBef>
                <a:spcPts val="375"/>
              </a:spcBef>
              <a:spcAft>
                <a:spcPts val="0"/>
              </a:spcAft>
              <a:buClr>
                <a:schemeClr val="dk1"/>
              </a:buClr>
              <a:buSzPts val="1200"/>
              <a:buFont typeface="Calibri"/>
              <a:buChar char="•"/>
            </a:pPr>
            <a:r>
              <a:rPr lang="en-US" dirty="0"/>
              <a:t>Reduced productive working hours</a:t>
            </a:r>
            <a:endParaRPr dirty="0"/>
          </a:p>
          <a:p>
            <a:pPr marL="971550" lvl="2" indent="-266700" algn="l" rtl="0">
              <a:lnSpc>
                <a:spcPct val="90000"/>
              </a:lnSpc>
              <a:spcBef>
                <a:spcPts val="375"/>
              </a:spcBef>
              <a:spcAft>
                <a:spcPts val="0"/>
              </a:spcAft>
              <a:buClr>
                <a:schemeClr val="dk1"/>
              </a:buClr>
              <a:buSzPts val="1200"/>
              <a:buFont typeface="Calibri"/>
              <a:buChar char="•"/>
            </a:pPr>
            <a:r>
              <a:rPr lang="en-US" dirty="0"/>
              <a:t>Incarceration </a:t>
            </a:r>
            <a:endParaRPr dirty="0"/>
          </a:p>
          <a:p>
            <a:pPr marL="628650" lvl="1" indent="-247650" algn="l" rtl="0">
              <a:lnSpc>
                <a:spcPct val="90000"/>
              </a:lnSpc>
              <a:spcBef>
                <a:spcPts val="375"/>
              </a:spcBef>
              <a:spcAft>
                <a:spcPts val="0"/>
              </a:spcAft>
              <a:buClr>
                <a:schemeClr val="dk1"/>
              </a:buClr>
              <a:buSzPts val="1200"/>
              <a:buFont typeface="Calibri"/>
              <a:buChar char="•"/>
            </a:pPr>
            <a:r>
              <a:rPr lang="en-US" dirty="0"/>
              <a:t>Children born with Neonatal Abstinence Syndrome (NAS)</a:t>
            </a:r>
            <a:endParaRPr dirty="0"/>
          </a:p>
          <a:p>
            <a:pPr marL="342900" lvl="0" indent="0" algn="l" rtl="0">
              <a:lnSpc>
                <a:spcPct val="90000"/>
              </a:lnSpc>
              <a:spcBef>
                <a:spcPts val="375"/>
              </a:spcBef>
              <a:spcAft>
                <a:spcPts val="0"/>
              </a:spcAft>
              <a:buNone/>
            </a:pPr>
            <a:endParaRPr dirty="0"/>
          </a:p>
          <a:p>
            <a:pPr marL="0" lvl="0" indent="0" algn="ctr" rtl="0">
              <a:spcBef>
                <a:spcPts val="0"/>
              </a:spcBef>
              <a:spcAft>
                <a:spcPts val="0"/>
              </a:spcAft>
              <a:buClr>
                <a:schemeClr val="dk1"/>
              </a:buClr>
              <a:buSzPts val="2400"/>
              <a:buFont typeface="Cabin"/>
              <a:buNone/>
            </a:pPr>
            <a:r>
              <a:rPr lang="en-US" b="1" u="sng" dirty="0">
                <a:solidFill>
                  <a:schemeClr val="accent1"/>
                </a:solidFill>
              </a:rPr>
              <a:t>Disproportionately</a:t>
            </a:r>
            <a:r>
              <a:rPr lang="en-US" b="1" dirty="0">
                <a:solidFill>
                  <a:schemeClr val="accent1"/>
                </a:solidFill>
              </a:rPr>
              <a:t> affects low-income communities </a:t>
            </a:r>
            <a:endParaRPr b="1" dirty="0">
              <a:solidFill>
                <a:schemeClr val="accent1"/>
              </a:solidFill>
            </a:endParaRPr>
          </a:p>
          <a:p>
            <a:pPr marL="342900" lvl="0" indent="-317500" algn="l" rtl="0">
              <a:spcBef>
                <a:spcPts val="0"/>
              </a:spcBef>
              <a:spcAft>
                <a:spcPts val="0"/>
              </a:spcAft>
              <a:buClr>
                <a:schemeClr val="dk1"/>
              </a:buClr>
              <a:buSzPts val="1200"/>
              <a:buFont typeface="Calibri"/>
              <a:buChar char="•"/>
            </a:pPr>
            <a:r>
              <a:rPr lang="en-US" dirty="0"/>
              <a:t>Lowest social capital (employment, education, transportation, etc.) 🡪 highest rate of prescription opioid use </a:t>
            </a:r>
            <a:endParaRPr dirty="0"/>
          </a:p>
          <a:p>
            <a:pPr marL="0" lvl="0" indent="0" algn="l" rtl="0">
              <a:spcBef>
                <a:spcPts val="0"/>
              </a:spcBef>
              <a:spcAft>
                <a:spcPts val="0"/>
              </a:spcAft>
              <a:buNone/>
            </a:pPr>
            <a:endParaRPr dirty="0"/>
          </a:p>
          <a:p>
            <a:pPr marL="0" lvl="0" indent="-76200" algn="l" rtl="0">
              <a:spcBef>
                <a:spcPts val="0"/>
              </a:spcBef>
              <a:spcAft>
                <a:spcPts val="0"/>
              </a:spcAft>
              <a:buClr>
                <a:schemeClr val="dk1"/>
              </a:buClr>
              <a:buSzPts val="1200"/>
              <a:buFont typeface="Calibri"/>
              <a:buChar char="•"/>
            </a:pPr>
            <a:r>
              <a:rPr lang="en-US" dirty="0"/>
              <a:t>Vearrier, 2019; Florence et al., 2016; Liu et al., 2019; Dasgupta et al., 2018</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Citations: </a:t>
            </a:r>
            <a:endParaRPr dirty="0"/>
          </a:p>
          <a:p>
            <a:pPr marL="232943" lvl="0" indent="-232943" algn="l" rtl="0">
              <a:spcBef>
                <a:spcPts val="0"/>
              </a:spcBef>
              <a:spcAft>
                <a:spcPts val="0"/>
              </a:spcAft>
              <a:buClr>
                <a:schemeClr val="dk1"/>
              </a:buClr>
              <a:buSzPts val="1200"/>
              <a:buFont typeface="Calibri"/>
              <a:buAutoNum type="arabicPeriod"/>
            </a:pPr>
            <a:r>
              <a:rPr lang="en-US" dirty="0"/>
              <a:t>ASAM. Access to Medications Talking Points. https://www.asam.org/docs/default-source/advocacy/mat-talking-points-final.pdf?sfvrsn=0. Accessed July 10, 2018.</a:t>
            </a:r>
          </a:p>
          <a:p>
            <a:pPr marL="232943" marR="0" lvl="0" indent="-232943"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US" dirty="0">
                <a:effectLst/>
              </a:rPr>
              <a:t>Fairley M, Humphreys K, Joyce VR, et al. Cost-effectiveness of Treatments for Opioid Use Disorder. </a:t>
            </a:r>
            <a:r>
              <a:rPr lang="en-US" i="1" dirty="0">
                <a:effectLst/>
              </a:rPr>
              <a:t>JAMA Psychiatry</a:t>
            </a:r>
            <a:r>
              <a:rPr lang="en-US" dirty="0">
                <a:effectLst/>
              </a:rPr>
              <a:t>. 2021;78(7):767. doi:</a:t>
            </a:r>
            <a:r>
              <a:rPr lang="en-US" dirty="0">
                <a:effectLst/>
                <a:hlinkClick r:id="rId3"/>
              </a:rPr>
              <a:t>10.1001/jamapsychiatry.2021.0247</a:t>
            </a:r>
            <a:endParaRPr lang="en-US" dirty="0">
              <a:effectLst/>
            </a:endParaRPr>
          </a:p>
          <a:p>
            <a:pPr marL="232943" marR="0" lvl="0" indent="-232943"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US" dirty="0">
                <a:effectLst/>
              </a:rPr>
              <a:t>Huang L (SAMHSA/OPPI). Medication-Assisted Treatment (MAT) in the Criminal Justice System: Brief Guidance to the States. </a:t>
            </a:r>
            <a:r>
              <a:rPr lang="en-US" i="1" dirty="0">
                <a:effectLst/>
              </a:rPr>
              <a:t>SAMHSA</a:t>
            </a:r>
            <a:r>
              <a:rPr lang="en-US" dirty="0">
                <a:effectLst/>
              </a:rPr>
              <a:t>.:8.</a:t>
            </a:r>
          </a:p>
          <a:p>
            <a:pPr marL="0" lvl="0" indent="0" algn="l" rtl="0">
              <a:spcBef>
                <a:spcPts val="0"/>
              </a:spcBef>
              <a:spcAft>
                <a:spcPts val="0"/>
              </a:spcAft>
              <a:buNone/>
            </a:pPr>
            <a:endParaRPr sz="1000" dirty="0"/>
          </a:p>
        </p:txBody>
      </p:sp>
      <p:sp>
        <p:nvSpPr>
          <p:cNvPr id="435" name="Google Shape;435;g6d377b4b85_1_35:notes"/>
          <p:cNvSpPr txBox="1">
            <a:spLocks noGrp="1"/>
          </p:cNvSpPr>
          <p:nvPr>
            <p:ph type="sldNum" idx="12"/>
          </p:nvPr>
        </p:nvSpPr>
        <p:spPr>
          <a:xfrm>
            <a:off x="3884613" y="8685214"/>
            <a:ext cx="2971800" cy="458700"/>
          </a:xfrm>
          <a:prstGeom prst="rect">
            <a:avLst/>
          </a:prstGeom>
          <a:noFill/>
          <a:ln>
            <a:noFill/>
          </a:ln>
        </p:spPr>
        <p:txBody>
          <a:bodyPr spcFirstLastPara="1" wrap="square" lIns="93175" tIns="46575" rIns="93175" bIns="46575"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7499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lgn="l">
              <a:buFont typeface="+mj-lt"/>
              <a:buAutoNum type="arabicPeriod"/>
            </a:pPr>
            <a:r>
              <a:rPr lang="en-US" dirty="0">
                <a:effectLst/>
              </a:rPr>
              <a:t>Green TC, Clarke J, Brinkley-Rubinstein L, et al. Post incarceration Fatal Overdoses After Implementing Medications for Addiction Treatment in a Statewide Correctional System. </a:t>
            </a:r>
            <a:r>
              <a:rPr lang="en-US" i="1" dirty="0">
                <a:effectLst/>
              </a:rPr>
              <a:t>JAMA Psychiatry</a:t>
            </a:r>
            <a:r>
              <a:rPr lang="en-US" dirty="0">
                <a:effectLst/>
              </a:rPr>
              <a:t>. 2018;75(4):405-407. doi:</a:t>
            </a:r>
            <a:r>
              <a:rPr lang="en-US" dirty="0">
                <a:effectLst/>
                <a:hlinkClick r:id="rId3"/>
              </a:rPr>
              <a:t>10.1001/jamapsychiatry.2017.4614</a:t>
            </a:r>
            <a:endParaRPr lang="en-US" dirty="0">
              <a:effectLs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i="0" spc="-5" dirty="0">
                <a:solidFill>
                  <a:srgbClr val="161613"/>
                </a:solidFill>
                <a:cs typeface="Arial"/>
              </a:rPr>
              <a:t>Marsden, </a:t>
            </a:r>
            <a:r>
              <a:rPr lang="en-US" sz="1200" i="0" dirty="0">
                <a:solidFill>
                  <a:srgbClr val="161613"/>
                </a:solidFill>
                <a:cs typeface="Arial"/>
              </a:rPr>
              <a:t>J., </a:t>
            </a:r>
            <a:r>
              <a:rPr lang="en-US" sz="1200" i="0" spc="-5" dirty="0">
                <a:solidFill>
                  <a:srgbClr val="161613"/>
                </a:solidFill>
                <a:cs typeface="Arial"/>
              </a:rPr>
              <a:t>Stillwell, </a:t>
            </a:r>
            <a:r>
              <a:rPr lang="en-US" sz="1200" i="0" dirty="0">
                <a:solidFill>
                  <a:srgbClr val="161613"/>
                </a:solidFill>
                <a:cs typeface="Arial"/>
              </a:rPr>
              <a:t>G., </a:t>
            </a:r>
            <a:r>
              <a:rPr lang="en-US" sz="1200" i="0" spc="-5" dirty="0">
                <a:solidFill>
                  <a:srgbClr val="161613"/>
                </a:solidFill>
                <a:cs typeface="Arial"/>
              </a:rPr>
              <a:t>Jones, </a:t>
            </a:r>
            <a:r>
              <a:rPr lang="en-US" sz="1200" i="0" dirty="0">
                <a:solidFill>
                  <a:srgbClr val="161613"/>
                </a:solidFill>
                <a:cs typeface="Arial"/>
              </a:rPr>
              <a:t>H., </a:t>
            </a:r>
            <a:r>
              <a:rPr lang="en-US" sz="1200" i="0" spc="-5" dirty="0">
                <a:solidFill>
                  <a:srgbClr val="161613"/>
                </a:solidFill>
                <a:cs typeface="Arial"/>
              </a:rPr>
              <a:t>Cooper, </a:t>
            </a:r>
            <a:r>
              <a:rPr lang="en-US" sz="1200" i="0" dirty="0">
                <a:solidFill>
                  <a:srgbClr val="161613"/>
                </a:solidFill>
                <a:cs typeface="Arial"/>
              </a:rPr>
              <a:t>A., </a:t>
            </a:r>
            <a:r>
              <a:rPr lang="en-US" sz="1200" i="0" spc="-5" dirty="0">
                <a:solidFill>
                  <a:srgbClr val="161613"/>
                </a:solidFill>
                <a:cs typeface="Arial"/>
              </a:rPr>
              <a:t>Eastwood, </a:t>
            </a:r>
            <a:r>
              <a:rPr lang="en-US" sz="1200" i="0" dirty="0">
                <a:solidFill>
                  <a:srgbClr val="161613"/>
                </a:solidFill>
                <a:cs typeface="Arial"/>
              </a:rPr>
              <a:t>B., </a:t>
            </a:r>
            <a:r>
              <a:rPr lang="en-US" sz="1200" i="0" spc="-5" dirty="0">
                <a:solidFill>
                  <a:srgbClr val="161613"/>
                </a:solidFill>
                <a:cs typeface="Arial"/>
              </a:rPr>
              <a:t>Farrell, </a:t>
            </a:r>
            <a:r>
              <a:rPr lang="en-US" sz="1200" i="0" dirty="0">
                <a:solidFill>
                  <a:srgbClr val="161613"/>
                </a:solidFill>
                <a:cs typeface="Arial"/>
              </a:rPr>
              <a:t>M.,. . . </a:t>
            </a:r>
            <a:r>
              <a:rPr lang="en-US" sz="1200" i="0" spc="-5" dirty="0">
                <a:solidFill>
                  <a:srgbClr val="161613"/>
                </a:solidFill>
                <a:cs typeface="Arial"/>
              </a:rPr>
              <a:t>Hickman, </a:t>
            </a:r>
            <a:r>
              <a:rPr lang="en-US" sz="1200" i="0" spc="-10" dirty="0">
                <a:solidFill>
                  <a:srgbClr val="161613"/>
                </a:solidFill>
                <a:cs typeface="Arial"/>
              </a:rPr>
              <a:t>M. </a:t>
            </a:r>
            <a:r>
              <a:rPr lang="en-US" sz="1200" i="0" spc="-5" dirty="0">
                <a:solidFill>
                  <a:srgbClr val="161613"/>
                </a:solidFill>
                <a:cs typeface="Arial"/>
              </a:rPr>
              <a:t>(2017). Does exposure </a:t>
            </a:r>
            <a:r>
              <a:rPr lang="en-US" sz="1200" i="0" dirty="0">
                <a:solidFill>
                  <a:srgbClr val="161613"/>
                </a:solidFill>
                <a:cs typeface="Arial"/>
              </a:rPr>
              <a:t>to </a:t>
            </a:r>
            <a:r>
              <a:rPr lang="en-US" sz="1200" i="0" spc="-5" dirty="0">
                <a:solidFill>
                  <a:srgbClr val="161613"/>
                </a:solidFill>
                <a:cs typeface="Arial"/>
              </a:rPr>
              <a:t>opioid </a:t>
            </a:r>
            <a:r>
              <a:rPr lang="en-US" sz="1200" i="0" dirty="0">
                <a:solidFill>
                  <a:srgbClr val="161613"/>
                </a:solidFill>
                <a:cs typeface="Arial"/>
              </a:rPr>
              <a:t> </a:t>
            </a:r>
            <a:r>
              <a:rPr lang="en-US" sz="1200" i="0" spc="-5" dirty="0">
                <a:solidFill>
                  <a:srgbClr val="161613"/>
                </a:solidFill>
                <a:cs typeface="Arial"/>
              </a:rPr>
              <a:t>substitution</a:t>
            </a:r>
            <a:r>
              <a:rPr lang="en-US" sz="1200" i="0" spc="-20" dirty="0">
                <a:solidFill>
                  <a:srgbClr val="161613"/>
                </a:solidFill>
                <a:cs typeface="Arial"/>
              </a:rPr>
              <a:t> </a:t>
            </a:r>
            <a:r>
              <a:rPr lang="en-US" sz="1200" i="0" spc="-5" dirty="0">
                <a:solidFill>
                  <a:srgbClr val="161613"/>
                </a:solidFill>
                <a:cs typeface="Arial"/>
              </a:rPr>
              <a:t>treatment</a:t>
            </a:r>
            <a:r>
              <a:rPr lang="en-US" sz="1200" i="0" spc="-35" dirty="0">
                <a:solidFill>
                  <a:srgbClr val="161613"/>
                </a:solidFill>
                <a:cs typeface="Arial"/>
              </a:rPr>
              <a:t> </a:t>
            </a:r>
            <a:r>
              <a:rPr lang="en-US" sz="1200" i="0" spc="-5" dirty="0">
                <a:solidFill>
                  <a:srgbClr val="161613"/>
                </a:solidFill>
                <a:cs typeface="Arial"/>
              </a:rPr>
              <a:t>in</a:t>
            </a:r>
            <a:r>
              <a:rPr lang="en-US" sz="1200" i="0" spc="20" dirty="0">
                <a:solidFill>
                  <a:srgbClr val="161613"/>
                </a:solidFill>
                <a:cs typeface="Arial"/>
              </a:rPr>
              <a:t> </a:t>
            </a:r>
            <a:r>
              <a:rPr lang="en-US" sz="1200" i="0" spc="-5" dirty="0">
                <a:solidFill>
                  <a:srgbClr val="161613"/>
                </a:solidFill>
                <a:cs typeface="Arial"/>
              </a:rPr>
              <a:t>prison reduce</a:t>
            </a:r>
            <a:r>
              <a:rPr lang="en-US" sz="1200" i="0" dirty="0">
                <a:solidFill>
                  <a:srgbClr val="161613"/>
                </a:solidFill>
                <a:cs typeface="Arial"/>
              </a:rPr>
              <a:t> the</a:t>
            </a:r>
            <a:r>
              <a:rPr lang="en-US" sz="1200" i="0" spc="-15" dirty="0">
                <a:solidFill>
                  <a:srgbClr val="161613"/>
                </a:solidFill>
                <a:cs typeface="Arial"/>
              </a:rPr>
              <a:t> </a:t>
            </a:r>
            <a:r>
              <a:rPr lang="en-US" sz="1200" i="0" dirty="0">
                <a:solidFill>
                  <a:srgbClr val="161613"/>
                </a:solidFill>
                <a:cs typeface="Arial"/>
              </a:rPr>
              <a:t>risk</a:t>
            </a:r>
            <a:r>
              <a:rPr lang="en-US" sz="1200" i="0" spc="5" dirty="0">
                <a:solidFill>
                  <a:srgbClr val="161613"/>
                </a:solidFill>
                <a:cs typeface="Arial"/>
              </a:rPr>
              <a:t> </a:t>
            </a:r>
            <a:r>
              <a:rPr lang="en-US" sz="1200" i="0" spc="-5" dirty="0">
                <a:solidFill>
                  <a:srgbClr val="161613"/>
                </a:solidFill>
                <a:cs typeface="Arial"/>
              </a:rPr>
              <a:t>of</a:t>
            </a:r>
            <a:r>
              <a:rPr lang="en-US" sz="1200" i="0" spc="5" dirty="0">
                <a:solidFill>
                  <a:srgbClr val="161613"/>
                </a:solidFill>
                <a:cs typeface="Arial"/>
              </a:rPr>
              <a:t> </a:t>
            </a:r>
            <a:r>
              <a:rPr lang="en-US" sz="1200" i="0" spc="-5" dirty="0">
                <a:solidFill>
                  <a:srgbClr val="161613"/>
                </a:solidFill>
                <a:cs typeface="Arial"/>
              </a:rPr>
              <a:t>death after</a:t>
            </a:r>
            <a:r>
              <a:rPr lang="en-US" sz="1200" i="0" spc="-20" dirty="0">
                <a:solidFill>
                  <a:srgbClr val="161613"/>
                </a:solidFill>
                <a:cs typeface="Arial"/>
              </a:rPr>
              <a:t> </a:t>
            </a:r>
            <a:r>
              <a:rPr lang="en-US" sz="1200" i="0" spc="-5" dirty="0">
                <a:solidFill>
                  <a:srgbClr val="161613"/>
                </a:solidFill>
                <a:cs typeface="Arial"/>
              </a:rPr>
              <a:t>release?</a:t>
            </a:r>
            <a:r>
              <a:rPr lang="en-US" sz="1200" i="0" dirty="0">
                <a:solidFill>
                  <a:srgbClr val="161613"/>
                </a:solidFill>
                <a:cs typeface="Arial"/>
              </a:rPr>
              <a:t> A</a:t>
            </a:r>
            <a:r>
              <a:rPr lang="en-US" sz="1200" i="0" spc="20" dirty="0">
                <a:solidFill>
                  <a:srgbClr val="161613"/>
                </a:solidFill>
                <a:cs typeface="Arial"/>
              </a:rPr>
              <a:t> </a:t>
            </a:r>
            <a:r>
              <a:rPr lang="en-US" sz="1200" i="0" spc="-5" dirty="0">
                <a:solidFill>
                  <a:srgbClr val="161613"/>
                </a:solidFill>
                <a:cs typeface="Arial"/>
              </a:rPr>
              <a:t>national</a:t>
            </a:r>
            <a:r>
              <a:rPr lang="en-US" sz="1200" i="0" spc="15" dirty="0">
                <a:solidFill>
                  <a:srgbClr val="161613"/>
                </a:solidFill>
                <a:cs typeface="Arial"/>
              </a:rPr>
              <a:t> </a:t>
            </a:r>
            <a:r>
              <a:rPr lang="en-US" sz="1200" i="0" dirty="0">
                <a:solidFill>
                  <a:srgbClr val="161613"/>
                </a:solidFill>
                <a:cs typeface="Arial"/>
              </a:rPr>
              <a:t>prospective</a:t>
            </a:r>
            <a:r>
              <a:rPr lang="en-US" sz="1200" i="0" spc="-20" dirty="0">
                <a:solidFill>
                  <a:srgbClr val="161613"/>
                </a:solidFill>
                <a:cs typeface="Arial"/>
              </a:rPr>
              <a:t> </a:t>
            </a:r>
            <a:r>
              <a:rPr lang="en-US" sz="1200" i="0" spc="-5" dirty="0">
                <a:solidFill>
                  <a:srgbClr val="161613"/>
                </a:solidFill>
                <a:cs typeface="Arial"/>
              </a:rPr>
              <a:t>observational</a:t>
            </a:r>
            <a:r>
              <a:rPr lang="en-US" sz="1200" i="0" spc="-10" dirty="0">
                <a:solidFill>
                  <a:srgbClr val="161613"/>
                </a:solidFill>
                <a:cs typeface="Arial"/>
              </a:rPr>
              <a:t> </a:t>
            </a:r>
            <a:r>
              <a:rPr lang="en-US" sz="1200" i="0" spc="-5" dirty="0">
                <a:solidFill>
                  <a:srgbClr val="161613"/>
                </a:solidFill>
                <a:cs typeface="Arial"/>
              </a:rPr>
              <a:t>study in</a:t>
            </a:r>
            <a:r>
              <a:rPr lang="en-US" sz="1200" i="0" spc="10" dirty="0">
                <a:solidFill>
                  <a:srgbClr val="161613"/>
                </a:solidFill>
                <a:cs typeface="Arial"/>
              </a:rPr>
              <a:t> </a:t>
            </a:r>
            <a:r>
              <a:rPr lang="en-US" sz="1200" i="0" spc="-5" dirty="0">
                <a:solidFill>
                  <a:srgbClr val="161613"/>
                </a:solidFill>
                <a:cs typeface="Arial"/>
              </a:rPr>
              <a:t>England. </a:t>
            </a:r>
            <a:r>
              <a:rPr lang="en-US" sz="1200" i="0" dirty="0">
                <a:solidFill>
                  <a:srgbClr val="161613"/>
                </a:solidFill>
                <a:cs typeface="Arial"/>
              </a:rPr>
              <a:t> </a:t>
            </a:r>
            <a:r>
              <a:rPr lang="en-US" sz="1200" i="0" spc="-5" dirty="0">
                <a:solidFill>
                  <a:srgbClr val="161613"/>
                </a:solidFill>
                <a:cs typeface="Arial"/>
              </a:rPr>
              <a:t>Addiction,</a:t>
            </a:r>
            <a:r>
              <a:rPr lang="en-US" sz="1200" i="0" spc="-15" dirty="0">
                <a:solidFill>
                  <a:srgbClr val="161613"/>
                </a:solidFill>
                <a:cs typeface="Arial"/>
              </a:rPr>
              <a:t> </a:t>
            </a:r>
            <a:r>
              <a:rPr lang="en-US" sz="1200" i="0" spc="-5" dirty="0">
                <a:solidFill>
                  <a:srgbClr val="161613"/>
                </a:solidFill>
                <a:cs typeface="Arial"/>
              </a:rPr>
              <a:t>112,</a:t>
            </a:r>
            <a:r>
              <a:rPr lang="en-US" sz="1200" i="0" spc="-10" dirty="0">
                <a:solidFill>
                  <a:srgbClr val="161613"/>
                </a:solidFill>
                <a:cs typeface="Arial"/>
              </a:rPr>
              <a:t> </a:t>
            </a:r>
            <a:r>
              <a:rPr lang="en-US" sz="1200" i="0" spc="-5" dirty="0">
                <a:solidFill>
                  <a:srgbClr val="161613"/>
                </a:solidFill>
                <a:cs typeface="Arial"/>
              </a:rPr>
              <a:t>1408-1418.</a:t>
            </a:r>
            <a:endParaRPr lang="en-US" sz="1200" i="0" dirty="0">
              <a:solidFill>
                <a:prstClr val="black"/>
              </a:solidFill>
              <a:cs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i="0" spc="-5" dirty="0">
                <a:solidFill>
                  <a:srgbClr val="161613"/>
                </a:solidFill>
                <a:cs typeface="Arial"/>
              </a:rPr>
              <a:t>Larney,</a:t>
            </a:r>
            <a:r>
              <a:rPr lang="en-US" sz="1200" i="0" spc="-30" dirty="0">
                <a:solidFill>
                  <a:srgbClr val="161613"/>
                </a:solidFill>
                <a:cs typeface="Arial"/>
              </a:rPr>
              <a:t> </a:t>
            </a:r>
            <a:r>
              <a:rPr lang="en-US" sz="1200" i="0" dirty="0">
                <a:solidFill>
                  <a:srgbClr val="161613"/>
                </a:solidFill>
                <a:cs typeface="Arial"/>
              </a:rPr>
              <a:t>S.,</a:t>
            </a:r>
            <a:r>
              <a:rPr lang="en-US" sz="1200" i="0" spc="15" dirty="0">
                <a:solidFill>
                  <a:srgbClr val="161613"/>
                </a:solidFill>
                <a:cs typeface="Arial"/>
              </a:rPr>
              <a:t> </a:t>
            </a:r>
            <a:r>
              <a:rPr lang="en-US" sz="1200" i="0" spc="-5" dirty="0">
                <a:solidFill>
                  <a:srgbClr val="161613"/>
                </a:solidFill>
                <a:cs typeface="Arial"/>
              </a:rPr>
              <a:t>Gisev,</a:t>
            </a:r>
            <a:r>
              <a:rPr lang="en-US" sz="1200" i="0" spc="15" dirty="0">
                <a:solidFill>
                  <a:srgbClr val="161613"/>
                </a:solidFill>
                <a:cs typeface="Arial"/>
              </a:rPr>
              <a:t> </a:t>
            </a:r>
            <a:r>
              <a:rPr lang="en-US" sz="1200" i="0" spc="-5" dirty="0">
                <a:solidFill>
                  <a:srgbClr val="161613"/>
                </a:solidFill>
                <a:cs typeface="Arial"/>
              </a:rPr>
              <a:t>N.,</a:t>
            </a:r>
            <a:r>
              <a:rPr lang="en-US" sz="1200" i="0" spc="10" dirty="0">
                <a:solidFill>
                  <a:srgbClr val="161613"/>
                </a:solidFill>
                <a:cs typeface="Arial"/>
              </a:rPr>
              <a:t> </a:t>
            </a:r>
            <a:r>
              <a:rPr lang="en-US" sz="1200" i="0" spc="-5" dirty="0">
                <a:solidFill>
                  <a:srgbClr val="161613"/>
                </a:solidFill>
                <a:cs typeface="Arial"/>
              </a:rPr>
              <a:t>Farrell,</a:t>
            </a:r>
            <a:r>
              <a:rPr lang="en-US" sz="1200" i="0" spc="15" dirty="0">
                <a:solidFill>
                  <a:srgbClr val="161613"/>
                </a:solidFill>
                <a:cs typeface="Arial"/>
              </a:rPr>
              <a:t> </a:t>
            </a:r>
            <a:r>
              <a:rPr lang="en-US" sz="1200" i="0" spc="-5" dirty="0">
                <a:solidFill>
                  <a:srgbClr val="161613"/>
                </a:solidFill>
                <a:cs typeface="Arial"/>
              </a:rPr>
              <a:t>M.,</a:t>
            </a:r>
            <a:r>
              <a:rPr lang="en-US" sz="1200" i="0" spc="15" dirty="0">
                <a:solidFill>
                  <a:srgbClr val="161613"/>
                </a:solidFill>
                <a:cs typeface="Arial"/>
              </a:rPr>
              <a:t> </a:t>
            </a:r>
            <a:r>
              <a:rPr lang="en-US" sz="1200" i="0" spc="-5" dirty="0">
                <a:solidFill>
                  <a:srgbClr val="161613"/>
                </a:solidFill>
                <a:cs typeface="Arial"/>
              </a:rPr>
              <a:t>Dobbins,</a:t>
            </a:r>
            <a:r>
              <a:rPr lang="en-US" sz="1200" i="0" spc="-30" dirty="0">
                <a:solidFill>
                  <a:srgbClr val="161613"/>
                </a:solidFill>
                <a:cs typeface="Arial"/>
              </a:rPr>
              <a:t> </a:t>
            </a:r>
            <a:r>
              <a:rPr lang="en-US" sz="1200" i="0" spc="-5" dirty="0">
                <a:solidFill>
                  <a:srgbClr val="161613"/>
                </a:solidFill>
                <a:cs typeface="Arial"/>
              </a:rPr>
              <a:t>T.,</a:t>
            </a:r>
            <a:r>
              <a:rPr lang="en-US" sz="1200" i="0" spc="25" dirty="0">
                <a:solidFill>
                  <a:srgbClr val="161613"/>
                </a:solidFill>
                <a:cs typeface="Arial"/>
              </a:rPr>
              <a:t> </a:t>
            </a:r>
            <a:r>
              <a:rPr lang="en-US" sz="1200" i="0" spc="-5" dirty="0">
                <a:solidFill>
                  <a:srgbClr val="161613"/>
                </a:solidFill>
                <a:cs typeface="Arial"/>
              </a:rPr>
              <a:t>Burns,</a:t>
            </a:r>
            <a:r>
              <a:rPr lang="en-US" sz="1200" i="0" dirty="0">
                <a:solidFill>
                  <a:srgbClr val="161613"/>
                </a:solidFill>
                <a:cs typeface="Arial"/>
              </a:rPr>
              <a:t> L.,</a:t>
            </a:r>
            <a:r>
              <a:rPr lang="en-US" sz="1200" i="0" spc="-5" dirty="0">
                <a:solidFill>
                  <a:srgbClr val="161613"/>
                </a:solidFill>
                <a:cs typeface="Arial"/>
              </a:rPr>
              <a:t> Gibson,</a:t>
            </a:r>
            <a:r>
              <a:rPr lang="en-US" sz="1200" i="0" spc="-10" dirty="0">
                <a:solidFill>
                  <a:srgbClr val="161613"/>
                </a:solidFill>
                <a:cs typeface="Arial"/>
              </a:rPr>
              <a:t> </a:t>
            </a:r>
            <a:r>
              <a:rPr lang="en-US" sz="1200" i="0" dirty="0">
                <a:solidFill>
                  <a:srgbClr val="161613"/>
                </a:solidFill>
                <a:cs typeface="Arial"/>
              </a:rPr>
              <a:t>A.,</a:t>
            </a:r>
            <a:r>
              <a:rPr lang="en-US" sz="1200" i="0" spc="15" dirty="0">
                <a:solidFill>
                  <a:srgbClr val="161613"/>
                </a:solidFill>
                <a:cs typeface="Arial"/>
              </a:rPr>
              <a:t> </a:t>
            </a:r>
            <a:r>
              <a:rPr lang="en-US" sz="1200" i="0" spc="-5" dirty="0">
                <a:solidFill>
                  <a:srgbClr val="161613"/>
                </a:solidFill>
                <a:cs typeface="Arial"/>
              </a:rPr>
              <a:t>Kimber,</a:t>
            </a:r>
            <a:r>
              <a:rPr lang="en-US" sz="1200" i="0" spc="15" dirty="0">
                <a:solidFill>
                  <a:srgbClr val="161613"/>
                </a:solidFill>
                <a:cs typeface="Arial"/>
              </a:rPr>
              <a:t> </a:t>
            </a:r>
            <a:r>
              <a:rPr lang="en-US" sz="1200" i="0" dirty="0">
                <a:solidFill>
                  <a:srgbClr val="161613"/>
                </a:solidFill>
                <a:cs typeface="Arial"/>
              </a:rPr>
              <a:t>J.,</a:t>
            </a:r>
            <a:r>
              <a:rPr lang="en-US" sz="1200" i="0" spc="20" dirty="0">
                <a:solidFill>
                  <a:srgbClr val="161613"/>
                </a:solidFill>
                <a:cs typeface="Arial"/>
              </a:rPr>
              <a:t> </a:t>
            </a:r>
            <a:r>
              <a:rPr lang="en-US" sz="1200" i="0" dirty="0">
                <a:solidFill>
                  <a:srgbClr val="161613"/>
                </a:solidFill>
                <a:cs typeface="Arial"/>
              </a:rPr>
              <a:t>&amp; </a:t>
            </a:r>
            <a:r>
              <a:rPr lang="en-US" sz="1200" i="0" spc="-5" dirty="0">
                <a:solidFill>
                  <a:srgbClr val="161613"/>
                </a:solidFill>
                <a:cs typeface="Arial"/>
              </a:rPr>
              <a:t>Degenhardt,</a:t>
            </a:r>
            <a:r>
              <a:rPr lang="en-US" sz="1200" i="0" spc="-25" dirty="0">
                <a:solidFill>
                  <a:srgbClr val="161613"/>
                </a:solidFill>
                <a:cs typeface="Arial"/>
              </a:rPr>
              <a:t> </a:t>
            </a:r>
            <a:r>
              <a:rPr lang="en-US" sz="1200" i="0" dirty="0">
                <a:solidFill>
                  <a:srgbClr val="161613"/>
                </a:solidFill>
                <a:cs typeface="Arial"/>
              </a:rPr>
              <a:t>L.</a:t>
            </a:r>
            <a:r>
              <a:rPr lang="en-US" sz="1200" i="0" spc="10" dirty="0">
                <a:solidFill>
                  <a:srgbClr val="161613"/>
                </a:solidFill>
                <a:cs typeface="Arial"/>
              </a:rPr>
              <a:t> </a:t>
            </a:r>
            <a:r>
              <a:rPr lang="en-US" sz="1200" i="0" spc="-5" dirty="0">
                <a:solidFill>
                  <a:srgbClr val="161613"/>
                </a:solidFill>
                <a:cs typeface="Arial"/>
              </a:rPr>
              <a:t>(2018).</a:t>
            </a:r>
            <a:r>
              <a:rPr lang="en-US" sz="1200" i="0" spc="-10" dirty="0">
                <a:solidFill>
                  <a:srgbClr val="161613"/>
                </a:solidFill>
                <a:cs typeface="Arial"/>
              </a:rPr>
              <a:t> </a:t>
            </a:r>
            <a:r>
              <a:rPr lang="en-US" sz="1200" i="0" spc="-5" dirty="0">
                <a:solidFill>
                  <a:srgbClr val="161613"/>
                </a:solidFill>
                <a:cs typeface="Arial"/>
              </a:rPr>
              <a:t>Opioid </a:t>
            </a:r>
            <a:r>
              <a:rPr lang="en-US" sz="1200" i="0" spc="-320" dirty="0">
                <a:solidFill>
                  <a:srgbClr val="161613"/>
                </a:solidFill>
                <a:cs typeface="Arial"/>
              </a:rPr>
              <a:t> </a:t>
            </a:r>
            <a:r>
              <a:rPr lang="en-US" sz="1200" i="0" spc="-5" dirty="0">
                <a:solidFill>
                  <a:srgbClr val="161613"/>
                </a:solidFill>
                <a:cs typeface="Arial"/>
              </a:rPr>
              <a:t>substitution</a:t>
            </a:r>
            <a:r>
              <a:rPr lang="en-US" sz="1200" i="0" spc="-40" dirty="0">
                <a:solidFill>
                  <a:srgbClr val="161613"/>
                </a:solidFill>
                <a:cs typeface="Arial"/>
              </a:rPr>
              <a:t> </a:t>
            </a:r>
            <a:r>
              <a:rPr lang="en-US" sz="1200" i="0" spc="-5" dirty="0">
                <a:solidFill>
                  <a:srgbClr val="161613"/>
                </a:solidFill>
                <a:cs typeface="Arial"/>
              </a:rPr>
              <a:t>therapy</a:t>
            </a:r>
            <a:r>
              <a:rPr lang="en-US" sz="1200" i="0" spc="-15" dirty="0">
                <a:solidFill>
                  <a:srgbClr val="161613"/>
                </a:solidFill>
                <a:cs typeface="Arial"/>
              </a:rPr>
              <a:t> </a:t>
            </a:r>
            <a:r>
              <a:rPr lang="en-US" sz="1200" i="0" dirty="0">
                <a:solidFill>
                  <a:srgbClr val="161613"/>
                </a:solidFill>
                <a:cs typeface="Arial"/>
              </a:rPr>
              <a:t>as a</a:t>
            </a:r>
            <a:r>
              <a:rPr lang="en-US" sz="1200" i="0" spc="10" dirty="0">
                <a:solidFill>
                  <a:srgbClr val="161613"/>
                </a:solidFill>
                <a:cs typeface="Arial"/>
              </a:rPr>
              <a:t> </a:t>
            </a:r>
            <a:r>
              <a:rPr lang="en-US" sz="1200" i="0" spc="-5" dirty="0">
                <a:solidFill>
                  <a:srgbClr val="161613"/>
                </a:solidFill>
                <a:cs typeface="Arial"/>
              </a:rPr>
              <a:t>strategy</a:t>
            </a:r>
            <a:r>
              <a:rPr lang="en-US" sz="1200" i="0" dirty="0">
                <a:solidFill>
                  <a:srgbClr val="161613"/>
                </a:solidFill>
                <a:cs typeface="Arial"/>
              </a:rPr>
              <a:t> to</a:t>
            </a:r>
            <a:r>
              <a:rPr lang="en-US" sz="1200" i="0" spc="5" dirty="0">
                <a:solidFill>
                  <a:srgbClr val="161613"/>
                </a:solidFill>
                <a:cs typeface="Arial"/>
              </a:rPr>
              <a:t> </a:t>
            </a:r>
            <a:r>
              <a:rPr lang="en-US" sz="1200" i="0" spc="-5" dirty="0">
                <a:solidFill>
                  <a:srgbClr val="161613"/>
                </a:solidFill>
                <a:cs typeface="Arial"/>
              </a:rPr>
              <a:t>reduce</a:t>
            </a:r>
            <a:r>
              <a:rPr lang="en-US" sz="1200" i="0" spc="-20" dirty="0">
                <a:solidFill>
                  <a:srgbClr val="161613"/>
                </a:solidFill>
                <a:cs typeface="Arial"/>
              </a:rPr>
              <a:t> </a:t>
            </a:r>
            <a:r>
              <a:rPr lang="en-US" sz="1200" i="0" dirty="0">
                <a:solidFill>
                  <a:srgbClr val="161613"/>
                </a:solidFill>
                <a:cs typeface="Arial"/>
              </a:rPr>
              <a:t>deaths</a:t>
            </a:r>
            <a:r>
              <a:rPr lang="en-US" sz="1200" i="0" spc="-15" dirty="0">
                <a:solidFill>
                  <a:srgbClr val="161613"/>
                </a:solidFill>
                <a:cs typeface="Arial"/>
              </a:rPr>
              <a:t> </a:t>
            </a:r>
            <a:r>
              <a:rPr lang="en-US" sz="1200" i="0" spc="-5" dirty="0">
                <a:solidFill>
                  <a:srgbClr val="161613"/>
                </a:solidFill>
                <a:cs typeface="Arial"/>
              </a:rPr>
              <a:t>in</a:t>
            </a:r>
            <a:r>
              <a:rPr lang="en-US" sz="1200" i="0" spc="5" dirty="0">
                <a:solidFill>
                  <a:srgbClr val="161613"/>
                </a:solidFill>
                <a:cs typeface="Arial"/>
              </a:rPr>
              <a:t> </a:t>
            </a:r>
            <a:r>
              <a:rPr lang="en-US" sz="1200" i="0" spc="-5" dirty="0">
                <a:solidFill>
                  <a:srgbClr val="161613"/>
                </a:solidFill>
                <a:cs typeface="Arial"/>
              </a:rPr>
              <a:t>prison:</a:t>
            </a:r>
            <a:r>
              <a:rPr lang="en-US" sz="1200" i="0" spc="-10" dirty="0">
                <a:solidFill>
                  <a:srgbClr val="161613"/>
                </a:solidFill>
                <a:cs typeface="Arial"/>
              </a:rPr>
              <a:t> </a:t>
            </a:r>
            <a:r>
              <a:rPr lang="en-US" sz="1200" i="0" spc="-5" dirty="0">
                <a:solidFill>
                  <a:srgbClr val="161613"/>
                </a:solidFill>
                <a:cs typeface="Arial"/>
              </a:rPr>
              <a:t>retrospective</a:t>
            </a:r>
            <a:r>
              <a:rPr lang="en-US" sz="1200" i="0" spc="-20" dirty="0">
                <a:solidFill>
                  <a:srgbClr val="161613"/>
                </a:solidFill>
                <a:cs typeface="Arial"/>
              </a:rPr>
              <a:t> </a:t>
            </a:r>
            <a:r>
              <a:rPr lang="en-US" sz="1200" i="0" spc="-5" dirty="0">
                <a:solidFill>
                  <a:srgbClr val="161613"/>
                </a:solidFill>
                <a:cs typeface="Arial"/>
              </a:rPr>
              <a:t>cohort</a:t>
            </a:r>
            <a:r>
              <a:rPr lang="en-US" sz="1200" i="0" spc="-10" dirty="0">
                <a:solidFill>
                  <a:srgbClr val="161613"/>
                </a:solidFill>
                <a:cs typeface="Arial"/>
              </a:rPr>
              <a:t> </a:t>
            </a:r>
            <a:r>
              <a:rPr lang="en-US" sz="1200" i="0" dirty="0">
                <a:solidFill>
                  <a:srgbClr val="161613"/>
                </a:solidFill>
                <a:cs typeface="Arial"/>
              </a:rPr>
              <a:t>study. </a:t>
            </a:r>
            <a:r>
              <a:rPr lang="en-US" sz="1200" i="0" spc="-5" dirty="0">
                <a:solidFill>
                  <a:srgbClr val="161613"/>
                </a:solidFill>
                <a:cs typeface="Arial"/>
              </a:rPr>
              <a:t>BMJ</a:t>
            </a:r>
            <a:r>
              <a:rPr lang="en-US" sz="1200" i="0" spc="10" dirty="0">
                <a:solidFill>
                  <a:srgbClr val="161613"/>
                </a:solidFill>
                <a:cs typeface="Arial"/>
              </a:rPr>
              <a:t> </a:t>
            </a:r>
            <a:r>
              <a:rPr lang="en-US" sz="1200" i="0" dirty="0">
                <a:solidFill>
                  <a:srgbClr val="161613"/>
                </a:solidFill>
                <a:cs typeface="Arial"/>
              </a:rPr>
              <a:t>Open,</a:t>
            </a:r>
            <a:r>
              <a:rPr lang="en-US" sz="1200" i="0" spc="-10" dirty="0">
                <a:solidFill>
                  <a:srgbClr val="161613"/>
                </a:solidFill>
                <a:cs typeface="Arial"/>
              </a:rPr>
              <a:t> </a:t>
            </a:r>
            <a:r>
              <a:rPr lang="en-US" sz="1200" i="0" dirty="0">
                <a:solidFill>
                  <a:srgbClr val="161613"/>
                </a:solidFill>
                <a:cs typeface="Arial"/>
              </a:rPr>
              <a:t>4, </a:t>
            </a:r>
            <a:r>
              <a:rPr lang="en-US" sz="1200" i="0" spc="-5" dirty="0">
                <a:solidFill>
                  <a:srgbClr val="161613"/>
                </a:solidFill>
                <a:cs typeface="Arial"/>
              </a:rPr>
              <a:t>e004666.</a:t>
            </a:r>
            <a:endParaRPr lang="en-US" sz="1200" i="0" dirty="0">
              <a:solidFill>
                <a:prstClr val="black"/>
              </a:solidFill>
              <a:cs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solidFill>
                <a:prstClr val="black"/>
              </a:solidFill>
              <a:cs typeface="Aria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E29C23-B9CF-4155-A23E-601464E475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290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Roboto" panose="02000000000000000000" pitchFamily="2" charset="0"/>
              </a:rPr>
              <a:t>Cates L, Brown AR. Medications for opioid use disorder during incarceration and post-release outcomes. </a:t>
            </a:r>
            <a:r>
              <a:rPr lang="en-US" b="0" i="1" dirty="0">
                <a:solidFill>
                  <a:srgbClr val="212121"/>
                </a:solidFill>
                <a:effectLst/>
                <a:latin typeface="Roboto" panose="02000000000000000000" pitchFamily="2" charset="0"/>
              </a:rPr>
              <a:t>Health Justice</a:t>
            </a:r>
            <a:r>
              <a:rPr lang="en-US" b="0" i="0" dirty="0">
                <a:solidFill>
                  <a:srgbClr val="212121"/>
                </a:solidFill>
                <a:effectLst/>
                <a:latin typeface="Roboto" panose="02000000000000000000" pitchFamily="2" charset="0"/>
              </a:rPr>
              <a:t>. 2023;11(1):4. Published 2023 Feb 4. doi:10.1186/s40352-023-00209-w</a:t>
            </a:r>
          </a:p>
          <a:p>
            <a:endParaRPr lang="en-US" b="0" i="0" dirty="0">
              <a:solidFill>
                <a:srgbClr val="212121"/>
              </a:solidFill>
              <a:effectLst/>
              <a:latin typeface="Roboto" panose="02000000000000000000" pitchFamily="2" charset="0"/>
            </a:endParaRPr>
          </a:p>
          <a:p>
            <a:r>
              <a:rPr lang="en-US" b="0" i="0" dirty="0">
                <a:solidFill>
                  <a:srgbClr val="333333"/>
                </a:solidFill>
                <a:effectLst/>
                <a:latin typeface="Guardian TextSans Web"/>
              </a:rPr>
              <a:t>Chatterjee A, Weitz M, Savinkina A, et al. Estimated Costs and Outcomes Associated With Use and Nonuse of Medications for Opioid Use Disorder During Incarceration and at Release in Massachusetts. </a:t>
            </a:r>
            <a:r>
              <a:rPr lang="en-US" b="0" i="1" dirty="0">
                <a:solidFill>
                  <a:srgbClr val="333333"/>
                </a:solidFill>
                <a:effectLst/>
                <a:latin typeface="Guardian TextSans Web"/>
              </a:rPr>
              <a:t>JAMA Netw Open.</a:t>
            </a:r>
            <a:r>
              <a:rPr lang="en-US" b="0" i="0" dirty="0">
                <a:solidFill>
                  <a:srgbClr val="333333"/>
                </a:solidFill>
                <a:effectLst/>
                <a:latin typeface="Guardian TextSans Web"/>
              </a:rPr>
              <a:t> 2023;6(4):e237036. doi:10.1001/jamanetworkopen.2023.7036</a:t>
            </a: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237A1E-20E8-422B-89A8-BEB2B14F0B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1037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Roboto" panose="02000000000000000000" pitchFamily="2" charset="0"/>
              </a:rPr>
              <a:t>Cates L, Brown AR. Medications for opioid use disorder during incarceration and post-release outcomes. </a:t>
            </a:r>
            <a:r>
              <a:rPr lang="en-US" b="0" i="1" dirty="0">
                <a:solidFill>
                  <a:srgbClr val="212121"/>
                </a:solidFill>
                <a:effectLst/>
                <a:latin typeface="Roboto" panose="02000000000000000000" pitchFamily="2" charset="0"/>
              </a:rPr>
              <a:t>Health Justice</a:t>
            </a:r>
            <a:r>
              <a:rPr lang="en-US" b="0" i="0" dirty="0">
                <a:solidFill>
                  <a:srgbClr val="212121"/>
                </a:solidFill>
                <a:effectLst/>
                <a:latin typeface="Roboto" panose="02000000000000000000" pitchFamily="2" charset="0"/>
              </a:rPr>
              <a:t>. 2023;11(1):4. Published 2023 Feb 4. doi:10.1186/s40352-023-00209-w</a:t>
            </a:r>
          </a:p>
          <a:p>
            <a:endParaRPr lang="en-US" b="0" i="0" dirty="0">
              <a:solidFill>
                <a:srgbClr val="212121"/>
              </a:solidFill>
              <a:effectLst/>
              <a:latin typeface="Roboto" panose="02000000000000000000" pitchFamily="2" charset="0"/>
            </a:endParaRPr>
          </a:p>
          <a:p>
            <a:r>
              <a:rPr lang="en-US" b="0" i="0" dirty="0">
                <a:solidFill>
                  <a:srgbClr val="333333"/>
                </a:solidFill>
                <a:effectLst/>
                <a:latin typeface="Guardian TextSans Web"/>
              </a:rPr>
              <a:t>Chatterjee A, Weitz M, Savinkina A, et al. Estimated Costs and Outcomes Associated With Use and Nonuse of Medications for Opioid Use Disorder During Incarceration and at Release in Massachusetts. </a:t>
            </a:r>
            <a:r>
              <a:rPr lang="en-US" b="0" i="1" dirty="0">
                <a:solidFill>
                  <a:srgbClr val="333333"/>
                </a:solidFill>
                <a:effectLst/>
                <a:latin typeface="Guardian TextSans Web"/>
              </a:rPr>
              <a:t>JAMA Netw Open.</a:t>
            </a:r>
            <a:r>
              <a:rPr lang="en-US" b="0" i="0" dirty="0">
                <a:solidFill>
                  <a:srgbClr val="333333"/>
                </a:solidFill>
                <a:effectLst/>
                <a:latin typeface="Guardian TextSans Web"/>
              </a:rPr>
              <a:t> 2023;6(4):e237036. doi:10.1001/jamanetworkopen.2023.7036</a:t>
            </a: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237A1E-20E8-422B-89A8-BEB2B14F0B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4235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c2e9822523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c2e9822523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8" name="Google Shape;538;g2c2e9822523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t>27</a:t>
            </a:fld>
            <a:endParaRPr kumimoji="0"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c2e9822523_0_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c2e9822523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5" name="Google Shape;545;g2c2e9822523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29</a:t>
            </a:fld>
            <a:endParaRPr lang="en-US" dirty="0"/>
          </a:p>
        </p:txBody>
      </p:sp>
    </p:spTree>
    <p:extLst>
      <p:ext uri="{BB962C8B-B14F-4D97-AF65-F5344CB8AC3E}">
        <p14:creationId xmlns:p14="http://schemas.microsoft.com/office/powerpoint/2010/main" val="721928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MH Caseload 2023 was 7,498</a:t>
            </a:r>
          </a:p>
          <a:p>
            <a:r>
              <a:rPr lang="en-US" dirty="0"/>
              <a:t>MH Caseload 2022 was 7,067</a:t>
            </a:r>
          </a:p>
          <a:p>
            <a:r>
              <a:rPr lang="en-US" dirty="0"/>
              <a:t>MH Caseload 2021 was 6,748</a:t>
            </a:r>
          </a:p>
          <a:p>
            <a:r>
              <a:rPr lang="en-US" dirty="0"/>
              <a:t>MH Caseload 2020 was 6,307</a:t>
            </a:r>
          </a:p>
          <a:p>
            <a:endParaRPr lang="en-US" dirty="0"/>
          </a:p>
          <a:p>
            <a:r>
              <a:rPr lang="en-US" dirty="0"/>
              <a:t>19% increase from 2020-2023 (from 6,307 to 7,498)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F971A3-D5E4-43EE-B151-DCC3426E50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1893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F971A3-D5E4-43EE-B151-DCC3426E50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463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2</a:t>
            </a:fld>
            <a:endParaRPr lang="en-US" dirty="0"/>
          </a:p>
        </p:txBody>
      </p:sp>
    </p:spTree>
    <p:extLst>
      <p:ext uri="{BB962C8B-B14F-4D97-AF65-F5344CB8AC3E}">
        <p14:creationId xmlns:p14="http://schemas.microsoft.com/office/powerpoint/2010/main" val="701782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97901-EFFB-464B-A1CF-6B744E087F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8698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97901-EFFB-464B-A1CF-6B744E087F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911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Secretary comments: We have collaborated with DMV to provide State IDS to incarcerated individuals 90 days prior to their release. Every week, DAC staff run a batch to determine the men and women that qualify for a State ID. Staff review the ability to obtain a state id with qualified individuals and are careful to ensure that the issuance of a state ID upon release does not invalidate a potential active driver’s license. If the individual wants to receive a state ID, their information is sent to the DMV 90 days before their release. DMV reviews the information to ensure the offender is still qualified for an ID and if they do, a state ID is issued. Rehabilitation and reentry staff pick up the IDs and mail them out to facilities on a weekly basis.</a:t>
            </a:r>
          </a:p>
          <a:p>
            <a:endParaRPr lang="en-US" sz="2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97901-EFFB-464B-A1CF-6B744E087F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2507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Secretary comments: An initial data report run by DAC identifies 4,800 offenders ages 19-64 with PRDs of December 1, 2023, through June 30, 2023. DAC leadership and field staff have been hard at work to identify and assist all offenders that are eligible for Medicaid expansion. </a:t>
            </a:r>
          </a:p>
          <a:p>
            <a:r>
              <a:rPr lang="en-US" sz="2400" dirty="0"/>
              <a:t>Effective December 1</a:t>
            </a:r>
            <a:r>
              <a:rPr lang="en-US" sz="2400" baseline="30000" dirty="0"/>
              <a:t>st</a:t>
            </a:r>
            <a:r>
              <a:rPr lang="en-US" sz="2400" dirty="0"/>
              <a:t>,  2,105 incarcerated people gained coverage based on their prior enrollment in the Family Planning Medicaid Program. These individuals are not eligible for release in the next six months but will be covered by Medicaid upon release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97901-EFFB-464B-A1CF-6B744E087F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6903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DAC leadership and field staff have been hard at work to identify and assist all incarcerated people that are eligible for Medicaid expansion as well as to educate our staff. </a:t>
            </a:r>
          </a:p>
          <a:p>
            <a:r>
              <a:rPr lang="en-US" dirty="0"/>
              <a:t>A memo was sent to facility program staff that requested their assistance in enrolling offenders 90 days prior to their release. Case managers facilitate paper applications being filled out by the men and women in our custody and mail completed applications to the local DSS office. Social workers are facilitating applications for men and women with intellectual and developmental disabilities and complex medical cases.</a:t>
            </a:r>
          </a:p>
          <a:p>
            <a:r>
              <a:rPr lang="en-US" dirty="0"/>
              <a:t>DAC is collaborating with DHHS to create an automated process that identifies eligible offenders, notifies DAC when the offender is approved, and prefills Medicaid applications with data from OPUS.</a:t>
            </a:r>
          </a:p>
          <a:p>
            <a:r>
              <a:rPr lang="en-US" dirty="0"/>
              <a:t>Effective December 1st,   2,105 incarcerated individuals gained coverage based on their prior enrollment in the Family Planning Medicaid Program.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97901-EFFB-464B-A1CF-6B744E087F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4504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Secretary Comments: A local reentry council (LRC) is an organized network of individuals and agencies that provide programs and services to support justice-involved citizens living in local communities. The LRC mission is to reduce recidivism and victimization, enhance public safety, create a network of individuals and organizations assisting justice-involved individuals, maximize the use of existing resources and services, and develop innovative responses to address gaps in resources and services. North Carolina has 17 local reentry councils that serve justice-involved individuals in 19 counties. Typical services include assistance with housing, employment, transportation, substance abuse, obtaining personal documentation, and other basic needs. DAC is reviewing internal funding to fund 3 emerging LRCs. DAC is also partnering with the Department of Commerce’s Workforce Solutions Division to transfer available funding to support 3 emerging LRCs that are closely aligned with local workforce solutions offices.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97901-EFFB-464B-A1CF-6B744E087F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888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Secretary Comments: Here is a map of the current LRCs in North Carolina as well as emerging LRCs.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97901-EFFB-464B-A1CF-6B744E087F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719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Catchment area, Still on boarding Randolph, NEW exceptions will be NCCIW and Greene, still prioritized for those counties but can still have other areas involved.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97901-EFFB-464B-A1CF-6B744E087F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825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56</a:t>
            </a:fld>
            <a:endParaRPr lang="en-US" dirty="0"/>
          </a:p>
        </p:txBody>
      </p:sp>
    </p:spTree>
    <p:extLst>
      <p:ext uri="{BB962C8B-B14F-4D97-AF65-F5344CB8AC3E}">
        <p14:creationId xmlns:p14="http://schemas.microsoft.com/office/powerpoint/2010/main" val="2307625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57</a:t>
            </a:fld>
            <a:endParaRPr lang="en-US" dirty="0"/>
          </a:p>
        </p:txBody>
      </p:sp>
    </p:spTree>
    <p:extLst>
      <p:ext uri="{BB962C8B-B14F-4D97-AF65-F5344CB8AC3E}">
        <p14:creationId xmlns:p14="http://schemas.microsoft.com/office/powerpoint/2010/main" val="238325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3</a:t>
            </a:fld>
            <a:endParaRPr lang="en-US" dirty="0"/>
          </a:p>
        </p:txBody>
      </p:sp>
    </p:spTree>
    <p:extLst>
      <p:ext uri="{BB962C8B-B14F-4D97-AF65-F5344CB8AC3E}">
        <p14:creationId xmlns:p14="http://schemas.microsoft.com/office/powerpoint/2010/main" val="361413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5</a:t>
            </a:fld>
            <a:endParaRPr lang="en-US" dirty="0"/>
          </a:p>
        </p:txBody>
      </p:sp>
    </p:spTree>
    <p:extLst>
      <p:ext uri="{BB962C8B-B14F-4D97-AF65-F5344CB8AC3E}">
        <p14:creationId xmlns:p14="http://schemas.microsoft.com/office/powerpoint/2010/main" val="1219439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6</a:t>
            </a:fld>
            <a:endParaRPr lang="en-US" dirty="0"/>
          </a:p>
        </p:txBody>
      </p:sp>
    </p:spTree>
    <p:extLst>
      <p:ext uri="{BB962C8B-B14F-4D97-AF65-F5344CB8AC3E}">
        <p14:creationId xmlns:p14="http://schemas.microsoft.com/office/powerpoint/2010/main" val="3406177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6db8dca4b5_3_53:notes"/>
          <p:cNvSpPr txBox="1">
            <a:spLocks noGrp="1"/>
          </p:cNvSpPr>
          <p:nvPr>
            <p:ph type="body" idx="1"/>
          </p:nvPr>
        </p:nvSpPr>
        <p:spPr>
          <a:xfrm>
            <a:off x="701040" y="4473892"/>
            <a:ext cx="5608230" cy="3660398"/>
          </a:xfrm>
          <a:prstGeom prst="rect">
            <a:avLst/>
          </a:prstGeom>
        </p:spPr>
        <p:txBody>
          <a:bodyPr spcFirstLastPara="1" wrap="square" lIns="93175" tIns="46575" rIns="93175" bIns="46575" anchor="t" anchorCtr="0">
            <a:noAutofit/>
          </a:bodyPr>
          <a:lstStyle/>
          <a:p>
            <a:r>
              <a:rPr lang="en-US" dirty="0">
                <a:latin typeface="Cabin"/>
              </a:rPr>
              <a:t>Citation:</a:t>
            </a:r>
            <a:endParaRPr lang="en-US" dirty="0"/>
          </a:p>
          <a:p>
            <a:pPr marL="228600" indent="-228600">
              <a:buAutoNum type="arabicPeriod"/>
            </a:pPr>
            <a:r>
              <a:rPr lang="en-US" dirty="0">
                <a:latin typeface="Cabin"/>
              </a:rPr>
              <a:t>SAMHSA. Medication-Assisted Treatment (MAT). SAMHSA. Published July 25, 2022. Accessed October 13, 2022. </a:t>
            </a:r>
            <a:r>
              <a:rPr lang="en-US" dirty="0">
                <a:latin typeface="Cabin"/>
                <a:hlinkClick r:id="rId3"/>
              </a:rPr>
              <a:t>https://www.samhsa.gov/medication-assisted-treatment</a:t>
            </a:r>
            <a:endParaRPr lang="en-US" dirty="0">
              <a:latin typeface="Cabin"/>
            </a:endParaRPr>
          </a:p>
          <a:p>
            <a:pPr marL="0" lvl="0" indent="0" algn="l">
              <a:spcBef>
                <a:spcPts val="0"/>
              </a:spcBef>
              <a:spcAft>
                <a:spcPts val="0"/>
              </a:spcAft>
              <a:buNone/>
            </a:pPr>
            <a:endParaRPr dirty="0"/>
          </a:p>
        </p:txBody>
      </p:sp>
      <p:sp>
        <p:nvSpPr>
          <p:cNvPr id="1447" name="Google Shape;1447;g6db8dca4b5_3_5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109:notes"/>
          <p:cNvSpPr>
            <a:spLocks noGrp="1" noRot="1" noChangeAspect="1"/>
          </p:cNvSpPr>
          <p:nvPr>
            <p:ph type="sldImg" idx="2"/>
          </p:nvPr>
        </p:nvSpPr>
        <p:spPr>
          <a:xfrm>
            <a:off x="3071813"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9" name="Google Shape;1469;p109: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1" dirty="0"/>
              <a:t>Speaker Notes:</a:t>
            </a:r>
          </a:p>
          <a:p>
            <a:pPr marL="171450" lvl="0" indent="-171450" algn="l" rtl="0">
              <a:spcBef>
                <a:spcPts val="0"/>
              </a:spcBef>
              <a:spcAft>
                <a:spcPts val="0"/>
              </a:spcAft>
              <a:buFont typeface="Arial" panose="020B0604020202020204" pitchFamily="34" charset="0"/>
              <a:buChar char="•"/>
            </a:pPr>
            <a:r>
              <a:rPr lang="en-US" b="0" dirty="0"/>
              <a:t>We have 4 options for OUD</a:t>
            </a:r>
            <a:r>
              <a:rPr lang="en-US" b="0" baseline="0" dirty="0"/>
              <a:t> (see above)</a:t>
            </a:r>
          </a:p>
          <a:p>
            <a:pPr marL="171450" lvl="0" indent="-171450" algn="l" rtl="0">
              <a:spcBef>
                <a:spcPts val="0"/>
              </a:spcBef>
              <a:spcAft>
                <a:spcPts val="0"/>
              </a:spcAft>
              <a:buFont typeface="Arial" panose="020B0604020202020204" pitchFamily="34" charset="0"/>
              <a:buChar char="•"/>
            </a:pPr>
            <a:r>
              <a:rPr lang="en-US" b="0" baseline="0" dirty="0"/>
              <a:t>Detox is most popular but least effective</a:t>
            </a:r>
          </a:p>
          <a:p>
            <a:pPr marL="171450" lvl="0" indent="-171450" algn="l" rtl="0">
              <a:spcBef>
                <a:spcPts val="0"/>
              </a:spcBef>
              <a:spcAft>
                <a:spcPts val="0"/>
              </a:spcAft>
              <a:buFont typeface="Arial" panose="020B0604020202020204" pitchFamily="34" charset="0"/>
              <a:buChar char="•"/>
            </a:pPr>
            <a:r>
              <a:rPr lang="en-US" b="0" baseline="0" dirty="0"/>
              <a:t>Naltrexone study results are variable (35% may be optimistic)</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Citations: </a:t>
            </a:r>
            <a:endParaRPr dirty="0"/>
          </a:p>
          <a:p>
            <a:pPr marL="457200" lvl="0" indent="-304800" algn="l" rtl="0">
              <a:spcBef>
                <a:spcPts val="0"/>
              </a:spcBef>
              <a:spcAft>
                <a:spcPts val="0"/>
              </a:spcAft>
              <a:buSzPts val="1200"/>
              <a:buAutoNum type="arabicPeriod"/>
            </a:pPr>
            <a:r>
              <a:rPr lang="en-US" dirty="0"/>
              <a:t>Weiss RD, Rao V. The Prescription Opioid Addiction Treatment Study: What have we learned. </a:t>
            </a:r>
            <a:r>
              <a:rPr lang="en-US" i="1" dirty="0"/>
              <a:t>Drug Alcohol Depend</a:t>
            </a:r>
            <a:r>
              <a:rPr lang="en-US" dirty="0"/>
              <a:t>. 2017;173 Suppl 1:S48-S54. doi:10.1016/j.drugalcdep.2016.12.001</a:t>
            </a:r>
            <a:endParaRPr dirty="0"/>
          </a:p>
          <a:p>
            <a:pPr marL="457200" lvl="0" indent="-304800" algn="l" rtl="0">
              <a:spcBef>
                <a:spcPts val="0"/>
              </a:spcBef>
              <a:spcAft>
                <a:spcPts val="0"/>
              </a:spcAft>
              <a:buSzPts val="1200"/>
              <a:buAutoNum type="arabicPeriod"/>
            </a:pPr>
            <a:r>
              <a:rPr lang="en-US" dirty="0"/>
              <a:t>Mintzer IL, Eisenberg M, Terra M, MacVane C, Himmelstein DU, Woolhandler S. Treating opioid addiction with buprenorphine-naloxone in community-based primary care settings. </a:t>
            </a:r>
            <a:r>
              <a:rPr lang="en-US" i="1" dirty="0"/>
              <a:t>Ann Fam Med</a:t>
            </a:r>
            <a:r>
              <a:rPr lang="en-US" dirty="0"/>
              <a:t>. 2007;5(2):146-50.</a:t>
            </a:r>
            <a:endParaRPr dirty="0"/>
          </a:p>
          <a:p>
            <a:pPr marL="457200" lvl="0" indent="-304800" algn="l" rtl="0">
              <a:spcBef>
                <a:spcPts val="0"/>
              </a:spcBef>
              <a:spcAft>
                <a:spcPts val="0"/>
              </a:spcAft>
              <a:buSzPts val="1200"/>
              <a:buAutoNum type="arabicPeriod"/>
            </a:pPr>
            <a:r>
              <a:rPr lang="en-US" dirty="0"/>
              <a:t>Potter, J. S., Marino, E. N., Hillhouse, M. P., Nielsen, S., Wiest, K., Canamar, C. P., … Ling, W. (2013). Buprenorphine/naloxone and methadone maintenance treatment outcomes for opioid analgesic, heroin, and combined users: findings from starting treatment with agonist replacement therapies (START). </a:t>
            </a:r>
            <a:r>
              <a:rPr lang="en-US" i="1" dirty="0"/>
              <a:t>Journal of Studies on Alcohol and Drugs</a:t>
            </a:r>
            <a:r>
              <a:rPr lang="en-US" dirty="0"/>
              <a:t>, </a:t>
            </a:r>
            <a:r>
              <a:rPr lang="en-US" i="1" dirty="0"/>
              <a:t>74</a:t>
            </a:r>
            <a:r>
              <a:rPr lang="en-US" dirty="0"/>
              <a:t>(4), 605–13. Retrieved from </a:t>
            </a:r>
            <a:r>
              <a:rPr lang="en-US" u="sng" dirty="0">
                <a:solidFill>
                  <a:schemeClr val="hlink"/>
                </a:solidFill>
                <a:hlinkClick r:id="rId3"/>
              </a:rPr>
              <a:t>http://www.ncbi.nlm.nih.gov/pubmed/23739025</a:t>
            </a:r>
            <a:endParaRPr dirty="0"/>
          </a:p>
          <a:p>
            <a:pPr marL="457200" lvl="0" indent="-304800" algn="l" rtl="0">
              <a:spcBef>
                <a:spcPts val="0"/>
              </a:spcBef>
              <a:spcAft>
                <a:spcPts val="0"/>
              </a:spcAft>
              <a:buSzPts val="1200"/>
              <a:buAutoNum type="arabicPeriod"/>
            </a:pPr>
            <a:r>
              <a:rPr lang="en-US" dirty="0"/>
              <a:t>Strain EC, Stitzer ML, Liebson IA, Bigelow GE. Dose-response effects of methadone in the treatment of opioid dependence. </a:t>
            </a:r>
            <a:r>
              <a:rPr lang="en-US" i="1" dirty="0"/>
              <a:t>Ann Intern Med</a:t>
            </a:r>
            <a:r>
              <a:rPr lang="en-US" dirty="0"/>
              <a:t>. 1993;119(1):23-27.</a:t>
            </a:r>
            <a:endParaRPr dirty="0"/>
          </a:p>
          <a:p>
            <a:pPr marL="457200" lvl="0" indent="-304800" algn="l" rtl="0">
              <a:spcBef>
                <a:spcPts val="0"/>
              </a:spcBef>
              <a:spcAft>
                <a:spcPts val="0"/>
              </a:spcAft>
              <a:buSzPts val="1200"/>
              <a:buAutoNum type="arabicPeriod"/>
            </a:pPr>
            <a:r>
              <a:rPr lang="en-US" dirty="0"/>
              <a:t>Lee JD, Nunes EV, Novo P, et al. Comparative effectiveness of extended-release naltrexone versus buprenorphine-naloxone for opioid relapse prevention (X:BOT): a multicentre, open-label, randomized controlled trial. </a:t>
            </a:r>
            <a:r>
              <a:rPr lang="en-US" i="1" dirty="0"/>
              <a:t>Lancet</a:t>
            </a:r>
            <a:r>
              <a:rPr lang="en-US" dirty="0"/>
              <a:t>. 2018;391(10118):309-318. doi:10.1016/S0140-6736(17)32812-X</a:t>
            </a:r>
            <a:endParaRPr dirty="0"/>
          </a:p>
          <a:p>
            <a:pPr marL="457200" lvl="0" indent="-304800" algn="l" rtl="0">
              <a:spcBef>
                <a:spcPts val="0"/>
              </a:spcBef>
              <a:spcAft>
                <a:spcPts val="0"/>
              </a:spcAft>
              <a:buSzPts val="1200"/>
              <a:buAutoNum type="arabicPeriod"/>
            </a:pPr>
            <a:r>
              <a:rPr lang="en-US" dirty="0"/>
              <a:t>Tuten M, DeFulio A, Jones HE, Stitzer M. Abstinence-contingent recovery housing and reinforcement-based treatment following opioid detoxification. </a:t>
            </a:r>
            <a:r>
              <a:rPr lang="en-US" i="1" dirty="0"/>
              <a:t>Addiction</a:t>
            </a:r>
            <a:r>
              <a:rPr lang="en-US" dirty="0"/>
              <a:t>. 2012;107(5):973-982. doi:10.1111/j.1360-0443.2011.03750.x</a:t>
            </a:r>
            <a:endParaRPr dirty="0"/>
          </a:p>
          <a:p>
            <a:pPr marL="0" lvl="0" indent="0" algn="l" rtl="0">
              <a:spcBef>
                <a:spcPts val="0"/>
              </a:spcBef>
              <a:spcAft>
                <a:spcPts val="0"/>
              </a:spcAft>
              <a:buNone/>
            </a:pPr>
            <a:endParaRPr b="1" dirty="0"/>
          </a:p>
          <a:p>
            <a:pPr marL="0" lvl="0" indent="0" algn="l" rtl="0">
              <a:spcBef>
                <a:spcPts val="0"/>
              </a:spcBef>
              <a:spcAft>
                <a:spcPts val="0"/>
              </a:spcAft>
              <a:buNone/>
            </a:pPr>
            <a:endParaRPr dirty="0"/>
          </a:p>
        </p:txBody>
      </p:sp>
      <p:sp>
        <p:nvSpPr>
          <p:cNvPr id="1470" name="Google Shape;1470;p109: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4915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Doesn’t account for work, kids not in DSS care, etc.</a:t>
            </a:r>
            <a:endParaRPr lang="en-US" dirty="0"/>
          </a:p>
          <a:p>
            <a:pPr marL="0" lvl="0" indent="0" algn="l" rtl="0">
              <a:spcBef>
                <a:spcPts val="0"/>
              </a:spcBef>
              <a:spcAft>
                <a:spcPts val="0"/>
              </a:spcAft>
              <a:buFont typeface="+mj-lt"/>
              <a:buNone/>
            </a:pPr>
            <a:endParaRPr lang="en-US" dirty="0">
              <a:effectLst/>
            </a:endParaRPr>
          </a:p>
          <a:p>
            <a:pPr marL="228600" lvl="0" indent="-228600" algn="l" rtl="0">
              <a:spcBef>
                <a:spcPts val="0"/>
              </a:spcBef>
              <a:spcAft>
                <a:spcPts val="0"/>
              </a:spcAft>
              <a:buFont typeface="+mj-lt"/>
              <a:buAutoNum type="arabicPeriod"/>
            </a:pPr>
            <a:r>
              <a:rPr lang="en-US" dirty="0">
                <a:effectLst/>
              </a:rPr>
              <a:t>National Institute on Drug Abuse. </a:t>
            </a:r>
            <a:r>
              <a:rPr lang="en-US" i="1" dirty="0">
                <a:effectLst/>
              </a:rPr>
              <a:t>Effective Treatments for Opioid Addiction</a:t>
            </a:r>
            <a:r>
              <a:rPr lang="en-US" dirty="0">
                <a:effectLst/>
              </a:rPr>
              <a:t>. National Institutes on Drug Abuse; 2016. Accessed July 10, 2018. </a:t>
            </a:r>
            <a:r>
              <a:rPr lang="en-US" dirty="0">
                <a:effectLst/>
                <a:hlinkClick r:id="rId3"/>
              </a:rPr>
              <a:t>https://nida.nih.gov/publications/effective-treatments-opioid-addiction</a:t>
            </a:r>
            <a:endParaRPr lang="en-US" dirty="0">
              <a:solidFill>
                <a:schemeClr val="tx1"/>
              </a:solidFill>
              <a:effectLst/>
            </a:endParaRPr>
          </a:p>
          <a:p>
            <a:pPr marL="232943" lvl="0" indent="-232943" algn="l" rtl="0">
              <a:spcBef>
                <a:spcPts val="0"/>
              </a:spcBef>
              <a:spcAft>
                <a:spcPts val="0"/>
              </a:spcAft>
              <a:buClr>
                <a:schemeClr val="dk1"/>
              </a:buClr>
              <a:buSzPts val="1200"/>
              <a:buFont typeface="Calibri"/>
              <a:buAutoNum type="arabicPeriod"/>
            </a:pPr>
            <a:r>
              <a:rPr lang="en-US" dirty="0">
                <a:effectLst/>
              </a:rPr>
              <a:t>Fairley M, Humphreys K, Joyce VR, et al. Cost-effectiveness of Treatments for Opioid Use Disorder. </a:t>
            </a:r>
            <a:r>
              <a:rPr lang="en-US" i="1" dirty="0">
                <a:effectLst/>
              </a:rPr>
              <a:t>JAMA Psychiatry</a:t>
            </a:r>
            <a:r>
              <a:rPr lang="en-US" dirty="0">
                <a:effectLst/>
              </a:rPr>
              <a:t>. 2021;78(7):767. doi:</a:t>
            </a:r>
            <a:r>
              <a:rPr lang="en-US" dirty="0">
                <a:effectLst/>
                <a:hlinkClick r:id="rId4"/>
              </a:rPr>
              <a:t>10.1001/jamapsychiatry.2021.0247</a:t>
            </a:r>
            <a:endParaRPr lang="en-US" dirty="0">
              <a:effectLst/>
            </a:endParaRPr>
          </a:p>
          <a:p>
            <a:pPr marL="232943" lvl="0" indent="-232943" algn="l" rtl="0">
              <a:spcBef>
                <a:spcPts val="0"/>
              </a:spcBef>
              <a:spcAft>
                <a:spcPts val="0"/>
              </a:spcAft>
              <a:buClr>
                <a:schemeClr val="dk1"/>
              </a:buClr>
              <a:buSzPts val="1200"/>
              <a:buFont typeface="Calibri"/>
              <a:buAutoNum type="arabicPeriod"/>
            </a:pPr>
            <a:r>
              <a:rPr lang="en-US" sz="1200" b="0" i="0" kern="1200" dirty="0">
                <a:solidFill>
                  <a:schemeClr val="tx1"/>
                </a:solidFill>
                <a:effectLst/>
                <a:latin typeface="Cabin" panose="020B0803050202020004" pitchFamily="34" charset="0"/>
                <a:ea typeface="+mn-ea"/>
                <a:cs typeface="+mn-cs"/>
              </a:rPr>
              <a:t>Bahji A, Cheng B, Gray S, Stuart H. Reduction in mortality risk with opioid agonist therapy: a systematic review and meta-analysis. </a:t>
            </a:r>
            <a:r>
              <a:rPr lang="en-US" sz="1200" b="0" i="1" kern="1200" dirty="0">
                <a:solidFill>
                  <a:schemeClr val="tx1"/>
                </a:solidFill>
                <a:effectLst/>
                <a:latin typeface="Cabin" panose="020B0803050202020004" pitchFamily="34" charset="0"/>
                <a:ea typeface="+mn-ea"/>
                <a:cs typeface="+mn-cs"/>
              </a:rPr>
              <a:t>Acta Psychiatr Scand</a:t>
            </a:r>
            <a:r>
              <a:rPr lang="en-US" sz="1200" b="0" i="0" kern="1200" dirty="0">
                <a:solidFill>
                  <a:schemeClr val="tx1"/>
                </a:solidFill>
                <a:effectLst/>
                <a:latin typeface="Cabin" panose="020B0803050202020004" pitchFamily="34" charset="0"/>
                <a:ea typeface="+mn-ea"/>
                <a:cs typeface="+mn-cs"/>
              </a:rPr>
              <a:t>. 2019;140(4):313-339. doi:10.1111/acps.13088</a:t>
            </a:r>
            <a:endParaRPr lang="en-US" dirty="0">
              <a:effectLst/>
            </a:endParaRPr>
          </a:p>
          <a:p>
            <a:pPr marL="232943" lvl="0" indent="-232943" algn="l" rtl="0">
              <a:spcBef>
                <a:spcPts val="0"/>
              </a:spcBef>
              <a:spcAft>
                <a:spcPts val="0"/>
              </a:spcAft>
              <a:buClr>
                <a:schemeClr val="dk1"/>
              </a:buClr>
              <a:buSzPts val="1200"/>
              <a:buFont typeface="Calibri"/>
              <a:buAutoNum type="arabicPeriod"/>
            </a:pPr>
            <a:endParaRPr lang="en-US" dirty="0">
              <a:effectLst/>
            </a:endParaRPr>
          </a:p>
          <a:p>
            <a:pPr marL="232943" lvl="0" indent="-232943" algn="l" rtl="0">
              <a:spcBef>
                <a:spcPts val="0"/>
              </a:spcBef>
              <a:spcAft>
                <a:spcPts val="0"/>
              </a:spcAft>
              <a:buClr>
                <a:schemeClr val="dk1"/>
              </a:buClr>
              <a:buSzPts val="1200"/>
              <a:buFont typeface="Calibri"/>
              <a:buAutoNum type="arabicPeriod"/>
            </a:pPr>
            <a:endParaRPr lang="en-US" dirty="0">
              <a:effectLst/>
            </a:endParaRPr>
          </a:p>
          <a:p>
            <a:pPr algn="l"/>
            <a:r>
              <a:rPr lang="en-US" dirty="0">
                <a:effectLst/>
              </a:rPr>
              <a:t>*for 2: could also cite “1.</a:t>
            </a:r>
          </a:p>
          <a:p>
            <a:pPr>
              <a:spcBef>
                <a:spcPts val="0"/>
              </a:spcBef>
              <a:spcAft>
                <a:spcPts val="0"/>
              </a:spcAft>
            </a:pPr>
            <a:r>
              <a:rPr lang="en-US" dirty="0">
                <a:effectLst/>
              </a:rPr>
              <a:t>ACLU Massachusetts. Addressing opioid addiction: treatment, not jail. ACLU Massachusetts. Published November 12, 2015. Accessed October 11, 2022. </a:t>
            </a:r>
            <a:r>
              <a:rPr lang="en-US" dirty="0">
                <a:effectLst/>
                <a:hlinkClick r:id="rId5"/>
              </a:rPr>
              <a:t>https://www.aclum.org/en/addressing-opioid-addiction-treatment-not-jail</a:t>
            </a:r>
            <a:endParaRPr lang="en-US" dirty="0">
              <a:effectLst/>
            </a:endParaRPr>
          </a:p>
          <a:p>
            <a:pPr marL="0" lvl="0" indent="0" algn="l" rtl="0">
              <a:spcBef>
                <a:spcPts val="0"/>
              </a:spcBef>
              <a:spcAft>
                <a:spcPts val="0"/>
              </a:spcAft>
              <a:buClr>
                <a:schemeClr val="dk1"/>
              </a:buClr>
              <a:buSzPts val="1200"/>
              <a:buFont typeface="Calibri"/>
              <a:buNone/>
            </a:pPr>
            <a:endParaRPr lang="en-US" dirty="0">
              <a:effectLst/>
            </a:endParaRPr>
          </a:p>
          <a:p>
            <a:pPr marL="0" lvl="0" indent="0" algn="l" rtl="0">
              <a:spcBef>
                <a:spcPts val="0"/>
              </a:spcBef>
              <a:spcAft>
                <a:spcPts val="0"/>
              </a:spcAft>
              <a:buClr>
                <a:schemeClr val="dk1"/>
              </a:buClr>
              <a:buSzPts val="1200"/>
              <a:buFont typeface="Calibri"/>
              <a:buNone/>
            </a:pPr>
            <a:r>
              <a:rPr lang="en-US" dirty="0">
                <a:effectLst/>
              </a:rPr>
              <a: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BC3290-2C3E-40B9-8A05-9FCF6DD007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6176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81A08-49A2-EDBA-C510-1CFE64C25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FA18E-144F-1643-704D-E02F0D9D3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33D92-5F14-933D-9B5E-1F9768690E0E}"/>
              </a:ext>
            </a:extLst>
          </p:cNvPr>
          <p:cNvSpPr>
            <a:spLocks noGrp="1"/>
          </p:cNvSpPr>
          <p:nvPr>
            <p:ph type="body" idx="1"/>
          </p:nvPr>
        </p:nvSpPr>
        <p:spPr/>
        <p:txBody>
          <a:bodyPr/>
          <a:lstStyle/>
          <a:p>
            <a:pPr marL="228600" indent="-228600">
              <a:buAutoNum type="arabicPeriod"/>
            </a:pPr>
            <a:r>
              <a:rPr lang="en-US" dirty="0"/>
              <a:t>https://www.npr.org/sections/health-shots/2017/06/12/523774660/a-drugmaker-tries-to-cash-in-on-the-opioid-epidemic-one-state-law-at-a-time</a:t>
            </a:r>
          </a:p>
          <a:p>
            <a:pPr marL="228600" indent="-228600">
              <a:buAutoNum type="arabicPeriod"/>
            </a:pPr>
            <a:r>
              <a:rPr lang="en-US" b="0" i="0" dirty="0">
                <a:solidFill>
                  <a:srgbClr val="333333"/>
                </a:solidFill>
                <a:effectLst/>
                <a:latin typeface="Guardian TextSans Web"/>
              </a:rPr>
              <a:t>Wakeman SE, Larochelle MR, Ameli O, et al. Comparative Effectiveness of Different Treatment Pathways for Opioid Use Disorder. </a:t>
            </a:r>
            <a:r>
              <a:rPr lang="en-US" b="0" i="1" dirty="0">
                <a:solidFill>
                  <a:srgbClr val="333333"/>
                </a:solidFill>
                <a:effectLst/>
                <a:latin typeface="Guardian TextSans Web"/>
              </a:rPr>
              <a:t>JAMA Netw Open.</a:t>
            </a:r>
            <a:r>
              <a:rPr lang="en-US" b="0" i="0" dirty="0">
                <a:solidFill>
                  <a:srgbClr val="333333"/>
                </a:solidFill>
                <a:effectLst/>
                <a:latin typeface="Guardian TextSans Web"/>
              </a:rPr>
              <a:t> 2020;3(2):e1920622. doi:10.1001/jamanetworkopen.2019.20622</a:t>
            </a:r>
          </a:p>
          <a:p>
            <a:pPr marL="228600" indent="-228600">
              <a:buAutoNum type="arabicPeriod"/>
            </a:pPr>
            <a:r>
              <a:rPr lang="en-US" b="0" i="0" dirty="0">
                <a:solidFill>
                  <a:srgbClr val="212121"/>
                </a:solidFill>
                <a:effectLst/>
                <a:latin typeface="BlinkMacSystemFont"/>
              </a:rPr>
              <a:t>Morgan JR, Schackman BR, Weinstein ZM, Walley AY, Linas BP. Overdose following initiation of naltrexone and buprenorphine medication treatment for opioid use disorder in a United States commercially insured cohort. </a:t>
            </a:r>
            <a:r>
              <a:rPr lang="en-US" b="0" i="1" dirty="0">
                <a:solidFill>
                  <a:srgbClr val="212121"/>
                </a:solidFill>
                <a:effectLst/>
                <a:latin typeface="BlinkMacSystemFont"/>
              </a:rPr>
              <a:t>Drug Alcohol Depend</a:t>
            </a:r>
            <a:r>
              <a:rPr lang="en-US" b="0" i="0" dirty="0">
                <a:solidFill>
                  <a:srgbClr val="212121"/>
                </a:solidFill>
                <a:effectLst/>
                <a:latin typeface="BlinkMacSystemFont"/>
              </a:rPr>
              <a:t>. 2019;200:34-39. doi:10.1016/j.drugalcdep.2019.02.031</a:t>
            </a:r>
            <a:endParaRPr lang="en-US" dirty="0"/>
          </a:p>
        </p:txBody>
      </p:sp>
      <p:sp>
        <p:nvSpPr>
          <p:cNvPr id="4" name="Slide Number Placeholder 3">
            <a:extLst>
              <a:ext uri="{FF2B5EF4-FFF2-40B4-BE49-F238E27FC236}">
                <a16:creationId xmlns:a16="http://schemas.microsoft.com/office/drawing/2014/main" id="{64FCF7AC-2D85-7891-7199-0F35637DF72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BC3290-2C3E-40B9-8A05-9FCF6DD007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93424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0.jpe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1.emf"/><Relationship Id="rId4" Type="http://schemas.openxmlformats.org/officeDocument/2006/relationships/oleObject" Target="../embeddings/oleObject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oleObject" Target="../embeddings/oleObject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1.emf"/><Relationship Id="rId4" Type="http://schemas.openxmlformats.org/officeDocument/2006/relationships/oleObject" Target="../embeddings/oleObject3.bin"/></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31"/>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7" y="232220"/>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6" y="230098"/>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13427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475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68FECBF-2243-4D7C-9E3C-6DA3EDBA7944}"/>
              </a:ext>
            </a:extLst>
          </p:cNvPr>
          <p:cNvPicPr>
            <a:picLocks noChangeAspect="1"/>
          </p:cNvPicPr>
          <p:nvPr userDrawn="1"/>
        </p:nvPicPr>
        <p:blipFill rotWithShape="1">
          <a:blip r:embed="rId2"/>
          <a:srcRect l="10844" t="24801"/>
          <a:stretch/>
        </p:blipFill>
        <p:spPr>
          <a:xfrm>
            <a:off x="0" y="0"/>
            <a:ext cx="9144000" cy="6858000"/>
          </a:xfrm>
          <a:prstGeom prst="rect">
            <a:avLst/>
          </a:prstGeom>
        </p:spPr>
      </p:pic>
      <p:sp>
        <p:nvSpPr>
          <p:cNvPr id="17" name="Rectangle 16">
            <a:extLst>
              <a:ext uri="{FF2B5EF4-FFF2-40B4-BE49-F238E27FC236}">
                <a16:creationId xmlns:a16="http://schemas.microsoft.com/office/drawing/2014/main" id="{9DC3F4F6-9AD6-4D1E-BE76-8D6488E74F2D}"/>
              </a:ext>
            </a:extLst>
          </p:cNvPr>
          <p:cNvSpPr/>
          <p:nvPr userDrawn="1"/>
        </p:nvSpPr>
        <p:spPr>
          <a:xfrm>
            <a:off x="0" y="2"/>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Right Triangle 17">
            <a:extLst>
              <a:ext uri="{FF2B5EF4-FFF2-40B4-BE49-F238E27FC236}">
                <a16:creationId xmlns:a16="http://schemas.microsoft.com/office/drawing/2014/main" id="{292881A0-6E8E-4839-BAD9-C7266D83B8CE}"/>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3" name="Right Triangle 32">
            <a:extLst>
              <a:ext uri="{FF2B5EF4-FFF2-40B4-BE49-F238E27FC236}">
                <a16:creationId xmlns:a16="http://schemas.microsoft.com/office/drawing/2014/main" id="{24A58D3B-6F50-446D-B1D9-886E4AE35754}"/>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4" name="Right Triangle 33">
            <a:extLst>
              <a:ext uri="{FF2B5EF4-FFF2-40B4-BE49-F238E27FC236}">
                <a16:creationId xmlns:a16="http://schemas.microsoft.com/office/drawing/2014/main" id="{7218D8AF-B97C-4345-ADB2-A2D8CB9D3BD9}"/>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7" name="TextBox 36">
            <a:extLst>
              <a:ext uri="{FF2B5EF4-FFF2-40B4-BE49-F238E27FC236}">
                <a16:creationId xmlns:a16="http://schemas.microsoft.com/office/drawing/2014/main" id="{D06F3259-5F78-4F79-9550-12E23056F04C}"/>
              </a:ext>
            </a:extLst>
          </p:cNvPr>
          <p:cNvSpPr txBox="1"/>
          <p:nvPr userDrawn="1"/>
        </p:nvSpPr>
        <p:spPr>
          <a:xfrm>
            <a:off x="4833019" y="6400267"/>
            <a:ext cx="3141788" cy="170175"/>
          </a:xfrm>
          <a:prstGeom prst="rect">
            <a:avLst/>
          </a:prstGeom>
          <a:noFill/>
        </p:spPr>
        <p:txBody>
          <a:bodyPr wrap="square" rtlCol="0">
            <a:spAutoFit/>
          </a:bodyPr>
          <a:lstStyle/>
          <a:p>
            <a:pPr algn="r"/>
            <a:r>
              <a:rPr lang="en-US" sz="506" dirty="0">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39" name="Straight Connector 38">
            <a:extLst>
              <a:ext uri="{FF2B5EF4-FFF2-40B4-BE49-F238E27FC236}">
                <a16:creationId xmlns:a16="http://schemas.microsoft.com/office/drawing/2014/main" id="{23B2D22C-2CD9-47AC-9719-A197AD982246}"/>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0EC3DB8A-088C-49A0-8756-6833EA66054E}"/>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43" name="Subtitle 2">
            <a:extLst>
              <a:ext uri="{FF2B5EF4-FFF2-40B4-BE49-F238E27FC236}">
                <a16:creationId xmlns:a16="http://schemas.microsoft.com/office/drawing/2014/main" id="{39E30BB1-EEA9-4A21-BA2E-C1FDB7AAEEAD}"/>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9" name="Text Placeholder 2">
            <a:extLst>
              <a:ext uri="{FF2B5EF4-FFF2-40B4-BE49-F238E27FC236}">
                <a16:creationId xmlns:a16="http://schemas.microsoft.com/office/drawing/2014/main" id="{63C55526-5F30-2A49-8AC7-06B8A12FB685}"/>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20" name="Text Placeholder 2">
            <a:extLst>
              <a:ext uri="{FF2B5EF4-FFF2-40B4-BE49-F238E27FC236}">
                <a16:creationId xmlns:a16="http://schemas.microsoft.com/office/drawing/2014/main" id="{EECD1691-4E56-834D-82CE-45E80863488C}"/>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21" name="Text Placeholder 2">
            <a:extLst>
              <a:ext uri="{FF2B5EF4-FFF2-40B4-BE49-F238E27FC236}">
                <a16:creationId xmlns:a16="http://schemas.microsoft.com/office/drawing/2014/main" id="{4601ECF2-CC3A-8E4C-B8BE-E1EFB6773A8E}"/>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3" name="TextBox 22">
            <a:extLst>
              <a:ext uri="{FF2B5EF4-FFF2-40B4-BE49-F238E27FC236}">
                <a16:creationId xmlns:a16="http://schemas.microsoft.com/office/drawing/2014/main" id="{D7E18AE8-046A-9E4F-BF3E-801A7B44860E}"/>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dirty="0">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5AEEEBA7-71D0-214A-98BB-D95F6F76F9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584968725"/>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8328CC0-EA93-44FD-96D3-6A9C1AB39FF6}"/>
              </a:ext>
            </a:extLst>
          </p:cNvPr>
          <p:cNvPicPr>
            <a:picLocks noChangeAspect="1"/>
          </p:cNvPicPr>
          <p:nvPr userDrawn="1"/>
        </p:nvPicPr>
        <p:blipFill rotWithShape="1">
          <a:blip r:embed="rId2"/>
          <a:srcRect t="26124" r="12442"/>
          <a:stretch/>
        </p:blipFill>
        <p:spPr>
          <a:xfrm>
            <a:off x="1" y="3"/>
            <a:ext cx="9143999" cy="6858001"/>
          </a:xfrm>
          <a:prstGeom prst="rect">
            <a:avLst/>
          </a:prstGeom>
        </p:spPr>
      </p:pic>
      <p:sp>
        <p:nvSpPr>
          <p:cNvPr id="20" name="Rectangle 19">
            <a:extLst>
              <a:ext uri="{FF2B5EF4-FFF2-40B4-BE49-F238E27FC236}">
                <a16:creationId xmlns:a16="http://schemas.microsoft.com/office/drawing/2014/main" id="{25DD74D2-6E26-4D20-B0A6-5346FD4792DF}"/>
              </a:ext>
            </a:extLst>
          </p:cNvPr>
          <p:cNvSpPr/>
          <p:nvPr userDrawn="1"/>
        </p:nvSpPr>
        <p:spPr>
          <a:xfrm>
            <a:off x="1" y="2"/>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Right Triangle 20">
            <a:extLst>
              <a:ext uri="{FF2B5EF4-FFF2-40B4-BE49-F238E27FC236}">
                <a16:creationId xmlns:a16="http://schemas.microsoft.com/office/drawing/2014/main" id="{DD87C1C2-8878-4741-8117-3BA9B93AA3B7}"/>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Right Triangle 21">
            <a:extLst>
              <a:ext uri="{FF2B5EF4-FFF2-40B4-BE49-F238E27FC236}">
                <a16:creationId xmlns:a16="http://schemas.microsoft.com/office/drawing/2014/main" id="{BB7151C3-6DB1-48B0-AF52-F3CCDA531AED}"/>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Right Triangle 22">
            <a:extLst>
              <a:ext uri="{FF2B5EF4-FFF2-40B4-BE49-F238E27FC236}">
                <a16:creationId xmlns:a16="http://schemas.microsoft.com/office/drawing/2014/main" id="{219B2CA5-E277-4101-AAEB-CEB1C27D3E7F}"/>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TextBox 25">
            <a:extLst>
              <a:ext uri="{FF2B5EF4-FFF2-40B4-BE49-F238E27FC236}">
                <a16:creationId xmlns:a16="http://schemas.microsoft.com/office/drawing/2014/main" id="{B45E491B-2811-492E-AD60-FEDE960A6978}"/>
              </a:ext>
            </a:extLst>
          </p:cNvPr>
          <p:cNvSpPr txBox="1"/>
          <p:nvPr userDrawn="1"/>
        </p:nvSpPr>
        <p:spPr>
          <a:xfrm>
            <a:off x="4833019" y="6400267"/>
            <a:ext cx="3141788" cy="170175"/>
          </a:xfrm>
          <a:prstGeom prst="rect">
            <a:avLst/>
          </a:prstGeom>
          <a:noFill/>
        </p:spPr>
        <p:txBody>
          <a:bodyPr wrap="square" rtlCol="0">
            <a:spAutoFit/>
          </a:bodyPr>
          <a:lstStyle/>
          <a:p>
            <a:pPr algn="r"/>
            <a:r>
              <a:rPr lang="en-US" sz="506" dirty="0">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2A440F7E-3B1A-41D6-80E1-34ADF7CAF77E}"/>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03AAA2C6-62B3-44A6-837C-0DE3BA003CCE}"/>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32" name="Subtitle 2">
            <a:extLst>
              <a:ext uri="{FF2B5EF4-FFF2-40B4-BE49-F238E27FC236}">
                <a16:creationId xmlns:a16="http://schemas.microsoft.com/office/drawing/2014/main" id="{CAD9444A-21E8-49CB-BA85-610E81BA9A2B}"/>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6" name="Text Placeholder 2">
            <a:extLst>
              <a:ext uri="{FF2B5EF4-FFF2-40B4-BE49-F238E27FC236}">
                <a16:creationId xmlns:a16="http://schemas.microsoft.com/office/drawing/2014/main" id="{B1355988-8C97-E246-97F2-A2C81C2C8A40}"/>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17" name="Text Placeholder 2">
            <a:extLst>
              <a:ext uri="{FF2B5EF4-FFF2-40B4-BE49-F238E27FC236}">
                <a16:creationId xmlns:a16="http://schemas.microsoft.com/office/drawing/2014/main" id="{BF1477CE-616B-CF4F-AD2B-29C38C422E7F}"/>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18" name="Text Placeholder 2">
            <a:extLst>
              <a:ext uri="{FF2B5EF4-FFF2-40B4-BE49-F238E27FC236}">
                <a16:creationId xmlns:a16="http://schemas.microsoft.com/office/drawing/2014/main" id="{3946F6B2-CB57-6647-80AC-614443FE6432}"/>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9" name="TextBox 28">
            <a:extLst>
              <a:ext uri="{FF2B5EF4-FFF2-40B4-BE49-F238E27FC236}">
                <a16:creationId xmlns:a16="http://schemas.microsoft.com/office/drawing/2014/main" id="{84442ABF-4DBF-174D-9920-264D857CFD8D}"/>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dirty="0">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0862ED53-2A4C-EF41-93C3-76794D0386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555133462"/>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69B87E0-DAF0-4863-8BE1-FE47A14E491A}"/>
              </a:ext>
            </a:extLst>
          </p:cNvPr>
          <p:cNvPicPr>
            <a:picLocks noChangeAspect="1"/>
          </p:cNvPicPr>
          <p:nvPr userDrawn="1"/>
        </p:nvPicPr>
        <p:blipFill rotWithShape="1">
          <a:blip r:embed="rId2"/>
          <a:srcRect b="15606"/>
          <a:stretch/>
        </p:blipFill>
        <p:spPr>
          <a:xfrm>
            <a:off x="0" y="10273"/>
            <a:ext cx="9143999" cy="6858002"/>
          </a:xfrm>
          <a:prstGeom prst="rect">
            <a:avLst/>
          </a:prstGeom>
        </p:spPr>
      </p:pic>
      <p:sp>
        <p:nvSpPr>
          <p:cNvPr id="20" name="Rectangle 19">
            <a:extLst>
              <a:ext uri="{FF2B5EF4-FFF2-40B4-BE49-F238E27FC236}">
                <a16:creationId xmlns:a16="http://schemas.microsoft.com/office/drawing/2014/main" id="{F761A438-C1C0-410F-A671-8FBC2554CC58}"/>
              </a:ext>
            </a:extLst>
          </p:cNvPr>
          <p:cNvSpPr/>
          <p:nvPr userDrawn="1"/>
        </p:nvSpPr>
        <p:spPr>
          <a:xfrm>
            <a:off x="2" y="2"/>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Right Triangle 20">
            <a:extLst>
              <a:ext uri="{FF2B5EF4-FFF2-40B4-BE49-F238E27FC236}">
                <a16:creationId xmlns:a16="http://schemas.microsoft.com/office/drawing/2014/main" id="{9666B538-D70D-4065-8FB8-ADB32D46117B}"/>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Right Triangle 21">
            <a:extLst>
              <a:ext uri="{FF2B5EF4-FFF2-40B4-BE49-F238E27FC236}">
                <a16:creationId xmlns:a16="http://schemas.microsoft.com/office/drawing/2014/main" id="{0B720568-1DD7-49C7-9EC1-627C186B7B22}"/>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Right Triangle 22">
            <a:extLst>
              <a:ext uri="{FF2B5EF4-FFF2-40B4-BE49-F238E27FC236}">
                <a16:creationId xmlns:a16="http://schemas.microsoft.com/office/drawing/2014/main" id="{8321AB35-4DE9-4B4E-B4AC-00A72E463EBB}"/>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TextBox 25">
            <a:extLst>
              <a:ext uri="{FF2B5EF4-FFF2-40B4-BE49-F238E27FC236}">
                <a16:creationId xmlns:a16="http://schemas.microsoft.com/office/drawing/2014/main" id="{05C2A5F1-38F9-4036-BAFC-97E0E8B66CDF}"/>
              </a:ext>
            </a:extLst>
          </p:cNvPr>
          <p:cNvSpPr txBox="1"/>
          <p:nvPr userDrawn="1"/>
        </p:nvSpPr>
        <p:spPr>
          <a:xfrm>
            <a:off x="4833019" y="6400267"/>
            <a:ext cx="3141788" cy="170175"/>
          </a:xfrm>
          <a:prstGeom prst="rect">
            <a:avLst/>
          </a:prstGeom>
          <a:noFill/>
        </p:spPr>
        <p:txBody>
          <a:bodyPr wrap="square" rtlCol="0">
            <a:spAutoFit/>
          </a:bodyPr>
          <a:lstStyle/>
          <a:p>
            <a:pPr algn="r"/>
            <a:r>
              <a:rPr lang="en-US" sz="506" dirty="0">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2E4F345A-7100-4371-984E-4FAA4553C8BE}"/>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EBC775BB-9CA6-4111-AFC7-2C234E7FDB75}"/>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32" name="Subtitle 2">
            <a:extLst>
              <a:ext uri="{FF2B5EF4-FFF2-40B4-BE49-F238E27FC236}">
                <a16:creationId xmlns:a16="http://schemas.microsoft.com/office/drawing/2014/main" id="{8AD3D9DB-BD51-4B4C-81FC-D88014A11988}"/>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6" name="Text Placeholder 2">
            <a:extLst>
              <a:ext uri="{FF2B5EF4-FFF2-40B4-BE49-F238E27FC236}">
                <a16:creationId xmlns:a16="http://schemas.microsoft.com/office/drawing/2014/main" id="{E9B7F2F0-CF4F-2446-BBC2-5D21EF9A45E6}"/>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17" name="Text Placeholder 2">
            <a:extLst>
              <a:ext uri="{FF2B5EF4-FFF2-40B4-BE49-F238E27FC236}">
                <a16:creationId xmlns:a16="http://schemas.microsoft.com/office/drawing/2014/main" id="{1D073461-7F69-9B40-820C-6F5649E3B0BA}"/>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18" name="Text Placeholder 2">
            <a:extLst>
              <a:ext uri="{FF2B5EF4-FFF2-40B4-BE49-F238E27FC236}">
                <a16:creationId xmlns:a16="http://schemas.microsoft.com/office/drawing/2014/main" id="{D9507561-127A-E648-82D9-A004B8F77019}"/>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9" name="TextBox 28">
            <a:extLst>
              <a:ext uri="{FF2B5EF4-FFF2-40B4-BE49-F238E27FC236}">
                <a16:creationId xmlns:a16="http://schemas.microsoft.com/office/drawing/2014/main" id="{F0485A1A-E356-E543-8824-8E70C1F65BF6}"/>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dirty="0">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89E72370-A91E-3E4A-8999-28F77EEF32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3894753019"/>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AC9AD2-F4A6-4565-B566-409404E82C36}"/>
              </a:ext>
            </a:extLst>
          </p:cNvPr>
          <p:cNvSpPr/>
          <p:nvPr userDrawn="1"/>
        </p:nvSpPr>
        <p:spPr>
          <a:xfrm>
            <a:off x="0" y="-1"/>
            <a:ext cx="9144000" cy="5875867"/>
          </a:xfrm>
          <a:prstGeom prst="rect">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nvGrpSpPr>
          <p:cNvPr id="15" name="Group 14">
            <a:extLst>
              <a:ext uri="{FF2B5EF4-FFF2-40B4-BE49-F238E27FC236}">
                <a16:creationId xmlns:a16="http://schemas.microsoft.com/office/drawing/2014/main" id="{D7733A43-A25F-4936-9A2C-5D9408381048}"/>
              </a:ext>
            </a:extLst>
          </p:cNvPr>
          <p:cNvGrpSpPr/>
          <p:nvPr userDrawn="1"/>
        </p:nvGrpSpPr>
        <p:grpSpPr>
          <a:xfrm>
            <a:off x="0" y="0"/>
            <a:ext cx="3060700" cy="5875866"/>
            <a:chOff x="0" y="-1181101"/>
            <a:chExt cx="4513943" cy="6858001"/>
          </a:xfrm>
        </p:grpSpPr>
        <p:sp>
          <p:nvSpPr>
            <p:cNvPr id="16" name="Right Triangle 15">
              <a:extLst>
                <a:ext uri="{FF2B5EF4-FFF2-40B4-BE49-F238E27FC236}">
                  <a16:creationId xmlns:a16="http://schemas.microsoft.com/office/drawing/2014/main" id="{B68DD03F-3FC2-425B-ADF0-B1D73DA7D64E}"/>
                </a:ext>
              </a:extLst>
            </p:cNvPr>
            <p:cNvSpPr/>
            <p:nvPr/>
          </p:nvSpPr>
          <p:spPr>
            <a:xfrm rot="5400000">
              <a:off x="43543" y="-1224644"/>
              <a:ext cx="4426857" cy="4513943"/>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7" name="Right Triangle 16">
              <a:extLst>
                <a:ext uri="{FF2B5EF4-FFF2-40B4-BE49-F238E27FC236}">
                  <a16:creationId xmlns:a16="http://schemas.microsoft.com/office/drawing/2014/main" id="{4D8BB2A9-354C-4FFE-997D-6AEEE9113902}"/>
                </a:ext>
              </a:extLst>
            </p:cNvPr>
            <p:cNvSpPr/>
            <p:nvPr/>
          </p:nvSpPr>
          <p:spPr>
            <a:xfrm>
              <a:off x="1" y="3260271"/>
              <a:ext cx="2465379"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
        <p:nvSpPr>
          <p:cNvPr id="18" name="Right Triangle 17">
            <a:extLst>
              <a:ext uri="{FF2B5EF4-FFF2-40B4-BE49-F238E27FC236}">
                <a16:creationId xmlns:a16="http://schemas.microsoft.com/office/drawing/2014/main" id="{5DE3A0EF-EDA5-4F7D-90C3-FC174821F38D}"/>
              </a:ext>
            </a:extLst>
          </p:cNvPr>
          <p:cNvSpPr/>
          <p:nvPr userDrawn="1"/>
        </p:nvSpPr>
        <p:spPr>
          <a:xfrm rot="16200000">
            <a:off x="7605789" y="4337655"/>
            <a:ext cx="1730224" cy="1346200"/>
          </a:xfrm>
          <a:prstGeom prst="rtTriangle">
            <a:avLst/>
          </a:prstGeom>
          <a:solidFill>
            <a:srgbClr val="94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776E86FE-E079-43AC-B56A-4C26D5EC3C34}"/>
              </a:ext>
            </a:extLst>
          </p:cNvPr>
          <p:cNvSpPr>
            <a:spLocks noGrp="1"/>
          </p:cNvSpPr>
          <p:nvPr>
            <p:ph type="title"/>
          </p:nvPr>
        </p:nvSpPr>
        <p:spPr>
          <a:xfrm>
            <a:off x="1316833" y="3267075"/>
            <a:ext cx="7369969" cy="590550"/>
          </a:xfrm>
        </p:spPr>
        <p:txBody>
          <a:bodyPr vert="horz" lIns="91440" tIns="45720" rIns="91440" bIns="45720" rtlCol="0" anchor="b">
            <a:normAutofit/>
          </a:bodyPr>
          <a:lstStyle>
            <a:lvl1pPr>
              <a:defRPr lang="en-US" sz="2138" dirty="0">
                <a:solidFill>
                  <a:schemeClr val="bg1"/>
                </a:solidFill>
              </a:defRPr>
            </a:lvl1pPr>
          </a:lstStyle>
          <a:p>
            <a:pPr lvl="0"/>
            <a:r>
              <a:rPr lang="en-US"/>
              <a:t>Click to edit Master title style</a:t>
            </a:r>
          </a:p>
        </p:txBody>
      </p:sp>
      <p:sp>
        <p:nvSpPr>
          <p:cNvPr id="20" name="Subtitle 2">
            <a:extLst>
              <a:ext uri="{FF2B5EF4-FFF2-40B4-BE49-F238E27FC236}">
                <a16:creationId xmlns:a16="http://schemas.microsoft.com/office/drawing/2014/main" id="{D83F4080-9758-4187-8D55-1CEEBC0E5721}"/>
              </a:ext>
            </a:extLst>
          </p:cNvPr>
          <p:cNvSpPr>
            <a:spLocks noGrp="1"/>
          </p:cNvSpPr>
          <p:nvPr>
            <p:ph type="subTitle" idx="10"/>
          </p:nvPr>
        </p:nvSpPr>
        <p:spPr>
          <a:xfrm>
            <a:off x="1252419" y="3707365"/>
            <a:ext cx="7434382" cy="628643"/>
          </a:xfrm>
          <a:prstGeom prst="rect">
            <a:avLst/>
          </a:prstGeom>
          <a:noFill/>
        </p:spPr>
        <p:txBody>
          <a:bodyPr anchor="ctr" anchorCtr="0"/>
          <a:lstStyle>
            <a:lvl1pPr marL="192881" indent="-129481" algn="l">
              <a:buClr>
                <a:srgbClr val="002D73"/>
              </a:buClr>
              <a:buSzPct val="100000"/>
              <a:buFontTx/>
              <a:buBlip>
                <a:blip r:embed="rId2"/>
              </a:buBlip>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Tree>
    <p:extLst>
      <p:ext uri="{BB962C8B-B14F-4D97-AF65-F5344CB8AC3E}">
        <p14:creationId xmlns:p14="http://schemas.microsoft.com/office/powerpoint/2010/main" val="4145797918"/>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D19433-2B5F-4DBB-B55A-654B672424D8}"/>
              </a:ext>
            </a:extLst>
          </p:cNvPr>
          <p:cNvPicPr>
            <a:picLocks noChangeAspect="1"/>
          </p:cNvPicPr>
          <p:nvPr userDrawn="1"/>
        </p:nvPicPr>
        <p:blipFill rotWithShape="1">
          <a:blip r:embed="rId2"/>
          <a:srcRect t="5116" b="10510"/>
          <a:stretch/>
        </p:blipFill>
        <p:spPr>
          <a:xfrm>
            <a:off x="0" y="-1"/>
            <a:ext cx="9144000" cy="6858000"/>
          </a:xfrm>
          <a:prstGeom prst="rect">
            <a:avLst/>
          </a:prstGeom>
        </p:spPr>
      </p:pic>
      <p:sp>
        <p:nvSpPr>
          <p:cNvPr id="11" name="Rectangle 10">
            <a:extLst>
              <a:ext uri="{FF2B5EF4-FFF2-40B4-BE49-F238E27FC236}">
                <a16:creationId xmlns:a16="http://schemas.microsoft.com/office/drawing/2014/main" id="{2A9D110B-0714-41EC-9704-3B426534C8C0}"/>
              </a:ext>
            </a:extLst>
          </p:cNvPr>
          <p:cNvSpPr/>
          <p:nvPr userDrawn="1"/>
        </p:nvSpPr>
        <p:spPr>
          <a:xfrm>
            <a:off x="0" y="-14516"/>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Right Triangle 11">
            <a:extLst>
              <a:ext uri="{FF2B5EF4-FFF2-40B4-BE49-F238E27FC236}">
                <a16:creationId xmlns:a16="http://schemas.microsoft.com/office/drawing/2014/main" id="{BE36FBF5-D53D-4837-8F8E-D6C6D11E5469}"/>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3" name="Right Triangle 12">
            <a:extLst>
              <a:ext uri="{FF2B5EF4-FFF2-40B4-BE49-F238E27FC236}">
                <a16:creationId xmlns:a16="http://schemas.microsoft.com/office/drawing/2014/main" id="{1140059E-614C-4682-BFA3-C097DEF246FC}"/>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Right Triangle 18">
            <a:extLst>
              <a:ext uri="{FF2B5EF4-FFF2-40B4-BE49-F238E27FC236}">
                <a16:creationId xmlns:a16="http://schemas.microsoft.com/office/drawing/2014/main" id="{674F911C-1033-4403-9330-8C272D5ADD8B}"/>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Title 1">
            <a:extLst>
              <a:ext uri="{FF2B5EF4-FFF2-40B4-BE49-F238E27FC236}">
                <a16:creationId xmlns:a16="http://schemas.microsoft.com/office/drawing/2014/main" id="{7C126D5D-D9D6-42DA-A69A-D4E050EEEF51}"/>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23" name="Subtitle 2">
            <a:extLst>
              <a:ext uri="{FF2B5EF4-FFF2-40B4-BE49-F238E27FC236}">
                <a16:creationId xmlns:a16="http://schemas.microsoft.com/office/drawing/2014/main" id="{CB2B9DE6-2915-4D7C-866A-1C2DECB08097}"/>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5" name="Picture 14">
            <a:extLst>
              <a:ext uri="{FF2B5EF4-FFF2-40B4-BE49-F238E27FC236}">
                <a16:creationId xmlns:a16="http://schemas.microsoft.com/office/drawing/2014/main" id="{896C4376-F158-F34D-87E3-93E9DF5C06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1343751702"/>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4B2EBC-DAE2-4262-9EA7-A41413EAB7B0}"/>
              </a:ext>
            </a:extLst>
          </p:cNvPr>
          <p:cNvPicPr>
            <a:picLocks noChangeAspect="1"/>
          </p:cNvPicPr>
          <p:nvPr userDrawn="1"/>
        </p:nvPicPr>
        <p:blipFill rotWithShape="1">
          <a:blip r:embed="rId2"/>
          <a:srcRect l="10539"/>
          <a:stretch/>
        </p:blipFill>
        <p:spPr>
          <a:xfrm>
            <a:off x="-1" y="3"/>
            <a:ext cx="9144000" cy="6858001"/>
          </a:xfrm>
          <a:prstGeom prst="rect">
            <a:avLst/>
          </a:prstGeom>
        </p:spPr>
      </p:pic>
      <p:sp>
        <p:nvSpPr>
          <p:cNvPr id="15" name="Rectangle 14">
            <a:extLst>
              <a:ext uri="{FF2B5EF4-FFF2-40B4-BE49-F238E27FC236}">
                <a16:creationId xmlns:a16="http://schemas.microsoft.com/office/drawing/2014/main" id="{D0611B51-F3EB-4F59-AA4D-162CAF2D6850}"/>
              </a:ext>
            </a:extLst>
          </p:cNvPr>
          <p:cNvSpPr/>
          <p:nvPr userDrawn="1"/>
        </p:nvSpPr>
        <p:spPr>
          <a:xfrm>
            <a:off x="0" y="-1"/>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6" name="Right Triangle 15">
            <a:extLst>
              <a:ext uri="{FF2B5EF4-FFF2-40B4-BE49-F238E27FC236}">
                <a16:creationId xmlns:a16="http://schemas.microsoft.com/office/drawing/2014/main" id="{D41C0878-B63F-4051-A726-376643699418}"/>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7" name="Right Triangle 16">
            <a:extLst>
              <a:ext uri="{FF2B5EF4-FFF2-40B4-BE49-F238E27FC236}">
                <a16:creationId xmlns:a16="http://schemas.microsoft.com/office/drawing/2014/main" id="{C08754C0-246F-498C-8E4D-CFE340F82B9B}"/>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Right Triangle 17">
            <a:extLst>
              <a:ext uri="{FF2B5EF4-FFF2-40B4-BE49-F238E27FC236}">
                <a16:creationId xmlns:a16="http://schemas.microsoft.com/office/drawing/2014/main" id="{7DD41148-E130-4B94-B7CC-75626E0AEB9A}"/>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4" name="Title 1">
            <a:extLst>
              <a:ext uri="{FF2B5EF4-FFF2-40B4-BE49-F238E27FC236}">
                <a16:creationId xmlns:a16="http://schemas.microsoft.com/office/drawing/2014/main" id="{C2B4D970-9466-4466-AE33-50F9DE35902F}"/>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25" name="Subtitle 2">
            <a:extLst>
              <a:ext uri="{FF2B5EF4-FFF2-40B4-BE49-F238E27FC236}">
                <a16:creationId xmlns:a16="http://schemas.microsoft.com/office/drawing/2014/main" id="{C43BBBCF-D975-4741-8558-C8223C1FC43E}"/>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1" name="Picture 10">
            <a:extLst>
              <a:ext uri="{FF2B5EF4-FFF2-40B4-BE49-F238E27FC236}">
                <a16:creationId xmlns:a16="http://schemas.microsoft.com/office/drawing/2014/main" id="{E2E1B341-306B-1949-B01D-77B65F09C7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1761833000"/>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4AFAE3D-68DF-4359-9031-F96269A35314}"/>
              </a:ext>
            </a:extLst>
          </p:cNvPr>
          <p:cNvPicPr>
            <a:picLocks noChangeAspect="1"/>
          </p:cNvPicPr>
          <p:nvPr userDrawn="1"/>
        </p:nvPicPr>
        <p:blipFill rotWithShape="1">
          <a:blip r:embed="rId2"/>
          <a:srcRect l="126" r="80" b="16269"/>
          <a:stretch/>
        </p:blipFill>
        <p:spPr>
          <a:xfrm>
            <a:off x="-1" y="0"/>
            <a:ext cx="9125868" cy="6858000"/>
          </a:xfrm>
          <a:prstGeom prst="rect">
            <a:avLst/>
          </a:prstGeom>
        </p:spPr>
      </p:pic>
      <p:sp>
        <p:nvSpPr>
          <p:cNvPr id="27" name="Rectangle 26">
            <a:extLst>
              <a:ext uri="{FF2B5EF4-FFF2-40B4-BE49-F238E27FC236}">
                <a16:creationId xmlns:a16="http://schemas.microsoft.com/office/drawing/2014/main" id="{E56A15A5-A145-4B04-9053-FF7B8DBD2E0F}"/>
              </a:ext>
            </a:extLst>
          </p:cNvPr>
          <p:cNvSpPr/>
          <p:nvPr userDrawn="1"/>
        </p:nvSpPr>
        <p:spPr>
          <a:xfrm>
            <a:off x="2" y="0"/>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8" name="Right Triangle 27">
            <a:extLst>
              <a:ext uri="{FF2B5EF4-FFF2-40B4-BE49-F238E27FC236}">
                <a16:creationId xmlns:a16="http://schemas.microsoft.com/office/drawing/2014/main" id="{F3EA3E7B-9A10-45DF-9A49-9DE78F8A8BE9}"/>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Right Triangle 28">
            <a:extLst>
              <a:ext uri="{FF2B5EF4-FFF2-40B4-BE49-F238E27FC236}">
                <a16:creationId xmlns:a16="http://schemas.microsoft.com/office/drawing/2014/main" id="{C36924EC-A85B-4429-958D-3D2FE66D4136}"/>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0" name="Right Triangle 29">
            <a:extLst>
              <a:ext uri="{FF2B5EF4-FFF2-40B4-BE49-F238E27FC236}">
                <a16:creationId xmlns:a16="http://schemas.microsoft.com/office/drawing/2014/main" id="{C4830FF7-458C-49C9-A670-94A7761CFC9A}"/>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2" name="Title 1">
            <a:extLst>
              <a:ext uri="{FF2B5EF4-FFF2-40B4-BE49-F238E27FC236}">
                <a16:creationId xmlns:a16="http://schemas.microsoft.com/office/drawing/2014/main" id="{CB3C7C86-909A-485F-BA56-03E520555683}"/>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33" name="Subtitle 2">
            <a:extLst>
              <a:ext uri="{FF2B5EF4-FFF2-40B4-BE49-F238E27FC236}">
                <a16:creationId xmlns:a16="http://schemas.microsoft.com/office/drawing/2014/main" id="{0CDE642A-CB01-4B8C-B4CE-3425D5C242D5}"/>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1" name="Picture 10">
            <a:extLst>
              <a:ext uri="{FF2B5EF4-FFF2-40B4-BE49-F238E27FC236}">
                <a16:creationId xmlns:a16="http://schemas.microsoft.com/office/drawing/2014/main" id="{32EB640D-170C-BE47-9C9D-FA6547BEE3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257838078"/>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684F97-E76C-4527-90E1-4833A75E525E}"/>
              </a:ext>
            </a:extLst>
          </p:cNvPr>
          <p:cNvPicPr>
            <a:picLocks noChangeAspect="1"/>
          </p:cNvPicPr>
          <p:nvPr userDrawn="1"/>
        </p:nvPicPr>
        <p:blipFill rotWithShape="1">
          <a:blip r:embed="rId2"/>
          <a:srcRect b="20542"/>
          <a:stretch/>
        </p:blipFill>
        <p:spPr>
          <a:xfrm>
            <a:off x="2" y="-6"/>
            <a:ext cx="9143999" cy="6858006"/>
          </a:xfrm>
          <a:prstGeom prst="rect">
            <a:avLst/>
          </a:prstGeom>
        </p:spPr>
      </p:pic>
      <p:sp>
        <p:nvSpPr>
          <p:cNvPr id="11" name="Rectangle 10">
            <a:extLst>
              <a:ext uri="{FF2B5EF4-FFF2-40B4-BE49-F238E27FC236}">
                <a16:creationId xmlns:a16="http://schemas.microsoft.com/office/drawing/2014/main" id="{B2D452F2-C024-4B8E-A630-19CB6FDE9013}"/>
              </a:ext>
            </a:extLst>
          </p:cNvPr>
          <p:cNvSpPr/>
          <p:nvPr userDrawn="1"/>
        </p:nvSpPr>
        <p:spPr>
          <a:xfrm>
            <a:off x="2" y="7258"/>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Right Triangle 11">
            <a:extLst>
              <a:ext uri="{FF2B5EF4-FFF2-40B4-BE49-F238E27FC236}">
                <a16:creationId xmlns:a16="http://schemas.microsoft.com/office/drawing/2014/main" id="{30DA4D0B-E539-4204-B3D1-FFD1BF48F0A1}"/>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3" name="Right Triangle 12">
            <a:extLst>
              <a:ext uri="{FF2B5EF4-FFF2-40B4-BE49-F238E27FC236}">
                <a16:creationId xmlns:a16="http://schemas.microsoft.com/office/drawing/2014/main" id="{A10E8B7A-0B5C-48A5-B2E3-90DD1FB63752}"/>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4" name="Right Triangle 13">
            <a:extLst>
              <a:ext uri="{FF2B5EF4-FFF2-40B4-BE49-F238E27FC236}">
                <a16:creationId xmlns:a16="http://schemas.microsoft.com/office/drawing/2014/main" id="{005B63A9-15B4-4306-87AB-B9367111A136}"/>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6" name="Title 1">
            <a:extLst>
              <a:ext uri="{FF2B5EF4-FFF2-40B4-BE49-F238E27FC236}">
                <a16:creationId xmlns:a16="http://schemas.microsoft.com/office/drawing/2014/main" id="{C08ADF5C-8E3B-4998-9F4A-DB7F6CF7B297}"/>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17" name="Subtitle 2">
            <a:extLst>
              <a:ext uri="{FF2B5EF4-FFF2-40B4-BE49-F238E27FC236}">
                <a16:creationId xmlns:a16="http://schemas.microsoft.com/office/drawing/2014/main" id="{01BC162B-586F-44EC-BCE6-E460EEAF591C}"/>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5" name="Picture 14">
            <a:extLst>
              <a:ext uri="{FF2B5EF4-FFF2-40B4-BE49-F238E27FC236}">
                <a16:creationId xmlns:a16="http://schemas.microsoft.com/office/drawing/2014/main" id="{CCC172D2-9999-5046-809B-A25891535A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415116740"/>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D2775-69A8-4D83-8C30-4AB5238FA348}"/>
              </a:ext>
            </a:extLst>
          </p:cNvPr>
          <p:cNvPicPr>
            <a:picLocks noChangeAspect="1"/>
          </p:cNvPicPr>
          <p:nvPr userDrawn="1"/>
        </p:nvPicPr>
        <p:blipFill rotWithShape="1">
          <a:blip r:embed="rId2"/>
          <a:srcRect t="15870"/>
          <a:stretch/>
        </p:blipFill>
        <p:spPr>
          <a:xfrm>
            <a:off x="1" y="7255"/>
            <a:ext cx="9173971" cy="6858001"/>
          </a:xfrm>
          <a:prstGeom prst="rect">
            <a:avLst/>
          </a:prstGeom>
        </p:spPr>
      </p:pic>
      <p:sp>
        <p:nvSpPr>
          <p:cNvPr id="19" name="Rectangle 18">
            <a:extLst>
              <a:ext uri="{FF2B5EF4-FFF2-40B4-BE49-F238E27FC236}">
                <a16:creationId xmlns:a16="http://schemas.microsoft.com/office/drawing/2014/main" id="{9506E5AD-76F0-463B-9616-C0E11D04A3DD}"/>
              </a:ext>
            </a:extLst>
          </p:cNvPr>
          <p:cNvSpPr/>
          <p:nvPr userDrawn="1"/>
        </p:nvSpPr>
        <p:spPr>
          <a:xfrm>
            <a:off x="1" y="-1"/>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Right Triangle 19">
            <a:extLst>
              <a:ext uri="{FF2B5EF4-FFF2-40B4-BE49-F238E27FC236}">
                <a16:creationId xmlns:a16="http://schemas.microsoft.com/office/drawing/2014/main" id="{E484E775-3987-460A-B57F-1AAFD969DC69}"/>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Right Triangle 20">
            <a:extLst>
              <a:ext uri="{FF2B5EF4-FFF2-40B4-BE49-F238E27FC236}">
                <a16:creationId xmlns:a16="http://schemas.microsoft.com/office/drawing/2014/main" id="{DA52383D-592F-4305-96EC-BBFB7F3FC416}"/>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Right Triangle 21">
            <a:extLst>
              <a:ext uri="{FF2B5EF4-FFF2-40B4-BE49-F238E27FC236}">
                <a16:creationId xmlns:a16="http://schemas.microsoft.com/office/drawing/2014/main" id="{3E38D25F-B62C-4B6B-BFDF-C27FEA5E0023}"/>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4" name="Title 1">
            <a:extLst>
              <a:ext uri="{FF2B5EF4-FFF2-40B4-BE49-F238E27FC236}">
                <a16:creationId xmlns:a16="http://schemas.microsoft.com/office/drawing/2014/main" id="{742F6659-1D5E-41D1-9DC2-F86F7C3E388D}"/>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25" name="Subtitle 2">
            <a:extLst>
              <a:ext uri="{FF2B5EF4-FFF2-40B4-BE49-F238E27FC236}">
                <a16:creationId xmlns:a16="http://schemas.microsoft.com/office/drawing/2014/main" id="{EBB08EAE-468E-45D2-BEDB-638BF4CE0ED0}"/>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1" name="Picture 10">
            <a:extLst>
              <a:ext uri="{FF2B5EF4-FFF2-40B4-BE49-F238E27FC236}">
                <a16:creationId xmlns:a16="http://schemas.microsoft.com/office/drawing/2014/main" id="{01FF3C51-2075-DB4C-9BC5-E801C550D5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2783338943"/>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342900" y="457200"/>
            <a:ext cx="8455914" cy="457200"/>
          </a:xfrm>
          <a:prstGeom prst="rect">
            <a:avLst/>
          </a:prstGeom>
        </p:spPr>
        <p:txBody>
          <a:bodyPr lIns="0" tIns="0" rIns="0" bIns="0" anchor="t" anchorCtr="0"/>
          <a:lstStyle>
            <a:lvl1pPr marL="0" indent="0" algn="l">
              <a:buFontTx/>
              <a:buNone/>
              <a:defRPr sz="2625" b="1" i="1">
                <a:solidFill>
                  <a:srgbClr val="062B48"/>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Optional Section or Slide Title</a:t>
            </a:r>
          </a:p>
        </p:txBody>
      </p:sp>
      <p:sp>
        <p:nvSpPr>
          <p:cNvPr id="3" name="Text Placeholder 5"/>
          <p:cNvSpPr>
            <a:spLocks noGrp="1"/>
          </p:cNvSpPr>
          <p:nvPr>
            <p:ph type="body" sz="quarter" idx="11" hasCustomPrompt="1"/>
          </p:nvPr>
        </p:nvSpPr>
        <p:spPr>
          <a:xfrm>
            <a:off x="342900" y="1280160"/>
            <a:ext cx="8455914"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4" name="Text Placeholder 5"/>
          <p:cNvSpPr>
            <a:spLocks noGrp="1"/>
          </p:cNvSpPr>
          <p:nvPr>
            <p:ph type="body" sz="quarter" idx="12" hasCustomPrompt="1"/>
          </p:nvPr>
        </p:nvSpPr>
        <p:spPr>
          <a:xfrm>
            <a:off x="342900" y="1828800"/>
            <a:ext cx="8455914" cy="457200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Ut</a:t>
            </a:r>
            <a:r>
              <a:rPr lang="en-US"/>
              <a:t> </a:t>
            </a:r>
            <a:r>
              <a:rPr lang="en-US" err="1"/>
              <a:t>consequat</a:t>
            </a:r>
            <a:r>
              <a:rPr lang="en-US"/>
              <a:t>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A </a:t>
            </a:r>
            <a:r>
              <a:rPr lang="en-US" err="1"/>
              <a:t>scelerisque</a:t>
            </a:r>
            <a:r>
              <a:rPr lang="en-US"/>
              <a:t> </a:t>
            </a:r>
            <a:r>
              <a:rPr lang="en-US" err="1"/>
              <a:t>purus</a:t>
            </a:r>
            <a:r>
              <a:rPr lang="en-US"/>
              <a:t> semper </a:t>
            </a:r>
            <a:r>
              <a:rPr lang="en-US" err="1"/>
              <a:t>eget</a:t>
            </a:r>
            <a:r>
              <a:rPr lang="en-US"/>
              <a: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Egestas</a:t>
            </a:r>
            <a:r>
              <a:rPr lang="en-US"/>
              <a:t> </a:t>
            </a:r>
            <a:r>
              <a:rPr lang="en-US" err="1"/>
              <a:t>sed</a:t>
            </a:r>
            <a:r>
              <a:rPr lang="en-US"/>
              <a:t> tempus.</a:t>
            </a:r>
            <a:br>
              <a:rPr lang="en-US"/>
            </a:br>
            <a:br>
              <a:rPr lang="en-US"/>
            </a:br>
            <a:r>
              <a:rPr lang="en-US" err="1"/>
              <a:t>Mi</a:t>
            </a:r>
            <a:r>
              <a:rPr lang="en-US"/>
              <a:t> sit </a:t>
            </a:r>
            <a:r>
              <a:rPr lang="en-US" err="1"/>
              <a:t>amet</a:t>
            </a:r>
            <a:r>
              <a:rPr lang="en-US"/>
              <a:t> </a:t>
            </a:r>
            <a:r>
              <a:rPr lang="en-US" err="1"/>
              <a:t>mauris</a:t>
            </a:r>
            <a:r>
              <a:rPr lang="en-US"/>
              <a:t> </a:t>
            </a:r>
            <a:r>
              <a:rPr lang="en-US" err="1"/>
              <a:t>commodo</a:t>
            </a:r>
            <a:r>
              <a:rPr lang="en-US"/>
              <a:t> </a:t>
            </a:r>
            <a:r>
              <a:rPr lang="en-US" err="1"/>
              <a:t>quis</a:t>
            </a:r>
            <a:r>
              <a:rPr lang="en-US"/>
              <a:t> </a:t>
            </a:r>
            <a:r>
              <a:rPr lang="en-US" err="1"/>
              <a:t>imperdiet</a:t>
            </a:r>
            <a:r>
              <a:rPr lang="en-US"/>
              <a:t> </a:t>
            </a:r>
            <a:r>
              <a:rPr lang="en-US" err="1"/>
              <a:t>massa</a:t>
            </a:r>
            <a:r>
              <a:rPr lang="en-US"/>
              <a:t> </a:t>
            </a:r>
            <a:r>
              <a:rPr lang="en-US" err="1"/>
              <a:t>tincidunt</a:t>
            </a:r>
            <a:r>
              <a:rPr lang="en-US"/>
              <a:t> </a:t>
            </a:r>
            <a:r>
              <a:rPr lang="en-US" err="1"/>
              <a:t>nunc</a:t>
            </a:r>
            <a:r>
              <a:rPr lang="en-US"/>
              <a:t>. Dolor </a:t>
            </a:r>
            <a:r>
              <a:rPr lang="en-US" err="1"/>
              <a:t>morbi</a:t>
            </a:r>
            <a:r>
              <a:rPr lang="en-US"/>
              <a:t> non </a:t>
            </a:r>
            <a:r>
              <a:rPr lang="en-US" err="1"/>
              <a:t>arcu</a:t>
            </a:r>
            <a:r>
              <a:rPr lang="en-US"/>
              <a:t> </a:t>
            </a:r>
            <a:r>
              <a:rPr lang="en-US" err="1"/>
              <a:t>risus</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a:t>
            </a:r>
            <a:br>
              <a:rPr lang="en-US"/>
            </a:br>
            <a:br>
              <a:rPr lang="en-US"/>
            </a:br>
            <a:r>
              <a:rPr lang="en-US" err="1"/>
              <a:t>Egestas</a:t>
            </a:r>
            <a:r>
              <a:rPr lang="en-US"/>
              <a:t> </a:t>
            </a:r>
            <a:r>
              <a:rPr lang="en-US" err="1"/>
              <a:t>sed</a:t>
            </a:r>
            <a:r>
              <a:rPr lang="en-US"/>
              <a:t> tempus </a:t>
            </a:r>
            <a:r>
              <a:rPr lang="en-US" err="1"/>
              <a:t>urna</a:t>
            </a:r>
            <a:r>
              <a:rPr lang="en-US"/>
              <a:t> et pharetra </a:t>
            </a:r>
            <a:r>
              <a:rPr lang="en-US" err="1"/>
              <a:t>pharetra</a:t>
            </a:r>
            <a:r>
              <a:rPr lang="en-US"/>
              <a:t> </a:t>
            </a:r>
            <a:r>
              <a:rPr lang="en-US" err="1"/>
              <a:t>massa</a:t>
            </a:r>
            <a:r>
              <a:rPr lang="en-US"/>
              <a:t> </a:t>
            </a:r>
            <a:r>
              <a:rPr lang="en-US" err="1"/>
              <a:t>massa</a:t>
            </a:r>
            <a:r>
              <a:rPr lang="en-US"/>
              <a:t> </a:t>
            </a:r>
            <a:r>
              <a:rPr lang="en-US" err="1"/>
              <a:t>ultricies</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Suspendisse</a:t>
            </a:r>
            <a:r>
              <a:rPr lang="en-US"/>
              <a:t> </a:t>
            </a:r>
            <a:r>
              <a:rPr lang="en-US" err="1"/>
              <a:t>faucibus</a:t>
            </a:r>
            <a:r>
              <a:rPr lang="en-US"/>
              <a:t> </a:t>
            </a:r>
            <a:r>
              <a:rPr lang="en-US" err="1"/>
              <a:t>interdum</a:t>
            </a:r>
            <a:r>
              <a:rPr lang="en-US"/>
              <a:t> </a:t>
            </a:r>
            <a:r>
              <a:rPr lang="en-US" err="1"/>
              <a:t>posuere</a:t>
            </a:r>
            <a:r>
              <a:rPr lang="en-US"/>
              <a:t> lorem. Nunc </a:t>
            </a:r>
            <a:r>
              <a:rPr lang="en-US" err="1"/>
              <a:t>congue</a:t>
            </a:r>
            <a:r>
              <a:rPr lang="en-US"/>
              <a:t> nisi vitae </a:t>
            </a:r>
            <a:r>
              <a:rPr lang="en-US" err="1"/>
              <a:t>suscipit</a:t>
            </a:r>
            <a:r>
              <a:rPr lang="en-US"/>
              <a:t> </a:t>
            </a:r>
            <a:r>
              <a:rPr lang="en-US" err="1"/>
              <a:t>tellus</a:t>
            </a:r>
            <a:r>
              <a:rPr lang="en-US"/>
              <a:t> </a:t>
            </a:r>
            <a:r>
              <a:rPr lang="en-US" err="1"/>
              <a:t>mauris</a:t>
            </a:r>
            <a:r>
              <a:rPr lang="en-US"/>
              <a:t>.</a:t>
            </a:r>
            <a:br>
              <a:rPr lang="en-US"/>
            </a:br>
            <a:endParaRPr lang="en-US"/>
          </a:p>
        </p:txBody>
      </p:sp>
    </p:spTree>
    <p:extLst>
      <p:ext uri="{BB962C8B-B14F-4D97-AF65-F5344CB8AC3E}">
        <p14:creationId xmlns:p14="http://schemas.microsoft.com/office/powerpoint/2010/main" val="1242041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521228" y="6573308"/>
            <a:ext cx="7682971" cy="284692"/>
          </a:xfrm>
        </p:spPr>
        <p:txBody>
          <a:bodyPr/>
          <a:lstStyle>
            <a:lvl1pPr algn="l">
              <a:defRPr sz="1000" cap="all" baseline="0">
                <a:solidFill>
                  <a:schemeClr val="tx1"/>
                </a:solidFill>
                <a:latin typeface="Franklin Gothic Demi Cond" panose="020B0706030402020204" pitchFamily="34" charset="0"/>
              </a:defRPr>
            </a:lvl1pPr>
          </a:lstStyle>
          <a:p>
            <a:r>
              <a:rPr lang="en-US" dirty="0">
                <a:solidFill>
                  <a:prstClr val="black"/>
                </a:solidFill>
              </a:rPr>
              <a:t>MEDICAID SAMPLE PRES | MONTH DAY, YYYY | v2</a:t>
            </a:r>
          </a:p>
        </p:txBody>
      </p:sp>
      <p:sp>
        <p:nvSpPr>
          <p:cNvPr id="13" name="Slide Number Placeholder 21"/>
          <p:cNvSpPr>
            <a:spLocks noGrp="1"/>
          </p:cNvSpPr>
          <p:nvPr>
            <p:ph type="sldNum" sz="quarter" idx="14"/>
          </p:nvPr>
        </p:nvSpPr>
        <p:spPr>
          <a:xfrm>
            <a:off x="8305800" y="6573308"/>
            <a:ext cx="564098"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dirty="0">
              <a:solidFill>
                <a:prstClr val="black"/>
              </a:solidFill>
            </a:endParaRPr>
          </a:p>
        </p:txBody>
      </p:sp>
      <p:cxnSp>
        <p:nvCxnSpPr>
          <p:cNvPr id="9" name="Straight Connector 8"/>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320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342900" y="457200"/>
            <a:ext cx="8455914" cy="457200"/>
          </a:xfrm>
          <a:prstGeom prst="rect">
            <a:avLst/>
          </a:prstGeom>
        </p:spPr>
        <p:txBody>
          <a:bodyPr lIns="0" tIns="0" rIns="0" bIns="0" anchor="t" anchorCtr="0"/>
          <a:lstStyle>
            <a:lvl1pPr marL="0" indent="0" algn="l">
              <a:buFontTx/>
              <a:buNone/>
              <a:defRPr sz="2625" b="1" i="1">
                <a:solidFill>
                  <a:srgbClr val="062B48"/>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Optional Section or Slide Title</a:t>
            </a:r>
          </a:p>
        </p:txBody>
      </p:sp>
      <p:sp>
        <p:nvSpPr>
          <p:cNvPr id="3" name="Text Placeholder 5"/>
          <p:cNvSpPr>
            <a:spLocks noGrp="1"/>
          </p:cNvSpPr>
          <p:nvPr>
            <p:ph type="body" sz="quarter" idx="11" hasCustomPrompt="1"/>
          </p:nvPr>
        </p:nvSpPr>
        <p:spPr>
          <a:xfrm>
            <a:off x="342900" y="1280160"/>
            <a:ext cx="4059936"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4" name="Text Placeholder 5"/>
          <p:cNvSpPr>
            <a:spLocks noGrp="1"/>
          </p:cNvSpPr>
          <p:nvPr>
            <p:ph type="body" sz="quarter" idx="12" hasCustomPrompt="1"/>
          </p:nvPr>
        </p:nvSpPr>
        <p:spPr>
          <a:xfrm>
            <a:off x="342900" y="1828800"/>
            <a:ext cx="4059936" cy="457200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Vestibu</a:t>
            </a:r>
            <a:r>
              <a:rPr lang="en-US"/>
              <a:t> </a:t>
            </a:r>
            <a:r>
              <a:rPr lang="en-US" err="1"/>
              <a:t>morbi</a:t>
            </a:r>
            <a:r>
              <a:rPr lang="en-US"/>
              <a:t> </a:t>
            </a:r>
            <a:r>
              <a:rPr lang="en-US" err="1"/>
              <a:t>blandit</a:t>
            </a:r>
            <a:r>
              <a:rPr lang="en-US"/>
              <a:t> cursus.</a:t>
            </a:r>
            <a:br>
              <a:rPr lang="en-US"/>
            </a:br>
            <a:br>
              <a:rPr lang="en-US"/>
            </a:b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Ut</a:t>
            </a:r>
            <a:r>
              <a:rPr lang="en-US"/>
              <a:t> </a:t>
            </a:r>
            <a:r>
              <a:rPr lang="en-US" err="1"/>
              <a:t>consequat</a:t>
            </a:r>
            <a:r>
              <a:rPr lang="en-US"/>
              <a:t>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A </a:t>
            </a:r>
            <a:r>
              <a:rPr lang="en-US" err="1"/>
              <a:t>scelerisque</a:t>
            </a:r>
            <a:r>
              <a:rPr lang="en-US"/>
              <a:t> </a:t>
            </a:r>
            <a:r>
              <a:rPr lang="en-US" err="1"/>
              <a:t>purus</a:t>
            </a:r>
            <a:r>
              <a:rPr lang="en-US"/>
              <a:t> semper.</a:t>
            </a:r>
            <a:br>
              <a:rPr lang="en-US"/>
            </a:br>
            <a:br>
              <a:rPr lang="en-US"/>
            </a:br>
            <a:r>
              <a:rPr lang="en-US" err="1"/>
              <a:t>Egestas</a:t>
            </a:r>
            <a:r>
              <a:rPr lang="en-US"/>
              <a:t> </a:t>
            </a:r>
            <a:r>
              <a:rPr lang="en-US" err="1"/>
              <a:t>sed</a:t>
            </a:r>
            <a:r>
              <a:rPr lang="en-US"/>
              <a:t> tempus </a:t>
            </a:r>
            <a:r>
              <a:rPr lang="en-US" err="1"/>
              <a:t>urna</a:t>
            </a:r>
            <a:r>
              <a:rPr lang="en-US"/>
              <a:t> et pharetra </a:t>
            </a:r>
            <a:r>
              <a:rPr lang="en-US" err="1"/>
              <a:t>pharetra</a:t>
            </a:r>
            <a:r>
              <a:rPr lang="en-US"/>
              <a:t> </a:t>
            </a:r>
            <a:r>
              <a:rPr lang="en-US" err="1"/>
              <a:t>massa</a:t>
            </a:r>
            <a:r>
              <a:rPr lang="en-US"/>
              <a:t> </a:t>
            </a:r>
            <a:r>
              <a:rPr lang="en-US" err="1"/>
              <a:t>massa</a:t>
            </a:r>
            <a:r>
              <a:rPr lang="en-US"/>
              <a:t> </a:t>
            </a:r>
            <a:r>
              <a:rPr lang="en-US" err="1"/>
              <a:t>ultricies</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Suspendisse</a:t>
            </a:r>
            <a:r>
              <a:rPr lang="en-US"/>
              <a:t> </a:t>
            </a:r>
            <a:r>
              <a:rPr lang="en-US" err="1"/>
              <a:t>faucibus</a:t>
            </a:r>
            <a:r>
              <a:rPr lang="en-US"/>
              <a:t> </a:t>
            </a:r>
            <a:r>
              <a:rPr lang="en-US" err="1"/>
              <a:t>interdu</a:t>
            </a:r>
            <a:r>
              <a:rPr lang="en-US"/>
              <a:t>.</a:t>
            </a:r>
            <a:br>
              <a:rPr lang="en-US"/>
            </a:br>
            <a:endParaRPr lang="en-US"/>
          </a:p>
        </p:txBody>
      </p:sp>
      <p:sp>
        <p:nvSpPr>
          <p:cNvPr id="6" name="Picture Placeholder 5"/>
          <p:cNvSpPr>
            <a:spLocks noGrp="1"/>
          </p:cNvSpPr>
          <p:nvPr>
            <p:ph type="pic" sz="quarter" idx="13" hasCustomPrompt="1"/>
          </p:nvPr>
        </p:nvSpPr>
        <p:spPr>
          <a:xfrm>
            <a:off x="4738878" y="1280160"/>
            <a:ext cx="4059936" cy="5120640"/>
          </a:xfrm>
          <a:prstGeom prst="rect">
            <a:avLst/>
          </a:prstGeom>
          <a:solidFill>
            <a:schemeClr val="bg2"/>
          </a:solidFill>
        </p:spPr>
        <p:txBody>
          <a:bodyPr lIns="0" tIns="0" rIns="0" bIns="0" anchor="ctr" anchorCtr="0"/>
          <a:lstStyle>
            <a:lvl1pPr marL="0" indent="0" algn="ctr">
              <a:buFontTx/>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5024488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342900" y="457200"/>
            <a:ext cx="8455914" cy="457200"/>
          </a:xfrm>
          <a:prstGeom prst="rect">
            <a:avLst/>
          </a:prstGeom>
        </p:spPr>
        <p:txBody>
          <a:bodyPr lIns="0" tIns="0" rIns="0" bIns="0" anchor="t" anchorCtr="0"/>
          <a:lstStyle>
            <a:lvl1pPr marL="0" indent="0" algn="l">
              <a:buFontTx/>
              <a:buNone/>
              <a:defRPr sz="2625" b="1" i="1">
                <a:solidFill>
                  <a:srgbClr val="062B48"/>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Optional Section or Slide Title</a:t>
            </a:r>
          </a:p>
        </p:txBody>
      </p:sp>
      <p:sp>
        <p:nvSpPr>
          <p:cNvPr id="3" name="Text Placeholder 5"/>
          <p:cNvSpPr>
            <a:spLocks noGrp="1"/>
          </p:cNvSpPr>
          <p:nvPr>
            <p:ph type="body" sz="quarter" idx="11" hasCustomPrompt="1"/>
          </p:nvPr>
        </p:nvSpPr>
        <p:spPr>
          <a:xfrm>
            <a:off x="342900" y="1280160"/>
            <a:ext cx="8455914"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4" name="Text Placeholder 5"/>
          <p:cNvSpPr>
            <a:spLocks noGrp="1"/>
          </p:cNvSpPr>
          <p:nvPr>
            <p:ph type="body" sz="quarter" idx="12" hasCustomPrompt="1"/>
          </p:nvPr>
        </p:nvSpPr>
        <p:spPr>
          <a:xfrm>
            <a:off x="342900" y="1828800"/>
            <a:ext cx="8455914" cy="91440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a:t>
            </a:r>
            <a:br>
              <a:rPr lang="en-US"/>
            </a:br>
            <a:endParaRPr lang="en-US"/>
          </a:p>
        </p:txBody>
      </p:sp>
      <p:sp>
        <p:nvSpPr>
          <p:cNvPr id="5" name="Picture Placeholder 5"/>
          <p:cNvSpPr>
            <a:spLocks noGrp="1"/>
          </p:cNvSpPr>
          <p:nvPr>
            <p:ph type="pic" sz="quarter" idx="13" hasCustomPrompt="1"/>
          </p:nvPr>
        </p:nvSpPr>
        <p:spPr>
          <a:xfrm>
            <a:off x="342900" y="3200400"/>
            <a:ext cx="8455914" cy="3200400"/>
          </a:xfrm>
          <a:prstGeom prst="rect">
            <a:avLst/>
          </a:prstGeom>
          <a:solidFill>
            <a:schemeClr val="bg2"/>
          </a:solidFill>
        </p:spPr>
        <p:txBody>
          <a:bodyPr lIns="0" tIns="0" rIns="0" bIns="0" anchor="ctr" anchorCtr="0"/>
          <a:lstStyle>
            <a:lvl1pPr marL="0" indent="0" algn="ctr">
              <a:buFontTx/>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9763583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D">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342900" y="457200"/>
            <a:ext cx="8455914"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3" name="Text Placeholder 5"/>
          <p:cNvSpPr>
            <a:spLocks noGrp="1"/>
          </p:cNvSpPr>
          <p:nvPr>
            <p:ph type="body" sz="quarter" idx="12" hasCustomPrompt="1"/>
          </p:nvPr>
        </p:nvSpPr>
        <p:spPr>
          <a:xfrm>
            <a:off x="342900" y="1005840"/>
            <a:ext cx="8455914" cy="539496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Ut</a:t>
            </a:r>
            <a:r>
              <a:rPr lang="en-US"/>
              <a:t> </a:t>
            </a:r>
            <a:r>
              <a:rPr lang="en-US" err="1"/>
              <a:t>consequat</a:t>
            </a:r>
            <a:r>
              <a:rPr lang="en-US"/>
              <a:t>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A </a:t>
            </a:r>
            <a:r>
              <a:rPr lang="en-US" err="1"/>
              <a:t>scelerisque</a:t>
            </a:r>
            <a:r>
              <a:rPr lang="en-US"/>
              <a:t> </a:t>
            </a:r>
            <a:r>
              <a:rPr lang="en-US" err="1"/>
              <a:t>purus</a:t>
            </a:r>
            <a:r>
              <a:rPr lang="en-US"/>
              <a:t> semper </a:t>
            </a:r>
            <a:r>
              <a:rPr lang="en-US" err="1"/>
              <a:t>eget</a:t>
            </a:r>
            <a:r>
              <a:rPr lang="en-US"/>
              <a: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Egestas</a:t>
            </a:r>
            <a:r>
              <a:rPr lang="en-US"/>
              <a:t> </a:t>
            </a:r>
            <a:r>
              <a:rPr lang="en-US" err="1"/>
              <a:t>sed</a:t>
            </a:r>
            <a:r>
              <a:rPr lang="en-US"/>
              <a:t> tempus.</a:t>
            </a:r>
            <a:br>
              <a:rPr lang="en-US"/>
            </a:br>
            <a:br>
              <a:rPr lang="en-US"/>
            </a:br>
            <a:r>
              <a:rPr lang="en-US" err="1"/>
              <a:t>Mi</a:t>
            </a:r>
            <a:r>
              <a:rPr lang="en-US"/>
              <a:t> sit </a:t>
            </a:r>
            <a:r>
              <a:rPr lang="en-US" err="1"/>
              <a:t>amet</a:t>
            </a:r>
            <a:r>
              <a:rPr lang="en-US"/>
              <a:t> </a:t>
            </a:r>
            <a:r>
              <a:rPr lang="en-US" err="1"/>
              <a:t>mauris</a:t>
            </a:r>
            <a:r>
              <a:rPr lang="en-US"/>
              <a:t> </a:t>
            </a:r>
            <a:r>
              <a:rPr lang="en-US" err="1"/>
              <a:t>commodo</a:t>
            </a:r>
            <a:r>
              <a:rPr lang="en-US"/>
              <a:t> </a:t>
            </a:r>
            <a:r>
              <a:rPr lang="en-US" err="1"/>
              <a:t>quis</a:t>
            </a:r>
            <a:r>
              <a:rPr lang="en-US"/>
              <a:t> </a:t>
            </a:r>
            <a:r>
              <a:rPr lang="en-US" err="1"/>
              <a:t>imperdiet</a:t>
            </a:r>
            <a:r>
              <a:rPr lang="en-US"/>
              <a:t> </a:t>
            </a:r>
            <a:r>
              <a:rPr lang="en-US" err="1"/>
              <a:t>massa</a:t>
            </a:r>
            <a:r>
              <a:rPr lang="en-US"/>
              <a:t> </a:t>
            </a:r>
            <a:r>
              <a:rPr lang="en-US" err="1"/>
              <a:t>tincidunt</a:t>
            </a:r>
            <a:r>
              <a:rPr lang="en-US"/>
              <a:t> </a:t>
            </a:r>
            <a:r>
              <a:rPr lang="en-US" err="1"/>
              <a:t>nunc</a:t>
            </a:r>
            <a:r>
              <a:rPr lang="en-US"/>
              <a:t>. Dolor </a:t>
            </a:r>
            <a:r>
              <a:rPr lang="en-US" err="1"/>
              <a:t>morbi</a:t>
            </a:r>
            <a:r>
              <a:rPr lang="en-US"/>
              <a:t> non </a:t>
            </a:r>
            <a:r>
              <a:rPr lang="en-US" err="1"/>
              <a:t>arcu</a:t>
            </a:r>
            <a:r>
              <a:rPr lang="en-US"/>
              <a:t> </a:t>
            </a:r>
            <a:r>
              <a:rPr lang="en-US" err="1"/>
              <a:t>risus</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a:t>
            </a:r>
            <a:br>
              <a:rPr lang="en-US"/>
            </a:br>
            <a:br>
              <a:rPr lang="en-US"/>
            </a:br>
            <a:r>
              <a:rPr lang="en-US" err="1"/>
              <a:t>Egestas</a:t>
            </a:r>
            <a:r>
              <a:rPr lang="en-US"/>
              <a:t> </a:t>
            </a:r>
            <a:r>
              <a:rPr lang="en-US" err="1"/>
              <a:t>sed</a:t>
            </a:r>
            <a:r>
              <a:rPr lang="en-US"/>
              <a:t> tempus </a:t>
            </a:r>
            <a:r>
              <a:rPr lang="en-US" err="1"/>
              <a:t>urna</a:t>
            </a:r>
            <a:r>
              <a:rPr lang="en-US"/>
              <a:t> et pharetra </a:t>
            </a:r>
            <a:r>
              <a:rPr lang="en-US" err="1"/>
              <a:t>pharetra</a:t>
            </a:r>
            <a:r>
              <a:rPr lang="en-US"/>
              <a:t> </a:t>
            </a:r>
            <a:r>
              <a:rPr lang="en-US" err="1"/>
              <a:t>massa</a:t>
            </a:r>
            <a:r>
              <a:rPr lang="en-US"/>
              <a:t> </a:t>
            </a:r>
            <a:r>
              <a:rPr lang="en-US" err="1"/>
              <a:t>massa</a:t>
            </a:r>
            <a:r>
              <a:rPr lang="en-US"/>
              <a:t> </a:t>
            </a:r>
            <a:r>
              <a:rPr lang="en-US" err="1"/>
              <a:t>ultricies</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Suspendisse</a:t>
            </a:r>
            <a:r>
              <a:rPr lang="en-US"/>
              <a:t> </a:t>
            </a:r>
            <a:r>
              <a:rPr lang="en-US" err="1"/>
              <a:t>faucibus</a:t>
            </a:r>
            <a:r>
              <a:rPr lang="en-US"/>
              <a:t> </a:t>
            </a:r>
            <a:r>
              <a:rPr lang="en-US" err="1"/>
              <a:t>interdum</a:t>
            </a:r>
            <a:r>
              <a:rPr lang="en-US"/>
              <a:t> </a:t>
            </a:r>
            <a:r>
              <a:rPr lang="en-US" err="1"/>
              <a:t>posuere</a:t>
            </a:r>
            <a:r>
              <a:rPr lang="en-US"/>
              <a:t> lorem. Nunc </a:t>
            </a:r>
            <a:r>
              <a:rPr lang="en-US" err="1"/>
              <a:t>congue</a:t>
            </a:r>
            <a:r>
              <a:rPr lang="en-US"/>
              <a:t> nisi vitae </a:t>
            </a:r>
            <a:r>
              <a:rPr lang="en-US" err="1"/>
              <a:t>suscipit</a:t>
            </a:r>
            <a:r>
              <a:rPr lang="en-US"/>
              <a:t> </a:t>
            </a:r>
            <a:r>
              <a:rPr lang="en-US" err="1"/>
              <a:t>tellus</a:t>
            </a:r>
            <a:r>
              <a:rPr lang="en-US"/>
              <a:t> </a:t>
            </a:r>
            <a:r>
              <a:rPr lang="en-US" err="1"/>
              <a:t>mauris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a:t>
            </a:r>
          </a:p>
        </p:txBody>
      </p:sp>
    </p:spTree>
    <p:extLst>
      <p:ext uri="{BB962C8B-B14F-4D97-AF65-F5344CB8AC3E}">
        <p14:creationId xmlns:p14="http://schemas.microsoft.com/office/powerpoint/2010/main" val="5822401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E">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342900" y="457200"/>
            <a:ext cx="4059936"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3" name="Text Placeholder 5"/>
          <p:cNvSpPr>
            <a:spLocks noGrp="1"/>
          </p:cNvSpPr>
          <p:nvPr>
            <p:ph type="body" sz="quarter" idx="12" hasCustomPrompt="1"/>
          </p:nvPr>
        </p:nvSpPr>
        <p:spPr>
          <a:xfrm>
            <a:off x="342900" y="1005840"/>
            <a:ext cx="4059936" cy="539496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a:t>
            </a:r>
            <a:br>
              <a:rPr lang="en-US"/>
            </a:br>
            <a:br>
              <a:rPr lang="en-US"/>
            </a:b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Ut</a:t>
            </a:r>
            <a:r>
              <a:rPr lang="en-US"/>
              <a:t> </a:t>
            </a:r>
            <a:r>
              <a:rPr lang="en-US" err="1"/>
              <a:t>consequat</a:t>
            </a:r>
            <a:r>
              <a:rPr lang="en-US"/>
              <a:t>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A </a:t>
            </a:r>
            <a:r>
              <a:rPr lang="en-US" err="1"/>
              <a:t>scelerisque</a:t>
            </a:r>
            <a:r>
              <a:rPr lang="en-US"/>
              <a:t> </a:t>
            </a:r>
            <a:r>
              <a:rPr lang="en-US" err="1"/>
              <a:t>purus</a:t>
            </a:r>
            <a:r>
              <a:rPr lang="en-US"/>
              <a:t> semper </a:t>
            </a:r>
            <a:r>
              <a:rPr lang="en-US" err="1"/>
              <a:t>eget</a:t>
            </a:r>
            <a:r>
              <a:rPr lang="en-US"/>
              <a:t>.</a:t>
            </a:r>
            <a:br>
              <a:rPr lang="en-US"/>
            </a:br>
            <a:br>
              <a:rPr lang="en-US"/>
            </a:b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Egestas</a:t>
            </a:r>
            <a:r>
              <a:rPr lang="en-US"/>
              <a:t> </a:t>
            </a:r>
            <a:r>
              <a:rPr lang="en-US" err="1"/>
              <a:t>sed</a:t>
            </a:r>
            <a:r>
              <a:rPr lang="en-US"/>
              <a:t> tempus. </a:t>
            </a:r>
            <a:r>
              <a:rPr lang="en-US" err="1"/>
              <a:t>Mi</a:t>
            </a:r>
            <a:r>
              <a:rPr lang="en-US"/>
              <a:t> sit </a:t>
            </a:r>
            <a:r>
              <a:rPr lang="en-US" err="1"/>
              <a:t>amet</a:t>
            </a:r>
            <a:r>
              <a:rPr lang="en-US"/>
              <a:t> </a:t>
            </a:r>
            <a:r>
              <a:rPr lang="en-US" err="1"/>
              <a:t>mauris</a:t>
            </a:r>
            <a:r>
              <a:rPr lang="en-US"/>
              <a:t> </a:t>
            </a:r>
            <a:r>
              <a:rPr lang="en-US" err="1"/>
              <a:t>commodo</a:t>
            </a:r>
            <a:r>
              <a:rPr lang="en-US"/>
              <a:t> </a:t>
            </a:r>
            <a:r>
              <a:rPr lang="en-US" err="1"/>
              <a:t>quis</a:t>
            </a:r>
            <a:r>
              <a:rPr lang="en-US"/>
              <a:t> </a:t>
            </a:r>
            <a:r>
              <a:rPr lang="en-US" err="1"/>
              <a:t>imperdiet</a:t>
            </a:r>
            <a:r>
              <a:rPr lang="en-US"/>
              <a:t> </a:t>
            </a:r>
            <a:r>
              <a:rPr lang="en-US" err="1"/>
              <a:t>massa</a:t>
            </a:r>
            <a:r>
              <a:rPr lang="en-US"/>
              <a:t> </a:t>
            </a:r>
            <a:r>
              <a:rPr lang="en-US" err="1"/>
              <a:t>tincidunt</a:t>
            </a:r>
            <a:r>
              <a:rPr lang="en-US"/>
              <a:t> </a:t>
            </a:r>
            <a:r>
              <a:rPr lang="en-US" err="1"/>
              <a:t>nunc</a:t>
            </a:r>
            <a:r>
              <a:rPr lang="en-US"/>
              <a:t>. Dolor </a:t>
            </a:r>
            <a:r>
              <a:rPr lang="en-US" err="1"/>
              <a:t>morbi</a:t>
            </a:r>
            <a:r>
              <a:rPr lang="en-US"/>
              <a:t> non </a:t>
            </a:r>
            <a:r>
              <a:rPr lang="en-US" err="1"/>
              <a:t>arcu</a:t>
            </a:r>
            <a:r>
              <a:rPr lang="en-US"/>
              <a:t> </a:t>
            </a:r>
            <a:r>
              <a:rPr lang="en-US" err="1"/>
              <a:t>risus</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Lorem ipsum dolor sit </a:t>
            </a:r>
            <a:r>
              <a:rPr lang="en-US" err="1"/>
              <a:t>amet</a:t>
            </a:r>
            <a:r>
              <a:rPr lang="en-US"/>
              <a:t> </a:t>
            </a:r>
            <a:r>
              <a:rPr lang="en-US" err="1"/>
              <a:t>consec</a:t>
            </a:r>
            <a:r>
              <a:rPr lang="en-US"/>
              <a:t>.</a:t>
            </a:r>
          </a:p>
        </p:txBody>
      </p:sp>
      <p:sp>
        <p:nvSpPr>
          <p:cNvPr id="4" name="Picture Placeholder 5"/>
          <p:cNvSpPr>
            <a:spLocks noGrp="1"/>
          </p:cNvSpPr>
          <p:nvPr>
            <p:ph type="pic" sz="quarter" idx="13" hasCustomPrompt="1"/>
          </p:nvPr>
        </p:nvSpPr>
        <p:spPr>
          <a:xfrm>
            <a:off x="4738878" y="457200"/>
            <a:ext cx="4059936" cy="5943600"/>
          </a:xfrm>
          <a:prstGeom prst="rect">
            <a:avLst/>
          </a:prstGeom>
          <a:solidFill>
            <a:schemeClr val="bg2"/>
          </a:solidFill>
        </p:spPr>
        <p:txBody>
          <a:bodyPr lIns="0" tIns="0" rIns="0" bIns="0" anchor="ctr" anchorCtr="0"/>
          <a:lstStyle>
            <a:lvl1pPr marL="0" indent="0" algn="ctr">
              <a:buFontTx/>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27879870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F">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342900" y="457200"/>
            <a:ext cx="8455914"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3" name="Text Placeholder 5"/>
          <p:cNvSpPr>
            <a:spLocks noGrp="1"/>
          </p:cNvSpPr>
          <p:nvPr>
            <p:ph type="body" sz="quarter" idx="12" hasCustomPrompt="1"/>
          </p:nvPr>
        </p:nvSpPr>
        <p:spPr>
          <a:xfrm>
            <a:off x="342900" y="1005840"/>
            <a:ext cx="8455914" cy="91440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a:t>
            </a:r>
          </a:p>
        </p:txBody>
      </p:sp>
      <p:sp>
        <p:nvSpPr>
          <p:cNvPr id="4" name="Picture Placeholder 5"/>
          <p:cNvSpPr>
            <a:spLocks noGrp="1"/>
          </p:cNvSpPr>
          <p:nvPr>
            <p:ph type="pic" sz="quarter" idx="13" hasCustomPrompt="1"/>
          </p:nvPr>
        </p:nvSpPr>
        <p:spPr>
          <a:xfrm>
            <a:off x="342900" y="2377440"/>
            <a:ext cx="8455914" cy="4023360"/>
          </a:xfrm>
          <a:prstGeom prst="rect">
            <a:avLst/>
          </a:prstGeom>
          <a:solidFill>
            <a:schemeClr val="bg2"/>
          </a:solidFill>
        </p:spPr>
        <p:txBody>
          <a:bodyPr lIns="0" tIns="0" rIns="0" bIns="0" anchor="ctr" anchorCtr="0"/>
          <a:lstStyle>
            <a:lvl1pPr marL="0" indent="0" algn="ctr">
              <a:buFontTx/>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28253780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Dividing">
  <p:cSld name="Dividing">
    <p:spTree>
      <p:nvGrpSpPr>
        <p:cNvPr id="1" name="Shape 74"/>
        <p:cNvGrpSpPr/>
        <p:nvPr/>
      </p:nvGrpSpPr>
      <p:grpSpPr>
        <a:xfrm>
          <a:off x="0" y="0"/>
          <a:ext cx="0" cy="0"/>
          <a:chOff x="0" y="0"/>
          <a:chExt cx="0" cy="0"/>
        </a:xfrm>
      </p:grpSpPr>
      <p:sp>
        <p:nvSpPr>
          <p:cNvPr id="75" name="Google Shape;75;p57"/>
          <p:cNvSpPr txBox="1">
            <a:spLocks noGrp="1"/>
          </p:cNvSpPr>
          <p:nvPr>
            <p:ph type="body" idx="1"/>
          </p:nvPr>
        </p:nvSpPr>
        <p:spPr>
          <a:xfrm>
            <a:off x="457200" y="5943600"/>
            <a:ext cx="8229600" cy="457200"/>
          </a:xfrm>
          <a:prstGeom prst="rect">
            <a:avLst/>
          </a:prstGeom>
          <a:noFill/>
          <a:ln>
            <a:noFill/>
          </a:ln>
        </p:spPr>
        <p:txBody>
          <a:bodyPr spcFirstLastPara="1" wrap="square" lIns="0" tIns="0" rIns="0" bIns="0" anchor="t" anchorCtr="0">
            <a:noAutofit/>
          </a:bodyPr>
          <a:lstStyle>
            <a:lvl1pPr marL="342892" marR="0" lvl="0" indent="-171446" algn="ctr" rtl="0">
              <a:lnSpc>
                <a:spcPct val="100000"/>
              </a:lnSpc>
              <a:spcBef>
                <a:spcPts val="0"/>
              </a:spcBef>
              <a:spcAft>
                <a:spcPts val="0"/>
              </a:spcAft>
              <a:buClr>
                <a:srgbClr val="D7E1C6"/>
              </a:buClr>
              <a:buSzPts val="1500"/>
              <a:buFont typeface="Arial"/>
              <a:buNone/>
              <a:defRPr sz="1125" b="1" i="0" u="none" strike="noStrike" cap="none">
                <a:solidFill>
                  <a:srgbClr val="D7E1C6"/>
                </a:solidFill>
                <a:latin typeface="Cabin"/>
                <a:ea typeface="Cabin"/>
                <a:cs typeface="Cabin"/>
                <a:sym typeface="Cabin"/>
              </a:defRPr>
            </a:lvl1pPr>
            <a:lvl2pPr marL="685784" marR="0" lvl="1" indent="-171446"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2pPr>
            <a:lvl3pPr marL="1028675" marR="0" lvl="2" indent="-17144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3pPr>
            <a:lvl4pPr marL="1371566" marR="0" lvl="3" indent="-171446"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Calibri"/>
                <a:ea typeface="Calibri"/>
                <a:cs typeface="Calibri"/>
                <a:sym typeface="Calibri"/>
              </a:defRPr>
            </a:lvl4pPr>
            <a:lvl5pPr marL="1714457" marR="0" lvl="4" indent="-171446"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Calibri"/>
                <a:ea typeface="Calibri"/>
                <a:cs typeface="Calibri"/>
                <a:sym typeface="Calibri"/>
              </a:defRPr>
            </a:lvl5pPr>
            <a:lvl6pPr marL="2057349" marR="0" lvl="5"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240" marR="0" lvl="6"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132" marR="0" lvl="7"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023" marR="0" lvl="8"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76" name="Google Shape;76;p57"/>
          <p:cNvSpPr txBox="1">
            <a:spLocks noGrp="1"/>
          </p:cNvSpPr>
          <p:nvPr>
            <p:ph type="body" idx="2"/>
          </p:nvPr>
        </p:nvSpPr>
        <p:spPr>
          <a:xfrm>
            <a:off x="457200" y="457200"/>
            <a:ext cx="8229600" cy="4983480"/>
          </a:xfrm>
          <a:prstGeom prst="rect">
            <a:avLst/>
          </a:prstGeom>
          <a:noFill/>
          <a:ln>
            <a:noFill/>
          </a:ln>
        </p:spPr>
        <p:txBody>
          <a:bodyPr spcFirstLastPara="1" wrap="square" lIns="0" tIns="0" rIns="0" bIns="0" anchor="ctr" anchorCtr="0">
            <a:noAutofit/>
          </a:bodyPr>
          <a:lstStyle>
            <a:lvl1pPr marL="342892" marR="0" lvl="0" indent="-171446" algn="ctr" rtl="0">
              <a:lnSpc>
                <a:spcPct val="100000"/>
              </a:lnSpc>
              <a:spcBef>
                <a:spcPts val="0"/>
              </a:spcBef>
              <a:spcAft>
                <a:spcPts val="0"/>
              </a:spcAft>
              <a:buClr>
                <a:schemeClr val="lt1"/>
              </a:buClr>
              <a:buSzPts val="3375"/>
              <a:buFont typeface="Arial"/>
              <a:buNone/>
              <a:defRPr sz="2531" b="1" i="1" u="none" strike="noStrike" cap="none">
                <a:solidFill>
                  <a:schemeClr val="lt1"/>
                </a:solidFill>
                <a:latin typeface="Cabin"/>
                <a:ea typeface="Cabin"/>
                <a:cs typeface="Cabin"/>
                <a:sym typeface="Cabin"/>
              </a:defRPr>
            </a:lvl1pPr>
            <a:lvl2pPr marL="685784" marR="0" lvl="1" indent="-171446"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2pPr>
            <a:lvl3pPr marL="1028675" marR="0" lvl="2" indent="-17144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3pPr>
            <a:lvl4pPr marL="1371566" marR="0" lvl="3" indent="-171446"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Calibri"/>
                <a:ea typeface="Calibri"/>
                <a:cs typeface="Calibri"/>
                <a:sym typeface="Calibri"/>
              </a:defRPr>
            </a:lvl4pPr>
            <a:lvl5pPr marL="1714457" marR="0" lvl="4" indent="-171446"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Calibri"/>
                <a:ea typeface="Calibri"/>
                <a:cs typeface="Calibri"/>
                <a:sym typeface="Calibri"/>
              </a:defRPr>
            </a:lvl5pPr>
            <a:lvl6pPr marL="2057349" marR="0" lvl="5"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240" marR="0" lvl="6"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132" marR="0" lvl="7"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023" marR="0" lvl="8"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13370746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Dividin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342900" y="457200"/>
            <a:ext cx="8455914" cy="5029200"/>
          </a:xfrm>
          <a:prstGeom prst="rect">
            <a:avLst/>
          </a:prstGeom>
        </p:spPr>
        <p:txBody>
          <a:bodyPr lIns="0" tIns="0" rIns="0" bIns="0" anchor="ctr" anchorCtr="0"/>
          <a:lstStyle>
            <a:lvl1pPr marL="0" indent="0" algn="ctr">
              <a:lnSpc>
                <a:spcPct val="100000"/>
              </a:lnSpc>
              <a:spcBef>
                <a:spcPts val="0"/>
              </a:spcBef>
              <a:buFontTx/>
              <a:buNone/>
              <a:defRPr sz="3375" b="1" i="1">
                <a:solidFill>
                  <a:schemeClr val="bg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Presentation Title with</a:t>
            </a:r>
            <a:br>
              <a:rPr lang="en-US"/>
            </a:br>
            <a:r>
              <a:rPr lang="en-US"/>
              <a:t>Second Line if Applicable</a:t>
            </a:r>
          </a:p>
        </p:txBody>
      </p:sp>
      <p:sp>
        <p:nvSpPr>
          <p:cNvPr id="3" name="Text Placeholder 5"/>
          <p:cNvSpPr>
            <a:spLocks noGrp="1"/>
          </p:cNvSpPr>
          <p:nvPr>
            <p:ph type="body" sz="quarter" idx="11" hasCustomPrompt="1"/>
          </p:nvPr>
        </p:nvSpPr>
        <p:spPr>
          <a:xfrm>
            <a:off x="342900" y="5943600"/>
            <a:ext cx="8455914" cy="457200"/>
          </a:xfrm>
          <a:prstGeom prst="rect">
            <a:avLst/>
          </a:prstGeom>
        </p:spPr>
        <p:txBody>
          <a:bodyPr lIns="0" tIns="0" rIns="0" bIns="0" anchor="t" anchorCtr="0"/>
          <a:lstStyle>
            <a:lvl1pPr marL="0" indent="0" algn="ctr">
              <a:lnSpc>
                <a:spcPct val="100000"/>
              </a:lnSpc>
              <a:spcBef>
                <a:spcPts val="0"/>
              </a:spcBef>
              <a:buFontTx/>
              <a:buNone/>
              <a:defRPr sz="1500" b="1" i="0">
                <a:solidFill>
                  <a:srgbClr val="CCC8DA"/>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OPTIONAL AUTHOR NAMES OR SUBTITLE TEXT</a:t>
            </a:r>
          </a:p>
        </p:txBody>
      </p:sp>
    </p:spTree>
    <p:extLst>
      <p:ext uri="{BB962C8B-B14F-4D97-AF65-F5344CB8AC3E}">
        <p14:creationId xmlns:p14="http://schemas.microsoft.com/office/powerpoint/2010/main" val="7018797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in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342900" y="457200"/>
            <a:ext cx="8455914" cy="5029200"/>
          </a:xfrm>
          <a:prstGeom prst="rect">
            <a:avLst/>
          </a:prstGeom>
        </p:spPr>
        <p:txBody>
          <a:bodyPr lIns="0" tIns="0" rIns="0" bIns="0" anchor="ctr" anchorCtr="0"/>
          <a:lstStyle>
            <a:lvl1pPr marL="0" indent="0" algn="ctr">
              <a:lnSpc>
                <a:spcPct val="100000"/>
              </a:lnSpc>
              <a:spcBef>
                <a:spcPts val="0"/>
              </a:spcBef>
              <a:buFontTx/>
              <a:buNone/>
              <a:defRPr sz="3375" b="1" i="1">
                <a:solidFill>
                  <a:schemeClr val="bg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Presentation Title with</a:t>
            </a:r>
            <a:br>
              <a:rPr lang="en-US"/>
            </a:br>
            <a:r>
              <a:rPr lang="en-US"/>
              <a:t>Second Line if Applicable</a:t>
            </a:r>
          </a:p>
        </p:txBody>
      </p:sp>
      <p:sp>
        <p:nvSpPr>
          <p:cNvPr id="3" name="Text Placeholder 5"/>
          <p:cNvSpPr>
            <a:spLocks noGrp="1"/>
          </p:cNvSpPr>
          <p:nvPr>
            <p:ph type="body" sz="quarter" idx="11" hasCustomPrompt="1"/>
          </p:nvPr>
        </p:nvSpPr>
        <p:spPr>
          <a:xfrm>
            <a:off x="342900" y="5943600"/>
            <a:ext cx="8455914" cy="457200"/>
          </a:xfrm>
          <a:prstGeom prst="rect">
            <a:avLst/>
          </a:prstGeom>
        </p:spPr>
        <p:txBody>
          <a:bodyPr lIns="0" tIns="0" rIns="0" bIns="0" anchor="t" anchorCtr="0"/>
          <a:lstStyle>
            <a:lvl1pPr marL="0" indent="0" algn="ctr">
              <a:lnSpc>
                <a:spcPct val="100000"/>
              </a:lnSpc>
              <a:spcBef>
                <a:spcPts val="0"/>
              </a:spcBef>
              <a:buFontTx/>
              <a:buNone/>
              <a:defRPr sz="1500" b="1" i="0">
                <a:solidFill>
                  <a:srgbClr val="CCC8DA"/>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OPTIONAL AUTHOR NAMES OR SUBTITLE TEXT</a:t>
            </a:r>
          </a:p>
        </p:txBody>
      </p:sp>
    </p:spTree>
    <p:extLst>
      <p:ext uri="{BB962C8B-B14F-4D97-AF65-F5344CB8AC3E}">
        <p14:creationId xmlns:p14="http://schemas.microsoft.com/office/powerpoint/2010/main" val="1368685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2625" b="1" i="1" baseline="0">
                <a:solidFill>
                  <a:srgbClr val="062B48"/>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828800"/>
            <a:ext cx="8229600" cy="45720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a:t>
            </a:r>
          </a:p>
        </p:txBody>
      </p:sp>
    </p:spTree>
    <p:extLst>
      <p:ext uri="{BB962C8B-B14F-4D97-AF65-F5344CB8AC3E}">
        <p14:creationId xmlns:p14="http://schemas.microsoft.com/office/powerpoint/2010/main" val="6488342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ontent A">
  <p:cSld name="1_Content A">
    <p:spTree>
      <p:nvGrpSpPr>
        <p:cNvPr id="1" name="Shape 20"/>
        <p:cNvGrpSpPr/>
        <p:nvPr/>
      </p:nvGrpSpPr>
      <p:grpSpPr>
        <a:xfrm>
          <a:off x="0" y="0"/>
          <a:ext cx="0" cy="0"/>
          <a:chOff x="0" y="0"/>
          <a:chExt cx="0" cy="0"/>
        </a:xfrm>
      </p:grpSpPr>
      <p:sp>
        <p:nvSpPr>
          <p:cNvPr id="21" name="Google Shape;21;p145"/>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257175" marR="0" lvl="0" indent="-128588" algn="l" rtl="0">
              <a:lnSpc>
                <a:spcPct val="90000"/>
              </a:lnSpc>
              <a:spcBef>
                <a:spcPts val="563"/>
              </a:spcBef>
              <a:spcAft>
                <a:spcPts val="0"/>
              </a:spcAft>
              <a:buClr>
                <a:srgbClr val="69AD46"/>
              </a:buClr>
              <a:buSzPts val="3500"/>
              <a:buFont typeface="Arial"/>
              <a:buNone/>
              <a:defRPr sz="1969" b="1" u="none" strike="noStrike" cap="none">
                <a:solidFill>
                  <a:srgbClr val="69AD46"/>
                </a:solidFill>
                <a:latin typeface="Cabin"/>
                <a:ea typeface="Cabin"/>
                <a:cs typeface="Cabin"/>
                <a:sym typeface="Cabin"/>
              </a:defRPr>
            </a:lvl1pPr>
            <a:lvl2pPr marL="514350" marR="0" lvl="1" indent="-128588" algn="l" rtl="0">
              <a:lnSpc>
                <a:spcPct val="90000"/>
              </a:lnSpc>
              <a:spcBef>
                <a:spcPts val="281"/>
              </a:spcBef>
              <a:spcAft>
                <a:spcPts val="0"/>
              </a:spcAft>
              <a:buClr>
                <a:schemeClr val="dk1"/>
              </a:buClr>
              <a:buSzPts val="2400"/>
              <a:buFont typeface="Arial"/>
              <a:buNone/>
              <a:defRPr sz="1350" b="0" i="0" u="none" strike="noStrike" cap="none">
                <a:solidFill>
                  <a:schemeClr val="dk1"/>
                </a:solidFill>
                <a:latin typeface="Calibri"/>
                <a:ea typeface="Calibri"/>
                <a:cs typeface="Calibri"/>
                <a:sym typeface="Calibri"/>
              </a:defRPr>
            </a:lvl2pPr>
            <a:lvl3pPr marL="771525" marR="0" lvl="2" indent="-128588" algn="l" rtl="0">
              <a:lnSpc>
                <a:spcPct val="90000"/>
              </a:lnSpc>
              <a:spcBef>
                <a:spcPts val="281"/>
              </a:spcBef>
              <a:spcAft>
                <a:spcPts val="0"/>
              </a:spcAft>
              <a:buClr>
                <a:schemeClr val="dk1"/>
              </a:buClr>
              <a:buSzPts val="2000"/>
              <a:buFont typeface="Arial"/>
              <a:buNone/>
              <a:defRPr sz="1125" b="0" i="0" u="none" strike="noStrike" cap="none">
                <a:solidFill>
                  <a:schemeClr val="dk1"/>
                </a:solidFill>
                <a:latin typeface="Calibri"/>
                <a:ea typeface="Calibri"/>
                <a:cs typeface="Calibri"/>
                <a:sym typeface="Calibri"/>
              </a:defRPr>
            </a:lvl3pPr>
            <a:lvl4pPr marL="1028700" marR="0" lvl="3" indent="-128588" algn="l" rtl="0">
              <a:lnSpc>
                <a:spcPct val="90000"/>
              </a:lnSpc>
              <a:spcBef>
                <a:spcPts val="281"/>
              </a:spcBef>
              <a:spcAft>
                <a:spcPts val="0"/>
              </a:spcAft>
              <a:buClr>
                <a:schemeClr val="dk1"/>
              </a:buClr>
              <a:buSzPts val="1800"/>
              <a:buFont typeface="Arial"/>
              <a:buNone/>
              <a:defRPr sz="1013" b="0" i="0" u="none" strike="noStrike" cap="none">
                <a:solidFill>
                  <a:schemeClr val="dk1"/>
                </a:solidFill>
                <a:latin typeface="Calibri"/>
                <a:ea typeface="Calibri"/>
                <a:cs typeface="Calibri"/>
                <a:sym typeface="Calibri"/>
              </a:defRPr>
            </a:lvl4pPr>
            <a:lvl5pPr marL="1285875" marR="0" lvl="4" indent="-128588" algn="l" rtl="0">
              <a:lnSpc>
                <a:spcPct val="90000"/>
              </a:lnSpc>
              <a:spcBef>
                <a:spcPts val="281"/>
              </a:spcBef>
              <a:spcAft>
                <a:spcPts val="0"/>
              </a:spcAft>
              <a:buClr>
                <a:schemeClr val="dk1"/>
              </a:buClr>
              <a:buSzPts val="1800"/>
              <a:buFont typeface="Arial"/>
              <a:buNone/>
              <a:defRPr sz="1013" b="0" i="0" u="none" strike="noStrike" cap="none">
                <a:solidFill>
                  <a:schemeClr val="dk1"/>
                </a:solidFill>
                <a:latin typeface="Calibri"/>
                <a:ea typeface="Calibri"/>
                <a:cs typeface="Calibri"/>
                <a:sym typeface="Calibri"/>
              </a:defRPr>
            </a:lvl5pPr>
            <a:lvl6pPr marL="1543050" marR="0" lvl="5"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6pPr>
            <a:lvl7pPr marL="1800225" marR="0" lvl="6"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7pPr>
            <a:lvl8pPr marL="2057400" marR="0" lvl="7"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8pPr>
            <a:lvl9pPr marL="2314575" marR="0" lvl="8"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 name="Google Shape;22;p145"/>
          <p:cNvSpPr txBox="1">
            <a:spLocks noGrp="1"/>
          </p:cNvSpPr>
          <p:nvPr>
            <p:ph type="body" idx="2"/>
          </p:nvPr>
        </p:nvSpPr>
        <p:spPr>
          <a:xfrm>
            <a:off x="457200" y="1280160"/>
            <a:ext cx="8229600" cy="274200"/>
          </a:xfrm>
          <a:prstGeom prst="rect">
            <a:avLst/>
          </a:prstGeom>
          <a:noFill/>
          <a:ln>
            <a:noFill/>
          </a:ln>
        </p:spPr>
        <p:txBody>
          <a:bodyPr spcFirstLastPara="1" wrap="square" lIns="0" tIns="0" rIns="0" bIns="0" anchor="t" anchorCtr="0">
            <a:noAutofit/>
          </a:bodyPr>
          <a:lstStyle>
            <a:lvl1pPr marL="257175" marR="0" lvl="0" indent="-128588" algn="l" rtl="0">
              <a:lnSpc>
                <a:spcPct val="90000"/>
              </a:lnSpc>
              <a:spcBef>
                <a:spcPts val="563"/>
              </a:spcBef>
              <a:spcAft>
                <a:spcPts val="0"/>
              </a:spcAft>
              <a:buClr>
                <a:srgbClr val="59A4D2"/>
              </a:buClr>
              <a:buSzPts val="2000"/>
              <a:buFont typeface="Arial"/>
              <a:buNone/>
              <a:defRPr sz="1125" b="1" i="0" u="none" strike="noStrike" cap="none">
                <a:solidFill>
                  <a:srgbClr val="59A4D2"/>
                </a:solidFill>
                <a:latin typeface="Cabin"/>
                <a:ea typeface="Cabin"/>
                <a:cs typeface="Cabin"/>
                <a:sym typeface="Cabin"/>
              </a:defRPr>
            </a:lvl1pPr>
            <a:lvl2pPr marL="514350" marR="0" lvl="1" indent="-128588" algn="l" rtl="0">
              <a:lnSpc>
                <a:spcPct val="90000"/>
              </a:lnSpc>
              <a:spcBef>
                <a:spcPts val="281"/>
              </a:spcBef>
              <a:spcAft>
                <a:spcPts val="0"/>
              </a:spcAft>
              <a:buClr>
                <a:schemeClr val="dk1"/>
              </a:buClr>
              <a:buSzPts val="2400"/>
              <a:buFont typeface="Arial"/>
              <a:buNone/>
              <a:defRPr sz="1350" b="0" i="0" u="none" strike="noStrike" cap="none">
                <a:solidFill>
                  <a:schemeClr val="dk1"/>
                </a:solidFill>
                <a:latin typeface="Calibri"/>
                <a:ea typeface="Calibri"/>
                <a:cs typeface="Calibri"/>
                <a:sym typeface="Calibri"/>
              </a:defRPr>
            </a:lvl2pPr>
            <a:lvl3pPr marL="771525" marR="0" lvl="2" indent="-128588" algn="l" rtl="0">
              <a:lnSpc>
                <a:spcPct val="90000"/>
              </a:lnSpc>
              <a:spcBef>
                <a:spcPts val="281"/>
              </a:spcBef>
              <a:spcAft>
                <a:spcPts val="0"/>
              </a:spcAft>
              <a:buClr>
                <a:schemeClr val="dk1"/>
              </a:buClr>
              <a:buSzPts val="2000"/>
              <a:buFont typeface="Arial"/>
              <a:buNone/>
              <a:defRPr sz="1125" b="0" i="0" u="none" strike="noStrike" cap="none">
                <a:solidFill>
                  <a:schemeClr val="dk1"/>
                </a:solidFill>
                <a:latin typeface="Calibri"/>
                <a:ea typeface="Calibri"/>
                <a:cs typeface="Calibri"/>
                <a:sym typeface="Calibri"/>
              </a:defRPr>
            </a:lvl3pPr>
            <a:lvl4pPr marL="1028700" marR="0" lvl="3" indent="-128588" algn="l" rtl="0">
              <a:lnSpc>
                <a:spcPct val="90000"/>
              </a:lnSpc>
              <a:spcBef>
                <a:spcPts val="281"/>
              </a:spcBef>
              <a:spcAft>
                <a:spcPts val="0"/>
              </a:spcAft>
              <a:buClr>
                <a:schemeClr val="dk1"/>
              </a:buClr>
              <a:buSzPts val="1800"/>
              <a:buFont typeface="Arial"/>
              <a:buNone/>
              <a:defRPr sz="1013" b="0" i="0" u="none" strike="noStrike" cap="none">
                <a:solidFill>
                  <a:schemeClr val="dk1"/>
                </a:solidFill>
                <a:latin typeface="Calibri"/>
                <a:ea typeface="Calibri"/>
                <a:cs typeface="Calibri"/>
                <a:sym typeface="Calibri"/>
              </a:defRPr>
            </a:lvl4pPr>
            <a:lvl5pPr marL="1285875" marR="0" lvl="4" indent="-128588" algn="l" rtl="0">
              <a:lnSpc>
                <a:spcPct val="90000"/>
              </a:lnSpc>
              <a:spcBef>
                <a:spcPts val="281"/>
              </a:spcBef>
              <a:spcAft>
                <a:spcPts val="0"/>
              </a:spcAft>
              <a:buClr>
                <a:schemeClr val="dk1"/>
              </a:buClr>
              <a:buSzPts val="1800"/>
              <a:buFont typeface="Arial"/>
              <a:buNone/>
              <a:defRPr sz="1013" b="0" i="0" u="none" strike="noStrike" cap="none">
                <a:solidFill>
                  <a:schemeClr val="dk1"/>
                </a:solidFill>
                <a:latin typeface="Calibri"/>
                <a:ea typeface="Calibri"/>
                <a:cs typeface="Calibri"/>
                <a:sym typeface="Calibri"/>
              </a:defRPr>
            </a:lvl5pPr>
            <a:lvl6pPr marL="1543050" marR="0" lvl="5"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6pPr>
            <a:lvl7pPr marL="1800225" marR="0" lvl="6"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7pPr>
            <a:lvl8pPr marL="2057400" marR="0" lvl="7"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8pPr>
            <a:lvl9pPr marL="2314575" marR="0" lvl="8"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3" name="Google Shape;23;p145"/>
          <p:cNvSpPr txBox="1">
            <a:spLocks noGrp="1"/>
          </p:cNvSpPr>
          <p:nvPr>
            <p:ph type="body" idx="3"/>
          </p:nvPr>
        </p:nvSpPr>
        <p:spPr>
          <a:xfrm>
            <a:off x="457200" y="1828800"/>
            <a:ext cx="8229600" cy="4572000"/>
          </a:xfrm>
          <a:prstGeom prst="rect">
            <a:avLst/>
          </a:prstGeom>
          <a:noFill/>
          <a:ln>
            <a:noFill/>
          </a:ln>
        </p:spPr>
        <p:txBody>
          <a:bodyPr spcFirstLastPara="1" wrap="square" lIns="0" tIns="0" rIns="0" bIns="0" anchor="t" anchorCtr="0">
            <a:noAutofit/>
          </a:bodyPr>
          <a:lstStyle>
            <a:lvl1pPr marL="257175" marR="0" lvl="0" indent="-128588" algn="l" rtl="0">
              <a:lnSpc>
                <a:spcPct val="100000"/>
              </a:lnSpc>
              <a:spcBef>
                <a:spcPts val="0"/>
              </a:spcBef>
              <a:spcAft>
                <a:spcPts val="0"/>
              </a:spcAft>
              <a:buClr>
                <a:schemeClr val="dk1"/>
              </a:buClr>
              <a:buSzPts val="2000"/>
              <a:buFont typeface="Arial"/>
              <a:buNone/>
              <a:defRPr sz="1125" b="0" i="0" u="none" strike="noStrike" cap="none">
                <a:solidFill>
                  <a:schemeClr val="dk1"/>
                </a:solidFill>
                <a:latin typeface="Cabin"/>
                <a:ea typeface="Cabin"/>
                <a:cs typeface="Cabin"/>
                <a:sym typeface="Cabin"/>
              </a:defRPr>
            </a:lvl1pPr>
            <a:lvl2pPr marL="514350" marR="0" lvl="1" indent="-128588" algn="l" rtl="0">
              <a:lnSpc>
                <a:spcPct val="90000"/>
              </a:lnSpc>
              <a:spcBef>
                <a:spcPts val="281"/>
              </a:spcBef>
              <a:spcAft>
                <a:spcPts val="0"/>
              </a:spcAft>
              <a:buClr>
                <a:schemeClr val="dk1"/>
              </a:buClr>
              <a:buSzPts val="2400"/>
              <a:buFont typeface="Arial"/>
              <a:buNone/>
              <a:defRPr sz="1350" b="0" i="0" u="none" strike="noStrike" cap="none">
                <a:solidFill>
                  <a:schemeClr val="dk1"/>
                </a:solidFill>
                <a:latin typeface="Calibri"/>
                <a:ea typeface="Calibri"/>
                <a:cs typeface="Calibri"/>
                <a:sym typeface="Calibri"/>
              </a:defRPr>
            </a:lvl2pPr>
            <a:lvl3pPr marL="771525" marR="0" lvl="2" indent="-128588" algn="l" rtl="0">
              <a:lnSpc>
                <a:spcPct val="90000"/>
              </a:lnSpc>
              <a:spcBef>
                <a:spcPts val="281"/>
              </a:spcBef>
              <a:spcAft>
                <a:spcPts val="0"/>
              </a:spcAft>
              <a:buClr>
                <a:schemeClr val="dk1"/>
              </a:buClr>
              <a:buSzPts val="2000"/>
              <a:buFont typeface="Arial"/>
              <a:buNone/>
              <a:defRPr sz="1125" b="0" i="0" u="none" strike="noStrike" cap="none">
                <a:solidFill>
                  <a:schemeClr val="dk1"/>
                </a:solidFill>
                <a:latin typeface="Calibri"/>
                <a:ea typeface="Calibri"/>
                <a:cs typeface="Calibri"/>
                <a:sym typeface="Calibri"/>
              </a:defRPr>
            </a:lvl3pPr>
            <a:lvl4pPr marL="1028700" marR="0" lvl="3" indent="-128588" algn="l" rtl="0">
              <a:lnSpc>
                <a:spcPct val="90000"/>
              </a:lnSpc>
              <a:spcBef>
                <a:spcPts val="281"/>
              </a:spcBef>
              <a:spcAft>
                <a:spcPts val="0"/>
              </a:spcAft>
              <a:buClr>
                <a:schemeClr val="dk1"/>
              </a:buClr>
              <a:buSzPts val="1800"/>
              <a:buFont typeface="Arial"/>
              <a:buNone/>
              <a:defRPr sz="1013" b="0" i="0" u="none" strike="noStrike" cap="none">
                <a:solidFill>
                  <a:schemeClr val="dk1"/>
                </a:solidFill>
                <a:latin typeface="Calibri"/>
                <a:ea typeface="Calibri"/>
                <a:cs typeface="Calibri"/>
                <a:sym typeface="Calibri"/>
              </a:defRPr>
            </a:lvl4pPr>
            <a:lvl5pPr marL="1285875" marR="0" lvl="4" indent="-128588" algn="l" rtl="0">
              <a:lnSpc>
                <a:spcPct val="90000"/>
              </a:lnSpc>
              <a:spcBef>
                <a:spcPts val="281"/>
              </a:spcBef>
              <a:spcAft>
                <a:spcPts val="0"/>
              </a:spcAft>
              <a:buClr>
                <a:schemeClr val="dk1"/>
              </a:buClr>
              <a:buSzPts val="1800"/>
              <a:buFont typeface="Arial"/>
              <a:buNone/>
              <a:defRPr sz="1013" b="0" i="0" u="none" strike="noStrike" cap="none">
                <a:solidFill>
                  <a:schemeClr val="dk1"/>
                </a:solidFill>
                <a:latin typeface="Calibri"/>
                <a:ea typeface="Calibri"/>
                <a:cs typeface="Calibri"/>
                <a:sym typeface="Calibri"/>
              </a:defRPr>
            </a:lvl5pPr>
            <a:lvl6pPr marL="1543050" marR="0" lvl="5"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6pPr>
            <a:lvl7pPr marL="1800225" marR="0" lvl="6"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7pPr>
            <a:lvl8pPr marL="2057400" marR="0" lvl="7"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8pPr>
            <a:lvl9pPr marL="2314575" marR="0" lvl="8"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81752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0324615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ontent B">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342900" y="457200"/>
            <a:ext cx="8455914" cy="457200"/>
          </a:xfrm>
          <a:prstGeom prst="rect">
            <a:avLst/>
          </a:prstGeom>
        </p:spPr>
        <p:txBody>
          <a:bodyPr lIns="0" tIns="0" rIns="0" bIns="0" anchor="t" anchorCtr="0"/>
          <a:lstStyle>
            <a:lvl1pPr marL="0" indent="0" algn="l">
              <a:buFontTx/>
              <a:buNone/>
              <a:defRPr sz="2625" b="1" i="1">
                <a:solidFill>
                  <a:srgbClr val="062B48"/>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Optional Section or Slide Title</a:t>
            </a:r>
          </a:p>
        </p:txBody>
      </p:sp>
      <p:sp>
        <p:nvSpPr>
          <p:cNvPr id="3" name="Text Placeholder 5"/>
          <p:cNvSpPr>
            <a:spLocks noGrp="1"/>
          </p:cNvSpPr>
          <p:nvPr>
            <p:ph type="body" sz="quarter" idx="11" hasCustomPrompt="1"/>
          </p:nvPr>
        </p:nvSpPr>
        <p:spPr>
          <a:xfrm>
            <a:off x="342900" y="1280160"/>
            <a:ext cx="4059936"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4" name="Text Placeholder 5"/>
          <p:cNvSpPr>
            <a:spLocks noGrp="1"/>
          </p:cNvSpPr>
          <p:nvPr>
            <p:ph type="body" sz="quarter" idx="12" hasCustomPrompt="1"/>
          </p:nvPr>
        </p:nvSpPr>
        <p:spPr>
          <a:xfrm>
            <a:off x="342900" y="1828800"/>
            <a:ext cx="4059936" cy="457200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Vestibu</a:t>
            </a:r>
            <a:r>
              <a:rPr lang="en-US"/>
              <a:t> </a:t>
            </a:r>
            <a:r>
              <a:rPr lang="en-US" err="1"/>
              <a:t>morbi</a:t>
            </a:r>
            <a:r>
              <a:rPr lang="en-US"/>
              <a:t> </a:t>
            </a:r>
            <a:r>
              <a:rPr lang="en-US" err="1"/>
              <a:t>blandit</a:t>
            </a:r>
            <a:r>
              <a:rPr lang="en-US"/>
              <a:t> cursus.</a:t>
            </a:r>
            <a:br>
              <a:rPr lang="en-US"/>
            </a:br>
            <a:br>
              <a:rPr lang="en-US"/>
            </a:b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Ut</a:t>
            </a:r>
            <a:r>
              <a:rPr lang="en-US"/>
              <a:t> </a:t>
            </a:r>
            <a:r>
              <a:rPr lang="en-US" err="1"/>
              <a:t>consequat</a:t>
            </a:r>
            <a:r>
              <a:rPr lang="en-US"/>
              <a:t>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A </a:t>
            </a:r>
            <a:r>
              <a:rPr lang="en-US" err="1"/>
              <a:t>scelerisque</a:t>
            </a:r>
            <a:r>
              <a:rPr lang="en-US"/>
              <a:t> </a:t>
            </a:r>
            <a:r>
              <a:rPr lang="en-US" err="1"/>
              <a:t>purus</a:t>
            </a:r>
            <a:r>
              <a:rPr lang="en-US"/>
              <a:t> semper.</a:t>
            </a:r>
            <a:br>
              <a:rPr lang="en-US"/>
            </a:br>
            <a:br>
              <a:rPr lang="en-US"/>
            </a:br>
            <a:r>
              <a:rPr lang="en-US" err="1"/>
              <a:t>Egestas</a:t>
            </a:r>
            <a:r>
              <a:rPr lang="en-US"/>
              <a:t> </a:t>
            </a:r>
            <a:r>
              <a:rPr lang="en-US" err="1"/>
              <a:t>sed</a:t>
            </a:r>
            <a:r>
              <a:rPr lang="en-US"/>
              <a:t> tempus </a:t>
            </a:r>
            <a:r>
              <a:rPr lang="en-US" err="1"/>
              <a:t>urna</a:t>
            </a:r>
            <a:r>
              <a:rPr lang="en-US"/>
              <a:t> et pharetra </a:t>
            </a:r>
            <a:r>
              <a:rPr lang="en-US" err="1"/>
              <a:t>pharetra</a:t>
            </a:r>
            <a:r>
              <a:rPr lang="en-US"/>
              <a:t> </a:t>
            </a:r>
            <a:r>
              <a:rPr lang="en-US" err="1"/>
              <a:t>massa</a:t>
            </a:r>
            <a:r>
              <a:rPr lang="en-US"/>
              <a:t> </a:t>
            </a:r>
            <a:r>
              <a:rPr lang="en-US" err="1"/>
              <a:t>massa</a:t>
            </a:r>
            <a:r>
              <a:rPr lang="en-US"/>
              <a:t> </a:t>
            </a:r>
            <a:r>
              <a:rPr lang="en-US" err="1"/>
              <a:t>ultricies</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Suspendisse</a:t>
            </a:r>
            <a:r>
              <a:rPr lang="en-US"/>
              <a:t> </a:t>
            </a:r>
            <a:r>
              <a:rPr lang="en-US" err="1"/>
              <a:t>faucibus</a:t>
            </a:r>
            <a:r>
              <a:rPr lang="en-US"/>
              <a:t> </a:t>
            </a:r>
            <a:r>
              <a:rPr lang="en-US" err="1"/>
              <a:t>interdu</a:t>
            </a:r>
            <a:r>
              <a:rPr lang="en-US"/>
              <a:t>.</a:t>
            </a:r>
            <a:br>
              <a:rPr lang="en-US"/>
            </a:br>
            <a:endParaRPr lang="en-US"/>
          </a:p>
        </p:txBody>
      </p:sp>
      <p:sp>
        <p:nvSpPr>
          <p:cNvPr id="6" name="Picture Placeholder 5"/>
          <p:cNvSpPr>
            <a:spLocks noGrp="1"/>
          </p:cNvSpPr>
          <p:nvPr>
            <p:ph type="pic" sz="quarter" idx="13" hasCustomPrompt="1"/>
          </p:nvPr>
        </p:nvSpPr>
        <p:spPr>
          <a:xfrm>
            <a:off x="4738878" y="1280160"/>
            <a:ext cx="4059936" cy="5120640"/>
          </a:xfrm>
          <a:prstGeom prst="rect">
            <a:avLst/>
          </a:prstGeom>
          <a:solidFill>
            <a:schemeClr val="bg2"/>
          </a:solidFill>
        </p:spPr>
        <p:txBody>
          <a:bodyPr lIns="0" tIns="0" rIns="0" bIns="0" anchor="ctr" anchorCtr="0"/>
          <a:lstStyle>
            <a:lvl1pPr marL="0" indent="0" algn="ctr">
              <a:buFontTx/>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11689335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17216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755650" y="0"/>
            <a:ext cx="595076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706411"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958856" y="3428999"/>
            <a:ext cx="4138550" cy="2268559"/>
          </a:xfrm>
        </p:spPr>
        <p:txBody>
          <a:bodyPr anchor="t">
            <a:normAutofit/>
          </a:bodyPr>
          <a:lstStyle>
            <a:lvl1pPr algn="r">
              <a:defRPr sz="4500"/>
            </a:lvl1pPr>
          </a:lstStyle>
          <a:p>
            <a:r>
              <a:rPr lang="en-US"/>
              <a:t>Click to edit Master title style</a:t>
            </a:r>
            <a:endParaRPr lang="en-US" dirty="0"/>
          </a:p>
        </p:txBody>
      </p:sp>
      <p:sp>
        <p:nvSpPr>
          <p:cNvPr id="3" name="Subtitle 2"/>
          <p:cNvSpPr>
            <a:spLocks noGrp="1"/>
          </p:cNvSpPr>
          <p:nvPr>
            <p:ph type="subTitle" idx="1"/>
          </p:nvPr>
        </p:nvSpPr>
        <p:spPr>
          <a:xfrm>
            <a:off x="2079206" y="2268787"/>
            <a:ext cx="4018200" cy="1160213"/>
          </a:xfrm>
        </p:spPr>
        <p:txBody>
          <a:bodyPr tIns="0" anchor="b">
            <a:normAutofit/>
          </a:bodyPr>
          <a:lstStyle>
            <a:lvl1pPr marL="0" indent="0" algn="r">
              <a:buNone/>
              <a:defRPr sz="1350" b="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0E5293-98D4-174F-B129-AC28FF1C666E}"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rIns="45720"/>
          <a:lstStyle/>
          <a:p>
            <a:fld id="{F45642D1-79AE-4341-958D-9D3AD722575B}" type="slidenum">
              <a:rPr lang="en-US" smtClean="0"/>
              <a:t>‹#›</a:t>
            </a:fld>
            <a:endParaRPr lang="en-US" dirty="0"/>
          </a:p>
        </p:txBody>
      </p:sp>
      <p:sp>
        <p:nvSpPr>
          <p:cNvPr id="13" name="TextBox 12"/>
          <p:cNvSpPr txBox="1"/>
          <p:nvPr/>
        </p:nvSpPr>
        <p:spPr>
          <a:xfrm>
            <a:off x="1643462" y="3262852"/>
            <a:ext cx="311727"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8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7260261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0E5293-98D4-174F-B129-AC28FF1C666E}"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5642D1-79AE-4341-958D-9D3AD722575B}" type="slidenum">
              <a:rPr lang="en-US" smtClean="0"/>
              <a:t>‹#›</a:t>
            </a:fld>
            <a:endParaRPr lang="en-US" dirty="0"/>
          </a:p>
        </p:txBody>
      </p:sp>
      <p:sp>
        <p:nvSpPr>
          <p:cNvPr id="7" name="TextBox 6"/>
          <p:cNvSpPr txBox="1"/>
          <p:nvPr/>
        </p:nvSpPr>
        <p:spPr>
          <a:xfrm>
            <a:off x="1646207" y="641225"/>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6399092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1643882" y="2962586"/>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57405" y="3147254"/>
            <a:ext cx="5967420" cy="1424746"/>
          </a:xfrm>
        </p:spPr>
        <p:txBody>
          <a:bodyPr anchor="t">
            <a:normAutofit/>
          </a:bodyPr>
          <a:lstStyle>
            <a:lvl1pPr algn="r">
              <a:defRPr sz="2400"/>
            </a:lvl1pPr>
          </a:lstStyle>
          <a:p>
            <a:r>
              <a:rPr lang="en-US"/>
              <a:t>Click to edit Master title style</a:t>
            </a:r>
            <a:endParaRPr lang="en-US" dirty="0"/>
          </a:p>
        </p:txBody>
      </p:sp>
      <p:sp>
        <p:nvSpPr>
          <p:cNvPr id="3" name="Text Placeholder 2"/>
          <p:cNvSpPr>
            <a:spLocks noGrp="1"/>
          </p:cNvSpPr>
          <p:nvPr>
            <p:ph type="body" idx="1"/>
          </p:nvPr>
        </p:nvSpPr>
        <p:spPr>
          <a:xfrm>
            <a:off x="2080477" y="2268786"/>
            <a:ext cx="5843948" cy="878468"/>
          </a:xfrm>
        </p:spPr>
        <p:txBody>
          <a:bodyPr tIns="0" anchor="b">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0E5293-98D4-174F-B129-AC28FF1C666E}"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5642D1-79AE-4341-958D-9D3AD722575B}" type="slidenum">
              <a:rPr lang="en-US" smtClean="0"/>
              <a:t>‹#›</a:t>
            </a:fld>
            <a:endParaRPr lang="en-US" dirty="0"/>
          </a:p>
        </p:txBody>
      </p:sp>
    </p:spTree>
    <p:extLst>
      <p:ext uri="{BB962C8B-B14F-4D97-AF65-F5344CB8AC3E}">
        <p14:creationId xmlns:p14="http://schemas.microsoft.com/office/powerpoint/2010/main" val="12485138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57405" y="805818"/>
            <a:ext cx="5963238"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54031" y="2052116"/>
            <a:ext cx="291897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9977" y="2052115"/>
            <a:ext cx="2920667"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0E5293-98D4-174F-B129-AC28FF1C666E}"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5642D1-79AE-4341-958D-9D3AD722575B}" type="slidenum">
              <a:rPr lang="en-US" smtClean="0"/>
              <a:t>‹#›</a:t>
            </a:fld>
            <a:endParaRPr lang="en-US" dirty="0"/>
          </a:p>
        </p:txBody>
      </p:sp>
      <p:sp>
        <p:nvSpPr>
          <p:cNvPr id="10" name="TextBox 9"/>
          <p:cNvSpPr txBox="1"/>
          <p:nvPr/>
        </p:nvSpPr>
        <p:spPr>
          <a:xfrm>
            <a:off x="1647129" y="641223"/>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2885147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1645238" y="636424"/>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57405" y="805818"/>
            <a:ext cx="596742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956964" y="2052115"/>
            <a:ext cx="2922350" cy="713818"/>
          </a:xfrm>
        </p:spPr>
        <p:txBody>
          <a:bodyPr anchor="b">
            <a:noAutofit/>
          </a:bodyPr>
          <a:lstStyle>
            <a:lvl1pPr marL="0" indent="0" algn="l">
              <a:lnSpc>
                <a:spcPct val="100000"/>
              </a:lnSpc>
              <a:buNone/>
              <a:defRPr sz="165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56964" y="2851331"/>
            <a:ext cx="2920217"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9975" y="2052115"/>
            <a:ext cx="2924849" cy="713818"/>
          </a:xfrm>
        </p:spPr>
        <p:txBody>
          <a:bodyPr anchor="b">
            <a:noAutofit/>
          </a:bodyPr>
          <a:lstStyle>
            <a:lvl1pPr marL="0" indent="0" algn="l">
              <a:lnSpc>
                <a:spcPct val="100000"/>
              </a:lnSpc>
              <a:buNone/>
              <a:defRPr sz="165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99976" y="2851331"/>
            <a:ext cx="2924849"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0E5293-98D4-174F-B129-AC28FF1C666E}" type="datetimeFigureOut">
              <a:rPr lang="en-US" smtClean="0"/>
              <a:t>3/25/2024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5642D1-79AE-4341-958D-9D3AD722575B}" type="slidenum">
              <a:rPr lang="en-US" smtClean="0"/>
              <a:t>‹#›</a:t>
            </a:fld>
            <a:endParaRPr lang="en-US" dirty="0"/>
          </a:p>
        </p:txBody>
      </p:sp>
    </p:spTree>
    <p:extLst>
      <p:ext uri="{BB962C8B-B14F-4D97-AF65-F5344CB8AC3E}">
        <p14:creationId xmlns:p14="http://schemas.microsoft.com/office/powerpoint/2010/main" val="42486671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0E5293-98D4-174F-B129-AC28FF1C666E}" type="datetimeFigureOut">
              <a:rPr lang="en-US" smtClean="0"/>
              <a:t>3/25/2024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5642D1-79AE-4341-958D-9D3AD722575B}" type="slidenum">
              <a:rPr lang="en-US" smtClean="0"/>
              <a:t>‹#›</a:t>
            </a:fld>
            <a:endParaRPr lang="en-US" dirty="0"/>
          </a:p>
        </p:txBody>
      </p:sp>
      <p:sp>
        <p:nvSpPr>
          <p:cNvPr id="8" name="TextBox 7"/>
          <p:cNvSpPr txBox="1"/>
          <p:nvPr/>
        </p:nvSpPr>
        <p:spPr>
          <a:xfrm>
            <a:off x="1647129" y="641226"/>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1026512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D0E5293-98D4-174F-B129-AC28FF1C666E}" type="datetimeFigureOut">
              <a:rPr lang="en-US" smtClean="0"/>
              <a:t>3/25/2024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5642D1-79AE-4341-958D-9D3AD722575B}" type="slidenum">
              <a:rPr lang="en-US" smtClean="0"/>
              <a:t>‹#›</a:t>
            </a:fld>
            <a:endParaRPr lang="en-US" dirty="0"/>
          </a:p>
        </p:txBody>
      </p:sp>
    </p:spTree>
    <p:extLst>
      <p:ext uri="{BB962C8B-B14F-4D97-AF65-F5344CB8AC3E}">
        <p14:creationId xmlns:p14="http://schemas.microsoft.com/office/powerpoint/2010/main" val="15542847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165616" y="1127550"/>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477743" y="1282452"/>
            <a:ext cx="1998271" cy="1903241"/>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840115" y="805818"/>
            <a:ext cx="4084709"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77742" y="3186155"/>
            <a:ext cx="1998271" cy="2386397"/>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D0E5293-98D4-174F-B129-AC28FF1C666E}"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5642D1-79AE-4341-958D-9D3AD722575B}" type="slidenum">
              <a:rPr lang="en-US" smtClean="0"/>
              <a:t>‹#›</a:t>
            </a:fld>
            <a:endParaRPr lang="en-US" dirty="0"/>
          </a:p>
        </p:txBody>
      </p:sp>
    </p:spTree>
    <p:extLst>
      <p:ext uri="{BB962C8B-B14F-4D97-AF65-F5344CB8AC3E}">
        <p14:creationId xmlns:p14="http://schemas.microsoft.com/office/powerpoint/2010/main" val="68315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D">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3" name="Text Placeholder 5"/>
          <p:cNvSpPr>
            <a:spLocks noGrp="1"/>
          </p:cNvSpPr>
          <p:nvPr>
            <p:ph type="body" sz="quarter" idx="12" hasCustomPrompt="1"/>
          </p:nvPr>
        </p:nvSpPr>
        <p:spPr>
          <a:xfrm>
            <a:off x="457200" y="1005840"/>
            <a:ext cx="8229600" cy="539496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a:t>
            </a:r>
          </a:p>
        </p:txBody>
      </p:sp>
    </p:spTree>
    <p:extLst>
      <p:ext uri="{BB962C8B-B14F-4D97-AF65-F5344CB8AC3E}">
        <p14:creationId xmlns:p14="http://schemas.microsoft.com/office/powerpoint/2010/main" val="179132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5060296" y="3229"/>
            <a:ext cx="3472301"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0" name="TextBox 9"/>
          <p:cNvSpPr txBox="1"/>
          <p:nvPr/>
        </p:nvSpPr>
        <p:spPr>
          <a:xfrm>
            <a:off x="1166015" y="1127550"/>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478430" y="1282453"/>
            <a:ext cx="2978240" cy="1900473"/>
          </a:xfrm>
        </p:spPr>
        <p:txBody>
          <a:bodyPr anchor="b">
            <a:normAutofit/>
          </a:bodyP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1477741" y="3182928"/>
            <a:ext cx="2978906" cy="2386394"/>
          </a:xfrm>
        </p:spPr>
        <p:txBody>
          <a:bodyPr>
            <a:normAutofit/>
          </a:bodyPr>
          <a:lstStyle>
            <a:lvl1pPr marL="0" indent="0" algn="l">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D0E5293-98D4-174F-B129-AC28FF1C666E}"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5642D1-79AE-4341-958D-9D3AD722575B}" type="slidenum">
              <a:rPr lang="en-US" smtClean="0"/>
              <a:t>‹#›</a:t>
            </a:fld>
            <a:endParaRPr lang="en-US" dirty="0"/>
          </a:p>
        </p:txBody>
      </p:sp>
    </p:spTree>
    <p:extLst>
      <p:ext uri="{BB962C8B-B14F-4D97-AF65-F5344CB8AC3E}">
        <p14:creationId xmlns:p14="http://schemas.microsoft.com/office/powerpoint/2010/main" val="40558593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1645677" y="641225"/>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58857" y="808057"/>
            <a:ext cx="5965568"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0E5293-98D4-174F-B129-AC28FF1C666E}"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5642D1-79AE-4341-958D-9D3AD722575B}" type="slidenum">
              <a:rPr lang="en-US" smtClean="0"/>
              <a:t>‹#›</a:t>
            </a:fld>
            <a:endParaRPr lang="en-US" dirty="0"/>
          </a:p>
        </p:txBody>
      </p:sp>
    </p:spTree>
    <p:extLst>
      <p:ext uri="{BB962C8B-B14F-4D97-AF65-F5344CB8AC3E}">
        <p14:creationId xmlns:p14="http://schemas.microsoft.com/office/powerpoint/2010/main" val="796309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7700901" y="450686"/>
            <a:ext cx="415636"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6929536" y="805818"/>
            <a:ext cx="99488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956564" y="970410"/>
            <a:ext cx="4850177"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0E5293-98D4-174F-B129-AC28FF1C666E}"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5642D1-79AE-4341-958D-9D3AD722575B}" type="slidenum">
              <a:rPr lang="en-US" smtClean="0"/>
              <a:t>‹#›</a:t>
            </a:fld>
            <a:endParaRPr lang="en-US" dirty="0"/>
          </a:p>
        </p:txBody>
      </p:sp>
    </p:spTree>
    <p:extLst>
      <p:ext uri="{BB962C8B-B14F-4D97-AF65-F5344CB8AC3E}">
        <p14:creationId xmlns:p14="http://schemas.microsoft.com/office/powerpoint/2010/main" val="17986964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20"/>
        <p:cNvGrpSpPr/>
        <p:nvPr/>
      </p:nvGrpSpPr>
      <p:grpSpPr>
        <a:xfrm>
          <a:off x="0" y="0"/>
          <a:ext cx="0" cy="0"/>
          <a:chOff x="0" y="0"/>
          <a:chExt cx="0" cy="0"/>
        </a:xfrm>
      </p:grpSpPr>
      <p:sp>
        <p:nvSpPr>
          <p:cNvPr id="21" name="Google Shape;21;p145"/>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69AD46"/>
              </a:buClr>
              <a:buSzPts val="3500"/>
              <a:buFont typeface="Arial"/>
              <a:buNone/>
              <a:defRPr sz="2625" b="1" u="none" strike="noStrike" cap="none">
                <a:solidFill>
                  <a:srgbClr val="69AD46"/>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 name="Google Shape;22;p145"/>
          <p:cNvSpPr txBox="1">
            <a:spLocks noGrp="1"/>
          </p:cNvSpPr>
          <p:nvPr>
            <p:ph type="body" idx="2"/>
          </p:nvPr>
        </p:nvSpPr>
        <p:spPr>
          <a:xfrm>
            <a:off x="457200" y="1280160"/>
            <a:ext cx="8229600" cy="274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59A4D2"/>
              </a:buClr>
              <a:buSzPts val="2000"/>
              <a:buFont typeface="Arial"/>
              <a:buNone/>
              <a:defRPr sz="1500" b="1" i="0" u="none" strike="noStrike" cap="none">
                <a:solidFill>
                  <a:srgbClr val="59A4D2"/>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 name="Google Shape;23;p145"/>
          <p:cNvSpPr txBox="1">
            <a:spLocks noGrp="1"/>
          </p:cNvSpPr>
          <p:nvPr>
            <p:ph type="body" idx="3"/>
          </p:nvPr>
        </p:nvSpPr>
        <p:spPr>
          <a:xfrm>
            <a:off x="457200" y="1828800"/>
            <a:ext cx="8229600" cy="4572000"/>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0"/>
              </a:spcBef>
              <a:spcAft>
                <a:spcPts val="0"/>
              </a:spcAft>
              <a:buClr>
                <a:schemeClr val="dk1"/>
              </a:buClr>
              <a:buSzPts val="2000"/>
              <a:buFont typeface="Arial"/>
              <a:buNone/>
              <a:defRPr sz="1500" b="0" i="0" u="none" strike="noStrike" cap="none">
                <a:solidFill>
                  <a:schemeClr val="dk1"/>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530965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1969" b="1" i="1" baseline="0">
                <a:solidFill>
                  <a:srgbClr val="69AD46"/>
                </a:solidFill>
                <a:latin typeface="Cabin" panose="020B0803050202020004" pitchFamily="34" charset="0"/>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dirty="0"/>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1125" b="1" i="0" baseline="0">
                <a:solidFill>
                  <a:srgbClr val="59A4D2"/>
                </a:solidFill>
                <a:latin typeface="Cabin" panose="020B0803050202020004" pitchFamily="34" charset="0"/>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828800"/>
            <a:ext cx="8229600" cy="4572000"/>
          </a:xfrm>
          <a:prstGeom prst="rect">
            <a:avLst/>
          </a:prstGeom>
        </p:spPr>
        <p:txBody>
          <a:bodyPr lIns="0" tIns="0" rIns="0" bIns="0" anchor="t" anchorCtr="0"/>
          <a:lstStyle>
            <a:lvl1pPr marL="0" indent="0" algn="l">
              <a:lnSpc>
                <a:spcPct val="100000"/>
              </a:lnSpc>
              <a:spcBef>
                <a:spcPts val="0"/>
              </a:spcBef>
              <a:spcAft>
                <a:spcPts val="0"/>
              </a:spcAft>
              <a:buFontTx/>
              <a:buNone/>
              <a:defRPr sz="1125" b="0" i="0" baseline="0">
                <a:solidFill>
                  <a:schemeClr val="tx1"/>
                </a:solidFill>
                <a:latin typeface="Cabin" panose="020B0803050202020004" pitchFamily="34" charset="0"/>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a:t>
            </a:r>
          </a:p>
        </p:txBody>
      </p:sp>
    </p:spTree>
    <p:extLst>
      <p:ext uri="{BB962C8B-B14F-4D97-AF65-F5344CB8AC3E}">
        <p14:creationId xmlns:p14="http://schemas.microsoft.com/office/powerpoint/2010/main" val="25875251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2"/>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4BB3C9-19C1-49A8-AF50-1942F00D7DE0}" type="datetime1">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9D6BC-9E15-408A-8D1F-282A5ECDAB50}" type="slidenum">
              <a:rPr lang="en-US" smtClean="0"/>
              <a:t>‹#›</a:t>
            </a:fld>
            <a:endParaRPr lang="en-US" dirty="0"/>
          </a:p>
        </p:txBody>
      </p:sp>
      <p:cxnSp>
        <p:nvCxnSpPr>
          <p:cNvPr id="8" name="Straight Connector 7"/>
          <p:cNvCxnSpPr/>
          <p:nvPr/>
        </p:nvCxnSpPr>
        <p:spPr>
          <a:xfrm>
            <a:off x="685800" y="339852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CC64F09-F91E-4828-A03A-7604EDA1A920}"/>
              </a:ext>
            </a:extLst>
          </p:cNvPr>
          <p:cNvPicPr>
            <a:picLocks noChangeAspect="1"/>
          </p:cNvPicPr>
          <p:nvPr userDrawn="1"/>
        </p:nvPicPr>
        <p:blipFill>
          <a:blip r:embed="rId2"/>
          <a:stretch>
            <a:fillRect/>
          </a:stretch>
        </p:blipFill>
        <p:spPr>
          <a:xfrm>
            <a:off x="689533" y="410912"/>
            <a:ext cx="3328772" cy="2002088"/>
          </a:xfrm>
          <a:prstGeom prst="rect">
            <a:avLst/>
          </a:prstGeom>
        </p:spPr>
      </p:pic>
    </p:spTree>
    <p:extLst>
      <p:ext uri="{BB962C8B-B14F-4D97-AF65-F5344CB8AC3E}">
        <p14:creationId xmlns:p14="http://schemas.microsoft.com/office/powerpoint/2010/main" val="22191747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6432F6-996C-40ED-8C74-173EE521CE51}" type="datetime1">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9D6BC-9E15-408A-8D1F-282A5ECDAB50}" type="slidenum">
              <a:rPr lang="en-US" smtClean="0"/>
              <a:t>‹#›</a:t>
            </a:fld>
            <a:endParaRPr lang="en-US" dirty="0"/>
          </a:p>
        </p:txBody>
      </p:sp>
      <p:pic>
        <p:nvPicPr>
          <p:cNvPr id="8" name="Picture 7">
            <a:extLst>
              <a:ext uri="{FF2B5EF4-FFF2-40B4-BE49-F238E27FC236}">
                <a16:creationId xmlns:a16="http://schemas.microsoft.com/office/drawing/2014/main" id="{E3A4003A-ECAF-460B-B0BE-A2F696064AC9}"/>
              </a:ext>
            </a:extLst>
          </p:cNvPr>
          <p:cNvPicPr>
            <a:picLocks noChangeAspect="1"/>
          </p:cNvPicPr>
          <p:nvPr userDrawn="1"/>
        </p:nvPicPr>
        <p:blipFill>
          <a:blip r:embed="rId2"/>
          <a:stretch>
            <a:fillRect/>
          </a:stretch>
        </p:blipFill>
        <p:spPr>
          <a:xfrm>
            <a:off x="7632511" y="5780831"/>
            <a:ext cx="1350361" cy="812175"/>
          </a:xfrm>
          <a:prstGeom prst="rect">
            <a:avLst/>
          </a:prstGeom>
        </p:spPr>
      </p:pic>
    </p:spTree>
    <p:extLst>
      <p:ext uri="{BB962C8B-B14F-4D97-AF65-F5344CB8AC3E}">
        <p14:creationId xmlns:p14="http://schemas.microsoft.com/office/powerpoint/2010/main" val="21029842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5"/>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34AD87-CB17-4860-A617-26838FC4ED5D}" type="datetime1">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9D6BC-9E15-408A-8D1F-282A5ECDAB50}" type="slidenum">
              <a:rPr lang="en-US" smtClean="0"/>
              <a:t>‹#›</a:t>
            </a:fld>
            <a:endParaRPr lang="en-US" dirty="0"/>
          </a:p>
        </p:txBody>
      </p:sp>
      <p:cxnSp>
        <p:nvCxnSpPr>
          <p:cNvPr id="7" name="Straight Connector 6"/>
          <p:cNvCxnSpPr/>
          <p:nvPr/>
        </p:nvCxnSpPr>
        <p:spPr>
          <a:xfrm>
            <a:off x="731520" y="4599434"/>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Graphical user interface&#10;&#10;Description automatically generated with medium confidence">
            <a:extLst>
              <a:ext uri="{FF2B5EF4-FFF2-40B4-BE49-F238E27FC236}">
                <a16:creationId xmlns:a16="http://schemas.microsoft.com/office/drawing/2014/main" id="{36D256F9-9F9A-44ED-9748-4E8544330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5844861"/>
            <a:ext cx="1295400" cy="732345"/>
          </a:xfrm>
          <a:prstGeom prst="rect">
            <a:avLst/>
          </a:prstGeom>
        </p:spPr>
      </p:pic>
    </p:spTree>
    <p:extLst>
      <p:ext uri="{BB962C8B-B14F-4D97-AF65-F5344CB8AC3E}">
        <p14:creationId xmlns:p14="http://schemas.microsoft.com/office/powerpoint/2010/main" val="1552062252"/>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A6A83B-3E3D-4FD8-B138-5FCB2F939BF5}" type="datetime1">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99D6BC-9E15-408A-8D1F-282A5ECDAB50}" type="slidenum">
              <a:rPr lang="en-US" smtClean="0"/>
              <a:t>‹#›</a:t>
            </a:fld>
            <a:endParaRPr lang="en-US" dirty="0"/>
          </a:p>
        </p:txBody>
      </p:sp>
      <p:pic>
        <p:nvPicPr>
          <p:cNvPr id="8" name="Picture 7">
            <a:extLst>
              <a:ext uri="{FF2B5EF4-FFF2-40B4-BE49-F238E27FC236}">
                <a16:creationId xmlns:a16="http://schemas.microsoft.com/office/drawing/2014/main" id="{C2947F09-DA8C-4D37-9457-B3A75DAEA08D}"/>
              </a:ext>
            </a:extLst>
          </p:cNvPr>
          <p:cNvPicPr>
            <a:picLocks noChangeAspect="1"/>
          </p:cNvPicPr>
          <p:nvPr userDrawn="1"/>
        </p:nvPicPr>
        <p:blipFill>
          <a:blip r:embed="rId2"/>
          <a:stretch>
            <a:fillRect/>
          </a:stretch>
        </p:blipFill>
        <p:spPr>
          <a:xfrm>
            <a:off x="7632511" y="5780831"/>
            <a:ext cx="1350361" cy="812175"/>
          </a:xfrm>
          <a:prstGeom prst="rect">
            <a:avLst/>
          </a:prstGeom>
        </p:spPr>
      </p:pic>
    </p:spTree>
    <p:extLst>
      <p:ext uri="{BB962C8B-B14F-4D97-AF65-F5344CB8AC3E}">
        <p14:creationId xmlns:p14="http://schemas.microsoft.com/office/powerpoint/2010/main" val="20457346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9E3922-DC2F-4B85-922F-8E32D423AA0B}"/>
              </a:ext>
            </a:extLst>
          </p:cNvPr>
          <p:cNvPicPr>
            <a:picLocks noChangeAspect="1"/>
          </p:cNvPicPr>
          <p:nvPr userDrawn="1"/>
        </p:nvPicPr>
        <p:blipFill>
          <a:blip r:embed="rId2"/>
          <a:stretch>
            <a:fillRect/>
          </a:stretch>
        </p:blipFill>
        <p:spPr>
          <a:xfrm>
            <a:off x="7632511" y="5780831"/>
            <a:ext cx="1350361" cy="812175"/>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63705C-CC90-4A30-8507-6DC3AB57FEC6}" type="datetime1">
              <a:rPr lang="en-US" smtClean="0"/>
              <a:t>3/25/2024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99D6BC-9E15-408A-8D1F-282A5ECDAB50}"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505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20"/>
        <p:cNvGrpSpPr/>
        <p:nvPr/>
      </p:nvGrpSpPr>
      <p:grpSpPr>
        <a:xfrm>
          <a:off x="0" y="0"/>
          <a:ext cx="0" cy="0"/>
          <a:chOff x="0" y="0"/>
          <a:chExt cx="0" cy="0"/>
        </a:xfrm>
      </p:grpSpPr>
      <p:sp>
        <p:nvSpPr>
          <p:cNvPr id="21" name="Google Shape;21;p145"/>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69AD46"/>
              </a:buClr>
              <a:buSzPts val="3500"/>
              <a:buFont typeface="Arial"/>
              <a:buNone/>
              <a:defRPr sz="2625" b="1" u="none" strike="noStrike" cap="none">
                <a:solidFill>
                  <a:srgbClr val="69AD46"/>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 name="Google Shape;22;p145"/>
          <p:cNvSpPr txBox="1">
            <a:spLocks noGrp="1"/>
          </p:cNvSpPr>
          <p:nvPr>
            <p:ph type="body" idx="2"/>
          </p:nvPr>
        </p:nvSpPr>
        <p:spPr>
          <a:xfrm>
            <a:off x="457200" y="1280160"/>
            <a:ext cx="8229600" cy="274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59A4D2"/>
              </a:buClr>
              <a:buSzPts val="2000"/>
              <a:buFont typeface="Arial"/>
              <a:buNone/>
              <a:defRPr sz="1500" b="1" i="0" u="none" strike="noStrike" cap="none">
                <a:solidFill>
                  <a:srgbClr val="59A4D2"/>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 name="Google Shape;23;p145"/>
          <p:cNvSpPr txBox="1">
            <a:spLocks noGrp="1"/>
          </p:cNvSpPr>
          <p:nvPr>
            <p:ph type="body" idx="3"/>
          </p:nvPr>
        </p:nvSpPr>
        <p:spPr>
          <a:xfrm>
            <a:off x="457200" y="1828800"/>
            <a:ext cx="8229600" cy="4572000"/>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0"/>
              </a:spcBef>
              <a:spcAft>
                <a:spcPts val="0"/>
              </a:spcAft>
              <a:buClr>
                <a:schemeClr val="dk1"/>
              </a:buClr>
              <a:buSzPts val="2000"/>
              <a:buFont typeface="Arial"/>
              <a:buNone/>
              <a:defRPr sz="1500" b="0" i="0" u="none" strike="noStrike" cap="none">
                <a:solidFill>
                  <a:schemeClr val="dk1"/>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81181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B91B83-A633-4F5D-9558-64F2FD4D27D5}" type="datetime1">
              <a:rPr lang="en-US" smtClean="0"/>
              <a:t>3/25/2024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99D6BC-9E15-408A-8D1F-282A5ECDAB50}" type="slidenum">
              <a:rPr lang="en-US" smtClean="0"/>
              <a:t>‹#›</a:t>
            </a:fld>
            <a:endParaRPr lang="en-US" dirty="0"/>
          </a:p>
        </p:txBody>
      </p:sp>
      <p:pic>
        <p:nvPicPr>
          <p:cNvPr id="6" name="Picture 5">
            <a:extLst>
              <a:ext uri="{FF2B5EF4-FFF2-40B4-BE49-F238E27FC236}">
                <a16:creationId xmlns:a16="http://schemas.microsoft.com/office/drawing/2014/main" id="{599F7C05-7741-49DC-AA94-5BE23D469D86}"/>
              </a:ext>
            </a:extLst>
          </p:cNvPr>
          <p:cNvPicPr>
            <a:picLocks noChangeAspect="1"/>
          </p:cNvPicPr>
          <p:nvPr userDrawn="1"/>
        </p:nvPicPr>
        <p:blipFill>
          <a:blip r:embed="rId2"/>
          <a:stretch>
            <a:fillRect/>
          </a:stretch>
        </p:blipFill>
        <p:spPr>
          <a:xfrm>
            <a:off x="7632511" y="5780831"/>
            <a:ext cx="1350361" cy="812175"/>
          </a:xfrm>
          <a:prstGeom prst="rect">
            <a:avLst/>
          </a:prstGeom>
        </p:spPr>
      </p:pic>
    </p:spTree>
    <p:extLst>
      <p:ext uri="{BB962C8B-B14F-4D97-AF65-F5344CB8AC3E}">
        <p14:creationId xmlns:p14="http://schemas.microsoft.com/office/powerpoint/2010/main" val="41038670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7D0CC8-1116-4744-99A3-3B2D918CBB1A}" type="datetime1">
              <a:rPr lang="en-US" smtClean="0"/>
              <a:t>3/25/2024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99D6BC-9E15-408A-8D1F-282A5ECDAB50}" type="slidenum">
              <a:rPr lang="en-US" smtClean="0"/>
              <a:t>‹#›</a:t>
            </a:fld>
            <a:endParaRPr lang="en-US" dirty="0"/>
          </a:p>
        </p:txBody>
      </p:sp>
      <p:pic>
        <p:nvPicPr>
          <p:cNvPr id="5" name="Picture 4">
            <a:extLst>
              <a:ext uri="{FF2B5EF4-FFF2-40B4-BE49-F238E27FC236}">
                <a16:creationId xmlns:a16="http://schemas.microsoft.com/office/drawing/2014/main" id="{68C420CA-E84A-4824-AE9C-8FC3BCC404EE}"/>
              </a:ext>
            </a:extLst>
          </p:cNvPr>
          <p:cNvPicPr>
            <a:picLocks noChangeAspect="1"/>
          </p:cNvPicPr>
          <p:nvPr userDrawn="1"/>
        </p:nvPicPr>
        <p:blipFill>
          <a:blip r:embed="rId2"/>
          <a:stretch>
            <a:fillRect/>
          </a:stretch>
        </p:blipFill>
        <p:spPr>
          <a:xfrm>
            <a:off x="7620001" y="5765801"/>
            <a:ext cx="1353429" cy="812871"/>
          </a:xfrm>
          <a:prstGeom prst="rect">
            <a:avLst/>
          </a:prstGeom>
        </p:spPr>
      </p:pic>
    </p:spTree>
    <p:extLst>
      <p:ext uri="{BB962C8B-B14F-4D97-AF65-F5344CB8AC3E}">
        <p14:creationId xmlns:p14="http://schemas.microsoft.com/office/powerpoint/2010/main" val="28494854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C3A3B-245C-4858-B2A1-07399624D7A9}" type="datetime1">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99D6BC-9E15-408A-8D1F-282A5ECDAB50}"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2129095-4113-4683-955F-A80A8C594C56}"/>
              </a:ext>
            </a:extLst>
          </p:cNvPr>
          <p:cNvPicPr>
            <a:picLocks noChangeAspect="1"/>
          </p:cNvPicPr>
          <p:nvPr userDrawn="1"/>
        </p:nvPicPr>
        <p:blipFill>
          <a:blip r:embed="rId2"/>
          <a:stretch>
            <a:fillRect/>
          </a:stretch>
        </p:blipFill>
        <p:spPr>
          <a:xfrm>
            <a:off x="7632511" y="5780831"/>
            <a:ext cx="1350361" cy="812175"/>
          </a:xfrm>
          <a:prstGeom prst="rect">
            <a:avLst/>
          </a:prstGeom>
        </p:spPr>
      </p:pic>
    </p:spTree>
    <p:extLst>
      <p:ext uri="{BB962C8B-B14F-4D97-AF65-F5344CB8AC3E}">
        <p14:creationId xmlns:p14="http://schemas.microsoft.com/office/powerpoint/2010/main" val="22914196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45E51-D7A2-4FB8-9AF2-BB3224A937E5}" type="datetime1">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99D6BC-9E15-408A-8D1F-282A5ECDAB50}" type="slidenum">
              <a:rPr lang="en-US" smtClean="0"/>
              <a:t>‹#›</a:t>
            </a:fld>
            <a:endParaRPr lang="en-US" dirty="0"/>
          </a:p>
        </p:txBody>
      </p:sp>
      <p:pic>
        <p:nvPicPr>
          <p:cNvPr id="8" name="Picture 7">
            <a:extLst>
              <a:ext uri="{FF2B5EF4-FFF2-40B4-BE49-F238E27FC236}">
                <a16:creationId xmlns:a16="http://schemas.microsoft.com/office/drawing/2014/main" id="{1282AA17-8E2B-4DD5-98E8-195F2EC1919D}"/>
              </a:ext>
            </a:extLst>
          </p:cNvPr>
          <p:cNvPicPr>
            <a:picLocks noChangeAspect="1"/>
          </p:cNvPicPr>
          <p:nvPr userDrawn="1"/>
        </p:nvPicPr>
        <p:blipFill>
          <a:blip r:embed="rId2"/>
          <a:stretch>
            <a:fillRect/>
          </a:stretch>
        </p:blipFill>
        <p:spPr>
          <a:xfrm>
            <a:off x="198297" y="5932570"/>
            <a:ext cx="1350361" cy="812175"/>
          </a:xfrm>
          <a:prstGeom prst="rect">
            <a:avLst/>
          </a:prstGeom>
        </p:spPr>
      </p:pic>
    </p:spTree>
    <p:extLst>
      <p:ext uri="{BB962C8B-B14F-4D97-AF65-F5344CB8AC3E}">
        <p14:creationId xmlns:p14="http://schemas.microsoft.com/office/powerpoint/2010/main" val="16819647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5E6FA-16A8-4037-9872-36CD90A6B73C}" type="datetime1">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9D6BC-9E15-408A-8D1F-282A5ECDAB50}" type="slidenum">
              <a:rPr lang="en-US" smtClean="0"/>
              <a:t>‹#›</a:t>
            </a:fld>
            <a:endParaRPr lang="en-US" dirty="0"/>
          </a:p>
        </p:txBody>
      </p:sp>
      <p:pic>
        <p:nvPicPr>
          <p:cNvPr id="7" name="Picture 6">
            <a:extLst>
              <a:ext uri="{FF2B5EF4-FFF2-40B4-BE49-F238E27FC236}">
                <a16:creationId xmlns:a16="http://schemas.microsoft.com/office/drawing/2014/main" id="{32DEFA27-F827-496A-AE12-61A55B6CAD20}"/>
              </a:ext>
            </a:extLst>
          </p:cNvPr>
          <p:cNvPicPr>
            <a:picLocks noChangeAspect="1"/>
          </p:cNvPicPr>
          <p:nvPr userDrawn="1"/>
        </p:nvPicPr>
        <p:blipFill>
          <a:blip r:embed="rId2"/>
          <a:stretch>
            <a:fillRect/>
          </a:stretch>
        </p:blipFill>
        <p:spPr>
          <a:xfrm rot="5400000">
            <a:off x="-367075" y="5447076"/>
            <a:ext cx="1800481" cy="609131"/>
          </a:xfrm>
          <a:prstGeom prst="rect">
            <a:avLst/>
          </a:prstGeom>
        </p:spPr>
      </p:pic>
    </p:spTree>
    <p:extLst>
      <p:ext uri="{BB962C8B-B14F-4D97-AF65-F5344CB8AC3E}">
        <p14:creationId xmlns:p14="http://schemas.microsoft.com/office/powerpoint/2010/main" val="4749205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051353-CCCC-403E-B24D-880335A78BAE}" type="datetime1">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9D6BC-9E15-408A-8D1F-282A5ECDAB50}" type="slidenum">
              <a:rPr lang="en-US" smtClean="0"/>
              <a:t>‹#›</a:t>
            </a:fld>
            <a:endParaRPr lang="en-US" dirty="0"/>
          </a:p>
        </p:txBody>
      </p:sp>
      <p:pic>
        <p:nvPicPr>
          <p:cNvPr id="7" name="Picture 6">
            <a:extLst>
              <a:ext uri="{FF2B5EF4-FFF2-40B4-BE49-F238E27FC236}">
                <a16:creationId xmlns:a16="http://schemas.microsoft.com/office/drawing/2014/main" id="{FD3FEFAB-5956-49EF-95CF-210A5AD16746}"/>
              </a:ext>
            </a:extLst>
          </p:cNvPr>
          <p:cNvPicPr>
            <a:picLocks noChangeAspect="1"/>
          </p:cNvPicPr>
          <p:nvPr userDrawn="1"/>
        </p:nvPicPr>
        <p:blipFill>
          <a:blip r:embed="rId2"/>
          <a:stretch>
            <a:fillRect/>
          </a:stretch>
        </p:blipFill>
        <p:spPr>
          <a:xfrm>
            <a:off x="7632511" y="5780831"/>
            <a:ext cx="1350361" cy="812175"/>
          </a:xfrm>
          <a:prstGeom prst="rect">
            <a:avLst/>
          </a:prstGeom>
        </p:spPr>
      </p:pic>
    </p:spTree>
    <p:extLst>
      <p:ext uri="{BB962C8B-B14F-4D97-AF65-F5344CB8AC3E}">
        <p14:creationId xmlns:p14="http://schemas.microsoft.com/office/powerpoint/2010/main" val="1734024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2625" b="1" i="1" baseline="0">
                <a:solidFill>
                  <a:srgbClr val="69AD46"/>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828800"/>
            <a:ext cx="8229600" cy="45720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a:t>
            </a:r>
          </a:p>
        </p:txBody>
      </p:sp>
    </p:spTree>
    <p:extLst>
      <p:ext uri="{BB962C8B-B14F-4D97-AF65-F5344CB8AC3E}">
        <p14:creationId xmlns:p14="http://schemas.microsoft.com/office/powerpoint/2010/main" val="3777606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F">
    <p:spTree>
      <p:nvGrpSpPr>
        <p:cNvPr id="1" name=""/>
        <p:cNvGrpSpPr/>
        <p:nvPr/>
      </p:nvGrpSpPr>
      <p:grpSpPr>
        <a:xfrm>
          <a:off x="0" y="0"/>
          <a:ext cx="0" cy="0"/>
          <a:chOff x="0" y="0"/>
          <a:chExt cx="0" cy="0"/>
        </a:xfrm>
      </p:grpSpPr>
      <p:sp>
        <p:nvSpPr>
          <p:cNvPr id="3"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005840"/>
            <a:ext cx="8229600" cy="9144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a:t>
            </a:r>
          </a:p>
        </p:txBody>
      </p:sp>
      <p:sp>
        <p:nvSpPr>
          <p:cNvPr id="6" name="Picture Placeholder 9"/>
          <p:cNvSpPr>
            <a:spLocks noGrp="1"/>
          </p:cNvSpPr>
          <p:nvPr>
            <p:ph type="pic" sz="quarter" idx="13" hasCustomPrompt="1"/>
          </p:nvPr>
        </p:nvSpPr>
        <p:spPr>
          <a:xfrm>
            <a:off x="457200" y="2377440"/>
            <a:ext cx="8229600" cy="4023360"/>
          </a:xfrm>
          <a:prstGeom prst="rect">
            <a:avLst/>
          </a:prstGeom>
          <a:solidFill>
            <a:schemeClr val="bg2"/>
          </a:solidFill>
        </p:spPr>
        <p:txBody>
          <a:bodyPr lIns="0" tIns="0" rIns="0" bIns="0" anchor="ctr" anchorCtr="0"/>
          <a:lstStyle>
            <a:lvl1pPr marL="0" indent="0" algn="ctr">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65267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9144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155406" y="6243108"/>
            <a:ext cx="8833187"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155406" y="0"/>
            <a:ext cx="8832850" cy="548640"/>
          </a:xfrm>
          <a:prstGeom prst="rect">
            <a:avLst/>
          </a:prstGeom>
        </p:spPr>
        <p:txBody>
          <a:bodyP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155576" y="818147"/>
            <a:ext cx="8832850" cy="5420728"/>
          </a:xfrm>
          <a:prstGeom prst="rect">
            <a:avLst/>
          </a:prstGeom>
        </p:spPr>
        <p:txBody>
          <a:bodyPr/>
          <a:lstStyle>
            <a:lvl1pPr marL="216694" indent="-216694">
              <a:lnSpc>
                <a:spcPct val="100000"/>
              </a:lnSpc>
              <a:spcBef>
                <a:spcPts val="0"/>
              </a:spcBef>
              <a:spcAft>
                <a:spcPts val="450"/>
              </a:spcAft>
              <a:defRPr sz="2100" b="0">
                <a:latin typeface="Franklin Gothic Medium" panose="020B0603020102020204" pitchFamily="34" charset="0"/>
              </a:defRPr>
            </a:lvl1pPr>
            <a:lvl2pPr marL="640556" indent="-257175">
              <a:lnSpc>
                <a:spcPct val="100000"/>
              </a:lnSpc>
              <a:spcBef>
                <a:spcPts val="0"/>
              </a:spcBef>
              <a:spcAft>
                <a:spcPts val="450"/>
              </a:spcAft>
              <a:buFont typeface="Courier New" panose="02070309020205020404" pitchFamily="49" charset="0"/>
              <a:buChar char="o"/>
              <a:defRPr sz="1800" b="0">
                <a:latin typeface="Franklin Gothic Medium" panose="020B0603020102020204" pitchFamily="34" charset="0"/>
              </a:defRPr>
            </a:lvl2pPr>
            <a:lvl3pPr marL="983456" indent="-207169">
              <a:lnSpc>
                <a:spcPct val="100000"/>
              </a:lnSpc>
              <a:spcBef>
                <a:spcPts val="0"/>
              </a:spcBef>
              <a:spcAft>
                <a:spcPts val="450"/>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628896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ader-Footer">
    <p:spTree>
      <p:nvGrpSpPr>
        <p:cNvPr id="1" name=""/>
        <p:cNvGrpSpPr/>
        <p:nvPr/>
      </p:nvGrpSpPr>
      <p:grpSpPr>
        <a:xfrm>
          <a:off x="0" y="0"/>
          <a:ext cx="0" cy="0"/>
          <a:chOff x="0" y="0"/>
          <a:chExt cx="0" cy="0"/>
        </a:xfrm>
      </p:grpSpPr>
      <p:sp>
        <p:nvSpPr>
          <p:cNvPr id="8" name="Rectangle 7"/>
          <p:cNvSpPr/>
          <p:nvPr userDrawn="1"/>
        </p:nvSpPr>
        <p:spPr>
          <a:xfrm>
            <a:off x="0" y="3860"/>
            <a:ext cx="9144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155406" y="6243108"/>
            <a:ext cx="8833187"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2" name="Title 1"/>
          <p:cNvSpPr>
            <a:spLocks noGrp="1"/>
          </p:cNvSpPr>
          <p:nvPr>
            <p:ph type="title" hasCustomPrompt="1"/>
          </p:nvPr>
        </p:nvSpPr>
        <p:spPr>
          <a:xfrm>
            <a:off x="155406" y="10373"/>
            <a:ext cx="8833188" cy="542129"/>
          </a:xfrm>
          <a:prstGeom prst="rect">
            <a:avLst/>
          </a:prstGeom>
        </p:spPr>
        <p:txBody>
          <a:bodyPr anchor="t">
            <a:noAutofit/>
          </a:bodyPr>
          <a:lstStyle>
            <a:lvl1pPr algn="l">
              <a:lnSpc>
                <a:spcPct val="100000"/>
              </a:lnSpc>
              <a:defRPr sz="2400" b="0" i="0" baseline="0">
                <a:solidFill>
                  <a:schemeClr val="tx2">
                    <a:lumMod val="75000"/>
                  </a:schemeClr>
                </a:solidFill>
                <a:latin typeface="Franklin Gothic Demi Cond" panose="020B0706030402020204" pitchFamily="34" charset="0"/>
                <a:ea typeface="Franklin Gothic Demi Cond" panose="020B0706030402020204" pitchFamily="34" charset="0"/>
                <a:cs typeface="Arial" panose="020B0604020202020204" pitchFamily="34" charset="0"/>
              </a:defRPr>
            </a:lvl1pPr>
          </a:lstStyle>
          <a:p>
            <a:r>
              <a:rPr lang="en-US"/>
              <a:t>Click to add title, 1 line max, lower case</a:t>
            </a:r>
          </a:p>
        </p:txBody>
      </p:sp>
    </p:spTree>
    <p:extLst>
      <p:ext uri="{BB962C8B-B14F-4D97-AF65-F5344CB8AC3E}">
        <p14:creationId xmlns:p14="http://schemas.microsoft.com/office/powerpoint/2010/main" val="1328131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050" dirty="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74320" y="1447801"/>
            <a:ext cx="7888288" cy="4592638"/>
          </a:xfrm>
          <a:prstGeom prst="rect">
            <a:avLst/>
          </a:prstGeom>
        </p:spPr>
        <p:txBody>
          <a:bodyPr>
            <a:noAutofit/>
          </a:bodyPr>
          <a:lstStyle>
            <a:lvl1pPr marL="171446" indent="-171446">
              <a:lnSpc>
                <a:spcPct val="100000"/>
              </a:lnSpc>
              <a:spcBef>
                <a:spcPts val="900"/>
              </a:spcBef>
              <a:defRPr sz="2100">
                <a:latin typeface="Franklin Gothic Medium" panose="020B0603020102020204" pitchFamily="34" charset="0"/>
              </a:defRPr>
            </a:lvl1pPr>
            <a:lvl2pPr marL="432186" indent="-175018">
              <a:lnSpc>
                <a:spcPct val="100000"/>
              </a:lnSpc>
              <a:buFont typeface="Franklin Gothic Medium" panose="020B0603020102020204" pitchFamily="34" charset="0"/>
              <a:buChar char="−"/>
              <a:defRPr sz="1800">
                <a:latin typeface="Franklin Gothic Medium" panose="020B0603020102020204" pitchFamily="34" charset="0"/>
              </a:defRPr>
            </a:lvl2pPr>
            <a:lvl3pPr marL="729836" indent="-171446">
              <a:lnSpc>
                <a:spcPct val="100000"/>
              </a:lnSpc>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274324" y="6243108"/>
            <a:ext cx="7992005" cy="330200"/>
          </a:xfrm>
          <a:prstGeom prst="rect">
            <a:avLst/>
          </a:prstGeom>
        </p:spPr>
        <p:txBody>
          <a:bodyPr anchor="b">
            <a:noAutofit/>
          </a:bodyPr>
          <a:lstStyle>
            <a:lvl1pPr marL="0" indent="0">
              <a:lnSpc>
                <a:spcPct val="100000"/>
              </a:lnSpc>
              <a:spcBef>
                <a:spcPts val="0"/>
              </a:spcBef>
              <a:buNone/>
              <a:defRPr sz="900" baseline="0">
                <a:latin typeface="Franklin Gothic Medium Cond" panose="020B0606030402020204" pitchFamily="34" charset="0"/>
              </a:defRPr>
            </a:lvl1pPr>
          </a:lstStyle>
          <a:p>
            <a:pPr lvl="0"/>
            <a:r>
              <a:rPr lang="en-US"/>
              <a:t>Click to add footnote, reference or source</a:t>
            </a:r>
          </a:p>
        </p:txBody>
      </p:sp>
      <p:sp>
        <p:nvSpPr>
          <p:cNvPr id="21" name="Footer Placeholder 20"/>
          <p:cNvSpPr>
            <a:spLocks noGrp="1"/>
          </p:cNvSpPr>
          <p:nvPr>
            <p:ph type="ftr" sz="quarter" idx="13"/>
          </p:nvPr>
        </p:nvSpPr>
        <p:spPr>
          <a:xfrm>
            <a:off x="274324" y="6573308"/>
            <a:ext cx="7682971" cy="284692"/>
          </a:xfrm>
          <a:prstGeom prst="rect">
            <a:avLst/>
          </a:prstGeom>
        </p:spPr>
        <p:txBody>
          <a:bodyPr/>
          <a:lstStyle>
            <a:lvl1pPr algn="l">
              <a:defRPr sz="750" cap="all" baseline="0">
                <a:solidFill>
                  <a:schemeClr val="tx1"/>
                </a:solidFill>
                <a:latin typeface="Franklin Gothic Demi Cond" panose="020B0706030402020204" pitchFamily="34" charset="0"/>
              </a:defRPr>
            </a:lvl1pPr>
          </a:lstStyle>
          <a:p>
            <a:r>
              <a:rPr lang="en-US" dirty="0">
                <a:solidFill>
                  <a:prstClr val="black"/>
                </a:solidFill>
              </a:rPr>
              <a:t>NCMT_TP_MEMBER_TOUCHPOINT_2021_1012</a:t>
            </a:r>
          </a:p>
        </p:txBody>
      </p:sp>
      <p:sp>
        <p:nvSpPr>
          <p:cNvPr id="22" name="Slide Number Placeholder 21"/>
          <p:cNvSpPr>
            <a:spLocks noGrp="1"/>
          </p:cNvSpPr>
          <p:nvPr>
            <p:ph type="sldNum" sz="quarter" idx="14"/>
          </p:nvPr>
        </p:nvSpPr>
        <p:spPr>
          <a:xfrm>
            <a:off x="8305801" y="6573308"/>
            <a:ext cx="564098" cy="284692"/>
          </a:xfrm>
          <a:prstGeom prst="rect">
            <a:avLst/>
          </a:prstGeom>
        </p:spPr>
        <p:txBody>
          <a:bodyPr/>
          <a:lstStyle>
            <a:lvl1pPr>
              <a:defRPr sz="75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274324" y="457200"/>
            <a:ext cx="7843267" cy="548640"/>
          </a:xfrm>
          <a:prstGeom prst="rect">
            <a:avLst/>
          </a:prstGeom>
        </p:spPr>
        <p:txBody>
          <a:bodyPr anchor="t">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378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929999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96"/>
        <p:cNvGrpSpPr/>
        <p:nvPr/>
      </p:nvGrpSpPr>
      <p:grpSpPr>
        <a:xfrm>
          <a:off x="0" y="0"/>
          <a:ext cx="0" cy="0"/>
          <a:chOff x="0" y="0"/>
          <a:chExt cx="0" cy="0"/>
        </a:xfrm>
      </p:grpSpPr>
      <p:sp>
        <p:nvSpPr>
          <p:cNvPr id="97" name="Google Shape;97;p24"/>
          <p:cNvSpPr/>
          <p:nvPr/>
        </p:nvSpPr>
        <p:spPr>
          <a:xfrm>
            <a:off x="0" y="6590654"/>
            <a:ext cx="9144000" cy="276225"/>
          </a:xfrm>
          <a:prstGeom prst="rect">
            <a:avLst/>
          </a:prstGeom>
          <a:solidFill>
            <a:srgbClr val="17365D"/>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600"/>
              <a:buFont typeface="Arial"/>
              <a:buNone/>
            </a:pPr>
            <a:endParaRPr sz="600" b="0" i="0" u="none" strike="noStrike" cap="none" dirty="0">
              <a:solidFill>
                <a:schemeClr val="lt1"/>
              </a:solidFill>
              <a:latin typeface="Calibri"/>
              <a:ea typeface="Calibri"/>
              <a:cs typeface="Calibri"/>
              <a:sym typeface="Calibri"/>
            </a:endParaRPr>
          </a:p>
        </p:txBody>
      </p:sp>
      <p:sp>
        <p:nvSpPr>
          <p:cNvPr id="98" name="Google Shape;98;p24"/>
          <p:cNvSpPr txBox="1">
            <a:spLocks noGrp="1"/>
          </p:cNvSpPr>
          <p:nvPr>
            <p:ph type="title"/>
          </p:nvPr>
        </p:nvSpPr>
        <p:spPr>
          <a:xfrm>
            <a:off x="630936" y="640080"/>
            <a:ext cx="7886700" cy="5486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365D"/>
              </a:buClr>
              <a:buSzPts val="2700"/>
              <a:buFont typeface="Libre Franklin"/>
              <a:buNone/>
              <a:defRPr sz="2700" b="0" i="0" u="none" strike="noStrike" cap="none">
                <a:solidFill>
                  <a:srgbClr val="17365D"/>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p24"/>
          <p:cNvSpPr/>
          <p:nvPr/>
        </p:nvSpPr>
        <p:spPr>
          <a:xfrm>
            <a:off x="0" y="3861"/>
            <a:ext cx="9144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17365D"/>
              </a:solidFill>
              <a:latin typeface="Libre Franklin"/>
              <a:ea typeface="Libre Franklin"/>
              <a:cs typeface="Libre Franklin"/>
              <a:sym typeface="Libre Franklin"/>
            </a:endParaRPr>
          </a:p>
        </p:txBody>
      </p:sp>
      <p:sp>
        <p:nvSpPr>
          <p:cNvPr id="100" name="Google Shape;100;p24"/>
          <p:cNvSpPr/>
          <p:nvPr/>
        </p:nvSpPr>
        <p:spPr>
          <a:xfrm>
            <a:off x="622979" y="1"/>
            <a:ext cx="51390" cy="1078787"/>
          </a:xfrm>
          <a:prstGeom prst="rect">
            <a:avLst/>
          </a:prstGeom>
          <a:solidFill>
            <a:srgbClr val="1736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1" name="Google Shape;101;p24"/>
          <p:cNvSpPr txBox="1">
            <a:spLocks noGrp="1"/>
          </p:cNvSpPr>
          <p:nvPr>
            <p:ph type="sldNum" idx="12"/>
          </p:nvPr>
        </p:nvSpPr>
        <p:spPr>
          <a:xfrm>
            <a:off x="7086600" y="6592387"/>
            <a:ext cx="2057400" cy="26561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60906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Slide - Title, Short Text, Logo, Bar">
  <p:cSld name="Content Slide - Title, Short Text, Logo, Bar">
    <p:spTree>
      <p:nvGrpSpPr>
        <p:cNvPr id="1" name="Shape 188"/>
        <p:cNvGrpSpPr/>
        <p:nvPr/>
      </p:nvGrpSpPr>
      <p:grpSpPr>
        <a:xfrm>
          <a:off x="0" y="0"/>
          <a:ext cx="0" cy="0"/>
          <a:chOff x="0" y="0"/>
          <a:chExt cx="0" cy="0"/>
        </a:xfrm>
      </p:grpSpPr>
      <p:sp>
        <p:nvSpPr>
          <p:cNvPr id="189" name="Google Shape;189;p26"/>
          <p:cNvSpPr/>
          <p:nvPr/>
        </p:nvSpPr>
        <p:spPr>
          <a:xfrm>
            <a:off x="0" y="6590654"/>
            <a:ext cx="9144000" cy="276225"/>
          </a:xfrm>
          <a:prstGeom prst="rect">
            <a:avLst/>
          </a:prstGeom>
          <a:solidFill>
            <a:srgbClr val="17365D"/>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600"/>
              <a:buFont typeface="Arial"/>
              <a:buNone/>
            </a:pPr>
            <a:endParaRPr sz="600" b="0" i="0" u="none" strike="noStrike" cap="none" dirty="0">
              <a:solidFill>
                <a:srgbClr val="FFFFFF"/>
              </a:solidFill>
              <a:latin typeface="Calibri"/>
              <a:ea typeface="Calibri"/>
              <a:cs typeface="Calibri"/>
              <a:sym typeface="Calibri"/>
            </a:endParaRPr>
          </a:p>
        </p:txBody>
      </p:sp>
      <p:sp>
        <p:nvSpPr>
          <p:cNvPr id="190" name="Google Shape;190;p26"/>
          <p:cNvSpPr txBox="1">
            <a:spLocks noGrp="1"/>
          </p:cNvSpPr>
          <p:nvPr>
            <p:ph type="title"/>
          </p:nvPr>
        </p:nvSpPr>
        <p:spPr>
          <a:xfrm>
            <a:off x="674370" y="640080"/>
            <a:ext cx="7843267" cy="5486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365D"/>
              </a:buClr>
              <a:buSzPts val="2700"/>
              <a:buFont typeface="Libre Franklin"/>
              <a:buNone/>
              <a:defRPr sz="2700" b="0" i="0" u="none" strike="noStrike" cap="none">
                <a:solidFill>
                  <a:srgbClr val="17365D"/>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1" name="Google Shape;191;p26"/>
          <p:cNvSpPr/>
          <p:nvPr/>
        </p:nvSpPr>
        <p:spPr>
          <a:xfrm>
            <a:off x="0" y="3861"/>
            <a:ext cx="9144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17365D"/>
              </a:solidFill>
              <a:latin typeface="Libre Franklin"/>
              <a:ea typeface="Libre Franklin"/>
              <a:cs typeface="Libre Franklin"/>
              <a:sym typeface="Libre Franklin"/>
            </a:endParaRPr>
          </a:p>
        </p:txBody>
      </p:sp>
      <p:sp>
        <p:nvSpPr>
          <p:cNvPr id="192" name="Google Shape;192;p26"/>
          <p:cNvSpPr/>
          <p:nvPr/>
        </p:nvSpPr>
        <p:spPr>
          <a:xfrm>
            <a:off x="622979" y="1"/>
            <a:ext cx="51390" cy="1078787"/>
          </a:xfrm>
          <a:prstGeom prst="rect">
            <a:avLst/>
          </a:prstGeom>
          <a:solidFill>
            <a:srgbClr val="1736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3" name="Google Shape;193;p26"/>
          <p:cNvSpPr txBox="1">
            <a:spLocks noGrp="1"/>
          </p:cNvSpPr>
          <p:nvPr>
            <p:ph type="body" idx="1"/>
          </p:nvPr>
        </p:nvSpPr>
        <p:spPr>
          <a:xfrm>
            <a:off x="628650" y="1520826"/>
            <a:ext cx="7888288" cy="4519613"/>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900"/>
              </a:spcBef>
              <a:spcAft>
                <a:spcPts val="0"/>
              </a:spcAft>
              <a:buClr>
                <a:schemeClr val="dk1"/>
              </a:buClr>
              <a:buSzPts val="2100"/>
              <a:buFont typeface="Arial"/>
              <a:buChar char="•"/>
              <a:defRPr sz="2100" b="1" i="0" u="none" strike="noStrike" cap="none">
                <a:solidFill>
                  <a:schemeClr val="dk1"/>
                </a:solidFill>
                <a:latin typeface="Libre Franklin Medium"/>
                <a:ea typeface="Libre Franklin Medium"/>
                <a:cs typeface="Libre Franklin Medium"/>
                <a:sym typeface="Libre Franklin Medium"/>
              </a:defRPr>
            </a:lvl1pPr>
            <a:lvl2pPr marL="914400" marR="0" lvl="1" indent="-342900" algn="l" rtl="0">
              <a:lnSpc>
                <a:spcPct val="100000"/>
              </a:lnSpc>
              <a:spcBef>
                <a:spcPts val="281"/>
              </a:spcBef>
              <a:spcAft>
                <a:spcPts val="0"/>
              </a:spcAft>
              <a:buClr>
                <a:schemeClr val="dk1"/>
              </a:buClr>
              <a:buSzPts val="1800"/>
              <a:buFont typeface="Libre Franklin Medium"/>
              <a:buChar char="−"/>
              <a:defRPr sz="1800" b="1" i="0" u="none" strike="noStrike" cap="none">
                <a:solidFill>
                  <a:schemeClr val="dk1"/>
                </a:solidFill>
                <a:latin typeface="Libre Franklin Medium"/>
                <a:ea typeface="Libre Franklin Medium"/>
                <a:cs typeface="Libre Franklin Medium"/>
                <a:sym typeface="Libre Franklin Medium"/>
              </a:defRPr>
            </a:lvl2pPr>
            <a:lvl3pPr marL="1371600" marR="0" lvl="2" indent="-323850" algn="l" rtl="0">
              <a:lnSpc>
                <a:spcPct val="100000"/>
              </a:lnSpc>
              <a:spcBef>
                <a:spcPts val="281"/>
              </a:spcBef>
              <a:spcAft>
                <a:spcPts val="0"/>
              </a:spcAft>
              <a:buClr>
                <a:schemeClr val="dk1"/>
              </a:buClr>
              <a:buSzPts val="1500"/>
              <a:buFont typeface="Arial"/>
              <a:buChar char="•"/>
              <a:defRPr sz="1500" b="1" i="0" u="none" strike="noStrike" cap="none">
                <a:solidFill>
                  <a:schemeClr val="dk1"/>
                </a:solidFill>
                <a:latin typeface="Libre Franklin Medium"/>
                <a:ea typeface="Libre Franklin Medium"/>
                <a:cs typeface="Libre Franklin Medium"/>
                <a:sym typeface="Libre Franklin Medium"/>
              </a:defRPr>
            </a:lvl3pPr>
            <a:lvl4pPr marL="1828800" marR="0" lvl="3" indent="-292925" algn="l" rtl="0">
              <a:lnSpc>
                <a:spcPct val="90000"/>
              </a:lnSpc>
              <a:spcBef>
                <a:spcPts val="281"/>
              </a:spcBef>
              <a:spcAft>
                <a:spcPts val="0"/>
              </a:spcAft>
              <a:buClr>
                <a:schemeClr val="dk1"/>
              </a:buClr>
              <a:buSzPts val="1013"/>
              <a:buFont typeface="Arial"/>
              <a:buChar char="•"/>
              <a:defRPr sz="1013" b="1" i="0" u="none" strike="noStrike" cap="none">
                <a:solidFill>
                  <a:schemeClr val="dk1"/>
                </a:solidFill>
                <a:latin typeface="Libre Franklin Medium"/>
                <a:ea typeface="Libre Franklin Medium"/>
                <a:cs typeface="Libre Franklin Medium"/>
                <a:sym typeface="Libre Franklin Medium"/>
              </a:defRPr>
            </a:lvl4pPr>
            <a:lvl5pPr marL="2286000" marR="0" lvl="4" indent="-292925" algn="l" rtl="0">
              <a:lnSpc>
                <a:spcPct val="90000"/>
              </a:lnSpc>
              <a:spcBef>
                <a:spcPts val="281"/>
              </a:spcBef>
              <a:spcAft>
                <a:spcPts val="0"/>
              </a:spcAft>
              <a:buClr>
                <a:schemeClr val="dk1"/>
              </a:buClr>
              <a:buSzPts val="1013"/>
              <a:buFont typeface="Arial"/>
              <a:buChar char="•"/>
              <a:defRPr sz="1013" b="1" i="0" u="none" strike="noStrike" cap="none">
                <a:solidFill>
                  <a:schemeClr val="dk1"/>
                </a:solidFill>
                <a:latin typeface="Libre Franklin Medium"/>
                <a:ea typeface="Libre Franklin Medium"/>
                <a:cs typeface="Libre Franklin Medium"/>
                <a:sym typeface="Libre Franklin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Arial"/>
                <a:ea typeface="Arial"/>
                <a:cs typeface="Arial"/>
                <a:sym typeface="Arial"/>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Arial"/>
                <a:ea typeface="Arial"/>
                <a:cs typeface="Arial"/>
                <a:sym typeface="Arial"/>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Arial"/>
                <a:ea typeface="Arial"/>
                <a:cs typeface="Arial"/>
                <a:sym typeface="Arial"/>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33816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157247985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14" name="Rectangle 13"/>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02913015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Tree>
    <p:extLst>
      <p:ext uri="{BB962C8B-B14F-4D97-AF65-F5344CB8AC3E}">
        <p14:creationId xmlns:p14="http://schemas.microsoft.com/office/powerpoint/2010/main" val="318606670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a:t>Click to add footnote, reference or source</a:t>
            </a:r>
          </a:p>
        </p:txBody>
      </p:sp>
      <p:cxnSp>
        <p:nvCxnSpPr>
          <p:cNvPr id="18" name="Straight Connector 17"/>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52804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0" i="0">
                <a:latin typeface="Gotham Bold" charset="0"/>
                <a:ea typeface="Gotham Bold" charset="0"/>
                <a:cs typeface="Gotham Bold" charset="0"/>
              </a:defRPr>
            </a:lvl1pPr>
            <a:lvl2pPr marL="576263" indent="-233363">
              <a:lnSpc>
                <a:spcPct val="100000"/>
              </a:lnSpc>
              <a:spcBef>
                <a:spcPts val="0"/>
              </a:spcBef>
              <a:buFont typeface="Franklin Gothic Medium" panose="020B0603020102020204" pitchFamily="34" charset="0"/>
              <a:buChar char="−"/>
              <a:defRPr sz="2000" b="0" i="0">
                <a:latin typeface="Gotham Bold" charset="0"/>
                <a:ea typeface="Gotham Bold" charset="0"/>
                <a:cs typeface="Gotham Bold" charset="0"/>
              </a:defRPr>
            </a:lvl2pPr>
            <a:lvl3pPr marL="973138" indent="-228600">
              <a:lnSpc>
                <a:spcPct val="100000"/>
              </a:lnSpc>
              <a:spcBef>
                <a:spcPts val="0"/>
              </a:spcBef>
              <a:defRPr sz="20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0" i="0" baseline="0">
                <a:latin typeface="Gotham Bold" charset="0"/>
                <a:ea typeface="Gotham Bold" charset="0"/>
                <a:cs typeface="Gotham Bold" charset="0"/>
              </a:defRPr>
            </a:lvl1pPr>
          </a:lstStyle>
          <a:p>
            <a:pPr lvl="0"/>
            <a:r>
              <a:rPr lang="en-US"/>
              <a:t>Click icon below to add table or chart</a:t>
            </a:r>
          </a:p>
        </p:txBody>
      </p:sp>
      <p:cxnSp>
        <p:nvCxnSpPr>
          <p:cNvPr id="7" name="Straight Connector 6"/>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28638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a:t>Click icon below to add table or chart</a:t>
            </a:r>
          </a:p>
        </p:txBody>
      </p:sp>
      <p:cxnSp>
        <p:nvCxnSpPr>
          <p:cNvPr id="6" name="Straight Connector 5"/>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99688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cxnSp>
        <p:nvCxnSpPr>
          <p:cNvPr id="11" name="Straight Connector 10"/>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68876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a:latin typeface="Gotham Bold" charset="0"/>
                <a:ea typeface="Gotham Bold" charset="0"/>
                <a:cs typeface="Gotham Bold" charset="0"/>
              </a:defRPr>
            </a:lvl2pPr>
            <a:lvl3pPr>
              <a:defRPr sz="2000" b="0" i="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baseline="0">
                <a:latin typeface="Gotham Bold" charset="0"/>
                <a:ea typeface="Gotham Bold" charset="0"/>
                <a:cs typeface="Gotham Bold" charset="0"/>
              </a:defRPr>
            </a:lvl2pPr>
            <a:lvl3pPr>
              <a:defRPr sz="2000" b="0" i="0" baseline="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0945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7" y="2061987"/>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2823437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20654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648428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Edit Master text styles</a:t>
            </a:r>
          </a:p>
          <a:p>
            <a:pPr lvl="1"/>
            <a:r>
              <a:rPr lang="en-US"/>
              <a:t> Second level</a:t>
            </a:r>
          </a:p>
          <a:p>
            <a:pPr lvl="2"/>
            <a:r>
              <a:rPr lang="en-US"/>
              <a:t>Third level</a:t>
            </a:r>
          </a:p>
        </p:txBody>
      </p:sp>
    </p:spTree>
    <p:extLst>
      <p:ext uri="{BB962C8B-B14F-4D97-AF65-F5344CB8AC3E}">
        <p14:creationId xmlns:p14="http://schemas.microsoft.com/office/powerpoint/2010/main" val="145790877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069525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498"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5042C1-9E7D-4229-9364-7FAF17D605F3}"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9E1706-6544-43F3-AA81-0ED1B3613CF4}" type="slidenum">
              <a:rPr lang="en-US" smtClean="0"/>
              <a:t>‹#›</a:t>
            </a:fld>
            <a:endParaRPr lang="en-US" dirty="0"/>
          </a:p>
        </p:txBody>
      </p:sp>
    </p:spTree>
    <p:extLst>
      <p:ext uri="{BB962C8B-B14F-4D97-AF65-F5344CB8AC3E}">
        <p14:creationId xmlns:p14="http://schemas.microsoft.com/office/powerpoint/2010/main" val="734090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692" t="13639" r="14012" b="13765"/>
          <a:stretch/>
        </p:blipFill>
        <p:spPr>
          <a:xfrm>
            <a:off x="-4767" y="230096"/>
            <a:ext cx="1815585" cy="1215776"/>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52570" y="231756"/>
            <a:ext cx="1820301" cy="1210214"/>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62853" y="232512"/>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064023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8969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919301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1"/>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298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969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69174"/>
            <a:ext cx="7843267" cy="548640"/>
          </a:xfrm>
          <a:prstGeom prst="rect">
            <a:avLst/>
          </a:prstGeom>
        </p:spPr>
        <p:txBody>
          <a:bodyPr anchor="t">
            <a:noAutofit/>
          </a:bodyPr>
          <a:lstStyle>
            <a:lvl1pPr algn="l">
              <a:defRPr sz="24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2"/>
            <a:ext cx="7888288" cy="4795307"/>
          </a:xfrm>
          <a:prstGeom prst="rect">
            <a:avLst/>
          </a:prstGeom>
        </p:spPr>
        <p:txBody>
          <a:bodyPr>
            <a:noAutofit/>
          </a:bodyPr>
          <a:lstStyle>
            <a:lvl1pPr marL="171450" indent="-171450">
              <a:lnSpc>
                <a:spcPct val="100000"/>
              </a:lnSpc>
              <a:spcBef>
                <a:spcPts val="900"/>
              </a:spcBef>
              <a:defRPr sz="2100" b="1" i="0">
                <a:latin typeface="Gotham Bold" charset="0"/>
                <a:ea typeface="Gotham Bold" charset="0"/>
                <a:cs typeface="Gotham Bold" charset="0"/>
              </a:defRPr>
            </a:lvl1pPr>
            <a:lvl2pPr marL="432197" indent="-175022">
              <a:lnSpc>
                <a:spcPct val="100000"/>
              </a:lnSpc>
              <a:buFont typeface="Franklin Gothic Medium" panose="020B0603020102020204" pitchFamily="34" charset="0"/>
              <a:buChar char="−"/>
              <a:defRPr sz="1800" b="1" i="0">
                <a:latin typeface="Gotham Bold" charset="0"/>
                <a:ea typeface="Gotham Bold" charset="0"/>
                <a:cs typeface="Gotham Bold" charset="0"/>
              </a:defRPr>
            </a:lvl2pPr>
            <a:lvl3pPr marL="729854" indent="-171450">
              <a:lnSpc>
                <a:spcPct val="100000"/>
              </a:lnSpc>
              <a:defRPr sz="15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663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941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930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064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02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5533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62258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dirty="0">
              <a:latin typeface="Calibri"/>
              <a:ea typeface="+mj-ea"/>
              <a:cs typeface="Times New Roman"/>
              <a:sym typeface="Calibri"/>
            </a:endParaRP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628650" y="1447801"/>
            <a:ext cx="7888288"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p:spPr>
        <p:txBody>
          <a:bodyPr anchor="b">
            <a:noAutofit/>
          </a:bodyPr>
          <a:lstStyle>
            <a:lvl1pPr marL="0" indent="0">
              <a:lnSpc>
                <a:spcPct val="100000"/>
              </a:lnSpc>
              <a:spcBef>
                <a:spcPts val="0"/>
              </a:spcBef>
              <a:buNone/>
              <a:defRPr sz="1200" baseline="0">
                <a:latin typeface="+mn-lt"/>
              </a:defRPr>
            </a:lvl1pPr>
          </a:lstStyle>
          <a:p>
            <a:pPr lvl="0"/>
            <a:r>
              <a:rPr lang="en-US" dirty="0"/>
              <a:t>Click to add footnote, reference or source</a:t>
            </a:r>
          </a:p>
        </p:txBody>
      </p:sp>
      <p:sp>
        <p:nvSpPr>
          <p:cNvPr id="21" name="Footer Placeholder 20"/>
          <p:cNvSpPr>
            <a:spLocks noGrp="1"/>
          </p:cNvSpPr>
          <p:nvPr>
            <p:ph type="ftr" sz="quarter" idx="13"/>
          </p:nvPr>
        </p:nvSpPr>
        <p:spPr>
          <a:xfrm>
            <a:off x="521228" y="6573308"/>
            <a:ext cx="7682971" cy="284692"/>
          </a:xfrm>
        </p:spPr>
        <p:txBody>
          <a:bodyPr/>
          <a:lstStyle>
            <a:lvl1pPr algn="l">
              <a:defRPr sz="1000" b="1" cap="all" baseline="0">
                <a:solidFill>
                  <a:schemeClr val="tx1"/>
                </a:solidFill>
                <a:latin typeface="+mn-lt"/>
              </a:defRPr>
            </a:lvl1pPr>
          </a:lstStyle>
          <a:p>
            <a:r>
              <a:rPr lang="en-US" dirty="0">
                <a:solidFill>
                  <a:prstClr val="black"/>
                </a:solidFill>
              </a:rPr>
              <a:t>MEDICAID SAMPLE PRES | MONTH DAY, YYYY | v2</a:t>
            </a:r>
          </a:p>
        </p:txBody>
      </p:sp>
      <p:sp>
        <p:nvSpPr>
          <p:cNvPr id="22" name="Slide Number Placeholder 21"/>
          <p:cNvSpPr>
            <a:spLocks noGrp="1"/>
          </p:cNvSpPr>
          <p:nvPr>
            <p:ph type="sldNum" sz="quarter" idx="14"/>
          </p:nvPr>
        </p:nvSpPr>
        <p:spPr>
          <a:xfrm>
            <a:off x="8305800" y="6573308"/>
            <a:ext cx="564098"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674369" y="624054"/>
            <a:ext cx="7843267"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dirty="0"/>
              <a:t>Click to add title, 1 line max</a:t>
            </a:r>
          </a:p>
        </p:txBody>
      </p:sp>
      <p:cxnSp>
        <p:nvCxnSpPr>
          <p:cNvPr id="3" name="Straight Connector 2"/>
          <p:cNvCxnSpPr/>
          <p:nvPr/>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p:nvSpPr>
        <p:spPr bwMode="auto">
          <a:xfrm>
            <a:off x="0" y="1184101"/>
            <a:ext cx="9144000" cy="0"/>
          </a:xfrm>
          <a:prstGeom prst="line">
            <a:avLst/>
          </a:prstGeom>
          <a:noFill/>
          <a:ln w="25400">
            <a:solidFill>
              <a:srgbClr val="002060"/>
            </a:solidFill>
            <a:round/>
            <a:headEnd/>
            <a:tailEnd/>
          </a:ln>
        </p:spPr>
        <p:txBody>
          <a:bodyPr lIns="96661" tIns="48331" rIns="96661" bIns="48331"/>
          <a:lstStyle/>
          <a:p>
            <a:pPr>
              <a:defRPr/>
            </a:pPr>
            <a:endParaRPr lang="en-US" dirty="0">
              <a:solidFill>
                <a:srgbClr val="000000"/>
              </a:solidFill>
              <a:cs typeface="Arial" charset="0"/>
            </a:endParaRPr>
          </a:p>
        </p:txBody>
      </p:sp>
    </p:spTree>
    <p:extLst>
      <p:ext uri="{BB962C8B-B14F-4D97-AF65-F5344CB8AC3E}">
        <p14:creationId xmlns:p14="http://schemas.microsoft.com/office/powerpoint/2010/main" val="3441899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 Column 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extLst>
              <p:ext uri="{D42A27DB-BD31-4B8C-83A1-F6EECF244321}">
                <p14:modId xmlns:p14="http://schemas.microsoft.com/office/powerpoint/2010/main" val="880658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dirty="0">
              <a:latin typeface="Calibri"/>
              <a:ea typeface="+mj-ea"/>
              <a:cs typeface="Times New Roman"/>
              <a:sym typeface="Calibri"/>
            </a:endParaRPr>
          </a:p>
        </p:txBody>
      </p:sp>
      <p:sp>
        <p:nvSpPr>
          <p:cNvPr id="6" name="Text Placeholder 5"/>
          <p:cNvSpPr>
            <a:spLocks noGrp="1"/>
          </p:cNvSpPr>
          <p:nvPr>
            <p:ph type="body" sz="quarter" idx="18" hasCustomPrompt="1"/>
          </p:nvPr>
        </p:nvSpPr>
        <p:spPr>
          <a:xfrm>
            <a:off x="622300" y="1846262"/>
            <a:ext cx="3840163"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a:latin typeface="+mn-lt"/>
              </a:defRPr>
            </a:lvl2pPr>
            <a:lvl3pPr>
              <a:defRPr sz="2000">
                <a:latin typeface="+mn-lt"/>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622300" y="1278464"/>
            <a:ext cx="3840480" cy="500063"/>
          </a:xfrm>
        </p:spPr>
        <p:txBody>
          <a:bodyPr anchor="b">
            <a:noAutofit/>
          </a:bodyPr>
          <a:lstStyle>
            <a:lvl1pPr marL="0" indent="0" algn="ctr">
              <a:buNone/>
              <a:defRPr sz="2400" b="1">
                <a:latin typeface="+mn-lt"/>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p:spPr>
        <p:txBody>
          <a:bodyPr anchor="b">
            <a:noAutofit/>
          </a:bodyPr>
          <a:lstStyle>
            <a:lvl1pPr marL="0" indent="0" algn="ctr">
              <a:buNone/>
              <a:defRPr sz="2400" b="1">
                <a:latin typeface="+mn-lt"/>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baseline="0">
                <a:latin typeface="+mn-lt"/>
              </a:defRPr>
            </a:lvl2pPr>
            <a:lvl3pPr>
              <a:defRPr sz="2000" baseline="0">
                <a:latin typeface="+mn-lt"/>
              </a:defRPr>
            </a:lvl3pPr>
          </a:lstStyle>
          <a:p>
            <a:pPr lvl="0"/>
            <a:r>
              <a:rPr lang="en-US" dirty="0"/>
              <a:t>Click to add bullets</a:t>
            </a:r>
          </a:p>
          <a:p>
            <a:pPr lvl="1"/>
            <a:r>
              <a:rPr lang="en-US" dirty="0"/>
              <a:t>Bullet 2</a:t>
            </a:r>
          </a:p>
          <a:p>
            <a:pPr lvl="2"/>
            <a:r>
              <a:rPr lang="en-US" dirty="0"/>
              <a:t>Bullet 3</a:t>
            </a:r>
          </a:p>
        </p:txBody>
      </p:sp>
      <p:sp>
        <p:nvSpPr>
          <p:cNvPr id="12" name="Line 12"/>
          <p:cNvSpPr>
            <a:spLocks noChangeShapeType="1"/>
          </p:cNvSpPr>
          <p:nvPr/>
        </p:nvSpPr>
        <p:spPr bwMode="auto">
          <a:xfrm>
            <a:off x="0" y="1184101"/>
            <a:ext cx="9144000" cy="0"/>
          </a:xfrm>
          <a:prstGeom prst="line">
            <a:avLst/>
          </a:prstGeom>
          <a:noFill/>
          <a:ln w="25400">
            <a:solidFill>
              <a:srgbClr val="002060"/>
            </a:solidFill>
            <a:round/>
            <a:headEnd/>
            <a:tailEnd/>
          </a:ln>
        </p:spPr>
        <p:txBody>
          <a:bodyPr lIns="96661" tIns="48331" rIns="96661" bIns="48331"/>
          <a:lstStyle/>
          <a:p>
            <a:pPr>
              <a:defRPr/>
            </a:pPr>
            <a:endParaRPr lang="en-US" dirty="0">
              <a:solidFill>
                <a:srgbClr val="000000"/>
              </a:solidFill>
              <a:cs typeface="Arial" charset="0"/>
            </a:endParaRPr>
          </a:p>
        </p:txBody>
      </p:sp>
      <p:sp>
        <p:nvSpPr>
          <p:cNvPr id="18" name="Text Placeholder 4"/>
          <p:cNvSpPr>
            <a:spLocks noGrp="1"/>
          </p:cNvSpPr>
          <p:nvPr>
            <p:ph type="body" sz="quarter" idx="11" hasCustomPrompt="1"/>
          </p:nvPr>
        </p:nvSpPr>
        <p:spPr>
          <a:xfrm>
            <a:off x="522287" y="6243108"/>
            <a:ext cx="7992005" cy="330200"/>
          </a:xfrm>
        </p:spPr>
        <p:txBody>
          <a:bodyPr anchor="b">
            <a:noAutofit/>
          </a:bodyPr>
          <a:lstStyle>
            <a:lvl1pPr marL="0" indent="0">
              <a:lnSpc>
                <a:spcPct val="100000"/>
              </a:lnSpc>
              <a:spcBef>
                <a:spcPts val="0"/>
              </a:spcBef>
              <a:buNone/>
              <a:defRPr sz="1200" baseline="0">
                <a:latin typeface="+mn-lt"/>
              </a:defRPr>
            </a:lvl1pPr>
          </a:lstStyle>
          <a:p>
            <a:pPr lvl="0"/>
            <a:r>
              <a:rPr lang="en-US" dirty="0"/>
              <a:t>Click to add footnote, reference or source</a:t>
            </a:r>
          </a:p>
        </p:txBody>
      </p:sp>
      <p:sp>
        <p:nvSpPr>
          <p:cNvPr id="19" name="Footer Placeholder 20"/>
          <p:cNvSpPr>
            <a:spLocks noGrp="1"/>
          </p:cNvSpPr>
          <p:nvPr>
            <p:ph type="ftr" sz="quarter" idx="13"/>
          </p:nvPr>
        </p:nvSpPr>
        <p:spPr>
          <a:xfrm>
            <a:off x="521228" y="6573308"/>
            <a:ext cx="7682971" cy="284692"/>
          </a:xfrm>
        </p:spPr>
        <p:txBody>
          <a:bodyPr/>
          <a:lstStyle>
            <a:lvl1pPr algn="l">
              <a:defRPr sz="1000" b="1" cap="all" baseline="0">
                <a:solidFill>
                  <a:schemeClr val="tx1"/>
                </a:solidFill>
                <a:latin typeface="+mn-lt"/>
              </a:defRPr>
            </a:lvl1pPr>
          </a:lstStyle>
          <a:p>
            <a:r>
              <a:rPr lang="en-US" dirty="0">
                <a:solidFill>
                  <a:prstClr val="black"/>
                </a:solidFill>
              </a:rPr>
              <a:t>MEDICAID SAMPLE PRES | MONTH DAY, YYYY | v2</a:t>
            </a:r>
          </a:p>
        </p:txBody>
      </p:sp>
      <p:sp>
        <p:nvSpPr>
          <p:cNvPr id="20" name="Slide Number Placeholder 21"/>
          <p:cNvSpPr>
            <a:spLocks noGrp="1"/>
          </p:cNvSpPr>
          <p:nvPr>
            <p:ph type="sldNum" sz="quarter" idx="15"/>
          </p:nvPr>
        </p:nvSpPr>
        <p:spPr>
          <a:xfrm>
            <a:off x="8305800" y="6573308"/>
            <a:ext cx="564098"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dirty="0"/>
          </a:p>
        </p:txBody>
      </p:sp>
      <p:cxnSp>
        <p:nvCxnSpPr>
          <p:cNvPr id="21" name="Straight Connector 20"/>
          <p:cNvCxnSpPr/>
          <p:nvPr/>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716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 Column Table Chart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1741696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dirty="0">
              <a:latin typeface="Calibri"/>
              <a:ea typeface="+mj-ea"/>
              <a:cs typeface="Times New Roman"/>
              <a:sym typeface="Calibri"/>
            </a:endParaRPr>
          </a:p>
        </p:txBody>
      </p:sp>
      <p:sp>
        <p:nvSpPr>
          <p:cNvPr id="2" name="Title 1"/>
          <p:cNvSpPr>
            <a:spLocks noGrp="1"/>
          </p:cNvSpPr>
          <p:nvPr>
            <p:ph type="title" hasCustomPrompt="1"/>
          </p:nvPr>
        </p:nvSpPr>
        <p:spPr>
          <a:xfrm>
            <a:off x="674369" y="624054"/>
            <a:ext cx="7843267"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622299" y="1845731"/>
            <a:ext cx="3840480" cy="4392732"/>
          </a:xfrm>
        </p:spPr>
        <p:txBody>
          <a:bodyPr/>
          <a:lstStyle>
            <a:lvl1pPr marL="0" indent="0" algn="ctr">
              <a:buNone/>
              <a:defRPr baseline="0">
                <a:latin typeface="+mn-lt"/>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p:spPr>
        <p:txBody>
          <a:bodyPr/>
          <a:lstStyle>
            <a:lvl1pPr marL="0" indent="0" algn="ctr">
              <a:buNone/>
              <a:defRPr baseline="0">
                <a:latin typeface="+mn-lt"/>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p:spPr>
        <p:txBody>
          <a:bodyPr anchor="b">
            <a:noAutofit/>
          </a:bodyPr>
          <a:lstStyle>
            <a:lvl1pPr marL="0" indent="0" algn="ctr">
              <a:buNone/>
              <a:defRPr sz="2400" b="1">
                <a:latin typeface="+mn-lt"/>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p:spPr>
        <p:txBody>
          <a:bodyPr anchor="b">
            <a:noAutofit/>
          </a:bodyPr>
          <a:lstStyle>
            <a:lvl1pPr marL="0" indent="0" algn="ctr">
              <a:buNone/>
              <a:defRPr sz="2400" b="1">
                <a:latin typeface="+mn-lt"/>
              </a:defRPr>
            </a:lvl1pPr>
          </a:lstStyle>
          <a:p>
            <a:pPr lvl="0"/>
            <a:r>
              <a:rPr lang="en-US" dirty="0"/>
              <a:t>Click to add title</a:t>
            </a:r>
          </a:p>
        </p:txBody>
      </p:sp>
      <p:sp>
        <p:nvSpPr>
          <p:cNvPr id="17" name="Line 12"/>
          <p:cNvSpPr>
            <a:spLocks noChangeShapeType="1"/>
          </p:cNvSpPr>
          <p:nvPr/>
        </p:nvSpPr>
        <p:spPr bwMode="auto">
          <a:xfrm>
            <a:off x="0" y="1184101"/>
            <a:ext cx="9144000" cy="0"/>
          </a:xfrm>
          <a:prstGeom prst="line">
            <a:avLst/>
          </a:prstGeom>
          <a:noFill/>
          <a:ln w="25400">
            <a:solidFill>
              <a:srgbClr val="002060"/>
            </a:solidFill>
            <a:round/>
            <a:headEnd/>
            <a:tailEnd/>
          </a:ln>
        </p:spPr>
        <p:txBody>
          <a:bodyPr lIns="96661" tIns="48331" rIns="96661" bIns="48331"/>
          <a:lstStyle/>
          <a:p>
            <a:pPr>
              <a:defRPr/>
            </a:pPr>
            <a:endParaRPr lang="en-US" dirty="0">
              <a:solidFill>
                <a:srgbClr val="000000"/>
              </a:solidFill>
              <a:cs typeface="Arial" charset="0"/>
            </a:endParaRPr>
          </a:p>
        </p:txBody>
      </p:sp>
      <p:sp>
        <p:nvSpPr>
          <p:cNvPr id="22" name="Text Placeholder 4"/>
          <p:cNvSpPr>
            <a:spLocks noGrp="1"/>
          </p:cNvSpPr>
          <p:nvPr>
            <p:ph type="body" sz="quarter" idx="11" hasCustomPrompt="1"/>
          </p:nvPr>
        </p:nvSpPr>
        <p:spPr>
          <a:xfrm>
            <a:off x="522287" y="6243108"/>
            <a:ext cx="7992005" cy="330200"/>
          </a:xfrm>
        </p:spPr>
        <p:txBody>
          <a:bodyPr anchor="b">
            <a:noAutofit/>
          </a:bodyPr>
          <a:lstStyle>
            <a:lvl1pPr marL="0" indent="0">
              <a:lnSpc>
                <a:spcPct val="100000"/>
              </a:lnSpc>
              <a:spcBef>
                <a:spcPts val="0"/>
              </a:spcBef>
              <a:buNone/>
              <a:defRPr sz="1200" baseline="0">
                <a:latin typeface="+mn-lt"/>
              </a:defRPr>
            </a:lvl1pPr>
          </a:lstStyle>
          <a:p>
            <a:pPr lvl="0"/>
            <a:r>
              <a:rPr lang="en-US" dirty="0"/>
              <a:t>Click to add footnote, reference or source</a:t>
            </a:r>
          </a:p>
        </p:txBody>
      </p:sp>
      <p:sp>
        <p:nvSpPr>
          <p:cNvPr id="23" name="Footer Placeholder 20"/>
          <p:cNvSpPr>
            <a:spLocks noGrp="1"/>
          </p:cNvSpPr>
          <p:nvPr>
            <p:ph type="ftr" sz="quarter" idx="13"/>
          </p:nvPr>
        </p:nvSpPr>
        <p:spPr>
          <a:xfrm>
            <a:off x="521228" y="6573308"/>
            <a:ext cx="7682971" cy="284692"/>
          </a:xfrm>
        </p:spPr>
        <p:txBody>
          <a:bodyPr/>
          <a:lstStyle>
            <a:lvl1pPr algn="l">
              <a:defRPr sz="1000" b="1" cap="all" baseline="0">
                <a:solidFill>
                  <a:schemeClr val="tx1"/>
                </a:solidFill>
                <a:latin typeface="+mn-lt"/>
              </a:defRPr>
            </a:lvl1pPr>
          </a:lstStyle>
          <a:p>
            <a:r>
              <a:rPr lang="en-US" dirty="0">
                <a:solidFill>
                  <a:prstClr val="black"/>
                </a:solidFill>
              </a:rPr>
              <a:t>MEDICAID SAMPLE PRES | MONTH DAY, YYYY | v2</a:t>
            </a:r>
          </a:p>
        </p:txBody>
      </p:sp>
      <p:sp>
        <p:nvSpPr>
          <p:cNvPr id="24" name="Slide Number Placeholder 21"/>
          <p:cNvSpPr>
            <a:spLocks noGrp="1"/>
          </p:cNvSpPr>
          <p:nvPr>
            <p:ph type="sldNum" sz="quarter" idx="18"/>
          </p:nvPr>
        </p:nvSpPr>
        <p:spPr>
          <a:xfrm>
            <a:off x="8305800" y="6573308"/>
            <a:ext cx="564098"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dirty="0"/>
          </a:p>
        </p:txBody>
      </p:sp>
      <p:cxnSp>
        <p:nvCxnSpPr>
          <p:cNvPr id="25" name="Straight Connector 24"/>
          <p:cNvCxnSpPr/>
          <p:nvPr/>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404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818906507"/>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14" name="Rectangle 13"/>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40767098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4"/>
            <a:ext cx="7888288" cy="1212895"/>
          </a:xfrm>
          <a:prstGeom prst="rect">
            <a:avLst/>
          </a:prstGeom>
        </p:spPr>
        <p:txBody>
          <a:bodyPr>
            <a:noAutofit/>
          </a:bodyPr>
          <a:lstStyle>
            <a:lvl1pPr marL="171450" indent="-171450">
              <a:lnSpc>
                <a:spcPct val="100000"/>
              </a:lnSpc>
              <a:spcBef>
                <a:spcPts val="0"/>
              </a:spcBef>
              <a:defRPr sz="1500" b="0" i="0">
                <a:latin typeface="Gotham Bold" charset="0"/>
                <a:ea typeface="Gotham Bold" charset="0"/>
                <a:cs typeface="Gotham Bold" charset="0"/>
              </a:defRPr>
            </a:lvl1pPr>
            <a:lvl2pPr marL="432197" indent="-175022">
              <a:lnSpc>
                <a:spcPct val="100000"/>
              </a:lnSpc>
              <a:spcBef>
                <a:spcPts val="0"/>
              </a:spcBef>
              <a:buFont typeface="Franklin Gothic Medium" panose="020B0603020102020204" pitchFamily="34" charset="0"/>
              <a:buChar char="−"/>
              <a:defRPr sz="1500" b="0" i="0">
                <a:latin typeface="Gotham Bold" charset="0"/>
                <a:ea typeface="Gotham Bold" charset="0"/>
                <a:cs typeface="Gotham Bold" charset="0"/>
              </a:defRPr>
            </a:lvl2pPr>
            <a:lvl3pPr marL="729854" indent="-171450">
              <a:lnSpc>
                <a:spcPct val="100000"/>
              </a:lnSpc>
              <a:spcBef>
                <a:spcPts val="0"/>
              </a:spcBef>
              <a:defRPr sz="15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18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8025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Tree>
    <p:extLst>
      <p:ext uri="{BB962C8B-B14F-4D97-AF65-F5344CB8AC3E}">
        <p14:creationId xmlns:p14="http://schemas.microsoft.com/office/powerpoint/2010/main" val="1888343605"/>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a:t>Click to add footnote, reference or source</a:t>
            </a:r>
          </a:p>
        </p:txBody>
      </p:sp>
      <p:cxnSp>
        <p:nvCxnSpPr>
          <p:cNvPr id="18" name="Straight Connector 17"/>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718917"/>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0" i="0">
                <a:latin typeface="Gotham Bold" charset="0"/>
                <a:ea typeface="Gotham Bold" charset="0"/>
                <a:cs typeface="Gotham Bold" charset="0"/>
              </a:defRPr>
            </a:lvl1pPr>
            <a:lvl2pPr marL="576263" indent="-233363">
              <a:lnSpc>
                <a:spcPct val="100000"/>
              </a:lnSpc>
              <a:spcBef>
                <a:spcPts val="0"/>
              </a:spcBef>
              <a:buFont typeface="Franklin Gothic Medium" panose="020B0603020102020204" pitchFamily="34" charset="0"/>
              <a:buChar char="−"/>
              <a:defRPr sz="2000" b="0" i="0">
                <a:latin typeface="Gotham Bold" charset="0"/>
                <a:ea typeface="Gotham Bold" charset="0"/>
                <a:cs typeface="Gotham Bold" charset="0"/>
              </a:defRPr>
            </a:lvl2pPr>
            <a:lvl3pPr marL="973138" indent="-228600">
              <a:lnSpc>
                <a:spcPct val="100000"/>
              </a:lnSpc>
              <a:spcBef>
                <a:spcPts val="0"/>
              </a:spcBef>
              <a:defRPr sz="20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0" i="0" baseline="0">
                <a:latin typeface="Gotham Bold" charset="0"/>
                <a:ea typeface="Gotham Bold" charset="0"/>
                <a:cs typeface="Gotham Bold" charset="0"/>
              </a:defRPr>
            </a:lvl1pPr>
          </a:lstStyle>
          <a:p>
            <a:pPr lvl="0"/>
            <a:r>
              <a:rPr lang="en-US"/>
              <a:t>Click icon below to add table or chart</a:t>
            </a:r>
          </a:p>
        </p:txBody>
      </p:sp>
      <p:cxnSp>
        <p:nvCxnSpPr>
          <p:cNvPr id="7" name="Straight Connector 6"/>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623723"/>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a:t>Click icon below to add table or chart</a:t>
            </a:r>
          </a:p>
        </p:txBody>
      </p:sp>
      <p:cxnSp>
        <p:nvCxnSpPr>
          <p:cNvPr id="6" name="Straight Connector 5"/>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331484"/>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cxnSp>
        <p:nvCxnSpPr>
          <p:cNvPr id="11" name="Straight Connector 10"/>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280705"/>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a:latin typeface="Gotham Bold" charset="0"/>
                <a:ea typeface="Gotham Bold" charset="0"/>
                <a:cs typeface="Gotham Bold" charset="0"/>
              </a:defRPr>
            </a:lvl2pPr>
            <a:lvl3pPr>
              <a:defRPr sz="2000" b="0" i="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baseline="0">
                <a:latin typeface="Gotham Bold" charset="0"/>
                <a:ea typeface="Gotham Bold" charset="0"/>
                <a:cs typeface="Gotham Bold" charset="0"/>
              </a:defRPr>
            </a:lvl2pPr>
            <a:lvl3pPr>
              <a:defRPr sz="2000" b="0" i="0" baseline="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298992"/>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235288"/>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426493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Edit Master text styles</a:t>
            </a:r>
          </a:p>
          <a:p>
            <a:pPr lvl="1"/>
            <a:r>
              <a:rPr lang="en-US"/>
              <a:t> Second level</a:t>
            </a:r>
          </a:p>
          <a:p>
            <a:pPr lvl="2"/>
            <a:r>
              <a:rPr lang="en-US"/>
              <a:t>Third level</a:t>
            </a:r>
          </a:p>
        </p:txBody>
      </p:sp>
    </p:spTree>
    <p:extLst>
      <p:ext uri="{BB962C8B-B14F-4D97-AF65-F5344CB8AC3E}">
        <p14:creationId xmlns:p14="http://schemas.microsoft.com/office/powerpoint/2010/main" val="3405593293"/>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30518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977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498"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5042C1-9E7D-4229-9364-7FAF17D605F3}"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9E1706-6544-43F3-AA81-0ED1B3613CF4}" type="slidenum">
              <a:rPr lang="en-US" smtClean="0"/>
              <a:t>‹#›</a:t>
            </a:fld>
            <a:endParaRPr lang="en-US" dirty="0"/>
          </a:p>
        </p:txBody>
      </p:sp>
    </p:spTree>
    <p:extLst>
      <p:ext uri="{BB962C8B-B14F-4D97-AF65-F5344CB8AC3E}">
        <p14:creationId xmlns:p14="http://schemas.microsoft.com/office/powerpoint/2010/main" val="4084165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368554029"/>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519663328"/>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4233749003"/>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dirty="0"/>
              <a:t>Click to add footnote, reference or source</a:t>
            </a:r>
          </a:p>
        </p:txBody>
      </p:sp>
      <p:cxnSp>
        <p:nvCxnSpPr>
          <p:cNvPr id="18" name="Straight Connector 17"/>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5154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0" i="0">
                <a:latin typeface="Gotham Bold" charset="0"/>
                <a:ea typeface="Gotham Bold" charset="0"/>
                <a:cs typeface="Gotham Bold" charset="0"/>
              </a:defRPr>
            </a:lvl1pPr>
            <a:lvl2pPr marL="576263" indent="-233363">
              <a:lnSpc>
                <a:spcPct val="100000"/>
              </a:lnSpc>
              <a:spcBef>
                <a:spcPts val="0"/>
              </a:spcBef>
              <a:buFont typeface="Franklin Gothic Medium" panose="020B0603020102020204" pitchFamily="34" charset="0"/>
              <a:buChar char="−"/>
              <a:defRPr sz="2000" b="0" i="0">
                <a:latin typeface="Gotham Bold" charset="0"/>
                <a:ea typeface="Gotham Bold" charset="0"/>
                <a:cs typeface="Gotham Bold" charset="0"/>
              </a:defRPr>
            </a:lvl2pPr>
            <a:lvl3pPr marL="973138" indent="-228600">
              <a:lnSpc>
                <a:spcPct val="100000"/>
              </a:lnSpc>
              <a:spcBef>
                <a:spcPts val="0"/>
              </a:spcBef>
              <a:defRPr sz="20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962071"/>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423378"/>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409716"/>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a:latin typeface="Gotham Bold" charset="0"/>
                <a:ea typeface="Gotham Bold" charset="0"/>
                <a:cs typeface="Gotham Bold" charset="0"/>
              </a:defRPr>
            </a:lvl2pPr>
            <a:lvl3pPr>
              <a:defRPr sz="20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baseline="0">
                <a:latin typeface="Gotham Bold" charset="0"/>
                <a:ea typeface="Gotham Bold" charset="0"/>
                <a:cs typeface="Gotham Bold" charset="0"/>
              </a:defRPr>
            </a:lvl2pPr>
            <a:lvl3pPr>
              <a:defRPr sz="20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472985"/>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84051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289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2 Col-Chart/Table">
    <p:spTree>
      <p:nvGrpSpPr>
        <p:cNvPr id="1" name=""/>
        <p:cNvGrpSpPr/>
        <p:nvPr/>
      </p:nvGrpSpPr>
      <p:grpSpPr>
        <a:xfrm>
          <a:off x="0" y="0"/>
          <a:ext cx="0" cy="0"/>
          <a:chOff x="0" y="0"/>
          <a:chExt cx="0" cy="0"/>
        </a:xfrm>
      </p:grpSpPr>
      <p:cxnSp>
        <p:nvCxnSpPr>
          <p:cNvPr id="2" name="Straight Connector 1"/>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922502"/>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6582710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348879839"/>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4255086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ext or objec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50E658-114E-4518-9F83-8FC6C529763D}"/>
              </a:ext>
            </a:extLst>
          </p:cNvPr>
          <p:cNvSpPr>
            <a:spLocks noGrp="1"/>
          </p:cNvSpPr>
          <p:nvPr>
            <p:ph sz="quarter" idx="10"/>
          </p:nvPr>
        </p:nvSpPr>
        <p:spPr>
          <a:xfrm>
            <a:off x="120650" y="128588"/>
            <a:ext cx="8885238" cy="6354762"/>
          </a:xfrm>
          <a:prstGeom prst="rect">
            <a:avLst/>
          </a:prstGeo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C675EA9-2EAB-4C70-890E-635EB5D97009}"/>
              </a:ext>
            </a:extLst>
          </p:cNvPr>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Slide Number Placeholder 10">
            <a:extLst>
              <a:ext uri="{FF2B5EF4-FFF2-40B4-BE49-F238E27FC236}">
                <a16:creationId xmlns:a16="http://schemas.microsoft.com/office/drawing/2014/main" id="{5FC06B2B-BDD9-4B81-9CBC-689E0D09D26C}"/>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6123809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9460059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9274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25213588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8839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683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1" y="1849440"/>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a:latin typeface="Gotham Bold" charset="0"/>
                <a:ea typeface="Gotham Bold" charset="0"/>
                <a:cs typeface="Gotham Bold" charset="0"/>
              </a:defRPr>
            </a:lvl2pPr>
            <a:lvl3pPr>
              <a:defRPr sz="15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50" y="1840561"/>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baseline="0">
                <a:latin typeface="Gotham Bold" charset="0"/>
                <a:ea typeface="Gotham Bold" charset="0"/>
                <a:cs typeface="Gotham Bold" charset="0"/>
              </a:defRPr>
            </a:lvl2pPr>
            <a:lvl3pPr>
              <a:defRPr sz="15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526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2324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233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7949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012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0EFD80-4D0C-45DA-BB35-FB4EB9B5789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8388FE18-2E10-4128-9787-0383E4EB25F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ADEC0C9-73BB-4BAD-ACFA-06D83F1BB7BF}"/>
              </a:ext>
            </a:extLst>
          </p:cNvPr>
          <p:cNvSpPr>
            <a:spLocks noGrp="1" noChangeArrowheads="1"/>
          </p:cNvSpPr>
          <p:nvPr>
            <p:ph type="sldNum" sz="quarter" idx="12"/>
          </p:nvPr>
        </p:nvSpPr>
        <p:spPr>
          <a:ln/>
        </p:spPr>
        <p:txBody>
          <a:bodyPr/>
          <a:lstStyle>
            <a:lvl1pPr>
              <a:defRPr/>
            </a:lvl1pPr>
          </a:lstStyle>
          <a:p>
            <a:pPr>
              <a:defRPr/>
            </a:pPr>
            <a:fld id="{F4525A5C-503D-5F4E-AF4A-B20C899223DA}" type="slidenum">
              <a:rPr lang="en-US" altLang="en-US"/>
              <a:pPr>
                <a:defRPr/>
              </a:pPr>
              <a:t>‹#›</a:t>
            </a:fld>
            <a:endParaRPr lang="en-US" altLang="en-US" dirty="0"/>
          </a:p>
        </p:txBody>
      </p:sp>
    </p:spTree>
    <p:extLst>
      <p:ext uri="{BB962C8B-B14F-4D97-AF65-F5344CB8AC3E}">
        <p14:creationId xmlns:p14="http://schemas.microsoft.com/office/powerpoint/2010/main" val="5210730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solidFill>
                <a:srgbClr val="FFFFFF"/>
              </a:solidFill>
            </a:endParaRPr>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4106826102"/>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Page &amp; Bar - No NC">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6900184" y="6659709"/>
            <a:ext cx="2057400" cy="138112"/>
          </a:xfrm>
        </p:spPr>
        <p:txBody>
          <a:bodyPr/>
          <a:lstStyle>
            <a:lvl1pPr algn="r">
              <a:defRPr sz="1000">
                <a:solidFill>
                  <a:schemeClr val="bg1"/>
                </a:solidFill>
                <a:latin typeface="Franklin Gothic Demi Cond" panose="020B0706030402020204" pitchFamily="34" charset="0"/>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740979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2 Col-Chart/Table">
    <p:spTree>
      <p:nvGrpSpPr>
        <p:cNvPr id="1" name=""/>
        <p:cNvGrpSpPr/>
        <p:nvPr/>
      </p:nvGrpSpPr>
      <p:grpSpPr>
        <a:xfrm>
          <a:off x="0" y="0"/>
          <a:ext cx="0" cy="0"/>
          <a:chOff x="0" y="0"/>
          <a:chExt cx="0" cy="0"/>
        </a:xfrm>
      </p:grpSpPr>
      <p:cxnSp>
        <p:nvCxnSpPr>
          <p:cNvPr id="2" name="Straight Connector 1"/>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528429"/>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ext or objec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50E658-114E-4518-9F83-8FC6C529763D}"/>
              </a:ext>
            </a:extLst>
          </p:cNvPr>
          <p:cNvSpPr>
            <a:spLocks noGrp="1"/>
          </p:cNvSpPr>
          <p:nvPr>
            <p:ph sz="quarter" idx="10"/>
          </p:nvPr>
        </p:nvSpPr>
        <p:spPr>
          <a:xfrm>
            <a:off x="120650" y="128588"/>
            <a:ext cx="8885238" cy="6354762"/>
          </a:xfrm>
          <a:prstGeom prst="rect">
            <a:avLst/>
          </a:prstGeo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C675EA9-2EAB-4C70-890E-635EB5D97009}"/>
              </a:ext>
            </a:extLst>
          </p:cNvPr>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Slide Number Placeholder 10">
            <a:extLst>
              <a:ext uri="{FF2B5EF4-FFF2-40B4-BE49-F238E27FC236}">
                <a16:creationId xmlns:a16="http://schemas.microsoft.com/office/drawing/2014/main" id="{5FC06B2B-BDD9-4B81-9CBC-689E0D09D26C}"/>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7996765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FBEFCE"/>
        </a:solid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674369" y="2502567"/>
            <a:ext cx="7843267" cy="92643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365D"/>
              </a:buClr>
              <a:buSzPts val="6600"/>
              <a:buFont typeface="Montserrat"/>
              <a:buNone/>
              <a:defRPr sz="6600" b="1" i="0" u="none" strike="noStrike" cap="none">
                <a:solidFill>
                  <a:srgbClr val="17365D"/>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5"/>
          <p:cNvSpPr/>
          <p:nvPr/>
        </p:nvSpPr>
        <p:spPr>
          <a:xfrm>
            <a:off x="0" y="3860"/>
            <a:ext cx="9144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400"/>
              <a:buFont typeface="Arial"/>
              <a:buNone/>
            </a:pPr>
            <a:endParaRPr sz="1400" b="1" i="0" u="none" strike="noStrike" cap="none" dirty="0">
              <a:solidFill>
                <a:srgbClr val="17365D"/>
              </a:solidFill>
              <a:latin typeface="Montserrat"/>
              <a:ea typeface="Montserrat"/>
              <a:cs typeface="Montserrat"/>
              <a:sym typeface="Montserrat"/>
            </a:endParaRPr>
          </a:p>
        </p:txBody>
      </p:sp>
      <p:cxnSp>
        <p:nvCxnSpPr>
          <p:cNvPr id="31" name="Google Shape;31;p5"/>
          <p:cNvCxnSpPr/>
          <p:nvPr/>
        </p:nvCxnSpPr>
        <p:spPr>
          <a:xfrm>
            <a:off x="0" y="6573308"/>
            <a:ext cx="9144000" cy="0"/>
          </a:xfrm>
          <a:prstGeom prst="straightConnector1">
            <a:avLst/>
          </a:prstGeom>
          <a:noFill/>
          <a:ln w="22225" cap="flat" cmpd="sng">
            <a:solidFill>
              <a:srgbClr val="17365D"/>
            </a:solidFill>
            <a:prstDash val="solid"/>
            <a:miter lim="800000"/>
            <a:headEnd type="none" w="sm" len="sm"/>
            <a:tailEnd type="none" w="sm" len="sm"/>
          </a:ln>
        </p:spPr>
      </p:cxnSp>
      <p:sp>
        <p:nvSpPr>
          <p:cNvPr id="32" name="Google Shape;32;p5"/>
          <p:cNvSpPr txBox="1">
            <a:spLocks noGrp="1"/>
          </p:cNvSpPr>
          <p:nvPr>
            <p:ph type="body" idx="1"/>
          </p:nvPr>
        </p:nvSpPr>
        <p:spPr>
          <a:xfrm>
            <a:off x="674369" y="3455300"/>
            <a:ext cx="7843267" cy="92643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dk1"/>
              </a:buClr>
              <a:buSzPts val="1800"/>
              <a:buFont typeface="Arial"/>
              <a:buChar char="•"/>
              <a:defRPr sz="1800" b="1" i="0" u="none" strike="noStrike" cap="none">
                <a:solidFill>
                  <a:schemeClr val="dk1"/>
                </a:solidFill>
                <a:latin typeface="Helvetica Neue"/>
                <a:ea typeface="Helvetica Neue"/>
                <a:cs typeface="Helvetica Neue"/>
                <a:sym typeface="Helvetica Neue"/>
              </a:defRPr>
            </a:lvl2pPr>
            <a:lvl3pPr marL="1371600" marR="0" lvl="2" indent="-323850" algn="l" rtl="0">
              <a:lnSpc>
                <a:spcPct val="90000"/>
              </a:lnSpc>
              <a:spcBef>
                <a:spcPts val="375"/>
              </a:spcBef>
              <a:spcAft>
                <a:spcPts val="0"/>
              </a:spcAft>
              <a:buClr>
                <a:schemeClr val="dk1"/>
              </a:buClr>
              <a:buSzPts val="1500"/>
              <a:buFont typeface="Arial"/>
              <a:buChar char="•"/>
              <a:defRPr sz="1500" b="1" i="0" u="none" strike="noStrike" cap="none">
                <a:solidFill>
                  <a:schemeClr val="dk1"/>
                </a:solidFill>
                <a:latin typeface="Helvetica Neue"/>
                <a:ea typeface="Helvetica Neue"/>
                <a:cs typeface="Helvetica Neue"/>
                <a:sym typeface="Helvetica Neue"/>
              </a:defRPr>
            </a:lvl3pPr>
            <a:lvl4pPr marL="1828800" marR="0" lvl="3"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4pPr>
            <a:lvl5pPr marL="2286000" marR="0" lvl="4"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4568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59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0485" y="-225791"/>
            <a:ext cx="7772400" cy="2387600"/>
          </a:xfrm>
        </p:spPr>
        <p:txBody>
          <a:bodyPr anchor="b"/>
          <a:lstStyle>
            <a:lvl1pPr algn="ctr">
              <a:defRPr sz="4500"/>
            </a:lvl1pPr>
          </a:lstStyle>
          <a:p>
            <a:r>
              <a:rPr lang="en-US"/>
              <a:t>Click to edit Master title style</a:t>
            </a: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044132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a:prstGeom prst="rect">
            <a:avLst/>
          </a:prstGeo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ECAC9AD2-F4A6-4565-B566-409404E82C36}"/>
              </a:ext>
            </a:extLst>
          </p:cNvPr>
          <p:cNvSpPr/>
          <p:nvPr userDrawn="1"/>
        </p:nvSpPr>
        <p:spPr>
          <a:xfrm>
            <a:off x="0" y="-1"/>
            <a:ext cx="9144000" cy="5875867"/>
          </a:xfrm>
          <a:prstGeom prst="rect">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nvGrpSpPr>
          <p:cNvPr id="8" name="Group 7">
            <a:extLst>
              <a:ext uri="{FF2B5EF4-FFF2-40B4-BE49-F238E27FC236}">
                <a16:creationId xmlns:a16="http://schemas.microsoft.com/office/drawing/2014/main" id="{D7733A43-A25F-4936-9A2C-5D9408381048}"/>
              </a:ext>
            </a:extLst>
          </p:cNvPr>
          <p:cNvGrpSpPr/>
          <p:nvPr userDrawn="1"/>
        </p:nvGrpSpPr>
        <p:grpSpPr>
          <a:xfrm>
            <a:off x="0" y="0"/>
            <a:ext cx="3060700" cy="5875866"/>
            <a:chOff x="0" y="-1181101"/>
            <a:chExt cx="4513943" cy="6858001"/>
          </a:xfrm>
        </p:grpSpPr>
        <p:sp>
          <p:nvSpPr>
            <p:cNvPr id="9" name="Right Triangle 8">
              <a:extLst>
                <a:ext uri="{FF2B5EF4-FFF2-40B4-BE49-F238E27FC236}">
                  <a16:creationId xmlns:a16="http://schemas.microsoft.com/office/drawing/2014/main" id="{B68DD03F-3FC2-425B-ADF0-B1D73DA7D64E}"/>
                </a:ext>
              </a:extLst>
            </p:cNvPr>
            <p:cNvSpPr/>
            <p:nvPr/>
          </p:nvSpPr>
          <p:spPr>
            <a:xfrm rot="5400000">
              <a:off x="43543" y="-1224644"/>
              <a:ext cx="4426857" cy="4513943"/>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Right Triangle 9">
              <a:extLst>
                <a:ext uri="{FF2B5EF4-FFF2-40B4-BE49-F238E27FC236}">
                  <a16:creationId xmlns:a16="http://schemas.microsoft.com/office/drawing/2014/main" id="{4D8BB2A9-354C-4FFE-997D-6AEEE9113902}"/>
                </a:ext>
              </a:extLst>
            </p:cNvPr>
            <p:cNvSpPr/>
            <p:nvPr/>
          </p:nvSpPr>
          <p:spPr>
            <a:xfrm>
              <a:off x="1" y="3260271"/>
              <a:ext cx="2465379"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
        <p:nvSpPr>
          <p:cNvPr id="11" name="Right Triangle 10">
            <a:extLst>
              <a:ext uri="{FF2B5EF4-FFF2-40B4-BE49-F238E27FC236}">
                <a16:creationId xmlns:a16="http://schemas.microsoft.com/office/drawing/2014/main" id="{5DE3A0EF-EDA5-4F7D-90C3-FC174821F38D}"/>
              </a:ext>
            </a:extLst>
          </p:cNvPr>
          <p:cNvSpPr/>
          <p:nvPr userDrawn="1"/>
        </p:nvSpPr>
        <p:spPr>
          <a:xfrm rot="16200000">
            <a:off x="7605789" y="4337655"/>
            <a:ext cx="1730224" cy="1346200"/>
          </a:xfrm>
          <a:prstGeom prst="rtTriangle">
            <a:avLst/>
          </a:prstGeom>
          <a:solidFill>
            <a:srgbClr val="94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5" name="Title 1">
            <a:extLst>
              <a:ext uri="{FF2B5EF4-FFF2-40B4-BE49-F238E27FC236}">
                <a16:creationId xmlns:a16="http://schemas.microsoft.com/office/drawing/2014/main" id="{02635CB9-1923-2B48-AB4B-ECD3765187C8}"/>
              </a:ext>
            </a:extLst>
          </p:cNvPr>
          <p:cNvSpPr txBox="1">
            <a:spLocks/>
          </p:cNvSpPr>
          <p:nvPr userDrawn="1"/>
        </p:nvSpPr>
        <p:spPr>
          <a:xfrm>
            <a:off x="1316832" y="3267076"/>
            <a:ext cx="7369969" cy="59055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lang="en-US" sz="3800" kern="1200" dirty="0">
                <a:solidFill>
                  <a:schemeClr val="bg1"/>
                </a:solidFill>
                <a:latin typeface="Arial" panose="020B0604020202020204" pitchFamily="34" charset="0"/>
                <a:ea typeface="+mj-ea"/>
                <a:cs typeface="Arial" panose="020B0604020202020204" pitchFamily="34" charset="0"/>
              </a:defRPr>
            </a:lvl1pPr>
          </a:lstStyle>
          <a:p>
            <a:r>
              <a:rPr lang="en-US" sz="2850" dirty="0"/>
              <a:t>Click to edit Master title style</a:t>
            </a:r>
          </a:p>
        </p:txBody>
      </p:sp>
      <p:sp>
        <p:nvSpPr>
          <p:cNvPr id="16" name="Subtitle 2">
            <a:extLst>
              <a:ext uri="{FF2B5EF4-FFF2-40B4-BE49-F238E27FC236}">
                <a16:creationId xmlns:a16="http://schemas.microsoft.com/office/drawing/2014/main" id="{1F89088F-9D65-194B-B3BD-00070D19875E}"/>
              </a:ext>
            </a:extLst>
          </p:cNvPr>
          <p:cNvSpPr>
            <a:spLocks noGrp="1"/>
          </p:cNvSpPr>
          <p:nvPr>
            <p:ph type="subTitle" idx="13"/>
          </p:nvPr>
        </p:nvSpPr>
        <p:spPr>
          <a:xfrm>
            <a:off x="1252418" y="3707363"/>
            <a:ext cx="7434382" cy="628643"/>
          </a:xfrm>
          <a:prstGeom prst="rect">
            <a:avLst/>
          </a:prstGeom>
          <a:noFill/>
        </p:spPr>
        <p:txBody>
          <a:bodyPr anchor="ctr" anchorCtr="0"/>
          <a:lstStyle>
            <a:lvl1pPr marL="257175" indent="-172641" algn="l">
              <a:buClr>
                <a:srgbClr val="002D73"/>
              </a:buClr>
              <a:buSzPct val="100000"/>
              <a:buFontTx/>
              <a:buBlip>
                <a:blip r:embed="rId2"/>
              </a:buBlip>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179840236"/>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dirty="0"/>
          </a:p>
        </p:txBody>
      </p:sp>
      <p:sp>
        <p:nvSpPr>
          <p:cNvPr id="11" name="Text Placeholder 10">
            <a:extLst>
              <a:ext uri="{FF2B5EF4-FFF2-40B4-BE49-F238E27FC236}">
                <a16:creationId xmlns:a16="http://schemas.microsoft.com/office/drawing/2014/main" id="{939E6B9A-7F60-444E-A7F6-517CF719C1EE}"/>
              </a:ext>
            </a:extLst>
          </p:cNvPr>
          <p:cNvSpPr>
            <a:spLocks noGrp="1"/>
          </p:cNvSpPr>
          <p:nvPr>
            <p:ph type="body" sz="quarter" idx="13"/>
          </p:nvPr>
        </p:nvSpPr>
        <p:spPr>
          <a:xfrm>
            <a:off x="628650" y="1785939"/>
            <a:ext cx="4082654" cy="4313237"/>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25AB4417-16FE-F345-AABB-90F7690C1684}"/>
              </a:ext>
            </a:extLst>
          </p:cNvPr>
          <p:cNvSpPr>
            <a:spLocks noGrp="1"/>
          </p:cNvSpPr>
          <p:nvPr>
            <p:ph type="body" sz="quarter" idx="14"/>
          </p:nvPr>
        </p:nvSpPr>
        <p:spPr>
          <a:xfrm>
            <a:off x="4881562" y="1785938"/>
            <a:ext cx="3633788" cy="4292600"/>
          </a:xfrm>
          <a:prstGeom prst="rect">
            <a:avLst/>
          </a:prstGeom>
        </p:spPr>
        <p:txBody>
          <a:bodyPr/>
          <a:lstStyle>
            <a:lvl1pPr>
              <a:defRPr>
                <a:solidFill>
                  <a:srgbClr val="5A6770"/>
                </a:solidFill>
              </a:defRPr>
            </a:lvl1pPr>
            <a:lvl2pPr>
              <a:defRPr>
                <a:solidFill>
                  <a:srgbClr val="5A6770"/>
                </a:solidFill>
              </a:defRPr>
            </a:lvl2pPr>
            <a:lvl3pPr>
              <a:defRPr>
                <a:solidFill>
                  <a:srgbClr val="5A6770"/>
                </a:solidFill>
              </a:defRPr>
            </a:lvl3pPr>
            <a:lvl4pPr>
              <a:defRPr>
                <a:solidFill>
                  <a:srgbClr val="5A6770"/>
                </a:solidFill>
              </a:defRPr>
            </a:lvl4pPr>
            <a:lvl5pP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63892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800" b="1">
                <a:solidFill>
                  <a:srgbClr val="5A677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1" y="1681163"/>
            <a:ext cx="3887391" cy="823912"/>
          </a:xfrm>
          <a:prstGeom prst="rect">
            <a:avLst/>
          </a:prstGeom>
        </p:spPr>
        <p:txBody>
          <a:bodyPr anchor="b"/>
          <a:lstStyle>
            <a:lvl1pPr marL="0" indent="0">
              <a:buNone/>
              <a:defRPr sz="1800" b="1">
                <a:solidFill>
                  <a:srgbClr val="5A677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Slide Number Placeholder 8"/>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dirty="0"/>
          </a:p>
        </p:txBody>
      </p:sp>
      <p:sp>
        <p:nvSpPr>
          <p:cNvPr id="15" name="Text Placeholder 14">
            <a:extLst>
              <a:ext uri="{FF2B5EF4-FFF2-40B4-BE49-F238E27FC236}">
                <a16:creationId xmlns:a16="http://schemas.microsoft.com/office/drawing/2014/main" id="{FF60CDCA-2D0A-0247-A1C2-E0A1C0717254}"/>
              </a:ext>
            </a:extLst>
          </p:cNvPr>
          <p:cNvSpPr>
            <a:spLocks noGrp="1"/>
          </p:cNvSpPr>
          <p:nvPr>
            <p:ph type="body" sz="quarter" idx="13"/>
          </p:nvPr>
        </p:nvSpPr>
        <p:spPr>
          <a:xfrm>
            <a:off x="629842" y="2505076"/>
            <a:ext cx="3868340" cy="3636963"/>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4">
            <a:extLst>
              <a:ext uri="{FF2B5EF4-FFF2-40B4-BE49-F238E27FC236}">
                <a16:creationId xmlns:a16="http://schemas.microsoft.com/office/drawing/2014/main" id="{167D97B4-A24A-1C48-A57F-3ACD3C1F076C}"/>
              </a:ext>
            </a:extLst>
          </p:cNvPr>
          <p:cNvSpPr>
            <a:spLocks noGrp="1"/>
          </p:cNvSpPr>
          <p:nvPr>
            <p:ph type="body" sz="quarter" idx="14"/>
          </p:nvPr>
        </p:nvSpPr>
        <p:spPr>
          <a:xfrm>
            <a:off x="4629151" y="2505075"/>
            <a:ext cx="3868340" cy="3636963"/>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6215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790363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a:prstGeom prst="rect">
            <a:avLst/>
          </a:prstGeom>
        </p:spPr>
        <p:txBody>
          <a:bodyPr/>
          <a:lstStyle>
            <a:lvl1pPr>
              <a:defRPr sz="2400">
                <a:solidFill>
                  <a:srgbClr val="5A6770"/>
                </a:solidFill>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solidFill>
                  <a:srgbClr val="5A6770"/>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078344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dirty="0"/>
          </a:p>
        </p:txBody>
      </p:sp>
      <p:sp>
        <p:nvSpPr>
          <p:cNvPr id="10" name="Text Placeholder 9">
            <a:extLst>
              <a:ext uri="{FF2B5EF4-FFF2-40B4-BE49-F238E27FC236}">
                <a16:creationId xmlns:a16="http://schemas.microsoft.com/office/drawing/2014/main" id="{7548C31F-74E5-D642-9381-A4F1D7BF1E93}"/>
              </a:ext>
            </a:extLst>
          </p:cNvPr>
          <p:cNvSpPr>
            <a:spLocks noGrp="1"/>
          </p:cNvSpPr>
          <p:nvPr>
            <p:ph type="body" sz="quarter" idx="13"/>
          </p:nvPr>
        </p:nvSpPr>
        <p:spPr>
          <a:xfrm rot="5400000">
            <a:off x="637380" y="356396"/>
            <a:ext cx="5811837" cy="5829299"/>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32250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0EB69C4-2B7B-41F4-8F19-A43F26A9169C}"/>
              </a:ext>
            </a:extLst>
          </p:cNvPr>
          <p:cNvPicPr>
            <a:picLocks noChangeAspect="1"/>
          </p:cNvPicPr>
          <p:nvPr userDrawn="1"/>
        </p:nvPicPr>
        <p:blipFill rotWithShape="1">
          <a:blip r:embed="rId2"/>
          <a:srcRect l="122" t="16804" r="6779" b="4514"/>
          <a:stretch/>
        </p:blipFill>
        <p:spPr>
          <a:xfrm>
            <a:off x="2" y="-4716"/>
            <a:ext cx="9132035" cy="6858000"/>
          </a:xfrm>
          <a:prstGeom prst="rect">
            <a:avLst/>
          </a:prstGeom>
        </p:spPr>
      </p:pic>
      <p:sp>
        <p:nvSpPr>
          <p:cNvPr id="17" name="Rectangle 16">
            <a:extLst>
              <a:ext uri="{FF2B5EF4-FFF2-40B4-BE49-F238E27FC236}">
                <a16:creationId xmlns:a16="http://schemas.microsoft.com/office/drawing/2014/main" id="{24BBD5FB-EADC-47A1-B2EC-7D805D28F5A1}"/>
              </a:ext>
            </a:extLst>
          </p:cNvPr>
          <p:cNvSpPr/>
          <p:nvPr userDrawn="1"/>
        </p:nvSpPr>
        <p:spPr>
          <a:xfrm>
            <a:off x="2" y="-10275"/>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Right Triangle 17">
            <a:extLst>
              <a:ext uri="{FF2B5EF4-FFF2-40B4-BE49-F238E27FC236}">
                <a16:creationId xmlns:a16="http://schemas.microsoft.com/office/drawing/2014/main" id="{799CD528-058B-4BC4-B328-C788315C354F}"/>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3" name="Right Triangle 32">
            <a:extLst>
              <a:ext uri="{FF2B5EF4-FFF2-40B4-BE49-F238E27FC236}">
                <a16:creationId xmlns:a16="http://schemas.microsoft.com/office/drawing/2014/main" id="{760AAF36-5FD6-4E82-B0E6-D47ABC739173}"/>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4" name="Right Triangle 33">
            <a:extLst>
              <a:ext uri="{FF2B5EF4-FFF2-40B4-BE49-F238E27FC236}">
                <a16:creationId xmlns:a16="http://schemas.microsoft.com/office/drawing/2014/main" id="{60F8E703-3C81-442C-A973-3B17020A07EA}"/>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7" name="TextBox 36">
            <a:extLst>
              <a:ext uri="{FF2B5EF4-FFF2-40B4-BE49-F238E27FC236}">
                <a16:creationId xmlns:a16="http://schemas.microsoft.com/office/drawing/2014/main" id="{5264CB0B-284F-4146-BC67-9A0B8F656F64}"/>
              </a:ext>
            </a:extLst>
          </p:cNvPr>
          <p:cNvSpPr txBox="1"/>
          <p:nvPr userDrawn="1"/>
        </p:nvSpPr>
        <p:spPr>
          <a:xfrm>
            <a:off x="4833019" y="6400267"/>
            <a:ext cx="3141788" cy="170175"/>
          </a:xfrm>
          <a:prstGeom prst="rect">
            <a:avLst/>
          </a:prstGeom>
          <a:noFill/>
        </p:spPr>
        <p:txBody>
          <a:bodyPr wrap="square" rtlCol="0">
            <a:spAutoFit/>
          </a:bodyPr>
          <a:lstStyle/>
          <a:p>
            <a:pPr algn="r"/>
            <a:r>
              <a:rPr lang="en-US" sz="506" dirty="0">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39" name="Straight Connector 38">
            <a:extLst>
              <a:ext uri="{FF2B5EF4-FFF2-40B4-BE49-F238E27FC236}">
                <a16:creationId xmlns:a16="http://schemas.microsoft.com/office/drawing/2014/main" id="{8F4B5009-15A9-4A78-9DEE-860CE969CFBA}"/>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B0552FE6-1AB0-4D53-9DE3-F253F4CACE80}"/>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43" name="Subtitle 2">
            <a:extLst>
              <a:ext uri="{FF2B5EF4-FFF2-40B4-BE49-F238E27FC236}">
                <a16:creationId xmlns:a16="http://schemas.microsoft.com/office/drawing/2014/main" id="{24A88E57-9C51-4978-ADB5-C659AF455025}"/>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9" name="Text Placeholder 2">
            <a:extLst>
              <a:ext uri="{FF2B5EF4-FFF2-40B4-BE49-F238E27FC236}">
                <a16:creationId xmlns:a16="http://schemas.microsoft.com/office/drawing/2014/main" id="{BEEA0D52-4B9A-5349-B54D-570124737D24}"/>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20" name="Text Placeholder 2">
            <a:extLst>
              <a:ext uri="{FF2B5EF4-FFF2-40B4-BE49-F238E27FC236}">
                <a16:creationId xmlns:a16="http://schemas.microsoft.com/office/drawing/2014/main" id="{256B5655-66DB-134E-AC5A-55B6BB1AA7A3}"/>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21" name="Text Placeholder 2">
            <a:extLst>
              <a:ext uri="{FF2B5EF4-FFF2-40B4-BE49-F238E27FC236}">
                <a16:creationId xmlns:a16="http://schemas.microsoft.com/office/drawing/2014/main" id="{631CC401-DEB0-8A42-B109-2BBF126DBC08}"/>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3" name="TextBox 22">
            <a:extLst>
              <a:ext uri="{FF2B5EF4-FFF2-40B4-BE49-F238E27FC236}">
                <a16:creationId xmlns:a16="http://schemas.microsoft.com/office/drawing/2014/main" id="{EC9DE272-C2BC-4A4D-8A92-3FA956FF6477}"/>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dirty="0">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D51664BD-5EDF-AA4C-BE0F-59FC5C177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3203579708"/>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9E1727-25ED-4627-91F7-7E1D72F92D20}"/>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BB66336D-7128-CB4C-B43E-42CEDC4B81F1}"/>
              </a:ext>
            </a:extLst>
          </p:cNvPr>
          <p:cNvSpPr>
            <a:spLocks noGrp="1"/>
          </p:cNvSpPr>
          <p:nvPr>
            <p:ph type="body" sz="quarter" idx="10"/>
          </p:nvPr>
        </p:nvSpPr>
        <p:spPr>
          <a:xfrm>
            <a:off x="628650" y="1774825"/>
            <a:ext cx="7886700" cy="4206875"/>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1746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0A127F7-D1E3-42AE-A357-EE04FBFE58EC}"/>
              </a:ext>
            </a:extLst>
          </p:cNvPr>
          <p:cNvPicPr>
            <a:picLocks noChangeAspect="1"/>
          </p:cNvPicPr>
          <p:nvPr userDrawn="1"/>
        </p:nvPicPr>
        <p:blipFill rotWithShape="1">
          <a:blip r:embed="rId2"/>
          <a:srcRect t="17592" r="5206" b="2480"/>
          <a:stretch/>
        </p:blipFill>
        <p:spPr>
          <a:xfrm>
            <a:off x="-2" y="-1"/>
            <a:ext cx="9144000" cy="6858001"/>
          </a:xfrm>
          <a:prstGeom prst="rect">
            <a:avLst/>
          </a:prstGeom>
        </p:spPr>
      </p:pic>
      <p:sp>
        <p:nvSpPr>
          <p:cNvPr id="20" name="Rectangle 19">
            <a:extLst>
              <a:ext uri="{FF2B5EF4-FFF2-40B4-BE49-F238E27FC236}">
                <a16:creationId xmlns:a16="http://schemas.microsoft.com/office/drawing/2014/main" id="{9B541F12-8191-4105-BDD0-A1089113B16C}"/>
              </a:ext>
            </a:extLst>
          </p:cNvPr>
          <p:cNvSpPr/>
          <p:nvPr userDrawn="1"/>
        </p:nvSpPr>
        <p:spPr>
          <a:xfrm>
            <a:off x="2" y="-1"/>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Right Triangle 20">
            <a:extLst>
              <a:ext uri="{FF2B5EF4-FFF2-40B4-BE49-F238E27FC236}">
                <a16:creationId xmlns:a16="http://schemas.microsoft.com/office/drawing/2014/main" id="{2DA5BA1B-1750-4E5A-9D77-6FFE6610ABE6}"/>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Right Triangle 21">
            <a:extLst>
              <a:ext uri="{FF2B5EF4-FFF2-40B4-BE49-F238E27FC236}">
                <a16:creationId xmlns:a16="http://schemas.microsoft.com/office/drawing/2014/main" id="{1FA4CD9E-3498-469A-AA39-ED750B72DE5B}"/>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Right Triangle 22">
            <a:extLst>
              <a:ext uri="{FF2B5EF4-FFF2-40B4-BE49-F238E27FC236}">
                <a16:creationId xmlns:a16="http://schemas.microsoft.com/office/drawing/2014/main" id="{9FD5DE0F-FD6B-4ADF-9C72-847B7FD34808}"/>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TextBox 25">
            <a:extLst>
              <a:ext uri="{FF2B5EF4-FFF2-40B4-BE49-F238E27FC236}">
                <a16:creationId xmlns:a16="http://schemas.microsoft.com/office/drawing/2014/main" id="{6A5AE57F-E7D3-4316-9877-EA1BC86969EC}"/>
              </a:ext>
            </a:extLst>
          </p:cNvPr>
          <p:cNvSpPr txBox="1"/>
          <p:nvPr userDrawn="1"/>
        </p:nvSpPr>
        <p:spPr>
          <a:xfrm>
            <a:off x="4833019" y="6400267"/>
            <a:ext cx="3141788" cy="170175"/>
          </a:xfrm>
          <a:prstGeom prst="rect">
            <a:avLst/>
          </a:prstGeom>
          <a:noFill/>
        </p:spPr>
        <p:txBody>
          <a:bodyPr wrap="square" rtlCol="0">
            <a:spAutoFit/>
          </a:bodyPr>
          <a:lstStyle/>
          <a:p>
            <a:pPr algn="r"/>
            <a:r>
              <a:rPr lang="en-US" sz="506" dirty="0">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FD84C201-7D47-480D-ADE0-32DBE7DC6CD8}"/>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A6C5CB0A-EC60-4213-879A-726A7DB9AA1B}"/>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32" name="Subtitle 2">
            <a:extLst>
              <a:ext uri="{FF2B5EF4-FFF2-40B4-BE49-F238E27FC236}">
                <a16:creationId xmlns:a16="http://schemas.microsoft.com/office/drawing/2014/main" id="{2E8C9B05-17E3-4909-87E4-302B5276A174}"/>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6" name="Text Placeholder 2">
            <a:extLst>
              <a:ext uri="{FF2B5EF4-FFF2-40B4-BE49-F238E27FC236}">
                <a16:creationId xmlns:a16="http://schemas.microsoft.com/office/drawing/2014/main" id="{47125DA3-EBB7-FB4C-8DCF-05C3B6D80F0A}"/>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17" name="Text Placeholder 2">
            <a:extLst>
              <a:ext uri="{FF2B5EF4-FFF2-40B4-BE49-F238E27FC236}">
                <a16:creationId xmlns:a16="http://schemas.microsoft.com/office/drawing/2014/main" id="{3F450796-26B5-6E4E-90FE-E031266F60B0}"/>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18" name="Text Placeholder 2">
            <a:extLst>
              <a:ext uri="{FF2B5EF4-FFF2-40B4-BE49-F238E27FC236}">
                <a16:creationId xmlns:a16="http://schemas.microsoft.com/office/drawing/2014/main" id="{89F9FC30-9975-634D-8A12-635F024F328F}"/>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9" name="TextBox 28">
            <a:extLst>
              <a:ext uri="{FF2B5EF4-FFF2-40B4-BE49-F238E27FC236}">
                <a16:creationId xmlns:a16="http://schemas.microsoft.com/office/drawing/2014/main" id="{D6632594-AFFC-1544-BD07-92441F1B6047}"/>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dirty="0">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AA9F399D-68C2-DF40-A4F7-798B565925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1539603251"/>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6" Type="http://schemas.openxmlformats.org/officeDocument/2006/relationships/image" Target="../media/image29.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28.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image" Target="../media/image12.emf"/><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theme" Target="../theme/theme7.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image" Target="../media/image25.jpeg"/><Relationship Id="rId4" Type="http://schemas.openxmlformats.org/officeDocument/2006/relationships/slideLayout" Target="../slideLayouts/slideLayout112.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9.xml"/><Relationship Id="rId7" Type="http://schemas.openxmlformats.org/officeDocument/2006/relationships/image" Target="../media/image26.jpe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theme" Target="../theme/theme9.xml"/><Relationship Id="rId5" Type="http://schemas.openxmlformats.org/officeDocument/2006/relationships/slideLayout" Target="../slideLayouts/slideLayout121.xml"/><Relationship Id="rId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88"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dirty="0">
                <a:latin typeface="Arial" panose="020B0604020202020204" pitchFamily="34" charset="0"/>
                <a:cs typeface="Arial" panose="020B0604020202020204" pitchFamily="34" charset="0"/>
              </a:rPr>
              <a:t>NCDHHS, Division of Public Health | OPDAAC Meeting | March 22, 2024</a:t>
            </a:r>
          </a:p>
        </p:txBody>
      </p:sp>
      <p:sp>
        <p:nvSpPr>
          <p:cNvPr id="5" name="Text Placeholder 13"/>
          <p:cNvSpPr txBox="1">
            <a:spLocks/>
          </p:cNvSpPr>
          <p:nvPr userDrawn="1"/>
        </p:nvSpPr>
        <p:spPr>
          <a:xfrm>
            <a:off x="8627269" y="6600159"/>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675" smtClean="0"/>
              <a:pPr/>
              <a:t>‹#›</a:t>
            </a:fld>
            <a:endParaRPr lang="en-US" sz="675" dirty="0"/>
          </a:p>
        </p:txBody>
      </p:sp>
    </p:spTree>
    <p:extLst>
      <p:ext uri="{BB962C8B-B14F-4D97-AF65-F5344CB8AC3E}">
        <p14:creationId xmlns:p14="http://schemas.microsoft.com/office/powerpoint/2010/main" val="720313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881" r:id="rId11"/>
    <p:sldLayoutId id="2147483883" r:id="rId12"/>
    <p:sldLayoutId id="2147483887" r:id="rId13"/>
    <p:sldLayoutId id="2147483888" r:id="rId14"/>
    <p:sldLayoutId id="2147483889" r:id="rId15"/>
    <p:sldLayoutId id="2147483890" r:id="rId16"/>
    <p:sldLayoutId id="2147483958" r:id="rId17"/>
    <p:sldLayoutId id="2147483959" r:id="rId18"/>
    <p:sldLayoutId id="2147483960" r:id="rId19"/>
    <p:sldLayoutId id="2147484036" r:id="rId20"/>
    <p:sldLayoutId id="2147484037" r:id="rId21"/>
  </p:sldLayoutIdLst>
  <p:hf hd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23846" y="2105202"/>
            <a:ext cx="7020154" cy="4752798"/>
          </a:xfrm>
          <a:prstGeom prst="rect">
            <a:avLst/>
          </a:prstGeom>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0"/>
            <a:ext cx="9142400" cy="6858000"/>
          </a:xfrm>
          <a:prstGeom prst="rect">
            <a:avLst/>
          </a:prstGeom>
        </p:spPr>
      </p:pic>
      <p:sp>
        <p:nvSpPr>
          <p:cNvPr id="8" name="Rectangle 7"/>
          <p:cNvSpPr/>
          <p:nvPr/>
        </p:nvSpPr>
        <p:spPr>
          <a:xfrm>
            <a:off x="0" y="0"/>
            <a:ext cx="72313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958857" y="808057"/>
            <a:ext cx="5968748"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080199" y="2052116"/>
            <a:ext cx="5847405"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940390" y="5293464"/>
            <a:ext cx="2662729" cy="137160"/>
          </a:xfrm>
          <a:prstGeom prst="rect">
            <a:avLst/>
          </a:prstGeom>
        </p:spPr>
        <p:txBody>
          <a:bodyPr vert="horz" lIns="91440" tIns="18288" rIns="91440" bIns="45720" rtlCol="0" anchor="t"/>
          <a:lstStyle>
            <a:lvl1pPr algn="r">
              <a:defRPr sz="600">
                <a:solidFill>
                  <a:schemeClr val="tx1">
                    <a:tint val="75000"/>
                  </a:schemeClr>
                </a:solidFill>
                <a:latin typeface="+mn-lt"/>
              </a:defRPr>
            </a:lvl1pPr>
          </a:lstStyle>
          <a:p>
            <a:fld id="{9D0E5293-98D4-174F-B129-AC28FF1C666E}" type="datetimeFigureOut">
              <a:rPr lang="en-US" smtClean="0"/>
              <a:t>3/25/2024</a:t>
            </a:fld>
            <a:endParaRPr lang="en-US" dirty="0"/>
          </a:p>
        </p:txBody>
      </p:sp>
      <p:sp>
        <p:nvSpPr>
          <p:cNvPr id="5" name="Footer Placeholder 4"/>
          <p:cNvSpPr>
            <a:spLocks noGrp="1"/>
          </p:cNvSpPr>
          <p:nvPr>
            <p:ph type="ftr" sz="quarter" idx="3"/>
          </p:nvPr>
        </p:nvSpPr>
        <p:spPr>
          <a:xfrm rot="5400000">
            <a:off x="-2413517" y="3683541"/>
            <a:ext cx="5885352" cy="134382"/>
          </a:xfrm>
          <a:prstGeom prst="rect">
            <a:avLst/>
          </a:prstGeom>
        </p:spPr>
        <p:txBody>
          <a:bodyPr vert="horz" lIns="91440" tIns="45720" rIns="91440" bIns="18288" rtlCol="0" anchor="b"/>
          <a:lstStyle>
            <a:lvl1pPr algn="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8806" y="164593"/>
            <a:ext cx="477545" cy="322851"/>
          </a:xfrm>
          <a:prstGeom prst="rect">
            <a:avLst/>
          </a:prstGeom>
        </p:spPr>
        <p:txBody>
          <a:bodyPr vert="horz" lIns="91440" tIns="45720" rIns="45720" bIns="45720" rtlCol="0" anchor="ctr"/>
          <a:lstStyle>
            <a:lvl1pPr algn="r">
              <a:defRPr sz="1350">
                <a:solidFill>
                  <a:schemeClr val="tx1">
                    <a:tint val="75000"/>
                  </a:schemeClr>
                </a:solidFill>
              </a:defRPr>
            </a:lvl1pPr>
          </a:lstStyle>
          <a:p>
            <a:fld id="{F45642D1-79AE-4341-958D-9D3AD722575B}" type="slidenum">
              <a:rPr lang="en-US" smtClean="0"/>
              <a:t>‹#›</a:t>
            </a:fld>
            <a:endParaRPr lang="en-US" dirty="0"/>
          </a:p>
        </p:txBody>
      </p:sp>
      <p:sp>
        <p:nvSpPr>
          <p:cNvPr id="57" name="Rectangle 56"/>
          <p:cNvSpPr/>
          <p:nvPr/>
        </p:nvSpPr>
        <p:spPr>
          <a:xfrm>
            <a:off x="721532"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076878"/>
      </p:ext>
    </p:extLst>
  </p:cSld>
  <p:clrMap bg1="dk1" tx1="lt1" bg2="dk2" tx2="lt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Lst>
  <p:txStyles>
    <p:titleStyle>
      <a:lvl1pPr algn="r" defTabSz="685800" rtl="0" eaLnBrk="1" latinLnBrk="0" hangingPunct="1">
        <a:lnSpc>
          <a:spcPct val="90000"/>
        </a:lnSpc>
        <a:spcBef>
          <a:spcPct val="0"/>
        </a:spcBef>
        <a:buNone/>
        <a:defRPr sz="2550" b="0" i="0" kern="1200" cap="none">
          <a:solidFill>
            <a:schemeClr val="tx1"/>
          </a:solidFill>
          <a:effectLst/>
          <a:latin typeface="+mj-lt"/>
          <a:ea typeface="+mj-ea"/>
          <a:cs typeface="+mj-cs"/>
        </a:defRPr>
      </a:lvl1pPr>
    </p:titleStyle>
    <p:body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5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35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05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5pPr>
      <a:lvl6pPr marL="1981962"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baseline="0">
          <a:solidFill>
            <a:schemeClr val="tx1"/>
          </a:solidFill>
          <a:effectLst/>
          <a:latin typeface="+mn-lt"/>
          <a:ea typeface="+mn-ea"/>
          <a:cs typeface="+mn-cs"/>
        </a:defRPr>
      </a:lvl6pPr>
      <a:lvl7pPr marL="2331720"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baseline="0">
          <a:solidFill>
            <a:schemeClr val="tx1"/>
          </a:solidFill>
          <a:effectLst/>
          <a:latin typeface="+mn-lt"/>
          <a:ea typeface="+mn-ea"/>
          <a:cs typeface="+mn-cs"/>
        </a:defRPr>
      </a:lvl7pPr>
      <a:lvl8pPr marL="2681478"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baseline="0">
          <a:solidFill>
            <a:schemeClr val="tx1"/>
          </a:solidFill>
          <a:effectLst/>
          <a:latin typeface="+mn-lt"/>
          <a:ea typeface="+mn-ea"/>
          <a:cs typeface="+mn-cs"/>
        </a:defRPr>
      </a:lvl8pPr>
      <a:lvl9pPr marL="303123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7"/>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75E76193-9868-4A94-850E-30C6CEE2064A}" type="datetime1">
              <a:rPr lang="en-US" smtClean="0"/>
              <a:t>3/25/2024</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9B99D6BC-9E15-408A-8D1F-282A5ECDAB50}" type="slidenum">
              <a:rPr lang="en-US" smtClean="0"/>
              <a:t>‹#›</a:t>
            </a:fld>
            <a:endParaRPr lang="en-US" dirty="0"/>
          </a:p>
        </p:txBody>
      </p:sp>
    </p:spTree>
    <p:extLst>
      <p:ext uri="{BB962C8B-B14F-4D97-AF65-F5344CB8AC3E}">
        <p14:creationId xmlns:p14="http://schemas.microsoft.com/office/powerpoint/2010/main" val="1135776218"/>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dirty="0">
                <a:latin typeface="Arial" panose="020B0604020202020204" pitchFamily="34" charset="0"/>
                <a:cs typeface="Arial" panose="020B0604020202020204" pitchFamily="34" charset="0"/>
              </a:rPr>
              <a:t>NCDHHS, Division of Public Health | OPDAAC Meeting | June 10, 2022</a:t>
            </a:r>
          </a:p>
          <a:p>
            <a:endParaRPr lang="en-US" dirty="0"/>
          </a:p>
        </p:txBody>
      </p:sp>
      <p:sp>
        <p:nvSpPr>
          <p:cNvPr id="5" name="Text Placeholder 13"/>
          <p:cNvSpPr txBox="1">
            <a:spLocks/>
          </p:cNvSpPr>
          <p:nvPr/>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mtClean="0"/>
              <a:pPr/>
              <a:t>‹#›</a:t>
            </a:fld>
            <a:endParaRPr lang="en-US" dirty="0"/>
          </a:p>
        </p:txBody>
      </p:sp>
    </p:spTree>
    <p:extLst>
      <p:ext uri="{BB962C8B-B14F-4D97-AF65-F5344CB8AC3E}">
        <p14:creationId xmlns:p14="http://schemas.microsoft.com/office/powerpoint/2010/main" val="354556765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5" r:id="rId10"/>
    <p:sldLayoutId id="2147483926" r:id="rId11"/>
    <p:sldLayoutId id="2147483927" r:id="rId12"/>
    <p:sldLayoutId id="2147483928" r:id="rId13"/>
  </p:sldLayoutIdLst>
  <p:hf sldNum="0"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dirty="0">
                <a:latin typeface="Arial" panose="020B0604020202020204" pitchFamily="34" charset="0"/>
                <a:cs typeface="Arial" panose="020B0604020202020204" pitchFamily="34" charset="0"/>
              </a:rPr>
              <a:t>NCDHHS, Division of Public Health | OPDAAC Meeting | June 10, 2022</a:t>
            </a:r>
          </a:p>
          <a:p>
            <a:endParaRPr lang="en-US" b="1" i="0" dirty="0">
              <a:latin typeface="Arial" panose="020B0604020202020204" pitchFamily="34" charset="0"/>
              <a:cs typeface="Arial" panose="020B0604020202020204" pitchFamily="34" charset="0"/>
            </a:endParaRP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283598"/>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NCDHHS, Division of Public Health | OPDAAC| September 23, 2022</a:t>
            </a:r>
          </a:p>
          <a:p>
            <a:endParaRPr lang="en-US" dirty="0"/>
          </a:p>
        </p:txBody>
      </p:sp>
      <p:sp>
        <p:nvSpPr>
          <p:cNvPr id="5" name="Text Placeholder 13"/>
          <p:cNvSpPr txBox="1">
            <a:spLocks/>
          </p:cNvSpPr>
          <p:nvPr/>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mtClean="0"/>
              <a:pPr/>
              <a:t>‹#›</a:t>
            </a:fld>
            <a:endParaRPr lang="en-US" dirty="0"/>
          </a:p>
        </p:txBody>
      </p:sp>
    </p:spTree>
    <p:extLst>
      <p:ext uri="{BB962C8B-B14F-4D97-AF65-F5344CB8AC3E}">
        <p14:creationId xmlns:p14="http://schemas.microsoft.com/office/powerpoint/2010/main" val="1332496782"/>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6" r:id="rId10"/>
    <p:sldLayoutId id="2147483987" r:id="rId11"/>
    <p:sldLayoutId id="2147483988" r:id="rId12"/>
    <p:sldLayoutId id="2147483989" r:id="rId13"/>
  </p:sldLayoutIdLst>
  <p:hf sldNum="0"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NCDHHS, Division of Public Health, Injury and Violence Prevention Branch | CORE Overdose Slides | August 2022</a:t>
            </a:r>
          </a:p>
          <a:p>
            <a:endParaRPr lang="en-US" dirty="0"/>
          </a:p>
        </p:txBody>
      </p:sp>
      <p:sp>
        <p:nvSpPr>
          <p:cNvPr id="5" name="Text Placeholder 13"/>
          <p:cNvSpPr txBox="1">
            <a:spLocks/>
          </p:cNvSpPr>
          <p:nvPr/>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mtClean="0"/>
              <a:pPr/>
              <a:t>‹#›</a:t>
            </a:fld>
            <a:endParaRPr lang="en-US" dirty="0"/>
          </a:p>
        </p:txBody>
      </p:sp>
    </p:spTree>
    <p:extLst>
      <p:ext uri="{BB962C8B-B14F-4D97-AF65-F5344CB8AC3E}">
        <p14:creationId xmlns:p14="http://schemas.microsoft.com/office/powerpoint/2010/main" val="2968836804"/>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Lst>
  <p:hf sldNum="0"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20749"/>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NCDHHS, Division of Public Health | Pain Management in Dentistry| June 17, 2022</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802125"/>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pPr lvl="0" algn="l" defTabSz="685800" rtl="0" eaLnBrk="1" latinLnBrk="0" hangingPunct="1">
              <a:lnSpc>
                <a:spcPct val="90000"/>
              </a:lnSpc>
              <a:spcBef>
                <a:spcPct val="0"/>
              </a:spcBef>
              <a:buNone/>
            </a:pPr>
            <a:r>
              <a:rPr lang="en-US"/>
              <a:t>Click to edit Master title style</a:t>
            </a:r>
          </a:p>
        </p:txBody>
      </p:sp>
      <p:pic>
        <p:nvPicPr>
          <p:cNvPr id="14" name="Picture 13">
            <a:extLst>
              <a:ext uri="{FF2B5EF4-FFF2-40B4-BE49-F238E27FC236}">
                <a16:creationId xmlns:a16="http://schemas.microsoft.com/office/drawing/2014/main" id="{1142B6A7-DB76-B14A-A547-D9457282C5B4}"/>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284595" y="6286500"/>
            <a:ext cx="2630805" cy="510836"/>
          </a:xfrm>
          <a:prstGeom prst="rect">
            <a:avLst/>
          </a:prstGeom>
        </p:spPr>
      </p:pic>
      <p:sp>
        <p:nvSpPr>
          <p:cNvPr id="5" name="TextBox 4">
            <a:extLst>
              <a:ext uri="{FF2B5EF4-FFF2-40B4-BE49-F238E27FC236}">
                <a16:creationId xmlns:a16="http://schemas.microsoft.com/office/drawing/2014/main" id="{A67C55A2-E271-664F-A431-647B64056C6F}"/>
              </a:ext>
            </a:extLst>
          </p:cNvPr>
          <p:cNvSpPr txBox="1"/>
          <p:nvPr userDrawn="1"/>
        </p:nvSpPr>
        <p:spPr>
          <a:xfrm>
            <a:off x="671053" y="6264417"/>
            <a:ext cx="453077" cy="253916"/>
          </a:xfrm>
          <a:prstGeom prst="rect">
            <a:avLst/>
          </a:prstGeom>
          <a:noFill/>
        </p:spPr>
        <p:txBody>
          <a:bodyPr wrap="square" rtlCol="0">
            <a:spAutoFit/>
          </a:bodyPr>
          <a:lstStyle/>
          <a:p>
            <a:r>
              <a:rPr lang="en-US" sz="525" dirty="0">
                <a:solidFill>
                  <a:srgbClr val="5C6670"/>
                </a:solidFill>
                <a:latin typeface="Arial" panose="020B0604020202020204" pitchFamily="34" charset="0"/>
                <a:cs typeface="Arial" panose="020B0604020202020204" pitchFamily="34" charset="0"/>
              </a:rPr>
              <a:t>PAGE </a:t>
            </a:r>
            <a:fld id="{6701FC35-8BBA-407F-BA55-47323BE423AC}" type="slidenum">
              <a:rPr lang="en-US" sz="525" smtClean="0">
                <a:solidFill>
                  <a:srgbClr val="5C6670"/>
                </a:solidFill>
                <a:latin typeface="Arial" panose="020B0604020202020204" pitchFamily="34" charset="0"/>
                <a:cs typeface="Arial" panose="020B0604020202020204" pitchFamily="34" charset="0"/>
              </a:rPr>
              <a:t>‹#›</a:t>
            </a:fld>
            <a:endParaRPr lang="en-US" sz="525" dirty="0">
              <a:solidFill>
                <a:srgbClr val="5C667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A444ED6-C68E-BD4C-9844-EDC246CE59B3}"/>
              </a:ext>
            </a:extLst>
          </p:cNvPr>
          <p:cNvSpPr txBox="1"/>
          <p:nvPr userDrawn="1"/>
        </p:nvSpPr>
        <p:spPr>
          <a:xfrm>
            <a:off x="1121181" y="6259655"/>
            <a:ext cx="1687285" cy="253916"/>
          </a:xfrm>
          <a:prstGeom prst="rect">
            <a:avLst/>
          </a:prstGeom>
          <a:noFill/>
        </p:spPr>
        <p:txBody>
          <a:bodyPr wrap="square" rtlCol="0">
            <a:spAutoFit/>
          </a:bodyPr>
          <a:lstStyle/>
          <a:p>
            <a:r>
              <a:rPr lang="en-US" sz="525" dirty="0">
                <a:solidFill>
                  <a:srgbClr val="5C6670"/>
                </a:solidFill>
                <a:latin typeface="Arial" panose="020B0604020202020204" pitchFamily="34" charset="0"/>
                <a:cs typeface="Arial" panose="020B0604020202020204" pitchFamily="34" charset="0"/>
              </a:rPr>
              <a:t>NORTH CAROLINA HEALTHCARE FOUNDATION  </a:t>
            </a:r>
          </a:p>
        </p:txBody>
      </p:sp>
      <p:sp>
        <p:nvSpPr>
          <p:cNvPr id="7" name="TextBox 6">
            <a:extLst>
              <a:ext uri="{FF2B5EF4-FFF2-40B4-BE49-F238E27FC236}">
                <a16:creationId xmlns:a16="http://schemas.microsoft.com/office/drawing/2014/main" id="{B44E34CF-3413-F248-A522-C69C928EC8FE}"/>
              </a:ext>
            </a:extLst>
          </p:cNvPr>
          <p:cNvSpPr txBox="1"/>
          <p:nvPr userDrawn="1"/>
        </p:nvSpPr>
        <p:spPr>
          <a:xfrm>
            <a:off x="2857804" y="6258746"/>
            <a:ext cx="453077" cy="253916"/>
          </a:xfrm>
          <a:prstGeom prst="rect">
            <a:avLst/>
          </a:prstGeom>
          <a:noFill/>
        </p:spPr>
        <p:txBody>
          <a:bodyPr wrap="square" rtlCol="0">
            <a:spAutoFit/>
          </a:bodyPr>
          <a:lstStyle/>
          <a:p>
            <a:fld id="{40E21DB8-2A2B-453B-99AC-BD152BF269B4}" type="datetime1">
              <a:rPr lang="en-US" sz="525" smtClean="0">
                <a:solidFill>
                  <a:srgbClr val="5C6670"/>
                </a:solidFill>
                <a:latin typeface="Arial" panose="020B0604020202020204" pitchFamily="34" charset="0"/>
                <a:cs typeface="Arial" panose="020B0604020202020204" pitchFamily="34" charset="0"/>
              </a:rPr>
              <a:t>3/25/2024</a:t>
            </a:fld>
            <a:endParaRPr lang="en-US" sz="525" dirty="0">
              <a:solidFill>
                <a:srgbClr val="5C6670"/>
              </a:solidFill>
              <a:latin typeface="Arial" panose="020B0604020202020204" pitchFamily="34" charset="0"/>
              <a:cs typeface="Arial" panose="020B0604020202020204" pitchFamily="34" charset="0"/>
            </a:endParaRPr>
          </a:p>
        </p:txBody>
      </p:sp>
      <p:sp>
        <p:nvSpPr>
          <p:cNvPr id="8" name="Right Triangle 7">
            <a:extLst>
              <a:ext uri="{FF2B5EF4-FFF2-40B4-BE49-F238E27FC236}">
                <a16:creationId xmlns:a16="http://schemas.microsoft.com/office/drawing/2014/main" id="{04254F4C-0AD6-DE4E-A432-2F5F48CD0232}"/>
              </a:ext>
            </a:extLst>
          </p:cNvPr>
          <p:cNvSpPr/>
          <p:nvPr userDrawn="1"/>
        </p:nvSpPr>
        <p:spPr>
          <a:xfrm rot="13500000">
            <a:off x="2755281" y="6325233"/>
            <a:ext cx="86835" cy="65126"/>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ight Triangle 8">
            <a:extLst>
              <a:ext uri="{FF2B5EF4-FFF2-40B4-BE49-F238E27FC236}">
                <a16:creationId xmlns:a16="http://schemas.microsoft.com/office/drawing/2014/main" id="{046BDEBD-B0DF-B04A-B99D-6DDE54563FE2}"/>
              </a:ext>
            </a:extLst>
          </p:cNvPr>
          <p:cNvSpPr/>
          <p:nvPr userDrawn="1"/>
        </p:nvSpPr>
        <p:spPr>
          <a:xfrm rot="13500000">
            <a:off x="1043662" y="6332378"/>
            <a:ext cx="86835" cy="65126"/>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329811542"/>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 id="2147484123" r:id="rId17"/>
    <p:sldLayoutId id="2147484124" r:id="rId18"/>
    <p:sldLayoutId id="2147484125" r:id="rId19"/>
  </p:sldLayoutIdLst>
  <p:hf hdr="0" ftr="0" dt="0"/>
  <p:txStyles>
    <p:titleStyle>
      <a:lvl1pPr algn="l" defTabSz="685800" rtl="0" eaLnBrk="1" latinLnBrk="0" hangingPunct="1">
        <a:lnSpc>
          <a:spcPct val="90000"/>
        </a:lnSpc>
        <a:spcBef>
          <a:spcPct val="0"/>
        </a:spcBef>
        <a:buNone/>
        <a:defRPr lang="en-US" sz="2700" kern="1200" spc="-38" baseline="0" dirty="0">
          <a:solidFill>
            <a:srgbClr val="5C6670"/>
          </a:solidFill>
          <a:latin typeface="Arial" panose="020B0604020202020204" pitchFamily="34" charset="0"/>
          <a:ea typeface="+mj-ea"/>
          <a:cs typeface="Arial" panose="020B0604020202020204" pitchFamily="34" charset="0"/>
        </a:defRPr>
      </a:lvl1pPr>
    </p:titleStyle>
    <p:bodyStyle>
      <a:lvl1pPr marL="0" marR="0" indent="-342900" algn="l" defTabSz="685800" rtl="0" eaLnBrk="1" fontAlgn="auto" latinLnBrk="0" hangingPunct="1">
        <a:lnSpc>
          <a:spcPct val="90000"/>
        </a:lnSpc>
        <a:spcBef>
          <a:spcPts val="750"/>
        </a:spcBef>
        <a:spcAft>
          <a:spcPts val="750"/>
        </a:spcAft>
        <a:buClr>
          <a:srgbClr val="4C8B2B"/>
        </a:buClr>
        <a:buSzPct val="65000"/>
        <a:buFontTx/>
        <a:buChar char="►"/>
        <a:tabLst/>
        <a:defRPr sz="2100" kern="1200">
          <a:solidFill>
            <a:schemeClr val="tx1"/>
          </a:solidFill>
          <a:latin typeface="Arial" panose="020B0604020202020204" pitchFamily="34" charset="0"/>
          <a:ea typeface="+mn-ea"/>
          <a:cs typeface="Arial" panose="020B0604020202020204" pitchFamily="34" charset="0"/>
        </a:defRPr>
      </a:lvl1pPr>
      <a:lvl2pPr marL="603647" marR="0" indent="-257175"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650" kern="1200">
          <a:solidFill>
            <a:schemeClr val="tx1"/>
          </a:solidFill>
          <a:latin typeface="Arial" panose="020B0604020202020204" pitchFamily="34" charset="0"/>
          <a:ea typeface="+mn-ea"/>
          <a:cs typeface="Arial" panose="020B0604020202020204" pitchFamily="34" charset="0"/>
        </a:defRPr>
      </a:lvl2pPr>
      <a:lvl3pPr marL="600075" marR="0"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3pPr>
      <a:lvl4pPr marL="12001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350" kern="1200">
          <a:solidFill>
            <a:schemeClr val="tx1"/>
          </a:solidFill>
          <a:latin typeface="Arial" panose="020B0604020202020204" pitchFamily="34" charset="0"/>
          <a:ea typeface="+mn-ea"/>
          <a:cs typeface="Arial" panose="020B0604020202020204" pitchFamily="34" charset="0"/>
        </a:defRPr>
      </a:lvl4pPr>
      <a:lvl5pPr marL="1371600" marR="0"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460481"/>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4" r:id="rId7"/>
    <p:sldLayoutId id="2147484135"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256333"/>
      </p:ext>
    </p:extLst>
  </p:cSld>
  <p:clrMap bg1="lt1" tx1="dk1" bg2="lt2" tx2="dk2" accent1="accent1" accent2="accent2" accent3="accent3" accent4="accent4" accent5="accent5" accent6="accent6" hlink="hlink" folHlink="folHlink"/>
  <p:sldLayoutIdLst>
    <p:sldLayoutId id="2147484141" r:id="rId1"/>
    <p:sldLayoutId id="2147484143" r:id="rId2"/>
    <p:sldLayoutId id="2147484144" r:id="rId3"/>
    <p:sldLayoutId id="2147484145" r:id="rId4"/>
    <p:sldLayoutId id="2147484146"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8.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3.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3.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3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3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3.xml"/><Relationship Id="rId6" Type="http://schemas.openxmlformats.org/officeDocument/2006/relationships/image" Target="../media/image35.png"/><Relationship Id="rId5" Type="http://schemas.openxmlformats.org/officeDocument/2006/relationships/chart" Target="../charts/char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3.xml"/><Relationship Id="rId1" Type="http://schemas.openxmlformats.org/officeDocument/2006/relationships/tags" Target="../tags/tag9.xml"/><Relationship Id="rId5" Type="http://schemas.openxmlformats.org/officeDocument/2006/relationships/image" Target="../media/image34.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12.xml"/><Relationship Id="rId7" Type="http://schemas.openxmlformats.org/officeDocument/2006/relationships/diagramLayout" Target="../diagrams/layout2.xml"/><Relationship Id="rId2" Type="http://schemas.openxmlformats.org/officeDocument/2006/relationships/slideLayout" Target="../slideLayouts/slideLayout134.xml"/><Relationship Id="rId1" Type="http://schemas.openxmlformats.org/officeDocument/2006/relationships/tags" Target="../tags/tag10.xml"/><Relationship Id="rId6" Type="http://schemas.openxmlformats.org/officeDocument/2006/relationships/diagramData" Target="../diagrams/data2.xml"/><Relationship Id="rId11" Type="http://schemas.openxmlformats.org/officeDocument/2006/relationships/image" Target="../media/image34.png"/><Relationship Id="rId5" Type="http://schemas.openxmlformats.org/officeDocument/2006/relationships/image" Target="../media/image35.png"/><Relationship Id="rId10" Type="http://schemas.microsoft.com/office/2007/relationships/diagramDrawing" Target="../diagrams/drawing2.xml"/><Relationship Id="rId4" Type="http://schemas.openxmlformats.org/officeDocument/2006/relationships/image" Target="../media/image38.png"/><Relationship Id="rId9" Type="http://schemas.openxmlformats.org/officeDocument/2006/relationships/diagramColors" Target="../diagrams/colors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5.pn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13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emf"/><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7.xml.rels><?xml version="1.0" encoding="UTF-8" standalone="yes"?>
<Relationships xmlns="http://schemas.openxmlformats.org/package/2006/relationships"><Relationship Id="rId3" Type="http://schemas.openxmlformats.org/officeDocument/2006/relationships/hyperlink" Target="https://www.samhsa.gov/medication-assisted-treatment" TargetMode="External"/><Relationship Id="rId2" Type="http://schemas.openxmlformats.org/officeDocument/2006/relationships/notesSlide" Target="../notesSlides/notesSlide15.xml"/><Relationship Id="rId1" Type="http://schemas.openxmlformats.org/officeDocument/2006/relationships/slideLayout" Target="../slideLayouts/slideLayout133.xml"/><Relationship Id="rId6" Type="http://schemas.openxmlformats.org/officeDocument/2006/relationships/hyperlink" Target="https://doi.org/10.1001/jamapsychiatry.2021.0247" TargetMode="External"/><Relationship Id="rId5" Type="http://schemas.openxmlformats.org/officeDocument/2006/relationships/hyperlink" Target="https://nida.nih.gov/publications/effective-treatments-opioid-addiction" TargetMode="External"/><Relationship Id="rId4" Type="http://schemas.openxmlformats.org/officeDocument/2006/relationships/hyperlink" Target="http://www.ncbi.nlm.nih.gov/pubmed/23739025"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001/jamapsychiatry.2017.4614" TargetMode="External"/><Relationship Id="rId2" Type="http://schemas.openxmlformats.org/officeDocument/2006/relationships/notesSlide" Target="../notesSlides/notesSlide16.xml"/><Relationship Id="rId1" Type="http://schemas.openxmlformats.org/officeDocument/2006/relationships/slideLayout" Target="../slideLayouts/slideLayout1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1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0.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0.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41.xml"/></Relationships>
</file>

<file path=ppt/slides/_rels/slide4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141.xml"/><Relationship Id="rId4" Type="http://schemas.openxmlformats.org/officeDocument/2006/relationships/chart" Target="../charts/chart6.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3.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36.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6.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36.xml"/></Relationships>
</file>

<file path=ppt/slides/_rels/slide5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26.xml"/><Relationship Id="rId1" Type="http://schemas.openxmlformats.org/officeDocument/2006/relationships/slideLayout" Target="../slideLayouts/slideLayout136.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customXml" Target="../ink/ink2.xml"/><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customXml" Target="../ink/ink4.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41.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hyperlink" Target="https://www.ncdhhs.gov/about/department-initiatives/overdose-epidemic/nc-opioid-and-prescription-drug-abuse-advisory-committee"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0"/>
          </p:nvPr>
        </p:nvSpPr>
        <p:spPr>
          <a:xfrm>
            <a:off x="2846895" y="1847653"/>
            <a:ext cx="6383284" cy="2478703"/>
          </a:xfrm>
        </p:spPr>
        <p:txBody>
          <a:bodyPr/>
          <a:lstStyle/>
          <a:p>
            <a:r>
              <a:rPr lang="en-US" dirty="0">
                <a:solidFill>
                  <a:srgbClr val="17375E"/>
                </a:solidFill>
                <a:latin typeface="+mn-lt"/>
                <a:cs typeface="Arial"/>
              </a:rPr>
              <a:t>NC Department of Health and Human Services </a:t>
            </a:r>
          </a:p>
          <a:p>
            <a:r>
              <a:rPr lang="en-US" sz="3200" b="1" dirty="0">
                <a:solidFill>
                  <a:srgbClr val="17375E"/>
                </a:solidFill>
                <a:latin typeface="+mn-lt"/>
              </a:rPr>
              <a:t>NC Opioid and Prescription Drug Abuse Advisory Committee (OPDAAC)</a:t>
            </a:r>
          </a:p>
        </p:txBody>
      </p:sp>
      <p:sp>
        <p:nvSpPr>
          <p:cNvPr id="11" name="Text Placeholder 9"/>
          <p:cNvSpPr>
            <a:spLocks noGrp="1"/>
          </p:cNvSpPr>
          <p:nvPr>
            <p:ph type="body" sz="quarter" idx="11"/>
          </p:nvPr>
        </p:nvSpPr>
        <p:spPr>
          <a:xfrm>
            <a:off x="2859323" y="4768007"/>
            <a:ext cx="5774267" cy="488226"/>
          </a:xfrm>
        </p:spPr>
        <p:txBody>
          <a:bodyPr>
            <a:normAutofit/>
          </a:bodyPr>
          <a:lstStyle/>
          <a:p>
            <a:r>
              <a:rPr lang="en-US" sz="2000" dirty="0">
                <a:solidFill>
                  <a:srgbClr val="17375E"/>
                </a:solidFill>
                <a:latin typeface="Arial" panose="020B0604020202020204" pitchFamily="34" charset="0"/>
                <a:cs typeface="Arial" panose="020B0604020202020204" pitchFamily="34" charset="0"/>
              </a:rPr>
              <a:t>March 22, 2024</a:t>
            </a:r>
          </a:p>
        </p:txBody>
      </p:sp>
    </p:spTree>
    <p:extLst>
      <p:ext uri="{BB962C8B-B14F-4D97-AF65-F5344CB8AC3E}">
        <p14:creationId xmlns:p14="http://schemas.microsoft.com/office/powerpoint/2010/main" val="2860315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circle with black text&#10;&#10;Description automatically generated">
            <a:extLst>
              <a:ext uri="{FF2B5EF4-FFF2-40B4-BE49-F238E27FC236}">
                <a16:creationId xmlns:a16="http://schemas.microsoft.com/office/drawing/2014/main" id="{4BF6749C-FD51-ABF3-3E8A-990A421B46D0}"/>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726680" y="4629150"/>
            <a:ext cx="1257300" cy="1186686"/>
          </a:xfrm>
          <a:prstGeom prst="rect">
            <a:avLst/>
          </a:prstGeom>
        </p:spPr>
      </p:pic>
      <p:sp>
        <p:nvSpPr>
          <p:cNvPr id="4" name="TextBox 3">
            <a:extLst>
              <a:ext uri="{FF2B5EF4-FFF2-40B4-BE49-F238E27FC236}">
                <a16:creationId xmlns:a16="http://schemas.microsoft.com/office/drawing/2014/main" id="{B38B86C9-52CA-9320-7BE1-A96612BA782C}"/>
              </a:ext>
            </a:extLst>
          </p:cNvPr>
          <p:cNvSpPr txBox="1"/>
          <p:nvPr/>
        </p:nvSpPr>
        <p:spPr>
          <a:xfrm>
            <a:off x="1097280" y="1463040"/>
            <a:ext cx="6269107" cy="1107996"/>
          </a:xfrm>
          <a:prstGeom prst="rect">
            <a:avLst/>
          </a:prstGeom>
          <a:noFill/>
        </p:spPr>
        <p:txBody>
          <a:bodyPr wrap="square" rtlCol="0">
            <a:spAutoFit/>
          </a:bodyPr>
          <a:lstStyle/>
          <a:p>
            <a:pPr algn="ctr" defTabSz="342900"/>
            <a:r>
              <a:rPr lang="en-US" sz="3200" dirty="0">
                <a:solidFill>
                  <a:prstClr val="white"/>
                </a:solidFill>
                <a:latin typeface="Arial" panose="020B0604020202020204"/>
              </a:rPr>
              <a:t> North Carolina Prison System</a:t>
            </a:r>
          </a:p>
          <a:p>
            <a:pPr algn="ctr" defTabSz="342900"/>
            <a:endParaRPr lang="en-US" sz="3300" dirty="0">
              <a:solidFill>
                <a:prstClr val="white"/>
              </a:solidFill>
              <a:latin typeface="Arial" panose="020B0604020202020204"/>
            </a:endParaRPr>
          </a:p>
        </p:txBody>
      </p:sp>
      <p:pic>
        <p:nvPicPr>
          <p:cNvPr id="5" name="Picture 4">
            <a:extLst>
              <a:ext uri="{FF2B5EF4-FFF2-40B4-BE49-F238E27FC236}">
                <a16:creationId xmlns:a16="http://schemas.microsoft.com/office/drawing/2014/main" id="{1AB06FDD-808E-D6F5-3FF3-B3F5618A42C2}"/>
              </a:ext>
            </a:extLst>
          </p:cNvPr>
          <p:cNvPicPr>
            <a:picLocks noChangeAspect="1"/>
          </p:cNvPicPr>
          <p:nvPr/>
        </p:nvPicPr>
        <p:blipFill>
          <a:blip r:embed="rId3"/>
          <a:stretch>
            <a:fillRect/>
          </a:stretch>
        </p:blipFill>
        <p:spPr>
          <a:xfrm>
            <a:off x="7726680" y="3429000"/>
            <a:ext cx="1238883" cy="957319"/>
          </a:xfrm>
          <a:prstGeom prst="rect">
            <a:avLst/>
          </a:prstGeom>
        </p:spPr>
      </p:pic>
      <p:sp>
        <p:nvSpPr>
          <p:cNvPr id="3" name="TextBox 2">
            <a:extLst>
              <a:ext uri="{FF2B5EF4-FFF2-40B4-BE49-F238E27FC236}">
                <a16:creationId xmlns:a16="http://schemas.microsoft.com/office/drawing/2014/main" id="{B41E4E63-5E3C-FCF4-066D-3F1A98C1D62B}"/>
              </a:ext>
            </a:extLst>
          </p:cNvPr>
          <p:cNvSpPr txBox="1"/>
          <p:nvPr/>
        </p:nvSpPr>
        <p:spPr>
          <a:xfrm>
            <a:off x="728041" y="6309360"/>
            <a:ext cx="3573118" cy="507831"/>
          </a:xfrm>
          <a:prstGeom prst="rect">
            <a:avLst/>
          </a:prstGeom>
          <a:noFill/>
        </p:spPr>
        <p:txBody>
          <a:bodyPr wrap="square" rtlCol="0">
            <a:spAutoFit/>
          </a:bodyPr>
          <a:lstStyle/>
          <a:p>
            <a:pPr defTabSz="342900"/>
            <a:r>
              <a:rPr lang="en-US" sz="900" b="1" dirty="0">
                <a:latin typeface="Arial" panose="020B0604020202020204"/>
              </a:rPr>
              <a:t>1. Opioid Overdose Deaths Among Formerly Incarcerated Persons and the General Population: North Carolina, 2000‒2018 AJPH 2022</a:t>
            </a:r>
          </a:p>
        </p:txBody>
      </p:sp>
      <p:sp>
        <p:nvSpPr>
          <p:cNvPr id="7" name="TextBox 6">
            <a:extLst>
              <a:ext uri="{FF2B5EF4-FFF2-40B4-BE49-F238E27FC236}">
                <a16:creationId xmlns:a16="http://schemas.microsoft.com/office/drawing/2014/main" id="{6FBD0F57-9301-5C7D-650E-7147BAEB17A9}"/>
              </a:ext>
            </a:extLst>
          </p:cNvPr>
          <p:cNvSpPr txBox="1"/>
          <p:nvPr/>
        </p:nvSpPr>
        <p:spPr>
          <a:xfrm>
            <a:off x="1463040" y="2651760"/>
            <a:ext cx="5829300" cy="1815882"/>
          </a:xfrm>
          <a:prstGeom prst="rect">
            <a:avLst/>
          </a:prstGeom>
          <a:noFill/>
        </p:spPr>
        <p:txBody>
          <a:bodyPr wrap="square">
            <a:spAutoFit/>
          </a:bodyPr>
          <a:lstStyle/>
          <a:p>
            <a:pPr defTabSz="342900"/>
            <a:r>
              <a:rPr lang="en-US" sz="2800" dirty="0">
                <a:solidFill>
                  <a:prstClr val="white"/>
                </a:solidFill>
                <a:latin typeface="Arial" panose="020B0604020202020204"/>
              </a:rPr>
              <a:t>“From 2017 to 2018, the OOD rates in the North Carolina general population decreased by 10.1% but increased by 32% among FIPs”</a:t>
            </a:r>
          </a:p>
        </p:txBody>
      </p:sp>
    </p:spTree>
    <p:extLst>
      <p:ext uri="{BB962C8B-B14F-4D97-AF65-F5344CB8AC3E}">
        <p14:creationId xmlns:p14="http://schemas.microsoft.com/office/powerpoint/2010/main" val="290573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circle with black text&#10;&#10;Description automatically generated">
            <a:extLst>
              <a:ext uri="{FF2B5EF4-FFF2-40B4-BE49-F238E27FC236}">
                <a16:creationId xmlns:a16="http://schemas.microsoft.com/office/drawing/2014/main" id="{4BF6749C-FD51-ABF3-3E8A-990A421B46D0}"/>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726680" y="4629150"/>
            <a:ext cx="1257300" cy="1186686"/>
          </a:xfrm>
          <a:prstGeom prst="rect">
            <a:avLst/>
          </a:prstGeom>
        </p:spPr>
      </p:pic>
      <p:sp>
        <p:nvSpPr>
          <p:cNvPr id="4" name="TextBox 3">
            <a:extLst>
              <a:ext uri="{FF2B5EF4-FFF2-40B4-BE49-F238E27FC236}">
                <a16:creationId xmlns:a16="http://schemas.microsoft.com/office/drawing/2014/main" id="{B38B86C9-52CA-9320-7BE1-A96612BA782C}"/>
              </a:ext>
            </a:extLst>
          </p:cNvPr>
          <p:cNvSpPr txBox="1"/>
          <p:nvPr/>
        </p:nvSpPr>
        <p:spPr>
          <a:xfrm>
            <a:off x="1005840" y="1005840"/>
            <a:ext cx="6738730" cy="1615827"/>
          </a:xfrm>
          <a:prstGeom prst="rect">
            <a:avLst/>
          </a:prstGeom>
          <a:noFill/>
        </p:spPr>
        <p:txBody>
          <a:bodyPr wrap="square" rtlCol="0">
            <a:spAutoFit/>
          </a:bodyPr>
          <a:lstStyle/>
          <a:p>
            <a:pPr algn="ctr" defTabSz="342900"/>
            <a:r>
              <a:rPr lang="en-US" sz="3200" dirty="0">
                <a:solidFill>
                  <a:prstClr val="white"/>
                </a:solidFill>
                <a:latin typeface="Arial" panose="020B0604020202020204"/>
              </a:rPr>
              <a:t>NC DAC: 74% screen + SUD</a:t>
            </a:r>
          </a:p>
          <a:p>
            <a:pPr algn="ctr" defTabSz="342900"/>
            <a:r>
              <a:rPr lang="en-US" sz="3300" dirty="0">
                <a:solidFill>
                  <a:prstClr val="white"/>
                </a:solidFill>
                <a:latin typeface="Arial" panose="020B0604020202020204"/>
              </a:rPr>
              <a:t> </a:t>
            </a:r>
          </a:p>
          <a:p>
            <a:pPr algn="ctr" defTabSz="342900"/>
            <a:endParaRPr lang="en-US" sz="3300" dirty="0">
              <a:solidFill>
                <a:prstClr val="white"/>
              </a:solidFill>
              <a:latin typeface="Arial" panose="020B0604020202020204"/>
            </a:endParaRPr>
          </a:p>
        </p:txBody>
      </p:sp>
      <p:pic>
        <p:nvPicPr>
          <p:cNvPr id="3" name="Picture 2">
            <a:extLst>
              <a:ext uri="{FF2B5EF4-FFF2-40B4-BE49-F238E27FC236}">
                <a16:creationId xmlns:a16="http://schemas.microsoft.com/office/drawing/2014/main" id="{A5A29D9A-5876-382D-389A-F57DAF0B183E}"/>
              </a:ext>
            </a:extLst>
          </p:cNvPr>
          <p:cNvPicPr>
            <a:picLocks noChangeAspect="1"/>
          </p:cNvPicPr>
          <p:nvPr/>
        </p:nvPicPr>
        <p:blipFill>
          <a:blip r:embed="rId3"/>
          <a:stretch>
            <a:fillRect/>
          </a:stretch>
        </p:blipFill>
        <p:spPr>
          <a:xfrm>
            <a:off x="7745097" y="3429000"/>
            <a:ext cx="1238883" cy="957319"/>
          </a:xfrm>
          <a:prstGeom prst="rect">
            <a:avLst/>
          </a:prstGeom>
        </p:spPr>
      </p:pic>
      <p:pic>
        <p:nvPicPr>
          <p:cNvPr id="6" name="Picture 5" descr="A graph with purple and blue lines&#10;&#10;Description automatically generated">
            <a:extLst>
              <a:ext uri="{FF2B5EF4-FFF2-40B4-BE49-F238E27FC236}">
                <a16:creationId xmlns:a16="http://schemas.microsoft.com/office/drawing/2014/main" id="{BEC83AE5-4428-D33D-1963-24CE89F41C96}"/>
              </a:ext>
            </a:extLst>
          </p:cNvPr>
          <p:cNvPicPr>
            <a:picLocks noChangeAspect="1"/>
          </p:cNvPicPr>
          <p:nvPr/>
        </p:nvPicPr>
        <p:blipFill>
          <a:blip r:embed="rId4"/>
          <a:stretch>
            <a:fillRect/>
          </a:stretch>
        </p:blipFill>
        <p:spPr>
          <a:xfrm>
            <a:off x="1296812" y="1692137"/>
            <a:ext cx="5951832" cy="3980622"/>
          </a:xfrm>
          <a:prstGeom prst="rect">
            <a:avLst/>
          </a:prstGeom>
        </p:spPr>
      </p:pic>
    </p:spTree>
    <p:extLst>
      <p:ext uri="{BB962C8B-B14F-4D97-AF65-F5344CB8AC3E}">
        <p14:creationId xmlns:p14="http://schemas.microsoft.com/office/powerpoint/2010/main" val="4257366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g6db8dca4b5_3_53"/>
          <p:cNvSpPr txBox="1">
            <a:spLocks noGrp="1"/>
          </p:cNvSpPr>
          <p:nvPr>
            <p:ph type="body" idx="1"/>
          </p:nvPr>
        </p:nvSpPr>
        <p:spPr>
          <a:xfrm>
            <a:off x="822960" y="640080"/>
            <a:ext cx="8229600" cy="457200"/>
          </a:xfrm>
          <a:prstGeom prst="rect">
            <a:avLst/>
          </a:prstGeom>
          <a:noFill/>
          <a:ln>
            <a:noFill/>
          </a:ln>
        </p:spPr>
        <p:txBody>
          <a:bodyPr spcFirstLastPara="1" vert="horz" wrap="square" lIns="0" tIns="0" rIns="0" bIns="0" rtlCol="0" anchor="t" anchorCtr="0">
            <a:noAutofit/>
          </a:bodyPr>
          <a:lstStyle/>
          <a:p>
            <a:pPr marL="0" indent="0" algn="ctr">
              <a:spcBef>
                <a:spcPts val="0"/>
              </a:spcBef>
              <a:buSzPts val="4400"/>
            </a:pPr>
            <a:r>
              <a:rPr lang="en-US" sz="3200" dirty="0">
                <a:solidFill>
                  <a:schemeClr val="bg1"/>
                </a:solidFill>
                <a:latin typeface="+mj-lt"/>
              </a:rPr>
              <a:t>Treatment of Opioid Use Disorder in Adults</a:t>
            </a:r>
            <a:endParaRPr sz="3200" dirty="0">
              <a:solidFill>
                <a:schemeClr val="bg1"/>
              </a:solidFill>
              <a:latin typeface="+mj-lt"/>
            </a:endParaRPr>
          </a:p>
        </p:txBody>
      </p:sp>
      <p:grpSp>
        <p:nvGrpSpPr>
          <p:cNvPr id="1450" name="Google Shape;1450;g6db8dca4b5_3_53"/>
          <p:cNvGrpSpPr/>
          <p:nvPr/>
        </p:nvGrpSpPr>
        <p:grpSpPr>
          <a:xfrm>
            <a:off x="2286559" y="2429291"/>
            <a:ext cx="4570922" cy="2829528"/>
            <a:chOff x="744" y="145603"/>
            <a:chExt cx="6094563" cy="3772704"/>
          </a:xfrm>
        </p:grpSpPr>
        <p:sp>
          <p:nvSpPr>
            <p:cNvPr id="1451" name="Google Shape;1451;g6db8dca4b5_3_53"/>
            <p:cNvSpPr/>
            <p:nvPr/>
          </p:nvSpPr>
          <p:spPr>
            <a:xfrm>
              <a:off x="744" y="145603"/>
              <a:ext cx="2902200" cy="17412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342900"/>
              <a:endParaRPr sz="1350" dirty="0">
                <a:solidFill>
                  <a:prstClr val="white"/>
                </a:solidFill>
                <a:latin typeface="Arial" panose="020B0604020202020204"/>
              </a:endParaRPr>
            </a:p>
          </p:txBody>
        </p:sp>
        <p:sp>
          <p:nvSpPr>
            <p:cNvPr id="1452" name="Google Shape;1452;g6db8dca4b5_3_53"/>
            <p:cNvSpPr txBox="1"/>
            <p:nvPr/>
          </p:nvSpPr>
          <p:spPr>
            <a:xfrm>
              <a:off x="744" y="145603"/>
              <a:ext cx="2902200" cy="1741200"/>
            </a:xfrm>
            <a:prstGeom prst="rect">
              <a:avLst/>
            </a:prstGeom>
            <a:noFill/>
            <a:ln>
              <a:noFill/>
            </a:ln>
          </p:spPr>
          <p:txBody>
            <a:bodyPr spcFirstLastPara="1" wrap="square" lIns="77138" tIns="77138" rIns="77138" bIns="77138" anchor="ctr" anchorCtr="0">
              <a:noAutofit/>
            </a:bodyPr>
            <a:lstStyle/>
            <a:p>
              <a:pPr algn="ctr" defTabSz="342900">
                <a:lnSpc>
                  <a:spcPct val="90000"/>
                </a:lnSpc>
              </a:pPr>
              <a:r>
                <a:rPr lang="en-US" sz="2200" dirty="0">
                  <a:solidFill>
                    <a:schemeClr val="bg1"/>
                  </a:solidFill>
                  <a:latin typeface="+mj-lt"/>
                  <a:ea typeface="Calibri"/>
                  <a:cs typeface="Calibri"/>
                  <a:sym typeface="Calibri"/>
                </a:rPr>
                <a:t>Detox and abstinence</a:t>
              </a:r>
              <a:endParaRPr sz="2200" dirty="0">
                <a:solidFill>
                  <a:schemeClr val="bg1"/>
                </a:solidFill>
                <a:latin typeface="+mj-lt"/>
                <a:ea typeface="Calibri"/>
                <a:cs typeface="Calibri"/>
                <a:sym typeface="Calibri"/>
              </a:endParaRPr>
            </a:p>
          </p:txBody>
        </p:sp>
        <p:sp>
          <p:nvSpPr>
            <p:cNvPr id="1453" name="Google Shape;1453;g6db8dca4b5_3_53"/>
            <p:cNvSpPr/>
            <p:nvPr/>
          </p:nvSpPr>
          <p:spPr>
            <a:xfrm>
              <a:off x="3193107" y="145603"/>
              <a:ext cx="2902200" cy="17412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342900"/>
              <a:endParaRPr sz="1350" dirty="0">
                <a:solidFill>
                  <a:prstClr val="white"/>
                </a:solidFill>
                <a:latin typeface="Arial" panose="020B0604020202020204"/>
              </a:endParaRPr>
            </a:p>
          </p:txBody>
        </p:sp>
        <p:sp>
          <p:nvSpPr>
            <p:cNvPr id="1454" name="Google Shape;1454;g6db8dca4b5_3_53"/>
            <p:cNvSpPr txBox="1"/>
            <p:nvPr/>
          </p:nvSpPr>
          <p:spPr>
            <a:xfrm>
              <a:off x="3193107" y="145603"/>
              <a:ext cx="2902200" cy="1741200"/>
            </a:xfrm>
            <a:prstGeom prst="rect">
              <a:avLst/>
            </a:prstGeom>
            <a:noFill/>
            <a:ln>
              <a:noFill/>
            </a:ln>
          </p:spPr>
          <p:txBody>
            <a:bodyPr spcFirstLastPara="1" wrap="square" lIns="77138" tIns="77138" rIns="77138" bIns="77138" anchor="ctr" anchorCtr="0">
              <a:noAutofit/>
            </a:bodyPr>
            <a:lstStyle/>
            <a:p>
              <a:pPr algn="ctr" defTabSz="342900">
                <a:lnSpc>
                  <a:spcPct val="90000"/>
                </a:lnSpc>
              </a:pPr>
              <a:r>
                <a:rPr lang="en-US" sz="2200" dirty="0">
                  <a:solidFill>
                    <a:schemeClr val="bg1"/>
                  </a:solidFill>
                  <a:latin typeface="+mj-lt"/>
                  <a:ea typeface="Calibri"/>
                  <a:cs typeface="Calibri"/>
                  <a:sym typeface="Calibri"/>
                </a:rPr>
                <a:t>Methadone</a:t>
              </a:r>
              <a:endParaRPr sz="2200" dirty="0">
                <a:solidFill>
                  <a:schemeClr val="bg1"/>
                </a:solidFill>
                <a:latin typeface="+mj-lt"/>
                <a:ea typeface="Calibri"/>
                <a:cs typeface="Calibri"/>
                <a:sym typeface="Calibri"/>
              </a:endParaRPr>
            </a:p>
          </p:txBody>
        </p:sp>
        <p:sp>
          <p:nvSpPr>
            <p:cNvPr id="1455" name="Google Shape;1455;g6db8dca4b5_3_53"/>
            <p:cNvSpPr/>
            <p:nvPr/>
          </p:nvSpPr>
          <p:spPr>
            <a:xfrm>
              <a:off x="744" y="2177107"/>
              <a:ext cx="2902200" cy="17412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342900"/>
              <a:endParaRPr sz="1350" dirty="0">
                <a:solidFill>
                  <a:prstClr val="white"/>
                </a:solidFill>
                <a:latin typeface="Arial" panose="020B0604020202020204"/>
              </a:endParaRPr>
            </a:p>
          </p:txBody>
        </p:sp>
        <p:sp>
          <p:nvSpPr>
            <p:cNvPr id="1456" name="Google Shape;1456;g6db8dca4b5_3_53"/>
            <p:cNvSpPr txBox="1"/>
            <p:nvPr/>
          </p:nvSpPr>
          <p:spPr>
            <a:xfrm>
              <a:off x="744" y="2177107"/>
              <a:ext cx="2902200" cy="1741200"/>
            </a:xfrm>
            <a:prstGeom prst="rect">
              <a:avLst/>
            </a:prstGeom>
            <a:noFill/>
            <a:ln>
              <a:noFill/>
            </a:ln>
          </p:spPr>
          <p:txBody>
            <a:bodyPr spcFirstLastPara="1" wrap="square" lIns="77138" tIns="77138" rIns="77138" bIns="77138" anchor="ctr" anchorCtr="0">
              <a:noAutofit/>
            </a:bodyPr>
            <a:lstStyle/>
            <a:p>
              <a:pPr algn="ctr" defTabSz="342900">
                <a:lnSpc>
                  <a:spcPct val="90000"/>
                </a:lnSpc>
              </a:pPr>
              <a:r>
                <a:rPr lang="en-US" sz="2200" dirty="0">
                  <a:solidFill>
                    <a:schemeClr val="bg1"/>
                  </a:solidFill>
                  <a:latin typeface="+mj-lt"/>
                  <a:ea typeface="Calibri"/>
                  <a:cs typeface="Calibri"/>
                  <a:sym typeface="Calibri"/>
                </a:rPr>
                <a:t>Buprenorphine</a:t>
              </a:r>
              <a:endParaRPr sz="2200" dirty="0">
                <a:solidFill>
                  <a:schemeClr val="bg1"/>
                </a:solidFill>
                <a:latin typeface="+mj-lt"/>
                <a:ea typeface="Calibri"/>
                <a:cs typeface="Calibri"/>
                <a:sym typeface="Calibri"/>
              </a:endParaRPr>
            </a:p>
          </p:txBody>
        </p:sp>
        <p:sp>
          <p:nvSpPr>
            <p:cNvPr id="1457" name="Google Shape;1457;g6db8dca4b5_3_53"/>
            <p:cNvSpPr/>
            <p:nvPr/>
          </p:nvSpPr>
          <p:spPr>
            <a:xfrm>
              <a:off x="3193107" y="2177107"/>
              <a:ext cx="2902200" cy="17412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342900"/>
              <a:endParaRPr sz="1350" dirty="0">
                <a:solidFill>
                  <a:prstClr val="white"/>
                </a:solidFill>
                <a:latin typeface="Arial" panose="020B0604020202020204"/>
              </a:endParaRPr>
            </a:p>
          </p:txBody>
        </p:sp>
        <p:sp>
          <p:nvSpPr>
            <p:cNvPr id="1458" name="Google Shape;1458;g6db8dca4b5_3_53"/>
            <p:cNvSpPr txBox="1"/>
            <p:nvPr/>
          </p:nvSpPr>
          <p:spPr>
            <a:xfrm>
              <a:off x="3193107" y="2177107"/>
              <a:ext cx="2902200" cy="1741200"/>
            </a:xfrm>
            <a:prstGeom prst="rect">
              <a:avLst/>
            </a:prstGeom>
            <a:noFill/>
            <a:ln>
              <a:noFill/>
            </a:ln>
          </p:spPr>
          <p:txBody>
            <a:bodyPr spcFirstLastPara="1" wrap="square" lIns="77138" tIns="77138" rIns="77138" bIns="77138" anchor="ctr" anchorCtr="0">
              <a:noAutofit/>
            </a:bodyPr>
            <a:lstStyle/>
            <a:p>
              <a:pPr algn="ctr" defTabSz="342900">
                <a:lnSpc>
                  <a:spcPct val="90000"/>
                </a:lnSpc>
              </a:pPr>
              <a:r>
                <a:rPr lang="en-US" sz="2200" dirty="0">
                  <a:solidFill>
                    <a:schemeClr val="bg1"/>
                  </a:solidFill>
                  <a:latin typeface="+mj-lt"/>
                  <a:ea typeface="Calibri"/>
                  <a:cs typeface="Calibri"/>
                  <a:sym typeface="Calibri"/>
                </a:rPr>
                <a:t>Naltrexone injection</a:t>
              </a:r>
              <a:endParaRPr sz="2200" dirty="0">
                <a:solidFill>
                  <a:schemeClr val="bg1"/>
                </a:solidFill>
                <a:latin typeface="+mj-lt"/>
                <a:ea typeface="Calibri"/>
                <a:cs typeface="Calibri"/>
                <a:sym typeface="Calibri"/>
              </a:endParaRPr>
            </a:p>
          </p:txBody>
        </p:sp>
      </p:grpSp>
      <p:pic>
        <p:nvPicPr>
          <p:cNvPr id="3" name="Picture 2" descr="A white circle with black text&#10;&#10;Description automatically generated">
            <a:extLst>
              <a:ext uri="{FF2B5EF4-FFF2-40B4-BE49-F238E27FC236}">
                <a16:creationId xmlns:a16="http://schemas.microsoft.com/office/drawing/2014/main" id="{099A19BA-969B-B24A-3AB5-3FB234BA768C}"/>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516659" y="4412859"/>
            <a:ext cx="1406040" cy="1402977"/>
          </a:xfrm>
          <a:prstGeom prst="rect">
            <a:avLst/>
          </a:prstGeom>
        </p:spPr>
      </p:pic>
      <p:pic>
        <p:nvPicPr>
          <p:cNvPr id="4" name="Picture 3">
            <a:extLst>
              <a:ext uri="{FF2B5EF4-FFF2-40B4-BE49-F238E27FC236}">
                <a16:creationId xmlns:a16="http://schemas.microsoft.com/office/drawing/2014/main" id="{0EFAB3E5-8455-F29F-0210-42B74344C601}"/>
              </a:ext>
            </a:extLst>
          </p:cNvPr>
          <p:cNvPicPr>
            <a:picLocks noChangeAspect="1"/>
          </p:cNvPicPr>
          <p:nvPr/>
        </p:nvPicPr>
        <p:blipFill>
          <a:blip r:embed="rId5"/>
          <a:stretch>
            <a:fillRect/>
          </a:stretch>
        </p:blipFill>
        <p:spPr>
          <a:xfrm>
            <a:off x="7600238" y="3256532"/>
            <a:ext cx="1238883" cy="957319"/>
          </a:xfrm>
          <a:prstGeom prst="rect">
            <a:avLst/>
          </a:prstGeom>
        </p:spPr>
      </p:pic>
      <p:sp>
        <p:nvSpPr>
          <p:cNvPr id="5" name="Google Shape;194;p6">
            <a:extLst>
              <a:ext uri="{FF2B5EF4-FFF2-40B4-BE49-F238E27FC236}">
                <a16:creationId xmlns:a16="http://schemas.microsoft.com/office/drawing/2014/main" id="{FE4242E2-791A-7D27-5827-5B376EE58F93}"/>
              </a:ext>
            </a:extLst>
          </p:cNvPr>
          <p:cNvSpPr txBox="1"/>
          <p:nvPr/>
        </p:nvSpPr>
        <p:spPr>
          <a:xfrm>
            <a:off x="731520" y="6492240"/>
            <a:ext cx="1714500" cy="315441"/>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42900"/>
            <a:r>
              <a:rPr lang="en-US" sz="800" dirty="0">
                <a:solidFill>
                  <a:schemeClr val="bg1"/>
                </a:solidFill>
                <a:latin typeface="+mj-lt"/>
                <a:ea typeface="Cabin"/>
                <a:cs typeface="Cabin"/>
                <a:sym typeface="Cabin"/>
              </a:rPr>
              <a:t>3. SAMHSA, 2022.</a:t>
            </a:r>
            <a:endParaRPr sz="800" dirty="0">
              <a:solidFill>
                <a:schemeClr val="bg1"/>
              </a:solidFill>
              <a:latin typeface="+mj-lt"/>
              <a:ea typeface="Cabin"/>
              <a:cs typeface="Cabin"/>
              <a:sym typeface="Cabin"/>
            </a:endParaRPr>
          </a:p>
          <a:p>
            <a:pPr defTabSz="342900"/>
            <a:r>
              <a:rPr lang="en-US" sz="800" dirty="0">
                <a:solidFill>
                  <a:schemeClr val="bg1"/>
                </a:solidFill>
                <a:latin typeface="+mj-lt"/>
                <a:ea typeface="Cabin"/>
                <a:cs typeface="Cabin"/>
                <a:sym typeface="Cabin"/>
              </a:rPr>
              <a:t>4. MAHEC, 2024.</a:t>
            </a:r>
            <a:endParaRPr sz="800" dirty="0">
              <a:solidFill>
                <a:schemeClr val="bg1"/>
              </a:solidFill>
              <a:latin typeface="+mj-lt"/>
              <a:ea typeface="Cabin"/>
              <a:cs typeface="Cabin"/>
              <a:sym typeface="Cabin"/>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09"/>
          <p:cNvSpPr txBox="1">
            <a:spLocks noGrp="1"/>
          </p:cNvSpPr>
          <p:nvPr>
            <p:ph type="body" idx="1"/>
          </p:nvPr>
        </p:nvSpPr>
        <p:spPr>
          <a:xfrm>
            <a:off x="822960" y="640080"/>
            <a:ext cx="8072904" cy="342900"/>
          </a:xfrm>
          <a:prstGeom prst="rect">
            <a:avLst/>
          </a:prstGeom>
          <a:noFill/>
          <a:ln>
            <a:noFill/>
          </a:ln>
        </p:spPr>
        <p:txBody>
          <a:bodyPr spcFirstLastPara="1" vert="horz" wrap="square" lIns="0" tIns="0" rIns="0" bIns="0" rtlCol="0" anchor="t" anchorCtr="0">
            <a:noAutofit/>
          </a:bodyPr>
          <a:lstStyle/>
          <a:p>
            <a:pPr marL="0" indent="0" algn="ctr">
              <a:spcBef>
                <a:spcPts val="0"/>
              </a:spcBef>
              <a:buSzPts val="4000"/>
            </a:pPr>
            <a:r>
              <a:rPr lang="en-US" sz="3200" dirty="0">
                <a:solidFill>
                  <a:schemeClr val="bg1"/>
                </a:solidFill>
                <a:latin typeface="+mj-lt"/>
              </a:rPr>
              <a:t>Opioid Use Disorder Treatment &amp; Rates of Adherence </a:t>
            </a:r>
            <a:endParaRPr sz="3200" dirty="0">
              <a:solidFill>
                <a:schemeClr val="bg1"/>
              </a:solidFill>
              <a:latin typeface="+mj-lt"/>
            </a:endParaRPr>
          </a:p>
        </p:txBody>
      </p:sp>
      <p:graphicFrame>
        <p:nvGraphicFramePr>
          <p:cNvPr id="4" name="Chart 3"/>
          <p:cNvGraphicFramePr/>
          <p:nvPr>
            <p:extLst>
              <p:ext uri="{D42A27DB-BD31-4B8C-83A1-F6EECF244321}">
                <p14:modId xmlns:p14="http://schemas.microsoft.com/office/powerpoint/2010/main" val="1117480140"/>
              </p:ext>
            </p:extLst>
          </p:nvPr>
        </p:nvGraphicFramePr>
        <p:xfrm>
          <a:off x="1171264" y="1677950"/>
          <a:ext cx="8117662" cy="3502099"/>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descr="A white circle with black text&#10;&#10;Description automatically generated">
            <a:extLst>
              <a:ext uri="{FF2B5EF4-FFF2-40B4-BE49-F238E27FC236}">
                <a16:creationId xmlns:a16="http://schemas.microsoft.com/office/drawing/2014/main" id="{0605363E-13BC-2B75-7299-BB65E735E1A1}"/>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7498080" y="5394960"/>
            <a:ext cx="1406040" cy="1402977"/>
          </a:xfrm>
          <a:prstGeom prst="rect">
            <a:avLst/>
          </a:prstGeom>
        </p:spPr>
      </p:pic>
      <p:pic>
        <p:nvPicPr>
          <p:cNvPr id="3" name="Picture 2">
            <a:extLst>
              <a:ext uri="{FF2B5EF4-FFF2-40B4-BE49-F238E27FC236}">
                <a16:creationId xmlns:a16="http://schemas.microsoft.com/office/drawing/2014/main" id="{B4663FAC-16A8-5BAD-35FE-0830A9A89E6C}"/>
              </a:ext>
            </a:extLst>
          </p:cNvPr>
          <p:cNvPicPr>
            <a:picLocks noChangeAspect="1"/>
          </p:cNvPicPr>
          <p:nvPr/>
        </p:nvPicPr>
        <p:blipFill>
          <a:blip r:embed="rId6"/>
          <a:stretch>
            <a:fillRect/>
          </a:stretch>
        </p:blipFill>
        <p:spPr>
          <a:xfrm>
            <a:off x="6080760" y="5760720"/>
            <a:ext cx="1238883" cy="957319"/>
          </a:xfrm>
          <a:prstGeom prst="rect">
            <a:avLst/>
          </a:prstGeom>
        </p:spPr>
      </p:pic>
      <p:sp>
        <p:nvSpPr>
          <p:cNvPr id="5" name="Google Shape;203;p7">
            <a:extLst>
              <a:ext uri="{FF2B5EF4-FFF2-40B4-BE49-F238E27FC236}">
                <a16:creationId xmlns:a16="http://schemas.microsoft.com/office/drawing/2014/main" id="{A45EBB0B-2EF2-5C55-A1FA-1560566DCC1F}"/>
              </a:ext>
            </a:extLst>
          </p:cNvPr>
          <p:cNvSpPr/>
          <p:nvPr/>
        </p:nvSpPr>
        <p:spPr>
          <a:xfrm>
            <a:off x="735495" y="5760720"/>
            <a:ext cx="2723400" cy="1408047"/>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42900">
              <a:buClr>
                <a:prstClr val="black"/>
              </a:buClr>
              <a:buSzPts val="1100"/>
            </a:pPr>
            <a:r>
              <a:rPr lang="en-US" sz="900" dirty="0">
                <a:solidFill>
                  <a:schemeClr val="bg1"/>
                </a:solidFill>
                <a:latin typeface="Arial" panose="020B0604020202020204" pitchFamily="34" charset="0"/>
                <a:ea typeface="Cabin"/>
                <a:cs typeface="Arial" panose="020B0604020202020204" pitchFamily="34" charset="0"/>
                <a:sym typeface="Cabin"/>
              </a:rPr>
              <a:t>4.  MAHEC, 2024.</a:t>
            </a:r>
            <a:endParaRPr sz="900" dirty="0">
              <a:solidFill>
                <a:schemeClr val="bg1"/>
              </a:solidFill>
              <a:latin typeface="Arial" panose="020B0604020202020204" pitchFamily="34" charset="0"/>
              <a:ea typeface="Cabin"/>
              <a:cs typeface="Arial" panose="020B0604020202020204" pitchFamily="34" charset="0"/>
              <a:sym typeface="Cabin"/>
            </a:endParaRPr>
          </a:p>
          <a:p>
            <a:pPr defTabSz="342900"/>
            <a:r>
              <a:rPr lang="en-US" sz="900" dirty="0">
                <a:solidFill>
                  <a:schemeClr val="bg1"/>
                </a:solidFill>
                <a:latin typeface="Arial" panose="020B0604020202020204" pitchFamily="34" charset="0"/>
                <a:ea typeface="Cabin"/>
                <a:cs typeface="Arial" panose="020B0604020202020204" pitchFamily="34" charset="0"/>
                <a:sym typeface="Cabin"/>
              </a:rPr>
              <a:t>5. Weiss R, Rao V 2017</a:t>
            </a:r>
            <a:endParaRPr sz="900" dirty="0">
              <a:solidFill>
                <a:schemeClr val="bg1"/>
              </a:solidFill>
              <a:latin typeface="Arial" panose="020B0604020202020204" pitchFamily="34" charset="0"/>
              <a:ea typeface="Cabin"/>
              <a:cs typeface="Arial" panose="020B0604020202020204" pitchFamily="34" charset="0"/>
              <a:sym typeface="Cabin"/>
            </a:endParaRPr>
          </a:p>
          <a:p>
            <a:pPr defTabSz="342900"/>
            <a:r>
              <a:rPr lang="en-US" sz="900" dirty="0">
                <a:solidFill>
                  <a:schemeClr val="bg1"/>
                </a:solidFill>
                <a:latin typeface="Arial" panose="020B0604020202020204" pitchFamily="34" charset="0"/>
                <a:ea typeface="Cabin"/>
                <a:cs typeface="Arial" panose="020B0604020202020204" pitchFamily="34" charset="0"/>
                <a:sym typeface="Cabin"/>
              </a:rPr>
              <a:t>6. Mintzer Il, Eisenberg M, Terra M, et al.  2007</a:t>
            </a:r>
            <a:endParaRPr sz="900" dirty="0">
              <a:solidFill>
                <a:schemeClr val="bg1"/>
              </a:solidFill>
              <a:latin typeface="Arial" panose="020B0604020202020204" pitchFamily="34" charset="0"/>
              <a:ea typeface="Cabin"/>
              <a:cs typeface="Arial" panose="020B0604020202020204" pitchFamily="34" charset="0"/>
              <a:sym typeface="Cabin"/>
            </a:endParaRPr>
          </a:p>
          <a:p>
            <a:pPr defTabSz="342900"/>
            <a:r>
              <a:rPr lang="en-US" sz="900" dirty="0">
                <a:solidFill>
                  <a:schemeClr val="bg1"/>
                </a:solidFill>
                <a:latin typeface="Arial" panose="020B0604020202020204" pitchFamily="34" charset="0"/>
                <a:ea typeface="Cabin"/>
                <a:cs typeface="Arial" panose="020B0604020202020204" pitchFamily="34" charset="0"/>
                <a:sym typeface="Cabin"/>
              </a:rPr>
              <a:t>7. Potter J, Marino E, Hillhouse M, et al. 2013</a:t>
            </a:r>
            <a:endParaRPr sz="900" dirty="0">
              <a:solidFill>
                <a:schemeClr val="bg1"/>
              </a:solidFill>
              <a:latin typeface="Arial" panose="020B0604020202020204" pitchFamily="34" charset="0"/>
              <a:ea typeface="Cabin"/>
              <a:cs typeface="Arial" panose="020B0604020202020204" pitchFamily="34" charset="0"/>
              <a:sym typeface="Cabin"/>
            </a:endParaRPr>
          </a:p>
          <a:p>
            <a:pPr defTabSz="342900"/>
            <a:r>
              <a:rPr lang="en-US" sz="900" dirty="0">
                <a:solidFill>
                  <a:schemeClr val="bg1"/>
                </a:solidFill>
                <a:latin typeface="Arial" panose="020B0604020202020204" pitchFamily="34" charset="0"/>
                <a:ea typeface="Cabin"/>
                <a:cs typeface="Arial" panose="020B0604020202020204" pitchFamily="34" charset="0"/>
                <a:sym typeface="Cabin"/>
              </a:rPr>
              <a:t>8. Strain E, Stitzer M, Liebson I 1993</a:t>
            </a:r>
            <a:endParaRPr sz="900" dirty="0">
              <a:solidFill>
                <a:schemeClr val="bg1"/>
              </a:solidFill>
              <a:latin typeface="Arial" panose="020B0604020202020204" pitchFamily="34" charset="0"/>
              <a:ea typeface="Cabin"/>
              <a:cs typeface="Arial" panose="020B0604020202020204" pitchFamily="34" charset="0"/>
              <a:sym typeface="Cabin"/>
            </a:endParaRPr>
          </a:p>
          <a:p>
            <a:pPr defTabSz="342900"/>
            <a:r>
              <a:rPr lang="en-US" sz="900" dirty="0">
                <a:solidFill>
                  <a:schemeClr val="bg1"/>
                </a:solidFill>
                <a:latin typeface="Arial" panose="020B0604020202020204" pitchFamily="34" charset="0"/>
                <a:ea typeface="Cabin"/>
                <a:cs typeface="Arial" panose="020B0604020202020204" pitchFamily="34" charset="0"/>
                <a:sym typeface="Cabin"/>
              </a:rPr>
              <a:t>9. Lee J, Nunes E, Novo P, et al.  2018</a:t>
            </a:r>
            <a:endParaRPr sz="900" dirty="0">
              <a:solidFill>
                <a:schemeClr val="bg1"/>
              </a:solidFill>
              <a:latin typeface="Arial" panose="020B0604020202020204" pitchFamily="34" charset="0"/>
              <a:ea typeface="Cabin"/>
              <a:cs typeface="Arial" panose="020B0604020202020204" pitchFamily="34" charset="0"/>
              <a:sym typeface="Cabin"/>
            </a:endParaRPr>
          </a:p>
          <a:p>
            <a:pPr defTabSz="342900"/>
            <a:r>
              <a:rPr lang="en-US" sz="900" dirty="0">
                <a:solidFill>
                  <a:schemeClr val="bg1"/>
                </a:solidFill>
                <a:latin typeface="Arial" panose="020B0604020202020204" pitchFamily="34" charset="0"/>
                <a:ea typeface="Cabin"/>
                <a:cs typeface="Arial" panose="020B0604020202020204" pitchFamily="34" charset="0"/>
                <a:sym typeface="Cabin"/>
              </a:rPr>
              <a:t>10. Tuten M, DeFulio A, Jones H, et al. 2012</a:t>
            </a:r>
            <a:endParaRPr sz="900" dirty="0">
              <a:solidFill>
                <a:schemeClr val="bg1"/>
              </a:solidFill>
              <a:latin typeface="Arial" panose="020B0604020202020204" pitchFamily="34" charset="0"/>
              <a:ea typeface="Cabin"/>
              <a:cs typeface="Arial" panose="020B0604020202020204" pitchFamily="34" charset="0"/>
              <a:sym typeface="Cabin"/>
            </a:endParaRPr>
          </a:p>
          <a:p>
            <a:pPr defTabSz="342900"/>
            <a:endParaRPr sz="600" dirty="0">
              <a:solidFill>
                <a:prstClr val="white"/>
              </a:solidFill>
              <a:latin typeface="Cabin"/>
              <a:ea typeface="Cabin"/>
              <a:cs typeface="Cabin"/>
              <a:sym typeface="Cabin"/>
            </a:endParaRPr>
          </a:p>
          <a:p>
            <a:pPr defTabSz="342900"/>
            <a:endParaRPr sz="900" dirty="0">
              <a:solidFill>
                <a:prstClr val="black"/>
              </a:solidFill>
              <a:latin typeface="Cabin"/>
              <a:ea typeface="Cabin"/>
              <a:cs typeface="Cabin"/>
              <a:sym typeface="Cabin"/>
            </a:endParaRPr>
          </a:p>
          <a:p>
            <a:pPr defTabSz="342900"/>
            <a:endParaRPr sz="900" dirty="0">
              <a:solidFill>
                <a:prstClr val="black"/>
              </a:solidFill>
              <a:latin typeface="Cabin"/>
              <a:ea typeface="Cabin"/>
              <a:cs typeface="Cabin"/>
              <a:sym typeface="Cabin"/>
            </a:endParaRPr>
          </a:p>
        </p:txBody>
      </p:sp>
    </p:spTree>
    <p:custDataLst>
      <p:tags r:id="rId1"/>
    </p:custDataLst>
    <p:extLst>
      <p:ext uri="{BB962C8B-B14F-4D97-AF65-F5344CB8AC3E}">
        <p14:creationId xmlns:p14="http://schemas.microsoft.com/office/powerpoint/2010/main" val="86407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40BFE2-1333-4504-BDB5-A1A50B1D225E}"/>
              </a:ext>
            </a:extLst>
          </p:cNvPr>
          <p:cNvSpPr>
            <a:spLocks noGrp="1"/>
          </p:cNvSpPr>
          <p:nvPr>
            <p:ph type="body" idx="1"/>
          </p:nvPr>
        </p:nvSpPr>
        <p:spPr>
          <a:xfrm>
            <a:off x="1188720" y="640080"/>
            <a:ext cx="6997148" cy="442574"/>
          </a:xfrm>
        </p:spPr>
        <p:txBody>
          <a:bodyPr/>
          <a:lstStyle/>
          <a:p>
            <a:pPr algn="ctr"/>
            <a:r>
              <a:rPr lang="en-US" sz="3200" dirty="0">
                <a:solidFill>
                  <a:schemeClr val="bg1"/>
                </a:solidFill>
                <a:latin typeface="+mj-lt"/>
              </a:rPr>
              <a:t>Why MOUD?</a:t>
            </a:r>
          </a:p>
        </p:txBody>
      </p:sp>
      <p:sp>
        <p:nvSpPr>
          <p:cNvPr id="4" name="Text Placeholder 3">
            <a:extLst>
              <a:ext uri="{FF2B5EF4-FFF2-40B4-BE49-F238E27FC236}">
                <a16:creationId xmlns:a16="http://schemas.microsoft.com/office/drawing/2014/main" id="{F4839DB1-5A08-4EDF-964E-A270B4287F76}"/>
              </a:ext>
            </a:extLst>
          </p:cNvPr>
          <p:cNvSpPr>
            <a:spLocks noGrp="1"/>
          </p:cNvSpPr>
          <p:nvPr>
            <p:ph type="body" idx="2"/>
          </p:nvPr>
        </p:nvSpPr>
        <p:spPr>
          <a:xfrm>
            <a:off x="822960" y="1645920"/>
            <a:ext cx="7702826" cy="3429000"/>
          </a:xfrm>
        </p:spPr>
        <p:txBody>
          <a:bodyPr/>
          <a:lstStyle/>
          <a:p>
            <a:pPr indent="-257175">
              <a:spcAft>
                <a:spcPts val="450"/>
              </a:spcAft>
              <a:buClrTx/>
              <a:buSzPct val="100000"/>
              <a:buFont typeface="Cabin"/>
              <a:buChar char="•"/>
            </a:pPr>
            <a:r>
              <a:rPr lang="en-US" sz="2200" dirty="0">
                <a:solidFill>
                  <a:schemeClr val="bg1"/>
                </a:solidFill>
                <a:latin typeface="+mj-lt"/>
              </a:rPr>
              <a:t>The use of the opioid agonists methadone and buprenorphine reduces:</a:t>
            </a:r>
            <a:r>
              <a:rPr lang="en-US" sz="2200" baseline="30000" dirty="0">
                <a:solidFill>
                  <a:schemeClr val="bg1"/>
                </a:solidFill>
                <a:latin typeface="+mj-lt"/>
              </a:rPr>
              <a:t>1</a:t>
            </a:r>
          </a:p>
          <a:p>
            <a:pPr indent="0">
              <a:spcBef>
                <a:spcPts val="281"/>
              </a:spcBef>
              <a:spcAft>
                <a:spcPts val="450"/>
              </a:spcAft>
            </a:pPr>
            <a:endParaRPr lang="en-US" dirty="0"/>
          </a:p>
          <a:p>
            <a:pPr indent="0">
              <a:spcBef>
                <a:spcPts val="281"/>
              </a:spcBef>
              <a:spcAft>
                <a:spcPts val="450"/>
              </a:spcAft>
            </a:pPr>
            <a:endParaRPr lang="en-US" dirty="0"/>
          </a:p>
          <a:p>
            <a:pPr indent="0">
              <a:spcBef>
                <a:spcPts val="281"/>
              </a:spcBef>
              <a:spcAft>
                <a:spcPts val="450"/>
              </a:spcAft>
            </a:pPr>
            <a:endParaRPr lang="en-US" dirty="0"/>
          </a:p>
          <a:p>
            <a:pPr marL="0" indent="0">
              <a:spcAft>
                <a:spcPts val="450"/>
              </a:spcAft>
              <a:buSzPts val="2400"/>
            </a:pPr>
            <a:endParaRPr lang="en-US" baseline="30000" dirty="0">
              <a:solidFill>
                <a:schemeClr val="bg2"/>
              </a:solidFill>
            </a:endParaRPr>
          </a:p>
          <a:p>
            <a:pPr marL="192881" indent="-192881">
              <a:spcAft>
                <a:spcPts val="450"/>
              </a:spcAft>
              <a:buSzPts val="2400"/>
              <a:buFont typeface="Arial"/>
              <a:buChar char="•"/>
            </a:pPr>
            <a:endParaRPr lang="en-US" sz="1650" dirty="0">
              <a:solidFill>
                <a:schemeClr val="bg2"/>
              </a:solidFill>
              <a:latin typeface="Cabin" panose="020B0803050202020004" pitchFamily="34" charset="0"/>
            </a:endParaRPr>
          </a:p>
          <a:p>
            <a:pPr marL="192881" indent="-192881">
              <a:spcAft>
                <a:spcPts val="450"/>
              </a:spcAft>
              <a:buSzPts val="2400"/>
              <a:buFont typeface="Arial"/>
              <a:buChar char="•"/>
            </a:pPr>
            <a:endParaRPr lang="en-US" sz="1650" dirty="0">
              <a:solidFill>
                <a:schemeClr val="bg2"/>
              </a:solidFill>
              <a:latin typeface="Cabin" panose="020B0803050202020004" pitchFamily="34" charset="0"/>
            </a:endParaRPr>
          </a:p>
          <a:p>
            <a:pPr marL="192881" indent="-192881">
              <a:spcAft>
                <a:spcPts val="450"/>
              </a:spcAft>
              <a:buClrTx/>
              <a:buSzPct val="100000"/>
              <a:buFont typeface="Arial"/>
              <a:buChar char="•"/>
            </a:pPr>
            <a:r>
              <a:rPr lang="en-US" sz="1800" dirty="0">
                <a:solidFill>
                  <a:schemeClr val="bg2"/>
                </a:solidFill>
                <a:latin typeface="+mj-lt"/>
              </a:rPr>
              <a:t>Buprenorphine and Methadone: 73% decrease in overdose mortality!³</a:t>
            </a:r>
          </a:p>
          <a:p>
            <a:pPr marL="192881" indent="-192881">
              <a:spcAft>
                <a:spcPts val="450"/>
              </a:spcAft>
              <a:buClrTx/>
              <a:buSzPct val="100000"/>
              <a:buFont typeface="Arial"/>
              <a:buChar char="•"/>
            </a:pPr>
            <a:r>
              <a:rPr lang="en-US" sz="1800" b="0" dirty="0">
                <a:solidFill>
                  <a:schemeClr val="bg2"/>
                </a:solidFill>
                <a:latin typeface="+mj-lt"/>
              </a:rPr>
              <a:t>What about Long-Acting Naltrexone (Vivitrol)?</a:t>
            </a:r>
          </a:p>
        </p:txBody>
      </p:sp>
      <p:grpSp>
        <p:nvGrpSpPr>
          <p:cNvPr id="5" name="Google Shape;1588;p115">
            <a:extLst>
              <a:ext uri="{FF2B5EF4-FFF2-40B4-BE49-F238E27FC236}">
                <a16:creationId xmlns:a16="http://schemas.microsoft.com/office/drawing/2014/main" id="{47F4D126-DFB0-4BD3-BD73-00A281C76E5E}"/>
              </a:ext>
            </a:extLst>
          </p:cNvPr>
          <p:cNvGrpSpPr/>
          <p:nvPr/>
        </p:nvGrpSpPr>
        <p:grpSpPr>
          <a:xfrm>
            <a:off x="2124075" y="2514601"/>
            <a:ext cx="5757656" cy="1215058"/>
            <a:chOff x="2021760" y="139"/>
            <a:chExt cx="6991968" cy="1311000"/>
          </a:xfrm>
        </p:grpSpPr>
        <p:sp>
          <p:nvSpPr>
            <p:cNvPr id="6" name="Google Shape;1589;p115">
              <a:extLst>
                <a:ext uri="{FF2B5EF4-FFF2-40B4-BE49-F238E27FC236}">
                  <a16:creationId xmlns:a16="http://schemas.microsoft.com/office/drawing/2014/main" id="{46483BE6-00A5-411E-AB8E-C3597CA00E1E}"/>
                </a:ext>
              </a:extLst>
            </p:cNvPr>
            <p:cNvSpPr/>
            <p:nvPr/>
          </p:nvSpPr>
          <p:spPr>
            <a:xfrm>
              <a:off x="2021760" y="139"/>
              <a:ext cx="2184900" cy="13110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51427" tIns="51427" rIns="51427" bIns="51427" anchor="ctr" anchorCtr="0">
              <a:noAutofit/>
            </a:bodyPr>
            <a:lstStyle/>
            <a:p>
              <a:pPr defTabSz="342900"/>
              <a:endParaRPr sz="1350" dirty="0">
                <a:solidFill>
                  <a:prstClr val="white"/>
                </a:solidFill>
                <a:latin typeface="Cabin" panose="020B0803050202020004" pitchFamily="34" charset="0"/>
              </a:endParaRPr>
            </a:p>
          </p:txBody>
        </p:sp>
        <p:sp>
          <p:nvSpPr>
            <p:cNvPr id="7" name="Google Shape;1590;p115">
              <a:extLst>
                <a:ext uri="{FF2B5EF4-FFF2-40B4-BE49-F238E27FC236}">
                  <a16:creationId xmlns:a16="http://schemas.microsoft.com/office/drawing/2014/main" id="{65FF2FB6-A6E3-4A1D-B32E-181E0EAF7440}"/>
                </a:ext>
              </a:extLst>
            </p:cNvPr>
            <p:cNvSpPr txBox="1"/>
            <p:nvPr/>
          </p:nvSpPr>
          <p:spPr>
            <a:xfrm>
              <a:off x="2021760" y="139"/>
              <a:ext cx="2184900" cy="1311000"/>
            </a:xfrm>
            <a:prstGeom prst="rect">
              <a:avLst/>
            </a:prstGeom>
            <a:noFill/>
            <a:ln>
              <a:noFill/>
            </a:ln>
          </p:spPr>
          <p:txBody>
            <a:bodyPr spcFirstLastPara="1" wrap="square" lIns="47138" tIns="47138" rIns="47138" bIns="47138" anchor="ctr" anchorCtr="0">
              <a:noAutofit/>
            </a:bodyPr>
            <a:lstStyle/>
            <a:p>
              <a:pPr algn="ctr" defTabSz="342900">
                <a:lnSpc>
                  <a:spcPct val="90000"/>
                </a:lnSpc>
              </a:pPr>
              <a:r>
                <a:rPr lang="en-US" sz="1400" b="1" dirty="0">
                  <a:solidFill>
                    <a:schemeClr val="bg1"/>
                  </a:solidFill>
                  <a:latin typeface="+mj-lt"/>
                  <a:ea typeface="Calibri"/>
                  <a:cs typeface="Calibri"/>
                  <a:sym typeface="Calibri"/>
                </a:rPr>
                <a:t>Overdose</a:t>
              </a:r>
              <a:endParaRPr sz="1400" dirty="0">
                <a:solidFill>
                  <a:schemeClr val="bg1"/>
                </a:solidFill>
                <a:latin typeface="+mj-lt"/>
                <a:ea typeface="Calibri"/>
                <a:cs typeface="Calibri"/>
                <a:sym typeface="Calibri"/>
              </a:endParaRPr>
            </a:p>
          </p:txBody>
        </p:sp>
        <p:sp>
          <p:nvSpPr>
            <p:cNvPr id="8" name="Google Shape;1591;p115">
              <a:extLst>
                <a:ext uri="{FF2B5EF4-FFF2-40B4-BE49-F238E27FC236}">
                  <a16:creationId xmlns:a16="http://schemas.microsoft.com/office/drawing/2014/main" id="{F896242B-B155-4745-829B-6EEF91931FC0}"/>
                </a:ext>
              </a:extLst>
            </p:cNvPr>
            <p:cNvSpPr/>
            <p:nvPr/>
          </p:nvSpPr>
          <p:spPr>
            <a:xfrm>
              <a:off x="4425294" y="139"/>
              <a:ext cx="2184900" cy="13110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51427" tIns="51427" rIns="51427" bIns="51427" anchor="ctr" anchorCtr="0">
              <a:noAutofit/>
            </a:bodyPr>
            <a:lstStyle/>
            <a:p>
              <a:pPr defTabSz="342900"/>
              <a:endParaRPr sz="1350" dirty="0">
                <a:solidFill>
                  <a:prstClr val="white"/>
                </a:solidFill>
                <a:latin typeface="Cabin" panose="020B0803050202020004" pitchFamily="34" charset="0"/>
              </a:endParaRPr>
            </a:p>
          </p:txBody>
        </p:sp>
        <p:sp>
          <p:nvSpPr>
            <p:cNvPr id="9" name="Google Shape;1592;p115">
              <a:extLst>
                <a:ext uri="{FF2B5EF4-FFF2-40B4-BE49-F238E27FC236}">
                  <a16:creationId xmlns:a16="http://schemas.microsoft.com/office/drawing/2014/main" id="{F3475D2E-322F-40E5-AF0A-9BC6B5D1F0E9}"/>
                </a:ext>
              </a:extLst>
            </p:cNvPr>
            <p:cNvSpPr txBox="1"/>
            <p:nvPr/>
          </p:nvSpPr>
          <p:spPr>
            <a:xfrm>
              <a:off x="4425294" y="139"/>
              <a:ext cx="2184900" cy="1311000"/>
            </a:xfrm>
            <a:prstGeom prst="rect">
              <a:avLst/>
            </a:prstGeom>
            <a:noFill/>
            <a:ln>
              <a:noFill/>
            </a:ln>
          </p:spPr>
          <p:txBody>
            <a:bodyPr spcFirstLastPara="1" wrap="square" lIns="47138" tIns="47138" rIns="47138" bIns="47138" anchor="ctr" anchorCtr="0">
              <a:noAutofit/>
            </a:bodyPr>
            <a:lstStyle/>
            <a:p>
              <a:pPr algn="ctr" defTabSz="342900">
                <a:lnSpc>
                  <a:spcPct val="90000"/>
                </a:lnSpc>
              </a:pPr>
              <a:r>
                <a:rPr lang="en-US" sz="1400" b="1" dirty="0">
                  <a:solidFill>
                    <a:schemeClr val="bg1"/>
                  </a:solidFill>
                  <a:latin typeface="+mj-lt"/>
                  <a:ea typeface="Calibri"/>
                  <a:cs typeface="Calibri"/>
                  <a:sym typeface="Calibri"/>
                </a:rPr>
                <a:t>Illicit drug use</a:t>
              </a:r>
              <a:endParaRPr sz="1400" b="1" dirty="0">
                <a:solidFill>
                  <a:schemeClr val="bg1"/>
                </a:solidFill>
                <a:latin typeface="+mj-lt"/>
                <a:ea typeface="Calibri"/>
                <a:cs typeface="Calibri"/>
                <a:sym typeface="Calibri"/>
              </a:endParaRPr>
            </a:p>
          </p:txBody>
        </p:sp>
        <p:sp>
          <p:nvSpPr>
            <p:cNvPr id="10" name="Google Shape;1593;p115">
              <a:extLst>
                <a:ext uri="{FF2B5EF4-FFF2-40B4-BE49-F238E27FC236}">
                  <a16:creationId xmlns:a16="http://schemas.microsoft.com/office/drawing/2014/main" id="{72A9E86E-1B5C-45A8-A23F-0398F49E407B}"/>
                </a:ext>
              </a:extLst>
            </p:cNvPr>
            <p:cNvSpPr/>
            <p:nvPr/>
          </p:nvSpPr>
          <p:spPr>
            <a:xfrm>
              <a:off x="6828828" y="139"/>
              <a:ext cx="2184900" cy="13110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51427" tIns="51427" rIns="51427" bIns="51427" anchor="ctr" anchorCtr="0">
              <a:noAutofit/>
            </a:bodyPr>
            <a:lstStyle/>
            <a:p>
              <a:pPr defTabSz="342900"/>
              <a:endParaRPr sz="1350" dirty="0">
                <a:solidFill>
                  <a:prstClr val="white"/>
                </a:solidFill>
                <a:latin typeface="Cabin" panose="020B0803050202020004" pitchFamily="34" charset="0"/>
              </a:endParaRPr>
            </a:p>
          </p:txBody>
        </p:sp>
        <p:sp>
          <p:nvSpPr>
            <p:cNvPr id="11" name="Google Shape;1594;p115">
              <a:extLst>
                <a:ext uri="{FF2B5EF4-FFF2-40B4-BE49-F238E27FC236}">
                  <a16:creationId xmlns:a16="http://schemas.microsoft.com/office/drawing/2014/main" id="{4630CF9B-6045-46AF-8426-01E8671DCC06}"/>
                </a:ext>
              </a:extLst>
            </p:cNvPr>
            <p:cNvSpPr txBox="1"/>
            <p:nvPr/>
          </p:nvSpPr>
          <p:spPr>
            <a:xfrm>
              <a:off x="6828828" y="139"/>
              <a:ext cx="2184900" cy="1311000"/>
            </a:xfrm>
            <a:prstGeom prst="rect">
              <a:avLst/>
            </a:prstGeom>
            <a:noFill/>
            <a:ln>
              <a:noFill/>
            </a:ln>
          </p:spPr>
          <p:txBody>
            <a:bodyPr spcFirstLastPara="1" wrap="square" lIns="47138" tIns="47138" rIns="47138" bIns="47138" anchor="ctr" anchorCtr="0">
              <a:noAutofit/>
            </a:bodyPr>
            <a:lstStyle/>
            <a:p>
              <a:pPr algn="ctr" defTabSz="342900">
                <a:lnSpc>
                  <a:spcPct val="90000"/>
                </a:lnSpc>
              </a:pPr>
              <a:r>
                <a:rPr lang="en-US" sz="1400" b="1" dirty="0">
                  <a:solidFill>
                    <a:schemeClr val="bg1"/>
                  </a:solidFill>
                  <a:latin typeface="+mj-lt"/>
                  <a:ea typeface="Calibri"/>
                  <a:cs typeface="Calibri"/>
                  <a:sym typeface="Calibri"/>
                </a:rPr>
                <a:t>Transmission of infectious diseases</a:t>
              </a:r>
              <a:endParaRPr sz="1400" dirty="0">
                <a:solidFill>
                  <a:schemeClr val="bg1"/>
                </a:solidFill>
                <a:latin typeface="+mj-lt"/>
                <a:ea typeface="Calibri"/>
                <a:cs typeface="Calibri"/>
                <a:sym typeface="Calibri"/>
              </a:endParaRPr>
            </a:p>
          </p:txBody>
        </p:sp>
      </p:grpSp>
      <p:pic>
        <p:nvPicPr>
          <p:cNvPr id="3" name="Picture 2" descr="A white circle with black text&#10;&#10;Description automatically generated">
            <a:extLst>
              <a:ext uri="{FF2B5EF4-FFF2-40B4-BE49-F238E27FC236}">
                <a16:creationId xmlns:a16="http://schemas.microsoft.com/office/drawing/2014/main" id="{0143B4C5-3D6D-0A02-8933-8D2E6B64AEC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7498080" y="5394960"/>
            <a:ext cx="1406040" cy="1402977"/>
          </a:xfrm>
          <a:prstGeom prst="rect">
            <a:avLst/>
          </a:prstGeom>
        </p:spPr>
      </p:pic>
      <p:pic>
        <p:nvPicPr>
          <p:cNvPr id="12" name="Picture 11">
            <a:extLst>
              <a:ext uri="{FF2B5EF4-FFF2-40B4-BE49-F238E27FC236}">
                <a16:creationId xmlns:a16="http://schemas.microsoft.com/office/drawing/2014/main" id="{1FBE65DC-1B88-55C4-C948-473B3E03D633}"/>
              </a:ext>
            </a:extLst>
          </p:cNvPr>
          <p:cNvPicPr>
            <a:picLocks noChangeAspect="1"/>
          </p:cNvPicPr>
          <p:nvPr/>
        </p:nvPicPr>
        <p:blipFill>
          <a:blip r:embed="rId4"/>
          <a:stretch>
            <a:fillRect/>
          </a:stretch>
        </p:blipFill>
        <p:spPr>
          <a:xfrm>
            <a:off x="6082538" y="5760720"/>
            <a:ext cx="1238883" cy="957319"/>
          </a:xfrm>
          <a:prstGeom prst="rect">
            <a:avLst/>
          </a:prstGeom>
        </p:spPr>
      </p:pic>
      <p:sp>
        <p:nvSpPr>
          <p:cNvPr id="14" name="Google Shape;221;p8">
            <a:extLst>
              <a:ext uri="{FF2B5EF4-FFF2-40B4-BE49-F238E27FC236}">
                <a16:creationId xmlns:a16="http://schemas.microsoft.com/office/drawing/2014/main" id="{2B76C284-5D8C-07F0-C9E9-F1CD53E6A7BC}"/>
              </a:ext>
            </a:extLst>
          </p:cNvPr>
          <p:cNvSpPr txBox="1"/>
          <p:nvPr/>
        </p:nvSpPr>
        <p:spPr>
          <a:xfrm>
            <a:off x="731520" y="6217920"/>
            <a:ext cx="3429000" cy="561662"/>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42900"/>
            <a:r>
              <a:rPr lang="en-US" sz="800" dirty="0">
                <a:solidFill>
                  <a:schemeClr val="bg1"/>
                </a:solidFill>
                <a:latin typeface="+mj-lt"/>
                <a:ea typeface="Cabin"/>
                <a:cs typeface="Cabin"/>
                <a:sym typeface="Cabin"/>
              </a:rPr>
              <a:t>11. NIDA 2018</a:t>
            </a:r>
            <a:endParaRPr sz="800" dirty="0">
              <a:solidFill>
                <a:schemeClr val="bg1"/>
              </a:solidFill>
              <a:latin typeface="+mj-lt"/>
            </a:endParaRPr>
          </a:p>
          <a:p>
            <a:pPr defTabSz="342900"/>
            <a:r>
              <a:rPr lang="en-US" sz="800" dirty="0">
                <a:solidFill>
                  <a:schemeClr val="bg1"/>
                </a:solidFill>
                <a:latin typeface="+mj-lt"/>
                <a:ea typeface="Cabin"/>
                <a:cs typeface="Cabin"/>
                <a:sym typeface="Cabin"/>
              </a:rPr>
              <a:t>12. Fairley et al. 2021</a:t>
            </a:r>
            <a:endParaRPr sz="800" dirty="0">
              <a:solidFill>
                <a:schemeClr val="bg1"/>
              </a:solidFill>
              <a:latin typeface="+mj-lt"/>
            </a:endParaRPr>
          </a:p>
          <a:p>
            <a:pPr defTabSz="342900"/>
            <a:r>
              <a:rPr lang="en-US" sz="800" dirty="0">
                <a:solidFill>
                  <a:schemeClr val="bg1"/>
                </a:solidFill>
                <a:latin typeface="+mj-lt"/>
                <a:ea typeface="Cabin"/>
                <a:cs typeface="Cabin"/>
                <a:sym typeface="Cabin"/>
              </a:rPr>
              <a:t>13. Bahji, Cheng, Gray, et al. 2019</a:t>
            </a:r>
            <a:endParaRPr sz="800" dirty="0">
              <a:solidFill>
                <a:schemeClr val="bg1"/>
              </a:solidFill>
              <a:latin typeface="+mj-lt"/>
              <a:ea typeface="Cabin"/>
              <a:cs typeface="Cabin"/>
              <a:sym typeface="Cabin"/>
            </a:endParaRPr>
          </a:p>
          <a:p>
            <a:pPr defTabSz="342900"/>
            <a:r>
              <a:rPr lang="en-US" sz="800" dirty="0">
                <a:solidFill>
                  <a:schemeClr val="bg1"/>
                </a:solidFill>
                <a:latin typeface="+mj-lt"/>
                <a:ea typeface="Cabin"/>
                <a:cs typeface="Cabin"/>
                <a:sym typeface="Cabin"/>
              </a:rPr>
              <a:t>4. MAHEC, 2024.</a:t>
            </a:r>
            <a:endParaRPr sz="800" dirty="0">
              <a:solidFill>
                <a:schemeClr val="bg1"/>
              </a:solidFill>
              <a:latin typeface="+mj-lt"/>
              <a:ea typeface="Cabin"/>
              <a:cs typeface="Cabin"/>
              <a:sym typeface="Cabin"/>
            </a:endParaRPr>
          </a:p>
        </p:txBody>
      </p:sp>
    </p:spTree>
    <p:extLst>
      <p:ext uri="{BB962C8B-B14F-4D97-AF65-F5344CB8AC3E}">
        <p14:creationId xmlns:p14="http://schemas.microsoft.com/office/powerpoint/2010/main" val="277578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5ED4C-B520-3065-C575-E3E8C81850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15F1238-335E-941F-8E2D-87453DCFDE31}"/>
              </a:ext>
            </a:extLst>
          </p:cNvPr>
          <p:cNvSpPr>
            <a:spLocks noGrp="1"/>
          </p:cNvSpPr>
          <p:nvPr>
            <p:ph type="body" idx="1"/>
          </p:nvPr>
        </p:nvSpPr>
        <p:spPr>
          <a:xfrm>
            <a:off x="1005840" y="640080"/>
            <a:ext cx="7682948" cy="442574"/>
          </a:xfrm>
        </p:spPr>
        <p:txBody>
          <a:bodyPr/>
          <a:lstStyle/>
          <a:p>
            <a:pPr algn="ctr"/>
            <a:r>
              <a:rPr lang="en-US" sz="3200" dirty="0">
                <a:solidFill>
                  <a:schemeClr val="bg1"/>
                </a:solidFill>
                <a:latin typeface="+mj-lt"/>
              </a:rPr>
              <a:t>What about Naltrexone/Vivitrol?</a:t>
            </a:r>
          </a:p>
        </p:txBody>
      </p:sp>
      <p:sp>
        <p:nvSpPr>
          <p:cNvPr id="13" name="TextBox 12">
            <a:extLst>
              <a:ext uri="{FF2B5EF4-FFF2-40B4-BE49-F238E27FC236}">
                <a16:creationId xmlns:a16="http://schemas.microsoft.com/office/drawing/2014/main" id="{45979514-C981-D818-71D6-5FEA91B66562}"/>
              </a:ext>
            </a:extLst>
          </p:cNvPr>
          <p:cNvSpPr txBox="1"/>
          <p:nvPr/>
        </p:nvSpPr>
        <p:spPr>
          <a:xfrm>
            <a:off x="731520" y="6309360"/>
            <a:ext cx="3429000" cy="692497"/>
          </a:xfrm>
          <a:prstGeom prst="rect">
            <a:avLst/>
          </a:prstGeom>
          <a:noFill/>
        </p:spPr>
        <p:txBody>
          <a:bodyPr wrap="square">
            <a:spAutoFit/>
          </a:bodyPr>
          <a:lstStyle/>
          <a:p>
            <a:pPr defTabSz="342900"/>
            <a:r>
              <a:rPr lang="pt-BR" sz="900" dirty="0">
                <a:solidFill>
                  <a:schemeClr val="bg1"/>
                </a:solidFill>
                <a:latin typeface="Arial" panose="020B0604020202020204" pitchFamily="34" charset="0"/>
                <a:cs typeface="Arial" panose="020B0604020202020204" pitchFamily="34" charset="0"/>
              </a:rPr>
              <a:t>14. NPR 2017</a:t>
            </a:r>
          </a:p>
          <a:p>
            <a:pPr defTabSz="342900"/>
            <a:r>
              <a:rPr lang="pt-BR" sz="900" dirty="0">
                <a:solidFill>
                  <a:schemeClr val="bg1"/>
                </a:solidFill>
                <a:latin typeface="Arial" panose="020B0604020202020204" pitchFamily="34" charset="0"/>
                <a:cs typeface="Arial" panose="020B0604020202020204" pitchFamily="34" charset="0"/>
              </a:rPr>
              <a:t>15. Wakeman 2020 </a:t>
            </a:r>
          </a:p>
          <a:p>
            <a:pPr defTabSz="342900"/>
            <a:r>
              <a:rPr lang="pt-BR" sz="900" dirty="0">
                <a:solidFill>
                  <a:schemeClr val="bg1"/>
                </a:solidFill>
                <a:latin typeface="Arial" panose="020B0604020202020204" pitchFamily="34" charset="0"/>
                <a:cs typeface="Arial" panose="020B0604020202020204" pitchFamily="34" charset="0"/>
              </a:rPr>
              <a:t>16. Morgan 2019</a:t>
            </a:r>
          </a:p>
          <a:p>
            <a:pPr defTabSz="342900"/>
            <a:endParaRPr lang="pt-BR" sz="600" dirty="0">
              <a:solidFill>
                <a:prstClr val="white"/>
              </a:solidFill>
              <a:latin typeface="Cabin" panose="020B0803050202020004" pitchFamily="34" charset="0"/>
            </a:endParaRPr>
          </a:p>
          <a:p>
            <a:pPr defTabSz="342900"/>
            <a:endParaRPr lang="pt-BR" sz="600" dirty="0">
              <a:solidFill>
                <a:prstClr val="white"/>
              </a:solidFill>
              <a:latin typeface="Cabin" panose="020B0803050202020004" pitchFamily="34" charset="0"/>
            </a:endParaRPr>
          </a:p>
        </p:txBody>
      </p:sp>
      <p:pic>
        <p:nvPicPr>
          <p:cNvPr id="3" name="Picture 2" descr="A white circle with black text&#10;&#10;Description automatically generated">
            <a:extLst>
              <a:ext uri="{FF2B5EF4-FFF2-40B4-BE49-F238E27FC236}">
                <a16:creationId xmlns:a16="http://schemas.microsoft.com/office/drawing/2014/main" id="{48A39796-DF8E-36E1-0B94-659D87A9441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7490936" y="5487829"/>
            <a:ext cx="1289728" cy="1286918"/>
          </a:xfrm>
          <a:prstGeom prst="rect">
            <a:avLst/>
          </a:prstGeom>
        </p:spPr>
      </p:pic>
      <p:graphicFrame>
        <p:nvGraphicFramePr>
          <p:cNvPr id="17" name="Text Placeholder 3">
            <a:extLst>
              <a:ext uri="{FF2B5EF4-FFF2-40B4-BE49-F238E27FC236}">
                <a16:creationId xmlns:a16="http://schemas.microsoft.com/office/drawing/2014/main" id="{550C3FDB-8524-30C0-7E96-F3F582AC0972}"/>
              </a:ext>
            </a:extLst>
          </p:cNvPr>
          <p:cNvGraphicFramePr/>
          <p:nvPr>
            <p:extLst>
              <p:ext uri="{D42A27DB-BD31-4B8C-83A1-F6EECF244321}">
                <p14:modId xmlns:p14="http://schemas.microsoft.com/office/powerpoint/2010/main" val="1218409226"/>
              </p:ext>
            </p:extLst>
          </p:nvPr>
        </p:nvGraphicFramePr>
        <p:xfrm>
          <a:off x="1573619" y="1786276"/>
          <a:ext cx="6172200" cy="3429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BEB704B4-0B98-BE77-B8A6-7F9EF58A145A}"/>
              </a:ext>
            </a:extLst>
          </p:cNvPr>
          <p:cNvPicPr>
            <a:picLocks noChangeAspect="1"/>
          </p:cNvPicPr>
          <p:nvPr/>
        </p:nvPicPr>
        <p:blipFill>
          <a:blip r:embed="rId9"/>
          <a:stretch>
            <a:fillRect/>
          </a:stretch>
        </p:blipFill>
        <p:spPr>
          <a:xfrm>
            <a:off x="6080760" y="5760720"/>
            <a:ext cx="1238883" cy="957319"/>
          </a:xfrm>
          <a:prstGeom prst="rect">
            <a:avLst/>
          </a:prstGeom>
        </p:spPr>
      </p:pic>
    </p:spTree>
    <p:extLst>
      <p:ext uri="{BB962C8B-B14F-4D97-AF65-F5344CB8AC3E}">
        <p14:creationId xmlns:p14="http://schemas.microsoft.com/office/powerpoint/2010/main" val="1792199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artisticGlass/>
                    </a14:imgEffect>
                  </a14:imgLayer>
                </a14:imgProps>
              </a:ext>
            </a:extLst>
          </a:blip>
          <a:stretch/>
        </a:blipFill>
        <a:effectLst/>
      </p:bgPr>
    </p:bg>
    <p:spTree>
      <p:nvGrpSpPr>
        <p:cNvPr id="1" name="">
          <a:extLst>
            <a:ext uri="{FF2B5EF4-FFF2-40B4-BE49-F238E27FC236}">
              <a16:creationId xmlns:a16="http://schemas.microsoft.com/office/drawing/2014/main" id="{8D9D2D8B-0CC6-4F90-5DEF-D7DE4562534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1F33571-E0DF-93FD-98B9-66AE287FA542}"/>
              </a:ext>
            </a:extLst>
          </p:cNvPr>
          <p:cNvSpPr>
            <a:spLocks noGrp="1"/>
          </p:cNvSpPr>
          <p:nvPr>
            <p:ph type="body" idx="1"/>
          </p:nvPr>
        </p:nvSpPr>
        <p:spPr>
          <a:xfrm>
            <a:off x="640080" y="640080"/>
            <a:ext cx="8137508" cy="567690"/>
          </a:xfrm>
        </p:spPr>
        <p:txBody>
          <a:bodyPr/>
          <a:lstStyle/>
          <a:p>
            <a:pPr algn="ctr"/>
            <a:r>
              <a:rPr lang="en-US" sz="3200" dirty="0">
                <a:solidFill>
                  <a:schemeClr val="bg1"/>
                </a:solidFill>
                <a:latin typeface="+mj-lt"/>
              </a:rPr>
              <a:t>Abstinence: Higher OD Deaths than No Treatment</a:t>
            </a:r>
          </a:p>
        </p:txBody>
      </p:sp>
      <p:graphicFrame>
        <p:nvGraphicFramePr>
          <p:cNvPr id="14" name="Chart 13">
            <a:extLst>
              <a:ext uri="{FF2B5EF4-FFF2-40B4-BE49-F238E27FC236}">
                <a16:creationId xmlns:a16="http://schemas.microsoft.com/office/drawing/2014/main" id="{A65539A3-CCD0-6DA1-4346-85EA5194805C}"/>
              </a:ext>
            </a:extLst>
          </p:cNvPr>
          <p:cNvGraphicFramePr/>
          <p:nvPr>
            <p:extLst>
              <p:ext uri="{D42A27DB-BD31-4B8C-83A1-F6EECF244321}">
                <p14:modId xmlns:p14="http://schemas.microsoft.com/office/powerpoint/2010/main" val="2402246203"/>
              </p:ext>
            </p:extLst>
          </p:nvPr>
        </p:nvGraphicFramePr>
        <p:xfrm>
          <a:off x="1717753" y="1893570"/>
          <a:ext cx="6339840" cy="3501390"/>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2E9CD0D2-571F-8770-A391-B801217AAB2F}"/>
              </a:ext>
            </a:extLst>
          </p:cNvPr>
          <p:cNvSpPr txBox="1"/>
          <p:nvPr/>
        </p:nvSpPr>
        <p:spPr>
          <a:xfrm>
            <a:off x="731520" y="6400800"/>
            <a:ext cx="1297057" cy="338554"/>
          </a:xfrm>
          <a:prstGeom prst="rect">
            <a:avLst/>
          </a:prstGeom>
          <a:noFill/>
        </p:spPr>
        <p:txBody>
          <a:bodyPr wrap="square" rtlCol="0">
            <a:spAutoFit/>
          </a:bodyPr>
          <a:lstStyle/>
          <a:p>
            <a:pPr defTabSz="342900"/>
            <a:r>
              <a:rPr lang="en-US" sz="800" dirty="0">
                <a:solidFill>
                  <a:schemeClr val="bg1"/>
                </a:solidFill>
                <a:latin typeface="Arial" panose="020B0604020202020204"/>
              </a:rPr>
              <a:t>17 Heimer 2024 Connecticut</a:t>
            </a:r>
          </a:p>
        </p:txBody>
      </p:sp>
      <p:pic>
        <p:nvPicPr>
          <p:cNvPr id="3" name="Picture 2" descr="A white circle with black text&#10;&#10;Description automatically generated">
            <a:extLst>
              <a:ext uri="{FF2B5EF4-FFF2-40B4-BE49-F238E27FC236}">
                <a16:creationId xmlns:a16="http://schemas.microsoft.com/office/drawing/2014/main" id="{B0D40435-E4BD-F076-F6C3-10E01E6B65E6}"/>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7498080" y="5394960"/>
            <a:ext cx="1406040" cy="1402977"/>
          </a:xfrm>
          <a:prstGeom prst="rect">
            <a:avLst/>
          </a:prstGeom>
        </p:spPr>
      </p:pic>
      <p:pic>
        <p:nvPicPr>
          <p:cNvPr id="4" name="Picture 3">
            <a:extLst>
              <a:ext uri="{FF2B5EF4-FFF2-40B4-BE49-F238E27FC236}">
                <a16:creationId xmlns:a16="http://schemas.microsoft.com/office/drawing/2014/main" id="{60A1BA13-0E4A-FCD8-26AA-13748C7616F9}"/>
              </a:ext>
            </a:extLst>
          </p:cNvPr>
          <p:cNvPicPr>
            <a:picLocks noChangeAspect="1"/>
          </p:cNvPicPr>
          <p:nvPr/>
        </p:nvPicPr>
        <p:blipFill>
          <a:blip r:embed="rId7"/>
          <a:stretch>
            <a:fillRect/>
          </a:stretch>
        </p:blipFill>
        <p:spPr>
          <a:xfrm>
            <a:off x="6080760" y="5760720"/>
            <a:ext cx="1238883" cy="957319"/>
          </a:xfrm>
          <a:prstGeom prst="rect">
            <a:avLst/>
          </a:prstGeom>
        </p:spPr>
      </p:pic>
    </p:spTree>
    <p:extLst>
      <p:ext uri="{BB962C8B-B14F-4D97-AF65-F5344CB8AC3E}">
        <p14:creationId xmlns:p14="http://schemas.microsoft.com/office/powerpoint/2010/main" val="787530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6d377b4b85_1_35"/>
          <p:cNvSpPr txBox="1">
            <a:spLocks noGrp="1"/>
          </p:cNvSpPr>
          <p:nvPr>
            <p:ph type="body" idx="1"/>
          </p:nvPr>
        </p:nvSpPr>
        <p:spPr>
          <a:xfrm>
            <a:off x="2011680" y="640080"/>
            <a:ext cx="5993606" cy="257175"/>
          </a:xfrm>
          <a:prstGeom prst="rect">
            <a:avLst/>
          </a:prstGeom>
          <a:noFill/>
          <a:ln>
            <a:noFill/>
          </a:ln>
        </p:spPr>
        <p:txBody>
          <a:bodyPr spcFirstLastPara="1" vert="horz" wrap="square" lIns="0" tIns="0" rIns="0" bIns="0" rtlCol="0" anchor="t" anchorCtr="0">
            <a:noAutofit/>
          </a:bodyPr>
          <a:lstStyle/>
          <a:p>
            <a:pPr marL="0" indent="0" algn="ctr">
              <a:buSzPts val="4000"/>
            </a:pPr>
            <a:r>
              <a:rPr lang="en-US" sz="3200" dirty="0">
                <a:solidFill>
                  <a:schemeClr val="bg1"/>
                </a:solidFill>
                <a:latin typeface="+mn-lt"/>
              </a:rPr>
              <a:t>Economic Impact of SUDs</a:t>
            </a:r>
            <a:endParaRPr sz="3200" dirty="0">
              <a:solidFill>
                <a:schemeClr val="bg1"/>
              </a:solidFill>
              <a:latin typeface="+mn-lt"/>
            </a:endParaRPr>
          </a:p>
        </p:txBody>
      </p:sp>
      <p:sp>
        <p:nvSpPr>
          <p:cNvPr id="438" name="Google Shape;438;g6d377b4b85_1_35"/>
          <p:cNvSpPr txBox="1">
            <a:spLocks noGrp="1"/>
          </p:cNvSpPr>
          <p:nvPr>
            <p:ph type="body" idx="2"/>
          </p:nvPr>
        </p:nvSpPr>
        <p:spPr>
          <a:xfrm>
            <a:off x="1005840" y="1736470"/>
            <a:ext cx="7788116" cy="3658490"/>
          </a:xfrm>
          <a:prstGeom prst="rect">
            <a:avLst/>
          </a:prstGeom>
          <a:noFill/>
          <a:ln>
            <a:noFill/>
          </a:ln>
        </p:spPr>
        <p:txBody>
          <a:bodyPr spcFirstLastPara="1" vert="horz" wrap="square" lIns="0" tIns="0" rIns="0" bIns="0" rtlCol="0" anchor="t" anchorCtr="0">
            <a:noAutofit/>
          </a:bodyPr>
          <a:lstStyle/>
          <a:p>
            <a:pPr marL="107156" indent="-192881">
              <a:buClrTx/>
              <a:buSzPts val="2400"/>
              <a:buFont typeface="Arial" panose="020B0604020202020204" pitchFamily="34" charset="0"/>
              <a:buChar char="•"/>
            </a:pPr>
            <a:r>
              <a:rPr lang="en-US" sz="2200" dirty="0">
                <a:solidFill>
                  <a:schemeClr val="bg1"/>
                </a:solidFill>
                <a:latin typeface="+mj-lt"/>
              </a:rPr>
              <a:t>Treatment is less expensive than alternatives</a:t>
            </a:r>
          </a:p>
          <a:p>
            <a:pPr marL="257175" lvl="1" indent="0" algn="ctr">
              <a:buClrTx/>
            </a:pPr>
            <a:r>
              <a:rPr lang="en-US" sz="2500" dirty="0">
                <a:solidFill>
                  <a:schemeClr val="bg1"/>
                </a:solidFill>
                <a:latin typeface="+mj-lt"/>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Approximate average cost for 1 full year:</a:t>
            </a:r>
            <a:endParaRPr sz="2500" dirty="0">
              <a:solidFill>
                <a:schemeClr val="bg1"/>
              </a:solidFill>
              <a:latin typeface="+mj-lt"/>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385763" indent="0">
              <a:spcBef>
                <a:spcPts val="563"/>
              </a:spcBef>
            </a:pPr>
            <a:endParaRPr sz="1013" dirty="0"/>
          </a:p>
          <a:p>
            <a:pPr marL="385763" indent="0">
              <a:spcBef>
                <a:spcPts val="563"/>
              </a:spcBef>
            </a:pPr>
            <a:endParaRPr sz="1013" dirty="0"/>
          </a:p>
          <a:p>
            <a:pPr marL="385763" indent="0">
              <a:spcBef>
                <a:spcPts val="563"/>
              </a:spcBef>
            </a:pPr>
            <a:endParaRPr sz="1013" dirty="0"/>
          </a:p>
          <a:p>
            <a:pPr marL="385763" indent="0">
              <a:spcBef>
                <a:spcPts val="563"/>
              </a:spcBef>
            </a:pPr>
            <a:endParaRPr sz="1013" dirty="0"/>
          </a:p>
          <a:p>
            <a:pPr marL="0" indent="0">
              <a:spcBef>
                <a:spcPts val="563"/>
              </a:spcBef>
            </a:pPr>
            <a:endParaRPr sz="1013" dirty="0"/>
          </a:p>
          <a:p>
            <a:pPr marL="192881" indent="-192881">
              <a:spcAft>
                <a:spcPts val="450"/>
              </a:spcAft>
              <a:buSzPts val="2400"/>
              <a:buFont typeface="Arial"/>
              <a:buChar char="•"/>
            </a:pPr>
            <a:endParaRPr lang="en-US" sz="2100" b="0" dirty="0">
              <a:solidFill>
                <a:srgbClr val="212121"/>
              </a:solidFill>
              <a:latin typeface="Cabin" panose="020B0803050202020004" pitchFamily="34" charset="0"/>
            </a:endParaRPr>
          </a:p>
          <a:p>
            <a:pPr marL="192881" indent="-192881">
              <a:spcAft>
                <a:spcPts val="450"/>
              </a:spcAft>
              <a:buClrTx/>
              <a:buSzPct val="100000"/>
              <a:buFont typeface="Arial"/>
              <a:buChar char="•"/>
            </a:pPr>
            <a:r>
              <a:rPr lang="en-US" sz="2200" b="0" dirty="0">
                <a:solidFill>
                  <a:srgbClr val="212121"/>
                </a:solidFill>
                <a:latin typeface="+mj-lt"/>
              </a:rPr>
              <a:t>Including criminal justice costs, MOUD treatment saved $25,000 to $105,000 in lifetime costs per person </a:t>
            </a:r>
            <a:r>
              <a:rPr lang="en-US" sz="2200" b="0" baseline="30000" dirty="0">
                <a:solidFill>
                  <a:srgbClr val="212121"/>
                </a:solidFill>
                <a:latin typeface="+mj-lt"/>
              </a:rPr>
              <a:t>2</a:t>
            </a:r>
            <a:endParaRPr lang="en-US" sz="2200" baseline="30000" dirty="0">
              <a:solidFill>
                <a:schemeClr val="tx1"/>
              </a:solidFill>
              <a:latin typeface="+mj-lt"/>
            </a:endParaRPr>
          </a:p>
        </p:txBody>
      </p:sp>
      <p:sp>
        <p:nvSpPr>
          <p:cNvPr id="440" name="Google Shape;440;g6d377b4b85_1_35"/>
          <p:cNvSpPr/>
          <p:nvPr/>
        </p:nvSpPr>
        <p:spPr>
          <a:xfrm>
            <a:off x="2407059" y="2653042"/>
            <a:ext cx="1218867" cy="538780"/>
          </a:xfrm>
          <a:prstGeom prst="rect">
            <a:avLst/>
          </a:prstGeom>
          <a:solidFill>
            <a:srgbClr val="59A4D2"/>
          </a:solidFill>
          <a:ln w="9525" cap="flat" cmpd="sng">
            <a:solidFill>
              <a:schemeClr val="dk2"/>
            </a:solidFill>
            <a:prstDash val="solid"/>
            <a:round/>
            <a:headEnd type="none" w="sm" len="sm"/>
            <a:tailEnd type="none" w="sm" len="sm"/>
          </a:ln>
        </p:spPr>
        <p:txBody>
          <a:bodyPr spcFirstLastPara="1" wrap="square" lIns="51427" tIns="51427" rIns="51427" bIns="51427" anchor="ctr" anchorCtr="0">
            <a:noAutofit/>
          </a:bodyPr>
          <a:lstStyle/>
          <a:p>
            <a:pPr algn="ctr" defTabSz="257175">
              <a:lnSpc>
                <a:spcPct val="90000"/>
              </a:lnSpc>
              <a:spcBef>
                <a:spcPts val="211"/>
              </a:spcBef>
              <a:defRPr/>
            </a:pPr>
            <a:r>
              <a:rPr lang="en-US" sz="1200" b="1" dirty="0">
                <a:solidFill>
                  <a:schemeClr val="bg1"/>
                </a:solidFill>
                <a:latin typeface="+mj-lt"/>
                <a:ea typeface="Calibri"/>
                <a:cs typeface="Calibri"/>
                <a:sym typeface="Calibri"/>
              </a:rPr>
              <a:t>Buprenorphine treatment</a:t>
            </a:r>
            <a:endParaRPr sz="1200" b="1" dirty="0">
              <a:solidFill>
                <a:schemeClr val="bg1"/>
              </a:solidFill>
              <a:latin typeface="+mj-lt"/>
            </a:endParaRPr>
          </a:p>
        </p:txBody>
      </p:sp>
      <p:sp>
        <p:nvSpPr>
          <p:cNvPr id="441" name="Google Shape;441;g6d377b4b85_1_35"/>
          <p:cNvSpPr/>
          <p:nvPr/>
        </p:nvSpPr>
        <p:spPr>
          <a:xfrm>
            <a:off x="3880694" y="2653042"/>
            <a:ext cx="1057739" cy="538780"/>
          </a:xfrm>
          <a:prstGeom prst="rect">
            <a:avLst/>
          </a:prstGeom>
          <a:solidFill>
            <a:srgbClr val="59A4D2"/>
          </a:solidFill>
          <a:ln w="9525" cap="flat" cmpd="sng">
            <a:solidFill>
              <a:schemeClr val="dk2"/>
            </a:solidFill>
            <a:prstDash val="solid"/>
            <a:round/>
            <a:headEnd type="none" w="sm" len="sm"/>
            <a:tailEnd type="none" w="sm" len="sm"/>
          </a:ln>
        </p:spPr>
        <p:txBody>
          <a:bodyPr spcFirstLastPara="1" wrap="square" lIns="51427" tIns="51427" rIns="51427" bIns="51427" anchor="ctr" anchorCtr="0">
            <a:noAutofit/>
          </a:bodyPr>
          <a:lstStyle/>
          <a:p>
            <a:pPr algn="ctr" defTabSz="257175">
              <a:lnSpc>
                <a:spcPct val="90000"/>
              </a:lnSpc>
              <a:spcBef>
                <a:spcPts val="211"/>
              </a:spcBef>
              <a:defRPr/>
            </a:pPr>
            <a:r>
              <a:rPr lang="en-US" sz="1200" b="1" dirty="0">
                <a:solidFill>
                  <a:schemeClr val="bg1"/>
                </a:solidFill>
                <a:latin typeface="+mj-lt"/>
                <a:ea typeface="Calibri"/>
                <a:cs typeface="Calibri"/>
                <a:sym typeface="Calibri"/>
              </a:rPr>
              <a:t>Methadone treatment</a:t>
            </a:r>
            <a:endParaRPr sz="1200" b="1" dirty="0">
              <a:solidFill>
                <a:schemeClr val="bg1"/>
              </a:solidFill>
              <a:latin typeface="+mj-lt"/>
              <a:ea typeface="Calibri"/>
              <a:cs typeface="Calibri"/>
              <a:sym typeface="Calibri"/>
            </a:endParaRPr>
          </a:p>
        </p:txBody>
      </p:sp>
      <p:sp>
        <p:nvSpPr>
          <p:cNvPr id="442" name="Google Shape;442;g6d377b4b85_1_35"/>
          <p:cNvSpPr/>
          <p:nvPr/>
        </p:nvSpPr>
        <p:spPr>
          <a:xfrm>
            <a:off x="5140575" y="2653042"/>
            <a:ext cx="1077681" cy="538780"/>
          </a:xfrm>
          <a:prstGeom prst="rect">
            <a:avLst/>
          </a:prstGeom>
          <a:solidFill>
            <a:srgbClr val="59A4D2"/>
          </a:solidFill>
          <a:ln w="9525" cap="flat" cmpd="sng">
            <a:solidFill>
              <a:schemeClr val="dk2"/>
            </a:solidFill>
            <a:prstDash val="solid"/>
            <a:round/>
            <a:headEnd type="none" w="sm" len="sm"/>
            <a:tailEnd type="none" w="sm" len="sm"/>
          </a:ln>
        </p:spPr>
        <p:txBody>
          <a:bodyPr spcFirstLastPara="1" wrap="square" lIns="51427" tIns="51427" rIns="51427" bIns="51427" anchor="ctr" anchorCtr="0">
            <a:noAutofit/>
          </a:bodyPr>
          <a:lstStyle/>
          <a:p>
            <a:pPr algn="ctr" defTabSz="257175">
              <a:lnSpc>
                <a:spcPct val="90000"/>
              </a:lnSpc>
              <a:spcBef>
                <a:spcPts val="211"/>
              </a:spcBef>
              <a:defRPr/>
            </a:pPr>
            <a:r>
              <a:rPr lang="en-US" sz="1200" b="1" dirty="0">
                <a:solidFill>
                  <a:schemeClr val="bg1"/>
                </a:solidFill>
                <a:latin typeface="+mj-lt"/>
                <a:ea typeface="Calibri"/>
                <a:cs typeface="Calibri"/>
                <a:sym typeface="Calibri"/>
              </a:rPr>
              <a:t>Naltrexone treatment</a:t>
            </a:r>
            <a:endParaRPr sz="1200" b="1" dirty="0">
              <a:solidFill>
                <a:schemeClr val="bg1"/>
              </a:solidFill>
              <a:latin typeface="+mj-lt"/>
              <a:ea typeface="Calibri"/>
              <a:cs typeface="Calibri"/>
              <a:sym typeface="Calibri"/>
            </a:endParaRPr>
          </a:p>
        </p:txBody>
      </p:sp>
      <p:sp>
        <p:nvSpPr>
          <p:cNvPr id="443" name="Google Shape;443;g6d377b4b85_1_35"/>
          <p:cNvSpPr/>
          <p:nvPr/>
        </p:nvSpPr>
        <p:spPr>
          <a:xfrm>
            <a:off x="6420398" y="2646294"/>
            <a:ext cx="1077682" cy="538780"/>
          </a:xfrm>
          <a:prstGeom prst="rect">
            <a:avLst/>
          </a:prstGeom>
          <a:solidFill>
            <a:srgbClr val="59A4D2"/>
          </a:solidFill>
          <a:ln w="9525" cap="flat" cmpd="sng">
            <a:solidFill>
              <a:schemeClr val="dk2"/>
            </a:solidFill>
            <a:prstDash val="solid"/>
            <a:round/>
            <a:headEnd type="none" w="sm" len="sm"/>
            <a:tailEnd type="none" w="sm" len="sm"/>
          </a:ln>
        </p:spPr>
        <p:txBody>
          <a:bodyPr spcFirstLastPara="1" wrap="square" lIns="51427" tIns="51427" rIns="51427" bIns="51427" anchor="ctr" anchorCtr="0">
            <a:noAutofit/>
          </a:bodyPr>
          <a:lstStyle/>
          <a:p>
            <a:pPr algn="ctr" defTabSz="257175">
              <a:lnSpc>
                <a:spcPct val="90000"/>
              </a:lnSpc>
              <a:spcBef>
                <a:spcPts val="211"/>
              </a:spcBef>
              <a:defRPr/>
            </a:pPr>
            <a:r>
              <a:rPr lang="en-US" sz="1200" b="1" dirty="0">
                <a:solidFill>
                  <a:schemeClr val="bg1"/>
                </a:solidFill>
                <a:latin typeface="+mj-lt"/>
                <a:ea typeface="Calibri"/>
                <a:cs typeface="Calibri"/>
                <a:sym typeface="Calibri"/>
              </a:rPr>
              <a:t>Incarceration</a:t>
            </a:r>
            <a:endParaRPr sz="1200" b="1" dirty="0">
              <a:solidFill>
                <a:schemeClr val="bg1"/>
              </a:solidFill>
              <a:latin typeface="+mj-lt"/>
              <a:ea typeface="Calibri"/>
              <a:cs typeface="Calibri"/>
              <a:sym typeface="Calibri"/>
            </a:endParaRPr>
          </a:p>
        </p:txBody>
      </p:sp>
      <p:sp>
        <p:nvSpPr>
          <p:cNvPr id="444" name="Google Shape;444;g6d377b4b85_1_35"/>
          <p:cNvSpPr txBox="1"/>
          <p:nvPr/>
        </p:nvSpPr>
        <p:spPr>
          <a:xfrm>
            <a:off x="2428292" y="3191822"/>
            <a:ext cx="1197634" cy="662696"/>
          </a:xfrm>
          <a:prstGeom prst="rect">
            <a:avLst/>
          </a:prstGeom>
          <a:noFill/>
          <a:ln w="9525" cap="flat" cmpd="sng">
            <a:solidFill>
              <a:srgbClr val="000000"/>
            </a:solidFill>
            <a:prstDash val="solid"/>
            <a:round/>
            <a:headEnd type="none" w="sm" len="sm"/>
            <a:tailEnd type="none" w="sm" len="sm"/>
          </a:ln>
        </p:spPr>
        <p:txBody>
          <a:bodyPr spcFirstLastPara="1" wrap="square" lIns="51427" tIns="51427" rIns="51427" bIns="51427" anchor="t" anchorCtr="0">
            <a:noAutofit/>
          </a:bodyPr>
          <a:lstStyle/>
          <a:p>
            <a:pPr algn="ctr" defTabSz="257175">
              <a:defRPr/>
            </a:pPr>
            <a:r>
              <a:rPr lang="en-US" sz="1350" b="1" dirty="0">
                <a:solidFill>
                  <a:prstClr val="black"/>
                </a:solidFill>
                <a:latin typeface="Cabin"/>
                <a:ea typeface="Cabin"/>
                <a:cs typeface="Cabin"/>
                <a:sym typeface="Cabin"/>
              </a:rPr>
              <a:t>$6,000 </a:t>
            </a:r>
            <a:endParaRPr sz="1350" b="1" dirty="0">
              <a:solidFill>
                <a:prstClr val="black"/>
              </a:solidFill>
              <a:latin typeface="Cabin"/>
              <a:ea typeface="Cabin"/>
              <a:cs typeface="Cabin"/>
              <a:sym typeface="Cabin"/>
            </a:endParaRPr>
          </a:p>
          <a:p>
            <a:pPr algn="ctr" defTabSz="257175">
              <a:defRPr/>
            </a:pPr>
            <a:r>
              <a:rPr lang="en-US" sz="1350" dirty="0">
                <a:solidFill>
                  <a:prstClr val="black"/>
                </a:solidFill>
                <a:latin typeface="Cabin"/>
                <a:ea typeface="Cabin"/>
                <a:cs typeface="Cabin"/>
                <a:sym typeface="Cabin"/>
              </a:rPr>
              <a:t>per patient</a:t>
            </a:r>
            <a:r>
              <a:rPr lang="en-US" sz="1350" baseline="30000" dirty="0">
                <a:solidFill>
                  <a:prstClr val="black"/>
                </a:solidFill>
                <a:latin typeface="Cabin"/>
                <a:ea typeface="Cabin"/>
                <a:cs typeface="Cabin"/>
                <a:sym typeface="Cabin"/>
              </a:rPr>
              <a:t>1</a:t>
            </a:r>
            <a:endParaRPr sz="1350" dirty="0">
              <a:solidFill>
                <a:prstClr val="black"/>
              </a:solidFill>
              <a:latin typeface="Calibri" panose="020F0502020204030204"/>
            </a:endParaRPr>
          </a:p>
        </p:txBody>
      </p:sp>
      <p:sp>
        <p:nvSpPr>
          <p:cNvPr id="445" name="Google Shape;445;g6d377b4b85_1_35"/>
          <p:cNvSpPr txBox="1"/>
          <p:nvPr/>
        </p:nvSpPr>
        <p:spPr>
          <a:xfrm>
            <a:off x="3870723" y="3184035"/>
            <a:ext cx="1057739" cy="662696"/>
          </a:xfrm>
          <a:prstGeom prst="rect">
            <a:avLst/>
          </a:prstGeom>
          <a:noFill/>
          <a:ln w="9525" cap="flat" cmpd="sng">
            <a:solidFill>
              <a:srgbClr val="000000"/>
            </a:solidFill>
            <a:prstDash val="solid"/>
            <a:round/>
            <a:headEnd type="none" w="sm" len="sm"/>
            <a:tailEnd type="none" w="sm" len="sm"/>
          </a:ln>
        </p:spPr>
        <p:txBody>
          <a:bodyPr spcFirstLastPara="1" wrap="square" lIns="51427" tIns="51427" rIns="51427" bIns="51427" anchor="t" anchorCtr="0">
            <a:noAutofit/>
          </a:bodyPr>
          <a:lstStyle/>
          <a:p>
            <a:pPr algn="ctr" defTabSz="257175">
              <a:defRPr/>
            </a:pPr>
            <a:r>
              <a:rPr lang="en-US" sz="1350" b="1" dirty="0">
                <a:solidFill>
                  <a:prstClr val="black"/>
                </a:solidFill>
                <a:latin typeface="Cabin"/>
                <a:ea typeface="Cabin"/>
                <a:cs typeface="Cabin"/>
                <a:sym typeface="Cabin"/>
              </a:rPr>
              <a:t>$</a:t>
            </a:r>
            <a:r>
              <a:rPr lang="en-US" sz="1350" b="1" dirty="0">
                <a:solidFill>
                  <a:prstClr val="black"/>
                </a:solidFill>
                <a:latin typeface="Cabin"/>
                <a:ea typeface="Cabin"/>
                <a:cs typeface="Cabin"/>
                <a:sym typeface="Cabi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6,500 </a:t>
            </a:r>
            <a:endParaRPr sz="1350" b="1" dirty="0">
              <a:solidFill>
                <a:prstClr val="black"/>
              </a:solidFill>
              <a:latin typeface="Cabin"/>
              <a:ea typeface="Cabin"/>
              <a:cs typeface="Cabin"/>
              <a:sym typeface="Cabi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algn="ctr" defTabSz="257175">
              <a:defRPr/>
            </a:pPr>
            <a:r>
              <a:rPr lang="en-US" sz="1350" dirty="0">
                <a:solidFill>
                  <a:prstClr val="black"/>
                </a:solidFill>
                <a:latin typeface="Cabin"/>
                <a:ea typeface="Cabin"/>
                <a:cs typeface="Cabin"/>
                <a:sym typeface="Cabi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per patient</a:t>
            </a:r>
            <a:r>
              <a:rPr lang="en-US" sz="1350" baseline="30000" dirty="0">
                <a:solidFill>
                  <a:prstClr val="black"/>
                </a:solidFill>
                <a:latin typeface="Cabin"/>
                <a:ea typeface="Cabin"/>
                <a:cs typeface="Cabin"/>
                <a:sym typeface="Cabi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1</a:t>
            </a:r>
            <a:endParaRPr sz="1350" dirty="0">
              <a:solidFill>
                <a:prstClr val="black"/>
              </a:solidFill>
              <a:latin typeface="Calibri" panose="020F0502020204030204"/>
            </a:endParaRPr>
          </a:p>
        </p:txBody>
      </p:sp>
      <p:sp>
        <p:nvSpPr>
          <p:cNvPr id="446" name="Google Shape;446;g6d377b4b85_1_35"/>
          <p:cNvSpPr txBox="1"/>
          <p:nvPr/>
        </p:nvSpPr>
        <p:spPr>
          <a:xfrm>
            <a:off x="5140575" y="3191822"/>
            <a:ext cx="1076387" cy="662696"/>
          </a:xfrm>
          <a:prstGeom prst="rect">
            <a:avLst/>
          </a:prstGeom>
          <a:noFill/>
          <a:ln w="9525" cap="flat" cmpd="sng">
            <a:solidFill>
              <a:srgbClr val="000000"/>
            </a:solidFill>
            <a:prstDash val="solid"/>
            <a:round/>
            <a:headEnd type="none" w="sm" len="sm"/>
            <a:tailEnd type="none" w="sm" len="sm"/>
          </a:ln>
        </p:spPr>
        <p:txBody>
          <a:bodyPr spcFirstLastPara="1" wrap="square" lIns="51427" tIns="51427" rIns="51427" bIns="51427" anchor="t" anchorCtr="0">
            <a:noAutofit/>
          </a:bodyPr>
          <a:lstStyle/>
          <a:p>
            <a:pPr algn="ctr" defTabSz="257175">
              <a:defRPr/>
            </a:pPr>
            <a:r>
              <a:rPr lang="en-US" sz="1350" b="1" dirty="0">
                <a:solidFill>
                  <a:prstClr val="black"/>
                </a:solidFill>
                <a:latin typeface="Cabin"/>
                <a:ea typeface="Cabin"/>
                <a:cs typeface="Cabin"/>
                <a:sym typeface="Cabin"/>
              </a:rPr>
              <a:t> $14,000</a:t>
            </a:r>
            <a:endParaRPr sz="1350" b="1" dirty="0">
              <a:solidFill>
                <a:prstClr val="black"/>
              </a:solidFill>
              <a:latin typeface="Cabin"/>
              <a:ea typeface="Cabin"/>
              <a:cs typeface="Cabin"/>
              <a:sym typeface="Cabin"/>
            </a:endParaRPr>
          </a:p>
          <a:p>
            <a:pPr algn="ctr" defTabSz="257175">
              <a:defRPr/>
            </a:pPr>
            <a:r>
              <a:rPr lang="en-US" sz="1350" dirty="0">
                <a:solidFill>
                  <a:prstClr val="black"/>
                </a:solidFill>
                <a:latin typeface="Cabin"/>
                <a:ea typeface="Cabin"/>
                <a:cs typeface="Cabin"/>
                <a:sym typeface="Cabin"/>
              </a:rPr>
              <a:t>per patient</a:t>
            </a:r>
            <a:r>
              <a:rPr lang="en-US" sz="1350" baseline="30000" dirty="0">
                <a:solidFill>
                  <a:prstClr val="black"/>
                </a:solidFill>
                <a:latin typeface="Cabin"/>
                <a:ea typeface="Cabin"/>
                <a:cs typeface="Cabin"/>
                <a:sym typeface="Cabin"/>
              </a:rPr>
              <a:t>1</a:t>
            </a:r>
            <a:endParaRPr sz="1350" dirty="0">
              <a:solidFill>
                <a:prstClr val="black"/>
              </a:solidFill>
              <a:latin typeface="Calibri" panose="020F0502020204030204"/>
            </a:endParaRPr>
          </a:p>
        </p:txBody>
      </p:sp>
      <p:sp>
        <p:nvSpPr>
          <p:cNvPr id="447" name="Google Shape;447;g6d377b4b85_1_35"/>
          <p:cNvSpPr txBox="1"/>
          <p:nvPr/>
        </p:nvSpPr>
        <p:spPr>
          <a:xfrm>
            <a:off x="6427777" y="3184035"/>
            <a:ext cx="1077681" cy="662696"/>
          </a:xfrm>
          <a:prstGeom prst="rect">
            <a:avLst/>
          </a:prstGeom>
          <a:noFill/>
          <a:ln w="9525" cap="flat" cmpd="sng">
            <a:solidFill>
              <a:srgbClr val="000000"/>
            </a:solidFill>
            <a:prstDash val="solid"/>
            <a:round/>
            <a:headEnd type="none" w="sm" len="sm"/>
            <a:tailEnd type="none" w="sm" len="sm"/>
          </a:ln>
        </p:spPr>
        <p:txBody>
          <a:bodyPr spcFirstLastPara="1" wrap="square" lIns="51427" tIns="51427" rIns="51427" bIns="51427" anchor="t" anchorCtr="0">
            <a:noAutofit/>
          </a:bodyPr>
          <a:lstStyle/>
          <a:p>
            <a:pPr algn="ctr" defTabSz="257175">
              <a:defRPr/>
            </a:pPr>
            <a:r>
              <a:rPr lang="en-US" sz="1350" b="1" dirty="0">
                <a:solidFill>
                  <a:prstClr val="black"/>
                </a:solidFill>
                <a:latin typeface="Cabin"/>
                <a:ea typeface="Cabin"/>
                <a:cs typeface="Cabin"/>
                <a:sym typeface="Cabin"/>
              </a:rPr>
              <a:t>$36,000</a:t>
            </a:r>
            <a:endParaRPr sz="1350" b="1" dirty="0">
              <a:solidFill>
                <a:prstClr val="black"/>
              </a:solidFill>
              <a:latin typeface="Cabin"/>
              <a:ea typeface="Cabin"/>
              <a:cs typeface="Cabin"/>
              <a:sym typeface="Cabin"/>
            </a:endParaRPr>
          </a:p>
          <a:p>
            <a:pPr algn="ctr" defTabSz="257175">
              <a:defRPr/>
            </a:pPr>
            <a:r>
              <a:rPr lang="en-US" sz="1350" dirty="0">
                <a:solidFill>
                  <a:prstClr val="black"/>
                </a:solidFill>
                <a:latin typeface="Cabin"/>
                <a:ea typeface="Cabin"/>
                <a:cs typeface="Cabin"/>
                <a:sym typeface="Cabin"/>
              </a:rPr>
              <a:t>per person</a:t>
            </a:r>
            <a:r>
              <a:rPr lang="en-US" sz="1350" baseline="30000" dirty="0">
                <a:solidFill>
                  <a:prstClr val="black"/>
                </a:solidFill>
                <a:latin typeface="Cabin"/>
                <a:ea typeface="Cabin"/>
                <a:cs typeface="Cabin"/>
                <a:sym typeface="Cabin"/>
              </a:rPr>
              <a:t>2</a:t>
            </a:r>
            <a:endParaRPr sz="1350" dirty="0">
              <a:solidFill>
                <a:prstClr val="black"/>
              </a:solidFill>
              <a:latin typeface="Calibri" panose="020F0502020204030204"/>
            </a:endParaRPr>
          </a:p>
        </p:txBody>
      </p:sp>
      <p:pic>
        <p:nvPicPr>
          <p:cNvPr id="2" name="Picture 1" descr="A white circle with black text&#10;&#10;Description automatically generated">
            <a:extLst>
              <a:ext uri="{FF2B5EF4-FFF2-40B4-BE49-F238E27FC236}">
                <a16:creationId xmlns:a16="http://schemas.microsoft.com/office/drawing/2014/main" id="{3FBAF41C-BE40-55D2-B1E5-78E76E4AED22}"/>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498080" y="5394960"/>
            <a:ext cx="1406040" cy="1402977"/>
          </a:xfrm>
          <a:prstGeom prst="rect">
            <a:avLst/>
          </a:prstGeom>
        </p:spPr>
      </p:pic>
      <p:pic>
        <p:nvPicPr>
          <p:cNvPr id="3" name="Picture 2">
            <a:extLst>
              <a:ext uri="{FF2B5EF4-FFF2-40B4-BE49-F238E27FC236}">
                <a16:creationId xmlns:a16="http://schemas.microsoft.com/office/drawing/2014/main" id="{DD7E39D6-8F9C-8557-FF85-A9489C6B27FE}"/>
              </a:ext>
            </a:extLst>
          </p:cNvPr>
          <p:cNvPicPr>
            <a:picLocks noChangeAspect="1"/>
          </p:cNvPicPr>
          <p:nvPr/>
        </p:nvPicPr>
        <p:blipFill>
          <a:blip r:embed="rId5"/>
          <a:stretch>
            <a:fillRect/>
          </a:stretch>
        </p:blipFill>
        <p:spPr>
          <a:xfrm>
            <a:off x="6080760" y="5760720"/>
            <a:ext cx="1238883" cy="957319"/>
          </a:xfrm>
          <a:prstGeom prst="rect">
            <a:avLst/>
          </a:prstGeom>
        </p:spPr>
      </p:pic>
      <p:sp>
        <p:nvSpPr>
          <p:cNvPr id="4" name="Google Shape;261;p11">
            <a:extLst>
              <a:ext uri="{FF2B5EF4-FFF2-40B4-BE49-F238E27FC236}">
                <a16:creationId xmlns:a16="http://schemas.microsoft.com/office/drawing/2014/main" id="{5D828695-B08F-9D22-4EA0-DB80D0150968}"/>
              </a:ext>
            </a:extLst>
          </p:cNvPr>
          <p:cNvSpPr txBox="1"/>
          <p:nvPr/>
        </p:nvSpPr>
        <p:spPr>
          <a:xfrm>
            <a:off x="731520" y="6126480"/>
            <a:ext cx="2114550" cy="397125"/>
          </a:xfrm>
          <a:prstGeom prst="rect">
            <a:avLst/>
          </a:prstGeom>
          <a:noFill/>
          <a:ln>
            <a:noFill/>
          </a:ln>
        </p:spPr>
        <p:txBody>
          <a:bodyPr spcFirstLastPara="1" wrap="square" lIns="51413" tIns="51413" rIns="51413" bIns="5141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42900"/>
            <a:r>
              <a:rPr lang="en-US" sz="900" dirty="0">
                <a:solidFill>
                  <a:schemeClr val="bg1"/>
                </a:solidFill>
                <a:latin typeface="Arial" panose="020B0604020202020204" pitchFamily="34" charset="0"/>
                <a:ea typeface="Cabin"/>
                <a:cs typeface="Arial" panose="020B0604020202020204" pitchFamily="34" charset="0"/>
                <a:sym typeface="Cabin"/>
              </a:rPr>
              <a:t>18. ASAM 2015</a:t>
            </a:r>
            <a:endParaRPr sz="900" dirty="0">
              <a:solidFill>
                <a:schemeClr val="bg1"/>
              </a:solidFill>
              <a:latin typeface="Arial" panose="020B0604020202020204" pitchFamily="34" charset="0"/>
              <a:ea typeface="Cabin"/>
              <a:cs typeface="Arial" panose="020B0604020202020204" pitchFamily="34" charset="0"/>
              <a:sym typeface="Cabin"/>
            </a:endParaRPr>
          </a:p>
          <a:p>
            <a:pPr defTabSz="342900"/>
            <a:r>
              <a:rPr lang="en-US" sz="900" dirty="0">
                <a:solidFill>
                  <a:schemeClr val="bg1"/>
                </a:solidFill>
                <a:latin typeface="Arial" panose="020B0604020202020204" pitchFamily="34" charset="0"/>
                <a:ea typeface="Cabin"/>
                <a:cs typeface="Arial" panose="020B0604020202020204" pitchFamily="34" charset="0"/>
                <a:sym typeface="Cabin"/>
              </a:rPr>
              <a:t>12. Fairley et al. 2021</a:t>
            </a:r>
            <a:endParaRPr sz="900" dirty="0">
              <a:solidFill>
                <a:schemeClr val="bg1"/>
              </a:solidFill>
              <a:latin typeface="Arial" panose="020B0604020202020204" pitchFamily="34" charset="0"/>
              <a:ea typeface="Cabin"/>
              <a:cs typeface="Arial" panose="020B0604020202020204" pitchFamily="34" charset="0"/>
              <a:sym typeface="Cabin"/>
            </a:endParaRPr>
          </a:p>
          <a:p>
            <a:pPr defTabSz="342900"/>
            <a:r>
              <a:rPr lang="en-US" sz="900" dirty="0">
                <a:solidFill>
                  <a:schemeClr val="bg1"/>
                </a:solidFill>
                <a:latin typeface="Arial" panose="020B0604020202020204" pitchFamily="34" charset="0"/>
                <a:ea typeface="Cabin"/>
                <a:cs typeface="Arial" panose="020B0604020202020204" pitchFamily="34" charset="0"/>
                <a:sym typeface="Cabin"/>
              </a:rPr>
              <a:t>19. SAMHSA  2019.</a:t>
            </a:r>
            <a:endParaRPr sz="900" dirty="0">
              <a:solidFill>
                <a:schemeClr val="bg1"/>
              </a:solidFill>
              <a:latin typeface="Arial" panose="020B0604020202020204" pitchFamily="34" charset="0"/>
              <a:ea typeface="Cabin"/>
              <a:cs typeface="Arial" panose="020B0604020202020204" pitchFamily="34" charset="0"/>
              <a:sym typeface="Cabin"/>
            </a:endParaRPr>
          </a:p>
          <a:p>
            <a:pPr defTabSz="342900"/>
            <a:r>
              <a:rPr lang="en-US" sz="900" dirty="0">
                <a:solidFill>
                  <a:schemeClr val="bg1"/>
                </a:solidFill>
                <a:latin typeface="Arial" panose="020B0604020202020204" pitchFamily="34" charset="0"/>
                <a:ea typeface="Cabin"/>
                <a:cs typeface="Arial" panose="020B0604020202020204" pitchFamily="34" charset="0"/>
                <a:sym typeface="Cabin"/>
              </a:rPr>
              <a:t>20. MAHEC 2023.</a:t>
            </a:r>
            <a:endParaRPr sz="800" dirty="0">
              <a:solidFill>
                <a:schemeClr val="bg1"/>
              </a:solidFill>
              <a:latin typeface="Arial" panose="020B0604020202020204" pitchFamily="34" charset="0"/>
              <a:ea typeface="Cabin"/>
              <a:cs typeface="Arial" panose="020B0604020202020204" pitchFamily="34" charset="0"/>
              <a:sym typeface="Cabin"/>
            </a:endParaRPr>
          </a:p>
        </p:txBody>
      </p:sp>
    </p:spTree>
    <p:custDataLst>
      <p:tags r:id="rId1"/>
    </p:custDataLst>
    <p:extLst>
      <p:ext uri="{BB962C8B-B14F-4D97-AF65-F5344CB8AC3E}">
        <p14:creationId xmlns:p14="http://schemas.microsoft.com/office/powerpoint/2010/main" val="1566879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71600" y="640080"/>
            <a:ext cx="7276279" cy="309276"/>
          </a:xfrm>
        </p:spPr>
        <p:txBody>
          <a:bodyPr>
            <a:noAutofit/>
          </a:bodyPr>
          <a:lstStyle/>
          <a:p>
            <a:r>
              <a:rPr lang="en-US" sz="3200" i="0" spc="-26" dirty="0">
                <a:solidFill>
                  <a:schemeClr val="bg1"/>
                </a:solidFill>
                <a:latin typeface="+mj-lt"/>
              </a:rPr>
              <a:t>MOUD</a:t>
            </a:r>
            <a:r>
              <a:rPr lang="en-US" sz="3200" i="0" spc="-76" dirty="0">
                <a:solidFill>
                  <a:schemeClr val="bg1"/>
                </a:solidFill>
                <a:latin typeface="+mj-lt"/>
              </a:rPr>
              <a:t> </a:t>
            </a:r>
            <a:r>
              <a:rPr lang="en-US" sz="3200" i="0" spc="-26" dirty="0">
                <a:solidFill>
                  <a:schemeClr val="bg1"/>
                </a:solidFill>
                <a:latin typeface="+mj-lt"/>
              </a:rPr>
              <a:t>is</a:t>
            </a:r>
            <a:r>
              <a:rPr lang="en-US" sz="3200" i="0" spc="-79" dirty="0">
                <a:solidFill>
                  <a:schemeClr val="bg1"/>
                </a:solidFill>
                <a:latin typeface="+mj-lt"/>
              </a:rPr>
              <a:t> </a:t>
            </a:r>
            <a:r>
              <a:rPr lang="en-US" sz="3200" i="0" spc="-31" dirty="0">
                <a:solidFill>
                  <a:schemeClr val="bg1"/>
                </a:solidFill>
                <a:latin typeface="+mj-lt"/>
              </a:rPr>
              <a:t>Effective</a:t>
            </a:r>
            <a:r>
              <a:rPr lang="en-US" sz="3200" i="0" spc="-82" dirty="0">
                <a:solidFill>
                  <a:schemeClr val="bg1"/>
                </a:solidFill>
                <a:latin typeface="+mj-lt"/>
              </a:rPr>
              <a:t> </a:t>
            </a:r>
            <a:r>
              <a:rPr lang="en-US" sz="3200" i="0" spc="-17" dirty="0">
                <a:solidFill>
                  <a:schemeClr val="bg1"/>
                </a:solidFill>
                <a:latin typeface="+mj-lt"/>
              </a:rPr>
              <a:t>in</a:t>
            </a:r>
            <a:r>
              <a:rPr lang="en-US" sz="3200" i="0" spc="-71" dirty="0">
                <a:solidFill>
                  <a:schemeClr val="bg1"/>
                </a:solidFill>
                <a:latin typeface="+mj-lt"/>
              </a:rPr>
              <a:t> </a:t>
            </a:r>
            <a:r>
              <a:rPr lang="en-US" sz="3200" i="0" spc="-34" dirty="0">
                <a:solidFill>
                  <a:schemeClr val="bg1"/>
                </a:solidFill>
                <a:latin typeface="+mj-lt"/>
              </a:rPr>
              <a:t>Correctional</a:t>
            </a:r>
            <a:r>
              <a:rPr lang="en-US" sz="3200" i="0" spc="-85" dirty="0">
                <a:solidFill>
                  <a:schemeClr val="bg1"/>
                </a:solidFill>
                <a:latin typeface="+mj-lt"/>
              </a:rPr>
              <a:t> </a:t>
            </a:r>
            <a:r>
              <a:rPr lang="en-US" sz="3200" i="0" spc="-34" dirty="0">
                <a:solidFill>
                  <a:schemeClr val="bg1"/>
                </a:solidFill>
                <a:latin typeface="+mj-lt"/>
              </a:rPr>
              <a:t>Settings</a:t>
            </a:r>
            <a:endParaRPr lang="en-US" sz="3200" i="0" dirty="0">
              <a:solidFill>
                <a:schemeClr val="bg1"/>
              </a:solidFill>
              <a:latin typeface="+mj-lt"/>
            </a:endParaRPr>
          </a:p>
        </p:txBody>
      </p:sp>
      <p:pic>
        <p:nvPicPr>
          <p:cNvPr id="4" name="Picture 2" descr="Graph showing the reduction in fatal overdoses after the Rhode Island Department of Corrections implemented its medication-assisted treatment program in 2016. Overdoses among the recently incarcerated population fell by two-thirds; overdoses among the general public fell more modestly">
            <a:extLst>
              <a:ext uri="{FF2B5EF4-FFF2-40B4-BE49-F238E27FC236}">
                <a16:creationId xmlns:a16="http://schemas.microsoft.com/office/drawing/2014/main" id="{0067B479-25CA-7976-66A6-94D03347D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8731" y="1542226"/>
            <a:ext cx="2237204" cy="25980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white circle with black text&#10;&#10;Description automatically generated">
            <a:extLst>
              <a:ext uri="{FF2B5EF4-FFF2-40B4-BE49-F238E27FC236}">
                <a16:creationId xmlns:a16="http://schemas.microsoft.com/office/drawing/2014/main" id="{F7183BB1-C249-4811-22AA-6CB9DE0834DA}"/>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7498080" y="5394960"/>
            <a:ext cx="1406040" cy="1402977"/>
          </a:xfrm>
          <a:prstGeom prst="rect">
            <a:avLst/>
          </a:prstGeom>
        </p:spPr>
      </p:pic>
      <p:graphicFrame>
        <p:nvGraphicFramePr>
          <p:cNvPr id="8" name="object 3">
            <a:extLst>
              <a:ext uri="{FF2B5EF4-FFF2-40B4-BE49-F238E27FC236}">
                <a16:creationId xmlns:a16="http://schemas.microsoft.com/office/drawing/2014/main" id="{269E9175-651C-732A-0FC0-9E51DE6B0315}"/>
              </a:ext>
            </a:extLst>
          </p:cNvPr>
          <p:cNvGraphicFramePr/>
          <p:nvPr>
            <p:extLst>
              <p:ext uri="{D42A27DB-BD31-4B8C-83A1-F6EECF244321}">
                <p14:modId xmlns:p14="http://schemas.microsoft.com/office/powerpoint/2010/main" val="3800787416"/>
              </p:ext>
            </p:extLst>
          </p:nvPr>
        </p:nvGraphicFramePr>
        <p:xfrm>
          <a:off x="1481958" y="1734661"/>
          <a:ext cx="5256773" cy="35076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5">
            <a:extLst>
              <a:ext uri="{FF2B5EF4-FFF2-40B4-BE49-F238E27FC236}">
                <a16:creationId xmlns:a16="http://schemas.microsoft.com/office/drawing/2014/main" id="{3F27814D-8850-F727-5128-CB0F44237641}"/>
              </a:ext>
            </a:extLst>
          </p:cNvPr>
          <p:cNvPicPr>
            <a:picLocks noChangeAspect="1"/>
          </p:cNvPicPr>
          <p:nvPr/>
        </p:nvPicPr>
        <p:blipFill>
          <a:blip r:embed="rId11"/>
          <a:stretch>
            <a:fillRect/>
          </a:stretch>
        </p:blipFill>
        <p:spPr>
          <a:xfrm>
            <a:off x="6080760" y="5760720"/>
            <a:ext cx="1238883" cy="957319"/>
          </a:xfrm>
          <a:prstGeom prst="rect">
            <a:avLst/>
          </a:prstGeom>
        </p:spPr>
      </p:pic>
      <p:sp>
        <p:nvSpPr>
          <p:cNvPr id="7" name="Google Shape;278;p12">
            <a:extLst>
              <a:ext uri="{FF2B5EF4-FFF2-40B4-BE49-F238E27FC236}">
                <a16:creationId xmlns:a16="http://schemas.microsoft.com/office/drawing/2014/main" id="{AA1C0EE8-4A84-2664-C713-2300D805F773}"/>
              </a:ext>
            </a:extLst>
          </p:cNvPr>
          <p:cNvSpPr txBox="1"/>
          <p:nvPr/>
        </p:nvSpPr>
        <p:spPr>
          <a:xfrm>
            <a:off x="731520" y="6035040"/>
            <a:ext cx="2898225" cy="761717"/>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42900"/>
            <a:r>
              <a:rPr lang="en-US" sz="900" dirty="0">
                <a:solidFill>
                  <a:schemeClr val="bg1"/>
                </a:solidFill>
                <a:latin typeface="Arial" panose="020B0604020202020204" pitchFamily="34" charset="0"/>
                <a:ea typeface="Cabin"/>
                <a:cs typeface="Arial" panose="020B0604020202020204" pitchFamily="34" charset="0"/>
                <a:sym typeface="Cabin"/>
              </a:rPr>
              <a:t>21. Green, Clarke, Brinkley-Rubinstein 2018</a:t>
            </a:r>
            <a:endParaRPr sz="900" dirty="0">
              <a:solidFill>
                <a:schemeClr val="bg1"/>
              </a:solidFill>
              <a:latin typeface="Arial" panose="020B0604020202020204" pitchFamily="34" charset="0"/>
              <a:cs typeface="Arial" panose="020B0604020202020204" pitchFamily="34" charset="0"/>
            </a:endParaRPr>
          </a:p>
          <a:p>
            <a:pPr defTabSz="342900"/>
            <a:r>
              <a:rPr lang="en-US" sz="900" dirty="0">
                <a:solidFill>
                  <a:schemeClr val="bg1"/>
                </a:solidFill>
                <a:latin typeface="Arial" panose="020B0604020202020204" pitchFamily="34" charset="0"/>
                <a:ea typeface="Cabin"/>
                <a:cs typeface="Arial" panose="020B0604020202020204" pitchFamily="34" charset="0"/>
                <a:sym typeface="Cabin"/>
              </a:rPr>
              <a:t>22. Marsden, Stillwell, Jones, Eastwood, Farrell 2017</a:t>
            </a:r>
            <a:endParaRPr sz="900" dirty="0">
              <a:solidFill>
                <a:schemeClr val="bg1"/>
              </a:solidFill>
              <a:latin typeface="Arial" panose="020B0604020202020204" pitchFamily="34" charset="0"/>
              <a:cs typeface="Arial" panose="020B0604020202020204" pitchFamily="34" charset="0"/>
            </a:endParaRPr>
          </a:p>
          <a:p>
            <a:pPr defTabSz="342900"/>
            <a:r>
              <a:rPr lang="en-US" sz="900" dirty="0">
                <a:solidFill>
                  <a:schemeClr val="bg1"/>
                </a:solidFill>
                <a:latin typeface="Arial" panose="020B0604020202020204" pitchFamily="34" charset="0"/>
                <a:ea typeface="Cabin"/>
                <a:cs typeface="Arial" panose="020B0604020202020204" pitchFamily="34" charset="0"/>
                <a:sym typeface="Cabin"/>
              </a:rPr>
              <a:t>23. Larney, Gisev, Farrell, Dobbins, Burns, Gibson, Kimber, Degenhardt 2018</a:t>
            </a:r>
            <a:endParaRPr sz="900" dirty="0">
              <a:solidFill>
                <a:schemeClr val="bg1"/>
              </a:solidFill>
              <a:latin typeface="Arial" panose="020B0604020202020204" pitchFamily="34" charset="0"/>
              <a:ea typeface="Cabin"/>
              <a:cs typeface="Arial" panose="020B0604020202020204" pitchFamily="34" charset="0"/>
              <a:sym typeface="Cabin"/>
            </a:endParaRPr>
          </a:p>
          <a:p>
            <a:pPr defTabSz="342900"/>
            <a:r>
              <a:rPr lang="en-US" sz="900" dirty="0">
                <a:solidFill>
                  <a:schemeClr val="bg1"/>
                </a:solidFill>
                <a:latin typeface="Arial" panose="020B0604020202020204" pitchFamily="34" charset="0"/>
                <a:ea typeface="Cabin"/>
                <a:cs typeface="Arial" panose="020B0604020202020204" pitchFamily="34" charset="0"/>
                <a:sym typeface="Cabin"/>
              </a:rPr>
              <a:t>20. MAHEC 2023. </a:t>
            </a:r>
            <a:endParaRPr sz="9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42444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54480" y="640080"/>
            <a:ext cx="6172200" cy="888742"/>
          </a:xfrm>
        </p:spPr>
        <p:txBody>
          <a:bodyPr/>
          <a:lstStyle/>
          <a:p>
            <a:pPr algn="ctr"/>
            <a:r>
              <a:rPr lang="en-US" sz="3200" dirty="0">
                <a:solidFill>
                  <a:schemeClr val="bg1"/>
                </a:solidFill>
                <a:latin typeface="+mn-lt"/>
              </a:rPr>
              <a:t>What the Literature Shows about MOUD in Jails/Prisons</a:t>
            </a:r>
          </a:p>
        </p:txBody>
      </p:sp>
      <p:sp>
        <p:nvSpPr>
          <p:cNvPr id="5" name="TextBox 4"/>
          <p:cNvSpPr txBox="1"/>
          <p:nvPr/>
        </p:nvSpPr>
        <p:spPr>
          <a:xfrm>
            <a:off x="731520" y="6126480"/>
            <a:ext cx="1706596" cy="507831"/>
          </a:xfrm>
          <a:prstGeom prst="rect">
            <a:avLst/>
          </a:prstGeom>
          <a:noFill/>
        </p:spPr>
        <p:txBody>
          <a:bodyPr wrap="square" rtlCol="0">
            <a:spAutoFit/>
          </a:bodyPr>
          <a:lstStyle/>
          <a:p>
            <a:pPr defTabSz="342900"/>
            <a:r>
              <a:rPr lang="en-US" sz="900" i="1" dirty="0">
                <a:solidFill>
                  <a:schemeClr val="bg1"/>
                </a:solidFill>
                <a:latin typeface="Arial" panose="020B0604020202020204" pitchFamily="34" charset="0"/>
                <a:cs typeface="Arial" panose="020B0604020202020204" pitchFamily="34" charset="0"/>
              </a:rPr>
              <a:t>The Lancet Regional</a:t>
            </a:r>
            <a:endParaRPr lang="en-US" sz="900" dirty="0">
              <a:solidFill>
                <a:schemeClr val="bg1"/>
              </a:solidFill>
              <a:latin typeface="Arial" panose="020B0604020202020204" pitchFamily="34" charset="0"/>
              <a:cs typeface="Arial" panose="020B0604020202020204" pitchFamily="34" charset="0"/>
            </a:endParaRPr>
          </a:p>
          <a:p>
            <a:pPr defTabSz="342900"/>
            <a:r>
              <a:rPr lang="en-US" sz="900" i="1" dirty="0">
                <a:solidFill>
                  <a:schemeClr val="bg1"/>
                </a:solidFill>
                <a:latin typeface="Arial" panose="020B0604020202020204" pitchFamily="34" charset="0"/>
                <a:cs typeface="Arial" panose="020B0604020202020204" pitchFamily="34" charset="0"/>
              </a:rPr>
              <a:t>Health - Americas</a:t>
            </a:r>
            <a:endParaRPr lang="en-US" sz="900" dirty="0">
              <a:solidFill>
                <a:schemeClr val="bg1"/>
              </a:solidFill>
              <a:latin typeface="Arial" panose="020B0604020202020204" pitchFamily="34" charset="0"/>
              <a:cs typeface="Arial" panose="020B0604020202020204" pitchFamily="34" charset="0"/>
            </a:endParaRPr>
          </a:p>
          <a:p>
            <a:pPr defTabSz="342900"/>
            <a:r>
              <a:rPr lang="en-US" sz="900" i="1" dirty="0">
                <a:solidFill>
                  <a:schemeClr val="bg1"/>
                </a:solidFill>
                <a:latin typeface="Arial" panose="020B0604020202020204" pitchFamily="34" charset="0"/>
                <a:cs typeface="Arial" panose="020B0604020202020204" pitchFamily="34" charset="0"/>
              </a:rPr>
              <a:t>2023;18: 100419</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descr="A white circle with black text&#10;&#10;Description automatically generated">
            <a:extLst>
              <a:ext uri="{FF2B5EF4-FFF2-40B4-BE49-F238E27FC236}">
                <a16:creationId xmlns:a16="http://schemas.microsoft.com/office/drawing/2014/main" id="{91B11634-1DE2-9F4E-C5F5-0BEDB96B725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7498080" y="5394960"/>
            <a:ext cx="1406040" cy="1402977"/>
          </a:xfrm>
          <a:prstGeom prst="rect">
            <a:avLst/>
          </a:prstGeom>
        </p:spPr>
      </p:pic>
      <p:pic>
        <p:nvPicPr>
          <p:cNvPr id="4" name="Picture 3">
            <a:extLst>
              <a:ext uri="{FF2B5EF4-FFF2-40B4-BE49-F238E27FC236}">
                <a16:creationId xmlns:a16="http://schemas.microsoft.com/office/drawing/2014/main" id="{4DF94E02-87E5-95F9-7557-064B499E7B31}"/>
              </a:ext>
            </a:extLst>
          </p:cNvPr>
          <p:cNvPicPr>
            <a:picLocks noChangeAspect="1"/>
          </p:cNvPicPr>
          <p:nvPr/>
        </p:nvPicPr>
        <p:blipFill>
          <a:blip r:embed="rId4"/>
          <a:stretch>
            <a:fillRect/>
          </a:stretch>
        </p:blipFill>
        <p:spPr>
          <a:xfrm>
            <a:off x="6080760" y="5760720"/>
            <a:ext cx="1238883" cy="957319"/>
          </a:xfrm>
          <a:prstGeom prst="rect">
            <a:avLst/>
          </a:prstGeom>
        </p:spPr>
      </p:pic>
      <p:sp>
        <p:nvSpPr>
          <p:cNvPr id="6" name="TextBox 5">
            <a:extLst>
              <a:ext uri="{FF2B5EF4-FFF2-40B4-BE49-F238E27FC236}">
                <a16:creationId xmlns:a16="http://schemas.microsoft.com/office/drawing/2014/main" id="{BD68D430-D75B-B66C-C931-9C076B4D8430}"/>
              </a:ext>
            </a:extLst>
          </p:cNvPr>
          <p:cNvSpPr txBox="1"/>
          <p:nvPr/>
        </p:nvSpPr>
        <p:spPr>
          <a:xfrm>
            <a:off x="1305754" y="2081452"/>
            <a:ext cx="6666671" cy="3046988"/>
          </a:xfrm>
          <a:prstGeom prst="rect">
            <a:avLst/>
          </a:prstGeom>
          <a:noFill/>
        </p:spPr>
        <p:txBody>
          <a:bodyPr wrap="square" rtlCol="0">
            <a:spAutoFit/>
          </a:bodyPr>
          <a:lstStyle/>
          <a:p>
            <a:pPr algn="ctr" defTabSz="342900"/>
            <a:r>
              <a:rPr lang="en-US" sz="2400" dirty="0">
                <a:solidFill>
                  <a:srgbClr val="C5FAEB">
                    <a:lumMod val="10000"/>
                  </a:srgbClr>
                </a:solidFill>
                <a:latin typeface="Arial" panose="020B0604020202020204"/>
              </a:rPr>
              <a:t>Follow up from RIDOC Prison MOUD Program:</a:t>
            </a:r>
          </a:p>
          <a:p>
            <a:pPr algn="ctr" defTabSz="342900"/>
            <a:endParaRPr lang="en-US" sz="2400" dirty="0">
              <a:solidFill>
                <a:srgbClr val="C5FAEB">
                  <a:lumMod val="10000"/>
                </a:srgbClr>
              </a:solidFill>
              <a:latin typeface="Arial" panose="020B0604020202020204"/>
            </a:endParaRPr>
          </a:p>
          <a:p>
            <a:pPr marL="342900" indent="-342900" algn="ctr" defTabSz="342900">
              <a:buFont typeface="Wingdings" pitchFamily="2" charset="2"/>
              <a:buChar char="Ø"/>
            </a:pPr>
            <a:r>
              <a:rPr lang="en-US" sz="2400" dirty="0">
                <a:solidFill>
                  <a:srgbClr val="C5FAEB">
                    <a:lumMod val="10000"/>
                  </a:srgbClr>
                </a:solidFill>
                <a:latin typeface="Arial" panose="020B0604020202020204"/>
              </a:rPr>
              <a:t>1,600 people enrolled</a:t>
            </a:r>
          </a:p>
          <a:p>
            <a:pPr marL="342900" indent="-342900" algn="ctr" defTabSz="342900">
              <a:buFont typeface="Wingdings" pitchFamily="2" charset="2"/>
              <a:buChar char="Ø"/>
            </a:pPr>
            <a:r>
              <a:rPr lang="en-US" sz="2400" dirty="0">
                <a:solidFill>
                  <a:srgbClr val="C5FAEB">
                    <a:lumMod val="10000"/>
                  </a:srgbClr>
                </a:solidFill>
                <a:latin typeface="Arial" panose="020B0604020202020204"/>
              </a:rPr>
              <a:t>12 Overdose Deaths &lt;1%</a:t>
            </a:r>
          </a:p>
          <a:p>
            <a:pPr marL="342900" indent="-342900" algn="ctr" defTabSz="342900">
              <a:buFont typeface="Wingdings" pitchFamily="2" charset="2"/>
              <a:buChar char="Ø"/>
            </a:pPr>
            <a:r>
              <a:rPr lang="en-US" sz="2400" dirty="0">
                <a:solidFill>
                  <a:srgbClr val="C5FAEB">
                    <a:lumMod val="10000"/>
                  </a:srgbClr>
                </a:solidFill>
                <a:latin typeface="Arial" panose="020B0604020202020204"/>
              </a:rPr>
              <a:t>1 OD Death in 1</a:t>
            </a:r>
            <a:r>
              <a:rPr lang="en-US" sz="2400" baseline="30000" dirty="0">
                <a:solidFill>
                  <a:srgbClr val="C5FAEB">
                    <a:lumMod val="10000"/>
                  </a:srgbClr>
                </a:solidFill>
                <a:latin typeface="Arial" panose="020B0604020202020204"/>
              </a:rPr>
              <a:t>st</a:t>
            </a:r>
            <a:r>
              <a:rPr lang="en-US" sz="2400" dirty="0">
                <a:solidFill>
                  <a:srgbClr val="C5FAEB">
                    <a:lumMod val="10000"/>
                  </a:srgbClr>
                </a:solidFill>
                <a:latin typeface="Arial" panose="020B0604020202020204"/>
              </a:rPr>
              <a:t> 2 weeks post-release</a:t>
            </a:r>
          </a:p>
          <a:p>
            <a:pPr marL="342900" indent="-342900" algn="ctr" defTabSz="342900">
              <a:buFont typeface="Wingdings" pitchFamily="2" charset="2"/>
              <a:buChar char="Ø"/>
            </a:pPr>
            <a:endParaRPr lang="en-US" sz="2400" dirty="0">
              <a:solidFill>
                <a:srgbClr val="C5FAEB">
                  <a:lumMod val="10000"/>
                </a:srgbClr>
              </a:solidFill>
              <a:latin typeface="Arial" panose="020B0604020202020204"/>
            </a:endParaRPr>
          </a:p>
          <a:p>
            <a:pPr marL="342900" indent="-342900" algn="ctr" defTabSz="342900">
              <a:buFont typeface="Wingdings" pitchFamily="2" charset="2"/>
              <a:buChar char="Ø"/>
            </a:pPr>
            <a:r>
              <a:rPr lang="en-US" sz="2400" b="1" u="sng" dirty="0">
                <a:solidFill>
                  <a:srgbClr val="C5FAEB">
                    <a:lumMod val="10000"/>
                  </a:srgbClr>
                </a:solidFill>
                <a:latin typeface="Arial" panose="020B0604020202020204"/>
              </a:rPr>
              <a:t>12 months post-release: 86% engaged in MOUD</a:t>
            </a:r>
            <a:endParaRPr lang="en-US" sz="2100" b="1" u="sng" dirty="0">
              <a:solidFill>
                <a:srgbClr val="C5FAEB">
                  <a:lumMod val="10000"/>
                </a:srgbClr>
              </a:solidFill>
              <a:latin typeface="Arial" panose="020B0604020202020204"/>
            </a:endParaRPr>
          </a:p>
        </p:txBody>
      </p:sp>
      <p:sp>
        <p:nvSpPr>
          <p:cNvPr id="7" name="Google Shape;295;p13">
            <a:extLst>
              <a:ext uri="{FF2B5EF4-FFF2-40B4-BE49-F238E27FC236}">
                <a16:creationId xmlns:a16="http://schemas.microsoft.com/office/drawing/2014/main" id="{1384577D-EBD8-D6B9-112F-2FABA5520FD4}"/>
              </a:ext>
            </a:extLst>
          </p:cNvPr>
          <p:cNvSpPr txBox="1"/>
          <p:nvPr/>
        </p:nvSpPr>
        <p:spPr>
          <a:xfrm>
            <a:off x="731520" y="6583680"/>
            <a:ext cx="1706625" cy="207719"/>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42900"/>
            <a:r>
              <a:rPr lang="en-US" sz="900" dirty="0">
                <a:solidFill>
                  <a:schemeClr val="bg1"/>
                </a:solidFill>
                <a:latin typeface="Arial" panose="020B0604020202020204" pitchFamily="34" charset="0"/>
                <a:ea typeface="Cabin"/>
                <a:cs typeface="Arial" panose="020B0604020202020204" pitchFamily="34" charset="0"/>
                <a:sym typeface="Cabin"/>
              </a:rPr>
              <a:t>24. Martin et al. 2023</a:t>
            </a:r>
            <a:endParaRPr sz="900" dirty="0">
              <a:solidFill>
                <a:schemeClr val="bg1"/>
              </a:solidFill>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3950300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AD845-B108-472C-B562-E8B33B59C167}"/>
              </a:ext>
            </a:extLst>
          </p:cNvPr>
          <p:cNvSpPr>
            <a:spLocks noGrp="1"/>
          </p:cNvSpPr>
          <p:nvPr>
            <p:ph type="title"/>
          </p:nvPr>
        </p:nvSpPr>
        <p:spPr>
          <a:xfrm>
            <a:off x="320040" y="640080"/>
            <a:ext cx="7843267" cy="548640"/>
          </a:xfrm>
        </p:spPr>
        <p:txBody>
          <a:bodyPr/>
          <a:lstStyle/>
          <a:p>
            <a:r>
              <a:rPr lang="en-US" sz="3200" dirty="0">
                <a:solidFill>
                  <a:srgbClr val="17375E"/>
                </a:solidFill>
                <a:latin typeface="+mn-lt"/>
              </a:rPr>
              <a:t>Welcome t</a:t>
            </a:r>
            <a:r>
              <a:rPr lang="en-US" sz="3200" dirty="0">
                <a:latin typeface="+mn-lt"/>
              </a:rPr>
              <a:t>o OPDAAC!</a:t>
            </a:r>
          </a:p>
        </p:txBody>
      </p:sp>
      <p:sp>
        <p:nvSpPr>
          <p:cNvPr id="6" name="Text Placeholder 5">
            <a:extLst>
              <a:ext uri="{FF2B5EF4-FFF2-40B4-BE49-F238E27FC236}">
                <a16:creationId xmlns:a16="http://schemas.microsoft.com/office/drawing/2014/main" id="{6EFA786C-A5BC-4414-989E-EB3509E6990E}"/>
              </a:ext>
            </a:extLst>
          </p:cNvPr>
          <p:cNvSpPr>
            <a:spLocks noGrp="1"/>
          </p:cNvSpPr>
          <p:nvPr>
            <p:ph type="body" sz="quarter" idx="10"/>
          </p:nvPr>
        </p:nvSpPr>
        <p:spPr>
          <a:xfrm>
            <a:off x="512064" y="1280160"/>
            <a:ext cx="7888288" cy="4910328"/>
          </a:xfrm>
        </p:spPr>
        <p:txBody>
          <a:bodyPr/>
          <a:lstStyle/>
          <a:p>
            <a:pPr marL="0" indent="0">
              <a:buNone/>
            </a:pPr>
            <a:r>
              <a:rPr lang="en-US" sz="2800" dirty="0">
                <a:solidFill>
                  <a:srgbClr val="17375E"/>
                </a:solidFill>
                <a:latin typeface="+mn-lt"/>
              </a:rPr>
              <a:t>Kimberly McDonald</a:t>
            </a:r>
            <a:r>
              <a:rPr lang="en-US" sz="2800" b="0" dirty="0">
                <a:solidFill>
                  <a:srgbClr val="17375E"/>
                </a:solidFill>
                <a:latin typeface="+mn-lt"/>
              </a:rPr>
              <a:t>, </a:t>
            </a:r>
            <a:r>
              <a:rPr lang="en-US" sz="2800" b="0" dirty="0">
                <a:solidFill>
                  <a:srgbClr val="17375E"/>
                </a:solidFill>
                <a:effectLst/>
                <a:latin typeface="+mn-lt"/>
                <a:ea typeface="Cambria" panose="02040503050406030204" pitchFamily="18" charset="0"/>
              </a:rPr>
              <a:t>Division of Public Health</a:t>
            </a:r>
          </a:p>
          <a:p>
            <a:endParaRPr lang="en-US" sz="2400" b="0" dirty="0">
              <a:solidFill>
                <a:srgbClr val="17375E"/>
              </a:solidFill>
              <a:latin typeface="+mn-lt"/>
            </a:endParaRPr>
          </a:p>
        </p:txBody>
      </p:sp>
    </p:spTree>
    <p:extLst>
      <p:ext uri="{BB962C8B-B14F-4D97-AF65-F5344CB8AC3E}">
        <p14:creationId xmlns:p14="http://schemas.microsoft.com/office/powerpoint/2010/main" val="313257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52989" y="640080"/>
            <a:ext cx="6172200" cy="487449"/>
          </a:xfrm>
        </p:spPr>
        <p:txBody>
          <a:bodyPr/>
          <a:lstStyle/>
          <a:p>
            <a:pPr algn="ctr"/>
            <a:r>
              <a:rPr lang="en-US" sz="3200" dirty="0">
                <a:solidFill>
                  <a:schemeClr val="bg1"/>
                </a:solidFill>
                <a:latin typeface="+mn-lt"/>
              </a:rPr>
              <a:t>What the Literature Shows about MOUD in Jails/Prisons</a:t>
            </a:r>
          </a:p>
        </p:txBody>
      </p:sp>
      <p:pic>
        <p:nvPicPr>
          <p:cNvPr id="3" name="Picture 2" descr="A white circle with black text&#10;&#10;Description automatically generated">
            <a:extLst>
              <a:ext uri="{FF2B5EF4-FFF2-40B4-BE49-F238E27FC236}">
                <a16:creationId xmlns:a16="http://schemas.microsoft.com/office/drawing/2014/main" id="{91B11634-1DE2-9F4E-C5F5-0BEDB96B725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7498080" y="5394960"/>
            <a:ext cx="1406040" cy="1402977"/>
          </a:xfrm>
          <a:prstGeom prst="rect">
            <a:avLst/>
          </a:prstGeom>
        </p:spPr>
      </p:pic>
      <p:graphicFrame>
        <p:nvGraphicFramePr>
          <p:cNvPr id="7" name="Text Placeholder 3">
            <a:extLst>
              <a:ext uri="{FF2B5EF4-FFF2-40B4-BE49-F238E27FC236}">
                <a16:creationId xmlns:a16="http://schemas.microsoft.com/office/drawing/2014/main" id="{EB0972AA-8E07-BC42-E55C-6B1ED2359771}"/>
              </a:ext>
            </a:extLst>
          </p:cNvPr>
          <p:cNvGraphicFramePr/>
          <p:nvPr>
            <p:extLst>
              <p:ext uri="{D42A27DB-BD31-4B8C-83A1-F6EECF244321}">
                <p14:modId xmlns:p14="http://schemas.microsoft.com/office/powerpoint/2010/main" val="1961865115"/>
              </p:ext>
            </p:extLst>
          </p:nvPr>
        </p:nvGraphicFramePr>
        <p:xfrm>
          <a:off x="2193069" y="1935364"/>
          <a:ext cx="5305011"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4DF94E02-87E5-95F9-7557-064B499E7B31}"/>
              </a:ext>
            </a:extLst>
          </p:cNvPr>
          <p:cNvPicPr>
            <a:picLocks noChangeAspect="1"/>
          </p:cNvPicPr>
          <p:nvPr/>
        </p:nvPicPr>
        <p:blipFill>
          <a:blip r:embed="rId9"/>
          <a:stretch>
            <a:fillRect/>
          </a:stretch>
        </p:blipFill>
        <p:spPr>
          <a:xfrm>
            <a:off x="6080760" y="5760720"/>
            <a:ext cx="1238883" cy="957319"/>
          </a:xfrm>
          <a:prstGeom prst="rect">
            <a:avLst/>
          </a:prstGeom>
        </p:spPr>
      </p:pic>
      <p:sp>
        <p:nvSpPr>
          <p:cNvPr id="6" name="Google Shape;305;p14">
            <a:extLst>
              <a:ext uri="{FF2B5EF4-FFF2-40B4-BE49-F238E27FC236}">
                <a16:creationId xmlns:a16="http://schemas.microsoft.com/office/drawing/2014/main" id="{A54F04B4-FC34-7507-D57F-AB5D0D00B42B}"/>
              </a:ext>
            </a:extLst>
          </p:cNvPr>
          <p:cNvSpPr txBox="1"/>
          <p:nvPr/>
        </p:nvSpPr>
        <p:spPr>
          <a:xfrm>
            <a:off x="731520" y="6400800"/>
            <a:ext cx="1706625" cy="438551"/>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42900"/>
            <a:r>
              <a:rPr lang="en-US" sz="1200" baseline="30000" dirty="0">
                <a:solidFill>
                  <a:schemeClr val="bg1"/>
                </a:solidFill>
                <a:latin typeface="Arial" panose="020B0604020202020204" pitchFamily="34" charset="0"/>
                <a:cs typeface="Arial" panose="020B0604020202020204" pitchFamily="34" charset="0"/>
              </a:rPr>
              <a:t>25. Cates 2023</a:t>
            </a:r>
            <a:endParaRPr sz="1200" dirty="0">
              <a:solidFill>
                <a:schemeClr val="bg1"/>
              </a:solidFill>
              <a:latin typeface="Arial" panose="020B0604020202020204" pitchFamily="34" charset="0"/>
              <a:cs typeface="Arial" panose="020B0604020202020204" pitchFamily="34" charset="0"/>
            </a:endParaRPr>
          </a:p>
          <a:p>
            <a:pPr defTabSz="342900"/>
            <a:r>
              <a:rPr lang="en-US" sz="1200" baseline="30000" dirty="0">
                <a:solidFill>
                  <a:schemeClr val="bg1"/>
                </a:solidFill>
                <a:latin typeface="Arial" panose="020B0604020202020204" pitchFamily="34" charset="0"/>
                <a:cs typeface="Arial" panose="020B0604020202020204" pitchFamily="34" charset="0"/>
              </a:rPr>
              <a:t>26. Chatterjee 2023</a:t>
            </a:r>
            <a:endParaRP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224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C6183-8CC5-6C86-C103-ABE5BF6F1328}"/>
              </a:ext>
            </a:extLst>
          </p:cNvPr>
          <p:cNvSpPr>
            <a:spLocks noGrp="1"/>
          </p:cNvSpPr>
          <p:nvPr>
            <p:ph type="body" idx="1"/>
          </p:nvPr>
        </p:nvSpPr>
        <p:spPr>
          <a:xfrm>
            <a:off x="1003852" y="640080"/>
            <a:ext cx="7682948" cy="1053548"/>
          </a:xfrm>
        </p:spPr>
        <p:txBody>
          <a:bodyPr/>
          <a:lstStyle/>
          <a:p>
            <a:pPr algn="ctr"/>
            <a:r>
              <a:rPr lang="en-US" sz="3200" dirty="0">
                <a:solidFill>
                  <a:schemeClr val="bg1"/>
                </a:solidFill>
                <a:latin typeface="+mj-lt"/>
              </a:rPr>
              <a:t>MAT in Prison Pilot (MIPP)</a:t>
            </a:r>
          </a:p>
          <a:p>
            <a:pPr algn="ctr"/>
            <a:r>
              <a:rPr lang="en-US" sz="3200" dirty="0">
                <a:solidFill>
                  <a:schemeClr val="bg1"/>
                </a:solidFill>
                <a:latin typeface="+mj-lt"/>
              </a:rPr>
              <a:t>Partnership DAC-MAHEC-NC FIT</a:t>
            </a:r>
          </a:p>
          <a:p>
            <a:endParaRPr lang="en-US" dirty="0"/>
          </a:p>
        </p:txBody>
      </p:sp>
      <p:sp>
        <p:nvSpPr>
          <p:cNvPr id="4" name="Text Placeholder 3">
            <a:extLst>
              <a:ext uri="{FF2B5EF4-FFF2-40B4-BE49-F238E27FC236}">
                <a16:creationId xmlns:a16="http://schemas.microsoft.com/office/drawing/2014/main" id="{A4461253-390D-9C16-BB8E-3011869704C6}"/>
              </a:ext>
            </a:extLst>
          </p:cNvPr>
          <p:cNvSpPr>
            <a:spLocks noGrp="1"/>
          </p:cNvSpPr>
          <p:nvPr>
            <p:ph type="body" idx="3"/>
          </p:nvPr>
        </p:nvSpPr>
        <p:spPr>
          <a:xfrm>
            <a:off x="822960" y="2194560"/>
            <a:ext cx="8289235" cy="3448878"/>
          </a:xfrm>
        </p:spPr>
        <p:txBody>
          <a:bodyPr/>
          <a:lstStyle/>
          <a:p>
            <a:r>
              <a:rPr lang="en-US" sz="2400" dirty="0">
                <a:latin typeface="+mj-lt"/>
              </a:rPr>
              <a:t>Planning starts 4/2021</a:t>
            </a:r>
          </a:p>
          <a:p>
            <a:r>
              <a:rPr lang="en-US" sz="2400" dirty="0">
                <a:latin typeface="+mj-lt"/>
              </a:rPr>
              <a:t>Pilot Sites: NC Correctional Institute for Women (NCCIW)</a:t>
            </a:r>
          </a:p>
          <a:p>
            <a:r>
              <a:rPr lang="en-US" sz="2400" dirty="0">
                <a:latin typeface="+mj-lt"/>
              </a:rPr>
              <a:t>			   Orange Correctional</a:t>
            </a:r>
          </a:p>
          <a:p>
            <a:pPr marL="514350" indent="-342900">
              <a:buFont typeface="Arial" panose="020B0604020202020204" pitchFamily="34" charset="0"/>
              <a:buChar char="•"/>
            </a:pPr>
            <a:r>
              <a:rPr lang="en-US" sz="2400" dirty="0">
                <a:latin typeface="+mj-lt"/>
              </a:rPr>
              <a:t>MAHEC:</a:t>
            </a:r>
          </a:p>
          <a:p>
            <a:pPr marL="1200150" lvl="2" indent="-342900">
              <a:buFont typeface="Wingdings" pitchFamily="2" charset="2"/>
              <a:buChar char="v"/>
            </a:pPr>
            <a:r>
              <a:rPr lang="en-US" sz="2400" dirty="0">
                <a:latin typeface="+mj-lt"/>
              </a:rPr>
              <a:t>Screen for participants</a:t>
            </a:r>
          </a:p>
          <a:p>
            <a:pPr marL="1200150" lvl="2" indent="-342900">
              <a:buFont typeface="Wingdings" pitchFamily="2" charset="2"/>
              <a:buChar char="v"/>
            </a:pPr>
            <a:r>
              <a:rPr lang="en-US" sz="2400" dirty="0">
                <a:latin typeface="+mj-lt"/>
              </a:rPr>
              <a:t>Initial telehealth evaluation</a:t>
            </a:r>
          </a:p>
          <a:p>
            <a:pPr marL="1200150" lvl="2" indent="-342900">
              <a:buFont typeface="Wingdings" pitchFamily="2" charset="2"/>
              <a:buChar char="v"/>
            </a:pPr>
            <a:r>
              <a:rPr lang="en-US" sz="2400" dirty="0">
                <a:latin typeface="+mj-lt"/>
              </a:rPr>
              <a:t>Enroll in MIPP</a:t>
            </a:r>
          </a:p>
          <a:p>
            <a:pPr marL="1200150" lvl="2" indent="-342900">
              <a:buFont typeface="Wingdings" pitchFamily="2" charset="2"/>
              <a:buChar char="v"/>
            </a:pPr>
            <a:r>
              <a:rPr lang="en-US" sz="2400" dirty="0">
                <a:latin typeface="+mj-lt"/>
              </a:rPr>
              <a:t>Initiate MOUD with oral Suboxone        Sublocade injection prior to release</a:t>
            </a:r>
          </a:p>
          <a:p>
            <a:endParaRPr lang="en-US" sz="2100" dirty="0"/>
          </a:p>
        </p:txBody>
      </p:sp>
      <p:sp>
        <p:nvSpPr>
          <p:cNvPr id="5" name="Right Arrow 4">
            <a:extLst>
              <a:ext uri="{FF2B5EF4-FFF2-40B4-BE49-F238E27FC236}">
                <a16:creationId xmlns:a16="http://schemas.microsoft.com/office/drawing/2014/main" id="{9EF79727-ED21-D0E2-A11B-3FA59D297D2D}"/>
              </a:ext>
            </a:extLst>
          </p:cNvPr>
          <p:cNvSpPr/>
          <p:nvPr/>
        </p:nvSpPr>
        <p:spPr>
          <a:xfrm>
            <a:off x="6773518" y="4869863"/>
            <a:ext cx="447261" cy="337931"/>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Arial" panose="020B0604020202020204"/>
            </a:endParaRPr>
          </a:p>
        </p:txBody>
      </p:sp>
      <p:pic>
        <p:nvPicPr>
          <p:cNvPr id="6" name="Picture 5">
            <a:extLst>
              <a:ext uri="{FF2B5EF4-FFF2-40B4-BE49-F238E27FC236}">
                <a16:creationId xmlns:a16="http://schemas.microsoft.com/office/drawing/2014/main" id="{24006A14-DCF9-E963-9EE2-A28355604A64}"/>
              </a:ext>
            </a:extLst>
          </p:cNvPr>
          <p:cNvPicPr>
            <a:picLocks noChangeAspect="1"/>
          </p:cNvPicPr>
          <p:nvPr/>
        </p:nvPicPr>
        <p:blipFill>
          <a:blip r:embed="rId2"/>
          <a:stretch>
            <a:fillRect/>
          </a:stretch>
        </p:blipFill>
        <p:spPr>
          <a:xfrm>
            <a:off x="7734715" y="5760720"/>
            <a:ext cx="1238883" cy="957319"/>
          </a:xfrm>
          <a:prstGeom prst="rect">
            <a:avLst/>
          </a:prstGeom>
        </p:spPr>
      </p:pic>
      <p:pic>
        <p:nvPicPr>
          <p:cNvPr id="3" name="Picture 2">
            <a:extLst>
              <a:ext uri="{FF2B5EF4-FFF2-40B4-BE49-F238E27FC236}">
                <a16:creationId xmlns:a16="http://schemas.microsoft.com/office/drawing/2014/main" id="{5AC15C6E-9D2D-B8BA-9730-BC625D5A81AA}"/>
              </a:ext>
            </a:extLst>
          </p:cNvPr>
          <p:cNvPicPr>
            <a:picLocks noChangeAspect="1"/>
          </p:cNvPicPr>
          <p:nvPr/>
        </p:nvPicPr>
        <p:blipFill>
          <a:blip r:embed="rId2"/>
          <a:stretch>
            <a:fillRect/>
          </a:stretch>
        </p:blipFill>
        <p:spPr>
          <a:xfrm>
            <a:off x="6080760" y="5760720"/>
            <a:ext cx="1238883" cy="957319"/>
          </a:xfrm>
          <a:prstGeom prst="rect">
            <a:avLst/>
          </a:prstGeom>
        </p:spPr>
      </p:pic>
    </p:spTree>
    <p:extLst>
      <p:ext uri="{BB962C8B-B14F-4D97-AF65-F5344CB8AC3E}">
        <p14:creationId xmlns:p14="http://schemas.microsoft.com/office/powerpoint/2010/main" val="3163764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C6183-8CC5-6C86-C103-ABE5BF6F1328}"/>
              </a:ext>
            </a:extLst>
          </p:cNvPr>
          <p:cNvSpPr>
            <a:spLocks noGrp="1"/>
          </p:cNvSpPr>
          <p:nvPr>
            <p:ph type="body" idx="1"/>
          </p:nvPr>
        </p:nvSpPr>
        <p:spPr>
          <a:xfrm>
            <a:off x="1003852" y="640080"/>
            <a:ext cx="7682948" cy="1053548"/>
          </a:xfrm>
        </p:spPr>
        <p:txBody>
          <a:bodyPr/>
          <a:lstStyle/>
          <a:p>
            <a:pPr algn="ctr"/>
            <a:r>
              <a:rPr lang="en-US" sz="3200" dirty="0">
                <a:solidFill>
                  <a:schemeClr val="bg1"/>
                </a:solidFill>
                <a:latin typeface="Arial" panose="020B0604020202020204" pitchFamily="34" charset="0"/>
                <a:cs typeface="Arial" panose="020B0604020202020204" pitchFamily="34" charset="0"/>
              </a:rPr>
              <a:t>MAT in Prison Pilot (MIPP)</a:t>
            </a:r>
          </a:p>
          <a:p>
            <a:pPr algn="ctr"/>
            <a:r>
              <a:rPr lang="en-US" sz="3200" dirty="0">
                <a:solidFill>
                  <a:schemeClr val="bg1"/>
                </a:solidFill>
                <a:latin typeface="Arial" panose="020B0604020202020204" pitchFamily="34" charset="0"/>
                <a:cs typeface="Arial" panose="020B0604020202020204" pitchFamily="34" charset="0"/>
              </a:rPr>
              <a:t>Partnership DAC-MAHEC-NC FIT</a:t>
            </a:r>
          </a:p>
          <a:p>
            <a:endParaRPr lang="en-US" dirty="0"/>
          </a:p>
        </p:txBody>
      </p:sp>
      <p:sp>
        <p:nvSpPr>
          <p:cNvPr id="4" name="Text Placeholder 3">
            <a:extLst>
              <a:ext uri="{FF2B5EF4-FFF2-40B4-BE49-F238E27FC236}">
                <a16:creationId xmlns:a16="http://schemas.microsoft.com/office/drawing/2014/main" id="{A4461253-390D-9C16-BB8E-3011869704C6}"/>
              </a:ext>
            </a:extLst>
          </p:cNvPr>
          <p:cNvSpPr>
            <a:spLocks noGrp="1"/>
          </p:cNvSpPr>
          <p:nvPr>
            <p:ph type="body" idx="3"/>
          </p:nvPr>
        </p:nvSpPr>
        <p:spPr>
          <a:xfrm>
            <a:off x="822960" y="2194560"/>
            <a:ext cx="7832035" cy="3448878"/>
          </a:xfrm>
        </p:spPr>
        <p:txBody>
          <a:bodyPr/>
          <a:lstStyle/>
          <a:p>
            <a:r>
              <a:rPr lang="en-US" sz="2400" dirty="0">
                <a:latin typeface="Arial" panose="020B0604020202020204" pitchFamily="34" charset="0"/>
                <a:cs typeface="Arial" panose="020B0604020202020204" pitchFamily="34" charset="0"/>
              </a:rPr>
              <a:t>MOUD Initiations begin:</a:t>
            </a:r>
          </a:p>
          <a:p>
            <a:r>
              <a:rPr lang="en-US" sz="2400" dirty="0">
                <a:latin typeface="Arial" panose="020B0604020202020204" pitchFamily="34" charset="0"/>
                <a:cs typeface="Arial" panose="020B0604020202020204" pitchFamily="34" charset="0"/>
              </a:rPr>
              <a:t>NCCIW: 7/2022</a:t>
            </a:r>
          </a:p>
          <a:p>
            <a:r>
              <a:rPr lang="en-US" sz="2400" dirty="0">
                <a:latin typeface="Arial" panose="020B0604020202020204" pitchFamily="34" charset="0"/>
                <a:cs typeface="Arial" panose="020B0604020202020204" pitchFamily="34" charset="0"/>
              </a:rPr>
              <a:t>Orange 10/2022</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NC FIT: FIT Recovery links people to community provider</a:t>
            </a:r>
          </a:p>
          <a:p>
            <a:r>
              <a:rPr lang="en-US" sz="2400" dirty="0">
                <a:latin typeface="Arial" panose="020B0604020202020204" pitchFamily="34" charset="0"/>
                <a:cs typeface="Arial" panose="020B0604020202020204" pitchFamily="34" charset="0"/>
              </a:rPr>
              <a:t>combination of FQHCs and OTPs</a:t>
            </a:r>
          </a:p>
          <a:p>
            <a:pPr marL="514350" indent="-342900">
              <a:buFont typeface="Wingdings" pitchFamily="2" charset="2"/>
              <a:buChar char="v"/>
            </a:pPr>
            <a:r>
              <a:rPr lang="en-US" sz="2400" dirty="0">
                <a:latin typeface="Arial" panose="020B0604020202020204" pitchFamily="34" charset="0"/>
                <a:cs typeface="Arial" panose="020B0604020202020204" pitchFamily="34" charset="0"/>
              </a:rPr>
              <a:t>	FIT Recovery Network now covers &gt;50 Counties</a:t>
            </a:r>
          </a:p>
          <a:p>
            <a:pPr marL="1200150" lvl="2" indent="-342900">
              <a:buFont typeface="Wingdings" pitchFamily="2" charset="2"/>
              <a:buChar char="v"/>
            </a:pPr>
            <a:r>
              <a:rPr lang="en-US" sz="2400" dirty="0">
                <a:latin typeface="Arial" panose="020B0604020202020204" pitchFamily="34" charset="0"/>
                <a:cs typeface="Arial" panose="020B0604020202020204" pitchFamily="34" charset="0"/>
              </a:rPr>
              <a:t>Pays for visits and meds for 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6 mos. post-release</a:t>
            </a:r>
          </a:p>
          <a:p>
            <a:endParaRPr lang="en-US" sz="2100" dirty="0"/>
          </a:p>
        </p:txBody>
      </p:sp>
      <p:pic>
        <p:nvPicPr>
          <p:cNvPr id="3" name="Picture 2">
            <a:extLst>
              <a:ext uri="{FF2B5EF4-FFF2-40B4-BE49-F238E27FC236}">
                <a16:creationId xmlns:a16="http://schemas.microsoft.com/office/drawing/2014/main" id="{618C1B5F-83ED-5EC0-43B7-EE01B1F96E1F}"/>
              </a:ext>
            </a:extLst>
          </p:cNvPr>
          <p:cNvPicPr>
            <a:picLocks noChangeAspect="1"/>
          </p:cNvPicPr>
          <p:nvPr/>
        </p:nvPicPr>
        <p:blipFill>
          <a:blip r:embed="rId2"/>
          <a:stretch>
            <a:fillRect/>
          </a:stretch>
        </p:blipFill>
        <p:spPr>
          <a:xfrm>
            <a:off x="7589520" y="5760720"/>
            <a:ext cx="1238883" cy="957319"/>
          </a:xfrm>
          <a:prstGeom prst="rect">
            <a:avLst/>
          </a:prstGeom>
        </p:spPr>
      </p:pic>
    </p:spTree>
    <p:extLst>
      <p:ext uri="{BB962C8B-B14F-4D97-AF65-F5344CB8AC3E}">
        <p14:creationId xmlns:p14="http://schemas.microsoft.com/office/powerpoint/2010/main" val="1025325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7AAC9F-E708-46BB-65BD-49AD974C08DC}"/>
              </a:ext>
            </a:extLst>
          </p:cNvPr>
          <p:cNvPicPr>
            <a:picLocks noChangeAspect="1"/>
          </p:cNvPicPr>
          <p:nvPr/>
        </p:nvPicPr>
        <p:blipFill>
          <a:blip r:embed="rId2"/>
          <a:stretch>
            <a:fillRect/>
          </a:stretch>
        </p:blipFill>
        <p:spPr>
          <a:xfrm>
            <a:off x="592670" y="926824"/>
            <a:ext cx="8412182" cy="5123996"/>
          </a:xfrm>
          <a:prstGeom prst="rect">
            <a:avLst/>
          </a:prstGeom>
        </p:spPr>
      </p:pic>
      <p:pic>
        <p:nvPicPr>
          <p:cNvPr id="7" name="Picture 6">
            <a:extLst>
              <a:ext uri="{FF2B5EF4-FFF2-40B4-BE49-F238E27FC236}">
                <a16:creationId xmlns:a16="http://schemas.microsoft.com/office/drawing/2014/main" id="{DB963A83-6DA8-3746-0645-4293C34BC2EC}"/>
              </a:ext>
            </a:extLst>
          </p:cNvPr>
          <p:cNvPicPr>
            <a:picLocks noChangeAspect="1"/>
          </p:cNvPicPr>
          <p:nvPr/>
        </p:nvPicPr>
        <p:blipFill>
          <a:blip r:embed="rId3"/>
          <a:stretch>
            <a:fillRect/>
          </a:stretch>
        </p:blipFill>
        <p:spPr>
          <a:xfrm>
            <a:off x="7589520" y="5760720"/>
            <a:ext cx="1238883" cy="957319"/>
          </a:xfrm>
          <a:prstGeom prst="rect">
            <a:avLst/>
          </a:prstGeom>
        </p:spPr>
      </p:pic>
      <p:sp>
        <p:nvSpPr>
          <p:cNvPr id="4" name="Google Shape;400;p17">
            <a:extLst>
              <a:ext uri="{FF2B5EF4-FFF2-40B4-BE49-F238E27FC236}">
                <a16:creationId xmlns:a16="http://schemas.microsoft.com/office/drawing/2014/main" id="{71338675-E9B1-4DC2-E699-A46AE5786418}"/>
              </a:ext>
            </a:extLst>
          </p:cNvPr>
          <p:cNvSpPr txBox="1"/>
          <p:nvPr/>
        </p:nvSpPr>
        <p:spPr>
          <a:xfrm>
            <a:off x="731520" y="6492240"/>
            <a:ext cx="3158550" cy="1811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42900"/>
            <a:r>
              <a:rPr lang="en-US" sz="900" dirty="0">
                <a:solidFill>
                  <a:schemeClr val="bg1"/>
                </a:solidFill>
              </a:rPr>
              <a:t>27. MAHEC 2024</a:t>
            </a:r>
            <a:r>
              <a:rPr lang="en-US" sz="600" dirty="0">
                <a:solidFill>
                  <a:prstClr val="white"/>
                </a:solidFill>
              </a:rPr>
              <a:t>.</a:t>
            </a:r>
            <a:endParaRPr sz="600" dirty="0">
              <a:solidFill>
                <a:prstClr val="white"/>
              </a:solidFill>
            </a:endParaRPr>
          </a:p>
        </p:txBody>
      </p:sp>
    </p:spTree>
    <p:extLst>
      <p:ext uri="{BB962C8B-B14F-4D97-AF65-F5344CB8AC3E}">
        <p14:creationId xmlns:p14="http://schemas.microsoft.com/office/powerpoint/2010/main" val="3814058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C6183-8CC5-6C86-C103-ABE5BF6F1328}"/>
              </a:ext>
            </a:extLst>
          </p:cNvPr>
          <p:cNvSpPr>
            <a:spLocks noGrp="1"/>
          </p:cNvSpPr>
          <p:nvPr>
            <p:ph type="body" idx="1"/>
          </p:nvPr>
        </p:nvSpPr>
        <p:spPr>
          <a:xfrm>
            <a:off x="1003852" y="640080"/>
            <a:ext cx="7682948" cy="1053548"/>
          </a:xfrm>
        </p:spPr>
        <p:txBody>
          <a:bodyPr/>
          <a:lstStyle/>
          <a:p>
            <a:pPr algn="ctr"/>
            <a:r>
              <a:rPr lang="en-US" sz="3200" dirty="0">
                <a:solidFill>
                  <a:schemeClr val="bg1"/>
                </a:solidFill>
                <a:latin typeface="+mj-lt"/>
              </a:rPr>
              <a:t>MAT in Prison Pilot (MIPP)</a:t>
            </a:r>
          </a:p>
          <a:p>
            <a:pPr algn="ctr"/>
            <a:r>
              <a:rPr lang="en-US" sz="3200" dirty="0">
                <a:solidFill>
                  <a:schemeClr val="bg1"/>
                </a:solidFill>
                <a:latin typeface="+mj-lt"/>
              </a:rPr>
              <a:t>Outcomes</a:t>
            </a:r>
          </a:p>
          <a:p>
            <a:endParaRPr lang="en-US" dirty="0"/>
          </a:p>
        </p:txBody>
      </p:sp>
      <p:sp>
        <p:nvSpPr>
          <p:cNvPr id="4" name="Text Placeholder 3">
            <a:extLst>
              <a:ext uri="{FF2B5EF4-FFF2-40B4-BE49-F238E27FC236}">
                <a16:creationId xmlns:a16="http://schemas.microsoft.com/office/drawing/2014/main" id="{A4461253-390D-9C16-BB8E-3011869704C6}"/>
              </a:ext>
            </a:extLst>
          </p:cNvPr>
          <p:cNvSpPr>
            <a:spLocks noGrp="1"/>
          </p:cNvSpPr>
          <p:nvPr>
            <p:ph type="body" idx="3"/>
          </p:nvPr>
        </p:nvSpPr>
        <p:spPr>
          <a:xfrm>
            <a:off x="822960" y="2194560"/>
            <a:ext cx="7832035" cy="3448878"/>
          </a:xfrm>
        </p:spPr>
        <p:txBody>
          <a:bodyPr/>
          <a:lstStyle/>
          <a:p>
            <a:endParaRPr lang="en-US" sz="2400" dirty="0"/>
          </a:p>
          <a:p>
            <a:r>
              <a:rPr lang="en-US" sz="2800" dirty="0">
                <a:latin typeface="+mj-lt"/>
              </a:rPr>
              <a:t>Since Inception:</a:t>
            </a:r>
          </a:p>
          <a:p>
            <a:pPr marL="857250" lvl="1" indent="-342900">
              <a:buFont typeface="Arial" panose="020B0604020202020204" pitchFamily="34" charset="0"/>
              <a:buChar char="•"/>
            </a:pPr>
            <a:r>
              <a:rPr lang="en-US" sz="2800" dirty="0">
                <a:latin typeface="+mj-lt"/>
              </a:rPr>
              <a:t>696 people referred</a:t>
            </a:r>
          </a:p>
          <a:p>
            <a:pPr marL="1200150" lvl="2" indent="-342900">
              <a:buFont typeface="Wingdings" pitchFamily="2" charset="2"/>
              <a:buChar char="v"/>
            </a:pPr>
            <a:r>
              <a:rPr lang="en-US" sz="2800" dirty="0">
                <a:latin typeface="+mj-lt"/>
              </a:rPr>
              <a:t>377 ineligible</a:t>
            </a:r>
          </a:p>
          <a:p>
            <a:pPr marL="1200150" lvl="2" indent="-342900">
              <a:buFont typeface="Wingdings" pitchFamily="2" charset="2"/>
              <a:buChar char="v"/>
            </a:pPr>
            <a:r>
              <a:rPr lang="en-US" sz="2800" dirty="0">
                <a:latin typeface="+mj-lt"/>
              </a:rPr>
              <a:t>272 interviewed</a:t>
            </a:r>
          </a:p>
          <a:p>
            <a:pPr marL="1200150" lvl="2" indent="-342900">
              <a:buFont typeface="Wingdings" pitchFamily="2" charset="2"/>
              <a:buChar char="v"/>
            </a:pPr>
            <a:r>
              <a:rPr lang="en-US" sz="2800" dirty="0">
                <a:latin typeface="+mj-lt"/>
              </a:rPr>
              <a:t>187 enrolled</a:t>
            </a:r>
          </a:p>
          <a:p>
            <a:endParaRPr lang="en-US" sz="2100" dirty="0"/>
          </a:p>
        </p:txBody>
      </p:sp>
    </p:spTree>
    <p:extLst>
      <p:ext uri="{BB962C8B-B14F-4D97-AF65-F5344CB8AC3E}">
        <p14:creationId xmlns:p14="http://schemas.microsoft.com/office/powerpoint/2010/main" val="3745766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C6183-8CC5-6C86-C103-ABE5BF6F1328}"/>
              </a:ext>
            </a:extLst>
          </p:cNvPr>
          <p:cNvSpPr>
            <a:spLocks noGrp="1"/>
          </p:cNvSpPr>
          <p:nvPr>
            <p:ph type="body" idx="1"/>
          </p:nvPr>
        </p:nvSpPr>
        <p:spPr>
          <a:xfrm>
            <a:off x="1003852" y="640080"/>
            <a:ext cx="7682948" cy="477077"/>
          </a:xfrm>
        </p:spPr>
        <p:txBody>
          <a:bodyPr/>
          <a:lstStyle/>
          <a:p>
            <a:pPr algn="ctr"/>
            <a:r>
              <a:rPr lang="en-US" sz="3200" dirty="0">
                <a:solidFill>
                  <a:schemeClr val="bg1"/>
                </a:solidFill>
                <a:latin typeface="+mj-lt"/>
              </a:rPr>
              <a:t>MAT in Prison Pilot (MIPP)</a:t>
            </a:r>
          </a:p>
          <a:p>
            <a:endParaRPr lang="en-US" dirty="0"/>
          </a:p>
        </p:txBody>
      </p:sp>
      <p:sp>
        <p:nvSpPr>
          <p:cNvPr id="4" name="Text Placeholder 3">
            <a:extLst>
              <a:ext uri="{FF2B5EF4-FFF2-40B4-BE49-F238E27FC236}">
                <a16:creationId xmlns:a16="http://schemas.microsoft.com/office/drawing/2014/main" id="{A4461253-390D-9C16-BB8E-3011869704C6}"/>
              </a:ext>
            </a:extLst>
          </p:cNvPr>
          <p:cNvSpPr>
            <a:spLocks noGrp="1"/>
          </p:cNvSpPr>
          <p:nvPr>
            <p:ph type="body" idx="3"/>
          </p:nvPr>
        </p:nvSpPr>
        <p:spPr>
          <a:xfrm>
            <a:off x="854766" y="2208972"/>
            <a:ext cx="7832035" cy="3448878"/>
          </a:xfrm>
        </p:spPr>
        <p:txBody>
          <a:bodyPr/>
          <a:lstStyle/>
          <a:p>
            <a:endParaRPr lang="en-US" sz="2100" dirty="0"/>
          </a:p>
        </p:txBody>
      </p:sp>
      <p:pic>
        <p:nvPicPr>
          <p:cNvPr id="9" name="Picture 8" descr="A close-up of a graph&#10;&#10;Description automatically generated">
            <a:extLst>
              <a:ext uri="{FF2B5EF4-FFF2-40B4-BE49-F238E27FC236}">
                <a16:creationId xmlns:a16="http://schemas.microsoft.com/office/drawing/2014/main" id="{8A71E316-A2F9-624D-B096-DDD6B066FFE9}"/>
              </a:ext>
            </a:extLst>
          </p:cNvPr>
          <p:cNvPicPr>
            <a:picLocks noChangeAspect="1"/>
          </p:cNvPicPr>
          <p:nvPr/>
        </p:nvPicPr>
        <p:blipFill>
          <a:blip r:embed="rId2"/>
          <a:stretch>
            <a:fillRect/>
          </a:stretch>
        </p:blipFill>
        <p:spPr>
          <a:xfrm>
            <a:off x="863635" y="1483415"/>
            <a:ext cx="8215760" cy="4368247"/>
          </a:xfrm>
          <a:prstGeom prst="rect">
            <a:avLst/>
          </a:prstGeom>
        </p:spPr>
      </p:pic>
    </p:spTree>
    <p:extLst>
      <p:ext uri="{BB962C8B-B14F-4D97-AF65-F5344CB8AC3E}">
        <p14:creationId xmlns:p14="http://schemas.microsoft.com/office/powerpoint/2010/main" val="521525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C6183-8CC5-6C86-C103-ABE5BF6F1328}"/>
              </a:ext>
            </a:extLst>
          </p:cNvPr>
          <p:cNvSpPr>
            <a:spLocks noGrp="1"/>
          </p:cNvSpPr>
          <p:nvPr>
            <p:ph type="body" idx="1"/>
          </p:nvPr>
        </p:nvSpPr>
        <p:spPr>
          <a:xfrm>
            <a:off x="1003852" y="640080"/>
            <a:ext cx="7682948" cy="1053548"/>
          </a:xfrm>
        </p:spPr>
        <p:txBody>
          <a:bodyPr/>
          <a:lstStyle/>
          <a:p>
            <a:pPr algn="ctr"/>
            <a:r>
              <a:rPr lang="en-US" sz="3200" dirty="0">
                <a:solidFill>
                  <a:schemeClr val="bg1"/>
                </a:solidFill>
                <a:latin typeface="+mj-lt"/>
              </a:rPr>
              <a:t>MAT in Prison Pilot (MIPP)</a:t>
            </a:r>
          </a:p>
          <a:p>
            <a:pPr algn="ctr"/>
            <a:r>
              <a:rPr lang="en-US" sz="3200" dirty="0">
                <a:solidFill>
                  <a:schemeClr val="bg1"/>
                </a:solidFill>
                <a:latin typeface="+mj-lt"/>
              </a:rPr>
              <a:t>Outcomes</a:t>
            </a:r>
          </a:p>
          <a:p>
            <a:endParaRPr lang="en-US" dirty="0"/>
          </a:p>
        </p:txBody>
      </p:sp>
      <p:sp>
        <p:nvSpPr>
          <p:cNvPr id="4" name="Text Placeholder 3">
            <a:extLst>
              <a:ext uri="{FF2B5EF4-FFF2-40B4-BE49-F238E27FC236}">
                <a16:creationId xmlns:a16="http://schemas.microsoft.com/office/drawing/2014/main" id="{A4461253-390D-9C16-BB8E-3011869704C6}"/>
              </a:ext>
            </a:extLst>
          </p:cNvPr>
          <p:cNvSpPr>
            <a:spLocks noGrp="1"/>
          </p:cNvSpPr>
          <p:nvPr>
            <p:ph type="body" idx="3"/>
          </p:nvPr>
        </p:nvSpPr>
        <p:spPr>
          <a:xfrm>
            <a:off x="854766" y="2208972"/>
            <a:ext cx="7832035" cy="3448878"/>
          </a:xfrm>
        </p:spPr>
        <p:txBody>
          <a:bodyPr/>
          <a:lstStyle/>
          <a:p>
            <a:pPr marL="514350" indent="-342900">
              <a:buFont typeface="Arial" panose="020B0604020202020204" pitchFamily="34" charset="0"/>
              <a:buChar char="•"/>
            </a:pPr>
            <a:r>
              <a:rPr lang="en-US" sz="2800" dirty="0">
                <a:latin typeface="+mj-lt"/>
              </a:rPr>
              <a:t>188 people released</a:t>
            </a:r>
          </a:p>
          <a:p>
            <a:pPr marL="1200150" lvl="2" indent="-342900">
              <a:buFont typeface="Wingdings" pitchFamily="2" charset="2"/>
              <a:buChar char="v"/>
            </a:pPr>
            <a:r>
              <a:rPr lang="en-US" sz="2800" dirty="0">
                <a:latin typeface="+mj-lt"/>
              </a:rPr>
              <a:t>116 released to FIT Eligible County</a:t>
            </a:r>
          </a:p>
          <a:p>
            <a:pPr marL="1200150" lvl="2" indent="-342900">
              <a:buFont typeface="Wingdings" pitchFamily="2" charset="2"/>
              <a:buChar char="v"/>
            </a:pPr>
            <a:r>
              <a:rPr lang="en-US" sz="2800" dirty="0">
                <a:latin typeface="+mj-lt"/>
              </a:rPr>
              <a:t>80 FIT intakes completed post-release – 70%</a:t>
            </a:r>
          </a:p>
          <a:p>
            <a:endParaRPr lang="en-US" sz="2800" dirty="0">
              <a:latin typeface="+mj-lt"/>
            </a:endParaRPr>
          </a:p>
          <a:p>
            <a:r>
              <a:rPr lang="en-US" sz="2800" dirty="0">
                <a:latin typeface="+mj-lt"/>
              </a:rPr>
              <a:t>	</a:t>
            </a:r>
            <a:r>
              <a:rPr lang="en-US" sz="2800" b="1" u="sng" dirty="0">
                <a:latin typeface="+mj-lt"/>
              </a:rPr>
              <a:t>83% attended First clinic appt to continue MOUD</a:t>
            </a:r>
          </a:p>
        </p:txBody>
      </p:sp>
    </p:spTree>
    <p:extLst>
      <p:ext uri="{BB962C8B-B14F-4D97-AF65-F5344CB8AC3E}">
        <p14:creationId xmlns:p14="http://schemas.microsoft.com/office/powerpoint/2010/main" val="766107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2c2e9822523_0_21"/>
          <p:cNvSpPr txBox="1">
            <a:spLocks noGrp="1"/>
          </p:cNvSpPr>
          <p:nvPr>
            <p:ph type="body" idx="1"/>
          </p:nvPr>
        </p:nvSpPr>
        <p:spPr>
          <a:xfrm>
            <a:off x="914400" y="640080"/>
            <a:ext cx="7737750" cy="342900"/>
          </a:xfrm>
          <a:prstGeom prst="rect">
            <a:avLst/>
          </a:prstGeom>
        </p:spPr>
        <p:txBody>
          <a:bodyPr spcFirstLastPara="1" vert="horz" wrap="square" lIns="0" tIns="0" rIns="0" bIns="0" rtlCol="0" anchor="t" anchorCtr="0">
            <a:noAutofit/>
          </a:bodyPr>
          <a:lstStyle/>
          <a:p>
            <a:pPr marL="0" indent="0"/>
            <a:r>
              <a:rPr lang="en-US" sz="3200" dirty="0">
                <a:solidFill>
                  <a:schemeClr val="bg1"/>
                </a:solidFill>
                <a:latin typeface="Arial" panose="020B0604020202020204" pitchFamily="34" charset="0"/>
                <a:cs typeface="Arial" panose="020B0604020202020204" pitchFamily="34" charset="0"/>
              </a:rPr>
              <a:t>References</a:t>
            </a:r>
            <a:endParaRPr sz="3200" dirty="0">
              <a:solidFill>
                <a:schemeClr val="bg1"/>
              </a:solidFill>
              <a:latin typeface="Arial" panose="020B0604020202020204" pitchFamily="34" charset="0"/>
              <a:cs typeface="Arial" panose="020B0604020202020204" pitchFamily="34" charset="0"/>
            </a:endParaRPr>
          </a:p>
        </p:txBody>
      </p:sp>
      <p:sp>
        <p:nvSpPr>
          <p:cNvPr id="541" name="Google Shape;541;g2c2e9822523_0_21"/>
          <p:cNvSpPr txBox="1">
            <a:spLocks noGrp="1"/>
          </p:cNvSpPr>
          <p:nvPr>
            <p:ph type="body" idx="3"/>
          </p:nvPr>
        </p:nvSpPr>
        <p:spPr>
          <a:xfrm>
            <a:off x="914400" y="1485900"/>
            <a:ext cx="7737750" cy="4171969"/>
          </a:xfrm>
          <a:prstGeom prst="rect">
            <a:avLst/>
          </a:prstGeom>
        </p:spPr>
        <p:txBody>
          <a:bodyPr spcFirstLastPara="1" vert="horz" wrap="square" lIns="0" tIns="0" rIns="0" bIns="0" rtlCol="0" anchor="t" anchorCtr="0">
            <a:noAutofit/>
          </a:bodyPr>
          <a:lstStyle/>
          <a:p>
            <a:pPr indent="-228600">
              <a:buSzPts val="1200"/>
              <a:buAutoNum type="arabicPeriod"/>
            </a:pPr>
            <a:r>
              <a:rPr lang="en-US" sz="1000" dirty="0">
                <a:solidFill>
                  <a:srgbClr val="212121"/>
                </a:solidFill>
                <a:latin typeface="Arial"/>
                <a:ea typeface="Arial"/>
                <a:cs typeface="Arial"/>
                <a:sym typeface="Arial"/>
              </a:rPr>
              <a:t>Ranapurwala SI, Figgatt MC, Remch M, et al. Opioid Overdose Deaths Among Formerly Incarcerated Persons and the General Population: North Carolina, 2000‒2018. </a:t>
            </a:r>
            <a:r>
              <a:rPr lang="en-US" sz="1000" i="1" dirty="0">
                <a:solidFill>
                  <a:srgbClr val="212121"/>
                </a:solidFill>
                <a:latin typeface="Arial"/>
                <a:ea typeface="Arial"/>
                <a:cs typeface="Arial"/>
                <a:sym typeface="Arial"/>
              </a:rPr>
              <a:t>Am J Public Health</a:t>
            </a:r>
            <a:r>
              <a:rPr lang="en-US" sz="1000" dirty="0">
                <a:solidFill>
                  <a:srgbClr val="212121"/>
                </a:solidFill>
                <a:latin typeface="Arial"/>
                <a:ea typeface="Arial"/>
                <a:cs typeface="Arial"/>
                <a:sym typeface="Arial"/>
              </a:rPr>
              <a:t>. 2022;112(2):300-303. doi:10.2105/AJPH.2021.3066</a:t>
            </a:r>
            <a:endParaRPr sz="1000" dirty="0">
              <a:solidFill>
                <a:srgbClr val="212121"/>
              </a:solidFill>
              <a:latin typeface="Arial"/>
              <a:ea typeface="Arial"/>
              <a:cs typeface="Arial"/>
              <a:sym typeface="Arial"/>
            </a:endParaRPr>
          </a:p>
          <a:p>
            <a:pPr indent="-228600">
              <a:buClr>
                <a:srgbClr val="212121"/>
              </a:buClr>
              <a:buSzPts val="1200"/>
              <a:buAutoNum type="arabicPeriod"/>
            </a:pPr>
            <a:r>
              <a:rPr lang="en-US" sz="1000" dirty="0">
                <a:latin typeface="Arial"/>
                <a:ea typeface="Arial"/>
                <a:cs typeface="Arial"/>
                <a:sym typeface="Arial"/>
              </a:rPr>
              <a:t>FY 2019-2020 Offender Admissions Identified with a Substance Use Problem and Number of Daily Treatment Slots Available. NC Department of Adult Corrections.</a:t>
            </a:r>
            <a:endParaRPr sz="1000" dirty="0">
              <a:solidFill>
                <a:srgbClr val="212121"/>
              </a:solidFill>
              <a:latin typeface="Arial"/>
              <a:ea typeface="Arial"/>
              <a:cs typeface="Arial"/>
              <a:sym typeface="Arial"/>
            </a:endParaRPr>
          </a:p>
          <a:p>
            <a:pPr indent="-228600">
              <a:buClr>
                <a:srgbClr val="212121"/>
              </a:buClr>
              <a:buSzPts val="1200"/>
              <a:buAutoNum type="arabicPeriod"/>
            </a:pPr>
            <a:r>
              <a:rPr lang="en-US" sz="1000" dirty="0">
                <a:latin typeface="Arial"/>
                <a:ea typeface="Arial"/>
                <a:cs typeface="Arial"/>
                <a:sym typeface="Arial"/>
              </a:rPr>
              <a:t>SAMHSA. Medication-Assisted Treatment (MAT). SAMHSA. Published July 25, 2022. Accessed October 13, 2022. </a:t>
            </a:r>
            <a:r>
              <a:rPr lang="en-US" sz="1000" u="sng" dirty="0">
                <a:solidFill>
                  <a:srgbClr val="467886"/>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https://www.samhsa.gov/medication-assisted-treatment</a:t>
            </a:r>
            <a:endParaRPr sz="1000" dirty="0">
              <a:latin typeface="Arial"/>
              <a:ea typeface="Arial"/>
              <a:cs typeface="Arial"/>
              <a:sym typeface="Arial"/>
            </a:endParaRPr>
          </a:p>
          <a:p>
            <a:pPr indent="-228600">
              <a:buClr>
                <a:srgbClr val="212121"/>
              </a:buClr>
              <a:buSzPts val="1200"/>
              <a:buAutoNum type="arabicPeriod"/>
            </a:pPr>
            <a:r>
              <a:rPr lang="en-US" sz="1000" dirty="0">
                <a:latin typeface="Arial"/>
                <a:ea typeface="Arial"/>
                <a:cs typeface="Arial"/>
                <a:sym typeface="Arial"/>
              </a:rPr>
              <a:t>UNC Health Sciences at MAHEC. Medication for Opioid Use Disorder (MOUD 101). 2024. Asheville, NC’</a:t>
            </a:r>
            <a:endParaRPr sz="1000" dirty="0">
              <a:latin typeface="Arial"/>
              <a:ea typeface="Arial"/>
              <a:cs typeface="Arial"/>
              <a:sym typeface="Arial"/>
            </a:endParaRPr>
          </a:p>
          <a:p>
            <a:pPr indent="-228600">
              <a:buSzPts val="1200"/>
              <a:buAutoNum type="arabicPeriod"/>
            </a:pPr>
            <a:r>
              <a:rPr lang="en-US" sz="1000" dirty="0">
                <a:latin typeface="Arial"/>
                <a:ea typeface="Arial"/>
                <a:cs typeface="Arial"/>
                <a:sym typeface="Arial"/>
              </a:rPr>
              <a:t>Weiss RD, Rao V. The Prescription Opioid Addiction Treatment Study: What have we learned. </a:t>
            </a:r>
            <a:r>
              <a:rPr lang="en-US" sz="1000" i="1" dirty="0">
                <a:latin typeface="Arial"/>
                <a:ea typeface="Arial"/>
                <a:cs typeface="Arial"/>
                <a:sym typeface="Arial"/>
              </a:rPr>
              <a:t>Drug Alcohol Depend</a:t>
            </a:r>
            <a:r>
              <a:rPr lang="en-US" sz="1000" dirty="0">
                <a:latin typeface="Arial"/>
                <a:ea typeface="Arial"/>
                <a:cs typeface="Arial"/>
                <a:sym typeface="Arial"/>
              </a:rPr>
              <a:t>. 2017;173 Suppl 1:S48-S54. doi:10.1016/j.drugalcdep.2016.12.001</a:t>
            </a:r>
            <a:endParaRPr sz="1000" dirty="0">
              <a:latin typeface="Arial"/>
              <a:ea typeface="Arial"/>
              <a:cs typeface="Arial"/>
              <a:sym typeface="Arial"/>
            </a:endParaRPr>
          </a:p>
          <a:p>
            <a:pPr indent="-228600">
              <a:buSzPts val="1200"/>
              <a:buAutoNum type="arabicPeriod"/>
            </a:pPr>
            <a:r>
              <a:rPr lang="en-US" sz="1000" dirty="0">
                <a:latin typeface="Arial"/>
                <a:ea typeface="Arial"/>
                <a:cs typeface="Arial"/>
                <a:sym typeface="Arial"/>
              </a:rPr>
              <a:t>Mintzer IL, Eisenberg M, Terra M, MacVane C, Himmelstein DU, Woolhandler S. Treating opioid addiction with buprenorphine-naloxone in community-based primary care settings. </a:t>
            </a:r>
            <a:r>
              <a:rPr lang="en-US" sz="1000" i="1" dirty="0">
                <a:latin typeface="Arial"/>
                <a:ea typeface="Arial"/>
                <a:cs typeface="Arial"/>
                <a:sym typeface="Arial"/>
              </a:rPr>
              <a:t>Ann Fam Med</a:t>
            </a:r>
            <a:r>
              <a:rPr lang="en-US" sz="1000" dirty="0">
                <a:latin typeface="Arial"/>
                <a:ea typeface="Arial"/>
                <a:cs typeface="Arial"/>
                <a:sym typeface="Arial"/>
              </a:rPr>
              <a:t>. 2007;5(2):146-50.</a:t>
            </a:r>
            <a:endParaRPr sz="1000" dirty="0">
              <a:latin typeface="Arial"/>
              <a:ea typeface="Arial"/>
              <a:cs typeface="Arial"/>
              <a:sym typeface="Arial"/>
            </a:endParaRPr>
          </a:p>
          <a:p>
            <a:pPr indent="-228600">
              <a:buSzPts val="1200"/>
              <a:buAutoNum type="arabicPeriod"/>
            </a:pPr>
            <a:r>
              <a:rPr lang="en-US" sz="1000" dirty="0">
                <a:latin typeface="Arial"/>
                <a:ea typeface="Arial"/>
                <a:cs typeface="Arial"/>
                <a:sym typeface="Arial"/>
              </a:rPr>
              <a:t>Potter, J. S., Marino, E. N., Hillhouse, M. P., Nielsen, S., Wiest, K., Canamar, C. P., … Ling, W. (2013). Buprenorphine/naloxone and methadone maintenance treatment outcomes for opioid analgesic, heroin, and combined users: findings from starting treatment with agonist replacement therapies (START). </a:t>
            </a:r>
            <a:r>
              <a:rPr lang="en-US" sz="1000" i="1" dirty="0">
                <a:latin typeface="Arial"/>
                <a:ea typeface="Arial"/>
                <a:cs typeface="Arial"/>
                <a:sym typeface="Arial"/>
              </a:rPr>
              <a:t>Journal of Studies on Alcohol and Drugs</a:t>
            </a:r>
            <a:r>
              <a:rPr lang="en-US" sz="1000" dirty="0">
                <a:latin typeface="Arial"/>
                <a:ea typeface="Arial"/>
                <a:cs typeface="Arial"/>
                <a:sym typeface="Arial"/>
              </a:rPr>
              <a:t>, </a:t>
            </a:r>
            <a:r>
              <a:rPr lang="en-US" sz="1000" i="1" dirty="0">
                <a:latin typeface="Arial"/>
                <a:ea typeface="Arial"/>
                <a:cs typeface="Arial"/>
                <a:sym typeface="Arial"/>
              </a:rPr>
              <a:t>74</a:t>
            </a:r>
            <a:r>
              <a:rPr lang="en-US" sz="1000" dirty="0">
                <a:latin typeface="Arial"/>
                <a:ea typeface="Arial"/>
                <a:cs typeface="Arial"/>
                <a:sym typeface="Arial"/>
              </a:rPr>
              <a:t>(4), 605–13. Retrieved from </a:t>
            </a:r>
            <a:r>
              <a:rPr lang="en-US" sz="1000" u="sng" dirty="0">
                <a:solidFill>
                  <a:srgbClr val="467886"/>
                </a:solidFill>
                <a:latin typeface="Arial"/>
                <a:ea typeface="Arial"/>
                <a:cs typeface="Arial"/>
                <a:sym typeface="Arial"/>
                <a:hlinkClick r:id="rId4">
                  <a:extLst>
                    <a:ext uri="{A12FA001-AC4F-418D-AE19-62706E023703}">
                      <ahyp:hlinkClr xmlns:ahyp="http://schemas.microsoft.com/office/drawing/2018/hyperlinkcolor" val="tx"/>
                    </a:ext>
                  </a:extLst>
                </a:hlinkClick>
              </a:rPr>
              <a:t>http://www.ncbi.nlm.nih.gov/pubmed/23739025</a:t>
            </a:r>
            <a:endParaRPr sz="1000" dirty="0">
              <a:latin typeface="Arial"/>
              <a:ea typeface="Arial"/>
              <a:cs typeface="Arial"/>
              <a:sym typeface="Arial"/>
            </a:endParaRPr>
          </a:p>
          <a:p>
            <a:pPr indent="-228600">
              <a:buSzPts val="1200"/>
              <a:buAutoNum type="arabicPeriod"/>
            </a:pPr>
            <a:r>
              <a:rPr lang="en-US" sz="1000" dirty="0">
                <a:latin typeface="Arial"/>
                <a:ea typeface="Arial"/>
                <a:cs typeface="Arial"/>
                <a:sym typeface="Arial"/>
              </a:rPr>
              <a:t>Strain EC, Stitzer ML, Liebson IA, Bigelow GE. Dose-response effects of methadone in the treatment of opioid dependence. </a:t>
            </a:r>
            <a:r>
              <a:rPr lang="en-US" sz="1000" i="1" dirty="0">
                <a:latin typeface="Arial"/>
                <a:ea typeface="Arial"/>
                <a:cs typeface="Arial"/>
                <a:sym typeface="Arial"/>
              </a:rPr>
              <a:t>Ann Intern Med</a:t>
            </a:r>
            <a:r>
              <a:rPr lang="en-US" sz="1000" dirty="0">
                <a:latin typeface="Arial"/>
                <a:ea typeface="Arial"/>
                <a:cs typeface="Arial"/>
                <a:sym typeface="Arial"/>
              </a:rPr>
              <a:t>. 1993;119(1):23-27.</a:t>
            </a:r>
            <a:endParaRPr sz="1000" dirty="0">
              <a:latin typeface="Arial"/>
              <a:ea typeface="Arial"/>
              <a:cs typeface="Arial"/>
              <a:sym typeface="Arial"/>
            </a:endParaRPr>
          </a:p>
          <a:p>
            <a:pPr indent="-228600">
              <a:buSzPts val="1200"/>
              <a:buAutoNum type="arabicPeriod"/>
            </a:pPr>
            <a:r>
              <a:rPr lang="en-US" sz="1000" dirty="0">
                <a:latin typeface="Arial"/>
                <a:ea typeface="Arial"/>
                <a:cs typeface="Arial"/>
                <a:sym typeface="Arial"/>
              </a:rPr>
              <a:t>Lee JD, Nunes EV, Novo P, et al. Comparative effectiveness of extended-release naltrexone versus buprenorphine-naloxone for opioid relapse prevention (X:BOT): a multicentre, open-label, randomized controlled trial. </a:t>
            </a:r>
            <a:r>
              <a:rPr lang="en-US" sz="1000" i="1" dirty="0">
                <a:latin typeface="Arial"/>
                <a:ea typeface="Arial"/>
                <a:cs typeface="Arial"/>
                <a:sym typeface="Arial"/>
              </a:rPr>
              <a:t>Lancet</a:t>
            </a:r>
            <a:r>
              <a:rPr lang="en-US" sz="1000" dirty="0">
                <a:latin typeface="Arial"/>
                <a:ea typeface="Arial"/>
                <a:cs typeface="Arial"/>
                <a:sym typeface="Arial"/>
              </a:rPr>
              <a:t>. 2018;391(10118):309-318. doi:10.1016/S0140-6736(17)32812-X</a:t>
            </a:r>
            <a:endParaRPr sz="1000" dirty="0">
              <a:latin typeface="Arial"/>
              <a:ea typeface="Arial"/>
              <a:cs typeface="Arial"/>
              <a:sym typeface="Arial"/>
            </a:endParaRPr>
          </a:p>
          <a:p>
            <a:pPr indent="-228600">
              <a:buSzPts val="1200"/>
              <a:buAutoNum type="arabicPeriod"/>
            </a:pPr>
            <a:r>
              <a:rPr lang="en-US" sz="1000" dirty="0">
                <a:latin typeface="Arial"/>
                <a:ea typeface="Arial"/>
                <a:cs typeface="Arial"/>
                <a:sym typeface="Arial"/>
              </a:rPr>
              <a:t>Tuten M, DeFulio A, Jones HE, Stitzer M. Abstinence-contingent recovery housing and reinforcement-based treatment following opioid detoxification. </a:t>
            </a:r>
            <a:r>
              <a:rPr lang="en-US" sz="1000" i="1" dirty="0">
                <a:latin typeface="Arial"/>
                <a:ea typeface="Arial"/>
                <a:cs typeface="Arial"/>
                <a:sym typeface="Arial"/>
              </a:rPr>
              <a:t>Addiction</a:t>
            </a:r>
            <a:r>
              <a:rPr lang="en-US" sz="1000" dirty="0">
                <a:latin typeface="Arial"/>
                <a:ea typeface="Arial"/>
                <a:cs typeface="Arial"/>
                <a:sym typeface="Arial"/>
              </a:rPr>
              <a:t>. 2012;107(5):973-982. doi:10.1111/j.1360-0443.2011.03750.x</a:t>
            </a:r>
            <a:endParaRPr sz="1000" dirty="0">
              <a:latin typeface="Arial"/>
              <a:ea typeface="Arial"/>
              <a:cs typeface="Arial"/>
              <a:sym typeface="Arial"/>
            </a:endParaRPr>
          </a:p>
          <a:p>
            <a:pPr indent="-228600">
              <a:buSzPts val="1200"/>
              <a:buAutoNum type="arabicPeriod"/>
            </a:pPr>
            <a:r>
              <a:rPr lang="en-US" sz="1000" dirty="0">
                <a:latin typeface="Arial"/>
                <a:ea typeface="Arial"/>
                <a:cs typeface="Arial"/>
                <a:sym typeface="Arial"/>
              </a:rPr>
              <a:t>National Institute on Drug Abuse. </a:t>
            </a:r>
            <a:r>
              <a:rPr lang="en-US" sz="1000" i="1" dirty="0">
                <a:latin typeface="Arial"/>
                <a:ea typeface="Arial"/>
                <a:cs typeface="Arial"/>
                <a:sym typeface="Arial"/>
              </a:rPr>
              <a:t>Effective Treatments for Opioid Addiction</a:t>
            </a:r>
            <a:r>
              <a:rPr lang="en-US" sz="1000" dirty="0">
                <a:latin typeface="Arial"/>
                <a:ea typeface="Arial"/>
                <a:cs typeface="Arial"/>
                <a:sym typeface="Arial"/>
              </a:rPr>
              <a:t>. National Institutes on Drug Abuse; 2016. Accessed July 10, 2018. </a:t>
            </a:r>
            <a:r>
              <a:rPr lang="en-US" sz="1000" u="sng" dirty="0">
                <a:solidFill>
                  <a:srgbClr val="467886"/>
                </a:solidFill>
                <a:latin typeface="Arial"/>
                <a:ea typeface="Arial"/>
                <a:cs typeface="Arial"/>
                <a:sym typeface="Arial"/>
                <a:hlinkClick r:id="rId5">
                  <a:extLst>
                    <a:ext uri="{A12FA001-AC4F-418D-AE19-62706E023703}">
                      <ahyp:hlinkClr xmlns:ahyp="http://schemas.microsoft.com/office/drawing/2018/hyperlinkcolor" val="tx"/>
                    </a:ext>
                  </a:extLst>
                </a:hlinkClick>
              </a:rPr>
              <a:t>https://nida.nih.gov/publications/effective-treatments-opioid-addiction</a:t>
            </a:r>
            <a:endParaRPr sz="1000" dirty="0">
              <a:latin typeface="Arial"/>
              <a:ea typeface="Arial"/>
              <a:cs typeface="Arial"/>
              <a:sym typeface="Arial"/>
            </a:endParaRPr>
          </a:p>
          <a:p>
            <a:pPr indent="-228600">
              <a:buSzPts val="1200"/>
              <a:buAutoNum type="arabicPeriod"/>
            </a:pPr>
            <a:r>
              <a:rPr lang="en-US" sz="1000" dirty="0">
                <a:latin typeface="Arial"/>
                <a:ea typeface="Arial"/>
                <a:cs typeface="Arial"/>
                <a:sym typeface="Arial"/>
              </a:rPr>
              <a:t>Fairley M, Humphreys K, Joyce VR, et al. Cost-effectiveness of Treatments for Opioid Use Disorder. </a:t>
            </a:r>
            <a:r>
              <a:rPr lang="en-US" sz="1000" i="1" dirty="0">
                <a:latin typeface="Arial"/>
                <a:ea typeface="Arial"/>
                <a:cs typeface="Arial"/>
                <a:sym typeface="Arial"/>
              </a:rPr>
              <a:t>JAMA Psychiatry</a:t>
            </a:r>
            <a:r>
              <a:rPr lang="en-US" sz="1000" dirty="0">
                <a:latin typeface="Arial"/>
                <a:ea typeface="Arial"/>
                <a:cs typeface="Arial"/>
                <a:sym typeface="Arial"/>
              </a:rPr>
              <a:t>. 2021;78(7):767. doi:</a:t>
            </a:r>
            <a:r>
              <a:rPr lang="en-US" sz="1000" u="sng" dirty="0">
                <a:solidFill>
                  <a:srgbClr val="467886"/>
                </a:solidFill>
                <a:latin typeface="Arial"/>
                <a:ea typeface="Arial"/>
                <a:cs typeface="Arial"/>
                <a:sym typeface="Arial"/>
                <a:hlinkClick r:id="rId6">
                  <a:extLst>
                    <a:ext uri="{A12FA001-AC4F-418D-AE19-62706E023703}">
                      <ahyp:hlinkClr xmlns:ahyp="http://schemas.microsoft.com/office/drawing/2018/hyperlinkcolor" val="tx"/>
                    </a:ext>
                  </a:extLst>
                </a:hlinkClick>
              </a:rPr>
              <a:t>10.1001/jamapsychiatry.2021.0247</a:t>
            </a:r>
            <a:endParaRPr sz="1000" dirty="0">
              <a:latin typeface="Arial"/>
              <a:ea typeface="Arial"/>
              <a:cs typeface="Arial"/>
              <a:sym typeface="Arial"/>
            </a:endParaRPr>
          </a:p>
          <a:p>
            <a:pPr indent="-228600">
              <a:buSzPts val="1200"/>
              <a:buAutoNum type="arabicPeriod"/>
            </a:pPr>
            <a:r>
              <a:rPr lang="en-US" sz="1000" dirty="0">
                <a:latin typeface="Arial"/>
                <a:ea typeface="Arial"/>
                <a:cs typeface="Arial"/>
                <a:sym typeface="Arial"/>
              </a:rPr>
              <a:t>Bahji A, Cheng B, Gray S, Stuart H. Reduction in mortality risk with opioid agonist therapy: a systematic review and meta-analysis. </a:t>
            </a:r>
            <a:r>
              <a:rPr lang="en-US" sz="1000" i="1" dirty="0">
                <a:latin typeface="Arial"/>
                <a:ea typeface="Arial"/>
                <a:cs typeface="Arial"/>
                <a:sym typeface="Arial"/>
              </a:rPr>
              <a:t>Acta Psychiatr Scand</a:t>
            </a:r>
            <a:r>
              <a:rPr lang="en-US" sz="1000" dirty="0">
                <a:latin typeface="Arial"/>
                <a:ea typeface="Arial"/>
                <a:cs typeface="Arial"/>
                <a:sym typeface="Arial"/>
              </a:rPr>
              <a:t>. 2019;140(4):313-339. doi:10.1111/acps.13088</a:t>
            </a:r>
            <a:endParaRPr sz="1000" dirty="0">
              <a:latin typeface="Arial"/>
              <a:ea typeface="Arial"/>
              <a:cs typeface="Arial"/>
              <a:sym typeface="Arial"/>
            </a:endParaRPr>
          </a:p>
          <a:p>
            <a:pPr indent="0">
              <a:lnSpc>
                <a:spcPct val="115000"/>
              </a:lnSpc>
              <a:spcBef>
                <a:spcPts val="900"/>
              </a:spcBef>
            </a:pPr>
            <a:endParaRPr sz="900" dirty="0">
              <a:latin typeface="Arial"/>
              <a:ea typeface="Arial"/>
              <a:cs typeface="Arial"/>
              <a:sym typeface="Arial"/>
            </a:endParaRPr>
          </a:p>
          <a:p>
            <a:pPr marL="0" indent="0">
              <a:spcBef>
                <a:spcPts val="900"/>
              </a:spcBef>
            </a:pPr>
            <a:r>
              <a:rPr lang="en-US" dirty="0"/>
              <a:t> </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2c2e9822523_0_34"/>
          <p:cNvSpPr txBox="1">
            <a:spLocks noGrp="1"/>
          </p:cNvSpPr>
          <p:nvPr>
            <p:ph type="body" idx="1"/>
          </p:nvPr>
        </p:nvSpPr>
        <p:spPr>
          <a:xfrm>
            <a:off x="914400" y="640080"/>
            <a:ext cx="7737750" cy="342900"/>
          </a:xfrm>
          <a:prstGeom prst="rect">
            <a:avLst/>
          </a:prstGeom>
        </p:spPr>
        <p:txBody>
          <a:bodyPr spcFirstLastPara="1" vert="horz" wrap="square" lIns="0" tIns="0" rIns="0" bIns="0" rtlCol="0" anchor="t" anchorCtr="0">
            <a:noAutofit/>
          </a:bodyPr>
          <a:lstStyle/>
          <a:p>
            <a:pPr marL="0" indent="0"/>
            <a:r>
              <a:rPr lang="en-US" sz="3200" dirty="0">
                <a:solidFill>
                  <a:schemeClr val="bg1"/>
                </a:solidFill>
                <a:latin typeface="+mj-lt"/>
              </a:rPr>
              <a:t>References</a:t>
            </a:r>
            <a:endParaRPr sz="3200" dirty="0">
              <a:solidFill>
                <a:schemeClr val="bg1"/>
              </a:solidFill>
              <a:latin typeface="+mj-lt"/>
            </a:endParaRPr>
          </a:p>
        </p:txBody>
      </p:sp>
      <p:sp>
        <p:nvSpPr>
          <p:cNvPr id="548" name="Google Shape;548;g2c2e9822523_0_34"/>
          <p:cNvSpPr txBox="1">
            <a:spLocks noGrp="1"/>
          </p:cNvSpPr>
          <p:nvPr>
            <p:ph type="body" idx="3"/>
          </p:nvPr>
        </p:nvSpPr>
        <p:spPr>
          <a:xfrm>
            <a:off x="914400" y="1287304"/>
            <a:ext cx="7737750" cy="3880575"/>
          </a:xfrm>
          <a:prstGeom prst="rect">
            <a:avLst/>
          </a:prstGeom>
        </p:spPr>
        <p:txBody>
          <a:bodyPr spcFirstLastPara="1" vert="horz" wrap="square" lIns="0" tIns="0" rIns="0" bIns="0" rtlCol="0" anchor="t" anchorCtr="0">
            <a:noAutofit/>
          </a:bodyPr>
          <a:lstStyle/>
          <a:p>
            <a:pPr indent="-228600">
              <a:lnSpc>
                <a:spcPct val="115000"/>
              </a:lnSpc>
              <a:spcBef>
                <a:spcPts val="900"/>
              </a:spcBef>
              <a:buSzPts val="1200"/>
              <a:buAutoNum type="arabicPeriod" startAt="14"/>
            </a:pPr>
            <a:r>
              <a:rPr lang="en-US" sz="1000" dirty="0">
                <a:latin typeface="Arial"/>
                <a:ea typeface="Arial"/>
                <a:cs typeface="Arial"/>
                <a:sym typeface="Arial"/>
              </a:rPr>
              <a:t>Harper, J. (2017) ‘A Drugmaker Tries To Cash In On The Opioid Epidemic, One State Law At A Time’, </a:t>
            </a:r>
            <a:r>
              <a:rPr lang="en-US" sz="1000" i="1" dirty="0">
                <a:latin typeface="Arial"/>
                <a:ea typeface="Arial"/>
                <a:cs typeface="Arial"/>
                <a:sym typeface="Arial"/>
              </a:rPr>
              <a:t>National Public Radio</a:t>
            </a:r>
            <a:r>
              <a:rPr lang="en-US" sz="1000" dirty="0">
                <a:latin typeface="Arial"/>
                <a:ea typeface="Arial"/>
                <a:cs typeface="Arial"/>
                <a:sym typeface="Arial"/>
              </a:rPr>
              <a:t>. Available at: https://www.npr.org/sections/health-shots/2017/06/12/523774660/a-drugmaker-tries-to-cash-in-on-the-opioid-epidemic-one-state-law-at-a-time (Accessed: 2024).</a:t>
            </a:r>
            <a:endParaRPr sz="1000" dirty="0">
              <a:solidFill>
                <a:srgbClr val="333333"/>
              </a:solidFill>
              <a:latin typeface="Arial"/>
              <a:ea typeface="Arial"/>
              <a:cs typeface="Arial"/>
              <a:sym typeface="Arial"/>
            </a:endParaRPr>
          </a:p>
          <a:p>
            <a:pPr indent="-228600">
              <a:buSzPts val="1200"/>
              <a:buAutoNum type="arabicPeriod" startAt="14"/>
            </a:pPr>
            <a:r>
              <a:rPr lang="en-US" sz="1000" dirty="0">
                <a:solidFill>
                  <a:srgbClr val="333333"/>
                </a:solidFill>
                <a:latin typeface="Arial"/>
                <a:ea typeface="Arial"/>
                <a:cs typeface="Arial"/>
                <a:sym typeface="Arial"/>
              </a:rPr>
              <a:t>Wakeman SE, Larochelle MR, Ameli O, et al. Comparative Effectiveness of Different Treatment Pathways for Opioid Use Disorder. </a:t>
            </a:r>
            <a:r>
              <a:rPr lang="en-US" sz="1000" i="1" dirty="0">
                <a:solidFill>
                  <a:srgbClr val="333333"/>
                </a:solidFill>
                <a:latin typeface="Arial"/>
                <a:ea typeface="Arial"/>
                <a:cs typeface="Arial"/>
                <a:sym typeface="Arial"/>
              </a:rPr>
              <a:t>JAMA Netw Open.</a:t>
            </a:r>
            <a:r>
              <a:rPr lang="en-US" sz="1000" dirty="0">
                <a:solidFill>
                  <a:srgbClr val="333333"/>
                </a:solidFill>
                <a:latin typeface="Arial"/>
                <a:ea typeface="Arial"/>
                <a:cs typeface="Arial"/>
                <a:sym typeface="Arial"/>
              </a:rPr>
              <a:t> 2020;3(2):e1920622. doi:10.1001/jamanetworkopen.2019.20622</a:t>
            </a:r>
            <a:endParaRPr sz="1000" dirty="0">
              <a:latin typeface="Arial"/>
              <a:ea typeface="Arial"/>
              <a:cs typeface="Arial"/>
              <a:sym typeface="Arial"/>
            </a:endParaRPr>
          </a:p>
          <a:p>
            <a:pPr indent="-228600">
              <a:buSzPts val="1200"/>
              <a:buAutoNum type="arabicPeriod" startAt="14"/>
            </a:pPr>
            <a:r>
              <a:rPr lang="en-US" sz="1000" dirty="0">
                <a:solidFill>
                  <a:srgbClr val="212121"/>
                </a:solidFill>
                <a:latin typeface="Arial"/>
                <a:ea typeface="Arial"/>
                <a:cs typeface="Arial"/>
                <a:sym typeface="Arial"/>
              </a:rPr>
              <a:t>Morgan JR, Schackman BR, Weinstein ZM, Walley AY, Linas BP. Overdose following initiation of naltrexone and buprenorphine medication treatment for opioid use disorder in a United States commercially insured cohort. </a:t>
            </a:r>
            <a:r>
              <a:rPr lang="en-US" sz="1000" i="1" dirty="0">
                <a:solidFill>
                  <a:srgbClr val="212121"/>
                </a:solidFill>
                <a:latin typeface="Arial"/>
                <a:ea typeface="Arial"/>
                <a:cs typeface="Arial"/>
                <a:sym typeface="Arial"/>
              </a:rPr>
              <a:t>Drug Alcohol Depend</a:t>
            </a:r>
            <a:r>
              <a:rPr lang="en-US" sz="1000" dirty="0">
                <a:solidFill>
                  <a:srgbClr val="212121"/>
                </a:solidFill>
                <a:latin typeface="Arial"/>
                <a:ea typeface="Arial"/>
                <a:cs typeface="Arial"/>
                <a:sym typeface="Arial"/>
              </a:rPr>
              <a:t>. 2019;200:34-39. doi:10.1016/j.drugalcdep.2019.02.031</a:t>
            </a:r>
            <a:endParaRPr sz="1000" dirty="0">
              <a:solidFill>
                <a:srgbClr val="212121"/>
              </a:solidFill>
              <a:latin typeface="Arial"/>
              <a:ea typeface="Arial"/>
              <a:cs typeface="Arial"/>
              <a:sym typeface="Arial"/>
            </a:endParaRPr>
          </a:p>
          <a:p>
            <a:pPr indent="-228600">
              <a:buClr>
                <a:srgbClr val="212121"/>
              </a:buClr>
              <a:buSzPts val="1200"/>
              <a:buAutoNum type="arabicPeriod" startAt="14"/>
            </a:pPr>
            <a:r>
              <a:rPr lang="en-US" sz="1000" dirty="0">
                <a:solidFill>
                  <a:srgbClr val="212121"/>
                </a:solidFill>
                <a:latin typeface="Arial"/>
                <a:ea typeface="Arial"/>
                <a:cs typeface="Arial"/>
                <a:sym typeface="Arial"/>
              </a:rPr>
              <a:t>Heimer R, Black AC, Lin H, et al. Receipt of opioid use disorder treatments prior to fatal overdoses and comparison to no treatment in Connecticut, 2016-17. </a:t>
            </a:r>
            <a:r>
              <a:rPr lang="en-US" sz="1000" i="1" dirty="0">
                <a:solidFill>
                  <a:srgbClr val="212121"/>
                </a:solidFill>
                <a:latin typeface="Arial"/>
                <a:ea typeface="Arial"/>
                <a:cs typeface="Arial"/>
                <a:sym typeface="Arial"/>
              </a:rPr>
              <a:t>Drug Alcohol Depend</a:t>
            </a:r>
            <a:r>
              <a:rPr lang="en-US" sz="1000" dirty="0">
                <a:solidFill>
                  <a:srgbClr val="212121"/>
                </a:solidFill>
                <a:latin typeface="Arial"/>
                <a:ea typeface="Arial"/>
                <a:cs typeface="Arial"/>
                <a:sym typeface="Arial"/>
              </a:rPr>
              <a:t>. 2024;254:111040. doi:10.1016/j.drugalcdep.2023.111040</a:t>
            </a:r>
            <a:endParaRPr sz="1000" dirty="0">
              <a:solidFill>
                <a:srgbClr val="212121"/>
              </a:solidFill>
              <a:latin typeface="Arial"/>
              <a:ea typeface="Arial"/>
              <a:cs typeface="Arial"/>
              <a:sym typeface="Arial"/>
            </a:endParaRPr>
          </a:p>
          <a:p>
            <a:pPr indent="-228600">
              <a:buClr>
                <a:srgbClr val="212121"/>
              </a:buClr>
              <a:buSzPts val="1200"/>
              <a:buAutoNum type="arabicPeriod" startAt="14"/>
            </a:pPr>
            <a:r>
              <a:rPr lang="en-US" sz="1000" dirty="0">
                <a:latin typeface="Arial"/>
                <a:ea typeface="Arial"/>
                <a:cs typeface="Arial"/>
                <a:sym typeface="Arial"/>
              </a:rPr>
              <a:t>ASAM. Access to Medications Talking Points. https://www.asam.org/docs/default-source/advocacy/mat-talking-points-final.pdf?sfvrsn=0. Accessed July 10, 2018.</a:t>
            </a:r>
            <a:endParaRPr sz="1000" dirty="0">
              <a:latin typeface="Arial"/>
              <a:ea typeface="Arial"/>
              <a:cs typeface="Arial"/>
              <a:sym typeface="Arial"/>
            </a:endParaRPr>
          </a:p>
          <a:p>
            <a:pPr indent="-228600">
              <a:buClr>
                <a:srgbClr val="212121"/>
              </a:buClr>
              <a:buSzPts val="1200"/>
              <a:buAutoNum type="arabicPeriod" startAt="14"/>
            </a:pPr>
            <a:r>
              <a:rPr lang="en-US" sz="1000" dirty="0">
                <a:latin typeface="Arial"/>
                <a:ea typeface="Arial"/>
                <a:cs typeface="Arial"/>
                <a:sym typeface="Arial"/>
              </a:rPr>
              <a:t>Huang L (SAMHSA/OPPI). Medication-Assisted Treatment (MAT) in the Criminal Justice System: Brief Guidance to the States. </a:t>
            </a:r>
            <a:r>
              <a:rPr lang="en-US" sz="1000" i="1" dirty="0">
                <a:latin typeface="Arial"/>
                <a:ea typeface="Arial"/>
                <a:cs typeface="Arial"/>
                <a:sym typeface="Arial"/>
              </a:rPr>
              <a:t>SAMHSA</a:t>
            </a:r>
            <a:r>
              <a:rPr lang="en-US" sz="1000" dirty="0">
                <a:latin typeface="Arial"/>
                <a:ea typeface="Arial"/>
                <a:cs typeface="Arial"/>
                <a:sym typeface="Arial"/>
              </a:rPr>
              <a:t>.:8. March 2019.</a:t>
            </a:r>
            <a:endParaRPr sz="1000" dirty="0">
              <a:latin typeface="Arial"/>
              <a:ea typeface="Arial"/>
              <a:cs typeface="Arial"/>
              <a:sym typeface="Arial"/>
            </a:endParaRPr>
          </a:p>
          <a:p>
            <a:pPr indent="-228600">
              <a:buClr>
                <a:srgbClr val="212121"/>
              </a:buClr>
              <a:buSzPts val="1200"/>
              <a:buAutoNum type="arabicPeriod" startAt="14"/>
            </a:pPr>
            <a:r>
              <a:rPr lang="en-US" sz="1000" dirty="0">
                <a:latin typeface="Arial"/>
                <a:ea typeface="Arial"/>
                <a:cs typeface="Arial"/>
                <a:sym typeface="Arial"/>
              </a:rPr>
              <a:t>UNC Health Sciences at MAHEC. Opioid Use Disorder and the Criminal Justice System. 2023. Asheville, NC.</a:t>
            </a:r>
            <a:endParaRPr sz="1000" dirty="0">
              <a:latin typeface="Arial"/>
              <a:ea typeface="Arial"/>
              <a:cs typeface="Arial"/>
              <a:sym typeface="Arial"/>
            </a:endParaRPr>
          </a:p>
          <a:p>
            <a:pPr indent="-228600">
              <a:buClr>
                <a:srgbClr val="212121"/>
              </a:buClr>
              <a:buSzPts val="1200"/>
              <a:buAutoNum type="arabicPeriod" startAt="14"/>
            </a:pPr>
            <a:r>
              <a:rPr lang="en-US" sz="1000" dirty="0">
                <a:latin typeface="Arial"/>
                <a:ea typeface="Arial"/>
                <a:cs typeface="Arial"/>
                <a:sym typeface="Arial"/>
              </a:rPr>
              <a:t>Green TC, Clarke J, Brinkley-Rubinstein L, et al. Post incarceration Fatal Overdoses After Implementing Medications for Addiction Treatment in a Statewide Correctional System. </a:t>
            </a:r>
            <a:r>
              <a:rPr lang="en-US" sz="1000" i="1" dirty="0">
                <a:latin typeface="Arial"/>
                <a:ea typeface="Arial"/>
                <a:cs typeface="Arial"/>
                <a:sym typeface="Arial"/>
              </a:rPr>
              <a:t>JAMA Psychiatry</a:t>
            </a:r>
            <a:r>
              <a:rPr lang="en-US" sz="1000" dirty="0">
                <a:latin typeface="Arial"/>
                <a:ea typeface="Arial"/>
                <a:cs typeface="Arial"/>
                <a:sym typeface="Arial"/>
              </a:rPr>
              <a:t>. 2018;75(4):405-407. doi:</a:t>
            </a:r>
            <a:r>
              <a:rPr lang="en-US" sz="1000" u="sng" dirty="0">
                <a:solidFill>
                  <a:srgbClr val="467886"/>
                </a:solidFill>
                <a:latin typeface="Arial"/>
                <a:ea typeface="Arial"/>
                <a:cs typeface="Arial"/>
                <a:sym typeface="Arial"/>
                <a:hlinkClick r:id="rId3">
                  <a:extLst>
                    <a:ext uri="{A12FA001-AC4F-418D-AE19-62706E023703}">
                      <ahyp:hlinkClr xmlns:ahyp="http://schemas.microsoft.com/office/drawing/2018/hyperlinkcolor" val="tx"/>
                    </a:ext>
                  </a:extLst>
                </a:hlinkClick>
              </a:rPr>
              <a:t>10.1001/jamapsychiatry.2017.4614</a:t>
            </a:r>
            <a:endParaRPr sz="1000" dirty="0">
              <a:latin typeface="Arial"/>
              <a:ea typeface="Arial"/>
              <a:cs typeface="Arial"/>
              <a:sym typeface="Arial"/>
            </a:endParaRPr>
          </a:p>
          <a:p>
            <a:pPr indent="-228600">
              <a:buClr>
                <a:srgbClr val="212121"/>
              </a:buClr>
              <a:buSzPts val="1200"/>
              <a:buAutoNum type="arabicPeriod" startAt="14"/>
            </a:pPr>
            <a:r>
              <a:rPr lang="en-US" sz="1000" dirty="0">
                <a:solidFill>
                  <a:srgbClr val="161613"/>
                </a:solidFill>
                <a:latin typeface="Arial"/>
                <a:ea typeface="Arial"/>
                <a:cs typeface="Arial"/>
                <a:sym typeface="Arial"/>
              </a:rPr>
              <a:t>Marsden, J., Stillwell, G., Jones, H., Cooper, A., Eastwood, B., Farrell, M.,. . . Hickman, M. (2017). Does exposure to opioid  substitution treatment in prison reduce the risk of death after release? A national prospective observational study in England.  Addiction, 112, 1408-1418.</a:t>
            </a:r>
            <a:endParaRPr sz="1000" dirty="0">
              <a:latin typeface="Arial"/>
              <a:ea typeface="Arial"/>
              <a:cs typeface="Arial"/>
              <a:sym typeface="Arial"/>
            </a:endParaRPr>
          </a:p>
          <a:p>
            <a:pPr indent="-228600">
              <a:buClr>
                <a:srgbClr val="212121"/>
              </a:buClr>
              <a:buSzPts val="1200"/>
              <a:buAutoNum type="arabicPeriod" startAt="14"/>
            </a:pPr>
            <a:r>
              <a:rPr lang="en-US" sz="1000" dirty="0">
                <a:solidFill>
                  <a:srgbClr val="161613"/>
                </a:solidFill>
                <a:latin typeface="Arial"/>
                <a:ea typeface="Arial"/>
                <a:cs typeface="Arial"/>
                <a:sym typeface="Arial"/>
              </a:rPr>
              <a:t>Larney, S., Gisev, N., Farrell, M., Dobbins, T., Burns, L., Gibson, A., Kimber, J., &amp; Degenhardt, L. (2018). Opioid  substitution therapy as a strategy to reduce deaths in prison: retrospective cohort study. BMJ Open, 4, e004666.</a:t>
            </a:r>
            <a:endParaRPr sz="1000" dirty="0">
              <a:solidFill>
                <a:srgbClr val="161613"/>
              </a:solidFill>
              <a:latin typeface="Arial"/>
              <a:ea typeface="Arial"/>
              <a:cs typeface="Arial"/>
              <a:sym typeface="Arial"/>
            </a:endParaRPr>
          </a:p>
          <a:p>
            <a:pPr indent="-228600">
              <a:buClr>
                <a:srgbClr val="212121"/>
              </a:buClr>
              <a:buSzPts val="1200"/>
              <a:buAutoNum type="arabicPeriod" startAt="14"/>
            </a:pPr>
            <a:r>
              <a:rPr lang="en-US" sz="1000" dirty="0">
                <a:solidFill>
                  <a:srgbClr val="212121"/>
                </a:solidFill>
                <a:latin typeface="Arial"/>
                <a:ea typeface="Arial"/>
                <a:cs typeface="Arial"/>
                <a:sym typeface="Arial"/>
              </a:rPr>
              <a:t>Martin, et al. Post-incarceration outcomes of a comprehensive statewide correctional MOUD program: a retrospective cohort study. The Lancet Regional Health - Americas 2023;18: 100419 Published Online 23 December 2022 https://doi.org/10. 1016/j.lana.2022. 100419</a:t>
            </a:r>
            <a:endParaRPr sz="1000" dirty="0">
              <a:solidFill>
                <a:srgbClr val="212121"/>
              </a:solidFill>
              <a:latin typeface="Arial"/>
              <a:ea typeface="Arial"/>
              <a:cs typeface="Arial"/>
              <a:sym typeface="Arial"/>
            </a:endParaRPr>
          </a:p>
          <a:p>
            <a:pPr indent="-228600">
              <a:buClr>
                <a:srgbClr val="212121"/>
              </a:buClr>
              <a:buSzPts val="1200"/>
              <a:buAutoNum type="arabicPeriod" startAt="14"/>
            </a:pPr>
            <a:r>
              <a:rPr lang="en-US" sz="1000" dirty="0">
                <a:solidFill>
                  <a:srgbClr val="212121"/>
                </a:solidFill>
                <a:latin typeface="Arial"/>
                <a:ea typeface="Arial"/>
                <a:cs typeface="Arial"/>
                <a:sym typeface="Arial"/>
              </a:rPr>
              <a:t>Cates L, Brown AR. Medications for opioid use disorder during incarceration and post-release outcomes. </a:t>
            </a:r>
            <a:r>
              <a:rPr lang="en-US" sz="1000" i="1" dirty="0">
                <a:solidFill>
                  <a:srgbClr val="212121"/>
                </a:solidFill>
                <a:latin typeface="Arial"/>
                <a:ea typeface="Arial"/>
                <a:cs typeface="Arial"/>
                <a:sym typeface="Arial"/>
              </a:rPr>
              <a:t>Health Justice</a:t>
            </a:r>
            <a:r>
              <a:rPr lang="en-US" sz="1000" dirty="0">
                <a:solidFill>
                  <a:srgbClr val="212121"/>
                </a:solidFill>
                <a:latin typeface="Arial"/>
                <a:ea typeface="Arial"/>
                <a:cs typeface="Arial"/>
                <a:sym typeface="Arial"/>
              </a:rPr>
              <a:t>. 2023;11(1):4. Published 2023 Feb 4. doi:10.1186/s40352-023-00209-w</a:t>
            </a:r>
            <a:endParaRPr sz="1000" dirty="0">
              <a:latin typeface="Arial"/>
              <a:ea typeface="Arial"/>
              <a:cs typeface="Arial"/>
              <a:sym typeface="Arial"/>
            </a:endParaRPr>
          </a:p>
          <a:p>
            <a:pPr indent="-228600">
              <a:buClr>
                <a:srgbClr val="212121"/>
              </a:buClr>
              <a:buSzPts val="1200"/>
              <a:buAutoNum type="arabicPeriod" startAt="14"/>
            </a:pPr>
            <a:r>
              <a:rPr lang="en-US" sz="1000" dirty="0">
                <a:solidFill>
                  <a:srgbClr val="333333"/>
                </a:solidFill>
                <a:latin typeface="Arial"/>
                <a:ea typeface="Arial"/>
                <a:cs typeface="Arial"/>
                <a:sym typeface="Arial"/>
              </a:rPr>
              <a:t>Chatterjee A, Weitz M, Savinkina A, et al. Estimated Costs and Outcomes Associated With Use and Nonuse of Medications for Opioid Use Disorder During Incarceration and at Release in Massachusetts. </a:t>
            </a:r>
            <a:r>
              <a:rPr lang="en-US" sz="1000" i="1" dirty="0">
                <a:solidFill>
                  <a:srgbClr val="333333"/>
                </a:solidFill>
                <a:latin typeface="Arial"/>
                <a:ea typeface="Arial"/>
                <a:cs typeface="Arial"/>
                <a:sym typeface="Arial"/>
              </a:rPr>
              <a:t>JAMA Netw Open.</a:t>
            </a:r>
            <a:r>
              <a:rPr lang="en-US" sz="1000" dirty="0">
                <a:solidFill>
                  <a:srgbClr val="333333"/>
                </a:solidFill>
                <a:latin typeface="Arial"/>
                <a:ea typeface="Arial"/>
                <a:cs typeface="Arial"/>
                <a:sym typeface="Arial"/>
              </a:rPr>
              <a:t> 2023;6(4):e237036. doi:10.1001/jamanetworkopen.2023.7036</a:t>
            </a:r>
            <a:endParaRPr sz="1000" dirty="0">
              <a:solidFill>
                <a:srgbClr val="333333"/>
              </a:solidFill>
              <a:latin typeface="Arial"/>
              <a:ea typeface="Arial"/>
              <a:cs typeface="Arial"/>
              <a:sym typeface="Arial"/>
            </a:endParaRPr>
          </a:p>
          <a:p>
            <a:pPr indent="-228600">
              <a:buClr>
                <a:srgbClr val="333333"/>
              </a:buClr>
              <a:buSzPts val="1200"/>
              <a:buAutoNum type="arabicPeriod" startAt="14"/>
            </a:pPr>
            <a:r>
              <a:rPr lang="en-US" sz="1000" dirty="0">
                <a:latin typeface="Arial"/>
                <a:ea typeface="Arial"/>
                <a:cs typeface="Arial"/>
                <a:sym typeface="Arial"/>
              </a:rPr>
              <a:t>Christensen, S. MAT Pilot for Non-Pregnant Adults &amp; FIT Recovery: Eligible Reentry Counties. MAHEC, 2024. Asheville, NC.</a:t>
            </a:r>
            <a:endParaRPr sz="1000" dirty="0">
              <a:latin typeface="Arial"/>
              <a:ea typeface="Arial"/>
              <a:cs typeface="Arial"/>
              <a:sym typeface="Arial"/>
            </a:endParaRPr>
          </a:p>
          <a:p>
            <a:pPr marL="0" indent="0"/>
            <a:r>
              <a:rPr lang="en-US" sz="1000" dirty="0">
                <a:latin typeface="Arial"/>
                <a:ea typeface="Arial"/>
                <a:cs typeface="Arial"/>
                <a:sym typeface="Arial"/>
              </a:rPr>
              <a:t> </a:t>
            </a:r>
            <a:endParaRPr sz="1000" dirty="0">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377440"/>
            <a:ext cx="9144000" cy="137160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44304" y="2740062"/>
            <a:ext cx="9144000" cy="910394"/>
          </a:xfrm>
          <a:solidFill>
            <a:srgbClr val="1F497D"/>
          </a:solidFill>
        </p:spPr>
        <p:txBody>
          <a:bodyPr/>
          <a:lstStyle/>
          <a:p>
            <a:pPr>
              <a:lnSpc>
                <a:spcPct val="115000"/>
              </a:lnSpc>
              <a:spcBef>
                <a:spcPts val="0"/>
              </a:spcBef>
            </a:pPr>
            <a:r>
              <a:rPr lang="en-US" sz="3200" b="1" dirty="0">
                <a:solidFill>
                  <a:schemeClr val="bg1"/>
                </a:solidFill>
                <a:effectLst/>
                <a:latin typeface="+mn-lt"/>
                <a:ea typeface="Cambria" panose="02040503050406030204" pitchFamily="18" charset="0"/>
                <a:cs typeface="Arial" panose="020B0604020202020204" pitchFamily="34" charset="0"/>
              </a:rPr>
              <a:t>The Role of Adult Corrections for Reentry</a:t>
            </a:r>
            <a:br>
              <a:rPr lang="en-US" sz="3200" dirty="0">
                <a:solidFill>
                  <a:schemeClr val="bg1"/>
                </a:solidFill>
                <a:effectLst/>
                <a:latin typeface="+mn-lt"/>
                <a:ea typeface="Cambria" panose="02040503050406030204" pitchFamily="18" charset="0"/>
              </a:rPr>
            </a:br>
            <a:endParaRPr lang="en-US" sz="3200" dirty="0">
              <a:solidFill>
                <a:schemeClr val="bg1"/>
              </a:solidFill>
              <a:effectLst/>
              <a:latin typeface="+mn-lt"/>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C21C2D46-A04F-8C2A-A305-1C04D07E3CD8}"/>
              </a:ext>
            </a:extLst>
          </p:cNvPr>
          <p:cNvSpPr/>
          <p:nvPr/>
        </p:nvSpPr>
        <p:spPr>
          <a:xfrm>
            <a:off x="457200" y="3749040"/>
            <a:ext cx="8624455" cy="1330364"/>
          </a:xfrm>
          <a:prstGeom prst="rect">
            <a:avLst/>
          </a:prstGeom>
          <a:noFill/>
        </p:spPr>
        <p:txBody>
          <a:bodyPr wrap="square">
            <a:spAutoFit/>
          </a:bodyPr>
          <a:lstStyle/>
          <a:p>
            <a:pPr algn="r">
              <a:lnSpc>
                <a:spcPct val="115000"/>
              </a:lnSpc>
            </a:pPr>
            <a:r>
              <a:rPr lang="en-US" sz="2400" b="1" i="1" dirty="0">
                <a:solidFill>
                  <a:srgbClr val="17375E"/>
                </a:solidFill>
                <a:effectLst/>
                <a:ea typeface="Times New Roman" panose="02020603050405020304" pitchFamily="18" charset="0"/>
              </a:rPr>
              <a:t>Maggie Brewer</a:t>
            </a:r>
          </a:p>
          <a:p>
            <a:pPr algn="r">
              <a:lnSpc>
                <a:spcPct val="115000"/>
              </a:lnSpc>
            </a:pPr>
            <a:r>
              <a:rPr lang="en-US" sz="2400" b="1" i="1" dirty="0">
                <a:solidFill>
                  <a:srgbClr val="17375E"/>
                </a:solidFill>
              </a:rPr>
              <a:t>George Pettigrew</a:t>
            </a:r>
          </a:p>
          <a:p>
            <a:pPr algn="r">
              <a:lnSpc>
                <a:spcPct val="115000"/>
              </a:lnSpc>
            </a:pPr>
            <a:r>
              <a:rPr lang="en-US" sz="2400" b="1" i="1" dirty="0">
                <a:solidFill>
                  <a:srgbClr val="17375E"/>
                </a:solidFill>
              </a:rPr>
              <a:t>Gary Junker</a:t>
            </a:r>
            <a:r>
              <a:rPr lang="en-US" sz="2400" b="1" i="1" dirty="0">
                <a:solidFill>
                  <a:srgbClr val="17375E"/>
                </a:solidFill>
                <a:effectLst/>
              </a:rPr>
              <a:t>       </a:t>
            </a:r>
            <a:endParaRPr lang="en-US" sz="2400" b="1" i="1" u="none" strike="noStrike" dirty="0">
              <a:solidFill>
                <a:srgbClr val="17375E"/>
              </a:solidFill>
              <a:effectLst/>
            </a:endParaRPr>
          </a:p>
        </p:txBody>
      </p:sp>
    </p:spTree>
    <p:extLst>
      <p:ext uri="{BB962C8B-B14F-4D97-AF65-F5344CB8AC3E}">
        <p14:creationId xmlns:p14="http://schemas.microsoft.com/office/powerpoint/2010/main" val="3213098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AD845-B108-472C-B562-E8B33B59C167}"/>
              </a:ext>
            </a:extLst>
          </p:cNvPr>
          <p:cNvSpPr>
            <a:spLocks noGrp="1"/>
          </p:cNvSpPr>
          <p:nvPr>
            <p:ph type="title"/>
          </p:nvPr>
        </p:nvSpPr>
        <p:spPr>
          <a:xfrm>
            <a:off x="320040" y="640080"/>
            <a:ext cx="7843267" cy="548640"/>
          </a:xfrm>
        </p:spPr>
        <p:txBody>
          <a:bodyPr/>
          <a:lstStyle/>
          <a:p>
            <a:r>
              <a:rPr lang="en-US" sz="3200" dirty="0">
                <a:latin typeface="Arial" panose="020B0604020202020204" pitchFamily="34" charset="0"/>
                <a:cs typeface="Arial" panose="020B0604020202020204" pitchFamily="34" charset="0"/>
              </a:rPr>
              <a:t>Housekeeping</a:t>
            </a:r>
          </a:p>
        </p:txBody>
      </p:sp>
      <p:sp>
        <p:nvSpPr>
          <p:cNvPr id="6" name="Text Placeholder 5">
            <a:extLst>
              <a:ext uri="{FF2B5EF4-FFF2-40B4-BE49-F238E27FC236}">
                <a16:creationId xmlns:a16="http://schemas.microsoft.com/office/drawing/2014/main" id="{6EFA786C-A5BC-4414-989E-EB3509E6990E}"/>
              </a:ext>
            </a:extLst>
          </p:cNvPr>
          <p:cNvSpPr>
            <a:spLocks noGrp="1"/>
          </p:cNvSpPr>
          <p:nvPr>
            <p:ph type="body" sz="quarter" idx="10"/>
          </p:nvPr>
        </p:nvSpPr>
        <p:spPr>
          <a:xfrm>
            <a:off x="457200" y="1524119"/>
            <a:ext cx="7888288" cy="548640"/>
          </a:xfrm>
        </p:spPr>
        <p:txBody>
          <a:bodyPr/>
          <a:lstStyle/>
          <a:p>
            <a:pPr marL="0" indent="0" algn="ctr">
              <a:buNone/>
            </a:pPr>
            <a:r>
              <a:rPr lang="en-US" sz="2800" i="1" dirty="0">
                <a:solidFill>
                  <a:srgbClr val="17375E"/>
                </a:solidFill>
                <a:latin typeface="+mn-lt"/>
              </a:rPr>
              <a:t>Poll Categories</a:t>
            </a:r>
          </a:p>
          <a:p>
            <a:endParaRPr lang="en-US" sz="2400" b="0" dirty="0">
              <a:solidFill>
                <a:srgbClr val="17375E"/>
              </a:solidFill>
              <a:latin typeface="+mn-lt"/>
            </a:endParaRPr>
          </a:p>
          <a:p>
            <a:endParaRPr lang="en-US" sz="2400" b="0" i="1" dirty="0">
              <a:solidFill>
                <a:srgbClr val="17375E"/>
              </a:solidFill>
              <a:latin typeface="+mn-lt"/>
            </a:endParaRPr>
          </a:p>
          <a:p>
            <a:endParaRPr lang="en-US" sz="2400" b="0" i="1" dirty="0">
              <a:solidFill>
                <a:srgbClr val="17375E"/>
              </a:solidFill>
              <a:latin typeface="+mn-lt"/>
            </a:endParaRPr>
          </a:p>
          <a:p>
            <a:endParaRPr lang="en-US" sz="2400" b="0" i="1" dirty="0">
              <a:solidFill>
                <a:srgbClr val="17375E"/>
              </a:solidFill>
              <a:latin typeface="+mn-lt"/>
            </a:endParaRPr>
          </a:p>
          <a:p>
            <a:endParaRPr lang="en-US" sz="2400" b="0" i="1" dirty="0">
              <a:solidFill>
                <a:srgbClr val="17375E"/>
              </a:solidFill>
              <a:latin typeface="+mn-lt"/>
            </a:endParaRPr>
          </a:p>
          <a:p>
            <a:endParaRPr lang="en-US" sz="2400" b="0" dirty="0">
              <a:solidFill>
                <a:srgbClr val="17375E"/>
              </a:solidFill>
              <a:latin typeface="+mn-lt"/>
            </a:endParaRPr>
          </a:p>
        </p:txBody>
      </p:sp>
      <p:sp>
        <p:nvSpPr>
          <p:cNvPr id="2" name="TextBox 1">
            <a:extLst>
              <a:ext uri="{FF2B5EF4-FFF2-40B4-BE49-F238E27FC236}">
                <a16:creationId xmlns:a16="http://schemas.microsoft.com/office/drawing/2014/main" id="{05963D85-E8BF-91B2-F7F4-5A6EDFD19F8C}"/>
              </a:ext>
            </a:extLst>
          </p:cNvPr>
          <p:cNvSpPr txBox="1"/>
          <p:nvPr/>
        </p:nvSpPr>
        <p:spPr>
          <a:xfrm>
            <a:off x="457200" y="2194560"/>
            <a:ext cx="3816745" cy="3139321"/>
          </a:xfrm>
          <a:prstGeom prst="rect">
            <a:avLst/>
          </a:prstGeom>
          <a:noFill/>
        </p:spPr>
        <p:txBody>
          <a:bodyPr wrap="square" rtlCol="0">
            <a:spAutoFit/>
          </a:bodyPr>
          <a:lstStyle/>
          <a:p>
            <a:pPr marL="342900" marR="0" lvl="0" indent="-342900">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Behavioral Health   </a:t>
            </a:r>
            <a:endParaRPr lang="en-US" sz="2000" dirty="0">
              <a:solidFill>
                <a:srgbClr val="17375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Treatment and Recovery   </a:t>
            </a:r>
            <a:endParaRPr lang="en-US" sz="2000" dirty="0">
              <a:solidFill>
                <a:srgbClr val="17375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Public Health   </a:t>
            </a:r>
            <a:endParaRPr lang="en-US" sz="2000" dirty="0">
              <a:solidFill>
                <a:srgbClr val="17375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Academia   </a:t>
            </a:r>
            <a:endParaRPr lang="en-US" sz="2000" dirty="0">
              <a:solidFill>
                <a:srgbClr val="17375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Harm Reduction </a:t>
            </a:r>
          </a:p>
          <a:p>
            <a:pPr marL="342900" marR="0" lvl="0" indent="-342900" fontAlgn="base">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State Corrections Administration/Management </a:t>
            </a:r>
          </a:p>
          <a:p>
            <a:pPr marL="342900" marR="0" lvl="0" indent="-342900" fontAlgn="base">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State Prisons Corrections Officers/Staff </a:t>
            </a:r>
          </a:p>
          <a:p>
            <a:pPr marL="342900" marR="0" lvl="0" indent="-342900">
              <a:buFont typeface="Arial" panose="020B0604020202020204" pitchFamily="34" charset="0"/>
              <a:buChar char="•"/>
            </a:pPr>
            <a:endParaRPr lang="en-US" sz="1800" dirty="0">
              <a:solidFill>
                <a:srgbClr val="17375E"/>
              </a:solidFill>
              <a:effectLst/>
              <a:ea typeface="Calibri" panose="020F0502020204030204" pitchFamily="34" charset="0"/>
              <a:cs typeface="Aptos" panose="020B0004020202020204" pitchFamily="34" charset="0"/>
            </a:endParaRPr>
          </a:p>
        </p:txBody>
      </p:sp>
      <p:sp>
        <p:nvSpPr>
          <p:cNvPr id="3" name="TextBox 2">
            <a:extLst>
              <a:ext uri="{FF2B5EF4-FFF2-40B4-BE49-F238E27FC236}">
                <a16:creationId xmlns:a16="http://schemas.microsoft.com/office/drawing/2014/main" id="{BDABF42C-0344-DDAF-9EDF-AC70660F9674}"/>
              </a:ext>
            </a:extLst>
          </p:cNvPr>
          <p:cNvSpPr txBox="1"/>
          <p:nvPr/>
        </p:nvSpPr>
        <p:spPr>
          <a:xfrm>
            <a:off x="4572000" y="2193973"/>
            <a:ext cx="3879056" cy="3170099"/>
          </a:xfrm>
          <a:prstGeom prst="rect">
            <a:avLst/>
          </a:prstGeom>
          <a:noFill/>
        </p:spPr>
        <p:txBody>
          <a:bodyPr wrap="square" rtlCol="0">
            <a:spAutoFit/>
          </a:bodyPr>
          <a:lstStyle/>
          <a:p>
            <a:pPr marL="342900" marR="0" lvl="0" indent="-342900" fontAlgn="base">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State Community Corrections Officers/Staff </a:t>
            </a:r>
          </a:p>
          <a:p>
            <a:pPr marL="342900" marR="0" lvl="0" indent="-342900">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Juvenile Justice</a:t>
            </a:r>
            <a:endParaRPr lang="en-US" sz="2000" dirty="0">
              <a:solidFill>
                <a:srgbClr val="17375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County/Local Detention Centers </a:t>
            </a:r>
            <a:endParaRPr lang="en-US" sz="2000" dirty="0">
              <a:solidFill>
                <a:srgbClr val="17375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Municipality Police or Sheriffs </a:t>
            </a:r>
            <a:endParaRPr lang="en-US" sz="2000" dirty="0">
              <a:solidFill>
                <a:srgbClr val="17375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Re-entry Programs </a:t>
            </a:r>
            <a:endParaRPr lang="en-US" sz="2000" dirty="0">
              <a:solidFill>
                <a:srgbClr val="17375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EMS or Fire  </a:t>
            </a:r>
            <a:endParaRPr lang="en-US" sz="2000" dirty="0">
              <a:solidFill>
                <a:srgbClr val="17375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Arial" panose="020B0604020202020204" pitchFamily="34" charset="0"/>
              <a:buChar char="•"/>
            </a:pPr>
            <a:r>
              <a:rPr lang="en-US" sz="2000" dirty="0">
                <a:solidFill>
                  <a:srgbClr val="17375E"/>
                </a:solidFill>
                <a:effectLst/>
                <a:latin typeface="Arial" panose="020B0604020202020204" pitchFamily="34" charset="0"/>
                <a:ea typeface="Times New Roman" panose="02020603050405020304" pitchFamily="18" charset="0"/>
                <a:cs typeface="Arial" panose="020B0604020202020204" pitchFamily="34" charset="0"/>
              </a:rPr>
              <a:t>Others </a:t>
            </a:r>
            <a:r>
              <a:rPr lang="en-US" sz="2000" dirty="0">
                <a:solidFill>
                  <a:srgbClr val="17375E"/>
                </a:solidFill>
                <a:effectLst/>
                <a:latin typeface="Arial" panose="020B0604020202020204" pitchFamily="34" charset="0"/>
                <a:ea typeface="Aptos" panose="020B0004020202020204" pitchFamily="34" charset="0"/>
                <a:cs typeface="Arial" panose="020B0604020202020204" pitchFamily="34" charset="0"/>
              </a:rPr>
              <a:t>  </a:t>
            </a:r>
            <a:endParaRPr lang="en-US" sz="1800" dirty="0">
              <a:solidFill>
                <a:srgbClr val="17375E"/>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38035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2"/>
            <a:ext cx="7848600" cy="1219198"/>
          </a:xfrm>
        </p:spPr>
        <p:txBody>
          <a:bodyPr/>
          <a:lstStyle/>
          <a:p>
            <a:pPr algn="ctr"/>
            <a:br>
              <a:rPr lang="en-US" sz="18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762000" y="3581400"/>
            <a:ext cx="8001000" cy="2152648"/>
          </a:xfrm>
        </p:spPr>
        <p:txBody>
          <a:bodyPr>
            <a:normAutofit fontScale="77500" lnSpcReduction="20000"/>
          </a:bodyPr>
          <a:lstStyle/>
          <a:p>
            <a:pPr algn="ctr"/>
            <a:endParaRPr lang="en-US" sz="1600" dirty="0">
              <a:solidFill>
                <a:schemeClr val="tx2"/>
              </a:solidFill>
            </a:endParaRPr>
          </a:p>
          <a:p>
            <a:pPr algn="ctr"/>
            <a:r>
              <a:rPr lang="en-US" sz="2600" b="1" dirty="0">
                <a:solidFill>
                  <a:schemeClr val="tx2"/>
                </a:solidFill>
                <a:latin typeface="Arial" panose="020B0604020202020204" pitchFamily="34" charset="0"/>
                <a:cs typeface="Arial" panose="020B0604020202020204" pitchFamily="34" charset="0"/>
              </a:rPr>
              <a:t>Opioid Prescription Drug Abuse Advisory Committee</a:t>
            </a:r>
          </a:p>
          <a:p>
            <a:pPr algn="ctr"/>
            <a:r>
              <a:rPr lang="en-US" sz="2600" dirty="0">
                <a:solidFill>
                  <a:schemeClr val="tx2"/>
                </a:solidFill>
                <a:latin typeface="Arial" panose="020B0604020202020204" pitchFamily="34" charset="0"/>
                <a:cs typeface="Arial" panose="020B0604020202020204" pitchFamily="34" charset="0"/>
              </a:rPr>
              <a:t>March 22, 2024</a:t>
            </a:r>
          </a:p>
          <a:p>
            <a:pPr algn="ctr"/>
            <a:r>
              <a:rPr lang="en-US" sz="2600" b="1" dirty="0">
                <a:latin typeface="+mj-lt"/>
              </a:rPr>
              <a:t>				</a:t>
            </a:r>
            <a:r>
              <a:rPr lang="en-US" sz="1000" b="1" dirty="0"/>
              <a:t>		</a:t>
            </a:r>
          </a:p>
          <a:p>
            <a:pPr algn="ctr"/>
            <a:r>
              <a:rPr lang="en-US" sz="1000" b="1" dirty="0"/>
              <a:t>				</a:t>
            </a:r>
          </a:p>
          <a:p>
            <a:endParaRPr lang="en-US" sz="1000" b="1" dirty="0">
              <a:latin typeface="Calibri" panose="020F0502020204030204" pitchFamily="34" charset="0"/>
              <a:cs typeface="Calibri" panose="020F0502020204030204" pitchFamily="34" charset="0"/>
            </a:endParaRPr>
          </a:p>
          <a:p>
            <a:pPr algn="ctr"/>
            <a:r>
              <a:rPr lang="en-US" sz="1800" b="1" dirty="0">
                <a:solidFill>
                  <a:schemeClr val="tx2"/>
                </a:solidFill>
                <a:latin typeface="Arial" panose="020B0604020202020204" pitchFamily="34" charset="0"/>
                <a:cs typeface="Arial" panose="020B0604020202020204" pitchFamily="34" charset="0"/>
              </a:rPr>
              <a:t>Maggie Brewer</a:t>
            </a:r>
            <a:r>
              <a:rPr lang="en-US" sz="1800" dirty="0">
                <a:solidFill>
                  <a:schemeClr val="tx2"/>
                </a:solidFill>
                <a:latin typeface="Arial" panose="020B0604020202020204" pitchFamily="34" charset="0"/>
                <a:cs typeface="Arial" panose="020B0604020202020204" pitchFamily="34" charset="0"/>
              </a:rPr>
              <a:t>, Chief Deputy Secretary</a:t>
            </a:r>
          </a:p>
          <a:p>
            <a:pPr algn="ctr"/>
            <a:r>
              <a:rPr lang="en-US" sz="1800" b="1" dirty="0">
                <a:solidFill>
                  <a:schemeClr val="tx2"/>
                </a:solidFill>
                <a:latin typeface="Arial" panose="020B0604020202020204" pitchFamily="34" charset="0"/>
                <a:cs typeface="Arial" panose="020B0604020202020204" pitchFamily="34" charset="0"/>
              </a:rPr>
              <a:t>George Pettigrew</a:t>
            </a:r>
            <a:r>
              <a:rPr lang="en-US" sz="1800" dirty="0">
                <a:solidFill>
                  <a:schemeClr val="tx2"/>
                </a:solidFill>
                <a:latin typeface="Arial" panose="020B0604020202020204" pitchFamily="34" charset="0"/>
                <a:cs typeface="Arial" panose="020B0604020202020204" pitchFamily="34" charset="0"/>
              </a:rPr>
              <a:t>, Deputy Secretary, Rehabilitation and Reentry</a:t>
            </a:r>
            <a:r>
              <a:rPr lang="en-US" sz="1800" b="1" dirty="0">
                <a:solidFill>
                  <a:schemeClr val="tx2"/>
                </a:solidFill>
                <a:latin typeface="Arial" panose="020B0604020202020204" pitchFamily="34" charset="0"/>
                <a:cs typeface="Arial" panose="020B0604020202020204" pitchFamily="34" charset="0"/>
              </a:rPr>
              <a:t>	</a:t>
            </a:r>
          </a:p>
          <a:p>
            <a:pPr algn="ctr"/>
            <a:r>
              <a:rPr lang="en-US" sz="1800" b="1" dirty="0">
                <a:solidFill>
                  <a:schemeClr val="tx2"/>
                </a:solidFill>
                <a:latin typeface="Arial" panose="020B0604020202020204" pitchFamily="34" charset="0"/>
                <a:cs typeface="Arial" panose="020B0604020202020204" pitchFamily="34" charset="0"/>
              </a:rPr>
              <a:t>Gary Junker</a:t>
            </a:r>
            <a:r>
              <a:rPr lang="en-US" sz="1800" dirty="0">
                <a:solidFill>
                  <a:schemeClr val="tx2"/>
                </a:solidFill>
                <a:latin typeface="Arial" panose="020B0604020202020204" pitchFamily="34" charset="0"/>
                <a:cs typeface="Arial" panose="020B0604020202020204" pitchFamily="34" charset="0"/>
              </a:rPr>
              <a:t>, Deputy Secretary Comprehensive Health Services</a:t>
            </a:r>
            <a:endParaRPr lang="en-US" sz="23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96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5760" y="1828800"/>
            <a:ext cx="8001000" cy="3467100"/>
          </a:xfrm>
        </p:spPr>
        <p:txBody>
          <a:bodyPr>
            <a:noAutofit/>
          </a:bodyPr>
          <a:lstStyle/>
          <a:p>
            <a:r>
              <a:rPr lang="en-US" sz="2800" dirty="0">
                <a:ea typeface="Calibri" panose="020F0502020204030204" pitchFamily="34" charset="0"/>
                <a:cs typeface="Times New Roman" panose="02020603050405020304" pitchFamily="18" charset="0"/>
              </a:rPr>
              <a:t>The Division of Health Services envisions correctional facilities as </a:t>
            </a:r>
            <a:r>
              <a:rPr lang="en-US" sz="2800" u="sng" dirty="0">
                <a:ea typeface="Calibri" panose="020F0502020204030204" pitchFamily="34" charset="0"/>
                <a:cs typeface="Times New Roman" panose="02020603050405020304" pitchFamily="18" charset="0"/>
              </a:rPr>
              <a:t>public health stations </a:t>
            </a:r>
            <a:r>
              <a:rPr lang="en-US" sz="2800" dirty="0">
                <a:ea typeface="Calibri" panose="020F0502020204030204" pitchFamily="34" charset="0"/>
                <a:cs typeface="Times New Roman" panose="02020603050405020304" pitchFamily="18" charset="0"/>
              </a:rPr>
              <a:t>that significantly impact the health status of the larger community. The Division is committed to providing care that will positively impact the public health sector; improve the health status of justice involved persons; engage in sound healthcare practices that meet or exceed community standards; and in support of the mission and goals of the North Carolina Department of Adult Correction.</a:t>
            </a:r>
            <a:br>
              <a:rPr lang="en-US" sz="2800" dirty="0">
                <a:ea typeface="Calibri" panose="020F0502020204030204" pitchFamily="34" charset="0"/>
                <a:cs typeface="Times New Roman" panose="02020603050405020304" pitchFamily="18" charset="0"/>
              </a:rPr>
            </a:br>
            <a:endParaRPr lang="en-US" sz="2800" dirty="0"/>
          </a:p>
        </p:txBody>
      </p:sp>
    </p:spTree>
    <p:extLst>
      <p:ext uri="{BB962C8B-B14F-4D97-AF65-F5344CB8AC3E}">
        <p14:creationId xmlns:p14="http://schemas.microsoft.com/office/powerpoint/2010/main" val="1332216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AB2B1-3A13-2A5B-D7C4-254BE2C54BE9}"/>
              </a:ext>
            </a:extLst>
          </p:cNvPr>
          <p:cNvSpPr>
            <a:spLocks noGrp="1"/>
          </p:cNvSpPr>
          <p:nvPr>
            <p:ph type="title"/>
          </p:nvPr>
        </p:nvSpPr>
        <p:spPr>
          <a:xfrm>
            <a:off x="320040" y="1097280"/>
            <a:ext cx="8229600" cy="1009650"/>
          </a:xfrm>
        </p:spPr>
        <p:txBody>
          <a:bodyPr>
            <a:normAutofit fontScale="90000"/>
          </a:bodyPr>
          <a:lstStyle/>
          <a:p>
            <a:pPr marL="342900" marR="1196975" indent="-228600">
              <a:lnSpc>
                <a:spcPct val="90000"/>
              </a:lnSpc>
              <a:spcBef>
                <a:spcPts val="0"/>
              </a:spcBef>
              <a:tabLst>
                <a:tab pos="1207135" algn="l"/>
              </a:tabLst>
              <a:defRPr/>
            </a:pP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br>
              <a:rPr lang="en-US" sz="1200" u="sng" spc="-5" dirty="0">
                <a:solidFill>
                  <a:prstClr val="black"/>
                </a:solidFill>
                <a:uFill>
                  <a:solidFill>
                    <a:srgbClr val="000000"/>
                  </a:solidFill>
                </a:uFill>
                <a:latin typeface="Calibri" panose="020F0502020204030204"/>
                <a:ea typeface="+mn-ea"/>
                <a:cs typeface="+mn-cs"/>
              </a:rPr>
            </a:br>
            <a:r>
              <a:rPr lang="en-US" sz="1600" b="1" u="sng" spc="-5" dirty="0">
                <a:uFill>
                  <a:solidFill>
                    <a:srgbClr val="000000"/>
                  </a:solidFill>
                </a:uFill>
                <a:ea typeface="+mn-ea"/>
                <a:cs typeface="+mn-cs"/>
              </a:rPr>
              <a:t>Chief Medical Officer</a:t>
            </a:r>
            <a:r>
              <a:rPr lang="en-US" sz="1600" u="sng" spc="-5" dirty="0">
                <a:uFill>
                  <a:solidFill>
                    <a:srgbClr val="000000"/>
                  </a:solidFill>
                </a:uFill>
                <a:ea typeface="+mn-ea"/>
                <a:cs typeface="+mn-cs"/>
              </a:rPr>
              <a:t>:</a:t>
            </a:r>
            <a:r>
              <a:rPr lang="en-US" sz="1600" spc="-5" dirty="0">
                <a:uFill>
                  <a:solidFill>
                    <a:srgbClr val="000000"/>
                  </a:solidFill>
                </a:uFill>
                <a:ea typeface="+mn-ea"/>
                <a:cs typeface="+mn-cs"/>
              </a:rPr>
              <a:t> M</a:t>
            </a:r>
            <a:r>
              <a:rPr lang="en-US" sz="1600" spc="-5" dirty="0">
                <a:ea typeface="+mn-ea"/>
                <a:cs typeface="+mn-cs"/>
              </a:rPr>
              <a:t>aintains</a:t>
            </a:r>
            <a:r>
              <a:rPr lang="en-US" sz="1600" spc="0" dirty="0">
                <a:ea typeface="+mn-ea"/>
                <a:cs typeface="+mn-cs"/>
              </a:rPr>
              <a:t> responsibility</a:t>
            </a:r>
            <a:r>
              <a:rPr lang="en-US" sz="1600" spc="-40" dirty="0">
                <a:ea typeface="+mn-ea"/>
                <a:cs typeface="+mn-cs"/>
              </a:rPr>
              <a:t> </a:t>
            </a:r>
            <a:r>
              <a:rPr lang="en-US" sz="1600" spc="0" dirty="0">
                <a:ea typeface="+mn-ea"/>
                <a:cs typeface="+mn-cs"/>
              </a:rPr>
              <a:t>for</a:t>
            </a:r>
            <a:r>
              <a:rPr lang="en-US" sz="1600" spc="-10" dirty="0">
                <a:ea typeface="+mn-ea"/>
                <a:cs typeface="+mn-cs"/>
              </a:rPr>
              <a:t> </a:t>
            </a:r>
            <a:r>
              <a:rPr lang="en-US" sz="1600" spc="0" dirty="0">
                <a:ea typeface="+mn-ea"/>
                <a:cs typeface="+mn-cs"/>
              </a:rPr>
              <a:t>the</a:t>
            </a:r>
            <a:r>
              <a:rPr lang="en-US" sz="1600" spc="-5" dirty="0">
                <a:ea typeface="+mn-ea"/>
                <a:cs typeface="+mn-cs"/>
              </a:rPr>
              <a:t> quality</a:t>
            </a:r>
            <a:r>
              <a:rPr lang="en-US" sz="1600" spc="-15" dirty="0">
                <a:ea typeface="+mn-ea"/>
                <a:cs typeface="+mn-cs"/>
              </a:rPr>
              <a:t> </a:t>
            </a:r>
            <a:r>
              <a:rPr lang="en-US" sz="1600" spc="0" dirty="0">
                <a:ea typeface="+mn-ea"/>
                <a:cs typeface="+mn-cs"/>
              </a:rPr>
              <a:t>of </a:t>
            </a:r>
            <a:r>
              <a:rPr lang="en-US" sz="1600" spc="-5" dirty="0">
                <a:ea typeface="+mn-ea"/>
                <a:cs typeface="+mn-cs"/>
              </a:rPr>
              <a:t>medical</a:t>
            </a:r>
            <a:r>
              <a:rPr lang="en-US" sz="1600" spc="0" dirty="0">
                <a:ea typeface="+mn-ea"/>
                <a:cs typeface="+mn-cs"/>
              </a:rPr>
              <a:t> care provided to justice involved persons</a:t>
            </a:r>
            <a:r>
              <a:rPr lang="en-US" sz="1600" spc="-5" dirty="0">
                <a:ea typeface="+mn-ea"/>
                <a:cs typeface="+mn-cs"/>
              </a:rPr>
              <a:t>.</a:t>
            </a:r>
            <a:br>
              <a:rPr lang="en-US" sz="1600" spc="-5" dirty="0">
                <a:ea typeface="+mn-ea"/>
                <a:cs typeface="+mn-cs"/>
              </a:rPr>
            </a:br>
            <a:br>
              <a:rPr lang="en-US" sz="1600" u="sng" spc="0" dirty="0">
                <a:uFill>
                  <a:solidFill>
                    <a:srgbClr val="000000"/>
                  </a:solidFill>
                </a:uFill>
                <a:ea typeface="+mn-ea"/>
                <a:cs typeface="+mn-cs"/>
              </a:rPr>
            </a:br>
            <a:r>
              <a:rPr lang="en-US" sz="1600" b="1" u="sng" spc="0" dirty="0">
                <a:uFill>
                  <a:solidFill>
                    <a:srgbClr val="000000"/>
                  </a:solidFill>
                </a:uFill>
                <a:ea typeface="+mn-ea"/>
                <a:cs typeface="+mn-cs"/>
              </a:rPr>
              <a:t>Chief Nursing Officer</a:t>
            </a:r>
            <a:r>
              <a:rPr lang="en-US" sz="1600" u="sng" spc="0" dirty="0">
                <a:uFill>
                  <a:solidFill>
                    <a:srgbClr val="000000"/>
                  </a:solidFill>
                </a:uFill>
                <a:ea typeface="+mn-ea"/>
                <a:cs typeface="+mn-cs"/>
              </a:rPr>
              <a:t>:</a:t>
            </a:r>
            <a:r>
              <a:rPr lang="en-US" sz="1600" spc="0" dirty="0">
                <a:uFill>
                  <a:solidFill>
                    <a:srgbClr val="000000"/>
                  </a:solidFill>
                </a:uFill>
                <a:ea typeface="+mn-ea"/>
                <a:cs typeface="+mn-cs"/>
              </a:rPr>
              <a:t> </a:t>
            </a:r>
            <a:r>
              <a:rPr lang="en-US" sz="1600" spc="0" dirty="0">
                <a:ea typeface="+mn-ea"/>
                <a:cs typeface="+mn-cs"/>
              </a:rPr>
              <a:t>Nursing Services function as an integral part of multidisciplinary teams and participate in the planning, implementation and monitoring of safe, evidenced-based health care.</a:t>
            </a:r>
            <a:br>
              <a:rPr lang="en-US" sz="1600" spc="0" dirty="0">
                <a:ea typeface="+mn-ea"/>
                <a:cs typeface="+mn-cs"/>
              </a:rPr>
            </a:br>
            <a:br>
              <a:rPr lang="en-US" sz="1600" u="sng" spc="0" dirty="0">
                <a:uFill>
                  <a:solidFill>
                    <a:srgbClr val="000000"/>
                  </a:solidFill>
                </a:uFill>
                <a:ea typeface="+mn-ea"/>
                <a:cs typeface="+mn-cs"/>
              </a:rPr>
            </a:br>
            <a:r>
              <a:rPr lang="en-US" sz="1600" b="1" u="sng" spc="0" dirty="0">
                <a:uFill>
                  <a:solidFill>
                    <a:srgbClr val="000000"/>
                  </a:solidFill>
                </a:uFill>
                <a:ea typeface="+mn-ea"/>
                <a:cs typeface="+mn-cs"/>
              </a:rPr>
              <a:t>Chief Dental Officer</a:t>
            </a:r>
            <a:r>
              <a:rPr lang="en-US" sz="1600" u="sng" spc="0" dirty="0">
                <a:uFill>
                  <a:solidFill>
                    <a:srgbClr val="000000"/>
                  </a:solidFill>
                </a:uFill>
                <a:ea typeface="+mn-ea"/>
                <a:cs typeface="+mn-cs"/>
              </a:rPr>
              <a:t>:</a:t>
            </a:r>
            <a:r>
              <a:rPr lang="en-US" sz="1600" spc="0" dirty="0">
                <a:uFill>
                  <a:solidFill>
                    <a:srgbClr val="000000"/>
                  </a:solidFill>
                </a:uFill>
                <a:ea typeface="+mn-ea"/>
                <a:cs typeface="+mn-cs"/>
              </a:rPr>
              <a:t> R</a:t>
            </a:r>
            <a:r>
              <a:rPr lang="en-US" sz="1600" spc="0" dirty="0">
                <a:ea typeface="+mn-ea"/>
                <a:cs typeface="+mn-cs"/>
              </a:rPr>
              <a:t>esponsible to </a:t>
            </a:r>
            <a:r>
              <a:rPr lang="en-US" sz="1600" spc="-5" dirty="0">
                <a:ea typeface="+mn-ea"/>
                <a:cs typeface="+mn-cs"/>
              </a:rPr>
              <a:t>develop,</a:t>
            </a:r>
            <a:r>
              <a:rPr lang="en-US" sz="1600" spc="0" dirty="0">
                <a:ea typeface="+mn-ea"/>
                <a:cs typeface="+mn-cs"/>
              </a:rPr>
              <a:t> </a:t>
            </a:r>
            <a:r>
              <a:rPr lang="en-US" sz="1600" spc="-5" dirty="0">
                <a:ea typeface="+mn-ea"/>
                <a:cs typeface="+mn-cs"/>
              </a:rPr>
              <a:t>implement</a:t>
            </a:r>
            <a:r>
              <a:rPr lang="en-US" sz="1600" spc="0" dirty="0">
                <a:ea typeface="+mn-ea"/>
                <a:cs typeface="+mn-cs"/>
              </a:rPr>
              <a:t> </a:t>
            </a:r>
            <a:r>
              <a:rPr lang="en-US" sz="1600" spc="-5" dirty="0">
                <a:ea typeface="+mn-ea"/>
                <a:cs typeface="+mn-cs"/>
              </a:rPr>
              <a:t>and</a:t>
            </a:r>
            <a:r>
              <a:rPr lang="en-US" sz="1600" spc="10" dirty="0">
                <a:ea typeface="+mn-ea"/>
                <a:cs typeface="+mn-cs"/>
              </a:rPr>
              <a:t> </a:t>
            </a:r>
            <a:r>
              <a:rPr lang="en-US" sz="1600" spc="0" dirty="0">
                <a:ea typeface="+mn-ea"/>
                <a:cs typeface="+mn-cs"/>
              </a:rPr>
              <a:t>monitor</a:t>
            </a:r>
            <a:r>
              <a:rPr lang="en-US" sz="1600" spc="5" dirty="0">
                <a:ea typeface="+mn-ea"/>
                <a:cs typeface="+mn-cs"/>
              </a:rPr>
              <a:t> </a:t>
            </a:r>
            <a:r>
              <a:rPr lang="en-US" sz="1600" spc="-5" dirty="0">
                <a:ea typeface="+mn-ea"/>
                <a:cs typeface="+mn-cs"/>
              </a:rPr>
              <a:t>dental</a:t>
            </a:r>
            <a:r>
              <a:rPr lang="en-US" sz="1600" spc="0" dirty="0">
                <a:ea typeface="+mn-ea"/>
                <a:cs typeface="+mn-cs"/>
              </a:rPr>
              <a:t> </a:t>
            </a:r>
            <a:r>
              <a:rPr lang="en-US" sz="1600" spc="-5" dirty="0">
                <a:ea typeface="+mn-ea"/>
                <a:cs typeface="+mn-cs"/>
              </a:rPr>
              <a:t>care </a:t>
            </a:r>
            <a:r>
              <a:rPr lang="en-US" sz="1600" spc="0" dirty="0">
                <a:ea typeface="+mn-ea"/>
                <a:cs typeface="+mn-cs"/>
              </a:rPr>
              <a:t>in </a:t>
            </a:r>
            <a:r>
              <a:rPr lang="en-US" sz="1600" spc="-5" dirty="0">
                <a:ea typeface="+mn-ea"/>
                <a:cs typeface="+mn-cs"/>
              </a:rPr>
              <a:t>accordance </a:t>
            </a:r>
            <a:r>
              <a:rPr lang="en-US" sz="1600" spc="0" dirty="0">
                <a:ea typeface="+mn-ea"/>
                <a:cs typeface="+mn-cs"/>
              </a:rPr>
              <a:t>with </a:t>
            </a:r>
            <a:r>
              <a:rPr lang="en-US" sz="1600" spc="-5" dirty="0">
                <a:ea typeface="+mn-ea"/>
                <a:cs typeface="+mn-cs"/>
              </a:rPr>
              <a:t>North</a:t>
            </a:r>
            <a:r>
              <a:rPr lang="en-US" sz="1600" spc="0" dirty="0">
                <a:ea typeface="+mn-ea"/>
                <a:cs typeface="+mn-cs"/>
              </a:rPr>
              <a:t> </a:t>
            </a:r>
            <a:r>
              <a:rPr lang="en-US" sz="1600" spc="-5" dirty="0">
                <a:ea typeface="+mn-ea"/>
                <a:cs typeface="+mn-cs"/>
              </a:rPr>
              <a:t>Carolina </a:t>
            </a:r>
            <a:r>
              <a:rPr lang="en-US" sz="1600" spc="0" dirty="0">
                <a:ea typeface="+mn-ea"/>
                <a:cs typeface="+mn-cs"/>
              </a:rPr>
              <a:t>State</a:t>
            </a:r>
            <a:r>
              <a:rPr lang="en-US" sz="1600" spc="-5" dirty="0">
                <a:ea typeface="+mn-ea"/>
                <a:cs typeface="+mn-cs"/>
              </a:rPr>
              <a:t> </a:t>
            </a:r>
            <a:r>
              <a:rPr lang="en-US" sz="1600" spc="0" dirty="0">
                <a:ea typeface="+mn-ea"/>
                <a:cs typeface="+mn-cs"/>
              </a:rPr>
              <a:t>Board of</a:t>
            </a:r>
            <a:r>
              <a:rPr lang="en-US" sz="1600" spc="-10" dirty="0">
                <a:ea typeface="+mn-ea"/>
                <a:cs typeface="+mn-cs"/>
              </a:rPr>
              <a:t> </a:t>
            </a:r>
            <a:r>
              <a:rPr lang="en-US" sz="1600" spc="-5" dirty="0">
                <a:ea typeface="+mn-ea"/>
                <a:cs typeface="+mn-cs"/>
              </a:rPr>
              <a:t>Dental</a:t>
            </a:r>
            <a:r>
              <a:rPr lang="en-US" sz="1600" spc="0" dirty="0">
                <a:ea typeface="+mn-ea"/>
                <a:cs typeface="+mn-cs"/>
              </a:rPr>
              <a:t> </a:t>
            </a:r>
            <a:r>
              <a:rPr lang="en-US" sz="1600" spc="-5" dirty="0">
                <a:ea typeface="+mn-ea"/>
                <a:cs typeface="+mn-cs"/>
              </a:rPr>
              <a:t>Examiners</a:t>
            </a:r>
            <a:r>
              <a:rPr lang="en-US" sz="1600" spc="0" dirty="0">
                <a:ea typeface="+mn-ea"/>
                <a:cs typeface="+mn-cs"/>
              </a:rPr>
              <a:t> and </a:t>
            </a:r>
            <a:r>
              <a:rPr lang="en-US" sz="1600" spc="-5" dirty="0">
                <a:ea typeface="+mn-ea"/>
                <a:cs typeface="+mn-cs"/>
              </a:rPr>
              <a:t>applicable</a:t>
            </a:r>
            <a:r>
              <a:rPr lang="en-US" sz="1600" spc="0" dirty="0">
                <a:ea typeface="+mn-ea"/>
                <a:cs typeface="+mn-cs"/>
              </a:rPr>
              <a:t> statutes, rules </a:t>
            </a:r>
            <a:r>
              <a:rPr lang="en-US" sz="1600" spc="-5" dirty="0">
                <a:ea typeface="+mn-ea"/>
                <a:cs typeface="+mn-cs"/>
              </a:rPr>
              <a:t>and</a:t>
            </a:r>
            <a:r>
              <a:rPr lang="en-US" sz="1600" spc="335" dirty="0">
                <a:ea typeface="+mn-ea"/>
                <a:cs typeface="+mn-cs"/>
              </a:rPr>
              <a:t> </a:t>
            </a:r>
            <a:r>
              <a:rPr lang="en-US" sz="1600" spc="-5" dirty="0">
                <a:ea typeface="+mn-ea"/>
                <a:cs typeface="+mn-cs"/>
              </a:rPr>
              <a:t>regulations.</a:t>
            </a:r>
            <a:r>
              <a:rPr lang="en-US" sz="1600" spc="0" dirty="0">
                <a:ea typeface="+mn-ea"/>
                <a:cs typeface="+mn-cs"/>
              </a:rPr>
              <a:t> </a:t>
            </a:r>
            <a:br>
              <a:rPr lang="en-US" sz="1600" spc="0" dirty="0">
                <a:ea typeface="+mn-ea"/>
                <a:cs typeface="+mn-cs"/>
              </a:rPr>
            </a:br>
            <a:br>
              <a:rPr lang="en-US" sz="1600" spc="-5" dirty="0">
                <a:uFill>
                  <a:solidFill>
                    <a:srgbClr val="000000"/>
                  </a:solidFill>
                </a:uFill>
                <a:ea typeface="+mn-ea"/>
                <a:cs typeface="+mn-cs"/>
              </a:rPr>
            </a:br>
            <a:r>
              <a:rPr lang="en-US" sz="1600" b="1" u="sng" spc="-5" dirty="0">
                <a:ea typeface="+mn-ea"/>
                <a:cs typeface="+mn-cs"/>
              </a:rPr>
              <a:t>Director</a:t>
            </a:r>
            <a:r>
              <a:rPr lang="en-US" sz="1600" b="1" u="sng" spc="0" dirty="0">
                <a:ea typeface="+mn-ea"/>
                <a:cs typeface="+mn-cs"/>
              </a:rPr>
              <a:t> of</a:t>
            </a:r>
            <a:r>
              <a:rPr lang="en-US" sz="1600" b="1" u="sng" spc="285" dirty="0">
                <a:ea typeface="+mn-ea"/>
                <a:cs typeface="+mn-cs"/>
              </a:rPr>
              <a:t> </a:t>
            </a:r>
            <a:r>
              <a:rPr lang="en-US" sz="1600" b="1" u="sng" spc="-5" dirty="0">
                <a:ea typeface="+mn-ea"/>
                <a:cs typeface="+mn-cs"/>
              </a:rPr>
              <a:t>Behavioral</a:t>
            </a:r>
            <a:r>
              <a:rPr lang="en-US" sz="1600" b="1" u="sng" spc="0" dirty="0">
                <a:ea typeface="+mn-ea"/>
                <a:cs typeface="+mn-cs"/>
              </a:rPr>
              <a:t> Health</a:t>
            </a:r>
            <a:r>
              <a:rPr lang="en-US" sz="1600" u="sng" spc="0" dirty="0">
                <a:ea typeface="+mn-ea"/>
                <a:cs typeface="+mn-cs"/>
              </a:rPr>
              <a:t>:</a:t>
            </a:r>
            <a:r>
              <a:rPr lang="en-US" sz="1600" spc="0" dirty="0">
                <a:ea typeface="+mn-ea"/>
                <a:cs typeface="+mn-cs"/>
              </a:rPr>
              <a:t>  Oversight for s</a:t>
            </a:r>
            <a:r>
              <a:rPr lang="en-US" sz="1600" spc="-5" dirty="0">
                <a:ea typeface="+mn-ea"/>
                <a:cs typeface="+mn-cs"/>
              </a:rPr>
              <a:t>ervices</a:t>
            </a:r>
            <a:r>
              <a:rPr lang="en-US" sz="1600" spc="0" dirty="0">
                <a:ea typeface="+mn-ea"/>
                <a:cs typeface="+mn-cs"/>
              </a:rPr>
              <a:t> for individuals </a:t>
            </a:r>
            <a:r>
              <a:rPr lang="en-US" sz="1600" spc="-5" dirty="0">
                <a:ea typeface="+mn-ea"/>
                <a:cs typeface="+mn-cs"/>
              </a:rPr>
              <a:t>identified</a:t>
            </a:r>
            <a:r>
              <a:rPr lang="en-US" sz="1600" spc="0" dirty="0">
                <a:ea typeface="+mn-ea"/>
                <a:cs typeface="+mn-cs"/>
              </a:rPr>
              <a:t> with a serious </a:t>
            </a:r>
            <a:r>
              <a:rPr lang="en-US" sz="1600" spc="-5" dirty="0">
                <a:ea typeface="+mn-ea"/>
                <a:cs typeface="+mn-cs"/>
              </a:rPr>
              <a:t>mental</a:t>
            </a:r>
            <a:r>
              <a:rPr lang="en-US" sz="1600" spc="325" dirty="0">
                <a:ea typeface="+mn-ea"/>
                <a:cs typeface="+mn-cs"/>
              </a:rPr>
              <a:t> </a:t>
            </a:r>
            <a:r>
              <a:rPr lang="en-US" sz="1600" spc="0" dirty="0">
                <a:ea typeface="+mn-ea"/>
                <a:cs typeface="+mn-cs"/>
              </a:rPr>
              <a:t>illness </a:t>
            </a:r>
            <a:r>
              <a:rPr lang="en-US" sz="1600" spc="-5" dirty="0">
                <a:ea typeface="+mn-ea"/>
                <a:cs typeface="+mn-cs"/>
              </a:rPr>
              <a:t>and</a:t>
            </a:r>
            <a:r>
              <a:rPr lang="en-US" sz="1600" spc="0" dirty="0">
                <a:ea typeface="+mn-ea"/>
                <a:cs typeface="+mn-cs"/>
              </a:rPr>
              <a:t> those</a:t>
            </a:r>
            <a:r>
              <a:rPr lang="en-US" sz="1600" spc="-5" dirty="0">
                <a:ea typeface="+mn-ea"/>
                <a:cs typeface="+mn-cs"/>
              </a:rPr>
              <a:t> </a:t>
            </a:r>
            <a:r>
              <a:rPr lang="en-US" sz="1600" spc="0" dirty="0">
                <a:ea typeface="+mn-ea"/>
                <a:cs typeface="+mn-cs"/>
              </a:rPr>
              <a:t>with </a:t>
            </a:r>
            <a:r>
              <a:rPr lang="en-US" sz="1600" spc="-5" dirty="0">
                <a:ea typeface="+mn-ea"/>
                <a:cs typeface="+mn-cs"/>
              </a:rPr>
              <a:t>less</a:t>
            </a:r>
            <a:r>
              <a:rPr lang="en-US" sz="1600" spc="0" dirty="0">
                <a:ea typeface="+mn-ea"/>
                <a:cs typeface="+mn-cs"/>
              </a:rPr>
              <a:t> </a:t>
            </a:r>
            <a:r>
              <a:rPr lang="en-US" sz="1600" spc="-5" dirty="0">
                <a:ea typeface="+mn-ea"/>
                <a:cs typeface="+mn-cs"/>
              </a:rPr>
              <a:t>severe</a:t>
            </a:r>
            <a:r>
              <a:rPr lang="en-US" sz="1600" spc="-10" dirty="0">
                <a:ea typeface="+mn-ea"/>
                <a:cs typeface="+mn-cs"/>
              </a:rPr>
              <a:t> </a:t>
            </a:r>
            <a:r>
              <a:rPr lang="en-US" sz="1600" spc="0" dirty="0">
                <a:ea typeface="+mn-ea"/>
                <a:cs typeface="+mn-cs"/>
              </a:rPr>
              <a:t>mental </a:t>
            </a:r>
            <a:r>
              <a:rPr lang="en-US" sz="1600" spc="-5" dirty="0">
                <a:ea typeface="+mn-ea"/>
                <a:cs typeface="+mn-cs"/>
              </a:rPr>
              <a:t>health</a:t>
            </a:r>
            <a:r>
              <a:rPr lang="en-US" sz="1600" spc="0" dirty="0">
                <a:ea typeface="+mn-ea"/>
                <a:cs typeface="+mn-cs"/>
              </a:rPr>
              <a:t> needs </a:t>
            </a:r>
            <a:r>
              <a:rPr lang="en-US" sz="1600" spc="-5" dirty="0">
                <a:ea typeface="+mn-ea"/>
                <a:cs typeface="+mn-cs"/>
              </a:rPr>
              <a:t>related</a:t>
            </a:r>
            <a:r>
              <a:rPr lang="en-US" sz="1600" spc="0" dirty="0">
                <a:ea typeface="+mn-ea"/>
                <a:cs typeface="+mn-cs"/>
              </a:rPr>
              <a:t> to</a:t>
            </a:r>
            <a:r>
              <a:rPr lang="en-US" sz="1600" spc="10" dirty="0">
                <a:ea typeface="+mn-ea"/>
                <a:cs typeface="+mn-cs"/>
              </a:rPr>
              <a:t> </a:t>
            </a:r>
            <a:r>
              <a:rPr lang="en-US" sz="1600" spc="-5" dirty="0">
                <a:ea typeface="+mn-ea"/>
                <a:cs typeface="+mn-cs"/>
              </a:rPr>
              <a:t>emotional,</a:t>
            </a:r>
            <a:r>
              <a:rPr lang="en-US" sz="1600" spc="0" dirty="0">
                <a:ea typeface="+mn-ea"/>
                <a:cs typeface="+mn-cs"/>
              </a:rPr>
              <a:t> </a:t>
            </a:r>
            <a:r>
              <a:rPr lang="en-US" sz="1600" spc="-5" dirty="0">
                <a:ea typeface="+mn-ea"/>
                <a:cs typeface="+mn-cs"/>
              </a:rPr>
              <a:t>cognitive</a:t>
            </a:r>
            <a:r>
              <a:rPr lang="en-US" sz="1600" spc="5" dirty="0">
                <a:ea typeface="+mn-ea"/>
                <a:cs typeface="+mn-cs"/>
              </a:rPr>
              <a:t> </a:t>
            </a:r>
            <a:r>
              <a:rPr lang="en-US" sz="1600" spc="-5" dirty="0">
                <a:ea typeface="+mn-ea"/>
                <a:cs typeface="+mn-cs"/>
              </a:rPr>
              <a:t>and</a:t>
            </a:r>
            <a:r>
              <a:rPr lang="en-US" sz="1600" spc="345" dirty="0">
                <a:ea typeface="+mn-ea"/>
                <a:cs typeface="+mn-cs"/>
              </a:rPr>
              <a:t> </a:t>
            </a:r>
            <a:r>
              <a:rPr lang="en-US" sz="1600" spc="-5" dirty="0">
                <a:ea typeface="+mn-ea"/>
                <a:cs typeface="+mn-cs"/>
              </a:rPr>
              <a:t>behavioral</a:t>
            </a:r>
            <a:r>
              <a:rPr lang="en-US" sz="1600" spc="0" dirty="0">
                <a:ea typeface="+mn-ea"/>
                <a:cs typeface="+mn-cs"/>
              </a:rPr>
              <a:t> </a:t>
            </a:r>
            <a:r>
              <a:rPr lang="en-US" sz="1600" spc="-5" dirty="0">
                <a:ea typeface="+mn-ea"/>
                <a:cs typeface="+mn-cs"/>
              </a:rPr>
              <a:t>deficits. In addition, substance use treatment is provided within behavioral health services as a holistic approach to healthcare.  </a:t>
            </a:r>
            <a:br>
              <a:rPr lang="en-US" sz="1600" spc="-5" dirty="0">
                <a:ea typeface="+mn-ea"/>
                <a:cs typeface="+mn-cs"/>
              </a:rPr>
            </a:br>
            <a:br>
              <a:rPr lang="en-US" sz="1600" b="1" u="sng" spc="-5" dirty="0">
                <a:uFill>
                  <a:solidFill>
                    <a:srgbClr val="000000"/>
                  </a:solidFill>
                </a:uFill>
                <a:ea typeface="+mn-ea"/>
                <a:cs typeface="+mn-cs"/>
              </a:rPr>
            </a:br>
            <a:r>
              <a:rPr lang="en-US" sz="1600" b="1" u="sng" spc="0" dirty="0">
                <a:uFill>
                  <a:solidFill>
                    <a:srgbClr val="000000"/>
                  </a:solidFill>
                </a:uFill>
                <a:ea typeface="+mn-ea"/>
                <a:cs typeface="+mn-cs"/>
              </a:rPr>
              <a:t>Chief</a:t>
            </a:r>
            <a:r>
              <a:rPr lang="en-US" sz="1600" b="1" u="sng" spc="-10" dirty="0">
                <a:uFill>
                  <a:solidFill>
                    <a:srgbClr val="000000"/>
                  </a:solidFill>
                </a:uFill>
                <a:ea typeface="+mn-ea"/>
                <a:cs typeface="+mn-cs"/>
              </a:rPr>
              <a:t> </a:t>
            </a:r>
            <a:r>
              <a:rPr lang="en-US" sz="1600" b="1" u="sng" spc="0" dirty="0">
                <a:uFill>
                  <a:solidFill>
                    <a:srgbClr val="000000"/>
                  </a:solidFill>
                </a:uFill>
                <a:ea typeface="+mn-ea"/>
                <a:cs typeface="+mn-cs"/>
              </a:rPr>
              <a:t>of Psychiatry</a:t>
            </a:r>
            <a:r>
              <a:rPr lang="en-US" sz="1600" u="sng" spc="0" dirty="0">
                <a:uFill>
                  <a:solidFill>
                    <a:srgbClr val="000000"/>
                  </a:solidFill>
                </a:uFill>
                <a:ea typeface="+mn-ea"/>
                <a:cs typeface="+mn-cs"/>
              </a:rPr>
              <a:t>:</a:t>
            </a:r>
            <a:r>
              <a:rPr lang="en-US" sz="1600" spc="0" dirty="0">
                <a:uFill>
                  <a:solidFill>
                    <a:srgbClr val="000000"/>
                  </a:solidFill>
                </a:uFill>
                <a:ea typeface="+mn-ea"/>
                <a:cs typeface="+mn-cs"/>
              </a:rPr>
              <a:t> M</a:t>
            </a:r>
            <a:r>
              <a:rPr lang="en-US" sz="1600" spc="0" dirty="0">
                <a:ea typeface="+mn-ea"/>
                <a:cs typeface="+mn-cs"/>
              </a:rPr>
              <a:t>aintains responsibility</a:t>
            </a:r>
            <a:r>
              <a:rPr lang="en-US" sz="1600" spc="-30" dirty="0">
                <a:ea typeface="+mn-ea"/>
                <a:cs typeface="+mn-cs"/>
              </a:rPr>
              <a:t> </a:t>
            </a:r>
            <a:r>
              <a:rPr lang="en-US" sz="1600" spc="0" dirty="0">
                <a:ea typeface="+mn-ea"/>
                <a:cs typeface="+mn-cs"/>
              </a:rPr>
              <a:t>for the</a:t>
            </a:r>
            <a:r>
              <a:rPr lang="en-US" sz="1600" spc="-10" dirty="0">
                <a:ea typeface="+mn-ea"/>
                <a:cs typeface="+mn-cs"/>
              </a:rPr>
              <a:t> </a:t>
            </a:r>
            <a:r>
              <a:rPr lang="en-US" sz="1600" spc="0" dirty="0">
                <a:ea typeface="+mn-ea"/>
                <a:cs typeface="+mn-cs"/>
              </a:rPr>
              <a:t>quality</a:t>
            </a:r>
            <a:r>
              <a:rPr lang="en-US" sz="1600" spc="-25" dirty="0">
                <a:ea typeface="+mn-ea"/>
                <a:cs typeface="+mn-cs"/>
              </a:rPr>
              <a:t> </a:t>
            </a:r>
            <a:r>
              <a:rPr lang="en-US" sz="1600" spc="5" dirty="0">
                <a:ea typeface="+mn-ea"/>
                <a:cs typeface="+mn-cs"/>
              </a:rPr>
              <a:t>of</a:t>
            </a:r>
            <a:r>
              <a:rPr lang="en-US" sz="1600" spc="0" dirty="0">
                <a:ea typeface="+mn-ea"/>
                <a:cs typeface="+mn-cs"/>
              </a:rPr>
              <a:t> </a:t>
            </a:r>
            <a:r>
              <a:rPr lang="en-US" sz="1600" spc="-5" dirty="0">
                <a:ea typeface="+mn-ea"/>
                <a:cs typeface="+mn-cs"/>
              </a:rPr>
              <a:t>psychiatric</a:t>
            </a:r>
            <a:r>
              <a:rPr lang="en-US" sz="1600" spc="-10" dirty="0">
                <a:ea typeface="+mn-ea"/>
                <a:cs typeface="+mn-cs"/>
              </a:rPr>
              <a:t> </a:t>
            </a:r>
            <a:r>
              <a:rPr lang="en-US" sz="1600" spc="-5" dirty="0">
                <a:ea typeface="+mn-ea"/>
                <a:cs typeface="+mn-cs"/>
              </a:rPr>
              <a:t>services</a:t>
            </a:r>
            <a:r>
              <a:rPr lang="en-US" sz="1600" spc="230" dirty="0">
                <a:ea typeface="+mn-ea"/>
                <a:cs typeface="+mn-cs"/>
              </a:rPr>
              <a:t> </a:t>
            </a:r>
            <a:r>
              <a:rPr lang="en-US" sz="1600" spc="-5" dirty="0">
                <a:ea typeface="+mn-ea"/>
                <a:cs typeface="+mn-cs"/>
              </a:rPr>
              <a:t>provided</a:t>
            </a:r>
            <a:r>
              <a:rPr lang="en-US" sz="1600" spc="0" dirty="0">
                <a:ea typeface="+mn-ea"/>
                <a:cs typeface="+mn-cs"/>
              </a:rPr>
              <a:t> to </a:t>
            </a:r>
            <a:r>
              <a:rPr lang="en-US" sz="1600" spc="-5" dirty="0">
                <a:ea typeface="+mn-ea"/>
                <a:cs typeface="+mn-cs"/>
              </a:rPr>
              <a:t>offenders and specifically management of psychiatric medications.</a:t>
            </a:r>
            <a:br>
              <a:rPr lang="en-US" sz="1600" spc="-5" dirty="0">
                <a:ea typeface="+mn-ea"/>
                <a:cs typeface="+mn-cs"/>
              </a:rPr>
            </a:br>
            <a:br>
              <a:rPr lang="en-US" sz="1600" spc="0" dirty="0">
                <a:ea typeface="+mn-ea"/>
                <a:cs typeface="+mn-cs"/>
              </a:rPr>
            </a:br>
            <a:r>
              <a:rPr lang="en-US" sz="1600" b="1" u="sng" spc="0" dirty="0">
                <a:ea typeface="+mn-ea"/>
                <a:cs typeface="+mn-cs"/>
              </a:rPr>
              <a:t>Director of Clinical Support Services</a:t>
            </a:r>
            <a:r>
              <a:rPr lang="en-US" sz="1600" u="sng" spc="0" dirty="0">
                <a:ea typeface="+mn-ea"/>
                <a:cs typeface="+mn-cs"/>
              </a:rPr>
              <a:t>:</a:t>
            </a:r>
            <a:r>
              <a:rPr lang="en-US" sz="1600" spc="0" dirty="0">
                <a:ea typeface="+mn-ea"/>
                <a:cs typeface="+mn-cs"/>
              </a:rPr>
              <a:t> </a:t>
            </a:r>
            <a:r>
              <a:rPr lang="en-US" sz="1600" spc="-5" dirty="0">
                <a:ea typeface="+mn-ea"/>
                <a:cs typeface="+mn-cs"/>
              </a:rPr>
              <a:t>Provides oversight for </a:t>
            </a:r>
            <a:r>
              <a:rPr lang="en-US" sz="1600" spc="0" dirty="0">
                <a:ea typeface="+mn-ea"/>
                <a:cs typeface="+mn-cs"/>
              </a:rPr>
              <a:t> Risk Management/Quality Assurance, Telehealth, Healthcare Records, and Clinical Informatics.</a:t>
            </a:r>
            <a:br>
              <a:rPr lang="en-US" sz="1600" spc="-5" dirty="0">
                <a:ea typeface="+mn-ea"/>
                <a:cs typeface="+mn-cs"/>
              </a:rPr>
            </a:br>
            <a:br>
              <a:rPr lang="en-US" sz="1600" spc="-5" dirty="0">
                <a:ea typeface="+mn-ea"/>
                <a:cs typeface="+mn-cs"/>
              </a:rPr>
            </a:br>
            <a:r>
              <a:rPr lang="en-US" sz="1600" b="1" u="sng" spc="-5" dirty="0">
                <a:ea typeface="+mn-ea"/>
                <a:cs typeface="+mn-cs"/>
              </a:rPr>
              <a:t>Business Officer</a:t>
            </a:r>
            <a:r>
              <a:rPr lang="en-US" sz="1600" u="sng" spc="-5" dirty="0">
                <a:ea typeface="+mn-ea"/>
                <a:cs typeface="+mn-cs"/>
              </a:rPr>
              <a:t>:</a:t>
            </a:r>
            <a:r>
              <a:rPr lang="en-US" sz="1600" spc="-5" dirty="0">
                <a:ea typeface="+mn-ea"/>
                <a:cs typeface="+mn-cs"/>
              </a:rPr>
              <a:t> Provides support for contracts, business administration, and Human Resources.</a:t>
            </a:r>
            <a:br>
              <a:rPr lang="en-US" sz="1600" spc="-5" dirty="0">
                <a:ea typeface="+mn-ea"/>
                <a:cs typeface="+mn-cs"/>
              </a:rPr>
            </a:br>
            <a:br>
              <a:rPr lang="en-US" sz="1600" u="sng" spc="-5" dirty="0">
                <a:ea typeface="+mn-ea"/>
                <a:cs typeface="+mn-cs"/>
              </a:rPr>
            </a:br>
            <a:r>
              <a:rPr lang="en-US" sz="1600" b="1" u="sng" spc="0" dirty="0">
                <a:ea typeface="+mn-ea"/>
                <a:cs typeface="+mn-cs"/>
              </a:rPr>
              <a:t>The Director of Pharmacy Services</a:t>
            </a:r>
            <a:r>
              <a:rPr lang="en-US" sz="1600" u="sng" spc="0" dirty="0">
                <a:ea typeface="+mn-ea"/>
                <a:cs typeface="+mn-cs"/>
              </a:rPr>
              <a:t>:</a:t>
            </a:r>
            <a:r>
              <a:rPr lang="en-US" sz="1600" spc="0" dirty="0">
                <a:ea typeface="+mn-ea"/>
                <a:cs typeface="+mn-cs"/>
              </a:rPr>
              <a:t> Is responsible for all pharmaceutical services provided by the Central Pharmacy, a centralized outpatient pharmacy and on-site pharmacies.</a:t>
            </a:r>
            <a:br>
              <a:rPr lang="en-US" sz="1600" spc="0" dirty="0">
                <a:ea typeface="+mn-ea"/>
                <a:cs typeface="+mn-cs"/>
              </a:rPr>
            </a:br>
            <a:endParaRPr lang="en-US" sz="1300" dirty="0"/>
          </a:p>
        </p:txBody>
      </p:sp>
    </p:spTree>
    <p:extLst>
      <p:ext uri="{BB962C8B-B14F-4D97-AF65-F5344CB8AC3E}">
        <p14:creationId xmlns:p14="http://schemas.microsoft.com/office/powerpoint/2010/main" val="2571334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6D99-2091-69AF-B48A-84BBAD59053F}"/>
              </a:ext>
            </a:extLst>
          </p:cNvPr>
          <p:cNvSpPr>
            <a:spLocks noGrp="1"/>
          </p:cNvSpPr>
          <p:nvPr>
            <p:ph type="title"/>
          </p:nvPr>
        </p:nvSpPr>
        <p:spPr>
          <a:xfrm>
            <a:off x="640080" y="822960"/>
            <a:ext cx="7886700" cy="1067225"/>
          </a:xfrm>
        </p:spPr>
        <p:txBody>
          <a:bodyPr>
            <a:normAutofit/>
          </a:bodyPr>
          <a:lstStyle/>
          <a:p>
            <a:pPr algn="ctr"/>
            <a:r>
              <a:rPr lang="en-US" sz="3200" b="1" dirty="0">
                <a:latin typeface="Arial" panose="020B0604020202020204" pitchFamily="34" charset="0"/>
                <a:cs typeface="Arial" panose="020B0604020202020204" pitchFamily="34" charset="0"/>
              </a:rPr>
              <a:t>Behavioral Health Statistics</a:t>
            </a:r>
            <a:br>
              <a:rPr lang="en-US" sz="2400" b="1" dirty="0">
                <a:cs typeface="Calibri" panose="020F0502020204030204" pitchFamily="34" charset="0"/>
              </a:rPr>
            </a:br>
            <a:r>
              <a:rPr lang="en-US" sz="2400" b="1" dirty="0">
                <a:latin typeface="Arial" panose="020B0604020202020204" pitchFamily="34" charset="0"/>
                <a:cs typeface="Arial" panose="020B0604020202020204" pitchFamily="34" charset="0"/>
              </a:rPr>
              <a:t>% of Prison Population on MH Caseload</a:t>
            </a:r>
          </a:p>
        </p:txBody>
      </p:sp>
      <p:graphicFrame>
        <p:nvGraphicFramePr>
          <p:cNvPr id="9" name="Content Placeholder 8">
            <a:extLst>
              <a:ext uri="{FF2B5EF4-FFF2-40B4-BE49-F238E27FC236}">
                <a16:creationId xmlns:a16="http://schemas.microsoft.com/office/drawing/2014/main" id="{E0C9B16A-B189-2D6B-C9BF-95B81F373B05}"/>
              </a:ext>
            </a:extLst>
          </p:cNvPr>
          <p:cNvGraphicFramePr>
            <a:graphicFrameLocks noGrp="1"/>
          </p:cNvGraphicFramePr>
          <p:nvPr>
            <p:ph idx="1"/>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56818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5304F-C823-5DB5-B4D2-FD890E228D5C}"/>
              </a:ext>
            </a:extLst>
          </p:cNvPr>
          <p:cNvSpPr>
            <a:spLocks noGrp="1"/>
          </p:cNvSpPr>
          <p:nvPr>
            <p:ph type="title"/>
          </p:nvPr>
        </p:nvSpPr>
        <p:spPr>
          <a:xfrm>
            <a:off x="457200" y="640080"/>
            <a:ext cx="8229600" cy="990600"/>
          </a:xfrm>
        </p:spPr>
        <p:txBody>
          <a:bodyPr>
            <a:noAutofit/>
          </a:bodyPr>
          <a:lstStyle/>
          <a:p>
            <a:pPr algn="ctr"/>
            <a:r>
              <a:rPr lang="en-US" sz="3200" b="1" dirty="0">
                <a:latin typeface="Arial" panose="020B0604020202020204" pitchFamily="34" charset="0"/>
                <a:cs typeface="Arial" panose="020B0604020202020204" pitchFamily="34" charset="0"/>
              </a:rPr>
              <a:t>Average Intake MH Referral Rate</a:t>
            </a:r>
            <a:br>
              <a:rPr lang="en-US" sz="3000" b="1" dirty="0">
                <a:latin typeface="Calibri" panose="020F0502020204030204" pitchFamily="34" charset="0"/>
                <a:cs typeface="Calibri" panose="020F0502020204030204" pitchFamily="34" charset="0"/>
              </a:rPr>
            </a:br>
            <a:r>
              <a:rPr lang="en-US" sz="2400" b="1" dirty="0">
                <a:latin typeface="Arial" panose="020B0604020202020204" pitchFamily="34" charset="0"/>
                <a:cs typeface="Arial" panose="020B0604020202020204" pitchFamily="34" charset="0"/>
              </a:rPr>
              <a:t>MHSI Screenings/MHSI Generated Referrals</a:t>
            </a:r>
            <a:endParaRPr lang="en-US" sz="1800" b="1" dirty="0">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2E01DBA1-8B2A-E8B8-C285-0B70451304BC}"/>
              </a:ext>
            </a:extLst>
          </p:cNvPr>
          <p:cNvGraphicFramePr>
            <a:graphicFrameLocks noGrp="1"/>
          </p:cNvGraphicFramePr>
          <p:nvPr>
            <p:ph idx="1"/>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8945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221E-B38B-721D-E963-5C72979CE9D5}"/>
              </a:ext>
            </a:extLst>
          </p:cNvPr>
          <p:cNvSpPr>
            <a:spLocks noGrp="1"/>
          </p:cNvSpPr>
          <p:nvPr>
            <p:ph type="title"/>
          </p:nvPr>
        </p:nvSpPr>
        <p:spPr/>
        <p:txBody>
          <a:bodyPr>
            <a:normAutofit/>
          </a:bodyPr>
          <a:lstStyle/>
          <a:p>
            <a:pPr algn="ctr"/>
            <a:r>
              <a:rPr lang="en-US" sz="3200" b="1" dirty="0">
                <a:latin typeface="Arial" panose="020B0604020202020204" pitchFamily="34" charset="0"/>
                <a:cs typeface="Arial" panose="020B0604020202020204" pitchFamily="34" charset="0"/>
              </a:rPr>
              <a:t>ACDP Screening</a:t>
            </a:r>
          </a:p>
        </p:txBody>
      </p:sp>
      <p:sp>
        <p:nvSpPr>
          <p:cNvPr id="4" name="Content Placeholder 3">
            <a:extLst>
              <a:ext uri="{FF2B5EF4-FFF2-40B4-BE49-F238E27FC236}">
                <a16:creationId xmlns:a16="http://schemas.microsoft.com/office/drawing/2014/main" id="{AAA2E674-8B4B-DBA4-66D8-19758174DE54}"/>
              </a:ext>
            </a:extLst>
          </p:cNvPr>
          <p:cNvSpPr>
            <a:spLocks noGrp="1"/>
          </p:cNvSpPr>
          <p:nvPr>
            <p:ph idx="1"/>
          </p:nvPr>
        </p:nvSpPr>
        <p:spPr>
          <a:xfrm>
            <a:off x="512064" y="1554479"/>
            <a:ext cx="8229600" cy="4874895"/>
          </a:xfrm>
        </p:spPr>
        <p:txBody>
          <a:bodyPr>
            <a:normAutofit fontScale="77500" lnSpcReduction="20000"/>
          </a:bodyPr>
          <a:lstStyle/>
          <a:p>
            <a:pPr marL="0" indent="0">
              <a:buNone/>
            </a:pPr>
            <a:r>
              <a:rPr lang="en-US" sz="2600" b="1" dirty="0">
                <a:solidFill>
                  <a:schemeClr val="tx2"/>
                </a:solidFill>
                <a:latin typeface="+mj-lt"/>
                <a:cs typeface="Calibri" panose="020F0502020204030204" pitchFamily="34" charset="0"/>
              </a:rPr>
              <a:t>Substance Abuse Subtle Screening Inventory (SASSI)</a:t>
            </a:r>
          </a:p>
          <a:p>
            <a:pPr lvl="1"/>
            <a:r>
              <a:rPr lang="en-US" sz="2300" dirty="0">
                <a:solidFill>
                  <a:schemeClr val="tx2"/>
                </a:solidFill>
                <a:latin typeface="Arial" panose="020B0604020202020204" pitchFamily="34" charset="0"/>
                <a:cs typeface="Arial" panose="020B0604020202020204" pitchFamily="34" charset="0"/>
              </a:rPr>
              <a:t>1: No treatment indicated</a:t>
            </a:r>
          </a:p>
          <a:p>
            <a:pPr marL="274320" lvl="1" indent="0">
              <a:buNone/>
            </a:pPr>
            <a:r>
              <a:rPr lang="en-US" sz="2300" dirty="0">
                <a:solidFill>
                  <a:schemeClr val="tx2"/>
                </a:solidFill>
                <a:latin typeface="Arial" panose="020B0604020202020204" pitchFamily="34" charset="0"/>
                <a:cs typeface="Arial" panose="020B0604020202020204" pitchFamily="34" charset="0"/>
              </a:rPr>
              <a:t>	Males 10%</a:t>
            </a:r>
          </a:p>
          <a:p>
            <a:pPr marL="274320" lvl="1" indent="0">
              <a:buNone/>
            </a:pPr>
            <a:r>
              <a:rPr lang="en-US" sz="2300" dirty="0">
                <a:solidFill>
                  <a:schemeClr val="tx2"/>
                </a:solidFill>
                <a:latin typeface="Arial" panose="020B0604020202020204" pitchFamily="34" charset="0"/>
                <a:cs typeface="Arial" panose="020B0604020202020204" pitchFamily="34" charset="0"/>
              </a:rPr>
              <a:t>	Females 8%</a:t>
            </a:r>
          </a:p>
          <a:p>
            <a:pPr lvl="1"/>
            <a:r>
              <a:rPr lang="en-US" sz="2300" dirty="0">
                <a:solidFill>
                  <a:schemeClr val="tx2"/>
                </a:solidFill>
                <a:latin typeface="Arial" panose="020B0604020202020204" pitchFamily="34" charset="0"/>
                <a:cs typeface="Arial" panose="020B0604020202020204" pitchFamily="34" charset="0"/>
              </a:rPr>
              <a:t>2: Intervention</a:t>
            </a:r>
          </a:p>
          <a:p>
            <a:pPr marL="274320" lvl="1" indent="0">
              <a:buNone/>
            </a:pPr>
            <a:r>
              <a:rPr lang="en-US" sz="2300" dirty="0">
                <a:solidFill>
                  <a:schemeClr val="tx2"/>
                </a:solidFill>
                <a:latin typeface="Arial" panose="020B0604020202020204" pitchFamily="34" charset="0"/>
                <a:cs typeface="Arial" panose="020B0604020202020204" pitchFamily="34" charset="0"/>
              </a:rPr>
              <a:t>	Males 14%</a:t>
            </a:r>
          </a:p>
          <a:p>
            <a:pPr marL="274320" lvl="1" indent="0">
              <a:buNone/>
            </a:pPr>
            <a:r>
              <a:rPr lang="en-US" sz="2300" dirty="0">
                <a:solidFill>
                  <a:schemeClr val="tx2"/>
                </a:solidFill>
                <a:latin typeface="Arial" panose="020B0604020202020204" pitchFamily="34" charset="0"/>
                <a:cs typeface="Arial" panose="020B0604020202020204" pitchFamily="34" charset="0"/>
              </a:rPr>
              <a:t>	Females 9%</a:t>
            </a:r>
          </a:p>
          <a:p>
            <a:pPr lvl="1"/>
            <a:r>
              <a:rPr lang="en-US" sz="2300" dirty="0">
                <a:solidFill>
                  <a:schemeClr val="tx2"/>
                </a:solidFill>
                <a:latin typeface="Arial" panose="020B0604020202020204" pitchFamily="34" charset="0"/>
                <a:cs typeface="Arial" panose="020B0604020202020204" pitchFamily="34" charset="0"/>
              </a:rPr>
              <a:t>3:  Intermediate treatment (90 days)</a:t>
            </a:r>
          </a:p>
          <a:p>
            <a:pPr marL="274320" lvl="1" indent="0">
              <a:buNone/>
            </a:pPr>
            <a:r>
              <a:rPr lang="en-US" sz="2300" dirty="0">
                <a:solidFill>
                  <a:schemeClr val="tx2"/>
                </a:solidFill>
                <a:latin typeface="Arial" panose="020B0604020202020204" pitchFamily="34" charset="0"/>
                <a:cs typeface="Arial" panose="020B0604020202020204" pitchFamily="34" charset="0"/>
              </a:rPr>
              <a:t>	Males 42%</a:t>
            </a:r>
          </a:p>
          <a:p>
            <a:pPr marL="274320" lvl="1" indent="0">
              <a:buNone/>
            </a:pPr>
            <a:r>
              <a:rPr lang="en-US" sz="2300" dirty="0">
                <a:solidFill>
                  <a:schemeClr val="tx2"/>
                </a:solidFill>
                <a:latin typeface="Arial" panose="020B0604020202020204" pitchFamily="34" charset="0"/>
                <a:cs typeface="Arial" panose="020B0604020202020204" pitchFamily="34" charset="0"/>
              </a:rPr>
              <a:t>	Females 22%</a:t>
            </a:r>
          </a:p>
          <a:p>
            <a:pPr lvl="1"/>
            <a:r>
              <a:rPr lang="en-US" sz="2300" dirty="0">
                <a:solidFill>
                  <a:schemeClr val="tx2"/>
                </a:solidFill>
                <a:latin typeface="Arial" panose="020B0604020202020204" pitchFamily="34" charset="0"/>
                <a:cs typeface="Arial" panose="020B0604020202020204" pitchFamily="34" charset="0"/>
              </a:rPr>
              <a:t>4:  Intermediate to long term (90-180)</a:t>
            </a:r>
          </a:p>
          <a:p>
            <a:pPr marL="274320" lvl="1" indent="0">
              <a:buNone/>
            </a:pPr>
            <a:r>
              <a:rPr lang="en-US" sz="2300" dirty="0">
                <a:solidFill>
                  <a:schemeClr val="tx2"/>
                </a:solidFill>
                <a:latin typeface="Arial" panose="020B0604020202020204" pitchFamily="34" charset="0"/>
                <a:cs typeface="Arial" panose="020B0604020202020204" pitchFamily="34" charset="0"/>
              </a:rPr>
              <a:t>	Males 23%</a:t>
            </a:r>
          </a:p>
          <a:p>
            <a:pPr marL="274320" lvl="1" indent="0">
              <a:buNone/>
            </a:pPr>
            <a:r>
              <a:rPr lang="en-US" sz="2300" dirty="0">
                <a:solidFill>
                  <a:schemeClr val="tx2"/>
                </a:solidFill>
                <a:latin typeface="Arial" panose="020B0604020202020204" pitchFamily="34" charset="0"/>
                <a:cs typeface="Arial" panose="020B0604020202020204" pitchFamily="34" charset="0"/>
              </a:rPr>
              <a:t>	Females 35%</a:t>
            </a:r>
          </a:p>
          <a:p>
            <a:pPr lvl="1"/>
            <a:r>
              <a:rPr lang="en-US" sz="2300" dirty="0">
                <a:solidFill>
                  <a:schemeClr val="tx2"/>
                </a:solidFill>
                <a:latin typeface="Arial" panose="020B0604020202020204" pitchFamily="34" charset="0"/>
                <a:cs typeface="Arial" panose="020B0604020202020204" pitchFamily="34" charset="0"/>
              </a:rPr>
              <a:t>5:  Long term treatment (120-365)</a:t>
            </a:r>
          </a:p>
          <a:p>
            <a:pPr marL="274320" lvl="1" indent="0">
              <a:buNone/>
            </a:pPr>
            <a:r>
              <a:rPr lang="en-US" sz="2300" dirty="0">
                <a:solidFill>
                  <a:schemeClr val="tx2"/>
                </a:solidFill>
                <a:latin typeface="Arial" panose="020B0604020202020204" pitchFamily="34" charset="0"/>
                <a:cs typeface="Arial" panose="020B0604020202020204" pitchFamily="34" charset="0"/>
              </a:rPr>
              <a:t>	Males 10%</a:t>
            </a:r>
          </a:p>
          <a:p>
            <a:pPr marL="274320" lvl="1" indent="0">
              <a:buNone/>
            </a:pPr>
            <a:r>
              <a:rPr lang="en-US" sz="2300" dirty="0">
                <a:solidFill>
                  <a:schemeClr val="tx2"/>
                </a:solidFill>
                <a:latin typeface="Arial" panose="020B0604020202020204" pitchFamily="34" charset="0"/>
                <a:cs typeface="Arial" panose="020B0604020202020204" pitchFamily="34" charset="0"/>
              </a:rPr>
              <a:t>	Females 26%</a:t>
            </a:r>
          </a:p>
          <a:p>
            <a:pPr lvl="3"/>
            <a:endParaRPr lang="en-US" sz="600" dirty="0">
              <a:solidFill>
                <a:schemeClr val="tx2"/>
              </a:solidFill>
              <a:latin typeface="Calibri" panose="020F0502020204030204" pitchFamily="34" charset="0"/>
              <a:cs typeface="Calibri" panose="020F0502020204030204" pitchFamily="34" charset="0"/>
            </a:endParaRPr>
          </a:p>
          <a:p>
            <a:pPr lvl="1"/>
            <a:endParaRPr lang="en-US" sz="1000" dirty="0">
              <a:solidFill>
                <a:schemeClr val="tx2"/>
              </a:solidFill>
              <a:latin typeface="Calibri" panose="020F0502020204030204" pitchFamily="34" charset="0"/>
              <a:cs typeface="Calibri" panose="020F0502020204030204" pitchFamily="34" charset="0"/>
            </a:endParaRPr>
          </a:p>
          <a:p>
            <a:pPr marL="274320" lvl="1" indent="0">
              <a:buNone/>
            </a:pPr>
            <a:endParaRPr lang="en-US" sz="10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4207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117A-529B-2985-3F3E-641517A36D75}"/>
              </a:ext>
            </a:extLst>
          </p:cNvPr>
          <p:cNvSpPr>
            <a:spLocks noGrp="1"/>
          </p:cNvSpPr>
          <p:nvPr>
            <p:ph type="title"/>
          </p:nvPr>
        </p:nvSpPr>
        <p:spPr>
          <a:xfrm>
            <a:off x="457200" y="640080"/>
            <a:ext cx="8229600" cy="990600"/>
          </a:xfrm>
        </p:spPr>
        <p:txBody>
          <a:bodyPr>
            <a:noAutofit/>
          </a:bodyPr>
          <a:lstStyle/>
          <a:p>
            <a:pPr algn="ctr"/>
            <a:r>
              <a:rPr lang="en-US" sz="3200" b="1" dirty="0">
                <a:latin typeface="Arial" panose="020B0604020202020204" pitchFamily="34" charset="0"/>
                <a:ea typeface="Calibri" panose="020F0502020204030204" pitchFamily="34" charset="0"/>
                <a:cs typeface="Arial" panose="020B0604020202020204" pitchFamily="34" charset="0"/>
              </a:rPr>
              <a:t>Alcoholism and Chemical Dependency Programs (ACDP) and Services</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9D714F6-ED61-B4B0-747E-6E9327A7758C}"/>
              </a:ext>
            </a:extLst>
          </p:cNvPr>
          <p:cNvSpPr>
            <a:spLocks noGrp="1"/>
          </p:cNvSpPr>
          <p:nvPr>
            <p:ph idx="1"/>
          </p:nvPr>
        </p:nvSpPr>
        <p:spPr>
          <a:xfrm>
            <a:off x="512064" y="1554480"/>
            <a:ext cx="8229600" cy="4876800"/>
          </a:xfrm>
        </p:spPr>
        <p:txBody>
          <a:bodyPr>
            <a:normAutofit fontScale="85000" lnSpcReduction="10000"/>
          </a:bodyPr>
          <a:lstStyle/>
          <a:p>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US" sz="14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buSzPct val="100000"/>
            </a:pPr>
            <a:r>
              <a:rPr lang="en-US" kern="100" dirty="0">
                <a:solidFill>
                  <a:schemeClr val="tx2"/>
                </a:solidFill>
                <a:latin typeface="+mj-lt"/>
                <a:ea typeface="Calibri" panose="020F0502020204030204" pitchFamily="34" charset="0"/>
                <a:cs typeface="Times New Roman" panose="02020603050405020304" pitchFamily="18" charset="0"/>
              </a:rPr>
              <a:t>All ACDP Treatment Programs and Services are customized to address any Substance Use Disorder specific to the participant, to include Opioid Use Disorder.  </a:t>
            </a:r>
          </a:p>
          <a:p>
            <a:pPr>
              <a:buSzPct val="100000"/>
            </a:pPr>
            <a:endParaRPr lang="en-US" kern="100" dirty="0">
              <a:solidFill>
                <a:schemeClr val="tx2"/>
              </a:solidFill>
              <a:latin typeface="+mj-lt"/>
              <a:ea typeface="Calibri" panose="020F0502020204030204" pitchFamily="34" charset="0"/>
              <a:cs typeface="Times New Roman" panose="02020603050405020304" pitchFamily="18" charset="0"/>
            </a:endParaRPr>
          </a:p>
          <a:p>
            <a:pPr>
              <a:buSzPct val="100000"/>
            </a:pPr>
            <a:r>
              <a:rPr lang="en-US" kern="100" dirty="0">
                <a:solidFill>
                  <a:schemeClr val="tx2"/>
                </a:solidFill>
                <a:latin typeface="+mj-lt"/>
                <a:ea typeface="Calibri" panose="020F0502020204030204" pitchFamily="34" charset="0"/>
                <a:cs typeface="Times New Roman" panose="02020603050405020304" pitchFamily="18" charset="0"/>
              </a:rPr>
              <a:t>ACDP In-Prison Treatment Programs currently encompass 19 programs spread across 17 prison facilities.</a:t>
            </a:r>
          </a:p>
          <a:p>
            <a:pPr>
              <a:buSzPct val="100000"/>
            </a:pPr>
            <a:endParaRPr lang="en-US" kern="100" dirty="0">
              <a:solidFill>
                <a:schemeClr val="tx2"/>
              </a:solidFill>
              <a:latin typeface="+mj-lt"/>
              <a:ea typeface="Calibri" panose="020F0502020204030204" pitchFamily="34" charset="0"/>
              <a:cs typeface="Times New Roman" panose="02020603050405020304" pitchFamily="18" charset="0"/>
            </a:endParaRPr>
          </a:p>
          <a:p>
            <a:pPr>
              <a:buSzPct val="100000"/>
            </a:pPr>
            <a:r>
              <a:rPr lang="en-US" kern="100" dirty="0">
                <a:solidFill>
                  <a:schemeClr val="tx2"/>
                </a:solidFill>
                <a:latin typeface="+mj-lt"/>
                <a:ea typeface="Calibri" panose="020F0502020204030204" pitchFamily="34" charset="0"/>
                <a:cs typeface="Times New Roman" panose="02020603050405020304" pitchFamily="18" charset="0"/>
              </a:rPr>
              <a:t>Residential programs for individuals on parole or probation are located at:</a:t>
            </a:r>
          </a:p>
          <a:p>
            <a:pPr lvl="1">
              <a:buSzPct val="100000"/>
            </a:pPr>
            <a:r>
              <a:rPr lang="en-US" sz="2400" kern="100" dirty="0">
                <a:solidFill>
                  <a:schemeClr val="tx2"/>
                </a:solidFill>
                <a:latin typeface="+mj-lt"/>
                <a:ea typeface="Calibri" panose="020F0502020204030204" pitchFamily="34" charset="0"/>
                <a:cs typeface="Times New Roman" panose="02020603050405020304" pitchFamily="18" charset="0"/>
              </a:rPr>
              <a:t>DART Center – 270 capacity residential male treatment facility</a:t>
            </a:r>
          </a:p>
          <a:p>
            <a:pPr lvl="1">
              <a:buSzPct val="100000"/>
            </a:pPr>
            <a:r>
              <a:rPr lang="en-US" sz="2400" kern="100" dirty="0">
                <a:solidFill>
                  <a:schemeClr val="tx2"/>
                </a:solidFill>
                <a:latin typeface="+mj-lt"/>
                <a:ea typeface="Calibri" panose="020F0502020204030204" pitchFamily="34" charset="0"/>
                <a:cs typeface="Times New Roman" panose="02020603050405020304" pitchFamily="18" charset="0"/>
              </a:rPr>
              <a:t>Black Mountain – 64 capacity residential female treatment facility</a:t>
            </a:r>
          </a:p>
          <a:p>
            <a:pPr lvl="1">
              <a:buSzPct val="100000"/>
            </a:pPr>
            <a:r>
              <a:rPr lang="en-US" sz="2400" kern="100" dirty="0">
                <a:solidFill>
                  <a:schemeClr val="tx2"/>
                </a:solidFill>
                <a:latin typeface="+mj-lt"/>
                <a:ea typeface="Calibri" panose="020F0502020204030204" pitchFamily="34" charset="0"/>
                <a:cs typeface="Times New Roman" panose="02020603050405020304" pitchFamily="18" charset="0"/>
              </a:rPr>
              <a:t>Narcan provided at program completion</a:t>
            </a:r>
          </a:p>
          <a:p>
            <a:pPr marL="0" indent="0">
              <a:buNone/>
            </a:pPr>
            <a:r>
              <a:rPr lang="en-US" dirty="0">
                <a:latin typeface="+mj-lt"/>
              </a:rPr>
              <a:t>	</a:t>
            </a:r>
          </a:p>
        </p:txBody>
      </p:sp>
    </p:spTree>
    <p:extLst>
      <p:ext uri="{BB962C8B-B14F-4D97-AF65-F5344CB8AC3E}">
        <p14:creationId xmlns:p14="http://schemas.microsoft.com/office/powerpoint/2010/main" val="734653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576D-154F-866B-7171-1D1501C4C80B}"/>
              </a:ext>
            </a:extLst>
          </p:cNvPr>
          <p:cNvSpPr>
            <a:spLocks noGrp="1"/>
          </p:cNvSpPr>
          <p:nvPr>
            <p:ph type="title"/>
          </p:nvPr>
        </p:nvSpPr>
        <p:spPr>
          <a:xfrm>
            <a:off x="457200" y="640080"/>
            <a:ext cx="8229600" cy="990600"/>
          </a:xfrm>
        </p:spPr>
        <p:txBody>
          <a:bodyPr>
            <a:normAutofit/>
          </a:bodyPr>
          <a:lstStyle/>
          <a:p>
            <a:pPr algn="ctr"/>
            <a:r>
              <a:rPr lang="en-US" sz="3200" b="1" dirty="0">
                <a:latin typeface="Arial" panose="020B0604020202020204" pitchFamily="34" charset="0"/>
                <a:cs typeface="Arial" panose="020B0604020202020204" pitchFamily="34" charset="0"/>
              </a:rPr>
              <a:t>About Opioid Use Disorder (OUD)</a:t>
            </a:r>
          </a:p>
        </p:txBody>
      </p:sp>
      <p:sp>
        <p:nvSpPr>
          <p:cNvPr id="3" name="Content Placeholder 2">
            <a:extLst>
              <a:ext uri="{FF2B5EF4-FFF2-40B4-BE49-F238E27FC236}">
                <a16:creationId xmlns:a16="http://schemas.microsoft.com/office/drawing/2014/main" id="{843F107C-1656-BE2E-EE73-A2AF6FE4F169}"/>
              </a:ext>
            </a:extLst>
          </p:cNvPr>
          <p:cNvSpPr>
            <a:spLocks noGrp="1"/>
          </p:cNvSpPr>
          <p:nvPr>
            <p:ph idx="1"/>
          </p:nvPr>
        </p:nvSpPr>
        <p:spPr>
          <a:xfrm>
            <a:off x="512064" y="1645920"/>
            <a:ext cx="8229600" cy="4876800"/>
          </a:xfrm>
        </p:spPr>
        <p:txBody>
          <a:bodyPr>
            <a:normAutofit fontScale="92500" lnSpcReduction="20000"/>
          </a:bodyPr>
          <a:lstStyle/>
          <a:p>
            <a:pPr marL="0" indent="0">
              <a:buNone/>
            </a:pPr>
            <a:r>
              <a:rPr lang="en-US" sz="2200" b="1" kern="100" dirty="0">
                <a:solidFill>
                  <a:schemeClr val="tx2"/>
                </a:solidFill>
                <a:latin typeface="Arial" panose="020B0604020202020204" pitchFamily="34" charset="0"/>
                <a:ea typeface="Calibri" panose="020F0502020204030204" pitchFamily="34" charset="0"/>
                <a:cs typeface="Arial" panose="020B0604020202020204" pitchFamily="34" charset="0"/>
              </a:rPr>
              <a:t>What is OUD?</a:t>
            </a:r>
          </a:p>
          <a:p>
            <a:pPr>
              <a:buSzPct val="100000"/>
            </a:pPr>
            <a:r>
              <a:rPr lang="en-US" sz="2000" kern="100" dirty="0">
                <a:solidFill>
                  <a:schemeClr val="tx2"/>
                </a:solidFill>
                <a:latin typeface="Arial" panose="020B0604020202020204" pitchFamily="34" charset="0"/>
                <a:ea typeface="Calibri" panose="020F0502020204030204" pitchFamily="34" charset="0"/>
                <a:cs typeface="Arial" panose="020B0604020202020204" pitchFamily="34" charset="0"/>
              </a:rPr>
              <a:t>OUD is a specific kind of substance use disorder, individuals with OUD have a pattern of opioid use that leads to significant issues, such as health problems and difficulty meeting major responsibilities at home, work, or school.  OUD can involve the use of illegal opioids (for example, heroin) or prescription opioids (for example, oxycodone).</a:t>
            </a:r>
          </a:p>
          <a:p>
            <a:endParaRPr lang="en-US" sz="1300" kern="10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marL="0" indent="0">
              <a:buNone/>
            </a:pPr>
            <a:r>
              <a:rPr lang="en-US" sz="2200" b="1" kern="100" dirty="0">
                <a:solidFill>
                  <a:schemeClr val="tx2"/>
                </a:solidFill>
                <a:latin typeface="Arial" panose="020B0604020202020204" pitchFamily="34" charset="0"/>
                <a:ea typeface="Calibri" panose="020F0502020204030204" pitchFamily="34" charset="0"/>
                <a:cs typeface="Arial" panose="020B0604020202020204" pitchFamily="34" charset="0"/>
              </a:rPr>
              <a:t>Is OUD a disability?</a:t>
            </a:r>
          </a:p>
          <a:p>
            <a:pPr>
              <a:buSzPct val="100000"/>
            </a:pPr>
            <a:r>
              <a:rPr lang="en-US" sz="2000" kern="100" dirty="0">
                <a:solidFill>
                  <a:schemeClr val="tx2"/>
                </a:solidFill>
                <a:latin typeface="Arial" panose="020B0604020202020204" pitchFamily="34" charset="0"/>
                <a:ea typeface="Calibri" panose="020F0502020204030204" pitchFamily="34" charset="0"/>
                <a:cs typeface="Arial" panose="020B0604020202020204" pitchFamily="34" charset="0"/>
              </a:rPr>
              <a:t>For many people, OUD is a disability under the ADA’s definition because it is a drug addiction that substantially limits a major life activity.  For example, OUD can affect a person’s:</a:t>
            </a:r>
          </a:p>
          <a:p>
            <a:pPr>
              <a:buSzPct val="100000"/>
            </a:pPr>
            <a:endParaRPr lang="en-US" sz="2000" kern="10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lvl="1">
              <a:buSzPct val="100000"/>
            </a:pPr>
            <a:r>
              <a:rPr lang="en-US" dirty="0">
                <a:solidFill>
                  <a:schemeClr val="tx2"/>
                </a:solidFill>
                <a:latin typeface="Arial" panose="020B0604020202020204" pitchFamily="34" charset="0"/>
                <a:ea typeface="Calibri" panose="020F0502020204030204" pitchFamily="34" charset="0"/>
                <a:cs typeface="Arial" panose="020B0604020202020204" pitchFamily="34" charset="0"/>
              </a:rPr>
              <a:t> Ability to take care of themselves</a:t>
            </a:r>
            <a:endParaRPr lang="en-US" kern="10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lvl="1">
              <a:buSzPct val="100000"/>
            </a:pPr>
            <a:r>
              <a:rPr lang="en-US" dirty="0">
                <a:solidFill>
                  <a:schemeClr val="tx2"/>
                </a:solidFill>
                <a:latin typeface="Arial" panose="020B0604020202020204" pitchFamily="34" charset="0"/>
                <a:ea typeface="Calibri" panose="020F0502020204030204" pitchFamily="34" charset="0"/>
                <a:cs typeface="Arial" panose="020B0604020202020204" pitchFamily="34" charset="0"/>
              </a:rPr>
              <a:t>Thinking</a:t>
            </a:r>
            <a:endParaRPr lang="en-US" kern="10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lvl="1">
              <a:buSzPct val="100000"/>
            </a:pPr>
            <a:r>
              <a:rPr lang="en-US" kern="100" dirty="0">
                <a:solidFill>
                  <a:schemeClr val="tx2"/>
                </a:solidFill>
                <a:latin typeface="Arial" panose="020B0604020202020204" pitchFamily="34" charset="0"/>
                <a:ea typeface="Calibri" panose="020F0502020204030204" pitchFamily="34" charset="0"/>
                <a:cs typeface="Arial" panose="020B0604020202020204" pitchFamily="34" charset="0"/>
              </a:rPr>
              <a:t>Learning</a:t>
            </a:r>
          </a:p>
          <a:p>
            <a:pPr lvl="1">
              <a:buSzPct val="100000"/>
            </a:pPr>
            <a:r>
              <a:rPr lang="en-US" kern="100" dirty="0">
                <a:solidFill>
                  <a:schemeClr val="tx2"/>
                </a:solidFill>
                <a:latin typeface="Arial" panose="020B0604020202020204" pitchFamily="34" charset="0"/>
                <a:ea typeface="Calibri" panose="020F0502020204030204" pitchFamily="34" charset="0"/>
                <a:cs typeface="Arial" panose="020B0604020202020204" pitchFamily="34" charset="0"/>
              </a:rPr>
              <a:t>Concentrating</a:t>
            </a:r>
          </a:p>
          <a:p>
            <a:pPr lvl="1">
              <a:buSzPct val="100000"/>
            </a:pPr>
            <a:r>
              <a:rPr lang="en-US" kern="100" dirty="0">
                <a:solidFill>
                  <a:schemeClr val="tx2"/>
                </a:solidFill>
                <a:latin typeface="Arial" panose="020B0604020202020204" pitchFamily="34" charset="0"/>
                <a:ea typeface="Calibri" panose="020F0502020204030204" pitchFamily="34" charset="0"/>
                <a:cs typeface="Arial" panose="020B0604020202020204" pitchFamily="34" charset="0"/>
              </a:rPr>
              <a:t>Communication</a:t>
            </a:r>
          </a:p>
          <a:p>
            <a:pPr lvl="1">
              <a:buSzPct val="100000"/>
            </a:pPr>
            <a:r>
              <a:rPr lang="en-US" kern="100" dirty="0">
                <a:solidFill>
                  <a:schemeClr val="tx2"/>
                </a:solidFill>
                <a:latin typeface="Arial" panose="020B0604020202020204" pitchFamily="34" charset="0"/>
                <a:ea typeface="Calibri" panose="020F0502020204030204" pitchFamily="34" charset="0"/>
                <a:cs typeface="Arial" panose="020B0604020202020204" pitchFamily="34" charset="0"/>
              </a:rPr>
              <a:t>Working</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339856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4EA3F-9272-8F57-D57A-A0CFCFDEFEF9}"/>
              </a:ext>
            </a:extLst>
          </p:cNvPr>
          <p:cNvSpPr>
            <a:spLocks noGrp="1"/>
          </p:cNvSpPr>
          <p:nvPr>
            <p:ph type="title"/>
          </p:nvPr>
        </p:nvSpPr>
        <p:spPr>
          <a:xfrm>
            <a:off x="457200" y="640080"/>
            <a:ext cx="8229600" cy="419100"/>
          </a:xfrm>
        </p:spPr>
        <p:txBody>
          <a:bodyPr>
            <a:noAutofit/>
          </a:bodyPr>
          <a:lstStyle/>
          <a:p>
            <a:pPr algn="ctr"/>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MOUD Pilot Program</a:t>
            </a:r>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p</a:t>
            </a:r>
          </a:p>
        </p:txBody>
      </p:sp>
      <p:pic>
        <p:nvPicPr>
          <p:cNvPr id="5" name="Picture 4">
            <a:extLst>
              <a:ext uri="{FF2B5EF4-FFF2-40B4-BE49-F238E27FC236}">
                <a16:creationId xmlns:a16="http://schemas.microsoft.com/office/drawing/2014/main" id="{8968D937-BE6B-FF04-A07D-8C8473F98843}"/>
              </a:ext>
            </a:extLst>
          </p:cNvPr>
          <p:cNvPicPr>
            <a:picLocks noChangeAspect="1"/>
          </p:cNvPicPr>
          <p:nvPr/>
        </p:nvPicPr>
        <p:blipFill>
          <a:blip r:embed="rId2"/>
          <a:stretch>
            <a:fillRect/>
          </a:stretch>
        </p:blipFill>
        <p:spPr>
          <a:xfrm>
            <a:off x="952500" y="1742490"/>
            <a:ext cx="7239000" cy="3141453"/>
          </a:xfrm>
          <a:prstGeom prst="rect">
            <a:avLst/>
          </a:prstGeom>
        </p:spPr>
      </p:pic>
    </p:spTree>
    <p:extLst>
      <p:ext uri="{BB962C8B-B14F-4D97-AF65-F5344CB8AC3E}">
        <p14:creationId xmlns:p14="http://schemas.microsoft.com/office/powerpoint/2010/main" val="3992311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914E-B3F8-9048-FD2A-4748E7E7C3B8}"/>
              </a:ext>
            </a:extLst>
          </p:cNvPr>
          <p:cNvSpPr>
            <a:spLocks noGrp="1"/>
          </p:cNvSpPr>
          <p:nvPr>
            <p:ph type="title"/>
          </p:nvPr>
        </p:nvSpPr>
        <p:spPr>
          <a:xfrm>
            <a:off x="457200" y="640080"/>
            <a:ext cx="8229600" cy="990600"/>
          </a:xfrm>
        </p:spPr>
        <p:txBody>
          <a:bodyPr>
            <a:normAutofit/>
          </a:bodyPr>
          <a:lstStyle/>
          <a:p>
            <a:pPr algn="ctr"/>
            <a:r>
              <a:rPr lang="en-US" sz="3200" b="1" dirty="0">
                <a:latin typeface="Arial" panose="020B0604020202020204" pitchFamily="34" charset="0"/>
                <a:cs typeface="Arial" panose="020B0604020202020204" pitchFamily="34" charset="0"/>
              </a:rPr>
              <a:t>DAC/MAHEC/UNCFIT Pilot</a:t>
            </a:r>
          </a:p>
        </p:txBody>
      </p:sp>
      <p:pic>
        <p:nvPicPr>
          <p:cNvPr id="5" name="Picture 4">
            <a:extLst>
              <a:ext uri="{FF2B5EF4-FFF2-40B4-BE49-F238E27FC236}">
                <a16:creationId xmlns:a16="http://schemas.microsoft.com/office/drawing/2014/main" id="{52223C05-46F4-E934-0A9B-3B94AF73B1D7}"/>
              </a:ext>
            </a:extLst>
          </p:cNvPr>
          <p:cNvPicPr>
            <a:picLocks noChangeAspect="1"/>
          </p:cNvPicPr>
          <p:nvPr/>
        </p:nvPicPr>
        <p:blipFill>
          <a:blip r:embed="rId2"/>
          <a:stretch>
            <a:fillRect/>
          </a:stretch>
        </p:blipFill>
        <p:spPr>
          <a:xfrm>
            <a:off x="228600" y="2286000"/>
            <a:ext cx="8915400" cy="2462854"/>
          </a:xfrm>
          <a:prstGeom prst="rect">
            <a:avLst/>
          </a:prstGeom>
        </p:spPr>
      </p:pic>
    </p:spTree>
    <p:extLst>
      <p:ext uri="{BB962C8B-B14F-4D97-AF65-F5344CB8AC3E}">
        <p14:creationId xmlns:p14="http://schemas.microsoft.com/office/powerpoint/2010/main" val="530037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533B-A5E7-1290-B5B6-797D9F452BB1}"/>
              </a:ext>
            </a:extLst>
          </p:cNvPr>
          <p:cNvSpPr>
            <a:spLocks noGrp="1"/>
          </p:cNvSpPr>
          <p:nvPr>
            <p:ph type="title"/>
          </p:nvPr>
        </p:nvSpPr>
        <p:spPr>
          <a:xfrm>
            <a:off x="320040" y="640080"/>
            <a:ext cx="7843267" cy="548640"/>
          </a:xfrm>
        </p:spPr>
        <p:txBody>
          <a:bodyPr/>
          <a:lstStyle/>
          <a:p>
            <a:r>
              <a:rPr lang="en-US" sz="3200" dirty="0">
                <a:latin typeface="Arial" panose="020B0604020202020204" pitchFamily="34" charset="0"/>
                <a:cs typeface="Arial" panose="020B0604020202020204" pitchFamily="34" charset="0"/>
              </a:rPr>
              <a:t>Housekeeping, Cont.</a:t>
            </a:r>
          </a:p>
        </p:txBody>
      </p:sp>
      <p:sp>
        <p:nvSpPr>
          <p:cNvPr id="4" name="TextBox 3">
            <a:extLst>
              <a:ext uri="{FF2B5EF4-FFF2-40B4-BE49-F238E27FC236}">
                <a16:creationId xmlns:a16="http://schemas.microsoft.com/office/drawing/2014/main" id="{E661CA85-0BAB-1073-5FB3-FBDA40ACB49A}"/>
              </a:ext>
            </a:extLst>
          </p:cNvPr>
          <p:cNvSpPr txBox="1"/>
          <p:nvPr/>
        </p:nvSpPr>
        <p:spPr>
          <a:xfrm>
            <a:off x="512064" y="1373296"/>
            <a:ext cx="8252557" cy="3845283"/>
          </a:xfrm>
          <a:prstGeom prst="rect">
            <a:avLst/>
          </a:prstGeom>
          <a:noFill/>
        </p:spPr>
        <p:txBody>
          <a:bodyPr wrap="square" rtlCol="0">
            <a:spAutoFit/>
          </a:bodyPr>
          <a:lstStyle/>
          <a:p>
            <a:pPr marL="285750" marR="0" lvl="0" indent="-285750">
              <a:spcBef>
                <a:spcPts val="0"/>
              </a:spcBef>
              <a:buFont typeface="Arial" panose="020B0604020202020204" pitchFamily="34" charset="0"/>
              <a:buChar char="•"/>
              <a:tabLst>
                <a:tab pos="457200" algn="l"/>
              </a:tabLst>
            </a:pPr>
            <a:r>
              <a:rPr lang="en-US" sz="2400" i="1" kern="100" dirty="0">
                <a:solidFill>
                  <a:srgbClr val="17375E"/>
                </a:solidFill>
                <a:effectLst/>
                <a:ea typeface="Calibri" panose="020F0502020204030204" pitchFamily="34" charset="0"/>
                <a:cs typeface="Times New Roman" panose="02020603050405020304" pitchFamily="18" charset="0"/>
              </a:rPr>
              <a:t>Take breaks as needed</a:t>
            </a:r>
          </a:p>
          <a:p>
            <a:pPr marL="2286" marR="0" lvl="0" indent="-285750">
              <a:spcBef>
                <a:spcPts val="0"/>
              </a:spcBef>
              <a:buFont typeface="Arial" panose="020B0604020202020204" pitchFamily="34" charset="0"/>
              <a:buChar char="•"/>
              <a:tabLst>
                <a:tab pos="457200" algn="l"/>
              </a:tabLst>
            </a:pPr>
            <a:endParaRPr lang="en-US" kern="100" dirty="0">
              <a:solidFill>
                <a:srgbClr val="17375E"/>
              </a:solidFill>
              <a:effectLst/>
              <a:ea typeface="Calibri" panose="020F0502020204030204" pitchFamily="34" charset="0"/>
              <a:cs typeface="Times New Roman" panose="02020603050405020304" pitchFamily="18" charset="0"/>
            </a:endParaRPr>
          </a:p>
          <a:p>
            <a:pPr marL="2286" marR="0" lvl="0" indent="-285750">
              <a:spcBef>
                <a:spcPts val="0"/>
              </a:spcBef>
              <a:buFont typeface="Arial" panose="020B0604020202020204" pitchFamily="34" charset="0"/>
              <a:buChar char="•"/>
              <a:tabLst>
                <a:tab pos="457200" algn="l"/>
              </a:tabLst>
            </a:pPr>
            <a:r>
              <a:rPr lang="en-US" sz="2400" kern="100" dirty="0">
                <a:solidFill>
                  <a:srgbClr val="17375E"/>
                </a:solidFill>
                <a:effectLst/>
                <a:ea typeface="Calibri" panose="020F0502020204030204" pitchFamily="34" charset="0"/>
                <a:cs typeface="Times New Roman" panose="02020603050405020304" pitchFamily="18" charset="0"/>
              </a:rPr>
              <a:t>For questions during the meeting:</a:t>
            </a:r>
            <a:endParaRPr lang="en-US" sz="2400" kern="100" dirty="0">
              <a:solidFill>
                <a:srgbClr val="17375E"/>
              </a:solidFill>
              <a:ea typeface="Calibri" panose="020F0502020204030204" pitchFamily="34" charset="0"/>
              <a:cs typeface="Times New Roman" panose="02020603050405020304" pitchFamily="18" charset="0"/>
            </a:endParaRPr>
          </a:p>
          <a:p>
            <a:pPr marL="459486" lvl="1" indent="-285750">
              <a:buFont typeface="Courier New" panose="02070309020205020404" pitchFamily="49" charset="0"/>
              <a:buChar char="o"/>
              <a:tabLst>
                <a:tab pos="457200" algn="l"/>
              </a:tabLst>
            </a:pPr>
            <a:r>
              <a:rPr lang="en-US" b="1" kern="100" dirty="0">
                <a:solidFill>
                  <a:srgbClr val="17375E"/>
                </a:solidFill>
                <a:effectLst/>
                <a:ea typeface="Calibri" panose="020F0502020204030204" pitchFamily="34" charset="0"/>
                <a:cs typeface="Times New Roman" panose="02020603050405020304" pitchFamily="18" charset="0"/>
              </a:rPr>
              <a:t>Virtual attendees</a:t>
            </a:r>
            <a:r>
              <a:rPr lang="en-US" kern="100" dirty="0">
                <a:solidFill>
                  <a:srgbClr val="17375E"/>
                </a:solidFill>
                <a:effectLst/>
                <a:ea typeface="Calibri" panose="020F0502020204030204" pitchFamily="34" charset="0"/>
                <a:cs typeface="Times New Roman" panose="02020603050405020304" pitchFamily="18" charset="0"/>
              </a:rPr>
              <a:t>: Please put your questions in the Q&amp;A box, which will be monitored for the duration of the meeting. </a:t>
            </a:r>
            <a:r>
              <a:rPr lang="en-US" b="1" i="1" kern="100" dirty="0">
                <a:solidFill>
                  <a:srgbClr val="17375E"/>
                </a:solidFill>
                <a:effectLst/>
                <a:ea typeface="Calibri" panose="020F0502020204030204" pitchFamily="34" charset="0"/>
                <a:cs typeface="Times New Roman" panose="02020603050405020304" pitchFamily="18" charset="0"/>
              </a:rPr>
              <a:t>Note</a:t>
            </a:r>
            <a:r>
              <a:rPr lang="en-US" kern="100" dirty="0">
                <a:solidFill>
                  <a:srgbClr val="17375E"/>
                </a:solidFill>
                <a:effectLst/>
                <a:ea typeface="Calibri" panose="020F0502020204030204" pitchFamily="34" charset="0"/>
                <a:cs typeface="Times New Roman" panose="02020603050405020304" pitchFamily="18" charset="0"/>
              </a:rPr>
              <a:t>: you need to send to all panelists and attendees to ensure your question is addressed in a timely manner.</a:t>
            </a:r>
          </a:p>
          <a:p>
            <a:pPr marL="459486" lvl="1" indent="-285750">
              <a:buFont typeface="Courier New" panose="02070309020205020404" pitchFamily="49" charset="0"/>
              <a:buChar char="o"/>
              <a:tabLst>
                <a:tab pos="457200" algn="l"/>
              </a:tabLst>
            </a:pPr>
            <a:r>
              <a:rPr lang="en-US" b="1" kern="100" dirty="0">
                <a:solidFill>
                  <a:srgbClr val="17375E"/>
                </a:solidFill>
                <a:effectLst/>
                <a:ea typeface="Calibri" panose="020F0502020204030204" pitchFamily="34" charset="0"/>
                <a:cs typeface="Times New Roman" panose="02020603050405020304" pitchFamily="18" charset="0"/>
              </a:rPr>
              <a:t>In-person attendees</a:t>
            </a:r>
            <a:r>
              <a:rPr lang="en-US" kern="100" dirty="0">
                <a:solidFill>
                  <a:srgbClr val="17375E"/>
                </a:solidFill>
                <a:effectLst/>
                <a:ea typeface="Calibri" panose="020F0502020204030204" pitchFamily="34" charset="0"/>
                <a:cs typeface="Times New Roman" panose="02020603050405020304" pitchFamily="18" charset="0"/>
              </a:rPr>
              <a:t>: Fill out an index card given at registration with your questions and put in box at the back table.</a:t>
            </a:r>
          </a:p>
          <a:p>
            <a:pPr marL="459486" lvl="1" indent="-285750">
              <a:buFont typeface="Courier New" panose="02070309020205020404" pitchFamily="49" charset="0"/>
              <a:buChar char="o"/>
              <a:tabLst>
                <a:tab pos="457200" algn="l"/>
              </a:tabLst>
            </a:pPr>
            <a:r>
              <a:rPr lang="en-US" b="1" kern="100" dirty="0">
                <a:solidFill>
                  <a:srgbClr val="17375E"/>
                </a:solidFill>
                <a:ea typeface="Calibri" panose="020F0502020204030204" pitchFamily="34" charset="0"/>
                <a:cs typeface="Times New Roman" panose="02020603050405020304" pitchFamily="18" charset="0"/>
              </a:rPr>
              <a:t>A</a:t>
            </a:r>
            <a:r>
              <a:rPr lang="en-US" b="1" kern="100" dirty="0">
                <a:solidFill>
                  <a:srgbClr val="17375E"/>
                </a:solidFill>
                <a:effectLst/>
                <a:ea typeface="Calibri" panose="020F0502020204030204" pitchFamily="34" charset="0"/>
                <a:cs typeface="Times New Roman" panose="02020603050405020304" pitchFamily="18" charset="0"/>
              </a:rPr>
              <a:t>ll attendees: </a:t>
            </a:r>
            <a:r>
              <a:rPr lang="en-US" kern="100" dirty="0">
                <a:solidFill>
                  <a:srgbClr val="17375E"/>
                </a:solidFill>
                <a:effectLst/>
                <a:ea typeface="Calibri" panose="020F0502020204030204" pitchFamily="34" charset="0"/>
                <a:cs typeface="Times New Roman" panose="02020603050405020304" pitchFamily="18" charset="0"/>
              </a:rPr>
              <a:t>If you would like to ask a question to a specific presenter, please be sure to include their name in your question (either in the Q&amp;A box or on an index card).</a:t>
            </a:r>
          </a:p>
          <a:p>
            <a:pPr marL="742950" marR="0" lvl="1" indent="-285750">
              <a:lnSpc>
                <a:spcPct val="107000"/>
              </a:lnSpc>
              <a:spcBef>
                <a:spcPts val="0"/>
              </a:spcBef>
              <a:spcAft>
                <a:spcPts val="800"/>
              </a:spcAft>
              <a:buFont typeface="Arial" panose="020B0604020202020204" pitchFamily="34" charset="0"/>
              <a:buChar char="•"/>
              <a:tabLst>
                <a:tab pos="914400" algn="l"/>
              </a:tabLst>
            </a:pPr>
            <a:endParaRPr lang="en-US" sz="1600" kern="100" dirty="0">
              <a:solidFill>
                <a:srgbClr val="17375E"/>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904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19088E-ED33-6BD0-F702-806D5E8C56F7}"/>
              </a:ext>
            </a:extLst>
          </p:cNvPr>
          <p:cNvPicPr>
            <a:picLocks noChangeAspect="1"/>
          </p:cNvPicPr>
          <p:nvPr/>
        </p:nvPicPr>
        <p:blipFill>
          <a:blip r:embed="rId2"/>
          <a:stretch>
            <a:fillRect/>
          </a:stretch>
        </p:blipFill>
        <p:spPr>
          <a:xfrm>
            <a:off x="262146" y="1295400"/>
            <a:ext cx="8653255" cy="3429000"/>
          </a:xfrm>
          <a:prstGeom prst="rect">
            <a:avLst/>
          </a:prstGeom>
        </p:spPr>
      </p:pic>
    </p:spTree>
    <p:extLst>
      <p:ext uri="{BB962C8B-B14F-4D97-AF65-F5344CB8AC3E}">
        <p14:creationId xmlns:p14="http://schemas.microsoft.com/office/powerpoint/2010/main" val="3320346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334954-ECC0-F60F-B0A3-05FAD803331B}"/>
              </a:ext>
            </a:extLst>
          </p:cNvPr>
          <p:cNvSpPr>
            <a:spLocks noGrp="1"/>
          </p:cNvSpPr>
          <p:nvPr>
            <p:ph type="title"/>
          </p:nvPr>
        </p:nvSpPr>
        <p:spPr>
          <a:xfrm>
            <a:off x="457200" y="640080"/>
            <a:ext cx="8229600" cy="990600"/>
          </a:xfrm>
        </p:spPr>
        <p:txBody>
          <a:bodyPr>
            <a:normAutofit/>
          </a:bodyPr>
          <a:lstStyle/>
          <a:p>
            <a:pPr algn="ctr"/>
            <a:r>
              <a:rPr lang="en-US" sz="3200" b="1" dirty="0">
                <a:latin typeface="Arial" panose="020B0604020202020204" pitchFamily="34" charset="0"/>
                <a:cs typeface="Arial" panose="020B0604020202020204" pitchFamily="34" charset="0"/>
              </a:rPr>
              <a:t>MOUD Release by County</a:t>
            </a:r>
          </a:p>
        </p:txBody>
      </p:sp>
      <p:pic>
        <p:nvPicPr>
          <p:cNvPr id="5" name="Picture 4">
            <a:extLst>
              <a:ext uri="{FF2B5EF4-FFF2-40B4-BE49-F238E27FC236}">
                <a16:creationId xmlns:a16="http://schemas.microsoft.com/office/drawing/2014/main" id="{70DE9174-7E1F-16EF-ABCD-615D9B22ED71}"/>
              </a:ext>
            </a:extLst>
          </p:cNvPr>
          <p:cNvPicPr>
            <a:picLocks noChangeAspect="1"/>
          </p:cNvPicPr>
          <p:nvPr/>
        </p:nvPicPr>
        <p:blipFill>
          <a:blip r:embed="rId2"/>
          <a:stretch>
            <a:fillRect/>
          </a:stretch>
        </p:blipFill>
        <p:spPr>
          <a:xfrm>
            <a:off x="304801" y="2118220"/>
            <a:ext cx="8073427" cy="3157397"/>
          </a:xfrm>
          <a:prstGeom prst="rect">
            <a:avLst/>
          </a:prstGeom>
        </p:spPr>
      </p:pic>
    </p:spTree>
    <p:extLst>
      <p:ext uri="{BB962C8B-B14F-4D97-AF65-F5344CB8AC3E}">
        <p14:creationId xmlns:p14="http://schemas.microsoft.com/office/powerpoint/2010/main" val="1565839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D1964-696D-4B10-BEB6-167D7136A42A}"/>
              </a:ext>
            </a:extLst>
          </p:cNvPr>
          <p:cNvSpPr>
            <a:spLocks noGrp="1"/>
          </p:cNvSpPr>
          <p:nvPr>
            <p:ph type="title"/>
          </p:nvPr>
        </p:nvSpPr>
        <p:spPr>
          <a:xfrm>
            <a:off x="320040" y="640080"/>
            <a:ext cx="8593931" cy="964692"/>
          </a:xfrm>
        </p:spPr>
        <p:txBody>
          <a:bodyPr>
            <a:noAutofit/>
          </a:bodyPr>
          <a:lstStyle/>
          <a:p>
            <a:pPr algn="ctr"/>
            <a:r>
              <a:rPr lang="en-US" sz="3200" b="1" dirty="0">
                <a:latin typeface="Arial" panose="020B0604020202020204" pitchFamily="34" charset="0"/>
                <a:cs typeface="Arial" panose="020B0604020202020204" pitchFamily="34" charset="0"/>
              </a:rPr>
              <a:t>Medicated Assisted Treatment for Incarcerated Pregnant Females </a:t>
            </a:r>
          </a:p>
        </p:txBody>
      </p:sp>
      <p:sp>
        <p:nvSpPr>
          <p:cNvPr id="6" name="Text Placeholder 5">
            <a:extLst>
              <a:ext uri="{FF2B5EF4-FFF2-40B4-BE49-F238E27FC236}">
                <a16:creationId xmlns:a16="http://schemas.microsoft.com/office/drawing/2014/main" id="{D674EC44-36CA-59CE-811C-E1DBBCAE0FB4}"/>
              </a:ext>
            </a:extLst>
          </p:cNvPr>
          <p:cNvSpPr>
            <a:spLocks noGrp="1"/>
          </p:cNvSpPr>
          <p:nvPr>
            <p:ph type="body" sz="half" idx="2"/>
          </p:nvPr>
        </p:nvSpPr>
        <p:spPr>
          <a:xfrm>
            <a:off x="457200" y="1920240"/>
            <a:ext cx="4879181" cy="3779520"/>
          </a:xfrm>
        </p:spPr>
        <p:txBody>
          <a:bodyPr>
            <a:normAutofit/>
          </a:bodyPr>
          <a:lstStyle/>
          <a:p>
            <a:pPr>
              <a:spcBef>
                <a:spcPts val="0"/>
              </a:spcBef>
            </a:pPr>
            <a:r>
              <a:rPr lang="en-US" sz="1800" dirty="0">
                <a:latin typeface="Arial" panose="020B0604020202020204" pitchFamily="34" charset="0"/>
                <a:ea typeface="Calibri" panose="020F0502020204030204" pitchFamily="34" charset="0"/>
                <a:cs typeface="Arial" panose="020B0604020202020204" pitchFamily="34" charset="0"/>
              </a:rPr>
              <a:t>The High-Risk Obstetrics team at NCCIW provides MAT services for incarcerated females who are pregnant and have a diagnosis of Opioid Dependence. </a:t>
            </a:r>
          </a:p>
          <a:p>
            <a:pPr marL="342900" indent="-342900">
              <a:spcBef>
                <a:spcPts val="0"/>
              </a:spcBef>
              <a:buSzPct val="100000"/>
              <a:buFont typeface="Symbol" panose="05050102010706020507" pitchFamily="18" charset="2"/>
              <a:buChar char=""/>
            </a:pPr>
            <a:r>
              <a:rPr lang="en-US" sz="1800" dirty="0">
                <a:latin typeface="Arial" panose="020B0604020202020204" pitchFamily="34" charset="0"/>
                <a:ea typeface="Times New Roman" panose="02020603050405020304" pitchFamily="18" charset="0"/>
                <a:cs typeface="Arial" panose="020B0604020202020204" pitchFamily="34" charset="0"/>
              </a:rPr>
              <a:t>The team includes OB/GYN providers, nurses, behavioral health clinicians, and social workers</a:t>
            </a:r>
            <a:endParaRPr lang="en-US" sz="1800" dirty="0">
              <a:latin typeface="Arial" panose="020B0604020202020204" pitchFamily="34" charset="0"/>
              <a:ea typeface="Calibri" panose="020F0502020204030204" pitchFamily="34" charset="0"/>
              <a:cs typeface="Arial" panose="020B0604020202020204" pitchFamily="34" charset="0"/>
            </a:endParaRPr>
          </a:p>
          <a:p>
            <a:pPr marL="342900" indent="-342900">
              <a:spcBef>
                <a:spcPts val="0"/>
              </a:spcBef>
              <a:buSzPct val="100000"/>
              <a:buFont typeface="Symbol" panose="05050102010706020507" pitchFamily="18" charset="2"/>
              <a:buChar char=""/>
            </a:pPr>
            <a:r>
              <a:rPr lang="en-US" sz="1800" dirty="0">
                <a:latin typeface="Arial" panose="020B0604020202020204" pitchFamily="34" charset="0"/>
                <a:ea typeface="Times New Roman" panose="02020603050405020304" pitchFamily="18" charset="0"/>
                <a:cs typeface="Arial" panose="020B0604020202020204" pitchFamily="34" charset="0"/>
              </a:rPr>
              <a:t>Partnership with UNC Horizons to provide in-reach services </a:t>
            </a:r>
            <a:endParaRPr lang="en-US" sz="1800" dirty="0">
              <a:latin typeface="Arial" panose="020B0604020202020204" pitchFamily="34" charset="0"/>
              <a:ea typeface="Calibri" panose="020F0502020204030204" pitchFamily="34" charset="0"/>
              <a:cs typeface="Arial" panose="020B0604020202020204" pitchFamily="34" charset="0"/>
            </a:endParaRPr>
          </a:p>
          <a:p>
            <a:pPr marL="742950" lvl="1" indent="-285750">
              <a:spcBef>
                <a:spcPts val="0"/>
              </a:spcBef>
              <a:buSzPct val="100000"/>
              <a:buFont typeface="Courier New" panose="02070309020205020404" pitchFamily="49" charset="0"/>
              <a:buChar char="o"/>
            </a:pPr>
            <a:r>
              <a:rPr lang="en-US" sz="1800" dirty="0">
                <a:latin typeface="Arial" panose="020B0604020202020204" pitchFamily="34" charset="0"/>
                <a:ea typeface="Times New Roman" panose="02020603050405020304" pitchFamily="18" charset="0"/>
                <a:cs typeface="Arial" panose="020B0604020202020204" pitchFamily="34" charset="0"/>
              </a:rPr>
              <a:t>Substance use counseling</a:t>
            </a:r>
            <a:endParaRPr lang="en-US" sz="1800" dirty="0">
              <a:latin typeface="Arial" panose="020B0604020202020204" pitchFamily="34" charset="0"/>
              <a:ea typeface="Calibri" panose="020F0502020204030204" pitchFamily="34" charset="0"/>
              <a:cs typeface="Arial" panose="020B0604020202020204" pitchFamily="34" charset="0"/>
            </a:endParaRPr>
          </a:p>
          <a:p>
            <a:pPr marL="742950" lvl="1" indent="-285750">
              <a:spcBef>
                <a:spcPts val="0"/>
              </a:spcBef>
              <a:buSzPct val="100000"/>
              <a:buFont typeface="Courier New" panose="02070309020205020404" pitchFamily="49" charset="0"/>
              <a:buChar char="o"/>
            </a:pPr>
            <a:r>
              <a:rPr lang="en-US" sz="1800" dirty="0">
                <a:latin typeface="Arial" panose="020B0604020202020204" pitchFamily="34" charset="0"/>
                <a:ea typeface="Times New Roman" panose="02020603050405020304" pitchFamily="18" charset="0"/>
                <a:cs typeface="Arial" panose="020B0604020202020204" pitchFamily="34" charset="0"/>
              </a:rPr>
              <a:t>Housing supports</a:t>
            </a:r>
            <a:endParaRPr lang="en-US" sz="1800" dirty="0">
              <a:latin typeface="Arial" panose="020B0604020202020204" pitchFamily="34" charset="0"/>
              <a:ea typeface="Calibri" panose="020F0502020204030204" pitchFamily="34" charset="0"/>
              <a:cs typeface="Arial" panose="020B0604020202020204" pitchFamily="34" charset="0"/>
            </a:endParaRPr>
          </a:p>
          <a:p>
            <a:pPr marL="742950" lvl="1" indent="-285750">
              <a:spcBef>
                <a:spcPts val="0"/>
              </a:spcBef>
              <a:buSzPct val="100000"/>
              <a:buFont typeface="Courier New" panose="02070309020205020404" pitchFamily="49" charset="0"/>
              <a:buChar char="o"/>
            </a:pPr>
            <a:r>
              <a:rPr lang="en-US" sz="1800" dirty="0">
                <a:latin typeface="Arial" panose="020B0604020202020204" pitchFamily="34" charset="0"/>
                <a:ea typeface="Times New Roman" panose="02020603050405020304" pitchFamily="18" charset="0"/>
                <a:cs typeface="Arial" panose="020B0604020202020204" pitchFamily="34" charset="0"/>
              </a:rPr>
              <a:t>Aftercare planning</a:t>
            </a:r>
            <a:endParaRPr lang="en-US" sz="1800" dirty="0">
              <a:latin typeface="Arial" panose="020B0604020202020204" pitchFamily="34" charset="0"/>
              <a:ea typeface="Calibri" panose="020F0502020204030204" pitchFamily="34" charset="0"/>
              <a:cs typeface="Arial" panose="020B0604020202020204" pitchFamily="34" charset="0"/>
            </a:endParaRPr>
          </a:p>
          <a:p>
            <a:pPr marL="742950" lvl="1" indent="-285750">
              <a:spcBef>
                <a:spcPts val="0"/>
              </a:spcBef>
              <a:buSzPct val="100000"/>
              <a:buFont typeface="Courier New" panose="02070309020205020404" pitchFamily="49" charset="0"/>
              <a:buChar char="o"/>
            </a:pPr>
            <a:r>
              <a:rPr lang="en-US" sz="1800" dirty="0">
                <a:latin typeface="Arial" panose="020B0604020202020204" pitchFamily="34" charset="0"/>
                <a:ea typeface="Times New Roman" panose="02020603050405020304" pitchFamily="18" charset="0"/>
                <a:cs typeface="Arial" panose="020B0604020202020204" pitchFamily="34" charset="0"/>
              </a:rPr>
              <a:t>Care coordination</a:t>
            </a:r>
            <a:endParaRPr lang="en-US" sz="18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3082" name="Picture 10" descr="Free Photo Of OB-GYN Doing A Test Stock Photo">
            <a:extLst>
              <a:ext uri="{FF2B5EF4-FFF2-40B4-BE49-F238E27FC236}">
                <a16:creationId xmlns:a16="http://schemas.microsoft.com/office/drawing/2014/main" id="{5DAE5BEF-40DF-AB91-1952-ABC3AE97D5EA}"/>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5946" b="15946"/>
          <a:stretch>
            <a:fillRect/>
          </a:stretch>
        </p:blipFill>
        <p:spPr bwMode="auto">
          <a:xfrm>
            <a:off x="5391245" y="2060019"/>
            <a:ext cx="3475308" cy="355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504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B5C1F4-713D-C4A5-7796-973C3DC7F654}"/>
              </a:ext>
            </a:extLst>
          </p:cNvPr>
          <p:cNvSpPr txBox="1"/>
          <p:nvPr/>
        </p:nvSpPr>
        <p:spPr>
          <a:xfrm>
            <a:off x="320040" y="640080"/>
            <a:ext cx="8534400" cy="646331"/>
          </a:xfrm>
          <a:prstGeom prst="rect">
            <a:avLst/>
          </a:prstGeom>
          <a:noFill/>
        </p:spPr>
        <p:txBody>
          <a:bodyPr wrap="square" rtlCol="0">
            <a:spAutoFit/>
          </a:bodyPr>
          <a:lstStyle/>
          <a:p>
            <a:pPr algn="ctr"/>
            <a:r>
              <a:rPr lang="en-US" sz="3600" b="1" spc="-100" dirty="0">
                <a:solidFill>
                  <a:srgbClr val="1F497D"/>
                </a:solidFill>
                <a:latin typeface="Arial" panose="020B0604020202020204" pitchFamily="34" charset="0"/>
                <a:ea typeface="Calibri" panose="020F0502020204030204" pitchFamily="34" charset="0"/>
                <a:cs typeface="Arial" panose="020B0604020202020204" pitchFamily="34" charset="0"/>
              </a:rPr>
              <a:t>NCDAC MOUD Organizational Structure</a:t>
            </a:r>
            <a:endParaRPr lang="en-US" sz="3600" dirty="0">
              <a:solidFill>
                <a:prstClr val="black"/>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8981712-0F38-2BE0-4F68-79402AA03794}"/>
              </a:ext>
            </a:extLst>
          </p:cNvPr>
          <p:cNvSpPr txBox="1"/>
          <p:nvPr/>
        </p:nvSpPr>
        <p:spPr>
          <a:xfrm>
            <a:off x="512064" y="1554480"/>
            <a:ext cx="8534400" cy="4909036"/>
          </a:xfrm>
          <a:prstGeom prst="rect">
            <a:avLst/>
          </a:prstGeom>
          <a:noFill/>
        </p:spPr>
        <p:txBody>
          <a:bodyPr wrap="square" rtlCol="0">
            <a:spAutoFit/>
          </a:bodyPr>
          <a:lstStyle/>
          <a:p>
            <a:pPr marL="173736" indent="-173736">
              <a:spcBef>
                <a:spcPts val="600"/>
              </a:spcBef>
            </a:pPr>
            <a:r>
              <a:rPr lang="en-US" sz="2200" b="1" spc="-100" dirty="0">
                <a:solidFill>
                  <a:srgbClr val="1F497D"/>
                </a:solidFill>
                <a:latin typeface="Arial" panose="020B0604020202020204" pitchFamily="34" charset="0"/>
                <a:ea typeface="Calibri" panose="020F0502020204030204" pitchFamily="34" charset="0"/>
                <a:cs typeface="Arial" panose="020B0604020202020204" pitchFamily="34" charset="0"/>
              </a:rPr>
              <a:t>Expert Advisory Committee (EAC):</a:t>
            </a:r>
          </a:p>
          <a:p>
            <a:pPr marL="173736" indent="-173736">
              <a:spcBef>
                <a:spcPts val="600"/>
              </a:spcBef>
              <a:buFont typeface="Arial" panose="020B0604020202020204" pitchFamily="34" charset="0"/>
              <a:buChar char="•"/>
            </a:pPr>
            <a:r>
              <a:rPr lang="en-US" sz="2000" spc="-100" dirty="0">
                <a:solidFill>
                  <a:srgbClr val="1F497D"/>
                </a:solidFill>
                <a:latin typeface="Arial" panose="020B0604020202020204" pitchFamily="34" charset="0"/>
                <a:cs typeface="Arial" panose="020B0604020202020204" pitchFamily="34" charset="0"/>
              </a:rPr>
              <a:t>Comprised of DAC medical leaders, clinicians and external experts</a:t>
            </a:r>
          </a:p>
          <a:p>
            <a:pPr marL="173736" indent="-173736">
              <a:spcBef>
                <a:spcPts val="600"/>
              </a:spcBef>
              <a:buFont typeface="Arial" panose="020B0604020202020204" pitchFamily="34" charset="0"/>
              <a:buChar char="•"/>
            </a:pPr>
            <a:r>
              <a:rPr lang="en-US" sz="2000" spc="-100" dirty="0">
                <a:solidFill>
                  <a:srgbClr val="1F497D"/>
                </a:solidFill>
                <a:latin typeface="Arial" panose="020B0604020202020204" pitchFamily="34" charset="0"/>
                <a:cs typeface="Arial" panose="020B0604020202020204" pitchFamily="34" charset="0"/>
              </a:rPr>
              <a:t>Coordinate with local, state and federal agencies  (DEA, SAMHSA, NCDHHS, SOTA, NC-FIT and others) to develop policy, protocols and implementation procedures</a:t>
            </a:r>
          </a:p>
          <a:p>
            <a:endParaRPr lang="en-US" sz="1300" spc="-100" dirty="0">
              <a:solidFill>
                <a:srgbClr val="1F497D"/>
              </a:solidFill>
              <a:latin typeface="Calibri" panose="020F0502020204030204" pitchFamily="34" charset="0"/>
              <a:cs typeface="Times New Roman" panose="02020603050405020304" pitchFamily="18" charset="0"/>
            </a:endParaRPr>
          </a:p>
          <a:p>
            <a:r>
              <a:rPr lang="en-US" sz="2200" b="1" spc="-100" dirty="0">
                <a:solidFill>
                  <a:srgbClr val="1F497D"/>
                </a:solidFill>
                <a:latin typeface="Arial" panose="020B0604020202020204" pitchFamily="34" charset="0"/>
                <a:cs typeface="Arial" panose="020B0604020202020204" pitchFamily="34" charset="0"/>
              </a:rPr>
              <a:t>Regionalized program mirroring institutional organizational structure:</a:t>
            </a:r>
          </a:p>
          <a:p>
            <a:endParaRPr lang="en-US" b="1" spc="-100" dirty="0">
              <a:solidFill>
                <a:srgbClr val="1F497D"/>
              </a:solidFill>
              <a:latin typeface="Arial" panose="020B0604020202020204" pitchFamily="34" charset="0"/>
              <a:cs typeface="Arial" panose="020B0604020202020204" pitchFamily="34" charset="0"/>
            </a:endParaRPr>
          </a:p>
          <a:p>
            <a:pPr lvl="1"/>
            <a:r>
              <a:rPr lang="en-US" spc="-100" dirty="0">
                <a:solidFill>
                  <a:srgbClr val="1F497D"/>
                </a:solidFill>
                <a:latin typeface="Arial" panose="020B0604020202020204" pitchFamily="34" charset="0"/>
                <a:cs typeface="Arial" panose="020B0604020202020204" pitchFamily="34" charset="0"/>
              </a:rPr>
              <a:t>MOUD Program Director		</a:t>
            </a:r>
            <a:r>
              <a:rPr lang="en-US" i="1" spc="-100" dirty="0">
                <a:solidFill>
                  <a:srgbClr val="1F497D"/>
                </a:solidFill>
                <a:latin typeface="Arial" panose="020B0604020202020204" pitchFamily="34" charset="0"/>
                <a:cs typeface="Arial" panose="020B0604020202020204" pitchFamily="34" charset="0"/>
              </a:rPr>
              <a:t>Chief, Psychiatry</a:t>
            </a:r>
          </a:p>
          <a:p>
            <a:endParaRPr lang="en-US" spc="-100" dirty="0">
              <a:solidFill>
                <a:srgbClr val="1F497D"/>
              </a:solidFill>
              <a:latin typeface="Arial" panose="020B0604020202020204" pitchFamily="34" charset="0"/>
              <a:cs typeface="Arial" panose="020B0604020202020204" pitchFamily="34" charset="0"/>
            </a:endParaRPr>
          </a:p>
          <a:p>
            <a:pPr lvl="1"/>
            <a:r>
              <a:rPr lang="en-US" spc="-100" dirty="0">
                <a:solidFill>
                  <a:srgbClr val="1F497D"/>
                </a:solidFill>
                <a:latin typeface="Arial" panose="020B0604020202020204" pitchFamily="34" charset="0"/>
                <a:cs typeface="Arial" panose="020B0604020202020204" pitchFamily="34" charset="0"/>
              </a:rPr>
              <a:t>MOUD Medical Director		</a:t>
            </a:r>
            <a:r>
              <a:rPr lang="en-US" i="1" spc="-100" dirty="0">
                <a:solidFill>
                  <a:srgbClr val="1F497D"/>
                </a:solidFill>
                <a:latin typeface="Arial" panose="020B0604020202020204" pitchFamily="34" charset="0"/>
                <a:cs typeface="Arial" panose="020B0604020202020204" pitchFamily="34" charset="0"/>
              </a:rPr>
              <a:t>Chief Medical Officer</a:t>
            </a:r>
          </a:p>
          <a:p>
            <a:endParaRPr lang="en-US" spc="-100" dirty="0">
              <a:solidFill>
                <a:srgbClr val="1F497D"/>
              </a:solidFill>
              <a:latin typeface="Arial" panose="020B0604020202020204" pitchFamily="34" charset="0"/>
              <a:cs typeface="Arial" panose="020B0604020202020204" pitchFamily="34" charset="0"/>
            </a:endParaRPr>
          </a:p>
          <a:p>
            <a:pPr lvl="1"/>
            <a:r>
              <a:rPr lang="en-US" spc="-100" dirty="0">
                <a:solidFill>
                  <a:srgbClr val="1F497D"/>
                </a:solidFill>
                <a:latin typeface="Arial" panose="020B0604020202020204" pitchFamily="34" charset="0"/>
                <a:cs typeface="Arial" panose="020B0604020202020204" pitchFamily="34" charset="0"/>
              </a:rPr>
              <a:t>MOUD Clinical Director		</a:t>
            </a:r>
            <a:r>
              <a:rPr lang="en-US" i="1" spc="-100" dirty="0">
                <a:solidFill>
                  <a:srgbClr val="1F497D"/>
                </a:solidFill>
                <a:latin typeface="Arial" panose="020B0604020202020204" pitchFamily="34" charset="0"/>
                <a:cs typeface="Arial" panose="020B0604020202020204" pitchFamily="34" charset="0"/>
              </a:rPr>
              <a:t>Addiction-trained physician</a:t>
            </a:r>
          </a:p>
          <a:p>
            <a:endParaRPr lang="en-US" spc="-100" dirty="0">
              <a:solidFill>
                <a:srgbClr val="1F497D"/>
              </a:solidFill>
              <a:latin typeface="Arial" panose="020B0604020202020204" pitchFamily="34" charset="0"/>
              <a:cs typeface="Arial" panose="020B0604020202020204" pitchFamily="34" charset="0"/>
            </a:endParaRPr>
          </a:p>
          <a:p>
            <a:pPr lvl="1"/>
            <a:r>
              <a:rPr lang="en-US" spc="-100" dirty="0">
                <a:solidFill>
                  <a:srgbClr val="1F497D"/>
                </a:solidFill>
                <a:latin typeface="Arial" panose="020B0604020202020204" pitchFamily="34" charset="0"/>
                <a:cs typeface="Arial" panose="020B0604020202020204" pitchFamily="34" charset="0"/>
              </a:rPr>
              <a:t>Regional MOUD providers (one for each of the four prison regions)</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3005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E082-037E-E858-D6B8-3F4351A6D42C}"/>
              </a:ext>
            </a:extLst>
          </p:cNvPr>
          <p:cNvSpPr>
            <a:spLocks noGrp="1"/>
          </p:cNvSpPr>
          <p:nvPr>
            <p:ph type="title"/>
          </p:nvPr>
        </p:nvSpPr>
        <p:spPr>
          <a:xfrm>
            <a:off x="512064" y="1554480"/>
            <a:ext cx="8229600" cy="4368097"/>
          </a:xfrm>
        </p:spPr>
        <p:txBody>
          <a:bodyPr>
            <a:noAutofit/>
          </a:bodyPr>
          <a:lstStyle/>
          <a:p>
            <a:pPr>
              <a:spcBef>
                <a:spcPts val="0"/>
              </a:spcBef>
            </a:pPr>
            <a:r>
              <a:rPr lang="en-US" sz="1800" b="1" u="sng" dirty="0">
                <a:latin typeface="Arial" panose="020B0604020202020204" pitchFamily="34" charset="0"/>
                <a:ea typeface="Calibri" panose="020F0502020204030204" pitchFamily="34" charset="0"/>
                <a:cs typeface="Arial" panose="020B0604020202020204" pitchFamily="34" charset="0"/>
              </a:rPr>
              <a:t>Sustain:</a:t>
            </a:r>
            <a:r>
              <a:rPr lang="en-US" sz="1800" b="1" dirty="0">
                <a:latin typeface="Arial" panose="020B0604020202020204" pitchFamily="34" charset="0"/>
                <a:ea typeface="Calibri" panose="020F0502020204030204" pitchFamily="34" charset="0"/>
                <a:cs typeface="Arial" panose="020B0604020202020204" pitchFamily="34" charset="0"/>
              </a:rPr>
              <a:t> Maternity MOUD Program</a:t>
            </a:r>
            <a:br>
              <a:rPr lang="en-US" sz="1800" b="1" dirty="0">
                <a:latin typeface="Arial" panose="020B0604020202020204" pitchFamily="34" charset="0"/>
                <a:ea typeface="Calibri" panose="020F0502020204030204" pitchFamily="34" charset="0"/>
                <a:cs typeface="Arial" panose="020B0604020202020204" pitchFamily="34" charset="0"/>
              </a:rPr>
            </a:br>
            <a:br>
              <a:rPr lang="en-US" sz="1800" b="1" dirty="0">
                <a:latin typeface="Arial" panose="020B0604020202020204" pitchFamily="34" charset="0"/>
                <a:ea typeface="Calibri" panose="020F0502020204030204" pitchFamily="34" charset="0"/>
                <a:cs typeface="Arial" panose="020B0604020202020204" pitchFamily="34" charset="0"/>
              </a:rPr>
            </a:br>
            <a:r>
              <a:rPr lang="en-US" sz="1800" b="1" u="sng" dirty="0">
                <a:latin typeface="Arial" panose="020B0604020202020204" pitchFamily="34" charset="0"/>
                <a:ea typeface="Calibri" panose="020F0502020204030204" pitchFamily="34" charset="0"/>
                <a:cs typeface="Arial" panose="020B0604020202020204" pitchFamily="34" charset="0"/>
              </a:rPr>
              <a:t>Expand existing pilot programs:</a:t>
            </a:r>
            <a:r>
              <a:rPr lang="en-US" sz="1800" b="1" dirty="0">
                <a:latin typeface="Arial" panose="020B0604020202020204" pitchFamily="34" charset="0"/>
                <a:ea typeface="Calibri" panose="020F0502020204030204" pitchFamily="34" charset="0"/>
                <a:cs typeface="Arial" panose="020B0604020202020204" pitchFamily="34" charset="0"/>
              </a:rPr>
              <a:t>  </a:t>
            </a:r>
            <a:r>
              <a:rPr lang="en-US" sz="1800" dirty="0">
                <a:latin typeface="Arial" panose="020B0604020202020204" pitchFamily="34" charset="0"/>
                <a:ea typeface="Calibri" panose="020F0502020204030204" pitchFamily="34" charset="0"/>
                <a:cs typeface="Arial" panose="020B0604020202020204" pitchFamily="34" charset="0"/>
              </a:rPr>
              <a:t>Assume responsibility from MAHEC team with end of contract  June  30, 2024)</a:t>
            </a:r>
            <a:br>
              <a:rPr lang="en-US" sz="1800" dirty="0">
                <a:latin typeface="Arial" panose="020B0604020202020204" pitchFamily="34" charset="0"/>
                <a:ea typeface="Calibri" panose="020F0502020204030204" pitchFamily="34" charset="0"/>
                <a:cs typeface="Arial" panose="020B0604020202020204" pitchFamily="34" charset="0"/>
              </a:rPr>
            </a:br>
            <a:br>
              <a:rPr lang="en-US" sz="1300" b="1" u="sng" dirty="0">
                <a:latin typeface="Calibri" panose="020F0502020204030204" pitchFamily="34" charset="0"/>
                <a:ea typeface="Calibri" panose="020F0502020204030204" pitchFamily="34" charset="0"/>
                <a:cs typeface="Times New Roman" panose="02020603050405020304" pitchFamily="18" charset="0"/>
              </a:rPr>
            </a:br>
            <a:r>
              <a:rPr lang="en-US" sz="1800" b="1" dirty="0">
                <a:latin typeface="Arial" panose="020B0604020202020204" pitchFamily="34" charset="0"/>
                <a:ea typeface="Calibri" panose="020F0502020204030204" pitchFamily="34" charset="0"/>
                <a:cs typeface="Arial" panose="020B0604020202020204" pitchFamily="34" charset="0"/>
              </a:rPr>
              <a:t>Pre-release naloxone </a:t>
            </a:r>
            <a:br>
              <a:rPr lang="en-US" sz="1800" b="1" dirty="0">
                <a:latin typeface="Arial" panose="020B0604020202020204" pitchFamily="34" charset="0"/>
                <a:ea typeface="Calibri" panose="020F0502020204030204" pitchFamily="34" charset="0"/>
                <a:cs typeface="Arial" panose="020B0604020202020204" pitchFamily="34" charset="0"/>
              </a:rPr>
            </a:br>
            <a:r>
              <a:rPr lang="en-US" sz="1800" dirty="0">
                <a:latin typeface="Arial" panose="020B0604020202020204" pitchFamily="34" charset="0"/>
                <a:ea typeface="Calibri" panose="020F0502020204030204" pitchFamily="34" charset="0"/>
                <a:cs typeface="Arial" panose="020B0604020202020204" pitchFamily="34" charset="0"/>
              </a:rPr>
              <a:t>Provision of naloxone to all releasing offenders at all facilities (regardless of substance use history or not)</a:t>
            </a:r>
            <a:br>
              <a:rPr lang="en-US" sz="1800" dirty="0">
                <a:latin typeface="Arial" panose="020B0604020202020204" pitchFamily="34" charset="0"/>
                <a:ea typeface="Calibri" panose="020F0502020204030204" pitchFamily="34" charset="0"/>
                <a:cs typeface="Arial" panose="020B0604020202020204" pitchFamily="34" charset="0"/>
              </a:rPr>
            </a:br>
            <a:br>
              <a:rPr lang="en-US" sz="1800" b="1" dirty="0">
                <a:latin typeface="Arial" panose="020B0604020202020204" pitchFamily="34" charset="0"/>
                <a:ea typeface="Calibri" panose="020F0502020204030204" pitchFamily="34" charset="0"/>
                <a:cs typeface="Arial" panose="020B0604020202020204" pitchFamily="34" charset="0"/>
              </a:rPr>
            </a:br>
            <a:r>
              <a:rPr lang="en-US" sz="1800" b="1" dirty="0">
                <a:latin typeface="Arial" panose="020B0604020202020204" pitchFamily="34" charset="0"/>
                <a:ea typeface="Calibri" panose="020F0502020204030204" pitchFamily="34" charset="0"/>
                <a:cs typeface="Arial" panose="020B0604020202020204" pitchFamily="34" charset="0"/>
              </a:rPr>
              <a:t>Reentry MOUD Program</a:t>
            </a:r>
            <a:br>
              <a:rPr lang="en-US" sz="1800" b="1" dirty="0">
                <a:latin typeface="Arial" panose="020B0604020202020204" pitchFamily="34" charset="0"/>
                <a:ea typeface="Calibri" panose="020F0502020204030204" pitchFamily="34" charset="0"/>
                <a:cs typeface="Arial" panose="020B0604020202020204" pitchFamily="34" charset="0"/>
              </a:rPr>
            </a:br>
            <a:r>
              <a:rPr lang="en-US" sz="1800" dirty="0">
                <a:latin typeface="Arial" panose="020B0604020202020204" pitchFamily="34" charset="0"/>
                <a:ea typeface="Calibri" panose="020F0502020204030204" pitchFamily="34" charset="0"/>
                <a:cs typeface="Arial" panose="020B0604020202020204" pitchFamily="34" charset="0"/>
              </a:rPr>
              <a:t>Screening and identification of at-risk offenders and initiation of MOUD treatment prior to release with  community coordination for continuity of care</a:t>
            </a:r>
            <a:br>
              <a:rPr lang="en-US" sz="1800" dirty="0">
                <a:latin typeface="Arial" panose="020B0604020202020204" pitchFamily="34" charset="0"/>
                <a:ea typeface="Calibri" panose="020F0502020204030204" pitchFamily="34" charset="0"/>
                <a:cs typeface="Arial" panose="020B0604020202020204" pitchFamily="34" charset="0"/>
              </a:rPr>
            </a:br>
            <a:r>
              <a:rPr lang="en-US" sz="1800" dirty="0">
                <a:latin typeface="Arial" panose="020B0604020202020204" pitchFamily="34" charset="0"/>
                <a:ea typeface="Calibri" panose="020F0502020204030204" pitchFamily="34" charset="0"/>
                <a:cs typeface="Arial" panose="020B0604020202020204" pitchFamily="34" charset="0"/>
              </a:rPr>
              <a:t>	</a:t>
            </a:r>
            <a:br>
              <a:rPr lang="en-US" sz="1800" dirty="0">
                <a:latin typeface="Arial" panose="020B0604020202020204" pitchFamily="34" charset="0"/>
                <a:ea typeface="Calibri" panose="020F0502020204030204" pitchFamily="34" charset="0"/>
                <a:cs typeface="Arial" panose="020B0604020202020204" pitchFamily="34" charset="0"/>
              </a:rPr>
            </a:br>
            <a:r>
              <a:rPr lang="en-US" sz="1800" b="1" u="sng" dirty="0">
                <a:latin typeface="Arial" panose="020B0604020202020204" pitchFamily="34" charset="0"/>
                <a:ea typeface="Calibri" panose="020F0502020204030204" pitchFamily="34" charset="0"/>
                <a:cs typeface="Arial" panose="020B0604020202020204" pitchFamily="34" charset="0"/>
              </a:rPr>
              <a:t>Establish new programs:</a:t>
            </a:r>
            <a:r>
              <a:rPr lang="en-US" sz="1800" b="1" dirty="0">
                <a:latin typeface="Arial" panose="020B0604020202020204" pitchFamily="34" charset="0"/>
                <a:ea typeface="Calibri" panose="020F0502020204030204" pitchFamily="34" charset="0"/>
                <a:cs typeface="Arial" panose="020B0604020202020204" pitchFamily="34" charset="0"/>
              </a:rPr>
              <a:t>  </a:t>
            </a:r>
            <a:r>
              <a:rPr lang="en-US" sz="1800" dirty="0">
                <a:solidFill>
                  <a:srgbClr val="1F497D"/>
                </a:solidFill>
                <a:latin typeface="Arial" panose="020B0604020202020204" pitchFamily="34" charset="0"/>
                <a:ea typeface="Calibri" panose="020F0502020204030204" pitchFamily="34" charset="0"/>
                <a:cs typeface="Arial" panose="020B0604020202020204" pitchFamily="34" charset="0"/>
              </a:rPr>
              <a:t>Sustained MOUD treatment for offenders arriving to prison on active MOUD treatment with sentences (&lt;91 days).</a:t>
            </a:r>
            <a:br>
              <a:rPr lang="en-US" sz="1800" dirty="0">
                <a:solidFill>
                  <a:srgbClr val="1F497D"/>
                </a:solidFill>
                <a:latin typeface="Arial" panose="020B0604020202020204" pitchFamily="34" charset="0"/>
                <a:ea typeface="Calibri" panose="020F0502020204030204" pitchFamily="34" charset="0"/>
                <a:cs typeface="Arial" panose="020B0604020202020204" pitchFamily="34" charset="0"/>
              </a:rPr>
            </a:br>
            <a:r>
              <a:rPr lang="en-US" sz="1800" dirty="0">
                <a:solidFill>
                  <a:srgbClr val="1F497D"/>
                </a:solidFill>
                <a:latin typeface="Arial" panose="020B0604020202020204" pitchFamily="34" charset="0"/>
                <a:ea typeface="Calibri" panose="020F0502020204030204" pitchFamily="34" charset="0"/>
                <a:cs typeface="Arial" panose="020B0604020202020204" pitchFamily="34" charset="0"/>
              </a:rPr>
              <a:t>Confinement in Response to Violation (CRV) facilities and residential Alcohol and Chemical Dependency Program (ACDP) facilities.</a:t>
            </a:r>
            <a:endParaRPr lang="en-US" sz="1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AAB12D8-3477-2E26-7735-60BB54A2091D}"/>
              </a:ext>
            </a:extLst>
          </p:cNvPr>
          <p:cNvSpPr txBox="1"/>
          <p:nvPr/>
        </p:nvSpPr>
        <p:spPr>
          <a:xfrm>
            <a:off x="320040" y="640080"/>
            <a:ext cx="8716804" cy="584775"/>
          </a:xfrm>
          <a:prstGeom prst="rect">
            <a:avLst/>
          </a:prstGeom>
          <a:noFill/>
        </p:spPr>
        <p:txBody>
          <a:bodyPr wrap="square" rtlCol="0">
            <a:spAutoFit/>
          </a:bodyPr>
          <a:lstStyle/>
          <a:p>
            <a:pPr algn="ctr"/>
            <a:r>
              <a:rPr lang="en-US" sz="3200" b="1" spc="-100" dirty="0">
                <a:solidFill>
                  <a:srgbClr val="1F497D"/>
                </a:solidFill>
                <a:latin typeface="Arial" panose="020B0604020202020204" pitchFamily="34" charset="0"/>
                <a:ea typeface="Calibri" panose="020F0502020204030204" pitchFamily="34" charset="0"/>
                <a:cs typeface="Arial" panose="020B0604020202020204" pitchFamily="34" charset="0"/>
              </a:rPr>
              <a:t>MOUD Program Expansion (Initial Phases)</a:t>
            </a:r>
            <a:endParaRPr lang="en-US"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7650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5C5464-54E0-BCA3-6B5B-1625A0324576}"/>
              </a:ext>
            </a:extLst>
          </p:cNvPr>
          <p:cNvPicPr>
            <a:picLocks noChangeAspect="1"/>
          </p:cNvPicPr>
          <p:nvPr/>
        </p:nvPicPr>
        <p:blipFill>
          <a:blip r:embed="rId3"/>
          <a:stretch>
            <a:fillRect/>
          </a:stretch>
        </p:blipFill>
        <p:spPr>
          <a:xfrm>
            <a:off x="952500" y="913696"/>
            <a:ext cx="7239000" cy="4814533"/>
          </a:xfrm>
          <a:prstGeom prst="rect">
            <a:avLst/>
          </a:prstGeom>
        </p:spPr>
      </p:pic>
    </p:spTree>
    <p:extLst>
      <p:ext uri="{BB962C8B-B14F-4D97-AF65-F5344CB8AC3E}">
        <p14:creationId xmlns:p14="http://schemas.microsoft.com/office/powerpoint/2010/main" val="1106952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FB1C533-5412-5743-0521-4482363665B7}"/>
              </a:ext>
            </a:extLst>
          </p:cNvPr>
          <p:cNvSpPr>
            <a:spLocks noGrp="1"/>
          </p:cNvSpPr>
          <p:nvPr>
            <p:ph type="title" idx="4294967295"/>
          </p:nvPr>
        </p:nvSpPr>
        <p:spPr>
          <a:xfrm>
            <a:off x="320039" y="640080"/>
            <a:ext cx="8752523" cy="742950"/>
          </a:xfrm>
        </p:spPr>
        <p:txBody>
          <a:bodyPr>
            <a:noAutofit/>
          </a:bodyPr>
          <a:lstStyle/>
          <a:p>
            <a:pPr algn="ctr"/>
            <a:r>
              <a:rPr lang="en-US" sz="3200" b="1" dirty="0">
                <a:latin typeface="Arial" panose="020B0604020202020204" pitchFamily="34" charset="0"/>
                <a:cs typeface="Arial" panose="020B0604020202020204" pitchFamily="34" charset="0"/>
              </a:rPr>
              <a:t>Community Supervision MAT Active and Pending 2023 &amp; 2024</a:t>
            </a:r>
          </a:p>
        </p:txBody>
      </p:sp>
      <p:graphicFrame>
        <p:nvGraphicFramePr>
          <p:cNvPr id="16" name="Content Placeholder 15">
            <a:extLst>
              <a:ext uri="{FF2B5EF4-FFF2-40B4-BE49-F238E27FC236}">
                <a16:creationId xmlns:a16="http://schemas.microsoft.com/office/drawing/2014/main" id="{9F92D51C-97ED-46A7-AE10-336729F961A9}"/>
              </a:ext>
            </a:extLst>
          </p:cNvPr>
          <p:cNvGraphicFramePr>
            <a:graphicFrameLocks noGrp="1"/>
          </p:cNvGraphicFramePr>
          <p:nvPr>
            <p:ph sz="half" idx="4294967295"/>
            <p:extLst>
              <p:ext uri="{D42A27DB-BD31-4B8C-83A1-F6EECF244321}">
                <p14:modId xmlns:p14="http://schemas.microsoft.com/office/powerpoint/2010/main" val="269806846"/>
              </p:ext>
            </p:extLst>
          </p:nvPr>
        </p:nvGraphicFramePr>
        <p:xfrm>
          <a:off x="4648200" y="2112264"/>
          <a:ext cx="4038600" cy="32217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D835D795-D132-412C-9DA1-3738CCEA11C5}"/>
              </a:ext>
            </a:extLst>
          </p:cNvPr>
          <p:cNvGraphicFramePr>
            <a:graphicFrameLocks/>
          </p:cNvGraphicFramePr>
          <p:nvPr>
            <p:extLst>
              <p:ext uri="{D42A27DB-BD31-4B8C-83A1-F6EECF244321}">
                <p14:modId xmlns:p14="http://schemas.microsoft.com/office/powerpoint/2010/main" val="566726046"/>
              </p:ext>
            </p:extLst>
          </p:nvPr>
        </p:nvGraphicFramePr>
        <p:xfrm>
          <a:off x="457200" y="2112264"/>
          <a:ext cx="4038600" cy="33337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72922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45DF29-58E1-B635-7845-A1002E78E854}"/>
              </a:ext>
            </a:extLst>
          </p:cNvPr>
          <p:cNvSpPr>
            <a:spLocks noGrp="1"/>
          </p:cNvSpPr>
          <p:nvPr>
            <p:ph type="title"/>
          </p:nvPr>
        </p:nvSpPr>
        <p:spPr>
          <a:xfrm>
            <a:off x="320040" y="640080"/>
            <a:ext cx="8593931" cy="758190"/>
          </a:xfrm>
        </p:spPr>
        <p:txBody>
          <a:bodyPr>
            <a:normAutofit/>
          </a:bodyPr>
          <a:lstStyle/>
          <a:p>
            <a:pPr algn="ctr"/>
            <a:r>
              <a:rPr lang="en-US" sz="3200" b="1" dirty="0">
                <a:latin typeface="Arial" panose="020B0604020202020204" pitchFamily="34" charset="0"/>
                <a:cs typeface="Arial" panose="020B0604020202020204" pitchFamily="34" charset="0"/>
              </a:rPr>
              <a:t>Severe Mental Illness Initiative</a:t>
            </a:r>
          </a:p>
        </p:txBody>
      </p:sp>
      <p:sp>
        <p:nvSpPr>
          <p:cNvPr id="4" name="Content Placeholder 3">
            <a:extLst>
              <a:ext uri="{FF2B5EF4-FFF2-40B4-BE49-F238E27FC236}">
                <a16:creationId xmlns:a16="http://schemas.microsoft.com/office/drawing/2014/main" id="{54B6879C-3487-C972-EDBC-46BA5D75906D}"/>
              </a:ext>
            </a:extLst>
          </p:cNvPr>
          <p:cNvSpPr>
            <a:spLocks noGrp="1"/>
          </p:cNvSpPr>
          <p:nvPr>
            <p:ph type="body" sz="half" idx="2"/>
          </p:nvPr>
        </p:nvSpPr>
        <p:spPr>
          <a:xfrm>
            <a:off x="512063" y="1554480"/>
            <a:ext cx="5231511" cy="5036343"/>
          </a:xfrm>
        </p:spPr>
        <p:txBody>
          <a:bodyPr>
            <a:normAutofit fontScale="77500" lnSpcReduction="20000"/>
          </a:bodyPr>
          <a:lstStyle/>
          <a:p>
            <a:pPr>
              <a:spcBef>
                <a:spcPts val="0"/>
              </a:spcBef>
            </a:pPr>
            <a:r>
              <a:rPr lang="en-US" sz="2300" dirty="0">
                <a:latin typeface="Arial" panose="020B0604020202020204" pitchFamily="34" charset="0"/>
                <a:ea typeface="Calibri" panose="020F0502020204030204" pitchFamily="34" charset="0"/>
                <a:cs typeface="Arial" panose="020B0604020202020204" pitchFamily="34" charset="0"/>
              </a:rPr>
              <a:t>DAC collaborates with the four LME/MCO’s (Local Management Entity/Managed Care Organization) to provide care coordination and enhanced supports for individuals releasing from prison.</a:t>
            </a:r>
          </a:p>
          <a:p>
            <a:pPr>
              <a:spcBef>
                <a:spcPts val="0"/>
              </a:spcBef>
            </a:pPr>
            <a:r>
              <a:rPr lang="en-US" sz="2300" dirty="0">
                <a:latin typeface="Arial" panose="020B0604020202020204" pitchFamily="34" charset="0"/>
                <a:ea typeface="Calibri" panose="020F0502020204030204" pitchFamily="34" charset="0"/>
                <a:cs typeface="Arial" panose="020B0604020202020204" pitchFamily="34" charset="0"/>
              </a:rPr>
              <a:t> </a:t>
            </a:r>
          </a:p>
          <a:p>
            <a:pPr>
              <a:spcBef>
                <a:spcPts val="0"/>
              </a:spcBef>
            </a:pPr>
            <a:r>
              <a:rPr lang="en-US" sz="2300" dirty="0">
                <a:latin typeface="Arial" panose="020B0604020202020204" pitchFamily="34" charset="0"/>
                <a:ea typeface="Calibri" panose="020F0502020204030204" pitchFamily="34" charset="0"/>
                <a:cs typeface="Arial" panose="020B0604020202020204" pitchFamily="34" charset="0"/>
              </a:rPr>
              <a:t>Individuals in this program have been diagnosed with a Severe Mental Illness (SMI) and have committed a serious violent crime and/or a sex offense.</a:t>
            </a:r>
          </a:p>
          <a:p>
            <a:pPr>
              <a:spcBef>
                <a:spcPts val="0"/>
              </a:spcBef>
            </a:pPr>
            <a:r>
              <a:rPr lang="en-US" sz="2300" dirty="0">
                <a:latin typeface="Arial" panose="020B0604020202020204" pitchFamily="34" charset="0"/>
                <a:ea typeface="Calibri" panose="020F0502020204030204" pitchFamily="34" charset="0"/>
                <a:cs typeface="Arial" panose="020B0604020202020204" pitchFamily="34" charset="0"/>
              </a:rPr>
              <a:t> </a:t>
            </a:r>
          </a:p>
          <a:p>
            <a:pPr>
              <a:spcBef>
                <a:spcPts val="0"/>
              </a:spcBef>
            </a:pPr>
            <a:r>
              <a:rPr lang="en-US" sz="2300" dirty="0">
                <a:latin typeface="Arial" panose="020B0604020202020204" pitchFamily="34" charset="0"/>
                <a:ea typeface="Calibri" panose="020F0502020204030204" pitchFamily="34" charset="0"/>
                <a:cs typeface="Arial" panose="020B0604020202020204" pitchFamily="34" charset="0"/>
              </a:rPr>
              <a:t>Each of the LME/MCO’s have dedicated staff who provide in-reach services when the individuals are within 90 days of their release date.</a:t>
            </a:r>
          </a:p>
          <a:p>
            <a:pPr>
              <a:spcBef>
                <a:spcPts val="0"/>
              </a:spcBef>
            </a:pPr>
            <a:r>
              <a:rPr lang="en-US" sz="2300" dirty="0">
                <a:latin typeface="Arial" panose="020B0604020202020204" pitchFamily="34" charset="0"/>
                <a:ea typeface="Calibri" panose="020F0502020204030204" pitchFamily="34" charset="0"/>
                <a:cs typeface="Arial" panose="020B0604020202020204" pitchFamily="34" charset="0"/>
              </a:rPr>
              <a:t> </a:t>
            </a:r>
          </a:p>
          <a:p>
            <a:pPr>
              <a:spcBef>
                <a:spcPts val="0"/>
              </a:spcBef>
            </a:pPr>
            <a:r>
              <a:rPr lang="en-US" sz="2300" dirty="0">
                <a:latin typeface="Arial" panose="020B0604020202020204" pitchFamily="34" charset="0"/>
                <a:ea typeface="Calibri" panose="020F0502020204030204" pitchFamily="34" charset="0"/>
                <a:cs typeface="Arial" panose="020B0604020202020204" pitchFamily="34" charset="0"/>
              </a:rPr>
              <a:t>Enhanced services include:</a:t>
            </a:r>
          </a:p>
          <a:p>
            <a:pPr marL="342900" indent="-342900">
              <a:spcBef>
                <a:spcPts val="0"/>
              </a:spcBef>
              <a:buSzPct val="100000"/>
              <a:buFont typeface="Symbol" panose="05050102010706020507" pitchFamily="18" charset="2"/>
              <a:buChar char=""/>
            </a:pPr>
            <a:r>
              <a:rPr lang="en-US" sz="2100" dirty="0">
                <a:latin typeface="Arial" panose="020B0604020202020204" pitchFamily="34" charset="0"/>
                <a:ea typeface="Times New Roman" panose="02020603050405020304" pitchFamily="18" charset="0"/>
                <a:cs typeface="Arial" panose="020B0604020202020204" pitchFamily="34" charset="0"/>
              </a:rPr>
              <a:t>Coordination of behavioral and physical health services in the community</a:t>
            </a:r>
            <a:endParaRPr lang="en-US" sz="2100" dirty="0">
              <a:latin typeface="Arial" panose="020B0604020202020204" pitchFamily="34" charset="0"/>
              <a:ea typeface="Calibri" panose="020F0502020204030204" pitchFamily="34" charset="0"/>
              <a:cs typeface="Arial" panose="020B0604020202020204" pitchFamily="34" charset="0"/>
            </a:endParaRPr>
          </a:p>
          <a:p>
            <a:pPr marL="342900" indent="-342900">
              <a:spcBef>
                <a:spcPts val="0"/>
              </a:spcBef>
              <a:buSzPct val="100000"/>
              <a:buFont typeface="Symbol" panose="05050102010706020507" pitchFamily="18" charset="2"/>
              <a:buChar char=""/>
            </a:pPr>
            <a:r>
              <a:rPr lang="en-US" sz="2100" dirty="0">
                <a:latin typeface="Arial" panose="020B0604020202020204" pitchFamily="34" charset="0"/>
                <a:ea typeface="Times New Roman" panose="02020603050405020304" pitchFamily="18" charset="0"/>
                <a:cs typeface="Arial" panose="020B0604020202020204" pitchFamily="34" charset="0"/>
              </a:rPr>
              <a:t>Housing support</a:t>
            </a:r>
            <a:endParaRPr lang="en-US" sz="2100" dirty="0">
              <a:latin typeface="Arial" panose="020B0604020202020204" pitchFamily="34" charset="0"/>
              <a:ea typeface="Calibri" panose="020F0502020204030204" pitchFamily="34" charset="0"/>
              <a:cs typeface="Arial" panose="020B0604020202020204" pitchFamily="34" charset="0"/>
            </a:endParaRPr>
          </a:p>
          <a:p>
            <a:pPr marL="342900" indent="-342900">
              <a:spcBef>
                <a:spcPts val="0"/>
              </a:spcBef>
              <a:buSzPct val="100000"/>
              <a:buFont typeface="Symbol" panose="05050102010706020507" pitchFamily="18" charset="2"/>
              <a:buChar char=""/>
            </a:pPr>
            <a:r>
              <a:rPr lang="en-US" sz="2100" dirty="0">
                <a:latin typeface="Arial" panose="020B0604020202020204" pitchFamily="34" charset="0"/>
                <a:ea typeface="Times New Roman" panose="02020603050405020304" pitchFamily="18" charset="0"/>
                <a:cs typeface="Arial" panose="020B0604020202020204" pitchFamily="34" charset="0"/>
              </a:rPr>
              <a:t>Other social determinants of health needs</a:t>
            </a:r>
            <a:endParaRPr lang="en-US" sz="21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2052" name="Picture 4" descr="Free Mental Health Abstract vector and picture">
            <a:extLst>
              <a:ext uri="{FF2B5EF4-FFF2-40B4-BE49-F238E27FC236}">
                <a16:creationId xmlns:a16="http://schemas.microsoft.com/office/drawing/2014/main" id="{6E85792D-A3D8-6FFA-65B8-12315C040264}"/>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166" r="5166"/>
          <a:stretch>
            <a:fillRect/>
          </a:stretch>
        </p:blipFill>
        <p:spPr bwMode="auto">
          <a:xfrm>
            <a:off x="6010274" y="2172763"/>
            <a:ext cx="2555082" cy="314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057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825A-B3B5-4A50-9FE8-45EECA4CA98D}"/>
              </a:ext>
            </a:extLst>
          </p:cNvPr>
          <p:cNvSpPr>
            <a:spLocks noGrp="1"/>
          </p:cNvSpPr>
          <p:nvPr>
            <p:ph type="title"/>
          </p:nvPr>
        </p:nvSpPr>
        <p:spPr>
          <a:xfrm>
            <a:off x="320040" y="640080"/>
            <a:ext cx="8915400" cy="742950"/>
          </a:xfrm>
        </p:spPr>
        <p:txBody>
          <a:bodyPr>
            <a:noAutofit/>
          </a:bodyPr>
          <a:lstStyle/>
          <a:p>
            <a:r>
              <a:rPr lang="en-US" sz="3200" b="1" dirty="0">
                <a:latin typeface="Arial" panose="020B0604020202020204" pitchFamily="34" charset="0"/>
                <a:cs typeface="Arial" panose="020B0604020202020204" pitchFamily="34" charset="0"/>
              </a:rPr>
              <a:t>State IDs for Incarcerated People before Release</a:t>
            </a:r>
          </a:p>
        </p:txBody>
      </p:sp>
      <p:sp>
        <p:nvSpPr>
          <p:cNvPr id="3" name="Content Placeholder 2">
            <a:extLst>
              <a:ext uri="{FF2B5EF4-FFF2-40B4-BE49-F238E27FC236}">
                <a16:creationId xmlns:a16="http://schemas.microsoft.com/office/drawing/2014/main" id="{DD5BD9EB-8C1C-4437-A8A6-665BF7B793F6}"/>
              </a:ext>
            </a:extLst>
          </p:cNvPr>
          <p:cNvSpPr>
            <a:spLocks noGrp="1"/>
          </p:cNvSpPr>
          <p:nvPr>
            <p:ph idx="1"/>
          </p:nvPr>
        </p:nvSpPr>
        <p:spPr>
          <a:xfrm>
            <a:off x="512064" y="1645920"/>
            <a:ext cx="8229600" cy="4876800"/>
          </a:xfrm>
        </p:spPr>
        <p:txBody>
          <a:bodyPr/>
          <a:lstStyle/>
          <a:p>
            <a:r>
              <a:rPr lang="en-US" dirty="0">
                <a:latin typeface="Arial" panose="020B0604020202020204" pitchFamily="34" charset="0"/>
                <a:cs typeface="Arial" panose="020B0604020202020204" pitchFamily="34" charset="0"/>
              </a:rPr>
              <a:t>DAC is partnering with the Division of Motor Vehicles to provide State IDs to incarcerated individuals 90 days prior to release. </a:t>
            </a:r>
          </a:p>
          <a:p>
            <a:r>
              <a:rPr lang="en-US" dirty="0">
                <a:latin typeface="Arial" panose="020B0604020202020204" pitchFamily="34" charset="0"/>
                <a:cs typeface="Arial" panose="020B0604020202020204" pitchFamily="34" charset="0"/>
              </a:rPr>
              <a:t>Since August 1, 2023</a:t>
            </a:r>
          </a:p>
          <a:p>
            <a:pPr lvl="1"/>
            <a:r>
              <a:rPr lang="en-US" sz="2200" dirty="0">
                <a:latin typeface="Arial" panose="020B0604020202020204" pitchFamily="34" charset="0"/>
                <a:cs typeface="Arial" panose="020B0604020202020204" pitchFamily="34" charset="0"/>
              </a:rPr>
              <a:t>Of those eligible, 73% of offenders being released have accepted the issuance of a State ID. </a:t>
            </a:r>
          </a:p>
          <a:p>
            <a:pPr marL="274320" lvl="1" indent="0">
              <a:buNone/>
            </a:pPr>
            <a:endParaRPr lang="en-US" sz="1600" dirty="0"/>
          </a:p>
          <a:p>
            <a:pPr marL="274320" lvl="1" indent="0">
              <a:buNone/>
            </a:pPr>
            <a:endParaRPr lang="en-US" sz="1600" dirty="0"/>
          </a:p>
          <a:p>
            <a:pPr marL="274320" lvl="1" indent="0">
              <a:buNone/>
            </a:pPr>
            <a:endParaRPr lang="en-US" dirty="0"/>
          </a:p>
        </p:txBody>
      </p:sp>
      <p:pic>
        <p:nvPicPr>
          <p:cNvPr id="5" name="Picture 4">
            <a:extLst>
              <a:ext uri="{FF2B5EF4-FFF2-40B4-BE49-F238E27FC236}">
                <a16:creationId xmlns:a16="http://schemas.microsoft.com/office/drawing/2014/main" id="{BB233E62-8805-A5D6-399C-34D130BC0996}"/>
              </a:ext>
            </a:extLst>
          </p:cNvPr>
          <p:cNvPicPr>
            <a:picLocks noChangeAspect="1"/>
          </p:cNvPicPr>
          <p:nvPr/>
        </p:nvPicPr>
        <p:blipFill>
          <a:blip r:embed="rId3"/>
          <a:stretch>
            <a:fillRect/>
          </a:stretch>
        </p:blipFill>
        <p:spPr>
          <a:xfrm>
            <a:off x="2874169" y="4606119"/>
            <a:ext cx="3581400" cy="1870881"/>
          </a:xfrm>
          <a:prstGeom prst="rect">
            <a:avLst/>
          </a:prstGeom>
        </p:spPr>
      </p:pic>
    </p:spTree>
    <p:extLst>
      <p:ext uri="{BB962C8B-B14F-4D97-AF65-F5344CB8AC3E}">
        <p14:creationId xmlns:p14="http://schemas.microsoft.com/office/powerpoint/2010/main" val="3006174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825A-B3B5-4A50-9FE8-45EECA4CA98D}"/>
              </a:ext>
            </a:extLst>
          </p:cNvPr>
          <p:cNvSpPr>
            <a:spLocks noGrp="1"/>
          </p:cNvSpPr>
          <p:nvPr>
            <p:ph type="title"/>
          </p:nvPr>
        </p:nvSpPr>
        <p:spPr>
          <a:xfrm>
            <a:off x="320040" y="640080"/>
            <a:ext cx="8229600" cy="990600"/>
          </a:xfrm>
        </p:spPr>
        <p:txBody>
          <a:bodyPr>
            <a:normAutofit/>
          </a:bodyPr>
          <a:lstStyle/>
          <a:p>
            <a:pPr algn="ctr"/>
            <a:r>
              <a:rPr lang="en-US" sz="3200" b="1" dirty="0">
                <a:latin typeface="Arial" panose="020B0604020202020204" pitchFamily="34" charset="0"/>
                <a:cs typeface="Arial" panose="020B0604020202020204" pitchFamily="34" charset="0"/>
              </a:rPr>
              <a:t>Improved Access to Healthcare</a:t>
            </a:r>
          </a:p>
        </p:txBody>
      </p:sp>
      <p:sp>
        <p:nvSpPr>
          <p:cNvPr id="3" name="Content Placeholder 2">
            <a:extLst>
              <a:ext uri="{FF2B5EF4-FFF2-40B4-BE49-F238E27FC236}">
                <a16:creationId xmlns:a16="http://schemas.microsoft.com/office/drawing/2014/main" id="{DD5BD9EB-8C1C-4437-A8A6-665BF7B793F6}"/>
              </a:ext>
            </a:extLst>
          </p:cNvPr>
          <p:cNvSpPr>
            <a:spLocks noGrp="1"/>
          </p:cNvSpPr>
          <p:nvPr>
            <p:ph idx="1"/>
          </p:nvPr>
        </p:nvSpPr>
        <p:spPr>
          <a:xfrm>
            <a:off x="512064" y="1554479"/>
            <a:ext cx="4152805" cy="4374833"/>
          </a:xfrm>
        </p:spPr>
        <p:txBody>
          <a:bodyPr>
            <a:normAutofit/>
          </a:bodyPr>
          <a:lstStyle/>
          <a:p>
            <a:pPr>
              <a:buSzPct val="100000"/>
            </a:pPr>
            <a:r>
              <a:rPr lang="en-US" dirty="0"/>
              <a:t>Effective December 1, 2023</a:t>
            </a:r>
          </a:p>
          <a:p>
            <a:pPr>
              <a:buSzPct val="100000"/>
            </a:pPr>
            <a:r>
              <a:rPr lang="en-US" dirty="0"/>
              <a:t> Medicaid eligible if: </a:t>
            </a:r>
          </a:p>
          <a:p>
            <a:pPr lvl="1">
              <a:buSzPct val="100000"/>
            </a:pPr>
            <a:r>
              <a:rPr lang="en-US" sz="2200" dirty="0"/>
              <a:t>Age 19-64</a:t>
            </a:r>
          </a:p>
          <a:p>
            <a:pPr lvl="1">
              <a:buSzPct val="100000"/>
            </a:pPr>
            <a:r>
              <a:rPr lang="en-US" sz="2200" dirty="0"/>
              <a:t>US Citizen</a:t>
            </a:r>
          </a:p>
          <a:p>
            <a:pPr lvl="1">
              <a:buSzPct val="100000"/>
            </a:pPr>
            <a:r>
              <a:rPr lang="en-US" sz="2200" dirty="0"/>
              <a:t>Household income of $20,100 or less</a:t>
            </a:r>
          </a:p>
          <a:p>
            <a:pPr marL="274320" lvl="1" indent="0">
              <a:buNone/>
            </a:pPr>
            <a:r>
              <a:rPr lang="en-US" sz="1600" dirty="0"/>
              <a:t>	</a:t>
            </a:r>
          </a:p>
          <a:p>
            <a:pPr>
              <a:buSzPct val="100000"/>
            </a:pPr>
            <a:r>
              <a:rPr lang="en-US" dirty="0"/>
              <a:t>Up to 92% of incarcerated individuals will be eligible upon release in 2024. </a:t>
            </a:r>
          </a:p>
          <a:p>
            <a:pPr marL="0" indent="0">
              <a:buNone/>
            </a:pPr>
            <a:endParaRPr lang="en-US" sz="2000" dirty="0"/>
          </a:p>
          <a:p>
            <a:pPr marL="0" indent="0">
              <a:buNone/>
            </a:pPr>
            <a:endParaRPr lang="en-US" sz="2000" dirty="0"/>
          </a:p>
          <a:p>
            <a:endParaRPr lang="en-US" dirty="0"/>
          </a:p>
        </p:txBody>
      </p:sp>
      <p:pic>
        <p:nvPicPr>
          <p:cNvPr id="5" name="Picture 4">
            <a:extLst>
              <a:ext uri="{FF2B5EF4-FFF2-40B4-BE49-F238E27FC236}">
                <a16:creationId xmlns:a16="http://schemas.microsoft.com/office/drawing/2014/main" id="{D847AB4A-7D59-8BD0-647C-ABCC4C56D860}"/>
              </a:ext>
            </a:extLst>
          </p:cNvPr>
          <p:cNvPicPr>
            <a:picLocks noChangeAspect="1"/>
          </p:cNvPicPr>
          <p:nvPr/>
        </p:nvPicPr>
        <p:blipFill>
          <a:blip r:embed="rId3"/>
          <a:stretch>
            <a:fillRect/>
          </a:stretch>
        </p:blipFill>
        <p:spPr>
          <a:xfrm>
            <a:off x="5022856" y="2107407"/>
            <a:ext cx="4030495" cy="2643186"/>
          </a:xfrm>
          <a:prstGeom prst="rect">
            <a:avLst/>
          </a:prstGeom>
        </p:spPr>
      </p:pic>
    </p:spTree>
    <p:extLst>
      <p:ext uri="{BB962C8B-B14F-4D97-AF65-F5344CB8AC3E}">
        <p14:creationId xmlns:p14="http://schemas.microsoft.com/office/powerpoint/2010/main" val="2994169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AD845-B108-472C-B562-E8B33B59C167}"/>
              </a:ext>
            </a:extLst>
          </p:cNvPr>
          <p:cNvSpPr>
            <a:spLocks noGrp="1"/>
          </p:cNvSpPr>
          <p:nvPr>
            <p:ph type="title"/>
          </p:nvPr>
        </p:nvSpPr>
        <p:spPr>
          <a:xfrm>
            <a:off x="320040" y="640080"/>
            <a:ext cx="7843267" cy="548640"/>
          </a:xfrm>
        </p:spPr>
        <p:txBody>
          <a:bodyPr/>
          <a:lstStyle/>
          <a:p>
            <a:r>
              <a:rPr lang="en-US" sz="3200" dirty="0">
                <a:solidFill>
                  <a:srgbClr val="17375E"/>
                </a:solidFill>
                <a:latin typeface="+mn-lt"/>
              </a:rPr>
              <a:t>Opening Remarks</a:t>
            </a:r>
            <a:endParaRPr lang="en-US" sz="3200" dirty="0">
              <a:latin typeface="+mn-lt"/>
            </a:endParaRPr>
          </a:p>
        </p:txBody>
      </p:sp>
      <p:sp>
        <p:nvSpPr>
          <p:cNvPr id="6" name="Text Placeholder 5">
            <a:extLst>
              <a:ext uri="{FF2B5EF4-FFF2-40B4-BE49-F238E27FC236}">
                <a16:creationId xmlns:a16="http://schemas.microsoft.com/office/drawing/2014/main" id="{6EFA786C-A5BC-4414-989E-EB3509E6990E}"/>
              </a:ext>
            </a:extLst>
          </p:cNvPr>
          <p:cNvSpPr>
            <a:spLocks noGrp="1"/>
          </p:cNvSpPr>
          <p:nvPr>
            <p:ph type="body" sz="quarter" idx="10"/>
          </p:nvPr>
        </p:nvSpPr>
        <p:spPr>
          <a:xfrm>
            <a:off x="512064" y="1280160"/>
            <a:ext cx="7888288" cy="4910328"/>
          </a:xfrm>
        </p:spPr>
        <p:txBody>
          <a:bodyPr/>
          <a:lstStyle/>
          <a:p>
            <a:r>
              <a:rPr lang="en-US" sz="2800" dirty="0">
                <a:solidFill>
                  <a:srgbClr val="17375E"/>
                </a:solidFill>
                <a:effectLst/>
                <a:latin typeface="+mn-lt"/>
                <a:ea typeface="Calibri" panose="020F0502020204030204" pitchFamily="34" charset="0"/>
                <a:cs typeface="Times New Roman" panose="02020603050405020304" pitchFamily="18" charset="0"/>
              </a:rPr>
              <a:t>Ziev Dalsheim-Kahane</a:t>
            </a:r>
            <a:r>
              <a:rPr lang="en-US" sz="2800" b="0" dirty="0">
                <a:solidFill>
                  <a:srgbClr val="17375E"/>
                </a:solidFill>
                <a:effectLst/>
                <a:latin typeface="+mn-lt"/>
                <a:ea typeface="Calibri" panose="020F0502020204030204" pitchFamily="34" charset="0"/>
                <a:cs typeface="Times New Roman" panose="02020603050405020304" pitchFamily="18" charset="0"/>
              </a:rPr>
              <a:t>, Office of The Governor </a:t>
            </a:r>
            <a:endParaRPr lang="en-US" sz="2800" b="0" dirty="0">
              <a:solidFill>
                <a:srgbClr val="17375E"/>
              </a:solidFill>
              <a:latin typeface="+mn-lt"/>
            </a:endParaRPr>
          </a:p>
        </p:txBody>
      </p:sp>
    </p:spTree>
    <p:extLst>
      <p:ext uri="{BB962C8B-B14F-4D97-AF65-F5344CB8AC3E}">
        <p14:creationId xmlns:p14="http://schemas.microsoft.com/office/powerpoint/2010/main" val="784171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82D1-1210-2FE8-83EA-08525FEEE411}"/>
              </a:ext>
            </a:extLst>
          </p:cNvPr>
          <p:cNvSpPr>
            <a:spLocks noGrp="1"/>
          </p:cNvSpPr>
          <p:nvPr>
            <p:ph type="title"/>
          </p:nvPr>
        </p:nvSpPr>
        <p:spPr>
          <a:xfrm>
            <a:off x="320040" y="548640"/>
            <a:ext cx="8229600" cy="990600"/>
          </a:xfrm>
        </p:spPr>
        <p:txBody>
          <a:bodyPr>
            <a:normAutofit/>
          </a:bodyPr>
          <a:lstStyle/>
          <a:p>
            <a:pPr algn="ctr"/>
            <a:r>
              <a:rPr lang="en-US" sz="3200" b="1" dirty="0">
                <a:latin typeface="Arial" panose="020B0604020202020204" pitchFamily="34" charset="0"/>
                <a:cs typeface="Arial" panose="020B0604020202020204" pitchFamily="34" charset="0"/>
              </a:rPr>
              <a:t>Improved Access to Healthcare</a:t>
            </a:r>
          </a:p>
        </p:txBody>
      </p:sp>
      <p:sp>
        <p:nvSpPr>
          <p:cNvPr id="3" name="Content Placeholder 2">
            <a:extLst>
              <a:ext uri="{FF2B5EF4-FFF2-40B4-BE49-F238E27FC236}">
                <a16:creationId xmlns:a16="http://schemas.microsoft.com/office/drawing/2014/main" id="{819A0D14-CFAD-CDE7-FC39-70A780B4C61E}"/>
              </a:ext>
            </a:extLst>
          </p:cNvPr>
          <p:cNvSpPr>
            <a:spLocks noGrp="1"/>
          </p:cNvSpPr>
          <p:nvPr>
            <p:ph idx="1"/>
          </p:nvPr>
        </p:nvSpPr>
        <p:spPr>
          <a:xfrm>
            <a:off x="512064" y="1463040"/>
            <a:ext cx="8229600" cy="5172075"/>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DAC Actions Taken:</a:t>
            </a:r>
          </a:p>
          <a:p>
            <a:pPr lvl="1">
              <a:buSzPct val="100000"/>
            </a:pPr>
            <a:r>
              <a:rPr lang="en-US" sz="1900" dirty="0">
                <a:latin typeface="Arial" panose="020B0604020202020204" pitchFamily="34" charset="0"/>
                <a:cs typeface="Arial" panose="020B0604020202020204" pitchFamily="34" charset="0"/>
              </a:rPr>
              <a:t>Placed Medicaid enrollment flyer in all Institutions, release packets, and on tablets. </a:t>
            </a:r>
          </a:p>
          <a:p>
            <a:pPr lvl="1">
              <a:buSzPct val="100000"/>
            </a:pPr>
            <a:r>
              <a:rPr lang="en-US" sz="1900" dirty="0">
                <a:latin typeface="Arial" panose="020B0604020202020204" pitchFamily="34" charset="0"/>
                <a:cs typeface="Arial" panose="020B0604020202020204" pitchFamily="34" charset="0"/>
              </a:rPr>
              <a:t>Social Workers, Case Managers and Contract employees completing paper applications, mailing to DSS for Medicaid on offenders being released within 90 days.  </a:t>
            </a:r>
          </a:p>
          <a:p>
            <a:pPr lvl="1">
              <a:buSzPct val="100000"/>
            </a:pPr>
            <a:r>
              <a:rPr lang="en-US" sz="1900" dirty="0">
                <a:latin typeface="Arial" panose="020B0604020202020204" pitchFamily="34" charset="0"/>
                <a:cs typeface="Arial" panose="020B0604020202020204" pitchFamily="34" charset="0"/>
              </a:rPr>
              <a:t>Provided educational material to LRCs and Recidivism Reduction Service Vendors.</a:t>
            </a:r>
          </a:p>
          <a:p>
            <a:pPr lvl="1">
              <a:buSzPct val="100000"/>
            </a:pPr>
            <a:r>
              <a:rPr lang="en-US" sz="1900" dirty="0">
                <a:latin typeface="Arial" panose="020B0604020202020204" pitchFamily="34" charset="0"/>
                <a:cs typeface="Arial" panose="020B0604020202020204" pitchFamily="34" charset="0"/>
              </a:rPr>
              <a:t>Collaborating with DHHS to create an automated process that identifies eligible offenders, notifies DAC when the offender is approved, and prefills Medicaid applications with data from OPUS.</a:t>
            </a:r>
          </a:p>
          <a:p>
            <a:pPr lvl="1">
              <a:buSzPct val="100000"/>
            </a:pPr>
            <a:r>
              <a:rPr lang="en-US" sz="1900" dirty="0">
                <a:latin typeface="Arial" panose="020B0604020202020204" pitchFamily="34" charset="0"/>
                <a:cs typeface="Arial" panose="020B0604020202020204" pitchFamily="34" charset="0"/>
              </a:rPr>
              <a:t>Named a Medicaid Expansion Coordinator for the Department and have increased social work positions within the Division of Rehabilitation and Reentry.</a:t>
            </a:r>
          </a:p>
          <a:p>
            <a:pPr lvl="1">
              <a:buSzPct val="100000"/>
            </a:pPr>
            <a:r>
              <a:rPr lang="en-US" sz="1900" dirty="0">
                <a:latin typeface="Arial" panose="020B0604020202020204" pitchFamily="34" charset="0"/>
                <a:cs typeface="Arial" panose="020B0604020202020204" pitchFamily="34" charset="0"/>
              </a:rPr>
              <a:t>Community Supervision is providing information to all supervised individuals and partnering with DSS offices to enroll supervised people. </a:t>
            </a:r>
          </a:p>
          <a:p>
            <a:pPr lvl="1">
              <a:buSzPct val="100000"/>
            </a:pPr>
            <a:r>
              <a:rPr lang="en-US" sz="1900" dirty="0">
                <a:latin typeface="Arial" panose="020B0604020202020204" pitchFamily="34" charset="0"/>
                <a:cs typeface="Arial" panose="020B0604020202020204" pitchFamily="34" charset="0"/>
              </a:rPr>
              <a:t>Hired Retired Correctional Staff to hold meetings with incarcerated individuals and assist in completing and submitting Medicaid applications. </a:t>
            </a:r>
            <a:r>
              <a:rPr lang="en-US" sz="1800" dirty="0">
                <a:latin typeface="Arial" panose="020B0604020202020204" pitchFamily="34" charset="0"/>
                <a:cs typeface="Arial" panose="020B0604020202020204" pitchFamily="34" charset="0"/>
              </a:rPr>
              <a:t>  </a:t>
            </a:r>
          </a:p>
          <a:p>
            <a:pPr marL="274320" lvl="1" indent="0">
              <a:buNone/>
            </a:pPr>
            <a:r>
              <a:rPr lang="en-US" sz="1600" dirty="0"/>
              <a:t> </a:t>
            </a:r>
          </a:p>
          <a:p>
            <a:endParaRPr lang="en-US" dirty="0"/>
          </a:p>
        </p:txBody>
      </p:sp>
    </p:spTree>
    <p:extLst>
      <p:ext uri="{BB962C8B-B14F-4D97-AF65-F5344CB8AC3E}">
        <p14:creationId xmlns:p14="http://schemas.microsoft.com/office/powerpoint/2010/main" val="1001999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825A-B3B5-4A50-9FE8-45EECA4CA98D}"/>
              </a:ext>
            </a:extLst>
          </p:cNvPr>
          <p:cNvSpPr>
            <a:spLocks noGrp="1"/>
          </p:cNvSpPr>
          <p:nvPr>
            <p:ph type="title"/>
          </p:nvPr>
        </p:nvSpPr>
        <p:spPr>
          <a:xfrm>
            <a:off x="320040" y="640080"/>
            <a:ext cx="8229600" cy="990600"/>
          </a:xfrm>
        </p:spPr>
        <p:txBody>
          <a:bodyPr>
            <a:normAutofit/>
          </a:bodyPr>
          <a:lstStyle/>
          <a:p>
            <a:pPr algn="ctr"/>
            <a:r>
              <a:rPr lang="en-US" sz="3200" b="1" dirty="0">
                <a:latin typeface="Arial" panose="020B0604020202020204" pitchFamily="34" charset="0"/>
                <a:cs typeface="Arial" panose="020B0604020202020204" pitchFamily="34" charset="0"/>
              </a:rPr>
              <a:t>Local Reentry Councils</a:t>
            </a:r>
          </a:p>
        </p:txBody>
      </p:sp>
      <p:sp>
        <p:nvSpPr>
          <p:cNvPr id="3" name="Content Placeholder 2">
            <a:extLst>
              <a:ext uri="{FF2B5EF4-FFF2-40B4-BE49-F238E27FC236}">
                <a16:creationId xmlns:a16="http://schemas.microsoft.com/office/drawing/2014/main" id="{DD5BD9EB-8C1C-4437-A8A6-665BF7B793F6}"/>
              </a:ext>
            </a:extLst>
          </p:cNvPr>
          <p:cNvSpPr>
            <a:spLocks noGrp="1"/>
          </p:cNvSpPr>
          <p:nvPr>
            <p:ph idx="1"/>
          </p:nvPr>
        </p:nvSpPr>
        <p:spPr>
          <a:xfrm>
            <a:off x="512064" y="1554480"/>
            <a:ext cx="4871014" cy="4622928"/>
          </a:xfrm>
        </p:spPr>
        <p:txBody>
          <a:bodyPr>
            <a:noAutofit/>
          </a:bodyPr>
          <a:lstStyle/>
          <a:p>
            <a:pPr>
              <a:buSzPct val="100000"/>
            </a:pPr>
            <a:r>
              <a:rPr lang="en-US" sz="1800" dirty="0"/>
              <a:t>A local reentry council (LRC) is an organized network of individuals and agencies that provide programs and services to support justice-involved citizens living in local communities.</a:t>
            </a:r>
          </a:p>
          <a:p>
            <a:pPr>
              <a:buSzPct val="100000"/>
            </a:pPr>
            <a:r>
              <a:rPr lang="en-US" sz="1800" dirty="0"/>
              <a:t>Typical services include assistance with housing, employment, transportation, substance use disorder, and other basic needs.</a:t>
            </a:r>
          </a:p>
          <a:p>
            <a:pPr>
              <a:buSzPct val="100000"/>
            </a:pPr>
            <a:r>
              <a:rPr lang="en-US" sz="1800" dirty="0"/>
              <a:t>The State of North Carolina has 17 LRCs that serve 19 counties. </a:t>
            </a:r>
          </a:p>
          <a:p>
            <a:pPr>
              <a:buSzPct val="100000"/>
            </a:pPr>
            <a:r>
              <a:rPr lang="en-US" sz="1800" dirty="0"/>
              <a:t>An additional 30 counties have emerging Local Reentry Councils.</a:t>
            </a:r>
          </a:p>
          <a:p>
            <a:pPr>
              <a:buSzPct val="100000"/>
            </a:pPr>
            <a:r>
              <a:rPr lang="en-US" sz="1800" dirty="0"/>
              <a:t>Within existing state funding, we anticipate funding up to 6 of these emerging Local Reentry Councils. </a:t>
            </a:r>
          </a:p>
        </p:txBody>
      </p:sp>
      <p:pic>
        <p:nvPicPr>
          <p:cNvPr id="5" name="Picture 4">
            <a:extLst>
              <a:ext uri="{FF2B5EF4-FFF2-40B4-BE49-F238E27FC236}">
                <a16:creationId xmlns:a16="http://schemas.microsoft.com/office/drawing/2014/main" id="{0D9BCB82-9DE6-A331-A325-E10C46B53902}"/>
              </a:ext>
            </a:extLst>
          </p:cNvPr>
          <p:cNvPicPr>
            <a:picLocks noChangeAspect="1"/>
          </p:cNvPicPr>
          <p:nvPr/>
        </p:nvPicPr>
        <p:blipFill>
          <a:blip r:embed="rId3"/>
          <a:stretch>
            <a:fillRect/>
          </a:stretch>
        </p:blipFill>
        <p:spPr>
          <a:xfrm>
            <a:off x="5481148" y="2664618"/>
            <a:ext cx="3463647" cy="2288381"/>
          </a:xfrm>
          <a:prstGeom prst="rect">
            <a:avLst/>
          </a:prstGeom>
        </p:spPr>
      </p:pic>
      <p:sp>
        <p:nvSpPr>
          <p:cNvPr id="4" name="Slide Number Placeholder 3">
            <a:extLst>
              <a:ext uri="{FF2B5EF4-FFF2-40B4-BE49-F238E27FC236}">
                <a16:creationId xmlns:a16="http://schemas.microsoft.com/office/drawing/2014/main" id="{4D3BC661-562E-B485-0A44-1182D1DF56E4}"/>
              </a:ext>
            </a:extLst>
          </p:cNvPr>
          <p:cNvSpPr>
            <a:spLocks noGrp="1"/>
          </p:cNvSpPr>
          <p:nvPr>
            <p:ph type="sldNum" sz="quarter" idx="12"/>
          </p:nvPr>
        </p:nvSpPr>
        <p:spPr>
          <a:xfrm>
            <a:off x="7620000" y="870966"/>
            <a:ext cx="1066800" cy="246888"/>
          </a:xfrm>
        </p:spPr>
        <p:txBody>
          <a:bodyPr/>
          <a:lstStyle/>
          <a:p>
            <a:r>
              <a:rPr lang="en-US" dirty="0">
                <a:latin typeface="Arial"/>
              </a:rPr>
              <a:t>11</a:t>
            </a:r>
          </a:p>
        </p:txBody>
      </p:sp>
    </p:spTree>
    <p:extLst>
      <p:ext uri="{BB962C8B-B14F-4D97-AF65-F5344CB8AC3E}">
        <p14:creationId xmlns:p14="http://schemas.microsoft.com/office/powerpoint/2010/main" val="354435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825A-B3B5-4A50-9FE8-45EECA4CA98D}"/>
              </a:ext>
            </a:extLst>
          </p:cNvPr>
          <p:cNvSpPr>
            <a:spLocks noGrp="1"/>
          </p:cNvSpPr>
          <p:nvPr>
            <p:ph type="title"/>
          </p:nvPr>
        </p:nvSpPr>
        <p:spPr>
          <a:xfrm>
            <a:off x="320040" y="640080"/>
            <a:ext cx="8229600" cy="687598"/>
          </a:xfrm>
        </p:spPr>
        <p:txBody>
          <a:bodyPr>
            <a:noAutofit/>
          </a:bodyPr>
          <a:lstStyle/>
          <a:p>
            <a:pPr algn="ctr"/>
            <a:r>
              <a:rPr lang="en-US" sz="3200" b="1" dirty="0">
                <a:latin typeface="Arial" panose="020B0604020202020204" pitchFamily="34" charset="0"/>
                <a:cs typeface="Arial" panose="020B0604020202020204" pitchFamily="34" charset="0"/>
              </a:rPr>
              <a:t>Local Reentry Councils</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7D2E0A85-552B-01CF-3436-31E6CCA45C44}"/>
                  </a:ext>
                </a:extLst>
              </p14:cNvPr>
              <p14:cNvContentPartPr/>
              <p14:nvPr/>
            </p14:nvContentPartPr>
            <p14:xfrm>
              <a:off x="6604667" y="4903558"/>
              <a:ext cx="233640" cy="360"/>
            </p14:xfrm>
          </p:contentPart>
        </mc:Choice>
        <mc:Fallback xmlns="">
          <p:pic>
            <p:nvPicPr>
              <p:cNvPr id="9" name="Ink 8">
                <a:extLst>
                  <a:ext uri="{FF2B5EF4-FFF2-40B4-BE49-F238E27FC236}">
                    <a16:creationId xmlns:a16="http://schemas.microsoft.com/office/drawing/2014/main" id="{7D2E0A85-552B-01CF-3436-31E6CCA45C44}"/>
                  </a:ext>
                </a:extLst>
              </p:cNvPr>
              <p:cNvPicPr/>
              <p:nvPr/>
            </p:nvPicPr>
            <p:blipFill>
              <a:blip r:embed="rId4"/>
              <a:stretch>
                <a:fillRect/>
              </a:stretch>
            </p:blipFill>
            <p:spPr>
              <a:xfrm>
                <a:off x="6514667" y="4723558"/>
                <a:ext cx="41328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F924E084-AB3F-B6CD-0EEA-AF9C7B651F41}"/>
                  </a:ext>
                </a:extLst>
              </p14:cNvPr>
              <p14:cNvContentPartPr/>
              <p14:nvPr/>
            </p14:nvContentPartPr>
            <p14:xfrm>
              <a:off x="6575867" y="4725718"/>
              <a:ext cx="303480" cy="127800"/>
            </p14:xfrm>
          </p:contentPart>
        </mc:Choice>
        <mc:Fallback xmlns="">
          <p:pic>
            <p:nvPicPr>
              <p:cNvPr id="10" name="Ink 9">
                <a:extLst>
                  <a:ext uri="{FF2B5EF4-FFF2-40B4-BE49-F238E27FC236}">
                    <a16:creationId xmlns:a16="http://schemas.microsoft.com/office/drawing/2014/main" id="{F924E084-AB3F-B6CD-0EEA-AF9C7B651F41}"/>
                  </a:ext>
                </a:extLst>
              </p:cNvPr>
              <p:cNvPicPr/>
              <p:nvPr/>
            </p:nvPicPr>
            <p:blipFill>
              <a:blip r:embed="rId6"/>
              <a:stretch>
                <a:fillRect/>
              </a:stretch>
            </p:blipFill>
            <p:spPr>
              <a:xfrm>
                <a:off x="6485867" y="4546224"/>
                <a:ext cx="483120" cy="48643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3ACD6650-13CC-C6C6-77E0-83F8FB72D34A}"/>
                  </a:ext>
                </a:extLst>
              </p14:cNvPr>
              <p14:cNvContentPartPr/>
              <p14:nvPr/>
            </p14:nvContentPartPr>
            <p14:xfrm>
              <a:off x="6093697" y="4845238"/>
              <a:ext cx="1146600" cy="642960"/>
            </p14:xfrm>
          </p:contentPart>
        </mc:Choice>
        <mc:Fallback xmlns="">
          <p:pic>
            <p:nvPicPr>
              <p:cNvPr id="13" name="Ink 12">
                <a:extLst>
                  <a:ext uri="{FF2B5EF4-FFF2-40B4-BE49-F238E27FC236}">
                    <a16:creationId xmlns:a16="http://schemas.microsoft.com/office/drawing/2014/main" id="{3ACD6650-13CC-C6C6-77E0-83F8FB72D34A}"/>
                  </a:ext>
                </a:extLst>
              </p:cNvPr>
              <p:cNvPicPr/>
              <p:nvPr/>
            </p:nvPicPr>
            <p:blipFill>
              <a:blip r:embed="rId8"/>
              <a:stretch>
                <a:fillRect/>
              </a:stretch>
            </p:blipFill>
            <p:spPr>
              <a:xfrm>
                <a:off x="6030697" y="4782238"/>
                <a:ext cx="1272240" cy="768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C54CD056-DDC6-CE0A-EB01-AFF89D49719C}"/>
                  </a:ext>
                </a:extLst>
              </p14:cNvPr>
              <p14:cNvContentPartPr/>
              <p14:nvPr/>
            </p14:nvContentPartPr>
            <p14:xfrm>
              <a:off x="6457297" y="5310358"/>
              <a:ext cx="655560" cy="60120"/>
            </p14:xfrm>
          </p:contentPart>
        </mc:Choice>
        <mc:Fallback xmlns="">
          <p:pic>
            <p:nvPicPr>
              <p:cNvPr id="14" name="Ink 13">
                <a:extLst>
                  <a:ext uri="{FF2B5EF4-FFF2-40B4-BE49-F238E27FC236}">
                    <a16:creationId xmlns:a16="http://schemas.microsoft.com/office/drawing/2014/main" id="{C54CD056-DDC6-CE0A-EB01-AFF89D49719C}"/>
                  </a:ext>
                </a:extLst>
              </p:cNvPr>
              <p:cNvPicPr/>
              <p:nvPr/>
            </p:nvPicPr>
            <p:blipFill>
              <a:blip r:embed="rId10"/>
              <a:stretch>
                <a:fillRect/>
              </a:stretch>
            </p:blipFill>
            <p:spPr>
              <a:xfrm>
                <a:off x="6394297" y="5247358"/>
                <a:ext cx="781200" cy="185760"/>
              </a:xfrm>
              <a:prstGeom prst="rect">
                <a:avLst/>
              </a:prstGeom>
            </p:spPr>
          </p:pic>
        </mc:Fallback>
      </mc:AlternateContent>
      <p:pic>
        <p:nvPicPr>
          <p:cNvPr id="8" name="Picture 7">
            <a:extLst>
              <a:ext uri="{FF2B5EF4-FFF2-40B4-BE49-F238E27FC236}">
                <a16:creationId xmlns:a16="http://schemas.microsoft.com/office/drawing/2014/main" id="{DBD9A232-F4C3-9CE1-9413-E8586C544091}"/>
              </a:ext>
            </a:extLst>
          </p:cNvPr>
          <p:cNvPicPr>
            <a:picLocks noChangeAspect="1"/>
          </p:cNvPicPr>
          <p:nvPr/>
        </p:nvPicPr>
        <p:blipFill>
          <a:blip r:embed="rId11"/>
          <a:stretch>
            <a:fillRect/>
          </a:stretch>
        </p:blipFill>
        <p:spPr>
          <a:xfrm>
            <a:off x="152400" y="1558564"/>
            <a:ext cx="8839200" cy="3911779"/>
          </a:xfrm>
          <a:prstGeom prst="rect">
            <a:avLst/>
          </a:prstGeom>
        </p:spPr>
      </p:pic>
      <p:sp>
        <p:nvSpPr>
          <p:cNvPr id="3" name="Slide Number Placeholder 3">
            <a:extLst>
              <a:ext uri="{FF2B5EF4-FFF2-40B4-BE49-F238E27FC236}">
                <a16:creationId xmlns:a16="http://schemas.microsoft.com/office/drawing/2014/main" id="{2E6EA05A-8C17-F983-3BA5-47E71346D01B}"/>
              </a:ext>
            </a:extLst>
          </p:cNvPr>
          <p:cNvSpPr>
            <a:spLocks noGrp="1"/>
          </p:cNvSpPr>
          <p:nvPr>
            <p:ph type="sldNum" sz="quarter" idx="12"/>
          </p:nvPr>
        </p:nvSpPr>
        <p:spPr>
          <a:xfrm>
            <a:off x="7620000" y="870966"/>
            <a:ext cx="1066800" cy="246888"/>
          </a:xfrm>
        </p:spPr>
        <p:txBody>
          <a:bodyPr/>
          <a:lstStyle/>
          <a:p>
            <a:fld id="{9B99D6BC-9E15-408A-8D1F-282A5ECDAB50}" type="slidenum">
              <a:rPr lang="en-US">
                <a:latin typeface="Arial"/>
              </a:rPr>
              <a:pPr/>
              <a:t>52</a:t>
            </a:fld>
            <a:endParaRPr lang="en-US" dirty="0">
              <a:latin typeface="Arial"/>
            </a:endParaRPr>
          </a:p>
        </p:txBody>
      </p:sp>
    </p:spTree>
    <p:extLst>
      <p:ext uri="{BB962C8B-B14F-4D97-AF65-F5344CB8AC3E}">
        <p14:creationId xmlns:p14="http://schemas.microsoft.com/office/powerpoint/2010/main" val="3680486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C99C9C-A7CA-B3FB-8010-7973F179F73B}"/>
              </a:ext>
            </a:extLst>
          </p:cNvPr>
          <p:cNvPicPr>
            <a:picLocks noChangeAspect="1"/>
          </p:cNvPicPr>
          <p:nvPr/>
        </p:nvPicPr>
        <p:blipFill>
          <a:blip r:embed="rId3"/>
          <a:stretch>
            <a:fillRect/>
          </a:stretch>
        </p:blipFill>
        <p:spPr>
          <a:xfrm>
            <a:off x="419100" y="774954"/>
            <a:ext cx="8305800" cy="4882896"/>
          </a:xfrm>
          <a:prstGeom prst="rect">
            <a:avLst/>
          </a:prstGeom>
        </p:spPr>
      </p:pic>
    </p:spTree>
    <p:extLst>
      <p:ext uri="{BB962C8B-B14F-4D97-AF65-F5344CB8AC3E}">
        <p14:creationId xmlns:p14="http://schemas.microsoft.com/office/powerpoint/2010/main" val="3050450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1EB19D34-8EF8-403D-E57C-CD5B22C0F364}"/>
              </a:ext>
            </a:extLst>
          </p:cNvPr>
          <p:cNvPicPr>
            <a:picLocks noGrp="1" noChangeAspect="1"/>
          </p:cNvPicPr>
          <p:nvPr>
            <p:ph type="pic" idx="1"/>
          </p:nvPr>
        </p:nvPicPr>
        <p:blipFill>
          <a:blip r:embed="rId2"/>
          <a:srcRect l="13446" r="13446"/>
          <a:stretch/>
        </p:blipFill>
        <p:spPr>
          <a:xfrm>
            <a:off x="5318522" y="2250282"/>
            <a:ext cx="3545339" cy="3281364"/>
          </a:xfrm>
        </p:spPr>
      </p:pic>
      <p:sp>
        <p:nvSpPr>
          <p:cNvPr id="3" name="Content Placeholder 2">
            <a:extLst>
              <a:ext uri="{FF2B5EF4-FFF2-40B4-BE49-F238E27FC236}">
                <a16:creationId xmlns:a16="http://schemas.microsoft.com/office/drawing/2014/main" id="{9A912C3C-4F1D-930F-401F-48CB39443444}"/>
              </a:ext>
            </a:extLst>
          </p:cNvPr>
          <p:cNvSpPr>
            <a:spLocks noGrp="1"/>
          </p:cNvSpPr>
          <p:nvPr>
            <p:ph type="body" sz="half" idx="2"/>
          </p:nvPr>
        </p:nvSpPr>
        <p:spPr>
          <a:xfrm>
            <a:off x="115490" y="1170680"/>
            <a:ext cx="5145882" cy="4629150"/>
          </a:xfrm>
        </p:spPr>
        <p:txBody>
          <a:bodyPr>
            <a:normAutofit fontScale="25000" lnSpcReduction="20000"/>
          </a:bodyPr>
          <a:lstStyle/>
          <a:p>
            <a:pPr>
              <a:spcBef>
                <a:spcPts val="0"/>
              </a:spcBef>
            </a:pPr>
            <a:r>
              <a:rPr lang="en-US" sz="5600" dirty="0">
                <a:solidFill>
                  <a:srgbClr val="000000"/>
                </a:solidFill>
                <a:latin typeface="Arial" panose="020B0604020202020204" pitchFamily="34" charset="0"/>
                <a:ea typeface="Calibri" panose="020F0502020204030204" pitchFamily="34" charset="0"/>
                <a:cs typeface="Arial" panose="020B0604020202020204" pitchFamily="34" charset="0"/>
              </a:rPr>
              <a:t>Executive Order 303, titled </a:t>
            </a:r>
            <a:r>
              <a:rPr lang="en-US" sz="5600" i="1" dirty="0">
                <a:solidFill>
                  <a:srgbClr val="000000"/>
                </a:solidFill>
                <a:latin typeface="Arial" panose="020B0604020202020204" pitchFamily="34" charset="0"/>
                <a:ea typeface="Calibri" panose="020F0502020204030204" pitchFamily="34" charset="0"/>
                <a:cs typeface="Arial" panose="020B0604020202020204" pitchFamily="34" charset="0"/>
              </a:rPr>
              <a:t>Establishing a Unified Approach to Improving Education, Rehabilitation, and Reentry Services for Incarcerated and Formerly Incarcerated people in North Carolina</a:t>
            </a:r>
            <a:r>
              <a:rPr lang="en-US" sz="5600" dirty="0">
                <a:solidFill>
                  <a:srgbClr val="000000"/>
                </a:solidFill>
                <a:latin typeface="Arial" panose="020B0604020202020204" pitchFamily="34" charset="0"/>
                <a:ea typeface="Calibri" panose="020F0502020204030204" pitchFamily="34" charset="0"/>
                <a:cs typeface="Arial" panose="020B0604020202020204" pitchFamily="34" charset="0"/>
              </a:rPr>
              <a:t> was signed by Governor Cooper on January 29, 2024.</a:t>
            </a:r>
          </a:p>
          <a:p>
            <a:pPr>
              <a:spcBef>
                <a:spcPts val="0"/>
              </a:spcBef>
            </a:pPr>
            <a:endParaRPr lang="en-US" sz="5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spcBef>
                <a:spcPts val="0"/>
              </a:spcBef>
            </a:pPr>
            <a:r>
              <a:rPr lang="en-US" sz="5600" dirty="0">
                <a:solidFill>
                  <a:srgbClr val="000000"/>
                </a:solidFill>
                <a:latin typeface="Arial" panose="020B0604020202020204" pitchFamily="34" charset="0"/>
                <a:ea typeface="Calibri" panose="020F0502020204030204" pitchFamily="34" charset="0"/>
                <a:cs typeface="Arial" panose="020B0604020202020204" pitchFamily="34" charset="0"/>
              </a:rPr>
              <a:t>The order directs a whole-of-government effort to achieve these goals: </a:t>
            </a:r>
          </a:p>
          <a:p>
            <a:pPr marL="342900" indent="-342900">
              <a:lnSpc>
                <a:spcPct val="120000"/>
              </a:lnSpc>
              <a:spcBef>
                <a:spcPts val="600"/>
              </a:spcBef>
              <a:buSzPct val="100000"/>
              <a:buFont typeface="+mj-lt"/>
              <a:buAutoNum type="arabicPeriod"/>
            </a:pPr>
            <a:r>
              <a:rPr lang="en-US" sz="5600" dirty="0">
                <a:solidFill>
                  <a:srgbClr val="000000"/>
                </a:solidFill>
                <a:latin typeface="Arial" panose="020B0604020202020204" pitchFamily="34" charset="0"/>
                <a:ea typeface="Calibri" panose="020F0502020204030204" pitchFamily="34" charset="0"/>
                <a:cs typeface="Arial" panose="020B0604020202020204" pitchFamily="34" charset="0"/>
              </a:rPr>
              <a:t>Improve economic mobility of formerly incarcerated people by increasing the number of local reentry councils and providing access to educational, technical training, apprenticeship, work-based learning and employment opportunities pre-and post-release. </a:t>
            </a:r>
          </a:p>
          <a:p>
            <a:pPr marL="342900" indent="-342900">
              <a:lnSpc>
                <a:spcPct val="120000"/>
              </a:lnSpc>
              <a:spcBef>
                <a:spcPts val="600"/>
              </a:spcBef>
              <a:buSzPct val="100000"/>
              <a:buFont typeface="+mj-lt"/>
              <a:buAutoNum type="arabicPeriod"/>
            </a:pPr>
            <a:r>
              <a:rPr lang="en-US" sz="5600" dirty="0">
                <a:solidFill>
                  <a:srgbClr val="000000"/>
                </a:solidFill>
                <a:latin typeface="Arial" panose="020B0604020202020204" pitchFamily="34" charset="0"/>
                <a:ea typeface="Calibri" panose="020F0502020204030204" pitchFamily="34" charset="0"/>
                <a:cs typeface="Arial" panose="020B0604020202020204" pitchFamily="34" charset="0"/>
              </a:rPr>
              <a:t>Improve mental and physical health by expanding access to behavioral health and substance use disorder services pre-and post-release and ensuring that all eligible incarcerated people obtain Medicaid upon release. </a:t>
            </a:r>
          </a:p>
          <a:p>
            <a:pPr marL="342900" indent="-342900">
              <a:lnSpc>
                <a:spcPct val="120000"/>
              </a:lnSpc>
              <a:spcBef>
                <a:spcPts val="600"/>
              </a:spcBef>
              <a:buSzPct val="100000"/>
              <a:buFont typeface="+mj-lt"/>
              <a:buAutoNum type="arabicPeriod"/>
            </a:pPr>
            <a:r>
              <a:rPr lang="en-US" sz="5600" dirty="0">
                <a:solidFill>
                  <a:srgbClr val="000000"/>
                </a:solidFill>
                <a:latin typeface="Arial" panose="020B0604020202020204" pitchFamily="34" charset="0"/>
                <a:ea typeface="Calibri" panose="020F0502020204030204" pitchFamily="34" charset="0"/>
                <a:cs typeface="Arial" panose="020B0604020202020204" pitchFamily="34" charset="0"/>
              </a:rPr>
              <a:t>Expand housing opportunities for formerly incarcerated people. </a:t>
            </a:r>
          </a:p>
          <a:p>
            <a:pPr marL="342900" indent="-342900">
              <a:lnSpc>
                <a:spcPct val="120000"/>
              </a:lnSpc>
              <a:spcBef>
                <a:spcPts val="600"/>
              </a:spcBef>
              <a:buSzPct val="100000"/>
              <a:buFont typeface="+mj-lt"/>
              <a:buAutoNum type="arabicPeriod"/>
            </a:pPr>
            <a:r>
              <a:rPr lang="en-US" sz="5600" dirty="0">
                <a:solidFill>
                  <a:srgbClr val="000000"/>
                </a:solidFill>
                <a:latin typeface="Arial" panose="020B0604020202020204" pitchFamily="34" charset="0"/>
                <a:ea typeface="Calibri" panose="020F0502020204030204" pitchFamily="34" charset="0"/>
                <a:cs typeface="Arial" panose="020B0604020202020204" pitchFamily="34" charset="0"/>
              </a:rPr>
              <a:t>Remove barriers to successful community reintegration, especially for those returning to historically underserved communities.</a:t>
            </a:r>
          </a:p>
          <a:p>
            <a:endParaRPr lang="en-US" dirty="0"/>
          </a:p>
        </p:txBody>
      </p:sp>
      <p:pic>
        <p:nvPicPr>
          <p:cNvPr id="1026" name="Picture 2" descr="Reentry2030">
            <a:extLst>
              <a:ext uri="{FF2B5EF4-FFF2-40B4-BE49-F238E27FC236}">
                <a16:creationId xmlns:a16="http://schemas.microsoft.com/office/drawing/2014/main" id="{DF72A485-2988-7FC2-1D50-D478BE7746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1940" y="498806"/>
            <a:ext cx="2969420" cy="821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879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3C9AD8-A7EA-4563-BEFD-49ABCEF854E2}"/>
              </a:ext>
            </a:extLst>
          </p:cNvPr>
          <p:cNvSpPr>
            <a:spLocks noGrp="1"/>
          </p:cNvSpPr>
          <p:nvPr>
            <p:ph idx="1"/>
          </p:nvPr>
        </p:nvSpPr>
        <p:spPr/>
        <p:txBody>
          <a:bodyPr/>
          <a:lstStyle/>
          <a:p>
            <a:endParaRPr lang="en-US" dirty="0"/>
          </a:p>
          <a:p>
            <a:pPr marL="0" indent="0" algn="ctr">
              <a:buNone/>
            </a:pPr>
            <a:r>
              <a:rPr lang="en-US" sz="3600" dirty="0">
                <a:solidFill>
                  <a:schemeClr val="tx2"/>
                </a:solidFill>
                <a:latin typeface="Arial" panose="020B0604020202020204" pitchFamily="34" charset="0"/>
                <a:cs typeface="Arial" panose="020B0604020202020204" pitchFamily="34" charset="0"/>
              </a:rPr>
              <a:t>Questions???</a:t>
            </a:r>
          </a:p>
          <a:p>
            <a:pPr marL="0" indent="0" algn="ctr">
              <a:buNone/>
            </a:pPr>
            <a:endParaRPr lang="en-US" sz="3600" dirty="0">
              <a:solidFill>
                <a:schemeClr val="tx2"/>
              </a:solidFill>
              <a:latin typeface="Calibri" panose="020F0502020204030204" pitchFamily="34" charset="0"/>
              <a:cs typeface="Calibri" panose="020F0502020204030204" pitchFamily="34" charset="0"/>
            </a:endParaRPr>
          </a:p>
          <a:p>
            <a:pPr marL="0" indent="0" algn="ctr">
              <a:buNone/>
            </a:pPr>
            <a:r>
              <a:rPr lang="en-US" sz="3600" dirty="0">
                <a:solidFill>
                  <a:schemeClr val="tx2"/>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308978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377440"/>
            <a:ext cx="9144000" cy="118872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651760"/>
            <a:ext cx="9144000" cy="910394"/>
          </a:xfrm>
          <a:solidFill>
            <a:srgbClr val="1F497D"/>
          </a:solidFill>
        </p:spPr>
        <p:txBody>
          <a:bodyPr/>
          <a:lstStyle/>
          <a:p>
            <a:pPr>
              <a:lnSpc>
                <a:spcPct val="120000"/>
              </a:lnSpc>
            </a:pPr>
            <a:r>
              <a:rPr lang="en-US" sz="3200" dirty="0">
                <a:solidFill>
                  <a:schemeClr val="bg1"/>
                </a:solidFill>
                <a:latin typeface="+mn-lt"/>
                <a:ea typeface="Roboto" panose="02000000000000000000" pitchFamily="2" charset="0"/>
                <a:cs typeface="Roboto" panose="02000000000000000000" pitchFamily="2" charset="0"/>
              </a:rPr>
              <a:t>Panel: Supportive Services</a:t>
            </a:r>
          </a:p>
        </p:txBody>
      </p:sp>
      <p:sp>
        <p:nvSpPr>
          <p:cNvPr id="2" name="Rectangle 1">
            <a:extLst>
              <a:ext uri="{FF2B5EF4-FFF2-40B4-BE49-F238E27FC236}">
                <a16:creationId xmlns:a16="http://schemas.microsoft.com/office/drawing/2014/main" id="{7447FB34-1FED-85D1-DD58-4E4A360D228C}"/>
              </a:ext>
            </a:extLst>
          </p:cNvPr>
          <p:cNvSpPr/>
          <p:nvPr/>
        </p:nvSpPr>
        <p:spPr>
          <a:xfrm>
            <a:off x="365760" y="3566160"/>
            <a:ext cx="8624455" cy="2179828"/>
          </a:xfrm>
          <a:prstGeom prst="rect">
            <a:avLst/>
          </a:prstGeom>
          <a:noFill/>
        </p:spPr>
        <p:txBody>
          <a:bodyPr wrap="square">
            <a:spAutoFit/>
          </a:bodyPr>
          <a:lstStyle/>
          <a:p>
            <a:pPr algn="r">
              <a:lnSpc>
                <a:spcPct val="115000"/>
              </a:lnSpc>
            </a:pPr>
            <a:r>
              <a:rPr lang="en-US" sz="2400" b="1" i="1" dirty="0">
                <a:solidFill>
                  <a:srgbClr val="17375E"/>
                </a:solidFill>
                <a:effectLst/>
                <a:ea typeface="Calibri" panose="020F0502020204030204" pitchFamily="34" charset="0"/>
              </a:rPr>
              <a:t>David Crispell</a:t>
            </a:r>
          </a:p>
          <a:p>
            <a:pPr algn="r">
              <a:lnSpc>
                <a:spcPct val="115000"/>
              </a:lnSpc>
            </a:pPr>
            <a:r>
              <a:rPr lang="en-US" sz="2400" b="1" i="1" dirty="0">
                <a:solidFill>
                  <a:srgbClr val="17375E"/>
                </a:solidFill>
                <a:ea typeface="Calibri" panose="020F0502020204030204" pitchFamily="34" charset="0"/>
                <a:cs typeface="Times New Roman" panose="02020603050405020304" pitchFamily="18" charset="0"/>
              </a:rPr>
              <a:t>Brian Scott</a:t>
            </a:r>
            <a:br>
              <a:rPr lang="en-US" sz="2400" b="1" i="1" dirty="0">
                <a:solidFill>
                  <a:srgbClr val="17375E"/>
                </a:solidFill>
                <a:ea typeface="Calibri" panose="020F0502020204030204" pitchFamily="34" charset="0"/>
                <a:cs typeface="Times New Roman" panose="02020603050405020304" pitchFamily="18" charset="0"/>
              </a:rPr>
            </a:br>
            <a:r>
              <a:rPr lang="en-US" sz="2400" b="1" i="1" dirty="0">
                <a:solidFill>
                  <a:srgbClr val="17375E"/>
                </a:solidFill>
                <a:ea typeface="Calibri" panose="020F0502020204030204" pitchFamily="34" charset="0"/>
                <a:cs typeface="Times New Roman" panose="02020603050405020304" pitchFamily="18" charset="0"/>
              </a:rPr>
              <a:t>Kenneth Robinson</a:t>
            </a:r>
          </a:p>
          <a:p>
            <a:pPr algn="r">
              <a:lnSpc>
                <a:spcPct val="115000"/>
              </a:lnSpc>
            </a:pPr>
            <a:r>
              <a:rPr lang="en-US" sz="2400" b="1" i="1" dirty="0">
                <a:solidFill>
                  <a:srgbClr val="17375E"/>
                </a:solidFill>
                <a:ea typeface="Calibri" panose="020F0502020204030204" pitchFamily="34" charset="0"/>
                <a:cs typeface="Times New Roman" panose="02020603050405020304" pitchFamily="18" charset="0"/>
              </a:rPr>
              <a:t>Marcus Reddrick</a:t>
            </a:r>
          </a:p>
          <a:p>
            <a:pPr algn="r">
              <a:lnSpc>
                <a:spcPct val="115000"/>
              </a:lnSpc>
            </a:pPr>
            <a:r>
              <a:rPr lang="en-US" sz="2400" b="1" i="1" dirty="0">
                <a:solidFill>
                  <a:srgbClr val="17375E"/>
                </a:solidFill>
                <a:ea typeface="Calibri" panose="020F0502020204030204" pitchFamily="34" charset="0"/>
                <a:cs typeface="Times New Roman" panose="02020603050405020304" pitchFamily="18" charset="0"/>
              </a:rPr>
              <a:t>Kerry Shipman</a:t>
            </a:r>
          </a:p>
        </p:txBody>
      </p:sp>
    </p:spTree>
    <p:extLst>
      <p:ext uri="{BB962C8B-B14F-4D97-AF65-F5344CB8AC3E}">
        <p14:creationId xmlns:p14="http://schemas.microsoft.com/office/powerpoint/2010/main" val="31791121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F440CC-7997-4CC6-B658-8E1FF9050E06}"/>
              </a:ext>
            </a:extLst>
          </p:cNvPr>
          <p:cNvSpPr>
            <a:spLocks noGrp="1"/>
          </p:cNvSpPr>
          <p:nvPr>
            <p:ph type="body" sz="quarter" idx="10"/>
          </p:nvPr>
        </p:nvSpPr>
        <p:spPr>
          <a:xfrm>
            <a:off x="512064" y="1280160"/>
            <a:ext cx="7888288" cy="5494713"/>
          </a:xfrm>
        </p:spPr>
        <p:txBody>
          <a:bodyPr/>
          <a:lstStyle/>
          <a:p>
            <a:pPr marL="0" indent="0">
              <a:buNone/>
            </a:pPr>
            <a:r>
              <a:rPr lang="en-US" sz="2400" dirty="0">
                <a:solidFill>
                  <a:srgbClr val="17375E"/>
                </a:solidFill>
                <a:latin typeface="+mn-lt"/>
              </a:rPr>
              <a:t>Sally Reeske</a:t>
            </a:r>
            <a:r>
              <a:rPr lang="en-US" sz="2400" b="0" dirty="0">
                <a:solidFill>
                  <a:srgbClr val="17375E"/>
                </a:solidFill>
                <a:latin typeface="+mn-lt"/>
              </a:rPr>
              <a:t>, </a:t>
            </a:r>
            <a:r>
              <a:rPr lang="en-US" sz="2400" b="0" dirty="0">
                <a:solidFill>
                  <a:srgbClr val="17375E"/>
                </a:solidFill>
                <a:effectLst/>
                <a:latin typeface="+mn-lt"/>
                <a:ea typeface="Cambria" panose="02040503050406030204" pitchFamily="18" charset="0"/>
              </a:rPr>
              <a:t>Division of Public Health</a:t>
            </a:r>
          </a:p>
          <a:p>
            <a:pPr marL="114300" lvl="2" indent="0">
              <a:buNone/>
            </a:pPr>
            <a:endParaRPr lang="en-US" sz="2200" dirty="0">
              <a:solidFill>
                <a:srgbClr val="17375E"/>
              </a:solidFill>
              <a:latin typeface="+mn-lt"/>
            </a:endParaRPr>
          </a:p>
          <a:p>
            <a:pPr marL="0" indent="-141875">
              <a:buNone/>
            </a:pPr>
            <a:r>
              <a:rPr lang="en-US" sz="2400" b="0" dirty="0">
                <a:solidFill>
                  <a:srgbClr val="17375E"/>
                </a:solidFill>
                <a:latin typeface="+mn-lt"/>
              </a:rPr>
              <a:t>The meeting recording, agenda and PowerPoint slides will be added to our NC DHHS Overdose/OPDAAC page within 7 days</a:t>
            </a:r>
          </a:p>
          <a:p>
            <a:pPr lvl="1">
              <a:buClr>
                <a:srgbClr val="17375E"/>
              </a:buClr>
            </a:pPr>
            <a:r>
              <a:rPr lang="en-US" sz="2000" b="0" dirty="0">
                <a:solidFill>
                  <a:srgbClr val="17375E"/>
                </a:solidFill>
                <a:latin typeface="+mn-lt"/>
                <a:hlinkClick r:id="rId3"/>
              </a:rPr>
              <a:t>https://www.ncdhhs.gov/about/department-initiatives/overdose-epidemic/nc-opioid-and-prescription-drug-abuse-advisory-committee</a:t>
            </a:r>
            <a:r>
              <a:rPr lang="en-US" sz="2000" b="0" dirty="0">
                <a:solidFill>
                  <a:srgbClr val="17375E"/>
                </a:solidFill>
                <a:latin typeface="+mn-lt"/>
              </a:rPr>
              <a:t> </a:t>
            </a:r>
          </a:p>
          <a:p>
            <a:pPr marL="0" lvl="1" indent="-183357">
              <a:buNone/>
            </a:pPr>
            <a:endParaRPr lang="en-US" sz="2500" dirty="0">
              <a:solidFill>
                <a:srgbClr val="17375E"/>
              </a:solidFill>
              <a:latin typeface="+mn-lt"/>
            </a:endParaRPr>
          </a:p>
          <a:p>
            <a:pPr marL="0" lvl="1" indent="-183357">
              <a:buNone/>
            </a:pPr>
            <a:r>
              <a:rPr lang="en-US" sz="2500" dirty="0">
                <a:solidFill>
                  <a:srgbClr val="17375E"/>
                </a:solidFill>
                <a:latin typeface="+mn-lt"/>
              </a:rPr>
              <a:t>Next OPDAAC Meetings</a:t>
            </a:r>
            <a:r>
              <a:rPr lang="en-US" sz="2500" b="0" dirty="0">
                <a:solidFill>
                  <a:srgbClr val="17375E"/>
                </a:solidFill>
                <a:latin typeface="+mn-lt"/>
              </a:rPr>
              <a:t>: </a:t>
            </a:r>
          </a:p>
          <a:p>
            <a:pPr marL="457200" lvl="2" indent="-342900"/>
            <a:r>
              <a:rPr lang="en-US" sz="2000" b="0" dirty="0">
                <a:solidFill>
                  <a:srgbClr val="17375E"/>
                </a:solidFill>
                <a:latin typeface="+mn-lt"/>
              </a:rPr>
              <a:t>June 28, 2024 </a:t>
            </a:r>
            <a:endParaRPr lang="en-US" sz="2200" b="0" dirty="0">
              <a:solidFill>
                <a:srgbClr val="17375E"/>
              </a:solidFill>
              <a:latin typeface="+mn-lt"/>
            </a:endParaRPr>
          </a:p>
          <a:p>
            <a:pPr marL="114300" lvl="2" indent="0">
              <a:buNone/>
            </a:pPr>
            <a:endParaRPr lang="en-US" sz="2200" b="0" dirty="0">
              <a:solidFill>
                <a:srgbClr val="17375E"/>
              </a:solidFill>
              <a:latin typeface="+mn-lt"/>
            </a:endParaRPr>
          </a:p>
          <a:p>
            <a:pPr marL="258318" lvl="2" indent="0">
              <a:buNone/>
            </a:pPr>
            <a:endParaRPr lang="en-US" sz="2400" b="0" dirty="0">
              <a:latin typeface="+mn-lt"/>
            </a:endParaRPr>
          </a:p>
          <a:p>
            <a:pPr marL="257175" lvl="1" indent="0">
              <a:buNone/>
            </a:pPr>
            <a:endParaRPr lang="en-US" dirty="0"/>
          </a:p>
        </p:txBody>
      </p:sp>
      <p:sp>
        <p:nvSpPr>
          <p:cNvPr id="5" name="Title 1">
            <a:extLst>
              <a:ext uri="{FF2B5EF4-FFF2-40B4-BE49-F238E27FC236}">
                <a16:creationId xmlns:a16="http://schemas.microsoft.com/office/drawing/2014/main" id="{80F9E336-C1DA-455F-8F46-78079C34F367}"/>
              </a:ext>
            </a:extLst>
          </p:cNvPr>
          <p:cNvSpPr>
            <a:spLocks noGrp="1"/>
          </p:cNvSpPr>
          <p:nvPr>
            <p:ph type="title"/>
          </p:nvPr>
        </p:nvSpPr>
        <p:spPr>
          <a:xfrm>
            <a:off x="320040" y="640080"/>
            <a:ext cx="8214335" cy="549275"/>
          </a:xfrm>
        </p:spPr>
        <p:txBody>
          <a:bodyPr/>
          <a:lstStyle/>
          <a:p>
            <a:r>
              <a:rPr lang="en-US" sz="2800" dirty="0">
                <a:solidFill>
                  <a:srgbClr val="17375E"/>
                </a:solidFill>
                <a:latin typeface="+mn-lt"/>
              </a:rPr>
              <a:t>Wrap up and THANK YOU!</a:t>
            </a:r>
            <a:endParaRPr lang="en-US" sz="2800" b="1" dirty="0">
              <a:latin typeface="+mn-lt"/>
            </a:endParaRPr>
          </a:p>
        </p:txBody>
      </p:sp>
    </p:spTree>
    <p:extLst>
      <p:ext uri="{BB962C8B-B14F-4D97-AF65-F5344CB8AC3E}">
        <p14:creationId xmlns:p14="http://schemas.microsoft.com/office/powerpoint/2010/main" val="3105340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377440"/>
            <a:ext cx="9144000" cy="118872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58" y="2518606"/>
            <a:ext cx="9144000" cy="910394"/>
          </a:xfrm>
          <a:solidFill>
            <a:srgbClr val="1F497D"/>
          </a:solidFill>
        </p:spPr>
        <p:txBody>
          <a:bodyPr/>
          <a:lstStyle/>
          <a:p>
            <a:pPr marL="0" indent="0">
              <a:buClrTx/>
              <a:buNone/>
            </a:pPr>
            <a:r>
              <a:rPr lang="en" sz="3200" b="1" dirty="0">
                <a:solidFill>
                  <a:schemeClr val="bg1"/>
                </a:solidFill>
                <a:latin typeface="+mn-lt"/>
              </a:rPr>
              <a:t>Justice Involvement and its Risk Factors for Overdose Death</a:t>
            </a:r>
            <a:endParaRPr lang="en-US" sz="1600" b="1" dirty="0">
              <a:solidFill>
                <a:schemeClr val="bg1"/>
              </a:solidFill>
              <a:latin typeface="+mn-lt"/>
            </a:endParaRPr>
          </a:p>
        </p:txBody>
      </p:sp>
      <p:sp>
        <p:nvSpPr>
          <p:cNvPr id="3" name="Rectangle 2">
            <a:extLst>
              <a:ext uri="{FF2B5EF4-FFF2-40B4-BE49-F238E27FC236}">
                <a16:creationId xmlns:a16="http://schemas.microsoft.com/office/drawing/2014/main" id="{C21C2D46-A04F-8C2A-A305-1C04D07E3CD8}"/>
              </a:ext>
            </a:extLst>
          </p:cNvPr>
          <p:cNvSpPr/>
          <p:nvPr/>
        </p:nvSpPr>
        <p:spPr>
          <a:xfrm>
            <a:off x="519545" y="3492079"/>
            <a:ext cx="8624455" cy="905633"/>
          </a:xfrm>
          <a:prstGeom prst="rect">
            <a:avLst/>
          </a:prstGeom>
          <a:noFill/>
        </p:spPr>
        <p:txBody>
          <a:bodyPr wrap="square">
            <a:spAutoFit/>
          </a:bodyPr>
          <a:lstStyle/>
          <a:p>
            <a:pPr algn="r">
              <a:lnSpc>
                <a:spcPct val="115000"/>
              </a:lnSpc>
            </a:pPr>
            <a:r>
              <a:rPr lang="en-US" sz="2400" b="1" i="1" dirty="0">
                <a:solidFill>
                  <a:srgbClr val="17375E"/>
                </a:solidFill>
                <a:effectLst/>
                <a:ea typeface="Times New Roman" panose="02020603050405020304" pitchFamily="18" charset="0"/>
              </a:rPr>
              <a:t>Evan Ashkin</a:t>
            </a:r>
          </a:p>
          <a:p>
            <a:pPr marR="0" lvl="0" algn="r">
              <a:lnSpc>
                <a:spcPct val="115000"/>
              </a:lnSpc>
              <a:spcAft>
                <a:spcPts val="0"/>
              </a:spcAft>
            </a:pPr>
            <a:r>
              <a:rPr lang="en-US" sz="2400" b="1" i="1" dirty="0">
                <a:solidFill>
                  <a:srgbClr val="17375E"/>
                </a:solidFill>
                <a:effectLst/>
              </a:rPr>
              <a:t>       </a:t>
            </a:r>
            <a:endParaRPr lang="en-US" sz="2400" b="1" i="1" u="none" strike="noStrike" dirty="0">
              <a:solidFill>
                <a:srgbClr val="17375E"/>
              </a:solidFill>
              <a:effectLst/>
            </a:endParaRPr>
          </a:p>
        </p:txBody>
      </p:sp>
    </p:spTree>
    <p:extLst>
      <p:ext uri="{BB962C8B-B14F-4D97-AF65-F5344CB8AC3E}">
        <p14:creationId xmlns:p14="http://schemas.microsoft.com/office/powerpoint/2010/main" val="2015169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3624F5-ACBA-C091-F965-6BD50C8E0FC8}"/>
              </a:ext>
            </a:extLst>
          </p:cNvPr>
          <p:cNvSpPr>
            <a:spLocks noGrp="1"/>
          </p:cNvSpPr>
          <p:nvPr>
            <p:ph idx="1"/>
          </p:nvPr>
        </p:nvSpPr>
        <p:spPr>
          <a:xfrm>
            <a:off x="1535960" y="3617933"/>
            <a:ext cx="6052931" cy="1730929"/>
          </a:xfrm>
        </p:spPr>
        <p:txBody>
          <a:bodyPr>
            <a:normAutofit fontScale="92500" lnSpcReduction="10000"/>
          </a:bodyPr>
          <a:lstStyle/>
          <a:p>
            <a:pPr marL="0" indent="0">
              <a:lnSpc>
                <a:spcPct val="100000"/>
              </a:lnSpc>
              <a:spcBef>
                <a:spcPts val="450"/>
              </a:spcBef>
              <a:spcAft>
                <a:spcPts val="0"/>
              </a:spcAft>
              <a:buNone/>
            </a:pPr>
            <a:endParaRPr lang="en-US" sz="1050" b="1" u="sng" dirty="0"/>
          </a:p>
          <a:p>
            <a:pPr marL="0" indent="0" algn="ctr">
              <a:lnSpc>
                <a:spcPct val="100000"/>
              </a:lnSpc>
              <a:spcBef>
                <a:spcPts val="450"/>
              </a:spcBef>
              <a:spcAft>
                <a:spcPts val="0"/>
              </a:spcAft>
              <a:buNone/>
            </a:pPr>
            <a:r>
              <a:rPr lang="en-US" sz="1300" dirty="0"/>
              <a:t>I have no disclosures</a:t>
            </a:r>
          </a:p>
          <a:p>
            <a:pPr marL="0" indent="0">
              <a:lnSpc>
                <a:spcPct val="100000"/>
              </a:lnSpc>
              <a:spcBef>
                <a:spcPts val="450"/>
              </a:spcBef>
              <a:spcAft>
                <a:spcPts val="0"/>
              </a:spcAft>
              <a:buNone/>
            </a:pPr>
            <a:r>
              <a:rPr lang="en-US" sz="1300" b="1" u="sng" dirty="0"/>
              <a:t>Slide Acknowledgements: </a:t>
            </a:r>
          </a:p>
          <a:p>
            <a:pPr marL="0" indent="0">
              <a:lnSpc>
                <a:spcPct val="100000"/>
              </a:lnSpc>
              <a:spcBef>
                <a:spcPts val="450"/>
              </a:spcBef>
              <a:buNone/>
            </a:pPr>
            <a:r>
              <a:rPr lang="en-US" sz="1300" dirty="0"/>
              <a:t>Some slides within this slide deck are used with permission from MAHEC, including slides titled as follows: “Treatment of Opioid Use Disorder in Adults,” “Opioid Use Disorder Treatment and Rates of Adherence,” “Why MOUD?,” “Economic Impact of SUDs,” “MOUD is Effective in Correctional Settings,” “MAT Pilot for Non-Pregnant Adults &amp; FIT Recovery: Eligible Reentry Counties.”</a:t>
            </a:r>
            <a:endParaRPr lang="en-US" sz="1300" b="1" dirty="0"/>
          </a:p>
          <a:p>
            <a:pPr marL="0" indent="0">
              <a:buNone/>
            </a:pPr>
            <a:endParaRPr lang="en-US" dirty="0"/>
          </a:p>
        </p:txBody>
      </p:sp>
      <p:sp>
        <p:nvSpPr>
          <p:cNvPr id="2" name="TextBox 1">
            <a:extLst>
              <a:ext uri="{FF2B5EF4-FFF2-40B4-BE49-F238E27FC236}">
                <a16:creationId xmlns:a16="http://schemas.microsoft.com/office/drawing/2014/main" id="{EFE033CA-DE14-D643-573E-33A6DF5A063C}"/>
              </a:ext>
            </a:extLst>
          </p:cNvPr>
          <p:cNvSpPr txBox="1"/>
          <p:nvPr/>
        </p:nvSpPr>
        <p:spPr>
          <a:xfrm>
            <a:off x="964094" y="1095110"/>
            <a:ext cx="7196661" cy="2092881"/>
          </a:xfrm>
          <a:prstGeom prst="rect">
            <a:avLst/>
          </a:prstGeom>
          <a:noFill/>
        </p:spPr>
        <p:txBody>
          <a:bodyPr wrap="square" rtlCol="0">
            <a:spAutoFit/>
          </a:bodyPr>
          <a:lstStyle/>
          <a:p>
            <a:pPr algn="ctr" defTabSz="342900"/>
            <a:r>
              <a:rPr lang="en-US" sz="2400" b="1" dirty="0">
                <a:solidFill>
                  <a:prstClr val="white"/>
                </a:solidFill>
                <a:latin typeface="Arial" panose="020B0604020202020204"/>
              </a:rPr>
              <a:t>Justice Involvement and Risk Factors for Overdose Death</a:t>
            </a:r>
          </a:p>
          <a:p>
            <a:pPr algn="ctr" defTabSz="342900"/>
            <a:endParaRPr lang="en-US" dirty="0">
              <a:solidFill>
                <a:prstClr val="white"/>
              </a:solidFill>
              <a:latin typeface="Arial" panose="020B0604020202020204"/>
            </a:endParaRPr>
          </a:p>
          <a:p>
            <a:pPr algn="ctr" defTabSz="342900"/>
            <a:r>
              <a:rPr lang="en-US" sz="1600" dirty="0">
                <a:solidFill>
                  <a:prstClr val="white"/>
                </a:solidFill>
                <a:latin typeface="Arial" panose="020B0604020202020204"/>
              </a:rPr>
              <a:t>Evan Ashkin MD</a:t>
            </a:r>
          </a:p>
          <a:p>
            <a:pPr algn="ctr" defTabSz="342900"/>
            <a:r>
              <a:rPr lang="en-US" sz="1600" dirty="0">
                <a:solidFill>
                  <a:prstClr val="white"/>
                </a:solidFill>
                <a:latin typeface="Arial" panose="020B0604020202020204"/>
              </a:rPr>
              <a:t>Director NC FIT Program</a:t>
            </a:r>
          </a:p>
          <a:p>
            <a:pPr algn="ctr" defTabSz="342900"/>
            <a:r>
              <a:rPr lang="en-US" sz="1600" dirty="0">
                <a:solidFill>
                  <a:prstClr val="white"/>
                </a:solidFill>
                <a:latin typeface="Arial" panose="020B0604020202020204"/>
              </a:rPr>
              <a:t>Director NC Technical Assistance Center</a:t>
            </a:r>
          </a:p>
          <a:p>
            <a:pPr algn="ctr" defTabSz="342900"/>
            <a:r>
              <a:rPr lang="en-US" sz="1600" dirty="0">
                <a:solidFill>
                  <a:prstClr val="white"/>
                </a:solidFill>
                <a:latin typeface="Arial" panose="020B0604020202020204"/>
              </a:rPr>
              <a:t>Professor Family Medicine UNC Chapel Hill</a:t>
            </a:r>
          </a:p>
        </p:txBody>
      </p:sp>
      <p:pic>
        <p:nvPicPr>
          <p:cNvPr id="4" name="Picture 3">
            <a:extLst>
              <a:ext uri="{FF2B5EF4-FFF2-40B4-BE49-F238E27FC236}">
                <a16:creationId xmlns:a16="http://schemas.microsoft.com/office/drawing/2014/main" id="{CB98CF1D-15F8-9556-1667-59050040FA9C}"/>
              </a:ext>
            </a:extLst>
          </p:cNvPr>
          <p:cNvPicPr>
            <a:picLocks noChangeAspect="1"/>
          </p:cNvPicPr>
          <p:nvPr/>
        </p:nvPicPr>
        <p:blipFill>
          <a:blip r:embed="rId2"/>
          <a:stretch>
            <a:fillRect/>
          </a:stretch>
        </p:blipFill>
        <p:spPr>
          <a:xfrm>
            <a:off x="7000455" y="5534290"/>
            <a:ext cx="1238883" cy="957319"/>
          </a:xfrm>
          <a:prstGeom prst="rect">
            <a:avLst/>
          </a:prstGeom>
        </p:spPr>
      </p:pic>
      <p:pic>
        <p:nvPicPr>
          <p:cNvPr id="5" name="Picture 4" descr="A white circle with black text&#10;&#10;Description automatically generated">
            <a:extLst>
              <a:ext uri="{FF2B5EF4-FFF2-40B4-BE49-F238E27FC236}">
                <a16:creationId xmlns:a16="http://schemas.microsoft.com/office/drawing/2014/main" id="{EA33DC93-9734-C73E-1C50-E9B6C815D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43" y="5376091"/>
            <a:ext cx="1147885" cy="1145015"/>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extLst>
      <p:ext uri="{BB962C8B-B14F-4D97-AF65-F5344CB8AC3E}">
        <p14:creationId xmlns:p14="http://schemas.microsoft.com/office/powerpoint/2010/main" val="2991577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7B39A-3FF1-5CAC-5109-3D0C58330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65899A-4CD7-7008-CD14-FD616ACF028A}"/>
              </a:ext>
            </a:extLst>
          </p:cNvPr>
          <p:cNvSpPr>
            <a:spLocks noGrp="1"/>
          </p:cNvSpPr>
          <p:nvPr>
            <p:ph type="ctrTitle"/>
          </p:nvPr>
        </p:nvSpPr>
        <p:spPr>
          <a:xfrm>
            <a:off x="822960" y="1097280"/>
            <a:ext cx="5754259" cy="1900859"/>
          </a:xfrm>
        </p:spPr>
        <p:txBody>
          <a:bodyPr anchor="b">
            <a:normAutofit/>
          </a:bodyPr>
          <a:lstStyle/>
          <a:p>
            <a:pPr algn="ctr"/>
            <a:r>
              <a:rPr lang="en-US" sz="3200" dirty="0"/>
              <a:t>Drug Overdose</a:t>
            </a:r>
            <a:br>
              <a:rPr lang="en-US" sz="3200" dirty="0"/>
            </a:br>
            <a:r>
              <a:rPr lang="en-US" sz="3200" dirty="0"/>
              <a:t> #1 Cause of Death in the US</a:t>
            </a:r>
            <a:br>
              <a:rPr lang="en-US" sz="3200" dirty="0"/>
            </a:br>
            <a:r>
              <a:rPr lang="en-US" sz="3200" dirty="0"/>
              <a:t> for people under 50 years old</a:t>
            </a:r>
            <a:r>
              <a:rPr lang="en-US" sz="3150" dirty="0"/>
              <a:t>.</a:t>
            </a:r>
          </a:p>
        </p:txBody>
      </p:sp>
      <p:sp>
        <p:nvSpPr>
          <p:cNvPr id="3" name="Subtitle 2">
            <a:extLst>
              <a:ext uri="{FF2B5EF4-FFF2-40B4-BE49-F238E27FC236}">
                <a16:creationId xmlns:a16="http://schemas.microsoft.com/office/drawing/2014/main" id="{093522DF-1FB6-84C5-E95A-3D300FF8E365}"/>
              </a:ext>
            </a:extLst>
          </p:cNvPr>
          <p:cNvSpPr>
            <a:spLocks noGrp="1"/>
          </p:cNvSpPr>
          <p:nvPr>
            <p:ph type="subTitle" idx="1"/>
          </p:nvPr>
        </p:nvSpPr>
        <p:spPr>
          <a:xfrm>
            <a:off x="1737360" y="3474720"/>
            <a:ext cx="4323521" cy="1900859"/>
          </a:xfrm>
        </p:spPr>
        <p:txBody>
          <a:bodyPr anchor="t">
            <a:noAutofit/>
          </a:bodyPr>
          <a:lstStyle/>
          <a:p>
            <a:pPr algn="ctr"/>
            <a:r>
              <a:rPr lang="en-US" sz="2800" dirty="0"/>
              <a:t>Vast Majority of overdose deaths are from Opioids</a:t>
            </a:r>
          </a:p>
          <a:p>
            <a:pPr algn="ctr"/>
            <a:r>
              <a:rPr lang="en-US" sz="2800" dirty="0"/>
              <a:t>Heroin, Fentanyl…..</a:t>
            </a:r>
          </a:p>
        </p:txBody>
      </p:sp>
      <p:pic>
        <p:nvPicPr>
          <p:cNvPr id="5" name="Picture 4" descr="A white circle with black text&#10;&#10;Description automatically generated">
            <a:extLst>
              <a:ext uri="{FF2B5EF4-FFF2-40B4-BE49-F238E27FC236}">
                <a16:creationId xmlns:a16="http://schemas.microsoft.com/office/drawing/2014/main" id="{900D7A4D-2B7E-9A46-749E-1DBA2D66F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8276" y="4261117"/>
            <a:ext cx="1394926" cy="1391438"/>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pic>
        <p:nvPicPr>
          <p:cNvPr id="4" name="Picture 3">
            <a:extLst>
              <a:ext uri="{FF2B5EF4-FFF2-40B4-BE49-F238E27FC236}">
                <a16:creationId xmlns:a16="http://schemas.microsoft.com/office/drawing/2014/main" id="{77C42CF5-750D-EF5F-6CBB-CA61F6B2EA5A}"/>
              </a:ext>
            </a:extLst>
          </p:cNvPr>
          <p:cNvPicPr>
            <a:picLocks noChangeAspect="1"/>
          </p:cNvPicPr>
          <p:nvPr/>
        </p:nvPicPr>
        <p:blipFill>
          <a:blip r:embed="rId3"/>
          <a:stretch>
            <a:fillRect/>
          </a:stretch>
        </p:blipFill>
        <p:spPr>
          <a:xfrm>
            <a:off x="7476297" y="3024884"/>
            <a:ext cx="1238883" cy="957319"/>
          </a:xfrm>
          <a:prstGeom prst="rect">
            <a:avLst/>
          </a:prstGeom>
        </p:spPr>
      </p:pic>
    </p:spTree>
    <p:extLst>
      <p:ext uri="{BB962C8B-B14F-4D97-AF65-F5344CB8AC3E}">
        <p14:creationId xmlns:p14="http://schemas.microsoft.com/office/powerpoint/2010/main" val="1284549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circle with black text&#10;&#10;Description automatically generated">
            <a:extLst>
              <a:ext uri="{FF2B5EF4-FFF2-40B4-BE49-F238E27FC236}">
                <a16:creationId xmlns:a16="http://schemas.microsoft.com/office/drawing/2014/main" id="{4BF6749C-FD51-ABF3-3E8A-990A421B46D0}"/>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726680" y="4629150"/>
            <a:ext cx="1257300" cy="1186686"/>
          </a:xfrm>
          <a:prstGeom prst="rect">
            <a:avLst/>
          </a:prstGeom>
        </p:spPr>
      </p:pic>
      <p:sp>
        <p:nvSpPr>
          <p:cNvPr id="4" name="TextBox 3">
            <a:extLst>
              <a:ext uri="{FF2B5EF4-FFF2-40B4-BE49-F238E27FC236}">
                <a16:creationId xmlns:a16="http://schemas.microsoft.com/office/drawing/2014/main" id="{B38B86C9-52CA-9320-7BE1-A96612BA782C}"/>
              </a:ext>
            </a:extLst>
          </p:cNvPr>
          <p:cNvSpPr txBox="1"/>
          <p:nvPr/>
        </p:nvSpPr>
        <p:spPr>
          <a:xfrm>
            <a:off x="1097280" y="1463040"/>
            <a:ext cx="6269107" cy="2816156"/>
          </a:xfrm>
          <a:prstGeom prst="rect">
            <a:avLst/>
          </a:prstGeom>
          <a:noFill/>
        </p:spPr>
        <p:txBody>
          <a:bodyPr wrap="square" rtlCol="0">
            <a:spAutoFit/>
          </a:bodyPr>
          <a:lstStyle/>
          <a:p>
            <a:pPr algn="ctr" defTabSz="342900"/>
            <a:r>
              <a:rPr lang="en-US" sz="3200" dirty="0">
                <a:solidFill>
                  <a:prstClr val="white"/>
                </a:solidFill>
                <a:latin typeface="Arial" panose="020B0604020202020204"/>
              </a:rPr>
              <a:t> North Carolina Prison System</a:t>
            </a:r>
          </a:p>
          <a:p>
            <a:pPr algn="ctr" defTabSz="342900"/>
            <a:endParaRPr lang="en-US" sz="3300" dirty="0">
              <a:solidFill>
                <a:prstClr val="white"/>
              </a:solidFill>
              <a:latin typeface="Arial" panose="020B0604020202020204"/>
            </a:endParaRPr>
          </a:p>
          <a:p>
            <a:pPr algn="ctr" defTabSz="342900"/>
            <a:r>
              <a:rPr lang="en-US" sz="2800" dirty="0">
                <a:solidFill>
                  <a:prstClr val="white"/>
                </a:solidFill>
                <a:latin typeface="Arial" panose="020B0604020202020204"/>
              </a:rPr>
              <a:t>First 2 weeks post-release</a:t>
            </a:r>
          </a:p>
          <a:p>
            <a:pPr algn="ctr" defTabSz="342900"/>
            <a:r>
              <a:rPr lang="en-US" sz="2800" dirty="0">
                <a:solidFill>
                  <a:prstClr val="white"/>
                </a:solidFill>
                <a:latin typeface="Arial" panose="020B0604020202020204"/>
              </a:rPr>
              <a:t>Death from Overdose</a:t>
            </a:r>
          </a:p>
          <a:p>
            <a:pPr algn="ctr" defTabSz="342900"/>
            <a:r>
              <a:rPr lang="en-US" sz="2800" b="1" u="sng" dirty="0">
                <a:solidFill>
                  <a:prstClr val="white"/>
                </a:solidFill>
                <a:latin typeface="Arial" panose="020B0604020202020204"/>
              </a:rPr>
              <a:t>50x higher</a:t>
            </a:r>
          </a:p>
          <a:p>
            <a:pPr algn="ctr" defTabSz="342900"/>
            <a:r>
              <a:rPr lang="en-US" sz="2800" dirty="0">
                <a:solidFill>
                  <a:prstClr val="white"/>
                </a:solidFill>
                <a:latin typeface="Arial" panose="020B0604020202020204"/>
              </a:rPr>
              <a:t>than general population</a:t>
            </a:r>
          </a:p>
        </p:txBody>
      </p:sp>
      <p:pic>
        <p:nvPicPr>
          <p:cNvPr id="5" name="Picture 4">
            <a:extLst>
              <a:ext uri="{FF2B5EF4-FFF2-40B4-BE49-F238E27FC236}">
                <a16:creationId xmlns:a16="http://schemas.microsoft.com/office/drawing/2014/main" id="{1AB06FDD-808E-D6F5-3FF3-B3F5618A42C2}"/>
              </a:ext>
            </a:extLst>
          </p:cNvPr>
          <p:cNvPicPr>
            <a:picLocks noChangeAspect="1"/>
          </p:cNvPicPr>
          <p:nvPr/>
        </p:nvPicPr>
        <p:blipFill>
          <a:blip r:embed="rId3"/>
          <a:stretch>
            <a:fillRect/>
          </a:stretch>
        </p:blipFill>
        <p:spPr>
          <a:xfrm>
            <a:off x="7726680" y="3429000"/>
            <a:ext cx="1238883" cy="957319"/>
          </a:xfrm>
          <a:prstGeom prst="rect">
            <a:avLst/>
          </a:prstGeom>
        </p:spPr>
      </p:pic>
      <p:sp>
        <p:nvSpPr>
          <p:cNvPr id="3" name="TextBox 2">
            <a:extLst>
              <a:ext uri="{FF2B5EF4-FFF2-40B4-BE49-F238E27FC236}">
                <a16:creationId xmlns:a16="http://schemas.microsoft.com/office/drawing/2014/main" id="{B41E4E63-5E3C-FCF4-066D-3F1A98C1D62B}"/>
              </a:ext>
            </a:extLst>
          </p:cNvPr>
          <p:cNvSpPr txBox="1"/>
          <p:nvPr/>
        </p:nvSpPr>
        <p:spPr>
          <a:xfrm>
            <a:off x="731520" y="6309360"/>
            <a:ext cx="3573118" cy="507831"/>
          </a:xfrm>
          <a:prstGeom prst="rect">
            <a:avLst/>
          </a:prstGeom>
          <a:noFill/>
        </p:spPr>
        <p:txBody>
          <a:bodyPr wrap="square" rtlCol="0">
            <a:spAutoFit/>
          </a:bodyPr>
          <a:lstStyle/>
          <a:p>
            <a:pPr defTabSz="342900"/>
            <a:r>
              <a:rPr lang="en-US" sz="900" b="1" dirty="0">
                <a:latin typeface="Arial" panose="020B0604020202020204"/>
              </a:rPr>
              <a:t>1. Opioid Overdose Deaths Among Formerly Incarcerated Persons and the General Population: North Carolina, 2000‒2018 AJPH 2022</a:t>
            </a:r>
          </a:p>
        </p:txBody>
      </p:sp>
    </p:spTree>
    <p:extLst>
      <p:ext uri="{BB962C8B-B14F-4D97-AF65-F5344CB8AC3E}">
        <p14:creationId xmlns:p14="http://schemas.microsoft.com/office/powerpoint/2010/main" val="19776314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LIDESRC_TAGID" val="4db15468-fa9a-4f25-b89b-d75763dab4a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ZSsegw4fRkmG7SDsSqHZ9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exMZ5ItbRh6f5Hp_pVuV0w"/>
</p:tagLst>
</file>

<file path=ppt/tags/tag7.xml><?xml version="1.0" encoding="utf-8"?>
<p:tagLst xmlns:a="http://schemas.openxmlformats.org/drawingml/2006/main" xmlns:r="http://schemas.openxmlformats.org/officeDocument/2006/relationships" xmlns:p="http://schemas.openxmlformats.org/presentationml/2006/main">
  <p:tag name="SLIDESRC_TAGID" val="7f51ee7b-4059-4610-984e-fb744d2418ef"/>
</p:tagLst>
</file>

<file path=ppt/tags/tag8.xml><?xml version="1.0" encoding="utf-8"?>
<p:tagLst xmlns:a="http://schemas.openxmlformats.org/drawingml/2006/main" xmlns:r="http://schemas.openxmlformats.org/officeDocument/2006/relationships" xmlns:p="http://schemas.openxmlformats.org/presentationml/2006/main">
  <p:tag name="SLIDESRC_TAGID" val="7b4d2a61-a0c7-45d8-95aa-c4e47da4e648"/>
</p:tagLst>
</file>

<file path=ppt/tags/tag9.xml><?xml version="1.0" encoding="utf-8"?>
<p:tagLst xmlns:a="http://schemas.openxmlformats.org/drawingml/2006/main" xmlns:r="http://schemas.openxmlformats.org/officeDocument/2006/relationships" xmlns:p="http://schemas.openxmlformats.org/presentationml/2006/main">
  <p:tag name="SLIDESRC_TAGID" val="c1eca034-10a9-4c9c-a851-b6c095822a56"/>
</p:tagLst>
</file>

<file path=ppt/theme/_rels/theme10.xml.rels><?xml version="1.0" encoding="UTF-8" standalone="yes"?>
<Relationships xmlns="http://schemas.openxmlformats.org/package/2006/relationships"><Relationship Id="rId1" Type="http://schemas.openxmlformats.org/officeDocument/2006/relationships/image" Target="../media/image27.jpeg"/></Relationships>
</file>

<file path=ppt/theme/_rels/theme11.xml.rels><?xml version="1.0" encoding="UTF-8" standalone="yes"?>
<Relationships xmlns="http://schemas.openxmlformats.org/package/2006/relationships"><Relationship Id="rId1" Type="http://schemas.openxmlformats.org/officeDocument/2006/relationships/image" Target="../media/image30.jpeg"/></Relationships>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11.xml><?xml version="1.0" encoding="utf-8"?>
<a:theme xmlns:a="http://schemas.openxmlformats.org/drawingml/2006/main" name="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3.xml><?xml version="1.0" encoding="utf-8"?>
<a:theme xmlns:a="http://schemas.openxmlformats.org/drawingml/2006/main" name="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5.xml><?xml version="1.0" encoding="utf-8"?>
<a:theme xmlns:a="http://schemas.openxmlformats.org/drawingml/2006/main" name="3_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6.xml><?xml version="1.0" encoding="utf-8"?>
<a:theme xmlns:a="http://schemas.openxmlformats.org/drawingml/2006/main" name="5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47A911F-25B2-F14E-A716-9975DB962CCB}" vid="{9C68BBB7-7422-6642-80E5-4E233250307F}"/>
    </a:ext>
  </a:extLst>
</a:theme>
</file>

<file path=ppt/theme/theme8.xml><?xml version="1.0" encoding="utf-8"?>
<a:theme xmlns:a="http://schemas.openxmlformats.org/drawingml/2006/main" name="1_Conte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 AHEC MAHEC PowerPoint Template (widescreen) (004)  -  Read-Only" id="{47AD0AF6-3797-455E-97C3-9CA427C6AD99}" vid="{AECDA916-4882-44FD-A1F4-A453603B476A}"/>
    </a:ext>
  </a:extLst>
</a:theme>
</file>

<file path=ppt/theme/theme9.xml><?xml version="1.0" encoding="utf-8"?>
<a:theme xmlns:a="http://schemas.openxmlformats.org/drawingml/2006/main" name="Divid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 AHEC MAHEC PowerPoint Template (widescreen) (004)  -  Read-Only" id="{47AD0AF6-3797-455E-97C3-9CA427C6AD99}" vid="{F2AA81DE-38F4-474B-BCAD-7489B1702A67}"/>
    </a:ext>
  </a:extLst>
</a:theme>
</file>

<file path=docProps/app.xml><?xml version="1.0" encoding="utf-8"?>
<Properties xmlns="http://schemas.openxmlformats.org/officeDocument/2006/extended-properties" xmlns:vt="http://schemas.openxmlformats.org/officeDocument/2006/docPropsVTypes">
  <TotalTime>12469</TotalTime>
  <Words>6007</Words>
  <Application>Microsoft Office PowerPoint</Application>
  <PresentationFormat>On-screen Show (4:3)</PresentationFormat>
  <Paragraphs>498</Paragraphs>
  <Slides>57</Slides>
  <Notes>29</Notes>
  <HiddenSlides>0</HiddenSlides>
  <MMClips>0</MMClips>
  <ScaleCrop>false</ScaleCrop>
  <HeadingPairs>
    <vt:vector size="8" baseType="variant">
      <vt:variant>
        <vt:lpstr>Fonts Used</vt:lpstr>
      </vt:variant>
      <vt:variant>
        <vt:i4>22</vt:i4>
      </vt:variant>
      <vt:variant>
        <vt:lpstr>Theme</vt:lpstr>
      </vt:variant>
      <vt:variant>
        <vt:i4>11</vt:i4>
      </vt:variant>
      <vt:variant>
        <vt:lpstr>Embedded OLE Servers</vt:lpstr>
      </vt:variant>
      <vt:variant>
        <vt:i4>1</vt:i4>
      </vt:variant>
      <vt:variant>
        <vt:lpstr>Slide Titles</vt:lpstr>
      </vt:variant>
      <vt:variant>
        <vt:i4>57</vt:i4>
      </vt:variant>
    </vt:vector>
  </HeadingPairs>
  <TitlesOfParts>
    <vt:vector size="91" baseType="lpstr">
      <vt:lpstr>Aptos</vt:lpstr>
      <vt:lpstr>Arial</vt:lpstr>
      <vt:lpstr>BlinkMacSystemFont</vt:lpstr>
      <vt:lpstr>Cabin</vt:lpstr>
      <vt:lpstr>Calibri</vt:lpstr>
      <vt:lpstr>Courier New</vt:lpstr>
      <vt:lpstr>Franklin Gothic Demi Cond</vt:lpstr>
      <vt:lpstr>Franklin Gothic Medium</vt:lpstr>
      <vt:lpstr>Franklin Gothic Medium Cond</vt:lpstr>
      <vt:lpstr>Gotham Bold</vt:lpstr>
      <vt:lpstr>Guardian TextSans Web</vt:lpstr>
      <vt:lpstr>Helvetica</vt:lpstr>
      <vt:lpstr>Helvetica Neue</vt:lpstr>
      <vt:lpstr>Libre Franklin</vt:lpstr>
      <vt:lpstr>Libre Franklin Medium</vt:lpstr>
      <vt:lpstr>Montserrat</vt:lpstr>
      <vt:lpstr>MS Shell Dlg 2</vt:lpstr>
      <vt:lpstr>Roboto</vt:lpstr>
      <vt:lpstr>Symbol</vt:lpstr>
      <vt:lpstr>Times New Roman</vt:lpstr>
      <vt:lpstr>Wingdings</vt:lpstr>
      <vt:lpstr>Wingdings 3</vt:lpstr>
      <vt:lpstr>3_Office Theme</vt:lpstr>
      <vt:lpstr>Template_2018</vt:lpstr>
      <vt:lpstr>4_Office Theme</vt:lpstr>
      <vt:lpstr>2_Template_2018</vt:lpstr>
      <vt:lpstr>3_Template_2018</vt:lpstr>
      <vt:lpstr>5_Office Theme</vt:lpstr>
      <vt:lpstr>6_Office Theme</vt:lpstr>
      <vt:lpstr>1_Content</vt:lpstr>
      <vt:lpstr>Dividing</vt:lpstr>
      <vt:lpstr>Madison</vt:lpstr>
      <vt:lpstr>Clarity</vt:lpstr>
      <vt:lpstr>think-cell Slide</vt:lpstr>
      <vt:lpstr>PowerPoint Presentation</vt:lpstr>
      <vt:lpstr>Welcome to OPDAAC!</vt:lpstr>
      <vt:lpstr>Housekeeping</vt:lpstr>
      <vt:lpstr>Housekeeping, Cont.</vt:lpstr>
      <vt:lpstr>Opening Remarks</vt:lpstr>
      <vt:lpstr>Justice Involvement and its Risk Factors for Overdose Death</vt:lpstr>
      <vt:lpstr>PowerPoint Presentation</vt:lpstr>
      <vt:lpstr>Drug Overdose  #1 Cause of Death in the US  for people under 50 years old.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Role of Adult Corrections for Reentry </vt:lpstr>
      <vt:lpstr>  </vt:lpstr>
      <vt:lpstr>The Division of Health Services envisions correctional facilities as public health stations that significantly impact the health status of the larger community. The Division is committed to providing care that will positively impact the public health sector; improve the health status of justice involved persons; engage in sound healthcare practices that meet or exceed community standards; and in support of the mission and goals of the North Carolina Department of Adult Correction. </vt:lpstr>
      <vt:lpstr>                             Chief Medical Officer: Maintains responsibility for the quality of medical care provided to justice involved persons.  Chief Nursing Officer: Nursing Services function as an integral part of multidisciplinary teams and participate in the planning, implementation and monitoring of safe, evidenced-based health care.  Chief Dental Officer: Responsible to develop, implement and monitor dental care in accordance with North Carolina State Board of Dental Examiners and applicable statutes, rules and regulations.   Director of Behavioral Health:  Oversight for services for individuals identified with a serious mental illness and those with less severe mental health needs related to emotional, cognitive and behavioral deficits. In addition, substance use treatment is provided within behavioral health services as a holistic approach to healthcare.    Chief of Psychiatry: Maintains responsibility for the quality of psychiatric services provided to offenders and specifically management of psychiatric medications.  Director of Clinical Support Services: Provides oversight for  Risk Management/Quality Assurance, Telehealth, Healthcare Records, and Clinical Informatics.  Business Officer: Provides support for contracts, business administration, and Human Resources.  The Director of Pharmacy Services: Is responsible for all pharmaceutical services provided by the Central Pharmacy, a centralized outpatient pharmacy and on-site pharmacies. </vt:lpstr>
      <vt:lpstr>Behavioral Health Statistics % of Prison Population on MH Caseload</vt:lpstr>
      <vt:lpstr>Average Intake MH Referral Rate MHSI Screenings/MHSI Generated Referrals</vt:lpstr>
      <vt:lpstr>ACDP Screening</vt:lpstr>
      <vt:lpstr>Alcoholism and Chemical Dependency Programs (ACDP) and Services</vt:lpstr>
      <vt:lpstr>About Opioid Use Disorder (OUD)</vt:lpstr>
      <vt:lpstr>  MOUD Pilot Program  p</vt:lpstr>
      <vt:lpstr>DAC/MAHEC/UNCFIT Pilot</vt:lpstr>
      <vt:lpstr>PowerPoint Presentation</vt:lpstr>
      <vt:lpstr>MOUD Release by County</vt:lpstr>
      <vt:lpstr>Medicated Assisted Treatment for Incarcerated Pregnant Females </vt:lpstr>
      <vt:lpstr>PowerPoint Presentation</vt:lpstr>
      <vt:lpstr>Sustain: Maternity MOUD Program  Expand existing pilot programs:  Assume responsibility from MAHEC team with end of contract  June  30, 2024)  Pre-release naloxone  Provision of naloxone to all releasing offenders at all facilities (regardless of substance use history or not)  Reentry MOUD Program Screening and identification of at-risk offenders and initiation of MOUD treatment prior to release with  community coordination for continuity of care   Establish new programs:  Sustained MOUD treatment for offenders arriving to prison on active MOUD treatment with sentences (&lt;91 days). Confinement in Response to Violation (CRV) facilities and residential Alcohol and Chemical Dependency Program (ACDP) facilities.</vt:lpstr>
      <vt:lpstr>PowerPoint Presentation</vt:lpstr>
      <vt:lpstr>Community Supervision MAT Active and Pending 2023 &amp; 2024</vt:lpstr>
      <vt:lpstr>Severe Mental Illness Initiative</vt:lpstr>
      <vt:lpstr>State IDs for Incarcerated People before Release</vt:lpstr>
      <vt:lpstr>Improved Access to Healthcare</vt:lpstr>
      <vt:lpstr>Improved Access to Healthcare</vt:lpstr>
      <vt:lpstr>Local Reentry Councils</vt:lpstr>
      <vt:lpstr>Local Reentry Councils </vt:lpstr>
      <vt:lpstr>PowerPoint Presentation</vt:lpstr>
      <vt:lpstr>PowerPoint Presentation</vt:lpstr>
      <vt:lpstr>PowerPoint Presentation</vt:lpstr>
      <vt:lpstr>Panel: Supportive Services</vt:lpstr>
      <vt:lpstr>Wrap up and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Sara J</dc:creator>
  <cp:lastModifiedBy>Smith, Sara J</cp:lastModifiedBy>
  <cp:revision>580</cp:revision>
  <dcterms:created xsi:type="dcterms:W3CDTF">2018-04-10T13:26:13Z</dcterms:created>
  <dcterms:modified xsi:type="dcterms:W3CDTF">2024-03-25T17:17:25Z</dcterms:modified>
</cp:coreProperties>
</file>