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2"/>
  </p:notesMasterIdLst>
  <p:sldIdLst>
    <p:sldId id="1208" r:id="rId5"/>
    <p:sldId id="1018" r:id="rId6"/>
    <p:sldId id="1009" r:id="rId7"/>
    <p:sldId id="1191" r:id="rId8"/>
    <p:sldId id="1192" r:id="rId9"/>
    <p:sldId id="1190" r:id="rId10"/>
    <p:sldId id="1194" r:id="rId11"/>
    <p:sldId id="1211" r:id="rId12"/>
    <p:sldId id="1193" r:id="rId13"/>
    <p:sldId id="1195" r:id="rId14"/>
    <p:sldId id="1196" r:id="rId15"/>
    <p:sldId id="1214" r:id="rId16"/>
    <p:sldId id="1197" r:id="rId17"/>
    <p:sldId id="1198" r:id="rId18"/>
    <p:sldId id="1199" r:id="rId19"/>
    <p:sldId id="1200" r:id="rId20"/>
    <p:sldId id="1209" r:id="rId21"/>
    <p:sldId id="1201" r:id="rId22"/>
    <p:sldId id="1032" r:id="rId23"/>
    <p:sldId id="1139" r:id="rId24"/>
    <p:sldId id="1202" r:id="rId25"/>
    <p:sldId id="1204" r:id="rId26"/>
    <p:sldId id="1215" r:id="rId27"/>
    <p:sldId id="1203" r:id="rId28"/>
    <p:sldId id="1206" r:id="rId29"/>
    <p:sldId id="1205" r:id="rId30"/>
    <p:sldId id="12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4" orient="horz" pos="3888" userDrawn="1">
          <p15:clr>
            <a:srgbClr val="A4A3A4"/>
          </p15:clr>
        </p15:guide>
        <p15:guide id="5" orient="horz" pos="1128" userDrawn="1">
          <p15:clr>
            <a:srgbClr val="A4A3A4"/>
          </p15:clr>
        </p15:guide>
        <p15:guide id="6" orient="horz" pos="1392" userDrawn="1">
          <p15:clr>
            <a:srgbClr val="A4A3A4"/>
          </p15:clr>
        </p15:guide>
        <p15:guide id="7" orient="horz" pos="207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52E66B-1491-8800-BD7B-FC8029AD0110}" name="Sarah Hutchinson" initials="SH" userId="S::sarah_neimandcollaborative.com#ext#@ncconnect.onmicrosoft.com::b58dcbc7-0afa-4a1c-baed-53722a993875" providerId="AD"/>
  <p188:author id="{A773F86D-1234-EA6F-8A5E-D9D1D16DBC53}" name="Rich Neimand" initials="RN" userId="S::rich_neimandcollaborative.com#ext#@ncconnect.onmicrosoft.com::4c78c524-9a9e-44a4-949b-7d17dc8fc02b" providerId="AD"/>
  <p188:author id="{38E6C994-A622-312D-632F-DC07F87381E7}" name="Lang, Sara" initials="LS" userId="S::Sara.Lang@dhhs.nc.gov::d8777725-c111-4036-b792-6cc4eda69301" providerId="AD"/>
  <p188:author id="{C69B2BD8-1C76-0B0A-0AF4-4252225EB0C7}" name="King, Toni M" initials="KTM" userId="S::toni.m.king@dhhs.nc.gov::bdb0bc40-5f35-40b0-823f-80cdee188db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rd, Ariel S" initials="FS" lastIdx="12" clrIdx="0">
    <p:extLst>
      <p:ext uri="{19B8F6BF-5375-455C-9EA6-DF929625EA0E}">
        <p15:presenceInfo xmlns:p15="http://schemas.microsoft.com/office/powerpoint/2012/main" userId="S::ariel.ford@dhhs.nc.gov::0a7941b8-e6df-4e7c-9cc0-28397360bcf9" providerId="AD"/>
      </p:ext>
    </p:extLst>
  </p:cmAuthor>
  <p:cmAuthor id="2" name="Rich Neimand" initials="RN" lastIdx="54" clrIdx="1"/>
  <p:cmAuthor id="3" name="Zimmerman, Tracy A" initials="ZA" lastIdx="48" clrIdx="2">
    <p:extLst>
      <p:ext uri="{19B8F6BF-5375-455C-9EA6-DF929625EA0E}">
        <p15:presenceInfo xmlns:p15="http://schemas.microsoft.com/office/powerpoint/2012/main" userId="S::tracy.zimmerman@dhhs.nc.gov::6b21ed79-23c3-410f-a0b0-4640357a976c" providerId="AD"/>
      </p:ext>
    </p:extLst>
  </p:cmAuthor>
  <p:cmAuthor id="4" name="Sarah Hutchinson" initials="SH" lastIdx="1" clrIdx="3">
    <p:extLst>
      <p:ext uri="{19B8F6BF-5375-455C-9EA6-DF929625EA0E}">
        <p15:presenceInfo xmlns:p15="http://schemas.microsoft.com/office/powerpoint/2012/main" userId="S::sarah_neimandcollaborative.com#ext#@ncconnect.onmicrosoft.com::b58dcbc7-0afa-4a1c-baed-53722a993875" providerId="AD"/>
      </p:ext>
    </p:extLst>
  </p:cmAuthor>
  <p:cmAuthor id="5" name="Planchard, Rebecca" initials="PR" lastIdx="4" clrIdx="4">
    <p:extLst>
      <p:ext uri="{19B8F6BF-5375-455C-9EA6-DF929625EA0E}">
        <p15:presenceInfo xmlns:p15="http://schemas.microsoft.com/office/powerpoint/2012/main" userId="S::Rebecca.Planchard@dhhs.nc.gov::e7ae92fb-e7c0-4392-a759-51fe2ac61d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88DC2"/>
    <a:srgbClr val="E15D29"/>
    <a:srgbClr val="0B3C61"/>
    <a:srgbClr val="8FBFDD"/>
    <a:srgbClr val="B1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84710-FDB0-4723-BB98-54DB262A5A6D}" v="2" dt="2022-07-01T14:25:04.165"/>
    <p1510:client id="{420AC908-2A33-D44B-99B8-6FF60DB17A63}" v="13" dt="2022-07-01T20:21:48.448"/>
    <p1510:client id="{9B5DE7D1-60C8-214F-9CB5-D9D707484E43}" v="48" dt="2022-07-01T13:31:49.038"/>
    <p1510:client id="{FD1AFF15-C4F7-4024-909E-0A95E46AF2B9}" v="9" dt="2022-07-01T14:34:22.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5"/>
    <p:restoredTop sz="94694"/>
  </p:normalViewPr>
  <p:slideViewPr>
    <p:cSldViewPr snapToGrid="0">
      <p:cViewPr varScale="1">
        <p:scale>
          <a:sx n="121" d="100"/>
          <a:sy n="121" d="100"/>
        </p:scale>
        <p:origin x="632" y="176"/>
      </p:cViewPr>
      <p:guideLst>
        <p:guide pos="3840"/>
        <p:guide orient="horz" pos="3888"/>
        <p:guide orient="horz" pos="1128"/>
        <p:guide orient="horz" pos="1392"/>
        <p:guide orient="horz" pos="20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F4EFE-74DF-5843-9B3D-E2CEA61898F7}"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175F0-4535-2742-AEEE-7933144B9710}" type="slidenum">
              <a:rPr lang="en-US" smtClean="0"/>
              <a:t>‹#›</a:t>
            </a:fld>
            <a:endParaRPr lang="en-US"/>
          </a:p>
        </p:txBody>
      </p:sp>
    </p:spTree>
    <p:extLst>
      <p:ext uri="{BB962C8B-B14F-4D97-AF65-F5344CB8AC3E}">
        <p14:creationId xmlns:p14="http://schemas.microsoft.com/office/powerpoint/2010/main" val="2556653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2339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313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745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8175F0-4535-2742-AEEE-7933144B9710}" type="slidenum">
              <a:rPr lang="en-US" smtClean="0"/>
              <a:t>12</a:t>
            </a:fld>
            <a:endParaRPr lang="en-US"/>
          </a:p>
        </p:txBody>
      </p:sp>
    </p:spTree>
    <p:extLst>
      <p:ext uri="{BB962C8B-B14F-4D97-AF65-F5344CB8AC3E}">
        <p14:creationId xmlns:p14="http://schemas.microsoft.com/office/powerpoint/2010/main" val="1342419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702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780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7537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3964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890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8909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1907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8175F0-4535-2742-AEEE-7933144B9710}" type="slidenum">
              <a:rPr lang="en-US" smtClean="0"/>
              <a:t>2</a:t>
            </a:fld>
            <a:endParaRPr lang="en-US"/>
          </a:p>
        </p:txBody>
      </p:sp>
    </p:spTree>
    <p:extLst>
      <p:ext uri="{BB962C8B-B14F-4D97-AF65-F5344CB8AC3E}">
        <p14:creationId xmlns:p14="http://schemas.microsoft.com/office/powerpoint/2010/main" val="1561823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5685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1193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860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578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8175F0-4535-2742-AEEE-7933144B9710}" type="slidenum">
              <a:rPr lang="en-US" smtClean="0"/>
              <a:t>27</a:t>
            </a:fld>
            <a:endParaRPr lang="en-US"/>
          </a:p>
        </p:txBody>
      </p:sp>
    </p:spTree>
    <p:extLst>
      <p:ext uri="{BB962C8B-B14F-4D97-AF65-F5344CB8AC3E}">
        <p14:creationId xmlns:p14="http://schemas.microsoft.com/office/powerpoint/2010/main" val="1697161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3773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734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009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043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9986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8175F0-4535-2742-AEEE-7933144B9710}" type="slidenum">
              <a:rPr lang="en-US" smtClean="0"/>
              <a:t>8</a:t>
            </a:fld>
            <a:endParaRPr lang="en-US"/>
          </a:p>
        </p:txBody>
      </p:sp>
    </p:spTree>
    <p:extLst>
      <p:ext uri="{BB962C8B-B14F-4D97-AF65-F5344CB8AC3E}">
        <p14:creationId xmlns:p14="http://schemas.microsoft.com/office/powerpoint/2010/main" val="361271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4AAF6-3848-9941-A366-F290F7A192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3919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043516"/>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124238"/>
      </p:ext>
    </p:extLst>
  </p:cSld>
  <p:clrMapOvr>
    <a:masterClrMapping/>
  </p:clrMapOvr>
  <p:transition spd="slow">
    <p:wipe/>
  </p:transition>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62C499F-3567-38C0-4A69-6BC7672A4EED}"/>
              </a:ext>
            </a:extLst>
          </p:cNvPr>
          <p:cNvCxnSpPr>
            <a:cxnSpLocks/>
          </p:cNvCxnSpPr>
          <p:nvPr userDrawn="1"/>
        </p:nvCxnSpPr>
        <p:spPr>
          <a:xfrm>
            <a:off x="1082315" y="1019298"/>
            <a:ext cx="10042885" cy="0"/>
          </a:xfrm>
          <a:prstGeom prst="line">
            <a:avLst/>
          </a:prstGeom>
          <a:ln w="12700">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3AA62DC4-83FF-6522-39D4-999B23B980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4332" y="125259"/>
            <a:ext cx="1153811" cy="699979"/>
          </a:xfrm>
          <a:prstGeom prst="rect">
            <a:avLst/>
          </a:prstGeom>
        </p:spPr>
      </p:pic>
    </p:spTree>
    <p:extLst>
      <p:ext uri="{BB962C8B-B14F-4D97-AF65-F5344CB8AC3E}">
        <p14:creationId xmlns:p14="http://schemas.microsoft.com/office/powerpoint/2010/main" val="1561008476"/>
      </p:ext>
    </p:extLst>
  </p:cSld>
  <p:clrMap bg1="lt1" tx1="dk1" bg2="lt2" tx2="dk2" accent1="accent1" accent2="accent2" accent3="accent3" accent4="accent4" accent5="accent5" accent6="accent6" hlink="hlink" folHlink="folHlink"/>
  <p:sldLayoutIdLst>
    <p:sldLayoutId id="2147483673" r:id="rId1"/>
    <p:sldLayoutId id="2147483681"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72" userDrawn="1">
          <p15:clr>
            <a:srgbClr val="F26B43"/>
          </p15:clr>
        </p15:guide>
        <p15:guide id="4" pos="70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nfo.childcareaware.org/hubfs/2019%20Price%20of%20Care%20State%20Sheets/North%20Carolina.pdf?utm_campaign=2019%20Cost%20of%20Care&amp;utm_source=2019%20COC%20-%20NC"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ncchildcare.ncdhhs.gov/Portals/0/documents/pdf/A/August_2021_Subsidy_Expenditure_Report.pdf?ver=McBx1gl9WyWGmSFeATTeqQ%3d%3d"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playing with toys&#10;&#10;Description automatically generated with low confidence">
            <a:extLst>
              <a:ext uri="{FF2B5EF4-FFF2-40B4-BE49-F238E27FC236}">
                <a16:creationId xmlns:a16="http://schemas.microsoft.com/office/drawing/2014/main" id="{AE012FB8-7C09-F4D6-A716-E6840D3A2931}"/>
              </a:ext>
            </a:extLst>
          </p:cNvPr>
          <p:cNvPicPr>
            <a:picLocks noChangeAspect="1"/>
          </p:cNvPicPr>
          <p:nvPr/>
        </p:nvPicPr>
        <p:blipFill rotWithShape="1">
          <a:blip r:embed="rId3">
            <a:extLst>
              <a:ext uri="{28A0092B-C50C-407E-A947-70E740481C1C}">
                <a14:useLocalDpi xmlns:a14="http://schemas.microsoft.com/office/drawing/2010/main" val="0"/>
              </a:ext>
            </a:extLst>
          </a:blip>
          <a:srcRect t="19966" r="3181" b="10336"/>
          <a:stretch/>
        </p:blipFill>
        <p:spPr>
          <a:xfrm>
            <a:off x="-1" y="1016000"/>
            <a:ext cx="12192001" cy="5842000"/>
          </a:xfrm>
          <a:prstGeom prst="rect">
            <a:avLst/>
          </a:prstGeom>
        </p:spPr>
      </p:pic>
      <p:sp>
        <p:nvSpPr>
          <p:cNvPr id="4" name="Rectangle 3">
            <a:extLst>
              <a:ext uri="{FF2B5EF4-FFF2-40B4-BE49-F238E27FC236}">
                <a16:creationId xmlns:a16="http://schemas.microsoft.com/office/drawing/2014/main" id="{D6D13FBC-8D50-7882-4B22-A5EBFCEFCDBC}"/>
              </a:ext>
            </a:extLst>
          </p:cNvPr>
          <p:cNvSpPr/>
          <p:nvPr/>
        </p:nvSpPr>
        <p:spPr>
          <a:xfrm>
            <a:off x="0" y="1016000"/>
            <a:ext cx="6096000" cy="5842000"/>
          </a:xfrm>
          <a:prstGeom prst="rect">
            <a:avLst/>
          </a:prstGeom>
          <a:solidFill>
            <a:srgbClr val="0B3C61">
              <a:alpha val="7289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CC49D7E-073E-0EA9-FFD6-094BE5C4C81E}"/>
              </a:ext>
            </a:extLst>
          </p:cNvPr>
          <p:cNvSpPr/>
          <p:nvPr/>
        </p:nvSpPr>
        <p:spPr>
          <a:xfrm>
            <a:off x="0" y="1790700"/>
            <a:ext cx="6096000" cy="780397"/>
          </a:xfrm>
          <a:prstGeom prst="rect">
            <a:avLst/>
          </a:prstGeom>
          <a:solidFill>
            <a:srgbClr val="288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5"/>
          <p:cNvSpPr>
            <a:spLocks/>
          </p:cNvSpPr>
          <p:nvPr/>
        </p:nvSpPr>
        <p:spPr bwMode="auto">
          <a:xfrm>
            <a:off x="1064024" y="2957738"/>
            <a:ext cx="5029200" cy="164891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0" tIns="0" rIns="0" bIns="0" anchor="t" anchorCtr="0">
            <a:prstTxWarp prst="textNoShape">
              <a:avLst/>
            </a:prstTxWarp>
          </a:bodyPr>
          <a:lstStyle/>
          <a:p>
            <a:pPr>
              <a:lnSpc>
                <a:spcPts val="4800"/>
              </a:lnSpc>
              <a:defRPr/>
            </a:pPr>
            <a:r>
              <a:rPr kumimoji="0" lang="en-US" sz="4400" b="1" u="none" strike="noStrike" kern="1200" cap="none" spc="0" normalizeH="0" baseline="0" noProof="0">
                <a:ln>
                  <a:noFill/>
                </a:ln>
                <a:solidFill>
                  <a:schemeClr val="bg1"/>
                </a:solidFill>
                <a:effectLst/>
                <a:uLnTx/>
                <a:uFillTx/>
                <a:latin typeface="Arial Black" panose="020B0604020202020204" pitchFamily="34" charset="0"/>
                <a:cs typeface="Arial Black" panose="020B0604020202020204" pitchFamily="34" charset="0"/>
              </a:rPr>
              <a:t>Messaging </a:t>
            </a:r>
            <a:br>
              <a:rPr kumimoji="0" lang="en-US" sz="4400" b="1" u="none" strike="noStrike" kern="1200" cap="none" spc="0" normalizeH="0" baseline="0" noProof="0">
                <a:ln>
                  <a:noFill/>
                </a:ln>
                <a:solidFill>
                  <a:schemeClr val="bg1"/>
                </a:solidFill>
                <a:effectLst/>
                <a:uLnTx/>
                <a:uFillTx/>
                <a:latin typeface="Arial Black" panose="020B0604020202020204" pitchFamily="34" charset="0"/>
                <a:cs typeface="Arial Black" panose="020B0604020202020204" pitchFamily="34" charset="0"/>
              </a:rPr>
            </a:br>
            <a:r>
              <a:rPr lang="en-US" sz="4400" b="1">
                <a:solidFill>
                  <a:schemeClr val="bg1"/>
                </a:solidFill>
                <a:latin typeface="Arial Black" panose="020B0604020202020204" pitchFamily="34" charset="0"/>
                <a:cs typeface="Arial Black" panose="020B0604020202020204" pitchFamily="34" charset="0"/>
              </a:rPr>
              <a:t>our early care and learning network</a:t>
            </a:r>
            <a:endParaRPr kumimoji="0" lang="en-US" sz="4500" b="1" u="none" strike="noStrike" kern="1200" cap="none" spc="0" normalizeH="0" baseline="0" noProof="0">
              <a:ln>
                <a:noFill/>
              </a:ln>
              <a:solidFill>
                <a:schemeClr val="bg1"/>
              </a:solidFill>
              <a:effectLst/>
              <a:uLnTx/>
              <a:uFillTx/>
              <a:latin typeface="Arial Black" panose="020B0604020202020204" pitchFamily="34" charset="0"/>
              <a:cs typeface="Arial Black" panose="020B0604020202020204" pitchFamily="34" charset="0"/>
            </a:endParaRPr>
          </a:p>
        </p:txBody>
      </p:sp>
      <p:sp>
        <p:nvSpPr>
          <p:cNvPr id="5" name="TextBox 4">
            <a:extLst>
              <a:ext uri="{FF2B5EF4-FFF2-40B4-BE49-F238E27FC236}">
                <a16:creationId xmlns:a16="http://schemas.microsoft.com/office/drawing/2014/main" id="{5504B07E-0FFD-FCCB-1ADD-7E4CB49D6607}"/>
              </a:ext>
            </a:extLst>
          </p:cNvPr>
          <p:cNvSpPr txBox="1"/>
          <p:nvPr/>
        </p:nvSpPr>
        <p:spPr>
          <a:xfrm>
            <a:off x="961869" y="1841946"/>
            <a:ext cx="4254708" cy="646331"/>
          </a:xfrm>
          <a:prstGeom prst="rect">
            <a:avLst/>
          </a:prstGeom>
          <a:noFill/>
        </p:spPr>
        <p:txBody>
          <a:bodyPr wrap="square" rtlCol="0">
            <a:spAutoFit/>
          </a:bodyPr>
          <a:lstStyle/>
          <a:p>
            <a:r>
              <a:rPr lang="en-US" b="1">
                <a:solidFill>
                  <a:schemeClr val="bg1"/>
                </a:solidFill>
                <a:latin typeface="Arial"/>
              </a:rPr>
              <a:t>North Carolina Department</a:t>
            </a:r>
            <a:br>
              <a:rPr lang="en-US" b="1">
                <a:solidFill>
                  <a:schemeClr val="bg1"/>
                </a:solidFill>
                <a:latin typeface="Arial"/>
              </a:rPr>
            </a:br>
            <a:r>
              <a:rPr lang="en-US" b="1">
                <a:solidFill>
                  <a:schemeClr val="bg1"/>
                </a:solidFill>
                <a:latin typeface="Arial"/>
              </a:rPr>
              <a:t>of Health and Human Services</a:t>
            </a:r>
          </a:p>
        </p:txBody>
      </p:sp>
      <p:cxnSp>
        <p:nvCxnSpPr>
          <p:cNvPr id="11" name="Straight Connector 10">
            <a:extLst>
              <a:ext uri="{FF2B5EF4-FFF2-40B4-BE49-F238E27FC236}">
                <a16:creationId xmlns:a16="http://schemas.microsoft.com/office/drawing/2014/main" id="{A28843FA-0E3B-DB01-EAC0-998E141AC7D1}"/>
              </a:ext>
            </a:extLst>
          </p:cNvPr>
          <p:cNvCxnSpPr>
            <a:cxnSpLocks/>
          </p:cNvCxnSpPr>
          <p:nvPr/>
        </p:nvCxnSpPr>
        <p:spPr>
          <a:xfrm>
            <a:off x="0" y="5746684"/>
            <a:ext cx="6096000" cy="0"/>
          </a:xfrm>
          <a:prstGeom prst="line">
            <a:avLst/>
          </a:prstGeom>
          <a:ln w="19050">
            <a:solidFill>
              <a:srgbClr val="E15D29"/>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524A47C2-565D-C35D-14E4-72D4D69CD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783" y="6016512"/>
            <a:ext cx="1758467" cy="572282"/>
          </a:xfrm>
          <a:prstGeom prst="rect">
            <a:avLst/>
          </a:prstGeom>
        </p:spPr>
      </p:pic>
    </p:spTree>
    <p:extLst>
      <p:ext uri="{BB962C8B-B14F-4D97-AF65-F5344CB8AC3E}">
        <p14:creationId xmlns:p14="http://schemas.microsoft.com/office/powerpoint/2010/main" val="245028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7A7F9-4AFD-A762-E3B7-1AEFB4B77032}"/>
              </a:ext>
            </a:extLst>
          </p:cNvPr>
          <p:cNvSpPr/>
          <p:nvPr/>
        </p:nvSpPr>
        <p:spPr>
          <a:xfrm>
            <a:off x="1066800" y="1795654"/>
            <a:ext cx="5029200" cy="2890646"/>
          </a:xfrm>
          <a:prstGeom prst="rect">
            <a:avLst/>
          </a:prstGeom>
          <a:solidFill>
            <a:srgbClr val="288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9C2677-478D-7040-93B3-AFD3A7C634FE}"/>
              </a:ext>
            </a:extLst>
          </p:cNvPr>
          <p:cNvSpPr/>
          <p:nvPr/>
        </p:nvSpPr>
        <p:spPr>
          <a:xfrm>
            <a:off x="6445045" y="2151380"/>
            <a:ext cx="4680155" cy="2342689"/>
          </a:xfrm>
          <a:prstGeom prst="rect">
            <a:avLst/>
          </a:prstGeom>
        </p:spPr>
        <p:txBody>
          <a:bodyPr wrap="square" lIns="0" tIns="0" rIns="0" bIns="0" anchor="t" anchorCtr="0">
            <a:noAutofit/>
          </a:bodyPr>
          <a:lstStyle/>
          <a:p>
            <a:pPr lvl="0">
              <a:lnSpc>
                <a:spcPts val="2400"/>
              </a:lnSpc>
              <a:defRPr/>
            </a:pPr>
            <a:r>
              <a:rPr lang="en-US">
                <a:solidFill>
                  <a:srgbClr val="288DC2"/>
                </a:solidFill>
                <a:latin typeface="Arial"/>
                <a:cs typeface="Gill Sans bold" charset="0"/>
                <a:sym typeface="Gill Sans Light" charset="0"/>
              </a:rPr>
              <a:t>Tell our success stories: we have an efficient and effective network of people working together on the common goal of elevating children, families and the state—they achieve great things in creating better education, social and economic outcomes.</a:t>
            </a:r>
          </a:p>
        </p:txBody>
      </p:sp>
      <p:cxnSp>
        <p:nvCxnSpPr>
          <p:cNvPr id="19" name="Straight Connector 18">
            <a:extLst>
              <a:ext uri="{FF2B5EF4-FFF2-40B4-BE49-F238E27FC236}">
                <a16:creationId xmlns:a16="http://schemas.microsoft.com/office/drawing/2014/main" id="{48EAFC6E-1034-5F4F-92CF-1E11FE08F5B7}"/>
              </a:ext>
            </a:extLst>
          </p:cNvPr>
          <p:cNvCxnSpPr>
            <a:cxnSpLocks/>
          </p:cNvCxnSpPr>
          <p:nvPr/>
        </p:nvCxnSpPr>
        <p:spPr>
          <a:xfrm>
            <a:off x="1066800" y="1790029"/>
            <a:ext cx="1005840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0D814C23-D0F1-0948-BB5A-63FBBE7D22FB}"/>
              </a:ext>
            </a:extLst>
          </p:cNvPr>
          <p:cNvSpPr/>
          <p:nvPr/>
        </p:nvSpPr>
        <p:spPr>
          <a:xfrm>
            <a:off x="1442720" y="2183184"/>
            <a:ext cx="4554426" cy="1962712"/>
          </a:xfrm>
          <a:prstGeom prst="rect">
            <a:avLst/>
          </a:prstGeom>
        </p:spPr>
        <p:txBody>
          <a:bodyPr wrap="square" lIns="0" tIns="0" rIns="0" bIns="0" anchor="t" anchorCtr="0">
            <a:noAutofit/>
          </a:bodyPr>
          <a:lstStyle/>
          <a:p>
            <a:pPr lvl="0" defTabSz="457200">
              <a:lnSpc>
                <a:spcPts val="4000"/>
              </a:lnSpc>
              <a:defRPr/>
            </a:pPr>
            <a:r>
              <a:rPr lang="en-US" sz="3800" b="1">
                <a:solidFill>
                  <a:schemeClr val="bg1"/>
                </a:solidFill>
                <a:latin typeface="Arial Black" panose="020B0604020202020204" pitchFamily="34" charset="0"/>
                <a:cs typeface="Arial Black" panose="020B0604020202020204" pitchFamily="34" charset="0"/>
                <a:sym typeface="Gill Sans Light" charset="0"/>
              </a:rPr>
              <a:t>Point to efficiency and effectiveness</a:t>
            </a:r>
          </a:p>
        </p:txBody>
      </p:sp>
      <p:cxnSp>
        <p:nvCxnSpPr>
          <p:cNvPr id="23" name="Straight Connector 22">
            <a:extLst>
              <a:ext uri="{FF2B5EF4-FFF2-40B4-BE49-F238E27FC236}">
                <a16:creationId xmlns:a16="http://schemas.microsoft.com/office/drawing/2014/main" id="{B4ADE589-2269-F50F-B2FF-5C0847BE07CA}"/>
              </a:ext>
            </a:extLst>
          </p:cNvPr>
          <p:cNvCxnSpPr>
            <a:cxnSpLocks/>
          </p:cNvCxnSpPr>
          <p:nvPr/>
        </p:nvCxnSpPr>
        <p:spPr>
          <a:xfrm>
            <a:off x="1066800" y="4686300"/>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953078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7A7F9-4AFD-A762-E3B7-1AEFB4B77032}"/>
              </a:ext>
            </a:extLst>
          </p:cNvPr>
          <p:cNvSpPr/>
          <p:nvPr/>
        </p:nvSpPr>
        <p:spPr>
          <a:xfrm>
            <a:off x="1066800" y="1795654"/>
            <a:ext cx="5029200" cy="2890646"/>
          </a:xfrm>
          <a:prstGeom prst="rect">
            <a:avLst/>
          </a:prstGeom>
          <a:solidFill>
            <a:srgbClr val="288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9C2677-478D-7040-93B3-AFD3A7C634FE}"/>
              </a:ext>
            </a:extLst>
          </p:cNvPr>
          <p:cNvSpPr/>
          <p:nvPr/>
        </p:nvSpPr>
        <p:spPr>
          <a:xfrm>
            <a:off x="6445045" y="2151380"/>
            <a:ext cx="4680155" cy="2342689"/>
          </a:xfrm>
          <a:prstGeom prst="rect">
            <a:avLst/>
          </a:prstGeom>
        </p:spPr>
        <p:txBody>
          <a:bodyPr wrap="square" lIns="0" tIns="0" rIns="0" bIns="0" anchor="t" anchorCtr="0">
            <a:noAutofit/>
          </a:bodyPr>
          <a:lstStyle/>
          <a:p>
            <a:pPr>
              <a:lnSpc>
                <a:spcPts val="2400"/>
              </a:lnSpc>
              <a:defRPr/>
            </a:pPr>
            <a:r>
              <a:rPr lang="en-US">
                <a:solidFill>
                  <a:srgbClr val="288DC2"/>
                </a:solidFill>
                <a:latin typeface="Arial"/>
                <a:cs typeface="Gill Sans bold" charset="0"/>
                <a:sym typeface="Gill Sans Light" charset="0"/>
              </a:rPr>
              <a:t>Make it clear that access is useless if it is not access to quality—access to quality will give parents the confidence to go back to work or school, children what they need to succeed and the state a highly productive present and future workforce.</a:t>
            </a:r>
          </a:p>
        </p:txBody>
      </p:sp>
      <p:cxnSp>
        <p:nvCxnSpPr>
          <p:cNvPr id="19" name="Straight Connector 18">
            <a:extLst>
              <a:ext uri="{FF2B5EF4-FFF2-40B4-BE49-F238E27FC236}">
                <a16:creationId xmlns:a16="http://schemas.microsoft.com/office/drawing/2014/main" id="{48EAFC6E-1034-5F4F-92CF-1E11FE08F5B7}"/>
              </a:ext>
            </a:extLst>
          </p:cNvPr>
          <p:cNvCxnSpPr>
            <a:cxnSpLocks/>
          </p:cNvCxnSpPr>
          <p:nvPr/>
        </p:nvCxnSpPr>
        <p:spPr>
          <a:xfrm>
            <a:off x="1066800" y="1790029"/>
            <a:ext cx="1005840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0D814C23-D0F1-0948-BB5A-63FBBE7D22FB}"/>
              </a:ext>
            </a:extLst>
          </p:cNvPr>
          <p:cNvSpPr/>
          <p:nvPr/>
        </p:nvSpPr>
        <p:spPr>
          <a:xfrm>
            <a:off x="1442720" y="2183184"/>
            <a:ext cx="4554426" cy="1962712"/>
          </a:xfrm>
          <a:prstGeom prst="rect">
            <a:avLst/>
          </a:prstGeom>
        </p:spPr>
        <p:txBody>
          <a:bodyPr wrap="square" lIns="0" tIns="0" rIns="0" bIns="0" anchor="t" anchorCtr="0">
            <a:noAutofit/>
          </a:bodyPr>
          <a:lstStyle/>
          <a:p>
            <a:pPr lvl="0" defTabSz="457200">
              <a:lnSpc>
                <a:spcPts val="4000"/>
              </a:lnSpc>
              <a:defRPr/>
            </a:pPr>
            <a:r>
              <a:rPr lang="en-US" sz="3800" b="1">
                <a:solidFill>
                  <a:schemeClr val="bg1"/>
                </a:solidFill>
                <a:latin typeface="Arial Black" panose="020B0604020202020204" pitchFamily="34" charset="0"/>
                <a:cs typeface="Arial Black" panose="020B0604020202020204" pitchFamily="34" charset="0"/>
                <a:sym typeface="Gill Sans Light" charset="0"/>
              </a:rPr>
              <a:t>Access </a:t>
            </a:r>
            <a:br>
              <a:rPr lang="en-US" sz="3800" b="1">
                <a:solidFill>
                  <a:schemeClr val="bg1"/>
                </a:solidFill>
                <a:latin typeface="Arial Black" panose="020B0604020202020204" pitchFamily="34" charset="0"/>
                <a:cs typeface="Arial Black" panose="020B0604020202020204" pitchFamily="34" charset="0"/>
                <a:sym typeface="Gill Sans Light" charset="0"/>
              </a:rPr>
            </a:br>
            <a:r>
              <a:rPr lang="en-US" sz="3800" b="1">
                <a:solidFill>
                  <a:schemeClr val="bg1"/>
                </a:solidFill>
                <a:latin typeface="Arial Black" panose="020B0604020202020204" pitchFamily="34" charset="0"/>
                <a:cs typeface="Arial Black" panose="020B0604020202020204" pitchFamily="34" charset="0"/>
                <a:sym typeface="Gill Sans Light" charset="0"/>
              </a:rPr>
              <a:t>to quality</a:t>
            </a:r>
          </a:p>
        </p:txBody>
      </p:sp>
      <p:cxnSp>
        <p:nvCxnSpPr>
          <p:cNvPr id="23" name="Straight Connector 22">
            <a:extLst>
              <a:ext uri="{FF2B5EF4-FFF2-40B4-BE49-F238E27FC236}">
                <a16:creationId xmlns:a16="http://schemas.microsoft.com/office/drawing/2014/main" id="{B4ADE589-2269-F50F-B2FF-5C0847BE07CA}"/>
              </a:ext>
            </a:extLst>
          </p:cNvPr>
          <p:cNvCxnSpPr>
            <a:cxnSpLocks/>
          </p:cNvCxnSpPr>
          <p:nvPr/>
        </p:nvCxnSpPr>
        <p:spPr>
          <a:xfrm>
            <a:off x="1066800" y="4686300"/>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121058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8283B-EA7D-F623-46B1-F8B2B7CC7FB1}"/>
              </a:ext>
            </a:extLst>
          </p:cNvPr>
          <p:cNvPicPr>
            <a:picLocks noChangeAspect="1"/>
          </p:cNvPicPr>
          <p:nvPr/>
        </p:nvPicPr>
        <p:blipFill rotWithShape="1">
          <a:blip r:embed="rId3">
            <a:extLst>
              <a:ext uri="{28A0092B-C50C-407E-A947-70E740481C1C}">
                <a14:useLocalDpi xmlns:a14="http://schemas.microsoft.com/office/drawing/2010/main" val="0"/>
              </a:ext>
            </a:extLst>
          </a:blip>
          <a:srcRect t="5202" b="10291"/>
          <a:stretch/>
        </p:blipFill>
        <p:spPr>
          <a:xfrm>
            <a:off x="0" y="-1"/>
            <a:ext cx="12192000" cy="6858001"/>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9883D704-62BE-0F89-FE7C-80830A2AB847}"/>
              </a:ext>
            </a:extLst>
          </p:cNvPr>
          <p:cNvSpPr/>
          <p:nvPr/>
        </p:nvSpPr>
        <p:spPr>
          <a:xfrm>
            <a:off x="0" y="5486400"/>
            <a:ext cx="12192000" cy="685800"/>
          </a:xfrm>
          <a:prstGeom prst="rect">
            <a:avLst/>
          </a:prstGeom>
          <a:solidFill>
            <a:srgbClr val="288DC2">
              <a:alpha val="708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8450373-BDE8-B3D5-5D5A-FC03812BC70B}"/>
              </a:ext>
            </a:extLst>
          </p:cNvPr>
          <p:cNvSpPr/>
          <p:nvPr/>
        </p:nvSpPr>
        <p:spPr>
          <a:xfrm>
            <a:off x="1066800" y="5526157"/>
            <a:ext cx="10058400" cy="562554"/>
          </a:xfrm>
          <a:prstGeom prst="rect">
            <a:avLst/>
          </a:prstGeom>
        </p:spPr>
        <p:txBody>
          <a:bodyPr wrap="square" lIns="0" tIns="0" rIns="0" bIns="0" anchor="t" anchorCtr="0">
            <a:noAutofit/>
          </a:bodyPr>
          <a:lstStyle/>
          <a:p>
            <a:pPr lvl="0" algn="ctr" defTabSz="457200">
              <a:lnSpc>
                <a:spcPts val="4000"/>
              </a:lnSpc>
              <a:defRPr/>
            </a:pPr>
            <a:r>
              <a:rPr lang="en-US" sz="2000" b="1">
                <a:solidFill>
                  <a:schemeClr val="bg1"/>
                </a:solidFill>
                <a:latin typeface="Arial Black" panose="020B0604020202020204" pitchFamily="34" charset="0"/>
                <a:cs typeface="Arial Black" panose="020B0604020202020204" pitchFamily="34" charset="0"/>
                <a:sym typeface="Gill Sans Light" charset="0"/>
              </a:rPr>
              <a:t>Access to quality will give children what they need.</a:t>
            </a:r>
          </a:p>
        </p:txBody>
      </p:sp>
    </p:spTree>
    <p:extLst>
      <p:ext uri="{BB962C8B-B14F-4D97-AF65-F5344CB8AC3E}">
        <p14:creationId xmlns:p14="http://schemas.microsoft.com/office/powerpoint/2010/main" val="418347324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7A7F9-4AFD-A762-E3B7-1AEFB4B77032}"/>
              </a:ext>
            </a:extLst>
          </p:cNvPr>
          <p:cNvSpPr/>
          <p:nvPr/>
        </p:nvSpPr>
        <p:spPr>
          <a:xfrm>
            <a:off x="1066800" y="1795654"/>
            <a:ext cx="5029200" cy="2890646"/>
          </a:xfrm>
          <a:prstGeom prst="rect">
            <a:avLst/>
          </a:prstGeom>
          <a:solidFill>
            <a:srgbClr val="288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9C2677-478D-7040-93B3-AFD3A7C634FE}"/>
              </a:ext>
            </a:extLst>
          </p:cNvPr>
          <p:cNvSpPr/>
          <p:nvPr/>
        </p:nvSpPr>
        <p:spPr>
          <a:xfrm>
            <a:off x="6445045" y="2151380"/>
            <a:ext cx="4680155" cy="2342689"/>
          </a:xfrm>
          <a:prstGeom prst="rect">
            <a:avLst/>
          </a:prstGeom>
        </p:spPr>
        <p:txBody>
          <a:bodyPr wrap="square" lIns="0" tIns="0" rIns="0" bIns="0" anchor="t" anchorCtr="0">
            <a:noAutofit/>
          </a:bodyPr>
          <a:lstStyle/>
          <a:p>
            <a:pPr>
              <a:lnSpc>
                <a:spcPts val="2400"/>
              </a:lnSpc>
              <a:defRPr/>
            </a:pPr>
            <a:r>
              <a:rPr lang="en-US">
                <a:solidFill>
                  <a:srgbClr val="288DC2"/>
                </a:solidFill>
                <a:latin typeface="Arial"/>
                <a:cs typeface="Gill Sans bold" charset="0"/>
                <a:sym typeface="Gill Sans Light" charset="0"/>
              </a:rPr>
              <a:t>The pandemic has put the focus on an economic rebuild that cannot happen without rebuilding and strengthening our early care and learning network. Emergency federal dollars kept the network strong; recurring public dollars are needed to reach more families and help them raise NC.</a:t>
            </a:r>
          </a:p>
        </p:txBody>
      </p:sp>
      <p:cxnSp>
        <p:nvCxnSpPr>
          <p:cNvPr id="19" name="Straight Connector 18">
            <a:extLst>
              <a:ext uri="{FF2B5EF4-FFF2-40B4-BE49-F238E27FC236}">
                <a16:creationId xmlns:a16="http://schemas.microsoft.com/office/drawing/2014/main" id="{48EAFC6E-1034-5F4F-92CF-1E11FE08F5B7}"/>
              </a:ext>
            </a:extLst>
          </p:cNvPr>
          <p:cNvCxnSpPr>
            <a:cxnSpLocks/>
          </p:cNvCxnSpPr>
          <p:nvPr/>
        </p:nvCxnSpPr>
        <p:spPr>
          <a:xfrm>
            <a:off x="1066800" y="1790029"/>
            <a:ext cx="1005840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0D814C23-D0F1-0948-BB5A-63FBBE7D22FB}"/>
              </a:ext>
            </a:extLst>
          </p:cNvPr>
          <p:cNvSpPr/>
          <p:nvPr/>
        </p:nvSpPr>
        <p:spPr>
          <a:xfrm>
            <a:off x="1442720" y="2183184"/>
            <a:ext cx="4554426" cy="1962712"/>
          </a:xfrm>
          <a:prstGeom prst="rect">
            <a:avLst/>
          </a:prstGeom>
        </p:spPr>
        <p:txBody>
          <a:bodyPr wrap="square" lIns="0" tIns="0" rIns="0" bIns="0" anchor="t" anchorCtr="0">
            <a:noAutofit/>
          </a:bodyPr>
          <a:lstStyle/>
          <a:p>
            <a:pPr lvl="0" defTabSz="457200">
              <a:lnSpc>
                <a:spcPts val="4000"/>
              </a:lnSpc>
              <a:defRPr/>
            </a:pPr>
            <a:r>
              <a:rPr lang="en-US" sz="3800" b="1">
                <a:solidFill>
                  <a:schemeClr val="bg1"/>
                </a:solidFill>
                <a:latin typeface="Arial Black" panose="020B0604020202020204" pitchFamily="34" charset="0"/>
                <a:cs typeface="Arial Black" panose="020B0604020202020204" pitchFamily="34" charset="0"/>
                <a:sym typeface="Gill Sans Light" charset="0"/>
              </a:rPr>
              <a:t>Use the moment to make gains</a:t>
            </a:r>
          </a:p>
        </p:txBody>
      </p:sp>
      <p:cxnSp>
        <p:nvCxnSpPr>
          <p:cNvPr id="23" name="Straight Connector 22">
            <a:extLst>
              <a:ext uri="{FF2B5EF4-FFF2-40B4-BE49-F238E27FC236}">
                <a16:creationId xmlns:a16="http://schemas.microsoft.com/office/drawing/2014/main" id="{B4ADE589-2269-F50F-B2FF-5C0847BE07CA}"/>
              </a:ext>
            </a:extLst>
          </p:cNvPr>
          <p:cNvCxnSpPr>
            <a:cxnSpLocks/>
          </p:cNvCxnSpPr>
          <p:nvPr/>
        </p:nvCxnSpPr>
        <p:spPr>
          <a:xfrm>
            <a:off x="1066800" y="4686300"/>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744828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7A7F9-4AFD-A762-E3B7-1AEFB4B77032}"/>
              </a:ext>
            </a:extLst>
          </p:cNvPr>
          <p:cNvSpPr/>
          <p:nvPr/>
        </p:nvSpPr>
        <p:spPr>
          <a:xfrm>
            <a:off x="-1" y="1790700"/>
            <a:ext cx="6188149" cy="5067300"/>
          </a:xfrm>
          <a:prstGeom prst="rect">
            <a:avLst/>
          </a:prstGeom>
          <a:solidFill>
            <a:srgbClr val="E15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187DD44-2ED2-A049-B133-AA4258F907AA}"/>
              </a:ext>
            </a:extLst>
          </p:cNvPr>
          <p:cNvSpPr txBox="1"/>
          <p:nvPr/>
        </p:nvSpPr>
        <p:spPr>
          <a:xfrm>
            <a:off x="1066800" y="1233172"/>
            <a:ext cx="10058400" cy="323165"/>
          </a:xfrm>
          <a:prstGeom prst="rect">
            <a:avLst/>
          </a:prstGeom>
          <a:noFill/>
        </p:spPr>
        <p:txBody>
          <a:bodyPr wrap="square" lIns="0"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100" b="1" spc="600">
                <a:solidFill>
                  <a:srgbClr val="E15D29"/>
                </a:solidFill>
                <a:latin typeface="Arial"/>
                <a:ea typeface="Arial"/>
                <a:cs typeface="Arial"/>
                <a:sym typeface="Helvetica Neue" pitchFamily="-109" charset="0"/>
              </a:rPr>
              <a:t>CALL TO ACTION</a:t>
            </a:r>
            <a:endParaRPr kumimoji="0" lang="en-US" sz="2100" b="1" i="0" u="none" strike="noStrike" kern="1200" cap="none" spc="600" normalizeH="0" noProof="0">
              <a:ln>
                <a:noFill/>
              </a:ln>
              <a:solidFill>
                <a:srgbClr val="E15D29"/>
              </a:solidFill>
              <a:effectLst/>
              <a:uLnTx/>
              <a:uFillTx/>
              <a:latin typeface="Arial"/>
              <a:ea typeface="Arial"/>
              <a:cs typeface="Arial"/>
              <a:sym typeface="Helvetica Neue" pitchFamily="-109" charset="0"/>
            </a:endParaRPr>
          </a:p>
        </p:txBody>
      </p:sp>
      <p:sp>
        <p:nvSpPr>
          <p:cNvPr id="22" name="Rectangle 21">
            <a:extLst>
              <a:ext uri="{FF2B5EF4-FFF2-40B4-BE49-F238E27FC236}">
                <a16:creationId xmlns:a16="http://schemas.microsoft.com/office/drawing/2014/main" id="{0D814C23-D0F1-0948-BB5A-63FBBE7D22FB}"/>
              </a:ext>
            </a:extLst>
          </p:cNvPr>
          <p:cNvSpPr/>
          <p:nvPr/>
        </p:nvSpPr>
        <p:spPr>
          <a:xfrm>
            <a:off x="1066800" y="3233050"/>
            <a:ext cx="5829759" cy="1999350"/>
          </a:xfrm>
          <a:prstGeom prst="rect">
            <a:avLst/>
          </a:prstGeom>
        </p:spPr>
        <p:txBody>
          <a:bodyPr wrap="square" lIns="0" tIns="0" rIns="0" bIns="0" anchor="t" anchorCtr="0">
            <a:noAutofit/>
          </a:bodyPr>
          <a:lstStyle/>
          <a:p>
            <a:pPr lvl="0" defTabSz="457200">
              <a:lnSpc>
                <a:spcPts val="4000"/>
              </a:lnSpc>
              <a:defRPr/>
            </a:pPr>
            <a:r>
              <a:rPr lang="en-US" sz="3800" b="1">
                <a:solidFill>
                  <a:schemeClr val="bg1"/>
                </a:solidFill>
                <a:latin typeface="Arial Black" panose="020B0604020202020204" pitchFamily="34" charset="0"/>
                <a:cs typeface="Arial Black" panose="020B0604020202020204" pitchFamily="34" charset="0"/>
                <a:sym typeface="Gill Sans Light" charset="0"/>
              </a:rPr>
              <a:t>Raise North </a:t>
            </a:r>
            <a:br>
              <a:rPr lang="en-US" sz="3800" b="1">
                <a:solidFill>
                  <a:schemeClr val="bg1"/>
                </a:solidFill>
                <a:latin typeface="Arial Black" panose="020B0604020202020204" pitchFamily="34" charset="0"/>
                <a:cs typeface="Arial Black" panose="020B0604020202020204" pitchFamily="34" charset="0"/>
                <a:sym typeface="Gill Sans Light" charset="0"/>
              </a:rPr>
            </a:br>
            <a:r>
              <a:rPr lang="en-US" sz="3800" b="1">
                <a:solidFill>
                  <a:schemeClr val="bg1"/>
                </a:solidFill>
                <a:latin typeface="Arial Black" panose="020B0604020202020204" pitchFamily="34" charset="0"/>
                <a:cs typeface="Arial Black" panose="020B0604020202020204" pitchFamily="34" charset="0"/>
                <a:sym typeface="Gill Sans Light" charset="0"/>
              </a:rPr>
              <a:t>Carolina: Invest </a:t>
            </a:r>
            <a:br>
              <a:rPr lang="en-US" sz="3800" b="1">
                <a:solidFill>
                  <a:schemeClr val="bg1"/>
                </a:solidFill>
                <a:latin typeface="Arial Black" panose="020B0604020202020204" pitchFamily="34" charset="0"/>
                <a:cs typeface="Arial Black" panose="020B0604020202020204" pitchFamily="34" charset="0"/>
                <a:sym typeface="Gill Sans Light" charset="0"/>
              </a:rPr>
            </a:br>
            <a:r>
              <a:rPr lang="en-US" sz="3800" b="1">
                <a:solidFill>
                  <a:schemeClr val="bg1"/>
                </a:solidFill>
                <a:latin typeface="Arial Black" panose="020B0604020202020204" pitchFamily="34" charset="0"/>
                <a:cs typeface="Arial Black" panose="020B0604020202020204" pitchFamily="34" charset="0"/>
                <a:sym typeface="Gill Sans Light" charset="0"/>
              </a:rPr>
              <a:t>in Early Care </a:t>
            </a:r>
            <a:br>
              <a:rPr lang="en-US" sz="3800" b="1">
                <a:solidFill>
                  <a:schemeClr val="bg1"/>
                </a:solidFill>
                <a:latin typeface="Arial Black" panose="020B0604020202020204" pitchFamily="34" charset="0"/>
                <a:cs typeface="Arial Black" panose="020B0604020202020204" pitchFamily="34" charset="0"/>
                <a:sym typeface="Gill Sans Light" charset="0"/>
              </a:rPr>
            </a:br>
            <a:r>
              <a:rPr lang="en-US" sz="3800" b="1">
                <a:solidFill>
                  <a:schemeClr val="bg1"/>
                </a:solidFill>
                <a:latin typeface="Arial Black" panose="020B0604020202020204" pitchFamily="34" charset="0"/>
                <a:cs typeface="Arial Black" panose="020B0604020202020204" pitchFamily="34" charset="0"/>
                <a:sym typeface="Gill Sans Light" charset="0"/>
              </a:rPr>
              <a:t>and Learning</a:t>
            </a:r>
          </a:p>
        </p:txBody>
      </p:sp>
      <p:pic>
        <p:nvPicPr>
          <p:cNvPr id="4" name="Picture 3">
            <a:extLst>
              <a:ext uri="{FF2B5EF4-FFF2-40B4-BE49-F238E27FC236}">
                <a16:creationId xmlns:a16="http://schemas.microsoft.com/office/drawing/2014/main" id="{92C1D823-F16B-6D94-544A-27803AC94D42}"/>
              </a:ext>
            </a:extLst>
          </p:cNvPr>
          <p:cNvPicPr>
            <a:picLocks noChangeAspect="1"/>
          </p:cNvPicPr>
          <p:nvPr/>
        </p:nvPicPr>
        <p:blipFill rotWithShape="1">
          <a:blip r:embed="rId3">
            <a:extLst>
              <a:ext uri="{28A0092B-C50C-407E-A947-70E740481C1C}">
                <a14:useLocalDpi xmlns:a14="http://schemas.microsoft.com/office/drawing/2010/main" val="0"/>
              </a:ext>
            </a:extLst>
          </a:blip>
          <a:srcRect l="9038" t="1759" r="12186" b="327"/>
          <a:stretch/>
        </p:blipFill>
        <p:spPr>
          <a:xfrm>
            <a:off x="6062133" y="1786574"/>
            <a:ext cx="6129867" cy="5071426"/>
          </a:xfrm>
          <a:prstGeom prst="rect">
            <a:avLst/>
          </a:prstGeom>
        </p:spPr>
      </p:pic>
    </p:spTree>
    <p:extLst>
      <p:ext uri="{BB962C8B-B14F-4D97-AF65-F5344CB8AC3E}">
        <p14:creationId xmlns:p14="http://schemas.microsoft.com/office/powerpoint/2010/main" val="215620366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7A7F9-4AFD-A762-E3B7-1AEFB4B77032}"/>
              </a:ext>
            </a:extLst>
          </p:cNvPr>
          <p:cNvSpPr/>
          <p:nvPr/>
        </p:nvSpPr>
        <p:spPr>
          <a:xfrm>
            <a:off x="1066800" y="1795654"/>
            <a:ext cx="5029200" cy="2890646"/>
          </a:xfrm>
          <a:prstGeom prst="rect">
            <a:avLst/>
          </a:prstGeom>
          <a:solidFill>
            <a:srgbClr val="288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9C2677-478D-7040-93B3-AFD3A7C634FE}"/>
              </a:ext>
            </a:extLst>
          </p:cNvPr>
          <p:cNvSpPr/>
          <p:nvPr/>
        </p:nvSpPr>
        <p:spPr>
          <a:xfrm>
            <a:off x="6445045" y="2151380"/>
            <a:ext cx="4680155" cy="3738143"/>
          </a:xfrm>
          <a:prstGeom prst="rect">
            <a:avLst/>
          </a:prstGeom>
        </p:spPr>
        <p:txBody>
          <a:bodyPr wrap="square" lIns="0" tIns="0" rIns="0" bIns="0" anchor="t" anchorCtr="0">
            <a:noAutofit/>
          </a:bodyPr>
          <a:lstStyle/>
          <a:p>
            <a:pPr marL="228600" indent="-228600">
              <a:lnSpc>
                <a:spcPts val="2400"/>
              </a:lnSpc>
              <a:spcAft>
                <a:spcPts val="900"/>
              </a:spcAft>
              <a:buFont typeface="Arial" panose="020B0604020202020204" pitchFamily="34" charset="0"/>
              <a:buChar char="•"/>
              <a:defRPr/>
            </a:pPr>
            <a:r>
              <a:rPr lang="en-US">
                <a:solidFill>
                  <a:srgbClr val="288DC2"/>
                </a:solidFill>
                <a:latin typeface="Arial"/>
                <a:cs typeface="Gill Sans bold" charset="0"/>
                <a:sym typeface="Gill Sans Light" charset="0"/>
              </a:rPr>
              <a:t>For the families raising children and raising the prospects of the state.</a:t>
            </a:r>
            <a:endParaRPr lang="en-US">
              <a:solidFill>
                <a:srgbClr val="288DC2"/>
              </a:solidFill>
              <a:latin typeface="Arial" charset="0"/>
              <a:cs typeface="Gill Sans bold" charset="0"/>
              <a:sym typeface="Gill Sans Light" charset="0"/>
            </a:endParaRPr>
          </a:p>
          <a:p>
            <a:pPr marL="228600" lvl="0" indent="-228600">
              <a:lnSpc>
                <a:spcPts val="2400"/>
              </a:lnSpc>
              <a:spcAft>
                <a:spcPts val="900"/>
              </a:spcAft>
              <a:buFont typeface="Arial" panose="020B0604020202020204" pitchFamily="34" charset="0"/>
              <a:buChar char="•"/>
              <a:defRPr/>
            </a:pPr>
            <a:r>
              <a:rPr lang="en-US">
                <a:solidFill>
                  <a:srgbClr val="288DC2"/>
                </a:solidFill>
                <a:latin typeface="Arial" charset="0"/>
                <a:cs typeface="Gill Sans bold" charset="0"/>
                <a:sym typeface="Gill Sans Light" charset="0"/>
              </a:rPr>
              <a:t>Allows us to link helping families raise strong children with rebuilding and building a stronger economy.</a:t>
            </a:r>
          </a:p>
          <a:p>
            <a:pPr marL="228600" lvl="0" indent="-228600">
              <a:lnSpc>
                <a:spcPts val="2400"/>
              </a:lnSpc>
              <a:spcAft>
                <a:spcPts val="900"/>
              </a:spcAft>
              <a:buFont typeface="Arial" panose="020B0604020202020204" pitchFamily="34" charset="0"/>
              <a:buChar char="•"/>
              <a:defRPr/>
            </a:pPr>
            <a:r>
              <a:rPr lang="en-US">
                <a:solidFill>
                  <a:srgbClr val="288DC2"/>
                </a:solidFill>
                <a:latin typeface="Arial" charset="0"/>
                <a:cs typeface="Gill Sans bold" charset="0"/>
                <a:sym typeface="Gill Sans Light" charset="0"/>
              </a:rPr>
              <a:t>We can discuss raising the workforce: When we invest in our community of </a:t>
            </a:r>
            <a:br>
              <a:rPr lang="en-US">
                <a:solidFill>
                  <a:srgbClr val="288DC2"/>
                </a:solidFill>
                <a:latin typeface="Arial" charset="0"/>
                <a:cs typeface="Gill Sans bold" charset="0"/>
                <a:sym typeface="Gill Sans Light" charset="0"/>
              </a:rPr>
            </a:br>
            <a:r>
              <a:rPr lang="en-US">
                <a:solidFill>
                  <a:srgbClr val="288DC2"/>
                </a:solidFill>
                <a:latin typeface="Arial" charset="0"/>
                <a:cs typeface="Gill Sans bold" charset="0"/>
                <a:sym typeface="Gill Sans Light" charset="0"/>
              </a:rPr>
              <a:t>high-quality early care and learning professionals, we invest in the workforce that helps us raise our children, get parents back to work and our economy back on track for success.</a:t>
            </a:r>
          </a:p>
        </p:txBody>
      </p:sp>
      <p:sp>
        <p:nvSpPr>
          <p:cNvPr id="18" name="TextBox 17">
            <a:extLst>
              <a:ext uri="{FF2B5EF4-FFF2-40B4-BE49-F238E27FC236}">
                <a16:creationId xmlns:a16="http://schemas.microsoft.com/office/drawing/2014/main" id="{F187DD44-2ED2-A049-B133-AA4258F907AA}"/>
              </a:ext>
            </a:extLst>
          </p:cNvPr>
          <p:cNvSpPr txBox="1"/>
          <p:nvPr/>
        </p:nvSpPr>
        <p:spPr>
          <a:xfrm>
            <a:off x="1082316" y="1233172"/>
            <a:ext cx="10027367" cy="323165"/>
          </a:xfrm>
          <a:prstGeom prst="rect">
            <a:avLst/>
          </a:prstGeom>
          <a:noFill/>
        </p:spPr>
        <p:txBody>
          <a:bodyPr wrap="square" lIns="0" tIns="0" bIns="0" rtlCol="0">
            <a:spAutoFit/>
          </a:bodyPr>
          <a:lstStyle/>
          <a:p>
            <a:pPr lvl="0" algn="ctr" defTabSz="457200">
              <a:defRPr/>
            </a:pPr>
            <a:r>
              <a:rPr lang="en-US" sz="2100" b="1" spc="600">
                <a:solidFill>
                  <a:srgbClr val="E15D29"/>
                </a:solidFill>
                <a:latin typeface="Arial"/>
                <a:ea typeface="Arial"/>
                <a:cs typeface="Arial"/>
                <a:sym typeface="Helvetica Neue" pitchFamily="-109" charset="0"/>
              </a:rPr>
              <a:t>RATIONALE</a:t>
            </a:r>
          </a:p>
        </p:txBody>
      </p:sp>
      <p:cxnSp>
        <p:nvCxnSpPr>
          <p:cNvPr id="19" name="Straight Connector 18">
            <a:extLst>
              <a:ext uri="{FF2B5EF4-FFF2-40B4-BE49-F238E27FC236}">
                <a16:creationId xmlns:a16="http://schemas.microsoft.com/office/drawing/2014/main" id="{48EAFC6E-1034-5F4F-92CF-1E11FE08F5B7}"/>
              </a:ext>
            </a:extLst>
          </p:cNvPr>
          <p:cNvCxnSpPr>
            <a:cxnSpLocks/>
          </p:cNvCxnSpPr>
          <p:nvPr/>
        </p:nvCxnSpPr>
        <p:spPr>
          <a:xfrm>
            <a:off x="1066800" y="1790029"/>
            <a:ext cx="1005840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0D814C23-D0F1-0948-BB5A-63FBBE7D22FB}"/>
              </a:ext>
            </a:extLst>
          </p:cNvPr>
          <p:cNvSpPr/>
          <p:nvPr/>
        </p:nvSpPr>
        <p:spPr>
          <a:xfrm>
            <a:off x="1442720" y="2183184"/>
            <a:ext cx="4299319" cy="1962712"/>
          </a:xfrm>
          <a:prstGeom prst="rect">
            <a:avLst/>
          </a:prstGeom>
        </p:spPr>
        <p:txBody>
          <a:bodyPr wrap="square" lIns="0" tIns="0" rIns="0" bIns="0" anchor="t" anchorCtr="0">
            <a:noAutofit/>
          </a:bodyPr>
          <a:lstStyle/>
          <a:p>
            <a:pPr lvl="0" defTabSz="457200">
              <a:lnSpc>
                <a:spcPts val="4000"/>
              </a:lnSpc>
              <a:defRPr/>
            </a:pPr>
            <a:r>
              <a:rPr lang="en-US" sz="3800" b="1">
                <a:solidFill>
                  <a:srgbClr val="B1D8E8"/>
                </a:solidFill>
                <a:latin typeface="Arial Black" panose="020B0604020202020204" pitchFamily="34" charset="0"/>
                <a:cs typeface="Arial Black" panose="020B0604020202020204" pitchFamily="34" charset="0"/>
                <a:sym typeface="Gill Sans Light" charset="0"/>
              </a:rPr>
              <a:t>Raise North Carolina: </a:t>
            </a:r>
            <a:r>
              <a:rPr lang="en-US" sz="3800" b="1">
                <a:solidFill>
                  <a:schemeClr val="bg1"/>
                </a:solidFill>
                <a:latin typeface="Arial Black" panose="020B0604020202020204" pitchFamily="34" charset="0"/>
                <a:cs typeface="Arial Black" panose="020B0604020202020204" pitchFamily="34" charset="0"/>
                <a:sym typeface="Gill Sans Light" charset="0"/>
              </a:rPr>
              <a:t>Invest in Early Care and Learning</a:t>
            </a:r>
          </a:p>
        </p:txBody>
      </p:sp>
      <p:cxnSp>
        <p:nvCxnSpPr>
          <p:cNvPr id="23" name="Straight Connector 22">
            <a:extLst>
              <a:ext uri="{FF2B5EF4-FFF2-40B4-BE49-F238E27FC236}">
                <a16:creationId xmlns:a16="http://schemas.microsoft.com/office/drawing/2014/main" id="{B4ADE589-2269-F50F-B2FF-5C0847BE07CA}"/>
              </a:ext>
            </a:extLst>
          </p:cNvPr>
          <p:cNvCxnSpPr>
            <a:cxnSpLocks/>
          </p:cNvCxnSpPr>
          <p:nvPr/>
        </p:nvCxnSpPr>
        <p:spPr>
          <a:xfrm>
            <a:off x="1066800" y="6395007"/>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754623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7A7F9-4AFD-A762-E3B7-1AEFB4B77032}"/>
              </a:ext>
            </a:extLst>
          </p:cNvPr>
          <p:cNvSpPr/>
          <p:nvPr/>
        </p:nvSpPr>
        <p:spPr>
          <a:xfrm>
            <a:off x="1066800" y="1018906"/>
            <a:ext cx="10063316" cy="780397"/>
          </a:xfrm>
          <a:prstGeom prst="rect">
            <a:avLst/>
          </a:prstGeom>
          <a:solidFill>
            <a:srgbClr val="288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9C2677-478D-7040-93B3-AFD3A7C634FE}"/>
              </a:ext>
            </a:extLst>
          </p:cNvPr>
          <p:cNvSpPr/>
          <p:nvPr/>
        </p:nvSpPr>
        <p:spPr>
          <a:xfrm>
            <a:off x="1081549" y="2112052"/>
            <a:ext cx="10043652" cy="3738143"/>
          </a:xfrm>
          <a:prstGeom prst="rect">
            <a:avLst/>
          </a:prstGeom>
        </p:spPr>
        <p:txBody>
          <a:bodyPr wrap="square" lIns="0" tIns="0" rIns="0" bIns="0" anchor="t" anchorCtr="0">
            <a:noAutofit/>
          </a:bodyPr>
          <a:lstStyle/>
          <a:p>
            <a:pPr>
              <a:lnSpc>
                <a:spcPts val="2800"/>
              </a:lnSpc>
              <a:defRPr/>
            </a:pPr>
            <a:r>
              <a:rPr lang="en-US">
                <a:solidFill>
                  <a:srgbClr val="288DC2"/>
                </a:solidFill>
                <a:latin typeface="Arial"/>
                <a:cs typeface="Gill Sans bold" charset="0"/>
                <a:sym typeface="Gill Sans Light" charset="0"/>
              </a:rPr>
              <a:t>North Carolina’s high-quality early care and learning network helps families raise healthy, capable children and a stronger North Carolina. It’s a partnership of early childhood professionals, people, organizations and agencies working together to help parents work while raising the early abilities in their children that are essential for success in school and life. At the center of this early learning community are thousands of early care and learning teachers with a deep commitment to the healthy development of children and the strength of the families and communities they serve. Our network is a model for the nation—and essential for North Carolina’s economic recovery. It needs more investment to help the many small, family-based, and center-based early care and learning businesses, early childhood teachers, families and employers raise North Carolina. Invest in early care and learning—and raise North Carolina.</a:t>
            </a:r>
          </a:p>
        </p:txBody>
      </p:sp>
      <p:sp>
        <p:nvSpPr>
          <p:cNvPr id="18" name="TextBox 17">
            <a:extLst>
              <a:ext uri="{FF2B5EF4-FFF2-40B4-BE49-F238E27FC236}">
                <a16:creationId xmlns:a16="http://schemas.microsoft.com/office/drawing/2014/main" id="{F187DD44-2ED2-A049-B133-AA4258F907AA}"/>
              </a:ext>
            </a:extLst>
          </p:cNvPr>
          <p:cNvSpPr txBox="1"/>
          <p:nvPr/>
        </p:nvSpPr>
        <p:spPr>
          <a:xfrm>
            <a:off x="1082316" y="1202947"/>
            <a:ext cx="10027367" cy="369332"/>
          </a:xfrm>
          <a:prstGeom prst="rect">
            <a:avLst/>
          </a:prstGeom>
          <a:noFill/>
        </p:spPr>
        <p:txBody>
          <a:bodyPr wrap="square" lIns="0"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noProof="0">
                <a:ln>
                  <a:noFill/>
                </a:ln>
                <a:solidFill>
                  <a:srgbClr val="B1D8E8"/>
                </a:solidFill>
                <a:effectLst/>
                <a:uLnTx/>
                <a:uFillTx/>
                <a:latin typeface="Arial"/>
                <a:ea typeface="Arial"/>
                <a:cs typeface="Arial"/>
                <a:sym typeface="Helvetica Neue" pitchFamily="-109" charset="0"/>
              </a:rPr>
              <a:t>Raise North Carolina: </a:t>
            </a:r>
            <a:r>
              <a:rPr kumimoji="0" lang="en-US" sz="2400" b="1" i="0" u="none" strike="noStrike" kern="1200" normalizeH="0" noProof="0">
                <a:ln>
                  <a:noFill/>
                </a:ln>
                <a:solidFill>
                  <a:schemeClr val="bg1"/>
                </a:solidFill>
                <a:effectLst/>
                <a:uLnTx/>
                <a:uFillTx/>
                <a:latin typeface="Arial"/>
                <a:ea typeface="Arial"/>
                <a:cs typeface="Arial"/>
                <a:sym typeface="Helvetica Neue" pitchFamily="-109" charset="0"/>
              </a:rPr>
              <a:t>Invest in Early Care and Learning</a:t>
            </a:r>
          </a:p>
        </p:txBody>
      </p:sp>
      <p:cxnSp>
        <p:nvCxnSpPr>
          <p:cNvPr id="19" name="Straight Connector 18">
            <a:extLst>
              <a:ext uri="{FF2B5EF4-FFF2-40B4-BE49-F238E27FC236}">
                <a16:creationId xmlns:a16="http://schemas.microsoft.com/office/drawing/2014/main" id="{48EAFC6E-1034-5F4F-92CF-1E11FE08F5B7}"/>
              </a:ext>
            </a:extLst>
          </p:cNvPr>
          <p:cNvCxnSpPr>
            <a:cxnSpLocks/>
          </p:cNvCxnSpPr>
          <p:nvPr/>
        </p:nvCxnSpPr>
        <p:spPr>
          <a:xfrm>
            <a:off x="1066800" y="1786443"/>
            <a:ext cx="1005840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4ADE589-2269-F50F-B2FF-5C0847BE07CA}"/>
              </a:ext>
            </a:extLst>
          </p:cNvPr>
          <p:cNvCxnSpPr>
            <a:cxnSpLocks/>
          </p:cNvCxnSpPr>
          <p:nvPr/>
        </p:nvCxnSpPr>
        <p:spPr>
          <a:xfrm>
            <a:off x="1066800" y="6395007"/>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357451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children sitting at a table with their hands up&#10;&#10;Description automatically generated with low confidence">
            <a:extLst>
              <a:ext uri="{FF2B5EF4-FFF2-40B4-BE49-F238E27FC236}">
                <a16:creationId xmlns:a16="http://schemas.microsoft.com/office/drawing/2014/main" id="{33AFE9BF-342A-3AC0-F492-E4F7D9143CC7}"/>
              </a:ext>
            </a:extLst>
          </p:cNvPr>
          <p:cNvPicPr>
            <a:picLocks noChangeAspect="1"/>
          </p:cNvPicPr>
          <p:nvPr/>
        </p:nvPicPr>
        <p:blipFill rotWithShape="1">
          <a:blip r:embed="rId2">
            <a:extLst>
              <a:ext uri="{28A0092B-C50C-407E-A947-70E740481C1C}">
                <a14:useLocalDpi xmlns:a14="http://schemas.microsoft.com/office/drawing/2010/main" val="0"/>
              </a:ext>
            </a:extLst>
          </a:blip>
          <a:srcRect r="1760"/>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D8839F22-D403-E319-2900-2525D038CB38}"/>
              </a:ext>
            </a:extLst>
          </p:cNvPr>
          <p:cNvSpPr/>
          <p:nvPr/>
        </p:nvSpPr>
        <p:spPr>
          <a:xfrm>
            <a:off x="0" y="5486400"/>
            <a:ext cx="12192000" cy="685800"/>
          </a:xfrm>
          <a:prstGeom prst="rect">
            <a:avLst/>
          </a:prstGeom>
          <a:solidFill>
            <a:srgbClr val="288DC2">
              <a:alpha val="708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508BC-F72A-B512-4A97-9017727A88B3}"/>
              </a:ext>
            </a:extLst>
          </p:cNvPr>
          <p:cNvSpPr/>
          <p:nvPr/>
        </p:nvSpPr>
        <p:spPr>
          <a:xfrm>
            <a:off x="1066800" y="5526157"/>
            <a:ext cx="10058400" cy="562554"/>
          </a:xfrm>
          <a:prstGeom prst="rect">
            <a:avLst/>
          </a:prstGeom>
        </p:spPr>
        <p:txBody>
          <a:bodyPr wrap="square" lIns="0" tIns="0" rIns="0" bIns="0" anchor="t" anchorCtr="0">
            <a:noAutofit/>
          </a:bodyPr>
          <a:lstStyle/>
          <a:p>
            <a:pPr lvl="0" algn="ctr" defTabSz="457200">
              <a:lnSpc>
                <a:spcPts val="4000"/>
              </a:lnSpc>
              <a:defRPr/>
            </a:pPr>
            <a:r>
              <a:rPr lang="en-US" sz="2000" b="1">
                <a:solidFill>
                  <a:schemeClr val="bg1"/>
                </a:solidFill>
                <a:latin typeface="Arial Black" panose="020B0604020202020204" pitchFamily="34" charset="0"/>
                <a:cs typeface="Arial Black" panose="020B0604020202020204" pitchFamily="34" charset="0"/>
                <a:sym typeface="Gill Sans Light" charset="0"/>
              </a:rPr>
              <a:t>NC’s network helps families raise healthy, capable children.</a:t>
            </a:r>
          </a:p>
        </p:txBody>
      </p:sp>
    </p:spTree>
    <p:extLst>
      <p:ext uri="{BB962C8B-B14F-4D97-AF65-F5344CB8AC3E}">
        <p14:creationId xmlns:p14="http://schemas.microsoft.com/office/powerpoint/2010/main" val="2563165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7A7F9-4AFD-A762-E3B7-1AEFB4B77032}"/>
              </a:ext>
            </a:extLst>
          </p:cNvPr>
          <p:cNvSpPr/>
          <p:nvPr/>
        </p:nvSpPr>
        <p:spPr>
          <a:xfrm>
            <a:off x="1066800" y="1795654"/>
            <a:ext cx="3908323" cy="2890646"/>
          </a:xfrm>
          <a:prstGeom prst="rect">
            <a:avLst/>
          </a:prstGeom>
          <a:solidFill>
            <a:srgbClr val="288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187DD44-2ED2-A049-B133-AA4258F907AA}"/>
              </a:ext>
            </a:extLst>
          </p:cNvPr>
          <p:cNvSpPr txBox="1"/>
          <p:nvPr/>
        </p:nvSpPr>
        <p:spPr>
          <a:xfrm>
            <a:off x="1082316" y="1233172"/>
            <a:ext cx="10027367" cy="323165"/>
          </a:xfrm>
          <a:prstGeom prst="rect">
            <a:avLst/>
          </a:prstGeom>
          <a:noFill/>
        </p:spPr>
        <p:txBody>
          <a:bodyPr wrap="square" lIns="0"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600" normalizeH="0" noProof="0">
                <a:ln>
                  <a:noFill/>
                </a:ln>
                <a:solidFill>
                  <a:srgbClr val="E15D29"/>
                </a:solidFill>
                <a:effectLst/>
                <a:uLnTx/>
                <a:uFillTx/>
                <a:latin typeface="Arial"/>
                <a:ea typeface="Arial"/>
                <a:cs typeface="Arial"/>
                <a:sym typeface="Helvetica Neue" pitchFamily="-109" charset="0"/>
              </a:rPr>
              <a:t>NOMENCLATURE</a:t>
            </a:r>
          </a:p>
        </p:txBody>
      </p:sp>
      <p:cxnSp>
        <p:nvCxnSpPr>
          <p:cNvPr id="19" name="Straight Connector 18">
            <a:extLst>
              <a:ext uri="{FF2B5EF4-FFF2-40B4-BE49-F238E27FC236}">
                <a16:creationId xmlns:a16="http://schemas.microsoft.com/office/drawing/2014/main" id="{48EAFC6E-1034-5F4F-92CF-1E11FE08F5B7}"/>
              </a:ext>
            </a:extLst>
          </p:cNvPr>
          <p:cNvCxnSpPr>
            <a:cxnSpLocks/>
          </p:cNvCxnSpPr>
          <p:nvPr/>
        </p:nvCxnSpPr>
        <p:spPr>
          <a:xfrm>
            <a:off x="1066800" y="1790029"/>
            <a:ext cx="1005840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0D814C23-D0F1-0948-BB5A-63FBBE7D22FB}"/>
              </a:ext>
            </a:extLst>
          </p:cNvPr>
          <p:cNvSpPr/>
          <p:nvPr/>
        </p:nvSpPr>
        <p:spPr>
          <a:xfrm>
            <a:off x="1442720" y="2183184"/>
            <a:ext cx="3522819" cy="1962712"/>
          </a:xfrm>
          <a:prstGeom prst="rect">
            <a:avLst/>
          </a:prstGeom>
        </p:spPr>
        <p:txBody>
          <a:bodyPr wrap="square" lIns="0" tIns="0" rIns="0" bIns="0" anchor="t" anchorCtr="0">
            <a:noAutofit/>
          </a:bodyPr>
          <a:lstStyle/>
          <a:p>
            <a:pPr lvl="0" defTabSz="457200">
              <a:lnSpc>
                <a:spcPts val="4000"/>
              </a:lnSpc>
              <a:defRPr/>
            </a:pPr>
            <a:r>
              <a:rPr lang="en-US" sz="3800" b="1">
                <a:solidFill>
                  <a:srgbClr val="B1D8E8"/>
                </a:solidFill>
                <a:latin typeface="Arial Black" panose="020B0604020202020204" pitchFamily="34" charset="0"/>
                <a:cs typeface="Arial Black" panose="020B0604020202020204" pitchFamily="34" charset="0"/>
                <a:sym typeface="Gill Sans Light" charset="0"/>
              </a:rPr>
              <a:t>Getting the words right: </a:t>
            </a:r>
            <a:r>
              <a:rPr lang="en-US" sz="3800" b="1">
                <a:solidFill>
                  <a:schemeClr val="bg1"/>
                </a:solidFill>
                <a:latin typeface="Arial Black" panose="020B0604020202020204" pitchFamily="34" charset="0"/>
                <a:cs typeface="Arial Black" panose="020B0604020202020204" pitchFamily="34" charset="0"/>
                <a:sym typeface="Gill Sans Light" charset="0"/>
              </a:rPr>
              <a:t>Use these phrases</a:t>
            </a:r>
          </a:p>
        </p:txBody>
      </p:sp>
      <p:cxnSp>
        <p:nvCxnSpPr>
          <p:cNvPr id="23" name="Straight Connector 22">
            <a:extLst>
              <a:ext uri="{FF2B5EF4-FFF2-40B4-BE49-F238E27FC236}">
                <a16:creationId xmlns:a16="http://schemas.microsoft.com/office/drawing/2014/main" id="{B4ADE589-2269-F50F-B2FF-5C0847BE07CA}"/>
              </a:ext>
            </a:extLst>
          </p:cNvPr>
          <p:cNvCxnSpPr>
            <a:cxnSpLocks/>
          </p:cNvCxnSpPr>
          <p:nvPr/>
        </p:nvCxnSpPr>
        <p:spPr>
          <a:xfrm>
            <a:off x="1066800" y="6395007"/>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7624B3C1-E991-1695-3CD0-45430422E767}"/>
              </a:ext>
            </a:extLst>
          </p:cNvPr>
          <p:cNvSpPr/>
          <p:nvPr/>
        </p:nvSpPr>
        <p:spPr>
          <a:xfrm>
            <a:off x="5337545" y="1966452"/>
            <a:ext cx="5820691" cy="4119914"/>
          </a:xfrm>
          <a:prstGeom prst="rect">
            <a:avLst/>
          </a:prstGeom>
        </p:spPr>
        <p:txBody>
          <a:bodyPr wrap="square" lIns="0" tIns="0" rIns="0" bIns="0" anchor="t" anchorCtr="0">
            <a:noAutofit/>
          </a:bodyPr>
          <a:lstStyle/>
          <a:p>
            <a:pPr marL="228600" indent="-228600">
              <a:lnSpc>
                <a:spcPts val="2400"/>
              </a:lnSpc>
              <a:spcAft>
                <a:spcPts val="900"/>
              </a:spcAft>
              <a:buFont typeface="Arial" panose="020B0604020202020204" pitchFamily="34" charset="0"/>
              <a:buChar char="•"/>
              <a:defRPr/>
            </a:pPr>
            <a:r>
              <a:rPr kumimoji="0" lang="en-US" sz="1600" b="1" i="0" u="none" strike="noStrike" kern="1200" cap="none" spc="0" normalizeH="0" baseline="0" noProof="0">
                <a:ln>
                  <a:noFill/>
                </a:ln>
                <a:solidFill>
                  <a:srgbClr val="288DC2"/>
                </a:solidFill>
                <a:effectLst/>
                <a:uLnTx/>
                <a:uFillTx/>
                <a:latin typeface="Arial"/>
                <a:cs typeface="Gill Sans bold" charset="0"/>
                <a:sym typeface="Gill Sans Light" charset="0"/>
              </a:rPr>
              <a:t>Early care and learning.</a:t>
            </a:r>
            <a:r>
              <a:rPr kumimoji="0" lang="en-US" sz="1600" i="0" u="none" strike="noStrike" kern="1200" cap="none" spc="0" normalizeH="0" baseline="0" noProof="0">
                <a:ln>
                  <a:noFill/>
                </a:ln>
                <a:solidFill>
                  <a:srgbClr val="288DC2"/>
                </a:solidFill>
                <a:effectLst/>
                <a:uLnTx/>
                <a:uFillTx/>
                <a:latin typeface="Arial"/>
                <a:cs typeface="Gill Sans bold" charset="0"/>
                <a:sym typeface="Gill Sans Light" charset="0"/>
              </a:rPr>
              <a:t> This covers all the ages served by the network: infants, toddlers, preschoolers. Don’t use “</a:t>
            </a:r>
            <a:r>
              <a:rPr lang="en-US" sz="1600">
                <a:solidFill>
                  <a:srgbClr val="288DC2"/>
                </a:solidFill>
                <a:latin typeface="Arial"/>
                <a:cs typeface="Gill Sans bold" charset="0"/>
                <a:sym typeface="Gill Sans Light" charset="0"/>
              </a:rPr>
              <a:t>child care</a:t>
            </a:r>
            <a:r>
              <a:rPr kumimoji="0" lang="en-US" sz="1600" i="0" u="none" strike="noStrike" kern="1200" cap="none" spc="0" normalizeH="0" baseline="0" noProof="0">
                <a:ln>
                  <a:noFill/>
                </a:ln>
                <a:solidFill>
                  <a:srgbClr val="288DC2"/>
                </a:solidFill>
                <a:effectLst/>
                <a:uLnTx/>
                <a:uFillTx/>
                <a:latin typeface="Arial"/>
                <a:cs typeface="Gill Sans bold" charset="0"/>
                <a:sym typeface="Gill Sans Light" charset="0"/>
              </a:rPr>
              <a:t>”—any reference to caring for young children must be accompanied by “educating” or “learning.”</a:t>
            </a:r>
            <a:endParaRPr kumimoji="0" lang="en-US" sz="1600" b="0" i="0" u="none" strike="noStrike" kern="1200" cap="none" spc="0" normalizeH="0" baseline="0" noProof="0">
              <a:ln>
                <a:noFill/>
              </a:ln>
              <a:solidFill>
                <a:srgbClr val="288DC2"/>
              </a:solidFill>
              <a:effectLst/>
              <a:uLnTx/>
              <a:uFillTx/>
              <a:latin typeface="Arial" charset="0"/>
              <a:ea typeface="+mn-ea"/>
              <a:cs typeface="Gill Sans bold" charset="0"/>
              <a:sym typeface="Gill Sans Light" charset="0"/>
            </a:endParaRPr>
          </a:p>
          <a:p>
            <a:pPr marL="228600" marR="0" lvl="0" indent="-228600" algn="l" defTabSz="914400" rtl="0" eaLnBrk="1" fontAlgn="auto" latinLnBrk="0" hangingPunct="1">
              <a:lnSpc>
                <a:spcPts val="2400"/>
              </a:lnSpc>
              <a:spcBef>
                <a:spcPts val="0"/>
              </a:spcBef>
              <a:spcAft>
                <a:spcPts val="9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288DC2"/>
                </a:solidFill>
                <a:effectLst/>
                <a:uLnTx/>
                <a:uFillTx/>
                <a:latin typeface="Arial"/>
                <a:cs typeface="Gill Sans bold" charset="0"/>
                <a:sym typeface="Gill Sans Light" charset="0"/>
              </a:rPr>
              <a:t>Early </a:t>
            </a:r>
            <a:r>
              <a:rPr lang="en-US" sz="1600" b="1">
                <a:solidFill>
                  <a:srgbClr val="288DC2"/>
                </a:solidFill>
                <a:latin typeface="Arial"/>
                <a:cs typeface="Gill Sans bold" charset="0"/>
                <a:sym typeface="Gill Sans Light" charset="0"/>
              </a:rPr>
              <a:t>care and learning </a:t>
            </a:r>
            <a:r>
              <a:rPr lang="en-US" sz="1600" b="1" i="1">
                <a:solidFill>
                  <a:srgbClr val="288DC2"/>
                </a:solidFill>
                <a:latin typeface="Arial"/>
                <a:cs typeface="Gill Sans bold" charset="0"/>
                <a:sym typeface="Gill Sans Light" charset="0"/>
              </a:rPr>
              <a:t>Teachers</a:t>
            </a:r>
            <a:r>
              <a:rPr kumimoji="0" lang="en-US" sz="1600" b="0" i="0" u="none" strike="noStrike" kern="1200" cap="none" spc="0" normalizeH="0" baseline="0" noProof="0">
                <a:ln>
                  <a:noFill/>
                </a:ln>
                <a:solidFill>
                  <a:srgbClr val="288DC2"/>
                </a:solidFill>
                <a:effectLst/>
                <a:uLnTx/>
                <a:uFillTx/>
                <a:latin typeface="Arial"/>
                <a:cs typeface="Gill Sans bold" charset="0"/>
                <a:sym typeface="Gill Sans Light" charset="0"/>
              </a:rPr>
              <a:t>. </a:t>
            </a:r>
            <a:r>
              <a:rPr lang="en-US" sz="1600">
                <a:solidFill>
                  <a:srgbClr val="288DC2"/>
                </a:solidFill>
                <a:latin typeface="Arial"/>
                <a:cs typeface="Gill Sans bold" charset="0"/>
                <a:sym typeface="Gill Sans Light" charset="0"/>
              </a:rPr>
              <a:t>Do not call them “providers” or “caregivers,” as all have a teaching role.</a:t>
            </a:r>
            <a:endParaRPr kumimoji="0" lang="en-US" sz="1600" b="0" i="0" u="none" strike="noStrike" kern="1200" cap="none" spc="0" normalizeH="0" baseline="0" noProof="0">
              <a:ln>
                <a:noFill/>
              </a:ln>
              <a:solidFill>
                <a:srgbClr val="288DC2"/>
              </a:solidFill>
              <a:effectLst/>
              <a:uLnTx/>
              <a:uFillTx/>
              <a:latin typeface="Arial" charset="0"/>
              <a:ea typeface="+mn-ea"/>
              <a:cs typeface="Gill Sans bold" charset="0"/>
              <a:sym typeface="Gill Sans Light" charset="0"/>
            </a:endParaRPr>
          </a:p>
          <a:p>
            <a:pPr marL="228600" marR="0" lvl="0" indent="-228600" algn="l" defTabSz="914400" rtl="0" eaLnBrk="1" fontAlgn="auto" latinLnBrk="0" hangingPunct="1">
              <a:lnSpc>
                <a:spcPts val="2400"/>
              </a:lnSpc>
              <a:spcBef>
                <a:spcPts val="0"/>
              </a:spcBef>
              <a:spcAft>
                <a:spcPts val="9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288DC2"/>
                </a:solidFill>
                <a:effectLst/>
                <a:uLnTx/>
                <a:uFillTx/>
                <a:latin typeface="Arial"/>
                <a:cs typeface="Gill Sans bold" charset="0"/>
                <a:sym typeface="Gill Sans Light" charset="0"/>
              </a:rPr>
              <a:t>Describe the system as a network of professionals. </a:t>
            </a:r>
            <a:r>
              <a:rPr kumimoji="0" lang="en-US" sz="1600" b="0" i="0" u="none" strike="noStrike" kern="1200" cap="none" spc="0" normalizeH="0" baseline="0" noProof="0">
                <a:ln>
                  <a:noFill/>
                </a:ln>
                <a:solidFill>
                  <a:srgbClr val="288DC2"/>
                </a:solidFill>
                <a:effectLst/>
                <a:uLnTx/>
                <a:uFillTx/>
                <a:latin typeface="Arial"/>
                <a:cs typeface="Gill Sans bold" charset="0"/>
                <a:sym typeface="Gill Sans Light" charset="0"/>
              </a:rPr>
              <a:t>People are more attracted to networks and dedicated communities.</a:t>
            </a:r>
            <a:r>
              <a:rPr lang="en-US" sz="1600">
                <a:solidFill>
                  <a:srgbClr val="288DC2"/>
                </a:solidFill>
                <a:latin typeface="Arial"/>
                <a:cs typeface="Gill Sans bold" charset="0"/>
                <a:sym typeface="Gill Sans Light" charset="0"/>
              </a:rPr>
              <a:t> North Carolina has a dedicated network of teachers, administrators, public officials, local physicians and community groups—all supported by the NCDHHS Division of Child Development and Early Education.</a:t>
            </a:r>
            <a:endParaRPr lang="en-US" sz="1600" b="0" i="0" u="none" strike="noStrike" kern="1200" cap="none" spc="0" normalizeH="0" baseline="0" noProof="0">
              <a:ln>
                <a:noFill/>
              </a:ln>
              <a:solidFill>
                <a:srgbClr val="288DC2"/>
              </a:solidFill>
              <a:effectLst/>
              <a:uLnTx/>
              <a:uFillTx/>
              <a:latin typeface="Arial"/>
              <a:cs typeface="Gill Sans bold" charset="0"/>
            </a:endParaRPr>
          </a:p>
        </p:txBody>
      </p:sp>
    </p:spTree>
    <p:extLst>
      <p:ext uri="{BB962C8B-B14F-4D97-AF65-F5344CB8AC3E}">
        <p14:creationId xmlns:p14="http://schemas.microsoft.com/office/powerpoint/2010/main" val="182353131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ith their hands up&#10;&#10;Description automatically generated with low confidence">
            <a:extLst>
              <a:ext uri="{FF2B5EF4-FFF2-40B4-BE49-F238E27FC236}">
                <a16:creationId xmlns:a16="http://schemas.microsoft.com/office/drawing/2014/main" id="{C0981FA6-26E2-9A0E-1CEC-F96C74FBBDB2}"/>
              </a:ext>
            </a:extLst>
          </p:cNvPr>
          <p:cNvPicPr>
            <a:picLocks noChangeAspect="1"/>
          </p:cNvPicPr>
          <p:nvPr/>
        </p:nvPicPr>
        <p:blipFill rotWithShape="1">
          <a:blip r:embed="rId2">
            <a:extLst>
              <a:ext uri="{28A0092B-C50C-407E-A947-70E740481C1C}">
                <a14:useLocalDpi xmlns:a14="http://schemas.microsoft.com/office/drawing/2010/main" val="0"/>
              </a:ext>
            </a:extLst>
          </a:blip>
          <a:srcRect l="5712" t="5541" r="5179"/>
          <a:stretch/>
        </p:blipFill>
        <p:spPr>
          <a:xfrm>
            <a:off x="-85061" y="0"/>
            <a:ext cx="12277061" cy="6857999"/>
          </a:xfrm>
          <a:prstGeom prst="rect">
            <a:avLst/>
          </a:prstGeom>
        </p:spPr>
      </p:pic>
      <p:sp>
        <p:nvSpPr>
          <p:cNvPr id="3" name="TextBox 2">
            <a:extLst>
              <a:ext uri="{FF2B5EF4-FFF2-40B4-BE49-F238E27FC236}">
                <a16:creationId xmlns:a16="http://schemas.microsoft.com/office/drawing/2014/main" id="{C82071D2-ADE0-0943-8465-9E4484F1D2F4}"/>
              </a:ext>
            </a:extLst>
          </p:cNvPr>
          <p:cNvSpPr txBox="1"/>
          <p:nvPr/>
        </p:nvSpPr>
        <p:spPr>
          <a:xfrm>
            <a:off x="3378819" y="3158541"/>
            <a:ext cx="5724293" cy="540917"/>
          </a:xfrm>
          <a:prstGeom prst="rect">
            <a:avLst/>
          </a:prstGeom>
          <a:noFill/>
        </p:spPr>
        <p:txBody>
          <a:bodyPr wrap="square" lIns="0" tIns="0" bIns="0" rtlCol="0">
            <a:spAutoFit/>
          </a:bodyPr>
          <a:lstStyle/>
          <a:p>
            <a:pPr marL="0" marR="0" lvl="0" indent="0" algn="ctr" defTabSz="457200" rtl="0" eaLnBrk="1" fontAlgn="auto" latinLnBrk="0" hangingPunct="1">
              <a:lnSpc>
                <a:spcPts val="4500"/>
              </a:lnSpc>
              <a:spcBef>
                <a:spcPts val="0"/>
              </a:spcBef>
              <a:spcAft>
                <a:spcPts val="0"/>
              </a:spcAft>
              <a:buClrTx/>
              <a:buSzTx/>
              <a:buFontTx/>
              <a:buNone/>
              <a:tabLst/>
              <a:defRPr/>
            </a:pPr>
            <a:r>
              <a:rPr kumimoji="0" lang="en-US" sz="3200" u="none" strike="noStrike" kern="1200" cap="none" spc="600" normalizeH="0" noProof="0">
                <a:ln>
                  <a:noFill/>
                </a:ln>
                <a:solidFill>
                  <a:prstClr val="white"/>
                </a:solidFill>
                <a:effectLst/>
                <a:uLnTx/>
                <a:uFillTx/>
                <a:latin typeface="Arial Black" panose="020B0604020202020204" pitchFamily="34" charset="0"/>
                <a:ea typeface="Arial"/>
                <a:cs typeface="Arial Black" panose="020B0604020202020204" pitchFamily="34" charset="0"/>
                <a:sym typeface="Helvetica Neue" pitchFamily="-109" charset="0"/>
              </a:rPr>
              <a:t>TALKING POINTS</a:t>
            </a:r>
            <a:endParaRPr kumimoji="0" lang="en-US" sz="3200" u="none" strike="noStrike" kern="1200" cap="none" spc="600" normalizeH="0" noProof="0">
              <a:ln>
                <a:noFill/>
              </a:ln>
              <a:solidFill>
                <a:prstClr val="white"/>
              </a:solidFill>
              <a:effectLst/>
              <a:uLnTx/>
              <a:uFillTx/>
              <a:latin typeface="Arial Black" panose="020B0604020202020204" pitchFamily="34" charset="0"/>
              <a:cs typeface="Arial Black" panose="020B0604020202020204" pitchFamily="34" charset="0"/>
              <a:sym typeface="Gill Sans Light" charset="0"/>
            </a:endParaRPr>
          </a:p>
        </p:txBody>
      </p:sp>
      <p:cxnSp>
        <p:nvCxnSpPr>
          <p:cNvPr id="8" name="Straight Connector 7">
            <a:extLst>
              <a:ext uri="{FF2B5EF4-FFF2-40B4-BE49-F238E27FC236}">
                <a16:creationId xmlns:a16="http://schemas.microsoft.com/office/drawing/2014/main" id="{F8370BCC-1BE4-9664-88E6-8D3778475DA4}"/>
              </a:ext>
            </a:extLst>
          </p:cNvPr>
          <p:cNvCxnSpPr>
            <a:cxnSpLocks/>
          </p:cNvCxnSpPr>
          <p:nvPr/>
        </p:nvCxnSpPr>
        <p:spPr>
          <a:xfrm>
            <a:off x="3792261" y="3773453"/>
            <a:ext cx="4768770" cy="0"/>
          </a:xfrm>
          <a:prstGeom prst="line">
            <a:avLst/>
          </a:prstGeom>
          <a:ln w="19050">
            <a:solidFill>
              <a:srgbClr val="E15D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79338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with medium confidence">
            <a:extLst>
              <a:ext uri="{FF2B5EF4-FFF2-40B4-BE49-F238E27FC236}">
                <a16:creationId xmlns:a16="http://schemas.microsoft.com/office/drawing/2014/main" id="{A5ED6311-A086-DF51-9674-FE1A4ED7E891}"/>
              </a:ext>
            </a:extLst>
          </p:cNvPr>
          <p:cNvPicPr>
            <a:picLocks noChangeAspect="1"/>
          </p:cNvPicPr>
          <p:nvPr/>
        </p:nvPicPr>
        <p:blipFill rotWithShape="1">
          <a:blip r:embed="rId3">
            <a:extLst>
              <a:ext uri="{28A0092B-C50C-407E-A947-70E740481C1C}">
                <a14:useLocalDpi xmlns:a14="http://schemas.microsoft.com/office/drawing/2010/main" val="0"/>
              </a:ext>
            </a:extLst>
          </a:blip>
          <a:srcRect l="3180" t="2877" r="5834"/>
          <a:stretch/>
        </p:blipFill>
        <p:spPr>
          <a:xfrm>
            <a:off x="-1" y="0"/>
            <a:ext cx="12192001" cy="6858000"/>
          </a:xfrm>
          <a:prstGeom prst="rect">
            <a:avLst/>
          </a:prstGeom>
        </p:spPr>
      </p:pic>
      <p:sp>
        <p:nvSpPr>
          <p:cNvPr id="3" name="TextBox 2">
            <a:extLst>
              <a:ext uri="{FF2B5EF4-FFF2-40B4-BE49-F238E27FC236}">
                <a16:creationId xmlns:a16="http://schemas.microsoft.com/office/drawing/2014/main" id="{667DF091-B311-DB46-9009-4AE11B237301}"/>
              </a:ext>
            </a:extLst>
          </p:cNvPr>
          <p:cNvSpPr txBox="1"/>
          <p:nvPr/>
        </p:nvSpPr>
        <p:spPr>
          <a:xfrm>
            <a:off x="3066585" y="3158541"/>
            <a:ext cx="6244683" cy="540917"/>
          </a:xfrm>
          <a:prstGeom prst="rect">
            <a:avLst/>
          </a:prstGeom>
          <a:noFill/>
        </p:spPr>
        <p:txBody>
          <a:bodyPr wrap="square" lIns="0" tIns="0" bIns="0" rtlCol="0">
            <a:spAutoFit/>
          </a:bodyPr>
          <a:lstStyle/>
          <a:p>
            <a:pPr marL="0" marR="0" lvl="0" indent="0" algn="ctr" defTabSz="457200" rtl="0" eaLnBrk="1" fontAlgn="auto" latinLnBrk="0" hangingPunct="1">
              <a:lnSpc>
                <a:spcPts val="4500"/>
              </a:lnSpc>
              <a:spcBef>
                <a:spcPts val="0"/>
              </a:spcBef>
              <a:spcAft>
                <a:spcPts val="0"/>
              </a:spcAft>
              <a:buClrTx/>
              <a:buSzTx/>
              <a:buFontTx/>
              <a:buNone/>
              <a:tabLst/>
              <a:defRPr/>
            </a:pPr>
            <a:r>
              <a:rPr kumimoji="0" lang="en-US" sz="3200" u="none" strike="noStrike" kern="1200" cap="none" spc="600" normalizeH="0" noProof="0">
                <a:ln>
                  <a:noFill/>
                </a:ln>
                <a:solidFill>
                  <a:prstClr val="white"/>
                </a:solidFill>
                <a:effectLst/>
                <a:uLnTx/>
                <a:uFillTx/>
                <a:latin typeface="Arial Black" panose="020B0604020202020204" pitchFamily="34" charset="0"/>
                <a:ea typeface="Arial"/>
                <a:cs typeface="Arial Black" panose="020B0604020202020204" pitchFamily="34" charset="0"/>
                <a:sym typeface="Helvetica Neue" pitchFamily="-109" charset="0"/>
              </a:rPr>
              <a:t>MESSAGE STRATEGY</a:t>
            </a:r>
            <a:endParaRPr kumimoji="0" lang="en-US" sz="3200" u="none" strike="noStrike" kern="1200" cap="none" spc="600" normalizeH="0" noProof="0">
              <a:ln>
                <a:noFill/>
              </a:ln>
              <a:solidFill>
                <a:prstClr val="white"/>
              </a:solidFill>
              <a:effectLst/>
              <a:uLnTx/>
              <a:uFillTx/>
              <a:latin typeface="Arial Black" panose="020B0604020202020204" pitchFamily="34" charset="0"/>
              <a:cs typeface="Arial Black" panose="020B0604020202020204" pitchFamily="34" charset="0"/>
              <a:sym typeface="Gill Sans Light" charset="0"/>
            </a:endParaRPr>
          </a:p>
        </p:txBody>
      </p:sp>
      <p:cxnSp>
        <p:nvCxnSpPr>
          <p:cNvPr id="5" name="Straight Connector 4">
            <a:extLst>
              <a:ext uri="{FF2B5EF4-FFF2-40B4-BE49-F238E27FC236}">
                <a16:creationId xmlns:a16="http://schemas.microsoft.com/office/drawing/2014/main" id="{2EC9E399-5E04-2154-D7A3-6AFCA27656D8}"/>
              </a:ext>
            </a:extLst>
          </p:cNvPr>
          <p:cNvCxnSpPr>
            <a:cxnSpLocks/>
          </p:cNvCxnSpPr>
          <p:nvPr/>
        </p:nvCxnSpPr>
        <p:spPr>
          <a:xfrm>
            <a:off x="3166946" y="3773453"/>
            <a:ext cx="5802586" cy="0"/>
          </a:xfrm>
          <a:prstGeom prst="line">
            <a:avLst/>
          </a:prstGeom>
          <a:ln w="19050">
            <a:solidFill>
              <a:srgbClr val="E15D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54379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82A6C3-6943-CA4E-A434-4BF5C0370553}"/>
              </a:ext>
            </a:extLst>
          </p:cNvPr>
          <p:cNvSpPr/>
          <p:nvPr/>
        </p:nvSpPr>
        <p:spPr>
          <a:xfrm>
            <a:off x="1066801" y="2001520"/>
            <a:ext cx="10091436" cy="4203337"/>
          </a:xfrm>
          <a:prstGeom prst="rect">
            <a:avLst/>
          </a:prstGeom>
        </p:spPr>
        <p:txBody>
          <a:bodyPr wrap="square" lIns="0" tIns="0" rIns="0" bIns="0" anchor="t" anchorCtr="0">
            <a:noAutofit/>
          </a:bodyPr>
          <a:lstStyle/>
          <a:p>
            <a:pPr marL="228600" indent="-228600" defTabSz="457200">
              <a:lnSpc>
                <a:spcPts val="1800"/>
              </a:lnSpc>
              <a:spcAft>
                <a:spcPts val="500"/>
              </a:spcAft>
              <a:buFont typeface="Arial" pitchFamily="2" charset="2"/>
              <a:buChar char="•"/>
              <a:defRPr/>
            </a:pP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North Carolina’s </a:t>
            </a:r>
            <a:r>
              <a:rPr lang="en-US" sz="1500">
                <a:solidFill>
                  <a:srgbClr val="288DC2"/>
                </a:solidFill>
                <a:latin typeface="Arial"/>
                <a:ea typeface="Calibri" panose="020F0502020204030204" pitchFamily="34" charset="0"/>
                <a:cs typeface="Arial"/>
              </a:rPr>
              <a:t>high-quality</a:t>
            </a: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 early care and learning</a:t>
            </a:r>
            <a:r>
              <a:rPr lang="en-US" sz="1500">
                <a:solidFill>
                  <a:srgbClr val="288DC2"/>
                </a:solidFill>
                <a:latin typeface="Arial"/>
                <a:ea typeface="Calibri" panose="020F0502020204030204" pitchFamily="34" charset="0"/>
                <a:cs typeface="Arial"/>
              </a:rPr>
              <a:t> network</a:t>
            </a: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 helps parents raise their infants, toddlers and preschoolers into healthy children, strong students, well-rounded individuals and productive </a:t>
            </a:r>
            <a:r>
              <a:rPr lang="en-US" sz="1500">
                <a:solidFill>
                  <a:srgbClr val="288DC2"/>
                </a:solidFill>
                <a:latin typeface="Arial"/>
                <a:ea typeface="Calibri" panose="020F0502020204030204" pitchFamily="34" charset="0"/>
                <a:cs typeface="Arial"/>
              </a:rPr>
              <a:t>North Carolinians</a:t>
            </a: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a:t>
            </a:r>
            <a:endParaRPr lang="en-US" sz="1500">
              <a:solidFill>
                <a:srgbClr val="288DC2"/>
              </a:solidFill>
            </a:endParaRPr>
          </a:p>
          <a:p>
            <a:pPr marL="228600" indent="-228600" defTabSz="457200">
              <a:lnSpc>
                <a:spcPts val="1800"/>
              </a:lnSpc>
              <a:spcAft>
                <a:spcPts val="500"/>
              </a:spcAft>
              <a:buFont typeface="Arial" pitchFamily="2" charset="2"/>
              <a:buChar char="•"/>
              <a:defRPr/>
            </a:pPr>
            <a:r>
              <a:rPr lang="en-US" sz="1500">
                <a:solidFill>
                  <a:srgbClr val="288DC2"/>
                </a:solidFill>
                <a:latin typeface="Arial"/>
                <a:ea typeface="Calibri" panose="020F0502020204030204" pitchFamily="34" charset="0"/>
                <a:cs typeface="Arial"/>
              </a:rPr>
              <a:t>Human</a:t>
            </a: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 development starts at birth and is vital </a:t>
            </a:r>
            <a:r>
              <a:rPr lang="en-US" sz="1500">
                <a:solidFill>
                  <a:srgbClr val="288DC2"/>
                </a:solidFill>
                <a:latin typeface="Arial"/>
                <a:ea typeface="Calibri" panose="020F0502020204030204" pitchFamily="34" charset="0"/>
                <a:cs typeface="Arial"/>
              </a:rPr>
              <a:t>to the </a:t>
            </a: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economic development </a:t>
            </a:r>
            <a:r>
              <a:rPr lang="en-US" sz="1500">
                <a:solidFill>
                  <a:srgbClr val="288DC2"/>
                </a:solidFill>
                <a:latin typeface="Arial"/>
                <a:ea typeface="Calibri" panose="020F0502020204030204" pitchFamily="34" charset="0"/>
                <a:cs typeface="Arial"/>
              </a:rPr>
              <a:t>of the</a:t>
            </a: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 state. </a:t>
            </a:r>
            <a:endParaRPr lang="en-US" sz="1500" b="0" i="0" u="none" strike="noStrike" kern="1200" cap="none" spc="0" normalizeH="0" baseline="0" noProof="0">
              <a:ln>
                <a:noFill/>
              </a:ln>
              <a:solidFill>
                <a:srgbClr val="288DC2"/>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indent="-228600" defTabSz="457200">
              <a:lnSpc>
                <a:spcPts val="1800"/>
              </a:lnSpc>
              <a:spcAft>
                <a:spcPts val="500"/>
              </a:spcAft>
              <a:buFont typeface="Arial" pitchFamily="2" charset="2"/>
              <a:buChar char="•"/>
              <a:defRPr/>
            </a:pP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Brain development </a:t>
            </a:r>
            <a:r>
              <a:rPr lang="en-US" sz="1500">
                <a:solidFill>
                  <a:srgbClr val="288DC2"/>
                </a:solidFill>
                <a:latin typeface="Arial"/>
                <a:ea typeface="Calibri" panose="020F0502020204030204" pitchFamily="34" charset="0"/>
                <a:cs typeface="Arial"/>
              </a:rPr>
              <a:t>that happens</a:t>
            </a: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 in the first five years of life sets the stage for future success.</a:t>
            </a:r>
            <a:endParaRPr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endParaRPr>
          </a:p>
          <a:p>
            <a:pPr marL="228600" indent="-228600" defTabSz="457200">
              <a:lnSpc>
                <a:spcPts val="1800"/>
              </a:lnSpc>
              <a:spcAft>
                <a:spcPts val="500"/>
              </a:spcAft>
              <a:buFont typeface="Arial" pitchFamily="2" charset="2"/>
              <a:buChar char="•"/>
              <a:defRPr/>
            </a:pP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Positive interactions between young children, their parents</a:t>
            </a:r>
            <a:r>
              <a:rPr lang="en-US" sz="1500">
                <a:solidFill>
                  <a:srgbClr val="288DC2"/>
                </a:solidFill>
                <a:latin typeface="Arial"/>
                <a:ea typeface="Calibri" panose="020F0502020204030204" pitchFamily="34" charset="0"/>
                <a:cs typeface="Arial"/>
              </a:rPr>
              <a:t>,</a:t>
            </a: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 families and </a:t>
            </a:r>
            <a:r>
              <a:rPr lang="en-US" sz="1500">
                <a:solidFill>
                  <a:srgbClr val="288DC2"/>
                </a:solidFill>
                <a:latin typeface="Arial"/>
                <a:ea typeface="Calibri" panose="020F0502020204030204" pitchFamily="34" charset="0"/>
                <a:cs typeface="Arial"/>
              </a:rPr>
              <a:t>early</a:t>
            </a: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 </a:t>
            </a:r>
            <a:r>
              <a:rPr lang="en-US" sz="1500">
                <a:solidFill>
                  <a:srgbClr val="288DC2"/>
                </a:solidFill>
                <a:latin typeface="Arial"/>
                <a:ea typeface="Calibri" panose="020F0502020204030204" pitchFamily="34" charset="0"/>
                <a:cs typeface="Arial"/>
              </a:rPr>
              <a:t>educators </a:t>
            </a: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create healthy brain development through experiences that prepare them for success in school and life.</a:t>
            </a:r>
            <a:endParaRPr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endParaRPr>
          </a:p>
          <a:p>
            <a:pPr marL="228600" indent="-228600" defTabSz="457200">
              <a:lnSpc>
                <a:spcPts val="1800"/>
              </a:lnSpc>
              <a:spcAft>
                <a:spcPts val="500"/>
              </a:spcAft>
              <a:buFont typeface="Arial" pitchFamily="2" charset="2"/>
              <a:buChar char="•"/>
              <a:defRPr/>
            </a:pP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North Carolina’s high-quality early childhood teachers partner with families to aid the healthy development of their young children</a:t>
            </a:r>
            <a:r>
              <a:rPr lang="en-US" sz="1500">
                <a:solidFill>
                  <a:srgbClr val="288DC2"/>
                </a:solidFill>
                <a:latin typeface="Arial"/>
                <a:ea typeface="Calibri" panose="020F0502020204030204" pitchFamily="34" charset="0"/>
                <a:cs typeface="Arial"/>
              </a:rPr>
              <a:t>. They form</a:t>
            </a: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 close relationships with parents and children, knowing each and using their strengths and interests to help them achieve their goals.</a:t>
            </a:r>
            <a:endParaRPr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endParaRPr>
          </a:p>
          <a:p>
            <a:pPr marL="228600" indent="-228600" defTabSz="457200">
              <a:lnSpc>
                <a:spcPts val="1800"/>
              </a:lnSpc>
              <a:spcAft>
                <a:spcPts val="300"/>
              </a:spcAft>
              <a:buFont typeface="Arial" pitchFamily="2" charset="2"/>
              <a:buChar char="•"/>
              <a:defRPr/>
            </a:pP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When healthy development in young children is fully supported, </a:t>
            </a:r>
            <a:r>
              <a:rPr lang="en-US" sz="1500">
                <a:solidFill>
                  <a:srgbClr val="288DC2"/>
                </a:solidFill>
                <a:latin typeface="Arial"/>
                <a:ea typeface="Calibri" panose="020F0502020204030204" pitchFamily="34" charset="0"/>
                <a:cs typeface="Arial"/>
              </a:rPr>
              <a:t>extensive research shows they</a:t>
            </a: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 are more likely to reach developmental milestones, fulfill their potential and be productive in </a:t>
            </a:r>
            <a:r>
              <a:rPr lang="en-US" sz="1500">
                <a:solidFill>
                  <a:srgbClr val="288DC2"/>
                </a:solidFill>
                <a:latin typeface="Arial"/>
                <a:ea typeface="Calibri" panose="020F0502020204030204" pitchFamily="34" charset="0"/>
                <a:cs typeface="Arial"/>
              </a:rPr>
              <a:t>life as evidenced by:</a:t>
            </a:r>
            <a:endParaRPr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endParaRPr>
          </a:p>
          <a:p>
            <a:pPr marL="514350" marR="0" lvl="1" indent="-285750" algn="l" defTabSz="457200" rtl="0" eaLnBrk="1" fontAlgn="auto" latinLnBrk="0" hangingPunct="1">
              <a:lnSpc>
                <a:spcPts val="1800"/>
              </a:lnSpc>
              <a:spcBef>
                <a:spcPts val="0"/>
              </a:spcBef>
              <a:spcAft>
                <a:spcPts val="300"/>
              </a:spcAft>
              <a:buClrTx/>
              <a:buSzPct val="80000"/>
              <a:buFont typeface="System Font Regular"/>
              <a:buChar char="–"/>
              <a:tabLst/>
              <a:defRPr/>
            </a:pP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3</a:t>
            </a:r>
            <a:r>
              <a:rPr kumimoji="0" lang="en-US" sz="1500" b="0" i="0" u="none" strike="noStrike" kern="1200" cap="none" spc="0" normalizeH="0" baseline="30000" noProof="0">
                <a:ln>
                  <a:noFill/>
                </a:ln>
                <a:solidFill>
                  <a:srgbClr val="288DC2"/>
                </a:solidFill>
                <a:effectLst/>
                <a:uLnTx/>
                <a:uFillTx/>
                <a:latin typeface="Arial"/>
                <a:ea typeface="Calibri" panose="020F0502020204030204" pitchFamily="34" charset="0"/>
                <a:cs typeface="Arial"/>
              </a:rPr>
              <a:t>rd</a:t>
            </a: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 grade reading proficiency</a:t>
            </a:r>
            <a:endParaRPr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endParaRPr>
          </a:p>
          <a:p>
            <a:pPr marL="514350" marR="0" lvl="1" indent="-285750" algn="l" defTabSz="457200" rtl="0" eaLnBrk="1" fontAlgn="auto" latinLnBrk="0" hangingPunct="1">
              <a:lnSpc>
                <a:spcPts val="1800"/>
              </a:lnSpc>
              <a:spcBef>
                <a:spcPts val="0"/>
              </a:spcBef>
              <a:spcAft>
                <a:spcPts val="300"/>
              </a:spcAft>
              <a:buClrTx/>
              <a:buSzPct val="80000"/>
              <a:buFont typeface="System Font Regular"/>
              <a:buChar char="–"/>
              <a:tabLst/>
              <a:defRPr/>
            </a:pP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High school graduation and postsecondary education</a:t>
            </a:r>
            <a:endParaRPr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endParaRPr>
          </a:p>
          <a:p>
            <a:pPr marL="514350" marR="0" lvl="1" indent="-285750" algn="l" defTabSz="457200" rtl="0" eaLnBrk="1" fontAlgn="auto" latinLnBrk="0" hangingPunct="1">
              <a:lnSpc>
                <a:spcPts val="1800"/>
              </a:lnSpc>
              <a:spcBef>
                <a:spcPts val="0"/>
              </a:spcBef>
              <a:spcAft>
                <a:spcPts val="300"/>
              </a:spcAft>
              <a:buClrTx/>
              <a:buSzPct val="80000"/>
              <a:buFont typeface="System Font Regular"/>
              <a:buChar char="–"/>
              <a:tabLst/>
              <a:defRPr/>
            </a:pP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Gainful employment</a:t>
            </a:r>
            <a:endParaRPr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endParaRPr>
          </a:p>
          <a:p>
            <a:pPr marL="514350" marR="0" lvl="1" indent="-285750" algn="l" defTabSz="457200" rtl="0" eaLnBrk="1" fontAlgn="auto" latinLnBrk="0" hangingPunct="1">
              <a:lnSpc>
                <a:spcPts val="1800"/>
              </a:lnSpc>
              <a:spcBef>
                <a:spcPts val="0"/>
              </a:spcBef>
              <a:spcAft>
                <a:spcPts val="300"/>
              </a:spcAft>
              <a:buClrTx/>
              <a:buSzPct val="80000"/>
              <a:buFont typeface="System Font Regular"/>
              <a:buChar char="–"/>
              <a:tabLst/>
              <a:defRPr/>
            </a:pP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Lifetime physical and mental health and well-being</a:t>
            </a:r>
            <a:endParaRPr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endParaRPr>
          </a:p>
          <a:p>
            <a:pPr marL="514350" marR="0" lvl="1" indent="-285750" algn="l" defTabSz="457200" rtl="0" eaLnBrk="1" fontAlgn="auto" latinLnBrk="0" hangingPunct="1">
              <a:lnSpc>
                <a:spcPts val="1800"/>
              </a:lnSpc>
              <a:spcBef>
                <a:spcPts val="0"/>
              </a:spcBef>
              <a:spcAft>
                <a:spcPts val="300"/>
              </a:spcAft>
              <a:buClrTx/>
              <a:buSzPct val="80000"/>
              <a:buFont typeface="System Font Regular"/>
              <a:buChar char="–"/>
              <a:tabLst/>
              <a:defRPr/>
            </a:pPr>
            <a:r>
              <a:rPr kumimoji="0"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rPr>
              <a:t>Avoidance of substance abuse and crime</a:t>
            </a:r>
            <a:endParaRPr lang="en-US" sz="1500" b="0" i="0" u="none" strike="noStrike" kern="1200" cap="none" spc="0" normalizeH="0" baseline="0" noProof="0">
              <a:ln>
                <a:noFill/>
              </a:ln>
              <a:solidFill>
                <a:srgbClr val="288DC2"/>
              </a:solidFill>
              <a:effectLst/>
              <a:uLnTx/>
              <a:uFillTx/>
              <a:latin typeface="Arial"/>
              <a:ea typeface="Calibri" panose="020F0502020204030204" pitchFamily="34" charset="0"/>
              <a:cs typeface="Arial"/>
            </a:endParaRPr>
          </a:p>
        </p:txBody>
      </p:sp>
      <p:sp>
        <p:nvSpPr>
          <p:cNvPr id="6" name="Rectangle 5">
            <a:extLst>
              <a:ext uri="{FF2B5EF4-FFF2-40B4-BE49-F238E27FC236}">
                <a16:creationId xmlns:a16="http://schemas.microsoft.com/office/drawing/2014/main" id="{0BC31EE4-E643-4BDD-457F-BEC61E346443}"/>
              </a:ext>
            </a:extLst>
          </p:cNvPr>
          <p:cNvSpPr/>
          <p:nvPr/>
        </p:nvSpPr>
        <p:spPr>
          <a:xfrm>
            <a:off x="1066800" y="1010303"/>
            <a:ext cx="10063316" cy="780397"/>
          </a:xfrm>
          <a:prstGeom prst="rect">
            <a:avLst/>
          </a:prstGeom>
          <a:solidFill>
            <a:srgbClr val="0B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96D1B0-BD68-A955-56C1-4454B6526980}"/>
              </a:ext>
            </a:extLst>
          </p:cNvPr>
          <p:cNvSpPr txBox="1"/>
          <p:nvPr/>
        </p:nvSpPr>
        <p:spPr>
          <a:xfrm>
            <a:off x="1300481" y="1153449"/>
            <a:ext cx="9611360" cy="512961"/>
          </a:xfrm>
          <a:prstGeom prst="rect">
            <a:avLst/>
          </a:prstGeom>
          <a:noFill/>
        </p:spPr>
        <p:txBody>
          <a:bodyPr wrap="square" lIns="0" tIns="0" bIns="0" rtlCol="0">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lang="en-US" b="1">
                <a:solidFill>
                  <a:schemeClr val="bg1"/>
                </a:solidFill>
                <a:latin typeface="Arial"/>
                <a:ea typeface="Arial"/>
                <a:cs typeface="Arial"/>
                <a:sym typeface="Helvetica Neue" pitchFamily="-109" charset="0"/>
              </a:rPr>
              <a:t>Quality Early Care and Learning: </a:t>
            </a:r>
            <a:r>
              <a:rPr kumimoji="0" lang="en-US" b="1" i="0" u="none" strike="noStrike" kern="1200" normalizeH="0" noProof="0">
                <a:ln>
                  <a:noFill/>
                </a:ln>
                <a:solidFill>
                  <a:schemeClr val="bg1"/>
                </a:solidFill>
                <a:effectLst/>
                <a:uLnTx/>
                <a:uFillTx/>
                <a:latin typeface="Arial"/>
                <a:ea typeface="Arial"/>
                <a:cs typeface="Arial"/>
                <a:sym typeface="Helvetica Neue" pitchFamily="-109" charset="0"/>
              </a:rPr>
              <a:t>The key to success of North Carolina’s children</a:t>
            </a:r>
            <a:br>
              <a:rPr kumimoji="0" lang="en-US" b="1" i="0" u="none" strike="noStrike" kern="1200" normalizeH="0" noProof="0">
                <a:ln>
                  <a:noFill/>
                </a:ln>
                <a:solidFill>
                  <a:schemeClr val="bg1"/>
                </a:solidFill>
                <a:effectLst/>
                <a:uLnTx/>
                <a:uFillTx/>
                <a:latin typeface="Arial"/>
                <a:ea typeface="Arial"/>
                <a:cs typeface="Arial"/>
                <a:sym typeface="Helvetica Neue" pitchFamily="-109" charset="0"/>
              </a:rPr>
            </a:br>
            <a:r>
              <a:rPr kumimoji="0" lang="en-US" b="1" i="0" u="none" strike="noStrike" kern="1200" normalizeH="0" noProof="0">
                <a:ln>
                  <a:noFill/>
                </a:ln>
                <a:solidFill>
                  <a:schemeClr val="bg1"/>
                </a:solidFill>
                <a:effectLst/>
                <a:uLnTx/>
                <a:uFillTx/>
                <a:latin typeface="Arial"/>
                <a:ea typeface="Arial"/>
                <a:cs typeface="Arial"/>
                <a:sym typeface="Helvetica Neue" pitchFamily="-109" charset="0"/>
              </a:rPr>
              <a:t>—and our future.</a:t>
            </a:r>
          </a:p>
        </p:txBody>
      </p:sp>
      <p:cxnSp>
        <p:nvCxnSpPr>
          <p:cNvPr id="5" name="Straight Connector 4">
            <a:extLst>
              <a:ext uri="{FF2B5EF4-FFF2-40B4-BE49-F238E27FC236}">
                <a16:creationId xmlns:a16="http://schemas.microsoft.com/office/drawing/2014/main" id="{1C36BC27-01FD-AAC2-CF52-B6CBAE9059F5}"/>
              </a:ext>
            </a:extLst>
          </p:cNvPr>
          <p:cNvCxnSpPr>
            <a:cxnSpLocks/>
          </p:cNvCxnSpPr>
          <p:nvPr/>
        </p:nvCxnSpPr>
        <p:spPr>
          <a:xfrm>
            <a:off x="1066800" y="6395007"/>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505867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82A6C3-6943-CA4E-A434-4BF5C0370553}"/>
              </a:ext>
            </a:extLst>
          </p:cNvPr>
          <p:cNvSpPr/>
          <p:nvPr/>
        </p:nvSpPr>
        <p:spPr>
          <a:xfrm>
            <a:off x="1066801" y="2001520"/>
            <a:ext cx="10091436" cy="4203337"/>
          </a:xfrm>
          <a:prstGeom prst="rect">
            <a:avLst/>
          </a:prstGeom>
        </p:spPr>
        <p:txBody>
          <a:bodyPr wrap="square" lIns="0" tIns="0" rIns="0" bIns="0" anchor="t" anchorCtr="0">
            <a:noAutofit/>
          </a:bodyPr>
          <a:lstStyle/>
          <a:p>
            <a:pPr marL="228600" lvl="0" indent="-228600" defTabSz="457200">
              <a:lnSpc>
                <a:spcPts val="1800"/>
              </a:lnSpc>
              <a:spcAft>
                <a:spcPts val="800"/>
              </a:spcAft>
              <a:buFont typeface="Arial" pitchFamily="2" charset="2"/>
              <a:buChar char="•"/>
              <a:defRPr/>
            </a:pPr>
            <a:r>
              <a:rPr lang="en-US" sz="1500">
                <a:solidFill>
                  <a:srgbClr val="288DC2"/>
                </a:solidFill>
                <a:latin typeface="Arial"/>
                <a:ea typeface="Calibri" panose="020F0502020204030204" pitchFamily="34" charset="0"/>
                <a:cs typeface="Arial"/>
              </a:rPr>
              <a:t>North Carolina recognized the importance of early care and learning decades ago and built a high-quality network that serves parents and the state’s economy. It is the envy of other states in the nation, but it can’t be taken for granted and needs continued investment to help families raise North Carolina.</a:t>
            </a:r>
            <a:endParaRPr lang="en-US" sz="1500">
              <a:solidFill>
                <a:srgbClr val="288DC2"/>
              </a:solidFill>
              <a:latin typeface="Arial"/>
              <a:cs typeface="Arial"/>
            </a:endParaRPr>
          </a:p>
          <a:p>
            <a:pPr marL="228600" lvl="0" indent="-228600" defTabSz="457200">
              <a:lnSpc>
                <a:spcPts val="1800"/>
              </a:lnSpc>
              <a:spcAft>
                <a:spcPts val="800"/>
              </a:spcAft>
              <a:buFont typeface="Arial" pitchFamily="2" charset="2"/>
              <a:buChar char="•"/>
              <a:defRPr/>
            </a:pPr>
            <a:r>
              <a:rPr lang="en-US" sz="1500">
                <a:solidFill>
                  <a:srgbClr val="288DC2"/>
                </a:solidFill>
                <a:latin typeface="Arial" panose="020B0604020202020204" pitchFamily="34" charset="0"/>
                <a:ea typeface="Calibri" panose="020F0502020204030204" pitchFamily="34" charset="0"/>
                <a:cs typeface="Arial" panose="020B0604020202020204" pitchFamily="34" charset="0"/>
              </a:rPr>
              <a:t>The availability of high-quality early care and education is a major factor in attracting businesses from around the world to bring jobs to North Carolina.</a:t>
            </a:r>
          </a:p>
          <a:p>
            <a:pPr marL="228600" indent="-228600" defTabSz="457200">
              <a:lnSpc>
                <a:spcPts val="1800"/>
              </a:lnSpc>
              <a:spcAft>
                <a:spcPts val="800"/>
              </a:spcAft>
              <a:buFont typeface="Arial" pitchFamily="2" charset="2"/>
              <a:buChar char="•"/>
              <a:defRPr/>
            </a:pPr>
            <a:r>
              <a:rPr lang="en-US" sz="1500">
                <a:solidFill>
                  <a:srgbClr val="288DC2"/>
                </a:solidFill>
                <a:latin typeface="Arial"/>
                <a:ea typeface="Calibri" panose="020F0502020204030204" pitchFamily="34" charset="0"/>
                <a:cs typeface="Arial"/>
              </a:rPr>
              <a:t>Early care and learning teachers work in collaboration with schools, pediatricians, public health officials and state agencies to ensure that families with young children have the resources they need for the healthy development of their young children.</a:t>
            </a:r>
          </a:p>
          <a:p>
            <a:pPr marL="228600" lvl="0" indent="-228600" defTabSz="457200">
              <a:lnSpc>
                <a:spcPts val="1800"/>
              </a:lnSpc>
              <a:spcAft>
                <a:spcPts val="800"/>
              </a:spcAft>
              <a:buFont typeface="Arial" pitchFamily="2" charset="2"/>
              <a:buChar char="•"/>
              <a:defRPr/>
            </a:pPr>
            <a:r>
              <a:rPr lang="en-US" sz="1500">
                <a:solidFill>
                  <a:srgbClr val="288DC2"/>
                </a:solidFill>
                <a:latin typeface="Arial"/>
                <a:ea typeface="Calibri" panose="020F0502020204030204" pitchFamily="34" charset="0"/>
                <a:cs typeface="Arial"/>
              </a:rPr>
              <a:t>North Carolina’s pre-school program makes sure children have the intellectual, social, emotional, behavioral and early literacy and math skills to be ready for success in school.</a:t>
            </a:r>
          </a:p>
          <a:p>
            <a:pPr marL="228600" indent="-228600" defTabSz="457200">
              <a:lnSpc>
                <a:spcPts val="1800"/>
              </a:lnSpc>
              <a:spcAft>
                <a:spcPts val="800"/>
              </a:spcAft>
              <a:buFont typeface="Arial" pitchFamily="2" charset="2"/>
              <a:buChar char="•"/>
              <a:defRPr/>
            </a:pPr>
            <a:r>
              <a:rPr lang="en-US" sz="1500">
                <a:solidFill>
                  <a:srgbClr val="288DC2"/>
                </a:solidFill>
                <a:latin typeface="Arial"/>
                <a:ea typeface="Calibri" panose="020F0502020204030204" pitchFamily="34" charset="0"/>
                <a:cs typeface="Arial"/>
              </a:rPr>
              <a:t>Subsidies help ensure that every child has access to a quality early education, which is mandated by the state’s constitution and drives the social and economic success of North Carolina.</a:t>
            </a:r>
          </a:p>
          <a:p>
            <a:pPr marL="228600" indent="-228600" defTabSz="457200">
              <a:lnSpc>
                <a:spcPts val="1800"/>
              </a:lnSpc>
              <a:spcAft>
                <a:spcPts val="800"/>
              </a:spcAft>
              <a:buFont typeface="Arial" pitchFamily="2" charset="2"/>
              <a:buChar char="•"/>
              <a:defRPr/>
            </a:pPr>
            <a:r>
              <a:rPr lang="en-US" sz="1500">
                <a:solidFill>
                  <a:srgbClr val="288DC2"/>
                </a:solidFill>
                <a:latin typeface="Arial"/>
                <a:ea typeface="Calibri" panose="020F0502020204030204" pitchFamily="34" charset="0"/>
                <a:cs typeface="Arial"/>
              </a:rPr>
              <a:t>Unfortunately, our great early care and learning network serves too few children. If all who needed it had access, we could help more children and families thrive and help them raise North Carolina.</a:t>
            </a:r>
          </a:p>
        </p:txBody>
      </p:sp>
      <p:sp>
        <p:nvSpPr>
          <p:cNvPr id="6" name="Rectangle 5">
            <a:extLst>
              <a:ext uri="{FF2B5EF4-FFF2-40B4-BE49-F238E27FC236}">
                <a16:creationId xmlns:a16="http://schemas.microsoft.com/office/drawing/2014/main" id="{0BC31EE4-E643-4BDD-457F-BEC61E346443}"/>
              </a:ext>
            </a:extLst>
          </p:cNvPr>
          <p:cNvSpPr/>
          <p:nvPr/>
        </p:nvSpPr>
        <p:spPr>
          <a:xfrm>
            <a:off x="1066800" y="1010303"/>
            <a:ext cx="10063316" cy="780397"/>
          </a:xfrm>
          <a:prstGeom prst="rect">
            <a:avLst/>
          </a:prstGeom>
          <a:solidFill>
            <a:srgbClr val="0B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96D1B0-BD68-A955-56C1-4454B6526980}"/>
              </a:ext>
            </a:extLst>
          </p:cNvPr>
          <p:cNvSpPr txBox="1"/>
          <p:nvPr/>
        </p:nvSpPr>
        <p:spPr>
          <a:xfrm>
            <a:off x="1290320" y="1153449"/>
            <a:ext cx="9611359" cy="512961"/>
          </a:xfrm>
          <a:prstGeom prst="rect">
            <a:avLst/>
          </a:prstGeom>
          <a:noFill/>
        </p:spPr>
        <p:txBody>
          <a:bodyPr wrap="square" lIns="0" tIns="0" bIns="0" rtlCol="0">
            <a:spAutoFit/>
          </a:bodyPr>
          <a:lstStyle/>
          <a:p>
            <a:pPr lvl="0" algn="ctr" defTabSz="457200">
              <a:lnSpc>
                <a:spcPts val="2000"/>
              </a:lnSpc>
              <a:defRPr/>
            </a:pPr>
            <a:r>
              <a:rPr lang="en-US" b="1">
                <a:solidFill>
                  <a:schemeClr val="bg1"/>
                </a:solidFill>
                <a:latin typeface="Arial"/>
                <a:ea typeface="Arial"/>
                <a:cs typeface="Arial"/>
                <a:sym typeface="Helvetica Neue" pitchFamily="-109" charset="0"/>
              </a:rPr>
              <a:t>North Carolina is a leader in early care and learning—and it needs continued investment to strengthen all families and the state’s economy</a:t>
            </a:r>
            <a:endParaRPr kumimoji="0" lang="en-US" b="1" i="0" u="none" strike="noStrike" kern="1200" normalizeH="0" noProof="0">
              <a:ln>
                <a:noFill/>
              </a:ln>
              <a:solidFill>
                <a:schemeClr val="bg1"/>
              </a:solidFill>
              <a:effectLst/>
              <a:uLnTx/>
              <a:uFillTx/>
              <a:latin typeface="Arial"/>
              <a:ea typeface="Arial"/>
              <a:cs typeface="Arial"/>
              <a:sym typeface="Helvetica Neue" pitchFamily="-109" charset="0"/>
            </a:endParaRPr>
          </a:p>
        </p:txBody>
      </p:sp>
      <p:cxnSp>
        <p:nvCxnSpPr>
          <p:cNvPr id="5" name="Straight Connector 4">
            <a:extLst>
              <a:ext uri="{FF2B5EF4-FFF2-40B4-BE49-F238E27FC236}">
                <a16:creationId xmlns:a16="http://schemas.microsoft.com/office/drawing/2014/main" id="{199882B3-FA6E-7E6C-70DC-56D8382E39A3}"/>
              </a:ext>
            </a:extLst>
          </p:cNvPr>
          <p:cNvCxnSpPr>
            <a:cxnSpLocks/>
          </p:cNvCxnSpPr>
          <p:nvPr/>
        </p:nvCxnSpPr>
        <p:spPr>
          <a:xfrm>
            <a:off x="1066800" y="6395007"/>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334349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82A6C3-6943-CA4E-A434-4BF5C0370553}"/>
              </a:ext>
            </a:extLst>
          </p:cNvPr>
          <p:cNvSpPr/>
          <p:nvPr/>
        </p:nvSpPr>
        <p:spPr>
          <a:xfrm>
            <a:off x="1066801" y="2001520"/>
            <a:ext cx="10091436" cy="4203337"/>
          </a:xfrm>
          <a:prstGeom prst="rect">
            <a:avLst/>
          </a:prstGeom>
        </p:spPr>
        <p:txBody>
          <a:bodyPr wrap="square" lIns="0" tIns="0" rIns="0" bIns="0" anchor="t" anchorCtr="0">
            <a:noAutofit/>
          </a:bodyPr>
          <a:lstStyle/>
          <a:p>
            <a:pPr marL="228600" lvl="0" indent="-228600" defTabSz="457200">
              <a:lnSpc>
                <a:spcPts val="1800"/>
              </a:lnSpc>
              <a:spcAft>
                <a:spcPts val="800"/>
              </a:spcAft>
              <a:buFont typeface="Arial" pitchFamily="2" charset="2"/>
              <a:buChar char="•"/>
              <a:defRPr/>
            </a:pPr>
            <a:r>
              <a:rPr lang="en-US" sz="1500">
                <a:solidFill>
                  <a:srgbClr val="288DC2"/>
                </a:solidFill>
                <a:latin typeface="Arial"/>
                <a:ea typeface="Calibri" panose="020F0502020204030204" pitchFamily="34" charset="0"/>
                <a:cs typeface="Arial"/>
              </a:rPr>
              <a:t>Early care and learning teachers are at the center of providing the partnership, resources and expertise families need to ensure the intellectual and social-emotional development of their infants, toddlers and preschoolers.</a:t>
            </a:r>
            <a:endParaRPr lang="en-US" sz="1500">
              <a:solidFill>
                <a:srgbClr val="288DC2"/>
              </a:solidFill>
              <a:latin typeface="Arial"/>
              <a:cs typeface="Arial"/>
            </a:endParaRPr>
          </a:p>
          <a:p>
            <a:pPr marL="228600" indent="-228600" defTabSz="457200">
              <a:lnSpc>
                <a:spcPts val="1800"/>
              </a:lnSpc>
              <a:spcAft>
                <a:spcPts val="800"/>
              </a:spcAft>
              <a:buFont typeface="Arial" pitchFamily="2" charset="2"/>
              <a:buChar char="•"/>
              <a:defRPr/>
            </a:pPr>
            <a:r>
              <a:rPr lang="en-US" sz="1500">
                <a:solidFill>
                  <a:srgbClr val="288DC2"/>
                </a:solidFill>
                <a:latin typeface="Arial"/>
                <a:ea typeface="Calibri" panose="020F0502020204030204" pitchFamily="34" charset="0"/>
                <a:cs typeface="Arial"/>
              </a:rPr>
              <a:t>North Carolina’s future relies upon highly qualified early care and learning professionals to provide education and care for over 265,000 children per year.</a:t>
            </a:r>
          </a:p>
          <a:p>
            <a:pPr marL="228600" lvl="0" indent="-228600" defTabSz="457200">
              <a:lnSpc>
                <a:spcPts val="1800"/>
              </a:lnSpc>
              <a:spcAft>
                <a:spcPts val="800"/>
              </a:spcAft>
              <a:buFont typeface="Arial" pitchFamily="2" charset="2"/>
              <a:buChar char="•"/>
              <a:defRPr/>
            </a:pPr>
            <a:r>
              <a:rPr lang="en-US" sz="1500">
                <a:solidFill>
                  <a:srgbClr val="288DC2"/>
                </a:solidFill>
                <a:latin typeface="Arial"/>
                <a:ea typeface="Calibri" panose="020F0502020204030204" pitchFamily="34" charset="0"/>
                <a:cs typeface="Arial"/>
              </a:rPr>
              <a:t>These early learning teachers, most of whom are parents themselves, aren’t compensated like other teachers.</a:t>
            </a:r>
          </a:p>
          <a:p>
            <a:pPr marL="228600" indent="-228600" defTabSz="457200">
              <a:lnSpc>
                <a:spcPts val="1800"/>
              </a:lnSpc>
              <a:spcAft>
                <a:spcPts val="800"/>
              </a:spcAft>
              <a:buFont typeface="Arial" pitchFamily="2" charset="2"/>
              <a:buChar char="•"/>
              <a:defRPr/>
            </a:pPr>
            <a:r>
              <a:rPr lang="en-US" sz="1500">
                <a:solidFill>
                  <a:srgbClr val="288DC2"/>
                </a:solidFill>
                <a:latin typeface="Arial"/>
                <a:ea typeface="Calibri" panose="020F0502020204030204" pitchFamily="34" charset="0"/>
                <a:cs typeface="Arial"/>
              </a:rPr>
              <a:t>They want to stay in the profession, but their salaries and benefits often force them to look elsewhere.</a:t>
            </a:r>
          </a:p>
          <a:p>
            <a:pPr marL="228600" lvl="0" indent="-228600" defTabSz="457200">
              <a:lnSpc>
                <a:spcPts val="1800"/>
              </a:lnSpc>
              <a:spcAft>
                <a:spcPts val="800"/>
              </a:spcAft>
              <a:buFont typeface="Arial" pitchFamily="2" charset="2"/>
              <a:buChar char="•"/>
              <a:defRPr/>
            </a:pPr>
            <a:r>
              <a:rPr lang="en-US" sz="1500">
                <a:solidFill>
                  <a:srgbClr val="288DC2"/>
                </a:solidFill>
                <a:latin typeface="Arial"/>
                <a:ea typeface="Calibri" panose="020F0502020204030204" pitchFamily="34" charset="0"/>
                <a:cs typeface="Arial"/>
              </a:rPr>
              <a:t>They make on average $12 per hour, half are not offered health insurance. One-third work full time but have been paid so little they have needed some form of public assistance in the last three years.</a:t>
            </a:r>
          </a:p>
          <a:p>
            <a:pPr marL="228600" lvl="0" indent="-228600" defTabSz="457200">
              <a:lnSpc>
                <a:spcPts val="1800"/>
              </a:lnSpc>
              <a:spcAft>
                <a:spcPts val="800"/>
              </a:spcAft>
              <a:buFont typeface="Arial" pitchFamily="2" charset="2"/>
              <a:buChar char="•"/>
              <a:defRPr/>
            </a:pPr>
            <a:r>
              <a:rPr lang="en-US" sz="1500">
                <a:solidFill>
                  <a:srgbClr val="288DC2"/>
                </a:solidFill>
                <a:latin typeface="Arial"/>
                <a:ea typeface="Calibri" panose="020F0502020204030204" pitchFamily="34" charset="0"/>
                <a:cs typeface="Arial"/>
              </a:rPr>
              <a:t>Each child needs—regardless of their socio-economic status—access to high-quality early care and learning teachers in order to have an equal opportunity to fulfill their potential and contribute to society. Yet, the labor shortage of these critical teachers means that those who need them most don’t have access to them.</a:t>
            </a:r>
          </a:p>
        </p:txBody>
      </p:sp>
      <p:sp>
        <p:nvSpPr>
          <p:cNvPr id="6" name="Rectangle 5">
            <a:extLst>
              <a:ext uri="{FF2B5EF4-FFF2-40B4-BE49-F238E27FC236}">
                <a16:creationId xmlns:a16="http://schemas.microsoft.com/office/drawing/2014/main" id="{0BC31EE4-E643-4BDD-457F-BEC61E346443}"/>
              </a:ext>
            </a:extLst>
          </p:cNvPr>
          <p:cNvSpPr/>
          <p:nvPr/>
        </p:nvSpPr>
        <p:spPr>
          <a:xfrm>
            <a:off x="1066800" y="1010303"/>
            <a:ext cx="10063316" cy="780397"/>
          </a:xfrm>
          <a:prstGeom prst="rect">
            <a:avLst/>
          </a:prstGeom>
          <a:solidFill>
            <a:srgbClr val="0B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96D1B0-BD68-A955-56C1-4454B6526980}"/>
              </a:ext>
            </a:extLst>
          </p:cNvPr>
          <p:cNvSpPr txBox="1"/>
          <p:nvPr/>
        </p:nvSpPr>
        <p:spPr>
          <a:xfrm>
            <a:off x="1290320" y="1153449"/>
            <a:ext cx="9611359" cy="512961"/>
          </a:xfrm>
          <a:prstGeom prst="rect">
            <a:avLst/>
          </a:prstGeom>
          <a:noFill/>
        </p:spPr>
        <p:txBody>
          <a:bodyPr wrap="square" lIns="0" tIns="0" bIns="0" rtlCol="0">
            <a:spAutoFit/>
          </a:bodyPr>
          <a:lstStyle/>
          <a:p>
            <a:pPr lvl="0" algn="ctr" defTabSz="457200">
              <a:lnSpc>
                <a:spcPts val="2000"/>
              </a:lnSpc>
              <a:defRPr/>
            </a:pPr>
            <a:r>
              <a:rPr lang="en-US" b="1">
                <a:solidFill>
                  <a:schemeClr val="bg1"/>
                </a:solidFill>
                <a:latin typeface="Arial"/>
                <a:ea typeface="Arial"/>
                <a:cs typeface="Arial"/>
                <a:sym typeface="Helvetica Neue" pitchFamily="-109" charset="0"/>
              </a:rPr>
              <a:t>Quality early care and learning teachers help families and communities raise </a:t>
            </a:r>
            <a:br>
              <a:rPr lang="en-US" b="1">
                <a:solidFill>
                  <a:schemeClr val="bg1"/>
                </a:solidFill>
                <a:latin typeface="Arial"/>
                <a:ea typeface="Arial"/>
                <a:cs typeface="Arial"/>
                <a:sym typeface="Helvetica Neue" pitchFamily="-109" charset="0"/>
              </a:rPr>
            </a:br>
            <a:r>
              <a:rPr lang="en-US" b="1">
                <a:solidFill>
                  <a:schemeClr val="bg1"/>
                </a:solidFill>
                <a:latin typeface="Arial"/>
                <a:ea typeface="Arial"/>
                <a:cs typeface="Arial"/>
                <a:sym typeface="Helvetica Neue" pitchFamily="-109" charset="0"/>
              </a:rPr>
              <a:t>North Carolina through better education, social and economic outcomes.</a:t>
            </a:r>
          </a:p>
        </p:txBody>
      </p:sp>
      <p:cxnSp>
        <p:nvCxnSpPr>
          <p:cNvPr id="5" name="Straight Connector 4">
            <a:extLst>
              <a:ext uri="{FF2B5EF4-FFF2-40B4-BE49-F238E27FC236}">
                <a16:creationId xmlns:a16="http://schemas.microsoft.com/office/drawing/2014/main" id="{49CF4260-A12D-0619-0509-9A8F80C99AEF}"/>
              </a:ext>
            </a:extLst>
          </p:cNvPr>
          <p:cNvCxnSpPr>
            <a:cxnSpLocks/>
          </p:cNvCxnSpPr>
          <p:nvPr/>
        </p:nvCxnSpPr>
        <p:spPr>
          <a:xfrm>
            <a:off x="1066800" y="6395007"/>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235443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children clapping&#10;&#10;Description automatically generated with low confidence">
            <a:extLst>
              <a:ext uri="{FF2B5EF4-FFF2-40B4-BE49-F238E27FC236}">
                <a16:creationId xmlns:a16="http://schemas.microsoft.com/office/drawing/2014/main" id="{8B2AAE6C-A695-0189-4AAA-6DCACE591E9D}"/>
              </a:ext>
            </a:extLst>
          </p:cNvPr>
          <p:cNvPicPr>
            <a:picLocks noChangeAspect="1"/>
          </p:cNvPicPr>
          <p:nvPr/>
        </p:nvPicPr>
        <p:blipFill rotWithShape="1">
          <a:blip r:embed="rId2">
            <a:extLst>
              <a:ext uri="{28A0092B-C50C-407E-A947-70E740481C1C}">
                <a14:useLocalDpi xmlns:a14="http://schemas.microsoft.com/office/drawing/2010/main" val="0"/>
              </a:ext>
            </a:extLst>
          </a:blip>
          <a:srcRect t="5995" r="866" b="15599"/>
          <a:stretch/>
        </p:blipFill>
        <p:spPr>
          <a:xfrm>
            <a:off x="19" y="0"/>
            <a:ext cx="12497761" cy="6894576"/>
          </a:xfrm>
          <a:prstGeom prst="rect">
            <a:avLst/>
          </a:prstGeom>
        </p:spPr>
      </p:pic>
      <p:sp>
        <p:nvSpPr>
          <p:cNvPr id="5" name="Rectangle 4">
            <a:extLst>
              <a:ext uri="{FF2B5EF4-FFF2-40B4-BE49-F238E27FC236}">
                <a16:creationId xmlns:a16="http://schemas.microsoft.com/office/drawing/2014/main" id="{0BAD3DA7-5CDB-DC64-B5E6-BA609C2F7BED}"/>
              </a:ext>
            </a:extLst>
          </p:cNvPr>
          <p:cNvSpPr/>
          <p:nvPr/>
        </p:nvSpPr>
        <p:spPr>
          <a:xfrm>
            <a:off x="0" y="5486400"/>
            <a:ext cx="12192000" cy="685800"/>
          </a:xfrm>
          <a:prstGeom prst="rect">
            <a:avLst/>
          </a:prstGeom>
          <a:solidFill>
            <a:srgbClr val="288DC2">
              <a:alpha val="708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CCA6BF6-6CE8-6DD7-B8F1-F06C96BD6A99}"/>
              </a:ext>
            </a:extLst>
          </p:cNvPr>
          <p:cNvSpPr/>
          <p:nvPr/>
        </p:nvSpPr>
        <p:spPr>
          <a:xfrm>
            <a:off x="117231" y="5526157"/>
            <a:ext cx="11781692" cy="562554"/>
          </a:xfrm>
          <a:prstGeom prst="rect">
            <a:avLst/>
          </a:prstGeom>
        </p:spPr>
        <p:txBody>
          <a:bodyPr wrap="square" lIns="0" tIns="0" rIns="0" bIns="0" anchor="t" anchorCtr="0">
            <a:noAutofit/>
          </a:bodyPr>
          <a:lstStyle/>
          <a:p>
            <a:pPr lvl="0" algn="ctr" defTabSz="457200">
              <a:lnSpc>
                <a:spcPts val="4000"/>
              </a:lnSpc>
              <a:defRPr/>
            </a:pPr>
            <a:r>
              <a:rPr lang="en-US" sz="2000" b="1" dirty="0">
                <a:solidFill>
                  <a:schemeClr val="bg1"/>
                </a:solidFill>
                <a:latin typeface="Arial Black" panose="020B0604020202020204" pitchFamily="34" charset="0"/>
                <a:cs typeface="Arial Black" panose="020B0604020202020204" pitchFamily="34" charset="0"/>
                <a:sym typeface="Gill Sans Light" charset="0"/>
              </a:rPr>
              <a:t>Brain development in the first five years of life sets the stage for future success.</a:t>
            </a:r>
          </a:p>
        </p:txBody>
      </p:sp>
    </p:spTree>
    <p:extLst>
      <p:ext uri="{BB962C8B-B14F-4D97-AF65-F5344CB8AC3E}">
        <p14:creationId xmlns:p14="http://schemas.microsoft.com/office/powerpoint/2010/main" val="223679654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82A6C3-6943-CA4E-A434-4BF5C0370553}"/>
              </a:ext>
            </a:extLst>
          </p:cNvPr>
          <p:cNvSpPr/>
          <p:nvPr/>
        </p:nvSpPr>
        <p:spPr>
          <a:xfrm>
            <a:off x="1066801" y="2001520"/>
            <a:ext cx="10091436" cy="4203337"/>
          </a:xfrm>
          <a:prstGeom prst="rect">
            <a:avLst/>
          </a:prstGeom>
        </p:spPr>
        <p:txBody>
          <a:bodyPr wrap="square" lIns="0" tIns="0" rIns="0" bIns="0" anchor="t" anchorCtr="0">
            <a:noAutofit/>
          </a:bodyPr>
          <a:lstStyle/>
          <a:p>
            <a:pPr marL="228600" indent="-228600" defTabSz="457200">
              <a:lnSpc>
                <a:spcPts val="1800"/>
              </a:lnSpc>
              <a:spcAft>
                <a:spcPts val="800"/>
              </a:spcAft>
              <a:buFont typeface="Arial" pitchFamily="2" charset="2"/>
              <a:buChar char="•"/>
              <a:defRPr/>
            </a:pPr>
            <a:r>
              <a:rPr lang="en-US" sz="1500" dirty="0">
                <a:solidFill>
                  <a:srgbClr val="288DC2"/>
                </a:solidFill>
                <a:latin typeface="Arial"/>
                <a:ea typeface="Calibri" panose="020F0502020204030204" pitchFamily="34" charset="0"/>
                <a:cs typeface="Arial"/>
              </a:rPr>
              <a:t>Early care and learning subsidies provide access to high-quality early care and education that helps parents work, prepare their children for success in school and life and helps raise North Carolina’s economy.</a:t>
            </a:r>
            <a:endParaRPr lang="en-US" sz="1500" dirty="0">
              <a:solidFill>
                <a:srgbClr val="288DC2"/>
              </a:solidFill>
              <a:latin typeface="Arial"/>
              <a:cs typeface="Arial"/>
            </a:endParaRPr>
          </a:p>
          <a:p>
            <a:pPr marL="228600" indent="-228600" defTabSz="457200">
              <a:lnSpc>
                <a:spcPts val="1800"/>
              </a:lnSpc>
              <a:spcAft>
                <a:spcPts val="800"/>
              </a:spcAft>
              <a:buFont typeface="Arial" pitchFamily="2" charset="2"/>
              <a:buChar char="•"/>
              <a:defRPr/>
            </a:pPr>
            <a:r>
              <a:rPr lang="en-US" sz="1500" dirty="0">
                <a:solidFill>
                  <a:srgbClr val="288DC2"/>
                </a:solidFill>
                <a:latin typeface="Arial"/>
                <a:ea typeface="Calibri" panose="020F0502020204030204" pitchFamily="34" charset="0"/>
                <a:cs typeface="Arial"/>
              </a:rPr>
              <a:t>Early care and learning costs exceed many families’ ability to pay. Dual income NC households with two young children spend on average 16.8% of their income on early care and learning, while single income NC households with one infant spends 38.4% of their income.</a:t>
            </a:r>
          </a:p>
          <a:p>
            <a:pPr marL="228600" indent="-228600" defTabSz="457200">
              <a:lnSpc>
                <a:spcPts val="1800"/>
              </a:lnSpc>
              <a:spcAft>
                <a:spcPts val="800"/>
              </a:spcAft>
              <a:buFont typeface="Arial" pitchFamily="2" charset="2"/>
              <a:buChar char="•"/>
              <a:defRPr/>
            </a:pPr>
            <a:r>
              <a:rPr lang="en-US" sz="1500" dirty="0">
                <a:solidFill>
                  <a:srgbClr val="288DC2"/>
                </a:solidFill>
                <a:latin typeface="Arial"/>
                <a:ea typeface="Calibri" panose="020F0502020204030204" pitchFamily="34" charset="0"/>
                <a:cs typeface="Arial"/>
              </a:rPr>
              <a:t>Without subsidies to afford the high cost of early care and learning, many lower income North Carolina parents </a:t>
            </a:r>
            <a:br>
              <a:rPr lang="en-US" sz="1500" dirty="0">
                <a:solidFill>
                  <a:srgbClr val="288DC2"/>
                </a:solidFill>
                <a:latin typeface="Arial"/>
                <a:ea typeface="Calibri" panose="020F0502020204030204" pitchFamily="34" charset="0"/>
                <a:cs typeface="Arial"/>
              </a:rPr>
            </a:br>
            <a:r>
              <a:rPr lang="en-US" sz="1500" dirty="0">
                <a:solidFill>
                  <a:srgbClr val="288DC2"/>
                </a:solidFill>
                <a:latin typeface="Arial"/>
                <a:ea typeface="Calibri" panose="020F0502020204030204" pitchFamily="34" charset="0"/>
                <a:cs typeface="Arial"/>
              </a:rPr>
              <a:t>will have to choose between working and caring for their young children—and businesses will have trouble </a:t>
            </a:r>
            <a:br>
              <a:rPr lang="en-US" sz="1500" dirty="0">
                <a:solidFill>
                  <a:srgbClr val="288DC2"/>
                </a:solidFill>
                <a:latin typeface="Arial"/>
                <a:ea typeface="Calibri" panose="020F0502020204030204" pitchFamily="34" charset="0"/>
                <a:cs typeface="Arial"/>
              </a:rPr>
            </a:br>
            <a:r>
              <a:rPr lang="en-US" sz="1500" dirty="0">
                <a:solidFill>
                  <a:srgbClr val="288DC2"/>
                </a:solidFill>
                <a:latin typeface="Arial"/>
                <a:ea typeface="Calibri" panose="020F0502020204030204" pitchFamily="34" charset="0"/>
                <a:cs typeface="Arial"/>
              </a:rPr>
              <a:t>finding employees.</a:t>
            </a:r>
          </a:p>
          <a:p>
            <a:pPr marL="228600" indent="-228600" defTabSz="457200">
              <a:lnSpc>
                <a:spcPts val="1800"/>
              </a:lnSpc>
              <a:spcAft>
                <a:spcPts val="800"/>
              </a:spcAft>
              <a:buFont typeface="Arial" pitchFamily="2" charset="2"/>
              <a:buChar char="•"/>
              <a:defRPr/>
            </a:pPr>
            <a:r>
              <a:rPr lang="en-US" sz="1500" dirty="0">
                <a:solidFill>
                  <a:srgbClr val="288DC2"/>
                </a:solidFill>
                <a:latin typeface="Arial"/>
                <a:ea typeface="Calibri" panose="020F0502020204030204" pitchFamily="34" charset="0"/>
                <a:cs typeface="Arial"/>
              </a:rPr>
              <a:t>North Carolina has 19,400 families on the early care and learning subsidy waiting list—a situation that holds back children, prevents many parents from working and reduces the number of employees available to North Carolina businesses.</a:t>
            </a:r>
          </a:p>
          <a:p>
            <a:pPr marL="228600" indent="-228600" defTabSz="457200">
              <a:lnSpc>
                <a:spcPts val="1800"/>
              </a:lnSpc>
              <a:spcAft>
                <a:spcPts val="800"/>
              </a:spcAft>
              <a:buFont typeface="Arial" pitchFamily="2" charset="2"/>
              <a:buChar char="•"/>
              <a:defRPr/>
            </a:pPr>
            <a:r>
              <a:rPr lang="en-US" sz="1500" dirty="0">
                <a:solidFill>
                  <a:srgbClr val="288DC2"/>
                </a:solidFill>
                <a:latin typeface="Arial"/>
                <a:ea typeface="Calibri" panose="020F0502020204030204" pitchFamily="34" charset="0"/>
                <a:cs typeface="Arial"/>
              </a:rPr>
              <a:t>Businesses need employees for our state’s recovery, but many parents can't work because they cannot afford early care and learning. Increasing investment in early care and learning subsidies will help parents go back to work and employers find the employees they need.</a:t>
            </a:r>
          </a:p>
        </p:txBody>
      </p:sp>
      <p:sp>
        <p:nvSpPr>
          <p:cNvPr id="6" name="Rectangle 5">
            <a:extLst>
              <a:ext uri="{FF2B5EF4-FFF2-40B4-BE49-F238E27FC236}">
                <a16:creationId xmlns:a16="http://schemas.microsoft.com/office/drawing/2014/main" id="{0BC31EE4-E643-4BDD-457F-BEC61E346443}"/>
              </a:ext>
            </a:extLst>
          </p:cNvPr>
          <p:cNvSpPr/>
          <p:nvPr/>
        </p:nvSpPr>
        <p:spPr>
          <a:xfrm>
            <a:off x="1066800" y="1010303"/>
            <a:ext cx="10063316" cy="780397"/>
          </a:xfrm>
          <a:prstGeom prst="rect">
            <a:avLst/>
          </a:prstGeom>
          <a:solidFill>
            <a:srgbClr val="0B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96D1B0-BD68-A955-56C1-4454B6526980}"/>
              </a:ext>
            </a:extLst>
          </p:cNvPr>
          <p:cNvSpPr txBox="1"/>
          <p:nvPr/>
        </p:nvSpPr>
        <p:spPr>
          <a:xfrm>
            <a:off x="1290320" y="1153449"/>
            <a:ext cx="9611359" cy="512961"/>
          </a:xfrm>
          <a:prstGeom prst="rect">
            <a:avLst/>
          </a:prstGeom>
          <a:noFill/>
        </p:spPr>
        <p:txBody>
          <a:bodyPr wrap="square" lIns="0" tIns="0" bIns="0" rtlCol="0">
            <a:spAutoFit/>
          </a:bodyPr>
          <a:lstStyle/>
          <a:p>
            <a:pPr algn="ctr" defTabSz="457200">
              <a:lnSpc>
                <a:spcPts val="2000"/>
              </a:lnSpc>
              <a:defRPr/>
            </a:pPr>
            <a:r>
              <a:rPr lang="en-US" b="1">
                <a:solidFill>
                  <a:schemeClr val="bg1"/>
                </a:solidFill>
                <a:latin typeface="Arial"/>
                <a:ea typeface="Arial"/>
                <a:cs typeface="Arial"/>
                <a:sym typeface="Helvetica Neue" pitchFamily="-109" charset="0"/>
              </a:rPr>
              <a:t>Early care and learning subsidies help families raise strong children </a:t>
            </a:r>
            <a:br>
              <a:rPr lang="en-US" b="1">
                <a:solidFill>
                  <a:schemeClr val="bg1"/>
                </a:solidFill>
                <a:latin typeface="Arial"/>
                <a:ea typeface="Arial"/>
                <a:cs typeface="Arial"/>
                <a:sym typeface="Helvetica Neue" pitchFamily="-109" charset="0"/>
              </a:rPr>
            </a:br>
            <a:r>
              <a:rPr lang="en-US" b="1">
                <a:solidFill>
                  <a:schemeClr val="bg1"/>
                </a:solidFill>
                <a:latin typeface="Arial"/>
                <a:ea typeface="Arial"/>
                <a:cs typeface="Arial"/>
                <a:sym typeface="Helvetica Neue" pitchFamily="-109" charset="0"/>
              </a:rPr>
              <a:t>and a stronger North Carolina economy.</a:t>
            </a:r>
          </a:p>
        </p:txBody>
      </p:sp>
      <p:sp>
        <p:nvSpPr>
          <p:cNvPr id="8" name="TextBox 7">
            <a:extLst>
              <a:ext uri="{FF2B5EF4-FFF2-40B4-BE49-F238E27FC236}">
                <a16:creationId xmlns:a16="http://schemas.microsoft.com/office/drawing/2014/main" id="{FE91D4A4-0AA9-CE1F-3FE7-4601EEDDC5D1}"/>
              </a:ext>
            </a:extLst>
          </p:cNvPr>
          <p:cNvSpPr txBox="1"/>
          <p:nvPr/>
        </p:nvSpPr>
        <p:spPr>
          <a:xfrm>
            <a:off x="1220638" y="6052493"/>
            <a:ext cx="741045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hlinkClick r:id="rId3"/>
              </a:rPr>
              <a:t>https://info.childcareaware.org/hubfs/2019%20Price%20of%20Care%20State%20Sheets/North%20Carolina.pdf?utm_campaign=2019%20Cost%20of%20Care&amp;utm_source=2019%20COC%20-%20NC</a:t>
            </a:r>
            <a:r>
              <a:rPr lang="en-US" sz="700"/>
              <a:t> </a:t>
            </a:r>
          </a:p>
        </p:txBody>
      </p:sp>
      <p:sp>
        <p:nvSpPr>
          <p:cNvPr id="9" name="TextBox 8">
            <a:extLst>
              <a:ext uri="{FF2B5EF4-FFF2-40B4-BE49-F238E27FC236}">
                <a16:creationId xmlns:a16="http://schemas.microsoft.com/office/drawing/2014/main" id="{C4172101-83B9-4DBE-E014-C09E6144A128}"/>
              </a:ext>
            </a:extLst>
          </p:cNvPr>
          <p:cNvSpPr txBox="1"/>
          <p:nvPr/>
        </p:nvSpPr>
        <p:spPr>
          <a:xfrm>
            <a:off x="1219200" y="5852827"/>
            <a:ext cx="9839325"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938" indent="-7938"/>
            <a:r>
              <a:rPr lang="en-US" sz="700"/>
              <a:t>Sources: </a:t>
            </a:r>
            <a:r>
              <a:rPr lang="en-US" sz="700">
                <a:hlinkClick r:id="rId4"/>
              </a:rPr>
              <a:t>https://ncchildcare.ncdhhs.gov/Portals/0/documents/pdf/A/August_2021_Subsidy_Expenditure_Report.pdf?ver=McBx1gl9WyWGmSFeATTeqQ%3d%3d</a:t>
            </a:r>
            <a:r>
              <a:rPr lang="en-US" sz="700"/>
              <a:t> </a:t>
            </a:r>
          </a:p>
        </p:txBody>
      </p:sp>
      <p:cxnSp>
        <p:nvCxnSpPr>
          <p:cNvPr id="11" name="Straight Connector 10">
            <a:extLst>
              <a:ext uri="{FF2B5EF4-FFF2-40B4-BE49-F238E27FC236}">
                <a16:creationId xmlns:a16="http://schemas.microsoft.com/office/drawing/2014/main" id="{19DCEEBA-E02F-5216-CFAC-6BE4277CF00F}"/>
              </a:ext>
            </a:extLst>
          </p:cNvPr>
          <p:cNvCxnSpPr>
            <a:cxnSpLocks/>
          </p:cNvCxnSpPr>
          <p:nvPr/>
        </p:nvCxnSpPr>
        <p:spPr>
          <a:xfrm>
            <a:off x="1066800" y="6395007"/>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740551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82A6C3-6943-CA4E-A434-4BF5C0370553}"/>
              </a:ext>
            </a:extLst>
          </p:cNvPr>
          <p:cNvSpPr/>
          <p:nvPr/>
        </p:nvSpPr>
        <p:spPr>
          <a:xfrm>
            <a:off x="1066801" y="2001520"/>
            <a:ext cx="10091436" cy="4203337"/>
          </a:xfrm>
          <a:prstGeom prst="rect">
            <a:avLst/>
          </a:prstGeom>
        </p:spPr>
        <p:txBody>
          <a:bodyPr wrap="square" lIns="0" tIns="0" rIns="0" bIns="0" anchor="t" anchorCtr="0">
            <a:noAutofit/>
          </a:bodyPr>
          <a:lstStyle/>
          <a:p>
            <a:pPr marL="228600" lvl="0" indent="-228600" defTabSz="457200">
              <a:lnSpc>
                <a:spcPts val="1800"/>
              </a:lnSpc>
              <a:spcAft>
                <a:spcPts val="800"/>
              </a:spcAft>
              <a:buFont typeface="Arial" pitchFamily="2" charset="2"/>
              <a:buChar char="•"/>
              <a:defRPr/>
            </a:pPr>
            <a:r>
              <a:rPr lang="en-US" sz="1500" dirty="0">
                <a:solidFill>
                  <a:srgbClr val="288DC2"/>
                </a:solidFill>
                <a:latin typeface="Arial"/>
                <a:ea typeface="Calibri" panose="020F0502020204030204" pitchFamily="34" charset="0"/>
                <a:cs typeface="Arial"/>
              </a:rPr>
              <a:t>NC Pre-K prepares children for success in school, making sure children have the literacy, math, behavioral and social-emotional skills they need before they enter kindergarten.</a:t>
            </a:r>
            <a:endParaRPr lang="en-US" sz="1500" dirty="0">
              <a:solidFill>
                <a:srgbClr val="288DC2"/>
              </a:solidFill>
              <a:latin typeface="Arial"/>
              <a:cs typeface="Arial"/>
            </a:endParaRPr>
          </a:p>
          <a:p>
            <a:pPr marL="228600" lvl="0" indent="-228600" defTabSz="457200">
              <a:lnSpc>
                <a:spcPts val="1800"/>
              </a:lnSpc>
              <a:spcAft>
                <a:spcPts val="800"/>
              </a:spcAft>
              <a:buFont typeface="Arial" pitchFamily="2" charset="2"/>
              <a:buChar char="•"/>
              <a:defRPr/>
            </a:pPr>
            <a:r>
              <a:rPr lang="en-US" sz="1500" dirty="0">
                <a:solidFill>
                  <a:srgbClr val="288DC2"/>
                </a:solidFill>
                <a:latin typeface="Arial"/>
                <a:ea typeface="Calibri" panose="020F0502020204030204" pitchFamily="34" charset="0"/>
                <a:cs typeface="Arial"/>
              </a:rPr>
              <a:t>NC Pre-K has been proven to work: Children who have experienced NC Pre-K have higher third grade reading and math test scores than peers that didn’t attend NC Pre-K.</a:t>
            </a:r>
          </a:p>
          <a:p>
            <a:pPr marL="228600" lvl="0" indent="-228600" defTabSz="457200">
              <a:lnSpc>
                <a:spcPts val="1800"/>
              </a:lnSpc>
              <a:spcAft>
                <a:spcPts val="800"/>
              </a:spcAft>
              <a:buFont typeface="Arial" pitchFamily="2" charset="2"/>
              <a:buChar char="•"/>
              <a:defRPr/>
            </a:pPr>
            <a:r>
              <a:rPr lang="en-US" sz="1500" dirty="0">
                <a:solidFill>
                  <a:srgbClr val="288DC2"/>
                </a:solidFill>
                <a:latin typeface="Arial"/>
                <a:ea typeface="Calibri" panose="020F0502020204030204" pitchFamily="34" charset="0"/>
                <a:cs typeface="Arial"/>
              </a:rPr>
              <a:t>We are missing the opportunity to make NC Pre-K work for more children and the state. Only half of eligible children are enrolled in NC Pre-K due to lack of state funding. Nearly 33,000 eligible children per year are unserved.</a:t>
            </a:r>
          </a:p>
          <a:p>
            <a:pPr marL="514350" lvl="1" indent="-285750" defTabSz="457200">
              <a:lnSpc>
                <a:spcPts val="1800"/>
              </a:lnSpc>
              <a:spcAft>
                <a:spcPts val="800"/>
              </a:spcAft>
              <a:buSzPct val="80000"/>
              <a:buFont typeface="System Font Regular"/>
              <a:buChar char="–"/>
              <a:defRPr/>
            </a:pPr>
            <a:r>
              <a:rPr lang="en-US" sz="1500" dirty="0">
                <a:solidFill>
                  <a:srgbClr val="288DC2"/>
                </a:solidFill>
                <a:latin typeface="Arial"/>
                <a:ea typeface="Calibri" panose="020F0502020204030204" pitchFamily="34" charset="0"/>
                <a:cs typeface="Arial"/>
              </a:rPr>
              <a:t>The 45% matching funding the state requires of counties prevents many counties from participating. Twenty-five counties with eligible and unserved children did not request expansion slots in 2019 because they cannot afford the required 45% match.</a:t>
            </a:r>
          </a:p>
          <a:p>
            <a:pPr marL="514350" lvl="1" indent="-285750" defTabSz="457200">
              <a:lnSpc>
                <a:spcPts val="1800"/>
              </a:lnSpc>
              <a:spcAft>
                <a:spcPts val="800"/>
              </a:spcAft>
              <a:buSzPct val="80000"/>
              <a:buFont typeface="System Font Regular"/>
              <a:buChar char="–"/>
              <a:defRPr/>
            </a:pPr>
            <a:r>
              <a:rPr lang="en-US" sz="1500" dirty="0">
                <a:solidFill>
                  <a:srgbClr val="288DC2"/>
                </a:solidFill>
                <a:latin typeface="Arial"/>
                <a:ea typeface="Calibri" panose="020F0502020204030204" pitchFamily="34" charset="0"/>
                <a:cs typeface="Arial"/>
              </a:rPr>
              <a:t>State support to counties does not meet the cost of providing critical services to families and children. Annually, counties receive, on average, $5,450/NC Pre-K slot while a 2017 study showed the cost is about $10,000/slot </a:t>
            </a:r>
            <a:br>
              <a:rPr lang="en-US" sz="1500" dirty="0">
                <a:solidFill>
                  <a:srgbClr val="288DC2"/>
                </a:solidFill>
                <a:latin typeface="Arial"/>
                <a:ea typeface="Calibri" panose="020F0502020204030204" pitchFamily="34" charset="0"/>
                <a:cs typeface="Arial"/>
              </a:rPr>
            </a:br>
            <a:r>
              <a:rPr lang="en-US" sz="1500" dirty="0">
                <a:solidFill>
                  <a:srgbClr val="288DC2"/>
                </a:solidFill>
                <a:latin typeface="Arial"/>
                <a:ea typeface="Calibri" panose="020F0502020204030204" pitchFamily="34" charset="0"/>
                <a:cs typeface="Arial"/>
              </a:rPr>
              <a:t>per year. </a:t>
            </a:r>
            <a:endParaRPr lang="en-US" sz="1500" dirty="0">
              <a:solidFill>
                <a:srgbClr val="288DC2"/>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BC31EE4-E643-4BDD-457F-BEC61E346443}"/>
              </a:ext>
            </a:extLst>
          </p:cNvPr>
          <p:cNvSpPr/>
          <p:nvPr/>
        </p:nvSpPr>
        <p:spPr>
          <a:xfrm>
            <a:off x="1066800" y="1010303"/>
            <a:ext cx="10063316" cy="780397"/>
          </a:xfrm>
          <a:prstGeom prst="rect">
            <a:avLst/>
          </a:prstGeom>
          <a:solidFill>
            <a:srgbClr val="0B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96D1B0-BD68-A955-56C1-4454B6526980}"/>
              </a:ext>
            </a:extLst>
          </p:cNvPr>
          <p:cNvSpPr txBox="1"/>
          <p:nvPr/>
        </p:nvSpPr>
        <p:spPr>
          <a:xfrm>
            <a:off x="1290320" y="1153449"/>
            <a:ext cx="9611359" cy="256480"/>
          </a:xfrm>
          <a:prstGeom prst="rect">
            <a:avLst/>
          </a:prstGeom>
          <a:noFill/>
        </p:spPr>
        <p:txBody>
          <a:bodyPr wrap="square" lIns="0" tIns="0" bIns="0" rtlCol="0">
            <a:spAutoFit/>
          </a:bodyPr>
          <a:lstStyle/>
          <a:p>
            <a:pPr algn="ctr" defTabSz="457200">
              <a:lnSpc>
                <a:spcPts val="2000"/>
              </a:lnSpc>
              <a:defRPr/>
            </a:pPr>
            <a:r>
              <a:rPr lang="en-US" b="1">
                <a:solidFill>
                  <a:schemeClr val="bg1"/>
                </a:solidFill>
                <a:latin typeface="Arial"/>
                <a:ea typeface="Arial"/>
                <a:cs typeface="Arial"/>
                <a:sym typeface="Helvetica Neue" pitchFamily="-109" charset="0"/>
              </a:rPr>
              <a:t>NC Pre-K works for children and the state.</a:t>
            </a:r>
          </a:p>
        </p:txBody>
      </p:sp>
      <p:cxnSp>
        <p:nvCxnSpPr>
          <p:cNvPr id="5" name="Straight Connector 4">
            <a:extLst>
              <a:ext uri="{FF2B5EF4-FFF2-40B4-BE49-F238E27FC236}">
                <a16:creationId xmlns:a16="http://schemas.microsoft.com/office/drawing/2014/main" id="{0B3857DB-E234-605A-353B-1197218E3E61}"/>
              </a:ext>
            </a:extLst>
          </p:cNvPr>
          <p:cNvCxnSpPr>
            <a:cxnSpLocks/>
          </p:cNvCxnSpPr>
          <p:nvPr/>
        </p:nvCxnSpPr>
        <p:spPr>
          <a:xfrm>
            <a:off x="1066800" y="6395007"/>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724025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82A6C3-6943-CA4E-A434-4BF5C0370553}"/>
              </a:ext>
            </a:extLst>
          </p:cNvPr>
          <p:cNvSpPr/>
          <p:nvPr/>
        </p:nvSpPr>
        <p:spPr>
          <a:xfrm>
            <a:off x="1066801" y="2001520"/>
            <a:ext cx="10091436" cy="4203337"/>
          </a:xfrm>
          <a:prstGeom prst="rect">
            <a:avLst/>
          </a:prstGeom>
        </p:spPr>
        <p:txBody>
          <a:bodyPr wrap="square" lIns="0" tIns="0" rIns="0" bIns="0" anchor="t" anchorCtr="0">
            <a:noAutofit/>
          </a:bodyPr>
          <a:lstStyle/>
          <a:p>
            <a:pPr marL="228600" indent="-228600" defTabSz="457200">
              <a:lnSpc>
                <a:spcPts val="1800"/>
              </a:lnSpc>
              <a:spcAft>
                <a:spcPts val="800"/>
              </a:spcAft>
              <a:buFont typeface="Arial"/>
              <a:buChar char="•"/>
              <a:defRPr/>
            </a:pPr>
            <a:r>
              <a:rPr lang="en-US" sz="1500">
                <a:solidFill>
                  <a:srgbClr val="288DC2"/>
                </a:solidFill>
                <a:latin typeface="Arial"/>
                <a:ea typeface="Calibri" panose="020F0502020204030204" pitchFamily="34" charset="0"/>
                <a:cs typeface="Arial"/>
              </a:rPr>
              <a:t>North Carolina has a high-quality early childhood network that has proven to produce better education, health and economic outcomes for children and the state. It consistently puts us ahead of others and we need to invest in keeping it strong to keep our economy strong.</a:t>
            </a:r>
            <a:endParaRPr lang="en-US" sz="1500">
              <a:solidFill>
                <a:srgbClr val="288DC2"/>
              </a:solidFill>
              <a:cs typeface="Calibri"/>
            </a:endParaRPr>
          </a:p>
          <a:p>
            <a:pPr marL="228600" lvl="0" indent="-228600" defTabSz="457200">
              <a:lnSpc>
                <a:spcPts val="1800"/>
              </a:lnSpc>
              <a:spcAft>
                <a:spcPts val="800"/>
              </a:spcAft>
              <a:buFont typeface="Arial"/>
              <a:buChar char="•"/>
              <a:defRPr/>
            </a:pPr>
            <a:r>
              <a:rPr lang="en-US" sz="1500">
                <a:solidFill>
                  <a:srgbClr val="288DC2"/>
                </a:solidFill>
                <a:latin typeface="Arial"/>
                <a:ea typeface="Calibri" panose="020F0502020204030204" pitchFamily="34" charset="0"/>
                <a:cs typeface="Arial"/>
              </a:rPr>
              <a:t>Early childhood teachers and providers are at the center of the system.</a:t>
            </a:r>
          </a:p>
          <a:p>
            <a:pPr marL="228600" indent="-228600" defTabSz="457200">
              <a:lnSpc>
                <a:spcPts val="1800"/>
              </a:lnSpc>
              <a:spcAft>
                <a:spcPts val="800"/>
              </a:spcAft>
              <a:buFont typeface="Arial"/>
              <a:buChar char="•"/>
              <a:defRPr/>
            </a:pPr>
            <a:r>
              <a:rPr lang="en-US" sz="1500">
                <a:solidFill>
                  <a:srgbClr val="288DC2"/>
                </a:solidFill>
                <a:latin typeface="Arial"/>
                <a:ea typeface="Calibri" panose="020F0502020204030204" pitchFamily="34" charset="0"/>
                <a:cs typeface="Arial"/>
              </a:rPr>
              <a:t>The early care and learning workforce is the workforce that drives the strength of all other workforces in the state—but it is under great strain.</a:t>
            </a:r>
          </a:p>
          <a:p>
            <a:pPr marL="228600" lvl="0" indent="-228600" defTabSz="457200">
              <a:lnSpc>
                <a:spcPts val="1800"/>
              </a:lnSpc>
              <a:spcAft>
                <a:spcPts val="800"/>
              </a:spcAft>
              <a:buFont typeface="Arial"/>
              <a:buChar char="•"/>
              <a:defRPr/>
            </a:pPr>
            <a:r>
              <a:rPr lang="en-US" sz="1500">
                <a:solidFill>
                  <a:srgbClr val="288DC2"/>
                </a:solidFill>
                <a:latin typeface="Arial"/>
                <a:ea typeface="Calibri" panose="020F0502020204030204" pitchFamily="34" charset="0"/>
                <a:cs typeface="Arial"/>
              </a:rPr>
              <a:t>Many providers were forced to go out of business due to COVID-19 and others are struggling to stay in business.</a:t>
            </a:r>
          </a:p>
          <a:p>
            <a:pPr marL="228600" indent="-228600" defTabSz="457200">
              <a:lnSpc>
                <a:spcPts val="1800"/>
              </a:lnSpc>
              <a:spcAft>
                <a:spcPts val="800"/>
              </a:spcAft>
              <a:buFont typeface="Arial"/>
              <a:buChar char="•"/>
              <a:defRPr/>
            </a:pPr>
            <a:r>
              <a:rPr lang="en-US" sz="1500">
                <a:solidFill>
                  <a:srgbClr val="288DC2"/>
                </a:solidFill>
                <a:latin typeface="Arial"/>
                <a:ea typeface="Calibri" panose="020F0502020204030204" pitchFamily="34" charset="0"/>
                <a:cs typeface="Arial"/>
              </a:rPr>
              <a:t>Those that remain in the profession struggle with low salaries, no benefits and little access to professional development to advance themselves and the communities they serve. </a:t>
            </a:r>
            <a:endParaRPr lang="en-US" sz="1500">
              <a:solidFill>
                <a:srgbClr val="288DC2"/>
              </a:solidFill>
              <a:latin typeface="Arial" panose="020B0604020202020204" pitchFamily="34" charset="0"/>
              <a:ea typeface="Calibri" panose="020F0502020204030204" pitchFamily="34" charset="0"/>
              <a:cs typeface="Arial" panose="020B0604020202020204" pitchFamily="34" charset="0"/>
            </a:endParaRPr>
          </a:p>
          <a:p>
            <a:pPr marL="228600" indent="-228600" defTabSz="457200">
              <a:lnSpc>
                <a:spcPts val="1800"/>
              </a:lnSpc>
              <a:spcAft>
                <a:spcPts val="800"/>
              </a:spcAft>
              <a:buFont typeface="Arial"/>
              <a:buChar char="•"/>
              <a:defRPr/>
            </a:pPr>
            <a:r>
              <a:rPr lang="en-US" sz="1500">
                <a:solidFill>
                  <a:srgbClr val="288DC2"/>
                </a:solidFill>
                <a:latin typeface="Arial"/>
                <a:ea typeface="Calibri" panose="020F0502020204030204" pitchFamily="34" charset="0"/>
                <a:cs typeface="Arial"/>
              </a:rPr>
              <a:t>Without an investment in our early childhood teachers, there won’t be enough professionals to serve families who need them most to get back to work and raise their children.</a:t>
            </a:r>
          </a:p>
          <a:p>
            <a:pPr marL="228600" indent="-228600" defTabSz="457200">
              <a:lnSpc>
                <a:spcPts val="1800"/>
              </a:lnSpc>
              <a:spcAft>
                <a:spcPts val="800"/>
              </a:spcAft>
              <a:buFont typeface="Arial"/>
              <a:buChar char="•"/>
              <a:defRPr/>
            </a:pPr>
            <a:r>
              <a:rPr lang="en-US" sz="1500">
                <a:solidFill>
                  <a:srgbClr val="288DC2"/>
                </a:solidFill>
                <a:latin typeface="Arial"/>
                <a:ea typeface="Calibri" panose="020F0502020204030204" pitchFamily="34" charset="0"/>
                <a:cs typeface="Arial"/>
              </a:rPr>
              <a:t>Now is the time to invest in our early childhood teachers and in providing more families and children with access to high-quality early care and learning.</a:t>
            </a:r>
          </a:p>
        </p:txBody>
      </p:sp>
      <p:sp>
        <p:nvSpPr>
          <p:cNvPr id="6" name="Rectangle 5">
            <a:extLst>
              <a:ext uri="{FF2B5EF4-FFF2-40B4-BE49-F238E27FC236}">
                <a16:creationId xmlns:a16="http://schemas.microsoft.com/office/drawing/2014/main" id="{0BC31EE4-E643-4BDD-457F-BEC61E346443}"/>
              </a:ext>
            </a:extLst>
          </p:cNvPr>
          <p:cNvSpPr/>
          <p:nvPr/>
        </p:nvSpPr>
        <p:spPr>
          <a:xfrm>
            <a:off x="1066800" y="1010303"/>
            <a:ext cx="10063316" cy="780397"/>
          </a:xfrm>
          <a:prstGeom prst="rect">
            <a:avLst/>
          </a:prstGeom>
          <a:solidFill>
            <a:srgbClr val="0B3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96D1B0-BD68-A955-56C1-4454B6526980}"/>
              </a:ext>
            </a:extLst>
          </p:cNvPr>
          <p:cNvSpPr txBox="1"/>
          <p:nvPr/>
        </p:nvSpPr>
        <p:spPr>
          <a:xfrm>
            <a:off x="1290320" y="1153449"/>
            <a:ext cx="9611359" cy="512961"/>
          </a:xfrm>
          <a:prstGeom prst="rect">
            <a:avLst/>
          </a:prstGeom>
          <a:noFill/>
        </p:spPr>
        <p:txBody>
          <a:bodyPr wrap="square" lIns="0" tIns="0" bIns="0" rtlCol="0">
            <a:spAutoFit/>
          </a:bodyPr>
          <a:lstStyle/>
          <a:p>
            <a:pPr lvl="0" algn="ctr" defTabSz="457200">
              <a:lnSpc>
                <a:spcPts val="2000"/>
              </a:lnSpc>
              <a:defRPr/>
            </a:pPr>
            <a:r>
              <a:rPr lang="en-US" b="1">
                <a:solidFill>
                  <a:schemeClr val="bg1"/>
                </a:solidFill>
                <a:latin typeface="Arial"/>
                <a:ea typeface="Arial"/>
                <a:cs typeface="Arial"/>
                <a:sym typeface="Helvetica Neue" pitchFamily="-109" charset="0"/>
              </a:rPr>
              <a:t>Growing our economy starts with strengthening North Carolina’s</a:t>
            </a:r>
            <a:br>
              <a:rPr lang="en-US" b="1">
                <a:solidFill>
                  <a:schemeClr val="bg1"/>
                </a:solidFill>
                <a:latin typeface="Arial"/>
                <a:ea typeface="Arial"/>
                <a:cs typeface="Arial"/>
              </a:rPr>
            </a:br>
            <a:r>
              <a:rPr lang="en-US" b="1">
                <a:solidFill>
                  <a:schemeClr val="bg1"/>
                </a:solidFill>
                <a:latin typeface="Arial"/>
                <a:ea typeface="Arial"/>
                <a:cs typeface="Arial"/>
                <a:sym typeface="Helvetica Neue" pitchFamily="-109" charset="0"/>
              </a:rPr>
              <a:t>early care and learning workforce.</a:t>
            </a:r>
          </a:p>
        </p:txBody>
      </p:sp>
      <p:cxnSp>
        <p:nvCxnSpPr>
          <p:cNvPr id="5" name="Straight Connector 4">
            <a:extLst>
              <a:ext uri="{FF2B5EF4-FFF2-40B4-BE49-F238E27FC236}">
                <a16:creationId xmlns:a16="http://schemas.microsoft.com/office/drawing/2014/main" id="{EE63C0FB-EF08-B3D1-1B86-0BFCEEEBC8BD}"/>
              </a:ext>
            </a:extLst>
          </p:cNvPr>
          <p:cNvCxnSpPr>
            <a:cxnSpLocks/>
          </p:cNvCxnSpPr>
          <p:nvPr/>
        </p:nvCxnSpPr>
        <p:spPr>
          <a:xfrm>
            <a:off x="1066800" y="6395007"/>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466635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10;&#10;Description automatically generated with medium confidence">
            <a:extLst>
              <a:ext uri="{FF2B5EF4-FFF2-40B4-BE49-F238E27FC236}">
                <a16:creationId xmlns:a16="http://schemas.microsoft.com/office/drawing/2014/main" id="{31FF459A-C769-EAE9-0224-4B32754FC31F}"/>
              </a:ext>
            </a:extLst>
          </p:cNvPr>
          <p:cNvPicPr>
            <a:picLocks noChangeAspect="1"/>
          </p:cNvPicPr>
          <p:nvPr/>
        </p:nvPicPr>
        <p:blipFill rotWithShape="1">
          <a:blip r:embed="rId3">
            <a:extLst>
              <a:ext uri="{28A0092B-C50C-407E-A947-70E740481C1C}">
                <a14:useLocalDpi xmlns:a14="http://schemas.microsoft.com/office/drawing/2010/main" val="0"/>
              </a:ext>
            </a:extLst>
          </a:blip>
          <a:srcRect l="3169" t="2229" r="5039" b="-140"/>
          <a:stretch/>
        </p:blipFill>
        <p:spPr>
          <a:xfrm>
            <a:off x="1" y="0"/>
            <a:ext cx="12191999" cy="6858000"/>
          </a:xfrm>
          <a:prstGeom prst="rect">
            <a:avLst/>
          </a:prstGeom>
        </p:spPr>
      </p:pic>
      <p:sp>
        <p:nvSpPr>
          <p:cNvPr id="3" name="Rectangle 2">
            <a:extLst>
              <a:ext uri="{FF2B5EF4-FFF2-40B4-BE49-F238E27FC236}">
                <a16:creationId xmlns:a16="http://schemas.microsoft.com/office/drawing/2014/main" id="{DB7C5576-BCB9-EBAA-491B-BEBB16E1A0FA}"/>
              </a:ext>
            </a:extLst>
          </p:cNvPr>
          <p:cNvSpPr/>
          <p:nvPr/>
        </p:nvSpPr>
        <p:spPr>
          <a:xfrm>
            <a:off x="4148252" y="1"/>
            <a:ext cx="3925229" cy="6858000"/>
          </a:xfrm>
          <a:prstGeom prst="rect">
            <a:avLst/>
          </a:prstGeom>
          <a:solidFill>
            <a:srgbClr val="0B3C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B9E0DC-21C9-FCEA-C338-E9B2759A732C}"/>
              </a:ext>
            </a:extLst>
          </p:cNvPr>
          <p:cNvSpPr txBox="1"/>
          <p:nvPr/>
        </p:nvSpPr>
        <p:spPr>
          <a:xfrm>
            <a:off x="4304371" y="3158541"/>
            <a:ext cx="3769112" cy="540917"/>
          </a:xfrm>
          <a:prstGeom prst="rect">
            <a:avLst/>
          </a:prstGeom>
          <a:noFill/>
        </p:spPr>
        <p:txBody>
          <a:bodyPr wrap="square" lIns="0" tIns="0" bIns="0" rtlCol="0">
            <a:spAutoFit/>
          </a:bodyPr>
          <a:lstStyle/>
          <a:p>
            <a:pPr marL="0" marR="0" lvl="0" indent="0" algn="ctr" defTabSz="457200" rtl="0" eaLnBrk="1" fontAlgn="auto" latinLnBrk="0" hangingPunct="1">
              <a:lnSpc>
                <a:spcPts val="4500"/>
              </a:lnSpc>
              <a:spcBef>
                <a:spcPts val="0"/>
              </a:spcBef>
              <a:spcAft>
                <a:spcPts val="0"/>
              </a:spcAft>
              <a:buClrTx/>
              <a:buSzTx/>
              <a:buFontTx/>
              <a:buNone/>
              <a:tabLst/>
              <a:defRPr/>
            </a:pPr>
            <a:r>
              <a:rPr kumimoji="0" lang="en-US" sz="3200" u="none" strike="noStrike" kern="1200" cap="none" spc="600" normalizeH="0" noProof="0">
                <a:ln>
                  <a:noFill/>
                </a:ln>
                <a:solidFill>
                  <a:prstClr val="white"/>
                </a:solidFill>
                <a:effectLst/>
                <a:uLnTx/>
                <a:uFillTx/>
                <a:latin typeface="Arial Black" panose="020B0604020202020204" pitchFamily="34" charset="0"/>
                <a:ea typeface="Arial"/>
                <a:cs typeface="Arial Black" panose="020B0604020202020204" pitchFamily="34" charset="0"/>
                <a:sym typeface="Helvetica Neue" pitchFamily="-109" charset="0"/>
              </a:rPr>
              <a:t>THANK YOU</a:t>
            </a:r>
            <a:endParaRPr kumimoji="0" lang="en-US" sz="3200" u="none" strike="noStrike" kern="1200" cap="none" spc="600" normalizeH="0" noProof="0">
              <a:ln>
                <a:noFill/>
              </a:ln>
              <a:solidFill>
                <a:prstClr val="white"/>
              </a:solidFill>
              <a:effectLst/>
              <a:uLnTx/>
              <a:uFillTx/>
              <a:latin typeface="Arial Black" panose="020B0604020202020204" pitchFamily="34" charset="0"/>
              <a:cs typeface="Arial Black" panose="020B0604020202020204" pitchFamily="34" charset="0"/>
              <a:sym typeface="Gill Sans Light" charset="0"/>
            </a:endParaRPr>
          </a:p>
        </p:txBody>
      </p:sp>
      <p:cxnSp>
        <p:nvCxnSpPr>
          <p:cNvPr id="11" name="Straight Connector 10">
            <a:extLst>
              <a:ext uri="{FF2B5EF4-FFF2-40B4-BE49-F238E27FC236}">
                <a16:creationId xmlns:a16="http://schemas.microsoft.com/office/drawing/2014/main" id="{B00F85DC-CC7F-57FD-5711-4589C38618B9}"/>
              </a:ext>
            </a:extLst>
          </p:cNvPr>
          <p:cNvCxnSpPr>
            <a:cxnSpLocks/>
          </p:cNvCxnSpPr>
          <p:nvPr/>
        </p:nvCxnSpPr>
        <p:spPr>
          <a:xfrm>
            <a:off x="4508997" y="3773453"/>
            <a:ext cx="3240911" cy="0"/>
          </a:xfrm>
          <a:prstGeom prst="line">
            <a:avLst/>
          </a:prstGeom>
          <a:ln w="19050">
            <a:solidFill>
              <a:srgbClr val="E15D29"/>
            </a:solidFill>
          </a:ln>
        </p:spPr>
        <p:style>
          <a:lnRef idx="1">
            <a:schemeClr val="accent1"/>
          </a:lnRef>
          <a:fillRef idx="0">
            <a:schemeClr val="accent1"/>
          </a:fillRef>
          <a:effectRef idx="0">
            <a:schemeClr val="accent1"/>
          </a:effectRef>
          <a:fontRef idx="minor">
            <a:schemeClr val="tx1"/>
          </a:fontRef>
        </p:style>
      </p:cxnSp>
      <p:pic>
        <p:nvPicPr>
          <p:cNvPr id="15" name="Picture 14" descr="Text&#10;&#10;Description automatically generated">
            <a:extLst>
              <a:ext uri="{FF2B5EF4-FFF2-40B4-BE49-F238E27FC236}">
                <a16:creationId xmlns:a16="http://schemas.microsoft.com/office/drawing/2014/main" id="{67453887-A9AD-39E5-39C6-6ACEB30BE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1294" y="5851259"/>
            <a:ext cx="1758467" cy="572282"/>
          </a:xfrm>
          <a:prstGeom prst="rect">
            <a:avLst/>
          </a:prstGeom>
        </p:spPr>
      </p:pic>
      <p:pic>
        <p:nvPicPr>
          <p:cNvPr id="19" name="Picture 18">
            <a:extLst>
              <a:ext uri="{FF2B5EF4-FFF2-40B4-BE49-F238E27FC236}">
                <a16:creationId xmlns:a16="http://schemas.microsoft.com/office/drawing/2014/main" id="{A74111B3-C45D-C554-5E08-E0E4DC063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6146" y="319501"/>
            <a:ext cx="1852307" cy="1121297"/>
          </a:xfrm>
          <a:prstGeom prst="rect">
            <a:avLst/>
          </a:prstGeom>
        </p:spPr>
      </p:pic>
    </p:spTree>
    <p:extLst>
      <p:ext uri="{BB962C8B-B14F-4D97-AF65-F5344CB8AC3E}">
        <p14:creationId xmlns:p14="http://schemas.microsoft.com/office/powerpoint/2010/main" val="169023208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7A7F9-4AFD-A762-E3B7-1AEFB4B77032}"/>
              </a:ext>
            </a:extLst>
          </p:cNvPr>
          <p:cNvSpPr/>
          <p:nvPr/>
        </p:nvSpPr>
        <p:spPr>
          <a:xfrm>
            <a:off x="1066800" y="1796526"/>
            <a:ext cx="5029200" cy="2897393"/>
          </a:xfrm>
          <a:prstGeom prst="rect">
            <a:avLst/>
          </a:prstGeom>
          <a:solidFill>
            <a:srgbClr val="288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9C2677-478D-7040-93B3-AFD3A7C634FE}"/>
              </a:ext>
            </a:extLst>
          </p:cNvPr>
          <p:cNvSpPr/>
          <p:nvPr/>
        </p:nvSpPr>
        <p:spPr>
          <a:xfrm>
            <a:off x="6445045" y="2146426"/>
            <a:ext cx="4713191" cy="2342689"/>
          </a:xfrm>
          <a:prstGeom prst="rect">
            <a:avLst/>
          </a:prstGeom>
        </p:spPr>
        <p:txBody>
          <a:bodyPr wrap="square" lIns="0" tIns="0" rIns="0" bIns="0" anchor="t" anchorCtr="0">
            <a:noAutofit/>
          </a:bodyPr>
          <a:lstStyle/>
          <a:p>
            <a:pPr>
              <a:lnSpc>
                <a:spcPts val="2400"/>
              </a:lnSpc>
              <a:defRPr/>
            </a:pPr>
            <a:r>
              <a:rPr kumimoji="0" lang="en-US" b="0" i="0" u="none" strike="noStrike" kern="1200" cap="none" spc="0" normalizeH="0" baseline="0" noProof="0">
                <a:ln>
                  <a:noFill/>
                </a:ln>
                <a:solidFill>
                  <a:srgbClr val="288DC2"/>
                </a:solidFill>
                <a:effectLst/>
                <a:uLnTx/>
                <a:uFillTx/>
                <a:latin typeface="Arial"/>
                <a:cs typeface="Gill Sans bold" charset="0"/>
                <a:sym typeface="Gill Sans Light" charset="0"/>
              </a:rPr>
              <a:t>Although the state has had a long-term commitment to </a:t>
            </a:r>
            <a:r>
              <a:rPr lang="en-US">
                <a:solidFill>
                  <a:srgbClr val="288DC2"/>
                </a:solidFill>
                <a:latin typeface="Arial"/>
                <a:cs typeface="Gill Sans bold" charset="0"/>
                <a:sym typeface="Gill Sans Light" charset="0"/>
              </a:rPr>
              <a:t>ECE</a:t>
            </a:r>
            <a:r>
              <a:rPr kumimoji="0" lang="en-US" b="0" i="0" u="none" strike="noStrike" kern="1200" cap="none" spc="0" normalizeH="0" baseline="0" noProof="0">
                <a:ln>
                  <a:noFill/>
                </a:ln>
                <a:solidFill>
                  <a:srgbClr val="288DC2"/>
                </a:solidFill>
                <a:effectLst/>
                <a:uLnTx/>
                <a:uFillTx/>
                <a:latin typeface="Arial"/>
                <a:cs typeface="Gill Sans bold" charset="0"/>
                <a:sym typeface="Gill Sans Light" charset="0"/>
              </a:rPr>
              <a:t>, the pandemic has </a:t>
            </a:r>
            <a:r>
              <a:rPr lang="en-US">
                <a:solidFill>
                  <a:srgbClr val="288DC2"/>
                </a:solidFill>
                <a:latin typeface="Arial"/>
                <a:cs typeface="Gill Sans bold" charset="0"/>
                <a:sym typeface="Gill Sans Light" charset="0"/>
              </a:rPr>
              <a:t>shown</a:t>
            </a:r>
            <a:r>
              <a:rPr kumimoji="0" lang="en-US" b="0" i="0" u="none" strike="noStrike" kern="1200" cap="none" spc="0" normalizeH="0" baseline="0" noProof="0">
                <a:ln>
                  <a:noFill/>
                </a:ln>
                <a:solidFill>
                  <a:srgbClr val="288DC2"/>
                </a:solidFill>
                <a:effectLst/>
                <a:uLnTx/>
                <a:uFillTx/>
                <a:latin typeface="Arial"/>
                <a:cs typeface="Gill Sans bold" charset="0"/>
                <a:sym typeface="Gill Sans Light" charset="0"/>
              </a:rPr>
              <a:t> </a:t>
            </a:r>
            <a:r>
              <a:rPr lang="en-US">
                <a:solidFill>
                  <a:srgbClr val="288DC2"/>
                </a:solidFill>
                <a:latin typeface="Arial"/>
                <a:cs typeface="Gill Sans bold" charset="0"/>
                <a:sym typeface="Gill Sans Light" charset="0"/>
              </a:rPr>
              <a:t>its great importance. Unfortunately, our early care and learning network has </a:t>
            </a:r>
            <a:r>
              <a:rPr kumimoji="0" lang="en-US" b="0" i="0" u="none" strike="noStrike" kern="1200" cap="none" spc="0" normalizeH="0" baseline="0" noProof="0">
                <a:ln>
                  <a:noFill/>
                </a:ln>
                <a:solidFill>
                  <a:srgbClr val="288DC2"/>
                </a:solidFill>
                <a:effectLst/>
                <a:uLnTx/>
                <a:uFillTx/>
                <a:latin typeface="Arial"/>
                <a:cs typeface="Gill Sans bold" charset="0"/>
                <a:sym typeface="Gill Sans Light" charset="0"/>
              </a:rPr>
              <a:t>been taken for granted over time and its value needs to be refreshed and reinforced with active communication.</a:t>
            </a:r>
          </a:p>
        </p:txBody>
      </p:sp>
      <p:cxnSp>
        <p:nvCxnSpPr>
          <p:cNvPr id="19" name="Straight Connector 18">
            <a:extLst>
              <a:ext uri="{FF2B5EF4-FFF2-40B4-BE49-F238E27FC236}">
                <a16:creationId xmlns:a16="http://schemas.microsoft.com/office/drawing/2014/main" id="{48EAFC6E-1034-5F4F-92CF-1E11FE08F5B7}"/>
              </a:ext>
            </a:extLst>
          </p:cNvPr>
          <p:cNvCxnSpPr>
            <a:cxnSpLocks/>
          </p:cNvCxnSpPr>
          <p:nvPr/>
        </p:nvCxnSpPr>
        <p:spPr>
          <a:xfrm>
            <a:off x="1066800" y="1792761"/>
            <a:ext cx="1005840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0D814C23-D0F1-0948-BB5A-63FBBE7D22FB}"/>
              </a:ext>
            </a:extLst>
          </p:cNvPr>
          <p:cNvSpPr/>
          <p:nvPr/>
        </p:nvSpPr>
        <p:spPr>
          <a:xfrm>
            <a:off x="1442720" y="2185947"/>
            <a:ext cx="4353285" cy="1899338"/>
          </a:xfrm>
          <a:prstGeom prst="rect">
            <a:avLst/>
          </a:prstGeom>
        </p:spPr>
        <p:txBody>
          <a:bodyPr wrap="square" lIns="0" tIns="0" rIns="0" bIns="0" anchor="t" anchorCtr="0">
            <a:noAutofit/>
          </a:bodyPr>
          <a:lstStyle/>
          <a:p>
            <a:pPr defTabSz="457200">
              <a:lnSpc>
                <a:spcPts val="4000"/>
              </a:lnSpc>
              <a:defRPr/>
            </a:pPr>
            <a:r>
              <a:rPr kumimoji="0" lang="en-US" sz="3800" b="1" i="0" u="none" strike="noStrike" kern="1200" cap="none" spc="0" normalizeH="0" noProof="0">
                <a:ln>
                  <a:noFill/>
                </a:ln>
                <a:solidFill>
                  <a:schemeClr val="bg1"/>
                </a:solidFill>
                <a:effectLst/>
                <a:uLnTx/>
                <a:uFillTx/>
                <a:latin typeface="Arial Black"/>
                <a:cs typeface="Arial Black" panose="020B0604020202020204" pitchFamily="34" charset="0"/>
                <a:sym typeface="Gill Sans Light" charset="0"/>
              </a:rPr>
              <a:t>Reinforce the value of </a:t>
            </a:r>
            <a:r>
              <a:rPr lang="en-US" sz="3800" b="1">
                <a:solidFill>
                  <a:schemeClr val="bg1"/>
                </a:solidFill>
                <a:latin typeface="Arial Black"/>
                <a:cs typeface="Arial Black" panose="020B0604020202020204" pitchFamily="34" charset="0"/>
                <a:sym typeface="Gill Sans Light" charset="0"/>
              </a:rPr>
              <a:t>early childhood education</a:t>
            </a:r>
            <a:endParaRPr kumimoji="0" lang="en-US" sz="3800" b="1" i="0" u="none" strike="noStrike" kern="1200" cap="none" spc="0" normalizeH="0" noProof="0">
              <a:ln>
                <a:noFill/>
              </a:ln>
              <a:solidFill>
                <a:schemeClr val="bg1"/>
              </a:solidFill>
              <a:effectLst/>
              <a:uLnTx/>
              <a:uFillTx/>
              <a:latin typeface="Arial Black" panose="020B0604020202020204" pitchFamily="34" charset="0"/>
              <a:ea typeface="+mn-ea"/>
              <a:cs typeface="Arial Black" panose="020B0604020202020204" pitchFamily="34" charset="0"/>
              <a:sym typeface="Gill Sans Light" charset="0"/>
            </a:endParaRPr>
          </a:p>
        </p:txBody>
      </p:sp>
      <p:cxnSp>
        <p:nvCxnSpPr>
          <p:cNvPr id="23" name="Straight Connector 22">
            <a:extLst>
              <a:ext uri="{FF2B5EF4-FFF2-40B4-BE49-F238E27FC236}">
                <a16:creationId xmlns:a16="http://schemas.microsoft.com/office/drawing/2014/main" id="{B4ADE589-2269-F50F-B2FF-5C0847BE07CA}"/>
              </a:ext>
            </a:extLst>
          </p:cNvPr>
          <p:cNvCxnSpPr>
            <a:cxnSpLocks/>
          </p:cNvCxnSpPr>
          <p:nvPr/>
        </p:nvCxnSpPr>
        <p:spPr>
          <a:xfrm>
            <a:off x="1066800" y="4686272"/>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405957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7A7F9-4AFD-A762-E3B7-1AEFB4B77032}"/>
              </a:ext>
            </a:extLst>
          </p:cNvPr>
          <p:cNvSpPr/>
          <p:nvPr/>
        </p:nvSpPr>
        <p:spPr>
          <a:xfrm>
            <a:off x="1066800" y="1795654"/>
            <a:ext cx="5029200" cy="2890646"/>
          </a:xfrm>
          <a:prstGeom prst="rect">
            <a:avLst/>
          </a:prstGeom>
          <a:solidFill>
            <a:srgbClr val="288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9C2677-478D-7040-93B3-AFD3A7C634FE}"/>
              </a:ext>
            </a:extLst>
          </p:cNvPr>
          <p:cNvSpPr/>
          <p:nvPr/>
        </p:nvSpPr>
        <p:spPr>
          <a:xfrm>
            <a:off x="6445045" y="2151380"/>
            <a:ext cx="4680155" cy="2342689"/>
          </a:xfrm>
          <a:prstGeom prst="rect">
            <a:avLst/>
          </a:prstGeom>
        </p:spPr>
        <p:txBody>
          <a:bodyPr wrap="square" lIns="0" tIns="0" rIns="0" bIns="0" anchor="t" anchorCtr="0">
            <a:noAutofit/>
          </a:bodyPr>
          <a:lstStyle/>
          <a:p>
            <a:pPr lvl="0">
              <a:lnSpc>
                <a:spcPts val="2200"/>
              </a:lnSpc>
              <a:defRPr/>
            </a:pPr>
            <a:r>
              <a:rPr lang="en-US">
                <a:solidFill>
                  <a:srgbClr val="288DC2"/>
                </a:solidFill>
                <a:latin typeface="Arial" charset="0"/>
                <a:cs typeface="Gill Sans bold" charset="0"/>
                <a:sym typeface="Gill Sans Light" charset="0"/>
              </a:rPr>
              <a:t>Make it clear that early childhood development is economic development </a:t>
            </a:r>
            <a:br>
              <a:rPr lang="en-US">
                <a:solidFill>
                  <a:srgbClr val="288DC2"/>
                </a:solidFill>
                <a:latin typeface="Arial" charset="0"/>
                <a:cs typeface="Gill Sans bold" charset="0"/>
                <a:sym typeface="Gill Sans Light" charset="0"/>
              </a:rPr>
            </a:br>
            <a:r>
              <a:rPr lang="en-US">
                <a:solidFill>
                  <a:srgbClr val="288DC2"/>
                </a:solidFill>
                <a:latin typeface="Arial" charset="0"/>
                <a:cs typeface="Gill Sans bold" charset="0"/>
                <a:sym typeface="Gill Sans Light" charset="0"/>
              </a:rPr>
              <a:t>with benefits in the near and long-term future—especially as employers are looking </a:t>
            </a:r>
            <a:br>
              <a:rPr lang="en-US">
                <a:solidFill>
                  <a:srgbClr val="288DC2"/>
                </a:solidFill>
                <a:latin typeface="Arial" charset="0"/>
                <a:cs typeface="Gill Sans bold" charset="0"/>
                <a:sym typeface="Gill Sans Light" charset="0"/>
              </a:rPr>
            </a:br>
            <a:r>
              <a:rPr lang="en-US">
                <a:solidFill>
                  <a:srgbClr val="288DC2"/>
                </a:solidFill>
                <a:latin typeface="Arial" charset="0"/>
                <a:cs typeface="Gill Sans bold" charset="0"/>
                <a:sym typeface="Gill Sans Light" charset="0"/>
              </a:rPr>
              <a:t>to get people back to work in the </a:t>
            </a:r>
            <a:br>
              <a:rPr lang="en-US">
                <a:solidFill>
                  <a:srgbClr val="288DC2"/>
                </a:solidFill>
                <a:latin typeface="Arial" charset="0"/>
                <a:cs typeface="Gill Sans bold" charset="0"/>
                <a:sym typeface="Gill Sans Light" charset="0"/>
              </a:rPr>
            </a:br>
            <a:r>
              <a:rPr lang="en-US">
                <a:solidFill>
                  <a:srgbClr val="288DC2"/>
                </a:solidFill>
                <a:latin typeface="Arial" charset="0"/>
                <a:cs typeface="Gill Sans bold" charset="0"/>
                <a:sym typeface="Gill Sans Light" charset="0"/>
              </a:rPr>
              <a:t>COVID-19 recovery.</a:t>
            </a:r>
          </a:p>
        </p:txBody>
      </p:sp>
      <p:cxnSp>
        <p:nvCxnSpPr>
          <p:cNvPr id="19" name="Straight Connector 18">
            <a:extLst>
              <a:ext uri="{FF2B5EF4-FFF2-40B4-BE49-F238E27FC236}">
                <a16:creationId xmlns:a16="http://schemas.microsoft.com/office/drawing/2014/main" id="{48EAFC6E-1034-5F4F-92CF-1E11FE08F5B7}"/>
              </a:ext>
            </a:extLst>
          </p:cNvPr>
          <p:cNvCxnSpPr>
            <a:cxnSpLocks/>
          </p:cNvCxnSpPr>
          <p:nvPr/>
        </p:nvCxnSpPr>
        <p:spPr>
          <a:xfrm>
            <a:off x="1066800" y="1790029"/>
            <a:ext cx="1005840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0D814C23-D0F1-0948-BB5A-63FBBE7D22FB}"/>
              </a:ext>
            </a:extLst>
          </p:cNvPr>
          <p:cNvSpPr/>
          <p:nvPr/>
        </p:nvSpPr>
        <p:spPr>
          <a:xfrm>
            <a:off x="1442720" y="2185947"/>
            <a:ext cx="4353285" cy="1962712"/>
          </a:xfrm>
          <a:prstGeom prst="rect">
            <a:avLst/>
          </a:prstGeom>
        </p:spPr>
        <p:txBody>
          <a:bodyPr wrap="square" lIns="0" tIns="0" rIns="0" bIns="0" anchor="t" anchorCtr="0">
            <a:noAutofit/>
          </a:bodyPr>
          <a:lstStyle/>
          <a:p>
            <a:pPr lvl="0" defTabSz="457200">
              <a:lnSpc>
                <a:spcPts val="4000"/>
              </a:lnSpc>
              <a:defRPr/>
            </a:pPr>
            <a:r>
              <a:rPr lang="en-US" sz="3800" b="1">
                <a:solidFill>
                  <a:schemeClr val="bg1"/>
                </a:solidFill>
                <a:latin typeface="Arial Black"/>
                <a:cs typeface="Arial Black" panose="020B0604020202020204" pitchFamily="34" charset="0"/>
                <a:sym typeface="Gill Sans Light" charset="0"/>
              </a:rPr>
              <a:t>Link ECE with North Carolina’s economic future</a:t>
            </a:r>
          </a:p>
        </p:txBody>
      </p:sp>
      <p:cxnSp>
        <p:nvCxnSpPr>
          <p:cNvPr id="23" name="Straight Connector 22">
            <a:extLst>
              <a:ext uri="{FF2B5EF4-FFF2-40B4-BE49-F238E27FC236}">
                <a16:creationId xmlns:a16="http://schemas.microsoft.com/office/drawing/2014/main" id="{B4ADE589-2269-F50F-B2FF-5C0847BE07CA}"/>
              </a:ext>
            </a:extLst>
          </p:cNvPr>
          <p:cNvCxnSpPr>
            <a:cxnSpLocks/>
          </p:cNvCxnSpPr>
          <p:nvPr/>
        </p:nvCxnSpPr>
        <p:spPr>
          <a:xfrm>
            <a:off x="1066800" y="4686300"/>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76889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B4ADE589-2269-F50F-B2FF-5C0847BE07CA}"/>
              </a:ext>
            </a:extLst>
          </p:cNvPr>
          <p:cNvCxnSpPr>
            <a:cxnSpLocks/>
          </p:cNvCxnSpPr>
          <p:nvPr/>
        </p:nvCxnSpPr>
        <p:spPr>
          <a:xfrm>
            <a:off x="1066800" y="4686300"/>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BA47A7F9-4AFD-A762-E3B7-1AEFB4B77032}"/>
              </a:ext>
            </a:extLst>
          </p:cNvPr>
          <p:cNvSpPr/>
          <p:nvPr/>
        </p:nvSpPr>
        <p:spPr>
          <a:xfrm>
            <a:off x="1066800" y="1012990"/>
            <a:ext cx="5029200" cy="2890646"/>
          </a:xfrm>
          <a:prstGeom prst="rect">
            <a:avLst/>
          </a:prstGeom>
          <a:solidFill>
            <a:srgbClr val="288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outdoor&#10;&#10;Description automatically generated">
            <a:extLst>
              <a:ext uri="{FF2B5EF4-FFF2-40B4-BE49-F238E27FC236}">
                <a16:creationId xmlns:a16="http://schemas.microsoft.com/office/drawing/2014/main" id="{1AFCC897-4B3B-94C4-5CA4-C721C919F4E1}"/>
              </a:ext>
            </a:extLst>
          </p:cNvPr>
          <p:cNvPicPr>
            <a:picLocks noChangeAspect="1"/>
          </p:cNvPicPr>
          <p:nvPr/>
        </p:nvPicPr>
        <p:blipFill rotWithShape="1">
          <a:blip r:embed="rId3">
            <a:extLst>
              <a:ext uri="{28A0092B-C50C-407E-A947-70E740481C1C}">
                <a14:useLocalDpi xmlns:a14="http://schemas.microsoft.com/office/drawing/2010/main" val="0"/>
              </a:ext>
            </a:extLst>
          </a:blip>
          <a:srcRect l="2668" t="-391" r="3833" b="391"/>
          <a:stretch/>
        </p:blipFill>
        <p:spPr>
          <a:xfrm>
            <a:off x="1064558" y="3272118"/>
            <a:ext cx="5029200" cy="3585882"/>
          </a:xfrm>
          <a:prstGeom prst="rect">
            <a:avLst/>
          </a:prstGeom>
        </p:spPr>
      </p:pic>
      <p:sp>
        <p:nvSpPr>
          <p:cNvPr id="17" name="Rectangle 16">
            <a:extLst>
              <a:ext uri="{FF2B5EF4-FFF2-40B4-BE49-F238E27FC236}">
                <a16:creationId xmlns:a16="http://schemas.microsoft.com/office/drawing/2014/main" id="{0E9C2677-478D-7040-93B3-AFD3A7C634FE}"/>
              </a:ext>
            </a:extLst>
          </p:cNvPr>
          <p:cNvSpPr/>
          <p:nvPr/>
        </p:nvSpPr>
        <p:spPr>
          <a:xfrm>
            <a:off x="6445045" y="2151380"/>
            <a:ext cx="4713191" cy="2342689"/>
          </a:xfrm>
          <a:prstGeom prst="rect">
            <a:avLst/>
          </a:prstGeom>
        </p:spPr>
        <p:txBody>
          <a:bodyPr wrap="square" lIns="0" tIns="0" rIns="0" bIns="0" anchor="t" anchorCtr="0">
            <a:noAutofit/>
          </a:bodyPr>
          <a:lstStyle/>
          <a:p>
            <a:pPr>
              <a:lnSpc>
                <a:spcPts val="2200"/>
              </a:lnSpc>
              <a:defRPr/>
            </a:pPr>
            <a:r>
              <a:rPr lang="en-US">
                <a:solidFill>
                  <a:srgbClr val="288DC2"/>
                </a:solidFill>
                <a:latin typeface="Arial"/>
                <a:cs typeface="Gill Sans bold" charset="0"/>
                <a:sym typeface="Gill Sans Light" charset="0"/>
              </a:rPr>
              <a:t>Acknowledge the central role of families in raising children—and position the ECE system as providing the resources all families need to thrive, create nurturing environments and prepare their young children for success in school and life.</a:t>
            </a:r>
          </a:p>
        </p:txBody>
      </p:sp>
      <p:cxnSp>
        <p:nvCxnSpPr>
          <p:cNvPr id="19" name="Straight Connector 18">
            <a:extLst>
              <a:ext uri="{FF2B5EF4-FFF2-40B4-BE49-F238E27FC236}">
                <a16:creationId xmlns:a16="http://schemas.microsoft.com/office/drawing/2014/main" id="{48EAFC6E-1034-5F4F-92CF-1E11FE08F5B7}"/>
              </a:ext>
            </a:extLst>
          </p:cNvPr>
          <p:cNvCxnSpPr>
            <a:cxnSpLocks/>
          </p:cNvCxnSpPr>
          <p:nvPr/>
        </p:nvCxnSpPr>
        <p:spPr>
          <a:xfrm>
            <a:off x="1066800" y="1790029"/>
            <a:ext cx="1005840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0D814C23-D0F1-0948-BB5A-63FBBE7D22FB}"/>
              </a:ext>
            </a:extLst>
          </p:cNvPr>
          <p:cNvSpPr/>
          <p:nvPr/>
        </p:nvSpPr>
        <p:spPr>
          <a:xfrm>
            <a:off x="1498379" y="1410571"/>
            <a:ext cx="4353285" cy="1962712"/>
          </a:xfrm>
          <a:prstGeom prst="rect">
            <a:avLst/>
          </a:prstGeom>
        </p:spPr>
        <p:txBody>
          <a:bodyPr wrap="square" lIns="0" tIns="0" rIns="0" bIns="0" anchor="t" anchorCtr="0">
            <a:noAutofit/>
          </a:bodyPr>
          <a:lstStyle/>
          <a:p>
            <a:pPr lvl="0" defTabSz="457200">
              <a:lnSpc>
                <a:spcPts val="4000"/>
              </a:lnSpc>
              <a:defRPr/>
            </a:pPr>
            <a:r>
              <a:rPr lang="en-US" sz="3800" b="1">
                <a:solidFill>
                  <a:schemeClr val="bg1"/>
                </a:solidFill>
                <a:latin typeface="Arial Black" panose="020B0604020202020204" pitchFamily="34" charset="0"/>
                <a:cs typeface="Arial Black" panose="020B0604020202020204" pitchFamily="34" charset="0"/>
                <a:sym typeface="Gill Sans Light" charset="0"/>
              </a:rPr>
              <a:t>Convey the partnership with parents</a:t>
            </a:r>
          </a:p>
        </p:txBody>
      </p:sp>
    </p:spTree>
    <p:extLst>
      <p:ext uri="{BB962C8B-B14F-4D97-AF65-F5344CB8AC3E}">
        <p14:creationId xmlns:p14="http://schemas.microsoft.com/office/powerpoint/2010/main" val="29932323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7A7F9-4AFD-A762-E3B7-1AEFB4B77032}"/>
              </a:ext>
            </a:extLst>
          </p:cNvPr>
          <p:cNvSpPr/>
          <p:nvPr/>
        </p:nvSpPr>
        <p:spPr>
          <a:xfrm>
            <a:off x="1066800" y="1795654"/>
            <a:ext cx="5029200" cy="2890646"/>
          </a:xfrm>
          <a:prstGeom prst="rect">
            <a:avLst/>
          </a:prstGeom>
          <a:solidFill>
            <a:srgbClr val="288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9C2677-478D-7040-93B3-AFD3A7C634FE}"/>
              </a:ext>
            </a:extLst>
          </p:cNvPr>
          <p:cNvSpPr/>
          <p:nvPr/>
        </p:nvSpPr>
        <p:spPr>
          <a:xfrm>
            <a:off x="6445045" y="2151380"/>
            <a:ext cx="4713191" cy="2342689"/>
          </a:xfrm>
          <a:prstGeom prst="rect">
            <a:avLst/>
          </a:prstGeom>
        </p:spPr>
        <p:txBody>
          <a:bodyPr wrap="square" lIns="0" tIns="0" rIns="0" bIns="0" anchor="t" anchorCtr="0">
            <a:noAutofit/>
          </a:bodyPr>
          <a:lstStyle/>
          <a:p>
            <a:pPr lvl="0">
              <a:lnSpc>
                <a:spcPts val="2400"/>
              </a:lnSpc>
              <a:defRPr/>
            </a:pPr>
            <a:r>
              <a:rPr lang="en-US">
                <a:solidFill>
                  <a:srgbClr val="288DC2"/>
                </a:solidFill>
                <a:latin typeface="Arial"/>
                <a:cs typeface="Gill Sans bold" charset="0"/>
                <a:sym typeface="Gill Sans Light" charset="0"/>
              </a:rPr>
              <a:t>Position the “system” as a local network of diverse professionals dedicated to helping families raise their children and the economic vitality of North Carolina.</a:t>
            </a:r>
          </a:p>
        </p:txBody>
      </p:sp>
      <p:cxnSp>
        <p:nvCxnSpPr>
          <p:cNvPr id="19" name="Straight Connector 18">
            <a:extLst>
              <a:ext uri="{FF2B5EF4-FFF2-40B4-BE49-F238E27FC236}">
                <a16:creationId xmlns:a16="http://schemas.microsoft.com/office/drawing/2014/main" id="{48EAFC6E-1034-5F4F-92CF-1E11FE08F5B7}"/>
              </a:ext>
            </a:extLst>
          </p:cNvPr>
          <p:cNvCxnSpPr>
            <a:cxnSpLocks/>
          </p:cNvCxnSpPr>
          <p:nvPr/>
        </p:nvCxnSpPr>
        <p:spPr>
          <a:xfrm>
            <a:off x="1066800" y="1790029"/>
            <a:ext cx="1005840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0D814C23-D0F1-0948-BB5A-63FBBE7D22FB}"/>
              </a:ext>
            </a:extLst>
          </p:cNvPr>
          <p:cNvSpPr/>
          <p:nvPr/>
        </p:nvSpPr>
        <p:spPr>
          <a:xfrm>
            <a:off x="1442720" y="2183184"/>
            <a:ext cx="4479109" cy="1962712"/>
          </a:xfrm>
          <a:prstGeom prst="rect">
            <a:avLst/>
          </a:prstGeom>
        </p:spPr>
        <p:txBody>
          <a:bodyPr wrap="square" lIns="0" tIns="0" rIns="0" bIns="0" anchor="t" anchorCtr="0">
            <a:noAutofit/>
          </a:bodyPr>
          <a:lstStyle/>
          <a:p>
            <a:pPr lvl="0" defTabSz="457200">
              <a:lnSpc>
                <a:spcPts val="4000"/>
              </a:lnSpc>
              <a:defRPr/>
            </a:pPr>
            <a:r>
              <a:rPr lang="en-US" sz="3800" b="1">
                <a:solidFill>
                  <a:schemeClr val="bg1"/>
                </a:solidFill>
                <a:latin typeface="Arial Black" panose="020B0604020202020204" pitchFamily="34" charset="0"/>
                <a:cs typeface="Arial Black" panose="020B0604020202020204" pitchFamily="34" charset="0"/>
                <a:sym typeface="Gill Sans Light" charset="0"/>
              </a:rPr>
              <a:t>Reposition the system, make it visible and human</a:t>
            </a:r>
          </a:p>
        </p:txBody>
      </p:sp>
      <p:cxnSp>
        <p:nvCxnSpPr>
          <p:cNvPr id="23" name="Straight Connector 22">
            <a:extLst>
              <a:ext uri="{FF2B5EF4-FFF2-40B4-BE49-F238E27FC236}">
                <a16:creationId xmlns:a16="http://schemas.microsoft.com/office/drawing/2014/main" id="{B4ADE589-2269-F50F-B2FF-5C0847BE07CA}"/>
              </a:ext>
            </a:extLst>
          </p:cNvPr>
          <p:cNvCxnSpPr>
            <a:cxnSpLocks/>
          </p:cNvCxnSpPr>
          <p:nvPr/>
        </p:nvCxnSpPr>
        <p:spPr>
          <a:xfrm>
            <a:off x="1066800" y="4686300"/>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362282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7A7F9-4AFD-A762-E3B7-1AEFB4B77032}"/>
              </a:ext>
            </a:extLst>
          </p:cNvPr>
          <p:cNvSpPr/>
          <p:nvPr/>
        </p:nvSpPr>
        <p:spPr>
          <a:xfrm>
            <a:off x="1066800" y="1795654"/>
            <a:ext cx="5029200" cy="2890646"/>
          </a:xfrm>
          <a:prstGeom prst="rect">
            <a:avLst/>
          </a:prstGeom>
          <a:solidFill>
            <a:srgbClr val="288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9C2677-478D-7040-93B3-AFD3A7C634FE}"/>
              </a:ext>
            </a:extLst>
          </p:cNvPr>
          <p:cNvSpPr/>
          <p:nvPr/>
        </p:nvSpPr>
        <p:spPr>
          <a:xfrm>
            <a:off x="6445045" y="2151380"/>
            <a:ext cx="4680155" cy="2342689"/>
          </a:xfrm>
          <a:prstGeom prst="rect">
            <a:avLst/>
          </a:prstGeom>
        </p:spPr>
        <p:txBody>
          <a:bodyPr wrap="square" lIns="0" tIns="0" rIns="0" bIns="0" anchor="t" anchorCtr="0">
            <a:noAutofit/>
          </a:bodyPr>
          <a:lstStyle/>
          <a:p>
            <a:pPr lvl="0">
              <a:lnSpc>
                <a:spcPts val="2400"/>
              </a:lnSpc>
              <a:defRPr/>
            </a:pPr>
            <a:r>
              <a:rPr lang="en-US">
                <a:solidFill>
                  <a:srgbClr val="288DC2"/>
                </a:solidFill>
                <a:latin typeface="Arial"/>
                <a:cs typeface="Gill Sans bold" charset="0"/>
                <a:sym typeface="Gill Sans Light" charset="0"/>
              </a:rPr>
              <a:t>North Carolina has a high-quality ECE network that produces better education, health and economic outcomes for children and the state—it consistently puts us ahead of others and we need to continue to invest in keeping it strong.</a:t>
            </a:r>
          </a:p>
        </p:txBody>
      </p:sp>
      <p:cxnSp>
        <p:nvCxnSpPr>
          <p:cNvPr id="19" name="Straight Connector 18">
            <a:extLst>
              <a:ext uri="{FF2B5EF4-FFF2-40B4-BE49-F238E27FC236}">
                <a16:creationId xmlns:a16="http://schemas.microsoft.com/office/drawing/2014/main" id="{48EAFC6E-1034-5F4F-92CF-1E11FE08F5B7}"/>
              </a:ext>
            </a:extLst>
          </p:cNvPr>
          <p:cNvCxnSpPr>
            <a:cxnSpLocks/>
          </p:cNvCxnSpPr>
          <p:nvPr/>
        </p:nvCxnSpPr>
        <p:spPr>
          <a:xfrm>
            <a:off x="1066800" y="1790029"/>
            <a:ext cx="1005840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0D814C23-D0F1-0948-BB5A-63FBBE7D22FB}"/>
              </a:ext>
            </a:extLst>
          </p:cNvPr>
          <p:cNvSpPr/>
          <p:nvPr/>
        </p:nvSpPr>
        <p:spPr>
          <a:xfrm>
            <a:off x="1442720" y="2183184"/>
            <a:ext cx="4353285" cy="1962712"/>
          </a:xfrm>
          <a:prstGeom prst="rect">
            <a:avLst/>
          </a:prstGeom>
        </p:spPr>
        <p:txBody>
          <a:bodyPr wrap="square" lIns="0" tIns="0" rIns="0" bIns="0" anchor="t" anchorCtr="0">
            <a:noAutofit/>
          </a:bodyPr>
          <a:lstStyle/>
          <a:p>
            <a:pPr lvl="0" defTabSz="457200">
              <a:lnSpc>
                <a:spcPts val="4000"/>
              </a:lnSpc>
              <a:defRPr/>
            </a:pPr>
            <a:r>
              <a:rPr lang="en-US" sz="3800" b="1">
                <a:solidFill>
                  <a:schemeClr val="bg1"/>
                </a:solidFill>
                <a:latin typeface="Arial Black" panose="020B0604020202020204" pitchFamily="34" charset="0"/>
                <a:cs typeface="Arial Black" panose="020B0604020202020204" pitchFamily="34" charset="0"/>
                <a:sym typeface="Gill Sans Light" charset="0"/>
              </a:rPr>
              <a:t>A resource that’s the envy of the nation</a:t>
            </a:r>
          </a:p>
        </p:txBody>
      </p:sp>
      <p:cxnSp>
        <p:nvCxnSpPr>
          <p:cNvPr id="23" name="Straight Connector 22">
            <a:extLst>
              <a:ext uri="{FF2B5EF4-FFF2-40B4-BE49-F238E27FC236}">
                <a16:creationId xmlns:a16="http://schemas.microsoft.com/office/drawing/2014/main" id="{B4ADE589-2269-F50F-B2FF-5C0847BE07CA}"/>
              </a:ext>
            </a:extLst>
          </p:cNvPr>
          <p:cNvCxnSpPr>
            <a:cxnSpLocks/>
          </p:cNvCxnSpPr>
          <p:nvPr/>
        </p:nvCxnSpPr>
        <p:spPr>
          <a:xfrm>
            <a:off x="1066800" y="4686300"/>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232685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children sitting in a classroom&#10;&#10;Description automatically generated with low confidence">
            <a:extLst>
              <a:ext uri="{FF2B5EF4-FFF2-40B4-BE49-F238E27FC236}">
                <a16:creationId xmlns:a16="http://schemas.microsoft.com/office/drawing/2014/main" id="{5BA897C8-E643-7215-9302-29F70317253C}"/>
              </a:ext>
            </a:extLst>
          </p:cNvPr>
          <p:cNvPicPr>
            <a:picLocks noChangeAspect="1"/>
          </p:cNvPicPr>
          <p:nvPr/>
        </p:nvPicPr>
        <p:blipFill rotWithShape="1">
          <a:blip r:embed="rId3">
            <a:extLst>
              <a:ext uri="{28A0092B-C50C-407E-A947-70E740481C1C}">
                <a14:useLocalDpi xmlns:a14="http://schemas.microsoft.com/office/drawing/2010/main" val="0"/>
              </a:ext>
            </a:extLst>
          </a:blip>
          <a:srcRect l="772" t="5466" r="589"/>
          <a:stretch/>
        </p:blipFill>
        <p:spPr>
          <a:xfrm>
            <a:off x="-15641" y="0"/>
            <a:ext cx="12223281" cy="6858000"/>
          </a:xfrm>
          <a:prstGeom prst="rect">
            <a:avLst/>
          </a:prstGeom>
        </p:spPr>
      </p:pic>
      <p:sp>
        <p:nvSpPr>
          <p:cNvPr id="2" name="Rectangle 1">
            <a:extLst>
              <a:ext uri="{FF2B5EF4-FFF2-40B4-BE49-F238E27FC236}">
                <a16:creationId xmlns:a16="http://schemas.microsoft.com/office/drawing/2014/main" id="{CBA894C9-B9CE-59BC-A5E7-B674F883539A}"/>
              </a:ext>
            </a:extLst>
          </p:cNvPr>
          <p:cNvSpPr/>
          <p:nvPr/>
        </p:nvSpPr>
        <p:spPr>
          <a:xfrm>
            <a:off x="0" y="5486400"/>
            <a:ext cx="12192000" cy="685800"/>
          </a:xfrm>
          <a:prstGeom prst="rect">
            <a:avLst/>
          </a:prstGeom>
          <a:solidFill>
            <a:srgbClr val="288DC2">
              <a:alpha val="708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360633AF-C616-7898-04FE-74D75EBDC1ED}"/>
              </a:ext>
            </a:extLst>
          </p:cNvPr>
          <p:cNvSpPr/>
          <p:nvPr/>
        </p:nvSpPr>
        <p:spPr>
          <a:xfrm>
            <a:off x="1066799" y="5526157"/>
            <a:ext cx="10058401" cy="562554"/>
          </a:xfrm>
          <a:prstGeom prst="rect">
            <a:avLst/>
          </a:prstGeom>
        </p:spPr>
        <p:txBody>
          <a:bodyPr wrap="square" lIns="0" tIns="0" rIns="0" bIns="0" anchor="t" anchorCtr="0">
            <a:noAutofit/>
          </a:bodyPr>
          <a:lstStyle/>
          <a:p>
            <a:pPr lvl="0" algn="ctr" defTabSz="457200">
              <a:lnSpc>
                <a:spcPts val="4000"/>
              </a:lnSpc>
              <a:defRPr/>
            </a:pPr>
            <a:r>
              <a:rPr lang="en-US" sz="2000" b="1">
                <a:solidFill>
                  <a:schemeClr val="bg1"/>
                </a:solidFill>
                <a:latin typeface="Arial Black" panose="020B0604020202020204" pitchFamily="34" charset="0"/>
                <a:cs typeface="Arial Black" panose="020B0604020202020204" pitchFamily="34" charset="0"/>
                <a:sym typeface="Gill Sans Light" charset="0"/>
              </a:rPr>
              <a:t>NC has a high-quality ECE network that produces better outcomes. </a:t>
            </a:r>
          </a:p>
        </p:txBody>
      </p:sp>
    </p:spTree>
    <p:extLst>
      <p:ext uri="{BB962C8B-B14F-4D97-AF65-F5344CB8AC3E}">
        <p14:creationId xmlns:p14="http://schemas.microsoft.com/office/powerpoint/2010/main" val="290826414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7A7F9-4AFD-A762-E3B7-1AEFB4B77032}"/>
              </a:ext>
            </a:extLst>
          </p:cNvPr>
          <p:cNvSpPr/>
          <p:nvPr/>
        </p:nvSpPr>
        <p:spPr>
          <a:xfrm>
            <a:off x="1066800" y="1028487"/>
            <a:ext cx="5029200" cy="2890646"/>
          </a:xfrm>
          <a:prstGeom prst="rect">
            <a:avLst/>
          </a:prstGeom>
          <a:solidFill>
            <a:srgbClr val="288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9C2677-478D-7040-93B3-AFD3A7C634FE}"/>
              </a:ext>
            </a:extLst>
          </p:cNvPr>
          <p:cNvSpPr/>
          <p:nvPr/>
        </p:nvSpPr>
        <p:spPr>
          <a:xfrm>
            <a:off x="6445045" y="2151380"/>
            <a:ext cx="4680155" cy="2342689"/>
          </a:xfrm>
          <a:prstGeom prst="rect">
            <a:avLst/>
          </a:prstGeom>
        </p:spPr>
        <p:txBody>
          <a:bodyPr wrap="square" lIns="0" tIns="0" rIns="0" bIns="0" anchor="t" anchorCtr="0">
            <a:noAutofit/>
          </a:bodyPr>
          <a:lstStyle/>
          <a:p>
            <a:pPr>
              <a:lnSpc>
                <a:spcPts val="2400"/>
              </a:lnSpc>
              <a:defRPr/>
            </a:pPr>
            <a:r>
              <a:rPr lang="en-US">
                <a:solidFill>
                  <a:srgbClr val="288DC2"/>
                </a:solidFill>
                <a:latin typeface="Arial"/>
                <a:cs typeface="Gill Sans bold" charset="0"/>
                <a:sym typeface="Gill Sans Light" charset="0"/>
              </a:rPr>
              <a:t>Parents experience the network through their child’s early care and learning teacher—nothing works without them. They are an endangered resource; and we need to invest in supporting ECE teachers so that all children and families have access to them.</a:t>
            </a:r>
          </a:p>
        </p:txBody>
      </p:sp>
      <p:cxnSp>
        <p:nvCxnSpPr>
          <p:cNvPr id="19" name="Straight Connector 18">
            <a:extLst>
              <a:ext uri="{FF2B5EF4-FFF2-40B4-BE49-F238E27FC236}">
                <a16:creationId xmlns:a16="http://schemas.microsoft.com/office/drawing/2014/main" id="{48EAFC6E-1034-5F4F-92CF-1E11FE08F5B7}"/>
              </a:ext>
            </a:extLst>
          </p:cNvPr>
          <p:cNvCxnSpPr>
            <a:cxnSpLocks/>
          </p:cNvCxnSpPr>
          <p:nvPr/>
        </p:nvCxnSpPr>
        <p:spPr>
          <a:xfrm>
            <a:off x="1066800" y="1790029"/>
            <a:ext cx="1005840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0D814C23-D0F1-0948-BB5A-63FBBE7D22FB}"/>
              </a:ext>
            </a:extLst>
          </p:cNvPr>
          <p:cNvSpPr/>
          <p:nvPr/>
        </p:nvSpPr>
        <p:spPr>
          <a:xfrm>
            <a:off x="1442720" y="1416017"/>
            <a:ext cx="4554426" cy="1962712"/>
          </a:xfrm>
          <a:prstGeom prst="rect">
            <a:avLst/>
          </a:prstGeom>
        </p:spPr>
        <p:txBody>
          <a:bodyPr wrap="square" lIns="0" tIns="0" rIns="0" bIns="0" anchor="t" anchorCtr="0">
            <a:noAutofit/>
          </a:bodyPr>
          <a:lstStyle/>
          <a:p>
            <a:pPr defTabSz="457200">
              <a:lnSpc>
                <a:spcPts val="4000"/>
              </a:lnSpc>
              <a:defRPr/>
            </a:pPr>
            <a:r>
              <a:rPr lang="en-US" sz="3800" b="1">
                <a:solidFill>
                  <a:schemeClr val="bg1"/>
                </a:solidFill>
                <a:latin typeface="Arial Black"/>
                <a:cs typeface="Arial Black" panose="020B0604020202020204" pitchFamily="34" charset="0"/>
                <a:sym typeface="Gill Sans Light" charset="0"/>
              </a:rPr>
              <a:t>Put teachers </a:t>
            </a:r>
            <a:br>
              <a:rPr lang="en-US" sz="3800" b="1">
                <a:latin typeface="Arial Black" panose="020B0604020202020204" pitchFamily="34" charset="0"/>
                <a:cs typeface="Arial Black" panose="020B0604020202020204" pitchFamily="34" charset="0"/>
              </a:rPr>
            </a:br>
            <a:r>
              <a:rPr lang="en-US" sz="3800" b="1">
                <a:solidFill>
                  <a:schemeClr val="bg1"/>
                </a:solidFill>
                <a:latin typeface="Arial Black"/>
                <a:cs typeface="Arial Black" panose="020B0604020202020204" pitchFamily="34" charset="0"/>
                <a:sym typeface="Gill Sans Light" charset="0"/>
              </a:rPr>
              <a:t>at the center of network success</a:t>
            </a:r>
          </a:p>
        </p:txBody>
      </p:sp>
      <p:cxnSp>
        <p:nvCxnSpPr>
          <p:cNvPr id="23" name="Straight Connector 22">
            <a:extLst>
              <a:ext uri="{FF2B5EF4-FFF2-40B4-BE49-F238E27FC236}">
                <a16:creationId xmlns:a16="http://schemas.microsoft.com/office/drawing/2014/main" id="{B4ADE589-2269-F50F-B2FF-5C0847BE07CA}"/>
              </a:ext>
            </a:extLst>
          </p:cNvPr>
          <p:cNvCxnSpPr>
            <a:cxnSpLocks/>
          </p:cNvCxnSpPr>
          <p:nvPr/>
        </p:nvCxnSpPr>
        <p:spPr>
          <a:xfrm>
            <a:off x="1066800" y="4686300"/>
            <a:ext cx="10073890" cy="0"/>
          </a:xfrm>
          <a:prstGeom prst="line">
            <a:avLst/>
          </a:prstGeom>
          <a:ln w="12700" cmpd="sng">
            <a:solidFill>
              <a:srgbClr val="288DC2"/>
            </a:solidFill>
            <a:prstDash val="solid"/>
          </a:ln>
          <a:effectLst/>
        </p:spPr>
        <p:style>
          <a:lnRef idx="2">
            <a:schemeClr val="accent1"/>
          </a:lnRef>
          <a:fillRef idx="0">
            <a:schemeClr val="accent1"/>
          </a:fillRef>
          <a:effectRef idx="1">
            <a:schemeClr val="accent1"/>
          </a:effectRef>
          <a:fontRef idx="minor">
            <a:schemeClr val="tx1"/>
          </a:fontRef>
        </p:style>
      </p:cxnSp>
      <p:pic>
        <p:nvPicPr>
          <p:cNvPr id="3" name="Picture 2" descr="A picture containing person, child, indoor, child&#10;&#10;Description automatically generated">
            <a:extLst>
              <a:ext uri="{FF2B5EF4-FFF2-40B4-BE49-F238E27FC236}">
                <a16:creationId xmlns:a16="http://schemas.microsoft.com/office/drawing/2014/main" id="{14A00D14-2437-4ADD-F9BA-23F0540E9014}"/>
              </a:ext>
            </a:extLst>
          </p:cNvPr>
          <p:cNvPicPr>
            <a:picLocks noChangeAspect="1"/>
          </p:cNvPicPr>
          <p:nvPr/>
        </p:nvPicPr>
        <p:blipFill rotWithShape="1">
          <a:blip r:embed="rId3">
            <a:extLst>
              <a:ext uri="{28A0092B-C50C-407E-A947-70E740481C1C}">
                <a14:useLocalDpi xmlns:a14="http://schemas.microsoft.com/office/drawing/2010/main" val="0"/>
              </a:ext>
            </a:extLst>
          </a:blip>
          <a:srcRect l="1910" t="7222" r="4022"/>
          <a:stretch/>
        </p:blipFill>
        <p:spPr>
          <a:xfrm>
            <a:off x="1064525" y="3306726"/>
            <a:ext cx="5034013" cy="3551274"/>
          </a:xfrm>
          <a:prstGeom prst="rect">
            <a:avLst/>
          </a:prstGeom>
        </p:spPr>
      </p:pic>
    </p:spTree>
    <p:extLst>
      <p:ext uri="{BB962C8B-B14F-4D97-AF65-F5344CB8AC3E}">
        <p14:creationId xmlns:p14="http://schemas.microsoft.com/office/powerpoint/2010/main" val="3509798080"/>
      </p:ext>
    </p:extLst>
  </p:cSld>
  <p:clrMapOvr>
    <a:masterClrMapping/>
  </p:clrMapOvr>
  <p:transition spd="slow">
    <p:wipe/>
  </p:transition>
</p:sld>
</file>

<file path=ppt/theme/theme1.xml><?xml version="1.0" encoding="utf-8"?>
<a:theme xmlns:a="http://schemas.openxmlformats.org/drawingml/2006/main" name="NC Whit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216E831C02AD429A381FB4C6CB8C0E" ma:contentTypeVersion="13" ma:contentTypeDescription="Create a new document." ma:contentTypeScope="" ma:versionID="31defb835a21a23b7414ba9ee87ebd96">
  <xsd:schema xmlns:xsd="http://www.w3.org/2001/XMLSchema" xmlns:xs="http://www.w3.org/2001/XMLSchema" xmlns:p="http://schemas.microsoft.com/office/2006/metadata/properties" xmlns:ns2="8085abce-95a6-4f37-9c42-fe5224914924" xmlns:ns3="0375a602-4a86-407e-855c-72198573f156" targetNamespace="http://schemas.microsoft.com/office/2006/metadata/properties" ma:root="true" ma:fieldsID="fd20ccd48dc73ca8f8f21d499f68f900" ns2:_="" ns3:_="">
    <xsd:import namespace="8085abce-95a6-4f37-9c42-fe5224914924"/>
    <xsd:import namespace="0375a602-4a86-407e-855c-72198573f15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5abce-95a6-4f37-9c42-fe52249149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375a602-4a86-407e-855c-72198573f15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9e0ceb4-c5d8-4c43-b4d7-8db195bd1230}" ma:internalName="TaxCatchAll" ma:showField="CatchAllData" ma:web="0375a602-4a86-407e-855c-72198573f1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8648E6-9B9F-448C-94C1-513DDC60176B}">
  <ds:schemaRefs>
    <ds:schemaRef ds:uri="0375a602-4a86-407e-855c-72198573f156"/>
    <ds:schemaRef ds:uri="8085abce-95a6-4f37-9c42-fe52249149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34AC5BF-DA73-4762-817C-FCFF444A4144}">
  <ds:schemaRefs>
    <ds:schemaRef ds:uri="0375a602-4a86-407e-855c-72198573f156"/>
    <ds:schemaRef ds:uri="8085abce-95a6-4f37-9c42-fe52249149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D6040F-0E7E-4422-9B53-A1933D35C0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TotalTime>
  <Words>2327</Words>
  <Application>Microsoft Office PowerPoint</Application>
  <PresentationFormat>Widescreen</PresentationFormat>
  <Paragraphs>113</Paragraphs>
  <Slides>27</Slides>
  <Notes>24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NC White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Marnay Meyer</cp:lastModifiedBy>
  <cp:revision>8</cp:revision>
  <dcterms:created xsi:type="dcterms:W3CDTF">2021-07-27T13:32:26Z</dcterms:created>
  <dcterms:modified xsi:type="dcterms:W3CDTF">2022-07-11T18:40:55Z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0x01010023216E831C02AD429A381FB4C6CB8C0E</vt:lpwstr>
  </property>
</Properties>
</file>