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701" r:id="rId5"/>
    <p:sldMasterId id="2147483747" r:id="rId6"/>
  </p:sldMasterIdLst>
  <p:notesMasterIdLst>
    <p:notesMasterId r:id="rId38"/>
  </p:notesMasterIdLst>
  <p:handoutMasterIdLst>
    <p:handoutMasterId r:id="rId39"/>
  </p:handoutMasterIdLst>
  <p:sldIdLst>
    <p:sldId id="458" r:id="rId7"/>
    <p:sldId id="500" r:id="rId8"/>
    <p:sldId id="264" r:id="rId9"/>
    <p:sldId id="491" r:id="rId10"/>
    <p:sldId id="501" r:id="rId11"/>
    <p:sldId id="503" r:id="rId12"/>
    <p:sldId id="497" r:id="rId13"/>
    <p:sldId id="498" r:id="rId14"/>
    <p:sldId id="502" r:id="rId15"/>
    <p:sldId id="524" r:id="rId16"/>
    <p:sldId id="525" r:id="rId17"/>
    <p:sldId id="488" r:id="rId18"/>
    <p:sldId id="494" r:id="rId19"/>
    <p:sldId id="495" r:id="rId20"/>
    <p:sldId id="504" r:id="rId21"/>
    <p:sldId id="468" r:id="rId22"/>
    <p:sldId id="517" r:id="rId23"/>
    <p:sldId id="509" r:id="rId24"/>
    <p:sldId id="510" r:id="rId25"/>
    <p:sldId id="512" r:id="rId26"/>
    <p:sldId id="477" r:id="rId27"/>
    <p:sldId id="519" r:id="rId28"/>
    <p:sldId id="522" r:id="rId29"/>
    <p:sldId id="520" r:id="rId30"/>
    <p:sldId id="521" r:id="rId31"/>
    <p:sldId id="523" r:id="rId32"/>
    <p:sldId id="513" r:id="rId33"/>
    <p:sldId id="514" r:id="rId34"/>
    <p:sldId id="518" r:id="rId35"/>
    <p:sldId id="486" r:id="rId36"/>
    <p:sldId id="462" r:id="rId3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 id="2" name="Collier, Caroline" initials="CC" lastIdx="5" clrIdx="1">
    <p:extLst>
      <p:ext uri="{19B8F6BF-5375-455C-9EA6-DF929625EA0E}">
        <p15:presenceInfo xmlns:p15="http://schemas.microsoft.com/office/powerpoint/2012/main" userId="S::caroline.collier@dhhs.nc.gov::4064cfa3-f25e-4c2c-b1ae-e25bd935cace" providerId="AD"/>
      </p:ext>
    </p:extLst>
  </p:cmAuthor>
  <p:cmAuthor id="3" name="McNeil, Kimberly R" initials="MR" lastIdx="2" clrIdx="2">
    <p:extLst>
      <p:ext uri="{19B8F6BF-5375-455C-9EA6-DF929625EA0E}">
        <p15:presenceInfo xmlns:p15="http://schemas.microsoft.com/office/powerpoint/2012/main" userId="S::kimberly.r.mcneil@dhhs.nc.gov::bf018dcb-6742-4a7f-a244-abbae911ac01" providerId="AD"/>
      </p:ext>
    </p:extLst>
  </p:cmAuthor>
  <p:cmAuthor id="4" name="Blaise, Mary R" initials="BR" lastIdx="6" clrIdx="3">
    <p:extLst>
      <p:ext uri="{19B8F6BF-5375-455C-9EA6-DF929625EA0E}">
        <p15:presenceInfo xmlns:p15="http://schemas.microsoft.com/office/powerpoint/2012/main" userId="S::beth.blaise@dhhs.nc.gov::627be0d2-ff4b-46b2-8da8-657f710d09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65E"/>
    <a:srgbClr val="94B6C7"/>
    <a:srgbClr val="657E32"/>
    <a:srgbClr val="E9F0F3"/>
    <a:srgbClr val="DBE7EC"/>
    <a:srgbClr val="CEDDEC"/>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505D6-3D9E-4DDE-A497-1039AF84B8DB}" v="1" dt="2022-03-01T17:51:41.189"/>
    <p1510:client id="{2D9E1142-77ED-E7C8-6A48-E09645B766FC}" v="352" dt="2022-02-28T16:12:17.903"/>
    <p1510:client id="{33A70416-D77F-86E1-ED70-E6369ED98853}" v="20" dt="2022-02-28T16:06:49.865"/>
    <p1510:client id="{8293F24F-6554-EAF6-0E19-663CC728741D}" v="13" dt="2022-02-28T15:19:31.817"/>
    <p1510:client id="{992865AC-C011-FFE0-821D-1E44CCE29F87}" v="5" dt="2022-02-28T15:43:07.154"/>
    <p1510:client id="{C8FBFA7D-08BC-48C0-B0AE-89CE124E42D0}" v="616" dt="2022-02-28T22:56:11.392"/>
    <p1510:client id="{EFF27C16-19C2-669A-4C0C-0F20CE823955}" v="18" dt="2022-03-01T15:39:00.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0" y="124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presProps" Target="presProps.xml"/></Relationships>
</file>

<file path=ppt/diagrams/_rels/data4.xml.rels><?xml version="1.0" encoding="UTF-8" standalone="yes"?>
<Relationships xmlns="http://schemas.openxmlformats.org/package/2006/relationships"><Relationship Id="rId2" Type="http://schemas.openxmlformats.org/officeDocument/2006/relationships/hyperlink" Target="https://www.ncdhhs.gov/about/grant-opportunities/rural-health-grant-opportunities/state-designated-rural-health-center-request-applications" TargetMode="External"/><Relationship Id="rId1" Type="http://schemas.openxmlformats.org/officeDocument/2006/relationships/hyperlink" Target="https://ncruralhealth.az1.qualtrics.com/jfe/form/SV_9oFvgxFYmSRdI7s"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ncruralhealth.az1.qualtrics.com/jfe/form/SV_9oFvgxFYmSRdI7s"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ncruralhealth.az1.qualtrics.com/jfe/form/SV_9oFvgxFYmSRdI7s" TargetMode="External"/><Relationship Id="rId1" Type="http://schemas.openxmlformats.org/officeDocument/2006/relationships/hyperlink" Target="https://www.ncdhhs.gov/about/grant-opportunities/rural-health-grant-opportunities/state-designated-rural-health-center-request-applications"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ncruralhealth.az1.qualtrics.com/jfe/form/SV_9oFvgxFYmSRdI7s"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E3F56-45F2-4B9B-A4AA-2A8DD157232C}" type="doc">
      <dgm:prSet loTypeId="urn:microsoft.com/office/officeart/2005/8/layout/vList5" loCatId="list" qsTypeId="urn:microsoft.com/office/officeart/2005/8/quickstyle/simple4" qsCatId="simple" csTypeId="urn:microsoft.com/office/officeart/2005/8/colors/colorful3" csCatId="colorful" phldr="1"/>
      <dgm:spPr/>
      <dgm:t>
        <a:bodyPr/>
        <a:lstStyle/>
        <a:p>
          <a:endParaRPr lang="en-US"/>
        </a:p>
      </dgm:t>
    </dgm:pt>
    <dgm:pt modelId="{815E652A-CF56-42A5-A500-0BB324B72F60}">
      <dgm:prSet phldrT="[Text]" custT="1"/>
      <dgm:spPr>
        <a:solidFill>
          <a:srgbClr val="0070C0"/>
        </a:solidFill>
      </dgm:spPr>
      <dgm:t>
        <a:bodyPr/>
        <a:lstStyle/>
        <a:p>
          <a:r>
            <a:rPr lang="en-US" sz="3200"/>
            <a:t>Purpose</a:t>
          </a:r>
          <a:endParaRPr lang="en-US" sz="2400"/>
        </a:p>
      </dgm:t>
    </dgm:pt>
    <dgm:pt modelId="{69D830E8-BA56-4B43-84EE-6CAA2B48DDD3}" type="parTrans" cxnId="{C6F48FFC-59D1-4785-AA03-5F713BB341F4}">
      <dgm:prSet/>
      <dgm:spPr/>
      <dgm:t>
        <a:bodyPr/>
        <a:lstStyle/>
        <a:p>
          <a:endParaRPr lang="en-US"/>
        </a:p>
      </dgm:t>
    </dgm:pt>
    <dgm:pt modelId="{CC29467B-4149-4146-908F-12213FE20600}" type="sibTrans" cxnId="{C6F48FFC-59D1-4785-AA03-5F713BB341F4}">
      <dgm:prSet/>
      <dgm:spPr/>
      <dgm:t>
        <a:bodyPr/>
        <a:lstStyle/>
        <a:p>
          <a:endParaRPr lang="en-US"/>
        </a:p>
      </dgm:t>
    </dgm:pt>
    <dgm:pt modelId="{719CA171-8E6B-4210-A87E-7B0880462C4A}">
      <dgm:prSet phldrT="[Text]" custT="1"/>
      <dgm:spPr/>
      <dgm:t>
        <a:bodyPr/>
        <a:lstStyle/>
        <a:p>
          <a:pPr indent="0" algn="l" rtl="0">
            <a:buNone/>
          </a:pPr>
          <a:r>
            <a:rPr lang="en-US" sz="2000" b="0"/>
            <a:t>The purpose of the state designation is to support health care access in primary care sites that do not fit the </a:t>
          </a:r>
          <a:r>
            <a:rPr lang="en-US" sz="2000" b="0">
              <a:latin typeface="Calibri"/>
              <a:cs typeface="Calibri"/>
            </a:rPr>
            <a:t>CMS RHC</a:t>
          </a:r>
          <a:r>
            <a:rPr lang="en-US" sz="2000" b="0">
              <a:latin typeface="Calibri Light" panose="020F0302020204030204"/>
            </a:rPr>
            <a:t> </a:t>
          </a:r>
          <a:r>
            <a:rPr lang="en-US" sz="2000" b="0"/>
            <a:t>or FQHC designation to provide services to low income, uninsured and underserved rural populations.</a:t>
          </a:r>
          <a:r>
            <a:rPr lang="en-US" sz="2000">
              <a:latin typeface="Calibri Light" panose="020F0302020204030204"/>
            </a:rPr>
            <a:t> </a:t>
          </a:r>
          <a:endParaRPr lang="en-US" sz="2000"/>
        </a:p>
      </dgm:t>
    </dgm:pt>
    <dgm:pt modelId="{E270EDF7-26B2-4B1F-B50A-776700CA16DA}" type="parTrans" cxnId="{672021C0-7398-4383-91C2-B6E8396825BC}">
      <dgm:prSet/>
      <dgm:spPr/>
      <dgm:t>
        <a:bodyPr/>
        <a:lstStyle/>
        <a:p>
          <a:endParaRPr lang="en-US"/>
        </a:p>
      </dgm:t>
    </dgm:pt>
    <dgm:pt modelId="{743CF714-04A7-468C-B541-07F891264786}" type="sibTrans" cxnId="{672021C0-7398-4383-91C2-B6E8396825BC}">
      <dgm:prSet/>
      <dgm:spPr/>
      <dgm:t>
        <a:bodyPr/>
        <a:lstStyle/>
        <a:p>
          <a:endParaRPr lang="en-US"/>
        </a:p>
      </dgm:t>
    </dgm:pt>
    <dgm:pt modelId="{0BC521D6-DE2F-4E40-9780-8C4EB22346EC}" type="pres">
      <dgm:prSet presAssocID="{4FFE3F56-45F2-4B9B-A4AA-2A8DD157232C}" presName="Name0" presStyleCnt="0">
        <dgm:presLayoutVars>
          <dgm:dir/>
          <dgm:animLvl val="lvl"/>
          <dgm:resizeHandles val="exact"/>
        </dgm:presLayoutVars>
      </dgm:prSet>
      <dgm:spPr/>
    </dgm:pt>
    <dgm:pt modelId="{85D3A84F-CBC6-4567-A611-3DB925F2EF86}" type="pres">
      <dgm:prSet presAssocID="{815E652A-CF56-42A5-A500-0BB324B72F60}" presName="linNode" presStyleCnt="0"/>
      <dgm:spPr/>
    </dgm:pt>
    <dgm:pt modelId="{74D7A23F-874E-4B72-B7A7-46E875DE8F34}" type="pres">
      <dgm:prSet presAssocID="{815E652A-CF56-42A5-A500-0BB324B72F60}" presName="parentText" presStyleLbl="node1" presStyleIdx="0" presStyleCnt="1" custScaleX="92184" custScaleY="82162">
        <dgm:presLayoutVars>
          <dgm:chMax val="1"/>
          <dgm:bulletEnabled val="1"/>
        </dgm:presLayoutVars>
      </dgm:prSet>
      <dgm:spPr/>
    </dgm:pt>
    <dgm:pt modelId="{61896717-852F-4CF5-B805-FDCA92BD5DBD}" type="pres">
      <dgm:prSet presAssocID="{815E652A-CF56-42A5-A500-0BB324B72F60}" presName="descendantText" presStyleLbl="alignAccFollowNode1" presStyleIdx="0" presStyleCnt="1" custLinFactNeighborX="-1038" custLinFactNeighborY="2205">
        <dgm:presLayoutVars>
          <dgm:bulletEnabled val="1"/>
        </dgm:presLayoutVars>
      </dgm:prSet>
      <dgm:spPr/>
    </dgm:pt>
  </dgm:ptLst>
  <dgm:cxnLst>
    <dgm:cxn modelId="{DC1C4C19-ED25-468F-A18C-8EFE89E291C7}" type="presOf" srcId="{4FFE3F56-45F2-4B9B-A4AA-2A8DD157232C}" destId="{0BC521D6-DE2F-4E40-9780-8C4EB22346EC}" srcOrd="0" destOrd="0" presId="urn:microsoft.com/office/officeart/2005/8/layout/vList5"/>
    <dgm:cxn modelId="{D067731C-019B-463A-8001-4421C5137532}" type="presOf" srcId="{719CA171-8E6B-4210-A87E-7B0880462C4A}" destId="{61896717-852F-4CF5-B805-FDCA92BD5DBD}" srcOrd="0" destOrd="0" presId="urn:microsoft.com/office/officeart/2005/8/layout/vList5"/>
    <dgm:cxn modelId="{D80EA6B5-455E-4743-A0E1-8F61DEC856DB}" type="presOf" srcId="{815E652A-CF56-42A5-A500-0BB324B72F60}" destId="{74D7A23F-874E-4B72-B7A7-46E875DE8F34}" srcOrd="0" destOrd="0" presId="urn:microsoft.com/office/officeart/2005/8/layout/vList5"/>
    <dgm:cxn modelId="{672021C0-7398-4383-91C2-B6E8396825BC}" srcId="{815E652A-CF56-42A5-A500-0BB324B72F60}" destId="{719CA171-8E6B-4210-A87E-7B0880462C4A}" srcOrd="0" destOrd="0" parTransId="{E270EDF7-26B2-4B1F-B50A-776700CA16DA}" sibTransId="{743CF714-04A7-468C-B541-07F891264786}"/>
    <dgm:cxn modelId="{C6F48FFC-59D1-4785-AA03-5F713BB341F4}" srcId="{4FFE3F56-45F2-4B9B-A4AA-2A8DD157232C}" destId="{815E652A-CF56-42A5-A500-0BB324B72F60}" srcOrd="0" destOrd="0" parTransId="{69D830E8-BA56-4B43-84EE-6CAA2B48DDD3}" sibTransId="{CC29467B-4149-4146-908F-12213FE20600}"/>
    <dgm:cxn modelId="{46DACF7D-C8F2-410C-AEDC-15C2A036BA42}" type="presParOf" srcId="{0BC521D6-DE2F-4E40-9780-8C4EB22346EC}" destId="{85D3A84F-CBC6-4567-A611-3DB925F2EF86}" srcOrd="0" destOrd="0" presId="urn:microsoft.com/office/officeart/2005/8/layout/vList5"/>
    <dgm:cxn modelId="{98B2188E-9FD5-4BF2-8323-773EF31190F1}" type="presParOf" srcId="{85D3A84F-CBC6-4567-A611-3DB925F2EF86}" destId="{74D7A23F-874E-4B72-B7A7-46E875DE8F34}" srcOrd="0" destOrd="0" presId="urn:microsoft.com/office/officeart/2005/8/layout/vList5"/>
    <dgm:cxn modelId="{C06E0442-E2AC-4BD3-892A-43188C8FAF79}" type="presParOf" srcId="{85D3A84F-CBC6-4567-A611-3DB925F2EF86}" destId="{61896717-852F-4CF5-B805-FDCA92BD5DBD}"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B700ED-2A30-4AE3-A3D4-25A4B80135F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708BD7B-DA6D-43C9-82B1-D518487B64D4}">
      <dgm:prSet phldrT="[Text]" phldr="0"/>
      <dgm:spPr/>
      <dgm:t>
        <a:bodyPr/>
        <a:lstStyle/>
        <a:p>
          <a:pPr rtl="0"/>
          <a:r>
            <a:rPr lang="en-US">
              <a:latin typeface="Times New Roman"/>
            </a:rPr>
            <a:t>Continuing Rural Health Centers</a:t>
          </a:r>
          <a:endParaRPr lang="en-US"/>
        </a:p>
      </dgm:t>
    </dgm:pt>
    <dgm:pt modelId="{567A4DCB-6EF8-466D-A262-7F4C8E8327AD}" type="parTrans" cxnId="{1AB01B19-B972-46F0-999E-D8968D4C4EE4}">
      <dgm:prSet/>
      <dgm:spPr/>
      <dgm:t>
        <a:bodyPr/>
        <a:lstStyle/>
        <a:p>
          <a:endParaRPr lang="en-US"/>
        </a:p>
      </dgm:t>
    </dgm:pt>
    <dgm:pt modelId="{1936520A-774D-45D4-8C8C-9AE95931C763}" type="sibTrans" cxnId="{1AB01B19-B972-46F0-999E-D8968D4C4EE4}">
      <dgm:prSet/>
      <dgm:spPr/>
      <dgm:t>
        <a:bodyPr/>
        <a:lstStyle/>
        <a:p>
          <a:endParaRPr lang="en-US"/>
        </a:p>
      </dgm:t>
    </dgm:pt>
    <dgm:pt modelId="{259D8AFB-AA2F-4349-A681-968056713086}">
      <dgm:prSet phldrT="[Text]" phldr="0"/>
      <dgm:spPr/>
      <dgm:t>
        <a:bodyPr/>
        <a:lstStyle/>
        <a:p>
          <a:pPr rtl="0"/>
          <a:r>
            <a:rPr lang="en-US">
              <a:latin typeface="Times New Roman"/>
            </a:rPr>
            <a:t>New Rural Health Centers</a:t>
          </a:r>
          <a:endParaRPr lang="en-US"/>
        </a:p>
      </dgm:t>
    </dgm:pt>
    <dgm:pt modelId="{F9C7CAA7-67CF-4B88-AAB0-07FF023E1C53}" type="parTrans" cxnId="{02421DA9-637F-4AA7-ACA8-F3FD92C36E7C}">
      <dgm:prSet/>
      <dgm:spPr/>
      <dgm:t>
        <a:bodyPr/>
        <a:lstStyle/>
        <a:p>
          <a:endParaRPr lang="en-US"/>
        </a:p>
      </dgm:t>
    </dgm:pt>
    <dgm:pt modelId="{AFB05505-EE5F-4B0D-8C91-D2623928FA9B}" type="sibTrans" cxnId="{02421DA9-637F-4AA7-ACA8-F3FD92C36E7C}">
      <dgm:prSet/>
      <dgm:spPr/>
      <dgm:t>
        <a:bodyPr/>
        <a:lstStyle/>
        <a:p>
          <a:endParaRPr lang="en-US"/>
        </a:p>
      </dgm:t>
    </dgm:pt>
    <dgm:pt modelId="{CB14D5D3-CF0E-48D7-A8CC-528CCE419E82}">
      <dgm:prSet phldr="0"/>
      <dgm:spPr/>
      <dgm:t>
        <a:bodyPr/>
        <a:lstStyle/>
        <a:p>
          <a:pPr rtl="0"/>
          <a:r>
            <a:rPr lang="en-US">
              <a:latin typeface="Arial"/>
              <a:cs typeface="Arial"/>
            </a:rPr>
            <a:t>A current State Designated Rural Health Center (SDRHC) that has received funds from the NC ORH and seeks to continue serving its current service area and target population. </a:t>
          </a:r>
          <a:endParaRPr lang="en-US">
            <a:latin typeface="Times New Roman"/>
          </a:endParaRPr>
        </a:p>
      </dgm:t>
    </dgm:pt>
    <dgm:pt modelId="{3187490A-5D32-4E0D-898B-9E1C0584F015}" type="parTrans" cxnId="{E9815E17-B650-4DC7-A139-B47FA04C4398}">
      <dgm:prSet/>
      <dgm:spPr/>
      <dgm:t>
        <a:bodyPr/>
        <a:lstStyle/>
        <a:p>
          <a:endParaRPr lang="en-US"/>
        </a:p>
      </dgm:t>
    </dgm:pt>
    <dgm:pt modelId="{55795931-42C4-4EFF-9C9E-888E3106E6CC}" type="sibTrans" cxnId="{E9815E17-B650-4DC7-A139-B47FA04C4398}">
      <dgm:prSet/>
      <dgm:spPr/>
    </dgm:pt>
    <dgm:pt modelId="{E19B5A9C-3C34-4B9D-A30C-11CB7A1A7617}">
      <dgm:prSet phldr="0"/>
      <dgm:spPr/>
      <dgm:t>
        <a:bodyPr/>
        <a:lstStyle/>
        <a:p>
          <a:pPr rtl="0"/>
          <a:r>
            <a:rPr lang="en-US">
              <a:latin typeface="Arial"/>
              <a:cs typeface="Arial"/>
            </a:rPr>
            <a:t>An organization that is not currently funded through the NC ORH State Designated Rural Health Center grant and seeks to serve an underserved area and uninsured target population with one or more permanent service delivery site(s). </a:t>
          </a:r>
        </a:p>
      </dgm:t>
    </dgm:pt>
    <dgm:pt modelId="{DAB0DCEC-F6F8-47F5-BCEB-D111CE53969A}" type="parTrans" cxnId="{06265FA7-724C-4D9A-86D5-3EAE4ED61FD2}">
      <dgm:prSet/>
      <dgm:spPr/>
      <dgm:t>
        <a:bodyPr/>
        <a:lstStyle/>
        <a:p>
          <a:endParaRPr lang="en-US"/>
        </a:p>
      </dgm:t>
    </dgm:pt>
    <dgm:pt modelId="{4442F2F2-B140-42D5-934F-2F892055E77F}" type="sibTrans" cxnId="{06265FA7-724C-4D9A-86D5-3EAE4ED61FD2}">
      <dgm:prSet/>
      <dgm:spPr/>
    </dgm:pt>
    <dgm:pt modelId="{F19EA0DB-CB7B-425D-857D-3C8C154B60A0}" type="pres">
      <dgm:prSet presAssocID="{0BB700ED-2A30-4AE3-A3D4-25A4B80135F2}" presName="linear" presStyleCnt="0">
        <dgm:presLayoutVars>
          <dgm:dir/>
          <dgm:animLvl val="lvl"/>
          <dgm:resizeHandles val="exact"/>
        </dgm:presLayoutVars>
      </dgm:prSet>
      <dgm:spPr/>
    </dgm:pt>
    <dgm:pt modelId="{91BB1FAE-14FB-4866-9EDF-4AF42395E8BD}" type="pres">
      <dgm:prSet presAssocID="{C708BD7B-DA6D-43C9-82B1-D518487B64D4}" presName="parentLin" presStyleCnt="0"/>
      <dgm:spPr/>
    </dgm:pt>
    <dgm:pt modelId="{3BE417EE-D5EA-4450-BA9A-CB06D87D0657}" type="pres">
      <dgm:prSet presAssocID="{C708BD7B-DA6D-43C9-82B1-D518487B64D4}" presName="parentLeftMargin" presStyleLbl="node1" presStyleIdx="0" presStyleCnt="2"/>
      <dgm:spPr/>
    </dgm:pt>
    <dgm:pt modelId="{2C4B7511-F2ED-428A-A675-EA306316F4D2}" type="pres">
      <dgm:prSet presAssocID="{C708BD7B-DA6D-43C9-82B1-D518487B64D4}" presName="parentText" presStyleLbl="node1" presStyleIdx="0" presStyleCnt="2">
        <dgm:presLayoutVars>
          <dgm:chMax val="0"/>
          <dgm:bulletEnabled val="1"/>
        </dgm:presLayoutVars>
      </dgm:prSet>
      <dgm:spPr/>
    </dgm:pt>
    <dgm:pt modelId="{BC1D9486-EFF7-4DA1-9453-FC92B88C4C3E}" type="pres">
      <dgm:prSet presAssocID="{C708BD7B-DA6D-43C9-82B1-D518487B64D4}" presName="negativeSpace" presStyleCnt="0"/>
      <dgm:spPr/>
    </dgm:pt>
    <dgm:pt modelId="{795F5788-201B-425C-BDD2-99220D7BA524}" type="pres">
      <dgm:prSet presAssocID="{C708BD7B-DA6D-43C9-82B1-D518487B64D4}" presName="childText" presStyleLbl="conFgAcc1" presStyleIdx="0" presStyleCnt="2">
        <dgm:presLayoutVars>
          <dgm:bulletEnabled val="1"/>
        </dgm:presLayoutVars>
      </dgm:prSet>
      <dgm:spPr/>
    </dgm:pt>
    <dgm:pt modelId="{F04E0256-B980-44B7-9B8C-CD2975B352F6}" type="pres">
      <dgm:prSet presAssocID="{1936520A-774D-45D4-8C8C-9AE95931C763}" presName="spaceBetweenRectangles" presStyleCnt="0"/>
      <dgm:spPr/>
    </dgm:pt>
    <dgm:pt modelId="{A26B5826-4182-4398-98A0-DF3DA1C582DD}" type="pres">
      <dgm:prSet presAssocID="{259D8AFB-AA2F-4349-A681-968056713086}" presName="parentLin" presStyleCnt="0"/>
      <dgm:spPr/>
    </dgm:pt>
    <dgm:pt modelId="{B9CE5912-8F68-4AC0-A244-4E562D87B33B}" type="pres">
      <dgm:prSet presAssocID="{259D8AFB-AA2F-4349-A681-968056713086}" presName="parentLeftMargin" presStyleLbl="node1" presStyleIdx="0" presStyleCnt="2"/>
      <dgm:spPr/>
    </dgm:pt>
    <dgm:pt modelId="{41EEFC72-F620-46F6-AD80-C77085F4FBFC}" type="pres">
      <dgm:prSet presAssocID="{259D8AFB-AA2F-4349-A681-968056713086}" presName="parentText" presStyleLbl="node1" presStyleIdx="1" presStyleCnt="2">
        <dgm:presLayoutVars>
          <dgm:chMax val="0"/>
          <dgm:bulletEnabled val="1"/>
        </dgm:presLayoutVars>
      </dgm:prSet>
      <dgm:spPr/>
    </dgm:pt>
    <dgm:pt modelId="{7548DACE-401E-4A34-A9A6-CA4C6D6E9B82}" type="pres">
      <dgm:prSet presAssocID="{259D8AFB-AA2F-4349-A681-968056713086}" presName="negativeSpace" presStyleCnt="0"/>
      <dgm:spPr/>
    </dgm:pt>
    <dgm:pt modelId="{59B21DDD-1517-42ED-AE8E-16A32BD7A621}" type="pres">
      <dgm:prSet presAssocID="{259D8AFB-AA2F-4349-A681-968056713086}" presName="childText" presStyleLbl="conFgAcc1" presStyleIdx="1" presStyleCnt="2">
        <dgm:presLayoutVars>
          <dgm:bulletEnabled val="1"/>
        </dgm:presLayoutVars>
      </dgm:prSet>
      <dgm:spPr/>
    </dgm:pt>
  </dgm:ptLst>
  <dgm:cxnLst>
    <dgm:cxn modelId="{C836E206-48F9-4BD2-9DBE-D9F50D081FA1}" type="presOf" srcId="{0BB700ED-2A30-4AE3-A3D4-25A4B80135F2}" destId="{F19EA0DB-CB7B-425D-857D-3C8C154B60A0}" srcOrd="0" destOrd="0" presId="urn:microsoft.com/office/officeart/2005/8/layout/list1"/>
    <dgm:cxn modelId="{E9815E17-B650-4DC7-A139-B47FA04C4398}" srcId="{C708BD7B-DA6D-43C9-82B1-D518487B64D4}" destId="{CB14D5D3-CF0E-48D7-A8CC-528CCE419E82}" srcOrd="0" destOrd="0" parTransId="{3187490A-5D32-4E0D-898B-9E1C0584F015}" sibTransId="{55795931-42C4-4EFF-9C9E-888E3106E6CC}"/>
    <dgm:cxn modelId="{1AB01B19-B972-46F0-999E-D8968D4C4EE4}" srcId="{0BB700ED-2A30-4AE3-A3D4-25A4B80135F2}" destId="{C708BD7B-DA6D-43C9-82B1-D518487B64D4}" srcOrd="0" destOrd="0" parTransId="{567A4DCB-6EF8-466D-A262-7F4C8E8327AD}" sibTransId="{1936520A-774D-45D4-8C8C-9AE95931C763}"/>
    <dgm:cxn modelId="{0C8D8A39-0DDE-4A36-A164-13538ED093F3}" type="presOf" srcId="{C708BD7B-DA6D-43C9-82B1-D518487B64D4}" destId="{3BE417EE-D5EA-4450-BA9A-CB06D87D0657}" srcOrd="0" destOrd="0" presId="urn:microsoft.com/office/officeart/2005/8/layout/list1"/>
    <dgm:cxn modelId="{CAAF445A-6ABC-4F2E-9E86-47C764647F9C}" type="presOf" srcId="{E19B5A9C-3C34-4B9D-A30C-11CB7A1A7617}" destId="{59B21DDD-1517-42ED-AE8E-16A32BD7A621}" srcOrd="0" destOrd="0" presId="urn:microsoft.com/office/officeart/2005/8/layout/list1"/>
    <dgm:cxn modelId="{F66F7598-7F12-4436-903D-7B7E8AF22C53}" type="presOf" srcId="{259D8AFB-AA2F-4349-A681-968056713086}" destId="{B9CE5912-8F68-4AC0-A244-4E562D87B33B}" srcOrd="0" destOrd="0" presId="urn:microsoft.com/office/officeart/2005/8/layout/list1"/>
    <dgm:cxn modelId="{06265FA7-724C-4D9A-86D5-3EAE4ED61FD2}" srcId="{259D8AFB-AA2F-4349-A681-968056713086}" destId="{E19B5A9C-3C34-4B9D-A30C-11CB7A1A7617}" srcOrd="0" destOrd="0" parTransId="{DAB0DCEC-F6F8-47F5-BCEB-D111CE53969A}" sibTransId="{4442F2F2-B140-42D5-934F-2F892055E77F}"/>
    <dgm:cxn modelId="{02421DA9-637F-4AA7-ACA8-F3FD92C36E7C}" srcId="{0BB700ED-2A30-4AE3-A3D4-25A4B80135F2}" destId="{259D8AFB-AA2F-4349-A681-968056713086}" srcOrd="1" destOrd="0" parTransId="{F9C7CAA7-67CF-4B88-AAB0-07FF023E1C53}" sibTransId="{AFB05505-EE5F-4B0D-8C91-D2623928FA9B}"/>
    <dgm:cxn modelId="{45BFAEAE-DAAB-467F-AA10-0563975EFD1C}" type="presOf" srcId="{259D8AFB-AA2F-4349-A681-968056713086}" destId="{41EEFC72-F620-46F6-AD80-C77085F4FBFC}" srcOrd="1" destOrd="0" presId="urn:microsoft.com/office/officeart/2005/8/layout/list1"/>
    <dgm:cxn modelId="{6A6C18D2-77C4-47FA-BF6F-4AB83D04D545}" type="presOf" srcId="{C708BD7B-DA6D-43C9-82B1-D518487B64D4}" destId="{2C4B7511-F2ED-428A-A675-EA306316F4D2}" srcOrd="1" destOrd="0" presId="urn:microsoft.com/office/officeart/2005/8/layout/list1"/>
    <dgm:cxn modelId="{0DB58AE8-65F8-4348-8A4E-35DFEF303209}" type="presOf" srcId="{CB14D5D3-CF0E-48D7-A8CC-528CCE419E82}" destId="{795F5788-201B-425C-BDD2-99220D7BA524}" srcOrd="0" destOrd="0" presId="urn:microsoft.com/office/officeart/2005/8/layout/list1"/>
    <dgm:cxn modelId="{CCEF8B87-02FD-46B3-99EC-30A5A1E66353}" type="presParOf" srcId="{F19EA0DB-CB7B-425D-857D-3C8C154B60A0}" destId="{91BB1FAE-14FB-4866-9EDF-4AF42395E8BD}" srcOrd="0" destOrd="0" presId="urn:microsoft.com/office/officeart/2005/8/layout/list1"/>
    <dgm:cxn modelId="{37672E64-EBDD-48DB-98E1-BF1E3574D2A0}" type="presParOf" srcId="{91BB1FAE-14FB-4866-9EDF-4AF42395E8BD}" destId="{3BE417EE-D5EA-4450-BA9A-CB06D87D0657}" srcOrd="0" destOrd="0" presId="urn:microsoft.com/office/officeart/2005/8/layout/list1"/>
    <dgm:cxn modelId="{0B2CF5F5-6E7C-4509-B426-1CE0916AC90A}" type="presParOf" srcId="{91BB1FAE-14FB-4866-9EDF-4AF42395E8BD}" destId="{2C4B7511-F2ED-428A-A675-EA306316F4D2}" srcOrd="1" destOrd="0" presId="urn:microsoft.com/office/officeart/2005/8/layout/list1"/>
    <dgm:cxn modelId="{78F6AAB1-1464-49D5-915A-3DF9678D0B84}" type="presParOf" srcId="{F19EA0DB-CB7B-425D-857D-3C8C154B60A0}" destId="{BC1D9486-EFF7-4DA1-9453-FC92B88C4C3E}" srcOrd="1" destOrd="0" presId="urn:microsoft.com/office/officeart/2005/8/layout/list1"/>
    <dgm:cxn modelId="{73679EED-DA79-4910-9DE8-9558B7D1296C}" type="presParOf" srcId="{F19EA0DB-CB7B-425D-857D-3C8C154B60A0}" destId="{795F5788-201B-425C-BDD2-99220D7BA524}" srcOrd="2" destOrd="0" presId="urn:microsoft.com/office/officeart/2005/8/layout/list1"/>
    <dgm:cxn modelId="{89B5D95E-7488-40B2-A9B8-8260E31DA618}" type="presParOf" srcId="{F19EA0DB-CB7B-425D-857D-3C8C154B60A0}" destId="{F04E0256-B980-44B7-9B8C-CD2975B352F6}" srcOrd="3" destOrd="0" presId="urn:microsoft.com/office/officeart/2005/8/layout/list1"/>
    <dgm:cxn modelId="{CE147262-6A73-4F31-8782-CB1D6048D52B}" type="presParOf" srcId="{F19EA0DB-CB7B-425D-857D-3C8C154B60A0}" destId="{A26B5826-4182-4398-98A0-DF3DA1C582DD}" srcOrd="4" destOrd="0" presId="urn:microsoft.com/office/officeart/2005/8/layout/list1"/>
    <dgm:cxn modelId="{3DAE5C52-1625-4B6B-839D-75D71764C0B7}" type="presParOf" srcId="{A26B5826-4182-4398-98A0-DF3DA1C582DD}" destId="{B9CE5912-8F68-4AC0-A244-4E562D87B33B}" srcOrd="0" destOrd="0" presId="urn:microsoft.com/office/officeart/2005/8/layout/list1"/>
    <dgm:cxn modelId="{5384B495-0340-4697-9974-BCD045E57A2C}" type="presParOf" srcId="{A26B5826-4182-4398-98A0-DF3DA1C582DD}" destId="{41EEFC72-F620-46F6-AD80-C77085F4FBFC}" srcOrd="1" destOrd="0" presId="urn:microsoft.com/office/officeart/2005/8/layout/list1"/>
    <dgm:cxn modelId="{B05C8533-DB0D-4F21-ACC0-A38651631D8F}" type="presParOf" srcId="{F19EA0DB-CB7B-425D-857D-3C8C154B60A0}" destId="{7548DACE-401E-4A34-A9A6-CA4C6D6E9B82}" srcOrd="5" destOrd="0" presId="urn:microsoft.com/office/officeart/2005/8/layout/list1"/>
    <dgm:cxn modelId="{82B314BF-ACF4-4E54-BA54-1C55C32C203C}" type="presParOf" srcId="{F19EA0DB-CB7B-425D-857D-3C8C154B60A0}" destId="{59B21DDD-1517-42ED-AE8E-16A32BD7A62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38C5F7-474B-4151-8F03-9E56B2A9D45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77629F5-E250-4132-9BFF-B22130F4BD6B}">
      <dgm:prSet phldrT="[Text]" phldr="0"/>
      <dgm:spPr/>
      <dgm:t>
        <a:bodyPr/>
        <a:lstStyle/>
        <a:p>
          <a:pPr rtl="0"/>
          <a:r>
            <a:rPr lang="en-US">
              <a:latin typeface="Times New Roman"/>
            </a:rPr>
            <a:t>Medical Access Plan (MAP)</a:t>
          </a:r>
          <a:endParaRPr lang="en-US"/>
        </a:p>
      </dgm:t>
    </dgm:pt>
    <dgm:pt modelId="{FF30CF87-0C9A-4721-8C0D-F649CE94A875}" type="parTrans" cxnId="{085D9806-6D81-4483-8FD9-7BD3E75C9902}">
      <dgm:prSet/>
      <dgm:spPr/>
      <dgm:t>
        <a:bodyPr/>
        <a:lstStyle/>
        <a:p>
          <a:endParaRPr lang="en-US"/>
        </a:p>
      </dgm:t>
    </dgm:pt>
    <dgm:pt modelId="{9990ED12-F512-4F44-8034-006AA79CD4FA}" type="sibTrans" cxnId="{085D9806-6D81-4483-8FD9-7BD3E75C9902}">
      <dgm:prSet/>
      <dgm:spPr/>
      <dgm:t>
        <a:bodyPr/>
        <a:lstStyle/>
        <a:p>
          <a:endParaRPr lang="en-US"/>
        </a:p>
      </dgm:t>
    </dgm:pt>
    <dgm:pt modelId="{83C15541-1484-42A1-AFF5-0AF294584B0B}">
      <dgm:prSet phldrT="[Text]" phldr="0"/>
      <dgm:spPr/>
      <dgm:t>
        <a:bodyPr/>
        <a:lstStyle/>
        <a:p>
          <a:pPr rtl="0"/>
          <a:r>
            <a:rPr lang="en-US">
              <a:latin typeface="Times New Roman"/>
            </a:rPr>
            <a:t>Funds available for primary health care coverage</a:t>
          </a:r>
          <a:endParaRPr lang="en-US"/>
        </a:p>
      </dgm:t>
    </dgm:pt>
    <dgm:pt modelId="{BB8D4A13-B990-478A-AC5A-172AA7B94017}" type="parTrans" cxnId="{537A9BD6-9040-46E9-8917-5FD92FEC6577}">
      <dgm:prSet/>
      <dgm:spPr/>
      <dgm:t>
        <a:bodyPr/>
        <a:lstStyle/>
        <a:p>
          <a:endParaRPr lang="en-US"/>
        </a:p>
      </dgm:t>
    </dgm:pt>
    <dgm:pt modelId="{E6BB1209-E376-45B4-AB63-76B6AE3B71BA}" type="sibTrans" cxnId="{537A9BD6-9040-46E9-8917-5FD92FEC6577}">
      <dgm:prSet/>
      <dgm:spPr/>
      <dgm:t>
        <a:bodyPr/>
        <a:lstStyle/>
        <a:p>
          <a:endParaRPr lang="en-US"/>
        </a:p>
      </dgm:t>
    </dgm:pt>
    <dgm:pt modelId="{B0650F1A-1C61-42E4-8409-BFF655F1C60C}">
      <dgm:prSet phldrT="[Text]" phldr="0"/>
      <dgm:spPr/>
      <dgm:t>
        <a:bodyPr/>
        <a:lstStyle/>
        <a:p>
          <a:pPr rtl="0"/>
          <a:r>
            <a:rPr lang="en-US">
              <a:latin typeface="Times New Roman"/>
            </a:rPr>
            <a:t>Visits are reimbursable at a rate of $100 per encounter based on medically necessary face-to-face encounters</a:t>
          </a:r>
          <a:endParaRPr lang="en-US"/>
        </a:p>
      </dgm:t>
    </dgm:pt>
    <dgm:pt modelId="{66B9AC04-DF55-46A2-9579-ABA25B51D88E}" type="parTrans" cxnId="{F8D43DC0-F000-4736-B672-74EEC62DAAF4}">
      <dgm:prSet/>
      <dgm:spPr/>
      <dgm:t>
        <a:bodyPr/>
        <a:lstStyle/>
        <a:p>
          <a:endParaRPr lang="en-US"/>
        </a:p>
      </dgm:t>
    </dgm:pt>
    <dgm:pt modelId="{E089D330-2688-4158-B633-8FB32284D5B5}" type="sibTrans" cxnId="{F8D43DC0-F000-4736-B672-74EEC62DAAF4}">
      <dgm:prSet/>
      <dgm:spPr/>
      <dgm:t>
        <a:bodyPr/>
        <a:lstStyle/>
        <a:p>
          <a:endParaRPr lang="en-US"/>
        </a:p>
      </dgm:t>
    </dgm:pt>
    <dgm:pt modelId="{FA4F9A8E-C7B9-4E9D-96FB-6BF8882F87E5}">
      <dgm:prSet phldrT="[Text]" phldr="0"/>
      <dgm:spPr/>
      <dgm:t>
        <a:bodyPr/>
        <a:lstStyle/>
        <a:p>
          <a:pPr rtl="0"/>
          <a:r>
            <a:rPr lang="en-US">
              <a:latin typeface="Times New Roman"/>
              <a:cs typeface="Arial"/>
            </a:rPr>
            <a:t>Behavioral Health (BH)</a:t>
          </a:r>
        </a:p>
      </dgm:t>
    </dgm:pt>
    <dgm:pt modelId="{DEE88CD1-1CD9-40B9-9C8E-DA99C7A11011}" type="parTrans" cxnId="{F3E1A2BF-C1DC-40A0-B3AB-ADD53819B8F1}">
      <dgm:prSet/>
      <dgm:spPr/>
      <dgm:t>
        <a:bodyPr/>
        <a:lstStyle/>
        <a:p>
          <a:endParaRPr lang="en-US"/>
        </a:p>
      </dgm:t>
    </dgm:pt>
    <dgm:pt modelId="{9A5FC940-BC6F-4594-AD42-932D28D9DE9E}" type="sibTrans" cxnId="{F3E1A2BF-C1DC-40A0-B3AB-ADD53819B8F1}">
      <dgm:prSet/>
      <dgm:spPr/>
      <dgm:t>
        <a:bodyPr/>
        <a:lstStyle/>
        <a:p>
          <a:endParaRPr lang="en-US"/>
        </a:p>
      </dgm:t>
    </dgm:pt>
    <dgm:pt modelId="{E9234F6E-2B6E-4E2E-A43C-2DC6D916AD5E}">
      <dgm:prSet phldrT="[Text]" phldr="0"/>
      <dgm:spPr/>
      <dgm:t>
        <a:bodyPr/>
        <a:lstStyle/>
        <a:p>
          <a:pPr rtl="0"/>
          <a:r>
            <a:rPr lang="en-US">
              <a:latin typeface="Times New Roman"/>
              <a:cs typeface="Arial"/>
            </a:rPr>
            <a:t>Funds available for behavioral and mental health counseling services</a:t>
          </a:r>
        </a:p>
      </dgm:t>
    </dgm:pt>
    <dgm:pt modelId="{02E0E0D3-F505-483D-A8A6-0F01078B3F67}" type="parTrans" cxnId="{D2F2B05B-9FC3-44D9-A338-65DA921B2F71}">
      <dgm:prSet/>
      <dgm:spPr/>
      <dgm:t>
        <a:bodyPr/>
        <a:lstStyle/>
        <a:p>
          <a:endParaRPr lang="en-US"/>
        </a:p>
      </dgm:t>
    </dgm:pt>
    <dgm:pt modelId="{B521DA29-8E2A-45C7-A281-DEE76E2DB5FA}" type="sibTrans" cxnId="{D2F2B05B-9FC3-44D9-A338-65DA921B2F71}">
      <dgm:prSet/>
      <dgm:spPr/>
      <dgm:t>
        <a:bodyPr/>
        <a:lstStyle/>
        <a:p>
          <a:endParaRPr lang="en-US"/>
        </a:p>
      </dgm:t>
    </dgm:pt>
    <dgm:pt modelId="{6E3A2996-99A1-4E89-8C42-B960ED737D7E}">
      <dgm:prSet phldrT="[Text]" phldr="0"/>
      <dgm:spPr/>
      <dgm:t>
        <a:bodyPr/>
        <a:lstStyle/>
        <a:p>
          <a:pPr rtl="0"/>
          <a:r>
            <a:rPr lang="en-US">
              <a:latin typeface="Times New Roman"/>
              <a:cs typeface="Arial"/>
            </a:rPr>
            <a:t>Visits are reimbursable at a rate of $75 per encounter based on face-to-face behavioral health provider encounters</a:t>
          </a:r>
        </a:p>
      </dgm:t>
    </dgm:pt>
    <dgm:pt modelId="{AAB918E0-ED6C-406A-8B56-EB15924FDF8C}" type="parTrans" cxnId="{7898CEE9-5659-46E5-B98C-39C37FEE35B1}">
      <dgm:prSet/>
      <dgm:spPr/>
      <dgm:t>
        <a:bodyPr/>
        <a:lstStyle/>
        <a:p>
          <a:endParaRPr lang="en-US"/>
        </a:p>
      </dgm:t>
    </dgm:pt>
    <dgm:pt modelId="{3079189C-BFD6-499C-A79E-E51D75742FE3}" type="sibTrans" cxnId="{7898CEE9-5659-46E5-B98C-39C37FEE35B1}">
      <dgm:prSet/>
      <dgm:spPr/>
      <dgm:t>
        <a:bodyPr/>
        <a:lstStyle/>
        <a:p>
          <a:endParaRPr lang="en-US"/>
        </a:p>
      </dgm:t>
    </dgm:pt>
    <dgm:pt modelId="{3896C41F-C1D2-4BAC-9F43-848EF4DA6EB6}">
      <dgm:prSet phldrT="[Text]" phldr="0"/>
      <dgm:spPr/>
      <dgm:t>
        <a:bodyPr/>
        <a:lstStyle/>
        <a:p>
          <a:pPr rtl="0"/>
          <a:r>
            <a:rPr lang="en-US">
              <a:latin typeface="Times New Roman"/>
              <a:cs typeface="Arial"/>
            </a:rPr>
            <a:t>Operating/Infrastructure Funds</a:t>
          </a:r>
        </a:p>
      </dgm:t>
    </dgm:pt>
    <dgm:pt modelId="{3C586BEE-73BB-49EA-B7A6-DAD60C8D6D18}" type="parTrans" cxnId="{D2957005-EDB0-499D-B79D-6461FD4BEC72}">
      <dgm:prSet/>
      <dgm:spPr/>
      <dgm:t>
        <a:bodyPr/>
        <a:lstStyle/>
        <a:p>
          <a:endParaRPr lang="en-US"/>
        </a:p>
      </dgm:t>
    </dgm:pt>
    <dgm:pt modelId="{C22B0401-5D9C-4D2F-A4D9-A001CD7B4742}" type="sibTrans" cxnId="{D2957005-EDB0-499D-B79D-6461FD4BEC72}">
      <dgm:prSet/>
      <dgm:spPr/>
      <dgm:t>
        <a:bodyPr/>
        <a:lstStyle/>
        <a:p>
          <a:endParaRPr lang="en-US"/>
        </a:p>
      </dgm:t>
    </dgm:pt>
    <dgm:pt modelId="{CF94C7EE-1CF1-459A-BBED-6DC32DF06DD3}">
      <dgm:prSet phldrT="[Text]" phldr="0"/>
      <dgm:spPr/>
      <dgm:t>
        <a:bodyPr/>
        <a:lstStyle/>
        <a:p>
          <a:pPr rtl="0">
            <a:buFont typeface="Arial" panose="020B0604020202020204" pitchFamily="34" charset="0"/>
            <a:buChar char="•"/>
          </a:pPr>
          <a:r>
            <a:rPr lang="en-US">
              <a:latin typeface="Times New Roman"/>
              <a:cs typeface="Arial"/>
            </a:rPr>
            <a:t>Funds available to support access to primary care in the service area.</a:t>
          </a:r>
        </a:p>
      </dgm:t>
    </dgm:pt>
    <dgm:pt modelId="{A578B4B7-2D86-4F48-8773-5F1678D92157}" type="parTrans" cxnId="{9D52BA2B-58E1-46CA-888D-327344DA34E0}">
      <dgm:prSet/>
      <dgm:spPr/>
      <dgm:t>
        <a:bodyPr/>
        <a:lstStyle/>
        <a:p>
          <a:endParaRPr lang="en-US"/>
        </a:p>
      </dgm:t>
    </dgm:pt>
    <dgm:pt modelId="{D504D1B5-BF1E-4493-82C5-AF7789EA071D}" type="sibTrans" cxnId="{9D52BA2B-58E1-46CA-888D-327344DA34E0}">
      <dgm:prSet/>
      <dgm:spPr/>
      <dgm:t>
        <a:bodyPr/>
        <a:lstStyle/>
        <a:p>
          <a:endParaRPr lang="en-US"/>
        </a:p>
      </dgm:t>
    </dgm:pt>
    <dgm:pt modelId="{81A0A3AE-AE91-4536-9F50-920B32EBEF8B}">
      <dgm:prSet phldr="0"/>
      <dgm:spPr/>
      <dgm:t>
        <a:bodyPr/>
        <a:lstStyle/>
        <a:p>
          <a:pPr rtl="0"/>
          <a:r>
            <a:rPr lang="en-US">
              <a:latin typeface="Times New Roman"/>
            </a:rPr>
            <a:t>On-site x-rays</a:t>
          </a:r>
        </a:p>
      </dgm:t>
    </dgm:pt>
    <dgm:pt modelId="{C57496B7-C068-45D6-8716-0A44484DAB7D}" type="parTrans" cxnId="{F85D2E31-92EF-4591-A25B-FC0ED8E310E8}">
      <dgm:prSet/>
      <dgm:spPr/>
      <dgm:t>
        <a:bodyPr/>
        <a:lstStyle/>
        <a:p>
          <a:endParaRPr lang="en-US"/>
        </a:p>
      </dgm:t>
    </dgm:pt>
    <dgm:pt modelId="{6D2031DE-FFF5-4447-9AB9-95D8DBD58F08}" type="sibTrans" cxnId="{F85D2E31-92EF-4591-A25B-FC0ED8E310E8}">
      <dgm:prSet/>
      <dgm:spPr/>
      <dgm:t>
        <a:bodyPr/>
        <a:lstStyle/>
        <a:p>
          <a:endParaRPr lang="en-US"/>
        </a:p>
      </dgm:t>
    </dgm:pt>
    <dgm:pt modelId="{3BB42CB7-CE56-42BE-83F4-074E9E62EB84}">
      <dgm:prSet phldr="0"/>
      <dgm:spPr/>
      <dgm:t>
        <a:bodyPr/>
        <a:lstStyle/>
        <a:p>
          <a:pPr rtl="0"/>
          <a:r>
            <a:rPr lang="en-US">
              <a:latin typeface="Times New Roman"/>
            </a:rPr>
            <a:t>In-house labs</a:t>
          </a:r>
        </a:p>
      </dgm:t>
    </dgm:pt>
    <dgm:pt modelId="{CC3FA1D8-CEA3-41BC-907A-F8C584E9092F}" type="parTrans" cxnId="{371581D3-EF4A-4B8C-8470-D3B205092F4F}">
      <dgm:prSet/>
      <dgm:spPr/>
      <dgm:t>
        <a:bodyPr/>
        <a:lstStyle/>
        <a:p>
          <a:endParaRPr lang="en-US"/>
        </a:p>
      </dgm:t>
    </dgm:pt>
    <dgm:pt modelId="{ADE8810B-398B-43D8-865F-36D4294A4C0F}" type="sibTrans" cxnId="{371581D3-EF4A-4B8C-8470-D3B205092F4F}">
      <dgm:prSet/>
      <dgm:spPr/>
      <dgm:t>
        <a:bodyPr/>
        <a:lstStyle/>
        <a:p>
          <a:endParaRPr lang="en-US"/>
        </a:p>
      </dgm:t>
    </dgm:pt>
    <dgm:pt modelId="{8EED906A-E284-4733-9C25-D47B8F94F3B4}">
      <dgm:prSet phldr="0"/>
      <dgm:spPr/>
      <dgm:t>
        <a:bodyPr/>
        <a:lstStyle/>
        <a:p>
          <a:pPr rtl="0"/>
          <a:r>
            <a:rPr lang="en-US">
              <a:latin typeface="Times New Roman"/>
            </a:rPr>
            <a:t>Surgical procedures</a:t>
          </a:r>
        </a:p>
      </dgm:t>
    </dgm:pt>
    <dgm:pt modelId="{9AFC9BA9-1353-456A-8C94-ACAD70403276}" type="parTrans" cxnId="{B3AF5339-1425-4BD2-B11F-1EC548E25B4F}">
      <dgm:prSet/>
      <dgm:spPr/>
      <dgm:t>
        <a:bodyPr/>
        <a:lstStyle/>
        <a:p>
          <a:endParaRPr lang="en-US"/>
        </a:p>
      </dgm:t>
    </dgm:pt>
    <dgm:pt modelId="{B205CDA8-C8C0-4C04-856C-FA292F3D4C20}" type="sibTrans" cxnId="{B3AF5339-1425-4BD2-B11F-1EC548E25B4F}">
      <dgm:prSet/>
      <dgm:spPr/>
      <dgm:t>
        <a:bodyPr/>
        <a:lstStyle/>
        <a:p>
          <a:endParaRPr lang="en-US"/>
        </a:p>
      </dgm:t>
    </dgm:pt>
    <dgm:pt modelId="{27409C01-25CE-46D7-A1DF-9BB592E4CAD9}">
      <dgm:prSet phldr="0"/>
      <dgm:spPr/>
      <dgm:t>
        <a:bodyPr/>
        <a:lstStyle/>
        <a:p>
          <a:pPr rtl="0"/>
          <a:r>
            <a:rPr lang="en-US">
              <a:latin typeface="Times New Roman"/>
            </a:rPr>
            <a:t>Services provided by practice providers</a:t>
          </a:r>
        </a:p>
      </dgm:t>
    </dgm:pt>
    <dgm:pt modelId="{D60B3874-D8E9-46F2-A7B9-BDC25130EE7C}" type="parTrans" cxnId="{C08FA7F3-294E-4AAB-ABD9-DB500168C303}">
      <dgm:prSet/>
      <dgm:spPr/>
      <dgm:t>
        <a:bodyPr/>
        <a:lstStyle/>
        <a:p>
          <a:endParaRPr lang="en-US"/>
        </a:p>
      </dgm:t>
    </dgm:pt>
    <dgm:pt modelId="{7CAADBDA-51BF-4D7E-8519-315F8FF8E535}" type="sibTrans" cxnId="{C08FA7F3-294E-4AAB-ABD9-DB500168C303}">
      <dgm:prSet/>
      <dgm:spPr/>
      <dgm:t>
        <a:bodyPr/>
        <a:lstStyle/>
        <a:p>
          <a:endParaRPr lang="en-US"/>
        </a:p>
      </dgm:t>
    </dgm:pt>
    <dgm:pt modelId="{EC2A90C7-86C2-4E0A-BDBE-365C8E33C309}">
      <dgm:prSet phldr="0"/>
      <dgm:spPr/>
      <dgm:t>
        <a:bodyPr/>
        <a:lstStyle/>
        <a:p>
          <a:r>
            <a:rPr lang="en-US">
              <a:latin typeface="Times New Roman"/>
            </a:rPr>
            <a:t>Prophylaxis</a:t>
          </a:r>
          <a:endParaRPr lang="en-US"/>
        </a:p>
      </dgm:t>
    </dgm:pt>
    <dgm:pt modelId="{C48264A7-00E0-4A4D-8BAD-577B3431AD30}" type="parTrans" cxnId="{9E01E4EB-420E-4DAA-8768-3E8C415D61CD}">
      <dgm:prSet/>
      <dgm:spPr/>
      <dgm:t>
        <a:bodyPr/>
        <a:lstStyle/>
        <a:p>
          <a:endParaRPr lang="en-US"/>
        </a:p>
      </dgm:t>
    </dgm:pt>
    <dgm:pt modelId="{8DA2B8BD-7EC8-417A-BC9C-E341FAC52FB5}" type="sibTrans" cxnId="{9E01E4EB-420E-4DAA-8768-3E8C415D61CD}">
      <dgm:prSet/>
      <dgm:spPr/>
      <dgm:t>
        <a:bodyPr/>
        <a:lstStyle/>
        <a:p>
          <a:endParaRPr lang="en-US"/>
        </a:p>
      </dgm:t>
    </dgm:pt>
    <dgm:pt modelId="{2846CF8E-CC44-43E3-842A-7D2D2AA6FD62}">
      <dgm:prSet phldr="0"/>
      <dgm:spPr/>
      <dgm:t>
        <a:bodyPr/>
        <a:lstStyle/>
        <a:p>
          <a:pPr rtl="0"/>
          <a:r>
            <a:rPr lang="en-US">
              <a:latin typeface="Times New Roman"/>
            </a:rPr>
            <a:t>Telemedicine visits</a:t>
          </a:r>
        </a:p>
      </dgm:t>
    </dgm:pt>
    <dgm:pt modelId="{72F18D5F-2FAF-488A-9838-A36DAB513684}" type="parTrans" cxnId="{6F613534-5877-4A29-877F-6C3E8B19C755}">
      <dgm:prSet/>
      <dgm:spPr/>
      <dgm:t>
        <a:bodyPr/>
        <a:lstStyle/>
        <a:p>
          <a:endParaRPr lang="en-US"/>
        </a:p>
      </dgm:t>
    </dgm:pt>
    <dgm:pt modelId="{4E7A6CF2-D2F1-4E65-9402-AF3740F9DA70}" type="sibTrans" cxnId="{6F613534-5877-4A29-877F-6C3E8B19C755}">
      <dgm:prSet/>
      <dgm:spPr/>
      <dgm:t>
        <a:bodyPr/>
        <a:lstStyle/>
        <a:p>
          <a:endParaRPr lang="en-US"/>
        </a:p>
      </dgm:t>
    </dgm:pt>
    <dgm:pt modelId="{FD765F74-7AB5-4EB5-97CD-217F0783BAD2}">
      <dgm:prSet phldr="0"/>
      <dgm:spPr/>
      <dgm:t>
        <a:bodyPr/>
        <a:lstStyle/>
        <a:p>
          <a:pPr rtl="0"/>
          <a:r>
            <a:rPr lang="en-US">
              <a:latin typeface="Times New Roman"/>
              <a:cs typeface="Arial"/>
            </a:rPr>
            <a:t>Eligible providers: </a:t>
          </a:r>
        </a:p>
      </dgm:t>
    </dgm:pt>
    <dgm:pt modelId="{B3B48E54-0561-4A01-BFBF-531951B6F6CF}" type="parTrans" cxnId="{A74787A6-BD92-42B4-8FBD-716FE094680E}">
      <dgm:prSet/>
      <dgm:spPr/>
      <dgm:t>
        <a:bodyPr/>
        <a:lstStyle/>
        <a:p>
          <a:endParaRPr lang="en-US"/>
        </a:p>
      </dgm:t>
    </dgm:pt>
    <dgm:pt modelId="{C533BF90-9065-4063-B472-65DD3C7D40E8}" type="sibTrans" cxnId="{A74787A6-BD92-42B4-8FBD-716FE094680E}">
      <dgm:prSet/>
      <dgm:spPr/>
      <dgm:t>
        <a:bodyPr/>
        <a:lstStyle/>
        <a:p>
          <a:endParaRPr lang="en-US"/>
        </a:p>
      </dgm:t>
    </dgm:pt>
    <dgm:pt modelId="{9AF3AB85-304B-49C0-82EE-4D16A354195B}">
      <dgm:prSet phldr="0"/>
      <dgm:spPr/>
      <dgm:t>
        <a:bodyPr/>
        <a:lstStyle/>
        <a:p>
          <a:r>
            <a:rPr lang="en-US">
              <a:latin typeface="Times New Roman"/>
              <a:cs typeface="Arial"/>
            </a:rPr>
            <a:t>LCSWs</a:t>
          </a:r>
        </a:p>
      </dgm:t>
    </dgm:pt>
    <dgm:pt modelId="{13ED1F2A-5BA0-4FCF-BBDA-890E2FDC2BE5}" type="parTrans" cxnId="{D7F2BA5B-4395-4308-9DA6-3FC7325B65F6}">
      <dgm:prSet/>
      <dgm:spPr/>
      <dgm:t>
        <a:bodyPr/>
        <a:lstStyle/>
        <a:p>
          <a:endParaRPr lang="en-US"/>
        </a:p>
      </dgm:t>
    </dgm:pt>
    <dgm:pt modelId="{172D2735-8535-4F9C-9552-E716A5B45B74}" type="sibTrans" cxnId="{D7F2BA5B-4395-4308-9DA6-3FC7325B65F6}">
      <dgm:prSet/>
      <dgm:spPr/>
      <dgm:t>
        <a:bodyPr/>
        <a:lstStyle/>
        <a:p>
          <a:endParaRPr lang="en-US"/>
        </a:p>
      </dgm:t>
    </dgm:pt>
    <dgm:pt modelId="{2018E7C5-FF6F-45E1-8904-7882119FE9B7}">
      <dgm:prSet phldr="0"/>
      <dgm:spPr/>
      <dgm:t>
        <a:bodyPr/>
        <a:lstStyle/>
        <a:p>
          <a:pPr rtl="0"/>
          <a:r>
            <a:rPr lang="en-US">
              <a:latin typeface="Times New Roman"/>
              <a:cs typeface="Arial"/>
            </a:rPr>
            <a:t>Advanced Practice RNs</a:t>
          </a:r>
        </a:p>
      </dgm:t>
    </dgm:pt>
    <dgm:pt modelId="{1C66C681-2055-4A34-AAE3-BFE0CF72718F}" type="parTrans" cxnId="{FC71035D-44DE-46CD-B51F-3D9D5689BD4F}">
      <dgm:prSet/>
      <dgm:spPr/>
      <dgm:t>
        <a:bodyPr/>
        <a:lstStyle/>
        <a:p>
          <a:endParaRPr lang="en-US"/>
        </a:p>
      </dgm:t>
    </dgm:pt>
    <dgm:pt modelId="{D1F7DA01-A761-4744-A98C-2DBF48D5E062}" type="sibTrans" cxnId="{FC71035D-44DE-46CD-B51F-3D9D5689BD4F}">
      <dgm:prSet/>
      <dgm:spPr/>
      <dgm:t>
        <a:bodyPr/>
        <a:lstStyle/>
        <a:p>
          <a:endParaRPr lang="en-US"/>
        </a:p>
      </dgm:t>
    </dgm:pt>
    <dgm:pt modelId="{105F171A-900C-41F4-93C2-C44DE8E28555}">
      <dgm:prSet phldr="0"/>
      <dgm:spPr/>
      <dgm:t>
        <a:bodyPr/>
        <a:lstStyle/>
        <a:p>
          <a:r>
            <a:rPr lang="en-US">
              <a:latin typeface="Times New Roman"/>
              <a:cs typeface="Arial"/>
            </a:rPr>
            <a:t>Psychologists</a:t>
          </a:r>
        </a:p>
      </dgm:t>
    </dgm:pt>
    <dgm:pt modelId="{4B043E76-9804-4DC4-B06F-9FEDA43866EF}" type="parTrans" cxnId="{E4B79E7B-83ED-44D1-984F-E5EF0922482D}">
      <dgm:prSet/>
      <dgm:spPr/>
      <dgm:t>
        <a:bodyPr/>
        <a:lstStyle/>
        <a:p>
          <a:endParaRPr lang="en-US"/>
        </a:p>
      </dgm:t>
    </dgm:pt>
    <dgm:pt modelId="{FCCCFBA1-558D-4A6D-992D-913A4CC261E8}" type="sibTrans" cxnId="{E4B79E7B-83ED-44D1-984F-E5EF0922482D}">
      <dgm:prSet/>
      <dgm:spPr/>
      <dgm:t>
        <a:bodyPr/>
        <a:lstStyle/>
        <a:p>
          <a:endParaRPr lang="en-US"/>
        </a:p>
      </dgm:t>
    </dgm:pt>
    <dgm:pt modelId="{C02D5237-5E28-44C5-BBEE-4302299E736A}">
      <dgm:prSet phldr="0"/>
      <dgm:spPr/>
      <dgm:t>
        <a:bodyPr/>
        <a:lstStyle/>
        <a:p>
          <a:pPr rtl="0"/>
          <a:r>
            <a:rPr lang="en-US">
              <a:latin typeface="Times New Roman"/>
              <a:cs typeface="Arial"/>
            </a:rPr>
            <a:t>Psychiatrists </a:t>
          </a:r>
        </a:p>
      </dgm:t>
    </dgm:pt>
    <dgm:pt modelId="{8FA5D735-91AA-4B25-961E-8B152E8B6FE2}" type="parTrans" cxnId="{54D5DEB0-ADAC-4ACC-8661-5ED013B5E7CD}">
      <dgm:prSet/>
      <dgm:spPr/>
      <dgm:t>
        <a:bodyPr/>
        <a:lstStyle/>
        <a:p>
          <a:endParaRPr lang="en-US"/>
        </a:p>
      </dgm:t>
    </dgm:pt>
    <dgm:pt modelId="{A1655E1D-4CEE-41C6-BCD6-EB79F7CDD94F}" type="sibTrans" cxnId="{54D5DEB0-ADAC-4ACC-8661-5ED013B5E7CD}">
      <dgm:prSet/>
      <dgm:spPr/>
      <dgm:t>
        <a:bodyPr/>
        <a:lstStyle/>
        <a:p>
          <a:endParaRPr lang="en-US"/>
        </a:p>
      </dgm:t>
    </dgm:pt>
    <dgm:pt modelId="{F11EDE1F-DDBD-467D-B212-C2756FE9A4A4}">
      <dgm:prSet phldr="0"/>
      <dgm:spPr/>
      <dgm:t>
        <a:bodyPr/>
        <a:lstStyle/>
        <a:p>
          <a:pPr rtl="0">
            <a:buFont typeface="Arial" panose="020B0604020202020204" pitchFamily="34" charset="0"/>
            <a:buChar char="•"/>
          </a:pPr>
          <a:r>
            <a:rPr lang="en-US">
              <a:latin typeface="Times New Roman"/>
              <a:cs typeface="Arial"/>
            </a:rPr>
            <a:t>Create systems and processes that promote sustainability of the organization</a:t>
          </a:r>
        </a:p>
      </dgm:t>
    </dgm:pt>
    <dgm:pt modelId="{D032D604-3037-4D3C-BC3C-04A64B05527D}" type="parTrans" cxnId="{DAED9C5B-DD7A-496E-83F6-9B37BCD85EA4}">
      <dgm:prSet/>
      <dgm:spPr/>
      <dgm:t>
        <a:bodyPr/>
        <a:lstStyle/>
        <a:p>
          <a:endParaRPr lang="en-US"/>
        </a:p>
      </dgm:t>
    </dgm:pt>
    <dgm:pt modelId="{51D183D1-FFA0-47EA-AECB-2AC38F1D7B51}" type="sibTrans" cxnId="{DAED9C5B-DD7A-496E-83F6-9B37BCD85EA4}">
      <dgm:prSet/>
      <dgm:spPr/>
      <dgm:t>
        <a:bodyPr/>
        <a:lstStyle/>
        <a:p>
          <a:endParaRPr lang="en-US"/>
        </a:p>
      </dgm:t>
    </dgm:pt>
    <dgm:pt modelId="{8A855CB6-9554-4C6F-B121-1B8E240142B0}">
      <dgm:prSet phldr="0"/>
      <dgm:spPr/>
      <dgm:t>
        <a:bodyPr/>
        <a:lstStyle/>
        <a:p>
          <a:pPr rtl="0">
            <a:buFont typeface="Arial" panose="020B0604020202020204" pitchFamily="34" charset="0"/>
            <a:buChar char="•"/>
          </a:pPr>
          <a:r>
            <a:rPr lang="en-US">
              <a:latin typeface="Times New Roman"/>
              <a:cs typeface="Arial"/>
            </a:rPr>
            <a:t>Supplement the primary care services provided through MAP and/or BH</a:t>
          </a:r>
        </a:p>
      </dgm:t>
    </dgm:pt>
    <dgm:pt modelId="{36703A6C-B51C-42B7-9A49-DFC4294C4EE5}" type="parTrans" cxnId="{80FB1A6D-2486-4D66-81D7-1E1B59065F91}">
      <dgm:prSet/>
      <dgm:spPr/>
      <dgm:t>
        <a:bodyPr/>
        <a:lstStyle/>
        <a:p>
          <a:endParaRPr lang="en-US"/>
        </a:p>
      </dgm:t>
    </dgm:pt>
    <dgm:pt modelId="{BD969B0D-F7D0-4FD5-94B1-781A20DCB212}" type="sibTrans" cxnId="{80FB1A6D-2486-4D66-81D7-1E1B59065F91}">
      <dgm:prSet/>
      <dgm:spPr/>
      <dgm:t>
        <a:bodyPr/>
        <a:lstStyle/>
        <a:p>
          <a:endParaRPr lang="en-US"/>
        </a:p>
      </dgm:t>
    </dgm:pt>
    <dgm:pt modelId="{FBEE9173-7D6E-42B6-B66A-FBB91DF1B85B}">
      <dgm:prSet phldr="0"/>
      <dgm:spPr/>
      <dgm:t>
        <a:bodyPr/>
        <a:lstStyle/>
        <a:p>
          <a:pPr rtl="0">
            <a:buFont typeface="Arial" panose="020B0604020202020204" pitchFamily="34" charset="0"/>
            <a:buChar char="•"/>
          </a:pPr>
          <a:r>
            <a:rPr lang="en-US">
              <a:latin typeface="Times New Roman"/>
              <a:cs typeface="Arial"/>
            </a:rPr>
            <a:t>Support innovative strategies   </a:t>
          </a:r>
        </a:p>
      </dgm:t>
    </dgm:pt>
    <dgm:pt modelId="{3DEFBE8D-6D1D-44CA-B6D1-06CB2AAA2C08}" type="parTrans" cxnId="{FD51F87B-E7CC-44C1-974F-5F4258633388}">
      <dgm:prSet/>
      <dgm:spPr/>
      <dgm:t>
        <a:bodyPr/>
        <a:lstStyle/>
        <a:p>
          <a:endParaRPr lang="en-US"/>
        </a:p>
      </dgm:t>
    </dgm:pt>
    <dgm:pt modelId="{84B5E481-FA84-4369-B350-6FDE2F94DACB}" type="sibTrans" cxnId="{FD51F87B-E7CC-44C1-974F-5F4258633388}">
      <dgm:prSet/>
      <dgm:spPr/>
      <dgm:t>
        <a:bodyPr/>
        <a:lstStyle/>
        <a:p>
          <a:endParaRPr lang="en-US"/>
        </a:p>
      </dgm:t>
    </dgm:pt>
    <dgm:pt modelId="{3A1AA769-8A39-4E93-9A4B-24B978675779}" type="pres">
      <dgm:prSet presAssocID="{CB38C5F7-474B-4151-8F03-9E56B2A9D454}" presName="Name0" presStyleCnt="0">
        <dgm:presLayoutVars>
          <dgm:dir/>
          <dgm:animLvl val="lvl"/>
          <dgm:resizeHandles val="exact"/>
        </dgm:presLayoutVars>
      </dgm:prSet>
      <dgm:spPr/>
    </dgm:pt>
    <dgm:pt modelId="{20BCBAFC-2CBF-4BCD-9B3A-EBB8121E0F3F}" type="pres">
      <dgm:prSet presAssocID="{A77629F5-E250-4132-9BFF-B22130F4BD6B}" presName="composite" presStyleCnt="0"/>
      <dgm:spPr/>
    </dgm:pt>
    <dgm:pt modelId="{9710353F-1438-44C2-AFF2-16FB859171EC}" type="pres">
      <dgm:prSet presAssocID="{A77629F5-E250-4132-9BFF-B22130F4BD6B}" presName="parTx" presStyleLbl="alignNode1" presStyleIdx="0" presStyleCnt="3">
        <dgm:presLayoutVars>
          <dgm:chMax val="0"/>
          <dgm:chPref val="0"/>
          <dgm:bulletEnabled val="1"/>
        </dgm:presLayoutVars>
      </dgm:prSet>
      <dgm:spPr/>
    </dgm:pt>
    <dgm:pt modelId="{70FA47A4-C39B-425A-93F7-DFD40CA29536}" type="pres">
      <dgm:prSet presAssocID="{A77629F5-E250-4132-9BFF-B22130F4BD6B}" presName="desTx" presStyleLbl="alignAccFollowNode1" presStyleIdx="0" presStyleCnt="3">
        <dgm:presLayoutVars>
          <dgm:bulletEnabled val="1"/>
        </dgm:presLayoutVars>
      </dgm:prSet>
      <dgm:spPr/>
    </dgm:pt>
    <dgm:pt modelId="{F4460BDC-90F7-4F02-8E7F-5B6CA5D52956}" type="pres">
      <dgm:prSet presAssocID="{9990ED12-F512-4F44-8034-006AA79CD4FA}" presName="space" presStyleCnt="0"/>
      <dgm:spPr/>
    </dgm:pt>
    <dgm:pt modelId="{4B7C7F06-6130-4B02-B371-92EADA446972}" type="pres">
      <dgm:prSet presAssocID="{FA4F9A8E-C7B9-4E9D-96FB-6BF8882F87E5}" presName="composite" presStyleCnt="0"/>
      <dgm:spPr/>
    </dgm:pt>
    <dgm:pt modelId="{2C951657-1765-4503-A4A9-476FA6425B6E}" type="pres">
      <dgm:prSet presAssocID="{FA4F9A8E-C7B9-4E9D-96FB-6BF8882F87E5}" presName="parTx" presStyleLbl="alignNode1" presStyleIdx="1" presStyleCnt="3">
        <dgm:presLayoutVars>
          <dgm:chMax val="0"/>
          <dgm:chPref val="0"/>
          <dgm:bulletEnabled val="1"/>
        </dgm:presLayoutVars>
      </dgm:prSet>
      <dgm:spPr/>
    </dgm:pt>
    <dgm:pt modelId="{0EB518EE-BF57-4697-8A1E-BB085AB4F0B3}" type="pres">
      <dgm:prSet presAssocID="{FA4F9A8E-C7B9-4E9D-96FB-6BF8882F87E5}" presName="desTx" presStyleLbl="alignAccFollowNode1" presStyleIdx="1" presStyleCnt="3">
        <dgm:presLayoutVars>
          <dgm:bulletEnabled val="1"/>
        </dgm:presLayoutVars>
      </dgm:prSet>
      <dgm:spPr/>
    </dgm:pt>
    <dgm:pt modelId="{8DB2C073-34B6-4606-B148-68DAEE0103CA}" type="pres">
      <dgm:prSet presAssocID="{9A5FC940-BC6F-4594-AD42-932D28D9DE9E}" presName="space" presStyleCnt="0"/>
      <dgm:spPr/>
    </dgm:pt>
    <dgm:pt modelId="{5FC1C06D-09B4-4B77-B5D8-6DECFBE09863}" type="pres">
      <dgm:prSet presAssocID="{3896C41F-C1D2-4BAC-9F43-848EF4DA6EB6}" presName="composite" presStyleCnt="0"/>
      <dgm:spPr/>
    </dgm:pt>
    <dgm:pt modelId="{3C91E0DA-03C9-40BC-BE5A-729105383608}" type="pres">
      <dgm:prSet presAssocID="{3896C41F-C1D2-4BAC-9F43-848EF4DA6EB6}" presName="parTx" presStyleLbl="alignNode1" presStyleIdx="2" presStyleCnt="3">
        <dgm:presLayoutVars>
          <dgm:chMax val="0"/>
          <dgm:chPref val="0"/>
          <dgm:bulletEnabled val="1"/>
        </dgm:presLayoutVars>
      </dgm:prSet>
      <dgm:spPr/>
    </dgm:pt>
    <dgm:pt modelId="{288B4168-F050-4042-97D7-9614DAACAC0C}" type="pres">
      <dgm:prSet presAssocID="{3896C41F-C1D2-4BAC-9F43-848EF4DA6EB6}" presName="desTx" presStyleLbl="alignAccFollowNode1" presStyleIdx="2" presStyleCnt="3">
        <dgm:presLayoutVars>
          <dgm:bulletEnabled val="1"/>
        </dgm:presLayoutVars>
      </dgm:prSet>
      <dgm:spPr/>
    </dgm:pt>
  </dgm:ptLst>
  <dgm:cxnLst>
    <dgm:cxn modelId="{D2957005-EDB0-499D-B79D-6461FD4BEC72}" srcId="{CB38C5F7-474B-4151-8F03-9E56B2A9D454}" destId="{3896C41F-C1D2-4BAC-9F43-848EF4DA6EB6}" srcOrd="2" destOrd="0" parTransId="{3C586BEE-73BB-49EA-B7A6-DAD60C8D6D18}" sibTransId="{C22B0401-5D9C-4D2F-A4D9-A001CD7B4742}"/>
    <dgm:cxn modelId="{085D9806-6D81-4483-8FD9-7BD3E75C9902}" srcId="{CB38C5F7-474B-4151-8F03-9E56B2A9D454}" destId="{A77629F5-E250-4132-9BFF-B22130F4BD6B}" srcOrd="0" destOrd="0" parTransId="{FF30CF87-0C9A-4721-8C0D-F649CE94A875}" sibTransId="{9990ED12-F512-4F44-8034-006AA79CD4FA}"/>
    <dgm:cxn modelId="{52F13409-4AC1-4A7A-BD11-B8653B620AB2}" type="presOf" srcId="{F11EDE1F-DDBD-467D-B212-C2756FE9A4A4}" destId="{288B4168-F050-4042-97D7-9614DAACAC0C}" srcOrd="0" destOrd="1" presId="urn:microsoft.com/office/officeart/2005/8/layout/hList1"/>
    <dgm:cxn modelId="{C61AC917-3A7B-4174-81CE-3E204B611480}" type="presOf" srcId="{9AF3AB85-304B-49C0-82EE-4D16A354195B}" destId="{0EB518EE-BF57-4697-8A1E-BB085AB4F0B3}" srcOrd="0" destOrd="3" presId="urn:microsoft.com/office/officeart/2005/8/layout/hList1"/>
    <dgm:cxn modelId="{52609B1A-1751-417D-8AA2-4BF8712054CA}" type="presOf" srcId="{EC2A90C7-86C2-4E0A-BDBE-365C8E33C309}" destId="{70FA47A4-C39B-425A-93F7-DFD40CA29536}" srcOrd="0" destOrd="6" presId="urn:microsoft.com/office/officeart/2005/8/layout/hList1"/>
    <dgm:cxn modelId="{40D4BE1A-EC8B-407D-A9BD-CF959DFDE17A}" type="presOf" srcId="{83C15541-1484-42A1-AFF5-0AF294584B0B}" destId="{70FA47A4-C39B-425A-93F7-DFD40CA29536}" srcOrd="0" destOrd="0" presId="urn:microsoft.com/office/officeart/2005/8/layout/hList1"/>
    <dgm:cxn modelId="{3EC72C27-3B68-4AA5-92ED-057CF61995AF}" type="presOf" srcId="{3BB42CB7-CE56-42BE-83F4-074E9E62EB84}" destId="{70FA47A4-C39B-425A-93F7-DFD40CA29536}" srcOrd="0" destOrd="3" presId="urn:microsoft.com/office/officeart/2005/8/layout/hList1"/>
    <dgm:cxn modelId="{520FA12B-C13A-459A-9AF2-B2497E8572EF}" type="presOf" srcId="{6E3A2996-99A1-4E89-8C42-B960ED737D7E}" destId="{0EB518EE-BF57-4697-8A1E-BB085AB4F0B3}" srcOrd="0" destOrd="1" presId="urn:microsoft.com/office/officeart/2005/8/layout/hList1"/>
    <dgm:cxn modelId="{9D52BA2B-58E1-46CA-888D-327344DA34E0}" srcId="{3896C41F-C1D2-4BAC-9F43-848EF4DA6EB6}" destId="{CF94C7EE-1CF1-459A-BBED-6DC32DF06DD3}" srcOrd="0" destOrd="0" parTransId="{A578B4B7-2D86-4F48-8773-5F1678D92157}" sibTransId="{D504D1B5-BF1E-4493-82C5-AF7789EA071D}"/>
    <dgm:cxn modelId="{DA1BEC2B-C107-47FD-8175-D339836F1EF5}" type="presOf" srcId="{FBEE9173-7D6E-42B6-B66A-FBB91DF1B85B}" destId="{288B4168-F050-4042-97D7-9614DAACAC0C}" srcOrd="0" destOrd="3" presId="urn:microsoft.com/office/officeart/2005/8/layout/hList1"/>
    <dgm:cxn modelId="{F85D2E31-92EF-4591-A25B-FC0ED8E310E8}" srcId="{B0650F1A-1C61-42E4-8409-BFF655F1C60C}" destId="{81A0A3AE-AE91-4536-9F50-920B32EBEF8B}" srcOrd="0" destOrd="0" parTransId="{C57496B7-C068-45D6-8716-0A44484DAB7D}" sibTransId="{6D2031DE-FFF5-4447-9AB9-95D8DBD58F08}"/>
    <dgm:cxn modelId="{6F613534-5877-4A29-877F-6C3E8B19C755}" srcId="{B0650F1A-1C61-42E4-8409-BFF655F1C60C}" destId="{2846CF8E-CC44-43E3-842A-7D2D2AA6FD62}" srcOrd="5" destOrd="0" parTransId="{72F18D5F-2FAF-488A-9838-A36DAB513684}" sibTransId="{4E7A6CF2-D2F1-4E65-9402-AF3740F9DA70}"/>
    <dgm:cxn modelId="{68285735-81F3-4047-9815-2C7C02A42CC1}" type="presOf" srcId="{A77629F5-E250-4132-9BFF-B22130F4BD6B}" destId="{9710353F-1438-44C2-AFF2-16FB859171EC}" srcOrd="0" destOrd="0" presId="urn:microsoft.com/office/officeart/2005/8/layout/hList1"/>
    <dgm:cxn modelId="{B3AF5339-1425-4BD2-B11F-1EC548E25B4F}" srcId="{B0650F1A-1C61-42E4-8409-BFF655F1C60C}" destId="{8EED906A-E284-4733-9C25-D47B8F94F3B4}" srcOrd="2" destOrd="0" parTransId="{9AFC9BA9-1353-456A-8C94-ACAD70403276}" sibTransId="{B205CDA8-C8C0-4C04-856C-FA292F3D4C20}"/>
    <dgm:cxn modelId="{DAED9C5B-DD7A-496E-83F6-9B37BCD85EA4}" srcId="{3896C41F-C1D2-4BAC-9F43-848EF4DA6EB6}" destId="{F11EDE1F-DDBD-467D-B212-C2756FE9A4A4}" srcOrd="1" destOrd="0" parTransId="{D032D604-3037-4D3C-BC3C-04A64B05527D}" sibTransId="{51D183D1-FFA0-47EA-AECB-2AC38F1D7B51}"/>
    <dgm:cxn modelId="{D2F2B05B-9FC3-44D9-A338-65DA921B2F71}" srcId="{FA4F9A8E-C7B9-4E9D-96FB-6BF8882F87E5}" destId="{E9234F6E-2B6E-4E2E-A43C-2DC6D916AD5E}" srcOrd="0" destOrd="0" parTransId="{02E0E0D3-F505-483D-A8A6-0F01078B3F67}" sibTransId="{B521DA29-8E2A-45C7-A281-DEE76E2DB5FA}"/>
    <dgm:cxn modelId="{D7F2BA5B-4395-4308-9DA6-3FC7325B65F6}" srcId="{FD765F74-7AB5-4EB5-97CD-217F0783BAD2}" destId="{9AF3AB85-304B-49C0-82EE-4D16A354195B}" srcOrd="0" destOrd="0" parTransId="{13ED1F2A-5BA0-4FCF-BBDA-890E2FDC2BE5}" sibTransId="{172D2735-8535-4F9C-9552-E716A5B45B74}"/>
    <dgm:cxn modelId="{FC71035D-44DE-46CD-B51F-3D9D5689BD4F}" srcId="{FD765F74-7AB5-4EB5-97CD-217F0783BAD2}" destId="{2018E7C5-FF6F-45E1-8904-7882119FE9B7}" srcOrd="1" destOrd="0" parTransId="{1C66C681-2055-4A34-AAE3-BFE0CF72718F}" sibTransId="{D1F7DA01-A761-4744-A98C-2DBF48D5E062}"/>
    <dgm:cxn modelId="{89FAD94C-D740-4BD8-95AE-736AF0DADB7B}" type="presOf" srcId="{8EED906A-E284-4733-9C25-D47B8F94F3B4}" destId="{70FA47A4-C39B-425A-93F7-DFD40CA29536}" srcOrd="0" destOrd="4" presId="urn:microsoft.com/office/officeart/2005/8/layout/hList1"/>
    <dgm:cxn modelId="{80FB1A6D-2486-4D66-81D7-1E1B59065F91}" srcId="{3896C41F-C1D2-4BAC-9F43-848EF4DA6EB6}" destId="{8A855CB6-9554-4C6F-B121-1B8E240142B0}" srcOrd="2" destOrd="0" parTransId="{36703A6C-B51C-42B7-9A49-DFC4294C4EE5}" sibTransId="{BD969B0D-F7D0-4FD5-94B1-781A20DCB212}"/>
    <dgm:cxn modelId="{CB21BB6E-B5F7-4EA8-8A64-D5CB517A4806}" type="presOf" srcId="{E9234F6E-2B6E-4E2E-A43C-2DC6D916AD5E}" destId="{0EB518EE-BF57-4697-8A1E-BB085AB4F0B3}" srcOrd="0" destOrd="0" presId="urn:microsoft.com/office/officeart/2005/8/layout/hList1"/>
    <dgm:cxn modelId="{1CFBFB6E-F67B-47CC-8FD0-B406E6AC2D02}" type="presOf" srcId="{FA4F9A8E-C7B9-4E9D-96FB-6BF8882F87E5}" destId="{2C951657-1765-4503-A4A9-476FA6425B6E}" srcOrd="0" destOrd="0" presId="urn:microsoft.com/office/officeart/2005/8/layout/hList1"/>
    <dgm:cxn modelId="{7297286F-68AE-4467-8A96-2C9BAD58DEFF}" type="presOf" srcId="{B0650F1A-1C61-42E4-8409-BFF655F1C60C}" destId="{70FA47A4-C39B-425A-93F7-DFD40CA29536}" srcOrd="0" destOrd="1" presId="urn:microsoft.com/office/officeart/2005/8/layout/hList1"/>
    <dgm:cxn modelId="{0803B670-5F5A-4772-A637-AFDF28D98845}" type="presOf" srcId="{CB38C5F7-474B-4151-8F03-9E56B2A9D454}" destId="{3A1AA769-8A39-4E93-9A4B-24B978675779}" srcOrd="0" destOrd="0" presId="urn:microsoft.com/office/officeart/2005/8/layout/hList1"/>
    <dgm:cxn modelId="{96E65A7A-9E90-4044-B0E1-0481ACF4DF40}" type="presOf" srcId="{81A0A3AE-AE91-4536-9F50-920B32EBEF8B}" destId="{70FA47A4-C39B-425A-93F7-DFD40CA29536}" srcOrd="0" destOrd="2" presId="urn:microsoft.com/office/officeart/2005/8/layout/hList1"/>
    <dgm:cxn modelId="{E4B79E7B-83ED-44D1-984F-E5EF0922482D}" srcId="{FD765F74-7AB5-4EB5-97CD-217F0783BAD2}" destId="{105F171A-900C-41F4-93C2-C44DE8E28555}" srcOrd="2" destOrd="0" parTransId="{4B043E76-9804-4DC4-B06F-9FEDA43866EF}" sibTransId="{FCCCFBA1-558D-4A6D-992D-913A4CC261E8}"/>
    <dgm:cxn modelId="{FD51F87B-E7CC-44C1-974F-5F4258633388}" srcId="{3896C41F-C1D2-4BAC-9F43-848EF4DA6EB6}" destId="{FBEE9173-7D6E-42B6-B66A-FBB91DF1B85B}" srcOrd="3" destOrd="0" parTransId="{3DEFBE8D-6D1D-44CA-B6D1-06CB2AAA2C08}" sibTransId="{84B5E481-FA84-4369-B350-6FDE2F94DACB}"/>
    <dgm:cxn modelId="{3A624880-BEAC-4E94-8698-271A66545B9D}" type="presOf" srcId="{2018E7C5-FF6F-45E1-8904-7882119FE9B7}" destId="{0EB518EE-BF57-4697-8A1E-BB085AB4F0B3}" srcOrd="0" destOrd="4" presId="urn:microsoft.com/office/officeart/2005/8/layout/hList1"/>
    <dgm:cxn modelId="{7E192E8C-A2CB-431E-9C05-10346CF4DCBE}" type="presOf" srcId="{3896C41F-C1D2-4BAC-9F43-848EF4DA6EB6}" destId="{3C91E0DA-03C9-40BC-BE5A-729105383608}" srcOrd="0" destOrd="0" presId="urn:microsoft.com/office/officeart/2005/8/layout/hList1"/>
    <dgm:cxn modelId="{A15E3A8F-10E9-4E0F-A836-B43D22A2F440}" type="presOf" srcId="{FD765F74-7AB5-4EB5-97CD-217F0783BAD2}" destId="{0EB518EE-BF57-4697-8A1E-BB085AB4F0B3}" srcOrd="0" destOrd="2" presId="urn:microsoft.com/office/officeart/2005/8/layout/hList1"/>
    <dgm:cxn modelId="{28B1E096-A696-4E9B-B223-1DC4FD30B3FA}" type="presOf" srcId="{27409C01-25CE-46D7-A1DF-9BB592E4CAD9}" destId="{70FA47A4-C39B-425A-93F7-DFD40CA29536}" srcOrd="0" destOrd="5" presId="urn:microsoft.com/office/officeart/2005/8/layout/hList1"/>
    <dgm:cxn modelId="{D66A91A4-ED8E-4D64-9BD2-8250A9581640}" type="presOf" srcId="{C02D5237-5E28-44C5-BBEE-4302299E736A}" destId="{0EB518EE-BF57-4697-8A1E-BB085AB4F0B3}" srcOrd="0" destOrd="6" presId="urn:microsoft.com/office/officeart/2005/8/layout/hList1"/>
    <dgm:cxn modelId="{E9B8AFA4-33C7-43D3-A68C-2B0EFCD5D261}" type="presOf" srcId="{105F171A-900C-41F4-93C2-C44DE8E28555}" destId="{0EB518EE-BF57-4697-8A1E-BB085AB4F0B3}" srcOrd="0" destOrd="5" presId="urn:microsoft.com/office/officeart/2005/8/layout/hList1"/>
    <dgm:cxn modelId="{A74787A6-BD92-42B4-8FBD-716FE094680E}" srcId="{FA4F9A8E-C7B9-4E9D-96FB-6BF8882F87E5}" destId="{FD765F74-7AB5-4EB5-97CD-217F0783BAD2}" srcOrd="2" destOrd="0" parTransId="{B3B48E54-0561-4A01-BFBF-531951B6F6CF}" sibTransId="{C533BF90-9065-4063-B472-65DD3C7D40E8}"/>
    <dgm:cxn modelId="{54D5DEB0-ADAC-4ACC-8661-5ED013B5E7CD}" srcId="{FD765F74-7AB5-4EB5-97CD-217F0783BAD2}" destId="{C02D5237-5E28-44C5-BBEE-4302299E736A}" srcOrd="3" destOrd="0" parTransId="{8FA5D735-91AA-4B25-961E-8B152E8B6FE2}" sibTransId="{A1655E1D-4CEE-41C6-BCD6-EB79F7CDD94F}"/>
    <dgm:cxn modelId="{B1A9AAB1-FA9F-4D40-909C-55E2C092E707}" type="presOf" srcId="{2846CF8E-CC44-43E3-842A-7D2D2AA6FD62}" destId="{70FA47A4-C39B-425A-93F7-DFD40CA29536}" srcOrd="0" destOrd="7" presId="urn:microsoft.com/office/officeart/2005/8/layout/hList1"/>
    <dgm:cxn modelId="{45B0E8BB-D8AD-45E0-8408-16C57E5B5B53}" type="presOf" srcId="{CF94C7EE-1CF1-459A-BBED-6DC32DF06DD3}" destId="{288B4168-F050-4042-97D7-9614DAACAC0C}" srcOrd="0" destOrd="0" presId="urn:microsoft.com/office/officeart/2005/8/layout/hList1"/>
    <dgm:cxn modelId="{F3E1A2BF-C1DC-40A0-B3AB-ADD53819B8F1}" srcId="{CB38C5F7-474B-4151-8F03-9E56B2A9D454}" destId="{FA4F9A8E-C7B9-4E9D-96FB-6BF8882F87E5}" srcOrd="1" destOrd="0" parTransId="{DEE88CD1-1CD9-40B9-9C8E-DA99C7A11011}" sibTransId="{9A5FC940-BC6F-4594-AD42-932D28D9DE9E}"/>
    <dgm:cxn modelId="{F8D43DC0-F000-4736-B672-74EEC62DAAF4}" srcId="{A77629F5-E250-4132-9BFF-B22130F4BD6B}" destId="{B0650F1A-1C61-42E4-8409-BFF655F1C60C}" srcOrd="1" destOrd="0" parTransId="{66B9AC04-DF55-46A2-9579-ABA25B51D88E}" sibTransId="{E089D330-2688-4158-B633-8FB32284D5B5}"/>
    <dgm:cxn modelId="{371581D3-EF4A-4B8C-8470-D3B205092F4F}" srcId="{B0650F1A-1C61-42E4-8409-BFF655F1C60C}" destId="{3BB42CB7-CE56-42BE-83F4-074E9E62EB84}" srcOrd="1" destOrd="0" parTransId="{CC3FA1D8-CEA3-41BC-907A-F8C584E9092F}" sibTransId="{ADE8810B-398B-43D8-865F-36D4294A4C0F}"/>
    <dgm:cxn modelId="{537A9BD6-9040-46E9-8917-5FD92FEC6577}" srcId="{A77629F5-E250-4132-9BFF-B22130F4BD6B}" destId="{83C15541-1484-42A1-AFF5-0AF294584B0B}" srcOrd="0" destOrd="0" parTransId="{BB8D4A13-B990-478A-AC5A-172AA7B94017}" sibTransId="{E6BB1209-E376-45B4-AB63-76B6AE3B71BA}"/>
    <dgm:cxn modelId="{E88478DC-44AF-4BAC-937C-53125E9180B1}" type="presOf" srcId="{8A855CB6-9554-4C6F-B121-1B8E240142B0}" destId="{288B4168-F050-4042-97D7-9614DAACAC0C}" srcOrd="0" destOrd="2" presId="urn:microsoft.com/office/officeart/2005/8/layout/hList1"/>
    <dgm:cxn modelId="{7898CEE9-5659-46E5-B98C-39C37FEE35B1}" srcId="{FA4F9A8E-C7B9-4E9D-96FB-6BF8882F87E5}" destId="{6E3A2996-99A1-4E89-8C42-B960ED737D7E}" srcOrd="1" destOrd="0" parTransId="{AAB918E0-ED6C-406A-8B56-EB15924FDF8C}" sibTransId="{3079189C-BFD6-499C-A79E-E51D75742FE3}"/>
    <dgm:cxn modelId="{9E01E4EB-420E-4DAA-8768-3E8C415D61CD}" srcId="{B0650F1A-1C61-42E4-8409-BFF655F1C60C}" destId="{EC2A90C7-86C2-4E0A-BDBE-365C8E33C309}" srcOrd="4" destOrd="0" parTransId="{C48264A7-00E0-4A4D-8BAD-577B3431AD30}" sibTransId="{8DA2B8BD-7EC8-417A-BC9C-E341FAC52FB5}"/>
    <dgm:cxn modelId="{C08FA7F3-294E-4AAB-ABD9-DB500168C303}" srcId="{B0650F1A-1C61-42E4-8409-BFF655F1C60C}" destId="{27409C01-25CE-46D7-A1DF-9BB592E4CAD9}" srcOrd="3" destOrd="0" parTransId="{D60B3874-D8E9-46F2-A7B9-BDC25130EE7C}" sibTransId="{7CAADBDA-51BF-4D7E-8519-315F8FF8E535}"/>
    <dgm:cxn modelId="{CD9CDF05-EAE5-483D-BE76-2BAD0828E8A4}" type="presParOf" srcId="{3A1AA769-8A39-4E93-9A4B-24B978675779}" destId="{20BCBAFC-2CBF-4BCD-9B3A-EBB8121E0F3F}" srcOrd="0" destOrd="0" presId="urn:microsoft.com/office/officeart/2005/8/layout/hList1"/>
    <dgm:cxn modelId="{D68164E7-DB6C-4BBA-BB71-74ACA51936B3}" type="presParOf" srcId="{20BCBAFC-2CBF-4BCD-9B3A-EBB8121E0F3F}" destId="{9710353F-1438-44C2-AFF2-16FB859171EC}" srcOrd="0" destOrd="0" presId="urn:microsoft.com/office/officeart/2005/8/layout/hList1"/>
    <dgm:cxn modelId="{41E5C067-F7BB-4AE9-BB2A-0CDDDDDEB875}" type="presParOf" srcId="{20BCBAFC-2CBF-4BCD-9B3A-EBB8121E0F3F}" destId="{70FA47A4-C39B-425A-93F7-DFD40CA29536}" srcOrd="1" destOrd="0" presId="urn:microsoft.com/office/officeart/2005/8/layout/hList1"/>
    <dgm:cxn modelId="{BB7D9392-3073-447C-AC01-46322146B44C}" type="presParOf" srcId="{3A1AA769-8A39-4E93-9A4B-24B978675779}" destId="{F4460BDC-90F7-4F02-8E7F-5B6CA5D52956}" srcOrd="1" destOrd="0" presId="urn:microsoft.com/office/officeart/2005/8/layout/hList1"/>
    <dgm:cxn modelId="{D9D9E915-F9F9-42AC-9B47-2869FEBCEF42}" type="presParOf" srcId="{3A1AA769-8A39-4E93-9A4B-24B978675779}" destId="{4B7C7F06-6130-4B02-B371-92EADA446972}" srcOrd="2" destOrd="0" presId="urn:microsoft.com/office/officeart/2005/8/layout/hList1"/>
    <dgm:cxn modelId="{0B1F3561-9DF4-4935-883E-F6548D3CD5CF}" type="presParOf" srcId="{4B7C7F06-6130-4B02-B371-92EADA446972}" destId="{2C951657-1765-4503-A4A9-476FA6425B6E}" srcOrd="0" destOrd="0" presId="urn:microsoft.com/office/officeart/2005/8/layout/hList1"/>
    <dgm:cxn modelId="{6BAB4A7B-6FF4-4B91-A9B7-D95CCD29244C}" type="presParOf" srcId="{4B7C7F06-6130-4B02-B371-92EADA446972}" destId="{0EB518EE-BF57-4697-8A1E-BB085AB4F0B3}" srcOrd="1" destOrd="0" presId="urn:microsoft.com/office/officeart/2005/8/layout/hList1"/>
    <dgm:cxn modelId="{42F5BB71-B80F-4FEC-876C-08C8C2F37378}" type="presParOf" srcId="{3A1AA769-8A39-4E93-9A4B-24B978675779}" destId="{8DB2C073-34B6-4606-B148-68DAEE0103CA}" srcOrd="3" destOrd="0" presId="urn:microsoft.com/office/officeart/2005/8/layout/hList1"/>
    <dgm:cxn modelId="{1A1D941A-E8D6-4313-93C3-12F325AD82A4}" type="presParOf" srcId="{3A1AA769-8A39-4E93-9A4B-24B978675779}" destId="{5FC1C06D-09B4-4B77-B5D8-6DECFBE09863}" srcOrd="4" destOrd="0" presId="urn:microsoft.com/office/officeart/2005/8/layout/hList1"/>
    <dgm:cxn modelId="{E4239616-FAC1-4EB7-AE7A-BDDF0C364B4B}" type="presParOf" srcId="{5FC1C06D-09B4-4B77-B5D8-6DECFBE09863}" destId="{3C91E0DA-03C9-40BC-BE5A-729105383608}" srcOrd="0" destOrd="0" presId="urn:microsoft.com/office/officeart/2005/8/layout/hList1"/>
    <dgm:cxn modelId="{20BC3CD6-D5E6-4A76-825E-E3F0283E1FAB}" type="presParOf" srcId="{5FC1C06D-09B4-4B77-B5D8-6DECFBE09863}" destId="{288B4168-F050-4042-97D7-9614DAACAC0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764C2A-1869-4DDF-8EE5-728DBD4FE7C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5E92E509-4752-4B54-991A-7A38C6BE779D}">
      <dgm:prSet phldrT="[Text]"/>
      <dgm:spPr/>
      <dgm:t>
        <a:bodyPr/>
        <a:lstStyle/>
        <a:p>
          <a:r>
            <a:rPr lang="en-US"/>
            <a:t>Instructions and Budget Template</a:t>
          </a:r>
        </a:p>
      </dgm:t>
    </dgm:pt>
    <dgm:pt modelId="{D1A4D555-3929-44A4-B9BB-C24521F3FB3B}" type="parTrans" cxnId="{BAE1DCCB-53F1-42E2-89BC-AA51DD661EAD}">
      <dgm:prSet/>
      <dgm:spPr/>
      <dgm:t>
        <a:bodyPr/>
        <a:lstStyle/>
        <a:p>
          <a:endParaRPr lang="en-US"/>
        </a:p>
      </dgm:t>
    </dgm:pt>
    <dgm:pt modelId="{BADA5767-BE3D-4E5A-BC38-209CCAA38095}" type="sibTrans" cxnId="{BAE1DCCB-53F1-42E2-89BC-AA51DD661EAD}">
      <dgm:prSet/>
      <dgm:spPr/>
      <dgm:t>
        <a:bodyPr/>
        <a:lstStyle/>
        <a:p>
          <a:endParaRPr lang="en-US"/>
        </a:p>
      </dgm:t>
    </dgm:pt>
    <dgm:pt modelId="{C6E7D516-1C71-462F-80B7-B0AE13AE2E97}">
      <dgm:prSet phldrT="[Text]"/>
      <dgm:spPr/>
      <dgm:t>
        <a:bodyPr/>
        <a:lstStyle/>
        <a:p>
          <a:r>
            <a:rPr lang="en-US"/>
            <a:t>Request Unique Application Link</a:t>
          </a:r>
        </a:p>
      </dgm:t>
    </dgm:pt>
    <dgm:pt modelId="{3EC4849D-606E-4B00-81C3-5B870A30B296}" type="parTrans" cxnId="{3E62814F-D3F0-4719-AF80-BAE3AE1C98BF}">
      <dgm:prSet/>
      <dgm:spPr/>
      <dgm:t>
        <a:bodyPr/>
        <a:lstStyle/>
        <a:p>
          <a:endParaRPr lang="en-US"/>
        </a:p>
      </dgm:t>
    </dgm:pt>
    <dgm:pt modelId="{C983A0C0-8C1A-4FD2-8EBE-4F207FEB9BE7}" type="sibTrans" cxnId="{3E62814F-D3F0-4719-AF80-BAE3AE1C98BF}">
      <dgm:prSet/>
      <dgm:spPr/>
      <dgm:t>
        <a:bodyPr/>
        <a:lstStyle/>
        <a:p>
          <a:endParaRPr lang="en-US"/>
        </a:p>
      </dgm:t>
    </dgm:pt>
    <dgm:pt modelId="{24BCBD45-46FE-48AC-B5DE-367199CCB0D0}">
      <dgm:prSet phldrT="[Text]" custT="1"/>
      <dgm:spPr/>
      <dgm:t>
        <a:bodyPr/>
        <a:lstStyle/>
        <a:p>
          <a:pPr>
            <a:buNone/>
          </a:pPr>
          <a:r>
            <a:rPr lang="en-US" sz="1800"/>
            <a:t>Contract Period</a:t>
          </a:r>
        </a:p>
      </dgm:t>
    </dgm:pt>
    <dgm:pt modelId="{274D4DE0-5317-4FCF-9570-60CA87B07ED1}" type="parTrans" cxnId="{59D25D6B-26AE-46B5-96E0-2BBA5BC2710D}">
      <dgm:prSet/>
      <dgm:spPr/>
      <dgm:t>
        <a:bodyPr/>
        <a:lstStyle/>
        <a:p>
          <a:endParaRPr lang="en-US"/>
        </a:p>
      </dgm:t>
    </dgm:pt>
    <dgm:pt modelId="{EBB998DA-CEFC-4005-8DAA-5C4A232DF39E}" type="sibTrans" cxnId="{59D25D6B-26AE-46B5-96E0-2BBA5BC2710D}">
      <dgm:prSet/>
      <dgm:spPr/>
      <dgm:t>
        <a:bodyPr/>
        <a:lstStyle/>
        <a:p>
          <a:endParaRPr lang="en-US"/>
        </a:p>
      </dgm:t>
    </dgm:pt>
    <dgm:pt modelId="{2D730DE2-FD46-42BA-B529-B4B235D0FA3D}">
      <dgm:prSet phldrT="[Text]" custT="1"/>
      <dgm:spPr/>
      <dgm:t>
        <a:bodyPr/>
        <a:lstStyle/>
        <a:p>
          <a:pPr rtl="0">
            <a:buNone/>
          </a:pPr>
          <a:r>
            <a:rPr lang="en-US" sz="1800"/>
            <a:t>July 1, 2022 -</a:t>
          </a:r>
          <a:r>
            <a:rPr lang="en-US" sz="1800">
              <a:latin typeface="Calibri Light" panose="020F0302020204030204"/>
            </a:rPr>
            <a:t>  </a:t>
          </a:r>
          <a:endParaRPr lang="en-US" sz="1800"/>
        </a:p>
      </dgm:t>
    </dgm:pt>
    <dgm:pt modelId="{FA34B09B-C5ED-4ECE-9AD3-2BAC48BD5CAB}" type="parTrans" cxnId="{39C24D0B-BD29-4EF1-B96D-7827552719D4}">
      <dgm:prSet/>
      <dgm:spPr/>
      <dgm:t>
        <a:bodyPr/>
        <a:lstStyle/>
        <a:p>
          <a:endParaRPr lang="en-US"/>
        </a:p>
      </dgm:t>
    </dgm:pt>
    <dgm:pt modelId="{1941E88C-2AEF-472E-9BD6-DBF23303EC56}" type="sibTrans" cxnId="{39C24D0B-BD29-4EF1-B96D-7827552719D4}">
      <dgm:prSet/>
      <dgm:spPr/>
      <dgm:t>
        <a:bodyPr/>
        <a:lstStyle/>
        <a:p>
          <a:endParaRPr lang="en-US"/>
        </a:p>
      </dgm:t>
    </dgm:pt>
    <dgm:pt modelId="{F9A8F26B-7573-46E9-A49C-7774A086A7F8}">
      <dgm:prSet phldrT="[Text]" custT="1"/>
      <dgm:spPr/>
      <dgm:t>
        <a:bodyPr/>
        <a:lstStyle/>
        <a:p>
          <a:pPr>
            <a:buNone/>
          </a:pPr>
          <a:r>
            <a:rPr lang="en-US" sz="1800"/>
            <a:t>June 30, 2023</a:t>
          </a:r>
        </a:p>
      </dgm:t>
    </dgm:pt>
    <dgm:pt modelId="{AD13981D-C730-476B-B708-D3DD883485FD}" type="parTrans" cxnId="{F7F66A37-4183-4E26-92D9-6BCA3BB17272}">
      <dgm:prSet/>
      <dgm:spPr/>
      <dgm:t>
        <a:bodyPr/>
        <a:lstStyle/>
        <a:p>
          <a:endParaRPr lang="en-US"/>
        </a:p>
      </dgm:t>
    </dgm:pt>
    <dgm:pt modelId="{1F854534-D09F-4582-AED3-73C937BB4118}" type="sibTrans" cxnId="{F7F66A37-4183-4E26-92D9-6BCA3BB17272}">
      <dgm:prSet/>
      <dgm:spPr/>
      <dgm:t>
        <a:bodyPr/>
        <a:lstStyle/>
        <a:p>
          <a:endParaRPr lang="en-US"/>
        </a:p>
      </dgm:t>
    </dgm:pt>
    <dgm:pt modelId="{7B2648A9-8C04-4BF4-BABD-68D68930FE80}">
      <dgm:prSet phldrT="[Text]" custT="1"/>
      <dgm:spPr/>
      <dgm:t>
        <a:bodyPr/>
        <a:lstStyle/>
        <a:p>
          <a:pPr indent="0" rtl="0">
            <a:spcAft>
              <a:spcPts val="1200"/>
            </a:spcAft>
            <a:buFont typeface="Arial" panose="020B0604020202020204" pitchFamily="34" charset="0"/>
            <a:buNone/>
          </a:pPr>
          <a:r>
            <a:rPr lang="en-US" sz="1500" b="0">
              <a:latin typeface="Calibri Light" panose="020F0302020204030204"/>
              <a:hlinkClick xmlns:r="http://schemas.openxmlformats.org/officeDocument/2006/relationships" r:id="rId1"/>
            </a:rPr>
            <a:t>Application Link</a:t>
          </a:r>
          <a:endParaRPr lang="en-US" sz="1500" b="0"/>
        </a:p>
      </dgm:t>
    </dgm:pt>
    <dgm:pt modelId="{E509F336-1D94-4F9F-9BBD-7BBB4859A556}" type="parTrans" cxnId="{C26549CA-E5CE-48EB-B335-F2238BE74A73}">
      <dgm:prSet/>
      <dgm:spPr/>
      <dgm:t>
        <a:bodyPr/>
        <a:lstStyle/>
        <a:p>
          <a:endParaRPr lang="en-US"/>
        </a:p>
      </dgm:t>
    </dgm:pt>
    <dgm:pt modelId="{38D5D848-786F-4F6F-AFB0-F056009E40B4}" type="sibTrans" cxnId="{C26549CA-E5CE-48EB-B335-F2238BE74A73}">
      <dgm:prSet/>
      <dgm:spPr/>
      <dgm:t>
        <a:bodyPr/>
        <a:lstStyle/>
        <a:p>
          <a:endParaRPr lang="en-US"/>
        </a:p>
      </dgm:t>
    </dgm:pt>
    <dgm:pt modelId="{65B4FA18-0444-40C5-AC02-473A8AD5E983}">
      <dgm:prSet custT="1"/>
      <dgm:spPr/>
      <dgm:t>
        <a:bodyPr/>
        <a:lstStyle/>
        <a:p>
          <a:pPr indent="0" algn="l" rtl="0">
            <a:spcBef>
              <a:spcPct val="0"/>
            </a:spcBef>
            <a:spcAft>
              <a:spcPct val="15000"/>
            </a:spcAft>
            <a:buNone/>
          </a:pPr>
          <a:r>
            <a:rPr lang="en-US" sz="1200" b="0">
              <a:latin typeface="Calibri Light" panose="020F0302020204030204"/>
            </a:rPr>
            <a:t> </a:t>
          </a:r>
          <a:r>
            <a:rPr lang="en-US" sz="1200" b="0">
              <a:latin typeface="Calibri Light" panose="020F0302020204030204"/>
              <a:hlinkClick xmlns:r="http://schemas.openxmlformats.org/officeDocument/2006/relationships" r:id="rId2"/>
            </a:rPr>
            <a:t>Instructions &amp; Required Documents</a:t>
          </a:r>
          <a:endParaRPr lang="en-US" sz="1200" b="0">
            <a:hlinkClick xmlns:r="http://schemas.openxmlformats.org/officeDocument/2006/relationships" r:id="rId2"/>
          </a:endParaRPr>
        </a:p>
      </dgm:t>
    </dgm:pt>
    <dgm:pt modelId="{07BB951A-161E-4039-A99D-F40DBFB83DE6}" type="parTrans" cxnId="{2F1724FD-B872-4895-ACA3-D744CF824851}">
      <dgm:prSet/>
      <dgm:spPr/>
      <dgm:t>
        <a:bodyPr/>
        <a:lstStyle/>
        <a:p>
          <a:endParaRPr lang="en-US"/>
        </a:p>
      </dgm:t>
    </dgm:pt>
    <dgm:pt modelId="{696E56AD-EF21-4A74-8ECF-F85A97EF9466}" type="sibTrans" cxnId="{2F1724FD-B872-4895-ACA3-D744CF824851}">
      <dgm:prSet/>
      <dgm:spPr/>
      <dgm:t>
        <a:bodyPr/>
        <a:lstStyle/>
        <a:p>
          <a:endParaRPr lang="en-US"/>
        </a:p>
      </dgm:t>
    </dgm:pt>
    <dgm:pt modelId="{6BD8567B-63DB-438A-8D6D-4214660B3EE2}" type="pres">
      <dgm:prSet presAssocID="{26764C2A-1869-4DDF-8EE5-728DBD4FE7C6}" presName="Name0" presStyleCnt="0">
        <dgm:presLayoutVars>
          <dgm:dir/>
          <dgm:animLvl val="lvl"/>
          <dgm:resizeHandles val="exact"/>
        </dgm:presLayoutVars>
      </dgm:prSet>
      <dgm:spPr/>
    </dgm:pt>
    <dgm:pt modelId="{F079A820-D45A-4A20-A3E8-149E3BE5D60D}" type="pres">
      <dgm:prSet presAssocID="{5E92E509-4752-4B54-991A-7A38C6BE779D}" presName="linNode" presStyleCnt="0"/>
      <dgm:spPr/>
    </dgm:pt>
    <dgm:pt modelId="{6079DFB4-6B68-4C6E-B812-F8197626CD95}" type="pres">
      <dgm:prSet presAssocID="{5E92E509-4752-4B54-991A-7A38C6BE779D}" presName="parentText" presStyleLbl="node1" presStyleIdx="0" presStyleCnt="3">
        <dgm:presLayoutVars>
          <dgm:chMax val="1"/>
          <dgm:bulletEnabled val="1"/>
        </dgm:presLayoutVars>
      </dgm:prSet>
      <dgm:spPr/>
    </dgm:pt>
    <dgm:pt modelId="{63767DE7-6D1C-4FDB-AE51-D972EF820C60}" type="pres">
      <dgm:prSet presAssocID="{5E92E509-4752-4B54-991A-7A38C6BE779D}" presName="descendantText" presStyleLbl="alignAccFollowNode1" presStyleIdx="0" presStyleCnt="3">
        <dgm:presLayoutVars>
          <dgm:bulletEnabled val="1"/>
        </dgm:presLayoutVars>
      </dgm:prSet>
      <dgm:spPr/>
    </dgm:pt>
    <dgm:pt modelId="{528F733B-3177-4E7D-88DE-A961FCF7714C}" type="pres">
      <dgm:prSet presAssocID="{BADA5767-BE3D-4E5A-BC38-209CCAA38095}" presName="sp" presStyleCnt="0"/>
      <dgm:spPr/>
    </dgm:pt>
    <dgm:pt modelId="{D04EECB3-B7C2-4868-AF3A-FDC947FF7A84}" type="pres">
      <dgm:prSet presAssocID="{C6E7D516-1C71-462F-80B7-B0AE13AE2E97}" presName="linNode" presStyleCnt="0"/>
      <dgm:spPr/>
    </dgm:pt>
    <dgm:pt modelId="{1F7142C9-1E63-48B2-9A5A-08D1BE1838E5}" type="pres">
      <dgm:prSet presAssocID="{C6E7D516-1C71-462F-80B7-B0AE13AE2E97}" presName="parentText" presStyleLbl="node1" presStyleIdx="1" presStyleCnt="3">
        <dgm:presLayoutVars>
          <dgm:chMax val="1"/>
          <dgm:bulletEnabled val="1"/>
        </dgm:presLayoutVars>
      </dgm:prSet>
      <dgm:spPr/>
    </dgm:pt>
    <dgm:pt modelId="{20981BA5-A916-440E-95FC-B7245778F783}" type="pres">
      <dgm:prSet presAssocID="{C6E7D516-1C71-462F-80B7-B0AE13AE2E97}" presName="descendantText" presStyleLbl="alignAccFollowNode1" presStyleIdx="1" presStyleCnt="3" custLinFactNeighborY="0">
        <dgm:presLayoutVars>
          <dgm:bulletEnabled val="1"/>
        </dgm:presLayoutVars>
      </dgm:prSet>
      <dgm:spPr/>
    </dgm:pt>
    <dgm:pt modelId="{F4C32EE8-44C8-4328-AE4B-835D200D7D88}" type="pres">
      <dgm:prSet presAssocID="{C983A0C0-8C1A-4FD2-8EBE-4F207FEB9BE7}" presName="sp" presStyleCnt="0"/>
      <dgm:spPr/>
    </dgm:pt>
    <dgm:pt modelId="{300738C9-DD85-4061-A32C-4CD60E48D6D9}" type="pres">
      <dgm:prSet presAssocID="{24BCBD45-46FE-48AC-B5DE-367199CCB0D0}" presName="linNode" presStyleCnt="0"/>
      <dgm:spPr/>
    </dgm:pt>
    <dgm:pt modelId="{92249127-FA0F-405B-92F2-EC8BF9188D77}" type="pres">
      <dgm:prSet presAssocID="{24BCBD45-46FE-48AC-B5DE-367199CCB0D0}" presName="parentText" presStyleLbl="node1" presStyleIdx="2" presStyleCnt="3">
        <dgm:presLayoutVars>
          <dgm:chMax val="1"/>
          <dgm:bulletEnabled val="1"/>
        </dgm:presLayoutVars>
      </dgm:prSet>
      <dgm:spPr/>
    </dgm:pt>
    <dgm:pt modelId="{39677C91-5466-4E80-9F8C-EF86FD71D8FA}" type="pres">
      <dgm:prSet presAssocID="{24BCBD45-46FE-48AC-B5DE-367199CCB0D0}" presName="descendantText" presStyleLbl="alignAccFollowNode1" presStyleIdx="2" presStyleCnt="3">
        <dgm:presLayoutVars>
          <dgm:bulletEnabled val="1"/>
        </dgm:presLayoutVars>
      </dgm:prSet>
      <dgm:spPr/>
    </dgm:pt>
  </dgm:ptLst>
  <dgm:cxnLst>
    <dgm:cxn modelId="{2C20B900-BC50-4F0F-962F-F317B3329337}" type="presOf" srcId="{65B4FA18-0444-40C5-AC02-473A8AD5E983}" destId="{63767DE7-6D1C-4FDB-AE51-D972EF820C60}" srcOrd="0" destOrd="0" presId="urn:microsoft.com/office/officeart/2005/8/layout/vList5"/>
    <dgm:cxn modelId="{39C24D0B-BD29-4EF1-B96D-7827552719D4}" srcId="{24BCBD45-46FE-48AC-B5DE-367199CCB0D0}" destId="{2D730DE2-FD46-42BA-B529-B4B235D0FA3D}" srcOrd="0" destOrd="0" parTransId="{FA34B09B-C5ED-4ECE-9AD3-2BAC48BD5CAB}" sibTransId="{1941E88C-2AEF-472E-9BD6-DBF23303EC56}"/>
    <dgm:cxn modelId="{F7F66A37-4183-4E26-92D9-6BCA3BB17272}" srcId="{24BCBD45-46FE-48AC-B5DE-367199CCB0D0}" destId="{F9A8F26B-7573-46E9-A49C-7774A086A7F8}" srcOrd="1" destOrd="0" parTransId="{AD13981D-C730-476B-B708-D3DD883485FD}" sibTransId="{1F854534-D09F-4582-AED3-73C937BB4118}"/>
    <dgm:cxn modelId="{755C8042-83B7-447F-B91C-E7514ADC491D}" type="presOf" srcId="{26764C2A-1869-4DDF-8EE5-728DBD4FE7C6}" destId="{6BD8567B-63DB-438A-8D6D-4214660B3EE2}" srcOrd="0" destOrd="0" presId="urn:microsoft.com/office/officeart/2005/8/layout/vList5"/>
    <dgm:cxn modelId="{E5C5FA48-F0B2-4BFC-BC50-3C44C1C84C29}" type="presOf" srcId="{C6E7D516-1C71-462F-80B7-B0AE13AE2E97}" destId="{1F7142C9-1E63-48B2-9A5A-08D1BE1838E5}" srcOrd="0" destOrd="0" presId="urn:microsoft.com/office/officeart/2005/8/layout/vList5"/>
    <dgm:cxn modelId="{59D25D6B-26AE-46B5-96E0-2BBA5BC2710D}" srcId="{26764C2A-1869-4DDF-8EE5-728DBD4FE7C6}" destId="{24BCBD45-46FE-48AC-B5DE-367199CCB0D0}" srcOrd="2" destOrd="0" parTransId="{274D4DE0-5317-4FCF-9570-60CA87B07ED1}" sibTransId="{EBB998DA-CEFC-4005-8DAA-5C4A232DF39E}"/>
    <dgm:cxn modelId="{7351716D-E296-4483-A1B0-293C4A4BD04D}" type="presOf" srcId="{7B2648A9-8C04-4BF4-BABD-68D68930FE80}" destId="{20981BA5-A916-440E-95FC-B7245778F783}" srcOrd="0" destOrd="0" presId="urn:microsoft.com/office/officeart/2005/8/layout/vList5"/>
    <dgm:cxn modelId="{3E62814F-D3F0-4719-AF80-BAE3AE1C98BF}" srcId="{26764C2A-1869-4DDF-8EE5-728DBD4FE7C6}" destId="{C6E7D516-1C71-462F-80B7-B0AE13AE2E97}" srcOrd="1" destOrd="0" parTransId="{3EC4849D-606E-4B00-81C3-5B870A30B296}" sibTransId="{C983A0C0-8C1A-4FD2-8EBE-4F207FEB9BE7}"/>
    <dgm:cxn modelId="{264C549C-862A-4DE5-A21D-F13A5F6A3A80}" type="presOf" srcId="{5E92E509-4752-4B54-991A-7A38C6BE779D}" destId="{6079DFB4-6B68-4C6E-B812-F8197626CD95}" srcOrd="0" destOrd="0" presId="urn:microsoft.com/office/officeart/2005/8/layout/vList5"/>
    <dgm:cxn modelId="{405ED59E-A987-431C-A802-D894A54E8775}" type="presOf" srcId="{24BCBD45-46FE-48AC-B5DE-367199CCB0D0}" destId="{92249127-FA0F-405B-92F2-EC8BF9188D77}" srcOrd="0" destOrd="0" presId="urn:microsoft.com/office/officeart/2005/8/layout/vList5"/>
    <dgm:cxn modelId="{C26549CA-E5CE-48EB-B335-F2238BE74A73}" srcId="{C6E7D516-1C71-462F-80B7-B0AE13AE2E97}" destId="{7B2648A9-8C04-4BF4-BABD-68D68930FE80}" srcOrd="0" destOrd="0" parTransId="{E509F336-1D94-4F9F-9BBD-7BBB4859A556}" sibTransId="{38D5D848-786F-4F6F-AFB0-F056009E40B4}"/>
    <dgm:cxn modelId="{BAE1DCCB-53F1-42E2-89BC-AA51DD661EAD}" srcId="{26764C2A-1869-4DDF-8EE5-728DBD4FE7C6}" destId="{5E92E509-4752-4B54-991A-7A38C6BE779D}" srcOrd="0" destOrd="0" parTransId="{D1A4D555-3929-44A4-B9BB-C24521F3FB3B}" sibTransId="{BADA5767-BE3D-4E5A-BC38-209CCAA38095}"/>
    <dgm:cxn modelId="{7C8083DB-5B13-489C-B635-8E4DE31AF938}" type="presOf" srcId="{F9A8F26B-7573-46E9-A49C-7774A086A7F8}" destId="{39677C91-5466-4E80-9F8C-EF86FD71D8FA}" srcOrd="0" destOrd="1" presId="urn:microsoft.com/office/officeart/2005/8/layout/vList5"/>
    <dgm:cxn modelId="{F3CBC3DB-C145-4A52-9E32-BC4B2BF92A25}" type="presOf" srcId="{2D730DE2-FD46-42BA-B529-B4B235D0FA3D}" destId="{39677C91-5466-4E80-9F8C-EF86FD71D8FA}" srcOrd="0" destOrd="0" presId="urn:microsoft.com/office/officeart/2005/8/layout/vList5"/>
    <dgm:cxn modelId="{2F1724FD-B872-4895-ACA3-D744CF824851}" srcId="{5E92E509-4752-4B54-991A-7A38C6BE779D}" destId="{65B4FA18-0444-40C5-AC02-473A8AD5E983}" srcOrd="0" destOrd="0" parTransId="{07BB951A-161E-4039-A99D-F40DBFB83DE6}" sibTransId="{696E56AD-EF21-4A74-8ECF-F85A97EF9466}"/>
    <dgm:cxn modelId="{317A667C-FB3F-4295-A9CD-C4081376926F}" type="presParOf" srcId="{6BD8567B-63DB-438A-8D6D-4214660B3EE2}" destId="{F079A820-D45A-4A20-A3E8-149E3BE5D60D}" srcOrd="0" destOrd="0" presId="urn:microsoft.com/office/officeart/2005/8/layout/vList5"/>
    <dgm:cxn modelId="{9FC8A99E-3AF4-44B5-AD83-D949D3C4C630}" type="presParOf" srcId="{F079A820-D45A-4A20-A3E8-149E3BE5D60D}" destId="{6079DFB4-6B68-4C6E-B812-F8197626CD95}" srcOrd="0" destOrd="0" presId="urn:microsoft.com/office/officeart/2005/8/layout/vList5"/>
    <dgm:cxn modelId="{84B772E8-DA21-4EE7-88CA-35CF6FC01916}" type="presParOf" srcId="{F079A820-D45A-4A20-A3E8-149E3BE5D60D}" destId="{63767DE7-6D1C-4FDB-AE51-D972EF820C60}" srcOrd="1" destOrd="0" presId="urn:microsoft.com/office/officeart/2005/8/layout/vList5"/>
    <dgm:cxn modelId="{CA11FE91-4DC4-42F7-A4B6-AFE143B20EB6}" type="presParOf" srcId="{6BD8567B-63DB-438A-8D6D-4214660B3EE2}" destId="{528F733B-3177-4E7D-88DE-A961FCF7714C}" srcOrd="1" destOrd="0" presId="urn:microsoft.com/office/officeart/2005/8/layout/vList5"/>
    <dgm:cxn modelId="{A97A661A-4A73-4BE5-A102-144BAD8C66FB}" type="presParOf" srcId="{6BD8567B-63DB-438A-8D6D-4214660B3EE2}" destId="{D04EECB3-B7C2-4868-AF3A-FDC947FF7A84}" srcOrd="2" destOrd="0" presId="urn:microsoft.com/office/officeart/2005/8/layout/vList5"/>
    <dgm:cxn modelId="{61791EAA-B6B0-48F4-8A5B-D80DA228B025}" type="presParOf" srcId="{D04EECB3-B7C2-4868-AF3A-FDC947FF7A84}" destId="{1F7142C9-1E63-48B2-9A5A-08D1BE1838E5}" srcOrd="0" destOrd="0" presId="urn:microsoft.com/office/officeart/2005/8/layout/vList5"/>
    <dgm:cxn modelId="{24FCDF5A-92D8-483A-AC2E-671C55F738AB}" type="presParOf" srcId="{D04EECB3-B7C2-4868-AF3A-FDC947FF7A84}" destId="{20981BA5-A916-440E-95FC-B7245778F783}" srcOrd="1" destOrd="0" presId="urn:microsoft.com/office/officeart/2005/8/layout/vList5"/>
    <dgm:cxn modelId="{4C8AC320-9702-47CA-BF42-5ABFF2D5A527}" type="presParOf" srcId="{6BD8567B-63DB-438A-8D6D-4214660B3EE2}" destId="{F4C32EE8-44C8-4328-AE4B-835D200D7D88}" srcOrd="3" destOrd="0" presId="urn:microsoft.com/office/officeart/2005/8/layout/vList5"/>
    <dgm:cxn modelId="{A3A7DB2C-1F3A-4DD6-8F78-38B7DF614A0A}" type="presParOf" srcId="{6BD8567B-63DB-438A-8D6D-4214660B3EE2}" destId="{300738C9-DD85-4061-A32C-4CD60E48D6D9}" srcOrd="4" destOrd="0" presId="urn:microsoft.com/office/officeart/2005/8/layout/vList5"/>
    <dgm:cxn modelId="{4E2D96D4-F05B-43C9-9447-46637453E871}" type="presParOf" srcId="{300738C9-DD85-4061-A32C-4CD60E48D6D9}" destId="{92249127-FA0F-405B-92F2-EC8BF9188D77}" srcOrd="0" destOrd="0" presId="urn:microsoft.com/office/officeart/2005/8/layout/vList5"/>
    <dgm:cxn modelId="{C681A1E2-1DE2-4A9C-876B-3752FD7CBDA1}" type="presParOf" srcId="{300738C9-DD85-4061-A32C-4CD60E48D6D9}" destId="{39677C91-5466-4E80-9F8C-EF86FD71D8F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764C2A-1869-4DDF-8EE5-728DBD4FE7C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E92E509-4752-4B54-991A-7A38C6BE779D}">
      <dgm:prSet phldrT="[Text]"/>
      <dgm:spPr/>
      <dgm:t>
        <a:bodyPr/>
        <a:lstStyle/>
        <a:p>
          <a:r>
            <a:rPr lang="en-US"/>
            <a:t>Application Deadline</a:t>
          </a:r>
        </a:p>
      </dgm:t>
    </dgm:pt>
    <dgm:pt modelId="{D1A4D555-3929-44A4-B9BB-C24521F3FB3B}" type="parTrans" cxnId="{BAE1DCCB-53F1-42E2-89BC-AA51DD661EAD}">
      <dgm:prSet/>
      <dgm:spPr/>
      <dgm:t>
        <a:bodyPr/>
        <a:lstStyle/>
        <a:p>
          <a:endParaRPr lang="en-US"/>
        </a:p>
      </dgm:t>
    </dgm:pt>
    <dgm:pt modelId="{BADA5767-BE3D-4E5A-BC38-209CCAA38095}" type="sibTrans" cxnId="{BAE1DCCB-53F1-42E2-89BC-AA51DD661EAD}">
      <dgm:prSet/>
      <dgm:spPr/>
      <dgm:t>
        <a:bodyPr/>
        <a:lstStyle/>
        <a:p>
          <a:endParaRPr lang="en-US"/>
        </a:p>
      </dgm:t>
    </dgm:pt>
    <dgm:pt modelId="{3F8FBB54-61E3-4B40-B4B1-27C0664E23AF}">
      <dgm:prSet phldrT="[Text]" custT="1"/>
      <dgm:spPr/>
      <dgm:t>
        <a:bodyPr/>
        <a:lstStyle/>
        <a:p>
          <a:pPr>
            <a:buNone/>
          </a:pPr>
          <a:r>
            <a:rPr lang="en-US" sz="1800" b="1">
              <a:solidFill>
                <a:srgbClr val="FF0000"/>
              </a:solidFill>
            </a:rPr>
            <a:t>March 21, 2022</a:t>
          </a:r>
        </a:p>
      </dgm:t>
    </dgm:pt>
    <dgm:pt modelId="{132A03F1-4972-430C-8C9A-CCA07B39F416}" type="parTrans" cxnId="{7064ADFE-EF47-4F18-AE13-EDF26C59335C}">
      <dgm:prSet/>
      <dgm:spPr/>
      <dgm:t>
        <a:bodyPr/>
        <a:lstStyle/>
        <a:p>
          <a:endParaRPr lang="en-US"/>
        </a:p>
      </dgm:t>
    </dgm:pt>
    <dgm:pt modelId="{35A7FDF1-221C-4072-8401-2AE2DE98DF57}" type="sibTrans" cxnId="{7064ADFE-EF47-4F18-AE13-EDF26C59335C}">
      <dgm:prSet/>
      <dgm:spPr/>
      <dgm:t>
        <a:bodyPr/>
        <a:lstStyle/>
        <a:p>
          <a:endParaRPr lang="en-US"/>
        </a:p>
      </dgm:t>
    </dgm:pt>
    <dgm:pt modelId="{C6E7D516-1C71-462F-80B7-B0AE13AE2E97}">
      <dgm:prSet phldrT="[Text]"/>
      <dgm:spPr/>
      <dgm:t>
        <a:bodyPr/>
        <a:lstStyle/>
        <a:p>
          <a:r>
            <a:rPr lang="en-US"/>
            <a:t>Anticipated Notice of Awards</a:t>
          </a:r>
        </a:p>
      </dgm:t>
    </dgm:pt>
    <dgm:pt modelId="{3EC4849D-606E-4B00-81C3-5B870A30B296}" type="parTrans" cxnId="{3E62814F-D3F0-4719-AF80-BAE3AE1C98BF}">
      <dgm:prSet/>
      <dgm:spPr/>
      <dgm:t>
        <a:bodyPr/>
        <a:lstStyle/>
        <a:p>
          <a:endParaRPr lang="en-US"/>
        </a:p>
      </dgm:t>
    </dgm:pt>
    <dgm:pt modelId="{C983A0C0-8C1A-4FD2-8EBE-4F207FEB9BE7}" type="sibTrans" cxnId="{3E62814F-D3F0-4719-AF80-BAE3AE1C98BF}">
      <dgm:prSet/>
      <dgm:spPr/>
      <dgm:t>
        <a:bodyPr/>
        <a:lstStyle/>
        <a:p>
          <a:endParaRPr lang="en-US"/>
        </a:p>
      </dgm:t>
    </dgm:pt>
    <dgm:pt modelId="{D2CE1672-3311-41D9-80BB-B6F3DC3C3315}">
      <dgm:prSet phldrT="[Text]" custT="1"/>
      <dgm:spPr/>
      <dgm:t>
        <a:bodyPr/>
        <a:lstStyle/>
        <a:p>
          <a:pPr rtl="0">
            <a:buNone/>
          </a:pPr>
          <a:r>
            <a:rPr lang="en-US" sz="1800">
              <a:latin typeface="Calibri Light" panose="020F0302020204030204"/>
            </a:rPr>
            <a:t>April 15, 2022</a:t>
          </a:r>
          <a:endParaRPr lang="en-US" sz="1800"/>
        </a:p>
      </dgm:t>
    </dgm:pt>
    <dgm:pt modelId="{9C7A89DD-F295-433B-A28C-E35F5E8BE5E6}" type="parTrans" cxnId="{E6BE7142-F6B7-485B-B49B-5602DEE5233D}">
      <dgm:prSet/>
      <dgm:spPr/>
      <dgm:t>
        <a:bodyPr/>
        <a:lstStyle/>
        <a:p>
          <a:endParaRPr lang="en-US"/>
        </a:p>
      </dgm:t>
    </dgm:pt>
    <dgm:pt modelId="{8624D3DC-00B9-4114-A0C8-0C61678F4D28}" type="sibTrans" cxnId="{E6BE7142-F6B7-485B-B49B-5602DEE5233D}">
      <dgm:prSet/>
      <dgm:spPr/>
      <dgm:t>
        <a:bodyPr/>
        <a:lstStyle/>
        <a:p>
          <a:endParaRPr lang="en-US"/>
        </a:p>
      </dgm:t>
    </dgm:pt>
    <dgm:pt modelId="{49040C5A-0090-494B-A3D8-0FC739E4B6A2}">
      <dgm:prSet phldrT="[Text]" custT="1"/>
      <dgm:spPr/>
      <dgm:t>
        <a:bodyPr/>
        <a:lstStyle/>
        <a:p>
          <a:pPr>
            <a:buNone/>
          </a:pPr>
          <a:r>
            <a:rPr lang="en-US" sz="1800"/>
            <a:t>Maximum Award</a:t>
          </a:r>
        </a:p>
      </dgm:t>
    </dgm:pt>
    <dgm:pt modelId="{4A7965FE-4642-45FE-AFFD-8D28DB7ED343}" type="parTrans" cxnId="{9B271FA6-9B27-46D5-A44E-7E76A0A4997A}">
      <dgm:prSet/>
      <dgm:spPr/>
      <dgm:t>
        <a:bodyPr/>
        <a:lstStyle/>
        <a:p>
          <a:endParaRPr lang="en-US"/>
        </a:p>
      </dgm:t>
    </dgm:pt>
    <dgm:pt modelId="{C994A2EC-5E8D-4E23-9045-223D22CF112F}" type="sibTrans" cxnId="{9B271FA6-9B27-46D5-A44E-7E76A0A4997A}">
      <dgm:prSet/>
      <dgm:spPr/>
      <dgm:t>
        <a:bodyPr/>
        <a:lstStyle/>
        <a:p>
          <a:endParaRPr lang="en-US"/>
        </a:p>
      </dgm:t>
    </dgm:pt>
    <dgm:pt modelId="{5D756EF9-92F7-442E-9AFB-A05EA8D8ABE6}">
      <dgm:prSet phldrT="[Text]" custT="1"/>
      <dgm:spPr/>
      <dgm:t>
        <a:bodyPr/>
        <a:lstStyle/>
        <a:p>
          <a:pPr algn="l" rtl="0">
            <a:buFont typeface="Arial" panose="020B0604020202020204" pitchFamily="34" charset="0"/>
            <a:buNone/>
          </a:pPr>
          <a:r>
            <a:rPr lang="en-US" sz="1800" b="1">
              <a:latin typeface="Calibri Light"/>
              <a:cs typeface="Calibri Light"/>
            </a:rPr>
            <a:t>Dependent on availability of funds and number of applications</a:t>
          </a:r>
        </a:p>
      </dgm:t>
    </dgm:pt>
    <dgm:pt modelId="{48A1FFC9-3E48-406E-81DA-3AB6471BA845}" type="parTrans" cxnId="{1855822E-E72F-40E2-9A4C-2C13BB0C6294}">
      <dgm:prSet/>
      <dgm:spPr/>
      <dgm:t>
        <a:bodyPr/>
        <a:lstStyle/>
        <a:p>
          <a:endParaRPr lang="en-US"/>
        </a:p>
      </dgm:t>
    </dgm:pt>
    <dgm:pt modelId="{C8BA838D-FA05-4D97-B5B4-55D0A9E65D6B}" type="sibTrans" cxnId="{1855822E-E72F-40E2-9A4C-2C13BB0C6294}">
      <dgm:prSet/>
      <dgm:spPr/>
      <dgm:t>
        <a:bodyPr/>
        <a:lstStyle/>
        <a:p>
          <a:endParaRPr lang="en-US"/>
        </a:p>
      </dgm:t>
    </dgm:pt>
    <dgm:pt modelId="{6BD8567B-63DB-438A-8D6D-4214660B3EE2}" type="pres">
      <dgm:prSet presAssocID="{26764C2A-1869-4DDF-8EE5-728DBD4FE7C6}" presName="Name0" presStyleCnt="0">
        <dgm:presLayoutVars>
          <dgm:dir/>
          <dgm:animLvl val="lvl"/>
          <dgm:resizeHandles val="exact"/>
        </dgm:presLayoutVars>
      </dgm:prSet>
      <dgm:spPr/>
    </dgm:pt>
    <dgm:pt modelId="{F079A820-D45A-4A20-A3E8-149E3BE5D60D}" type="pres">
      <dgm:prSet presAssocID="{5E92E509-4752-4B54-991A-7A38C6BE779D}" presName="linNode" presStyleCnt="0"/>
      <dgm:spPr/>
    </dgm:pt>
    <dgm:pt modelId="{6079DFB4-6B68-4C6E-B812-F8197626CD95}" type="pres">
      <dgm:prSet presAssocID="{5E92E509-4752-4B54-991A-7A38C6BE779D}" presName="parentText" presStyleLbl="node1" presStyleIdx="0" presStyleCnt="3">
        <dgm:presLayoutVars>
          <dgm:chMax val="1"/>
          <dgm:bulletEnabled val="1"/>
        </dgm:presLayoutVars>
      </dgm:prSet>
      <dgm:spPr/>
    </dgm:pt>
    <dgm:pt modelId="{8262E971-7705-4286-AFB0-EC0381D01A57}" type="pres">
      <dgm:prSet presAssocID="{5E92E509-4752-4B54-991A-7A38C6BE779D}" presName="descendantText" presStyleLbl="alignAccFollowNode1" presStyleIdx="0" presStyleCnt="3" custLinFactNeighborY="0">
        <dgm:presLayoutVars>
          <dgm:bulletEnabled val="1"/>
        </dgm:presLayoutVars>
      </dgm:prSet>
      <dgm:spPr/>
    </dgm:pt>
    <dgm:pt modelId="{528F733B-3177-4E7D-88DE-A961FCF7714C}" type="pres">
      <dgm:prSet presAssocID="{BADA5767-BE3D-4E5A-BC38-209CCAA38095}" presName="sp" presStyleCnt="0"/>
      <dgm:spPr/>
    </dgm:pt>
    <dgm:pt modelId="{D04EECB3-B7C2-4868-AF3A-FDC947FF7A84}" type="pres">
      <dgm:prSet presAssocID="{C6E7D516-1C71-462F-80B7-B0AE13AE2E97}" presName="linNode" presStyleCnt="0"/>
      <dgm:spPr/>
    </dgm:pt>
    <dgm:pt modelId="{1F7142C9-1E63-48B2-9A5A-08D1BE1838E5}" type="pres">
      <dgm:prSet presAssocID="{C6E7D516-1C71-462F-80B7-B0AE13AE2E97}" presName="parentText" presStyleLbl="node1" presStyleIdx="1" presStyleCnt="3">
        <dgm:presLayoutVars>
          <dgm:chMax val="1"/>
          <dgm:bulletEnabled val="1"/>
        </dgm:presLayoutVars>
      </dgm:prSet>
      <dgm:spPr/>
    </dgm:pt>
    <dgm:pt modelId="{20981BA5-A916-440E-95FC-B7245778F783}" type="pres">
      <dgm:prSet presAssocID="{C6E7D516-1C71-462F-80B7-B0AE13AE2E97}" presName="descendantText" presStyleLbl="alignAccFollowNode1" presStyleIdx="1" presStyleCnt="3" custLinFactNeighborY="0">
        <dgm:presLayoutVars>
          <dgm:bulletEnabled val="1"/>
        </dgm:presLayoutVars>
      </dgm:prSet>
      <dgm:spPr/>
    </dgm:pt>
    <dgm:pt modelId="{D28608BC-8400-4C46-9134-6C6604D0782D}" type="pres">
      <dgm:prSet presAssocID="{C983A0C0-8C1A-4FD2-8EBE-4F207FEB9BE7}" presName="sp" presStyleCnt="0"/>
      <dgm:spPr/>
    </dgm:pt>
    <dgm:pt modelId="{767292B3-336E-4171-AE94-79AE85E58A52}" type="pres">
      <dgm:prSet presAssocID="{49040C5A-0090-494B-A3D8-0FC739E4B6A2}" presName="linNode" presStyleCnt="0"/>
      <dgm:spPr/>
    </dgm:pt>
    <dgm:pt modelId="{303A2331-F39B-408B-98C7-8920B4FC5E8A}" type="pres">
      <dgm:prSet presAssocID="{49040C5A-0090-494B-A3D8-0FC739E4B6A2}" presName="parentText" presStyleLbl="node1" presStyleIdx="2" presStyleCnt="3">
        <dgm:presLayoutVars>
          <dgm:chMax val="1"/>
          <dgm:bulletEnabled val="1"/>
        </dgm:presLayoutVars>
      </dgm:prSet>
      <dgm:spPr/>
    </dgm:pt>
    <dgm:pt modelId="{0B851AC1-B0B2-4E51-9014-E48DACE4CB1C}" type="pres">
      <dgm:prSet presAssocID="{49040C5A-0090-494B-A3D8-0FC739E4B6A2}" presName="descendantText" presStyleLbl="alignAccFollowNode1" presStyleIdx="2" presStyleCnt="3">
        <dgm:presLayoutVars>
          <dgm:bulletEnabled val="1"/>
        </dgm:presLayoutVars>
      </dgm:prSet>
      <dgm:spPr/>
    </dgm:pt>
  </dgm:ptLst>
  <dgm:cxnLst>
    <dgm:cxn modelId="{FA911017-69E8-42F3-A657-B7A6923280B2}" type="presOf" srcId="{5D756EF9-92F7-442E-9AFB-A05EA8D8ABE6}" destId="{0B851AC1-B0B2-4E51-9014-E48DACE4CB1C}" srcOrd="0" destOrd="0" presId="urn:microsoft.com/office/officeart/2005/8/layout/vList5"/>
    <dgm:cxn modelId="{1855822E-E72F-40E2-9A4C-2C13BB0C6294}" srcId="{49040C5A-0090-494B-A3D8-0FC739E4B6A2}" destId="{5D756EF9-92F7-442E-9AFB-A05EA8D8ABE6}" srcOrd="0" destOrd="0" parTransId="{48A1FFC9-3E48-406E-81DA-3AB6471BA845}" sibTransId="{C8BA838D-FA05-4D97-B5B4-55D0A9E65D6B}"/>
    <dgm:cxn modelId="{E6BE7142-F6B7-485B-B49B-5602DEE5233D}" srcId="{C6E7D516-1C71-462F-80B7-B0AE13AE2E97}" destId="{D2CE1672-3311-41D9-80BB-B6F3DC3C3315}" srcOrd="0" destOrd="0" parTransId="{9C7A89DD-F295-433B-A28C-E35F5E8BE5E6}" sibTransId="{8624D3DC-00B9-4114-A0C8-0C61678F4D28}"/>
    <dgm:cxn modelId="{755C8042-83B7-447F-B91C-E7514ADC491D}" type="presOf" srcId="{26764C2A-1869-4DDF-8EE5-728DBD4FE7C6}" destId="{6BD8567B-63DB-438A-8D6D-4214660B3EE2}" srcOrd="0" destOrd="0" presId="urn:microsoft.com/office/officeart/2005/8/layout/vList5"/>
    <dgm:cxn modelId="{8F6CFA47-8BE6-411B-A1C4-3E6D13A82F33}" type="presOf" srcId="{3F8FBB54-61E3-4B40-B4B1-27C0664E23AF}" destId="{8262E971-7705-4286-AFB0-EC0381D01A57}" srcOrd="0" destOrd="0" presId="urn:microsoft.com/office/officeart/2005/8/layout/vList5"/>
    <dgm:cxn modelId="{FF17B968-CA30-4ADA-99DC-C5BAB3990F95}" type="presOf" srcId="{49040C5A-0090-494B-A3D8-0FC739E4B6A2}" destId="{303A2331-F39B-408B-98C7-8920B4FC5E8A}" srcOrd="0" destOrd="0" presId="urn:microsoft.com/office/officeart/2005/8/layout/vList5"/>
    <dgm:cxn modelId="{F2F1FF4D-02E7-4716-8F75-E8D6429F19B4}" type="presOf" srcId="{C6E7D516-1C71-462F-80B7-B0AE13AE2E97}" destId="{1F7142C9-1E63-48B2-9A5A-08D1BE1838E5}" srcOrd="0" destOrd="0" presId="urn:microsoft.com/office/officeart/2005/8/layout/vList5"/>
    <dgm:cxn modelId="{3E62814F-D3F0-4719-AF80-BAE3AE1C98BF}" srcId="{26764C2A-1869-4DDF-8EE5-728DBD4FE7C6}" destId="{C6E7D516-1C71-462F-80B7-B0AE13AE2E97}" srcOrd="1" destOrd="0" parTransId="{3EC4849D-606E-4B00-81C3-5B870A30B296}" sibTransId="{C983A0C0-8C1A-4FD2-8EBE-4F207FEB9BE7}"/>
    <dgm:cxn modelId="{AA5EC87B-AE3A-4F4B-B374-971940422F83}" type="presOf" srcId="{D2CE1672-3311-41D9-80BB-B6F3DC3C3315}" destId="{20981BA5-A916-440E-95FC-B7245778F783}" srcOrd="0" destOrd="0" presId="urn:microsoft.com/office/officeart/2005/8/layout/vList5"/>
    <dgm:cxn modelId="{4F5DFB9F-7219-4D7E-82F4-EC257E200691}" type="presOf" srcId="{5E92E509-4752-4B54-991A-7A38C6BE779D}" destId="{6079DFB4-6B68-4C6E-B812-F8197626CD95}" srcOrd="0" destOrd="0" presId="urn:microsoft.com/office/officeart/2005/8/layout/vList5"/>
    <dgm:cxn modelId="{9B271FA6-9B27-46D5-A44E-7E76A0A4997A}" srcId="{26764C2A-1869-4DDF-8EE5-728DBD4FE7C6}" destId="{49040C5A-0090-494B-A3D8-0FC739E4B6A2}" srcOrd="2" destOrd="0" parTransId="{4A7965FE-4642-45FE-AFFD-8D28DB7ED343}" sibTransId="{C994A2EC-5E8D-4E23-9045-223D22CF112F}"/>
    <dgm:cxn modelId="{BAE1DCCB-53F1-42E2-89BC-AA51DD661EAD}" srcId="{26764C2A-1869-4DDF-8EE5-728DBD4FE7C6}" destId="{5E92E509-4752-4B54-991A-7A38C6BE779D}" srcOrd="0" destOrd="0" parTransId="{D1A4D555-3929-44A4-B9BB-C24521F3FB3B}" sibTransId="{BADA5767-BE3D-4E5A-BC38-209CCAA38095}"/>
    <dgm:cxn modelId="{7064ADFE-EF47-4F18-AE13-EDF26C59335C}" srcId="{5E92E509-4752-4B54-991A-7A38C6BE779D}" destId="{3F8FBB54-61E3-4B40-B4B1-27C0664E23AF}" srcOrd="0" destOrd="0" parTransId="{132A03F1-4972-430C-8C9A-CCA07B39F416}" sibTransId="{35A7FDF1-221C-4072-8401-2AE2DE98DF57}"/>
    <dgm:cxn modelId="{AE4AB19E-4923-48BA-9206-35060FA2DA62}" type="presParOf" srcId="{6BD8567B-63DB-438A-8D6D-4214660B3EE2}" destId="{F079A820-D45A-4A20-A3E8-149E3BE5D60D}" srcOrd="0" destOrd="0" presId="urn:microsoft.com/office/officeart/2005/8/layout/vList5"/>
    <dgm:cxn modelId="{C6FBB3B9-A290-4184-B8DE-2E4E350CA709}" type="presParOf" srcId="{F079A820-D45A-4A20-A3E8-149E3BE5D60D}" destId="{6079DFB4-6B68-4C6E-B812-F8197626CD95}" srcOrd="0" destOrd="0" presId="urn:microsoft.com/office/officeart/2005/8/layout/vList5"/>
    <dgm:cxn modelId="{EDD2BE69-C82C-43C4-BFF5-3F60C6B72B8B}" type="presParOf" srcId="{F079A820-D45A-4A20-A3E8-149E3BE5D60D}" destId="{8262E971-7705-4286-AFB0-EC0381D01A57}" srcOrd="1" destOrd="0" presId="urn:microsoft.com/office/officeart/2005/8/layout/vList5"/>
    <dgm:cxn modelId="{C698D17E-1E69-496B-8C03-9A21897A3DC6}" type="presParOf" srcId="{6BD8567B-63DB-438A-8D6D-4214660B3EE2}" destId="{528F733B-3177-4E7D-88DE-A961FCF7714C}" srcOrd="1" destOrd="0" presId="urn:microsoft.com/office/officeart/2005/8/layout/vList5"/>
    <dgm:cxn modelId="{2DD7A6AA-23DD-4DD8-A503-F56FE23A1D6E}" type="presParOf" srcId="{6BD8567B-63DB-438A-8D6D-4214660B3EE2}" destId="{D04EECB3-B7C2-4868-AF3A-FDC947FF7A84}" srcOrd="2" destOrd="0" presId="urn:microsoft.com/office/officeart/2005/8/layout/vList5"/>
    <dgm:cxn modelId="{EAC03FDF-5EAB-4885-9A12-51ED23CA16CE}" type="presParOf" srcId="{D04EECB3-B7C2-4868-AF3A-FDC947FF7A84}" destId="{1F7142C9-1E63-48B2-9A5A-08D1BE1838E5}" srcOrd="0" destOrd="0" presId="urn:microsoft.com/office/officeart/2005/8/layout/vList5"/>
    <dgm:cxn modelId="{4B0B17D6-2307-4818-9D60-DC38794B3E12}" type="presParOf" srcId="{D04EECB3-B7C2-4868-AF3A-FDC947FF7A84}" destId="{20981BA5-A916-440E-95FC-B7245778F783}" srcOrd="1" destOrd="0" presId="urn:microsoft.com/office/officeart/2005/8/layout/vList5"/>
    <dgm:cxn modelId="{3539965C-F225-4D39-86B2-82D7081C879A}" type="presParOf" srcId="{6BD8567B-63DB-438A-8D6D-4214660B3EE2}" destId="{D28608BC-8400-4C46-9134-6C6604D0782D}" srcOrd="3" destOrd="0" presId="urn:microsoft.com/office/officeart/2005/8/layout/vList5"/>
    <dgm:cxn modelId="{F6F55CB5-5D7C-4B68-B920-E10EA53076CF}" type="presParOf" srcId="{6BD8567B-63DB-438A-8D6D-4214660B3EE2}" destId="{767292B3-336E-4171-AE94-79AE85E58A52}" srcOrd="4" destOrd="0" presId="urn:microsoft.com/office/officeart/2005/8/layout/vList5"/>
    <dgm:cxn modelId="{A3D0A6E0-D691-407E-A6D5-22490A694561}" type="presParOf" srcId="{767292B3-336E-4171-AE94-79AE85E58A52}" destId="{303A2331-F39B-408B-98C7-8920B4FC5E8A}" srcOrd="0" destOrd="0" presId="urn:microsoft.com/office/officeart/2005/8/layout/vList5"/>
    <dgm:cxn modelId="{9C21F396-1CBB-4FB2-851C-1A0519454B1D}" type="presParOf" srcId="{767292B3-336E-4171-AE94-79AE85E58A52}" destId="{0B851AC1-B0B2-4E51-9014-E48DACE4CB1C}"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05C9D5-D2E9-4AA4-96E9-E6EEF5B723E9}"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286445D2-ABBB-4B69-841F-8313B638FD49}">
      <dgm:prSet phldrT="[Text]"/>
      <dgm:spPr/>
      <dgm:t>
        <a:bodyPr/>
        <a:lstStyle/>
        <a:p>
          <a:r>
            <a:rPr lang="en-US"/>
            <a:t>Request Unique Application Link</a:t>
          </a:r>
        </a:p>
      </dgm:t>
    </dgm:pt>
    <dgm:pt modelId="{3482C236-E50B-49AB-B865-82E6F466AE4D}" type="parTrans" cxnId="{C2F54D86-5437-4994-A421-C2E5DCFA391F}">
      <dgm:prSet/>
      <dgm:spPr/>
      <dgm:t>
        <a:bodyPr/>
        <a:lstStyle/>
        <a:p>
          <a:endParaRPr lang="en-US"/>
        </a:p>
      </dgm:t>
    </dgm:pt>
    <dgm:pt modelId="{D92F7B95-2D08-4F3A-8C6D-298A3DE4363E}" type="sibTrans" cxnId="{C2F54D86-5437-4994-A421-C2E5DCFA391F}">
      <dgm:prSet/>
      <dgm:spPr/>
      <dgm:t>
        <a:bodyPr/>
        <a:lstStyle/>
        <a:p>
          <a:endParaRPr lang="en-US"/>
        </a:p>
      </dgm:t>
    </dgm:pt>
    <dgm:pt modelId="{149834D6-CF19-466B-BDBD-43D5F39B0249}">
      <dgm:prSet phldrT="[Text]" custT="1"/>
      <dgm:spPr/>
      <dgm:t>
        <a:bodyPr/>
        <a:lstStyle/>
        <a:p>
          <a:r>
            <a:rPr lang="en-US" sz="2400"/>
            <a:t>Submit your organization name and contact information</a:t>
          </a:r>
        </a:p>
      </dgm:t>
    </dgm:pt>
    <dgm:pt modelId="{415EECAB-92FF-49BA-BD79-93E23D455AC5}" type="parTrans" cxnId="{F194D85C-AEF9-4C66-AB7E-0E233F6D7D86}">
      <dgm:prSet/>
      <dgm:spPr/>
      <dgm:t>
        <a:bodyPr/>
        <a:lstStyle/>
        <a:p>
          <a:endParaRPr lang="en-US"/>
        </a:p>
      </dgm:t>
    </dgm:pt>
    <dgm:pt modelId="{14C074EF-86FA-485C-BBDF-73A77F62F692}" type="sibTrans" cxnId="{F194D85C-AEF9-4C66-AB7E-0E233F6D7D86}">
      <dgm:prSet/>
      <dgm:spPr/>
      <dgm:t>
        <a:bodyPr/>
        <a:lstStyle/>
        <a:p>
          <a:endParaRPr lang="en-US"/>
        </a:p>
      </dgm:t>
    </dgm:pt>
    <dgm:pt modelId="{256BC081-15ED-4591-8272-4689B98B6EB8}">
      <dgm:prSet phldrT="[Text]"/>
      <dgm:spPr/>
      <dgm:t>
        <a:bodyPr/>
        <a:lstStyle/>
        <a:p>
          <a:r>
            <a:rPr lang="en-US"/>
            <a:t>Application Deadline</a:t>
          </a:r>
        </a:p>
      </dgm:t>
    </dgm:pt>
    <dgm:pt modelId="{66418C8D-51A4-4B91-B00A-2914823014CE}" type="parTrans" cxnId="{3572D1B7-6ACF-47AD-899C-AF989504A205}">
      <dgm:prSet/>
      <dgm:spPr/>
      <dgm:t>
        <a:bodyPr/>
        <a:lstStyle/>
        <a:p>
          <a:endParaRPr lang="en-US"/>
        </a:p>
      </dgm:t>
    </dgm:pt>
    <dgm:pt modelId="{1827B2C7-B36F-487C-95F1-875F773A1F97}" type="sibTrans" cxnId="{3572D1B7-6ACF-47AD-899C-AF989504A205}">
      <dgm:prSet/>
      <dgm:spPr/>
      <dgm:t>
        <a:bodyPr/>
        <a:lstStyle/>
        <a:p>
          <a:endParaRPr lang="en-US"/>
        </a:p>
      </dgm:t>
    </dgm:pt>
    <dgm:pt modelId="{EFBB5F63-5131-4B34-A990-234ABD5F61D6}">
      <dgm:prSet phldrT="[Text]"/>
      <dgm:spPr/>
      <dgm:t>
        <a:bodyPr/>
        <a:lstStyle/>
        <a:p>
          <a:pPr rtl="0"/>
          <a:r>
            <a:rPr lang="en-US"/>
            <a:t>Submit application electronically using the link unique to your email address and organization </a:t>
          </a:r>
          <a:r>
            <a:rPr lang="en-US" b="1"/>
            <a:t>by close of business March 21, 2022</a:t>
          </a:r>
          <a:endParaRPr lang="en-US"/>
        </a:p>
      </dgm:t>
    </dgm:pt>
    <dgm:pt modelId="{EA9761D3-48EC-46A2-AAE1-BBE714695DAA}" type="parTrans" cxnId="{77D163EA-D83F-4E69-A12A-E514C0709B4E}">
      <dgm:prSet/>
      <dgm:spPr/>
      <dgm:t>
        <a:bodyPr/>
        <a:lstStyle/>
        <a:p>
          <a:endParaRPr lang="en-US"/>
        </a:p>
      </dgm:t>
    </dgm:pt>
    <dgm:pt modelId="{8B8E3970-01C7-4F95-A99A-A8BBB9C39000}" type="sibTrans" cxnId="{77D163EA-D83F-4E69-A12A-E514C0709B4E}">
      <dgm:prSet/>
      <dgm:spPr/>
      <dgm:t>
        <a:bodyPr/>
        <a:lstStyle/>
        <a:p>
          <a:endParaRPr lang="en-US"/>
        </a:p>
      </dgm:t>
    </dgm:pt>
    <dgm:pt modelId="{244E4743-CCEB-4E23-ADB2-EADFA5E2414C}">
      <dgm:prSet phldrT="[Text]" custT="1"/>
      <dgm:spPr/>
      <dgm:t>
        <a:bodyPr/>
        <a:lstStyle/>
        <a:p>
          <a:r>
            <a:rPr lang="en-US" sz="2400">
              <a:hlinkClick xmlns:r="http://schemas.openxmlformats.org/officeDocument/2006/relationships" r:id="rId1"/>
            </a:rPr>
            <a:t>https://ncruralhealth.az1.qualtrics.com/jfe/form/SV_9oFvgxFYmSRdI7s</a:t>
          </a:r>
          <a:r>
            <a:rPr lang="en-US" sz="2400"/>
            <a:t> </a:t>
          </a:r>
        </a:p>
      </dgm:t>
    </dgm:pt>
    <dgm:pt modelId="{54101B4B-3E6C-4E84-950D-4955BA34B9EB}" type="parTrans" cxnId="{797D5E2F-D5A7-4E13-8A4F-42177B0B4A2D}">
      <dgm:prSet/>
      <dgm:spPr/>
      <dgm:t>
        <a:bodyPr/>
        <a:lstStyle/>
        <a:p>
          <a:endParaRPr lang="en-US"/>
        </a:p>
      </dgm:t>
    </dgm:pt>
    <dgm:pt modelId="{F6329B1B-86EF-436F-86B0-CBB164DEACA0}" type="sibTrans" cxnId="{797D5E2F-D5A7-4E13-8A4F-42177B0B4A2D}">
      <dgm:prSet/>
      <dgm:spPr/>
      <dgm:t>
        <a:bodyPr/>
        <a:lstStyle/>
        <a:p>
          <a:endParaRPr lang="en-US"/>
        </a:p>
      </dgm:t>
    </dgm:pt>
    <dgm:pt modelId="{3BE7B913-B7DC-46CF-9B8C-78FCFD969A29}">
      <dgm:prSet/>
      <dgm:spPr/>
      <dgm:t>
        <a:bodyPr/>
        <a:lstStyle/>
        <a:p>
          <a:endParaRPr lang="en-US" sz="1200"/>
        </a:p>
      </dgm:t>
    </dgm:pt>
    <dgm:pt modelId="{44D0F57B-12AA-4523-852F-98AFD04FF012}" type="parTrans" cxnId="{4A836F1D-63F0-4B8E-BD87-9351322D16B8}">
      <dgm:prSet/>
      <dgm:spPr/>
      <dgm:t>
        <a:bodyPr/>
        <a:lstStyle/>
        <a:p>
          <a:endParaRPr lang="en-US"/>
        </a:p>
      </dgm:t>
    </dgm:pt>
    <dgm:pt modelId="{87AB09D6-C956-47D5-AF87-F4FDFA0BE394}" type="sibTrans" cxnId="{4A836F1D-63F0-4B8E-BD87-9351322D16B8}">
      <dgm:prSet/>
      <dgm:spPr/>
      <dgm:t>
        <a:bodyPr/>
        <a:lstStyle/>
        <a:p>
          <a:endParaRPr lang="en-US"/>
        </a:p>
      </dgm:t>
    </dgm:pt>
    <dgm:pt modelId="{5689BD5F-F47A-44B5-B459-0CD2909950A5}" type="pres">
      <dgm:prSet presAssocID="{C405C9D5-D2E9-4AA4-96E9-E6EEF5B723E9}" presName="linearFlow" presStyleCnt="0">
        <dgm:presLayoutVars>
          <dgm:dir/>
          <dgm:animLvl val="lvl"/>
          <dgm:resizeHandles val="exact"/>
        </dgm:presLayoutVars>
      </dgm:prSet>
      <dgm:spPr/>
    </dgm:pt>
    <dgm:pt modelId="{EE3E3B1D-6BDB-4CD2-8833-403C013B49A2}" type="pres">
      <dgm:prSet presAssocID="{286445D2-ABBB-4B69-841F-8313B638FD49}" presName="composite" presStyleCnt="0"/>
      <dgm:spPr/>
    </dgm:pt>
    <dgm:pt modelId="{EA5F66BF-FD16-452C-A0B7-F8744C414F41}" type="pres">
      <dgm:prSet presAssocID="{286445D2-ABBB-4B69-841F-8313B638FD49}" presName="parentText" presStyleLbl="alignNode1" presStyleIdx="0" presStyleCnt="2">
        <dgm:presLayoutVars>
          <dgm:chMax val="1"/>
          <dgm:bulletEnabled val="1"/>
        </dgm:presLayoutVars>
      </dgm:prSet>
      <dgm:spPr/>
    </dgm:pt>
    <dgm:pt modelId="{8D724019-12A7-481E-B45B-CADACA7F47E1}" type="pres">
      <dgm:prSet presAssocID="{286445D2-ABBB-4B69-841F-8313B638FD49}" presName="descendantText" presStyleLbl="alignAcc1" presStyleIdx="0" presStyleCnt="2">
        <dgm:presLayoutVars>
          <dgm:bulletEnabled val="1"/>
        </dgm:presLayoutVars>
      </dgm:prSet>
      <dgm:spPr/>
    </dgm:pt>
    <dgm:pt modelId="{FFA28286-830F-47C3-8960-1AB67A6265D6}" type="pres">
      <dgm:prSet presAssocID="{D92F7B95-2D08-4F3A-8C6D-298A3DE4363E}" presName="sp" presStyleCnt="0"/>
      <dgm:spPr/>
    </dgm:pt>
    <dgm:pt modelId="{07B4392E-20F7-4D93-B02C-88013E770D7D}" type="pres">
      <dgm:prSet presAssocID="{256BC081-15ED-4591-8272-4689B98B6EB8}" presName="composite" presStyleCnt="0"/>
      <dgm:spPr/>
    </dgm:pt>
    <dgm:pt modelId="{A3FF3F04-F3A5-492A-89D9-9E0E6F590F2E}" type="pres">
      <dgm:prSet presAssocID="{256BC081-15ED-4591-8272-4689B98B6EB8}" presName="parentText" presStyleLbl="alignNode1" presStyleIdx="1" presStyleCnt="2">
        <dgm:presLayoutVars>
          <dgm:chMax val="1"/>
          <dgm:bulletEnabled val="1"/>
        </dgm:presLayoutVars>
      </dgm:prSet>
      <dgm:spPr/>
    </dgm:pt>
    <dgm:pt modelId="{66DDB3DA-8FB7-4616-A53F-B795613EF9A6}" type="pres">
      <dgm:prSet presAssocID="{256BC081-15ED-4591-8272-4689B98B6EB8}" presName="descendantText" presStyleLbl="alignAcc1" presStyleIdx="1" presStyleCnt="2">
        <dgm:presLayoutVars>
          <dgm:bulletEnabled val="1"/>
        </dgm:presLayoutVars>
      </dgm:prSet>
      <dgm:spPr/>
    </dgm:pt>
  </dgm:ptLst>
  <dgm:cxnLst>
    <dgm:cxn modelId="{1430FA06-3B7E-4970-BE36-1A11C0FBDB32}" type="presOf" srcId="{C405C9D5-D2E9-4AA4-96E9-E6EEF5B723E9}" destId="{5689BD5F-F47A-44B5-B459-0CD2909950A5}" srcOrd="0" destOrd="0" presId="urn:microsoft.com/office/officeart/2005/8/layout/chevron2"/>
    <dgm:cxn modelId="{1E237E11-34CA-4A36-8BA1-BFDEC74FC835}" type="presOf" srcId="{149834D6-CF19-466B-BDBD-43D5F39B0249}" destId="{8D724019-12A7-481E-B45B-CADACA7F47E1}" srcOrd="0" destOrd="0" presId="urn:microsoft.com/office/officeart/2005/8/layout/chevron2"/>
    <dgm:cxn modelId="{40EBD216-77CF-476A-BE09-B89FD0175F14}" type="presOf" srcId="{EFBB5F63-5131-4B34-A990-234ABD5F61D6}" destId="{66DDB3DA-8FB7-4616-A53F-B795613EF9A6}" srcOrd="0" destOrd="0" presId="urn:microsoft.com/office/officeart/2005/8/layout/chevron2"/>
    <dgm:cxn modelId="{4A836F1D-63F0-4B8E-BD87-9351322D16B8}" srcId="{286445D2-ABBB-4B69-841F-8313B638FD49}" destId="{3BE7B913-B7DC-46CF-9B8C-78FCFD969A29}" srcOrd="2" destOrd="0" parTransId="{44D0F57B-12AA-4523-852F-98AFD04FF012}" sibTransId="{87AB09D6-C956-47D5-AF87-F4FDFA0BE394}"/>
    <dgm:cxn modelId="{797D5E2F-D5A7-4E13-8A4F-42177B0B4A2D}" srcId="{286445D2-ABBB-4B69-841F-8313B638FD49}" destId="{244E4743-CCEB-4E23-ADB2-EADFA5E2414C}" srcOrd="1" destOrd="0" parTransId="{54101B4B-3E6C-4E84-950D-4955BA34B9EB}" sibTransId="{F6329B1B-86EF-436F-86B0-CBB164DEACA0}"/>
    <dgm:cxn modelId="{2D911830-4389-4271-8DD5-C55B025A9E71}" type="presOf" srcId="{286445D2-ABBB-4B69-841F-8313B638FD49}" destId="{EA5F66BF-FD16-452C-A0B7-F8744C414F41}" srcOrd="0" destOrd="0" presId="urn:microsoft.com/office/officeart/2005/8/layout/chevron2"/>
    <dgm:cxn modelId="{F194D85C-AEF9-4C66-AB7E-0E233F6D7D86}" srcId="{286445D2-ABBB-4B69-841F-8313B638FD49}" destId="{149834D6-CF19-466B-BDBD-43D5F39B0249}" srcOrd="0" destOrd="0" parTransId="{415EECAB-92FF-49BA-BD79-93E23D455AC5}" sibTransId="{14C074EF-86FA-485C-BBDF-73A77F62F692}"/>
    <dgm:cxn modelId="{0EB33642-DD17-44D6-8479-841380F40814}" type="presOf" srcId="{3BE7B913-B7DC-46CF-9B8C-78FCFD969A29}" destId="{8D724019-12A7-481E-B45B-CADACA7F47E1}" srcOrd="0" destOrd="2" presId="urn:microsoft.com/office/officeart/2005/8/layout/chevron2"/>
    <dgm:cxn modelId="{4A48F676-1EF9-4790-B885-67B98592F42C}" type="presOf" srcId="{256BC081-15ED-4591-8272-4689B98B6EB8}" destId="{A3FF3F04-F3A5-492A-89D9-9E0E6F590F2E}" srcOrd="0" destOrd="0" presId="urn:microsoft.com/office/officeart/2005/8/layout/chevron2"/>
    <dgm:cxn modelId="{C2F54D86-5437-4994-A421-C2E5DCFA391F}" srcId="{C405C9D5-D2E9-4AA4-96E9-E6EEF5B723E9}" destId="{286445D2-ABBB-4B69-841F-8313B638FD49}" srcOrd="0" destOrd="0" parTransId="{3482C236-E50B-49AB-B865-82E6F466AE4D}" sibTransId="{D92F7B95-2D08-4F3A-8C6D-298A3DE4363E}"/>
    <dgm:cxn modelId="{3572D1B7-6ACF-47AD-899C-AF989504A205}" srcId="{C405C9D5-D2E9-4AA4-96E9-E6EEF5B723E9}" destId="{256BC081-15ED-4591-8272-4689B98B6EB8}" srcOrd="1" destOrd="0" parTransId="{66418C8D-51A4-4B91-B00A-2914823014CE}" sibTransId="{1827B2C7-B36F-487C-95F1-875F773A1F97}"/>
    <dgm:cxn modelId="{A5ACFDC9-4F07-4B56-8D74-FB11F5E6A628}" type="presOf" srcId="{244E4743-CCEB-4E23-ADB2-EADFA5E2414C}" destId="{8D724019-12A7-481E-B45B-CADACA7F47E1}" srcOrd="0" destOrd="1" presId="urn:microsoft.com/office/officeart/2005/8/layout/chevron2"/>
    <dgm:cxn modelId="{77D163EA-D83F-4E69-A12A-E514C0709B4E}" srcId="{256BC081-15ED-4591-8272-4689B98B6EB8}" destId="{EFBB5F63-5131-4B34-A990-234ABD5F61D6}" srcOrd="0" destOrd="0" parTransId="{EA9761D3-48EC-46A2-AAE1-BBE714695DAA}" sibTransId="{8B8E3970-01C7-4F95-A99A-A8BBB9C39000}"/>
    <dgm:cxn modelId="{002F6ADC-61F0-4FC6-B2F6-97B418D7EABC}" type="presParOf" srcId="{5689BD5F-F47A-44B5-B459-0CD2909950A5}" destId="{EE3E3B1D-6BDB-4CD2-8833-403C013B49A2}" srcOrd="0" destOrd="0" presId="urn:microsoft.com/office/officeart/2005/8/layout/chevron2"/>
    <dgm:cxn modelId="{CF856E81-7C46-4132-BF40-C99B0F84BF55}" type="presParOf" srcId="{EE3E3B1D-6BDB-4CD2-8833-403C013B49A2}" destId="{EA5F66BF-FD16-452C-A0B7-F8744C414F41}" srcOrd="0" destOrd="0" presId="urn:microsoft.com/office/officeart/2005/8/layout/chevron2"/>
    <dgm:cxn modelId="{388127AE-2A4F-4D0C-A267-8D77089C1D71}" type="presParOf" srcId="{EE3E3B1D-6BDB-4CD2-8833-403C013B49A2}" destId="{8D724019-12A7-481E-B45B-CADACA7F47E1}" srcOrd="1" destOrd="0" presId="urn:microsoft.com/office/officeart/2005/8/layout/chevron2"/>
    <dgm:cxn modelId="{DADEB994-E093-4F7F-8160-7F99B2263D9E}" type="presParOf" srcId="{5689BD5F-F47A-44B5-B459-0CD2909950A5}" destId="{FFA28286-830F-47C3-8960-1AB67A6265D6}" srcOrd="1" destOrd="0" presId="urn:microsoft.com/office/officeart/2005/8/layout/chevron2"/>
    <dgm:cxn modelId="{8F27E158-8885-45B1-9E34-3026AAA11F8B}" type="presParOf" srcId="{5689BD5F-F47A-44B5-B459-0CD2909950A5}" destId="{07B4392E-20F7-4D93-B02C-88013E770D7D}" srcOrd="2" destOrd="0" presId="urn:microsoft.com/office/officeart/2005/8/layout/chevron2"/>
    <dgm:cxn modelId="{6F8A8427-DD78-4009-89D4-1067C13BF3E9}" type="presParOf" srcId="{07B4392E-20F7-4D93-B02C-88013E770D7D}" destId="{A3FF3F04-F3A5-492A-89D9-9E0E6F590F2E}" srcOrd="0" destOrd="0" presId="urn:microsoft.com/office/officeart/2005/8/layout/chevron2"/>
    <dgm:cxn modelId="{86F39677-6FA7-4C7D-90D9-E30CFE6EE865}" type="presParOf" srcId="{07B4392E-20F7-4D93-B02C-88013E770D7D}" destId="{66DDB3DA-8FB7-4616-A53F-B795613EF9A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6717-852F-4CF5-B805-FDCA92BD5DBD}">
      <dsp:nvSpPr>
        <dsp:cNvPr id="0" name=""/>
        <dsp:cNvSpPr/>
      </dsp:nvSpPr>
      <dsp:spPr>
        <a:xfrm rot="5400000">
          <a:off x="4679015" y="-1483621"/>
          <a:ext cx="1914773" cy="5447489"/>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0" algn="l" defTabSz="889000" rtl="0">
            <a:lnSpc>
              <a:spcPct val="90000"/>
            </a:lnSpc>
            <a:spcBef>
              <a:spcPct val="0"/>
            </a:spcBef>
            <a:spcAft>
              <a:spcPct val="15000"/>
            </a:spcAft>
            <a:buNone/>
          </a:pPr>
          <a:r>
            <a:rPr lang="en-US" sz="2000" b="0" kern="1200"/>
            <a:t>The purpose of the state designation is to support health care access in primary care sites that do not fit the </a:t>
          </a:r>
          <a:r>
            <a:rPr lang="en-US" sz="2000" b="0" kern="1200">
              <a:latin typeface="Calibri"/>
              <a:cs typeface="Calibri"/>
            </a:rPr>
            <a:t>CMS RHC</a:t>
          </a:r>
          <a:r>
            <a:rPr lang="en-US" sz="2000" b="0" kern="1200">
              <a:latin typeface="Calibri Light" panose="020F0302020204030204"/>
            </a:rPr>
            <a:t> </a:t>
          </a:r>
          <a:r>
            <a:rPr lang="en-US" sz="2000" b="0" kern="1200"/>
            <a:t>or FQHC designation to provide services to low income, uninsured and underserved rural populations.</a:t>
          </a:r>
          <a:r>
            <a:rPr lang="en-US" sz="2000" kern="1200">
              <a:latin typeface="Calibri Light" panose="020F0302020204030204"/>
            </a:rPr>
            <a:t> </a:t>
          </a:r>
          <a:endParaRPr lang="en-US" sz="2000" kern="1200"/>
        </a:p>
      </dsp:txBody>
      <dsp:txXfrm rot="-5400000">
        <a:off x="2912657" y="376209"/>
        <a:ext cx="5354017" cy="1727829"/>
      </dsp:txXfrm>
    </dsp:sp>
    <dsp:sp modelId="{74D7A23F-874E-4B72-B7A7-46E875DE8F34}">
      <dsp:nvSpPr>
        <dsp:cNvPr id="0" name=""/>
        <dsp:cNvSpPr/>
      </dsp:nvSpPr>
      <dsp:spPr>
        <a:xfrm>
          <a:off x="119749" y="214643"/>
          <a:ext cx="2824714" cy="1966519"/>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Purpose</a:t>
          </a:r>
          <a:endParaRPr lang="en-US" sz="2400" kern="1200"/>
        </a:p>
      </dsp:txBody>
      <dsp:txXfrm>
        <a:off x="215747" y="310641"/>
        <a:ext cx="2632718" cy="1774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F5788-201B-425C-BDD2-99220D7BA524}">
      <dsp:nvSpPr>
        <dsp:cNvPr id="0" name=""/>
        <dsp:cNvSpPr/>
      </dsp:nvSpPr>
      <dsp:spPr>
        <a:xfrm>
          <a:off x="0" y="357669"/>
          <a:ext cx="7886700" cy="163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16560" rIns="612096"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Arial"/>
              <a:cs typeface="Arial"/>
            </a:rPr>
            <a:t>A current State Designated Rural Health Center (SDRHC) that has received funds from the NC ORH and seeks to continue serving its current service area and target population. </a:t>
          </a:r>
          <a:endParaRPr lang="en-US" sz="2000" kern="1200">
            <a:latin typeface="Times New Roman"/>
          </a:endParaRPr>
        </a:p>
      </dsp:txBody>
      <dsp:txXfrm>
        <a:off x="0" y="357669"/>
        <a:ext cx="7886700" cy="1638000"/>
      </dsp:txXfrm>
    </dsp:sp>
    <dsp:sp modelId="{2C4B7511-F2ED-428A-A675-EA306316F4D2}">
      <dsp:nvSpPr>
        <dsp:cNvPr id="0" name=""/>
        <dsp:cNvSpPr/>
      </dsp:nvSpPr>
      <dsp:spPr>
        <a:xfrm>
          <a:off x="394335" y="62469"/>
          <a:ext cx="5520690"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rtl="0">
            <a:lnSpc>
              <a:spcPct val="90000"/>
            </a:lnSpc>
            <a:spcBef>
              <a:spcPct val="0"/>
            </a:spcBef>
            <a:spcAft>
              <a:spcPct val="35000"/>
            </a:spcAft>
            <a:buNone/>
          </a:pPr>
          <a:r>
            <a:rPr lang="en-US" sz="2000" kern="1200">
              <a:latin typeface="Times New Roman"/>
            </a:rPr>
            <a:t>Continuing Rural Health Centers</a:t>
          </a:r>
          <a:endParaRPr lang="en-US" sz="2000" kern="1200"/>
        </a:p>
      </dsp:txBody>
      <dsp:txXfrm>
        <a:off x="423156" y="91290"/>
        <a:ext cx="5463048" cy="532758"/>
      </dsp:txXfrm>
    </dsp:sp>
    <dsp:sp modelId="{59B21DDD-1517-42ED-AE8E-16A32BD7A621}">
      <dsp:nvSpPr>
        <dsp:cNvPr id="0" name=""/>
        <dsp:cNvSpPr/>
      </dsp:nvSpPr>
      <dsp:spPr>
        <a:xfrm>
          <a:off x="0" y="2398869"/>
          <a:ext cx="7886700" cy="1890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16560" rIns="612096"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Arial"/>
              <a:cs typeface="Arial"/>
            </a:rPr>
            <a:t>An organization that is not currently funded through the NC ORH State Designated Rural Health Center grant and seeks to serve an underserved area and uninsured target population with one or more permanent service delivery site(s). </a:t>
          </a:r>
        </a:p>
      </dsp:txBody>
      <dsp:txXfrm>
        <a:off x="0" y="2398869"/>
        <a:ext cx="7886700" cy="1890000"/>
      </dsp:txXfrm>
    </dsp:sp>
    <dsp:sp modelId="{41EEFC72-F620-46F6-AD80-C77085F4FBFC}">
      <dsp:nvSpPr>
        <dsp:cNvPr id="0" name=""/>
        <dsp:cNvSpPr/>
      </dsp:nvSpPr>
      <dsp:spPr>
        <a:xfrm>
          <a:off x="394335" y="2103669"/>
          <a:ext cx="5520690" cy="590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rtl="0">
            <a:lnSpc>
              <a:spcPct val="90000"/>
            </a:lnSpc>
            <a:spcBef>
              <a:spcPct val="0"/>
            </a:spcBef>
            <a:spcAft>
              <a:spcPct val="35000"/>
            </a:spcAft>
            <a:buNone/>
          </a:pPr>
          <a:r>
            <a:rPr lang="en-US" sz="2000" kern="1200">
              <a:latin typeface="Times New Roman"/>
            </a:rPr>
            <a:t>New Rural Health Centers</a:t>
          </a:r>
          <a:endParaRPr lang="en-US" sz="2000" kern="1200"/>
        </a:p>
      </dsp:txBody>
      <dsp:txXfrm>
        <a:off x="423156" y="2132490"/>
        <a:ext cx="546304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0353F-1438-44C2-AFF2-16FB859171EC}">
      <dsp:nvSpPr>
        <dsp:cNvPr id="0" name=""/>
        <dsp:cNvSpPr/>
      </dsp:nvSpPr>
      <dsp:spPr>
        <a:xfrm>
          <a:off x="2464" y="45898"/>
          <a:ext cx="2402978" cy="5702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a:latin typeface="Times New Roman"/>
            </a:rPr>
            <a:t>Medical Access Plan (MAP)</a:t>
          </a:r>
          <a:endParaRPr lang="en-US" sz="1600" kern="1200"/>
        </a:p>
      </dsp:txBody>
      <dsp:txXfrm>
        <a:off x="2464" y="45898"/>
        <a:ext cx="2402978" cy="570260"/>
      </dsp:txXfrm>
    </dsp:sp>
    <dsp:sp modelId="{70FA47A4-C39B-425A-93F7-DFD40CA29536}">
      <dsp:nvSpPr>
        <dsp:cNvPr id="0" name=""/>
        <dsp:cNvSpPr/>
      </dsp:nvSpPr>
      <dsp:spPr>
        <a:xfrm>
          <a:off x="2464" y="616159"/>
          <a:ext cx="2402978" cy="36892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a:latin typeface="Times New Roman"/>
            </a:rPr>
            <a:t>Funds available for primary health care coverage</a:t>
          </a:r>
          <a:endParaRPr lang="en-US" sz="1600" kern="1200"/>
        </a:p>
        <a:p>
          <a:pPr marL="171450" lvl="1" indent="-171450" algn="l" defTabSz="711200" rtl="0">
            <a:lnSpc>
              <a:spcPct val="90000"/>
            </a:lnSpc>
            <a:spcBef>
              <a:spcPct val="0"/>
            </a:spcBef>
            <a:spcAft>
              <a:spcPct val="15000"/>
            </a:spcAft>
            <a:buChar char="•"/>
          </a:pPr>
          <a:r>
            <a:rPr lang="en-US" sz="1600" kern="1200">
              <a:latin typeface="Times New Roman"/>
            </a:rPr>
            <a:t>Visits are reimbursable at a rate of $100 per encounter based on medically necessary face-to-face encounters</a:t>
          </a:r>
          <a:endParaRPr lang="en-US" sz="1600" kern="1200"/>
        </a:p>
        <a:p>
          <a:pPr marL="342900" lvl="2" indent="-171450" algn="l" defTabSz="711200" rtl="0">
            <a:lnSpc>
              <a:spcPct val="90000"/>
            </a:lnSpc>
            <a:spcBef>
              <a:spcPct val="0"/>
            </a:spcBef>
            <a:spcAft>
              <a:spcPct val="15000"/>
            </a:spcAft>
            <a:buChar char="•"/>
          </a:pPr>
          <a:r>
            <a:rPr lang="en-US" sz="1600" kern="1200">
              <a:latin typeface="Times New Roman"/>
            </a:rPr>
            <a:t>On-site x-rays</a:t>
          </a:r>
        </a:p>
        <a:p>
          <a:pPr marL="342900" lvl="2" indent="-171450" algn="l" defTabSz="711200" rtl="0">
            <a:lnSpc>
              <a:spcPct val="90000"/>
            </a:lnSpc>
            <a:spcBef>
              <a:spcPct val="0"/>
            </a:spcBef>
            <a:spcAft>
              <a:spcPct val="15000"/>
            </a:spcAft>
            <a:buChar char="•"/>
          </a:pPr>
          <a:r>
            <a:rPr lang="en-US" sz="1600" kern="1200">
              <a:latin typeface="Times New Roman"/>
            </a:rPr>
            <a:t>In-house labs</a:t>
          </a:r>
        </a:p>
        <a:p>
          <a:pPr marL="342900" lvl="2" indent="-171450" algn="l" defTabSz="711200" rtl="0">
            <a:lnSpc>
              <a:spcPct val="90000"/>
            </a:lnSpc>
            <a:spcBef>
              <a:spcPct val="0"/>
            </a:spcBef>
            <a:spcAft>
              <a:spcPct val="15000"/>
            </a:spcAft>
            <a:buChar char="•"/>
          </a:pPr>
          <a:r>
            <a:rPr lang="en-US" sz="1600" kern="1200">
              <a:latin typeface="Times New Roman"/>
            </a:rPr>
            <a:t>Surgical procedures</a:t>
          </a:r>
        </a:p>
        <a:p>
          <a:pPr marL="342900" lvl="2" indent="-171450" algn="l" defTabSz="711200" rtl="0">
            <a:lnSpc>
              <a:spcPct val="90000"/>
            </a:lnSpc>
            <a:spcBef>
              <a:spcPct val="0"/>
            </a:spcBef>
            <a:spcAft>
              <a:spcPct val="15000"/>
            </a:spcAft>
            <a:buChar char="•"/>
          </a:pPr>
          <a:r>
            <a:rPr lang="en-US" sz="1600" kern="1200">
              <a:latin typeface="Times New Roman"/>
            </a:rPr>
            <a:t>Services provided by practice providers</a:t>
          </a:r>
        </a:p>
        <a:p>
          <a:pPr marL="342900" lvl="2" indent="-171450" algn="l" defTabSz="711200">
            <a:lnSpc>
              <a:spcPct val="90000"/>
            </a:lnSpc>
            <a:spcBef>
              <a:spcPct val="0"/>
            </a:spcBef>
            <a:spcAft>
              <a:spcPct val="15000"/>
            </a:spcAft>
            <a:buChar char="•"/>
          </a:pPr>
          <a:r>
            <a:rPr lang="en-US" sz="1600" kern="1200">
              <a:latin typeface="Times New Roman"/>
            </a:rPr>
            <a:t>Prophylaxis</a:t>
          </a:r>
          <a:endParaRPr lang="en-US" sz="1600" kern="1200"/>
        </a:p>
        <a:p>
          <a:pPr marL="342900" lvl="2" indent="-171450" algn="l" defTabSz="711200" rtl="0">
            <a:lnSpc>
              <a:spcPct val="90000"/>
            </a:lnSpc>
            <a:spcBef>
              <a:spcPct val="0"/>
            </a:spcBef>
            <a:spcAft>
              <a:spcPct val="15000"/>
            </a:spcAft>
            <a:buChar char="•"/>
          </a:pPr>
          <a:r>
            <a:rPr lang="en-US" sz="1600" kern="1200">
              <a:latin typeface="Times New Roman"/>
            </a:rPr>
            <a:t>Telemedicine visits</a:t>
          </a:r>
        </a:p>
      </dsp:txBody>
      <dsp:txXfrm>
        <a:off x="2464" y="616159"/>
        <a:ext cx="2402978" cy="3689280"/>
      </dsp:txXfrm>
    </dsp:sp>
    <dsp:sp modelId="{2C951657-1765-4503-A4A9-476FA6425B6E}">
      <dsp:nvSpPr>
        <dsp:cNvPr id="0" name=""/>
        <dsp:cNvSpPr/>
      </dsp:nvSpPr>
      <dsp:spPr>
        <a:xfrm>
          <a:off x="2741860" y="45898"/>
          <a:ext cx="2402978" cy="57026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a:latin typeface="Times New Roman"/>
              <a:cs typeface="Arial"/>
            </a:rPr>
            <a:t>Behavioral Health (BH)</a:t>
          </a:r>
        </a:p>
      </dsp:txBody>
      <dsp:txXfrm>
        <a:off x="2741860" y="45898"/>
        <a:ext cx="2402978" cy="570260"/>
      </dsp:txXfrm>
    </dsp:sp>
    <dsp:sp modelId="{0EB518EE-BF57-4697-8A1E-BB085AB4F0B3}">
      <dsp:nvSpPr>
        <dsp:cNvPr id="0" name=""/>
        <dsp:cNvSpPr/>
      </dsp:nvSpPr>
      <dsp:spPr>
        <a:xfrm>
          <a:off x="2741860" y="616159"/>
          <a:ext cx="2402978" cy="368928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a:latin typeface="Times New Roman"/>
              <a:cs typeface="Arial"/>
            </a:rPr>
            <a:t>Funds available for behavioral and mental health counseling services</a:t>
          </a:r>
        </a:p>
        <a:p>
          <a:pPr marL="171450" lvl="1" indent="-171450" algn="l" defTabSz="711200" rtl="0">
            <a:lnSpc>
              <a:spcPct val="90000"/>
            </a:lnSpc>
            <a:spcBef>
              <a:spcPct val="0"/>
            </a:spcBef>
            <a:spcAft>
              <a:spcPct val="15000"/>
            </a:spcAft>
            <a:buChar char="•"/>
          </a:pPr>
          <a:r>
            <a:rPr lang="en-US" sz="1600" kern="1200">
              <a:latin typeface="Times New Roman"/>
              <a:cs typeface="Arial"/>
            </a:rPr>
            <a:t>Visits are reimbursable at a rate of $75 per encounter based on face-to-face behavioral health provider encounters</a:t>
          </a:r>
        </a:p>
        <a:p>
          <a:pPr marL="171450" lvl="1" indent="-171450" algn="l" defTabSz="711200" rtl="0">
            <a:lnSpc>
              <a:spcPct val="90000"/>
            </a:lnSpc>
            <a:spcBef>
              <a:spcPct val="0"/>
            </a:spcBef>
            <a:spcAft>
              <a:spcPct val="15000"/>
            </a:spcAft>
            <a:buChar char="•"/>
          </a:pPr>
          <a:r>
            <a:rPr lang="en-US" sz="1600" kern="1200">
              <a:latin typeface="Times New Roman"/>
              <a:cs typeface="Arial"/>
            </a:rPr>
            <a:t>Eligible providers: </a:t>
          </a:r>
        </a:p>
        <a:p>
          <a:pPr marL="342900" lvl="2" indent="-171450" algn="l" defTabSz="711200">
            <a:lnSpc>
              <a:spcPct val="90000"/>
            </a:lnSpc>
            <a:spcBef>
              <a:spcPct val="0"/>
            </a:spcBef>
            <a:spcAft>
              <a:spcPct val="15000"/>
            </a:spcAft>
            <a:buChar char="•"/>
          </a:pPr>
          <a:r>
            <a:rPr lang="en-US" sz="1600" kern="1200">
              <a:latin typeface="Times New Roman"/>
              <a:cs typeface="Arial"/>
            </a:rPr>
            <a:t>LCSWs</a:t>
          </a:r>
        </a:p>
        <a:p>
          <a:pPr marL="342900" lvl="2" indent="-171450" algn="l" defTabSz="711200" rtl="0">
            <a:lnSpc>
              <a:spcPct val="90000"/>
            </a:lnSpc>
            <a:spcBef>
              <a:spcPct val="0"/>
            </a:spcBef>
            <a:spcAft>
              <a:spcPct val="15000"/>
            </a:spcAft>
            <a:buChar char="•"/>
          </a:pPr>
          <a:r>
            <a:rPr lang="en-US" sz="1600" kern="1200">
              <a:latin typeface="Times New Roman"/>
              <a:cs typeface="Arial"/>
            </a:rPr>
            <a:t>Advanced Practice RNs</a:t>
          </a:r>
        </a:p>
        <a:p>
          <a:pPr marL="342900" lvl="2" indent="-171450" algn="l" defTabSz="711200">
            <a:lnSpc>
              <a:spcPct val="90000"/>
            </a:lnSpc>
            <a:spcBef>
              <a:spcPct val="0"/>
            </a:spcBef>
            <a:spcAft>
              <a:spcPct val="15000"/>
            </a:spcAft>
            <a:buChar char="•"/>
          </a:pPr>
          <a:r>
            <a:rPr lang="en-US" sz="1600" kern="1200">
              <a:latin typeface="Times New Roman"/>
              <a:cs typeface="Arial"/>
            </a:rPr>
            <a:t>Psychologists</a:t>
          </a:r>
        </a:p>
        <a:p>
          <a:pPr marL="342900" lvl="2" indent="-171450" algn="l" defTabSz="711200" rtl="0">
            <a:lnSpc>
              <a:spcPct val="90000"/>
            </a:lnSpc>
            <a:spcBef>
              <a:spcPct val="0"/>
            </a:spcBef>
            <a:spcAft>
              <a:spcPct val="15000"/>
            </a:spcAft>
            <a:buChar char="•"/>
          </a:pPr>
          <a:r>
            <a:rPr lang="en-US" sz="1600" kern="1200">
              <a:latin typeface="Times New Roman"/>
              <a:cs typeface="Arial"/>
            </a:rPr>
            <a:t>Psychiatrists </a:t>
          </a:r>
        </a:p>
      </dsp:txBody>
      <dsp:txXfrm>
        <a:off x="2741860" y="616159"/>
        <a:ext cx="2402978" cy="3689280"/>
      </dsp:txXfrm>
    </dsp:sp>
    <dsp:sp modelId="{3C91E0DA-03C9-40BC-BE5A-729105383608}">
      <dsp:nvSpPr>
        <dsp:cNvPr id="0" name=""/>
        <dsp:cNvSpPr/>
      </dsp:nvSpPr>
      <dsp:spPr>
        <a:xfrm>
          <a:off x="5481256" y="45898"/>
          <a:ext cx="2402978" cy="5702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a:latin typeface="Times New Roman"/>
              <a:cs typeface="Arial"/>
            </a:rPr>
            <a:t>Operating/Infrastructure Funds</a:t>
          </a:r>
        </a:p>
      </dsp:txBody>
      <dsp:txXfrm>
        <a:off x="5481256" y="45898"/>
        <a:ext cx="2402978" cy="570260"/>
      </dsp:txXfrm>
    </dsp:sp>
    <dsp:sp modelId="{288B4168-F050-4042-97D7-9614DAACAC0C}">
      <dsp:nvSpPr>
        <dsp:cNvPr id="0" name=""/>
        <dsp:cNvSpPr/>
      </dsp:nvSpPr>
      <dsp:spPr>
        <a:xfrm>
          <a:off x="5481256" y="616159"/>
          <a:ext cx="2402978" cy="368928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Font typeface="Arial" panose="020B0604020202020204" pitchFamily="34" charset="0"/>
            <a:buChar char="•"/>
          </a:pPr>
          <a:r>
            <a:rPr lang="en-US" sz="1600" kern="1200">
              <a:latin typeface="Times New Roman"/>
              <a:cs typeface="Arial"/>
            </a:rPr>
            <a:t>Funds available to support access to primary care in the service area.</a:t>
          </a:r>
        </a:p>
        <a:p>
          <a:pPr marL="171450" lvl="1" indent="-171450" algn="l" defTabSz="711200" rtl="0">
            <a:lnSpc>
              <a:spcPct val="90000"/>
            </a:lnSpc>
            <a:spcBef>
              <a:spcPct val="0"/>
            </a:spcBef>
            <a:spcAft>
              <a:spcPct val="15000"/>
            </a:spcAft>
            <a:buFont typeface="Arial" panose="020B0604020202020204" pitchFamily="34" charset="0"/>
            <a:buChar char="•"/>
          </a:pPr>
          <a:r>
            <a:rPr lang="en-US" sz="1600" kern="1200">
              <a:latin typeface="Times New Roman"/>
              <a:cs typeface="Arial"/>
            </a:rPr>
            <a:t>Create systems and processes that promote sustainability of the organization</a:t>
          </a:r>
        </a:p>
        <a:p>
          <a:pPr marL="171450" lvl="1" indent="-171450" algn="l" defTabSz="711200" rtl="0">
            <a:lnSpc>
              <a:spcPct val="90000"/>
            </a:lnSpc>
            <a:spcBef>
              <a:spcPct val="0"/>
            </a:spcBef>
            <a:spcAft>
              <a:spcPct val="15000"/>
            </a:spcAft>
            <a:buFont typeface="Arial" panose="020B0604020202020204" pitchFamily="34" charset="0"/>
            <a:buChar char="•"/>
          </a:pPr>
          <a:r>
            <a:rPr lang="en-US" sz="1600" kern="1200">
              <a:latin typeface="Times New Roman"/>
              <a:cs typeface="Arial"/>
            </a:rPr>
            <a:t>Supplement the primary care services provided through MAP and/or BH</a:t>
          </a:r>
        </a:p>
        <a:p>
          <a:pPr marL="171450" lvl="1" indent="-171450" algn="l" defTabSz="711200" rtl="0">
            <a:lnSpc>
              <a:spcPct val="90000"/>
            </a:lnSpc>
            <a:spcBef>
              <a:spcPct val="0"/>
            </a:spcBef>
            <a:spcAft>
              <a:spcPct val="15000"/>
            </a:spcAft>
            <a:buFont typeface="Arial" panose="020B0604020202020204" pitchFamily="34" charset="0"/>
            <a:buChar char="•"/>
          </a:pPr>
          <a:r>
            <a:rPr lang="en-US" sz="1600" kern="1200">
              <a:latin typeface="Times New Roman"/>
              <a:cs typeface="Arial"/>
            </a:rPr>
            <a:t>Support innovative strategies   </a:t>
          </a:r>
        </a:p>
      </dsp:txBody>
      <dsp:txXfrm>
        <a:off x="5481256" y="616159"/>
        <a:ext cx="2402978" cy="3689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67DE7-6D1C-4FDB-AE51-D972EF820C60}">
      <dsp:nvSpPr>
        <dsp:cNvPr id="0" name=""/>
        <dsp:cNvSpPr/>
      </dsp:nvSpPr>
      <dsp:spPr>
        <a:xfrm rot="5400000">
          <a:off x="2317947" y="-691841"/>
          <a:ext cx="1018787" cy="2661027"/>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533400" rtl="0">
            <a:lnSpc>
              <a:spcPct val="90000"/>
            </a:lnSpc>
            <a:spcBef>
              <a:spcPct val="0"/>
            </a:spcBef>
            <a:spcAft>
              <a:spcPct val="15000"/>
            </a:spcAft>
            <a:buNone/>
          </a:pPr>
          <a:r>
            <a:rPr lang="en-US" sz="1200" b="0" kern="1200">
              <a:latin typeface="Calibri Light" panose="020F0302020204030204"/>
            </a:rPr>
            <a:t> </a:t>
          </a:r>
          <a:r>
            <a:rPr lang="en-US" sz="1200" b="0" kern="1200">
              <a:latin typeface="Calibri Light" panose="020F0302020204030204"/>
              <a:hlinkClick xmlns:r="http://schemas.openxmlformats.org/officeDocument/2006/relationships" r:id="rId1"/>
            </a:rPr>
            <a:t>Instructions &amp; Required Documents</a:t>
          </a:r>
          <a:endParaRPr lang="en-US" sz="1200" b="0" kern="1200">
            <a:hlinkClick xmlns:r="http://schemas.openxmlformats.org/officeDocument/2006/relationships" r:id="rId1"/>
          </a:endParaRPr>
        </a:p>
      </dsp:txBody>
      <dsp:txXfrm rot="-5400000">
        <a:off x="1496828" y="179011"/>
        <a:ext cx="2611294" cy="919321"/>
      </dsp:txXfrm>
    </dsp:sp>
    <dsp:sp modelId="{6079DFB4-6B68-4C6E-B812-F8197626CD95}">
      <dsp:nvSpPr>
        <dsp:cNvPr id="0" name=""/>
        <dsp:cNvSpPr/>
      </dsp:nvSpPr>
      <dsp:spPr>
        <a:xfrm>
          <a:off x="0" y="1929"/>
          <a:ext cx="1496827" cy="12734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Instructions and Budget Template</a:t>
          </a:r>
        </a:p>
      </dsp:txBody>
      <dsp:txXfrm>
        <a:off x="62166" y="64095"/>
        <a:ext cx="1372495" cy="1149152"/>
      </dsp:txXfrm>
    </dsp:sp>
    <dsp:sp modelId="{20981BA5-A916-440E-95FC-B7245778F783}">
      <dsp:nvSpPr>
        <dsp:cNvPr id="0" name=""/>
        <dsp:cNvSpPr/>
      </dsp:nvSpPr>
      <dsp:spPr>
        <a:xfrm rot="5400000">
          <a:off x="2317947" y="645317"/>
          <a:ext cx="1018787" cy="2661027"/>
        </a:xfrm>
        <a:prstGeom prst="round2Same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666750" rtl="0">
            <a:lnSpc>
              <a:spcPct val="90000"/>
            </a:lnSpc>
            <a:spcBef>
              <a:spcPct val="0"/>
            </a:spcBef>
            <a:spcAft>
              <a:spcPts val="1200"/>
            </a:spcAft>
            <a:buFont typeface="Arial" panose="020B0604020202020204" pitchFamily="34" charset="0"/>
            <a:buNone/>
          </a:pPr>
          <a:r>
            <a:rPr lang="en-US" sz="1500" b="0" kern="1200">
              <a:latin typeface="Calibri Light" panose="020F0302020204030204"/>
              <a:hlinkClick xmlns:r="http://schemas.openxmlformats.org/officeDocument/2006/relationships" r:id="rId2"/>
            </a:rPr>
            <a:t>Application Link</a:t>
          </a:r>
          <a:endParaRPr lang="en-US" sz="1500" b="0" kern="1200"/>
        </a:p>
      </dsp:txBody>
      <dsp:txXfrm rot="-5400000">
        <a:off x="1496828" y="1516170"/>
        <a:ext cx="2611294" cy="919321"/>
      </dsp:txXfrm>
    </dsp:sp>
    <dsp:sp modelId="{1F7142C9-1E63-48B2-9A5A-08D1BE1838E5}">
      <dsp:nvSpPr>
        <dsp:cNvPr id="0" name=""/>
        <dsp:cNvSpPr/>
      </dsp:nvSpPr>
      <dsp:spPr>
        <a:xfrm>
          <a:off x="0" y="1339088"/>
          <a:ext cx="1496827" cy="1273484"/>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Request Unique Application Link</a:t>
          </a:r>
        </a:p>
      </dsp:txBody>
      <dsp:txXfrm>
        <a:off x="62166" y="1401254"/>
        <a:ext cx="1372495" cy="1149152"/>
      </dsp:txXfrm>
    </dsp:sp>
    <dsp:sp modelId="{39677C91-5466-4E80-9F8C-EF86FD71D8FA}">
      <dsp:nvSpPr>
        <dsp:cNvPr id="0" name=""/>
        <dsp:cNvSpPr/>
      </dsp:nvSpPr>
      <dsp:spPr>
        <a:xfrm rot="5400000">
          <a:off x="2317947" y="1982476"/>
          <a:ext cx="1018787" cy="2661027"/>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None/>
          </a:pPr>
          <a:r>
            <a:rPr lang="en-US" sz="1800" kern="1200"/>
            <a:t>July 1, 2022 -</a:t>
          </a:r>
          <a:r>
            <a:rPr lang="en-US" sz="1800" kern="1200">
              <a:latin typeface="Calibri Light" panose="020F0302020204030204"/>
            </a:rPr>
            <a:t>  </a:t>
          </a:r>
          <a:endParaRPr lang="en-US" sz="1800" kern="1200"/>
        </a:p>
        <a:p>
          <a:pPr marL="171450" lvl="1" indent="-171450" algn="l" defTabSz="800100">
            <a:lnSpc>
              <a:spcPct val="90000"/>
            </a:lnSpc>
            <a:spcBef>
              <a:spcPct val="0"/>
            </a:spcBef>
            <a:spcAft>
              <a:spcPct val="15000"/>
            </a:spcAft>
            <a:buNone/>
          </a:pPr>
          <a:r>
            <a:rPr lang="en-US" sz="1800" kern="1200"/>
            <a:t>June 30, 2023</a:t>
          </a:r>
        </a:p>
      </dsp:txBody>
      <dsp:txXfrm rot="-5400000">
        <a:off x="1496828" y="2853329"/>
        <a:ext cx="2611294" cy="919321"/>
      </dsp:txXfrm>
    </dsp:sp>
    <dsp:sp modelId="{92249127-FA0F-405B-92F2-EC8BF9188D77}">
      <dsp:nvSpPr>
        <dsp:cNvPr id="0" name=""/>
        <dsp:cNvSpPr/>
      </dsp:nvSpPr>
      <dsp:spPr>
        <a:xfrm>
          <a:off x="0" y="2676247"/>
          <a:ext cx="1496827" cy="1273484"/>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Contract Period</a:t>
          </a:r>
        </a:p>
      </dsp:txBody>
      <dsp:txXfrm>
        <a:off x="62166" y="2738413"/>
        <a:ext cx="1372495" cy="1149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2E971-7705-4286-AFB0-EC0381D01A57}">
      <dsp:nvSpPr>
        <dsp:cNvPr id="0" name=""/>
        <dsp:cNvSpPr/>
      </dsp:nvSpPr>
      <dsp:spPr>
        <a:xfrm rot="5400000">
          <a:off x="2245184" y="-657600"/>
          <a:ext cx="1018787" cy="259254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a:solidFill>
                <a:srgbClr val="FF0000"/>
              </a:solidFill>
            </a:rPr>
            <a:t>March 21, 2022</a:t>
          </a:r>
        </a:p>
      </dsp:txBody>
      <dsp:txXfrm rot="-5400000">
        <a:off x="1458306" y="179011"/>
        <a:ext cx="2542811" cy="919321"/>
      </dsp:txXfrm>
    </dsp:sp>
    <dsp:sp modelId="{6079DFB4-6B68-4C6E-B812-F8197626CD95}">
      <dsp:nvSpPr>
        <dsp:cNvPr id="0" name=""/>
        <dsp:cNvSpPr/>
      </dsp:nvSpPr>
      <dsp:spPr>
        <a:xfrm>
          <a:off x="0" y="1929"/>
          <a:ext cx="1458306" cy="12734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Application Deadline</a:t>
          </a:r>
        </a:p>
      </dsp:txBody>
      <dsp:txXfrm>
        <a:off x="62166" y="64095"/>
        <a:ext cx="1333974" cy="1149152"/>
      </dsp:txXfrm>
    </dsp:sp>
    <dsp:sp modelId="{20981BA5-A916-440E-95FC-B7245778F783}">
      <dsp:nvSpPr>
        <dsp:cNvPr id="0" name=""/>
        <dsp:cNvSpPr/>
      </dsp:nvSpPr>
      <dsp:spPr>
        <a:xfrm rot="5400000">
          <a:off x="2245184" y="679558"/>
          <a:ext cx="1018787" cy="2592544"/>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None/>
          </a:pPr>
          <a:r>
            <a:rPr lang="en-US" sz="1800" kern="1200">
              <a:latin typeface="Calibri Light" panose="020F0302020204030204"/>
            </a:rPr>
            <a:t>April 15, 2022</a:t>
          </a:r>
          <a:endParaRPr lang="en-US" sz="1800" kern="1200"/>
        </a:p>
      </dsp:txBody>
      <dsp:txXfrm rot="-5400000">
        <a:off x="1458306" y="1516170"/>
        <a:ext cx="2542811" cy="919321"/>
      </dsp:txXfrm>
    </dsp:sp>
    <dsp:sp modelId="{1F7142C9-1E63-48B2-9A5A-08D1BE1838E5}">
      <dsp:nvSpPr>
        <dsp:cNvPr id="0" name=""/>
        <dsp:cNvSpPr/>
      </dsp:nvSpPr>
      <dsp:spPr>
        <a:xfrm>
          <a:off x="0" y="1339088"/>
          <a:ext cx="1458306" cy="127348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Anticipated Notice of Awards</a:t>
          </a:r>
        </a:p>
      </dsp:txBody>
      <dsp:txXfrm>
        <a:off x="62166" y="1401254"/>
        <a:ext cx="1333974" cy="1149152"/>
      </dsp:txXfrm>
    </dsp:sp>
    <dsp:sp modelId="{0B851AC1-B0B2-4E51-9014-E48DACE4CB1C}">
      <dsp:nvSpPr>
        <dsp:cNvPr id="0" name=""/>
        <dsp:cNvSpPr/>
      </dsp:nvSpPr>
      <dsp:spPr>
        <a:xfrm rot="5400000">
          <a:off x="2245184" y="2016717"/>
          <a:ext cx="1018787" cy="259254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Font typeface="Arial" panose="020B0604020202020204" pitchFamily="34" charset="0"/>
            <a:buNone/>
          </a:pPr>
          <a:r>
            <a:rPr lang="en-US" sz="1800" b="1" kern="1200">
              <a:latin typeface="Calibri Light"/>
              <a:cs typeface="Calibri Light"/>
            </a:rPr>
            <a:t>Dependent on availability of funds and number of applications</a:t>
          </a:r>
        </a:p>
      </dsp:txBody>
      <dsp:txXfrm rot="-5400000">
        <a:off x="1458306" y="2853329"/>
        <a:ext cx="2542811" cy="919321"/>
      </dsp:txXfrm>
    </dsp:sp>
    <dsp:sp modelId="{303A2331-F39B-408B-98C7-8920B4FC5E8A}">
      <dsp:nvSpPr>
        <dsp:cNvPr id="0" name=""/>
        <dsp:cNvSpPr/>
      </dsp:nvSpPr>
      <dsp:spPr>
        <a:xfrm>
          <a:off x="0" y="2676247"/>
          <a:ext cx="1458306" cy="127348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Maximum Award</a:t>
          </a:r>
        </a:p>
      </dsp:txBody>
      <dsp:txXfrm>
        <a:off x="62166" y="2738413"/>
        <a:ext cx="1333974" cy="11491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F66BF-FD16-452C-A0B7-F8744C414F41}">
      <dsp:nvSpPr>
        <dsp:cNvPr id="0" name=""/>
        <dsp:cNvSpPr/>
      </dsp:nvSpPr>
      <dsp:spPr>
        <a:xfrm rot="5400000">
          <a:off x="-371712" y="374411"/>
          <a:ext cx="2478083" cy="1734658"/>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Request Unique Application Link</a:t>
          </a:r>
        </a:p>
      </dsp:txBody>
      <dsp:txXfrm rot="-5400000">
        <a:off x="1" y="870027"/>
        <a:ext cx="1734658" cy="743425"/>
      </dsp:txXfrm>
    </dsp:sp>
    <dsp:sp modelId="{8D724019-12A7-481E-B45B-CADACA7F47E1}">
      <dsp:nvSpPr>
        <dsp:cNvPr id="0" name=""/>
        <dsp:cNvSpPr/>
      </dsp:nvSpPr>
      <dsp:spPr>
        <a:xfrm rot="5400000">
          <a:off x="4005302" y="-2267944"/>
          <a:ext cx="1610754" cy="615204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t>Submit your organization name and contact information</a:t>
          </a:r>
        </a:p>
        <a:p>
          <a:pPr marL="228600" lvl="1" indent="-228600" algn="l" defTabSz="1066800">
            <a:lnSpc>
              <a:spcPct val="90000"/>
            </a:lnSpc>
            <a:spcBef>
              <a:spcPct val="0"/>
            </a:spcBef>
            <a:spcAft>
              <a:spcPct val="15000"/>
            </a:spcAft>
            <a:buChar char="•"/>
          </a:pPr>
          <a:r>
            <a:rPr lang="en-US" sz="2400" kern="1200">
              <a:hlinkClick xmlns:r="http://schemas.openxmlformats.org/officeDocument/2006/relationships" r:id="rId1"/>
            </a:rPr>
            <a:t>https://ncruralhealth.az1.qualtrics.com/jfe/form/SV_9oFvgxFYmSRdI7s</a:t>
          </a:r>
          <a:r>
            <a:rPr lang="en-US" sz="2400" kern="1200"/>
            <a:t> </a:t>
          </a:r>
        </a:p>
        <a:p>
          <a:pPr marL="114300" lvl="1" indent="-114300" algn="l" defTabSz="533400">
            <a:lnSpc>
              <a:spcPct val="90000"/>
            </a:lnSpc>
            <a:spcBef>
              <a:spcPct val="0"/>
            </a:spcBef>
            <a:spcAft>
              <a:spcPct val="15000"/>
            </a:spcAft>
            <a:buChar char="•"/>
          </a:pPr>
          <a:endParaRPr lang="en-US" sz="1200" kern="1200"/>
        </a:p>
      </dsp:txBody>
      <dsp:txXfrm rot="-5400000">
        <a:off x="1734659" y="81330"/>
        <a:ext cx="6073410" cy="1453492"/>
      </dsp:txXfrm>
    </dsp:sp>
    <dsp:sp modelId="{A3FF3F04-F3A5-492A-89D9-9E0E6F590F2E}">
      <dsp:nvSpPr>
        <dsp:cNvPr id="0" name=""/>
        <dsp:cNvSpPr/>
      </dsp:nvSpPr>
      <dsp:spPr>
        <a:xfrm rot="5400000">
          <a:off x="-371712" y="2568716"/>
          <a:ext cx="2478083" cy="1734658"/>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Application Deadline</a:t>
          </a:r>
        </a:p>
      </dsp:txBody>
      <dsp:txXfrm rot="-5400000">
        <a:off x="1" y="3064332"/>
        <a:ext cx="1734658" cy="743425"/>
      </dsp:txXfrm>
    </dsp:sp>
    <dsp:sp modelId="{66DDB3DA-8FB7-4616-A53F-B795613EF9A6}">
      <dsp:nvSpPr>
        <dsp:cNvPr id="0" name=""/>
        <dsp:cNvSpPr/>
      </dsp:nvSpPr>
      <dsp:spPr>
        <a:xfrm rot="5400000">
          <a:off x="4005302" y="-73639"/>
          <a:ext cx="1610754" cy="6152041"/>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kern="1200"/>
            <a:t>Submit application electronically using the link unique to your email address and organization </a:t>
          </a:r>
          <a:r>
            <a:rPr lang="en-US" sz="2500" b="1" kern="1200"/>
            <a:t>by close of business March 21, 2022</a:t>
          </a:r>
          <a:endParaRPr lang="en-US" sz="2500" kern="1200"/>
        </a:p>
      </dsp:txBody>
      <dsp:txXfrm rot="-5400000">
        <a:off x="1734659" y="2275635"/>
        <a:ext cx="6073410" cy="14534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3/1/2022</a:t>
            </a:fld>
            <a:endParaRPr lang="en-US"/>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3/1/2022</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ciom.org/healthy-north-carolina-2030/#:~:text=The%20Goal,of%20health%20in%20the%20stat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health.gov/healthypeopl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FF0000"/>
                </a:solidFill>
                <a:cs typeface="Calibri"/>
              </a:rPr>
              <a:t>SLIDE PRESENTER-  BETH </a:t>
            </a:r>
            <a:endParaRPr lang="en-US">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a:p>
        </p:txBody>
      </p:sp>
    </p:spTree>
    <p:extLst>
      <p:ext uri="{BB962C8B-B14F-4D97-AF65-F5344CB8AC3E}">
        <p14:creationId xmlns:p14="http://schemas.microsoft.com/office/powerpoint/2010/main" val="114927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Dorothea</a:t>
            </a:r>
            <a:endParaRPr lang="en-US"/>
          </a:p>
          <a:p>
            <a:r>
              <a:rPr lang="en-US"/>
              <a:t>Requirement listings for applicants.  All supporting documentations are required to be attached.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6597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Dorothea</a:t>
            </a:r>
            <a:endParaRPr lang="en-US"/>
          </a:p>
          <a:p>
            <a:r>
              <a:rPr lang="en-US"/>
              <a:t>Requirement listings for applicants.  If funded, the agency is responsible for and ensuring compliance of program expectations.</a:t>
            </a:r>
          </a:p>
          <a:p>
            <a:r>
              <a:rPr lang="en-US"/>
              <a:t>As a recipient of Medicaid and Medicare funding, provider offices must abide by certain criteria, some of which are also expected of SDRHC grantees. As a program within the Office of Rural Health, grantees must also abide by associated state requirements and expectations including connection to NC </a:t>
            </a:r>
            <a:r>
              <a:rPr lang="en-US" err="1"/>
              <a:t>HealthConnex</a:t>
            </a:r>
            <a:r>
              <a:rPr lang="en-US"/>
              <a:t>.  All applicants must abide by the Grant Assurances included with the funding application.</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35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endParaRPr lang="en-US"/>
          </a:p>
          <a:p>
            <a:r>
              <a:rPr lang="en-US"/>
              <a:t>Requirements: As a condition of receiving state funds.  </a:t>
            </a:r>
            <a:endParaRPr lang="en-US">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a:p>
        </p:txBody>
      </p:sp>
    </p:spTree>
    <p:extLst>
      <p:ext uri="{BB962C8B-B14F-4D97-AF65-F5344CB8AC3E}">
        <p14:creationId xmlns:p14="http://schemas.microsoft.com/office/powerpoint/2010/main" val="536797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a:p>
        </p:txBody>
      </p:sp>
    </p:spTree>
    <p:extLst>
      <p:ext uri="{BB962C8B-B14F-4D97-AF65-F5344CB8AC3E}">
        <p14:creationId xmlns:p14="http://schemas.microsoft.com/office/powerpoint/2010/main" val="3180982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14</a:t>
            </a:fld>
            <a:endParaRPr lang="en-US"/>
          </a:p>
        </p:txBody>
      </p:sp>
    </p:spTree>
    <p:extLst>
      <p:ext uri="{BB962C8B-B14F-4D97-AF65-F5344CB8AC3E}">
        <p14:creationId xmlns:p14="http://schemas.microsoft.com/office/powerpoint/2010/main" val="799612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PRESENTER - DOROTHEA</a:t>
            </a:r>
            <a:endParaRPr lang="en-US"/>
          </a:p>
          <a:p>
            <a:endParaRPr lang="en-US"/>
          </a:p>
          <a:p>
            <a:endParaRPr lang="en-US"/>
          </a:p>
          <a:p>
            <a:r>
              <a:rPr lang="en-US"/>
              <a:t>Overview of the organization:  Includes location and where the grant will be utilized; organization history, and description of your organization’s primary care services or experience in primary care; patient insurance status in your organization.  </a:t>
            </a:r>
            <a:endParaRPr lang="en-US">
              <a:cs typeface="Calibri"/>
            </a:endParaRPr>
          </a:p>
          <a:p>
            <a:r>
              <a:rPr lang="en-US"/>
              <a:t>Community need: provide a description of the proposed service area, reference your county/regional community health needs assessment </a:t>
            </a:r>
          </a:p>
          <a:p>
            <a:r>
              <a:rPr lang="en-US"/>
              <a:t>Improved access to care:  how will your organization educate the target population; will provide or support the continuity of care with community partners; if applicable telehealth/telemedicine plans or current services in use. </a:t>
            </a:r>
            <a:endParaRPr lang="en-US">
              <a:cs typeface="Calibri"/>
            </a:endParaRPr>
          </a:p>
          <a:p>
            <a:r>
              <a:rPr lang="en-US"/>
              <a:t>Community collaboration: </a:t>
            </a:r>
            <a:endParaRPr lang="en-US">
              <a:cs typeface="Calibri"/>
            </a:endParaRPr>
          </a:p>
          <a:p>
            <a:r>
              <a:rPr lang="en-US"/>
              <a:t>Workplan </a:t>
            </a:r>
            <a:endParaRPr lang="en-US">
              <a:cs typeface="Calibri"/>
            </a:endParaRPr>
          </a:p>
          <a:p>
            <a:r>
              <a:rPr lang="en-US"/>
              <a:t>Performance </a:t>
            </a:r>
            <a:endParaRPr lang="en-US">
              <a:cs typeface="Calibri"/>
            </a:endParaRPr>
          </a:p>
          <a:p>
            <a:r>
              <a:rPr lang="en-US"/>
              <a:t>Sustainability Model </a:t>
            </a:r>
            <a:endParaRPr lang="en-US">
              <a:cs typeface="Calibri"/>
            </a:endParaRPr>
          </a:p>
          <a:p>
            <a:r>
              <a:rPr lang="en-US"/>
              <a:t>Budget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2051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Dorothea</a:t>
            </a:r>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a:p>
        </p:txBody>
      </p:sp>
    </p:spTree>
    <p:extLst>
      <p:ext uri="{BB962C8B-B14F-4D97-AF65-F5344CB8AC3E}">
        <p14:creationId xmlns:p14="http://schemas.microsoft.com/office/powerpoint/2010/main" val="401863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Dorothea</a:t>
            </a:r>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a:p>
        </p:txBody>
      </p:sp>
    </p:spTree>
    <p:extLst>
      <p:ext uri="{BB962C8B-B14F-4D97-AF65-F5344CB8AC3E}">
        <p14:creationId xmlns:p14="http://schemas.microsoft.com/office/powerpoint/2010/main" val="84039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Dorothea</a:t>
            </a:r>
          </a:p>
        </p:txBody>
      </p:sp>
      <p:sp>
        <p:nvSpPr>
          <p:cNvPr id="4" name="Slide Number Placeholder 3"/>
          <p:cNvSpPr>
            <a:spLocks noGrp="1"/>
          </p:cNvSpPr>
          <p:nvPr>
            <p:ph type="sldNum" sz="quarter" idx="5"/>
          </p:nvPr>
        </p:nvSpPr>
        <p:spPr/>
        <p:txBody>
          <a:bodyPr/>
          <a:lstStyle/>
          <a:p>
            <a:fld id="{DBCC7D24-0DC9-4E9C-89C0-35D79A09D337}" type="slidenum">
              <a:rPr lang="en-US" smtClean="0"/>
              <a:t>18</a:t>
            </a:fld>
            <a:endParaRPr lang="en-US"/>
          </a:p>
        </p:txBody>
      </p:sp>
    </p:spTree>
    <p:extLst>
      <p:ext uri="{BB962C8B-B14F-4D97-AF65-F5344CB8AC3E}">
        <p14:creationId xmlns:p14="http://schemas.microsoft.com/office/powerpoint/2010/main" val="405857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Dorothea</a:t>
            </a:r>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a:p>
        </p:txBody>
      </p:sp>
    </p:spTree>
    <p:extLst>
      <p:ext uri="{BB962C8B-B14F-4D97-AF65-F5344CB8AC3E}">
        <p14:creationId xmlns:p14="http://schemas.microsoft.com/office/powerpoint/2010/main" val="236271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PRESENTER-  BETH </a:t>
            </a:r>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3502253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David</a:t>
            </a:r>
            <a:endParaRPr lang="en-US"/>
          </a:p>
          <a:p>
            <a:r>
              <a:rPr lang="en-US" b="1"/>
              <a:t> Performance</a:t>
            </a:r>
            <a:r>
              <a:rPr lang="en-US" sz="1200" b="1" i="0" u="none" strike="noStrike" kern="1200">
                <a:solidFill>
                  <a:schemeClr val="tx1"/>
                </a:solidFill>
                <a:effectLst/>
                <a:latin typeface="+mn-lt"/>
                <a:ea typeface="+mn-ea"/>
                <a:cs typeface="+mn-cs"/>
              </a:rPr>
              <a:t> Measures Narrative</a:t>
            </a:r>
            <a:r>
              <a:rPr lang="en-US" sz="1200" b="0" i="0" u="none" strike="noStrike" kern="1200">
                <a:solidFill>
                  <a:schemeClr val="tx1"/>
                </a:solidFill>
                <a:effectLst/>
                <a:latin typeface="+mn-lt"/>
                <a:ea typeface="+mn-ea"/>
                <a:cs typeface="+mn-cs"/>
              </a:rPr>
              <a:t>: Describe how and what your organization will identify as appropriate benchmarks or use for tracking your workplan goals and reporting data on examples such as practices’ clinical processes, outcomes, patient satisfaction, cost saving, and quality improvement. Examples: </a:t>
            </a:r>
            <a:r>
              <a:rPr lang="en-US" sz="1200" b="0" i="0" u="sng" strike="noStrike" kern="1200">
                <a:solidFill>
                  <a:schemeClr val="tx1"/>
                </a:solidFill>
                <a:effectLst/>
                <a:latin typeface="+mn-lt"/>
                <a:ea typeface="+mn-ea"/>
                <a:cs typeface="+mn-cs"/>
                <a:hlinkClick r:id="rId3"/>
              </a:rPr>
              <a:t>Healthy North Carolina 2030</a:t>
            </a:r>
            <a:r>
              <a:rPr lang="en-US" sz="1200" b="0" i="0" u="none" strike="noStrike" kern="1200">
                <a:solidFill>
                  <a:schemeClr val="tx1"/>
                </a:solidFill>
                <a:effectLst/>
                <a:latin typeface="+mn-lt"/>
                <a:ea typeface="+mn-ea"/>
                <a:cs typeface="+mn-cs"/>
              </a:rPr>
              <a:t>; </a:t>
            </a:r>
            <a:r>
              <a:rPr lang="en-US" sz="1200" b="0" i="0" u="sng" strike="noStrike" kern="1200">
                <a:solidFill>
                  <a:schemeClr val="tx1"/>
                </a:solidFill>
                <a:effectLst/>
                <a:latin typeface="+mn-lt"/>
                <a:ea typeface="+mn-ea"/>
                <a:cs typeface="+mn-cs"/>
                <a:hlinkClick r:id="rId4"/>
              </a:rPr>
              <a:t>U.S Department of Health and Human Services Healthy People 2030  </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endParaRPr lang="en-US">
              <a:ea typeface="+mn-ea"/>
              <a:cs typeface="+mn-cs"/>
            </a:endParaRPr>
          </a:p>
          <a:p>
            <a:r>
              <a:rPr lang="en-US"/>
              <a:t>Quarterly reporting on clinical performance measures are completed. It would be helpful to include in your workplan how you plan to move the needle on one or more of the clinical measures. Remember your AHEC and ORH partners are here to assist you.</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a:p>
        </p:txBody>
      </p:sp>
    </p:spTree>
    <p:extLst>
      <p:ext uri="{BB962C8B-B14F-4D97-AF65-F5344CB8AC3E}">
        <p14:creationId xmlns:p14="http://schemas.microsoft.com/office/powerpoint/2010/main" val="3919301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David</a:t>
            </a:r>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a:p>
        </p:txBody>
      </p:sp>
    </p:spTree>
    <p:extLst>
      <p:ext uri="{BB962C8B-B14F-4D97-AF65-F5344CB8AC3E}">
        <p14:creationId xmlns:p14="http://schemas.microsoft.com/office/powerpoint/2010/main" val="1494811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 David</a:t>
            </a:r>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a:p>
        </p:txBody>
      </p:sp>
    </p:spTree>
    <p:extLst>
      <p:ext uri="{BB962C8B-B14F-4D97-AF65-F5344CB8AC3E}">
        <p14:creationId xmlns:p14="http://schemas.microsoft.com/office/powerpoint/2010/main" val="1861697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David</a:t>
            </a:r>
          </a:p>
        </p:txBody>
      </p:sp>
      <p:sp>
        <p:nvSpPr>
          <p:cNvPr id="4" name="Slide Number Placeholder 3"/>
          <p:cNvSpPr>
            <a:spLocks noGrp="1"/>
          </p:cNvSpPr>
          <p:nvPr>
            <p:ph type="sldNum" sz="quarter" idx="5"/>
          </p:nvPr>
        </p:nvSpPr>
        <p:spPr/>
        <p:txBody>
          <a:bodyPr/>
          <a:lstStyle/>
          <a:p>
            <a:fld id="{DBCC7D24-0DC9-4E9C-89C0-35D79A09D337}" type="slidenum">
              <a:rPr lang="en-US" smtClean="0"/>
              <a:t>23</a:t>
            </a:fld>
            <a:endParaRPr lang="en-US"/>
          </a:p>
        </p:txBody>
      </p:sp>
    </p:spTree>
    <p:extLst>
      <p:ext uri="{BB962C8B-B14F-4D97-AF65-F5344CB8AC3E}">
        <p14:creationId xmlns:p14="http://schemas.microsoft.com/office/powerpoint/2010/main" val="2424121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David</a:t>
            </a:r>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24</a:t>
            </a:fld>
            <a:endParaRPr lang="en-US"/>
          </a:p>
        </p:txBody>
      </p:sp>
    </p:spTree>
    <p:extLst>
      <p:ext uri="{BB962C8B-B14F-4D97-AF65-F5344CB8AC3E}">
        <p14:creationId xmlns:p14="http://schemas.microsoft.com/office/powerpoint/2010/main" val="354313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David</a:t>
            </a:r>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25</a:t>
            </a:fld>
            <a:endParaRPr lang="en-US"/>
          </a:p>
        </p:txBody>
      </p:sp>
    </p:spTree>
    <p:extLst>
      <p:ext uri="{BB962C8B-B14F-4D97-AF65-F5344CB8AC3E}">
        <p14:creationId xmlns:p14="http://schemas.microsoft.com/office/powerpoint/2010/main" val="302525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David</a:t>
            </a:r>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a:p>
        </p:txBody>
      </p:sp>
    </p:spTree>
    <p:extLst>
      <p:ext uri="{BB962C8B-B14F-4D97-AF65-F5344CB8AC3E}">
        <p14:creationId xmlns:p14="http://schemas.microsoft.com/office/powerpoint/2010/main" val="684249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Caroline </a:t>
            </a:r>
          </a:p>
          <a:p>
            <a:endParaRPr lang="en-US">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27</a:t>
            </a:fld>
            <a:endParaRPr lang="en-US"/>
          </a:p>
        </p:txBody>
      </p:sp>
    </p:spTree>
    <p:extLst>
      <p:ext uri="{BB962C8B-B14F-4D97-AF65-F5344CB8AC3E}">
        <p14:creationId xmlns:p14="http://schemas.microsoft.com/office/powerpoint/2010/main" val="2406413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Caroline </a:t>
            </a:r>
            <a:endParaRPr lang="en-US"/>
          </a:p>
          <a:p>
            <a:endParaRPr lang="en-US"/>
          </a:p>
          <a:p>
            <a:r>
              <a:rPr lang="en-US"/>
              <a:t>Section 1</a:t>
            </a:r>
          </a:p>
          <a:p>
            <a:r>
              <a:rPr lang="en-US"/>
              <a:t>Section 2</a:t>
            </a:r>
          </a:p>
          <a:p>
            <a:r>
              <a:rPr lang="en-US"/>
              <a:t>Section 3</a:t>
            </a:r>
          </a:p>
          <a:p>
            <a:r>
              <a:rPr lang="en-US"/>
              <a:t>Section 4</a:t>
            </a:r>
          </a:p>
          <a:p>
            <a:endParaRPr lang="en-US">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28</a:t>
            </a:fld>
            <a:endParaRPr lang="en-US"/>
          </a:p>
        </p:txBody>
      </p:sp>
    </p:spTree>
    <p:extLst>
      <p:ext uri="{BB962C8B-B14F-4D97-AF65-F5344CB8AC3E}">
        <p14:creationId xmlns:p14="http://schemas.microsoft.com/office/powerpoint/2010/main" val="2978208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Caroline </a:t>
            </a:r>
            <a:endParaRPr lang="en-US"/>
          </a:p>
          <a:p>
            <a:endParaRPr lang="en-US"/>
          </a:p>
          <a:p>
            <a:r>
              <a:rPr lang="en-US"/>
              <a:t>Section 1</a:t>
            </a:r>
          </a:p>
          <a:p>
            <a:r>
              <a:rPr lang="en-US"/>
              <a:t>Section 2</a:t>
            </a:r>
          </a:p>
          <a:p>
            <a:r>
              <a:rPr lang="en-US"/>
              <a:t>Section 3</a:t>
            </a:r>
          </a:p>
          <a:p>
            <a:r>
              <a:rPr lang="en-US"/>
              <a:t>Section 4</a:t>
            </a:r>
          </a:p>
          <a:p>
            <a:endParaRPr lang="en-US">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a:p>
        </p:txBody>
      </p:sp>
    </p:spTree>
    <p:extLst>
      <p:ext uri="{BB962C8B-B14F-4D97-AF65-F5344CB8AC3E}">
        <p14:creationId xmlns:p14="http://schemas.microsoft.com/office/powerpoint/2010/main" val="207248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SLIDE PRESENTER- Allison</a:t>
            </a:r>
            <a:endParaRPr lang="en-US"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8D21C0-2341-4935-92CD-4C7F98363D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279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PRESENTER - BETH</a:t>
            </a:r>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a:p>
        </p:txBody>
      </p:sp>
    </p:spTree>
    <p:extLst>
      <p:ext uri="{BB962C8B-B14F-4D97-AF65-F5344CB8AC3E}">
        <p14:creationId xmlns:p14="http://schemas.microsoft.com/office/powerpoint/2010/main" val="53527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PRESENTER - BETH</a:t>
            </a:r>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a:p>
        </p:txBody>
      </p:sp>
    </p:spTree>
    <p:extLst>
      <p:ext uri="{BB962C8B-B14F-4D97-AF65-F5344CB8AC3E}">
        <p14:creationId xmlns:p14="http://schemas.microsoft.com/office/powerpoint/2010/main" val="345867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SLIDE PRESENTER – ALLISON</a:t>
            </a:r>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a:p>
        </p:txBody>
      </p:sp>
    </p:spTree>
    <p:extLst>
      <p:ext uri="{BB962C8B-B14F-4D97-AF65-F5344CB8AC3E}">
        <p14:creationId xmlns:p14="http://schemas.microsoft.com/office/powerpoint/2010/main" val="406240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SLIDE PRESENTER - DOROTHEA</a:t>
            </a:r>
            <a:endParaRPr lang="en-US" b="1"/>
          </a:p>
          <a:p>
            <a:endParaRPr lang="en-US"/>
          </a:p>
          <a:p>
            <a:r>
              <a:rPr lang="en-US"/>
              <a:t>What is a State-Designated Rural Health Center ? </a:t>
            </a:r>
            <a:endParaRPr lang="en-US">
              <a:cs typeface="Calibri"/>
            </a:endParaRPr>
          </a:p>
          <a:p>
            <a:r>
              <a:rPr lang="en-US" sz="1200" kern="1200">
                <a:solidFill>
                  <a:schemeClr val="tx1"/>
                </a:solidFill>
                <a:effectLst/>
                <a:latin typeface="+mn-lt"/>
                <a:ea typeface="+mn-ea"/>
                <a:cs typeface="+mn-cs"/>
              </a:rPr>
              <a:t>State designation is to support health care access in primary care sites that do not fit the CMS_RHC or FQHC designation. Recognizing the need for access to healthcare as the demographics of NC, as well as access points, change (due to FQHC growth and multi-site practice locations) is necessary in supporting the growth of new access points for health care in rural NC.</a:t>
            </a:r>
            <a:r>
              <a:rPr lang="en-US"/>
              <a:t> </a:t>
            </a:r>
            <a:endParaRPr lang="en-US" sz="1200" kern="1200">
              <a:solidFill>
                <a:schemeClr val="tx1"/>
              </a:solidFill>
              <a:effectLst/>
              <a:latin typeface="+mn-lt"/>
              <a:cs typeface="Calibri"/>
            </a:endParaRPr>
          </a:p>
          <a:p>
            <a:endParaRPr lang="en-US">
              <a:cs typeface="Calibri"/>
            </a:endParaRPr>
          </a:p>
          <a:p>
            <a:r>
              <a:rPr lang="en-US"/>
              <a:t>NC ORH assists underserved communities and populations with developing innovative strategies for improving access, quality, and cost-effectiveness of health care.  Distribution of primary care providers in North Carolina has historically been skewed toward cities and larger towns.  Rural residents, who often face transportation issues, find accessing primary care services difficult.  Through the establishment of State Designated Rural Health Centers (SDRHC), NC ORH partners with local communities to provide funding to improve ability to serve underserved populations who would otherwise be unable to access needed primary care services due to geographic, economic, or other barriers. Thus, State Designated Rural Health Centers have become an integral part of the health care safety net for North Carolina’s rural and underserved residents. </a:t>
            </a:r>
            <a:endParaRPr lang="en-US">
              <a:cs typeface="Calibri"/>
            </a:endParaRPr>
          </a:p>
          <a:p>
            <a:endParaRPr lang="en-US"/>
          </a:p>
          <a:p>
            <a:r>
              <a:rPr lang="en-US"/>
              <a:t>The purpose of the state designation is to support health care access in primary care sites that do not fit the CMS_RHC or FQHC designation. Recognizing the need for access to healthcare as the demographics of NC, as well as access points, change (due to FQHC growth and multi-site practice locations) is necessary for incubating and supporting the growth of new access points for health care in rural NC.  </a:t>
            </a:r>
            <a:endParaRPr lang="en-US">
              <a:cs typeface="Calibri"/>
            </a:endParaRPr>
          </a:p>
          <a:p>
            <a:endParaRPr lang="en-US"/>
          </a:p>
          <a:p>
            <a:r>
              <a:rPr lang="en-US"/>
              <a:t>ORH defines an SDRHC as a health care safety net organization that is a 501(c)3 non-profit, community-owned organization with an active board that has as its primary mission to provide primary health care services to those residing in its community.  SDRHCs must be located within communities that are both rural and underserved and must currently be delivering primary health care services or can serve patients within six months in its proposed service area.  </a:t>
            </a:r>
            <a:endParaRPr lang="en-US">
              <a:cs typeface="Calibri"/>
            </a:endParaRPr>
          </a:p>
          <a:p>
            <a:endParaRPr lang="en-US"/>
          </a:p>
          <a:p>
            <a:r>
              <a:rPr lang="en-US"/>
              <a:t>The State Designated Rural Health Center Guide is available as a resource for more detailed information about the Office of Rural Health’s work to increase access to quality care in rural </a:t>
            </a:r>
            <a:r>
              <a:rPr lang="en-US" b="1"/>
              <a:t>and </a:t>
            </a:r>
            <a:r>
              <a:rPr lang="en-US"/>
              <a:t>underserved communities. The Guide outlines the process for receiving State Designation as Rural Health Center and the activities the funds support. &lt;Link to guide&gt;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a:p>
        </p:txBody>
      </p:sp>
    </p:spTree>
    <p:extLst>
      <p:ext uri="{BB962C8B-B14F-4D97-AF65-F5344CB8AC3E}">
        <p14:creationId xmlns:p14="http://schemas.microsoft.com/office/powerpoint/2010/main" val="3086234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PRESENTER - DOROTHEA</a:t>
            </a:r>
            <a:endParaRPr lang="en-US"/>
          </a:p>
          <a:p>
            <a:endParaRPr lang="en-US"/>
          </a:p>
          <a:p>
            <a:r>
              <a:rPr lang="en-US"/>
              <a:t>New applicants seeking to become a SDRHC. We require all applicants to review the guidance manual.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549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a:p>
        </p:txBody>
      </p:sp>
    </p:spTree>
    <p:extLst>
      <p:ext uri="{BB962C8B-B14F-4D97-AF65-F5344CB8AC3E}">
        <p14:creationId xmlns:p14="http://schemas.microsoft.com/office/powerpoint/2010/main" val="61820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p>
          <a:p>
            <a:r>
              <a:rPr lang="en-US"/>
              <a:t>A. Advanced Medical Home- National Committee for Quality Assurance (NCQA)</a:t>
            </a:r>
            <a:r>
              <a:rPr lang="en-US" b="1"/>
              <a:t> </a:t>
            </a:r>
            <a:r>
              <a:rPr lang="en-US"/>
              <a:t>Patient Centered Medical Home (PCMH).</a:t>
            </a:r>
            <a:endParaRPr lang="en-US">
              <a:cs typeface="Calibri"/>
            </a:endParaRPr>
          </a:p>
          <a:p>
            <a:pPr marL="742950" lvl="1" indent="-285750">
              <a:buFont typeface="Wingdings,Sans-Serif"/>
              <a:buChar char="q"/>
            </a:pPr>
            <a:r>
              <a:rPr lang="en-US"/>
              <a:t>An outside subject matter expert to assist with PCMH/AMH recognition                 or </a:t>
            </a:r>
            <a:endParaRPr lang="en-US">
              <a:cs typeface="Calibri"/>
            </a:endParaRPr>
          </a:p>
          <a:p>
            <a:pPr marL="742950" lvl="1" indent="-285750">
              <a:buFont typeface="Wingdings,Sans-Serif"/>
              <a:buChar char="q"/>
            </a:pPr>
            <a:r>
              <a:rPr lang="en-US"/>
              <a:t>Costs associated with educating site personnel with becoming a PCMH Certified Content Expert and/or Advanced Medical Home.</a:t>
            </a:r>
            <a:endParaRPr lang="en-US">
              <a:cs typeface="Calibri"/>
            </a:endParaRPr>
          </a:p>
          <a:p>
            <a:endParaRPr lang="en-US"/>
          </a:p>
          <a:p>
            <a:r>
              <a:rPr lang="en-US"/>
              <a:t>B. Supports the creation and implementation of sustainable technological infrastructure that enhances access to health care and improves quality.  </a:t>
            </a:r>
            <a:endParaRPr lang="en-US">
              <a:cs typeface="Calibri"/>
            </a:endParaRPr>
          </a:p>
          <a:p>
            <a:pPr marL="742950" lvl="1" indent="-285750">
              <a:buFont typeface="Wingdings,Sans-Serif"/>
              <a:buChar char="q"/>
            </a:pPr>
            <a:r>
              <a:rPr lang="en-US"/>
              <a:t>Technological infrastructure (hardware, software, telehealth applications etc.) </a:t>
            </a:r>
            <a:endParaRPr lang="en-US">
              <a:cs typeface="Calibri"/>
            </a:endParaRPr>
          </a:p>
          <a:p>
            <a:pPr lvl="1"/>
            <a:endParaRPr lang="en-US"/>
          </a:p>
          <a:p>
            <a:pPr marL="742950" lvl="1" indent="-285750">
              <a:buFont typeface="Wingdings,Sans-Serif"/>
              <a:buChar char="q"/>
            </a:pPr>
            <a:r>
              <a:rPr lang="en-US"/>
              <a:t> Administrative and clinical innovations that sustain primary medical care delivery models through the adoption of Electronic Health Records (EHR) technology and using the North Carolina </a:t>
            </a:r>
            <a:r>
              <a:rPr lang="en-US" err="1"/>
              <a:t>HealthConnex</a:t>
            </a:r>
            <a:r>
              <a:rPr lang="en-US"/>
              <a:t>.</a:t>
            </a:r>
            <a:endParaRPr lang="en-US">
              <a:cs typeface="Calibri"/>
            </a:endParaRPr>
          </a:p>
          <a:p>
            <a:pPr lvl="1"/>
            <a:endParaRPr lang="en-US"/>
          </a:p>
          <a:p>
            <a:pPr marL="742950" lvl="1" indent="-285750">
              <a:buFont typeface="Wingdings,Sans-Serif"/>
              <a:buChar char="q"/>
            </a:pPr>
            <a:r>
              <a:rPr lang="en-US"/>
              <a:t>Methods for expanding the ability to collect, exchange, store, and disseminate health information. Example: Patient Portal </a:t>
            </a:r>
            <a:endParaRPr lang="en-US">
              <a:cs typeface="Calibri"/>
            </a:endParaRPr>
          </a:p>
          <a:p>
            <a:r>
              <a:rPr lang="en-US"/>
              <a:t>C. Supports rural health center’s activities that increase and/or improve efficiencies, effectiveness, transformation, sustainability, quality, or access to care. </a:t>
            </a:r>
            <a:endParaRPr lang="en-US">
              <a:cs typeface="Calibri"/>
            </a:endParaRPr>
          </a:p>
          <a:p>
            <a:pPr marL="742950" lvl="1" indent="-285750">
              <a:buFont typeface="Wingdings,Sans-Serif"/>
              <a:buChar char="q"/>
            </a:pPr>
            <a:r>
              <a:rPr lang="en-US"/>
              <a:t>Provides rural health centers with funding to hire or retain professional services including but not limited: legal aid, actuarial services, and other professional services deemed prudent and necessary for business operations. </a:t>
            </a:r>
            <a:r>
              <a:rPr lang="en-US" b="1" i="1"/>
              <a:t>Grantees must use the practice assessment/workplans completed to inform request for funds in this category.</a:t>
            </a:r>
            <a:endParaRPr lang="en-US"/>
          </a:p>
          <a:p>
            <a:pPr marL="457200"/>
            <a:endParaRPr lang="en-US"/>
          </a:p>
          <a:p>
            <a:r>
              <a:rPr lang="en-US"/>
              <a:t>D. Funding to</a:t>
            </a:r>
            <a:r>
              <a:rPr lang="en-US" b="1"/>
              <a:t> support Innovative Strategies including but not limited to:</a:t>
            </a:r>
            <a:endParaRPr lang="en-US"/>
          </a:p>
          <a:p>
            <a:pPr marL="742950" lvl="1" indent="-285750">
              <a:buFont typeface="Wingdings,Sans-Serif"/>
              <a:buChar char="q"/>
            </a:pPr>
            <a:r>
              <a:rPr lang="en-US"/>
              <a:t>Healthy Opportunities Screening</a:t>
            </a:r>
            <a:endParaRPr lang="en-US">
              <a:cs typeface="Calibri"/>
            </a:endParaRPr>
          </a:p>
          <a:p>
            <a:pPr marL="742950" lvl="1" indent="-285750">
              <a:buFont typeface="Wingdings,Sans-Serif"/>
              <a:buChar char="q"/>
            </a:pPr>
            <a:r>
              <a:rPr lang="en-US"/>
              <a:t>Telehealth (including Telepsychiatry), Community Paramedicine, Integrated Care, etc. </a:t>
            </a:r>
            <a:endParaRPr lang="en-US">
              <a:cs typeface="Calibri"/>
            </a:endParaRPr>
          </a:p>
          <a:p>
            <a:pPr marL="742950" lvl="1" indent="-285750">
              <a:buFont typeface="Wingdings,Sans-Serif"/>
              <a:buChar char="q"/>
            </a:pPr>
            <a:r>
              <a:rPr lang="en-US"/>
              <a:t>Opioid Disorder Treatment</a:t>
            </a:r>
            <a:endParaRPr lang="en-US">
              <a:cs typeface="Calibri"/>
            </a:endParaRPr>
          </a:p>
          <a:p>
            <a:pPr marL="742950" lvl="1" indent="-285750">
              <a:buFont typeface="Wingdings,Sans-Serif"/>
              <a:buChar char="q"/>
            </a:pPr>
            <a:r>
              <a:rPr lang="en-US"/>
              <a:t>Incorporating Community Health Workers into the care setting </a:t>
            </a:r>
            <a:endParaRPr lang="en-US">
              <a:cs typeface="Calibri"/>
            </a:endParaRPr>
          </a:p>
          <a:p>
            <a:pPr marL="742950" lvl="1" indent="-285750">
              <a:buFont typeface="Wingdings,Sans-Serif"/>
              <a:buChar char="q"/>
            </a:pPr>
            <a:r>
              <a:rPr lang="en-US"/>
              <a:t>Innovative collaboration with Community-Based Organizations to support Healthy Opportunities</a:t>
            </a:r>
            <a:endParaRPr lang="en-US">
              <a:cs typeface="Calibri"/>
            </a:endParaRPr>
          </a:p>
          <a:p>
            <a:pPr marL="742950" lvl="1" indent="-285750">
              <a:buFont typeface="Wingdings,Sans-Serif"/>
              <a:buChar char="q"/>
            </a:pPr>
            <a:r>
              <a:rPr lang="en-US"/>
              <a:t>Staffing and contract services  </a:t>
            </a:r>
            <a:endParaRPr lang="en-US">
              <a:cs typeface="Calibri"/>
            </a:endParaRPr>
          </a:p>
          <a:p>
            <a:pPr marL="742950" lvl="1" indent="-285750">
              <a:buFont typeface="Wingdings,Sans-Serif"/>
              <a:buChar char="q"/>
            </a:pPr>
            <a:r>
              <a:rPr lang="en-US"/>
              <a:t>The use of NC </a:t>
            </a:r>
            <a:r>
              <a:rPr lang="en-US" err="1"/>
              <a:t>HealthConnex</a:t>
            </a:r>
            <a:endParaRPr lang="en-US">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a:p>
        </p:txBody>
      </p:sp>
    </p:spTree>
    <p:extLst>
      <p:ext uri="{BB962C8B-B14F-4D97-AF65-F5344CB8AC3E}">
        <p14:creationId xmlns:p14="http://schemas.microsoft.com/office/powerpoint/2010/main" val="2719029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endParaRPr lang="en-US"/>
          </a:p>
          <a:p>
            <a:r>
              <a:rPr lang="en-US"/>
              <a:t>Requirement listings for applicants.  All supporting documentations are required to be attached.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7947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1" y="3235766"/>
            <a:ext cx="4398886" cy="713497"/>
          </a:xfrm>
        </p:spPr>
        <p:txBody>
          <a:bodyPr anchor="ctr">
            <a:normAutofit/>
          </a:bodyPr>
          <a:lstStyle>
            <a:lvl1pPr algn="r">
              <a:defRPr sz="195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5257870" y="2928377"/>
            <a:ext cx="3366857" cy="614779"/>
          </a:xfrm>
        </p:spPr>
        <p:txBody>
          <a:bodyPr anchor="ctr">
            <a:normAutofit/>
          </a:bodyPr>
          <a:lstStyle>
            <a:lvl1pPr marL="0" indent="0" algn="r">
              <a:buNone/>
              <a:defRPr sz="135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Master subtitle style (date)</a:t>
            </a:r>
          </a:p>
        </p:txBody>
      </p:sp>
    </p:spTree>
    <p:extLst>
      <p:ext uri="{BB962C8B-B14F-4D97-AF65-F5344CB8AC3E}">
        <p14:creationId xmlns:p14="http://schemas.microsoft.com/office/powerpoint/2010/main" val="30718159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1" y="3235766"/>
            <a:ext cx="4398886" cy="713497"/>
          </a:xfrm>
        </p:spPr>
        <p:txBody>
          <a:bodyPr anchor="ctr">
            <a:normAutofit/>
          </a:bodyPr>
          <a:lstStyle>
            <a:lvl1pPr algn="r">
              <a:defRPr sz="195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5257870" y="2928377"/>
            <a:ext cx="3366857" cy="614779"/>
          </a:xfrm>
        </p:spPr>
        <p:txBody>
          <a:bodyPr anchor="ctr">
            <a:normAutofit/>
          </a:bodyPr>
          <a:lstStyle>
            <a:lvl1pPr marL="0" indent="0" algn="r">
              <a:buNone/>
              <a:defRPr sz="135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Master subtitle style (date)</a:t>
            </a:r>
          </a:p>
        </p:txBody>
      </p:sp>
    </p:spTree>
    <p:extLst>
      <p:ext uri="{BB962C8B-B14F-4D97-AF65-F5344CB8AC3E}">
        <p14:creationId xmlns:p14="http://schemas.microsoft.com/office/powerpoint/2010/main" val="30718159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Content Slide - Title, Long Text, Bar">
    <p:spTree>
      <p:nvGrpSpPr>
        <p:cNvPr id="1" name=""/>
        <p:cNvGrpSpPr/>
        <p:nvPr/>
      </p:nvGrpSpPr>
      <p:grpSpPr>
        <a:xfrm>
          <a:off x="0" y="0"/>
          <a:ext cx="0" cy="0"/>
          <a:chOff x="0" y="0"/>
          <a:chExt cx="0" cy="0"/>
        </a:xfrm>
      </p:grpSpPr>
      <p:sp>
        <p:nvSpPr>
          <p:cNvPr id="12" name="Rectangle 11"/>
          <p:cNvSpPr/>
          <p:nvPr/>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228730"/>
            <a:ext cx="7886700" cy="5019673"/>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pPr lvl="0"/>
            <a:r>
              <a:rPr lang="en-US"/>
              <a:t>Text slide – long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DEB7B96C-DE62-40B4-A349-88F45C736EF0}" type="slidenum">
              <a:rPr lang="en-US" smtClean="0"/>
              <a:t>‹#›</a:t>
            </a:fld>
            <a:endParaRPr lang="en-US"/>
          </a:p>
        </p:txBody>
      </p:sp>
    </p:spTree>
    <p:extLst>
      <p:ext uri="{BB962C8B-B14F-4D97-AF65-F5344CB8AC3E}">
        <p14:creationId xmlns:p14="http://schemas.microsoft.com/office/powerpoint/2010/main" val="20569876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171450" indent="-171450">
              <a:lnSpc>
                <a:spcPct val="100000"/>
              </a:lnSpc>
              <a:spcBef>
                <a:spcPts val="900"/>
              </a:spcBef>
              <a:defRPr sz="2100">
                <a:latin typeface="Franklin Gothic Medium" panose="020B0603020102020204" pitchFamily="34" charset="0"/>
              </a:defRPr>
            </a:lvl1pPr>
            <a:lvl2pPr marL="432197" indent="-175022">
              <a:lnSpc>
                <a:spcPct val="100000"/>
              </a:lnSpc>
              <a:buFont typeface="Franklin Gothic Medium" panose="020B0603020102020204" pitchFamily="34" charset="0"/>
              <a:buChar char="−"/>
              <a:defRPr sz="1800">
                <a:latin typeface="Franklin Gothic Medium" panose="020B0603020102020204" pitchFamily="34" charset="0"/>
              </a:defRPr>
            </a:lvl2pPr>
            <a:lvl3pPr marL="729854" indent="-171450">
              <a:lnSpc>
                <a:spcPct val="100000"/>
              </a:lnSpc>
              <a:defRPr sz="15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a:t>Click to add footnote, reference or source</a:t>
            </a:r>
          </a:p>
        </p:txBody>
      </p:sp>
      <p:sp>
        <p:nvSpPr>
          <p:cNvPr id="21" name="Footer Placeholder 20"/>
          <p:cNvSpPr>
            <a:spLocks noGrp="1"/>
          </p:cNvSpPr>
          <p:nvPr>
            <p:ph type="ftr" sz="quarter" idx="13"/>
          </p:nvPr>
        </p:nvSpPr>
        <p:spPr>
          <a:xfrm>
            <a:off x="521229"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endParaRPr lang="en-US"/>
          </a:p>
        </p:txBody>
      </p:sp>
      <p:sp>
        <p:nvSpPr>
          <p:cNvPr id="22" name="Slide Number Placeholder 21"/>
          <p:cNvSpPr>
            <a:spLocks noGrp="1"/>
          </p:cNvSpPr>
          <p:nvPr>
            <p:ph type="sldNum" sz="quarter" idx="14"/>
          </p:nvPr>
        </p:nvSpPr>
        <p:spPr>
          <a:xfrm>
            <a:off x="8305801" y="6573308"/>
            <a:ext cx="564098" cy="284692"/>
          </a:xfrm>
        </p:spPr>
        <p:txBody>
          <a:bodyPr/>
          <a:lstStyle>
            <a:lvl1pPr>
              <a:defRPr sz="75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70"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987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AA19-BD22-4031-83CB-6023C32BCAB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CA1EAA5-F56B-4E67-824F-5DD287ACBCC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87DC242-60EA-4C74-9BA7-5BAD33D59CC0}"/>
              </a:ext>
            </a:extLst>
          </p:cNvPr>
          <p:cNvSpPr>
            <a:spLocks noGrp="1"/>
          </p:cNvSpPr>
          <p:nvPr>
            <p:ph type="dt" sz="half" idx="10"/>
          </p:nvPr>
        </p:nvSpPr>
        <p:spPr/>
        <p:txBody>
          <a:bodyPr/>
          <a:lstStyle/>
          <a:p>
            <a:fld id="{DD316A4B-314F-4CC5-99D0-506DE081FF0F}" type="datetimeFigureOut">
              <a:rPr lang="en-US" smtClean="0"/>
              <a:t>3/1/2022</a:t>
            </a:fld>
            <a:endParaRPr lang="en-US"/>
          </a:p>
        </p:txBody>
      </p:sp>
      <p:sp>
        <p:nvSpPr>
          <p:cNvPr id="5" name="Footer Placeholder 4">
            <a:extLst>
              <a:ext uri="{FF2B5EF4-FFF2-40B4-BE49-F238E27FC236}">
                <a16:creationId xmlns:a16="http://schemas.microsoft.com/office/drawing/2014/main" id="{1FAC64D1-1768-4D91-BE08-CB81E934F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40BD1-C22F-4A5E-8D91-55386FB7AB89}"/>
              </a:ext>
            </a:extLst>
          </p:cNvPr>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2867447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B2E3-4611-441F-A0F1-61AFA191DB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00921-F360-4D80-9322-5D604F59C2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31EC2-8D9E-46AA-BD05-1BBD12C3E2C3}"/>
              </a:ext>
            </a:extLst>
          </p:cNvPr>
          <p:cNvSpPr>
            <a:spLocks noGrp="1"/>
          </p:cNvSpPr>
          <p:nvPr>
            <p:ph type="dt" sz="half" idx="10"/>
          </p:nvPr>
        </p:nvSpPr>
        <p:spPr/>
        <p:txBody>
          <a:bodyPr/>
          <a:lstStyle/>
          <a:p>
            <a:fld id="{DD316A4B-314F-4CC5-99D0-506DE081FF0F}" type="datetimeFigureOut">
              <a:rPr lang="en-US" smtClean="0"/>
              <a:t>3/1/2022</a:t>
            </a:fld>
            <a:endParaRPr lang="en-US"/>
          </a:p>
        </p:txBody>
      </p:sp>
      <p:sp>
        <p:nvSpPr>
          <p:cNvPr id="5" name="Footer Placeholder 4">
            <a:extLst>
              <a:ext uri="{FF2B5EF4-FFF2-40B4-BE49-F238E27FC236}">
                <a16:creationId xmlns:a16="http://schemas.microsoft.com/office/drawing/2014/main" id="{9C480B3E-552D-4C78-8E3A-924D9F607E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31665-6A14-428A-B9DB-9307EDBED068}"/>
              </a:ext>
            </a:extLst>
          </p:cNvPr>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719714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AC61-D8D2-41AD-91C7-250C380378C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908AC52-104E-4138-8757-2CEA4C80B59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92C75D-A869-43BE-84FD-139AE3611FE6}"/>
              </a:ext>
            </a:extLst>
          </p:cNvPr>
          <p:cNvSpPr>
            <a:spLocks noGrp="1"/>
          </p:cNvSpPr>
          <p:nvPr>
            <p:ph type="dt" sz="half" idx="10"/>
          </p:nvPr>
        </p:nvSpPr>
        <p:spPr/>
        <p:txBody>
          <a:bodyPr/>
          <a:lstStyle/>
          <a:p>
            <a:fld id="{DD316A4B-314F-4CC5-99D0-506DE081FF0F}" type="datetimeFigureOut">
              <a:rPr lang="en-US" smtClean="0"/>
              <a:t>3/1/2022</a:t>
            </a:fld>
            <a:endParaRPr lang="en-US"/>
          </a:p>
        </p:txBody>
      </p:sp>
      <p:sp>
        <p:nvSpPr>
          <p:cNvPr id="5" name="Footer Placeholder 4">
            <a:extLst>
              <a:ext uri="{FF2B5EF4-FFF2-40B4-BE49-F238E27FC236}">
                <a16:creationId xmlns:a16="http://schemas.microsoft.com/office/drawing/2014/main" id="{DD1F8017-DAF1-4AC4-9F90-AEAEFF9A5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E00F8-7BCB-40FA-BF92-DBB4CB4AA7F7}"/>
              </a:ext>
            </a:extLst>
          </p:cNvPr>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2482495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4AE7-2603-49B7-9F47-4A2A471B3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BE9422-25C8-4509-A0E1-E9F6395DA76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2C52B3-7B78-4F80-B27D-FC9E27D99DE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96D69C-B472-412B-80B7-75354B8B60EB}"/>
              </a:ext>
            </a:extLst>
          </p:cNvPr>
          <p:cNvSpPr>
            <a:spLocks noGrp="1"/>
          </p:cNvSpPr>
          <p:nvPr>
            <p:ph type="dt" sz="half" idx="10"/>
          </p:nvPr>
        </p:nvSpPr>
        <p:spPr/>
        <p:txBody>
          <a:bodyPr/>
          <a:lstStyle/>
          <a:p>
            <a:fld id="{DD316A4B-314F-4CC5-99D0-506DE081FF0F}" type="datetimeFigureOut">
              <a:rPr lang="en-US" smtClean="0"/>
              <a:t>3/1/2022</a:t>
            </a:fld>
            <a:endParaRPr lang="en-US"/>
          </a:p>
        </p:txBody>
      </p:sp>
      <p:sp>
        <p:nvSpPr>
          <p:cNvPr id="6" name="Footer Placeholder 5">
            <a:extLst>
              <a:ext uri="{FF2B5EF4-FFF2-40B4-BE49-F238E27FC236}">
                <a16:creationId xmlns:a16="http://schemas.microsoft.com/office/drawing/2014/main" id="{0E0C3CAE-AD97-4908-A7FF-7F917BDCF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6DDD0-2422-4ECA-BCCF-D9184C7F1EBB}"/>
              </a:ext>
            </a:extLst>
          </p:cNvPr>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695372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23A8-F86F-4849-9F38-F3F0B31627D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83750C-9021-400E-A7FC-B4F337878F1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FD93D87-6E8B-4690-83B0-CBADC66AA0F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553A82-5EE4-4093-A296-77E4708115D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7ACCE-44D6-4895-87A3-9C0C4332E15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D6F94-13B1-4E13-B0D5-311B9699B5A4}"/>
              </a:ext>
            </a:extLst>
          </p:cNvPr>
          <p:cNvSpPr>
            <a:spLocks noGrp="1"/>
          </p:cNvSpPr>
          <p:nvPr>
            <p:ph type="dt" sz="half" idx="10"/>
          </p:nvPr>
        </p:nvSpPr>
        <p:spPr/>
        <p:txBody>
          <a:bodyPr/>
          <a:lstStyle/>
          <a:p>
            <a:fld id="{DD316A4B-314F-4CC5-99D0-506DE081FF0F}" type="datetimeFigureOut">
              <a:rPr lang="en-US" smtClean="0"/>
              <a:t>3/1/2022</a:t>
            </a:fld>
            <a:endParaRPr lang="en-US"/>
          </a:p>
        </p:txBody>
      </p:sp>
      <p:sp>
        <p:nvSpPr>
          <p:cNvPr id="8" name="Footer Placeholder 7">
            <a:extLst>
              <a:ext uri="{FF2B5EF4-FFF2-40B4-BE49-F238E27FC236}">
                <a16:creationId xmlns:a16="http://schemas.microsoft.com/office/drawing/2014/main" id="{A611CE32-0E9D-4882-94ED-8C46FB0303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A524A2-30B5-4786-A16F-76ABE7FF9EE1}"/>
              </a:ext>
            </a:extLst>
          </p:cNvPr>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3081319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FAEE-B696-4546-8B7D-416404EA5F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9F24E7-815B-4B31-B969-937276FA2B73}"/>
              </a:ext>
            </a:extLst>
          </p:cNvPr>
          <p:cNvSpPr>
            <a:spLocks noGrp="1"/>
          </p:cNvSpPr>
          <p:nvPr>
            <p:ph type="dt" sz="half" idx="10"/>
          </p:nvPr>
        </p:nvSpPr>
        <p:spPr/>
        <p:txBody>
          <a:bodyPr/>
          <a:lstStyle/>
          <a:p>
            <a:fld id="{DD316A4B-314F-4CC5-99D0-506DE081FF0F}" type="datetimeFigureOut">
              <a:rPr lang="en-US" smtClean="0"/>
              <a:t>3/1/2022</a:t>
            </a:fld>
            <a:endParaRPr lang="en-US"/>
          </a:p>
        </p:txBody>
      </p:sp>
      <p:sp>
        <p:nvSpPr>
          <p:cNvPr id="4" name="Footer Placeholder 3">
            <a:extLst>
              <a:ext uri="{FF2B5EF4-FFF2-40B4-BE49-F238E27FC236}">
                <a16:creationId xmlns:a16="http://schemas.microsoft.com/office/drawing/2014/main" id="{6C3C49A1-96C9-46E5-9C38-33BC438771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7998B2-7A14-4847-8D58-BA9367ED068E}"/>
              </a:ext>
            </a:extLst>
          </p:cNvPr>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378293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BF7755-D1BD-4C2A-A9C3-21A92C2ED813}"/>
              </a:ext>
            </a:extLst>
          </p:cNvPr>
          <p:cNvSpPr>
            <a:spLocks noGrp="1"/>
          </p:cNvSpPr>
          <p:nvPr>
            <p:ph type="dt" sz="half" idx="10"/>
          </p:nvPr>
        </p:nvSpPr>
        <p:spPr/>
        <p:txBody>
          <a:bodyPr/>
          <a:lstStyle/>
          <a:p>
            <a:fld id="{DD316A4B-314F-4CC5-99D0-506DE081FF0F}" type="datetimeFigureOut">
              <a:rPr lang="en-US" smtClean="0"/>
              <a:t>3/1/2022</a:t>
            </a:fld>
            <a:endParaRPr lang="en-US"/>
          </a:p>
        </p:txBody>
      </p:sp>
      <p:sp>
        <p:nvSpPr>
          <p:cNvPr id="3" name="Footer Placeholder 2">
            <a:extLst>
              <a:ext uri="{FF2B5EF4-FFF2-40B4-BE49-F238E27FC236}">
                <a16:creationId xmlns:a16="http://schemas.microsoft.com/office/drawing/2014/main" id="{744BD7AC-5201-4883-9F9B-A687373497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B32B46-39A1-4274-9CF6-B75B7A2B0344}"/>
              </a:ext>
            </a:extLst>
          </p:cNvPr>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3178755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9BE7A-0B8C-42FC-8432-BF6ECD8EE19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A0535E2-7177-4F07-B424-7E23BB85787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52F7CC-9458-4D33-8BCF-E9EDD9F0A40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795AB2A-8F24-4A3C-8669-E89E612D9873}"/>
              </a:ext>
            </a:extLst>
          </p:cNvPr>
          <p:cNvSpPr>
            <a:spLocks noGrp="1"/>
          </p:cNvSpPr>
          <p:nvPr>
            <p:ph type="dt" sz="half" idx="10"/>
          </p:nvPr>
        </p:nvSpPr>
        <p:spPr/>
        <p:txBody>
          <a:bodyPr/>
          <a:lstStyle/>
          <a:p>
            <a:fld id="{DD316A4B-314F-4CC5-99D0-506DE081FF0F}" type="datetimeFigureOut">
              <a:rPr lang="en-US" smtClean="0"/>
              <a:t>3/1/2022</a:t>
            </a:fld>
            <a:endParaRPr lang="en-US"/>
          </a:p>
        </p:txBody>
      </p:sp>
      <p:sp>
        <p:nvSpPr>
          <p:cNvPr id="6" name="Footer Placeholder 5">
            <a:extLst>
              <a:ext uri="{FF2B5EF4-FFF2-40B4-BE49-F238E27FC236}">
                <a16:creationId xmlns:a16="http://schemas.microsoft.com/office/drawing/2014/main" id="{F375BDD3-CAD8-4DD7-AEB1-79298D3BF6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DBDCF-1BB5-41EE-AF6A-C774763B84EA}"/>
              </a:ext>
            </a:extLst>
          </p:cNvPr>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1179281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0D861-7733-4912-91D1-804742B484D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233A52F-5352-4906-81CB-A90541B4615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B22292A-B43B-4477-B3C7-9724B0DA61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FB93194-2D8F-401B-A37A-E0A60A288FB4}"/>
              </a:ext>
            </a:extLst>
          </p:cNvPr>
          <p:cNvSpPr>
            <a:spLocks noGrp="1"/>
          </p:cNvSpPr>
          <p:nvPr>
            <p:ph type="dt" sz="half" idx="10"/>
          </p:nvPr>
        </p:nvSpPr>
        <p:spPr/>
        <p:txBody>
          <a:bodyPr/>
          <a:lstStyle/>
          <a:p>
            <a:fld id="{DD316A4B-314F-4CC5-99D0-506DE081FF0F}" type="datetimeFigureOut">
              <a:rPr lang="en-US" smtClean="0"/>
              <a:t>3/1/2022</a:t>
            </a:fld>
            <a:endParaRPr lang="en-US"/>
          </a:p>
        </p:txBody>
      </p:sp>
      <p:sp>
        <p:nvSpPr>
          <p:cNvPr id="6" name="Footer Placeholder 5">
            <a:extLst>
              <a:ext uri="{FF2B5EF4-FFF2-40B4-BE49-F238E27FC236}">
                <a16:creationId xmlns:a16="http://schemas.microsoft.com/office/drawing/2014/main" id="{F563AA0B-4705-48FA-83A0-7A386E939D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931D9-37C2-449C-9F8D-70051807141A}"/>
              </a:ext>
            </a:extLst>
          </p:cNvPr>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4071314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BCCE-9AE6-4547-A087-DE7506D455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00A466-750F-45BA-8187-BAF280F678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48B68-8E87-4FE5-A857-FAE8788DB94C}"/>
              </a:ext>
            </a:extLst>
          </p:cNvPr>
          <p:cNvSpPr>
            <a:spLocks noGrp="1"/>
          </p:cNvSpPr>
          <p:nvPr>
            <p:ph type="dt" sz="half" idx="10"/>
          </p:nvPr>
        </p:nvSpPr>
        <p:spPr/>
        <p:txBody>
          <a:bodyPr/>
          <a:lstStyle/>
          <a:p>
            <a:fld id="{DD316A4B-314F-4CC5-99D0-506DE081FF0F}" type="datetimeFigureOut">
              <a:rPr lang="en-US" smtClean="0"/>
              <a:t>3/1/2022</a:t>
            </a:fld>
            <a:endParaRPr lang="en-US"/>
          </a:p>
        </p:txBody>
      </p:sp>
      <p:sp>
        <p:nvSpPr>
          <p:cNvPr id="5" name="Footer Placeholder 4">
            <a:extLst>
              <a:ext uri="{FF2B5EF4-FFF2-40B4-BE49-F238E27FC236}">
                <a16:creationId xmlns:a16="http://schemas.microsoft.com/office/drawing/2014/main" id="{CCE5FEFB-E7A9-4ECF-A47E-13332285C0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20D14-EB7D-40BF-86B2-2D7DD86BA9F9}"/>
              </a:ext>
            </a:extLst>
          </p:cNvPr>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900677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0B4868-34CD-431B-8CCC-DEB456C1A00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A4AF76-85C5-4A59-8C85-67ADD8664D6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AE689-3B58-45EC-81C1-451B2A007F49}"/>
              </a:ext>
            </a:extLst>
          </p:cNvPr>
          <p:cNvSpPr>
            <a:spLocks noGrp="1"/>
          </p:cNvSpPr>
          <p:nvPr>
            <p:ph type="dt" sz="half" idx="10"/>
          </p:nvPr>
        </p:nvSpPr>
        <p:spPr/>
        <p:txBody>
          <a:bodyPr/>
          <a:lstStyle/>
          <a:p>
            <a:fld id="{DD316A4B-314F-4CC5-99D0-506DE081FF0F}" type="datetimeFigureOut">
              <a:rPr lang="en-US" smtClean="0"/>
              <a:t>3/1/2022</a:t>
            </a:fld>
            <a:endParaRPr lang="en-US"/>
          </a:p>
        </p:txBody>
      </p:sp>
      <p:sp>
        <p:nvSpPr>
          <p:cNvPr id="5" name="Footer Placeholder 4">
            <a:extLst>
              <a:ext uri="{FF2B5EF4-FFF2-40B4-BE49-F238E27FC236}">
                <a16:creationId xmlns:a16="http://schemas.microsoft.com/office/drawing/2014/main" id="{B6170529-15C3-4293-B452-5FFAE2E36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E795C-B9AA-4C95-91A8-1F84E0B3D736}"/>
              </a:ext>
            </a:extLst>
          </p:cNvPr>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480082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3669999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171450" indent="-171450">
              <a:lnSpc>
                <a:spcPct val="100000"/>
              </a:lnSpc>
              <a:spcBef>
                <a:spcPts val="900"/>
              </a:spcBef>
              <a:defRPr sz="2100">
                <a:latin typeface="Franklin Gothic Medium" panose="020B0603020102020204" pitchFamily="34" charset="0"/>
              </a:defRPr>
            </a:lvl1pPr>
            <a:lvl2pPr marL="432197" indent="-175022">
              <a:lnSpc>
                <a:spcPct val="100000"/>
              </a:lnSpc>
              <a:buFont typeface="Franklin Gothic Medium" panose="020B0603020102020204" pitchFamily="34" charset="0"/>
              <a:buChar char="−"/>
              <a:defRPr sz="1800">
                <a:latin typeface="Franklin Gothic Medium" panose="020B0603020102020204" pitchFamily="34" charset="0"/>
              </a:defRPr>
            </a:lvl2pPr>
            <a:lvl3pPr marL="729854" indent="-171450">
              <a:lnSpc>
                <a:spcPct val="100000"/>
              </a:lnSpc>
              <a:defRPr sz="15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a:t>Click to add footnote, reference or source</a:t>
            </a:r>
          </a:p>
        </p:txBody>
      </p:sp>
      <p:sp>
        <p:nvSpPr>
          <p:cNvPr id="21" name="Footer Placeholder 20"/>
          <p:cNvSpPr>
            <a:spLocks noGrp="1"/>
          </p:cNvSpPr>
          <p:nvPr>
            <p:ph type="ftr" sz="quarter" idx="13"/>
          </p:nvPr>
        </p:nvSpPr>
        <p:spPr>
          <a:xfrm>
            <a:off x="521229"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endParaRPr lang="en-US"/>
          </a:p>
        </p:txBody>
      </p:sp>
      <p:sp>
        <p:nvSpPr>
          <p:cNvPr id="22" name="Slide Number Placeholder 21"/>
          <p:cNvSpPr>
            <a:spLocks noGrp="1"/>
          </p:cNvSpPr>
          <p:nvPr>
            <p:ph type="sldNum" sz="quarter" idx="14"/>
          </p:nvPr>
        </p:nvSpPr>
        <p:spPr>
          <a:xfrm>
            <a:off x="8305801" y="6573308"/>
            <a:ext cx="564098" cy="284692"/>
          </a:xfrm>
        </p:spPr>
        <p:txBody>
          <a:bodyPr/>
          <a:lstStyle>
            <a:lvl1pPr>
              <a:defRPr sz="75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70"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987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821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356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76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35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Office of Rural Health</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 id="2147483698" r:id="rId11"/>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Office of Rural Health</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699" r:id="rId11"/>
    <p:sldLayoutId id="2147483700" r:id="rId12"/>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719DA7-218A-4243-90A5-A824D7241B8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233CF0-EC42-41C6-8996-9836B33DC31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D3F89-3CC4-4047-B6F9-0B0B4FD320E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5872BF-D891-4CA5-A731-DABE557C006C}" type="datetimeFigureOut">
              <a:rPr lang="en-US" smtClean="0"/>
              <a:t>3/1/2022</a:t>
            </a:fld>
            <a:endParaRPr lang="en-US"/>
          </a:p>
        </p:txBody>
      </p:sp>
      <p:sp>
        <p:nvSpPr>
          <p:cNvPr id="5" name="Footer Placeholder 4">
            <a:extLst>
              <a:ext uri="{FF2B5EF4-FFF2-40B4-BE49-F238E27FC236}">
                <a16:creationId xmlns:a16="http://schemas.microsoft.com/office/drawing/2014/main" id="{D4BAA4CA-7611-4866-8B47-8E798A9171B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6DF42E-84C2-4451-8981-EE7CDAE221A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1F07BB-E888-445B-A27C-07A387278221}" type="slidenum">
              <a:rPr lang="en-US" smtClean="0"/>
              <a:t>‹#›</a:t>
            </a:fld>
            <a:endParaRPr lang="en-US"/>
          </a:p>
        </p:txBody>
      </p:sp>
    </p:spTree>
    <p:extLst>
      <p:ext uri="{BB962C8B-B14F-4D97-AF65-F5344CB8AC3E}">
        <p14:creationId xmlns:p14="http://schemas.microsoft.com/office/powerpoint/2010/main" val="15877315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dhhs.gov/media/14610/open" TargetMode="External"/><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35.sv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7.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9.sv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37.xml"/><Relationship Id="rId4" Type="http://schemas.openxmlformats.org/officeDocument/2006/relationships/image" Target="../media/image45.sv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37.xml"/><Relationship Id="rId5" Type="http://schemas.openxmlformats.org/officeDocument/2006/relationships/hyperlink" Target="https://creativecommons.org/licenses/by-sa/3.0/" TargetMode="External"/><Relationship Id="rId4" Type="http://schemas.openxmlformats.org/officeDocument/2006/relationships/hyperlink" Target="http://www.mrscienceshow.com/2010/06/bring-us-your-burning-science-questions.html"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mailto:Dorothea.Brock@dhhs.nc.gov" TargetMode="External"/><Relationship Id="rId7" Type="http://schemas.openxmlformats.org/officeDocument/2006/relationships/hyperlink" Target="https://www.ncdhhs.gov/divisions/orh" TargetMode="External"/><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hyperlink" Target="mailto:Caroline.Collier@dhhs.nc.gov" TargetMode="External"/><Relationship Id="rId5" Type="http://schemas.openxmlformats.org/officeDocument/2006/relationships/hyperlink" Target="mailto:Beth.blaise@dhhs.nc.gov" TargetMode="External"/><Relationship Id="rId4" Type="http://schemas.openxmlformats.org/officeDocument/2006/relationships/hyperlink" Target="mailto:Kimberly.r.mcneil@dhhs.nc.gov" TargetMode="Externa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diagramData" Target="../diagrams/data1.xml"/><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5.svg"/><Relationship Id="rId11" Type="http://schemas.microsoft.com/office/2007/relationships/diagramDrawing" Target="../diagrams/drawing1.xml"/><Relationship Id="rId5" Type="http://schemas.openxmlformats.org/officeDocument/2006/relationships/image" Target="../media/image14.png"/><Relationship Id="rId15" Type="http://schemas.openxmlformats.org/officeDocument/2006/relationships/image" Target="../media/image19.svg"/><Relationship Id="rId10" Type="http://schemas.openxmlformats.org/officeDocument/2006/relationships/diagramColors" Target="../diagrams/colors1.xml"/><Relationship Id="rId4" Type="http://schemas.openxmlformats.org/officeDocument/2006/relationships/image" Target="../media/image13.svg"/><Relationship Id="rId9" Type="http://schemas.openxmlformats.org/officeDocument/2006/relationships/diagramQuickStyle" Target="../diagrams/quickStyle1.xml"/><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lIns="91440" tIns="45720" rIns="91440" bIns="45720" anchor="ctr">
            <a:noAutofit/>
          </a:bodyPr>
          <a:lstStyle/>
          <a:p>
            <a:r>
              <a:rPr lang="en-US" sz="1800">
                <a:latin typeface="Calibri"/>
                <a:cs typeface="Arial"/>
              </a:rPr>
              <a:t>Office of Rural Health</a:t>
            </a:r>
          </a:p>
          <a:p>
            <a:r>
              <a:rPr lang="en-US" sz="1800">
                <a:latin typeface="Calibri"/>
                <a:cs typeface="Arial"/>
              </a:rPr>
              <a:t>NC Department of Health and Human Services </a:t>
            </a:r>
            <a:endParaRPr lang="en-US">
              <a:latin typeface="Calibri"/>
            </a:endParaRPr>
          </a:p>
          <a:p>
            <a:r>
              <a:rPr lang="en-US" sz="2400">
                <a:latin typeface="Calibri"/>
                <a:cs typeface="Arial"/>
              </a:rPr>
              <a:t>State Designated Rural Health Centers Support - Request for Application Information Session</a:t>
            </a:r>
            <a:endParaRPr lang="en-US" sz="2400">
              <a:latin typeface="Calibri"/>
            </a:endParaRPr>
          </a:p>
        </p:txBody>
      </p:sp>
      <p:sp>
        <p:nvSpPr>
          <p:cNvPr id="10" name="Text Placeholder 9"/>
          <p:cNvSpPr>
            <a:spLocks noGrp="1"/>
          </p:cNvSpPr>
          <p:nvPr>
            <p:ph type="body" sz="quarter" idx="11"/>
          </p:nvPr>
        </p:nvSpPr>
        <p:spPr/>
        <p:txBody>
          <a:bodyPr>
            <a:normAutofit/>
          </a:bodyPr>
          <a:lstStyle/>
          <a:p>
            <a:endParaRPr lang="en-US"/>
          </a:p>
          <a:p>
            <a:endParaRPr lang="en-US" sz="2000"/>
          </a:p>
        </p:txBody>
      </p:sp>
      <p:sp>
        <p:nvSpPr>
          <p:cNvPr id="2" name="Text Placeholder 1">
            <a:extLst>
              <a:ext uri="{FF2B5EF4-FFF2-40B4-BE49-F238E27FC236}">
                <a16:creationId xmlns:a16="http://schemas.microsoft.com/office/drawing/2014/main" id="{73C93CD7-5ED9-4712-AC05-5139E7FC0DC3}"/>
              </a:ext>
            </a:extLst>
          </p:cNvPr>
          <p:cNvSpPr>
            <a:spLocks noGrp="1"/>
          </p:cNvSpPr>
          <p:nvPr>
            <p:ph type="body" sz="quarter" idx="12"/>
          </p:nvPr>
        </p:nvSpPr>
        <p:spPr>
          <a:xfrm>
            <a:off x="2770641" y="4441410"/>
            <a:ext cx="5774267" cy="715409"/>
          </a:xfrm>
        </p:spPr>
        <p:txBody>
          <a:bodyPr lIns="91440" tIns="45720" rIns="91440" bIns="45720" anchor="b">
            <a:noAutofit/>
          </a:bodyPr>
          <a:lstStyle/>
          <a:p>
            <a:r>
              <a:rPr lang="en-US" sz="1800">
                <a:latin typeface="Calibri"/>
                <a:cs typeface="Arial"/>
              </a:rPr>
              <a:t>March 1, 2022</a:t>
            </a:r>
            <a:endParaRPr lang="en-US">
              <a:latin typeface="Calibri"/>
              <a:cs typeface="Arial"/>
            </a:endParaRPr>
          </a:p>
          <a:p>
            <a:r>
              <a:rPr lang="en-US" sz="1800">
                <a:latin typeface="Calibri"/>
                <a:cs typeface="Arial"/>
              </a:rPr>
              <a:t>11:30 a.m. – 12:30 p.m.</a:t>
            </a:r>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599F3E-7894-49E1-9AE4-ECA0ED064068}"/>
              </a:ext>
            </a:extLst>
          </p:cNvPr>
          <p:cNvSpPr>
            <a:spLocks noGrp="1"/>
          </p:cNvSpPr>
          <p:nvPr>
            <p:ph type="title"/>
          </p:nvPr>
        </p:nvSpPr>
        <p:spPr>
          <a:xfrm>
            <a:off x="963930" y="906043"/>
            <a:ext cx="7122547" cy="1221947"/>
          </a:xfrm>
        </p:spPr>
        <p:txBody>
          <a:bodyPr vert="horz" lIns="91440" tIns="45720" rIns="91440" bIns="45720" rtlCol="0" anchor="ctr">
            <a:normAutofit/>
          </a:bodyPr>
          <a:lstStyle/>
          <a:p>
            <a:pPr defTabSz="914400"/>
            <a:r>
              <a:rPr lang="en-US" kern="1200">
                <a:solidFill>
                  <a:schemeClr val="tx1"/>
                </a:solidFill>
                <a:latin typeface="Calibri"/>
                <a:ea typeface="+mj-ea"/>
                <a:cs typeface="Arial"/>
              </a:rPr>
              <a:t>Applicant Requirements</a:t>
            </a:r>
            <a:r>
              <a:rPr lang="en-US" b="0" kern="1200">
                <a:solidFill>
                  <a:schemeClr val="tx1"/>
                </a:solidFill>
                <a:latin typeface="Calibri"/>
                <a:ea typeface="+mj-ea"/>
                <a:cs typeface="Arial"/>
              </a:rPr>
              <a:t> </a:t>
            </a:r>
            <a:r>
              <a:rPr lang="en-US">
                <a:solidFill>
                  <a:schemeClr val="tx1"/>
                </a:solidFill>
                <a:latin typeface="Calibri"/>
                <a:ea typeface="+mj-ea"/>
                <a:cs typeface="Arial"/>
              </a:rPr>
              <a:t>cont'd</a:t>
            </a:r>
            <a:endParaRPr lang="en-US" kern="1200">
              <a:solidFill>
                <a:schemeClr val="tx1"/>
              </a:solidFill>
              <a:latin typeface="Calibri"/>
              <a:ea typeface="+mj-ea"/>
              <a:cs typeface="Arial"/>
            </a:endParaRPr>
          </a:p>
        </p:txBody>
      </p:sp>
      <p:sp>
        <p:nvSpPr>
          <p:cNvPr id="4" name="Content Placeholder 3">
            <a:extLst>
              <a:ext uri="{FF2B5EF4-FFF2-40B4-BE49-F238E27FC236}">
                <a16:creationId xmlns:a16="http://schemas.microsoft.com/office/drawing/2014/main" id="{FE4FE6DD-A0CC-4D0D-8A8C-BDA564108B17}"/>
              </a:ext>
            </a:extLst>
          </p:cNvPr>
          <p:cNvSpPr>
            <a:spLocks noGrp="1"/>
          </p:cNvSpPr>
          <p:nvPr>
            <p:ph sz="quarter" idx="14"/>
          </p:nvPr>
        </p:nvSpPr>
        <p:spPr>
          <a:xfrm>
            <a:off x="963930" y="2126442"/>
            <a:ext cx="7050985" cy="4011966"/>
          </a:xfrm>
        </p:spPr>
        <p:txBody>
          <a:bodyPr vert="horz" lIns="91440" tIns="45720" rIns="91440" bIns="45720" rtlCol="0" anchor="t">
            <a:noAutofit/>
          </a:bodyPr>
          <a:lstStyle/>
          <a:p>
            <a:pPr marL="285750" indent="-228600" algn="l" defTabSz="914400">
              <a:buFont typeface="Arial" panose="020B0604020202020204" pitchFamily="34" charset="0"/>
              <a:buChar char="•"/>
            </a:pPr>
            <a:r>
              <a:rPr lang="en-US" sz="1800">
                <a:latin typeface="Calibri"/>
                <a:ea typeface="+mn-ea"/>
                <a:cs typeface="Arial"/>
              </a:rPr>
              <a:t>All Applicants are required to sign an Attestation Statement</a:t>
            </a:r>
            <a:endParaRPr lang="en-US" sz="1800">
              <a:latin typeface="Calibri"/>
              <a:ea typeface="+mn-ea"/>
            </a:endParaRPr>
          </a:p>
          <a:p>
            <a:pPr marL="285750" indent="-228600" algn="l" defTabSz="914400">
              <a:buFont typeface="Arial" panose="020B0604020202020204" pitchFamily="34" charset="0"/>
              <a:buChar char="•"/>
            </a:pPr>
            <a:r>
              <a:rPr lang="en-US" sz="1800">
                <a:latin typeface="Calibri"/>
                <a:ea typeface="+mn-ea"/>
                <a:cs typeface="Arial"/>
              </a:rPr>
              <a:t>What is the purpose of an Attestation Statement?</a:t>
            </a:r>
            <a:endParaRPr lang="en-US" sz="1800">
              <a:latin typeface="Calibri"/>
            </a:endParaRPr>
          </a:p>
          <a:p>
            <a:pPr marL="800100" lvl="1" defTabSz="914400"/>
            <a:r>
              <a:rPr lang="en-US" sz="1400" b="1">
                <a:latin typeface="Calibri"/>
                <a:cs typeface="Arial"/>
              </a:rPr>
              <a:t>The Attestation Statement provides transparency of expectations for both the State Designated Rural Health Center and for the Office of Rural Health.</a:t>
            </a:r>
            <a:endParaRPr lang="en-US" sz="1400">
              <a:latin typeface="Calibri"/>
              <a:cs typeface="Arial"/>
            </a:endParaRPr>
          </a:p>
          <a:p>
            <a:pPr marL="285750" indent="-228600" algn="l" defTabSz="914400">
              <a:buChar char="•"/>
            </a:pPr>
            <a:r>
              <a:rPr lang="en-US" sz="1800">
                <a:latin typeface="Calibri"/>
                <a:cs typeface="Calibri"/>
              </a:rPr>
              <a:t>What is covered in the Attestation Statement? </a:t>
            </a:r>
            <a:endParaRPr lang="en-US" sz="1800">
              <a:latin typeface="Calibri"/>
              <a:cs typeface="Arial"/>
            </a:endParaRPr>
          </a:p>
          <a:p>
            <a:pPr marL="800100" lvl="1" defTabSz="914400"/>
            <a:r>
              <a:rPr lang="en-US" sz="1400" b="1">
                <a:latin typeface="Calibri"/>
                <a:cs typeface="Arial"/>
              </a:rPr>
              <a:t>Program Expectations – Scope of Work</a:t>
            </a:r>
            <a:endParaRPr lang="en-US" sz="1400" b="1">
              <a:latin typeface="Calibri"/>
              <a:cs typeface="Arial" panose="020B0604020202020204" pitchFamily="34" charset="0"/>
            </a:endParaRPr>
          </a:p>
          <a:p>
            <a:pPr marL="800100" lvl="1" defTabSz="914400"/>
            <a:r>
              <a:rPr lang="en-US" sz="1400" b="1">
                <a:latin typeface="Calibri"/>
                <a:cs typeface="Arial"/>
              </a:rPr>
              <a:t>Specific Expectations to the MAP &amp; BH Programs</a:t>
            </a:r>
            <a:endParaRPr lang="en-US" sz="1400" b="1">
              <a:latin typeface="Calibri"/>
              <a:cs typeface="Arial" panose="020B0604020202020204" pitchFamily="34" charset="0"/>
            </a:endParaRPr>
          </a:p>
          <a:p>
            <a:pPr marL="800100" lvl="1" defTabSz="914400"/>
            <a:r>
              <a:rPr lang="en-US" sz="1400" b="1">
                <a:latin typeface="Calibri"/>
                <a:cs typeface="Arial"/>
              </a:rPr>
              <a:t>Meeting Requirements</a:t>
            </a:r>
            <a:endParaRPr lang="en-US" sz="1400" b="1">
              <a:latin typeface="Calibri"/>
              <a:cs typeface="Arial" panose="020B0604020202020204" pitchFamily="34" charset="0"/>
            </a:endParaRPr>
          </a:p>
          <a:p>
            <a:pPr marL="800100" lvl="1" defTabSz="914400"/>
            <a:r>
              <a:rPr lang="en-US" sz="1400" b="1">
                <a:latin typeface="Calibri"/>
                <a:cs typeface="Arial"/>
              </a:rPr>
              <a:t>Documentation &amp; Reporting Requirements</a:t>
            </a:r>
          </a:p>
          <a:p>
            <a:pPr marL="1143000" lvl="2" defTabSz="914400"/>
            <a:r>
              <a:rPr lang="en-US" sz="1400" b="1">
                <a:ea typeface="+mn-lt"/>
                <a:cs typeface="+mn-lt"/>
              </a:rPr>
              <a:t>Complete annual practice assessment, action plan and identify mutually agreed upon activities for execution with the NC AHEC Practice Support Coach.</a:t>
            </a:r>
            <a:endParaRPr lang="en-US" sz="1400" b="1">
              <a:latin typeface="Calibri"/>
              <a:cs typeface="Arial"/>
            </a:endParaRPr>
          </a:p>
          <a:p>
            <a:pPr marL="628650" lvl="1" indent="0" defTabSz="914400">
              <a:buNone/>
            </a:pPr>
            <a:endParaRPr lang="en-US" sz="1600" b="1">
              <a:latin typeface="Calibri"/>
              <a:cs typeface="Arial"/>
            </a:endParaRPr>
          </a:p>
        </p:txBody>
      </p:sp>
      <p:sp>
        <p:nvSpPr>
          <p:cNvPr id="3" name="TextBox 2">
            <a:extLst>
              <a:ext uri="{FF2B5EF4-FFF2-40B4-BE49-F238E27FC236}">
                <a16:creationId xmlns:a16="http://schemas.microsoft.com/office/drawing/2014/main" id="{5CF9CA21-65D0-4041-BE18-699F69FC6022}"/>
              </a:ext>
            </a:extLst>
          </p:cNvPr>
          <p:cNvSpPr txBox="1"/>
          <p:nvPr/>
        </p:nvSpPr>
        <p:spPr>
          <a:xfrm>
            <a:off x="2519265" y="5645020"/>
            <a:ext cx="30604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hlinkClick r:id="rId3"/>
              </a:rPr>
              <a:t>Attestation Statement Link</a:t>
            </a:r>
            <a:endParaRPr lang="en-US" sz="2000" b="1"/>
          </a:p>
        </p:txBody>
      </p:sp>
      <p:sp>
        <p:nvSpPr>
          <p:cNvPr id="5" name="Arrow: Right 4">
            <a:extLst>
              <a:ext uri="{FF2B5EF4-FFF2-40B4-BE49-F238E27FC236}">
                <a16:creationId xmlns:a16="http://schemas.microsoft.com/office/drawing/2014/main" id="{E5D44ED5-7E15-40AD-9CEF-27EA729F57FE}"/>
              </a:ext>
            </a:extLst>
          </p:cNvPr>
          <p:cNvSpPr/>
          <p:nvPr/>
        </p:nvSpPr>
        <p:spPr>
          <a:xfrm>
            <a:off x="2163604" y="5736855"/>
            <a:ext cx="391886" cy="214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673427D7-6447-419F-A60B-89386C08E2C0}"/>
              </a:ext>
            </a:extLst>
          </p:cNvPr>
          <p:cNvSpPr/>
          <p:nvPr/>
        </p:nvSpPr>
        <p:spPr>
          <a:xfrm>
            <a:off x="5488218" y="5739771"/>
            <a:ext cx="345233" cy="2146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id="{9E728659-3C8B-4D0C-A36C-A751B9B2B132}"/>
              </a:ext>
            </a:extLst>
          </p:cNvPr>
          <p:cNvPicPr>
            <a:picLocks noChangeAspect="1"/>
          </p:cNvPicPr>
          <p:nvPr/>
        </p:nvPicPr>
        <p:blipFill>
          <a:blip r:embed="rId4"/>
          <a:stretch>
            <a:fillRect/>
          </a:stretch>
        </p:blipFill>
        <p:spPr>
          <a:xfrm>
            <a:off x="6427694" y="787264"/>
            <a:ext cx="2144195" cy="1065986"/>
          </a:xfrm>
          <a:prstGeom prst="rect">
            <a:avLst/>
          </a:prstGeom>
        </p:spPr>
      </p:pic>
    </p:spTree>
    <p:extLst>
      <p:ext uri="{BB962C8B-B14F-4D97-AF65-F5344CB8AC3E}">
        <p14:creationId xmlns:p14="http://schemas.microsoft.com/office/powerpoint/2010/main" val="429047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599F3E-7894-49E1-9AE4-ECA0ED064068}"/>
              </a:ext>
            </a:extLst>
          </p:cNvPr>
          <p:cNvSpPr>
            <a:spLocks noGrp="1"/>
          </p:cNvSpPr>
          <p:nvPr>
            <p:ph type="title"/>
          </p:nvPr>
        </p:nvSpPr>
        <p:spPr>
          <a:xfrm>
            <a:off x="963930" y="906043"/>
            <a:ext cx="7122547" cy="1221947"/>
          </a:xfrm>
        </p:spPr>
        <p:txBody>
          <a:bodyPr vert="horz" lIns="91440" tIns="45720" rIns="91440" bIns="45720" rtlCol="0" anchor="ctr">
            <a:normAutofit/>
          </a:bodyPr>
          <a:lstStyle/>
          <a:p>
            <a:pPr defTabSz="914400"/>
            <a:r>
              <a:rPr lang="en-US" kern="1200">
                <a:solidFill>
                  <a:schemeClr val="tx1"/>
                </a:solidFill>
                <a:latin typeface="Calibri"/>
                <a:ea typeface="+mj-ea"/>
                <a:cs typeface="Arial"/>
              </a:rPr>
              <a:t>Applicant Requirements</a:t>
            </a:r>
            <a:r>
              <a:rPr lang="en-US" b="0" kern="1200">
                <a:solidFill>
                  <a:schemeClr val="tx1"/>
                </a:solidFill>
                <a:latin typeface="Calibri"/>
                <a:ea typeface="+mj-ea"/>
                <a:cs typeface="Arial"/>
              </a:rPr>
              <a:t> </a:t>
            </a:r>
            <a:r>
              <a:rPr lang="en-US">
                <a:solidFill>
                  <a:schemeClr val="tx1"/>
                </a:solidFill>
                <a:latin typeface="Calibri"/>
                <a:ea typeface="+mj-ea"/>
                <a:cs typeface="Arial"/>
              </a:rPr>
              <a:t>cont'd</a:t>
            </a:r>
            <a:endParaRPr lang="en-US" kern="1200">
              <a:solidFill>
                <a:schemeClr val="tx1"/>
              </a:solidFill>
              <a:latin typeface="Calibri"/>
              <a:ea typeface="+mj-ea"/>
              <a:cs typeface="Arial"/>
            </a:endParaRPr>
          </a:p>
        </p:txBody>
      </p:sp>
      <p:pic>
        <p:nvPicPr>
          <p:cNvPr id="7" name="Picture 7">
            <a:extLst>
              <a:ext uri="{FF2B5EF4-FFF2-40B4-BE49-F238E27FC236}">
                <a16:creationId xmlns:a16="http://schemas.microsoft.com/office/drawing/2014/main" id="{9E728659-3C8B-4D0C-A36C-A751B9B2B132}"/>
              </a:ext>
            </a:extLst>
          </p:cNvPr>
          <p:cNvPicPr>
            <a:picLocks noChangeAspect="1"/>
          </p:cNvPicPr>
          <p:nvPr/>
        </p:nvPicPr>
        <p:blipFill>
          <a:blip r:embed="rId3"/>
          <a:stretch>
            <a:fillRect/>
          </a:stretch>
        </p:blipFill>
        <p:spPr>
          <a:xfrm>
            <a:off x="6249950" y="787264"/>
            <a:ext cx="2321940" cy="1154352"/>
          </a:xfrm>
          <a:prstGeom prst="rect">
            <a:avLst/>
          </a:prstGeom>
        </p:spPr>
      </p:pic>
      <p:pic>
        <p:nvPicPr>
          <p:cNvPr id="14" name="Picture 13">
            <a:extLst>
              <a:ext uri="{FF2B5EF4-FFF2-40B4-BE49-F238E27FC236}">
                <a16:creationId xmlns:a16="http://schemas.microsoft.com/office/drawing/2014/main" id="{9337FF9B-F805-447A-BCCD-31F1503DA9A7}"/>
              </a:ext>
            </a:extLst>
          </p:cNvPr>
          <p:cNvPicPr>
            <a:picLocks noChangeAspect="1"/>
          </p:cNvPicPr>
          <p:nvPr/>
        </p:nvPicPr>
        <p:blipFill>
          <a:blip r:embed="rId4"/>
          <a:stretch>
            <a:fillRect/>
          </a:stretch>
        </p:blipFill>
        <p:spPr>
          <a:xfrm>
            <a:off x="798938" y="1857112"/>
            <a:ext cx="7543573" cy="4213624"/>
          </a:xfrm>
          <a:prstGeom prst="rect">
            <a:avLst/>
          </a:prstGeom>
        </p:spPr>
      </p:pic>
    </p:spTree>
    <p:extLst>
      <p:ext uri="{BB962C8B-B14F-4D97-AF65-F5344CB8AC3E}">
        <p14:creationId xmlns:p14="http://schemas.microsoft.com/office/powerpoint/2010/main" val="470884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EF84AE-90B3-41C8-A1B1-EA375FB814BB}"/>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r>
              <a:rPr lang="en-US" kern="1200">
                <a:solidFill>
                  <a:schemeClr val="tx1"/>
                </a:solidFill>
                <a:latin typeface="Calibri"/>
                <a:ea typeface="+mj-ea"/>
                <a:cs typeface="Arial"/>
              </a:rPr>
              <a:t>Applicant Requirements cont'd.</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7347717-4214-4B9C-8067-0128002A4AAA}"/>
              </a:ext>
            </a:extLst>
          </p:cNvPr>
          <p:cNvSpPr>
            <a:spLocks noGrp="1"/>
          </p:cNvSpPr>
          <p:nvPr>
            <p:ph sz="quarter" idx="14"/>
          </p:nvPr>
        </p:nvSpPr>
        <p:spPr>
          <a:xfrm>
            <a:off x="628650" y="1591879"/>
            <a:ext cx="7886700" cy="4585084"/>
          </a:xfrm>
        </p:spPr>
        <p:txBody>
          <a:bodyPr vert="horz" lIns="91440" tIns="45720" rIns="91440" bIns="45720" rtlCol="0" anchor="t">
            <a:noAutofit/>
          </a:bodyPr>
          <a:lstStyle/>
          <a:p>
            <a:pPr marL="114300" algn="l" defTabSz="914400"/>
            <a:endParaRPr lang="en-US" sz="1800" b="0">
              <a:solidFill>
                <a:srgbClr val="C00000"/>
              </a:solidFill>
              <a:latin typeface="Calibri"/>
              <a:ea typeface="+mn-ea"/>
            </a:endParaRPr>
          </a:p>
          <a:p>
            <a:pPr marL="342900" indent="-228600" algn="l" defTabSz="914400">
              <a:buFont typeface="Arial" panose="020B0604020202020204" pitchFamily="34" charset="0"/>
              <a:buChar char="•"/>
            </a:pPr>
            <a:r>
              <a:rPr lang="en-US" sz="1800" b="0">
                <a:latin typeface="Calibri"/>
                <a:ea typeface="+mn-ea"/>
                <a:cs typeface="Arial"/>
              </a:rPr>
              <a:t>Your application must document an understanding of the need for primary health care services in the service area and propose a comprehensive plan that demonstrates alignment to the NC ORH mission and vision. </a:t>
            </a:r>
            <a:endParaRPr lang="en-US" sz="1800" b="0">
              <a:latin typeface="Calibri"/>
              <a:ea typeface="+mn-ea"/>
            </a:endParaRPr>
          </a:p>
          <a:p>
            <a:pPr marL="342900" indent="-228600" algn="l" defTabSz="914400">
              <a:buFont typeface="Arial" panose="020B0604020202020204" pitchFamily="34" charset="0"/>
              <a:buChar char="•"/>
            </a:pPr>
            <a:r>
              <a:rPr lang="en-US" sz="1800" b="0">
                <a:latin typeface="Calibri"/>
                <a:ea typeface="+mn-ea"/>
                <a:cs typeface="Arial"/>
              </a:rPr>
              <a:t>The plan within the application must ensure the availability and accessibility of primary health care services to all individuals in the service area and target population with collaborative and coordinated delivery systems for the provision of health care to the underserved.   </a:t>
            </a:r>
            <a:endParaRPr lang="en-US" sz="1800" b="0">
              <a:latin typeface="Calibri"/>
              <a:ea typeface="+mn-ea"/>
            </a:endParaRPr>
          </a:p>
          <a:p>
            <a:pPr marL="342900" indent="-228600" algn="l" defTabSz="914400">
              <a:buFont typeface="Arial" panose="020B0604020202020204" pitchFamily="34" charset="0"/>
              <a:buChar char="•"/>
            </a:pPr>
            <a:r>
              <a:rPr lang="en-US" sz="1800" b="0">
                <a:latin typeface="Calibri"/>
                <a:ea typeface="+mn-ea"/>
                <a:cs typeface="Arial"/>
              </a:rPr>
              <a:t>Provide baseline and target metrics for clinical performance measures.</a:t>
            </a:r>
          </a:p>
          <a:p>
            <a:pPr marL="342900" indent="-228600" algn="l" defTabSz="914400">
              <a:buFont typeface="Arial" panose="020B0604020202020204" pitchFamily="34" charset="0"/>
              <a:buChar char="•"/>
            </a:pPr>
            <a:r>
              <a:rPr lang="en-US" sz="1800" b="0">
                <a:solidFill>
                  <a:srgbClr val="000000"/>
                </a:solidFill>
                <a:latin typeface="Calibri"/>
                <a:cs typeface="Arial"/>
              </a:rPr>
              <a:t>A</a:t>
            </a:r>
            <a:r>
              <a:rPr lang="en-US" sz="1800" b="0" i="0">
                <a:solidFill>
                  <a:srgbClr val="000000"/>
                </a:solidFill>
                <a:effectLst/>
                <a:latin typeface="Calibri"/>
                <a:cs typeface="Arial"/>
              </a:rPr>
              <a:t>pplicants are required to attach an attestation sheet along with their application indicating that their site is currently offering primary care services, has an established board of directors, is actively using an identified EHR system, and follows the State of North Carolina requirements.</a:t>
            </a:r>
            <a:endParaRPr lang="en-US" sz="1800" b="0">
              <a:latin typeface="Calibri"/>
              <a:ea typeface="+mn-ea"/>
              <a:cs typeface="Arial"/>
            </a:endParaRPr>
          </a:p>
        </p:txBody>
      </p:sp>
    </p:spTree>
    <p:extLst>
      <p:ext uri="{BB962C8B-B14F-4D97-AF65-F5344CB8AC3E}">
        <p14:creationId xmlns:p14="http://schemas.microsoft.com/office/powerpoint/2010/main" val="2821434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8BC77759-11C5-467D-86AB-40A2EE429503}"/>
              </a:ext>
            </a:extLst>
          </p:cNvPr>
          <p:cNvGraphicFramePr/>
          <p:nvPr>
            <p:extLst>
              <p:ext uri="{D42A27DB-BD31-4B8C-83A1-F6EECF244321}">
                <p14:modId xmlns:p14="http://schemas.microsoft.com/office/powerpoint/2010/main" val="201594245"/>
              </p:ext>
            </p:extLst>
          </p:nvPr>
        </p:nvGraphicFramePr>
        <p:xfrm>
          <a:off x="4611630" y="1246151"/>
          <a:ext cx="4157855" cy="395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2A9D9C95-F750-48A2-9F4D-4609BB68897D}"/>
              </a:ext>
            </a:extLst>
          </p:cNvPr>
          <p:cNvGraphicFramePr/>
          <p:nvPr>
            <p:extLst>
              <p:ext uri="{D42A27DB-BD31-4B8C-83A1-F6EECF244321}">
                <p14:modId xmlns:p14="http://schemas.microsoft.com/office/powerpoint/2010/main" val="3140424158"/>
              </p:ext>
            </p:extLst>
          </p:nvPr>
        </p:nvGraphicFramePr>
        <p:xfrm>
          <a:off x="374515" y="1246151"/>
          <a:ext cx="4050851" cy="39516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extBox 13">
            <a:extLst>
              <a:ext uri="{FF2B5EF4-FFF2-40B4-BE49-F238E27FC236}">
                <a16:creationId xmlns:a16="http://schemas.microsoft.com/office/drawing/2014/main" id="{45239E23-4395-4F28-8237-AEDE2AE35E41}"/>
              </a:ext>
            </a:extLst>
          </p:cNvPr>
          <p:cNvSpPr txBox="1"/>
          <p:nvPr/>
        </p:nvSpPr>
        <p:spPr>
          <a:xfrm>
            <a:off x="374515" y="5285277"/>
            <a:ext cx="8467334" cy="1200329"/>
          </a:xfrm>
          <a:prstGeom prst="rect">
            <a:avLst/>
          </a:prstGeom>
          <a:noFill/>
        </p:spPr>
        <p:txBody>
          <a:bodyPr wrap="square" lIns="91440" tIns="45720" rIns="91440" bIns="45720" rtlCol="0" anchor="t">
            <a:spAutoFit/>
          </a:bodyPr>
          <a:lstStyle/>
          <a:p>
            <a:r>
              <a:rPr lang="en-US" sz="1200">
                <a:latin typeface="Calibri"/>
                <a:cs typeface="Arial"/>
              </a:rPr>
              <a:t>Primary care is defined as that care provided by physicians specifically trained for and skilled in comprehensive first contact and continuing care for persons with any undiagnosed sign, symptom, or health concern. There are providers of health care other than physicians who render some primary care services. Such providers may include nurse practitioners, physician assistants and some other health care providers. Medical home is a team-based health care delivery model led by a health care provider to provide comprehensive and continuous medical care to patients with a goal to obtain maximal health outcomes. *</a:t>
            </a:r>
            <a:r>
              <a:rPr lang="en-US" sz="1200" i="1">
                <a:latin typeface="Calibri"/>
                <a:cs typeface="Arial"/>
              </a:rPr>
              <a:t>American Association of Family Practice: http:www.aafp.org.</a:t>
            </a:r>
          </a:p>
        </p:txBody>
      </p:sp>
      <p:sp>
        <p:nvSpPr>
          <p:cNvPr id="15" name="TextBox 14">
            <a:extLst>
              <a:ext uri="{FF2B5EF4-FFF2-40B4-BE49-F238E27FC236}">
                <a16:creationId xmlns:a16="http://schemas.microsoft.com/office/drawing/2014/main" id="{69437206-776C-44F2-A08D-9300D6327A52}"/>
              </a:ext>
            </a:extLst>
          </p:cNvPr>
          <p:cNvSpPr txBox="1"/>
          <p:nvPr/>
        </p:nvSpPr>
        <p:spPr>
          <a:xfrm flipH="1">
            <a:off x="413785" y="515521"/>
            <a:ext cx="8582453" cy="523220"/>
          </a:xfrm>
          <a:prstGeom prst="rect">
            <a:avLst/>
          </a:prstGeom>
          <a:noFill/>
        </p:spPr>
        <p:txBody>
          <a:bodyPr wrap="square" lIns="91440" tIns="45720" rIns="91440" bIns="45720" rtlCol="0" anchor="t">
            <a:spAutoFit/>
          </a:bodyPr>
          <a:lstStyle/>
          <a:p>
            <a:r>
              <a:rPr lang="en-US" altLang="en-US" sz="1400">
                <a:latin typeface="Calibri"/>
                <a:cs typeface="Arial"/>
              </a:rPr>
              <a:t>One grant application per organization will be reviewed. Under session law, grantees must provide direct primary and preventive care and serve as a medical home. </a:t>
            </a:r>
            <a:endParaRPr lang="en-US" sz="1400">
              <a:latin typeface="Calibri"/>
              <a:cs typeface="Arial" panose="020B0604020202020204" pitchFamily="34" charset="0"/>
            </a:endParaRPr>
          </a:p>
        </p:txBody>
      </p:sp>
    </p:spTree>
    <p:extLst>
      <p:ext uri="{BB962C8B-B14F-4D97-AF65-F5344CB8AC3E}">
        <p14:creationId xmlns:p14="http://schemas.microsoft.com/office/powerpoint/2010/main" val="1633822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5D5A00-DB3B-4499-AF78-18682058C816}"/>
              </a:ext>
            </a:extLst>
          </p:cNvPr>
          <p:cNvSpPr>
            <a:spLocks noGrp="1"/>
          </p:cNvSpPr>
          <p:nvPr>
            <p:ph type="title"/>
          </p:nvPr>
        </p:nvSpPr>
        <p:spPr>
          <a:xfrm>
            <a:off x="628650" y="557188"/>
            <a:ext cx="7886700" cy="1133499"/>
          </a:xfrm>
        </p:spPr>
        <p:txBody>
          <a:bodyPr vert="horz" lIns="91440" tIns="45720" rIns="91440" bIns="45720" rtlCol="0" anchor="ctr">
            <a:normAutofit fontScale="90000"/>
          </a:bodyPr>
          <a:lstStyle/>
          <a:p>
            <a:pPr defTabSz="914400"/>
            <a:r>
              <a:rPr lang="en-US" sz="3600" kern="1200">
                <a:solidFill>
                  <a:schemeClr val="tx1"/>
                </a:solidFill>
                <a:latin typeface="Calibri"/>
                <a:ea typeface="+mj-ea"/>
                <a:cs typeface="Arial"/>
              </a:rPr>
              <a:t>Two-Step Application Process</a:t>
            </a:r>
            <a:br>
              <a:rPr lang="en-US" sz="1800" kern="1200">
                <a:latin typeface="Calibri"/>
                <a:ea typeface="+mj-ea"/>
                <a:cs typeface="+mj-cs"/>
              </a:rPr>
            </a:br>
            <a:br>
              <a:rPr lang="en-US" sz="1800" kern="1200">
                <a:latin typeface="Calibri"/>
                <a:ea typeface="+mj-ea"/>
                <a:cs typeface="+mj-cs"/>
              </a:rPr>
            </a:br>
            <a:br>
              <a:rPr lang="en-US" sz="1800" kern="1200">
                <a:latin typeface="Calibri"/>
                <a:ea typeface="+mj-ea"/>
                <a:cs typeface="+mj-cs"/>
              </a:rPr>
            </a:br>
            <a:endParaRPr lang="en-US" sz="1800" b="0" kern="1200">
              <a:solidFill>
                <a:schemeClr val="tx1"/>
              </a:solidFill>
              <a:latin typeface="Calibri"/>
              <a:ea typeface="+mj-ea"/>
              <a:cs typeface="Calibri Light" panose="020F0302020204030204"/>
            </a:endParaRPr>
          </a:p>
        </p:txBody>
      </p:sp>
      <p:graphicFrame>
        <p:nvGraphicFramePr>
          <p:cNvPr id="6" name="Diagram 5">
            <a:extLst>
              <a:ext uri="{FF2B5EF4-FFF2-40B4-BE49-F238E27FC236}">
                <a16:creationId xmlns:a16="http://schemas.microsoft.com/office/drawing/2014/main" id="{ADA4D09E-80CF-4B84-9BC8-AAF4CD0D2BF2}"/>
              </a:ext>
            </a:extLst>
          </p:cNvPr>
          <p:cNvGraphicFramePr/>
          <p:nvPr>
            <p:extLst>
              <p:ext uri="{D42A27DB-BD31-4B8C-83A1-F6EECF244321}">
                <p14:modId xmlns:p14="http://schemas.microsoft.com/office/powerpoint/2010/main" val="3396559491"/>
              </p:ext>
            </p:extLst>
          </p:nvPr>
        </p:nvGraphicFramePr>
        <p:xfrm>
          <a:off x="384235" y="1575444"/>
          <a:ext cx="7886700" cy="4677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457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38B1E8D-ABD1-4FF3-ADD5-341EB78A4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801218"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40F0B-002C-47B0-99A9-73A9ED05C627}"/>
              </a:ext>
            </a:extLst>
          </p:cNvPr>
          <p:cNvSpPr>
            <a:spLocks noGrp="1"/>
          </p:cNvSpPr>
          <p:nvPr>
            <p:ph type="title" idx="4294967295"/>
          </p:nvPr>
        </p:nvSpPr>
        <p:spPr>
          <a:xfrm>
            <a:off x="874986" y="679927"/>
            <a:ext cx="3514134" cy="2103120"/>
          </a:xfrm>
        </p:spPr>
        <p:txBody>
          <a:bodyPr vert="horz" lIns="91440" tIns="45720" rIns="91440" bIns="45720" rtlCol="0" anchor="ctr">
            <a:normAutofit/>
          </a:bodyPr>
          <a:lstStyle/>
          <a:p>
            <a:pPr defTabSz="914400"/>
            <a:r>
              <a:rPr lang="en-US" sz="3100" b="1"/>
              <a:t>Scoring Criteria </a:t>
            </a:r>
            <a:endParaRPr lang="en-US" sz="3100" b="0"/>
          </a:p>
        </p:txBody>
      </p:sp>
      <p:sp>
        <p:nvSpPr>
          <p:cNvPr id="38" name="Rectangle 37">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13A4721F-AAFC-4D23-AE73-EFE60B5189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31" name="Rectangle 64">
              <a:extLst>
                <a:ext uri="{FF2B5EF4-FFF2-40B4-BE49-F238E27FC236}">
                  <a16:creationId xmlns:a16="http://schemas.microsoft.com/office/drawing/2014/main" id="{9D344419-63C8-4E11-A45F-B99472229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FF9F1968-AC54-4318-AAF7-096C782767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E7012065-266F-4029-B4B7-FD7BC243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1B3FB1FF-9294-4753-A701-5F1A60DAA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47BF0361-A460-41A8-B8AB-AA8CB2977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D142FDE5-66C9-4994-8FE9-C38138C1E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68C08111-D16C-4AF8-8239-E0193D23E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75650E11-87AF-4EE8-A42B-B909954F3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9E0A44C1-AC53-45E1-A8E0-8A0387A19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F68D9D35-80B3-48D4-AF42-576CE1CBC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EB86BBF3-73C2-48FA-814D-63DAC0A62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D5377DFB-9945-4165-89F7-F81A63E26F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F43006E3-CBDD-4372-AEB8-ED4A061BA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73DE5F40-81CC-4D38-B274-E3A814ACD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6CA7898E-913F-4C9B-B6ED-EE888B0B3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46864CF9-17C6-4128-8D51-654698352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1EE990D4-BCBB-42D6-98B2-BCE926B51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119FAE8A-261B-4451-BBDF-B75E89B10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5533D948-166C-481D-B8EC-B82502937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0A2CD0AD-F324-43BF-B854-F23D445E9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DC8B506-6651-4B55-8F95-3941EFC82848}"/>
              </a:ext>
            </a:extLst>
          </p:cNvPr>
          <p:cNvSpPr txBox="1"/>
          <p:nvPr/>
        </p:nvSpPr>
        <p:spPr>
          <a:xfrm>
            <a:off x="5093623" y="416689"/>
            <a:ext cx="3717605" cy="260931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defRPr/>
            </a:pPr>
            <a:r>
              <a:rPr kumimoji="0" lang="en-US" sz="1600" b="0" i="0" u="none" strike="noStrike" cap="none" spc="0" normalizeH="0" baseline="0" noProof="0">
                <a:ln>
                  <a:noFill/>
                </a:ln>
                <a:effectLst/>
                <a:uLnTx/>
                <a:uFillTx/>
              </a:rPr>
              <a:t>Grant awards will be based on the </a:t>
            </a:r>
            <a:r>
              <a:rPr lang="en-US" sz="1600"/>
              <a:t>below criteria</a:t>
            </a:r>
            <a:r>
              <a:rPr kumimoji="0" lang="en-US" sz="1600" b="0" i="0" u="none" strike="noStrike" cap="none" spc="0" normalizeH="0" baseline="0" noProof="0">
                <a:ln>
                  <a:noFill/>
                </a:ln>
                <a:effectLst/>
                <a:uLnTx/>
                <a:uFillTx/>
              </a:rPr>
              <a:t>. Failure to fully complete all sections will impact the funding amount, up to disqualification. Applications will be reviewed and scored according to all the criteria regardless of the funding categories requested.</a:t>
            </a:r>
            <a:endParaRPr lang="en-US" sz="1600">
              <a:cs typeface="Calibri" panose="020F0502020204030204"/>
            </a:endParaRPr>
          </a:p>
        </p:txBody>
      </p:sp>
      <p:sp>
        <p:nvSpPr>
          <p:cNvPr id="62" name="Rectangle 61">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a:extLst>
              <a:ext uri="{FF2B5EF4-FFF2-40B4-BE49-F238E27FC236}">
                <a16:creationId xmlns:a16="http://schemas.microsoft.com/office/drawing/2014/main" id="{9AE7DFED-F932-4F7C-84B9-AA644CEA3DCD}"/>
              </a:ext>
            </a:extLst>
          </p:cNvPr>
          <p:cNvPicPr>
            <a:picLocks noChangeAspect="1"/>
          </p:cNvPicPr>
          <p:nvPr/>
        </p:nvPicPr>
        <p:blipFill>
          <a:blip r:embed="rId3"/>
          <a:stretch>
            <a:fillRect/>
          </a:stretch>
        </p:blipFill>
        <p:spPr>
          <a:xfrm>
            <a:off x="632458" y="3554659"/>
            <a:ext cx="3990109" cy="2955636"/>
          </a:xfrm>
          <a:prstGeom prst="rect">
            <a:avLst/>
          </a:prstGeom>
        </p:spPr>
      </p:pic>
      <p:sp>
        <p:nvSpPr>
          <p:cNvPr id="9" name="Rectangle 2">
            <a:extLst>
              <a:ext uri="{FF2B5EF4-FFF2-40B4-BE49-F238E27FC236}">
                <a16:creationId xmlns:a16="http://schemas.microsoft.com/office/drawing/2014/main" id="{E32A5FD7-722B-4D97-A4B7-37CC30047236}"/>
              </a:ext>
            </a:extLst>
          </p:cNvPr>
          <p:cNvSpPr>
            <a:spLocks noChangeArrowheads="1"/>
          </p:cNvSpPr>
          <p:nvPr/>
        </p:nvSpPr>
        <p:spPr bwMode="auto">
          <a:xfrm>
            <a:off x="266958" y="2943922"/>
            <a:ext cx="824819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Table 7">
            <a:extLst>
              <a:ext uri="{FF2B5EF4-FFF2-40B4-BE49-F238E27FC236}">
                <a16:creationId xmlns:a16="http://schemas.microsoft.com/office/drawing/2014/main" id="{5038FFA7-2E5B-4E94-92C0-BD63B4679B87}"/>
              </a:ext>
            </a:extLst>
          </p:cNvPr>
          <p:cNvGraphicFramePr>
            <a:graphicFrameLocks noGrp="1"/>
          </p:cNvGraphicFramePr>
          <p:nvPr>
            <p:extLst>
              <p:ext uri="{D42A27DB-BD31-4B8C-83A1-F6EECF244321}">
                <p14:modId xmlns:p14="http://schemas.microsoft.com/office/powerpoint/2010/main" val="199829331"/>
              </p:ext>
            </p:extLst>
          </p:nvPr>
        </p:nvGraphicFramePr>
        <p:xfrm>
          <a:off x="4897950" y="3556079"/>
          <a:ext cx="3974176" cy="2992734"/>
        </p:xfrm>
        <a:graphic>
          <a:graphicData uri="http://schemas.openxmlformats.org/drawingml/2006/table">
            <a:tbl>
              <a:tblPr firstRow="1" firstCol="1" bandRow="1">
                <a:tableStyleId>{0E3FDE45-AF77-4B5C-9715-49D594BDF05E}</a:tableStyleId>
              </a:tblPr>
              <a:tblGrid>
                <a:gridCol w="3043595">
                  <a:extLst>
                    <a:ext uri="{9D8B030D-6E8A-4147-A177-3AD203B41FA5}">
                      <a16:colId xmlns:a16="http://schemas.microsoft.com/office/drawing/2014/main" val="4148623640"/>
                    </a:ext>
                  </a:extLst>
                </a:gridCol>
                <a:gridCol w="930581">
                  <a:extLst>
                    <a:ext uri="{9D8B030D-6E8A-4147-A177-3AD203B41FA5}">
                      <a16:colId xmlns:a16="http://schemas.microsoft.com/office/drawing/2014/main" val="2748569215"/>
                    </a:ext>
                  </a:extLst>
                </a:gridCol>
              </a:tblGrid>
              <a:tr h="278179">
                <a:tc>
                  <a:txBody>
                    <a:bodyPr/>
                    <a:lstStyle/>
                    <a:p>
                      <a:pPr marL="0" marR="0">
                        <a:lnSpc>
                          <a:spcPct val="107000"/>
                        </a:lnSpc>
                        <a:spcBef>
                          <a:spcPts val="0"/>
                        </a:spcBef>
                        <a:spcAft>
                          <a:spcPts val="0"/>
                        </a:spcAft>
                      </a:pPr>
                      <a:r>
                        <a:rPr lang="en-US" sz="1600">
                          <a:effectLst/>
                        </a:rPr>
                        <a:t>Overview of the Organization </a:t>
                      </a:r>
                    </a:p>
                  </a:txBody>
                  <a:tcPr marL="0" marR="0" marT="0" marB="0" anchor="ctr"/>
                </a:tc>
                <a:tc>
                  <a:txBody>
                    <a:bodyPr/>
                    <a:lstStyle/>
                    <a:p>
                      <a:pPr marL="0" marR="0" algn="r">
                        <a:lnSpc>
                          <a:spcPct val="107000"/>
                        </a:lnSpc>
                        <a:spcBef>
                          <a:spcPts val="0"/>
                        </a:spcBef>
                        <a:spcAft>
                          <a:spcPts val="0"/>
                        </a:spcAft>
                      </a:pPr>
                      <a:r>
                        <a:rPr lang="en-US" sz="1300">
                          <a:effectLst/>
                        </a:rPr>
                        <a:t>5 Points </a:t>
                      </a:r>
                    </a:p>
                  </a:txBody>
                  <a:tcPr marL="0" marR="0" marT="0" marB="0"/>
                </a:tc>
                <a:extLst>
                  <a:ext uri="{0D108BD9-81ED-4DB2-BD59-A6C34878D82A}">
                    <a16:rowId xmlns:a16="http://schemas.microsoft.com/office/drawing/2014/main" val="2233747339"/>
                  </a:ext>
                </a:extLst>
              </a:tr>
              <a:tr h="278179">
                <a:tc>
                  <a:txBody>
                    <a:bodyPr/>
                    <a:lstStyle/>
                    <a:p>
                      <a:pPr marL="0" marR="0">
                        <a:lnSpc>
                          <a:spcPct val="107000"/>
                        </a:lnSpc>
                        <a:spcBef>
                          <a:spcPts val="0"/>
                        </a:spcBef>
                        <a:spcAft>
                          <a:spcPts val="0"/>
                        </a:spcAft>
                      </a:pPr>
                      <a:r>
                        <a:rPr lang="en-US" sz="1600">
                          <a:effectLst/>
                        </a:rPr>
                        <a:t>Community Need </a:t>
                      </a:r>
                    </a:p>
                  </a:txBody>
                  <a:tcPr marL="0" marR="0" marT="0" marB="0" anchor="ctr"/>
                </a:tc>
                <a:tc>
                  <a:txBody>
                    <a:bodyPr/>
                    <a:lstStyle/>
                    <a:p>
                      <a:pPr marL="0" marR="0" algn="r">
                        <a:lnSpc>
                          <a:spcPct val="107000"/>
                        </a:lnSpc>
                        <a:spcBef>
                          <a:spcPts val="0"/>
                        </a:spcBef>
                        <a:spcAft>
                          <a:spcPts val="0"/>
                        </a:spcAft>
                      </a:pPr>
                      <a:r>
                        <a:rPr lang="en-US" sz="1300">
                          <a:effectLst/>
                        </a:rPr>
                        <a:t>20 Points </a:t>
                      </a:r>
                    </a:p>
                  </a:txBody>
                  <a:tcPr marL="0" marR="0" marT="0" marB="0"/>
                </a:tc>
                <a:extLst>
                  <a:ext uri="{0D108BD9-81ED-4DB2-BD59-A6C34878D82A}">
                    <a16:rowId xmlns:a16="http://schemas.microsoft.com/office/drawing/2014/main" val="3771021959"/>
                  </a:ext>
                </a:extLst>
              </a:tr>
              <a:tr h="278179">
                <a:tc>
                  <a:txBody>
                    <a:bodyPr/>
                    <a:lstStyle/>
                    <a:p>
                      <a:pPr marL="0" marR="0">
                        <a:lnSpc>
                          <a:spcPct val="107000"/>
                        </a:lnSpc>
                        <a:spcBef>
                          <a:spcPts val="0"/>
                        </a:spcBef>
                        <a:spcAft>
                          <a:spcPts val="0"/>
                        </a:spcAft>
                      </a:pPr>
                      <a:r>
                        <a:rPr lang="en-US" sz="1600">
                          <a:effectLst/>
                        </a:rPr>
                        <a:t>Improved Access to Care </a:t>
                      </a:r>
                    </a:p>
                  </a:txBody>
                  <a:tcPr marL="0" marR="0" marT="0" marB="0" anchor="ctr"/>
                </a:tc>
                <a:tc>
                  <a:txBody>
                    <a:bodyPr/>
                    <a:lstStyle/>
                    <a:p>
                      <a:pPr marL="0" marR="0" algn="r">
                        <a:lnSpc>
                          <a:spcPct val="107000"/>
                        </a:lnSpc>
                        <a:spcBef>
                          <a:spcPts val="0"/>
                        </a:spcBef>
                        <a:spcAft>
                          <a:spcPts val="0"/>
                        </a:spcAft>
                      </a:pPr>
                      <a:r>
                        <a:rPr lang="en-US" sz="1300">
                          <a:effectLst/>
                        </a:rPr>
                        <a:t>20 Points  </a:t>
                      </a:r>
                    </a:p>
                  </a:txBody>
                  <a:tcPr marL="0" marR="0" marT="0" marB="0"/>
                </a:tc>
                <a:extLst>
                  <a:ext uri="{0D108BD9-81ED-4DB2-BD59-A6C34878D82A}">
                    <a16:rowId xmlns:a16="http://schemas.microsoft.com/office/drawing/2014/main" val="1498251840"/>
                  </a:ext>
                </a:extLst>
              </a:tr>
              <a:tr h="1045481">
                <a:tc>
                  <a:txBody>
                    <a:bodyPr/>
                    <a:lstStyle/>
                    <a:p>
                      <a:pPr marL="0" marR="0" algn="l">
                        <a:lnSpc>
                          <a:spcPct val="107000"/>
                        </a:lnSpc>
                        <a:spcBef>
                          <a:spcPts val="0"/>
                        </a:spcBef>
                        <a:spcAft>
                          <a:spcPts val="0"/>
                        </a:spcAft>
                      </a:pPr>
                      <a:r>
                        <a:rPr lang="en-US" sz="1600">
                          <a:effectLst/>
                        </a:rPr>
                        <a:t>Community Collaboration (e.g., health departments, departments of social services, housing authority, etc.) </a:t>
                      </a:r>
                    </a:p>
                  </a:txBody>
                  <a:tcPr marL="0" marR="0" marT="0" marB="0" anchor="ctr"/>
                </a:tc>
                <a:tc>
                  <a:txBody>
                    <a:bodyPr/>
                    <a:lstStyle/>
                    <a:p>
                      <a:pPr marL="0" marR="0" algn="r">
                        <a:lnSpc>
                          <a:spcPct val="107000"/>
                        </a:lnSpc>
                        <a:spcBef>
                          <a:spcPts val="0"/>
                        </a:spcBef>
                        <a:spcAft>
                          <a:spcPts val="0"/>
                        </a:spcAft>
                      </a:pPr>
                      <a:r>
                        <a:rPr lang="en-US" sz="1300">
                          <a:effectLst/>
                        </a:rPr>
                        <a:t>15 Points </a:t>
                      </a:r>
                    </a:p>
                  </a:txBody>
                  <a:tcPr marL="0" marR="0" marT="0" marB="0"/>
                </a:tc>
                <a:extLst>
                  <a:ext uri="{0D108BD9-81ED-4DB2-BD59-A6C34878D82A}">
                    <a16:rowId xmlns:a16="http://schemas.microsoft.com/office/drawing/2014/main" val="1566713058"/>
                  </a:ext>
                </a:extLst>
              </a:tr>
              <a:tr h="278179">
                <a:tc>
                  <a:txBody>
                    <a:bodyPr/>
                    <a:lstStyle/>
                    <a:p>
                      <a:pPr marL="0" marR="0">
                        <a:lnSpc>
                          <a:spcPct val="107000"/>
                        </a:lnSpc>
                        <a:spcBef>
                          <a:spcPts val="0"/>
                        </a:spcBef>
                        <a:spcAft>
                          <a:spcPts val="0"/>
                        </a:spcAft>
                      </a:pPr>
                      <a:r>
                        <a:rPr lang="en-US" sz="1600">
                          <a:effectLst/>
                        </a:rPr>
                        <a:t>Performance Measures  </a:t>
                      </a:r>
                    </a:p>
                  </a:txBody>
                  <a:tcPr marL="0" marR="0" marT="0" marB="0" anchor="ctr"/>
                </a:tc>
                <a:tc>
                  <a:txBody>
                    <a:bodyPr/>
                    <a:lstStyle/>
                    <a:p>
                      <a:pPr marL="0" marR="0" algn="r">
                        <a:lnSpc>
                          <a:spcPct val="107000"/>
                        </a:lnSpc>
                        <a:spcBef>
                          <a:spcPts val="0"/>
                        </a:spcBef>
                        <a:spcAft>
                          <a:spcPts val="0"/>
                        </a:spcAft>
                      </a:pPr>
                      <a:r>
                        <a:rPr lang="en-US" sz="1300">
                          <a:effectLst/>
                        </a:rPr>
                        <a:t>15 Points </a:t>
                      </a:r>
                    </a:p>
                  </a:txBody>
                  <a:tcPr marL="0" marR="0" marT="0" marB="0"/>
                </a:tc>
                <a:extLst>
                  <a:ext uri="{0D108BD9-81ED-4DB2-BD59-A6C34878D82A}">
                    <a16:rowId xmlns:a16="http://schemas.microsoft.com/office/drawing/2014/main" val="815082635"/>
                  </a:ext>
                </a:extLst>
              </a:tr>
              <a:tr h="278179">
                <a:tc>
                  <a:txBody>
                    <a:bodyPr/>
                    <a:lstStyle/>
                    <a:p>
                      <a:pPr marL="0" marR="0">
                        <a:lnSpc>
                          <a:spcPct val="107000"/>
                        </a:lnSpc>
                        <a:spcBef>
                          <a:spcPts val="0"/>
                        </a:spcBef>
                        <a:spcAft>
                          <a:spcPts val="0"/>
                        </a:spcAft>
                      </a:pPr>
                      <a:r>
                        <a:rPr lang="en-US" sz="1600">
                          <a:effectLst/>
                        </a:rPr>
                        <a:t>Sustainability Model  </a:t>
                      </a:r>
                    </a:p>
                  </a:txBody>
                  <a:tcPr marL="0" marR="0" marT="0" marB="0" anchor="ctr"/>
                </a:tc>
                <a:tc>
                  <a:txBody>
                    <a:bodyPr/>
                    <a:lstStyle/>
                    <a:p>
                      <a:pPr marL="0" marR="0" algn="r">
                        <a:lnSpc>
                          <a:spcPct val="107000"/>
                        </a:lnSpc>
                        <a:spcBef>
                          <a:spcPts val="0"/>
                        </a:spcBef>
                        <a:spcAft>
                          <a:spcPts val="0"/>
                        </a:spcAft>
                      </a:pPr>
                      <a:r>
                        <a:rPr lang="en-US" sz="1300">
                          <a:effectLst/>
                        </a:rPr>
                        <a:t>10 Points </a:t>
                      </a:r>
                    </a:p>
                  </a:txBody>
                  <a:tcPr marL="0" marR="0" marT="0" marB="0"/>
                </a:tc>
                <a:extLst>
                  <a:ext uri="{0D108BD9-81ED-4DB2-BD59-A6C34878D82A}">
                    <a16:rowId xmlns:a16="http://schemas.microsoft.com/office/drawing/2014/main" val="4159030431"/>
                  </a:ext>
                </a:extLst>
              </a:tr>
              <a:tr h="278179">
                <a:tc>
                  <a:txBody>
                    <a:bodyPr/>
                    <a:lstStyle/>
                    <a:p>
                      <a:pPr marL="0" marR="0">
                        <a:lnSpc>
                          <a:spcPct val="107000"/>
                        </a:lnSpc>
                        <a:spcBef>
                          <a:spcPts val="0"/>
                        </a:spcBef>
                        <a:spcAft>
                          <a:spcPts val="0"/>
                        </a:spcAft>
                      </a:pPr>
                      <a:r>
                        <a:rPr lang="en-US" sz="1600">
                          <a:effectLst/>
                        </a:rPr>
                        <a:t>Budget  </a:t>
                      </a:r>
                    </a:p>
                  </a:txBody>
                  <a:tcPr marL="0" marR="0" marT="0" marB="0" anchor="ctr"/>
                </a:tc>
                <a:tc>
                  <a:txBody>
                    <a:bodyPr/>
                    <a:lstStyle/>
                    <a:p>
                      <a:pPr marL="0" marR="0" algn="r">
                        <a:lnSpc>
                          <a:spcPct val="107000"/>
                        </a:lnSpc>
                        <a:spcBef>
                          <a:spcPts val="0"/>
                        </a:spcBef>
                        <a:spcAft>
                          <a:spcPts val="0"/>
                        </a:spcAft>
                      </a:pPr>
                      <a:r>
                        <a:rPr lang="en-US" sz="1300">
                          <a:effectLst/>
                        </a:rPr>
                        <a:t>15 Points </a:t>
                      </a:r>
                    </a:p>
                  </a:txBody>
                  <a:tcPr marL="0" marR="0" marT="0" marB="0"/>
                </a:tc>
                <a:extLst>
                  <a:ext uri="{0D108BD9-81ED-4DB2-BD59-A6C34878D82A}">
                    <a16:rowId xmlns:a16="http://schemas.microsoft.com/office/drawing/2014/main" val="1342144703"/>
                  </a:ext>
                </a:extLst>
              </a:tr>
              <a:tr h="278179">
                <a:tc>
                  <a:txBody>
                    <a:bodyPr/>
                    <a:lstStyle/>
                    <a:p>
                      <a:pPr marL="0" marR="0">
                        <a:lnSpc>
                          <a:spcPct val="107000"/>
                        </a:lnSpc>
                        <a:spcBef>
                          <a:spcPts val="0"/>
                        </a:spcBef>
                        <a:spcAft>
                          <a:spcPts val="0"/>
                        </a:spcAft>
                      </a:pPr>
                      <a:r>
                        <a:rPr lang="en-US" sz="1600">
                          <a:effectLst/>
                        </a:rPr>
                        <a:t>Total Points Awarded </a:t>
                      </a:r>
                    </a:p>
                  </a:txBody>
                  <a:tcPr marL="0" marR="0" marT="0" marB="0"/>
                </a:tc>
                <a:tc>
                  <a:txBody>
                    <a:bodyPr/>
                    <a:lstStyle/>
                    <a:p>
                      <a:pPr marL="0" marR="0" algn="r">
                        <a:lnSpc>
                          <a:spcPct val="107000"/>
                        </a:lnSpc>
                        <a:spcBef>
                          <a:spcPts val="0"/>
                        </a:spcBef>
                        <a:spcAft>
                          <a:spcPts val="0"/>
                        </a:spcAft>
                      </a:pPr>
                      <a:r>
                        <a:rPr lang="en-US" sz="1300" b="1">
                          <a:effectLst/>
                        </a:rPr>
                        <a:t>100 Points</a:t>
                      </a:r>
                      <a:r>
                        <a:rPr lang="en-US" sz="1300">
                          <a:effectLst/>
                        </a:rPr>
                        <a:t> </a:t>
                      </a:r>
                    </a:p>
                  </a:txBody>
                  <a:tcPr marL="0" marR="0" marT="0" marB="0"/>
                </a:tc>
                <a:extLst>
                  <a:ext uri="{0D108BD9-81ED-4DB2-BD59-A6C34878D82A}">
                    <a16:rowId xmlns:a16="http://schemas.microsoft.com/office/drawing/2014/main" val="2746029457"/>
                  </a:ext>
                </a:extLst>
              </a:tr>
            </a:tbl>
          </a:graphicData>
        </a:graphic>
      </p:graphicFrame>
    </p:spTree>
    <p:extLst>
      <p:ext uri="{BB962C8B-B14F-4D97-AF65-F5344CB8AC3E}">
        <p14:creationId xmlns:p14="http://schemas.microsoft.com/office/powerpoint/2010/main" val="262336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439884" y="1076000"/>
            <a:ext cx="2401025" cy="3676990"/>
          </a:xfrm>
        </p:spPr>
        <p:txBody>
          <a:bodyPr vert="horz" lIns="91440" tIns="45720" rIns="91440" bIns="45720" rtlCol="0" anchor="b">
            <a:normAutofit/>
          </a:bodyPr>
          <a:lstStyle/>
          <a:p>
            <a:pPr algn="r" defTabSz="914400"/>
            <a:r>
              <a:rPr lang="en-US" sz="2500" kern="1200">
                <a:solidFill>
                  <a:srgbClr val="FFFFFF"/>
                </a:solidFill>
                <a:latin typeface="+mj-lt"/>
                <a:ea typeface="+mj-ea"/>
                <a:cs typeface="+mj-cs"/>
              </a:rPr>
              <a:t>Overview of Organization</a:t>
            </a:r>
            <a:br>
              <a:rPr lang="en-US" sz="2500" kern="1200">
                <a:solidFill>
                  <a:srgbClr val="FFFFFF"/>
                </a:solidFill>
                <a:latin typeface="+mj-lt"/>
                <a:ea typeface="+mj-ea"/>
                <a:cs typeface="+mj-cs"/>
              </a:rPr>
            </a:br>
            <a:r>
              <a:rPr lang="en-US" sz="2500" b="0" kern="1200">
                <a:solidFill>
                  <a:srgbClr val="FFFFFF"/>
                </a:solidFill>
                <a:latin typeface="+mj-lt"/>
                <a:ea typeface="+mj-ea"/>
                <a:cs typeface="+mj-cs"/>
              </a:rPr>
              <a:t>5 Points</a:t>
            </a:r>
            <a:br>
              <a:rPr lang="en-US" sz="2500" kern="1200">
                <a:solidFill>
                  <a:srgbClr val="FFFFFF"/>
                </a:solidFill>
                <a:latin typeface="+mj-lt"/>
                <a:ea typeface="+mj-ea"/>
                <a:cs typeface="+mj-cs"/>
              </a:rPr>
            </a:br>
            <a:br>
              <a:rPr lang="en-US" sz="2500" kern="1200">
                <a:solidFill>
                  <a:srgbClr val="FFFFFF"/>
                </a:solidFill>
                <a:latin typeface="+mj-lt"/>
                <a:ea typeface="+mj-ea"/>
                <a:cs typeface="+mj-cs"/>
              </a:rPr>
            </a:br>
            <a:br>
              <a:rPr lang="en-US" sz="2500" kern="1200">
                <a:solidFill>
                  <a:srgbClr val="FFFFFF"/>
                </a:solidFill>
                <a:latin typeface="+mj-lt"/>
                <a:ea typeface="+mj-ea"/>
                <a:cs typeface="+mj-cs"/>
              </a:rPr>
            </a:br>
            <a:r>
              <a:rPr lang="en-US" sz="2500" b="0" kern="1200">
                <a:solidFill>
                  <a:srgbClr val="FFFFFF"/>
                </a:solidFill>
                <a:latin typeface="+mj-lt"/>
                <a:ea typeface="+mj-ea"/>
                <a:cs typeface="+mj-cs"/>
              </a:rPr>
              <a:t>Tell us about your organization!</a:t>
            </a:r>
            <a:endParaRPr lang="en-US" sz="2500" kern="12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96BEBA27-5532-4490-84FF-FC03604A5214}"/>
              </a:ext>
            </a:extLst>
          </p:cNvPr>
          <p:cNvSpPr txBox="1"/>
          <p:nvPr/>
        </p:nvSpPr>
        <p:spPr>
          <a:xfrm>
            <a:off x="3316465" y="649480"/>
            <a:ext cx="3623983" cy="5546047"/>
          </a:xfrm>
          <a:prstGeom prst="rect">
            <a:avLst/>
          </a:prstGeom>
        </p:spPr>
        <p:txBody>
          <a:bodyPr vert="horz" lIns="91440" tIns="45720" rIns="91440" bIns="45720" rtlCol="0" anchor="ctr">
            <a:normAutofit/>
          </a:bodyPr>
          <a:lstStyle/>
          <a:p>
            <a:pPr>
              <a:lnSpc>
                <a:spcPct val="90000"/>
              </a:lnSpc>
              <a:spcAft>
                <a:spcPts val="600"/>
              </a:spcAft>
            </a:pPr>
            <a:r>
              <a:rPr lang="en-US" sz="1700"/>
              <a:t>Include the following: </a:t>
            </a:r>
            <a:endParaRPr lang="en-US"/>
          </a:p>
          <a:p>
            <a:pPr lvl="1" indent="-228600">
              <a:lnSpc>
                <a:spcPct val="90000"/>
              </a:lnSpc>
              <a:spcAft>
                <a:spcPts val="600"/>
              </a:spcAft>
              <a:buFont typeface="Arial" panose="020B0604020202020204" pitchFamily="34" charset="0"/>
              <a:buChar char="•"/>
            </a:pPr>
            <a:r>
              <a:rPr lang="en-US" sz="1700"/>
              <a:t>Location and where the grant will be utilized</a:t>
            </a:r>
            <a:endParaRPr lang="en-US"/>
          </a:p>
          <a:p>
            <a:pPr lvl="1" indent="-228600">
              <a:lnSpc>
                <a:spcPct val="90000"/>
              </a:lnSpc>
              <a:spcAft>
                <a:spcPts val="600"/>
              </a:spcAft>
              <a:buFont typeface="Arial" panose="020B0604020202020204" pitchFamily="34" charset="0"/>
              <a:buChar char="•"/>
            </a:pPr>
            <a:r>
              <a:rPr lang="en-US" sz="1700"/>
              <a:t>Organization history and mission</a:t>
            </a:r>
            <a:endParaRPr lang="en-US"/>
          </a:p>
          <a:p>
            <a:pPr lvl="1" indent="-228600">
              <a:lnSpc>
                <a:spcPct val="90000"/>
              </a:lnSpc>
              <a:spcAft>
                <a:spcPts val="600"/>
              </a:spcAft>
              <a:buFont typeface="Arial" panose="020B0604020202020204" pitchFamily="34" charset="0"/>
              <a:buChar char="•"/>
            </a:pPr>
            <a:r>
              <a:rPr lang="en-US" sz="1700"/>
              <a:t>Description of your organization’s primary care services or experience in primary care including hours of operation</a:t>
            </a:r>
            <a:endParaRPr lang="en-US"/>
          </a:p>
          <a:p>
            <a:pPr lvl="1" indent="-228600">
              <a:lnSpc>
                <a:spcPct val="90000"/>
              </a:lnSpc>
              <a:spcAft>
                <a:spcPts val="600"/>
              </a:spcAft>
              <a:buFont typeface="Arial" panose="020B0604020202020204" pitchFamily="34" charset="0"/>
              <a:buChar char="•"/>
            </a:pPr>
            <a:r>
              <a:rPr lang="en-US" sz="1700"/>
              <a:t>Unique services provided</a:t>
            </a:r>
            <a:endParaRPr lang="en-US"/>
          </a:p>
          <a:p>
            <a:pPr lvl="1" indent="-228600">
              <a:lnSpc>
                <a:spcPct val="90000"/>
              </a:lnSpc>
              <a:spcAft>
                <a:spcPts val="600"/>
              </a:spcAft>
              <a:buFont typeface="Arial" panose="020B0604020202020204" pitchFamily="34" charset="0"/>
              <a:buChar char="•"/>
            </a:pPr>
            <a:r>
              <a:rPr lang="en-US" sz="1700"/>
              <a:t>Data collection of social risk factors or SDOH</a:t>
            </a:r>
            <a:endParaRPr lang="en-US">
              <a:cs typeface="Calibri" panose="020F0502020204030204"/>
            </a:endParaRPr>
          </a:p>
          <a:p>
            <a:pPr>
              <a:lnSpc>
                <a:spcPct val="90000"/>
              </a:lnSpc>
              <a:spcAft>
                <a:spcPts val="600"/>
              </a:spcAft>
            </a:pPr>
            <a:r>
              <a:rPr lang="en-US" sz="1700">
                <a:cs typeface="Calibri"/>
              </a:rPr>
              <a:t>On the excel attachment, include the following: </a:t>
            </a:r>
          </a:p>
          <a:p>
            <a:pPr lvl="1" indent="-228600">
              <a:lnSpc>
                <a:spcPct val="90000"/>
              </a:lnSpc>
              <a:spcAft>
                <a:spcPts val="600"/>
              </a:spcAft>
              <a:buFont typeface="Arial" panose="020B0604020202020204" pitchFamily="34" charset="0"/>
              <a:buChar char="•"/>
            </a:pPr>
            <a:r>
              <a:rPr lang="en-US" sz="1700">
                <a:cs typeface="Calibri"/>
              </a:rPr>
              <a:t>Patient insurance status </a:t>
            </a:r>
            <a:endParaRPr lang="en-US">
              <a:cs typeface="Calibri"/>
            </a:endParaRPr>
          </a:p>
          <a:p>
            <a:pPr lvl="1" indent="-228600">
              <a:lnSpc>
                <a:spcPct val="90000"/>
              </a:lnSpc>
              <a:spcAft>
                <a:spcPts val="600"/>
              </a:spcAft>
              <a:buFont typeface="Arial" panose="020B0604020202020204" pitchFamily="34" charset="0"/>
              <a:buChar char="•"/>
            </a:pPr>
            <a:r>
              <a:rPr lang="en-US" sz="1700">
                <a:cs typeface="Calibri"/>
              </a:rPr>
              <a:t>Patients by race and ethnicity </a:t>
            </a:r>
          </a:p>
        </p:txBody>
      </p:sp>
      <p:pic>
        <p:nvPicPr>
          <p:cNvPr id="13" name="Graphic 12" descr="Board Room">
            <a:extLst>
              <a:ext uri="{FF2B5EF4-FFF2-40B4-BE49-F238E27FC236}">
                <a16:creationId xmlns:a16="http://schemas.microsoft.com/office/drawing/2014/main" id="{E807F281-E8F8-445B-832D-C9ACFA7983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4851" y="2171200"/>
            <a:ext cx="2085027" cy="2085027"/>
          </a:xfrm>
          <a:prstGeom prst="rect">
            <a:avLst/>
          </a:prstGeom>
        </p:spPr>
      </p:pic>
    </p:spTree>
    <p:extLst>
      <p:ext uri="{BB962C8B-B14F-4D97-AF65-F5344CB8AC3E}">
        <p14:creationId xmlns:p14="http://schemas.microsoft.com/office/powerpoint/2010/main" val="960984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310111" y="1365493"/>
            <a:ext cx="2401025" cy="3387497"/>
          </a:xfrm>
        </p:spPr>
        <p:txBody>
          <a:bodyPr vert="horz" lIns="91440" tIns="45720" rIns="91440" bIns="45720" rtlCol="0" anchor="b">
            <a:normAutofit/>
          </a:bodyPr>
          <a:lstStyle/>
          <a:p>
            <a:pPr algn="r" defTabSz="914400"/>
            <a:r>
              <a:rPr lang="en-US" sz="2500" kern="1200">
                <a:solidFill>
                  <a:srgbClr val="FFFFFF"/>
                </a:solidFill>
                <a:latin typeface="+mj-lt"/>
                <a:ea typeface="+mj-ea"/>
                <a:cs typeface="+mj-cs"/>
              </a:rPr>
              <a:t>Community Need</a:t>
            </a:r>
            <a:br>
              <a:rPr lang="en-US" sz="2500" kern="1200">
                <a:latin typeface="+mj-lt"/>
                <a:ea typeface="+mj-ea"/>
                <a:cs typeface="+mj-cs"/>
              </a:rPr>
            </a:br>
            <a:r>
              <a:rPr lang="en-US" sz="2500" b="0" kern="1200">
                <a:solidFill>
                  <a:srgbClr val="FFFFFF"/>
                </a:solidFill>
                <a:latin typeface="+mj-lt"/>
                <a:ea typeface="+mj-ea"/>
                <a:cs typeface="+mj-cs"/>
              </a:rPr>
              <a:t>20 points</a:t>
            </a:r>
            <a:br>
              <a:rPr lang="en-US" sz="2500" b="0" kern="1200">
                <a:latin typeface="+mj-lt"/>
                <a:ea typeface="+mj-ea"/>
                <a:cs typeface="+mj-cs"/>
              </a:rPr>
            </a:br>
            <a:br>
              <a:rPr lang="en-US" sz="2500" b="0" kern="1200">
                <a:latin typeface="+mj-lt"/>
                <a:ea typeface="+mj-ea"/>
                <a:cs typeface="+mj-cs"/>
              </a:rPr>
            </a:br>
            <a:br>
              <a:rPr lang="en-US" sz="2500">
                <a:latin typeface="+mj-lt"/>
                <a:ea typeface="+mj-ea"/>
                <a:cs typeface="+mj-cs"/>
              </a:rPr>
            </a:br>
            <a:r>
              <a:rPr lang="en-US" sz="2500" kern="1200">
                <a:solidFill>
                  <a:srgbClr val="FFFFFF"/>
                </a:solidFill>
                <a:latin typeface="+mj-lt"/>
                <a:ea typeface="+mj-ea"/>
                <a:cs typeface="+mj-cs"/>
              </a:rPr>
              <a:t>Why are grants funds needed?</a:t>
            </a:r>
            <a:r>
              <a:rPr lang="en-US" sz="2500">
                <a:solidFill>
                  <a:srgbClr val="FFFFFF"/>
                </a:solidFill>
                <a:latin typeface="+mj-lt"/>
                <a:ea typeface="+mj-ea"/>
                <a:cs typeface="+mj-cs"/>
              </a:rPr>
              <a:t> </a:t>
            </a:r>
            <a:endParaRPr lang="en-US" sz="2500" kern="12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96BEBA27-5532-4490-84FF-FC03604A5214}"/>
              </a:ext>
            </a:extLst>
          </p:cNvPr>
          <p:cNvSpPr txBox="1"/>
          <p:nvPr/>
        </p:nvSpPr>
        <p:spPr>
          <a:xfrm>
            <a:off x="3238373" y="649480"/>
            <a:ext cx="3332473" cy="5546047"/>
          </a:xfrm>
          <a:prstGeom prst="rect">
            <a:avLst/>
          </a:prstGeom>
        </p:spPr>
        <p:txBody>
          <a:bodyPr vert="horz" lIns="91440" tIns="45720" rIns="91440" bIns="45720" rtlCol="0" anchor="ctr">
            <a:normAutofit fontScale="92500" lnSpcReduction="10000"/>
          </a:bodyPr>
          <a:lstStyle/>
          <a:p>
            <a:r>
              <a:rPr lang="en-US">
                <a:latin typeface="Calibri"/>
                <a:ea typeface="+mn-lt"/>
                <a:cs typeface="+mn-lt"/>
              </a:rPr>
              <a:t>P</a:t>
            </a:r>
            <a:r>
              <a:rPr lang="en-US" sz="1800">
                <a:latin typeface="Calibri"/>
                <a:ea typeface="+mn-lt"/>
                <a:cs typeface="+mn-lt"/>
              </a:rPr>
              <a:t>rovide a description of the proposed service area,</a:t>
            </a:r>
            <a:r>
              <a:rPr lang="en-US">
                <a:latin typeface="Calibri"/>
                <a:ea typeface="+mn-lt"/>
                <a:cs typeface="+mn-lt"/>
              </a:rPr>
              <a:t> including the following: </a:t>
            </a:r>
            <a:endParaRPr lang="en-US" sz="1600">
              <a:latin typeface="Calibri"/>
              <a:ea typeface="+mn-lt"/>
              <a:cs typeface="+mn-lt"/>
            </a:endParaRPr>
          </a:p>
          <a:p>
            <a:pPr marL="285750" indent="-285750">
              <a:buFont typeface="Arial"/>
              <a:buChar char="•"/>
            </a:pPr>
            <a:r>
              <a:rPr lang="en-US">
                <a:latin typeface="Calibri"/>
                <a:ea typeface="+mn-lt"/>
                <a:cs typeface="+mn-lt"/>
              </a:rPr>
              <a:t>Population</a:t>
            </a:r>
            <a:r>
              <a:rPr lang="en-US" sz="1800">
                <a:latin typeface="Calibri"/>
                <a:ea typeface="+mn-lt"/>
                <a:cs typeface="+mn-lt"/>
              </a:rPr>
              <a:t> demographics</a:t>
            </a:r>
            <a:endParaRPr lang="en-US" sz="1600">
              <a:latin typeface="Calibri"/>
              <a:ea typeface="+mn-lt"/>
              <a:cs typeface="+mn-lt"/>
            </a:endParaRPr>
          </a:p>
          <a:p>
            <a:pPr marL="285750" indent="-285750">
              <a:buFont typeface="Arial"/>
              <a:buChar char="•"/>
            </a:pPr>
            <a:r>
              <a:rPr lang="en-US">
                <a:latin typeface="Calibri"/>
                <a:ea typeface="+mn-lt"/>
                <a:cs typeface="+mn-lt"/>
              </a:rPr>
              <a:t>Other</a:t>
            </a:r>
            <a:r>
              <a:rPr lang="en-US" sz="1800">
                <a:latin typeface="Calibri"/>
                <a:ea typeface="+mn-lt"/>
                <a:cs typeface="+mn-lt"/>
              </a:rPr>
              <a:t> safety net services in the </a:t>
            </a:r>
            <a:r>
              <a:rPr lang="en-US">
                <a:latin typeface="Calibri"/>
                <a:ea typeface="+mn-lt"/>
                <a:cs typeface="+mn-lt"/>
              </a:rPr>
              <a:t>area</a:t>
            </a:r>
            <a:endParaRPr lang="en-US" sz="1600">
              <a:latin typeface="Calibri"/>
              <a:ea typeface="+mn-lt"/>
              <a:cs typeface="+mn-lt"/>
            </a:endParaRPr>
          </a:p>
          <a:p>
            <a:pPr marL="285750" indent="-285750">
              <a:buFont typeface="Arial"/>
              <a:buChar char="•"/>
            </a:pPr>
            <a:r>
              <a:rPr lang="en-US">
                <a:latin typeface="Calibri"/>
                <a:ea typeface="+mn-lt"/>
                <a:cs typeface="+mn-lt"/>
              </a:rPr>
              <a:t>Challenges</a:t>
            </a:r>
            <a:endParaRPr lang="en-US" sz="1600">
              <a:latin typeface="Calibri"/>
              <a:ea typeface="+mn-lt"/>
              <a:cs typeface="+mn-lt"/>
            </a:endParaRPr>
          </a:p>
          <a:p>
            <a:pPr marL="285750" indent="-285750">
              <a:buFont typeface="Arial"/>
              <a:buChar char="•"/>
            </a:pPr>
            <a:r>
              <a:rPr lang="en-US">
                <a:latin typeface="Calibri"/>
                <a:ea typeface="+mn-lt"/>
                <a:cs typeface="+mn-lt"/>
              </a:rPr>
              <a:t>Poverty</a:t>
            </a:r>
            <a:r>
              <a:rPr lang="en-US" sz="1800">
                <a:latin typeface="Calibri"/>
                <a:ea typeface="+mn-lt"/>
                <a:cs typeface="+mn-lt"/>
              </a:rPr>
              <a:t> levels</a:t>
            </a:r>
            <a:endParaRPr lang="en-US" sz="1600">
              <a:latin typeface="Calibri"/>
              <a:ea typeface="+mn-lt"/>
              <a:cs typeface="+mn-lt"/>
            </a:endParaRPr>
          </a:p>
          <a:p>
            <a:pPr marL="285750" indent="-285750">
              <a:buFont typeface="Arial"/>
              <a:buChar char="•"/>
            </a:pPr>
            <a:r>
              <a:rPr lang="en-US">
                <a:latin typeface="Calibri"/>
                <a:ea typeface="+mn-lt"/>
                <a:cs typeface="+mn-lt"/>
              </a:rPr>
              <a:t>Percent</a:t>
            </a:r>
            <a:r>
              <a:rPr lang="en-US" sz="1800">
                <a:latin typeface="Calibri"/>
                <a:ea typeface="+mn-lt"/>
                <a:cs typeface="+mn-lt"/>
              </a:rPr>
              <a:t> uninsured</a:t>
            </a:r>
            <a:endParaRPr lang="en-US" sz="1600">
              <a:latin typeface="Calibri"/>
              <a:ea typeface="+mn-lt"/>
              <a:cs typeface="+mn-lt"/>
            </a:endParaRPr>
          </a:p>
          <a:p>
            <a:r>
              <a:rPr lang="en-US" sz="1500" i="1">
                <a:latin typeface="Calibri"/>
                <a:ea typeface="+mn-lt"/>
                <a:cs typeface="+mn-lt"/>
              </a:rPr>
              <a:t>Reference your county/region community health needs assessment to provide information in this section.  </a:t>
            </a:r>
            <a:endParaRPr lang="en-US" sz="1600" i="1">
              <a:latin typeface="Calibri"/>
              <a:ea typeface="+mn-lt"/>
              <a:cs typeface="+mn-lt"/>
            </a:endParaRPr>
          </a:p>
          <a:p>
            <a:br>
              <a:rPr lang="en-US" sz="1800">
                <a:latin typeface="Calibri"/>
              </a:rPr>
            </a:br>
            <a:r>
              <a:rPr lang="en-US" sz="1800">
                <a:latin typeface="Calibri"/>
                <a:cs typeface="Arial"/>
              </a:rPr>
              <a:t>Will this grant align with the </a:t>
            </a:r>
            <a:r>
              <a:rPr lang="en-US">
                <a:latin typeface="Calibri"/>
                <a:cs typeface="Arial"/>
              </a:rPr>
              <a:t>CHNA</a:t>
            </a:r>
            <a:r>
              <a:rPr lang="en-US" sz="1800">
                <a:latin typeface="Calibri"/>
                <a:cs typeface="Arial"/>
              </a:rPr>
              <a:t>? Provide citations/reference sources for all community demographics and health-status data.</a:t>
            </a:r>
          </a:p>
          <a:p>
            <a:endParaRPr lang="en-US">
              <a:latin typeface="Calibri"/>
              <a:cs typeface="Arial"/>
            </a:endParaRPr>
          </a:p>
          <a:p>
            <a:r>
              <a:rPr lang="en-US">
                <a:latin typeface="Calibri"/>
                <a:cs typeface="Arial"/>
              </a:rPr>
              <a:t>Provide a description of how the services will be communicated in the community and to stakeholders.</a:t>
            </a:r>
          </a:p>
        </p:txBody>
      </p:sp>
      <p:pic>
        <p:nvPicPr>
          <p:cNvPr id="9" name="Graphic 8" descr="Neighborhood with solid fill">
            <a:extLst>
              <a:ext uri="{FF2B5EF4-FFF2-40B4-BE49-F238E27FC236}">
                <a16:creationId xmlns:a16="http://schemas.microsoft.com/office/drawing/2014/main" id="{14707379-325E-4ACF-AFC6-DDE692C266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0846" y="2154835"/>
            <a:ext cx="2019926" cy="2019926"/>
          </a:xfrm>
          <a:prstGeom prst="rect">
            <a:avLst/>
          </a:prstGeom>
        </p:spPr>
      </p:pic>
    </p:spTree>
    <p:extLst>
      <p:ext uri="{BB962C8B-B14F-4D97-AF65-F5344CB8AC3E}">
        <p14:creationId xmlns:p14="http://schemas.microsoft.com/office/powerpoint/2010/main" val="3481237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499943" y="1725111"/>
            <a:ext cx="2401025" cy="3387497"/>
          </a:xfrm>
        </p:spPr>
        <p:txBody>
          <a:bodyPr vert="horz" lIns="91440" tIns="45720" rIns="91440" bIns="45720" rtlCol="0" anchor="b">
            <a:noAutofit/>
          </a:bodyPr>
          <a:lstStyle/>
          <a:p>
            <a:pPr algn="r" defTabSz="914400"/>
            <a:r>
              <a:rPr lang="en-US" kern="1200">
                <a:solidFill>
                  <a:srgbClr val="FFFFFF"/>
                </a:solidFill>
                <a:latin typeface="+mj-lt"/>
                <a:ea typeface="+mj-ea"/>
                <a:cs typeface="+mj-cs"/>
              </a:rPr>
              <a:t>Improved Access to Care</a:t>
            </a:r>
            <a:br>
              <a:rPr lang="en-US" kern="1200">
                <a:latin typeface="+mj-lt"/>
                <a:ea typeface="+mj-ea"/>
                <a:cs typeface="+mj-cs"/>
              </a:rPr>
            </a:br>
            <a:r>
              <a:rPr lang="en-US" b="0" kern="1200">
                <a:solidFill>
                  <a:srgbClr val="FFFFFF"/>
                </a:solidFill>
                <a:latin typeface="+mj-lt"/>
                <a:ea typeface="+mj-ea"/>
                <a:cs typeface="+mj-cs"/>
              </a:rPr>
              <a:t>20 Points</a:t>
            </a:r>
            <a:br>
              <a:rPr lang="en-US" b="0" kern="1200">
                <a:latin typeface="+mj-lt"/>
                <a:ea typeface="+mj-ea"/>
                <a:cs typeface="+mj-cs"/>
              </a:rPr>
            </a:br>
            <a:br>
              <a:rPr lang="en-US" kern="1200">
                <a:latin typeface="+mj-lt"/>
                <a:ea typeface="+mj-ea"/>
                <a:cs typeface="+mj-cs"/>
              </a:rPr>
            </a:br>
            <a:r>
              <a:rPr lang="en-US" kern="1200">
                <a:solidFill>
                  <a:srgbClr val="FFFFFF"/>
                </a:solidFill>
                <a:latin typeface="+mj-lt"/>
                <a:ea typeface="+mj-ea"/>
                <a:cs typeface="+mj-cs"/>
              </a:rPr>
              <a:t>	</a:t>
            </a:r>
            <a:r>
              <a:rPr lang="en-US" b="0" kern="1200">
                <a:solidFill>
                  <a:srgbClr val="FFFFFF"/>
                </a:solidFill>
                <a:latin typeface="+mj-lt"/>
                <a:ea typeface="+mj-ea"/>
                <a:cs typeface="+mj-cs"/>
              </a:rPr>
              <a:t>	</a:t>
            </a:r>
            <a:br>
              <a:rPr lang="en-US" kern="1200">
                <a:latin typeface="+mj-lt"/>
                <a:ea typeface="+mj-ea"/>
                <a:cs typeface="+mj-cs"/>
              </a:rPr>
            </a:br>
            <a:br>
              <a:rPr lang="en-US" kern="1200">
                <a:latin typeface="+mj-lt"/>
                <a:ea typeface="+mj-ea"/>
                <a:cs typeface="+mj-cs"/>
              </a:rPr>
            </a:br>
            <a:r>
              <a:rPr lang="en-US" b="0" kern="1200">
                <a:solidFill>
                  <a:srgbClr val="FFFFFF"/>
                </a:solidFill>
                <a:latin typeface="+mj-lt"/>
                <a:ea typeface="+mj-ea"/>
                <a:cs typeface="+mj-cs"/>
              </a:rPr>
              <a:t>Will your organization make a difference in the community</a:t>
            </a:r>
            <a:r>
              <a:rPr lang="en-US" b="0">
                <a:solidFill>
                  <a:srgbClr val="FFFFFF"/>
                </a:solidFill>
                <a:latin typeface="+mj-lt"/>
                <a:ea typeface="+mj-ea"/>
                <a:cs typeface="+mj-cs"/>
              </a:rPr>
              <a:t>?</a:t>
            </a:r>
            <a:endParaRPr lang="en-US" kern="12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EB50C034-9E29-42A1-910B-61C42D03563B}"/>
              </a:ext>
            </a:extLst>
          </p:cNvPr>
          <p:cNvSpPr txBox="1"/>
          <p:nvPr/>
        </p:nvSpPr>
        <p:spPr>
          <a:xfrm>
            <a:off x="3436295" y="649480"/>
            <a:ext cx="3767902" cy="5546047"/>
          </a:xfrm>
          <a:prstGeom prst="rect">
            <a:avLst/>
          </a:prstGeom>
        </p:spPr>
        <p:txBody>
          <a:bodyPr vert="horz" lIns="91440" tIns="45720" rIns="91440" bIns="45720" rtlCol="0" anchor="ctr">
            <a:normAutofit/>
          </a:bodyPr>
          <a:lstStyle/>
          <a:p>
            <a:pPr marL="285750" indent="-285750">
              <a:lnSpc>
                <a:spcPct val="90000"/>
              </a:lnSpc>
              <a:spcAft>
                <a:spcPts val="600"/>
              </a:spcAft>
              <a:buFont typeface="Arial"/>
              <a:buChar char="•"/>
            </a:pPr>
            <a:r>
              <a:rPr lang="en-US" sz="1700">
                <a:cs typeface="Calibri"/>
              </a:rPr>
              <a:t>Describe how your organization is positioned to effectively use the requested funds to increase access to care for underserved residents</a:t>
            </a:r>
          </a:p>
          <a:p>
            <a:pPr marL="285750" indent="-285750">
              <a:lnSpc>
                <a:spcPct val="90000"/>
              </a:lnSpc>
              <a:spcAft>
                <a:spcPts val="600"/>
              </a:spcAft>
              <a:buFont typeface="Arial"/>
              <a:buChar char="•"/>
            </a:pPr>
            <a:r>
              <a:rPr lang="en-US" sz="1700">
                <a:cs typeface="Calibri"/>
              </a:rPr>
              <a:t>Indicate MAP and BH funding request</a:t>
            </a:r>
          </a:p>
          <a:p>
            <a:pPr marL="285750" indent="-285750">
              <a:lnSpc>
                <a:spcPct val="90000"/>
              </a:lnSpc>
              <a:spcAft>
                <a:spcPts val="600"/>
              </a:spcAft>
              <a:buFont typeface="Arial"/>
              <a:buChar char="•"/>
            </a:pPr>
            <a:r>
              <a:rPr lang="en-US" sz="1700">
                <a:cs typeface="Calibri"/>
              </a:rPr>
              <a:t>Describe plan to reach 100% expenditure of requested funds</a:t>
            </a:r>
          </a:p>
          <a:p>
            <a:pPr marL="285750" indent="-285750">
              <a:lnSpc>
                <a:spcPct val="90000"/>
              </a:lnSpc>
              <a:spcAft>
                <a:spcPts val="600"/>
              </a:spcAft>
              <a:buFont typeface="Arial"/>
              <a:buChar char="•"/>
            </a:pPr>
            <a:r>
              <a:rPr lang="en-US" sz="1700">
                <a:cs typeface="Calibri"/>
              </a:rPr>
              <a:t>How will your organization educate the target population?</a:t>
            </a:r>
          </a:p>
          <a:p>
            <a:pPr marL="285750" indent="-285750">
              <a:lnSpc>
                <a:spcPct val="90000"/>
              </a:lnSpc>
              <a:spcAft>
                <a:spcPts val="600"/>
              </a:spcAft>
              <a:buFont typeface="Arial"/>
              <a:buChar char="•"/>
            </a:pPr>
            <a:r>
              <a:rPr lang="en-US" sz="1700">
                <a:cs typeface="Calibri"/>
              </a:rPr>
              <a:t>Describe your approach to building racial equity and inclusion </a:t>
            </a:r>
          </a:p>
          <a:p>
            <a:pPr marL="285750" indent="-285750">
              <a:lnSpc>
                <a:spcPct val="90000"/>
              </a:lnSpc>
              <a:spcAft>
                <a:spcPts val="600"/>
              </a:spcAft>
              <a:buFont typeface="Arial"/>
              <a:buChar char="•"/>
            </a:pPr>
            <a:r>
              <a:rPr lang="en-US" sz="1700">
                <a:cs typeface="Calibri"/>
              </a:rPr>
              <a:t>Describe how you use or plan to use telehealth to reduce barriers to care</a:t>
            </a:r>
          </a:p>
        </p:txBody>
      </p:sp>
      <p:pic>
        <p:nvPicPr>
          <p:cNvPr id="5" name="Graphic 4" descr="Hospital">
            <a:extLst>
              <a:ext uri="{FF2B5EF4-FFF2-40B4-BE49-F238E27FC236}">
                <a16:creationId xmlns:a16="http://schemas.microsoft.com/office/drawing/2014/main" id="{D2081A9B-D5D8-4251-AD45-6D50A2C117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2152" y="2366010"/>
            <a:ext cx="2029001" cy="2029001"/>
          </a:xfrm>
          <a:prstGeom prst="rect">
            <a:avLst/>
          </a:prstGeom>
        </p:spPr>
      </p:pic>
    </p:spTree>
    <p:extLst>
      <p:ext uri="{BB962C8B-B14F-4D97-AF65-F5344CB8AC3E}">
        <p14:creationId xmlns:p14="http://schemas.microsoft.com/office/powerpoint/2010/main" val="3288511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419314" y="1734803"/>
            <a:ext cx="2401025" cy="3387497"/>
          </a:xfrm>
        </p:spPr>
        <p:txBody>
          <a:bodyPr vert="horz" lIns="91440" tIns="45720" rIns="91440" bIns="45720" rtlCol="0" anchor="b">
            <a:noAutofit/>
          </a:bodyPr>
          <a:lstStyle/>
          <a:p>
            <a:pPr algn="r" defTabSz="914400"/>
            <a:r>
              <a:rPr lang="en-US">
                <a:solidFill>
                  <a:srgbClr val="FFFFFF"/>
                </a:solidFill>
                <a:latin typeface="+mj-lt"/>
                <a:ea typeface="+mj-ea"/>
                <a:cs typeface="Calibri Light"/>
              </a:rPr>
              <a:t>Community Collaboration</a:t>
            </a:r>
            <a:br>
              <a:rPr lang="en-US">
                <a:latin typeface="+mj-lt"/>
                <a:ea typeface="+mj-ea"/>
                <a:cs typeface="+mj-cs"/>
              </a:rPr>
            </a:br>
            <a:r>
              <a:rPr lang="en-US" b="0">
                <a:solidFill>
                  <a:srgbClr val="FFFFFF"/>
                </a:solidFill>
                <a:latin typeface="+mj-lt"/>
                <a:ea typeface="+mj-ea"/>
                <a:cs typeface="Calibri Light"/>
              </a:rPr>
              <a:t>15 Points</a:t>
            </a:r>
            <a:br>
              <a:rPr lang="en-US">
                <a:latin typeface="+mj-lt"/>
                <a:ea typeface="+mj-ea"/>
                <a:cs typeface="+mj-cs"/>
              </a:rPr>
            </a:br>
            <a:r>
              <a:rPr lang="en-US">
                <a:solidFill>
                  <a:srgbClr val="FFFFFF"/>
                </a:solidFill>
                <a:latin typeface="+mj-lt"/>
                <a:ea typeface="+mj-ea"/>
                <a:cs typeface="Calibri Light"/>
              </a:rPr>
              <a:t>	</a:t>
            </a:r>
            <a:r>
              <a:rPr lang="en-US" b="0">
                <a:solidFill>
                  <a:srgbClr val="FFFFFF"/>
                </a:solidFill>
                <a:latin typeface="+mj-lt"/>
                <a:ea typeface="+mj-ea"/>
                <a:cs typeface="Calibri Light"/>
              </a:rPr>
              <a:t>		</a:t>
            </a:r>
            <a:br>
              <a:rPr lang="en-US">
                <a:latin typeface="+mj-lt"/>
                <a:ea typeface="+mj-ea"/>
                <a:cs typeface="+mj-cs"/>
              </a:rPr>
            </a:br>
            <a:br>
              <a:rPr lang="en-US">
                <a:latin typeface="+mj-lt"/>
                <a:ea typeface="+mj-ea"/>
                <a:cs typeface="+mj-cs"/>
              </a:rPr>
            </a:br>
            <a:br>
              <a:rPr lang="en-US">
                <a:latin typeface="+mj-lt"/>
                <a:ea typeface="+mj-ea"/>
                <a:cs typeface="+mj-cs"/>
              </a:rPr>
            </a:br>
            <a:r>
              <a:rPr lang="en-US" b="0">
                <a:solidFill>
                  <a:srgbClr val="FFFFFF"/>
                </a:solidFill>
                <a:latin typeface="+mj-lt"/>
                <a:ea typeface="+mj-ea"/>
                <a:cs typeface="Calibri Light"/>
              </a:rPr>
              <a:t>Is your organization partnering with others in the community?</a:t>
            </a:r>
            <a:endParaRPr lang="en-US" kern="1200">
              <a:solidFill>
                <a:srgbClr val="FFFFFF"/>
              </a:solidFill>
              <a:latin typeface="+mj-lt"/>
              <a:ea typeface="+mj-ea"/>
              <a:cs typeface="Calibri Light"/>
            </a:endParaRPr>
          </a:p>
        </p:txBody>
      </p:sp>
      <p:sp>
        <p:nvSpPr>
          <p:cNvPr id="3" name="TextBox 2">
            <a:extLst>
              <a:ext uri="{FF2B5EF4-FFF2-40B4-BE49-F238E27FC236}">
                <a16:creationId xmlns:a16="http://schemas.microsoft.com/office/drawing/2014/main" id="{EB50C034-9E29-42A1-910B-61C42D03563B}"/>
              </a:ext>
            </a:extLst>
          </p:cNvPr>
          <p:cNvSpPr txBox="1"/>
          <p:nvPr/>
        </p:nvSpPr>
        <p:spPr>
          <a:xfrm>
            <a:off x="3159205" y="649480"/>
            <a:ext cx="3604949" cy="5546047"/>
          </a:xfrm>
          <a:prstGeom prst="rect">
            <a:avLst/>
          </a:prstGeom>
        </p:spPr>
        <p:txBody>
          <a:bodyPr vert="horz" lIns="91440" tIns="45720" rIns="91440" bIns="45720" rtlCol="0" anchor="ctr">
            <a:normAutofit/>
          </a:bodyPr>
          <a:lstStyle/>
          <a:p>
            <a:pPr>
              <a:lnSpc>
                <a:spcPct val="90000"/>
              </a:lnSpc>
              <a:spcAft>
                <a:spcPts val="600"/>
              </a:spcAft>
            </a:pPr>
            <a:r>
              <a:rPr lang="en-US" sz="1700"/>
              <a:t>Describe how your organization has built partnerships or anticipates collaborative partnerships with community organizations that serve under- and uninsured individuals. </a:t>
            </a:r>
            <a:endParaRPr lang="en-US" sz="1700">
              <a:cs typeface="Calibri"/>
            </a:endParaRPr>
          </a:p>
          <a:p>
            <a:pPr marL="285750" indent="-285750">
              <a:lnSpc>
                <a:spcPct val="90000"/>
              </a:lnSpc>
              <a:spcAft>
                <a:spcPts val="600"/>
              </a:spcAft>
              <a:buFont typeface="Arial"/>
              <a:buChar char="•"/>
            </a:pPr>
            <a:r>
              <a:rPr lang="en-US" sz="1700">
                <a:cs typeface="Calibri"/>
              </a:rPr>
              <a:t>Include traditional and non-traditional examples</a:t>
            </a:r>
          </a:p>
          <a:p>
            <a:pPr marL="285750" indent="-285750">
              <a:lnSpc>
                <a:spcPct val="90000"/>
              </a:lnSpc>
              <a:spcAft>
                <a:spcPts val="600"/>
              </a:spcAft>
              <a:buFont typeface="Arial"/>
              <a:buChar char="•"/>
            </a:pPr>
            <a:r>
              <a:rPr lang="en-US" sz="1700">
                <a:cs typeface="Calibri"/>
              </a:rPr>
              <a:t>Include partnerships directly related to your funding requests</a:t>
            </a:r>
          </a:p>
          <a:p>
            <a:pPr marL="285750" indent="-285750">
              <a:lnSpc>
                <a:spcPct val="90000"/>
              </a:lnSpc>
              <a:spcAft>
                <a:spcPts val="600"/>
              </a:spcAft>
              <a:buFont typeface="Arial"/>
              <a:buChar char="•"/>
            </a:pPr>
            <a:r>
              <a:rPr lang="en-US" sz="1700">
                <a:cs typeface="Calibri"/>
              </a:rPr>
              <a:t>Provide at least 3 examples</a:t>
            </a:r>
            <a:endParaRPr lang="en-US" sz="1700"/>
          </a:p>
          <a:p>
            <a:pPr>
              <a:lnSpc>
                <a:spcPct val="90000"/>
              </a:lnSpc>
              <a:spcAft>
                <a:spcPts val="600"/>
              </a:spcAft>
            </a:pPr>
            <a:r>
              <a:rPr lang="en-US" sz="1700"/>
              <a:t>Describe how your organization will provide/support continuity of care with community providers. </a:t>
            </a:r>
            <a:endParaRPr lang="en-US" sz="1700">
              <a:cs typeface="Calibri" panose="020F0502020204030204"/>
            </a:endParaRPr>
          </a:p>
          <a:p>
            <a:pPr marL="285750" indent="-285750">
              <a:lnSpc>
                <a:spcPct val="90000"/>
              </a:lnSpc>
              <a:spcAft>
                <a:spcPts val="600"/>
              </a:spcAft>
              <a:buFont typeface="Arial"/>
              <a:buChar char="•"/>
            </a:pPr>
            <a:r>
              <a:rPr lang="en-US" sz="1700"/>
              <a:t>List agencies who refer to you</a:t>
            </a:r>
            <a:endParaRPr lang="en-US" sz="1700">
              <a:cs typeface="Calibri" panose="020F0502020204030204"/>
            </a:endParaRPr>
          </a:p>
          <a:p>
            <a:pPr marL="285750" indent="-285750">
              <a:lnSpc>
                <a:spcPct val="90000"/>
              </a:lnSpc>
              <a:spcAft>
                <a:spcPts val="600"/>
              </a:spcAft>
              <a:buFont typeface="Arial"/>
              <a:buChar char="•"/>
            </a:pPr>
            <a:r>
              <a:rPr lang="en-US" sz="1700"/>
              <a:t>List agencies to whom you refer when unable to provide services ​</a:t>
            </a:r>
            <a:endParaRPr lang="en-US" sz="1700">
              <a:cs typeface="Calibri" panose="020F0502020204030204"/>
            </a:endParaRPr>
          </a:p>
        </p:txBody>
      </p:sp>
      <p:pic>
        <p:nvPicPr>
          <p:cNvPr id="7" name="Graphic 6" descr="Connections">
            <a:extLst>
              <a:ext uri="{FF2B5EF4-FFF2-40B4-BE49-F238E27FC236}">
                <a16:creationId xmlns:a16="http://schemas.microsoft.com/office/drawing/2014/main" id="{5041B563-9E0A-4FB6-8745-5F6871197F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8281" y="2079023"/>
            <a:ext cx="2345677" cy="2345677"/>
          </a:xfrm>
          <a:prstGeom prst="rect">
            <a:avLst/>
          </a:prstGeom>
        </p:spPr>
      </p:pic>
    </p:spTree>
    <p:extLst>
      <p:ext uri="{BB962C8B-B14F-4D97-AF65-F5344CB8AC3E}">
        <p14:creationId xmlns:p14="http://schemas.microsoft.com/office/powerpoint/2010/main" val="157747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C64C56-DA23-4D1D-ACC2-5854F8DEA8C0}"/>
              </a:ext>
            </a:extLst>
          </p:cNvPr>
          <p:cNvSpPr>
            <a:spLocks noGrp="1"/>
          </p:cNvSpPr>
          <p:nvPr>
            <p:ph type="title"/>
          </p:nvPr>
        </p:nvSpPr>
        <p:spPr>
          <a:xfrm>
            <a:off x="442170" y="856180"/>
            <a:ext cx="3420438" cy="1128068"/>
          </a:xfrm>
        </p:spPr>
        <p:txBody>
          <a:bodyPr vert="horz" lIns="91440" tIns="45720" rIns="91440" bIns="45720" rtlCol="0" anchor="ctr">
            <a:normAutofit/>
          </a:bodyPr>
          <a:lstStyle/>
          <a:p>
            <a:pPr defTabSz="914400"/>
            <a:r>
              <a:rPr lang="en-US" sz="3500" b="1" kern="1200">
                <a:latin typeface="Calibri"/>
                <a:cs typeface="Arial"/>
              </a:rPr>
              <a:t>Welcome</a:t>
            </a:r>
          </a:p>
        </p:txBody>
      </p:sp>
      <p:grpSp>
        <p:nvGrpSpPr>
          <p:cNvPr id="33"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35"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C665BEC9-CCA1-4BC5-A9B1-3F2F4A0421C6}"/>
              </a:ext>
            </a:extLst>
          </p:cNvPr>
          <p:cNvSpPr>
            <a:spLocks noGrp="1"/>
          </p:cNvSpPr>
          <p:nvPr>
            <p:ph idx="1"/>
          </p:nvPr>
        </p:nvSpPr>
        <p:spPr>
          <a:xfrm>
            <a:off x="443039" y="2330505"/>
            <a:ext cx="3419569" cy="3979585"/>
          </a:xfrm>
        </p:spPr>
        <p:txBody>
          <a:bodyPr vert="horz" lIns="91440" tIns="45720" rIns="91440" bIns="45720" rtlCol="0" anchor="ctr">
            <a:normAutofit/>
          </a:bodyPr>
          <a:lstStyle/>
          <a:p>
            <a:pPr indent="-228600" defTabSz="914400"/>
            <a:r>
              <a:rPr lang="en-US" sz="1700">
                <a:latin typeface="Calibri"/>
                <a:cs typeface="Arial"/>
              </a:rPr>
              <a:t>Please keep your lines muted when not speaking</a:t>
            </a:r>
          </a:p>
          <a:p>
            <a:pPr indent="-228600" defTabSz="914400"/>
            <a:r>
              <a:rPr lang="en-US" sz="1700">
                <a:latin typeface="Calibri"/>
                <a:cs typeface="Arial"/>
              </a:rPr>
              <a:t>Submit questions in the chat box or use the raise hand feature during designated Q&amp;A section</a:t>
            </a:r>
          </a:p>
          <a:p>
            <a:pPr indent="-228600" defTabSz="914400"/>
            <a:r>
              <a:rPr lang="en-US" sz="1700">
                <a:latin typeface="Calibri"/>
                <a:cs typeface="Arial"/>
              </a:rPr>
              <a:t>Use the call-in feature if you have audio difficulties </a:t>
            </a:r>
            <a:endParaRPr lang="en-US" sz="1700">
              <a:latin typeface="Calibri"/>
              <a:cs typeface="Arial" panose="020B0604020202020204" pitchFamily="34" charset="0"/>
            </a:endParaRPr>
          </a:p>
          <a:p>
            <a:pPr indent="-228600" defTabSz="914400"/>
            <a:r>
              <a:rPr lang="en-US" sz="1700">
                <a:latin typeface="Calibri"/>
                <a:cs typeface="Arial"/>
              </a:rPr>
              <a:t>Presentation session will be recorded</a:t>
            </a:r>
          </a:p>
        </p:txBody>
      </p:sp>
      <p:sp>
        <p:nvSpPr>
          <p:cNvPr id="39"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855353-CC82-4CBD-9FD8-F256FA300546}"/>
              </a:ext>
            </a:extLst>
          </p:cNvPr>
          <p:cNvPicPr>
            <a:picLocks noChangeAspect="1"/>
          </p:cNvPicPr>
          <p:nvPr/>
        </p:nvPicPr>
        <p:blipFill rotWithShape="1">
          <a:blip r:embed="rId3"/>
          <a:srcRect l="10914" r="11373" b="2"/>
          <a:stretch/>
        </p:blipFill>
        <p:spPr>
          <a:xfrm>
            <a:off x="4483341" y="799352"/>
            <a:ext cx="4069057" cy="5259296"/>
          </a:xfrm>
          <a:prstGeom prst="rect">
            <a:avLst/>
          </a:prstGeom>
        </p:spPr>
      </p:pic>
    </p:spTree>
    <p:extLst>
      <p:ext uri="{BB962C8B-B14F-4D97-AF65-F5344CB8AC3E}">
        <p14:creationId xmlns:p14="http://schemas.microsoft.com/office/powerpoint/2010/main" val="4137961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389625" y="1734803"/>
            <a:ext cx="2401025" cy="3387497"/>
          </a:xfrm>
        </p:spPr>
        <p:txBody>
          <a:bodyPr vert="horz" lIns="91440" tIns="45720" rIns="91440" bIns="45720" rtlCol="0" anchor="b">
            <a:normAutofit/>
          </a:bodyPr>
          <a:lstStyle/>
          <a:p>
            <a:pPr algn="r" defTabSz="914400"/>
            <a:r>
              <a:rPr lang="en-US" kern="1200">
                <a:solidFill>
                  <a:srgbClr val="FFFFFF"/>
                </a:solidFill>
                <a:latin typeface="+mj-lt"/>
                <a:ea typeface="+mj-ea"/>
                <a:cs typeface="+mj-cs"/>
              </a:rPr>
              <a:t>Performance Measures</a:t>
            </a:r>
            <a:br>
              <a:rPr lang="en-US" kern="1200">
                <a:latin typeface="+mj-lt"/>
                <a:ea typeface="+mj-ea"/>
                <a:cs typeface="+mj-cs"/>
              </a:rPr>
            </a:br>
            <a:r>
              <a:rPr lang="en-US" b="0" kern="1200">
                <a:solidFill>
                  <a:srgbClr val="FFFFFF"/>
                </a:solidFill>
                <a:latin typeface="+mj-lt"/>
                <a:ea typeface="+mj-ea"/>
                <a:cs typeface="+mj-cs"/>
              </a:rPr>
              <a:t>15 Points</a:t>
            </a:r>
            <a:br>
              <a:rPr lang="en-US" kern="1200">
                <a:latin typeface="+mj-lt"/>
                <a:ea typeface="+mj-ea"/>
                <a:cs typeface="+mj-cs"/>
              </a:rPr>
            </a:br>
            <a:r>
              <a:rPr lang="en-US" kern="1200">
                <a:solidFill>
                  <a:srgbClr val="FFFFFF"/>
                </a:solidFill>
                <a:latin typeface="+mj-lt"/>
                <a:ea typeface="+mj-ea"/>
                <a:cs typeface="+mj-cs"/>
              </a:rPr>
              <a:t>	</a:t>
            </a:r>
            <a:br>
              <a:rPr lang="en-US" kern="1200">
                <a:latin typeface="+mj-lt"/>
                <a:ea typeface="+mj-ea"/>
                <a:cs typeface="+mj-cs"/>
              </a:rPr>
            </a:br>
            <a:br>
              <a:rPr lang="en-US" kern="1200">
                <a:latin typeface="+mj-lt"/>
                <a:ea typeface="+mj-ea"/>
                <a:cs typeface="+mj-cs"/>
              </a:rPr>
            </a:br>
            <a:r>
              <a:rPr lang="en-US" b="0" kern="1200">
                <a:solidFill>
                  <a:srgbClr val="FFFFFF"/>
                </a:solidFill>
                <a:latin typeface="+mj-lt"/>
                <a:ea typeface="+mj-ea"/>
                <a:cs typeface="+mj-cs"/>
              </a:rPr>
              <a:t>Medical Access Plan Targets and Performance Measure Narrative</a:t>
            </a:r>
            <a:endParaRPr lang="en-US" kern="1200">
              <a:solidFill>
                <a:srgbClr val="FFFFFF"/>
              </a:solidFill>
              <a:latin typeface="+mj-lt"/>
              <a:ea typeface="+mj-ea"/>
              <a:cs typeface="Calibri Light"/>
            </a:endParaRPr>
          </a:p>
        </p:txBody>
      </p:sp>
      <p:sp>
        <p:nvSpPr>
          <p:cNvPr id="3" name="TextBox 2">
            <a:extLst>
              <a:ext uri="{FF2B5EF4-FFF2-40B4-BE49-F238E27FC236}">
                <a16:creationId xmlns:a16="http://schemas.microsoft.com/office/drawing/2014/main" id="{EB50C034-9E29-42A1-910B-61C42D03563B}"/>
              </a:ext>
            </a:extLst>
          </p:cNvPr>
          <p:cNvSpPr txBox="1"/>
          <p:nvPr/>
        </p:nvSpPr>
        <p:spPr>
          <a:xfrm>
            <a:off x="3436295" y="649480"/>
            <a:ext cx="2711832"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700"/>
          </a:p>
          <a:p>
            <a:pPr indent="-228600">
              <a:lnSpc>
                <a:spcPct val="120000"/>
              </a:lnSpc>
              <a:spcAft>
                <a:spcPts val="600"/>
              </a:spcAft>
              <a:buFont typeface="Arial" panose="020B0604020202020204" pitchFamily="34" charset="0"/>
              <a:buChar char="•"/>
            </a:pPr>
            <a:r>
              <a:rPr lang="en-US" sz="1700"/>
              <a:t>Describe how many MAP patients and total patients your organization seek to serve. </a:t>
            </a:r>
            <a:endParaRPr lang="en-US">
              <a:cs typeface="Calibri" panose="020F0502020204030204"/>
            </a:endParaRPr>
          </a:p>
          <a:p>
            <a:pPr indent="-228600">
              <a:lnSpc>
                <a:spcPct val="120000"/>
              </a:lnSpc>
              <a:spcAft>
                <a:spcPts val="600"/>
              </a:spcAft>
              <a:buFont typeface="Arial" panose="020B0604020202020204" pitchFamily="34" charset="0"/>
              <a:buChar char="•"/>
            </a:pPr>
            <a:r>
              <a:rPr lang="en-US" sz="1700"/>
              <a:t>Use the county or regional community health needs assessment data for the uninsured/underinsured population identified for your area.</a:t>
            </a:r>
            <a:endParaRPr lang="en-US" sz="1700">
              <a:cs typeface="Calibri"/>
            </a:endParaRPr>
          </a:p>
          <a:p>
            <a:pPr indent="-228600">
              <a:lnSpc>
                <a:spcPct val="120000"/>
              </a:lnSpc>
              <a:spcAft>
                <a:spcPts val="600"/>
              </a:spcAft>
              <a:buFont typeface="Arial" panose="020B0604020202020204" pitchFamily="34" charset="0"/>
              <a:buChar char="•"/>
            </a:pPr>
            <a:r>
              <a:rPr lang="en-US" sz="1700"/>
              <a:t>Applicants should include how you plan to collect quarterly survey data and make improvements over time.</a:t>
            </a:r>
            <a:endParaRPr lang="en-US" sz="1700">
              <a:cs typeface="Calibri"/>
            </a:endParaRPr>
          </a:p>
        </p:txBody>
      </p:sp>
      <p:pic>
        <p:nvPicPr>
          <p:cNvPr id="5" name="Graphic 4" descr="Bullseye">
            <a:extLst>
              <a:ext uri="{FF2B5EF4-FFF2-40B4-BE49-F238E27FC236}">
                <a16:creationId xmlns:a16="http://schemas.microsoft.com/office/drawing/2014/main" id="{98DC07F1-E71D-4553-9D20-EAFF044A83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9825" y="2061370"/>
            <a:ext cx="2711832" cy="2711832"/>
          </a:xfrm>
          <a:prstGeom prst="rect">
            <a:avLst/>
          </a:prstGeom>
        </p:spPr>
      </p:pic>
    </p:spTree>
    <p:extLst>
      <p:ext uri="{BB962C8B-B14F-4D97-AF65-F5344CB8AC3E}">
        <p14:creationId xmlns:p14="http://schemas.microsoft.com/office/powerpoint/2010/main" val="1569626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8">
            <a:extLst>
              <a:ext uri="{FF2B5EF4-FFF2-40B4-BE49-F238E27FC236}">
                <a16:creationId xmlns:a16="http://schemas.microsoft.com/office/drawing/2014/main" id="{79EF0AA8-4D64-4C53-B384-57D2EF382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BA86D-BE9F-4CDA-AD7B-304E1CEED0EB}"/>
              </a:ext>
            </a:extLst>
          </p:cNvPr>
          <p:cNvSpPr>
            <a:spLocks noGrp="1"/>
          </p:cNvSpPr>
          <p:nvPr>
            <p:ph type="title"/>
          </p:nvPr>
        </p:nvSpPr>
        <p:spPr>
          <a:xfrm>
            <a:off x="4287604" y="1422070"/>
            <a:ext cx="4526280" cy="4394988"/>
          </a:xfrm>
        </p:spPr>
        <p:txBody>
          <a:bodyPr vert="horz" lIns="91440" tIns="45720" rIns="91440" bIns="45720" rtlCol="0" anchor="ctr">
            <a:normAutofit fontScale="90000"/>
          </a:bodyPr>
          <a:lstStyle/>
          <a:p>
            <a:pPr defTabSz="914400"/>
            <a:r>
              <a:rPr lang="en-US" sz="2700" kern="1200">
                <a:solidFill>
                  <a:schemeClr val="tx1"/>
                </a:solidFill>
                <a:latin typeface="Calibri"/>
                <a:ea typeface="+mj-ea"/>
                <a:cs typeface="Calibri"/>
              </a:rPr>
              <a:t>Performance Measures</a:t>
            </a:r>
            <a:r>
              <a:rPr lang="en-US" sz="2700">
                <a:solidFill>
                  <a:schemeClr val="tx1"/>
                </a:solidFill>
                <a:latin typeface="Calibri"/>
                <a:ea typeface="+mj-ea"/>
                <a:cs typeface="Calibri"/>
              </a:rPr>
              <a:t> Cont'd</a:t>
            </a:r>
            <a:br>
              <a:rPr lang="en-US" sz="1900" kern="1200">
                <a:latin typeface="Calibri"/>
                <a:ea typeface="+mj-ea"/>
                <a:cs typeface="+mj-cs"/>
              </a:rPr>
            </a:br>
            <a:br>
              <a:rPr lang="en-US" sz="1900" kern="1200">
                <a:latin typeface="Calibri"/>
                <a:ea typeface="+mj-ea"/>
                <a:cs typeface="+mj-cs"/>
              </a:rPr>
            </a:br>
            <a:br>
              <a:rPr lang="en-US" sz="1900" kern="1200">
                <a:latin typeface="Calibri"/>
                <a:ea typeface="+mj-ea"/>
                <a:cs typeface="+mj-cs"/>
              </a:rPr>
            </a:br>
            <a:r>
              <a:rPr lang="en-US" sz="1900" b="0" kern="1200">
                <a:solidFill>
                  <a:schemeClr val="tx1"/>
                </a:solidFill>
                <a:latin typeface="Arial"/>
                <a:ea typeface="+mj-ea"/>
                <a:cs typeface="Calibri"/>
              </a:rPr>
              <a:t>Our performance measures are based off the measures in the Uniform Data System, a standardized reporting system that federally qualified health centers use to submit data. </a:t>
            </a:r>
            <a:br>
              <a:rPr lang="en-US" sz="1900" b="0" kern="1200">
                <a:latin typeface="Arial"/>
                <a:ea typeface="+mj-ea"/>
                <a:cs typeface="+mj-cs"/>
              </a:rPr>
            </a:br>
            <a:br>
              <a:rPr lang="en-US" sz="1900" b="0" kern="1200">
                <a:latin typeface="Arial"/>
                <a:ea typeface="+mj-ea"/>
                <a:cs typeface="+mj-cs"/>
              </a:rPr>
            </a:br>
            <a:r>
              <a:rPr lang="en-US" sz="1900" b="0" kern="1200">
                <a:solidFill>
                  <a:schemeClr val="tx1"/>
                </a:solidFill>
                <a:latin typeface="Arial"/>
                <a:ea typeface="+mj-ea"/>
                <a:cs typeface="Calibri"/>
              </a:rPr>
              <a:t>- BMI</a:t>
            </a:r>
            <a:br>
              <a:rPr lang="en-US" sz="1900" b="0" kern="1200">
                <a:latin typeface="Arial"/>
                <a:ea typeface="+mj-ea"/>
                <a:cs typeface="+mj-cs"/>
              </a:rPr>
            </a:br>
            <a:r>
              <a:rPr lang="en-US" sz="1900" b="0" kern="1200">
                <a:solidFill>
                  <a:schemeClr val="tx1"/>
                </a:solidFill>
                <a:latin typeface="Arial"/>
                <a:ea typeface="+mj-ea"/>
                <a:cs typeface="Calibri"/>
              </a:rPr>
              <a:t>- High Blood Pressure</a:t>
            </a:r>
            <a:br>
              <a:rPr lang="en-US" sz="1900" b="0" kern="1200">
                <a:latin typeface="Arial"/>
                <a:ea typeface="+mj-ea"/>
                <a:cs typeface="+mj-cs"/>
              </a:rPr>
            </a:br>
            <a:r>
              <a:rPr lang="en-US" sz="1900" b="0" kern="1200">
                <a:solidFill>
                  <a:schemeClr val="tx1"/>
                </a:solidFill>
                <a:latin typeface="Arial"/>
                <a:ea typeface="+mj-ea"/>
                <a:cs typeface="Calibri"/>
              </a:rPr>
              <a:t>- Diabetes – HbA1c</a:t>
            </a:r>
            <a:br>
              <a:rPr lang="en-US" sz="1900" b="0" kern="1200">
                <a:latin typeface="Arial"/>
                <a:ea typeface="+mj-ea"/>
                <a:cs typeface="+mj-cs"/>
              </a:rPr>
            </a:br>
            <a:r>
              <a:rPr lang="en-US" sz="1900" b="0" kern="1200">
                <a:solidFill>
                  <a:schemeClr val="tx1"/>
                </a:solidFill>
                <a:latin typeface="Arial"/>
                <a:ea typeface="+mj-ea"/>
                <a:cs typeface="Calibri"/>
              </a:rPr>
              <a:t>- Tobacco Use</a:t>
            </a:r>
            <a:br>
              <a:rPr lang="en-US" sz="1900" b="0" kern="1200">
                <a:latin typeface="Arial"/>
                <a:ea typeface="+mj-ea"/>
                <a:cs typeface="Calibri"/>
              </a:rPr>
            </a:br>
            <a:br>
              <a:rPr lang="en-US" sz="1900" b="0" kern="1200">
                <a:latin typeface="Arial"/>
                <a:ea typeface="+mj-ea"/>
                <a:cs typeface="Calibri"/>
              </a:rPr>
            </a:br>
            <a:r>
              <a:rPr lang="en-US" sz="1900" b="0" i="1">
                <a:latin typeface="Arial"/>
                <a:ea typeface="+mj-ea"/>
                <a:cs typeface="Arial"/>
              </a:rPr>
              <a:t>“If I don't have faith that the data obtained is meaningful and accurate, it doesn’t make me want to put time into it.”</a:t>
            </a:r>
            <a:r>
              <a:rPr lang="en-US" sz="1900" b="0">
                <a:latin typeface="Arial"/>
                <a:ea typeface="+mj-ea"/>
                <a:cs typeface="Arial"/>
              </a:rPr>
              <a:t> – Clinic Manager</a:t>
            </a:r>
            <a:br>
              <a:rPr lang="en-US" sz="1900" b="0" kern="1200">
                <a:latin typeface="Arial"/>
                <a:ea typeface="+mj-ea"/>
                <a:cs typeface="+mj-cs"/>
              </a:rPr>
            </a:br>
            <a:br>
              <a:rPr lang="en-US" sz="1900" b="0" kern="1200">
                <a:latin typeface="+mj-lt"/>
                <a:ea typeface="+mj-ea"/>
                <a:cs typeface="+mj-cs"/>
              </a:rPr>
            </a:br>
            <a:br>
              <a:rPr lang="en-US" sz="1900" b="0" kern="1200">
                <a:latin typeface="+mj-lt"/>
                <a:ea typeface="+mj-ea"/>
                <a:cs typeface="+mj-cs"/>
              </a:rPr>
            </a:br>
            <a:br>
              <a:rPr lang="en-US" sz="1900" b="0" kern="1200">
                <a:latin typeface="+mj-lt"/>
                <a:ea typeface="+mj-ea"/>
                <a:cs typeface="+mj-cs"/>
              </a:rPr>
            </a:br>
            <a:br>
              <a:rPr lang="en-US" sz="1900" b="0">
                <a:latin typeface="+mj-lt"/>
                <a:ea typeface="+mj-ea"/>
                <a:cs typeface="+mj-cs"/>
              </a:rPr>
            </a:br>
            <a:br>
              <a:rPr lang="en-US" sz="1900" b="0">
                <a:latin typeface="+mj-lt"/>
                <a:ea typeface="+mj-ea"/>
                <a:cs typeface="+mj-cs"/>
              </a:rPr>
            </a:br>
            <a:endParaRPr lang="en-US" sz="1900" b="0" kern="1200">
              <a:solidFill>
                <a:schemeClr val="tx1"/>
              </a:solidFill>
              <a:latin typeface="+mj-lt"/>
              <a:ea typeface="+mj-ea"/>
              <a:cs typeface="Calibri Light" panose="020F0302020204030204"/>
            </a:endParaRPr>
          </a:p>
        </p:txBody>
      </p:sp>
      <p:grpSp>
        <p:nvGrpSpPr>
          <p:cNvPr id="27" name="Group 30">
            <a:extLst>
              <a:ext uri="{FF2B5EF4-FFF2-40B4-BE49-F238E27FC236}">
                <a16:creationId xmlns:a16="http://schemas.microsoft.com/office/drawing/2014/main" id="{CAD19E66-9A79-42B6-9AA2-CC264BEC83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6858000"/>
            <a:chOff x="0" y="0"/>
            <a:chExt cx="885825" cy="6858000"/>
          </a:xfrm>
        </p:grpSpPr>
        <p:sp>
          <p:nvSpPr>
            <p:cNvPr id="32" name="Freeform 6">
              <a:extLst>
                <a:ext uri="{FF2B5EF4-FFF2-40B4-BE49-F238E27FC236}">
                  <a16:creationId xmlns:a16="http://schemas.microsoft.com/office/drawing/2014/main" id="{DE739263-30CB-4935-9D21-618840D57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8" name="Freeform 6">
              <a:extLst>
                <a:ext uri="{FF2B5EF4-FFF2-40B4-BE49-F238E27FC236}">
                  <a16:creationId xmlns:a16="http://schemas.microsoft.com/office/drawing/2014/main" id="{A18249B2-7974-4616-94C1-414335D0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24" name="Graphic 23" descr="Laptop Secure">
            <a:extLst>
              <a:ext uri="{FF2B5EF4-FFF2-40B4-BE49-F238E27FC236}">
                <a16:creationId xmlns:a16="http://schemas.microsoft.com/office/drawing/2014/main" id="{711E26FD-94DE-4DD3-B747-F1D2C7AE99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378" y="2115970"/>
            <a:ext cx="2627797" cy="2627797"/>
          </a:xfrm>
          <a:prstGeom prst="rect">
            <a:avLst/>
          </a:prstGeom>
        </p:spPr>
      </p:pic>
    </p:spTree>
    <p:extLst>
      <p:ext uri="{BB962C8B-B14F-4D97-AF65-F5344CB8AC3E}">
        <p14:creationId xmlns:p14="http://schemas.microsoft.com/office/powerpoint/2010/main" val="2522956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27A9-6A8D-4411-AE5C-ED0D0B1F4A18}"/>
              </a:ext>
            </a:extLst>
          </p:cNvPr>
          <p:cNvSpPr>
            <a:spLocks noGrp="1"/>
          </p:cNvSpPr>
          <p:nvPr>
            <p:ph type="title"/>
          </p:nvPr>
        </p:nvSpPr>
        <p:spPr>
          <a:xfrm>
            <a:off x="4809833" y="640081"/>
            <a:ext cx="4112898" cy="4949350"/>
          </a:xfrm>
          <a:noFill/>
        </p:spPr>
        <p:txBody>
          <a:bodyPr vert="horz" lIns="91440" tIns="45720" rIns="91440" bIns="45720" rtlCol="0" anchor="b">
            <a:normAutofit/>
          </a:bodyPr>
          <a:lstStyle/>
          <a:p>
            <a:pPr defTabSz="914400"/>
            <a:br>
              <a:rPr lang="en-US" sz="1500" kern="1200">
                <a:latin typeface="+mj-lt"/>
                <a:ea typeface="+mj-ea"/>
                <a:cs typeface="+mj-cs"/>
              </a:rPr>
            </a:br>
            <a:r>
              <a:rPr lang="en-US" sz="2700" kern="1200">
                <a:solidFill>
                  <a:schemeClr val="tx1"/>
                </a:solidFill>
                <a:latin typeface="Calibri"/>
                <a:ea typeface="+mj-ea"/>
                <a:cs typeface="Arial"/>
              </a:rPr>
              <a:t>Performance </a:t>
            </a:r>
            <a:r>
              <a:rPr lang="en-US" sz="2700">
                <a:solidFill>
                  <a:schemeClr val="tx1"/>
                </a:solidFill>
                <a:latin typeface="Calibri"/>
                <a:ea typeface="+mj-ea"/>
                <a:cs typeface="Arial"/>
              </a:rPr>
              <a:t>Measures</a:t>
            </a:r>
            <a:r>
              <a:rPr lang="en-US" sz="2700" kern="1200">
                <a:solidFill>
                  <a:schemeClr val="tx1"/>
                </a:solidFill>
                <a:latin typeface="Calibri"/>
                <a:ea typeface="+mj-ea"/>
                <a:cs typeface="Arial"/>
              </a:rPr>
              <a:t> </a:t>
            </a:r>
            <a:r>
              <a:rPr lang="en-US" sz="2700">
                <a:solidFill>
                  <a:schemeClr val="tx1"/>
                </a:solidFill>
                <a:latin typeface="Calibri"/>
                <a:ea typeface="+mj-ea"/>
                <a:cs typeface="Arial"/>
              </a:rPr>
              <a:t>Cont'd</a:t>
            </a:r>
            <a:br>
              <a:rPr lang="en-US" sz="2200" kern="1200">
                <a:latin typeface="Calibri"/>
                <a:ea typeface="+mj-ea"/>
                <a:cs typeface="+mj-cs"/>
              </a:rPr>
            </a:br>
            <a:br>
              <a:rPr lang="en-US" sz="2200" kern="1200">
                <a:latin typeface="Calibri"/>
                <a:ea typeface="+mj-ea"/>
                <a:cs typeface="+mj-cs"/>
              </a:rPr>
            </a:br>
            <a:br>
              <a:rPr lang="en-US" sz="1500" kern="1200">
                <a:latin typeface="Calibri"/>
                <a:ea typeface="+mj-ea"/>
                <a:cs typeface="+mj-cs"/>
              </a:rPr>
            </a:br>
            <a:r>
              <a:rPr lang="en-US" sz="1500" i="1" kern="1200">
                <a:solidFill>
                  <a:schemeClr val="tx1"/>
                </a:solidFill>
                <a:latin typeface="Calibri"/>
                <a:ea typeface="+mj-ea"/>
                <a:cs typeface="Arial"/>
              </a:rPr>
              <a:t>For each measure, you will need to include the following information:</a:t>
            </a:r>
            <a:br>
              <a:rPr lang="en-US" sz="1500" kern="1200">
                <a:latin typeface="Calibri"/>
                <a:ea typeface="+mj-ea"/>
                <a:cs typeface="+mj-cs"/>
              </a:rPr>
            </a:br>
            <a:r>
              <a:rPr lang="en-US" sz="1500" kern="1200">
                <a:solidFill>
                  <a:schemeClr val="tx1"/>
                </a:solidFill>
                <a:latin typeface="Calibri"/>
                <a:ea typeface="+mj-ea"/>
                <a:cs typeface="Arial"/>
              </a:rPr>
              <a:t> </a:t>
            </a:r>
            <a:br>
              <a:rPr lang="en-US" sz="1500" kern="1200">
                <a:latin typeface="Calibri"/>
                <a:ea typeface="+mj-ea"/>
                <a:cs typeface="+mj-cs"/>
              </a:rPr>
            </a:br>
            <a:r>
              <a:rPr lang="en-US" sz="1500" u="sng" kern="1200">
                <a:solidFill>
                  <a:schemeClr val="tx1"/>
                </a:solidFill>
                <a:latin typeface="Calibri"/>
                <a:ea typeface="+mj-ea"/>
                <a:cs typeface="Arial"/>
              </a:rPr>
              <a:t>Data Source</a:t>
            </a:r>
            <a:r>
              <a:rPr lang="en-US" sz="1500" kern="1200">
                <a:solidFill>
                  <a:schemeClr val="tx1"/>
                </a:solidFill>
                <a:latin typeface="Calibri"/>
                <a:ea typeface="+mj-ea"/>
                <a:cs typeface="Arial"/>
              </a:rPr>
              <a:t>: </a:t>
            </a:r>
            <a:r>
              <a:rPr lang="en-US" sz="1500" b="0" kern="1200">
                <a:solidFill>
                  <a:schemeClr val="tx1"/>
                </a:solidFill>
                <a:latin typeface="Calibri"/>
                <a:ea typeface="+mj-ea"/>
                <a:cs typeface="Arial"/>
              </a:rPr>
              <a:t>where will you obtain the information you report for your performance measures?</a:t>
            </a:r>
            <a:br>
              <a:rPr lang="en-US" sz="1500" b="0" kern="1200">
                <a:latin typeface="Calibri"/>
                <a:ea typeface="+mj-ea"/>
                <a:cs typeface="+mj-cs"/>
              </a:rPr>
            </a:br>
            <a:br>
              <a:rPr lang="en-US" sz="1500" kern="1200">
                <a:latin typeface="Calibri"/>
                <a:ea typeface="+mj-ea"/>
                <a:cs typeface="+mj-cs"/>
              </a:rPr>
            </a:br>
            <a:r>
              <a:rPr lang="en-US" sz="1500" u="sng" kern="1200">
                <a:solidFill>
                  <a:schemeClr val="tx1"/>
                </a:solidFill>
                <a:latin typeface="Calibri"/>
                <a:ea typeface="+mj-ea"/>
                <a:cs typeface="Arial"/>
              </a:rPr>
              <a:t>Collection Process and Calculation</a:t>
            </a:r>
            <a:r>
              <a:rPr lang="en-US" sz="1500" kern="1200">
                <a:solidFill>
                  <a:schemeClr val="tx1"/>
                </a:solidFill>
                <a:latin typeface="Calibri"/>
                <a:ea typeface="+mj-ea"/>
                <a:cs typeface="Arial"/>
              </a:rPr>
              <a:t>: </a:t>
            </a:r>
            <a:r>
              <a:rPr lang="en-US" sz="1500" b="0" kern="1200">
                <a:solidFill>
                  <a:schemeClr val="tx1"/>
                </a:solidFill>
                <a:latin typeface="Calibri"/>
                <a:ea typeface="+mj-ea"/>
                <a:cs typeface="Arial"/>
              </a:rPr>
              <a:t>what method will you use to collect the information?</a:t>
            </a:r>
            <a:br>
              <a:rPr lang="en-US" sz="1500" kern="1200">
                <a:latin typeface="Calibri"/>
                <a:ea typeface="+mj-ea"/>
                <a:cs typeface="+mj-cs"/>
              </a:rPr>
            </a:br>
            <a:br>
              <a:rPr lang="en-US" sz="1500" kern="1200">
                <a:latin typeface="Calibri"/>
                <a:ea typeface="+mj-ea"/>
                <a:cs typeface="+mj-cs"/>
              </a:rPr>
            </a:br>
            <a:r>
              <a:rPr lang="en-US" sz="1500" u="sng" kern="1200">
                <a:solidFill>
                  <a:schemeClr val="tx1"/>
                </a:solidFill>
                <a:latin typeface="Calibri"/>
                <a:ea typeface="+mj-ea"/>
                <a:cs typeface="Arial"/>
              </a:rPr>
              <a:t>Data Limitations: </a:t>
            </a:r>
            <a:r>
              <a:rPr lang="en-US" sz="1500" b="0" kern="1200">
                <a:solidFill>
                  <a:schemeClr val="tx1"/>
                </a:solidFill>
                <a:latin typeface="Calibri"/>
                <a:ea typeface="+mj-ea"/>
                <a:cs typeface="Arial"/>
              </a:rPr>
              <a:t>what may prevent you from obtaining data for your performance measures?</a:t>
            </a:r>
            <a:br>
              <a:rPr lang="en-US" sz="1500" b="0" kern="1200">
                <a:latin typeface="+mj-lt"/>
                <a:ea typeface="+mj-ea"/>
                <a:cs typeface="+mj-cs"/>
              </a:rPr>
            </a:br>
            <a:r>
              <a:rPr lang="en-US" sz="1500" kern="1200">
                <a:solidFill>
                  <a:schemeClr val="tx1"/>
                </a:solidFill>
                <a:latin typeface="+mj-lt"/>
                <a:ea typeface="+mj-ea"/>
                <a:cs typeface="+mj-cs"/>
              </a:rPr>
              <a:t> </a:t>
            </a:r>
            <a:br>
              <a:rPr lang="en-US" sz="1500" kern="1200">
                <a:latin typeface="+mj-lt"/>
                <a:ea typeface="+mj-ea"/>
                <a:cs typeface="+mj-cs"/>
              </a:rPr>
            </a:br>
            <a:endParaRPr lang="en-US" sz="1500" kern="1200">
              <a:solidFill>
                <a:schemeClr val="tx1"/>
              </a:solidFill>
              <a:latin typeface="+mj-lt"/>
              <a:ea typeface="+mj-ea"/>
              <a:cs typeface="Times New Roman"/>
            </a:endParaRPr>
          </a:p>
        </p:txBody>
      </p:sp>
      <p:sp>
        <p:nvSpPr>
          <p:cNvPr id="49" name="Rectangle 48">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580687"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Bar chart">
            <a:extLst>
              <a:ext uri="{FF2B5EF4-FFF2-40B4-BE49-F238E27FC236}">
                <a16:creationId xmlns:a16="http://schemas.microsoft.com/office/drawing/2014/main" id="{860246A9-3273-45E5-A907-1AFE17EEBC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4875" y="1865365"/>
            <a:ext cx="3127248" cy="3127248"/>
          </a:xfrm>
          <a:prstGeom prst="rect">
            <a:avLst/>
          </a:prstGeom>
          <a:effectLst/>
        </p:spPr>
      </p:pic>
    </p:spTree>
    <p:extLst>
      <p:ext uri="{BB962C8B-B14F-4D97-AF65-F5344CB8AC3E}">
        <p14:creationId xmlns:p14="http://schemas.microsoft.com/office/powerpoint/2010/main" val="4150049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F2D23-B79B-4D4F-A232-B13DE4ED0922}"/>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endParaRPr lang="en-US" sz="1900" kern="1200">
              <a:solidFill>
                <a:srgbClr val="FFFFFF"/>
              </a:solidFill>
              <a:latin typeface="+mj-lt"/>
              <a:ea typeface="+mj-ea"/>
              <a:cs typeface="Times New Roman"/>
            </a:endParaRPr>
          </a:p>
        </p:txBody>
      </p:sp>
      <p:graphicFrame>
        <p:nvGraphicFramePr>
          <p:cNvPr id="5" name="Table 4">
            <a:extLst>
              <a:ext uri="{FF2B5EF4-FFF2-40B4-BE49-F238E27FC236}">
                <a16:creationId xmlns:a16="http://schemas.microsoft.com/office/drawing/2014/main" id="{50765018-D6EB-438F-ABEE-AA01658F930A}"/>
              </a:ext>
            </a:extLst>
          </p:cNvPr>
          <p:cNvGraphicFramePr>
            <a:graphicFrameLocks noGrp="1"/>
          </p:cNvGraphicFramePr>
          <p:nvPr>
            <p:extLst>
              <p:ext uri="{D42A27DB-BD31-4B8C-83A1-F6EECF244321}">
                <p14:modId xmlns:p14="http://schemas.microsoft.com/office/powerpoint/2010/main" val="3243572174"/>
              </p:ext>
            </p:extLst>
          </p:nvPr>
        </p:nvGraphicFramePr>
        <p:xfrm>
          <a:off x="3498567" y="680297"/>
          <a:ext cx="5085525" cy="5584252"/>
        </p:xfrm>
        <a:graphic>
          <a:graphicData uri="http://schemas.openxmlformats.org/drawingml/2006/table">
            <a:tbl>
              <a:tblPr firstRow="1" firstCol="1" bandRow="1"/>
              <a:tblGrid>
                <a:gridCol w="1134406">
                  <a:extLst>
                    <a:ext uri="{9D8B030D-6E8A-4147-A177-3AD203B41FA5}">
                      <a16:colId xmlns:a16="http://schemas.microsoft.com/office/drawing/2014/main" val="1083002009"/>
                    </a:ext>
                  </a:extLst>
                </a:gridCol>
                <a:gridCol w="3951119">
                  <a:extLst>
                    <a:ext uri="{9D8B030D-6E8A-4147-A177-3AD203B41FA5}">
                      <a16:colId xmlns:a16="http://schemas.microsoft.com/office/drawing/2014/main" val="276581694"/>
                    </a:ext>
                  </a:extLst>
                </a:gridCol>
              </a:tblGrid>
              <a:tr h="1334083">
                <a:tc>
                  <a:txBody>
                    <a:bodyPr/>
                    <a:lstStyle/>
                    <a:p>
                      <a:pPr marL="0" marR="0" algn="r" fontAlgn="t">
                        <a:spcBef>
                          <a:spcPts val="0"/>
                        </a:spcBef>
                        <a:spcAft>
                          <a:spcPts val="0"/>
                        </a:spcAft>
                      </a:pPr>
                      <a:r>
                        <a:rPr lang="en-US" sz="1100" b="1" i="0" u="none" strike="noStrike">
                          <a:solidFill>
                            <a:schemeClr val="tx1"/>
                          </a:solidFill>
                          <a:effectLst/>
                          <a:latin typeface="Arial"/>
                          <a:ea typeface="Times New Roman" panose="02020603050405020304" pitchFamily="18" charset="0"/>
                        </a:rPr>
                        <a:t>Measure Description</a:t>
                      </a:r>
                      <a:endParaRPr lang="en-US" sz="2100" b="1" i="0" u="none" strike="noStrike">
                        <a:solidFill>
                          <a:schemeClr val="tx1"/>
                        </a:solidFill>
                        <a:effectLst/>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a:spcBef>
                          <a:spcPts val="0"/>
                        </a:spcBef>
                        <a:spcAft>
                          <a:spcPts val="600"/>
                        </a:spcAft>
                        <a:buNone/>
                      </a:pPr>
                      <a:r>
                        <a:rPr lang="en-US" sz="1100" b="1" i="0" u="none" strike="noStrike" noProof="0">
                          <a:solidFill>
                            <a:schemeClr val="tx1"/>
                          </a:solidFill>
                          <a:effectLst/>
                          <a:latin typeface="Arial"/>
                        </a:rPr>
                        <a:t>Hemoglobin A1c Poor Control</a:t>
                      </a:r>
                    </a:p>
                    <a:p>
                      <a:pPr marL="0" marR="0" lvl="0">
                        <a:spcBef>
                          <a:spcPts val="0"/>
                        </a:spcBef>
                        <a:spcAft>
                          <a:spcPts val="600"/>
                        </a:spcAft>
                        <a:buNone/>
                      </a:pPr>
                      <a:r>
                        <a:rPr lang="en-US" sz="1100" b="0" i="0" u="none" strike="noStrike" noProof="0">
                          <a:effectLst/>
                        </a:rPr>
                        <a:t>Percentage of patients 18-75 years of age with diabetes who had hemoglobin HbA1c &gt; 9.0% during the reporting period</a:t>
                      </a:r>
                      <a:endParaRPr lang="en-US"/>
                    </a:p>
                    <a:p>
                      <a:pPr marL="0" marR="0" lvl="0" algn="l">
                        <a:spcBef>
                          <a:spcPts val="0"/>
                        </a:spcBef>
                        <a:spcAft>
                          <a:spcPts val="0"/>
                        </a:spcAft>
                        <a:buNone/>
                      </a:pPr>
                      <a:endParaRPr lang="en-US" sz="1100" b="0" i="0" u="none" strike="noStrike">
                        <a:solidFill>
                          <a:schemeClr val="tx1"/>
                        </a:solidFill>
                        <a:effectLst/>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96455522"/>
                  </a:ext>
                </a:extLst>
              </a:tr>
              <a:tr h="4250169">
                <a:tc>
                  <a:txBody>
                    <a:bodyPr/>
                    <a:lstStyle/>
                    <a:p>
                      <a:pPr marL="0" marR="0" algn="r" fontAlgn="t">
                        <a:spcBef>
                          <a:spcPts val="0"/>
                        </a:spcBef>
                        <a:spcAft>
                          <a:spcPts val="0"/>
                        </a:spcAft>
                      </a:pPr>
                      <a:endParaRPr lang="en-US" sz="1100" b="1" i="0" u="none" strike="noStrike">
                        <a:effectLst/>
                        <a:latin typeface="Arial"/>
                        <a:ea typeface="Times New Roman" panose="02020603050405020304" pitchFamily="18" charset="0"/>
                      </a:endParaRPr>
                    </a:p>
                    <a:p>
                      <a:pPr marL="0" marR="0" lvl="0" algn="r">
                        <a:spcBef>
                          <a:spcPts val="0"/>
                        </a:spcBef>
                        <a:spcAft>
                          <a:spcPts val="0"/>
                        </a:spcAft>
                        <a:buNone/>
                      </a:pPr>
                      <a:r>
                        <a:rPr lang="en-US" sz="1100" b="1" i="0" u="none" strike="noStrike">
                          <a:effectLst/>
                          <a:latin typeface="Arial"/>
                          <a:ea typeface="Times New Roman" panose="02020603050405020304" pitchFamily="18" charset="0"/>
                        </a:rPr>
                        <a:t>Guidance</a:t>
                      </a:r>
                      <a:endParaRPr lang="en-US" sz="2100" b="1" i="0" u="none" strike="noStrike">
                        <a:effectLst/>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a:lnSpc>
                          <a:spcPct val="100000"/>
                        </a:lnSpc>
                        <a:spcBef>
                          <a:spcPts val="0"/>
                        </a:spcBef>
                        <a:spcAft>
                          <a:spcPts val="0"/>
                        </a:spcAft>
                        <a:buClr>
                          <a:srgbClr val="000000"/>
                        </a:buClr>
                        <a:buSzPts val="1000"/>
                        <a:buFont typeface="Arial"/>
                        <a:buChar char="•"/>
                      </a:pPr>
                      <a:endParaRPr lang="en-US" sz="1100" b="0" i="0" u="none" strike="noStrike" noProof="0">
                        <a:effectLst/>
                      </a:endParaRPr>
                    </a:p>
                    <a:p>
                      <a:pPr marL="171450" lvl="0" indent="-171450" algn="l">
                        <a:lnSpc>
                          <a:spcPct val="100000"/>
                        </a:lnSpc>
                        <a:spcBef>
                          <a:spcPts val="0"/>
                        </a:spcBef>
                        <a:spcAft>
                          <a:spcPts val="0"/>
                        </a:spcAft>
                        <a:buClr>
                          <a:srgbClr val="000000"/>
                        </a:buClr>
                        <a:buSzPts val="1000"/>
                        <a:buFont typeface="Arial"/>
                        <a:buChar char="•"/>
                      </a:pPr>
                      <a:r>
                        <a:rPr lang="en-US" sz="1100" b="0" i="0" u="none" strike="noStrike" noProof="0">
                          <a:effectLst/>
                        </a:rPr>
                        <a:t>Note that this is a “negative” measure. For this measure, the lower the number of adult diabetics with poorly controlled diabetes, the better the performance on the measure.</a:t>
                      </a:r>
                    </a:p>
                    <a:p>
                      <a:pPr marL="171450" lvl="0" indent="-171450" algn="l">
                        <a:lnSpc>
                          <a:spcPct val="100000"/>
                        </a:lnSpc>
                        <a:spcBef>
                          <a:spcPts val="0"/>
                        </a:spcBef>
                        <a:spcAft>
                          <a:spcPts val="0"/>
                        </a:spcAft>
                        <a:buClr>
                          <a:srgbClr val="000000"/>
                        </a:buClr>
                        <a:buSzPts val="1000"/>
                        <a:buFont typeface="Arial"/>
                        <a:buChar char="•"/>
                      </a:pPr>
                      <a:endParaRPr lang="en-US" sz="1100" b="0" i="0" u="none" strike="noStrike" noProof="0">
                        <a:effectLst/>
                      </a:endParaRPr>
                    </a:p>
                    <a:p>
                      <a:pPr marL="171450" lvl="0" indent="-171450" algn="l">
                        <a:lnSpc>
                          <a:spcPct val="100000"/>
                        </a:lnSpc>
                        <a:spcBef>
                          <a:spcPts val="0"/>
                        </a:spcBef>
                        <a:spcAft>
                          <a:spcPts val="0"/>
                        </a:spcAft>
                        <a:buSzPts val="1000"/>
                        <a:buFont typeface="Arial"/>
                        <a:buChar char="•"/>
                      </a:pPr>
                      <a:r>
                        <a:rPr lang="en-US" sz="1100" b="0" i="0" u="none" strike="noStrike" noProof="0">
                          <a:effectLst/>
                        </a:rPr>
                        <a:t>Also note that unlike the Hypertension measure, this measure calls for reporting on patients with diabetes regardless of when they were first diagnosed.</a:t>
                      </a:r>
                      <a:endParaRPr lang="en-US"/>
                    </a:p>
                    <a:p>
                      <a:pPr marL="171450" lvl="0" indent="-171450" algn="l">
                        <a:lnSpc>
                          <a:spcPct val="100000"/>
                        </a:lnSpc>
                        <a:spcBef>
                          <a:spcPts val="0"/>
                        </a:spcBef>
                        <a:spcAft>
                          <a:spcPts val="0"/>
                        </a:spcAft>
                        <a:buSzPts val="1000"/>
                        <a:buFont typeface="Arial"/>
                        <a:buChar char="•"/>
                      </a:pPr>
                      <a:endParaRPr lang="en-US" sz="1100" b="0" i="0" u="none" strike="noStrike" noProof="0">
                        <a:effectLst/>
                      </a:endParaRPr>
                    </a:p>
                    <a:p>
                      <a:pPr marL="171450" lvl="0" indent="-171450" algn="l">
                        <a:lnSpc>
                          <a:spcPct val="100000"/>
                        </a:lnSpc>
                        <a:spcBef>
                          <a:spcPts val="0"/>
                        </a:spcBef>
                        <a:spcAft>
                          <a:spcPts val="0"/>
                        </a:spcAft>
                        <a:buSzPts val="1000"/>
                        <a:buFont typeface="Arial"/>
                        <a:buChar char="•"/>
                      </a:pPr>
                      <a:r>
                        <a:rPr lang="en-US" sz="1100" b="0" i="0" u="none" strike="noStrike" noProof="0">
                          <a:effectLst/>
                        </a:rPr>
                        <a:t>Only include patients with an active diagnosis of Type 1 or Type 2 diabetes</a:t>
                      </a:r>
                      <a:endParaRPr lang="en-US"/>
                    </a:p>
                    <a:p>
                      <a:pPr marL="171450" lvl="0" indent="-171450" algn="l">
                        <a:lnSpc>
                          <a:spcPct val="100000"/>
                        </a:lnSpc>
                        <a:spcBef>
                          <a:spcPts val="0"/>
                        </a:spcBef>
                        <a:spcAft>
                          <a:spcPts val="0"/>
                        </a:spcAft>
                        <a:buSzPts val="1000"/>
                        <a:buFont typeface="Arial"/>
                        <a:buChar char="•"/>
                      </a:pPr>
                      <a:endParaRPr lang="en-US" sz="1100" b="0" i="0" u="none" strike="noStrike" noProof="0">
                        <a:effectLst/>
                      </a:endParaRPr>
                    </a:p>
                    <a:p>
                      <a:pPr marL="171450" lvl="0" indent="-171450" algn="l">
                        <a:lnSpc>
                          <a:spcPct val="100000"/>
                        </a:lnSpc>
                        <a:spcBef>
                          <a:spcPts val="0"/>
                        </a:spcBef>
                        <a:spcAft>
                          <a:spcPts val="0"/>
                        </a:spcAft>
                        <a:buSzPts val="1000"/>
                        <a:buFont typeface="Arial"/>
                        <a:buChar char="•"/>
                      </a:pPr>
                      <a:r>
                        <a:rPr lang="en-US" sz="1100" b="0" i="0" u="none" strike="noStrike" noProof="0">
                          <a:effectLst/>
                        </a:rPr>
                        <a:t>Include patients in the numerator whose most recent HbA1c level is greater than 9 percent, the most recent HbA1c result is missing, or when no HbA1c tests were performed or documented during the reporting period.</a:t>
                      </a:r>
                      <a:endParaRPr lang="en-US"/>
                    </a:p>
                    <a:p>
                      <a:pPr marL="171450" lvl="0" indent="-171450" algn="l">
                        <a:lnSpc>
                          <a:spcPct val="100000"/>
                        </a:lnSpc>
                        <a:spcBef>
                          <a:spcPts val="0"/>
                        </a:spcBef>
                        <a:spcAft>
                          <a:spcPts val="0"/>
                        </a:spcAft>
                        <a:buSzPts val="1000"/>
                        <a:buFont typeface="Arial"/>
                        <a:buChar char="•"/>
                      </a:pPr>
                      <a:endParaRPr lang="en-US" sz="1100" b="0" i="0" u="none" strike="noStrike" noProof="0">
                        <a:effectLst/>
                      </a:endParaRPr>
                    </a:p>
                    <a:p>
                      <a:pPr marL="171450" lvl="0" indent="-171450">
                        <a:spcBef>
                          <a:spcPts val="0"/>
                        </a:spcBef>
                        <a:spcAft>
                          <a:spcPts val="600"/>
                        </a:spcAft>
                        <a:buClr>
                          <a:srgbClr val="000000"/>
                        </a:buClr>
                        <a:buSzPts val="1000"/>
                        <a:buFont typeface="Arial"/>
                        <a:buChar char="•"/>
                      </a:pPr>
                      <a:r>
                        <a:rPr lang="en-US" sz="1100" b="0" i="0" u="none" strike="noStrike" noProof="0">
                          <a:effectLst/>
                        </a:rPr>
                        <a:t>This measure is calculated using the numerator and denominator defined below. This service cannot be conducted via telehealth.</a:t>
                      </a:r>
                      <a:endParaRPr lang="en-US"/>
                    </a:p>
                    <a:p>
                      <a:pPr marL="171450" lvl="0" indent="-171450">
                        <a:spcBef>
                          <a:spcPts val="0"/>
                        </a:spcBef>
                        <a:spcAft>
                          <a:spcPts val="600"/>
                        </a:spcAft>
                        <a:buClr>
                          <a:srgbClr val="000000"/>
                        </a:buClr>
                        <a:buSzPts val="1000"/>
                        <a:buFont typeface="Arial"/>
                        <a:buChar char="•"/>
                      </a:pPr>
                      <a:endParaRPr lang="en-US" sz="1100" b="0" i="0" u="none" strike="noStrike" noProof="0">
                        <a:solidFill>
                          <a:schemeClr val="tx1"/>
                        </a:solidFill>
                        <a:effectLst/>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269708"/>
                  </a:ext>
                </a:extLst>
              </a:tr>
            </a:tbl>
          </a:graphicData>
        </a:graphic>
      </p:graphicFrame>
      <p:pic>
        <p:nvPicPr>
          <p:cNvPr id="3" name="Picture 3">
            <a:extLst>
              <a:ext uri="{FF2B5EF4-FFF2-40B4-BE49-F238E27FC236}">
                <a16:creationId xmlns:a16="http://schemas.microsoft.com/office/drawing/2014/main" id="{CADB69B1-D1AA-4EA6-AE6D-E6993EEF6A52}"/>
              </a:ext>
            </a:extLst>
          </p:cNvPr>
          <p:cNvPicPr>
            <a:picLocks noChangeAspect="1"/>
          </p:cNvPicPr>
          <p:nvPr/>
        </p:nvPicPr>
        <p:blipFill>
          <a:blip r:embed="rId3"/>
          <a:stretch>
            <a:fillRect/>
          </a:stretch>
        </p:blipFill>
        <p:spPr>
          <a:xfrm>
            <a:off x="183779" y="1392619"/>
            <a:ext cx="3283380" cy="3693615"/>
          </a:xfrm>
          <a:prstGeom prst="rect">
            <a:avLst/>
          </a:prstGeom>
        </p:spPr>
      </p:pic>
    </p:spTree>
    <p:extLst>
      <p:ext uri="{BB962C8B-B14F-4D97-AF65-F5344CB8AC3E}">
        <p14:creationId xmlns:p14="http://schemas.microsoft.com/office/powerpoint/2010/main" val="92904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D134A-35D1-4659-9C7C-83E433E83E9A}"/>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endParaRPr lang="en-US" sz="1900" kern="1200">
              <a:solidFill>
                <a:srgbClr val="FFFFFF"/>
              </a:solidFill>
              <a:latin typeface="+mj-lt"/>
              <a:ea typeface="+mj-ea"/>
              <a:cs typeface="Times New Roman"/>
            </a:endParaRPr>
          </a:p>
        </p:txBody>
      </p:sp>
      <p:graphicFrame>
        <p:nvGraphicFramePr>
          <p:cNvPr id="3" name="Table 2">
            <a:extLst>
              <a:ext uri="{FF2B5EF4-FFF2-40B4-BE49-F238E27FC236}">
                <a16:creationId xmlns:a16="http://schemas.microsoft.com/office/drawing/2014/main" id="{EA62678F-BED1-4B7B-8541-3C5C47335AE0}"/>
              </a:ext>
            </a:extLst>
          </p:cNvPr>
          <p:cNvGraphicFramePr>
            <a:graphicFrameLocks noGrp="1"/>
          </p:cNvGraphicFramePr>
          <p:nvPr>
            <p:extLst>
              <p:ext uri="{D42A27DB-BD31-4B8C-83A1-F6EECF244321}">
                <p14:modId xmlns:p14="http://schemas.microsoft.com/office/powerpoint/2010/main" val="3935665979"/>
              </p:ext>
            </p:extLst>
          </p:nvPr>
        </p:nvGraphicFramePr>
        <p:xfrm>
          <a:off x="3224090" y="654963"/>
          <a:ext cx="5426727" cy="5641954"/>
        </p:xfrm>
        <a:graphic>
          <a:graphicData uri="http://schemas.openxmlformats.org/drawingml/2006/table">
            <a:tbl>
              <a:tblPr firstRow="1" firstCol="1" bandRow="1"/>
              <a:tblGrid>
                <a:gridCol w="1210516">
                  <a:extLst>
                    <a:ext uri="{9D8B030D-6E8A-4147-A177-3AD203B41FA5}">
                      <a16:colId xmlns:a16="http://schemas.microsoft.com/office/drawing/2014/main" val="1083002009"/>
                    </a:ext>
                  </a:extLst>
                </a:gridCol>
                <a:gridCol w="4216211">
                  <a:extLst>
                    <a:ext uri="{9D8B030D-6E8A-4147-A177-3AD203B41FA5}">
                      <a16:colId xmlns:a16="http://schemas.microsoft.com/office/drawing/2014/main" val="276581694"/>
                    </a:ext>
                  </a:extLst>
                </a:gridCol>
              </a:tblGrid>
              <a:tr h="1177999">
                <a:tc>
                  <a:txBody>
                    <a:bodyPr/>
                    <a:lstStyle/>
                    <a:p>
                      <a:pPr marL="0" marR="0" algn="r" fontAlgn="t">
                        <a:spcBef>
                          <a:spcPts val="0"/>
                        </a:spcBef>
                        <a:spcAft>
                          <a:spcPts val="0"/>
                        </a:spcAft>
                      </a:pPr>
                      <a:r>
                        <a:rPr lang="en-US" sz="1100" b="1" i="0" u="none" strike="noStrike">
                          <a:effectLst/>
                          <a:latin typeface="Arial"/>
                          <a:ea typeface="Times New Roman" panose="02020603050405020304" pitchFamily="18" charset="0"/>
                        </a:rPr>
                        <a:t>Measure Description</a:t>
                      </a:r>
                      <a:endParaRPr lang="en-US" sz="2100" b="0" i="0" u="none" strike="noStrike">
                        <a:effectLst/>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spcBef>
                          <a:spcPts val="0"/>
                        </a:spcBef>
                        <a:spcAft>
                          <a:spcPts val="600"/>
                        </a:spcAft>
                      </a:pPr>
                      <a:r>
                        <a:rPr lang="en-US" sz="1100" b="1" i="0" u="none" strike="noStrike">
                          <a:solidFill>
                            <a:srgbClr val="000000"/>
                          </a:solidFill>
                          <a:effectLst/>
                          <a:latin typeface="Arial"/>
                          <a:ea typeface="Times New Roman" panose="02020603050405020304" pitchFamily="18" charset="0"/>
                        </a:rPr>
                        <a:t>Controlling High Blood Pressure </a:t>
                      </a:r>
                      <a:endParaRPr lang="en-US" sz="2100" b="0" i="0" u="none" strike="noStrike">
                        <a:effectLst/>
                        <a:latin typeface="Arial" panose="020B0604020202020204" pitchFamily="34" charset="0"/>
                      </a:endParaRPr>
                    </a:p>
                    <a:p>
                      <a:pPr marL="0" marR="0" lvl="0" algn="l">
                        <a:spcBef>
                          <a:spcPts val="0"/>
                        </a:spcBef>
                        <a:spcAft>
                          <a:spcPts val="0"/>
                        </a:spcAft>
                        <a:buNone/>
                      </a:pPr>
                      <a:r>
                        <a:rPr lang="en-US" sz="1100" b="0" i="0" u="none" strike="noStrike" noProof="0">
                          <a:effectLst/>
                        </a:rPr>
                        <a:t>Percentage of patients </a:t>
                      </a:r>
                      <a:r>
                        <a:rPr lang="en-US" sz="1100" b="0" i="0" u="sng" strike="noStrike" noProof="0">
                          <a:effectLst/>
                        </a:rPr>
                        <a:t>18-85</a:t>
                      </a:r>
                      <a:r>
                        <a:rPr lang="en-US" sz="1100" b="0" i="0" u="none" strike="noStrike" noProof="0">
                          <a:effectLst/>
                        </a:rPr>
                        <a:t> years old who had a diagnosis of hypertension (HTN) overlapping the reporting period </a:t>
                      </a:r>
                      <a:r>
                        <a:rPr lang="en-US" sz="1100" b="1" i="1" u="none" strike="noStrike" noProof="0">
                          <a:effectLst/>
                        </a:rPr>
                        <a:t>and</a:t>
                      </a:r>
                      <a:r>
                        <a:rPr lang="en-US" sz="1100" b="0" i="0" u="none" strike="noStrike" noProof="0">
                          <a:effectLst/>
                        </a:rPr>
                        <a:t> whose most recent Blood Pressure (BP) was adequately controlled (less than 140/90 mm Hg) during the reporting period.</a:t>
                      </a:r>
                      <a:endParaRPr lang="en-US" noProof="0"/>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96455522"/>
                  </a:ext>
                </a:extLst>
              </a:tr>
              <a:tr h="4463955">
                <a:tc>
                  <a:txBody>
                    <a:bodyPr/>
                    <a:lstStyle/>
                    <a:p>
                      <a:pPr marL="0" marR="0" algn="r" fontAlgn="t">
                        <a:spcBef>
                          <a:spcPts val="0"/>
                        </a:spcBef>
                        <a:spcAft>
                          <a:spcPts val="0"/>
                        </a:spcAft>
                      </a:pPr>
                      <a:r>
                        <a:rPr lang="en-US" sz="1100" b="1" i="0" u="none" strike="noStrike">
                          <a:effectLst/>
                          <a:latin typeface="Arial"/>
                          <a:ea typeface="Times New Roman" panose="02020603050405020304" pitchFamily="18" charset="0"/>
                        </a:rPr>
                        <a:t>Guidance</a:t>
                      </a:r>
                      <a:endParaRPr lang="en-US" sz="2100" b="1" i="0" u="none" strike="noStrike">
                        <a:effectLst/>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fontAlgn="t">
                        <a:spcBef>
                          <a:spcPts val="0"/>
                        </a:spcBef>
                        <a:spcAft>
                          <a:spcPts val="600"/>
                        </a:spcAft>
                        <a:buClrTx/>
                        <a:buSzPts val="1000"/>
                        <a:buFont typeface="Arial"/>
                        <a:buChar char="•"/>
                      </a:pPr>
                      <a:r>
                        <a:rPr lang="en-US" sz="1100" b="0" i="0" u="none" strike="noStrike">
                          <a:effectLst/>
                          <a:latin typeface="Arial"/>
                        </a:rPr>
                        <a:t>Note </a:t>
                      </a:r>
                      <a:r>
                        <a:rPr lang="en-US" sz="1100" b="0" i="0" u="none" strike="noStrike" noProof="0">
                          <a:effectLst/>
                        </a:rPr>
                        <a:t>that this is a “positive” measure. For this measure, the higher the number of patients with controlled hypertension the better the performance on the measure. </a:t>
                      </a:r>
                    </a:p>
                    <a:p>
                      <a:pPr marL="171450" lvl="0" indent="-171450" algn="l">
                        <a:lnSpc>
                          <a:spcPct val="100000"/>
                        </a:lnSpc>
                        <a:spcBef>
                          <a:spcPts val="0"/>
                        </a:spcBef>
                        <a:spcAft>
                          <a:spcPts val="0"/>
                        </a:spcAft>
                        <a:buFont typeface="Arial"/>
                        <a:buChar char="•"/>
                      </a:pPr>
                      <a:r>
                        <a:rPr lang="en-US" sz="1100" b="0" i="0" u="none" strike="noStrike" noProof="0">
                          <a:effectLst/>
                        </a:rPr>
                        <a:t>Adequate control is defined as systolic Blood Pressure lower than 140 mm Hg </a:t>
                      </a:r>
                      <a:r>
                        <a:rPr lang="en-US" sz="1100" b="1" i="0" u="sng" strike="noStrike" noProof="0">
                          <a:effectLst/>
                        </a:rPr>
                        <a:t>AND</a:t>
                      </a:r>
                      <a:r>
                        <a:rPr lang="en-US" sz="1100" b="0" i="0" u="none" strike="noStrike" noProof="0">
                          <a:effectLst/>
                        </a:rPr>
                        <a:t> diastolic blood pressure lower than 90 mm Hg.</a:t>
                      </a:r>
                      <a:endParaRPr lang="en-US"/>
                    </a:p>
                    <a:p>
                      <a:pPr marL="171450" lvl="0" indent="-171450" algn="l">
                        <a:lnSpc>
                          <a:spcPct val="100000"/>
                        </a:lnSpc>
                        <a:spcBef>
                          <a:spcPts val="0"/>
                        </a:spcBef>
                        <a:spcAft>
                          <a:spcPts val="0"/>
                        </a:spcAft>
                        <a:buFont typeface="Arial"/>
                        <a:buChar char="•"/>
                      </a:pPr>
                      <a:r>
                        <a:rPr lang="en-US" sz="1100" b="0" i="0" u="none" strike="noStrike" noProof="0">
                          <a:effectLst/>
                        </a:rPr>
                        <a:t>Include patients who have an active diagnosis of hypertension even if their medical visits during the year were unrelated to the diagnosis.</a:t>
                      </a:r>
                      <a:endParaRPr lang="en-US"/>
                    </a:p>
                    <a:p>
                      <a:pPr marL="171450" lvl="0" indent="-171450" algn="l">
                        <a:lnSpc>
                          <a:spcPct val="100000"/>
                        </a:lnSpc>
                        <a:spcBef>
                          <a:spcPts val="0"/>
                        </a:spcBef>
                        <a:spcAft>
                          <a:spcPts val="0"/>
                        </a:spcAft>
                        <a:buFont typeface="Arial"/>
                        <a:buChar char="•"/>
                      </a:pPr>
                      <a:r>
                        <a:rPr lang="en-US" sz="1100" b="0" i="0" u="none" strike="noStrike" noProof="0">
                          <a:effectLst/>
                        </a:rPr>
                        <a:t>Include blood pressure readings taken at any visit type at the health center as long as the result is from the most recent visit.</a:t>
                      </a:r>
                      <a:endParaRPr lang="en-US"/>
                    </a:p>
                    <a:p>
                      <a:pPr marL="171450" lvl="0" indent="-171450" algn="l">
                        <a:lnSpc>
                          <a:spcPct val="100000"/>
                        </a:lnSpc>
                        <a:spcBef>
                          <a:spcPts val="0"/>
                        </a:spcBef>
                        <a:spcAft>
                          <a:spcPts val="0"/>
                        </a:spcAft>
                        <a:buFont typeface="Arial"/>
                        <a:buChar char="•"/>
                      </a:pPr>
                      <a:r>
                        <a:rPr lang="en-US" sz="1100" b="0" i="0" u="none" strike="noStrike" noProof="0">
                          <a:effectLst/>
                        </a:rPr>
                        <a:t>Only blood pressure readings performed by a clinician in the provider office are acceptable for numerator compliance with this measure. Blood pressure readings from the patient's home (including readings directly from monitoring devices) are not acceptable.</a:t>
                      </a:r>
                      <a:endParaRPr lang="en-US"/>
                    </a:p>
                    <a:p>
                      <a:pPr marL="171450" lvl="0" indent="-171450" algn="l">
                        <a:lnSpc>
                          <a:spcPct val="100000"/>
                        </a:lnSpc>
                        <a:spcBef>
                          <a:spcPts val="0"/>
                        </a:spcBef>
                        <a:spcAft>
                          <a:spcPts val="0"/>
                        </a:spcAft>
                        <a:buFont typeface="Arial"/>
                        <a:buChar char="•"/>
                      </a:pPr>
                      <a:r>
                        <a:rPr lang="en-US" sz="1100" b="0" i="0" u="none" strike="noStrike" noProof="0">
                          <a:effectLst/>
                        </a:rPr>
                        <a:t>Patients self-reporting their blood pressure is not acceptable. The provider must be able to visually see the results on the patient's device or the Provider must use a remote monitoring device. </a:t>
                      </a:r>
                      <a:endParaRPr lang="en-US"/>
                    </a:p>
                    <a:p>
                      <a:pPr marL="171450" lvl="0" indent="-171450" algn="l">
                        <a:lnSpc>
                          <a:spcPct val="100000"/>
                        </a:lnSpc>
                        <a:spcBef>
                          <a:spcPts val="0"/>
                        </a:spcBef>
                        <a:spcAft>
                          <a:spcPts val="0"/>
                        </a:spcAft>
                        <a:buFont typeface="Arial"/>
                        <a:buChar char="•"/>
                      </a:pPr>
                      <a:r>
                        <a:rPr lang="en-US" sz="1100" b="0" i="0" u="none" strike="noStrike" noProof="0">
                          <a:effectLst/>
                        </a:rPr>
                        <a:t>If no blood pressure is recorded during the reporting period, the patient's blood pressure is assumed "not controlled” and isn’t counted in the numerator</a:t>
                      </a:r>
                      <a:endParaRPr lang="en-US"/>
                    </a:p>
                    <a:p>
                      <a:pPr marL="171450" lvl="0" indent="-171450" algn="l">
                        <a:lnSpc>
                          <a:spcPct val="100000"/>
                        </a:lnSpc>
                        <a:spcBef>
                          <a:spcPts val="0"/>
                        </a:spcBef>
                        <a:spcAft>
                          <a:spcPts val="0"/>
                        </a:spcAft>
                        <a:buFont typeface="Arial"/>
                        <a:buChar char="•"/>
                      </a:pPr>
                      <a:r>
                        <a:rPr lang="en-US" sz="1100" b="0" i="0" u="none" strike="noStrike" noProof="0">
                          <a:effectLst/>
                        </a:rPr>
                        <a:t>If there are multiple blood pressure readings on the same day, use the lowest systolic and the lowest diastolic reading as the most recent blood pressure reading.</a:t>
                      </a:r>
                      <a:endParaRPr lang="en-US"/>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269708"/>
                  </a:ext>
                </a:extLst>
              </a:tr>
            </a:tbl>
          </a:graphicData>
        </a:graphic>
      </p:graphicFrame>
      <p:pic>
        <p:nvPicPr>
          <p:cNvPr id="4" name="Picture 4">
            <a:extLst>
              <a:ext uri="{FF2B5EF4-FFF2-40B4-BE49-F238E27FC236}">
                <a16:creationId xmlns:a16="http://schemas.microsoft.com/office/drawing/2014/main" id="{497251EB-C266-4F1C-A280-AF5988EFEA71}"/>
              </a:ext>
            </a:extLst>
          </p:cNvPr>
          <p:cNvPicPr>
            <a:picLocks noChangeAspect="1"/>
          </p:cNvPicPr>
          <p:nvPr/>
        </p:nvPicPr>
        <p:blipFill>
          <a:blip r:embed="rId3"/>
          <a:stretch>
            <a:fillRect/>
          </a:stretch>
        </p:blipFill>
        <p:spPr>
          <a:xfrm>
            <a:off x="144064" y="1554917"/>
            <a:ext cx="3060926" cy="3356628"/>
          </a:xfrm>
          <a:prstGeom prst="rect">
            <a:avLst/>
          </a:prstGeom>
        </p:spPr>
      </p:pic>
    </p:spTree>
    <p:extLst>
      <p:ext uri="{BB962C8B-B14F-4D97-AF65-F5344CB8AC3E}">
        <p14:creationId xmlns:p14="http://schemas.microsoft.com/office/powerpoint/2010/main" val="1542123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14CBC-87CC-4836-9831-63B44C59314F}"/>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endParaRPr lang="en-US" sz="1900" b="0" kern="1200">
              <a:latin typeface="+mj-lt"/>
              <a:ea typeface="+mj-ea"/>
              <a:cs typeface="+mj-cs"/>
            </a:endParaRPr>
          </a:p>
        </p:txBody>
      </p:sp>
      <p:graphicFrame>
        <p:nvGraphicFramePr>
          <p:cNvPr id="4" name="Table 3">
            <a:extLst>
              <a:ext uri="{FF2B5EF4-FFF2-40B4-BE49-F238E27FC236}">
                <a16:creationId xmlns:a16="http://schemas.microsoft.com/office/drawing/2014/main" id="{124F1BE6-CC0F-4404-A58B-459FC94F4967}"/>
              </a:ext>
            </a:extLst>
          </p:cNvPr>
          <p:cNvGraphicFramePr>
            <a:graphicFrameLocks noGrp="1"/>
          </p:cNvGraphicFramePr>
          <p:nvPr>
            <p:extLst>
              <p:ext uri="{D42A27DB-BD31-4B8C-83A1-F6EECF244321}">
                <p14:modId xmlns:p14="http://schemas.microsoft.com/office/powerpoint/2010/main" val="3237068603"/>
              </p:ext>
            </p:extLst>
          </p:nvPr>
        </p:nvGraphicFramePr>
        <p:xfrm>
          <a:off x="3252716" y="611831"/>
          <a:ext cx="5797922" cy="5686673"/>
        </p:xfrm>
        <a:graphic>
          <a:graphicData uri="http://schemas.openxmlformats.org/drawingml/2006/table">
            <a:tbl>
              <a:tblPr firstRow="1" firstCol="1" bandRow="1"/>
              <a:tblGrid>
                <a:gridCol w="1237658">
                  <a:extLst>
                    <a:ext uri="{9D8B030D-6E8A-4147-A177-3AD203B41FA5}">
                      <a16:colId xmlns:a16="http://schemas.microsoft.com/office/drawing/2014/main" val="1083002009"/>
                    </a:ext>
                  </a:extLst>
                </a:gridCol>
                <a:gridCol w="4560264">
                  <a:extLst>
                    <a:ext uri="{9D8B030D-6E8A-4147-A177-3AD203B41FA5}">
                      <a16:colId xmlns:a16="http://schemas.microsoft.com/office/drawing/2014/main" val="276581694"/>
                    </a:ext>
                  </a:extLst>
                </a:gridCol>
              </a:tblGrid>
              <a:tr h="1361428">
                <a:tc>
                  <a:txBody>
                    <a:bodyPr/>
                    <a:lstStyle/>
                    <a:p>
                      <a:pPr marL="0" marR="0" algn="r" fontAlgn="t">
                        <a:spcBef>
                          <a:spcPts val="0"/>
                        </a:spcBef>
                        <a:spcAft>
                          <a:spcPts val="0"/>
                        </a:spcAft>
                      </a:pPr>
                      <a:r>
                        <a:rPr lang="en-US" sz="1100" b="1" i="0" u="none" strike="noStrike">
                          <a:effectLst/>
                          <a:latin typeface="Arial"/>
                          <a:ea typeface="Times New Roman" panose="02020603050405020304" pitchFamily="18" charset="0"/>
                        </a:rPr>
                        <a:t>Measure Description</a:t>
                      </a:r>
                      <a:endParaRPr lang="en-US" sz="2100" b="0" i="0" u="none" strike="noStrike">
                        <a:effectLst/>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a:spcBef>
                          <a:spcPts val="0"/>
                        </a:spcBef>
                        <a:spcAft>
                          <a:spcPts val="600"/>
                        </a:spcAft>
                        <a:buNone/>
                      </a:pPr>
                      <a:r>
                        <a:rPr lang="en-US" sz="1100" b="1" i="0" u="none" strike="noStrike" noProof="0">
                          <a:solidFill>
                            <a:schemeClr val="tx1">
                              <a:lumMod val="75000"/>
                              <a:lumOff val="25000"/>
                            </a:schemeClr>
                          </a:solidFill>
                          <a:effectLst/>
                        </a:rPr>
                        <a:t>Body Mass Index (BMI) Screening and Follow-Up Plan</a:t>
                      </a:r>
                      <a:endParaRPr lang="en-US" sz="1100" b="1" i="0" u="none" strike="noStrike" noProof="0">
                        <a:effectLst/>
                      </a:endParaRPr>
                    </a:p>
                    <a:p>
                      <a:pPr marL="0" marR="0" lvl="0">
                        <a:spcBef>
                          <a:spcPts val="0"/>
                        </a:spcBef>
                        <a:spcAft>
                          <a:spcPts val="0"/>
                        </a:spcAft>
                        <a:buNone/>
                      </a:pPr>
                      <a:r>
                        <a:rPr lang="en-US" sz="1100" b="0" i="0" u="none" strike="noStrike" noProof="0">
                          <a:effectLst/>
                          <a:latin typeface="Arial"/>
                        </a:rPr>
                        <a:t>Percentage of patients aged </a:t>
                      </a:r>
                      <a:r>
                        <a:rPr lang="en-US" sz="1100" b="0" i="0" u="sng" strike="noStrike" noProof="0">
                          <a:effectLst/>
                          <a:latin typeface="Arial"/>
                        </a:rPr>
                        <a:t>18 years and older</a:t>
                      </a:r>
                      <a:r>
                        <a:rPr lang="en-US" sz="1100" b="0" i="0" u="none" strike="noStrike" noProof="0">
                          <a:effectLst/>
                          <a:latin typeface="Arial"/>
                        </a:rPr>
                        <a:t> with a visit during the reporting period with a BMI documented during the most recent visit or within the previous 12 months to that visit AND, when the BMI is outside normal parameters, a follow-up plan is documented during the visit or during the previous 12 months of that visit.  </a:t>
                      </a:r>
                      <a:endParaRPr lang="en-US"/>
                    </a:p>
                    <a:p>
                      <a:pPr marL="0" marR="0" lvl="0" algn="l">
                        <a:spcBef>
                          <a:spcPts val="0"/>
                        </a:spcBef>
                        <a:spcAft>
                          <a:spcPts val="0"/>
                        </a:spcAft>
                        <a:buNone/>
                      </a:pPr>
                      <a:endParaRPr lang="en-US" sz="1100" b="1" i="0" u="none" strike="noStrike">
                        <a:solidFill>
                          <a:srgbClr val="000000"/>
                        </a:solidFill>
                        <a:effectLst/>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96455522"/>
                  </a:ext>
                </a:extLst>
              </a:tr>
              <a:tr h="4325245">
                <a:tc>
                  <a:txBody>
                    <a:bodyPr/>
                    <a:lstStyle/>
                    <a:p>
                      <a:pPr marL="0" marR="0" algn="r" fontAlgn="t">
                        <a:spcBef>
                          <a:spcPts val="0"/>
                        </a:spcBef>
                        <a:spcAft>
                          <a:spcPts val="0"/>
                        </a:spcAft>
                      </a:pPr>
                      <a:r>
                        <a:rPr lang="en-US" sz="1100" b="1" i="0" u="none" strike="noStrike">
                          <a:effectLst/>
                          <a:latin typeface="Arial"/>
                          <a:ea typeface="Times New Roman" panose="02020603050405020304" pitchFamily="18" charset="0"/>
                        </a:rPr>
                        <a:t>Guidance</a:t>
                      </a:r>
                      <a:endParaRPr lang="en-US" sz="2100" b="1" i="0" u="none" strike="noStrike">
                        <a:effectLst/>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a:lnSpc>
                          <a:spcPct val="100000"/>
                        </a:lnSpc>
                        <a:spcBef>
                          <a:spcPts val="0"/>
                        </a:spcBef>
                        <a:spcAft>
                          <a:spcPts val="0"/>
                        </a:spcAft>
                        <a:buClr>
                          <a:srgbClr val="000000"/>
                        </a:buClr>
                        <a:buSzPts val="1000"/>
                        <a:buFont typeface="Arial"/>
                        <a:buChar char="•"/>
                      </a:pPr>
                      <a:r>
                        <a:rPr lang="en-US" sz="1100" b="0" i="0" u="none" strike="noStrike" noProof="0">
                          <a:effectLst/>
                          <a:latin typeface="Arial"/>
                        </a:rPr>
                        <a:t>This performance measure, as a whole, cannot be completed in a telehealth visit. The only aspect that is allowable as a telehealth visit is the documented follow-up plan with the patient. Patient's self-reporting their height and weight is not acceptable.</a:t>
                      </a:r>
                      <a:endParaRPr lang="en-US"/>
                    </a:p>
                    <a:p>
                      <a:pPr marL="171450" lvl="0" indent="-171450" algn="l">
                        <a:lnSpc>
                          <a:spcPct val="100000"/>
                        </a:lnSpc>
                        <a:spcBef>
                          <a:spcPts val="0"/>
                        </a:spcBef>
                        <a:spcAft>
                          <a:spcPts val="0"/>
                        </a:spcAft>
                        <a:buSzPts val="1000"/>
                        <a:buFont typeface="Arial"/>
                        <a:buChar char="•"/>
                      </a:pPr>
                      <a:r>
                        <a:rPr lang="en-US" sz="1100" b="0" i="0" u="none" strike="noStrike" noProof="0">
                          <a:effectLst/>
                          <a:latin typeface="Arial"/>
                        </a:rPr>
                        <a:t>Report this measure for all patients seen during the reporting period.</a:t>
                      </a:r>
                    </a:p>
                    <a:p>
                      <a:pPr marL="171450" lvl="0" indent="-171450" algn="l">
                        <a:lnSpc>
                          <a:spcPct val="100000"/>
                        </a:lnSpc>
                        <a:spcBef>
                          <a:spcPts val="0"/>
                        </a:spcBef>
                        <a:spcAft>
                          <a:spcPts val="0"/>
                        </a:spcAft>
                        <a:buSzPts val="1000"/>
                        <a:buFont typeface="Arial"/>
                        <a:buChar char="•"/>
                      </a:pPr>
                      <a:r>
                        <a:rPr lang="en-US" sz="1100" b="0" i="0" u="none" strike="noStrike" noProof="0">
                          <a:effectLst/>
                          <a:latin typeface="Arial"/>
                        </a:rPr>
                        <a:t>An eligible professional or their staff is required to measure both height and weight. Both height and weight must be measured within 12 months of the current encounter and may be obtained from separate visits. Do not use self-reported values.</a:t>
                      </a:r>
                      <a:endParaRPr lang="en-US">
                        <a:latin typeface="Arial"/>
                      </a:endParaRPr>
                    </a:p>
                    <a:p>
                      <a:pPr marL="171450" lvl="0" indent="-171450" algn="l">
                        <a:lnSpc>
                          <a:spcPct val="100000"/>
                        </a:lnSpc>
                        <a:spcBef>
                          <a:spcPts val="0"/>
                        </a:spcBef>
                        <a:spcAft>
                          <a:spcPts val="0"/>
                        </a:spcAft>
                        <a:buSzPts val="1000"/>
                        <a:buFont typeface="Arial"/>
                        <a:buChar char="•"/>
                      </a:pPr>
                      <a:r>
                        <a:rPr lang="en-US" sz="1100" b="0" i="0" u="none" strike="noStrike" noProof="0">
                          <a:effectLst/>
                          <a:latin typeface="Arial"/>
                        </a:rPr>
                        <a:t>BMI may be documented in the medical record at the health center or in outside medical records obtained by the health center.  </a:t>
                      </a:r>
                      <a:endParaRPr lang="en-US"/>
                    </a:p>
                    <a:p>
                      <a:pPr marL="171450" lvl="0" indent="-171450" algn="l">
                        <a:lnSpc>
                          <a:spcPct val="100000"/>
                        </a:lnSpc>
                        <a:spcBef>
                          <a:spcPts val="0"/>
                        </a:spcBef>
                        <a:spcAft>
                          <a:spcPts val="0"/>
                        </a:spcAft>
                        <a:buSzPts val="1000"/>
                        <a:buFont typeface="Arial"/>
                        <a:buChar char="•"/>
                      </a:pPr>
                      <a:r>
                        <a:rPr lang="en-US" sz="1100" b="0" i="0" u="none" strike="noStrike" noProof="0">
                          <a:effectLst/>
                          <a:latin typeface="Arial"/>
                        </a:rPr>
                        <a:t>If more than one BMI is reported during the measurement period, use the most recent BMI to determine if the performance has been met.</a:t>
                      </a:r>
                      <a:endParaRPr lang="en-US">
                        <a:latin typeface="Arial"/>
                      </a:endParaRPr>
                    </a:p>
                    <a:p>
                      <a:pPr marL="171450" lvl="0" indent="-171450" algn="l">
                        <a:lnSpc>
                          <a:spcPct val="100000"/>
                        </a:lnSpc>
                        <a:spcBef>
                          <a:spcPts val="0"/>
                        </a:spcBef>
                        <a:spcAft>
                          <a:spcPts val="0"/>
                        </a:spcAft>
                        <a:buSzPts val="1000"/>
                        <a:buFont typeface="Arial"/>
                        <a:buChar char="•"/>
                      </a:pPr>
                      <a:r>
                        <a:rPr lang="en-US" sz="1100" b="0" i="0" u="none" strike="noStrike" noProof="0">
                          <a:effectLst/>
                          <a:latin typeface="Arial"/>
                        </a:rPr>
                        <a:t>Document the follow-up plan based on the most recent documented BMI outside of normal parameters.</a:t>
                      </a:r>
                      <a:endParaRPr lang="en-US">
                        <a:latin typeface="Arial"/>
                      </a:endParaRPr>
                    </a:p>
                    <a:p>
                      <a:pPr marL="171450" lvl="0" indent="-171450" algn="l">
                        <a:lnSpc>
                          <a:spcPct val="100000"/>
                        </a:lnSpc>
                        <a:spcBef>
                          <a:spcPts val="0"/>
                        </a:spcBef>
                        <a:spcAft>
                          <a:spcPts val="0"/>
                        </a:spcAft>
                        <a:buSzPts val="1000"/>
                        <a:buFont typeface="Arial"/>
                        <a:buChar char="•"/>
                      </a:pPr>
                      <a:r>
                        <a:rPr lang="en-US" sz="1100" b="0" i="0" u="none" strike="noStrike" noProof="0">
                          <a:effectLst/>
                          <a:latin typeface="Arial"/>
                        </a:rPr>
                        <a:t>Documentation in the medical record must show the actual BMI or the template normally viewed by a clinician must display BMI.</a:t>
                      </a:r>
                      <a:endParaRPr lang="en-US">
                        <a:latin typeface="Arial"/>
                      </a:endParaRPr>
                    </a:p>
                    <a:p>
                      <a:pPr marL="171450" marR="0" lvl="0" indent="-171450">
                        <a:spcBef>
                          <a:spcPts val="0"/>
                        </a:spcBef>
                        <a:spcAft>
                          <a:spcPts val="600"/>
                        </a:spcAft>
                        <a:buClr>
                          <a:srgbClr val="000000"/>
                        </a:buClr>
                        <a:buSzPts val="1000"/>
                        <a:buFont typeface="Arial"/>
                        <a:buChar char="•"/>
                      </a:pPr>
                      <a:r>
                        <a:rPr lang="en-US" sz="1100" b="0" i="0" u="none" strike="noStrike" noProof="0">
                          <a:effectLst/>
                          <a:latin typeface="Arial"/>
                        </a:rPr>
                        <a:t>Do not count as meeting the measurement standard charts or templates that display only height and weight. The fact that a HIT/EHR can calculate BMI does not replace the presence of the BMI itself.</a:t>
                      </a:r>
                      <a:endParaRPr lang="en-US">
                        <a:latin typeface="Arial"/>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269708"/>
                  </a:ext>
                </a:extLst>
              </a:tr>
            </a:tbl>
          </a:graphicData>
        </a:graphic>
      </p:graphicFrame>
      <p:pic>
        <p:nvPicPr>
          <p:cNvPr id="3" name="Picture 4">
            <a:extLst>
              <a:ext uri="{FF2B5EF4-FFF2-40B4-BE49-F238E27FC236}">
                <a16:creationId xmlns:a16="http://schemas.microsoft.com/office/drawing/2014/main" id="{2C824557-9A89-485E-93A4-329EC94509C0}"/>
              </a:ext>
            </a:extLst>
          </p:cNvPr>
          <p:cNvPicPr>
            <a:picLocks noChangeAspect="1"/>
          </p:cNvPicPr>
          <p:nvPr/>
        </p:nvPicPr>
        <p:blipFill>
          <a:blip r:embed="rId3"/>
          <a:stretch>
            <a:fillRect/>
          </a:stretch>
        </p:blipFill>
        <p:spPr>
          <a:xfrm>
            <a:off x="194135" y="1489888"/>
            <a:ext cx="2970363" cy="3493528"/>
          </a:xfrm>
          <a:prstGeom prst="rect">
            <a:avLst/>
          </a:prstGeom>
        </p:spPr>
      </p:pic>
    </p:spTree>
    <p:extLst>
      <p:ext uri="{BB962C8B-B14F-4D97-AF65-F5344CB8AC3E}">
        <p14:creationId xmlns:p14="http://schemas.microsoft.com/office/powerpoint/2010/main" val="335202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229F33-034F-49A9-B461-BC83C1B75509}"/>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endParaRPr lang="en-US" sz="3100" kern="1200">
              <a:solidFill>
                <a:srgbClr val="FFFFFF"/>
              </a:solidFill>
              <a:latin typeface="+mj-lt"/>
              <a:ea typeface="+mj-ea"/>
              <a:cs typeface="Times New Roman"/>
            </a:endParaRPr>
          </a:p>
        </p:txBody>
      </p:sp>
      <p:graphicFrame>
        <p:nvGraphicFramePr>
          <p:cNvPr id="3" name="Table 2">
            <a:extLst>
              <a:ext uri="{FF2B5EF4-FFF2-40B4-BE49-F238E27FC236}">
                <a16:creationId xmlns:a16="http://schemas.microsoft.com/office/drawing/2014/main" id="{09FDDD0C-397D-4C5A-97A4-B57C10137889}"/>
              </a:ext>
            </a:extLst>
          </p:cNvPr>
          <p:cNvGraphicFramePr>
            <a:graphicFrameLocks noGrp="1"/>
          </p:cNvGraphicFramePr>
          <p:nvPr>
            <p:extLst>
              <p:ext uri="{D42A27DB-BD31-4B8C-83A1-F6EECF244321}">
                <p14:modId xmlns:p14="http://schemas.microsoft.com/office/powerpoint/2010/main" val="570282548"/>
              </p:ext>
            </p:extLst>
          </p:nvPr>
        </p:nvGraphicFramePr>
        <p:xfrm>
          <a:off x="3269411" y="560716"/>
          <a:ext cx="5491634" cy="5811492"/>
        </p:xfrm>
        <a:graphic>
          <a:graphicData uri="http://schemas.openxmlformats.org/drawingml/2006/table">
            <a:tbl>
              <a:tblPr firstRow="1" firstCol="1" bandRow="1"/>
              <a:tblGrid>
                <a:gridCol w="1186959">
                  <a:extLst>
                    <a:ext uri="{9D8B030D-6E8A-4147-A177-3AD203B41FA5}">
                      <a16:colId xmlns:a16="http://schemas.microsoft.com/office/drawing/2014/main" val="2879130004"/>
                    </a:ext>
                  </a:extLst>
                </a:gridCol>
                <a:gridCol w="4304675">
                  <a:extLst>
                    <a:ext uri="{9D8B030D-6E8A-4147-A177-3AD203B41FA5}">
                      <a16:colId xmlns:a16="http://schemas.microsoft.com/office/drawing/2014/main" val="1494415527"/>
                    </a:ext>
                  </a:extLst>
                </a:gridCol>
              </a:tblGrid>
              <a:tr h="1086091">
                <a:tc>
                  <a:txBody>
                    <a:bodyPr/>
                    <a:lstStyle/>
                    <a:p>
                      <a:pPr marL="0" marR="0" algn="r" fontAlgn="t">
                        <a:spcBef>
                          <a:spcPts val="0"/>
                        </a:spcBef>
                        <a:spcAft>
                          <a:spcPts val="0"/>
                        </a:spcAft>
                      </a:pPr>
                      <a:r>
                        <a:rPr lang="en-US" sz="950" b="1" i="0" u="none" strike="noStrike">
                          <a:effectLst/>
                          <a:latin typeface="Arial"/>
                          <a:ea typeface="Times New Roman" panose="02020603050405020304" pitchFamily="18" charset="0"/>
                        </a:rPr>
                        <a:t>Measure Description</a:t>
                      </a:r>
                      <a:endParaRPr lang="en-US" sz="950" b="0" i="0" u="none" strike="noStrike">
                        <a:effectLst/>
                        <a:latin typeface="Arial"/>
                      </a:endParaRPr>
                    </a:p>
                  </a:txBody>
                  <a:tcPr marL="45620" marR="45620" marT="63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spcBef>
                          <a:spcPts val="0"/>
                        </a:spcBef>
                        <a:spcAft>
                          <a:spcPts val="600"/>
                        </a:spcAft>
                      </a:pPr>
                      <a:r>
                        <a:rPr lang="en-US" sz="950" b="1" i="0" u="none" strike="noStrike">
                          <a:solidFill>
                            <a:srgbClr val="000000"/>
                          </a:solidFill>
                          <a:effectLst/>
                          <a:latin typeface="Arial"/>
                          <a:ea typeface="Times New Roman" panose="02020603050405020304" pitchFamily="18" charset="0"/>
                        </a:rPr>
                        <a:t>Tobacco Screening and Cessation Intervention</a:t>
                      </a:r>
                      <a:endParaRPr lang="en-US" sz="950" b="0" i="0" u="none" strike="noStrike">
                        <a:effectLst/>
                        <a:latin typeface="Arial"/>
                      </a:endParaRPr>
                    </a:p>
                    <a:p>
                      <a:pPr lvl="0" algn="l">
                        <a:lnSpc>
                          <a:spcPct val="100000"/>
                        </a:lnSpc>
                        <a:spcBef>
                          <a:spcPts val="0"/>
                        </a:spcBef>
                        <a:spcAft>
                          <a:spcPts val="0"/>
                        </a:spcAft>
                        <a:buNone/>
                      </a:pPr>
                      <a:r>
                        <a:rPr lang="en-US" sz="950" b="0" i="0" u="none" strike="noStrike" noProof="0">
                          <a:effectLst/>
                        </a:rPr>
                        <a:t>Percentage of patients aged 18 years and older who were screened for tobacco use one or more times within 24 months </a:t>
                      </a:r>
                      <a:r>
                        <a:rPr lang="en-US" sz="950" b="1" i="1" u="none" strike="noStrike" noProof="0">
                          <a:effectLst/>
                        </a:rPr>
                        <a:t>and</a:t>
                      </a:r>
                      <a:r>
                        <a:rPr lang="en-US" sz="950" b="0" i="0" u="none" strike="noStrike" noProof="0">
                          <a:effectLst/>
                        </a:rPr>
                        <a:t> received tobacco cessation intervention </a:t>
                      </a:r>
                      <a:r>
                        <a:rPr lang="en-US" sz="950" b="0" i="1" u="none" strike="noStrike" noProof="0">
                          <a:effectLst/>
                        </a:rPr>
                        <a:t>if identified as a tobacco user</a:t>
                      </a:r>
                      <a:r>
                        <a:rPr lang="en-US" sz="950" b="0" i="0" u="none" strike="noStrike" noProof="0">
                          <a:effectLst/>
                        </a:rPr>
                        <a:t> </a:t>
                      </a:r>
                      <a:endParaRPr lang="en-US"/>
                    </a:p>
                    <a:p>
                      <a:pPr marL="0" marR="0" lvl="0" algn="l">
                        <a:spcBef>
                          <a:spcPts val="0"/>
                        </a:spcBef>
                        <a:spcAft>
                          <a:spcPts val="600"/>
                        </a:spcAft>
                        <a:buNone/>
                      </a:pPr>
                      <a:endParaRPr lang="en-US" sz="950" b="0" i="0" u="none" strike="noStrike" noProof="0">
                        <a:effectLst/>
                      </a:endParaRPr>
                    </a:p>
                    <a:p>
                      <a:pPr marL="0" marR="0" lvl="0" algn="l">
                        <a:spcBef>
                          <a:spcPts val="0"/>
                        </a:spcBef>
                        <a:spcAft>
                          <a:spcPts val="600"/>
                        </a:spcAft>
                        <a:buNone/>
                      </a:pPr>
                      <a:r>
                        <a:rPr lang="en-US" sz="950" b="0" i="0" u="none" strike="noStrike" noProof="0">
                          <a:effectLst/>
                        </a:rPr>
                        <a:t>This measure is calculated using the numerator and denominator defined below. </a:t>
                      </a:r>
                      <a:endParaRPr lang="en-US"/>
                    </a:p>
                  </a:txBody>
                  <a:tcPr marL="45620" marR="45620" marT="63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38654364"/>
                  </a:ext>
                </a:extLst>
              </a:tr>
              <a:tr h="4590115">
                <a:tc>
                  <a:txBody>
                    <a:bodyPr/>
                    <a:lstStyle/>
                    <a:p>
                      <a:pPr marL="0" marR="0" algn="r" fontAlgn="t">
                        <a:spcBef>
                          <a:spcPts val="0"/>
                        </a:spcBef>
                        <a:spcAft>
                          <a:spcPts val="0"/>
                        </a:spcAft>
                      </a:pPr>
                      <a:r>
                        <a:rPr lang="en-US" sz="950" b="0" i="0" u="none" strike="noStrike">
                          <a:effectLst/>
                          <a:latin typeface="Arial"/>
                          <a:ea typeface="Times New Roman" panose="02020603050405020304" pitchFamily="18" charset="0"/>
                        </a:rPr>
                        <a:t>Guidance</a:t>
                      </a:r>
                      <a:endParaRPr lang="en-US" sz="950" b="0" i="0" u="none" strike="noStrike">
                        <a:effectLst/>
                        <a:latin typeface="Arial"/>
                      </a:endParaRPr>
                    </a:p>
                  </a:txBody>
                  <a:tcPr marL="45620" marR="45620" marT="63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l">
                        <a:lnSpc>
                          <a:spcPct val="100000"/>
                        </a:lnSpc>
                        <a:spcBef>
                          <a:spcPts val="0"/>
                        </a:spcBef>
                        <a:spcAft>
                          <a:spcPts val="0"/>
                        </a:spcAft>
                        <a:buFont typeface="Arial"/>
                        <a:buChar char="•"/>
                      </a:pPr>
                      <a:r>
                        <a:rPr lang="en-US" sz="950" b="0" i="0" u="none" strike="noStrike" noProof="0">
                          <a:effectLst/>
                        </a:rPr>
                        <a:t>Include in the numerator patients with a negative screening </a:t>
                      </a:r>
                      <a:r>
                        <a:rPr lang="en-US" sz="950" b="1" i="1" u="none" strike="noStrike" noProof="0">
                          <a:effectLst/>
                        </a:rPr>
                        <a:t>and</a:t>
                      </a:r>
                      <a:r>
                        <a:rPr lang="en-US" sz="950" b="0" i="0" u="none" strike="noStrike" noProof="0">
                          <a:effectLst/>
                        </a:rPr>
                        <a:t> those with a positive screening who had cessation intervention if a tobacco user.</a:t>
                      </a:r>
                      <a:endParaRPr lang="en-US"/>
                    </a:p>
                    <a:p>
                      <a:pPr marL="285750" lvl="0" indent="-285750" algn="l">
                        <a:lnSpc>
                          <a:spcPct val="100000"/>
                        </a:lnSpc>
                        <a:spcBef>
                          <a:spcPts val="0"/>
                        </a:spcBef>
                        <a:spcAft>
                          <a:spcPts val="0"/>
                        </a:spcAft>
                        <a:buFont typeface="Arial"/>
                        <a:buChar char="•"/>
                      </a:pPr>
                      <a:r>
                        <a:rPr lang="en-US" sz="950" b="0" i="0" u="none" strike="noStrike" noProof="0">
                          <a:effectLst/>
                        </a:rPr>
                        <a:t>If patients use any type of tobacco (i.e., smokes or uses smokeless tobacco), the expectation is that they should receive tobacco cessation intervention (counseling and/or pharmacotherapy).</a:t>
                      </a:r>
                      <a:endParaRPr lang="en-US"/>
                    </a:p>
                    <a:p>
                      <a:pPr marL="285750" lvl="0" indent="-285750" algn="l">
                        <a:lnSpc>
                          <a:spcPct val="100000"/>
                        </a:lnSpc>
                        <a:spcBef>
                          <a:spcPts val="0"/>
                        </a:spcBef>
                        <a:spcAft>
                          <a:spcPts val="0"/>
                        </a:spcAft>
                        <a:buFont typeface="Arial"/>
                        <a:buChar char="•"/>
                      </a:pPr>
                      <a:r>
                        <a:rPr lang="en-US" sz="950" b="0" i="0" u="none" strike="noStrike" noProof="0">
                          <a:effectLst/>
                        </a:rPr>
                        <a:t>If a patient has multiple tobacco use screenings during the 24-month period, use the most recent screening which has a documented status of tobacco user or non-user.</a:t>
                      </a:r>
                      <a:endParaRPr lang="en-US"/>
                    </a:p>
                    <a:p>
                      <a:pPr marL="285750" lvl="0" indent="-285750" algn="l">
                        <a:lnSpc>
                          <a:spcPct val="100000"/>
                        </a:lnSpc>
                        <a:spcBef>
                          <a:spcPts val="0"/>
                        </a:spcBef>
                        <a:spcAft>
                          <a:spcPts val="0"/>
                        </a:spcAft>
                        <a:buFont typeface="Arial"/>
                        <a:buChar char="•"/>
                      </a:pPr>
                      <a:r>
                        <a:rPr lang="en-US" sz="950" b="0" i="0" u="none" strike="noStrike" noProof="0">
                          <a:effectLst/>
                        </a:rPr>
                        <a:t>If tobacco use status of a patient is unknown, the patient does not meet the screening component required to be counted in the numerator and has not met the measurement standard. "Unknown" includes patients who were not screened or patients with indefinite answers. </a:t>
                      </a:r>
                      <a:endParaRPr lang="en-US"/>
                    </a:p>
                    <a:p>
                      <a:pPr marL="285750" lvl="0" indent="-285750" algn="l">
                        <a:lnSpc>
                          <a:spcPct val="100000"/>
                        </a:lnSpc>
                        <a:spcBef>
                          <a:spcPts val="0"/>
                        </a:spcBef>
                        <a:spcAft>
                          <a:spcPts val="0"/>
                        </a:spcAft>
                        <a:buFont typeface="Arial"/>
                        <a:buChar char="•"/>
                      </a:pPr>
                      <a:r>
                        <a:rPr lang="en-US" sz="950" b="0" i="0" u="none" strike="noStrike" noProof="0">
                          <a:effectLst/>
                        </a:rPr>
                        <a:t>The medical reason exception applies to the screening data element of the measure or to any of the tobacco cessation intervention data elements. </a:t>
                      </a:r>
                      <a:endParaRPr lang="en-US"/>
                    </a:p>
                    <a:p>
                      <a:pPr marL="285750" lvl="0" indent="-285750" algn="l">
                        <a:lnSpc>
                          <a:spcPct val="100000"/>
                        </a:lnSpc>
                        <a:spcBef>
                          <a:spcPts val="0"/>
                        </a:spcBef>
                        <a:spcAft>
                          <a:spcPts val="0"/>
                        </a:spcAft>
                        <a:buFont typeface="Arial"/>
                        <a:buChar char="•"/>
                      </a:pPr>
                      <a:r>
                        <a:rPr lang="en-US" sz="950" b="0" i="0" u="none" strike="noStrike" noProof="0">
                          <a:effectLst/>
                        </a:rPr>
                        <a:t>If a patient has a diagnosis of limited life expectancy, that patient has a valid denominator exception for not being screened for tobacco use or for not receiving tobacco use cessation intervention (counseling and/or pharmacotherapy) if identified as a tobacco user. </a:t>
                      </a:r>
                      <a:endParaRPr lang="en-US"/>
                    </a:p>
                    <a:p>
                      <a:pPr marL="285750" lvl="0" indent="-285750" algn="l">
                        <a:lnSpc>
                          <a:spcPct val="100000"/>
                        </a:lnSpc>
                        <a:spcBef>
                          <a:spcPts val="0"/>
                        </a:spcBef>
                        <a:spcAft>
                          <a:spcPts val="0"/>
                        </a:spcAft>
                        <a:buFont typeface="Arial"/>
                        <a:buChar char="•"/>
                      </a:pPr>
                      <a:r>
                        <a:rPr lang="en-US" sz="950" b="0" i="0" u="none" strike="noStrike" noProof="0">
                          <a:effectLst/>
                        </a:rPr>
                        <a:t>Electronic nicotine delivery systems (ENDS), including electronic cigarettes for tobacco cessation, are not currently classified as tobacco. They are not to be evaluated for this measure.  </a:t>
                      </a:r>
                      <a:endParaRPr lang="en-US"/>
                    </a:p>
                    <a:p>
                      <a:pPr marL="285750" lvl="0" indent="-285750" algn="l">
                        <a:lnSpc>
                          <a:spcPct val="100000"/>
                        </a:lnSpc>
                        <a:spcBef>
                          <a:spcPts val="0"/>
                        </a:spcBef>
                        <a:spcAft>
                          <a:spcPts val="0"/>
                        </a:spcAft>
                        <a:buFont typeface="Arial"/>
                        <a:buChar char="•"/>
                      </a:pPr>
                      <a:r>
                        <a:rPr lang="en-US" sz="950" b="0" i="0" u="none" strike="noStrike" noProof="0">
                          <a:effectLst/>
                        </a:rPr>
                        <a:t>Include in the numerator records that demonstrate that the patient had been asked about their use of all forms of tobacco within 24 months before the end of the measurement period.</a:t>
                      </a:r>
                      <a:endParaRPr lang="en-US"/>
                    </a:p>
                    <a:p>
                      <a:pPr marL="285750" lvl="0" indent="-285750" algn="l">
                        <a:lnSpc>
                          <a:spcPct val="100000"/>
                        </a:lnSpc>
                        <a:spcBef>
                          <a:spcPts val="0"/>
                        </a:spcBef>
                        <a:spcAft>
                          <a:spcPts val="0"/>
                        </a:spcAft>
                        <a:buFont typeface="Arial"/>
                        <a:buChar char="•"/>
                      </a:pPr>
                      <a:r>
                        <a:rPr lang="en-US" sz="950" b="0" i="0" u="none" strike="noStrike" noProof="0">
                          <a:effectLst/>
                        </a:rPr>
                        <a:t>Include patients who receive tobacco cessation intervention, including: </a:t>
                      </a:r>
                      <a:endParaRPr lang="en-US"/>
                    </a:p>
                    <a:p>
                      <a:pPr marL="628650" lvl="1" indent="-285750" algn="l">
                        <a:lnSpc>
                          <a:spcPct val="100000"/>
                        </a:lnSpc>
                        <a:spcBef>
                          <a:spcPts val="0"/>
                        </a:spcBef>
                        <a:spcAft>
                          <a:spcPts val="0"/>
                        </a:spcAft>
                        <a:buFont typeface="Arial"/>
                        <a:buChar char="•"/>
                      </a:pPr>
                      <a:r>
                        <a:rPr lang="en-US" sz="950" b="0" i="0" u="none" strike="noStrike" noProof="0">
                          <a:effectLst/>
                        </a:rPr>
                        <a:t>Received tobacco use cessation counseling services, </a:t>
                      </a:r>
                      <a:r>
                        <a:rPr lang="en-US" sz="950" b="1" i="1" u="none" strike="noStrike" noProof="0">
                          <a:effectLst/>
                        </a:rPr>
                        <a:t>or</a:t>
                      </a:r>
                      <a:r>
                        <a:rPr lang="en-US" sz="950" b="0" i="0" u="none" strike="noStrike" noProof="0">
                          <a:effectLst/>
                        </a:rPr>
                        <a:t> </a:t>
                      </a:r>
                      <a:endParaRPr lang="en-US"/>
                    </a:p>
                    <a:p>
                      <a:pPr marL="628650" lvl="1" indent="-285750" algn="l">
                        <a:lnSpc>
                          <a:spcPct val="100000"/>
                        </a:lnSpc>
                        <a:spcBef>
                          <a:spcPts val="0"/>
                        </a:spcBef>
                        <a:spcAft>
                          <a:spcPts val="0"/>
                        </a:spcAft>
                        <a:buFont typeface="Arial"/>
                        <a:buChar char="•"/>
                      </a:pPr>
                      <a:r>
                        <a:rPr lang="en-US" sz="950" b="0" i="0" u="none" strike="noStrike" noProof="0">
                          <a:effectLst/>
                        </a:rPr>
                        <a:t>Received an order for (a prescription or a recommendation to purchase an over-the-counter [OTC] product) a tobacco use cessation medication or</a:t>
                      </a:r>
                      <a:r>
                        <a:rPr lang="en-US" sz="950" b="1" i="1" u="none" strike="noStrike" noProof="0">
                          <a:effectLst/>
                        </a:rPr>
                        <a:t> </a:t>
                      </a:r>
                      <a:r>
                        <a:rPr lang="en-US" sz="950" b="0" i="0" u="none" strike="noStrike" noProof="0">
                          <a:effectLst/>
                        </a:rPr>
                        <a:t>Are on (using) a tobacco use cessation agent.</a:t>
                      </a:r>
                      <a:endParaRPr lang="en-US"/>
                    </a:p>
                  </a:txBody>
                  <a:tcPr marL="45620" marR="45620" marT="63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712987"/>
                  </a:ext>
                </a:extLst>
              </a:tr>
            </a:tbl>
          </a:graphicData>
        </a:graphic>
      </p:graphicFrame>
      <p:pic>
        <p:nvPicPr>
          <p:cNvPr id="4" name="Picture 4">
            <a:extLst>
              <a:ext uri="{FF2B5EF4-FFF2-40B4-BE49-F238E27FC236}">
                <a16:creationId xmlns:a16="http://schemas.microsoft.com/office/drawing/2014/main" id="{966D95D6-BEAD-4B6E-BBA5-0B3F09E6C02D}"/>
              </a:ext>
            </a:extLst>
          </p:cNvPr>
          <p:cNvPicPr>
            <a:picLocks noChangeAspect="1"/>
          </p:cNvPicPr>
          <p:nvPr/>
        </p:nvPicPr>
        <p:blipFill>
          <a:blip r:embed="rId3"/>
          <a:stretch>
            <a:fillRect/>
          </a:stretch>
        </p:blipFill>
        <p:spPr>
          <a:xfrm>
            <a:off x="84037" y="1563562"/>
            <a:ext cx="3090899" cy="3532167"/>
          </a:xfrm>
          <a:prstGeom prst="rect">
            <a:avLst/>
          </a:prstGeom>
        </p:spPr>
      </p:pic>
    </p:spTree>
    <p:extLst>
      <p:ext uri="{BB962C8B-B14F-4D97-AF65-F5344CB8AC3E}">
        <p14:creationId xmlns:p14="http://schemas.microsoft.com/office/powerpoint/2010/main" val="3315867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422861" y="1381120"/>
            <a:ext cx="2401025" cy="3387497"/>
          </a:xfrm>
        </p:spPr>
        <p:txBody>
          <a:bodyPr vert="horz" lIns="91440" tIns="45720" rIns="91440" bIns="45720" rtlCol="0" anchor="b">
            <a:normAutofit/>
          </a:bodyPr>
          <a:lstStyle/>
          <a:p>
            <a:pPr algn="r" defTabSz="914400"/>
            <a:r>
              <a:rPr lang="en-US" kern="1200">
                <a:solidFill>
                  <a:srgbClr val="FFFFFF"/>
                </a:solidFill>
                <a:latin typeface="+mj-lt"/>
                <a:ea typeface="+mj-ea"/>
                <a:cs typeface="+mj-cs"/>
              </a:rPr>
              <a:t>Sustainability Model</a:t>
            </a:r>
            <a:br>
              <a:rPr lang="en-US" kern="1200">
                <a:latin typeface="+mj-lt"/>
                <a:ea typeface="+mj-ea"/>
                <a:cs typeface="+mj-cs"/>
              </a:rPr>
            </a:br>
            <a:r>
              <a:rPr lang="en-US" b="0" kern="1200">
                <a:solidFill>
                  <a:srgbClr val="FFFFFF"/>
                </a:solidFill>
                <a:latin typeface="+mj-lt"/>
                <a:ea typeface="+mj-ea"/>
                <a:cs typeface="+mj-cs"/>
              </a:rPr>
              <a:t>10 Points</a:t>
            </a:r>
            <a:br>
              <a:rPr lang="en-US" kern="1200">
                <a:latin typeface="+mj-lt"/>
                <a:ea typeface="+mj-ea"/>
                <a:cs typeface="+mj-cs"/>
              </a:rPr>
            </a:br>
            <a:br>
              <a:rPr lang="en-US" kern="1200">
                <a:latin typeface="+mj-lt"/>
                <a:ea typeface="+mj-ea"/>
                <a:cs typeface="+mj-cs"/>
              </a:rPr>
            </a:br>
            <a:br>
              <a:rPr lang="en-US" kern="1200">
                <a:latin typeface="+mj-lt"/>
                <a:ea typeface="+mj-ea"/>
                <a:cs typeface="+mj-cs"/>
              </a:rPr>
            </a:br>
            <a:r>
              <a:rPr lang="en-US" b="0" kern="1200">
                <a:solidFill>
                  <a:srgbClr val="FFFFFF"/>
                </a:solidFill>
                <a:latin typeface="+mj-lt"/>
                <a:ea typeface="+mj-ea"/>
                <a:cs typeface="+mj-cs"/>
              </a:rPr>
              <a:t>What is your organization's long-term plan?</a:t>
            </a:r>
            <a:endParaRPr lang="en-US" kern="12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EB50C034-9E29-42A1-910B-61C42D03563B}"/>
              </a:ext>
            </a:extLst>
          </p:cNvPr>
          <p:cNvSpPr txBox="1"/>
          <p:nvPr/>
        </p:nvSpPr>
        <p:spPr>
          <a:xfrm>
            <a:off x="3436295" y="649480"/>
            <a:ext cx="3367444" cy="5546047"/>
          </a:xfrm>
          <a:prstGeom prst="rect">
            <a:avLst/>
          </a:prstGeom>
        </p:spPr>
        <p:txBody>
          <a:bodyPr vert="horz" lIns="91440" tIns="45720" rIns="91440" bIns="45720" rtlCol="0" anchor="ctr">
            <a:normAutofit/>
          </a:bodyPr>
          <a:lstStyle/>
          <a:p>
            <a:pPr>
              <a:lnSpc>
                <a:spcPct val="90000"/>
              </a:lnSpc>
              <a:spcAft>
                <a:spcPts val="600"/>
              </a:spcAft>
            </a:pPr>
            <a:r>
              <a:rPr lang="en-US" sz="1400"/>
              <a:t>Describe how your organization is planning for sustainability should funds not be available? Please include financial, programmatic, and leadership aspects that provide a specific blueprint for raising the money to continue operating your programs, serving your patients and community beyond the current funding. </a:t>
            </a:r>
            <a:endParaRPr lang="en-US"/>
          </a:p>
          <a:p>
            <a:pPr indent="-228600">
              <a:lnSpc>
                <a:spcPct val="90000"/>
              </a:lnSpc>
              <a:spcAft>
                <a:spcPts val="600"/>
              </a:spcAft>
              <a:buFont typeface="Arial" panose="020B0604020202020204" pitchFamily="34" charset="0"/>
              <a:buChar char="•"/>
            </a:pPr>
            <a:endParaRPr lang="en-US" sz="1400"/>
          </a:p>
          <a:p>
            <a:pPr>
              <a:lnSpc>
                <a:spcPct val="90000"/>
              </a:lnSpc>
              <a:spcAft>
                <a:spcPts val="600"/>
              </a:spcAft>
            </a:pPr>
            <a:r>
              <a:rPr lang="en-US" sz="1400"/>
              <a:t>Describe the ways your organization plans to use these funds to expand capacity with an accountable care organization or a clinically integrated network (CIN), or any other integrated care models/solutions.  </a:t>
            </a:r>
            <a:endParaRPr lang="en-US" sz="1400">
              <a:cs typeface="Calibri"/>
            </a:endParaRPr>
          </a:p>
          <a:p>
            <a:pPr lvl="1" indent="-228600">
              <a:lnSpc>
                <a:spcPct val="90000"/>
              </a:lnSpc>
              <a:spcAft>
                <a:spcPts val="600"/>
              </a:spcAft>
              <a:buFont typeface="Arial" panose="020B0604020202020204" pitchFamily="34" charset="0"/>
              <a:buChar char="•"/>
            </a:pPr>
            <a:r>
              <a:rPr lang="en-US" sz="1400">
                <a:cs typeface="Calibri"/>
              </a:rPr>
              <a:t>Provide operating budget </a:t>
            </a:r>
          </a:p>
          <a:p>
            <a:pPr lvl="1" indent="-228600">
              <a:lnSpc>
                <a:spcPct val="90000"/>
              </a:lnSpc>
              <a:spcAft>
                <a:spcPts val="600"/>
              </a:spcAft>
              <a:buFont typeface="Arial" panose="020B0604020202020204" pitchFamily="34" charset="0"/>
              <a:buChar char="•"/>
            </a:pPr>
            <a:r>
              <a:rPr lang="en-US" sz="1400">
                <a:cs typeface="Calibri"/>
              </a:rPr>
              <a:t>Include percentage of SDRHC funds that comprise your overall operating budget</a:t>
            </a:r>
          </a:p>
          <a:p>
            <a:pPr lvl="2" indent="-228600">
              <a:lnSpc>
                <a:spcPct val="90000"/>
              </a:lnSpc>
              <a:spcAft>
                <a:spcPts val="600"/>
              </a:spcAft>
              <a:buFont typeface="Arial" panose="020B0604020202020204" pitchFamily="34" charset="0"/>
              <a:buChar char="•"/>
            </a:pPr>
            <a:r>
              <a:rPr lang="en-US" sz="1400">
                <a:cs typeface="Calibri"/>
              </a:rPr>
              <a:t>New applicants may provide this based on the proposed funding request</a:t>
            </a:r>
          </a:p>
        </p:txBody>
      </p:sp>
      <p:pic>
        <p:nvPicPr>
          <p:cNvPr id="5" name="Graphic 4" descr="Presentation with bar chart">
            <a:extLst>
              <a:ext uri="{FF2B5EF4-FFF2-40B4-BE49-F238E27FC236}">
                <a16:creationId xmlns:a16="http://schemas.microsoft.com/office/drawing/2014/main" id="{D1EC20AB-E1BB-4053-8681-D35EEE54C4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5996" y="2079023"/>
            <a:ext cx="2127962" cy="2127962"/>
          </a:xfrm>
          <a:prstGeom prst="rect">
            <a:avLst/>
          </a:prstGeom>
        </p:spPr>
      </p:pic>
    </p:spTree>
    <p:extLst>
      <p:ext uri="{BB962C8B-B14F-4D97-AF65-F5344CB8AC3E}">
        <p14:creationId xmlns:p14="http://schemas.microsoft.com/office/powerpoint/2010/main" val="221686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350041" y="586855"/>
            <a:ext cx="2401025" cy="3387497"/>
          </a:xfrm>
        </p:spPr>
        <p:txBody>
          <a:bodyPr vert="horz" lIns="91440" tIns="45720" rIns="91440" bIns="45720" rtlCol="0" anchor="b">
            <a:normAutofit/>
          </a:bodyPr>
          <a:lstStyle/>
          <a:p>
            <a:pPr algn="r" defTabSz="914400"/>
            <a:r>
              <a:rPr lang="en-US" kern="1200">
                <a:solidFill>
                  <a:srgbClr val="FFFFFF"/>
                </a:solidFill>
                <a:latin typeface="+mj-lt"/>
                <a:ea typeface="+mj-ea"/>
                <a:cs typeface="+mj-cs"/>
              </a:rPr>
              <a:t>Budget &amp; Budget Narrative</a:t>
            </a:r>
            <a:br>
              <a:rPr lang="en-US" kern="1200">
                <a:latin typeface="+mj-lt"/>
                <a:ea typeface="+mj-ea"/>
                <a:cs typeface="+mj-cs"/>
              </a:rPr>
            </a:br>
            <a:r>
              <a:rPr lang="en-US" b="0" kern="1200">
                <a:solidFill>
                  <a:srgbClr val="FFFFFF"/>
                </a:solidFill>
                <a:latin typeface="+mj-lt"/>
                <a:ea typeface="+mj-ea"/>
                <a:cs typeface="+mj-cs"/>
              </a:rPr>
              <a:t>15 Points</a:t>
            </a:r>
            <a:br>
              <a:rPr lang="en-US" kern="1200">
                <a:latin typeface="+mj-lt"/>
                <a:ea typeface="+mj-ea"/>
                <a:cs typeface="+mj-cs"/>
              </a:rPr>
            </a:br>
            <a:r>
              <a:rPr lang="en-US" sz="3500" kern="1200">
                <a:solidFill>
                  <a:srgbClr val="FFFFFF"/>
                </a:solidFill>
                <a:latin typeface="+mj-lt"/>
                <a:ea typeface="+mj-ea"/>
                <a:cs typeface="+mj-cs"/>
              </a:rPr>
              <a:t>	</a:t>
            </a:r>
          </a:p>
        </p:txBody>
      </p:sp>
      <p:sp>
        <p:nvSpPr>
          <p:cNvPr id="3" name="TextBox 2">
            <a:extLst>
              <a:ext uri="{FF2B5EF4-FFF2-40B4-BE49-F238E27FC236}">
                <a16:creationId xmlns:a16="http://schemas.microsoft.com/office/drawing/2014/main" id="{EB50C034-9E29-42A1-910B-61C42D03563B}"/>
              </a:ext>
            </a:extLst>
          </p:cNvPr>
          <p:cNvSpPr txBox="1"/>
          <p:nvPr/>
        </p:nvSpPr>
        <p:spPr>
          <a:xfrm>
            <a:off x="3389980" y="847401"/>
            <a:ext cx="4916510" cy="1993347"/>
          </a:xfrm>
          <a:prstGeom prst="rect">
            <a:avLst/>
          </a:prstGeom>
        </p:spPr>
        <p:txBody>
          <a:bodyPr vert="horz" lIns="91440" tIns="45720" rIns="91440" bIns="45720" rtlCol="0" anchor="ctr">
            <a:normAutofit/>
          </a:bodyPr>
          <a:lstStyle/>
          <a:p>
            <a:pPr>
              <a:lnSpc>
                <a:spcPct val="90000"/>
              </a:lnSpc>
              <a:spcAft>
                <a:spcPts val="600"/>
              </a:spcAft>
            </a:pPr>
            <a:r>
              <a:rPr lang="en-US">
                <a:latin typeface="Calibri"/>
                <a:cs typeface="Arial"/>
              </a:rPr>
              <a:t>Separate Excel attachment</a:t>
            </a:r>
          </a:p>
          <a:p>
            <a:pPr>
              <a:lnSpc>
                <a:spcPct val="90000"/>
              </a:lnSpc>
              <a:spcAft>
                <a:spcPts val="600"/>
              </a:spcAft>
            </a:pPr>
            <a:r>
              <a:rPr lang="en-US">
                <a:latin typeface="Calibri"/>
                <a:cs typeface="Arial"/>
              </a:rPr>
              <a:t>Three tabs to complete: </a:t>
            </a:r>
            <a:endParaRPr lang="en-US">
              <a:latin typeface="Calibri"/>
              <a:cs typeface="Calibri" panose="020F0502020204030204"/>
            </a:endParaRPr>
          </a:p>
          <a:p>
            <a:pPr marL="285750" indent="-285750">
              <a:lnSpc>
                <a:spcPct val="90000"/>
              </a:lnSpc>
              <a:spcAft>
                <a:spcPts val="600"/>
              </a:spcAft>
              <a:buFont typeface="Arial"/>
              <a:buChar char="•"/>
            </a:pPr>
            <a:r>
              <a:rPr lang="en-US">
                <a:latin typeface="Calibri"/>
                <a:cs typeface="Arial"/>
              </a:rPr>
              <a:t>SDRHC Budget</a:t>
            </a:r>
            <a:endParaRPr lang="en-US">
              <a:latin typeface="Calibri"/>
              <a:cs typeface="Calibri"/>
            </a:endParaRPr>
          </a:p>
          <a:p>
            <a:pPr marL="285750" indent="-285750">
              <a:lnSpc>
                <a:spcPct val="90000"/>
              </a:lnSpc>
              <a:spcAft>
                <a:spcPts val="600"/>
              </a:spcAft>
              <a:buFont typeface="Arial"/>
              <a:buChar char="•"/>
            </a:pPr>
            <a:r>
              <a:rPr lang="en-US">
                <a:latin typeface="Calibri"/>
                <a:cs typeface="Arial"/>
              </a:rPr>
              <a:t>Budget Narrative</a:t>
            </a:r>
            <a:endParaRPr lang="en-US">
              <a:latin typeface="Calibri"/>
              <a:cs typeface="Calibri"/>
            </a:endParaRPr>
          </a:p>
          <a:p>
            <a:pPr marL="285750" indent="-285750">
              <a:lnSpc>
                <a:spcPct val="90000"/>
              </a:lnSpc>
              <a:spcAft>
                <a:spcPts val="600"/>
              </a:spcAft>
              <a:buFont typeface="Arial"/>
              <a:buChar char="•"/>
            </a:pPr>
            <a:r>
              <a:rPr lang="en-US">
                <a:latin typeface="Calibri"/>
                <a:cs typeface="Arial"/>
              </a:rPr>
              <a:t>Personnel (only required for applicants requesting funds to cover salaries)</a:t>
            </a:r>
            <a:endParaRPr lang="en-US">
              <a:cs typeface="Calibri"/>
            </a:endParaRPr>
          </a:p>
          <a:p>
            <a:pPr>
              <a:lnSpc>
                <a:spcPct val="90000"/>
              </a:lnSpc>
              <a:spcAft>
                <a:spcPts val="600"/>
              </a:spcAft>
            </a:pPr>
            <a:endParaRPr lang="en-US" sz="1600">
              <a:latin typeface="Arial"/>
              <a:cs typeface="Arial"/>
            </a:endParaRPr>
          </a:p>
          <a:p>
            <a:pPr>
              <a:lnSpc>
                <a:spcPct val="90000"/>
              </a:lnSpc>
              <a:spcAft>
                <a:spcPts val="600"/>
              </a:spcAft>
            </a:pPr>
            <a:endParaRPr lang="en-US" sz="1600">
              <a:latin typeface="Arial"/>
              <a:cs typeface="Arial"/>
            </a:endParaRPr>
          </a:p>
        </p:txBody>
      </p:sp>
      <p:pic>
        <p:nvPicPr>
          <p:cNvPr id="4" name="Picture 4">
            <a:extLst>
              <a:ext uri="{FF2B5EF4-FFF2-40B4-BE49-F238E27FC236}">
                <a16:creationId xmlns:a16="http://schemas.microsoft.com/office/drawing/2014/main" id="{42FCB81F-9724-463D-AC47-FF19C3E3E318}"/>
              </a:ext>
            </a:extLst>
          </p:cNvPr>
          <p:cNvPicPr>
            <a:picLocks noChangeAspect="1"/>
          </p:cNvPicPr>
          <p:nvPr/>
        </p:nvPicPr>
        <p:blipFill>
          <a:blip r:embed="rId3"/>
          <a:stretch>
            <a:fillRect/>
          </a:stretch>
        </p:blipFill>
        <p:spPr>
          <a:xfrm>
            <a:off x="3186951" y="2932798"/>
            <a:ext cx="5743241" cy="2357430"/>
          </a:xfrm>
          <a:prstGeom prst="rect">
            <a:avLst/>
          </a:prstGeom>
        </p:spPr>
      </p:pic>
      <p:sp>
        <p:nvSpPr>
          <p:cNvPr id="11" name="TextBox 10">
            <a:extLst>
              <a:ext uri="{FF2B5EF4-FFF2-40B4-BE49-F238E27FC236}">
                <a16:creationId xmlns:a16="http://schemas.microsoft.com/office/drawing/2014/main" id="{50F53A84-844E-45B2-8DDB-C5A0AFB7845F}"/>
              </a:ext>
            </a:extLst>
          </p:cNvPr>
          <p:cNvSpPr txBox="1"/>
          <p:nvPr/>
        </p:nvSpPr>
        <p:spPr>
          <a:xfrm>
            <a:off x="3294971" y="5665449"/>
            <a:ext cx="469589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Calibri"/>
                <a:cs typeface="Arial"/>
              </a:rPr>
              <a:t>Note: Do not add line items to the budget spreadsheet. All budget expenses must fit into one of the existing line items.</a:t>
            </a:r>
          </a:p>
          <a:p>
            <a:endParaRPr lang="en-US" sz="800">
              <a:latin typeface="Arial"/>
              <a:cs typeface="Arial"/>
            </a:endParaRPr>
          </a:p>
        </p:txBody>
      </p:sp>
    </p:spTree>
    <p:extLst>
      <p:ext uri="{BB962C8B-B14F-4D97-AF65-F5344CB8AC3E}">
        <p14:creationId xmlns:p14="http://schemas.microsoft.com/office/powerpoint/2010/main" val="3360010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350041" y="586855"/>
            <a:ext cx="2401025" cy="3387497"/>
          </a:xfrm>
        </p:spPr>
        <p:txBody>
          <a:bodyPr vert="horz" lIns="91440" tIns="45720" rIns="91440" bIns="45720" rtlCol="0" anchor="b">
            <a:normAutofit/>
          </a:bodyPr>
          <a:lstStyle/>
          <a:p>
            <a:pPr algn="r" defTabSz="914400"/>
            <a:r>
              <a:rPr lang="en-US" kern="1200">
                <a:solidFill>
                  <a:srgbClr val="FFFFFF"/>
                </a:solidFill>
                <a:latin typeface="+mj-lt"/>
                <a:ea typeface="+mj-ea"/>
                <a:cs typeface="+mj-cs"/>
              </a:rPr>
              <a:t>Budget &amp; Budget Narrative</a:t>
            </a:r>
            <a:br>
              <a:rPr lang="en-US" kern="1200">
                <a:latin typeface="+mj-lt"/>
                <a:ea typeface="+mj-ea"/>
                <a:cs typeface="+mj-cs"/>
              </a:rPr>
            </a:br>
            <a:r>
              <a:rPr lang="en-US" b="0">
                <a:solidFill>
                  <a:srgbClr val="FFFFFF"/>
                </a:solidFill>
                <a:latin typeface="+mj-lt"/>
                <a:ea typeface="+mj-ea"/>
                <a:cs typeface="+mj-cs"/>
              </a:rPr>
              <a:t>cont.</a:t>
            </a:r>
            <a:r>
              <a:rPr lang="en-US" sz="3500" kern="1200">
                <a:solidFill>
                  <a:srgbClr val="FFFFFF"/>
                </a:solidFill>
                <a:latin typeface="+mj-lt"/>
                <a:ea typeface="+mj-ea"/>
                <a:cs typeface="+mj-cs"/>
              </a:rPr>
              <a:t>	</a:t>
            </a:r>
          </a:p>
        </p:txBody>
      </p:sp>
      <p:sp>
        <p:nvSpPr>
          <p:cNvPr id="3" name="TextBox 2">
            <a:extLst>
              <a:ext uri="{FF2B5EF4-FFF2-40B4-BE49-F238E27FC236}">
                <a16:creationId xmlns:a16="http://schemas.microsoft.com/office/drawing/2014/main" id="{EB50C034-9E29-42A1-910B-61C42D03563B}"/>
              </a:ext>
            </a:extLst>
          </p:cNvPr>
          <p:cNvSpPr txBox="1"/>
          <p:nvPr/>
        </p:nvSpPr>
        <p:spPr>
          <a:xfrm>
            <a:off x="3607694" y="649480"/>
            <a:ext cx="4916510" cy="5546047"/>
          </a:xfrm>
          <a:prstGeom prst="rect">
            <a:avLst/>
          </a:prstGeom>
        </p:spPr>
        <p:txBody>
          <a:bodyPr vert="horz" lIns="91440" tIns="45720" rIns="91440" bIns="45720" rtlCol="0" anchor="ctr">
            <a:normAutofit/>
          </a:bodyPr>
          <a:lstStyle/>
          <a:p>
            <a:pPr>
              <a:lnSpc>
                <a:spcPct val="90000"/>
              </a:lnSpc>
              <a:spcAft>
                <a:spcPts val="600"/>
              </a:spcAft>
            </a:pPr>
            <a:r>
              <a:rPr lang="en-US" sz="1600"/>
              <a:t>Budget narrative must show the calculations for all budget line items and must clearly justify/explain the need for these items. </a:t>
            </a:r>
            <a:r>
              <a:rPr lang="en-US" sz="1600" b="1"/>
              <a:t>Please ensure all line items from the budget tab are included in the budget narrative.</a:t>
            </a:r>
            <a:r>
              <a:rPr lang="en-US" sz="1600"/>
              <a:t> Calculations should be easy to follow/recreate, and justifications should be specific. Each budgeted line item should explain:</a:t>
            </a:r>
            <a:endParaRPr lang="en-US"/>
          </a:p>
          <a:p>
            <a:pPr marL="285750" indent="-228600">
              <a:lnSpc>
                <a:spcPct val="90000"/>
              </a:lnSpc>
              <a:spcAft>
                <a:spcPts val="600"/>
              </a:spcAft>
              <a:buFont typeface="Arial" panose="020B0604020202020204" pitchFamily="34" charset="0"/>
              <a:buChar char="•"/>
            </a:pPr>
            <a:r>
              <a:rPr lang="en-US" sz="1600"/>
              <a:t>What is it?</a:t>
            </a:r>
            <a:endParaRPr lang="en-US" sz="1600">
              <a:cs typeface="Calibri"/>
            </a:endParaRPr>
          </a:p>
          <a:p>
            <a:pPr marL="285750" indent="-228600">
              <a:lnSpc>
                <a:spcPct val="90000"/>
              </a:lnSpc>
              <a:spcAft>
                <a:spcPts val="600"/>
              </a:spcAft>
              <a:buFont typeface="Arial" panose="020B0604020202020204" pitchFamily="34" charset="0"/>
              <a:buChar char="•"/>
            </a:pPr>
            <a:r>
              <a:rPr lang="en-US" sz="1600"/>
              <a:t>How many?</a:t>
            </a:r>
            <a:endParaRPr lang="en-US" sz="1600">
              <a:cs typeface="Calibri"/>
            </a:endParaRPr>
          </a:p>
          <a:p>
            <a:pPr marL="285750" indent="-228600">
              <a:lnSpc>
                <a:spcPct val="90000"/>
              </a:lnSpc>
              <a:spcAft>
                <a:spcPts val="600"/>
              </a:spcAft>
              <a:buFont typeface="Arial" panose="020B0604020202020204" pitchFamily="34" charset="0"/>
              <a:buChar char="•"/>
            </a:pPr>
            <a:r>
              <a:rPr lang="en-US" sz="1600"/>
              <a:t>How much?</a:t>
            </a:r>
            <a:endParaRPr lang="en-US" sz="1600">
              <a:cs typeface="Calibri"/>
            </a:endParaRPr>
          </a:p>
          <a:p>
            <a:pPr marL="285750" indent="-228600">
              <a:lnSpc>
                <a:spcPct val="90000"/>
              </a:lnSpc>
              <a:spcAft>
                <a:spcPts val="600"/>
              </a:spcAft>
              <a:buFont typeface="Arial" panose="020B0604020202020204" pitchFamily="34" charset="0"/>
              <a:buChar char="•"/>
            </a:pPr>
            <a:r>
              <a:rPr lang="en-US" sz="1600"/>
              <a:t>For what purpose?</a:t>
            </a:r>
            <a:endParaRPr lang="en-US" sz="1600">
              <a:cs typeface="Calibri"/>
            </a:endParaRPr>
          </a:p>
          <a:p>
            <a:pPr>
              <a:lnSpc>
                <a:spcPct val="90000"/>
              </a:lnSpc>
              <a:spcAft>
                <a:spcPts val="600"/>
              </a:spcAft>
            </a:pPr>
            <a:br>
              <a:rPr lang="en-US" sz="1600"/>
            </a:br>
            <a:br>
              <a:rPr lang="en-US" sz="1600"/>
            </a:br>
            <a:r>
              <a:rPr lang="en-US" sz="1600" i="1"/>
              <a:t>REMINDER - Per the Free Clinics Federal Tort Claims Act (FTCA) Program Policy Guide, grant funding that applies to reimbursement, payment, or compensation for the delivery of health services to patients falls within the statutory prohibition, while grant funding that is not intended for or applied to this purpose does not. Free clinics who are FTCA recipients that choose a “per encounter’ reimbursement methodology may void their FTCA liability protection.</a:t>
            </a:r>
            <a:endParaRPr lang="en-US" sz="1600" i="1">
              <a:cs typeface="Calibri" panose="020F0502020204030204"/>
            </a:endParaRPr>
          </a:p>
        </p:txBody>
      </p:sp>
    </p:spTree>
    <p:extLst>
      <p:ext uri="{BB962C8B-B14F-4D97-AF65-F5344CB8AC3E}">
        <p14:creationId xmlns:p14="http://schemas.microsoft.com/office/powerpoint/2010/main" val="2142446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74">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1120C8-C939-4B58-B3C6-64BD90F49FE7}"/>
              </a:ext>
            </a:extLst>
          </p:cNvPr>
          <p:cNvSpPr>
            <a:spLocks noGrp="1"/>
          </p:cNvSpPr>
          <p:nvPr>
            <p:ph type="title"/>
          </p:nvPr>
        </p:nvSpPr>
        <p:spPr>
          <a:xfrm>
            <a:off x="425496" y="224595"/>
            <a:ext cx="8191478" cy="591463"/>
          </a:xfrm>
        </p:spPr>
        <p:txBody>
          <a:bodyPr vert="horz" lIns="91440" tIns="45720" rIns="91440" bIns="45720" rtlCol="0" anchor="b">
            <a:normAutofit/>
          </a:bodyPr>
          <a:lstStyle/>
          <a:p>
            <a:pPr defTabSz="914400"/>
            <a:r>
              <a:rPr lang="en-US" sz="3200">
                <a:solidFill>
                  <a:schemeClr val="tx1"/>
                </a:solidFill>
                <a:latin typeface="Calibri"/>
                <a:ea typeface="+mj-ea"/>
                <a:cs typeface="Arial"/>
              </a:rPr>
              <a:t>About the Office of Rural Health (ORH)</a:t>
            </a:r>
          </a:p>
        </p:txBody>
      </p:sp>
      <p:cxnSp>
        <p:nvCxnSpPr>
          <p:cNvPr id="1036" name="Straight Connector 76">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5927792"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A1D432-2A9B-4E41-9DB0-11BC90C87334}"/>
              </a:ext>
            </a:extLst>
          </p:cNvPr>
          <p:cNvSpPr>
            <a:spLocks noGrp="1"/>
          </p:cNvSpPr>
          <p:nvPr>
            <p:ph idx="4294967295"/>
          </p:nvPr>
        </p:nvSpPr>
        <p:spPr>
          <a:xfrm>
            <a:off x="586762" y="1128046"/>
            <a:ext cx="4454366" cy="5460064"/>
          </a:xfrm>
        </p:spPr>
        <p:txBody>
          <a:bodyPr vert="horz" lIns="91440" tIns="45720" rIns="91440" bIns="45720" rtlCol="0" anchor="t">
            <a:normAutofit/>
          </a:bodyPr>
          <a:lstStyle/>
          <a:p>
            <a:pPr marL="0" indent="-228600" defTabSz="914400" fontAlgn="base"/>
            <a:r>
              <a:rPr lang="en-US" sz="1200">
                <a:latin typeface="Calibri"/>
                <a:cs typeface="Arial"/>
              </a:rPr>
              <a:t>First state office (1973) in the nation created to focus on the needs of rural and underserved communities​</a:t>
            </a:r>
          </a:p>
          <a:p>
            <a:pPr marL="0" indent="-228600" defTabSz="914400" fontAlgn="base"/>
            <a:r>
              <a:rPr lang="en-US" sz="1200">
                <a:latin typeface="Calibri"/>
                <a:cs typeface="Arial"/>
              </a:rPr>
              <a:t>ORH Mission Statement: The North Carolina Office of Rural Health (ORH) supports equitable access to health in rural and underserved communities.​</a:t>
            </a:r>
          </a:p>
          <a:p>
            <a:pPr indent="-228600" defTabSz="914400" fontAlgn="base"/>
            <a:r>
              <a:rPr lang="en-US" sz="1200">
                <a:latin typeface="Calibri"/>
                <a:cs typeface="Arial"/>
              </a:rPr>
              <a:t>To achieve its mission, ORH works collaboratively to provide:​</a:t>
            </a:r>
          </a:p>
          <a:p>
            <a:pPr indent="-228600" defTabSz="914400" fontAlgn="base"/>
            <a:r>
              <a:rPr lang="en-US" sz="1200">
                <a:latin typeface="Calibri"/>
                <a:cs typeface="Arial"/>
              </a:rPr>
              <a:t>Funding​</a:t>
            </a:r>
          </a:p>
          <a:p>
            <a:pPr indent="-228600" defTabSz="914400" fontAlgn="base"/>
            <a:r>
              <a:rPr lang="en-US" sz="1200">
                <a:latin typeface="Calibri"/>
                <a:cs typeface="Arial"/>
              </a:rPr>
              <a:t>Training​</a:t>
            </a:r>
          </a:p>
          <a:p>
            <a:pPr indent="-228600" defTabSz="914400" fontAlgn="base"/>
            <a:r>
              <a:rPr lang="en-US" sz="1200">
                <a:latin typeface="Calibri"/>
                <a:cs typeface="Arial"/>
              </a:rPr>
              <a:t>Technical assistance​</a:t>
            </a:r>
          </a:p>
          <a:p>
            <a:pPr marL="0" indent="-228600" defTabSz="914400" fontAlgn="base"/>
            <a:r>
              <a:rPr lang="en-US" sz="1200">
                <a:latin typeface="Calibri"/>
                <a:cs typeface="Arial"/>
              </a:rPr>
              <a:t>For high quality, innovative, accessible, cost-effective services that support the maintenance and growth of the State’s safety net and rural communities.​</a:t>
            </a:r>
          </a:p>
          <a:p>
            <a:pPr marL="0" indent="0" defTabSz="914400" fontAlgn="base">
              <a:buNone/>
            </a:pPr>
            <a:r>
              <a:rPr lang="en-US" sz="1200"/>
              <a:t>​</a:t>
            </a:r>
            <a:endParaRPr lang="en-US" sz="1200" b="0" i="0">
              <a:effectLst/>
            </a:endParaRPr>
          </a:p>
        </p:txBody>
      </p:sp>
      <p:pic>
        <p:nvPicPr>
          <p:cNvPr id="1030" name="Picture 6">
            <a:extLst>
              <a:ext uri="{FF2B5EF4-FFF2-40B4-BE49-F238E27FC236}">
                <a16:creationId xmlns:a16="http://schemas.microsoft.com/office/drawing/2014/main" id="{1B7E3B14-41E9-4D98-9EAC-3365466FFA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72426" y="4110150"/>
            <a:ext cx="2683037" cy="2294407"/>
          </a:xfrm>
          <a:prstGeom prst="rect">
            <a:avLst/>
          </a:prstGeom>
          <a:noFill/>
          <a:extLst>
            <a:ext uri="{909E8E84-426E-40DD-AFC4-6F175D3DCCD1}">
              <a14:hiddenFill xmlns:a14="http://schemas.microsoft.com/office/drawing/2010/main">
                <a:solidFill>
                  <a:srgbClr val="FFFFFF"/>
                </a:solidFill>
              </a14:hiddenFill>
            </a:ext>
          </a:extLst>
        </p:spPr>
      </p:pic>
      <p:grpSp>
        <p:nvGrpSpPr>
          <p:cNvPr id="1037" name="Group 78">
            <a:extLst>
              <a:ext uri="{FF2B5EF4-FFF2-40B4-BE49-F238E27FC236}">
                <a16:creationId xmlns:a16="http://schemas.microsoft.com/office/drawing/2014/main" id="{35A95ABC-C99A-4AEB-9147-1FCDBA5593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93243" y="1755216"/>
            <a:ext cx="217415" cy="613136"/>
            <a:chOff x="11191042" y="1755216"/>
            <a:chExt cx="289888" cy="613136"/>
          </a:xfrm>
        </p:grpSpPr>
        <p:sp>
          <p:nvSpPr>
            <p:cNvPr id="8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1042" y="17552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03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9792" y="227721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grpSp>
      <p:pic>
        <p:nvPicPr>
          <p:cNvPr id="1028" name="Picture 4">
            <a:extLst>
              <a:ext uri="{FF2B5EF4-FFF2-40B4-BE49-F238E27FC236}">
                <a16:creationId xmlns:a16="http://schemas.microsoft.com/office/drawing/2014/main" id="{DFE79DF2-2EA5-4242-AA4D-0948AB267A3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90432" y="1040652"/>
            <a:ext cx="2413000" cy="9746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9A821E4-66FB-4254-80A6-5118FFE4174D}"/>
              </a:ext>
            </a:extLst>
          </p:cNvPr>
          <p:cNvSpPr txBox="1"/>
          <p:nvPr/>
        </p:nvSpPr>
        <p:spPr>
          <a:xfrm>
            <a:off x="5390432" y="2193991"/>
            <a:ext cx="3483224" cy="3699474"/>
          </a:xfrm>
          <a:prstGeom prst="rect">
            <a:avLst/>
          </a:prstGeom>
          <a:noFill/>
        </p:spPr>
        <p:txBody>
          <a:bodyPr wrap="square" lIns="91440" tIns="45720" rIns="91440" bIns="45720" rtlCol="0" anchor="t">
            <a:spAutoFit/>
          </a:bodyPr>
          <a:lstStyle/>
          <a:p>
            <a:pPr marR="0" lvl="0" algn="l" defTabSz="914400" rtl="0" eaLnBrk="1" fontAlgn="base" latinLnBrk="0" hangingPunct="1">
              <a:lnSpc>
                <a:spcPct val="90000"/>
              </a:lnSpc>
              <a:spcBef>
                <a:spcPts val="750"/>
              </a:spcBef>
              <a:spcAft>
                <a:spcPts val="0"/>
              </a:spcAft>
              <a:buClrTx/>
              <a:buSzTx/>
              <a:tabLst/>
              <a:defRPr/>
            </a:pPr>
            <a:r>
              <a:rPr kumimoji="0" lang="en-US" sz="1200" b="1" i="0" u="sng" strike="noStrike" kern="1200" cap="none" spc="0" normalizeH="0" baseline="0" noProof="0">
                <a:ln>
                  <a:noFill/>
                </a:ln>
                <a:effectLst/>
                <a:uLnTx/>
                <a:uFillTx/>
                <a:latin typeface="Calibri"/>
                <a:cs typeface="Arial"/>
              </a:rPr>
              <a:t>State Fiscal Year 2021 Office Facts:</a:t>
            </a:r>
            <a:r>
              <a:rPr kumimoji="0" lang="en-US" sz="1200" b="0" i="0" u="none" strike="noStrike" kern="1200" cap="none" spc="0" normalizeH="0" baseline="0" noProof="0">
                <a:ln>
                  <a:noFill/>
                </a:ln>
                <a:effectLst/>
                <a:uLnTx/>
                <a:uFillTx/>
                <a:latin typeface="Calibri"/>
                <a:cs typeface="Arial"/>
              </a:rPr>
              <a:t>​</a:t>
            </a:r>
            <a:endParaRPr lang="en-US" sz="1200" b="0" i="0" u="none" strike="noStrike" kern="1200" cap="none" spc="0" normalizeH="0" baseline="0" noProof="0">
              <a:ln>
                <a:noFill/>
              </a:ln>
              <a:effectLst/>
              <a:uLnTx/>
              <a:uFillTx/>
              <a:latin typeface="Calibri"/>
              <a:cs typeface="Arial"/>
            </a:endParaRPr>
          </a:p>
          <a:p>
            <a:pPr marL="171450" marR="0" lvl="0" indent="-228600" algn="l" defTabSz="914400" rtl="0" eaLnBrk="1" fontAlgn="base" latinLnBrk="0" hangingPunct="1">
              <a:lnSpc>
                <a:spcPct val="90000"/>
              </a:lnSpc>
              <a:spcBef>
                <a:spcPts val="7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effectLst/>
                <a:uLnTx/>
                <a:uFillTx/>
                <a:latin typeface="Calibri"/>
                <a:cs typeface="Arial"/>
              </a:rPr>
              <a:t>Administered over 250 contracts ​</a:t>
            </a:r>
            <a:endParaRPr lang="en-US" sz="1200" b="0" i="0" u="none" strike="noStrike" kern="1200" cap="none" spc="0" normalizeH="0" baseline="0" noProof="0">
              <a:ln>
                <a:noFill/>
              </a:ln>
              <a:effectLst/>
              <a:uLnTx/>
              <a:uFillTx/>
              <a:latin typeface="Calibri"/>
              <a:cs typeface="Arial"/>
            </a:endParaRPr>
          </a:p>
          <a:p>
            <a:pPr marL="171450" marR="0" lvl="0" indent="-228600" algn="l" defTabSz="914400" rtl="0" eaLnBrk="1" fontAlgn="base" latinLnBrk="0" hangingPunct="1">
              <a:lnSpc>
                <a:spcPct val="90000"/>
              </a:lnSpc>
              <a:spcBef>
                <a:spcPts val="7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effectLst/>
                <a:uLnTx/>
                <a:uFillTx/>
                <a:latin typeface="Calibri"/>
                <a:cs typeface="Arial"/>
              </a:rPr>
              <a:t>Expended $27.5 million from state, federal, and philanthropic sources (not including Community Health Worker contracts)​</a:t>
            </a:r>
            <a:endParaRPr lang="en-US" sz="1200" b="0" i="0" u="none" strike="noStrike" kern="1200" cap="none" spc="0" normalizeH="0" baseline="0" noProof="0">
              <a:ln>
                <a:noFill/>
              </a:ln>
              <a:effectLst/>
              <a:uLnTx/>
              <a:uFillTx/>
              <a:latin typeface="Calibri"/>
              <a:cs typeface="Arial"/>
            </a:endParaRPr>
          </a:p>
          <a:p>
            <a:pPr marL="171450" marR="0" lvl="0" indent="-228600" algn="l" defTabSz="914400" rtl="0" eaLnBrk="1" fontAlgn="base" latinLnBrk="0" hangingPunct="1">
              <a:lnSpc>
                <a:spcPct val="90000"/>
              </a:lnSpc>
              <a:spcBef>
                <a:spcPts val="7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effectLst/>
                <a:uLnTx/>
                <a:uFillTx/>
                <a:latin typeface="Calibri"/>
                <a:cs typeface="Arial"/>
              </a:rPr>
              <a:t>Partnered with Division of Public Health to administer $14.9M in contracts to support Community Health Workers​</a:t>
            </a:r>
            <a:endParaRPr lang="en-US" sz="1200" b="0" i="0" u="none" strike="noStrike" kern="1200" cap="none" spc="0" normalizeH="0" baseline="0" noProof="0">
              <a:ln>
                <a:noFill/>
              </a:ln>
              <a:effectLst/>
              <a:uLnTx/>
              <a:uFillTx/>
              <a:latin typeface="Calibri"/>
              <a:cs typeface="Arial"/>
            </a:endParaRPr>
          </a:p>
          <a:p>
            <a:pPr marL="171450" marR="0" lvl="0" indent="-228600" algn="l" defTabSz="914400" rtl="0" eaLnBrk="1" fontAlgn="base" latinLnBrk="0" hangingPunct="1">
              <a:lnSpc>
                <a:spcPct val="90000"/>
              </a:lnSpc>
              <a:spcBef>
                <a:spcPts val="7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effectLst/>
                <a:uLnTx/>
                <a:uFillTx/>
                <a:latin typeface="Calibri"/>
                <a:cs typeface="Arial"/>
              </a:rPr>
              <a:t>Returned over 84% of its budget directly to NC communities​</a:t>
            </a:r>
            <a:endParaRPr lang="en-US" sz="1200" b="0" i="0" u="none" strike="noStrike" kern="1200" cap="none" spc="0" normalizeH="0" baseline="0" noProof="0">
              <a:ln>
                <a:noFill/>
              </a:ln>
              <a:effectLst/>
              <a:uLnTx/>
              <a:uFillTx/>
              <a:latin typeface="Calibri"/>
              <a:cs typeface="Arial"/>
            </a:endParaRPr>
          </a:p>
          <a:p>
            <a:pPr marL="171450" marR="0" lvl="0" indent="-228600" algn="l" defTabSz="914400" rtl="0" eaLnBrk="1" fontAlgn="base" latinLnBrk="0" hangingPunct="1">
              <a:lnSpc>
                <a:spcPct val="90000"/>
              </a:lnSpc>
              <a:spcBef>
                <a:spcPts val="7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effectLst/>
                <a:uLnTx/>
                <a:uFillTx/>
                <a:latin typeface="Calibri"/>
                <a:cs typeface="Arial"/>
              </a:rPr>
              <a:t>Provided 4,168 technical assistance activities to outside Organizations/Stakeholders.  These include 700 Communications disseminated to SafetyNet (Facebook, Constant Contact) and regional conferences.​</a:t>
            </a:r>
            <a:endParaRPr lang="en-US" sz="1200" b="0" i="0" u="none" strike="noStrike" kern="1200" cap="none" spc="0" normalizeH="0" baseline="0" noProof="0">
              <a:ln>
                <a:noFill/>
              </a:ln>
              <a:effectLst/>
              <a:uLnTx/>
              <a:uFillTx/>
              <a:latin typeface="Calibri"/>
              <a:cs typeface="Arial"/>
            </a:endParaRPr>
          </a:p>
          <a:p>
            <a:pPr marL="171450" marR="0" lvl="0" indent="-228600" algn="l" defTabSz="914400" rtl="0" eaLnBrk="1" fontAlgn="base" latinLnBrk="0" hangingPunct="1">
              <a:lnSpc>
                <a:spcPct val="90000"/>
              </a:lnSpc>
              <a:spcBef>
                <a:spcPts val="7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effectLst/>
                <a:uLnTx/>
                <a:uFillTx/>
                <a:latin typeface="Calibri"/>
                <a:cs typeface="Arial"/>
              </a:rPr>
              <a:t>While we do not provide direct care, our programs support numerous health care safety net organizations throughout North Carolina.​</a:t>
            </a:r>
            <a:endParaRPr lang="en-US" sz="1200" b="0" i="0" u="none" strike="noStrike" kern="1200" cap="none" spc="0" normalizeH="0" baseline="0" noProof="0">
              <a:ln>
                <a:noFill/>
              </a:ln>
              <a:effectLst/>
              <a:uLnTx/>
              <a:uFillTx/>
              <a:latin typeface="Calibri"/>
              <a:cs typeface="Arial"/>
            </a:endParaRPr>
          </a:p>
        </p:txBody>
      </p:sp>
    </p:spTree>
    <p:extLst>
      <p:ext uri="{BB962C8B-B14F-4D97-AF65-F5344CB8AC3E}">
        <p14:creationId xmlns:p14="http://schemas.microsoft.com/office/powerpoint/2010/main" val="864040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82A8-CB3D-434F-8088-494D1DE61CDB}"/>
              </a:ext>
            </a:extLst>
          </p:cNvPr>
          <p:cNvSpPr>
            <a:spLocks noGrp="1"/>
          </p:cNvSpPr>
          <p:nvPr>
            <p:ph type="title"/>
          </p:nvPr>
        </p:nvSpPr>
        <p:spPr>
          <a:xfrm>
            <a:off x="5709972" y="1783959"/>
            <a:ext cx="3065480" cy="2889114"/>
          </a:xfrm>
        </p:spPr>
        <p:txBody>
          <a:bodyPr vert="horz" lIns="91440" tIns="45720" rIns="91440" bIns="45720" rtlCol="0" anchor="b">
            <a:normAutofit/>
          </a:bodyPr>
          <a:lstStyle/>
          <a:p>
            <a:pPr defTabSz="914400"/>
            <a:r>
              <a:rPr lang="en-US" sz="4400">
                <a:solidFill>
                  <a:schemeClr val="tx1"/>
                </a:solidFill>
                <a:latin typeface="Calibri"/>
                <a:ea typeface="+mj-ea"/>
                <a:cs typeface="Arial"/>
              </a:rPr>
              <a:t>Questions?</a:t>
            </a:r>
            <a:br>
              <a:rPr lang="en-US" sz="4700">
                <a:latin typeface="Calibri"/>
                <a:ea typeface="+mj-ea"/>
                <a:cs typeface="+mj-cs"/>
              </a:rPr>
            </a:br>
            <a:br>
              <a:rPr lang="en-US" sz="4700">
                <a:latin typeface="Calibri"/>
                <a:ea typeface="+mj-ea"/>
                <a:cs typeface="+mj-cs"/>
              </a:rPr>
            </a:br>
            <a:br>
              <a:rPr lang="en-US" sz="4700">
                <a:latin typeface="Calibri"/>
                <a:ea typeface="+mj-ea"/>
                <a:cs typeface="+mj-cs"/>
              </a:rPr>
            </a:br>
            <a:endParaRPr lang="en-US" sz="4700">
              <a:solidFill>
                <a:schemeClr val="tx1"/>
              </a:solidFill>
              <a:latin typeface="Calibri"/>
              <a:ea typeface="+mj-ea"/>
              <a:cs typeface="Calibri"/>
            </a:endParaRP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D21E61D4-AA98-491F-B8AA-88FA3FA7DF6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7" r="19200" b="1"/>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TextBox 4">
            <a:extLst>
              <a:ext uri="{FF2B5EF4-FFF2-40B4-BE49-F238E27FC236}">
                <a16:creationId xmlns:a16="http://schemas.microsoft.com/office/drawing/2014/main" id="{380301B5-2A31-467B-8829-8D55585F6312}"/>
              </a:ext>
            </a:extLst>
          </p:cNvPr>
          <p:cNvSpPr txBox="1"/>
          <p:nvPr/>
        </p:nvSpPr>
        <p:spPr>
          <a:xfrm>
            <a:off x="6836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mrscienceshow.com/2010/06/bring-us-your-burning-science-question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80221005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0" y="1767168"/>
            <a:ext cx="8192453" cy="682112"/>
          </a:xfrm>
          <a:prstGeom prst="rect">
            <a:avLst/>
          </a:prstGeom>
        </p:spPr>
        <p:txBody>
          <a:bodyPr vert="horz" lIns="68580" tIns="34290" rIns="68580" bIns="34290" rtlCol="0" anchor="ctr">
            <a:normAutofit/>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sz="2100"/>
          </a:p>
        </p:txBody>
      </p:sp>
      <p:sp>
        <p:nvSpPr>
          <p:cNvPr id="6" name="Title 1"/>
          <p:cNvSpPr txBox="1">
            <a:spLocks/>
          </p:cNvSpPr>
          <p:nvPr/>
        </p:nvSpPr>
        <p:spPr>
          <a:xfrm>
            <a:off x="628650" y="931071"/>
            <a:ext cx="7886700" cy="795934"/>
          </a:xfrm>
          <a:prstGeom prst="rect">
            <a:avLst/>
          </a:prstGeom>
        </p:spPr>
        <p:txBody>
          <a:bodyPr vert="horz" lIns="68580" tIns="34290" rIns="68580" bIns="34290" rtlCol="0" anchor="ctr">
            <a:normAutofit/>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sz="2100"/>
          </a:p>
        </p:txBody>
      </p:sp>
      <p:sp>
        <p:nvSpPr>
          <p:cNvPr id="7" name="Title 6">
            <a:extLst>
              <a:ext uri="{FF2B5EF4-FFF2-40B4-BE49-F238E27FC236}">
                <a16:creationId xmlns:a16="http://schemas.microsoft.com/office/drawing/2014/main" id="{30C753F5-8289-4026-9939-FD186330FDB7}"/>
              </a:ext>
            </a:extLst>
          </p:cNvPr>
          <p:cNvSpPr>
            <a:spLocks noGrp="1"/>
          </p:cNvSpPr>
          <p:nvPr>
            <p:ph type="title"/>
          </p:nvPr>
        </p:nvSpPr>
        <p:spPr>
          <a:xfrm>
            <a:off x="507845" y="142101"/>
            <a:ext cx="7886700" cy="1325563"/>
          </a:xfrm>
        </p:spPr>
        <p:txBody>
          <a:bodyPr/>
          <a:lstStyle/>
          <a:p>
            <a:r>
              <a:rPr lang="en-US" b="1">
                <a:latin typeface="Calibri"/>
                <a:cs typeface="Calibri Light"/>
              </a:rPr>
              <a:t>Operations Team Information</a:t>
            </a:r>
            <a:endParaRPr lang="en-US" b="1">
              <a:latin typeface="Calibri"/>
            </a:endParaRPr>
          </a:p>
        </p:txBody>
      </p:sp>
      <p:sp>
        <p:nvSpPr>
          <p:cNvPr id="5" name="Content Placeholder 2"/>
          <p:cNvSpPr>
            <a:spLocks noGrp="1"/>
          </p:cNvSpPr>
          <p:nvPr>
            <p:ph idx="1"/>
          </p:nvPr>
        </p:nvSpPr>
        <p:spPr>
          <a:xfrm>
            <a:off x="629317" y="1304604"/>
            <a:ext cx="7886700" cy="4351338"/>
          </a:xfrm>
        </p:spPr>
        <p:txBody>
          <a:bodyPr vert="horz" lIns="91440" tIns="45720" rIns="91440" bIns="45720" rtlCol="0" anchor="t">
            <a:noAutofit/>
          </a:bodyPr>
          <a:lstStyle/>
          <a:p>
            <a:pPr marL="0" indent="0">
              <a:lnSpc>
                <a:spcPct val="120000"/>
              </a:lnSpc>
              <a:spcBef>
                <a:spcPts val="0"/>
              </a:spcBef>
              <a:buNone/>
            </a:pPr>
            <a:r>
              <a:rPr lang="en-US" sz="1600" b="1">
                <a:solidFill>
                  <a:srgbClr val="000000"/>
                </a:solidFill>
                <a:latin typeface="Arial"/>
                <a:ea typeface="Calibri" panose="020F0502020204030204" pitchFamily="34" charset="0"/>
                <a:cs typeface="Arial"/>
              </a:rPr>
              <a:t>Dorothea Brock, </a:t>
            </a:r>
            <a:r>
              <a:rPr lang="en-US" sz="1400" b="1">
                <a:solidFill>
                  <a:srgbClr val="000000"/>
                </a:solidFill>
                <a:latin typeface="Arial"/>
                <a:ea typeface="Calibri" panose="020F0502020204030204" pitchFamily="34" charset="0"/>
                <a:cs typeface="Arial"/>
              </a:rPr>
              <a:t>MPH </a:t>
            </a:r>
          </a:p>
          <a:p>
            <a:pPr marL="0" indent="0">
              <a:lnSpc>
                <a:spcPct val="120000"/>
              </a:lnSpc>
              <a:spcBef>
                <a:spcPts val="0"/>
              </a:spcBef>
              <a:buNone/>
            </a:pPr>
            <a:r>
              <a:rPr lang="en-US" sz="1600">
                <a:solidFill>
                  <a:srgbClr val="000000"/>
                </a:solidFill>
                <a:latin typeface="Arial"/>
                <a:ea typeface="Calibri" panose="020F0502020204030204" pitchFamily="34" charset="0"/>
                <a:cs typeface="Arial"/>
              </a:rPr>
              <a:t>Program Manager</a:t>
            </a:r>
          </a:p>
          <a:p>
            <a:pPr marL="0" indent="0">
              <a:lnSpc>
                <a:spcPct val="120000"/>
              </a:lnSpc>
              <a:spcBef>
                <a:spcPts val="0"/>
              </a:spcBef>
              <a:buNone/>
            </a:pPr>
            <a:r>
              <a:rPr lang="en-US" sz="1600" u="sng">
                <a:solidFill>
                  <a:srgbClr val="000000"/>
                </a:solidFill>
                <a:latin typeface="Arial"/>
                <a:ea typeface="Calibri" panose="020F0502020204030204" pitchFamily="34" charset="0"/>
                <a:cs typeface="Arial"/>
                <a:hlinkClick r:id="rId3"/>
              </a:rPr>
              <a:t>dorothea</a:t>
            </a:r>
            <a:r>
              <a:rPr lang="en-US" sz="1600" u="sng">
                <a:solidFill>
                  <a:srgbClr val="000000"/>
                </a:solidFill>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a:t>
            </a:r>
            <a:r>
              <a:rPr lang="en-US" sz="1600" u="sng">
                <a:solidFill>
                  <a:srgbClr val="000000"/>
                </a:solidFill>
                <a:latin typeface="Arial"/>
                <a:ea typeface="Calibri" panose="020F0502020204030204" pitchFamily="34" charset="0"/>
                <a:cs typeface="Arial"/>
                <a:hlinkClick r:id="rId3"/>
              </a:rPr>
              <a:t>brock</a:t>
            </a:r>
            <a:r>
              <a:rPr lang="en-US" sz="1600" u="sng">
                <a:solidFill>
                  <a:srgbClr val="000000"/>
                </a:solidFill>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@dhhs.nc.gov</a:t>
            </a:r>
            <a:endParaRPr lang="en-US" sz="1600">
              <a:solidFill>
                <a:srgbClr val="000000"/>
              </a:solidFill>
              <a:latin typeface="Arial"/>
              <a:ea typeface="Calibri" panose="020F0502020204030204" pitchFamily="34" charset="0"/>
              <a:cs typeface="Arial"/>
            </a:endParaRPr>
          </a:p>
          <a:p>
            <a:pPr marL="0" indent="0">
              <a:lnSpc>
                <a:spcPct val="120000"/>
              </a:lnSpc>
              <a:spcBef>
                <a:spcPts val="0"/>
              </a:spcBef>
              <a:buNone/>
            </a:pPr>
            <a:endParaRPr lang="en-US" sz="1600">
              <a:solidFill>
                <a:srgbClr val="000000"/>
              </a:solidFill>
              <a:latin typeface="Arial"/>
              <a:ea typeface="Calibri" panose="020F0502020204030204" pitchFamily="34" charset="0"/>
              <a:cs typeface="Arial"/>
            </a:endParaRPr>
          </a:p>
          <a:p>
            <a:pPr marL="0" indent="0">
              <a:lnSpc>
                <a:spcPct val="120000"/>
              </a:lnSpc>
              <a:spcBef>
                <a:spcPts val="0"/>
              </a:spcBef>
              <a:buNone/>
            </a:pPr>
            <a:r>
              <a:rPr lang="en-US" sz="1600" b="1">
                <a:solidFill>
                  <a:srgbClr val="000000"/>
                </a:solidFill>
                <a:latin typeface="Arial"/>
                <a:ea typeface="Calibri" panose="020F0502020204030204" pitchFamily="34" charset="0"/>
                <a:cs typeface="Arial"/>
              </a:rPr>
              <a:t>Kimberly McNeil, </a:t>
            </a:r>
            <a:r>
              <a:rPr lang="en-US" sz="1400" b="1">
                <a:solidFill>
                  <a:srgbClr val="000000"/>
                </a:solidFill>
                <a:latin typeface="Arial"/>
                <a:ea typeface="Calibri" panose="020F0502020204030204" pitchFamily="34" charset="0"/>
                <a:cs typeface="Arial"/>
              </a:rPr>
              <a:t>MIS </a:t>
            </a:r>
          </a:p>
          <a:p>
            <a:pPr marL="0" indent="0">
              <a:lnSpc>
                <a:spcPct val="120000"/>
              </a:lnSpc>
              <a:spcBef>
                <a:spcPts val="0"/>
              </a:spcBef>
              <a:buNone/>
            </a:pPr>
            <a:r>
              <a:rPr lang="en-US" sz="1600">
                <a:solidFill>
                  <a:srgbClr val="000000"/>
                </a:solidFill>
                <a:latin typeface="Arial"/>
                <a:ea typeface="Calibri" panose="020F0502020204030204" pitchFamily="34" charset="0"/>
                <a:cs typeface="Arial"/>
              </a:rPr>
              <a:t>Rural Health Operations Specialist - Regions 4 &amp; 6  </a:t>
            </a:r>
          </a:p>
          <a:p>
            <a:pPr marL="0" indent="0">
              <a:lnSpc>
                <a:spcPct val="120000"/>
              </a:lnSpc>
              <a:spcBef>
                <a:spcPts val="0"/>
              </a:spcBef>
              <a:buNone/>
            </a:pPr>
            <a:r>
              <a:rPr lang="en-US" sz="1600">
                <a:latin typeface="Arial"/>
                <a:ea typeface="+mn-lt"/>
                <a:cs typeface="+mn-lt"/>
                <a:hlinkClick r:id="rId4"/>
              </a:rPr>
              <a:t>kimberly.r.mcneil@dhhs.nc.gov</a:t>
            </a:r>
            <a:r>
              <a:rPr lang="en-US" sz="1600">
                <a:latin typeface="Arial"/>
                <a:ea typeface="+mn-lt"/>
                <a:cs typeface="+mn-lt"/>
              </a:rPr>
              <a:t>   </a:t>
            </a:r>
            <a:endParaRPr lang="en-US"/>
          </a:p>
          <a:p>
            <a:pPr marL="0" indent="0">
              <a:lnSpc>
                <a:spcPct val="120000"/>
              </a:lnSpc>
              <a:spcBef>
                <a:spcPts val="0"/>
              </a:spcBef>
              <a:buNone/>
            </a:pPr>
            <a:endParaRPr lang="en-US" sz="1600">
              <a:solidFill>
                <a:srgbClr val="000000"/>
              </a:solidFill>
              <a:latin typeface="Arial"/>
              <a:ea typeface="Calibri" panose="020F0502020204030204" pitchFamily="34" charset="0"/>
              <a:cs typeface="Arial"/>
            </a:endParaRPr>
          </a:p>
          <a:p>
            <a:pPr marL="0" indent="0">
              <a:lnSpc>
                <a:spcPct val="120000"/>
              </a:lnSpc>
              <a:spcBef>
                <a:spcPts val="0"/>
              </a:spcBef>
              <a:buNone/>
            </a:pPr>
            <a:r>
              <a:rPr lang="en-US" sz="1600" b="1">
                <a:solidFill>
                  <a:srgbClr val="000000"/>
                </a:solidFill>
                <a:latin typeface="Arial"/>
                <a:ea typeface="Calibri" panose="020F0502020204030204" pitchFamily="34" charset="0"/>
                <a:cs typeface="Arial"/>
              </a:rPr>
              <a:t>Beth Blaise, </a:t>
            </a:r>
            <a:r>
              <a:rPr lang="en-US" sz="1400" b="1">
                <a:solidFill>
                  <a:srgbClr val="000000"/>
                </a:solidFill>
                <a:latin typeface="Arial"/>
                <a:ea typeface="Calibri" panose="020F0502020204030204" pitchFamily="34" charset="0"/>
                <a:cs typeface="Arial"/>
              </a:rPr>
              <a:t>MPA</a:t>
            </a:r>
          </a:p>
          <a:p>
            <a:pPr marL="0" indent="0">
              <a:lnSpc>
                <a:spcPct val="120000"/>
              </a:lnSpc>
              <a:spcBef>
                <a:spcPts val="0"/>
              </a:spcBef>
              <a:buNone/>
            </a:pPr>
            <a:r>
              <a:rPr lang="en-US" sz="1600">
                <a:solidFill>
                  <a:srgbClr val="000000"/>
                </a:solidFill>
                <a:latin typeface="Arial"/>
                <a:ea typeface="Calibri" panose="020F0502020204030204" pitchFamily="34" charset="0"/>
                <a:cs typeface="Arial"/>
              </a:rPr>
              <a:t>Rural Health Operations Specialist - Regions 3 &amp; 5  </a:t>
            </a:r>
          </a:p>
          <a:p>
            <a:pPr marL="0" indent="0">
              <a:lnSpc>
                <a:spcPct val="120000"/>
              </a:lnSpc>
              <a:spcBef>
                <a:spcPts val="0"/>
              </a:spcBef>
              <a:buNone/>
            </a:pPr>
            <a:r>
              <a:rPr lang="en-US" sz="1600">
                <a:latin typeface="Arial"/>
                <a:ea typeface="+mn-lt"/>
                <a:cs typeface="+mn-lt"/>
                <a:hlinkClick r:id="rId5"/>
              </a:rPr>
              <a:t>beth.blaise@dhhs.nc.gov</a:t>
            </a:r>
            <a:r>
              <a:rPr lang="en-US" sz="1600">
                <a:latin typeface="Arial"/>
                <a:ea typeface="+mn-lt"/>
                <a:cs typeface="+mn-lt"/>
              </a:rPr>
              <a:t>  </a:t>
            </a:r>
            <a:r>
              <a:rPr lang="en-US" sz="1600">
                <a:ea typeface="+mn-lt"/>
                <a:cs typeface="+mn-lt"/>
              </a:rPr>
              <a:t>  </a:t>
            </a:r>
            <a:endParaRPr lang="en-US">
              <a:ea typeface="+mn-lt"/>
              <a:cs typeface="+mn-lt"/>
            </a:endParaRPr>
          </a:p>
          <a:p>
            <a:pPr marL="0" indent="0">
              <a:lnSpc>
                <a:spcPct val="120000"/>
              </a:lnSpc>
              <a:spcBef>
                <a:spcPts val="0"/>
              </a:spcBef>
              <a:buNone/>
            </a:pPr>
            <a:endParaRPr lang="en-US" sz="1600">
              <a:cs typeface="Calibri"/>
            </a:endParaRPr>
          </a:p>
          <a:p>
            <a:pPr marL="0" indent="0">
              <a:lnSpc>
                <a:spcPct val="120000"/>
              </a:lnSpc>
              <a:spcBef>
                <a:spcPts val="0"/>
              </a:spcBef>
              <a:buNone/>
            </a:pPr>
            <a:r>
              <a:rPr lang="en-US" sz="1600" b="1">
                <a:solidFill>
                  <a:srgbClr val="000000"/>
                </a:solidFill>
                <a:latin typeface="Arial"/>
                <a:ea typeface="Calibri" panose="020F0502020204030204" pitchFamily="34" charset="0"/>
                <a:cs typeface="Arial"/>
              </a:rPr>
              <a:t>Caroline Collier, </a:t>
            </a:r>
            <a:r>
              <a:rPr lang="en-US" sz="1400" b="1">
                <a:solidFill>
                  <a:srgbClr val="000000"/>
                </a:solidFill>
                <a:latin typeface="Arial"/>
                <a:ea typeface="Calibri" panose="020F0502020204030204" pitchFamily="34" charset="0"/>
                <a:cs typeface="Arial"/>
              </a:rPr>
              <a:t>MPH</a:t>
            </a:r>
            <a:r>
              <a:rPr lang="en-US" sz="1600" b="1">
                <a:solidFill>
                  <a:srgbClr val="000000"/>
                </a:solidFill>
                <a:latin typeface="Arial"/>
                <a:ea typeface="Calibri" panose="020F0502020204030204" pitchFamily="34" charset="0"/>
                <a:cs typeface="Arial"/>
              </a:rPr>
              <a:t> </a:t>
            </a:r>
          </a:p>
          <a:p>
            <a:pPr marL="0" indent="0">
              <a:lnSpc>
                <a:spcPct val="120000"/>
              </a:lnSpc>
              <a:spcBef>
                <a:spcPts val="0"/>
              </a:spcBef>
              <a:buNone/>
            </a:pPr>
            <a:r>
              <a:rPr lang="en-US" sz="1600">
                <a:solidFill>
                  <a:srgbClr val="000000"/>
                </a:solidFill>
                <a:latin typeface="Arial"/>
                <a:ea typeface="Calibri" panose="020F0502020204030204" pitchFamily="34" charset="0"/>
                <a:cs typeface="Arial"/>
              </a:rPr>
              <a:t>Rural Health Operations Specialist - Regions 1 &amp; 2</a:t>
            </a:r>
          </a:p>
          <a:p>
            <a:pPr marL="0" indent="0">
              <a:lnSpc>
                <a:spcPct val="120000"/>
              </a:lnSpc>
              <a:spcBef>
                <a:spcPts val="0"/>
              </a:spcBef>
              <a:buNone/>
            </a:pPr>
            <a:r>
              <a:rPr lang="en-US" sz="1600" u="sng">
                <a:solidFill>
                  <a:srgbClr val="000000"/>
                </a:solidFill>
                <a:latin typeface="Arial"/>
                <a:ea typeface="Calibri" panose="020F0502020204030204" pitchFamily="34" charset="0"/>
                <a:cs typeface="Arial"/>
                <a:hlinkClick r:id="rId6"/>
              </a:rPr>
              <a:t>caroline</a:t>
            </a:r>
            <a:r>
              <a:rPr lang="en-US" sz="1600" u="sng">
                <a:solidFill>
                  <a:srgbClr val="000000"/>
                </a:solidFill>
                <a:latin typeface="Arial"/>
                <a:ea typeface="Calibri" panose="020F0502020204030204" pitchFamily="34" charset="0"/>
                <a:cs typeface="Arial"/>
                <a:hlinkClick r:id="rId6">
                  <a:extLst>
                    <a:ext uri="{A12FA001-AC4F-418D-AE19-62706E023703}">
                      <ahyp:hlinkClr xmlns:ahyp="http://schemas.microsoft.com/office/drawing/2018/hyperlinkcolor" val="tx"/>
                    </a:ext>
                  </a:extLst>
                </a:hlinkClick>
              </a:rPr>
              <a:t>.</a:t>
            </a:r>
            <a:r>
              <a:rPr lang="en-US" sz="1600" u="sng">
                <a:solidFill>
                  <a:srgbClr val="000000"/>
                </a:solidFill>
                <a:latin typeface="Arial"/>
                <a:ea typeface="Calibri" panose="020F0502020204030204" pitchFamily="34" charset="0"/>
                <a:cs typeface="Arial"/>
                <a:hlinkClick r:id="rId6"/>
              </a:rPr>
              <a:t>collier</a:t>
            </a:r>
            <a:r>
              <a:rPr lang="en-US" sz="1600" u="sng">
                <a:solidFill>
                  <a:srgbClr val="000000"/>
                </a:solidFill>
                <a:latin typeface="Arial"/>
                <a:ea typeface="Calibri" panose="020F0502020204030204" pitchFamily="34" charset="0"/>
                <a:cs typeface="Arial"/>
                <a:hlinkClick r:id="rId6">
                  <a:extLst>
                    <a:ext uri="{A12FA001-AC4F-418D-AE19-62706E023703}">
                      <ahyp:hlinkClr xmlns:ahyp="http://schemas.microsoft.com/office/drawing/2018/hyperlinkcolor" val="tx"/>
                    </a:ext>
                  </a:extLst>
                </a:hlinkClick>
              </a:rPr>
              <a:t>@dhhs.nc.gov</a:t>
            </a:r>
            <a:r>
              <a:rPr lang="en-US" sz="1600">
                <a:solidFill>
                  <a:srgbClr val="000000"/>
                </a:solidFill>
                <a:latin typeface="Arial"/>
                <a:ea typeface="Calibri" panose="020F0502020204030204" pitchFamily="34" charset="0"/>
                <a:cs typeface="Arial"/>
              </a:rPr>
              <a:t>  </a:t>
            </a:r>
            <a:endParaRPr lang="en-US" sz="1600">
              <a:latin typeface="Arial"/>
              <a:cs typeface="Arial"/>
            </a:endParaRPr>
          </a:p>
          <a:p>
            <a:pPr marL="257175" lvl="1" indent="0">
              <a:buNone/>
            </a:pPr>
            <a:endParaRPr lang="en-US" sz="1400">
              <a:latin typeface="Arial"/>
              <a:cs typeface="Arial"/>
            </a:endParaRPr>
          </a:p>
          <a:p>
            <a:pPr marL="257175" lvl="1" indent="0">
              <a:buNone/>
            </a:pPr>
            <a:endParaRPr lang="en-US"/>
          </a:p>
        </p:txBody>
      </p:sp>
      <p:sp>
        <p:nvSpPr>
          <p:cNvPr id="2" name="TextBox 1">
            <a:extLst>
              <a:ext uri="{FF2B5EF4-FFF2-40B4-BE49-F238E27FC236}">
                <a16:creationId xmlns:a16="http://schemas.microsoft.com/office/drawing/2014/main" id="{79F01366-397A-495D-8EE0-6DA75004F9A7}"/>
              </a:ext>
            </a:extLst>
          </p:cNvPr>
          <p:cNvSpPr txBox="1"/>
          <p:nvPr/>
        </p:nvSpPr>
        <p:spPr>
          <a:xfrm>
            <a:off x="2792363" y="6085485"/>
            <a:ext cx="40193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a:ea typeface="+mn-lt"/>
                <a:cs typeface="+mn-lt"/>
                <a:hlinkClick r:id="rId7"/>
              </a:rPr>
              <a:t>https://www.ncdhhs.gov/divisions/orh</a:t>
            </a:r>
            <a:r>
              <a:rPr lang="en-US" i="1">
                <a:ea typeface="+mn-lt"/>
                <a:cs typeface="+mn-lt"/>
              </a:rPr>
              <a:t> </a:t>
            </a:r>
            <a:endParaRPr lang="en-US" i="1"/>
          </a:p>
        </p:txBody>
      </p:sp>
      <p:pic>
        <p:nvPicPr>
          <p:cNvPr id="12" name="Picture 12">
            <a:extLst>
              <a:ext uri="{FF2B5EF4-FFF2-40B4-BE49-F238E27FC236}">
                <a16:creationId xmlns:a16="http://schemas.microsoft.com/office/drawing/2014/main" id="{F909D67B-B242-4EEA-84BF-29CCD714FBB6}"/>
              </a:ext>
            </a:extLst>
          </p:cNvPr>
          <p:cNvPicPr>
            <a:picLocks noChangeAspect="1"/>
          </p:cNvPicPr>
          <p:nvPr/>
        </p:nvPicPr>
        <p:blipFill>
          <a:blip r:embed="rId8"/>
          <a:stretch>
            <a:fillRect/>
          </a:stretch>
        </p:blipFill>
        <p:spPr>
          <a:xfrm>
            <a:off x="5347009" y="1333558"/>
            <a:ext cx="3272882" cy="1719031"/>
          </a:xfrm>
          <a:prstGeom prst="rect">
            <a:avLst/>
          </a:prstGeom>
        </p:spPr>
      </p:pic>
    </p:spTree>
    <p:extLst>
      <p:ext uri="{BB962C8B-B14F-4D97-AF65-F5344CB8AC3E}">
        <p14:creationId xmlns:p14="http://schemas.microsoft.com/office/powerpoint/2010/main" val="288302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Curved Down 2">
            <a:extLst>
              <a:ext uri="{FF2B5EF4-FFF2-40B4-BE49-F238E27FC236}">
                <a16:creationId xmlns:a16="http://schemas.microsoft.com/office/drawing/2014/main" id="{5FDC26D0-C142-4DFE-B10D-FB695F61C779}"/>
              </a:ext>
            </a:extLst>
          </p:cNvPr>
          <p:cNvSpPr/>
          <p:nvPr/>
        </p:nvSpPr>
        <p:spPr>
          <a:xfrm>
            <a:off x="1820114" y="1456755"/>
            <a:ext cx="2367987" cy="655962"/>
          </a:xfrm>
          <a:prstGeom prst="curved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a:extLst>
              <a:ext uri="{FF2B5EF4-FFF2-40B4-BE49-F238E27FC236}">
                <a16:creationId xmlns:a16="http://schemas.microsoft.com/office/drawing/2014/main" id="{97A05DC5-C89D-470D-A30A-18F33E2EACE1}"/>
              </a:ext>
            </a:extLst>
          </p:cNvPr>
          <p:cNvGrpSpPr/>
          <p:nvPr/>
        </p:nvGrpSpPr>
        <p:grpSpPr>
          <a:xfrm>
            <a:off x="499364" y="1973346"/>
            <a:ext cx="1692441" cy="1492791"/>
            <a:chOff x="594572" y="749213"/>
            <a:chExt cx="2755118" cy="3827985"/>
          </a:xfrm>
          <a:solidFill>
            <a:schemeClr val="accent4"/>
          </a:solidFill>
        </p:grpSpPr>
        <p:pic>
          <p:nvPicPr>
            <p:cNvPr id="5" name="Graphic 4" descr="Bank">
              <a:extLst>
                <a:ext uri="{FF2B5EF4-FFF2-40B4-BE49-F238E27FC236}">
                  <a16:creationId xmlns:a16="http://schemas.microsoft.com/office/drawing/2014/main" id="{D9D80636-FFC7-4A15-9DC8-104C705CBA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903" y="749213"/>
              <a:ext cx="2679787" cy="2679787"/>
            </a:xfrm>
            <a:prstGeom prst="rect">
              <a:avLst/>
            </a:prstGeom>
          </p:spPr>
        </p:pic>
        <p:sp>
          <p:nvSpPr>
            <p:cNvPr id="6" name="TextBox 5">
              <a:extLst>
                <a:ext uri="{FF2B5EF4-FFF2-40B4-BE49-F238E27FC236}">
                  <a16:creationId xmlns:a16="http://schemas.microsoft.com/office/drawing/2014/main" id="{1CE86D13-A67B-4165-81C8-CEC2792732F1}"/>
                </a:ext>
              </a:extLst>
            </p:cNvPr>
            <p:cNvSpPr txBox="1"/>
            <p:nvPr/>
          </p:nvSpPr>
          <p:spPr>
            <a:xfrm>
              <a:off x="594572" y="3077651"/>
              <a:ext cx="2755118" cy="1499547"/>
            </a:xfrm>
            <a:prstGeom prst="rect">
              <a:avLst/>
            </a:prstGeom>
            <a:grpFill/>
          </p:spPr>
          <p:txBody>
            <a:bodyPr wrap="square" lIns="91440" tIns="45720" rIns="91440" bIns="45720" rtlCol="0" anchor="t">
              <a:spAutoFit/>
            </a:bodyPr>
            <a:lstStyle/>
            <a:p>
              <a:pPr algn="ctr"/>
              <a:r>
                <a:rPr lang="en-US" sz="1600"/>
                <a:t>NC General Assembly</a:t>
              </a:r>
              <a:endParaRPr lang="en-US" sz="1600">
                <a:cs typeface="Arial"/>
              </a:endParaRPr>
            </a:p>
          </p:txBody>
        </p:sp>
      </p:grpSp>
      <p:sp>
        <p:nvSpPr>
          <p:cNvPr id="7" name="Arrow: Curved Down 6">
            <a:extLst>
              <a:ext uri="{FF2B5EF4-FFF2-40B4-BE49-F238E27FC236}">
                <a16:creationId xmlns:a16="http://schemas.microsoft.com/office/drawing/2014/main" id="{9EEE6F6C-875F-4815-B582-EC82EA27C652}"/>
              </a:ext>
            </a:extLst>
          </p:cNvPr>
          <p:cNvSpPr/>
          <p:nvPr/>
        </p:nvSpPr>
        <p:spPr>
          <a:xfrm>
            <a:off x="4748106" y="1394818"/>
            <a:ext cx="2629626" cy="655962"/>
          </a:xfrm>
          <a:prstGeom prst="curved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36201649-AA9D-4EA4-A2EE-D34A9F61ED1B}"/>
              </a:ext>
            </a:extLst>
          </p:cNvPr>
          <p:cNvGrpSpPr/>
          <p:nvPr/>
        </p:nvGrpSpPr>
        <p:grpSpPr>
          <a:xfrm>
            <a:off x="1437829" y="2076931"/>
            <a:ext cx="5692428" cy="1353739"/>
            <a:chOff x="1873883" y="2203931"/>
            <a:chExt cx="7000323" cy="1503921"/>
          </a:xfrm>
        </p:grpSpPr>
        <p:pic>
          <p:nvPicPr>
            <p:cNvPr id="9" name="Graphic 8" descr="Coins">
              <a:extLst>
                <a:ext uri="{FF2B5EF4-FFF2-40B4-BE49-F238E27FC236}">
                  <a16:creationId xmlns:a16="http://schemas.microsoft.com/office/drawing/2014/main" id="{2A284F72-54F0-4C84-9B7B-A0DCE39297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6795" y="2203931"/>
              <a:ext cx="914400" cy="914400"/>
            </a:xfrm>
            <a:prstGeom prst="rect">
              <a:avLst/>
            </a:prstGeom>
          </p:spPr>
        </p:pic>
        <p:sp>
          <p:nvSpPr>
            <p:cNvPr id="10" name="TextBox 9">
              <a:extLst>
                <a:ext uri="{FF2B5EF4-FFF2-40B4-BE49-F238E27FC236}">
                  <a16:creationId xmlns:a16="http://schemas.microsoft.com/office/drawing/2014/main" id="{966E3671-0EAE-48D0-B689-462B13A7144B}"/>
                </a:ext>
              </a:extLst>
            </p:cNvPr>
            <p:cNvSpPr txBox="1"/>
            <p:nvPr/>
          </p:nvSpPr>
          <p:spPr>
            <a:xfrm>
              <a:off x="1873883" y="3024010"/>
              <a:ext cx="7000323" cy="683842"/>
            </a:xfrm>
            <a:prstGeom prst="rect">
              <a:avLst/>
            </a:prstGeom>
            <a:noFill/>
          </p:spPr>
          <p:txBody>
            <a:bodyPr wrap="square" lIns="91440" tIns="45720" rIns="91440" bIns="45720" rtlCol="0" anchor="t">
              <a:spAutoFit/>
            </a:bodyPr>
            <a:lstStyle/>
            <a:p>
              <a:pPr algn="ctr"/>
              <a:r>
                <a:rPr lang="en-US" sz="1600"/>
                <a:t>Office of Rural Health</a:t>
              </a:r>
              <a:endParaRPr lang="en-US" sz="1600">
                <a:cs typeface="Arial"/>
              </a:endParaRPr>
            </a:p>
            <a:p>
              <a:pPr algn="ctr"/>
              <a:r>
                <a:rPr lang="en-US" sz="1600"/>
                <a:t> State Designated Ru</a:t>
              </a:r>
              <a:r>
                <a:rPr lang="en-US"/>
                <a:t>ral Health Centers </a:t>
              </a:r>
              <a:endParaRPr lang="en-US">
                <a:cs typeface="Arial"/>
              </a:endParaRPr>
            </a:p>
          </p:txBody>
        </p:sp>
      </p:grpSp>
      <p:sp>
        <p:nvSpPr>
          <p:cNvPr id="13" name="TextBox 12">
            <a:extLst>
              <a:ext uri="{FF2B5EF4-FFF2-40B4-BE49-F238E27FC236}">
                <a16:creationId xmlns:a16="http://schemas.microsoft.com/office/drawing/2014/main" id="{2B7663F3-D9BB-47EA-9873-BB021B3D1349}"/>
              </a:ext>
            </a:extLst>
          </p:cNvPr>
          <p:cNvSpPr txBox="1"/>
          <p:nvPr/>
        </p:nvSpPr>
        <p:spPr>
          <a:xfrm>
            <a:off x="6196284" y="2847212"/>
            <a:ext cx="2132434" cy="584775"/>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1600"/>
              <a:t>Primary, Behavioral and Preventative Care</a:t>
            </a:r>
            <a:endParaRPr lang="en-US" sz="1600">
              <a:cs typeface="Arial"/>
            </a:endParaRPr>
          </a:p>
        </p:txBody>
      </p:sp>
      <p:sp>
        <p:nvSpPr>
          <p:cNvPr id="15" name="Title 1">
            <a:extLst>
              <a:ext uri="{FF2B5EF4-FFF2-40B4-BE49-F238E27FC236}">
                <a16:creationId xmlns:a16="http://schemas.microsoft.com/office/drawing/2014/main" id="{8650D293-1C97-4EB7-BBE1-82DC427BB599}"/>
              </a:ext>
            </a:extLst>
          </p:cNvPr>
          <p:cNvSpPr txBox="1">
            <a:spLocks/>
          </p:cNvSpPr>
          <p:nvPr/>
        </p:nvSpPr>
        <p:spPr>
          <a:xfrm>
            <a:off x="330740" y="106932"/>
            <a:ext cx="7843267" cy="9143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latin typeface="Calibri"/>
                <a:cs typeface="Arial"/>
              </a:rPr>
              <a:t>Rural Health Centers Program</a:t>
            </a:r>
            <a:endParaRPr lang="en-US" sz="3200">
              <a:latin typeface="Calibri"/>
              <a:cs typeface="Calibri Light" panose="020F0302020204030204"/>
            </a:endParaRPr>
          </a:p>
        </p:txBody>
      </p:sp>
      <p:graphicFrame>
        <p:nvGraphicFramePr>
          <p:cNvPr id="2" name="Diagram 1">
            <a:extLst>
              <a:ext uri="{FF2B5EF4-FFF2-40B4-BE49-F238E27FC236}">
                <a16:creationId xmlns:a16="http://schemas.microsoft.com/office/drawing/2014/main" id="{8B2976AF-2E71-4758-8D1E-A5D5379D450C}"/>
              </a:ext>
            </a:extLst>
          </p:cNvPr>
          <p:cNvGraphicFramePr/>
          <p:nvPr>
            <p:extLst>
              <p:ext uri="{D42A27DB-BD31-4B8C-83A1-F6EECF244321}">
                <p14:modId xmlns:p14="http://schemas.microsoft.com/office/powerpoint/2010/main" val="4013626289"/>
              </p:ext>
            </p:extLst>
          </p:nvPr>
        </p:nvGraphicFramePr>
        <p:xfrm>
          <a:off x="330740" y="3839624"/>
          <a:ext cx="8511703" cy="23958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8" name="Graphic 17" descr="Doctor male outline">
            <a:extLst>
              <a:ext uri="{FF2B5EF4-FFF2-40B4-BE49-F238E27FC236}">
                <a16:creationId xmlns:a16="http://schemas.microsoft.com/office/drawing/2014/main" id="{6337F7E3-FBA2-4B3A-93A6-8B07DC07367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08047" y="2001217"/>
            <a:ext cx="914400" cy="914400"/>
          </a:xfrm>
          <a:prstGeom prst="rect">
            <a:avLst/>
          </a:prstGeom>
        </p:spPr>
      </p:pic>
      <p:pic>
        <p:nvPicPr>
          <p:cNvPr id="20" name="Graphic 19" descr="Doctor female outline">
            <a:extLst>
              <a:ext uri="{FF2B5EF4-FFF2-40B4-BE49-F238E27FC236}">
                <a16:creationId xmlns:a16="http://schemas.microsoft.com/office/drawing/2014/main" id="{8D004B01-288D-4494-A61C-4DBCC2EBB58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63332" y="2001217"/>
            <a:ext cx="914400" cy="914400"/>
          </a:xfrm>
          <a:prstGeom prst="rect">
            <a:avLst/>
          </a:prstGeom>
        </p:spPr>
      </p:pic>
    </p:spTree>
    <p:extLst>
      <p:ext uri="{BB962C8B-B14F-4D97-AF65-F5344CB8AC3E}">
        <p14:creationId xmlns:p14="http://schemas.microsoft.com/office/powerpoint/2010/main" val="3015121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E98AFD-B480-4294-A91F-47D0998318CE}"/>
              </a:ext>
            </a:extLst>
          </p:cNvPr>
          <p:cNvSpPr>
            <a:spLocks noGrp="1"/>
          </p:cNvSpPr>
          <p:nvPr>
            <p:ph type="title"/>
          </p:nvPr>
        </p:nvSpPr>
        <p:spPr>
          <a:xfrm>
            <a:off x="842517" y="902271"/>
            <a:ext cx="7488461" cy="1597228"/>
          </a:xfrm>
        </p:spPr>
        <p:txBody>
          <a:bodyPr vert="horz" lIns="91440" tIns="45720" rIns="91440" bIns="45720" rtlCol="0" anchor="ctr">
            <a:normAutofit/>
          </a:bodyPr>
          <a:lstStyle/>
          <a:p>
            <a:pPr defTabSz="914400"/>
            <a:r>
              <a:rPr lang="en-US" kern="1200">
                <a:solidFill>
                  <a:schemeClr val="tx1"/>
                </a:solidFill>
                <a:latin typeface="Calibri"/>
                <a:ea typeface="+mj-ea"/>
                <a:cs typeface="Arial"/>
              </a:rPr>
              <a:t>State Designated Rural Health Center (SDRHCs)  </a:t>
            </a:r>
          </a:p>
        </p:txBody>
      </p:sp>
      <p:pic>
        <p:nvPicPr>
          <p:cNvPr id="10" name="Graphic 9" descr="Warehouse with solid fill">
            <a:extLst>
              <a:ext uri="{FF2B5EF4-FFF2-40B4-BE49-F238E27FC236}">
                <a16:creationId xmlns:a16="http://schemas.microsoft.com/office/drawing/2014/main" id="{7D177A26-87D2-4C4B-8F8D-5E7F5D84FE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517" y="3057181"/>
            <a:ext cx="2650489" cy="2650489"/>
          </a:xfrm>
          <a:prstGeom prst="rect">
            <a:avLst/>
          </a:prstGeom>
        </p:spPr>
      </p:pic>
      <p:sp>
        <p:nvSpPr>
          <p:cNvPr id="3" name="Text Placeholder 2">
            <a:extLst>
              <a:ext uri="{FF2B5EF4-FFF2-40B4-BE49-F238E27FC236}">
                <a16:creationId xmlns:a16="http://schemas.microsoft.com/office/drawing/2014/main" id="{A2F9335E-5213-4B01-9E66-4A7088CA4451}"/>
              </a:ext>
            </a:extLst>
          </p:cNvPr>
          <p:cNvSpPr>
            <a:spLocks noGrp="1"/>
          </p:cNvSpPr>
          <p:nvPr>
            <p:ph type="body" sz="quarter" idx="10"/>
          </p:nvPr>
        </p:nvSpPr>
        <p:spPr>
          <a:xfrm>
            <a:off x="3941444" y="2425148"/>
            <a:ext cx="4129129" cy="3301328"/>
          </a:xfrm>
        </p:spPr>
        <p:txBody>
          <a:bodyPr vert="horz" lIns="91440" tIns="45720" rIns="91440" bIns="45720" rtlCol="0" anchor="t">
            <a:normAutofit/>
          </a:bodyPr>
          <a:lstStyle/>
          <a:p>
            <a:pPr marL="0" indent="0" defTabSz="914400">
              <a:lnSpc>
                <a:spcPct val="90000"/>
              </a:lnSpc>
              <a:buNone/>
            </a:pPr>
            <a:r>
              <a:rPr lang="en-US" sz="1600" b="0">
                <a:latin typeface="+mn-lt"/>
                <a:ea typeface="+mn-ea"/>
                <a:cs typeface="+mn-cs"/>
              </a:rPr>
              <a:t>ORH definition: </a:t>
            </a:r>
          </a:p>
          <a:p>
            <a:pPr defTabSz="914400">
              <a:lnSpc>
                <a:spcPct val="90000"/>
              </a:lnSpc>
            </a:pPr>
            <a:r>
              <a:rPr lang="en-US" sz="1600" b="0">
                <a:latin typeface="+mn-lt"/>
                <a:ea typeface="+mn-ea"/>
                <a:cs typeface="+mn-cs"/>
              </a:rPr>
              <a:t>SDRHC is a health care safety net organization that is a 501(c)3 non-profit, community-owned organization with an active board that has as its primary mission to provide primary health care services to those residing in its community.  </a:t>
            </a:r>
          </a:p>
          <a:p>
            <a:pPr defTabSz="914400">
              <a:lnSpc>
                <a:spcPct val="90000"/>
              </a:lnSpc>
            </a:pPr>
            <a:r>
              <a:rPr lang="en-US" sz="1600" b="0">
                <a:latin typeface="+mn-lt"/>
                <a:ea typeface="+mn-ea"/>
                <a:cs typeface="+mn-cs"/>
              </a:rPr>
              <a:t>SDRHCs must be located within communities that are both rural and underserved and must currently be delivering primary health care services in its proposed service area. </a:t>
            </a:r>
          </a:p>
          <a:p>
            <a:pPr defTabSz="914400">
              <a:lnSpc>
                <a:spcPct val="90000"/>
              </a:lnSpc>
            </a:pPr>
            <a:endParaRPr lang="en-US" sz="1200">
              <a:latin typeface="+mn-lt"/>
              <a:ea typeface="+mn-ea"/>
              <a:cs typeface="+mn-cs"/>
            </a:endParaRPr>
          </a:p>
        </p:txBody>
      </p:sp>
    </p:spTree>
    <p:extLst>
      <p:ext uri="{BB962C8B-B14F-4D97-AF65-F5344CB8AC3E}">
        <p14:creationId xmlns:p14="http://schemas.microsoft.com/office/powerpoint/2010/main" val="173502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50E8E-5082-4E21-8CF0-36809421CD85}"/>
              </a:ext>
            </a:extLst>
          </p:cNvPr>
          <p:cNvSpPr>
            <a:spLocks noGrp="1"/>
          </p:cNvSpPr>
          <p:nvPr>
            <p:ph type="title"/>
          </p:nvPr>
        </p:nvSpPr>
        <p:spPr>
          <a:xfrm>
            <a:off x="842517" y="1188637"/>
            <a:ext cx="7488461" cy="1597228"/>
          </a:xfrm>
        </p:spPr>
        <p:txBody>
          <a:bodyPr vert="horz" lIns="91440" tIns="45720" rIns="91440" bIns="45720" rtlCol="0" anchor="ctr">
            <a:normAutofit/>
          </a:bodyPr>
          <a:lstStyle/>
          <a:p>
            <a:pPr defTabSz="914400"/>
            <a:r>
              <a:rPr lang="en-US" kern="1200">
                <a:solidFill>
                  <a:schemeClr val="tx1"/>
                </a:solidFill>
                <a:latin typeface="Calibri"/>
                <a:ea typeface="+mj-ea"/>
                <a:cs typeface="Arial"/>
              </a:rPr>
              <a:t>Eligibility</a:t>
            </a:r>
            <a:r>
              <a:rPr lang="en-US">
                <a:solidFill>
                  <a:schemeClr val="tx1"/>
                </a:solidFill>
                <a:latin typeface="Calibri"/>
                <a:ea typeface="+mj-ea"/>
                <a:cs typeface="Arial"/>
              </a:rPr>
              <a:t> </a:t>
            </a:r>
            <a:r>
              <a:rPr lang="en-US" sz="5200">
                <a:solidFill>
                  <a:schemeClr val="tx1"/>
                </a:solidFill>
                <a:latin typeface="Calibri"/>
                <a:ea typeface="+mj-ea"/>
                <a:cs typeface="Calibri"/>
              </a:rPr>
              <a:t> </a:t>
            </a:r>
            <a:endParaRPr lang="en-US" sz="5200" kern="1200">
              <a:solidFill>
                <a:schemeClr val="tx1"/>
              </a:solidFill>
              <a:latin typeface="Calibri"/>
              <a:ea typeface="+mj-ea"/>
              <a:cs typeface="Calibri"/>
            </a:endParaRPr>
          </a:p>
        </p:txBody>
      </p:sp>
      <p:pic>
        <p:nvPicPr>
          <p:cNvPr id="3" name="Picture 2">
            <a:extLst>
              <a:ext uri="{FF2B5EF4-FFF2-40B4-BE49-F238E27FC236}">
                <a16:creationId xmlns:a16="http://schemas.microsoft.com/office/drawing/2014/main" id="{21E565F1-856A-47C9-BCA5-5075ED105080}"/>
              </a:ext>
            </a:extLst>
          </p:cNvPr>
          <p:cNvPicPr>
            <a:picLocks noChangeAspect="1"/>
          </p:cNvPicPr>
          <p:nvPr/>
        </p:nvPicPr>
        <p:blipFill>
          <a:blip r:embed="rId3"/>
          <a:stretch>
            <a:fillRect/>
          </a:stretch>
        </p:blipFill>
        <p:spPr>
          <a:xfrm>
            <a:off x="1134457" y="3018327"/>
            <a:ext cx="2066609" cy="2728198"/>
          </a:xfrm>
          <a:prstGeom prst="rect">
            <a:avLst/>
          </a:prstGeom>
        </p:spPr>
      </p:pic>
      <p:sp>
        <p:nvSpPr>
          <p:cNvPr id="4" name="Content Placeholder 3">
            <a:extLst>
              <a:ext uri="{FF2B5EF4-FFF2-40B4-BE49-F238E27FC236}">
                <a16:creationId xmlns:a16="http://schemas.microsoft.com/office/drawing/2014/main" id="{091C845C-A6EF-4D60-8569-1EAD00A4B31F}"/>
              </a:ext>
            </a:extLst>
          </p:cNvPr>
          <p:cNvSpPr>
            <a:spLocks noGrp="1"/>
          </p:cNvSpPr>
          <p:nvPr>
            <p:ph sz="quarter" idx="14"/>
          </p:nvPr>
        </p:nvSpPr>
        <p:spPr>
          <a:xfrm>
            <a:off x="3941444" y="1382070"/>
            <a:ext cx="4309095" cy="4344406"/>
          </a:xfrm>
        </p:spPr>
        <p:txBody>
          <a:bodyPr vert="horz" lIns="91440" tIns="45720" rIns="91440" bIns="45720" rtlCol="0" anchor="t">
            <a:normAutofit lnSpcReduction="10000"/>
          </a:bodyPr>
          <a:lstStyle/>
          <a:p>
            <a:pPr algn="l" defTabSz="914400"/>
            <a:r>
              <a:rPr lang="en-US" sz="1600" b="0">
                <a:latin typeface="+mn-lt"/>
                <a:ea typeface="+mn-ea"/>
                <a:cs typeface="+mn-cs"/>
              </a:rPr>
              <a:t>The purpose of the SDRHC program is to increase access to primary care for rural uninsured and underinsured residents. To determine eligibility to become an SDRHC, the applicant organization must first assess if the proposed location can meet important criteria. </a:t>
            </a:r>
            <a:endParaRPr lang="en-US">
              <a:ea typeface="+mn-ea"/>
              <a:cs typeface="+mn-cs"/>
            </a:endParaRPr>
          </a:p>
          <a:p>
            <a:pPr indent="-228600" algn="l" defTabSz="914400">
              <a:buFont typeface="Arial" panose="020B0604020202020204" pitchFamily="34" charset="0"/>
              <a:buChar char="•"/>
            </a:pPr>
            <a:endParaRPr lang="en-US" sz="1600" b="0">
              <a:latin typeface="+mn-lt"/>
              <a:ea typeface="+mn-ea"/>
              <a:cs typeface="+mn-cs"/>
            </a:endParaRPr>
          </a:p>
          <a:p>
            <a:pPr indent="-228600" algn="l" defTabSz="914400">
              <a:buFont typeface="Arial" panose="020B0604020202020204" pitchFamily="34" charset="0"/>
              <a:buChar char="•"/>
            </a:pPr>
            <a:r>
              <a:rPr lang="en-US" sz="1600" b="0">
                <a:latin typeface="+mn-lt"/>
                <a:ea typeface="+mn-ea"/>
                <a:cs typeface="+mn-cs"/>
              </a:rPr>
              <a:t>The following factors are considered:</a:t>
            </a:r>
            <a:endParaRPr lang="en-US" sz="1600" b="0">
              <a:latin typeface="+mn-lt"/>
              <a:ea typeface="+mn-ea"/>
              <a:cs typeface="Calibri"/>
            </a:endParaRPr>
          </a:p>
          <a:p>
            <a:pPr indent="-228600" algn="l" defTabSz="914400">
              <a:buFont typeface="Arial" panose="020B0604020202020204" pitchFamily="34" charset="0"/>
              <a:buChar char="•"/>
            </a:pPr>
            <a:endParaRPr lang="en-US" sz="1600" b="0">
              <a:latin typeface="+mn-lt"/>
              <a:ea typeface="+mn-ea"/>
              <a:cs typeface="+mn-cs"/>
            </a:endParaRPr>
          </a:p>
          <a:p>
            <a:pPr marL="342900" lvl="0" indent="-228600" algn="l" defTabSz="914400">
              <a:buFont typeface="Arial" panose="020B0604020202020204" pitchFamily="34" charset="0"/>
              <a:buChar char="•"/>
            </a:pPr>
            <a:r>
              <a:rPr lang="en-US" sz="1600" b="0">
                <a:latin typeface="+mn-lt"/>
                <a:ea typeface="+mn-ea"/>
                <a:cs typeface="+mn-cs"/>
              </a:rPr>
              <a:t>Rural determination</a:t>
            </a:r>
            <a:endParaRPr lang="en-US" sz="1600" b="0">
              <a:latin typeface="+mn-lt"/>
              <a:ea typeface="+mn-ea"/>
              <a:cs typeface="Calibri"/>
            </a:endParaRPr>
          </a:p>
          <a:p>
            <a:pPr marL="342900" lvl="0" indent="-228600" algn="l" defTabSz="914400">
              <a:buFont typeface="Arial" panose="020B0604020202020204" pitchFamily="34" charset="0"/>
              <a:buChar char="•"/>
            </a:pPr>
            <a:r>
              <a:rPr lang="en-US" sz="1600" b="0">
                <a:latin typeface="+mn-lt"/>
                <a:ea typeface="+mn-ea"/>
                <a:cs typeface="+mn-cs"/>
              </a:rPr>
              <a:t>Health Professional Shortage Area determination</a:t>
            </a:r>
            <a:endParaRPr lang="en-US" sz="1600" b="0">
              <a:latin typeface="+mn-lt"/>
              <a:ea typeface="+mn-ea"/>
              <a:cs typeface="Calibri"/>
            </a:endParaRPr>
          </a:p>
          <a:p>
            <a:pPr marL="342900" lvl="0" indent="-228600" algn="l" defTabSz="914400">
              <a:buFont typeface="Arial" panose="020B0604020202020204" pitchFamily="34" charset="0"/>
              <a:buChar char="•"/>
            </a:pPr>
            <a:r>
              <a:rPr lang="en-US" sz="1600" b="0">
                <a:latin typeface="+mn-lt"/>
                <a:ea typeface="+mn-ea"/>
                <a:cs typeface="+mn-cs"/>
              </a:rPr>
              <a:t>Availability of primary care services in neighboring communities</a:t>
            </a:r>
            <a:endParaRPr lang="en-US" sz="1600" b="0">
              <a:latin typeface="+mn-lt"/>
              <a:ea typeface="+mn-ea"/>
              <a:cs typeface="Calibri"/>
            </a:endParaRPr>
          </a:p>
          <a:p>
            <a:pPr marL="342900" lvl="0" indent="-228600" algn="l" defTabSz="914400">
              <a:buFont typeface="Arial" panose="020B0604020202020204" pitchFamily="34" charset="0"/>
              <a:buChar char="•"/>
            </a:pPr>
            <a:r>
              <a:rPr lang="en-US" sz="1600" b="0">
                <a:latin typeface="+mn-lt"/>
                <a:ea typeface="+mn-ea"/>
                <a:cs typeface="+mn-cs"/>
              </a:rPr>
              <a:t>County Distress Ranking – Tier 1 or 2</a:t>
            </a:r>
            <a:endParaRPr lang="en-US" sz="1600" b="0">
              <a:latin typeface="+mn-lt"/>
              <a:ea typeface="+mn-ea"/>
              <a:cs typeface="Calibri"/>
            </a:endParaRPr>
          </a:p>
          <a:p>
            <a:pPr marL="342900" lvl="0" indent="-228600" algn="l" defTabSz="914400">
              <a:buFont typeface="Arial" panose="020B0604020202020204" pitchFamily="34" charset="0"/>
              <a:buChar char="•"/>
            </a:pPr>
            <a:r>
              <a:rPr lang="en-US" sz="1600" b="0">
                <a:latin typeface="+mn-lt"/>
                <a:ea typeface="+mn-ea"/>
                <a:cs typeface="+mn-cs"/>
              </a:rPr>
              <a:t>501c3 Organization</a:t>
            </a:r>
            <a:endParaRPr lang="en-US" sz="1600" b="0">
              <a:latin typeface="+mn-lt"/>
              <a:ea typeface="+mn-ea"/>
              <a:cs typeface="Calibri"/>
            </a:endParaRPr>
          </a:p>
          <a:p>
            <a:pPr indent="-228600" algn="l" defTabSz="914400">
              <a:buFont typeface="Arial" panose="020B0604020202020204" pitchFamily="34" charset="0"/>
              <a:buChar char="•"/>
            </a:pPr>
            <a:endParaRPr lang="en-US" sz="900">
              <a:latin typeface="+mn-lt"/>
              <a:ea typeface="+mn-ea"/>
              <a:cs typeface="+mn-cs"/>
            </a:endParaRPr>
          </a:p>
        </p:txBody>
      </p:sp>
    </p:spTree>
    <p:extLst>
      <p:ext uri="{BB962C8B-B14F-4D97-AF65-F5344CB8AC3E}">
        <p14:creationId xmlns:p14="http://schemas.microsoft.com/office/powerpoint/2010/main" val="7897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84C22B-23C4-4122-993A-1A0927CB9581}"/>
              </a:ext>
            </a:extLst>
          </p:cNvPr>
          <p:cNvSpPr>
            <a:spLocks noGrp="1"/>
          </p:cNvSpPr>
          <p:nvPr>
            <p:ph type="title"/>
          </p:nvPr>
        </p:nvSpPr>
        <p:spPr>
          <a:xfrm>
            <a:off x="628650" y="556995"/>
            <a:ext cx="7886700" cy="1133693"/>
          </a:xfrm>
        </p:spPr>
        <p:txBody>
          <a:bodyPr vert="horz" lIns="91440" tIns="45720" rIns="91440" bIns="45720" rtlCol="0" anchor="ctr">
            <a:normAutofit/>
          </a:bodyPr>
          <a:lstStyle/>
          <a:p>
            <a:pPr defTabSz="914400"/>
            <a:r>
              <a:rPr lang="en-US" sz="4500">
                <a:solidFill>
                  <a:schemeClr val="tx1"/>
                </a:solidFill>
                <a:latin typeface="Calibri"/>
                <a:ea typeface="+mj-ea"/>
                <a:cs typeface="Arial"/>
              </a:rPr>
              <a:t>Types of Applicants</a:t>
            </a:r>
            <a:endParaRPr lang="en-US">
              <a:solidFill>
                <a:schemeClr val="tx1"/>
              </a:solidFill>
              <a:ea typeface="+mj-ea"/>
            </a:endParaRPr>
          </a:p>
        </p:txBody>
      </p:sp>
      <p:graphicFrame>
        <p:nvGraphicFramePr>
          <p:cNvPr id="3" name="Diagram 3">
            <a:extLst>
              <a:ext uri="{FF2B5EF4-FFF2-40B4-BE49-F238E27FC236}">
                <a16:creationId xmlns:a16="http://schemas.microsoft.com/office/drawing/2014/main" id="{9E094DE9-C9DC-4133-BE81-8F279F7AAC1D}"/>
              </a:ext>
            </a:extLst>
          </p:cNvPr>
          <p:cNvGraphicFramePr/>
          <p:nvPr>
            <p:extLst>
              <p:ext uri="{D42A27DB-BD31-4B8C-83A1-F6EECF244321}">
                <p14:modId xmlns:p14="http://schemas.microsoft.com/office/powerpoint/2010/main" val="280787347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320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C22551-7C73-473A-B584-DB4B9B690083}"/>
              </a:ext>
            </a:extLst>
          </p:cNvPr>
          <p:cNvSpPr>
            <a:spLocks noGrp="1"/>
          </p:cNvSpPr>
          <p:nvPr>
            <p:ph type="title"/>
          </p:nvPr>
        </p:nvSpPr>
        <p:spPr>
          <a:xfrm>
            <a:off x="628650" y="557188"/>
            <a:ext cx="8072553" cy="1161377"/>
          </a:xfrm>
        </p:spPr>
        <p:txBody>
          <a:bodyPr vert="horz" lIns="91440" tIns="45720" rIns="91440" bIns="45720" rtlCol="0" anchor="ctr">
            <a:normAutofit/>
          </a:bodyPr>
          <a:lstStyle/>
          <a:p>
            <a:pPr defTabSz="914400"/>
            <a:r>
              <a:rPr lang="en-US" sz="4500">
                <a:solidFill>
                  <a:schemeClr val="tx1"/>
                </a:solidFill>
                <a:latin typeface="Calibri"/>
                <a:ea typeface="+mj-ea"/>
                <a:cs typeface="Arial"/>
              </a:rPr>
              <a:t>Types of Funding</a:t>
            </a:r>
            <a:endParaRPr lang="en-US" sz="4500">
              <a:solidFill>
                <a:schemeClr val="tx1"/>
              </a:solidFill>
              <a:latin typeface="Calibri"/>
              <a:ea typeface="+mj-ea"/>
            </a:endParaRPr>
          </a:p>
        </p:txBody>
      </p:sp>
      <p:graphicFrame>
        <p:nvGraphicFramePr>
          <p:cNvPr id="3" name="Diagram 3">
            <a:extLst>
              <a:ext uri="{FF2B5EF4-FFF2-40B4-BE49-F238E27FC236}">
                <a16:creationId xmlns:a16="http://schemas.microsoft.com/office/drawing/2014/main" id="{EB19627F-7245-47D6-9CFB-D8623B8C34EB}"/>
              </a:ext>
            </a:extLst>
          </p:cNvPr>
          <p:cNvGraphicFramePr/>
          <p:nvPr>
            <p:extLst>
              <p:ext uri="{D42A27DB-BD31-4B8C-83A1-F6EECF244321}">
                <p14:modId xmlns:p14="http://schemas.microsoft.com/office/powerpoint/2010/main" val="321337935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239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599F3E-7894-49E1-9AE4-ECA0ED064068}"/>
              </a:ext>
            </a:extLst>
          </p:cNvPr>
          <p:cNvSpPr>
            <a:spLocks noGrp="1"/>
          </p:cNvSpPr>
          <p:nvPr>
            <p:ph type="title"/>
          </p:nvPr>
        </p:nvSpPr>
        <p:spPr>
          <a:xfrm>
            <a:off x="963930" y="906043"/>
            <a:ext cx="7122547" cy="1221947"/>
          </a:xfrm>
        </p:spPr>
        <p:txBody>
          <a:bodyPr vert="horz" lIns="91440" tIns="45720" rIns="91440" bIns="45720" rtlCol="0" anchor="ctr">
            <a:normAutofit/>
          </a:bodyPr>
          <a:lstStyle/>
          <a:p>
            <a:pPr defTabSz="914400"/>
            <a:r>
              <a:rPr lang="en-US" kern="1200">
                <a:solidFill>
                  <a:schemeClr val="tx1"/>
                </a:solidFill>
                <a:latin typeface="Calibri"/>
                <a:ea typeface="+mj-ea"/>
                <a:cs typeface="Arial"/>
              </a:rPr>
              <a:t>Applicant Requirements</a:t>
            </a:r>
            <a:r>
              <a:rPr lang="en-US" b="0" kern="1200">
                <a:solidFill>
                  <a:schemeClr val="tx1"/>
                </a:solidFill>
                <a:latin typeface="Calibri"/>
                <a:ea typeface="+mj-ea"/>
                <a:cs typeface="Arial"/>
              </a:rPr>
              <a:t> </a:t>
            </a:r>
          </a:p>
        </p:txBody>
      </p:sp>
      <p:sp>
        <p:nvSpPr>
          <p:cNvPr id="4" name="Content Placeholder 3">
            <a:extLst>
              <a:ext uri="{FF2B5EF4-FFF2-40B4-BE49-F238E27FC236}">
                <a16:creationId xmlns:a16="http://schemas.microsoft.com/office/drawing/2014/main" id="{FE4FE6DD-A0CC-4D0D-8A8C-BDA564108B17}"/>
              </a:ext>
            </a:extLst>
          </p:cNvPr>
          <p:cNvSpPr>
            <a:spLocks noGrp="1"/>
          </p:cNvSpPr>
          <p:nvPr>
            <p:ph sz="quarter" idx="14"/>
          </p:nvPr>
        </p:nvSpPr>
        <p:spPr>
          <a:xfrm>
            <a:off x="963930" y="2126442"/>
            <a:ext cx="7050985" cy="4011966"/>
          </a:xfrm>
        </p:spPr>
        <p:txBody>
          <a:bodyPr vert="horz" lIns="91440" tIns="45720" rIns="91440" bIns="45720" rtlCol="0" anchor="t">
            <a:noAutofit/>
          </a:bodyPr>
          <a:lstStyle/>
          <a:p>
            <a:pPr marL="285750" indent="-228600" algn="l" defTabSz="914400">
              <a:buFont typeface="Arial" panose="020B0604020202020204" pitchFamily="34" charset="0"/>
              <a:buChar char="•"/>
            </a:pPr>
            <a:r>
              <a:rPr lang="en-US" sz="1400">
                <a:latin typeface="Calibri"/>
                <a:ea typeface="+mn-ea"/>
                <a:cs typeface="Arial"/>
              </a:rPr>
              <a:t>Applicant awardees will be awarded for 1-year period and must participate in a site visit or desk review within 1 to 3 months of the awarded start date.  </a:t>
            </a:r>
          </a:p>
          <a:p>
            <a:pPr marL="285750" indent="-228600" algn="l" defTabSz="914400">
              <a:buFont typeface="Arial" panose="020B0604020202020204" pitchFamily="34" charset="0"/>
              <a:buChar char="•"/>
            </a:pPr>
            <a:r>
              <a:rPr lang="en-US" sz="1400">
                <a:latin typeface="Calibri"/>
                <a:ea typeface="+mn-ea"/>
                <a:cs typeface="Arial"/>
              </a:rPr>
              <a:t>All Applicants are required to sign an attestation statement.  </a:t>
            </a:r>
          </a:p>
          <a:p>
            <a:pPr marL="285750" indent="-228600" algn="l" defTabSz="914400">
              <a:buFont typeface="Arial" panose="020B0604020202020204" pitchFamily="34" charset="0"/>
              <a:buChar char="•"/>
            </a:pPr>
            <a:r>
              <a:rPr lang="en-US" sz="1400" u="sng">
                <a:latin typeface="Calibri"/>
                <a:ea typeface="+mn-ea"/>
                <a:cs typeface="Arial"/>
              </a:rPr>
              <a:t>Applicants are required to provide the following supporting documentation:</a:t>
            </a:r>
            <a:endParaRPr lang="en-US" sz="1400">
              <a:latin typeface="Calibri"/>
              <a:ea typeface="+mn-ea"/>
              <a:cs typeface="Arial"/>
            </a:endParaRPr>
          </a:p>
          <a:p>
            <a:pPr marL="800100" lvl="1" indent="-228600" defTabSz="914400"/>
            <a:r>
              <a:rPr lang="en-US" sz="1400">
                <a:latin typeface="Calibri"/>
                <a:cs typeface="Arial"/>
              </a:rPr>
              <a:t>Three (3) letters of support from community partners or stakeholders </a:t>
            </a:r>
            <a:r>
              <a:rPr lang="en-US" sz="1400">
                <a:latin typeface="Calibri"/>
                <a:ea typeface="+mn-lt"/>
                <a:cs typeface="+mn-lt"/>
              </a:rPr>
              <a:t>(encouraged to link to one or more proposed activities) </a:t>
            </a:r>
          </a:p>
          <a:p>
            <a:pPr marL="800100" lvl="1" indent="-228600" defTabSz="914400"/>
            <a:r>
              <a:rPr lang="en-US" sz="1400">
                <a:latin typeface="Calibri"/>
                <a:ea typeface="+mn-lt"/>
                <a:cs typeface="+mn-lt"/>
              </a:rPr>
              <a:t>Submit Copy of Bylaws or documentation of 501c3 status   </a:t>
            </a:r>
            <a:endParaRPr lang="en-US">
              <a:latin typeface="Calibri"/>
              <a:ea typeface="+mn-lt"/>
              <a:cs typeface="+mn-lt"/>
            </a:endParaRPr>
          </a:p>
          <a:p>
            <a:pPr marL="800100" lvl="1" indent="-228600" defTabSz="914400"/>
            <a:r>
              <a:rPr lang="en-US" sz="1400">
                <a:latin typeface="Calibri"/>
                <a:ea typeface="+mn-lt"/>
                <a:cs typeface="+mn-lt"/>
              </a:rPr>
              <a:t>Submit a weblink to the most recent county or regional community health needs assessment (CHNA)    </a:t>
            </a:r>
            <a:endParaRPr lang="en-US">
              <a:latin typeface="Calibri"/>
              <a:ea typeface="+mn-lt"/>
              <a:cs typeface="+mn-lt"/>
            </a:endParaRPr>
          </a:p>
          <a:p>
            <a:pPr marL="800100" lvl="1" indent="-228600" defTabSz="914400"/>
            <a:r>
              <a:rPr lang="en-US" sz="1400">
                <a:latin typeface="Calibri"/>
                <a:ea typeface="+mn-lt"/>
                <a:cs typeface="+mn-lt"/>
              </a:rPr>
              <a:t>Provide Organizational Chart and description of Quality Improvement Team </a:t>
            </a:r>
            <a:endParaRPr lang="en-US">
              <a:latin typeface="Calibri"/>
              <a:ea typeface="+mn-lt"/>
              <a:cs typeface="+mn-lt"/>
            </a:endParaRPr>
          </a:p>
          <a:p>
            <a:pPr marL="800100" lvl="1" indent="-228600" defTabSz="914400"/>
            <a:r>
              <a:rPr lang="en-US" sz="1400">
                <a:latin typeface="Calibri"/>
                <a:ea typeface="+mn-lt"/>
                <a:cs typeface="+mn-lt"/>
              </a:rPr>
              <a:t>Completed Project Narrative </a:t>
            </a:r>
          </a:p>
          <a:p>
            <a:pPr marL="800100" lvl="1" indent="-228600" defTabSz="914400"/>
            <a:r>
              <a:rPr lang="en-US" sz="1400">
                <a:latin typeface="Calibri"/>
                <a:ea typeface="+mn-lt"/>
                <a:cs typeface="+mn-lt"/>
              </a:rPr>
              <a:t>Complete Budget Template and Narrative</a:t>
            </a:r>
          </a:p>
          <a:p>
            <a:pPr marL="800100" lvl="1" indent="-228600" defTabSz="914400"/>
            <a:r>
              <a:rPr lang="en-US" sz="1400">
                <a:latin typeface="Calibri"/>
                <a:ea typeface="+mn-lt"/>
                <a:cs typeface="+mn-lt"/>
              </a:rPr>
              <a:t>Acknowledge and sign the attestation agreement. </a:t>
            </a:r>
            <a:endParaRPr lang="en-US" sz="1400">
              <a:latin typeface="Calibri"/>
              <a:cs typeface="Calibri"/>
            </a:endParaRPr>
          </a:p>
          <a:p>
            <a:pPr marL="800100" lvl="1" indent="-228600" defTabSz="914400"/>
            <a:endParaRPr lang="en-US" sz="1400">
              <a:latin typeface="Calibri"/>
              <a:cs typeface="Arial" panose="020B0604020202020204" pitchFamily="34" charset="0"/>
            </a:endParaRPr>
          </a:p>
        </p:txBody>
      </p:sp>
    </p:spTree>
    <p:extLst>
      <p:ext uri="{BB962C8B-B14F-4D97-AF65-F5344CB8AC3E}">
        <p14:creationId xmlns:p14="http://schemas.microsoft.com/office/powerpoint/2010/main" val="982370808"/>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5AB001148CA34EBF6625D25B90ABB0" ma:contentTypeVersion="15" ma:contentTypeDescription="Create a new document." ma:contentTypeScope="" ma:versionID="7f764f47899e4c7897a924edc2c0660e">
  <xsd:schema xmlns:xsd="http://www.w3.org/2001/XMLSchema" xmlns:xs="http://www.w3.org/2001/XMLSchema" xmlns:p="http://schemas.microsoft.com/office/2006/metadata/properties" xmlns:ns1="http://schemas.microsoft.com/sharepoint/v3" xmlns:ns2="0fcd0b01-5c9e-44e6-a004-d5b6ff663c2b" xmlns:ns3="51b972f8-6d59-4bf9-9386-0befb64be1e2" targetNamespace="http://schemas.microsoft.com/office/2006/metadata/properties" ma:root="true" ma:fieldsID="bd682726a7c0d3463cac8d21d4e8bb71" ns1:_="" ns2:_="" ns3:_="">
    <xsd:import namespace="http://schemas.microsoft.com/sharepoint/v3"/>
    <xsd:import namespace="0fcd0b01-5c9e-44e6-a004-d5b6ff663c2b"/>
    <xsd:import namespace="51b972f8-6d59-4bf9-9386-0befb64be1e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cd0b01-5c9e-44e6-a004-d5b6ff663c2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b972f8-6d59-4bf9-9386-0befb64be1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4E0C11-FDD3-4ED1-9F1C-F9A9F695BEDB}">
  <ds:schemaRefs>
    <ds:schemaRef ds:uri="http://purl.org/dc/terms/"/>
    <ds:schemaRef ds:uri="http://schemas.microsoft.com/office/2006/metadata/properties"/>
    <ds:schemaRef ds:uri="0fcd0b01-5c9e-44e6-a004-d5b6ff663c2b"/>
    <ds:schemaRef ds:uri="http://schemas.microsoft.com/office/infopath/2007/PartnerControls"/>
    <ds:schemaRef ds:uri="http://schemas.microsoft.com/sharepoint/v3"/>
    <ds:schemaRef ds:uri="http://schemas.microsoft.com/office/2006/documentManagement/types"/>
    <ds:schemaRef ds:uri="http://schemas.openxmlformats.org/package/2006/metadata/core-properties"/>
    <ds:schemaRef ds:uri="51b972f8-6d59-4bf9-9386-0befb64be1e2"/>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420D9FB6-35F1-4888-9A9E-BA42B9B75831}">
  <ds:schemaRefs>
    <ds:schemaRef ds:uri="http://schemas.microsoft.com/sharepoint/v3/contenttype/forms"/>
  </ds:schemaRefs>
</ds:datastoreItem>
</file>

<file path=customXml/itemProps3.xml><?xml version="1.0" encoding="utf-8"?>
<ds:datastoreItem xmlns:ds="http://schemas.openxmlformats.org/officeDocument/2006/customXml" ds:itemID="{D14E83D3-C82E-46E5-8971-0DA5F3CF1EAE}">
  <ds:schemaRefs>
    <ds:schemaRef ds:uri="0fcd0b01-5c9e-44e6-a004-d5b6ff663c2b"/>
    <ds:schemaRef ds:uri="51b972f8-6d59-4bf9-9386-0befb64be1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4744</Words>
  <Application>Microsoft Office PowerPoint</Application>
  <PresentationFormat>On-screen Show (4:3)</PresentationFormat>
  <Paragraphs>405</Paragraphs>
  <Slides>31</Slides>
  <Notes>31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31</vt:i4>
      </vt:variant>
    </vt:vector>
  </HeadingPairs>
  <TitlesOfParts>
    <vt:vector size="44" baseType="lpstr">
      <vt:lpstr>Arial</vt:lpstr>
      <vt:lpstr>Calibri</vt:lpstr>
      <vt:lpstr>Calibri Light</vt:lpstr>
      <vt:lpstr>Franklin Gothic Demi Cond</vt:lpstr>
      <vt:lpstr>Franklin Gothic Medium</vt:lpstr>
      <vt:lpstr>Franklin Gothic Medium Cond</vt:lpstr>
      <vt:lpstr>Gotham Bold</vt:lpstr>
      <vt:lpstr>Helvetica</vt:lpstr>
      <vt:lpstr>Times New Roman</vt:lpstr>
      <vt:lpstr>Wingdings,Sans-Serif</vt:lpstr>
      <vt:lpstr>3_Office Theme</vt:lpstr>
      <vt:lpstr>3_Office Theme</vt:lpstr>
      <vt:lpstr>Office Theme</vt:lpstr>
      <vt:lpstr>PowerPoint Presentation</vt:lpstr>
      <vt:lpstr>Welcome</vt:lpstr>
      <vt:lpstr>About the Office of Rural Health (ORH)</vt:lpstr>
      <vt:lpstr>PowerPoint Presentation</vt:lpstr>
      <vt:lpstr>State Designated Rural Health Center (SDRHCs)  </vt:lpstr>
      <vt:lpstr>Eligibility  </vt:lpstr>
      <vt:lpstr>Types of Applicants</vt:lpstr>
      <vt:lpstr>Types of Funding</vt:lpstr>
      <vt:lpstr>Applicant Requirements </vt:lpstr>
      <vt:lpstr>Applicant Requirements cont'd</vt:lpstr>
      <vt:lpstr>Applicant Requirements cont'd</vt:lpstr>
      <vt:lpstr>Applicant Requirements cont'd.</vt:lpstr>
      <vt:lpstr>PowerPoint Presentation</vt:lpstr>
      <vt:lpstr>Two-Step Application Process   </vt:lpstr>
      <vt:lpstr>Scoring Criteria </vt:lpstr>
      <vt:lpstr>Overview of Organization 5 Points   Tell us about your organization!</vt:lpstr>
      <vt:lpstr>Community Need 20 points   Why are grants funds needed? </vt:lpstr>
      <vt:lpstr>Improved Access to Care 20 Points      Will your organization make a difference in the community?</vt:lpstr>
      <vt:lpstr>Community Collaboration 15 Points       Is your organization partnering with others in the community?</vt:lpstr>
      <vt:lpstr>Performance Measures 15 Points    Medical Access Plan Targets and Performance Measure Narrative</vt:lpstr>
      <vt:lpstr>Performance Measures Cont'd   Our performance measures are based off the measures in the Uniform Data System, a standardized reporting system that federally qualified health centers use to submit data.   - BMI - High Blood Pressure - Diabetes – HbA1c - Tobacco Use  “If I don't have faith that the data obtained is meaningful and accurate, it doesn’t make me want to put time into it.” – Clinic Manager      </vt:lpstr>
      <vt:lpstr> Performance Measures Cont'd   For each measure, you will need to include the following information:   Data Source: where will you obtain the information you report for your performance measures?  Collection Process and Calculation: what method will you use to collect the information?  Data Limitations: what may prevent you from obtaining data for your performance measures?   </vt:lpstr>
      <vt:lpstr>PowerPoint Presentation</vt:lpstr>
      <vt:lpstr>PowerPoint Presentation</vt:lpstr>
      <vt:lpstr>PowerPoint Presentation</vt:lpstr>
      <vt:lpstr>PowerPoint Presentation</vt:lpstr>
      <vt:lpstr>Sustainability Model 10 Points   What is your organization's long-term plan?</vt:lpstr>
      <vt:lpstr>Budget &amp; Budget Narrative 15 Points  </vt:lpstr>
      <vt:lpstr>Budget &amp; Budget Narrative cont. </vt:lpstr>
      <vt:lpstr>Questions?   </vt:lpstr>
      <vt:lpstr>Operations Team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Ingram, Ginny</dc:creator>
  <cp:lastModifiedBy>Blaise, Mary R</cp:lastModifiedBy>
  <cp:revision>1</cp:revision>
  <dcterms:created xsi:type="dcterms:W3CDTF">2020-10-29T19:22:19Z</dcterms:created>
  <dcterms:modified xsi:type="dcterms:W3CDTF">2022-03-01T17:51:41Z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0x010100735AB001148CA34EBF6625D25B90ABB0</vt:lpwstr>
  </property>
</Properties>
</file>