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33"/>
  </p:notesMasterIdLst>
  <p:handoutMasterIdLst>
    <p:handoutMasterId r:id="rId34"/>
  </p:handoutMasterIdLst>
  <p:sldIdLst>
    <p:sldId id="458" r:id="rId2"/>
    <p:sldId id="507" r:id="rId3"/>
    <p:sldId id="471" r:id="rId4"/>
    <p:sldId id="472" r:id="rId5"/>
    <p:sldId id="473" r:id="rId6"/>
    <p:sldId id="514" r:id="rId7"/>
    <p:sldId id="490" r:id="rId8"/>
    <p:sldId id="491" r:id="rId9"/>
    <p:sldId id="492" r:id="rId10"/>
    <p:sldId id="508" r:id="rId11"/>
    <p:sldId id="515" r:id="rId12"/>
    <p:sldId id="496" r:id="rId13"/>
    <p:sldId id="516" r:id="rId14"/>
    <p:sldId id="493" r:id="rId15"/>
    <p:sldId id="520" r:id="rId16"/>
    <p:sldId id="521" r:id="rId17"/>
    <p:sldId id="494" r:id="rId18"/>
    <p:sldId id="485" r:id="rId19"/>
    <p:sldId id="517" r:id="rId20"/>
    <p:sldId id="497" r:id="rId21"/>
    <p:sldId id="518" r:id="rId22"/>
    <p:sldId id="498" r:id="rId23"/>
    <p:sldId id="499" r:id="rId24"/>
    <p:sldId id="500" r:id="rId25"/>
    <p:sldId id="501" r:id="rId26"/>
    <p:sldId id="502" r:id="rId27"/>
    <p:sldId id="503" r:id="rId28"/>
    <p:sldId id="505" r:id="rId29"/>
    <p:sldId id="506" r:id="rId30"/>
    <p:sldId id="519" r:id="rId31"/>
    <p:sldId id="509" r:id="rId32"/>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1A4D7E-C396-1929-7F21-3E77D71C0159}" name="Rachael Borowy" initials="RB" userId="S::RBorowy@uscrinc.org::196daf9b-3b9d-4c13-91eb-70e04ac31e8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rche, Julia K" initials="LJK" lastIdx="9"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65E"/>
    <a:srgbClr val="94B6C7"/>
    <a:srgbClr val="657E32"/>
    <a:srgbClr val="E9F0F3"/>
    <a:srgbClr val="DBE7EC"/>
    <a:srgbClr val="CEDDEC"/>
    <a:srgbClr val="E4EEF4"/>
    <a:srgbClr val="288D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31" autoAdjust="0"/>
    <p:restoredTop sz="86418" autoAdjust="0"/>
  </p:normalViewPr>
  <p:slideViewPr>
    <p:cSldViewPr snapToGrid="0">
      <p:cViewPr varScale="1">
        <p:scale>
          <a:sx n="91" d="100"/>
          <a:sy n="91" d="100"/>
        </p:scale>
        <p:origin x="984" y="90"/>
      </p:cViewPr>
      <p:guideLst>
        <p:guide orient="horz" pos="2160"/>
        <p:guide pos="2880"/>
      </p:guideLst>
    </p:cSldViewPr>
  </p:slideViewPr>
  <p:outlineViewPr>
    <p:cViewPr>
      <p:scale>
        <a:sx n="33" d="100"/>
        <a:sy n="33" d="100"/>
      </p:scale>
      <p:origin x="0" y="64"/>
    </p:cViewPr>
  </p:outlineViewPr>
  <p:notesTextViewPr>
    <p:cViewPr>
      <p:scale>
        <a:sx n="1" d="1"/>
        <a:sy n="1" d="1"/>
      </p:scale>
      <p:origin x="0" y="0"/>
    </p:cViewPr>
  </p:notesTextViewPr>
  <p:sorterViewPr>
    <p:cViewPr>
      <p:scale>
        <a:sx n="110" d="100"/>
        <a:sy n="110" d="100"/>
      </p:scale>
      <p:origin x="0" y="0"/>
    </p:cViewPr>
  </p:sorterViewPr>
  <p:notesViewPr>
    <p:cSldViewPr snapToGrid="0">
      <p:cViewPr varScale="1">
        <p:scale>
          <a:sx n="66" d="100"/>
          <a:sy n="66" d="100"/>
        </p:scale>
        <p:origin x="2742"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 y="0"/>
            <a:ext cx="3038475" cy="463550"/>
          </a:xfrm>
          <a:prstGeom prst="rect">
            <a:avLst/>
          </a:prstGeom>
        </p:spPr>
        <p:txBody>
          <a:bodyPr vert="horz" lIns="91759" tIns="45880" rIns="91759" bIns="45880" rtlCol="0"/>
          <a:lstStyle>
            <a:lvl1pPr algn="l">
              <a:defRPr sz="1200"/>
            </a:lvl1pPr>
          </a:lstStyle>
          <a:p>
            <a:endParaRPr lang="en-US" dirty="0"/>
          </a:p>
        </p:txBody>
      </p:sp>
      <p:sp>
        <p:nvSpPr>
          <p:cNvPr id="3" name="Date Placeholder 2"/>
          <p:cNvSpPr>
            <a:spLocks noGrp="1"/>
          </p:cNvSpPr>
          <p:nvPr>
            <p:ph type="dt" sz="quarter" idx="1"/>
          </p:nvPr>
        </p:nvSpPr>
        <p:spPr>
          <a:xfrm>
            <a:off x="3970345" y="0"/>
            <a:ext cx="3038475" cy="463550"/>
          </a:xfrm>
          <a:prstGeom prst="rect">
            <a:avLst/>
          </a:prstGeom>
        </p:spPr>
        <p:txBody>
          <a:bodyPr vert="horz" lIns="91759" tIns="45880" rIns="91759" bIns="45880" rtlCol="0"/>
          <a:lstStyle>
            <a:lvl1pPr algn="r">
              <a:defRPr sz="1200"/>
            </a:lvl1pPr>
          </a:lstStyle>
          <a:p>
            <a:fld id="{A9B734D9-FBB7-4B85-86A2-24E15EDE55E0}" type="datetimeFigureOut">
              <a:rPr lang="en-US" smtClean="0"/>
              <a:t>10/29/2021</a:t>
            </a:fld>
            <a:endParaRPr lang="en-US" dirty="0"/>
          </a:p>
        </p:txBody>
      </p:sp>
      <p:sp>
        <p:nvSpPr>
          <p:cNvPr id="4" name="Footer Placeholder 3"/>
          <p:cNvSpPr>
            <a:spLocks noGrp="1"/>
          </p:cNvSpPr>
          <p:nvPr>
            <p:ph type="ftr" sz="quarter" idx="2"/>
          </p:nvPr>
        </p:nvSpPr>
        <p:spPr>
          <a:xfrm>
            <a:off x="9" y="8772526"/>
            <a:ext cx="3038475" cy="463550"/>
          </a:xfrm>
          <a:prstGeom prst="rect">
            <a:avLst/>
          </a:prstGeom>
        </p:spPr>
        <p:txBody>
          <a:bodyPr vert="horz" lIns="91759" tIns="45880" rIns="91759" bIns="4588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45" y="8772526"/>
            <a:ext cx="3038475" cy="463550"/>
          </a:xfrm>
          <a:prstGeom prst="rect">
            <a:avLst/>
          </a:prstGeom>
        </p:spPr>
        <p:txBody>
          <a:bodyPr vert="horz" lIns="91759" tIns="45880" rIns="91759" bIns="45880" rtlCol="0" anchor="b"/>
          <a:lstStyle>
            <a:lvl1pPr algn="r">
              <a:defRPr sz="1200"/>
            </a:lvl1pPr>
          </a:lstStyle>
          <a:p>
            <a:fld id="{41803F26-4061-4820-A8A7-DA9F5475917E}" type="slidenum">
              <a:rPr lang="en-US" smtClean="0"/>
              <a:t>‹#›</a:t>
            </a:fld>
            <a:endParaRPr lang="en-US" dirty="0"/>
          </a:p>
        </p:txBody>
      </p:sp>
    </p:spTree>
    <p:extLst>
      <p:ext uri="{BB962C8B-B14F-4D97-AF65-F5344CB8AC3E}">
        <p14:creationId xmlns:p14="http://schemas.microsoft.com/office/powerpoint/2010/main" val="8140750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7"/>
            <a:ext cx="3037840" cy="463408"/>
          </a:xfrm>
          <a:prstGeom prst="rect">
            <a:avLst/>
          </a:prstGeom>
        </p:spPr>
        <p:txBody>
          <a:bodyPr vert="horz" lIns="93155" tIns="46576" rIns="93155" bIns="46576" rtlCol="0"/>
          <a:lstStyle>
            <a:lvl1pPr algn="l">
              <a:defRPr sz="1200"/>
            </a:lvl1pPr>
          </a:lstStyle>
          <a:p>
            <a:endParaRPr lang="en-US" dirty="0"/>
          </a:p>
        </p:txBody>
      </p:sp>
      <p:sp>
        <p:nvSpPr>
          <p:cNvPr id="3" name="Date Placeholder 2"/>
          <p:cNvSpPr>
            <a:spLocks noGrp="1"/>
          </p:cNvSpPr>
          <p:nvPr>
            <p:ph type="dt" idx="1"/>
          </p:nvPr>
        </p:nvSpPr>
        <p:spPr>
          <a:xfrm>
            <a:off x="3970939" y="7"/>
            <a:ext cx="3037840" cy="463408"/>
          </a:xfrm>
          <a:prstGeom prst="rect">
            <a:avLst/>
          </a:prstGeom>
        </p:spPr>
        <p:txBody>
          <a:bodyPr vert="horz" lIns="93155" tIns="46576" rIns="93155" bIns="46576" rtlCol="0"/>
          <a:lstStyle>
            <a:lvl1pPr algn="r">
              <a:defRPr sz="1200"/>
            </a:lvl1pPr>
          </a:lstStyle>
          <a:p>
            <a:fld id="{E3FD6F98-055A-4837-90F2-8E5F6821A1BB}" type="datetimeFigureOut">
              <a:rPr lang="en-US" smtClean="0"/>
              <a:t>10/29/2021</a:t>
            </a:fld>
            <a:endParaRPr lang="en-US" dirty="0"/>
          </a:p>
        </p:txBody>
      </p:sp>
      <p:sp>
        <p:nvSpPr>
          <p:cNvPr id="4" name="Slide Image Placeholder 3"/>
          <p:cNvSpPr>
            <a:spLocks noGrp="1" noRot="1" noChangeAspect="1"/>
          </p:cNvSpPr>
          <p:nvPr>
            <p:ph type="sldImg" idx="2"/>
          </p:nvPr>
        </p:nvSpPr>
        <p:spPr>
          <a:xfrm>
            <a:off x="1427163" y="1154113"/>
            <a:ext cx="4156075" cy="3116262"/>
          </a:xfrm>
          <a:prstGeom prst="rect">
            <a:avLst/>
          </a:prstGeom>
          <a:noFill/>
          <a:ln w="12700">
            <a:solidFill>
              <a:prstClr val="black"/>
            </a:solidFill>
          </a:ln>
        </p:spPr>
        <p:txBody>
          <a:bodyPr vert="horz" lIns="93155" tIns="46576" rIns="93155" bIns="46576" rtlCol="0" anchor="ctr"/>
          <a:lstStyle/>
          <a:p>
            <a:endParaRPr lang="en-US" dirty="0"/>
          </a:p>
        </p:txBody>
      </p:sp>
      <p:sp>
        <p:nvSpPr>
          <p:cNvPr id="5" name="Notes Placeholder 4"/>
          <p:cNvSpPr>
            <a:spLocks noGrp="1"/>
          </p:cNvSpPr>
          <p:nvPr>
            <p:ph type="body" sz="quarter" idx="3"/>
          </p:nvPr>
        </p:nvSpPr>
        <p:spPr>
          <a:xfrm>
            <a:off x="701040" y="4444868"/>
            <a:ext cx="5608320" cy="3636705"/>
          </a:xfrm>
          <a:prstGeom prst="rect">
            <a:avLst/>
          </a:prstGeom>
        </p:spPr>
        <p:txBody>
          <a:bodyPr vert="horz" lIns="93155" tIns="46576" rIns="93155" bIns="4657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7"/>
            <a:ext cx="3037840" cy="463407"/>
          </a:xfrm>
          <a:prstGeom prst="rect">
            <a:avLst/>
          </a:prstGeom>
        </p:spPr>
        <p:txBody>
          <a:bodyPr vert="horz" lIns="93155" tIns="46576" rIns="93155" bIns="4657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772677"/>
            <a:ext cx="3037840" cy="463407"/>
          </a:xfrm>
          <a:prstGeom prst="rect">
            <a:avLst/>
          </a:prstGeom>
        </p:spPr>
        <p:txBody>
          <a:bodyPr vert="horz" lIns="93155" tIns="46576" rIns="93155" bIns="46576" rtlCol="0" anchor="b"/>
          <a:lstStyle>
            <a:lvl1pPr algn="r">
              <a:defRPr sz="1200"/>
            </a:lvl1pPr>
          </a:lstStyle>
          <a:p>
            <a:fld id="{DBCC7D24-0DC9-4E9C-89C0-35D79A09D337}" type="slidenum">
              <a:rPr lang="en-US" smtClean="0"/>
              <a:t>‹#›</a:t>
            </a:fld>
            <a:endParaRPr lang="en-US" dirty="0"/>
          </a:p>
        </p:txBody>
      </p:sp>
    </p:spTree>
    <p:extLst>
      <p:ext uri="{BB962C8B-B14F-4D97-AF65-F5344CB8AC3E}">
        <p14:creationId xmlns:p14="http://schemas.microsoft.com/office/powerpoint/2010/main" val="286461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a:t>
            </a:fld>
            <a:endParaRPr lang="en-US" dirty="0"/>
          </a:p>
        </p:txBody>
      </p:sp>
    </p:spTree>
    <p:extLst>
      <p:ext uri="{BB962C8B-B14F-4D97-AF65-F5344CB8AC3E}">
        <p14:creationId xmlns:p14="http://schemas.microsoft.com/office/powerpoint/2010/main" val="1349465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10</a:t>
            </a:fld>
            <a:endParaRPr lang="en-US" dirty="0"/>
          </a:p>
        </p:txBody>
      </p:sp>
    </p:spTree>
    <p:extLst>
      <p:ext uri="{BB962C8B-B14F-4D97-AF65-F5344CB8AC3E}">
        <p14:creationId xmlns:p14="http://schemas.microsoft.com/office/powerpoint/2010/main" val="923304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11</a:t>
            </a:fld>
            <a:endParaRPr lang="en-US" dirty="0"/>
          </a:p>
        </p:txBody>
      </p:sp>
    </p:spTree>
    <p:extLst>
      <p:ext uri="{BB962C8B-B14F-4D97-AF65-F5344CB8AC3E}">
        <p14:creationId xmlns:p14="http://schemas.microsoft.com/office/powerpoint/2010/main" val="1170849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12</a:t>
            </a:fld>
            <a:endParaRPr lang="en-US" dirty="0"/>
          </a:p>
        </p:txBody>
      </p:sp>
    </p:spTree>
    <p:extLst>
      <p:ext uri="{BB962C8B-B14F-4D97-AF65-F5344CB8AC3E}">
        <p14:creationId xmlns:p14="http://schemas.microsoft.com/office/powerpoint/2010/main" val="3945567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13</a:t>
            </a:fld>
            <a:endParaRPr lang="en-US" dirty="0"/>
          </a:p>
        </p:txBody>
      </p:sp>
    </p:spTree>
    <p:extLst>
      <p:ext uri="{BB962C8B-B14F-4D97-AF65-F5344CB8AC3E}">
        <p14:creationId xmlns:p14="http://schemas.microsoft.com/office/powerpoint/2010/main" val="241267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14</a:t>
            </a:fld>
            <a:endParaRPr lang="en-US" dirty="0"/>
          </a:p>
        </p:txBody>
      </p:sp>
    </p:spTree>
    <p:extLst>
      <p:ext uri="{BB962C8B-B14F-4D97-AF65-F5344CB8AC3E}">
        <p14:creationId xmlns:p14="http://schemas.microsoft.com/office/powerpoint/2010/main" val="1681993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15</a:t>
            </a:fld>
            <a:endParaRPr lang="en-US" dirty="0"/>
          </a:p>
        </p:txBody>
      </p:sp>
    </p:spTree>
    <p:extLst>
      <p:ext uri="{BB962C8B-B14F-4D97-AF65-F5344CB8AC3E}">
        <p14:creationId xmlns:p14="http://schemas.microsoft.com/office/powerpoint/2010/main" val="668849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16</a:t>
            </a:fld>
            <a:endParaRPr lang="en-US" dirty="0"/>
          </a:p>
        </p:txBody>
      </p:sp>
    </p:spTree>
    <p:extLst>
      <p:ext uri="{BB962C8B-B14F-4D97-AF65-F5344CB8AC3E}">
        <p14:creationId xmlns:p14="http://schemas.microsoft.com/office/powerpoint/2010/main" val="2700552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17</a:t>
            </a:fld>
            <a:endParaRPr lang="en-US" dirty="0"/>
          </a:p>
        </p:txBody>
      </p:sp>
    </p:spTree>
    <p:extLst>
      <p:ext uri="{BB962C8B-B14F-4D97-AF65-F5344CB8AC3E}">
        <p14:creationId xmlns:p14="http://schemas.microsoft.com/office/powerpoint/2010/main" val="2625615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18</a:t>
            </a:fld>
            <a:endParaRPr lang="en-US" dirty="0"/>
          </a:p>
        </p:txBody>
      </p:sp>
    </p:spTree>
    <p:extLst>
      <p:ext uri="{BB962C8B-B14F-4D97-AF65-F5344CB8AC3E}">
        <p14:creationId xmlns:p14="http://schemas.microsoft.com/office/powerpoint/2010/main" val="1790709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19</a:t>
            </a:fld>
            <a:endParaRPr lang="en-US" dirty="0"/>
          </a:p>
        </p:txBody>
      </p:sp>
    </p:spTree>
    <p:extLst>
      <p:ext uri="{BB962C8B-B14F-4D97-AF65-F5344CB8AC3E}">
        <p14:creationId xmlns:p14="http://schemas.microsoft.com/office/powerpoint/2010/main" val="2647420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a:t>
            </a:fld>
            <a:endParaRPr lang="en-US" dirty="0"/>
          </a:p>
        </p:txBody>
      </p:sp>
    </p:spTree>
    <p:extLst>
      <p:ext uri="{BB962C8B-B14F-4D97-AF65-F5344CB8AC3E}">
        <p14:creationId xmlns:p14="http://schemas.microsoft.com/office/powerpoint/2010/main" val="1170626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20</a:t>
            </a:fld>
            <a:endParaRPr lang="en-US" dirty="0"/>
          </a:p>
        </p:txBody>
      </p:sp>
    </p:spTree>
    <p:extLst>
      <p:ext uri="{BB962C8B-B14F-4D97-AF65-F5344CB8AC3E}">
        <p14:creationId xmlns:p14="http://schemas.microsoft.com/office/powerpoint/2010/main" val="2306069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21</a:t>
            </a:fld>
            <a:endParaRPr lang="en-US" dirty="0"/>
          </a:p>
        </p:txBody>
      </p:sp>
    </p:spTree>
    <p:extLst>
      <p:ext uri="{BB962C8B-B14F-4D97-AF65-F5344CB8AC3E}">
        <p14:creationId xmlns:p14="http://schemas.microsoft.com/office/powerpoint/2010/main" val="2328939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22</a:t>
            </a:fld>
            <a:endParaRPr lang="en-US" dirty="0"/>
          </a:p>
        </p:txBody>
      </p:sp>
    </p:spTree>
    <p:extLst>
      <p:ext uri="{BB962C8B-B14F-4D97-AF65-F5344CB8AC3E}">
        <p14:creationId xmlns:p14="http://schemas.microsoft.com/office/powerpoint/2010/main" val="2932986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23</a:t>
            </a:fld>
            <a:endParaRPr lang="en-US" dirty="0"/>
          </a:p>
        </p:txBody>
      </p:sp>
    </p:spTree>
    <p:extLst>
      <p:ext uri="{BB962C8B-B14F-4D97-AF65-F5344CB8AC3E}">
        <p14:creationId xmlns:p14="http://schemas.microsoft.com/office/powerpoint/2010/main" val="2743172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24</a:t>
            </a:fld>
            <a:endParaRPr lang="en-US" dirty="0"/>
          </a:p>
        </p:txBody>
      </p:sp>
    </p:spTree>
    <p:extLst>
      <p:ext uri="{BB962C8B-B14F-4D97-AF65-F5344CB8AC3E}">
        <p14:creationId xmlns:p14="http://schemas.microsoft.com/office/powerpoint/2010/main" val="3001871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25</a:t>
            </a:fld>
            <a:endParaRPr lang="en-US" dirty="0"/>
          </a:p>
        </p:txBody>
      </p:sp>
    </p:spTree>
    <p:extLst>
      <p:ext uri="{BB962C8B-B14F-4D97-AF65-F5344CB8AC3E}">
        <p14:creationId xmlns:p14="http://schemas.microsoft.com/office/powerpoint/2010/main" val="3289828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26</a:t>
            </a:fld>
            <a:endParaRPr lang="en-US" dirty="0"/>
          </a:p>
        </p:txBody>
      </p:sp>
    </p:spTree>
    <p:extLst>
      <p:ext uri="{BB962C8B-B14F-4D97-AF65-F5344CB8AC3E}">
        <p14:creationId xmlns:p14="http://schemas.microsoft.com/office/powerpoint/2010/main" val="3974401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27</a:t>
            </a:fld>
            <a:endParaRPr lang="en-US" dirty="0"/>
          </a:p>
        </p:txBody>
      </p:sp>
    </p:spTree>
    <p:extLst>
      <p:ext uri="{BB962C8B-B14F-4D97-AF65-F5344CB8AC3E}">
        <p14:creationId xmlns:p14="http://schemas.microsoft.com/office/powerpoint/2010/main" val="2575695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28</a:t>
            </a:fld>
            <a:endParaRPr lang="en-US" dirty="0"/>
          </a:p>
        </p:txBody>
      </p:sp>
    </p:spTree>
    <p:extLst>
      <p:ext uri="{BB962C8B-B14F-4D97-AF65-F5344CB8AC3E}">
        <p14:creationId xmlns:p14="http://schemas.microsoft.com/office/powerpoint/2010/main" val="2172256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29</a:t>
            </a:fld>
            <a:endParaRPr lang="en-US" dirty="0"/>
          </a:p>
        </p:txBody>
      </p:sp>
    </p:spTree>
    <p:extLst>
      <p:ext uri="{BB962C8B-B14F-4D97-AF65-F5344CB8AC3E}">
        <p14:creationId xmlns:p14="http://schemas.microsoft.com/office/powerpoint/2010/main" val="3373856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06483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30</a:t>
            </a:fld>
            <a:endParaRPr lang="en-US" dirty="0"/>
          </a:p>
        </p:txBody>
      </p:sp>
    </p:spTree>
    <p:extLst>
      <p:ext uri="{BB962C8B-B14F-4D97-AF65-F5344CB8AC3E}">
        <p14:creationId xmlns:p14="http://schemas.microsoft.com/office/powerpoint/2010/main" val="1285293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31</a:t>
            </a:fld>
            <a:endParaRPr lang="en-US" dirty="0"/>
          </a:p>
        </p:txBody>
      </p:sp>
    </p:spTree>
    <p:extLst>
      <p:ext uri="{BB962C8B-B14F-4D97-AF65-F5344CB8AC3E}">
        <p14:creationId xmlns:p14="http://schemas.microsoft.com/office/powerpoint/2010/main" val="3932883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4</a:t>
            </a:fld>
            <a:endParaRPr lang="en-US" dirty="0"/>
          </a:p>
        </p:txBody>
      </p:sp>
    </p:spTree>
    <p:extLst>
      <p:ext uri="{BB962C8B-B14F-4D97-AF65-F5344CB8AC3E}">
        <p14:creationId xmlns:p14="http://schemas.microsoft.com/office/powerpoint/2010/main" val="165010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6751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6</a:t>
            </a:fld>
            <a:endParaRPr lang="en-US" dirty="0"/>
          </a:p>
        </p:txBody>
      </p:sp>
    </p:spTree>
    <p:extLst>
      <p:ext uri="{BB962C8B-B14F-4D97-AF65-F5344CB8AC3E}">
        <p14:creationId xmlns:p14="http://schemas.microsoft.com/office/powerpoint/2010/main" val="3389483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7</a:t>
            </a:fld>
            <a:endParaRPr lang="en-US" dirty="0"/>
          </a:p>
        </p:txBody>
      </p:sp>
    </p:spTree>
    <p:extLst>
      <p:ext uri="{BB962C8B-B14F-4D97-AF65-F5344CB8AC3E}">
        <p14:creationId xmlns:p14="http://schemas.microsoft.com/office/powerpoint/2010/main" val="2919507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8</a:t>
            </a:fld>
            <a:endParaRPr lang="en-US" dirty="0"/>
          </a:p>
        </p:txBody>
      </p:sp>
    </p:spTree>
    <p:extLst>
      <p:ext uri="{BB962C8B-B14F-4D97-AF65-F5344CB8AC3E}">
        <p14:creationId xmlns:p14="http://schemas.microsoft.com/office/powerpoint/2010/main" val="1635474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9</a:t>
            </a:fld>
            <a:endParaRPr lang="en-US" dirty="0"/>
          </a:p>
        </p:txBody>
      </p:sp>
    </p:spTree>
    <p:extLst>
      <p:ext uri="{BB962C8B-B14F-4D97-AF65-F5344CB8AC3E}">
        <p14:creationId xmlns:p14="http://schemas.microsoft.com/office/powerpoint/2010/main" val="21802159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4" y="230729"/>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77086" y="232218"/>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60715" y="230096"/>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4007200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 Col-Chart/Table">
    <p:spTree>
      <p:nvGrpSpPr>
        <p:cNvPr id="1" name=""/>
        <p:cNvGrpSpPr/>
        <p:nvPr/>
      </p:nvGrpSpPr>
      <p:grpSpPr>
        <a:xfrm>
          <a:off x="0" y="0"/>
          <a:ext cx="0" cy="0"/>
          <a:chOff x="0" y="0"/>
          <a:chExt cx="0" cy="0"/>
        </a:xfrm>
      </p:grpSpPr>
      <p:cxnSp>
        <p:nvCxnSpPr>
          <p:cNvPr id="2" name="Straight Connector 1"/>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7346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14" name="Rectangle 13"/>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66" y="2061985"/>
            <a:ext cx="2023733" cy="1998871"/>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2"/>
            <a:ext cx="7888288"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7" name="Straight Connector 6"/>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6" name="Straight Connector 5"/>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cxnSp>
        <p:nvCxnSpPr>
          <p:cNvPr id="11" name="Straight Connector 10"/>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0" y="1849438"/>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49" y="1840559"/>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userDrawn="1"/>
        </p:nvSpPr>
        <p:spPr>
          <a:xfrm>
            <a:off x="522287"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DSS | RIS Provider Entry | Fall 2021</a:t>
            </a:r>
          </a:p>
        </p:txBody>
      </p:sp>
      <p:sp>
        <p:nvSpPr>
          <p:cNvPr id="5" name="Text Placeholder 13"/>
          <p:cNvSpPr txBox="1">
            <a:spLocks/>
          </p:cNvSpPr>
          <p:nvPr userDrawn="1"/>
        </p:nvSpPr>
        <p:spPr>
          <a:xfrm>
            <a:off x="8627269" y="6600157"/>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b="1" i="0" smtClean="0">
                <a:latin typeface="Arial" panose="020B0604020202020204" pitchFamily="34" charset="0"/>
                <a:cs typeface="Arial" panose="020B0604020202020204" pitchFamily="34" charset="0"/>
              </a:rPr>
              <a:pPr/>
              <a:t>‹#›</a:t>
            </a:fld>
            <a:endParaRPr lang="en-US"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2519777"/>
      </p:ext>
    </p:extLst>
  </p:cSld>
  <p:clrMap bg1="lt1" tx1="dk1" bg2="lt2" tx2="dk2" accent1="accent1" accent2="accent2" accent3="accent3" accent4="accent4" accent5="accent5" accent6="accent6" hlink="hlink" folHlink="folHlink"/>
  <p:sldLayoutIdLst>
    <p:sldLayoutId id="2147483697" r:id="rId1"/>
    <p:sldLayoutId id="2147483674" r:id="rId2"/>
    <p:sldLayoutId id="2147483675" r:id="rId3"/>
    <p:sldLayoutId id="2147483676" r:id="rId4"/>
    <p:sldLayoutId id="2147483677" r:id="rId5"/>
    <p:sldLayoutId id="2147483678" r:id="rId6"/>
    <p:sldLayoutId id="2147483691" r:id="rId7"/>
    <p:sldLayoutId id="2147483692" r:id="rId8"/>
    <p:sldLayoutId id="2147483681" r:id="rId9"/>
    <p:sldLayoutId id="2147483696" r:id="rId10"/>
  </p:sldLayoutIdLst>
  <p:hf hd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8.png"/><Relationship Id="rId5" Type="http://schemas.openxmlformats.org/officeDocument/2006/relationships/image" Target="../media/image2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png"/><Relationship Id="rId5" Type="http://schemas.openxmlformats.org/officeDocument/2006/relationships/image" Target="../media/image25.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8.png"/><Relationship Id="rId5" Type="http://schemas.openxmlformats.org/officeDocument/2006/relationships/image" Target="../media/image26.JP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8.png"/><Relationship Id="rId5" Type="http://schemas.openxmlformats.org/officeDocument/2006/relationships/image" Target="../media/image2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8.png"/><Relationship Id="rId5" Type="http://schemas.openxmlformats.org/officeDocument/2006/relationships/image" Target="../media/image28.JP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9.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8.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8.JPG"/><Relationship Id="rId5" Type="http://schemas.openxmlformats.org/officeDocument/2006/relationships/image" Target="../media/image29.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8.png"/><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10.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11.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12.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14.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r>
              <a:rPr lang="en-US" sz="1800" dirty="0">
                <a:latin typeface="Gotham Light" pitchFamily="50" charset="0"/>
                <a:cs typeface="Arial"/>
              </a:rPr>
              <a:t>NC Department of Health and Human Services </a:t>
            </a:r>
          </a:p>
          <a:p>
            <a:r>
              <a:rPr lang="en-US" dirty="0"/>
              <a:t>Refugee Information System Provider Entry Training</a:t>
            </a:r>
          </a:p>
        </p:txBody>
      </p:sp>
      <p:sp>
        <p:nvSpPr>
          <p:cNvPr id="9" name="Text Placeholder 8"/>
          <p:cNvSpPr>
            <a:spLocks noGrp="1"/>
          </p:cNvSpPr>
          <p:nvPr>
            <p:ph type="body" sz="quarter" idx="11"/>
          </p:nvPr>
        </p:nvSpPr>
        <p:spPr/>
        <p:txBody>
          <a:bodyPr/>
          <a:lstStyle/>
          <a:p>
            <a:r>
              <a:rPr lang="en-US" dirty="0"/>
              <a:t>Kimberly Saunders</a:t>
            </a:r>
          </a:p>
          <a:p>
            <a:r>
              <a:rPr lang="en-US" sz="2400" dirty="0"/>
              <a:t>Refugee Program Consultant</a:t>
            </a:r>
          </a:p>
        </p:txBody>
      </p:sp>
      <p:sp>
        <p:nvSpPr>
          <p:cNvPr id="10" name="Text Placeholder 9"/>
          <p:cNvSpPr>
            <a:spLocks noGrp="1"/>
          </p:cNvSpPr>
          <p:nvPr>
            <p:ph type="body" sz="quarter" idx="12"/>
          </p:nvPr>
        </p:nvSpPr>
        <p:spPr/>
        <p:txBody>
          <a:bodyPr>
            <a:normAutofit/>
          </a:bodyPr>
          <a:lstStyle/>
          <a:p>
            <a:r>
              <a:rPr lang="en-US" sz="2000" dirty="0"/>
              <a:t>Fall, 2021</a:t>
            </a:r>
          </a:p>
        </p:txBody>
      </p:sp>
      <p:pic>
        <p:nvPicPr>
          <p:cNvPr id="2" name="Audio 1">
            <a:hlinkClick r:id="" action="ppaction://media"/>
            <a:extLst>
              <a:ext uri="{FF2B5EF4-FFF2-40B4-BE49-F238E27FC236}">
                <a16:creationId xmlns:a16="http://schemas.microsoft.com/office/drawing/2014/main" id="{8F5B0A69-9B77-4BB4-9583-DFCC505A9E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95022584"/>
      </p:ext>
    </p:extLst>
  </p:cSld>
  <p:clrMapOvr>
    <a:masterClrMapping/>
  </p:clrMapOvr>
  <mc:AlternateContent xmlns:mc="http://schemas.openxmlformats.org/markup-compatibility/2006" xmlns:p14="http://schemas.microsoft.com/office/powerpoint/2010/main">
    <mc:Choice Requires="p14">
      <p:transition spd="slow" p14:dur="2000" advTm="19136"/>
    </mc:Choice>
    <mc:Fallback xmlns="">
      <p:transition spd="slow" advTm="19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B6180-25A3-48FA-8394-0B2503A7746C}"/>
              </a:ext>
            </a:extLst>
          </p:cNvPr>
          <p:cNvSpPr>
            <a:spLocks noGrp="1"/>
          </p:cNvSpPr>
          <p:nvPr>
            <p:ph type="title"/>
          </p:nvPr>
        </p:nvSpPr>
        <p:spPr/>
        <p:txBody>
          <a:bodyPr/>
          <a:lstStyle/>
          <a:p>
            <a:r>
              <a:rPr lang="en-US" dirty="0"/>
              <a:t>Provider Reference: Client Information</a:t>
            </a:r>
          </a:p>
        </p:txBody>
      </p:sp>
      <p:sp>
        <p:nvSpPr>
          <p:cNvPr id="3" name="Text Placeholder 2">
            <a:extLst>
              <a:ext uri="{FF2B5EF4-FFF2-40B4-BE49-F238E27FC236}">
                <a16:creationId xmlns:a16="http://schemas.microsoft.com/office/drawing/2014/main" id="{0E4DB846-6D21-4E2E-B548-3BF8CB18196F}"/>
              </a:ext>
            </a:extLst>
          </p:cNvPr>
          <p:cNvSpPr>
            <a:spLocks noGrp="1"/>
          </p:cNvSpPr>
          <p:nvPr>
            <p:ph type="body" sz="quarter" idx="10"/>
          </p:nvPr>
        </p:nvSpPr>
        <p:spPr/>
        <p:txBody>
          <a:bodyPr/>
          <a:lstStyle/>
          <a:p>
            <a:r>
              <a:rPr lang="en-US" b="0" dirty="0">
                <a:solidFill>
                  <a:schemeClr val="accent3">
                    <a:lumMod val="75000"/>
                  </a:schemeClr>
                </a:solidFill>
              </a:rPr>
              <a:t>Client Information</a:t>
            </a:r>
          </a:p>
          <a:p>
            <a:pPr lvl="1"/>
            <a:r>
              <a:rPr lang="en-US" b="0" dirty="0">
                <a:solidFill>
                  <a:schemeClr val="accent3">
                    <a:lumMod val="75000"/>
                  </a:schemeClr>
                </a:solidFill>
              </a:rPr>
              <a:t>Case ID (to enter), Alien #, Client Name	</a:t>
            </a:r>
          </a:p>
          <a:p>
            <a:r>
              <a:rPr lang="en-US" b="0" dirty="0">
                <a:solidFill>
                  <a:schemeClr val="accent3">
                    <a:lumMod val="75000"/>
                  </a:schemeClr>
                </a:solidFill>
              </a:rPr>
              <a:t>Provider</a:t>
            </a:r>
          </a:p>
          <a:p>
            <a:pPr lvl="1"/>
            <a:r>
              <a:rPr lang="en-US" b="0" dirty="0">
                <a:solidFill>
                  <a:schemeClr val="accent3">
                    <a:lumMod val="75000"/>
                  </a:schemeClr>
                </a:solidFill>
              </a:rPr>
              <a:t>Name, Contract Code (to enter), County (to enter)</a:t>
            </a:r>
          </a:p>
          <a:p>
            <a:pPr lvl="1"/>
            <a:endParaRPr lang="en-US" dirty="0"/>
          </a:p>
          <a:p>
            <a:pPr lvl="1"/>
            <a:endParaRPr lang="en-US" dirty="0"/>
          </a:p>
        </p:txBody>
      </p:sp>
      <p:sp>
        <p:nvSpPr>
          <p:cNvPr id="4" name="Text Placeholder 3">
            <a:extLst>
              <a:ext uri="{FF2B5EF4-FFF2-40B4-BE49-F238E27FC236}">
                <a16:creationId xmlns:a16="http://schemas.microsoft.com/office/drawing/2014/main" id="{CBC038FB-3DC4-45DD-BC7D-CDA22AE4C3DC}"/>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209228D3-1D53-4B3E-BF86-9EA13D3ABBF0}"/>
              </a:ext>
            </a:extLst>
          </p:cNvPr>
          <p:cNvPicPr>
            <a:picLocks noChangeAspect="1"/>
          </p:cNvPicPr>
          <p:nvPr/>
        </p:nvPicPr>
        <p:blipFill>
          <a:blip r:embed="rId5"/>
          <a:stretch>
            <a:fillRect/>
          </a:stretch>
        </p:blipFill>
        <p:spPr>
          <a:xfrm>
            <a:off x="-8467" y="4208129"/>
            <a:ext cx="9144000" cy="948070"/>
          </a:xfrm>
          <a:prstGeom prst="rect">
            <a:avLst/>
          </a:prstGeom>
        </p:spPr>
      </p:pic>
      <p:pic>
        <p:nvPicPr>
          <p:cNvPr id="6" name="Audio 5">
            <a:hlinkClick r:id="" action="ppaction://media"/>
            <a:extLst>
              <a:ext uri="{FF2B5EF4-FFF2-40B4-BE49-F238E27FC236}">
                <a16:creationId xmlns:a16="http://schemas.microsoft.com/office/drawing/2014/main" id="{00C33FDF-0D2F-48C6-AF39-B313EEBA5D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97299235"/>
      </p:ext>
    </p:extLst>
  </p:cSld>
  <p:clrMapOvr>
    <a:masterClrMapping/>
  </p:clrMapOvr>
  <mc:AlternateContent xmlns:mc="http://schemas.openxmlformats.org/markup-compatibility/2006" xmlns:p14="http://schemas.microsoft.com/office/powerpoint/2010/main">
    <mc:Choice Requires="p14">
      <p:transition spd="slow" p14:dur="2000" advTm="18310"/>
    </mc:Choice>
    <mc:Fallback xmlns="">
      <p:transition spd="slow" advTm="18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83DE4-960B-4EEB-80A6-A9E4908DD556}"/>
              </a:ext>
            </a:extLst>
          </p:cNvPr>
          <p:cNvSpPr>
            <a:spLocks noGrp="1"/>
          </p:cNvSpPr>
          <p:nvPr>
            <p:ph type="title"/>
          </p:nvPr>
        </p:nvSpPr>
        <p:spPr/>
        <p:txBody>
          <a:bodyPr/>
          <a:lstStyle/>
          <a:p>
            <a:r>
              <a:rPr lang="en-US" dirty="0"/>
              <a:t>Provider Reference: Initial Employment</a:t>
            </a:r>
          </a:p>
        </p:txBody>
      </p:sp>
      <p:sp>
        <p:nvSpPr>
          <p:cNvPr id="3" name="Text Placeholder 2">
            <a:extLst>
              <a:ext uri="{FF2B5EF4-FFF2-40B4-BE49-F238E27FC236}">
                <a16:creationId xmlns:a16="http://schemas.microsoft.com/office/drawing/2014/main" id="{72D7DB0E-0B13-4BD4-A1BF-F4BD83D1DA93}"/>
              </a:ext>
            </a:extLst>
          </p:cNvPr>
          <p:cNvSpPr>
            <a:spLocks noGrp="1"/>
          </p:cNvSpPr>
          <p:nvPr>
            <p:ph type="body" sz="quarter" idx="10"/>
          </p:nvPr>
        </p:nvSpPr>
        <p:spPr/>
        <p:txBody>
          <a:bodyPr/>
          <a:lstStyle/>
          <a:p>
            <a:pPr marL="0" indent="0">
              <a:buNone/>
            </a:pPr>
            <a:endParaRPr lang="en-US" dirty="0"/>
          </a:p>
        </p:txBody>
      </p:sp>
      <p:sp>
        <p:nvSpPr>
          <p:cNvPr id="4" name="Text Placeholder 3">
            <a:extLst>
              <a:ext uri="{FF2B5EF4-FFF2-40B4-BE49-F238E27FC236}">
                <a16:creationId xmlns:a16="http://schemas.microsoft.com/office/drawing/2014/main" id="{3BE99400-F435-44F1-8D9B-3D79B9F1D75E}"/>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90649B8C-219F-48DD-8305-0D31D8E00E6E}"/>
              </a:ext>
            </a:extLst>
          </p:cNvPr>
          <p:cNvPicPr>
            <a:picLocks noChangeAspect="1"/>
          </p:cNvPicPr>
          <p:nvPr/>
        </p:nvPicPr>
        <p:blipFill rotWithShape="1">
          <a:blip r:embed="rId5"/>
          <a:srcRect l="9895"/>
          <a:stretch/>
        </p:blipFill>
        <p:spPr>
          <a:xfrm>
            <a:off x="560657" y="1447799"/>
            <a:ext cx="7915263" cy="3291840"/>
          </a:xfrm>
          <a:prstGeom prst="rect">
            <a:avLst/>
          </a:prstGeom>
        </p:spPr>
      </p:pic>
      <p:pic>
        <p:nvPicPr>
          <p:cNvPr id="7" name="Audio 6">
            <a:hlinkClick r:id="" action="ppaction://media"/>
            <a:extLst>
              <a:ext uri="{FF2B5EF4-FFF2-40B4-BE49-F238E27FC236}">
                <a16:creationId xmlns:a16="http://schemas.microsoft.com/office/drawing/2014/main" id="{DCD203DA-43DD-4DB5-AF8E-708DC09CC3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74790611"/>
      </p:ext>
    </p:extLst>
  </p:cSld>
  <p:clrMapOvr>
    <a:masterClrMapping/>
  </p:clrMapOvr>
  <mc:AlternateContent xmlns:mc="http://schemas.openxmlformats.org/markup-compatibility/2006" xmlns:p14="http://schemas.microsoft.com/office/powerpoint/2010/main">
    <mc:Choice Requires="p14">
      <p:transition spd="slow" p14:dur="2000" advTm="12711"/>
    </mc:Choice>
    <mc:Fallback xmlns="">
      <p:transition spd="slow" advTm="12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B48BB-1A3B-4443-9F9D-EEDFBC93EFBB}"/>
              </a:ext>
            </a:extLst>
          </p:cNvPr>
          <p:cNvSpPr>
            <a:spLocks noGrp="1"/>
          </p:cNvSpPr>
          <p:nvPr>
            <p:ph type="title"/>
          </p:nvPr>
        </p:nvSpPr>
        <p:spPr/>
        <p:txBody>
          <a:bodyPr/>
          <a:lstStyle/>
          <a:p>
            <a:r>
              <a:rPr lang="en-US" dirty="0"/>
              <a:t>Provider Reference: </a:t>
            </a:r>
            <a:r>
              <a:rPr lang="en-US" dirty="0">
                <a:solidFill>
                  <a:schemeClr val="accent3">
                    <a:lumMod val="75000"/>
                  </a:schemeClr>
                </a:solidFill>
              </a:rPr>
              <a:t>Initial Services</a:t>
            </a:r>
            <a:br>
              <a:rPr lang="en-US" u="sng" dirty="0">
                <a:solidFill>
                  <a:schemeClr val="accent3">
                    <a:lumMod val="75000"/>
                  </a:schemeClr>
                </a:solidFill>
              </a:rPr>
            </a:br>
            <a:endParaRPr lang="en-US" dirty="0"/>
          </a:p>
        </p:txBody>
      </p:sp>
      <p:sp>
        <p:nvSpPr>
          <p:cNvPr id="3" name="Text Placeholder 2">
            <a:extLst>
              <a:ext uri="{FF2B5EF4-FFF2-40B4-BE49-F238E27FC236}">
                <a16:creationId xmlns:a16="http://schemas.microsoft.com/office/drawing/2014/main" id="{AA4F280E-3390-43E9-A07E-256FB3C59F3A}"/>
              </a:ext>
            </a:extLst>
          </p:cNvPr>
          <p:cNvSpPr>
            <a:spLocks noGrp="1"/>
          </p:cNvSpPr>
          <p:nvPr>
            <p:ph type="body" sz="quarter" idx="10"/>
          </p:nvPr>
        </p:nvSpPr>
        <p:spPr>
          <a:xfrm>
            <a:off x="792748" y="1172694"/>
            <a:ext cx="7888288" cy="4795307"/>
          </a:xfrm>
        </p:spPr>
        <p:txBody>
          <a:bodyPr/>
          <a:lstStyle/>
          <a:p>
            <a:pPr marL="0" indent="0" defTabSz="114300">
              <a:buNone/>
            </a:pPr>
            <a:r>
              <a:rPr lang="en-US" dirty="0">
                <a:solidFill>
                  <a:schemeClr val="accent3">
                    <a:lumMod val="75000"/>
                  </a:schemeClr>
                </a:solidFill>
              </a:rPr>
              <a:t>	</a:t>
            </a:r>
            <a:endParaRPr lang="en-US" sz="1100" u="sng" dirty="0">
              <a:solidFill>
                <a:schemeClr val="accent3">
                  <a:lumMod val="75000"/>
                </a:schemeClr>
              </a:solidFill>
            </a:endParaRPr>
          </a:p>
          <a:p>
            <a:pPr marL="231775" lvl="1" indent="-231775">
              <a:buFont typeface="Arial" panose="020B0604020202020204" pitchFamily="34" charset="0"/>
              <a:buChar char="•"/>
            </a:pPr>
            <a:r>
              <a:rPr lang="en-US" b="0" dirty="0">
                <a:solidFill>
                  <a:schemeClr val="accent3">
                    <a:lumMod val="75000"/>
                  </a:schemeClr>
                </a:solidFill>
              </a:rPr>
              <a:t>Enrolled in Service: Date Enrolled in NC RAP Services</a:t>
            </a:r>
          </a:p>
          <a:p>
            <a:r>
              <a:rPr lang="en-US" sz="2400" b="0" dirty="0">
                <a:solidFill>
                  <a:schemeClr val="accent3">
                    <a:lumMod val="75000"/>
                  </a:schemeClr>
                </a:solidFill>
              </a:rPr>
              <a:t>Completed Service: Date Completed NC RAP Services </a:t>
            </a:r>
          </a:p>
          <a:p>
            <a:pPr lvl="1">
              <a:buFont typeface="Arial" panose="020B0604020202020204" pitchFamily="34" charset="0"/>
              <a:buChar char="•"/>
            </a:pPr>
            <a:r>
              <a:rPr lang="en-US" sz="2000" b="0" dirty="0">
                <a:solidFill>
                  <a:schemeClr val="accent3">
                    <a:lumMod val="75000"/>
                  </a:schemeClr>
                </a:solidFill>
              </a:rPr>
              <a:t>Reasons for completion could be:</a:t>
            </a:r>
          </a:p>
          <a:p>
            <a:pPr lvl="2"/>
            <a:r>
              <a:rPr lang="en-US" sz="1800" b="0" dirty="0">
                <a:solidFill>
                  <a:schemeClr val="accent3">
                    <a:lumMod val="75000"/>
                  </a:schemeClr>
                </a:solidFill>
              </a:rPr>
              <a:t>One year of inactivity</a:t>
            </a:r>
          </a:p>
          <a:p>
            <a:pPr lvl="2"/>
            <a:r>
              <a:rPr lang="en-US" sz="1800" b="0" dirty="0">
                <a:solidFill>
                  <a:schemeClr val="accent3">
                    <a:lumMod val="75000"/>
                  </a:schemeClr>
                </a:solidFill>
              </a:rPr>
              <a:t>Five years from the arrival date</a:t>
            </a:r>
          </a:p>
          <a:p>
            <a:pPr lvl="2"/>
            <a:r>
              <a:rPr lang="en-US" sz="1800" b="0" dirty="0">
                <a:solidFill>
                  <a:schemeClr val="accent3">
                    <a:lumMod val="75000"/>
                  </a:schemeClr>
                </a:solidFill>
              </a:rPr>
              <a:t>Client moved out of state </a:t>
            </a:r>
          </a:p>
          <a:p>
            <a:r>
              <a:rPr lang="en-US" sz="2400" b="0" dirty="0">
                <a:solidFill>
                  <a:schemeClr val="accent3">
                    <a:lumMod val="75000"/>
                  </a:schemeClr>
                </a:solidFill>
              </a:rPr>
              <a:t>Service Funding Source </a:t>
            </a:r>
          </a:p>
          <a:p>
            <a:pPr lvl="1">
              <a:buFont typeface="Arial" panose="020B0604020202020204" pitchFamily="34" charset="0"/>
              <a:buChar char="•"/>
            </a:pPr>
            <a:r>
              <a:rPr lang="en-US" sz="2000" b="0" dirty="0">
                <a:solidFill>
                  <a:schemeClr val="accent3">
                    <a:lumMod val="75000"/>
                  </a:schemeClr>
                </a:solidFill>
              </a:rPr>
              <a:t>Funding source supporting the client</a:t>
            </a:r>
          </a:p>
          <a:p>
            <a:pPr lvl="1">
              <a:buFont typeface="Arial" panose="020B0604020202020204" pitchFamily="34" charset="0"/>
              <a:buChar char="•"/>
            </a:pPr>
            <a:endParaRPr lang="en-US" sz="1600" b="0" dirty="0">
              <a:solidFill>
                <a:schemeClr val="tx2"/>
              </a:solidFill>
            </a:endParaRPr>
          </a:p>
          <a:p>
            <a:pPr lvl="1">
              <a:buFont typeface="Arial" panose="020B0604020202020204" pitchFamily="34" charset="0"/>
              <a:buChar char="•"/>
            </a:pPr>
            <a:endParaRPr lang="en-US" sz="1600" b="0"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accent3">
                    <a:lumMod val="75000"/>
                  </a:schemeClr>
                </a:solidFill>
              </a:rPr>
              <a:t>*If a client moves out of state &amp; returns within 5 yrs. the completed services date must be removed. If it is not done, the client will not appear in provider reports. </a:t>
            </a:r>
          </a:p>
        </p:txBody>
      </p:sp>
      <p:sp>
        <p:nvSpPr>
          <p:cNvPr id="4" name="Text Placeholder 3">
            <a:extLst>
              <a:ext uri="{FF2B5EF4-FFF2-40B4-BE49-F238E27FC236}">
                <a16:creationId xmlns:a16="http://schemas.microsoft.com/office/drawing/2014/main" id="{72AE9EA9-1DE8-412D-BB26-37A790AE7469}"/>
              </a:ext>
            </a:extLst>
          </p:cNvPr>
          <p:cNvSpPr>
            <a:spLocks noGrp="1"/>
          </p:cNvSpPr>
          <p:nvPr>
            <p:ph type="body" sz="quarter" idx="11"/>
          </p:nvPr>
        </p:nvSpPr>
        <p:spPr/>
        <p:txBody>
          <a:bodyPr/>
          <a:lstStyle/>
          <a:p>
            <a:endParaRPr lang="en-US"/>
          </a:p>
        </p:txBody>
      </p:sp>
      <p:pic>
        <p:nvPicPr>
          <p:cNvPr id="5" name="Audio 4">
            <a:hlinkClick r:id="" action="ppaction://media"/>
            <a:extLst>
              <a:ext uri="{FF2B5EF4-FFF2-40B4-BE49-F238E27FC236}">
                <a16:creationId xmlns:a16="http://schemas.microsoft.com/office/drawing/2014/main" id="{D36B3FDB-1554-49F3-8451-83BE2BF532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62447168"/>
      </p:ext>
    </p:extLst>
  </p:cSld>
  <p:clrMapOvr>
    <a:masterClrMapping/>
  </p:clrMapOvr>
  <mc:AlternateContent xmlns:mc="http://schemas.openxmlformats.org/markup-compatibility/2006" xmlns:p14="http://schemas.microsoft.com/office/powerpoint/2010/main">
    <mc:Choice Requires="p14">
      <p:transition spd="slow" p14:dur="2000" advTm="41616"/>
    </mc:Choice>
    <mc:Fallback xmlns="">
      <p:transition spd="slow" advTm="41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B704-4F0B-4735-892C-E6CAEA0B9025}"/>
              </a:ext>
            </a:extLst>
          </p:cNvPr>
          <p:cNvSpPr>
            <a:spLocks noGrp="1"/>
          </p:cNvSpPr>
          <p:nvPr>
            <p:ph type="title"/>
          </p:nvPr>
        </p:nvSpPr>
        <p:spPr/>
        <p:txBody>
          <a:bodyPr/>
          <a:lstStyle/>
          <a:p>
            <a:r>
              <a:rPr lang="en-US" dirty="0"/>
              <a:t>Provider Reference: Initial Employment</a:t>
            </a:r>
          </a:p>
        </p:txBody>
      </p:sp>
      <p:sp>
        <p:nvSpPr>
          <p:cNvPr id="3" name="Text Placeholder 2">
            <a:extLst>
              <a:ext uri="{FF2B5EF4-FFF2-40B4-BE49-F238E27FC236}">
                <a16:creationId xmlns:a16="http://schemas.microsoft.com/office/drawing/2014/main" id="{DA85F6C7-4F07-48C3-8493-4826CD49D445}"/>
              </a:ext>
            </a:extLst>
          </p:cNvPr>
          <p:cNvSpPr>
            <a:spLocks noGrp="1"/>
          </p:cNvSpPr>
          <p:nvPr>
            <p:ph type="body" sz="quarter" idx="10"/>
          </p:nvPr>
        </p:nvSpPr>
        <p:spPr/>
        <p:txBody>
          <a:bodyPr/>
          <a:lstStyle/>
          <a:p>
            <a:endParaRPr lang="en-US" dirty="0"/>
          </a:p>
        </p:txBody>
      </p:sp>
      <p:sp>
        <p:nvSpPr>
          <p:cNvPr id="4" name="Text Placeholder 3">
            <a:extLst>
              <a:ext uri="{FF2B5EF4-FFF2-40B4-BE49-F238E27FC236}">
                <a16:creationId xmlns:a16="http://schemas.microsoft.com/office/drawing/2014/main" id="{86728588-70D6-424B-B9A7-FF6F0EDF31C0}"/>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4A06FAB3-0EFE-4DD7-8552-AAB86FC25B10}"/>
              </a:ext>
            </a:extLst>
          </p:cNvPr>
          <p:cNvPicPr>
            <a:picLocks noChangeAspect="1"/>
          </p:cNvPicPr>
          <p:nvPr/>
        </p:nvPicPr>
        <p:blipFill>
          <a:blip r:embed="rId5"/>
          <a:stretch>
            <a:fillRect/>
          </a:stretch>
        </p:blipFill>
        <p:spPr>
          <a:xfrm>
            <a:off x="336329" y="1535497"/>
            <a:ext cx="8394194" cy="2743200"/>
          </a:xfrm>
          <a:prstGeom prst="rect">
            <a:avLst/>
          </a:prstGeom>
        </p:spPr>
      </p:pic>
      <p:pic>
        <p:nvPicPr>
          <p:cNvPr id="10" name="Audio 9">
            <a:hlinkClick r:id="" action="ppaction://media"/>
            <a:extLst>
              <a:ext uri="{FF2B5EF4-FFF2-40B4-BE49-F238E27FC236}">
                <a16:creationId xmlns:a16="http://schemas.microsoft.com/office/drawing/2014/main" id="{0A9F837F-2999-4B8D-8817-6656E7983D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48698194"/>
      </p:ext>
    </p:extLst>
  </p:cSld>
  <p:clrMapOvr>
    <a:masterClrMapping/>
  </p:clrMapOvr>
  <mc:AlternateContent xmlns:mc="http://schemas.openxmlformats.org/markup-compatibility/2006" xmlns:p14="http://schemas.microsoft.com/office/powerpoint/2010/main">
    <mc:Choice Requires="p14">
      <p:transition spd="slow" p14:dur="2000" advTm="44416"/>
    </mc:Choice>
    <mc:Fallback xmlns="">
      <p:transition spd="slow" advTm="44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EDFFC-B934-4E40-9609-E1AE6234A504}"/>
              </a:ext>
            </a:extLst>
          </p:cNvPr>
          <p:cNvSpPr>
            <a:spLocks noGrp="1"/>
          </p:cNvSpPr>
          <p:nvPr>
            <p:ph type="title"/>
          </p:nvPr>
        </p:nvSpPr>
        <p:spPr/>
        <p:txBody>
          <a:bodyPr/>
          <a:lstStyle/>
          <a:p>
            <a:r>
              <a:rPr lang="en-US" dirty="0"/>
              <a:t>Provider Reference: Initial Employment </a:t>
            </a:r>
            <a:br>
              <a:rPr lang="en-US" u="sng" dirty="0"/>
            </a:br>
            <a:endParaRPr lang="en-US" dirty="0"/>
          </a:p>
        </p:txBody>
      </p:sp>
      <p:sp>
        <p:nvSpPr>
          <p:cNvPr id="3" name="Text Placeholder 2">
            <a:extLst>
              <a:ext uri="{FF2B5EF4-FFF2-40B4-BE49-F238E27FC236}">
                <a16:creationId xmlns:a16="http://schemas.microsoft.com/office/drawing/2014/main" id="{D6A24CA4-054A-4D52-AE84-844402F1CF0F}"/>
              </a:ext>
            </a:extLst>
          </p:cNvPr>
          <p:cNvSpPr>
            <a:spLocks noGrp="1"/>
          </p:cNvSpPr>
          <p:nvPr>
            <p:ph type="body" sz="quarter" idx="10"/>
          </p:nvPr>
        </p:nvSpPr>
        <p:spPr>
          <a:xfrm>
            <a:off x="420414" y="1310247"/>
            <a:ext cx="8429296" cy="4795307"/>
          </a:xfrm>
        </p:spPr>
        <p:txBody>
          <a:bodyPr/>
          <a:lstStyle/>
          <a:p>
            <a:pPr marL="0" indent="0" algn="ctr">
              <a:buNone/>
            </a:pPr>
            <a:endParaRPr lang="en-US" sz="1100" u="sng" dirty="0"/>
          </a:p>
          <a:p>
            <a:pPr marL="225425" lvl="1" indent="-225425">
              <a:buFont typeface="Arial" panose="020B0604020202020204" pitchFamily="34" charset="0"/>
              <a:buChar char="•"/>
            </a:pPr>
            <a:r>
              <a:rPr lang="en-US" b="0" dirty="0">
                <a:solidFill>
                  <a:schemeClr val="accent3">
                    <a:lumMod val="75000"/>
                  </a:schemeClr>
                </a:solidFill>
              </a:rPr>
              <a:t>Enrolled in Service: Date Enrolled in Employment Services </a:t>
            </a:r>
          </a:p>
          <a:p>
            <a:r>
              <a:rPr lang="en-US" sz="2400" b="0" dirty="0">
                <a:solidFill>
                  <a:schemeClr val="accent3">
                    <a:lumMod val="75000"/>
                  </a:schemeClr>
                </a:solidFill>
              </a:rPr>
              <a:t>Completed Service: Date Completed Employment Services</a:t>
            </a:r>
          </a:p>
          <a:p>
            <a:r>
              <a:rPr lang="en-US" sz="2400" b="0" dirty="0">
                <a:solidFill>
                  <a:schemeClr val="accent3">
                    <a:lumMod val="75000"/>
                  </a:schemeClr>
                </a:solidFill>
              </a:rPr>
              <a:t>Services Completed: Reason service ended</a:t>
            </a:r>
          </a:p>
          <a:p>
            <a:r>
              <a:rPr lang="en-US" sz="2400" b="0" dirty="0">
                <a:solidFill>
                  <a:schemeClr val="accent3">
                    <a:lumMod val="75000"/>
                  </a:schemeClr>
                </a:solidFill>
              </a:rPr>
              <a:t>Service Funding Source </a:t>
            </a:r>
          </a:p>
          <a:p>
            <a:pPr lvl="1">
              <a:buFont typeface="Arial" panose="020B0604020202020204" pitchFamily="34" charset="0"/>
              <a:buChar char="•"/>
            </a:pPr>
            <a:r>
              <a:rPr lang="en-US" sz="2000" b="0" dirty="0">
                <a:solidFill>
                  <a:schemeClr val="accent3">
                    <a:lumMod val="75000"/>
                  </a:schemeClr>
                </a:solidFill>
              </a:rPr>
              <a:t>Funding source supporting the client</a:t>
            </a:r>
            <a:endParaRPr lang="en-US" sz="2400" b="0" dirty="0">
              <a:solidFill>
                <a:schemeClr val="accent3">
                  <a:lumMod val="75000"/>
                </a:schemeClr>
              </a:solidFill>
            </a:endParaRPr>
          </a:p>
          <a:p>
            <a:r>
              <a:rPr lang="en-US" sz="2400" b="0" dirty="0">
                <a:solidFill>
                  <a:schemeClr val="accent3">
                    <a:lumMod val="75000"/>
                  </a:schemeClr>
                </a:solidFill>
              </a:rPr>
              <a:t>Type of Assistance </a:t>
            </a:r>
          </a:p>
          <a:p>
            <a:pPr lvl="1">
              <a:buFont typeface="Arial" panose="020B0604020202020204" pitchFamily="34" charset="0"/>
              <a:buChar char="•"/>
            </a:pPr>
            <a:r>
              <a:rPr lang="en-US" sz="2000" b="0" dirty="0">
                <a:solidFill>
                  <a:schemeClr val="accent3">
                    <a:lumMod val="75000"/>
                  </a:schemeClr>
                </a:solidFill>
              </a:rPr>
              <a:t>Which cash benefit the client receives</a:t>
            </a:r>
          </a:p>
          <a:p>
            <a:pPr marL="342900" lvl="1" indent="0">
              <a:buNone/>
            </a:pPr>
            <a:endParaRPr lang="en-US" sz="1050" dirty="0"/>
          </a:p>
          <a:p>
            <a:r>
              <a:rPr lang="en-US" sz="2400" b="0" dirty="0">
                <a:solidFill>
                  <a:schemeClr val="accent3">
                    <a:lumMod val="75000"/>
                  </a:schemeClr>
                </a:solidFill>
              </a:rPr>
              <a:t>RCA/RMA Case Numbers</a:t>
            </a:r>
          </a:p>
        </p:txBody>
      </p:sp>
      <p:sp>
        <p:nvSpPr>
          <p:cNvPr id="4" name="Text Placeholder 3">
            <a:extLst>
              <a:ext uri="{FF2B5EF4-FFF2-40B4-BE49-F238E27FC236}">
                <a16:creationId xmlns:a16="http://schemas.microsoft.com/office/drawing/2014/main" id="{33911BD5-486F-4193-BEE5-47F09D620768}"/>
              </a:ext>
            </a:extLst>
          </p:cNvPr>
          <p:cNvSpPr>
            <a:spLocks noGrp="1"/>
          </p:cNvSpPr>
          <p:nvPr>
            <p:ph type="body" sz="quarter" idx="11"/>
          </p:nvPr>
        </p:nvSpPr>
        <p:spPr/>
        <p:txBody>
          <a:bodyPr/>
          <a:lstStyle/>
          <a:p>
            <a:endParaRPr lang="en-US" dirty="0"/>
          </a:p>
        </p:txBody>
      </p:sp>
      <p:pic>
        <p:nvPicPr>
          <p:cNvPr id="6" name="Audio 5">
            <a:hlinkClick r:id="" action="ppaction://media"/>
            <a:extLst>
              <a:ext uri="{FF2B5EF4-FFF2-40B4-BE49-F238E27FC236}">
                <a16:creationId xmlns:a16="http://schemas.microsoft.com/office/drawing/2014/main" id="{CBCDC789-FF74-48BA-8BD7-C14B46D297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08351975"/>
      </p:ext>
    </p:extLst>
  </p:cSld>
  <p:clrMapOvr>
    <a:masterClrMapping/>
  </p:clrMapOvr>
  <mc:AlternateContent xmlns:mc="http://schemas.openxmlformats.org/markup-compatibility/2006" xmlns:p14="http://schemas.microsoft.com/office/powerpoint/2010/main">
    <mc:Choice Requires="p14">
      <p:transition spd="slow" p14:dur="2000" advTm="48234"/>
    </mc:Choice>
    <mc:Fallback xmlns="">
      <p:transition spd="slow" advTm="48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29B54-7107-4804-A80C-AC1139E6C3EF}"/>
              </a:ext>
            </a:extLst>
          </p:cNvPr>
          <p:cNvSpPr>
            <a:spLocks noGrp="1"/>
          </p:cNvSpPr>
          <p:nvPr>
            <p:ph type="title"/>
          </p:nvPr>
        </p:nvSpPr>
        <p:spPr/>
        <p:txBody>
          <a:bodyPr/>
          <a:lstStyle/>
          <a:p>
            <a:r>
              <a:rPr lang="en-US" dirty="0"/>
              <a:t>Initial Employment/Initial Services</a:t>
            </a:r>
          </a:p>
        </p:txBody>
      </p:sp>
      <p:sp>
        <p:nvSpPr>
          <p:cNvPr id="3" name="Text Placeholder 2">
            <a:extLst>
              <a:ext uri="{FF2B5EF4-FFF2-40B4-BE49-F238E27FC236}">
                <a16:creationId xmlns:a16="http://schemas.microsoft.com/office/drawing/2014/main" id="{2E741322-277A-4702-94D5-057452A7B906}"/>
              </a:ext>
            </a:extLst>
          </p:cNvPr>
          <p:cNvSpPr>
            <a:spLocks noGrp="1"/>
          </p:cNvSpPr>
          <p:nvPr>
            <p:ph type="body"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accent3">
                    <a:lumMod val="75000"/>
                  </a:schemeClr>
                </a:solidFill>
                <a:effectLst/>
                <a:latin typeface="Segoe UI" panose="020B0502040204020203" pitchFamily="34" charset="0"/>
              </a:rPr>
              <a:t>Scenario 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accent3">
                    <a:lumMod val="75000"/>
                  </a:schemeClr>
                </a:solidFill>
                <a:effectLst/>
                <a:latin typeface="Segoe UI" panose="020B0502040204020203" pitchFamily="34" charset="0"/>
              </a:rPr>
              <a:t>A Youth Mentoring (YM) client under 18 is enrolled. This enrollment date would go under initial services and funding source would be YM.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chemeClr val="accent3">
                  <a:lumMod val="75000"/>
                </a:schemeClr>
              </a:solidFill>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accent3">
                    <a:lumMod val="75000"/>
                  </a:schemeClr>
                </a:solidFill>
                <a:effectLst/>
                <a:latin typeface="Segoe UI" panose="020B0502040204020203" pitchFamily="34" charset="0"/>
              </a:rPr>
              <a:t>At 18 years of age, they want employment help and to enroll in RSS. Initial Employment Services would then have that enrollment date entered, along with RSS funding source. So, the client would show two different dates and funding sources on this page, one for initial services and one for employment services. </a:t>
            </a:r>
            <a:endParaRPr lang="en-US" dirty="0"/>
          </a:p>
        </p:txBody>
      </p:sp>
      <p:sp>
        <p:nvSpPr>
          <p:cNvPr id="4" name="Text Placeholder 3">
            <a:extLst>
              <a:ext uri="{FF2B5EF4-FFF2-40B4-BE49-F238E27FC236}">
                <a16:creationId xmlns:a16="http://schemas.microsoft.com/office/drawing/2014/main" id="{6A069B5E-88CA-4655-BD10-0A6DF509C706}"/>
              </a:ext>
            </a:extLst>
          </p:cNvPr>
          <p:cNvSpPr>
            <a:spLocks noGrp="1"/>
          </p:cNvSpPr>
          <p:nvPr>
            <p:ph type="body" sz="quarter" idx="11"/>
          </p:nvPr>
        </p:nvSpPr>
        <p:spPr/>
        <p:txBody>
          <a:bodyPr/>
          <a:lstStyle/>
          <a:p>
            <a:endParaRPr lang="en-US"/>
          </a:p>
        </p:txBody>
      </p:sp>
      <p:pic>
        <p:nvPicPr>
          <p:cNvPr id="8" name="Audio 7">
            <a:hlinkClick r:id="" action="ppaction://media"/>
            <a:extLst>
              <a:ext uri="{FF2B5EF4-FFF2-40B4-BE49-F238E27FC236}">
                <a16:creationId xmlns:a16="http://schemas.microsoft.com/office/drawing/2014/main" id="{71605C82-0902-45F9-AA4D-20AA003EDE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77688102"/>
      </p:ext>
    </p:extLst>
  </p:cSld>
  <p:clrMapOvr>
    <a:masterClrMapping/>
  </p:clrMapOvr>
  <mc:AlternateContent xmlns:mc="http://schemas.openxmlformats.org/markup-compatibility/2006" xmlns:p14="http://schemas.microsoft.com/office/powerpoint/2010/main">
    <mc:Choice Requires="p14">
      <p:transition spd="slow" p14:dur="2000" advTm="45325"/>
    </mc:Choice>
    <mc:Fallback xmlns="">
      <p:transition spd="slow" advTm="45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4A8B1-7457-4525-B61B-9C709668D99A}"/>
              </a:ext>
            </a:extLst>
          </p:cNvPr>
          <p:cNvSpPr>
            <a:spLocks noGrp="1"/>
          </p:cNvSpPr>
          <p:nvPr>
            <p:ph type="title"/>
          </p:nvPr>
        </p:nvSpPr>
        <p:spPr/>
        <p:txBody>
          <a:bodyPr/>
          <a:lstStyle/>
          <a:p>
            <a:r>
              <a:rPr lang="en-US" dirty="0"/>
              <a:t>Initial Employment/Initial Services</a:t>
            </a:r>
          </a:p>
        </p:txBody>
      </p:sp>
      <p:sp>
        <p:nvSpPr>
          <p:cNvPr id="3" name="Text Placeholder 2">
            <a:extLst>
              <a:ext uri="{FF2B5EF4-FFF2-40B4-BE49-F238E27FC236}">
                <a16:creationId xmlns:a16="http://schemas.microsoft.com/office/drawing/2014/main" id="{E443DCC3-83B3-4526-A12E-D1344DCC6C45}"/>
              </a:ext>
            </a:extLst>
          </p:cNvPr>
          <p:cNvSpPr>
            <a:spLocks noGrp="1"/>
          </p:cNvSpPr>
          <p:nvPr>
            <p:ph type="body" sz="quarter" idx="10"/>
          </p:nvPr>
        </p:nvSpPr>
        <p:spPr/>
        <p:txBody>
          <a:bodyPr/>
          <a:lstStyle/>
          <a:p>
            <a:pPr marL="0" indent="0">
              <a:buNone/>
            </a:pPr>
            <a:r>
              <a:rPr lang="en-US" sz="2400" dirty="0">
                <a:solidFill>
                  <a:schemeClr val="accent3">
                    <a:lumMod val="75000"/>
                  </a:schemeClr>
                </a:solidFill>
                <a:effectLst/>
                <a:latin typeface="Segoe UI" panose="020B0502040204020203" pitchFamily="34" charset="0"/>
              </a:rPr>
              <a:t>Scenario 2: </a:t>
            </a:r>
          </a:p>
          <a:p>
            <a:pPr marL="0" indent="0">
              <a:buNone/>
            </a:pPr>
            <a:r>
              <a:rPr lang="en-US" sz="2400" b="0" dirty="0">
                <a:solidFill>
                  <a:schemeClr val="accent3">
                    <a:lumMod val="75000"/>
                  </a:schemeClr>
                </a:solidFill>
                <a:effectLst/>
                <a:latin typeface="Segoe UI" panose="020B0502040204020203" pitchFamily="34" charset="0"/>
              </a:rPr>
              <a:t>A mom upon arrival enrolls just in RSS services (does not/cannot work). </a:t>
            </a:r>
          </a:p>
          <a:p>
            <a:pPr marL="0" indent="0">
              <a:buNone/>
            </a:pPr>
            <a:r>
              <a:rPr lang="en-US" sz="2400" b="0" dirty="0">
                <a:solidFill>
                  <a:schemeClr val="accent3">
                    <a:lumMod val="75000"/>
                  </a:schemeClr>
                </a:solidFill>
                <a:effectLst/>
                <a:latin typeface="Segoe UI" panose="020B0502040204020203" pitchFamily="34" charset="0"/>
              </a:rPr>
              <a:t>Later, her youngest child starts school, and mom wants to work. </a:t>
            </a:r>
          </a:p>
          <a:p>
            <a:pPr marL="0" indent="0">
              <a:buNone/>
            </a:pPr>
            <a:r>
              <a:rPr lang="en-US" sz="2400" b="0" dirty="0">
                <a:solidFill>
                  <a:schemeClr val="accent3">
                    <a:lumMod val="75000"/>
                  </a:schemeClr>
                </a:solidFill>
                <a:effectLst/>
                <a:latin typeface="Segoe UI" panose="020B0502040204020203" pitchFamily="34" charset="0"/>
              </a:rPr>
              <a:t>The Initial Service date would be first enrollment under RSS, and then later you would add Employment Service </a:t>
            </a:r>
            <a:r>
              <a:rPr lang="en-US" sz="2400" b="0" dirty="0">
                <a:solidFill>
                  <a:schemeClr val="accent3">
                    <a:lumMod val="75000"/>
                  </a:schemeClr>
                </a:solidFill>
                <a:latin typeface="Segoe UI" panose="020B0502040204020203" pitchFamily="34" charset="0"/>
              </a:rPr>
              <a:t>E</a:t>
            </a:r>
            <a:r>
              <a:rPr lang="en-US" sz="2400" b="0" dirty="0">
                <a:solidFill>
                  <a:schemeClr val="accent3">
                    <a:lumMod val="75000"/>
                  </a:schemeClr>
                </a:solidFill>
                <a:effectLst/>
                <a:latin typeface="Segoe UI" panose="020B0502040204020203" pitchFamily="34" charset="0"/>
              </a:rPr>
              <a:t>nrollment date using RSS Funding source. </a:t>
            </a:r>
            <a:endParaRPr lang="en-US" sz="2400" b="0" dirty="0">
              <a:solidFill>
                <a:schemeClr val="accent3">
                  <a:lumMod val="75000"/>
                </a:schemeClr>
              </a:solidFill>
              <a:effectLst/>
              <a:latin typeface="Arial" panose="020B0604020202020204" pitchFamily="34" charset="0"/>
            </a:endParaRPr>
          </a:p>
          <a:p>
            <a:endParaRPr lang="en-US" dirty="0"/>
          </a:p>
        </p:txBody>
      </p:sp>
      <p:sp>
        <p:nvSpPr>
          <p:cNvPr id="4" name="Text Placeholder 3">
            <a:extLst>
              <a:ext uri="{FF2B5EF4-FFF2-40B4-BE49-F238E27FC236}">
                <a16:creationId xmlns:a16="http://schemas.microsoft.com/office/drawing/2014/main" id="{A3A2EEEF-8807-44AE-955F-B3EB376F87D1}"/>
              </a:ext>
            </a:extLst>
          </p:cNvPr>
          <p:cNvSpPr>
            <a:spLocks noGrp="1"/>
          </p:cNvSpPr>
          <p:nvPr>
            <p:ph type="body" sz="quarter" idx="11"/>
          </p:nvPr>
        </p:nvSpPr>
        <p:spPr/>
        <p:txBody>
          <a:bodyPr/>
          <a:lstStyle/>
          <a:p>
            <a:endParaRPr lang="en-US"/>
          </a:p>
        </p:txBody>
      </p:sp>
      <p:pic>
        <p:nvPicPr>
          <p:cNvPr id="6" name="Audio 5">
            <a:hlinkClick r:id="" action="ppaction://media"/>
            <a:extLst>
              <a:ext uri="{FF2B5EF4-FFF2-40B4-BE49-F238E27FC236}">
                <a16:creationId xmlns:a16="http://schemas.microsoft.com/office/drawing/2014/main" id="{1F971538-2555-4638-B549-E07A8C9DE8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233787328"/>
      </p:ext>
    </p:extLst>
  </p:cSld>
  <p:clrMapOvr>
    <a:masterClrMapping/>
  </p:clrMapOvr>
  <mc:AlternateContent xmlns:mc="http://schemas.openxmlformats.org/markup-compatibility/2006" xmlns:p14="http://schemas.microsoft.com/office/powerpoint/2010/main">
    <mc:Choice Requires="p14">
      <p:transition spd="slow" p14:dur="2000" advTm="28975"/>
    </mc:Choice>
    <mc:Fallback xmlns="">
      <p:transition spd="slow" advTm="28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E5A1C-B364-4EE4-86E0-B48D45BE77B5}"/>
              </a:ext>
            </a:extLst>
          </p:cNvPr>
          <p:cNvSpPr>
            <a:spLocks noGrp="1"/>
          </p:cNvSpPr>
          <p:nvPr>
            <p:ph type="title"/>
          </p:nvPr>
        </p:nvSpPr>
        <p:spPr/>
        <p:txBody>
          <a:bodyPr/>
          <a:lstStyle/>
          <a:p>
            <a:pPr algn="ctr"/>
            <a:r>
              <a:rPr lang="en-US" dirty="0"/>
              <a:t>Provider Reference: DSS Information </a:t>
            </a:r>
          </a:p>
        </p:txBody>
      </p:sp>
      <p:sp>
        <p:nvSpPr>
          <p:cNvPr id="3" name="Text Placeholder 2">
            <a:extLst>
              <a:ext uri="{FF2B5EF4-FFF2-40B4-BE49-F238E27FC236}">
                <a16:creationId xmlns:a16="http://schemas.microsoft.com/office/drawing/2014/main" id="{A5E86D7A-C63E-4056-8F5B-388B60AAF46D}"/>
              </a:ext>
            </a:extLst>
          </p:cNvPr>
          <p:cNvSpPr>
            <a:spLocks noGrp="1"/>
          </p:cNvSpPr>
          <p:nvPr>
            <p:ph type="body" sz="quarter" idx="10"/>
          </p:nvPr>
        </p:nvSpPr>
        <p:spPr>
          <a:xfrm>
            <a:off x="674369" y="1292614"/>
            <a:ext cx="7888288" cy="4795307"/>
          </a:xfrm>
        </p:spPr>
        <p:txBody>
          <a:bodyPr/>
          <a:lstStyle/>
          <a:p>
            <a:r>
              <a:rPr lang="en-US" sz="2400" b="0" dirty="0">
                <a:solidFill>
                  <a:schemeClr val="accent3">
                    <a:lumMod val="75000"/>
                  </a:schemeClr>
                </a:solidFill>
              </a:rPr>
              <a:t>DSS 5022 Part B</a:t>
            </a:r>
          </a:p>
          <a:p>
            <a:pPr lvl="1"/>
            <a:r>
              <a:rPr lang="en-US" sz="2000" b="0" dirty="0">
                <a:solidFill>
                  <a:schemeClr val="accent3">
                    <a:lumMod val="75000"/>
                  </a:schemeClr>
                </a:solidFill>
              </a:rPr>
              <a:t>Certification Completed (Y/N)</a:t>
            </a:r>
          </a:p>
          <a:p>
            <a:pPr lvl="1"/>
            <a:r>
              <a:rPr lang="en-US" sz="2000" b="0" dirty="0">
                <a:solidFill>
                  <a:schemeClr val="accent3">
                    <a:lumMod val="75000"/>
                  </a:schemeClr>
                </a:solidFill>
              </a:rPr>
              <a:t>If yes, Enter the Signed Date</a:t>
            </a:r>
          </a:p>
          <a:p>
            <a:pPr lvl="1"/>
            <a:r>
              <a:rPr lang="en-US" sz="2000" b="0" dirty="0">
                <a:solidFill>
                  <a:schemeClr val="accent3">
                    <a:lumMod val="75000"/>
                  </a:schemeClr>
                </a:solidFill>
              </a:rPr>
              <a:t>To: County Name</a:t>
            </a:r>
          </a:p>
          <a:p>
            <a:pPr lvl="1"/>
            <a:r>
              <a:rPr lang="en-US" sz="2000" b="0" dirty="0">
                <a:solidFill>
                  <a:schemeClr val="accent3">
                    <a:lumMod val="75000"/>
                  </a:schemeClr>
                </a:solidFill>
              </a:rPr>
              <a:t>Upload DSS 5022 Part B-Certification</a:t>
            </a:r>
          </a:p>
          <a:p>
            <a:r>
              <a:rPr lang="en-US" sz="2400" b="0" dirty="0">
                <a:solidFill>
                  <a:schemeClr val="accent3">
                    <a:lumMod val="75000"/>
                  </a:schemeClr>
                </a:solidFill>
              </a:rPr>
              <a:t>Case Manager</a:t>
            </a:r>
          </a:p>
          <a:p>
            <a:pPr lvl="1"/>
            <a:r>
              <a:rPr lang="en-US" sz="2000" b="0" dirty="0">
                <a:solidFill>
                  <a:schemeClr val="accent3">
                    <a:lumMod val="75000"/>
                  </a:schemeClr>
                </a:solidFill>
              </a:rPr>
              <a:t>Name of agency employee working on the case</a:t>
            </a:r>
          </a:p>
          <a:p>
            <a:r>
              <a:rPr lang="en-US" sz="2400" b="0" dirty="0">
                <a:solidFill>
                  <a:schemeClr val="accent3">
                    <a:lumMod val="75000"/>
                  </a:schemeClr>
                </a:solidFill>
              </a:rPr>
              <a:t>Agency</a:t>
            </a:r>
          </a:p>
          <a:p>
            <a:pPr lvl="1"/>
            <a:r>
              <a:rPr lang="en-US" sz="2000" b="0" dirty="0">
                <a:solidFill>
                  <a:schemeClr val="accent3">
                    <a:lumMod val="75000"/>
                  </a:schemeClr>
                </a:solidFill>
              </a:rPr>
              <a:t>Contact Information for Specific County Workers</a:t>
            </a:r>
          </a:p>
          <a:p>
            <a:pPr lvl="1"/>
            <a:endParaRPr lang="en-US" dirty="0"/>
          </a:p>
          <a:p>
            <a:endParaRPr lang="en-US" dirty="0"/>
          </a:p>
        </p:txBody>
      </p:sp>
      <p:pic>
        <p:nvPicPr>
          <p:cNvPr id="4" name="Audio 3">
            <a:hlinkClick r:id="" action="ppaction://media"/>
            <a:extLst>
              <a:ext uri="{FF2B5EF4-FFF2-40B4-BE49-F238E27FC236}">
                <a16:creationId xmlns:a16="http://schemas.microsoft.com/office/drawing/2014/main" id="{467DDFA8-F5BA-4089-A9FF-F871BB0D27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50548414"/>
      </p:ext>
    </p:extLst>
  </p:cSld>
  <p:clrMapOvr>
    <a:masterClrMapping/>
  </p:clrMapOvr>
  <mc:AlternateContent xmlns:mc="http://schemas.openxmlformats.org/markup-compatibility/2006" xmlns:p14="http://schemas.microsoft.com/office/powerpoint/2010/main">
    <mc:Choice Requires="p14">
      <p:transition spd="slow" p14:dur="2000" advTm="47547"/>
    </mc:Choice>
    <mc:Fallback xmlns="">
      <p:transition spd="slow" advTm="47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A3EE3-4D70-4C45-ABEA-CDB27BBAE2A5}"/>
              </a:ext>
            </a:extLst>
          </p:cNvPr>
          <p:cNvSpPr>
            <a:spLocks noGrp="1"/>
          </p:cNvSpPr>
          <p:nvPr>
            <p:ph type="title"/>
          </p:nvPr>
        </p:nvSpPr>
        <p:spPr/>
        <p:txBody>
          <a:bodyPr/>
          <a:lstStyle/>
          <a:p>
            <a:pPr algn="ctr"/>
            <a:r>
              <a:rPr lang="en-US" dirty="0"/>
              <a:t>RIS: Uploading 5022 Forms</a:t>
            </a:r>
          </a:p>
        </p:txBody>
      </p:sp>
      <p:sp>
        <p:nvSpPr>
          <p:cNvPr id="3" name="Text Placeholder 2">
            <a:extLst>
              <a:ext uri="{FF2B5EF4-FFF2-40B4-BE49-F238E27FC236}">
                <a16:creationId xmlns:a16="http://schemas.microsoft.com/office/drawing/2014/main" id="{CE3A2C8F-CC31-4CFD-92D8-6B4FB12D01EB}"/>
              </a:ext>
            </a:extLst>
          </p:cNvPr>
          <p:cNvSpPr>
            <a:spLocks noGrp="1"/>
          </p:cNvSpPr>
          <p:nvPr>
            <p:ph type="body" sz="quarter" idx="10"/>
          </p:nvPr>
        </p:nvSpPr>
        <p:spPr>
          <a:xfrm>
            <a:off x="522287" y="1447800"/>
            <a:ext cx="8377164" cy="4795307"/>
          </a:xfrm>
        </p:spPr>
        <p:txBody>
          <a:bodyPr/>
          <a:lstStyle/>
          <a:p>
            <a:pPr marL="0" indent="0">
              <a:buNone/>
            </a:pPr>
            <a:r>
              <a:rPr lang="en-US" b="0" dirty="0">
                <a:solidFill>
                  <a:schemeClr val="accent3">
                    <a:lumMod val="75000"/>
                  </a:schemeClr>
                </a:solidFill>
              </a:rPr>
              <a:t>How to Upload: </a:t>
            </a:r>
          </a:p>
          <a:p>
            <a:endParaRPr lang="en-US" sz="1600" b="0" dirty="0">
              <a:solidFill>
                <a:schemeClr val="accent3">
                  <a:lumMod val="75000"/>
                </a:schemeClr>
              </a:solidFill>
            </a:endParaRPr>
          </a:p>
          <a:p>
            <a:endParaRPr lang="en-US" sz="1600" b="0" dirty="0">
              <a:solidFill>
                <a:schemeClr val="accent3">
                  <a:lumMod val="75000"/>
                </a:schemeClr>
              </a:solidFill>
            </a:endParaRPr>
          </a:p>
          <a:p>
            <a:pPr marL="342900" lvl="1" indent="0">
              <a:buNone/>
            </a:pPr>
            <a:r>
              <a:rPr lang="en-US" b="0" dirty="0">
                <a:solidFill>
                  <a:schemeClr val="accent3">
                    <a:lumMod val="75000"/>
                  </a:schemeClr>
                </a:solidFill>
              </a:rPr>
              <a:t>1. Click </a:t>
            </a:r>
            <a:r>
              <a:rPr lang="en-US" b="0" i="1" dirty="0">
                <a:solidFill>
                  <a:schemeClr val="accent3">
                    <a:lumMod val="75000"/>
                  </a:schemeClr>
                </a:solidFill>
              </a:rPr>
              <a:t>Choose File</a:t>
            </a:r>
            <a:r>
              <a:rPr lang="en-US" b="0" dirty="0">
                <a:solidFill>
                  <a:schemeClr val="accent3">
                    <a:lumMod val="75000"/>
                  </a:schemeClr>
                </a:solidFill>
              </a:rPr>
              <a:t> to select document to upload</a:t>
            </a:r>
          </a:p>
          <a:p>
            <a:pPr marL="342900" lvl="1" indent="0">
              <a:buNone/>
            </a:pPr>
            <a:endParaRPr lang="en-US" sz="800" b="0" dirty="0">
              <a:solidFill>
                <a:schemeClr val="accent3">
                  <a:lumMod val="75000"/>
                </a:schemeClr>
              </a:solidFill>
            </a:endParaRPr>
          </a:p>
          <a:p>
            <a:pPr marL="342900" lvl="1" indent="0">
              <a:buNone/>
            </a:pPr>
            <a:r>
              <a:rPr lang="en-US" b="0" dirty="0">
                <a:solidFill>
                  <a:schemeClr val="accent3">
                    <a:lumMod val="75000"/>
                  </a:schemeClr>
                </a:solidFill>
              </a:rPr>
              <a:t>2. Click </a:t>
            </a:r>
            <a:r>
              <a:rPr lang="en-US" b="0" i="1" dirty="0">
                <a:solidFill>
                  <a:schemeClr val="accent3">
                    <a:lumMod val="75000"/>
                  </a:schemeClr>
                </a:solidFill>
              </a:rPr>
              <a:t>Upload Icon</a:t>
            </a:r>
          </a:p>
          <a:p>
            <a:pPr marL="342900" lvl="1" indent="0">
              <a:buNone/>
            </a:pPr>
            <a:r>
              <a:rPr lang="en-US" b="0" i="1" dirty="0">
                <a:solidFill>
                  <a:schemeClr val="accent3">
                    <a:lumMod val="75000"/>
                  </a:schemeClr>
                </a:solidFill>
              </a:rPr>
              <a:t>3. </a:t>
            </a:r>
            <a:r>
              <a:rPr lang="en-US" b="0" dirty="0">
                <a:solidFill>
                  <a:schemeClr val="accent3">
                    <a:lumMod val="75000"/>
                  </a:schemeClr>
                </a:solidFill>
              </a:rPr>
              <a:t>Once uploaded a </a:t>
            </a:r>
            <a:r>
              <a:rPr lang="en-US" b="0" i="1" dirty="0">
                <a:solidFill>
                  <a:schemeClr val="accent3">
                    <a:lumMod val="75000"/>
                  </a:schemeClr>
                </a:solidFill>
              </a:rPr>
              <a:t>pop-up box </a:t>
            </a:r>
            <a:r>
              <a:rPr lang="en-US" b="0" dirty="0">
                <a:solidFill>
                  <a:schemeClr val="accent3">
                    <a:lumMod val="75000"/>
                  </a:schemeClr>
                </a:solidFill>
              </a:rPr>
              <a:t>will appear</a:t>
            </a:r>
          </a:p>
          <a:p>
            <a:pPr marL="342900" lvl="1" indent="0">
              <a:buNone/>
            </a:pPr>
            <a:endParaRPr lang="en-US" b="0" dirty="0">
              <a:solidFill>
                <a:schemeClr val="accent3">
                  <a:lumMod val="75000"/>
                </a:schemeClr>
              </a:solidFill>
            </a:endParaRPr>
          </a:p>
          <a:p>
            <a:pPr marL="342900" lvl="1" indent="0">
              <a:buNone/>
            </a:pPr>
            <a:endParaRPr lang="en-US" b="0" dirty="0">
              <a:solidFill>
                <a:schemeClr val="accent3">
                  <a:lumMod val="75000"/>
                </a:schemeClr>
              </a:solidFill>
            </a:endParaRPr>
          </a:p>
          <a:p>
            <a:pPr marL="342900" lvl="1" indent="0">
              <a:buNone/>
            </a:pPr>
            <a:endParaRPr lang="en-US" b="0" dirty="0">
              <a:solidFill>
                <a:schemeClr val="accent3">
                  <a:lumMod val="75000"/>
                </a:schemeClr>
              </a:solidFill>
            </a:endParaRPr>
          </a:p>
          <a:p>
            <a:pPr marL="342900" lvl="1" indent="0">
              <a:buNone/>
            </a:pPr>
            <a:r>
              <a:rPr lang="en-US" b="0" dirty="0">
                <a:solidFill>
                  <a:schemeClr val="accent3">
                    <a:lumMod val="75000"/>
                  </a:schemeClr>
                </a:solidFill>
              </a:rPr>
              <a:t>4. Then you will see the document icon under this section </a:t>
            </a:r>
            <a:endParaRPr lang="en-US" dirty="0"/>
          </a:p>
          <a:p>
            <a:pPr lvl="2"/>
            <a:endParaRPr lang="en-US" dirty="0"/>
          </a:p>
        </p:txBody>
      </p:sp>
      <p:sp>
        <p:nvSpPr>
          <p:cNvPr id="4" name="Text Placeholder 3">
            <a:extLst>
              <a:ext uri="{FF2B5EF4-FFF2-40B4-BE49-F238E27FC236}">
                <a16:creationId xmlns:a16="http://schemas.microsoft.com/office/drawing/2014/main" id="{433CFF92-ACF4-485E-A145-6F12EDD87E47}"/>
              </a:ext>
            </a:extLst>
          </p:cNvPr>
          <p:cNvSpPr>
            <a:spLocks noGrp="1"/>
          </p:cNvSpPr>
          <p:nvPr>
            <p:ph type="body" sz="quarter" idx="11"/>
          </p:nvPr>
        </p:nvSpPr>
        <p:spPr/>
        <p:txBody>
          <a:bodyPr/>
          <a:lstStyle/>
          <a:p>
            <a:endParaRPr lang="en-US"/>
          </a:p>
        </p:txBody>
      </p:sp>
      <p:pic>
        <p:nvPicPr>
          <p:cNvPr id="13" name="Picture 12">
            <a:extLst>
              <a:ext uri="{FF2B5EF4-FFF2-40B4-BE49-F238E27FC236}">
                <a16:creationId xmlns:a16="http://schemas.microsoft.com/office/drawing/2014/main" id="{CAEBE01B-3FBC-4726-9582-55DF9B9CB42E}"/>
              </a:ext>
            </a:extLst>
          </p:cNvPr>
          <p:cNvPicPr>
            <a:picLocks noChangeAspect="1"/>
          </p:cNvPicPr>
          <p:nvPr/>
        </p:nvPicPr>
        <p:blipFill rotWithShape="1">
          <a:blip r:embed="rId5"/>
          <a:srcRect t="63538" r="30719"/>
          <a:stretch/>
        </p:blipFill>
        <p:spPr>
          <a:xfrm>
            <a:off x="825760" y="2071350"/>
            <a:ext cx="7017247" cy="365760"/>
          </a:xfrm>
          <a:prstGeom prst="rect">
            <a:avLst/>
          </a:prstGeom>
        </p:spPr>
      </p:pic>
      <p:pic>
        <p:nvPicPr>
          <p:cNvPr id="15" name="Picture 14">
            <a:extLst>
              <a:ext uri="{FF2B5EF4-FFF2-40B4-BE49-F238E27FC236}">
                <a16:creationId xmlns:a16="http://schemas.microsoft.com/office/drawing/2014/main" id="{E2C53D58-1053-4EF6-9F76-DFC45FB29C72}"/>
              </a:ext>
            </a:extLst>
          </p:cNvPr>
          <p:cNvPicPr>
            <a:picLocks noChangeAspect="1"/>
          </p:cNvPicPr>
          <p:nvPr/>
        </p:nvPicPr>
        <p:blipFill>
          <a:blip r:embed="rId6"/>
          <a:stretch>
            <a:fillRect/>
          </a:stretch>
        </p:blipFill>
        <p:spPr>
          <a:xfrm>
            <a:off x="1285812" y="4126532"/>
            <a:ext cx="3135085" cy="914400"/>
          </a:xfrm>
          <a:prstGeom prst="rect">
            <a:avLst/>
          </a:prstGeom>
        </p:spPr>
      </p:pic>
      <p:pic>
        <p:nvPicPr>
          <p:cNvPr id="5" name="Audio 4">
            <a:hlinkClick r:id="" action="ppaction://media"/>
            <a:extLst>
              <a:ext uri="{FF2B5EF4-FFF2-40B4-BE49-F238E27FC236}">
                <a16:creationId xmlns:a16="http://schemas.microsoft.com/office/drawing/2014/main" id="{C69BECAE-6A5C-4B68-AED0-C9F9E754D6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14475676"/>
      </p:ext>
    </p:extLst>
  </p:cSld>
  <p:clrMapOvr>
    <a:masterClrMapping/>
  </p:clrMapOvr>
  <mc:AlternateContent xmlns:mc="http://schemas.openxmlformats.org/markup-compatibility/2006" xmlns:p14="http://schemas.microsoft.com/office/powerpoint/2010/main">
    <mc:Choice Requires="p14">
      <p:transition spd="slow" p14:dur="2000" advTm="12265"/>
    </mc:Choice>
    <mc:Fallback xmlns="">
      <p:transition spd="slow" advTm="12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6E07C-6F7B-4D86-92BD-744BECCD2F48}"/>
              </a:ext>
            </a:extLst>
          </p:cNvPr>
          <p:cNvSpPr>
            <a:spLocks noGrp="1"/>
          </p:cNvSpPr>
          <p:nvPr>
            <p:ph type="title"/>
          </p:nvPr>
        </p:nvSpPr>
        <p:spPr/>
        <p:txBody>
          <a:bodyPr/>
          <a:lstStyle/>
          <a:p>
            <a:pPr algn="ctr"/>
            <a:r>
              <a:rPr lang="en-US" dirty="0"/>
              <a:t>RIS: Uploading 5022 Forms</a:t>
            </a:r>
          </a:p>
        </p:txBody>
      </p:sp>
      <p:sp>
        <p:nvSpPr>
          <p:cNvPr id="3" name="Text Placeholder 2">
            <a:extLst>
              <a:ext uri="{FF2B5EF4-FFF2-40B4-BE49-F238E27FC236}">
                <a16:creationId xmlns:a16="http://schemas.microsoft.com/office/drawing/2014/main" id="{4BE349E1-0708-4F71-BA81-EA1D0D9572D7}"/>
              </a:ext>
            </a:extLst>
          </p:cNvPr>
          <p:cNvSpPr>
            <a:spLocks noGrp="1"/>
          </p:cNvSpPr>
          <p:nvPr>
            <p:ph type="body" sz="quarter" idx="10"/>
          </p:nvPr>
        </p:nvSpPr>
        <p:spPr/>
        <p:txBody>
          <a:bodyPr/>
          <a:lstStyle/>
          <a:p>
            <a:pPr marL="342900" lvl="1" indent="0" algn="ctr">
              <a:buNone/>
            </a:pPr>
            <a:r>
              <a:rPr lang="en-US" sz="2800" dirty="0">
                <a:solidFill>
                  <a:schemeClr val="accent3">
                    <a:lumMod val="75000"/>
                  </a:schemeClr>
                </a:solidFill>
              </a:rPr>
              <a:t>Uploading Tips</a:t>
            </a:r>
          </a:p>
          <a:p>
            <a:pPr lvl="1"/>
            <a:endParaRPr lang="en-US" b="0" dirty="0">
              <a:solidFill>
                <a:schemeClr val="accent3">
                  <a:lumMod val="75000"/>
                </a:schemeClr>
              </a:solidFill>
            </a:endParaRPr>
          </a:p>
          <a:p>
            <a:pPr lvl="1">
              <a:buFont typeface="Arial" panose="020B0604020202020204" pitchFamily="34" charset="0"/>
              <a:buChar char="•"/>
            </a:pPr>
            <a:r>
              <a:rPr lang="en-US" b="0" dirty="0">
                <a:solidFill>
                  <a:schemeClr val="accent3">
                    <a:lumMod val="75000"/>
                  </a:schemeClr>
                </a:solidFill>
              </a:rPr>
              <a:t>If the wrong document is uploaded, you can upload another document to replace (override) it</a:t>
            </a:r>
          </a:p>
          <a:p>
            <a:pPr marL="342900" lvl="1" indent="0">
              <a:buNone/>
            </a:pPr>
            <a:endParaRPr lang="en-US" b="0" dirty="0">
              <a:solidFill>
                <a:schemeClr val="accent3">
                  <a:lumMod val="75000"/>
                </a:schemeClr>
              </a:solidFill>
            </a:endParaRPr>
          </a:p>
          <a:p>
            <a:pPr lvl="1">
              <a:buFont typeface="Arial" panose="020B0604020202020204" pitchFamily="34" charset="0"/>
              <a:buChar char="•"/>
            </a:pPr>
            <a:r>
              <a:rPr lang="en-US" b="0" dirty="0">
                <a:solidFill>
                  <a:schemeClr val="accent3">
                    <a:lumMod val="75000"/>
                  </a:schemeClr>
                </a:solidFill>
              </a:rPr>
              <a:t>If you have a newer version of a document, you can override what is currently there with the new version. </a:t>
            </a:r>
          </a:p>
          <a:p>
            <a:endParaRPr lang="en-US" dirty="0"/>
          </a:p>
        </p:txBody>
      </p:sp>
      <p:sp>
        <p:nvSpPr>
          <p:cNvPr id="4" name="Text Placeholder 3">
            <a:extLst>
              <a:ext uri="{FF2B5EF4-FFF2-40B4-BE49-F238E27FC236}">
                <a16:creationId xmlns:a16="http://schemas.microsoft.com/office/drawing/2014/main" id="{E0D7ACCD-F22A-4641-802D-DD8380D236A1}"/>
              </a:ext>
            </a:extLst>
          </p:cNvPr>
          <p:cNvSpPr>
            <a:spLocks noGrp="1"/>
          </p:cNvSpPr>
          <p:nvPr>
            <p:ph type="body" sz="quarter" idx="11"/>
          </p:nvPr>
        </p:nvSpPr>
        <p:spPr/>
        <p:txBody>
          <a:bodyPr/>
          <a:lstStyle/>
          <a:p>
            <a:endParaRPr lang="en-US"/>
          </a:p>
        </p:txBody>
      </p:sp>
      <p:pic>
        <p:nvPicPr>
          <p:cNvPr id="5" name="Audio 4">
            <a:hlinkClick r:id="" action="ppaction://media"/>
            <a:extLst>
              <a:ext uri="{FF2B5EF4-FFF2-40B4-BE49-F238E27FC236}">
                <a16:creationId xmlns:a16="http://schemas.microsoft.com/office/drawing/2014/main" id="{7E95D0DD-5CD1-40A3-A553-C2E38130D3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73843273"/>
      </p:ext>
    </p:extLst>
  </p:cSld>
  <p:clrMapOvr>
    <a:masterClrMapping/>
  </p:clrMapOvr>
  <mc:AlternateContent xmlns:mc="http://schemas.openxmlformats.org/markup-compatibility/2006" xmlns:p14="http://schemas.microsoft.com/office/powerpoint/2010/main">
    <mc:Choice Requires="p14">
      <p:transition spd="slow" p14:dur="2000" advTm="18366"/>
    </mc:Choice>
    <mc:Fallback xmlns="">
      <p:transition spd="slow" advTm="18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4A59E-5035-4F87-BF7B-A1769297B793}"/>
              </a:ext>
            </a:extLst>
          </p:cNvPr>
          <p:cNvSpPr>
            <a:spLocks noGrp="1"/>
          </p:cNvSpPr>
          <p:nvPr>
            <p:ph type="title"/>
          </p:nvPr>
        </p:nvSpPr>
        <p:spPr/>
        <p:txBody>
          <a:bodyPr/>
          <a:lstStyle/>
          <a:p>
            <a:pPr algn="ctr"/>
            <a:r>
              <a:rPr lang="en-US" dirty="0"/>
              <a:t>RIS Provider Training</a:t>
            </a:r>
          </a:p>
        </p:txBody>
      </p:sp>
      <p:sp>
        <p:nvSpPr>
          <p:cNvPr id="3" name="Text Placeholder 2">
            <a:extLst>
              <a:ext uri="{FF2B5EF4-FFF2-40B4-BE49-F238E27FC236}">
                <a16:creationId xmlns:a16="http://schemas.microsoft.com/office/drawing/2014/main" id="{B6B92CAA-8435-4C3E-9F68-B92BA7189B75}"/>
              </a:ext>
            </a:extLst>
          </p:cNvPr>
          <p:cNvSpPr>
            <a:spLocks noGrp="1"/>
          </p:cNvSpPr>
          <p:nvPr>
            <p:ph type="body" sz="quarter" idx="10"/>
          </p:nvPr>
        </p:nvSpPr>
        <p:spPr/>
        <p:txBody>
          <a:bodyPr/>
          <a:lstStyle/>
          <a:p>
            <a:pPr marL="0" indent="0">
              <a:buNone/>
            </a:pPr>
            <a:r>
              <a:rPr lang="en-US" dirty="0">
                <a:solidFill>
                  <a:schemeClr val="accent3">
                    <a:lumMod val="75000"/>
                  </a:schemeClr>
                </a:solidFill>
              </a:rPr>
              <a:t>This Training will explore how to:</a:t>
            </a:r>
          </a:p>
          <a:p>
            <a:pPr marL="0" indent="0">
              <a:buNone/>
            </a:pPr>
            <a:endParaRPr lang="en-US" sz="1400" dirty="0">
              <a:solidFill>
                <a:schemeClr val="accent3">
                  <a:lumMod val="75000"/>
                </a:schemeClr>
              </a:solidFill>
            </a:endParaRPr>
          </a:p>
          <a:p>
            <a:pPr lvl="1"/>
            <a:r>
              <a:rPr lang="en-US" b="0" dirty="0">
                <a:solidFill>
                  <a:schemeClr val="accent3">
                    <a:lumMod val="75000"/>
                  </a:schemeClr>
                </a:solidFill>
              </a:rPr>
              <a:t>Create New Provider Entries</a:t>
            </a:r>
          </a:p>
          <a:p>
            <a:pPr lvl="1"/>
            <a:r>
              <a:rPr lang="en-US" b="0" dirty="0">
                <a:solidFill>
                  <a:schemeClr val="accent3">
                    <a:lumMod val="75000"/>
                  </a:schemeClr>
                </a:solidFill>
              </a:rPr>
              <a:t>Enter Assistance Services</a:t>
            </a:r>
          </a:p>
          <a:p>
            <a:pPr lvl="2"/>
            <a:r>
              <a:rPr lang="en-US" b="0" dirty="0">
                <a:solidFill>
                  <a:schemeClr val="accent3">
                    <a:lumMod val="75000"/>
                  </a:schemeClr>
                </a:solidFill>
              </a:rPr>
              <a:t>RCA, RMA, MG, etc.  </a:t>
            </a:r>
          </a:p>
          <a:p>
            <a:pPr lvl="1"/>
            <a:r>
              <a:rPr lang="en-US" b="0" dirty="0">
                <a:solidFill>
                  <a:schemeClr val="accent3">
                    <a:lumMod val="75000"/>
                  </a:schemeClr>
                </a:solidFill>
              </a:rPr>
              <a:t>Enter Employment Services</a:t>
            </a:r>
          </a:p>
          <a:p>
            <a:pPr lvl="1"/>
            <a:r>
              <a:rPr lang="en-US" b="0" dirty="0">
                <a:solidFill>
                  <a:schemeClr val="accent3">
                    <a:lumMod val="75000"/>
                  </a:schemeClr>
                </a:solidFill>
              </a:rPr>
              <a:t>Enter Support Services </a:t>
            </a:r>
            <a:r>
              <a:rPr lang="en-US" sz="2000" b="0" dirty="0">
                <a:solidFill>
                  <a:schemeClr val="accent3">
                    <a:lumMod val="75000"/>
                  </a:schemeClr>
                </a:solidFill>
              </a:rPr>
              <a:t>(for all funding sources)</a:t>
            </a:r>
            <a:endParaRPr lang="en-US" b="0" dirty="0">
              <a:solidFill>
                <a:schemeClr val="accent3">
                  <a:lumMod val="75000"/>
                </a:schemeClr>
              </a:solidFill>
            </a:endParaRPr>
          </a:p>
        </p:txBody>
      </p:sp>
      <p:sp>
        <p:nvSpPr>
          <p:cNvPr id="4" name="Text Placeholder 3">
            <a:extLst>
              <a:ext uri="{FF2B5EF4-FFF2-40B4-BE49-F238E27FC236}">
                <a16:creationId xmlns:a16="http://schemas.microsoft.com/office/drawing/2014/main" id="{E9846FB2-9083-4DD9-A709-C94A70719DE3}"/>
              </a:ext>
            </a:extLst>
          </p:cNvPr>
          <p:cNvSpPr>
            <a:spLocks noGrp="1"/>
          </p:cNvSpPr>
          <p:nvPr>
            <p:ph type="body" sz="quarter" idx="11"/>
          </p:nvPr>
        </p:nvSpPr>
        <p:spPr/>
        <p:txBody>
          <a:bodyPr/>
          <a:lstStyle/>
          <a:p>
            <a:endParaRPr lang="en-US"/>
          </a:p>
        </p:txBody>
      </p:sp>
      <p:pic>
        <p:nvPicPr>
          <p:cNvPr id="5" name="Audio 4">
            <a:hlinkClick r:id="" action="ppaction://media"/>
            <a:extLst>
              <a:ext uri="{FF2B5EF4-FFF2-40B4-BE49-F238E27FC236}">
                <a16:creationId xmlns:a16="http://schemas.microsoft.com/office/drawing/2014/main" id="{665D396C-6BD7-4054-91E5-88F9D21755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5526523"/>
      </p:ext>
    </p:extLst>
  </p:cSld>
  <p:clrMapOvr>
    <a:masterClrMapping/>
  </p:clrMapOvr>
  <mc:AlternateContent xmlns:mc="http://schemas.openxmlformats.org/markup-compatibility/2006" xmlns:p14="http://schemas.microsoft.com/office/powerpoint/2010/main">
    <mc:Choice Requires="p14">
      <p:transition spd="slow" p14:dur="2000" advTm="23380"/>
    </mc:Choice>
    <mc:Fallback xmlns="">
      <p:transition spd="slow" advTm="23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C8479-99AE-49BE-B208-1721702030B9}"/>
              </a:ext>
            </a:extLst>
          </p:cNvPr>
          <p:cNvSpPr>
            <a:spLocks noGrp="1"/>
          </p:cNvSpPr>
          <p:nvPr>
            <p:ph type="title"/>
          </p:nvPr>
        </p:nvSpPr>
        <p:spPr/>
        <p:txBody>
          <a:bodyPr/>
          <a:lstStyle/>
          <a:p>
            <a:pPr algn="ctr"/>
            <a:r>
              <a:rPr lang="en-US" dirty="0"/>
              <a:t>Provider Reference: Assistance</a:t>
            </a:r>
            <a:br>
              <a:rPr lang="en-US" dirty="0"/>
            </a:br>
            <a:endParaRPr lang="en-US" dirty="0"/>
          </a:p>
        </p:txBody>
      </p:sp>
      <p:sp>
        <p:nvSpPr>
          <p:cNvPr id="5" name="Text Placeholder 4">
            <a:extLst>
              <a:ext uri="{FF2B5EF4-FFF2-40B4-BE49-F238E27FC236}">
                <a16:creationId xmlns:a16="http://schemas.microsoft.com/office/drawing/2014/main" id="{2DACD45E-88EA-40BA-BE82-1A12BFB1D5DA}"/>
              </a:ext>
            </a:extLst>
          </p:cNvPr>
          <p:cNvSpPr>
            <a:spLocks noGrp="1"/>
          </p:cNvSpPr>
          <p:nvPr>
            <p:ph type="body" sz="quarter" idx="11"/>
          </p:nvPr>
        </p:nvSpPr>
        <p:spPr/>
        <p:txBody>
          <a:bodyPr/>
          <a:lstStyle/>
          <a:p>
            <a:r>
              <a:rPr lang="en-US" i="1" dirty="0"/>
              <a:t>*See RIS manual for more detailed instructions on this process. </a:t>
            </a:r>
          </a:p>
        </p:txBody>
      </p:sp>
      <p:pic>
        <p:nvPicPr>
          <p:cNvPr id="11" name="Content Placeholder 10">
            <a:extLst>
              <a:ext uri="{FF2B5EF4-FFF2-40B4-BE49-F238E27FC236}">
                <a16:creationId xmlns:a16="http://schemas.microsoft.com/office/drawing/2014/main" id="{858DDBD3-65FB-4BD2-976D-96CB38AB2119}"/>
              </a:ext>
            </a:extLst>
          </p:cNvPr>
          <p:cNvPicPr>
            <a:picLocks noGrp="1" noChangeAspect="1"/>
          </p:cNvPicPr>
          <p:nvPr>
            <p:ph sz="quarter" idx="14"/>
          </p:nvPr>
        </p:nvPicPr>
        <p:blipFill rotWithShape="1">
          <a:blip r:embed="rId5">
            <a:extLst>
              <a:ext uri="{28A0092B-C50C-407E-A947-70E740481C1C}">
                <a14:useLocalDpi xmlns:a14="http://schemas.microsoft.com/office/drawing/2010/main" val="0"/>
              </a:ext>
            </a:extLst>
          </a:blip>
          <a:srcRect r="26292" b="7012"/>
          <a:stretch/>
        </p:blipFill>
        <p:spPr>
          <a:xfrm>
            <a:off x="67995" y="1930278"/>
            <a:ext cx="4230994" cy="1920240"/>
          </a:xfrm>
        </p:spPr>
      </p:pic>
      <p:pic>
        <p:nvPicPr>
          <p:cNvPr id="19" name="Content Placeholder 18">
            <a:extLst>
              <a:ext uri="{FF2B5EF4-FFF2-40B4-BE49-F238E27FC236}">
                <a16:creationId xmlns:a16="http://schemas.microsoft.com/office/drawing/2014/main" id="{18C16579-C083-495C-A073-4F34D5EA5C98}"/>
              </a:ext>
            </a:extLst>
          </p:cNvPr>
          <p:cNvPicPr>
            <a:picLocks noGrp="1" noChangeAspect="1"/>
          </p:cNvPicPr>
          <p:nvPr>
            <p:ph sz="quarter" idx="15"/>
          </p:nvPr>
        </p:nvPicPr>
        <p:blipFill>
          <a:blip r:embed="rId6">
            <a:extLst>
              <a:ext uri="{28A0092B-C50C-407E-A947-70E740481C1C}">
                <a14:useLocalDpi xmlns:a14="http://schemas.microsoft.com/office/drawing/2010/main" val="0"/>
              </a:ext>
            </a:extLst>
          </a:blip>
          <a:stretch>
            <a:fillRect/>
          </a:stretch>
        </p:blipFill>
        <p:spPr>
          <a:xfrm>
            <a:off x="4335885" y="1972424"/>
            <a:ext cx="4808115" cy="1280160"/>
          </a:xfrm>
        </p:spPr>
      </p:pic>
      <p:sp>
        <p:nvSpPr>
          <p:cNvPr id="8" name="Text Placeholder 7">
            <a:extLst>
              <a:ext uri="{FF2B5EF4-FFF2-40B4-BE49-F238E27FC236}">
                <a16:creationId xmlns:a16="http://schemas.microsoft.com/office/drawing/2014/main" id="{356205A0-B99A-4885-B8B2-B0102C7F249C}"/>
              </a:ext>
            </a:extLst>
          </p:cNvPr>
          <p:cNvSpPr>
            <a:spLocks noGrp="1"/>
          </p:cNvSpPr>
          <p:nvPr>
            <p:ph type="body" sz="quarter" idx="16"/>
          </p:nvPr>
        </p:nvSpPr>
        <p:spPr/>
        <p:txBody>
          <a:bodyPr/>
          <a:lstStyle/>
          <a:p>
            <a:r>
              <a:rPr lang="en-US" dirty="0">
                <a:solidFill>
                  <a:schemeClr val="accent3">
                    <a:lumMod val="75000"/>
                  </a:schemeClr>
                </a:solidFill>
              </a:rPr>
              <a:t>Assistance Button</a:t>
            </a:r>
          </a:p>
        </p:txBody>
      </p:sp>
      <p:sp>
        <p:nvSpPr>
          <p:cNvPr id="9" name="Text Placeholder 8">
            <a:extLst>
              <a:ext uri="{FF2B5EF4-FFF2-40B4-BE49-F238E27FC236}">
                <a16:creationId xmlns:a16="http://schemas.microsoft.com/office/drawing/2014/main" id="{74B7704F-2FF8-4565-8873-3E16FC840D82}"/>
              </a:ext>
            </a:extLst>
          </p:cNvPr>
          <p:cNvSpPr>
            <a:spLocks noGrp="1"/>
          </p:cNvSpPr>
          <p:nvPr>
            <p:ph type="body" sz="quarter" idx="17"/>
          </p:nvPr>
        </p:nvSpPr>
        <p:spPr>
          <a:xfrm>
            <a:off x="4676458" y="1278464"/>
            <a:ext cx="3840480" cy="500063"/>
          </a:xfrm>
        </p:spPr>
        <p:txBody>
          <a:bodyPr/>
          <a:lstStyle/>
          <a:p>
            <a:r>
              <a:rPr lang="en-US" dirty="0">
                <a:solidFill>
                  <a:schemeClr val="accent3">
                    <a:lumMod val="75000"/>
                  </a:schemeClr>
                </a:solidFill>
              </a:rPr>
              <a:t>Assistance List</a:t>
            </a:r>
          </a:p>
        </p:txBody>
      </p:sp>
      <p:sp>
        <p:nvSpPr>
          <p:cNvPr id="17" name="Oval 16">
            <a:extLst>
              <a:ext uri="{FF2B5EF4-FFF2-40B4-BE49-F238E27FC236}">
                <a16:creationId xmlns:a16="http://schemas.microsoft.com/office/drawing/2014/main" id="{D61A24E6-180E-4703-AA0F-2B0C2FA4229F}"/>
              </a:ext>
            </a:extLst>
          </p:cNvPr>
          <p:cNvSpPr/>
          <p:nvPr/>
        </p:nvSpPr>
        <p:spPr>
          <a:xfrm>
            <a:off x="1761343" y="2588394"/>
            <a:ext cx="457200" cy="36576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90A33E8-F242-4FD7-9AF4-3092EF1A11EB}"/>
              </a:ext>
            </a:extLst>
          </p:cNvPr>
          <p:cNvSpPr/>
          <p:nvPr/>
        </p:nvSpPr>
        <p:spPr>
          <a:xfrm>
            <a:off x="5016701" y="2710814"/>
            <a:ext cx="409733" cy="27432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655B816-3AB0-42F7-AFD0-74CFF94A509B}"/>
              </a:ext>
            </a:extLst>
          </p:cNvPr>
          <p:cNvSpPr txBox="1"/>
          <p:nvPr/>
        </p:nvSpPr>
        <p:spPr>
          <a:xfrm>
            <a:off x="67996" y="4044415"/>
            <a:ext cx="4230994" cy="830997"/>
          </a:xfrm>
          <a:prstGeom prst="rect">
            <a:avLst/>
          </a:prstGeom>
          <a:noFill/>
        </p:spPr>
        <p:txBody>
          <a:bodyPr wrap="square" rtlCol="0">
            <a:spAutoFit/>
          </a:bodyPr>
          <a:lstStyle/>
          <a:p>
            <a:pPr algn="ctr"/>
            <a:r>
              <a:rPr lang="en-US" sz="2400" b="1" dirty="0">
                <a:solidFill>
                  <a:schemeClr val="accent3">
                    <a:lumMod val="75000"/>
                  </a:schemeClr>
                </a:solidFill>
              </a:rPr>
              <a:t>Click “Assistance” to view/add assistance</a:t>
            </a:r>
          </a:p>
        </p:txBody>
      </p:sp>
      <p:sp>
        <p:nvSpPr>
          <p:cNvPr id="4" name="TextBox 3">
            <a:extLst>
              <a:ext uri="{FF2B5EF4-FFF2-40B4-BE49-F238E27FC236}">
                <a16:creationId xmlns:a16="http://schemas.microsoft.com/office/drawing/2014/main" id="{B3163FA7-C432-4ACD-8F7E-35546BC22613}"/>
              </a:ext>
            </a:extLst>
          </p:cNvPr>
          <p:cNvSpPr txBox="1"/>
          <p:nvPr/>
        </p:nvSpPr>
        <p:spPr>
          <a:xfrm>
            <a:off x="4520935" y="4059861"/>
            <a:ext cx="4357251" cy="1569660"/>
          </a:xfrm>
          <a:prstGeom prst="rect">
            <a:avLst/>
          </a:prstGeom>
          <a:noFill/>
        </p:spPr>
        <p:txBody>
          <a:bodyPr wrap="square" rtlCol="0">
            <a:spAutoFit/>
          </a:bodyPr>
          <a:lstStyle/>
          <a:p>
            <a:pPr algn="ctr"/>
            <a:r>
              <a:rPr lang="en-US" sz="2400" b="1" dirty="0">
                <a:solidFill>
                  <a:schemeClr val="accent3">
                    <a:lumMod val="75000"/>
                  </a:schemeClr>
                </a:solidFill>
              </a:rPr>
              <a:t>In Assistance List you can view current/prior assistance as well as add “New” assistance </a:t>
            </a:r>
          </a:p>
        </p:txBody>
      </p:sp>
      <p:pic>
        <p:nvPicPr>
          <p:cNvPr id="6" name="Audio 5">
            <a:hlinkClick r:id="" action="ppaction://media"/>
            <a:extLst>
              <a:ext uri="{FF2B5EF4-FFF2-40B4-BE49-F238E27FC236}">
                <a16:creationId xmlns:a16="http://schemas.microsoft.com/office/drawing/2014/main" id="{A6162F37-63AC-4B46-862A-AED971EA95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30523522"/>
      </p:ext>
    </p:extLst>
  </p:cSld>
  <p:clrMapOvr>
    <a:masterClrMapping/>
  </p:clrMapOvr>
  <mc:AlternateContent xmlns:mc="http://schemas.openxmlformats.org/markup-compatibility/2006" xmlns:p14="http://schemas.microsoft.com/office/powerpoint/2010/main">
    <mc:Choice Requires="p14">
      <p:transition spd="slow" p14:dur="2000" advTm="14958"/>
    </mc:Choice>
    <mc:Fallback xmlns="">
      <p:transition spd="slow" advTm="14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609EFC1-3832-4EF5-BA20-8D52F21CB39E}"/>
              </a:ext>
            </a:extLst>
          </p:cNvPr>
          <p:cNvSpPr>
            <a:spLocks noGrp="1"/>
          </p:cNvSpPr>
          <p:nvPr>
            <p:ph type="title"/>
          </p:nvPr>
        </p:nvSpPr>
        <p:spPr/>
        <p:txBody>
          <a:bodyPr/>
          <a:lstStyle/>
          <a:p>
            <a:r>
              <a:rPr lang="en-US" dirty="0"/>
              <a:t>Provider Reference: Assistance</a:t>
            </a:r>
          </a:p>
        </p:txBody>
      </p:sp>
      <p:sp>
        <p:nvSpPr>
          <p:cNvPr id="9" name="Text Placeholder 8">
            <a:extLst>
              <a:ext uri="{FF2B5EF4-FFF2-40B4-BE49-F238E27FC236}">
                <a16:creationId xmlns:a16="http://schemas.microsoft.com/office/drawing/2014/main" id="{3C936E79-07D3-4228-BFDB-02B5CDBF7586}"/>
              </a:ext>
            </a:extLst>
          </p:cNvPr>
          <p:cNvSpPr>
            <a:spLocks noGrp="1"/>
          </p:cNvSpPr>
          <p:nvPr>
            <p:ph type="body" sz="quarter" idx="10"/>
          </p:nvPr>
        </p:nvSpPr>
        <p:spPr/>
        <p:txBody>
          <a:bodyPr/>
          <a:lstStyle/>
          <a:p>
            <a:endParaRPr lang="en-US" dirty="0"/>
          </a:p>
          <a:p>
            <a:endParaRPr lang="en-US" dirty="0"/>
          </a:p>
          <a:p>
            <a:endParaRPr lang="en-US" dirty="0"/>
          </a:p>
          <a:p>
            <a:endParaRPr lang="en-US" dirty="0"/>
          </a:p>
          <a:p>
            <a:endParaRPr lang="en-US" dirty="0"/>
          </a:p>
          <a:p>
            <a:endParaRPr lang="en-US" dirty="0"/>
          </a:p>
        </p:txBody>
      </p:sp>
      <p:sp>
        <p:nvSpPr>
          <p:cNvPr id="14" name="Text Placeholder 13">
            <a:extLst>
              <a:ext uri="{FF2B5EF4-FFF2-40B4-BE49-F238E27FC236}">
                <a16:creationId xmlns:a16="http://schemas.microsoft.com/office/drawing/2014/main" id="{FC31DDA3-52BA-44D8-BC45-6D3452C5D23B}"/>
              </a:ext>
            </a:extLst>
          </p:cNvPr>
          <p:cNvSpPr>
            <a:spLocks noGrp="1"/>
          </p:cNvSpPr>
          <p:nvPr>
            <p:ph type="body" sz="quarter" idx="11"/>
          </p:nvPr>
        </p:nvSpPr>
        <p:spPr/>
        <p:txBody>
          <a:bodyPr/>
          <a:lstStyle/>
          <a:p>
            <a:endParaRPr lang="en-US"/>
          </a:p>
        </p:txBody>
      </p:sp>
      <p:pic>
        <p:nvPicPr>
          <p:cNvPr id="12" name="Picture 11">
            <a:extLst>
              <a:ext uri="{FF2B5EF4-FFF2-40B4-BE49-F238E27FC236}">
                <a16:creationId xmlns:a16="http://schemas.microsoft.com/office/drawing/2014/main" id="{DC70220E-78AF-4031-A1C7-0EE2F6FBCB06}"/>
              </a:ext>
            </a:extLst>
          </p:cNvPr>
          <p:cNvPicPr>
            <a:picLocks noChangeAspect="1"/>
          </p:cNvPicPr>
          <p:nvPr/>
        </p:nvPicPr>
        <p:blipFill>
          <a:blip r:embed="rId5"/>
          <a:stretch>
            <a:fillRect/>
          </a:stretch>
        </p:blipFill>
        <p:spPr>
          <a:xfrm>
            <a:off x="522287" y="2016653"/>
            <a:ext cx="7881695" cy="1828800"/>
          </a:xfrm>
          <a:prstGeom prst="rect">
            <a:avLst/>
          </a:prstGeom>
        </p:spPr>
      </p:pic>
      <p:pic>
        <p:nvPicPr>
          <p:cNvPr id="3" name="Audio 2">
            <a:hlinkClick r:id="" action="ppaction://media"/>
            <a:extLst>
              <a:ext uri="{FF2B5EF4-FFF2-40B4-BE49-F238E27FC236}">
                <a16:creationId xmlns:a16="http://schemas.microsoft.com/office/drawing/2014/main" id="{9A8A5296-919E-494A-A2B6-0090C79ABC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92512250"/>
      </p:ext>
    </p:extLst>
  </p:cSld>
  <p:clrMapOvr>
    <a:masterClrMapping/>
  </p:clrMapOvr>
  <mc:AlternateContent xmlns:mc="http://schemas.openxmlformats.org/markup-compatibility/2006" xmlns:p14="http://schemas.microsoft.com/office/powerpoint/2010/main">
    <mc:Choice Requires="p14">
      <p:transition spd="slow" p14:dur="2000" advTm="16045"/>
    </mc:Choice>
    <mc:Fallback xmlns="">
      <p:transition spd="slow" advTm="16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DFF9-16D4-4261-B8A5-977E6E52977C}"/>
              </a:ext>
            </a:extLst>
          </p:cNvPr>
          <p:cNvSpPr>
            <a:spLocks noGrp="1"/>
          </p:cNvSpPr>
          <p:nvPr>
            <p:ph type="title"/>
          </p:nvPr>
        </p:nvSpPr>
        <p:spPr/>
        <p:txBody>
          <a:bodyPr/>
          <a:lstStyle/>
          <a:p>
            <a:r>
              <a:rPr lang="en-US" dirty="0"/>
              <a:t>Provider Reference Detail: Employment </a:t>
            </a:r>
          </a:p>
        </p:txBody>
      </p:sp>
      <p:sp>
        <p:nvSpPr>
          <p:cNvPr id="5" name="Text Placeholder 4">
            <a:extLst>
              <a:ext uri="{FF2B5EF4-FFF2-40B4-BE49-F238E27FC236}">
                <a16:creationId xmlns:a16="http://schemas.microsoft.com/office/drawing/2014/main" id="{93C5BC6E-773A-40CB-9CE3-87E8AE6B9D3B}"/>
              </a:ext>
            </a:extLst>
          </p:cNvPr>
          <p:cNvSpPr>
            <a:spLocks noGrp="1"/>
          </p:cNvSpPr>
          <p:nvPr>
            <p:ph type="body" sz="quarter" idx="11"/>
          </p:nvPr>
        </p:nvSpPr>
        <p:spPr/>
        <p:txBody>
          <a:bodyPr/>
          <a:lstStyle/>
          <a:p>
            <a:endParaRPr lang="en-US"/>
          </a:p>
        </p:txBody>
      </p:sp>
      <p:pic>
        <p:nvPicPr>
          <p:cNvPr id="11" name="Content Placeholder 10">
            <a:extLst>
              <a:ext uri="{FF2B5EF4-FFF2-40B4-BE49-F238E27FC236}">
                <a16:creationId xmlns:a16="http://schemas.microsoft.com/office/drawing/2014/main" id="{67DDFD18-444F-42BB-B145-8AF3ABE72CF9}"/>
              </a:ext>
            </a:extLst>
          </p:cNvPr>
          <p:cNvPicPr>
            <a:picLocks noGrp="1" noChangeAspect="1"/>
          </p:cNvPicPr>
          <p:nvPr>
            <p:ph sz="quarter" idx="14"/>
          </p:nvPr>
        </p:nvPicPr>
        <p:blipFill rotWithShape="1">
          <a:blip r:embed="rId5">
            <a:extLst>
              <a:ext uri="{28A0092B-C50C-407E-A947-70E740481C1C}">
                <a14:useLocalDpi xmlns:a14="http://schemas.microsoft.com/office/drawing/2010/main" val="0"/>
              </a:ext>
            </a:extLst>
          </a:blip>
          <a:srcRect r="6692" b="6803"/>
          <a:stretch/>
        </p:blipFill>
        <p:spPr>
          <a:xfrm>
            <a:off x="105214" y="1895045"/>
            <a:ext cx="4017082" cy="1533955"/>
          </a:xfrm>
        </p:spPr>
      </p:pic>
      <p:pic>
        <p:nvPicPr>
          <p:cNvPr id="14" name="Content Placeholder 13">
            <a:extLst>
              <a:ext uri="{FF2B5EF4-FFF2-40B4-BE49-F238E27FC236}">
                <a16:creationId xmlns:a16="http://schemas.microsoft.com/office/drawing/2014/main" id="{67350F5A-D683-423C-9069-70471257E8EB}"/>
              </a:ext>
            </a:extLst>
          </p:cNvPr>
          <p:cNvPicPr>
            <a:picLocks noGrp="1" noChangeAspect="1"/>
          </p:cNvPicPr>
          <p:nvPr>
            <p:ph sz="quarter" idx="15"/>
          </p:nvPr>
        </p:nvPicPr>
        <p:blipFill>
          <a:blip r:embed="rId6">
            <a:extLst>
              <a:ext uri="{28A0092B-C50C-407E-A947-70E740481C1C}">
                <a14:useLocalDpi xmlns:a14="http://schemas.microsoft.com/office/drawing/2010/main" val="0"/>
              </a:ext>
            </a:extLst>
          </a:blip>
          <a:stretch>
            <a:fillRect/>
          </a:stretch>
        </p:blipFill>
        <p:spPr>
          <a:xfrm>
            <a:off x="4182106" y="1930494"/>
            <a:ext cx="4937760" cy="1203361"/>
          </a:xfrm>
        </p:spPr>
      </p:pic>
      <p:sp>
        <p:nvSpPr>
          <p:cNvPr id="8" name="Text Placeholder 7">
            <a:extLst>
              <a:ext uri="{FF2B5EF4-FFF2-40B4-BE49-F238E27FC236}">
                <a16:creationId xmlns:a16="http://schemas.microsoft.com/office/drawing/2014/main" id="{1AD79796-98BF-4588-B71C-F519D6A5EED8}"/>
              </a:ext>
            </a:extLst>
          </p:cNvPr>
          <p:cNvSpPr>
            <a:spLocks noGrp="1"/>
          </p:cNvSpPr>
          <p:nvPr>
            <p:ph type="body" sz="quarter" idx="16"/>
          </p:nvPr>
        </p:nvSpPr>
        <p:spPr/>
        <p:txBody>
          <a:bodyPr/>
          <a:lstStyle/>
          <a:p>
            <a:r>
              <a:rPr lang="en-US" dirty="0">
                <a:solidFill>
                  <a:schemeClr val="accent3">
                    <a:lumMod val="75000"/>
                  </a:schemeClr>
                </a:solidFill>
              </a:rPr>
              <a:t>Employment Button</a:t>
            </a:r>
          </a:p>
        </p:txBody>
      </p:sp>
      <p:sp>
        <p:nvSpPr>
          <p:cNvPr id="9" name="Text Placeholder 8">
            <a:extLst>
              <a:ext uri="{FF2B5EF4-FFF2-40B4-BE49-F238E27FC236}">
                <a16:creationId xmlns:a16="http://schemas.microsoft.com/office/drawing/2014/main" id="{E5190446-3E5F-46CB-A770-D8DCCB24D7CC}"/>
              </a:ext>
            </a:extLst>
          </p:cNvPr>
          <p:cNvSpPr>
            <a:spLocks noGrp="1"/>
          </p:cNvSpPr>
          <p:nvPr>
            <p:ph type="body" sz="quarter" idx="17"/>
          </p:nvPr>
        </p:nvSpPr>
        <p:spPr/>
        <p:txBody>
          <a:bodyPr/>
          <a:lstStyle/>
          <a:p>
            <a:r>
              <a:rPr lang="en-US" dirty="0">
                <a:solidFill>
                  <a:schemeClr val="accent3">
                    <a:lumMod val="75000"/>
                  </a:schemeClr>
                </a:solidFill>
              </a:rPr>
              <a:t>Employment List</a:t>
            </a:r>
          </a:p>
        </p:txBody>
      </p:sp>
      <p:sp>
        <p:nvSpPr>
          <p:cNvPr id="12" name="Oval 11">
            <a:extLst>
              <a:ext uri="{FF2B5EF4-FFF2-40B4-BE49-F238E27FC236}">
                <a16:creationId xmlns:a16="http://schemas.microsoft.com/office/drawing/2014/main" id="{A2563105-D3EF-45C7-A711-6675A0873301}"/>
              </a:ext>
            </a:extLst>
          </p:cNvPr>
          <p:cNvSpPr/>
          <p:nvPr/>
        </p:nvSpPr>
        <p:spPr>
          <a:xfrm>
            <a:off x="2368450" y="2488369"/>
            <a:ext cx="548640" cy="36576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6B8BE3A-FD8B-4266-A4A5-860EA87F7089}"/>
              </a:ext>
            </a:extLst>
          </p:cNvPr>
          <p:cNvSpPr/>
          <p:nvPr/>
        </p:nvSpPr>
        <p:spPr>
          <a:xfrm>
            <a:off x="4709416" y="2520849"/>
            <a:ext cx="457200" cy="27432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C36A1E2-C129-43C9-87F6-F14B7A09589E}"/>
              </a:ext>
            </a:extLst>
          </p:cNvPr>
          <p:cNvSpPr txBox="1"/>
          <p:nvPr/>
        </p:nvSpPr>
        <p:spPr>
          <a:xfrm>
            <a:off x="105215" y="3808486"/>
            <a:ext cx="4017082" cy="1200329"/>
          </a:xfrm>
          <a:prstGeom prst="rect">
            <a:avLst/>
          </a:prstGeom>
          <a:noFill/>
        </p:spPr>
        <p:txBody>
          <a:bodyPr wrap="square" rtlCol="0">
            <a:spAutoFit/>
          </a:bodyPr>
          <a:lstStyle/>
          <a:p>
            <a:pPr algn="ctr"/>
            <a:r>
              <a:rPr lang="en-US" sz="2400" b="1" dirty="0">
                <a:solidFill>
                  <a:schemeClr val="accent3">
                    <a:lumMod val="75000"/>
                  </a:schemeClr>
                </a:solidFill>
              </a:rPr>
              <a:t>Click “Employment” to view/add employment information</a:t>
            </a:r>
          </a:p>
        </p:txBody>
      </p:sp>
      <p:sp>
        <p:nvSpPr>
          <p:cNvPr id="6" name="TextBox 5">
            <a:extLst>
              <a:ext uri="{FF2B5EF4-FFF2-40B4-BE49-F238E27FC236}">
                <a16:creationId xmlns:a16="http://schemas.microsoft.com/office/drawing/2014/main" id="{191F15FE-93C7-48A5-B69B-463D92E9659A}"/>
              </a:ext>
            </a:extLst>
          </p:cNvPr>
          <p:cNvSpPr txBox="1"/>
          <p:nvPr/>
        </p:nvSpPr>
        <p:spPr>
          <a:xfrm>
            <a:off x="4206239" y="3830476"/>
            <a:ext cx="4937761" cy="1569660"/>
          </a:xfrm>
          <a:prstGeom prst="rect">
            <a:avLst/>
          </a:prstGeom>
          <a:noFill/>
        </p:spPr>
        <p:txBody>
          <a:bodyPr wrap="square" rtlCol="0">
            <a:spAutoFit/>
          </a:bodyPr>
          <a:lstStyle/>
          <a:p>
            <a:pPr algn="ctr"/>
            <a:r>
              <a:rPr lang="en-US" sz="2400" b="1" dirty="0">
                <a:solidFill>
                  <a:schemeClr val="accent3">
                    <a:lumMod val="75000"/>
                  </a:schemeClr>
                </a:solidFill>
              </a:rPr>
              <a:t>In Employment List you can view current/prior employment as well as add “New” employment information </a:t>
            </a:r>
          </a:p>
        </p:txBody>
      </p:sp>
      <p:pic>
        <p:nvPicPr>
          <p:cNvPr id="7" name="Audio 6">
            <a:hlinkClick r:id="" action="ppaction://media"/>
            <a:extLst>
              <a:ext uri="{FF2B5EF4-FFF2-40B4-BE49-F238E27FC236}">
                <a16:creationId xmlns:a16="http://schemas.microsoft.com/office/drawing/2014/main" id="{F82D83AE-42EC-4372-8919-15D165401A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05739681"/>
      </p:ext>
    </p:extLst>
  </p:cSld>
  <p:clrMapOvr>
    <a:masterClrMapping/>
  </p:clrMapOvr>
  <mc:AlternateContent xmlns:mc="http://schemas.openxmlformats.org/markup-compatibility/2006" xmlns:p14="http://schemas.microsoft.com/office/powerpoint/2010/main">
    <mc:Choice Requires="p14">
      <p:transition spd="slow" p14:dur="2000" advTm="13656"/>
    </mc:Choice>
    <mc:Fallback xmlns="">
      <p:transition spd="slow" advTm="13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DF374E7-1C96-4DD7-AEA0-74CE082AFCF4}"/>
              </a:ext>
            </a:extLst>
          </p:cNvPr>
          <p:cNvSpPr>
            <a:spLocks noGrp="1"/>
          </p:cNvSpPr>
          <p:nvPr>
            <p:ph type="title"/>
          </p:nvPr>
        </p:nvSpPr>
        <p:spPr/>
        <p:txBody>
          <a:bodyPr/>
          <a:lstStyle/>
          <a:p>
            <a:r>
              <a:rPr lang="en-US" dirty="0"/>
              <a:t>Provider Reference Detail: Employment </a:t>
            </a:r>
          </a:p>
        </p:txBody>
      </p:sp>
      <p:sp>
        <p:nvSpPr>
          <p:cNvPr id="14" name="Text Placeholder 13">
            <a:extLst>
              <a:ext uri="{FF2B5EF4-FFF2-40B4-BE49-F238E27FC236}">
                <a16:creationId xmlns:a16="http://schemas.microsoft.com/office/drawing/2014/main" id="{C467787C-FF0D-40DA-8760-938111D85D3D}"/>
              </a:ext>
            </a:extLst>
          </p:cNvPr>
          <p:cNvSpPr>
            <a:spLocks noGrp="1"/>
          </p:cNvSpPr>
          <p:nvPr>
            <p:ph type="body" sz="quarter" idx="11"/>
          </p:nvPr>
        </p:nvSpPr>
        <p:spPr/>
        <p:txBody>
          <a:bodyPr/>
          <a:lstStyle/>
          <a:p>
            <a:endParaRPr lang="en-US"/>
          </a:p>
        </p:txBody>
      </p:sp>
      <p:pic>
        <p:nvPicPr>
          <p:cNvPr id="13" name="Content Placeholder 12">
            <a:extLst>
              <a:ext uri="{FF2B5EF4-FFF2-40B4-BE49-F238E27FC236}">
                <a16:creationId xmlns:a16="http://schemas.microsoft.com/office/drawing/2014/main" id="{D264E5BA-36BB-48CB-8770-A0D1F11ED6BE}"/>
              </a:ext>
            </a:extLst>
          </p:cNvPr>
          <p:cNvPicPr>
            <a:picLocks noGrp="1" noChangeAspect="1"/>
          </p:cNvPicPr>
          <p:nvPr>
            <p:ph sz="quarter" idx="14"/>
          </p:nvPr>
        </p:nvPicPr>
        <p:blipFill>
          <a:blip r:embed="rId5">
            <a:extLst>
              <a:ext uri="{28A0092B-C50C-407E-A947-70E740481C1C}">
                <a14:useLocalDpi xmlns:a14="http://schemas.microsoft.com/office/drawing/2010/main" val="0"/>
              </a:ext>
            </a:extLst>
          </a:blip>
          <a:stretch>
            <a:fillRect/>
          </a:stretch>
        </p:blipFill>
        <p:spPr>
          <a:xfrm>
            <a:off x="1493152" y="1200177"/>
            <a:ext cx="6491899" cy="5120640"/>
          </a:xfrm>
        </p:spPr>
      </p:pic>
      <p:pic>
        <p:nvPicPr>
          <p:cNvPr id="2" name="Audio 1">
            <a:hlinkClick r:id="" action="ppaction://media"/>
            <a:extLst>
              <a:ext uri="{FF2B5EF4-FFF2-40B4-BE49-F238E27FC236}">
                <a16:creationId xmlns:a16="http://schemas.microsoft.com/office/drawing/2014/main" id="{DF0D0E92-F3AA-46E2-8F93-5227768A54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55758863"/>
      </p:ext>
    </p:extLst>
  </p:cSld>
  <p:clrMapOvr>
    <a:masterClrMapping/>
  </p:clrMapOvr>
  <mc:AlternateContent xmlns:mc="http://schemas.openxmlformats.org/markup-compatibility/2006" xmlns:p14="http://schemas.microsoft.com/office/powerpoint/2010/main">
    <mc:Choice Requires="p14">
      <p:transition spd="slow" p14:dur="2000" advTm="9603"/>
    </mc:Choice>
    <mc:Fallback xmlns="">
      <p:transition spd="slow" advTm="9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7E84EF9-75B1-4B37-916E-7AC29B079973}"/>
              </a:ext>
            </a:extLst>
          </p:cNvPr>
          <p:cNvSpPr>
            <a:spLocks noGrp="1"/>
          </p:cNvSpPr>
          <p:nvPr>
            <p:ph type="title"/>
          </p:nvPr>
        </p:nvSpPr>
        <p:spPr/>
        <p:txBody>
          <a:bodyPr/>
          <a:lstStyle/>
          <a:p>
            <a:pPr algn="ctr"/>
            <a:r>
              <a:rPr lang="en-US" dirty="0"/>
              <a:t>Employment Detail Screen </a:t>
            </a:r>
          </a:p>
        </p:txBody>
      </p:sp>
      <p:sp>
        <p:nvSpPr>
          <p:cNvPr id="7" name="Text Placeholder 6">
            <a:extLst>
              <a:ext uri="{FF2B5EF4-FFF2-40B4-BE49-F238E27FC236}">
                <a16:creationId xmlns:a16="http://schemas.microsoft.com/office/drawing/2014/main" id="{4E618DC4-310A-4AFA-98EB-6F694DDB1BAA}"/>
              </a:ext>
            </a:extLst>
          </p:cNvPr>
          <p:cNvSpPr>
            <a:spLocks noGrp="1"/>
          </p:cNvSpPr>
          <p:nvPr>
            <p:ph type="body" sz="quarter" idx="10"/>
          </p:nvPr>
        </p:nvSpPr>
        <p:spPr>
          <a:xfrm>
            <a:off x="374876" y="1172694"/>
            <a:ext cx="8442251" cy="4795307"/>
          </a:xfrm>
        </p:spPr>
        <p:txBody>
          <a:bodyPr/>
          <a:lstStyle/>
          <a:p>
            <a:pPr marL="0" indent="0" algn="ctr">
              <a:buNone/>
            </a:pPr>
            <a:endParaRPr lang="en-US" altLang="en-US" sz="900" b="0" dirty="0">
              <a:solidFill>
                <a:schemeClr val="accent3">
                  <a:lumMod val="75000"/>
                </a:schemeClr>
              </a:solidFill>
            </a:endParaRPr>
          </a:p>
          <a:p>
            <a:pPr marL="457200" indent="-457200" algn="ctr">
              <a:buAutoNum type="arabicPeriod"/>
            </a:pPr>
            <a:r>
              <a:rPr lang="en-US" altLang="en-US" sz="2400" b="0" dirty="0">
                <a:solidFill>
                  <a:schemeClr val="accent3">
                    <a:lumMod val="75000"/>
                  </a:schemeClr>
                </a:solidFill>
              </a:rPr>
              <a:t>Complete ALL fields on Employment Screen. </a:t>
            </a:r>
          </a:p>
          <a:p>
            <a:pPr marL="0" indent="0" algn="ctr">
              <a:buNone/>
            </a:pPr>
            <a:endParaRPr lang="en-US" altLang="en-US" sz="1800" b="0" i="1" dirty="0">
              <a:solidFill>
                <a:schemeClr val="accent3">
                  <a:lumMod val="75000"/>
                </a:schemeClr>
              </a:solidFill>
            </a:endParaRPr>
          </a:p>
          <a:p>
            <a:pPr marL="0" indent="0" algn="ctr">
              <a:buNone/>
            </a:pPr>
            <a:r>
              <a:rPr lang="en-US" altLang="en-US" sz="2400" b="0" dirty="0">
                <a:solidFill>
                  <a:schemeClr val="accent3">
                    <a:lumMod val="75000"/>
                  </a:schemeClr>
                </a:solidFill>
              </a:rPr>
              <a:t>2. End Date should only be entered if a job has been terminated</a:t>
            </a:r>
          </a:p>
          <a:p>
            <a:pPr marL="0" indent="0" algn="ctr">
              <a:buNone/>
            </a:pPr>
            <a:endParaRPr lang="en-US" altLang="en-US" sz="1000" b="0" dirty="0">
              <a:solidFill>
                <a:schemeClr val="accent3">
                  <a:lumMod val="75000"/>
                </a:schemeClr>
              </a:solidFill>
            </a:endParaRPr>
          </a:p>
          <a:p>
            <a:pPr marL="0" indent="0" algn="ctr">
              <a:buNone/>
            </a:pPr>
            <a:r>
              <a:rPr lang="en-US" altLang="en-US" sz="2400" b="0" dirty="0">
                <a:solidFill>
                  <a:schemeClr val="accent3">
                    <a:lumMod val="75000"/>
                  </a:schemeClr>
                </a:solidFill>
              </a:rPr>
              <a:t>3. Never delete a Job Placement unless wrong information has been entered</a:t>
            </a:r>
          </a:p>
          <a:p>
            <a:pPr marL="0" indent="0" algn="ctr">
              <a:buNone/>
            </a:pPr>
            <a:endParaRPr lang="en-US" altLang="en-US" sz="2000" b="0" dirty="0">
              <a:solidFill>
                <a:schemeClr val="accent3">
                  <a:lumMod val="75000"/>
                </a:schemeClr>
              </a:solidFill>
            </a:endParaRPr>
          </a:p>
          <a:p>
            <a:pPr marL="0" indent="0" algn="ctr">
              <a:buNone/>
            </a:pPr>
            <a:r>
              <a:rPr lang="en-US" altLang="en-US" sz="2400" b="0" dirty="0">
                <a:solidFill>
                  <a:schemeClr val="accent3">
                    <a:lumMod val="75000"/>
                  </a:schemeClr>
                </a:solidFill>
              </a:rPr>
              <a:t>4. Employment information is CRITICAL to calculate Retention Rate </a:t>
            </a:r>
            <a:r>
              <a:rPr lang="en-US" altLang="en-US" sz="2000" b="0" i="1" dirty="0">
                <a:solidFill>
                  <a:schemeClr val="accent3">
                    <a:lumMod val="75000"/>
                  </a:schemeClr>
                </a:solidFill>
              </a:rPr>
              <a:t>employed 90 days later</a:t>
            </a:r>
            <a:endParaRPr lang="en-US" altLang="en-US" sz="2400" b="0" i="1" dirty="0">
              <a:solidFill>
                <a:schemeClr val="accent3">
                  <a:lumMod val="75000"/>
                </a:schemeClr>
              </a:solidFill>
            </a:endParaRPr>
          </a:p>
          <a:p>
            <a:endParaRPr lang="en-US" dirty="0"/>
          </a:p>
        </p:txBody>
      </p:sp>
      <p:sp>
        <p:nvSpPr>
          <p:cNvPr id="8" name="Text Placeholder 7">
            <a:extLst>
              <a:ext uri="{FF2B5EF4-FFF2-40B4-BE49-F238E27FC236}">
                <a16:creationId xmlns:a16="http://schemas.microsoft.com/office/drawing/2014/main" id="{59990000-D234-4CBC-B15E-369DDA78227C}"/>
              </a:ext>
            </a:extLst>
          </p:cNvPr>
          <p:cNvSpPr>
            <a:spLocks noGrp="1"/>
          </p:cNvSpPr>
          <p:nvPr>
            <p:ph type="body" sz="quarter" idx="11"/>
          </p:nvPr>
        </p:nvSpPr>
        <p:spPr/>
        <p:txBody>
          <a:bodyPr/>
          <a:lstStyle/>
          <a:p>
            <a:endParaRPr lang="en-US" dirty="0"/>
          </a:p>
        </p:txBody>
      </p:sp>
      <p:pic>
        <p:nvPicPr>
          <p:cNvPr id="4" name="Audio 3">
            <a:hlinkClick r:id="" action="ppaction://media"/>
            <a:extLst>
              <a:ext uri="{FF2B5EF4-FFF2-40B4-BE49-F238E27FC236}">
                <a16:creationId xmlns:a16="http://schemas.microsoft.com/office/drawing/2014/main" id="{F01E2225-DB17-4736-93A4-6782B658A8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5176970"/>
      </p:ext>
    </p:extLst>
  </p:cSld>
  <p:clrMapOvr>
    <a:masterClrMapping/>
  </p:clrMapOvr>
  <mc:AlternateContent xmlns:mc="http://schemas.openxmlformats.org/markup-compatibility/2006" xmlns:p14="http://schemas.microsoft.com/office/powerpoint/2010/main">
    <mc:Choice Requires="p14">
      <p:transition spd="slow" p14:dur="2000" advTm="32287"/>
    </mc:Choice>
    <mc:Fallback xmlns="">
      <p:transition spd="slow" advTm="32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75CAE-B481-4835-8F76-8970646A5485}"/>
              </a:ext>
            </a:extLst>
          </p:cNvPr>
          <p:cNvSpPr>
            <a:spLocks noGrp="1"/>
          </p:cNvSpPr>
          <p:nvPr>
            <p:ph type="title"/>
          </p:nvPr>
        </p:nvSpPr>
        <p:spPr/>
        <p:txBody>
          <a:bodyPr/>
          <a:lstStyle/>
          <a:p>
            <a:pPr algn="ctr"/>
            <a:r>
              <a:rPr lang="en-US" dirty="0"/>
              <a:t>Employment Detail Screen </a:t>
            </a:r>
          </a:p>
        </p:txBody>
      </p:sp>
      <p:sp>
        <p:nvSpPr>
          <p:cNvPr id="3" name="Text Placeholder 2">
            <a:extLst>
              <a:ext uri="{FF2B5EF4-FFF2-40B4-BE49-F238E27FC236}">
                <a16:creationId xmlns:a16="http://schemas.microsoft.com/office/drawing/2014/main" id="{9CD67F7A-C459-4EC1-818A-0F54DE5FAB62}"/>
              </a:ext>
            </a:extLst>
          </p:cNvPr>
          <p:cNvSpPr>
            <a:spLocks noGrp="1"/>
          </p:cNvSpPr>
          <p:nvPr>
            <p:ph type="body" sz="quarter" idx="10"/>
          </p:nvPr>
        </p:nvSpPr>
        <p:spPr/>
        <p:txBody>
          <a:bodyPr/>
          <a:lstStyle/>
          <a:p>
            <a:pPr marL="0" indent="0">
              <a:buNone/>
            </a:pPr>
            <a:endParaRPr lang="en-US" altLang="en-US" sz="2400" b="0" dirty="0">
              <a:solidFill>
                <a:schemeClr val="accent3">
                  <a:lumMod val="75000"/>
                </a:schemeClr>
              </a:solidFill>
            </a:endParaRPr>
          </a:p>
          <a:p>
            <a:pPr marL="0" indent="0" algn="ctr">
              <a:buNone/>
            </a:pPr>
            <a:r>
              <a:rPr lang="en-US" altLang="en-US" sz="2400" b="0" dirty="0">
                <a:solidFill>
                  <a:schemeClr val="accent3">
                    <a:lumMod val="75000"/>
                  </a:schemeClr>
                </a:solidFill>
              </a:rPr>
              <a:t>Federal Assistance Type is </a:t>
            </a:r>
            <a:r>
              <a:rPr lang="en-US" altLang="en-US" sz="2400" b="0" i="1" dirty="0">
                <a:solidFill>
                  <a:schemeClr val="accent3">
                    <a:lumMod val="75000"/>
                  </a:schemeClr>
                </a:solidFill>
              </a:rPr>
              <a:t>Required</a:t>
            </a:r>
            <a:r>
              <a:rPr lang="en-US" altLang="en-US" sz="2400" b="0" dirty="0">
                <a:solidFill>
                  <a:schemeClr val="accent3">
                    <a:lumMod val="75000"/>
                  </a:schemeClr>
                </a:solidFill>
              </a:rPr>
              <a:t> </a:t>
            </a:r>
            <a:endParaRPr lang="en-US" altLang="en-US" b="0" dirty="0">
              <a:solidFill>
                <a:schemeClr val="accent3">
                  <a:lumMod val="75000"/>
                </a:schemeClr>
              </a:solidFill>
            </a:endParaRPr>
          </a:p>
          <a:p>
            <a:pPr marL="342900" lvl="1" indent="0">
              <a:buNone/>
            </a:pPr>
            <a:endParaRPr lang="en-US" altLang="en-US" b="0" dirty="0">
              <a:solidFill>
                <a:schemeClr val="accent3">
                  <a:lumMod val="75000"/>
                </a:schemeClr>
              </a:solidFill>
            </a:endParaRPr>
          </a:p>
          <a:p>
            <a:pPr marL="342900" lvl="1" indent="0">
              <a:buNone/>
            </a:pPr>
            <a:r>
              <a:rPr lang="en-US" altLang="en-US" b="0" dirty="0">
                <a:solidFill>
                  <a:schemeClr val="accent3">
                    <a:lumMod val="75000"/>
                  </a:schemeClr>
                </a:solidFill>
              </a:rPr>
              <a:t>Status of Cash Benefits is Affected by Employment </a:t>
            </a:r>
          </a:p>
          <a:p>
            <a:pPr lvl="2"/>
            <a:r>
              <a:rPr lang="en-US" altLang="en-US" b="0" dirty="0">
                <a:solidFill>
                  <a:schemeClr val="accent3">
                    <a:lumMod val="75000"/>
                  </a:schemeClr>
                </a:solidFill>
              </a:rPr>
              <a:t>If a client receiving RCA, works part-time, enter an RCA reduction</a:t>
            </a:r>
          </a:p>
          <a:p>
            <a:pPr lvl="2"/>
            <a:r>
              <a:rPr lang="en-US" altLang="en-US" b="0" dirty="0">
                <a:solidFill>
                  <a:schemeClr val="accent3">
                    <a:lumMod val="75000"/>
                  </a:schemeClr>
                </a:solidFill>
              </a:rPr>
              <a:t>If a client gets a FT job, enter RCA termination </a:t>
            </a:r>
          </a:p>
          <a:p>
            <a:pPr lvl="2"/>
            <a:r>
              <a:rPr lang="en-US" altLang="en-US" b="0" dirty="0">
                <a:solidFill>
                  <a:schemeClr val="accent3">
                    <a:lumMod val="75000"/>
                  </a:schemeClr>
                </a:solidFill>
              </a:rPr>
              <a:t>If an initial job is PT and a second job is FT, choose RCA reduction for the initial job and RCA termination for the second job</a:t>
            </a:r>
          </a:p>
          <a:p>
            <a:endParaRPr lang="en-US" dirty="0"/>
          </a:p>
        </p:txBody>
      </p:sp>
      <p:sp>
        <p:nvSpPr>
          <p:cNvPr id="4" name="Text Placeholder 3">
            <a:extLst>
              <a:ext uri="{FF2B5EF4-FFF2-40B4-BE49-F238E27FC236}">
                <a16:creationId xmlns:a16="http://schemas.microsoft.com/office/drawing/2014/main" id="{4178545A-2A92-44AB-AE07-8DD075ACB7DF}"/>
              </a:ext>
            </a:extLst>
          </p:cNvPr>
          <p:cNvSpPr>
            <a:spLocks noGrp="1"/>
          </p:cNvSpPr>
          <p:nvPr>
            <p:ph type="body" sz="quarter" idx="11"/>
          </p:nvPr>
        </p:nvSpPr>
        <p:spPr/>
        <p:txBody>
          <a:bodyPr/>
          <a:lstStyle/>
          <a:p>
            <a:endParaRPr lang="en-US"/>
          </a:p>
        </p:txBody>
      </p:sp>
      <p:pic>
        <p:nvPicPr>
          <p:cNvPr id="6" name="Audio 5">
            <a:hlinkClick r:id="" action="ppaction://media"/>
            <a:extLst>
              <a:ext uri="{FF2B5EF4-FFF2-40B4-BE49-F238E27FC236}">
                <a16:creationId xmlns:a16="http://schemas.microsoft.com/office/drawing/2014/main" id="{5AA38E9D-AF50-46ED-84E3-E349279276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52803149"/>
      </p:ext>
    </p:extLst>
  </p:cSld>
  <p:clrMapOvr>
    <a:masterClrMapping/>
  </p:clrMapOvr>
  <mc:AlternateContent xmlns:mc="http://schemas.openxmlformats.org/markup-compatibility/2006" xmlns:p14="http://schemas.microsoft.com/office/powerpoint/2010/main">
    <mc:Choice Requires="p14">
      <p:transition spd="slow" p14:dur="2000" advTm="13746"/>
    </mc:Choice>
    <mc:Fallback xmlns="">
      <p:transition spd="slow" advTm="13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7FB59-58D7-4C10-B157-9AB2F01CE2A2}"/>
              </a:ext>
            </a:extLst>
          </p:cNvPr>
          <p:cNvSpPr>
            <a:spLocks noGrp="1"/>
          </p:cNvSpPr>
          <p:nvPr>
            <p:ph type="title"/>
          </p:nvPr>
        </p:nvSpPr>
        <p:spPr/>
        <p:txBody>
          <a:bodyPr/>
          <a:lstStyle/>
          <a:p>
            <a:pPr algn="ctr"/>
            <a:r>
              <a:rPr lang="en-US" dirty="0"/>
              <a:t>Employment Detail: 5022 Form </a:t>
            </a:r>
          </a:p>
        </p:txBody>
      </p:sp>
      <p:sp>
        <p:nvSpPr>
          <p:cNvPr id="3" name="Text Placeholder 2">
            <a:extLst>
              <a:ext uri="{FF2B5EF4-FFF2-40B4-BE49-F238E27FC236}">
                <a16:creationId xmlns:a16="http://schemas.microsoft.com/office/drawing/2014/main" id="{EBDBFA04-D221-477D-88E2-CCFD37F92A16}"/>
              </a:ext>
            </a:extLst>
          </p:cNvPr>
          <p:cNvSpPr>
            <a:spLocks noGrp="1"/>
          </p:cNvSpPr>
          <p:nvPr>
            <p:ph type="body" sz="quarter" idx="10"/>
          </p:nvPr>
        </p:nvSpPr>
        <p:spPr/>
        <p:txBody>
          <a:bodyPr/>
          <a:lstStyle/>
          <a:p>
            <a:r>
              <a:rPr lang="en-US" b="0" dirty="0">
                <a:solidFill>
                  <a:schemeClr val="accent3">
                    <a:lumMod val="75000"/>
                  </a:schemeClr>
                </a:solidFill>
              </a:rPr>
              <a:t>DSS 5022 Part C Upload</a:t>
            </a:r>
          </a:p>
          <a:p>
            <a:pPr lvl="1">
              <a:buFont typeface="Arial" panose="020B0604020202020204" pitchFamily="34" charset="0"/>
              <a:buChar char="•"/>
            </a:pPr>
            <a:r>
              <a:rPr lang="en-US" b="0" dirty="0">
                <a:solidFill>
                  <a:schemeClr val="accent3">
                    <a:lumMod val="75000"/>
                  </a:schemeClr>
                </a:solidFill>
              </a:rPr>
              <a:t>Employment/Refusal Note Completed? Y/N</a:t>
            </a:r>
          </a:p>
          <a:p>
            <a:pPr lvl="1">
              <a:buFont typeface="Arial" panose="020B0604020202020204" pitchFamily="34" charset="0"/>
              <a:buChar char="•"/>
            </a:pPr>
            <a:r>
              <a:rPr lang="en-US" b="0" dirty="0">
                <a:solidFill>
                  <a:schemeClr val="accent3">
                    <a:lumMod val="75000"/>
                  </a:schemeClr>
                </a:solidFill>
              </a:rPr>
              <a:t>If yes, Upload the 5022 Document </a:t>
            </a:r>
          </a:p>
          <a:p>
            <a:pPr lvl="2"/>
            <a:r>
              <a:rPr lang="en-US" b="0" dirty="0">
                <a:solidFill>
                  <a:schemeClr val="accent3">
                    <a:lumMod val="75000"/>
                  </a:schemeClr>
                </a:solidFill>
              </a:rPr>
              <a:t>Select the Signed Date</a:t>
            </a:r>
          </a:p>
          <a:p>
            <a:pPr lvl="2"/>
            <a:r>
              <a:rPr lang="en-US" b="0" dirty="0">
                <a:solidFill>
                  <a:schemeClr val="accent3">
                    <a:lumMod val="75000"/>
                  </a:schemeClr>
                </a:solidFill>
              </a:rPr>
              <a:t>Select the appropriate County </a:t>
            </a:r>
          </a:p>
          <a:p>
            <a:pPr lvl="1"/>
            <a:endParaRPr lang="en-US" b="0" dirty="0">
              <a:solidFill>
                <a:schemeClr val="accent3">
                  <a:lumMod val="75000"/>
                </a:schemeClr>
              </a:solidFill>
            </a:endParaRPr>
          </a:p>
          <a:p>
            <a:pPr lvl="1">
              <a:buFont typeface="Arial" panose="020B0604020202020204" pitchFamily="34" charset="0"/>
              <a:buChar char="•"/>
            </a:pPr>
            <a:r>
              <a:rPr lang="en-US" b="0" dirty="0">
                <a:solidFill>
                  <a:schemeClr val="accent3">
                    <a:lumMod val="75000"/>
                  </a:schemeClr>
                </a:solidFill>
              </a:rPr>
              <a:t>Uploading this form is required if;</a:t>
            </a:r>
          </a:p>
          <a:p>
            <a:pPr lvl="2"/>
            <a:r>
              <a:rPr lang="en-US" b="0" dirty="0">
                <a:solidFill>
                  <a:schemeClr val="accent3">
                    <a:lumMod val="75000"/>
                  </a:schemeClr>
                </a:solidFill>
              </a:rPr>
              <a:t>It is a client's initial job</a:t>
            </a:r>
          </a:p>
          <a:p>
            <a:pPr lvl="2"/>
            <a:r>
              <a:rPr lang="en-US" b="0" dirty="0">
                <a:solidFill>
                  <a:schemeClr val="accent3">
                    <a:lumMod val="75000"/>
                  </a:schemeClr>
                </a:solidFill>
              </a:rPr>
              <a:t>Employment (even subsequent positions) occurs within the first 8 months of arrival</a:t>
            </a:r>
          </a:p>
        </p:txBody>
      </p:sp>
      <p:sp>
        <p:nvSpPr>
          <p:cNvPr id="4" name="Text Placeholder 3">
            <a:extLst>
              <a:ext uri="{FF2B5EF4-FFF2-40B4-BE49-F238E27FC236}">
                <a16:creationId xmlns:a16="http://schemas.microsoft.com/office/drawing/2014/main" id="{A61761F4-07D7-4B43-8927-D9CE883146E9}"/>
              </a:ext>
            </a:extLst>
          </p:cNvPr>
          <p:cNvSpPr>
            <a:spLocks noGrp="1"/>
          </p:cNvSpPr>
          <p:nvPr>
            <p:ph type="body" sz="quarter" idx="11"/>
          </p:nvPr>
        </p:nvSpPr>
        <p:spPr/>
        <p:txBody>
          <a:bodyPr/>
          <a:lstStyle/>
          <a:p>
            <a:endParaRPr lang="en-US"/>
          </a:p>
        </p:txBody>
      </p:sp>
      <p:pic>
        <p:nvPicPr>
          <p:cNvPr id="6" name="Audio 5">
            <a:hlinkClick r:id="" action="ppaction://media"/>
            <a:extLst>
              <a:ext uri="{FF2B5EF4-FFF2-40B4-BE49-F238E27FC236}">
                <a16:creationId xmlns:a16="http://schemas.microsoft.com/office/drawing/2014/main" id="{4BD0AF16-2412-4BBB-AAD0-196153CE01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24281710"/>
      </p:ext>
    </p:extLst>
  </p:cSld>
  <p:clrMapOvr>
    <a:masterClrMapping/>
  </p:clrMapOvr>
  <mc:AlternateContent xmlns:mc="http://schemas.openxmlformats.org/markup-compatibility/2006" xmlns:p14="http://schemas.microsoft.com/office/powerpoint/2010/main">
    <mc:Choice Requires="p14">
      <p:transition spd="slow" p14:dur="2000" advTm="18842"/>
    </mc:Choice>
    <mc:Fallback xmlns="">
      <p:transition spd="slow" advTm="18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66953-A185-4B82-89A2-F9076C6DDE92}"/>
              </a:ext>
            </a:extLst>
          </p:cNvPr>
          <p:cNvSpPr>
            <a:spLocks noGrp="1"/>
          </p:cNvSpPr>
          <p:nvPr>
            <p:ph type="title"/>
          </p:nvPr>
        </p:nvSpPr>
        <p:spPr/>
        <p:txBody>
          <a:bodyPr/>
          <a:lstStyle/>
          <a:p>
            <a:pPr algn="ctr"/>
            <a:r>
              <a:rPr lang="en-US" dirty="0"/>
              <a:t>Provider Reference Detail: Services</a:t>
            </a:r>
          </a:p>
        </p:txBody>
      </p:sp>
      <p:sp>
        <p:nvSpPr>
          <p:cNvPr id="11" name="Text Placeholder 10">
            <a:extLst>
              <a:ext uri="{FF2B5EF4-FFF2-40B4-BE49-F238E27FC236}">
                <a16:creationId xmlns:a16="http://schemas.microsoft.com/office/drawing/2014/main" id="{C4E780FE-6770-4A46-94AC-CCD53161D6BC}"/>
              </a:ext>
            </a:extLst>
          </p:cNvPr>
          <p:cNvSpPr>
            <a:spLocks noGrp="1"/>
          </p:cNvSpPr>
          <p:nvPr>
            <p:ph type="body" sz="quarter" idx="11"/>
          </p:nvPr>
        </p:nvSpPr>
        <p:spPr>
          <a:xfrm>
            <a:off x="525631" y="6215652"/>
            <a:ext cx="7992005" cy="330200"/>
          </a:xfrm>
        </p:spPr>
        <p:txBody>
          <a:bodyPr/>
          <a:lstStyle/>
          <a:p>
            <a:endParaRPr lang="en-US"/>
          </a:p>
        </p:txBody>
      </p:sp>
      <p:pic>
        <p:nvPicPr>
          <p:cNvPr id="9" name="Content Placeholder 8">
            <a:extLst>
              <a:ext uri="{FF2B5EF4-FFF2-40B4-BE49-F238E27FC236}">
                <a16:creationId xmlns:a16="http://schemas.microsoft.com/office/drawing/2014/main" id="{982947C0-D995-4804-AB24-E7F9F277ED30}"/>
              </a:ext>
            </a:extLst>
          </p:cNvPr>
          <p:cNvPicPr>
            <a:picLocks noGrp="1" noChangeAspect="1"/>
          </p:cNvPicPr>
          <p:nvPr>
            <p:ph sz="quarter" idx="14"/>
          </p:nvPr>
        </p:nvPicPr>
        <p:blipFill>
          <a:blip r:embed="rId5">
            <a:extLst>
              <a:ext uri="{28A0092B-C50C-407E-A947-70E740481C1C}">
                <a14:useLocalDpi xmlns:a14="http://schemas.microsoft.com/office/drawing/2010/main" val="0"/>
              </a:ext>
            </a:extLst>
          </a:blip>
          <a:stretch>
            <a:fillRect/>
          </a:stretch>
        </p:blipFill>
        <p:spPr>
          <a:xfrm>
            <a:off x="943934" y="2358987"/>
            <a:ext cx="7360364" cy="2377440"/>
          </a:xfrm>
        </p:spPr>
      </p:pic>
      <p:sp>
        <p:nvSpPr>
          <p:cNvPr id="10" name="Oval 9">
            <a:extLst>
              <a:ext uri="{FF2B5EF4-FFF2-40B4-BE49-F238E27FC236}">
                <a16:creationId xmlns:a16="http://schemas.microsoft.com/office/drawing/2014/main" id="{C1A9C771-E964-4F42-8165-93C1C62232CA}"/>
              </a:ext>
            </a:extLst>
          </p:cNvPr>
          <p:cNvSpPr/>
          <p:nvPr/>
        </p:nvSpPr>
        <p:spPr>
          <a:xfrm>
            <a:off x="4471560" y="3219683"/>
            <a:ext cx="650365" cy="36576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udio 2">
            <a:hlinkClick r:id="" action="ppaction://media"/>
            <a:extLst>
              <a:ext uri="{FF2B5EF4-FFF2-40B4-BE49-F238E27FC236}">
                <a16:creationId xmlns:a16="http://schemas.microsoft.com/office/drawing/2014/main" id="{ED6DC24C-E2F8-4DA0-8472-C484D99B0D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54726436"/>
      </p:ext>
    </p:extLst>
  </p:cSld>
  <p:clrMapOvr>
    <a:masterClrMapping/>
  </p:clrMapOvr>
  <mc:AlternateContent xmlns:mc="http://schemas.openxmlformats.org/markup-compatibility/2006" xmlns:p14="http://schemas.microsoft.com/office/powerpoint/2010/main">
    <mc:Choice Requires="p14">
      <p:transition spd="slow" p14:dur="2000" advTm="9206"/>
    </mc:Choice>
    <mc:Fallback xmlns="">
      <p:transition spd="slow" advTm="9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FA764-37CA-42D1-A4FF-C20ACB80B43A}"/>
              </a:ext>
            </a:extLst>
          </p:cNvPr>
          <p:cNvSpPr>
            <a:spLocks noGrp="1"/>
          </p:cNvSpPr>
          <p:nvPr>
            <p:ph type="title"/>
          </p:nvPr>
        </p:nvSpPr>
        <p:spPr/>
        <p:txBody>
          <a:bodyPr/>
          <a:lstStyle/>
          <a:p>
            <a:pPr algn="ctr"/>
            <a:r>
              <a:rPr lang="en-US" dirty="0"/>
              <a:t>Service List Screen</a:t>
            </a:r>
          </a:p>
        </p:txBody>
      </p:sp>
      <p:sp>
        <p:nvSpPr>
          <p:cNvPr id="3" name="Text Placeholder 2">
            <a:extLst>
              <a:ext uri="{FF2B5EF4-FFF2-40B4-BE49-F238E27FC236}">
                <a16:creationId xmlns:a16="http://schemas.microsoft.com/office/drawing/2014/main" id="{F9AE7219-D3D2-4791-B0CB-C779DC69D397}"/>
              </a:ext>
            </a:extLst>
          </p:cNvPr>
          <p:cNvSpPr>
            <a:spLocks noGrp="1"/>
          </p:cNvSpPr>
          <p:nvPr>
            <p:ph type="body" sz="quarter" idx="10"/>
          </p:nvPr>
        </p:nvSpPr>
        <p:spPr/>
        <p:txBody>
          <a:bodyPr/>
          <a:lstStyle/>
          <a:p>
            <a:r>
              <a:rPr lang="en-US" b="0" dirty="0">
                <a:solidFill>
                  <a:schemeClr val="accent3">
                    <a:lumMod val="75000"/>
                  </a:schemeClr>
                </a:solidFill>
              </a:rPr>
              <a:t>In the Service List Screen, you can:</a:t>
            </a:r>
          </a:p>
          <a:p>
            <a:pPr lvl="1"/>
            <a:r>
              <a:rPr lang="en-US" b="0" dirty="0">
                <a:solidFill>
                  <a:schemeClr val="accent3">
                    <a:lumMod val="75000"/>
                  </a:schemeClr>
                </a:solidFill>
              </a:rPr>
              <a:t>Edit, View or Delete Current Service Records</a:t>
            </a:r>
          </a:p>
          <a:p>
            <a:pPr lvl="1"/>
            <a:r>
              <a:rPr lang="en-US" b="0" dirty="0">
                <a:solidFill>
                  <a:schemeClr val="accent3">
                    <a:lumMod val="75000"/>
                  </a:schemeClr>
                </a:solidFill>
              </a:rPr>
              <a:t>Add New Service Record</a:t>
            </a:r>
          </a:p>
        </p:txBody>
      </p:sp>
      <p:sp>
        <p:nvSpPr>
          <p:cNvPr id="4" name="Text Placeholder 3">
            <a:extLst>
              <a:ext uri="{FF2B5EF4-FFF2-40B4-BE49-F238E27FC236}">
                <a16:creationId xmlns:a16="http://schemas.microsoft.com/office/drawing/2014/main" id="{A9B5AF2D-190B-4F6A-B671-4A37B169BD9F}"/>
              </a:ext>
            </a:extLst>
          </p:cNvPr>
          <p:cNvSpPr>
            <a:spLocks noGrp="1"/>
          </p:cNvSpPr>
          <p:nvPr>
            <p:ph type="body" sz="quarter" idx="11"/>
          </p:nvPr>
        </p:nvSpPr>
        <p:spPr/>
        <p:txBody>
          <a:bodyPr/>
          <a:lstStyle/>
          <a:p>
            <a:endParaRPr lang="en-US" dirty="0"/>
          </a:p>
        </p:txBody>
      </p:sp>
      <p:pic>
        <p:nvPicPr>
          <p:cNvPr id="5" name="Picture 4">
            <a:extLst>
              <a:ext uri="{FF2B5EF4-FFF2-40B4-BE49-F238E27FC236}">
                <a16:creationId xmlns:a16="http://schemas.microsoft.com/office/drawing/2014/main" id="{1A1FA58F-84E6-4BDB-A0A0-564C2FAE647C}"/>
              </a:ext>
            </a:extLst>
          </p:cNvPr>
          <p:cNvPicPr>
            <a:picLocks noChangeAspect="1"/>
          </p:cNvPicPr>
          <p:nvPr/>
        </p:nvPicPr>
        <p:blipFill>
          <a:blip r:embed="rId5"/>
          <a:stretch>
            <a:fillRect/>
          </a:stretch>
        </p:blipFill>
        <p:spPr>
          <a:xfrm>
            <a:off x="1116353" y="3079230"/>
            <a:ext cx="6244308" cy="2286000"/>
          </a:xfrm>
          <a:prstGeom prst="rect">
            <a:avLst/>
          </a:prstGeom>
        </p:spPr>
      </p:pic>
      <p:sp>
        <p:nvSpPr>
          <p:cNvPr id="6" name="Oval 5">
            <a:extLst>
              <a:ext uri="{FF2B5EF4-FFF2-40B4-BE49-F238E27FC236}">
                <a16:creationId xmlns:a16="http://schemas.microsoft.com/office/drawing/2014/main" id="{CD6A7F36-9F04-41D6-BFC1-1169F6A88C91}"/>
              </a:ext>
            </a:extLst>
          </p:cNvPr>
          <p:cNvSpPr/>
          <p:nvPr/>
        </p:nvSpPr>
        <p:spPr>
          <a:xfrm>
            <a:off x="1693888" y="3822491"/>
            <a:ext cx="640080" cy="365760"/>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F29FA26-5AC5-4B4E-939C-544D88F99478}"/>
              </a:ext>
            </a:extLst>
          </p:cNvPr>
          <p:cNvSpPr/>
          <p:nvPr/>
        </p:nvSpPr>
        <p:spPr>
          <a:xfrm>
            <a:off x="1004342" y="4188252"/>
            <a:ext cx="1139252" cy="1176978"/>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FBAABCC9-3447-42E6-BA84-8A6A091767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76383565"/>
      </p:ext>
    </p:extLst>
  </p:cSld>
  <p:clrMapOvr>
    <a:masterClrMapping/>
  </p:clrMapOvr>
  <mc:AlternateContent xmlns:mc="http://schemas.openxmlformats.org/markup-compatibility/2006" xmlns:p14="http://schemas.microsoft.com/office/powerpoint/2010/main">
    <mc:Choice Requires="p14">
      <p:transition spd="slow" p14:dur="2000" advTm="13610"/>
    </mc:Choice>
    <mc:Fallback xmlns="">
      <p:transition spd="slow" advTm="13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0E6692-B440-4ED3-A8C3-D0883BE3EE66}"/>
              </a:ext>
            </a:extLst>
          </p:cNvPr>
          <p:cNvSpPr>
            <a:spLocks noGrp="1"/>
          </p:cNvSpPr>
          <p:nvPr>
            <p:ph type="title"/>
          </p:nvPr>
        </p:nvSpPr>
        <p:spPr/>
        <p:txBody>
          <a:bodyPr/>
          <a:lstStyle/>
          <a:p>
            <a:pPr algn="ctr"/>
            <a:r>
              <a:rPr lang="en-US" dirty="0"/>
              <a:t>Service Detail: New Service	</a:t>
            </a:r>
          </a:p>
        </p:txBody>
      </p:sp>
      <p:sp>
        <p:nvSpPr>
          <p:cNvPr id="6" name="Text Placeholder 5">
            <a:extLst>
              <a:ext uri="{FF2B5EF4-FFF2-40B4-BE49-F238E27FC236}">
                <a16:creationId xmlns:a16="http://schemas.microsoft.com/office/drawing/2014/main" id="{00E24657-1F1F-45DE-A7D9-7E33754B0351}"/>
              </a:ext>
            </a:extLst>
          </p:cNvPr>
          <p:cNvSpPr>
            <a:spLocks noGrp="1"/>
          </p:cNvSpPr>
          <p:nvPr>
            <p:ph type="body" sz="quarter" idx="10"/>
          </p:nvPr>
        </p:nvSpPr>
        <p:spPr>
          <a:xfrm>
            <a:off x="651858" y="4261109"/>
            <a:ext cx="7888288" cy="2199068"/>
          </a:xfrm>
        </p:spPr>
        <p:txBody>
          <a:bodyPr/>
          <a:lstStyle/>
          <a:p>
            <a:r>
              <a:rPr lang="en-US" sz="2400" b="0" dirty="0">
                <a:solidFill>
                  <a:schemeClr val="accent3">
                    <a:lumMod val="75000"/>
                  </a:schemeClr>
                </a:solidFill>
              </a:rPr>
              <a:t>Select Service being provided</a:t>
            </a:r>
          </a:p>
          <a:p>
            <a:r>
              <a:rPr lang="en-US" sz="2400" b="0" dirty="0">
                <a:solidFill>
                  <a:schemeClr val="accent3">
                    <a:lumMod val="75000"/>
                  </a:schemeClr>
                </a:solidFill>
              </a:rPr>
              <a:t>Select Funding Source</a:t>
            </a:r>
          </a:p>
          <a:p>
            <a:r>
              <a:rPr lang="en-US" sz="2400" b="0" dirty="0">
                <a:solidFill>
                  <a:schemeClr val="accent3">
                    <a:lumMod val="75000"/>
                  </a:schemeClr>
                </a:solidFill>
              </a:rPr>
              <a:t>Add Comments </a:t>
            </a:r>
          </a:p>
          <a:p>
            <a:r>
              <a:rPr lang="en-US" sz="2400" b="0" dirty="0">
                <a:solidFill>
                  <a:schemeClr val="accent3">
                    <a:lumMod val="75000"/>
                  </a:schemeClr>
                </a:solidFill>
              </a:rPr>
              <a:t>Service Begin &amp; End Dates</a:t>
            </a:r>
          </a:p>
          <a:p>
            <a:endParaRPr lang="en-US" b="0" dirty="0">
              <a:solidFill>
                <a:schemeClr val="accent3">
                  <a:lumMod val="75000"/>
                </a:schemeClr>
              </a:solidFill>
            </a:endParaRPr>
          </a:p>
        </p:txBody>
      </p:sp>
      <p:sp>
        <p:nvSpPr>
          <p:cNvPr id="7" name="Text Placeholder 6">
            <a:extLst>
              <a:ext uri="{FF2B5EF4-FFF2-40B4-BE49-F238E27FC236}">
                <a16:creationId xmlns:a16="http://schemas.microsoft.com/office/drawing/2014/main" id="{ACA71320-FE18-447D-AE3F-FBD252C058EA}"/>
              </a:ext>
            </a:extLst>
          </p:cNvPr>
          <p:cNvSpPr>
            <a:spLocks noGrp="1"/>
          </p:cNvSpPr>
          <p:nvPr>
            <p:ph type="body" sz="quarter" idx="11"/>
          </p:nvPr>
        </p:nvSpPr>
        <p:spPr/>
        <p:txBody>
          <a:bodyPr/>
          <a:lstStyle/>
          <a:p>
            <a:endParaRPr lang="en-US" dirty="0"/>
          </a:p>
        </p:txBody>
      </p:sp>
      <p:pic>
        <p:nvPicPr>
          <p:cNvPr id="10" name="Content Placeholder 9">
            <a:extLst>
              <a:ext uri="{FF2B5EF4-FFF2-40B4-BE49-F238E27FC236}">
                <a16:creationId xmlns:a16="http://schemas.microsoft.com/office/drawing/2014/main" id="{41D9C4E4-B4FC-4CDD-AA7F-538A62313F18}"/>
              </a:ext>
            </a:extLst>
          </p:cNvPr>
          <p:cNvPicPr>
            <a:picLocks noGrp="1" noChangeAspect="1"/>
          </p:cNvPicPr>
          <p:nvPr>
            <p:ph sz="quarter" idx="14"/>
          </p:nvPr>
        </p:nvPicPr>
        <p:blipFill>
          <a:blip r:embed="rId5">
            <a:extLst>
              <a:ext uri="{28A0092B-C50C-407E-A947-70E740481C1C}">
                <a14:useLocalDpi xmlns:a14="http://schemas.microsoft.com/office/drawing/2010/main" val="0"/>
              </a:ext>
            </a:extLst>
          </a:blip>
          <a:stretch>
            <a:fillRect/>
          </a:stretch>
        </p:blipFill>
        <p:spPr>
          <a:xfrm>
            <a:off x="674369" y="1217772"/>
            <a:ext cx="7894638" cy="2998258"/>
          </a:xfrm>
        </p:spPr>
      </p:pic>
      <p:pic>
        <p:nvPicPr>
          <p:cNvPr id="2" name="Audio 1">
            <a:hlinkClick r:id="" action="ppaction://media"/>
            <a:extLst>
              <a:ext uri="{FF2B5EF4-FFF2-40B4-BE49-F238E27FC236}">
                <a16:creationId xmlns:a16="http://schemas.microsoft.com/office/drawing/2014/main" id="{0EBF42D7-B05C-4215-8402-9CE4CB08C9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3165531"/>
      </p:ext>
    </p:extLst>
  </p:cSld>
  <p:clrMapOvr>
    <a:masterClrMapping/>
  </p:clrMapOvr>
  <mc:AlternateContent xmlns:mc="http://schemas.openxmlformats.org/markup-compatibility/2006" xmlns:p14="http://schemas.microsoft.com/office/powerpoint/2010/main">
    <mc:Choice Requires="p14">
      <p:transition spd="slow" p14:dur="2000" advTm="32415"/>
    </mc:Choice>
    <mc:Fallback xmlns="">
      <p:transition spd="slow" advTm="32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3DE28-F24A-4930-98BB-2CE4CF11AB80}"/>
              </a:ext>
            </a:extLst>
          </p:cNvPr>
          <p:cNvSpPr>
            <a:spLocks noGrp="1"/>
          </p:cNvSpPr>
          <p:nvPr>
            <p:ph type="title"/>
          </p:nvPr>
        </p:nvSpPr>
        <p:spPr/>
        <p:txBody>
          <a:bodyPr/>
          <a:lstStyle/>
          <a:p>
            <a:pPr algn="ctr"/>
            <a:r>
              <a:rPr lang="en-US" dirty="0"/>
              <a:t>Locate Refugee Information Screen</a:t>
            </a:r>
          </a:p>
        </p:txBody>
      </p:sp>
      <p:sp>
        <p:nvSpPr>
          <p:cNvPr id="3" name="Text Placeholder 2">
            <a:extLst>
              <a:ext uri="{FF2B5EF4-FFF2-40B4-BE49-F238E27FC236}">
                <a16:creationId xmlns:a16="http://schemas.microsoft.com/office/drawing/2014/main" id="{AD24687D-8ACF-481A-AB8A-C210C6C80B17}"/>
              </a:ext>
            </a:extLst>
          </p:cNvPr>
          <p:cNvSpPr>
            <a:spLocks noGrp="1"/>
          </p:cNvSpPr>
          <p:nvPr>
            <p:ph type="body" sz="quarter" idx="10"/>
          </p:nvPr>
        </p:nvSpPr>
        <p:spPr>
          <a:xfrm>
            <a:off x="598676" y="1210814"/>
            <a:ext cx="8275501" cy="2826796"/>
          </a:xfrm>
        </p:spPr>
        <p:txBody>
          <a:bodyPr/>
          <a:lstStyle/>
          <a:p>
            <a:pPr marL="0" indent="0">
              <a:buNone/>
            </a:pPr>
            <a:endParaRPr lang="en-US" sz="1400" b="0" dirty="0">
              <a:solidFill>
                <a:schemeClr val="accent3">
                  <a:lumMod val="75000"/>
                </a:schemeClr>
              </a:solidFill>
            </a:endParaRPr>
          </a:p>
          <a:p>
            <a:pPr marL="0" indent="0">
              <a:buNone/>
            </a:pPr>
            <a:r>
              <a:rPr lang="en-US" sz="2800" b="0" dirty="0">
                <a:solidFill>
                  <a:schemeClr val="accent3">
                    <a:lumMod val="75000"/>
                  </a:schemeClr>
                </a:solidFill>
              </a:rPr>
              <a:t>Main Menu</a:t>
            </a:r>
          </a:p>
          <a:p>
            <a:pPr lvl="1">
              <a:buFont typeface="Arial" panose="020B0604020202020204" pitchFamily="34" charset="0"/>
              <a:buChar char="•"/>
            </a:pPr>
            <a:r>
              <a:rPr lang="en-US" sz="2400" dirty="0">
                <a:solidFill>
                  <a:srgbClr val="FF0000"/>
                </a:solidFill>
              </a:rPr>
              <a:t>File</a:t>
            </a:r>
          </a:p>
          <a:p>
            <a:pPr lvl="1">
              <a:buFont typeface="Arial" panose="020B0604020202020204" pitchFamily="34" charset="0"/>
              <a:buChar char="•"/>
            </a:pPr>
            <a:r>
              <a:rPr lang="en-US" sz="2400" b="0" dirty="0">
                <a:solidFill>
                  <a:schemeClr val="accent3">
                    <a:lumMod val="75000"/>
                  </a:schemeClr>
                </a:solidFill>
              </a:rPr>
              <a:t>Reports</a:t>
            </a:r>
          </a:p>
          <a:p>
            <a:pPr lvl="1">
              <a:buFont typeface="Arial" panose="020B0604020202020204" pitchFamily="34" charset="0"/>
              <a:buChar char="•"/>
            </a:pPr>
            <a:r>
              <a:rPr lang="en-US" sz="2400" b="0" dirty="0">
                <a:solidFill>
                  <a:schemeClr val="accent3">
                    <a:lumMod val="75000"/>
                  </a:schemeClr>
                </a:solidFill>
              </a:rPr>
              <a:t>Utilities</a:t>
            </a:r>
          </a:p>
          <a:p>
            <a:pPr lvl="1">
              <a:buFont typeface="Arial" panose="020B0604020202020204" pitchFamily="34" charset="0"/>
              <a:buChar char="•"/>
            </a:pPr>
            <a:r>
              <a:rPr lang="en-US" sz="2400" b="0" dirty="0">
                <a:solidFill>
                  <a:schemeClr val="accent3">
                    <a:lumMod val="75000"/>
                  </a:schemeClr>
                </a:solidFill>
              </a:rPr>
              <a:t>Admin</a:t>
            </a:r>
          </a:p>
          <a:p>
            <a:pPr lvl="1">
              <a:buFont typeface="Arial" panose="020B0604020202020204" pitchFamily="34" charset="0"/>
              <a:buChar char="•"/>
            </a:pPr>
            <a:r>
              <a:rPr lang="en-US" sz="2400" b="0" dirty="0">
                <a:solidFill>
                  <a:schemeClr val="accent3">
                    <a:lumMod val="75000"/>
                  </a:schemeClr>
                </a:solidFill>
              </a:rPr>
              <a:t>Help</a:t>
            </a:r>
          </a:p>
          <a:p>
            <a:pPr lvl="1"/>
            <a:endParaRPr lang="en-US" dirty="0"/>
          </a:p>
        </p:txBody>
      </p:sp>
      <p:sp>
        <p:nvSpPr>
          <p:cNvPr id="4" name="Text Placeholder 3">
            <a:extLst>
              <a:ext uri="{FF2B5EF4-FFF2-40B4-BE49-F238E27FC236}">
                <a16:creationId xmlns:a16="http://schemas.microsoft.com/office/drawing/2014/main" id="{40B75D37-1B9B-4B54-8706-F1453093DFA0}"/>
              </a:ext>
            </a:extLst>
          </p:cNvPr>
          <p:cNvSpPr>
            <a:spLocks noGrp="1"/>
          </p:cNvSpPr>
          <p:nvPr>
            <p:ph type="body" sz="quarter" idx="11"/>
          </p:nvPr>
        </p:nvSpPr>
        <p:spPr/>
        <p:txBody>
          <a:bodyPr/>
          <a:lstStyle/>
          <a:p>
            <a:endParaRPr lang="en-US"/>
          </a:p>
        </p:txBody>
      </p:sp>
      <p:pic>
        <p:nvPicPr>
          <p:cNvPr id="7" name="Content Placeholder 6">
            <a:extLst>
              <a:ext uri="{FF2B5EF4-FFF2-40B4-BE49-F238E27FC236}">
                <a16:creationId xmlns:a16="http://schemas.microsoft.com/office/drawing/2014/main" id="{750A17BD-781F-425B-A0E4-BE457083A391}"/>
              </a:ext>
            </a:extLst>
          </p:cNvPr>
          <p:cNvPicPr>
            <a:picLocks noGrp="1" noChangeAspect="1"/>
          </p:cNvPicPr>
          <p:nvPr>
            <p:ph sz="quarter" idx="14"/>
          </p:nvPr>
        </p:nvPicPr>
        <p:blipFill>
          <a:blip r:embed="rId5">
            <a:extLst>
              <a:ext uri="{28A0092B-C50C-407E-A947-70E740481C1C}">
                <a14:useLocalDpi xmlns:a14="http://schemas.microsoft.com/office/drawing/2010/main" val="0"/>
              </a:ext>
            </a:extLst>
          </a:blip>
          <a:stretch>
            <a:fillRect/>
          </a:stretch>
        </p:blipFill>
        <p:spPr>
          <a:xfrm>
            <a:off x="648683" y="4471656"/>
            <a:ext cx="7894638" cy="1502987"/>
          </a:xfrm>
        </p:spPr>
      </p:pic>
      <p:sp>
        <p:nvSpPr>
          <p:cNvPr id="9" name="Arrow: Right 8">
            <a:extLst>
              <a:ext uri="{FF2B5EF4-FFF2-40B4-BE49-F238E27FC236}">
                <a16:creationId xmlns:a16="http://schemas.microsoft.com/office/drawing/2014/main" id="{15B2AB2B-630A-4E7E-801C-7B63BF3E4C47}"/>
              </a:ext>
            </a:extLst>
          </p:cNvPr>
          <p:cNvSpPr/>
          <p:nvPr/>
        </p:nvSpPr>
        <p:spPr>
          <a:xfrm>
            <a:off x="87478" y="5500802"/>
            <a:ext cx="511198" cy="209849"/>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6" name="Audio 5">
            <a:hlinkClick r:id="" action="ppaction://media"/>
            <a:extLst>
              <a:ext uri="{FF2B5EF4-FFF2-40B4-BE49-F238E27FC236}">
                <a16:creationId xmlns:a16="http://schemas.microsoft.com/office/drawing/2014/main" id="{4CA53A33-64B8-41CA-904B-14F9A82A40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29313012"/>
      </p:ext>
    </p:extLst>
  </p:cSld>
  <p:clrMapOvr>
    <a:masterClrMapping/>
  </p:clrMapOvr>
  <mc:AlternateContent xmlns:mc="http://schemas.openxmlformats.org/markup-compatibility/2006" xmlns:p14="http://schemas.microsoft.com/office/powerpoint/2010/main">
    <mc:Choice Requires="p14">
      <p:transition spd="slow" p14:dur="2000" advTm="15136"/>
    </mc:Choice>
    <mc:Fallback xmlns="">
      <p:transition spd="slow" advTm="15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1B6E3-E8AE-4FD9-B253-5A1FCEA0F55E}"/>
              </a:ext>
            </a:extLst>
          </p:cNvPr>
          <p:cNvSpPr>
            <a:spLocks noGrp="1"/>
          </p:cNvSpPr>
          <p:nvPr>
            <p:ph type="title"/>
          </p:nvPr>
        </p:nvSpPr>
        <p:spPr/>
        <p:txBody>
          <a:bodyPr/>
          <a:lstStyle/>
          <a:p>
            <a:r>
              <a:rPr lang="en-US" dirty="0"/>
              <a:t>Service Detail: New Service</a:t>
            </a:r>
          </a:p>
        </p:txBody>
      </p:sp>
      <p:pic>
        <p:nvPicPr>
          <p:cNvPr id="8" name="Picture 7">
            <a:extLst>
              <a:ext uri="{FF2B5EF4-FFF2-40B4-BE49-F238E27FC236}">
                <a16:creationId xmlns:a16="http://schemas.microsoft.com/office/drawing/2014/main" id="{10F536E8-4524-435A-9C2E-8088C1C9176E}"/>
              </a:ext>
            </a:extLst>
          </p:cNvPr>
          <p:cNvPicPr>
            <a:picLocks noChangeAspect="1"/>
          </p:cNvPicPr>
          <p:nvPr/>
        </p:nvPicPr>
        <p:blipFill>
          <a:blip r:embed="rId5"/>
          <a:stretch>
            <a:fillRect/>
          </a:stretch>
        </p:blipFill>
        <p:spPr>
          <a:xfrm>
            <a:off x="779474" y="1427752"/>
            <a:ext cx="6979735" cy="2651760"/>
          </a:xfrm>
          <a:prstGeom prst="rect">
            <a:avLst/>
          </a:prstGeom>
        </p:spPr>
      </p:pic>
      <p:sp>
        <p:nvSpPr>
          <p:cNvPr id="4" name="Text Placeholder 3">
            <a:extLst>
              <a:ext uri="{FF2B5EF4-FFF2-40B4-BE49-F238E27FC236}">
                <a16:creationId xmlns:a16="http://schemas.microsoft.com/office/drawing/2014/main" id="{8ACDB7A1-C75C-4FA7-BED0-025D8F09A231}"/>
              </a:ext>
            </a:extLst>
          </p:cNvPr>
          <p:cNvSpPr>
            <a:spLocks noGrp="1"/>
          </p:cNvSpPr>
          <p:nvPr>
            <p:ph type="body" sz="quarter" idx="11"/>
          </p:nvPr>
        </p:nvSpPr>
        <p:spPr/>
        <p:txBody>
          <a:bodyPr/>
          <a:lstStyle/>
          <a:p>
            <a:endParaRPr lang="en-US"/>
          </a:p>
        </p:txBody>
      </p:sp>
      <p:sp>
        <p:nvSpPr>
          <p:cNvPr id="5" name="Content Placeholder 4">
            <a:extLst>
              <a:ext uri="{FF2B5EF4-FFF2-40B4-BE49-F238E27FC236}">
                <a16:creationId xmlns:a16="http://schemas.microsoft.com/office/drawing/2014/main" id="{766F1944-4B98-452A-B838-A8971245BE8F}"/>
              </a:ext>
            </a:extLst>
          </p:cNvPr>
          <p:cNvSpPr>
            <a:spLocks noGrp="1"/>
          </p:cNvSpPr>
          <p:nvPr>
            <p:ph sz="quarter" idx="14"/>
          </p:nvPr>
        </p:nvSpPr>
        <p:spPr>
          <a:xfrm>
            <a:off x="622300" y="2548467"/>
            <a:ext cx="8153838" cy="3694230"/>
          </a:xfrm>
        </p:spPr>
        <p:txBody>
          <a:bodyPr/>
          <a:lstStyle/>
          <a:p>
            <a:endParaRPr lang="en-US" dirty="0"/>
          </a:p>
          <a:p>
            <a:endParaRPr lang="en-US" dirty="0"/>
          </a:p>
          <a:p>
            <a:endParaRPr lang="en-US" dirty="0"/>
          </a:p>
          <a:p>
            <a:endParaRPr lang="en-US" dirty="0"/>
          </a:p>
          <a:p>
            <a:pPr marL="342900" indent="-342900" algn="l">
              <a:buFont typeface="Arial" panose="020B0604020202020204" pitchFamily="34" charset="0"/>
              <a:buChar char="•"/>
            </a:pPr>
            <a:endParaRPr lang="en-US" sz="1100" b="0" dirty="0">
              <a:solidFill>
                <a:schemeClr val="accent3">
                  <a:lumMod val="75000"/>
                </a:schemeClr>
              </a:solidFill>
            </a:endParaRPr>
          </a:p>
          <a:p>
            <a:pPr marL="342900" indent="-342900" algn="l">
              <a:buFont typeface="Arial" panose="020B0604020202020204" pitchFamily="34" charset="0"/>
              <a:buChar char="•"/>
            </a:pPr>
            <a:r>
              <a:rPr lang="en-US" b="0" dirty="0">
                <a:solidFill>
                  <a:schemeClr val="accent3">
                    <a:lumMod val="75000"/>
                  </a:schemeClr>
                </a:solidFill>
              </a:rPr>
              <a:t>Month of Service: Month &amp; Year Service was completed</a:t>
            </a:r>
          </a:p>
          <a:p>
            <a:pPr marL="857250" lvl="1" indent="-342900"/>
            <a:r>
              <a:rPr lang="en-US" b="0">
                <a:solidFill>
                  <a:schemeClr val="accent3">
                    <a:lumMod val="75000"/>
                  </a:schemeClr>
                </a:solidFill>
              </a:rPr>
              <a:t>This </a:t>
            </a:r>
            <a:r>
              <a:rPr lang="en-US" b="0" dirty="0">
                <a:solidFill>
                  <a:schemeClr val="accent3">
                    <a:lumMod val="75000"/>
                  </a:schemeClr>
                </a:solidFill>
              </a:rPr>
              <a:t>month should be the same </a:t>
            </a:r>
            <a:r>
              <a:rPr lang="en-US" b="0">
                <a:solidFill>
                  <a:schemeClr val="accent3">
                    <a:lumMod val="75000"/>
                  </a:schemeClr>
                </a:solidFill>
              </a:rPr>
              <a:t>as month in </a:t>
            </a:r>
            <a:r>
              <a:rPr lang="en-US" b="0" dirty="0">
                <a:solidFill>
                  <a:schemeClr val="accent3">
                    <a:lumMod val="75000"/>
                  </a:schemeClr>
                </a:solidFill>
              </a:rPr>
              <a:t>the Begin and End date </a:t>
            </a:r>
          </a:p>
          <a:p>
            <a:pPr marL="342900" indent="-342900" algn="l">
              <a:buFont typeface="Arial" panose="020B0604020202020204" pitchFamily="34" charset="0"/>
              <a:buChar char="•"/>
            </a:pPr>
            <a:r>
              <a:rPr lang="en-US" b="0" dirty="0">
                <a:solidFill>
                  <a:schemeClr val="accent3">
                    <a:lumMod val="75000"/>
                  </a:schemeClr>
                </a:solidFill>
              </a:rPr>
              <a:t>Enter Hours: Number of hours/units of service provided </a:t>
            </a:r>
          </a:p>
          <a:p>
            <a:pPr marL="342900" indent="-342900" algn="l">
              <a:buFont typeface="Arial" panose="020B0604020202020204" pitchFamily="34" charset="0"/>
              <a:buChar char="•"/>
            </a:pPr>
            <a:r>
              <a:rPr lang="en-US" b="0" dirty="0">
                <a:solidFill>
                  <a:schemeClr val="accent3">
                    <a:lumMod val="75000"/>
                  </a:schemeClr>
                </a:solidFill>
              </a:rPr>
              <a:t>Update</a:t>
            </a:r>
          </a:p>
          <a:p>
            <a:endParaRPr lang="en-US" dirty="0"/>
          </a:p>
          <a:p>
            <a:pPr algn="l"/>
            <a:endParaRPr lang="en-US" dirty="0"/>
          </a:p>
        </p:txBody>
      </p:sp>
      <p:pic>
        <p:nvPicPr>
          <p:cNvPr id="7" name="Content Placeholder 9">
            <a:extLst>
              <a:ext uri="{FF2B5EF4-FFF2-40B4-BE49-F238E27FC236}">
                <a16:creationId xmlns:a16="http://schemas.microsoft.com/office/drawing/2014/main" id="{5B1BDAEA-3294-482B-95E4-939D1D1D9E82}"/>
              </a:ext>
            </a:extLst>
          </p:cNvPr>
          <p:cNvPicPr>
            <a:picLocks noGrp="1" noChangeAspect="1"/>
          </p:cNvPicPr>
          <p:nvPr>
            <p:ph sz="quarter" idx="14"/>
          </p:nvPr>
        </p:nvPicPr>
        <p:blipFill>
          <a:blip r:embed="rId6">
            <a:extLst>
              <a:ext uri="{28A0092B-C50C-407E-A947-70E740481C1C}">
                <a14:useLocalDpi xmlns:a14="http://schemas.microsoft.com/office/drawing/2010/main" val="0"/>
              </a:ext>
            </a:extLst>
          </a:blip>
          <a:stretch>
            <a:fillRect/>
          </a:stretch>
        </p:blipFill>
        <p:spPr>
          <a:xfrm>
            <a:off x="674369" y="1172694"/>
            <a:ext cx="7894638" cy="2998258"/>
          </a:xfrm>
        </p:spPr>
      </p:pic>
      <p:pic>
        <p:nvPicPr>
          <p:cNvPr id="10" name="Audio 9">
            <a:hlinkClick r:id="" action="ppaction://media"/>
            <a:extLst>
              <a:ext uri="{FF2B5EF4-FFF2-40B4-BE49-F238E27FC236}">
                <a16:creationId xmlns:a16="http://schemas.microsoft.com/office/drawing/2014/main" id="{2FF9135C-C23F-451E-B025-5F7D8947E8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867101260"/>
      </p:ext>
    </p:extLst>
  </p:cSld>
  <p:clrMapOvr>
    <a:masterClrMapping/>
  </p:clrMapOvr>
  <mc:AlternateContent xmlns:mc="http://schemas.openxmlformats.org/markup-compatibility/2006" xmlns:p14="http://schemas.microsoft.com/office/powerpoint/2010/main">
    <mc:Choice Requires="p14">
      <p:transition spd="slow" p14:dur="2000" advTm="35557"/>
    </mc:Choice>
    <mc:Fallback xmlns="">
      <p:transition spd="slow" advTm="35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7ED89-C281-4754-90C7-D13DD5C81F85}"/>
              </a:ext>
            </a:extLst>
          </p:cNvPr>
          <p:cNvSpPr>
            <a:spLocks noGrp="1"/>
          </p:cNvSpPr>
          <p:nvPr>
            <p:ph type="title"/>
          </p:nvPr>
        </p:nvSpPr>
        <p:spPr/>
        <p:txBody>
          <a:bodyPr/>
          <a:lstStyle/>
          <a:p>
            <a:pPr algn="ctr"/>
            <a:r>
              <a:rPr lang="en-US" dirty="0"/>
              <a:t>RIS Next Steps</a:t>
            </a:r>
          </a:p>
        </p:txBody>
      </p:sp>
      <p:sp>
        <p:nvSpPr>
          <p:cNvPr id="3" name="Text Placeholder 2">
            <a:extLst>
              <a:ext uri="{FF2B5EF4-FFF2-40B4-BE49-F238E27FC236}">
                <a16:creationId xmlns:a16="http://schemas.microsoft.com/office/drawing/2014/main" id="{82EBF197-D655-4CF9-8937-AD4AC250A33E}"/>
              </a:ext>
            </a:extLst>
          </p:cNvPr>
          <p:cNvSpPr>
            <a:spLocks noGrp="1"/>
          </p:cNvSpPr>
          <p:nvPr>
            <p:ph type="body" sz="quarter" idx="10"/>
          </p:nvPr>
        </p:nvSpPr>
        <p:spPr/>
        <p:txBody>
          <a:bodyPr/>
          <a:lstStyle/>
          <a:p>
            <a:pPr marL="0" indent="0" algn="ctr">
              <a:buNone/>
            </a:pPr>
            <a:r>
              <a:rPr lang="en-US" b="0" dirty="0">
                <a:solidFill>
                  <a:schemeClr val="accent3">
                    <a:lumMod val="75000"/>
                  </a:schemeClr>
                </a:solidFill>
              </a:rPr>
              <a:t>Additional Trainings are Available</a:t>
            </a:r>
          </a:p>
          <a:p>
            <a:pPr marL="0" indent="0">
              <a:buNone/>
            </a:pPr>
            <a:endParaRPr lang="en-US" b="0" dirty="0">
              <a:solidFill>
                <a:schemeClr val="tx2"/>
              </a:solidFill>
            </a:endParaRPr>
          </a:p>
          <a:p>
            <a:pPr marL="514350" indent="-514350" algn="ctr">
              <a:buAutoNum type="arabicPeriod"/>
            </a:pPr>
            <a:r>
              <a:rPr lang="en-US" sz="2800" b="0" dirty="0">
                <a:solidFill>
                  <a:schemeClr val="accent3">
                    <a:lumMod val="75000"/>
                  </a:schemeClr>
                </a:solidFill>
              </a:rPr>
              <a:t>RIS Overview Training</a:t>
            </a:r>
          </a:p>
          <a:p>
            <a:pPr marL="514350" indent="-514350" algn="ctr">
              <a:buAutoNum type="arabicPeriod"/>
            </a:pPr>
            <a:r>
              <a:rPr lang="en-US" sz="2800" b="0" dirty="0">
                <a:solidFill>
                  <a:schemeClr val="accent3">
                    <a:lumMod val="75000"/>
                  </a:schemeClr>
                </a:solidFill>
              </a:rPr>
              <a:t>RIS New Client Entry Training</a:t>
            </a:r>
          </a:p>
          <a:p>
            <a:pPr marL="514350" indent="-514350" algn="ctr">
              <a:buAutoNum type="arabicPeriod"/>
            </a:pPr>
            <a:r>
              <a:rPr lang="en-US" sz="2800" b="0" i="1" dirty="0">
                <a:solidFill>
                  <a:schemeClr val="accent3">
                    <a:lumMod val="75000"/>
                  </a:schemeClr>
                </a:solidFill>
              </a:rPr>
              <a:t>RIS Provider Entry Training</a:t>
            </a:r>
          </a:p>
          <a:p>
            <a:pPr marL="514350" indent="-514350" algn="ctr">
              <a:buAutoNum type="arabicPeriod"/>
            </a:pPr>
            <a:r>
              <a:rPr lang="en-US" sz="2800" b="0" dirty="0">
                <a:solidFill>
                  <a:schemeClr val="accent3">
                    <a:lumMod val="75000"/>
                  </a:schemeClr>
                </a:solidFill>
              </a:rPr>
              <a:t>RIS Reports Training</a:t>
            </a:r>
          </a:p>
          <a:p>
            <a:endParaRPr lang="en-US" dirty="0"/>
          </a:p>
        </p:txBody>
      </p:sp>
      <p:sp>
        <p:nvSpPr>
          <p:cNvPr id="4" name="Text Placeholder 3">
            <a:extLst>
              <a:ext uri="{FF2B5EF4-FFF2-40B4-BE49-F238E27FC236}">
                <a16:creationId xmlns:a16="http://schemas.microsoft.com/office/drawing/2014/main" id="{952D21A9-DB84-4364-AC99-5CDB252E7B2F}"/>
              </a:ext>
            </a:extLst>
          </p:cNvPr>
          <p:cNvSpPr>
            <a:spLocks noGrp="1"/>
          </p:cNvSpPr>
          <p:nvPr>
            <p:ph type="body" sz="quarter" idx="11"/>
          </p:nvPr>
        </p:nvSpPr>
        <p:spPr/>
        <p:txBody>
          <a:bodyPr/>
          <a:lstStyle/>
          <a:p>
            <a:endParaRPr lang="en-US"/>
          </a:p>
        </p:txBody>
      </p:sp>
      <p:pic>
        <p:nvPicPr>
          <p:cNvPr id="6" name="Audio 5">
            <a:hlinkClick r:id="" action="ppaction://media"/>
            <a:extLst>
              <a:ext uri="{FF2B5EF4-FFF2-40B4-BE49-F238E27FC236}">
                <a16:creationId xmlns:a16="http://schemas.microsoft.com/office/drawing/2014/main" id="{69CDCE45-112C-4028-96BA-D36B9D56D9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41683226"/>
      </p:ext>
    </p:extLst>
  </p:cSld>
  <p:clrMapOvr>
    <a:masterClrMapping/>
  </p:clrMapOvr>
  <mc:AlternateContent xmlns:mc="http://schemas.openxmlformats.org/markup-compatibility/2006" xmlns:p14="http://schemas.microsoft.com/office/powerpoint/2010/main">
    <mc:Choice Requires="p14">
      <p:transition spd="slow" p14:dur="2000" advTm="12954"/>
    </mc:Choice>
    <mc:Fallback xmlns="">
      <p:transition spd="slow" advTm="12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3DA0-073C-4A48-8971-34D775A52590}"/>
              </a:ext>
            </a:extLst>
          </p:cNvPr>
          <p:cNvSpPr>
            <a:spLocks noGrp="1"/>
          </p:cNvSpPr>
          <p:nvPr>
            <p:ph type="title"/>
          </p:nvPr>
        </p:nvSpPr>
        <p:spPr>
          <a:xfrm>
            <a:off x="674369" y="545312"/>
            <a:ext cx="7843267" cy="548640"/>
          </a:xfrm>
        </p:spPr>
        <p:txBody>
          <a:bodyPr/>
          <a:lstStyle/>
          <a:p>
            <a:pPr algn="ctr"/>
            <a:r>
              <a:rPr lang="en-US" u="sng" dirty="0"/>
              <a:t>File</a:t>
            </a:r>
            <a:r>
              <a:rPr lang="en-US" dirty="0"/>
              <a:t> Drop Down Menu</a:t>
            </a:r>
          </a:p>
        </p:txBody>
      </p:sp>
      <p:sp>
        <p:nvSpPr>
          <p:cNvPr id="3" name="Text Placeholder 2">
            <a:extLst>
              <a:ext uri="{FF2B5EF4-FFF2-40B4-BE49-F238E27FC236}">
                <a16:creationId xmlns:a16="http://schemas.microsoft.com/office/drawing/2014/main" id="{6C032E9F-7692-4647-A7D6-DF8EC868119A}"/>
              </a:ext>
            </a:extLst>
          </p:cNvPr>
          <p:cNvSpPr>
            <a:spLocks noGrp="1"/>
          </p:cNvSpPr>
          <p:nvPr>
            <p:ph type="body" sz="quarter" idx="10"/>
          </p:nvPr>
        </p:nvSpPr>
        <p:spPr>
          <a:xfrm>
            <a:off x="574145" y="1563850"/>
            <a:ext cx="7888288" cy="1212895"/>
          </a:xfrm>
        </p:spPr>
        <p:txBody>
          <a:bodyPr/>
          <a:lstStyle/>
          <a:p>
            <a:r>
              <a:rPr lang="en-US" sz="2800" dirty="0">
                <a:solidFill>
                  <a:srgbClr val="FF0000"/>
                </a:solidFill>
              </a:rPr>
              <a:t>Refugee Information</a:t>
            </a:r>
          </a:p>
          <a:p>
            <a:r>
              <a:rPr lang="en-US" sz="2800" b="0" dirty="0">
                <a:solidFill>
                  <a:schemeClr val="accent3">
                    <a:lumMod val="75000"/>
                  </a:schemeClr>
                </a:solidFill>
              </a:rPr>
              <a:t>Provider List</a:t>
            </a:r>
          </a:p>
          <a:p>
            <a:r>
              <a:rPr lang="en-US" sz="2800" b="0" dirty="0">
                <a:solidFill>
                  <a:schemeClr val="accent3">
                    <a:lumMod val="75000"/>
                  </a:schemeClr>
                </a:solidFill>
              </a:rPr>
              <a:t>Exit System</a:t>
            </a:r>
          </a:p>
        </p:txBody>
      </p:sp>
      <p:sp>
        <p:nvSpPr>
          <p:cNvPr id="4" name="Text Placeholder 3">
            <a:extLst>
              <a:ext uri="{FF2B5EF4-FFF2-40B4-BE49-F238E27FC236}">
                <a16:creationId xmlns:a16="http://schemas.microsoft.com/office/drawing/2014/main" id="{0D5C20C2-266D-40C9-B3AB-F69B0B05FF8B}"/>
              </a:ext>
            </a:extLst>
          </p:cNvPr>
          <p:cNvSpPr>
            <a:spLocks noGrp="1"/>
          </p:cNvSpPr>
          <p:nvPr>
            <p:ph type="body" sz="quarter" idx="11"/>
          </p:nvPr>
        </p:nvSpPr>
        <p:spPr/>
        <p:txBody>
          <a:bodyPr/>
          <a:lstStyle/>
          <a:p>
            <a:endParaRPr lang="en-US"/>
          </a:p>
        </p:txBody>
      </p:sp>
      <p:pic>
        <p:nvPicPr>
          <p:cNvPr id="7" name="Content Placeholder 6">
            <a:extLst>
              <a:ext uri="{FF2B5EF4-FFF2-40B4-BE49-F238E27FC236}">
                <a16:creationId xmlns:a16="http://schemas.microsoft.com/office/drawing/2014/main" id="{DC366DB1-1141-45BC-A7DD-3DC93ED848F8}"/>
              </a:ext>
            </a:extLst>
          </p:cNvPr>
          <p:cNvPicPr>
            <a:picLocks noGrp="1" noChangeAspect="1"/>
          </p:cNvPicPr>
          <p:nvPr>
            <p:ph sz="quarter" idx="14"/>
          </p:nvPr>
        </p:nvPicPr>
        <p:blipFill>
          <a:blip r:embed="rId5">
            <a:extLst>
              <a:ext uri="{28A0092B-C50C-407E-A947-70E740481C1C}">
                <a14:useLocalDpi xmlns:a14="http://schemas.microsoft.com/office/drawing/2010/main" val="0"/>
              </a:ext>
            </a:extLst>
          </a:blip>
          <a:stretch>
            <a:fillRect/>
          </a:stretch>
        </p:blipFill>
        <p:spPr>
          <a:xfrm>
            <a:off x="628650" y="3300099"/>
            <a:ext cx="8165564" cy="2560320"/>
          </a:xfrm>
        </p:spPr>
      </p:pic>
      <p:sp>
        <p:nvSpPr>
          <p:cNvPr id="6" name="Arrow: Down 5">
            <a:extLst>
              <a:ext uri="{FF2B5EF4-FFF2-40B4-BE49-F238E27FC236}">
                <a16:creationId xmlns:a16="http://schemas.microsoft.com/office/drawing/2014/main" id="{D25647E8-4AE1-4CF5-B190-0963791B51DA}"/>
              </a:ext>
            </a:extLst>
          </p:cNvPr>
          <p:cNvSpPr/>
          <p:nvPr/>
        </p:nvSpPr>
        <p:spPr>
          <a:xfrm rot="5400000">
            <a:off x="2044042" y="4367366"/>
            <a:ext cx="182880" cy="640080"/>
          </a:xfrm>
          <a:prstGeom prst="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Audio 4">
            <a:hlinkClick r:id="" action="ppaction://media"/>
            <a:extLst>
              <a:ext uri="{FF2B5EF4-FFF2-40B4-BE49-F238E27FC236}">
                <a16:creationId xmlns:a16="http://schemas.microsoft.com/office/drawing/2014/main" id="{49FC9E58-2816-46A3-B7AF-EC4A5AE582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75608005"/>
      </p:ext>
    </p:extLst>
  </p:cSld>
  <p:clrMapOvr>
    <a:masterClrMapping/>
  </p:clrMapOvr>
  <mc:AlternateContent xmlns:mc="http://schemas.openxmlformats.org/markup-compatibility/2006" xmlns:p14="http://schemas.microsoft.com/office/powerpoint/2010/main">
    <mc:Choice Requires="p14">
      <p:transition spd="slow" p14:dur="2000" advTm="10417"/>
    </mc:Choice>
    <mc:Fallback xmlns="">
      <p:transition spd="slow" advTm="10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1867A-7B8A-486E-8D22-C8F8383B9065}"/>
              </a:ext>
            </a:extLst>
          </p:cNvPr>
          <p:cNvSpPr>
            <a:spLocks noGrp="1"/>
          </p:cNvSpPr>
          <p:nvPr>
            <p:ph type="title"/>
          </p:nvPr>
        </p:nvSpPr>
        <p:spPr/>
        <p:txBody>
          <a:bodyPr/>
          <a:lstStyle/>
          <a:p>
            <a:pPr algn="ctr"/>
            <a:r>
              <a:rPr lang="en-US" dirty="0"/>
              <a:t>RIS: Refugee Information</a:t>
            </a:r>
          </a:p>
        </p:txBody>
      </p:sp>
      <p:sp>
        <p:nvSpPr>
          <p:cNvPr id="3" name="Text Placeholder 2">
            <a:extLst>
              <a:ext uri="{FF2B5EF4-FFF2-40B4-BE49-F238E27FC236}">
                <a16:creationId xmlns:a16="http://schemas.microsoft.com/office/drawing/2014/main" id="{5C97BA8B-80C9-462E-B151-E570CB994DC4}"/>
              </a:ext>
            </a:extLst>
          </p:cNvPr>
          <p:cNvSpPr>
            <a:spLocks noGrp="1"/>
          </p:cNvSpPr>
          <p:nvPr>
            <p:ph type="body" sz="quarter" idx="10"/>
          </p:nvPr>
        </p:nvSpPr>
        <p:spPr/>
        <p:txBody>
          <a:bodyPr/>
          <a:lstStyle/>
          <a:p>
            <a:pPr marL="0" indent="0">
              <a:buNone/>
            </a:pPr>
            <a:r>
              <a:rPr lang="en-US" sz="2800" b="0" dirty="0">
                <a:solidFill>
                  <a:schemeClr val="tx2">
                    <a:lumMod val="75000"/>
                  </a:schemeClr>
                </a:solidFill>
              </a:rPr>
              <a:t>Refugee Search Screen</a:t>
            </a:r>
          </a:p>
        </p:txBody>
      </p:sp>
      <p:sp>
        <p:nvSpPr>
          <p:cNvPr id="4" name="Text Placeholder 3">
            <a:extLst>
              <a:ext uri="{FF2B5EF4-FFF2-40B4-BE49-F238E27FC236}">
                <a16:creationId xmlns:a16="http://schemas.microsoft.com/office/drawing/2014/main" id="{E3CC9B54-6507-433E-912E-A29CF63DCEEA}"/>
              </a:ext>
            </a:extLst>
          </p:cNvPr>
          <p:cNvSpPr>
            <a:spLocks noGrp="1"/>
          </p:cNvSpPr>
          <p:nvPr>
            <p:ph type="body" sz="quarter" idx="11"/>
          </p:nvPr>
        </p:nvSpPr>
        <p:spPr/>
        <p:txBody>
          <a:bodyPr/>
          <a:lstStyle/>
          <a:p>
            <a:endParaRPr lang="en-US"/>
          </a:p>
        </p:txBody>
      </p:sp>
      <p:pic>
        <p:nvPicPr>
          <p:cNvPr id="7" name="Content Placeholder 6">
            <a:extLst>
              <a:ext uri="{FF2B5EF4-FFF2-40B4-BE49-F238E27FC236}">
                <a16:creationId xmlns:a16="http://schemas.microsoft.com/office/drawing/2014/main" id="{9EE87E4C-EB3A-48F3-8096-5C8EFE390CC3}"/>
              </a:ext>
            </a:extLst>
          </p:cNvPr>
          <p:cNvPicPr>
            <a:picLocks noGrp="1" noChangeAspect="1"/>
          </p:cNvPicPr>
          <p:nvPr>
            <p:ph sz="quarter" idx="14"/>
          </p:nvPr>
        </p:nvPicPr>
        <p:blipFill>
          <a:blip r:embed="rId5">
            <a:extLst>
              <a:ext uri="{28A0092B-C50C-407E-A947-70E740481C1C}">
                <a14:useLocalDpi xmlns:a14="http://schemas.microsoft.com/office/drawing/2010/main" val="0"/>
              </a:ext>
            </a:extLst>
          </a:blip>
          <a:stretch>
            <a:fillRect/>
          </a:stretch>
        </p:blipFill>
        <p:spPr>
          <a:xfrm>
            <a:off x="409640" y="2193710"/>
            <a:ext cx="8362605" cy="3840480"/>
          </a:xfrm>
        </p:spPr>
      </p:pic>
      <p:pic>
        <p:nvPicPr>
          <p:cNvPr id="5" name="Audio 4">
            <a:hlinkClick r:id="" action="ppaction://media"/>
            <a:extLst>
              <a:ext uri="{FF2B5EF4-FFF2-40B4-BE49-F238E27FC236}">
                <a16:creationId xmlns:a16="http://schemas.microsoft.com/office/drawing/2014/main" id="{03CAE1E4-7BE0-4834-A306-4C65ED6181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55422488"/>
      </p:ext>
    </p:extLst>
  </p:cSld>
  <p:clrMapOvr>
    <a:masterClrMapping/>
  </p:clrMapOvr>
  <mc:AlternateContent xmlns:mc="http://schemas.openxmlformats.org/markup-compatibility/2006" xmlns:p14="http://schemas.microsoft.com/office/powerpoint/2010/main">
    <mc:Choice Requires="p14">
      <p:transition spd="slow" p14:dur="2000" advTm="25950"/>
    </mc:Choice>
    <mc:Fallback xmlns="">
      <p:transition spd="slow" advTm="25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E4F55-F936-4FC2-BF9B-BB338FF0C8C6}"/>
              </a:ext>
            </a:extLst>
          </p:cNvPr>
          <p:cNvSpPr>
            <a:spLocks noGrp="1"/>
          </p:cNvSpPr>
          <p:nvPr>
            <p:ph type="title"/>
          </p:nvPr>
        </p:nvSpPr>
        <p:spPr/>
        <p:txBody>
          <a:bodyPr/>
          <a:lstStyle/>
          <a:p>
            <a:pPr algn="ctr"/>
            <a:r>
              <a:rPr lang="en-US" dirty="0"/>
              <a:t>RIS: Client Search Results</a:t>
            </a:r>
          </a:p>
        </p:txBody>
      </p:sp>
      <p:sp>
        <p:nvSpPr>
          <p:cNvPr id="3" name="Text Placeholder 2">
            <a:extLst>
              <a:ext uri="{FF2B5EF4-FFF2-40B4-BE49-F238E27FC236}">
                <a16:creationId xmlns:a16="http://schemas.microsoft.com/office/drawing/2014/main" id="{78079116-3056-40B3-806D-1E160B54E4E6}"/>
              </a:ext>
            </a:extLst>
          </p:cNvPr>
          <p:cNvSpPr>
            <a:spLocks noGrp="1"/>
          </p:cNvSpPr>
          <p:nvPr>
            <p:ph type="body" sz="quarter" idx="10"/>
          </p:nvPr>
        </p:nvSpPr>
        <p:spPr>
          <a:xfrm>
            <a:off x="225065" y="1447800"/>
            <a:ext cx="8291873" cy="4906701"/>
          </a:xfrm>
        </p:spPr>
        <p:txBody>
          <a:bodyPr/>
          <a:lstStyle/>
          <a:p>
            <a:pPr marL="0" indent="0" algn="ctr">
              <a:buNone/>
            </a:pPr>
            <a:r>
              <a:rPr lang="en-US" sz="2400" b="0" dirty="0">
                <a:solidFill>
                  <a:schemeClr val="tx2">
                    <a:lumMod val="75000"/>
                  </a:schemeClr>
                </a:solidFill>
              </a:rPr>
              <a:t>Important Buttons on Refugee Search Screen</a:t>
            </a:r>
          </a:p>
          <a:p>
            <a:pPr marL="0" indent="0">
              <a:buNone/>
            </a:pPr>
            <a:endParaRPr lang="en-US" b="0" dirty="0">
              <a:solidFill>
                <a:schemeClr val="tx2">
                  <a:lumMod val="75000"/>
                </a:schemeClr>
              </a:solidFill>
            </a:endParaRPr>
          </a:p>
          <a:p>
            <a:pPr marL="0" indent="0">
              <a:buNone/>
            </a:pPr>
            <a:endParaRPr lang="en-US" sz="2800" b="0" dirty="0">
              <a:solidFill>
                <a:schemeClr val="tx2">
                  <a:lumMod val="75000"/>
                </a:schemeClr>
              </a:solidFill>
            </a:endParaRPr>
          </a:p>
          <a:p>
            <a:pPr marL="0" indent="0">
              <a:buNone/>
            </a:pPr>
            <a:endParaRPr lang="en-US" b="0" dirty="0">
              <a:solidFill>
                <a:schemeClr val="tx2">
                  <a:lumMod val="75000"/>
                </a:schemeClr>
              </a:solidFill>
            </a:endParaRPr>
          </a:p>
          <a:p>
            <a:pPr marL="0" indent="0">
              <a:buNone/>
            </a:pPr>
            <a:endParaRPr lang="en-US" sz="2800" b="0" dirty="0">
              <a:solidFill>
                <a:schemeClr val="tx2">
                  <a:lumMod val="75000"/>
                </a:schemeClr>
              </a:solidFill>
            </a:endParaRPr>
          </a:p>
          <a:p>
            <a:endParaRPr lang="en-US" sz="2000" b="0" dirty="0">
              <a:solidFill>
                <a:schemeClr val="tx2">
                  <a:lumMod val="75000"/>
                </a:schemeClr>
              </a:solidFill>
            </a:endParaRPr>
          </a:p>
          <a:p>
            <a:pPr marL="0" indent="0">
              <a:buNone/>
            </a:pPr>
            <a:r>
              <a:rPr lang="en-US" sz="2000" b="0" dirty="0">
                <a:solidFill>
                  <a:schemeClr val="tx2">
                    <a:lumMod val="75000"/>
                  </a:schemeClr>
                </a:solidFill>
              </a:rPr>
              <a:t>Edit: To add yourself as a provider </a:t>
            </a:r>
          </a:p>
        </p:txBody>
      </p:sp>
      <p:sp>
        <p:nvSpPr>
          <p:cNvPr id="9" name="Text Placeholder 8">
            <a:extLst>
              <a:ext uri="{FF2B5EF4-FFF2-40B4-BE49-F238E27FC236}">
                <a16:creationId xmlns:a16="http://schemas.microsoft.com/office/drawing/2014/main" id="{8CE161CA-7EBA-4EAD-B2E1-A02F6148414D}"/>
              </a:ext>
            </a:extLst>
          </p:cNvPr>
          <p:cNvSpPr>
            <a:spLocks noGrp="1"/>
          </p:cNvSpPr>
          <p:nvPr>
            <p:ph type="body" sz="quarter" idx="11"/>
          </p:nvPr>
        </p:nvSpPr>
        <p:spPr/>
        <p:txBody>
          <a:bodyPr/>
          <a:lstStyle/>
          <a:p>
            <a:endParaRPr lang="en-US"/>
          </a:p>
        </p:txBody>
      </p:sp>
      <p:pic>
        <p:nvPicPr>
          <p:cNvPr id="1026" name="Picture 2">
            <a:extLst>
              <a:ext uri="{FF2B5EF4-FFF2-40B4-BE49-F238E27FC236}">
                <a16:creationId xmlns:a16="http://schemas.microsoft.com/office/drawing/2014/main" id="{53B1531F-6FC3-4799-B921-59A5C73C53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354" y="2636630"/>
            <a:ext cx="8693870" cy="1742676"/>
          </a:xfrm>
          <a:prstGeom prst="rect">
            <a:avLst/>
          </a:prstGeom>
          <a:noFill/>
          <a:ln>
            <a:noFill/>
          </a:ln>
          <a:effectLst>
            <a:outerShdw dist="25400" dir="54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1762E0F8-E3A4-45B5-B9EF-0E9C3A933154}"/>
              </a:ext>
            </a:extLst>
          </p:cNvPr>
          <p:cNvSpPr txBox="1"/>
          <p:nvPr/>
        </p:nvSpPr>
        <p:spPr>
          <a:xfrm>
            <a:off x="225065" y="1975771"/>
            <a:ext cx="2787943" cy="369332"/>
          </a:xfrm>
          <a:prstGeom prst="rect">
            <a:avLst/>
          </a:prstGeom>
          <a:noFill/>
        </p:spPr>
        <p:txBody>
          <a:bodyPr wrap="none" rtlCol="0">
            <a:spAutoFit/>
          </a:bodyPr>
          <a:lstStyle/>
          <a:p>
            <a:r>
              <a:rPr lang="en-US" dirty="0">
                <a:solidFill>
                  <a:schemeClr val="tx2"/>
                </a:solidFill>
              </a:rPr>
              <a:t>Add New Refugee Button</a:t>
            </a:r>
          </a:p>
        </p:txBody>
      </p:sp>
      <p:sp>
        <p:nvSpPr>
          <p:cNvPr id="12" name="Arrow: Down 11">
            <a:extLst>
              <a:ext uri="{FF2B5EF4-FFF2-40B4-BE49-F238E27FC236}">
                <a16:creationId xmlns:a16="http://schemas.microsoft.com/office/drawing/2014/main" id="{1A4E03EF-9410-4044-891A-911966FCE92E}"/>
              </a:ext>
            </a:extLst>
          </p:cNvPr>
          <p:cNvSpPr/>
          <p:nvPr/>
        </p:nvSpPr>
        <p:spPr>
          <a:xfrm>
            <a:off x="815372" y="2285989"/>
            <a:ext cx="249499" cy="491935"/>
          </a:xfrm>
          <a:prstGeom prst="down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C8F7AD6C-B566-4C8F-92DD-A48A0CA3F4AE}"/>
              </a:ext>
            </a:extLst>
          </p:cNvPr>
          <p:cNvSpPr/>
          <p:nvPr/>
        </p:nvSpPr>
        <p:spPr>
          <a:xfrm rot="10179158">
            <a:off x="264638" y="4323168"/>
            <a:ext cx="182880" cy="457200"/>
          </a:xfrm>
          <a:prstGeom prst="down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5A370D75-C239-433A-979D-232A77D3CD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45091723"/>
      </p:ext>
    </p:extLst>
  </p:cSld>
  <p:clrMapOvr>
    <a:masterClrMapping/>
  </p:clrMapOvr>
  <mc:AlternateContent xmlns:mc="http://schemas.openxmlformats.org/markup-compatibility/2006" xmlns:p14="http://schemas.microsoft.com/office/powerpoint/2010/main">
    <mc:Choice Requires="p14">
      <p:transition spd="slow" p14:dur="2000" advTm="21295"/>
    </mc:Choice>
    <mc:Fallback xmlns="">
      <p:transition spd="slow" advTm="21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16261-E0D7-4244-85D9-656D47203398}"/>
              </a:ext>
            </a:extLst>
          </p:cNvPr>
          <p:cNvSpPr>
            <a:spLocks noGrp="1"/>
          </p:cNvSpPr>
          <p:nvPr>
            <p:ph type="title"/>
          </p:nvPr>
        </p:nvSpPr>
        <p:spPr/>
        <p:txBody>
          <a:bodyPr/>
          <a:lstStyle/>
          <a:p>
            <a:r>
              <a:rPr lang="en-US" dirty="0"/>
              <a:t>Refugee Detail Screen: Providers</a:t>
            </a:r>
          </a:p>
        </p:txBody>
      </p:sp>
      <p:sp>
        <p:nvSpPr>
          <p:cNvPr id="3" name="Text Placeholder 2">
            <a:extLst>
              <a:ext uri="{FF2B5EF4-FFF2-40B4-BE49-F238E27FC236}">
                <a16:creationId xmlns:a16="http://schemas.microsoft.com/office/drawing/2014/main" id="{5611D182-ECED-43D0-AC4D-B633357CF21F}"/>
              </a:ext>
            </a:extLst>
          </p:cNvPr>
          <p:cNvSpPr>
            <a:spLocks noGrp="1"/>
          </p:cNvSpPr>
          <p:nvPr>
            <p:ph type="body" sz="quarter" idx="10"/>
          </p:nvPr>
        </p:nvSpPr>
        <p:spPr>
          <a:xfrm>
            <a:off x="361507" y="1447800"/>
            <a:ext cx="8335926" cy="4795307"/>
          </a:xfrm>
        </p:spPr>
        <p:txBody>
          <a:bodyPr/>
          <a:lstStyle/>
          <a:p>
            <a:pPr marL="0" indent="0">
              <a:buNone/>
            </a:pPr>
            <a:r>
              <a:rPr lang="en-US" b="0" dirty="0">
                <a:solidFill>
                  <a:schemeClr val="accent3">
                    <a:lumMod val="75000"/>
                  </a:schemeClr>
                </a:solidFill>
              </a:rPr>
              <a:t>Providers:</a:t>
            </a:r>
          </a:p>
          <a:p>
            <a:pPr lvl="1">
              <a:buFont typeface="Arial" panose="020B0604020202020204" pitchFamily="34" charset="0"/>
              <a:buChar char="•"/>
            </a:pPr>
            <a:r>
              <a:rPr lang="en-US" b="0" dirty="0">
                <a:solidFill>
                  <a:schemeClr val="accent3">
                    <a:lumMod val="75000"/>
                  </a:schemeClr>
                </a:solidFill>
              </a:rPr>
              <a:t>List of all agencies serving the client</a:t>
            </a:r>
          </a:p>
          <a:p>
            <a:pPr lvl="1">
              <a:buFont typeface="Arial" panose="020B0604020202020204" pitchFamily="34" charset="0"/>
              <a:buChar char="•"/>
            </a:pPr>
            <a:r>
              <a:rPr lang="en-US" b="0" dirty="0">
                <a:solidFill>
                  <a:schemeClr val="accent3">
                    <a:lumMod val="75000"/>
                  </a:schemeClr>
                </a:solidFill>
              </a:rPr>
              <a:t>“New Provider” button allows agencies to enter themselves as a new provider </a:t>
            </a:r>
          </a:p>
          <a:p>
            <a:pPr lvl="1">
              <a:buFont typeface="Arial" panose="020B0604020202020204" pitchFamily="34" charset="0"/>
              <a:buChar char="•"/>
            </a:pPr>
            <a:r>
              <a:rPr lang="en-US" b="0" dirty="0">
                <a:solidFill>
                  <a:schemeClr val="accent3">
                    <a:lumMod val="75000"/>
                  </a:schemeClr>
                </a:solidFill>
              </a:rPr>
              <a:t>“Edit” button modifies information within the provider  </a:t>
            </a:r>
          </a:p>
          <a:p>
            <a:pPr lvl="1">
              <a:buFont typeface="Arial" panose="020B0604020202020204" pitchFamily="34" charset="0"/>
              <a:buChar char="•"/>
            </a:pPr>
            <a:r>
              <a:rPr lang="en-US" b="0" dirty="0">
                <a:solidFill>
                  <a:schemeClr val="accent3">
                    <a:lumMod val="75000"/>
                  </a:schemeClr>
                </a:solidFill>
              </a:rPr>
              <a:t>“View” button shows all providers and services received</a:t>
            </a:r>
          </a:p>
          <a:p>
            <a:pPr lvl="1">
              <a:buFont typeface="Arial" panose="020B0604020202020204" pitchFamily="34" charset="0"/>
              <a:buChar char="•"/>
            </a:pPr>
            <a:r>
              <a:rPr lang="en-US" b="0" dirty="0">
                <a:solidFill>
                  <a:schemeClr val="accent3">
                    <a:lumMod val="75000"/>
                  </a:schemeClr>
                </a:solidFill>
              </a:rPr>
              <a:t>“Delete” button removes an agency from list </a:t>
            </a:r>
          </a:p>
          <a:p>
            <a:pPr marL="342900" lvl="1" indent="0">
              <a:buNone/>
            </a:pPr>
            <a:endParaRPr lang="en-US" dirty="0"/>
          </a:p>
        </p:txBody>
      </p:sp>
      <p:sp>
        <p:nvSpPr>
          <p:cNvPr id="4" name="Text Placeholder 3">
            <a:extLst>
              <a:ext uri="{FF2B5EF4-FFF2-40B4-BE49-F238E27FC236}">
                <a16:creationId xmlns:a16="http://schemas.microsoft.com/office/drawing/2014/main" id="{70B06B89-676E-4552-B73F-4234DD596892}"/>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82C26667-7DF3-4CC8-BC3A-BD5C13AE261D}"/>
              </a:ext>
            </a:extLst>
          </p:cNvPr>
          <p:cNvPicPr>
            <a:picLocks noChangeAspect="1"/>
          </p:cNvPicPr>
          <p:nvPr/>
        </p:nvPicPr>
        <p:blipFill rotWithShape="1">
          <a:blip r:embed="rId5"/>
          <a:srcRect t="4791" r="2990" b="11870"/>
          <a:stretch/>
        </p:blipFill>
        <p:spPr>
          <a:xfrm>
            <a:off x="119002" y="4619500"/>
            <a:ext cx="8870616" cy="1413165"/>
          </a:xfrm>
          <a:prstGeom prst="rect">
            <a:avLst/>
          </a:prstGeom>
        </p:spPr>
      </p:pic>
      <p:pic>
        <p:nvPicPr>
          <p:cNvPr id="6" name="Audio 5">
            <a:hlinkClick r:id="" action="ppaction://media"/>
            <a:extLst>
              <a:ext uri="{FF2B5EF4-FFF2-40B4-BE49-F238E27FC236}">
                <a16:creationId xmlns:a16="http://schemas.microsoft.com/office/drawing/2014/main" id="{5E12FDAF-3594-4397-9675-2B3E90966F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70672605"/>
      </p:ext>
    </p:extLst>
  </p:cSld>
  <p:clrMapOvr>
    <a:masterClrMapping/>
  </p:clrMapOvr>
  <mc:AlternateContent xmlns:mc="http://schemas.openxmlformats.org/markup-compatibility/2006" xmlns:p14="http://schemas.microsoft.com/office/powerpoint/2010/main">
    <mc:Choice Requires="p14">
      <p:transition spd="slow" p14:dur="2000" advTm="61928"/>
    </mc:Choice>
    <mc:Fallback xmlns="">
      <p:transition spd="slow" advTm="61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7422C-0351-4F1B-AA30-4E2357D2BD5D}"/>
              </a:ext>
            </a:extLst>
          </p:cNvPr>
          <p:cNvSpPr>
            <a:spLocks noGrp="1"/>
          </p:cNvSpPr>
          <p:nvPr>
            <p:ph type="title"/>
          </p:nvPr>
        </p:nvSpPr>
        <p:spPr>
          <a:xfrm>
            <a:off x="650366" y="489143"/>
            <a:ext cx="7843267" cy="548640"/>
          </a:xfrm>
        </p:spPr>
        <p:txBody>
          <a:bodyPr/>
          <a:lstStyle/>
          <a:p>
            <a:pPr algn="ctr"/>
            <a:r>
              <a:rPr lang="en-US" dirty="0"/>
              <a:t>Provider Reference Detail Screen </a:t>
            </a:r>
          </a:p>
        </p:txBody>
      </p:sp>
      <p:pic>
        <p:nvPicPr>
          <p:cNvPr id="11" name="Content Placeholder 10">
            <a:extLst>
              <a:ext uri="{FF2B5EF4-FFF2-40B4-BE49-F238E27FC236}">
                <a16:creationId xmlns:a16="http://schemas.microsoft.com/office/drawing/2014/main" id="{61B1FB07-C8D4-4F31-B285-E529D6921275}"/>
              </a:ext>
            </a:extLst>
          </p:cNvPr>
          <p:cNvPicPr>
            <a:picLocks noGrp="1" noChangeAspect="1"/>
          </p:cNvPicPr>
          <p:nvPr>
            <p:ph sz="quarter" idx="14"/>
          </p:nvPr>
        </p:nvPicPr>
        <p:blipFill>
          <a:blip r:embed="rId5">
            <a:extLst>
              <a:ext uri="{28A0092B-C50C-407E-A947-70E740481C1C}">
                <a14:useLocalDpi xmlns:a14="http://schemas.microsoft.com/office/drawing/2010/main" val="0"/>
              </a:ext>
            </a:extLst>
          </a:blip>
          <a:stretch>
            <a:fillRect/>
          </a:stretch>
        </p:blipFill>
        <p:spPr>
          <a:xfrm>
            <a:off x="1064302" y="992813"/>
            <a:ext cx="7246224" cy="5577840"/>
          </a:xfrm>
        </p:spPr>
      </p:pic>
      <p:pic>
        <p:nvPicPr>
          <p:cNvPr id="3" name="Audio 2">
            <a:hlinkClick r:id="" action="ppaction://media"/>
            <a:extLst>
              <a:ext uri="{FF2B5EF4-FFF2-40B4-BE49-F238E27FC236}">
                <a16:creationId xmlns:a16="http://schemas.microsoft.com/office/drawing/2014/main" id="{DAE48C9C-F4BE-4494-BC1F-A65AE6F142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39633408"/>
      </p:ext>
    </p:extLst>
  </p:cSld>
  <p:clrMapOvr>
    <a:masterClrMapping/>
  </p:clrMapOvr>
  <mc:AlternateContent xmlns:mc="http://schemas.openxmlformats.org/markup-compatibility/2006" xmlns:p14="http://schemas.microsoft.com/office/powerpoint/2010/main">
    <mc:Choice Requires="p14">
      <p:transition spd="slow" p14:dur="2000" advTm="23436"/>
    </mc:Choice>
    <mc:Fallback xmlns="">
      <p:transition spd="slow" advTm="23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70E54-E440-4966-ABC6-4F578E978079}"/>
              </a:ext>
            </a:extLst>
          </p:cNvPr>
          <p:cNvSpPr>
            <a:spLocks noGrp="1"/>
          </p:cNvSpPr>
          <p:nvPr>
            <p:ph type="title"/>
          </p:nvPr>
        </p:nvSpPr>
        <p:spPr/>
        <p:txBody>
          <a:bodyPr/>
          <a:lstStyle/>
          <a:p>
            <a:pPr algn="ctr"/>
            <a:r>
              <a:rPr lang="en-US" dirty="0"/>
              <a:t>Provider Reference Detail Screen </a:t>
            </a:r>
          </a:p>
        </p:txBody>
      </p:sp>
      <p:sp>
        <p:nvSpPr>
          <p:cNvPr id="5" name="Text Placeholder 4">
            <a:extLst>
              <a:ext uri="{FF2B5EF4-FFF2-40B4-BE49-F238E27FC236}">
                <a16:creationId xmlns:a16="http://schemas.microsoft.com/office/drawing/2014/main" id="{9DC60BD6-46F4-4BEC-BB54-AECC68A85C50}"/>
              </a:ext>
            </a:extLst>
          </p:cNvPr>
          <p:cNvSpPr>
            <a:spLocks noGrp="1"/>
          </p:cNvSpPr>
          <p:nvPr>
            <p:ph type="body" sz="quarter" idx="10"/>
          </p:nvPr>
        </p:nvSpPr>
        <p:spPr>
          <a:xfrm>
            <a:off x="389743" y="1172694"/>
            <a:ext cx="8439463" cy="4795307"/>
          </a:xfrm>
        </p:spPr>
        <p:txBody>
          <a:bodyPr/>
          <a:lstStyle/>
          <a:p>
            <a:endParaRPr lang="en-US" sz="1050" dirty="0"/>
          </a:p>
          <a:p>
            <a:r>
              <a:rPr lang="en-US" b="0" dirty="0">
                <a:solidFill>
                  <a:schemeClr val="accent3">
                    <a:lumMod val="75000"/>
                  </a:schemeClr>
                </a:solidFill>
              </a:rPr>
              <a:t>Client Information</a:t>
            </a:r>
          </a:p>
          <a:p>
            <a:r>
              <a:rPr lang="en-US" b="0" dirty="0">
                <a:solidFill>
                  <a:schemeClr val="accent3">
                    <a:lumMod val="75000"/>
                  </a:schemeClr>
                </a:solidFill>
              </a:rPr>
              <a:t>Provider</a:t>
            </a:r>
          </a:p>
          <a:p>
            <a:r>
              <a:rPr lang="en-US" b="0" dirty="0">
                <a:solidFill>
                  <a:schemeClr val="accent3">
                    <a:lumMod val="75000"/>
                  </a:schemeClr>
                </a:solidFill>
              </a:rPr>
              <a:t>Initial Services</a:t>
            </a:r>
          </a:p>
          <a:p>
            <a:r>
              <a:rPr lang="en-US" b="0" dirty="0">
                <a:solidFill>
                  <a:schemeClr val="accent3">
                    <a:lumMod val="75000"/>
                  </a:schemeClr>
                </a:solidFill>
              </a:rPr>
              <a:t>Initial Employment Services</a:t>
            </a:r>
          </a:p>
          <a:p>
            <a:r>
              <a:rPr lang="en-US" b="0" dirty="0">
                <a:solidFill>
                  <a:schemeClr val="accent3">
                    <a:lumMod val="75000"/>
                  </a:schemeClr>
                </a:solidFill>
              </a:rPr>
              <a:t>RCA/RMA Case Numbers</a:t>
            </a:r>
          </a:p>
          <a:p>
            <a:r>
              <a:rPr lang="en-US" b="0" dirty="0">
                <a:solidFill>
                  <a:schemeClr val="accent3">
                    <a:lumMod val="75000"/>
                  </a:schemeClr>
                </a:solidFill>
              </a:rPr>
              <a:t>DSS 5022 Information</a:t>
            </a:r>
          </a:p>
          <a:p>
            <a:r>
              <a:rPr lang="en-US" b="0" dirty="0">
                <a:solidFill>
                  <a:schemeClr val="accent3">
                    <a:lumMod val="75000"/>
                  </a:schemeClr>
                </a:solidFill>
              </a:rPr>
              <a:t>Case Manager Contacts</a:t>
            </a:r>
          </a:p>
          <a:p>
            <a:endParaRPr lang="en-US" dirty="0"/>
          </a:p>
          <a:p>
            <a:endParaRPr lang="en-US" dirty="0"/>
          </a:p>
          <a:p>
            <a:endParaRPr lang="en-US" dirty="0"/>
          </a:p>
          <a:p>
            <a:endParaRPr lang="en-US" dirty="0"/>
          </a:p>
          <a:p>
            <a:endParaRPr lang="en-US" dirty="0"/>
          </a:p>
          <a:p>
            <a:endParaRPr lang="en-US" sz="1050" dirty="0"/>
          </a:p>
        </p:txBody>
      </p:sp>
      <p:sp>
        <p:nvSpPr>
          <p:cNvPr id="6" name="Text Placeholder 5">
            <a:extLst>
              <a:ext uri="{FF2B5EF4-FFF2-40B4-BE49-F238E27FC236}">
                <a16:creationId xmlns:a16="http://schemas.microsoft.com/office/drawing/2014/main" id="{B1B6E58F-0336-423A-A4A4-DF13C07DCFCE}"/>
              </a:ext>
            </a:extLst>
          </p:cNvPr>
          <p:cNvSpPr>
            <a:spLocks noGrp="1"/>
          </p:cNvSpPr>
          <p:nvPr>
            <p:ph type="body" sz="quarter" idx="11"/>
          </p:nvPr>
        </p:nvSpPr>
        <p:spPr/>
        <p:txBody>
          <a:bodyPr/>
          <a:lstStyle/>
          <a:p>
            <a:endParaRPr lang="en-US" dirty="0"/>
          </a:p>
        </p:txBody>
      </p:sp>
      <p:pic>
        <p:nvPicPr>
          <p:cNvPr id="4" name="Audio 3">
            <a:hlinkClick r:id="" action="ppaction://media"/>
            <a:extLst>
              <a:ext uri="{FF2B5EF4-FFF2-40B4-BE49-F238E27FC236}">
                <a16:creationId xmlns:a16="http://schemas.microsoft.com/office/drawing/2014/main" id="{0ED32DCA-7D8F-452E-9F41-0D2BEE2471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43400398"/>
      </p:ext>
    </p:extLst>
  </p:cSld>
  <p:clrMapOvr>
    <a:masterClrMapping/>
  </p:clrMapOvr>
  <mc:AlternateContent xmlns:mc="http://schemas.openxmlformats.org/markup-compatibility/2006" xmlns:p14="http://schemas.microsoft.com/office/powerpoint/2010/main">
    <mc:Choice Requires="p14">
      <p:transition spd="slow" p14:dur="2000" advTm="12886"/>
    </mc:Choice>
    <mc:Fallback xmlns="">
      <p:transition spd="slow" advTm="12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8289</TotalTime>
  <Words>1092</Words>
  <Application>Microsoft Office PowerPoint</Application>
  <PresentationFormat>On-screen Show (4:3)</PresentationFormat>
  <Paragraphs>229</Paragraphs>
  <Slides>31</Slides>
  <Notes>31</Notes>
  <HiddenSlides>0</HiddenSlides>
  <MMClips>31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Arial</vt:lpstr>
      <vt:lpstr>Calibri</vt:lpstr>
      <vt:lpstr>Franklin Gothic Demi Cond</vt:lpstr>
      <vt:lpstr>Franklin Gothic Medium</vt:lpstr>
      <vt:lpstr>Franklin Gothic Medium Cond</vt:lpstr>
      <vt:lpstr>Gotham Bold</vt:lpstr>
      <vt:lpstr>Gotham Light</vt:lpstr>
      <vt:lpstr>Helvetica</vt:lpstr>
      <vt:lpstr>Segoe UI</vt:lpstr>
      <vt:lpstr>3_Office Theme</vt:lpstr>
      <vt:lpstr>PowerPoint Presentation</vt:lpstr>
      <vt:lpstr>RIS Provider Training</vt:lpstr>
      <vt:lpstr>Locate Refugee Information Screen</vt:lpstr>
      <vt:lpstr>File Drop Down Menu</vt:lpstr>
      <vt:lpstr>RIS: Refugee Information</vt:lpstr>
      <vt:lpstr>RIS: Client Search Results</vt:lpstr>
      <vt:lpstr>Refugee Detail Screen: Providers</vt:lpstr>
      <vt:lpstr>Provider Reference Detail Screen </vt:lpstr>
      <vt:lpstr>Provider Reference Detail Screen </vt:lpstr>
      <vt:lpstr>Provider Reference: Client Information</vt:lpstr>
      <vt:lpstr>Provider Reference: Initial Employment</vt:lpstr>
      <vt:lpstr>Provider Reference: Initial Services </vt:lpstr>
      <vt:lpstr>Provider Reference: Initial Employment</vt:lpstr>
      <vt:lpstr>Provider Reference: Initial Employment  </vt:lpstr>
      <vt:lpstr>Initial Employment/Initial Services</vt:lpstr>
      <vt:lpstr>Initial Employment/Initial Services</vt:lpstr>
      <vt:lpstr>Provider Reference: DSS Information </vt:lpstr>
      <vt:lpstr>RIS: Uploading 5022 Forms</vt:lpstr>
      <vt:lpstr>RIS: Uploading 5022 Forms</vt:lpstr>
      <vt:lpstr>Provider Reference: Assistance </vt:lpstr>
      <vt:lpstr>Provider Reference: Assistance</vt:lpstr>
      <vt:lpstr>Provider Reference Detail: Employment </vt:lpstr>
      <vt:lpstr>Provider Reference Detail: Employment </vt:lpstr>
      <vt:lpstr>Employment Detail Screen </vt:lpstr>
      <vt:lpstr>Employment Detail Screen </vt:lpstr>
      <vt:lpstr>Employment Detail: 5022 Form </vt:lpstr>
      <vt:lpstr>Provider Reference Detail: Services</vt:lpstr>
      <vt:lpstr>Service List Screen</vt:lpstr>
      <vt:lpstr>Service Detail: New Service </vt:lpstr>
      <vt:lpstr>Service Detail: New Service</vt:lpstr>
      <vt:lpstr>RIS 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Saunders, Kimberly R</cp:lastModifiedBy>
  <cp:revision>538</cp:revision>
  <cp:lastPrinted>2018-03-22T13:26:44Z</cp:lastPrinted>
  <dcterms:created xsi:type="dcterms:W3CDTF">2015-07-07T20:02:11Z</dcterms:created>
  <dcterms:modified xsi:type="dcterms:W3CDTF">2021-10-29T14:42:48Z</dcterms:modified>
</cp:coreProperties>
</file>