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53"/>
  </p:notesMasterIdLst>
  <p:handoutMasterIdLst>
    <p:handoutMasterId r:id="rId54"/>
  </p:handoutMasterIdLst>
  <p:sldIdLst>
    <p:sldId id="458" r:id="rId2"/>
    <p:sldId id="449" r:id="rId3"/>
    <p:sldId id="461" r:id="rId4"/>
    <p:sldId id="462" r:id="rId5"/>
    <p:sldId id="463" r:id="rId6"/>
    <p:sldId id="464" r:id="rId7"/>
    <p:sldId id="466" r:id="rId8"/>
    <p:sldId id="490" r:id="rId9"/>
    <p:sldId id="465" r:id="rId10"/>
    <p:sldId id="467" r:id="rId11"/>
    <p:sldId id="468" r:id="rId12"/>
    <p:sldId id="469" r:id="rId13"/>
    <p:sldId id="470" r:id="rId14"/>
    <p:sldId id="471" r:id="rId15"/>
    <p:sldId id="473" r:id="rId16"/>
    <p:sldId id="472" r:id="rId17"/>
    <p:sldId id="474" r:id="rId18"/>
    <p:sldId id="475" r:id="rId19"/>
    <p:sldId id="476" r:id="rId20"/>
    <p:sldId id="484" r:id="rId21"/>
    <p:sldId id="477" r:id="rId22"/>
    <p:sldId id="485" r:id="rId23"/>
    <p:sldId id="478" r:id="rId24"/>
    <p:sldId id="486" r:id="rId25"/>
    <p:sldId id="479" r:id="rId26"/>
    <p:sldId id="487" r:id="rId27"/>
    <p:sldId id="488" r:id="rId28"/>
    <p:sldId id="489" r:id="rId29"/>
    <p:sldId id="494" r:id="rId30"/>
    <p:sldId id="495" r:id="rId31"/>
    <p:sldId id="491" r:id="rId32"/>
    <p:sldId id="497" r:id="rId33"/>
    <p:sldId id="498" r:id="rId34"/>
    <p:sldId id="499" r:id="rId35"/>
    <p:sldId id="500" r:id="rId36"/>
    <p:sldId id="501" r:id="rId37"/>
    <p:sldId id="502" r:id="rId38"/>
    <p:sldId id="503" r:id="rId39"/>
    <p:sldId id="496" r:id="rId40"/>
    <p:sldId id="504" r:id="rId41"/>
    <p:sldId id="505" r:id="rId42"/>
    <p:sldId id="506" r:id="rId43"/>
    <p:sldId id="509" r:id="rId44"/>
    <p:sldId id="508" r:id="rId45"/>
    <p:sldId id="507" r:id="rId46"/>
    <p:sldId id="481" r:id="rId47"/>
    <p:sldId id="510" r:id="rId48"/>
    <p:sldId id="492" r:id="rId49"/>
    <p:sldId id="482" r:id="rId50"/>
    <p:sldId id="511" r:id="rId51"/>
    <p:sldId id="483" r:id="rId52"/>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rche, Julia K" initials="LJK" lastIdx="9" clrIdx="0"/>
  <p:cmAuthor id="2" name="Saunders, Kimberly R" initials="SKR" lastIdx="1" clrIdx="1">
    <p:extLst>
      <p:ext uri="{19B8F6BF-5375-455C-9EA6-DF929625EA0E}">
        <p15:presenceInfo xmlns:p15="http://schemas.microsoft.com/office/powerpoint/2012/main" userId="S::Kimberly.Saunders@dhhs.nc.gov::5a5a3f82-b1ee-4813-9e35-e4df6f05ff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65E"/>
    <a:srgbClr val="94B6C7"/>
    <a:srgbClr val="657E32"/>
    <a:srgbClr val="E9F0F3"/>
    <a:srgbClr val="DBE7EC"/>
    <a:srgbClr val="CEDDEC"/>
    <a:srgbClr val="E4EEF4"/>
    <a:srgbClr val="288D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27" autoAdjust="0"/>
    <p:restoredTop sz="86418" autoAdjust="0"/>
  </p:normalViewPr>
  <p:slideViewPr>
    <p:cSldViewPr snapToGrid="0">
      <p:cViewPr varScale="1">
        <p:scale>
          <a:sx n="91" d="100"/>
          <a:sy n="91" d="100"/>
        </p:scale>
        <p:origin x="1776" y="90"/>
      </p:cViewPr>
      <p:guideLst>
        <p:guide orient="horz" pos="2160"/>
        <p:guide pos="2880"/>
      </p:guideLst>
    </p:cSldViewPr>
  </p:slideViewPr>
  <p:outlineViewPr>
    <p:cViewPr>
      <p:scale>
        <a:sx n="33" d="100"/>
        <a:sy n="33" d="100"/>
      </p:scale>
      <p:origin x="0" y="64"/>
    </p:cViewPr>
  </p:outlineViewPr>
  <p:notesTextViewPr>
    <p:cViewPr>
      <p:scale>
        <a:sx n="1" d="1"/>
        <a:sy n="1" d="1"/>
      </p:scale>
      <p:origin x="0" y="0"/>
    </p:cViewPr>
  </p:notesTextViewPr>
  <p:sorterViewPr>
    <p:cViewPr>
      <p:scale>
        <a:sx n="110" d="100"/>
        <a:sy n="110" d="100"/>
      </p:scale>
      <p:origin x="0" y="0"/>
    </p:cViewPr>
  </p:sorterViewPr>
  <p:notesViewPr>
    <p:cSldViewPr snapToGrid="0">
      <p:cViewPr varScale="1">
        <p:scale>
          <a:sx n="66" d="100"/>
          <a:sy n="66" d="100"/>
        </p:scale>
        <p:origin x="274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0"/>
            <a:ext cx="3038475" cy="463550"/>
          </a:xfrm>
          <a:prstGeom prst="rect">
            <a:avLst/>
          </a:prstGeom>
        </p:spPr>
        <p:txBody>
          <a:bodyPr vert="horz" lIns="91759" tIns="45880" rIns="91759" bIns="45880" rtlCol="0"/>
          <a:lstStyle>
            <a:lvl1pPr algn="l">
              <a:defRPr sz="1200"/>
            </a:lvl1pPr>
          </a:lstStyle>
          <a:p>
            <a:endParaRPr lang="en-US" dirty="0"/>
          </a:p>
        </p:txBody>
      </p:sp>
      <p:sp>
        <p:nvSpPr>
          <p:cNvPr id="3" name="Date Placeholder 2"/>
          <p:cNvSpPr>
            <a:spLocks noGrp="1"/>
          </p:cNvSpPr>
          <p:nvPr>
            <p:ph type="dt" sz="quarter" idx="1"/>
          </p:nvPr>
        </p:nvSpPr>
        <p:spPr>
          <a:xfrm>
            <a:off x="3970345" y="0"/>
            <a:ext cx="3038475" cy="463550"/>
          </a:xfrm>
          <a:prstGeom prst="rect">
            <a:avLst/>
          </a:prstGeom>
        </p:spPr>
        <p:txBody>
          <a:bodyPr vert="horz" lIns="91759" tIns="45880" rIns="91759" bIns="45880" rtlCol="0"/>
          <a:lstStyle>
            <a:lvl1pPr algn="r">
              <a:defRPr sz="1200"/>
            </a:lvl1pPr>
          </a:lstStyle>
          <a:p>
            <a:fld id="{A9B734D9-FBB7-4B85-86A2-24E15EDE55E0}" type="datetimeFigureOut">
              <a:rPr lang="en-US" smtClean="0"/>
              <a:t>10/25/2021</a:t>
            </a:fld>
            <a:endParaRPr lang="en-US" dirty="0"/>
          </a:p>
        </p:txBody>
      </p:sp>
      <p:sp>
        <p:nvSpPr>
          <p:cNvPr id="4" name="Footer Placeholder 3"/>
          <p:cNvSpPr>
            <a:spLocks noGrp="1"/>
          </p:cNvSpPr>
          <p:nvPr>
            <p:ph type="ftr" sz="quarter" idx="2"/>
          </p:nvPr>
        </p:nvSpPr>
        <p:spPr>
          <a:xfrm>
            <a:off x="9" y="8772526"/>
            <a:ext cx="3038475" cy="463550"/>
          </a:xfrm>
          <a:prstGeom prst="rect">
            <a:avLst/>
          </a:prstGeom>
        </p:spPr>
        <p:txBody>
          <a:bodyPr vert="horz" lIns="91759" tIns="45880" rIns="91759" bIns="4588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45" y="8772526"/>
            <a:ext cx="3038475" cy="463550"/>
          </a:xfrm>
          <a:prstGeom prst="rect">
            <a:avLst/>
          </a:prstGeom>
        </p:spPr>
        <p:txBody>
          <a:bodyPr vert="horz" lIns="91759" tIns="45880" rIns="91759" bIns="45880" rtlCol="0" anchor="b"/>
          <a:lstStyle>
            <a:lvl1pPr algn="r">
              <a:defRPr sz="1200"/>
            </a:lvl1pPr>
          </a:lstStyle>
          <a:p>
            <a:fld id="{41803F26-4061-4820-A8A7-DA9F5475917E}" type="slidenum">
              <a:rPr lang="en-US" smtClean="0"/>
              <a:t>‹#›</a:t>
            </a:fld>
            <a:endParaRPr lang="en-US" dirty="0"/>
          </a:p>
        </p:txBody>
      </p:sp>
    </p:spTree>
    <p:extLst>
      <p:ext uri="{BB962C8B-B14F-4D97-AF65-F5344CB8AC3E}">
        <p14:creationId xmlns:p14="http://schemas.microsoft.com/office/powerpoint/2010/main" val="814075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7"/>
            <a:ext cx="3037840" cy="463408"/>
          </a:xfrm>
          <a:prstGeom prst="rect">
            <a:avLst/>
          </a:prstGeom>
        </p:spPr>
        <p:txBody>
          <a:bodyPr vert="horz" lIns="93155" tIns="46576" rIns="93155" bIns="46576" rtlCol="0"/>
          <a:lstStyle>
            <a:lvl1pPr algn="l">
              <a:defRPr sz="1200"/>
            </a:lvl1pPr>
          </a:lstStyle>
          <a:p>
            <a:endParaRPr lang="en-US" dirty="0"/>
          </a:p>
        </p:txBody>
      </p:sp>
      <p:sp>
        <p:nvSpPr>
          <p:cNvPr id="3" name="Date Placeholder 2"/>
          <p:cNvSpPr>
            <a:spLocks noGrp="1"/>
          </p:cNvSpPr>
          <p:nvPr>
            <p:ph type="dt" idx="1"/>
          </p:nvPr>
        </p:nvSpPr>
        <p:spPr>
          <a:xfrm>
            <a:off x="3970939" y="7"/>
            <a:ext cx="3037840" cy="463408"/>
          </a:xfrm>
          <a:prstGeom prst="rect">
            <a:avLst/>
          </a:prstGeom>
        </p:spPr>
        <p:txBody>
          <a:bodyPr vert="horz" lIns="93155" tIns="46576" rIns="93155" bIns="46576" rtlCol="0"/>
          <a:lstStyle>
            <a:lvl1pPr algn="r">
              <a:defRPr sz="1200"/>
            </a:lvl1pPr>
          </a:lstStyle>
          <a:p>
            <a:fld id="{E3FD6F98-055A-4837-90F2-8E5F6821A1BB}" type="datetimeFigureOut">
              <a:rPr lang="en-US" smtClean="0"/>
              <a:t>10/25/2021</a:t>
            </a:fld>
            <a:endParaRPr lang="en-US" dirty="0"/>
          </a:p>
        </p:txBody>
      </p:sp>
      <p:sp>
        <p:nvSpPr>
          <p:cNvPr id="4" name="Slide Image Placeholder 3"/>
          <p:cNvSpPr>
            <a:spLocks noGrp="1" noRot="1" noChangeAspect="1"/>
          </p:cNvSpPr>
          <p:nvPr>
            <p:ph type="sldImg" idx="2"/>
          </p:nvPr>
        </p:nvSpPr>
        <p:spPr>
          <a:xfrm>
            <a:off x="1427163" y="1154113"/>
            <a:ext cx="4156075" cy="3116262"/>
          </a:xfrm>
          <a:prstGeom prst="rect">
            <a:avLst/>
          </a:prstGeom>
          <a:noFill/>
          <a:ln w="12700">
            <a:solidFill>
              <a:prstClr val="black"/>
            </a:solidFill>
          </a:ln>
        </p:spPr>
        <p:txBody>
          <a:bodyPr vert="horz" lIns="93155" tIns="46576" rIns="93155" bIns="46576" rtlCol="0" anchor="ctr"/>
          <a:lstStyle/>
          <a:p>
            <a:endParaRPr lang="en-US" dirty="0"/>
          </a:p>
        </p:txBody>
      </p:sp>
      <p:sp>
        <p:nvSpPr>
          <p:cNvPr id="5" name="Notes Placeholder 4"/>
          <p:cNvSpPr>
            <a:spLocks noGrp="1"/>
          </p:cNvSpPr>
          <p:nvPr>
            <p:ph type="body" sz="quarter" idx="3"/>
          </p:nvPr>
        </p:nvSpPr>
        <p:spPr>
          <a:xfrm>
            <a:off x="701040" y="4444868"/>
            <a:ext cx="5608320" cy="3636705"/>
          </a:xfrm>
          <a:prstGeom prst="rect">
            <a:avLst/>
          </a:prstGeom>
        </p:spPr>
        <p:txBody>
          <a:bodyPr vert="horz" lIns="93155" tIns="46576" rIns="93155" bIns="465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7"/>
            <a:ext cx="3037840" cy="463407"/>
          </a:xfrm>
          <a:prstGeom prst="rect">
            <a:avLst/>
          </a:prstGeom>
        </p:spPr>
        <p:txBody>
          <a:bodyPr vert="horz" lIns="93155" tIns="46576" rIns="93155" bIns="4657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772677"/>
            <a:ext cx="3037840" cy="463407"/>
          </a:xfrm>
          <a:prstGeom prst="rect">
            <a:avLst/>
          </a:prstGeom>
        </p:spPr>
        <p:txBody>
          <a:bodyPr vert="horz" lIns="93155" tIns="46576" rIns="93155" bIns="46576" rtlCol="0" anchor="b"/>
          <a:lstStyle>
            <a:lvl1pPr algn="r">
              <a:defRPr sz="1200"/>
            </a:lvl1pPr>
          </a:lstStyle>
          <a:p>
            <a:fld id="{DBCC7D24-0DC9-4E9C-89C0-35D79A09D337}" type="slidenum">
              <a:rPr lang="en-US" smtClean="0"/>
              <a:t>‹#›</a:t>
            </a:fld>
            <a:endParaRPr lang="en-US" dirty="0"/>
          </a:p>
        </p:txBody>
      </p:sp>
    </p:spTree>
    <p:extLst>
      <p:ext uri="{BB962C8B-B14F-4D97-AF65-F5344CB8AC3E}">
        <p14:creationId xmlns:p14="http://schemas.microsoft.com/office/powerpoint/2010/main" val="286461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and welcome to the North Carolina Department of Health and Human Services Refugee Information System Reports Training. My name is Kimberly Saunders, and I am a Refugee Program Consultant with the North Carolina State Refugee Office and I will be conducting this training today. </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a:t>
            </a:fld>
            <a:endParaRPr lang="en-US" dirty="0"/>
          </a:p>
        </p:txBody>
      </p:sp>
    </p:spTree>
    <p:extLst>
      <p:ext uri="{BB962C8B-B14F-4D97-AF65-F5344CB8AC3E}">
        <p14:creationId xmlns:p14="http://schemas.microsoft.com/office/powerpoint/2010/main" val="153952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hovering over Performance Report you will see a list of three reports. Performance Report Schedule B, Performance Report Schedule C Services, Performance Report Schedule C Employability Services.  </a:t>
            </a:r>
          </a:p>
        </p:txBody>
      </p:sp>
      <p:sp>
        <p:nvSpPr>
          <p:cNvPr id="4" name="Slide Number Placeholder 3"/>
          <p:cNvSpPr>
            <a:spLocks noGrp="1"/>
          </p:cNvSpPr>
          <p:nvPr>
            <p:ph type="sldNum" sz="quarter" idx="5"/>
          </p:nvPr>
        </p:nvSpPr>
        <p:spPr/>
        <p:txBody>
          <a:bodyPr/>
          <a:lstStyle/>
          <a:p>
            <a:fld id="{DBCC7D24-0DC9-4E9C-89C0-35D79A09D337}" type="slidenum">
              <a:rPr lang="en-US" smtClean="0"/>
              <a:t>10</a:t>
            </a:fld>
            <a:endParaRPr lang="en-US" dirty="0"/>
          </a:p>
        </p:txBody>
      </p:sp>
    </p:spTree>
    <p:extLst>
      <p:ext uri="{BB962C8B-B14F-4D97-AF65-F5344CB8AC3E}">
        <p14:creationId xmlns:p14="http://schemas.microsoft.com/office/powerpoint/2010/main" val="1476692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requires you to search by date range and provider name. </a:t>
            </a:r>
          </a:p>
        </p:txBody>
      </p:sp>
      <p:sp>
        <p:nvSpPr>
          <p:cNvPr id="4" name="Slide Number Placeholder 3"/>
          <p:cNvSpPr>
            <a:spLocks noGrp="1"/>
          </p:cNvSpPr>
          <p:nvPr>
            <p:ph type="sldNum" sz="quarter" idx="5"/>
          </p:nvPr>
        </p:nvSpPr>
        <p:spPr/>
        <p:txBody>
          <a:bodyPr/>
          <a:lstStyle/>
          <a:p>
            <a:fld id="{DBCC7D24-0DC9-4E9C-89C0-35D79A09D337}" type="slidenum">
              <a:rPr lang="en-US" smtClean="0"/>
              <a:t>11</a:t>
            </a:fld>
            <a:endParaRPr lang="en-US" dirty="0"/>
          </a:p>
        </p:txBody>
      </p:sp>
    </p:spTree>
    <p:extLst>
      <p:ext uri="{BB962C8B-B14F-4D97-AF65-F5344CB8AC3E}">
        <p14:creationId xmlns:p14="http://schemas.microsoft.com/office/powerpoint/2010/main" val="2368230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Performance Report Schedule B displays the number of health screenings done and the percentage that were done within 90 days of DOA. It also displays the number of new arrivals. It o</a:t>
            </a:r>
            <a:r>
              <a:rPr lang="en-US" b="0" dirty="0">
                <a:solidFill>
                  <a:schemeClr val="accent3">
                    <a:lumMod val="75000"/>
                  </a:schemeClr>
                </a:solidFill>
              </a:rPr>
              <a:t>nly exports to 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12</a:t>
            </a:fld>
            <a:endParaRPr lang="en-US" dirty="0"/>
          </a:p>
        </p:txBody>
      </p:sp>
    </p:spTree>
    <p:extLst>
      <p:ext uri="{BB962C8B-B14F-4D97-AF65-F5344CB8AC3E}">
        <p14:creationId xmlns:p14="http://schemas.microsoft.com/office/powerpoint/2010/main" val="3414115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allows you to search within a date range by provider and funding source. It will show you completed services for the time frame you choose. </a:t>
            </a:r>
          </a:p>
        </p:txBody>
      </p:sp>
      <p:sp>
        <p:nvSpPr>
          <p:cNvPr id="4" name="Slide Number Placeholder 3"/>
          <p:cNvSpPr>
            <a:spLocks noGrp="1"/>
          </p:cNvSpPr>
          <p:nvPr>
            <p:ph type="sldNum" sz="quarter" idx="5"/>
          </p:nvPr>
        </p:nvSpPr>
        <p:spPr/>
        <p:txBody>
          <a:bodyPr/>
          <a:lstStyle/>
          <a:p>
            <a:fld id="{DBCC7D24-0DC9-4E9C-89C0-35D79A09D337}" type="slidenum">
              <a:rPr lang="en-US" smtClean="0"/>
              <a:t>13</a:t>
            </a:fld>
            <a:endParaRPr lang="en-US" dirty="0"/>
          </a:p>
        </p:txBody>
      </p:sp>
    </p:spTree>
    <p:extLst>
      <p:ext uri="{BB962C8B-B14F-4D97-AF65-F5344CB8AC3E}">
        <p14:creationId xmlns:p14="http://schemas.microsoft.com/office/powerpoint/2010/main" val="2823489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Report can be exported to Microsoft Excel or saved as a pdf. This report is required to accompany some reporting you will submit to the State Refugee Office. It is a great tool to keep up with how many clients you have served thus far in the contract year. </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14</a:t>
            </a:fld>
            <a:endParaRPr lang="en-US" dirty="0"/>
          </a:p>
        </p:txBody>
      </p:sp>
    </p:spTree>
    <p:extLst>
      <p:ext uri="{BB962C8B-B14F-4D97-AF65-F5344CB8AC3E}">
        <p14:creationId xmlns:p14="http://schemas.microsoft.com/office/powerpoint/2010/main" val="82774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report allows you to search within a date range by provider and funding source. It will show you completed Employability related services for the time frame you choose. </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15</a:t>
            </a:fld>
            <a:endParaRPr lang="en-US" dirty="0"/>
          </a:p>
        </p:txBody>
      </p:sp>
    </p:spTree>
    <p:extLst>
      <p:ext uri="{BB962C8B-B14F-4D97-AF65-F5344CB8AC3E}">
        <p14:creationId xmlns:p14="http://schemas.microsoft.com/office/powerpoint/2010/main" val="1521689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accent3">
                    <a:lumMod val="75000"/>
                  </a:schemeClr>
                </a:solidFill>
              </a:rPr>
              <a:t>This Report will show those clients who are receiving employability services that have been entered into Client Services portion of RIS for the time period selected. These services include Employment, On the Job Training, English Language Services, and Vocational Training Services.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accent3">
                    <a:lumMod val="75000"/>
                  </a:schemeClr>
                </a:solidFill>
              </a:rPr>
              <a:t>Any actual Employment Information entered in RIS like health benefits information, wages and full time and part time employments placed during the selected time period along with any cash assistance information entered in RIS. </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16</a:t>
            </a:fld>
            <a:endParaRPr lang="en-US" dirty="0"/>
          </a:p>
        </p:txBody>
      </p:sp>
    </p:spTree>
    <p:extLst>
      <p:ext uri="{BB962C8B-B14F-4D97-AF65-F5344CB8AC3E}">
        <p14:creationId xmlns:p14="http://schemas.microsoft.com/office/powerpoint/2010/main" val="2758594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does not export to Microsoft Excel only to PDF</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17</a:t>
            </a:fld>
            <a:endParaRPr lang="en-US" dirty="0"/>
          </a:p>
        </p:txBody>
      </p:sp>
    </p:spTree>
    <p:extLst>
      <p:ext uri="{BB962C8B-B14F-4D97-AF65-F5344CB8AC3E}">
        <p14:creationId xmlns:p14="http://schemas.microsoft.com/office/powerpoint/2010/main" val="4114880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report will show what services your agency has provided year to date. They are broken down by Service type, funding source and when the service was provided within the scope of five years.</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18</a:t>
            </a:fld>
            <a:endParaRPr lang="en-US" dirty="0"/>
          </a:p>
        </p:txBody>
      </p:sp>
    </p:spTree>
    <p:extLst>
      <p:ext uri="{BB962C8B-B14F-4D97-AF65-F5344CB8AC3E}">
        <p14:creationId xmlns:p14="http://schemas.microsoft.com/office/powerpoint/2010/main" val="2844733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as when searching for a refugee, the more criteria you enter, the smaller your results pool will be. This report can be exported to Excel.</a:t>
            </a:r>
          </a:p>
        </p:txBody>
      </p:sp>
      <p:sp>
        <p:nvSpPr>
          <p:cNvPr id="4" name="Slide Number Placeholder 3"/>
          <p:cNvSpPr>
            <a:spLocks noGrp="1"/>
          </p:cNvSpPr>
          <p:nvPr>
            <p:ph type="sldNum" sz="quarter" idx="5"/>
          </p:nvPr>
        </p:nvSpPr>
        <p:spPr/>
        <p:txBody>
          <a:bodyPr/>
          <a:lstStyle/>
          <a:p>
            <a:fld id="{DBCC7D24-0DC9-4E9C-89C0-35D79A09D337}" type="slidenum">
              <a:rPr lang="en-US" smtClean="0"/>
              <a:t>19</a:t>
            </a:fld>
            <a:endParaRPr lang="en-US" dirty="0"/>
          </a:p>
        </p:txBody>
      </p:sp>
    </p:spTree>
    <p:extLst>
      <p:ext uri="{BB962C8B-B14F-4D97-AF65-F5344CB8AC3E}">
        <p14:creationId xmlns:p14="http://schemas.microsoft.com/office/powerpoint/2010/main" val="3240116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RIS Reports training we will review all of the reports listed on this slide. </a:t>
            </a:r>
          </a:p>
        </p:txBody>
      </p:sp>
      <p:sp>
        <p:nvSpPr>
          <p:cNvPr id="4" name="Slide Number Placeholder 3"/>
          <p:cNvSpPr>
            <a:spLocks noGrp="1"/>
          </p:cNvSpPr>
          <p:nvPr>
            <p:ph type="sldNum" sz="quarter" idx="5"/>
          </p:nvPr>
        </p:nvSpPr>
        <p:spPr/>
        <p:txBody>
          <a:bodyPr/>
          <a:lstStyle/>
          <a:p>
            <a:fld id="{DBCC7D24-0DC9-4E9C-89C0-35D79A09D337}" type="slidenum">
              <a:rPr lang="en-US" smtClean="0"/>
              <a:t>2</a:t>
            </a:fld>
            <a:endParaRPr lang="en-US" dirty="0"/>
          </a:p>
        </p:txBody>
      </p:sp>
    </p:spTree>
    <p:extLst>
      <p:ext uri="{BB962C8B-B14F-4D97-AF65-F5344CB8AC3E}">
        <p14:creationId xmlns:p14="http://schemas.microsoft.com/office/powerpoint/2010/main" val="546714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3">
                    <a:lumMod val="75000"/>
                  </a:schemeClr>
                </a:solidFill>
              </a:rPr>
              <a:t>This report shows new arrivals your agency has entered for a specific time period.</a:t>
            </a:r>
          </a:p>
          <a:p>
            <a:r>
              <a:rPr lang="en-US" dirty="0"/>
              <a:t>You will see results displayed for the time period you selected and details such as A#, Case ID, SSN, Name, SIS ID, EIS ID, DOA and DOB. </a:t>
            </a:r>
          </a:p>
        </p:txBody>
      </p:sp>
      <p:sp>
        <p:nvSpPr>
          <p:cNvPr id="4" name="Slide Number Placeholder 3"/>
          <p:cNvSpPr>
            <a:spLocks noGrp="1"/>
          </p:cNvSpPr>
          <p:nvPr>
            <p:ph type="sldNum" sz="quarter" idx="5"/>
          </p:nvPr>
        </p:nvSpPr>
        <p:spPr/>
        <p:txBody>
          <a:bodyPr/>
          <a:lstStyle/>
          <a:p>
            <a:fld id="{DBCC7D24-0DC9-4E9C-89C0-35D79A09D337}" type="slidenum">
              <a:rPr lang="en-US" smtClean="0"/>
              <a:t>20</a:t>
            </a:fld>
            <a:endParaRPr lang="en-US" dirty="0"/>
          </a:p>
        </p:txBody>
      </p:sp>
    </p:spTree>
    <p:extLst>
      <p:ext uri="{BB962C8B-B14F-4D97-AF65-F5344CB8AC3E}">
        <p14:creationId xmlns:p14="http://schemas.microsoft.com/office/powerpoint/2010/main" val="969158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solidFill>
                  <a:schemeClr val="accent3">
                    <a:lumMod val="75000"/>
                  </a:schemeClr>
                </a:solidFill>
              </a:rPr>
              <a:t>This report provides data on those entering Employment and those with Health Screening Data entered in RIS. Currently the buttons Export Entering Employment data to excel and Export health screening data to excel are not working. You can only view this report in a pdf form.  </a:t>
            </a:r>
          </a:p>
          <a:p>
            <a:endParaRPr lang="en-US" b="1" dirty="0"/>
          </a:p>
        </p:txBody>
      </p:sp>
      <p:sp>
        <p:nvSpPr>
          <p:cNvPr id="4" name="Slide Number Placeholder 3"/>
          <p:cNvSpPr>
            <a:spLocks noGrp="1"/>
          </p:cNvSpPr>
          <p:nvPr>
            <p:ph type="sldNum" sz="quarter" idx="5"/>
          </p:nvPr>
        </p:nvSpPr>
        <p:spPr/>
        <p:txBody>
          <a:bodyPr/>
          <a:lstStyle/>
          <a:p>
            <a:fld id="{DBCC7D24-0DC9-4E9C-89C0-35D79A09D337}" type="slidenum">
              <a:rPr lang="en-US" smtClean="0"/>
              <a:t>21</a:t>
            </a:fld>
            <a:endParaRPr lang="en-US" dirty="0"/>
          </a:p>
        </p:txBody>
      </p:sp>
    </p:spTree>
    <p:extLst>
      <p:ext uri="{BB962C8B-B14F-4D97-AF65-F5344CB8AC3E}">
        <p14:creationId xmlns:p14="http://schemas.microsoft.com/office/powerpoint/2010/main" val="223525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this report breaks down the information in several ways. Remember that this report and all reports discussed in this </a:t>
            </a:r>
            <a:r>
              <a:rPr lang="en-US" dirty="0" err="1"/>
              <a:t>powerpoint</a:t>
            </a:r>
            <a:r>
              <a:rPr lang="en-US" dirty="0"/>
              <a:t> can really help your agency collect and track data in many ways. They should be referenced and used as needed to keep track of and improve your client services.</a:t>
            </a:r>
          </a:p>
        </p:txBody>
      </p:sp>
      <p:sp>
        <p:nvSpPr>
          <p:cNvPr id="4" name="Slide Number Placeholder 3"/>
          <p:cNvSpPr>
            <a:spLocks noGrp="1"/>
          </p:cNvSpPr>
          <p:nvPr>
            <p:ph type="sldNum" sz="quarter" idx="5"/>
          </p:nvPr>
        </p:nvSpPr>
        <p:spPr/>
        <p:txBody>
          <a:bodyPr/>
          <a:lstStyle/>
          <a:p>
            <a:fld id="{DBCC7D24-0DC9-4E9C-89C0-35D79A09D337}" type="slidenum">
              <a:rPr lang="en-US" smtClean="0"/>
              <a:t>22</a:t>
            </a:fld>
            <a:endParaRPr lang="en-US" dirty="0"/>
          </a:p>
        </p:txBody>
      </p:sp>
    </p:spTree>
    <p:extLst>
      <p:ext uri="{BB962C8B-B14F-4D97-AF65-F5344CB8AC3E}">
        <p14:creationId xmlns:p14="http://schemas.microsoft.com/office/powerpoint/2010/main" val="2993618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accent3">
                    <a:lumMod val="75000"/>
                  </a:schemeClr>
                </a:solidFill>
              </a:rPr>
              <a:t>This report shows those missing health screenings for 60 days or greater and less than 90 days.</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23</a:t>
            </a:fld>
            <a:endParaRPr lang="en-US" dirty="0"/>
          </a:p>
        </p:txBody>
      </p:sp>
    </p:spTree>
    <p:extLst>
      <p:ext uri="{BB962C8B-B14F-4D97-AF65-F5344CB8AC3E}">
        <p14:creationId xmlns:p14="http://schemas.microsoft.com/office/powerpoint/2010/main" val="1794670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this report displays client name, country of origin, alien number, gender, and DOA for those with missing health screenings during the time period selected. </a:t>
            </a:r>
          </a:p>
        </p:txBody>
      </p:sp>
      <p:sp>
        <p:nvSpPr>
          <p:cNvPr id="4" name="Slide Number Placeholder 3"/>
          <p:cNvSpPr>
            <a:spLocks noGrp="1"/>
          </p:cNvSpPr>
          <p:nvPr>
            <p:ph type="sldNum" sz="quarter" idx="5"/>
          </p:nvPr>
        </p:nvSpPr>
        <p:spPr/>
        <p:txBody>
          <a:bodyPr/>
          <a:lstStyle/>
          <a:p>
            <a:fld id="{DBCC7D24-0DC9-4E9C-89C0-35D79A09D337}" type="slidenum">
              <a:rPr lang="en-US" smtClean="0"/>
              <a:t>24</a:t>
            </a:fld>
            <a:endParaRPr lang="en-US" dirty="0"/>
          </a:p>
        </p:txBody>
      </p:sp>
    </p:spTree>
    <p:extLst>
      <p:ext uri="{BB962C8B-B14F-4D97-AF65-F5344CB8AC3E}">
        <p14:creationId xmlns:p14="http://schemas.microsoft.com/office/powerpoint/2010/main" val="368765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reports for the most part provide information on actual employment.  They do not display Employment service data. The Schedule C Services Report will show employment service data.  If your agency provides employment services but not actual job placement you may not see any data in these reports. In the next few slides I will review what each of the three reports look like. </a:t>
            </a:r>
          </a:p>
        </p:txBody>
      </p:sp>
      <p:sp>
        <p:nvSpPr>
          <p:cNvPr id="4" name="Slide Number Placeholder 3"/>
          <p:cNvSpPr>
            <a:spLocks noGrp="1"/>
          </p:cNvSpPr>
          <p:nvPr>
            <p:ph type="sldNum" sz="quarter" idx="5"/>
          </p:nvPr>
        </p:nvSpPr>
        <p:spPr/>
        <p:txBody>
          <a:bodyPr/>
          <a:lstStyle/>
          <a:p>
            <a:fld id="{DBCC7D24-0DC9-4E9C-89C0-35D79A09D337}" type="slidenum">
              <a:rPr lang="en-US" smtClean="0"/>
              <a:t>25</a:t>
            </a:fld>
            <a:endParaRPr lang="en-US" dirty="0"/>
          </a:p>
        </p:txBody>
      </p:sp>
    </p:spTree>
    <p:extLst>
      <p:ext uri="{BB962C8B-B14F-4D97-AF65-F5344CB8AC3E}">
        <p14:creationId xmlns:p14="http://schemas.microsoft.com/office/powerpoint/2010/main" val="35895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allows users to search for employable clients. The search is based around a Date of Arrival, Provider, and Funding Source. Information in this report is grouped by Funding Source and includes: Name, Country of Origin, Alien Number, Gender, Date of Arrival (DOA), Employment Services Date, Employment Assistance Type, Immigration Status, Services Completed, DOA to services received, Employment Begin Date, DOA to Employment, Job Type, Benefits Offered, Wage, End Date and Date of Birth. Of note: Employable clients are defined as clients who are between 18 and 65 upon arrival in the U.S., and who do not possess an Employment Exempt reason listed in the “Refugee Detail” Screen. </a:t>
            </a:r>
          </a:p>
        </p:txBody>
      </p:sp>
      <p:sp>
        <p:nvSpPr>
          <p:cNvPr id="4" name="Slide Number Placeholder 3"/>
          <p:cNvSpPr>
            <a:spLocks noGrp="1"/>
          </p:cNvSpPr>
          <p:nvPr>
            <p:ph type="sldNum" sz="quarter" idx="5"/>
          </p:nvPr>
        </p:nvSpPr>
        <p:spPr/>
        <p:txBody>
          <a:bodyPr/>
          <a:lstStyle/>
          <a:p>
            <a:fld id="{DBCC7D24-0DC9-4E9C-89C0-35D79A09D337}" type="slidenum">
              <a:rPr lang="en-US" smtClean="0"/>
              <a:t>26</a:t>
            </a:fld>
            <a:endParaRPr lang="en-US" dirty="0"/>
          </a:p>
        </p:txBody>
      </p:sp>
    </p:spTree>
    <p:extLst>
      <p:ext uri="{BB962C8B-B14F-4D97-AF65-F5344CB8AC3E}">
        <p14:creationId xmlns:p14="http://schemas.microsoft.com/office/powerpoint/2010/main" val="3394047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report shows a combination of employment services provided as well as job placement by a specific time period. The user may view all job placements made during the specified time period (including multiple job placements for the same individual). Employment data is grouped by Funding Source. </a:t>
            </a:r>
          </a:p>
          <a:p>
            <a:r>
              <a:rPr lang="en-US" dirty="0"/>
              <a:t>I will review what each heading means next. </a:t>
            </a:r>
          </a:p>
          <a:p>
            <a:endParaRPr lang="en-US" dirty="0"/>
          </a:p>
          <a:p>
            <a:r>
              <a:rPr lang="en-US" dirty="0"/>
              <a:t>Demographic Information (Client Name, Alien Number, Country of Origin, Sex/Gender, Date of Arrival) </a:t>
            </a:r>
          </a:p>
          <a:p>
            <a:r>
              <a:rPr lang="en-US" dirty="0"/>
              <a:t>Next is Exempt: Are they exempt from employment? </a:t>
            </a:r>
          </a:p>
          <a:p>
            <a:endParaRPr lang="en-US" dirty="0"/>
          </a:p>
          <a:p>
            <a:r>
              <a:rPr lang="en-US" dirty="0"/>
              <a:t>Employment Service Enrollment Information:</a:t>
            </a:r>
          </a:p>
          <a:p>
            <a:r>
              <a:rPr lang="en-US" dirty="0"/>
              <a:t>Emp SRV: Date employment Service started</a:t>
            </a:r>
          </a:p>
          <a:p>
            <a:r>
              <a:rPr lang="en-US" dirty="0"/>
              <a:t>To SVC: Days from DOA to Employment Services start date.  </a:t>
            </a:r>
          </a:p>
          <a:p>
            <a:endParaRPr lang="en-US" dirty="0"/>
          </a:p>
          <a:p>
            <a:r>
              <a:rPr lang="en-US" dirty="0"/>
              <a:t>Job Placement Information: </a:t>
            </a:r>
          </a:p>
          <a:p>
            <a:r>
              <a:rPr lang="en-US" dirty="0"/>
              <a:t>Start Date: Job start date</a:t>
            </a:r>
          </a:p>
          <a:p>
            <a:r>
              <a:rPr lang="en-US" dirty="0"/>
              <a:t>To </a:t>
            </a:r>
            <a:r>
              <a:rPr lang="en-US" dirty="0" err="1"/>
              <a:t>Strt</a:t>
            </a:r>
            <a:r>
              <a:rPr lang="en-US" dirty="0"/>
              <a:t>: Total days From DOA to Job start date</a:t>
            </a:r>
          </a:p>
          <a:p>
            <a:r>
              <a:rPr lang="en-US" dirty="0"/>
              <a:t>Job Type</a:t>
            </a:r>
          </a:p>
          <a:p>
            <a:r>
              <a:rPr lang="en-US" dirty="0"/>
              <a:t>Benefits available </a:t>
            </a:r>
          </a:p>
          <a:p>
            <a:r>
              <a:rPr lang="en-US" dirty="0"/>
              <a:t>Wage</a:t>
            </a:r>
          </a:p>
          <a:p>
            <a:r>
              <a:rPr lang="en-US" dirty="0"/>
              <a:t>End Date of Employment if it exists</a:t>
            </a:r>
          </a:p>
          <a:p>
            <a:r>
              <a:rPr lang="en-US" dirty="0"/>
              <a:t>Federal Assistance Type being received at time of Job Placement</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27</a:t>
            </a:fld>
            <a:endParaRPr lang="en-US" dirty="0"/>
          </a:p>
        </p:txBody>
      </p:sp>
    </p:spTree>
    <p:extLst>
      <p:ext uri="{BB962C8B-B14F-4D97-AF65-F5344CB8AC3E}">
        <p14:creationId xmlns:p14="http://schemas.microsoft.com/office/powerpoint/2010/main" val="349233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employment summary report by Provider within the report’s specified time range. It contains a chart that lists the number of individuals that a Provider has placed in jobs, according to Funding Source. It also displays the number of actual jobs found by the Provider within the same time period, according to a specific Funding Source</a:t>
            </a:r>
          </a:p>
        </p:txBody>
      </p:sp>
      <p:sp>
        <p:nvSpPr>
          <p:cNvPr id="4" name="Slide Number Placeholder 3"/>
          <p:cNvSpPr>
            <a:spLocks noGrp="1"/>
          </p:cNvSpPr>
          <p:nvPr>
            <p:ph type="sldNum" sz="quarter" idx="5"/>
          </p:nvPr>
        </p:nvSpPr>
        <p:spPr/>
        <p:txBody>
          <a:bodyPr/>
          <a:lstStyle/>
          <a:p>
            <a:fld id="{DBCC7D24-0DC9-4E9C-89C0-35D79A09D337}" type="slidenum">
              <a:rPr lang="en-US" smtClean="0"/>
              <a:t>28</a:t>
            </a:fld>
            <a:endParaRPr lang="en-US" dirty="0"/>
          </a:p>
        </p:txBody>
      </p:sp>
    </p:spTree>
    <p:extLst>
      <p:ext uri="{BB962C8B-B14F-4D97-AF65-F5344CB8AC3E}">
        <p14:creationId xmlns:p14="http://schemas.microsoft.com/office/powerpoint/2010/main" val="1186305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report </a:t>
            </a:r>
            <a:r>
              <a:rPr lang="en-US" sz="1200" b="0" dirty="0">
                <a:solidFill>
                  <a:schemeClr val="accent3">
                    <a:lumMod val="75000"/>
                  </a:schemeClr>
                </a:solidFill>
              </a:rPr>
              <a:t>is a listing of clients who arrive in the US within a specified time period, by provider. This data can be sorted in six ways and therefore, has six sub-reports. </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29</a:t>
            </a:fld>
            <a:endParaRPr lang="en-US" dirty="0"/>
          </a:p>
        </p:txBody>
      </p:sp>
    </p:spTree>
    <p:extLst>
      <p:ext uri="{BB962C8B-B14F-4D97-AF65-F5344CB8AC3E}">
        <p14:creationId xmlns:p14="http://schemas.microsoft.com/office/powerpoint/2010/main" val="3748963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begin with where to find reports in RIS. Once you log-in, you will go to the Main Menu and hover over the Reports button to see the complete list of reports. If you hover over a report name, further report dropdowns will appear. You will see more details on this in slides going forward. </a:t>
            </a:r>
          </a:p>
        </p:txBody>
      </p:sp>
      <p:sp>
        <p:nvSpPr>
          <p:cNvPr id="4" name="Slide Number Placeholder 3"/>
          <p:cNvSpPr>
            <a:spLocks noGrp="1"/>
          </p:cNvSpPr>
          <p:nvPr>
            <p:ph type="sldNum" sz="quarter" idx="5"/>
          </p:nvPr>
        </p:nvSpPr>
        <p:spPr/>
        <p:txBody>
          <a:bodyPr/>
          <a:lstStyle/>
          <a:p>
            <a:fld id="{DBCC7D24-0DC9-4E9C-89C0-35D79A09D337}" type="slidenum">
              <a:rPr lang="en-US" smtClean="0"/>
              <a:t>3</a:t>
            </a:fld>
            <a:endParaRPr lang="en-US" dirty="0"/>
          </a:p>
        </p:txBody>
      </p:sp>
    </p:spTree>
    <p:extLst>
      <p:ext uri="{BB962C8B-B14F-4D97-AF65-F5344CB8AC3E}">
        <p14:creationId xmlns:p14="http://schemas.microsoft.com/office/powerpoint/2010/main" val="2648550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allows you to search by Local Affiliate and Provider Name. </a:t>
            </a:r>
          </a:p>
        </p:txBody>
      </p:sp>
      <p:sp>
        <p:nvSpPr>
          <p:cNvPr id="4" name="Slide Number Placeholder 3"/>
          <p:cNvSpPr>
            <a:spLocks noGrp="1"/>
          </p:cNvSpPr>
          <p:nvPr>
            <p:ph type="sldNum" sz="quarter" idx="5"/>
          </p:nvPr>
        </p:nvSpPr>
        <p:spPr/>
        <p:txBody>
          <a:bodyPr/>
          <a:lstStyle/>
          <a:p>
            <a:fld id="{DBCC7D24-0DC9-4E9C-89C0-35D79A09D337}" type="slidenum">
              <a:rPr lang="en-US" smtClean="0"/>
              <a:t>30</a:t>
            </a:fld>
            <a:endParaRPr lang="en-US" dirty="0"/>
          </a:p>
        </p:txBody>
      </p:sp>
    </p:spTree>
    <p:extLst>
      <p:ext uri="{BB962C8B-B14F-4D97-AF65-F5344CB8AC3E}">
        <p14:creationId xmlns:p14="http://schemas.microsoft.com/office/powerpoint/2010/main" val="29224593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reports contain: Alien Registration Number, Case ID, Name, Date of Arrival, Ethnicity, Sex, Age, Country of Origin, Local Affiliate (i.e. Agency providing R&amp;P services to the client), and the Provider Code.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also displays Country of origin by age group and separates it by gender and gives a total. </a:t>
            </a:r>
          </a:p>
        </p:txBody>
      </p:sp>
      <p:sp>
        <p:nvSpPr>
          <p:cNvPr id="4" name="Slide Number Placeholder 3"/>
          <p:cNvSpPr>
            <a:spLocks noGrp="1"/>
          </p:cNvSpPr>
          <p:nvPr>
            <p:ph type="sldNum" sz="quarter" idx="5"/>
          </p:nvPr>
        </p:nvSpPr>
        <p:spPr/>
        <p:txBody>
          <a:bodyPr/>
          <a:lstStyle/>
          <a:p>
            <a:fld id="{DBCC7D24-0DC9-4E9C-89C0-35D79A09D337}" type="slidenum">
              <a:rPr lang="en-US" smtClean="0"/>
              <a:t>31</a:t>
            </a:fld>
            <a:endParaRPr lang="en-US" dirty="0"/>
          </a:p>
        </p:txBody>
      </p:sp>
    </p:spTree>
    <p:extLst>
      <p:ext uri="{BB962C8B-B14F-4D97-AF65-F5344CB8AC3E}">
        <p14:creationId xmlns:p14="http://schemas.microsoft.com/office/powerpoint/2010/main" val="1831025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report allows you to search by Local Affiliate and Provider Name. It allows you to View Report, which I will show in the next screen. You may click export self-sufficiency Data to Excel. This will produce an excel file with service dates, </a:t>
            </a:r>
            <a:r>
              <a:rPr lang="en-US" dirty="0" err="1"/>
              <a:t>volag</a:t>
            </a:r>
            <a:r>
              <a:rPr lang="en-US" dirty="0"/>
              <a:t> agencies, case id, dos id, a # Name, gender, </a:t>
            </a:r>
            <a:r>
              <a:rPr lang="en-US" dirty="0" err="1"/>
              <a:t>doa</a:t>
            </a:r>
            <a:r>
              <a:rPr lang="en-US" dirty="0"/>
              <a:t>, dob, immigration status, employment exemption reason, if one exists, types of assistance they are/were on.</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32</a:t>
            </a:fld>
            <a:endParaRPr lang="en-US" dirty="0"/>
          </a:p>
        </p:txBody>
      </p:sp>
    </p:spTree>
    <p:extLst>
      <p:ext uri="{BB962C8B-B14F-4D97-AF65-F5344CB8AC3E}">
        <p14:creationId xmlns:p14="http://schemas.microsoft.com/office/powerpoint/2010/main" val="1296959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if exported into PDF looks like this report. It will display A #, Case ID, DOS ID, Name, DOA, Ethnicity, Sex, Country of Origin, Local Affiliate and gives a total of new arrivals and total number of Case Ids.  </a:t>
            </a:r>
          </a:p>
        </p:txBody>
      </p:sp>
      <p:sp>
        <p:nvSpPr>
          <p:cNvPr id="4" name="Slide Number Placeholder 3"/>
          <p:cNvSpPr>
            <a:spLocks noGrp="1"/>
          </p:cNvSpPr>
          <p:nvPr>
            <p:ph type="sldNum" sz="quarter" idx="5"/>
          </p:nvPr>
        </p:nvSpPr>
        <p:spPr/>
        <p:txBody>
          <a:bodyPr/>
          <a:lstStyle/>
          <a:p>
            <a:fld id="{DBCC7D24-0DC9-4E9C-89C0-35D79A09D337}" type="slidenum">
              <a:rPr lang="en-US" smtClean="0"/>
              <a:t>33</a:t>
            </a:fld>
            <a:endParaRPr lang="en-US" dirty="0"/>
          </a:p>
        </p:txBody>
      </p:sp>
    </p:spTree>
    <p:extLst>
      <p:ext uri="{BB962C8B-B14F-4D97-AF65-F5344CB8AC3E}">
        <p14:creationId xmlns:p14="http://schemas.microsoft.com/office/powerpoint/2010/main" val="26102670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Arrivals Country of Origin Report can be run by using date of arrival local affiliate and or provider name. You can run a Detail Report from this screen or a Summary Report.</a:t>
            </a:r>
          </a:p>
        </p:txBody>
      </p:sp>
      <p:sp>
        <p:nvSpPr>
          <p:cNvPr id="4" name="Slide Number Placeholder 3"/>
          <p:cNvSpPr>
            <a:spLocks noGrp="1"/>
          </p:cNvSpPr>
          <p:nvPr>
            <p:ph type="sldNum" sz="quarter" idx="5"/>
          </p:nvPr>
        </p:nvSpPr>
        <p:spPr/>
        <p:txBody>
          <a:bodyPr/>
          <a:lstStyle/>
          <a:p>
            <a:fld id="{DBCC7D24-0DC9-4E9C-89C0-35D79A09D337}" type="slidenum">
              <a:rPr lang="en-US" smtClean="0"/>
              <a:t>34</a:t>
            </a:fld>
            <a:endParaRPr lang="en-US" dirty="0"/>
          </a:p>
        </p:txBody>
      </p:sp>
    </p:spTree>
    <p:extLst>
      <p:ext uri="{BB962C8B-B14F-4D97-AF65-F5344CB8AC3E}">
        <p14:creationId xmlns:p14="http://schemas.microsoft.com/office/powerpoint/2010/main" val="10581192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detail report will display A#, Case ID number, name, </a:t>
            </a:r>
            <a:r>
              <a:rPr lang="en-US" dirty="0" err="1"/>
              <a:t>doa</a:t>
            </a:r>
            <a:r>
              <a:rPr lang="en-US" dirty="0"/>
              <a:t>, ethnicity, sex, age, country of origin, local affiliate, and display the provider code. It will then  break down by country of origin, age group and sex. </a:t>
            </a:r>
          </a:p>
        </p:txBody>
      </p:sp>
      <p:sp>
        <p:nvSpPr>
          <p:cNvPr id="4" name="Slide Number Placeholder 3"/>
          <p:cNvSpPr>
            <a:spLocks noGrp="1"/>
          </p:cNvSpPr>
          <p:nvPr>
            <p:ph type="sldNum" sz="quarter" idx="5"/>
          </p:nvPr>
        </p:nvSpPr>
        <p:spPr/>
        <p:txBody>
          <a:bodyPr/>
          <a:lstStyle/>
          <a:p>
            <a:fld id="{DBCC7D24-0DC9-4E9C-89C0-35D79A09D337}" type="slidenum">
              <a:rPr lang="en-US" smtClean="0"/>
              <a:t>35</a:t>
            </a:fld>
            <a:endParaRPr lang="en-US" dirty="0"/>
          </a:p>
        </p:txBody>
      </p:sp>
    </p:spTree>
    <p:extLst>
      <p:ext uri="{BB962C8B-B14F-4D97-AF65-F5344CB8AC3E}">
        <p14:creationId xmlns:p14="http://schemas.microsoft.com/office/powerpoint/2010/main" val="10998138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summary report will only break down by country of origin, and sex. </a:t>
            </a:r>
          </a:p>
        </p:txBody>
      </p:sp>
      <p:sp>
        <p:nvSpPr>
          <p:cNvPr id="4" name="Slide Number Placeholder 3"/>
          <p:cNvSpPr>
            <a:spLocks noGrp="1"/>
          </p:cNvSpPr>
          <p:nvPr>
            <p:ph type="sldNum" sz="quarter" idx="5"/>
          </p:nvPr>
        </p:nvSpPr>
        <p:spPr/>
        <p:txBody>
          <a:bodyPr/>
          <a:lstStyle/>
          <a:p>
            <a:fld id="{DBCC7D24-0DC9-4E9C-89C0-35D79A09D337}" type="slidenum">
              <a:rPr lang="en-US" smtClean="0"/>
              <a:t>36</a:t>
            </a:fld>
            <a:endParaRPr lang="en-US" dirty="0"/>
          </a:p>
        </p:txBody>
      </p:sp>
    </p:spTree>
    <p:extLst>
      <p:ext uri="{BB962C8B-B14F-4D97-AF65-F5344CB8AC3E}">
        <p14:creationId xmlns:p14="http://schemas.microsoft.com/office/powerpoint/2010/main" val="11197400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can be run by using date of arrival, local affiliate, and or provider name. You can run a Detail Report from this screen or a Summary Report. The export FEDNACO.XLS button does not work. </a:t>
            </a:r>
          </a:p>
        </p:txBody>
      </p:sp>
      <p:sp>
        <p:nvSpPr>
          <p:cNvPr id="4" name="Slide Number Placeholder 3"/>
          <p:cNvSpPr>
            <a:spLocks noGrp="1"/>
          </p:cNvSpPr>
          <p:nvPr>
            <p:ph type="sldNum" sz="quarter" idx="5"/>
          </p:nvPr>
        </p:nvSpPr>
        <p:spPr/>
        <p:txBody>
          <a:bodyPr/>
          <a:lstStyle/>
          <a:p>
            <a:fld id="{DBCC7D24-0DC9-4E9C-89C0-35D79A09D337}" type="slidenum">
              <a:rPr lang="en-US" smtClean="0"/>
              <a:t>37</a:t>
            </a:fld>
            <a:endParaRPr lang="en-US" dirty="0"/>
          </a:p>
        </p:txBody>
      </p:sp>
    </p:spTree>
    <p:extLst>
      <p:ext uri="{BB962C8B-B14F-4D97-AF65-F5344CB8AC3E}">
        <p14:creationId xmlns:p14="http://schemas.microsoft.com/office/powerpoint/2010/main" val="22439058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shows New Arrivals by county and gives demographic information including County as it is entered in RIS. </a:t>
            </a:r>
          </a:p>
        </p:txBody>
      </p:sp>
      <p:sp>
        <p:nvSpPr>
          <p:cNvPr id="4" name="Slide Number Placeholder 3"/>
          <p:cNvSpPr>
            <a:spLocks noGrp="1"/>
          </p:cNvSpPr>
          <p:nvPr>
            <p:ph type="sldNum" sz="quarter" idx="5"/>
          </p:nvPr>
        </p:nvSpPr>
        <p:spPr/>
        <p:txBody>
          <a:bodyPr/>
          <a:lstStyle/>
          <a:p>
            <a:fld id="{DBCC7D24-0DC9-4E9C-89C0-35D79A09D337}" type="slidenum">
              <a:rPr lang="en-US" smtClean="0"/>
              <a:t>38</a:t>
            </a:fld>
            <a:endParaRPr lang="en-US" dirty="0"/>
          </a:p>
        </p:txBody>
      </p:sp>
    </p:spTree>
    <p:extLst>
      <p:ext uri="{BB962C8B-B14F-4D97-AF65-F5344CB8AC3E}">
        <p14:creationId xmlns:p14="http://schemas.microsoft.com/office/powerpoint/2010/main" val="29434390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summary by county shows refugee totals by immigration status and county for a specified period of time. </a:t>
            </a:r>
          </a:p>
        </p:txBody>
      </p:sp>
      <p:sp>
        <p:nvSpPr>
          <p:cNvPr id="4" name="Slide Number Placeholder 3"/>
          <p:cNvSpPr>
            <a:spLocks noGrp="1"/>
          </p:cNvSpPr>
          <p:nvPr>
            <p:ph type="sldNum" sz="quarter" idx="5"/>
          </p:nvPr>
        </p:nvSpPr>
        <p:spPr/>
        <p:txBody>
          <a:bodyPr/>
          <a:lstStyle/>
          <a:p>
            <a:fld id="{DBCC7D24-0DC9-4E9C-89C0-35D79A09D337}" type="slidenum">
              <a:rPr lang="en-US" smtClean="0"/>
              <a:t>39</a:t>
            </a:fld>
            <a:endParaRPr lang="en-US" dirty="0"/>
          </a:p>
        </p:txBody>
      </p:sp>
    </p:spTree>
    <p:extLst>
      <p:ext uri="{BB962C8B-B14F-4D97-AF65-F5344CB8AC3E}">
        <p14:creationId xmlns:p14="http://schemas.microsoft.com/office/powerpoint/2010/main" val="3849098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report we will look at is the Refugee State of Origin Report. Within this report there are three options; Detail Report: Lists new arrivals by date and is sorted by State of Origin. Detail Report (No State); New Arrivals with No state-of-origin and no local affiliate and finally; a Summary Report. This provides a New Arrivals count per state-of-origin.   </a:t>
            </a:r>
          </a:p>
        </p:txBody>
      </p:sp>
      <p:sp>
        <p:nvSpPr>
          <p:cNvPr id="4" name="Slide Number Placeholder 3"/>
          <p:cNvSpPr>
            <a:spLocks noGrp="1"/>
          </p:cNvSpPr>
          <p:nvPr>
            <p:ph type="sldNum" sz="quarter" idx="5"/>
          </p:nvPr>
        </p:nvSpPr>
        <p:spPr/>
        <p:txBody>
          <a:bodyPr/>
          <a:lstStyle/>
          <a:p>
            <a:fld id="{DBCC7D24-0DC9-4E9C-89C0-35D79A09D337}" type="slidenum">
              <a:rPr lang="en-US" smtClean="0"/>
              <a:t>4</a:t>
            </a:fld>
            <a:endParaRPr lang="en-US" dirty="0"/>
          </a:p>
        </p:txBody>
      </p:sp>
    </p:spTree>
    <p:extLst>
      <p:ext uri="{BB962C8B-B14F-4D97-AF65-F5344CB8AC3E}">
        <p14:creationId xmlns:p14="http://schemas.microsoft.com/office/powerpoint/2010/main" val="31549594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arrivals by city report is similar to the County report, only it shows New Arrival Information by City. It also has a detail and summary report option. </a:t>
            </a:r>
          </a:p>
        </p:txBody>
      </p:sp>
      <p:sp>
        <p:nvSpPr>
          <p:cNvPr id="4" name="Slide Number Placeholder 3"/>
          <p:cNvSpPr>
            <a:spLocks noGrp="1"/>
          </p:cNvSpPr>
          <p:nvPr>
            <p:ph type="sldNum" sz="quarter" idx="5"/>
          </p:nvPr>
        </p:nvSpPr>
        <p:spPr/>
        <p:txBody>
          <a:bodyPr/>
          <a:lstStyle/>
          <a:p>
            <a:fld id="{DBCC7D24-0DC9-4E9C-89C0-35D79A09D337}" type="slidenum">
              <a:rPr lang="en-US" smtClean="0"/>
              <a:t>40</a:t>
            </a:fld>
            <a:endParaRPr lang="en-US" dirty="0"/>
          </a:p>
        </p:txBody>
      </p:sp>
    </p:spTree>
    <p:extLst>
      <p:ext uri="{BB962C8B-B14F-4D97-AF65-F5344CB8AC3E}">
        <p14:creationId xmlns:p14="http://schemas.microsoft.com/office/powerpoint/2010/main" val="3227883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detail report will show you new arrivals broken down by date of arrival and cities. It will also give you a total number per city. </a:t>
            </a:r>
          </a:p>
        </p:txBody>
      </p:sp>
      <p:sp>
        <p:nvSpPr>
          <p:cNvPr id="4" name="Slide Number Placeholder 3"/>
          <p:cNvSpPr>
            <a:spLocks noGrp="1"/>
          </p:cNvSpPr>
          <p:nvPr>
            <p:ph type="sldNum" sz="quarter" idx="5"/>
          </p:nvPr>
        </p:nvSpPr>
        <p:spPr/>
        <p:txBody>
          <a:bodyPr/>
          <a:lstStyle/>
          <a:p>
            <a:fld id="{DBCC7D24-0DC9-4E9C-89C0-35D79A09D337}" type="slidenum">
              <a:rPr lang="en-US" smtClean="0"/>
              <a:t>41</a:t>
            </a:fld>
            <a:endParaRPr lang="en-US" dirty="0"/>
          </a:p>
        </p:txBody>
      </p:sp>
    </p:spTree>
    <p:extLst>
      <p:ext uri="{BB962C8B-B14F-4D97-AF65-F5344CB8AC3E}">
        <p14:creationId xmlns:p14="http://schemas.microsoft.com/office/powerpoint/2010/main" val="34717548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will give you a breakdown of how many new arrivals during a specific time frame arrived by city name. </a:t>
            </a:r>
          </a:p>
        </p:txBody>
      </p:sp>
      <p:sp>
        <p:nvSpPr>
          <p:cNvPr id="4" name="Slide Number Placeholder 3"/>
          <p:cNvSpPr>
            <a:spLocks noGrp="1"/>
          </p:cNvSpPr>
          <p:nvPr>
            <p:ph type="sldNum" sz="quarter" idx="5"/>
          </p:nvPr>
        </p:nvSpPr>
        <p:spPr/>
        <p:txBody>
          <a:bodyPr/>
          <a:lstStyle/>
          <a:p>
            <a:fld id="{DBCC7D24-0DC9-4E9C-89C0-35D79A09D337}" type="slidenum">
              <a:rPr lang="en-US" smtClean="0"/>
              <a:t>42</a:t>
            </a:fld>
            <a:endParaRPr lang="en-US" dirty="0"/>
          </a:p>
        </p:txBody>
      </p:sp>
    </p:spTree>
    <p:extLst>
      <p:ext uri="{BB962C8B-B14F-4D97-AF65-F5344CB8AC3E}">
        <p14:creationId xmlns:p14="http://schemas.microsoft.com/office/powerpoint/2010/main" val="33513311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Arrivals Report by Immigration Status will show us reports broken down by date of arrival and immigration status through a summary and a detail report.  You can choose a specific immigration status or leave it blank and the report will show all immigration status’ of the new arrivals during the time frame selected.  Of note: the export function does not work on this screen. </a:t>
            </a:r>
          </a:p>
        </p:txBody>
      </p:sp>
      <p:sp>
        <p:nvSpPr>
          <p:cNvPr id="4" name="Slide Number Placeholder 3"/>
          <p:cNvSpPr>
            <a:spLocks noGrp="1"/>
          </p:cNvSpPr>
          <p:nvPr>
            <p:ph type="sldNum" sz="quarter" idx="5"/>
          </p:nvPr>
        </p:nvSpPr>
        <p:spPr/>
        <p:txBody>
          <a:bodyPr/>
          <a:lstStyle/>
          <a:p>
            <a:fld id="{DBCC7D24-0DC9-4E9C-89C0-35D79A09D337}" type="slidenum">
              <a:rPr lang="en-US" smtClean="0"/>
              <a:t>43</a:t>
            </a:fld>
            <a:endParaRPr lang="en-US" dirty="0"/>
          </a:p>
        </p:txBody>
      </p:sp>
    </p:spTree>
    <p:extLst>
      <p:ext uri="{BB962C8B-B14F-4D97-AF65-F5344CB8AC3E}">
        <p14:creationId xmlns:p14="http://schemas.microsoft.com/office/powerpoint/2010/main" val="5033391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detail report will show you the names and immigration statuses of clients based on the date of arrival you chose.  It will also give you a count of each status. </a:t>
            </a:r>
          </a:p>
        </p:txBody>
      </p:sp>
      <p:sp>
        <p:nvSpPr>
          <p:cNvPr id="4" name="Slide Number Placeholder 3"/>
          <p:cNvSpPr>
            <a:spLocks noGrp="1"/>
          </p:cNvSpPr>
          <p:nvPr>
            <p:ph type="sldNum" sz="quarter" idx="5"/>
          </p:nvPr>
        </p:nvSpPr>
        <p:spPr/>
        <p:txBody>
          <a:bodyPr/>
          <a:lstStyle/>
          <a:p>
            <a:fld id="{DBCC7D24-0DC9-4E9C-89C0-35D79A09D337}" type="slidenum">
              <a:rPr lang="en-US" smtClean="0"/>
              <a:t>44</a:t>
            </a:fld>
            <a:endParaRPr lang="en-US" dirty="0"/>
          </a:p>
        </p:txBody>
      </p:sp>
    </p:spTree>
    <p:extLst>
      <p:ext uri="{BB962C8B-B14F-4D97-AF65-F5344CB8AC3E}">
        <p14:creationId xmlns:p14="http://schemas.microsoft.com/office/powerpoint/2010/main" val="1165962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will give you a count of new arrivals by immigration status. This is the final New Arrivals report. </a:t>
            </a:r>
          </a:p>
        </p:txBody>
      </p:sp>
      <p:sp>
        <p:nvSpPr>
          <p:cNvPr id="4" name="Slide Number Placeholder 3"/>
          <p:cNvSpPr>
            <a:spLocks noGrp="1"/>
          </p:cNvSpPr>
          <p:nvPr>
            <p:ph type="sldNum" sz="quarter" idx="5"/>
          </p:nvPr>
        </p:nvSpPr>
        <p:spPr/>
        <p:txBody>
          <a:bodyPr/>
          <a:lstStyle/>
          <a:p>
            <a:fld id="{DBCC7D24-0DC9-4E9C-89C0-35D79A09D337}" type="slidenum">
              <a:rPr lang="en-US" smtClean="0"/>
              <a:t>45</a:t>
            </a:fld>
            <a:endParaRPr lang="en-US" dirty="0"/>
          </a:p>
        </p:txBody>
      </p:sp>
    </p:spTree>
    <p:extLst>
      <p:ext uri="{BB962C8B-B14F-4D97-AF65-F5344CB8AC3E}">
        <p14:creationId xmlns:p14="http://schemas.microsoft.com/office/powerpoint/2010/main" val="485327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detailed report which will show the Name and addresses entered into RIS by County/City.</a:t>
            </a:r>
          </a:p>
        </p:txBody>
      </p:sp>
      <p:sp>
        <p:nvSpPr>
          <p:cNvPr id="4" name="Slide Number Placeholder 3"/>
          <p:cNvSpPr>
            <a:spLocks noGrp="1"/>
          </p:cNvSpPr>
          <p:nvPr>
            <p:ph type="sldNum" sz="quarter" idx="5"/>
          </p:nvPr>
        </p:nvSpPr>
        <p:spPr/>
        <p:txBody>
          <a:bodyPr/>
          <a:lstStyle/>
          <a:p>
            <a:fld id="{DBCC7D24-0DC9-4E9C-89C0-35D79A09D337}" type="slidenum">
              <a:rPr lang="en-US" smtClean="0"/>
              <a:t>46</a:t>
            </a:fld>
            <a:endParaRPr lang="en-US" dirty="0"/>
          </a:p>
        </p:txBody>
      </p:sp>
    </p:spTree>
    <p:extLst>
      <p:ext uri="{BB962C8B-B14F-4D97-AF65-F5344CB8AC3E}">
        <p14:creationId xmlns:p14="http://schemas.microsoft.com/office/powerpoint/2010/main" val="27316462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report will display all names and addresses of clients during a certain time period by provider as they were entered into RIS. </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47</a:t>
            </a:fld>
            <a:endParaRPr lang="en-US" dirty="0"/>
          </a:p>
        </p:txBody>
      </p:sp>
    </p:spTree>
    <p:extLst>
      <p:ext uri="{BB962C8B-B14F-4D97-AF65-F5344CB8AC3E}">
        <p14:creationId xmlns:p14="http://schemas.microsoft.com/office/powerpoint/2010/main" val="22537305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Funding Source is not necessary to enter on this report. You will, however,  need to enter Provider Name. </a:t>
            </a:r>
          </a:p>
        </p:txBody>
      </p:sp>
      <p:sp>
        <p:nvSpPr>
          <p:cNvPr id="4" name="Slide Number Placeholder 3"/>
          <p:cNvSpPr>
            <a:spLocks noGrp="1"/>
          </p:cNvSpPr>
          <p:nvPr>
            <p:ph type="sldNum" sz="quarter" idx="5"/>
          </p:nvPr>
        </p:nvSpPr>
        <p:spPr/>
        <p:txBody>
          <a:bodyPr/>
          <a:lstStyle/>
          <a:p>
            <a:fld id="{DBCC7D24-0DC9-4E9C-89C0-35D79A09D337}" type="slidenum">
              <a:rPr lang="en-US" smtClean="0"/>
              <a:t>48</a:t>
            </a:fld>
            <a:endParaRPr lang="en-US" dirty="0"/>
          </a:p>
        </p:txBody>
      </p:sp>
    </p:spTree>
    <p:extLst>
      <p:ext uri="{BB962C8B-B14F-4D97-AF65-F5344CB8AC3E}">
        <p14:creationId xmlns:p14="http://schemas.microsoft.com/office/powerpoint/2010/main" val="21453774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is meant to show you where you are in meeting your Annual Outcome Goal Plan. This report will be updated in the near future to reflect changes in the reporting content. Also, remember that this report is based on what your agency has entered into RIS. If the data is not in RIS the reports will not be accurate. </a:t>
            </a:r>
          </a:p>
        </p:txBody>
      </p:sp>
      <p:sp>
        <p:nvSpPr>
          <p:cNvPr id="4" name="Slide Number Placeholder 3"/>
          <p:cNvSpPr>
            <a:spLocks noGrp="1"/>
          </p:cNvSpPr>
          <p:nvPr>
            <p:ph type="sldNum" sz="quarter" idx="5"/>
          </p:nvPr>
        </p:nvSpPr>
        <p:spPr/>
        <p:txBody>
          <a:bodyPr/>
          <a:lstStyle/>
          <a:p>
            <a:fld id="{DBCC7D24-0DC9-4E9C-89C0-35D79A09D337}" type="slidenum">
              <a:rPr lang="en-US" smtClean="0"/>
              <a:t>49</a:t>
            </a:fld>
            <a:endParaRPr lang="en-US" dirty="0"/>
          </a:p>
        </p:txBody>
      </p:sp>
    </p:spTree>
    <p:extLst>
      <p:ext uri="{BB962C8B-B14F-4D97-AF65-F5344CB8AC3E}">
        <p14:creationId xmlns:p14="http://schemas.microsoft.com/office/powerpoint/2010/main" val="2967078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report is  the Monthly Service Delivery Report. This report contains two options when you hover over it. The two options are the Detail Report and the Summary Report. </a:t>
            </a:r>
          </a:p>
        </p:txBody>
      </p:sp>
      <p:sp>
        <p:nvSpPr>
          <p:cNvPr id="4" name="Slide Number Placeholder 3"/>
          <p:cNvSpPr>
            <a:spLocks noGrp="1"/>
          </p:cNvSpPr>
          <p:nvPr>
            <p:ph type="sldNum" sz="quarter" idx="5"/>
          </p:nvPr>
        </p:nvSpPr>
        <p:spPr/>
        <p:txBody>
          <a:bodyPr/>
          <a:lstStyle/>
          <a:p>
            <a:fld id="{DBCC7D24-0DC9-4E9C-89C0-35D79A09D337}" type="slidenum">
              <a:rPr lang="en-US" smtClean="0"/>
              <a:t>5</a:t>
            </a:fld>
            <a:endParaRPr lang="en-US" dirty="0"/>
          </a:p>
        </p:txBody>
      </p:sp>
    </p:spTree>
    <p:extLst>
      <p:ext uri="{BB962C8B-B14F-4D97-AF65-F5344CB8AC3E}">
        <p14:creationId xmlns:p14="http://schemas.microsoft.com/office/powerpoint/2010/main" val="10751976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things to keep in mind as we wrap up this training on RIS Reports. </a:t>
            </a:r>
          </a:p>
          <a:p>
            <a:pPr marL="228600" indent="-228600">
              <a:buAutoNum type="arabicPeriod"/>
            </a:pPr>
            <a:r>
              <a:rPr lang="en-US" dirty="0"/>
              <a:t>The reports are only as good as the data that gets entered by providers. </a:t>
            </a:r>
          </a:p>
          <a:p>
            <a:pPr marL="228600" indent="-228600">
              <a:buAutoNum type="arabicPeriod"/>
            </a:pPr>
            <a:r>
              <a:rPr lang="en-US" b="0" dirty="0">
                <a:solidFill>
                  <a:schemeClr val="accent3">
                    <a:lumMod val="75000"/>
                  </a:schemeClr>
                </a:solidFill>
              </a:rPr>
              <a:t>Some RIS reports are required to be run either monthly or semi-annually, due to the state reporting requirements.</a:t>
            </a: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solidFill>
                  <a:schemeClr val="accent3">
                    <a:lumMod val="75000"/>
                  </a:schemeClr>
                </a:solidFill>
              </a:rPr>
              <a:t>RIS Reports can give you a good snapshot of services provided, new arrivals, as well as employment data. I hope you will take advantage of having the capability to run these reports as they can give you a good picture of the clients you are serving. </a:t>
            </a:r>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50</a:t>
            </a:fld>
            <a:endParaRPr lang="en-US" dirty="0"/>
          </a:p>
        </p:txBody>
      </p:sp>
    </p:spTree>
    <p:extLst>
      <p:ext uri="{BB962C8B-B14F-4D97-AF65-F5344CB8AC3E}">
        <p14:creationId xmlns:p14="http://schemas.microsoft.com/office/powerpoint/2010/main" val="1509729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detail report requires providers to search by service dates, provider, and funding sources. Once criteria is entered, click View Report. </a:t>
            </a:r>
          </a:p>
        </p:txBody>
      </p:sp>
      <p:sp>
        <p:nvSpPr>
          <p:cNvPr id="4" name="Slide Number Placeholder 3"/>
          <p:cNvSpPr>
            <a:spLocks noGrp="1"/>
          </p:cNvSpPr>
          <p:nvPr>
            <p:ph type="sldNum" sz="quarter" idx="5"/>
          </p:nvPr>
        </p:nvSpPr>
        <p:spPr/>
        <p:txBody>
          <a:bodyPr/>
          <a:lstStyle/>
          <a:p>
            <a:fld id="{DBCC7D24-0DC9-4E9C-89C0-35D79A09D337}" type="slidenum">
              <a:rPr lang="en-US" smtClean="0"/>
              <a:t>6</a:t>
            </a:fld>
            <a:endParaRPr lang="en-US" dirty="0"/>
          </a:p>
        </p:txBody>
      </p:sp>
    </p:spTree>
    <p:extLst>
      <p:ext uri="{BB962C8B-B14F-4D97-AF65-F5344CB8AC3E}">
        <p14:creationId xmlns:p14="http://schemas.microsoft.com/office/powerpoint/2010/main" val="2120950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report can be exported to Excel or pdf. The report will display client information and the services provided during the time period selected. </a:t>
            </a:r>
          </a:p>
        </p:txBody>
      </p:sp>
      <p:sp>
        <p:nvSpPr>
          <p:cNvPr id="4" name="Slide Number Placeholder 3"/>
          <p:cNvSpPr>
            <a:spLocks noGrp="1"/>
          </p:cNvSpPr>
          <p:nvPr>
            <p:ph type="sldNum" sz="quarter" idx="5"/>
          </p:nvPr>
        </p:nvSpPr>
        <p:spPr/>
        <p:txBody>
          <a:bodyPr/>
          <a:lstStyle/>
          <a:p>
            <a:fld id="{DBCC7D24-0DC9-4E9C-89C0-35D79A09D337}" type="slidenum">
              <a:rPr lang="en-US" smtClean="0"/>
              <a:t>7</a:t>
            </a:fld>
            <a:endParaRPr lang="en-US" dirty="0"/>
          </a:p>
        </p:txBody>
      </p:sp>
    </p:spTree>
    <p:extLst>
      <p:ext uri="{BB962C8B-B14F-4D97-AF65-F5344CB8AC3E}">
        <p14:creationId xmlns:p14="http://schemas.microsoft.com/office/powerpoint/2010/main" val="2278362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summary report requires providers to search by service dates, provider, and funding sources. Once criteria is entered, click View Report. </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8</a:t>
            </a:fld>
            <a:endParaRPr lang="en-US" dirty="0"/>
          </a:p>
        </p:txBody>
      </p:sp>
    </p:spTree>
    <p:extLst>
      <p:ext uri="{BB962C8B-B14F-4D97-AF65-F5344CB8AC3E}">
        <p14:creationId xmlns:p14="http://schemas.microsoft.com/office/powerpoint/2010/main" val="739855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monthly service delivery summary report can also be exported to excel and pdf. This report will be a summary of service units provided per service code. As you can see it is broken down by gender.</a:t>
            </a:r>
          </a:p>
        </p:txBody>
      </p:sp>
      <p:sp>
        <p:nvSpPr>
          <p:cNvPr id="4" name="Slide Number Placeholder 3"/>
          <p:cNvSpPr>
            <a:spLocks noGrp="1"/>
          </p:cNvSpPr>
          <p:nvPr>
            <p:ph type="sldNum" sz="quarter" idx="5"/>
          </p:nvPr>
        </p:nvSpPr>
        <p:spPr/>
        <p:txBody>
          <a:bodyPr/>
          <a:lstStyle/>
          <a:p>
            <a:fld id="{DBCC7D24-0DC9-4E9C-89C0-35D79A09D337}" type="slidenum">
              <a:rPr lang="en-US" smtClean="0"/>
              <a:t>9</a:t>
            </a:fld>
            <a:endParaRPr lang="en-US" dirty="0"/>
          </a:p>
        </p:txBody>
      </p:sp>
    </p:spTree>
    <p:extLst>
      <p:ext uri="{BB962C8B-B14F-4D97-AF65-F5344CB8AC3E}">
        <p14:creationId xmlns:p14="http://schemas.microsoft.com/office/powerpoint/2010/main" val="25794975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400720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346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7" name="Straight Connector 6"/>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 Presentation Title | Presentation Date</a:t>
            </a:r>
          </a:p>
        </p:txBody>
      </p:sp>
      <p:sp>
        <p:nvSpPr>
          <p:cNvPr id="5" name="Text Placeholder 13"/>
          <p:cNvSpPr txBox="1">
            <a:spLocks/>
          </p:cNvSpPr>
          <p:nvPr userDrawn="1"/>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b="1" i="0" smtClean="0">
                <a:latin typeface="Arial" panose="020B0604020202020204" pitchFamily="34" charset="0"/>
                <a:cs typeface="Arial" panose="020B0604020202020204" pitchFamily="34" charset="0"/>
              </a:rPr>
              <a:pPr/>
              <a:t>‹#›</a:t>
            </a:fld>
            <a:endParaRPr lang="en-US"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2519777"/>
      </p:ext>
    </p:extLst>
  </p:cSld>
  <p:clrMap bg1="lt1" tx1="dk1" bg2="lt2" tx2="dk2" accent1="accent1" accent2="accent2" accent3="accent3" accent4="accent4" accent5="accent5" accent6="accent6" hlink="hlink" folHlink="folHlink"/>
  <p:sldLayoutIdLst>
    <p:sldLayoutId id="2147483697" r:id="rId1"/>
    <p:sldLayoutId id="2147483674" r:id="rId2"/>
    <p:sldLayoutId id="2147483675" r:id="rId3"/>
    <p:sldLayoutId id="2147483676" r:id="rId4"/>
    <p:sldLayoutId id="2147483677" r:id="rId5"/>
    <p:sldLayoutId id="2147483678" r:id="rId6"/>
    <p:sldLayoutId id="2147483691" r:id="rId7"/>
    <p:sldLayoutId id="2147483692" r:id="rId8"/>
    <p:sldLayoutId id="2147483681" r:id="rId9"/>
    <p:sldLayoutId id="2147483696" r:id="rId10"/>
  </p:sldLayoutIdLst>
  <p:hf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8.png"/><Relationship Id="rId5" Type="http://schemas.openxmlformats.org/officeDocument/2006/relationships/image" Target="../media/image2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5" Type="http://schemas.openxmlformats.org/officeDocument/2006/relationships/image" Target="../media/image2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8.png"/><Relationship Id="rId5" Type="http://schemas.openxmlformats.org/officeDocument/2006/relationships/image" Target="../media/image3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8.png"/><Relationship Id="rId5" Type="http://schemas.openxmlformats.org/officeDocument/2006/relationships/image" Target="../media/image3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8.png"/><Relationship Id="rId5" Type="http://schemas.openxmlformats.org/officeDocument/2006/relationships/image" Target="../media/image37.jp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8.png"/><Relationship Id="rId5" Type="http://schemas.openxmlformats.org/officeDocument/2006/relationships/image" Target="../media/image3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8.png"/><Relationship Id="rId5" Type="http://schemas.openxmlformats.org/officeDocument/2006/relationships/image" Target="../media/image39.jp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8.png"/><Relationship Id="rId5" Type="http://schemas.openxmlformats.org/officeDocument/2006/relationships/image" Target="../media/image41.jp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8.png"/><Relationship Id="rId5" Type="http://schemas.openxmlformats.org/officeDocument/2006/relationships/image" Target="../media/image42.jp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8.png"/><Relationship Id="rId5" Type="http://schemas.openxmlformats.org/officeDocument/2006/relationships/image" Target="../media/image4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8.png"/><Relationship Id="rId5" Type="http://schemas.openxmlformats.org/officeDocument/2006/relationships/image" Target="../media/image44.jp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8.png"/><Relationship Id="rId5" Type="http://schemas.openxmlformats.org/officeDocument/2006/relationships/image" Target="../media/image45.jp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8.png"/><Relationship Id="rId5" Type="http://schemas.openxmlformats.org/officeDocument/2006/relationships/image" Target="../media/image46.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8.png"/><Relationship Id="rId5" Type="http://schemas.openxmlformats.org/officeDocument/2006/relationships/image" Target="../media/image47.jp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8.png"/><Relationship Id="rId5" Type="http://schemas.openxmlformats.org/officeDocument/2006/relationships/image" Target="../media/image48.jp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8.png"/><Relationship Id="rId5" Type="http://schemas.openxmlformats.org/officeDocument/2006/relationships/image" Target="../media/image49.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8.png"/><Relationship Id="rId5" Type="http://schemas.openxmlformats.org/officeDocument/2006/relationships/image" Target="../media/image50.jp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8.png"/><Relationship Id="rId5" Type="http://schemas.openxmlformats.org/officeDocument/2006/relationships/image" Target="../media/image51.jp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8.png"/><Relationship Id="rId5" Type="http://schemas.openxmlformats.org/officeDocument/2006/relationships/image" Target="../media/image52.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8.png"/><Relationship Id="rId5" Type="http://schemas.openxmlformats.org/officeDocument/2006/relationships/image" Target="../media/image53.jp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8.png"/><Relationship Id="rId5" Type="http://schemas.openxmlformats.org/officeDocument/2006/relationships/image" Target="../media/image54.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8.png"/><Relationship Id="rId5" Type="http://schemas.openxmlformats.org/officeDocument/2006/relationships/image" Target="../media/image55.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8.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r>
              <a:rPr lang="en-US" sz="1800" dirty="0">
                <a:latin typeface="Gotham Light" pitchFamily="50" charset="0"/>
                <a:cs typeface="Arial"/>
              </a:rPr>
              <a:t>NC Department of Health and Human Services </a:t>
            </a:r>
          </a:p>
          <a:p>
            <a:r>
              <a:rPr lang="en-US" dirty="0"/>
              <a:t>RIS Reports Training</a:t>
            </a:r>
          </a:p>
        </p:txBody>
      </p:sp>
      <p:sp>
        <p:nvSpPr>
          <p:cNvPr id="9" name="Text Placeholder 8"/>
          <p:cNvSpPr>
            <a:spLocks noGrp="1"/>
          </p:cNvSpPr>
          <p:nvPr>
            <p:ph type="body" sz="quarter" idx="11"/>
          </p:nvPr>
        </p:nvSpPr>
        <p:spPr/>
        <p:txBody>
          <a:bodyPr/>
          <a:lstStyle/>
          <a:p>
            <a:r>
              <a:rPr lang="en-US" dirty="0"/>
              <a:t>Kimberly Saunders </a:t>
            </a:r>
          </a:p>
          <a:p>
            <a:r>
              <a:rPr lang="en-US" sz="2400" dirty="0"/>
              <a:t>Refugee Program Consultant</a:t>
            </a:r>
          </a:p>
        </p:txBody>
      </p:sp>
      <p:sp>
        <p:nvSpPr>
          <p:cNvPr id="10" name="Text Placeholder 9"/>
          <p:cNvSpPr>
            <a:spLocks noGrp="1"/>
          </p:cNvSpPr>
          <p:nvPr>
            <p:ph type="body" sz="quarter" idx="12"/>
          </p:nvPr>
        </p:nvSpPr>
        <p:spPr/>
        <p:txBody>
          <a:bodyPr>
            <a:normAutofit/>
          </a:bodyPr>
          <a:lstStyle/>
          <a:p>
            <a:r>
              <a:rPr lang="en-US" sz="2000" dirty="0"/>
              <a:t>Fall, 2021</a:t>
            </a:r>
          </a:p>
        </p:txBody>
      </p:sp>
      <p:pic>
        <p:nvPicPr>
          <p:cNvPr id="2" name="Audio 1">
            <a:hlinkClick r:id="" action="ppaction://media"/>
            <a:extLst>
              <a:ext uri="{FF2B5EF4-FFF2-40B4-BE49-F238E27FC236}">
                <a16:creationId xmlns:a16="http://schemas.microsoft.com/office/drawing/2014/main" id="{96B97C25-077E-4121-A661-D69DA52194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95022584"/>
      </p:ext>
    </p:extLst>
  </p:cSld>
  <p:clrMapOvr>
    <a:masterClrMapping/>
  </p:clrMapOvr>
  <mc:AlternateContent xmlns:mc="http://schemas.openxmlformats.org/markup-compatibility/2006">
    <mc:Choice xmlns:p14="http://schemas.microsoft.com/office/powerpoint/2010/main" Requires="p14">
      <p:transition spd="slow" p14:dur="2000" advTm="18339"/>
    </mc:Choice>
    <mc:Fallback>
      <p:transition spd="slow" advTm="18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05613-91C7-449D-B037-F676CC28165A}"/>
              </a:ext>
            </a:extLst>
          </p:cNvPr>
          <p:cNvSpPr>
            <a:spLocks noGrp="1"/>
          </p:cNvSpPr>
          <p:nvPr>
            <p:ph type="title"/>
          </p:nvPr>
        </p:nvSpPr>
        <p:spPr/>
        <p:txBody>
          <a:bodyPr/>
          <a:lstStyle/>
          <a:p>
            <a:r>
              <a:rPr lang="en-US" dirty="0"/>
              <a:t>RIS Report: Performance Report</a:t>
            </a:r>
          </a:p>
        </p:txBody>
      </p:sp>
      <p:sp>
        <p:nvSpPr>
          <p:cNvPr id="3" name="Text Placeholder 2">
            <a:extLst>
              <a:ext uri="{FF2B5EF4-FFF2-40B4-BE49-F238E27FC236}">
                <a16:creationId xmlns:a16="http://schemas.microsoft.com/office/drawing/2014/main" id="{2CD1ED62-7D99-4F5B-B410-A9C5DDB57742}"/>
              </a:ext>
            </a:extLst>
          </p:cNvPr>
          <p:cNvSpPr>
            <a:spLocks noGrp="1"/>
          </p:cNvSpPr>
          <p:nvPr>
            <p:ph type="body" sz="quarter" idx="10"/>
          </p:nvPr>
        </p:nvSpPr>
        <p:spPr>
          <a:xfrm>
            <a:off x="627856" y="1183530"/>
            <a:ext cx="7888288" cy="4795307"/>
          </a:xfrm>
        </p:spPr>
        <p:txBody>
          <a:bodyPr/>
          <a:lstStyle/>
          <a:p>
            <a:r>
              <a:rPr lang="en-US" sz="2200" b="0" dirty="0">
                <a:solidFill>
                  <a:schemeClr val="accent3">
                    <a:lumMod val="75000"/>
                  </a:schemeClr>
                </a:solidFill>
              </a:rPr>
              <a:t>Schedule B </a:t>
            </a:r>
          </a:p>
          <a:p>
            <a:r>
              <a:rPr lang="en-US" sz="2200" b="0" dirty="0">
                <a:solidFill>
                  <a:schemeClr val="accent3">
                    <a:lumMod val="75000"/>
                  </a:schemeClr>
                </a:solidFill>
              </a:rPr>
              <a:t>Schedule C Services</a:t>
            </a:r>
          </a:p>
          <a:p>
            <a:r>
              <a:rPr lang="en-US" sz="2200" b="0" dirty="0">
                <a:solidFill>
                  <a:schemeClr val="accent3">
                    <a:lumMod val="75000"/>
                  </a:schemeClr>
                </a:solidFill>
              </a:rPr>
              <a:t>Schedule C Employability Services</a:t>
            </a:r>
          </a:p>
        </p:txBody>
      </p:sp>
      <p:sp>
        <p:nvSpPr>
          <p:cNvPr id="4" name="Text Placeholder 3">
            <a:extLst>
              <a:ext uri="{FF2B5EF4-FFF2-40B4-BE49-F238E27FC236}">
                <a16:creationId xmlns:a16="http://schemas.microsoft.com/office/drawing/2014/main" id="{263A2275-8814-44C8-8032-EAEDD2EDBA16}"/>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FB41F086-9598-4BB2-A656-8417826559F3}"/>
              </a:ext>
            </a:extLst>
          </p:cNvPr>
          <p:cNvPicPr>
            <a:picLocks noChangeAspect="1"/>
          </p:cNvPicPr>
          <p:nvPr/>
        </p:nvPicPr>
        <p:blipFill>
          <a:blip r:embed="rId5"/>
          <a:stretch>
            <a:fillRect/>
          </a:stretch>
        </p:blipFill>
        <p:spPr>
          <a:xfrm>
            <a:off x="946000" y="2590158"/>
            <a:ext cx="7144577" cy="3017520"/>
          </a:xfrm>
          <a:prstGeom prst="rect">
            <a:avLst/>
          </a:prstGeom>
        </p:spPr>
      </p:pic>
      <p:pic>
        <p:nvPicPr>
          <p:cNvPr id="5" name="Audio 4">
            <a:hlinkClick r:id="" action="ppaction://media"/>
            <a:extLst>
              <a:ext uri="{FF2B5EF4-FFF2-40B4-BE49-F238E27FC236}">
                <a16:creationId xmlns:a16="http://schemas.microsoft.com/office/drawing/2014/main" id="{4D9285CA-75B9-4171-94C8-DC05DD41AD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0605454"/>
      </p:ext>
    </p:extLst>
  </p:cSld>
  <p:clrMapOvr>
    <a:masterClrMapping/>
  </p:clrMapOvr>
  <mc:AlternateContent xmlns:mc="http://schemas.openxmlformats.org/markup-compatibility/2006">
    <mc:Choice xmlns:p14="http://schemas.microsoft.com/office/powerpoint/2010/main" Requires="p14">
      <p:transition spd="slow" p14:dur="2000" advTm="19404"/>
    </mc:Choice>
    <mc:Fallback>
      <p:transition spd="slow" advTm="19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E6111-4FAE-4C2A-9A8E-64ABA8B3DF6E}"/>
              </a:ext>
            </a:extLst>
          </p:cNvPr>
          <p:cNvSpPr>
            <a:spLocks noGrp="1"/>
          </p:cNvSpPr>
          <p:nvPr>
            <p:ph type="title"/>
          </p:nvPr>
        </p:nvSpPr>
        <p:spPr/>
        <p:txBody>
          <a:bodyPr/>
          <a:lstStyle/>
          <a:p>
            <a:r>
              <a:rPr lang="en-US" dirty="0"/>
              <a:t>RIS Report: Performance Schedule B</a:t>
            </a:r>
          </a:p>
        </p:txBody>
      </p:sp>
      <p:sp>
        <p:nvSpPr>
          <p:cNvPr id="3" name="Text Placeholder 2">
            <a:extLst>
              <a:ext uri="{FF2B5EF4-FFF2-40B4-BE49-F238E27FC236}">
                <a16:creationId xmlns:a16="http://schemas.microsoft.com/office/drawing/2014/main" id="{D937DBA0-1038-4B25-80C1-3A8C349ACA08}"/>
              </a:ext>
            </a:extLst>
          </p:cNvPr>
          <p:cNvSpPr>
            <a:spLocks noGrp="1"/>
          </p:cNvSpPr>
          <p:nvPr>
            <p:ph type="body" sz="quarter" idx="10"/>
          </p:nvPr>
        </p:nvSpPr>
        <p:spPr>
          <a:xfrm>
            <a:off x="627855" y="1612901"/>
            <a:ext cx="7888288" cy="4795307"/>
          </a:xfrm>
        </p:spPr>
        <p:txBody>
          <a:bodyPr/>
          <a:lstStyle/>
          <a:p>
            <a:r>
              <a:rPr lang="en-US" sz="2400" b="0" dirty="0">
                <a:solidFill>
                  <a:schemeClr val="accent3">
                    <a:lumMod val="75000"/>
                  </a:schemeClr>
                </a:solidFill>
              </a:rPr>
              <a:t>Schedule B</a:t>
            </a:r>
          </a:p>
          <a:p>
            <a:pPr lvl="1"/>
            <a:r>
              <a:rPr lang="en-US" sz="2000" b="0" dirty="0">
                <a:solidFill>
                  <a:schemeClr val="accent3">
                    <a:lumMod val="75000"/>
                  </a:schemeClr>
                </a:solidFill>
              </a:rPr>
              <a:t>Search by date and provider name</a:t>
            </a:r>
          </a:p>
        </p:txBody>
      </p:sp>
      <p:sp>
        <p:nvSpPr>
          <p:cNvPr id="4" name="Text Placeholder 3">
            <a:extLst>
              <a:ext uri="{FF2B5EF4-FFF2-40B4-BE49-F238E27FC236}">
                <a16:creationId xmlns:a16="http://schemas.microsoft.com/office/drawing/2014/main" id="{14F8A0F6-CE80-40DE-B07D-25432F68DDEA}"/>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BAB837F3-F9C5-45DC-B9C3-A8821173ECA9}"/>
              </a:ext>
            </a:extLst>
          </p:cNvPr>
          <p:cNvPicPr>
            <a:picLocks noChangeAspect="1"/>
          </p:cNvPicPr>
          <p:nvPr/>
        </p:nvPicPr>
        <p:blipFill>
          <a:blip r:embed="rId5"/>
          <a:stretch>
            <a:fillRect/>
          </a:stretch>
        </p:blipFill>
        <p:spPr>
          <a:xfrm>
            <a:off x="180368" y="3233419"/>
            <a:ext cx="8783261" cy="2011680"/>
          </a:xfrm>
          <a:prstGeom prst="rect">
            <a:avLst/>
          </a:prstGeom>
        </p:spPr>
      </p:pic>
      <p:pic>
        <p:nvPicPr>
          <p:cNvPr id="5" name="Audio 4">
            <a:hlinkClick r:id="" action="ppaction://media"/>
            <a:extLst>
              <a:ext uri="{FF2B5EF4-FFF2-40B4-BE49-F238E27FC236}">
                <a16:creationId xmlns:a16="http://schemas.microsoft.com/office/drawing/2014/main" id="{B7470963-387C-4224-B64E-B5043E62B1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23934707"/>
      </p:ext>
    </p:extLst>
  </p:cSld>
  <p:clrMapOvr>
    <a:masterClrMapping/>
  </p:clrMapOvr>
  <mc:AlternateContent xmlns:mc="http://schemas.openxmlformats.org/markup-compatibility/2006">
    <mc:Choice xmlns:p14="http://schemas.microsoft.com/office/powerpoint/2010/main" Requires="p14">
      <p:transition spd="slow" p14:dur="2000" advTm="8403"/>
    </mc:Choice>
    <mc:Fallback>
      <p:transition spd="slow" advTm="8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75ABD-CB37-43F7-ABD7-4B945561CCC7}"/>
              </a:ext>
            </a:extLst>
          </p:cNvPr>
          <p:cNvSpPr>
            <a:spLocks noGrp="1"/>
          </p:cNvSpPr>
          <p:nvPr>
            <p:ph type="title"/>
          </p:nvPr>
        </p:nvSpPr>
        <p:spPr/>
        <p:txBody>
          <a:bodyPr/>
          <a:lstStyle/>
          <a:p>
            <a:r>
              <a:rPr lang="en-US" dirty="0"/>
              <a:t>RIS Report: Performance Schedule B</a:t>
            </a:r>
          </a:p>
        </p:txBody>
      </p:sp>
      <p:sp>
        <p:nvSpPr>
          <p:cNvPr id="3" name="Text Placeholder 2">
            <a:extLst>
              <a:ext uri="{FF2B5EF4-FFF2-40B4-BE49-F238E27FC236}">
                <a16:creationId xmlns:a16="http://schemas.microsoft.com/office/drawing/2014/main" id="{8CDB7797-65A5-4022-85D5-994F648A6A7B}"/>
              </a:ext>
            </a:extLst>
          </p:cNvPr>
          <p:cNvSpPr>
            <a:spLocks noGrp="1"/>
          </p:cNvSpPr>
          <p:nvPr>
            <p:ph type="body" sz="quarter" idx="10"/>
          </p:nvPr>
        </p:nvSpPr>
        <p:spPr/>
        <p:txBody>
          <a:bodyPr/>
          <a:lstStyle/>
          <a:p>
            <a:r>
              <a:rPr lang="en-US" b="0" dirty="0">
                <a:solidFill>
                  <a:schemeClr val="accent3">
                    <a:lumMod val="75000"/>
                  </a:schemeClr>
                </a:solidFill>
              </a:rPr>
              <a:t>Health Screenings/Arrivals</a:t>
            </a:r>
          </a:p>
          <a:p>
            <a:pPr lvl="1"/>
            <a:r>
              <a:rPr lang="en-US" b="0" dirty="0">
                <a:solidFill>
                  <a:schemeClr val="accent3">
                    <a:lumMod val="75000"/>
                  </a:schemeClr>
                </a:solidFill>
              </a:rPr>
              <a:t>The number of preventative health screenings done and new arrivals by provider</a:t>
            </a:r>
          </a:p>
        </p:txBody>
      </p:sp>
      <p:sp>
        <p:nvSpPr>
          <p:cNvPr id="4" name="Text Placeholder 3">
            <a:extLst>
              <a:ext uri="{FF2B5EF4-FFF2-40B4-BE49-F238E27FC236}">
                <a16:creationId xmlns:a16="http://schemas.microsoft.com/office/drawing/2014/main" id="{65AAC766-6A46-4820-9E3F-980F9BCF05AD}"/>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861F8AC2-DAC1-4DE3-8AA5-9B9E161DE36D}"/>
              </a:ext>
            </a:extLst>
          </p:cNvPr>
          <p:cNvPicPr>
            <a:picLocks noChangeAspect="1"/>
          </p:cNvPicPr>
          <p:nvPr/>
        </p:nvPicPr>
        <p:blipFill>
          <a:blip r:embed="rId5"/>
          <a:stretch>
            <a:fillRect/>
          </a:stretch>
        </p:blipFill>
        <p:spPr>
          <a:xfrm>
            <a:off x="674369" y="2878548"/>
            <a:ext cx="7531262" cy="3017520"/>
          </a:xfrm>
          <a:prstGeom prst="rect">
            <a:avLst/>
          </a:prstGeom>
        </p:spPr>
      </p:pic>
      <p:pic>
        <p:nvPicPr>
          <p:cNvPr id="5" name="Audio 4">
            <a:hlinkClick r:id="" action="ppaction://media"/>
            <a:extLst>
              <a:ext uri="{FF2B5EF4-FFF2-40B4-BE49-F238E27FC236}">
                <a16:creationId xmlns:a16="http://schemas.microsoft.com/office/drawing/2014/main" id="{9DDE92DE-304D-4211-88AF-2703B4413D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7860148"/>
      </p:ext>
    </p:extLst>
  </p:cSld>
  <p:clrMapOvr>
    <a:masterClrMapping/>
  </p:clrMapOvr>
  <mc:AlternateContent xmlns:mc="http://schemas.openxmlformats.org/markup-compatibility/2006">
    <mc:Choice xmlns:p14="http://schemas.microsoft.com/office/powerpoint/2010/main" Requires="p14">
      <p:transition spd="slow" p14:dur="2000" advTm="16301"/>
    </mc:Choice>
    <mc:Fallback>
      <p:transition spd="slow" advTm="16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EB793-7CC3-4C67-A216-6DDFFEA060C7}"/>
              </a:ext>
            </a:extLst>
          </p:cNvPr>
          <p:cNvSpPr>
            <a:spLocks noGrp="1"/>
          </p:cNvSpPr>
          <p:nvPr>
            <p:ph type="title"/>
          </p:nvPr>
        </p:nvSpPr>
        <p:spPr/>
        <p:txBody>
          <a:bodyPr/>
          <a:lstStyle/>
          <a:p>
            <a:r>
              <a:rPr lang="en-US" dirty="0"/>
              <a:t>RIS Report: Schedule C Services	</a:t>
            </a:r>
          </a:p>
        </p:txBody>
      </p:sp>
      <p:sp>
        <p:nvSpPr>
          <p:cNvPr id="3" name="Text Placeholder 2">
            <a:extLst>
              <a:ext uri="{FF2B5EF4-FFF2-40B4-BE49-F238E27FC236}">
                <a16:creationId xmlns:a16="http://schemas.microsoft.com/office/drawing/2014/main" id="{F58B3AD2-84FE-4CB5-B580-DFCE3CFE3915}"/>
              </a:ext>
            </a:extLst>
          </p:cNvPr>
          <p:cNvSpPr>
            <a:spLocks noGrp="1"/>
          </p:cNvSpPr>
          <p:nvPr>
            <p:ph type="body" sz="quarter" idx="10"/>
          </p:nvPr>
        </p:nvSpPr>
        <p:spPr>
          <a:xfrm>
            <a:off x="733425" y="1612901"/>
            <a:ext cx="7888288" cy="4795307"/>
          </a:xfrm>
        </p:spPr>
        <p:txBody>
          <a:bodyPr/>
          <a:lstStyle/>
          <a:p>
            <a:r>
              <a:rPr lang="en-US" b="0" dirty="0">
                <a:solidFill>
                  <a:schemeClr val="accent3">
                    <a:lumMod val="75000"/>
                  </a:schemeClr>
                </a:solidFill>
              </a:rPr>
              <a:t>Schedule C Services Report</a:t>
            </a:r>
          </a:p>
          <a:p>
            <a:pPr lvl="1"/>
            <a:r>
              <a:rPr lang="en-US" b="0" dirty="0">
                <a:solidFill>
                  <a:schemeClr val="accent3">
                    <a:lumMod val="75000"/>
                  </a:schemeClr>
                </a:solidFill>
              </a:rPr>
              <a:t>Search by date range, provider, and funding source </a:t>
            </a:r>
          </a:p>
        </p:txBody>
      </p:sp>
      <p:sp>
        <p:nvSpPr>
          <p:cNvPr id="4" name="Text Placeholder 3">
            <a:extLst>
              <a:ext uri="{FF2B5EF4-FFF2-40B4-BE49-F238E27FC236}">
                <a16:creationId xmlns:a16="http://schemas.microsoft.com/office/drawing/2014/main" id="{EAF0173E-9BD8-48BA-8771-3E2ACDE17D24}"/>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6D96B0D8-5205-41AE-BE1F-669E6BF30919}"/>
              </a:ext>
            </a:extLst>
          </p:cNvPr>
          <p:cNvPicPr>
            <a:picLocks noChangeAspect="1"/>
          </p:cNvPicPr>
          <p:nvPr/>
        </p:nvPicPr>
        <p:blipFill>
          <a:blip r:embed="rId5"/>
          <a:stretch>
            <a:fillRect/>
          </a:stretch>
        </p:blipFill>
        <p:spPr>
          <a:xfrm>
            <a:off x="320262" y="3204186"/>
            <a:ext cx="8823738" cy="1920240"/>
          </a:xfrm>
          <a:prstGeom prst="rect">
            <a:avLst/>
          </a:prstGeom>
        </p:spPr>
      </p:pic>
      <p:pic>
        <p:nvPicPr>
          <p:cNvPr id="5" name="Audio 4">
            <a:hlinkClick r:id="" action="ppaction://media"/>
            <a:extLst>
              <a:ext uri="{FF2B5EF4-FFF2-40B4-BE49-F238E27FC236}">
                <a16:creationId xmlns:a16="http://schemas.microsoft.com/office/drawing/2014/main" id="{C13E3539-AFEA-42E2-9DE5-380EC7C4A7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2781654"/>
      </p:ext>
    </p:extLst>
  </p:cSld>
  <p:clrMapOvr>
    <a:masterClrMapping/>
  </p:clrMapOvr>
  <mc:AlternateContent xmlns:mc="http://schemas.openxmlformats.org/markup-compatibility/2006">
    <mc:Choice xmlns:p14="http://schemas.microsoft.com/office/powerpoint/2010/main" Requires="p14">
      <p:transition spd="slow" p14:dur="2000" advTm="13191"/>
    </mc:Choice>
    <mc:Fallback>
      <p:transition spd="slow" advTm="13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B1C43-A83F-47F8-A3A4-C6D032A16999}"/>
              </a:ext>
            </a:extLst>
          </p:cNvPr>
          <p:cNvSpPr>
            <a:spLocks noGrp="1"/>
          </p:cNvSpPr>
          <p:nvPr>
            <p:ph type="title"/>
          </p:nvPr>
        </p:nvSpPr>
        <p:spPr/>
        <p:txBody>
          <a:bodyPr/>
          <a:lstStyle/>
          <a:p>
            <a:r>
              <a:rPr lang="en-US" dirty="0"/>
              <a:t>RIS Report: Schedule C Services</a:t>
            </a:r>
          </a:p>
        </p:txBody>
      </p:sp>
      <p:sp>
        <p:nvSpPr>
          <p:cNvPr id="3" name="Text Placeholder 2">
            <a:extLst>
              <a:ext uri="{FF2B5EF4-FFF2-40B4-BE49-F238E27FC236}">
                <a16:creationId xmlns:a16="http://schemas.microsoft.com/office/drawing/2014/main" id="{F85D7DE1-054A-495F-B795-5B080600A056}"/>
              </a:ext>
            </a:extLst>
          </p:cNvPr>
          <p:cNvSpPr>
            <a:spLocks noGrp="1"/>
          </p:cNvSpPr>
          <p:nvPr>
            <p:ph type="body" sz="quarter" idx="10"/>
          </p:nvPr>
        </p:nvSpPr>
        <p:spPr>
          <a:xfrm>
            <a:off x="626004" y="1267287"/>
            <a:ext cx="7888288" cy="4795307"/>
          </a:xfrm>
        </p:spPr>
        <p:txBody>
          <a:bodyPr/>
          <a:lstStyle/>
          <a:p>
            <a:r>
              <a:rPr lang="en-US" sz="2400" b="0" dirty="0">
                <a:solidFill>
                  <a:schemeClr val="accent3">
                    <a:lumMod val="75000"/>
                  </a:schemeClr>
                </a:solidFill>
              </a:rPr>
              <a:t>Displays services by provider &amp; funding source for any date range</a:t>
            </a:r>
          </a:p>
          <a:p>
            <a:r>
              <a:rPr lang="en-US" sz="2400" b="0" dirty="0">
                <a:solidFill>
                  <a:schemeClr val="accent3">
                    <a:lumMod val="75000"/>
                  </a:schemeClr>
                </a:solidFill>
              </a:rPr>
              <a:t>Breaks down service codes by age and gender</a:t>
            </a:r>
          </a:p>
        </p:txBody>
      </p:sp>
      <p:sp>
        <p:nvSpPr>
          <p:cNvPr id="4" name="Text Placeholder 3">
            <a:extLst>
              <a:ext uri="{FF2B5EF4-FFF2-40B4-BE49-F238E27FC236}">
                <a16:creationId xmlns:a16="http://schemas.microsoft.com/office/drawing/2014/main" id="{FA908E9F-865E-4F5E-BE71-851E4C7FF030}"/>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4D2EBA20-7130-43CD-BA26-E8153C0F6777}"/>
              </a:ext>
            </a:extLst>
          </p:cNvPr>
          <p:cNvPicPr>
            <a:picLocks noChangeAspect="1"/>
          </p:cNvPicPr>
          <p:nvPr/>
        </p:nvPicPr>
        <p:blipFill>
          <a:blip r:embed="rId5"/>
          <a:stretch>
            <a:fillRect/>
          </a:stretch>
        </p:blipFill>
        <p:spPr>
          <a:xfrm>
            <a:off x="413671" y="2657788"/>
            <a:ext cx="8123249" cy="3840480"/>
          </a:xfrm>
          <a:prstGeom prst="rect">
            <a:avLst/>
          </a:prstGeom>
        </p:spPr>
      </p:pic>
      <p:pic>
        <p:nvPicPr>
          <p:cNvPr id="5" name="Audio 4">
            <a:hlinkClick r:id="" action="ppaction://media"/>
            <a:extLst>
              <a:ext uri="{FF2B5EF4-FFF2-40B4-BE49-F238E27FC236}">
                <a16:creationId xmlns:a16="http://schemas.microsoft.com/office/drawing/2014/main" id="{E42684DE-1ABD-466E-B5B4-373E00CF70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02022512"/>
      </p:ext>
    </p:extLst>
  </p:cSld>
  <p:clrMapOvr>
    <a:masterClrMapping/>
  </p:clrMapOvr>
  <mc:AlternateContent xmlns:mc="http://schemas.openxmlformats.org/markup-compatibility/2006">
    <mc:Choice xmlns:p14="http://schemas.microsoft.com/office/powerpoint/2010/main" Requires="p14">
      <p:transition spd="slow" p14:dur="2000" advTm="18688"/>
    </mc:Choice>
    <mc:Fallback>
      <p:transition spd="slow" advTm="18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1E07-A439-4155-8E3A-E5D3CB4DDD53}"/>
              </a:ext>
            </a:extLst>
          </p:cNvPr>
          <p:cNvSpPr>
            <a:spLocks noGrp="1"/>
          </p:cNvSpPr>
          <p:nvPr>
            <p:ph type="title"/>
          </p:nvPr>
        </p:nvSpPr>
        <p:spPr/>
        <p:txBody>
          <a:bodyPr/>
          <a:lstStyle/>
          <a:p>
            <a:r>
              <a:rPr lang="en-US" dirty="0"/>
              <a:t>RIS Report: Schedule C Employability</a:t>
            </a:r>
          </a:p>
        </p:txBody>
      </p:sp>
      <p:sp>
        <p:nvSpPr>
          <p:cNvPr id="3" name="Text Placeholder 2">
            <a:extLst>
              <a:ext uri="{FF2B5EF4-FFF2-40B4-BE49-F238E27FC236}">
                <a16:creationId xmlns:a16="http://schemas.microsoft.com/office/drawing/2014/main" id="{EA886C08-D5A5-46D8-BE9A-D180EBFF2856}"/>
              </a:ext>
            </a:extLst>
          </p:cNvPr>
          <p:cNvSpPr>
            <a:spLocks noGrp="1"/>
          </p:cNvSpPr>
          <p:nvPr>
            <p:ph type="body" sz="quarter" idx="10"/>
          </p:nvPr>
        </p:nvSpPr>
        <p:spPr>
          <a:xfrm>
            <a:off x="522287" y="1447801"/>
            <a:ext cx="7888288" cy="4795307"/>
          </a:xfrm>
        </p:spPr>
        <p:txBody>
          <a:bodyPr/>
          <a:lstStyle/>
          <a:p>
            <a:r>
              <a:rPr lang="en-US" b="0" dirty="0">
                <a:solidFill>
                  <a:schemeClr val="accent3">
                    <a:lumMod val="75000"/>
                  </a:schemeClr>
                </a:solidFill>
              </a:rPr>
              <a:t>Schedule C Employability Report</a:t>
            </a:r>
          </a:p>
          <a:p>
            <a:pPr lvl="1"/>
            <a:r>
              <a:rPr lang="en-US" b="0" dirty="0">
                <a:solidFill>
                  <a:schemeClr val="accent3">
                    <a:lumMod val="75000"/>
                  </a:schemeClr>
                </a:solidFill>
              </a:rPr>
              <a:t>Search by date range, provider, and funding source </a:t>
            </a:r>
          </a:p>
          <a:p>
            <a:pPr lvl="1"/>
            <a:endParaRPr lang="en-US" dirty="0"/>
          </a:p>
        </p:txBody>
      </p:sp>
      <p:sp>
        <p:nvSpPr>
          <p:cNvPr id="4" name="Text Placeholder 3">
            <a:extLst>
              <a:ext uri="{FF2B5EF4-FFF2-40B4-BE49-F238E27FC236}">
                <a16:creationId xmlns:a16="http://schemas.microsoft.com/office/drawing/2014/main" id="{EB5DF451-D360-4246-8349-B6EBF2951EFF}"/>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5F787BE7-7525-430B-B364-B77592D9A9C3}"/>
              </a:ext>
            </a:extLst>
          </p:cNvPr>
          <p:cNvPicPr>
            <a:picLocks noChangeAspect="1"/>
          </p:cNvPicPr>
          <p:nvPr/>
        </p:nvPicPr>
        <p:blipFill>
          <a:blip r:embed="rId5"/>
          <a:stretch>
            <a:fillRect/>
          </a:stretch>
        </p:blipFill>
        <p:spPr>
          <a:xfrm>
            <a:off x="142752" y="3429000"/>
            <a:ext cx="8796680" cy="2194560"/>
          </a:xfrm>
          <a:prstGeom prst="rect">
            <a:avLst/>
          </a:prstGeom>
        </p:spPr>
      </p:pic>
      <p:pic>
        <p:nvPicPr>
          <p:cNvPr id="5" name="Audio 4">
            <a:hlinkClick r:id="" action="ppaction://media"/>
            <a:extLst>
              <a:ext uri="{FF2B5EF4-FFF2-40B4-BE49-F238E27FC236}">
                <a16:creationId xmlns:a16="http://schemas.microsoft.com/office/drawing/2014/main" id="{6D96C966-DBD9-4F09-A0FC-057A680438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18235544"/>
      </p:ext>
    </p:extLst>
  </p:cSld>
  <p:clrMapOvr>
    <a:masterClrMapping/>
  </p:clrMapOvr>
  <mc:AlternateContent xmlns:mc="http://schemas.openxmlformats.org/markup-compatibility/2006">
    <mc:Choice xmlns:p14="http://schemas.microsoft.com/office/powerpoint/2010/main" Requires="p14">
      <p:transition spd="slow" p14:dur="2000" advTm="13343"/>
    </mc:Choice>
    <mc:Fallback>
      <p:transition spd="slow" advTm="13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3A1D2-AB6E-4EB9-8C74-3689D0B23B52}"/>
              </a:ext>
            </a:extLst>
          </p:cNvPr>
          <p:cNvSpPr>
            <a:spLocks noGrp="1"/>
          </p:cNvSpPr>
          <p:nvPr>
            <p:ph type="title"/>
          </p:nvPr>
        </p:nvSpPr>
        <p:spPr/>
        <p:txBody>
          <a:bodyPr/>
          <a:lstStyle/>
          <a:p>
            <a:r>
              <a:rPr lang="en-US" dirty="0"/>
              <a:t>RIS Report: Schedule C Employability</a:t>
            </a:r>
          </a:p>
        </p:txBody>
      </p:sp>
      <p:sp>
        <p:nvSpPr>
          <p:cNvPr id="4" name="Text Placeholder 3">
            <a:extLst>
              <a:ext uri="{FF2B5EF4-FFF2-40B4-BE49-F238E27FC236}">
                <a16:creationId xmlns:a16="http://schemas.microsoft.com/office/drawing/2014/main" id="{A63C6B7D-2F33-4D32-BAB9-D5FB43BBE28E}"/>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1797921E-1A77-45BA-A763-A4C9C53F8A08}"/>
              </a:ext>
            </a:extLst>
          </p:cNvPr>
          <p:cNvPicPr>
            <a:picLocks noChangeAspect="1"/>
          </p:cNvPicPr>
          <p:nvPr/>
        </p:nvPicPr>
        <p:blipFill>
          <a:blip r:embed="rId5"/>
          <a:stretch>
            <a:fillRect/>
          </a:stretch>
        </p:blipFill>
        <p:spPr>
          <a:xfrm>
            <a:off x="1027624" y="1229100"/>
            <a:ext cx="6981330" cy="5486400"/>
          </a:xfrm>
          <a:prstGeom prst="rect">
            <a:avLst/>
          </a:prstGeom>
        </p:spPr>
      </p:pic>
      <p:pic>
        <p:nvPicPr>
          <p:cNvPr id="3" name="Audio 2">
            <a:hlinkClick r:id="" action="ppaction://media"/>
            <a:extLst>
              <a:ext uri="{FF2B5EF4-FFF2-40B4-BE49-F238E27FC236}">
                <a16:creationId xmlns:a16="http://schemas.microsoft.com/office/drawing/2014/main" id="{570F4E94-40FF-4A4E-87F1-A01009835B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25133531"/>
      </p:ext>
    </p:extLst>
  </p:cSld>
  <p:clrMapOvr>
    <a:masterClrMapping/>
  </p:clrMapOvr>
  <mc:AlternateContent xmlns:mc="http://schemas.openxmlformats.org/markup-compatibility/2006">
    <mc:Choice xmlns:p14="http://schemas.microsoft.com/office/powerpoint/2010/main" Requires="p14">
      <p:transition spd="slow" p14:dur="2000" advTm="35088"/>
    </mc:Choice>
    <mc:Fallback>
      <p:transition spd="slow" advTm="35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096C9-5D13-4FC2-B7F5-39562559E47A}"/>
              </a:ext>
            </a:extLst>
          </p:cNvPr>
          <p:cNvSpPr>
            <a:spLocks noGrp="1"/>
          </p:cNvSpPr>
          <p:nvPr>
            <p:ph type="title"/>
          </p:nvPr>
        </p:nvSpPr>
        <p:spPr/>
        <p:txBody>
          <a:bodyPr/>
          <a:lstStyle/>
          <a:p>
            <a:r>
              <a:rPr lang="en-US" dirty="0"/>
              <a:t>RIS Report: Annual Service Plan</a:t>
            </a:r>
          </a:p>
        </p:txBody>
      </p:sp>
      <p:sp>
        <p:nvSpPr>
          <p:cNvPr id="3" name="Text Placeholder 2">
            <a:extLst>
              <a:ext uri="{FF2B5EF4-FFF2-40B4-BE49-F238E27FC236}">
                <a16:creationId xmlns:a16="http://schemas.microsoft.com/office/drawing/2014/main" id="{821BDC84-502E-4264-9970-58A69B0FD39D}"/>
              </a:ext>
            </a:extLst>
          </p:cNvPr>
          <p:cNvSpPr>
            <a:spLocks noGrp="1"/>
          </p:cNvSpPr>
          <p:nvPr>
            <p:ph type="body" sz="quarter" idx="10"/>
          </p:nvPr>
        </p:nvSpPr>
        <p:spPr/>
        <p:txBody>
          <a:bodyPr/>
          <a:lstStyle/>
          <a:p>
            <a:r>
              <a:rPr lang="en-US" b="0" dirty="0">
                <a:solidFill>
                  <a:schemeClr val="accent3">
                    <a:lumMod val="75000"/>
                  </a:schemeClr>
                </a:solidFill>
              </a:rPr>
              <a:t>Annual Service Plan Report</a:t>
            </a:r>
          </a:p>
          <a:p>
            <a:pPr lvl="1"/>
            <a:r>
              <a:rPr lang="en-US" b="0" dirty="0">
                <a:solidFill>
                  <a:schemeClr val="accent3">
                    <a:lumMod val="75000"/>
                  </a:schemeClr>
                </a:solidFill>
              </a:rPr>
              <a:t>Search by date range, and provider</a:t>
            </a:r>
          </a:p>
          <a:p>
            <a:endParaRPr lang="en-US" dirty="0"/>
          </a:p>
        </p:txBody>
      </p:sp>
      <p:sp>
        <p:nvSpPr>
          <p:cNvPr id="4" name="Text Placeholder 3">
            <a:extLst>
              <a:ext uri="{FF2B5EF4-FFF2-40B4-BE49-F238E27FC236}">
                <a16:creationId xmlns:a16="http://schemas.microsoft.com/office/drawing/2014/main" id="{54F39319-ACD6-4D1A-82E0-6DB3FE88499E}"/>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66B9CBE7-9C89-48BA-8481-922F971A15AF}"/>
              </a:ext>
            </a:extLst>
          </p:cNvPr>
          <p:cNvPicPr>
            <a:picLocks noChangeAspect="1"/>
          </p:cNvPicPr>
          <p:nvPr/>
        </p:nvPicPr>
        <p:blipFill>
          <a:blip r:embed="rId5"/>
          <a:stretch>
            <a:fillRect/>
          </a:stretch>
        </p:blipFill>
        <p:spPr>
          <a:xfrm>
            <a:off x="393546" y="3489960"/>
            <a:ext cx="8404911" cy="1920240"/>
          </a:xfrm>
          <a:prstGeom prst="rect">
            <a:avLst/>
          </a:prstGeom>
        </p:spPr>
      </p:pic>
      <p:pic>
        <p:nvPicPr>
          <p:cNvPr id="7" name="Audio 6">
            <a:hlinkClick r:id="" action="ppaction://media"/>
            <a:extLst>
              <a:ext uri="{FF2B5EF4-FFF2-40B4-BE49-F238E27FC236}">
                <a16:creationId xmlns:a16="http://schemas.microsoft.com/office/drawing/2014/main" id="{558BAA49-327A-413F-8B44-4CCC5FD017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21099423"/>
      </p:ext>
    </p:extLst>
  </p:cSld>
  <p:clrMapOvr>
    <a:masterClrMapping/>
  </p:clrMapOvr>
  <mc:AlternateContent xmlns:mc="http://schemas.openxmlformats.org/markup-compatibility/2006">
    <mc:Choice xmlns:p14="http://schemas.microsoft.com/office/powerpoint/2010/main" Requires="p14">
      <p:transition spd="slow" p14:dur="2000" advTm="14742"/>
    </mc:Choice>
    <mc:Fallback>
      <p:transition spd="slow" advTm="14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B4871-EFCB-4438-B5D4-6A0BCE912593}"/>
              </a:ext>
            </a:extLst>
          </p:cNvPr>
          <p:cNvSpPr>
            <a:spLocks noGrp="1"/>
          </p:cNvSpPr>
          <p:nvPr>
            <p:ph type="title"/>
          </p:nvPr>
        </p:nvSpPr>
        <p:spPr/>
        <p:txBody>
          <a:bodyPr/>
          <a:lstStyle/>
          <a:p>
            <a:r>
              <a:rPr lang="en-US" dirty="0"/>
              <a:t>RIS Report: Annual Service Plan</a:t>
            </a:r>
          </a:p>
        </p:txBody>
      </p:sp>
      <p:sp>
        <p:nvSpPr>
          <p:cNvPr id="4" name="Text Placeholder 3">
            <a:extLst>
              <a:ext uri="{FF2B5EF4-FFF2-40B4-BE49-F238E27FC236}">
                <a16:creationId xmlns:a16="http://schemas.microsoft.com/office/drawing/2014/main" id="{D039EC3C-B9CD-4639-913F-2363F1D9C994}"/>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AF28FC7B-7007-485A-A8E2-770A08CB602C}"/>
              </a:ext>
            </a:extLst>
          </p:cNvPr>
          <p:cNvPicPr>
            <a:picLocks noChangeAspect="1"/>
          </p:cNvPicPr>
          <p:nvPr/>
        </p:nvPicPr>
        <p:blipFill>
          <a:blip r:embed="rId5"/>
          <a:stretch>
            <a:fillRect/>
          </a:stretch>
        </p:blipFill>
        <p:spPr>
          <a:xfrm>
            <a:off x="522287" y="1513341"/>
            <a:ext cx="7098073" cy="4389120"/>
          </a:xfrm>
          <a:prstGeom prst="rect">
            <a:avLst/>
          </a:prstGeom>
        </p:spPr>
      </p:pic>
      <p:pic>
        <p:nvPicPr>
          <p:cNvPr id="5" name="Audio 4">
            <a:hlinkClick r:id="" action="ppaction://media"/>
            <a:extLst>
              <a:ext uri="{FF2B5EF4-FFF2-40B4-BE49-F238E27FC236}">
                <a16:creationId xmlns:a16="http://schemas.microsoft.com/office/drawing/2014/main" id="{9EF36781-94A3-48E3-85E6-A85BFC13E6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61889487"/>
      </p:ext>
    </p:extLst>
  </p:cSld>
  <p:clrMapOvr>
    <a:masterClrMapping/>
  </p:clrMapOvr>
  <mc:AlternateContent xmlns:mc="http://schemas.openxmlformats.org/markup-compatibility/2006">
    <mc:Choice xmlns:p14="http://schemas.microsoft.com/office/powerpoint/2010/main" Requires="p14">
      <p:transition spd="slow" p14:dur="2000" advTm="15867"/>
    </mc:Choice>
    <mc:Fallback>
      <p:transition spd="slow" advTm="15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EAF83-A4BC-4314-9DD9-DB59A4F3A2F6}"/>
              </a:ext>
            </a:extLst>
          </p:cNvPr>
          <p:cNvSpPr>
            <a:spLocks noGrp="1"/>
          </p:cNvSpPr>
          <p:nvPr>
            <p:ph type="title"/>
          </p:nvPr>
        </p:nvSpPr>
        <p:spPr/>
        <p:txBody>
          <a:bodyPr/>
          <a:lstStyle/>
          <a:p>
            <a:pPr algn="ctr"/>
            <a:r>
              <a:rPr lang="en-US" dirty="0">
                <a:solidFill>
                  <a:schemeClr val="accent3">
                    <a:lumMod val="75000"/>
                  </a:schemeClr>
                </a:solidFill>
              </a:rPr>
              <a:t>RIS Report: Refugee List</a:t>
            </a:r>
            <a:br>
              <a:rPr lang="en-US" dirty="0">
                <a:solidFill>
                  <a:schemeClr val="accent3"/>
                </a:solidFill>
              </a:rPr>
            </a:br>
            <a:endParaRPr lang="en-US" dirty="0"/>
          </a:p>
        </p:txBody>
      </p:sp>
      <p:sp>
        <p:nvSpPr>
          <p:cNvPr id="3" name="Text Placeholder 2">
            <a:extLst>
              <a:ext uri="{FF2B5EF4-FFF2-40B4-BE49-F238E27FC236}">
                <a16:creationId xmlns:a16="http://schemas.microsoft.com/office/drawing/2014/main" id="{220EFAEE-6462-47F7-B7A1-8AC00BB67D1A}"/>
              </a:ext>
            </a:extLst>
          </p:cNvPr>
          <p:cNvSpPr>
            <a:spLocks noGrp="1"/>
          </p:cNvSpPr>
          <p:nvPr>
            <p:ph type="body" sz="quarter" idx="10"/>
          </p:nvPr>
        </p:nvSpPr>
        <p:spPr/>
        <p:txBody>
          <a:bodyPr/>
          <a:lstStyle/>
          <a:p>
            <a:r>
              <a:rPr lang="en-US" b="0" dirty="0">
                <a:solidFill>
                  <a:schemeClr val="accent3">
                    <a:lumMod val="75000"/>
                  </a:schemeClr>
                </a:solidFill>
              </a:rPr>
              <a:t>Refugee List Report</a:t>
            </a:r>
          </a:p>
          <a:p>
            <a:pPr lvl="1"/>
            <a:r>
              <a:rPr lang="en-US" b="0" dirty="0">
                <a:solidFill>
                  <a:schemeClr val="accent3">
                    <a:lumMod val="75000"/>
                  </a:schemeClr>
                </a:solidFill>
              </a:rPr>
              <a:t>Search by one or more of the fields below</a:t>
            </a:r>
          </a:p>
          <a:p>
            <a:pPr lvl="1"/>
            <a:endParaRPr lang="en-US" dirty="0">
              <a:solidFill>
                <a:schemeClr val="accent3">
                  <a:lumMod val="75000"/>
                </a:schemeClr>
              </a:solidFill>
            </a:endParaRPr>
          </a:p>
        </p:txBody>
      </p:sp>
      <p:sp>
        <p:nvSpPr>
          <p:cNvPr id="4" name="Text Placeholder 3">
            <a:extLst>
              <a:ext uri="{FF2B5EF4-FFF2-40B4-BE49-F238E27FC236}">
                <a16:creationId xmlns:a16="http://schemas.microsoft.com/office/drawing/2014/main" id="{8D3C9334-2D61-4D5A-9C86-9C829E102B37}"/>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D3500C68-4FE6-49CD-9BD2-F85041F1B20F}"/>
              </a:ext>
            </a:extLst>
          </p:cNvPr>
          <p:cNvPicPr>
            <a:picLocks noChangeAspect="1"/>
          </p:cNvPicPr>
          <p:nvPr/>
        </p:nvPicPr>
        <p:blipFill>
          <a:blip r:embed="rId5"/>
          <a:stretch>
            <a:fillRect/>
          </a:stretch>
        </p:blipFill>
        <p:spPr>
          <a:xfrm>
            <a:off x="404260" y="2888628"/>
            <a:ext cx="8308835" cy="2468880"/>
          </a:xfrm>
          <a:prstGeom prst="rect">
            <a:avLst/>
          </a:prstGeom>
        </p:spPr>
      </p:pic>
      <p:pic>
        <p:nvPicPr>
          <p:cNvPr id="5" name="Audio 4">
            <a:hlinkClick r:id="" action="ppaction://media"/>
            <a:extLst>
              <a:ext uri="{FF2B5EF4-FFF2-40B4-BE49-F238E27FC236}">
                <a16:creationId xmlns:a16="http://schemas.microsoft.com/office/drawing/2014/main" id="{D4B3CDB6-ADC7-4E8D-B108-8A53618230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02556228"/>
      </p:ext>
    </p:extLst>
  </p:cSld>
  <p:clrMapOvr>
    <a:masterClrMapping/>
  </p:clrMapOvr>
  <mc:AlternateContent xmlns:mc="http://schemas.openxmlformats.org/markup-compatibility/2006">
    <mc:Choice xmlns:p14="http://schemas.microsoft.com/office/powerpoint/2010/main" Requires="p14">
      <p:transition spd="slow" p14:dur="2000" advTm="11997"/>
    </mc:Choice>
    <mc:Fallback>
      <p:transition spd="slow" advTm="11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7994" y="624054"/>
            <a:ext cx="7843267" cy="548640"/>
          </a:xfrm>
        </p:spPr>
        <p:txBody>
          <a:bodyPr/>
          <a:lstStyle/>
          <a:p>
            <a:pPr algn="ctr"/>
            <a:r>
              <a:rPr lang="en-US" dirty="0"/>
              <a:t>RIS Reports Training</a:t>
            </a:r>
          </a:p>
        </p:txBody>
      </p:sp>
      <p:sp>
        <p:nvSpPr>
          <p:cNvPr id="6" name="Text Placeholder 5"/>
          <p:cNvSpPr>
            <a:spLocks noGrp="1"/>
          </p:cNvSpPr>
          <p:nvPr>
            <p:ph type="body" sz="quarter" idx="10"/>
          </p:nvPr>
        </p:nvSpPr>
        <p:spPr/>
        <p:txBody>
          <a:bodyPr/>
          <a:lstStyle/>
          <a:p>
            <a:pPr marL="342900" lvl="1" indent="0" algn="ctr">
              <a:buNone/>
            </a:pPr>
            <a:r>
              <a:rPr lang="en-US" b="0" dirty="0">
                <a:solidFill>
                  <a:schemeClr val="accent3">
                    <a:lumMod val="75000"/>
                  </a:schemeClr>
                </a:solidFill>
              </a:rPr>
              <a:t>Refugee State-Of-Origin Report</a:t>
            </a:r>
          </a:p>
          <a:p>
            <a:pPr marL="342900" lvl="1" indent="0" algn="ctr">
              <a:buNone/>
            </a:pPr>
            <a:r>
              <a:rPr lang="en-US" b="0" dirty="0">
                <a:solidFill>
                  <a:schemeClr val="accent3">
                    <a:lumMod val="75000"/>
                  </a:schemeClr>
                </a:solidFill>
              </a:rPr>
              <a:t>Monthly Service Delivery Reports</a:t>
            </a:r>
          </a:p>
          <a:p>
            <a:pPr marL="342900" lvl="1" indent="0" algn="ctr">
              <a:buNone/>
            </a:pPr>
            <a:r>
              <a:rPr lang="en-US" b="0" dirty="0">
                <a:solidFill>
                  <a:schemeClr val="accent3">
                    <a:lumMod val="75000"/>
                  </a:schemeClr>
                </a:solidFill>
              </a:rPr>
              <a:t>Performance Report</a:t>
            </a:r>
          </a:p>
          <a:p>
            <a:pPr marL="342900" lvl="1" indent="0" algn="ctr">
              <a:buNone/>
            </a:pPr>
            <a:r>
              <a:rPr lang="en-US" b="0" dirty="0">
                <a:solidFill>
                  <a:schemeClr val="accent3">
                    <a:lumMod val="75000"/>
                  </a:schemeClr>
                </a:solidFill>
              </a:rPr>
              <a:t>Annual Service Plan</a:t>
            </a:r>
          </a:p>
          <a:p>
            <a:pPr marL="342900" lvl="1" indent="0" algn="ctr">
              <a:buNone/>
            </a:pPr>
            <a:r>
              <a:rPr lang="en-US" b="0" dirty="0">
                <a:solidFill>
                  <a:schemeClr val="accent3">
                    <a:lumMod val="75000"/>
                  </a:schemeClr>
                </a:solidFill>
              </a:rPr>
              <a:t>Refugee List</a:t>
            </a:r>
          </a:p>
          <a:p>
            <a:pPr marL="342900" lvl="1" indent="0" algn="ctr">
              <a:buNone/>
            </a:pPr>
            <a:r>
              <a:rPr lang="en-US" b="0" dirty="0">
                <a:solidFill>
                  <a:schemeClr val="accent3">
                    <a:lumMod val="75000"/>
                  </a:schemeClr>
                </a:solidFill>
              </a:rPr>
              <a:t>DOA Tracking</a:t>
            </a:r>
          </a:p>
          <a:p>
            <a:pPr marL="342900" lvl="1" indent="0" algn="ctr">
              <a:buNone/>
            </a:pPr>
            <a:r>
              <a:rPr lang="en-US" b="0" dirty="0">
                <a:solidFill>
                  <a:schemeClr val="accent3">
                    <a:lumMod val="75000"/>
                  </a:schemeClr>
                </a:solidFill>
              </a:rPr>
              <a:t>Missing Health Screening</a:t>
            </a:r>
          </a:p>
          <a:p>
            <a:pPr marL="342900" lvl="1" indent="0" algn="ctr">
              <a:buNone/>
            </a:pPr>
            <a:r>
              <a:rPr lang="en-US" b="0" dirty="0">
                <a:solidFill>
                  <a:schemeClr val="accent3">
                    <a:lumMod val="75000"/>
                  </a:schemeClr>
                </a:solidFill>
              </a:rPr>
              <a:t>Employment Report </a:t>
            </a:r>
          </a:p>
          <a:p>
            <a:pPr marL="342900" lvl="1" indent="0" algn="ctr">
              <a:buNone/>
            </a:pPr>
            <a:r>
              <a:rPr lang="en-US" b="0" dirty="0">
                <a:solidFill>
                  <a:schemeClr val="accent3">
                    <a:lumMod val="75000"/>
                  </a:schemeClr>
                </a:solidFill>
              </a:rPr>
              <a:t>New Arrivals Reports</a:t>
            </a:r>
          </a:p>
          <a:p>
            <a:pPr marL="342900" lvl="1" indent="0" algn="ctr">
              <a:buNone/>
            </a:pPr>
            <a:r>
              <a:rPr lang="en-US" b="0" dirty="0">
                <a:solidFill>
                  <a:schemeClr val="accent3">
                    <a:lumMod val="75000"/>
                  </a:schemeClr>
                </a:solidFill>
              </a:rPr>
              <a:t>Name &amp; Addresses by County/City</a:t>
            </a:r>
          </a:p>
          <a:p>
            <a:pPr marL="342900" lvl="1" indent="0" algn="ctr">
              <a:buNone/>
            </a:pPr>
            <a:r>
              <a:rPr lang="en-US" b="0" dirty="0">
                <a:solidFill>
                  <a:schemeClr val="accent3">
                    <a:lumMod val="75000"/>
                  </a:schemeClr>
                </a:solidFill>
              </a:rPr>
              <a:t>Annual Performance Goals and Actuals</a:t>
            </a:r>
          </a:p>
          <a:p>
            <a:pPr lvl="1"/>
            <a:endParaRPr lang="en-US" b="0"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2"/>
            <a:r>
              <a:rPr lang="en-US" dirty="0"/>
              <a:t>Bullet 3</a:t>
            </a:r>
          </a:p>
        </p:txBody>
      </p:sp>
      <p:sp>
        <p:nvSpPr>
          <p:cNvPr id="7" name="Text Placeholder 6"/>
          <p:cNvSpPr>
            <a:spLocks noGrp="1"/>
          </p:cNvSpPr>
          <p:nvPr>
            <p:ph type="body" sz="quarter" idx="11"/>
          </p:nvPr>
        </p:nvSpPr>
        <p:spPr/>
        <p:txBody>
          <a:bodyPr/>
          <a:lstStyle/>
          <a:p>
            <a:r>
              <a:rPr lang="en-US" dirty="0"/>
              <a:t>SOURCE:</a:t>
            </a:r>
          </a:p>
        </p:txBody>
      </p:sp>
      <p:pic>
        <p:nvPicPr>
          <p:cNvPr id="2" name="Audio 1">
            <a:hlinkClick r:id="" action="ppaction://media"/>
            <a:extLst>
              <a:ext uri="{FF2B5EF4-FFF2-40B4-BE49-F238E27FC236}">
                <a16:creationId xmlns:a16="http://schemas.microsoft.com/office/drawing/2014/main" id="{09F50CEE-752D-41AC-9E09-EA5F94254D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53865078"/>
      </p:ext>
    </p:extLst>
  </p:cSld>
  <p:clrMapOvr>
    <a:masterClrMapping/>
  </p:clrMapOvr>
  <mc:AlternateContent xmlns:mc="http://schemas.openxmlformats.org/markup-compatibility/2006">
    <mc:Choice xmlns:p14="http://schemas.microsoft.com/office/powerpoint/2010/main" Requires="p14">
      <p:transition spd="slow" p14:dur="2000" advTm="9462"/>
    </mc:Choice>
    <mc:Fallback>
      <p:transition spd="slow" advTm="9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1BB3A-5F9F-4708-82B6-A3F09FCDC721}"/>
              </a:ext>
            </a:extLst>
          </p:cNvPr>
          <p:cNvSpPr>
            <a:spLocks noGrp="1"/>
          </p:cNvSpPr>
          <p:nvPr>
            <p:ph type="title"/>
          </p:nvPr>
        </p:nvSpPr>
        <p:spPr/>
        <p:txBody>
          <a:bodyPr/>
          <a:lstStyle/>
          <a:p>
            <a:pPr algn="ctr"/>
            <a:r>
              <a:rPr lang="en-US" dirty="0">
                <a:solidFill>
                  <a:schemeClr val="accent3"/>
                </a:solidFill>
              </a:rPr>
              <a:t>RIS Report: Refugee List</a:t>
            </a:r>
            <a:endParaRPr lang="en-US" dirty="0"/>
          </a:p>
        </p:txBody>
      </p:sp>
      <p:sp>
        <p:nvSpPr>
          <p:cNvPr id="4" name="Text Placeholder 3">
            <a:extLst>
              <a:ext uri="{FF2B5EF4-FFF2-40B4-BE49-F238E27FC236}">
                <a16:creationId xmlns:a16="http://schemas.microsoft.com/office/drawing/2014/main" id="{1F132DDD-FCD6-460B-A5C1-E07F0FF29552}"/>
              </a:ext>
            </a:extLst>
          </p:cNvPr>
          <p:cNvSpPr>
            <a:spLocks noGrp="1"/>
          </p:cNvSpPr>
          <p:nvPr>
            <p:ph type="body" sz="quarter" idx="11"/>
          </p:nvPr>
        </p:nvSpPr>
        <p:spPr/>
        <p:txBody>
          <a:bodyPr/>
          <a:lstStyle/>
          <a:p>
            <a:endParaRPr lang="en-US"/>
          </a:p>
        </p:txBody>
      </p:sp>
      <p:pic>
        <p:nvPicPr>
          <p:cNvPr id="8" name="Picture 7">
            <a:extLst>
              <a:ext uri="{FF2B5EF4-FFF2-40B4-BE49-F238E27FC236}">
                <a16:creationId xmlns:a16="http://schemas.microsoft.com/office/drawing/2014/main" id="{E3CCF760-B20B-4150-B837-CE0A04BFC1AC}"/>
              </a:ext>
            </a:extLst>
          </p:cNvPr>
          <p:cNvPicPr>
            <a:picLocks noChangeAspect="1"/>
          </p:cNvPicPr>
          <p:nvPr/>
        </p:nvPicPr>
        <p:blipFill>
          <a:blip r:embed="rId5"/>
          <a:stretch>
            <a:fillRect/>
          </a:stretch>
        </p:blipFill>
        <p:spPr>
          <a:xfrm>
            <a:off x="627062" y="2045137"/>
            <a:ext cx="7796447" cy="3749040"/>
          </a:xfrm>
          <a:prstGeom prst="rect">
            <a:avLst/>
          </a:prstGeom>
        </p:spPr>
      </p:pic>
      <p:pic>
        <p:nvPicPr>
          <p:cNvPr id="3" name="Audio 2">
            <a:hlinkClick r:id="" action="ppaction://media"/>
            <a:extLst>
              <a:ext uri="{FF2B5EF4-FFF2-40B4-BE49-F238E27FC236}">
                <a16:creationId xmlns:a16="http://schemas.microsoft.com/office/drawing/2014/main" id="{07F5449C-F187-48C1-983D-C0523B3D3E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28771544"/>
      </p:ext>
    </p:extLst>
  </p:cSld>
  <p:clrMapOvr>
    <a:masterClrMapping/>
  </p:clrMapOvr>
  <mc:AlternateContent xmlns:mc="http://schemas.openxmlformats.org/markup-compatibility/2006">
    <mc:Choice xmlns:p14="http://schemas.microsoft.com/office/powerpoint/2010/main" Requires="p14">
      <p:transition spd="slow" p14:dur="2000" advTm="22793"/>
    </mc:Choice>
    <mc:Fallback>
      <p:transition spd="slow" advTm="22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67C10-FF8B-46F5-AAA9-0965BB868EFC}"/>
              </a:ext>
            </a:extLst>
          </p:cNvPr>
          <p:cNvSpPr>
            <a:spLocks noGrp="1"/>
          </p:cNvSpPr>
          <p:nvPr>
            <p:ph type="title"/>
          </p:nvPr>
        </p:nvSpPr>
        <p:spPr/>
        <p:txBody>
          <a:bodyPr/>
          <a:lstStyle/>
          <a:p>
            <a:pPr algn="ctr"/>
            <a:r>
              <a:rPr lang="en-US" dirty="0"/>
              <a:t>RIS Report: DOA Tracking</a:t>
            </a:r>
          </a:p>
        </p:txBody>
      </p:sp>
      <p:sp>
        <p:nvSpPr>
          <p:cNvPr id="3" name="Text Placeholder 2">
            <a:extLst>
              <a:ext uri="{FF2B5EF4-FFF2-40B4-BE49-F238E27FC236}">
                <a16:creationId xmlns:a16="http://schemas.microsoft.com/office/drawing/2014/main" id="{09387D66-6B59-4FF4-8721-E0E8C5A269F4}"/>
              </a:ext>
            </a:extLst>
          </p:cNvPr>
          <p:cNvSpPr>
            <a:spLocks noGrp="1"/>
          </p:cNvSpPr>
          <p:nvPr>
            <p:ph type="body" sz="quarter" idx="10"/>
          </p:nvPr>
        </p:nvSpPr>
        <p:spPr>
          <a:xfrm>
            <a:off x="668209" y="1222867"/>
            <a:ext cx="7888288" cy="1981200"/>
          </a:xfrm>
        </p:spPr>
        <p:txBody>
          <a:bodyPr/>
          <a:lstStyle/>
          <a:p>
            <a:pPr marL="342900" lvl="1" indent="0">
              <a:buNone/>
            </a:pPr>
            <a:r>
              <a:rPr lang="en-US" dirty="0">
                <a:solidFill>
                  <a:schemeClr val="accent3"/>
                </a:solidFill>
              </a:rPr>
              <a:t> </a:t>
            </a:r>
          </a:p>
          <a:p>
            <a:endParaRPr lang="en-US" dirty="0"/>
          </a:p>
        </p:txBody>
      </p:sp>
      <p:sp>
        <p:nvSpPr>
          <p:cNvPr id="4" name="Text Placeholder 3">
            <a:extLst>
              <a:ext uri="{FF2B5EF4-FFF2-40B4-BE49-F238E27FC236}">
                <a16:creationId xmlns:a16="http://schemas.microsoft.com/office/drawing/2014/main" id="{5B2C371E-B556-4D41-8075-5DEE769F1F1A}"/>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D098AE50-0FF2-4249-890B-1624899CDD3E}"/>
              </a:ext>
            </a:extLst>
          </p:cNvPr>
          <p:cNvPicPr>
            <a:picLocks noChangeAspect="1"/>
          </p:cNvPicPr>
          <p:nvPr/>
        </p:nvPicPr>
        <p:blipFill>
          <a:blip r:embed="rId5"/>
          <a:stretch>
            <a:fillRect/>
          </a:stretch>
        </p:blipFill>
        <p:spPr>
          <a:xfrm>
            <a:off x="291" y="2937643"/>
            <a:ext cx="9144000" cy="1532132"/>
          </a:xfrm>
          <a:prstGeom prst="rect">
            <a:avLst/>
          </a:prstGeom>
        </p:spPr>
      </p:pic>
      <p:sp>
        <p:nvSpPr>
          <p:cNvPr id="8" name="Text Placeholder 2">
            <a:extLst>
              <a:ext uri="{FF2B5EF4-FFF2-40B4-BE49-F238E27FC236}">
                <a16:creationId xmlns:a16="http://schemas.microsoft.com/office/drawing/2014/main" id="{D97429B5-B4F2-4E3D-8B03-2650EF0C014C}"/>
              </a:ext>
            </a:extLst>
          </p:cNvPr>
          <p:cNvSpPr txBox="1">
            <a:spLocks/>
          </p:cNvSpPr>
          <p:nvPr/>
        </p:nvSpPr>
        <p:spPr>
          <a:xfrm>
            <a:off x="628650" y="1447800"/>
            <a:ext cx="7888288" cy="1756267"/>
          </a:xfrm>
          <a:prstGeom prst="rect">
            <a:avLst/>
          </a:prstGeom>
        </p:spPr>
        <p:txBody>
          <a:bodyPr>
            <a:noAutofit/>
          </a:bodyPr>
          <a:lstStyle>
            <a:lvl1pPr marL="228600" indent="-228600" algn="l" defTabSz="685800" rtl="0" eaLnBrk="1" latinLnBrk="0" hangingPunct="1">
              <a:lnSpc>
                <a:spcPct val="100000"/>
              </a:lnSpc>
              <a:spcBef>
                <a:spcPts val="1200"/>
              </a:spcBef>
              <a:buFont typeface="Arial" panose="020B0604020202020204" pitchFamily="34" charset="0"/>
              <a:buChar char="•"/>
              <a:defRPr sz="2800" b="1"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76263" indent="-233363" algn="l" defTabSz="685800" rtl="0" eaLnBrk="1" latinLnBrk="0" hangingPunct="1">
              <a:lnSpc>
                <a:spcPct val="100000"/>
              </a:lnSpc>
              <a:spcBef>
                <a:spcPts val="375"/>
              </a:spcBef>
              <a:buFont typeface="Franklin Gothic Medium" panose="020B0603020102020204" pitchFamily="34" charset="0"/>
              <a:buChar char="−"/>
              <a:defRPr sz="2400" b="1"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973138" indent="-228600" algn="l" defTabSz="685800" rtl="0" eaLnBrk="1" latinLnBrk="0" hangingPunct="1">
              <a:lnSpc>
                <a:spcPct val="100000"/>
              </a:lnSpc>
              <a:spcBef>
                <a:spcPts val="375"/>
              </a:spcBef>
              <a:buFont typeface="Arial" panose="020B0604020202020204" pitchFamily="34" charset="0"/>
              <a:buChar char="•"/>
              <a:defRPr sz="2000" b="1"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Franklin Gothic Medium" panose="020B0603020102020204" pitchFamily="34"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Franklin Gothic Medium" panose="020B06030201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0" dirty="0">
                <a:solidFill>
                  <a:schemeClr val="accent3">
                    <a:lumMod val="75000"/>
                  </a:schemeClr>
                </a:solidFill>
              </a:rPr>
              <a:t>DOA Tracking Report</a:t>
            </a:r>
          </a:p>
          <a:p>
            <a:pPr lvl="1"/>
            <a:r>
              <a:rPr lang="en-US" b="0" dirty="0">
                <a:solidFill>
                  <a:schemeClr val="accent3">
                    <a:lumMod val="75000"/>
                  </a:schemeClr>
                </a:solidFill>
              </a:rPr>
              <a:t>Search by date range, and provider</a:t>
            </a:r>
          </a:p>
          <a:p>
            <a:pPr marL="342900" lvl="1" indent="0">
              <a:buNone/>
            </a:pPr>
            <a:endParaRPr lang="en-US" dirty="0">
              <a:solidFill>
                <a:schemeClr val="accent3">
                  <a:lumMod val="75000"/>
                </a:schemeClr>
              </a:solidFill>
            </a:endParaRPr>
          </a:p>
        </p:txBody>
      </p:sp>
      <p:pic>
        <p:nvPicPr>
          <p:cNvPr id="5" name="Audio 4">
            <a:hlinkClick r:id="" action="ppaction://media"/>
            <a:extLst>
              <a:ext uri="{FF2B5EF4-FFF2-40B4-BE49-F238E27FC236}">
                <a16:creationId xmlns:a16="http://schemas.microsoft.com/office/drawing/2014/main" id="{2D8862A5-AEA6-466A-8BAC-09DF682526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44996442"/>
      </p:ext>
    </p:extLst>
  </p:cSld>
  <p:clrMapOvr>
    <a:masterClrMapping/>
  </p:clrMapOvr>
  <mc:AlternateContent xmlns:mc="http://schemas.openxmlformats.org/markup-compatibility/2006">
    <mc:Choice xmlns:p14="http://schemas.microsoft.com/office/powerpoint/2010/main" Requires="p14">
      <p:transition spd="slow" p14:dur="2000" advTm="22906"/>
    </mc:Choice>
    <mc:Fallback>
      <p:transition spd="slow" advTm="22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BAD5-E7E6-4206-9FC3-9782C72FDA28}"/>
              </a:ext>
            </a:extLst>
          </p:cNvPr>
          <p:cNvSpPr>
            <a:spLocks noGrp="1"/>
          </p:cNvSpPr>
          <p:nvPr>
            <p:ph type="title"/>
          </p:nvPr>
        </p:nvSpPr>
        <p:spPr/>
        <p:txBody>
          <a:bodyPr/>
          <a:lstStyle/>
          <a:p>
            <a:pPr algn="ctr"/>
            <a:r>
              <a:rPr lang="en-US" dirty="0"/>
              <a:t>RIS Report: DOA Tracking</a:t>
            </a:r>
          </a:p>
        </p:txBody>
      </p:sp>
      <p:sp>
        <p:nvSpPr>
          <p:cNvPr id="4" name="Text Placeholder 3">
            <a:extLst>
              <a:ext uri="{FF2B5EF4-FFF2-40B4-BE49-F238E27FC236}">
                <a16:creationId xmlns:a16="http://schemas.microsoft.com/office/drawing/2014/main" id="{F6BE87EF-A04B-49AC-955C-C82AB17E27AF}"/>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B368E101-0B5E-4CDC-8748-18B99E311A7B}"/>
              </a:ext>
            </a:extLst>
          </p:cNvPr>
          <p:cNvPicPr>
            <a:picLocks noChangeAspect="1"/>
          </p:cNvPicPr>
          <p:nvPr/>
        </p:nvPicPr>
        <p:blipFill>
          <a:blip r:embed="rId5"/>
          <a:stretch>
            <a:fillRect/>
          </a:stretch>
        </p:blipFill>
        <p:spPr>
          <a:xfrm>
            <a:off x="587744" y="1696221"/>
            <a:ext cx="7980060" cy="4206240"/>
          </a:xfrm>
          <a:prstGeom prst="rect">
            <a:avLst/>
          </a:prstGeom>
        </p:spPr>
      </p:pic>
      <p:pic>
        <p:nvPicPr>
          <p:cNvPr id="3" name="Audio 2">
            <a:hlinkClick r:id="" action="ppaction://media"/>
            <a:extLst>
              <a:ext uri="{FF2B5EF4-FFF2-40B4-BE49-F238E27FC236}">
                <a16:creationId xmlns:a16="http://schemas.microsoft.com/office/drawing/2014/main" id="{656CB9FA-FE57-444C-8647-13961B6457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9547915"/>
      </p:ext>
    </p:extLst>
  </p:cSld>
  <p:clrMapOvr>
    <a:masterClrMapping/>
  </p:clrMapOvr>
  <mc:AlternateContent xmlns:mc="http://schemas.openxmlformats.org/markup-compatibility/2006">
    <mc:Choice xmlns:p14="http://schemas.microsoft.com/office/powerpoint/2010/main" Requires="p14">
      <p:transition spd="slow" p14:dur="2000" advTm="19730"/>
    </mc:Choice>
    <mc:Fallback>
      <p:transition spd="slow" advTm="19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A1D17-D7B1-4B83-85C4-A5034A1B05FB}"/>
              </a:ext>
            </a:extLst>
          </p:cNvPr>
          <p:cNvSpPr>
            <a:spLocks noGrp="1"/>
          </p:cNvSpPr>
          <p:nvPr>
            <p:ph type="title"/>
          </p:nvPr>
        </p:nvSpPr>
        <p:spPr/>
        <p:txBody>
          <a:bodyPr/>
          <a:lstStyle/>
          <a:p>
            <a:r>
              <a:rPr lang="en-US" dirty="0"/>
              <a:t>RIS Report: Missing Health Screening</a:t>
            </a:r>
          </a:p>
        </p:txBody>
      </p:sp>
      <p:sp>
        <p:nvSpPr>
          <p:cNvPr id="3" name="Text Placeholder 2">
            <a:extLst>
              <a:ext uri="{FF2B5EF4-FFF2-40B4-BE49-F238E27FC236}">
                <a16:creationId xmlns:a16="http://schemas.microsoft.com/office/drawing/2014/main" id="{6784FDEC-648F-40C4-AD10-EA42253728CA}"/>
              </a:ext>
            </a:extLst>
          </p:cNvPr>
          <p:cNvSpPr>
            <a:spLocks noGrp="1"/>
          </p:cNvSpPr>
          <p:nvPr>
            <p:ph type="body" sz="quarter" idx="10"/>
          </p:nvPr>
        </p:nvSpPr>
        <p:spPr/>
        <p:txBody>
          <a:bodyPr/>
          <a:lstStyle/>
          <a:p>
            <a:r>
              <a:rPr lang="en-US" b="0" dirty="0">
                <a:solidFill>
                  <a:schemeClr val="accent3">
                    <a:lumMod val="75000"/>
                  </a:schemeClr>
                </a:solidFill>
              </a:rPr>
              <a:t>Missing Health Screening Report</a:t>
            </a:r>
          </a:p>
          <a:p>
            <a:pPr lvl="1"/>
            <a:r>
              <a:rPr lang="en-US" b="0" dirty="0">
                <a:solidFill>
                  <a:schemeClr val="accent3">
                    <a:lumMod val="75000"/>
                  </a:schemeClr>
                </a:solidFill>
              </a:rPr>
              <a:t>Search by minimum number of days and provider</a:t>
            </a:r>
          </a:p>
          <a:p>
            <a:endParaRPr lang="en-US" b="0" dirty="0">
              <a:solidFill>
                <a:schemeClr val="accent3">
                  <a:lumMod val="75000"/>
                </a:schemeClr>
              </a:solidFill>
            </a:endParaRPr>
          </a:p>
        </p:txBody>
      </p:sp>
      <p:sp>
        <p:nvSpPr>
          <p:cNvPr id="4" name="Text Placeholder 3">
            <a:extLst>
              <a:ext uri="{FF2B5EF4-FFF2-40B4-BE49-F238E27FC236}">
                <a16:creationId xmlns:a16="http://schemas.microsoft.com/office/drawing/2014/main" id="{0A6F4689-93A5-49DA-B4C7-A199589489EC}"/>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54C31C7B-B865-4177-9A58-3265A5486CFD}"/>
              </a:ext>
            </a:extLst>
          </p:cNvPr>
          <p:cNvPicPr>
            <a:picLocks noChangeAspect="1"/>
          </p:cNvPicPr>
          <p:nvPr/>
        </p:nvPicPr>
        <p:blipFill>
          <a:blip r:embed="rId5"/>
          <a:stretch>
            <a:fillRect/>
          </a:stretch>
        </p:blipFill>
        <p:spPr>
          <a:xfrm>
            <a:off x="0" y="3402531"/>
            <a:ext cx="9144000" cy="1923028"/>
          </a:xfrm>
          <a:prstGeom prst="rect">
            <a:avLst/>
          </a:prstGeom>
        </p:spPr>
      </p:pic>
      <p:pic>
        <p:nvPicPr>
          <p:cNvPr id="5" name="Audio 4">
            <a:hlinkClick r:id="" action="ppaction://media"/>
            <a:extLst>
              <a:ext uri="{FF2B5EF4-FFF2-40B4-BE49-F238E27FC236}">
                <a16:creationId xmlns:a16="http://schemas.microsoft.com/office/drawing/2014/main" id="{9784CA32-4B26-4111-A07E-4B22A554E4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4072299"/>
      </p:ext>
    </p:extLst>
  </p:cSld>
  <p:clrMapOvr>
    <a:masterClrMapping/>
  </p:clrMapOvr>
  <mc:AlternateContent xmlns:mc="http://schemas.openxmlformats.org/markup-compatibility/2006">
    <mc:Choice xmlns:p14="http://schemas.microsoft.com/office/powerpoint/2010/main" Requires="p14">
      <p:transition spd="slow" p14:dur="2000" advTm="11303"/>
    </mc:Choice>
    <mc:Fallback>
      <p:transition spd="slow" advTm="11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579D0-2B82-48D8-A4C9-C68BE0CF7FCD}"/>
              </a:ext>
            </a:extLst>
          </p:cNvPr>
          <p:cNvSpPr>
            <a:spLocks noGrp="1"/>
          </p:cNvSpPr>
          <p:nvPr>
            <p:ph type="title"/>
          </p:nvPr>
        </p:nvSpPr>
        <p:spPr/>
        <p:txBody>
          <a:bodyPr/>
          <a:lstStyle/>
          <a:p>
            <a:pPr algn="ctr"/>
            <a:r>
              <a:rPr lang="en-US" dirty="0"/>
              <a:t>RIS Report: Missing Health Screening</a:t>
            </a:r>
          </a:p>
        </p:txBody>
      </p:sp>
      <p:sp>
        <p:nvSpPr>
          <p:cNvPr id="4" name="Text Placeholder 3">
            <a:extLst>
              <a:ext uri="{FF2B5EF4-FFF2-40B4-BE49-F238E27FC236}">
                <a16:creationId xmlns:a16="http://schemas.microsoft.com/office/drawing/2014/main" id="{9ABE1B2D-202B-4B6F-8DF0-3219AB874FC1}"/>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0D81F0EB-0BA2-4080-997F-666086E3DD8B}"/>
              </a:ext>
            </a:extLst>
          </p:cNvPr>
          <p:cNvPicPr>
            <a:picLocks noChangeAspect="1"/>
          </p:cNvPicPr>
          <p:nvPr/>
        </p:nvPicPr>
        <p:blipFill>
          <a:blip r:embed="rId5"/>
          <a:stretch>
            <a:fillRect/>
          </a:stretch>
        </p:blipFill>
        <p:spPr>
          <a:xfrm>
            <a:off x="0" y="2094863"/>
            <a:ext cx="9144000" cy="2668274"/>
          </a:xfrm>
          <a:prstGeom prst="rect">
            <a:avLst/>
          </a:prstGeom>
        </p:spPr>
      </p:pic>
      <p:pic>
        <p:nvPicPr>
          <p:cNvPr id="3" name="Audio 2">
            <a:hlinkClick r:id="" action="ppaction://media"/>
            <a:extLst>
              <a:ext uri="{FF2B5EF4-FFF2-40B4-BE49-F238E27FC236}">
                <a16:creationId xmlns:a16="http://schemas.microsoft.com/office/drawing/2014/main" id="{C43A9BAF-9056-4AB6-9D8B-01D4A6FBF6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59679148"/>
      </p:ext>
    </p:extLst>
  </p:cSld>
  <p:clrMapOvr>
    <a:masterClrMapping/>
  </p:clrMapOvr>
  <mc:AlternateContent xmlns:mc="http://schemas.openxmlformats.org/markup-compatibility/2006">
    <mc:Choice xmlns:p14="http://schemas.microsoft.com/office/powerpoint/2010/main" Requires="p14">
      <p:transition spd="slow" p14:dur="2000" advTm="15074"/>
    </mc:Choice>
    <mc:Fallback>
      <p:transition spd="slow" advTm="15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B2B1B-1133-48AB-8382-11F94EC23AED}"/>
              </a:ext>
            </a:extLst>
          </p:cNvPr>
          <p:cNvSpPr>
            <a:spLocks noGrp="1"/>
          </p:cNvSpPr>
          <p:nvPr>
            <p:ph type="title"/>
          </p:nvPr>
        </p:nvSpPr>
        <p:spPr/>
        <p:txBody>
          <a:bodyPr/>
          <a:lstStyle/>
          <a:p>
            <a:pPr algn="ctr"/>
            <a:r>
              <a:rPr lang="en-US" dirty="0"/>
              <a:t>RIS Report: Employment Report</a:t>
            </a:r>
          </a:p>
        </p:txBody>
      </p:sp>
      <p:sp>
        <p:nvSpPr>
          <p:cNvPr id="3" name="Text Placeholder 2">
            <a:extLst>
              <a:ext uri="{FF2B5EF4-FFF2-40B4-BE49-F238E27FC236}">
                <a16:creationId xmlns:a16="http://schemas.microsoft.com/office/drawing/2014/main" id="{81FC2721-A150-4E2E-AF9B-E1F25CC42DDB}"/>
              </a:ext>
            </a:extLst>
          </p:cNvPr>
          <p:cNvSpPr>
            <a:spLocks noGrp="1"/>
          </p:cNvSpPr>
          <p:nvPr>
            <p:ph type="body" sz="quarter" idx="10"/>
          </p:nvPr>
        </p:nvSpPr>
        <p:spPr/>
        <p:txBody>
          <a:bodyPr/>
          <a:lstStyle/>
          <a:p>
            <a:pPr marL="231775" lvl="1" indent="-231775">
              <a:buFont typeface="Arial" panose="020B0604020202020204" pitchFamily="34" charset="0"/>
              <a:buChar char="•"/>
            </a:pPr>
            <a:r>
              <a:rPr lang="en-US" sz="2800" b="0" dirty="0">
                <a:solidFill>
                  <a:schemeClr val="accent3">
                    <a:lumMod val="75000"/>
                  </a:schemeClr>
                </a:solidFill>
              </a:rPr>
              <a:t>Employment Report</a:t>
            </a:r>
          </a:p>
          <a:p>
            <a:pPr marL="628650" lvl="2" indent="-231775"/>
            <a:r>
              <a:rPr lang="en-US" sz="2400" b="0" dirty="0">
                <a:solidFill>
                  <a:schemeClr val="accent3">
                    <a:lumMod val="75000"/>
                  </a:schemeClr>
                </a:solidFill>
              </a:rPr>
              <a:t>Displays employment data entered in the Employment tab </a:t>
            </a:r>
          </a:p>
          <a:p>
            <a:r>
              <a:rPr lang="en-US" b="0" dirty="0">
                <a:solidFill>
                  <a:schemeClr val="accent3">
                    <a:lumMod val="75000"/>
                  </a:schemeClr>
                </a:solidFill>
              </a:rPr>
              <a:t>Three reports can be run from this screen </a:t>
            </a:r>
          </a:p>
          <a:p>
            <a:pPr lvl="1"/>
            <a:r>
              <a:rPr lang="en-US" b="0" dirty="0">
                <a:solidFill>
                  <a:schemeClr val="accent3">
                    <a:lumMod val="75000"/>
                  </a:schemeClr>
                </a:solidFill>
              </a:rPr>
              <a:t>Employment 1</a:t>
            </a:r>
          </a:p>
          <a:p>
            <a:pPr lvl="1"/>
            <a:r>
              <a:rPr lang="en-US" b="0" dirty="0">
                <a:solidFill>
                  <a:schemeClr val="accent3">
                    <a:lumMod val="75000"/>
                  </a:schemeClr>
                </a:solidFill>
              </a:rPr>
              <a:t>Employment 2</a:t>
            </a:r>
          </a:p>
          <a:p>
            <a:pPr lvl="1"/>
            <a:r>
              <a:rPr lang="en-US" b="0" dirty="0">
                <a:solidFill>
                  <a:schemeClr val="accent3">
                    <a:lumMod val="75000"/>
                  </a:schemeClr>
                </a:solidFill>
              </a:rPr>
              <a:t>Job Placement Summary</a:t>
            </a:r>
          </a:p>
        </p:txBody>
      </p:sp>
      <p:sp>
        <p:nvSpPr>
          <p:cNvPr id="4" name="Text Placeholder 3">
            <a:extLst>
              <a:ext uri="{FF2B5EF4-FFF2-40B4-BE49-F238E27FC236}">
                <a16:creationId xmlns:a16="http://schemas.microsoft.com/office/drawing/2014/main" id="{13DE5A5C-0549-4CC0-976F-F7E004624C47}"/>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CE27FCB6-66BD-4296-99FC-F94F4DA9D153}"/>
              </a:ext>
            </a:extLst>
          </p:cNvPr>
          <p:cNvPicPr>
            <a:picLocks noChangeAspect="1"/>
          </p:cNvPicPr>
          <p:nvPr/>
        </p:nvPicPr>
        <p:blipFill>
          <a:blip r:embed="rId5"/>
          <a:stretch>
            <a:fillRect/>
          </a:stretch>
        </p:blipFill>
        <p:spPr>
          <a:xfrm>
            <a:off x="24002" y="4690715"/>
            <a:ext cx="9144000" cy="1268924"/>
          </a:xfrm>
          <a:prstGeom prst="rect">
            <a:avLst/>
          </a:prstGeom>
        </p:spPr>
      </p:pic>
      <p:pic>
        <p:nvPicPr>
          <p:cNvPr id="5" name="Audio 4">
            <a:hlinkClick r:id="" action="ppaction://media"/>
            <a:extLst>
              <a:ext uri="{FF2B5EF4-FFF2-40B4-BE49-F238E27FC236}">
                <a16:creationId xmlns:a16="http://schemas.microsoft.com/office/drawing/2014/main" id="{A9D00582-0356-4EE3-BCB7-9D5184E467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05788878"/>
      </p:ext>
    </p:extLst>
  </p:cSld>
  <p:clrMapOvr>
    <a:masterClrMapping/>
  </p:clrMapOvr>
  <mc:AlternateContent xmlns:mc="http://schemas.openxmlformats.org/markup-compatibility/2006">
    <mc:Choice xmlns:p14="http://schemas.microsoft.com/office/powerpoint/2010/main" Requires="p14">
      <p:transition spd="slow" p14:dur="2000" advTm="26592"/>
    </mc:Choice>
    <mc:Fallback>
      <p:transition spd="slow" advTm="26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0D38B-7079-49F1-87FE-42BD9A27B465}"/>
              </a:ext>
            </a:extLst>
          </p:cNvPr>
          <p:cNvSpPr>
            <a:spLocks noGrp="1"/>
          </p:cNvSpPr>
          <p:nvPr>
            <p:ph type="title"/>
          </p:nvPr>
        </p:nvSpPr>
        <p:spPr/>
        <p:txBody>
          <a:bodyPr/>
          <a:lstStyle/>
          <a:p>
            <a:pPr algn="ctr"/>
            <a:r>
              <a:rPr lang="en-US" dirty="0"/>
              <a:t>RIS Report: Employment Report</a:t>
            </a:r>
          </a:p>
        </p:txBody>
      </p:sp>
      <p:sp>
        <p:nvSpPr>
          <p:cNvPr id="3" name="Text Placeholder 2">
            <a:extLst>
              <a:ext uri="{FF2B5EF4-FFF2-40B4-BE49-F238E27FC236}">
                <a16:creationId xmlns:a16="http://schemas.microsoft.com/office/drawing/2014/main" id="{07A6037C-DFA0-4265-8EA5-829B1EA3AA31}"/>
              </a:ext>
            </a:extLst>
          </p:cNvPr>
          <p:cNvSpPr>
            <a:spLocks noGrp="1"/>
          </p:cNvSpPr>
          <p:nvPr>
            <p:ph type="body" sz="quarter" idx="10"/>
          </p:nvPr>
        </p:nvSpPr>
        <p:spPr/>
        <p:txBody>
          <a:bodyPr/>
          <a:lstStyle/>
          <a:p>
            <a:r>
              <a:rPr lang="en-US" b="0" dirty="0">
                <a:solidFill>
                  <a:schemeClr val="accent3">
                    <a:lumMod val="75000"/>
                  </a:schemeClr>
                </a:solidFill>
              </a:rPr>
              <a:t>Employment 1 Report</a:t>
            </a:r>
          </a:p>
          <a:p>
            <a:endParaRPr lang="en-US" dirty="0"/>
          </a:p>
          <a:p>
            <a:endParaRPr lang="en-US" dirty="0"/>
          </a:p>
        </p:txBody>
      </p:sp>
      <p:sp>
        <p:nvSpPr>
          <p:cNvPr id="4" name="Text Placeholder 3">
            <a:extLst>
              <a:ext uri="{FF2B5EF4-FFF2-40B4-BE49-F238E27FC236}">
                <a16:creationId xmlns:a16="http://schemas.microsoft.com/office/drawing/2014/main" id="{F2CBBE71-90F2-46C2-97AD-0F24BAC4704C}"/>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0B4EF30D-BB7B-4A2D-94D3-91B95DF10C50}"/>
              </a:ext>
            </a:extLst>
          </p:cNvPr>
          <p:cNvPicPr>
            <a:picLocks noChangeAspect="1"/>
          </p:cNvPicPr>
          <p:nvPr/>
        </p:nvPicPr>
        <p:blipFill>
          <a:blip r:embed="rId5"/>
          <a:stretch>
            <a:fillRect/>
          </a:stretch>
        </p:blipFill>
        <p:spPr>
          <a:xfrm>
            <a:off x="132246" y="2062373"/>
            <a:ext cx="8772086" cy="3566160"/>
          </a:xfrm>
          <a:prstGeom prst="rect">
            <a:avLst/>
          </a:prstGeom>
        </p:spPr>
      </p:pic>
      <p:pic>
        <p:nvPicPr>
          <p:cNvPr id="5" name="Audio 4">
            <a:hlinkClick r:id="" action="ppaction://media"/>
            <a:extLst>
              <a:ext uri="{FF2B5EF4-FFF2-40B4-BE49-F238E27FC236}">
                <a16:creationId xmlns:a16="http://schemas.microsoft.com/office/drawing/2014/main" id="{C7131C5F-AB74-498F-9A2D-62F385DACC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62647940"/>
      </p:ext>
    </p:extLst>
  </p:cSld>
  <p:clrMapOvr>
    <a:masterClrMapping/>
  </p:clrMapOvr>
  <mc:AlternateContent xmlns:mc="http://schemas.openxmlformats.org/markup-compatibility/2006">
    <mc:Choice xmlns:p14="http://schemas.microsoft.com/office/powerpoint/2010/main" Requires="p14">
      <p:transition spd="slow" p14:dur="2000" advTm="57459"/>
    </mc:Choice>
    <mc:Fallback>
      <p:transition spd="slow" advTm="57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72EBA-C9C7-4D5D-813B-5EF3625930BD}"/>
              </a:ext>
            </a:extLst>
          </p:cNvPr>
          <p:cNvSpPr>
            <a:spLocks noGrp="1"/>
          </p:cNvSpPr>
          <p:nvPr>
            <p:ph type="title"/>
          </p:nvPr>
        </p:nvSpPr>
        <p:spPr/>
        <p:txBody>
          <a:bodyPr/>
          <a:lstStyle/>
          <a:p>
            <a:r>
              <a:rPr lang="en-US" dirty="0"/>
              <a:t>RIS Report: Employment Report</a:t>
            </a:r>
          </a:p>
        </p:txBody>
      </p:sp>
      <p:sp>
        <p:nvSpPr>
          <p:cNvPr id="3" name="Text Placeholder 2">
            <a:extLst>
              <a:ext uri="{FF2B5EF4-FFF2-40B4-BE49-F238E27FC236}">
                <a16:creationId xmlns:a16="http://schemas.microsoft.com/office/drawing/2014/main" id="{51C37B69-FDF1-4B21-B6C5-10E7A2DD9312}"/>
              </a:ext>
            </a:extLst>
          </p:cNvPr>
          <p:cNvSpPr>
            <a:spLocks noGrp="1"/>
          </p:cNvSpPr>
          <p:nvPr>
            <p:ph type="body" sz="quarter" idx="10"/>
          </p:nvPr>
        </p:nvSpPr>
        <p:spPr/>
        <p:txBody>
          <a:bodyPr/>
          <a:lstStyle/>
          <a:p>
            <a:r>
              <a:rPr lang="en-US" b="0" dirty="0">
                <a:solidFill>
                  <a:schemeClr val="accent3">
                    <a:lumMod val="75000"/>
                  </a:schemeClr>
                </a:solidFill>
              </a:rPr>
              <a:t>Employment Report 2</a:t>
            </a:r>
          </a:p>
        </p:txBody>
      </p:sp>
      <p:sp>
        <p:nvSpPr>
          <p:cNvPr id="4" name="Text Placeholder 3">
            <a:extLst>
              <a:ext uri="{FF2B5EF4-FFF2-40B4-BE49-F238E27FC236}">
                <a16:creationId xmlns:a16="http://schemas.microsoft.com/office/drawing/2014/main" id="{9B4EB181-A510-4F05-AC50-3B6A53A2F6C0}"/>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9350EBCE-8CE4-497D-B0CE-778622E00AE8}"/>
              </a:ext>
            </a:extLst>
          </p:cNvPr>
          <p:cNvPicPr>
            <a:picLocks noChangeAspect="1"/>
          </p:cNvPicPr>
          <p:nvPr/>
        </p:nvPicPr>
        <p:blipFill>
          <a:blip r:embed="rId5"/>
          <a:stretch>
            <a:fillRect/>
          </a:stretch>
        </p:blipFill>
        <p:spPr>
          <a:xfrm>
            <a:off x="38500" y="2367272"/>
            <a:ext cx="9056434" cy="2103120"/>
          </a:xfrm>
          <a:prstGeom prst="rect">
            <a:avLst/>
          </a:prstGeom>
        </p:spPr>
      </p:pic>
      <p:pic>
        <p:nvPicPr>
          <p:cNvPr id="7" name="Audio 6">
            <a:hlinkClick r:id="" action="ppaction://media"/>
            <a:extLst>
              <a:ext uri="{FF2B5EF4-FFF2-40B4-BE49-F238E27FC236}">
                <a16:creationId xmlns:a16="http://schemas.microsoft.com/office/drawing/2014/main" id="{EAD0A726-7C3A-4752-A5D3-44A94564F6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41240591"/>
      </p:ext>
    </p:extLst>
  </p:cSld>
  <p:clrMapOvr>
    <a:masterClrMapping/>
  </p:clrMapOvr>
  <mc:AlternateContent xmlns:mc="http://schemas.openxmlformats.org/markup-compatibility/2006">
    <mc:Choice xmlns:p14="http://schemas.microsoft.com/office/powerpoint/2010/main" Requires="p14">
      <p:transition spd="slow" p14:dur="2000" advTm="80197"/>
    </mc:Choice>
    <mc:Fallback>
      <p:transition spd="slow" advTm="80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3A9C-872F-457A-88D1-C155FD535261}"/>
              </a:ext>
            </a:extLst>
          </p:cNvPr>
          <p:cNvSpPr>
            <a:spLocks noGrp="1"/>
          </p:cNvSpPr>
          <p:nvPr>
            <p:ph type="title"/>
          </p:nvPr>
        </p:nvSpPr>
        <p:spPr/>
        <p:txBody>
          <a:bodyPr/>
          <a:lstStyle/>
          <a:p>
            <a:r>
              <a:rPr lang="en-US" dirty="0"/>
              <a:t>RIS Report: Employment Report</a:t>
            </a:r>
          </a:p>
        </p:txBody>
      </p:sp>
      <p:sp>
        <p:nvSpPr>
          <p:cNvPr id="3" name="Text Placeholder 2">
            <a:extLst>
              <a:ext uri="{FF2B5EF4-FFF2-40B4-BE49-F238E27FC236}">
                <a16:creationId xmlns:a16="http://schemas.microsoft.com/office/drawing/2014/main" id="{45BEA883-4F3F-4ECA-BEE2-D0CFD5CC8867}"/>
              </a:ext>
            </a:extLst>
          </p:cNvPr>
          <p:cNvSpPr>
            <a:spLocks noGrp="1"/>
          </p:cNvSpPr>
          <p:nvPr>
            <p:ph type="body" sz="quarter" idx="10"/>
          </p:nvPr>
        </p:nvSpPr>
        <p:spPr/>
        <p:txBody>
          <a:bodyPr/>
          <a:lstStyle/>
          <a:p>
            <a:r>
              <a:rPr lang="en-US" b="0" dirty="0">
                <a:solidFill>
                  <a:schemeClr val="accent3">
                    <a:lumMod val="75000"/>
                  </a:schemeClr>
                </a:solidFill>
              </a:rPr>
              <a:t>Job Placement Summary Report</a:t>
            </a:r>
          </a:p>
        </p:txBody>
      </p:sp>
      <p:sp>
        <p:nvSpPr>
          <p:cNvPr id="4" name="Text Placeholder 3">
            <a:extLst>
              <a:ext uri="{FF2B5EF4-FFF2-40B4-BE49-F238E27FC236}">
                <a16:creationId xmlns:a16="http://schemas.microsoft.com/office/drawing/2014/main" id="{252D21EB-C7A9-411B-A2C6-DFD0A489FDC3}"/>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984A65BF-A84F-4929-9BF1-C35FBA305FDA}"/>
              </a:ext>
            </a:extLst>
          </p:cNvPr>
          <p:cNvPicPr>
            <a:picLocks noChangeAspect="1"/>
          </p:cNvPicPr>
          <p:nvPr/>
        </p:nvPicPr>
        <p:blipFill>
          <a:blip r:embed="rId5"/>
          <a:stretch>
            <a:fillRect/>
          </a:stretch>
        </p:blipFill>
        <p:spPr>
          <a:xfrm>
            <a:off x="0" y="2737523"/>
            <a:ext cx="9144000" cy="1382953"/>
          </a:xfrm>
          <a:prstGeom prst="rect">
            <a:avLst/>
          </a:prstGeom>
        </p:spPr>
      </p:pic>
      <p:pic>
        <p:nvPicPr>
          <p:cNvPr id="5" name="Audio 4">
            <a:hlinkClick r:id="" action="ppaction://media"/>
            <a:extLst>
              <a:ext uri="{FF2B5EF4-FFF2-40B4-BE49-F238E27FC236}">
                <a16:creationId xmlns:a16="http://schemas.microsoft.com/office/drawing/2014/main" id="{A1AD69D6-18DF-41E5-9498-387C09B27A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21182861"/>
      </p:ext>
    </p:extLst>
  </p:cSld>
  <p:clrMapOvr>
    <a:masterClrMapping/>
  </p:clrMapOvr>
  <mc:AlternateContent xmlns:mc="http://schemas.openxmlformats.org/markup-compatibility/2006">
    <mc:Choice xmlns:p14="http://schemas.microsoft.com/office/powerpoint/2010/main" Requires="p14">
      <p:transition spd="slow" p14:dur="2000" advTm="23349"/>
    </mc:Choice>
    <mc:Fallback>
      <p:transition spd="slow" advTm="23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F5190-A98D-4785-BA3B-4ABCD50A6318}"/>
              </a:ext>
            </a:extLst>
          </p:cNvPr>
          <p:cNvSpPr>
            <a:spLocks noGrp="1"/>
          </p:cNvSpPr>
          <p:nvPr>
            <p:ph type="title"/>
          </p:nvPr>
        </p:nvSpPr>
        <p:spPr/>
        <p:txBody>
          <a:bodyPr/>
          <a:lstStyle/>
          <a:p>
            <a:r>
              <a:rPr lang="en-US" dirty="0"/>
              <a:t>RIS Report: New Arrivals Report</a:t>
            </a:r>
          </a:p>
        </p:txBody>
      </p:sp>
      <p:sp>
        <p:nvSpPr>
          <p:cNvPr id="3" name="Text Placeholder 2">
            <a:extLst>
              <a:ext uri="{FF2B5EF4-FFF2-40B4-BE49-F238E27FC236}">
                <a16:creationId xmlns:a16="http://schemas.microsoft.com/office/drawing/2014/main" id="{16DC6A73-E247-41AA-9F0C-0461A78E16D9}"/>
              </a:ext>
            </a:extLst>
          </p:cNvPr>
          <p:cNvSpPr>
            <a:spLocks noGrp="1"/>
          </p:cNvSpPr>
          <p:nvPr>
            <p:ph type="body" sz="quarter" idx="10"/>
          </p:nvPr>
        </p:nvSpPr>
        <p:spPr/>
        <p:txBody>
          <a:bodyPr/>
          <a:lstStyle/>
          <a:p>
            <a:r>
              <a:rPr lang="en-US" b="0" dirty="0">
                <a:solidFill>
                  <a:schemeClr val="accent3">
                    <a:lumMod val="75000"/>
                  </a:schemeClr>
                </a:solidFill>
              </a:rPr>
              <a:t>New Arrivals Report </a:t>
            </a:r>
          </a:p>
          <a:p>
            <a:pPr lvl="1"/>
            <a:r>
              <a:rPr lang="en-US" sz="2000" b="0" dirty="0">
                <a:solidFill>
                  <a:schemeClr val="accent3">
                    <a:lumMod val="75000"/>
                  </a:schemeClr>
                </a:solidFill>
              </a:rPr>
              <a:t>A list of clients who arrive in the US within a specified time period, by provider. This data can be sorted in six ways and therefore, has six sub-reports. </a:t>
            </a:r>
          </a:p>
          <a:p>
            <a:endParaRPr lang="en-US" dirty="0"/>
          </a:p>
        </p:txBody>
      </p:sp>
      <p:sp>
        <p:nvSpPr>
          <p:cNvPr id="4" name="Text Placeholder 3">
            <a:extLst>
              <a:ext uri="{FF2B5EF4-FFF2-40B4-BE49-F238E27FC236}">
                <a16:creationId xmlns:a16="http://schemas.microsoft.com/office/drawing/2014/main" id="{9E5091D7-3A28-44D1-BC83-923A3434BC81}"/>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4B1AACE2-5B9B-427C-8570-8A7626E0BAEB}"/>
              </a:ext>
            </a:extLst>
          </p:cNvPr>
          <p:cNvPicPr>
            <a:picLocks noChangeAspect="1"/>
          </p:cNvPicPr>
          <p:nvPr/>
        </p:nvPicPr>
        <p:blipFill rotWithShape="1">
          <a:blip r:embed="rId5"/>
          <a:srcRect l="-3228" t="24695" r="5698" b="-16804"/>
          <a:stretch/>
        </p:blipFill>
        <p:spPr>
          <a:xfrm>
            <a:off x="2163029" y="3042708"/>
            <a:ext cx="4023360" cy="3200400"/>
          </a:xfrm>
          <a:prstGeom prst="rect">
            <a:avLst/>
          </a:prstGeom>
        </p:spPr>
      </p:pic>
      <p:pic>
        <p:nvPicPr>
          <p:cNvPr id="5" name="Audio 4">
            <a:hlinkClick r:id="" action="ppaction://media"/>
            <a:extLst>
              <a:ext uri="{FF2B5EF4-FFF2-40B4-BE49-F238E27FC236}">
                <a16:creationId xmlns:a16="http://schemas.microsoft.com/office/drawing/2014/main" id="{9A5CE3E3-D1C4-4492-BAD5-2C073B70F7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0964224"/>
      </p:ext>
    </p:extLst>
  </p:cSld>
  <p:clrMapOvr>
    <a:masterClrMapping/>
  </p:clrMapOvr>
  <mc:AlternateContent xmlns:mc="http://schemas.openxmlformats.org/markup-compatibility/2006">
    <mc:Choice xmlns:p14="http://schemas.microsoft.com/office/powerpoint/2010/main" Requires="p14">
      <p:transition spd="slow" p14:dur="2000" advTm="19136"/>
    </mc:Choice>
    <mc:Fallback>
      <p:transition spd="slow" advTm="19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BBB7-D0A1-405F-826E-729A9DE3E8CF}"/>
              </a:ext>
            </a:extLst>
          </p:cNvPr>
          <p:cNvSpPr>
            <a:spLocks noGrp="1"/>
          </p:cNvSpPr>
          <p:nvPr>
            <p:ph type="title"/>
          </p:nvPr>
        </p:nvSpPr>
        <p:spPr/>
        <p:txBody>
          <a:bodyPr/>
          <a:lstStyle/>
          <a:p>
            <a:pPr algn="ctr"/>
            <a:r>
              <a:rPr lang="en-US" dirty="0"/>
              <a:t>RIS Reports </a:t>
            </a:r>
          </a:p>
        </p:txBody>
      </p:sp>
      <p:sp>
        <p:nvSpPr>
          <p:cNvPr id="3" name="Text Placeholder 2">
            <a:extLst>
              <a:ext uri="{FF2B5EF4-FFF2-40B4-BE49-F238E27FC236}">
                <a16:creationId xmlns:a16="http://schemas.microsoft.com/office/drawing/2014/main" id="{9CF348A5-F8C9-4782-BF0E-8F4CE7B88C16}"/>
              </a:ext>
            </a:extLst>
          </p:cNvPr>
          <p:cNvSpPr>
            <a:spLocks noGrp="1"/>
          </p:cNvSpPr>
          <p:nvPr>
            <p:ph type="body" sz="quarter" idx="10"/>
          </p:nvPr>
        </p:nvSpPr>
        <p:spPr/>
        <p:txBody>
          <a:bodyPr/>
          <a:lstStyle/>
          <a:p>
            <a:pPr marL="0" indent="0">
              <a:buNone/>
            </a:pPr>
            <a:r>
              <a:rPr lang="en-US" b="0" dirty="0">
                <a:solidFill>
                  <a:schemeClr val="accent3"/>
                </a:solidFill>
              </a:rPr>
              <a:t>Where to find Reports in RIS:</a:t>
            </a:r>
          </a:p>
        </p:txBody>
      </p:sp>
      <p:sp>
        <p:nvSpPr>
          <p:cNvPr id="4" name="Text Placeholder 3">
            <a:extLst>
              <a:ext uri="{FF2B5EF4-FFF2-40B4-BE49-F238E27FC236}">
                <a16:creationId xmlns:a16="http://schemas.microsoft.com/office/drawing/2014/main" id="{989C9825-0CFE-4BB0-925C-57DEF039D181}"/>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F018DBB2-B9A0-4EFB-8AB9-82B1BDACBD8E}"/>
              </a:ext>
            </a:extLst>
          </p:cNvPr>
          <p:cNvPicPr>
            <a:picLocks noChangeAspect="1"/>
          </p:cNvPicPr>
          <p:nvPr/>
        </p:nvPicPr>
        <p:blipFill>
          <a:blip r:embed="rId5"/>
          <a:stretch>
            <a:fillRect/>
          </a:stretch>
        </p:blipFill>
        <p:spPr>
          <a:xfrm>
            <a:off x="772643" y="2345071"/>
            <a:ext cx="7491292" cy="3566160"/>
          </a:xfrm>
          <a:prstGeom prst="rect">
            <a:avLst/>
          </a:prstGeom>
        </p:spPr>
      </p:pic>
      <p:pic>
        <p:nvPicPr>
          <p:cNvPr id="5" name="Audio 4">
            <a:hlinkClick r:id="" action="ppaction://media"/>
            <a:extLst>
              <a:ext uri="{FF2B5EF4-FFF2-40B4-BE49-F238E27FC236}">
                <a16:creationId xmlns:a16="http://schemas.microsoft.com/office/drawing/2014/main" id="{3B5C649A-4323-450E-841A-E01716A813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53392852"/>
      </p:ext>
    </p:extLst>
  </p:cSld>
  <p:clrMapOvr>
    <a:masterClrMapping/>
  </p:clrMapOvr>
  <mc:AlternateContent xmlns:mc="http://schemas.openxmlformats.org/markup-compatibility/2006">
    <mc:Choice xmlns:p14="http://schemas.microsoft.com/office/powerpoint/2010/main" Requires="p14">
      <p:transition spd="slow" p14:dur="2000" advTm="20705"/>
    </mc:Choice>
    <mc:Fallback>
      <p:transition spd="slow" advTm="20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2E490-C0FB-4A46-B93A-77BED4C7E2A2}"/>
              </a:ext>
            </a:extLst>
          </p:cNvPr>
          <p:cNvSpPr>
            <a:spLocks noGrp="1"/>
          </p:cNvSpPr>
          <p:nvPr>
            <p:ph type="title"/>
          </p:nvPr>
        </p:nvSpPr>
        <p:spPr/>
        <p:txBody>
          <a:bodyPr/>
          <a:lstStyle/>
          <a:p>
            <a:r>
              <a:rPr lang="en-US" dirty="0"/>
              <a:t>RIS Report: New Arrivals-Local Affiliate </a:t>
            </a:r>
          </a:p>
        </p:txBody>
      </p:sp>
      <p:sp>
        <p:nvSpPr>
          <p:cNvPr id="3" name="Text Placeholder 2">
            <a:extLst>
              <a:ext uri="{FF2B5EF4-FFF2-40B4-BE49-F238E27FC236}">
                <a16:creationId xmlns:a16="http://schemas.microsoft.com/office/drawing/2014/main" id="{D433B319-E172-4D6C-BC46-321E70A5EE9F}"/>
              </a:ext>
            </a:extLst>
          </p:cNvPr>
          <p:cNvSpPr>
            <a:spLocks noGrp="1"/>
          </p:cNvSpPr>
          <p:nvPr>
            <p:ph type="body" sz="quarter" idx="10"/>
          </p:nvPr>
        </p:nvSpPr>
        <p:spPr/>
        <p:txBody>
          <a:bodyPr/>
          <a:lstStyle/>
          <a:p>
            <a:pPr marL="231775" lvl="1" indent="-231775">
              <a:buFont typeface="Arial" panose="020B0604020202020204" pitchFamily="34" charset="0"/>
              <a:buChar char="•"/>
            </a:pPr>
            <a:r>
              <a:rPr lang="en-US" sz="2800" b="0" dirty="0">
                <a:solidFill>
                  <a:schemeClr val="accent3">
                    <a:lumMod val="75000"/>
                  </a:schemeClr>
                </a:solidFill>
              </a:rPr>
              <a:t>New Arrivals Local Affiliate Report</a:t>
            </a:r>
          </a:p>
          <a:p>
            <a:pPr marL="628650" lvl="2" indent="-231775"/>
            <a:r>
              <a:rPr lang="en-US" sz="2400" b="0" dirty="0">
                <a:solidFill>
                  <a:schemeClr val="accent3">
                    <a:lumMod val="75000"/>
                  </a:schemeClr>
                </a:solidFill>
              </a:rPr>
              <a:t>Search by Date of Arrival, Local Affiliate and/or Provider Name</a:t>
            </a:r>
            <a:endParaRPr lang="en-US" dirty="0"/>
          </a:p>
        </p:txBody>
      </p:sp>
      <p:sp>
        <p:nvSpPr>
          <p:cNvPr id="4" name="Text Placeholder 3">
            <a:extLst>
              <a:ext uri="{FF2B5EF4-FFF2-40B4-BE49-F238E27FC236}">
                <a16:creationId xmlns:a16="http://schemas.microsoft.com/office/drawing/2014/main" id="{96DC8F4A-27FB-4C9C-93C4-03514431E0CB}"/>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FFAA2966-E36E-4F34-ACD2-776AF3B78D21}"/>
              </a:ext>
            </a:extLst>
          </p:cNvPr>
          <p:cNvPicPr>
            <a:picLocks noChangeAspect="1"/>
          </p:cNvPicPr>
          <p:nvPr/>
        </p:nvPicPr>
        <p:blipFill>
          <a:blip r:embed="rId5"/>
          <a:stretch>
            <a:fillRect/>
          </a:stretch>
        </p:blipFill>
        <p:spPr>
          <a:xfrm>
            <a:off x="297269" y="3429000"/>
            <a:ext cx="8429565" cy="1280160"/>
          </a:xfrm>
          <a:prstGeom prst="rect">
            <a:avLst/>
          </a:prstGeom>
        </p:spPr>
      </p:pic>
      <p:pic>
        <p:nvPicPr>
          <p:cNvPr id="5" name="Audio 4">
            <a:hlinkClick r:id="" action="ppaction://media"/>
            <a:extLst>
              <a:ext uri="{FF2B5EF4-FFF2-40B4-BE49-F238E27FC236}">
                <a16:creationId xmlns:a16="http://schemas.microsoft.com/office/drawing/2014/main" id="{3F0085C7-67CC-4D92-95BF-7636A44EF1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27262716"/>
      </p:ext>
    </p:extLst>
  </p:cSld>
  <p:clrMapOvr>
    <a:masterClrMapping/>
  </p:clrMapOvr>
  <mc:AlternateContent xmlns:mc="http://schemas.openxmlformats.org/markup-compatibility/2006">
    <mc:Choice xmlns:p14="http://schemas.microsoft.com/office/powerpoint/2010/main" Requires="p14">
      <p:transition spd="slow" p14:dur="2000" advTm="14806"/>
    </mc:Choice>
    <mc:Fallback>
      <p:transition spd="slow" advTm="14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9DCAF-E292-4197-833F-814425FE8A33}"/>
              </a:ext>
            </a:extLst>
          </p:cNvPr>
          <p:cNvSpPr>
            <a:spLocks noGrp="1"/>
          </p:cNvSpPr>
          <p:nvPr>
            <p:ph type="title"/>
          </p:nvPr>
        </p:nvSpPr>
        <p:spPr>
          <a:xfrm>
            <a:off x="304800" y="624054"/>
            <a:ext cx="8755117" cy="548640"/>
          </a:xfrm>
        </p:spPr>
        <p:txBody>
          <a:bodyPr/>
          <a:lstStyle/>
          <a:p>
            <a:r>
              <a:rPr lang="en-US" dirty="0"/>
              <a:t>RIS Report: New Arrivals-Local Affiliate </a:t>
            </a:r>
          </a:p>
        </p:txBody>
      </p:sp>
      <p:sp>
        <p:nvSpPr>
          <p:cNvPr id="3" name="Text Placeholder 2">
            <a:extLst>
              <a:ext uri="{FF2B5EF4-FFF2-40B4-BE49-F238E27FC236}">
                <a16:creationId xmlns:a16="http://schemas.microsoft.com/office/drawing/2014/main" id="{16DC5848-725A-40FA-AC44-FB3ADE17BBCB}"/>
              </a:ext>
            </a:extLst>
          </p:cNvPr>
          <p:cNvSpPr>
            <a:spLocks noGrp="1"/>
          </p:cNvSpPr>
          <p:nvPr>
            <p:ph type="body" sz="quarter" idx="10"/>
          </p:nvPr>
        </p:nvSpPr>
        <p:spPr>
          <a:xfrm>
            <a:off x="626004" y="1298819"/>
            <a:ext cx="7888288" cy="4025424"/>
          </a:xfrm>
        </p:spPr>
        <p:txBody>
          <a:bodyPr/>
          <a:lstStyle/>
          <a:p>
            <a:endParaRPr lang="en-US" dirty="0"/>
          </a:p>
        </p:txBody>
      </p:sp>
      <p:sp>
        <p:nvSpPr>
          <p:cNvPr id="4" name="Text Placeholder 3">
            <a:extLst>
              <a:ext uri="{FF2B5EF4-FFF2-40B4-BE49-F238E27FC236}">
                <a16:creationId xmlns:a16="http://schemas.microsoft.com/office/drawing/2014/main" id="{FA58F61A-57DC-4C4E-A533-0E7EEBCDEDA3}"/>
              </a:ext>
            </a:extLst>
          </p:cNvPr>
          <p:cNvSpPr>
            <a:spLocks noGrp="1"/>
          </p:cNvSpPr>
          <p:nvPr>
            <p:ph type="body" sz="quarter" idx="11"/>
          </p:nvPr>
        </p:nvSpPr>
        <p:spPr/>
        <p:txBody>
          <a:bodyPr/>
          <a:lstStyle/>
          <a:p>
            <a:endParaRPr lang="en-US"/>
          </a:p>
        </p:txBody>
      </p:sp>
      <p:pic>
        <p:nvPicPr>
          <p:cNvPr id="6" name="Picture 5" descr="Graphical user interface&#10;&#10;Description automatically generated">
            <a:extLst>
              <a:ext uri="{FF2B5EF4-FFF2-40B4-BE49-F238E27FC236}">
                <a16:creationId xmlns:a16="http://schemas.microsoft.com/office/drawing/2014/main" id="{4E1AB159-0D05-4545-9888-62388B331E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861" y="2584518"/>
            <a:ext cx="8521128" cy="3291840"/>
          </a:xfrm>
          <a:prstGeom prst="rect">
            <a:avLst/>
          </a:prstGeom>
        </p:spPr>
      </p:pic>
      <p:pic>
        <p:nvPicPr>
          <p:cNvPr id="8" name="Audio 7">
            <a:hlinkClick r:id="" action="ppaction://media"/>
            <a:extLst>
              <a:ext uri="{FF2B5EF4-FFF2-40B4-BE49-F238E27FC236}">
                <a16:creationId xmlns:a16="http://schemas.microsoft.com/office/drawing/2014/main" id="{BDB2699B-5165-428A-A2AF-5880161084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53742113"/>
      </p:ext>
    </p:extLst>
  </p:cSld>
  <p:clrMapOvr>
    <a:masterClrMapping/>
  </p:clrMapOvr>
  <mc:AlternateContent xmlns:mc="http://schemas.openxmlformats.org/markup-compatibility/2006">
    <mc:Choice xmlns:p14="http://schemas.microsoft.com/office/powerpoint/2010/main" Requires="p14">
      <p:transition spd="slow" p14:dur="2000" advTm="36672"/>
    </mc:Choice>
    <mc:Fallback>
      <p:transition spd="slow" advTm="36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F12E9-9DDA-41A9-969E-3003E42C7692}"/>
              </a:ext>
            </a:extLst>
          </p:cNvPr>
          <p:cNvSpPr>
            <a:spLocks noGrp="1"/>
          </p:cNvSpPr>
          <p:nvPr>
            <p:ph type="title"/>
          </p:nvPr>
        </p:nvSpPr>
        <p:spPr/>
        <p:txBody>
          <a:bodyPr/>
          <a:lstStyle/>
          <a:p>
            <a:r>
              <a:rPr lang="en-US" dirty="0"/>
              <a:t>RIS Report: New Arrivals-Case ID</a:t>
            </a:r>
          </a:p>
        </p:txBody>
      </p:sp>
      <p:sp>
        <p:nvSpPr>
          <p:cNvPr id="3" name="Text Placeholder 2">
            <a:extLst>
              <a:ext uri="{FF2B5EF4-FFF2-40B4-BE49-F238E27FC236}">
                <a16:creationId xmlns:a16="http://schemas.microsoft.com/office/drawing/2014/main" id="{BD9D2B57-EB19-431E-89B1-5144C96AA604}"/>
              </a:ext>
            </a:extLst>
          </p:cNvPr>
          <p:cNvSpPr>
            <a:spLocks noGrp="1"/>
          </p:cNvSpPr>
          <p:nvPr>
            <p:ph type="body" sz="quarter" idx="10"/>
          </p:nvPr>
        </p:nvSpPr>
        <p:spPr/>
        <p:txBody>
          <a:bodyPr/>
          <a:lstStyle/>
          <a:p>
            <a:pPr marL="231775" lvl="1" indent="-231775">
              <a:buFont typeface="Arial" panose="020B0604020202020204" pitchFamily="34" charset="0"/>
              <a:buChar char="•"/>
            </a:pPr>
            <a:r>
              <a:rPr lang="en-US" sz="2800" b="0" dirty="0">
                <a:solidFill>
                  <a:schemeClr val="accent3">
                    <a:lumMod val="75000"/>
                  </a:schemeClr>
                </a:solidFill>
              </a:rPr>
              <a:t>New Arrivals by Case ID Report</a:t>
            </a:r>
          </a:p>
          <a:p>
            <a:pPr marL="628650" lvl="2" indent="-231775"/>
            <a:r>
              <a:rPr lang="en-US" sz="2400" b="0" dirty="0">
                <a:solidFill>
                  <a:schemeClr val="accent3">
                    <a:lumMod val="75000"/>
                  </a:schemeClr>
                </a:solidFill>
              </a:rPr>
              <a:t>Search by Date of Arrival, Local Affiliate and/or Provider Name</a:t>
            </a:r>
            <a:endParaRPr lang="en-US" dirty="0"/>
          </a:p>
          <a:p>
            <a:endParaRPr lang="en-US" dirty="0"/>
          </a:p>
        </p:txBody>
      </p:sp>
      <p:sp>
        <p:nvSpPr>
          <p:cNvPr id="4" name="Text Placeholder 3">
            <a:extLst>
              <a:ext uri="{FF2B5EF4-FFF2-40B4-BE49-F238E27FC236}">
                <a16:creationId xmlns:a16="http://schemas.microsoft.com/office/drawing/2014/main" id="{A3899000-A585-4151-B1DF-66A172E3D502}"/>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B220EC29-2015-4044-96CA-B8BAC362D559}"/>
              </a:ext>
            </a:extLst>
          </p:cNvPr>
          <p:cNvPicPr>
            <a:picLocks noChangeAspect="1"/>
          </p:cNvPicPr>
          <p:nvPr/>
        </p:nvPicPr>
        <p:blipFill>
          <a:blip r:embed="rId5"/>
          <a:stretch>
            <a:fillRect/>
          </a:stretch>
        </p:blipFill>
        <p:spPr>
          <a:xfrm>
            <a:off x="24002" y="3429000"/>
            <a:ext cx="9144000" cy="1177093"/>
          </a:xfrm>
          <a:prstGeom prst="rect">
            <a:avLst/>
          </a:prstGeom>
        </p:spPr>
      </p:pic>
      <p:pic>
        <p:nvPicPr>
          <p:cNvPr id="5" name="Audio 4">
            <a:hlinkClick r:id="" action="ppaction://media"/>
            <a:extLst>
              <a:ext uri="{FF2B5EF4-FFF2-40B4-BE49-F238E27FC236}">
                <a16:creationId xmlns:a16="http://schemas.microsoft.com/office/drawing/2014/main" id="{01C6AAF7-7022-4DFA-BEDA-AF5AE8992A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94937607"/>
      </p:ext>
    </p:extLst>
  </p:cSld>
  <p:clrMapOvr>
    <a:masterClrMapping/>
  </p:clrMapOvr>
  <mc:AlternateContent xmlns:mc="http://schemas.openxmlformats.org/markup-compatibility/2006">
    <mc:Choice xmlns:p14="http://schemas.microsoft.com/office/powerpoint/2010/main" Requires="p14">
      <p:transition spd="slow" p14:dur="2000" advTm="36687"/>
    </mc:Choice>
    <mc:Fallback>
      <p:transition spd="slow" advTm="36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98F1F-6949-4010-B75D-B6810456144F}"/>
              </a:ext>
            </a:extLst>
          </p:cNvPr>
          <p:cNvSpPr>
            <a:spLocks noGrp="1"/>
          </p:cNvSpPr>
          <p:nvPr>
            <p:ph type="title"/>
          </p:nvPr>
        </p:nvSpPr>
        <p:spPr/>
        <p:txBody>
          <a:bodyPr/>
          <a:lstStyle/>
          <a:p>
            <a:r>
              <a:rPr lang="en-US" dirty="0"/>
              <a:t>RIS Report: New Arrivals-Case ID</a:t>
            </a:r>
          </a:p>
        </p:txBody>
      </p:sp>
      <p:sp>
        <p:nvSpPr>
          <p:cNvPr id="3" name="Text Placeholder 2">
            <a:extLst>
              <a:ext uri="{FF2B5EF4-FFF2-40B4-BE49-F238E27FC236}">
                <a16:creationId xmlns:a16="http://schemas.microsoft.com/office/drawing/2014/main" id="{63EBE1A6-41D7-45CD-9F8D-5C54393A3033}"/>
              </a:ext>
            </a:extLst>
          </p:cNvPr>
          <p:cNvSpPr>
            <a:spLocks noGrp="1"/>
          </p:cNvSpPr>
          <p:nvPr>
            <p:ph type="body" sz="quarter" idx="10"/>
          </p:nvPr>
        </p:nvSpPr>
        <p:spPr/>
        <p:txBody>
          <a:bodyPr/>
          <a:lstStyle/>
          <a:p>
            <a:endParaRPr lang="en-US" dirty="0"/>
          </a:p>
        </p:txBody>
      </p:sp>
      <p:sp>
        <p:nvSpPr>
          <p:cNvPr id="4" name="Text Placeholder 3">
            <a:extLst>
              <a:ext uri="{FF2B5EF4-FFF2-40B4-BE49-F238E27FC236}">
                <a16:creationId xmlns:a16="http://schemas.microsoft.com/office/drawing/2014/main" id="{22C01EE2-9C6C-4E6D-A17D-0279B9778E20}"/>
              </a:ext>
            </a:extLst>
          </p:cNvPr>
          <p:cNvSpPr>
            <a:spLocks noGrp="1"/>
          </p:cNvSpPr>
          <p:nvPr>
            <p:ph type="body" sz="quarter" idx="11"/>
          </p:nvPr>
        </p:nvSpPr>
        <p:spPr/>
        <p:txBody>
          <a:bodyPr/>
          <a:lstStyle/>
          <a:p>
            <a:endParaRPr lang="en-US"/>
          </a:p>
        </p:txBody>
      </p:sp>
      <p:pic>
        <p:nvPicPr>
          <p:cNvPr id="8" name="Picture 7" descr="Text&#10;&#10;Description automatically generated">
            <a:extLst>
              <a:ext uri="{FF2B5EF4-FFF2-40B4-BE49-F238E27FC236}">
                <a16:creationId xmlns:a16="http://schemas.microsoft.com/office/drawing/2014/main" id="{852FBC0C-B840-4810-BCCA-9C0A2BFFE2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767" y="2951390"/>
            <a:ext cx="8165054" cy="3017520"/>
          </a:xfrm>
          <a:prstGeom prst="rect">
            <a:avLst/>
          </a:prstGeom>
        </p:spPr>
      </p:pic>
      <p:pic>
        <p:nvPicPr>
          <p:cNvPr id="5" name="Audio 4">
            <a:hlinkClick r:id="" action="ppaction://media"/>
            <a:extLst>
              <a:ext uri="{FF2B5EF4-FFF2-40B4-BE49-F238E27FC236}">
                <a16:creationId xmlns:a16="http://schemas.microsoft.com/office/drawing/2014/main" id="{F6E497A3-021F-4BEF-9D5F-746988DB96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28509476"/>
      </p:ext>
    </p:extLst>
  </p:cSld>
  <p:clrMapOvr>
    <a:masterClrMapping/>
  </p:clrMapOvr>
  <mc:AlternateContent xmlns:mc="http://schemas.openxmlformats.org/markup-compatibility/2006">
    <mc:Choice xmlns:p14="http://schemas.microsoft.com/office/powerpoint/2010/main" Requires="p14">
      <p:transition spd="slow" p14:dur="2000" advTm="25795"/>
    </mc:Choice>
    <mc:Fallback>
      <p:transition spd="slow" advTm="25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26BD0-E14F-441F-BDC3-56BD97FBF90C}"/>
              </a:ext>
            </a:extLst>
          </p:cNvPr>
          <p:cNvSpPr>
            <a:spLocks noGrp="1"/>
          </p:cNvSpPr>
          <p:nvPr>
            <p:ph type="title"/>
          </p:nvPr>
        </p:nvSpPr>
        <p:spPr>
          <a:xfrm>
            <a:off x="241738" y="624054"/>
            <a:ext cx="8576441" cy="548640"/>
          </a:xfrm>
        </p:spPr>
        <p:txBody>
          <a:bodyPr/>
          <a:lstStyle/>
          <a:p>
            <a:r>
              <a:rPr lang="en-US" dirty="0"/>
              <a:t>RIS Report: New Arrivals-</a:t>
            </a:r>
            <a:r>
              <a:rPr lang="en-US" sz="3200" dirty="0"/>
              <a:t>Country of Origin </a:t>
            </a:r>
            <a:endParaRPr lang="en-US" dirty="0"/>
          </a:p>
        </p:txBody>
      </p:sp>
      <p:sp>
        <p:nvSpPr>
          <p:cNvPr id="3" name="Text Placeholder 2">
            <a:extLst>
              <a:ext uri="{FF2B5EF4-FFF2-40B4-BE49-F238E27FC236}">
                <a16:creationId xmlns:a16="http://schemas.microsoft.com/office/drawing/2014/main" id="{1D69BBCE-437E-4037-B576-917F6781CFE5}"/>
              </a:ext>
            </a:extLst>
          </p:cNvPr>
          <p:cNvSpPr>
            <a:spLocks noGrp="1"/>
          </p:cNvSpPr>
          <p:nvPr>
            <p:ph type="body" sz="quarter" idx="10"/>
          </p:nvPr>
        </p:nvSpPr>
        <p:spPr/>
        <p:txBody>
          <a:bodyPr/>
          <a:lstStyle/>
          <a:p>
            <a:pPr marL="231775" lvl="1" indent="-231775">
              <a:buFont typeface="Arial" panose="020B0604020202020204" pitchFamily="34" charset="0"/>
              <a:buChar char="•"/>
            </a:pPr>
            <a:r>
              <a:rPr lang="en-US" sz="2800" b="0" dirty="0">
                <a:solidFill>
                  <a:schemeClr val="accent3">
                    <a:lumMod val="75000"/>
                  </a:schemeClr>
                </a:solidFill>
              </a:rPr>
              <a:t>New Arrivals by Country of Origin Report</a:t>
            </a:r>
          </a:p>
          <a:p>
            <a:pPr marL="628650" lvl="2" indent="-231775"/>
            <a:r>
              <a:rPr lang="en-US" sz="2400" b="0" dirty="0">
                <a:solidFill>
                  <a:schemeClr val="accent3">
                    <a:lumMod val="75000"/>
                  </a:schemeClr>
                </a:solidFill>
              </a:rPr>
              <a:t>Search by Date of Arrival, Local Affiliate and/or Provider Name</a:t>
            </a:r>
            <a:endParaRPr lang="en-US" dirty="0"/>
          </a:p>
          <a:p>
            <a:endParaRPr lang="en-US" dirty="0"/>
          </a:p>
        </p:txBody>
      </p:sp>
      <p:sp>
        <p:nvSpPr>
          <p:cNvPr id="4" name="Text Placeholder 3">
            <a:extLst>
              <a:ext uri="{FF2B5EF4-FFF2-40B4-BE49-F238E27FC236}">
                <a16:creationId xmlns:a16="http://schemas.microsoft.com/office/drawing/2014/main" id="{6F605856-AA14-4D21-9847-E5ED029DEEA8}"/>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21DB035A-A910-4C82-82CF-B7D5E997017B}"/>
              </a:ext>
            </a:extLst>
          </p:cNvPr>
          <p:cNvPicPr>
            <a:picLocks noChangeAspect="1"/>
          </p:cNvPicPr>
          <p:nvPr/>
        </p:nvPicPr>
        <p:blipFill>
          <a:blip r:embed="rId3"/>
          <a:stretch>
            <a:fillRect/>
          </a:stretch>
        </p:blipFill>
        <p:spPr>
          <a:xfrm>
            <a:off x="338670" y="2889000"/>
            <a:ext cx="8516112" cy="1175000"/>
          </a:xfrm>
          <a:prstGeom prst="rect">
            <a:avLst/>
          </a:prstGeom>
        </p:spPr>
      </p:pic>
    </p:spTree>
    <p:extLst>
      <p:ext uri="{BB962C8B-B14F-4D97-AF65-F5344CB8AC3E}">
        <p14:creationId xmlns:p14="http://schemas.microsoft.com/office/powerpoint/2010/main" val="2742632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EEB92-0A6E-49D0-BA16-23EA2AE34863}"/>
              </a:ext>
            </a:extLst>
          </p:cNvPr>
          <p:cNvSpPr>
            <a:spLocks noGrp="1"/>
          </p:cNvSpPr>
          <p:nvPr>
            <p:ph type="title"/>
          </p:nvPr>
        </p:nvSpPr>
        <p:spPr>
          <a:xfrm>
            <a:off x="325821" y="624054"/>
            <a:ext cx="8523889" cy="548640"/>
          </a:xfrm>
        </p:spPr>
        <p:txBody>
          <a:bodyPr/>
          <a:lstStyle/>
          <a:p>
            <a:r>
              <a:rPr lang="en-US" dirty="0"/>
              <a:t>RIS Report: New Arrivals-</a:t>
            </a:r>
            <a:r>
              <a:rPr lang="en-US" sz="3200" dirty="0"/>
              <a:t>Country of Origin </a:t>
            </a:r>
            <a:endParaRPr lang="en-US" dirty="0"/>
          </a:p>
        </p:txBody>
      </p:sp>
      <p:sp>
        <p:nvSpPr>
          <p:cNvPr id="3" name="Text Placeholder 2">
            <a:extLst>
              <a:ext uri="{FF2B5EF4-FFF2-40B4-BE49-F238E27FC236}">
                <a16:creationId xmlns:a16="http://schemas.microsoft.com/office/drawing/2014/main" id="{F90AF049-D6DC-461A-AF5A-15707A086F2F}"/>
              </a:ext>
            </a:extLst>
          </p:cNvPr>
          <p:cNvSpPr>
            <a:spLocks noGrp="1"/>
          </p:cNvSpPr>
          <p:nvPr>
            <p:ph type="body" sz="quarter" idx="10"/>
          </p:nvPr>
        </p:nvSpPr>
        <p:spPr/>
        <p:txBody>
          <a:bodyPr/>
          <a:lstStyle/>
          <a:p>
            <a:r>
              <a:rPr lang="en-US" b="0" dirty="0">
                <a:solidFill>
                  <a:schemeClr val="accent3">
                    <a:lumMod val="75000"/>
                  </a:schemeClr>
                </a:solidFill>
              </a:rPr>
              <a:t>Detail Report </a:t>
            </a:r>
          </a:p>
        </p:txBody>
      </p:sp>
      <p:sp>
        <p:nvSpPr>
          <p:cNvPr id="4" name="Text Placeholder 3">
            <a:extLst>
              <a:ext uri="{FF2B5EF4-FFF2-40B4-BE49-F238E27FC236}">
                <a16:creationId xmlns:a16="http://schemas.microsoft.com/office/drawing/2014/main" id="{D9126BFC-C6BA-4F93-A536-F114E3237D5F}"/>
              </a:ext>
            </a:extLst>
          </p:cNvPr>
          <p:cNvSpPr>
            <a:spLocks noGrp="1"/>
          </p:cNvSpPr>
          <p:nvPr>
            <p:ph type="body" sz="quarter" idx="11"/>
          </p:nvPr>
        </p:nvSpPr>
        <p:spPr/>
        <p:txBody>
          <a:bodyPr/>
          <a:lstStyle/>
          <a:p>
            <a:endParaRPr lang="en-US"/>
          </a:p>
        </p:txBody>
      </p:sp>
      <p:pic>
        <p:nvPicPr>
          <p:cNvPr id="7" name="Picture 6" descr="Table&#10;&#10;Description automatically generated">
            <a:extLst>
              <a:ext uri="{FF2B5EF4-FFF2-40B4-BE49-F238E27FC236}">
                <a16:creationId xmlns:a16="http://schemas.microsoft.com/office/drawing/2014/main" id="{462BA765-736C-4CB7-99CB-680FD1FBEF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641" y="2036233"/>
            <a:ext cx="7886700" cy="4371975"/>
          </a:xfrm>
          <a:prstGeom prst="rect">
            <a:avLst/>
          </a:prstGeom>
        </p:spPr>
      </p:pic>
      <p:pic>
        <p:nvPicPr>
          <p:cNvPr id="5" name="Audio 4">
            <a:hlinkClick r:id="" action="ppaction://media"/>
            <a:extLst>
              <a:ext uri="{FF2B5EF4-FFF2-40B4-BE49-F238E27FC236}">
                <a16:creationId xmlns:a16="http://schemas.microsoft.com/office/drawing/2014/main" id="{A2FC0401-C071-42D6-BBC5-64329DFEF6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00096059"/>
      </p:ext>
    </p:extLst>
  </p:cSld>
  <p:clrMapOvr>
    <a:masterClrMapping/>
  </p:clrMapOvr>
  <mc:AlternateContent xmlns:mc="http://schemas.openxmlformats.org/markup-compatibility/2006">
    <mc:Choice xmlns:p14="http://schemas.microsoft.com/office/powerpoint/2010/main" Requires="p14">
      <p:transition spd="slow" p14:dur="2000" advTm="21989"/>
    </mc:Choice>
    <mc:Fallback>
      <p:transition spd="slow" advTm="21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82A17-228B-4D11-9B7C-68D322BCD11A}"/>
              </a:ext>
            </a:extLst>
          </p:cNvPr>
          <p:cNvSpPr>
            <a:spLocks noGrp="1"/>
          </p:cNvSpPr>
          <p:nvPr>
            <p:ph type="title"/>
          </p:nvPr>
        </p:nvSpPr>
        <p:spPr>
          <a:xfrm>
            <a:off x="304800" y="624054"/>
            <a:ext cx="8479971" cy="548640"/>
          </a:xfrm>
        </p:spPr>
        <p:txBody>
          <a:bodyPr/>
          <a:lstStyle/>
          <a:p>
            <a:r>
              <a:rPr lang="en-US" dirty="0"/>
              <a:t>RIS Report: New Arrivals-</a:t>
            </a:r>
            <a:r>
              <a:rPr lang="en-US" sz="3200" dirty="0"/>
              <a:t>Country of Origin </a:t>
            </a:r>
            <a:endParaRPr lang="en-US" dirty="0"/>
          </a:p>
        </p:txBody>
      </p:sp>
      <p:sp>
        <p:nvSpPr>
          <p:cNvPr id="3" name="Text Placeholder 2">
            <a:extLst>
              <a:ext uri="{FF2B5EF4-FFF2-40B4-BE49-F238E27FC236}">
                <a16:creationId xmlns:a16="http://schemas.microsoft.com/office/drawing/2014/main" id="{B0B94B65-D19B-4A3D-A038-3756E27678B4}"/>
              </a:ext>
            </a:extLst>
          </p:cNvPr>
          <p:cNvSpPr>
            <a:spLocks noGrp="1"/>
          </p:cNvSpPr>
          <p:nvPr>
            <p:ph type="body" sz="quarter" idx="10"/>
          </p:nvPr>
        </p:nvSpPr>
        <p:spPr/>
        <p:txBody>
          <a:bodyPr/>
          <a:lstStyle/>
          <a:p>
            <a:r>
              <a:rPr lang="en-US" b="0" dirty="0">
                <a:solidFill>
                  <a:schemeClr val="accent3">
                    <a:lumMod val="75000"/>
                  </a:schemeClr>
                </a:solidFill>
              </a:rPr>
              <a:t>Summary Report </a:t>
            </a:r>
          </a:p>
        </p:txBody>
      </p:sp>
      <p:sp>
        <p:nvSpPr>
          <p:cNvPr id="4" name="Text Placeholder 3">
            <a:extLst>
              <a:ext uri="{FF2B5EF4-FFF2-40B4-BE49-F238E27FC236}">
                <a16:creationId xmlns:a16="http://schemas.microsoft.com/office/drawing/2014/main" id="{03175CD5-E43F-4709-B380-59A5EE7AC211}"/>
              </a:ext>
            </a:extLst>
          </p:cNvPr>
          <p:cNvSpPr>
            <a:spLocks noGrp="1"/>
          </p:cNvSpPr>
          <p:nvPr>
            <p:ph type="body" sz="quarter" idx="11"/>
          </p:nvPr>
        </p:nvSpPr>
        <p:spPr/>
        <p:txBody>
          <a:bodyPr/>
          <a:lstStyle/>
          <a:p>
            <a:endParaRPr lang="en-US"/>
          </a:p>
        </p:txBody>
      </p:sp>
      <p:pic>
        <p:nvPicPr>
          <p:cNvPr id="8" name="Picture 7" descr="A picture containing graphical user interface&#10;&#10;Description automatically generated">
            <a:extLst>
              <a:ext uri="{FF2B5EF4-FFF2-40B4-BE49-F238E27FC236}">
                <a16:creationId xmlns:a16="http://schemas.microsoft.com/office/drawing/2014/main" id="{B28C29F5-E553-478D-A591-48D976385C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287" y="2400979"/>
            <a:ext cx="7953375" cy="3362325"/>
          </a:xfrm>
          <a:prstGeom prst="rect">
            <a:avLst/>
          </a:prstGeom>
        </p:spPr>
      </p:pic>
      <p:pic>
        <p:nvPicPr>
          <p:cNvPr id="5" name="Audio 4">
            <a:hlinkClick r:id="" action="ppaction://media"/>
            <a:extLst>
              <a:ext uri="{FF2B5EF4-FFF2-40B4-BE49-F238E27FC236}">
                <a16:creationId xmlns:a16="http://schemas.microsoft.com/office/drawing/2014/main" id="{DEA943EE-A668-4902-B2DE-90F693FA2F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88647353"/>
      </p:ext>
    </p:extLst>
  </p:cSld>
  <p:clrMapOvr>
    <a:masterClrMapping/>
  </p:clrMapOvr>
  <mc:AlternateContent xmlns:mc="http://schemas.openxmlformats.org/markup-compatibility/2006">
    <mc:Choice xmlns:p14="http://schemas.microsoft.com/office/powerpoint/2010/main" Requires="p14">
      <p:transition spd="slow" p14:dur="2000" advTm="6380"/>
    </mc:Choice>
    <mc:Fallback>
      <p:transition spd="slow" advTm="6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E053C-650B-4882-AD1D-62B6FCEBD181}"/>
              </a:ext>
            </a:extLst>
          </p:cNvPr>
          <p:cNvSpPr>
            <a:spLocks noGrp="1"/>
          </p:cNvSpPr>
          <p:nvPr>
            <p:ph type="title"/>
          </p:nvPr>
        </p:nvSpPr>
        <p:spPr/>
        <p:txBody>
          <a:bodyPr/>
          <a:lstStyle/>
          <a:p>
            <a:r>
              <a:rPr lang="en-US" dirty="0"/>
              <a:t>RIS Report: New Arrivals- By </a:t>
            </a:r>
            <a:r>
              <a:rPr lang="en-US" sz="3200" dirty="0"/>
              <a:t>County </a:t>
            </a:r>
            <a:endParaRPr lang="en-US" dirty="0"/>
          </a:p>
        </p:txBody>
      </p:sp>
      <p:sp>
        <p:nvSpPr>
          <p:cNvPr id="3" name="Text Placeholder 2">
            <a:extLst>
              <a:ext uri="{FF2B5EF4-FFF2-40B4-BE49-F238E27FC236}">
                <a16:creationId xmlns:a16="http://schemas.microsoft.com/office/drawing/2014/main" id="{8C645C05-E37D-4706-B87B-7EF91A37DEDA}"/>
              </a:ext>
            </a:extLst>
          </p:cNvPr>
          <p:cNvSpPr>
            <a:spLocks noGrp="1"/>
          </p:cNvSpPr>
          <p:nvPr>
            <p:ph type="body" sz="quarter" idx="10"/>
          </p:nvPr>
        </p:nvSpPr>
        <p:spPr/>
        <p:txBody>
          <a:bodyPr/>
          <a:lstStyle/>
          <a:p>
            <a:pPr marL="231775" lvl="1" indent="-231775">
              <a:buFont typeface="Arial" panose="020B0604020202020204" pitchFamily="34" charset="0"/>
              <a:buChar char="•"/>
            </a:pPr>
            <a:r>
              <a:rPr lang="en-US" sz="2800" b="0" dirty="0">
                <a:solidFill>
                  <a:schemeClr val="accent3">
                    <a:lumMod val="75000"/>
                  </a:schemeClr>
                </a:solidFill>
              </a:rPr>
              <a:t>New Arrivals by County Report</a:t>
            </a:r>
          </a:p>
          <a:p>
            <a:pPr marL="628650" lvl="2" indent="-231775"/>
            <a:r>
              <a:rPr lang="en-US" sz="2400" b="0" dirty="0">
                <a:solidFill>
                  <a:schemeClr val="accent3">
                    <a:lumMod val="75000"/>
                  </a:schemeClr>
                </a:solidFill>
              </a:rPr>
              <a:t>Search by Date of Arrival, Local Affiliate and/or Provider Name</a:t>
            </a:r>
            <a:endParaRPr lang="en-US" dirty="0"/>
          </a:p>
          <a:p>
            <a:endParaRPr lang="en-US" dirty="0"/>
          </a:p>
        </p:txBody>
      </p:sp>
      <p:sp>
        <p:nvSpPr>
          <p:cNvPr id="4" name="Text Placeholder 3">
            <a:extLst>
              <a:ext uri="{FF2B5EF4-FFF2-40B4-BE49-F238E27FC236}">
                <a16:creationId xmlns:a16="http://schemas.microsoft.com/office/drawing/2014/main" id="{DA2233BF-7D91-445D-A1D6-2C93A9C88EE6}"/>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3559EFA5-4B8B-4FEA-A2FC-3AF06D419720}"/>
              </a:ext>
            </a:extLst>
          </p:cNvPr>
          <p:cNvPicPr>
            <a:picLocks noChangeAspect="1"/>
          </p:cNvPicPr>
          <p:nvPr/>
        </p:nvPicPr>
        <p:blipFill>
          <a:blip r:embed="rId5"/>
          <a:stretch>
            <a:fillRect/>
          </a:stretch>
        </p:blipFill>
        <p:spPr>
          <a:xfrm>
            <a:off x="24002" y="2975224"/>
            <a:ext cx="9144000" cy="1465354"/>
          </a:xfrm>
          <a:prstGeom prst="rect">
            <a:avLst/>
          </a:prstGeom>
        </p:spPr>
      </p:pic>
      <p:sp>
        <p:nvSpPr>
          <p:cNvPr id="7" name="&quot;Not Allowed&quot; Symbol 6">
            <a:extLst>
              <a:ext uri="{FF2B5EF4-FFF2-40B4-BE49-F238E27FC236}">
                <a16:creationId xmlns:a16="http://schemas.microsoft.com/office/drawing/2014/main" id="{5752F73B-F518-4D57-B2C8-BCEF0050328D}"/>
              </a:ext>
            </a:extLst>
          </p:cNvPr>
          <p:cNvSpPr/>
          <p:nvPr/>
        </p:nvSpPr>
        <p:spPr>
          <a:xfrm>
            <a:off x="4929351" y="3989928"/>
            <a:ext cx="457200" cy="457200"/>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Audio 8">
            <a:hlinkClick r:id="" action="ppaction://media"/>
            <a:extLst>
              <a:ext uri="{FF2B5EF4-FFF2-40B4-BE49-F238E27FC236}">
                <a16:creationId xmlns:a16="http://schemas.microsoft.com/office/drawing/2014/main" id="{AA3BCC28-262A-47FF-96C8-AB87846F05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68629754"/>
      </p:ext>
    </p:extLst>
  </p:cSld>
  <p:clrMapOvr>
    <a:masterClrMapping/>
  </p:clrMapOvr>
  <mc:AlternateContent xmlns:mc="http://schemas.openxmlformats.org/markup-compatibility/2006">
    <mc:Choice xmlns:p14="http://schemas.microsoft.com/office/powerpoint/2010/main" Requires="p14">
      <p:transition spd="slow" p14:dur="2000" advTm="14902"/>
    </mc:Choice>
    <mc:Fallback>
      <p:transition spd="slow" advTm="14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1AA2D-AA85-4BCC-9633-FAF9B7F355FC}"/>
              </a:ext>
            </a:extLst>
          </p:cNvPr>
          <p:cNvSpPr>
            <a:spLocks noGrp="1"/>
          </p:cNvSpPr>
          <p:nvPr>
            <p:ph type="title"/>
          </p:nvPr>
        </p:nvSpPr>
        <p:spPr/>
        <p:txBody>
          <a:bodyPr/>
          <a:lstStyle/>
          <a:p>
            <a:r>
              <a:rPr lang="en-US" dirty="0"/>
              <a:t>RIS Report: New Arrivals by </a:t>
            </a:r>
            <a:r>
              <a:rPr lang="en-US" sz="3200" dirty="0"/>
              <a:t>County </a:t>
            </a:r>
            <a:endParaRPr lang="en-US" dirty="0"/>
          </a:p>
        </p:txBody>
      </p:sp>
      <p:sp>
        <p:nvSpPr>
          <p:cNvPr id="3" name="Text Placeholder 2">
            <a:extLst>
              <a:ext uri="{FF2B5EF4-FFF2-40B4-BE49-F238E27FC236}">
                <a16:creationId xmlns:a16="http://schemas.microsoft.com/office/drawing/2014/main" id="{932466B5-6937-4E05-A9C2-4C0610E1022A}"/>
              </a:ext>
            </a:extLst>
          </p:cNvPr>
          <p:cNvSpPr>
            <a:spLocks noGrp="1"/>
          </p:cNvSpPr>
          <p:nvPr>
            <p:ph type="body" sz="quarter" idx="10"/>
          </p:nvPr>
        </p:nvSpPr>
        <p:spPr/>
        <p:txBody>
          <a:bodyPr/>
          <a:lstStyle/>
          <a:p>
            <a:r>
              <a:rPr lang="en-US" b="0" dirty="0">
                <a:solidFill>
                  <a:schemeClr val="accent3">
                    <a:lumMod val="75000"/>
                  </a:schemeClr>
                </a:solidFill>
              </a:rPr>
              <a:t>Detail Report </a:t>
            </a:r>
          </a:p>
        </p:txBody>
      </p:sp>
      <p:sp>
        <p:nvSpPr>
          <p:cNvPr id="4" name="Text Placeholder 3">
            <a:extLst>
              <a:ext uri="{FF2B5EF4-FFF2-40B4-BE49-F238E27FC236}">
                <a16:creationId xmlns:a16="http://schemas.microsoft.com/office/drawing/2014/main" id="{915F35D8-9FA1-4117-AB57-399435274BB6}"/>
              </a:ext>
            </a:extLst>
          </p:cNvPr>
          <p:cNvSpPr>
            <a:spLocks noGrp="1"/>
          </p:cNvSpPr>
          <p:nvPr>
            <p:ph type="body" sz="quarter" idx="11"/>
          </p:nvPr>
        </p:nvSpPr>
        <p:spPr/>
        <p:txBody>
          <a:bodyPr/>
          <a:lstStyle/>
          <a:p>
            <a:endParaRPr lang="en-US"/>
          </a:p>
        </p:txBody>
      </p:sp>
      <p:pic>
        <p:nvPicPr>
          <p:cNvPr id="6" name="Picture 5" descr="Text&#10;&#10;Description automatically generated with low confidence">
            <a:extLst>
              <a:ext uri="{FF2B5EF4-FFF2-40B4-BE49-F238E27FC236}">
                <a16:creationId xmlns:a16="http://schemas.microsoft.com/office/drawing/2014/main" id="{EFE9C934-9C90-4139-AC02-63117FA171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4" y="2127255"/>
            <a:ext cx="7961272" cy="3566160"/>
          </a:xfrm>
          <a:prstGeom prst="rect">
            <a:avLst/>
          </a:prstGeom>
        </p:spPr>
      </p:pic>
      <p:pic>
        <p:nvPicPr>
          <p:cNvPr id="8" name="Audio 7">
            <a:hlinkClick r:id="" action="ppaction://media"/>
            <a:extLst>
              <a:ext uri="{FF2B5EF4-FFF2-40B4-BE49-F238E27FC236}">
                <a16:creationId xmlns:a16="http://schemas.microsoft.com/office/drawing/2014/main" id="{68CEC7AA-E6E6-43C5-9095-AE50FABB55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15604676"/>
      </p:ext>
    </p:extLst>
  </p:cSld>
  <p:clrMapOvr>
    <a:masterClrMapping/>
  </p:clrMapOvr>
  <mc:AlternateContent xmlns:mc="http://schemas.openxmlformats.org/markup-compatibility/2006">
    <mc:Choice xmlns:p14="http://schemas.microsoft.com/office/powerpoint/2010/main" Requires="p14">
      <p:transition spd="slow" p14:dur="2000" advTm="11253"/>
    </mc:Choice>
    <mc:Fallback>
      <p:transition spd="slow" advTm="11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1FC1B-B4A5-4E08-AB86-571EDFC351EA}"/>
              </a:ext>
            </a:extLst>
          </p:cNvPr>
          <p:cNvSpPr>
            <a:spLocks noGrp="1"/>
          </p:cNvSpPr>
          <p:nvPr>
            <p:ph type="title"/>
          </p:nvPr>
        </p:nvSpPr>
        <p:spPr>
          <a:xfrm>
            <a:off x="178676" y="624054"/>
            <a:ext cx="8849709" cy="548640"/>
          </a:xfrm>
        </p:spPr>
        <p:txBody>
          <a:bodyPr/>
          <a:lstStyle/>
          <a:p>
            <a:r>
              <a:rPr lang="en-US" dirty="0"/>
              <a:t>RIS Report: </a:t>
            </a:r>
            <a:r>
              <a:rPr lang="en-US" dirty="0">
                <a:solidFill>
                  <a:schemeClr val="accent3">
                    <a:lumMod val="75000"/>
                  </a:schemeClr>
                </a:solidFill>
              </a:rPr>
              <a:t>New Arrivals by County</a:t>
            </a:r>
            <a:endParaRPr lang="en-US" dirty="0"/>
          </a:p>
        </p:txBody>
      </p:sp>
      <p:sp>
        <p:nvSpPr>
          <p:cNvPr id="3" name="Text Placeholder 2">
            <a:extLst>
              <a:ext uri="{FF2B5EF4-FFF2-40B4-BE49-F238E27FC236}">
                <a16:creationId xmlns:a16="http://schemas.microsoft.com/office/drawing/2014/main" id="{07909B0D-FD94-45DA-9DFA-8C863A15D5ED}"/>
              </a:ext>
            </a:extLst>
          </p:cNvPr>
          <p:cNvSpPr>
            <a:spLocks noGrp="1"/>
          </p:cNvSpPr>
          <p:nvPr>
            <p:ph type="body" sz="quarter" idx="10"/>
          </p:nvPr>
        </p:nvSpPr>
        <p:spPr/>
        <p:txBody>
          <a:bodyPr/>
          <a:lstStyle/>
          <a:p>
            <a:r>
              <a:rPr lang="en-US" b="0" dirty="0">
                <a:solidFill>
                  <a:schemeClr val="accent3">
                    <a:lumMod val="75000"/>
                  </a:schemeClr>
                </a:solidFill>
              </a:rPr>
              <a:t>Summary Report </a:t>
            </a:r>
          </a:p>
        </p:txBody>
      </p:sp>
      <p:sp>
        <p:nvSpPr>
          <p:cNvPr id="4" name="Text Placeholder 3">
            <a:extLst>
              <a:ext uri="{FF2B5EF4-FFF2-40B4-BE49-F238E27FC236}">
                <a16:creationId xmlns:a16="http://schemas.microsoft.com/office/drawing/2014/main" id="{57EFAEF3-C5C6-469B-8075-864C212E3E7C}"/>
              </a:ext>
            </a:extLst>
          </p:cNvPr>
          <p:cNvSpPr>
            <a:spLocks noGrp="1"/>
          </p:cNvSpPr>
          <p:nvPr>
            <p:ph type="body" sz="quarter" idx="11"/>
          </p:nvPr>
        </p:nvSpPr>
        <p:spPr/>
        <p:txBody>
          <a:bodyPr/>
          <a:lstStyle/>
          <a:p>
            <a:endParaRPr lang="en-US"/>
          </a:p>
        </p:txBody>
      </p:sp>
      <p:pic>
        <p:nvPicPr>
          <p:cNvPr id="6" name="Picture 5" descr="Table&#10;&#10;Description automatically generated">
            <a:extLst>
              <a:ext uri="{FF2B5EF4-FFF2-40B4-BE49-F238E27FC236}">
                <a16:creationId xmlns:a16="http://schemas.microsoft.com/office/drawing/2014/main" id="{87E221A5-6962-4752-8A40-0939F9D04F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518" y="2026448"/>
            <a:ext cx="8038774" cy="4297680"/>
          </a:xfrm>
          <a:prstGeom prst="rect">
            <a:avLst/>
          </a:prstGeom>
        </p:spPr>
      </p:pic>
      <p:pic>
        <p:nvPicPr>
          <p:cNvPr id="7" name="Audio 6">
            <a:hlinkClick r:id="" action="ppaction://media"/>
            <a:extLst>
              <a:ext uri="{FF2B5EF4-FFF2-40B4-BE49-F238E27FC236}">
                <a16:creationId xmlns:a16="http://schemas.microsoft.com/office/drawing/2014/main" id="{A0B953BF-CA6B-418E-906C-62BE3A902E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0465229"/>
      </p:ext>
    </p:extLst>
  </p:cSld>
  <p:clrMapOvr>
    <a:masterClrMapping/>
  </p:clrMapOvr>
  <mc:AlternateContent xmlns:mc="http://schemas.openxmlformats.org/markup-compatibility/2006">
    <mc:Choice xmlns:p14="http://schemas.microsoft.com/office/powerpoint/2010/main" Requires="p14">
      <p:transition spd="slow" p14:dur="2000" advTm="9101"/>
    </mc:Choice>
    <mc:Fallback>
      <p:transition spd="slow" advTm="9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33AB-D4F4-49B1-9F5F-12543E0B71D8}"/>
              </a:ext>
            </a:extLst>
          </p:cNvPr>
          <p:cNvSpPr>
            <a:spLocks noGrp="1"/>
          </p:cNvSpPr>
          <p:nvPr>
            <p:ph type="title"/>
          </p:nvPr>
        </p:nvSpPr>
        <p:spPr/>
        <p:txBody>
          <a:bodyPr/>
          <a:lstStyle/>
          <a:p>
            <a:r>
              <a:rPr lang="en-US" dirty="0"/>
              <a:t>RIS Report: Refugee State of Origin </a:t>
            </a:r>
          </a:p>
        </p:txBody>
      </p:sp>
      <p:sp>
        <p:nvSpPr>
          <p:cNvPr id="3" name="Text Placeholder 2">
            <a:extLst>
              <a:ext uri="{FF2B5EF4-FFF2-40B4-BE49-F238E27FC236}">
                <a16:creationId xmlns:a16="http://schemas.microsoft.com/office/drawing/2014/main" id="{ED709876-E245-483A-B2B3-62F68CD81473}"/>
              </a:ext>
            </a:extLst>
          </p:cNvPr>
          <p:cNvSpPr>
            <a:spLocks noGrp="1"/>
          </p:cNvSpPr>
          <p:nvPr>
            <p:ph type="body" sz="quarter" idx="10"/>
          </p:nvPr>
        </p:nvSpPr>
        <p:spPr>
          <a:xfrm>
            <a:off x="627855" y="1172694"/>
            <a:ext cx="7888288" cy="4795307"/>
          </a:xfrm>
        </p:spPr>
        <p:txBody>
          <a:bodyPr/>
          <a:lstStyle/>
          <a:p>
            <a:r>
              <a:rPr lang="en-US" sz="2200" b="0" dirty="0">
                <a:solidFill>
                  <a:schemeClr val="accent3">
                    <a:lumMod val="75000"/>
                  </a:schemeClr>
                </a:solidFill>
              </a:rPr>
              <a:t>View Detail Report</a:t>
            </a:r>
          </a:p>
          <a:p>
            <a:pPr lvl="1"/>
            <a:r>
              <a:rPr lang="en-US" sz="2000" b="0" dirty="0">
                <a:solidFill>
                  <a:schemeClr val="accent3">
                    <a:lumMod val="75000"/>
                  </a:schemeClr>
                </a:solidFill>
              </a:rPr>
              <a:t>New arrivals by date &amp; sorted by State of Origin</a:t>
            </a:r>
          </a:p>
          <a:p>
            <a:r>
              <a:rPr lang="en-US" sz="2200" b="0" dirty="0">
                <a:solidFill>
                  <a:schemeClr val="accent3">
                    <a:lumMod val="75000"/>
                  </a:schemeClr>
                </a:solidFill>
              </a:rPr>
              <a:t>View Detail Report </a:t>
            </a:r>
            <a:r>
              <a:rPr lang="en-US" sz="2000" b="0" dirty="0">
                <a:solidFill>
                  <a:schemeClr val="accent3">
                    <a:lumMod val="75000"/>
                  </a:schemeClr>
                </a:solidFill>
              </a:rPr>
              <a:t>(No State)</a:t>
            </a:r>
          </a:p>
          <a:p>
            <a:pPr lvl="1"/>
            <a:r>
              <a:rPr lang="en-US" sz="2000" b="0" dirty="0">
                <a:solidFill>
                  <a:schemeClr val="accent3">
                    <a:lumMod val="75000"/>
                  </a:schemeClr>
                </a:solidFill>
              </a:rPr>
              <a:t>New arrivals with No State-of-Origin &amp; No Local Affiliate </a:t>
            </a:r>
            <a:endParaRPr lang="en-US" sz="2800" b="0" dirty="0">
              <a:solidFill>
                <a:schemeClr val="accent3">
                  <a:lumMod val="75000"/>
                </a:schemeClr>
              </a:solidFill>
            </a:endParaRPr>
          </a:p>
          <a:p>
            <a:r>
              <a:rPr lang="en-US" sz="2200" b="0" dirty="0">
                <a:solidFill>
                  <a:schemeClr val="accent3">
                    <a:lumMod val="75000"/>
                  </a:schemeClr>
                </a:solidFill>
              </a:rPr>
              <a:t>View Summary Report </a:t>
            </a:r>
          </a:p>
          <a:p>
            <a:pPr lvl="1"/>
            <a:r>
              <a:rPr lang="en-US" b="0" dirty="0">
                <a:solidFill>
                  <a:schemeClr val="accent3">
                    <a:lumMod val="75000"/>
                  </a:schemeClr>
                </a:solidFill>
              </a:rPr>
              <a:t> </a:t>
            </a:r>
            <a:r>
              <a:rPr lang="en-US" sz="1800" b="0" dirty="0">
                <a:solidFill>
                  <a:schemeClr val="accent3">
                    <a:lumMod val="75000"/>
                  </a:schemeClr>
                </a:solidFill>
              </a:rPr>
              <a:t>New Arrivals count per State-of-Origin</a:t>
            </a:r>
            <a:endParaRPr lang="en-US" b="0" dirty="0">
              <a:solidFill>
                <a:schemeClr val="accent3">
                  <a:lumMod val="75000"/>
                </a:schemeClr>
              </a:solidFill>
            </a:endParaRPr>
          </a:p>
        </p:txBody>
      </p:sp>
      <p:sp>
        <p:nvSpPr>
          <p:cNvPr id="4" name="Text Placeholder 3">
            <a:extLst>
              <a:ext uri="{FF2B5EF4-FFF2-40B4-BE49-F238E27FC236}">
                <a16:creationId xmlns:a16="http://schemas.microsoft.com/office/drawing/2014/main" id="{8FCC78A0-FDF2-4270-8458-83F483A6139A}"/>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7E6C3B08-7AE4-4B2A-8F8E-A0E5D378F37D}"/>
              </a:ext>
            </a:extLst>
          </p:cNvPr>
          <p:cNvPicPr>
            <a:picLocks noChangeAspect="1"/>
          </p:cNvPicPr>
          <p:nvPr/>
        </p:nvPicPr>
        <p:blipFill>
          <a:blip r:embed="rId5"/>
          <a:stretch>
            <a:fillRect/>
          </a:stretch>
        </p:blipFill>
        <p:spPr>
          <a:xfrm>
            <a:off x="552156" y="3690787"/>
            <a:ext cx="8039687" cy="1920240"/>
          </a:xfrm>
          <a:prstGeom prst="rect">
            <a:avLst/>
          </a:prstGeom>
        </p:spPr>
      </p:pic>
      <p:pic>
        <p:nvPicPr>
          <p:cNvPr id="5" name="Audio 4">
            <a:hlinkClick r:id="" action="ppaction://media"/>
            <a:extLst>
              <a:ext uri="{FF2B5EF4-FFF2-40B4-BE49-F238E27FC236}">
                <a16:creationId xmlns:a16="http://schemas.microsoft.com/office/drawing/2014/main" id="{341FB685-8B85-4CE9-A256-14B0A9F05F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64916110"/>
      </p:ext>
    </p:extLst>
  </p:cSld>
  <p:clrMapOvr>
    <a:masterClrMapping/>
  </p:clrMapOvr>
  <mc:AlternateContent xmlns:mc="http://schemas.openxmlformats.org/markup-compatibility/2006">
    <mc:Choice xmlns:p14="http://schemas.microsoft.com/office/powerpoint/2010/main" Requires="p14">
      <p:transition spd="slow" p14:dur="2000" advTm="28644"/>
    </mc:Choice>
    <mc:Fallback>
      <p:transition spd="slow" advTm="28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AFB04-2CE0-4E95-962E-0E9265A29E24}"/>
              </a:ext>
            </a:extLst>
          </p:cNvPr>
          <p:cNvSpPr>
            <a:spLocks noGrp="1"/>
          </p:cNvSpPr>
          <p:nvPr>
            <p:ph type="title"/>
          </p:nvPr>
        </p:nvSpPr>
        <p:spPr/>
        <p:txBody>
          <a:bodyPr/>
          <a:lstStyle/>
          <a:p>
            <a:r>
              <a:rPr lang="en-US" dirty="0"/>
              <a:t>RIS Report: New Arrivals by City</a:t>
            </a:r>
          </a:p>
        </p:txBody>
      </p:sp>
      <p:sp>
        <p:nvSpPr>
          <p:cNvPr id="3" name="Text Placeholder 2">
            <a:extLst>
              <a:ext uri="{FF2B5EF4-FFF2-40B4-BE49-F238E27FC236}">
                <a16:creationId xmlns:a16="http://schemas.microsoft.com/office/drawing/2014/main" id="{C86FE767-C100-42B8-B7EE-6248EC0C635A}"/>
              </a:ext>
            </a:extLst>
          </p:cNvPr>
          <p:cNvSpPr>
            <a:spLocks noGrp="1"/>
          </p:cNvSpPr>
          <p:nvPr>
            <p:ph type="body" sz="quarter" idx="10"/>
          </p:nvPr>
        </p:nvSpPr>
        <p:spPr/>
        <p:txBody>
          <a:bodyPr/>
          <a:lstStyle/>
          <a:p>
            <a:pPr marL="231775" lvl="1" indent="-231775">
              <a:buFont typeface="Arial" panose="020B0604020202020204" pitchFamily="34" charset="0"/>
              <a:buChar char="•"/>
            </a:pPr>
            <a:r>
              <a:rPr lang="en-US" sz="2800" b="0" dirty="0">
                <a:solidFill>
                  <a:schemeClr val="accent3">
                    <a:lumMod val="75000"/>
                  </a:schemeClr>
                </a:solidFill>
              </a:rPr>
              <a:t>New Arrivals by City Report</a:t>
            </a:r>
          </a:p>
          <a:p>
            <a:pPr marL="628650" lvl="2" indent="-231775"/>
            <a:r>
              <a:rPr lang="en-US" sz="2400" b="0" dirty="0">
                <a:solidFill>
                  <a:schemeClr val="accent3">
                    <a:lumMod val="75000"/>
                  </a:schemeClr>
                </a:solidFill>
              </a:rPr>
              <a:t>Search by Date of Arrival, Local Affiliate and/or Provider Name</a:t>
            </a:r>
            <a:endParaRPr lang="en-US" dirty="0"/>
          </a:p>
          <a:p>
            <a:endParaRPr lang="en-US" dirty="0"/>
          </a:p>
        </p:txBody>
      </p:sp>
      <p:sp>
        <p:nvSpPr>
          <p:cNvPr id="4" name="Text Placeholder 3">
            <a:extLst>
              <a:ext uri="{FF2B5EF4-FFF2-40B4-BE49-F238E27FC236}">
                <a16:creationId xmlns:a16="http://schemas.microsoft.com/office/drawing/2014/main" id="{B54E394F-0EBB-452C-BFED-4D1441068BDB}"/>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3C5C2C8D-B7B7-4C26-8CD3-191974EA52BE}"/>
              </a:ext>
            </a:extLst>
          </p:cNvPr>
          <p:cNvPicPr>
            <a:picLocks noChangeAspect="1"/>
          </p:cNvPicPr>
          <p:nvPr/>
        </p:nvPicPr>
        <p:blipFill>
          <a:blip r:embed="rId5"/>
          <a:stretch>
            <a:fillRect/>
          </a:stretch>
        </p:blipFill>
        <p:spPr>
          <a:xfrm>
            <a:off x="0" y="2927514"/>
            <a:ext cx="9144000" cy="1276240"/>
          </a:xfrm>
          <a:prstGeom prst="rect">
            <a:avLst/>
          </a:prstGeom>
        </p:spPr>
      </p:pic>
      <p:pic>
        <p:nvPicPr>
          <p:cNvPr id="7" name="Audio 6">
            <a:hlinkClick r:id="" action="ppaction://media"/>
            <a:extLst>
              <a:ext uri="{FF2B5EF4-FFF2-40B4-BE49-F238E27FC236}">
                <a16:creationId xmlns:a16="http://schemas.microsoft.com/office/drawing/2014/main" id="{8E74268F-DFD9-440B-A29D-8AF0D31446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50747134"/>
      </p:ext>
    </p:extLst>
  </p:cSld>
  <p:clrMapOvr>
    <a:masterClrMapping/>
  </p:clrMapOvr>
  <mc:AlternateContent xmlns:mc="http://schemas.openxmlformats.org/markup-compatibility/2006">
    <mc:Choice xmlns:p14="http://schemas.microsoft.com/office/powerpoint/2010/main" Requires="p14">
      <p:transition spd="slow" p14:dur="2000" advTm="12602"/>
    </mc:Choice>
    <mc:Fallback>
      <p:transition spd="slow" advTm="12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F1A42-16F4-4A37-BD47-B7352DC5DF84}"/>
              </a:ext>
            </a:extLst>
          </p:cNvPr>
          <p:cNvSpPr>
            <a:spLocks noGrp="1"/>
          </p:cNvSpPr>
          <p:nvPr>
            <p:ph type="title"/>
          </p:nvPr>
        </p:nvSpPr>
        <p:spPr/>
        <p:txBody>
          <a:bodyPr/>
          <a:lstStyle/>
          <a:p>
            <a:r>
              <a:rPr lang="en-US" dirty="0"/>
              <a:t>RIS Report: New Arrivals by City</a:t>
            </a:r>
          </a:p>
        </p:txBody>
      </p:sp>
      <p:sp>
        <p:nvSpPr>
          <p:cNvPr id="3" name="Text Placeholder 2">
            <a:extLst>
              <a:ext uri="{FF2B5EF4-FFF2-40B4-BE49-F238E27FC236}">
                <a16:creationId xmlns:a16="http://schemas.microsoft.com/office/drawing/2014/main" id="{4FCF312A-9466-4D60-971C-D1D62F99A4B9}"/>
              </a:ext>
            </a:extLst>
          </p:cNvPr>
          <p:cNvSpPr>
            <a:spLocks noGrp="1"/>
          </p:cNvSpPr>
          <p:nvPr>
            <p:ph type="body" sz="quarter" idx="10"/>
          </p:nvPr>
        </p:nvSpPr>
        <p:spPr/>
        <p:txBody>
          <a:bodyPr/>
          <a:lstStyle/>
          <a:p>
            <a:r>
              <a:rPr lang="en-US" b="0" dirty="0">
                <a:solidFill>
                  <a:schemeClr val="accent3">
                    <a:lumMod val="75000"/>
                  </a:schemeClr>
                </a:solidFill>
              </a:rPr>
              <a:t>Detail Report </a:t>
            </a:r>
          </a:p>
        </p:txBody>
      </p:sp>
      <p:sp>
        <p:nvSpPr>
          <p:cNvPr id="4" name="Text Placeholder 3">
            <a:extLst>
              <a:ext uri="{FF2B5EF4-FFF2-40B4-BE49-F238E27FC236}">
                <a16:creationId xmlns:a16="http://schemas.microsoft.com/office/drawing/2014/main" id="{C2EDE239-83BF-48E6-8943-B3E9F5DF4A30}"/>
              </a:ext>
            </a:extLst>
          </p:cNvPr>
          <p:cNvSpPr>
            <a:spLocks noGrp="1"/>
          </p:cNvSpPr>
          <p:nvPr>
            <p:ph type="body" sz="quarter" idx="11"/>
          </p:nvPr>
        </p:nvSpPr>
        <p:spPr/>
        <p:txBody>
          <a:bodyPr/>
          <a:lstStyle/>
          <a:p>
            <a:endParaRPr lang="en-US"/>
          </a:p>
        </p:txBody>
      </p:sp>
      <p:pic>
        <p:nvPicPr>
          <p:cNvPr id="6" name="Picture 5" descr="Graphical user interface&#10;&#10;Description automatically generated">
            <a:extLst>
              <a:ext uri="{FF2B5EF4-FFF2-40B4-BE49-F238E27FC236}">
                <a16:creationId xmlns:a16="http://schemas.microsoft.com/office/drawing/2014/main" id="{051A4C72-F08E-41FA-96B4-03A7E3A481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630" y="2523783"/>
            <a:ext cx="8438696" cy="2377440"/>
          </a:xfrm>
          <a:prstGeom prst="rect">
            <a:avLst/>
          </a:prstGeom>
        </p:spPr>
      </p:pic>
      <p:pic>
        <p:nvPicPr>
          <p:cNvPr id="7" name="Audio 6">
            <a:hlinkClick r:id="" action="ppaction://media"/>
            <a:extLst>
              <a:ext uri="{FF2B5EF4-FFF2-40B4-BE49-F238E27FC236}">
                <a16:creationId xmlns:a16="http://schemas.microsoft.com/office/drawing/2014/main" id="{F9E4DB43-D1F9-4296-961D-2DFAEB7101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285528828"/>
      </p:ext>
    </p:extLst>
  </p:cSld>
  <p:clrMapOvr>
    <a:masterClrMapping/>
  </p:clrMapOvr>
  <mc:AlternateContent xmlns:mc="http://schemas.openxmlformats.org/markup-compatibility/2006">
    <mc:Choice xmlns:p14="http://schemas.microsoft.com/office/powerpoint/2010/main" Requires="p14">
      <p:transition spd="slow" p14:dur="2000" advTm="10696"/>
    </mc:Choice>
    <mc:Fallback>
      <p:transition spd="slow" advTm="10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8EC30-8AEE-4158-94EE-C9F914E8CBC1}"/>
              </a:ext>
            </a:extLst>
          </p:cNvPr>
          <p:cNvSpPr>
            <a:spLocks noGrp="1"/>
          </p:cNvSpPr>
          <p:nvPr>
            <p:ph type="title"/>
          </p:nvPr>
        </p:nvSpPr>
        <p:spPr/>
        <p:txBody>
          <a:bodyPr/>
          <a:lstStyle/>
          <a:p>
            <a:r>
              <a:rPr lang="en-US" dirty="0"/>
              <a:t>RIS Report: New Arrivals by City</a:t>
            </a:r>
          </a:p>
        </p:txBody>
      </p:sp>
      <p:sp>
        <p:nvSpPr>
          <p:cNvPr id="3" name="Text Placeholder 2">
            <a:extLst>
              <a:ext uri="{FF2B5EF4-FFF2-40B4-BE49-F238E27FC236}">
                <a16:creationId xmlns:a16="http://schemas.microsoft.com/office/drawing/2014/main" id="{0C7FF149-5232-4609-82C8-F30C8E760324}"/>
              </a:ext>
            </a:extLst>
          </p:cNvPr>
          <p:cNvSpPr>
            <a:spLocks noGrp="1"/>
          </p:cNvSpPr>
          <p:nvPr>
            <p:ph type="body" sz="quarter" idx="10"/>
          </p:nvPr>
        </p:nvSpPr>
        <p:spPr/>
        <p:txBody>
          <a:bodyPr/>
          <a:lstStyle/>
          <a:p>
            <a:r>
              <a:rPr lang="en-US" b="0" dirty="0">
                <a:solidFill>
                  <a:schemeClr val="accent3">
                    <a:lumMod val="75000"/>
                  </a:schemeClr>
                </a:solidFill>
              </a:rPr>
              <a:t>Summary Report </a:t>
            </a:r>
          </a:p>
          <a:p>
            <a:endParaRPr lang="en-US" b="0" dirty="0">
              <a:solidFill>
                <a:schemeClr val="accent3">
                  <a:lumMod val="75000"/>
                </a:schemeClr>
              </a:solidFill>
            </a:endParaRPr>
          </a:p>
          <a:p>
            <a:endParaRPr lang="en-US" b="0" dirty="0">
              <a:solidFill>
                <a:schemeClr val="accent3">
                  <a:lumMod val="75000"/>
                </a:schemeClr>
              </a:solidFill>
            </a:endParaRPr>
          </a:p>
        </p:txBody>
      </p:sp>
      <p:sp>
        <p:nvSpPr>
          <p:cNvPr id="4" name="Text Placeholder 3">
            <a:extLst>
              <a:ext uri="{FF2B5EF4-FFF2-40B4-BE49-F238E27FC236}">
                <a16:creationId xmlns:a16="http://schemas.microsoft.com/office/drawing/2014/main" id="{6DEB7B5A-C401-4533-9F6B-A813B498D651}"/>
              </a:ext>
            </a:extLst>
          </p:cNvPr>
          <p:cNvSpPr>
            <a:spLocks noGrp="1"/>
          </p:cNvSpPr>
          <p:nvPr>
            <p:ph type="body" sz="quarter" idx="11"/>
          </p:nvPr>
        </p:nvSpPr>
        <p:spPr/>
        <p:txBody>
          <a:bodyPr/>
          <a:lstStyle/>
          <a:p>
            <a:endParaRPr lang="en-US"/>
          </a:p>
        </p:txBody>
      </p:sp>
      <p:pic>
        <p:nvPicPr>
          <p:cNvPr id="6" name="Picture 5" descr="Graphical user interface, text, application, email&#10;&#10;Description automatically generated">
            <a:extLst>
              <a:ext uri="{FF2B5EF4-FFF2-40B4-BE49-F238E27FC236}">
                <a16:creationId xmlns:a16="http://schemas.microsoft.com/office/drawing/2014/main" id="{EF5307D5-514A-4117-84CE-D881D05103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651" y="2373840"/>
            <a:ext cx="7915275" cy="2943225"/>
          </a:xfrm>
          <a:prstGeom prst="rect">
            <a:avLst/>
          </a:prstGeom>
        </p:spPr>
      </p:pic>
      <p:pic>
        <p:nvPicPr>
          <p:cNvPr id="7" name="Audio 6">
            <a:hlinkClick r:id="" action="ppaction://media"/>
            <a:extLst>
              <a:ext uri="{FF2B5EF4-FFF2-40B4-BE49-F238E27FC236}">
                <a16:creationId xmlns:a16="http://schemas.microsoft.com/office/drawing/2014/main" id="{955EEF47-F422-49BF-944B-F9A09CC636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89489226"/>
      </p:ext>
    </p:extLst>
  </p:cSld>
  <p:clrMapOvr>
    <a:masterClrMapping/>
  </p:clrMapOvr>
  <mc:AlternateContent xmlns:mc="http://schemas.openxmlformats.org/markup-compatibility/2006">
    <mc:Choice xmlns:p14="http://schemas.microsoft.com/office/powerpoint/2010/main" Requires="p14">
      <p:transition spd="slow" p14:dur="2000" advTm="8702"/>
    </mc:Choice>
    <mc:Fallback>
      <p:transition spd="slow" advTm="8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35AA4-F7D6-4663-ADDA-735542272E65}"/>
              </a:ext>
            </a:extLst>
          </p:cNvPr>
          <p:cNvSpPr>
            <a:spLocks noGrp="1"/>
          </p:cNvSpPr>
          <p:nvPr>
            <p:ph type="title"/>
          </p:nvPr>
        </p:nvSpPr>
        <p:spPr>
          <a:xfrm>
            <a:off x="522287" y="624054"/>
            <a:ext cx="8222320" cy="548640"/>
          </a:xfrm>
        </p:spPr>
        <p:txBody>
          <a:bodyPr/>
          <a:lstStyle/>
          <a:p>
            <a:r>
              <a:rPr lang="en-US" sz="2800" dirty="0"/>
              <a:t>RIS Report: New Arrivals by Immigration Status</a:t>
            </a:r>
          </a:p>
        </p:txBody>
      </p:sp>
      <p:sp>
        <p:nvSpPr>
          <p:cNvPr id="3" name="Text Placeholder 2">
            <a:extLst>
              <a:ext uri="{FF2B5EF4-FFF2-40B4-BE49-F238E27FC236}">
                <a16:creationId xmlns:a16="http://schemas.microsoft.com/office/drawing/2014/main" id="{D534BC6A-FAB1-45AC-A647-7F7B838C0DF9}"/>
              </a:ext>
            </a:extLst>
          </p:cNvPr>
          <p:cNvSpPr>
            <a:spLocks noGrp="1"/>
          </p:cNvSpPr>
          <p:nvPr>
            <p:ph type="body" sz="quarter" idx="10"/>
          </p:nvPr>
        </p:nvSpPr>
        <p:spPr/>
        <p:txBody>
          <a:bodyPr/>
          <a:lstStyle/>
          <a:p>
            <a:pPr marL="231775" lvl="1" indent="-231775">
              <a:buFont typeface="Arial" panose="020B0604020202020204" pitchFamily="34" charset="0"/>
              <a:buChar char="•"/>
            </a:pPr>
            <a:r>
              <a:rPr lang="en-US" sz="2800" b="0" dirty="0">
                <a:solidFill>
                  <a:schemeClr val="accent3">
                    <a:lumMod val="75000"/>
                  </a:schemeClr>
                </a:solidFill>
              </a:rPr>
              <a:t>New Arrivals by Immigration Status Report</a:t>
            </a:r>
          </a:p>
          <a:p>
            <a:pPr marL="628650" lvl="2" indent="-231775"/>
            <a:r>
              <a:rPr lang="en-US" sz="2400" b="0" dirty="0">
                <a:solidFill>
                  <a:schemeClr val="accent3">
                    <a:lumMod val="75000"/>
                  </a:schemeClr>
                </a:solidFill>
              </a:rPr>
              <a:t>Search by Date of Arrival, Immigration Status, Local Affiliate and/or Provider Name</a:t>
            </a:r>
            <a:endParaRPr lang="en-US" dirty="0"/>
          </a:p>
          <a:p>
            <a:endParaRPr lang="en-US" dirty="0"/>
          </a:p>
        </p:txBody>
      </p:sp>
      <p:sp>
        <p:nvSpPr>
          <p:cNvPr id="4" name="Text Placeholder 3">
            <a:extLst>
              <a:ext uri="{FF2B5EF4-FFF2-40B4-BE49-F238E27FC236}">
                <a16:creationId xmlns:a16="http://schemas.microsoft.com/office/drawing/2014/main" id="{6FAFBC9A-26A4-4095-99AC-3DC3F862DB1F}"/>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2CB89547-3F91-4A04-B28F-52C8AE66ACAE}"/>
              </a:ext>
            </a:extLst>
          </p:cNvPr>
          <p:cNvPicPr>
            <a:picLocks noChangeAspect="1"/>
          </p:cNvPicPr>
          <p:nvPr/>
        </p:nvPicPr>
        <p:blipFill>
          <a:blip r:embed="rId5"/>
          <a:stretch>
            <a:fillRect/>
          </a:stretch>
        </p:blipFill>
        <p:spPr>
          <a:xfrm>
            <a:off x="61447" y="2917737"/>
            <a:ext cx="9144000" cy="1580327"/>
          </a:xfrm>
          <a:prstGeom prst="rect">
            <a:avLst/>
          </a:prstGeom>
        </p:spPr>
      </p:pic>
      <p:sp>
        <p:nvSpPr>
          <p:cNvPr id="6" name="&quot;Not Allowed&quot; Symbol 5">
            <a:extLst>
              <a:ext uri="{FF2B5EF4-FFF2-40B4-BE49-F238E27FC236}">
                <a16:creationId xmlns:a16="http://schemas.microsoft.com/office/drawing/2014/main" id="{02749AEA-4EA1-49A7-9B57-0E98E301B44B}"/>
              </a:ext>
            </a:extLst>
          </p:cNvPr>
          <p:cNvSpPr/>
          <p:nvPr/>
        </p:nvSpPr>
        <p:spPr>
          <a:xfrm>
            <a:off x="3121572" y="4086585"/>
            <a:ext cx="274320" cy="274320"/>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Audio 6">
            <a:hlinkClick r:id="" action="ppaction://media"/>
            <a:extLst>
              <a:ext uri="{FF2B5EF4-FFF2-40B4-BE49-F238E27FC236}">
                <a16:creationId xmlns:a16="http://schemas.microsoft.com/office/drawing/2014/main" id="{0EB90C2F-F246-4AD1-B115-5810B5B6F3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38299874"/>
      </p:ext>
    </p:extLst>
  </p:cSld>
  <p:clrMapOvr>
    <a:masterClrMapping/>
  </p:clrMapOvr>
  <mc:AlternateContent xmlns:mc="http://schemas.openxmlformats.org/markup-compatibility/2006">
    <mc:Choice xmlns:p14="http://schemas.microsoft.com/office/powerpoint/2010/main" Requires="p14">
      <p:transition spd="slow" p14:dur="2000" advTm="25071"/>
    </mc:Choice>
    <mc:Fallback>
      <p:transition spd="slow" advTm="25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7149A-63CE-4105-B302-138A3CF4C175}"/>
              </a:ext>
            </a:extLst>
          </p:cNvPr>
          <p:cNvSpPr>
            <a:spLocks noGrp="1"/>
          </p:cNvSpPr>
          <p:nvPr>
            <p:ph type="title"/>
          </p:nvPr>
        </p:nvSpPr>
        <p:spPr>
          <a:xfrm>
            <a:off x="522287" y="624054"/>
            <a:ext cx="8222320" cy="548640"/>
          </a:xfrm>
        </p:spPr>
        <p:txBody>
          <a:bodyPr/>
          <a:lstStyle/>
          <a:p>
            <a:r>
              <a:rPr lang="en-US" sz="2800" dirty="0"/>
              <a:t>RIS Report: New Arrivals by Immigration Status</a:t>
            </a:r>
          </a:p>
        </p:txBody>
      </p:sp>
      <p:sp>
        <p:nvSpPr>
          <p:cNvPr id="3" name="Text Placeholder 2">
            <a:extLst>
              <a:ext uri="{FF2B5EF4-FFF2-40B4-BE49-F238E27FC236}">
                <a16:creationId xmlns:a16="http://schemas.microsoft.com/office/drawing/2014/main" id="{8BE5BD1C-D292-4491-AB03-9499C9CDEF79}"/>
              </a:ext>
            </a:extLst>
          </p:cNvPr>
          <p:cNvSpPr>
            <a:spLocks noGrp="1"/>
          </p:cNvSpPr>
          <p:nvPr>
            <p:ph type="body" sz="quarter" idx="10"/>
          </p:nvPr>
        </p:nvSpPr>
        <p:spPr/>
        <p:txBody>
          <a:bodyPr/>
          <a:lstStyle/>
          <a:p>
            <a:r>
              <a:rPr lang="en-US" b="0" dirty="0">
                <a:solidFill>
                  <a:schemeClr val="accent3">
                    <a:lumMod val="75000"/>
                  </a:schemeClr>
                </a:solidFill>
              </a:rPr>
              <a:t>Detail Report </a:t>
            </a:r>
          </a:p>
        </p:txBody>
      </p:sp>
      <p:sp>
        <p:nvSpPr>
          <p:cNvPr id="4" name="Text Placeholder 3">
            <a:extLst>
              <a:ext uri="{FF2B5EF4-FFF2-40B4-BE49-F238E27FC236}">
                <a16:creationId xmlns:a16="http://schemas.microsoft.com/office/drawing/2014/main" id="{CEA2715F-5DBC-494C-A35C-A5652A2A8008}"/>
              </a:ext>
            </a:extLst>
          </p:cNvPr>
          <p:cNvSpPr>
            <a:spLocks noGrp="1"/>
          </p:cNvSpPr>
          <p:nvPr>
            <p:ph type="body" sz="quarter" idx="11"/>
          </p:nvPr>
        </p:nvSpPr>
        <p:spPr/>
        <p:txBody>
          <a:bodyPr/>
          <a:lstStyle/>
          <a:p>
            <a:endParaRPr lang="en-US"/>
          </a:p>
        </p:txBody>
      </p:sp>
      <p:pic>
        <p:nvPicPr>
          <p:cNvPr id="6" name="Picture 5" descr="Text&#10;&#10;Description automatically generated">
            <a:extLst>
              <a:ext uri="{FF2B5EF4-FFF2-40B4-BE49-F238E27FC236}">
                <a16:creationId xmlns:a16="http://schemas.microsoft.com/office/drawing/2014/main" id="{905865FF-ED18-4B50-BC6C-9A8D629B94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967" y="2239871"/>
            <a:ext cx="7005998" cy="3566160"/>
          </a:xfrm>
          <a:prstGeom prst="rect">
            <a:avLst/>
          </a:prstGeom>
        </p:spPr>
      </p:pic>
      <p:pic>
        <p:nvPicPr>
          <p:cNvPr id="8" name="Audio 7">
            <a:hlinkClick r:id="" action="ppaction://media"/>
            <a:extLst>
              <a:ext uri="{FF2B5EF4-FFF2-40B4-BE49-F238E27FC236}">
                <a16:creationId xmlns:a16="http://schemas.microsoft.com/office/drawing/2014/main" id="{4CBA6A52-33A2-45AD-831C-D26B487EFE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04070985"/>
      </p:ext>
    </p:extLst>
  </p:cSld>
  <p:clrMapOvr>
    <a:masterClrMapping/>
  </p:clrMapOvr>
  <mc:AlternateContent xmlns:mc="http://schemas.openxmlformats.org/markup-compatibility/2006">
    <mc:Choice xmlns:p14="http://schemas.microsoft.com/office/powerpoint/2010/main" Requires="p14">
      <p:transition spd="slow" p14:dur="2000" advTm="13867"/>
    </mc:Choice>
    <mc:Fallback>
      <p:transition spd="slow" advTm="13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EADDB-0CB1-4711-A067-CC1EF6B14113}"/>
              </a:ext>
            </a:extLst>
          </p:cNvPr>
          <p:cNvSpPr>
            <a:spLocks noGrp="1"/>
          </p:cNvSpPr>
          <p:nvPr>
            <p:ph type="title"/>
          </p:nvPr>
        </p:nvSpPr>
        <p:spPr>
          <a:xfrm>
            <a:off x="378373" y="624054"/>
            <a:ext cx="8288002" cy="548640"/>
          </a:xfrm>
        </p:spPr>
        <p:txBody>
          <a:bodyPr/>
          <a:lstStyle/>
          <a:p>
            <a:r>
              <a:rPr lang="en-US" sz="2800" dirty="0"/>
              <a:t>RIS Report: New Arrivals by Immigration Status</a:t>
            </a:r>
            <a:endParaRPr lang="en-US" sz="2800" b="0" dirty="0"/>
          </a:p>
        </p:txBody>
      </p:sp>
      <p:sp>
        <p:nvSpPr>
          <p:cNvPr id="3" name="Text Placeholder 2">
            <a:extLst>
              <a:ext uri="{FF2B5EF4-FFF2-40B4-BE49-F238E27FC236}">
                <a16:creationId xmlns:a16="http://schemas.microsoft.com/office/drawing/2014/main" id="{DC384E44-B670-4432-9E56-1B254C1F712C}"/>
              </a:ext>
            </a:extLst>
          </p:cNvPr>
          <p:cNvSpPr>
            <a:spLocks noGrp="1"/>
          </p:cNvSpPr>
          <p:nvPr>
            <p:ph type="body" sz="quarter" idx="10"/>
          </p:nvPr>
        </p:nvSpPr>
        <p:spPr/>
        <p:txBody>
          <a:bodyPr/>
          <a:lstStyle/>
          <a:p>
            <a:r>
              <a:rPr lang="en-US" b="0" dirty="0">
                <a:solidFill>
                  <a:schemeClr val="accent3">
                    <a:lumMod val="75000"/>
                  </a:schemeClr>
                </a:solidFill>
              </a:rPr>
              <a:t>Summary Report</a:t>
            </a:r>
          </a:p>
        </p:txBody>
      </p:sp>
      <p:sp>
        <p:nvSpPr>
          <p:cNvPr id="4" name="Text Placeholder 3">
            <a:extLst>
              <a:ext uri="{FF2B5EF4-FFF2-40B4-BE49-F238E27FC236}">
                <a16:creationId xmlns:a16="http://schemas.microsoft.com/office/drawing/2014/main" id="{9A6F9912-1606-4BF8-9AF4-5DA7D0452909}"/>
              </a:ext>
            </a:extLst>
          </p:cNvPr>
          <p:cNvSpPr>
            <a:spLocks noGrp="1"/>
          </p:cNvSpPr>
          <p:nvPr>
            <p:ph type="body" sz="quarter" idx="11"/>
          </p:nvPr>
        </p:nvSpPr>
        <p:spPr/>
        <p:txBody>
          <a:bodyPr/>
          <a:lstStyle/>
          <a:p>
            <a:endParaRPr lang="en-US"/>
          </a:p>
        </p:txBody>
      </p:sp>
      <p:pic>
        <p:nvPicPr>
          <p:cNvPr id="8" name="Picture 7" descr="Graphical user interface, text, application, letter, email&#10;&#10;Description automatically generated">
            <a:extLst>
              <a:ext uri="{FF2B5EF4-FFF2-40B4-BE49-F238E27FC236}">
                <a16:creationId xmlns:a16="http://schemas.microsoft.com/office/drawing/2014/main" id="{DA8C3A3A-8624-4752-9E1E-B383187C28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576" y="2331720"/>
            <a:ext cx="7059911" cy="2377440"/>
          </a:xfrm>
          <a:prstGeom prst="rect">
            <a:avLst/>
          </a:prstGeom>
        </p:spPr>
      </p:pic>
      <p:pic>
        <p:nvPicPr>
          <p:cNvPr id="10" name="Audio 9">
            <a:hlinkClick r:id="" action="ppaction://media"/>
            <a:extLst>
              <a:ext uri="{FF2B5EF4-FFF2-40B4-BE49-F238E27FC236}">
                <a16:creationId xmlns:a16="http://schemas.microsoft.com/office/drawing/2014/main" id="{5D055815-F1E0-4FE7-8A71-321D26C947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00965057"/>
      </p:ext>
    </p:extLst>
  </p:cSld>
  <p:clrMapOvr>
    <a:masterClrMapping/>
  </p:clrMapOvr>
  <mc:AlternateContent xmlns:mc="http://schemas.openxmlformats.org/markup-compatibility/2006">
    <mc:Choice xmlns:p14="http://schemas.microsoft.com/office/powerpoint/2010/main" Requires="p14">
      <p:transition spd="slow" p14:dur="2000" advTm="9851"/>
    </mc:Choice>
    <mc:Fallback>
      <p:transition spd="slow" advTm="9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378BD-AFF6-4ED6-BFD9-31CD57FCA56B}"/>
              </a:ext>
            </a:extLst>
          </p:cNvPr>
          <p:cNvSpPr>
            <a:spLocks noGrp="1"/>
          </p:cNvSpPr>
          <p:nvPr>
            <p:ph type="title"/>
          </p:nvPr>
        </p:nvSpPr>
        <p:spPr>
          <a:xfrm>
            <a:off x="57750" y="624053"/>
            <a:ext cx="9057373" cy="823745"/>
          </a:xfrm>
        </p:spPr>
        <p:txBody>
          <a:bodyPr/>
          <a:lstStyle/>
          <a:p>
            <a:pPr algn="ctr"/>
            <a:r>
              <a:rPr lang="en-US" sz="2800" dirty="0"/>
              <a:t>RIS Report: </a:t>
            </a:r>
            <a:r>
              <a:rPr lang="en-US" sz="2800" dirty="0">
                <a:solidFill>
                  <a:schemeClr val="accent3">
                    <a:lumMod val="75000"/>
                  </a:schemeClr>
                </a:solidFill>
              </a:rPr>
              <a:t>Name &amp; Address by County/City</a:t>
            </a:r>
            <a:br>
              <a:rPr lang="en-US" sz="2800" dirty="0">
                <a:solidFill>
                  <a:schemeClr val="accent3"/>
                </a:solidFill>
              </a:rPr>
            </a:br>
            <a:r>
              <a:rPr lang="en-US" sz="2800" dirty="0"/>
              <a:t> </a:t>
            </a:r>
          </a:p>
        </p:txBody>
      </p:sp>
      <p:sp>
        <p:nvSpPr>
          <p:cNvPr id="3" name="Text Placeholder 2">
            <a:extLst>
              <a:ext uri="{FF2B5EF4-FFF2-40B4-BE49-F238E27FC236}">
                <a16:creationId xmlns:a16="http://schemas.microsoft.com/office/drawing/2014/main" id="{00C30C34-F497-4279-BA13-3F45D00B59C2}"/>
              </a:ext>
            </a:extLst>
          </p:cNvPr>
          <p:cNvSpPr>
            <a:spLocks noGrp="1"/>
          </p:cNvSpPr>
          <p:nvPr>
            <p:ph type="body" sz="quarter" idx="10"/>
          </p:nvPr>
        </p:nvSpPr>
        <p:spPr/>
        <p:txBody>
          <a:bodyPr/>
          <a:lstStyle/>
          <a:p>
            <a:pPr marL="231775" lvl="1" indent="-231775">
              <a:buFont typeface="Arial" panose="020B0604020202020204" pitchFamily="34" charset="0"/>
              <a:buChar char="•"/>
            </a:pPr>
            <a:r>
              <a:rPr lang="en-US" sz="2800" b="0" dirty="0">
                <a:solidFill>
                  <a:schemeClr val="accent3">
                    <a:lumMod val="75000"/>
                  </a:schemeClr>
                </a:solidFill>
              </a:rPr>
              <a:t>Name &amp; Address by County/City </a:t>
            </a:r>
          </a:p>
          <a:p>
            <a:pPr marL="628650" lvl="2" indent="-231775"/>
            <a:r>
              <a:rPr lang="en-US" b="0" dirty="0">
                <a:solidFill>
                  <a:schemeClr val="accent3">
                    <a:lumMod val="75000"/>
                  </a:schemeClr>
                </a:solidFill>
              </a:rPr>
              <a:t>Search by Date of Arrival, and Provider Name</a:t>
            </a:r>
            <a:endParaRPr lang="en-US" dirty="0"/>
          </a:p>
          <a:p>
            <a:endParaRPr lang="en-US" sz="2000" dirty="0"/>
          </a:p>
        </p:txBody>
      </p:sp>
      <p:sp>
        <p:nvSpPr>
          <p:cNvPr id="4" name="Text Placeholder 3">
            <a:extLst>
              <a:ext uri="{FF2B5EF4-FFF2-40B4-BE49-F238E27FC236}">
                <a16:creationId xmlns:a16="http://schemas.microsoft.com/office/drawing/2014/main" id="{C5804C78-605E-4E5F-9DED-47D99BB14620}"/>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C93E4DF6-4B79-4AB8-934C-1F62ADDCA050}"/>
              </a:ext>
            </a:extLst>
          </p:cNvPr>
          <p:cNvPicPr>
            <a:picLocks noChangeAspect="1"/>
          </p:cNvPicPr>
          <p:nvPr/>
        </p:nvPicPr>
        <p:blipFill rotWithShape="1">
          <a:blip r:embed="rId5"/>
          <a:srcRect r="2988"/>
          <a:stretch/>
        </p:blipFill>
        <p:spPr>
          <a:xfrm>
            <a:off x="151070" y="3323941"/>
            <a:ext cx="8870731" cy="1043024"/>
          </a:xfrm>
          <a:prstGeom prst="rect">
            <a:avLst/>
          </a:prstGeom>
        </p:spPr>
      </p:pic>
      <p:pic>
        <p:nvPicPr>
          <p:cNvPr id="8" name="Audio 7">
            <a:hlinkClick r:id="" action="ppaction://media"/>
            <a:extLst>
              <a:ext uri="{FF2B5EF4-FFF2-40B4-BE49-F238E27FC236}">
                <a16:creationId xmlns:a16="http://schemas.microsoft.com/office/drawing/2014/main" id="{5B65E2EA-7E9F-496C-AC2F-8C6CB1EF1E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79709470"/>
      </p:ext>
    </p:extLst>
  </p:cSld>
  <p:clrMapOvr>
    <a:masterClrMapping/>
  </p:clrMapOvr>
  <mc:AlternateContent xmlns:mc="http://schemas.openxmlformats.org/markup-compatibility/2006">
    <mc:Choice xmlns:p14="http://schemas.microsoft.com/office/powerpoint/2010/main" Requires="p14">
      <p:transition spd="slow" p14:dur="2000" advTm="10443"/>
    </mc:Choice>
    <mc:Fallback>
      <p:transition spd="slow" advTm="10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E3362-CE76-4252-9CDD-9E3057194921}"/>
              </a:ext>
            </a:extLst>
          </p:cNvPr>
          <p:cNvSpPr>
            <a:spLocks noGrp="1"/>
          </p:cNvSpPr>
          <p:nvPr>
            <p:ph type="title"/>
          </p:nvPr>
        </p:nvSpPr>
        <p:spPr>
          <a:xfrm>
            <a:off x="674369" y="624054"/>
            <a:ext cx="7992005" cy="548640"/>
          </a:xfrm>
        </p:spPr>
        <p:txBody>
          <a:bodyPr/>
          <a:lstStyle/>
          <a:p>
            <a:r>
              <a:rPr lang="en-US" sz="2800" dirty="0"/>
              <a:t>RIS Report: </a:t>
            </a:r>
            <a:r>
              <a:rPr lang="en-US" sz="2800" dirty="0">
                <a:solidFill>
                  <a:schemeClr val="accent3">
                    <a:lumMod val="75000"/>
                  </a:schemeClr>
                </a:solidFill>
              </a:rPr>
              <a:t>Name &amp; Address by County/City</a:t>
            </a:r>
            <a:endParaRPr lang="en-US" sz="2800" dirty="0"/>
          </a:p>
        </p:txBody>
      </p:sp>
      <p:sp>
        <p:nvSpPr>
          <p:cNvPr id="3" name="Text Placeholder 2">
            <a:extLst>
              <a:ext uri="{FF2B5EF4-FFF2-40B4-BE49-F238E27FC236}">
                <a16:creationId xmlns:a16="http://schemas.microsoft.com/office/drawing/2014/main" id="{D30B5338-040F-4C0C-9644-86CE329988C6}"/>
              </a:ext>
            </a:extLst>
          </p:cNvPr>
          <p:cNvSpPr>
            <a:spLocks noGrp="1"/>
          </p:cNvSpPr>
          <p:nvPr>
            <p:ph type="body" sz="quarter" idx="10"/>
          </p:nvPr>
        </p:nvSpPr>
        <p:spPr/>
        <p:txBody>
          <a:bodyPr/>
          <a:lstStyle/>
          <a:p>
            <a:r>
              <a:rPr lang="en-US" b="0" dirty="0">
                <a:solidFill>
                  <a:schemeClr val="accent3">
                    <a:lumMod val="75000"/>
                  </a:schemeClr>
                </a:solidFill>
              </a:rPr>
              <a:t>Detail Report</a:t>
            </a:r>
          </a:p>
        </p:txBody>
      </p:sp>
      <p:sp>
        <p:nvSpPr>
          <p:cNvPr id="4" name="Text Placeholder 3">
            <a:extLst>
              <a:ext uri="{FF2B5EF4-FFF2-40B4-BE49-F238E27FC236}">
                <a16:creationId xmlns:a16="http://schemas.microsoft.com/office/drawing/2014/main" id="{CC36A089-3A6C-4F59-B097-232FC128B755}"/>
              </a:ext>
            </a:extLst>
          </p:cNvPr>
          <p:cNvSpPr>
            <a:spLocks noGrp="1"/>
          </p:cNvSpPr>
          <p:nvPr>
            <p:ph type="body" sz="quarter" idx="11"/>
          </p:nvPr>
        </p:nvSpPr>
        <p:spPr/>
        <p:txBody>
          <a:bodyPr/>
          <a:lstStyle/>
          <a:p>
            <a:endParaRPr lang="en-US"/>
          </a:p>
        </p:txBody>
      </p:sp>
      <p:pic>
        <p:nvPicPr>
          <p:cNvPr id="8" name="Picture 7" descr="Graphical user interface, text&#10;&#10;Description automatically generated">
            <a:extLst>
              <a:ext uri="{FF2B5EF4-FFF2-40B4-BE49-F238E27FC236}">
                <a16:creationId xmlns:a16="http://schemas.microsoft.com/office/drawing/2014/main" id="{5DAC9FEC-16FA-458B-9CA9-BD7F89DD7D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649" y="2027706"/>
            <a:ext cx="6065015" cy="4206240"/>
          </a:xfrm>
          <a:prstGeom prst="rect">
            <a:avLst/>
          </a:prstGeom>
        </p:spPr>
      </p:pic>
      <p:pic>
        <p:nvPicPr>
          <p:cNvPr id="9" name="Audio 8">
            <a:hlinkClick r:id="" action="ppaction://media"/>
            <a:extLst>
              <a:ext uri="{FF2B5EF4-FFF2-40B4-BE49-F238E27FC236}">
                <a16:creationId xmlns:a16="http://schemas.microsoft.com/office/drawing/2014/main" id="{A52CE844-F230-4767-B069-C26002F0F5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95688140"/>
      </p:ext>
    </p:extLst>
  </p:cSld>
  <p:clrMapOvr>
    <a:masterClrMapping/>
  </p:clrMapOvr>
  <mc:AlternateContent xmlns:mc="http://schemas.openxmlformats.org/markup-compatibility/2006">
    <mc:Choice xmlns:p14="http://schemas.microsoft.com/office/powerpoint/2010/main" Requires="p14">
      <p:transition spd="slow" p14:dur="2000" advTm="13128"/>
    </mc:Choice>
    <mc:Fallback>
      <p:transition spd="slow" advTm="13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969FC-B1A6-41C5-8493-9CC5DCA47C83}"/>
              </a:ext>
            </a:extLst>
          </p:cNvPr>
          <p:cNvSpPr>
            <a:spLocks noGrp="1"/>
          </p:cNvSpPr>
          <p:nvPr>
            <p:ph type="title"/>
          </p:nvPr>
        </p:nvSpPr>
        <p:spPr>
          <a:xfrm>
            <a:off x="115614" y="624054"/>
            <a:ext cx="8891751" cy="548640"/>
          </a:xfrm>
        </p:spPr>
        <p:txBody>
          <a:bodyPr/>
          <a:lstStyle/>
          <a:p>
            <a:r>
              <a:rPr lang="en-US" dirty="0">
                <a:solidFill>
                  <a:schemeClr val="accent3">
                    <a:lumMod val="75000"/>
                  </a:schemeClr>
                </a:solidFill>
              </a:rPr>
              <a:t>RIS Report: Annual Performance Goal/Actual</a:t>
            </a:r>
            <a:endParaRPr lang="en-US" dirty="0"/>
          </a:p>
        </p:txBody>
      </p:sp>
      <p:sp>
        <p:nvSpPr>
          <p:cNvPr id="3" name="Text Placeholder 2">
            <a:extLst>
              <a:ext uri="{FF2B5EF4-FFF2-40B4-BE49-F238E27FC236}">
                <a16:creationId xmlns:a16="http://schemas.microsoft.com/office/drawing/2014/main" id="{5CEF7659-CD92-4AF1-8C15-C28F3F54839D}"/>
              </a:ext>
            </a:extLst>
          </p:cNvPr>
          <p:cNvSpPr>
            <a:spLocks noGrp="1"/>
          </p:cNvSpPr>
          <p:nvPr>
            <p:ph type="body" sz="quarter" idx="10"/>
          </p:nvPr>
        </p:nvSpPr>
        <p:spPr/>
        <p:txBody>
          <a:bodyPr/>
          <a:lstStyle/>
          <a:p>
            <a:pPr marL="231775" lvl="1" indent="-231775">
              <a:buFont typeface="Arial" panose="020B0604020202020204" pitchFamily="34" charset="0"/>
              <a:buChar char="•"/>
            </a:pPr>
            <a:r>
              <a:rPr lang="en-US" sz="2800" b="0" dirty="0">
                <a:solidFill>
                  <a:schemeClr val="accent3">
                    <a:lumMod val="75000"/>
                  </a:schemeClr>
                </a:solidFill>
              </a:rPr>
              <a:t>Annual Performance Goal/Actual Report</a:t>
            </a:r>
          </a:p>
          <a:p>
            <a:pPr marL="628650" lvl="2" indent="-231775"/>
            <a:r>
              <a:rPr lang="en-US" sz="2400" b="0" dirty="0">
                <a:solidFill>
                  <a:schemeClr val="accent3">
                    <a:lumMod val="75000"/>
                  </a:schemeClr>
                </a:solidFill>
              </a:rPr>
              <a:t>Search by Date Range, Provider Name, and funding source</a:t>
            </a:r>
            <a:endParaRPr lang="en-US" dirty="0"/>
          </a:p>
          <a:p>
            <a:endParaRPr lang="en-US" dirty="0"/>
          </a:p>
        </p:txBody>
      </p:sp>
      <p:sp>
        <p:nvSpPr>
          <p:cNvPr id="4" name="Text Placeholder 3">
            <a:extLst>
              <a:ext uri="{FF2B5EF4-FFF2-40B4-BE49-F238E27FC236}">
                <a16:creationId xmlns:a16="http://schemas.microsoft.com/office/drawing/2014/main" id="{07B26179-447F-4AF9-B896-F24601344297}"/>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C80E4852-3FAC-4CE3-B6BD-4721ECB4C5D9}"/>
              </a:ext>
            </a:extLst>
          </p:cNvPr>
          <p:cNvPicPr>
            <a:picLocks noChangeAspect="1"/>
          </p:cNvPicPr>
          <p:nvPr/>
        </p:nvPicPr>
        <p:blipFill>
          <a:blip r:embed="rId5"/>
          <a:stretch>
            <a:fillRect/>
          </a:stretch>
        </p:blipFill>
        <p:spPr>
          <a:xfrm>
            <a:off x="115614" y="3429000"/>
            <a:ext cx="9144000" cy="1140019"/>
          </a:xfrm>
          <a:prstGeom prst="rect">
            <a:avLst/>
          </a:prstGeom>
        </p:spPr>
      </p:pic>
      <p:pic>
        <p:nvPicPr>
          <p:cNvPr id="7" name="Audio 6">
            <a:hlinkClick r:id="" action="ppaction://media"/>
            <a:extLst>
              <a:ext uri="{FF2B5EF4-FFF2-40B4-BE49-F238E27FC236}">
                <a16:creationId xmlns:a16="http://schemas.microsoft.com/office/drawing/2014/main" id="{A3E64525-E75B-42D3-BF76-6876D19BDE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291673388"/>
      </p:ext>
    </p:extLst>
  </p:cSld>
  <p:clrMapOvr>
    <a:masterClrMapping/>
  </p:clrMapOvr>
  <mc:AlternateContent xmlns:mc="http://schemas.openxmlformats.org/markup-compatibility/2006">
    <mc:Choice xmlns:p14="http://schemas.microsoft.com/office/powerpoint/2010/main" Requires="p14">
      <p:transition spd="slow" p14:dur="2000" advTm="19675"/>
    </mc:Choice>
    <mc:Fallback>
      <p:transition spd="slow" advTm="19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2A31A-E9FA-4EE0-9AA3-55F46AFA36B6}"/>
              </a:ext>
            </a:extLst>
          </p:cNvPr>
          <p:cNvSpPr>
            <a:spLocks noGrp="1"/>
          </p:cNvSpPr>
          <p:nvPr>
            <p:ph type="title"/>
          </p:nvPr>
        </p:nvSpPr>
        <p:spPr>
          <a:xfrm>
            <a:off x="47354" y="624840"/>
            <a:ext cx="9096646" cy="548640"/>
          </a:xfrm>
        </p:spPr>
        <p:txBody>
          <a:bodyPr/>
          <a:lstStyle/>
          <a:p>
            <a:r>
              <a:rPr lang="en-US" dirty="0">
                <a:solidFill>
                  <a:schemeClr val="accent3">
                    <a:lumMod val="75000"/>
                  </a:schemeClr>
                </a:solidFill>
              </a:rPr>
              <a:t>RIS Report: Annual Performance Goal/Actual</a:t>
            </a:r>
            <a:br>
              <a:rPr lang="en-US" dirty="0">
                <a:solidFill>
                  <a:schemeClr val="accent3"/>
                </a:solidFill>
              </a:rPr>
            </a:br>
            <a:endParaRPr lang="en-US" dirty="0"/>
          </a:p>
        </p:txBody>
      </p:sp>
      <p:sp>
        <p:nvSpPr>
          <p:cNvPr id="3" name="Text Placeholder 2">
            <a:extLst>
              <a:ext uri="{FF2B5EF4-FFF2-40B4-BE49-F238E27FC236}">
                <a16:creationId xmlns:a16="http://schemas.microsoft.com/office/drawing/2014/main" id="{926F1C4A-30D7-40BF-93E8-F88DAB5BBB2F}"/>
              </a:ext>
            </a:extLst>
          </p:cNvPr>
          <p:cNvSpPr>
            <a:spLocks noGrp="1"/>
          </p:cNvSpPr>
          <p:nvPr>
            <p:ph type="body" sz="quarter" idx="10"/>
          </p:nvPr>
        </p:nvSpPr>
        <p:spPr/>
        <p:txBody>
          <a:bodyPr/>
          <a:lstStyle/>
          <a:p>
            <a:r>
              <a:rPr lang="en-US" b="0" dirty="0">
                <a:solidFill>
                  <a:schemeClr val="accent3">
                    <a:lumMod val="75000"/>
                  </a:schemeClr>
                </a:solidFill>
              </a:rPr>
              <a:t>Annual Outcome Goal Plan</a:t>
            </a:r>
          </a:p>
        </p:txBody>
      </p:sp>
      <p:sp>
        <p:nvSpPr>
          <p:cNvPr id="4" name="Text Placeholder 3">
            <a:extLst>
              <a:ext uri="{FF2B5EF4-FFF2-40B4-BE49-F238E27FC236}">
                <a16:creationId xmlns:a16="http://schemas.microsoft.com/office/drawing/2014/main" id="{7F2A536C-3FF0-44FF-B2D2-BE2D7A82832B}"/>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B88D130A-A11E-4D86-B5BC-21D661022840}"/>
              </a:ext>
            </a:extLst>
          </p:cNvPr>
          <p:cNvPicPr>
            <a:picLocks noChangeAspect="1"/>
          </p:cNvPicPr>
          <p:nvPr/>
        </p:nvPicPr>
        <p:blipFill>
          <a:blip r:embed="rId5"/>
          <a:stretch>
            <a:fillRect/>
          </a:stretch>
        </p:blipFill>
        <p:spPr>
          <a:xfrm>
            <a:off x="1521034" y="2311188"/>
            <a:ext cx="5417818" cy="3931920"/>
          </a:xfrm>
          <a:prstGeom prst="rect">
            <a:avLst/>
          </a:prstGeom>
        </p:spPr>
      </p:pic>
      <p:pic>
        <p:nvPicPr>
          <p:cNvPr id="7" name="Audio 6">
            <a:hlinkClick r:id="" action="ppaction://media"/>
            <a:extLst>
              <a:ext uri="{FF2B5EF4-FFF2-40B4-BE49-F238E27FC236}">
                <a16:creationId xmlns:a16="http://schemas.microsoft.com/office/drawing/2014/main" id="{E33B984C-95D1-457C-818F-09C8455BA3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48954346"/>
      </p:ext>
    </p:extLst>
  </p:cSld>
  <p:clrMapOvr>
    <a:masterClrMapping/>
  </p:clrMapOvr>
  <mc:AlternateContent xmlns:mc="http://schemas.openxmlformats.org/markup-compatibility/2006">
    <mc:Choice xmlns:p14="http://schemas.microsoft.com/office/powerpoint/2010/main" Requires="p14">
      <p:transition spd="slow" p14:dur="2000" advTm="23078"/>
    </mc:Choice>
    <mc:Fallback>
      <p:transition spd="slow" advTm="23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72DC2-3E06-4519-9BB9-97ED108C7961}"/>
              </a:ext>
            </a:extLst>
          </p:cNvPr>
          <p:cNvSpPr>
            <a:spLocks noGrp="1"/>
          </p:cNvSpPr>
          <p:nvPr>
            <p:ph type="title"/>
          </p:nvPr>
        </p:nvSpPr>
        <p:spPr/>
        <p:txBody>
          <a:bodyPr/>
          <a:lstStyle/>
          <a:p>
            <a:r>
              <a:rPr lang="en-US" dirty="0"/>
              <a:t>RIS Report: Monthly Service Delivery </a:t>
            </a:r>
          </a:p>
        </p:txBody>
      </p:sp>
      <p:sp>
        <p:nvSpPr>
          <p:cNvPr id="3" name="Text Placeholder 2">
            <a:extLst>
              <a:ext uri="{FF2B5EF4-FFF2-40B4-BE49-F238E27FC236}">
                <a16:creationId xmlns:a16="http://schemas.microsoft.com/office/drawing/2014/main" id="{C0186F8E-87BE-4019-ADB4-308915887212}"/>
              </a:ext>
            </a:extLst>
          </p:cNvPr>
          <p:cNvSpPr>
            <a:spLocks noGrp="1"/>
          </p:cNvSpPr>
          <p:nvPr>
            <p:ph type="body" sz="quarter" idx="10"/>
          </p:nvPr>
        </p:nvSpPr>
        <p:spPr>
          <a:xfrm>
            <a:off x="627856" y="1310247"/>
            <a:ext cx="7888288" cy="4795307"/>
          </a:xfrm>
        </p:spPr>
        <p:txBody>
          <a:bodyPr/>
          <a:lstStyle/>
          <a:p>
            <a:r>
              <a:rPr lang="en-US" sz="2400" b="0" dirty="0">
                <a:solidFill>
                  <a:schemeClr val="accent3">
                    <a:lumMod val="75000"/>
                  </a:schemeClr>
                </a:solidFill>
              </a:rPr>
              <a:t>This report contains two options</a:t>
            </a:r>
          </a:p>
          <a:p>
            <a:pPr lvl="1"/>
            <a:r>
              <a:rPr lang="en-US" sz="1800" b="0" dirty="0">
                <a:solidFill>
                  <a:schemeClr val="accent3">
                    <a:lumMod val="75000"/>
                  </a:schemeClr>
                </a:solidFill>
              </a:rPr>
              <a:t>Detail</a:t>
            </a:r>
          </a:p>
          <a:p>
            <a:pPr lvl="1"/>
            <a:r>
              <a:rPr lang="en-US" sz="1800" b="0" dirty="0">
                <a:solidFill>
                  <a:schemeClr val="accent3">
                    <a:lumMod val="75000"/>
                  </a:schemeClr>
                </a:solidFill>
              </a:rPr>
              <a:t>Summary </a:t>
            </a:r>
          </a:p>
        </p:txBody>
      </p:sp>
      <p:sp>
        <p:nvSpPr>
          <p:cNvPr id="4" name="Text Placeholder 3">
            <a:extLst>
              <a:ext uri="{FF2B5EF4-FFF2-40B4-BE49-F238E27FC236}">
                <a16:creationId xmlns:a16="http://schemas.microsoft.com/office/drawing/2014/main" id="{4C4ACA13-C166-4378-9215-43A39DD68F98}"/>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A9211C11-C60A-4C69-B215-EBAAFF6F86B8}"/>
              </a:ext>
            </a:extLst>
          </p:cNvPr>
          <p:cNvPicPr>
            <a:picLocks noChangeAspect="1"/>
          </p:cNvPicPr>
          <p:nvPr/>
        </p:nvPicPr>
        <p:blipFill>
          <a:blip r:embed="rId5"/>
          <a:stretch>
            <a:fillRect/>
          </a:stretch>
        </p:blipFill>
        <p:spPr>
          <a:xfrm>
            <a:off x="856652" y="2401658"/>
            <a:ext cx="7181692" cy="3291840"/>
          </a:xfrm>
          <a:prstGeom prst="rect">
            <a:avLst/>
          </a:prstGeom>
        </p:spPr>
      </p:pic>
      <p:pic>
        <p:nvPicPr>
          <p:cNvPr id="5" name="Audio 4">
            <a:hlinkClick r:id="" action="ppaction://media"/>
            <a:extLst>
              <a:ext uri="{FF2B5EF4-FFF2-40B4-BE49-F238E27FC236}">
                <a16:creationId xmlns:a16="http://schemas.microsoft.com/office/drawing/2014/main" id="{168EDF4B-13CE-41E6-B802-BE4F85F691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32223048"/>
      </p:ext>
    </p:extLst>
  </p:cSld>
  <p:clrMapOvr>
    <a:masterClrMapping/>
  </p:clrMapOvr>
  <mc:AlternateContent xmlns:mc="http://schemas.openxmlformats.org/markup-compatibility/2006">
    <mc:Choice xmlns:p14="http://schemas.microsoft.com/office/powerpoint/2010/main" Requires="p14">
      <p:transition spd="slow" p14:dur="2000" advTm="13754"/>
    </mc:Choice>
    <mc:Fallback>
      <p:transition spd="slow" advTm="13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2867-DBF3-4FE4-8DC4-DC6E103BA54B}"/>
              </a:ext>
            </a:extLst>
          </p:cNvPr>
          <p:cNvSpPr>
            <a:spLocks noGrp="1"/>
          </p:cNvSpPr>
          <p:nvPr>
            <p:ph type="title"/>
          </p:nvPr>
        </p:nvSpPr>
        <p:spPr>
          <a:xfrm>
            <a:off x="1080769" y="630265"/>
            <a:ext cx="7910831" cy="548640"/>
          </a:xfrm>
        </p:spPr>
        <p:txBody>
          <a:bodyPr/>
          <a:lstStyle/>
          <a:p>
            <a:pPr algn="ctr"/>
            <a:r>
              <a:rPr lang="en-US" dirty="0"/>
              <a:t>RIS Reports Summary		</a:t>
            </a:r>
          </a:p>
        </p:txBody>
      </p:sp>
      <p:sp>
        <p:nvSpPr>
          <p:cNvPr id="3" name="Text Placeholder 2">
            <a:extLst>
              <a:ext uri="{FF2B5EF4-FFF2-40B4-BE49-F238E27FC236}">
                <a16:creationId xmlns:a16="http://schemas.microsoft.com/office/drawing/2014/main" id="{8AF0C8AE-52C6-4238-BF69-3411E9E9AE14}"/>
              </a:ext>
            </a:extLst>
          </p:cNvPr>
          <p:cNvSpPr>
            <a:spLocks noGrp="1"/>
          </p:cNvSpPr>
          <p:nvPr>
            <p:ph type="body" sz="quarter" idx="10"/>
          </p:nvPr>
        </p:nvSpPr>
        <p:spPr>
          <a:xfrm>
            <a:off x="651858" y="1310247"/>
            <a:ext cx="7888288" cy="4795307"/>
          </a:xfrm>
        </p:spPr>
        <p:txBody>
          <a:bodyPr/>
          <a:lstStyle/>
          <a:p>
            <a:pPr marL="514350" indent="-514350" algn="ctr">
              <a:buAutoNum type="arabicPeriod"/>
            </a:pPr>
            <a:r>
              <a:rPr lang="en-US" b="0" dirty="0">
                <a:solidFill>
                  <a:schemeClr val="accent3">
                    <a:lumMod val="75000"/>
                  </a:schemeClr>
                </a:solidFill>
              </a:rPr>
              <a:t>RIS reports are only as good as the data entered by providers. </a:t>
            </a:r>
          </a:p>
          <a:p>
            <a:pPr marL="228600" indent="-228600" algn="ctr">
              <a:buAutoNum type="arabicPeriod"/>
            </a:pPr>
            <a:endParaRPr lang="en-US" sz="2000" dirty="0"/>
          </a:p>
          <a:p>
            <a:pPr marL="228600" indent="-228600" algn="ctr">
              <a:buAutoNum type="arabicPeriod"/>
            </a:pPr>
            <a:r>
              <a:rPr lang="en-US" b="0" dirty="0">
                <a:solidFill>
                  <a:schemeClr val="accent3">
                    <a:lumMod val="75000"/>
                  </a:schemeClr>
                </a:solidFill>
              </a:rPr>
              <a:t>Some reports are required to be run either monthly or semi-annually, due to state reporting requirements.</a:t>
            </a:r>
            <a:endParaRPr lang="en-US" dirty="0"/>
          </a:p>
          <a:p>
            <a:pPr marL="514350" indent="-514350" algn="ctr">
              <a:buAutoNum type="arabicPeriod"/>
            </a:pPr>
            <a:endParaRPr lang="en-US" sz="2000" b="0" dirty="0">
              <a:solidFill>
                <a:schemeClr val="accent3">
                  <a:lumMod val="75000"/>
                </a:schemeClr>
              </a:solidFill>
            </a:endParaRPr>
          </a:p>
          <a:p>
            <a:pPr marL="514350" indent="-514350" algn="ctr">
              <a:buAutoNum type="arabicPeriod"/>
            </a:pPr>
            <a:r>
              <a:rPr lang="en-US" b="0" dirty="0">
                <a:solidFill>
                  <a:schemeClr val="accent3">
                    <a:lumMod val="75000"/>
                  </a:schemeClr>
                </a:solidFill>
              </a:rPr>
              <a:t>RIS reports can give you a snapshot of services provided, new arrivals, as well as employment. </a:t>
            </a:r>
          </a:p>
          <a:p>
            <a:endParaRPr lang="en-US" b="0" dirty="0"/>
          </a:p>
        </p:txBody>
      </p:sp>
      <p:sp>
        <p:nvSpPr>
          <p:cNvPr id="4" name="Text Placeholder 3">
            <a:extLst>
              <a:ext uri="{FF2B5EF4-FFF2-40B4-BE49-F238E27FC236}">
                <a16:creationId xmlns:a16="http://schemas.microsoft.com/office/drawing/2014/main" id="{17162C56-9EA4-4E6B-B687-DAE940AC12BE}"/>
              </a:ext>
            </a:extLst>
          </p:cNvPr>
          <p:cNvSpPr>
            <a:spLocks noGrp="1"/>
          </p:cNvSpPr>
          <p:nvPr>
            <p:ph type="body" sz="quarter" idx="11"/>
          </p:nvPr>
        </p:nvSpPr>
        <p:spPr/>
        <p:txBody>
          <a:bodyPr/>
          <a:lstStyle/>
          <a:p>
            <a:endParaRPr lang="en-US" dirty="0"/>
          </a:p>
        </p:txBody>
      </p:sp>
      <p:pic>
        <p:nvPicPr>
          <p:cNvPr id="6" name="Audio 5">
            <a:hlinkClick r:id="" action="ppaction://media"/>
            <a:extLst>
              <a:ext uri="{FF2B5EF4-FFF2-40B4-BE49-F238E27FC236}">
                <a16:creationId xmlns:a16="http://schemas.microsoft.com/office/drawing/2014/main" id="{6F0C22A4-9EAA-413D-B50E-D8259E90E0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91357713"/>
      </p:ext>
    </p:extLst>
  </p:cSld>
  <p:clrMapOvr>
    <a:masterClrMapping/>
  </p:clrMapOvr>
  <mc:AlternateContent xmlns:mc="http://schemas.openxmlformats.org/markup-compatibility/2006">
    <mc:Choice xmlns:p14="http://schemas.microsoft.com/office/powerpoint/2010/main" Requires="p14">
      <p:transition spd="slow" p14:dur="2000" advTm="42072"/>
    </mc:Choice>
    <mc:Fallback>
      <p:transition spd="slow" advTm="42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1D393-F0F7-4D69-A878-9B330B766FF5}"/>
              </a:ext>
            </a:extLst>
          </p:cNvPr>
          <p:cNvSpPr>
            <a:spLocks noGrp="1"/>
          </p:cNvSpPr>
          <p:nvPr>
            <p:ph type="title"/>
          </p:nvPr>
        </p:nvSpPr>
        <p:spPr/>
        <p:txBody>
          <a:bodyPr/>
          <a:lstStyle/>
          <a:p>
            <a:pPr algn="ctr"/>
            <a:r>
              <a:rPr lang="en-US" dirty="0"/>
              <a:t>RIS Next Steps</a:t>
            </a:r>
          </a:p>
        </p:txBody>
      </p:sp>
      <p:sp>
        <p:nvSpPr>
          <p:cNvPr id="3" name="Text Placeholder 2">
            <a:extLst>
              <a:ext uri="{FF2B5EF4-FFF2-40B4-BE49-F238E27FC236}">
                <a16:creationId xmlns:a16="http://schemas.microsoft.com/office/drawing/2014/main" id="{F9F2404A-DF4C-4119-808C-FAD6F48D0236}"/>
              </a:ext>
            </a:extLst>
          </p:cNvPr>
          <p:cNvSpPr>
            <a:spLocks noGrp="1"/>
          </p:cNvSpPr>
          <p:nvPr>
            <p:ph type="body" sz="quarter" idx="10"/>
          </p:nvPr>
        </p:nvSpPr>
        <p:spPr/>
        <p:txBody>
          <a:bodyPr/>
          <a:lstStyle/>
          <a:p>
            <a:pPr marL="0" indent="0" algn="ctr">
              <a:buNone/>
            </a:pPr>
            <a:r>
              <a:rPr lang="en-US" b="0" dirty="0">
                <a:solidFill>
                  <a:schemeClr val="accent3">
                    <a:lumMod val="75000"/>
                  </a:schemeClr>
                </a:solidFill>
              </a:rPr>
              <a:t>Additional Trainings Available</a:t>
            </a:r>
          </a:p>
          <a:p>
            <a:pPr marL="0" indent="0">
              <a:buNone/>
            </a:pPr>
            <a:endParaRPr lang="en-US" b="0" dirty="0">
              <a:solidFill>
                <a:schemeClr val="tx2"/>
              </a:solidFill>
            </a:endParaRPr>
          </a:p>
          <a:p>
            <a:pPr marL="514350" indent="-514350" algn="ctr">
              <a:buAutoNum type="arabicPeriod"/>
            </a:pPr>
            <a:r>
              <a:rPr lang="en-US" sz="2800" b="0" dirty="0">
                <a:solidFill>
                  <a:schemeClr val="accent3">
                    <a:lumMod val="75000"/>
                  </a:schemeClr>
                </a:solidFill>
              </a:rPr>
              <a:t>RIS Overview Training</a:t>
            </a:r>
          </a:p>
          <a:p>
            <a:pPr marL="514350" indent="-514350" algn="ctr">
              <a:buAutoNum type="arabicPeriod"/>
            </a:pPr>
            <a:r>
              <a:rPr lang="en-US" sz="2800" b="0" dirty="0">
                <a:solidFill>
                  <a:schemeClr val="accent3">
                    <a:lumMod val="75000"/>
                  </a:schemeClr>
                </a:solidFill>
              </a:rPr>
              <a:t>RIS New Client Entry Training</a:t>
            </a:r>
          </a:p>
          <a:p>
            <a:pPr marL="514350" indent="-514350" algn="ctr">
              <a:buAutoNum type="arabicPeriod"/>
            </a:pPr>
            <a:r>
              <a:rPr lang="en-US" sz="2800" b="0" dirty="0">
                <a:solidFill>
                  <a:schemeClr val="accent3">
                    <a:lumMod val="75000"/>
                  </a:schemeClr>
                </a:solidFill>
              </a:rPr>
              <a:t>RIS Provider Entry Training</a:t>
            </a:r>
          </a:p>
          <a:p>
            <a:pPr marL="514350" indent="-514350" algn="ctr">
              <a:buAutoNum type="arabicPeriod"/>
            </a:pPr>
            <a:r>
              <a:rPr lang="en-US" sz="2800" b="0" i="1" dirty="0">
                <a:solidFill>
                  <a:schemeClr val="accent3">
                    <a:lumMod val="75000"/>
                  </a:schemeClr>
                </a:solidFill>
              </a:rPr>
              <a:t>RIS Reports Training</a:t>
            </a:r>
          </a:p>
          <a:p>
            <a:endParaRPr lang="en-US" dirty="0"/>
          </a:p>
        </p:txBody>
      </p:sp>
      <p:sp>
        <p:nvSpPr>
          <p:cNvPr id="4" name="Text Placeholder 3">
            <a:extLst>
              <a:ext uri="{FF2B5EF4-FFF2-40B4-BE49-F238E27FC236}">
                <a16:creationId xmlns:a16="http://schemas.microsoft.com/office/drawing/2014/main" id="{8C640B5E-132F-49FA-917A-212F03E4DFD0}"/>
              </a:ext>
            </a:extLst>
          </p:cNvPr>
          <p:cNvSpPr>
            <a:spLocks noGrp="1"/>
          </p:cNvSpPr>
          <p:nvPr>
            <p:ph type="body" sz="quarter" idx="11"/>
          </p:nvPr>
        </p:nvSpPr>
        <p:spPr/>
        <p:txBody>
          <a:bodyPr/>
          <a:lstStyle/>
          <a:p>
            <a:endParaRPr lang="en-US"/>
          </a:p>
        </p:txBody>
      </p:sp>
      <p:pic>
        <p:nvPicPr>
          <p:cNvPr id="5" name="Audio 4">
            <a:hlinkClick r:id="" action="ppaction://media"/>
            <a:extLst>
              <a:ext uri="{FF2B5EF4-FFF2-40B4-BE49-F238E27FC236}">
                <a16:creationId xmlns:a16="http://schemas.microsoft.com/office/drawing/2014/main" id="{882238D6-B87D-484B-9950-389BFDC326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1109603"/>
      </p:ext>
    </p:extLst>
  </p:cSld>
  <p:clrMapOvr>
    <a:masterClrMapping/>
  </p:clrMapOvr>
  <mc:AlternateContent xmlns:mc="http://schemas.openxmlformats.org/markup-compatibility/2006">
    <mc:Choice xmlns:p14="http://schemas.microsoft.com/office/powerpoint/2010/main" Requires="p14">
      <p:transition spd="slow" p14:dur="2000" advTm="20585"/>
    </mc:Choice>
    <mc:Fallback>
      <p:transition spd="slow" advTm="20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B074-FAA5-4B95-8E80-C63DA4BFD4CB}"/>
              </a:ext>
            </a:extLst>
          </p:cNvPr>
          <p:cNvSpPr>
            <a:spLocks noGrp="1"/>
          </p:cNvSpPr>
          <p:nvPr>
            <p:ph type="title"/>
          </p:nvPr>
        </p:nvSpPr>
        <p:spPr/>
        <p:txBody>
          <a:bodyPr/>
          <a:lstStyle/>
          <a:p>
            <a:r>
              <a:rPr lang="en-US" dirty="0"/>
              <a:t>RIS Report: Monthly Service Delivery </a:t>
            </a:r>
          </a:p>
        </p:txBody>
      </p:sp>
      <p:sp>
        <p:nvSpPr>
          <p:cNvPr id="3" name="Text Placeholder 2">
            <a:extLst>
              <a:ext uri="{FF2B5EF4-FFF2-40B4-BE49-F238E27FC236}">
                <a16:creationId xmlns:a16="http://schemas.microsoft.com/office/drawing/2014/main" id="{A07CF7DD-7668-4E33-9D74-DD3A34471EB5}"/>
              </a:ext>
            </a:extLst>
          </p:cNvPr>
          <p:cNvSpPr>
            <a:spLocks noGrp="1"/>
          </p:cNvSpPr>
          <p:nvPr>
            <p:ph type="body" sz="quarter" idx="10"/>
          </p:nvPr>
        </p:nvSpPr>
        <p:spPr/>
        <p:txBody>
          <a:bodyPr/>
          <a:lstStyle/>
          <a:p>
            <a:r>
              <a:rPr lang="en-US" sz="2400" b="0" dirty="0">
                <a:solidFill>
                  <a:schemeClr val="accent3">
                    <a:lumMod val="75000"/>
                  </a:schemeClr>
                </a:solidFill>
              </a:rPr>
              <a:t>Detail Report</a:t>
            </a:r>
          </a:p>
          <a:p>
            <a:pPr lvl="1"/>
            <a:r>
              <a:rPr lang="en-US" sz="2000" b="0" dirty="0">
                <a:solidFill>
                  <a:schemeClr val="accent3">
                    <a:lumMod val="75000"/>
                  </a:schemeClr>
                </a:solidFill>
              </a:rPr>
              <a:t>Search Services by date, provider and funding source</a:t>
            </a:r>
          </a:p>
        </p:txBody>
      </p:sp>
      <p:sp>
        <p:nvSpPr>
          <p:cNvPr id="4" name="Text Placeholder 3">
            <a:extLst>
              <a:ext uri="{FF2B5EF4-FFF2-40B4-BE49-F238E27FC236}">
                <a16:creationId xmlns:a16="http://schemas.microsoft.com/office/drawing/2014/main" id="{5EC0B062-FAFB-4472-9A41-A775089B202E}"/>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7BE2FF52-D0D4-42BB-A681-FE3414C30852}"/>
              </a:ext>
            </a:extLst>
          </p:cNvPr>
          <p:cNvPicPr>
            <a:picLocks noChangeAspect="1"/>
          </p:cNvPicPr>
          <p:nvPr/>
        </p:nvPicPr>
        <p:blipFill>
          <a:blip r:embed="rId5"/>
          <a:stretch>
            <a:fillRect/>
          </a:stretch>
        </p:blipFill>
        <p:spPr>
          <a:xfrm>
            <a:off x="430941" y="2849880"/>
            <a:ext cx="8282117" cy="2560320"/>
          </a:xfrm>
          <a:prstGeom prst="rect">
            <a:avLst/>
          </a:prstGeom>
        </p:spPr>
      </p:pic>
      <p:pic>
        <p:nvPicPr>
          <p:cNvPr id="5" name="Audio 4">
            <a:hlinkClick r:id="" action="ppaction://media"/>
            <a:extLst>
              <a:ext uri="{FF2B5EF4-FFF2-40B4-BE49-F238E27FC236}">
                <a16:creationId xmlns:a16="http://schemas.microsoft.com/office/drawing/2014/main" id="{01AAF0CF-3168-4132-966C-CB22BA2199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83821180"/>
      </p:ext>
    </p:extLst>
  </p:cSld>
  <p:clrMapOvr>
    <a:masterClrMapping/>
  </p:clrMapOvr>
  <mc:AlternateContent xmlns:mc="http://schemas.openxmlformats.org/markup-compatibility/2006">
    <mc:Choice xmlns:p14="http://schemas.microsoft.com/office/powerpoint/2010/main" Requires="p14">
      <p:transition spd="slow" p14:dur="2000" advTm="11830"/>
    </mc:Choice>
    <mc:Fallback>
      <p:transition spd="slow" advTm="11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CA166-8313-4AEE-9B00-EECD85958782}"/>
              </a:ext>
            </a:extLst>
          </p:cNvPr>
          <p:cNvSpPr>
            <a:spLocks noGrp="1"/>
          </p:cNvSpPr>
          <p:nvPr>
            <p:ph type="title"/>
          </p:nvPr>
        </p:nvSpPr>
        <p:spPr>
          <a:xfrm>
            <a:off x="134754" y="624054"/>
            <a:ext cx="8845617" cy="548640"/>
          </a:xfrm>
        </p:spPr>
        <p:txBody>
          <a:bodyPr/>
          <a:lstStyle/>
          <a:p>
            <a:r>
              <a:rPr lang="en-US" dirty="0"/>
              <a:t>RIS Report: Monthly Service Delivery Detail </a:t>
            </a:r>
          </a:p>
        </p:txBody>
      </p:sp>
      <p:sp>
        <p:nvSpPr>
          <p:cNvPr id="3" name="Text Placeholder 2">
            <a:extLst>
              <a:ext uri="{FF2B5EF4-FFF2-40B4-BE49-F238E27FC236}">
                <a16:creationId xmlns:a16="http://schemas.microsoft.com/office/drawing/2014/main" id="{A3C78D83-EEA9-4FD5-A9BA-220FA6E3C729}"/>
              </a:ext>
            </a:extLst>
          </p:cNvPr>
          <p:cNvSpPr>
            <a:spLocks noGrp="1"/>
          </p:cNvSpPr>
          <p:nvPr>
            <p:ph type="body" sz="quarter" idx="10"/>
          </p:nvPr>
        </p:nvSpPr>
        <p:spPr>
          <a:xfrm>
            <a:off x="627855" y="1255294"/>
            <a:ext cx="7888288" cy="4795307"/>
          </a:xfrm>
        </p:spPr>
        <p:txBody>
          <a:bodyPr/>
          <a:lstStyle/>
          <a:p>
            <a:r>
              <a:rPr lang="en-US" sz="2400" b="0" dirty="0">
                <a:solidFill>
                  <a:schemeClr val="accent3">
                    <a:lumMod val="75000"/>
                  </a:schemeClr>
                </a:solidFill>
              </a:rPr>
              <a:t>Can be exported to Microsoft Excel or saved as PDF</a:t>
            </a:r>
          </a:p>
          <a:p>
            <a:r>
              <a:rPr lang="en-US" sz="2400" b="0" dirty="0">
                <a:solidFill>
                  <a:schemeClr val="accent3">
                    <a:lumMod val="75000"/>
                  </a:schemeClr>
                </a:solidFill>
              </a:rPr>
              <a:t>Displays client information and the service provided </a:t>
            </a:r>
          </a:p>
          <a:p>
            <a:endParaRPr lang="en-US" dirty="0"/>
          </a:p>
          <a:p>
            <a:endParaRPr lang="en-US" dirty="0"/>
          </a:p>
          <a:p>
            <a:endParaRPr lang="en-US" dirty="0"/>
          </a:p>
        </p:txBody>
      </p:sp>
      <p:sp>
        <p:nvSpPr>
          <p:cNvPr id="4" name="Text Placeholder 3">
            <a:extLst>
              <a:ext uri="{FF2B5EF4-FFF2-40B4-BE49-F238E27FC236}">
                <a16:creationId xmlns:a16="http://schemas.microsoft.com/office/drawing/2014/main" id="{F649C3A9-6D4D-47B7-BC99-F55395E49100}"/>
              </a:ext>
            </a:extLst>
          </p:cNvPr>
          <p:cNvSpPr>
            <a:spLocks noGrp="1"/>
          </p:cNvSpPr>
          <p:nvPr>
            <p:ph type="body" sz="quarter" idx="11"/>
          </p:nvPr>
        </p:nvSpPr>
        <p:spPr/>
        <p:txBody>
          <a:bodyPr/>
          <a:lstStyle/>
          <a:p>
            <a:endParaRPr lang="en-US"/>
          </a:p>
        </p:txBody>
      </p:sp>
      <p:pic>
        <p:nvPicPr>
          <p:cNvPr id="12" name="Picture 11">
            <a:extLst>
              <a:ext uri="{FF2B5EF4-FFF2-40B4-BE49-F238E27FC236}">
                <a16:creationId xmlns:a16="http://schemas.microsoft.com/office/drawing/2014/main" id="{CDA45A90-2A83-4A31-91C3-758B28C823B4}"/>
              </a:ext>
            </a:extLst>
          </p:cNvPr>
          <p:cNvPicPr>
            <a:picLocks noChangeAspect="1"/>
          </p:cNvPicPr>
          <p:nvPr/>
        </p:nvPicPr>
        <p:blipFill>
          <a:blip r:embed="rId5"/>
          <a:stretch>
            <a:fillRect/>
          </a:stretch>
        </p:blipFill>
        <p:spPr>
          <a:xfrm>
            <a:off x="142830" y="2301240"/>
            <a:ext cx="8858339" cy="3108960"/>
          </a:xfrm>
          <a:prstGeom prst="rect">
            <a:avLst/>
          </a:prstGeom>
        </p:spPr>
      </p:pic>
      <p:pic>
        <p:nvPicPr>
          <p:cNvPr id="5" name="Audio 4">
            <a:hlinkClick r:id="" action="ppaction://media"/>
            <a:extLst>
              <a:ext uri="{FF2B5EF4-FFF2-40B4-BE49-F238E27FC236}">
                <a16:creationId xmlns:a16="http://schemas.microsoft.com/office/drawing/2014/main" id="{738CAEA0-973F-4176-9204-DC45554CFB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19430516"/>
      </p:ext>
    </p:extLst>
  </p:cSld>
  <p:clrMapOvr>
    <a:masterClrMapping/>
  </p:clrMapOvr>
  <mc:AlternateContent xmlns:mc="http://schemas.openxmlformats.org/markup-compatibility/2006">
    <mc:Choice xmlns:p14="http://schemas.microsoft.com/office/powerpoint/2010/main" Requires="p14">
      <p:transition spd="slow" p14:dur="2000" advTm="10403"/>
    </mc:Choice>
    <mc:Fallback>
      <p:transition spd="slow" advTm="10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31FB4-0F95-458C-8C7D-79B01621EC0D}"/>
              </a:ext>
            </a:extLst>
          </p:cNvPr>
          <p:cNvSpPr>
            <a:spLocks noGrp="1"/>
          </p:cNvSpPr>
          <p:nvPr>
            <p:ph type="title"/>
          </p:nvPr>
        </p:nvSpPr>
        <p:spPr/>
        <p:txBody>
          <a:bodyPr/>
          <a:lstStyle/>
          <a:p>
            <a:r>
              <a:rPr lang="en-US" dirty="0"/>
              <a:t>RIS Report: Monthly Service Delivery </a:t>
            </a:r>
          </a:p>
        </p:txBody>
      </p:sp>
      <p:sp>
        <p:nvSpPr>
          <p:cNvPr id="3" name="Text Placeholder 2">
            <a:extLst>
              <a:ext uri="{FF2B5EF4-FFF2-40B4-BE49-F238E27FC236}">
                <a16:creationId xmlns:a16="http://schemas.microsoft.com/office/drawing/2014/main" id="{06D323D7-BD5D-4C72-B9DE-A1A3E4A47F3B}"/>
              </a:ext>
            </a:extLst>
          </p:cNvPr>
          <p:cNvSpPr>
            <a:spLocks noGrp="1"/>
          </p:cNvSpPr>
          <p:nvPr>
            <p:ph type="body" sz="quarter" idx="10"/>
          </p:nvPr>
        </p:nvSpPr>
        <p:spPr/>
        <p:txBody>
          <a:bodyPr/>
          <a:lstStyle/>
          <a:p>
            <a:r>
              <a:rPr lang="en-US" sz="2400" b="0" dirty="0">
                <a:solidFill>
                  <a:schemeClr val="accent3">
                    <a:lumMod val="75000"/>
                  </a:schemeClr>
                </a:solidFill>
              </a:rPr>
              <a:t>Summary Report</a:t>
            </a:r>
          </a:p>
          <a:p>
            <a:pPr lvl="1"/>
            <a:r>
              <a:rPr lang="en-US" sz="2000" b="0" dirty="0">
                <a:solidFill>
                  <a:schemeClr val="accent3">
                    <a:lumMod val="75000"/>
                  </a:schemeClr>
                </a:solidFill>
              </a:rPr>
              <a:t>Search Services by date, provider and funding source</a:t>
            </a:r>
          </a:p>
          <a:p>
            <a:endParaRPr lang="en-US" dirty="0"/>
          </a:p>
        </p:txBody>
      </p:sp>
      <p:sp>
        <p:nvSpPr>
          <p:cNvPr id="4" name="Text Placeholder 3">
            <a:extLst>
              <a:ext uri="{FF2B5EF4-FFF2-40B4-BE49-F238E27FC236}">
                <a16:creationId xmlns:a16="http://schemas.microsoft.com/office/drawing/2014/main" id="{BF7D650C-0C25-4307-B0F8-C9FC0DDCDE42}"/>
              </a:ext>
            </a:extLst>
          </p:cNvPr>
          <p:cNvSpPr>
            <a:spLocks noGrp="1"/>
          </p:cNvSpPr>
          <p:nvPr>
            <p:ph type="body" sz="quarter" idx="11"/>
          </p:nvPr>
        </p:nvSpPr>
        <p:spPr/>
        <p:txBody>
          <a:bodyPr/>
          <a:lstStyle/>
          <a:p>
            <a:endParaRPr lang="en-US"/>
          </a:p>
        </p:txBody>
      </p:sp>
      <p:pic>
        <p:nvPicPr>
          <p:cNvPr id="8" name="Picture 7">
            <a:extLst>
              <a:ext uri="{FF2B5EF4-FFF2-40B4-BE49-F238E27FC236}">
                <a16:creationId xmlns:a16="http://schemas.microsoft.com/office/drawing/2014/main" id="{6704F47D-E5C3-4CC2-8045-ED7AE663C029}"/>
              </a:ext>
            </a:extLst>
          </p:cNvPr>
          <p:cNvPicPr>
            <a:picLocks noChangeAspect="1"/>
          </p:cNvPicPr>
          <p:nvPr/>
        </p:nvPicPr>
        <p:blipFill>
          <a:blip r:embed="rId5"/>
          <a:stretch>
            <a:fillRect/>
          </a:stretch>
        </p:blipFill>
        <p:spPr>
          <a:xfrm>
            <a:off x="558394" y="2618612"/>
            <a:ext cx="8027212" cy="1828800"/>
          </a:xfrm>
          <a:prstGeom prst="rect">
            <a:avLst/>
          </a:prstGeom>
        </p:spPr>
      </p:pic>
      <p:pic>
        <p:nvPicPr>
          <p:cNvPr id="5" name="Audio 4">
            <a:hlinkClick r:id="" action="ppaction://media"/>
            <a:extLst>
              <a:ext uri="{FF2B5EF4-FFF2-40B4-BE49-F238E27FC236}">
                <a16:creationId xmlns:a16="http://schemas.microsoft.com/office/drawing/2014/main" id="{59A68FD4-B562-4164-84F1-50EC7890ED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19705893"/>
      </p:ext>
    </p:extLst>
  </p:cSld>
  <p:clrMapOvr>
    <a:masterClrMapping/>
  </p:clrMapOvr>
  <mc:AlternateContent xmlns:mc="http://schemas.openxmlformats.org/markup-compatibility/2006">
    <mc:Choice xmlns:p14="http://schemas.microsoft.com/office/powerpoint/2010/main" Requires="p14">
      <p:transition spd="slow" p14:dur="2000" advTm="13367"/>
    </mc:Choice>
    <mc:Fallback>
      <p:transition spd="slow" advTm="13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C0361-2396-43B3-9457-2D566E603339}"/>
              </a:ext>
            </a:extLst>
          </p:cNvPr>
          <p:cNvSpPr>
            <a:spLocks noGrp="1"/>
          </p:cNvSpPr>
          <p:nvPr>
            <p:ph type="title"/>
          </p:nvPr>
        </p:nvSpPr>
        <p:spPr>
          <a:xfrm>
            <a:off x="423512" y="624054"/>
            <a:ext cx="8393229" cy="548640"/>
          </a:xfrm>
        </p:spPr>
        <p:txBody>
          <a:bodyPr/>
          <a:lstStyle/>
          <a:p>
            <a:r>
              <a:rPr lang="en-US" sz="2800" dirty="0"/>
              <a:t>RIS Report: Monthly Service Delivery Summary </a:t>
            </a:r>
          </a:p>
        </p:txBody>
      </p:sp>
      <p:sp>
        <p:nvSpPr>
          <p:cNvPr id="3" name="Text Placeholder 2">
            <a:extLst>
              <a:ext uri="{FF2B5EF4-FFF2-40B4-BE49-F238E27FC236}">
                <a16:creationId xmlns:a16="http://schemas.microsoft.com/office/drawing/2014/main" id="{3710300B-0104-4929-B9B5-D9A05481CEEA}"/>
              </a:ext>
            </a:extLst>
          </p:cNvPr>
          <p:cNvSpPr>
            <a:spLocks noGrp="1"/>
          </p:cNvSpPr>
          <p:nvPr>
            <p:ph type="body" sz="quarter" idx="10"/>
          </p:nvPr>
        </p:nvSpPr>
        <p:spPr>
          <a:xfrm>
            <a:off x="675982" y="1186233"/>
            <a:ext cx="7888288" cy="4795307"/>
          </a:xfrm>
        </p:spPr>
        <p:txBody>
          <a:bodyPr/>
          <a:lstStyle/>
          <a:p>
            <a:r>
              <a:rPr lang="en-US" sz="2400" b="0" dirty="0">
                <a:solidFill>
                  <a:schemeClr val="accent3">
                    <a:lumMod val="75000"/>
                  </a:schemeClr>
                </a:solidFill>
              </a:rPr>
              <a:t>Can be exported to Microsoft Excel or saved as PDF</a:t>
            </a:r>
          </a:p>
          <a:p>
            <a:r>
              <a:rPr lang="en-US" sz="2400" b="0" dirty="0">
                <a:solidFill>
                  <a:schemeClr val="accent3">
                    <a:lumMod val="75000"/>
                  </a:schemeClr>
                </a:solidFill>
              </a:rPr>
              <a:t>Displays service units per service code by gender</a:t>
            </a:r>
          </a:p>
        </p:txBody>
      </p:sp>
      <p:sp>
        <p:nvSpPr>
          <p:cNvPr id="4" name="Text Placeholder 3">
            <a:extLst>
              <a:ext uri="{FF2B5EF4-FFF2-40B4-BE49-F238E27FC236}">
                <a16:creationId xmlns:a16="http://schemas.microsoft.com/office/drawing/2014/main" id="{E40AE99F-EEB2-44A2-8AE0-54AF02540A6F}"/>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FD86A2FB-C3C5-4212-813E-3FDAFE2067A3}"/>
              </a:ext>
            </a:extLst>
          </p:cNvPr>
          <p:cNvPicPr>
            <a:picLocks noChangeAspect="1"/>
          </p:cNvPicPr>
          <p:nvPr/>
        </p:nvPicPr>
        <p:blipFill rotWithShape="1">
          <a:blip r:embed="rId5"/>
          <a:srcRect l="714" r="714"/>
          <a:stretch/>
        </p:blipFill>
        <p:spPr>
          <a:xfrm>
            <a:off x="772546" y="2385190"/>
            <a:ext cx="7287668" cy="3566160"/>
          </a:xfrm>
          <a:prstGeom prst="rect">
            <a:avLst/>
          </a:prstGeom>
        </p:spPr>
      </p:pic>
      <p:pic>
        <p:nvPicPr>
          <p:cNvPr id="5" name="Audio 4">
            <a:hlinkClick r:id="" action="ppaction://media"/>
            <a:extLst>
              <a:ext uri="{FF2B5EF4-FFF2-40B4-BE49-F238E27FC236}">
                <a16:creationId xmlns:a16="http://schemas.microsoft.com/office/drawing/2014/main" id="{A12CF9D4-5F31-4A7B-B531-0549627E41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42729809"/>
      </p:ext>
    </p:extLst>
  </p:cSld>
  <p:clrMapOvr>
    <a:masterClrMapping/>
  </p:clrMapOvr>
  <mc:AlternateContent xmlns:mc="http://schemas.openxmlformats.org/markup-compatibility/2006">
    <mc:Choice xmlns:p14="http://schemas.microsoft.com/office/powerpoint/2010/main" Requires="p14">
      <p:transition spd="slow" p14:dur="2000" advTm="16453"/>
    </mc:Choice>
    <mc:Fallback>
      <p:transition spd="slow" advTm="16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7295</TotalTime>
  <Words>3178</Words>
  <Application>Microsoft Office PowerPoint</Application>
  <PresentationFormat>On-screen Show (4:3)</PresentationFormat>
  <Paragraphs>287</Paragraphs>
  <Slides>51</Slides>
  <Notes>50</Notes>
  <HiddenSlides>0</HiddenSlides>
  <MMClips>50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Arial</vt:lpstr>
      <vt:lpstr>Calibri</vt:lpstr>
      <vt:lpstr>Franklin Gothic Demi Cond</vt:lpstr>
      <vt:lpstr>Franklin Gothic Medium</vt:lpstr>
      <vt:lpstr>Franklin Gothic Medium Cond</vt:lpstr>
      <vt:lpstr>Gotham Bold</vt:lpstr>
      <vt:lpstr>Gotham Light</vt:lpstr>
      <vt:lpstr>Helvetica</vt:lpstr>
      <vt:lpstr>3_Office Theme</vt:lpstr>
      <vt:lpstr>PowerPoint Presentation</vt:lpstr>
      <vt:lpstr>RIS Reports Training</vt:lpstr>
      <vt:lpstr>RIS Reports </vt:lpstr>
      <vt:lpstr>RIS Report: Refugee State of Origin </vt:lpstr>
      <vt:lpstr>RIS Report: Monthly Service Delivery </vt:lpstr>
      <vt:lpstr>RIS Report: Monthly Service Delivery </vt:lpstr>
      <vt:lpstr>RIS Report: Monthly Service Delivery Detail </vt:lpstr>
      <vt:lpstr>RIS Report: Monthly Service Delivery </vt:lpstr>
      <vt:lpstr>RIS Report: Monthly Service Delivery Summary </vt:lpstr>
      <vt:lpstr>RIS Report: Performance Report</vt:lpstr>
      <vt:lpstr>RIS Report: Performance Schedule B</vt:lpstr>
      <vt:lpstr>RIS Report: Performance Schedule B</vt:lpstr>
      <vt:lpstr>RIS Report: Schedule C Services </vt:lpstr>
      <vt:lpstr>RIS Report: Schedule C Services</vt:lpstr>
      <vt:lpstr>RIS Report: Schedule C Employability</vt:lpstr>
      <vt:lpstr>RIS Report: Schedule C Employability</vt:lpstr>
      <vt:lpstr>RIS Report: Annual Service Plan</vt:lpstr>
      <vt:lpstr>RIS Report: Annual Service Plan</vt:lpstr>
      <vt:lpstr>RIS Report: Refugee List </vt:lpstr>
      <vt:lpstr>RIS Report: Refugee List</vt:lpstr>
      <vt:lpstr>RIS Report: DOA Tracking</vt:lpstr>
      <vt:lpstr>RIS Report: DOA Tracking</vt:lpstr>
      <vt:lpstr>RIS Report: Missing Health Screening</vt:lpstr>
      <vt:lpstr>RIS Report: Missing Health Screening</vt:lpstr>
      <vt:lpstr>RIS Report: Employment Report</vt:lpstr>
      <vt:lpstr>RIS Report: Employment Report</vt:lpstr>
      <vt:lpstr>RIS Report: Employment Report</vt:lpstr>
      <vt:lpstr>RIS Report: Employment Report</vt:lpstr>
      <vt:lpstr>RIS Report: New Arrivals Report</vt:lpstr>
      <vt:lpstr>RIS Report: New Arrivals-Local Affiliate </vt:lpstr>
      <vt:lpstr>RIS Report: New Arrivals-Local Affiliate </vt:lpstr>
      <vt:lpstr>RIS Report: New Arrivals-Case ID</vt:lpstr>
      <vt:lpstr>RIS Report: New Arrivals-Case ID</vt:lpstr>
      <vt:lpstr>RIS Report: New Arrivals-Country of Origin </vt:lpstr>
      <vt:lpstr>RIS Report: New Arrivals-Country of Origin </vt:lpstr>
      <vt:lpstr>RIS Report: New Arrivals-Country of Origin </vt:lpstr>
      <vt:lpstr>RIS Report: New Arrivals- By County </vt:lpstr>
      <vt:lpstr>RIS Report: New Arrivals by County </vt:lpstr>
      <vt:lpstr>RIS Report: New Arrivals by County</vt:lpstr>
      <vt:lpstr>RIS Report: New Arrivals by City</vt:lpstr>
      <vt:lpstr>RIS Report: New Arrivals by City</vt:lpstr>
      <vt:lpstr>RIS Report: New Arrivals by City</vt:lpstr>
      <vt:lpstr>RIS Report: New Arrivals by Immigration Status</vt:lpstr>
      <vt:lpstr>RIS Report: New Arrivals by Immigration Status</vt:lpstr>
      <vt:lpstr>RIS Report: New Arrivals by Immigration Status</vt:lpstr>
      <vt:lpstr>RIS Report: Name &amp; Address by County/City  </vt:lpstr>
      <vt:lpstr>RIS Report: Name &amp; Address by County/City</vt:lpstr>
      <vt:lpstr>RIS Report: Annual Performance Goal/Actual</vt:lpstr>
      <vt:lpstr>RIS Report: Annual Performance Goal/Actual </vt:lpstr>
      <vt:lpstr>RIS Reports Summary  </vt:lpstr>
      <vt:lpstr>RIS 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Saunders, Kimberly R</cp:lastModifiedBy>
  <cp:revision>549</cp:revision>
  <cp:lastPrinted>2018-03-22T13:26:44Z</cp:lastPrinted>
  <dcterms:created xsi:type="dcterms:W3CDTF">2015-07-07T20:02:11Z</dcterms:created>
  <dcterms:modified xsi:type="dcterms:W3CDTF">2021-10-25T19:08:14Z</dcterms:modified>
</cp:coreProperties>
</file>