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harts/colors1.xml" ContentType="application/vnd.ms-office.chartcolorstyle+xml"/>
  <Override PartName="/ppt/charts/chart1.xml" ContentType="application/vnd.openxmlformats-officedocument.drawingml.chart+xml"/>
  <Override PartName="/ppt/charts/style1.xml" ContentType="application/vnd.ms-office.chartstyl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7.xml" ContentType="application/vnd.openxmlformats-officedocument.presentationml.tags+xml"/>
  <Override PartName="/ppt/tags/tag6.xml" ContentType="application/vnd.openxmlformats-officedocument.presentationml.tags+xml"/>
  <Override PartName="/ppt/tags/tag18.xml" ContentType="application/vnd.openxmlformats-officedocument.presentationml.tags+xml"/>
  <Override PartName="/ppt/tags/tag42.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43.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44.xml" ContentType="application/vnd.openxmlformats-officedocument.presentationml.tags+xml"/>
  <Override PartName="/ppt/tags/tag52.xml" ContentType="application/vnd.openxmlformats-officedocument.presentationml.tags+xml"/>
  <Override PartName="/customXml/itemProps1.xml" ContentType="application/vnd.openxmlformats-officedocument.customXmlProperties+xml"/>
  <Override PartName="/ppt/tags/tag53.xml" ContentType="application/vnd.openxmlformats-officedocument.presentationml.tags+xml"/>
  <Override PartName="/ppt/tags/tag39.xml" ContentType="application/vnd.openxmlformats-officedocument.presentationml.tags+xml"/>
  <Override PartName="/ppt/tags/tag54.xml" ContentType="application/vnd.openxmlformats-officedocument.presentationml.tags+xml"/>
  <Override PartName="/ppt/tags/tag41.xml" ContentType="application/vnd.openxmlformats-officedocument.presentationml.tags+xml"/>
  <Override PartName="/ppt/tags/tag55.xml" ContentType="application/vnd.openxmlformats-officedocument.presentationml.tags+xml"/>
  <Override PartName="/customXml/itemProps2.xml" ContentType="application/vnd.openxmlformats-officedocument.customXmlProperties+xml"/>
  <Override PartName="/ppt/tags/tag56.xml" ContentType="application/vnd.openxmlformats-officedocument.presentationml.tags+xml"/>
  <Override PartName="/ppt/tags/tag57.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8.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8.xml" ContentType="application/vnd.openxmlformats-officedocument.presentationml.tags+xml"/>
  <Override PartName="/ppt/tags/tag35.xml" ContentType="application/vnd.openxmlformats-officedocument.presentationml.tags+xml"/>
  <Override PartName="/ppt/tags/tag9.xml" ContentType="application/vnd.openxmlformats-officedocument.presentationml.tags+xml"/>
  <Override PartName="/ppt/tags/tag34.xml" ContentType="application/vnd.openxmlformats-officedocument.presentationml.tags+xml"/>
  <Override PartName="/ppt/tags/tag10.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4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5.xml" ContentType="application/vnd.openxmlformats-officedocument.presentationml.tags+xml"/>
  <Override PartName="/customXml/itemProps4.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6" r:id="rId4"/>
    <p:sldMasterId id="2147483699" r:id="rId5"/>
  </p:sldMasterIdLst>
  <p:notesMasterIdLst>
    <p:notesMasterId r:id="rId34"/>
  </p:notesMasterIdLst>
  <p:sldIdLst>
    <p:sldId id="392" r:id="rId6"/>
    <p:sldId id="424" r:id="rId7"/>
    <p:sldId id="431" r:id="rId8"/>
    <p:sldId id="525" r:id="rId9"/>
    <p:sldId id="520" r:id="rId10"/>
    <p:sldId id="527" r:id="rId11"/>
    <p:sldId id="526" r:id="rId12"/>
    <p:sldId id="432" r:id="rId13"/>
    <p:sldId id="528" r:id="rId14"/>
    <p:sldId id="433" r:id="rId15"/>
    <p:sldId id="435" r:id="rId16"/>
    <p:sldId id="436" r:id="rId17"/>
    <p:sldId id="456" r:id="rId18"/>
    <p:sldId id="442" r:id="rId19"/>
    <p:sldId id="524" r:id="rId20"/>
    <p:sldId id="398" r:id="rId21"/>
    <p:sldId id="443" r:id="rId22"/>
    <p:sldId id="444" r:id="rId23"/>
    <p:sldId id="457" r:id="rId24"/>
    <p:sldId id="447" r:id="rId25"/>
    <p:sldId id="445" r:id="rId26"/>
    <p:sldId id="455" r:id="rId27"/>
    <p:sldId id="522" r:id="rId28"/>
    <p:sldId id="523" r:id="rId29"/>
    <p:sldId id="521" r:id="rId30"/>
    <p:sldId id="449" r:id="rId31"/>
    <p:sldId id="450" r:id="rId32"/>
    <p:sldId id="451" r:id="rId33"/>
  </p:sldIdLst>
  <p:sldSz cx="12192000" cy="6858000"/>
  <p:notesSz cx="7102475" cy="9388475"/>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snapToGrid="0">
      <p:cViewPr varScale="1">
        <p:scale>
          <a:sx n="123" d="100"/>
          <a:sy n="123" d="100"/>
        </p:scale>
        <p:origin x="132"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customXml" Target="../customXml/item5.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openxmlformats.org/officeDocument/2006/relationships/customXml" Target="../customXml/item3.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Approved</a:t>
            </a:r>
          </a:p>
        </c:rich>
      </c:tx>
      <c:layout>
        <c:manualLayout>
          <c:xMode val="edge"/>
          <c:yMode val="edge"/>
          <c:x val="0.44951034737620105"/>
          <c:y val="1.587301587301587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EBD-472A-8491-7E2462CC86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EBD-472A-8491-7E2462CC860D}"/>
              </c:ext>
            </c:extLst>
          </c:dPt>
          <c:dLbls>
            <c:dLbl>
              <c:idx val="0"/>
              <c:layout>
                <c:manualLayout>
                  <c:x val="0.24591222625719458"/>
                  <c:y val="5.5555555555555552E-2"/>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en-US" sz="1200" baseline="0"/>
                      <a:t>"Approved"  </a:t>
                    </a:r>
                    <a:fld id="{50D2C8FB-A360-4BE2-8492-6A8DC2DBE165}" type="VALUE">
                      <a:rPr lang="en-US" sz="1200" baseline="0"/>
                      <a:pPr>
                        <a:defRPr/>
                      </a:pPr>
                      <a:t>[VALUE]</a:t>
                    </a:fld>
                    <a:r>
                      <a:rPr lang="en-US" sz="1200" baseline="0"/>
                      <a:t> (</a:t>
                    </a:r>
                    <a:fld id="{040E035C-9013-4BF9-9C63-0B42391364A9}" type="PERCENTAGE">
                      <a:rPr lang="en-US" sz="1200" baseline="0"/>
                      <a:pPr>
                        <a:defRPr/>
                      </a:pPr>
                      <a:t>[PERCENTAGE]</a:t>
                    </a:fld>
                    <a:r>
                      <a:rPr lang="en-US" sz="1200" baseline="0"/>
                      <a:t>)</a:t>
                    </a:r>
                  </a:p>
                </c:rich>
              </c:tx>
              <c:spPr>
                <a:xfrm>
                  <a:off x="6156368" y="266700"/>
                  <a:ext cx="955722" cy="505326"/>
                </a:xfrm>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39820"/>
                        <a:gd name="adj2" fmla="val 93525"/>
                      </a:avLst>
                    </a:prstGeom>
                    <a:pattFill prst="pct75">
                      <a:fgClr>
                        <a:schemeClr val="dk1">
                          <a:lumMod val="75000"/>
                          <a:lumOff val="25000"/>
                        </a:schemeClr>
                      </a:fgClr>
                      <a:bgClr>
                        <a:schemeClr val="dk1">
                          <a:lumMod val="65000"/>
                          <a:lumOff val="35000"/>
                        </a:schemeClr>
                      </a:bgClr>
                    </a:pattFill>
                    <a:ln>
                      <a:noFill/>
                    </a:ln>
                  </c15:spPr>
                  <c15:layout>
                    <c:manualLayout>
                      <c:w val="0.11587485515643106"/>
                      <c:h val="0.10526315789473684"/>
                    </c:manualLayout>
                  </c15:layout>
                  <c15:dlblFieldTable/>
                  <c15:showDataLabelsRange val="0"/>
                </c:ext>
                <c:ext xmlns:c16="http://schemas.microsoft.com/office/drawing/2014/chart" uri="{C3380CC4-5D6E-409C-BE32-E72D297353CC}">
                  <c16:uniqueId val="{00000001-EEBD-472A-8491-7E2462CC860D}"/>
                </c:ext>
              </c:extLst>
            </c:dLbl>
            <c:dLbl>
              <c:idx val="1"/>
              <c:layout>
                <c:manualLayout>
                  <c:x val="-0.29040294921560528"/>
                  <c:y val="-0.20105820105820105"/>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en-US" sz="1200"/>
                      <a:t>Not "Approved" </a:t>
                    </a:r>
                    <a:fld id="{CF690D52-21F3-4BCA-A148-51DADB2BA93A}" type="VALUE">
                      <a:rPr lang="en-US" sz="1200"/>
                      <a:pPr>
                        <a:defRPr/>
                      </a:pPr>
                      <a:t>[VALUE]</a:t>
                    </a:fld>
                    <a:r>
                      <a:rPr lang="en-US" sz="1200"/>
                      <a:t> (</a:t>
                    </a:r>
                    <a:fld id="{6B39D7EB-B8AD-44DE-A5D1-38EECB96BF19}" type="PERCENTAGE">
                      <a:rPr lang="en-US" sz="1200"/>
                      <a:pPr>
                        <a:defRPr/>
                      </a:pPr>
                      <a:t>[PERCENTAGE]</a:t>
                    </a:fld>
                    <a:r>
                      <a:rPr lang="en-US" sz="1200"/>
                      <a:t>)</a:t>
                    </a:r>
                  </a:p>
                </c:rich>
              </c:tx>
              <c:spPr>
                <a:xfrm>
                  <a:off x="540389" y="3330074"/>
                  <a:ext cx="1280160" cy="505326"/>
                </a:xfrm>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56530"/>
                        <a:gd name="adj2" fmla="val -17123"/>
                      </a:avLst>
                    </a:prstGeom>
                    <a:pattFill prst="pct75">
                      <a:fgClr>
                        <a:schemeClr val="dk1">
                          <a:lumMod val="75000"/>
                          <a:lumOff val="25000"/>
                        </a:schemeClr>
                      </a:fgClr>
                      <a:bgClr>
                        <a:schemeClr val="dk1">
                          <a:lumMod val="65000"/>
                          <a:lumOff val="35000"/>
                        </a:schemeClr>
                      </a:bgClr>
                    </a:pattFill>
                    <a:ln>
                      <a:noFill/>
                    </a:ln>
                  </c15:spPr>
                  <c15:layout>
                    <c:manualLayout>
                      <c:w val="0.15521064301552107"/>
                      <c:h val="0.10526315789473684"/>
                    </c:manualLayout>
                  </c15:layout>
                  <c15:dlblFieldTable/>
                  <c15:showDataLabelsRange val="0"/>
                </c:ext>
                <c:ext xmlns:c16="http://schemas.microsoft.com/office/drawing/2014/chart" uri="{C3380CC4-5D6E-409C-BE32-E72D297353CC}">
                  <c16:uniqueId val="{00000003-EEBD-472A-8491-7E2462CC860D}"/>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val>
            <c:numRef>
              <c:f>'Tracking Log'!$J$606:$J$607</c:f>
              <c:numCache>
                <c:formatCode>General</c:formatCode>
                <c:ptCount val="2"/>
                <c:pt idx="0">
                  <c:v>25</c:v>
                </c:pt>
                <c:pt idx="1">
                  <c:v>575</c:v>
                </c:pt>
              </c:numCache>
            </c:numRef>
          </c:val>
          <c:extLst>
            <c:ext xmlns:c16="http://schemas.microsoft.com/office/drawing/2014/chart" uri="{C3380CC4-5D6E-409C-BE32-E72D297353CC}">
              <c16:uniqueId val="{00000004-EEBD-472A-8491-7E2462CC860D}"/>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A6C8CF9-91AF-43D9-A5C3-D45D9C2E67F8}" type="datetimeFigureOut">
              <a:rPr lang="en-US" smtClean="0"/>
              <a:t>4/7/2022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F5CCA33-0311-4D9F-820B-2EA7D5064B08}" type="slidenum">
              <a:rPr lang="en-US" smtClean="0"/>
              <a:t>‹#›</a:t>
            </a:fld>
            <a:endParaRPr lang="en-US" dirty="0"/>
          </a:p>
        </p:txBody>
      </p:sp>
    </p:spTree>
    <p:extLst>
      <p:ext uri="{BB962C8B-B14F-4D97-AF65-F5344CB8AC3E}">
        <p14:creationId xmlns:p14="http://schemas.microsoft.com/office/powerpoint/2010/main" val="390640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r>
              <a:rPr lang="en-US" dirty="0">
                <a:solidFill>
                  <a:prstClr val="black"/>
                </a:solidFill>
                <a:latin typeface="Calibri"/>
              </a:rPr>
              <a:t>First Friday of every month @ 1:00 pm</a:t>
            </a:r>
          </a:p>
          <a:p>
            <a:pPr defTabSz="942289">
              <a:defRPr/>
            </a:pPr>
            <a:r>
              <a:rPr lang="en-US" dirty="0">
                <a:solidFill>
                  <a:prstClr val="black"/>
                </a:solidFill>
                <a:latin typeface="Calibri"/>
              </a:rPr>
              <a:t>Questions should be submitted through chat function</a:t>
            </a:r>
          </a:p>
          <a:p>
            <a:pPr defTabSz="942289">
              <a:defRPr/>
            </a:pPr>
            <a:r>
              <a:rPr lang="en-US" dirty="0">
                <a:solidFill>
                  <a:prstClr val="black"/>
                </a:solidFill>
                <a:latin typeface="Calibri"/>
              </a:rPr>
              <a:t>State agency encourages topic suggestions</a:t>
            </a:r>
          </a:p>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1</a:t>
            </a:fld>
            <a:endParaRPr lang="en-US" dirty="0"/>
          </a:p>
        </p:txBody>
      </p:sp>
    </p:spTree>
    <p:extLst>
      <p:ext uri="{BB962C8B-B14F-4D97-AF65-F5344CB8AC3E}">
        <p14:creationId xmlns:p14="http://schemas.microsoft.com/office/powerpoint/2010/main" val="1910015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E2AA3592-D5F1-C049-A75C-8C2FAAE2A508}" type="slidenum">
              <a:rPr lang="en-US">
                <a:solidFill>
                  <a:prstClr val="black"/>
                </a:solidFill>
                <a:latin typeface="Calibri" panose="020F0502020204030204"/>
              </a:rPr>
              <a:pPr defTabSz="942289">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32227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this season, there are only 4% of all the NC CACFP institutions with approved application updates.</a:t>
            </a:r>
          </a:p>
          <a:p>
            <a:r>
              <a:rPr lang="en-US" dirty="0"/>
              <a:t>Please not the deadline is in 3 weeks – all institutions should be working on making updates now.  The deadline </a:t>
            </a:r>
            <a:r>
              <a:rPr lang="en-US"/>
              <a:t>is September 30</a:t>
            </a:r>
            <a:r>
              <a:rPr lang="en-US" baseline="30000"/>
              <a:t>th</a:t>
            </a:r>
            <a:r>
              <a:rPr lang="en-US"/>
              <a:t>.</a:t>
            </a:r>
          </a:p>
          <a:p>
            <a:endParaRPr lang="en-US" dirty="0"/>
          </a:p>
        </p:txBody>
      </p:sp>
      <p:sp>
        <p:nvSpPr>
          <p:cNvPr id="4" name="Slide Number Placeholder 3"/>
          <p:cNvSpPr>
            <a:spLocks noGrp="1"/>
          </p:cNvSpPr>
          <p:nvPr>
            <p:ph type="sldNum" sz="quarter" idx="5"/>
          </p:nvPr>
        </p:nvSpPr>
        <p:spPr/>
        <p:txBody>
          <a:bodyPr/>
          <a:lstStyle/>
          <a:p>
            <a:fld id="{EF5CCA33-0311-4D9F-820B-2EA7D5064B08}" type="slidenum">
              <a:rPr lang="en-US" smtClean="0"/>
              <a:t>15</a:t>
            </a:fld>
            <a:endParaRPr lang="en-US" dirty="0"/>
          </a:p>
        </p:txBody>
      </p:sp>
    </p:spTree>
    <p:extLst>
      <p:ext uri="{BB962C8B-B14F-4D97-AF65-F5344CB8AC3E}">
        <p14:creationId xmlns:p14="http://schemas.microsoft.com/office/powerpoint/2010/main" val="374037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535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pPr defTabSz="942289">
              <a:defRPr/>
            </a:pPr>
            <a:fld id="{E2AA3592-D5F1-C049-A75C-8C2FAAE2A508}" type="slidenum">
              <a:rPr lang="en-US">
                <a:solidFill>
                  <a:prstClr val="black"/>
                </a:solidFill>
                <a:latin typeface="Calibri" panose="020F0502020204030204"/>
              </a:rPr>
              <a:pPr defTabSz="942289">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96236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00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r>
              <a:rPr lang="en-US" dirty="0">
                <a:solidFill>
                  <a:prstClr val="black"/>
                </a:solidFill>
                <a:latin typeface="Calibri"/>
              </a:rPr>
              <a:t>The second upcoming training is Application Update for 2022. It is almost that time of year again. This coming year’s Application Update does have some changes that institutions need to know so it is important to attend this virtual training. </a:t>
            </a:r>
          </a:p>
          <a:p>
            <a:endParaRPr lang="en-JM" dirty="0"/>
          </a:p>
        </p:txBody>
      </p:sp>
      <p:sp>
        <p:nvSpPr>
          <p:cNvPr id="4" name="Slide Number Placeholder 3"/>
          <p:cNvSpPr>
            <a:spLocks noGrp="1"/>
          </p:cNvSpPr>
          <p:nvPr>
            <p:ph type="sldNum" sz="quarter" idx="10"/>
          </p:nvPr>
        </p:nvSpPr>
        <p:spPr/>
        <p:txBody>
          <a:bodyPr/>
          <a:lstStyle/>
          <a:p>
            <a:pPr defTabSz="942289">
              <a:defRPr/>
            </a:pPr>
            <a:fld id="{E2AA3592-D5F1-C049-A75C-8C2FAAE2A508}" type="slidenum">
              <a:rPr lang="en-US">
                <a:solidFill>
                  <a:prstClr val="black"/>
                </a:solidFill>
                <a:latin typeface="Calibri" panose="020F0502020204030204"/>
              </a:rPr>
              <a:pPr defTabSz="942289">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6057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pPr defTabSz="942289">
              <a:defRPr/>
            </a:pPr>
            <a:fld id="{E2AA3592-D5F1-C049-A75C-8C2FAAE2A508}" type="slidenum">
              <a:rPr lang="en-US">
                <a:solidFill>
                  <a:prstClr val="black"/>
                </a:solidFill>
                <a:latin typeface="Calibri" panose="020F0502020204030204"/>
              </a:rPr>
              <a:pPr defTabSz="942289">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525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820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21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5CCA33-0311-4D9F-820B-2EA7D5064B08}" type="slidenum">
              <a:rPr lang="en-US" smtClean="0"/>
              <a:t>2</a:t>
            </a:fld>
            <a:endParaRPr lang="en-US" dirty="0"/>
          </a:p>
        </p:txBody>
      </p:sp>
    </p:spTree>
    <p:extLst>
      <p:ext uri="{BB962C8B-B14F-4D97-AF65-F5344CB8AC3E}">
        <p14:creationId xmlns:p14="http://schemas.microsoft.com/office/powerpoint/2010/main" val="1660336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E2AA3592-D5F1-C049-A75C-8C2FAAE2A508}" type="slidenum">
              <a:rPr lang="en-US">
                <a:solidFill>
                  <a:prstClr val="black"/>
                </a:solidFill>
                <a:latin typeface="Calibri" panose="020F0502020204030204"/>
              </a:rPr>
              <a:pPr defTabSz="942289">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596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5CCA33-0311-4D9F-820B-2EA7D5064B08}" type="slidenum">
              <a:rPr lang="en-US" smtClean="0"/>
              <a:t>5</a:t>
            </a:fld>
            <a:endParaRPr lang="en-US" dirty="0"/>
          </a:p>
        </p:txBody>
      </p:sp>
    </p:spTree>
    <p:extLst>
      <p:ext uri="{BB962C8B-B14F-4D97-AF65-F5344CB8AC3E}">
        <p14:creationId xmlns:p14="http://schemas.microsoft.com/office/powerpoint/2010/main" val="103938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E2AA3592-D5F1-C049-A75C-8C2FAAE2A508}" type="slidenum">
              <a:rPr lang="en-US">
                <a:solidFill>
                  <a:prstClr val="black"/>
                </a:solidFill>
                <a:latin typeface="Calibri" panose="020F0502020204030204"/>
              </a:rPr>
              <a:pPr defTabSz="942289">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876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E2AA3592-D5F1-C049-A75C-8C2FAAE2A508}" type="slidenum">
              <a:rPr lang="en-US">
                <a:solidFill>
                  <a:prstClr val="black"/>
                </a:solidFill>
                <a:latin typeface="Calibri" panose="020F0502020204030204"/>
              </a:rPr>
              <a:pPr defTabSz="942289">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5547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pPr defTabSz="942289">
              <a:defRPr/>
            </a:pPr>
            <a:fld id="{E2AA3592-D5F1-C049-A75C-8C2FAAE2A508}" type="slidenum">
              <a:rPr lang="en-US">
                <a:solidFill>
                  <a:prstClr val="black"/>
                </a:solidFill>
                <a:latin typeface="Calibri" panose="020F0502020204030204"/>
              </a:rPr>
              <a:pPr defTabSz="942289">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1461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E2AA3592-D5F1-C049-A75C-8C2FAAE2A508}" type="slidenum">
              <a:rPr lang="en-US">
                <a:solidFill>
                  <a:prstClr val="black"/>
                </a:solidFill>
                <a:latin typeface="Calibri" panose="020F0502020204030204"/>
              </a:rPr>
              <a:pPr defTabSz="942289">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78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233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nutritionnc.com/snp/forms.htm"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ascr.usda.gov/complaint_filing_cust.html" TargetMode="Externa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mailto:CACFPtraining@dhhs.nc.gov" TargetMode="External"/><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198"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74191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29"/>
            <a:ext cx="12192000" cy="2573785"/>
          </a:xfrm>
        </p:spPr>
        <p:txBody>
          <a:bodyPr/>
          <a:lstStyle/>
          <a:p>
            <a:r>
              <a:rPr lang="en-US" dirty="0"/>
              <a:t>Click icon to add picture</a:t>
            </a:r>
          </a:p>
        </p:txBody>
      </p:sp>
      <p:sp>
        <p:nvSpPr>
          <p:cNvPr id="3" name="Title Placeholder 1"/>
          <p:cNvSpPr>
            <a:spLocks noGrp="1"/>
          </p:cNvSpPr>
          <p:nvPr>
            <p:ph type="title"/>
          </p:nvPr>
        </p:nvSpPr>
        <p:spPr>
          <a:xfrm>
            <a:off x="513436" y="309332"/>
            <a:ext cx="11009376" cy="1143000"/>
          </a:xfrm>
          <a:prstGeom prst="rect">
            <a:avLst/>
          </a:prstGeom>
        </p:spPr>
        <p:txBody>
          <a:bodyPr vert="horz" lIns="121932" tIns="60965" rIns="121932" bIns="60965" rtlCol="0" anchor="ctr">
            <a:normAutofit/>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74410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48303" y="136913"/>
            <a:ext cx="6589668" cy="6594091"/>
          </a:xfrm>
        </p:spPr>
        <p:txBody>
          <a:bodyPr/>
          <a:lstStyle/>
          <a:p>
            <a:r>
              <a:rPr lang="en-US" dirty="0"/>
              <a:t>Click icon to add picture</a:t>
            </a:r>
          </a:p>
        </p:txBody>
      </p:sp>
      <p:sp>
        <p:nvSpPr>
          <p:cNvPr id="2" name="Title 1"/>
          <p:cNvSpPr>
            <a:spLocks noGrp="1"/>
          </p:cNvSpPr>
          <p:nvPr>
            <p:ph type="title"/>
          </p:nvPr>
        </p:nvSpPr>
        <p:spPr>
          <a:xfrm>
            <a:off x="508539" y="314191"/>
            <a:ext cx="4806411" cy="1143000"/>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12761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20409" y="136913"/>
            <a:ext cx="4930201" cy="6594091"/>
          </a:xfrm>
        </p:spPr>
        <p:txBody>
          <a:bodyPr/>
          <a:lstStyle/>
          <a:p>
            <a:r>
              <a:rPr lang="en-US" dirty="0"/>
              <a:t>Click icon to add picture</a:t>
            </a:r>
          </a:p>
        </p:txBody>
      </p:sp>
      <p:sp>
        <p:nvSpPr>
          <p:cNvPr id="4" name="Title 3"/>
          <p:cNvSpPr>
            <a:spLocks noGrp="1"/>
          </p:cNvSpPr>
          <p:nvPr>
            <p:ph type="title"/>
          </p:nvPr>
        </p:nvSpPr>
        <p:spPr>
          <a:xfrm>
            <a:off x="508539" y="576072"/>
            <a:ext cx="5897880" cy="1143000"/>
          </a:xfrm>
        </p:spPr>
        <p:txBody>
          <a:bodyPr/>
          <a:lstStyle>
            <a:lvl1pPr algn="ctr">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66422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6" name="Rectangle 5"/>
          <p:cNvSpPr/>
          <p:nvPr userDrawn="1"/>
        </p:nvSpPr>
        <p:spPr>
          <a:xfrm>
            <a:off x="138684" y="132588"/>
            <a:ext cx="11914632" cy="65928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 y="2502866"/>
            <a:ext cx="985722" cy="1852273"/>
          </a:xfrm>
          <a:prstGeom prst="rect">
            <a:avLst/>
          </a:prstGeom>
          <a:solidFill>
            <a:schemeClr val="accent1">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1298836" y="2852928"/>
            <a:ext cx="10412618" cy="832104"/>
          </a:xfrm>
        </p:spPr>
        <p:txBody>
          <a:bodyPr/>
          <a:lstStyle>
            <a:lvl1pPr>
              <a:defRPr>
                <a:solidFill>
                  <a:srgbClr val="FFFFFF"/>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96917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128265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2173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6" name="Text Placeholder 15"/>
          <p:cNvSpPr>
            <a:spLocks noGrp="1"/>
          </p:cNvSpPr>
          <p:nvPr>
            <p:ph type="body" sz="quarter" idx="11" hasCustomPrompt="1"/>
          </p:nvPr>
        </p:nvSpPr>
        <p:spPr>
          <a:xfrm>
            <a:off x="3663534" y="2689676"/>
            <a:ext cx="7699023" cy="948752"/>
          </a:xfrm>
          <a:prstGeom prst="rect">
            <a:avLst/>
          </a:prstGeom>
        </p:spPr>
        <p:txBody>
          <a:bodyPr anchor="b">
            <a:noAutofit/>
          </a:bodyPr>
          <a:lstStyle>
            <a:lvl1pPr marL="0" indent="0">
              <a:lnSpc>
                <a:spcPct val="100000"/>
              </a:lnSpc>
              <a:spcBef>
                <a:spcPts val="0"/>
              </a:spcBef>
              <a:buNone/>
              <a:defRPr sz="2800" b="1" i="0" baseline="0">
                <a:solidFill>
                  <a:srgbClr val="15365E"/>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Power Point Title</a:t>
            </a:r>
          </a:p>
        </p:txBody>
      </p:sp>
      <p:sp>
        <p:nvSpPr>
          <p:cNvPr id="17" name="Text Placeholder 17"/>
          <p:cNvSpPr>
            <a:spLocks noGrp="1"/>
          </p:cNvSpPr>
          <p:nvPr>
            <p:ph type="body" sz="quarter" idx="12" hasCustomPrompt="1"/>
          </p:nvPr>
        </p:nvSpPr>
        <p:spPr>
          <a:xfrm>
            <a:off x="3691462" y="4806940"/>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name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5" name="Picture 4">
            <a:extLst>
              <a:ext uri="{FF2B5EF4-FFF2-40B4-BE49-F238E27FC236}">
                <a16:creationId xmlns:a16="http://schemas.microsoft.com/office/drawing/2014/main" id="{97E68234-E8F6-4BF7-866D-1F6591C92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3223" y="223845"/>
            <a:ext cx="2374724" cy="1215435"/>
          </a:xfrm>
          <a:prstGeom prst="rect">
            <a:avLst/>
          </a:prstGeom>
        </p:spPr>
      </p:pic>
      <p:pic>
        <p:nvPicPr>
          <p:cNvPr id="10" name="Picture 9">
            <a:extLst>
              <a:ext uri="{FF2B5EF4-FFF2-40B4-BE49-F238E27FC236}">
                <a16:creationId xmlns:a16="http://schemas.microsoft.com/office/drawing/2014/main" id="{F61866FB-ABFB-4152-93A5-93A8A3AA09A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4" r="13171"/>
          <a:stretch/>
        </p:blipFill>
        <p:spPr>
          <a:xfrm>
            <a:off x="2601209" y="230392"/>
            <a:ext cx="2124648" cy="1215434"/>
          </a:xfrm>
          <a:prstGeom prst="rect">
            <a:avLst/>
          </a:prstGeom>
        </p:spPr>
      </p:pic>
      <p:pic>
        <p:nvPicPr>
          <p:cNvPr id="13" name="Picture 12">
            <a:extLst>
              <a:ext uri="{FF2B5EF4-FFF2-40B4-BE49-F238E27FC236}">
                <a16:creationId xmlns:a16="http://schemas.microsoft.com/office/drawing/2014/main" id="{2DBC05DB-082A-49A6-A86F-6BB70C1DBED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229" r="9436"/>
          <a:stretch/>
        </p:blipFill>
        <p:spPr>
          <a:xfrm>
            <a:off x="7559042" y="215709"/>
            <a:ext cx="2147871" cy="1202340"/>
          </a:xfrm>
          <a:prstGeom prst="rect">
            <a:avLst/>
          </a:prstGeom>
        </p:spPr>
      </p:pic>
      <p:pic>
        <p:nvPicPr>
          <p:cNvPr id="18" name="Picture 17">
            <a:extLst>
              <a:ext uri="{FF2B5EF4-FFF2-40B4-BE49-F238E27FC236}">
                <a16:creationId xmlns:a16="http://schemas.microsoft.com/office/drawing/2014/main" id="{94255019-58B5-498D-AC69-B3E8D2DC50D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500"/>
          <a:stretch/>
        </p:blipFill>
        <p:spPr>
          <a:xfrm>
            <a:off x="9916160" y="215710"/>
            <a:ext cx="2275841" cy="1217023"/>
          </a:xfrm>
          <a:prstGeom prst="rect">
            <a:avLst/>
          </a:prstGeom>
        </p:spPr>
      </p:pic>
      <p:pic>
        <p:nvPicPr>
          <p:cNvPr id="20" name="Picture 19">
            <a:extLst>
              <a:ext uri="{FF2B5EF4-FFF2-40B4-BE49-F238E27FC236}">
                <a16:creationId xmlns:a16="http://schemas.microsoft.com/office/drawing/2014/main" id="{91CB2E21-149D-46BC-9CB1-ABD5C2CDF8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11" y="243486"/>
            <a:ext cx="2404681" cy="1202340"/>
          </a:xfrm>
          <a:prstGeom prst="rect">
            <a:avLst/>
          </a:prstGeom>
        </p:spPr>
      </p:pic>
      <p:sp>
        <p:nvSpPr>
          <p:cNvPr id="14" name="Text Placeholder 17">
            <a:extLst>
              <a:ext uri="{FF2B5EF4-FFF2-40B4-BE49-F238E27FC236}">
                <a16:creationId xmlns:a16="http://schemas.microsoft.com/office/drawing/2014/main" id="{A5E3CD1F-14DE-40B8-8276-F072636048B4}"/>
              </a:ext>
            </a:extLst>
          </p:cNvPr>
          <p:cNvSpPr>
            <a:spLocks noGrp="1"/>
          </p:cNvSpPr>
          <p:nvPr>
            <p:ph type="body" sz="quarter" idx="13" hasCustomPrompt="1"/>
          </p:nvPr>
        </p:nvSpPr>
        <p:spPr>
          <a:xfrm>
            <a:off x="3691461" y="5327354"/>
            <a:ext cx="7699023" cy="381233"/>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19" name="Picture 18">
            <a:extLst>
              <a:ext uri="{FF2B5EF4-FFF2-40B4-BE49-F238E27FC236}">
                <a16:creationId xmlns:a16="http://schemas.microsoft.com/office/drawing/2014/main" id="{8A248210-9B21-4AC4-B0A7-A8C6A7C2B76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90729" y="4404441"/>
            <a:ext cx="1612204" cy="1436964"/>
          </a:xfrm>
          <a:prstGeom prst="rect">
            <a:avLst/>
          </a:prstGeom>
        </p:spPr>
      </p:pic>
      <p:sp>
        <p:nvSpPr>
          <p:cNvPr id="2" name="TextBox 1">
            <a:extLst>
              <a:ext uri="{FF2B5EF4-FFF2-40B4-BE49-F238E27FC236}">
                <a16:creationId xmlns:a16="http://schemas.microsoft.com/office/drawing/2014/main" id="{0D384B1A-91C9-4962-9630-18112879680B}"/>
              </a:ext>
            </a:extLst>
          </p:cNvPr>
          <p:cNvSpPr txBox="1"/>
          <p:nvPr userDrawn="1"/>
        </p:nvSpPr>
        <p:spPr>
          <a:xfrm>
            <a:off x="3558029" y="2265248"/>
            <a:ext cx="7726949" cy="400110"/>
          </a:xfrm>
          <a:prstGeom prst="rect">
            <a:avLst/>
          </a:prstGeom>
          <a:noFill/>
        </p:spPr>
        <p:txBody>
          <a:bodyPr wrap="square" rtlCol="0">
            <a:spAutoFit/>
          </a:bodyPr>
          <a:lstStyle/>
          <a:p>
            <a:r>
              <a:rPr lang="en-US" sz="2000" b="1" dirty="0"/>
              <a:t>NC Department of Health &amp; Human Services</a:t>
            </a:r>
          </a:p>
        </p:txBody>
      </p:sp>
    </p:spTree>
    <p:extLst>
      <p:ext uri="{BB962C8B-B14F-4D97-AF65-F5344CB8AC3E}">
        <p14:creationId xmlns:p14="http://schemas.microsoft.com/office/powerpoint/2010/main" val="105631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rgbClr val="15365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0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0"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72241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9" name="Content Placeholder 11">
            <a:extLst>
              <a:ext uri="{FF2B5EF4-FFF2-40B4-BE49-F238E27FC236}">
                <a16:creationId xmlns:a16="http://schemas.microsoft.com/office/drawing/2014/main" id="{A8022072-8B31-4C88-B8BC-84C37E6710C0}"/>
              </a:ext>
            </a:extLst>
          </p:cNvPr>
          <p:cNvSpPr>
            <a:spLocks noGrp="1"/>
          </p:cNvSpPr>
          <p:nvPr>
            <p:ph sz="quarter" idx="14" hasCustomPrompt="1"/>
          </p:nvPr>
        </p:nvSpPr>
        <p:spPr>
          <a:xfrm>
            <a:off x="7098707" y="977555"/>
            <a:ext cx="4257211" cy="4902890"/>
          </a:xfrm>
          <a:prstGeom prst="ellipse">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photo icon to add staff photo</a:t>
            </a:r>
          </a:p>
        </p:txBody>
      </p:sp>
      <p:sp>
        <p:nvSpPr>
          <p:cNvPr id="14" name="Text Placeholder 3">
            <a:extLst>
              <a:ext uri="{FF2B5EF4-FFF2-40B4-BE49-F238E27FC236}">
                <a16:creationId xmlns:a16="http://schemas.microsoft.com/office/drawing/2014/main" id="{732D1C07-FAC3-4596-B00C-38F0B3A4713B}"/>
              </a:ext>
            </a:extLst>
          </p:cNvPr>
          <p:cNvSpPr>
            <a:spLocks noGrp="1"/>
          </p:cNvSpPr>
          <p:nvPr>
            <p:ph type="body" sz="quarter" idx="10" hasCustomPrompt="1"/>
          </p:nvPr>
        </p:nvSpPr>
        <p:spPr>
          <a:xfrm>
            <a:off x="610312" y="644497"/>
            <a:ext cx="5930069" cy="5611025"/>
          </a:xfrm>
          <a:prstGeom prst="rect">
            <a:avLst/>
          </a:prstGeom>
        </p:spPr>
        <p:txBody>
          <a:bodyPr>
            <a:noAutofit/>
          </a:bodyPr>
          <a:lstStyle>
            <a:lvl1pPr marL="0" indent="0">
              <a:lnSpc>
                <a:spcPct val="100000"/>
              </a:lnSpc>
              <a:spcBef>
                <a:spcPts val="1200"/>
              </a:spcBef>
              <a:buNone/>
              <a:defRPr sz="14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Brief Staff Bio</a:t>
            </a:r>
          </a:p>
        </p:txBody>
      </p:sp>
    </p:spTree>
    <p:extLst>
      <p:ext uri="{BB962C8B-B14F-4D97-AF65-F5344CB8AC3E}">
        <p14:creationId xmlns:p14="http://schemas.microsoft.com/office/powerpoint/2010/main" val="197251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rgbClr val="15365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0"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59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4400" y="137160"/>
            <a:ext cx="11914632" cy="6593809"/>
          </a:xfrm>
        </p:spPr>
        <p:txBody>
          <a:bodyPr/>
          <a:lstStyle/>
          <a:p>
            <a:r>
              <a:rPr lang="en-US" dirty="0"/>
              <a:t>Click icon to add picture</a:t>
            </a:r>
          </a:p>
        </p:txBody>
      </p:sp>
      <p:sp>
        <p:nvSpPr>
          <p:cNvPr id="2" name="Title 1"/>
          <p:cNvSpPr>
            <a:spLocks noGrp="1"/>
          </p:cNvSpPr>
          <p:nvPr>
            <p:ph type="title"/>
          </p:nvPr>
        </p:nvSpPr>
        <p:spPr>
          <a:xfrm>
            <a:off x="896112" y="4169664"/>
            <a:ext cx="10369296" cy="868680"/>
          </a:xfrm>
        </p:spPr>
        <p:txBody>
          <a:bodyPr/>
          <a:lstStyle>
            <a:lvl1pPr algn="ctr">
              <a:defRPr/>
            </a:lvl1pPr>
          </a:lstStyle>
          <a:p>
            <a:r>
              <a:rPr lang="en-US"/>
              <a:t>Click to edit Master title style</a:t>
            </a:r>
          </a:p>
        </p:txBody>
      </p:sp>
    </p:spTree>
    <p:custDataLst>
      <p:tags r:id="rId1"/>
    </p:custDataLst>
    <p:extLst>
      <p:ext uri="{BB962C8B-B14F-4D97-AF65-F5344CB8AC3E}">
        <p14:creationId xmlns:p14="http://schemas.microsoft.com/office/powerpoint/2010/main" val="3328876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9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18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18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29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0"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2pPr>
            <a:lvl3pPr>
              <a:defRPr sz="2000" b="0"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0"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0" i="0" baseline="0">
                <a:latin typeface="Arial" panose="020B0604020202020204" pitchFamily="34" charset="0"/>
                <a:ea typeface="Arial" panose="020B0604020202020204" pitchFamily="34" charset="0"/>
                <a:cs typeface="Arial" panose="020B0604020202020204" pitchFamily="34" charset="0"/>
              </a:defRPr>
            </a:lvl2pPr>
            <a:lvl3pPr>
              <a:defRPr sz="2000" b="0"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805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555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mp; Top Rule">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DDED7-63C5-4444-900D-8656B51DB114}"/>
              </a:ext>
            </a:extLst>
          </p:cNvPr>
          <p:cNvSpPr/>
          <p:nvPr userDrawn="1"/>
        </p:nvSpPr>
        <p:spPr>
          <a:xfrm>
            <a:off x="-1011" y="0"/>
            <a:ext cx="12192000" cy="6858000"/>
          </a:xfrm>
          <a:prstGeom prst="rect">
            <a:avLst/>
          </a:prstGeom>
          <a:solidFill>
            <a:srgbClr val="153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13" name="Picture 12">
            <a:extLst>
              <a:ext uri="{FF2B5EF4-FFF2-40B4-BE49-F238E27FC236}">
                <a16:creationId xmlns:a16="http://schemas.microsoft.com/office/drawing/2014/main" id="{AF105D24-D62C-4175-9C18-D8F7024CC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8945" y="5392229"/>
            <a:ext cx="2728300" cy="1547210"/>
          </a:xfrm>
          <a:prstGeom prst="rect">
            <a:avLst/>
          </a:prstGeom>
        </p:spPr>
      </p:pic>
    </p:spTree>
    <p:extLst>
      <p:ext uri="{BB962C8B-B14F-4D97-AF65-F5344CB8AC3E}">
        <p14:creationId xmlns:p14="http://schemas.microsoft.com/office/powerpoint/2010/main" val="319241819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mp; Top Rule">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DDED7-63C5-4444-900D-8656B51DB114}"/>
              </a:ext>
            </a:extLst>
          </p:cNvPr>
          <p:cNvSpPr/>
          <p:nvPr userDrawn="1"/>
        </p:nvSpPr>
        <p:spPr>
          <a:xfrm>
            <a:off x="-1011" y="0"/>
            <a:ext cx="12192000" cy="6858000"/>
          </a:xfrm>
          <a:prstGeom prst="rect">
            <a:avLst/>
          </a:prstGeom>
          <a:solidFill>
            <a:srgbClr val="789B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13" name="Picture 12">
            <a:extLst>
              <a:ext uri="{FF2B5EF4-FFF2-40B4-BE49-F238E27FC236}">
                <a16:creationId xmlns:a16="http://schemas.microsoft.com/office/drawing/2014/main" id="{AF105D24-D62C-4175-9C18-D8F7024CC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8945" y="5392229"/>
            <a:ext cx="2728300" cy="1547210"/>
          </a:xfrm>
          <a:prstGeom prst="rect">
            <a:avLst/>
          </a:prstGeom>
        </p:spPr>
      </p:pic>
    </p:spTree>
    <p:extLst>
      <p:ext uri="{BB962C8B-B14F-4D97-AF65-F5344CB8AC3E}">
        <p14:creationId xmlns:p14="http://schemas.microsoft.com/office/powerpoint/2010/main" val="94556617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amp; Top Rule">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DDED7-63C5-4444-900D-8656B51DB114}"/>
              </a:ext>
            </a:extLst>
          </p:cNvPr>
          <p:cNvSpPr/>
          <p:nvPr userDrawn="1"/>
        </p:nvSpPr>
        <p:spPr>
          <a:xfrm>
            <a:off x="-1011" y="0"/>
            <a:ext cx="12192000" cy="6858000"/>
          </a:xfrm>
          <a:prstGeom prst="rect">
            <a:avLst/>
          </a:prstGeom>
          <a:solidFill>
            <a:srgbClr val="288D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13" name="Picture 12">
            <a:extLst>
              <a:ext uri="{FF2B5EF4-FFF2-40B4-BE49-F238E27FC236}">
                <a16:creationId xmlns:a16="http://schemas.microsoft.com/office/drawing/2014/main" id="{AF105D24-D62C-4175-9C18-D8F7024CC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8945" y="5392229"/>
            <a:ext cx="2728300" cy="1547210"/>
          </a:xfrm>
          <a:prstGeom prst="rect">
            <a:avLst/>
          </a:prstGeom>
        </p:spPr>
      </p:pic>
    </p:spTree>
    <p:extLst>
      <p:ext uri="{BB962C8B-B14F-4D97-AF65-F5344CB8AC3E}">
        <p14:creationId xmlns:p14="http://schemas.microsoft.com/office/powerpoint/2010/main" val="28886738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66B20BA-4B6A-4B95-997F-845181A636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33" r="5174"/>
          <a:stretch/>
        </p:blipFill>
        <p:spPr>
          <a:xfrm>
            <a:off x="0" y="0"/>
            <a:ext cx="12248701" cy="6858000"/>
          </a:xfrm>
          <a:prstGeom prst="rect">
            <a:avLst/>
          </a:prstGeom>
        </p:spPr>
      </p:pic>
      <p:sp>
        <p:nvSpPr>
          <p:cNvPr id="7" name="Rectangle 6">
            <a:extLst>
              <a:ext uri="{FF2B5EF4-FFF2-40B4-BE49-F238E27FC236}">
                <a16:creationId xmlns:a16="http://schemas.microsoft.com/office/drawing/2014/main" id="{93082966-072B-4320-B72F-85213075217C}"/>
              </a:ext>
            </a:extLst>
          </p:cNvPr>
          <p:cNvSpPr/>
          <p:nvPr userDrawn="1"/>
        </p:nvSpPr>
        <p:spPr>
          <a:xfrm>
            <a:off x="0" y="5120651"/>
            <a:ext cx="1227328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0354CD4D-018E-4BF7-84B6-17D407DDD362}"/>
              </a:ext>
            </a:extLst>
          </p:cNvPr>
          <p:cNvSpPr>
            <a:spLocks noGrp="1"/>
          </p:cNvSpPr>
          <p:nvPr>
            <p:ph type="title" hasCustomPrompt="1"/>
          </p:nvPr>
        </p:nvSpPr>
        <p:spPr>
          <a:xfrm>
            <a:off x="616767" y="5113319"/>
            <a:ext cx="11210925" cy="744836"/>
          </a:xfrm>
          <a:prstGeom prst="rect">
            <a:avLst/>
          </a:prstGeom>
        </p:spPr>
        <p:txBody>
          <a:bodyPr vert="horz" lIns="91440" tIns="45720" rIns="91440" bIns="45720" rtlCol="0" anchor="ctr">
            <a:normAutofit/>
          </a:bodyPr>
          <a:lstStyle>
            <a:lvl1pPr algn="ctr" defTabSz="914400">
              <a:defRPr/>
            </a:lvl1pPr>
          </a:lstStyle>
          <a:p>
            <a:pPr algn="ctr" defTabSz="914400"/>
            <a:r>
              <a:rPr lang="en-US" sz="3100" dirty="0">
                <a:solidFill>
                  <a:srgbClr val="15365E"/>
                </a:solidFill>
                <a:latin typeface="+mn-lt"/>
                <a:ea typeface="+mj-ea"/>
                <a:cs typeface="+mj-cs"/>
              </a:rPr>
              <a:t>Click to add title for Section Divider</a:t>
            </a:r>
          </a:p>
        </p:txBody>
      </p:sp>
      <p:cxnSp>
        <p:nvCxnSpPr>
          <p:cNvPr id="9" name="Straight Connector 8">
            <a:extLst>
              <a:ext uri="{FF2B5EF4-FFF2-40B4-BE49-F238E27FC236}">
                <a16:creationId xmlns:a16="http://schemas.microsoft.com/office/drawing/2014/main" id="{526D64C3-A72F-4FCC-A23C-BA2C1635D239}"/>
              </a:ext>
            </a:extLst>
          </p:cNvPr>
          <p:cNvCxnSpPr/>
          <p:nvPr userDrawn="1"/>
        </p:nvCxnSpPr>
        <p:spPr>
          <a:xfrm>
            <a:off x="-24579" y="505098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B64DC0-30C6-420A-82C5-8705D944FABF}"/>
              </a:ext>
            </a:extLst>
          </p:cNvPr>
          <p:cNvCxnSpPr/>
          <p:nvPr userDrawn="1"/>
        </p:nvCxnSpPr>
        <p:spPr>
          <a:xfrm>
            <a:off x="-18778" y="594360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757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EB0D0A-2CC7-4DE0-8286-B3570FC6D5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0" r="8391"/>
          <a:stretch/>
        </p:blipFill>
        <p:spPr>
          <a:xfrm>
            <a:off x="-1" y="0"/>
            <a:ext cx="12192001" cy="6858000"/>
          </a:xfrm>
          <a:prstGeom prst="rect">
            <a:avLst/>
          </a:prstGeom>
        </p:spPr>
      </p:pic>
      <p:sp>
        <p:nvSpPr>
          <p:cNvPr id="4" name="Rectangle 3">
            <a:extLst>
              <a:ext uri="{FF2B5EF4-FFF2-40B4-BE49-F238E27FC236}">
                <a16:creationId xmlns:a16="http://schemas.microsoft.com/office/drawing/2014/main" id="{6CD2FC71-A43A-44F1-9EAC-02FD20EE99B7}"/>
              </a:ext>
            </a:extLst>
          </p:cNvPr>
          <p:cNvSpPr/>
          <p:nvPr userDrawn="1"/>
        </p:nvSpPr>
        <p:spPr>
          <a:xfrm>
            <a:off x="0" y="5120651"/>
            <a:ext cx="1227328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490D6F9F-B26C-461B-B2C4-4279430C005D}"/>
              </a:ext>
            </a:extLst>
          </p:cNvPr>
          <p:cNvCxnSpPr/>
          <p:nvPr userDrawn="1"/>
        </p:nvCxnSpPr>
        <p:spPr>
          <a:xfrm>
            <a:off x="-24579" y="505098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786124-A135-45C0-94B0-5AD133B37057}"/>
              </a:ext>
            </a:extLst>
          </p:cNvPr>
          <p:cNvCxnSpPr/>
          <p:nvPr userDrawn="1"/>
        </p:nvCxnSpPr>
        <p:spPr>
          <a:xfrm>
            <a:off x="-18778" y="594360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EE90964-E4CF-43FC-8491-5AE9AF19F743}"/>
              </a:ext>
            </a:extLst>
          </p:cNvPr>
          <p:cNvSpPr>
            <a:spLocks noGrp="1"/>
          </p:cNvSpPr>
          <p:nvPr>
            <p:ph type="title" hasCustomPrompt="1"/>
          </p:nvPr>
        </p:nvSpPr>
        <p:spPr>
          <a:xfrm>
            <a:off x="616767" y="5113319"/>
            <a:ext cx="11210925" cy="744836"/>
          </a:xfrm>
          <a:prstGeom prst="rect">
            <a:avLst/>
          </a:prstGeom>
        </p:spPr>
        <p:txBody>
          <a:bodyPr vert="horz" lIns="91440" tIns="45720" rIns="91440" bIns="45720" rtlCol="0" anchor="ctr">
            <a:normAutofit/>
          </a:bodyPr>
          <a:lstStyle>
            <a:lvl1pPr algn="ctr" defTabSz="914400">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1825540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B7EF58-06DF-41E1-BDDC-D2A56ED93C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153" r="7958"/>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8B5CB1D-8305-4BB1-971F-FAF981AB849C}"/>
              </a:ext>
            </a:extLst>
          </p:cNvPr>
          <p:cNvSpPr/>
          <p:nvPr userDrawn="1"/>
        </p:nvSpPr>
        <p:spPr>
          <a:xfrm>
            <a:off x="0" y="5120651"/>
            <a:ext cx="1227328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1952D92F-8D38-49CB-BF3A-B6413E538C8F}"/>
              </a:ext>
            </a:extLst>
          </p:cNvPr>
          <p:cNvCxnSpPr/>
          <p:nvPr userDrawn="1"/>
        </p:nvCxnSpPr>
        <p:spPr>
          <a:xfrm>
            <a:off x="-24579" y="505098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9D1ED8D-C446-4A35-8429-42E61186EF0F}"/>
              </a:ext>
            </a:extLst>
          </p:cNvPr>
          <p:cNvCxnSpPr/>
          <p:nvPr userDrawn="1"/>
        </p:nvCxnSpPr>
        <p:spPr>
          <a:xfrm>
            <a:off x="-18778" y="594360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7D622FA-0219-4284-814B-F3486C1F097C}"/>
              </a:ext>
            </a:extLst>
          </p:cNvPr>
          <p:cNvSpPr>
            <a:spLocks noGrp="1"/>
          </p:cNvSpPr>
          <p:nvPr>
            <p:ph type="title" hasCustomPrompt="1"/>
          </p:nvPr>
        </p:nvSpPr>
        <p:spPr>
          <a:xfrm>
            <a:off x="616767" y="5113319"/>
            <a:ext cx="11210925" cy="744836"/>
          </a:xfrm>
          <a:prstGeom prst="rect">
            <a:avLst/>
          </a:prstGeom>
        </p:spPr>
        <p:txBody>
          <a:bodyPr vert="horz" lIns="91440" tIns="45720" rIns="91440" bIns="45720" rtlCol="0" anchor="ctr">
            <a:normAutofit/>
          </a:bodyPr>
          <a:lstStyle>
            <a:lvl1pPr algn="ctr" defTabSz="914400">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104174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4400" y="137160"/>
            <a:ext cx="11914632" cy="6593809"/>
          </a:xfrm>
        </p:spPr>
        <p:txBody>
          <a:bodyPr/>
          <a:lstStyle/>
          <a:p>
            <a:r>
              <a:rPr lang="en-US" dirty="0"/>
              <a:t>Click icon to add picture</a:t>
            </a:r>
          </a:p>
        </p:txBody>
      </p:sp>
      <p:sp>
        <p:nvSpPr>
          <p:cNvPr id="2" name="Title 1"/>
          <p:cNvSpPr>
            <a:spLocks noGrp="1"/>
          </p:cNvSpPr>
          <p:nvPr>
            <p:ph type="title"/>
          </p:nvPr>
        </p:nvSpPr>
        <p:spPr>
          <a:xfrm>
            <a:off x="6464808" y="2578608"/>
            <a:ext cx="4855464"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412960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299F99-5218-45A6-836D-FF4937D4AB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4" r="4487"/>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653B31F-D225-410A-8EA2-FF4E22355A81}"/>
              </a:ext>
            </a:extLst>
          </p:cNvPr>
          <p:cNvSpPr/>
          <p:nvPr userDrawn="1"/>
        </p:nvSpPr>
        <p:spPr>
          <a:xfrm>
            <a:off x="0" y="5120651"/>
            <a:ext cx="1227328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DF241F1D-E2E6-43B0-B238-9E0C6972F93C}"/>
              </a:ext>
            </a:extLst>
          </p:cNvPr>
          <p:cNvCxnSpPr/>
          <p:nvPr userDrawn="1"/>
        </p:nvCxnSpPr>
        <p:spPr>
          <a:xfrm>
            <a:off x="-24579" y="505098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00222E-ED90-492E-BA7F-431E988BA614}"/>
              </a:ext>
            </a:extLst>
          </p:cNvPr>
          <p:cNvCxnSpPr/>
          <p:nvPr userDrawn="1"/>
        </p:nvCxnSpPr>
        <p:spPr>
          <a:xfrm>
            <a:off x="-18778" y="594360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448A177C-2612-4292-8378-1577B33FCED2}"/>
              </a:ext>
            </a:extLst>
          </p:cNvPr>
          <p:cNvSpPr>
            <a:spLocks noGrp="1"/>
          </p:cNvSpPr>
          <p:nvPr>
            <p:ph type="title" hasCustomPrompt="1"/>
          </p:nvPr>
        </p:nvSpPr>
        <p:spPr>
          <a:xfrm>
            <a:off x="616767" y="5113319"/>
            <a:ext cx="11210925" cy="744836"/>
          </a:xfrm>
          <a:prstGeom prst="rect">
            <a:avLst/>
          </a:prstGeom>
        </p:spPr>
        <p:txBody>
          <a:bodyPr vert="horz" lIns="91440" tIns="45720" rIns="91440" bIns="45720" rtlCol="0" anchor="ctr">
            <a:normAutofit/>
          </a:bodyPr>
          <a:lstStyle>
            <a:lvl1pPr algn="ctr" defTabSz="914400">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602068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9A32FC-8FCD-4AE1-B059-1A495F38ED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46" r="9234"/>
          <a:stretch/>
        </p:blipFill>
        <p:spPr>
          <a:xfrm>
            <a:off x="-1" y="0"/>
            <a:ext cx="12192001" cy="6858000"/>
          </a:xfrm>
          <a:prstGeom prst="rect">
            <a:avLst/>
          </a:prstGeom>
        </p:spPr>
      </p:pic>
      <p:sp>
        <p:nvSpPr>
          <p:cNvPr id="4" name="Rectangle 3">
            <a:extLst>
              <a:ext uri="{FF2B5EF4-FFF2-40B4-BE49-F238E27FC236}">
                <a16:creationId xmlns:a16="http://schemas.microsoft.com/office/drawing/2014/main" id="{CE1892EF-3A28-47F7-80BF-8E0D16B14F3A}"/>
              </a:ext>
            </a:extLst>
          </p:cNvPr>
          <p:cNvSpPr/>
          <p:nvPr userDrawn="1"/>
        </p:nvSpPr>
        <p:spPr>
          <a:xfrm>
            <a:off x="0" y="5120651"/>
            <a:ext cx="1227328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9384F98E-AD62-4BC5-A946-DB21AA9BB7F9}"/>
              </a:ext>
            </a:extLst>
          </p:cNvPr>
          <p:cNvCxnSpPr/>
          <p:nvPr userDrawn="1"/>
        </p:nvCxnSpPr>
        <p:spPr>
          <a:xfrm>
            <a:off x="-24579" y="505098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4F2FEA-ED35-4037-AD12-968BCF361DFC}"/>
              </a:ext>
            </a:extLst>
          </p:cNvPr>
          <p:cNvCxnSpPr/>
          <p:nvPr userDrawn="1"/>
        </p:nvCxnSpPr>
        <p:spPr>
          <a:xfrm>
            <a:off x="-18778" y="594360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8D366BED-F427-45B8-8193-A14191470B7B}"/>
              </a:ext>
            </a:extLst>
          </p:cNvPr>
          <p:cNvSpPr>
            <a:spLocks noGrp="1"/>
          </p:cNvSpPr>
          <p:nvPr>
            <p:ph type="title" hasCustomPrompt="1"/>
          </p:nvPr>
        </p:nvSpPr>
        <p:spPr>
          <a:xfrm>
            <a:off x="616767" y="5113319"/>
            <a:ext cx="11210925" cy="744836"/>
          </a:xfrm>
          <a:prstGeom prst="rect">
            <a:avLst/>
          </a:prstGeom>
        </p:spPr>
        <p:txBody>
          <a:bodyPr vert="horz" lIns="91440" tIns="45720" rIns="91440" bIns="45720" rtlCol="0" anchor="ctr">
            <a:normAutofit/>
          </a:bodyPr>
          <a:lstStyle>
            <a:lvl1pPr algn="ctr" defTabSz="914400">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1972637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mp; Top Rul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3D14016-3C63-4DC9-9D7D-67F71858E3D9}"/>
              </a:ext>
            </a:extLst>
          </p:cNvPr>
          <p:cNvSpPr>
            <a:spLocks noGrp="1"/>
          </p:cNvSpPr>
          <p:nvPr>
            <p:ph type="title"/>
          </p:nvPr>
        </p:nvSpPr>
        <p:spPr>
          <a:xfrm>
            <a:off x="899160" y="624054"/>
            <a:ext cx="10457689" cy="548640"/>
          </a:xfrm>
          <a:prstGeom prst="rect">
            <a:avLst/>
          </a:prstGeom>
        </p:spPr>
        <p:txBody>
          <a:bodyPr/>
          <a:lstStyle>
            <a:lvl1pPr>
              <a:defRPr>
                <a:solidFill>
                  <a:srgbClr val="15365E"/>
                </a:solidFill>
              </a:defRPr>
            </a:lvl1pPr>
          </a:lstStyle>
          <a:p>
            <a:r>
              <a:rPr lang="en-US" dirty="0"/>
              <a:t>Federal Award Information</a:t>
            </a:r>
          </a:p>
        </p:txBody>
      </p:sp>
      <p:sp>
        <p:nvSpPr>
          <p:cNvPr id="12" name="Content Placeholder 2">
            <a:extLst>
              <a:ext uri="{FF2B5EF4-FFF2-40B4-BE49-F238E27FC236}">
                <a16:creationId xmlns:a16="http://schemas.microsoft.com/office/drawing/2014/main" id="{93AF07CC-2C29-4038-8C56-910ECFF0029B}"/>
              </a:ext>
            </a:extLst>
          </p:cNvPr>
          <p:cNvSpPr txBox="1">
            <a:spLocks/>
          </p:cNvSpPr>
          <p:nvPr userDrawn="1"/>
        </p:nvSpPr>
        <p:spPr>
          <a:xfrm>
            <a:off x="1065740" y="1825625"/>
            <a:ext cx="9753600" cy="362593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0" dirty="0">
                <a:latin typeface="Arial" panose="020B0604020202020204" pitchFamily="34" charset="0"/>
                <a:cs typeface="Arial" panose="020B0604020202020204" pitchFamily="34" charset="0"/>
              </a:rPr>
              <a:t>Catalog of Federal Domestic Assistance (CDFA) Title: </a:t>
            </a:r>
          </a:p>
          <a:p>
            <a:pPr lvl="1"/>
            <a:r>
              <a:rPr lang="en-US" sz="1800" b="0" i="1" dirty="0">
                <a:latin typeface="Arial" panose="020B0604020202020204" pitchFamily="34" charset="0"/>
                <a:cs typeface="Arial" panose="020B0604020202020204" pitchFamily="34" charset="0"/>
              </a:rPr>
              <a:t>Infant and Infant Care Food Program</a:t>
            </a:r>
          </a:p>
          <a:p>
            <a:r>
              <a:rPr lang="en-US" sz="2400" b="0" dirty="0">
                <a:latin typeface="Arial" panose="020B0604020202020204" pitchFamily="34" charset="0"/>
                <a:cs typeface="Arial" panose="020B0604020202020204" pitchFamily="34" charset="0"/>
              </a:rPr>
              <a:t>CDFA Number: </a:t>
            </a:r>
          </a:p>
          <a:p>
            <a:pPr lvl="1"/>
            <a:r>
              <a:rPr lang="en-US" sz="1800" b="0" i="1" dirty="0">
                <a:latin typeface="Arial" panose="020B0604020202020204" pitchFamily="34" charset="0"/>
                <a:cs typeface="Arial" panose="020B0604020202020204" pitchFamily="34" charset="0"/>
              </a:rPr>
              <a:t>10.558</a:t>
            </a:r>
          </a:p>
          <a:p>
            <a:r>
              <a:rPr lang="en-US" sz="2400" b="0" dirty="0">
                <a:latin typeface="Arial" panose="020B0604020202020204" pitchFamily="34" charset="0"/>
                <a:cs typeface="Arial" panose="020B0604020202020204" pitchFamily="34" charset="0"/>
              </a:rPr>
              <a:t>Federal Awarding Agency:</a:t>
            </a:r>
          </a:p>
          <a:p>
            <a:pPr lvl="1"/>
            <a:r>
              <a:rPr lang="en-US" sz="1800" b="0" i="1" dirty="0">
                <a:latin typeface="Arial" panose="020B0604020202020204" pitchFamily="34" charset="0"/>
                <a:cs typeface="Arial" panose="020B0604020202020204" pitchFamily="34" charset="0"/>
              </a:rPr>
              <a:t>U.S. Department of Agriculture (USDA), Food and Nutrition Service (FNS)</a:t>
            </a:r>
          </a:p>
        </p:txBody>
      </p:sp>
      <p:pic>
        <p:nvPicPr>
          <p:cNvPr id="13" name="Picture 12">
            <a:extLst>
              <a:ext uri="{FF2B5EF4-FFF2-40B4-BE49-F238E27FC236}">
                <a16:creationId xmlns:a16="http://schemas.microsoft.com/office/drawing/2014/main" id="{8F078188-F305-4B4A-9C98-5CBB46108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718" y="4558583"/>
            <a:ext cx="2056703" cy="1834356"/>
          </a:xfrm>
          <a:prstGeom prst="rect">
            <a:avLst/>
          </a:prstGeom>
        </p:spPr>
      </p:pic>
    </p:spTree>
    <p:extLst>
      <p:ext uri="{BB962C8B-B14F-4D97-AF65-F5344CB8AC3E}">
        <p14:creationId xmlns:p14="http://schemas.microsoft.com/office/powerpoint/2010/main" val="3593398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mp; Top Rul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265BBB29-87A9-475A-9A35-5F7375F95AF4}"/>
              </a:ext>
            </a:extLst>
          </p:cNvPr>
          <p:cNvSpPr>
            <a:spLocks noGrp="1"/>
          </p:cNvSpPr>
          <p:nvPr>
            <p:ph type="title"/>
          </p:nvPr>
        </p:nvSpPr>
        <p:spPr>
          <a:xfrm>
            <a:off x="899160" y="624054"/>
            <a:ext cx="10457689" cy="548640"/>
          </a:xfrm>
          <a:prstGeom prst="rect">
            <a:avLst/>
          </a:prstGeom>
        </p:spPr>
        <p:txBody>
          <a:bodyPr/>
          <a:lstStyle>
            <a:lvl1pPr>
              <a:defRPr>
                <a:solidFill>
                  <a:srgbClr val="15365E"/>
                </a:solidFill>
              </a:defRPr>
            </a:lvl1pPr>
          </a:lstStyle>
          <a:p>
            <a:r>
              <a:rPr lang="en-US" dirty="0"/>
              <a:t>Penalties for Fraud</a:t>
            </a:r>
          </a:p>
        </p:txBody>
      </p:sp>
      <p:sp>
        <p:nvSpPr>
          <p:cNvPr id="6" name="Rectangle 5">
            <a:extLst>
              <a:ext uri="{FF2B5EF4-FFF2-40B4-BE49-F238E27FC236}">
                <a16:creationId xmlns:a16="http://schemas.microsoft.com/office/drawing/2014/main" id="{21C58ECF-EC63-44DE-ACFA-3C4BA7DB824E}"/>
              </a:ext>
            </a:extLst>
          </p:cNvPr>
          <p:cNvSpPr/>
          <p:nvPr userDrawn="1"/>
        </p:nvSpPr>
        <p:spPr>
          <a:xfrm>
            <a:off x="5340180" y="2143676"/>
            <a:ext cx="6016669" cy="3046988"/>
          </a:xfrm>
          <a:prstGeom prst="rect">
            <a:avLst/>
          </a:prstGeom>
        </p:spPr>
        <p:txBody>
          <a:bodyPr wrap="square">
            <a:spAutoFit/>
          </a:bodyPr>
          <a:lstStyle/>
          <a:p>
            <a:pPr marL="18288" indent="0">
              <a:buNone/>
            </a:pPr>
            <a:r>
              <a:rPr lang="en-US" sz="1600" dirty="0">
                <a:latin typeface="Arial" panose="020B0604020202020204" pitchFamily="34" charset="0"/>
                <a:cs typeface="Arial" panose="020B0604020202020204" pitchFamily="34" charset="0"/>
              </a:rPr>
              <a:t>“Whoever embezzles, willfully misapplies, steals, or obtains by fraud any funds, assets, or property that are the subject of a grant or other form of assistance, whether received directly or indirectly from USDA, or whoever receives, conceals, or retains such funds, assets, or property to personal use or gain, knowing such funds, assets, or property have been embezzled,  willfully misapplied, stolen, or obtained by fraud shall, if such funds, assets, or property are of the value of $100 or more, be fined not more than $10,000 or imprisoned not more than five years, or both, or, if such funds, assets, or property are of a value of less than $100, shall be fined not more than $1,000 or imprisoned for not more than one year, or both.” </a:t>
            </a:r>
          </a:p>
        </p:txBody>
      </p:sp>
      <p:sp>
        <p:nvSpPr>
          <p:cNvPr id="7" name="Double Bracket 6">
            <a:extLst>
              <a:ext uri="{FF2B5EF4-FFF2-40B4-BE49-F238E27FC236}">
                <a16:creationId xmlns:a16="http://schemas.microsoft.com/office/drawing/2014/main" id="{7E5136DE-CAEC-417E-ABC9-F7A76AF95346}"/>
              </a:ext>
            </a:extLst>
          </p:cNvPr>
          <p:cNvSpPr/>
          <p:nvPr userDrawn="1"/>
        </p:nvSpPr>
        <p:spPr>
          <a:xfrm>
            <a:off x="5041776" y="1825625"/>
            <a:ext cx="6494905" cy="4562818"/>
          </a:xfrm>
          <a:prstGeom prst="bracketPair">
            <a:avLst/>
          </a:prstGeom>
          <a:noFill/>
          <a:ln w="38100">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319082F2-3C33-43BD-B739-797838105CAD}"/>
              </a:ext>
            </a:extLst>
          </p:cNvPr>
          <p:cNvPicPr>
            <a:picLocks noChangeAspect="1"/>
          </p:cNvPicPr>
          <p:nvPr userDrawn="1"/>
        </p:nvPicPr>
        <p:blipFill>
          <a:blip r:embed="rId2"/>
          <a:stretch>
            <a:fillRect/>
          </a:stretch>
        </p:blipFill>
        <p:spPr>
          <a:xfrm>
            <a:off x="484400" y="2049951"/>
            <a:ext cx="4369672" cy="4221377"/>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77A0AE4-F152-46BF-B4D0-6E2366EF8B8C}"/>
              </a:ext>
            </a:extLst>
          </p:cNvPr>
          <p:cNvSpPr txBox="1"/>
          <p:nvPr userDrawn="1"/>
        </p:nvSpPr>
        <p:spPr>
          <a:xfrm>
            <a:off x="5858514" y="1297268"/>
            <a:ext cx="5129527" cy="369332"/>
          </a:xfrm>
          <a:prstGeom prst="rect">
            <a:avLst/>
          </a:prstGeom>
          <a:noFill/>
        </p:spPr>
        <p:txBody>
          <a:bodyPr wrap="square" rtlCol="0">
            <a:spAutoFit/>
          </a:bodyPr>
          <a:lstStyle/>
          <a:p>
            <a:r>
              <a:rPr lang="en-US" sz="1800" dirty="0">
                <a:hlinkClick r:id="rId3"/>
              </a:rPr>
              <a:t>http://nutritionnc.com/snp/forms.htm</a:t>
            </a:r>
            <a:endParaRPr lang="en-US" sz="1800" dirty="0"/>
          </a:p>
        </p:txBody>
      </p:sp>
    </p:spTree>
    <p:extLst>
      <p:ext uri="{BB962C8B-B14F-4D97-AF65-F5344CB8AC3E}">
        <p14:creationId xmlns:p14="http://schemas.microsoft.com/office/powerpoint/2010/main" val="238709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mp; Top Rul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51E8B29-7125-491C-877D-398D54C1F75C}"/>
              </a:ext>
            </a:extLst>
          </p:cNvPr>
          <p:cNvSpPr>
            <a:spLocks noGrp="1"/>
          </p:cNvSpPr>
          <p:nvPr>
            <p:ph type="title"/>
          </p:nvPr>
        </p:nvSpPr>
        <p:spPr>
          <a:xfrm>
            <a:off x="899160" y="624054"/>
            <a:ext cx="10457689" cy="548640"/>
          </a:xfrm>
          <a:prstGeom prst="rect">
            <a:avLst/>
          </a:prstGeom>
        </p:spPr>
        <p:txBody>
          <a:bodyPr/>
          <a:lstStyle>
            <a:lvl1pPr>
              <a:defRPr>
                <a:solidFill>
                  <a:srgbClr val="15365E"/>
                </a:solidFill>
              </a:defRPr>
            </a:lvl1pPr>
          </a:lstStyle>
          <a:p>
            <a:r>
              <a:rPr lang="en-US" dirty="0"/>
              <a:t>USDA’s Non-Discrimination Statement</a:t>
            </a:r>
          </a:p>
        </p:txBody>
      </p:sp>
      <p:sp>
        <p:nvSpPr>
          <p:cNvPr id="9" name="Content Placeholder 2">
            <a:extLst>
              <a:ext uri="{FF2B5EF4-FFF2-40B4-BE49-F238E27FC236}">
                <a16:creationId xmlns:a16="http://schemas.microsoft.com/office/drawing/2014/main" id="{95E65C60-DE1C-4937-8546-E9A04ACFD60C}"/>
              </a:ext>
            </a:extLst>
          </p:cNvPr>
          <p:cNvSpPr txBox="1">
            <a:spLocks/>
          </p:cNvSpPr>
          <p:nvPr userDrawn="1"/>
        </p:nvSpPr>
        <p:spPr>
          <a:xfrm>
            <a:off x="838200" y="1690689"/>
            <a:ext cx="10515600" cy="4486274"/>
          </a:xfrm>
          <a:prstGeom prst="rect">
            <a:avLst/>
          </a:prstGeom>
        </p:spPr>
        <p:txBody>
          <a:bodyPr>
            <a:normAutofit fontScale="4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To file a program complaint of discrimination, complete the USDA Program Discrimination Complaint Form, (AD-3027) found online at: </a:t>
            </a:r>
            <a:r>
              <a:rPr lang="en-US" sz="2100" dirty="0">
                <a:latin typeface="Arial" panose="020B0604020202020204" pitchFamily="34" charset="0"/>
                <a:cs typeface="Arial" panose="020B0604020202020204" pitchFamily="34" charset="0"/>
                <a:hlinkClick r:id="rId2"/>
              </a:rPr>
              <a:t>http://www.ascr.usda.gov/complaint_filing_cust.html</a:t>
            </a:r>
            <a:r>
              <a:rPr lang="en-US" sz="2100" dirty="0">
                <a:latin typeface="Arial" panose="020B0604020202020204" pitchFamily="34" charset="0"/>
                <a:cs typeface="Arial" panose="020B0604020202020204" pitchFamily="34" charset="0"/>
              </a:rPr>
              <a:t> , and at any USDA office, or write a letter addressed to USDA and provide in the letter all of the information requested in the form. To request a copy of the complaint form, call (866) 632-9992. Submit your completed form or letter to USDA by:</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 Mail:   U.S. Department of Agriculture </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 Office of the Assistant Secretary for Civil Rights </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 1400 Independence Avenue, SW</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 Washington, D.C. 20250-9410 </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 Fax: (202) 690-7442; or </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•Email: program.intake@usda.gov</a:t>
            </a:r>
          </a:p>
          <a:p>
            <a:pPr marL="82550" indent="0" algn="ctr">
              <a:lnSpc>
                <a:spcPct val="120000"/>
              </a:lnSpc>
              <a:buFont typeface="Arial" panose="020B0604020202020204" pitchFamily="34" charset="0"/>
              <a:buNone/>
            </a:pPr>
            <a:r>
              <a:rPr lang="en-US" sz="3200" dirty="0">
                <a:latin typeface="Arial" panose="020B0604020202020204" pitchFamily="34" charset="0"/>
                <a:cs typeface="Arial" panose="020B0604020202020204" pitchFamily="34" charset="0"/>
              </a:rPr>
              <a:t>This institution is an equal opportunity provider.</a:t>
            </a:r>
          </a:p>
        </p:txBody>
      </p:sp>
      <p:sp>
        <p:nvSpPr>
          <p:cNvPr id="10" name="TextBox 9">
            <a:extLst>
              <a:ext uri="{FF2B5EF4-FFF2-40B4-BE49-F238E27FC236}">
                <a16:creationId xmlns:a16="http://schemas.microsoft.com/office/drawing/2014/main" id="{EA252D06-55E5-46C9-9BA8-A90F9CF01470}"/>
              </a:ext>
            </a:extLst>
          </p:cNvPr>
          <p:cNvSpPr txBox="1"/>
          <p:nvPr userDrawn="1"/>
        </p:nvSpPr>
        <p:spPr>
          <a:xfrm>
            <a:off x="8722440" y="5992297"/>
            <a:ext cx="3224464"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www.NutritionNC.com</a:t>
            </a:r>
          </a:p>
        </p:txBody>
      </p:sp>
    </p:spTree>
    <p:extLst>
      <p:ext uri="{BB962C8B-B14F-4D97-AF65-F5344CB8AC3E}">
        <p14:creationId xmlns:p14="http://schemas.microsoft.com/office/powerpoint/2010/main" val="3016800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5" name="Picture 4">
            <a:extLst>
              <a:ext uri="{FF2B5EF4-FFF2-40B4-BE49-F238E27FC236}">
                <a16:creationId xmlns:a16="http://schemas.microsoft.com/office/drawing/2014/main" id="{97E68234-E8F6-4BF7-866D-1F6591C92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3223" y="223845"/>
            <a:ext cx="2374724" cy="1215435"/>
          </a:xfrm>
          <a:prstGeom prst="rect">
            <a:avLst/>
          </a:prstGeom>
        </p:spPr>
      </p:pic>
      <p:pic>
        <p:nvPicPr>
          <p:cNvPr id="10" name="Picture 9">
            <a:extLst>
              <a:ext uri="{FF2B5EF4-FFF2-40B4-BE49-F238E27FC236}">
                <a16:creationId xmlns:a16="http://schemas.microsoft.com/office/drawing/2014/main" id="{F61866FB-ABFB-4152-93A5-93A8A3AA09A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4" r="13171"/>
          <a:stretch/>
        </p:blipFill>
        <p:spPr>
          <a:xfrm>
            <a:off x="2601209" y="230392"/>
            <a:ext cx="2124648" cy="1215434"/>
          </a:xfrm>
          <a:prstGeom prst="rect">
            <a:avLst/>
          </a:prstGeom>
        </p:spPr>
      </p:pic>
      <p:pic>
        <p:nvPicPr>
          <p:cNvPr id="13" name="Picture 12">
            <a:extLst>
              <a:ext uri="{FF2B5EF4-FFF2-40B4-BE49-F238E27FC236}">
                <a16:creationId xmlns:a16="http://schemas.microsoft.com/office/drawing/2014/main" id="{2DBC05DB-082A-49A6-A86F-6BB70C1DBED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229" r="9436"/>
          <a:stretch/>
        </p:blipFill>
        <p:spPr>
          <a:xfrm>
            <a:off x="7559042" y="215709"/>
            <a:ext cx="2147871" cy="1202340"/>
          </a:xfrm>
          <a:prstGeom prst="rect">
            <a:avLst/>
          </a:prstGeom>
        </p:spPr>
      </p:pic>
      <p:pic>
        <p:nvPicPr>
          <p:cNvPr id="18" name="Picture 17">
            <a:extLst>
              <a:ext uri="{FF2B5EF4-FFF2-40B4-BE49-F238E27FC236}">
                <a16:creationId xmlns:a16="http://schemas.microsoft.com/office/drawing/2014/main" id="{94255019-58B5-498D-AC69-B3E8D2DC50D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6500"/>
          <a:stretch/>
        </p:blipFill>
        <p:spPr>
          <a:xfrm>
            <a:off x="9916160" y="215710"/>
            <a:ext cx="2275841" cy="1217023"/>
          </a:xfrm>
          <a:prstGeom prst="rect">
            <a:avLst/>
          </a:prstGeom>
        </p:spPr>
      </p:pic>
      <p:pic>
        <p:nvPicPr>
          <p:cNvPr id="20" name="Picture 19">
            <a:extLst>
              <a:ext uri="{FF2B5EF4-FFF2-40B4-BE49-F238E27FC236}">
                <a16:creationId xmlns:a16="http://schemas.microsoft.com/office/drawing/2014/main" id="{91CB2E21-149D-46BC-9CB1-ABD5C2CDF88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611" y="243486"/>
            <a:ext cx="2404681" cy="1202340"/>
          </a:xfrm>
          <a:prstGeom prst="rect">
            <a:avLst/>
          </a:prstGeom>
        </p:spPr>
      </p:pic>
      <p:sp>
        <p:nvSpPr>
          <p:cNvPr id="21" name="TextBox 20">
            <a:extLst>
              <a:ext uri="{FF2B5EF4-FFF2-40B4-BE49-F238E27FC236}">
                <a16:creationId xmlns:a16="http://schemas.microsoft.com/office/drawing/2014/main" id="{F816EF70-9696-4DDA-AA42-FF7B6F7C3519}"/>
              </a:ext>
            </a:extLst>
          </p:cNvPr>
          <p:cNvSpPr txBox="1"/>
          <p:nvPr userDrawn="1"/>
        </p:nvSpPr>
        <p:spPr>
          <a:xfrm>
            <a:off x="1085104" y="3061421"/>
            <a:ext cx="10021792" cy="1569660"/>
          </a:xfrm>
          <a:prstGeom prst="rect">
            <a:avLst/>
          </a:prstGeom>
          <a:noFill/>
        </p:spPr>
        <p:txBody>
          <a:bodyPr wrap="square" rtlCol="0">
            <a:spAutoFit/>
          </a:bodyPr>
          <a:lstStyle/>
          <a:p>
            <a:pPr algn="ctr"/>
            <a:r>
              <a:rPr lang="en-US" sz="3200" dirty="0"/>
              <a:t>Questions?</a:t>
            </a:r>
          </a:p>
          <a:p>
            <a:pPr algn="ctr"/>
            <a:r>
              <a:rPr lang="en-US" sz="3200" dirty="0"/>
              <a:t>Contact your NC CACFP Training Team</a:t>
            </a:r>
          </a:p>
          <a:p>
            <a:pPr algn="ctr"/>
            <a:r>
              <a:rPr lang="en-US" sz="3200" dirty="0">
                <a:hlinkClick r:id="rId7"/>
              </a:rPr>
              <a:t>CACFPtraining@dhhs.nc.gov</a:t>
            </a:r>
            <a:endParaRPr lang="en-US" sz="3200" dirty="0"/>
          </a:p>
        </p:txBody>
      </p:sp>
    </p:spTree>
    <p:extLst>
      <p:ext uri="{BB962C8B-B14F-4D97-AF65-F5344CB8AC3E}">
        <p14:creationId xmlns:p14="http://schemas.microsoft.com/office/powerpoint/2010/main" val="2300175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6" y="121332"/>
            <a:ext cx="11493631" cy="592562"/>
          </a:xfrm>
        </p:spPr>
        <p:txBody>
          <a:bodyPr anchor="ctr"/>
          <a:lstStyle>
            <a:lvl1pPr>
              <a:defRPr sz="18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27882"/>
            <a:ext cx="419008"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749" smtClean="0">
                <a:solidFill>
                  <a:srgbClr val="808080"/>
                </a:solidFill>
                <a:latin typeface="Century Gothic" panose="020B0502020202020204" pitchFamily="34" charset="0"/>
              </a:rPr>
              <a:pPr marL="14287" algn="ctr"/>
              <a:t>‹#›</a:t>
            </a:fld>
            <a:endParaRPr lang="en-US" sz="749" dirty="0">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2209637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6" y="121332"/>
            <a:ext cx="11493631" cy="592562"/>
          </a:xfrm>
        </p:spPr>
        <p:txBody>
          <a:bodyPr anchor="ctr"/>
          <a:lstStyle>
            <a:lvl1pPr>
              <a:defRPr sz="18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27882"/>
            <a:ext cx="419008"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749" smtClean="0">
                <a:solidFill>
                  <a:srgbClr val="808080"/>
                </a:solidFill>
                <a:latin typeface="Century Gothic" panose="020B0502020202020204" pitchFamily="34" charset="0"/>
              </a:rPr>
              <a:pPr marL="14287" algn="ctr"/>
              <a:t>‹#›</a:t>
            </a:fld>
            <a:endParaRPr lang="en-US" sz="749" dirty="0">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234240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312" y="506106"/>
            <a:ext cx="611681"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2" name="Title 1"/>
          <p:cNvSpPr>
            <a:spLocks noGrp="1"/>
          </p:cNvSpPr>
          <p:nvPr>
            <p:ph type="title"/>
          </p:nvPr>
        </p:nvSpPr>
        <p:spPr>
          <a:xfrm>
            <a:off x="790836" y="447650"/>
            <a:ext cx="10412618" cy="1143000"/>
          </a:xfrm>
        </p:spPr>
        <p:txBody>
          <a:bodyPr>
            <a:normAutofit/>
          </a:bodyPr>
          <a:lstStyle>
            <a:lvl1pPr>
              <a:defRPr sz="3698">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90836" y="1816101"/>
            <a:ext cx="10412618" cy="46681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3">
                    <a:lumMod val="75000"/>
                  </a:schemeClr>
                </a:solidFill>
                <a:latin typeface="+mj-lt"/>
              </a:defRPr>
            </a:lvl1pPr>
          </a:lstStyle>
          <a:p>
            <a:pPr marL="0" lvl="0" indent="0">
              <a:buFontTx/>
              <a:buNone/>
            </a:pPr>
            <a:r>
              <a:rPr lang="en-JM" dirty="0"/>
              <a:t>Click to add text</a:t>
            </a:r>
          </a:p>
        </p:txBody>
      </p:sp>
      <p:sp>
        <p:nvSpPr>
          <p:cNvPr id="6" name="Slide Number Placeholder 5"/>
          <p:cNvSpPr>
            <a:spLocks noGrp="1"/>
          </p:cNvSpPr>
          <p:nvPr>
            <p:ph type="sldNum" sz="quarter" idx="12"/>
          </p:nvPr>
        </p:nvSpPr>
        <p:spPr/>
        <p:txBody>
          <a:bodyPr/>
          <a:lstStyle/>
          <a:p>
            <a:fld id="{2760AF0F-E753-4DD9-B8E5-577C039A067C}" type="slidenum">
              <a:rPr lang="en-JM" smtClean="0"/>
              <a:t>‹#›</a:t>
            </a:fld>
            <a:endParaRPr lang="en-JM" dirty="0"/>
          </a:p>
        </p:txBody>
      </p:sp>
    </p:spTree>
    <p:custDataLst>
      <p:tags r:id="rId1"/>
    </p:custDataLst>
    <p:extLst>
      <p:ext uri="{BB962C8B-B14F-4D97-AF65-F5344CB8AC3E}">
        <p14:creationId xmlns:p14="http://schemas.microsoft.com/office/powerpoint/2010/main" val="1868977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6" name="Rectangle 5"/>
          <p:cNvSpPr/>
          <p:nvPr userDrawn="1"/>
        </p:nvSpPr>
        <p:spPr>
          <a:xfrm>
            <a:off x="312" y="506106"/>
            <a:ext cx="611681"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5" name="Picture Placeholder 4"/>
          <p:cNvSpPr>
            <a:spLocks noGrp="1"/>
          </p:cNvSpPr>
          <p:nvPr>
            <p:ph type="pic" sz="quarter" idx="10"/>
          </p:nvPr>
        </p:nvSpPr>
        <p:spPr>
          <a:xfrm>
            <a:off x="0" y="0"/>
            <a:ext cx="12192000" cy="6858000"/>
          </a:xfrm>
        </p:spPr>
        <p:txBody>
          <a:bodyPr vert="horz" lIns="121954" tIns="60977" rIns="121954" bIns="60977" rtlCol="0" anchor="ctr">
            <a:noAutofit/>
          </a:bodyPr>
          <a:lstStyle>
            <a:lvl1pPr>
              <a:defRPr lang="en-US" sz="3198" b="1" i="0">
                <a:latin typeface="+mj-lt"/>
                <a:ea typeface="Titillium WebSemiBold" panose="00000700000000000000" pitchFamily="2" charset="0"/>
                <a:cs typeface="Titillium WebSemiBold" panose="00000700000000000000" pitchFamily="2" charset="0"/>
              </a:defRPr>
            </a:lvl1pPr>
          </a:lstStyle>
          <a:p>
            <a:pPr marL="0" lvl="0">
              <a:spcBef>
                <a:spcPct val="0"/>
              </a:spcBef>
              <a:buNone/>
            </a:pPr>
            <a:r>
              <a:rPr lang="en-US" dirty="0"/>
              <a:t>Click icon to add picture</a:t>
            </a:r>
          </a:p>
        </p:txBody>
      </p:sp>
      <p:sp>
        <p:nvSpPr>
          <p:cNvPr id="3" name="Slide Number Placeholder 2"/>
          <p:cNvSpPr>
            <a:spLocks noGrp="1"/>
          </p:cNvSpPr>
          <p:nvPr>
            <p:ph type="sldNum" sz="quarter" idx="12"/>
          </p:nvPr>
        </p:nvSpPr>
        <p:spPr/>
        <p:txBody>
          <a:bodyPr/>
          <a:lstStyle/>
          <a:p>
            <a:fld id="{2760AF0F-E753-4DD9-B8E5-577C039A067C}" type="slidenum">
              <a:rPr lang="en-JM" smtClean="0"/>
              <a:t>‹#›</a:t>
            </a:fld>
            <a:endParaRPr lang="en-JM" dirty="0"/>
          </a:p>
        </p:txBody>
      </p:sp>
      <p:sp>
        <p:nvSpPr>
          <p:cNvPr id="2" name="Title 1"/>
          <p:cNvSpPr>
            <a:spLocks noGrp="1"/>
          </p:cNvSpPr>
          <p:nvPr>
            <p:ph type="title"/>
          </p:nvPr>
        </p:nvSpPr>
        <p:spPr>
          <a:xfrm>
            <a:off x="283464" y="3465576"/>
            <a:ext cx="4948440" cy="1143000"/>
          </a:xfrm>
        </p:spPr>
        <p:txBody>
          <a:bodyPr vert="horz" lIns="121954" tIns="60977" rIns="121954" bIns="60977" rtlCol="0" anchor="ctr">
            <a:noAutofit/>
          </a:bodyPr>
          <a:lstStyle>
            <a:lvl1pPr>
              <a:defRPr lang="en-US" sz="3198"/>
            </a:lvl1pPr>
          </a:lstStyle>
          <a:p>
            <a:pPr marL="0" lvl="0"/>
            <a:r>
              <a:rPr lang="en-US"/>
              <a:t>Click to edit Master title style</a:t>
            </a:r>
            <a:endParaRPr lang="en-US" dirty="0"/>
          </a:p>
        </p:txBody>
      </p:sp>
    </p:spTree>
    <p:custDataLst>
      <p:tags r:id="rId1"/>
    </p:custDataLst>
    <p:extLst>
      <p:ext uri="{BB962C8B-B14F-4D97-AF65-F5344CB8AC3E}">
        <p14:creationId xmlns:p14="http://schemas.microsoft.com/office/powerpoint/2010/main" val="386639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9244" y="137194"/>
            <a:ext cx="11913056" cy="6593809"/>
          </a:xfrm>
        </p:spPr>
        <p:txBody>
          <a:bodyPr/>
          <a:lstStyle/>
          <a:p>
            <a:r>
              <a:rPr lang="en-US" dirty="0"/>
              <a:t>Click icon to add picture</a:t>
            </a:r>
          </a:p>
        </p:txBody>
      </p:sp>
      <p:sp>
        <p:nvSpPr>
          <p:cNvPr id="8" name="Picture Placeholder 7"/>
          <p:cNvSpPr>
            <a:spLocks noGrp="1"/>
          </p:cNvSpPr>
          <p:nvPr>
            <p:ph type="pic" sz="quarter" idx="11"/>
          </p:nvPr>
        </p:nvSpPr>
        <p:spPr>
          <a:xfrm>
            <a:off x="139702" y="5793449"/>
            <a:ext cx="2984500" cy="944033"/>
          </a:xfrm>
        </p:spPr>
        <p:txBody>
          <a:bodyPr>
            <a:normAutofit/>
          </a:bodyPr>
          <a:lstStyle>
            <a:lvl1pPr>
              <a:defRPr sz="1999"/>
            </a:lvl1pPr>
          </a:lstStyle>
          <a:p>
            <a:r>
              <a:rPr lang="en-US" dirty="0"/>
              <a:t>Click icon to add picture</a:t>
            </a:r>
          </a:p>
        </p:txBody>
      </p:sp>
      <p:sp>
        <p:nvSpPr>
          <p:cNvPr id="9" name="Picture Placeholder 7"/>
          <p:cNvSpPr>
            <a:spLocks noGrp="1"/>
          </p:cNvSpPr>
          <p:nvPr>
            <p:ph type="pic" sz="quarter" idx="12"/>
          </p:nvPr>
        </p:nvSpPr>
        <p:spPr>
          <a:xfrm>
            <a:off x="3115735" y="5793449"/>
            <a:ext cx="2984500" cy="944033"/>
          </a:xfrm>
        </p:spPr>
        <p:txBody>
          <a:bodyPr>
            <a:normAutofit/>
          </a:bodyPr>
          <a:lstStyle>
            <a:lvl1pPr>
              <a:defRPr sz="1999"/>
            </a:lvl1pPr>
          </a:lstStyle>
          <a:p>
            <a:r>
              <a:rPr lang="en-US" dirty="0"/>
              <a:t>Click icon to add picture</a:t>
            </a:r>
          </a:p>
        </p:txBody>
      </p:sp>
      <p:sp>
        <p:nvSpPr>
          <p:cNvPr id="10" name="Picture Placeholder 7"/>
          <p:cNvSpPr>
            <a:spLocks noGrp="1"/>
          </p:cNvSpPr>
          <p:nvPr>
            <p:ph type="pic" sz="quarter" idx="13"/>
          </p:nvPr>
        </p:nvSpPr>
        <p:spPr>
          <a:xfrm>
            <a:off x="6091769" y="5793449"/>
            <a:ext cx="2984500" cy="944033"/>
          </a:xfrm>
        </p:spPr>
        <p:txBody>
          <a:bodyPr>
            <a:normAutofit/>
          </a:bodyPr>
          <a:lstStyle>
            <a:lvl1pPr>
              <a:defRPr sz="1999"/>
            </a:lvl1pPr>
          </a:lstStyle>
          <a:p>
            <a:r>
              <a:rPr lang="en-US" dirty="0"/>
              <a:t>Click icon to add picture</a:t>
            </a:r>
          </a:p>
        </p:txBody>
      </p:sp>
      <p:sp>
        <p:nvSpPr>
          <p:cNvPr id="11" name="Picture Placeholder 7"/>
          <p:cNvSpPr>
            <a:spLocks noGrp="1"/>
          </p:cNvSpPr>
          <p:nvPr>
            <p:ph type="pic" sz="quarter" idx="14"/>
          </p:nvPr>
        </p:nvSpPr>
        <p:spPr>
          <a:xfrm>
            <a:off x="9067802" y="5793449"/>
            <a:ext cx="2984500" cy="944033"/>
          </a:xfrm>
        </p:spPr>
        <p:txBody>
          <a:bodyPr>
            <a:normAutofit/>
          </a:bodyPr>
          <a:lstStyle>
            <a:lvl1pPr>
              <a:defRPr sz="1999"/>
            </a:lvl1pPr>
          </a:lstStyle>
          <a:p>
            <a:r>
              <a:rPr lang="en-US" dirty="0"/>
              <a:t>Click icon to add picture</a:t>
            </a:r>
          </a:p>
        </p:txBody>
      </p:sp>
    </p:spTree>
    <p:custDataLst>
      <p:tags r:id="rId1"/>
    </p:custDataLst>
    <p:extLst>
      <p:ext uri="{BB962C8B-B14F-4D97-AF65-F5344CB8AC3E}">
        <p14:creationId xmlns:p14="http://schemas.microsoft.com/office/powerpoint/2010/main" val="3535239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High">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12192000" cy="6858000"/>
          </a:xfrm>
        </p:spPr>
        <p:txBody>
          <a:bodyPr/>
          <a:lstStyle/>
          <a:p>
            <a:r>
              <a:rPr lang="en-US" dirty="0"/>
              <a:t>Click icon to add picture</a:t>
            </a:r>
          </a:p>
        </p:txBody>
      </p:sp>
      <p:sp>
        <p:nvSpPr>
          <p:cNvPr id="7" name="Rectangle 6"/>
          <p:cNvSpPr/>
          <p:nvPr userDrawn="1"/>
        </p:nvSpPr>
        <p:spPr>
          <a:xfrm>
            <a:off x="2" y="2232162"/>
            <a:ext cx="534049" cy="2831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latin typeface="Titillium Web" panose="00000500000000000000" pitchFamily="2" charset="0"/>
              <a:cs typeface="Titillium WebRegular"/>
            </a:endParaRPr>
          </a:p>
        </p:txBody>
      </p:sp>
      <p:sp>
        <p:nvSpPr>
          <p:cNvPr id="4" name="Slide Number Placeholder 3"/>
          <p:cNvSpPr>
            <a:spLocks noGrp="1"/>
          </p:cNvSpPr>
          <p:nvPr>
            <p:ph type="sldNum" sz="quarter" idx="11"/>
          </p:nvPr>
        </p:nvSpPr>
        <p:spPr>
          <a:xfrm>
            <a:off x="0" y="2203704"/>
            <a:ext cx="611681" cy="365125"/>
          </a:xfrm>
        </p:spPr>
        <p:txBody>
          <a:bodyPr/>
          <a:lstStyle/>
          <a:p>
            <a:fld id="{2760AF0F-E753-4DD9-B8E5-577C039A067C}" type="slidenum">
              <a:rPr lang="en-JM" smtClean="0"/>
              <a:t>‹#›</a:t>
            </a:fld>
            <a:endParaRPr lang="en-JM" dirty="0"/>
          </a:p>
        </p:txBody>
      </p:sp>
      <p:sp>
        <p:nvSpPr>
          <p:cNvPr id="2" name="Title 1"/>
          <p:cNvSpPr>
            <a:spLocks noGrp="1"/>
          </p:cNvSpPr>
          <p:nvPr>
            <p:ph type="title"/>
          </p:nvPr>
        </p:nvSpPr>
        <p:spPr>
          <a:xfrm>
            <a:off x="994035" y="2148840"/>
            <a:ext cx="10412618" cy="1143000"/>
          </a:xfrm>
        </p:spPr>
        <p:txBody>
          <a:bodyPr vert="horz" lIns="121954" tIns="60977" rIns="121954" bIns="60977" rtlCol="0" anchor="ctr">
            <a:normAutofit/>
          </a:bodyPr>
          <a:lstStyle>
            <a:lvl1pPr>
              <a:defRPr lang="en-US" dirty="0">
                <a:solidFill>
                  <a:schemeClr val="accent3"/>
                </a:solidFill>
                <a:ea typeface="Titillium Web"/>
                <a:cs typeface="Titillium WebLight"/>
              </a:defRPr>
            </a:lvl1pPr>
          </a:lstStyle>
          <a:p>
            <a:pPr marL="0" lvl="0">
              <a:spcBef>
                <a:spcPts val="3199"/>
              </a:spcBef>
            </a:pPr>
            <a:r>
              <a:rPr lang="en-US"/>
              <a:t>Click to edit Master title style</a:t>
            </a:r>
            <a:endParaRPr lang="en-US" dirty="0"/>
          </a:p>
        </p:txBody>
      </p:sp>
    </p:spTree>
    <p:custDataLst>
      <p:tags r:id="rId1"/>
    </p:custDataLst>
    <p:extLst>
      <p:ext uri="{BB962C8B-B14F-4D97-AF65-F5344CB8AC3E}">
        <p14:creationId xmlns:p14="http://schemas.microsoft.com/office/powerpoint/2010/main" val="70990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Bottom">
    <p:spTree>
      <p:nvGrpSpPr>
        <p:cNvPr id="1" name=""/>
        <p:cNvGrpSpPr/>
        <p:nvPr/>
      </p:nvGrpSpPr>
      <p:grpSpPr>
        <a:xfrm>
          <a:off x="0" y="0"/>
          <a:ext cx="0" cy="0"/>
          <a:chOff x="0" y="0"/>
          <a:chExt cx="0" cy="0"/>
        </a:xfrm>
      </p:grpSpPr>
      <p:sp>
        <p:nvSpPr>
          <p:cNvPr id="6" name="Rectangle 5"/>
          <p:cNvSpPr/>
          <p:nvPr userDrawn="1"/>
        </p:nvSpPr>
        <p:spPr>
          <a:xfrm>
            <a:off x="312" y="506106"/>
            <a:ext cx="611681"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8" name="Picture Placeholder 7"/>
          <p:cNvSpPr>
            <a:spLocks noGrp="1"/>
          </p:cNvSpPr>
          <p:nvPr>
            <p:ph type="pic" sz="quarter" idx="10"/>
          </p:nvPr>
        </p:nvSpPr>
        <p:spPr>
          <a:xfrm>
            <a:off x="-1" y="3552827"/>
            <a:ext cx="12192001" cy="3044825"/>
          </a:xfrm>
        </p:spPr>
        <p:txBody>
          <a:bodyPr>
            <a:normAutofit/>
          </a:bodyPr>
          <a:lstStyle>
            <a:lvl1pPr>
              <a:defRPr sz="1999"/>
            </a:lvl1pPr>
          </a:lstStyle>
          <a:p>
            <a:r>
              <a:rPr lang="en-US" dirty="0"/>
              <a:t>Click icon to add picture</a:t>
            </a:r>
          </a:p>
        </p:txBody>
      </p:sp>
      <p:sp>
        <p:nvSpPr>
          <p:cNvPr id="4" name="Slide Number Placeholder 3"/>
          <p:cNvSpPr>
            <a:spLocks noGrp="1"/>
          </p:cNvSpPr>
          <p:nvPr>
            <p:ph type="sldNum" sz="quarter" idx="12"/>
          </p:nvPr>
        </p:nvSpPr>
        <p:spPr/>
        <p:txBody>
          <a:bodyPr/>
          <a:lstStyle/>
          <a:p>
            <a:fld id="{2760AF0F-E753-4DD9-B8E5-577C039A067C}" type="slidenum">
              <a:rPr lang="en-JM" smtClean="0"/>
              <a:t>‹#›</a:t>
            </a:fld>
            <a:endParaRPr lang="en-JM" dirty="0"/>
          </a:p>
        </p:txBody>
      </p:sp>
      <p:sp>
        <p:nvSpPr>
          <p:cNvPr id="7" name="Title 1"/>
          <p:cNvSpPr>
            <a:spLocks noGrp="1"/>
          </p:cNvSpPr>
          <p:nvPr>
            <p:ph type="title"/>
          </p:nvPr>
        </p:nvSpPr>
        <p:spPr>
          <a:xfrm>
            <a:off x="790836" y="447650"/>
            <a:ext cx="10412618" cy="1143000"/>
          </a:xfrm>
        </p:spPr>
        <p:txBody>
          <a:bodyPr>
            <a:normAutofit/>
          </a:bodyPr>
          <a:lstStyle>
            <a:lvl1pPr>
              <a:defRPr sz="3698">
                <a:solidFill>
                  <a:schemeClr val="bg1"/>
                </a:solidFill>
              </a:defRPr>
            </a:lvl1pPr>
          </a:lstStyle>
          <a:p>
            <a:r>
              <a:rPr lang="en-US"/>
              <a:t>Click to edit Master title style</a:t>
            </a:r>
            <a:endParaRPr lang="en-US" dirty="0"/>
          </a:p>
        </p:txBody>
      </p:sp>
      <p:sp>
        <p:nvSpPr>
          <p:cNvPr id="9" name="Text Placeholder 4"/>
          <p:cNvSpPr>
            <a:spLocks noGrp="1"/>
          </p:cNvSpPr>
          <p:nvPr>
            <p:ph type="body" sz="quarter" idx="13"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3">
                    <a:lumMod val="75000"/>
                  </a:schemeClr>
                </a:solidFill>
                <a:latin typeface="+mj-lt"/>
              </a:defRPr>
            </a:lvl1pPr>
          </a:lstStyle>
          <a:p>
            <a:pPr marL="0" lvl="0" indent="0">
              <a:buFontTx/>
              <a:buNone/>
            </a:pPr>
            <a:r>
              <a:rPr lang="en-JM" dirty="0"/>
              <a:t>Click to add text</a:t>
            </a:r>
          </a:p>
        </p:txBody>
      </p:sp>
    </p:spTree>
    <p:custDataLst>
      <p:tags r:id="rId1"/>
    </p:custDataLst>
    <p:extLst>
      <p:ext uri="{BB962C8B-B14F-4D97-AF65-F5344CB8AC3E}">
        <p14:creationId xmlns:p14="http://schemas.microsoft.com/office/powerpoint/2010/main" val="67467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9" name="Rectangle 8"/>
          <p:cNvSpPr/>
          <p:nvPr userDrawn="1"/>
        </p:nvSpPr>
        <p:spPr>
          <a:xfrm>
            <a:off x="312" y="506106"/>
            <a:ext cx="611681"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4" name="Slide Number Placeholder 3"/>
          <p:cNvSpPr>
            <a:spLocks noGrp="1"/>
          </p:cNvSpPr>
          <p:nvPr>
            <p:ph type="sldNum" sz="quarter" idx="15"/>
          </p:nvPr>
        </p:nvSpPr>
        <p:spPr/>
        <p:txBody>
          <a:bodyPr/>
          <a:lstStyle/>
          <a:p>
            <a:fld id="{2760AF0F-E753-4DD9-B8E5-577C039A067C}" type="slidenum">
              <a:rPr lang="en-JM" smtClean="0"/>
              <a:t>‹#›</a:t>
            </a:fld>
            <a:endParaRPr lang="en-JM" dirty="0"/>
          </a:p>
        </p:txBody>
      </p:sp>
      <p:sp>
        <p:nvSpPr>
          <p:cNvPr id="10" name="Title 1"/>
          <p:cNvSpPr>
            <a:spLocks noGrp="1"/>
          </p:cNvSpPr>
          <p:nvPr>
            <p:ph type="title"/>
          </p:nvPr>
        </p:nvSpPr>
        <p:spPr>
          <a:xfrm>
            <a:off x="790836" y="447650"/>
            <a:ext cx="10412618" cy="1143000"/>
          </a:xfrm>
        </p:spPr>
        <p:txBody>
          <a:bodyPr>
            <a:normAutofit/>
          </a:bodyPr>
          <a:lstStyle>
            <a:lvl1pPr>
              <a:defRPr sz="3698">
                <a:solidFill>
                  <a:schemeClr val="bg1"/>
                </a:solidFill>
              </a:defRPr>
            </a:lvl1pPr>
          </a:lstStyle>
          <a:p>
            <a:r>
              <a:rPr lang="en-US"/>
              <a:t>Click to edit Master title style</a:t>
            </a:r>
            <a:endParaRPr lang="en-US" dirty="0"/>
          </a:p>
        </p:txBody>
      </p:sp>
      <p:sp>
        <p:nvSpPr>
          <p:cNvPr id="11" name="Text Placeholder 4"/>
          <p:cNvSpPr>
            <a:spLocks noGrp="1"/>
          </p:cNvSpPr>
          <p:nvPr>
            <p:ph type="body" sz="quarter" idx="16"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3">
                    <a:lumMod val="75000"/>
                  </a:schemeClr>
                </a:solidFill>
                <a:latin typeface="+mj-lt"/>
              </a:defRPr>
            </a:lvl1pPr>
          </a:lstStyle>
          <a:p>
            <a:pPr marL="0" lvl="0" indent="0">
              <a:buFontTx/>
              <a:buNone/>
            </a:pPr>
            <a:r>
              <a:rPr lang="en-JM" dirty="0"/>
              <a:t>Click to add text</a:t>
            </a:r>
          </a:p>
        </p:txBody>
      </p:sp>
      <p:sp>
        <p:nvSpPr>
          <p:cNvPr id="20" name="Picture Placeholder 28"/>
          <p:cNvSpPr>
            <a:spLocks noGrp="1" noChangeAspect="1"/>
          </p:cNvSpPr>
          <p:nvPr>
            <p:ph type="pic" sz="quarter" idx="50"/>
          </p:nvPr>
        </p:nvSpPr>
        <p:spPr>
          <a:xfrm>
            <a:off x="3952241" y="5498542"/>
            <a:ext cx="935994" cy="936000"/>
          </a:xfrm>
          <a:prstGeom prst="ellipse">
            <a:avLst/>
          </a:prstGeom>
          <a:ln w="76200" cap="sq">
            <a:noFill/>
            <a:miter lim="800000"/>
          </a:ln>
          <a:effectLst/>
        </p:spPr>
        <p:txBody>
          <a:bodyPr>
            <a:normAutofit/>
          </a:bodyPr>
          <a:lstStyle>
            <a:lvl1pPr marL="0" indent="0" algn="ctr">
              <a:buFontTx/>
              <a:buNone/>
              <a:defRPr sz="1399">
                <a:solidFill>
                  <a:srgbClr val="17252F"/>
                </a:solidFill>
                <a:latin typeface="+mn-lt"/>
                <a:cs typeface="Arial" pitchFamily="34" charset="0"/>
              </a:defRPr>
            </a:lvl1pPr>
          </a:lstStyle>
          <a:p>
            <a:r>
              <a:rPr lang="en-US" dirty="0"/>
              <a:t>Click icon to add picture</a:t>
            </a:r>
            <a:endParaRPr lang="en-JM" dirty="0"/>
          </a:p>
        </p:txBody>
      </p:sp>
      <p:sp>
        <p:nvSpPr>
          <p:cNvPr id="21" name="Picture Placeholder 28"/>
          <p:cNvSpPr>
            <a:spLocks noGrp="1" noChangeAspect="1"/>
          </p:cNvSpPr>
          <p:nvPr>
            <p:ph type="pic" sz="quarter" idx="51"/>
          </p:nvPr>
        </p:nvSpPr>
        <p:spPr>
          <a:xfrm>
            <a:off x="5088825" y="5498542"/>
            <a:ext cx="935994" cy="936000"/>
          </a:xfrm>
          <a:prstGeom prst="ellipse">
            <a:avLst/>
          </a:prstGeom>
          <a:ln w="76200" cap="sq">
            <a:noFill/>
            <a:miter lim="800000"/>
          </a:ln>
          <a:effectLst/>
        </p:spPr>
        <p:txBody>
          <a:bodyPr>
            <a:normAutofit/>
          </a:bodyPr>
          <a:lstStyle>
            <a:lvl1pPr marL="0" indent="0" algn="ctr">
              <a:buFontTx/>
              <a:buNone/>
              <a:defRPr sz="1399">
                <a:solidFill>
                  <a:srgbClr val="17252F"/>
                </a:solidFill>
                <a:latin typeface="+mn-lt"/>
                <a:cs typeface="Arial" pitchFamily="34" charset="0"/>
              </a:defRPr>
            </a:lvl1pPr>
          </a:lstStyle>
          <a:p>
            <a:r>
              <a:rPr lang="en-US" dirty="0"/>
              <a:t>Click icon to add picture</a:t>
            </a:r>
            <a:endParaRPr lang="en-JM" dirty="0"/>
          </a:p>
        </p:txBody>
      </p:sp>
      <p:sp>
        <p:nvSpPr>
          <p:cNvPr id="22" name="Picture Placeholder 28"/>
          <p:cNvSpPr>
            <a:spLocks noGrp="1" noChangeAspect="1"/>
          </p:cNvSpPr>
          <p:nvPr>
            <p:ph type="pic" sz="quarter" idx="52"/>
          </p:nvPr>
        </p:nvSpPr>
        <p:spPr>
          <a:xfrm>
            <a:off x="6225409" y="5498542"/>
            <a:ext cx="935994" cy="936000"/>
          </a:xfrm>
          <a:prstGeom prst="ellipse">
            <a:avLst/>
          </a:prstGeom>
          <a:ln w="76200" cap="sq">
            <a:noFill/>
            <a:miter lim="800000"/>
          </a:ln>
          <a:effectLst/>
        </p:spPr>
        <p:txBody>
          <a:bodyPr>
            <a:normAutofit/>
          </a:bodyPr>
          <a:lstStyle>
            <a:lvl1pPr marL="0" indent="0" algn="ctr">
              <a:buFontTx/>
              <a:buNone/>
              <a:defRPr sz="1399">
                <a:solidFill>
                  <a:srgbClr val="17252F"/>
                </a:solidFill>
                <a:latin typeface="+mn-lt"/>
                <a:cs typeface="Arial" pitchFamily="34" charset="0"/>
              </a:defRPr>
            </a:lvl1pPr>
          </a:lstStyle>
          <a:p>
            <a:r>
              <a:rPr lang="en-US" dirty="0"/>
              <a:t>Click icon to add picture</a:t>
            </a:r>
            <a:endParaRPr lang="en-JM" dirty="0"/>
          </a:p>
        </p:txBody>
      </p:sp>
      <p:sp>
        <p:nvSpPr>
          <p:cNvPr id="23" name="Picture Placeholder 28"/>
          <p:cNvSpPr>
            <a:spLocks noGrp="1" noChangeAspect="1"/>
          </p:cNvSpPr>
          <p:nvPr>
            <p:ph type="pic" sz="quarter" idx="53"/>
          </p:nvPr>
        </p:nvSpPr>
        <p:spPr>
          <a:xfrm>
            <a:off x="7361994" y="5498542"/>
            <a:ext cx="935994" cy="936000"/>
          </a:xfrm>
          <a:prstGeom prst="ellipse">
            <a:avLst/>
          </a:prstGeom>
          <a:ln w="76200" cap="sq">
            <a:noFill/>
            <a:miter lim="800000"/>
          </a:ln>
          <a:effectLst/>
        </p:spPr>
        <p:txBody>
          <a:bodyPr>
            <a:normAutofit/>
          </a:bodyPr>
          <a:lstStyle>
            <a:lvl1pPr marL="0" indent="0" algn="ctr">
              <a:buFontTx/>
              <a:buNone/>
              <a:defRPr sz="1399">
                <a:solidFill>
                  <a:srgbClr val="17252F"/>
                </a:solidFill>
                <a:latin typeface="+mn-lt"/>
                <a:cs typeface="Arial" pitchFamily="34" charset="0"/>
              </a:defRPr>
            </a:lvl1pPr>
          </a:lstStyle>
          <a:p>
            <a:r>
              <a:rPr lang="en-US" dirty="0"/>
              <a:t>Click icon to add picture</a:t>
            </a:r>
            <a:endParaRPr lang="en-JM" dirty="0"/>
          </a:p>
        </p:txBody>
      </p:sp>
    </p:spTree>
    <p:custDataLst>
      <p:tags r:id="rId1"/>
    </p:custDataLst>
    <p:extLst>
      <p:ext uri="{BB962C8B-B14F-4D97-AF65-F5344CB8AC3E}">
        <p14:creationId xmlns:p14="http://schemas.microsoft.com/office/powerpoint/2010/main" val="1078907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6" name="Rectangle 5"/>
          <p:cNvSpPr/>
          <p:nvPr userDrawn="1"/>
        </p:nvSpPr>
        <p:spPr>
          <a:xfrm>
            <a:off x="312" y="506106"/>
            <a:ext cx="611681"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5" name="Picture Placeholder 4"/>
          <p:cNvSpPr>
            <a:spLocks noGrp="1"/>
          </p:cNvSpPr>
          <p:nvPr>
            <p:ph type="pic" sz="quarter" idx="10"/>
          </p:nvPr>
        </p:nvSpPr>
        <p:spPr>
          <a:xfrm>
            <a:off x="-12700" y="2063751"/>
            <a:ext cx="4445000" cy="4083832"/>
          </a:xfrm>
        </p:spPr>
        <p:txBody>
          <a:bodyPr>
            <a:normAutofit/>
          </a:bodyPr>
          <a:lstStyle>
            <a:lvl1pPr>
              <a:defRPr sz="1999"/>
            </a:lvl1pPr>
          </a:lstStyle>
          <a:p>
            <a:r>
              <a:rPr lang="en-US" dirty="0"/>
              <a:t>Click icon to add picture</a:t>
            </a:r>
          </a:p>
        </p:txBody>
      </p:sp>
      <p:sp>
        <p:nvSpPr>
          <p:cNvPr id="7" name="Title 1"/>
          <p:cNvSpPr>
            <a:spLocks noGrp="1"/>
          </p:cNvSpPr>
          <p:nvPr>
            <p:ph type="title"/>
          </p:nvPr>
        </p:nvSpPr>
        <p:spPr>
          <a:xfrm>
            <a:off x="790836" y="447650"/>
            <a:ext cx="10412618" cy="1143000"/>
          </a:xfrm>
        </p:spPr>
        <p:txBody>
          <a:bodyPr>
            <a:normAutofit/>
          </a:bodyPr>
          <a:lstStyle>
            <a:lvl1pPr>
              <a:defRPr sz="3698">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3">
                    <a:lumMod val="75000"/>
                  </a:schemeClr>
                </a:solidFill>
                <a:latin typeface="+mj-lt"/>
              </a:defRPr>
            </a:lvl1pPr>
          </a:lstStyle>
          <a:p>
            <a:pPr marL="0" lvl="0" indent="0">
              <a:buFontTx/>
              <a:buNone/>
            </a:pPr>
            <a:r>
              <a:rPr lang="en-US"/>
              <a:t>Click to edit Master text styles</a:t>
            </a:r>
          </a:p>
        </p:txBody>
      </p:sp>
      <p:sp>
        <p:nvSpPr>
          <p:cNvPr id="3" name="Slide Number Placeholder 2"/>
          <p:cNvSpPr>
            <a:spLocks noGrp="1"/>
          </p:cNvSpPr>
          <p:nvPr>
            <p:ph type="sldNum" sz="quarter" idx="13"/>
          </p:nvPr>
        </p:nvSpPr>
        <p:spPr/>
        <p:txBody>
          <a:bodyPr/>
          <a:lstStyle/>
          <a:p>
            <a:fld id="{2760AF0F-E753-4DD9-B8E5-577C039A067C}" type="slidenum">
              <a:rPr lang="en-JM" smtClean="0"/>
              <a:t>‹#›</a:t>
            </a:fld>
            <a:endParaRPr lang="en-JM" dirty="0"/>
          </a:p>
        </p:txBody>
      </p:sp>
    </p:spTree>
    <p:custDataLst>
      <p:tags r:id="rId1"/>
    </p:custDataLst>
    <p:extLst>
      <p:ext uri="{BB962C8B-B14F-4D97-AF65-F5344CB8AC3E}">
        <p14:creationId xmlns:p14="http://schemas.microsoft.com/office/powerpoint/2010/main" val="25935788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6" name="Rectangle 5"/>
          <p:cNvSpPr/>
          <p:nvPr userDrawn="1"/>
        </p:nvSpPr>
        <p:spPr>
          <a:xfrm>
            <a:off x="312" y="506106"/>
            <a:ext cx="611681"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5" name="Picture Placeholder 4"/>
          <p:cNvSpPr>
            <a:spLocks noGrp="1"/>
          </p:cNvSpPr>
          <p:nvPr>
            <p:ph type="pic" sz="quarter" idx="10"/>
          </p:nvPr>
        </p:nvSpPr>
        <p:spPr>
          <a:xfrm>
            <a:off x="0" y="1726239"/>
            <a:ext cx="3906694" cy="2159548"/>
          </a:xfrm>
        </p:spPr>
        <p:txBody>
          <a:bodyPr>
            <a:normAutofit/>
          </a:bodyPr>
          <a:lstStyle>
            <a:lvl1pPr>
              <a:defRPr sz="1799"/>
            </a:lvl1pPr>
          </a:lstStyle>
          <a:p>
            <a:r>
              <a:rPr lang="en-US" dirty="0"/>
              <a:t>Click icon to add picture</a:t>
            </a:r>
          </a:p>
        </p:txBody>
      </p:sp>
      <p:sp>
        <p:nvSpPr>
          <p:cNvPr id="7" name="Title 1"/>
          <p:cNvSpPr>
            <a:spLocks noGrp="1"/>
          </p:cNvSpPr>
          <p:nvPr>
            <p:ph type="title"/>
          </p:nvPr>
        </p:nvSpPr>
        <p:spPr>
          <a:xfrm>
            <a:off x="790836" y="447650"/>
            <a:ext cx="10412618" cy="1143000"/>
          </a:xfrm>
        </p:spPr>
        <p:txBody>
          <a:bodyPr>
            <a:normAutofit/>
          </a:bodyPr>
          <a:lstStyle>
            <a:lvl1pPr>
              <a:defRPr sz="3698">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3">
                    <a:lumMod val="75000"/>
                  </a:schemeClr>
                </a:solidFill>
                <a:latin typeface="+mj-lt"/>
              </a:defRPr>
            </a:lvl1pPr>
          </a:lstStyle>
          <a:p>
            <a:pPr marL="0" lvl="0" indent="0">
              <a:buFontTx/>
              <a:buNone/>
            </a:pPr>
            <a:r>
              <a:rPr lang="en-US"/>
              <a:t>Click to edit Master text styles</a:t>
            </a:r>
          </a:p>
        </p:txBody>
      </p:sp>
      <p:sp>
        <p:nvSpPr>
          <p:cNvPr id="3" name="Slide Number Placeholder 2"/>
          <p:cNvSpPr>
            <a:spLocks noGrp="1"/>
          </p:cNvSpPr>
          <p:nvPr>
            <p:ph type="sldNum" sz="quarter" idx="13"/>
          </p:nvPr>
        </p:nvSpPr>
        <p:spPr/>
        <p:txBody>
          <a:bodyPr/>
          <a:lstStyle/>
          <a:p>
            <a:fld id="{2760AF0F-E753-4DD9-B8E5-577C039A067C}" type="slidenum">
              <a:rPr lang="en-JM" smtClean="0"/>
              <a:t>‹#›</a:t>
            </a:fld>
            <a:endParaRPr lang="en-JM" dirty="0"/>
          </a:p>
        </p:txBody>
      </p:sp>
    </p:spTree>
    <p:custDataLst>
      <p:tags r:id="rId1"/>
    </p:custDataLst>
    <p:extLst>
      <p:ext uri="{BB962C8B-B14F-4D97-AF65-F5344CB8AC3E}">
        <p14:creationId xmlns:p14="http://schemas.microsoft.com/office/powerpoint/2010/main" val="889097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6" name="Rectangle 5"/>
          <p:cNvSpPr/>
          <p:nvPr userDrawn="1"/>
        </p:nvSpPr>
        <p:spPr>
          <a:xfrm>
            <a:off x="312" y="506106"/>
            <a:ext cx="611681"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5" name="Picture Placeholder 4"/>
          <p:cNvSpPr>
            <a:spLocks noGrp="1"/>
          </p:cNvSpPr>
          <p:nvPr>
            <p:ph type="pic" sz="quarter" idx="10"/>
          </p:nvPr>
        </p:nvSpPr>
        <p:spPr>
          <a:xfrm>
            <a:off x="7758038" y="-5061"/>
            <a:ext cx="4433962" cy="6863061"/>
          </a:xfrm>
        </p:spPr>
        <p:txBody>
          <a:bodyPr>
            <a:normAutofit/>
          </a:bodyPr>
          <a:lstStyle>
            <a:lvl1pPr>
              <a:defRPr sz="1599"/>
            </a:lvl1pPr>
          </a:lstStyle>
          <a:p>
            <a:r>
              <a:rPr lang="en-US" dirty="0"/>
              <a:t>Click icon to add picture</a:t>
            </a:r>
          </a:p>
        </p:txBody>
      </p:sp>
      <p:sp>
        <p:nvSpPr>
          <p:cNvPr id="7" name="Title 1"/>
          <p:cNvSpPr>
            <a:spLocks noGrp="1"/>
          </p:cNvSpPr>
          <p:nvPr>
            <p:ph type="title"/>
          </p:nvPr>
        </p:nvSpPr>
        <p:spPr>
          <a:xfrm>
            <a:off x="790836" y="447650"/>
            <a:ext cx="10412618" cy="1143000"/>
          </a:xfrm>
        </p:spPr>
        <p:txBody>
          <a:bodyPr>
            <a:normAutofit/>
          </a:bodyPr>
          <a:lstStyle>
            <a:lvl1pPr>
              <a:defRPr sz="3698">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3">
                    <a:lumMod val="75000"/>
                  </a:schemeClr>
                </a:solidFill>
                <a:latin typeface="+mj-lt"/>
              </a:defRPr>
            </a:lvl1pPr>
          </a:lstStyle>
          <a:p>
            <a:pPr marL="0" lvl="0" indent="0">
              <a:buFontTx/>
              <a:buNone/>
            </a:pPr>
            <a:r>
              <a:rPr lang="en-JM" dirty="0"/>
              <a:t>Click to add text</a:t>
            </a:r>
          </a:p>
        </p:txBody>
      </p:sp>
      <p:sp>
        <p:nvSpPr>
          <p:cNvPr id="3" name="Slide Number Placeholder 2"/>
          <p:cNvSpPr>
            <a:spLocks noGrp="1"/>
          </p:cNvSpPr>
          <p:nvPr>
            <p:ph type="sldNum" sz="quarter" idx="13"/>
          </p:nvPr>
        </p:nvSpPr>
        <p:spPr/>
        <p:txBody>
          <a:bodyPr/>
          <a:lstStyle/>
          <a:p>
            <a:fld id="{2760AF0F-E753-4DD9-B8E5-577C039A067C}" type="slidenum">
              <a:rPr lang="en-JM" smtClean="0"/>
              <a:t>‹#›</a:t>
            </a:fld>
            <a:endParaRPr lang="en-JM" dirty="0"/>
          </a:p>
        </p:txBody>
      </p:sp>
    </p:spTree>
    <p:custDataLst>
      <p:tags r:id="rId1"/>
    </p:custDataLst>
    <p:extLst>
      <p:ext uri="{BB962C8B-B14F-4D97-AF65-F5344CB8AC3E}">
        <p14:creationId xmlns:p14="http://schemas.microsoft.com/office/powerpoint/2010/main" val="655433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11" name="Rectangle 10"/>
          <p:cNvSpPr/>
          <p:nvPr userDrawn="1"/>
        </p:nvSpPr>
        <p:spPr>
          <a:xfrm>
            <a:off x="312" y="506106"/>
            <a:ext cx="611681"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3" name="Picture Placeholder 28"/>
          <p:cNvSpPr>
            <a:spLocks noGrp="1" noChangeAspect="1"/>
          </p:cNvSpPr>
          <p:nvPr>
            <p:ph type="pic" sz="quarter" idx="50"/>
          </p:nvPr>
        </p:nvSpPr>
        <p:spPr>
          <a:xfrm>
            <a:off x="949497" y="2675371"/>
            <a:ext cx="1775996" cy="1775999"/>
          </a:xfrm>
          <a:prstGeom prst="ellipse">
            <a:avLst/>
          </a:prstGeom>
          <a:solidFill>
            <a:schemeClr val="tx2">
              <a:lumMod val="90000"/>
              <a:lumOff val="10000"/>
            </a:schemeClr>
          </a:solidFill>
          <a:ln w="76200" cap="sq">
            <a:solidFill>
              <a:schemeClr val="accent2">
                <a:lumMod val="50000"/>
              </a:schemeClr>
            </a:solidFill>
            <a:miter lim="800000"/>
          </a:ln>
          <a:effectLst/>
        </p:spPr>
        <p:txBody>
          <a:bodyPr>
            <a:normAutofit/>
          </a:bodyPr>
          <a:lstStyle>
            <a:lvl1pPr marL="0" indent="0" algn="ctr">
              <a:buFontTx/>
              <a:buNone/>
              <a:defRPr sz="1399">
                <a:solidFill>
                  <a:schemeClr val="bg2"/>
                </a:solidFill>
                <a:latin typeface="+mn-lt"/>
                <a:cs typeface="Arial" pitchFamily="34" charset="0"/>
              </a:defRPr>
            </a:lvl1pPr>
          </a:lstStyle>
          <a:p>
            <a:r>
              <a:rPr lang="en-US" dirty="0"/>
              <a:t>Click icon to add picture</a:t>
            </a:r>
            <a:endParaRPr lang="en-JM" dirty="0"/>
          </a:p>
        </p:txBody>
      </p:sp>
      <p:sp>
        <p:nvSpPr>
          <p:cNvPr id="4" name="Picture Placeholder 28"/>
          <p:cNvSpPr>
            <a:spLocks noGrp="1" noChangeAspect="1"/>
          </p:cNvSpPr>
          <p:nvPr>
            <p:ph type="pic" sz="quarter" idx="51"/>
          </p:nvPr>
        </p:nvSpPr>
        <p:spPr>
          <a:xfrm>
            <a:off x="3647132" y="2675371"/>
            <a:ext cx="1775996" cy="1775999"/>
          </a:xfrm>
          <a:prstGeom prst="ellipse">
            <a:avLst/>
          </a:prstGeom>
          <a:solidFill>
            <a:schemeClr val="tx2">
              <a:lumMod val="90000"/>
              <a:lumOff val="10000"/>
            </a:schemeClr>
          </a:solidFill>
          <a:ln w="76200" cap="sq">
            <a:solidFill>
              <a:schemeClr val="accent2">
                <a:lumMod val="50000"/>
              </a:schemeClr>
            </a:solidFill>
            <a:miter lim="800000"/>
          </a:ln>
          <a:effectLst/>
        </p:spPr>
        <p:txBody>
          <a:bodyPr>
            <a:normAutofit/>
          </a:bodyPr>
          <a:lstStyle>
            <a:lvl1pPr marL="0" indent="0" algn="ctr">
              <a:buFontTx/>
              <a:buNone/>
              <a:defRPr sz="1399">
                <a:solidFill>
                  <a:schemeClr val="bg2"/>
                </a:solidFill>
                <a:latin typeface="+mn-lt"/>
                <a:cs typeface="Arial" pitchFamily="34" charset="0"/>
              </a:defRPr>
            </a:lvl1pPr>
          </a:lstStyle>
          <a:p>
            <a:r>
              <a:rPr lang="en-US" dirty="0"/>
              <a:t>Click icon to add picture</a:t>
            </a:r>
            <a:endParaRPr lang="en-JM" dirty="0"/>
          </a:p>
        </p:txBody>
      </p:sp>
      <p:sp>
        <p:nvSpPr>
          <p:cNvPr id="5" name="Picture Placeholder 28"/>
          <p:cNvSpPr>
            <a:spLocks noGrp="1" noChangeAspect="1"/>
          </p:cNvSpPr>
          <p:nvPr>
            <p:ph type="pic" sz="quarter" idx="52"/>
          </p:nvPr>
        </p:nvSpPr>
        <p:spPr>
          <a:xfrm>
            <a:off x="6344767" y="2728204"/>
            <a:ext cx="1775996" cy="1775999"/>
          </a:xfrm>
          <a:prstGeom prst="ellipse">
            <a:avLst/>
          </a:prstGeom>
          <a:solidFill>
            <a:schemeClr val="tx2">
              <a:lumMod val="90000"/>
              <a:lumOff val="10000"/>
            </a:schemeClr>
          </a:solidFill>
          <a:ln w="76200" cap="sq">
            <a:solidFill>
              <a:schemeClr val="accent2">
                <a:lumMod val="50000"/>
              </a:schemeClr>
            </a:solidFill>
            <a:miter lim="800000"/>
          </a:ln>
          <a:effectLst/>
        </p:spPr>
        <p:txBody>
          <a:bodyPr>
            <a:normAutofit/>
          </a:bodyPr>
          <a:lstStyle>
            <a:lvl1pPr marL="0" indent="0" algn="ctr">
              <a:buFontTx/>
              <a:buNone/>
              <a:defRPr sz="1399">
                <a:solidFill>
                  <a:schemeClr val="bg2"/>
                </a:solidFill>
                <a:latin typeface="+mn-lt"/>
                <a:cs typeface="Arial" pitchFamily="34" charset="0"/>
              </a:defRPr>
            </a:lvl1pPr>
          </a:lstStyle>
          <a:p>
            <a:r>
              <a:rPr lang="en-US" dirty="0"/>
              <a:t>Click icon to add picture</a:t>
            </a:r>
            <a:endParaRPr lang="en-JM" dirty="0"/>
          </a:p>
        </p:txBody>
      </p:sp>
      <p:sp>
        <p:nvSpPr>
          <p:cNvPr id="6" name="Picture Placeholder 28"/>
          <p:cNvSpPr>
            <a:spLocks noGrp="1" noChangeAspect="1"/>
          </p:cNvSpPr>
          <p:nvPr>
            <p:ph type="pic" sz="quarter" idx="53"/>
          </p:nvPr>
        </p:nvSpPr>
        <p:spPr>
          <a:xfrm>
            <a:off x="9042403" y="2718044"/>
            <a:ext cx="1775996" cy="1775999"/>
          </a:xfrm>
          <a:prstGeom prst="ellipse">
            <a:avLst/>
          </a:prstGeom>
          <a:solidFill>
            <a:schemeClr val="tx2">
              <a:lumMod val="90000"/>
              <a:lumOff val="10000"/>
            </a:schemeClr>
          </a:solidFill>
          <a:ln w="76200" cap="sq">
            <a:solidFill>
              <a:schemeClr val="accent2">
                <a:lumMod val="50000"/>
              </a:schemeClr>
            </a:solidFill>
            <a:miter lim="800000"/>
          </a:ln>
          <a:effectLst/>
        </p:spPr>
        <p:txBody>
          <a:bodyPr>
            <a:normAutofit/>
          </a:bodyPr>
          <a:lstStyle>
            <a:lvl1pPr marL="0" indent="0" algn="ctr">
              <a:buFontTx/>
              <a:buNone/>
              <a:defRPr sz="1399">
                <a:solidFill>
                  <a:schemeClr val="bg2"/>
                </a:solidFill>
                <a:latin typeface="+mn-lt"/>
                <a:cs typeface="Arial" pitchFamily="34" charset="0"/>
              </a:defRPr>
            </a:lvl1pPr>
          </a:lstStyle>
          <a:p>
            <a:r>
              <a:rPr lang="en-US" dirty="0"/>
              <a:t>Click icon to add picture</a:t>
            </a:r>
            <a:endParaRPr lang="en-JM" dirty="0"/>
          </a:p>
        </p:txBody>
      </p:sp>
      <p:sp>
        <p:nvSpPr>
          <p:cNvPr id="9" name="Title 1"/>
          <p:cNvSpPr>
            <a:spLocks noGrp="1"/>
          </p:cNvSpPr>
          <p:nvPr>
            <p:ph type="title"/>
          </p:nvPr>
        </p:nvSpPr>
        <p:spPr>
          <a:xfrm>
            <a:off x="790836" y="447650"/>
            <a:ext cx="10412618" cy="1143000"/>
          </a:xfrm>
        </p:spPr>
        <p:txBody>
          <a:bodyPr>
            <a:normAutofit/>
          </a:bodyPr>
          <a:lstStyle>
            <a:lvl1pPr>
              <a:defRPr sz="3698">
                <a:solidFill>
                  <a:schemeClr val="bg1"/>
                </a:solidFill>
              </a:defRPr>
            </a:lvl1pPr>
          </a:lstStyle>
          <a:p>
            <a:r>
              <a:rPr lang="en-US"/>
              <a:t>Click to edit Master title style</a:t>
            </a:r>
            <a:endParaRPr lang="en-US" dirty="0"/>
          </a:p>
        </p:txBody>
      </p:sp>
      <p:sp>
        <p:nvSpPr>
          <p:cNvPr id="10" name="Text Placeholder 4"/>
          <p:cNvSpPr>
            <a:spLocks noGrp="1"/>
          </p:cNvSpPr>
          <p:nvPr>
            <p:ph type="body" sz="quarter" idx="10"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3">
                    <a:lumMod val="75000"/>
                  </a:schemeClr>
                </a:solidFill>
                <a:latin typeface="+mj-lt"/>
              </a:defRPr>
            </a:lvl1pPr>
          </a:lstStyle>
          <a:p>
            <a:pPr marL="0" lvl="0" indent="0">
              <a:buFontTx/>
              <a:buNone/>
            </a:pPr>
            <a:r>
              <a:rPr lang="en-JM" dirty="0"/>
              <a:t>Click to add text</a:t>
            </a:r>
          </a:p>
        </p:txBody>
      </p:sp>
      <p:sp>
        <p:nvSpPr>
          <p:cNvPr id="7" name="Slide Number Placeholder 6"/>
          <p:cNvSpPr>
            <a:spLocks noGrp="1"/>
          </p:cNvSpPr>
          <p:nvPr>
            <p:ph type="sldNum" sz="quarter" idx="55"/>
          </p:nvPr>
        </p:nvSpPr>
        <p:spPr/>
        <p:txBody>
          <a:bodyPr/>
          <a:lstStyle/>
          <a:p>
            <a:fld id="{2760AF0F-E753-4DD9-B8E5-577C039A067C}" type="slidenum">
              <a:rPr lang="en-JM" smtClean="0"/>
              <a:t>‹#›</a:t>
            </a:fld>
            <a:endParaRPr lang="en-JM" dirty="0"/>
          </a:p>
        </p:txBody>
      </p:sp>
    </p:spTree>
    <p:custDataLst>
      <p:tags r:id="rId1"/>
    </p:custDataLst>
    <p:extLst>
      <p:ext uri="{BB962C8B-B14F-4D97-AF65-F5344CB8AC3E}">
        <p14:creationId xmlns:p14="http://schemas.microsoft.com/office/powerpoint/2010/main" val="876870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7" name="Rectangle 6"/>
          <p:cNvSpPr/>
          <p:nvPr userDrawn="1"/>
        </p:nvSpPr>
        <p:spPr>
          <a:xfrm>
            <a:off x="312" y="506106"/>
            <a:ext cx="611681"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5" name="Title 1"/>
          <p:cNvSpPr>
            <a:spLocks noGrp="1"/>
          </p:cNvSpPr>
          <p:nvPr>
            <p:ph type="title"/>
          </p:nvPr>
        </p:nvSpPr>
        <p:spPr>
          <a:xfrm>
            <a:off x="790836" y="447650"/>
            <a:ext cx="10412618" cy="1143000"/>
          </a:xfrm>
        </p:spPr>
        <p:txBody>
          <a:bodyPr>
            <a:normAutofit/>
          </a:bodyPr>
          <a:lstStyle>
            <a:lvl1pPr>
              <a:defRPr sz="3698">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hasCustomPrompt="1"/>
          </p:nvPr>
        </p:nvSpPr>
        <p:spPr>
          <a:xfrm>
            <a:off x="792483" y="447919"/>
            <a:ext cx="10411884" cy="349251"/>
          </a:xfrm>
        </p:spPr>
        <p:txBody>
          <a:bodyPr lIns="134149" anchor="ctr">
            <a:noAutofit/>
          </a:bodyPr>
          <a:lstStyle>
            <a:lvl1pPr marL="0" indent="0">
              <a:buFontTx/>
              <a:buNone/>
              <a:defRPr sz="2099" kern="100" spc="0" baseline="0">
                <a:solidFill>
                  <a:schemeClr val="accent3">
                    <a:lumMod val="75000"/>
                  </a:schemeClr>
                </a:solidFill>
                <a:latin typeface="+mj-lt"/>
              </a:defRPr>
            </a:lvl1pPr>
            <a:lvl2pPr marL="609463" indent="0">
              <a:buFontTx/>
              <a:buNone/>
              <a:defRPr/>
            </a:lvl2pPr>
            <a:lvl3pPr marL="1218925" indent="0">
              <a:buFontTx/>
              <a:buNone/>
              <a:defRPr/>
            </a:lvl3pPr>
            <a:lvl4pPr marL="1828388" indent="0">
              <a:buFontTx/>
              <a:buNone/>
              <a:defRPr/>
            </a:lvl4pPr>
            <a:lvl5pPr marL="2437851" indent="0">
              <a:buFontTx/>
              <a:buNone/>
              <a:defRPr/>
            </a:lvl5pPr>
          </a:lstStyle>
          <a:p>
            <a:pPr lvl="0"/>
            <a:r>
              <a:rPr lang="en-JM" dirty="0"/>
              <a:t>Click to add text</a:t>
            </a:r>
          </a:p>
        </p:txBody>
      </p:sp>
      <p:sp>
        <p:nvSpPr>
          <p:cNvPr id="3" name="Slide Number Placeholder 2"/>
          <p:cNvSpPr>
            <a:spLocks noGrp="1"/>
          </p:cNvSpPr>
          <p:nvPr>
            <p:ph type="sldNum" sz="quarter" idx="12"/>
          </p:nvPr>
        </p:nvSpPr>
        <p:spPr/>
        <p:txBody>
          <a:bodyPr/>
          <a:lstStyle>
            <a:lvl1pPr algn="ctr">
              <a:defRPr/>
            </a:lvl1pPr>
          </a:lstStyle>
          <a:p>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3547114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312" y="506106"/>
            <a:ext cx="611681"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1"/>
          </p:nvPr>
        </p:nvSpPr>
        <p:spPr/>
        <p:txBody>
          <a:bodyPr/>
          <a:lstStyle>
            <a:lvl1pPr algn="ctr">
              <a:defRPr/>
            </a:lvl1pPr>
          </a:lstStyle>
          <a:p>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3490417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lgn="ctr">
              <a:defRPr/>
            </a:lvl1pPr>
          </a:lstStyle>
          <a:p>
            <a:fld id="{2760AF0F-E753-4DD9-B8E5-577C039A067C}" type="slidenum">
              <a:rPr lang="en-JM" smtClean="0"/>
              <a:pPr/>
              <a:t>‹#›</a:t>
            </a:fld>
            <a:endParaRPr lang="en-JM" dirty="0"/>
          </a:p>
        </p:txBody>
      </p:sp>
      <p:sp>
        <p:nvSpPr>
          <p:cNvPr id="2" name="Rectangle 1"/>
          <p:cNvSpPr/>
          <p:nvPr userDrawn="1"/>
        </p:nvSpPr>
        <p:spPr>
          <a:xfrm>
            <a:off x="312" y="0"/>
            <a:ext cx="1219168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7872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6997" y="2478173"/>
            <a:ext cx="4739155" cy="3759819"/>
          </a:xfrm>
        </p:spPr>
        <p:txBody>
          <a:bodyPr/>
          <a:lstStyle/>
          <a:p>
            <a:r>
              <a:rPr lang="en-US" dirty="0"/>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250316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312" y="506106"/>
            <a:ext cx="611681"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3" name="Title 1"/>
          <p:cNvSpPr>
            <a:spLocks noGrp="1"/>
          </p:cNvSpPr>
          <p:nvPr>
            <p:ph type="title"/>
          </p:nvPr>
        </p:nvSpPr>
        <p:spPr>
          <a:xfrm>
            <a:off x="790835" y="447650"/>
            <a:ext cx="10412618" cy="1143000"/>
          </a:xfrm>
        </p:spPr>
        <p:txBody>
          <a:bodyPr>
            <a:normAutofit/>
          </a:bodyPr>
          <a:lstStyle>
            <a:lvl1pPr>
              <a:defRPr sz="3698">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2760AF0F-E753-4DD9-B8E5-577C039A067C}" type="slidenum">
              <a:rPr lang="en-JM" smtClean="0"/>
              <a:pPr/>
              <a:t>‹#›</a:t>
            </a:fld>
            <a:endParaRPr lang="en-JM" dirty="0"/>
          </a:p>
        </p:txBody>
      </p:sp>
      <p:sp>
        <p:nvSpPr>
          <p:cNvPr id="6" name="Text Placeholder 4"/>
          <p:cNvSpPr>
            <a:spLocks noGrp="1"/>
          </p:cNvSpPr>
          <p:nvPr>
            <p:ph type="body" sz="quarter" idx="10" hasCustomPrompt="1"/>
          </p:nvPr>
        </p:nvSpPr>
        <p:spPr>
          <a:xfrm>
            <a:off x="792483" y="447919"/>
            <a:ext cx="10411884" cy="349251"/>
          </a:xfrm>
        </p:spPr>
        <p:txBody>
          <a:bodyPr lIns="134149" anchor="ctr">
            <a:noAutofit/>
          </a:bodyPr>
          <a:lstStyle>
            <a:lvl1pPr marL="0" indent="0">
              <a:buFontTx/>
              <a:buNone/>
              <a:defRPr sz="2099" kern="100" spc="0" baseline="0">
                <a:solidFill>
                  <a:schemeClr val="accent3">
                    <a:lumMod val="75000"/>
                  </a:schemeClr>
                </a:solidFill>
                <a:latin typeface="+mj-lt"/>
              </a:defRPr>
            </a:lvl1pPr>
            <a:lvl2pPr marL="609463" indent="0">
              <a:buFontTx/>
              <a:buNone/>
              <a:defRPr/>
            </a:lvl2pPr>
            <a:lvl3pPr marL="1218925" indent="0">
              <a:buFontTx/>
              <a:buNone/>
              <a:defRPr/>
            </a:lvl3pPr>
            <a:lvl4pPr marL="1828388" indent="0">
              <a:buFontTx/>
              <a:buNone/>
              <a:defRPr/>
            </a:lvl4pPr>
            <a:lvl5pPr marL="2437851" indent="0">
              <a:buFontTx/>
              <a:buNone/>
              <a:defRPr/>
            </a:lvl5pPr>
          </a:lstStyle>
          <a:p>
            <a:pPr lvl="0"/>
            <a:r>
              <a:rPr lang="en-JM" dirty="0"/>
              <a:t>Click to add text</a:t>
            </a:r>
          </a:p>
        </p:txBody>
      </p:sp>
    </p:spTree>
    <p:custDataLst>
      <p:tags r:id="rId1"/>
    </p:custDataLst>
    <p:extLst>
      <p:ext uri="{BB962C8B-B14F-4D97-AF65-F5344CB8AC3E}">
        <p14:creationId xmlns:p14="http://schemas.microsoft.com/office/powerpoint/2010/main" val="3877174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5500077"/>
          </a:xfrm>
        </p:spPr>
        <p:txBody>
          <a:bodyPr/>
          <a:lstStyle/>
          <a:p>
            <a:r>
              <a:rPr lang="en-US" dirty="0"/>
              <a:t>Click icon to add picture</a:t>
            </a:r>
          </a:p>
        </p:txBody>
      </p:sp>
      <p:sp>
        <p:nvSpPr>
          <p:cNvPr id="6" name="Title 1"/>
          <p:cNvSpPr>
            <a:spLocks noGrp="1"/>
          </p:cNvSpPr>
          <p:nvPr>
            <p:ph type="title"/>
          </p:nvPr>
        </p:nvSpPr>
        <p:spPr>
          <a:xfrm>
            <a:off x="790836" y="447650"/>
            <a:ext cx="10412618" cy="1143000"/>
          </a:xfrm>
        </p:spPr>
        <p:txBody>
          <a:bodyPr>
            <a:normAutofit/>
          </a:bodyPr>
          <a:lstStyle>
            <a:lvl1pPr>
              <a:defRPr sz="3698">
                <a:solidFill>
                  <a:schemeClr val="bg1"/>
                </a:solidFill>
              </a:defRPr>
            </a:lvl1pPr>
          </a:lstStyle>
          <a:p>
            <a:r>
              <a:rPr lang="en-US"/>
              <a:t>Click to edit Master title style</a:t>
            </a:r>
            <a:endParaRPr lang="en-US" dirty="0"/>
          </a:p>
        </p:txBody>
      </p:sp>
      <p:sp>
        <p:nvSpPr>
          <p:cNvPr id="7" name="Text Placeholder 4"/>
          <p:cNvSpPr>
            <a:spLocks noGrp="1"/>
          </p:cNvSpPr>
          <p:nvPr>
            <p:ph type="body" sz="quarter" idx="13"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3">
                    <a:lumMod val="75000"/>
                  </a:schemeClr>
                </a:solidFill>
                <a:latin typeface="+mj-lt"/>
              </a:defRPr>
            </a:lvl1pPr>
          </a:lstStyle>
          <a:p>
            <a:pPr marL="0" lvl="0" indent="0">
              <a:buFontTx/>
              <a:buNone/>
            </a:pPr>
            <a:r>
              <a:rPr lang="en-JM" dirty="0"/>
              <a:t>Click to add text</a:t>
            </a:r>
          </a:p>
        </p:txBody>
      </p:sp>
    </p:spTree>
    <p:custDataLst>
      <p:tags r:id="rId1"/>
    </p:custDataLst>
    <p:extLst>
      <p:ext uri="{BB962C8B-B14F-4D97-AF65-F5344CB8AC3E}">
        <p14:creationId xmlns:p14="http://schemas.microsoft.com/office/powerpoint/2010/main" val="2964548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0909" y="3171550"/>
            <a:ext cx="5212642" cy="3089743"/>
          </a:xfrm>
        </p:spPr>
        <p:txBody>
          <a:bodyPr/>
          <a:lstStyle/>
          <a:p>
            <a:r>
              <a:rPr lang="en-US" dirty="0"/>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bg1"/>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6326906" y="3171550"/>
            <a:ext cx="5192345" cy="3089743"/>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362258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162" y="2649028"/>
            <a:ext cx="2328334" cy="1659735"/>
          </a:xfrm>
        </p:spPr>
        <p:txBody>
          <a:bodyPr/>
          <a:lstStyle/>
          <a:p>
            <a:r>
              <a:rPr lang="en-US" dirty="0"/>
              <a:t>Click icon to add picture</a:t>
            </a:r>
          </a:p>
        </p:txBody>
      </p:sp>
      <p:sp>
        <p:nvSpPr>
          <p:cNvPr id="3" name="Picture Placeholder 4"/>
          <p:cNvSpPr>
            <a:spLocks noGrp="1"/>
          </p:cNvSpPr>
          <p:nvPr>
            <p:ph type="pic" sz="quarter" idx="11"/>
          </p:nvPr>
        </p:nvSpPr>
        <p:spPr>
          <a:xfrm>
            <a:off x="683162" y="4609591"/>
            <a:ext cx="2328334" cy="1659735"/>
          </a:xfrm>
        </p:spPr>
        <p:txBody>
          <a:bodyPr/>
          <a:lstStyle/>
          <a:p>
            <a:r>
              <a:rPr lang="en-US" dirty="0"/>
              <a:t>Click icon to add picture</a:t>
            </a:r>
          </a:p>
        </p:txBody>
      </p:sp>
      <p:sp>
        <p:nvSpPr>
          <p:cNvPr id="4" name="Picture Placeholder 4"/>
          <p:cNvSpPr>
            <a:spLocks noGrp="1"/>
          </p:cNvSpPr>
          <p:nvPr>
            <p:ph type="pic" sz="quarter" idx="12"/>
          </p:nvPr>
        </p:nvSpPr>
        <p:spPr>
          <a:xfrm>
            <a:off x="6332827" y="2649028"/>
            <a:ext cx="2328334" cy="1659735"/>
          </a:xfrm>
        </p:spPr>
        <p:txBody>
          <a:bodyPr/>
          <a:lstStyle/>
          <a:p>
            <a:r>
              <a:rPr lang="en-US" dirty="0"/>
              <a:t>Click icon to add picture</a:t>
            </a:r>
          </a:p>
        </p:txBody>
      </p:sp>
      <p:sp>
        <p:nvSpPr>
          <p:cNvPr id="6" name="Picture Placeholder 4"/>
          <p:cNvSpPr>
            <a:spLocks noGrp="1"/>
          </p:cNvSpPr>
          <p:nvPr>
            <p:ph type="pic" sz="quarter" idx="13"/>
          </p:nvPr>
        </p:nvSpPr>
        <p:spPr>
          <a:xfrm>
            <a:off x="6332827" y="4609591"/>
            <a:ext cx="2328334" cy="1659735"/>
          </a:xfrm>
        </p:spPr>
        <p:txBody>
          <a:bodyPr/>
          <a:lstStyle/>
          <a:p>
            <a:r>
              <a:rPr lang="en-US" dirty="0"/>
              <a:t>Click icon to add picture</a:t>
            </a:r>
          </a:p>
        </p:txBody>
      </p:sp>
      <p:sp>
        <p:nvSpPr>
          <p:cNvPr id="7"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3436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029" y="2321695"/>
            <a:ext cx="2554669" cy="1463673"/>
          </a:xfrm>
        </p:spPr>
        <p:txBody>
          <a:bodyPr/>
          <a:lstStyle/>
          <a:p>
            <a:r>
              <a:rPr lang="en-US" dirty="0"/>
              <a:t>Click icon to add picture</a:t>
            </a:r>
          </a:p>
        </p:txBody>
      </p:sp>
      <p:sp>
        <p:nvSpPr>
          <p:cNvPr id="4" name="Picture Placeholder 4"/>
          <p:cNvSpPr>
            <a:spLocks noGrp="1"/>
          </p:cNvSpPr>
          <p:nvPr>
            <p:ph type="pic" sz="quarter" idx="12"/>
          </p:nvPr>
        </p:nvSpPr>
        <p:spPr>
          <a:xfrm>
            <a:off x="6205034" y="2321695"/>
            <a:ext cx="2554669" cy="1463673"/>
          </a:xfrm>
        </p:spPr>
        <p:txBody>
          <a:bodyPr/>
          <a:lstStyle/>
          <a:p>
            <a:r>
              <a:rPr lang="en-US" dirty="0"/>
              <a:t>Click icon to add picture</a:t>
            </a:r>
          </a:p>
        </p:txBody>
      </p:sp>
      <p:sp>
        <p:nvSpPr>
          <p:cNvPr id="6" name="Picture Placeholder 4"/>
          <p:cNvSpPr>
            <a:spLocks noGrp="1"/>
          </p:cNvSpPr>
          <p:nvPr>
            <p:ph type="pic" sz="quarter" idx="13"/>
          </p:nvPr>
        </p:nvSpPr>
        <p:spPr>
          <a:xfrm>
            <a:off x="8957538" y="2321695"/>
            <a:ext cx="2554669" cy="1463673"/>
          </a:xfrm>
        </p:spPr>
        <p:txBody>
          <a:bodyPr/>
          <a:lstStyle/>
          <a:p>
            <a:r>
              <a:rPr lang="en-US" dirty="0"/>
              <a:t>Click icon to add picture</a:t>
            </a:r>
          </a:p>
        </p:txBody>
      </p:sp>
      <p:sp>
        <p:nvSpPr>
          <p:cNvPr id="7" name="Title Placeholder 1"/>
          <p:cNvSpPr>
            <a:spLocks noGrp="1"/>
          </p:cNvSpPr>
          <p:nvPr>
            <p:ph type="title"/>
          </p:nvPr>
        </p:nvSpPr>
        <p:spPr>
          <a:xfrm>
            <a:off x="508539" y="310896"/>
            <a:ext cx="11009376" cy="1143000"/>
          </a:xfrm>
          <a:prstGeom prst="rect">
            <a:avLst/>
          </a:prstGeom>
        </p:spPr>
        <p:txBody>
          <a:bodyPr vert="horz" lIns="121932" tIns="60965" rIns="121932" bIns="60965" rtlCol="0" anchor="ctr">
            <a:normAutofit/>
          </a:bodyPr>
          <a:lstStyle>
            <a:lvl1pPr>
              <a:defRPr>
                <a:solidFill>
                  <a:schemeClr val="bg1"/>
                </a:solidFill>
              </a:defRPr>
            </a:lvl1pPr>
          </a:lstStyle>
          <a:p>
            <a:r>
              <a:rPr lang="en-US"/>
              <a:t>Click to edit Master title style</a:t>
            </a:r>
            <a:endParaRPr lang="en-US" dirty="0"/>
          </a:p>
        </p:txBody>
      </p:sp>
      <p:sp>
        <p:nvSpPr>
          <p:cNvPr id="8" name="Picture Placeholder 4"/>
          <p:cNvSpPr>
            <a:spLocks noGrp="1"/>
          </p:cNvSpPr>
          <p:nvPr>
            <p:ph type="pic" sz="quarter" idx="14"/>
          </p:nvPr>
        </p:nvSpPr>
        <p:spPr>
          <a:xfrm>
            <a:off x="3452532" y="2321695"/>
            <a:ext cx="2554669" cy="1463673"/>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423532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24169"/>
            <a:ext cx="11914632" cy="2259720"/>
          </a:xfrm>
        </p:spPr>
        <p:txBody>
          <a:bodyPr/>
          <a:lstStyle/>
          <a:p>
            <a:r>
              <a:rPr lang="en-US" dirty="0"/>
              <a:t>Click icon to add picture</a:t>
            </a:r>
          </a:p>
        </p:txBody>
      </p:sp>
      <p:sp>
        <p:nvSpPr>
          <p:cNvPr id="2" name="Title 1"/>
          <p:cNvSpPr>
            <a:spLocks noGrp="1"/>
          </p:cNvSpPr>
          <p:nvPr>
            <p:ph type="title"/>
          </p:nvPr>
        </p:nvSpPr>
        <p:spPr>
          <a:xfrm>
            <a:off x="508539" y="2395728"/>
            <a:ext cx="11010711" cy="1143000"/>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00866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customXml" Target="../../customXml/item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ags" Target="../tags/tag19.xml"/><Relationship Id="rId2" Type="http://schemas.openxmlformats.org/officeDocument/2006/relationships/slideLayout" Target="../slideLayouts/slideLayout39.xml"/><Relationship Id="rId16" Type="http://schemas.openxmlformats.org/officeDocument/2006/relationships/customXml" Target="../../customXml/item2.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3.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7384" y="135091"/>
            <a:ext cx="11914918" cy="6595909"/>
          </a:xfrm>
          <a:prstGeom prst="rect">
            <a:avLst/>
          </a:prstGeom>
          <a:solidFill>
            <a:schemeClr val="tx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121869" tIns="60933" rIns="121869" bIns="60933" rtlCol="0" anchor="ctr"/>
          <a:lstStyle/>
          <a:p>
            <a:pPr algn="ctr"/>
            <a:endParaRPr lang="en-US" sz="2299" dirty="0"/>
          </a:p>
        </p:txBody>
      </p:sp>
      <p:sp>
        <p:nvSpPr>
          <p:cNvPr id="2" name="Title Placeholder 1"/>
          <p:cNvSpPr>
            <a:spLocks noGrp="1"/>
          </p:cNvSpPr>
          <p:nvPr>
            <p:ph type="title"/>
          </p:nvPr>
        </p:nvSpPr>
        <p:spPr>
          <a:xfrm>
            <a:off x="508539" y="314191"/>
            <a:ext cx="11010711" cy="1143000"/>
          </a:xfrm>
          <a:prstGeom prst="rect">
            <a:avLst/>
          </a:prstGeom>
        </p:spPr>
        <p:txBody>
          <a:bodyPr vert="horz" lIns="121932" tIns="60965" rIns="121932" bIns="6096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8538" y="1630914"/>
            <a:ext cx="11010711" cy="4879499"/>
          </a:xfrm>
          <a:prstGeom prst="rect">
            <a:avLst/>
          </a:prstGeom>
        </p:spPr>
        <p:txBody>
          <a:bodyPr vert="horz" lIns="121932" tIns="60965" rIns="121932" bIns="609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17"/>
      <p:tags r:id="rId18"/>
    </p:custDataLst>
    <p:extLst>
      <p:ext uri="{BB962C8B-B14F-4D97-AF65-F5344CB8AC3E}">
        <p14:creationId xmlns:p14="http://schemas.microsoft.com/office/powerpoint/2010/main" val="366237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609351" rtl="0" eaLnBrk="1" latinLnBrk="0" hangingPunct="1">
        <a:spcBef>
          <a:spcPct val="0"/>
        </a:spcBef>
        <a:buNone/>
        <a:defRPr sz="4198" b="1" kern="1200" spc="-201">
          <a:solidFill>
            <a:schemeClr val="bg1"/>
          </a:solidFill>
          <a:latin typeface="Open Sans" panose="020B0606030504020204" pitchFamily="34" charset="0"/>
          <a:ea typeface="+mj-ea"/>
          <a:cs typeface="Open Sans" panose="020B0606030504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bg2"/>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bg2"/>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bg2"/>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bg2"/>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bg2"/>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dirty="0">
                <a:latin typeface="Arial" panose="020B0604020202020204" pitchFamily="34" charset="0"/>
                <a:cs typeface="Arial" panose="020B0604020202020204" pitchFamily="34" charset="0"/>
              </a:rPr>
              <a:t>NC CACFP Monthly Institution Call  |  June 4, 2021</a:t>
            </a: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dirty="0">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B321EAAF-53A3-48EF-B763-63977D1816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112419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Lst>
  <p:hf sldNum="0" hdr="0" dt="0"/>
  <p:txStyles>
    <p:title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0835" y="445692"/>
            <a:ext cx="10412618"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0836" y="1729154"/>
            <a:ext cx="10412618" cy="4755132"/>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3"/>
          </p:nvPr>
        </p:nvSpPr>
        <p:spPr>
          <a:xfrm>
            <a:off x="4038601" y="6356352"/>
            <a:ext cx="4114800" cy="365125"/>
          </a:xfrm>
          <a:prstGeom prst="rect">
            <a:avLst/>
          </a:prstGeom>
        </p:spPr>
        <p:txBody>
          <a:bodyPr vert="horz" lIns="121954" tIns="60977" rIns="121954" bIns="60977" rtlCol="0" anchor="ctr"/>
          <a:lstStyle>
            <a:lvl1pPr algn="ctr">
              <a:defRPr sz="1599">
                <a:solidFill>
                  <a:schemeClr val="tx1">
                    <a:tint val="75000"/>
                  </a:schemeClr>
                </a:solidFill>
              </a:defRPr>
            </a:lvl1pPr>
          </a:lstStyle>
          <a:p>
            <a:endParaRPr lang="en-JM" dirty="0"/>
          </a:p>
        </p:txBody>
      </p:sp>
      <p:sp>
        <p:nvSpPr>
          <p:cNvPr id="6" name="Slide Number Placeholder 5"/>
          <p:cNvSpPr>
            <a:spLocks noGrp="1"/>
          </p:cNvSpPr>
          <p:nvPr>
            <p:ph type="sldNum" sz="quarter" idx="4"/>
          </p:nvPr>
        </p:nvSpPr>
        <p:spPr>
          <a:xfrm>
            <a:off x="312" y="485544"/>
            <a:ext cx="611681" cy="365125"/>
          </a:xfrm>
          <a:prstGeom prst="rect">
            <a:avLst/>
          </a:prstGeom>
        </p:spPr>
        <p:txBody>
          <a:bodyPr vert="horz" lIns="121954" tIns="60977" rIns="121954" bIns="60977" rtlCol="0" anchor="ctr"/>
          <a:lstStyle>
            <a:lvl1pPr algn="ctr">
              <a:defRPr sz="2099">
                <a:solidFill>
                  <a:schemeClr val="bg1"/>
                </a:solidFill>
                <a:latin typeface="+mj-lt"/>
              </a:defRPr>
            </a:lvl1pPr>
          </a:lstStyle>
          <a:p>
            <a:fld id="{2760AF0F-E753-4DD9-B8E5-577C039A067C}" type="slidenum">
              <a:rPr lang="en-JM" smtClean="0"/>
              <a:pPr/>
              <a:t>‹#›</a:t>
            </a:fld>
            <a:endParaRPr lang="en-JM" dirty="0"/>
          </a:p>
        </p:txBody>
      </p:sp>
    </p:spTree>
    <p:custDataLst>
      <p:custData r:id="rId16"/>
      <p:tags r:id="rId17"/>
    </p:custDataLst>
    <p:extLst>
      <p:ext uri="{BB962C8B-B14F-4D97-AF65-F5344CB8AC3E}">
        <p14:creationId xmlns:p14="http://schemas.microsoft.com/office/powerpoint/2010/main" val="259143843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hdr="0" dt="0"/>
  <p:txStyles>
    <p:titleStyle>
      <a:lvl1pPr algn="l" defTabSz="609463" rtl="0" eaLnBrk="1" latinLnBrk="0" hangingPunct="1">
        <a:spcBef>
          <a:spcPct val="0"/>
        </a:spcBef>
        <a:buNone/>
        <a:defRPr sz="3698" b="1" i="0" kern="1200">
          <a:solidFill>
            <a:schemeClr val="bg1"/>
          </a:solidFill>
          <a:latin typeface="+mj-lt"/>
          <a:ea typeface="Titillium WebSemiBold" panose="00000700000000000000" pitchFamily="2" charset="0"/>
          <a:cs typeface="Titillium WebSemiBold" panose="00000700000000000000" pitchFamily="2" charset="0"/>
        </a:defRPr>
      </a:lvl1pPr>
    </p:titleStyle>
    <p:bodyStyle>
      <a:lvl1pPr marL="457097" indent="-457097" algn="l" defTabSz="609463" rtl="0" eaLnBrk="1" latinLnBrk="0" hangingPunct="1">
        <a:spcBef>
          <a:spcPct val="20000"/>
        </a:spcBef>
        <a:buFont typeface="Arial"/>
        <a:buChar char="•"/>
        <a:defRPr sz="2699" kern="1200">
          <a:solidFill>
            <a:schemeClr val="bg1"/>
          </a:solidFill>
          <a:latin typeface="+mn-lt"/>
          <a:ea typeface="+mn-ea"/>
          <a:cs typeface="+mn-cs"/>
        </a:defRPr>
      </a:lvl1pPr>
      <a:lvl2pPr marL="990377" indent="-380914" algn="l" defTabSz="609463" rtl="0" eaLnBrk="1" latinLnBrk="0" hangingPunct="1">
        <a:spcBef>
          <a:spcPct val="20000"/>
        </a:spcBef>
        <a:buFont typeface="Arial"/>
        <a:buChar char="–"/>
        <a:defRPr sz="2399" kern="1200">
          <a:solidFill>
            <a:schemeClr val="bg1"/>
          </a:solidFill>
          <a:latin typeface="+mn-lt"/>
          <a:ea typeface="+mn-ea"/>
          <a:cs typeface="+mn-cs"/>
        </a:defRPr>
      </a:lvl2pPr>
      <a:lvl3pPr marL="1523657" indent="-304732" algn="l" defTabSz="609463" rtl="0" eaLnBrk="1" latinLnBrk="0" hangingPunct="1">
        <a:spcBef>
          <a:spcPct val="20000"/>
        </a:spcBef>
        <a:buFont typeface="Arial"/>
        <a:buChar char="•"/>
        <a:defRPr sz="2099" kern="1200">
          <a:solidFill>
            <a:schemeClr val="bg1"/>
          </a:solidFill>
          <a:latin typeface="+mn-lt"/>
          <a:ea typeface="+mn-ea"/>
          <a:cs typeface="+mn-cs"/>
        </a:defRPr>
      </a:lvl3pPr>
      <a:lvl4pPr marL="2133120" indent="-304732" algn="l" defTabSz="609463" rtl="0" eaLnBrk="1" latinLnBrk="0" hangingPunct="1">
        <a:spcBef>
          <a:spcPct val="20000"/>
        </a:spcBef>
        <a:buFont typeface="Arial"/>
        <a:buChar char="–"/>
        <a:defRPr sz="1899" kern="1200">
          <a:solidFill>
            <a:schemeClr val="bg1"/>
          </a:solidFill>
          <a:latin typeface="+mn-lt"/>
          <a:ea typeface="+mn-ea"/>
          <a:cs typeface="+mn-cs"/>
        </a:defRPr>
      </a:lvl4pPr>
      <a:lvl5pPr marL="2742582" indent="-304732" algn="l" defTabSz="609463" rtl="0" eaLnBrk="1" latinLnBrk="0" hangingPunct="1">
        <a:spcBef>
          <a:spcPct val="20000"/>
        </a:spcBef>
        <a:buFont typeface="Arial"/>
        <a:buChar char="»"/>
        <a:defRPr sz="1899" kern="1200">
          <a:solidFill>
            <a:schemeClr val="bg1"/>
          </a:solidFill>
          <a:latin typeface="+mn-lt"/>
          <a:ea typeface="+mn-ea"/>
          <a:cs typeface="+mn-c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12.xml"/><Relationship Id="rId1" Type="http://schemas.openxmlformats.org/officeDocument/2006/relationships/tags" Target="../tags/tag4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hyperlink" Target="https://www.sam.gov/SAM/" TargetMode="Externa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49.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50.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5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1.xml"/><Relationship Id="rId1" Type="http://schemas.openxmlformats.org/officeDocument/2006/relationships/tags" Target="../tags/tag5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tags" Target="../tags/tag53.xml"/><Relationship Id="rId5" Type="http://schemas.openxmlformats.org/officeDocument/2006/relationships/image" Target="../media/image27.jpeg"/><Relationship Id="rId4" Type="http://schemas.openxmlformats.org/officeDocument/2006/relationships/hyperlink" Target="https://growing-minds.org/north-carolina-crunch/"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5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hyperlink" Target="http://www.nutritionnc.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11.xml"/><Relationship Id="rId1" Type="http://schemas.openxmlformats.org/officeDocument/2006/relationships/tags" Target="../tags/tag5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69" b="769"/>
          <a:stretch/>
        </p:blipFill>
        <p:spPr>
          <a:xfrm>
            <a:off x="0" y="0"/>
            <a:ext cx="12192000" cy="6730969"/>
          </a:xfrm>
        </p:spPr>
      </p:pic>
      <p:sp>
        <p:nvSpPr>
          <p:cNvPr id="4" name="Rectangle 3"/>
          <p:cNvSpPr/>
          <p:nvPr/>
        </p:nvSpPr>
        <p:spPr>
          <a:xfrm>
            <a:off x="0" y="3917405"/>
            <a:ext cx="12204637" cy="1765856"/>
          </a:xfrm>
          <a:prstGeom prst="rect">
            <a:avLst/>
          </a:prstGeom>
          <a:solidFill>
            <a:schemeClr val="accent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dirty="0">
              <a:latin typeface="+mj-lt"/>
              <a:cs typeface="Open Sans" panose="020B0606030504020204" pitchFamily="34" charset="0"/>
            </a:endParaRPr>
          </a:p>
        </p:txBody>
      </p:sp>
      <p:sp>
        <p:nvSpPr>
          <p:cNvPr id="7" name="TextBox 6"/>
          <p:cNvSpPr txBox="1"/>
          <p:nvPr/>
        </p:nvSpPr>
        <p:spPr>
          <a:xfrm>
            <a:off x="882682" y="5030837"/>
            <a:ext cx="10784492" cy="399901"/>
          </a:xfrm>
          <a:prstGeom prst="rect">
            <a:avLst/>
          </a:prstGeom>
          <a:noFill/>
        </p:spPr>
        <p:txBody>
          <a:bodyPr wrap="square" lIns="121869" tIns="60933" rIns="121869" bIns="60933"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All information presented on this call is true and accurate as of the date of the call (</a:t>
            </a:r>
            <a:r>
              <a:rPr lang="en-US" dirty="0">
                <a:solidFill>
                  <a:schemeClr val="bg1"/>
                </a:solidFill>
                <a:latin typeface="Arial" panose="020B0604020202020204" pitchFamily="34" charset="0"/>
                <a:cs typeface="Arial" panose="020B0604020202020204" pitchFamily="34" charset="0"/>
              </a:rPr>
              <a:t>September 3</a:t>
            </a:r>
            <a:r>
              <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2021). </a:t>
            </a:r>
          </a:p>
        </p:txBody>
      </p:sp>
      <p:sp>
        <p:nvSpPr>
          <p:cNvPr id="2" name="Title 1"/>
          <p:cNvSpPr>
            <a:spLocks noGrp="1"/>
          </p:cNvSpPr>
          <p:nvPr>
            <p:ph type="title"/>
          </p:nvPr>
        </p:nvSpPr>
        <p:spPr>
          <a:xfrm>
            <a:off x="895318" y="4167188"/>
            <a:ext cx="10414000" cy="865187"/>
          </a:xfrm>
        </p:spPr>
        <p:txBody>
          <a:bodyPr>
            <a:normAutofit fontScale="90000"/>
          </a:bodyPr>
          <a:lstStyle/>
          <a:p>
            <a:r>
              <a:rPr lang="en-US" dirty="0">
                <a:latin typeface="+mj-lt"/>
              </a:rPr>
              <a:t>Welcome to NC CACFP Monthly Institution Call</a:t>
            </a:r>
          </a:p>
        </p:txBody>
      </p:sp>
    </p:spTree>
    <p:custDataLst>
      <p:tags r:id="rId1"/>
    </p:custDataLst>
    <p:extLst>
      <p:ext uri="{BB962C8B-B14F-4D97-AF65-F5344CB8AC3E}">
        <p14:creationId xmlns:p14="http://schemas.microsoft.com/office/powerpoint/2010/main" val="3791940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609" b="8609"/>
          <a:stretch/>
        </p:blipFill>
        <p:spPr>
          <a:xfrm>
            <a:off x="134400" y="132095"/>
            <a:ext cx="11914632" cy="6593809"/>
          </a:xfrm>
        </p:spPr>
      </p:pic>
      <p:sp>
        <p:nvSpPr>
          <p:cNvPr id="6" name="Rectangle 5"/>
          <p:cNvSpPr/>
          <p:nvPr/>
        </p:nvSpPr>
        <p:spPr>
          <a:xfrm>
            <a:off x="6074159" y="2166465"/>
            <a:ext cx="6129174" cy="3167669"/>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prstClr val="white"/>
              </a:solidFill>
              <a:effectLst/>
              <a:uLnTx/>
              <a:uFillTx/>
              <a:latin typeface="Open Sans" panose="020B0606030504020204" pitchFamily="34" charset="0"/>
              <a:ea typeface="+mn-ea"/>
              <a:cs typeface="Open Sans" panose="020B0606030504020204" pitchFamily="34" charset="0"/>
            </a:endParaRPr>
          </a:p>
        </p:txBody>
      </p:sp>
      <p:sp>
        <p:nvSpPr>
          <p:cNvPr id="5" name="Title 4"/>
          <p:cNvSpPr>
            <a:spLocks noGrp="1"/>
          </p:cNvSpPr>
          <p:nvPr>
            <p:ph type="title"/>
          </p:nvPr>
        </p:nvSpPr>
        <p:spPr>
          <a:xfrm>
            <a:off x="6588376" y="3072878"/>
            <a:ext cx="4855464" cy="1143000"/>
          </a:xfrm>
        </p:spPr>
        <p:txBody>
          <a:bodyPr>
            <a:normAutofit fontScale="90000"/>
          </a:bodyPr>
          <a:lstStyle/>
          <a:p>
            <a:r>
              <a:rPr lang="en-US" dirty="0">
                <a:latin typeface="+mj-lt"/>
              </a:rPr>
              <a:t>What questions do you have?</a:t>
            </a:r>
          </a:p>
        </p:txBody>
      </p:sp>
    </p:spTree>
    <p:custDataLst>
      <p:tags r:id="rId1"/>
    </p:custDataLst>
    <p:extLst>
      <p:ext uri="{BB962C8B-B14F-4D97-AF65-F5344CB8AC3E}">
        <p14:creationId xmlns:p14="http://schemas.microsoft.com/office/powerpoint/2010/main" val="1088912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mj-lt"/>
              </a:rPr>
              <a:t>Policy Memo</a:t>
            </a:r>
          </a:p>
        </p:txBody>
      </p:sp>
      <p:sp>
        <p:nvSpPr>
          <p:cNvPr id="3" name="TextBox 2"/>
          <p:cNvSpPr txBox="1"/>
          <p:nvPr/>
        </p:nvSpPr>
        <p:spPr>
          <a:xfrm>
            <a:off x="157212" y="2862072"/>
            <a:ext cx="792780" cy="701714"/>
          </a:xfrm>
          <a:prstGeom prst="rect">
            <a:avLst/>
          </a:prstGeom>
          <a:noFill/>
        </p:spPr>
        <p:txBody>
          <a:bodyPr wrap="none" lIns="121869" tIns="60933" rIns="121869" bIns="6093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98" b="1" i="0" u="none" strike="noStrike" kern="1200" cap="none" spc="-201" normalizeH="0" baseline="0" noProof="0" dirty="0">
              <a:ln>
                <a:noFill/>
              </a:ln>
              <a:solidFill>
                <a:prstClr val="white"/>
              </a:solidFill>
              <a:effectLst/>
              <a:uLnTx/>
              <a:uFillTx/>
              <a:latin typeface="Open Sans"/>
              <a:ea typeface="+mn-ea"/>
              <a:cs typeface="Open Sans" panose="020B0606030504020204" pitchFamily="34" charset="0"/>
            </a:endParaRPr>
          </a:p>
        </p:txBody>
      </p:sp>
      <p:sp>
        <p:nvSpPr>
          <p:cNvPr id="5" name="Rectangle 4"/>
          <p:cNvSpPr/>
          <p:nvPr/>
        </p:nvSpPr>
        <p:spPr>
          <a:xfrm>
            <a:off x="1298836" y="3554036"/>
            <a:ext cx="4659058" cy="446221"/>
          </a:xfrm>
          <a:prstGeom prst="rect">
            <a:avLst/>
          </a:prstGeom>
        </p:spPr>
        <p:txBody>
          <a:bodyPr wrap="none" lIns="121869" tIns="60933" rIns="121869" bIns="6093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Open Sans"/>
                <a:ea typeface="+mn-ea"/>
                <a:cs typeface="+mn-cs"/>
              </a:rPr>
              <a:t>Child and Adult Care Food Program</a:t>
            </a:r>
            <a:endParaRPr kumimoji="0" lang="en-US" sz="21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371320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550689-1546-4F33-B11E-05029F7EC5CD}"/>
              </a:ext>
            </a:extLst>
          </p:cNvPr>
          <p:cNvSpPr>
            <a:spLocks noGrp="1"/>
          </p:cNvSpPr>
          <p:nvPr>
            <p:ph type="title"/>
          </p:nvPr>
        </p:nvSpPr>
        <p:spPr/>
        <p:txBody>
          <a:bodyPr/>
          <a:lstStyle/>
          <a:p>
            <a:r>
              <a:rPr lang="en-US" dirty="0"/>
              <a:t>CACFP 16-2021</a:t>
            </a:r>
          </a:p>
        </p:txBody>
      </p:sp>
      <p:sp>
        <p:nvSpPr>
          <p:cNvPr id="5" name="TextBox 4">
            <a:extLst>
              <a:ext uri="{FF2B5EF4-FFF2-40B4-BE49-F238E27FC236}">
                <a16:creationId xmlns:a16="http://schemas.microsoft.com/office/drawing/2014/main" id="{5C5B49F8-0012-4468-A606-FA2F8205CB71}"/>
              </a:ext>
            </a:extLst>
          </p:cNvPr>
          <p:cNvSpPr txBox="1"/>
          <p:nvPr/>
        </p:nvSpPr>
        <p:spPr>
          <a:xfrm>
            <a:off x="3039762" y="3080951"/>
            <a:ext cx="914400" cy="91440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2"/>
              </a:solidFill>
              <a:cs typeface="Calibri"/>
            </a:endParaRPr>
          </a:p>
        </p:txBody>
      </p:sp>
      <p:sp>
        <p:nvSpPr>
          <p:cNvPr id="7" name="TextBox 6">
            <a:extLst>
              <a:ext uri="{FF2B5EF4-FFF2-40B4-BE49-F238E27FC236}">
                <a16:creationId xmlns:a16="http://schemas.microsoft.com/office/drawing/2014/main" id="{E784D00B-FB48-44E3-BF52-46E342CD817E}"/>
              </a:ext>
            </a:extLst>
          </p:cNvPr>
          <p:cNvSpPr txBox="1"/>
          <p:nvPr/>
        </p:nvSpPr>
        <p:spPr>
          <a:xfrm>
            <a:off x="1675561" y="2204049"/>
            <a:ext cx="3563836" cy="1224951"/>
          </a:xfrm>
          <a:prstGeom prst="rect">
            <a:avLst/>
          </a:prstGeom>
          <a:noFill/>
        </p:spPr>
        <p:txBody>
          <a:bodyPr wrap="square">
            <a:spAutoFit/>
          </a:bodyPr>
          <a:lstStyle/>
          <a:p>
            <a:pPr marL="0" marR="0" fontAlgn="t">
              <a:lnSpc>
                <a:spcPct val="130000"/>
              </a:lnSpc>
              <a:spcBef>
                <a:spcPts val="0"/>
              </a:spcBef>
              <a:spcAft>
                <a:spcPts val="0"/>
              </a:spcAft>
            </a:pPr>
            <a:r>
              <a:rPr lang="en-US" sz="3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New Policy Memo</a:t>
            </a:r>
          </a:p>
          <a:p>
            <a:pPr marL="0" marR="0">
              <a:spcBef>
                <a:spcPts val="0"/>
              </a:spcBef>
              <a:spcAft>
                <a:spcPts val="0"/>
              </a:spcAft>
            </a:pPr>
            <a:r>
              <a:rPr lang="en-US" sz="3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C80D84B5-FC2B-423D-A6D1-E5093BC98808}"/>
              </a:ext>
            </a:extLst>
          </p:cNvPr>
          <p:cNvSpPr txBox="1"/>
          <p:nvPr/>
        </p:nvSpPr>
        <p:spPr>
          <a:xfrm>
            <a:off x="3370729" y="3756212"/>
            <a:ext cx="914400" cy="91440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2"/>
              </a:solidFill>
              <a:cs typeface="Calibri"/>
            </a:endParaRPr>
          </a:p>
        </p:txBody>
      </p:sp>
      <p:pic>
        <p:nvPicPr>
          <p:cNvPr id="10" name="Picture 9" descr="A person with her hand on her chin&#10;&#10;Description automatically generated with medium confidence">
            <a:extLst>
              <a:ext uri="{FF2B5EF4-FFF2-40B4-BE49-F238E27FC236}">
                <a16:creationId xmlns:a16="http://schemas.microsoft.com/office/drawing/2014/main" id="{226BEAED-9BCE-475D-92C0-D848239AA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086" y="3185220"/>
            <a:ext cx="3443286" cy="2295524"/>
          </a:xfrm>
          <a:prstGeom prst="rect">
            <a:avLst/>
          </a:prstGeom>
        </p:spPr>
      </p:pic>
      <p:pic>
        <p:nvPicPr>
          <p:cNvPr id="6" name="Picture 5" descr="Table&#10;&#10;Description automatically generated">
            <a:extLst>
              <a:ext uri="{FF2B5EF4-FFF2-40B4-BE49-F238E27FC236}">
                <a16:creationId xmlns:a16="http://schemas.microsoft.com/office/drawing/2014/main" id="{A7314DDF-9F76-488D-949E-BBEFDD236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0364" y="281667"/>
            <a:ext cx="6294665" cy="6294665"/>
          </a:xfrm>
          <a:prstGeom prst="rect">
            <a:avLst/>
          </a:prstGeom>
        </p:spPr>
      </p:pic>
    </p:spTree>
    <p:custDataLst>
      <p:tags r:id="rId1"/>
    </p:custDataLst>
    <p:extLst>
      <p:ext uri="{BB962C8B-B14F-4D97-AF65-F5344CB8AC3E}">
        <p14:creationId xmlns:p14="http://schemas.microsoft.com/office/powerpoint/2010/main" val="400056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609" b="8609"/>
          <a:stretch/>
        </p:blipFill>
        <p:spPr>
          <a:xfrm>
            <a:off x="134400" y="132095"/>
            <a:ext cx="11914632" cy="6593809"/>
          </a:xfrm>
        </p:spPr>
      </p:pic>
      <p:sp>
        <p:nvSpPr>
          <p:cNvPr id="6" name="Rectangle 5"/>
          <p:cNvSpPr/>
          <p:nvPr/>
        </p:nvSpPr>
        <p:spPr>
          <a:xfrm>
            <a:off x="6074159" y="2166465"/>
            <a:ext cx="6129174" cy="3167669"/>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prstClr val="white"/>
              </a:solidFill>
              <a:effectLst/>
              <a:uLnTx/>
              <a:uFillTx/>
              <a:latin typeface="Open Sans" panose="020B0606030504020204" pitchFamily="34" charset="0"/>
              <a:ea typeface="+mn-ea"/>
              <a:cs typeface="Open Sans" panose="020B0606030504020204" pitchFamily="34" charset="0"/>
            </a:endParaRPr>
          </a:p>
        </p:txBody>
      </p:sp>
      <p:sp>
        <p:nvSpPr>
          <p:cNvPr id="5" name="Title 4"/>
          <p:cNvSpPr>
            <a:spLocks noGrp="1"/>
          </p:cNvSpPr>
          <p:nvPr>
            <p:ph type="title"/>
          </p:nvPr>
        </p:nvSpPr>
        <p:spPr>
          <a:xfrm>
            <a:off x="6588376" y="3072878"/>
            <a:ext cx="4855464" cy="1143000"/>
          </a:xfrm>
        </p:spPr>
        <p:txBody>
          <a:bodyPr>
            <a:normAutofit fontScale="90000"/>
          </a:bodyPr>
          <a:lstStyle/>
          <a:p>
            <a:r>
              <a:rPr lang="en-US" dirty="0">
                <a:latin typeface="+mj-lt"/>
              </a:rPr>
              <a:t>What questions do you have?</a:t>
            </a:r>
          </a:p>
        </p:txBody>
      </p:sp>
    </p:spTree>
    <p:custDataLst>
      <p:tags r:id="rId1"/>
    </p:custDataLst>
    <p:extLst>
      <p:ext uri="{BB962C8B-B14F-4D97-AF65-F5344CB8AC3E}">
        <p14:creationId xmlns:p14="http://schemas.microsoft.com/office/powerpoint/2010/main" val="3040086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mj-lt"/>
              </a:rPr>
              <a:t>Application Update 2022</a:t>
            </a:r>
          </a:p>
        </p:txBody>
      </p:sp>
      <p:sp>
        <p:nvSpPr>
          <p:cNvPr id="3" name="TextBox 2"/>
          <p:cNvSpPr txBox="1"/>
          <p:nvPr/>
        </p:nvSpPr>
        <p:spPr>
          <a:xfrm>
            <a:off x="157212" y="2862072"/>
            <a:ext cx="792780" cy="701714"/>
          </a:xfrm>
          <a:prstGeom prst="rect">
            <a:avLst/>
          </a:prstGeom>
          <a:noFill/>
        </p:spPr>
        <p:txBody>
          <a:bodyPr wrap="none" lIns="121869" tIns="60933" rIns="121869" bIns="6093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98" b="1" i="0" u="none" strike="noStrike" kern="1200" cap="none" spc="-201" normalizeH="0" baseline="0" noProof="0" dirty="0">
              <a:ln>
                <a:noFill/>
              </a:ln>
              <a:solidFill>
                <a:prstClr val="white"/>
              </a:solidFill>
              <a:effectLst/>
              <a:uLnTx/>
              <a:uFillTx/>
              <a:latin typeface="Open Sans"/>
              <a:ea typeface="+mn-ea"/>
              <a:cs typeface="Open Sans" panose="020B0606030504020204" pitchFamily="34" charset="0"/>
            </a:endParaRPr>
          </a:p>
        </p:txBody>
      </p:sp>
      <p:sp>
        <p:nvSpPr>
          <p:cNvPr id="5" name="Rectangle 4"/>
          <p:cNvSpPr/>
          <p:nvPr/>
        </p:nvSpPr>
        <p:spPr>
          <a:xfrm>
            <a:off x="1298836" y="3554036"/>
            <a:ext cx="4659058" cy="446221"/>
          </a:xfrm>
          <a:prstGeom prst="rect">
            <a:avLst/>
          </a:prstGeom>
        </p:spPr>
        <p:txBody>
          <a:bodyPr wrap="none" lIns="121869" tIns="60933" rIns="121869" bIns="6093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Open Sans"/>
                <a:ea typeface="+mn-ea"/>
                <a:cs typeface="+mn-cs"/>
              </a:rPr>
              <a:t>Child and Adult Care Food Program</a:t>
            </a:r>
            <a:endParaRPr kumimoji="0" lang="en-US" sz="21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423449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2A797CE-DC9D-44EB-B11A-4016D8A83936}"/>
              </a:ext>
            </a:extLst>
          </p:cNvPr>
          <p:cNvGraphicFramePr>
            <a:graphicFrameLocks/>
          </p:cNvGraphicFramePr>
          <p:nvPr>
            <p:extLst>
              <p:ext uri="{D42A27DB-BD31-4B8C-83A1-F6EECF244321}">
                <p14:modId xmlns:p14="http://schemas.microsoft.com/office/powerpoint/2010/main" val="4118418440"/>
              </p:ext>
            </p:extLst>
          </p:nvPr>
        </p:nvGraphicFramePr>
        <p:xfrm>
          <a:off x="2467356" y="1108710"/>
          <a:ext cx="7257288" cy="4640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741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680909" y="1607517"/>
            <a:ext cx="719623" cy="71961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99"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Placeholder 6"/>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5544" b="5544"/>
          <a:stretch/>
        </p:blipFill>
        <p:spPr>
          <a:xfrm>
            <a:off x="680909" y="3171550"/>
            <a:ext cx="5212642" cy="3089743"/>
          </a:xfrm>
        </p:spPr>
      </p:pic>
      <p:sp>
        <p:nvSpPr>
          <p:cNvPr id="3" name="Title 2"/>
          <p:cNvSpPr>
            <a:spLocks noGrp="1"/>
          </p:cNvSpPr>
          <p:nvPr>
            <p:ph type="title"/>
          </p:nvPr>
        </p:nvSpPr>
        <p:spPr/>
        <p:txBody>
          <a:bodyPr vert="horz" lIns="121932" tIns="60965" rIns="121932" bIns="60965" rtlCol="0" anchor="ctr">
            <a:normAutofit/>
          </a:bodyPr>
          <a:lstStyle/>
          <a:p>
            <a:r>
              <a:rPr lang="en-US" dirty="0">
                <a:latin typeface="+mj-lt"/>
              </a:rPr>
              <a:t>Annual Application Update 2022</a:t>
            </a:r>
          </a:p>
        </p:txBody>
      </p:sp>
      <p:pic>
        <p:nvPicPr>
          <p:cNvPr id="8" name="Picture Placeholder 7"/>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2662" r="2662"/>
          <a:stretch/>
        </p:blipFill>
        <p:spPr>
          <a:xfrm>
            <a:off x="6326906" y="3171550"/>
            <a:ext cx="5192345" cy="3089743"/>
          </a:xfrm>
        </p:spPr>
      </p:pic>
      <p:sp>
        <p:nvSpPr>
          <p:cNvPr id="13" name="Text Placeholder 1"/>
          <p:cNvSpPr txBox="1">
            <a:spLocks/>
          </p:cNvSpPr>
          <p:nvPr/>
        </p:nvSpPr>
        <p:spPr>
          <a:xfrm>
            <a:off x="1479588" y="1481557"/>
            <a:ext cx="4736214" cy="971222"/>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099" b="0" i="0" u="none" strike="noStrike" kern="1200" cap="none" spc="0" normalizeH="0" baseline="0" noProof="0" dirty="0">
                <a:ln>
                  <a:noFill/>
                </a:ln>
                <a:solidFill>
                  <a:srgbClr val="F2F2F2"/>
                </a:solidFill>
                <a:effectLst/>
                <a:uLnTx/>
                <a:uFillTx/>
                <a:latin typeface="Calibri"/>
                <a:ea typeface="+mn-ea"/>
                <a:cs typeface="Calibri"/>
              </a:rPr>
              <a:t>If you missed one of the 11 State agency trainings or would like refresher we have a recorded courses (IC and SO) on our website.</a:t>
            </a:r>
          </a:p>
        </p:txBody>
      </p:sp>
      <p:sp>
        <p:nvSpPr>
          <p:cNvPr id="15" name="Text Placeholder 1"/>
          <p:cNvSpPr txBox="1">
            <a:spLocks/>
          </p:cNvSpPr>
          <p:nvPr/>
        </p:nvSpPr>
        <p:spPr>
          <a:xfrm>
            <a:off x="7194576" y="1481557"/>
            <a:ext cx="4410976" cy="971222"/>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099" b="0" i="0" u="none" strike="noStrike" kern="1200" cap="none" spc="0" normalizeH="0" baseline="0" noProof="0" dirty="0">
                <a:ln>
                  <a:noFill/>
                </a:ln>
                <a:solidFill>
                  <a:srgbClr val="F2F2F2"/>
                </a:solidFill>
                <a:effectLst/>
                <a:uLnTx/>
                <a:uFillTx/>
                <a:latin typeface="Calibri"/>
                <a:ea typeface="+mn-ea"/>
                <a:cs typeface="Calibri"/>
              </a:rPr>
              <a:t>Annual Application Update is due on or before September 30, 2021.</a:t>
            </a:r>
          </a:p>
        </p:txBody>
      </p:sp>
      <p:sp>
        <p:nvSpPr>
          <p:cNvPr id="2" name="Rectangle 1"/>
          <p:cNvSpPr/>
          <p:nvPr/>
        </p:nvSpPr>
        <p:spPr>
          <a:xfrm>
            <a:off x="752973" y="1710991"/>
            <a:ext cx="575494" cy="512670"/>
          </a:xfrm>
          <a:prstGeom prst="rect">
            <a:avLst/>
          </a:prstGeom>
        </p:spPr>
        <p:txBody>
          <a:bodyPr wrap="none" lIns="121869" tIns="60933" rIns="121869" bIns="60933"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JM" sz="2499" b="0" i="0" u="none" strike="noStrike" kern="1200" cap="none" spc="0" normalizeH="0" baseline="0" noProof="0" dirty="0">
                <a:ln>
                  <a:noFill/>
                </a:ln>
                <a:solidFill>
                  <a:prstClr val="white"/>
                </a:solidFill>
                <a:effectLst/>
                <a:uLnTx/>
                <a:uFillTx/>
                <a:latin typeface="Calibri"/>
                <a:ea typeface="+mn-ea"/>
                <a:cs typeface="Calibri"/>
              </a:rPr>
              <a:t>01</a:t>
            </a:r>
          </a:p>
        </p:txBody>
      </p:sp>
      <p:sp>
        <p:nvSpPr>
          <p:cNvPr id="16" name="Oval 15"/>
          <p:cNvSpPr>
            <a:spLocks noChangeAspect="1"/>
          </p:cNvSpPr>
          <p:nvPr/>
        </p:nvSpPr>
        <p:spPr>
          <a:xfrm>
            <a:off x="6345189" y="1607517"/>
            <a:ext cx="720000" cy="7196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99"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p:cNvSpPr/>
          <p:nvPr/>
        </p:nvSpPr>
        <p:spPr>
          <a:xfrm>
            <a:off x="6417441" y="1710994"/>
            <a:ext cx="575494" cy="512670"/>
          </a:xfrm>
          <a:prstGeom prst="rect">
            <a:avLst/>
          </a:prstGeom>
        </p:spPr>
        <p:txBody>
          <a:bodyPr wrap="none" lIns="121869" tIns="60933" rIns="121869" bIns="60933"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JM" sz="2499" b="0" i="0" u="none" strike="noStrike" kern="1200" cap="none" spc="0" normalizeH="0" baseline="0" noProof="0" dirty="0">
                <a:ln>
                  <a:noFill/>
                </a:ln>
                <a:solidFill>
                  <a:prstClr val="white"/>
                </a:solidFill>
                <a:effectLst/>
                <a:uLnTx/>
                <a:uFillTx/>
                <a:latin typeface="Calibri"/>
                <a:ea typeface="+mn-ea"/>
                <a:cs typeface="Calibri"/>
              </a:rPr>
              <a:t>02</a:t>
            </a:r>
          </a:p>
        </p:txBody>
      </p:sp>
    </p:spTree>
    <p:custDataLst>
      <p:tags r:id="rId1"/>
    </p:custDataLst>
    <p:extLst>
      <p:ext uri="{BB962C8B-B14F-4D97-AF65-F5344CB8AC3E}">
        <p14:creationId xmlns:p14="http://schemas.microsoft.com/office/powerpoint/2010/main" val="756822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FBE8-E9B7-46BC-9252-5A9C259CA158}"/>
              </a:ext>
            </a:extLst>
          </p:cNvPr>
          <p:cNvSpPr>
            <a:spLocks noGrp="1"/>
          </p:cNvSpPr>
          <p:nvPr>
            <p:ph type="title"/>
          </p:nvPr>
        </p:nvSpPr>
        <p:spPr/>
        <p:txBody>
          <a:bodyPr/>
          <a:lstStyle/>
          <a:p>
            <a:r>
              <a:rPr lang="en-US" dirty="0"/>
              <a:t>Application Update 2022</a:t>
            </a:r>
          </a:p>
        </p:txBody>
      </p:sp>
      <p:sp>
        <p:nvSpPr>
          <p:cNvPr id="3" name="Content Placeholder 2">
            <a:extLst>
              <a:ext uri="{FF2B5EF4-FFF2-40B4-BE49-F238E27FC236}">
                <a16:creationId xmlns:a16="http://schemas.microsoft.com/office/drawing/2014/main" id="{DEDB775F-D443-41F4-BC08-8F1C31091D78}"/>
              </a:ext>
            </a:extLst>
          </p:cNvPr>
          <p:cNvSpPr>
            <a:spLocks noGrp="1"/>
          </p:cNvSpPr>
          <p:nvPr>
            <p:ph idx="1"/>
          </p:nvPr>
        </p:nvSpPr>
        <p:spPr/>
        <p:txBody>
          <a:bodyPr/>
          <a:lstStyle/>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Sponsoring Organizations of Unaffiliated Centers will be required to submit a sponsored center budget for all their sponsored facilities.</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State Forms added to application update 2022</a:t>
            </a:r>
          </a:p>
          <a:p>
            <a:pPr marL="800100" marR="0" lvl="1" indent="-457200" algn="l" defTabSz="685800" rtl="0" eaLnBrk="1" fontAlgn="auto" latinLnBrk="0" hangingPunct="1">
              <a:lnSpc>
                <a:spcPct val="100000"/>
              </a:lnSpc>
              <a:spcBef>
                <a:spcPts val="375"/>
              </a:spcBef>
              <a:spcAft>
                <a:spcPts val="0"/>
              </a:spcAft>
              <a:buClr>
                <a:schemeClr val="accent3"/>
              </a:buClr>
              <a:buSzTx/>
              <a:buFont typeface="Wingdings" panose="05000000000000000000" pitchFamily="2" charset="2"/>
              <a:buChar char="ü"/>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IRS Tax Exemption Verification (Non-Profits Only)</a:t>
            </a:r>
          </a:p>
          <a:p>
            <a:pPr marL="800100" marR="0" lvl="1" indent="-457200" algn="l" defTabSz="685800" rtl="0" eaLnBrk="1" fontAlgn="auto" latinLnBrk="0" hangingPunct="1">
              <a:lnSpc>
                <a:spcPct val="100000"/>
              </a:lnSpc>
              <a:spcBef>
                <a:spcPts val="375"/>
              </a:spcBef>
              <a:spcAft>
                <a:spcPts val="0"/>
              </a:spcAft>
              <a:buClr>
                <a:schemeClr val="accent3"/>
              </a:buClr>
              <a:buSzTx/>
              <a:buFont typeface="Wingdings" panose="05000000000000000000" pitchFamily="2" charset="2"/>
              <a:buChar char="ü"/>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Conflict of Interest Acknowledgement and Policy-all institutions</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SAM Registration (Required for ALL Institutions)</a:t>
            </a:r>
          </a:p>
          <a:p>
            <a:pPr marL="0" marR="0" lvl="0" indent="0" algn="l" defTabSz="685800" rtl="0" eaLnBrk="1" fontAlgn="auto" latinLnBrk="0" hangingPunct="1">
              <a:lnSpc>
                <a:spcPct val="100000"/>
              </a:lnSpc>
              <a:spcBef>
                <a:spcPts val="1200"/>
              </a:spcBef>
              <a:spcAft>
                <a:spcPts val="0"/>
              </a:spcAft>
              <a:buClrTx/>
              <a:buSz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marR="0" lvl="1" indent="0" algn="ctr" defTabSz="685800" rtl="0" eaLnBrk="1" fontAlgn="auto" latinLnBrk="0" hangingPunct="1">
              <a:lnSpc>
                <a:spcPct val="100000"/>
              </a:lnSpc>
              <a:spcBef>
                <a:spcPts val="375"/>
              </a:spcBef>
              <a:spcAft>
                <a:spcPts val="0"/>
              </a:spcAft>
              <a:buClrTx/>
              <a:buSzTx/>
              <a:buFont typeface="Franklin Gothic Medium" panose="020B0603020102020204" pitchFamily="34" charset="0"/>
              <a:buNone/>
              <a:tabLst/>
              <a:defRPr/>
            </a:pPr>
            <a:r>
              <a:rPr kumimoji="0" lang="en-US" sz="2400" b="0" i="1"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For information regarding SAM Registration go to:</a:t>
            </a:r>
          </a:p>
          <a:p>
            <a:pPr marL="342900" marR="0" lvl="1" indent="0" algn="ctr" defTabSz="685800" rtl="0" eaLnBrk="1" fontAlgn="auto" latinLnBrk="0" hangingPunct="1">
              <a:lnSpc>
                <a:spcPct val="100000"/>
              </a:lnSpc>
              <a:spcBef>
                <a:spcPts val="375"/>
              </a:spcBef>
              <a:spcAft>
                <a:spcPts val="0"/>
              </a:spcAft>
              <a:buClrTx/>
              <a:buSzTx/>
              <a:buFont typeface="Franklin Gothic Medium" panose="020B0603020102020204" pitchFamily="34" charset="0"/>
              <a:buNone/>
              <a:tabLst/>
              <a:defRPr/>
            </a:pPr>
            <a:r>
              <a:rPr kumimoji="0" lang="en-US" sz="2400"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https://www.sam.gov/SAM/</a:t>
            </a:r>
            <a:endParaRPr kumimoji="0" lang="en-US" sz="2400"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a:p>
            <a:pPr marL="342900" marR="0" lvl="1" indent="0" algn="l" defTabSz="685800" rtl="0" eaLnBrk="1" fontAlgn="auto" latinLnBrk="0" hangingPunct="1">
              <a:lnSpc>
                <a:spcPct val="100000"/>
              </a:lnSpc>
              <a:spcBef>
                <a:spcPts val="375"/>
              </a:spcBef>
              <a:spcAft>
                <a:spcPts val="0"/>
              </a:spcAft>
              <a:buClrTx/>
              <a:buSzTx/>
              <a:buFont typeface="Franklin Gothic Medium" panose="020B0603020102020204" pitchFamily="34" charset="0"/>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endParaRPr lang="en-US" dirty="0"/>
          </a:p>
        </p:txBody>
      </p:sp>
    </p:spTree>
    <p:custDataLst>
      <p:tags r:id="rId1"/>
    </p:custDataLst>
    <p:extLst>
      <p:ext uri="{BB962C8B-B14F-4D97-AF65-F5344CB8AC3E}">
        <p14:creationId xmlns:p14="http://schemas.microsoft.com/office/powerpoint/2010/main" val="2871280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609" b="8609"/>
          <a:stretch/>
        </p:blipFill>
        <p:spPr>
          <a:xfrm>
            <a:off x="134400" y="132095"/>
            <a:ext cx="11914632" cy="6593809"/>
          </a:xfrm>
        </p:spPr>
      </p:pic>
      <p:sp>
        <p:nvSpPr>
          <p:cNvPr id="6" name="Rectangle 5"/>
          <p:cNvSpPr/>
          <p:nvPr/>
        </p:nvSpPr>
        <p:spPr>
          <a:xfrm>
            <a:off x="6074159" y="2166465"/>
            <a:ext cx="6129174" cy="3167669"/>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prstClr val="white"/>
              </a:solidFill>
              <a:effectLst/>
              <a:uLnTx/>
              <a:uFillTx/>
              <a:latin typeface="Open Sans" panose="020B0606030504020204" pitchFamily="34" charset="0"/>
              <a:ea typeface="+mn-ea"/>
              <a:cs typeface="Open Sans" panose="020B0606030504020204" pitchFamily="34" charset="0"/>
            </a:endParaRPr>
          </a:p>
        </p:txBody>
      </p:sp>
      <p:sp>
        <p:nvSpPr>
          <p:cNvPr id="5" name="Title 4"/>
          <p:cNvSpPr>
            <a:spLocks noGrp="1"/>
          </p:cNvSpPr>
          <p:nvPr>
            <p:ph type="title"/>
          </p:nvPr>
        </p:nvSpPr>
        <p:spPr>
          <a:xfrm>
            <a:off x="6588376" y="3072878"/>
            <a:ext cx="4855464" cy="1143000"/>
          </a:xfrm>
        </p:spPr>
        <p:txBody>
          <a:bodyPr>
            <a:normAutofit fontScale="90000"/>
          </a:bodyPr>
          <a:lstStyle/>
          <a:p>
            <a:r>
              <a:rPr lang="en-US" dirty="0">
                <a:latin typeface="+mj-lt"/>
              </a:rPr>
              <a:t>What questions do you have?</a:t>
            </a:r>
          </a:p>
        </p:txBody>
      </p:sp>
    </p:spTree>
    <p:custDataLst>
      <p:tags r:id="rId1"/>
    </p:custDataLst>
    <p:extLst>
      <p:ext uri="{BB962C8B-B14F-4D97-AF65-F5344CB8AC3E}">
        <p14:creationId xmlns:p14="http://schemas.microsoft.com/office/powerpoint/2010/main" val="680387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mj-lt"/>
              </a:rPr>
              <a:t>Upcoming State Agency Trainings</a:t>
            </a:r>
          </a:p>
        </p:txBody>
      </p:sp>
      <p:sp>
        <p:nvSpPr>
          <p:cNvPr id="3" name="TextBox 2"/>
          <p:cNvSpPr txBox="1"/>
          <p:nvPr/>
        </p:nvSpPr>
        <p:spPr>
          <a:xfrm>
            <a:off x="157212" y="2862072"/>
            <a:ext cx="792780" cy="701714"/>
          </a:xfrm>
          <a:prstGeom prst="rect">
            <a:avLst/>
          </a:prstGeom>
          <a:noFill/>
        </p:spPr>
        <p:txBody>
          <a:bodyPr wrap="none" lIns="121869" tIns="60933" rIns="121869" bIns="6093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98" b="1" i="0" u="none" strike="noStrike" kern="1200" cap="none" spc="-201" normalizeH="0" baseline="0" noProof="0" dirty="0">
              <a:ln>
                <a:noFill/>
              </a:ln>
              <a:solidFill>
                <a:prstClr val="white"/>
              </a:solidFill>
              <a:effectLst/>
              <a:uLnTx/>
              <a:uFillTx/>
              <a:latin typeface="Open Sans"/>
              <a:ea typeface="+mn-ea"/>
              <a:cs typeface="Open Sans" panose="020B0606030504020204" pitchFamily="34" charset="0"/>
            </a:endParaRPr>
          </a:p>
        </p:txBody>
      </p:sp>
      <p:sp>
        <p:nvSpPr>
          <p:cNvPr id="5" name="Rectangle 4"/>
          <p:cNvSpPr/>
          <p:nvPr/>
        </p:nvSpPr>
        <p:spPr>
          <a:xfrm>
            <a:off x="1298836" y="3554036"/>
            <a:ext cx="4659058" cy="446221"/>
          </a:xfrm>
          <a:prstGeom prst="rect">
            <a:avLst/>
          </a:prstGeom>
        </p:spPr>
        <p:txBody>
          <a:bodyPr wrap="none" lIns="121869" tIns="60933" rIns="121869" bIns="6093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Open Sans"/>
                <a:ea typeface="+mn-ea"/>
                <a:cs typeface="+mn-cs"/>
              </a:rPr>
              <a:t>Child and Adult Care Food Program</a:t>
            </a:r>
            <a:endParaRPr kumimoji="0" lang="en-US" sz="21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281356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table, indoor&#10;&#10;Description automatically generated">
            <a:extLst>
              <a:ext uri="{FF2B5EF4-FFF2-40B4-BE49-F238E27FC236}">
                <a16:creationId xmlns:a16="http://schemas.microsoft.com/office/drawing/2014/main" id="{2AA3D8D3-ECD2-4DE0-A7C3-5B1B088944E9}"/>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7864" r="7864"/>
          <a:stretch>
            <a:fillRect/>
          </a:stretch>
        </p:blipFill>
        <p:spPr>
          <a:xfrm>
            <a:off x="398673" y="1354088"/>
            <a:ext cx="4739155" cy="4008744"/>
          </a:xfrm>
        </p:spPr>
      </p:pic>
      <p:sp>
        <p:nvSpPr>
          <p:cNvPr id="8" name="TextBox 7">
            <a:extLst>
              <a:ext uri="{FF2B5EF4-FFF2-40B4-BE49-F238E27FC236}">
                <a16:creationId xmlns:a16="http://schemas.microsoft.com/office/drawing/2014/main" id="{5874C852-5658-4C59-94F0-321DE4C1184A}"/>
              </a:ext>
            </a:extLst>
          </p:cNvPr>
          <p:cNvSpPr txBox="1"/>
          <p:nvPr/>
        </p:nvSpPr>
        <p:spPr>
          <a:xfrm>
            <a:off x="5698899" y="1890117"/>
            <a:ext cx="6094428" cy="3077766"/>
          </a:xfrm>
          <a:prstGeom prst="rect">
            <a:avLst/>
          </a:prstGeom>
          <a:noFill/>
        </p:spPr>
        <p:txBody>
          <a:bodyPr wrap="square">
            <a:spAutoFit/>
          </a:bodyPr>
          <a:lstStyle/>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Emergency Cost Information Update</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Policy Memos</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Application Update</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Upcoming State Agency Trainings</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Messenger and NC Crunch</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Q&amp;A</a:t>
            </a:r>
          </a:p>
        </p:txBody>
      </p:sp>
    </p:spTree>
    <p:custDataLst>
      <p:tags r:id="rId1"/>
    </p:custDataLst>
    <p:extLst>
      <p:ext uri="{BB962C8B-B14F-4D97-AF65-F5344CB8AC3E}">
        <p14:creationId xmlns:p14="http://schemas.microsoft.com/office/powerpoint/2010/main" val="3760110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0599" b="30599"/>
          <a:stretch/>
        </p:blipFill>
        <p:spPr>
          <a:xfrm>
            <a:off x="153420" y="37909"/>
            <a:ext cx="11914632" cy="2259720"/>
          </a:xfrm>
        </p:spPr>
      </p:pic>
      <p:sp>
        <p:nvSpPr>
          <p:cNvPr id="7" name="Title 6"/>
          <p:cNvSpPr>
            <a:spLocks noGrp="1"/>
          </p:cNvSpPr>
          <p:nvPr>
            <p:ph type="title"/>
          </p:nvPr>
        </p:nvSpPr>
        <p:spPr/>
        <p:txBody>
          <a:bodyPr/>
          <a:lstStyle/>
          <a:p>
            <a:r>
              <a:rPr lang="en-US" dirty="0">
                <a:latin typeface="+mj-lt"/>
              </a:rPr>
              <a:t>Upcoming NC CACFP Live Training Webinars</a:t>
            </a:r>
          </a:p>
        </p:txBody>
      </p:sp>
      <p:graphicFrame>
        <p:nvGraphicFramePr>
          <p:cNvPr id="6" name="Table 4">
            <a:extLst>
              <a:ext uri="{FF2B5EF4-FFF2-40B4-BE49-F238E27FC236}">
                <a16:creationId xmlns:a16="http://schemas.microsoft.com/office/drawing/2014/main" id="{2E8BA208-13EC-4DAC-B583-BCC1F065E995}"/>
              </a:ext>
            </a:extLst>
          </p:cNvPr>
          <p:cNvGraphicFramePr>
            <a:graphicFrameLocks/>
          </p:cNvGraphicFramePr>
          <p:nvPr>
            <p:extLst>
              <p:ext uri="{D42A27DB-BD31-4B8C-83A1-F6EECF244321}">
                <p14:modId xmlns:p14="http://schemas.microsoft.com/office/powerpoint/2010/main" val="1842945500"/>
              </p:ext>
            </p:extLst>
          </p:nvPr>
        </p:nvGraphicFramePr>
        <p:xfrm>
          <a:off x="1182523" y="3636827"/>
          <a:ext cx="9826953" cy="2790833"/>
        </p:xfrm>
        <a:graphic>
          <a:graphicData uri="http://schemas.openxmlformats.org/drawingml/2006/table">
            <a:tbl>
              <a:tblPr firstRow="1" bandRow="1"/>
              <a:tblGrid>
                <a:gridCol w="3653267">
                  <a:extLst>
                    <a:ext uri="{9D8B030D-6E8A-4147-A177-3AD203B41FA5}">
                      <a16:colId xmlns:a16="http://schemas.microsoft.com/office/drawing/2014/main" val="2342669329"/>
                    </a:ext>
                  </a:extLst>
                </a:gridCol>
                <a:gridCol w="1856210">
                  <a:extLst>
                    <a:ext uri="{9D8B030D-6E8A-4147-A177-3AD203B41FA5}">
                      <a16:colId xmlns:a16="http://schemas.microsoft.com/office/drawing/2014/main" val="114796288"/>
                    </a:ext>
                  </a:extLst>
                </a:gridCol>
                <a:gridCol w="4317476">
                  <a:extLst>
                    <a:ext uri="{9D8B030D-6E8A-4147-A177-3AD203B41FA5}">
                      <a16:colId xmlns:a16="http://schemas.microsoft.com/office/drawing/2014/main" val="1775444985"/>
                    </a:ext>
                  </a:extLst>
                </a:gridCol>
              </a:tblGrid>
              <a:tr h="459113">
                <a:tc gridSpan="3">
                  <a:txBody>
                    <a:bodyPr/>
                    <a:lstStyle>
                      <a:lvl1pPr marL="0" algn="l" defTabSz="609351" rtl="0" eaLnBrk="1" latinLnBrk="0" hangingPunct="1">
                        <a:defRPr sz="2299" b="1" kern="1200">
                          <a:solidFill>
                            <a:schemeClr val="lt1"/>
                          </a:solidFill>
                          <a:latin typeface="Calibri" panose="020F0502020204030204"/>
                        </a:defRPr>
                      </a:lvl1pPr>
                      <a:lvl2pPr marL="609351" algn="l" defTabSz="609351" rtl="0" eaLnBrk="1" latinLnBrk="0" hangingPunct="1">
                        <a:defRPr sz="2299" b="1" kern="1200">
                          <a:solidFill>
                            <a:schemeClr val="lt1"/>
                          </a:solidFill>
                          <a:latin typeface="Calibri" panose="020F0502020204030204"/>
                        </a:defRPr>
                      </a:lvl2pPr>
                      <a:lvl3pPr marL="1218701" algn="l" defTabSz="609351" rtl="0" eaLnBrk="1" latinLnBrk="0" hangingPunct="1">
                        <a:defRPr sz="2299" b="1" kern="1200">
                          <a:solidFill>
                            <a:schemeClr val="lt1"/>
                          </a:solidFill>
                          <a:latin typeface="Calibri" panose="020F0502020204030204"/>
                        </a:defRPr>
                      </a:lvl3pPr>
                      <a:lvl4pPr marL="1828053" algn="l" defTabSz="609351" rtl="0" eaLnBrk="1" latinLnBrk="0" hangingPunct="1">
                        <a:defRPr sz="2299" b="1" kern="1200">
                          <a:solidFill>
                            <a:schemeClr val="lt1"/>
                          </a:solidFill>
                          <a:latin typeface="Calibri" panose="020F0502020204030204"/>
                        </a:defRPr>
                      </a:lvl4pPr>
                      <a:lvl5pPr marL="2437402" algn="l" defTabSz="609351" rtl="0" eaLnBrk="1" latinLnBrk="0" hangingPunct="1">
                        <a:defRPr sz="2299" b="1" kern="1200">
                          <a:solidFill>
                            <a:schemeClr val="lt1"/>
                          </a:solidFill>
                          <a:latin typeface="Calibri" panose="020F0502020204030204"/>
                        </a:defRPr>
                      </a:lvl5pPr>
                      <a:lvl6pPr marL="3046753" algn="l" defTabSz="609351" rtl="0" eaLnBrk="1" latinLnBrk="0" hangingPunct="1">
                        <a:defRPr sz="2299" b="1" kern="1200">
                          <a:solidFill>
                            <a:schemeClr val="lt1"/>
                          </a:solidFill>
                          <a:latin typeface="Calibri" panose="020F0502020204030204"/>
                        </a:defRPr>
                      </a:lvl6pPr>
                      <a:lvl7pPr marL="3656103" algn="l" defTabSz="609351" rtl="0" eaLnBrk="1" latinLnBrk="0" hangingPunct="1">
                        <a:defRPr sz="2299" b="1" kern="1200">
                          <a:solidFill>
                            <a:schemeClr val="lt1"/>
                          </a:solidFill>
                          <a:latin typeface="Calibri" panose="020F0502020204030204"/>
                        </a:defRPr>
                      </a:lvl7pPr>
                      <a:lvl8pPr marL="4265454" algn="l" defTabSz="609351" rtl="0" eaLnBrk="1" latinLnBrk="0" hangingPunct="1">
                        <a:defRPr sz="2299" b="1" kern="1200">
                          <a:solidFill>
                            <a:schemeClr val="lt1"/>
                          </a:solidFill>
                          <a:latin typeface="Calibri" panose="020F0502020204030204"/>
                        </a:defRPr>
                      </a:lvl8pPr>
                      <a:lvl9pPr marL="4874805" algn="l" defTabSz="609351" rtl="0" eaLnBrk="1" latinLnBrk="0" hangingPunct="1">
                        <a:defRPr sz="2299" b="1" kern="1200">
                          <a:solidFill>
                            <a:schemeClr val="lt1"/>
                          </a:solidFill>
                          <a:latin typeface="Calibri" panose="020F0502020204030204"/>
                        </a:defRPr>
                      </a:lvl9pPr>
                    </a:lstStyle>
                    <a:p>
                      <a:r>
                        <a:rPr lang="en-US" sz="2400" dirty="0"/>
                        <a:t>September and October 2021</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691656"/>
                  </a:ext>
                </a:extLst>
              </a:tr>
              <a:tr h="349871">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Tuesday, September 14</a:t>
                      </a:r>
                      <a:r>
                        <a:rPr lang="en-US" sz="2100" baseline="30000" dirty="0"/>
                        <a:t>th</a:t>
                      </a:r>
                      <a:r>
                        <a:rPr lang="en-US" sz="2100" dirty="0"/>
                        <a:t>  </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9:00-12:00pm    </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Duties and Documents for ICs</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823182267"/>
                  </a:ext>
                </a:extLst>
              </a:tr>
              <a:tr h="37511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Thursday, September 16</a:t>
                      </a:r>
                      <a:r>
                        <a:rPr lang="en-US" sz="2100" baseline="30000" dirty="0"/>
                        <a:t>th</a:t>
                      </a:r>
                      <a:endParaRPr lang="en-US" sz="2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9:00-12:00pm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609351"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Duties and Documents for SOs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05493903"/>
                  </a:ext>
                </a:extLst>
              </a:tr>
              <a:tr h="37511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Tuesday, October 12</a:t>
                      </a:r>
                      <a:r>
                        <a:rPr lang="en-US" sz="2100" baseline="30000" dirty="0"/>
                        <a:t>th</a:t>
                      </a:r>
                      <a:r>
                        <a:rPr lang="en-US" sz="2100" dirty="0"/>
                        <a:t>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1:00-4:00pm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609351"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Duties and Documents for ICs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128242760"/>
                  </a:ext>
                </a:extLst>
              </a:tr>
              <a:tr h="37511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Wednesday, October 13</a:t>
                      </a:r>
                      <a:r>
                        <a:rPr lang="en-US" sz="2100" baseline="30000" dirty="0"/>
                        <a:t>th</a:t>
                      </a:r>
                      <a:r>
                        <a:rPr lang="en-US" sz="2100" dirty="0"/>
                        <a:t>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1:00-4:00pm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609351"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Duties and Documents for SOs</a:t>
                      </a:r>
                      <a:endParaRPr lang="en-US" sz="2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965923540"/>
                  </a:ext>
                </a:extLst>
              </a:tr>
              <a:tr h="37511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Tuesday, October 19</a:t>
                      </a:r>
                      <a:r>
                        <a:rPr lang="en-US" sz="2100" baseline="30000" dirty="0"/>
                        <a:t>th</a:t>
                      </a:r>
                      <a:endParaRPr lang="en-US" sz="2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1:00-3:00pm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Compliance Review – Are You Ready?</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42950732"/>
                  </a:ext>
                </a:extLst>
              </a:tr>
              <a:tr h="37511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Thursday, October 21</a:t>
                      </a:r>
                      <a:r>
                        <a:rPr lang="en-US" sz="2100" baseline="30000" dirty="0"/>
                        <a:t>st</a:t>
                      </a:r>
                      <a:r>
                        <a:rPr lang="en-US" sz="2100" dirty="0"/>
                        <a:t> </a:t>
                      </a:r>
                    </a:p>
                  </a:txBody>
                  <a:tcPr marL="68580" marR="68580" marT="34290" marB="3429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10:00-11:00pm</a:t>
                      </a: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Menu Planning for Older Adults</a:t>
                      </a:r>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506989080"/>
                  </a:ext>
                </a:extLst>
              </a:tr>
            </a:tbl>
          </a:graphicData>
        </a:graphic>
      </p:graphicFrame>
    </p:spTree>
    <p:custDataLst>
      <p:tags r:id="rId1"/>
    </p:custDataLst>
    <p:extLst>
      <p:ext uri="{BB962C8B-B14F-4D97-AF65-F5344CB8AC3E}">
        <p14:creationId xmlns:p14="http://schemas.microsoft.com/office/powerpoint/2010/main" val="301169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609" b="8609"/>
          <a:stretch/>
        </p:blipFill>
        <p:spPr>
          <a:xfrm>
            <a:off x="134400" y="132095"/>
            <a:ext cx="11914632" cy="6593809"/>
          </a:xfrm>
        </p:spPr>
      </p:pic>
      <p:sp>
        <p:nvSpPr>
          <p:cNvPr id="6" name="Rectangle 5"/>
          <p:cNvSpPr/>
          <p:nvPr/>
        </p:nvSpPr>
        <p:spPr>
          <a:xfrm>
            <a:off x="6074159" y="2166465"/>
            <a:ext cx="6129174" cy="3167669"/>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prstClr val="white"/>
              </a:solidFill>
              <a:effectLst/>
              <a:uLnTx/>
              <a:uFillTx/>
              <a:latin typeface="Open Sans" panose="020B0606030504020204" pitchFamily="34" charset="0"/>
              <a:ea typeface="+mn-ea"/>
              <a:cs typeface="Open Sans" panose="020B0606030504020204" pitchFamily="34" charset="0"/>
            </a:endParaRPr>
          </a:p>
        </p:txBody>
      </p:sp>
      <p:sp>
        <p:nvSpPr>
          <p:cNvPr id="5" name="Title 4"/>
          <p:cNvSpPr>
            <a:spLocks noGrp="1"/>
          </p:cNvSpPr>
          <p:nvPr>
            <p:ph type="title"/>
          </p:nvPr>
        </p:nvSpPr>
        <p:spPr>
          <a:xfrm>
            <a:off x="6588376" y="3072878"/>
            <a:ext cx="4855464" cy="1143000"/>
          </a:xfrm>
        </p:spPr>
        <p:txBody>
          <a:bodyPr>
            <a:normAutofit fontScale="90000"/>
          </a:bodyPr>
          <a:lstStyle/>
          <a:p>
            <a:r>
              <a:rPr lang="en-US" dirty="0">
                <a:latin typeface="+mj-lt"/>
              </a:rPr>
              <a:t>What questions do you have?</a:t>
            </a:r>
          </a:p>
        </p:txBody>
      </p:sp>
    </p:spTree>
    <p:custDataLst>
      <p:tags r:id="rId1"/>
    </p:custDataLst>
    <p:extLst>
      <p:ext uri="{BB962C8B-B14F-4D97-AF65-F5344CB8AC3E}">
        <p14:creationId xmlns:p14="http://schemas.microsoft.com/office/powerpoint/2010/main" val="2721305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mj-lt"/>
              </a:rPr>
              <a:t>Messenger and NC Crunch</a:t>
            </a:r>
          </a:p>
        </p:txBody>
      </p:sp>
      <p:sp>
        <p:nvSpPr>
          <p:cNvPr id="3" name="TextBox 2"/>
          <p:cNvSpPr txBox="1"/>
          <p:nvPr/>
        </p:nvSpPr>
        <p:spPr>
          <a:xfrm>
            <a:off x="157212" y="2862072"/>
            <a:ext cx="792780" cy="701714"/>
          </a:xfrm>
          <a:prstGeom prst="rect">
            <a:avLst/>
          </a:prstGeom>
          <a:noFill/>
        </p:spPr>
        <p:txBody>
          <a:bodyPr wrap="none" lIns="121869" tIns="60933" rIns="121869" bIns="6093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98" b="1" i="0" u="none" strike="noStrike" kern="1200" cap="none" spc="-201" normalizeH="0" baseline="0" noProof="0" dirty="0">
              <a:ln>
                <a:noFill/>
              </a:ln>
              <a:solidFill>
                <a:prstClr val="white"/>
              </a:solidFill>
              <a:effectLst/>
              <a:uLnTx/>
              <a:uFillTx/>
              <a:latin typeface="Open Sans"/>
              <a:ea typeface="+mn-ea"/>
              <a:cs typeface="Open Sans" panose="020B0606030504020204" pitchFamily="34" charset="0"/>
            </a:endParaRPr>
          </a:p>
        </p:txBody>
      </p:sp>
      <p:sp>
        <p:nvSpPr>
          <p:cNvPr id="5" name="Rectangle 4"/>
          <p:cNvSpPr/>
          <p:nvPr/>
        </p:nvSpPr>
        <p:spPr>
          <a:xfrm>
            <a:off x="1298836" y="3554036"/>
            <a:ext cx="4659058" cy="446221"/>
          </a:xfrm>
          <a:prstGeom prst="rect">
            <a:avLst/>
          </a:prstGeom>
        </p:spPr>
        <p:txBody>
          <a:bodyPr wrap="none" lIns="121869" tIns="60933" rIns="121869" bIns="6093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Open Sans"/>
                <a:ea typeface="+mn-ea"/>
                <a:cs typeface="+mn-cs"/>
              </a:rPr>
              <a:t>Child and Adult Care Food Program</a:t>
            </a:r>
            <a:endParaRPr kumimoji="0" lang="en-US" sz="21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98543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up of a book&#10;&#10;Description automatically generated with low confidence">
            <a:extLst>
              <a:ext uri="{FF2B5EF4-FFF2-40B4-BE49-F238E27FC236}">
                <a16:creationId xmlns:a16="http://schemas.microsoft.com/office/drawing/2014/main" id="{9C0A604F-94D2-4C7B-9418-D9C7942CD032}"/>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801" r="5801"/>
          <a:stretch>
            <a:fillRect/>
          </a:stretch>
        </p:blipFill>
        <p:spPr>
          <a:xfrm>
            <a:off x="5448303" y="829559"/>
            <a:ext cx="6589668" cy="5901445"/>
          </a:xfrm>
        </p:spPr>
      </p:pic>
      <p:sp>
        <p:nvSpPr>
          <p:cNvPr id="8" name="Title 7">
            <a:extLst>
              <a:ext uri="{FF2B5EF4-FFF2-40B4-BE49-F238E27FC236}">
                <a16:creationId xmlns:a16="http://schemas.microsoft.com/office/drawing/2014/main" id="{3D3D27B3-BE9B-4ABE-B4E5-672E9C89B79E}"/>
              </a:ext>
            </a:extLst>
          </p:cNvPr>
          <p:cNvSpPr>
            <a:spLocks noGrp="1"/>
          </p:cNvSpPr>
          <p:nvPr>
            <p:ph type="title"/>
          </p:nvPr>
        </p:nvSpPr>
        <p:spPr>
          <a:xfrm>
            <a:off x="508539" y="520781"/>
            <a:ext cx="4806411" cy="1143000"/>
          </a:xfrm>
        </p:spPr>
        <p:txBody>
          <a:bodyPr>
            <a:normAutofit fontScale="90000"/>
          </a:bodyPr>
          <a:lstStyle/>
          <a:p>
            <a:r>
              <a:rPr lang="en-US" sz="3600" dirty="0"/>
              <a:t>NC CACFP Messenger</a:t>
            </a:r>
            <a:br>
              <a:rPr lang="en-US" sz="3600" dirty="0"/>
            </a:br>
            <a:r>
              <a:rPr lang="en-US" sz="3600" dirty="0"/>
              <a:t>September/October</a:t>
            </a:r>
          </a:p>
        </p:txBody>
      </p:sp>
      <p:sp>
        <p:nvSpPr>
          <p:cNvPr id="9" name="Content Placeholder 4">
            <a:extLst>
              <a:ext uri="{FF2B5EF4-FFF2-40B4-BE49-F238E27FC236}">
                <a16:creationId xmlns:a16="http://schemas.microsoft.com/office/drawing/2014/main" id="{3129AFDE-9DCB-4F1C-AB9A-3CF88CAADC45}"/>
              </a:ext>
            </a:extLst>
          </p:cNvPr>
          <p:cNvSpPr txBox="1">
            <a:spLocks/>
          </p:cNvSpPr>
          <p:nvPr/>
        </p:nvSpPr>
        <p:spPr>
          <a:xfrm>
            <a:off x="508539" y="1985881"/>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Will be emailed to Institutions September 3, 2021.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Application Update reminders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Ounce Equivalents resources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September: National Fruit and Vegetable Month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October: National Farm to School Month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09090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C4A35-E4B1-44DF-8167-631BD27F5E6E}"/>
              </a:ext>
            </a:extLst>
          </p:cNvPr>
          <p:cNvSpPr>
            <a:spLocks noGrp="1"/>
          </p:cNvSpPr>
          <p:nvPr>
            <p:ph type="title"/>
          </p:nvPr>
        </p:nvSpPr>
        <p:spPr/>
        <p:txBody>
          <a:bodyPr/>
          <a:lstStyle/>
          <a:p>
            <a:r>
              <a:rPr lang="en-US" dirty="0"/>
              <a:t>The NC Crunch is Coming Soon!</a:t>
            </a:r>
          </a:p>
        </p:txBody>
      </p:sp>
      <p:sp>
        <p:nvSpPr>
          <p:cNvPr id="3" name="Content Placeholder 3">
            <a:extLst>
              <a:ext uri="{FF2B5EF4-FFF2-40B4-BE49-F238E27FC236}">
                <a16:creationId xmlns:a16="http://schemas.microsoft.com/office/drawing/2014/main" id="{DDA11712-0B6B-43D6-AE48-BC04645AE244}"/>
              </a:ext>
            </a:extLst>
          </p:cNvPr>
          <p:cNvSpPr txBox="1">
            <a:spLocks/>
          </p:cNvSpPr>
          <p:nvPr/>
        </p:nvSpPr>
        <p:spPr>
          <a:xfrm>
            <a:off x="6013894" y="1457191"/>
            <a:ext cx="5181600" cy="3632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Celebrate National Farm to School Month by crunching into a locally grown apple</a:t>
            </a:r>
          </a:p>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October 20, 2021, at noon</a:t>
            </a:r>
          </a:p>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Register today </a:t>
            </a: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to receive a Crunch Guide with tips on buying local apples, curriculum connections, and more</a:t>
            </a:r>
          </a:p>
        </p:txBody>
      </p:sp>
      <p:pic>
        <p:nvPicPr>
          <p:cNvPr id="4" name="Picture 3">
            <a:extLst>
              <a:ext uri="{FF2B5EF4-FFF2-40B4-BE49-F238E27FC236}">
                <a16:creationId xmlns:a16="http://schemas.microsoft.com/office/drawing/2014/main" id="{2D77F044-0B74-47EF-8372-310FD8F7F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50" y="1457191"/>
            <a:ext cx="4767515" cy="3972929"/>
          </a:xfrm>
          <a:prstGeom prst="rect">
            <a:avLst/>
          </a:prstGeom>
          <a:noFill/>
          <a:ln>
            <a:solidFill>
              <a:srgbClr val="ED7D3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CE9E75-75CD-4624-90B0-DC658C539FD7}"/>
              </a:ext>
            </a:extLst>
          </p:cNvPr>
          <p:cNvSpPr txBox="1"/>
          <p:nvPr/>
        </p:nvSpPr>
        <p:spPr>
          <a:xfrm>
            <a:off x="672750" y="5849144"/>
            <a:ext cx="87249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hlinkClick r:id="rId4">
                  <a:extLst>
                    <a:ext uri="{A12FA001-AC4F-418D-AE19-62706E023703}">
                      <ahyp:hlinkClr xmlns:ahyp="http://schemas.microsoft.com/office/drawing/2018/hyperlinkcolor" val="tx"/>
                    </a:ext>
                  </a:extLst>
                </a:hlinkClick>
              </a:rPr>
              <a:t>https://growing-minds.org/north-carolina-crunch</a:t>
            </a:r>
            <a:r>
              <a:rPr kumimoji="0" lang="en-US" sz="1800" b="0" i="0" u="none" strike="noStrike" kern="0" cap="none" spc="0" normalizeH="0" baseline="0" noProof="0" dirty="0">
                <a:ln>
                  <a:noFill/>
                </a:ln>
                <a:solidFill>
                  <a:schemeClr val="accent1"/>
                </a:solidFill>
                <a:effectLst/>
                <a:uLnTx/>
                <a:uFillTx/>
                <a:hlinkClick r:id="rId4">
                  <a:extLst>
                    <a:ext uri="{A12FA001-AC4F-418D-AE19-62706E023703}">
                      <ahyp:hlinkClr xmlns:ahyp="http://schemas.microsoft.com/office/drawing/2018/hyperlinkcolor" val="tx"/>
                    </a:ext>
                  </a:extLst>
                </a:hlinkClick>
              </a:rPr>
              <a:t>/</a:t>
            </a:r>
            <a:endParaRPr kumimoji="0" lang="en-US" sz="1800" b="0" i="0" u="none" strike="noStrike" kern="0" cap="none" spc="0" normalizeH="0" baseline="0" noProof="0" dirty="0">
              <a:ln>
                <a:noFill/>
              </a:ln>
              <a:solidFill>
                <a:schemeClr val="accent1"/>
              </a:solidFill>
              <a:effectLst/>
              <a:uLnTx/>
              <a:uFillTx/>
            </a:endParaRPr>
          </a:p>
        </p:txBody>
      </p:sp>
      <p:pic>
        <p:nvPicPr>
          <p:cNvPr id="6" name="Picture 2">
            <a:extLst>
              <a:ext uri="{FF2B5EF4-FFF2-40B4-BE49-F238E27FC236}">
                <a16:creationId xmlns:a16="http://schemas.microsoft.com/office/drawing/2014/main" id="{EC9604CB-47D0-4F9B-9240-E6B69106A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9739" y="5089391"/>
            <a:ext cx="3209384" cy="15195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8688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mj-lt"/>
              </a:rPr>
              <a:t>In Closing</a:t>
            </a:r>
          </a:p>
        </p:txBody>
      </p:sp>
      <p:sp>
        <p:nvSpPr>
          <p:cNvPr id="3" name="TextBox 2"/>
          <p:cNvSpPr txBox="1"/>
          <p:nvPr/>
        </p:nvSpPr>
        <p:spPr>
          <a:xfrm>
            <a:off x="157212" y="2862072"/>
            <a:ext cx="792780" cy="701714"/>
          </a:xfrm>
          <a:prstGeom prst="rect">
            <a:avLst/>
          </a:prstGeom>
          <a:noFill/>
        </p:spPr>
        <p:txBody>
          <a:bodyPr wrap="none" lIns="121869" tIns="60933" rIns="121869" bIns="6093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98" b="1" i="0" u="none" strike="noStrike" kern="1200" cap="none" spc="-201" normalizeH="0" baseline="0" noProof="0" dirty="0">
              <a:ln>
                <a:noFill/>
              </a:ln>
              <a:solidFill>
                <a:prstClr val="white"/>
              </a:solidFill>
              <a:effectLst/>
              <a:uLnTx/>
              <a:uFillTx/>
              <a:latin typeface="Open Sans"/>
              <a:ea typeface="+mn-ea"/>
              <a:cs typeface="Open Sans" panose="020B0606030504020204" pitchFamily="34" charset="0"/>
            </a:endParaRPr>
          </a:p>
        </p:txBody>
      </p:sp>
      <p:sp>
        <p:nvSpPr>
          <p:cNvPr id="5" name="Rectangle 4"/>
          <p:cNvSpPr/>
          <p:nvPr/>
        </p:nvSpPr>
        <p:spPr>
          <a:xfrm>
            <a:off x="1298836" y="3554036"/>
            <a:ext cx="4659058" cy="446221"/>
          </a:xfrm>
          <a:prstGeom prst="rect">
            <a:avLst/>
          </a:prstGeom>
        </p:spPr>
        <p:txBody>
          <a:bodyPr wrap="none" lIns="121869" tIns="60933" rIns="121869" bIns="6093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Open Sans"/>
                <a:ea typeface="+mn-ea"/>
                <a:cs typeface="+mn-cs"/>
              </a:rPr>
              <a:t>Child and Adult Care Food Program</a:t>
            </a:r>
            <a:endParaRPr kumimoji="0" lang="en-US" sz="21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3334738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2296-3EB3-4805-86B8-3FB565D73AB0}"/>
              </a:ext>
            </a:extLst>
          </p:cNvPr>
          <p:cNvSpPr>
            <a:spLocks noGrp="1"/>
          </p:cNvSpPr>
          <p:nvPr>
            <p:ph type="title"/>
          </p:nvPr>
        </p:nvSpPr>
        <p:spPr/>
        <p:txBody>
          <a:bodyPr/>
          <a:lstStyle/>
          <a:p>
            <a:r>
              <a:rPr lang="en-US" dirty="0"/>
              <a:t>Monthly Institution Calls</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5DB14C29-09C9-4877-8E84-8BB888AFD7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35192" y="1888831"/>
            <a:ext cx="5683708" cy="4654978"/>
          </a:xfrm>
        </p:spPr>
      </p:pic>
      <p:sp>
        <p:nvSpPr>
          <p:cNvPr id="4" name="Text Placeholder 2">
            <a:extLst>
              <a:ext uri="{FF2B5EF4-FFF2-40B4-BE49-F238E27FC236}">
                <a16:creationId xmlns:a16="http://schemas.microsoft.com/office/drawing/2014/main" id="{C9A54CDB-9AE2-480E-AB25-5B185F0FAE55}"/>
              </a:ext>
            </a:extLst>
          </p:cNvPr>
          <p:cNvSpPr txBox="1">
            <a:spLocks/>
          </p:cNvSpPr>
          <p:nvPr/>
        </p:nvSpPr>
        <p:spPr>
          <a:xfrm>
            <a:off x="508539" y="2605267"/>
            <a:ext cx="5373787" cy="2108136"/>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None/>
              <a:tabLst/>
              <a:defRPr/>
            </a:pPr>
            <a:r>
              <a:rPr kumimoji="0" lang="en-US"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The PowerPoints for the institution calls can now be found on our website </a:t>
            </a:r>
            <a:r>
              <a:rPr kumimoji="0" lang="en-US"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www.nutritionnc.com</a:t>
            </a:r>
            <a:endParaRPr kumimoji="0" lang="en-US"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1200"/>
              </a:spcBef>
              <a:spcAft>
                <a:spcPts val="0"/>
              </a:spcAft>
              <a:buClrTx/>
              <a:buSzTx/>
              <a:buNone/>
              <a:tabLst/>
              <a:defRPr/>
            </a:pPr>
            <a:endParaRPr kumimoji="0" lang="en-US"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a:p>
            <a:pPr marL="800100" marR="0" lvl="1" indent="-457200" algn="l" defTabSz="685800" rtl="0" eaLnBrk="1" fontAlgn="auto" latinLnBrk="0" hangingPunct="1">
              <a:lnSpc>
                <a:spcPct val="100000"/>
              </a:lnSpc>
              <a:spcBef>
                <a:spcPts val="375"/>
              </a:spcBef>
              <a:spcAft>
                <a:spcPts val="0"/>
              </a:spcAft>
              <a:buClr>
                <a:schemeClr val="accent3"/>
              </a:buClr>
              <a:buSzTx/>
              <a:buFont typeface="+mj-lt"/>
              <a:buAutoNum type="arabicParenR"/>
              <a:tabLst/>
              <a:defRPr/>
            </a:pPr>
            <a:r>
              <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Click on Child and Adult Care Food Program</a:t>
            </a:r>
          </a:p>
          <a:p>
            <a:pPr marL="800100" marR="0" lvl="1" indent="-457200" algn="l" defTabSz="685800" rtl="0" eaLnBrk="1" fontAlgn="auto" latinLnBrk="0" hangingPunct="1">
              <a:lnSpc>
                <a:spcPct val="100000"/>
              </a:lnSpc>
              <a:spcBef>
                <a:spcPts val="375"/>
              </a:spcBef>
              <a:spcAft>
                <a:spcPts val="0"/>
              </a:spcAft>
              <a:buClr>
                <a:schemeClr val="accent3"/>
              </a:buClr>
              <a:buSzTx/>
              <a:buFont typeface="+mj-lt"/>
              <a:buAutoNum type="arabicParenR"/>
              <a:tabLst/>
              <a:defRPr/>
            </a:pPr>
            <a:r>
              <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Click on Program Resources</a:t>
            </a:r>
          </a:p>
          <a:p>
            <a:pPr marL="800100" marR="0" lvl="1" indent="-457200" algn="l" defTabSz="685800" rtl="0" eaLnBrk="1" fontAlgn="auto" latinLnBrk="0" hangingPunct="1">
              <a:lnSpc>
                <a:spcPct val="100000"/>
              </a:lnSpc>
              <a:spcBef>
                <a:spcPts val="375"/>
              </a:spcBef>
              <a:spcAft>
                <a:spcPts val="0"/>
              </a:spcAft>
              <a:buClr>
                <a:schemeClr val="accent3"/>
              </a:buClr>
              <a:buSzTx/>
              <a:buFont typeface="+mj-lt"/>
              <a:buAutoNum type="arabicParenR"/>
              <a:tabLst/>
              <a:defRPr/>
            </a:pPr>
            <a:r>
              <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Click on Monthly Institution Calls</a:t>
            </a:r>
          </a:p>
          <a:p>
            <a:pPr marL="800100" marR="0" lvl="1" indent="-457200" algn="l" defTabSz="685800" rtl="0" eaLnBrk="1" fontAlgn="auto" latinLnBrk="0" hangingPunct="1">
              <a:lnSpc>
                <a:spcPct val="100000"/>
              </a:lnSpc>
              <a:spcBef>
                <a:spcPts val="375"/>
              </a:spcBef>
              <a:spcAft>
                <a:spcPts val="0"/>
              </a:spcAft>
              <a:buClr>
                <a:schemeClr val="accent3"/>
              </a:buClr>
              <a:buSzTx/>
              <a:buFont typeface="+mj-lt"/>
              <a:buAutoNum type="arabicParenR"/>
              <a:tabLst/>
              <a:defRPr/>
            </a:pPr>
            <a:endPar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marR="0" lvl="1" indent="0" algn="l" defTabSz="685800" rtl="0" eaLnBrk="1" fontAlgn="auto" latinLnBrk="0" hangingPunct="1">
              <a:lnSpc>
                <a:spcPct val="100000"/>
              </a:lnSpc>
              <a:spcBef>
                <a:spcPts val="375"/>
              </a:spcBef>
              <a:spcAft>
                <a:spcPts val="0"/>
              </a:spcAft>
              <a:buClrTx/>
              <a:buSzTx/>
              <a:buFont typeface="Franklin Gothic Medium" panose="020B0603020102020204" pitchFamily="34" charset="0"/>
              <a:buNone/>
              <a:tabLst/>
              <a:defRPr/>
            </a:pPr>
            <a:endPar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576263" marR="0" lvl="1" indent="-233363" algn="l" defTabSz="685800" rtl="0" eaLnBrk="1" fontAlgn="auto" latinLnBrk="0" hangingPunct="1">
              <a:lnSpc>
                <a:spcPct val="100000"/>
              </a:lnSpc>
              <a:spcBef>
                <a:spcPts val="375"/>
              </a:spcBef>
              <a:spcAft>
                <a:spcPts val="0"/>
              </a:spcAft>
              <a:buClrTx/>
              <a:buSzTx/>
              <a:buFont typeface="Franklin Gothic Medium" panose="020B0603020102020204" pitchFamily="34" charset="0"/>
              <a:buChar char="−"/>
              <a:tabLst/>
              <a:defRPr/>
            </a:pPr>
            <a:endParaRPr kumimoji="0" lang="en-US" sz="2000" b="0" i="0" u="none" strike="noStrike" kern="1200" cap="none" spc="0" normalizeH="0" baseline="0" noProof="0" dirty="0">
              <a:ln>
                <a:noFill/>
              </a:ln>
              <a:solidFill>
                <a:srgbClr val="0B3C61"/>
              </a:solidFill>
              <a:effectLst/>
              <a:uLnTx/>
              <a:uFillTx/>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CE19EFED-9FBD-4AF5-A968-7B90316C8BA2}"/>
              </a:ext>
            </a:extLst>
          </p:cNvPr>
          <p:cNvSpPr/>
          <p:nvPr/>
        </p:nvSpPr>
        <p:spPr>
          <a:xfrm rot="10800000">
            <a:off x="7993930" y="4471087"/>
            <a:ext cx="978408" cy="4846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03926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queen, colorful, several&#10;&#10;Description automatically generated">
            <a:extLst>
              <a:ext uri="{FF2B5EF4-FFF2-40B4-BE49-F238E27FC236}">
                <a16:creationId xmlns:a16="http://schemas.microsoft.com/office/drawing/2014/main" id="{FFD89CE6-074D-44C4-A702-108A808454C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598" r="16598"/>
          <a:stretch>
            <a:fillRect/>
          </a:stretch>
        </p:blipFill>
        <p:spPr/>
      </p:pic>
      <p:sp>
        <p:nvSpPr>
          <p:cNvPr id="3" name="Title 2">
            <a:extLst>
              <a:ext uri="{FF2B5EF4-FFF2-40B4-BE49-F238E27FC236}">
                <a16:creationId xmlns:a16="http://schemas.microsoft.com/office/drawing/2014/main" id="{8D23E9B8-FBA1-4282-942F-6DB0FC83F49F}"/>
              </a:ext>
            </a:extLst>
          </p:cNvPr>
          <p:cNvSpPr>
            <a:spLocks noGrp="1"/>
          </p:cNvSpPr>
          <p:nvPr>
            <p:ph type="title"/>
          </p:nvPr>
        </p:nvSpPr>
        <p:spPr/>
        <p:txBody>
          <a:bodyPr/>
          <a:lstStyle/>
          <a:p>
            <a:pPr algn="ctr"/>
            <a:r>
              <a:rPr lang="en-US" dirty="0"/>
              <a:t>Q&amp;A Session</a:t>
            </a:r>
          </a:p>
        </p:txBody>
      </p:sp>
      <p:sp>
        <p:nvSpPr>
          <p:cNvPr id="6" name="TextBox 5">
            <a:extLst>
              <a:ext uri="{FF2B5EF4-FFF2-40B4-BE49-F238E27FC236}">
                <a16:creationId xmlns:a16="http://schemas.microsoft.com/office/drawing/2014/main" id="{3BD1B20F-5D72-42DE-925E-5F1170B349B8}"/>
              </a:ext>
            </a:extLst>
          </p:cNvPr>
          <p:cNvSpPr txBox="1"/>
          <p:nvPr/>
        </p:nvSpPr>
        <p:spPr>
          <a:xfrm>
            <a:off x="853864" y="2971800"/>
            <a:ext cx="914400" cy="914400"/>
          </a:xfrm>
          <a:prstGeom prst="rect">
            <a:avLst/>
          </a:prstGeom>
        </p:spPr>
        <p:txBody>
          <a:bodyPr wrap="none" lIns="121869" tIns="60933" rIns="121869" bIns="60933" rtlCol="0" anchor="ctr">
            <a:noAutofit/>
          </a:bodyPr>
          <a:lstStyle/>
          <a:p>
            <a:pPr>
              <a:spcBef>
                <a:spcPts val="0"/>
              </a:spcBef>
            </a:pPr>
            <a:r>
              <a:rPr lang="en-US" sz="2400" dirty="0">
                <a:solidFill>
                  <a:schemeClr val="accent3"/>
                </a:solidFill>
                <a:cs typeface="Calibri"/>
              </a:rPr>
              <a:t>1) </a:t>
            </a:r>
            <a:r>
              <a:rPr lang="en-US" sz="2000" dirty="0">
                <a:solidFill>
                  <a:schemeClr val="bg2"/>
                </a:solidFill>
                <a:latin typeface="Arial" panose="020B0604020202020204" pitchFamily="34" charset="0"/>
                <a:cs typeface="Arial" panose="020B0604020202020204" pitchFamily="34" charset="0"/>
              </a:rPr>
              <a:t>Please use the chat function</a:t>
            </a:r>
          </a:p>
          <a:p>
            <a:pPr marL="0" indent="0">
              <a:spcBef>
                <a:spcPts val="0"/>
              </a:spcBef>
            </a:pPr>
            <a:r>
              <a:rPr lang="en-US" sz="2000" dirty="0">
                <a:solidFill>
                  <a:schemeClr val="bg2"/>
                </a:solidFill>
                <a:latin typeface="Arial" panose="020B0604020202020204" pitchFamily="34" charset="0"/>
                <a:cs typeface="Arial" panose="020B0604020202020204" pitchFamily="34" charset="0"/>
              </a:rPr>
              <a:t>to submit your questions.</a:t>
            </a:r>
          </a:p>
          <a:p>
            <a:pPr marL="0" indent="0">
              <a:spcBef>
                <a:spcPts val="0"/>
              </a:spcBef>
            </a:pPr>
            <a:endParaRPr lang="en-US" sz="2000" dirty="0">
              <a:solidFill>
                <a:schemeClr val="bg2"/>
              </a:solidFill>
              <a:latin typeface="Arial" panose="020B0604020202020204" pitchFamily="34" charset="0"/>
              <a:cs typeface="Arial" panose="020B0604020202020204" pitchFamily="34" charset="0"/>
            </a:endParaRPr>
          </a:p>
          <a:p>
            <a:pPr>
              <a:spcBef>
                <a:spcPts val="0"/>
              </a:spcBef>
            </a:pPr>
            <a:r>
              <a:rPr lang="en-US" sz="2000" dirty="0">
                <a:solidFill>
                  <a:schemeClr val="accent3"/>
                </a:solidFill>
                <a:latin typeface="Arial" panose="020B0604020202020204" pitchFamily="34" charset="0"/>
                <a:cs typeface="Arial" panose="020B0604020202020204" pitchFamily="34" charset="0"/>
              </a:rPr>
              <a:t>2) </a:t>
            </a:r>
            <a:r>
              <a:rPr lang="en-US" sz="2000" dirty="0">
                <a:solidFill>
                  <a:schemeClr val="bg2"/>
                </a:solidFill>
                <a:latin typeface="Arial" panose="020B0604020202020204" pitchFamily="34" charset="0"/>
                <a:cs typeface="Arial" panose="020B0604020202020204" pitchFamily="34" charset="0"/>
              </a:rPr>
              <a:t>We will review what we have </a:t>
            </a:r>
          </a:p>
          <a:p>
            <a:pPr>
              <a:spcBef>
                <a:spcPts val="0"/>
              </a:spcBef>
            </a:pPr>
            <a:r>
              <a:rPr lang="en-US" sz="2000" dirty="0">
                <a:solidFill>
                  <a:schemeClr val="bg2"/>
                </a:solidFill>
                <a:latin typeface="Arial" panose="020B0604020202020204" pitchFamily="34" charset="0"/>
                <a:cs typeface="Arial" panose="020B0604020202020204" pitchFamily="34" charset="0"/>
              </a:rPr>
              <a:t>time for that pertains to the good </a:t>
            </a:r>
          </a:p>
          <a:p>
            <a:pPr>
              <a:spcBef>
                <a:spcPts val="0"/>
              </a:spcBef>
            </a:pPr>
            <a:r>
              <a:rPr lang="en-US" sz="2000" dirty="0">
                <a:solidFill>
                  <a:schemeClr val="bg2"/>
                </a:solidFill>
                <a:latin typeface="Arial" panose="020B0604020202020204" pitchFamily="34" charset="0"/>
                <a:cs typeface="Arial" panose="020B0604020202020204" pitchFamily="34" charset="0"/>
              </a:rPr>
              <a:t>of the group.</a:t>
            </a:r>
          </a:p>
          <a:p>
            <a:pPr>
              <a:spcBef>
                <a:spcPts val="0"/>
              </a:spcBef>
            </a:pPr>
            <a:endParaRPr lang="en-US" sz="2000" dirty="0">
              <a:solidFill>
                <a:schemeClr val="bg2"/>
              </a:solidFill>
              <a:latin typeface="Arial" panose="020B0604020202020204" pitchFamily="34" charset="0"/>
              <a:cs typeface="Arial" panose="020B0604020202020204" pitchFamily="34" charset="0"/>
            </a:endParaRPr>
          </a:p>
          <a:p>
            <a:pPr>
              <a:spcBef>
                <a:spcPts val="0"/>
              </a:spcBef>
            </a:pPr>
            <a:r>
              <a:rPr lang="en-US" sz="2000" dirty="0">
                <a:solidFill>
                  <a:schemeClr val="accent3"/>
                </a:solidFill>
                <a:latin typeface="Arial" panose="020B0604020202020204" pitchFamily="34" charset="0"/>
                <a:cs typeface="Arial" panose="020B0604020202020204" pitchFamily="34" charset="0"/>
              </a:rPr>
              <a:t>3) </a:t>
            </a:r>
            <a:r>
              <a:rPr lang="en-US" sz="2000" dirty="0">
                <a:solidFill>
                  <a:schemeClr val="bg2"/>
                </a:solidFill>
                <a:latin typeface="Arial" panose="020B0604020202020204" pitchFamily="34" charset="0"/>
                <a:cs typeface="Arial" panose="020B0604020202020204" pitchFamily="34" charset="0"/>
              </a:rPr>
              <a:t>Questions that apply to one </a:t>
            </a:r>
          </a:p>
          <a:p>
            <a:pPr>
              <a:spcBef>
                <a:spcPts val="0"/>
              </a:spcBef>
            </a:pPr>
            <a:r>
              <a:rPr lang="en-US" sz="2000" dirty="0">
                <a:solidFill>
                  <a:schemeClr val="bg2"/>
                </a:solidFill>
                <a:latin typeface="Arial" panose="020B0604020202020204" pitchFamily="34" charset="0"/>
                <a:cs typeface="Arial" panose="020B0604020202020204" pitchFamily="34" charset="0"/>
              </a:rPr>
              <a:t>specific institution will be handled </a:t>
            </a:r>
          </a:p>
          <a:p>
            <a:pPr>
              <a:spcBef>
                <a:spcPts val="0"/>
              </a:spcBef>
            </a:pPr>
            <a:r>
              <a:rPr lang="en-US" sz="2000" dirty="0">
                <a:solidFill>
                  <a:schemeClr val="bg2"/>
                </a:solidFill>
                <a:latin typeface="Arial" panose="020B0604020202020204" pitchFamily="34" charset="0"/>
                <a:cs typeface="Arial" panose="020B0604020202020204" pitchFamily="34" charset="0"/>
              </a:rPr>
              <a:t>offline.</a:t>
            </a:r>
          </a:p>
          <a:p>
            <a:pPr marL="457200" indent="-457200">
              <a:spcBef>
                <a:spcPts val="0"/>
              </a:spcBef>
              <a:buFont typeface="+mj-lt"/>
              <a:buAutoNum type="arabicPeriod"/>
            </a:pPr>
            <a:endParaRPr lang="en-US" sz="2099" dirty="0">
              <a:solidFill>
                <a:schemeClr val="bg2"/>
              </a:solidFill>
              <a:cs typeface="Calibri"/>
            </a:endParaRPr>
          </a:p>
        </p:txBody>
      </p:sp>
    </p:spTree>
    <p:custDataLst>
      <p:tags r:id="rId1"/>
    </p:custDataLst>
    <p:extLst>
      <p:ext uri="{BB962C8B-B14F-4D97-AF65-F5344CB8AC3E}">
        <p14:creationId xmlns:p14="http://schemas.microsoft.com/office/powerpoint/2010/main" val="1018872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0BE2-D85B-4D64-A592-79D6E378FBB7}"/>
              </a:ext>
            </a:extLst>
          </p:cNvPr>
          <p:cNvSpPr>
            <a:spLocks noGrp="1"/>
          </p:cNvSpPr>
          <p:nvPr>
            <p:ph type="title"/>
          </p:nvPr>
        </p:nvSpPr>
        <p:spPr/>
        <p:txBody>
          <a:bodyPr/>
          <a:lstStyle/>
          <a:p>
            <a:r>
              <a:rPr lang="en-US" dirty="0"/>
              <a:t>Just Want to Say…….</a:t>
            </a:r>
          </a:p>
        </p:txBody>
      </p:sp>
      <p:pic>
        <p:nvPicPr>
          <p:cNvPr id="5" name="Content Placeholder 4" descr="Logo&#10;&#10;Description automatically generated with medium confidence">
            <a:extLst>
              <a:ext uri="{FF2B5EF4-FFF2-40B4-BE49-F238E27FC236}">
                <a16:creationId xmlns:a16="http://schemas.microsoft.com/office/drawing/2014/main" id="{9E6B3ECD-C595-46EE-80CF-7E0FEDD1FD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8141" y="1941920"/>
            <a:ext cx="7211505" cy="4049419"/>
          </a:xfrm>
        </p:spPr>
      </p:pic>
    </p:spTree>
    <p:custDataLst>
      <p:tags r:id="rId1"/>
    </p:custDataLst>
    <p:extLst>
      <p:ext uri="{BB962C8B-B14F-4D97-AF65-F5344CB8AC3E}">
        <p14:creationId xmlns:p14="http://schemas.microsoft.com/office/powerpoint/2010/main" val="268879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mj-lt"/>
              </a:rPr>
              <a:t>Emergency Cost Reimbursement</a:t>
            </a:r>
          </a:p>
        </p:txBody>
      </p:sp>
      <p:sp>
        <p:nvSpPr>
          <p:cNvPr id="3" name="TextBox 2"/>
          <p:cNvSpPr txBox="1"/>
          <p:nvPr/>
        </p:nvSpPr>
        <p:spPr>
          <a:xfrm>
            <a:off x="157212" y="2862072"/>
            <a:ext cx="792780" cy="701714"/>
          </a:xfrm>
          <a:prstGeom prst="rect">
            <a:avLst/>
          </a:prstGeom>
          <a:noFill/>
        </p:spPr>
        <p:txBody>
          <a:bodyPr wrap="none" lIns="121869" tIns="60933" rIns="121869" bIns="6093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98" b="1" i="0" u="none" strike="noStrike" kern="1200" cap="none" spc="-201" normalizeH="0" baseline="0" noProof="0" dirty="0">
              <a:ln>
                <a:noFill/>
              </a:ln>
              <a:solidFill>
                <a:prstClr val="white"/>
              </a:solidFill>
              <a:effectLst/>
              <a:uLnTx/>
              <a:uFillTx/>
              <a:latin typeface="Open Sans"/>
              <a:ea typeface="+mn-ea"/>
              <a:cs typeface="Open Sans" panose="020B0606030504020204" pitchFamily="34" charset="0"/>
            </a:endParaRPr>
          </a:p>
        </p:txBody>
      </p:sp>
      <p:sp>
        <p:nvSpPr>
          <p:cNvPr id="5" name="Rectangle 4"/>
          <p:cNvSpPr/>
          <p:nvPr/>
        </p:nvSpPr>
        <p:spPr>
          <a:xfrm>
            <a:off x="1298836" y="3554036"/>
            <a:ext cx="4659058" cy="446221"/>
          </a:xfrm>
          <a:prstGeom prst="rect">
            <a:avLst/>
          </a:prstGeom>
        </p:spPr>
        <p:txBody>
          <a:bodyPr wrap="none" lIns="121869" tIns="60933" rIns="121869" bIns="6093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Open Sans"/>
                <a:ea typeface="+mn-ea"/>
                <a:cs typeface="+mn-cs"/>
              </a:rPr>
              <a:t>Child and Adult Care Food Program</a:t>
            </a:r>
            <a:endParaRPr kumimoji="0" lang="en-US" sz="21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362347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F45C-37A7-4713-B514-DB299C7BADA7}"/>
              </a:ext>
            </a:extLst>
          </p:cNvPr>
          <p:cNvSpPr>
            <a:spLocks noGrp="1"/>
          </p:cNvSpPr>
          <p:nvPr>
            <p:ph type="title"/>
          </p:nvPr>
        </p:nvSpPr>
        <p:spPr>
          <a:xfrm>
            <a:off x="889691" y="624632"/>
            <a:ext cx="10412618" cy="982225"/>
          </a:xfrm>
        </p:spPr>
        <p:txBody>
          <a:bodyPr>
            <a:normAutofit fontScale="90000"/>
          </a:bodyPr>
          <a:lstStyle/>
          <a:p>
            <a:r>
              <a:rPr lang="en-US" sz="4400" spc="285" dirty="0"/>
              <a:t>Emergency	</a:t>
            </a:r>
            <a:r>
              <a:rPr lang="en-US" sz="4400" spc="275" dirty="0"/>
              <a:t>Operational </a:t>
            </a:r>
            <a:r>
              <a:rPr lang="en-US" sz="4400" spc="240" dirty="0"/>
              <a:t>Costs  </a:t>
            </a:r>
            <a:r>
              <a:rPr lang="en-US" sz="4400" spc="285" dirty="0"/>
              <a:t>Reimbursement	Grant</a:t>
            </a:r>
            <a:endParaRPr lang="en-US" dirty="0"/>
          </a:p>
        </p:txBody>
      </p:sp>
      <p:sp>
        <p:nvSpPr>
          <p:cNvPr id="4" name="TextBox 3">
            <a:extLst>
              <a:ext uri="{FF2B5EF4-FFF2-40B4-BE49-F238E27FC236}">
                <a16:creationId xmlns:a16="http://schemas.microsoft.com/office/drawing/2014/main" id="{869D14EE-A655-42DB-A4E6-4E2359138144}"/>
              </a:ext>
            </a:extLst>
          </p:cNvPr>
          <p:cNvSpPr txBox="1"/>
          <p:nvPr/>
        </p:nvSpPr>
        <p:spPr>
          <a:xfrm>
            <a:off x="1509204" y="2751891"/>
            <a:ext cx="9472473" cy="1354217"/>
          </a:xfrm>
          <a:prstGeom prst="rect">
            <a:avLst/>
          </a:prstGeom>
          <a:noFill/>
        </p:spPr>
        <p:txBody>
          <a:bodyPr wrap="square">
            <a:spAutoFit/>
          </a:bodyPr>
          <a:lstStyle/>
          <a:p>
            <a:pPr marL="12700">
              <a:lnSpc>
                <a:spcPct val="100000"/>
              </a:lnSpc>
              <a:spcBef>
                <a:spcPts val="1180"/>
              </a:spcBef>
            </a:pPr>
            <a:r>
              <a:rPr lang="en-US" sz="1800" spc="155" dirty="0">
                <a:solidFill>
                  <a:schemeClr val="bg1"/>
                </a:solidFill>
                <a:latin typeface="Gill Sans MT"/>
                <a:cs typeface="Gill Sans MT"/>
              </a:rPr>
              <a:t>EOC funds are additional </a:t>
            </a:r>
            <a:r>
              <a:rPr lang="en-US" sz="1800" spc="210" dirty="0">
                <a:solidFill>
                  <a:schemeClr val="bg1"/>
                </a:solidFill>
                <a:latin typeface="Gill Sans MT"/>
                <a:cs typeface="Gill Sans MT"/>
              </a:rPr>
              <a:t>funding </a:t>
            </a:r>
            <a:r>
              <a:rPr lang="en-US" sz="1800" spc="105" dirty="0">
                <a:solidFill>
                  <a:schemeClr val="bg1"/>
                </a:solidFill>
                <a:latin typeface="Gill Sans MT"/>
                <a:cs typeface="Gill Sans MT"/>
              </a:rPr>
              <a:t>for institutions</a:t>
            </a:r>
            <a:r>
              <a:rPr lang="en-US" sz="1800" spc="150" dirty="0">
                <a:solidFill>
                  <a:schemeClr val="bg1"/>
                </a:solidFill>
                <a:latin typeface="Gill Sans MT"/>
                <a:cs typeface="Gill Sans MT"/>
              </a:rPr>
              <a:t> </a:t>
            </a:r>
            <a:r>
              <a:rPr lang="en-US" sz="1800" spc="180" dirty="0">
                <a:solidFill>
                  <a:schemeClr val="bg1"/>
                </a:solidFill>
                <a:latin typeface="Gill Sans MT"/>
                <a:cs typeface="Gill Sans MT"/>
              </a:rPr>
              <a:t>whose</a:t>
            </a:r>
            <a:r>
              <a:rPr lang="en-US" sz="1800" spc="-340" dirty="0">
                <a:solidFill>
                  <a:schemeClr val="bg1"/>
                </a:solidFill>
                <a:latin typeface="Gill Sans MT"/>
                <a:cs typeface="Gill Sans MT"/>
              </a:rPr>
              <a:t> </a:t>
            </a:r>
            <a:r>
              <a:rPr lang="en-US" sz="1800" spc="170" dirty="0">
                <a:solidFill>
                  <a:schemeClr val="bg1"/>
                </a:solidFill>
                <a:latin typeface="Gill Sans MT"/>
                <a:cs typeface="Gill Sans MT"/>
              </a:rPr>
              <a:t>revenues </a:t>
            </a:r>
            <a:r>
              <a:rPr lang="en-US" sz="1800" spc="175" dirty="0">
                <a:solidFill>
                  <a:schemeClr val="bg1"/>
                </a:solidFill>
                <a:latin typeface="Gill Sans MT"/>
                <a:cs typeface="Gill Sans MT"/>
              </a:rPr>
              <a:t>declined </a:t>
            </a:r>
            <a:r>
              <a:rPr lang="en-US" sz="1800" spc="25" dirty="0">
                <a:solidFill>
                  <a:schemeClr val="bg1"/>
                </a:solidFill>
                <a:latin typeface="Gill Sans MT"/>
                <a:cs typeface="Gill Sans MT"/>
              </a:rPr>
              <a:t>or  </a:t>
            </a:r>
            <a:r>
              <a:rPr lang="en-US" sz="1800" spc="110" dirty="0">
                <a:solidFill>
                  <a:schemeClr val="bg1"/>
                </a:solidFill>
                <a:latin typeface="Gill Sans MT"/>
                <a:cs typeface="Gill Sans MT"/>
              </a:rPr>
              <a:t>were </a:t>
            </a:r>
            <a:r>
              <a:rPr lang="en-US" sz="1800" spc="145" dirty="0">
                <a:solidFill>
                  <a:schemeClr val="bg1"/>
                </a:solidFill>
                <a:latin typeface="Gill Sans MT"/>
                <a:cs typeface="Gill Sans MT"/>
              </a:rPr>
              <a:t>temporarily </a:t>
            </a:r>
            <a:r>
              <a:rPr lang="en-US" sz="1800" spc="125" dirty="0">
                <a:solidFill>
                  <a:schemeClr val="bg1"/>
                </a:solidFill>
                <a:latin typeface="Gill Sans MT"/>
                <a:cs typeface="Gill Sans MT"/>
              </a:rPr>
              <a:t>interrupted </a:t>
            </a:r>
            <a:r>
              <a:rPr lang="en-US" sz="1800" spc="165" dirty="0">
                <a:solidFill>
                  <a:schemeClr val="bg1"/>
                </a:solidFill>
                <a:latin typeface="Gill Sans MT"/>
                <a:cs typeface="Gill Sans MT"/>
              </a:rPr>
              <a:t>during </a:t>
            </a:r>
            <a:r>
              <a:rPr lang="en-US" sz="1800" spc="125" dirty="0">
                <a:solidFill>
                  <a:schemeClr val="bg1"/>
                </a:solidFill>
                <a:latin typeface="Gill Sans MT"/>
                <a:cs typeface="Gill Sans MT"/>
              </a:rPr>
              <a:t>the</a:t>
            </a:r>
            <a:r>
              <a:rPr lang="en-US" sz="1800" spc="-165" dirty="0">
                <a:solidFill>
                  <a:schemeClr val="bg1"/>
                </a:solidFill>
                <a:latin typeface="Gill Sans MT"/>
                <a:cs typeface="Gill Sans MT"/>
              </a:rPr>
              <a:t> </a:t>
            </a:r>
            <a:r>
              <a:rPr lang="en-US" sz="1800" spc="140" dirty="0">
                <a:solidFill>
                  <a:schemeClr val="bg1"/>
                </a:solidFill>
                <a:latin typeface="Gill Sans MT"/>
                <a:cs typeface="Gill Sans MT"/>
              </a:rPr>
              <a:t>early</a:t>
            </a:r>
            <a:r>
              <a:rPr lang="en-US" dirty="0">
                <a:solidFill>
                  <a:schemeClr val="bg1"/>
                </a:solidFill>
                <a:latin typeface="Gill Sans MT"/>
                <a:cs typeface="Gill Sans MT"/>
              </a:rPr>
              <a:t> </a:t>
            </a:r>
            <a:r>
              <a:rPr lang="en-US" sz="1800" spc="200" dirty="0">
                <a:solidFill>
                  <a:schemeClr val="bg1"/>
                </a:solidFill>
                <a:latin typeface="Gill Sans MT"/>
                <a:cs typeface="Gill Sans MT"/>
              </a:rPr>
              <a:t>months </a:t>
            </a:r>
            <a:r>
              <a:rPr lang="en-US" sz="1800" spc="165" dirty="0">
                <a:solidFill>
                  <a:schemeClr val="bg1"/>
                </a:solidFill>
                <a:latin typeface="Gill Sans MT"/>
                <a:cs typeface="Gill Sans MT"/>
              </a:rPr>
              <a:t>of </a:t>
            </a:r>
            <a:r>
              <a:rPr lang="en-US" sz="1800" spc="125" dirty="0">
                <a:solidFill>
                  <a:schemeClr val="bg1"/>
                </a:solidFill>
                <a:latin typeface="Gill Sans MT"/>
                <a:cs typeface="Gill Sans MT"/>
              </a:rPr>
              <a:t>the </a:t>
            </a:r>
            <a:r>
              <a:rPr lang="en-US" sz="1800" spc="210" dirty="0">
                <a:solidFill>
                  <a:schemeClr val="bg1"/>
                </a:solidFill>
                <a:latin typeface="Gill Sans MT"/>
                <a:cs typeface="Gill Sans MT"/>
              </a:rPr>
              <a:t>pandemic </a:t>
            </a:r>
            <a:r>
              <a:rPr lang="en-US" sz="1800" spc="165" dirty="0">
                <a:solidFill>
                  <a:schemeClr val="bg1"/>
                </a:solidFill>
                <a:latin typeface="Gill Sans MT"/>
                <a:cs typeface="Gill Sans MT"/>
              </a:rPr>
              <a:t>due</a:t>
            </a:r>
            <a:r>
              <a:rPr lang="en-US" sz="1800" spc="-235" dirty="0">
                <a:solidFill>
                  <a:schemeClr val="bg1"/>
                </a:solidFill>
                <a:latin typeface="Gill Sans MT"/>
                <a:cs typeface="Gill Sans MT"/>
              </a:rPr>
              <a:t> </a:t>
            </a:r>
            <a:r>
              <a:rPr lang="en-US" sz="1800" spc="55" dirty="0">
                <a:solidFill>
                  <a:schemeClr val="bg1"/>
                </a:solidFill>
                <a:latin typeface="Gill Sans MT"/>
                <a:cs typeface="Gill Sans MT"/>
              </a:rPr>
              <a:t>to </a:t>
            </a:r>
            <a:r>
              <a:rPr lang="en-US" sz="1800" spc="60" dirty="0">
                <a:solidFill>
                  <a:schemeClr val="bg1"/>
                </a:solidFill>
                <a:latin typeface="Gill Sans MT"/>
                <a:cs typeface="Gill Sans MT"/>
              </a:rPr>
              <a:t>COVID-19 </a:t>
            </a:r>
            <a:r>
              <a:rPr lang="en-US" sz="1800" spc="140" dirty="0">
                <a:solidFill>
                  <a:schemeClr val="bg1"/>
                </a:solidFill>
                <a:latin typeface="Gill Sans MT"/>
                <a:cs typeface="Gill Sans MT"/>
              </a:rPr>
              <a:t>related </a:t>
            </a:r>
            <a:r>
              <a:rPr lang="en-US" sz="1800" spc="150" dirty="0">
                <a:solidFill>
                  <a:schemeClr val="bg1"/>
                </a:solidFill>
                <a:latin typeface="Gill Sans MT"/>
                <a:cs typeface="Gill Sans MT"/>
              </a:rPr>
              <a:t>restrictions </a:t>
            </a:r>
            <a:r>
              <a:rPr lang="en-US" sz="1800" spc="204" dirty="0">
                <a:solidFill>
                  <a:schemeClr val="bg1"/>
                </a:solidFill>
                <a:latin typeface="Gill Sans MT"/>
                <a:cs typeface="Gill Sans MT"/>
              </a:rPr>
              <a:t>and</a:t>
            </a:r>
            <a:r>
              <a:rPr lang="en-US" sz="1800" spc="-10" dirty="0">
                <a:solidFill>
                  <a:schemeClr val="bg1"/>
                </a:solidFill>
                <a:latin typeface="Gill Sans MT"/>
                <a:cs typeface="Gill Sans MT"/>
              </a:rPr>
              <a:t> </a:t>
            </a:r>
            <a:r>
              <a:rPr lang="en-US" sz="1800" spc="185" dirty="0">
                <a:solidFill>
                  <a:schemeClr val="bg1"/>
                </a:solidFill>
                <a:latin typeface="Gill Sans MT"/>
                <a:cs typeface="Gill Sans MT"/>
              </a:rPr>
              <a:t>closures</a:t>
            </a:r>
          </a:p>
          <a:p>
            <a:pPr marL="298450" indent="-285750">
              <a:lnSpc>
                <a:spcPct val="100000"/>
              </a:lnSpc>
              <a:spcBef>
                <a:spcPts val="1180"/>
              </a:spcBef>
              <a:buFont typeface="Arial" panose="020B0604020202020204" pitchFamily="34" charset="0"/>
              <a:buChar char="•"/>
            </a:pPr>
            <a:endParaRPr lang="en-US" spc="185" dirty="0">
              <a:solidFill>
                <a:schemeClr val="bg1"/>
              </a:solidFill>
              <a:latin typeface="Gill Sans MT"/>
              <a:cs typeface="Gill Sans MT"/>
            </a:endParaRPr>
          </a:p>
        </p:txBody>
      </p:sp>
    </p:spTree>
    <p:extLst>
      <p:ext uri="{BB962C8B-B14F-4D97-AF65-F5344CB8AC3E}">
        <p14:creationId xmlns:p14="http://schemas.microsoft.com/office/powerpoint/2010/main" val="368886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fanned out dollar bills&#10;&#10;Description automatically generated with low confidence">
            <a:extLst>
              <a:ext uri="{FF2B5EF4-FFF2-40B4-BE49-F238E27FC236}">
                <a16:creationId xmlns:a16="http://schemas.microsoft.com/office/drawing/2014/main" id="{175E7501-B226-437F-9200-AF85732425B0}"/>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7981" r="7981"/>
          <a:stretch>
            <a:fillRect/>
          </a:stretch>
        </p:blipFill>
        <p:spPr/>
      </p:pic>
      <p:sp>
        <p:nvSpPr>
          <p:cNvPr id="3" name="Title 2">
            <a:extLst>
              <a:ext uri="{FF2B5EF4-FFF2-40B4-BE49-F238E27FC236}">
                <a16:creationId xmlns:a16="http://schemas.microsoft.com/office/drawing/2014/main" id="{A0CDFBE6-AD01-4C81-B459-0223D878BB9E}"/>
              </a:ext>
            </a:extLst>
          </p:cNvPr>
          <p:cNvSpPr>
            <a:spLocks noGrp="1"/>
          </p:cNvSpPr>
          <p:nvPr>
            <p:ph type="title"/>
          </p:nvPr>
        </p:nvSpPr>
        <p:spPr/>
        <p:txBody>
          <a:bodyPr/>
          <a:lstStyle/>
          <a:p>
            <a:r>
              <a:rPr lang="en-US" dirty="0"/>
              <a:t>Emergency Operating Cost Grant</a:t>
            </a:r>
          </a:p>
        </p:txBody>
      </p:sp>
      <p:sp>
        <p:nvSpPr>
          <p:cNvPr id="4" name="TextBox 3">
            <a:extLst>
              <a:ext uri="{FF2B5EF4-FFF2-40B4-BE49-F238E27FC236}">
                <a16:creationId xmlns:a16="http://schemas.microsoft.com/office/drawing/2014/main" id="{9D4AF562-C42A-4759-8B29-4C64D0187DA2}"/>
              </a:ext>
            </a:extLst>
          </p:cNvPr>
          <p:cNvSpPr txBox="1"/>
          <p:nvPr/>
        </p:nvSpPr>
        <p:spPr>
          <a:xfrm>
            <a:off x="5954737" y="3426642"/>
            <a:ext cx="5754909" cy="2166289"/>
          </a:xfrm>
          <a:prstGeom prst="rect">
            <a:avLst/>
          </a:prstGeom>
        </p:spPr>
        <p:txBody>
          <a:bodyPr wrap="none" lIns="121869" tIns="60933" rIns="121869" bIns="60933" rtlCol="0" anchor="ctr">
            <a:noAutofit/>
          </a:bodyPr>
          <a:lstStyle/>
          <a:p>
            <a:pPr marL="0" indent="0">
              <a:spcBef>
                <a:spcPts val="0"/>
              </a:spcBef>
              <a:buNone/>
            </a:pPr>
            <a:endParaRPr lang="en-US" sz="2800" dirty="0">
              <a:solidFill>
                <a:schemeClr val="bg2"/>
              </a:solidFill>
              <a:cs typeface="Calibri"/>
            </a:endParaRPr>
          </a:p>
        </p:txBody>
      </p:sp>
      <p:sp>
        <p:nvSpPr>
          <p:cNvPr id="7" name="TextBox 6">
            <a:extLst>
              <a:ext uri="{FF2B5EF4-FFF2-40B4-BE49-F238E27FC236}">
                <a16:creationId xmlns:a16="http://schemas.microsoft.com/office/drawing/2014/main" id="{4EA5696E-498A-4105-99C3-290A2602627A}"/>
              </a:ext>
            </a:extLst>
          </p:cNvPr>
          <p:cNvSpPr txBox="1"/>
          <p:nvPr/>
        </p:nvSpPr>
        <p:spPr>
          <a:xfrm>
            <a:off x="5726097" y="1453896"/>
            <a:ext cx="5957364" cy="4585871"/>
          </a:xfrm>
          <a:prstGeom prst="rect">
            <a:avLst/>
          </a:prstGeom>
          <a:noFill/>
        </p:spPr>
        <p:txBody>
          <a:bodyPr wrap="square">
            <a:spAutoFit/>
          </a:bodyPr>
          <a:lstStyle/>
          <a:p>
            <a:pPr marL="298450" indent="-285750">
              <a:lnSpc>
                <a:spcPct val="100000"/>
              </a:lnSpc>
              <a:spcBef>
                <a:spcPts val="1180"/>
              </a:spcBef>
              <a:buFont typeface="Arial" panose="020B0604020202020204" pitchFamily="34" charset="0"/>
              <a:buChar char="•"/>
            </a:pPr>
            <a:r>
              <a:rPr lang="en-US" spc="185" dirty="0">
                <a:solidFill>
                  <a:schemeClr val="bg1"/>
                </a:solidFill>
                <a:latin typeface="Gill Sans MT"/>
                <a:cs typeface="Gill Sans MT"/>
              </a:rPr>
              <a:t>As of September 2, 2021, the State agency had disbursed about 99% of the funds to eligible institutions. </a:t>
            </a:r>
          </a:p>
          <a:p>
            <a:pPr marL="298450" indent="-285750">
              <a:lnSpc>
                <a:spcPct val="100000"/>
              </a:lnSpc>
              <a:spcBef>
                <a:spcPts val="1180"/>
              </a:spcBef>
              <a:buFont typeface="Arial" panose="020B0604020202020204" pitchFamily="34" charset="0"/>
              <a:buChar char="•"/>
            </a:pPr>
            <a:endParaRPr lang="en-US" spc="185" dirty="0">
              <a:solidFill>
                <a:schemeClr val="bg1"/>
              </a:solidFill>
              <a:latin typeface="Gill Sans MT"/>
              <a:cs typeface="Gill Sans MT"/>
            </a:endParaRPr>
          </a:p>
          <a:p>
            <a:pPr marL="298450" indent="-285750">
              <a:lnSpc>
                <a:spcPct val="100000"/>
              </a:lnSpc>
              <a:spcBef>
                <a:spcPts val="1180"/>
              </a:spcBef>
              <a:buFont typeface="Arial" panose="020B0604020202020204" pitchFamily="34" charset="0"/>
              <a:buChar char="•"/>
            </a:pPr>
            <a:r>
              <a:rPr lang="en-US" spc="185" dirty="0">
                <a:solidFill>
                  <a:schemeClr val="bg1"/>
                </a:solidFill>
                <a:latin typeface="Gill Sans MT"/>
                <a:cs typeface="Gill Sans MT"/>
              </a:rPr>
              <a:t>If you have not received EOC funds and believe you are entitled to emergency cost payments, please contact FinancialManagementTeam@dhhs.nc.gov immediately.</a:t>
            </a:r>
          </a:p>
          <a:p>
            <a:pPr marL="12700">
              <a:lnSpc>
                <a:spcPct val="100000"/>
              </a:lnSpc>
              <a:spcBef>
                <a:spcPts val="1180"/>
              </a:spcBef>
            </a:pPr>
            <a:endParaRPr lang="en-US" spc="185" dirty="0">
              <a:solidFill>
                <a:schemeClr val="bg1"/>
              </a:solidFill>
              <a:latin typeface="Gill Sans MT"/>
              <a:cs typeface="Gill Sans MT"/>
            </a:endParaRPr>
          </a:p>
          <a:p>
            <a:pPr marL="298450" indent="-285750">
              <a:lnSpc>
                <a:spcPct val="100000"/>
              </a:lnSpc>
              <a:spcBef>
                <a:spcPts val="1180"/>
              </a:spcBef>
              <a:buFont typeface="Arial" panose="020B0604020202020204" pitchFamily="34" charset="0"/>
              <a:buChar char="•"/>
            </a:pPr>
            <a:r>
              <a:rPr lang="en-US" spc="185" dirty="0">
                <a:solidFill>
                  <a:schemeClr val="bg1"/>
                </a:solidFill>
                <a:latin typeface="Gill Sans MT"/>
                <a:cs typeface="Gill Sans MT"/>
              </a:rPr>
              <a:t>Institutions may decline all or part of a payment. If you are unable to use the funds, email FinancialManagementTeam@dhhs.nc.gov by 9/30.</a:t>
            </a:r>
          </a:p>
        </p:txBody>
      </p:sp>
    </p:spTree>
    <p:custDataLst>
      <p:tags r:id="rId1"/>
    </p:custDataLst>
    <p:extLst>
      <p:ext uri="{BB962C8B-B14F-4D97-AF65-F5344CB8AC3E}">
        <p14:creationId xmlns:p14="http://schemas.microsoft.com/office/powerpoint/2010/main" val="379587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31A23-6DAA-424D-AB01-579F47EC8374}"/>
              </a:ext>
            </a:extLst>
          </p:cNvPr>
          <p:cNvSpPr>
            <a:spLocks noGrp="1"/>
          </p:cNvSpPr>
          <p:nvPr>
            <p:ph type="title"/>
          </p:nvPr>
        </p:nvSpPr>
        <p:spPr/>
        <p:txBody>
          <a:bodyPr/>
          <a:lstStyle/>
          <a:p>
            <a:r>
              <a:rPr lang="en-US" sz="4400" spc="370" dirty="0"/>
              <a:t>Allowable </a:t>
            </a:r>
            <a:r>
              <a:rPr lang="en-US" sz="4400" spc="204" dirty="0"/>
              <a:t>Use </a:t>
            </a:r>
            <a:r>
              <a:rPr lang="en-US" sz="4400" spc="340" dirty="0"/>
              <a:t>of</a:t>
            </a:r>
            <a:r>
              <a:rPr lang="en-US" sz="4400" spc="65" dirty="0"/>
              <a:t> </a:t>
            </a:r>
            <a:r>
              <a:rPr lang="en-US" sz="4400" spc="330" dirty="0"/>
              <a:t>Funds</a:t>
            </a:r>
            <a:endParaRPr lang="en-US" dirty="0"/>
          </a:p>
        </p:txBody>
      </p:sp>
      <p:sp>
        <p:nvSpPr>
          <p:cNvPr id="5" name="TextBox 4">
            <a:extLst>
              <a:ext uri="{FF2B5EF4-FFF2-40B4-BE49-F238E27FC236}">
                <a16:creationId xmlns:a16="http://schemas.microsoft.com/office/drawing/2014/main" id="{5F60C210-E5EF-45CB-93E1-DF83F69EE4FC}"/>
              </a:ext>
            </a:extLst>
          </p:cNvPr>
          <p:cNvSpPr txBox="1"/>
          <p:nvPr/>
        </p:nvSpPr>
        <p:spPr>
          <a:xfrm>
            <a:off x="1009095" y="1919643"/>
            <a:ext cx="10173810" cy="3413691"/>
          </a:xfrm>
          <a:prstGeom prst="rect">
            <a:avLst/>
          </a:prstGeom>
          <a:noFill/>
        </p:spPr>
        <p:txBody>
          <a:bodyPr wrap="square">
            <a:spAutoFit/>
          </a:bodyPr>
          <a:lstStyle/>
          <a:p>
            <a:pPr marL="298450" indent="-285750">
              <a:lnSpc>
                <a:spcPct val="100000"/>
              </a:lnSpc>
              <a:spcBef>
                <a:spcPts val="1180"/>
              </a:spcBef>
              <a:buFont typeface="Arial" panose="020B0604020202020204" pitchFamily="34" charset="0"/>
              <a:buChar char="•"/>
            </a:pPr>
            <a:r>
              <a:rPr lang="en-US" sz="1800" spc="90" dirty="0">
                <a:solidFill>
                  <a:schemeClr val="bg1"/>
                </a:solidFill>
                <a:latin typeface="Gill Sans MT"/>
                <a:cs typeface="Gill Sans MT"/>
              </a:rPr>
              <a:t>All </a:t>
            </a:r>
            <a:r>
              <a:rPr lang="en-US" sz="1800" spc="225" dirty="0">
                <a:solidFill>
                  <a:schemeClr val="bg1"/>
                </a:solidFill>
                <a:latin typeface="Gill Sans MT"/>
                <a:cs typeface="Gill Sans MT"/>
              </a:rPr>
              <a:t>funds </a:t>
            </a:r>
            <a:r>
              <a:rPr lang="en-US" sz="1800" spc="150" dirty="0">
                <a:solidFill>
                  <a:schemeClr val="bg1"/>
                </a:solidFill>
                <a:latin typeface="Gill Sans MT"/>
                <a:cs typeface="Gill Sans MT"/>
              </a:rPr>
              <a:t>received </a:t>
            </a:r>
            <a:r>
              <a:rPr lang="en-US" sz="1800" spc="210" dirty="0">
                <a:solidFill>
                  <a:schemeClr val="bg1"/>
                </a:solidFill>
                <a:latin typeface="Gill Sans MT"/>
                <a:cs typeface="Gill Sans MT"/>
              </a:rPr>
              <a:t>must </a:t>
            </a:r>
            <a:r>
              <a:rPr lang="en-US" sz="1800" spc="150" dirty="0">
                <a:solidFill>
                  <a:schemeClr val="bg1"/>
                </a:solidFill>
                <a:latin typeface="Gill Sans MT"/>
                <a:cs typeface="Gill Sans MT"/>
              </a:rPr>
              <a:t>be </a:t>
            </a:r>
            <a:r>
              <a:rPr lang="en-US" sz="1800" spc="210" dirty="0">
                <a:solidFill>
                  <a:schemeClr val="bg1"/>
                </a:solidFill>
                <a:latin typeface="Gill Sans MT"/>
                <a:cs typeface="Gill Sans MT"/>
              </a:rPr>
              <a:t>used</a:t>
            </a:r>
            <a:r>
              <a:rPr lang="en-US" sz="1800" spc="-280" dirty="0">
                <a:solidFill>
                  <a:schemeClr val="bg1"/>
                </a:solidFill>
                <a:latin typeface="Gill Sans MT"/>
                <a:cs typeface="Gill Sans MT"/>
              </a:rPr>
              <a:t> </a:t>
            </a:r>
            <a:r>
              <a:rPr lang="en-US" sz="1800" spc="125" dirty="0">
                <a:solidFill>
                  <a:schemeClr val="bg1"/>
                </a:solidFill>
                <a:latin typeface="Gill Sans MT"/>
                <a:cs typeface="Gill Sans MT"/>
              </a:rPr>
              <a:t>on </a:t>
            </a:r>
            <a:r>
              <a:rPr lang="en-US" sz="1800" b="1" spc="55" dirty="0">
                <a:solidFill>
                  <a:srgbClr val="FF0000"/>
                </a:solidFill>
                <a:latin typeface="Arial"/>
                <a:cs typeface="Arial"/>
              </a:rPr>
              <a:t>allowable</a:t>
            </a:r>
            <a:r>
              <a:rPr lang="en-US" b="1" dirty="0">
                <a:solidFill>
                  <a:schemeClr val="bg1"/>
                </a:solidFill>
                <a:latin typeface="Arial"/>
                <a:cs typeface="Arial"/>
              </a:rPr>
              <a:t> </a:t>
            </a:r>
            <a:r>
              <a:rPr lang="en-US" sz="1800" spc="120" dirty="0">
                <a:solidFill>
                  <a:schemeClr val="bg1"/>
                </a:solidFill>
                <a:latin typeface="Gill Sans MT"/>
                <a:cs typeface="Gill Sans MT"/>
              </a:rPr>
              <a:t>CACFP</a:t>
            </a:r>
            <a:r>
              <a:rPr lang="en-US" sz="1800" spc="50" dirty="0">
                <a:solidFill>
                  <a:schemeClr val="bg1"/>
                </a:solidFill>
                <a:latin typeface="Gill Sans MT"/>
                <a:cs typeface="Gill Sans MT"/>
              </a:rPr>
              <a:t> </a:t>
            </a:r>
            <a:r>
              <a:rPr lang="en-US" sz="1800" spc="204" dirty="0">
                <a:solidFill>
                  <a:schemeClr val="bg1"/>
                </a:solidFill>
                <a:latin typeface="Gill Sans MT"/>
                <a:cs typeface="Gill Sans MT"/>
              </a:rPr>
              <a:t>expenses that were part of the approved budget. </a:t>
            </a:r>
          </a:p>
          <a:p>
            <a:pPr marL="298450" indent="-285750">
              <a:lnSpc>
                <a:spcPct val="100000"/>
              </a:lnSpc>
              <a:spcBef>
                <a:spcPts val="1180"/>
              </a:spcBef>
              <a:buFont typeface="Arial" panose="020B0604020202020204" pitchFamily="34" charset="0"/>
              <a:buChar char="•"/>
            </a:pPr>
            <a:endParaRPr lang="en-US" dirty="0">
              <a:solidFill>
                <a:schemeClr val="bg1"/>
              </a:solidFill>
              <a:latin typeface="Gill Sans MT"/>
              <a:cs typeface="Gill Sans MT"/>
            </a:endParaRPr>
          </a:p>
          <a:p>
            <a:pPr marL="298450" indent="-285750">
              <a:lnSpc>
                <a:spcPct val="100000"/>
              </a:lnSpc>
              <a:spcBef>
                <a:spcPts val="1180"/>
              </a:spcBef>
              <a:buFont typeface="Arial" panose="020B0604020202020204" pitchFamily="34" charset="0"/>
              <a:buChar char="•"/>
            </a:pPr>
            <a:r>
              <a:rPr lang="en-US" dirty="0">
                <a:solidFill>
                  <a:schemeClr val="bg1"/>
                </a:solidFill>
                <a:latin typeface="Gill Sans MT"/>
                <a:cs typeface="Gill Sans MT"/>
              </a:rPr>
              <a:t>Note:  you cannot use the EOC funds to reimburse yourself for expenses that have already been paid with another source of Federal funding.</a:t>
            </a:r>
            <a:r>
              <a:rPr lang="en-US" sz="1800" dirty="0">
                <a:solidFill>
                  <a:schemeClr val="bg1"/>
                </a:solidFill>
                <a:latin typeface="Gill Sans MT"/>
                <a:cs typeface="Gill Sans MT"/>
              </a:rPr>
              <a:t> </a:t>
            </a:r>
          </a:p>
          <a:p>
            <a:pPr marL="12700">
              <a:lnSpc>
                <a:spcPct val="100000"/>
              </a:lnSpc>
              <a:spcBef>
                <a:spcPts val="1180"/>
              </a:spcBef>
            </a:pPr>
            <a:endParaRPr lang="en-US" sz="1800" dirty="0">
              <a:solidFill>
                <a:schemeClr val="bg1"/>
              </a:solidFill>
              <a:latin typeface="Gill Sans MT"/>
              <a:cs typeface="Gill Sans MT"/>
            </a:endParaRPr>
          </a:p>
          <a:p>
            <a:pPr marL="298450" marR="92710" indent="-285750">
              <a:lnSpc>
                <a:spcPct val="150000"/>
              </a:lnSpc>
              <a:buFont typeface="Arial" panose="020B0604020202020204" pitchFamily="34" charset="0"/>
              <a:buChar char="•"/>
            </a:pPr>
            <a:r>
              <a:rPr lang="en-US" sz="1800" spc="120" dirty="0">
                <a:solidFill>
                  <a:schemeClr val="bg1"/>
                </a:solidFill>
                <a:latin typeface="Gill Sans MT"/>
                <a:cs typeface="Gill Sans MT"/>
              </a:rPr>
              <a:t>Any </a:t>
            </a:r>
            <a:r>
              <a:rPr lang="en-US" sz="1800" b="1" spc="35" dirty="0">
                <a:solidFill>
                  <a:srgbClr val="FF0000"/>
                </a:solidFill>
                <a:latin typeface="Arial"/>
                <a:cs typeface="Arial"/>
              </a:rPr>
              <a:t>remaining </a:t>
            </a:r>
            <a:r>
              <a:rPr lang="en-US" sz="1800" b="1" spc="20" dirty="0">
                <a:solidFill>
                  <a:srgbClr val="FF0000"/>
                </a:solidFill>
                <a:latin typeface="Arial"/>
                <a:cs typeface="Arial"/>
              </a:rPr>
              <a:t>funds </a:t>
            </a:r>
            <a:r>
              <a:rPr lang="en-US" sz="1800" spc="210" dirty="0">
                <a:solidFill>
                  <a:schemeClr val="bg1"/>
                </a:solidFill>
                <a:latin typeface="Gill Sans MT"/>
                <a:cs typeface="Gill Sans MT"/>
              </a:rPr>
              <a:t>must </a:t>
            </a:r>
            <a:r>
              <a:rPr lang="en-US" sz="1800" spc="150" dirty="0">
                <a:solidFill>
                  <a:schemeClr val="bg1"/>
                </a:solidFill>
                <a:latin typeface="Gill Sans MT"/>
                <a:cs typeface="Gill Sans MT"/>
              </a:rPr>
              <a:t>be </a:t>
            </a:r>
            <a:r>
              <a:rPr lang="en-US" sz="1800" spc="175" dirty="0">
                <a:solidFill>
                  <a:schemeClr val="bg1"/>
                </a:solidFill>
                <a:latin typeface="Gill Sans MT"/>
                <a:cs typeface="Gill Sans MT"/>
              </a:rPr>
              <a:t>deposited </a:t>
            </a:r>
            <a:r>
              <a:rPr lang="en-US" sz="1800" spc="114" dirty="0">
                <a:solidFill>
                  <a:schemeClr val="bg1"/>
                </a:solidFill>
                <a:latin typeface="Gill Sans MT"/>
                <a:cs typeface="Gill Sans MT"/>
              </a:rPr>
              <a:t>in  </a:t>
            </a:r>
            <a:r>
              <a:rPr lang="en-US" sz="1800" spc="125" dirty="0">
                <a:solidFill>
                  <a:schemeClr val="bg1"/>
                </a:solidFill>
                <a:latin typeface="Gill Sans MT"/>
                <a:cs typeface="Gill Sans MT"/>
              </a:rPr>
              <a:t>the</a:t>
            </a:r>
            <a:r>
              <a:rPr lang="en-US" sz="1800" spc="90" dirty="0">
                <a:solidFill>
                  <a:schemeClr val="bg1"/>
                </a:solidFill>
                <a:latin typeface="Gill Sans MT"/>
                <a:cs typeface="Gill Sans MT"/>
              </a:rPr>
              <a:t> </a:t>
            </a:r>
            <a:r>
              <a:rPr lang="en-US" sz="1800" spc="125" dirty="0">
                <a:solidFill>
                  <a:schemeClr val="bg1"/>
                </a:solidFill>
                <a:latin typeface="Gill Sans MT"/>
                <a:cs typeface="Gill Sans MT"/>
              </a:rPr>
              <a:t>Nonprofit</a:t>
            </a:r>
            <a:r>
              <a:rPr lang="en-US" sz="1800" spc="30" dirty="0">
                <a:solidFill>
                  <a:schemeClr val="bg1"/>
                </a:solidFill>
                <a:latin typeface="Gill Sans MT"/>
                <a:cs typeface="Gill Sans MT"/>
              </a:rPr>
              <a:t> </a:t>
            </a:r>
            <a:r>
              <a:rPr lang="en-US" sz="1800" spc="170" dirty="0">
                <a:solidFill>
                  <a:schemeClr val="bg1"/>
                </a:solidFill>
                <a:latin typeface="Gill Sans MT"/>
                <a:cs typeface="Gill Sans MT"/>
              </a:rPr>
              <a:t>Food</a:t>
            </a:r>
            <a:r>
              <a:rPr lang="en-US" sz="1800" spc="65" dirty="0">
                <a:solidFill>
                  <a:schemeClr val="bg1"/>
                </a:solidFill>
                <a:latin typeface="Gill Sans MT"/>
                <a:cs typeface="Gill Sans MT"/>
              </a:rPr>
              <a:t> </a:t>
            </a:r>
            <a:r>
              <a:rPr lang="en-US" sz="1800" spc="170" dirty="0">
                <a:solidFill>
                  <a:schemeClr val="bg1"/>
                </a:solidFill>
                <a:latin typeface="Gill Sans MT"/>
                <a:cs typeface="Gill Sans MT"/>
              </a:rPr>
              <a:t>Service</a:t>
            </a:r>
            <a:r>
              <a:rPr lang="en-US" sz="1800" spc="95" dirty="0">
                <a:solidFill>
                  <a:schemeClr val="bg1"/>
                </a:solidFill>
                <a:latin typeface="Gill Sans MT"/>
                <a:cs typeface="Gill Sans MT"/>
              </a:rPr>
              <a:t> </a:t>
            </a:r>
            <a:r>
              <a:rPr lang="en-US" sz="1800" spc="190" dirty="0">
                <a:solidFill>
                  <a:schemeClr val="bg1"/>
                </a:solidFill>
                <a:latin typeface="Gill Sans MT"/>
                <a:cs typeface="Gill Sans MT"/>
              </a:rPr>
              <a:t>account</a:t>
            </a:r>
            <a:r>
              <a:rPr lang="en-US" sz="1800" spc="60" dirty="0">
                <a:solidFill>
                  <a:schemeClr val="bg1"/>
                </a:solidFill>
                <a:latin typeface="Gill Sans MT"/>
                <a:cs typeface="Gill Sans MT"/>
              </a:rPr>
              <a:t> </a:t>
            </a:r>
            <a:r>
              <a:rPr lang="en-US" sz="1800" spc="204" dirty="0">
                <a:solidFill>
                  <a:schemeClr val="bg1"/>
                </a:solidFill>
                <a:latin typeface="Gill Sans MT"/>
                <a:cs typeface="Gill Sans MT"/>
              </a:rPr>
              <a:t>and</a:t>
            </a:r>
            <a:r>
              <a:rPr lang="en-US" spc="70" dirty="0">
                <a:solidFill>
                  <a:schemeClr val="bg1"/>
                </a:solidFill>
                <a:latin typeface="Gill Sans MT"/>
                <a:cs typeface="Gill Sans MT"/>
              </a:rPr>
              <a:t> </a:t>
            </a:r>
            <a:r>
              <a:rPr lang="en-US" sz="1800" spc="70" dirty="0">
                <a:solidFill>
                  <a:schemeClr val="bg1"/>
                </a:solidFill>
                <a:latin typeface="Gill Sans MT"/>
                <a:cs typeface="Gill Sans MT"/>
              </a:rPr>
              <a:t>used in accordance with normal program requirements, including </a:t>
            </a:r>
            <a:r>
              <a:rPr lang="en-US" spc="70" dirty="0">
                <a:solidFill>
                  <a:schemeClr val="bg1"/>
                </a:solidFill>
                <a:latin typeface="Gill Sans MT"/>
                <a:cs typeface="Gill Sans MT"/>
              </a:rPr>
              <a:t>providing</a:t>
            </a:r>
            <a:r>
              <a:rPr lang="en-US" sz="1800" spc="70" dirty="0">
                <a:solidFill>
                  <a:schemeClr val="bg1"/>
                </a:solidFill>
                <a:latin typeface="Gill Sans MT"/>
                <a:cs typeface="Gill Sans MT"/>
              </a:rPr>
              <a:t> a </a:t>
            </a:r>
            <a:r>
              <a:rPr lang="en-US" spc="70" dirty="0">
                <a:solidFill>
                  <a:schemeClr val="bg1"/>
                </a:solidFill>
                <a:latin typeface="Gill Sans MT"/>
                <a:cs typeface="Gill Sans MT"/>
              </a:rPr>
              <a:t>s</a:t>
            </a:r>
            <a:r>
              <a:rPr lang="en-US" sz="1800" spc="70" dirty="0">
                <a:solidFill>
                  <a:schemeClr val="bg1"/>
                </a:solidFill>
                <a:latin typeface="Gill Sans MT"/>
                <a:cs typeface="Gill Sans MT"/>
              </a:rPr>
              <a:t>pending </a:t>
            </a:r>
            <a:r>
              <a:rPr lang="en-US" spc="70" dirty="0">
                <a:solidFill>
                  <a:schemeClr val="bg1"/>
                </a:solidFill>
                <a:latin typeface="Gill Sans MT"/>
                <a:cs typeface="Gill Sans MT"/>
              </a:rPr>
              <a:t>p</a:t>
            </a:r>
            <a:r>
              <a:rPr lang="en-US" sz="1800" spc="70" dirty="0">
                <a:solidFill>
                  <a:schemeClr val="bg1"/>
                </a:solidFill>
                <a:latin typeface="Gill Sans MT"/>
                <a:cs typeface="Gill Sans MT"/>
              </a:rPr>
              <a:t>lan to the State agency</a:t>
            </a:r>
            <a:r>
              <a:rPr lang="en-US" spc="70" dirty="0">
                <a:solidFill>
                  <a:schemeClr val="bg1"/>
                </a:solidFill>
                <a:latin typeface="Gill Sans MT"/>
                <a:cs typeface="Gill Sans MT"/>
              </a:rPr>
              <a:t> or included in FY 2022 Budget as Other Income.</a:t>
            </a:r>
            <a:endParaRPr lang="en-US" sz="1800" dirty="0">
              <a:solidFill>
                <a:schemeClr val="bg1"/>
              </a:solidFill>
              <a:latin typeface="Gill Sans MT"/>
              <a:cs typeface="Gill Sans MT"/>
            </a:endParaRPr>
          </a:p>
        </p:txBody>
      </p:sp>
    </p:spTree>
    <p:extLst>
      <p:ext uri="{BB962C8B-B14F-4D97-AF65-F5344CB8AC3E}">
        <p14:creationId xmlns:p14="http://schemas.microsoft.com/office/powerpoint/2010/main" val="9419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60E9A5-D8E6-477C-A866-004561ED4265}"/>
              </a:ext>
            </a:extLst>
          </p:cNvPr>
          <p:cNvSpPr>
            <a:spLocks noGrp="1"/>
          </p:cNvSpPr>
          <p:nvPr>
            <p:ph type="title"/>
          </p:nvPr>
        </p:nvSpPr>
        <p:spPr/>
        <p:txBody>
          <a:bodyPr>
            <a:normAutofit fontScale="90000"/>
          </a:bodyPr>
          <a:lstStyle/>
          <a:p>
            <a:r>
              <a:rPr lang="en-US" sz="4400" spc="370" dirty="0"/>
              <a:t>Applying EOC Funds To Past and Future Expenses</a:t>
            </a:r>
            <a:endParaRPr lang="en-US" dirty="0"/>
          </a:p>
        </p:txBody>
      </p:sp>
      <p:sp>
        <p:nvSpPr>
          <p:cNvPr id="5" name="TextBox 4">
            <a:extLst>
              <a:ext uri="{FF2B5EF4-FFF2-40B4-BE49-F238E27FC236}">
                <a16:creationId xmlns:a16="http://schemas.microsoft.com/office/drawing/2014/main" id="{8E4881D3-DF84-46E9-90DE-62E752F41AD7}"/>
              </a:ext>
            </a:extLst>
          </p:cNvPr>
          <p:cNvSpPr txBox="1"/>
          <p:nvPr/>
        </p:nvSpPr>
        <p:spPr>
          <a:xfrm>
            <a:off x="508539" y="2158013"/>
            <a:ext cx="10422385" cy="3323987"/>
          </a:xfrm>
          <a:prstGeom prst="rect">
            <a:avLst/>
          </a:prstGeom>
          <a:noFill/>
        </p:spPr>
        <p:txBody>
          <a:bodyPr wrap="square">
            <a:spAutoFit/>
          </a:bodyPr>
          <a:lstStyle/>
          <a:p>
            <a:pPr marL="298450" indent="-285750">
              <a:lnSpc>
                <a:spcPct val="100000"/>
              </a:lnSpc>
              <a:spcBef>
                <a:spcPts val="1180"/>
              </a:spcBef>
              <a:buFont typeface="Arial" panose="020B0604020202020204" pitchFamily="34" charset="0"/>
              <a:buChar char="•"/>
            </a:pPr>
            <a:r>
              <a:rPr lang="en-US" sz="1800" spc="90" dirty="0">
                <a:solidFill>
                  <a:schemeClr val="bg1"/>
                </a:solidFill>
                <a:latin typeface="Gill Sans MT"/>
                <a:cs typeface="Gill Sans MT"/>
              </a:rPr>
              <a:t>If your Institution already reported CACFP expenses in NC CARES and the expenses were more than the program reimbursement you received from the CACFP, your EOC funds can be applied against those expenses. You should have documentation on file for such expenses.</a:t>
            </a:r>
          </a:p>
          <a:p>
            <a:pPr marL="12700">
              <a:lnSpc>
                <a:spcPct val="100000"/>
              </a:lnSpc>
              <a:spcBef>
                <a:spcPts val="1180"/>
              </a:spcBef>
            </a:pPr>
            <a:r>
              <a:rPr lang="en-US" sz="1800" spc="90" dirty="0">
                <a:solidFill>
                  <a:schemeClr val="bg1"/>
                </a:solidFill>
                <a:latin typeface="Gill Sans MT"/>
                <a:cs typeface="Gill Sans MT"/>
              </a:rPr>
              <a:t>Examples:</a:t>
            </a:r>
          </a:p>
          <a:p>
            <a:pPr marL="355600" indent="-342900">
              <a:lnSpc>
                <a:spcPct val="100000"/>
              </a:lnSpc>
              <a:spcBef>
                <a:spcPts val="1180"/>
              </a:spcBef>
              <a:buFont typeface="+mj-lt"/>
              <a:buAutoNum type="arabicParenR"/>
            </a:pPr>
            <a:r>
              <a:rPr lang="en-US" dirty="0">
                <a:solidFill>
                  <a:schemeClr val="bg1"/>
                </a:solidFill>
                <a:latin typeface="Gill Sans MT"/>
                <a:cs typeface="Gill Sans MT"/>
              </a:rPr>
              <a:t>If your CACFP reimbursement for FY 2020 was $10,000 and you had $15,000 in reported CACFP expenses, then you could apply up to $5,000 of EOC funds towards FY 2020 expenses. In this case, you have already reported enough expenses to offset your EOC funds.</a:t>
            </a:r>
          </a:p>
          <a:p>
            <a:pPr marL="355600" indent="-342900">
              <a:lnSpc>
                <a:spcPct val="100000"/>
              </a:lnSpc>
              <a:spcBef>
                <a:spcPts val="1180"/>
              </a:spcBef>
              <a:buFont typeface="+mj-lt"/>
              <a:buAutoNum type="arabicParenR"/>
            </a:pPr>
            <a:r>
              <a:rPr lang="en-US" dirty="0">
                <a:solidFill>
                  <a:schemeClr val="bg1"/>
                </a:solidFill>
                <a:latin typeface="Gill Sans MT"/>
                <a:cs typeface="Gill Sans MT"/>
              </a:rPr>
              <a:t>If your CACFP reimbursement for FY 2020 was $10,000 and your reported CACFP expenses were $10,000 or less, you would need to apply your EOC funds to FY 2022.  In this case, the EOC funds would need to be recorded as Other Income in the FY 2022 Budget.</a:t>
            </a:r>
          </a:p>
        </p:txBody>
      </p:sp>
    </p:spTree>
    <p:extLst>
      <p:ext uri="{BB962C8B-B14F-4D97-AF65-F5344CB8AC3E}">
        <p14:creationId xmlns:p14="http://schemas.microsoft.com/office/powerpoint/2010/main" val="88669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121932" tIns="60965" rIns="121932" bIns="60965" rtlCol="0" anchor="ctr">
            <a:normAutofit/>
          </a:bodyPr>
          <a:lstStyle/>
          <a:p>
            <a:r>
              <a:rPr lang="en-US" sz="3600" dirty="0">
                <a:latin typeface="+mj-lt"/>
              </a:rPr>
              <a:t>Emergency Cost Reimbursement Benefits Timeline </a:t>
            </a:r>
          </a:p>
        </p:txBody>
      </p:sp>
      <p:sp>
        <p:nvSpPr>
          <p:cNvPr id="46" name="Rectangle 45"/>
          <p:cNvSpPr/>
          <p:nvPr/>
        </p:nvSpPr>
        <p:spPr>
          <a:xfrm>
            <a:off x="9485354" y="2713690"/>
            <a:ext cx="1922653" cy="365695"/>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March 31, 2022</a:t>
            </a:r>
          </a:p>
        </p:txBody>
      </p:sp>
      <p:sp>
        <p:nvSpPr>
          <p:cNvPr id="60" name="Content Placeholder 8"/>
          <p:cNvSpPr txBox="1">
            <a:spLocks/>
          </p:cNvSpPr>
          <p:nvPr/>
        </p:nvSpPr>
        <p:spPr>
          <a:xfrm>
            <a:off x="3092747" y="5469819"/>
            <a:ext cx="6006505" cy="1023770"/>
          </a:xfrm>
          <a:prstGeom prst="roundRect">
            <a:avLst>
              <a:gd name="adj" fmla="val 10732"/>
            </a:avLst>
          </a:prstGeom>
          <a:solidFill>
            <a:schemeClr val="accent1"/>
          </a:solid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JM" sz="2100" b="1" i="0" u="none" strike="noStrike" kern="1200" cap="none" spc="0" normalizeH="0" baseline="0" noProof="0" dirty="0">
              <a:ln>
                <a:noFill/>
              </a:ln>
              <a:solidFill>
                <a:prstClr val="white"/>
              </a:solidFill>
              <a:effectLst/>
              <a:uLnTx/>
              <a:uFillTx/>
              <a:latin typeface="Open Sans" panose="020B0606030504020204" pitchFamily="34" charset="0"/>
              <a:ea typeface="+mn-ea"/>
              <a:cs typeface="Open Sans" panose="020B0606030504020204" pitchFamily="34" charset="0"/>
            </a:endParaRPr>
          </a:p>
        </p:txBody>
      </p:sp>
      <p:sp>
        <p:nvSpPr>
          <p:cNvPr id="91" name="Rectangle 90"/>
          <p:cNvSpPr/>
          <p:nvPr/>
        </p:nvSpPr>
        <p:spPr>
          <a:xfrm>
            <a:off x="1210173" y="2750835"/>
            <a:ext cx="1654316" cy="36569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100" dirty="0">
                <a:solidFill>
                  <a:prstClr val="white"/>
                </a:solidFill>
                <a:latin typeface="Calibri"/>
              </a:rPr>
              <a:t>May 30, 2021</a:t>
            </a:r>
            <a:r>
              <a:rPr kumimoji="0" lang="en-US" sz="21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92" name="Rectangle 91"/>
          <p:cNvSpPr/>
          <p:nvPr/>
        </p:nvSpPr>
        <p:spPr>
          <a:xfrm>
            <a:off x="2866911" y="2737022"/>
            <a:ext cx="1735928" cy="365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June 30, 2021 </a:t>
            </a:r>
          </a:p>
        </p:txBody>
      </p:sp>
      <p:sp>
        <p:nvSpPr>
          <p:cNvPr id="93" name="Rectangle 92"/>
          <p:cNvSpPr/>
          <p:nvPr/>
        </p:nvSpPr>
        <p:spPr>
          <a:xfrm>
            <a:off x="4594610" y="2737022"/>
            <a:ext cx="1611124" cy="36569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Aug. 1, 2021</a:t>
            </a:r>
          </a:p>
        </p:txBody>
      </p:sp>
      <p:sp>
        <p:nvSpPr>
          <p:cNvPr id="94" name="Rectangle 93"/>
          <p:cNvSpPr/>
          <p:nvPr/>
        </p:nvSpPr>
        <p:spPr>
          <a:xfrm>
            <a:off x="6213962" y="2726194"/>
            <a:ext cx="1781020" cy="365695"/>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Sept 30, 2021</a:t>
            </a:r>
          </a:p>
        </p:txBody>
      </p:sp>
      <p:sp>
        <p:nvSpPr>
          <p:cNvPr id="95" name="Rectangle 94"/>
          <p:cNvSpPr/>
          <p:nvPr/>
        </p:nvSpPr>
        <p:spPr>
          <a:xfrm>
            <a:off x="7871317" y="2713690"/>
            <a:ext cx="1611125" cy="365695"/>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Jan 31, 2022</a:t>
            </a:r>
          </a:p>
        </p:txBody>
      </p:sp>
      <p:sp>
        <p:nvSpPr>
          <p:cNvPr id="100" name="TextBox 99"/>
          <p:cNvSpPr txBox="1"/>
          <p:nvPr/>
        </p:nvSpPr>
        <p:spPr>
          <a:xfrm>
            <a:off x="4611067" y="3097179"/>
            <a:ext cx="1611124" cy="1615827"/>
          </a:xfrm>
          <a:prstGeom prst="rect">
            <a:avLst/>
          </a:prstGeom>
          <a:solidFill>
            <a:schemeClr val="bg1">
              <a:lumMod val="65000"/>
            </a:schemeClr>
          </a:solidFill>
        </p:spPr>
        <p:txBody>
          <a:bodyPr wrap="square" rtlCol="0">
            <a:spAutoFit/>
          </a:bodyPr>
          <a:lstStyle/>
          <a:p>
            <a:pPr marL="171450" lvl="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The State agency is still waiting for funds from USDA. </a:t>
            </a:r>
          </a:p>
          <a:p>
            <a:pPr marL="171450" lvl="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Once received they will be properly allocated.</a:t>
            </a:r>
          </a:p>
          <a:p>
            <a:pPr marL="171450" lvl="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Institutions are not required to apply for funds.</a:t>
            </a:r>
          </a:p>
        </p:txBody>
      </p:sp>
      <p:sp>
        <p:nvSpPr>
          <p:cNvPr id="62" name="Rectangle 61">
            <a:extLst>
              <a:ext uri="{FF2B5EF4-FFF2-40B4-BE49-F238E27FC236}">
                <a16:creationId xmlns:a16="http://schemas.microsoft.com/office/drawing/2014/main" id="{E3F4CE35-E9BA-4D05-9118-343547BADB44}"/>
              </a:ext>
            </a:extLst>
          </p:cNvPr>
          <p:cNvSpPr/>
          <p:nvPr/>
        </p:nvSpPr>
        <p:spPr>
          <a:xfrm>
            <a:off x="1214764" y="3116530"/>
            <a:ext cx="1645133" cy="2440655"/>
          </a:xfrm>
          <a:prstGeom prst="rect">
            <a:avLst/>
          </a:prstGeom>
          <a:solidFill>
            <a:srgbClr val="FFFFFF">
              <a:lumMod val="95000"/>
              <a:alpha val="70000"/>
            </a:srgbClr>
          </a:solidFill>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Institutions will receive an official notice from the State agency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Anticipated reimbursement amount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Acceptable use of funds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Any institution not eligible will have to provide assurance by June 15, 2021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Requirement to report use of funds</a:t>
            </a:r>
            <a:endParaRPr kumimoji="0" lang="en-US" sz="1100" b="0" i="0" u="none" strike="noStrike" kern="0" cap="none" spc="0" normalizeH="0" baseline="0" noProof="0" dirty="0">
              <a:ln>
                <a:noFill/>
              </a:ln>
              <a:solidFill>
                <a:srgbClr val="0B3C61"/>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9577C4C9-3E3D-489D-ABF3-78ABF309B112}"/>
              </a:ext>
            </a:extLst>
          </p:cNvPr>
          <p:cNvSpPr/>
          <p:nvPr/>
        </p:nvSpPr>
        <p:spPr>
          <a:xfrm>
            <a:off x="2877244" y="1799350"/>
            <a:ext cx="1725595" cy="942846"/>
          </a:xfrm>
          <a:prstGeom prst="rect">
            <a:avLst/>
          </a:prstGeom>
          <a:solidFill>
            <a:srgbClr val="FFFFFF">
              <a:lumMod val="95000"/>
              <a:alpha val="70000"/>
            </a:srgbClr>
          </a:solidFill>
        </p:spPr>
        <p:txBody>
          <a:bodyPr wrap="square">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State agency will begin disbursing funds to institutions</a:t>
            </a:r>
          </a:p>
          <a:p>
            <a:pPr marL="0" marR="0" lvl="0" indent="0" defTabSz="914400" eaLnBrk="1" fontAlgn="auto" latinLnBrk="0" hangingPunct="1">
              <a:lnSpc>
                <a:spcPct val="100000"/>
              </a:lnSpc>
              <a:spcBef>
                <a:spcPts val="0"/>
              </a:spcBef>
              <a:spcAft>
                <a:spcPts val="0"/>
              </a:spcAft>
              <a:buClrTx/>
              <a:buSzTx/>
              <a:buFontTx/>
              <a:buNone/>
              <a:tabLst/>
              <a:defRPr/>
            </a:pPr>
            <a:endParaRPr lang="en-US" sz="1050" kern="0" dirty="0">
              <a:solidFill>
                <a:srgbClr val="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050" kern="0" dirty="0">
              <a:solidFill>
                <a:srgbClr val="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050" kern="0" dirty="0">
              <a:solidFill>
                <a:srgbClr val="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050" kern="0" dirty="0">
              <a:solidFill>
                <a:srgbClr val="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D5817E2B-CE80-47AD-866E-ABE33AA616FB}"/>
              </a:ext>
            </a:extLst>
          </p:cNvPr>
          <p:cNvSpPr/>
          <p:nvPr/>
        </p:nvSpPr>
        <p:spPr>
          <a:xfrm>
            <a:off x="6213962" y="1713471"/>
            <a:ext cx="1654443" cy="1008870"/>
          </a:xfrm>
          <a:prstGeom prst="rect">
            <a:avLst/>
          </a:prstGeom>
          <a:solidFill>
            <a:srgbClr val="FFFFFF">
              <a:lumMod val="95000"/>
              <a:alpha val="70000"/>
            </a:srgbClr>
          </a:solidFill>
        </p:spPr>
        <p:txBody>
          <a:bodyPr wrap="square">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Funds obligation deadline</a:t>
            </a:r>
          </a:p>
          <a:p>
            <a:pPr marL="0" marR="0" lvl="0" indent="0" defTabSz="914400" eaLnBrk="1" fontAlgn="auto" latinLnBrk="0" hangingPunct="1">
              <a:lnSpc>
                <a:spcPct val="100000"/>
              </a:lnSpc>
              <a:spcBef>
                <a:spcPts val="0"/>
              </a:spcBef>
              <a:spcAft>
                <a:spcPts val="0"/>
              </a:spcAft>
              <a:buClrTx/>
              <a:buSzTx/>
              <a:buFontTx/>
              <a:buNone/>
              <a:tabLst/>
              <a:defRPr/>
            </a:pPr>
            <a:endParaRPr lang="en-US" sz="1050" kern="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050" kern="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B3C61"/>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66" name="Rectangle 65">
            <a:extLst>
              <a:ext uri="{FF2B5EF4-FFF2-40B4-BE49-F238E27FC236}">
                <a16:creationId xmlns:a16="http://schemas.microsoft.com/office/drawing/2014/main" id="{02FC1528-8A32-434A-8852-59AD33A3777A}"/>
              </a:ext>
            </a:extLst>
          </p:cNvPr>
          <p:cNvSpPr/>
          <p:nvPr/>
        </p:nvSpPr>
        <p:spPr>
          <a:xfrm>
            <a:off x="7883306" y="3079383"/>
            <a:ext cx="1599134" cy="1344336"/>
          </a:xfrm>
          <a:prstGeom prst="rect">
            <a:avLst/>
          </a:prstGeom>
          <a:solidFill>
            <a:srgbClr val="FFFFFF">
              <a:lumMod val="95000"/>
              <a:alpha val="70000"/>
            </a:srgbClr>
          </a:solidFill>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Funds liquidation deadline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Recovery process begins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Institutions must report to the State agency of the use of funds</a:t>
            </a:r>
            <a:endParaRPr kumimoji="0" lang="en-US" sz="1100" b="0" i="0" u="none" strike="noStrike" kern="0" cap="none" spc="0" normalizeH="0" baseline="0" noProof="0" dirty="0">
              <a:ln>
                <a:noFill/>
              </a:ln>
              <a:solidFill>
                <a:srgbClr val="0B3C61"/>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EBAF71C1-AE7B-43C1-8FF4-C03317500996}"/>
              </a:ext>
            </a:extLst>
          </p:cNvPr>
          <p:cNvSpPr/>
          <p:nvPr/>
        </p:nvSpPr>
        <p:spPr>
          <a:xfrm>
            <a:off x="9503358" y="1993557"/>
            <a:ext cx="1904649" cy="728783"/>
          </a:xfrm>
          <a:prstGeom prst="rect">
            <a:avLst/>
          </a:prstGeom>
          <a:solidFill>
            <a:srgbClr val="FFFFFF">
              <a:lumMod val="95000"/>
              <a:alpha val="70000"/>
            </a:srgbClr>
          </a:solidFill>
        </p:spPr>
        <p:txBody>
          <a:bodyPr wrap="square">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The State agency must submit a summary of the use of funds to FNS</a:t>
            </a:r>
            <a:endParaRPr kumimoji="0" lang="en-US" sz="1100" b="0" i="0" u="none" strike="noStrike" kern="0" cap="none" spc="0" normalizeH="0" baseline="0" noProof="0" dirty="0">
              <a:ln>
                <a:noFill/>
              </a:ln>
              <a:solidFill>
                <a:srgbClr val="0B3C61"/>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4B4C7890-FCAF-43E0-9568-8048A3D6E163}"/>
              </a:ext>
            </a:extLst>
          </p:cNvPr>
          <p:cNvSpPr txBox="1"/>
          <p:nvPr/>
        </p:nvSpPr>
        <p:spPr>
          <a:xfrm>
            <a:off x="3764669" y="5565035"/>
            <a:ext cx="502725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bg1"/>
                </a:solidFill>
                <a:effectLst/>
                <a:uLnTx/>
                <a:uFillTx/>
                <a:latin typeface="Arial"/>
                <a:ea typeface="+mn-ea"/>
                <a:cs typeface="+mn-cs"/>
              </a:rPr>
              <a:t>All institutions receiving Emergency Cost Reimbursement must report back to the State agency how the funds were used.</a:t>
            </a:r>
            <a:endParaRPr kumimoji="0" lang="en-US" sz="1600" b="0" i="1"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endParaRPr>
          </a:p>
        </p:txBody>
      </p:sp>
    </p:spTree>
    <p:custDataLst>
      <p:tags r:id="rId1"/>
    </p:custDataLst>
    <p:extLst>
      <p:ext uri="{BB962C8B-B14F-4D97-AF65-F5344CB8AC3E}">
        <p14:creationId xmlns:p14="http://schemas.microsoft.com/office/powerpoint/2010/main" val="387605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up)">
                                      <p:cBhvr>
                                        <p:cTn id="7" dur="5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up)">
                                      <p:cBhvr>
                                        <p:cTn id="19" dur="500"/>
                                        <p:tgtEl>
                                          <p:spTgt spid="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91" grpId="0" animBg="1"/>
      <p:bldP spid="92" grpId="0" animBg="1"/>
      <p:bldP spid="93" grpId="0" animBg="1"/>
      <p:bldP spid="94" grpId="0" animBg="1"/>
      <p:bldP spid="95" grpId="0" animBg="1"/>
      <p:bldP spid="1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836" y="2402043"/>
            <a:ext cx="10412618" cy="832104"/>
          </a:xfrm>
        </p:spPr>
        <p:txBody>
          <a:bodyPr>
            <a:normAutofit/>
          </a:bodyPr>
          <a:lstStyle/>
          <a:p>
            <a:r>
              <a:rPr lang="en-US" dirty="0">
                <a:solidFill>
                  <a:schemeClr val="bg1"/>
                </a:solidFill>
                <a:latin typeface="+mj-lt"/>
              </a:rPr>
              <a:t>Questions</a:t>
            </a:r>
          </a:p>
        </p:txBody>
      </p:sp>
      <p:sp>
        <p:nvSpPr>
          <p:cNvPr id="3" name="TextBox 2"/>
          <p:cNvSpPr txBox="1"/>
          <p:nvPr/>
        </p:nvSpPr>
        <p:spPr>
          <a:xfrm>
            <a:off x="157212" y="2862072"/>
            <a:ext cx="792780" cy="701714"/>
          </a:xfrm>
          <a:prstGeom prst="rect">
            <a:avLst/>
          </a:prstGeom>
          <a:noFill/>
        </p:spPr>
        <p:txBody>
          <a:bodyPr wrap="none" lIns="121869" tIns="60933" rIns="121869" bIns="6093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98" b="1" i="0" u="none" strike="noStrike" kern="1200" cap="none" spc="-201" normalizeH="0" baseline="0" noProof="0" dirty="0">
              <a:ln>
                <a:noFill/>
              </a:ln>
              <a:solidFill>
                <a:prstClr val="white"/>
              </a:solidFill>
              <a:effectLst/>
              <a:uLnTx/>
              <a:uFillTx/>
              <a:latin typeface="Open Sans"/>
              <a:ea typeface="+mn-ea"/>
              <a:cs typeface="Open Sans" panose="020B0606030504020204" pitchFamily="34" charset="0"/>
            </a:endParaRPr>
          </a:p>
        </p:txBody>
      </p:sp>
      <p:sp>
        <p:nvSpPr>
          <p:cNvPr id="5" name="Rectangle 4"/>
          <p:cNvSpPr/>
          <p:nvPr/>
        </p:nvSpPr>
        <p:spPr>
          <a:xfrm>
            <a:off x="1298835" y="3554036"/>
            <a:ext cx="9656209" cy="677054"/>
          </a:xfrm>
          <a:prstGeom prst="rect">
            <a:avLst/>
          </a:prstGeom>
        </p:spPr>
        <p:txBody>
          <a:bodyPr wrap="square" lIns="121869" tIns="60933" rIns="121869" bIns="60933">
            <a:spAutoFit/>
          </a:bodyPr>
          <a:lstStyle/>
          <a:p>
            <a:pPr algn="l" rtl="0">
              <a:lnSpc>
                <a:spcPct val="90000"/>
              </a:lnSpc>
              <a:spcBef>
                <a:spcPts val="1000"/>
              </a:spcBef>
            </a:pPr>
            <a:r>
              <a:rPr lang="en-US" sz="2000" kern="1200" dirty="0">
                <a:solidFill>
                  <a:schemeClr val="bg1"/>
                </a:solidFill>
                <a:latin typeface="+mn-lt"/>
                <a:ea typeface="+mn-ea"/>
                <a:cs typeface="+mn-cs"/>
              </a:rPr>
              <a:t>For questions that cannot be answered during the Institution call, email FinancialManagementTeam@dhhs.nc.gov</a:t>
            </a:r>
          </a:p>
        </p:txBody>
      </p:sp>
    </p:spTree>
    <p:custDataLst>
      <p:tags r:id="rId1"/>
    </p:custDataLst>
    <p:extLst>
      <p:ext uri="{BB962C8B-B14F-4D97-AF65-F5344CB8AC3E}">
        <p14:creationId xmlns:p14="http://schemas.microsoft.com/office/powerpoint/2010/main" val="2792119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BACKING_FORM_KEY" val="9047640-e:\instructional design projects\articulate 360 templates\presentation2.pptx"/>
  <p:tag name="ARTICULATE_PRESENTER_VERSION" val="8"/>
  <p:tag name="ARTICULATE_DESIGN_ID_FOCUS" val="tGxvceMG"/>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382"/>
  <p:tag name="ARTICULATE_USED_LAYOUT" val="13"/>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339"/>
  <p:tag name="ARTICULATE_USED_LAYOUT" val="1"/>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382"/>
  <p:tag name="ARTICULATE_USED_LAYOUT" val="13"/>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391"/>
  <p:tag name="ARTICULATE_USED_LAYOUT" val="3"/>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382"/>
  <p:tag name="ARTICULATE_USED_LAYOUT" val="13"/>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391"/>
  <p:tag name="ARTICULATE_USED_LAYOUT" val="3"/>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382"/>
  <p:tag name="ARTICULATE_USED_LAYOUT" val="13"/>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398"/>
  <p:tag name="ARTICULATE_USED_LAYOUT" val="6"/>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391"/>
  <p:tag name="ARTICULATE_USED_LAYOUT" val="3"/>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382"/>
  <p:tag name="ARTICULATE_USED_LAYOUT" val="13"/>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397"/>
  <p:tag name="ARTICULATE_USED_LAYOUT" val="9"/>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391"/>
  <p:tag name="ARTICULATE_USED_LAYOUT" val="3"/>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382"/>
  <p:tag name="ARTICULATE_USED_LAYOUT" val="13"/>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382"/>
  <p:tag name="ARTICULATE_USED_LAYOUT" val="13"/>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ocus">
  <a:themeElements>
    <a:clrScheme name="Vision">
      <a:dk1>
        <a:sysClr val="windowText" lastClr="000000"/>
      </a:dk1>
      <a:lt1>
        <a:sysClr val="window" lastClr="FFFFFF"/>
      </a:lt1>
      <a:dk2>
        <a:srgbClr val="464D61"/>
      </a:dk2>
      <a:lt2>
        <a:srgbClr val="F2F2F2"/>
      </a:lt2>
      <a:accent1>
        <a:srgbClr val="048BE6"/>
      </a:accent1>
      <a:accent2>
        <a:srgbClr val="323C4F"/>
      </a:accent2>
      <a:accent3>
        <a:srgbClr val="2BB1EE"/>
      </a:accent3>
      <a:accent4>
        <a:srgbClr val="373C4F"/>
      </a:accent4>
      <a:accent5>
        <a:srgbClr val="D7DAE2"/>
      </a:accent5>
      <a:accent6>
        <a:srgbClr val="F2F2F2"/>
      </a:accent6>
      <a:hlink>
        <a:srgbClr val="FFFFFF"/>
      </a:hlink>
      <a:folHlink>
        <a:srgbClr val="00B0F0"/>
      </a:folHlink>
    </a:clrScheme>
    <a:fontScheme name="Vision">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69" tIns="60933" rIns="121869" bIns="60933" anchor="ctr">
        <a:noAutofit/>
      </a:bodyPr>
      <a:lstStyle>
        <a:defPPr marL="0" indent="0">
          <a:spcBef>
            <a:spcPts val="0"/>
          </a:spcBef>
          <a:buNone/>
          <a:defRPr sz="2099" dirty="0">
            <a:solidFill>
              <a:schemeClr val="bg2"/>
            </a:solidFill>
            <a:cs typeface="Calibri"/>
          </a:defRPr>
        </a:defPPr>
      </a:lstStyle>
    </a:txDef>
  </a:objectDefaults>
  <a:extraClrSchemeLst/>
</a:theme>
</file>

<file path=ppt/theme/theme2.xml><?xml version="1.0" encoding="utf-8"?>
<a:theme xmlns:a="http://schemas.openxmlformats.org/drawingml/2006/main" name="3_Office Theme">
  <a:themeElements>
    <a:clrScheme name="Dark Blue DHHS">
      <a:dk1>
        <a:srgbClr val="0B3C61"/>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mentum">
  <a:themeElements>
    <a:clrScheme name="Momentum">
      <a:dk1>
        <a:sysClr val="windowText" lastClr="000000"/>
      </a:dk1>
      <a:lt1>
        <a:sysClr val="window" lastClr="FFFFFF"/>
      </a:lt1>
      <a:dk2>
        <a:srgbClr val="242E37"/>
      </a:dk2>
      <a:lt2>
        <a:srgbClr val="F2F2F2"/>
      </a:lt2>
      <a:accent1>
        <a:srgbClr val="ED3645"/>
      </a:accent1>
      <a:accent2>
        <a:srgbClr val="313E4A"/>
      </a:accent2>
      <a:accent3>
        <a:srgbClr val="7BBBE0"/>
      </a:accent3>
      <a:accent4>
        <a:srgbClr val="D9D9D9"/>
      </a:accent4>
      <a:accent5>
        <a:srgbClr val="A5A5A5"/>
      </a:accent5>
      <a:accent6>
        <a:srgbClr val="262626"/>
      </a:accent6>
      <a:hlink>
        <a:srgbClr val="FFFFFF"/>
      </a:hlink>
      <a:folHlink>
        <a:srgbClr val="00B0F0"/>
      </a:folHlink>
    </a:clrScheme>
    <a:fontScheme name="Momentum">
      <a:majorFont>
        <a:latin typeface="Titillium Web"/>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91" tIns="60945" rIns="121891" bIns="60945">
        <a:noAutofit/>
      </a:bodyPr>
      <a:lstStyle>
        <a:defPPr marL="0" indent="0">
          <a:spcBef>
            <a:spcPts val="0"/>
          </a:spcBef>
          <a:buNone/>
          <a:defRPr sz="2099" dirty="0">
            <a:solidFill>
              <a:schemeClr val="bg1"/>
            </a:solidFill>
            <a:ea typeface="Calibri"/>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ontentPassPackage>
  <PackageId>Template-00002-PPT</PackageId>
</ContentPassPackage>
</file>

<file path=customXml/item2.xml><?xml version="1.0" encoding="utf-8"?>
<ContentPassPackage>
  <PackageId>Template-00004-PPT</PackageId>
</ContentPassPackage>
</file>

<file path=customXml/item3.xml><?xml version="1.0" encoding="utf-8"?>
<ct:contentTypeSchema xmlns:ct="http://schemas.microsoft.com/office/2006/metadata/contentType" xmlns:ma="http://schemas.microsoft.com/office/2006/metadata/properties/metaAttributes" ct:_="" ma:_="" ma:contentTypeName="Document" ma:contentTypeID="0x010100F12C09B41AB7DC4A977AEE3A22FF7710" ma:contentTypeVersion="10" ma:contentTypeDescription="Create a new document." ma:contentTypeScope="" ma:versionID="4c8521bb8f48838ebb5ca8fcfc785260">
  <xsd:schema xmlns:xsd="http://www.w3.org/2001/XMLSchema" xmlns:xs="http://www.w3.org/2001/XMLSchema" xmlns:p="http://schemas.microsoft.com/office/2006/metadata/properties" xmlns:ns2="d90c57f2-4cbc-4c4c-9605-2ca2391b8555" xmlns:ns3="e8f8b462-19c7-40a8-8257-545e82983fc1" targetNamespace="http://schemas.microsoft.com/office/2006/metadata/properties" ma:root="true" ma:fieldsID="cc3b156aef65802edd9d4ee951b978e0" ns2:_="" ns3:_="">
    <xsd:import namespace="d90c57f2-4cbc-4c4c-9605-2ca2391b8555"/>
    <xsd:import namespace="e8f8b462-19c7-40a8-8257-545e82983f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c57f2-4cbc-4c4c-9605-2ca2391b8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f8b462-19c7-40a8-8257-545e82983f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633e8da-daf2-4396-8f01-4cd8f25d3cbe}" ma:internalName="TaxCatchAll" ma:showField="CatchAllData" ma:web="e8f8b462-19c7-40a8-8257-545e82983f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d90c57f2-4cbc-4c4c-9605-2ca2391b8555">
      <Terms xmlns="http://schemas.microsoft.com/office/infopath/2007/PartnerControls"/>
    </lcf76f155ced4ddcb4097134ff3c332f>
    <TaxCatchAll xmlns="e8f8b462-19c7-40a8-8257-545e82983fc1" xsi:nil="true"/>
  </documentManagement>
</p:properties>
</file>

<file path=customXml/itemProps1.xml><?xml version="1.0" encoding="utf-8"?>
<ds:datastoreItem xmlns:ds="http://schemas.openxmlformats.org/officeDocument/2006/customXml" ds:itemID="{EE47DFEC-AFC9-4AB5-9B24-458D1A05DC8A}">
  <ds:schemaRefs/>
</ds:datastoreItem>
</file>

<file path=customXml/itemProps2.xml><?xml version="1.0" encoding="utf-8"?>
<ds:datastoreItem xmlns:ds="http://schemas.openxmlformats.org/officeDocument/2006/customXml" ds:itemID="{DC3175B6-668B-4E98-964E-0870D636CD7D}">
  <ds:schemaRefs/>
</ds:datastoreItem>
</file>

<file path=customXml/itemProps3.xml><?xml version="1.0" encoding="utf-8"?>
<ds:datastoreItem xmlns:ds="http://schemas.openxmlformats.org/officeDocument/2006/customXml" ds:itemID="{B30427C9-6AE8-4BEE-9F08-10DC836A3D19}"/>
</file>

<file path=customXml/itemProps4.xml><?xml version="1.0" encoding="utf-8"?>
<ds:datastoreItem xmlns:ds="http://schemas.openxmlformats.org/officeDocument/2006/customXml" ds:itemID="{D8390621-6E50-457F-9CC3-D396FC482241}"/>
</file>

<file path=customXml/itemProps5.xml><?xml version="1.0" encoding="utf-8"?>
<ds:datastoreItem xmlns:ds="http://schemas.openxmlformats.org/officeDocument/2006/customXml" ds:itemID="{100BB56D-865A-472E-B7C4-A1C542A2AAA0}"/>
</file>

<file path=docProps/app.xml><?xml version="1.0" encoding="utf-8"?>
<Properties xmlns="http://schemas.openxmlformats.org/officeDocument/2006/extended-properties" xmlns:vt="http://schemas.openxmlformats.org/officeDocument/2006/docPropsVTypes">
  <TotalTime>1110</TotalTime>
  <Words>1194</Words>
  <Application>Microsoft Office PowerPoint</Application>
  <PresentationFormat>Widescreen</PresentationFormat>
  <Paragraphs>169</Paragraphs>
  <Slides>28</Slides>
  <Notes>18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28</vt:i4>
      </vt:variant>
    </vt:vector>
  </HeadingPairs>
  <TitlesOfParts>
    <vt:vector size="44" baseType="lpstr">
      <vt:lpstr>Arial</vt:lpstr>
      <vt:lpstr>Calibri</vt:lpstr>
      <vt:lpstr>Century Gothic</vt:lpstr>
      <vt:lpstr>Franklin Gothic Book</vt:lpstr>
      <vt:lpstr>Franklin Gothic Demi Cond</vt:lpstr>
      <vt:lpstr>Franklin Gothic Medium</vt:lpstr>
      <vt:lpstr>Franklin Gothic Medium Cond</vt:lpstr>
      <vt:lpstr>Gill Sans MT</vt:lpstr>
      <vt:lpstr>Gotham Bold</vt:lpstr>
      <vt:lpstr>Helvetica</vt:lpstr>
      <vt:lpstr>Open Sans</vt:lpstr>
      <vt:lpstr>Titillium Web</vt:lpstr>
      <vt:lpstr>Wingdings</vt:lpstr>
      <vt:lpstr>Focus</vt:lpstr>
      <vt:lpstr>3_Office Theme</vt:lpstr>
      <vt:lpstr>Momentum</vt:lpstr>
      <vt:lpstr>Welcome to NC CACFP Monthly Institution Call</vt:lpstr>
      <vt:lpstr>PowerPoint Presentation</vt:lpstr>
      <vt:lpstr>Emergency Cost Reimbursement</vt:lpstr>
      <vt:lpstr>Emergency Operational Costs  Reimbursement Grant</vt:lpstr>
      <vt:lpstr>Emergency Operating Cost Grant</vt:lpstr>
      <vt:lpstr>Allowable Use of Funds</vt:lpstr>
      <vt:lpstr>Applying EOC Funds To Past and Future Expenses</vt:lpstr>
      <vt:lpstr>Emergency Cost Reimbursement Benefits Timeline </vt:lpstr>
      <vt:lpstr>Questions</vt:lpstr>
      <vt:lpstr>What questions do you have?</vt:lpstr>
      <vt:lpstr>Policy Memo</vt:lpstr>
      <vt:lpstr>CACFP 16-2021</vt:lpstr>
      <vt:lpstr>What questions do you have?</vt:lpstr>
      <vt:lpstr>Application Update 2022</vt:lpstr>
      <vt:lpstr>PowerPoint Presentation</vt:lpstr>
      <vt:lpstr>Annual Application Update 2022</vt:lpstr>
      <vt:lpstr>Application Update 2022</vt:lpstr>
      <vt:lpstr>What questions do you have?</vt:lpstr>
      <vt:lpstr>Upcoming State Agency Trainings</vt:lpstr>
      <vt:lpstr>Upcoming NC CACFP Live Training Webinars</vt:lpstr>
      <vt:lpstr>What questions do you have?</vt:lpstr>
      <vt:lpstr>Messenger and NC Crunch</vt:lpstr>
      <vt:lpstr>NC CACFP Messenger September/October</vt:lpstr>
      <vt:lpstr>The NC Crunch is Coming Soon!</vt:lpstr>
      <vt:lpstr>In Closing</vt:lpstr>
      <vt:lpstr>Monthly Institution Calls</vt:lpstr>
      <vt:lpstr>Q&amp;A Session</vt:lpstr>
      <vt:lpstr>Just Want to Say…….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Raymer, John M</dc:creator>
  <cp:lastModifiedBy>Munoz, Katherin P</cp:lastModifiedBy>
  <cp:revision>78</cp:revision>
  <cp:lastPrinted>2021-08-04T12:43:53Z</cp:lastPrinted>
  <dcterms:created xsi:type="dcterms:W3CDTF">2020-08-18T16:39:09Z</dcterms:created>
  <dcterms:modified xsi:type="dcterms:W3CDTF">2022-04-07T13:22:45Z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Presentation2</vt:lpwstr>
  </property>
  <property fmtid="{D5CDD505-2E9C-101B-9397-08002B2CF9AE}" pid="4" name="ArticulateProjectVersion">
    <vt:lpwstr>8</vt:lpwstr>
  </property>
  <property fmtid="{D5CDD505-2E9C-101B-9397-08002B2CF9AE}" pid="5" name="ArticulateGUID">
    <vt:lpwstr>BA5F82E9-9415-4A37-9A47-3171CF965778</vt:lpwstr>
  </property>
  <property fmtid="{D5CDD505-2E9C-101B-9397-08002B2CF9AE}" pid="6" name="ArticulateProjectFull">
    <vt:lpwstr>C:\Users\jmraymer\Desktop\USB Drive\8-1-2021 USB Drive\2022 Institution Calls\9-3-201 NC CACFP Monthly Institution Call.ppta</vt:lpwstr>
  </property>
  <property fmtid="{D5CDD505-2E9C-101B-9397-08002B2CF9AE}" pid="7" name="ContentTypeId">
    <vt:lpwstr>0x010100F12C09B41AB7DC4A977AEE3A22FF7710</vt:lpwstr>
  </property>
</Properties>
</file>