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2" r:id="rId6"/>
  </p:sldMasterIdLst>
  <p:notesMasterIdLst>
    <p:notesMasterId r:id="rId20"/>
  </p:notesMasterIdLst>
  <p:sldIdLst>
    <p:sldId id="271" r:id="rId7"/>
    <p:sldId id="272" r:id="rId8"/>
    <p:sldId id="258" r:id="rId9"/>
    <p:sldId id="259" r:id="rId10"/>
    <p:sldId id="260" r:id="rId11"/>
    <p:sldId id="261" r:id="rId12"/>
    <p:sldId id="262" r:id="rId13"/>
    <p:sldId id="263" r:id="rId14"/>
    <p:sldId id="264" r:id="rId15"/>
    <p:sldId id="265" r:id="rId16"/>
    <p:sldId id="266" r:id="rId17"/>
    <p:sldId id="270"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96A9B-721F-4469-B0FD-F47587ADEF9C}" v="127" dt="2023-07-20T19:27:52.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68"/>
    <p:restoredTop sz="75931" autoAdjust="0"/>
  </p:normalViewPr>
  <p:slideViewPr>
    <p:cSldViewPr snapToGrid="0" snapToObjects="1">
      <p:cViewPr varScale="1">
        <p:scale>
          <a:sx n="99" d="100"/>
          <a:sy n="99" d="100"/>
        </p:scale>
        <p:origin x="208" y="1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C7D0F-42AA-433C-9540-0104836E35D7}" type="doc">
      <dgm:prSet loTypeId="urn:microsoft.com/office/officeart/2018/5/layout/IconCircleLabelList" loCatId="icon" qsTypeId="urn:microsoft.com/office/officeart/2005/8/quickstyle/simple1" qsCatId="simple" csTypeId="urn:microsoft.com/office/officeart/2005/8/colors/accent6_2" csCatId="accent6" phldr="1"/>
      <dgm:spPr/>
      <dgm:t>
        <a:bodyPr/>
        <a:lstStyle/>
        <a:p>
          <a:endParaRPr lang="en-US"/>
        </a:p>
      </dgm:t>
    </dgm:pt>
    <dgm:pt modelId="{113D4F12-3128-4F65-A4B8-D0AE6C476DA6}">
      <dgm:prSet/>
      <dgm:spPr/>
      <dgm:t>
        <a:bodyPr/>
        <a:lstStyle/>
        <a:p>
          <a:pPr>
            <a:lnSpc>
              <a:spcPct val="100000"/>
            </a:lnSpc>
            <a:defRPr cap="all"/>
          </a:pPr>
          <a:r>
            <a:rPr lang="en-US"/>
            <a:t>Overview of dementia as a public health concern</a:t>
          </a:r>
        </a:p>
      </dgm:t>
    </dgm:pt>
    <dgm:pt modelId="{5B589476-36FE-4E3C-AEA3-9ABE8EDE4F72}" type="parTrans" cxnId="{18F8A387-9B55-4A48-A408-AF9D6AC56BE8}">
      <dgm:prSet/>
      <dgm:spPr/>
      <dgm:t>
        <a:bodyPr/>
        <a:lstStyle/>
        <a:p>
          <a:endParaRPr lang="en-US"/>
        </a:p>
      </dgm:t>
    </dgm:pt>
    <dgm:pt modelId="{44AA48FE-ECA4-40FC-AF6C-BD7E0307A49F}" type="sibTrans" cxnId="{18F8A387-9B55-4A48-A408-AF9D6AC56BE8}">
      <dgm:prSet/>
      <dgm:spPr/>
      <dgm:t>
        <a:bodyPr/>
        <a:lstStyle/>
        <a:p>
          <a:endParaRPr lang="en-US"/>
        </a:p>
      </dgm:t>
    </dgm:pt>
    <dgm:pt modelId="{3C489476-1100-46AE-B0D6-D4B0EE9A697F}">
      <dgm:prSet/>
      <dgm:spPr/>
      <dgm:t>
        <a:bodyPr/>
        <a:lstStyle/>
        <a:p>
          <a:pPr>
            <a:lnSpc>
              <a:spcPct val="100000"/>
            </a:lnSpc>
            <a:defRPr cap="all"/>
          </a:pPr>
          <a:r>
            <a:rPr lang="en-US"/>
            <a:t>Dementia Prevalence in Rural America</a:t>
          </a:r>
        </a:p>
      </dgm:t>
    </dgm:pt>
    <dgm:pt modelId="{5C3CDC63-6EF0-4AAF-8678-8549C26A73CC}" type="parTrans" cxnId="{FE32A13B-3362-4FEB-B1DF-BC915F0F1F60}">
      <dgm:prSet/>
      <dgm:spPr/>
      <dgm:t>
        <a:bodyPr/>
        <a:lstStyle/>
        <a:p>
          <a:endParaRPr lang="en-US"/>
        </a:p>
      </dgm:t>
    </dgm:pt>
    <dgm:pt modelId="{6F9AC9BC-EC5A-4026-A1D5-DC1BF7CD3D7B}" type="sibTrans" cxnId="{FE32A13B-3362-4FEB-B1DF-BC915F0F1F60}">
      <dgm:prSet/>
      <dgm:spPr/>
      <dgm:t>
        <a:bodyPr/>
        <a:lstStyle/>
        <a:p>
          <a:endParaRPr lang="en-US"/>
        </a:p>
      </dgm:t>
    </dgm:pt>
    <dgm:pt modelId="{4A49CFBA-180B-4DB1-B075-B9D20F2D73A0}">
      <dgm:prSet/>
      <dgm:spPr/>
      <dgm:t>
        <a:bodyPr/>
        <a:lstStyle/>
        <a:p>
          <a:pPr>
            <a:lnSpc>
              <a:spcPct val="100000"/>
            </a:lnSpc>
            <a:defRPr cap="all"/>
          </a:pPr>
          <a:r>
            <a:rPr lang="en-US"/>
            <a:t>Importance of understanding risk factors in rural areas</a:t>
          </a:r>
        </a:p>
      </dgm:t>
    </dgm:pt>
    <dgm:pt modelId="{96BFD82D-F57C-4763-A58A-664298D91092}" type="parTrans" cxnId="{5D261881-836A-4E51-BF32-FB6FC921A5E5}">
      <dgm:prSet/>
      <dgm:spPr/>
      <dgm:t>
        <a:bodyPr/>
        <a:lstStyle/>
        <a:p>
          <a:endParaRPr lang="en-US"/>
        </a:p>
      </dgm:t>
    </dgm:pt>
    <dgm:pt modelId="{3BF777FD-D244-4649-8CC2-FEB58017A6ED}" type="sibTrans" cxnId="{5D261881-836A-4E51-BF32-FB6FC921A5E5}">
      <dgm:prSet/>
      <dgm:spPr/>
      <dgm:t>
        <a:bodyPr/>
        <a:lstStyle/>
        <a:p>
          <a:endParaRPr lang="en-US"/>
        </a:p>
      </dgm:t>
    </dgm:pt>
    <dgm:pt modelId="{DE873F4E-D664-437A-86CB-EB7782D75F02}" type="pres">
      <dgm:prSet presAssocID="{FE0C7D0F-42AA-433C-9540-0104836E35D7}" presName="root" presStyleCnt="0">
        <dgm:presLayoutVars>
          <dgm:dir/>
          <dgm:resizeHandles val="exact"/>
        </dgm:presLayoutVars>
      </dgm:prSet>
      <dgm:spPr/>
    </dgm:pt>
    <dgm:pt modelId="{2E7ACF53-5A4E-4B99-86BB-28CC83214F00}" type="pres">
      <dgm:prSet presAssocID="{113D4F12-3128-4F65-A4B8-D0AE6C476DA6}" presName="compNode" presStyleCnt="0"/>
      <dgm:spPr/>
    </dgm:pt>
    <dgm:pt modelId="{BFE4BEC2-345A-47D9-B76F-0CE034507FB8}" type="pres">
      <dgm:prSet presAssocID="{113D4F12-3128-4F65-A4B8-D0AE6C476DA6}" presName="iconBgRect" presStyleLbl="bgShp" presStyleIdx="0" presStyleCnt="3"/>
      <dgm:spPr/>
    </dgm:pt>
    <dgm:pt modelId="{CF34188D-E3C2-48A0-B126-32EB2302C52A}" type="pres">
      <dgm:prSet presAssocID="{113D4F12-3128-4F65-A4B8-D0AE6C476DA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B24D6921-E649-4699-8F1B-626D6DE53FB0}" type="pres">
      <dgm:prSet presAssocID="{113D4F12-3128-4F65-A4B8-D0AE6C476DA6}" presName="spaceRect" presStyleCnt="0"/>
      <dgm:spPr/>
    </dgm:pt>
    <dgm:pt modelId="{A4F836A4-A867-47DA-911C-F4BE04019506}" type="pres">
      <dgm:prSet presAssocID="{113D4F12-3128-4F65-A4B8-D0AE6C476DA6}" presName="textRect" presStyleLbl="revTx" presStyleIdx="0" presStyleCnt="3">
        <dgm:presLayoutVars>
          <dgm:chMax val="1"/>
          <dgm:chPref val="1"/>
        </dgm:presLayoutVars>
      </dgm:prSet>
      <dgm:spPr/>
    </dgm:pt>
    <dgm:pt modelId="{B632C427-DAA9-4EB3-BE73-828EB09EACA4}" type="pres">
      <dgm:prSet presAssocID="{44AA48FE-ECA4-40FC-AF6C-BD7E0307A49F}" presName="sibTrans" presStyleCnt="0"/>
      <dgm:spPr/>
    </dgm:pt>
    <dgm:pt modelId="{A66E6BD5-07D3-4376-819F-80665D286D2E}" type="pres">
      <dgm:prSet presAssocID="{3C489476-1100-46AE-B0D6-D4B0EE9A697F}" presName="compNode" presStyleCnt="0"/>
      <dgm:spPr/>
    </dgm:pt>
    <dgm:pt modelId="{E166B0A9-780C-4ADC-9DB2-09B75405389A}" type="pres">
      <dgm:prSet presAssocID="{3C489476-1100-46AE-B0D6-D4B0EE9A697F}" presName="iconBgRect" presStyleLbl="bgShp" presStyleIdx="1" presStyleCnt="3"/>
      <dgm:spPr/>
    </dgm:pt>
    <dgm:pt modelId="{BA2883AE-2E83-46EF-A1C2-5C9B1441C1EB}" type="pres">
      <dgm:prSet presAssocID="{3C489476-1100-46AE-B0D6-D4B0EE9A69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a:ext>
      </dgm:extLst>
    </dgm:pt>
    <dgm:pt modelId="{39F53F66-8A47-4FA5-9158-3C38B8864BE5}" type="pres">
      <dgm:prSet presAssocID="{3C489476-1100-46AE-B0D6-D4B0EE9A697F}" presName="spaceRect" presStyleCnt="0"/>
      <dgm:spPr/>
    </dgm:pt>
    <dgm:pt modelId="{E1CA8A6F-000F-4BB9-94EC-3A706521817B}" type="pres">
      <dgm:prSet presAssocID="{3C489476-1100-46AE-B0D6-D4B0EE9A697F}" presName="textRect" presStyleLbl="revTx" presStyleIdx="1" presStyleCnt="3">
        <dgm:presLayoutVars>
          <dgm:chMax val="1"/>
          <dgm:chPref val="1"/>
        </dgm:presLayoutVars>
      </dgm:prSet>
      <dgm:spPr/>
    </dgm:pt>
    <dgm:pt modelId="{268F3DB8-883A-4DE9-9E52-6D5F4BA8BAAF}" type="pres">
      <dgm:prSet presAssocID="{6F9AC9BC-EC5A-4026-A1D5-DC1BF7CD3D7B}" presName="sibTrans" presStyleCnt="0"/>
      <dgm:spPr/>
    </dgm:pt>
    <dgm:pt modelId="{5758FE6A-0007-47FA-8965-B726FF33E02C}" type="pres">
      <dgm:prSet presAssocID="{4A49CFBA-180B-4DB1-B075-B9D20F2D73A0}" presName="compNode" presStyleCnt="0"/>
      <dgm:spPr/>
    </dgm:pt>
    <dgm:pt modelId="{FF779FEE-8ECA-40C5-BA2E-5647AA021B73}" type="pres">
      <dgm:prSet presAssocID="{4A49CFBA-180B-4DB1-B075-B9D20F2D73A0}" presName="iconBgRect" presStyleLbl="bgShp" presStyleIdx="2" presStyleCnt="3"/>
      <dgm:spPr/>
    </dgm:pt>
    <dgm:pt modelId="{99D2074E-DFC4-4408-8B27-8ABF80B7897F}" type="pres">
      <dgm:prSet presAssocID="{4A49CFBA-180B-4DB1-B075-B9D20F2D73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ant"/>
        </a:ext>
      </dgm:extLst>
    </dgm:pt>
    <dgm:pt modelId="{15D559DF-765F-44F7-BC50-651D6215926E}" type="pres">
      <dgm:prSet presAssocID="{4A49CFBA-180B-4DB1-B075-B9D20F2D73A0}" presName="spaceRect" presStyleCnt="0"/>
      <dgm:spPr/>
    </dgm:pt>
    <dgm:pt modelId="{9C68FF6B-D775-49EA-A37A-5F7934CE6A70}" type="pres">
      <dgm:prSet presAssocID="{4A49CFBA-180B-4DB1-B075-B9D20F2D73A0}" presName="textRect" presStyleLbl="revTx" presStyleIdx="2" presStyleCnt="3">
        <dgm:presLayoutVars>
          <dgm:chMax val="1"/>
          <dgm:chPref val="1"/>
        </dgm:presLayoutVars>
      </dgm:prSet>
      <dgm:spPr/>
    </dgm:pt>
  </dgm:ptLst>
  <dgm:cxnLst>
    <dgm:cxn modelId="{7CCF0002-D29E-4628-B3E0-EAEF51D98C31}" type="presOf" srcId="{113D4F12-3128-4F65-A4B8-D0AE6C476DA6}" destId="{A4F836A4-A867-47DA-911C-F4BE04019506}" srcOrd="0" destOrd="0" presId="urn:microsoft.com/office/officeart/2018/5/layout/IconCircleLabelList"/>
    <dgm:cxn modelId="{FE32A13B-3362-4FEB-B1DF-BC915F0F1F60}" srcId="{FE0C7D0F-42AA-433C-9540-0104836E35D7}" destId="{3C489476-1100-46AE-B0D6-D4B0EE9A697F}" srcOrd="1" destOrd="0" parTransId="{5C3CDC63-6EF0-4AAF-8678-8549C26A73CC}" sibTransId="{6F9AC9BC-EC5A-4026-A1D5-DC1BF7CD3D7B}"/>
    <dgm:cxn modelId="{0E8EC952-0824-4D0F-854F-9330810CF71B}" type="presOf" srcId="{3C489476-1100-46AE-B0D6-D4B0EE9A697F}" destId="{E1CA8A6F-000F-4BB9-94EC-3A706521817B}" srcOrd="0" destOrd="0" presId="urn:microsoft.com/office/officeart/2018/5/layout/IconCircleLabelList"/>
    <dgm:cxn modelId="{5D261881-836A-4E51-BF32-FB6FC921A5E5}" srcId="{FE0C7D0F-42AA-433C-9540-0104836E35D7}" destId="{4A49CFBA-180B-4DB1-B075-B9D20F2D73A0}" srcOrd="2" destOrd="0" parTransId="{96BFD82D-F57C-4763-A58A-664298D91092}" sibTransId="{3BF777FD-D244-4649-8CC2-FEB58017A6ED}"/>
    <dgm:cxn modelId="{18F8A387-9B55-4A48-A408-AF9D6AC56BE8}" srcId="{FE0C7D0F-42AA-433C-9540-0104836E35D7}" destId="{113D4F12-3128-4F65-A4B8-D0AE6C476DA6}" srcOrd="0" destOrd="0" parTransId="{5B589476-36FE-4E3C-AEA3-9ABE8EDE4F72}" sibTransId="{44AA48FE-ECA4-40FC-AF6C-BD7E0307A49F}"/>
    <dgm:cxn modelId="{FC0274AA-A9DA-401B-8E38-1B9ADB1FB3ED}" type="presOf" srcId="{FE0C7D0F-42AA-433C-9540-0104836E35D7}" destId="{DE873F4E-D664-437A-86CB-EB7782D75F02}" srcOrd="0" destOrd="0" presId="urn:microsoft.com/office/officeart/2018/5/layout/IconCircleLabelList"/>
    <dgm:cxn modelId="{171CFBDE-D5F3-4DDE-A15F-3348A571AB6A}" type="presOf" srcId="{4A49CFBA-180B-4DB1-B075-B9D20F2D73A0}" destId="{9C68FF6B-D775-49EA-A37A-5F7934CE6A70}" srcOrd="0" destOrd="0" presId="urn:microsoft.com/office/officeart/2018/5/layout/IconCircleLabelList"/>
    <dgm:cxn modelId="{AE723773-389F-4CD8-B5C8-508ADECCE4EF}" type="presParOf" srcId="{DE873F4E-D664-437A-86CB-EB7782D75F02}" destId="{2E7ACF53-5A4E-4B99-86BB-28CC83214F00}" srcOrd="0" destOrd="0" presId="urn:microsoft.com/office/officeart/2018/5/layout/IconCircleLabelList"/>
    <dgm:cxn modelId="{3AF3E55E-7EBA-44F5-8872-EA93836EDF45}" type="presParOf" srcId="{2E7ACF53-5A4E-4B99-86BB-28CC83214F00}" destId="{BFE4BEC2-345A-47D9-B76F-0CE034507FB8}" srcOrd="0" destOrd="0" presId="urn:microsoft.com/office/officeart/2018/5/layout/IconCircleLabelList"/>
    <dgm:cxn modelId="{06B8D77D-7D3E-49FD-9F46-137DF54EC100}" type="presParOf" srcId="{2E7ACF53-5A4E-4B99-86BB-28CC83214F00}" destId="{CF34188D-E3C2-48A0-B126-32EB2302C52A}" srcOrd="1" destOrd="0" presId="urn:microsoft.com/office/officeart/2018/5/layout/IconCircleLabelList"/>
    <dgm:cxn modelId="{635A46D9-2A86-411B-B70D-710D7396E7EA}" type="presParOf" srcId="{2E7ACF53-5A4E-4B99-86BB-28CC83214F00}" destId="{B24D6921-E649-4699-8F1B-626D6DE53FB0}" srcOrd="2" destOrd="0" presId="urn:microsoft.com/office/officeart/2018/5/layout/IconCircleLabelList"/>
    <dgm:cxn modelId="{E0C6AA51-D8B0-48E8-BE8D-27A30D13886A}" type="presParOf" srcId="{2E7ACF53-5A4E-4B99-86BB-28CC83214F00}" destId="{A4F836A4-A867-47DA-911C-F4BE04019506}" srcOrd="3" destOrd="0" presId="urn:microsoft.com/office/officeart/2018/5/layout/IconCircleLabelList"/>
    <dgm:cxn modelId="{74BA6B40-81F2-4A58-87B3-7B0EBFF93DEE}" type="presParOf" srcId="{DE873F4E-D664-437A-86CB-EB7782D75F02}" destId="{B632C427-DAA9-4EB3-BE73-828EB09EACA4}" srcOrd="1" destOrd="0" presId="urn:microsoft.com/office/officeart/2018/5/layout/IconCircleLabelList"/>
    <dgm:cxn modelId="{79EA94B8-AEC2-4CBB-86A0-0C46EA129092}" type="presParOf" srcId="{DE873F4E-D664-437A-86CB-EB7782D75F02}" destId="{A66E6BD5-07D3-4376-819F-80665D286D2E}" srcOrd="2" destOrd="0" presId="urn:microsoft.com/office/officeart/2018/5/layout/IconCircleLabelList"/>
    <dgm:cxn modelId="{AE6C2FF2-F0F8-4873-A1BE-633C632AF357}" type="presParOf" srcId="{A66E6BD5-07D3-4376-819F-80665D286D2E}" destId="{E166B0A9-780C-4ADC-9DB2-09B75405389A}" srcOrd="0" destOrd="0" presId="urn:microsoft.com/office/officeart/2018/5/layout/IconCircleLabelList"/>
    <dgm:cxn modelId="{EAAACA00-B08E-4933-A5D8-0EE238132A2F}" type="presParOf" srcId="{A66E6BD5-07D3-4376-819F-80665D286D2E}" destId="{BA2883AE-2E83-46EF-A1C2-5C9B1441C1EB}" srcOrd="1" destOrd="0" presId="urn:microsoft.com/office/officeart/2018/5/layout/IconCircleLabelList"/>
    <dgm:cxn modelId="{4B38C911-27A8-415F-9290-085462B9FF42}" type="presParOf" srcId="{A66E6BD5-07D3-4376-819F-80665D286D2E}" destId="{39F53F66-8A47-4FA5-9158-3C38B8864BE5}" srcOrd="2" destOrd="0" presId="urn:microsoft.com/office/officeart/2018/5/layout/IconCircleLabelList"/>
    <dgm:cxn modelId="{01571C62-9D43-4F15-B8E0-ED33F4B8023C}" type="presParOf" srcId="{A66E6BD5-07D3-4376-819F-80665D286D2E}" destId="{E1CA8A6F-000F-4BB9-94EC-3A706521817B}" srcOrd="3" destOrd="0" presId="urn:microsoft.com/office/officeart/2018/5/layout/IconCircleLabelList"/>
    <dgm:cxn modelId="{35C93CDC-CBF0-45CD-8C8A-8FAC8C0B9FEC}" type="presParOf" srcId="{DE873F4E-D664-437A-86CB-EB7782D75F02}" destId="{268F3DB8-883A-4DE9-9E52-6D5F4BA8BAAF}" srcOrd="3" destOrd="0" presId="urn:microsoft.com/office/officeart/2018/5/layout/IconCircleLabelList"/>
    <dgm:cxn modelId="{4EF1C98F-B410-404B-B71B-80DB798BA428}" type="presParOf" srcId="{DE873F4E-D664-437A-86CB-EB7782D75F02}" destId="{5758FE6A-0007-47FA-8965-B726FF33E02C}" srcOrd="4" destOrd="0" presId="urn:microsoft.com/office/officeart/2018/5/layout/IconCircleLabelList"/>
    <dgm:cxn modelId="{DD13CF5C-1E5E-480A-BA70-2A152BA8C5C4}" type="presParOf" srcId="{5758FE6A-0007-47FA-8965-B726FF33E02C}" destId="{FF779FEE-8ECA-40C5-BA2E-5647AA021B73}" srcOrd="0" destOrd="0" presId="urn:microsoft.com/office/officeart/2018/5/layout/IconCircleLabelList"/>
    <dgm:cxn modelId="{1F54E260-005C-4BF1-BF27-AB8BEAFE7A29}" type="presParOf" srcId="{5758FE6A-0007-47FA-8965-B726FF33E02C}" destId="{99D2074E-DFC4-4408-8B27-8ABF80B7897F}" srcOrd="1" destOrd="0" presId="urn:microsoft.com/office/officeart/2018/5/layout/IconCircleLabelList"/>
    <dgm:cxn modelId="{63551830-8567-40A3-82CF-0542449CB00B}" type="presParOf" srcId="{5758FE6A-0007-47FA-8965-B726FF33E02C}" destId="{15D559DF-765F-44F7-BC50-651D6215926E}" srcOrd="2" destOrd="0" presId="urn:microsoft.com/office/officeart/2018/5/layout/IconCircleLabelList"/>
    <dgm:cxn modelId="{9139BA57-AAD6-4057-AE2A-A81741E21328}" type="presParOf" srcId="{5758FE6A-0007-47FA-8965-B726FF33E02C}" destId="{9C68FF6B-D775-49EA-A37A-5F7934CE6A7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173357-D2C0-4CC2-A59F-3EE6C13FF873}"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6DDEE156-2ADE-417B-9006-B1E2602B9295}">
      <dgm:prSet/>
      <dgm:spPr/>
      <dgm:t>
        <a:bodyPr/>
        <a:lstStyle/>
        <a:p>
          <a:pPr>
            <a:lnSpc>
              <a:spcPct val="100000"/>
            </a:lnSpc>
          </a:pPr>
          <a:r>
            <a:rPr lang="en-US"/>
            <a:t>physical activity </a:t>
          </a:r>
        </a:p>
      </dgm:t>
    </dgm:pt>
    <dgm:pt modelId="{4D6B7685-0FA3-4F84-A25B-07B8371B5E08}" type="parTrans" cxnId="{16A0491E-3745-4989-A35B-5768EEF7C230}">
      <dgm:prSet/>
      <dgm:spPr/>
      <dgm:t>
        <a:bodyPr/>
        <a:lstStyle/>
        <a:p>
          <a:endParaRPr lang="en-US"/>
        </a:p>
      </dgm:t>
    </dgm:pt>
    <dgm:pt modelId="{CB78229C-F897-481E-B886-1701E7803964}" type="sibTrans" cxnId="{16A0491E-3745-4989-A35B-5768EEF7C230}">
      <dgm:prSet/>
      <dgm:spPr/>
      <dgm:t>
        <a:bodyPr/>
        <a:lstStyle/>
        <a:p>
          <a:pPr>
            <a:lnSpc>
              <a:spcPct val="100000"/>
            </a:lnSpc>
          </a:pPr>
          <a:endParaRPr lang="en-US"/>
        </a:p>
      </dgm:t>
    </dgm:pt>
    <dgm:pt modelId="{3D50A55F-0C25-425B-AED0-1845D5F0A683}">
      <dgm:prSet/>
      <dgm:spPr/>
      <dgm:t>
        <a:bodyPr/>
        <a:lstStyle/>
        <a:p>
          <a:pPr>
            <a:lnSpc>
              <a:spcPct val="100000"/>
            </a:lnSpc>
            <a:spcAft>
              <a:spcPts val="0"/>
            </a:spcAft>
          </a:pPr>
          <a:r>
            <a:rPr lang="en-US" dirty="0"/>
            <a:t>healthy </a:t>
          </a:r>
        </a:p>
        <a:p>
          <a:pPr>
            <a:lnSpc>
              <a:spcPct val="100000"/>
            </a:lnSpc>
            <a:spcAft>
              <a:spcPts val="0"/>
            </a:spcAft>
          </a:pPr>
          <a:r>
            <a:rPr lang="en-US" dirty="0"/>
            <a:t>diet</a:t>
          </a:r>
        </a:p>
      </dgm:t>
    </dgm:pt>
    <dgm:pt modelId="{3395C6A4-3714-4E51-843E-C193E7660EFE}" type="parTrans" cxnId="{0B9CC850-F41E-4FAC-B02F-B98303A95793}">
      <dgm:prSet/>
      <dgm:spPr/>
      <dgm:t>
        <a:bodyPr/>
        <a:lstStyle/>
        <a:p>
          <a:endParaRPr lang="en-US"/>
        </a:p>
      </dgm:t>
    </dgm:pt>
    <dgm:pt modelId="{5FADC7D7-748A-4183-A41A-E5100FAD886E}" type="sibTrans" cxnId="{0B9CC850-F41E-4FAC-B02F-B98303A95793}">
      <dgm:prSet/>
      <dgm:spPr/>
      <dgm:t>
        <a:bodyPr/>
        <a:lstStyle/>
        <a:p>
          <a:pPr>
            <a:lnSpc>
              <a:spcPct val="100000"/>
            </a:lnSpc>
          </a:pPr>
          <a:endParaRPr lang="en-US"/>
        </a:p>
      </dgm:t>
    </dgm:pt>
    <dgm:pt modelId="{9FF1C1C4-DA16-4E51-9604-A285FE5FCCB5}">
      <dgm:prSet/>
      <dgm:spPr/>
      <dgm:t>
        <a:bodyPr/>
        <a:lstStyle/>
        <a:p>
          <a:pPr>
            <a:lnSpc>
              <a:spcPct val="100000"/>
            </a:lnSpc>
          </a:pPr>
          <a:r>
            <a:rPr lang="en-US"/>
            <a:t>hearing services</a:t>
          </a:r>
        </a:p>
      </dgm:t>
    </dgm:pt>
    <dgm:pt modelId="{9C35E0A4-386F-4B46-B1B9-075D86047BA1}" type="parTrans" cxnId="{64031B48-5891-4DF5-9BF0-C35067960261}">
      <dgm:prSet/>
      <dgm:spPr/>
      <dgm:t>
        <a:bodyPr/>
        <a:lstStyle/>
        <a:p>
          <a:endParaRPr lang="en-US"/>
        </a:p>
      </dgm:t>
    </dgm:pt>
    <dgm:pt modelId="{5E8BF1D9-5949-4796-A717-61B849627917}" type="sibTrans" cxnId="{64031B48-5891-4DF5-9BF0-C35067960261}">
      <dgm:prSet/>
      <dgm:spPr/>
      <dgm:t>
        <a:bodyPr/>
        <a:lstStyle/>
        <a:p>
          <a:endParaRPr lang="en-US"/>
        </a:p>
      </dgm:t>
    </dgm:pt>
    <dgm:pt modelId="{DC3ED878-3962-43A0-8E93-3798B16C450A}" type="pres">
      <dgm:prSet presAssocID="{10173357-D2C0-4CC2-A59F-3EE6C13FF873}" presName="root" presStyleCnt="0">
        <dgm:presLayoutVars>
          <dgm:dir/>
          <dgm:resizeHandles val="exact"/>
        </dgm:presLayoutVars>
      </dgm:prSet>
      <dgm:spPr/>
    </dgm:pt>
    <dgm:pt modelId="{208C47AC-288C-458B-A7C4-ACC0A68BB879}" type="pres">
      <dgm:prSet presAssocID="{6DDEE156-2ADE-417B-9006-B1E2602B9295}" presName="compNode" presStyleCnt="0"/>
      <dgm:spPr/>
    </dgm:pt>
    <dgm:pt modelId="{2F160488-77D9-4AC1-B9F8-63D2C435E246}" type="pres">
      <dgm:prSet presAssocID="{6DDEE156-2ADE-417B-9006-B1E2602B9295}" presName="bgRect" presStyleLbl="bgShp" presStyleIdx="0" presStyleCnt="3" custLinFactNeighborY="-50043"/>
      <dgm:spPr/>
    </dgm:pt>
    <dgm:pt modelId="{21DC4142-F8F0-4554-A2CB-B8A3DFC88851}" type="pres">
      <dgm:prSet presAssocID="{6DDEE156-2ADE-417B-9006-B1E2602B92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un"/>
        </a:ext>
      </dgm:extLst>
    </dgm:pt>
    <dgm:pt modelId="{550DBCD0-FD1A-4514-92C0-8ED94FC4D282}" type="pres">
      <dgm:prSet presAssocID="{6DDEE156-2ADE-417B-9006-B1E2602B9295}" presName="spaceRect" presStyleCnt="0"/>
      <dgm:spPr/>
    </dgm:pt>
    <dgm:pt modelId="{479F3E76-47D7-478A-93DA-0ADED5AF8CC2}" type="pres">
      <dgm:prSet presAssocID="{6DDEE156-2ADE-417B-9006-B1E2602B9295}" presName="parTx" presStyleLbl="revTx" presStyleIdx="0" presStyleCnt="3">
        <dgm:presLayoutVars>
          <dgm:chMax val="0"/>
          <dgm:chPref val="0"/>
        </dgm:presLayoutVars>
      </dgm:prSet>
      <dgm:spPr/>
    </dgm:pt>
    <dgm:pt modelId="{E916FF12-A18E-44FD-9E1E-61F2624AF480}" type="pres">
      <dgm:prSet presAssocID="{CB78229C-F897-481E-B886-1701E7803964}" presName="sibTrans" presStyleCnt="0"/>
      <dgm:spPr/>
    </dgm:pt>
    <dgm:pt modelId="{8F16A437-4476-4CF0-BBA3-8563B86EC885}" type="pres">
      <dgm:prSet presAssocID="{3D50A55F-0C25-425B-AED0-1845D5F0A683}" presName="compNode" presStyleCnt="0"/>
      <dgm:spPr/>
    </dgm:pt>
    <dgm:pt modelId="{1298209C-1D1E-4EC9-9098-90E3DBDD44FC}" type="pres">
      <dgm:prSet presAssocID="{3D50A55F-0C25-425B-AED0-1845D5F0A683}" presName="bgRect" presStyleLbl="bgShp" presStyleIdx="1" presStyleCnt="3"/>
      <dgm:spPr/>
    </dgm:pt>
    <dgm:pt modelId="{72E31139-162D-4793-AA2D-0A27CA26A906}" type="pres">
      <dgm:prSet presAssocID="{3D50A55F-0C25-425B-AED0-1845D5F0A6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ruit Bowl"/>
        </a:ext>
      </dgm:extLst>
    </dgm:pt>
    <dgm:pt modelId="{06E18656-BC73-489C-AD77-4D7A058F60BF}" type="pres">
      <dgm:prSet presAssocID="{3D50A55F-0C25-425B-AED0-1845D5F0A683}" presName="spaceRect" presStyleCnt="0"/>
      <dgm:spPr/>
    </dgm:pt>
    <dgm:pt modelId="{3261CC92-5519-47C1-AB74-6D9FFA4B9741}" type="pres">
      <dgm:prSet presAssocID="{3D50A55F-0C25-425B-AED0-1845D5F0A683}" presName="parTx" presStyleLbl="revTx" presStyleIdx="1" presStyleCnt="3">
        <dgm:presLayoutVars>
          <dgm:chMax val="0"/>
          <dgm:chPref val="0"/>
        </dgm:presLayoutVars>
      </dgm:prSet>
      <dgm:spPr/>
    </dgm:pt>
    <dgm:pt modelId="{C0223C2E-4EC0-4C6D-BCDE-201DBA923A9E}" type="pres">
      <dgm:prSet presAssocID="{5FADC7D7-748A-4183-A41A-E5100FAD886E}" presName="sibTrans" presStyleCnt="0"/>
      <dgm:spPr/>
    </dgm:pt>
    <dgm:pt modelId="{14FDC4A0-81B9-41B5-AFB7-15426060BF50}" type="pres">
      <dgm:prSet presAssocID="{9FF1C1C4-DA16-4E51-9604-A285FE5FCCB5}" presName="compNode" presStyleCnt="0"/>
      <dgm:spPr/>
    </dgm:pt>
    <dgm:pt modelId="{5FD5F8AC-E9D6-4471-ADF1-20EACF63FD46}" type="pres">
      <dgm:prSet presAssocID="{9FF1C1C4-DA16-4E51-9604-A285FE5FCCB5}" presName="bgRect" presStyleLbl="bgShp" presStyleIdx="2" presStyleCnt="3"/>
      <dgm:spPr/>
    </dgm:pt>
    <dgm:pt modelId="{F5368329-1970-4437-BC96-ED7B76B5FBEA}" type="pres">
      <dgm:prSet presAssocID="{9FF1C1C4-DA16-4E51-9604-A285FE5FCCB5}"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rson Eating"/>
        </a:ext>
      </dgm:extLst>
    </dgm:pt>
    <dgm:pt modelId="{B13FD655-C6D3-4BAA-BE13-B7A4FF8DFA03}" type="pres">
      <dgm:prSet presAssocID="{9FF1C1C4-DA16-4E51-9604-A285FE5FCCB5}" presName="spaceRect" presStyleCnt="0"/>
      <dgm:spPr/>
    </dgm:pt>
    <dgm:pt modelId="{94E1B094-F25E-4C9C-A0AA-FC5F2C92DEFE}" type="pres">
      <dgm:prSet presAssocID="{9FF1C1C4-DA16-4E51-9604-A285FE5FCCB5}" presName="parTx" presStyleLbl="revTx" presStyleIdx="2" presStyleCnt="3">
        <dgm:presLayoutVars>
          <dgm:chMax val="0"/>
          <dgm:chPref val="0"/>
        </dgm:presLayoutVars>
      </dgm:prSet>
      <dgm:spPr/>
    </dgm:pt>
  </dgm:ptLst>
  <dgm:cxnLst>
    <dgm:cxn modelId="{D890D003-354B-4CA7-8139-38BBD68A3324}" type="presOf" srcId="{6DDEE156-2ADE-417B-9006-B1E2602B9295}" destId="{479F3E76-47D7-478A-93DA-0ADED5AF8CC2}" srcOrd="0" destOrd="0" presId="urn:microsoft.com/office/officeart/2018/2/layout/IconVerticalSolidList"/>
    <dgm:cxn modelId="{16A0491E-3745-4989-A35B-5768EEF7C230}" srcId="{10173357-D2C0-4CC2-A59F-3EE6C13FF873}" destId="{6DDEE156-2ADE-417B-9006-B1E2602B9295}" srcOrd="0" destOrd="0" parTransId="{4D6B7685-0FA3-4F84-A25B-07B8371B5E08}" sibTransId="{CB78229C-F897-481E-B886-1701E7803964}"/>
    <dgm:cxn modelId="{15ED7E30-535A-42F8-ACE4-C834D13A8DDD}" type="presOf" srcId="{3D50A55F-0C25-425B-AED0-1845D5F0A683}" destId="{3261CC92-5519-47C1-AB74-6D9FFA4B9741}" srcOrd="0" destOrd="0" presId="urn:microsoft.com/office/officeart/2018/2/layout/IconVerticalSolidList"/>
    <dgm:cxn modelId="{17473D3C-C181-4334-A669-2229099B731A}" type="presOf" srcId="{9FF1C1C4-DA16-4E51-9604-A285FE5FCCB5}" destId="{94E1B094-F25E-4C9C-A0AA-FC5F2C92DEFE}" srcOrd="0" destOrd="0" presId="urn:microsoft.com/office/officeart/2018/2/layout/IconVerticalSolidList"/>
    <dgm:cxn modelId="{64031B48-5891-4DF5-9BF0-C35067960261}" srcId="{10173357-D2C0-4CC2-A59F-3EE6C13FF873}" destId="{9FF1C1C4-DA16-4E51-9604-A285FE5FCCB5}" srcOrd="2" destOrd="0" parTransId="{9C35E0A4-386F-4B46-B1B9-075D86047BA1}" sibTransId="{5E8BF1D9-5949-4796-A717-61B849627917}"/>
    <dgm:cxn modelId="{0B9CC850-F41E-4FAC-B02F-B98303A95793}" srcId="{10173357-D2C0-4CC2-A59F-3EE6C13FF873}" destId="{3D50A55F-0C25-425B-AED0-1845D5F0A683}" srcOrd="1" destOrd="0" parTransId="{3395C6A4-3714-4E51-843E-C193E7660EFE}" sibTransId="{5FADC7D7-748A-4183-A41A-E5100FAD886E}"/>
    <dgm:cxn modelId="{B8D77451-1E5B-4038-A3A1-57216CE4C293}" type="presOf" srcId="{10173357-D2C0-4CC2-A59F-3EE6C13FF873}" destId="{DC3ED878-3962-43A0-8E93-3798B16C450A}" srcOrd="0" destOrd="0" presId="urn:microsoft.com/office/officeart/2018/2/layout/IconVerticalSolidList"/>
    <dgm:cxn modelId="{6A0A9536-3AC5-42EF-8323-D1E0A1D6E7CA}" type="presParOf" srcId="{DC3ED878-3962-43A0-8E93-3798B16C450A}" destId="{208C47AC-288C-458B-A7C4-ACC0A68BB879}" srcOrd="0" destOrd="0" presId="urn:microsoft.com/office/officeart/2018/2/layout/IconVerticalSolidList"/>
    <dgm:cxn modelId="{A36E7ACD-7580-4B20-975D-6F8E5D77179F}" type="presParOf" srcId="{208C47AC-288C-458B-A7C4-ACC0A68BB879}" destId="{2F160488-77D9-4AC1-B9F8-63D2C435E246}" srcOrd="0" destOrd="0" presId="urn:microsoft.com/office/officeart/2018/2/layout/IconVerticalSolidList"/>
    <dgm:cxn modelId="{CE2F852C-2FF4-4B07-8149-7CFCCE90BC9E}" type="presParOf" srcId="{208C47AC-288C-458B-A7C4-ACC0A68BB879}" destId="{21DC4142-F8F0-4554-A2CB-B8A3DFC88851}" srcOrd="1" destOrd="0" presId="urn:microsoft.com/office/officeart/2018/2/layout/IconVerticalSolidList"/>
    <dgm:cxn modelId="{2FE146DC-BCE4-4EC8-B906-1D41F3F79D33}" type="presParOf" srcId="{208C47AC-288C-458B-A7C4-ACC0A68BB879}" destId="{550DBCD0-FD1A-4514-92C0-8ED94FC4D282}" srcOrd="2" destOrd="0" presId="urn:microsoft.com/office/officeart/2018/2/layout/IconVerticalSolidList"/>
    <dgm:cxn modelId="{4C73C3C9-E8CB-4780-B04E-1B7BA7A827EC}" type="presParOf" srcId="{208C47AC-288C-458B-A7C4-ACC0A68BB879}" destId="{479F3E76-47D7-478A-93DA-0ADED5AF8CC2}" srcOrd="3" destOrd="0" presId="urn:microsoft.com/office/officeart/2018/2/layout/IconVerticalSolidList"/>
    <dgm:cxn modelId="{25582C84-3C77-4B11-8218-7CFDA007AEFF}" type="presParOf" srcId="{DC3ED878-3962-43A0-8E93-3798B16C450A}" destId="{E916FF12-A18E-44FD-9E1E-61F2624AF480}" srcOrd="1" destOrd="0" presId="urn:microsoft.com/office/officeart/2018/2/layout/IconVerticalSolidList"/>
    <dgm:cxn modelId="{A001E9A3-F6BE-4B0D-8E2D-1967A531EC47}" type="presParOf" srcId="{DC3ED878-3962-43A0-8E93-3798B16C450A}" destId="{8F16A437-4476-4CF0-BBA3-8563B86EC885}" srcOrd="2" destOrd="0" presId="urn:microsoft.com/office/officeart/2018/2/layout/IconVerticalSolidList"/>
    <dgm:cxn modelId="{84FF9D9E-2028-4BF9-B146-BC0283C08875}" type="presParOf" srcId="{8F16A437-4476-4CF0-BBA3-8563B86EC885}" destId="{1298209C-1D1E-4EC9-9098-90E3DBDD44FC}" srcOrd="0" destOrd="0" presId="urn:microsoft.com/office/officeart/2018/2/layout/IconVerticalSolidList"/>
    <dgm:cxn modelId="{2FA9B352-E54C-49FA-A014-CCA5F4D35A76}" type="presParOf" srcId="{8F16A437-4476-4CF0-BBA3-8563B86EC885}" destId="{72E31139-162D-4793-AA2D-0A27CA26A906}" srcOrd="1" destOrd="0" presId="urn:microsoft.com/office/officeart/2018/2/layout/IconVerticalSolidList"/>
    <dgm:cxn modelId="{E1FDA793-8CDC-4CCA-ACE4-902A11C205DC}" type="presParOf" srcId="{8F16A437-4476-4CF0-BBA3-8563B86EC885}" destId="{06E18656-BC73-489C-AD77-4D7A058F60BF}" srcOrd="2" destOrd="0" presId="urn:microsoft.com/office/officeart/2018/2/layout/IconVerticalSolidList"/>
    <dgm:cxn modelId="{EA835539-5DFD-47B7-B202-46699B719F76}" type="presParOf" srcId="{8F16A437-4476-4CF0-BBA3-8563B86EC885}" destId="{3261CC92-5519-47C1-AB74-6D9FFA4B9741}" srcOrd="3" destOrd="0" presId="urn:microsoft.com/office/officeart/2018/2/layout/IconVerticalSolidList"/>
    <dgm:cxn modelId="{3AACFEB4-D3A8-454A-AA0E-A2C9FCC84803}" type="presParOf" srcId="{DC3ED878-3962-43A0-8E93-3798B16C450A}" destId="{C0223C2E-4EC0-4C6D-BCDE-201DBA923A9E}" srcOrd="3" destOrd="0" presId="urn:microsoft.com/office/officeart/2018/2/layout/IconVerticalSolidList"/>
    <dgm:cxn modelId="{4B20A91F-A254-4D03-9A85-593F220EAFB1}" type="presParOf" srcId="{DC3ED878-3962-43A0-8E93-3798B16C450A}" destId="{14FDC4A0-81B9-41B5-AFB7-15426060BF50}" srcOrd="4" destOrd="0" presId="urn:microsoft.com/office/officeart/2018/2/layout/IconVerticalSolidList"/>
    <dgm:cxn modelId="{08D1AE6E-40DE-4DE9-92E2-61D4C8E5902D}" type="presParOf" srcId="{14FDC4A0-81B9-41B5-AFB7-15426060BF50}" destId="{5FD5F8AC-E9D6-4471-ADF1-20EACF63FD46}" srcOrd="0" destOrd="0" presId="urn:microsoft.com/office/officeart/2018/2/layout/IconVerticalSolidList"/>
    <dgm:cxn modelId="{1F7CEE84-C8A3-41E1-B7D0-B2C775828BC1}" type="presParOf" srcId="{14FDC4A0-81B9-41B5-AFB7-15426060BF50}" destId="{F5368329-1970-4437-BC96-ED7B76B5FBEA}" srcOrd="1" destOrd="0" presId="urn:microsoft.com/office/officeart/2018/2/layout/IconVerticalSolidList"/>
    <dgm:cxn modelId="{7A373A88-B954-437B-A9A4-48BA27298EB1}" type="presParOf" srcId="{14FDC4A0-81B9-41B5-AFB7-15426060BF50}" destId="{B13FD655-C6D3-4BAA-BE13-B7A4FF8DFA03}" srcOrd="2" destOrd="0" presId="urn:microsoft.com/office/officeart/2018/2/layout/IconVerticalSolidList"/>
    <dgm:cxn modelId="{5118D3E4-FDCF-40F9-8859-4BE9DFFA4D40}" type="presParOf" srcId="{14FDC4A0-81B9-41B5-AFB7-15426060BF50}" destId="{94E1B094-F25E-4C9C-A0AA-FC5F2C92DEF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030381-0B58-4163-8F60-D413EC92A0AA}"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275A9DD7-D1CB-4336-B61E-189B2D177FA6}">
      <dgm:prSet/>
      <dgm:spPr>
        <a:solidFill>
          <a:schemeClr val="accent5">
            <a:lumMod val="75000"/>
          </a:schemeClr>
        </a:solidFill>
      </dgm:spPr>
      <dgm:t>
        <a:bodyPr/>
        <a:lstStyle/>
        <a:p>
          <a:r>
            <a:rPr lang="en-US" dirty="0"/>
            <a:t>Impact of aging on dementia risk</a:t>
          </a:r>
        </a:p>
      </dgm:t>
    </dgm:pt>
    <dgm:pt modelId="{8F02D924-7ECB-4DF2-9A07-BFAFED8E1A89}" type="parTrans" cxnId="{477D651B-9458-431B-9075-2F861EA47250}">
      <dgm:prSet/>
      <dgm:spPr/>
      <dgm:t>
        <a:bodyPr/>
        <a:lstStyle/>
        <a:p>
          <a:endParaRPr lang="en-US"/>
        </a:p>
      </dgm:t>
    </dgm:pt>
    <dgm:pt modelId="{258DE214-845E-4A38-96E2-C9B4322093C5}" type="sibTrans" cxnId="{477D651B-9458-431B-9075-2F861EA47250}">
      <dgm:prSet/>
      <dgm:spPr/>
      <dgm:t>
        <a:bodyPr/>
        <a:lstStyle/>
        <a:p>
          <a:endParaRPr lang="en-US"/>
        </a:p>
      </dgm:t>
    </dgm:pt>
    <dgm:pt modelId="{0DBCE021-4438-4B81-A6C7-E1551D2A3CCE}">
      <dgm:prSet/>
      <dgm:spPr>
        <a:solidFill>
          <a:schemeClr val="accent5">
            <a:lumMod val="50000"/>
          </a:schemeClr>
        </a:solidFill>
      </dgm:spPr>
      <dgm:t>
        <a:bodyPr/>
        <a:lstStyle/>
        <a:p>
          <a:r>
            <a:rPr lang="en-US" dirty="0"/>
            <a:t>Higher proportion of older adults in rural areas</a:t>
          </a:r>
        </a:p>
      </dgm:t>
    </dgm:pt>
    <dgm:pt modelId="{55510A58-8284-40F4-A245-E37B0A9FE404}" type="parTrans" cxnId="{D36419A1-B117-4E4C-850D-64D12A70B5D1}">
      <dgm:prSet/>
      <dgm:spPr/>
      <dgm:t>
        <a:bodyPr/>
        <a:lstStyle/>
        <a:p>
          <a:endParaRPr lang="en-US"/>
        </a:p>
      </dgm:t>
    </dgm:pt>
    <dgm:pt modelId="{8ECD12AE-7CCA-4D58-99D4-B90A73CD03FF}" type="sibTrans" cxnId="{D36419A1-B117-4E4C-850D-64D12A70B5D1}">
      <dgm:prSet/>
      <dgm:spPr/>
      <dgm:t>
        <a:bodyPr/>
        <a:lstStyle/>
        <a:p>
          <a:endParaRPr lang="en-US"/>
        </a:p>
      </dgm:t>
    </dgm:pt>
    <dgm:pt modelId="{3D26CC0F-1C0F-43AA-902A-37C5AD3CC8E6}" type="pres">
      <dgm:prSet presAssocID="{67030381-0B58-4163-8F60-D413EC92A0AA}" presName="diagram" presStyleCnt="0">
        <dgm:presLayoutVars>
          <dgm:dir/>
          <dgm:resizeHandles val="exact"/>
        </dgm:presLayoutVars>
      </dgm:prSet>
      <dgm:spPr/>
    </dgm:pt>
    <dgm:pt modelId="{188BD8D1-D949-45A1-A4BD-ED62E14F0807}" type="pres">
      <dgm:prSet presAssocID="{275A9DD7-D1CB-4336-B61E-189B2D177FA6}" presName="node" presStyleLbl="node1" presStyleIdx="0" presStyleCnt="2">
        <dgm:presLayoutVars>
          <dgm:bulletEnabled val="1"/>
        </dgm:presLayoutVars>
      </dgm:prSet>
      <dgm:spPr/>
    </dgm:pt>
    <dgm:pt modelId="{81FAAAC6-34A3-43C0-AEEE-1005A4EE3BB4}" type="pres">
      <dgm:prSet presAssocID="{258DE214-845E-4A38-96E2-C9B4322093C5}" presName="sibTrans" presStyleLbl="sibTrans2D1" presStyleIdx="0" presStyleCnt="1"/>
      <dgm:spPr/>
    </dgm:pt>
    <dgm:pt modelId="{2407D772-166A-476C-A7F1-C63C3B56F149}" type="pres">
      <dgm:prSet presAssocID="{258DE214-845E-4A38-96E2-C9B4322093C5}" presName="connectorText" presStyleLbl="sibTrans2D1" presStyleIdx="0" presStyleCnt="1"/>
      <dgm:spPr/>
    </dgm:pt>
    <dgm:pt modelId="{1198CED5-AC10-4EA0-A7C0-D5C18FF20031}" type="pres">
      <dgm:prSet presAssocID="{0DBCE021-4438-4B81-A6C7-E1551D2A3CCE}" presName="node" presStyleLbl="node1" presStyleIdx="1" presStyleCnt="2">
        <dgm:presLayoutVars>
          <dgm:bulletEnabled val="1"/>
        </dgm:presLayoutVars>
      </dgm:prSet>
      <dgm:spPr/>
    </dgm:pt>
  </dgm:ptLst>
  <dgm:cxnLst>
    <dgm:cxn modelId="{477D651B-9458-431B-9075-2F861EA47250}" srcId="{67030381-0B58-4163-8F60-D413EC92A0AA}" destId="{275A9DD7-D1CB-4336-B61E-189B2D177FA6}" srcOrd="0" destOrd="0" parTransId="{8F02D924-7ECB-4DF2-9A07-BFAFED8E1A89}" sibTransId="{258DE214-845E-4A38-96E2-C9B4322093C5}"/>
    <dgm:cxn modelId="{CC1B5F21-27A5-42B1-9F0C-AD4B5E372034}" type="presOf" srcId="{258DE214-845E-4A38-96E2-C9B4322093C5}" destId="{2407D772-166A-476C-A7F1-C63C3B56F149}" srcOrd="1" destOrd="0" presId="urn:microsoft.com/office/officeart/2005/8/layout/process5"/>
    <dgm:cxn modelId="{9C354F2B-D4EF-45C2-908C-96ACF2EA7E82}" type="presOf" srcId="{0DBCE021-4438-4B81-A6C7-E1551D2A3CCE}" destId="{1198CED5-AC10-4EA0-A7C0-D5C18FF20031}" srcOrd="0" destOrd="0" presId="urn:microsoft.com/office/officeart/2005/8/layout/process5"/>
    <dgm:cxn modelId="{F9601468-B9B1-4B84-981F-FE5180381FEF}" type="presOf" srcId="{258DE214-845E-4A38-96E2-C9B4322093C5}" destId="{81FAAAC6-34A3-43C0-AEEE-1005A4EE3BB4}" srcOrd="0" destOrd="0" presId="urn:microsoft.com/office/officeart/2005/8/layout/process5"/>
    <dgm:cxn modelId="{D673FF9C-F2B9-477E-B44D-82EDF9DE94D0}" type="presOf" srcId="{67030381-0B58-4163-8F60-D413EC92A0AA}" destId="{3D26CC0F-1C0F-43AA-902A-37C5AD3CC8E6}" srcOrd="0" destOrd="0" presId="urn:microsoft.com/office/officeart/2005/8/layout/process5"/>
    <dgm:cxn modelId="{D36419A1-B117-4E4C-850D-64D12A70B5D1}" srcId="{67030381-0B58-4163-8F60-D413EC92A0AA}" destId="{0DBCE021-4438-4B81-A6C7-E1551D2A3CCE}" srcOrd="1" destOrd="0" parTransId="{55510A58-8284-40F4-A245-E37B0A9FE404}" sibTransId="{8ECD12AE-7CCA-4D58-99D4-B90A73CD03FF}"/>
    <dgm:cxn modelId="{D27CEBCD-BF44-41D9-95DD-2F5E1EFAC2CC}" type="presOf" srcId="{275A9DD7-D1CB-4336-B61E-189B2D177FA6}" destId="{188BD8D1-D949-45A1-A4BD-ED62E14F0807}" srcOrd="0" destOrd="0" presId="urn:microsoft.com/office/officeart/2005/8/layout/process5"/>
    <dgm:cxn modelId="{66AB20A8-3D6D-4F9C-BF45-A5CB496630AA}" type="presParOf" srcId="{3D26CC0F-1C0F-43AA-902A-37C5AD3CC8E6}" destId="{188BD8D1-D949-45A1-A4BD-ED62E14F0807}" srcOrd="0" destOrd="0" presId="urn:microsoft.com/office/officeart/2005/8/layout/process5"/>
    <dgm:cxn modelId="{CE4EA030-60AB-4480-9C46-06C0F63A2987}" type="presParOf" srcId="{3D26CC0F-1C0F-43AA-902A-37C5AD3CC8E6}" destId="{81FAAAC6-34A3-43C0-AEEE-1005A4EE3BB4}" srcOrd="1" destOrd="0" presId="urn:microsoft.com/office/officeart/2005/8/layout/process5"/>
    <dgm:cxn modelId="{0025C0C4-750D-42D7-8517-EE4758F1C968}" type="presParOf" srcId="{81FAAAC6-34A3-43C0-AEEE-1005A4EE3BB4}" destId="{2407D772-166A-476C-A7F1-C63C3B56F149}" srcOrd="0" destOrd="0" presId="urn:microsoft.com/office/officeart/2005/8/layout/process5"/>
    <dgm:cxn modelId="{23CEE2C7-5C1F-449A-AB2C-14F4A449F2A5}" type="presParOf" srcId="{3D26CC0F-1C0F-43AA-902A-37C5AD3CC8E6}" destId="{1198CED5-AC10-4EA0-A7C0-D5C18FF20031}" srcOrd="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D430D0-8ABD-4DB1-92C1-C5955F5A5805}"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75739255-A429-4D08-B545-B2810E68601F}">
      <dgm:prSet/>
      <dgm:spPr/>
      <dgm:t>
        <a:bodyPr/>
        <a:lstStyle/>
        <a:p>
          <a:r>
            <a:rPr lang="en-US" dirty="0"/>
            <a:t>Link between lower socioeconomic status and dementia risk</a:t>
          </a:r>
        </a:p>
      </dgm:t>
    </dgm:pt>
    <dgm:pt modelId="{0501D9D0-89ED-463E-AB3A-32A3E5338A3D}" type="parTrans" cxnId="{A9453F0D-9542-4026-80F5-B0A0ADFB3D5E}">
      <dgm:prSet/>
      <dgm:spPr/>
      <dgm:t>
        <a:bodyPr/>
        <a:lstStyle/>
        <a:p>
          <a:endParaRPr lang="en-US"/>
        </a:p>
      </dgm:t>
    </dgm:pt>
    <dgm:pt modelId="{1D0B5D0A-926D-4C20-ACFF-066027D23583}" type="sibTrans" cxnId="{A9453F0D-9542-4026-80F5-B0A0ADFB3D5E}">
      <dgm:prSet/>
      <dgm:spPr/>
      <dgm:t>
        <a:bodyPr/>
        <a:lstStyle/>
        <a:p>
          <a:endParaRPr lang="en-US"/>
        </a:p>
      </dgm:t>
    </dgm:pt>
    <dgm:pt modelId="{84AD345F-F65C-4589-8191-7CD10E7FA5E1}">
      <dgm:prSet/>
      <dgm:spPr/>
      <dgm:t>
        <a:bodyPr/>
        <a:lstStyle/>
        <a:p>
          <a:r>
            <a:rPr lang="en-US"/>
            <a:t>Rural poverty rates and limited access to education and economic opportunities</a:t>
          </a:r>
        </a:p>
      </dgm:t>
    </dgm:pt>
    <dgm:pt modelId="{0C198BCC-218E-44C3-A5E6-7D172DC24225}" type="parTrans" cxnId="{EABF9E1D-EF56-4AB1-9C25-2E0F2AD8E6CD}">
      <dgm:prSet/>
      <dgm:spPr/>
      <dgm:t>
        <a:bodyPr/>
        <a:lstStyle/>
        <a:p>
          <a:endParaRPr lang="en-US"/>
        </a:p>
      </dgm:t>
    </dgm:pt>
    <dgm:pt modelId="{4CBA2039-C7E9-42DA-99A9-BF3B78850BCE}" type="sibTrans" cxnId="{EABF9E1D-EF56-4AB1-9C25-2E0F2AD8E6CD}">
      <dgm:prSet/>
      <dgm:spPr/>
      <dgm:t>
        <a:bodyPr/>
        <a:lstStyle/>
        <a:p>
          <a:endParaRPr lang="en-US"/>
        </a:p>
      </dgm:t>
    </dgm:pt>
    <dgm:pt modelId="{9FC632D1-F4C6-44FB-B0B7-413231EECACC}" type="pres">
      <dgm:prSet presAssocID="{ACD430D0-8ABD-4DB1-92C1-C5955F5A5805}" presName="linear" presStyleCnt="0">
        <dgm:presLayoutVars>
          <dgm:animLvl val="lvl"/>
          <dgm:resizeHandles val="exact"/>
        </dgm:presLayoutVars>
      </dgm:prSet>
      <dgm:spPr/>
    </dgm:pt>
    <dgm:pt modelId="{D3AB67B4-3D24-4472-93EE-DB0B0B041969}" type="pres">
      <dgm:prSet presAssocID="{75739255-A429-4D08-B545-B2810E68601F}" presName="parentText" presStyleLbl="node1" presStyleIdx="0" presStyleCnt="2" custLinFactY="-20710" custLinFactNeighborY="-100000">
        <dgm:presLayoutVars>
          <dgm:chMax val="0"/>
          <dgm:bulletEnabled val="1"/>
        </dgm:presLayoutVars>
      </dgm:prSet>
      <dgm:spPr/>
    </dgm:pt>
    <dgm:pt modelId="{66FCCB26-D4E7-4D57-AD64-9D36E5B49D48}" type="pres">
      <dgm:prSet presAssocID="{1D0B5D0A-926D-4C20-ACFF-066027D23583}" presName="spacer" presStyleCnt="0"/>
      <dgm:spPr/>
    </dgm:pt>
    <dgm:pt modelId="{26D26A10-9A90-463F-9286-3D129752DBE2}" type="pres">
      <dgm:prSet presAssocID="{84AD345F-F65C-4589-8191-7CD10E7FA5E1}" presName="parentText" presStyleLbl="node1" presStyleIdx="1" presStyleCnt="2">
        <dgm:presLayoutVars>
          <dgm:chMax val="0"/>
          <dgm:bulletEnabled val="1"/>
        </dgm:presLayoutVars>
      </dgm:prSet>
      <dgm:spPr/>
    </dgm:pt>
  </dgm:ptLst>
  <dgm:cxnLst>
    <dgm:cxn modelId="{FCED0602-F2A9-48C9-A42F-D6E8C733B3A5}" type="presOf" srcId="{84AD345F-F65C-4589-8191-7CD10E7FA5E1}" destId="{26D26A10-9A90-463F-9286-3D129752DBE2}" srcOrd="0" destOrd="0" presId="urn:microsoft.com/office/officeart/2005/8/layout/vList2"/>
    <dgm:cxn modelId="{A9453F0D-9542-4026-80F5-B0A0ADFB3D5E}" srcId="{ACD430D0-8ABD-4DB1-92C1-C5955F5A5805}" destId="{75739255-A429-4D08-B545-B2810E68601F}" srcOrd="0" destOrd="0" parTransId="{0501D9D0-89ED-463E-AB3A-32A3E5338A3D}" sibTransId="{1D0B5D0A-926D-4C20-ACFF-066027D23583}"/>
    <dgm:cxn modelId="{EABF9E1D-EF56-4AB1-9C25-2E0F2AD8E6CD}" srcId="{ACD430D0-8ABD-4DB1-92C1-C5955F5A5805}" destId="{84AD345F-F65C-4589-8191-7CD10E7FA5E1}" srcOrd="1" destOrd="0" parTransId="{0C198BCC-218E-44C3-A5E6-7D172DC24225}" sibTransId="{4CBA2039-C7E9-42DA-99A9-BF3B78850BCE}"/>
    <dgm:cxn modelId="{8EDFDF6B-2425-4AC3-8570-B10F2B66A012}" type="presOf" srcId="{75739255-A429-4D08-B545-B2810E68601F}" destId="{D3AB67B4-3D24-4472-93EE-DB0B0B041969}" srcOrd="0" destOrd="0" presId="urn:microsoft.com/office/officeart/2005/8/layout/vList2"/>
    <dgm:cxn modelId="{8BE067B6-5DF7-44E2-9BC4-E2ABF7ADD0BE}" type="presOf" srcId="{ACD430D0-8ABD-4DB1-92C1-C5955F5A5805}" destId="{9FC632D1-F4C6-44FB-B0B7-413231EECACC}" srcOrd="0" destOrd="0" presId="urn:microsoft.com/office/officeart/2005/8/layout/vList2"/>
    <dgm:cxn modelId="{EDC6DEC9-693C-4DE9-81AF-354703EDF3A0}" type="presParOf" srcId="{9FC632D1-F4C6-44FB-B0B7-413231EECACC}" destId="{D3AB67B4-3D24-4472-93EE-DB0B0B041969}" srcOrd="0" destOrd="0" presId="urn:microsoft.com/office/officeart/2005/8/layout/vList2"/>
    <dgm:cxn modelId="{8184C9E4-EBB0-4B16-B83F-79D162BECA54}" type="presParOf" srcId="{9FC632D1-F4C6-44FB-B0B7-413231EECACC}" destId="{66FCCB26-D4E7-4D57-AD64-9D36E5B49D48}" srcOrd="1" destOrd="0" presId="urn:microsoft.com/office/officeart/2005/8/layout/vList2"/>
    <dgm:cxn modelId="{890E9F93-3D07-4235-8C51-B86A2C921503}" type="presParOf" srcId="{9FC632D1-F4C6-44FB-B0B7-413231EECACC}" destId="{26D26A10-9A90-463F-9286-3D129752DBE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7D0FA4-8D87-4955-BA01-D8D59BB17A5B}"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E033BB76-CF35-4262-B6EB-EC0F107C618D}">
      <dgm:prSet/>
      <dgm:spPr/>
      <dgm:t>
        <a:bodyPr/>
        <a:lstStyle/>
        <a:p>
          <a:pPr>
            <a:lnSpc>
              <a:spcPct val="100000"/>
            </a:lnSpc>
          </a:pPr>
          <a:r>
            <a:rPr lang="en-US" dirty="0"/>
            <a:t>Challenges faced by rural communities in accessing healthcare services</a:t>
          </a:r>
        </a:p>
      </dgm:t>
    </dgm:pt>
    <dgm:pt modelId="{99667E7D-2EB6-4CC2-91C4-2F95580AF1D3}" type="parTrans" cxnId="{F0408129-04A8-4F8F-8BE4-E2E42C32711A}">
      <dgm:prSet/>
      <dgm:spPr/>
      <dgm:t>
        <a:bodyPr/>
        <a:lstStyle/>
        <a:p>
          <a:endParaRPr lang="en-US"/>
        </a:p>
      </dgm:t>
    </dgm:pt>
    <dgm:pt modelId="{0E4FCD65-249E-483B-90CB-A7DB78AEB143}" type="sibTrans" cxnId="{F0408129-04A8-4F8F-8BE4-E2E42C32711A}">
      <dgm:prSet/>
      <dgm:spPr/>
      <dgm:t>
        <a:bodyPr/>
        <a:lstStyle/>
        <a:p>
          <a:endParaRPr lang="en-US"/>
        </a:p>
      </dgm:t>
    </dgm:pt>
    <dgm:pt modelId="{4BDE01C9-ACBA-4C7F-A496-0440D296149F}">
      <dgm:prSet/>
      <dgm:spPr/>
      <dgm:t>
        <a:bodyPr/>
        <a:lstStyle/>
        <a:p>
          <a:pPr>
            <a:lnSpc>
              <a:spcPct val="100000"/>
            </a:lnSpc>
          </a:pPr>
          <a:r>
            <a:rPr lang="en-US" dirty="0"/>
            <a:t>Shortage of healthcare providers and facilities in rural areas</a:t>
          </a:r>
        </a:p>
      </dgm:t>
    </dgm:pt>
    <dgm:pt modelId="{A829CE1C-18D1-468F-B8F0-8FE35ADB1100}" type="parTrans" cxnId="{E9EA36E5-FBB0-4F0B-9980-177FBFF16716}">
      <dgm:prSet/>
      <dgm:spPr/>
      <dgm:t>
        <a:bodyPr/>
        <a:lstStyle/>
        <a:p>
          <a:endParaRPr lang="en-US"/>
        </a:p>
      </dgm:t>
    </dgm:pt>
    <dgm:pt modelId="{5F3AC160-5445-40DC-AEA8-0A0E29C73788}" type="sibTrans" cxnId="{E9EA36E5-FBB0-4F0B-9980-177FBFF16716}">
      <dgm:prSet/>
      <dgm:spPr/>
      <dgm:t>
        <a:bodyPr/>
        <a:lstStyle/>
        <a:p>
          <a:endParaRPr lang="en-US"/>
        </a:p>
      </dgm:t>
    </dgm:pt>
    <dgm:pt modelId="{81317363-B1BF-4DBF-B15D-99EE1171411F}" type="pres">
      <dgm:prSet presAssocID="{637D0FA4-8D87-4955-BA01-D8D59BB17A5B}" presName="linear" presStyleCnt="0">
        <dgm:presLayoutVars>
          <dgm:animLvl val="lvl"/>
          <dgm:resizeHandles val="exact"/>
        </dgm:presLayoutVars>
      </dgm:prSet>
      <dgm:spPr/>
    </dgm:pt>
    <dgm:pt modelId="{E757BC13-8046-476B-A3CA-C036D1C2BF81}" type="pres">
      <dgm:prSet presAssocID="{E033BB76-CF35-4262-B6EB-EC0F107C618D}" presName="parentText" presStyleLbl="node1" presStyleIdx="0" presStyleCnt="2" custLinFactY="-21633" custLinFactNeighborY="-100000">
        <dgm:presLayoutVars>
          <dgm:chMax val="0"/>
          <dgm:bulletEnabled val="1"/>
        </dgm:presLayoutVars>
      </dgm:prSet>
      <dgm:spPr/>
    </dgm:pt>
    <dgm:pt modelId="{CA15A580-8739-4F5B-BE81-13E99B387A10}" type="pres">
      <dgm:prSet presAssocID="{0E4FCD65-249E-483B-90CB-A7DB78AEB143}" presName="spacer" presStyleCnt="0"/>
      <dgm:spPr/>
    </dgm:pt>
    <dgm:pt modelId="{FD0B5231-5D49-435A-B3AB-FA325C46CEE6}" type="pres">
      <dgm:prSet presAssocID="{4BDE01C9-ACBA-4C7F-A496-0440D296149F}" presName="parentText" presStyleLbl="node1" presStyleIdx="1" presStyleCnt="2">
        <dgm:presLayoutVars>
          <dgm:chMax val="0"/>
          <dgm:bulletEnabled val="1"/>
        </dgm:presLayoutVars>
      </dgm:prSet>
      <dgm:spPr/>
    </dgm:pt>
  </dgm:ptLst>
  <dgm:cxnLst>
    <dgm:cxn modelId="{F0408129-04A8-4F8F-8BE4-E2E42C32711A}" srcId="{637D0FA4-8D87-4955-BA01-D8D59BB17A5B}" destId="{E033BB76-CF35-4262-B6EB-EC0F107C618D}" srcOrd="0" destOrd="0" parTransId="{99667E7D-2EB6-4CC2-91C4-2F95580AF1D3}" sibTransId="{0E4FCD65-249E-483B-90CB-A7DB78AEB143}"/>
    <dgm:cxn modelId="{AB1EE034-754B-4AE7-B8DE-2641776526AD}" type="presOf" srcId="{4BDE01C9-ACBA-4C7F-A496-0440D296149F}" destId="{FD0B5231-5D49-435A-B3AB-FA325C46CEE6}" srcOrd="0" destOrd="0" presId="urn:microsoft.com/office/officeart/2005/8/layout/vList2"/>
    <dgm:cxn modelId="{7AB09E45-EB6E-4E4F-838D-06047B18A329}" type="presOf" srcId="{637D0FA4-8D87-4955-BA01-D8D59BB17A5B}" destId="{81317363-B1BF-4DBF-B15D-99EE1171411F}" srcOrd="0" destOrd="0" presId="urn:microsoft.com/office/officeart/2005/8/layout/vList2"/>
    <dgm:cxn modelId="{B7E492E0-6A25-42B3-9A86-4819C51E402E}" type="presOf" srcId="{E033BB76-CF35-4262-B6EB-EC0F107C618D}" destId="{E757BC13-8046-476B-A3CA-C036D1C2BF81}" srcOrd="0" destOrd="0" presId="urn:microsoft.com/office/officeart/2005/8/layout/vList2"/>
    <dgm:cxn modelId="{E9EA36E5-FBB0-4F0B-9980-177FBFF16716}" srcId="{637D0FA4-8D87-4955-BA01-D8D59BB17A5B}" destId="{4BDE01C9-ACBA-4C7F-A496-0440D296149F}" srcOrd="1" destOrd="0" parTransId="{A829CE1C-18D1-468F-B8F0-8FE35ADB1100}" sibTransId="{5F3AC160-5445-40DC-AEA8-0A0E29C73788}"/>
    <dgm:cxn modelId="{B1FF4D6F-17D1-4091-B122-654E1CBDAFB5}" type="presParOf" srcId="{81317363-B1BF-4DBF-B15D-99EE1171411F}" destId="{E757BC13-8046-476B-A3CA-C036D1C2BF81}" srcOrd="0" destOrd="0" presId="urn:microsoft.com/office/officeart/2005/8/layout/vList2"/>
    <dgm:cxn modelId="{72474A86-0A8B-42E6-A203-8C781734B041}" type="presParOf" srcId="{81317363-B1BF-4DBF-B15D-99EE1171411F}" destId="{CA15A580-8739-4F5B-BE81-13E99B387A10}" srcOrd="1" destOrd="0" presId="urn:microsoft.com/office/officeart/2005/8/layout/vList2"/>
    <dgm:cxn modelId="{CB581205-9631-4C18-90D0-46137E2AF142}" type="presParOf" srcId="{81317363-B1BF-4DBF-B15D-99EE1171411F}" destId="{FD0B5231-5D49-435A-B3AB-FA325C46CEE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BC21B6-3DAF-4437-BC79-C10926F7D6AE}" type="doc">
      <dgm:prSet loTypeId="urn:microsoft.com/office/officeart/2018/5/layout/IconCircle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BEFAEA6D-B72B-4DCC-8157-56D16B69F246}">
      <dgm:prSet custT="1"/>
      <dgm:spPr/>
      <dgm:t>
        <a:bodyPr/>
        <a:lstStyle/>
        <a:p>
          <a:pPr>
            <a:lnSpc>
              <a:spcPct val="100000"/>
            </a:lnSpc>
            <a:defRPr cap="all"/>
          </a:pPr>
          <a:r>
            <a:rPr lang="en-US" sz="2000" dirty="0"/>
            <a:t>Higher rates of chronic health conditions</a:t>
          </a:r>
          <a:br>
            <a:rPr lang="en-US" sz="2000" dirty="0"/>
          </a:br>
          <a:r>
            <a:rPr lang="en-US" sz="2000" dirty="0"/>
            <a:t> in rural areas</a:t>
          </a:r>
        </a:p>
      </dgm:t>
    </dgm:pt>
    <dgm:pt modelId="{66748E94-D2B2-4B5C-A1D3-7D38F275ED42}" type="parTrans" cxnId="{A2EC37C5-272F-4722-B3D5-16B9CF09537C}">
      <dgm:prSet/>
      <dgm:spPr/>
      <dgm:t>
        <a:bodyPr/>
        <a:lstStyle/>
        <a:p>
          <a:endParaRPr lang="en-US"/>
        </a:p>
      </dgm:t>
    </dgm:pt>
    <dgm:pt modelId="{F746A291-C80E-4C44-91A8-CE2E5E388C44}" type="sibTrans" cxnId="{A2EC37C5-272F-4722-B3D5-16B9CF09537C}">
      <dgm:prSet/>
      <dgm:spPr/>
      <dgm:t>
        <a:bodyPr/>
        <a:lstStyle/>
        <a:p>
          <a:endParaRPr lang="en-US"/>
        </a:p>
      </dgm:t>
    </dgm:pt>
    <dgm:pt modelId="{B642DCDB-EF86-4F2D-805B-1C5797398640}">
      <dgm:prSet/>
      <dgm:spPr/>
      <dgm:t>
        <a:bodyPr/>
        <a:lstStyle/>
        <a:p>
          <a:pPr>
            <a:lnSpc>
              <a:spcPct val="100000"/>
            </a:lnSpc>
            <a:defRPr cap="all"/>
          </a:pPr>
          <a:r>
            <a:rPr lang="en-US" dirty="0"/>
            <a:t>Impact of conditions such as cardiovascular disease, obesity, and diabetes on dementia risk</a:t>
          </a:r>
        </a:p>
      </dgm:t>
    </dgm:pt>
    <dgm:pt modelId="{C924A6F1-6DCA-44BF-9DCA-72EB12EA73EE}" type="parTrans" cxnId="{7730092D-F2A3-4D01-B548-BF32E4FFB780}">
      <dgm:prSet/>
      <dgm:spPr/>
      <dgm:t>
        <a:bodyPr/>
        <a:lstStyle/>
        <a:p>
          <a:endParaRPr lang="en-US"/>
        </a:p>
      </dgm:t>
    </dgm:pt>
    <dgm:pt modelId="{304753C8-1A80-4F3F-9DD0-DAAD3BBB1BC5}" type="sibTrans" cxnId="{7730092D-F2A3-4D01-B548-BF32E4FFB780}">
      <dgm:prSet/>
      <dgm:spPr/>
      <dgm:t>
        <a:bodyPr/>
        <a:lstStyle/>
        <a:p>
          <a:endParaRPr lang="en-US"/>
        </a:p>
      </dgm:t>
    </dgm:pt>
    <dgm:pt modelId="{3DE2D189-0BEA-4471-9FAC-C6702E3FC165}" type="pres">
      <dgm:prSet presAssocID="{F3BC21B6-3DAF-4437-BC79-C10926F7D6AE}" presName="root" presStyleCnt="0">
        <dgm:presLayoutVars>
          <dgm:dir/>
          <dgm:resizeHandles val="exact"/>
        </dgm:presLayoutVars>
      </dgm:prSet>
      <dgm:spPr/>
    </dgm:pt>
    <dgm:pt modelId="{628E79EF-1E10-45E2-ABE9-00C0E65213C2}" type="pres">
      <dgm:prSet presAssocID="{BEFAEA6D-B72B-4DCC-8157-56D16B69F246}" presName="compNode" presStyleCnt="0"/>
      <dgm:spPr/>
    </dgm:pt>
    <dgm:pt modelId="{FED9D08A-F028-4E67-B0BB-AA4B67F3331B}" type="pres">
      <dgm:prSet presAssocID="{BEFAEA6D-B72B-4DCC-8157-56D16B69F246}" presName="iconBgRect" presStyleLbl="bgShp" presStyleIdx="0" presStyleCnt="2"/>
      <dgm:spPr/>
    </dgm:pt>
    <dgm:pt modelId="{BC6175AE-9D91-42B5-9ABC-16E9EECD74EB}" type="pres">
      <dgm:prSet presAssocID="{BEFAEA6D-B72B-4DCC-8157-56D16B69F2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8A7D901B-284B-41DE-A7CB-D32FA92A45E3}" type="pres">
      <dgm:prSet presAssocID="{BEFAEA6D-B72B-4DCC-8157-56D16B69F246}" presName="spaceRect" presStyleCnt="0"/>
      <dgm:spPr/>
    </dgm:pt>
    <dgm:pt modelId="{BE0B9C35-81BA-4691-943A-B80CBF963373}" type="pres">
      <dgm:prSet presAssocID="{BEFAEA6D-B72B-4DCC-8157-56D16B69F246}" presName="textRect" presStyleLbl="revTx" presStyleIdx="0" presStyleCnt="2">
        <dgm:presLayoutVars>
          <dgm:chMax val="1"/>
          <dgm:chPref val="1"/>
        </dgm:presLayoutVars>
      </dgm:prSet>
      <dgm:spPr/>
    </dgm:pt>
    <dgm:pt modelId="{0A98E150-9601-4440-9868-493565A8AEAF}" type="pres">
      <dgm:prSet presAssocID="{F746A291-C80E-4C44-91A8-CE2E5E388C44}" presName="sibTrans" presStyleCnt="0"/>
      <dgm:spPr/>
    </dgm:pt>
    <dgm:pt modelId="{D9ED5A24-C88C-4B8C-9089-A05F257971C5}" type="pres">
      <dgm:prSet presAssocID="{B642DCDB-EF86-4F2D-805B-1C5797398640}" presName="compNode" presStyleCnt="0"/>
      <dgm:spPr/>
    </dgm:pt>
    <dgm:pt modelId="{5948153C-ABF6-4106-B9C0-2E70FF0E9F3E}" type="pres">
      <dgm:prSet presAssocID="{B642DCDB-EF86-4F2D-805B-1C5797398640}" presName="iconBgRect" presStyleLbl="bgShp" presStyleIdx="1" presStyleCnt="2"/>
      <dgm:spPr/>
    </dgm:pt>
    <dgm:pt modelId="{3031747A-F0DD-4AE4-B066-50806997B350}" type="pres">
      <dgm:prSet presAssocID="{B642DCDB-EF86-4F2D-805B-1C579739864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Organ"/>
        </a:ext>
      </dgm:extLst>
    </dgm:pt>
    <dgm:pt modelId="{EDE22467-03B3-4313-A302-6D7128ECF7F1}" type="pres">
      <dgm:prSet presAssocID="{B642DCDB-EF86-4F2D-805B-1C5797398640}" presName="spaceRect" presStyleCnt="0"/>
      <dgm:spPr/>
    </dgm:pt>
    <dgm:pt modelId="{06F10F4D-3B53-452F-87DB-E8C4EFAE3347}" type="pres">
      <dgm:prSet presAssocID="{B642DCDB-EF86-4F2D-805B-1C5797398640}" presName="textRect" presStyleLbl="revTx" presStyleIdx="1" presStyleCnt="2">
        <dgm:presLayoutVars>
          <dgm:chMax val="1"/>
          <dgm:chPref val="1"/>
        </dgm:presLayoutVars>
      </dgm:prSet>
      <dgm:spPr/>
    </dgm:pt>
  </dgm:ptLst>
  <dgm:cxnLst>
    <dgm:cxn modelId="{7730092D-F2A3-4D01-B548-BF32E4FFB780}" srcId="{F3BC21B6-3DAF-4437-BC79-C10926F7D6AE}" destId="{B642DCDB-EF86-4F2D-805B-1C5797398640}" srcOrd="1" destOrd="0" parTransId="{C924A6F1-6DCA-44BF-9DCA-72EB12EA73EE}" sibTransId="{304753C8-1A80-4F3F-9DD0-DAAD3BBB1BC5}"/>
    <dgm:cxn modelId="{BFC53659-9E87-434F-B424-C1C601E07B47}" type="presOf" srcId="{B642DCDB-EF86-4F2D-805B-1C5797398640}" destId="{06F10F4D-3B53-452F-87DB-E8C4EFAE3347}" srcOrd="0" destOrd="0" presId="urn:microsoft.com/office/officeart/2018/5/layout/IconCircleLabelList"/>
    <dgm:cxn modelId="{BBB23984-6A00-45FD-8E9F-AC94C13AA97D}" type="presOf" srcId="{F3BC21B6-3DAF-4437-BC79-C10926F7D6AE}" destId="{3DE2D189-0BEA-4471-9FAC-C6702E3FC165}" srcOrd="0" destOrd="0" presId="urn:microsoft.com/office/officeart/2018/5/layout/IconCircleLabelList"/>
    <dgm:cxn modelId="{0D2839A8-562C-4094-A383-29237768E8C0}" type="presOf" srcId="{BEFAEA6D-B72B-4DCC-8157-56D16B69F246}" destId="{BE0B9C35-81BA-4691-943A-B80CBF963373}" srcOrd="0" destOrd="0" presId="urn:microsoft.com/office/officeart/2018/5/layout/IconCircleLabelList"/>
    <dgm:cxn modelId="{A2EC37C5-272F-4722-B3D5-16B9CF09537C}" srcId="{F3BC21B6-3DAF-4437-BC79-C10926F7D6AE}" destId="{BEFAEA6D-B72B-4DCC-8157-56D16B69F246}" srcOrd="0" destOrd="0" parTransId="{66748E94-D2B2-4B5C-A1D3-7D38F275ED42}" sibTransId="{F746A291-C80E-4C44-91A8-CE2E5E388C44}"/>
    <dgm:cxn modelId="{4F196714-91FF-42C9-B141-AB3081540AA2}" type="presParOf" srcId="{3DE2D189-0BEA-4471-9FAC-C6702E3FC165}" destId="{628E79EF-1E10-45E2-ABE9-00C0E65213C2}" srcOrd="0" destOrd="0" presId="urn:microsoft.com/office/officeart/2018/5/layout/IconCircleLabelList"/>
    <dgm:cxn modelId="{11E0C609-9549-44C8-9707-1049F736F92D}" type="presParOf" srcId="{628E79EF-1E10-45E2-ABE9-00C0E65213C2}" destId="{FED9D08A-F028-4E67-B0BB-AA4B67F3331B}" srcOrd="0" destOrd="0" presId="urn:microsoft.com/office/officeart/2018/5/layout/IconCircleLabelList"/>
    <dgm:cxn modelId="{3A1BA919-1C3E-4EA2-AD09-AAA797882DF4}" type="presParOf" srcId="{628E79EF-1E10-45E2-ABE9-00C0E65213C2}" destId="{BC6175AE-9D91-42B5-9ABC-16E9EECD74EB}" srcOrd="1" destOrd="0" presId="urn:microsoft.com/office/officeart/2018/5/layout/IconCircleLabelList"/>
    <dgm:cxn modelId="{5B57133A-4FFA-4675-8BEA-B29F2B66C8F0}" type="presParOf" srcId="{628E79EF-1E10-45E2-ABE9-00C0E65213C2}" destId="{8A7D901B-284B-41DE-A7CB-D32FA92A45E3}" srcOrd="2" destOrd="0" presId="urn:microsoft.com/office/officeart/2018/5/layout/IconCircleLabelList"/>
    <dgm:cxn modelId="{BE6E3188-B8D3-447C-BEC2-9B41F238951F}" type="presParOf" srcId="{628E79EF-1E10-45E2-ABE9-00C0E65213C2}" destId="{BE0B9C35-81BA-4691-943A-B80CBF963373}" srcOrd="3" destOrd="0" presId="urn:microsoft.com/office/officeart/2018/5/layout/IconCircleLabelList"/>
    <dgm:cxn modelId="{AFD31FA2-66D6-478E-9A40-7C0DBEA2FF54}" type="presParOf" srcId="{3DE2D189-0BEA-4471-9FAC-C6702E3FC165}" destId="{0A98E150-9601-4440-9868-493565A8AEAF}" srcOrd="1" destOrd="0" presId="urn:microsoft.com/office/officeart/2018/5/layout/IconCircleLabelList"/>
    <dgm:cxn modelId="{B26F8F41-2CCC-4A16-936C-71376B960B7B}" type="presParOf" srcId="{3DE2D189-0BEA-4471-9FAC-C6702E3FC165}" destId="{D9ED5A24-C88C-4B8C-9089-A05F257971C5}" srcOrd="2" destOrd="0" presId="urn:microsoft.com/office/officeart/2018/5/layout/IconCircleLabelList"/>
    <dgm:cxn modelId="{FE37D209-8C52-4A20-A2E8-430C1921E444}" type="presParOf" srcId="{D9ED5A24-C88C-4B8C-9089-A05F257971C5}" destId="{5948153C-ABF6-4106-B9C0-2E70FF0E9F3E}" srcOrd="0" destOrd="0" presId="urn:microsoft.com/office/officeart/2018/5/layout/IconCircleLabelList"/>
    <dgm:cxn modelId="{8FC7906C-5A0B-4BC5-9636-05F82CCBED29}" type="presParOf" srcId="{D9ED5A24-C88C-4B8C-9089-A05F257971C5}" destId="{3031747A-F0DD-4AE4-B066-50806997B350}" srcOrd="1" destOrd="0" presId="urn:microsoft.com/office/officeart/2018/5/layout/IconCircleLabelList"/>
    <dgm:cxn modelId="{F46CEEA1-7D0F-4214-AAC1-A5C8ADCE0723}" type="presParOf" srcId="{D9ED5A24-C88C-4B8C-9089-A05F257971C5}" destId="{EDE22467-03B3-4313-A302-6D7128ECF7F1}" srcOrd="2" destOrd="0" presId="urn:microsoft.com/office/officeart/2018/5/layout/IconCircleLabelList"/>
    <dgm:cxn modelId="{18DB9C98-C444-4218-8C04-34B0CAF1871A}" type="presParOf" srcId="{D9ED5A24-C88C-4B8C-9089-A05F257971C5}" destId="{06F10F4D-3B53-452F-87DB-E8C4EFAE3347}" srcOrd="3" destOrd="0" presId="urn:microsoft.com/office/officeart/2018/5/layout/IconCircleLabel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E65472-D68C-4EAA-B427-2E26C3DCE289}"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65694FF9-07BE-4D6E-9173-89016800B310}">
      <dgm:prSet/>
      <dgm:spPr/>
      <dgm:t>
        <a:bodyPr/>
        <a:lstStyle/>
        <a:p>
          <a:r>
            <a:rPr lang="en-US" dirty="0"/>
            <a:t>Influence of lifestyle factors on dementia risk</a:t>
          </a:r>
        </a:p>
      </dgm:t>
    </dgm:pt>
    <dgm:pt modelId="{9B834D20-2780-4A22-A5AF-6A4ECE881765}" type="parTrans" cxnId="{828A42E8-3C6F-4FC1-AD62-1CAC6F43B292}">
      <dgm:prSet/>
      <dgm:spPr/>
      <dgm:t>
        <a:bodyPr/>
        <a:lstStyle/>
        <a:p>
          <a:endParaRPr lang="en-US"/>
        </a:p>
      </dgm:t>
    </dgm:pt>
    <dgm:pt modelId="{A013AD55-DE05-49A4-8505-9F2406000384}" type="sibTrans" cxnId="{828A42E8-3C6F-4FC1-AD62-1CAC6F43B292}">
      <dgm:prSet/>
      <dgm:spPr/>
      <dgm:t>
        <a:bodyPr/>
        <a:lstStyle/>
        <a:p>
          <a:endParaRPr lang="en-US"/>
        </a:p>
      </dgm:t>
    </dgm:pt>
    <dgm:pt modelId="{E810A9E7-CE63-4566-AF08-C28C3163F3D2}">
      <dgm:prSet/>
      <dgm:spPr/>
      <dgm:t>
        <a:bodyPr/>
        <a:lstStyle/>
        <a:p>
          <a:r>
            <a:rPr lang="en-US" dirty="0"/>
            <a:t>smoking </a:t>
          </a:r>
        </a:p>
      </dgm:t>
    </dgm:pt>
    <dgm:pt modelId="{6CC3B223-FDC4-4B6D-9100-11AD6A94CA8F}" type="parTrans" cxnId="{F762A729-1411-4DE6-8853-BAF3960D9D08}">
      <dgm:prSet/>
      <dgm:spPr/>
      <dgm:t>
        <a:bodyPr/>
        <a:lstStyle/>
        <a:p>
          <a:endParaRPr lang="en-US"/>
        </a:p>
      </dgm:t>
    </dgm:pt>
    <dgm:pt modelId="{CA4B309C-1EF9-40D5-A73A-D467310E26F8}" type="sibTrans" cxnId="{F762A729-1411-4DE6-8853-BAF3960D9D08}">
      <dgm:prSet/>
      <dgm:spPr/>
      <dgm:t>
        <a:bodyPr/>
        <a:lstStyle/>
        <a:p>
          <a:endParaRPr lang="en-US"/>
        </a:p>
      </dgm:t>
    </dgm:pt>
    <dgm:pt modelId="{433D5F8D-334B-4FF3-8590-A87ED41C6E33}">
      <dgm:prSet/>
      <dgm:spPr/>
      <dgm:t>
        <a:bodyPr/>
        <a:lstStyle/>
        <a:p>
          <a:r>
            <a:rPr lang="en-US" dirty="0"/>
            <a:t>physical inactivity</a:t>
          </a:r>
        </a:p>
      </dgm:t>
    </dgm:pt>
    <dgm:pt modelId="{91EBD65A-9F40-478F-A053-D774DD61C069}" type="parTrans" cxnId="{69FE062C-11D9-4BCB-9CB1-EAB411CE3C50}">
      <dgm:prSet/>
      <dgm:spPr/>
      <dgm:t>
        <a:bodyPr/>
        <a:lstStyle/>
        <a:p>
          <a:endParaRPr lang="en-US"/>
        </a:p>
      </dgm:t>
    </dgm:pt>
    <dgm:pt modelId="{692FA4C7-8B40-4768-B036-7361BD3CE23D}" type="sibTrans" cxnId="{69FE062C-11D9-4BCB-9CB1-EAB411CE3C50}">
      <dgm:prSet/>
      <dgm:spPr/>
      <dgm:t>
        <a:bodyPr/>
        <a:lstStyle/>
        <a:p>
          <a:endParaRPr lang="en-US"/>
        </a:p>
      </dgm:t>
    </dgm:pt>
    <dgm:pt modelId="{6300070E-5582-493A-A945-7EAFA11EF5C8}">
      <dgm:prSet/>
      <dgm:spPr/>
      <dgm:t>
        <a:bodyPr/>
        <a:lstStyle/>
        <a:p>
          <a:r>
            <a:rPr lang="en-US" dirty="0"/>
            <a:t>diet</a:t>
          </a:r>
        </a:p>
      </dgm:t>
    </dgm:pt>
    <dgm:pt modelId="{44ACC912-509B-41FD-8659-ACE075210BCA}" type="parTrans" cxnId="{DAA05AB5-656F-42C5-978D-3785CDE4669C}">
      <dgm:prSet/>
      <dgm:spPr/>
      <dgm:t>
        <a:bodyPr/>
        <a:lstStyle/>
        <a:p>
          <a:endParaRPr lang="en-US"/>
        </a:p>
      </dgm:t>
    </dgm:pt>
    <dgm:pt modelId="{596AE434-E252-456D-9628-87B371854966}" type="sibTrans" cxnId="{DAA05AB5-656F-42C5-978D-3785CDE4669C}">
      <dgm:prSet/>
      <dgm:spPr/>
      <dgm:t>
        <a:bodyPr/>
        <a:lstStyle/>
        <a:p>
          <a:endParaRPr lang="en-US"/>
        </a:p>
      </dgm:t>
    </dgm:pt>
    <dgm:pt modelId="{A958EE84-0F9B-483A-8209-157D15C4AB62}" type="pres">
      <dgm:prSet presAssocID="{A5E65472-D68C-4EAA-B427-2E26C3DCE289}" presName="linear" presStyleCnt="0">
        <dgm:presLayoutVars>
          <dgm:dir/>
          <dgm:animLvl val="lvl"/>
          <dgm:resizeHandles val="exact"/>
        </dgm:presLayoutVars>
      </dgm:prSet>
      <dgm:spPr/>
    </dgm:pt>
    <dgm:pt modelId="{80F50DA6-D5AE-464B-B326-BD8D7BD2E780}" type="pres">
      <dgm:prSet presAssocID="{65694FF9-07BE-4D6E-9173-89016800B310}" presName="parentLin" presStyleCnt="0"/>
      <dgm:spPr/>
    </dgm:pt>
    <dgm:pt modelId="{1E4021A3-4DEC-4E57-8D42-4CFD71FFA040}" type="pres">
      <dgm:prSet presAssocID="{65694FF9-07BE-4D6E-9173-89016800B310}" presName="parentLeftMargin" presStyleLbl="node1" presStyleIdx="0" presStyleCnt="1"/>
      <dgm:spPr/>
    </dgm:pt>
    <dgm:pt modelId="{546F31AC-25CB-4608-A4DC-9BBC679FC1D5}" type="pres">
      <dgm:prSet presAssocID="{65694FF9-07BE-4D6E-9173-89016800B310}" presName="parentText" presStyleLbl="node1" presStyleIdx="0" presStyleCnt="1">
        <dgm:presLayoutVars>
          <dgm:chMax val="0"/>
          <dgm:bulletEnabled val="1"/>
        </dgm:presLayoutVars>
      </dgm:prSet>
      <dgm:spPr/>
    </dgm:pt>
    <dgm:pt modelId="{C1BE7FAE-54B3-4868-9474-5F3165103A8E}" type="pres">
      <dgm:prSet presAssocID="{65694FF9-07BE-4D6E-9173-89016800B310}" presName="negativeSpace" presStyleCnt="0"/>
      <dgm:spPr/>
    </dgm:pt>
    <dgm:pt modelId="{F6768A5C-2524-42AF-875C-F2B90592A0A3}" type="pres">
      <dgm:prSet presAssocID="{65694FF9-07BE-4D6E-9173-89016800B310}" presName="childText" presStyleLbl="conFgAcc1" presStyleIdx="0" presStyleCnt="1">
        <dgm:presLayoutVars>
          <dgm:bulletEnabled val="1"/>
        </dgm:presLayoutVars>
      </dgm:prSet>
      <dgm:spPr/>
    </dgm:pt>
  </dgm:ptLst>
  <dgm:cxnLst>
    <dgm:cxn modelId="{58F88302-C307-4DEF-86E1-27921A21C484}" type="presOf" srcId="{6300070E-5582-493A-A945-7EAFA11EF5C8}" destId="{F6768A5C-2524-42AF-875C-F2B90592A0A3}" srcOrd="0" destOrd="2" presId="urn:microsoft.com/office/officeart/2005/8/layout/list1"/>
    <dgm:cxn modelId="{F762A729-1411-4DE6-8853-BAF3960D9D08}" srcId="{65694FF9-07BE-4D6E-9173-89016800B310}" destId="{E810A9E7-CE63-4566-AF08-C28C3163F3D2}" srcOrd="0" destOrd="0" parTransId="{6CC3B223-FDC4-4B6D-9100-11AD6A94CA8F}" sibTransId="{CA4B309C-1EF9-40D5-A73A-D467310E26F8}"/>
    <dgm:cxn modelId="{69FE062C-11D9-4BCB-9CB1-EAB411CE3C50}" srcId="{65694FF9-07BE-4D6E-9173-89016800B310}" destId="{433D5F8D-334B-4FF3-8590-A87ED41C6E33}" srcOrd="1" destOrd="0" parTransId="{91EBD65A-9F40-478F-A053-D774DD61C069}" sibTransId="{692FA4C7-8B40-4768-B036-7361BD3CE23D}"/>
    <dgm:cxn modelId="{3E9CEA4A-AE78-4A86-B901-06EAE719D4DC}" type="presOf" srcId="{E810A9E7-CE63-4566-AF08-C28C3163F3D2}" destId="{F6768A5C-2524-42AF-875C-F2B90592A0A3}" srcOrd="0" destOrd="0" presId="urn:microsoft.com/office/officeart/2005/8/layout/list1"/>
    <dgm:cxn modelId="{EBC5176E-83C1-4C38-84C2-F063CAE0BB1D}" type="presOf" srcId="{A5E65472-D68C-4EAA-B427-2E26C3DCE289}" destId="{A958EE84-0F9B-483A-8209-157D15C4AB62}" srcOrd="0" destOrd="0" presId="urn:microsoft.com/office/officeart/2005/8/layout/list1"/>
    <dgm:cxn modelId="{30302C73-976C-41F8-ABBC-51B6FFCC4643}" type="presOf" srcId="{65694FF9-07BE-4D6E-9173-89016800B310}" destId="{1E4021A3-4DEC-4E57-8D42-4CFD71FFA040}" srcOrd="0" destOrd="0" presId="urn:microsoft.com/office/officeart/2005/8/layout/list1"/>
    <dgm:cxn modelId="{55663AAD-8B60-40BA-9AD6-8C31E96DEC3B}" type="presOf" srcId="{65694FF9-07BE-4D6E-9173-89016800B310}" destId="{546F31AC-25CB-4608-A4DC-9BBC679FC1D5}" srcOrd="1" destOrd="0" presId="urn:microsoft.com/office/officeart/2005/8/layout/list1"/>
    <dgm:cxn modelId="{837ECCB1-4B08-4ECC-8E71-8CF5B6604EFC}" type="presOf" srcId="{433D5F8D-334B-4FF3-8590-A87ED41C6E33}" destId="{F6768A5C-2524-42AF-875C-F2B90592A0A3}" srcOrd="0" destOrd="1" presId="urn:microsoft.com/office/officeart/2005/8/layout/list1"/>
    <dgm:cxn modelId="{DAA05AB5-656F-42C5-978D-3785CDE4669C}" srcId="{65694FF9-07BE-4D6E-9173-89016800B310}" destId="{6300070E-5582-493A-A945-7EAFA11EF5C8}" srcOrd="2" destOrd="0" parTransId="{44ACC912-509B-41FD-8659-ACE075210BCA}" sibTransId="{596AE434-E252-456D-9628-87B371854966}"/>
    <dgm:cxn modelId="{828A42E8-3C6F-4FC1-AD62-1CAC6F43B292}" srcId="{A5E65472-D68C-4EAA-B427-2E26C3DCE289}" destId="{65694FF9-07BE-4D6E-9173-89016800B310}" srcOrd="0" destOrd="0" parTransId="{9B834D20-2780-4A22-A5AF-6A4ECE881765}" sibTransId="{A013AD55-DE05-49A4-8505-9F2406000384}"/>
    <dgm:cxn modelId="{5A4D6F1B-F73B-4712-9C4F-9A4D7A81B052}" type="presParOf" srcId="{A958EE84-0F9B-483A-8209-157D15C4AB62}" destId="{80F50DA6-D5AE-464B-B326-BD8D7BD2E780}" srcOrd="0" destOrd="0" presId="urn:microsoft.com/office/officeart/2005/8/layout/list1"/>
    <dgm:cxn modelId="{A620340D-EE13-4A25-8CCF-D25D7BCF0C03}" type="presParOf" srcId="{80F50DA6-D5AE-464B-B326-BD8D7BD2E780}" destId="{1E4021A3-4DEC-4E57-8D42-4CFD71FFA040}" srcOrd="0" destOrd="0" presId="urn:microsoft.com/office/officeart/2005/8/layout/list1"/>
    <dgm:cxn modelId="{BF6C9F20-0F3E-4B31-9489-0C33BA9B3FA3}" type="presParOf" srcId="{80F50DA6-D5AE-464B-B326-BD8D7BD2E780}" destId="{546F31AC-25CB-4608-A4DC-9BBC679FC1D5}" srcOrd="1" destOrd="0" presId="urn:microsoft.com/office/officeart/2005/8/layout/list1"/>
    <dgm:cxn modelId="{7D625F29-3E88-4DAA-8E04-64544AB75C7C}" type="presParOf" srcId="{A958EE84-0F9B-483A-8209-157D15C4AB62}" destId="{C1BE7FAE-54B3-4868-9474-5F3165103A8E}" srcOrd="1" destOrd="0" presId="urn:microsoft.com/office/officeart/2005/8/layout/list1"/>
    <dgm:cxn modelId="{0026CDB8-FA80-4B63-B666-77635B1F9941}" type="presParOf" srcId="{A958EE84-0F9B-483A-8209-157D15C4AB62}" destId="{F6768A5C-2524-42AF-875C-F2B90592A0A3}"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7B36F8-EEF3-49D0-A521-8BF324152EB3}" type="doc">
      <dgm:prSet loTypeId="urn:microsoft.com/office/officeart/2018/5/layout/IconCircle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7B8C62B8-BE89-433B-A043-0D672F2E3830}">
      <dgm:prSet custT="1"/>
      <dgm:spPr/>
      <dgm:t>
        <a:bodyPr/>
        <a:lstStyle/>
        <a:p>
          <a:pPr>
            <a:lnSpc>
              <a:spcPct val="100000"/>
            </a:lnSpc>
            <a:defRPr cap="all"/>
          </a:pPr>
          <a:r>
            <a:rPr lang="en-US" sz="2000" dirty="0"/>
            <a:t>Unique environmental exposures in rural areas (e.g., pesticides, air pollution)</a:t>
          </a:r>
        </a:p>
      </dgm:t>
    </dgm:pt>
    <dgm:pt modelId="{331B1A25-0C87-4E2E-81D3-BD439D0A9187}" type="parTrans" cxnId="{DAB16E8E-69B4-4BC1-9DFC-9E47B1ECDC35}">
      <dgm:prSet/>
      <dgm:spPr/>
      <dgm:t>
        <a:bodyPr/>
        <a:lstStyle/>
        <a:p>
          <a:endParaRPr lang="en-US"/>
        </a:p>
      </dgm:t>
    </dgm:pt>
    <dgm:pt modelId="{0515F8E9-010B-49F5-B129-3AFD7DC11964}" type="sibTrans" cxnId="{DAB16E8E-69B4-4BC1-9DFC-9E47B1ECDC35}">
      <dgm:prSet/>
      <dgm:spPr/>
      <dgm:t>
        <a:bodyPr/>
        <a:lstStyle/>
        <a:p>
          <a:endParaRPr lang="en-US"/>
        </a:p>
      </dgm:t>
    </dgm:pt>
    <dgm:pt modelId="{B5EC4D3C-7378-4302-987B-8625E66FEC93}">
      <dgm:prSet/>
      <dgm:spPr/>
      <dgm:t>
        <a:bodyPr/>
        <a:lstStyle/>
        <a:p>
          <a:pPr>
            <a:lnSpc>
              <a:spcPct val="100000"/>
            </a:lnSpc>
            <a:defRPr cap="all"/>
          </a:pPr>
          <a:r>
            <a:rPr lang="en-US"/>
            <a:t>Potential implications for cognitive health and dementia risk</a:t>
          </a:r>
        </a:p>
      </dgm:t>
    </dgm:pt>
    <dgm:pt modelId="{1528AB79-1840-4C1C-93F4-780E8C820F39}" type="parTrans" cxnId="{79389755-3480-441A-9C6E-9D3DABF4CBEB}">
      <dgm:prSet/>
      <dgm:spPr/>
      <dgm:t>
        <a:bodyPr/>
        <a:lstStyle/>
        <a:p>
          <a:endParaRPr lang="en-US"/>
        </a:p>
      </dgm:t>
    </dgm:pt>
    <dgm:pt modelId="{9A5E2F88-BE41-4632-AF54-04B43E94BAC2}" type="sibTrans" cxnId="{79389755-3480-441A-9C6E-9D3DABF4CBEB}">
      <dgm:prSet/>
      <dgm:spPr/>
      <dgm:t>
        <a:bodyPr/>
        <a:lstStyle/>
        <a:p>
          <a:endParaRPr lang="en-US"/>
        </a:p>
      </dgm:t>
    </dgm:pt>
    <dgm:pt modelId="{F60A849E-622D-4C5C-BB4C-C97D6AF88D4A}" type="pres">
      <dgm:prSet presAssocID="{CE7B36F8-EEF3-49D0-A521-8BF324152EB3}" presName="root" presStyleCnt="0">
        <dgm:presLayoutVars>
          <dgm:dir/>
          <dgm:resizeHandles val="exact"/>
        </dgm:presLayoutVars>
      </dgm:prSet>
      <dgm:spPr/>
    </dgm:pt>
    <dgm:pt modelId="{9EE0C830-E937-404E-BE96-5525B1C607D5}" type="pres">
      <dgm:prSet presAssocID="{7B8C62B8-BE89-433B-A043-0D672F2E3830}" presName="compNode" presStyleCnt="0"/>
      <dgm:spPr/>
    </dgm:pt>
    <dgm:pt modelId="{0B73A6F9-5D24-46AE-8537-33D19C36475D}" type="pres">
      <dgm:prSet presAssocID="{7B8C62B8-BE89-433B-A043-0D672F2E3830}" presName="iconBgRect" presStyleLbl="bgShp" presStyleIdx="0" presStyleCnt="2"/>
      <dgm:spPr/>
    </dgm:pt>
    <dgm:pt modelId="{8723F673-644C-48C5-8CCC-C5640B3F7C11}" type="pres">
      <dgm:prSet presAssocID="{7B8C62B8-BE89-433B-A043-0D672F2E383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g spray"/>
        </a:ext>
      </dgm:extLst>
    </dgm:pt>
    <dgm:pt modelId="{7CF34366-2EC1-4E38-95F9-D79940117CF2}" type="pres">
      <dgm:prSet presAssocID="{7B8C62B8-BE89-433B-A043-0D672F2E3830}" presName="spaceRect" presStyleCnt="0"/>
      <dgm:spPr/>
    </dgm:pt>
    <dgm:pt modelId="{629E1001-35D2-4212-A35A-286C78DCB65F}" type="pres">
      <dgm:prSet presAssocID="{7B8C62B8-BE89-433B-A043-0D672F2E3830}" presName="textRect" presStyleLbl="revTx" presStyleIdx="0" presStyleCnt="2">
        <dgm:presLayoutVars>
          <dgm:chMax val="1"/>
          <dgm:chPref val="1"/>
        </dgm:presLayoutVars>
      </dgm:prSet>
      <dgm:spPr/>
    </dgm:pt>
    <dgm:pt modelId="{3868DAA1-CF70-4D6C-ACCA-1505E1A6719E}" type="pres">
      <dgm:prSet presAssocID="{0515F8E9-010B-49F5-B129-3AFD7DC11964}" presName="sibTrans" presStyleCnt="0"/>
      <dgm:spPr/>
    </dgm:pt>
    <dgm:pt modelId="{DA239B20-ABA6-4D2E-A19A-C62A52095C44}" type="pres">
      <dgm:prSet presAssocID="{B5EC4D3C-7378-4302-987B-8625E66FEC93}" presName="compNode" presStyleCnt="0"/>
      <dgm:spPr/>
    </dgm:pt>
    <dgm:pt modelId="{DEF53A91-F9C1-4D74-8B59-25E18D0DEDCD}" type="pres">
      <dgm:prSet presAssocID="{B5EC4D3C-7378-4302-987B-8625E66FEC93}" presName="iconBgRect" presStyleLbl="bgShp" presStyleIdx="1" presStyleCnt="2"/>
      <dgm:spPr/>
    </dgm:pt>
    <dgm:pt modelId="{ACF77DBB-EB35-41DA-96BF-330BA01369F3}" type="pres">
      <dgm:prSet presAssocID="{B5EC4D3C-7378-4302-987B-8625E66FEC9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ADA0573-2A5F-43A3-8DFD-84CBF17C60F6}" type="pres">
      <dgm:prSet presAssocID="{B5EC4D3C-7378-4302-987B-8625E66FEC93}" presName="spaceRect" presStyleCnt="0"/>
      <dgm:spPr/>
    </dgm:pt>
    <dgm:pt modelId="{E838B350-DF98-471B-B0AB-B709612AE1CB}" type="pres">
      <dgm:prSet presAssocID="{B5EC4D3C-7378-4302-987B-8625E66FEC93}" presName="textRect" presStyleLbl="revTx" presStyleIdx="1" presStyleCnt="2">
        <dgm:presLayoutVars>
          <dgm:chMax val="1"/>
          <dgm:chPref val="1"/>
        </dgm:presLayoutVars>
      </dgm:prSet>
      <dgm:spPr/>
    </dgm:pt>
  </dgm:ptLst>
  <dgm:cxnLst>
    <dgm:cxn modelId="{79389755-3480-441A-9C6E-9D3DABF4CBEB}" srcId="{CE7B36F8-EEF3-49D0-A521-8BF324152EB3}" destId="{B5EC4D3C-7378-4302-987B-8625E66FEC93}" srcOrd="1" destOrd="0" parTransId="{1528AB79-1840-4C1C-93F4-780E8C820F39}" sibTransId="{9A5E2F88-BE41-4632-AF54-04B43E94BAC2}"/>
    <dgm:cxn modelId="{598EDF6C-BD5E-49B9-BBAE-F806CB03D6CD}" type="presOf" srcId="{7B8C62B8-BE89-433B-A043-0D672F2E3830}" destId="{629E1001-35D2-4212-A35A-286C78DCB65F}" srcOrd="0" destOrd="0" presId="urn:microsoft.com/office/officeart/2018/5/layout/IconCircleLabelList"/>
    <dgm:cxn modelId="{DAB16E8E-69B4-4BC1-9DFC-9E47B1ECDC35}" srcId="{CE7B36F8-EEF3-49D0-A521-8BF324152EB3}" destId="{7B8C62B8-BE89-433B-A043-0D672F2E3830}" srcOrd="0" destOrd="0" parTransId="{331B1A25-0C87-4E2E-81D3-BD439D0A9187}" sibTransId="{0515F8E9-010B-49F5-B129-3AFD7DC11964}"/>
    <dgm:cxn modelId="{4585AF9F-9893-447B-B2AF-F0D17AE4D22F}" type="presOf" srcId="{B5EC4D3C-7378-4302-987B-8625E66FEC93}" destId="{E838B350-DF98-471B-B0AB-B709612AE1CB}" srcOrd="0" destOrd="0" presId="urn:microsoft.com/office/officeart/2018/5/layout/IconCircleLabelList"/>
    <dgm:cxn modelId="{046527C6-3555-47ED-94BB-829D885D9BB8}" type="presOf" srcId="{CE7B36F8-EEF3-49D0-A521-8BF324152EB3}" destId="{F60A849E-622D-4C5C-BB4C-C97D6AF88D4A}" srcOrd="0" destOrd="0" presId="urn:microsoft.com/office/officeart/2018/5/layout/IconCircleLabelList"/>
    <dgm:cxn modelId="{888C93BD-7BC5-4DFB-80F2-CA1194A5C5D8}" type="presParOf" srcId="{F60A849E-622D-4C5C-BB4C-C97D6AF88D4A}" destId="{9EE0C830-E937-404E-BE96-5525B1C607D5}" srcOrd="0" destOrd="0" presId="urn:microsoft.com/office/officeart/2018/5/layout/IconCircleLabelList"/>
    <dgm:cxn modelId="{C653E1E2-7B43-46A9-BCB2-83F375095F21}" type="presParOf" srcId="{9EE0C830-E937-404E-BE96-5525B1C607D5}" destId="{0B73A6F9-5D24-46AE-8537-33D19C36475D}" srcOrd="0" destOrd="0" presId="urn:microsoft.com/office/officeart/2018/5/layout/IconCircleLabelList"/>
    <dgm:cxn modelId="{DA9624B5-A550-4C45-B170-F54D06430554}" type="presParOf" srcId="{9EE0C830-E937-404E-BE96-5525B1C607D5}" destId="{8723F673-644C-48C5-8CCC-C5640B3F7C11}" srcOrd="1" destOrd="0" presId="urn:microsoft.com/office/officeart/2018/5/layout/IconCircleLabelList"/>
    <dgm:cxn modelId="{AD72D8F9-CCBE-4EB5-AF3E-64FB38EB9778}" type="presParOf" srcId="{9EE0C830-E937-404E-BE96-5525B1C607D5}" destId="{7CF34366-2EC1-4E38-95F9-D79940117CF2}" srcOrd="2" destOrd="0" presId="urn:microsoft.com/office/officeart/2018/5/layout/IconCircleLabelList"/>
    <dgm:cxn modelId="{24BDBA10-CD77-49FD-9162-691B3AD37D46}" type="presParOf" srcId="{9EE0C830-E937-404E-BE96-5525B1C607D5}" destId="{629E1001-35D2-4212-A35A-286C78DCB65F}" srcOrd="3" destOrd="0" presId="urn:microsoft.com/office/officeart/2018/5/layout/IconCircleLabelList"/>
    <dgm:cxn modelId="{A85B668F-2601-404B-BB6C-A22716A2D472}" type="presParOf" srcId="{F60A849E-622D-4C5C-BB4C-C97D6AF88D4A}" destId="{3868DAA1-CF70-4D6C-ACCA-1505E1A6719E}" srcOrd="1" destOrd="0" presId="urn:microsoft.com/office/officeart/2018/5/layout/IconCircleLabelList"/>
    <dgm:cxn modelId="{E323B6B5-E133-40A4-844B-E216DBEDD837}" type="presParOf" srcId="{F60A849E-622D-4C5C-BB4C-C97D6AF88D4A}" destId="{DA239B20-ABA6-4D2E-A19A-C62A52095C44}" srcOrd="2" destOrd="0" presId="urn:microsoft.com/office/officeart/2018/5/layout/IconCircleLabelList"/>
    <dgm:cxn modelId="{7B5E66D9-DB9F-4C37-B4DD-2E58EC2B9F35}" type="presParOf" srcId="{DA239B20-ABA6-4D2E-A19A-C62A52095C44}" destId="{DEF53A91-F9C1-4D74-8B59-25E18D0DEDCD}" srcOrd="0" destOrd="0" presId="urn:microsoft.com/office/officeart/2018/5/layout/IconCircleLabelList"/>
    <dgm:cxn modelId="{F40FBFA8-303F-4BCD-B6CB-B3F89C19D91F}" type="presParOf" srcId="{DA239B20-ABA6-4D2E-A19A-C62A52095C44}" destId="{ACF77DBB-EB35-41DA-96BF-330BA01369F3}" srcOrd="1" destOrd="0" presId="urn:microsoft.com/office/officeart/2018/5/layout/IconCircleLabelList"/>
    <dgm:cxn modelId="{8F0F2861-B4A5-4AA1-B3D3-473A5ABB9BE5}" type="presParOf" srcId="{DA239B20-ABA6-4D2E-A19A-C62A52095C44}" destId="{AADA0573-2A5F-43A3-8DFD-84CBF17C60F6}" srcOrd="2" destOrd="0" presId="urn:microsoft.com/office/officeart/2018/5/layout/IconCircleLabelList"/>
    <dgm:cxn modelId="{2989BEA3-EE1D-4E2D-9643-42D2E785EA69}" type="presParOf" srcId="{DA239B20-ABA6-4D2E-A19A-C62A52095C44}" destId="{E838B350-DF98-471B-B0AB-B709612AE1CB}"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ED5D69-D93C-46A5-9FD5-7C0FAA4DF68D}"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CFD2DAFC-000E-4013-980D-FC4A513723E0}">
      <dgm:prSet/>
      <dgm:spPr/>
      <dgm:t>
        <a:bodyPr/>
        <a:lstStyle/>
        <a:p>
          <a:pPr>
            <a:lnSpc>
              <a:spcPct val="100000"/>
            </a:lnSpc>
          </a:pPr>
          <a:r>
            <a:rPr lang="en-US" dirty="0"/>
            <a:t>Lower population densities and limited social networks in rural areas</a:t>
          </a:r>
        </a:p>
      </dgm:t>
    </dgm:pt>
    <dgm:pt modelId="{8C72C327-0C46-4BF0-B64D-2813C3F47FBE}" type="parTrans" cxnId="{479C32D5-C6BB-41BC-B8B1-15DCC5D02D47}">
      <dgm:prSet/>
      <dgm:spPr/>
      <dgm:t>
        <a:bodyPr/>
        <a:lstStyle/>
        <a:p>
          <a:endParaRPr lang="en-US"/>
        </a:p>
      </dgm:t>
    </dgm:pt>
    <dgm:pt modelId="{1BCA40B9-A4C0-4B62-9D4E-EF4017D8109E}" type="sibTrans" cxnId="{479C32D5-C6BB-41BC-B8B1-15DCC5D02D47}">
      <dgm:prSet/>
      <dgm:spPr/>
      <dgm:t>
        <a:bodyPr/>
        <a:lstStyle/>
        <a:p>
          <a:endParaRPr lang="en-US"/>
        </a:p>
      </dgm:t>
    </dgm:pt>
    <dgm:pt modelId="{7DE6A18A-B439-4CAB-B8B2-2C03D00E1BA8}">
      <dgm:prSet/>
      <dgm:spPr/>
      <dgm:t>
        <a:bodyPr/>
        <a:lstStyle/>
        <a:p>
          <a:pPr>
            <a:lnSpc>
              <a:spcPct val="100000"/>
            </a:lnSpc>
          </a:pPr>
          <a:r>
            <a:rPr lang="en-US"/>
            <a:t>Association between social isolation and increased dementia risk</a:t>
          </a:r>
        </a:p>
      </dgm:t>
    </dgm:pt>
    <dgm:pt modelId="{C7DAD41F-94C2-4D77-A530-FC8DCFC02266}" type="parTrans" cxnId="{F5A23A8B-E2E6-4B2F-B379-837CA85AA1F4}">
      <dgm:prSet/>
      <dgm:spPr/>
      <dgm:t>
        <a:bodyPr/>
        <a:lstStyle/>
        <a:p>
          <a:endParaRPr lang="en-US"/>
        </a:p>
      </dgm:t>
    </dgm:pt>
    <dgm:pt modelId="{8932A03B-600C-47F8-AE38-807F6842FF72}" type="sibTrans" cxnId="{F5A23A8B-E2E6-4B2F-B379-837CA85AA1F4}">
      <dgm:prSet/>
      <dgm:spPr/>
      <dgm:t>
        <a:bodyPr/>
        <a:lstStyle/>
        <a:p>
          <a:endParaRPr lang="en-US"/>
        </a:p>
      </dgm:t>
    </dgm:pt>
    <dgm:pt modelId="{520DA342-B01C-44EA-B54D-D7319221EE72}" type="pres">
      <dgm:prSet presAssocID="{D6ED5D69-D93C-46A5-9FD5-7C0FAA4DF68D}" presName="vert0" presStyleCnt="0">
        <dgm:presLayoutVars>
          <dgm:dir/>
          <dgm:animOne val="branch"/>
          <dgm:animLvl val="lvl"/>
        </dgm:presLayoutVars>
      </dgm:prSet>
      <dgm:spPr/>
    </dgm:pt>
    <dgm:pt modelId="{A928C965-91B5-4DBB-9C7C-5C92ADAD0B20}" type="pres">
      <dgm:prSet presAssocID="{CFD2DAFC-000E-4013-980D-FC4A513723E0}" presName="thickLine" presStyleLbl="alignNode1" presStyleIdx="0" presStyleCnt="2"/>
      <dgm:spPr/>
    </dgm:pt>
    <dgm:pt modelId="{47DA2689-8240-4DF3-932B-4760C754DDF3}" type="pres">
      <dgm:prSet presAssocID="{CFD2DAFC-000E-4013-980D-FC4A513723E0}" presName="horz1" presStyleCnt="0"/>
      <dgm:spPr/>
    </dgm:pt>
    <dgm:pt modelId="{DF804EE7-4B52-4EB2-BE80-48B729A76D4E}" type="pres">
      <dgm:prSet presAssocID="{CFD2DAFC-000E-4013-980D-FC4A513723E0}" presName="tx1" presStyleLbl="revTx" presStyleIdx="0" presStyleCnt="2"/>
      <dgm:spPr/>
    </dgm:pt>
    <dgm:pt modelId="{E0CE59D8-EDD5-401B-A6BF-C760A9CEB1C0}" type="pres">
      <dgm:prSet presAssocID="{CFD2DAFC-000E-4013-980D-FC4A513723E0}" presName="vert1" presStyleCnt="0"/>
      <dgm:spPr/>
    </dgm:pt>
    <dgm:pt modelId="{6F773289-E1AD-4777-BB81-69F98F952DA9}" type="pres">
      <dgm:prSet presAssocID="{7DE6A18A-B439-4CAB-B8B2-2C03D00E1BA8}" presName="thickLine" presStyleLbl="alignNode1" presStyleIdx="1" presStyleCnt="2"/>
      <dgm:spPr/>
    </dgm:pt>
    <dgm:pt modelId="{57BF90CC-E82A-4005-827D-4CDD955A881E}" type="pres">
      <dgm:prSet presAssocID="{7DE6A18A-B439-4CAB-B8B2-2C03D00E1BA8}" presName="horz1" presStyleCnt="0"/>
      <dgm:spPr/>
    </dgm:pt>
    <dgm:pt modelId="{25D855E8-0BCA-45EF-ABED-B68EA0812D12}" type="pres">
      <dgm:prSet presAssocID="{7DE6A18A-B439-4CAB-B8B2-2C03D00E1BA8}" presName="tx1" presStyleLbl="revTx" presStyleIdx="1" presStyleCnt="2"/>
      <dgm:spPr/>
    </dgm:pt>
    <dgm:pt modelId="{2E50DFAF-1AFF-41CA-BA34-C2362681A3CC}" type="pres">
      <dgm:prSet presAssocID="{7DE6A18A-B439-4CAB-B8B2-2C03D00E1BA8}" presName="vert1" presStyleCnt="0"/>
      <dgm:spPr/>
    </dgm:pt>
  </dgm:ptLst>
  <dgm:cxnLst>
    <dgm:cxn modelId="{13848153-96A5-4E2C-AC0D-B2D22D74680D}" type="presOf" srcId="{D6ED5D69-D93C-46A5-9FD5-7C0FAA4DF68D}" destId="{520DA342-B01C-44EA-B54D-D7319221EE72}" srcOrd="0" destOrd="0" presId="urn:microsoft.com/office/officeart/2008/layout/LinedList"/>
    <dgm:cxn modelId="{9327B67C-2E5C-4462-B0A0-84FA6553F589}" type="presOf" srcId="{7DE6A18A-B439-4CAB-B8B2-2C03D00E1BA8}" destId="{25D855E8-0BCA-45EF-ABED-B68EA0812D12}" srcOrd="0" destOrd="0" presId="urn:microsoft.com/office/officeart/2008/layout/LinedList"/>
    <dgm:cxn modelId="{F5A23A8B-E2E6-4B2F-B379-837CA85AA1F4}" srcId="{D6ED5D69-D93C-46A5-9FD5-7C0FAA4DF68D}" destId="{7DE6A18A-B439-4CAB-B8B2-2C03D00E1BA8}" srcOrd="1" destOrd="0" parTransId="{C7DAD41F-94C2-4D77-A530-FC8DCFC02266}" sibTransId="{8932A03B-600C-47F8-AE38-807F6842FF72}"/>
    <dgm:cxn modelId="{479C32D5-C6BB-41BC-B8B1-15DCC5D02D47}" srcId="{D6ED5D69-D93C-46A5-9FD5-7C0FAA4DF68D}" destId="{CFD2DAFC-000E-4013-980D-FC4A513723E0}" srcOrd="0" destOrd="0" parTransId="{8C72C327-0C46-4BF0-B64D-2813C3F47FBE}" sibTransId="{1BCA40B9-A4C0-4B62-9D4E-EF4017D8109E}"/>
    <dgm:cxn modelId="{0F9E53FE-F954-4149-98D2-A5260CBAA0B8}" type="presOf" srcId="{CFD2DAFC-000E-4013-980D-FC4A513723E0}" destId="{DF804EE7-4B52-4EB2-BE80-48B729A76D4E}" srcOrd="0" destOrd="0" presId="urn:microsoft.com/office/officeart/2008/layout/LinedList"/>
    <dgm:cxn modelId="{C247676B-D86E-4867-AF48-95288A59FA88}" type="presParOf" srcId="{520DA342-B01C-44EA-B54D-D7319221EE72}" destId="{A928C965-91B5-4DBB-9C7C-5C92ADAD0B20}" srcOrd="0" destOrd="0" presId="urn:microsoft.com/office/officeart/2008/layout/LinedList"/>
    <dgm:cxn modelId="{C21A5D3D-EA3A-4EBB-8A29-C9F634E449E5}" type="presParOf" srcId="{520DA342-B01C-44EA-B54D-D7319221EE72}" destId="{47DA2689-8240-4DF3-932B-4760C754DDF3}" srcOrd="1" destOrd="0" presId="urn:microsoft.com/office/officeart/2008/layout/LinedList"/>
    <dgm:cxn modelId="{0DE70D6B-C117-4589-86D1-4EF826C48E0A}" type="presParOf" srcId="{47DA2689-8240-4DF3-932B-4760C754DDF3}" destId="{DF804EE7-4B52-4EB2-BE80-48B729A76D4E}" srcOrd="0" destOrd="0" presId="urn:microsoft.com/office/officeart/2008/layout/LinedList"/>
    <dgm:cxn modelId="{22102F08-D758-4374-BB5F-FB2AAA688EB5}" type="presParOf" srcId="{47DA2689-8240-4DF3-932B-4760C754DDF3}" destId="{E0CE59D8-EDD5-401B-A6BF-C760A9CEB1C0}" srcOrd="1" destOrd="0" presId="urn:microsoft.com/office/officeart/2008/layout/LinedList"/>
    <dgm:cxn modelId="{DB3307B5-1CA0-4F4D-ABE2-7C4374C292B3}" type="presParOf" srcId="{520DA342-B01C-44EA-B54D-D7319221EE72}" destId="{6F773289-E1AD-4777-BB81-69F98F952DA9}" srcOrd="2" destOrd="0" presId="urn:microsoft.com/office/officeart/2008/layout/LinedList"/>
    <dgm:cxn modelId="{AE66F44E-3571-4B75-A8F5-B4CDD6B74DE9}" type="presParOf" srcId="{520DA342-B01C-44EA-B54D-D7319221EE72}" destId="{57BF90CC-E82A-4005-827D-4CDD955A881E}" srcOrd="3" destOrd="0" presId="urn:microsoft.com/office/officeart/2008/layout/LinedList"/>
    <dgm:cxn modelId="{E23D2ED5-C005-4E2A-B117-CDEBB0999719}" type="presParOf" srcId="{57BF90CC-E82A-4005-827D-4CDD955A881E}" destId="{25D855E8-0BCA-45EF-ABED-B68EA0812D12}" srcOrd="0" destOrd="0" presId="urn:microsoft.com/office/officeart/2008/layout/LinedList"/>
    <dgm:cxn modelId="{F01F279C-8583-498F-99E8-FDB736A960BF}" type="presParOf" srcId="{57BF90CC-E82A-4005-827D-4CDD955A881E}" destId="{2E50DFAF-1AFF-41CA-BA34-C2362681A3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BF9A06-9F5A-40FE-A335-A118C7F6EDF4}"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04100751-661E-419F-A5B0-6019EC99DA50}">
      <dgm:prSet/>
      <dgm:spPr/>
      <dgm:t>
        <a:bodyPr/>
        <a:lstStyle/>
        <a:p>
          <a:pPr>
            <a:lnSpc>
              <a:spcPct val="100000"/>
            </a:lnSpc>
          </a:pPr>
          <a:r>
            <a:rPr lang="en-US"/>
            <a:t>Improve</a:t>
          </a:r>
        </a:p>
      </dgm:t>
    </dgm:pt>
    <dgm:pt modelId="{E3511AAC-BAED-4E9E-B2A8-4EA2AF9B6183}" type="parTrans" cxnId="{FA63CC62-2532-46F3-9CC6-0452A6A3A1CB}">
      <dgm:prSet/>
      <dgm:spPr/>
      <dgm:t>
        <a:bodyPr/>
        <a:lstStyle/>
        <a:p>
          <a:endParaRPr lang="en-US"/>
        </a:p>
      </dgm:t>
    </dgm:pt>
    <dgm:pt modelId="{91972284-2427-44C1-94ED-12B40DCAC556}" type="sibTrans" cxnId="{FA63CC62-2532-46F3-9CC6-0452A6A3A1CB}">
      <dgm:prSet/>
      <dgm:spPr/>
      <dgm:t>
        <a:bodyPr/>
        <a:lstStyle/>
        <a:p>
          <a:endParaRPr lang="en-US"/>
        </a:p>
      </dgm:t>
    </dgm:pt>
    <dgm:pt modelId="{D9E7E59B-2413-44B1-9696-4D82DA1B9FB2}">
      <dgm:prSet/>
      <dgm:spPr/>
      <dgm:t>
        <a:bodyPr/>
        <a:lstStyle/>
        <a:p>
          <a:pPr>
            <a:lnSpc>
              <a:spcPct val="100000"/>
            </a:lnSpc>
          </a:pPr>
          <a:r>
            <a:rPr lang="en-US"/>
            <a:t>Improve access to healthcare services in rural areas</a:t>
          </a:r>
        </a:p>
      </dgm:t>
    </dgm:pt>
    <dgm:pt modelId="{CA0A7FFF-5347-4B03-9DA2-6269E7E41E3F}" type="parTrans" cxnId="{DFA54CE1-3C4F-45B6-9FF6-9F89488C014C}">
      <dgm:prSet/>
      <dgm:spPr/>
      <dgm:t>
        <a:bodyPr/>
        <a:lstStyle/>
        <a:p>
          <a:endParaRPr lang="en-US"/>
        </a:p>
      </dgm:t>
    </dgm:pt>
    <dgm:pt modelId="{38B44394-122B-4CBC-AF13-C8373BCF3FF1}" type="sibTrans" cxnId="{DFA54CE1-3C4F-45B6-9FF6-9F89488C014C}">
      <dgm:prSet/>
      <dgm:spPr/>
      <dgm:t>
        <a:bodyPr/>
        <a:lstStyle/>
        <a:p>
          <a:endParaRPr lang="en-US"/>
        </a:p>
      </dgm:t>
    </dgm:pt>
    <dgm:pt modelId="{13584D2B-75EA-4E48-B9F2-BB312EEA90FF}">
      <dgm:prSet/>
      <dgm:spPr/>
      <dgm:t>
        <a:bodyPr/>
        <a:lstStyle/>
        <a:p>
          <a:pPr>
            <a:lnSpc>
              <a:spcPct val="100000"/>
            </a:lnSpc>
          </a:pPr>
          <a:r>
            <a:rPr lang="en-US"/>
            <a:t>Enhance</a:t>
          </a:r>
        </a:p>
      </dgm:t>
    </dgm:pt>
    <dgm:pt modelId="{61D06AB6-9198-4076-BB05-F8E1EC0F0DD2}" type="parTrans" cxnId="{FA978296-1103-4325-BD2E-411D0A88B6A9}">
      <dgm:prSet/>
      <dgm:spPr/>
      <dgm:t>
        <a:bodyPr/>
        <a:lstStyle/>
        <a:p>
          <a:endParaRPr lang="en-US"/>
        </a:p>
      </dgm:t>
    </dgm:pt>
    <dgm:pt modelId="{AD7D454F-C3B4-4A3A-9021-F0D48C2443EE}" type="sibTrans" cxnId="{FA978296-1103-4325-BD2E-411D0A88B6A9}">
      <dgm:prSet/>
      <dgm:spPr/>
      <dgm:t>
        <a:bodyPr/>
        <a:lstStyle/>
        <a:p>
          <a:endParaRPr lang="en-US"/>
        </a:p>
      </dgm:t>
    </dgm:pt>
    <dgm:pt modelId="{5246B988-799F-4DDD-9A53-1766B5BD2997}">
      <dgm:prSet/>
      <dgm:spPr/>
      <dgm:t>
        <a:bodyPr/>
        <a:lstStyle/>
        <a:p>
          <a:pPr>
            <a:lnSpc>
              <a:spcPct val="100000"/>
            </a:lnSpc>
          </a:pPr>
          <a:r>
            <a:rPr lang="en-US"/>
            <a:t>Enhance health literacy and awareness about dementia risk factors</a:t>
          </a:r>
        </a:p>
      </dgm:t>
    </dgm:pt>
    <dgm:pt modelId="{528D5334-4D35-41CD-8311-1C7139121564}" type="parTrans" cxnId="{46955BCE-5DD3-4586-B5C7-9526B2E9CD73}">
      <dgm:prSet/>
      <dgm:spPr/>
      <dgm:t>
        <a:bodyPr/>
        <a:lstStyle/>
        <a:p>
          <a:endParaRPr lang="en-US"/>
        </a:p>
      </dgm:t>
    </dgm:pt>
    <dgm:pt modelId="{9EF3B954-288D-4E99-ACB5-41ED09F0FB75}" type="sibTrans" cxnId="{46955BCE-5DD3-4586-B5C7-9526B2E9CD73}">
      <dgm:prSet/>
      <dgm:spPr/>
      <dgm:t>
        <a:bodyPr/>
        <a:lstStyle/>
        <a:p>
          <a:endParaRPr lang="en-US"/>
        </a:p>
      </dgm:t>
    </dgm:pt>
    <dgm:pt modelId="{AAC07336-C316-474E-83D9-0598DD46203B}">
      <dgm:prSet/>
      <dgm:spPr/>
      <dgm:t>
        <a:bodyPr/>
        <a:lstStyle/>
        <a:p>
          <a:pPr>
            <a:lnSpc>
              <a:spcPct val="100000"/>
            </a:lnSpc>
          </a:pPr>
          <a:r>
            <a:rPr lang="en-US"/>
            <a:t>Promote</a:t>
          </a:r>
        </a:p>
      </dgm:t>
    </dgm:pt>
    <dgm:pt modelId="{6578B7F1-72CF-4117-8974-65601D80B11D}" type="parTrans" cxnId="{876EB1A6-5BCB-4BFC-9318-1B766CDDE73D}">
      <dgm:prSet/>
      <dgm:spPr/>
      <dgm:t>
        <a:bodyPr/>
        <a:lstStyle/>
        <a:p>
          <a:endParaRPr lang="en-US"/>
        </a:p>
      </dgm:t>
    </dgm:pt>
    <dgm:pt modelId="{132C0E4D-A3F0-49E7-B381-083F03583DF6}" type="sibTrans" cxnId="{876EB1A6-5BCB-4BFC-9318-1B766CDDE73D}">
      <dgm:prSet/>
      <dgm:spPr/>
      <dgm:t>
        <a:bodyPr/>
        <a:lstStyle/>
        <a:p>
          <a:endParaRPr lang="en-US"/>
        </a:p>
      </dgm:t>
    </dgm:pt>
    <dgm:pt modelId="{BCC5FE84-BCEC-428E-8024-AE2931F6AB06}">
      <dgm:prSet/>
      <dgm:spPr/>
      <dgm:t>
        <a:bodyPr/>
        <a:lstStyle/>
        <a:p>
          <a:pPr>
            <a:lnSpc>
              <a:spcPct val="100000"/>
            </a:lnSpc>
          </a:pPr>
          <a:r>
            <a:rPr lang="en-US"/>
            <a:t>Promote healthy lifestyle choices </a:t>
          </a:r>
        </a:p>
      </dgm:t>
    </dgm:pt>
    <dgm:pt modelId="{63CC0AB2-282C-4E38-A77F-24D4D0355336}" type="parTrans" cxnId="{5D94680C-D8FC-40C4-96DD-AD63277CD2DD}">
      <dgm:prSet/>
      <dgm:spPr/>
      <dgm:t>
        <a:bodyPr/>
        <a:lstStyle/>
        <a:p>
          <a:endParaRPr lang="en-US"/>
        </a:p>
      </dgm:t>
    </dgm:pt>
    <dgm:pt modelId="{92098349-47BD-4054-91C0-2C3B3276AAA4}" type="sibTrans" cxnId="{5D94680C-D8FC-40C4-96DD-AD63277CD2DD}">
      <dgm:prSet/>
      <dgm:spPr/>
      <dgm:t>
        <a:bodyPr/>
        <a:lstStyle/>
        <a:p>
          <a:endParaRPr lang="en-US"/>
        </a:p>
      </dgm:t>
    </dgm:pt>
    <dgm:pt modelId="{35DB8975-BA4B-400B-A490-72C34B334E8D}" type="pres">
      <dgm:prSet presAssocID="{6EBF9A06-9F5A-40FE-A335-A118C7F6EDF4}" presName="root" presStyleCnt="0">
        <dgm:presLayoutVars>
          <dgm:dir/>
          <dgm:resizeHandles val="exact"/>
        </dgm:presLayoutVars>
      </dgm:prSet>
      <dgm:spPr/>
    </dgm:pt>
    <dgm:pt modelId="{157A168C-D2CF-4C80-9BA5-CAB5A1DE9A93}" type="pres">
      <dgm:prSet presAssocID="{04100751-661E-419F-A5B0-6019EC99DA50}" presName="compNode" presStyleCnt="0"/>
      <dgm:spPr/>
    </dgm:pt>
    <dgm:pt modelId="{2FA7DA63-7AD9-4F15-B4A7-3D1CEEE7E3B4}" type="pres">
      <dgm:prSet presAssocID="{04100751-661E-419F-A5B0-6019EC99DA50}" presName="bgRect" presStyleLbl="bgShp" presStyleIdx="0" presStyleCnt="3"/>
      <dgm:spPr/>
    </dgm:pt>
    <dgm:pt modelId="{B7D922AE-9DEC-4C4F-8993-144E35B4F4FE}" type="pres">
      <dgm:prSet presAssocID="{04100751-661E-419F-A5B0-6019EC99DA5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BD6345C4-B931-4E18-A527-591F965EDE20}" type="pres">
      <dgm:prSet presAssocID="{04100751-661E-419F-A5B0-6019EC99DA50}" presName="spaceRect" presStyleCnt="0"/>
      <dgm:spPr/>
    </dgm:pt>
    <dgm:pt modelId="{7B3C0421-6D64-42B4-9E54-C8CFECCF0B99}" type="pres">
      <dgm:prSet presAssocID="{04100751-661E-419F-A5B0-6019EC99DA50}" presName="parTx" presStyleLbl="revTx" presStyleIdx="0" presStyleCnt="6">
        <dgm:presLayoutVars>
          <dgm:chMax val="0"/>
          <dgm:chPref val="0"/>
        </dgm:presLayoutVars>
      </dgm:prSet>
      <dgm:spPr/>
    </dgm:pt>
    <dgm:pt modelId="{8B0117DC-974C-4720-98A1-1B1BF726CEE2}" type="pres">
      <dgm:prSet presAssocID="{04100751-661E-419F-A5B0-6019EC99DA50}" presName="desTx" presStyleLbl="revTx" presStyleIdx="1" presStyleCnt="6">
        <dgm:presLayoutVars/>
      </dgm:prSet>
      <dgm:spPr/>
    </dgm:pt>
    <dgm:pt modelId="{2BA48F29-C60B-4E27-9D88-7E19AC069C82}" type="pres">
      <dgm:prSet presAssocID="{91972284-2427-44C1-94ED-12B40DCAC556}" presName="sibTrans" presStyleCnt="0"/>
      <dgm:spPr/>
    </dgm:pt>
    <dgm:pt modelId="{B9BC9CC3-E5D6-43EA-81B8-C31AE4D53CF8}" type="pres">
      <dgm:prSet presAssocID="{13584D2B-75EA-4E48-B9F2-BB312EEA90FF}" presName="compNode" presStyleCnt="0"/>
      <dgm:spPr/>
    </dgm:pt>
    <dgm:pt modelId="{DEB1371C-B618-4113-931E-FCDEBF2CD9D2}" type="pres">
      <dgm:prSet presAssocID="{13584D2B-75EA-4E48-B9F2-BB312EEA90FF}" presName="bgRect" presStyleLbl="bgShp" presStyleIdx="1" presStyleCnt="3"/>
      <dgm:spPr/>
    </dgm:pt>
    <dgm:pt modelId="{386BCF67-2992-45D6-8654-6B77C342F9D7}" type="pres">
      <dgm:prSet presAssocID="{13584D2B-75EA-4E48-B9F2-BB312EEA90F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33484FB6-7DDA-445D-B892-96CFD36DB553}" type="pres">
      <dgm:prSet presAssocID="{13584D2B-75EA-4E48-B9F2-BB312EEA90FF}" presName="spaceRect" presStyleCnt="0"/>
      <dgm:spPr/>
    </dgm:pt>
    <dgm:pt modelId="{8BB5D6BD-89F4-489E-9CAA-4530A8ED8C1B}" type="pres">
      <dgm:prSet presAssocID="{13584D2B-75EA-4E48-B9F2-BB312EEA90FF}" presName="parTx" presStyleLbl="revTx" presStyleIdx="2" presStyleCnt="6">
        <dgm:presLayoutVars>
          <dgm:chMax val="0"/>
          <dgm:chPref val="0"/>
        </dgm:presLayoutVars>
      </dgm:prSet>
      <dgm:spPr/>
    </dgm:pt>
    <dgm:pt modelId="{E107049C-6EA2-4727-BBA6-0F77EBCF3BCF}" type="pres">
      <dgm:prSet presAssocID="{13584D2B-75EA-4E48-B9F2-BB312EEA90FF}" presName="desTx" presStyleLbl="revTx" presStyleIdx="3" presStyleCnt="6">
        <dgm:presLayoutVars/>
      </dgm:prSet>
      <dgm:spPr/>
    </dgm:pt>
    <dgm:pt modelId="{3475F33D-4AA6-4670-B4BA-3B7894294B3C}" type="pres">
      <dgm:prSet presAssocID="{AD7D454F-C3B4-4A3A-9021-F0D48C2443EE}" presName="sibTrans" presStyleCnt="0"/>
      <dgm:spPr/>
    </dgm:pt>
    <dgm:pt modelId="{5DE626AD-5DA0-4125-9DF8-710723693DB4}" type="pres">
      <dgm:prSet presAssocID="{AAC07336-C316-474E-83D9-0598DD46203B}" presName="compNode" presStyleCnt="0"/>
      <dgm:spPr/>
    </dgm:pt>
    <dgm:pt modelId="{7F878AEA-B0F9-4EDF-9595-96E4DDC67AAF}" type="pres">
      <dgm:prSet presAssocID="{AAC07336-C316-474E-83D9-0598DD46203B}" presName="bgRect" presStyleLbl="bgShp" presStyleIdx="2" presStyleCnt="3"/>
      <dgm:spPr/>
    </dgm:pt>
    <dgm:pt modelId="{545805D9-002C-40A0-92CE-F24A141AAB75}" type="pres">
      <dgm:prSet presAssocID="{AAC07336-C316-474E-83D9-0598DD4620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pple"/>
        </a:ext>
      </dgm:extLst>
    </dgm:pt>
    <dgm:pt modelId="{EA970DE3-DD51-4B47-9FE6-E14BB7DC962C}" type="pres">
      <dgm:prSet presAssocID="{AAC07336-C316-474E-83D9-0598DD46203B}" presName="spaceRect" presStyleCnt="0"/>
      <dgm:spPr/>
    </dgm:pt>
    <dgm:pt modelId="{78C805ED-AE02-4D89-9C5F-B075145F7B72}" type="pres">
      <dgm:prSet presAssocID="{AAC07336-C316-474E-83D9-0598DD46203B}" presName="parTx" presStyleLbl="revTx" presStyleIdx="4" presStyleCnt="6">
        <dgm:presLayoutVars>
          <dgm:chMax val="0"/>
          <dgm:chPref val="0"/>
        </dgm:presLayoutVars>
      </dgm:prSet>
      <dgm:spPr/>
    </dgm:pt>
    <dgm:pt modelId="{D98D3326-4AE9-475F-A30A-FFF8AEEBBD3B}" type="pres">
      <dgm:prSet presAssocID="{AAC07336-C316-474E-83D9-0598DD46203B}" presName="desTx" presStyleLbl="revTx" presStyleIdx="5" presStyleCnt="6">
        <dgm:presLayoutVars/>
      </dgm:prSet>
      <dgm:spPr/>
    </dgm:pt>
  </dgm:ptLst>
  <dgm:cxnLst>
    <dgm:cxn modelId="{5D94680C-D8FC-40C4-96DD-AD63277CD2DD}" srcId="{AAC07336-C316-474E-83D9-0598DD46203B}" destId="{BCC5FE84-BCEC-428E-8024-AE2931F6AB06}" srcOrd="0" destOrd="0" parTransId="{63CC0AB2-282C-4E38-A77F-24D4D0355336}" sibTransId="{92098349-47BD-4054-91C0-2C3B3276AAA4}"/>
    <dgm:cxn modelId="{A9A80D15-71F1-4B68-A6F8-62DD36140727}" type="presOf" srcId="{13584D2B-75EA-4E48-B9F2-BB312EEA90FF}" destId="{8BB5D6BD-89F4-489E-9CAA-4530A8ED8C1B}" srcOrd="0" destOrd="0" presId="urn:microsoft.com/office/officeart/2018/2/layout/IconVerticalSolidList"/>
    <dgm:cxn modelId="{7BEBEA1C-38E6-4A60-BCFD-0EE57649282F}" type="presOf" srcId="{AAC07336-C316-474E-83D9-0598DD46203B}" destId="{78C805ED-AE02-4D89-9C5F-B075145F7B72}" srcOrd="0" destOrd="0" presId="urn:microsoft.com/office/officeart/2018/2/layout/IconVerticalSolidList"/>
    <dgm:cxn modelId="{E777702B-6E2B-4068-9B85-CB66B8EE1685}" type="presOf" srcId="{5246B988-799F-4DDD-9A53-1766B5BD2997}" destId="{E107049C-6EA2-4727-BBA6-0F77EBCF3BCF}" srcOrd="0" destOrd="0" presId="urn:microsoft.com/office/officeart/2018/2/layout/IconVerticalSolidList"/>
    <dgm:cxn modelId="{FA63CC62-2532-46F3-9CC6-0452A6A3A1CB}" srcId="{6EBF9A06-9F5A-40FE-A335-A118C7F6EDF4}" destId="{04100751-661E-419F-A5B0-6019EC99DA50}" srcOrd="0" destOrd="0" parTransId="{E3511AAC-BAED-4E9E-B2A8-4EA2AF9B6183}" sibTransId="{91972284-2427-44C1-94ED-12B40DCAC556}"/>
    <dgm:cxn modelId="{FA978296-1103-4325-BD2E-411D0A88B6A9}" srcId="{6EBF9A06-9F5A-40FE-A335-A118C7F6EDF4}" destId="{13584D2B-75EA-4E48-B9F2-BB312EEA90FF}" srcOrd="1" destOrd="0" parTransId="{61D06AB6-9198-4076-BB05-F8E1EC0F0DD2}" sibTransId="{AD7D454F-C3B4-4A3A-9021-F0D48C2443EE}"/>
    <dgm:cxn modelId="{580B179A-5A23-4C7C-A00E-FA5B9A3D2699}" type="presOf" srcId="{D9E7E59B-2413-44B1-9696-4D82DA1B9FB2}" destId="{8B0117DC-974C-4720-98A1-1B1BF726CEE2}" srcOrd="0" destOrd="0" presId="urn:microsoft.com/office/officeart/2018/2/layout/IconVerticalSolidList"/>
    <dgm:cxn modelId="{876EB1A6-5BCB-4BFC-9318-1B766CDDE73D}" srcId="{6EBF9A06-9F5A-40FE-A335-A118C7F6EDF4}" destId="{AAC07336-C316-474E-83D9-0598DD46203B}" srcOrd="2" destOrd="0" parTransId="{6578B7F1-72CF-4117-8974-65601D80B11D}" sibTransId="{132C0E4D-A3F0-49E7-B381-083F03583DF6}"/>
    <dgm:cxn modelId="{46955BCE-5DD3-4586-B5C7-9526B2E9CD73}" srcId="{13584D2B-75EA-4E48-B9F2-BB312EEA90FF}" destId="{5246B988-799F-4DDD-9A53-1766B5BD2997}" srcOrd="0" destOrd="0" parTransId="{528D5334-4D35-41CD-8311-1C7139121564}" sibTransId="{9EF3B954-288D-4E99-ACB5-41ED09F0FB75}"/>
    <dgm:cxn modelId="{DFA54CE1-3C4F-45B6-9FF6-9F89488C014C}" srcId="{04100751-661E-419F-A5B0-6019EC99DA50}" destId="{D9E7E59B-2413-44B1-9696-4D82DA1B9FB2}" srcOrd="0" destOrd="0" parTransId="{CA0A7FFF-5347-4B03-9DA2-6269E7E41E3F}" sibTransId="{38B44394-122B-4CBC-AF13-C8373BCF3FF1}"/>
    <dgm:cxn modelId="{536930E9-CD8B-4A21-B8FE-F2DDF1260790}" type="presOf" srcId="{04100751-661E-419F-A5B0-6019EC99DA50}" destId="{7B3C0421-6D64-42B4-9E54-C8CFECCF0B99}" srcOrd="0" destOrd="0" presId="urn:microsoft.com/office/officeart/2018/2/layout/IconVerticalSolidList"/>
    <dgm:cxn modelId="{A0523AEC-F037-41CF-8E9C-19818D56F300}" type="presOf" srcId="{6EBF9A06-9F5A-40FE-A335-A118C7F6EDF4}" destId="{35DB8975-BA4B-400B-A490-72C34B334E8D}" srcOrd="0" destOrd="0" presId="urn:microsoft.com/office/officeart/2018/2/layout/IconVerticalSolidList"/>
    <dgm:cxn modelId="{B83FCCF6-FFE3-4A62-82A7-8B92B3E2B97E}" type="presOf" srcId="{BCC5FE84-BCEC-428E-8024-AE2931F6AB06}" destId="{D98D3326-4AE9-475F-A30A-FFF8AEEBBD3B}" srcOrd="0" destOrd="0" presId="urn:microsoft.com/office/officeart/2018/2/layout/IconVerticalSolidList"/>
    <dgm:cxn modelId="{A703BCDB-4C5B-4EA9-81DA-2B8A1E3A982C}" type="presParOf" srcId="{35DB8975-BA4B-400B-A490-72C34B334E8D}" destId="{157A168C-D2CF-4C80-9BA5-CAB5A1DE9A93}" srcOrd="0" destOrd="0" presId="urn:microsoft.com/office/officeart/2018/2/layout/IconVerticalSolidList"/>
    <dgm:cxn modelId="{5B61DB6C-4980-4CA3-A66A-B54772B343F3}" type="presParOf" srcId="{157A168C-D2CF-4C80-9BA5-CAB5A1DE9A93}" destId="{2FA7DA63-7AD9-4F15-B4A7-3D1CEEE7E3B4}" srcOrd="0" destOrd="0" presId="urn:microsoft.com/office/officeart/2018/2/layout/IconVerticalSolidList"/>
    <dgm:cxn modelId="{E7A10480-27F1-40F9-A320-B949330D8F7C}" type="presParOf" srcId="{157A168C-D2CF-4C80-9BA5-CAB5A1DE9A93}" destId="{B7D922AE-9DEC-4C4F-8993-144E35B4F4FE}" srcOrd="1" destOrd="0" presId="urn:microsoft.com/office/officeart/2018/2/layout/IconVerticalSolidList"/>
    <dgm:cxn modelId="{B9D18184-9E3A-4630-A89D-E8A00CE590A1}" type="presParOf" srcId="{157A168C-D2CF-4C80-9BA5-CAB5A1DE9A93}" destId="{BD6345C4-B931-4E18-A527-591F965EDE20}" srcOrd="2" destOrd="0" presId="urn:microsoft.com/office/officeart/2018/2/layout/IconVerticalSolidList"/>
    <dgm:cxn modelId="{D82216C6-CB9B-49B3-9E79-8DB4D261FF99}" type="presParOf" srcId="{157A168C-D2CF-4C80-9BA5-CAB5A1DE9A93}" destId="{7B3C0421-6D64-42B4-9E54-C8CFECCF0B99}" srcOrd="3" destOrd="0" presId="urn:microsoft.com/office/officeart/2018/2/layout/IconVerticalSolidList"/>
    <dgm:cxn modelId="{2B5E9B73-0B7F-47A0-953A-D00E25FED9EA}" type="presParOf" srcId="{157A168C-D2CF-4C80-9BA5-CAB5A1DE9A93}" destId="{8B0117DC-974C-4720-98A1-1B1BF726CEE2}" srcOrd="4" destOrd="0" presId="urn:microsoft.com/office/officeart/2018/2/layout/IconVerticalSolidList"/>
    <dgm:cxn modelId="{DA2CD6F3-BEA0-4845-80B9-392C912C0500}" type="presParOf" srcId="{35DB8975-BA4B-400B-A490-72C34B334E8D}" destId="{2BA48F29-C60B-4E27-9D88-7E19AC069C82}" srcOrd="1" destOrd="0" presId="urn:microsoft.com/office/officeart/2018/2/layout/IconVerticalSolidList"/>
    <dgm:cxn modelId="{26D4E74F-EFEE-4EFD-A1C5-8E7CB37DC9D1}" type="presParOf" srcId="{35DB8975-BA4B-400B-A490-72C34B334E8D}" destId="{B9BC9CC3-E5D6-43EA-81B8-C31AE4D53CF8}" srcOrd="2" destOrd="0" presId="urn:microsoft.com/office/officeart/2018/2/layout/IconVerticalSolidList"/>
    <dgm:cxn modelId="{C1B45D47-75C1-42BF-B084-AD16E7DC783F}" type="presParOf" srcId="{B9BC9CC3-E5D6-43EA-81B8-C31AE4D53CF8}" destId="{DEB1371C-B618-4113-931E-FCDEBF2CD9D2}" srcOrd="0" destOrd="0" presId="urn:microsoft.com/office/officeart/2018/2/layout/IconVerticalSolidList"/>
    <dgm:cxn modelId="{85101D32-E072-4985-9C32-B6805DDD4F2A}" type="presParOf" srcId="{B9BC9CC3-E5D6-43EA-81B8-C31AE4D53CF8}" destId="{386BCF67-2992-45D6-8654-6B77C342F9D7}" srcOrd="1" destOrd="0" presId="urn:microsoft.com/office/officeart/2018/2/layout/IconVerticalSolidList"/>
    <dgm:cxn modelId="{CCD2B994-528B-4D2F-8D26-026AB3A47901}" type="presParOf" srcId="{B9BC9CC3-E5D6-43EA-81B8-C31AE4D53CF8}" destId="{33484FB6-7DDA-445D-B892-96CFD36DB553}" srcOrd="2" destOrd="0" presId="urn:microsoft.com/office/officeart/2018/2/layout/IconVerticalSolidList"/>
    <dgm:cxn modelId="{CB9A69F1-B944-4A96-B7A4-ADD193935157}" type="presParOf" srcId="{B9BC9CC3-E5D6-43EA-81B8-C31AE4D53CF8}" destId="{8BB5D6BD-89F4-489E-9CAA-4530A8ED8C1B}" srcOrd="3" destOrd="0" presId="urn:microsoft.com/office/officeart/2018/2/layout/IconVerticalSolidList"/>
    <dgm:cxn modelId="{90BE5D84-6996-435D-A41A-BD29956E61A5}" type="presParOf" srcId="{B9BC9CC3-E5D6-43EA-81B8-C31AE4D53CF8}" destId="{E107049C-6EA2-4727-BBA6-0F77EBCF3BCF}" srcOrd="4" destOrd="0" presId="urn:microsoft.com/office/officeart/2018/2/layout/IconVerticalSolidList"/>
    <dgm:cxn modelId="{2D9D5117-3965-4F1D-9E71-2377760BBFB6}" type="presParOf" srcId="{35DB8975-BA4B-400B-A490-72C34B334E8D}" destId="{3475F33D-4AA6-4670-B4BA-3B7894294B3C}" srcOrd="3" destOrd="0" presId="urn:microsoft.com/office/officeart/2018/2/layout/IconVerticalSolidList"/>
    <dgm:cxn modelId="{CEE47F18-B8EB-403F-9CAF-8A6C8A8EBE14}" type="presParOf" srcId="{35DB8975-BA4B-400B-A490-72C34B334E8D}" destId="{5DE626AD-5DA0-4125-9DF8-710723693DB4}" srcOrd="4" destOrd="0" presId="urn:microsoft.com/office/officeart/2018/2/layout/IconVerticalSolidList"/>
    <dgm:cxn modelId="{B2794103-7C8D-4188-90F2-47454845B884}" type="presParOf" srcId="{5DE626AD-5DA0-4125-9DF8-710723693DB4}" destId="{7F878AEA-B0F9-4EDF-9595-96E4DDC67AAF}" srcOrd="0" destOrd="0" presId="urn:microsoft.com/office/officeart/2018/2/layout/IconVerticalSolidList"/>
    <dgm:cxn modelId="{10EF952D-C491-4022-88E7-D3A749BFBD66}" type="presParOf" srcId="{5DE626AD-5DA0-4125-9DF8-710723693DB4}" destId="{545805D9-002C-40A0-92CE-F24A141AAB75}" srcOrd="1" destOrd="0" presId="urn:microsoft.com/office/officeart/2018/2/layout/IconVerticalSolidList"/>
    <dgm:cxn modelId="{FA0540E5-D1B7-4B42-8CF5-DEADBD2CC53C}" type="presParOf" srcId="{5DE626AD-5DA0-4125-9DF8-710723693DB4}" destId="{EA970DE3-DD51-4B47-9FE6-E14BB7DC962C}" srcOrd="2" destOrd="0" presId="urn:microsoft.com/office/officeart/2018/2/layout/IconVerticalSolidList"/>
    <dgm:cxn modelId="{0C43C48F-8D04-4675-B1D5-D3DB491D74C6}" type="presParOf" srcId="{5DE626AD-5DA0-4125-9DF8-710723693DB4}" destId="{78C805ED-AE02-4D89-9C5F-B075145F7B72}" srcOrd="3" destOrd="0" presId="urn:microsoft.com/office/officeart/2018/2/layout/IconVerticalSolidList"/>
    <dgm:cxn modelId="{EF1CB571-1CE1-45DA-8139-EF31B86EC2FD}" type="presParOf" srcId="{5DE626AD-5DA0-4125-9DF8-710723693DB4}" destId="{D98D3326-4AE9-475F-A30A-FFF8AEEBBD3B}"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4BEC2-345A-47D9-B76F-0CE034507FB8}">
      <dsp:nvSpPr>
        <dsp:cNvPr id="0" name=""/>
        <dsp:cNvSpPr/>
      </dsp:nvSpPr>
      <dsp:spPr>
        <a:xfrm>
          <a:off x="679050" y="578169"/>
          <a:ext cx="1887187" cy="1887187"/>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4188D-E3C2-48A0-B126-32EB2302C52A}">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836A4-A867-47DA-911C-F4BE04019506}">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Overview of dementia as a public health concern</a:t>
          </a:r>
        </a:p>
      </dsp:txBody>
      <dsp:txXfrm>
        <a:off x="75768" y="3053169"/>
        <a:ext cx="3093750" cy="720000"/>
      </dsp:txXfrm>
    </dsp:sp>
    <dsp:sp modelId="{E166B0A9-780C-4ADC-9DB2-09B75405389A}">
      <dsp:nvSpPr>
        <dsp:cNvPr id="0" name=""/>
        <dsp:cNvSpPr/>
      </dsp:nvSpPr>
      <dsp:spPr>
        <a:xfrm>
          <a:off x="4314206" y="578169"/>
          <a:ext cx="1887187" cy="1887187"/>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883AE-2E83-46EF-A1C2-5C9B1441C1EB}">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A8A6F-000F-4BB9-94EC-3A706521817B}">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Dementia Prevalence in Rural America</a:t>
          </a:r>
        </a:p>
      </dsp:txBody>
      <dsp:txXfrm>
        <a:off x="3710925" y="3053169"/>
        <a:ext cx="3093750" cy="720000"/>
      </dsp:txXfrm>
    </dsp:sp>
    <dsp:sp modelId="{FF779FEE-8ECA-40C5-BA2E-5647AA021B73}">
      <dsp:nvSpPr>
        <dsp:cNvPr id="0" name=""/>
        <dsp:cNvSpPr/>
      </dsp:nvSpPr>
      <dsp:spPr>
        <a:xfrm>
          <a:off x="7949362" y="578169"/>
          <a:ext cx="1887187" cy="1887187"/>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D2074E-DFC4-4408-8B27-8ABF80B7897F}">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8FF6B-D775-49EA-A37A-5F7934CE6A70}">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Importance of understanding risk factors in rural areas</a:t>
          </a:r>
        </a:p>
      </dsp:txBody>
      <dsp:txXfrm>
        <a:off x="7346081" y="3053169"/>
        <a:ext cx="309375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60488-77D9-4AC1-B9F8-63D2C435E246}">
      <dsp:nvSpPr>
        <dsp:cNvPr id="0" name=""/>
        <dsp:cNvSpPr/>
      </dsp:nvSpPr>
      <dsp:spPr>
        <a:xfrm>
          <a:off x="0" y="0"/>
          <a:ext cx="2952750" cy="108059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DC4142-F8F0-4554-A2CB-B8A3DFC88851}">
      <dsp:nvSpPr>
        <dsp:cNvPr id="0" name=""/>
        <dsp:cNvSpPr/>
      </dsp:nvSpPr>
      <dsp:spPr>
        <a:xfrm>
          <a:off x="326880" y="243596"/>
          <a:ext cx="594328" cy="594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F3E76-47D7-478A-93DA-0ADED5AF8CC2}">
      <dsp:nvSpPr>
        <dsp:cNvPr id="0" name=""/>
        <dsp:cNvSpPr/>
      </dsp:nvSpPr>
      <dsp:spPr>
        <a:xfrm>
          <a:off x="1248090" y="461"/>
          <a:ext cx="1704659" cy="108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63" tIns="114363" rIns="114363" bIns="114363" numCol="1" spcCol="1270" anchor="ctr" anchorCtr="0">
          <a:noAutofit/>
        </a:bodyPr>
        <a:lstStyle/>
        <a:p>
          <a:pPr marL="0" lvl="0" indent="0" algn="l" defTabSz="1111250">
            <a:lnSpc>
              <a:spcPct val="100000"/>
            </a:lnSpc>
            <a:spcBef>
              <a:spcPct val="0"/>
            </a:spcBef>
            <a:spcAft>
              <a:spcPct val="35000"/>
            </a:spcAft>
            <a:buNone/>
          </a:pPr>
          <a:r>
            <a:rPr lang="en-US" sz="2500" kern="1200"/>
            <a:t>physical activity </a:t>
          </a:r>
        </a:p>
      </dsp:txBody>
      <dsp:txXfrm>
        <a:off x="1248090" y="461"/>
        <a:ext cx="1704659" cy="1080597"/>
      </dsp:txXfrm>
    </dsp:sp>
    <dsp:sp modelId="{1298209C-1D1E-4EC9-9098-90E3DBDD44FC}">
      <dsp:nvSpPr>
        <dsp:cNvPr id="0" name=""/>
        <dsp:cNvSpPr/>
      </dsp:nvSpPr>
      <dsp:spPr>
        <a:xfrm>
          <a:off x="0" y="1351208"/>
          <a:ext cx="2952750" cy="108059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E31139-162D-4793-AA2D-0A27CA26A906}">
      <dsp:nvSpPr>
        <dsp:cNvPr id="0" name=""/>
        <dsp:cNvSpPr/>
      </dsp:nvSpPr>
      <dsp:spPr>
        <a:xfrm>
          <a:off x="326880" y="1594343"/>
          <a:ext cx="594328" cy="594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61CC92-5519-47C1-AB74-6D9FFA4B9741}">
      <dsp:nvSpPr>
        <dsp:cNvPr id="0" name=""/>
        <dsp:cNvSpPr/>
      </dsp:nvSpPr>
      <dsp:spPr>
        <a:xfrm>
          <a:off x="1248090" y="1351208"/>
          <a:ext cx="1704659" cy="108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63" tIns="114363" rIns="114363" bIns="114363" numCol="1" spcCol="1270" anchor="ctr" anchorCtr="0">
          <a:noAutofit/>
        </a:bodyPr>
        <a:lstStyle/>
        <a:p>
          <a:pPr marL="0" lvl="0" indent="0" algn="l" defTabSz="1111250">
            <a:lnSpc>
              <a:spcPct val="100000"/>
            </a:lnSpc>
            <a:spcBef>
              <a:spcPct val="0"/>
            </a:spcBef>
            <a:spcAft>
              <a:spcPts val="0"/>
            </a:spcAft>
            <a:buNone/>
          </a:pPr>
          <a:r>
            <a:rPr lang="en-US" sz="2500" kern="1200" dirty="0"/>
            <a:t>healthy </a:t>
          </a:r>
        </a:p>
        <a:p>
          <a:pPr marL="0" lvl="0" indent="0" algn="l" defTabSz="1111250">
            <a:lnSpc>
              <a:spcPct val="100000"/>
            </a:lnSpc>
            <a:spcBef>
              <a:spcPct val="0"/>
            </a:spcBef>
            <a:spcAft>
              <a:spcPts val="0"/>
            </a:spcAft>
            <a:buNone/>
          </a:pPr>
          <a:r>
            <a:rPr lang="en-US" sz="2500" kern="1200" dirty="0"/>
            <a:t>diet</a:t>
          </a:r>
        </a:p>
      </dsp:txBody>
      <dsp:txXfrm>
        <a:off x="1248090" y="1351208"/>
        <a:ext cx="1704659" cy="1080597"/>
      </dsp:txXfrm>
    </dsp:sp>
    <dsp:sp modelId="{5FD5F8AC-E9D6-4471-ADF1-20EACF63FD46}">
      <dsp:nvSpPr>
        <dsp:cNvPr id="0" name=""/>
        <dsp:cNvSpPr/>
      </dsp:nvSpPr>
      <dsp:spPr>
        <a:xfrm>
          <a:off x="0" y="2701955"/>
          <a:ext cx="2952750" cy="108059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368329-1970-4437-BC96-ED7B76B5FBEA}">
      <dsp:nvSpPr>
        <dsp:cNvPr id="0" name=""/>
        <dsp:cNvSpPr/>
      </dsp:nvSpPr>
      <dsp:spPr>
        <a:xfrm>
          <a:off x="326880" y="2945090"/>
          <a:ext cx="594328" cy="594328"/>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E1B094-F25E-4C9C-A0AA-FC5F2C92DEFE}">
      <dsp:nvSpPr>
        <dsp:cNvPr id="0" name=""/>
        <dsp:cNvSpPr/>
      </dsp:nvSpPr>
      <dsp:spPr>
        <a:xfrm>
          <a:off x="1248090" y="2701955"/>
          <a:ext cx="1704659" cy="108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63" tIns="114363" rIns="114363" bIns="114363" numCol="1" spcCol="1270" anchor="ctr" anchorCtr="0">
          <a:noAutofit/>
        </a:bodyPr>
        <a:lstStyle/>
        <a:p>
          <a:pPr marL="0" lvl="0" indent="0" algn="l" defTabSz="1111250">
            <a:lnSpc>
              <a:spcPct val="100000"/>
            </a:lnSpc>
            <a:spcBef>
              <a:spcPct val="0"/>
            </a:spcBef>
            <a:spcAft>
              <a:spcPct val="35000"/>
            </a:spcAft>
            <a:buNone/>
          </a:pPr>
          <a:r>
            <a:rPr lang="en-US" sz="2500" kern="1200"/>
            <a:t>hearing services</a:t>
          </a:r>
        </a:p>
      </dsp:txBody>
      <dsp:txXfrm>
        <a:off x="1248090" y="2701955"/>
        <a:ext cx="1704659" cy="1080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BD8D1-D949-45A1-A4BD-ED62E14F0807}">
      <dsp:nvSpPr>
        <dsp:cNvPr id="0" name=""/>
        <dsp:cNvSpPr/>
      </dsp:nvSpPr>
      <dsp:spPr>
        <a:xfrm>
          <a:off x="1912" y="362130"/>
          <a:ext cx="4078602" cy="2447161"/>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Impact of aging on dementia risk</a:t>
          </a:r>
        </a:p>
      </dsp:txBody>
      <dsp:txXfrm>
        <a:off x="73587" y="433805"/>
        <a:ext cx="3935252" cy="2303811"/>
      </dsp:txXfrm>
    </dsp:sp>
    <dsp:sp modelId="{81FAAAC6-34A3-43C0-AEEE-1005A4EE3BB4}">
      <dsp:nvSpPr>
        <dsp:cNvPr id="0" name=""/>
        <dsp:cNvSpPr/>
      </dsp:nvSpPr>
      <dsp:spPr>
        <a:xfrm>
          <a:off x="4439432" y="1079964"/>
          <a:ext cx="864663" cy="101149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439432" y="1282263"/>
        <a:ext cx="605264" cy="606895"/>
      </dsp:txXfrm>
    </dsp:sp>
    <dsp:sp modelId="{1198CED5-AC10-4EA0-A7C0-D5C18FF20031}">
      <dsp:nvSpPr>
        <dsp:cNvPr id="0" name=""/>
        <dsp:cNvSpPr/>
      </dsp:nvSpPr>
      <dsp:spPr>
        <a:xfrm>
          <a:off x="5711955" y="362130"/>
          <a:ext cx="4078602" cy="2447161"/>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Higher proportion of older adults in rural areas</a:t>
          </a:r>
        </a:p>
      </dsp:txBody>
      <dsp:txXfrm>
        <a:off x="5783630" y="433805"/>
        <a:ext cx="3935252" cy="2303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B67B4-3D24-4472-93EE-DB0B0B041969}">
      <dsp:nvSpPr>
        <dsp:cNvPr id="0" name=""/>
        <dsp:cNvSpPr/>
      </dsp:nvSpPr>
      <dsp:spPr>
        <a:xfrm>
          <a:off x="0" y="0"/>
          <a:ext cx="9792471" cy="15116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Link between lower socioeconomic status and dementia risk</a:t>
          </a:r>
        </a:p>
      </dsp:txBody>
      <dsp:txXfrm>
        <a:off x="73792" y="73792"/>
        <a:ext cx="9644887" cy="1364056"/>
      </dsp:txXfrm>
    </dsp:sp>
    <dsp:sp modelId="{26D26A10-9A90-463F-9286-3D129752DBE2}">
      <dsp:nvSpPr>
        <dsp:cNvPr id="0" name=""/>
        <dsp:cNvSpPr/>
      </dsp:nvSpPr>
      <dsp:spPr>
        <a:xfrm>
          <a:off x="0" y="1640431"/>
          <a:ext cx="9792471" cy="15116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Rural poverty rates and limited access to education and economic opportunities</a:t>
          </a:r>
        </a:p>
      </dsp:txBody>
      <dsp:txXfrm>
        <a:off x="73792" y="1714223"/>
        <a:ext cx="9644887" cy="13640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7BC13-8046-476B-A3CA-C036D1C2BF81}">
      <dsp:nvSpPr>
        <dsp:cNvPr id="0" name=""/>
        <dsp:cNvSpPr/>
      </dsp:nvSpPr>
      <dsp:spPr>
        <a:xfrm>
          <a:off x="0" y="0"/>
          <a:ext cx="9792471" cy="15151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100000"/>
            </a:lnSpc>
            <a:spcBef>
              <a:spcPct val="0"/>
            </a:spcBef>
            <a:spcAft>
              <a:spcPct val="35000"/>
            </a:spcAft>
            <a:buNone/>
          </a:pPr>
          <a:r>
            <a:rPr lang="en-US" sz="3500" kern="1200" dirty="0"/>
            <a:t>Challenges faced by rural communities in accessing healthcare services</a:t>
          </a:r>
        </a:p>
      </dsp:txBody>
      <dsp:txXfrm>
        <a:off x="73963" y="73963"/>
        <a:ext cx="9644545" cy="1367223"/>
      </dsp:txXfrm>
    </dsp:sp>
    <dsp:sp modelId="{FD0B5231-5D49-435A-B3AB-FA325C46CEE6}">
      <dsp:nvSpPr>
        <dsp:cNvPr id="0" name=""/>
        <dsp:cNvSpPr/>
      </dsp:nvSpPr>
      <dsp:spPr>
        <a:xfrm>
          <a:off x="0" y="1636111"/>
          <a:ext cx="9792471" cy="15151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100000"/>
            </a:lnSpc>
            <a:spcBef>
              <a:spcPct val="0"/>
            </a:spcBef>
            <a:spcAft>
              <a:spcPct val="35000"/>
            </a:spcAft>
            <a:buNone/>
          </a:pPr>
          <a:r>
            <a:rPr lang="en-US" sz="3500" kern="1200" dirty="0"/>
            <a:t>Shortage of healthcare providers and facilities in rural areas</a:t>
          </a:r>
        </a:p>
      </dsp:txBody>
      <dsp:txXfrm>
        <a:off x="73963" y="1710074"/>
        <a:ext cx="9644545" cy="1367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9D08A-F028-4E67-B0BB-AA4B67F3331B}">
      <dsp:nvSpPr>
        <dsp:cNvPr id="0" name=""/>
        <dsp:cNvSpPr/>
      </dsp:nvSpPr>
      <dsp:spPr>
        <a:xfrm>
          <a:off x="2044800" y="263169"/>
          <a:ext cx="2196000" cy="2196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6175AE-9D91-42B5-9ABC-16E9EECD74EB}">
      <dsp:nvSpPr>
        <dsp:cNvPr id="0" name=""/>
        <dsp:cNvSpPr/>
      </dsp:nvSpPr>
      <dsp:spPr>
        <a:xfrm>
          <a:off x="2512800" y="7311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0B9C35-81BA-4691-943A-B80CBF963373}">
      <dsp:nvSpPr>
        <dsp:cNvPr id="0" name=""/>
        <dsp:cNvSpPr/>
      </dsp:nvSpPr>
      <dsp:spPr>
        <a:xfrm>
          <a:off x="1342800" y="3143169"/>
          <a:ext cx="36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Higher rates of chronic health conditions</a:t>
          </a:r>
          <a:br>
            <a:rPr lang="en-US" sz="2000" kern="1200" dirty="0"/>
          </a:br>
          <a:r>
            <a:rPr lang="en-US" sz="2000" kern="1200" dirty="0"/>
            <a:t> in rural areas</a:t>
          </a:r>
        </a:p>
      </dsp:txBody>
      <dsp:txXfrm>
        <a:off x="1342800" y="3143169"/>
        <a:ext cx="3600000" cy="945000"/>
      </dsp:txXfrm>
    </dsp:sp>
    <dsp:sp modelId="{5948153C-ABF6-4106-B9C0-2E70FF0E9F3E}">
      <dsp:nvSpPr>
        <dsp:cNvPr id="0" name=""/>
        <dsp:cNvSpPr/>
      </dsp:nvSpPr>
      <dsp:spPr>
        <a:xfrm>
          <a:off x="6274800" y="263169"/>
          <a:ext cx="2196000" cy="2196000"/>
        </a:xfrm>
        <a:prstGeom prst="ellipse">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3031747A-F0DD-4AE4-B066-50806997B350}">
      <dsp:nvSpPr>
        <dsp:cNvPr id="0" name=""/>
        <dsp:cNvSpPr/>
      </dsp:nvSpPr>
      <dsp:spPr>
        <a:xfrm>
          <a:off x="6742800" y="7311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F10F4D-3B53-452F-87DB-E8C4EFAE3347}">
      <dsp:nvSpPr>
        <dsp:cNvPr id="0" name=""/>
        <dsp:cNvSpPr/>
      </dsp:nvSpPr>
      <dsp:spPr>
        <a:xfrm>
          <a:off x="5572800" y="3143169"/>
          <a:ext cx="36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Impact of conditions such as cardiovascular disease, obesity, and diabetes on dementia risk</a:t>
          </a:r>
        </a:p>
      </dsp:txBody>
      <dsp:txXfrm>
        <a:off x="5572800" y="3143169"/>
        <a:ext cx="3600000" cy="945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8A5C-2524-42AF-875C-F2B90592A0A3}">
      <dsp:nvSpPr>
        <dsp:cNvPr id="0" name=""/>
        <dsp:cNvSpPr/>
      </dsp:nvSpPr>
      <dsp:spPr>
        <a:xfrm>
          <a:off x="0" y="1293489"/>
          <a:ext cx="10515600" cy="2192399"/>
        </a:xfrm>
        <a:prstGeom prst="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04012" rIns="816127"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smoking </a:t>
          </a:r>
        </a:p>
        <a:p>
          <a:pPr marL="285750" lvl="1" indent="-285750" algn="l" defTabSz="1289050">
            <a:lnSpc>
              <a:spcPct val="90000"/>
            </a:lnSpc>
            <a:spcBef>
              <a:spcPct val="0"/>
            </a:spcBef>
            <a:spcAft>
              <a:spcPct val="15000"/>
            </a:spcAft>
            <a:buChar char="•"/>
          </a:pPr>
          <a:r>
            <a:rPr lang="en-US" sz="2900" kern="1200" dirty="0"/>
            <a:t>physical inactivity</a:t>
          </a:r>
        </a:p>
        <a:p>
          <a:pPr marL="285750" lvl="1" indent="-285750" algn="l" defTabSz="1289050">
            <a:lnSpc>
              <a:spcPct val="90000"/>
            </a:lnSpc>
            <a:spcBef>
              <a:spcPct val="0"/>
            </a:spcBef>
            <a:spcAft>
              <a:spcPct val="15000"/>
            </a:spcAft>
            <a:buChar char="•"/>
          </a:pPr>
          <a:r>
            <a:rPr lang="en-US" sz="2900" kern="1200" dirty="0"/>
            <a:t>diet</a:t>
          </a:r>
        </a:p>
      </dsp:txBody>
      <dsp:txXfrm>
        <a:off x="0" y="1293489"/>
        <a:ext cx="10515600" cy="2192399"/>
      </dsp:txXfrm>
    </dsp:sp>
    <dsp:sp modelId="{546F31AC-25CB-4608-A4DC-9BBC679FC1D5}">
      <dsp:nvSpPr>
        <dsp:cNvPr id="0" name=""/>
        <dsp:cNvSpPr/>
      </dsp:nvSpPr>
      <dsp:spPr>
        <a:xfrm>
          <a:off x="525780" y="865449"/>
          <a:ext cx="7360920" cy="85608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89050">
            <a:lnSpc>
              <a:spcPct val="90000"/>
            </a:lnSpc>
            <a:spcBef>
              <a:spcPct val="0"/>
            </a:spcBef>
            <a:spcAft>
              <a:spcPct val="35000"/>
            </a:spcAft>
            <a:buNone/>
          </a:pPr>
          <a:r>
            <a:rPr lang="en-US" sz="2900" kern="1200" dirty="0"/>
            <a:t>Influence of lifestyle factors on dementia risk</a:t>
          </a:r>
        </a:p>
      </dsp:txBody>
      <dsp:txXfrm>
        <a:off x="567570" y="907239"/>
        <a:ext cx="7277340" cy="772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3A6F9-5D24-46AE-8537-33D19C36475D}">
      <dsp:nvSpPr>
        <dsp:cNvPr id="0" name=""/>
        <dsp:cNvSpPr/>
      </dsp:nvSpPr>
      <dsp:spPr>
        <a:xfrm>
          <a:off x="2044800" y="263169"/>
          <a:ext cx="2196000" cy="2196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23F673-644C-48C5-8CCC-C5640B3F7C11}">
      <dsp:nvSpPr>
        <dsp:cNvPr id="0" name=""/>
        <dsp:cNvSpPr/>
      </dsp:nvSpPr>
      <dsp:spPr>
        <a:xfrm>
          <a:off x="2512800" y="7311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9E1001-35D2-4212-A35A-286C78DCB65F}">
      <dsp:nvSpPr>
        <dsp:cNvPr id="0" name=""/>
        <dsp:cNvSpPr/>
      </dsp:nvSpPr>
      <dsp:spPr>
        <a:xfrm>
          <a:off x="1342800" y="3143169"/>
          <a:ext cx="36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Unique environmental exposures in rural areas (e.g., pesticides, air pollution)</a:t>
          </a:r>
        </a:p>
      </dsp:txBody>
      <dsp:txXfrm>
        <a:off x="1342800" y="3143169"/>
        <a:ext cx="3600000" cy="945000"/>
      </dsp:txXfrm>
    </dsp:sp>
    <dsp:sp modelId="{DEF53A91-F9C1-4D74-8B59-25E18D0DEDCD}">
      <dsp:nvSpPr>
        <dsp:cNvPr id="0" name=""/>
        <dsp:cNvSpPr/>
      </dsp:nvSpPr>
      <dsp:spPr>
        <a:xfrm>
          <a:off x="6274800" y="263169"/>
          <a:ext cx="2196000" cy="2196000"/>
        </a:xfrm>
        <a:prstGeom prst="ellipse">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ACF77DBB-EB35-41DA-96BF-330BA01369F3}">
      <dsp:nvSpPr>
        <dsp:cNvPr id="0" name=""/>
        <dsp:cNvSpPr/>
      </dsp:nvSpPr>
      <dsp:spPr>
        <a:xfrm>
          <a:off x="6742800" y="7311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38B350-DF98-471B-B0AB-B709612AE1CB}">
      <dsp:nvSpPr>
        <dsp:cNvPr id="0" name=""/>
        <dsp:cNvSpPr/>
      </dsp:nvSpPr>
      <dsp:spPr>
        <a:xfrm>
          <a:off x="5572800" y="3143169"/>
          <a:ext cx="36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Potential implications for cognitive health and dementia risk</a:t>
          </a:r>
        </a:p>
      </dsp:txBody>
      <dsp:txXfrm>
        <a:off x="5572800" y="3143169"/>
        <a:ext cx="3600000" cy="945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8C965-91B5-4DBB-9C7C-5C92ADAD0B20}">
      <dsp:nvSpPr>
        <dsp:cNvPr id="0" name=""/>
        <dsp:cNvSpPr/>
      </dsp:nvSpPr>
      <dsp:spPr>
        <a:xfrm>
          <a:off x="0" y="0"/>
          <a:ext cx="10515600"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F804EE7-4B52-4EB2-BE80-48B729A76D4E}">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marL="0" lvl="0" indent="0" algn="l" defTabSz="2355850">
            <a:lnSpc>
              <a:spcPct val="100000"/>
            </a:lnSpc>
            <a:spcBef>
              <a:spcPct val="0"/>
            </a:spcBef>
            <a:spcAft>
              <a:spcPct val="35000"/>
            </a:spcAft>
            <a:buNone/>
          </a:pPr>
          <a:r>
            <a:rPr lang="en-US" sz="5300" kern="1200" dirty="0"/>
            <a:t>Lower population densities and limited social networks in rural areas</a:t>
          </a:r>
        </a:p>
      </dsp:txBody>
      <dsp:txXfrm>
        <a:off x="0" y="0"/>
        <a:ext cx="10515600" cy="2175669"/>
      </dsp:txXfrm>
    </dsp:sp>
    <dsp:sp modelId="{6F773289-E1AD-4777-BB81-69F98F952DA9}">
      <dsp:nvSpPr>
        <dsp:cNvPr id="0" name=""/>
        <dsp:cNvSpPr/>
      </dsp:nvSpPr>
      <dsp:spPr>
        <a:xfrm>
          <a:off x="0" y="2175669"/>
          <a:ext cx="10515600"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5D855E8-0BCA-45EF-ABED-B68EA0812D12}">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marL="0" lvl="0" indent="0" algn="l" defTabSz="2355850">
            <a:lnSpc>
              <a:spcPct val="100000"/>
            </a:lnSpc>
            <a:spcBef>
              <a:spcPct val="0"/>
            </a:spcBef>
            <a:spcAft>
              <a:spcPct val="35000"/>
            </a:spcAft>
            <a:buNone/>
          </a:pPr>
          <a:r>
            <a:rPr lang="en-US" sz="5300" kern="1200"/>
            <a:t>Association between social isolation and increased dementia risk</a:t>
          </a:r>
        </a:p>
      </dsp:txBody>
      <dsp:txXfrm>
        <a:off x="0" y="2175669"/>
        <a:ext cx="10515600" cy="21756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7DA63-7AD9-4F15-B4A7-3D1CEEE7E3B4}">
      <dsp:nvSpPr>
        <dsp:cNvPr id="0" name=""/>
        <dsp:cNvSpPr/>
      </dsp:nvSpPr>
      <dsp:spPr>
        <a:xfrm>
          <a:off x="0" y="522"/>
          <a:ext cx="5256214" cy="122164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D922AE-9DEC-4C4F-8993-144E35B4F4FE}">
      <dsp:nvSpPr>
        <dsp:cNvPr id="0" name=""/>
        <dsp:cNvSpPr/>
      </dsp:nvSpPr>
      <dsp:spPr>
        <a:xfrm>
          <a:off x="369546" y="275391"/>
          <a:ext cx="671902" cy="6719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3C0421-6D64-42B4-9E54-C8CFECCF0B99}">
      <dsp:nvSpPr>
        <dsp:cNvPr id="0" name=""/>
        <dsp:cNvSpPr/>
      </dsp:nvSpPr>
      <dsp:spPr>
        <a:xfrm>
          <a:off x="1410994" y="522"/>
          <a:ext cx="2365296" cy="12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90" tIns="129290" rIns="129290" bIns="129290" numCol="1" spcCol="1270" anchor="ctr" anchorCtr="0">
          <a:noAutofit/>
        </a:bodyPr>
        <a:lstStyle/>
        <a:p>
          <a:pPr marL="0" lvl="0" indent="0" algn="l" defTabSz="1111250">
            <a:lnSpc>
              <a:spcPct val="100000"/>
            </a:lnSpc>
            <a:spcBef>
              <a:spcPct val="0"/>
            </a:spcBef>
            <a:spcAft>
              <a:spcPct val="35000"/>
            </a:spcAft>
            <a:buNone/>
          </a:pPr>
          <a:r>
            <a:rPr lang="en-US" sz="2500" kern="1200"/>
            <a:t>Improve</a:t>
          </a:r>
        </a:p>
      </dsp:txBody>
      <dsp:txXfrm>
        <a:off x="1410994" y="522"/>
        <a:ext cx="2365296" cy="1221640"/>
      </dsp:txXfrm>
    </dsp:sp>
    <dsp:sp modelId="{8B0117DC-974C-4720-98A1-1B1BF726CEE2}">
      <dsp:nvSpPr>
        <dsp:cNvPr id="0" name=""/>
        <dsp:cNvSpPr/>
      </dsp:nvSpPr>
      <dsp:spPr>
        <a:xfrm>
          <a:off x="3776291" y="522"/>
          <a:ext cx="1479922" cy="12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90" tIns="129290" rIns="129290" bIns="129290" numCol="1" spcCol="1270" anchor="ctr" anchorCtr="0">
          <a:noAutofit/>
        </a:bodyPr>
        <a:lstStyle/>
        <a:p>
          <a:pPr marL="0" lvl="0" indent="0" algn="l" defTabSz="533400">
            <a:lnSpc>
              <a:spcPct val="100000"/>
            </a:lnSpc>
            <a:spcBef>
              <a:spcPct val="0"/>
            </a:spcBef>
            <a:spcAft>
              <a:spcPct val="35000"/>
            </a:spcAft>
            <a:buNone/>
          </a:pPr>
          <a:r>
            <a:rPr lang="en-US" sz="1200" kern="1200"/>
            <a:t>Improve access to healthcare services in rural areas</a:t>
          </a:r>
        </a:p>
      </dsp:txBody>
      <dsp:txXfrm>
        <a:off x="3776291" y="522"/>
        <a:ext cx="1479922" cy="1221640"/>
      </dsp:txXfrm>
    </dsp:sp>
    <dsp:sp modelId="{DEB1371C-B618-4113-931E-FCDEBF2CD9D2}">
      <dsp:nvSpPr>
        <dsp:cNvPr id="0" name=""/>
        <dsp:cNvSpPr/>
      </dsp:nvSpPr>
      <dsp:spPr>
        <a:xfrm>
          <a:off x="0" y="1527572"/>
          <a:ext cx="5256214" cy="122164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6BCF67-2992-45D6-8654-6B77C342F9D7}">
      <dsp:nvSpPr>
        <dsp:cNvPr id="0" name=""/>
        <dsp:cNvSpPr/>
      </dsp:nvSpPr>
      <dsp:spPr>
        <a:xfrm>
          <a:off x="369546" y="1802441"/>
          <a:ext cx="671902" cy="6719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5D6BD-89F4-489E-9CAA-4530A8ED8C1B}">
      <dsp:nvSpPr>
        <dsp:cNvPr id="0" name=""/>
        <dsp:cNvSpPr/>
      </dsp:nvSpPr>
      <dsp:spPr>
        <a:xfrm>
          <a:off x="1410994" y="1527572"/>
          <a:ext cx="2365296" cy="12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90" tIns="129290" rIns="129290" bIns="129290" numCol="1" spcCol="1270" anchor="ctr" anchorCtr="0">
          <a:noAutofit/>
        </a:bodyPr>
        <a:lstStyle/>
        <a:p>
          <a:pPr marL="0" lvl="0" indent="0" algn="l" defTabSz="1111250">
            <a:lnSpc>
              <a:spcPct val="100000"/>
            </a:lnSpc>
            <a:spcBef>
              <a:spcPct val="0"/>
            </a:spcBef>
            <a:spcAft>
              <a:spcPct val="35000"/>
            </a:spcAft>
            <a:buNone/>
          </a:pPr>
          <a:r>
            <a:rPr lang="en-US" sz="2500" kern="1200"/>
            <a:t>Enhance</a:t>
          </a:r>
        </a:p>
      </dsp:txBody>
      <dsp:txXfrm>
        <a:off x="1410994" y="1527572"/>
        <a:ext cx="2365296" cy="1221640"/>
      </dsp:txXfrm>
    </dsp:sp>
    <dsp:sp modelId="{E107049C-6EA2-4727-BBA6-0F77EBCF3BCF}">
      <dsp:nvSpPr>
        <dsp:cNvPr id="0" name=""/>
        <dsp:cNvSpPr/>
      </dsp:nvSpPr>
      <dsp:spPr>
        <a:xfrm>
          <a:off x="3776291" y="1527572"/>
          <a:ext cx="1479922" cy="12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90" tIns="129290" rIns="129290" bIns="129290" numCol="1" spcCol="1270" anchor="ctr" anchorCtr="0">
          <a:noAutofit/>
        </a:bodyPr>
        <a:lstStyle/>
        <a:p>
          <a:pPr marL="0" lvl="0" indent="0" algn="l" defTabSz="533400">
            <a:lnSpc>
              <a:spcPct val="100000"/>
            </a:lnSpc>
            <a:spcBef>
              <a:spcPct val="0"/>
            </a:spcBef>
            <a:spcAft>
              <a:spcPct val="35000"/>
            </a:spcAft>
            <a:buNone/>
          </a:pPr>
          <a:r>
            <a:rPr lang="en-US" sz="1200" kern="1200"/>
            <a:t>Enhance health literacy and awareness about dementia risk factors</a:t>
          </a:r>
        </a:p>
      </dsp:txBody>
      <dsp:txXfrm>
        <a:off x="3776291" y="1527572"/>
        <a:ext cx="1479922" cy="1221640"/>
      </dsp:txXfrm>
    </dsp:sp>
    <dsp:sp modelId="{7F878AEA-B0F9-4EDF-9595-96E4DDC67AAF}">
      <dsp:nvSpPr>
        <dsp:cNvPr id="0" name=""/>
        <dsp:cNvSpPr/>
      </dsp:nvSpPr>
      <dsp:spPr>
        <a:xfrm>
          <a:off x="0" y="3054623"/>
          <a:ext cx="5256214" cy="122164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5805D9-002C-40A0-92CE-F24A141AAB75}">
      <dsp:nvSpPr>
        <dsp:cNvPr id="0" name=""/>
        <dsp:cNvSpPr/>
      </dsp:nvSpPr>
      <dsp:spPr>
        <a:xfrm>
          <a:off x="369546" y="3329492"/>
          <a:ext cx="671902" cy="6719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805ED-AE02-4D89-9C5F-B075145F7B72}">
      <dsp:nvSpPr>
        <dsp:cNvPr id="0" name=""/>
        <dsp:cNvSpPr/>
      </dsp:nvSpPr>
      <dsp:spPr>
        <a:xfrm>
          <a:off x="1410994" y="3054623"/>
          <a:ext cx="2365296" cy="12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90" tIns="129290" rIns="129290" bIns="129290" numCol="1" spcCol="1270" anchor="ctr" anchorCtr="0">
          <a:noAutofit/>
        </a:bodyPr>
        <a:lstStyle/>
        <a:p>
          <a:pPr marL="0" lvl="0" indent="0" algn="l" defTabSz="1111250">
            <a:lnSpc>
              <a:spcPct val="100000"/>
            </a:lnSpc>
            <a:spcBef>
              <a:spcPct val="0"/>
            </a:spcBef>
            <a:spcAft>
              <a:spcPct val="35000"/>
            </a:spcAft>
            <a:buNone/>
          </a:pPr>
          <a:r>
            <a:rPr lang="en-US" sz="2500" kern="1200"/>
            <a:t>Promote</a:t>
          </a:r>
        </a:p>
      </dsp:txBody>
      <dsp:txXfrm>
        <a:off x="1410994" y="3054623"/>
        <a:ext cx="2365296" cy="1221640"/>
      </dsp:txXfrm>
    </dsp:sp>
    <dsp:sp modelId="{D98D3326-4AE9-475F-A30A-FFF8AEEBBD3B}">
      <dsp:nvSpPr>
        <dsp:cNvPr id="0" name=""/>
        <dsp:cNvSpPr/>
      </dsp:nvSpPr>
      <dsp:spPr>
        <a:xfrm>
          <a:off x="3776291" y="3054623"/>
          <a:ext cx="1479922" cy="12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90" tIns="129290" rIns="129290" bIns="129290" numCol="1" spcCol="1270" anchor="ctr" anchorCtr="0">
          <a:noAutofit/>
        </a:bodyPr>
        <a:lstStyle/>
        <a:p>
          <a:pPr marL="0" lvl="0" indent="0" algn="l" defTabSz="533400">
            <a:lnSpc>
              <a:spcPct val="100000"/>
            </a:lnSpc>
            <a:spcBef>
              <a:spcPct val="0"/>
            </a:spcBef>
            <a:spcAft>
              <a:spcPct val="35000"/>
            </a:spcAft>
            <a:buNone/>
          </a:pPr>
          <a:r>
            <a:rPr lang="en-US" sz="1200" kern="1200"/>
            <a:t>Promote healthy lifestyle choices </a:t>
          </a:r>
        </a:p>
      </dsp:txBody>
      <dsp:txXfrm>
        <a:off x="3776291" y="3054623"/>
        <a:ext cx="1479922" cy="122164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04534-F014-2947-81C8-9F08491BD4B0}"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48CD8-3704-5548-A03D-6DF334179F1F}" type="slidenum">
              <a:rPr lang="en-US" smtClean="0"/>
              <a:t>‹#›</a:t>
            </a:fld>
            <a:endParaRPr lang="en-US"/>
          </a:p>
        </p:txBody>
      </p:sp>
    </p:spTree>
    <p:extLst>
      <p:ext uri="{BB962C8B-B14F-4D97-AF65-F5344CB8AC3E}">
        <p14:creationId xmlns:p14="http://schemas.microsoft.com/office/powerpoint/2010/main" val="3502975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While dementia is a pressing public health concern that affects individuals worldwide. Here we will focus on understanding the specific risk factors for dementia in rural areas. It is essential to explore these factors to develop targeted interventions and support for rural communities.</a:t>
            </a:r>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3</a:t>
            </a:fld>
            <a:endParaRPr lang="en-US"/>
          </a:p>
        </p:txBody>
      </p:sp>
    </p:spTree>
    <p:extLst>
      <p:ext uri="{BB962C8B-B14F-4D97-AF65-F5344CB8AC3E}">
        <p14:creationId xmlns:p14="http://schemas.microsoft.com/office/powerpoint/2010/main" val="623402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Go over each of these and ask: “What are some ways you can see this being implemented in your community?”</a:t>
            </a:r>
          </a:p>
          <a:p>
            <a:pPr algn="l"/>
            <a:endParaRPr lang="en-US" b="0" i="0" u="none" strike="noStrike" dirty="0">
              <a:solidFill>
                <a:srgbClr val="D1D5DB"/>
              </a:solidFill>
              <a:effectLst/>
              <a:latin typeface="Söhne"/>
            </a:endParaRPr>
          </a:p>
          <a:p>
            <a:pPr algn="l"/>
            <a:r>
              <a:rPr lang="en-US" b="0" i="0" u="none" strike="noStrike" dirty="0">
                <a:solidFill>
                  <a:srgbClr val="D1D5DB"/>
                </a:solidFill>
                <a:effectLst/>
                <a:latin typeface="Söhne"/>
              </a:rPr>
              <a:t>One important thing to note is that h</a:t>
            </a:r>
            <a:r>
              <a:rPr lang="en-US" dirty="0"/>
              <a:t>earing loss has been identified as a potentially modifiable risk factor for dementia. Recent research suggests that addressing and treating hearing loss may help reduce the risk or delay the onset of dementia. How could your community increase the access to hearing services for people?</a:t>
            </a:r>
          </a:p>
          <a:p>
            <a:pPr algn="l"/>
            <a:endParaRPr lang="en-US" b="0" i="0" u="none" strike="noStrike" dirty="0">
              <a:solidFill>
                <a:srgbClr val="D1D5DB"/>
              </a:solidFill>
              <a:effectLst/>
              <a:latin typeface="Söhne"/>
            </a:endParaRPr>
          </a:p>
          <a:p>
            <a:pPr algn="l"/>
            <a:r>
              <a:rPr lang="en-US" b="0" i="0" u="none" strike="noStrike" dirty="0">
                <a:solidFill>
                  <a:srgbClr val="D1D5DB"/>
                </a:solidFill>
                <a:effectLst/>
                <a:latin typeface="Söhne"/>
              </a:rPr>
              <a:t>Engaging community organizations and support networks is vital in addressing dementia risk factors. Building social connections, reducing social isolation, and fostering a sense of belonging can significantly contribute to dementia prevention efforts in rural areas.</a:t>
            </a:r>
          </a:p>
          <a:p>
            <a:pPr algn="l"/>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Segoe UI" panose="020B0502040204020203" pitchFamily="34" charset="0"/>
                <a:ea typeface="Times New Roman" panose="02020603050405020304" pitchFamily="18" charset="0"/>
              </a:rPr>
              <a:t>Emphasize the need for collaborative efforts to address risk factors and promote brain health.</a:t>
            </a:r>
            <a:endParaRPr lang="en-US" sz="1200" dirty="0">
              <a:solidFill>
                <a:srgbClr val="000000"/>
              </a:solidFill>
              <a:effectLst/>
              <a:latin typeface="Times New Roman" panose="02020603050405020304" pitchFamily="18" charset="0"/>
              <a:ea typeface="Times New Roman" panose="02020603050405020304" pitchFamily="18" charset="0"/>
            </a:endParaRPr>
          </a:p>
          <a:p>
            <a:pPr algn="l"/>
            <a:endParaRPr lang="en-US" b="0" i="0" u="none" strike="noStrike" dirty="0">
              <a:solidFill>
                <a:srgbClr val="D1D5DB"/>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12</a:t>
            </a:fld>
            <a:endParaRPr lang="en-US"/>
          </a:p>
        </p:txBody>
      </p:sp>
    </p:spTree>
    <p:extLst>
      <p:ext uri="{BB962C8B-B14F-4D97-AF65-F5344CB8AC3E}">
        <p14:creationId xmlns:p14="http://schemas.microsoft.com/office/powerpoint/2010/main" val="361111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13</a:t>
            </a:fld>
            <a:endParaRPr lang="en-US"/>
          </a:p>
        </p:txBody>
      </p:sp>
    </p:spTree>
    <p:extLst>
      <p:ext uri="{BB962C8B-B14F-4D97-AF65-F5344CB8AC3E}">
        <p14:creationId xmlns:p14="http://schemas.microsoft.com/office/powerpoint/2010/main" val="263679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One of the primary risk factors for dementia is age. As individuals grow older, the risk of developing dementia increases. Rural areas often have a higher proportion of older adults, which contributes to the elevated risk of dementia within these communities.</a:t>
            </a:r>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4</a:t>
            </a:fld>
            <a:endParaRPr lang="en-US"/>
          </a:p>
        </p:txBody>
      </p:sp>
    </p:spTree>
    <p:extLst>
      <p:ext uri="{BB962C8B-B14F-4D97-AF65-F5344CB8AC3E}">
        <p14:creationId xmlns:p14="http://schemas.microsoft.com/office/powerpoint/2010/main" val="123475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Lower socioeconomic status is associated with an increased risk of dementia. In rural areas, the prevalence of poverty is higher, and access to education and economic opportunities may be limited. These socioeconomic factors contribute to the higher risk of dementia among rural residents.</a:t>
            </a:r>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5</a:t>
            </a:fld>
            <a:endParaRPr lang="en-US"/>
          </a:p>
        </p:txBody>
      </p:sp>
    </p:spTree>
    <p:extLst>
      <p:ext uri="{BB962C8B-B14F-4D97-AF65-F5344CB8AC3E}">
        <p14:creationId xmlns:p14="http://schemas.microsoft.com/office/powerpoint/2010/main" val="44786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Rural communities face unique challenges in accessing healthcare services. Limited availability of healthcare providers and facilities poses barriers to timely and comprehensive dementia care. The shortage of healthcare resources in rural areas further increases the risk of dementia among rural Americans.</a:t>
            </a:r>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6</a:t>
            </a:fld>
            <a:endParaRPr lang="en-US"/>
          </a:p>
        </p:txBody>
      </p:sp>
    </p:spTree>
    <p:extLst>
      <p:ext uri="{BB962C8B-B14F-4D97-AF65-F5344CB8AC3E}">
        <p14:creationId xmlns:p14="http://schemas.microsoft.com/office/powerpoint/2010/main" val="161645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Health disparities, including higher rates of chronic conditions, are prevalent in rural areas. Conditions such as cardiovascular disease, obesity, and diabetes significantly contribute to the risk of developing dementia. Addressing these health disparities is crucial in reducing dementia risk among rural populations.</a:t>
            </a:r>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7</a:t>
            </a:fld>
            <a:endParaRPr lang="en-US"/>
          </a:p>
        </p:txBody>
      </p:sp>
    </p:spTree>
    <p:extLst>
      <p:ext uri="{BB962C8B-B14F-4D97-AF65-F5344CB8AC3E}">
        <p14:creationId xmlns:p14="http://schemas.microsoft.com/office/powerpoint/2010/main" val="269310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Unhealthy lifestyles can elevate the risk of dementia. In rural areas, lifestyle factors such as smoking, physical inactivity, and poor diet patterns may be more prevalent. These have a direct impact on dementia risk, this highlights the importance of promoting healthy behaviors in rural communities.</a:t>
            </a:r>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8</a:t>
            </a:fld>
            <a:endParaRPr lang="en-US"/>
          </a:p>
        </p:txBody>
      </p:sp>
    </p:spTree>
    <p:extLst>
      <p:ext uri="{BB962C8B-B14F-4D97-AF65-F5344CB8AC3E}">
        <p14:creationId xmlns:p14="http://schemas.microsoft.com/office/powerpoint/2010/main" val="375540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Unique environmental exposures in rural areas, such as pesticides and air pollution, may have implications for cognitive health and dementia risk. These exposures require further investigation to understand their specific effects and develop appropriate preventive measures.</a:t>
            </a:r>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9</a:t>
            </a:fld>
            <a:endParaRPr lang="en-US"/>
          </a:p>
        </p:txBody>
      </p:sp>
    </p:spTree>
    <p:extLst>
      <p:ext uri="{BB962C8B-B14F-4D97-AF65-F5344CB8AC3E}">
        <p14:creationId xmlns:p14="http://schemas.microsoft.com/office/powerpoint/2010/main" val="2974537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Rural areas often have lower population densities and limited social networks, leading to increased social isolation. Social isolation is associated with a higher risk of cognitive decline and dementia. Addressing social isolation and promoting social connections are essential strategies in reducing dementia risk among rural Americans.</a:t>
            </a:r>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10</a:t>
            </a:fld>
            <a:endParaRPr lang="en-US"/>
          </a:p>
        </p:txBody>
      </p:sp>
    </p:spTree>
    <p:extLst>
      <p:ext uri="{BB962C8B-B14F-4D97-AF65-F5344CB8AC3E}">
        <p14:creationId xmlns:p14="http://schemas.microsoft.com/office/powerpoint/2010/main" val="46877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To mitigate the risk of dementia in rural America, several strategies can and should be implemented. These include improving access to healthcare services, promoting healthy lifestyle choices (we will talk about these on the next slide), and enhancing health literacy about dementia risk factors. A comprehensive approach is necessary to ensure optimal brain health in rural communities. (presenter should stop at each of these and ask the audience ways they can see this work in their community, what could be done, the answers will vary depending on who this is being presented to, save promote health lifestyle discussion until the next slide). </a:t>
            </a:r>
          </a:p>
          <a:p>
            <a:pPr algn="l"/>
            <a:endParaRPr lang="en-US" b="0" i="0" u="none" strike="noStrike" dirty="0">
              <a:solidFill>
                <a:srgbClr val="D1D5DB"/>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73148CD8-3704-5548-A03D-6DF334179F1F}" type="slidenum">
              <a:rPr lang="en-US" smtClean="0"/>
              <a:t>11</a:t>
            </a:fld>
            <a:endParaRPr lang="en-US"/>
          </a:p>
        </p:txBody>
      </p:sp>
    </p:spTree>
    <p:extLst>
      <p:ext uri="{BB962C8B-B14F-4D97-AF65-F5344CB8AC3E}">
        <p14:creationId xmlns:p14="http://schemas.microsoft.com/office/powerpoint/2010/main" val="340570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F400-784F-5143-A985-27C10540FD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70BAD8-6787-3B4F-82D2-9964177857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0EABCF-B0F4-A147-AE28-AB0A1134E374}"/>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5" name="Footer Placeholder 4">
            <a:extLst>
              <a:ext uri="{FF2B5EF4-FFF2-40B4-BE49-F238E27FC236}">
                <a16:creationId xmlns:a16="http://schemas.microsoft.com/office/drawing/2014/main" id="{2D45D996-A184-504F-B563-58D52FF93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3A773-D42A-9B49-ACB6-086138F9A108}"/>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3089059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6925-67AB-5F4E-A024-277E5E456E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1A92D0-D0D8-9B43-B89D-F9579AD9AC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019A2-81DC-5C48-A87F-D738E18D1002}"/>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5" name="Footer Placeholder 4">
            <a:extLst>
              <a:ext uri="{FF2B5EF4-FFF2-40B4-BE49-F238E27FC236}">
                <a16:creationId xmlns:a16="http://schemas.microsoft.com/office/drawing/2014/main" id="{C050933E-EFFD-E547-8955-4A9986F86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A107F-D47C-B94E-94A0-BCB3D066EAF3}"/>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126562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AC7E3-9BC7-C944-B8B3-6DC4B92231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AA87E1-9190-1740-BC9F-016C934CBC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545A1-3E15-E447-9C21-BEE93A60CE3F}"/>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5" name="Footer Placeholder 4">
            <a:extLst>
              <a:ext uri="{FF2B5EF4-FFF2-40B4-BE49-F238E27FC236}">
                <a16:creationId xmlns:a16="http://schemas.microsoft.com/office/drawing/2014/main" id="{224B317B-5BA1-8442-A642-3222D905A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126AE-A420-CF4C-B3A5-57C259DAE383}"/>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34905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009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05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145B-7A8C-514E-9977-3874EC477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586CD-9BE2-0344-B577-2A7081FF5A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F7396-B203-6A4B-8C05-1091412C9C37}"/>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5" name="Footer Placeholder 4">
            <a:extLst>
              <a:ext uri="{FF2B5EF4-FFF2-40B4-BE49-F238E27FC236}">
                <a16:creationId xmlns:a16="http://schemas.microsoft.com/office/drawing/2014/main" id="{E81589BB-B37A-D949-B182-0CEBFAB29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12429-8C5C-C648-811B-85B570FA4AE6}"/>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177671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8FB56-3ECF-2D4E-BB23-8311B10228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AA5F27-8E2A-0445-9A38-8B5A87BB7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362FF7-D157-0542-821F-64E099D34DBE}"/>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5" name="Footer Placeholder 4">
            <a:extLst>
              <a:ext uri="{FF2B5EF4-FFF2-40B4-BE49-F238E27FC236}">
                <a16:creationId xmlns:a16="http://schemas.microsoft.com/office/drawing/2014/main" id="{A3B708D6-4408-564E-B238-426224C31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34C96-C1E4-F142-8BDD-07F1731D868A}"/>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94825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50FB-3871-2945-8E0A-5C37EF421F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55249-6DCD-1448-9189-3A485066C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9E48EA-E305-1E41-BA92-3070946E06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97EE88-EEA4-8C41-A4CE-D0CE0B919DC3}"/>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6" name="Footer Placeholder 5">
            <a:extLst>
              <a:ext uri="{FF2B5EF4-FFF2-40B4-BE49-F238E27FC236}">
                <a16:creationId xmlns:a16="http://schemas.microsoft.com/office/drawing/2014/main" id="{160D87C0-2A8A-B644-A8D6-43B24B335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5284A-74FF-9646-BD98-7475064D3ADC}"/>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248929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8D8A-7F13-6845-A2C9-8EB5C66D84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E09BB-F1CD-6745-BCC8-2F647A5E30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F780A6-8EB0-4945-8822-EC0ACA93D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F3486A-0794-3D41-8533-D0367C0441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2E6759-CDF8-344E-AF5A-2FBDC1127B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ABBEF-74B8-A245-83F8-40BF4746CF67}"/>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8" name="Footer Placeholder 7">
            <a:extLst>
              <a:ext uri="{FF2B5EF4-FFF2-40B4-BE49-F238E27FC236}">
                <a16:creationId xmlns:a16="http://schemas.microsoft.com/office/drawing/2014/main" id="{56385C91-2D0D-194E-A393-CA0AE2EAB2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15E827-6498-7944-AC98-CE6F3F7A8FCE}"/>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719399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048F-5DC4-0647-A545-EE0E087D4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3F173-6918-7B4E-BC67-C7F6BE1D737A}"/>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4" name="Footer Placeholder 3">
            <a:extLst>
              <a:ext uri="{FF2B5EF4-FFF2-40B4-BE49-F238E27FC236}">
                <a16:creationId xmlns:a16="http://schemas.microsoft.com/office/drawing/2014/main" id="{335445E0-F3E0-1045-91B7-6F9FF63A92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9A042A-EBEF-A040-8CF3-4369B95BB4F7}"/>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356348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B5C47-D950-E945-951B-E733E77343E4}"/>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3" name="Footer Placeholder 2">
            <a:extLst>
              <a:ext uri="{FF2B5EF4-FFF2-40B4-BE49-F238E27FC236}">
                <a16:creationId xmlns:a16="http://schemas.microsoft.com/office/drawing/2014/main" id="{EBB0F84F-DEB2-1D4D-BD46-70D44F2464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57EF99-47F9-7045-9081-5508D231C2B8}"/>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235055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9630-CF70-E444-992E-026347C3F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863F88-4C9E-784F-AD5E-62B144AF4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45A836-FD32-5949-AE49-04C923688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5F72A-75DB-294C-B081-F913A08A198F}"/>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6" name="Footer Placeholder 5">
            <a:extLst>
              <a:ext uri="{FF2B5EF4-FFF2-40B4-BE49-F238E27FC236}">
                <a16:creationId xmlns:a16="http://schemas.microsoft.com/office/drawing/2014/main" id="{08F89D84-E240-F842-A866-EC634C00F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2F1E9-22FA-6C4D-9730-49822AD0BC3C}"/>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407998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A094E-14BF-9C48-A1F8-4FF0CFF92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BB8811-17E8-6C4F-A9D6-26975A50C8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913A2-2768-BC46-B14A-AD44604B4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548334-544C-7D44-AFEB-874ABA108E1F}"/>
              </a:ext>
            </a:extLst>
          </p:cNvPr>
          <p:cNvSpPr>
            <a:spLocks noGrp="1"/>
          </p:cNvSpPr>
          <p:nvPr>
            <p:ph type="dt" sz="half" idx="10"/>
          </p:nvPr>
        </p:nvSpPr>
        <p:spPr/>
        <p:txBody>
          <a:bodyPr/>
          <a:lstStyle/>
          <a:p>
            <a:fld id="{67A71895-AD33-AE42-A9FC-FBA78D8C8651}" type="datetimeFigureOut">
              <a:rPr lang="en-US" smtClean="0"/>
              <a:t>9/21/23</a:t>
            </a:fld>
            <a:endParaRPr lang="en-US"/>
          </a:p>
        </p:txBody>
      </p:sp>
      <p:sp>
        <p:nvSpPr>
          <p:cNvPr id="6" name="Footer Placeholder 5">
            <a:extLst>
              <a:ext uri="{FF2B5EF4-FFF2-40B4-BE49-F238E27FC236}">
                <a16:creationId xmlns:a16="http://schemas.microsoft.com/office/drawing/2014/main" id="{7F4AD072-6948-684B-8A8D-53C66BE36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9E1A2-641F-FC43-8201-62C73A8F0080}"/>
              </a:ext>
            </a:extLst>
          </p:cNvPr>
          <p:cNvSpPr>
            <a:spLocks noGrp="1"/>
          </p:cNvSpPr>
          <p:nvPr>
            <p:ph type="sldNum" sz="quarter" idx="12"/>
          </p:nvPr>
        </p:nvSpPr>
        <p:spPr/>
        <p:txBody>
          <a:bodyPr/>
          <a:lstStyle/>
          <a:p>
            <a:fld id="{D1B00C09-B6B8-A144-8C9B-C13C5C4F7DE7}" type="slidenum">
              <a:rPr lang="en-US" smtClean="0"/>
              <a:t>‹#›</a:t>
            </a:fld>
            <a:endParaRPr lang="en-US"/>
          </a:p>
        </p:txBody>
      </p:sp>
    </p:spTree>
    <p:extLst>
      <p:ext uri="{BB962C8B-B14F-4D97-AF65-F5344CB8AC3E}">
        <p14:creationId xmlns:p14="http://schemas.microsoft.com/office/powerpoint/2010/main" val="90160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AA7D3-B0DE-1649-B9B4-EB62F9C80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BE3AD-7085-7246-9028-3C3F15C7B5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B290D-B4F9-9445-B255-E8E6C29877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71895-AD33-AE42-A9FC-FBA78D8C8651}" type="datetimeFigureOut">
              <a:rPr lang="en-US" smtClean="0"/>
              <a:t>9/21/23</a:t>
            </a:fld>
            <a:endParaRPr lang="en-US"/>
          </a:p>
        </p:txBody>
      </p:sp>
      <p:sp>
        <p:nvSpPr>
          <p:cNvPr id="5" name="Footer Placeholder 4">
            <a:extLst>
              <a:ext uri="{FF2B5EF4-FFF2-40B4-BE49-F238E27FC236}">
                <a16:creationId xmlns:a16="http://schemas.microsoft.com/office/drawing/2014/main" id="{C19E4F95-E1A3-5B4B-8C06-DBB4B40608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91B8FA-AF73-3F4E-A909-7893A5466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00C09-B6B8-A144-8C9B-C13C5C4F7DE7}" type="slidenum">
              <a:rPr lang="en-US" smtClean="0"/>
              <a:t>‹#›</a:t>
            </a:fld>
            <a:endParaRPr lang="en-US"/>
          </a:p>
        </p:txBody>
      </p:sp>
    </p:spTree>
    <p:extLst>
      <p:ext uri="{BB962C8B-B14F-4D97-AF65-F5344CB8AC3E}">
        <p14:creationId xmlns:p14="http://schemas.microsoft.com/office/powerpoint/2010/main" val="3899460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blue rectangle on a green background&#10;&#10;Description automatically generated">
            <a:extLst>
              <a:ext uri="{FF2B5EF4-FFF2-40B4-BE49-F238E27FC236}">
                <a16:creationId xmlns:a16="http://schemas.microsoft.com/office/drawing/2014/main" id="{0C285DFF-EC39-A1A4-B24A-8F0AA45F7D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142"/>
            <a:ext cx="12195813" cy="6855858"/>
          </a:xfrm>
          <a:prstGeom prst="rect">
            <a:avLst/>
          </a:prstGeom>
        </p:spPr>
      </p:pic>
    </p:spTree>
    <p:extLst>
      <p:ext uri="{BB962C8B-B14F-4D97-AF65-F5344CB8AC3E}">
        <p14:creationId xmlns:p14="http://schemas.microsoft.com/office/powerpoint/2010/main" val="51097336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blue rectangle on a green background&#10;&#10;Description automatically generated">
            <a:extLst>
              <a:ext uri="{FF2B5EF4-FFF2-40B4-BE49-F238E27FC236}">
                <a16:creationId xmlns:a16="http://schemas.microsoft.com/office/drawing/2014/main" id="{0C285DFF-EC39-A1A4-B24A-8F0AA45F7DD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880" r="41741" b="20861"/>
          <a:stretch/>
        </p:blipFill>
        <p:spPr>
          <a:xfrm>
            <a:off x="-1" y="2142"/>
            <a:ext cx="12195813" cy="6855858"/>
          </a:xfrm>
          <a:prstGeom prst="rect">
            <a:avLst/>
          </a:prstGeom>
        </p:spPr>
      </p:pic>
    </p:spTree>
    <p:extLst>
      <p:ext uri="{BB962C8B-B14F-4D97-AF65-F5344CB8AC3E}">
        <p14:creationId xmlns:p14="http://schemas.microsoft.com/office/powerpoint/2010/main" val="193481971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5.jpeg"/><Relationship Id="rId7"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9.jpeg"/><Relationship Id="rId7" Type="http://schemas.openxmlformats.org/officeDocument/2006/relationships/diagramColors" Target="../diagrams/colors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jpe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9.jpe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2.jpe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5BAB83-EB12-8316-2EAB-03856C081385}"/>
              </a:ext>
            </a:extLst>
          </p:cNvPr>
          <p:cNvPicPr>
            <a:picLocks noChangeAspect="1"/>
          </p:cNvPicPr>
          <p:nvPr/>
        </p:nvPicPr>
        <p:blipFill>
          <a:blip r:embed="rId2"/>
          <a:srcRect/>
          <a:stretch/>
        </p:blipFill>
        <p:spPr>
          <a:xfrm>
            <a:off x="6351" y="0"/>
            <a:ext cx="12179300" cy="6858000"/>
          </a:xfrm>
          <a:prstGeom prst="rect">
            <a:avLst/>
          </a:prstGeom>
        </p:spPr>
      </p:pic>
      <p:sp>
        <p:nvSpPr>
          <p:cNvPr id="3" name="Title 1">
            <a:extLst>
              <a:ext uri="{FF2B5EF4-FFF2-40B4-BE49-F238E27FC236}">
                <a16:creationId xmlns:a16="http://schemas.microsoft.com/office/drawing/2014/main" id="{0E02DEA3-9332-491C-0A44-2ABE8D8512A2}"/>
              </a:ext>
            </a:extLst>
          </p:cNvPr>
          <p:cNvSpPr txBox="1">
            <a:spLocks/>
          </p:cNvSpPr>
          <p:nvPr/>
        </p:nvSpPr>
        <p:spPr>
          <a:xfrm>
            <a:off x="229120" y="0"/>
            <a:ext cx="8724380" cy="1325563"/>
          </a:xfrm>
          <a:prstGeom prst="rect">
            <a:avLst/>
          </a:prstGeom>
        </p:spPr>
        <p:txBody>
          <a:bodyPr anchor="ctr">
            <a:no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1" dirty="0">
                <a:solidFill>
                  <a:srgbClr val="FFFFFF"/>
                </a:solidFill>
                <a:latin typeface="Franklin Gothic Medium" panose="020B0603020102020204" pitchFamily="34" charset="0"/>
              </a:rPr>
              <a:t>BRAIN HEALTH, DEMENTIA &amp; AGING AMONG RURAL POPULATIONS</a:t>
            </a:r>
          </a:p>
        </p:txBody>
      </p:sp>
      <p:grpSp>
        <p:nvGrpSpPr>
          <p:cNvPr id="8" name="Group 7">
            <a:extLst>
              <a:ext uri="{FF2B5EF4-FFF2-40B4-BE49-F238E27FC236}">
                <a16:creationId xmlns:a16="http://schemas.microsoft.com/office/drawing/2014/main" id="{699A6BC5-864A-7D76-7690-C6DE980F731E}"/>
              </a:ext>
            </a:extLst>
          </p:cNvPr>
          <p:cNvGrpSpPr/>
          <p:nvPr/>
        </p:nvGrpSpPr>
        <p:grpSpPr>
          <a:xfrm>
            <a:off x="403135" y="5286876"/>
            <a:ext cx="7235621" cy="646331"/>
            <a:chOff x="403135" y="5286876"/>
            <a:chExt cx="7235621" cy="646331"/>
          </a:xfrm>
        </p:grpSpPr>
        <p:pic>
          <p:nvPicPr>
            <p:cNvPr id="9" name="Picture 8" descr="A blue and white logo with a brain&#10;&#10;Description automatically generated">
              <a:extLst>
                <a:ext uri="{FF2B5EF4-FFF2-40B4-BE49-F238E27FC236}">
                  <a16:creationId xmlns:a16="http://schemas.microsoft.com/office/drawing/2014/main" id="{CA569FDE-A5A4-5EBC-CCAD-199B08894ECC}"/>
                </a:ext>
              </a:extLst>
            </p:cNvPr>
            <p:cNvPicPr>
              <a:picLocks noChangeAspect="1"/>
            </p:cNvPicPr>
            <p:nvPr/>
          </p:nvPicPr>
          <p:blipFill>
            <a:blip r:embed="rId3"/>
            <a:stretch>
              <a:fillRect/>
            </a:stretch>
          </p:blipFill>
          <p:spPr>
            <a:xfrm>
              <a:off x="403135" y="5326314"/>
              <a:ext cx="2373403" cy="570031"/>
            </a:xfrm>
            <a:prstGeom prst="rect">
              <a:avLst/>
            </a:prstGeom>
          </p:spPr>
        </p:pic>
        <p:sp>
          <p:nvSpPr>
            <p:cNvPr id="10" name="TextBox 9">
              <a:extLst>
                <a:ext uri="{FF2B5EF4-FFF2-40B4-BE49-F238E27FC236}">
                  <a16:creationId xmlns:a16="http://schemas.microsoft.com/office/drawing/2014/main" id="{B1CE6E25-F901-A7EE-106A-9B949B7E3E59}"/>
                </a:ext>
              </a:extLst>
            </p:cNvPr>
            <p:cNvSpPr txBox="1"/>
            <p:nvPr/>
          </p:nvSpPr>
          <p:spPr>
            <a:xfrm>
              <a:off x="2855742" y="5286876"/>
              <a:ext cx="4783014" cy="646331"/>
            </a:xfrm>
            <a:prstGeom prst="rect">
              <a:avLst/>
            </a:prstGeom>
            <a:noFill/>
          </p:spPr>
          <p:txBody>
            <a:bodyPr wrap="square" rtlCol="0">
              <a:spAutoFit/>
            </a:bodyPr>
            <a:lstStyle/>
            <a:p>
              <a:r>
                <a:rPr lang="en-US" b="1" u="none" strike="noStrike" dirty="0">
                  <a:solidFill>
                    <a:schemeClr val="bg1"/>
                  </a:solidFill>
                  <a:effectLst/>
                  <a:latin typeface="Franklin Gothic Demi" panose="020B0603020102020204" pitchFamily="34" charset="0"/>
                </a:rPr>
                <a:t>North Carolina Building Our Largest </a:t>
              </a:r>
              <a:br>
                <a:rPr lang="en-US" b="1" u="none" strike="noStrike" dirty="0">
                  <a:solidFill>
                    <a:schemeClr val="bg1"/>
                  </a:solidFill>
                  <a:effectLst/>
                  <a:latin typeface="Franklin Gothic Demi" panose="020B0603020102020204" pitchFamily="34" charset="0"/>
                </a:rPr>
              </a:br>
              <a:r>
                <a:rPr lang="en-US" b="1" u="none" strike="noStrike" dirty="0">
                  <a:solidFill>
                    <a:schemeClr val="bg1"/>
                  </a:solidFill>
                  <a:effectLst/>
                  <a:latin typeface="Franklin Gothic Demi" panose="020B0603020102020204" pitchFamily="34" charset="0"/>
                </a:rPr>
                <a:t>Dementia (NC BOLD) Infrastructure Project</a:t>
              </a:r>
              <a:endParaRPr lang="en-US" b="1" dirty="0">
                <a:solidFill>
                  <a:schemeClr val="bg1"/>
                </a:solidFill>
                <a:latin typeface="Franklin Gothic Demi" panose="020B0603020102020204" pitchFamily="34" charset="0"/>
              </a:endParaRPr>
            </a:p>
          </p:txBody>
        </p:sp>
      </p:grpSp>
    </p:spTree>
    <p:extLst>
      <p:ext uri="{BB962C8B-B14F-4D97-AF65-F5344CB8AC3E}">
        <p14:creationId xmlns:p14="http://schemas.microsoft.com/office/powerpoint/2010/main" val="112892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68E8C-293B-BA40-B919-CE8590D262C8}"/>
              </a:ext>
            </a:extLst>
          </p:cNvPr>
          <p:cNvSpPr>
            <a:spLocks noGrp="1"/>
          </p:cNvSpPr>
          <p:nvPr>
            <p:ph type="title"/>
          </p:nvPr>
        </p:nvSpPr>
        <p:spPr>
          <a:xfrm>
            <a:off x="838200" y="365125"/>
            <a:ext cx="10515600" cy="1325563"/>
          </a:xfrm>
        </p:spPr>
        <p:txBody>
          <a:bodyPr>
            <a:normAutofit/>
          </a:bodyPr>
          <a:lstStyle/>
          <a:p>
            <a:r>
              <a:rPr lang="en-US" b="1" dirty="0">
                <a:solidFill>
                  <a:srgbClr val="FFFFFF"/>
                </a:solidFill>
                <a:latin typeface="Franklin Gothic Medium" panose="020B0603020102020204" pitchFamily="34" charset="0"/>
              </a:rPr>
              <a:t>SOCIAL ISOLATION</a:t>
            </a:r>
          </a:p>
        </p:txBody>
      </p:sp>
      <p:graphicFrame>
        <p:nvGraphicFramePr>
          <p:cNvPr id="18" name="Content Placeholder 2">
            <a:extLst>
              <a:ext uri="{FF2B5EF4-FFF2-40B4-BE49-F238E27FC236}">
                <a16:creationId xmlns:a16="http://schemas.microsoft.com/office/drawing/2014/main" id="{10DE6D13-A55D-F352-28A2-458BA0CC30DD}"/>
              </a:ext>
            </a:extLst>
          </p:cNvPr>
          <p:cNvGraphicFramePr>
            <a:graphicFrameLocks noGrp="1"/>
          </p:cNvGraphicFramePr>
          <p:nvPr>
            <p:ph idx="1"/>
            <p:extLst>
              <p:ext uri="{D42A27DB-BD31-4B8C-83A1-F6EECF244321}">
                <p14:modId xmlns:p14="http://schemas.microsoft.com/office/powerpoint/2010/main" val="35600466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C65A932-CAFD-C7AF-D886-F00B0BD1CB52}"/>
              </a:ext>
            </a:extLst>
          </p:cNvPr>
          <p:cNvPicPr>
            <a:picLocks noChangeAspect="1"/>
          </p:cNvPicPr>
          <p:nvPr/>
        </p:nvPicPr>
        <p:blipFill>
          <a:blip r:embed="rId8">
            <a:alphaModFix amt="35000"/>
          </a:blip>
          <a:srcRect t="14253" b="14253"/>
          <a:stretch/>
        </p:blipFill>
        <p:spPr>
          <a:xfrm>
            <a:off x="20" y="10"/>
            <a:ext cx="12191980" cy="6857990"/>
          </a:xfrm>
          <a:prstGeom prst="rect">
            <a:avLst/>
          </a:prstGeom>
        </p:spPr>
      </p:pic>
      <p:grpSp>
        <p:nvGrpSpPr>
          <p:cNvPr id="4" name="Group 3">
            <a:extLst>
              <a:ext uri="{FF2B5EF4-FFF2-40B4-BE49-F238E27FC236}">
                <a16:creationId xmlns:a16="http://schemas.microsoft.com/office/drawing/2014/main" id="{F9ECEA71-5BBE-B1A1-D005-96E4942E5836}"/>
              </a:ext>
            </a:extLst>
          </p:cNvPr>
          <p:cNvGrpSpPr/>
          <p:nvPr/>
        </p:nvGrpSpPr>
        <p:grpSpPr>
          <a:xfrm>
            <a:off x="108557" y="6457806"/>
            <a:ext cx="4117754" cy="338554"/>
            <a:chOff x="403135" y="5286876"/>
            <a:chExt cx="7925319" cy="651604"/>
          </a:xfrm>
        </p:grpSpPr>
        <p:pic>
          <p:nvPicPr>
            <p:cNvPr id="5" name="Picture 4" descr="A blue and white logo with a brain&#10;&#10;Description automatically generated">
              <a:extLst>
                <a:ext uri="{FF2B5EF4-FFF2-40B4-BE49-F238E27FC236}">
                  <a16:creationId xmlns:a16="http://schemas.microsoft.com/office/drawing/2014/main" id="{6FAF79CF-340D-E113-8014-12BC3A200315}"/>
                </a:ext>
              </a:extLst>
            </p:cNvPr>
            <p:cNvPicPr>
              <a:picLocks noChangeAspect="1"/>
            </p:cNvPicPr>
            <p:nvPr/>
          </p:nvPicPr>
          <p:blipFill>
            <a:blip r:embed="rId9"/>
            <a:stretch>
              <a:fillRect/>
            </a:stretch>
          </p:blipFill>
          <p:spPr>
            <a:xfrm>
              <a:off x="403135" y="5326314"/>
              <a:ext cx="2373403" cy="570031"/>
            </a:xfrm>
            <a:prstGeom prst="rect">
              <a:avLst/>
            </a:prstGeom>
          </p:spPr>
        </p:pic>
        <p:sp>
          <p:nvSpPr>
            <p:cNvPr id="6" name="TextBox 5">
              <a:extLst>
                <a:ext uri="{FF2B5EF4-FFF2-40B4-BE49-F238E27FC236}">
                  <a16:creationId xmlns:a16="http://schemas.microsoft.com/office/drawing/2014/main" id="{9014F638-5B57-D888-42A7-EF4F8920BF40}"/>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effectLst/>
                  <a:latin typeface="Franklin Gothic Demi" panose="020B0603020102020204" pitchFamily="34" charset="0"/>
                </a:rPr>
                <a:t>North Carolina Building Our Largest </a:t>
              </a:r>
              <a:br>
                <a:rPr lang="en-US" sz="800" b="1" u="none" strike="noStrike" dirty="0">
                  <a:effectLst/>
                  <a:latin typeface="Franklin Gothic Demi" panose="020B0603020102020204" pitchFamily="34" charset="0"/>
                </a:rPr>
              </a:br>
              <a:r>
                <a:rPr lang="en-US" sz="800" b="1" u="none" strike="noStrike" dirty="0">
                  <a:effectLst/>
                  <a:latin typeface="Franklin Gothic Demi" panose="020B0603020102020204" pitchFamily="34" charset="0"/>
                </a:rPr>
                <a:t>Dementia (NC BOLD) Infrastructure Project</a:t>
              </a:r>
              <a:endParaRPr lang="en-US" sz="800" b="1" dirty="0">
                <a:latin typeface="Franklin Gothic Demi" panose="020B0603020102020204" pitchFamily="34" charset="0"/>
              </a:endParaRPr>
            </a:p>
          </p:txBody>
        </p:sp>
      </p:grpSp>
    </p:spTree>
    <p:extLst>
      <p:ext uri="{BB962C8B-B14F-4D97-AF65-F5344CB8AC3E}">
        <p14:creationId xmlns:p14="http://schemas.microsoft.com/office/powerpoint/2010/main" val="328901731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42">
            <a:extLst>
              <a:ext uri="{FF2B5EF4-FFF2-40B4-BE49-F238E27FC236}">
                <a16:creationId xmlns:a16="http://schemas.microsoft.com/office/drawing/2014/main" id="{861AF017-741B-4CC0-B7C2-C9B94E5B8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4">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5">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6">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8">
            <a:extLst>
              <a:ext uri="{FF2B5EF4-FFF2-40B4-BE49-F238E27FC236}">
                <a16:creationId xmlns:a16="http://schemas.microsoft.com/office/drawing/2014/main" id="{5FC9E5C3-B8DC-4532-8C1F-4D5331C64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863975" y="-12"/>
            <a:ext cx="8328026" cy="68579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81DE3BAF-6F79-1641-A341-AEE34A90C409}"/>
              </a:ext>
            </a:extLst>
          </p:cNvPr>
          <p:cNvSpPr>
            <a:spLocks noGrp="1"/>
          </p:cNvSpPr>
          <p:nvPr>
            <p:ph type="title"/>
          </p:nvPr>
        </p:nvSpPr>
        <p:spPr>
          <a:xfrm>
            <a:off x="6383337" y="469447"/>
            <a:ext cx="5256213" cy="1562477"/>
          </a:xfrm>
        </p:spPr>
        <p:txBody>
          <a:bodyPr anchor="t">
            <a:noAutofit/>
          </a:bodyPr>
          <a:lstStyle/>
          <a:p>
            <a:r>
              <a:rPr lang="en-US" dirty="0">
                <a:latin typeface="Franklin Gothic Medium" panose="020B0603020102020204" pitchFamily="34" charset="0"/>
              </a:rPr>
              <a:t>STRATEGIES FOR RISK REDUCTION</a:t>
            </a:r>
          </a:p>
        </p:txBody>
      </p:sp>
      <p:pic>
        <p:nvPicPr>
          <p:cNvPr id="8" name="Picture 7" descr="Tractor in a field">
            <a:extLst>
              <a:ext uri="{FF2B5EF4-FFF2-40B4-BE49-F238E27FC236}">
                <a16:creationId xmlns:a16="http://schemas.microsoft.com/office/drawing/2014/main" id="{54EB6490-2B3C-13F8-C8CB-C55BDF4EC026}"/>
              </a:ext>
            </a:extLst>
          </p:cNvPr>
          <p:cNvPicPr>
            <a:picLocks noChangeAspect="1"/>
          </p:cNvPicPr>
          <p:nvPr/>
        </p:nvPicPr>
        <p:blipFill rotWithShape="1">
          <a:blip r:embed="rId3"/>
          <a:srcRect t="10239" r="4" b="10243"/>
          <a:stretch/>
        </p:blipFill>
        <p:spPr>
          <a:xfrm>
            <a:off x="550862" y="551479"/>
            <a:ext cx="5256213" cy="2790000"/>
          </a:xfrm>
          <a:prstGeom prst="rect">
            <a:avLst/>
          </a:prstGeom>
          <a:effectLst>
            <a:outerShdw blurRad="508000" dist="101600" dir="5400000" algn="tl" rotWithShape="0">
              <a:prstClr val="black">
                <a:alpha val="10000"/>
              </a:prstClr>
            </a:outerShdw>
          </a:effectLst>
        </p:spPr>
      </p:pic>
      <p:pic>
        <p:nvPicPr>
          <p:cNvPr id="7" name="Picture 6" descr="Tractor in a field">
            <a:extLst>
              <a:ext uri="{FF2B5EF4-FFF2-40B4-BE49-F238E27FC236}">
                <a16:creationId xmlns:a16="http://schemas.microsoft.com/office/drawing/2014/main" id="{BB8A2748-CED9-7042-C232-CB59749C921F}"/>
              </a:ext>
            </a:extLst>
          </p:cNvPr>
          <p:cNvPicPr>
            <a:picLocks noChangeAspect="1"/>
          </p:cNvPicPr>
          <p:nvPr/>
        </p:nvPicPr>
        <p:blipFill rotWithShape="1">
          <a:blip r:embed="rId3"/>
          <a:srcRect t="10510" b="9966"/>
          <a:stretch/>
        </p:blipFill>
        <p:spPr>
          <a:xfrm>
            <a:off x="550862" y="3518725"/>
            <a:ext cx="5256000" cy="2790000"/>
          </a:xfrm>
          <a:prstGeom prst="rect">
            <a:avLst/>
          </a:prstGeom>
          <a:effectLst>
            <a:outerShdw blurRad="508000" dist="101600" dir="5400000" algn="tl" rotWithShape="0">
              <a:prstClr val="black">
                <a:alpha val="10000"/>
              </a:prstClr>
            </a:outerShdw>
          </a:effectLst>
        </p:spPr>
      </p:pic>
      <p:graphicFrame>
        <p:nvGraphicFramePr>
          <p:cNvPr id="38" name="Content Placeholder 2">
            <a:extLst>
              <a:ext uri="{FF2B5EF4-FFF2-40B4-BE49-F238E27FC236}">
                <a16:creationId xmlns:a16="http://schemas.microsoft.com/office/drawing/2014/main" id="{AFA2FD7B-59F8-BA98-D945-A1E52B5F663E}"/>
              </a:ext>
            </a:extLst>
          </p:cNvPr>
          <p:cNvGraphicFramePr/>
          <p:nvPr>
            <p:extLst>
              <p:ext uri="{D42A27DB-BD31-4B8C-83A1-F6EECF244321}">
                <p14:modId xmlns:p14="http://schemas.microsoft.com/office/powerpoint/2010/main" val="889265112"/>
              </p:ext>
            </p:extLst>
          </p:nvPr>
        </p:nvGraphicFramePr>
        <p:xfrm>
          <a:off x="6383338" y="2031939"/>
          <a:ext cx="5256214" cy="4276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084A8EE0-AEAD-703D-181A-A78948ECC812}"/>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C9C6CB30-438F-4992-C8A5-78C82EF372A2}"/>
                </a:ext>
              </a:extLst>
            </p:cNvPr>
            <p:cNvPicPr>
              <a:picLocks noChangeAspect="1"/>
            </p:cNvPicPr>
            <p:nvPr/>
          </p:nvPicPr>
          <p:blipFill>
            <a:blip r:embed="rId9"/>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EEFD1FD5-D908-70BF-5529-74567A8106C2}"/>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effectLst/>
                  <a:latin typeface="Franklin Gothic Demi" panose="020B0603020102020204" pitchFamily="34" charset="0"/>
                </a:rPr>
                <a:t>North Carolina Building Our Largest </a:t>
              </a:r>
              <a:br>
                <a:rPr lang="en-US" sz="800" b="1" u="none" strike="noStrike" dirty="0">
                  <a:effectLst/>
                  <a:latin typeface="Franklin Gothic Demi" panose="020B0603020102020204" pitchFamily="34" charset="0"/>
                </a:rPr>
              </a:br>
              <a:r>
                <a:rPr lang="en-US" sz="800" b="1" u="none" strike="noStrike" dirty="0">
                  <a:effectLst/>
                  <a:latin typeface="Franklin Gothic Demi" panose="020B0603020102020204" pitchFamily="34" charset="0"/>
                </a:rPr>
                <a:t>Dementia (NC BOLD) Infrastructure Project</a:t>
              </a:r>
              <a:endParaRPr lang="en-US" sz="800" b="1" dirty="0">
                <a:latin typeface="Franklin Gothic Demi" panose="020B0603020102020204" pitchFamily="34" charset="0"/>
              </a:endParaRPr>
            </a:p>
          </p:txBody>
        </p:sp>
      </p:grpSp>
    </p:spTree>
    <p:extLst>
      <p:ext uri="{BB962C8B-B14F-4D97-AF65-F5344CB8AC3E}">
        <p14:creationId xmlns:p14="http://schemas.microsoft.com/office/powerpoint/2010/main" val="853922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66">
            <a:extLst>
              <a:ext uri="{FF2B5EF4-FFF2-40B4-BE49-F238E27FC236}">
                <a16:creationId xmlns:a16="http://schemas.microsoft.com/office/drawing/2014/main" id="{86BF47BD-DB8D-4367-B0B5-D4A6D1A32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68">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7" name="Rectangle 69">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0">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82A7633-C50B-CD69-2845-FE821C5D85AA}"/>
              </a:ext>
            </a:extLst>
          </p:cNvPr>
          <p:cNvSpPr>
            <a:spLocks noGrp="1"/>
          </p:cNvSpPr>
          <p:nvPr>
            <p:ph type="title"/>
          </p:nvPr>
        </p:nvSpPr>
        <p:spPr>
          <a:xfrm>
            <a:off x="484094" y="510989"/>
            <a:ext cx="11053482" cy="1333686"/>
          </a:xfrm>
        </p:spPr>
        <p:txBody>
          <a:bodyPr anchor="t">
            <a:noAutofit/>
          </a:bodyPr>
          <a:lstStyle/>
          <a:p>
            <a:r>
              <a:rPr lang="en-US" b="1" dirty="0">
                <a:latin typeface="Franklin Gothic Medium" panose="020B0603020102020204" pitchFamily="34" charset="0"/>
              </a:rPr>
              <a:t>PROMOTING HEALTHY LIFESTYLE CHOICES	</a:t>
            </a:r>
          </a:p>
        </p:txBody>
      </p:sp>
      <p:pic>
        <p:nvPicPr>
          <p:cNvPr id="7" name="Picture 6">
            <a:extLst>
              <a:ext uri="{FF2B5EF4-FFF2-40B4-BE49-F238E27FC236}">
                <a16:creationId xmlns:a16="http://schemas.microsoft.com/office/drawing/2014/main" id="{89EFAC6B-C540-05D1-AD78-892B6D90AA8D}"/>
              </a:ext>
              <a:ext uri="{C183D7F6-B498-43B3-948B-1728B52AA6E4}">
                <adec:decorative xmlns:adec="http://schemas.microsoft.com/office/drawing/2017/decorative" val="1"/>
              </a:ext>
            </a:extLst>
          </p:cNvPr>
          <p:cNvPicPr>
            <a:picLocks noChangeAspect="1"/>
          </p:cNvPicPr>
          <p:nvPr/>
        </p:nvPicPr>
        <p:blipFill rotWithShape="1">
          <a:blip r:embed="rId3"/>
          <a:srcRect l="4056" t="-942" r="3518" b="7768"/>
          <a:stretch/>
        </p:blipFill>
        <p:spPr>
          <a:xfrm>
            <a:off x="3848103" y="1264024"/>
            <a:ext cx="7307728" cy="4917418"/>
          </a:xfrm>
          <a:prstGeom prst="rect">
            <a:avLst/>
          </a:prstGeom>
          <a:effectLst>
            <a:outerShdw blurRad="508000" dist="101600" dir="5400000" algn="tl" rotWithShape="0">
              <a:prstClr val="black">
                <a:alpha val="10000"/>
              </a:prstClr>
            </a:outerShdw>
          </a:effectLst>
        </p:spPr>
      </p:pic>
      <p:graphicFrame>
        <p:nvGraphicFramePr>
          <p:cNvPr id="17" name="Content Placeholder 2">
            <a:extLst>
              <a:ext uri="{FF2B5EF4-FFF2-40B4-BE49-F238E27FC236}">
                <a16:creationId xmlns:a16="http://schemas.microsoft.com/office/drawing/2014/main" id="{E66AF27D-F5A4-0089-D1F0-82BDE7708A70}"/>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464174518"/>
              </p:ext>
            </p:extLst>
          </p:nvPr>
        </p:nvGraphicFramePr>
        <p:xfrm>
          <a:off x="574673" y="1887445"/>
          <a:ext cx="2952750" cy="37830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BA29E7DE-D515-CAE5-B24C-45803E1CC26B}"/>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FE38F62F-85A0-1B40-CCB8-223532AA595C}"/>
                </a:ext>
              </a:extLst>
            </p:cNvPr>
            <p:cNvPicPr>
              <a:picLocks noChangeAspect="1"/>
            </p:cNvPicPr>
            <p:nvPr/>
          </p:nvPicPr>
          <p:blipFill>
            <a:blip r:embed="rId9"/>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6DFCC860-3018-BC70-B418-8BBEC9C44BF6}"/>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effectLst/>
                  <a:latin typeface="Franklin Gothic Demi" panose="020B0603020102020204" pitchFamily="34" charset="0"/>
                </a:rPr>
                <a:t>North Carolina Building Our Largest </a:t>
              </a:r>
              <a:br>
                <a:rPr lang="en-US" sz="800" b="1" u="none" strike="noStrike" dirty="0">
                  <a:effectLst/>
                  <a:latin typeface="Franklin Gothic Demi" panose="020B0603020102020204" pitchFamily="34" charset="0"/>
                </a:rPr>
              </a:br>
              <a:r>
                <a:rPr lang="en-US" sz="800" b="1" u="none" strike="noStrike" dirty="0">
                  <a:effectLst/>
                  <a:latin typeface="Franklin Gothic Demi" panose="020B0603020102020204" pitchFamily="34" charset="0"/>
                </a:rPr>
                <a:t>Dementia (NC BOLD) Infrastructure Project</a:t>
              </a:r>
              <a:endParaRPr lang="en-US" sz="800" b="1" dirty="0">
                <a:latin typeface="Franklin Gothic Demi" panose="020B0603020102020204" pitchFamily="34" charset="0"/>
              </a:endParaRPr>
            </a:p>
          </p:txBody>
        </p:sp>
      </p:grpSp>
    </p:spTree>
    <p:extLst>
      <p:ext uri="{BB962C8B-B14F-4D97-AF65-F5344CB8AC3E}">
        <p14:creationId xmlns:p14="http://schemas.microsoft.com/office/powerpoint/2010/main" val="1591165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unset on the grassy meadow">
            <a:extLst>
              <a:ext uri="{FF2B5EF4-FFF2-40B4-BE49-F238E27FC236}">
                <a16:creationId xmlns:a16="http://schemas.microsoft.com/office/drawing/2014/main" id="{962E4CF7-4A93-0FDE-5E81-1E8CC61C4671}"/>
              </a:ext>
            </a:extLst>
          </p:cNvPr>
          <p:cNvPicPr>
            <a:picLocks noChangeAspect="1"/>
          </p:cNvPicPr>
          <p:nvPr/>
        </p:nvPicPr>
        <p:blipFill rotWithShape="1">
          <a:blip r:embed="rId3">
            <a:alphaModFix amt="60000"/>
          </a:blip>
          <a:srcRect t="17644"/>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CF12B004-3FD4-5C69-9A08-396ADDB7A671}"/>
              </a:ext>
            </a:extLst>
          </p:cNvPr>
          <p:cNvSpPr>
            <a:spLocks noGrp="1"/>
          </p:cNvSpPr>
          <p:nvPr>
            <p:ph type="title"/>
          </p:nvPr>
        </p:nvSpPr>
        <p:spPr>
          <a:xfrm>
            <a:off x="838200" y="525195"/>
            <a:ext cx="10165218" cy="2806506"/>
          </a:xfrm>
        </p:spPr>
        <p:txBody>
          <a:bodyPr anchor="b">
            <a:normAutofit/>
          </a:bodyPr>
          <a:lstStyle/>
          <a:p>
            <a:r>
              <a:rPr lang="en-US" dirty="0">
                <a:solidFill>
                  <a:srgbClr val="FFFFFF"/>
                </a:solidFill>
                <a:latin typeface="Franklin Gothic Medium" panose="020B0603020102020204" pitchFamily="34" charset="0"/>
              </a:rPr>
              <a:t>ACTION STEPS</a:t>
            </a:r>
          </a:p>
        </p:txBody>
      </p:sp>
      <p:sp>
        <p:nvSpPr>
          <p:cNvPr id="3" name="Content Placeholder 2">
            <a:extLst>
              <a:ext uri="{FF2B5EF4-FFF2-40B4-BE49-F238E27FC236}">
                <a16:creationId xmlns:a16="http://schemas.microsoft.com/office/drawing/2014/main" id="{7DFE825A-B5B4-8B02-1BC2-FC5F39923A60}"/>
              </a:ext>
            </a:extLst>
          </p:cNvPr>
          <p:cNvSpPr>
            <a:spLocks noGrp="1"/>
          </p:cNvSpPr>
          <p:nvPr>
            <p:ph idx="1"/>
          </p:nvPr>
        </p:nvSpPr>
        <p:spPr>
          <a:xfrm>
            <a:off x="838200" y="3526300"/>
            <a:ext cx="10165218" cy="2588458"/>
          </a:xfrm>
        </p:spPr>
        <p:txBody>
          <a:bodyPr>
            <a:normAutofit/>
          </a:bodyPr>
          <a:lstStyle/>
          <a:p>
            <a:pPr marL="0" indent="0">
              <a:buNone/>
            </a:pPr>
            <a:r>
              <a:rPr lang="en-US" sz="2000" dirty="0">
                <a:solidFill>
                  <a:srgbClr val="FFFFFF"/>
                </a:solidFill>
              </a:rPr>
              <a:t>What is one action step you as an individual or community will take                                                  to reduce dementia risk in your community?</a:t>
            </a:r>
          </a:p>
          <a:p>
            <a:endParaRPr lang="en-US" sz="2000" dirty="0">
              <a:solidFill>
                <a:srgbClr val="FFFFFF"/>
              </a:solidFill>
            </a:endParaRPr>
          </a:p>
        </p:txBody>
      </p:sp>
      <p:grpSp>
        <p:nvGrpSpPr>
          <p:cNvPr id="10" name="Group 9">
            <a:extLst>
              <a:ext uri="{FF2B5EF4-FFF2-40B4-BE49-F238E27FC236}">
                <a16:creationId xmlns:a16="http://schemas.microsoft.com/office/drawing/2014/main" id="{F4F63833-0949-1180-3969-E6E42A37CE14}"/>
              </a:ext>
            </a:extLst>
          </p:cNvPr>
          <p:cNvGrpSpPr/>
          <p:nvPr/>
        </p:nvGrpSpPr>
        <p:grpSpPr>
          <a:xfrm>
            <a:off x="303350" y="6243670"/>
            <a:ext cx="4117754" cy="338554"/>
            <a:chOff x="403135" y="5286876"/>
            <a:chExt cx="7925319" cy="651604"/>
          </a:xfrm>
        </p:grpSpPr>
        <p:pic>
          <p:nvPicPr>
            <p:cNvPr id="11" name="Picture 10" descr="A blue and white logo with a brain&#10;&#10;Description automatically generated">
              <a:extLst>
                <a:ext uri="{FF2B5EF4-FFF2-40B4-BE49-F238E27FC236}">
                  <a16:creationId xmlns:a16="http://schemas.microsoft.com/office/drawing/2014/main" id="{B2AA9C60-8301-CE19-935F-29EC7C3DCD5D}"/>
                </a:ext>
              </a:extLst>
            </p:cNvPr>
            <p:cNvPicPr>
              <a:picLocks noChangeAspect="1"/>
            </p:cNvPicPr>
            <p:nvPr/>
          </p:nvPicPr>
          <p:blipFill>
            <a:blip r:embed="rId4"/>
            <a:stretch>
              <a:fillRect/>
            </a:stretch>
          </p:blipFill>
          <p:spPr>
            <a:xfrm>
              <a:off x="403135" y="5326314"/>
              <a:ext cx="2373403" cy="570031"/>
            </a:xfrm>
            <a:prstGeom prst="rect">
              <a:avLst/>
            </a:prstGeom>
          </p:spPr>
        </p:pic>
        <p:sp>
          <p:nvSpPr>
            <p:cNvPr id="12" name="TextBox 11">
              <a:extLst>
                <a:ext uri="{FF2B5EF4-FFF2-40B4-BE49-F238E27FC236}">
                  <a16:creationId xmlns:a16="http://schemas.microsoft.com/office/drawing/2014/main" id="{2BEDA0C9-5654-6B81-762B-452896D90A5D}"/>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bg1"/>
                  </a:solidFill>
                  <a:effectLst/>
                  <a:latin typeface="Franklin Gothic Demi" panose="020B0603020102020204" pitchFamily="34" charset="0"/>
                </a:rPr>
                <a:t>North Carolina Building Our Largest </a:t>
              </a:r>
              <a:br>
                <a:rPr lang="en-US" sz="800" b="1" u="none" strike="noStrike" dirty="0">
                  <a:solidFill>
                    <a:schemeClr val="bg1"/>
                  </a:solidFill>
                  <a:effectLst/>
                  <a:latin typeface="Franklin Gothic Demi" panose="020B0603020102020204" pitchFamily="34" charset="0"/>
                </a:rPr>
              </a:br>
              <a:r>
                <a:rPr lang="en-US" sz="800" b="1" u="none" strike="noStrike" dirty="0">
                  <a:solidFill>
                    <a:schemeClr val="bg1"/>
                  </a:solidFill>
                  <a:effectLst/>
                  <a:latin typeface="Franklin Gothic Demi" panose="020B0603020102020204" pitchFamily="34" charset="0"/>
                </a:rPr>
                <a:t>Dementia (NC BOLD) Infrastructure Project</a:t>
              </a:r>
              <a:endParaRPr lang="en-US" sz="800" b="1" dirty="0">
                <a:solidFill>
                  <a:schemeClr val="bg1"/>
                </a:solidFill>
                <a:latin typeface="Franklin Gothic Demi" panose="020B0603020102020204" pitchFamily="34" charset="0"/>
              </a:endParaRPr>
            </a:p>
          </p:txBody>
        </p:sp>
      </p:grpSp>
    </p:spTree>
    <p:extLst>
      <p:ext uri="{BB962C8B-B14F-4D97-AF65-F5344CB8AC3E}">
        <p14:creationId xmlns:p14="http://schemas.microsoft.com/office/powerpoint/2010/main" val="426149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elds of grass in the countryside">
            <a:extLst>
              <a:ext uri="{FF2B5EF4-FFF2-40B4-BE49-F238E27FC236}">
                <a16:creationId xmlns:a16="http://schemas.microsoft.com/office/drawing/2014/main" id="{0A8B6BC5-2682-154B-1A4D-CDC0A1086FD7}"/>
              </a:ext>
            </a:extLst>
          </p:cNvPr>
          <p:cNvPicPr>
            <a:picLocks noChangeAspect="1"/>
          </p:cNvPicPr>
          <p:nvPr/>
        </p:nvPicPr>
        <p:blipFill rotWithShape="1">
          <a:blip r:embed="rId2"/>
          <a:srcRect l="55384" t="15730" r="15577"/>
          <a:stretch/>
        </p:blipFill>
        <p:spPr>
          <a:xfrm>
            <a:off x="8651633" y="-22"/>
            <a:ext cx="3540367" cy="6858022"/>
          </a:xfrm>
          <a:prstGeom prst="rect">
            <a:avLst/>
          </a:prstGeom>
        </p:spPr>
      </p:pic>
      <p:sp>
        <p:nvSpPr>
          <p:cNvPr id="5" name="Title 1">
            <a:extLst>
              <a:ext uri="{FF2B5EF4-FFF2-40B4-BE49-F238E27FC236}">
                <a16:creationId xmlns:a16="http://schemas.microsoft.com/office/drawing/2014/main" id="{0D7F5A3F-E62A-8A05-3529-F86E7320306F}"/>
              </a:ext>
            </a:extLst>
          </p:cNvPr>
          <p:cNvSpPr txBox="1">
            <a:spLocks/>
          </p:cNvSpPr>
          <p:nvPr/>
        </p:nvSpPr>
        <p:spPr>
          <a:xfrm>
            <a:off x="348046" y="2331590"/>
            <a:ext cx="8106639" cy="380192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b="1" dirty="0">
                <a:solidFill>
                  <a:srgbClr val="FFFFFF"/>
                </a:solidFill>
                <a:latin typeface="Franklin Gothic Medium" panose="020B0603020102020204" pitchFamily="34" charset="0"/>
              </a:rPr>
              <a:t>BRAIN HEALTH, DEMENTIA AND AGING AMONG RURAL POPULATIONS</a:t>
            </a:r>
          </a:p>
        </p:txBody>
      </p:sp>
      <p:cxnSp>
        <p:nvCxnSpPr>
          <p:cNvPr id="6" name="Straight Connector 5">
            <a:extLst>
              <a:ext uri="{FF2B5EF4-FFF2-40B4-BE49-F238E27FC236}">
                <a16:creationId xmlns:a16="http://schemas.microsoft.com/office/drawing/2014/main" id="{5022722E-3E36-79C2-EB88-D4A1C8A3C65E}"/>
              </a:ext>
            </a:extLst>
          </p:cNvPr>
          <p:cNvCxnSpPr>
            <a:cxnSpLocks/>
          </p:cNvCxnSpPr>
          <p:nvPr/>
        </p:nvCxnSpPr>
        <p:spPr>
          <a:xfrm>
            <a:off x="8637565" y="0"/>
            <a:ext cx="0" cy="685799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C1AD2B5-E932-F0E3-8A90-BD2914EDF855}"/>
              </a:ext>
            </a:extLst>
          </p:cNvPr>
          <p:cNvGrpSpPr/>
          <p:nvPr/>
        </p:nvGrpSpPr>
        <p:grpSpPr>
          <a:xfrm>
            <a:off x="477949" y="5286876"/>
            <a:ext cx="7235621" cy="646331"/>
            <a:chOff x="403135" y="5286876"/>
            <a:chExt cx="7235621" cy="646331"/>
          </a:xfrm>
        </p:grpSpPr>
        <p:pic>
          <p:nvPicPr>
            <p:cNvPr id="3" name="Picture 2" descr="A blue and white logo with a brain&#10;&#10;Description automatically generated">
              <a:extLst>
                <a:ext uri="{FF2B5EF4-FFF2-40B4-BE49-F238E27FC236}">
                  <a16:creationId xmlns:a16="http://schemas.microsoft.com/office/drawing/2014/main" id="{954B7B8E-74F0-316D-E4E3-03A885181FD3}"/>
                </a:ext>
              </a:extLst>
            </p:cNvPr>
            <p:cNvPicPr>
              <a:picLocks noChangeAspect="1"/>
            </p:cNvPicPr>
            <p:nvPr/>
          </p:nvPicPr>
          <p:blipFill>
            <a:blip r:embed="rId3"/>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80454FF2-B559-6B15-9EC7-148838039F50}"/>
                </a:ext>
              </a:extLst>
            </p:cNvPr>
            <p:cNvSpPr txBox="1"/>
            <p:nvPr/>
          </p:nvSpPr>
          <p:spPr>
            <a:xfrm>
              <a:off x="2855742" y="5286876"/>
              <a:ext cx="4783014" cy="646331"/>
            </a:xfrm>
            <a:prstGeom prst="rect">
              <a:avLst/>
            </a:prstGeom>
            <a:noFill/>
          </p:spPr>
          <p:txBody>
            <a:bodyPr wrap="square" rtlCol="0">
              <a:spAutoFit/>
            </a:bodyPr>
            <a:lstStyle/>
            <a:p>
              <a:r>
                <a:rPr lang="en-US" b="1" u="none" strike="noStrike" dirty="0">
                  <a:solidFill>
                    <a:schemeClr val="tx2">
                      <a:lumMod val="10000"/>
                    </a:schemeClr>
                  </a:solidFill>
                  <a:effectLst/>
                  <a:latin typeface="Franklin Gothic Demi" panose="020B0603020102020204" pitchFamily="34" charset="0"/>
                </a:rPr>
                <a:t>North Carolina Building Our Largest </a:t>
              </a:r>
              <a:br>
                <a:rPr lang="en-US" b="1" u="none" strike="noStrike" dirty="0">
                  <a:solidFill>
                    <a:schemeClr val="tx2">
                      <a:lumMod val="10000"/>
                    </a:schemeClr>
                  </a:solidFill>
                  <a:effectLst/>
                  <a:latin typeface="Franklin Gothic Demi" panose="020B0603020102020204" pitchFamily="34" charset="0"/>
                </a:rPr>
              </a:br>
              <a:r>
                <a:rPr lang="en-US" b="1" u="none" strike="noStrike" dirty="0">
                  <a:solidFill>
                    <a:schemeClr val="tx2">
                      <a:lumMod val="10000"/>
                    </a:schemeClr>
                  </a:solidFill>
                  <a:effectLst/>
                  <a:latin typeface="Franklin Gothic Demi" panose="020B0603020102020204" pitchFamily="34" charset="0"/>
                </a:rPr>
                <a:t>Dementia (NC BOLD) Infrastructure Project</a:t>
              </a:r>
              <a:endParaRPr lang="en-US"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3139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ural landscape of hills and trees shrouded in mist">
            <a:extLst>
              <a:ext uri="{FF2B5EF4-FFF2-40B4-BE49-F238E27FC236}">
                <a16:creationId xmlns:a16="http://schemas.microsoft.com/office/drawing/2014/main" id="{B05E8D7A-F82F-09AA-5D2A-248772FE281B}"/>
              </a:ext>
            </a:extLst>
          </p:cNvPr>
          <p:cNvPicPr>
            <a:picLocks noChangeAspect="1"/>
          </p:cNvPicPr>
          <p:nvPr/>
        </p:nvPicPr>
        <p:blipFill rotWithShape="1">
          <a:blip r:embed="rId3">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CA42EDF9-862C-104A-81A3-D48BF51F46C6}"/>
              </a:ext>
            </a:extLst>
          </p:cNvPr>
          <p:cNvSpPr>
            <a:spLocks noGrp="1"/>
          </p:cNvSpPr>
          <p:nvPr>
            <p:ph type="title"/>
          </p:nvPr>
        </p:nvSpPr>
        <p:spPr>
          <a:xfrm>
            <a:off x="838200" y="365125"/>
            <a:ext cx="10515600" cy="1325563"/>
          </a:xfrm>
        </p:spPr>
        <p:txBody>
          <a:bodyPr>
            <a:normAutofit/>
          </a:bodyPr>
          <a:lstStyle/>
          <a:p>
            <a:r>
              <a:rPr lang="en-US" b="1" dirty="0">
                <a:solidFill>
                  <a:srgbClr val="FFFFFF"/>
                </a:solidFill>
                <a:latin typeface="Franklin Gothic Medium" panose="020B0603020102020204" pitchFamily="34" charset="0"/>
              </a:rPr>
              <a:t>INTRODUCTION	</a:t>
            </a:r>
          </a:p>
        </p:txBody>
      </p:sp>
      <p:graphicFrame>
        <p:nvGraphicFramePr>
          <p:cNvPr id="5" name="Content Placeholder 2">
            <a:extLst>
              <a:ext uri="{FF2B5EF4-FFF2-40B4-BE49-F238E27FC236}">
                <a16:creationId xmlns:a16="http://schemas.microsoft.com/office/drawing/2014/main" id="{20096E6C-2A74-9D9C-1CEF-589DCCB57EF3}"/>
              </a:ext>
            </a:extLst>
          </p:cNvPr>
          <p:cNvGraphicFramePr>
            <a:graphicFrameLocks noGrp="1"/>
          </p:cNvGraphicFramePr>
          <p:nvPr>
            <p:ph idx="1"/>
            <p:extLst>
              <p:ext uri="{D42A27DB-BD31-4B8C-83A1-F6EECF244321}">
                <p14:modId xmlns:p14="http://schemas.microsoft.com/office/powerpoint/2010/main" val="14233733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D83FA4BA-31AE-89D8-174E-E5E11A5F3A0F}"/>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5E7AD6C0-A965-4AC7-D6B8-C6A564089E38}"/>
                </a:ext>
              </a:extLst>
            </p:cNvPr>
            <p:cNvPicPr>
              <a:picLocks noChangeAspect="1"/>
            </p:cNvPicPr>
            <p:nvPr/>
          </p:nvPicPr>
          <p:blipFill>
            <a:blip r:embed="rId9"/>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698AA316-2BCB-5091-32D5-FFB4004E7A11}"/>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effectLst/>
                  <a:latin typeface="Franklin Gothic Demi" panose="020B0603020102020204" pitchFamily="34" charset="0"/>
                </a:rPr>
                <a:t>North Carolina Building Our Largest </a:t>
              </a:r>
              <a:br>
                <a:rPr lang="en-US" sz="800" b="1" u="none" strike="noStrike" dirty="0">
                  <a:effectLst/>
                  <a:latin typeface="Franklin Gothic Demi" panose="020B0603020102020204" pitchFamily="34" charset="0"/>
                </a:rPr>
              </a:br>
              <a:r>
                <a:rPr lang="en-US" sz="800" b="1" u="none" strike="noStrike" dirty="0">
                  <a:effectLst/>
                  <a:latin typeface="Franklin Gothic Demi" panose="020B0603020102020204" pitchFamily="34" charset="0"/>
                </a:rPr>
                <a:t>Dementia (NC BOLD) Infrastructure Project</a:t>
              </a:r>
              <a:endParaRPr lang="en-US" sz="800" b="1" dirty="0">
                <a:latin typeface="Franklin Gothic Demi" panose="020B0603020102020204" pitchFamily="34" charset="0"/>
              </a:endParaRPr>
            </a:p>
          </p:txBody>
        </p:sp>
      </p:grpSp>
    </p:spTree>
    <p:extLst>
      <p:ext uri="{BB962C8B-B14F-4D97-AF65-F5344CB8AC3E}">
        <p14:creationId xmlns:p14="http://schemas.microsoft.com/office/powerpoint/2010/main" val="160160683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Three combines harvesting wheat">
            <a:extLst>
              <a:ext uri="{FF2B5EF4-FFF2-40B4-BE49-F238E27FC236}">
                <a16:creationId xmlns:a16="http://schemas.microsoft.com/office/drawing/2014/main" id="{0CD200EE-E683-4FAB-7B61-17863B5273E8}"/>
              </a:ext>
            </a:extLst>
          </p:cNvPr>
          <p:cNvPicPr>
            <a:picLocks noChangeAspect="1"/>
          </p:cNvPicPr>
          <p:nvPr/>
        </p:nvPicPr>
        <p:blipFill rotWithShape="1">
          <a:blip r:embed="rId3">
            <a:alphaModFix amt="60000"/>
          </a:blip>
          <a:srcRect l="23482" t="13692" r="2595" b="25160"/>
          <a:stretch/>
        </p:blipFill>
        <p:spPr>
          <a:xfrm>
            <a:off x="-1" y="10"/>
            <a:ext cx="12192001" cy="6857990"/>
          </a:xfrm>
          <a:prstGeom prst="rect">
            <a:avLst/>
          </a:prstGeom>
        </p:spPr>
      </p:pic>
      <p:sp>
        <p:nvSpPr>
          <p:cNvPr id="2" name="Title 1">
            <a:extLst>
              <a:ext uri="{FF2B5EF4-FFF2-40B4-BE49-F238E27FC236}">
                <a16:creationId xmlns:a16="http://schemas.microsoft.com/office/drawing/2014/main" id="{C52F2DEA-F253-0B4C-8F7C-88336EE785E2}"/>
              </a:ext>
            </a:extLst>
          </p:cNvPr>
          <p:cNvSpPr>
            <a:spLocks noGrp="1"/>
          </p:cNvSpPr>
          <p:nvPr>
            <p:ph type="title"/>
          </p:nvPr>
        </p:nvSpPr>
        <p:spPr>
          <a:xfrm>
            <a:off x="1198181" y="271706"/>
            <a:ext cx="9792471" cy="2057037"/>
          </a:xfrm>
        </p:spPr>
        <p:txBody>
          <a:bodyPr>
            <a:normAutofit/>
          </a:bodyPr>
          <a:lstStyle/>
          <a:p>
            <a:r>
              <a:rPr lang="en-US" dirty="0">
                <a:solidFill>
                  <a:srgbClr val="FFFFFF"/>
                </a:solidFill>
                <a:latin typeface="Franklin Gothic Medium" panose="020B0603020102020204" pitchFamily="34" charset="0"/>
              </a:rPr>
              <a:t>IMPACT OF AGE AS A RISK FACTOR</a:t>
            </a:r>
          </a:p>
        </p:txBody>
      </p:sp>
      <p:graphicFrame>
        <p:nvGraphicFramePr>
          <p:cNvPr id="17" name="Content Placeholder 2">
            <a:extLst>
              <a:ext uri="{FF2B5EF4-FFF2-40B4-BE49-F238E27FC236}">
                <a16:creationId xmlns:a16="http://schemas.microsoft.com/office/drawing/2014/main" id="{DF8E9191-16FC-4A08-6512-CDF1456FEE8D}"/>
              </a:ext>
            </a:extLst>
          </p:cNvPr>
          <p:cNvGraphicFramePr>
            <a:graphicFrameLocks noGrp="1"/>
          </p:cNvGraphicFramePr>
          <p:nvPr>
            <p:ph idx="1"/>
            <p:extLst>
              <p:ext uri="{D42A27DB-BD31-4B8C-83A1-F6EECF244321}">
                <p14:modId xmlns:p14="http://schemas.microsoft.com/office/powerpoint/2010/main" val="3688188157"/>
              </p:ext>
            </p:extLst>
          </p:nvPr>
        </p:nvGraphicFramePr>
        <p:xfrm>
          <a:off x="1198181" y="2029146"/>
          <a:ext cx="9792471" cy="3171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9FA5E4F6-C0D4-7849-94FB-D9A3ADDFDD09}"/>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4F225CE8-723D-B145-2586-146D0CE130ED}"/>
                </a:ext>
              </a:extLst>
            </p:cNvPr>
            <p:cNvPicPr>
              <a:picLocks noChangeAspect="1"/>
            </p:cNvPicPr>
            <p:nvPr/>
          </p:nvPicPr>
          <p:blipFill>
            <a:blip r:embed="rId9"/>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A750FCC2-7F84-DE5A-7967-B50FDC383E85}"/>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bg1"/>
                  </a:solidFill>
                  <a:effectLst/>
                  <a:latin typeface="Franklin Gothic Demi" panose="020B0603020102020204" pitchFamily="34" charset="0"/>
                </a:rPr>
                <a:t>North Carolina Building Our Largest </a:t>
              </a:r>
              <a:br>
                <a:rPr lang="en-US" sz="800" b="1" u="none" strike="noStrike" dirty="0">
                  <a:solidFill>
                    <a:schemeClr val="bg1"/>
                  </a:solidFill>
                  <a:effectLst/>
                  <a:latin typeface="Franklin Gothic Demi" panose="020B0603020102020204" pitchFamily="34" charset="0"/>
                </a:rPr>
              </a:br>
              <a:r>
                <a:rPr lang="en-US" sz="800" b="1" u="none" strike="noStrike" dirty="0">
                  <a:solidFill>
                    <a:schemeClr val="bg1"/>
                  </a:solidFill>
                  <a:effectLst/>
                  <a:latin typeface="Franklin Gothic Demi" panose="020B0603020102020204" pitchFamily="34" charset="0"/>
                </a:rPr>
                <a:t>Dementia (NC BOLD) Infrastructure Project</a:t>
              </a:r>
              <a:endParaRPr lang="en-US" sz="800" b="1" dirty="0">
                <a:solidFill>
                  <a:schemeClr val="bg1"/>
                </a:solidFill>
                <a:latin typeface="Franklin Gothic Demi" panose="020B0603020102020204" pitchFamily="34" charset="0"/>
              </a:endParaRPr>
            </a:p>
          </p:txBody>
        </p:sp>
      </p:grpSp>
    </p:spTree>
    <p:extLst>
      <p:ext uri="{BB962C8B-B14F-4D97-AF65-F5344CB8AC3E}">
        <p14:creationId xmlns:p14="http://schemas.microsoft.com/office/powerpoint/2010/main" val="236308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Fork in rural forest road">
            <a:extLst>
              <a:ext uri="{FF2B5EF4-FFF2-40B4-BE49-F238E27FC236}">
                <a16:creationId xmlns:a16="http://schemas.microsoft.com/office/drawing/2014/main" id="{8A499F05-8999-D45B-CCC8-61474FA68AA0}"/>
              </a:ext>
            </a:extLst>
          </p:cNvPr>
          <p:cNvPicPr>
            <a:picLocks noChangeAspect="1"/>
          </p:cNvPicPr>
          <p:nvPr/>
        </p:nvPicPr>
        <p:blipFill rotWithShape="1">
          <a:blip r:embed="rId3">
            <a:alphaModFix amt="60000"/>
          </a:blip>
          <a:srcRect b="881"/>
          <a:stretch/>
        </p:blipFill>
        <p:spPr>
          <a:xfrm>
            <a:off x="-1" y="10"/>
            <a:ext cx="12192001" cy="6857990"/>
          </a:xfrm>
          <a:prstGeom prst="rect">
            <a:avLst/>
          </a:prstGeom>
        </p:spPr>
      </p:pic>
      <p:sp>
        <p:nvSpPr>
          <p:cNvPr id="2" name="Title 1">
            <a:extLst>
              <a:ext uri="{FF2B5EF4-FFF2-40B4-BE49-F238E27FC236}">
                <a16:creationId xmlns:a16="http://schemas.microsoft.com/office/drawing/2014/main" id="{6D11A13F-B1D2-9945-A52C-51C9CE3B3723}"/>
              </a:ext>
            </a:extLst>
          </p:cNvPr>
          <p:cNvSpPr>
            <a:spLocks noGrp="1"/>
          </p:cNvSpPr>
          <p:nvPr>
            <p:ph type="title"/>
          </p:nvPr>
        </p:nvSpPr>
        <p:spPr>
          <a:xfrm>
            <a:off x="1198181" y="728906"/>
            <a:ext cx="9792471" cy="2057037"/>
          </a:xfrm>
        </p:spPr>
        <p:txBody>
          <a:bodyPr>
            <a:normAutofit/>
          </a:bodyPr>
          <a:lstStyle/>
          <a:p>
            <a:r>
              <a:rPr lang="en-US" dirty="0">
                <a:solidFill>
                  <a:srgbClr val="FFFFFF"/>
                </a:solidFill>
                <a:latin typeface="Franklin Gothic Medium" panose="020B0603020102020204" pitchFamily="34" charset="0"/>
              </a:rPr>
              <a:t>SOCIOECONOMIC FACTORS</a:t>
            </a:r>
          </a:p>
        </p:txBody>
      </p:sp>
      <p:graphicFrame>
        <p:nvGraphicFramePr>
          <p:cNvPr id="18" name="Content Placeholder 2">
            <a:extLst>
              <a:ext uri="{FF2B5EF4-FFF2-40B4-BE49-F238E27FC236}">
                <a16:creationId xmlns:a16="http://schemas.microsoft.com/office/drawing/2014/main" id="{2C12D3D2-B508-BC2C-6EBD-4F9D6C64E613}"/>
              </a:ext>
            </a:extLst>
          </p:cNvPr>
          <p:cNvGraphicFramePr>
            <a:graphicFrameLocks noGrp="1"/>
          </p:cNvGraphicFramePr>
          <p:nvPr>
            <p:ph idx="1"/>
            <p:extLst>
              <p:ext uri="{D42A27DB-BD31-4B8C-83A1-F6EECF244321}">
                <p14:modId xmlns:p14="http://schemas.microsoft.com/office/powerpoint/2010/main" val="1264836913"/>
              </p:ext>
            </p:extLst>
          </p:nvPr>
        </p:nvGraphicFramePr>
        <p:xfrm>
          <a:off x="1198181" y="2486346"/>
          <a:ext cx="9792471" cy="3171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6631626D-8936-C884-3558-1BD6B5C89CBD}"/>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F01EEC28-57F5-2F99-67F9-12BA377C7544}"/>
                </a:ext>
              </a:extLst>
            </p:cNvPr>
            <p:cNvPicPr>
              <a:picLocks noChangeAspect="1"/>
            </p:cNvPicPr>
            <p:nvPr/>
          </p:nvPicPr>
          <p:blipFill>
            <a:blip r:embed="rId9"/>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B36595FE-9998-7F73-0DCD-175109E5CFBB}"/>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bg1"/>
                  </a:solidFill>
                  <a:effectLst/>
                  <a:latin typeface="Franklin Gothic Demi" panose="020B0603020102020204" pitchFamily="34" charset="0"/>
                </a:rPr>
                <a:t>North Carolina Building Our Largest </a:t>
              </a:r>
              <a:br>
                <a:rPr lang="en-US" sz="800" b="1" u="none" strike="noStrike" dirty="0">
                  <a:solidFill>
                    <a:schemeClr val="bg1"/>
                  </a:solidFill>
                  <a:effectLst/>
                  <a:latin typeface="Franklin Gothic Demi" panose="020B0603020102020204" pitchFamily="34" charset="0"/>
                </a:rPr>
              </a:br>
              <a:r>
                <a:rPr lang="en-US" sz="800" b="1" u="none" strike="noStrike" dirty="0">
                  <a:solidFill>
                    <a:schemeClr val="bg1"/>
                  </a:solidFill>
                  <a:effectLst/>
                  <a:latin typeface="Franklin Gothic Demi" panose="020B0603020102020204" pitchFamily="34" charset="0"/>
                </a:rPr>
                <a:t>Dementia (NC BOLD) Infrastructure Project</a:t>
              </a:r>
              <a:endParaRPr lang="en-US" sz="800" b="1" dirty="0">
                <a:solidFill>
                  <a:schemeClr val="bg1"/>
                </a:solidFill>
                <a:latin typeface="Franklin Gothic Demi" panose="020B0603020102020204" pitchFamily="34" charset="0"/>
              </a:endParaRPr>
            </a:p>
          </p:txBody>
        </p:sp>
      </p:grpSp>
    </p:spTree>
    <p:extLst>
      <p:ext uri="{BB962C8B-B14F-4D97-AF65-F5344CB8AC3E}">
        <p14:creationId xmlns:p14="http://schemas.microsoft.com/office/powerpoint/2010/main" val="356687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Sunlit wheat field">
            <a:extLst>
              <a:ext uri="{FF2B5EF4-FFF2-40B4-BE49-F238E27FC236}">
                <a16:creationId xmlns:a16="http://schemas.microsoft.com/office/drawing/2014/main" id="{C08AD527-5141-F13C-4E10-01E9F1D9D840}"/>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6B1C00D9-F5E3-8D4D-9960-12D6FAA6CC08}"/>
              </a:ext>
            </a:extLst>
          </p:cNvPr>
          <p:cNvSpPr>
            <a:spLocks noGrp="1"/>
          </p:cNvSpPr>
          <p:nvPr>
            <p:ph type="title"/>
          </p:nvPr>
        </p:nvSpPr>
        <p:spPr>
          <a:xfrm>
            <a:off x="1198181" y="728906"/>
            <a:ext cx="9792471" cy="2057037"/>
          </a:xfrm>
        </p:spPr>
        <p:txBody>
          <a:bodyPr>
            <a:normAutofit/>
          </a:bodyPr>
          <a:lstStyle/>
          <a:p>
            <a:r>
              <a:rPr lang="en-US" dirty="0">
                <a:solidFill>
                  <a:srgbClr val="FFFFFF"/>
                </a:solidFill>
                <a:latin typeface="Franklin Gothic Medium" panose="020B0603020102020204" pitchFamily="34" charset="0"/>
              </a:rPr>
              <a:t>LIMITED ACCESS TO HEALTHCARE</a:t>
            </a:r>
          </a:p>
        </p:txBody>
      </p:sp>
      <p:graphicFrame>
        <p:nvGraphicFramePr>
          <p:cNvPr id="5" name="Content Placeholder 2">
            <a:extLst>
              <a:ext uri="{FF2B5EF4-FFF2-40B4-BE49-F238E27FC236}">
                <a16:creationId xmlns:a16="http://schemas.microsoft.com/office/drawing/2014/main" id="{D7DAE5A0-7323-D15B-D99B-1D462D2F2EA6}"/>
              </a:ext>
            </a:extLst>
          </p:cNvPr>
          <p:cNvGraphicFramePr>
            <a:graphicFrameLocks noGrp="1"/>
          </p:cNvGraphicFramePr>
          <p:nvPr>
            <p:ph idx="1"/>
            <p:extLst>
              <p:ext uri="{D42A27DB-BD31-4B8C-83A1-F6EECF244321}">
                <p14:modId xmlns:p14="http://schemas.microsoft.com/office/powerpoint/2010/main" val="3076503783"/>
              </p:ext>
            </p:extLst>
          </p:nvPr>
        </p:nvGraphicFramePr>
        <p:xfrm>
          <a:off x="1198181" y="2486346"/>
          <a:ext cx="9792471" cy="3171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4BF3E9E8-6C4C-10E8-B604-E27B7FC2854E}"/>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45C19388-AB80-3D89-C7D5-3664D83F6094}"/>
                </a:ext>
              </a:extLst>
            </p:cNvPr>
            <p:cNvPicPr>
              <a:picLocks noChangeAspect="1"/>
            </p:cNvPicPr>
            <p:nvPr/>
          </p:nvPicPr>
          <p:blipFill>
            <a:blip r:embed="rId9"/>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E30DAB92-F2B0-90C9-4229-892CBD9D959F}"/>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bg1"/>
                  </a:solidFill>
                  <a:effectLst/>
                  <a:latin typeface="Franklin Gothic Demi" panose="020B0603020102020204" pitchFamily="34" charset="0"/>
                </a:rPr>
                <a:t>North Carolina Building Our Largest </a:t>
              </a:r>
              <a:br>
                <a:rPr lang="en-US" sz="800" b="1" u="none" strike="noStrike" dirty="0">
                  <a:solidFill>
                    <a:schemeClr val="bg1"/>
                  </a:solidFill>
                  <a:effectLst/>
                  <a:latin typeface="Franklin Gothic Demi" panose="020B0603020102020204" pitchFamily="34" charset="0"/>
                </a:rPr>
              </a:br>
              <a:r>
                <a:rPr lang="en-US" sz="800" b="1" u="none" strike="noStrike" dirty="0">
                  <a:solidFill>
                    <a:schemeClr val="bg1"/>
                  </a:solidFill>
                  <a:effectLst/>
                  <a:latin typeface="Franklin Gothic Demi" panose="020B0603020102020204" pitchFamily="34" charset="0"/>
                </a:rPr>
                <a:t>Dementia (NC BOLD) Infrastructure Project</a:t>
              </a:r>
              <a:endParaRPr lang="en-US" sz="800" b="1" dirty="0">
                <a:solidFill>
                  <a:schemeClr val="bg1"/>
                </a:solidFill>
                <a:latin typeface="Franklin Gothic Demi" panose="020B0603020102020204" pitchFamily="34" charset="0"/>
              </a:endParaRPr>
            </a:p>
          </p:txBody>
        </p:sp>
      </p:grpSp>
    </p:spTree>
    <p:extLst>
      <p:ext uri="{BB962C8B-B14F-4D97-AF65-F5344CB8AC3E}">
        <p14:creationId xmlns:p14="http://schemas.microsoft.com/office/powerpoint/2010/main" val="3021696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ural landscape of hills and trees shrouded in mist">
            <a:extLst>
              <a:ext uri="{FF2B5EF4-FFF2-40B4-BE49-F238E27FC236}">
                <a16:creationId xmlns:a16="http://schemas.microsoft.com/office/drawing/2014/main" id="{6B2AF4BE-4A53-51FE-0996-04A9218773BA}"/>
              </a:ext>
            </a:extLst>
          </p:cNvPr>
          <p:cNvPicPr>
            <a:picLocks noChangeAspect="1"/>
          </p:cNvPicPr>
          <p:nvPr/>
        </p:nvPicPr>
        <p:blipFill rotWithShape="1">
          <a:blip r:embed="rId3">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F839C40-9362-E040-8E4F-826D921DCBAB}"/>
              </a:ext>
            </a:extLst>
          </p:cNvPr>
          <p:cNvSpPr>
            <a:spLocks noGrp="1"/>
          </p:cNvSpPr>
          <p:nvPr>
            <p:ph type="title"/>
          </p:nvPr>
        </p:nvSpPr>
        <p:spPr>
          <a:xfrm>
            <a:off x="838200" y="365125"/>
            <a:ext cx="10515600" cy="1325563"/>
          </a:xfrm>
        </p:spPr>
        <p:txBody>
          <a:bodyPr>
            <a:normAutofit/>
          </a:bodyPr>
          <a:lstStyle/>
          <a:p>
            <a:r>
              <a:rPr lang="en-US" dirty="0">
                <a:solidFill>
                  <a:srgbClr val="FFFFFF"/>
                </a:solidFill>
                <a:latin typeface="Franklin Gothic Medium" panose="020B0603020102020204" pitchFamily="34" charset="0"/>
              </a:rPr>
              <a:t>HEALTH DISPARITIES</a:t>
            </a:r>
          </a:p>
        </p:txBody>
      </p:sp>
      <p:graphicFrame>
        <p:nvGraphicFramePr>
          <p:cNvPr id="5" name="Content Placeholder 2">
            <a:extLst>
              <a:ext uri="{FF2B5EF4-FFF2-40B4-BE49-F238E27FC236}">
                <a16:creationId xmlns:a16="http://schemas.microsoft.com/office/drawing/2014/main" id="{21B83AC8-19DC-2530-A8A3-840B1281E51C}"/>
              </a:ext>
            </a:extLst>
          </p:cNvPr>
          <p:cNvGraphicFramePr>
            <a:graphicFrameLocks noGrp="1"/>
          </p:cNvGraphicFramePr>
          <p:nvPr>
            <p:ph idx="1"/>
            <p:extLst>
              <p:ext uri="{D42A27DB-BD31-4B8C-83A1-F6EECF244321}">
                <p14:modId xmlns:p14="http://schemas.microsoft.com/office/powerpoint/2010/main" val="40927901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88578203-5326-5538-F792-C1991D959684}"/>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DFA03964-DB91-FD46-570C-74CDAB035E5D}"/>
                </a:ext>
              </a:extLst>
            </p:cNvPr>
            <p:cNvPicPr>
              <a:picLocks noChangeAspect="1"/>
            </p:cNvPicPr>
            <p:nvPr/>
          </p:nvPicPr>
          <p:blipFill>
            <a:blip r:embed="rId9"/>
            <a:stretch>
              <a:fillRect/>
            </a:stretch>
          </p:blipFill>
          <p:spPr>
            <a:xfrm>
              <a:off x="403135" y="5326314"/>
              <a:ext cx="2373403" cy="570031"/>
            </a:xfrm>
            <a:prstGeom prst="rect">
              <a:avLst/>
            </a:prstGeom>
          </p:spPr>
        </p:pic>
        <p:sp>
          <p:nvSpPr>
            <p:cNvPr id="6" name="TextBox 5">
              <a:extLst>
                <a:ext uri="{FF2B5EF4-FFF2-40B4-BE49-F238E27FC236}">
                  <a16:creationId xmlns:a16="http://schemas.microsoft.com/office/drawing/2014/main" id="{113AB899-0535-6EC8-EC36-FC0AF882F1A7}"/>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effectLst/>
                  <a:latin typeface="Franklin Gothic Demi" panose="020B0603020102020204" pitchFamily="34" charset="0"/>
                </a:rPr>
                <a:t>North Carolina Building Our Largest </a:t>
              </a:r>
              <a:br>
                <a:rPr lang="en-US" sz="800" b="1" u="none" strike="noStrike" dirty="0">
                  <a:effectLst/>
                  <a:latin typeface="Franklin Gothic Demi" panose="020B0603020102020204" pitchFamily="34" charset="0"/>
                </a:rPr>
              </a:br>
              <a:r>
                <a:rPr lang="en-US" sz="800" b="1" u="none" strike="noStrike" dirty="0">
                  <a:effectLst/>
                  <a:latin typeface="Franklin Gothic Demi" panose="020B0603020102020204" pitchFamily="34" charset="0"/>
                </a:rPr>
                <a:t>Dementia (NC BOLD) Infrastructure Project</a:t>
              </a:r>
              <a:endParaRPr lang="en-US" sz="800" b="1" dirty="0">
                <a:latin typeface="Franklin Gothic Demi" panose="020B0603020102020204" pitchFamily="34" charset="0"/>
              </a:endParaRPr>
            </a:p>
          </p:txBody>
        </p:sp>
      </p:grpSp>
    </p:spTree>
    <p:extLst>
      <p:ext uri="{BB962C8B-B14F-4D97-AF65-F5344CB8AC3E}">
        <p14:creationId xmlns:p14="http://schemas.microsoft.com/office/powerpoint/2010/main" val="228300879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Farm field at harvest time">
            <a:extLst>
              <a:ext uri="{FF2B5EF4-FFF2-40B4-BE49-F238E27FC236}">
                <a16:creationId xmlns:a16="http://schemas.microsoft.com/office/drawing/2014/main" id="{0D4BDF3A-2FE5-2368-AC52-DAE84629F74D}"/>
              </a:ext>
            </a:extLst>
          </p:cNvPr>
          <p:cNvPicPr>
            <a:picLocks noChangeAspect="1"/>
          </p:cNvPicPr>
          <p:nvPr/>
        </p:nvPicPr>
        <p:blipFill rotWithShape="1">
          <a:blip r:embed="rId3">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5D98A06-D021-AD4F-9C4C-62AAA39FE8B9}"/>
              </a:ext>
            </a:extLst>
          </p:cNvPr>
          <p:cNvSpPr>
            <a:spLocks noGrp="1"/>
          </p:cNvSpPr>
          <p:nvPr>
            <p:ph type="title"/>
          </p:nvPr>
        </p:nvSpPr>
        <p:spPr>
          <a:xfrm>
            <a:off x="838200" y="365125"/>
            <a:ext cx="10515600" cy="1325563"/>
          </a:xfrm>
        </p:spPr>
        <p:txBody>
          <a:bodyPr>
            <a:normAutofit/>
          </a:bodyPr>
          <a:lstStyle/>
          <a:p>
            <a:r>
              <a:rPr lang="en-US" dirty="0">
                <a:latin typeface="Franklin Gothic Medium" panose="020B0603020102020204" pitchFamily="34" charset="0"/>
              </a:rPr>
              <a:t>LIFESTYLE FACTORS</a:t>
            </a:r>
          </a:p>
        </p:txBody>
      </p:sp>
      <p:graphicFrame>
        <p:nvGraphicFramePr>
          <p:cNvPr id="9" name="Content Placeholder 2">
            <a:extLst>
              <a:ext uri="{FF2B5EF4-FFF2-40B4-BE49-F238E27FC236}">
                <a16:creationId xmlns:a16="http://schemas.microsoft.com/office/drawing/2014/main" id="{D75401ED-0C0B-41BD-4033-44658F8CAD34}"/>
              </a:ext>
            </a:extLst>
          </p:cNvPr>
          <p:cNvGraphicFramePr>
            <a:graphicFrameLocks noGrp="1"/>
          </p:cNvGraphicFramePr>
          <p:nvPr>
            <p:ph idx="1"/>
            <p:extLst>
              <p:ext uri="{D42A27DB-BD31-4B8C-83A1-F6EECF244321}">
                <p14:modId xmlns:p14="http://schemas.microsoft.com/office/powerpoint/2010/main" val="17698005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5E7D5F52-068B-244A-C95D-6C4FE01163AB}"/>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27206188-C746-A533-015E-49F88C9F3710}"/>
                </a:ext>
              </a:extLst>
            </p:cNvPr>
            <p:cNvPicPr>
              <a:picLocks noChangeAspect="1"/>
            </p:cNvPicPr>
            <p:nvPr/>
          </p:nvPicPr>
          <p:blipFill>
            <a:blip r:embed="rId9"/>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5D0448F0-A8FF-A86F-2A14-D684D293037E}"/>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effectLst/>
                  <a:latin typeface="Franklin Gothic Demi" panose="020B0603020102020204" pitchFamily="34" charset="0"/>
                </a:rPr>
                <a:t>North Carolina Building Our Largest </a:t>
              </a:r>
              <a:br>
                <a:rPr lang="en-US" sz="800" b="1" u="none" strike="noStrike" dirty="0">
                  <a:effectLst/>
                  <a:latin typeface="Franklin Gothic Demi" panose="020B0603020102020204" pitchFamily="34" charset="0"/>
                </a:rPr>
              </a:br>
              <a:r>
                <a:rPr lang="en-US" sz="800" b="1" u="none" strike="noStrike" dirty="0">
                  <a:effectLst/>
                  <a:latin typeface="Franklin Gothic Demi" panose="020B0603020102020204" pitchFamily="34" charset="0"/>
                </a:rPr>
                <a:t>Dementia (NC BOLD) Infrastructure Project</a:t>
              </a:r>
              <a:endParaRPr lang="en-US" sz="800" b="1" dirty="0">
                <a:latin typeface="Franklin Gothic Demi" panose="020B0603020102020204" pitchFamily="34" charset="0"/>
              </a:endParaRPr>
            </a:p>
          </p:txBody>
        </p:sp>
      </p:grpSp>
    </p:spTree>
    <p:extLst>
      <p:ext uri="{BB962C8B-B14F-4D97-AF65-F5344CB8AC3E}">
        <p14:creationId xmlns:p14="http://schemas.microsoft.com/office/powerpoint/2010/main" val="210737280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ree combines harvesting wheat">
            <a:extLst>
              <a:ext uri="{FF2B5EF4-FFF2-40B4-BE49-F238E27FC236}">
                <a16:creationId xmlns:a16="http://schemas.microsoft.com/office/drawing/2014/main" id="{FC080AB9-F726-4946-2D9C-5703957E0DC4}"/>
              </a:ext>
            </a:extLst>
          </p:cNvPr>
          <p:cNvPicPr>
            <a:picLocks noChangeAspect="1"/>
          </p:cNvPicPr>
          <p:nvPr/>
        </p:nvPicPr>
        <p:blipFill rotWithShape="1">
          <a:blip r:embed="rId3">
            <a:alphaModFix amt="35000"/>
          </a:blip>
          <a:srcRect t="6495" b="10785"/>
          <a:stretch/>
        </p:blipFill>
        <p:spPr>
          <a:xfrm>
            <a:off x="-1" y="10"/>
            <a:ext cx="12192001" cy="6857990"/>
          </a:xfrm>
          <a:prstGeom prst="rect">
            <a:avLst/>
          </a:prstGeom>
        </p:spPr>
      </p:pic>
      <p:sp>
        <p:nvSpPr>
          <p:cNvPr id="2" name="Title 1">
            <a:extLst>
              <a:ext uri="{FF2B5EF4-FFF2-40B4-BE49-F238E27FC236}">
                <a16:creationId xmlns:a16="http://schemas.microsoft.com/office/drawing/2014/main" id="{746A02F6-08C6-4A45-B4C9-30270B2E13C1}"/>
              </a:ext>
            </a:extLst>
          </p:cNvPr>
          <p:cNvSpPr>
            <a:spLocks noGrp="1"/>
          </p:cNvSpPr>
          <p:nvPr>
            <p:ph type="title"/>
          </p:nvPr>
        </p:nvSpPr>
        <p:spPr>
          <a:xfrm>
            <a:off x="838200" y="365125"/>
            <a:ext cx="10515600" cy="1325563"/>
          </a:xfrm>
        </p:spPr>
        <p:txBody>
          <a:bodyPr>
            <a:normAutofit/>
          </a:bodyPr>
          <a:lstStyle/>
          <a:p>
            <a:r>
              <a:rPr lang="en-US" b="1" dirty="0">
                <a:solidFill>
                  <a:srgbClr val="FFFFFF"/>
                </a:solidFill>
                <a:latin typeface="Franklin Gothic Medium" panose="020B0603020102020204" pitchFamily="34" charset="0"/>
              </a:rPr>
              <a:t>ENVIRONMENTAL EXPOSURES</a:t>
            </a:r>
          </a:p>
        </p:txBody>
      </p:sp>
      <p:graphicFrame>
        <p:nvGraphicFramePr>
          <p:cNvPr id="11" name="Content Placeholder 2">
            <a:extLst>
              <a:ext uri="{FF2B5EF4-FFF2-40B4-BE49-F238E27FC236}">
                <a16:creationId xmlns:a16="http://schemas.microsoft.com/office/drawing/2014/main" id="{4E39335A-BE23-CB48-92DC-21D17776F46D}"/>
              </a:ext>
            </a:extLst>
          </p:cNvPr>
          <p:cNvGraphicFramePr>
            <a:graphicFrameLocks noGrp="1"/>
          </p:cNvGraphicFramePr>
          <p:nvPr>
            <p:ph idx="1"/>
            <p:extLst>
              <p:ext uri="{D42A27DB-BD31-4B8C-83A1-F6EECF244321}">
                <p14:modId xmlns:p14="http://schemas.microsoft.com/office/powerpoint/2010/main" val="5325639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0E4DD397-092B-528E-2765-6AE57281362A}"/>
              </a:ext>
            </a:extLst>
          </p:cNvPr>
          <p:cNvGrpSpPr/>
          <p:nvPr/>
        </p:nvGrpSpPr>
        <p:grpSpPr>
          <a:xfrm>
            <a:off x="108557" y="6457806"/>
            <a:ext cx="4117754" cy="338554"/>
            <a:chOff x="403135" y="5286876"/>
            <a:chExt cx="7925319" cy="651604"/>
          </a:xfrm>
        </p:grpSpPr>
        <p:pic>
          <p:nvPicPr>
            <p:cNvPr id="5" name="Picture 4" descr="A blue and white logo with a brain&#10;&#10;Description automatically generated">
              <a:extLst>
                <a:ext uri="{FF2B5EF4-FFF2-40B4-BE49-F238E27FC236}">
                  <a16:creationId xmlns:a16="http://schemas.microsoft.com/office/drawing/2014/main" id="{6CA80B93-9333-3465-D913-C5FA64BC4426}"/>
                </a:ext>
              </a:extLst>
            </p:cNvPr>
            <p:cNvPicPr>
              <a:picLocks noChangeAspect="1"/>
            </p:cNvPicPr>
            <p:nvPr/>
          </p:nvPicPr>
          <p:blipFill>
            <a:blip r:embed="rId9"/>
            <a:stretch>
              <a:fillRect/>
            </a:stretch>
          </p:blipFill>
          <p:spPr>
            <a:xfrm>
              <a:off x="403135" y="5326314"/>
              <a:ext cx="2373403" cy="570031"/>
            </a:xfrm>
            <a:prstGeom prst="rect">
              <a:avLst/>
            </a:prstGeom>
          </p:spPr>
        </p:pic>
        <p:sp>
          <p:nvSpPr>
            <p:cNvPr id="6" name="TextBox 5">
              <a:extLst>
                <a:ext uri="{FF2B5EF4-FFF2-40B4-BE49-F238E27FC236}">
                  <a16:creationId xmlns:a16="http://schemas.microsoft.com/office/drawing/2014/main" id="{06CB0AEE-12B7-7A69-7C0A-F42536D130EC}"/>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effectLst/>
                  <a:latin typeface="Franklin Gothic Demi" panose="020B0603020102020204" pitchFamily="34" charset="0"/>
                </a:rPr>
                <a:t>North Carolina Building Our Largest </a:t>
              </a:r>
              <a:br>
                <a:rPr lang="en-US" sz="800" b="1" u="none" strike="noStrike" dirty="0">
                  <a:effectLst/>
                  <a:latin typeface="Franklin Gothic Demi" panose="020B0603020102020204" pitchFamily="34" charset="0"/>
                </a:rPr>
              </a:br>
              <a:r>
                <a:rPr lang="en-US" sz="800" b="1" u="none" strike="noStrike" dirty="0">
                  <a:effectLst/>
                  <a:latin typeface="Franklin Gothic Demi" panose="020B0603020102020204" pitchFamily="34" charset="0"/>
                </a:rPr>
                <a:t>Dementia (NC BOLD) Infrastructure Project</a:t>
              </a:r>
              <a:endParaRPr lang="en-US" sz="800" b="1" dirty="0">
                <a:latin typeface="Franklin Gothic Demi" panose="020B0603020102020204" pitchFamily="34" charset="0"/>
              </a:endParaRPr>
            </a:p>
          </p:txBody>
        </p:sp>
      </p:grpSp>
    </p:spTree>
    <p:extLst>
      <p:ext uri="{BB962C8B-B14F-4D97-AF65-F5344CB8AC3E}">
        <p14:creationId xmlns:p14="http://schemas.microsoft.com/office/powerpoint/2010/main" val="158712328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A84DF9C38F85459C2FBB53EA3FC961" ma:contentTypeVersion="16" ma:contentTypeDescription="Create a new document." ma:contentTypeScope="" ma:versionID="56eed81f91c6e4c376543b78c52c3f3c">
  <xsd:schema xmlns:xsd="http://www.w3.org/2001/XMLSchema" xmlns:xs="http://www.w3.org/2001/XMLSchema" xmlns:p="http://schemas.microsoft.com/office/2006/metadata/properties" xmlns:ns2="bd78b2e4-9060-4309-b354-463fb93a4269" xmlns:ns3="ea8af748-1d0b-4554-b403-23c573964229" targetNamespace="http://schemas.microsoft.com/office/2006/metadata/properties" ma:root="true" ma:fieldsID="e371658e6c15dc6ceb77a667abadf544" ns2:_="" ns3:_="">
    <xsd:import namespace="bd78b2e4-9060-4309-b354-463fb93a4269"/>
    <xsd:import namespace="ea8af748-1d0b-4554-b403-23c5739642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8b2e4-9060-4309-b354-463fb93a4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af748-1d0b-4554-b403-23c5739642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57b129b-aecc-4f48-b65e-4752a1115b12}" ma:internalName="TaxCatchAll" ma:showField="CatchAllData" ma:web="ea8af748-1d0b-4554-b403-23c5739642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a8af748-1d0b-4554-b403-23c573964229">
      <UserInfo>
        <DisplayName/>
        <AccountId xsi:nil="true"/>
        <AccountType/>
      </UserInfo>
    </SharedWithUsers>
    <lcf76f155ced4ddcb4097134ff3c332f xmlns="bd78b2e4-9060-4309-b354-463fb93a4269">
      <Terms xmlns="http://schemas.microsoft.com/office/infopath/2007/PartnerControls"/>
    </lcf76f155ced4ddcb4097134ff3c332f>
    <TaxCatchAll xmlns="ea8af748-1d0b-4554-b403-23c5739642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876429-F753-42BB-BF83-DAECDA81AF72}"/>
</file>

<file path=customXml/itemProps2.xml><?xml version="1.0" encoding="utf-8"?>
<ds:datastoreItem xmlns:ds="http://schemas.openxmlformats.org/officeDocument/2006/customXml" ds:itemID="{E44C82FF-0BD3-41B5-AF29-EB4314E5740D}">
  <ds:schemaRefs>
    <ds:schemaRef ds:uri="http://schemas.microsoft.com/office/2006/metadata/properties"/>
    <ds:schemaRef ds:uri="http://schemas.microsoft.com/office/infopath/2007/PartnerControls"/>
    <ds:schemaRef ds:uri="be4ba6dd-0738-49d1-beab-f911ca6405cc"/>
    <ds:schemaRef ds:uri="a3ab59f4-b3c1-43e2-83b1-aa68079a979e"/>
    <ds:schemaRef ds:uri="87f2dc4c-d62f-4a39-bf8e-8e1edba7c1f4"/>
  </ds:schemaRefs>
</ds:datastoreItem>
</file>

<file path=customXml/itemProps3.xml><?xml version="1.0" encoding="utf-8"?>
<ds:datastoreItem xmlns:ds="http://schemas.openxmlformats.org/officeDocument/2006/customXml" ds:itemID="{47D5B8EA-617D-4C6F-A84B-20ACB189E3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7280</TotalTime>
  <Words>1055</Words>
  <Application>Microsoft Macintosh PowerPoint</Application>
  <PresentationFormat>Widescreen</PresentationFormat>
  <Paragraphs>83</Paragraphs>
  <Slides>13</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Franklin Gothic Demi</vt:lpstr>
      <vt:lpstr>Franklin Gothic Medium</vt:lpstr>
      <vt:lpstr>Segoe UI</vt:lpstr>
      <vt:lpstr>Söhne</vt:lpstr>
      <vt:lpstr>Times New Roman</vt:lpstr>
      <vt:lpstr>Office Theme</vt:lpstr>
      <vt:lpstr>Custom Design</vt:lpstr>
      <vt:lpstr>1_Custom Design</vt:lpstr>
      <vt:lpstr>PowerPoint Presentation</vt:lpstr>
      <vt:lpstr>PowerPoint Presentation</vt:lpstr>
      <vt:lpstr>INTRODUCTION </vt:lpstr>
      <vt:lpstr>IMPACT OF AGE AS A RISK FACTOR</vt:lpstr>
      <vt:lpstr>SOCIOECONOMIC FACTORS</vt:lpstr>
      <vt:lpstr>LIMITED ACCESS TO HEALTHCARE</vt:lpstr>
      <vt:lpstr>HEALTH DISPARITIES</vt:lpstr>
      <vt:lpstr>LIFESTYLE FACTORS</vt:lpstr>
      <vt:lpstr>ENVIRONMENTAL EXPOSURES</vt:lpstr>
      <vt:lpstr>SOCIAL ISOLATION</vt:lpstr>
      <vt:lpstr>STRATEGIES FOR RISK REDUCTION</vt:lpstr>
      <vt:lpstr>PROMOTING HEALTHY LIFESTYLE CHOICES </vt:lpstr>
      <vt:lpstr>ACTION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Brain Health and Aging: The Basics</dc:title>
  <dc:creator>Annamae Giles</dc:creator>
  <cp:lastModifiedBy>Eargle, Allison</cp:lastModifiedBy>
  <cp:revision>12</cp:revision>
  <dcterms:created xsi:type="dcterms:W3CDTF">2023-06-20T09:42:35Z</dcterms:created>
  <dcterms:modified xsi:type="dcterms:W3CDTF">2023-09-21T18:10:15Z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0x01010090A84DF9C38F85459C2FBB53EA3FC961</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