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25"/>
  </p:notesMasterIdLst>
  <p:sldIdLst>
    <p:sldId id="286" r:id="rId5"/>
    <p:sldId id="261" r:id="rId6"/>
    <p:sldId id="264" r:id="rId7"/>
    <p:sldId id="256" r:id="rId8"/>
    <p:sldId id="266" r:id="rId9"/>
    <p:sldId id="267" r:id="rId10"/>
    <p:sldId id="269" r:id="rId11"/>
    <p:sldId id="270" r:id="rId12"/>
    <p:sldId id="285" r:id="rId13"/>
    <p:sldId id="282" r:id="rId14"/>
    <p:sldId id="272" r:id="rId15"/>
    <p:sldId id="273" r:id="rId16"/>
    <p:sldId id="274" r:id="rId17"/>
    <p:sldId id="275" r:id="rId18"/>
    <p:sldId id="284" r:id="rId19"/>
    <p:sldId id="277" r:id="rId20"/>
    <p:sldId id="278" r:id="rId21"/>
    <p:sldId id="279" r:id="rId22"/>
    <p:sldId id="280" r:id="rId23"/>
    <p:sldId id="283"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8"/>
    <a:srgbClr val="9ADE56"/>
    <a:srgbClr val="0091B3"/>
    <a:srgbClr val="EBE7D1"/>
    <a:srgbClr val="FAF6EC"/>
    <a:srgbClr val="FBF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E7927-08E0-413B-94A8-5DEE46976EA5}" v="13" dt="2023-07-21T17:22:09.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4" autoAdjust="0"/>
    <p:restoredTop sz="75986" autoAdjust="0"/>
  </p:normalViewPr>
  <p:slideViewPr>
    <p:cSldViewPr snapToGrid="0" snapToObjects="1">
      <p:cViewPr varScale="1">
        <p:scale>
          <a:sx n="91" d="100"/>
          <a:sy n="91" d="100"/>
        </p:scale>
        <p:origin x="151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att,Renee" userId="55ecd76b-f6c6-4f66-ab78-5fbaf3242c82" providerId="ADAL" clId="{802E7927-08E0-413B-94A8-5DEE46976EA5}"/>
    <pc:docChg chg="undo redo custSel addSld modSld sldOrd">
      <pc:chgData name="Myatt,Renee" userId="55ecd76b-f6c6-4f66-ab78-5fbaf3242c82" providerId="ADAL" clId="{802E7927-08E0-413B-94A8-5DEE46976EA5}" dt="2023-08-02T12:02:50.127" v="24"/>
      <pc:docMkLst>
        <pc:docMk/>
      </pc:docMkLst>
      <pc:sldChg chg="modNotesTx">
        <pc:chgData name="Myatt,Renee" userId="55ecd76b-f6c6-4f66-ab78-5fbaf3242c82" providerId="ADAL" clId="{802E7927-08E0-413B-94A8-5DEE46976EA5}" dt="2023-08-02T12:02:06.845" v="21" actId="20577"/>
        <pc:sldMkLst>
          <pc:docMk/>
          <pc:sldMk cId="726310027" sldId="283"/>
        </pc:sldMkLst>
      </pc:sldChg>
      <pc:sldChg chg="addSp delSp modSp mod">
        <pc:chgData name="Myatt,Renee" userId="55ecd76b-f6c6-4f66-ab78-5fbaf3242c82" providerId="ADAL" clId="{802E7927-08E0-413B-94A8-5DEE46976EA5}" dt="2023-07-21T17:26:21.466" v="20"/>
        <pc:sldMkLst>
          <pc:docMk/>
          <pc:sldMk cId="1635522468" sldId="285"/>
        </pc:sldMkLst>
        <pc:spChg chg="mod">
          <ac:chgData name="Myatt,Renee" userId="55ecd76b-f6c6-4f66-ab78-5fbaf3242c82" providerId="ADAL" clId="{802E7927-08E0-413B-94A8-5DEE46976EA5}" dt="2023-07-21T17:20:55.948" v="9" actId="14100"/>
          <ac:spMkLst>
            <pc:docMk/>
            <pc:sldMk cId="1635522468" sldId="285"/>
            <ac:spMk id="14" creationId="{00000000-0000-0000-0000-000000000000}"/>
          </ac:spMkLst>
        </pc:spChg>
        <pc:spChg chg="mod">
          <ac:chgData name="Myatt,Renee" userId="55ecd76b-f6c6-4f66-ab78-5fbaf3242c82" providerId="ADAL" clId="{802E7927-08E0-413B-94A8-5DEE46976EA5}" dt="2023-07-21T17:26:21.466" v="20"/>
          <ac:spMkLst>
            <pc:docMk/>
            <pc:sldMk cId="1635522468" sldId="285"/>
            <ac:spMk id="15" creationId="{00000000-0000-0000-0000-000000000000}"/>
          </ac:spMkLst>
        </pc:spChg>
        <pc:picChg chg="del">
          <ac:chgData name="Myatt,Renee" userId="55ecd76b-f6c6-4f66-ab78-5fbaf3242c82" providerId="ADAL" clId="{802E7927-08E0-413B-94A8-5DEE46976EA5}" dt="2023-07-21T17:16:19.169" v="0" actId="478"/>
          <ac:picMkLst>
            <pc:docMk/>
            <pc:sldMk cId="1635522468" sldId="285"/>
            <ac:picMk id="3" creationId="{00000000-0000-0000-0000-000000000000}"/>
          </ac:picMkLst>
        </pc:picChg>
        <pc:picChg chg="add del mod">
          <ac:chgData name="Myatt,Renee" userId="55ecd76b-f6c6-4f66-ab78-5fbaf3242c82" providerId="ADAL" clId="{802E7927-08E0-413B-94A8-5DEE46976EA5}" dt="2023-07-21T17:20:34.296" v="4" actId="478"/>
          <ac:picMkLst>
            <pc:docMk/>
            <pc:sldMk cId="1635522468" sldId="285"/>
            <ac:picMk id="1026" creationId="{4B1EAC47-EE27-3D6C-2ECA-4EB682CCDEC2}"/>
          </ac:picMkLst>
        </pc:picChg>
        <pc:picChg chg="add del mod">
          <ac:chgData name="Myatt,Renee" userId="55ecd76b-f6c6-4f66-ab78-5fbaf3242c82" providerId="ADAL" clId="{802E7927-08E0-413B-94A8-5DEE46976EA5}" dt="2023-07-21T17:21:45.590" v="11" actId="478"/>
          <ac:picMkLst>
            <pc:docMk/>
            <pc:sldMk cId="1635522468" sldId="285"/>
            <ac:picMk id="1028" creationId="{51D08975-1E4B-7A31-A1D7-0D4C90220D31}"/>
          </ac:picMkLst>
        </pc:picChg>
        <pc:picChg chg="add mod">
          <ac:chgData name="Myatt,Renee" userId="55ecd76b-f6c6-4f66-ab78-5fbaf3242c82" providerId="ADAL" clId="{802E7927-08E0-413B-94A8-5DEE46976EA5}" dt="2023-07-21T17:22:09.846" v="15" actId="14100"/>
          <ac:picMkLst>
            <pc:docMk/>
            <pc:sldMk cId="1635522468" sldId="285"/>
            <ac:picMk id="1030" creationId="{839D546D-DE9D-9A70-3982-0DDD2A55D317}"/>
          </ac:picMkLst>
        </pc:picChg>
      </pc:sldChg>
      <pc:sldChg chg="new ord">
        <pc:chgData name="Myatt,Renee" userId="55ecd76b-f6c6-4f66-ab78-5fbaf3242c82" providerId="ADAL" clId="{802E7927-08E0-413B-94A8-5DEE46976EA5}" dt="2023-08-02T12:02:50.127" v="24"/>
        <pc:sldMkLst>
          <pc:docMk/>
          <pc:sldMk cId="2891576494"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AE06C6-D2AF-1A4F-8F10-46EF5BEE7B42}" type="datetimeFigureOut">
              <a:rPr lang="en-US" smtClean="0"/>
              <a:t>9/21/23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D451EF-94DE-4141-9151-558CEDCFEE7C}" type="slidenum">
              <a:rPr lang="en-US" smtClean="0"/>
              <a:t>‹#›</a:t>
            </a:fld>
            <a:endParaRPr lang="en-US"/>
          </a:p>
        </p:txBody>
      </p:sp>
    </p:spTree>
    <p:extLst>
      <p:ext uri="{BB962C8B-B14F-4D97-AF65-F5344CB8AC3E}">
        <p14:creationId xmlns:p14="http://schemas.microsoft.com/office/powerpoint/2010/main" val="202810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451EF-94DE-4141-9151-558CEDCFEE7C}" type="slidenum">
              <a:rPr lang="en-US" smtClean="0"/>
              <a:t>1</a:t>
            </a:fld>
            <a:endParaRPr lang="en-US"/>
          </a:p>
        </p:txBody>
      </p:sp>
    </p:spTree>
    <p:extLst>
      <p:ext uri="{BB962C8B-B14F-4D97-AF65-F5344CB8AC3E}">
        <p14:creationId xmlns:p14="http://schemas.microsoft.com/office/powerpoint/2010/main" val="235553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Genetic factors are passed down (inherited) from a parent to child and cannot be controlled, but lifestyle and environmental factors can be changed, particularly those you control. (NOTE: Read information on slide).</a:t>
            </a:r>
          </a:p>
          <a:p>
            <a:endParaRPr lang="en-US" dirty="0"/>
          </a:p>
          <a:p>
            <a:r>
              <a:rPr lang="en-US" b="1" dirty="0"/>
              <a:t>Recommended Resource:</a:t>
            </a:r>
          </a:p>
          <a:p>
            <a:r>
              <a:rPr lang="en-US" dirty="0"/>
              <a:t>Risks to Cognitive Health: https://www.nia.nih.gov/health/risks-cognitive-health</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10</a:t>
            </a:fld>
            <a:endParaRPr lang="en-US"/>
          </a:p>
        </p:txBody>
      </p:sp>
    </p:spTree>
    <p:extLst>
      <p:ext uri="{BB962C8B-B14F-4D97-AF65-F5344CB8AC3E}">
        <p14:creationId xmlns:p14="http://schemas.microsoft.com/office/powerpoint/2010/main" val="57078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Educator Note: </a:t>
            </a:r>
            <a:r>
              <a:rPr lang="en-US" dirty="0"/>
              <a:t>Falls are the leading cause of injury for older Americans, but they aren’t an inevitable part of life. Home modifications can help to prevent accidents and maintain independence.  There are also various ‘falls prevention’ programs offered, at no cost, in the community through local senior centers and by Area Agencies on Aging.  AARP offers a free guide called </a:t>
            </a:r>
            <a:r>
              <a:rPr lang="en-US" dirty="0" err="1"/>
              <a:t>HomeFit</a:t>
            </a:r>
            <a:r>
              <a:rPr lang="en-US" dirty="0"/>
              <a:t> which can be downloaded or ordered at no cost at https://www.aarp.org/livable-communities/housing/info-2020/homefit-guide.html which provides low-cost modifications to help make a house a lifelong home.</a:t>
            </a:r>
          </a:p>
          <a:p>
            <a:endParaRPr lang="en-US" dirty="0"/>
          </a:p>
          <a:p>
            <a:r>
              <a:rPr lang="en-US" b="1" dirty="0"/>
              <a:t>Recommended Resources:</a:t>
            </a:r>
          </a:p>
          <a:p>
            <a:r>
              <a:rPr lang="en-US" dirty="0"/>
              <a:t>Brain Injuries: https://www.acl.gov/sites/default/files/triage/Brain-Health-Brochure-2015.pdf</a:t>
            </a:r>
          </a:p>
          <a:p>
            <a:r>
              <a:rPr lang="en-US" dirty="0"/>
              <a:t>Traumatic Brain Injury: https://www.cdc.gov/traumaticbraininjury/</a:t>
            </a:r>
          </a:p>
          <a:p>
            <a:r>
              <a:rPr lang="en-US" dirty="0"/>
              <a:t>Prevent Falls and Fractures: https://www.nia.nih.gov/health/prevent-falls-and-fractures</a:t>
            </a:r>
          </a:p>
          <a:p>
            <a:r>
              <a:rPr lang="en-US" dirty="0"/>
              <a:t>Home Improvement Assistance: https://eldercare.acl.gov/Public/Resources/Factsheets/Home_Modifications.aspx</a:t>
            </a:r>
          </a:p>
        </p:txBody>
      </p:sp>
      <p:sp>
        <p:nvSpPr>
          <p:cNvPr id="4" name="Slide Number Placeholder 3"/>
          <p:cNvSpPr>
            <a:spLocks noGrp="1"/>
          </p:cNvSpPr>
          <p:nvPr>
            <p:ph type="sldNum" sz="quarter" idx="10"/>
          </p:nvPr>
        </p:nvSpPr>
        <p:spPr/>
        <p:txBody>
          <a:bodyPr/>
          <a:lstStyle/>
          <a:p>
            <a:fld id="{4DD451EF-94DE-4141-9151-558CEDCFEE7C}" type="slidenum">
              <a:rPr lang="en-US" smtClean="0"/>
              <a:t>11</a:t>
            </a:fld>
            <a:endParaRPr lang="en-US"/>
          </a:p>
        </p:txBody>
      </p:sp>
    </p:spTree>
    <p:extLst>
      <p:ext uri="{BB962C8B-B14F-4D97-AF65-F5344CB8AC3E}">
        <p14:creationId xmlns:p14="http://schemas.microsoft.com/office/powerpoint/2010/main" val="401719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Educator Note: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Speaking of falls, a contributor could be excessive alcohol consumption.  Dietary Guidelines for Americans 2015-2020 describe moderate alcohol drinking as up to one drink per day for women and two drinks per day for men. As people age, they may become more sensitive to alcohol's effects. The same amount of alcohol can have a greater effect on an older person than on someone who is younger. (NOTE: Read the circles on the slide).  Consult with your primary care professional if you think alcohol is a concern.</a:t>
            </a:r>
          </a:p>
          <a:p>
            <a:endParaRPr lang="en-US" b="1" dirty="0"/>
          </a:p>
          <a:p>
            <a:r>
              <a:rPr lang="en-US" b="1" dirty="0"/>
              <a:t>Recommended Resources:</a:t>
            </a:r>
          </a:p>
          <a:p>
            <a:r>
              <a:rPr lang="en-US" dirty="0"/>
              <a:t>Alcohol &amp; Your Health: https://www.niaaa.nih.gov/alcohol-health</a:t>
            </a:r>
          </a:p>
          <a:p>
            <a:r>
              <a:rPr lang="en-US" dirty="0"/>
              <a:t>Facts About Aging and Alcohol: https://www.nia.nih.gov/health/facts-about-aging-and-alcohol</a:t>
            </a:r>
          </a:p>
        </p:txBody>
      </p:sp>
      <p:sp>
        <p:nvSpPr>
          <p:cNvPr id="4" name="Slide Number Placeholder 3"/>
          <p:cNvSpPr>
            <a:spLocks noGrp="1"/>
          </p:cNvSpPr>
          <p:nvPr>
            <p:ph type="sldNum" sz="quarter" idx="10"/>
          </p:nvPr>
        </p:nvSpPr>
        <p:spPr/>
        <p:txBody>
          <a:bodyPr/>
          <a:lstStyle/>
          <a:p>
            <a:fld id="{4DD451EF-94DE-4141-9151-558CEDCFEE7C}" type="slidenum">
              <a:rPr lang="en-US" smtClean="0"/>
              <a:t>12</a:t>
            </a:fld>
            <a:endParaRPr lang="en-US"/>
          </a:p>
        </p:txBody>
      </p:sp>
    </p:spTree>
    <p:extLst>
      <p:ext uri="{BB962C8B-B14F-4D97-AF65-F5344CB8AC3E}">
        <p14:creationId xmlns:p14="http://schemas.microsoft.com/office/powerpoint/2010/main" val="113356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Quit smoking. Smoking has been proven to negatively affect your heart, lungs and your brain. There are free resources available to help you.  The CDC offers a toll- free hotline at 1-800-QUIT-NOW.  There are risks beyond smoking including air pollution.  Plan outdoor activities for “Good” Air Quality Index days, avoid exercise near busy roads, and limit the use of indoor wood-burning stoves and fireplaces that are not needed for heat.</a:t>
            </a:r>
          </a:p>
          <a:p>
            <a:endParaRPr lang="en-US" dirty="0"/>
          </a:p>
          <a:p>
            <a:r>
              <a:rPr lang="en-US" b="1" dirty="0"/>
              <a:t>Recommended Resources:</a:t>
            </a:r>
          </a:p>
          <a:p>
            <a:r>
              <a:rPr lang="en-US" dirty="0"/>
              <a:t>Guide to Air Quality and Your Health: https://www3.epa.gov/airnow/aqi_brochure_02_14.pdf</a:t>
            </a:r>
          </a:p>
          <a:p>
            <a:r>
              <a:rPr lang="en-US" dirty="0"/>
              <a:t>Quit Smoking: https://smokefree.gov/</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13</a:t>
            </a:fld>
            <a:endParaRPr lang="en-US"/>
          </a:p>
        </p:txBody>
      </p:sp>
    </p:spTree>
    <p:extLst>
      <p:ext uri="{BB962C8B-B14F-4D97-AF65-F5344CB8AC3E}">
        <p14:creationId xmlns:p14="http://schemas.microsoft.com/office/powerpoint/2010/main" val="326768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It is critical to talk to your healthcare providers about all the medicines you take. Be sure to follow instructions and take medicines safely. Also, remember that many medicines and alcohol don’t mix.  Skipping doses could lead to increased risk as well as mixing prescription drugs and over-the-county drugs.  Monitor your cognitive impairment especially when introducing a new prescription drug to your body and report any negative results to your healthcare provider immediately.</a:t>
            </a:r>
          </a:p>
          <a:p>
            <a:endParaRPr lang="en-US" dirty="0"/>
          </a:p>
          <a:p>
            <a:r>
              <a:rPr lang="en-US" b="1" dirty="0"/>
              <a:t>Recommended Resources: </a:t>
            </a:r>
          </a:p>
          <a:p>
            <a:r>
              <a:rPr lang="en-US" dirty="0"/>
              <a:t>Medicine, Age, and Your Brain: https://www.acl.gov/sites/default/files/triage/MedAgeBrain-FactSheet.pdf</a:t>
            </a:r>
          </a:p>
          <a:p>
            <a:r>
              <a:rPr lang="en-US" dirty="0"/>
              <a:t>Medication Safety Program: https://www.cdc.gov/medicationsafety/basics.html</a:t>
            </a:r>
          </a:p>
          <a:p>
            <a:r>
              <a:rPr lang="en-US" dirty="0"/>
              <a:t>Safe Use of Medicines for Older Adults: https://www.nia.nih.gov/health/safe-use-medicines-older-adults</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14</a:t>
            </a:fld>
            <a:endParaRPr lang="en-US"/>
          </a:p>
        </p:txBody>
      </p:sp>
    </p:spTree>
    <p:extLst>
      <p:ext uri="{BB962C8B-B14F-4D97-AF65-F5344CB8AC3E}">
        <p14:creationId xmlns:p14="http://schemas.microsoft.com/office/powerpoint/2010/main" val="153755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Educator Note: </a:t>
            </a:r>
            <a:r>
              <a:rPr lang="en-US" dirty="0"/>
              <a:t>It's important to prevent or seek treatment for these conditions, not only for your body but your brain’s health, too. (NOTE: Read the slide). It is important to maintain regular wellness screenings with your healthcare professional as well as monitor things like blood sugar and blood pressure readings.</a:t>
            </a:r>
          </a:p>
          <a:p>
            <a:endParaRPr lang="en-US" dirty="0"/>
          </a:p>
          <a:p>
            <a:r>
              <a:rPr lang="en-US" b="1" dirty="0"/>
              <a:t>Recommended Resource:</a:t>
            </a:r>
          </a:p>
          <a:p>
            <a:r>
              <a:rPr lang="en-US" dirty="0"/>
              <a:t>Health Problems and Cognitive Health: https://www.nia.nih.gov/health/risks-cognitive-health#health</a:t>
            </a:r>
          </a:p>
        </p:txBody>
      </p:sp>
      <p:sp>
        <p:nvSpPr>
          <p:cNvPr id="4" name="Slide Number Placeholder 3"/>
          <p:cNvSpPr>
            <a:spLocks noGrp="1"/>
          </p:cNvSpPr>
          <p:nvPr>
            <p:ph type="sldNum" sz="quarter" idx="10"/>
          </p:nvPr>
        </p:nvSpPr>
        <p:spPr/>
        <p:txBody>
          <a:bodyPr/>
          <a:lstStyle/>
          <a:p>
            <a:fld id="{4DD451EF-94DE-4141-9151-558CEDCFEE7C}" type="slidenum">
              <a:rPr lang="en-US" smtClean="0"/>
              <a:t>15</a:t>
            </a:fld>
            <a:endParaRPr lang="en-US"/>
          </a:p>
        </p:txBody>
      </p:sp>
    </p:spTree>
    <p:extLst>
      <p:ext uri="{BB962C8B-B14F-4D97-AF65-F5344CB8AC3E}">
        <p14:creationId xmlns:p14="http://schemas.microsoft.com/office/powerpoint/2010/main" val="218198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Heart disease can limit blood flow through the body, including the brain. Blood pressure is the force of blood through arteries and can be problematic for the brain when it’s too high or too low.  (NOTE: Read the circles on the slide).  As you can see, risk factors crossover which can increase your risk for Heart Disease and Stroke.  Remember a well-balanced diet leads to better cognitive health and reduces risk factors for other diseases.</a:t>
            </a:r>
          </a:p>
          <a:p>
            <a:endParaRPr lang="en-US" dirty="0"/>
          </a:p>
          <a:p>
            <a:r>
              <a:rPr lang="en-US" b="1" dirty="0"/>
              <a:t>Recommended Resources:</a:t>
            </a:r>
          </a:p>
          <a:p>
            <a:r>
              <a:rPr lang="en-US" dirty="0"/>
              <a:t>Mind Your Risks: https://mindyourrisks.nih.gov/</a:t>
            </a:r>
          </a:p>
          <a:p>
            <a:r>
              <a:rPr lang="en-US" dirty="0"/>
              <a:t>Heart Disease: https://www.cdc.gov/heartdisease/</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16</a:t>
            </a:fld>
            <a:endParaRPr lang="en-US"/>
          </a:p>
        </p:txBody>
      </p:sp>
    </p:spTree>
    <p:extLst>
      <p:ext uri="{BB962C8B-B14F-4D97-AF65-F5344CB8AC3E}">
        <p14:creationId xmlns:p14="http://schemas.microsoft.com/office/powerpoint/2010/main" val="86643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Type 1 diabetes, usually diagnosed in childhood or young adulthood, is not preventable.  However, Type 2 diabetes is preventable or controllable through maintaining a nutritious diet; by maintaining weight through exercise; and by talking to your healthcare provider about appropriate medications.  For more resources, visit the American Diabetes Association at www.diabetes.org. </a:t>
            </a:r>
          </a:p>
          <a:p>
            <a:endParaRPr lang="en-US" dirty="0"/>
          </a:p>
          <a:p>
            <a:r>
              <a:rPr lang="en-US" b="1" dirty="0"/>
              <a:t>Recommended Resources: </a:t>
            </a:r>
          </a:p>
          <a:p>
            <a:r>
              <a:rPr lang="en-US" dirty="0"/>
              <a:t>National Diabetes Prevention Program: https://www.cdc.gov/diabetes/prevention/index.html</a:t>
            </a:r>
          </a:p>
          <a:p>
            <a:r>
              <a:rPr lang="en-US" dirty="0"/>
              <a:t>Diabetes in Older People: https://www.nia.nih.gov/health/diabetes-older-people</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17</a:t>
            </a:fld>
            <a:endParaRPr lang="en-US"/>
          </a:p>
        </p:txBody>
      </p:sp>
    </p:spTree>
    <p:extLst>
      <p:ext uri="{BB962C8B-B14F-4D97-AF65-F5344CB8AC3E}">
        <p14:creationId xmlns:p14="http://schemas.microsoft.com/office/powerpoint/2010/main" val="61907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dirty="0"/>
              <a:t>Without adequate sleep, you are more likely to feel depressed, have attention and memory problems, and experience an injury. Here are some other things you can do that may help you get better sleep and its restorative benefits:</a:t>
            </a:r>
          </a:p>
          <a:p>
            <a:pPr marL="171450" indent="-171450">
              <a:buFont typeface="Arial" panose="020B0604020202020204" pitchFamily="34" charset="0"/>
              <a:buChar char="•"/>
            </a:pPr>
            <a:r>
              <a:rPr lang="en-US" dirty="0"/>
              <a:t>Adjust caffeine intake - beginning after lunch, avoid caffeine </a:t>
            </a:r>
          </a:p>
          <a:p>
            <a:pPr marL="171450" indent="-171450">
              <a:buFont typeface="Arial" panose="020B0604020202020204" pitchFamily="34" charset="0"/>
              <a:buChar char="•"/>
            </a:pPr>
            <a:r>
              <a:rPr lang="en-US" dirty="0"/>
              <a:t>Keep pets that disturb sleep out of the bedroom </a:t>
            </a:r>
          </a:p>
          <a:p>
            <a:pPr marL="171450" indent="-171450">
              <a:buFont typeface="Arial" panose="020B0604020202020204" pitchFamily="34" charset="0"/>
              <a:buChar char="•"/>
            </a:pPr>
            <a:r>
              <a:rPr lang="en-US" dirty="0"/>
              <a:t>Restrict fluids and food three hours before going to bed</a:t>
            </a:r>
          </a:p>
          <a:p>
            <a:pPr marL="171450" indent="-171450">
              <a:buFont typeface="Arial" panose="020B0604020202020204" pitchFamily="34" charset="0"/>
              <a:buChar char="•"/>
            </a:pPr>
            <a:r>
              <a:rPr lang="en-US" dirty="0"/>
              <a:t>Keep your room cool </a:t>
            </a:r>
          </a:p>
          <a:p>
            <a:pPr marL="171450" indent="-171450">
              <a:buFont typeface="Arial" panose="020B0604020202020204" pitchFamily="34" charset="0"/>
              <a:buChar char="•"/>
            </a:pPr>
            <a:r>
              <a:rPr lang="en-US" dirty="0"/>
              <a:t>Keep smartphones, TVs and electronics out of the bedroom to reduce light exposure prior to sleep.</a:t>
            </a:r>
          </a:p>
          <a:p>
            <a:endParaRPr lang="en-US" dirty="0"/>
          </a:p>
          <a:p>
            <a:r>
              <a:rPr lang="en-US" b="1" dirty="0"/>
              <a:t>Recommended Resources:</a:t>
            </a:r>
          </a:p>
          <a:p>
            <a:r>
              <a:rPr lang="en-US" dirty="0"/>
              <a:t>Basics About Sleep: https://www.cdc.gov/sleep/about_sleep/</a:t>
            </a:r>
          </a:p>
          <a:p>
            <a:r>
              <a:rPr lang="en-US" dirty="0"/>
              <a:t>Sleep Disorders: https://nccih.nih.gov/health/sleep/ataglance.htm</a:t>
            </a:r>
          </a:p>
          <a:p>
            <a:r>
              <a:rPr lang="en-US" dirty="0"/>
              <a:t>A Good Night’s Sleep: https://www.nia.nih.gov/health/good-nights-sleep</a:t>
            </a:r>
          </a:p>
        </p:txBody>
      </p:sp>
      <p:sp>
        <p:nvSpPr>
          <p:cNvPr id="4" name="Slide Number Placeholder 3"/>
          <p:cNvSpPr>
            <a:spLocks noGrp="1"/>
          </p:cNvSpPr>
          <p:nvPr>
            <p:ph type="sldNum" sz="quarter" idx="10"/>
          </p:nvPr>
        </p:nvSpPr>
        <p:spPr/>
        <p:txBody>
          <a:bodyPr/>
          <a:lstStyle/>
          <a:p>
            <a:fld id="{4DD451EF-94DE-4141-9151-558CEDCFEE7C}" type="slidenum">
              <a:rPr lang="en-US" smtClean="0"/>
              <a:t>18</a:t>
            </a:fld>
            <a:endParaRPr lang="en-US"/>
          </a:p>
        </p:txBody>
      </p:sp>
    </p:spTree>
    <p:extLst>
      <p:ext uri="{BB962C8B-B14F-4D97-AF65-F5344CB8AC3E}">
        <p14:creationId xmlns:p14="http://schemas.microsoft.com/office/powerpoint/2010/main" val="215022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b="0" dirty="0"/>
              <a:t>Alzheimer’s disease is the most common form of dementia, however there are as many as 80 different types of dementia – some more common that others.  </a:t>
            </a:r>
            <a:r>
              <a:rPr lang="en-US" dirty="0"/>
              <a:t>Some therapies, including some prescription medications, can treat the symptoms of dementia. They do not slow down changes in the brain due to dementia.  The older a person is, the greater the risk of developing some form of dementia.  Healthy lifestyles has proven to prevent dementia or slow the progression of the symptoms of dementia. </a:t>
            </a:r>
          </a:p>
          <a:p>
            <a:endParaRPr lang="en-US" b="1" dirty="0"/>
          </a:p>
          <a:p>
            <a:r>
              <a:rPr lang="en-US" b="1" dirty="0"/>
              <a:t>Recommended Resource: </a:t>
            </a:r>
          </a:p>
          <a:p>
            <a:r>
              <a:rPr lang="en-US" dirty="0"/>
              <a:t>Types of Dementia: https://www.nia.nih.gov/health/types-dementia</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19</a:t>
            </a:fld>
            <a:endParaRPr lang="en-US"/>
          </a:p>
        </p:txBody>
      </p:sp>
    </p:spTree>
    <p:extLst>
      <p:ext uri="{BB962C8B-B14F-4D97-AF65-F5344CB8AC3E}">
        <p14:creationId xmlns:p14="http://schemas.microsoft.com/office/powerpoint/2010/main" val="371538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Educator Note: </a:t>
            </a:r>
            <a:r>
              <a:rPr lang="en-US" b="0" dirty="0"/>
              <a:t>This presentation was d</a:t>
            </a:r>
            <a:r>
              <a:rPr lang="en-US" dirty="0"/>
              <a:t>eveloped for state and local public health departments and their partners, the </a:t>
            </a:r>
            <a:r>
              <a:rPr lang="en-US" b="0" i="0" dirty="0">
                <a:solidFill>
                  <a:srgbClr val="212529"/>
                </a:solidFill>
                <a:effectLst/>
                <a:latin typeface="Source Sans Pro" panose="020B0503030403020204" pitchFamily="34" charset="0"/>
              </a:rPr>
              <a:t>Coalition for a Dementia-Capable North Carolina,</a:t>
            </a:r>
            <a:r>
              <a:rPr lang="en-US" dirty="0"/>
              <a:t> dementia-capable home and community-based service (HCBS) systems, and Aging and Disability Network professionals. </a:t>
            </a:r>
          </a:p>
          <a:p>
            <a:endParaRPr lang="en-US" dirty="0"/>
          </a:p>
          <a:p>
            <a:r>
              <a:rPr lang="en-US" dirty="0"/>
              <a:t>This presentation aims to provide a foundation for educating adults and their caregivers about brain health, including ways to promote healthy aging and reduce potential threats to brain health.</a:t>
            </a:r>
          </a:p>
          <a:p>
            <a:r>
              <a:rPr lang="en-US" dirty="0"/>
              <a:t> </a:t>
            </a:r>
          </a:p>
          <a:p>
            <a:r>
              <a:rPr lang="en-US" dirty="0"/>
              <a:t>In the </a:t>
            </a:r>
            <a:r>
              <a:rPr lang="en-US" i="1" dirty="0"/>
              <a:t>Notes</a:t>
            </a:r>
            <a:r>
              <a:rPr lang="en-US" dirty="0"/>
              <a:t> section of each slide, you will find one educator note/tip and at least one government-sponsored resource (URL).</a:t>
            </a:r>
          </a:p>
          <a:p>
            <a:endParaRPr lang="en-US" dirty="0"/>
          </a:p>
          <a:p>
            <a:r>
              <a:rPr lang="en-US" dirty="0"/>
              <a:t>Find related resources on these websites:</a:t>
            </a:r>
          </a:p>
          <a:p>
            <a:pPr marL="171450" indent="-171450">
              <a:buFont typeface="Arial" panose="020B0604020202020204" pitchFamily="34" charset="0"/>
              <a:buChar char="•"/>
            </a:pPr>
            <a:r>
              <a:rPr lang="en-US" dirty="0"/>
              <a:t>ACL’s Brain Health Webpage: https://www.acl.gov/node/293</a:t>
            </a:r>
          </a:p>
          <a:p>
            <a:pPr marL="171450" indent="-171450">
              <a:buFont typeface="Arial" panose="020B0604020202020204" pitchFamily="34" charset="0"/>
              <a:buChar char="•"/>
            </a:pPr>
            <a:r>
              <a:rPr lang="en-US" dirty="0"/>
              <a:t>https://www.ncdhhs.gov/divisions/aging-and-adult-services/alzheimers-disease-and-related-dementias-information-and-resources</a:t>
            </a:r>
          </a:p>
          <a:p>
            <a:pPr marL="171450" indent="-171450">
              <a:buFont typeface="Arial" panose="020B0604020202020204" pitchFamily="34" charset="0"/>
              <a:buChar char="•"/>
            </a:pPr>
            <a:r>
              <a:rPr lang="en-US" dirty="0"/>
              <a:t>https://www.cdc.gov/aging/olderadultsandhealthyaging/index.html </a:t>
            </a:r>
          </a:p>
          <a:p>
            <a:pPr marL="171450" indent="-171450">
              <a:buFont typeface="Arial" panose="020B0604020202020204" pitchFamily="34" charset="0"/>
              <a:buChar char="•"/>
            </a:pPr>
            <a:r>
              <a:rPr lang="en-US" dirty="0"/>
              <a:t>https://www.cdc.gov/aging/olderadultsandhealthyaging/maintainng-your-brain-health.html </a:t>
            </a:r>
          </a:p>
          <a:p>
            <a:r>
              <a:rPr lang="en-US" dirty="0"/>
              <a:t> </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2</a:t>
            </a:fld>
            <a:endParaRPr lang="en-US"/>
          </a:p>
        </p:txBody>
      </p:sp>
    </p:spTree>
    <p:extLst>
      <p:ext uri="{BB962C8B-B14F-4D97-AF65-F5344CB8AC3E}">
        <p14:creationId xmlns:p14="http://schemas.microsoft.com/office/powerpoint/2010/main" val="1548297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Educator Note: </a:t>
            </a:r>
            <a:r>
              <a:rPr lang="en-US" dirty="0"/>
              <a:t>Medicare beneficiaries are entitled to a free annual wellness visit as well as a free “Welcome to Medicare” visit within 12 months of joining the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Review the steps in the circles on the slide).</a:t>
            </a:r>
          </a:p>
          <a:p>
            <a:endParaRPr lang="en-US" dirty="0"/>
          </a:p>
          <a:p>
            <a:endParaRPr lang="en-US" dirty="0"/>
          </a:p>
          <a:p>
            <a:r>
              <a:rPr lang="en-US" b="1" dirty="0"/>
              <a:t>Recommended Resource:</a:t>
            </a:r>
          </a:p>
          <a:p>
            <a:r>
              <a:rPr lang="en-US" dirty="0"/>
              <a:t>Medicare Visit and Exams: https://www.medicare.gov/coverage/preventive-visit-and-yearly-wellness-exams.html</a:t>
            </a:r>
          </a:p>
          <a:p>
            <a:endParaRPr lang="en-US" dirty="0"/>
          </a:p>
        </p:txBody>
      </p:sp>
      <p:sp>
        <p:nvSpPr>
          <p:cNvPr id="4" name="Slide Number Placeholder 3"/>
          <p:cNvSpPr>
            <a:spLocks noGrp="1"/>
          </p:cNvSpPr>
          <p:nvPr>
            <p:ph type="sldNum" sz="quarter" idx="10"/>
          </p:nvPr>
        </p:nvSpPr>
        <p:spPr/>
        <p:txBody>
          <a:bodyPr/>
          <a:lstStyle/>
          <a:p>
            <a:fld id="{4DD451EF-94DE-4141-9151-558CEDCFEE7C}" type="slidenum">
              <a:rPr lang="en-US" smtClean="0"/>
              <a:t>20</a:t>
            </a:fld>
            <a:endParaRPr lang="en-US"/>
          </a:p>
        </p:txBody>
      </p:sp>
    </p:spTree>
    <p:extLst>
      <p:ext uri="{BB962C8B-B14F-4D97-AF65-F5344CB8AC3E}">
        <p14:creationId xmlns:p14="http://schemas.microsoft.com/office/powerpoint/2010/main" val="111946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Educator Note: </a:t>
            </a:r>
            <a:r>
              <a:rPr lang="en-US" dirty="0"/>
              <a:t>Adopting healthy habits, staying involved in your community, using preventive services, and managing health conditions and medicines may help you maintain a healthy body and brain. </a:t>
            </a:r>
          </a:p>
          <a:p>
            <a:endParaRPr lang="en-US" dirty="0"/>
          </a:p>
          <a:p>
            <a:r>
              <a:rPr lang="en-US" b="1" dirty="0"/>
              <a:t>Recommended Resources:</a:t>
            </a:r>
          </a:p>
          <a:p>
            <a:r>
              <a:rPr lang="en-US" dirty="0"/>
              <a:t>Office of Disease Prevention and Health Promotion: https://health.gov/</a:t>
            </a:r>
          </a:p>
          <a:p>
            <a:r>
              <a:rPr lang="en-US" dirty="0"/>
              <a:t>Health Information: https://www.nia.nih.gov/health</a:t>
            </a:r>
          </a:p>
          <a:p>
            <a:r>
              <a:rPr lang="en-US" dirty="0"/>
              <a:t>Healthy Aging: https://www.cdc.gov/aging/index.html</a:t>
            </a:r>
          </a:p>
        </p:txBody>
      </p:sp>
      <p:sp>
        <p:nvSpPr>
          <p:cNvPr id="4" name="Slide Number Placeholder 3"/>
          <p:cNvSpPr>
            <a:spLocks noGrp="1"/>
          </p:cNvSpPr>
          <p:nvPr>
            <p:ph type="sldNum" sz="quarter" idx="10"/>
          </p:nvPr>
        </p:nvSpPr>
        <p:spPr/>
        <p:txBody>
          <a:bodyPr/>
          <a:lstStyle/>
          <a:p>
            <a:fld id="{4DD451EF-94DE-4141-9151-558CEDCFEE7C}" type="slidenum">
              <a:rPr lang="en-US" smtClean="0"/>
              <a:t>3</a:t>
            </a:fld>
            <a:endParaRPr lang="en-US"/>
          </a:p>
        </p:txBody>
      </p:sp>
    </p:spTree>
    <p:extLst>
      <p:ext uri="{BB962C8B-B14F-4D97-AF65-F5344CB8AC3E}">
        <p14:creationId xmlns:p14="http://schemas.microsoft.com/office/powerpoint/2010/main" val="54763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1600"/>
              </a:spcBef>
              <a:spcAft>
                <a:spcPts val="0"/>
              </a:spcAft>
            </a:pPr>
            <a:r>
              <a:rPr lang="en-US" b="1" dirty="0"/>
              <a:t>Educator Note: </a:t>
            </a:r>
            <a:r>
              <a:rPr lang="en-US" sz="1200" b="1" kern="1200" spc="-10" dirty="0">
                <a:solidFill>
                  <a:srgbClr val="000000"/>
                </a:solidFill>
                <a:effectLst/>
                <a:latin typeface="Calibri" panose="020F0502020204030204" pitchFamily="34" charset="0"/>
                <a:ea typeface="Times New Roman" panose="02020603050405020304" pitchFamily="18" charset="0"/>
              </a:rPr>
              <a:t>DISCLAIMER:</a:t>
            </a:r>
            <a:r>
              <a:rPr lang="en-US" sz="1200" kern="1200" spc="-10" dirty="0">
                <a:solidFill>
                  <a:srgbClr val="000000"/>
                </a:solidFill>
                <a:effectLst/>
                <a:latin typeface="Calibri" panose="020F0502020204030204" pitchFamily="34" charset="0"/>
                <a:ea typeface="Times New Roman" panose="02020603050405020304" pitchFamily="18" charset="0"/>
              </a:rPr>
              <a:t>  This session is intended to be informational and educational and </a:t>
            </a:r>
            <a:r>
              <a:rPr lang="en-US" sz="1200" b="1" kern="1200" spc="-10" dirty="0">
                <a:solidFill>
                  <a:srgbClr val="000000"/>
                </a:solidFill>
                <a:effectLst/>
                <a:latin typeface="Calibri" panose="020F0502020204030204" pitchFamily="34" charset="0"/>
                <a:ea typeface="Times New Roman" panose="02020603050405020304" pitchFamily="18" charset="0"/>
              </a:rPr>
              <a:t>DOES NOT </a:t>
            </a:r>
            <a:r>
              <a:rPr lang="en-US" sz="1200" kern="1200" spc="-10" dirty="0">
                <a:solidFill>
                  <a:srgbClr val="000000"/>
                </a:solidFill>
                <a:effectLst/>
                <a:latin typeface="Calibri" panose="020F0502020204030204" pitchFamily="34" charset="0"/>
                <a:ea typeface="Times New Roman" panose="02020603050405020304" pitchFamily="18" charset="0"/>
              </a:rPr>
              <a:t>constitute medical advice, diagnosis, or treatment.</a:t>
            </a:r>
            <a:endParaRPr lang="en-US" sz="1200" dirty="0">
              <a:effectLst/>
              <a:latin typeface="Times New Roman" panose="02020603050405020304" pitchFamily="18" charset="0"/>
              <a:ea typeface="Times New Roman" panose="02020603050405020304" pitchFamily="18" charset="0"/>
            </a:endParaRPr>
          </a:p>
          <a:p>
            <a:pPr marL="0" marR="0">
              <a:lnSpc>
                <a:spcPct val="120000"/>
              </a:lnSpc>
              <a:spcBef>
                <a:spcPts val="1600"/>
              </a:spcBef>
              <a:spcAft>
                <a:spcPts val="0"/>
              </a:spcAft>
            </a:pPr>
            <a:r>
              <a:rPr lang="en-US" sz="1200" kern="1200" spc="-10" dirty="0">
                <a:solidFill>
                  <a:srgbClr val="000000"/>
                </a:solidFill>
                <a:effectLst/>
                <a:latin typeface="Calibri" panose="020F0502020204030204" pitchFamily="34" charset="0"/>
                <a:ea typeface="Times New Roman" panose="02020603050405020304" pitchFamily="18" charset="0"/>
              </a:rPr>
              <a:t>You should always seek the advice of a physician or other qualified health care provider for diagnosis and treatment of your specific medical needs, for questions regarding personal health or medical conditions, and before beginning or changing any treatment, activity, program, or dietary plan.</a:t>
            </a:r>
            <a:endParaRPr lang="en-US" sz="1200" dirty="0">
              <a:effectLst/>
              <a:latin typeface="Times New Roman" panose="02020603050405020304" pitchFamily="18" charset="0"/>
              <a:ea typeface="Times New Roman" panose="02020603050405020304" pitchFamily="18" charset="0"/>
            </a:endParaRPr>
          </a:p>
          <a:p>
            <a:pPr marL="0" marR="0">
              <a:lnSpc>
                <a:spcPct val="120000"/>
              </a:lnSpc>
              <a:spcBef>
                <a:spcPts val="1600"/>
              </a:spcBef>
              <a:spcAft>
                <a:spcPts val="0"/>
              </a:spcAft>
            </a:pPr>
            <a:r>
              <a:rPr lang="en-US" sz="1200" kern="1200" spc="-10" dirty="0">
                <a:solidFill>
                  <a:srgbClr val="000000"/>
                </a:solidFill>
                <a:effectLst/>
                <a:latin typeface="Calibri" panose="020F0502020204030204" pitchFamily="34" charset="0"/>
                <a:ea typeface="Times New Roman" panose="02020603050405020304" pitchFamily="18" charset="0"/>
              </a:rPr>
              <a:t>The journey toward improving brain health includes 1) eating healthy, 2) regular exercise, 3) keeping your brain active, 4) social connectedness, 5) getting enough sleep, and 6) manage stress.</a:t>
            </a:r>
            <a:endParaRPr lang="en-US" sz="1200" dirty="0">
              <a:effectLst/>
              <a:latin typeface="Times New Roman" panose="02020603050405020304" pitchFamily="18" charset="0"/>
              <a:ea typeface="Times New Roman" panose="02020603050405020304" pitchFamily="18" charset="0"/>
            </a:endParaRPr>
          </a:p>
          <a:p>
            <a:pPr defTabSz="931774">
              <a:defRPr/>
            </a:pPr>
            <a:endParaRPr lang="en-US" b="1" dirty="0"/>
          </a:p>
          <a:p>
            <a:pPr defTabSz="931774">
              <a:defRPr/>
            </a:pPr>
            <a:r>
              <a:rPr lang="en-US" dirty="0"/>
              <a:t>The brain is our most complex organ. It's also one of the most important. That's why trying to keep it healthy is critical now and as you age.</a:t>
            </a:r>
          </a:p>
          <a:p>
            <a:endParaRPr lang="en-US" dirty="0"/>
          </a:p>
          <a:p>
            <a:r>
              <a:rPr lang="en-US" b="1" dirty="0"/>
              <a:t>Recommended Resources:</a:t>
            </a:r>
          </a:p>
          <a:p>
            <a:r>
              <a:rPr lang="en-US" dirty="0"/>
              <a:t>What is Brain Health?: https://brainhealth.nia.nih.gov/</a:t>
            </a:r>
          </a:p>
          <a:p>
            <a:r>
              <a:rPr lang="en-US" dirty="0"/>
              <a:t>Healthy Brain Initiative: https://www.cdc.gov/aging/healthybrain/index.htm</a:t>
            </a:r>
          </a:p>
        </p:txBody>
      </p:sp>
      <p:sp>
        <p:nvSpPr>
          <p:cNvPr id="4" name="Slide Number Placeholder 3"/>
          <p:cNvSpPr>
            <a:spLocks noGrp="1"/>
          </p:cNvSpPr>
          <p:nvPr>
            <p:ph type="sldNum" sz="quarter" idx="10"/>
          </p:nvPr>
        </p:nvSpPr>
        <p:spPr/>
        <p:txBody>
          <a:bodyPr/>
          <a:lstStyle/>
          <a:p>
            <a:fld id="{4DD451EF-94DE-4141-9151-558CEDCFEE7C}" type="slidenum">
              <a:rPr lang="en-US" smtClean="0"/>
              <a:t>4</a:t>
            </a:fld>
            <a:endParaRPr lang="en-US"/>
          </a:p>
        </p:txBody>
      </p:sp>
    </p:spTree>
    <p:extLst>
      <p:ext uri="{BB962C8B-B14F-4D97-AF65-F5344CB8AC3E}">
        <p14:creationId xmlns:p14="http://schemas.microsoft.com/office/powerpoint/2010/main" val="199140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1" dirty="0"/>
              <a:t>Educator Note: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you eat may impact your brain health. Although no specific diet has been proven to maintain or improve brain health, studies have found that certain eating plans help support brain health. The Mediterranean diet is a good example.</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Evidence shows that to better support brain health: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rPr>
              <a:t>Eat less meat, salt, and fewer sweets.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rPr>
              <a:t>Consume more: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Fish and seafood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Leafy green vegetables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Healthy fats, such as olive oil.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general, the field of diet and brain health is relatively new. Gaps still exist in our knowledge of the effects of nutrients on brain function. More research is needed.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Area Agencies on Aging offer a range of nutrition services, including congregate and home-delivered meals, for adults age 60 and older. Other programs such as Supplemental Nutrition Assistance Program (SNAP) can help adults of all ages. </a:t>
            </a:r>
          </a:p>
          <a:p>
            <a:endParaRPr lang="en-US" dirty="0"/>
          </a:p>
          <a:p>
            <a:r>
              <a:rPr lang="en-US" b="1" dirty="0"/>
              <a:t>Recommended Resources: </a:t>
            </a:r>
          </a:p>
          <a:p>
            <a:r>
              <a:rPr lang="en-US" dirty="0"/>
              <a:t>Eldercare Locator (find a local agency): https://eldercare.acl.gov/</a:t>
            </a:r>
          </a:p>
          <a:p>
            <a:r>
              <a:rPr lang="en-US" dirty="0" err="1"/>
              <a:t>ChooseMyPlate</a:t>
            </a:r>
            <a:r>
              <a:rPr lang="en-US" dirty="0"/>
              <a:t>: https://www.choosemyplate.gov/older-adults</a:t>
            </a:r>
          </a:p>
          <a:p>
            <a:r>
              <a:rPr lang="en-US" dirty="0"/>
              <a:t>SNAP: https://www.benefits.gov/benefits/benefit-details/361</a:t>
            </a:r>
          </a:p>
        </p:txBody>
      </p:sp>
      <p:sp>
        <p:nvSpPr>
          <p:cNvPr id="4" name="Slide Number Placeholder 3"/>
          <p:cNvSpPr>
            <a:spLocks noGrp="1"/>
          </p:cNvSpPr>
          <p:nvPr>
            <p:ph type="sldNum" sz="quarter" idx="10"/>
          </p:nvPr>
        </p:nvSpPr>
        <p:spPr/>
        <p:txBody>
          <a:bodyPr/>
          <a:lstStyle/>
          <a:p>
            <a:fld id="{4DD451EF-94DE-4141-9151-558CEDCFEE7C}" type="slidenum">
              <a:rPr lang="en-US" smtClean="0"/>
              <a:t>5</a:t>
            </a:fld>
            <a:endParaRPr lang="en-US"/>
          </a:p>
        </p:txBody>
      </p:sp>
    </p:spTree>
    <p:extLst>
      <p:ext uri="{BB962C8B-B14F-4D97-AF65-F5344CB8AC3E}">
        <p14:creationId xmlns:p14="http://schemas.microsoft.com/office/powerpoint/2010/main" val="103614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1" dirty="0"/>
              <a:t>Educator Note: </a:t>
            </a:r>
            <a:r>
              <a:rPr lang="en-US" sz="1200" dirty="0">
                <a:effectLst/>
                <a:latin typeface="Calibri" panose="020F0502020204030204" pitchFamily="34" charset="0"/>
                <a:ea typeface="Times New Roman" panose="02020603050405020304" pitchFamily="18" charset="0"/>
              </a:rPr>
              <a:t>Regular exercise doesn’t mean you have to become a marathon runner or even join your local gym. You may just want to consider ways to move more.</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200" kern="1200" dirty="0">
                <a:solidFill>
                  <a:srgbClr val="000000"/>
                </a:solidFill>
                <a:effectLst/>
                <a:latin typeface="Calibri" panose="020F0502020204030204" pitchFamily="34" charset="0"/>
                <a:ea typeface="+mn-ea"/>
                <a:cs typeface="+mn-cs"/>
              </a:rPr>
              <a:t>Get at least 150 minutes of exercise each week. ​</a:t>
            </a:r>
            <a:r>
              <a:rPr lang="en-US" sz="1200" kern="1200" baseline="30000" dirty="0">
                <a:solidFill>
                  <a:srgbClr val="000000"/>
                </a:solidFill>
                <a:effectLst/>
                <a:latin typeface="Calibri" panose="020F0502020204030204" pitchFamily="34" charset="0"/>
                <a:ea typeface="+mn-ea"/>
                <a:cs typeface="+mn-cs"/>
              </a:rPr>
              <a:t>14</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200" kern="1200" dirty="0">
                <a:solidFill>
                  <a:srgbClr val="000000"/>
                </a:solidFill>
                <a:effectLst/>
                <a:latin typeface="Calibri" panose="020F0502020204030204" pitchFamily="34" charset="0"/>
                <a:ea typeface="+mn-ea"/>
                <a:cs typeface="+mn-cs"/>
              </a:rPr>
              <a:t>Move about 30 minutes on most days. ​</a:t>
            </a:r>
            <a:endParaRPr lang="en-US" sz="1200" dirty="0">
              <a:effectLst/>
              <a:latin typeface="Times New Roman" panose="02020603050405020304" pitchFamily="18" charset="0"/>
              <a:ea typeface="Times New Roman" panose="02020603050405020304" pitchFamily="18" charset="0"/>
            </a:endParaRPr>
          </a:p>
          <a:p>
            <a:r>
              <a:rPr lang="en-US" sz="1100" kern="1200" dirty="0">
                <a:solidFill>
                  <a:srgbClr val="000000"/>
                </a:solidFill>
                <a:effectLst/>
                <a:latin typeface="Calibri" panose="020F0502020204030204" pitchFamily="34" charset="0"/>
                <a:ea typeface="+mn-ea"/>
                <a:cs typeface="+mn-cs"/>
              </a:rPr>
              <a:t>Walking is a good start. </a:t>
            </a:r>
          </a:p>
          <a:p>
            <a:pPr marL="0" marR="0" fontAlgn="base">
              <a:spcBef>
                <a:spcPts val="0"/>
              </a:spcBef>
              <a:spcAft>
                <a:spcPts val="0"/>
              </a:spcAft>
            </a:pPr>
            <a:endParaRPr lang="en-US" sz="1100" kern="1200" dirty="0">
              <a:solidFill>
                <a:srgbClr val="000000"/>
              </a:solidFill>
              <a:effectLst/>
              <a:latin typeface="Calibri" panose="020F0502020204030204" pitchFamily="34" charset="0"/>
              <a:ea typeface="+mn-ea"/>
              <a:cs typeface="+mn-cs"/>
            </a:endParaRPr>
          </a:p>
          <a:p>
            <a:pPr marL="0" marR="0" fontAlgn="base">
              <a:spcBef>
                <a:spcPts val="0"/>
              </a:spcBef>
              <a:spcAft>
                <a:spcPts val="0"/>
              </a:spcAft>
            </a:pPr>
            <a:r>
              <a:rPr lang="en-US" sz="1100" kern="1200" dirty="0">
                <a:solidFill>
                  <a:srgbClr val="000000"/>
                </a:solidFill>
                <a:effectLst/>
                <a:latin typeface="Calibri" panose="020F0502020204030204" pitchFamily="34" charset="0"/>
                <a:ea typeface="+mn-ea"/>
                <a:cs typeface="+mn-cs"/>
              </a:rPr>
              <a:t>Beyond the physical, exercise has many benefits. It is good for your brain, heart, and reduces stress. ​ Reducing stress is another important factor to improving brain health.</a:t>
            </a:r>
            <a:endParaRPr lang="en-US" sz="11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kern="1200" dirty="0">
                <a:solidFill>
                  <a:srgbClr val="000000"/>
                </a:solidFill>
                <a:effectLst/>
                <a:latin typeface="Calibri" panose="020F0502020204030204" pitchFamily="34" charset="0"/>
                <a:ea typeface="+mn-ea"/>
                <a:cs typeface="+mn-cs"/>
              </a:rPr>
              <a:t>​</a:t>
            </a:r>
            <a:endParaRPr lang="en-US" sz="11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kern="1200" dirty="0">
                <a:solidFill>
                  <a:srgbClr val="000000"/>
                </a:solidFill>
                <a:effectLst/>
                <a:latin typeface="Calibri" panose="020F0502020204030204" pitchFamily="34" charset="0"/>
                <a:ea typeface="+mn-ea"/>
                <a:cs typeface="+mn-cs"/>
              </a:rPr>
              <a:t>Research suggests that being physically active helps:​</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Calibri" panose="020F0502020204030204" pitchFamily="34" charset="0"/>
                <a:ea typeface="+mn-ea"/>
                <a:cs typeface="+mn-cs"/>
              </a:rPr>
              <a:t>Increase circulation​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Calibri" panose="020F0502020204030204" pitchFamily="34" charset="0"/>
                <a:ea typeface="+mn-ea"/>
                <a:cs typeface="+mn-cs"/>
              </a:rPr>
              <a:t>Reduce anxiety​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Calibri" panose="020F0502020204030204" pitchFamily="34" charset="0"/>
                <a:ea typeface="+mn-ea"/>
                <a:cs typeface="+mn-cs"/>
              </a:rPr>
              <a:t>Improve sleep​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Calibri" panose="020F0502020204030204" pitchFamily="34" charset="0"/>
                <a:ea typeface="+mn-ea"/>
                <a:cs typeface="+mn-cs"/>
              </a:rPr>
              <a:t>Reduce the risk of diabetes, heart disease, depression, and stroke​.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100" kern="1200" dirty="0">
              <a:solidFill>
                <a:srgbClr val="000000"/>
              </a:solidFill>
              <a:effectLst/>
              <a:latin typeface="Calibri" panose="020F0502020204030204" pitchFamily="34" charset="0"/>
              <a:ea typeface="+mn-ea"/>
              <a:cs typeface="+mn-cs"/>
            </a:endParaRPr>
          </a:p>
          <a:p>
            <a:r>
              <a:rPr lang="en-US" dirty="0"/>
              <a:t>Staying active can improve your heart and circulatory health, and could even be helpful for some diseases. Consult your health care provider for the latest recommendations.</a:t>
            </a:r>
          </a:p>
          <a:p>
            <a:endParaRPr lang="en-US" dirty="0"/>
          </a:p>
          <a:p>
            <a:r>
              <a:rPr lang="en-US" b="1" dirty="0"/>
              <a:t>Recommended Resources: </a:t>
            </a:r>
          </a:p>
          <a:p>
            <a:r>
              <a:rPr lang="en-US" dirty="0"/>
              <a:t>Go4Life®: https://go4life.nia.nih.gov/</a:t>
            </a:r>
          </a:p>
          <a:p>
            <a:r>
              <a:rPr lang="en-US" dirty="0"/>
              <a:t>Physical Activity Webpage: https://www.cdc.gov/physicalactivity/basics/pa-health/</a:t>
            </a:r>
          </a:p>
        </p:txBody>
      </p:sp>
      <p:sp>
        <p:nvSpPr>
          <p:cNvPr id="4" name="Slide Number Placeholder 3"/>
          <p:cNvSpPr>
            <a:spLocks noGrp="1"/>
          </p:cNvSpPr>
          <p:nvPr>
            <p:ph type="sldNum" sz="quarter" idx="10"/>
          </p:nvPr>
        </p:nvSpPr>
        <p:spPr/>
        <p:txBody>
          <a:bodyPr/>
          <a:lstStyle/>
          <a:p>
            <a:fld id="{4DD451EF-94DE-4141-9151-558CEDCFEE7C}" type="slidenum">
              <a:rPr lang="en-US" smtClean="0"/>
              <a:t>6</a:t>
            </a:fld>
            <a:endParaRPr lang="en-US"/>
          </a:p>
        </p:txBody>
      </p:sp>
    </p:spTree>
    <p:extLst>
      <p:ext uri="{BB962C8B-B14F-4D97-AF65-F5344CB8AC3E}">
        <p14:creationId xmlns:p14="http://schemas.microsoft.com/office/powerpoint/2010/main" val="407907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Educator Note: </a:t>
            </a:r>
            <a:r>
              <a:rPr lang="en-US" sz="1100" dirty="0">
                <a:effectLst/>
                <a:latin typeface="Calibri" panose="020F0502020204030204" pitchFamily="34" charset="0"/>
                <a:ea typeface="Calibri" panose="020F0502020204030204" pitchFamily="34" charset="0"/>
                <a:cs typeface="Times New Roman" panose="02020603050405020304" pitchFamily="18" charset="0"/>
              </a:rPr>
              <a:t>Pursuing your interests and s</a:t>
            </a:r>
            <a:r>
              <a:rPr lang="en-US" sz="1100" kern="1200" dirty="0">
                <a:solidFill>
                  <a:srgbClr val="000000"/>
                </a:solidFill>
                <a:effectLst/>
                <a:latin typeface="Calibri" panose="020F0502020204030204" pitchFamily="34" charset="0"/>
                <a:ea typeface="+mn-ea"/>
                <a:cs typeface="+mn-cs"/>
              </a:rPr>
              <a:t>taying curious keeps your brain active.  Give yourself a good mental workout by doing something that challenges your thinking, offers you enjoyment, and encourages you to grapple with new and complex ideas.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fontAlgn="base">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Here are some activities that may engage your brain:</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Teaching or taking a class​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Learning a new language or dance​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Playing a musical instrument​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Doing complex arts and crafts​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Reading a challenging book, or exploring a topic that is novel​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Playing a challenging card or board game​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Writing letters​ or cards to loved ones.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r>
              <a:rPr lang="en-US" dirty="0"/>
              <a:t>When you learn new things, you engage your brain. Pick up a hobby, or just try something you haven’t done before. However, no specific game or activity has been shown to prevent or slow a decline in cognition (thinking, learning, and remembering), or dementia. </a:t>
            </a:r>
          </a:p>
          <a:p>
            <a:endParaRPr lang="en-US" dirty="0"/>
          </a:p>
          <a:p>
            <a:r>
              <a:rPr lang="en-US" b="1" dirty="0"/>
              <a:t>Recommended Resource: </a:t>
            </a:r>
          </a:p>
          <a:p>
            <a:r>
              <a:rPr lang="en-US" dirty="0"/>
              <a:t>Engage Your Brain: https://brainhealth.nia.nih.gov/engage-your-brain</a:t>
            </a:r>
          </a:p>
        </p:txBody>
      </p:sp>
      <p:sp>
        <p:nvSpPr>
          <p:cNvPr id="4" name="Slide Number Placeholder 3"/>
          <p:cNvSpPr>
            <a:spLocks noGrp="1"/>
          </p:cNvSpPr>
          <p:nvPr>
            <p:ph type="sldNum" sz="quarter" idx="10"/>
          </p:nvPr>
        </p:nvSpPr>
        <p:spPr/>
        <p:txBody>
          <a:bodyPr/>
          <a:lstStyle/>
          <a:p>
            <a:fld id="{4DD451EF-94DE-4141-9151-558CEDCFEE7C}" type="slidenum">
              <a:rPr lang="en-US" smtClean="0"/>
              <a:t>7</a:t>
            </a:fld>
            <a:endParaRPr lang="en-US"/>
          </a:p>
        </p:txBody>
      </p:sp>
    </p:spTree>
    <p:extLst>
      <p:ext uri="{BB962C8B-B14F-4D97-AF65-F5344CB8AC3E}">
        <p14:creationId xmlns:p14="http://schemas.microsoft.com/office/powerpoint/2010/main" val="250976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800"/>
              </a:spcAft>
            </a:pPr>
            <a:r>
              <a:rPr lang="en-US" b="1" dirty="0"/>
              <a:t>Educator Note: </a:t>
            </a:r>
            <a:r>
              <a:rPr lang="en-US" sz="1200" dirty="0">
                <a:effectLst/>
                <a:latin typeface="Calibri" panose="020F0502020204030204" pitchFamily="34" charset="0"/>
                <a:ea typeface="Calibri" panose="020F0502020204030204" pitchFamily="34" charset="0"/>
                <a:cs typeface="Calibri" panose="020F0502020204030204" pitchFamily="34" charset="0"/>
              </a:rPr>
              <a:t>Social isolation can lead to depression and loneliness.  Recent studies conclude the isolation can also exacerbate existing health problems.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kern="120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Times New Roman" panose="02020603050405020304" pitchFamily="18" charset="0"/>
              </a:rPr>
              <a:t>Here </a:t>
            </a:r>
            <a:r>
              <a:rPr lang="en-US" sz="1200" kern="1200" dirty="0">
                <a:solidFill>
                  <a:srgbClr val="000000"/>
                </a:solidFill>
                <a:effectLst/>
                <a:latin typeface="Calibri" panose="020F0502020204030204" pitchFamily="34" charset="0"/>
                <a:ea typeface="Times New Roman" panose="02020603050405020304" pitchFamily="18" charset="0"/>
              </a:rPr>
              <a:t>are a few ideas to help you get involved: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 a club or participate in sports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Attend community events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Consider adopting a pet or pet sitting for family and friends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Volunteer with a local non-profit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Organize a regular virtual game night or book club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Attend virtual community events.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r>
              <a:rPr lang="en-US" dirty="0"/>
              <a:t>No specific activity, including social engagement, has been shown to prevent or slow dementia.</a:t>
            </a:r>
          </a:p>
          <a:p>
            <a:endParaRPr lang="en-US" dirty="0"/>
          </a:p>
          <a:p>
            <a:r>
              <a:rPr lang="en-US" b="1" dirty="0"/>
              <a:t>Recommended Resources: </a:t>
            </a:r>
          </a:p>
          <a:p>
            <a:r>
              <a:rPr lang="en-US" dirty="0"/>
              <a:t>Benefits of Volunteering: https://www.nationalservice.gov/serve/benefits-volunteering</a:t>
            </a:r>
          </a:p>
          <a:p>
            <a:r>
              <a:rPr lang="en-US" dirty="0"/>
              <a:t>Participating in Activities You Enjoy: https://www.nia.nih.gov/health/participating-activities-you-enjoy</a:t>
            </a:r>
          </a:p>
        </p:txBody>
      </p:sp>
      <p:sp>
        <p:nvSpPr>
          <p:cNvPr id="4" name="Slide Number Placeholder 3"/>
          <p:cNvSpPr>
            <a:spLocks noGrp="1"/>
          </p:cNvSpPr>
          <p:nvPr>
            <p:ph type="sldNum" sz="quarter" idx="10"/>
          </p:nvPr>
        </p:nvSpPr>
        <p:spPr/>
        <p:txBody>
          <a:bodyPr/>
          <a:lstStyle/>
          <a:p>
            <a:fld id="{4DD451EF-94DE-4141-9151-558CEDCFEE7C}" type="slidenum">
              <a:rPr lang="en-US" smtClean="0"/>
              <a:t>8</a:t>
            </a:fld>
            <a:endParaRPr lang="en-US"/>
          </a:p>
        </p:txBody>
      </p:sp>
    </p:spTree>
    <p:extLst>
      <p:ext uri="{BB962C8B-B14F-4D97-AF65-F5344CB8AC3E}">
        <p14:creationId xmlns:p14="http://schemas.microsoft.com/office/powerpoint/2010/main" val="103532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800"/>
              </a:spcAft>
            </a:pPr>
            <a:r>
              <a:rPr lang="en-US" b="1" dirty="0"/>
              <a:t>Educator Note: </a:t>
            </a:r>
            <a:r>
              <a:rPr lang="en-US" sz="1600" b="0" i="0" dirty="0">
                <a:solidFill>
                  <a:srgbClr val="333333"/>
                </a:solidFill>
                <a:effectLst/>
                <a:latin typeface="Lato" panose="020F0502020204030203" pitchFamily="34" charset="0"/>
              </a:rPr>
              <a:t>We all know the impact that stress can make on our bodies and on our minds. Whether you’re experiencing everyday stress or you’re suffering from prolonged stress caused by an ongoing circumstance in your life, one thing is certain — you need to help yourself relax! Thankfully, there are all kinds of relaxation techniques to counteract the stressors life throws at us.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kern="12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b="1" i="0" dirty="0">
                <a:solidFill>
                  <a:srgbClr val="333333"/>
                </a:solidFill>
                <a:effectLst/>
                <a:latin typeface="Lato" panose="020F0502020204030203" pitchFamily="34" charset="0"/>
              </a:rPr>
              <a:t>Decompression</a:t>
            </a:r>
            <a:br>
              <a:rPr lang="en-US" b="1" i="0" dirty="0">
                <a:solidFill>
                  <a:srgbClr val="0E1719"/>
                </a:solidFill>
                <a:effectLst/>
                <a:latin typeface="Lato" panose="020F0502020204030203" pitchFamily="34" charset="0"/>
              </a:rPr>
            </a:br>
            <a:r>
              <a:rPr lang="en-US" b="0" i="0" dirty="0">
                <a:solidFill>
                  <a:srgbClr val="0E1719"/>
                </a:solidFill>
                <a:effectLst/>
                <a:latin typeface="Lato" panose="020F0502020204030203" pitchFamily="34" charset="0"/>
              </a:rPr>
              <a:t>To counteract more physical forms of stress, try this simple technique: Apply a warm heat wrap to your neck and shoulder area for 10 to 15 minutes. Making sure to relax the muscles in your face and throughout your upper body. Foam rollers can work wonders on highly stressed areas of the back and legs. Or, if you’ve got the time (and money), get the full decompression experience by visiting your local massage therapist.</a:t>
            </a:r>
          </a:p>
          <a:p>
            <a:pPr marL="0" marR="0">
              <a:spcBef>
                <a:spcPts val="0"/>
              </a:spcBef>
              <a:spcAft>
                <a:spcPts val="0"/>
              </a:spcAft>
            </a:pPr>
            <a:endParaRPr lang="en-US" sz="1200" b="0" i="0" kern="1200" dirty="0">
              <a:solidFill>
                <a:srgbClr val="0E1719"/>
              </a:solidFill>
              <a:effectLst/>
              <a:latin typeface="Lato" panose="020F0502020204030203" pitchFamily="34" charset="0"/>
              <a:ea typeface="Times New Roman" panose="02020603050405020304" pitchFamily="18" charset="0"/>
            </a:endParaRPr>
          </a:p>
          <a:p>
            <a:pPr marL="0" marR="0">
              <a:spcBef>
                <a:spcPts val="0"/>
              </a:spcBef>
              <a:spcAft>
                <a:spcPts val="0"/>
              </a:spcAft>
            </a:pPr>
            <a:r>
              <a:rPr lang="en-US" b="1" i="0" dirty="0">
                <a:solidFill>
                  <a:srgbClr val="333333"/>
                </a:solidFill>
                <a:effectLst/>
                <a:latin typeface="Lato" panose="020F0502020204030203" pitchFamily="34" charset="0"/>
              </a:rPr>
              <a:t>Meditation</a:t>
            </a:r>
            <a:br>
              <a:rPr lang="en-US" b="1" i="0" dirty="0">
                <a:solidFill>
                  <a:srgbClr val="0E1719"/>
                </a:solidFill>
                <a:effectLst/>
                <a:latin typeface="Lato" panose="020F0502020204030203" pitchFamily="34" charset="0"/>
              </a:rPr>
            </a:br>
            <a:r>
              <a:rPr lang="en-US" b="0" i="0" dirty="0">
                <a:solidFill>
                  <a:srgbClr val="0E1719"/>
                </a:solidFill>
                <a:effectLst/>
                <a:latin typeface="Lato" panose="020F0502020204030203" pitchFamily="34" charset="0"/>
              </a:rPr>
              <a:t>Meditation is a powerful way to calm your heart rate, focus attention and increase awareness of potential sources of stress. Research has found that regular meditation can even change the structure of the brain and strengthen the hippocampus, an area of the brain crucial for memory and learning. The two most popular meditation techniques are mindfulness (being aware of any feelings, thoughts, ideas as they present themselves) and concentrative</a:t>
            </a:r>
            <a:r>
              <a:rPr lang="en-US" b="1" i="0" dirty="0">
                <a:solidFill>
                  <a:srgbClr val="0E1719"/>
                </a:solidFill>
                <a:effectLst/>
                <a:latin typeface="Lato" panose="020F0502020204030203" pitchFamily="34" charset="0"/>
              </a:rPr>
              <a:t> </a:t>
            </a:r>
            <a:r>
              <a:rPr lang="en-US" b="0" i="0" dirty="0">
                <a:solidFill>
                  <a:srgbClr val="0E1719"/>
                </a:solidFill>
                <a:effectLst/>
                <a:latin typeface="Lato" panose="020F0502020204030203" pitchFamily="34" charset="0"/>
              </a:rPr>
              <a:t>(disciplined focus on a mantra, a singular sound or image). Sit comfortably with eyes closed; best practices recommend staying engaged between 15 to 20 minutes, although newcomers may be challenged to do more than a few minutes. Start small, stay consistent, and don’t give up!</a:t>
            </a:r>
          </a:p>
          <a:p>
            <a:pPr marL="0" marR="0">
              <a:spcBef>
                <a:spcPts val="0"/>
              </a:spcBef>
              <a:spcAft>
                <a:spcPts val="0"/>
              </a:spcAft>
            </a:pPr>
            <a:endParaRPr lang="en-US" sz="1200" b="0" i="0" kern="1200" dirty="0">
              <a:solidFill>
                <a:srgbClr val="0E1719"/>
              </a:solidFill>
              <a:effectLst/>
              <a:latin typeface="Lato" panose="020F0502020204030203" pitchFamily="34" charset="0"/>
              <a:ea typeface="Times New Roman" panose="02020603050405020304" pitchFamily="18" charset="0"/>
            </a:endParaRPr>
          </a:p>
          <a:p>
            <a:pPr marL="0" marR="0">
              <a:spcBef>
                <a:spcPts val="0"/>
              </a:spcBef>
              <a:spcAft>
                <a:spcPts val="0"/>
              </a:spcAft>
            </a:pPr>
            <a:r>
              <a:rPr lang="en-US" b="1" i="0" dirty="0">
                <a:solidFill>
                  <a:srgbClr val="333333"/>
                </a:solidFill>
                <a:effectLst/>
                <a:latin typeface="Lato" panose="020F0502020204030203" pitchFamily="34" charset="0"/>
              </a:rPr>
              <a:t>Movement</a:t>
            </a:r>
            <a:br>
              <a:rPr lang="en-US" dirty="0"/>
            </a:br>
            <a:r>
              <a:rPr lang="en-US" b="0" i="0" dirty="0">
                <a:solidFill>
                  <a:srgbClr val="0E1719"/>
                </a:solidFill>
                <a:effectLst/>
                <a:latin typeface="Lato" panose="020F0502020204030203" pitchFamily="34" charset="0"/>
              </a:rPr>
              <a:t>Getting the body moving and the blood flowing has been demonstrated to heighten mental stimulation and is one of the very best stress relievers. Try practices such as yoga to actively engage body and mind, and increase flexibility and balance, effectively reducing stress levels. If all you have time for is a walk or a jog, take the opportunity to counteract the cortisol and enjoy the sense of well-being brought on by the presence of endorphins in the brain.</a:t>
            </a:r>
            <a:endParaRPr lang="en-US" sz="1200" kern="1200" dirty="0">
              <a:solidFill>
                <a:srgbClr val="000000"/>
              </a:solidFill>
              <a:effectLst/>
              <a:latin typeface="Calibri" panose="020F0502020204030204" pitchFamily="34" charset="0"/>
              <a:ea typeface="Times New Roman" panose="02020603050405020304" pitchFamily="18" charset="0"/>
            </a:endParaRPr>
          </a:p>
          <a:p>
            <a:endParaRPr lang="en-US" dirty="0"/>
          </a:p>
          <a:p>
            <a:r>
              <a:rPr lang="en-US" b="1" dirty="0"/>
              <a:t>Source: AARP https://stayingsharp.aarp.org/about/brain-health/manage-stress/ </a:t>
            </a:r>
          </a:p>
          <a:p>
            <a:endParaRPr lang="en-US" b="1" dirty="0"/>
          </a:p>
          <a:p>
            <a:r>
              <a:rPr lang="en-US" b="1" dirty="0"/>
              <a:t>Recommended Resources: </a:t>
            </a:r>
          </a:p>
          <a:p>
            <a:endParaRPr lang="en-US" b="1" dirty="0"/>
          </a:p>
        </p:txBody>
      </p:sp>
      <p:sp>
        <p:nvSpPr>
          <p:cNvPr id="4" name="Slide Number Placeholder 3"/>
          <p:cNvSpPr>
            <a:spLocks noGrp="1"/>
          </p:cNvSpPr>
          <p:nvPr>
            <p:ph type="sldNum" sz="quarter" idx="10"/>
          </p:nvPr>
        </p:nvSpPr>
        <p:spPr/>
        <p:txBody>
          <a:bodyPr/>
          <a:lstStyle/>
          <a:p>
            <a:fld id="{4DD451EF-94DE-4141-9151-558CEDCFEE7C}" type="slidenum">
              <a:rPr lang="en-US" smtClean="0"/>
              <a:t>9</a:t>
            </a:fld>
            <a:endParaRPr lang="en-US"/>
          </a:p>
        </p:txBody>
      </p:sp>
    </p:spTree>
    <p:extLst>
      <p:ext uri="{BB962C8B-B14F-4D97-AF65-F5344CB8AC3E}">
        <p14:creationId xmlns:p14="http://schemas.microsoft.com/office/powerpoint/2010/main" val="2558838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Text Placeholder 2"/>
          <p:cNvSpPr txBox="1">
            <a:spLocks/>
          </p:cNvSpPr>
          <p:nvPr userDrawn="1"/>
        </p:nvSpPr>
        <p:spPr>
          <a:xfrm>
            <a:off x="1762190" y="3918857"/>
            <a:ext cx="5063987" cy="539261"/>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3600" dirty="0"/>
              <a:t>BRAIN HEALTH &amp; AGING</a:t>
            </a:r>
          </a:p>
        </p:txBody>
      </p:sp>
      <p:sp>
        <p:nvSpPr>
          <p:cNvPr id="6" name="Text Placeholder 2"/>
          <p:cNvSpPr txBox="1">
            <a:spLocks/>
          </p:cNvSpPr>
          <p:nvPr userDrawn="1"/>
        </p:nvSpPr>
        <p:spPr>
          <a:xfrm>
            <a:off x="1750468" y="3552906"/>
            <a:ext cx="3551710" cy="436289"/>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b="1" kern="1200" cap="all" baseline="0">
                <a:solidFill>
                  <a:srgbClr val="005978"/>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a:r>
              <a:rPr lang="en-US" sz="3200" dirty="0"/>
              <a:t>TALKING ABOUT</a:t>
            </a:r>
          </a:p>
        </p:txBody>
      </p:sp>
      <p:sp>
        <p:nvSpPr>
          <p:cNvPr id="7" name="Title Placeholder 7"/>
          <p:cNvSpPr txBox="1">
            <a:spLocks/>
          </p:cNvSpPr>
          <p:nvPr userDrawn="1"/>
        </p:nvSpPr>
        <p:spPr>
          <a:xfrm>
            <a:off x="667266" y="4824069"/>
            <a:ext cx="9202720" cy="1301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pPr>
              <a:lnSpc>
                <a:spcPts val="6240"/>
              </a:lnSpc>
            </a:pPr>
            <a:r>
              <a:rPr lang="en-US" sz="8000" dirty="0"/>
              <a:t>The Basics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1118" y="294073"/>
            <a:ext cx="2043404" cy="844190"/>
          </a:xfrm>
          <a:prstGeom prst="rect">
            <a:avLst/>
          </a:prstGeom>
        </p:spPr>
      </p:pic>
    </p:spTree>
    <p:extLst>
      <p:ext uri="{BB962C8B-B14F-4D97-AF65-F5344CB8AC3E}">
        <p14:creationId xmlns:p14="http://schemas.microsoft.com/office/powerpoint/2010/main" val="8479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8919" y="2733709"/>
            <a:ext cx="8515537" cy="1373070"/>
          </a:xfrm>
          <a:prstGeom prst="rect">
            <a:avLst/>
          </a:prstGeom>
        </p:spPr>
        <p:txBody>
          <a:bodyPr anchor="b">
            <a:noAutofit/>
          </a:bodyPr>
          <a:lstStyle>
            <a:lvl1pPr algn="r">
              <a:defRPr sz="4400">
                <a:latin typeface="+mj-lt"/>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78ABE3C1-DBE1-495D-B57B-2849774B866A}" type="datetimeFigureOut">
              <a:rPr lang="en-US" smtClean="0"/>
              <a:t>9/21/23</a:t>
            </a:fld>
            <a:endParaRPr lang="en-US" dirty="0"/>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a:prstGeom prst="rect">
            <a:avLst/>
          </a:prstGeom>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BE7D1"/>
        </a:solidFill>
        <a:effectLst/>
      </p:bgPr>
    </p:bg>
    <p:spTree>
      <p:nvGrpSpPr>
        <p:cNvPr id="1" name=""/>
        <p:cNvGrpSpPr/>
        <p:nvPr/>
      </p:nvGrpSpPr>
      <p:grpSpPr>
        <a:xfrm>
          <a:off x="0" y="0"/>
          <a:ext cx="0" cy="0"/>
          <a:chOff x="0" y="0"/>
          <a:chExt cx="0" cy="0"/>
        </a:xfrm>
      </p:grpSpPr>
      <p:sp>
        <p:nvSpPr>
          <p:cNvPr id="28" name="Rectangle 27"/>
          <p:cNvSpPr/>
          <p:nvPr userDrawn="1"/>
        </p:nvSpPr>
        <p:spPr>
          <a:xfrm>
            <a:off x="9941170" y="0"/>
            <a:ext cx="2250830" cy="6682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6342185"/>
            <a:ext cx="12192000" cy="515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2062" y="82062"/>
            <a:ext cx="12027876" cy="6236676"/>
          </a:xfrm>
          <a:prstGeom prst="rect">
            <a:avLst/>
          </a:prstGeom>
          <a:noFill/>
          <a:ln w="16510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9929445"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1846" y="1971234"/>
            <a:ext cx="2106977" cy="189628"/>
          </a:xfrm>
          <a:prstGeom prst="rect">
            <a:avLst/>
          </a:prstGeom>
        </p:spPr>
      </p:pic>
      <p:sp>
        <p:nvSpPr>
          <p:cNvPr id="8" name="Rectangle 7"/>
          <p:cNvSpPr/>
          <p:nvPr/>
        </p:nvSpPr>
        <p:spPr>
          <a:xfrm>
            <a:off x="0" y="609600"/>
            <a:ext cx="9929446"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0046677" y="609600"/>
            <a:ext cx="214214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 Placeholder 2"/>
          <p:cNvSpPr>
            <a:spLocks noGrp="1"/>
          </p:cNvSpPr>
          <p:nvPr>
            <p:ph idx="1" hasCustomPrompt="1"/>
          </p:nvPr>
        </p:nvSpPr>
        <p:spPr>
          <a:xfrm>
            <a:off x="680321" y="2213127"/>
            <a:ext cx="9613861" cy="4156816"/>
          </a:xfrm>
          <a:prstGeom prst="rect">
            <a:avLst/>
          </a:prstGeom>
          <a:effectLst/>
        </p:spPr>
        <p:txBody>
          <a:bodyPr vert="horz" lIns="91440" tIns="45720" rIns="91440" bIns="45720" rtlCol="0">
            <a:noAutofit/>
          </a:bodyPr>
          <a:lstStyle>
            <a:lvl1pPr>
              <a:defRPr spc="0">
                <a:latin typeface="+mj-lt"/>
              </a:defRPr>
            </a:lvl1pPr>
            <a:lvl2pPr>
              <a:defRPr i="1">
                <a:solidFill>
                  <a:srgbClr val="0091B3"/>
                </a:solidFill>
              </a:defRPr>
            </a:lvl2pPr>
            <a:lvl3pPr marL="0">
              <a:spcBef>
                <a:spcPts val="600"/>
              </a:spcBef>
              <a:defRPr>
                <a:solidFill>
                  <a:schemeClr val="tx2">
                    <a:lumMod val="10000"/>
                  </a:schemeClr>
                </a:solidFill>
                <a:effectLst/>
              </a:defRPr>
            </a:lvl3pPr>
            <a:lvl4pPr marL="0" indent="-228600">
              <a:buClr>
                <a:srgbClr val="92D050"/>
              </a:buClr>
              <a:buFont typeface="Wingdings" charset="2"/>
              <a:buChar char="§"/>
              <a:defRPr sz="2400">
                <a:solidFill>
                  <a:schemeClr val="tx2">
                    <a:lumMod val="10000"/>
                  </a:schemeClr>
                </a:solidFill>
                <a:effectLst/>
              </a:defRPr>
            </a:lvl4pPr>
            <a:lvl5pPr>
              <a:defRPr>
                <a:solidFill>
                  <a:schemeClr val="tx2">
                    <a:lumMod val="10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4"/>
          <p:cNvSpPr>
            <a:spLocks noGrp="1"/>
          </p:cNvSpPr>
          <p:nvPr>
            <p:ph type="title"/>
          </p:nvPr>
        </p:nvSpPr>
        <p:spPr>
          <a:xfrm>
            <a:off x="644769" y="597877"/>
            <a:ext cx="9026769" cy="1336431"/>
          </a:xfrm>
        </p:spPr>
        <p:txBody>
          <a:bodyPr/>
          <a:lstStyle/>
          <a:p>
            <a:r>
              <a:rPr lang="en-US" dirty="0"/>
              <a:t>Click to edit Master title style</a:t>
            </a:r>
          </a:p>
        </p:txBody>
      </p:sp>
      <p:cxnSp>
        <p:nvCxnSpPr>
          <p:cNvPr id="18" name="Straight Connector 17"/>
          <p:cNvCxnSpPr/>
          <p:nvPr userDrawn="1"/>
        </p:nvCxnSpPr>
        <p:spPr>
          <a:xfrm>
            <a:off x="0" y="6518031"/>
            <a:ext cx="656492"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699846" y="6518031"/>
            <a:ext cx="10492154" cy="0"/>
          </a:xfrm>
          <a:prstGeom prst="line">
            <a:avLst/>
          </a:prstGeom>
          <a:ln w="69850">
            <a:solidFill>
              <a:srgbClr val="005978"/>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621323" y="6412523"/>
            <a:ext cx="1207477" cy="230832"/>
          </a:xfrm>
          <a:prstGeom prst="rect">
            <a:avLst/>
          </a:prstGeom>
          <a:noFill/>
        </p:spPr>
        <p:txBody>
          <a:bodyPr wrap="square" rtlCol="0">
            <a:spAutoFit/>
          </a:bodyPr>
          <a:lstStyle/>
          <a:p>
            <a:r>
              <a:rPr lang="en-US" sz="900" dirty="0">
                <a:solidFill>
                  <a:srgbClr val="005978"/>
                </a:solidFill>
              </a:rPr>
              <a:t>Last</a:t>
            </a:r>
            <a:r>
              <a:rPr lang="en-US" sz="900" baseline="0" dirty="0">
                <a:solidFill>
                  <a:srgbClr val="005978"/>
                </a:solidFill>
              </a:rPr>
              <a:t> Updated: XXXX</a:t>
            </a:r>
            <a:endParaRPr lang="en-US" sz="900" dirty="0">
              <a:solidFill>
                <a:srgbClr val="005978"/>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82334" y="937885"/>
            <a:ext cx="1660847" cy="6861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a:prstGeom prst="rect">
            <a:avLst/>
          </a:prstGeom>
        </p:spPr>
        <p:txBody>
          <a:bodyPr/>
          <a:lstStyle>
            <a:lvl1pPr algn="r">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0321" y="2363749"/>
            <a:ext cx="10702787" cy="3450897"/>
          </a:xfrm>
          <a:prstGeom prst="rect">
            <a:avLst/>
          </a:prstGeom>
          <a:effectLst/>
        </p:spPr>
        <p:txBody>
          <a:bodyPr vert="horz" lIns="91440" tIns="45720" rIns="91440" bIns="45720" numCol="2" spcCol="274320" rtlCol="0">
            <a:noAutofit/>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a:p>
            <a:pPr lvl="3"/>
            <a:endParaRPr lang="en-US" dirty="0"/>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1" i="0" u="none" strike="noStrike" kern="1200" cap="all" spc="0" normalizeH="0" baseline="0" noProof="0" dirty="0">
                <a:ln>
                  <a:noFill/>
                </a:ln>
                <a:solidFill>
                  <a:srgbClr val="005978"/>
                </a:solidFill>
                <a:effectLst/>
                <a:uLnTx/>
                <a:uFillTx/>
                <a:latin typeface="Franklin Gothic Medium" panose="020B0603020102020204"/>
                <a:ea typeface="+mn-ea"/>
                <a:cs typeface="+mn-cs"/>
              </a:rPr>
              <a:t>Click to edit Master Header</a:t>
            </a:r>
            <a:endParaRPr lang="en-US" dirty="0"/>
          </a:p>
          <a:p>
            <a:pPr lvl="1"/>
            <a:r>
              <a:rPr lang="en-US" dirty="0"/>
              <a:t>Second level</a:t>
            </a:r>
          </a:p>
          <a:p>
            <a:pPr lvl="2"/>
            <a:r>
              <a:rPr lang="en-US" dirty="0"/>
              <a:t>Third level</a:t>
            </a:r>
          </a:p>
          <a:p>
            <a:pPr lvl="3"/>
            <a:r>
              <a:rPr lang="en-US" dirty="0"/>
              <a:t>Fourth </a:t>
            </a:r>
            <a:r>
              <a:rPr lang="en-US" dirty="0" err="1"/>
              <a:t>levelo;shd</a:t>
            </a:r>
            <a:r>
              <a:rPr lang="en-US" dirty="0"/>
              <a:t> </a:t>
            </a:r>
            <a:r>
              <a:rPr lang="en-US" dirty="0" err="1"/>
              <a:t>p;osudh</a:t>
            </a:r>
            <a:r>
              <a:rPr lang="en-US" dirty="0"/>
              <a:t> </a:t>
            </a:r>
            <a:r>
              <a:rPr lang="en-US" dirty="0" err="1"/>
              <a:t>piuhs</a:t>
            </a:r>
            <a:r>
              <a:rPr lang="en-US" dirty="0"/>
              <a:t> </a:t>
            </a:r>
            <a:r>
              <a:rPr lang="en-US" dirty="0" err="1"/>
              <a:t>fpuisdh</a:t>
            </a:r>
            <a:r>
              <a:rPr lang="en-US" dirty="0"/>
              <a:t> </a:t>
            </a:r>
            <a:r>
              <a:rPr lang="en-US" dirty="0" err="1"/>
              <a:t>fsidhuf</a:t>
            </a:r>
            <a:r>
              <a:rPr lang="en-US" dirty="0"/>
              <a:t> </a:t>
            </a:r>
            <a:r>
              <a:rPr lang="en-US" dirty="0" err="1"/>
              <a:t>apsduihf</a:t>
            </a:r>
            <a:r>
              <a:rPr lang="en-US" dirty="0"/>
              <a:t> </a:t>
            </a:r>
            <a:r>
              <a:rPr lang="en-US" dirty="0" err="1"/>
              <a:t>pauids</a:t>
            </a:r>
            <a:r>
              <a:rPr lang="en-US" dirty="0"/>
              <a:t> </a:t>
            </a:r>
          </a:p>
          <a:p>
            <a:pPr lvl="3"/>
            <a:endParaRPr lang="en-US" dirty="0"/>
          </a:p>
        </p:txBody>
      </p:sp>
      <p:sp>
        <p:nvSpPr>
          <p:cNvPr id="12" name="Title Placeholder 1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9777276"/>
      </p:ext>
    </p:extLst>
  </p:cSld>
  <p:clrMap bg1="dk1" tx1="lt1" bg2="dk2" tx2="lt2" accent1="accent1" accent2="accent2" accent3="accent3" accent4="accent4" accent5="accent5" accent6="accent6" hlink="hlink" folHlink="folHlink"/>
  <p:sldLayoutIdLst>
    <p:sldLayoutId id="2147483686" r:id="rId1"/>
    <p:sldLayoutId id="2147483670" r:id="rId2"/>
    <p:sldLayoutId id="2147483675" r:id="rId3"/>
    <p:sldLayoutId id="2147483685" r:id="rId4"/>
  </p:sldLayoutIdLst>
  <p:hf sldNum="0" hdr="0" ftr="0" dt="0"/>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i="0" kern="1200" cap="all" baseline="0">
          <a:solidFill>
            <a:srgbClr val="005978"/>
          </a:solidFill>
          <a:effectLst/>
          <a:latin typeface="+mj-lt"/>
          <a:ea typeface="+mn-ea"/>
          <a:cs typeface="+mn-cs"/>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b="1" i="1" kern="1200" cap="all" baseline="0">
          <a:solidFill>
            <a:srgbClr val="0091B3"/>
          </a:solidFill>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400" kern="1200">
          <a:solidFill>
            <a:schemeClr val="tx2">
              <a:lumMod val="10000"/>
            </a:schemeClr>
          </a:solidFill>
          <a:effectLst/>
          <a:latin typeface="+mn-lt"/>
          <a:ea typeface="+mn-ea"/>
          <a:cs typeface="+mn-cs"/>
        </a:defRPr>
      </a:lvl3pPr>
      <a:lvl4pPr marL="374904" indent="-374904" algn="l" defTabSz="914400" rtl="0" eaLnBrk="1" latinLnBrk="0" hangingPunct="1">
        <a:lnSpc>
          <a:spcPct val="90000"/>
        </a:lnSpc>
        <a:spcBef>
          <a:spcPts val="500"/>
        </a:spcBef>
        <a:buClr>
          <a:schemeClr val="accent1"/>
        </a:buClr>
        <a:buFont typeface="Wingdings" charset="2"/>
        <a:buChar char="§"/>
        <a:defRPr sz="2400" kern="1200">
          <a:solidFill>
            <a:schemeClr val="tx2">
              <a:lumMod val="10000"/>
            </a:schemeClr>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8FA51D-9755-D8A2-F882-AF0FC86C8DE9}"/>
              </a:ext>
            </a:extLst>
          </p:cNvPr>
          <p:cNvPicPr>
            <a:picLocks noChangeAspect="1"/>
          </p:cNvPicPr>
          <p:nvPr/>
        </p:nvPicPr>
        <p:blipFill>
          <a:blip r:embed="rId3"/>
          <a:src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3C9B1B35-0C76-A499-1DCB-77A07BFED44F}"/>
              </a:ext>
            </a:extLst>
          </p:cNvPr>
          <p:cNvSpPr txBox="1">
            <a:spLocks/>
          </p:cNvSpPr>
          <p:nvPr/>
        </p:nvSpPr>
        <p:spPr>
          <a:xfrm>
            <a:off x="229120" y="0"/>
            <a:ext cx="7279367" cy="1325563"/>
          </a:xfrm>
          <a:prstGeom prst="rect">
            <a:avLst/>
          </a:prstGeom>
        </p:spPr>
        <p:txBody>
          <a:bodyPr anchor="ctr">
            <a:noAutofit/>
          </a:bodyPr>
          <a:lstStyle>
            <a:lvl1pPr algn="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dirty="0">
                <a:latin typeface="Franklin Gothic Medium" panose="020B0603020102020204" pitchFamily="34" charset="0"/>
              </a:rPr>
              <a:t>TALKING ABOUT BRAIN HEALTH &amp; AGING THE BASICS</a:t>
            </a:r>
          </a:p>
        </p:txBody>
      </p:sp>
      <p:grpSp>
        <p:nvGrpSpPr>
          <p:cNvPr id="9" name="Group 8">
            <a:extLst>
              <a:ext uri="{FF2B5EF4-FFF2-40B4-BE49-F238E27FC236}">
                <a16:creationId xmlns:a16="http://schemas.microsoft.com/office/drawing/2014/main" id="{181ECACF-CF84-EF41-23B4-BCF864F59916}"/>
              </a:ext>
            </a:extLst>
          </p:cNvPr>
          <p:cNvGrpSpPr/>
          <p:nvPr/>
        </p:nvGrpSpPr>
        <p:grpSpPr>
          <a:xfrm>
            <a:off x="403135" y="5286876"/>
            <a:ext cx="7235621" cy="646331"/>
            <a:chOff x="403135" y="5286876"/>
            <a:chExt cx="7235621" cy="646331"/>
          </a:xfrm>
        </p:grpSpPr>
        <p:pic>
          <p:nvPicPr>
            <p:cNvPr id="6" name="Picture 5" descr="A blue and white logo with a brain&#10;&#10;Description automatically generated">
              <a:extLst>
                <a:ext uri="{FF2B5EF4-FFF2-40B4-BE49-F238E27FC236}">
                  <a16:creationId xmlns:a16="http://schemas.microsoft.com/office/drawing/2014/main" id="{85AABABC-B6DB-6832-DEDE-90D405B1FA4A}"/>
                </a:ext>
              </a:extLst>
            </p:cNvPr>
            <p:cNvPicPr>
              <a:picLocks noChangeAspect="1"/>
            </p:cNvPicPr>
            <p:nvPr/>
          </p:nvPicPr>
          <p:blipFill>
            <a:blip r:embed="rId4"/>
            <a:stretch>
              <a:fillRect/>
            </a:stretch>
          </p:blipFill>
          <p:spPr>
            <a:xfrm>
              <a:off x="403135" y="5326314"/>
              <a:ext cx="2373403" cy="570031"/>
            </a:xfrm>
            <a:prstGeom prst="rect">
              <a:avLst/>
            </a:prstGeom>
          </p:spPr>
        </p:pic>
        <p:sp>
          <p:nvSpPr>
            <p:cNvPr id="7" name="TextBox 6">
              <a:extLst>
                <a:ext uri="{FF2B5EF4-FFF2-40B4-BE49-F238E27FC236}">
                  <a16:creationId xmlns:a16="http://schemas.microsoft.com/office/drawing/2014/main" id="{FA8B4F2E-0457-42E1-7DCB-8C715ADA03FC}"/>
                </a:ext>
              </a:extLst>
            </p:cNvPr>
            <p:cNvSpPr txBox="1"/>
            <p:nvPr/>
          </p:nvSpPr>
          <p:spPr>
            <a:xfrm>
              <a:off x="2855742" y="5286876"/>
              <a:ext cx="4783014" cy="646331"/>
            </a:xfrm>
            <a:prstGeom prst="rect">
              <a:avLst/>
            </a:prstGeom>
            <a:noFill/>
          </p:spPr>
          <p:txBody>
            <a:bodyPr wrap="square" rtlCol="0">
              <a:spAutoFit/>
            </a:bodyPr>
            <a:lstStyle/>
            <a:p>
              <a:r>
                <a:rPr lang="en-US" b="1" u="none" strike="noStrike" dirty="0">
                  <a:effectLst/>
                  <a:latin typeface="Franklin Gothic Demi" panose="020B0603020102020204" pitchFamily="34" charset="0"/>
                </a:rPr>
                <a:t>North Carolina Building Our Largest </a:t>
              </a:r>
              <a:br>
                <a:rPr lang="en-US" b="1" u="none" strike="noStrike" dirty="0">
                  <a:effectLst/>
                  <a:latin typeface="Franklin Gothic Demi" panose="020B0603020102020204" pitchFamily="34" charset="0"/>
                </a:rPr>
              </a:br>
              <a:r>
                <a:rPr lang="en-US" b="1" u="none" strike="noStrike" dirty="0">
                  <a:effectLst/>
                  <a:latin typeface="Franklin Gothic Demi" panose="020B0603020102020204" pitchFamily="34" charset="0"/>
                </a:rPr>
                <a:t>Dementia (NC BOLD) Infrastructure Project</a:t>
              </a:r>
              <a:endParaRPr lang="en-US" b="1" dirty="0">
                <a:latin typeface="Franklin Gothic Demi" panose="020B0603020102020204" pitchFamily="34" charset="0"/>
              </a:endParaRPr>
            </a:p>
          </p:txBody>
        </p:sp>
      </p:grpSp>
    </p:spTree>
    <p:extLst>
      <p:ext uri="{BB962C8B-B14F-4D97-AF65-F5344CB8AC3E}">
        <p14:creationId xmlns:p14="http://schemas.microsoft.com/office/powerpoint/2010/main" val="289157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20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72236"/>
            <a:ext cx="12191999" cy="715344"/>
          </a:xfrm>
        </p:spPr>
        <p:txBody>
          <a:bodyPr/>
          <a:lstStyle/>
          <a:p>
            <a:pPr algn="ctr"/>
            <a:r>
              <a:rPr lang="en-US" sz="4800" dirty="0"/>
              <a:t>Brain Health Risks </a:t>
            </a:r>
          </a:p>
        </p:txBody>
      </p:sp>
      <p:sp>
        <p:nvSpPr>
          <p:cNvPr id="4" name="TextBox 3"/>
          <p:cNvSpPr txBox="1"/>
          <p:nvPr/>
        </p:nvSpPr>
        <p:spPr>
          <a:xfrm>
            <a:off x="0" y="2944960"/>
            <a:ext cx="12191999" cy="773724"/>
          </a:xfrm>
          <a:prstGeom prst="rect">
            <a:avLst/>
          </a:prstGeom>
          <a:noFill/>
        </p:spPr>
        <p:txBody>
          <a:bodyPr wrap="square" spcCol="274320" rtlCol="0">
            <a:noAutofit/>
          </a:bodyPr>
          <a:lstStyle/>
          <a:p>
            <a:pPr algn="ctr">
              <a:lnSpc>
                <a:spcPts val="2780"/>
              </a:lnSpc>
            </a:pPr>
            <a:r>
              <a:rPr lang="en-US" sz="3200" b="1" dirty="0">
                <a:solidFill>
                  <a:srgbClr val="9ADE56"/>
                </a:solidFill>
                <a:latin typeface="+mj-lt"/>
              </a:rPr>
              <a:t>POTENTIAL THREATS TO BRAIN HEALTH INCLUDE:</a:t>
            </a:r>
          </a:p>
        </p:txBody>
      </p:sp>
      <p:sp>
        <p:nvSpPr>
          <p:cNvPr id="5" name="Freeform: Shape 4">
            <a:extLst>
              <a:ext uri="{FF2B5EF4-FFF2-40B4-BE49-F238E27FC236}">
                <a16:creationId xmlns:a16="http://schemas.microsoft.com/office/drawing/2014/main" id="{EE37E02F-19A0-4600-A5D0-DDB3E2C10539}"/>
              </a:ext>
            </a:extLst>
          </p:cNvPr>
          <p:cNvSpPr/>
          <p:nvPr/>
        </p:nvSpPr>
        <p:spPr>
          <a:xfrm>
            <a:off x="2289646"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Traumatic Brain Injury</a:t>
            </a:r>
          </a:p>
        </p:txBody>
      </p:sp>
      <p:sp>
        <p:nvSpPr>
          <p:cNvPr id="7" name="Freeform: Shape 6">
            <a:extLst>
              <a:ext uri="{FF2B5EF4-FFF2-40B4-BE49-F238E27FC236}">
                <a16:creationId xmlns:a16="http://schemas.microsoft.com/office/drawing/2014/main" id="{392DF113-881C-443D-A75F-37D370A39A22}"/>
              </a:ext>
            </a:extLst>
          </p:cNvPr>
          <p:cNvSpPr/>
          <p:nvPr/>
        </p:nvSpPr>
        <p:spPr>
          <a:xfrm>
            <a:off x="3685892"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Alcohol</a:t>
            </a:r>
          </a:p>
        </p:txBody>
      </p:sp>
      <p:sp>
        <p:nvSpPr>
          <p:cNvPr id="8" name="Freeform: Shape 7">
            <a:extLst>
              <a:ext uri="{FF2B5EF4-FFF2-40B4-BE49-F238E27FC236}">
                <a16:creationId xmlns:a16="http://schemas.microsoft.com/office/drawing/2014/main" id="{8B6E75D5-15E4-4EF3-958A-B92E7F063002}"/>
              </a:ext>
            </a:extLst>
          </p:cNvPr>
          <p:cNvSpPr/>
          <p:nvPr/>
        </p:nvSpPr>
        <p:spPr>
          <a:xfrm>
            <a:off x="5091016"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Smoking and related risks</a:t>
            </a:r>
          </a:p>
        </p:txBody>
      </p:sp>
      <p:sp>
        <p:nvSpPr>
          <p:cNvPr id="9" name="Freeform: Shape 8">
            <a:extLst>
              <a:ext uri="{FF2B5EF4-FFF2-40B4-BE49-F238E27FC236}">
                <a16:creationId xmlns:a16="http://schemas.microsoft.com/office/drawing/2014/main" id="{C27954C1-B0C9-460E-9EF7-FE6FB335688B}"/>
              </a:ext>
            </a:extLst>
          </p:cNvPr>
          <p:cNvSpPr/>
          <p:nvPr/>
        </p:nvSpPr>
        <p:spPr>
          <a:xfrm>
            <a:off x="6496141"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Some medicines, or improper use of medicines</a:t>
            </a:r>
          </a:p>
        </p:txBody>
      </p:sp>
      <p:sp>
        <p:nvSpPr>
          <p:cNvPr id="10" name="Freeform: Shape 9">
            <a:extLst>
              <a:ext uri="{FF2B5EF4-FFF2-40B4-BE49-F238E27FC236}">
                <a16:creationId xmlns:a16="http://schemas.microsoft.com/office/drawing/2014/main" id="{C1420B1A-7E74-4A0B-BE05-BAF64625E10F}"/>
              </a:ext>
            </a:extLst>
          </p:cNvPr>
          <p:cNvSpPr/>
          <p:nvPr/>
        </p:nvSpPr>
        <p:spPr>
          <a:xfrm>
            <a:off x="7892387" y="3618943"/>
            <a:ext cx="1645430" cy="1645430"/>
          </a:xfrm>
          <a:custGeom>
            <a:avLst/>
            <a:gdLst>
              <a:gd name="connsiteX0" fmla="*/ 0 w 1645430"/>
              <a:gd name="connsiteY0" fmla="*/ 822715 h 1645430"/>
              <a:gd name="connsiteX1" fmla="*/ 822715 w 1645430"/>
              <a:gd name="connsiteY1" fmla="*/ 0 h 1645430"/>
              <a:gd name="connsiteX2" fmla="*/ 1645430 w 1645430"/>
              <a:gd name="connsiteY2" fmla="*/ 822715 h 1645430"/>
              <a:gd name="connsiteX3" fmla="*/ 822715 w 1645430"/>
              <a:gd name="connsiteY3" fmla="*/ 1645430 h 1645430"/>
              <a:gd name="connsiteX4" fmla="*/ 0 w 1645430"/>
              <a:gd name="connsiteY4" fmla="*/ 822715 h 164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30" h="1645430">
                <a:moveTo>
                  <a:pt x="0" y="822715"/>
                </a:moveTo>
                <a:cubicBezTo>
                  <a:pt x="0" y="368342"/>
                  <a:pt x="368342" y="0"/>
                  <a:pt x="822715" y="0"/>
                </a:cubicBezTo>
                <a:cubicBezTo>
                  <a:pt x="1277088" y="0"/>
                  <a:pt x="1645430" y="368342"/>
                  <a:pt x="1645430" y="822715"/>
                </a:cubicBezTo>
                <a:cubicBezTo>
                  <a:pt x="1645430" y="1277088"/>
                  <a:pt x="1277088" y="1645430"/>
                  <a:pt x="822715" y="1645430"/>
                </a:cubicBezTo>
                <a:cubicBezTo>
                  <a:pt x="368342" y="1645430"/>
                  <a:pt x="0" y="1277088"/>
                  <a:pt x="0" y="822715"/>
                </a:cubicBezTo>
                <a:close/>
              </a:path>
            </a:pathLst>
          </a:custGeom>
          <a:solidFill>
            <a:schemeClr val="accent1">
              <a:hueOff val="0"/>
              <a:satOff val="0"/>
              <a:lumOff val="0"/>
              <a:alpha val="76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1522" tIns="260018" rIns="331522" bIns="26001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Certain health conditions</a:t>
            </a:r>
          </a:p>
        </p:txBody>
      </p:sp>
    </p:spTree>
    <p:extLst>
      <p:ext uri="{BB962C8B-B14F-4D97-AF65-F5344CB8AC3E}">
        <p14:creationId xmlns:p14="http://schemas.microsoft.com/office/powerpoint/2010/main" val="20734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Accidents </a:t>
            </a:r>
          </a:p>
        </p:txBody>
      </p:sp>
      <p:sp>
        <p:nvSpPr>
          <p:cNvPr id="7" name="TextBox 6"/>
          <p:cNvSpPr txBox="1"/>
          <p:nvPr/>
        </p:nvSpPr>
        <p:spPr>
          <a:xfrm>
            <a:off x="499156" y="2439179"/>
            <a:ext cx="8837349"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ACCIDENTS CAN HAPPEN AT ANY AGE. AS WE GET OLDER, THE RISK OF FALLS AND OTHER ACCIDENTS THAT CAN CAUSE BRAIN INJURY INCREASES.</a:t>
            </a:r>
          </a:p>
        </p:txBody>
      </p:sp>
      <p:sp>
        <p:nvSpPr>
          <p:cNvPr id="14" name="TextBox 13"/>
          <p:cNvSpPr txBox="1"/>
          <p:nvPr/>
        </p:nvSpPr>
        <p:spPr>
          <a:xfrm>
            <a:off x="525137" y="3620760"/>
            <a:ext cx="7185386" cy="582272"/>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Reduce your </a:t>
            </a:r>
            <a:r>
              <a:rPr lang="en-US" sz="2200" b="1">
                <a:solidFill>
                  <a:srgbClr val="0091B3"/>
                </a:solidFill>
              </a:rPr>
              <a:t>risk:</a:t>
            </a:r>
            <a:endParaRPr lang="en-US" sz="2200" b="1" dirty="0">
              <a:solidFill>
                <a:srgbClr val="0091B3"/>
              </a:solidFill>
            </a:endParaRPr>
          </a:p>
        </p:txBody>
      </p:sp>
      <p:sp>
        <p:nvSpPr>
          <p:cNvPr id="6" name="TextBox 5"/>
          <p:cNvSpPr txBox="1"/>
          <p:nvPr/>
        </p:nvSpPr>
        <p:spPr>
          <a:xfrm>
            <a:off x="541179" y="4021812"/>
            <a:ext cx="7185386" cy="1689178"/>
          </a:xfrm>
          <a:prstGeom prst="rect">
            <a:avLst/>
          </a:prstGeom>
          <a:noFill/>
        </p:spPr>
        <p:txBody>
          <a:bodyPr wrap="square" numCol="2" spcCol="274320" rtlCol="0">
            <a:noAutofit/>
          </a:bodyPr>
          <a:lstStyle/>
          <a:p>
            <a:pPr marL="285750" indent="-285750">
              <a:lnSpc>
                <a:spcPts val="2360"/>
              </a:lnSpc>
              <a:buClr>
                <a:srgbClr val="92D050"/>
              </a:buClr>
              <a:buFont typeface="Wingdings" charset="2"/>
              <a:buChar char="§"/>
            </a:pPr>
            <a:r>
              <a:rPr lang="en-US" dirty="0">
                <a:solidFill>
                  <a:schemeClr val="tx2">
                    <a:lumMod val="10000"/>
                  </a:schemeClr>
                </a:solidFill>
              </a:rPr>
              <a:t>Exercise to improve balance and coordination</a:t>
            </a:r>
          </a:p>
          <a:p>
            <a:pPr marL="285750" indent="-285750">
              <a:lnSpc>
                <a:spcPts val="2360"/>
              </a:lnSpc>
              <a:buClr>
                <a:srgbClr val="92D050"/>
              </a:buClr>
              <a:buFont typeface="Wingdings" charset="2"/>
              <a:buChar char="§"/>
            </a:pPr>
            <a:r>
              <a:rPr lang="en-US" dirty="0">
                <a:solidFill>
                  <a:schemeClr val="tx2">
                    <a:lumMod val="10000"/>
                  </a:schemeClr>
                </a:solidFill>
              </a:rPr>
              <a:t>Wear safety belts and helmets</a:t>
            </a:r>
          </a:p>
          <a:p>
            <a:pPr marL="285750" indent="-285750">
              <a:lnSpc>
                <a:spcPts val="2360"/>
              </a:lnSpc>
              <a:buClr>
                <a:srgbClr val="92D050"/>
              </a:buClr>
              <a:buFont typeface="Wingdings" charset="2"/>
              <a:buChar char="§"/>
            </a:pPr>
            <a:r>
              <a:rPr lang="en-US" dirty="0">
                <a:solidFill>
                  <a:schemeClr val="tx2">
                    <a:lumMod val="10000"/>
                  </a:schemeClr>
                </a:solidFill>
              </a:rPr>
              <a:t>Take a fall prevention class</a:t>
            </a:r>
          </a:p>
          <a:p>
            <a:pPr marL="285750" indent="-285750">
              <a:lnSpc>
                <a:spcPts val="2360"/>
              </a:lnSpc>
              <a:buClr>
                <a:srgbClr val="92D050"/>
              </a:buClr>
              <a:buFont typeface="Wingdings" charset="2"/>
              <a:buChar char="§"/>
            </a:pPr>
            <a:r>
              <a:rPr lang="en-US" dirty="0">
                <a:solidFill>
                  <a:schemeClr val="tx2">
                    <a:lumMod val="10000"/>
                  </a:schemeClr>
                </a:solidFill>
              </a:rPr>
              <a:t>Make sure your home is safe</a:t>
            </a:r>
          </a:p>
          <a:p>
            <a:pPr marL="285750" indent="-285750">
              <a:lnSpc>
                <a:spcPts val="2360"/>
              </a:lnSpc>
              <a:buClr>
                <a:srgbClr val="92D050"/>
              </a:buClr>
              <a:buFont typeface="Wingdings" charset="2"/>
              <a:buChar char="§"/>
            </a:pPr>
            <a:r>
              <a:rPr lang="en-US" dirty="0">
                <a:solidFill>
                  <a:schemeClr val="tx2">
                    <a:lumMod val="10000"/>
                  </a:schemeClr>
                </a:solidFill>
              </a:rPr>
              <a:t>Review medicines with a health care provider</a:t>
            </a:r>
          </a:p>
          <a:p>
            <a:pPr marL="285750" indent="-285750">
              <a:lnSpc>
                <a:spcPts val="2360"/>
              </a:lnSpc>
              <a:buClr>
                <a:srgbClr val="92D050"/>
              </a:buClr>
              <a:buFont typeface="Wingdings" charset="2"/>
              <a:buChar char="§"/>
            </a:pPr>
            <a:r>
              <a:rPr lang="en-US" dirty="0">
                <a:solidFill>
                  <a:schemeClr val="tx2">
                    <a:lumMod val="10000"/>
                  </a:schemeClr>
                </a:solidFill>
              </a:rPr>
              <a:t>Have your vision checked</a:t>
            </a:r>
          </a:p>
          <a:p>
            <a:pPr marL="285750" indent="-285750">
              <a:lnSpc>
                <a:spcPts val="2360"/>
              </a:lnSpc>
              <a:buClr>
                <a:srgbClr val="92D050"/>
              </a:buClr>
              <a:buFont typeface="Wingdings" charset="2"/>
              <a:buChar char="§"/>
            </a:pPr>
            <a:r>
              <a:rPr lang="en-US" dirty="0">
                <a:solidFill>
                  <a:schemeClr val="tx2">
                    <a:lumMod val="10000"/>
                  </a:schemeClr>
                </a:solidFill>
              </a:rPr>
              <a:t>Get enough sleep (7-8 hours per night)</a:t>
            </a:r>
          </a:p>
        </p:txBody>
      </p:sp>
      <p:sp>
        <p:nvSpPr>
          <p:cNvPr id="15" name="TextBox 14"/>
          <p:cNvSpPr txBox="1"/>
          <p:nvPr/>
        </p:nvSpPr>
        <p:spPr>
          <a:xfrm>
            <a:off x="10025448" y="4128891"/>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Falls are the leading cause of both fatal and nonfatal injuries for people 65 years of age and older. </a:t>
            </a:r>
          </a:p>
        </p:txBody>
      </p:sp>
    </p:spTree>
    <p:extLst>
      <p:ext uri="{BB962C8B-B14F-4D97-AF65-F5344CB8AC3E}">
        <p14:creationId xmlns:p14="http://schemas.microsoft.com/office/powerpoint/2010/main" val="166837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Alcohol </a:t>
            </a:r>
          </a:p>
        </p:txBody>
      </p:sp>
      <p:sp>
        <p:nvSpPr>
          <p:cNvPr id="7" name="TextBox 6"/>
          <p:cNvSpPr txBox="1"/>
          <p:nvPr/>
        </p:nvSpPr>
        <p:spPr>
          <a:xfrm>
            <a:off x="531241" y="2535432"/>
            <a:ext cx="8343481" cy="801326"/>
          </a:xfrm>
          <a:prstGeom prst="rect">
            <a:avLst/>
          </a:prstGeom>
          <a:noFill/>
        </p:spPr>
        <p:txBody>
          <a:bodyPr wrap="square" spcCol="274320" rtlCol="0">
            <a:noAutofit/>
          </a:bodyPr>
          <a:lstStyle/>
          <a:p>
            <a:pPr>
              <a:lnSpc>
                <a:spcPts val="2780"/>
              </a:lnSpc>
            </a:pPr>
            <a:r>
              <a:rPr lang="en-US" sz="2800" b="1" dirty="0">
                <a:solidFill>
                  <a:srgbClr val="005978"/>
                </a:solidFill>
                <a:latin typeface="+mj-lt"/>
              </a:rPr>
              <a:t>CONSUMING ALCOHOL CAN AFFECT THE </a:t>
            </a:r>
            <a:br>
              <a:rPr lang="en-US" sz="2800" b="1" dirty="0">
                <a:solidFill>
                  <a:srgbClr val="005978"/>
                </a:solidFill>
                <a:latin typeface="+mj-lt"/>
              </a:rPr>
            </a:br>
            <a:r>
              <a:rPr lang="en-US" sz="2800" b="1" dirty="0">
                <a:solidFill>
                  <a:srgbClr val="005978"/>
                </a:solidFill>
                <a:latin typeface="+mj-lt"/>
              </a:rPr>
              <a:t>WAY YOUR BRAIN FUNCTIONS.</a:t>
            </a:r>
          </a:p>
        </p:txBody>
      </p:sp>
      <p:sp>
        <p:nvSpPr>
          <p:cNvPr id="3" name="Freeform: Shape 2">
            <a:extLst>
              <a:ext uri="{FF2B5EF4-FFF2-40B4-BE49-F238E27FC236}">
                <a16:creationId xmlns:a16="http://schemas.microsoft.com/office/drawing/2014/main" id="{6290F57E-4073-42EB-B835-37B18FE59567}"/>
              </a:ext>
            </a:extLst>
          </p:cNvPr>
          <p:cNvSpPr/>
          <p:nvPr/>
        </p:nvSpPr>
        <p:spPr>
          <a:xfrm>
            <a:off x="487298"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Alcoholic beverages may:</a:t>
            </a:r>
          </a:p>
        </p:txBody>
      </p:sp>
      <p:sp>
        <p:nvSpPr>
          <p:cNvPr id="4" name="Freeform: Shape 3">
            <a:extLst>
              <a:ext uri="{FF2B5EF4-FFF2-40B4-BE49-F238E27FC236}">
                <a16:creationId xmlns:a16="http://schemas.microsoft.com/office/drawing/2014/main" id="{B7FBB504-DA69-4310-967A-3A6E90EF99A4}"/>
              </a:ext>
            </a:extLst>
          </p:cNvPr>
          <p:cNvSpPr/>
          <p:nvPr/>
        </p:nvSpPr>
        <p:spPr>
          <a:xfrm>
            <a:off x="2200153"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Impair communication among brain cells</a:t>
            </a:r>
          </a:p>
        </p:txBody>
      </p:sp>
      <p:sp>
        <p:nvSpPr>
          <p:cNvPr id="8" name="Freeform: Shape 7">
            <a:extLst>
              <a:ext uri="{FF2B5EF4-FFF2-40B4-BE49-F238E27FC236}">
                <a16:creationId xmlns:a16="http://schemas.microsoft.com/office/drawing/2014/main" id="{375C3F1F-A130-4F95-8C6D-D5DFFCBE9BF7}"/>
              </a:ext>
            </a:extLst>
          </p:cNvPr>
          <p:cNvSpPr/>
          <p:nvPr/>
        </p:nvSpPr>
        <p:spPr>
          <a:xfrm>
            <a:off x="3913008"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Cause drowsiness, dizziness, fuzzy memory, and slurred speech</a:t>
            </a:r>
          </a:p>
        </p:txBody>
      </p:sp>
      <p:sp>
        <p:nvSpPr>
          <p:cNvPr id="9" name="Freeform: Shape 8">
            <a:extLst>
              <a:ext uri="{FF2B5EF4-FFF2-40B4-BE49-F238E27FC236}">
                <a16:creationId xmlns:a16="http://schemas.microsoft.com/office/drawing/2014/main" id="{EA4C7CC5-18C8-4E13-B70C-C47E5C9BE72F}"/>
              </a:ext>
            </a:extLst>
          </p:cNvPr>
          <p:cNvSpPr/>
          <p:nvPr/>
        </p:nvSpPr>
        <p:spPr>
          <a:xfrm>
            <a:off x="5625863"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Have long-term impacts on balance, coordination, memory, emotions, and body temperature</a:t>
            </a:r>
          </a:p>
        </p:txBody>
      </p:sp>
      <p:sp>
        <p:nvSpPr>
          <p:cNvPr id="10" name="Freeform: Shape 9">
            <a:extLst>
              <a:ext uri="{FF2B5EF4-FFF2-40B4-BE49-F238E27FC236}">
                <a16:creationId xmlns:a16="http://schemas.microsoft.com/office/drawing/2014/main" id="{24BD2672-DA61-4CAF-9D9D-EE04787DCAD7}"/>
              </a:ext>
            </a:extLst>
          </p:cNvPr>
          <p:cNvSpPr/>
          <p:nvPr/>
        </p:nvSpPr>
        <p:spPr>
          <a:xfrm>
            <a:off x="7338717" y="3465987"/>
            <a:ext cx="2141068" cy="2141068"/>
          </a:xfrm>
          <a:custGeom>
            <a:avLst/>
            <a:gdLst>
              <a:gd name="connsiteX0" fmla="*/ 0 w 2141068"/>
              <a:gd name="connsiteY0" fmla="*/ 1070534 h 2141068"/>
              <a:gd name="connsiteX1" fmla="*/ 1070534 w 2141068"/>
              <a:gd name="connsiteY1" fmla="*/ 0 h 2141068"/>
              <a:gd name="connsiteX2" fmla="*/ 2141068 w 2141068"/>
              <a:gd name="connsiteY2" fmla="*/ 1070534 h 2141068"/>
              <a:gd name="connsiteX3" fmla="*/ 1070534 w 2141068"/>
              <a:gd name="connsiteY3" fmla="*/ 2141068 h 2141068"/>
              <a:gd name="connsiteX4" fmla="*/ 0 w 2141068"/>
              <a:gd name="connsiteY4" fmla="*/ 1070534 h 214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068" h="2141068">
                <a:moveTo>
                  <a:pt x="0" y="1070534"/>
                </a:moveTo>
                <a:cubicBezTo>
                  <a:pt x="0" y="479294"/>
                  <a:pt x="479294" y="0"/>
                  <a:pt x="1070534" y="0"/>
                </a:cubicBezTo>
                <a:cubicBezTo>
                  <a:pt x="1661774" y="0"/>
                  <a:pt x="2141068" y="479294"/>
                  <a:pt x="2141068" y="1070534"/>
                </a:cubicBezTo>
                <a:cubicBezTo>
                  <a:pt x="2141068" y="1661774"/>
                  <a:pt x="1661774" y="2141068"/>
                  <a:pt x="1070534" y="2141068"/>
                </a:cubicBezTo>
                <a:cubicBezTo>
                  <a:pt x="479294" y="2141068"/>
                  <a:pt x="0" y="1661774"/>
                  <a:pt x="0" y="10705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1382" tIns="331332" rIns="431382" bIns="33133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5978"/>
                </a:solidFill>
              </a:rPr>
              <a:t>Be dangerous when mixed with certain medicines</a:t>
            </a:r>
          </a:p>
        </p:txBody>
      </p:sp>
      <p:sp>
        <p:nvSpPr>
          <p:cNvPr id="15" name="TextBox 14"/>
          <p:cNvSpPr txBox="1"/>
          <p:nvPr/>
        </p:nvSpPr>
        <p:spPr>
          <a:xfrm>
            <a:off x="10025448" y="3519293"/>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Some health conditions, such as diabetes and heart disease, can be made worse by the consumption of alcohol.</a:t>
            </a:r>
          </a:p>
        </p:txBody>
      </p:sp>
    </p:spTree>
    <p:extLst>
      <p:ext uri="{BB962C8B-B14F-4D97-AF65-F5344CB8AC3E}">
        <p14:creationId xmlns:p14="http://schemas.microsoft.com/office/powerpoint/2010/main" val="46196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Smoking and </a:t>
            </a:r>
            <a:br>
              <a:rPr lang="en-US" dirty="0"/>
            </a:br>
            <a:r>
              <a:rPr lang="en-US" dirty="0"/>
              <a:t>Related Risks </a:t>
            </a:r>
          </a:p>
        </p:txBody>
      </p:sp>
      <p:sp>
        <p:nvSpPr>
          <p:cNvPr id="7" name="TextBox 6"/>
          <p:cNvSpPr txBox="1"/>
          <p:nvPr/>
        </p:nvSpPr>
        <p:spPr>
          <a:xfrm>
            <a:off x="499157" y="2439180"/>
            <a:ext cx="8211706" cy="769242"/>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SMOKING CAN AFFECT YOUR HEART, </a:t>
            </a:r>
            <a:br>
              <a:rPr lang="en-US" sz="2800" b="1" dirty="0">
                <a:solidFill>
                  <a:srgbClr val="005978"/>
                </a:solidFill>
                <a:latin typeface="+mj-lt"/>
              </a:rPr>
            </a:br>
            <a:r>
              <a:rPr lang="en-US" sz="2800" b="1" dirty="0">
                <a:solidFill>
                  <a:srgbClr val="005978"/>
                </a:solidFill>
                <a:latin typeface="+mj-lt"/>
              </a:rPr>
              <a:t>LUNGS, AND BRAIN. </a:t>
            </a:r>
          </a:p>
        </p:txBody>
      </p:sp>
      <p:sp>
        <p:nvSpPr>
          <p:cNvPr id="14" name="TextBox 13"/>
          <p:cNvSpPr txBox="1"/>
          <p:nvPr/>
        </p:nvSpPr>
        <p:spPr>
          <a:xfrm>
            <a:off x="525137" y="3271844"/>
            <a:ext cx="6613599" cy="2749675"/>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Benefits of quitting smoking at any age:</a:t>
            </a:r>
          </a:p>
          <a:p>
            <a:pPr marL="285750" indent="-285750">
              <a:lnSpc>
                <a:spcPts val="2360"/>
              </a:lnSpc>
              <a:buClr>
                <a:srgbClr val="92D050"/>
              </a:buClr>
              <a:buFont typeface="Wingdings" charset="2"/>
              <a:buChar char="§"/>
            </a:pPr>
            <a:r>
              <a:rPr lang="en-US" dirty="0">
                <a:solidFill>
                  <a:schemeClr val="tx2">
                    <a:lumMod val="10000"/>
                  </a:schemeClr>
                </a:solidFill>
              </a:rPr>
              <a:t>Lower risk of heart attacks, stroke, and lung disease</a:t>
            </a:r>
          </a:p>
          <a:p>
            <a:pPr marL="285750" indent="-285750">
              <a:lnSpc>
                <a:spcPts val="2360"/>
              </a:lnSpc>
              <a:buClr>
                <a:srgbClr val="92D050"/>
              </a:buClr>
              <a:buFont typeface="Wingdings" charset="2"/>
              <a:buChar char="§"/>
            </a:pPr>
            <a:r>
              <a:rPr lang="en-US" dirty="0">
                <a:solidFill>
                  <a:schemeClr val="tx2">
                    <a:lumMod val="10000"/>
                  </a:schemeClr>
                </a:solidFill>
              </a:rPr>
              <a:t>Better blood circulation</a:t>
            </a:r>
          </a:p>
          <a:p>
            <a:pPr marL="285750" indent="-285750">
              <a:lnSpc>
                <a:spcPts val="2360"/>
              </a:lnSpc>
              <a:spcAft>
                <a:spcPts val="600"/>
              </a:spcAft>
              <a:buClr>
                <a:srgbClr val="92D050"/>
              </a:buClr>
              <a:buFont typeface="Wingdings" charset="2"/>
              <a:buChar char="§"/>
            </a:pPr>
            <a:r>
              <a:rPr lang="en-US" dirty="0">
                <a:solidFill>
                  <a:schemeClr val="tx2">
                    <a:lumMod val="10000"/>
                  </a:schemeClr>
                </a:solidFill>
              </a:rPr>
              <a:t>Not exposing others to second-hand smoke</a:t>
            </a:r>
          </a:p>
          <a:p>
            <a:pPr>
              <a:lnSpc>
                <a:spcPts val="2360"/>
              </a:lnSpc>
              <a:buClr>
                <a:srgbClr val="92D050"/>
              </a:buClr>
            </a:pPr>
            <a:r>
              <a:rPr lang="en-US" dirty="0">
                <a:solidFill>
                  <a:schemeClr val="tx2">
                    <a:lumMod val="10000"/>
                  </a:schemeClr>
                </a:solidFill>
              </a:rPr>
              <a:t>In addition, consider how to limit your exposure to air pollution from fires (including fireplaces and candles), vehicles, or industrial areas because pollution can affect your breathing.</a:t>
            </a:r>
          </a:p>
        </p:txBody>
      </p:sp>
      <p:sp>
        <p:nvSpPr>
          <p:cNvPr id="15" name="TextBox 14"/>
          <p:cNvSpPr txBox="1"/>
          <p:nvPr/>
        </p:nvSpPr>
        <p:spPr>
          <a:xfrm>
            <a:off x="9993364" y="4812632"/>
            <a:ext cx="2018271" cy="1315453"/>
          </a:xfrm>
          <a:prstGeom prst="rect">
            <a:avLst/>
          </a:prstGeom>
          <a:noFill/>
        </p:spPr>
        <p:txBody>
          <a:bodyPr wrap="square" numCol="1" spcCol="274320" rtlCol="0">
            <a:noAutofit/>
          </a:bodyPr>
          <a:lstStyle/>
          <a:p>
            <a:pPr>
              <a:lnSpc>
                <a:spcPts val="1960"/>
              </a:lnSpc>
            </a:pPr>
            <a:r>
              <a:rPr lang="en-US" b="1" i="1" dirty="0">
                <a:solidFill>
                  <a:srgbClr val="0091B3"/>
                </a:solidFill>
              </a:rPr>
              <a:t>Quitting smoking—at any age—has many health benefits.</a:t>
            </a:r>
          </a:p>
        </p:txBody>
      </p:sp>
      <p:pic>
        <p:nvPicPr>
          <p:cNvPr id="3" name="Picture 2" descr="Stamped out cigaret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2800" y="2654300"/>
            <a:ext cx="1718733" cy="2578100"/>
          </a:xfrm>
          <a:prstGeom prst="rect">
            <a:avLst/>
          </a:prstGeom>
        </p:spPr>
      </p:pic>
    </p:spTree>
    <p:extLst>
      <p:ext uri="{BB962C8B-B14F-4D97-AF65-F5344CB8AC3E}">
        <p14:creationId xmlns:p14="http://schemas.microsoft.com/office/powerpoint/2010/main" val="9124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Medicines</a:t>
            </a:r>
          </a:p>
        </p:txBody>
      </p:sp>
      <p:sp>
        <p:nvSpPr>
          <p:cNvPr id="7" name="TextBox 6"/>
          <p:cNvSpPr txBox="1"/>
          <p:nvPr/>
        </p:nvSpPr>
        <p:spPr>
          <a:xfrm>
            <a:off x="499157" y="2904400"/>
            <a:ext cx="5997896" cy="865494"/>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SOME MEDICINES CAN AFFECT </a:t>
            </a:r>
            <a:br>
              <a:rPr lang="en-US" sz="2800" b="1" dirty="0">
                <a:solidFill>
                  <a:srgbClr val="005978"/>
                </a:solidFill>
                <a:latin typeface="+mj-lt"/>
              </a:rPr>
            </a:br>
            <a:r>
              <a:rPr lang="en-US" sz="2800" b="1" dirty="0">
                <a:solidFill>
                  <a:srgbClr val="005978"/>
                </a:solidFill>
                <a:latin typeface="+mj-lt"/>
              </a:rPr>
              <a:t>THE WAY YOUR BRAIN FUNCTIONS.</a:t>
            </a:r>
          </a:p>
        </p:txBody>
      </p:sp>
      <p:sp>
        <p:nvSpPr>
          <p:cNvPr id="14" name="TextBox 13"/>
          <p:cNvSpPr txBox="1"/>
          <p:nvPr/>
        </p:nvSpPr>
        <p:spPr>
          <a:xfrm>
            <a:off x="525137" y="3737064"/>
            <a:ext cx="5522736" cy="1637041"/>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Talk with your health care provider about:</a:t>
            </a:r>
          </a:p>
          <a:p>
            <a:pPr marL="285750" indent="-285750">
              <a:lnSpc>
                <a:spcPts val="2360"/>
              </a:lnSpc>
              <a:buClr>
                <a:srgbClr val="92D050"/>
              </a:buClr>
              <a:buFont typeface="Wingdings" charset="2"/>
              <a:buChar char="§"/>
            </a:pPr>
            <a:r>
              <a:rPr lang="en-US" dirty="0">
                <a:solidFill>
                  <a:schemeClr val="tx2">
                    <a:lumMod val="10000"/>
                  </a:schemeClr>
                </a:solidFill>
              </a:rPr>
              <a:t>Prescription and over-the-counter drug interactions</a:t>
            </a:r>
          </a:p>
          <a:p>
            <a:pPr marL="285750" indent="-285750">
              <a:lnSpc>
                <a:spcPts val="2360"/>
              </a:lnSpc>
              <a:buClr>
                <a:srgbClr val="92D050"/>
              </a:buClr>
              <a:buFont typeface="Wingdings" charset="2"/>
              <a:buChar char="§"/>
            </a:pPr>
            <a:r>
              <a:rPr lang="en-US" dirty="0">
                <a:solidFill>
                  <a:schemeClr val="tx2">
                    <a:lumMod val="10000"/>
                  </a:schemeClr>
                </a:solidFill>
              </a:rPr>
              <a:t>Memory and brain function side effects</a:t>
            </a:r>
          </a:p>
          <a:p>
            <a:pPr marL="285750" indent="-285750">
              <a:lnSpc>
                <a:spcPts val="2360"/>
              </a:lnSpc>
              <a:buClr>
                <a:srgbClr val="92D050"/>
              </a:buClr>
              <a:buFont typeface="Wingdings" charset="2"/>
              <a:buChar char="§"/>
            </a:pPr>
            <a:r>
              <a:rPr lang="en-US" dirty="0">
                <a:solidFill>
                  <a:schemeClr val="tx2">
                    <a:lumMod val="10000"/>
                  </a:schemeClr>
                </a:solidFill>
              </a:rPr>
              <a:t>Whether your medicines can affect sleep</a:t>
            </a:r>
          </a:p>
        </p:txBody>
      </p:sp>
      <p:sp>
        <p:nvSpPr>
          <p:cNvPr id="15" name="TextBox 14"/>
          <p:cNvSpPr txBox="1"/>
          <p:nvPr/>
        </p:nvSpPr>
        <p:spPr>
          <a:xfrm>
            <a:off x="10025448" y="2443412"/>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It’s important to understand dosing instructions and potential side effects of the medications you are taking.</a:t>
            </a:r>
          </a:p>
        </p:txBody>
      </p:sp>
      <p:pic>
        <p:nvPicPr>
          <p:cNvPr id="4" name="Picture 3" descr="Pharmacist and older adult looking at prescript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2463800"/>
            <a:ext cx="6591300" cy="4394200"/>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154408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Risk Factor: Health Conditions</a:t>
            </a:r>
          </a:p>
        </p:txBody>
      </p:sp>
      <p:sp>
        <p:nvSpPr>
          <p:cNvPr id="7" name="TextBox 6"/>
          <p:cNvSpPr txBox="1"/>
          <p:nvPr/>
        </p:nvSpPr>
        <p:spPr>
          <a:xfrm>
            <a:off x="531241" y="2471263"/>
            <a:ext cx="4898888" cy="1683642"/>
          </a:xfrm>
          <a:prstGeom prst="rect">
            <a:avLst/>
          </a:prstGeom>
          <a:noFill/>
        </p:spPr>
        <p:txBody>
          <a:bodyPr wrap="square" spcCol="274320" rtlCol="0">
            <a:noAutofit/>
          </a:bodyPr>
          <a:lstStyle/>
          <a:p>
            <a:pPr>
              <a:lnSpc>
                <a:spcPts val="2780"/>
              </a:lnSpc>
            </a:pPr>
            <a:r>
              <a:rPr lang="en-US" sz="2800" b="1" dirty="0">
                <a:solidFill>
                  <a:srgbClr val="005978"/>
                </a:solidFill>
                <a:latin typeface="+mj-lt"/>
              </a:rPr>
              <a:t>THERE ARE SEVERAL HEALTH CONDITIONS THAT AFFECT BRAIN HEALTH, AND SOME CAN BE MANAGED.</a:t>
            </a:r>
          </a:p>
        </p:txBody>
      </p:sp>
      <p:sp>
        <p:nvSpPr>
          <p:cNvPr id="13" name="TextBox 12"/>
          <p:cNvSpPr txBox="1"/>
          <p:nvPr/>
        </p:nvSpPr>
        <p:spPr>
          <a:xfrm>
            <a:off x="593557" y="4058656"/>
            <a:ext cx="3561347" cy="2165682"/>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Common conditions:</a:t>
            </a:r>
          </a:p>
          <a:p>
            <a:pPr marL="285750" indent="-285750">
              <a:lnSpc>
                <a:spcPts val="2360"/>
              </a:lnSpc>
              <a:buClr>
                <a:srgbClr val="92D050"/>
              </a:buClr>
              <a:buFont typeface="Wingdings" charset="2"/>
              <a:buChar char="§"/>
            </a:pPr>
            <a:r>
              <a:rPr lang="en-US" dirty="0">
                <a:solidFill>
                  <a:schemeClr val="tx2">
                    <a:lumMod val="10000"/>
                  </a:schemeClr>
                </a:solidFill>
              </a:rPr>
              <a:t>Heart disease, stroke, and high blood pressure</a:t>
            </a:r>
          </a:p>
          <a:p>
            <a:pPr marL="285750" indent="-285750">
              <a:lnSpc>
                <a:spcPts val="2360"/>
              </a:lnSpc>
              <a:buClr>
                <a:srgbClr val="92D050"/>
              </a:buClr>
              <a:buFont typeface="Wingdings" charset="2"/>
              <a:buChar char="§"/>
            </a:pPr>
            <a:r>
              <a:rPr lang="en-US" dirty="0">
                <a:solidFill>
                  <a:schemeClr val="tx2">
                    <a:lumMod val="10000"/>
                  </a:schemeClr>
                </a:solidFill>
              </a:rPr>
              <a:t>Diabetes</a:t>
            </a:r>
          </a:p>
          <a:p>
            <a:pPr marL="285750" indent="-285750">
              <a:lnSpc>
                <a:spcPts val="2360"/>
              </a:lnSpc>
              <a:buClr>
                <a:srgbClr val="92D050"/>
              </a:buClr>
              <a:buFont typeface="Wingdings" charset="2"/>
              <a:buChar char="§"/>
            </a:pPr>
            <a:r>
              <a:rPr lang="en-US" dirty="0">
                <a:solidFill>
                  <a:schemeClr val="tx2">
                    <a:lumMod val="10000"/>
                  </a:schemeClr>
                </a:solidFill>
              </a:rPr>
              <a:t>Sleep problems</a:t>
            </a:r>
          </a:p>
        </p:txBody>
      </p:sp>
      <p:sp>
        <p:nvSpPr>
          <p:cNvPr id="16" name="TextBox 15"/>
          <p:cNvSpPr txBox="1"/>
          <p:nvPr/>
        </p:nvSpPr>
        <p:spPr>
          <a:xfrm>
            <a:off x="9993364" y="4139355"/>
            <a:ext cx="1917899" cy="1960606"/>
          </a:xfrm>
          <a:prstGeom prst="rect">
            <a:avLst/>
          </a:prstGeom>
          <a:noFill/>
        </p:spPr>
        <p:txBody>
          <a:bodyPr wrap="square" numCol="1" spcCol="274320" rtlCol="0">
            <a:noAutofit/>
          </a:bodyPr>
          <a:lstStyle/>
          <a:p>
            <a:pPr>
              <a:lnSpc>
                <a:spcPts val="1960"/>
              </a:lnSpc>
            </a:pPr>
            <a:r>
              <a:rPr lang="en-US" b="1" i="1" dirty="0">
                <a:solidFill>
                  <a:srgbClr val="0091B3"/>
                </a:solidFill>
              </a:rPr>
              <a:t>Get regular health screenings and talk to your health care provider about any sleep issues you may have.</a:t>
            </a:r>
          </a:p>
        </p:txBody>
      </p:sp>
      <p:pic>
        <p:nvPicPr>
          <p:cNvPr id="2" name="Picture 1" descr="Nurse checking blood pressure"/>
          <p:cNvPicPr>
            <a:picLocks noChangeAspect="1"/>
          </p:cNvPicPr>
          <p:nvPr/>
        </p:nvPicPr>
        <p:blipFill rotWithShape="1">
          <a:blip r:embed="rId3" cstate="screen">
            <a:extLst>
              <a:ext uri="{28A0092B-C50C-407E-A947-70E740481C1C}">
                <a14:useLocalDpi xmlns:a14="http://schemas.microsoft.com/office/drawing/2010/main"/>
              </a:ext>
            </a:extLst>
          </a:blip>
          <a:srcRect t="-16606"/>
          <a:stretch/>
        </p:blipFill>
        <p:spPr>
          <a:xfrm>
            <a:off x="4102100" y="1446801"/>
            <a:ext cx="6136739" cy="5411199"/>
          </a:xfrm>
          <a:prstGeom prst="rect">
            <a:avLst/>
          </a:prstGeom>
          <a:effectLst>
            <a:outerShdw blurRad="114300" algn="ctr" rotWithShape="0">
              <a:prstClr val="black">
                <a:alpha val="26000"/>
              </a:prstClr>
            </a:outerShdw>
          </a:effectLst>
        </p:spPr>
      </p:pic>
    </p:spTree>
    <p:extLst>
      <p:ext uri="{BB962C8B-B14F-4D97-AF65-F5344CB8AC3E}">
        <p14:creationId xmlns:p14="http://schemas.microsoft.com/office/powerpoint/2010/main" val="113155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Heart Disease, Stroke, and </a:t>
            </a:r>
            <a:br>
              <a:rPr lang="en-US" dirty="0"/>
            </a:br>
            <a:r>
              <a:rPr lang="en-US" dirty="0"/>
              <a:t>High Blood Pressure</a:t>
            </a:r>
          </a:p>
        </p:txBody>
      </p:sp>
      <p:sp>
        <p:nvSpPr>
          <p:cNvPr id="7" name="TextBox 6"/>
          <p:cNvSpPr txBox="1"/>
          <p:nvPr/>
        </p:nvSpPr>
        <p:spPr>
          <a:xfrm>
            <a:off x="529140" y="2478090"/>
            <a:ext cx="8110272" cy="1218421"/>
          </a:xfrm>
          <a:prstGeom prst="rect">
            <a:avLst/>
          </a:prstGeom>
          <a:noFill/>
        </p:spPr>
        <p:txBody>
          <a:bodyPr wrap="square" spcCol="274320" rtlCol="0">
            <a:noAutofit/>
          </a:bodyPr>
          <a:lstStyle/>
          <a:p>
            <a:pPr>
              <a:lnSpc>
                <a:spcPts val="2780"/>
              </a:lnSpc>
            </a:pPr>
            <a:r>
              <a:rPr lang="en-US" sz="2800" b="1" dirty="0">
                <a:solidFill>
                  <a:srgbClr val="005978"/>
                </a:solidFill>
                <a:latin typeface="+mj-lt"/>
              </a:rPr>
              <a:t>HEART DISEASE AND HIGH BLOOD PRESSURE CAN LEAD TO STROKE AND BLOOD VESSEL CHANGES IN YOUR BRAIN.</a:t>
            </a:r>
          </a:p>
        </p:txBody>
      </p:sp>
      <p:sp>
        <p:nvSpPr>
          <p:cNvPr id="4" name="Freeform: Shape 3">
            <a:extLst>
              <a:ext uri="{FF2B5EF4-FFF2-40B4-BE49-F238E27FC236}">
                <a16:creationId xmlns:a16="http://schemas.microsoft.com/office/drawing/2014/main" id="{CB0F3178-5CC2-4BD2-8B7F-FD5D8979177D}"/>
              </a:ext>
            </a:extLst>
          </p:cNvPr>
          <p:cNvSpPr/>
          <p:nvPr/>
        </p:nvSpPr>
        <p:spPr>
          <a:xfrm>
            <a:off x="5837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Reduce your risk:</a:t>
            </a:r>
          </a:p>
        </p:txBody>
      </p:sp>
      <p:sp>
        <p:nvSpPr>
          <p:cNvPr id="8" name="Freeform: Shape 7">
            <a:extLst>
              <a:ext uri="{FF2B5EF4-FFF2-40B4-BE49-F238E27FC236}">
                <a16:creationId xmlns:a16="http://schemas.microsoft.com/office/drawing/2014/main" id="{A6CEA609-23FD-4633-8248-02A5C6062FF9}"/>
              </a:ext>
            </a:extLst>
          </p:cNvPr>
          <p:cNvSpPr/>
          <p:nvPr/>
        </p:nvSpPr>
        <p:spPr>
          <a:xfrm>
            <a:off x="17996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Manage cholesterol</a:t>
            </a:r>
          </a:p>
        </p:txBody>
      </p:sp>
      <p:sp>
        <p:nvSpPr>
          <p:cNvPr id="9" name="Freeform: Shape 8">
            <a:extLst>
              <a:ext uri="{FF2B5EF4-FFF2-40B4-BE49-F238E27FC236}">
                <a16:creationId xmlns:a16="http://schemas.microsoft.com/office/drawing/2014/main" id="{74B337B5-ACE6-4D24-9212-65F50A5CDB7C}"/>
              </a:ext>
            </a:extLst>
          </p:cNvPr>
          <p:cNvSpPr/>
          <p:nvPr/>
        </p:nvSpPr>
        <p:spPr>
          <a:xfrm>
            <a:off x="30156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Control blood pressure</a:t>
            </a:r>
          </a:p>
        </p:txBody>
      </p:sp>
      <p:sp>
        <p:nvSpPr>
          <p:cNvPr id="10" name="Freeform: Shape 9">
            <a:extLst>
              <a:ext uri="{FF2B5EF4-FFF2-40B4-BE49-F238E27FC236}">
                <a16:creationId xmlns:a16="http://schemas.microsoft.com/office/drawing/2014/main" id="{110192AA-818A-4F63-BD4E-E4EC54E209A3}"/>
              </a:ext>
            </a:extLst>
          </p:cNvPr>
          <p:cNvSpPr/>
          <p:nvPr/>
        </p:nvSpPr>
        <p:spPr>
          <a:xfrm>
            <a:off x="42315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Eat healthily</a:t>
            </a:r>
          </a:p>
        </p:txBody>
      </p:sp>
      <p:sp>
        <p:nvSpPr>
          <p:cNvPr id="11" name="Freeform: Shape 10">
            <a:extLst>
              <a:ext uri="{FF2B5EF4-FFF2-40B4-BE49-F238E27FC236}">
                <a16:creationId xmlns:a16="http://schemas.microsoft.com/office/drawing/2014/main" id="{5A60B376-8C6A-4CF4-83A5-64AD470047F1}"/>
              </a:ext>
            </a:extLst>
          </p:cNvPr>
          <p:cNvSpPr/>
          <p:nvPr/>
        </p:nvSpPr>
        <p:spPr>
          <a:xfrm>
            <a:off x="54475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Quit smoking</a:t>
            </a:r>
          </a:p>
        </p:txBody>
      </p:sp>
      <p:sp>
        <p:nvSpPr>
          <p:cNvPr id="12" name="Freeform: Shape 11">
            <a:extLst>
              <a:ext uri="{FF2B5EF4-FFF2-40B4-BE49-F238E27FC236}">
                <a16:creationId xmlns:a16="http://schemas.microsoft.com/office/drawing/2014/main" id="{2ACC18E9-5325-4628-A57F-C20D0409CCBC}"/>
              </a:ext>
            </a:extLst>
          </p:cNvPr>
          <p:cNvSpPr/>
          <p:nvPr/>
        </p:nvSpPr>
        <p:spPr>
          <a:xfrm>
            <a:off x="666349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Limit alcohol</a:t>
            </a:r>
          </a:p>
        </p:txBody>
      </p:sp>
      <p:sp>
        <p:nvSpPr>
          <p:cNvPr id="13" name="Freeform: Shape 12">
            <a:extLst>
              <a:ext uri="{FF2B5EF4-FFF2-40B4-BE49-F238E27FC236}">
                <a16:creationId xmlns:a16="http://schemas.microsoft.com/office/drawing/2014/main" id="{C0C4F07C-1004-4FF7-9054-84F0D51AF636}"/>
              </a:ext>
            </a:extLst>
          </p:cNvPr>
          <p:cNvSpPr/>
          <p:nvPr/>
        </p:nvSpPr>
        <p:spPr>
          <a:xfrm>
            <a:off x="7879444" y="3724647"/>
            <a:ext cx="1519937" cy="1519937"/>
          </a:xfrm>
          <a:custGeom>
            <a:avLst/>
            <a:gdLst>
              <a:gd name="connsiteX0" fmla="*/ 0 w 1519937"/>
              <a:gd name="connsiteY0" fmla="*/ 759969 h 1519937"/>
              <a:gd name="connsiteX1" fmla="*/ 759969 w 1519937"/>
              <a:gd name="connsiteY1" fmla="*/ 0 h 1519937"/>
              <a:gd name="connsiteX2" fmla="*/ 1519938 w 1519937"/>
              <a:gd name="connsiteY2" fmla="*/ 759969 h 1519937"/>
              <a:gd name="connsiteX3" fmla="*/ 759969 w 1519937"/>
              <a:gd name="connsiteY3" fmla="*/ 1519938 h 1519937"/>
              <a:gd name="connsiteX4" fmla="*/ 0 w 1519937"/>
              <a:gd name="connsiteY4" fmla="*/ 759969 h 151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7" h="1519937">
                <a:moveTo>
                  <a:pt x="0" y="759969"/>
                </a:moveTo>
                <a:cubicBezTo>
                  <a:pt x="0" y="340250"/>
                  <a:pt x="340250" y="0"/>
                  <a:pt x="759969" y="0"/>
                </a:cubicBezTo>
                <a:cubicBezTo>
                  <a:pt x="1179688" y="0"/>
                  <a:pt x="1519938" y="340250"/>
                  <a:pt x="1519938" y="759969"/>
                </a:cubicBezTo>
                <a:cubicBezTo>
                  <a:pt x="1519938" y="1179688"/>
                  <a:pt x="1179688" y="1519938"/>
                  <a:pt x="759969" y="1519938"/>
                </a:cubicBezTo>
                <a:cubicBezTo>
                  <a:pt x="340250" y="1519938"/>
                  <a:pt x="0" y="1179688"/>
                  <a:pt x="0" y="75996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237" tIns="241640" rIns="306237" bIns="24164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Control stress</a:t>
            </a:r>
          </a:p>
        </p:txBody>
      </p:sp>
      <p:sp>
        <p:nvSpPr>
          <p:cNvPr id="15" name="TextBox 14"/>
          <p:cNvSpPr txBox="1"/>
          <p:nvPr/>
        </p:nvSpPr>
        <p:spPr>
          <a:xfrm>
            <a:off x="10013416" y="4107269"/>
            <a:ext cx="2054257" cy="1960606"/>
          </a:xfrm>
          <a:prstGeom prst="rect">
            <a:avLst/>
          </a:prstGeom>
          <a:noFill/>
        </p:spPr>
        <p:txBody>
          <a:bodyPr wrap="square" numCol="1" spcCol="274320" rtlCol="0">
            <a:noAutofit/>
          </a:bodyPr>
          <a:lstStyle/>
          <a:p>
            <a:pPr>
              <a:lnSpc>
                <a:spcPts val="1960"/>
              </a:lnSpc>
            </a:pPr>
            <a:r>
              <a:rPr lang="en-US" b="1" i="1" dirty="0">
                <a:solidFill>
                  <a:srgbClr val="0091B3"/>
                </a:solidFill>
              </a:rPr>
              <a:t>A well-balanced diet can help </a:t>
            </a:r>
            <a:r>
              <a:rPr lang="en-US" b="1" i="1">
                <a:solidFill>
                  <a:srgbClr val="0091B3"/>
                </a:solidFill>
              </a:rPr>
              <a:t>manage blood </a:t>
            </a:r>
            <a:r>
              <a:rPr lang="en-US" b="1" i="1" dirty="0">
                <a:solidFill>
                  <a:srgbClr val="0091B3"/>
                </a:solidFill>
              </a:rPr>
              <a:t>pressure and reduce the risk of stroke.</a:t>
            </a:r>
          </a:p>
        </p:txBody>
      </p:sp>
      <p:pic>
        <p:nvPicPr>
          <p:cNvPr id="2" name="Picture 1" descr="Blood pressure cu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6800" y="2849154"/>
            <a:ext cx="1711325" cy="1369060"/>
          </a:xfrm>
          <a:prstGeom prst="rect">
            <a:avLst/>
          </a:prstGeom>
        </p:spPr>
      </p:pic>
    </p:spTree>
    <p:extLst>
      <p:ext uri="{BB962C8B-B14F-4D97-AF65-F5344CB8AC3E}">
        <p14:creationId xmlns:p14="http://schemas.microsoft.com/office/powerpoint/2010/main" val="1789646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Diabetes </a:t>
            </a:r>
          </a:p>
        </p:txBody>
      </p:sp>
      <p:sp>
        <p:nvSpPr>
          <p:cNvPr id="7" name="TextBox 6"/>
          <p:cNvSpPr txBox="1"/>
          <p:nvPr/>
        </p:nvSpPr>
        <p:spPr>
          <a:xfrm>
            <a:off x="499157" y="2326884"/>
            <a:ext cx="5885602" cy="1507180"/>
          </a:xfrm>
          <a:prstGeom prst="rect">
            <a:avLst/>
          </a:prstGeom>
          <a:noFill/>
        </p:spPr>
        <p:txBody>
          <a:bodyPr wrap="square" spcCol="274320" rtlCol="0">
            <a:noAutofit/>
          </a:bodyPr>
          <a:lstStyle/>
          <a:p>
            <a:pPr>
              <a:lnSpc>
                <a:spcPts val="2780"/>
              </a:lnSpc>
            </a:pPr>
            <a:r>
              <a:rPr lang="en-US" sz="2800" b="1" dirty="0">
                <a:solidFill>
                  <a:srgbClr val="005978"/>
                </a:solidFill>
                <a:latin typeface="+mj-lt"/>
              </a:rPr>
              <a:t>DIABETES DAMAGES BLOOD VESSELS THROUGHOUT THE BODY, INCLUDING IN THE BRAIN.</a:t>
            </a:r>
          </a:p>
        </p:txBody>
      </p:sp>
      <p:sp>
        <p:nvSpPr>
          <p:cNvPr id="14" name="TextBox 13"/>
          <p:cNvSpPr txBox="1"/>
          <p:nvPr/>
        </p:nvSpPr>
        <p:spPr>
          <a:xfrm>
            <a:off x="525138" y="3609474"/>
            <a:ext cx="2566978" cy="2422358"/>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This condition may increase risk of:</a:t>
            </a:r>
          </a:p>
          <a:p>
            <a:pPr marL="285750" indent="-285750">
              <a:lnSpc>
                <a:spcPts val="2360"/>
              </a:lnSpc>
              <a:buClr>
                <a:srgbClr val="92D050"/>
              </a:buClr>
              <a:buFont typeface="Wingdings" charset="2"/>
              <a:buChar char="§"/>
            </a:pPr>
            <a:r>
              <a:rPr lang="en-US" dirty="0">
                <a:solidFill>
                  <a:schemeClr val="tx2">
                    <a:lumMod val="10000"/>
                  </a:schemeClr>
                </a:solidFill>
              </a:rPr>
              <a:t>Heart attack and stroke</a:t>
            </a:r>
          </a:p>
          <a:p>
            <a:pPr marL="285750" indent="-285750">
              <a:lnSpc>
                <a:spcPts val="2360"/>
              </a:lnSpc>
              <a:buClr>
                <a:srgbClr val="92D050"/>
              </a:buClr>
              <a:buFont typeface="Wingdings" charset="2"/>
              <a:buChar char="§"/>
            </a:pPr>
            <a:r>
              <a:rPr lang="en-US" dirty="0">
                <a:solidFill>
                  <a:schemeClr val="tx2">
                    <a:lumMod val="10000"/>
                  </a:schemeClr>
                </a:solidFill>
              </a:rPr>
              <a:t>Memory problems and Alzheimer’s disease</a:t>
            </a:r>
          </a:p>
        </p:txBody>
      </p:sp>
      <p:sp>
        <p:nvSpPr>
          <p:cNvPr id="9" name="TextBox 8"/>
          <p:cNvSpPr txBox="1"/>
          <p:nvPr/>
        </p:nvSpPr>
        <p:spPr>
          <a:xfrm>
            <a:off x="3131975" y="3625517"/>
            <a:ext cx="3389135" cy="2422358"/>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Prevent or control </a:t>
            </a:r>
            <a:br>
              <a:rPr lang="en-US" sz="2200" b="1" dirty="0">
                <a:solidFill>
                  <a:srgbClr val="0091B3"/>
                </a:solidFill>
              </a:rPr>
            </a:br>
            <a:r>
              <a:rPr lang="en-US" sz="2200" b="1" dirty="0">
                <a:solidFill>
                  <a:srgbClr val="0091B3"/>
                </a:solidFill>
              </a:rPr>
              <a:t>diabetes by:</a:t>
            </a:r>
          </a:p>
          <a:p>
            <a:pPr marL="285750" indent="-285750">
              <a:lnSpc>
                <a:spcPts val="2360"/>
              </a:lnSpc>
              <a:buClr>
                <a:srgbClr val="92D050"/>
              </a:buClr>
              <a:buFont typeface="Wingdings" charset="2"/>
              <a:buChar char="§"/>
            </a:pPr>
            <a:r>
              <a:rPr lang="en-US" dirty="0">
                <a:solidFill>
                  <a:schemeClr val="tx2">
                    <a:lumMod val="10000"/>
                  </a:schemeClr>
                </a:solidFill>
              </a:rPr>
              <a:t>Maintaining a nutritious diet</a:t>
            </a:r>
          </a:p>
          <a:p>
            <a:pPr marL="285750" indent="-285750">
              <a:lnSpc>
                <a:spcPts val="2360"/>
              </a:lnSpc>
              <a:buClr>
                <a:srgbClr val="92D050"/>
              </a:buClr>
              <a:buFont typeface="Wingdings" charset="2"/>
              <a:buChar char="§"/>
            </a:pPr>
            <a:r>
              <a:rPr lang="en-US" dirty="0">
                <a:solidFill>
                  <a:schemeClr val="tx2">
                    <a:lumMod val="10000"/>
                  </a:schemeClr>
                </a:solidFill>
              </a:rPr>
              <a:t>Managing weight through </a:t>
            </a:r>
            <a:br>
              <a:rPr lang="en-US" dirty="0">
                <a:solidFill>
                  <a:schemeClr val="tx2">
                    <a:lumMod val="10000"/>
                  </a:schemeClr>
                </a:solidFill>
              </a:rPr>
            </a:br>
            <a:r>
              <a:rPr lang="en-US" dirty="0">
                <a:solidFill>
                  <a:schemeClr val="tx2">
                    <a:lumMod val="10000"/>
                  </a:schemeClr>
                </a:solidFill>
              </a:rPr>
              <a:t>exercise</a:t>
            </a:r>
          </a:p>
          <a:p>
            <a:pPr marL="285750" indent="-285750">
              <a:lnSpc>
                <a:spcPts val="2360"/>
              </a:lnSpc>
              <a:buClr>
                <a:srgbClr val="92D050"/>
              </a:buClr>
              <a:buFont typeface="Wingdings" charset="2"/>
              <a:buChar char="§"/>
            </a:pPr>
            <a:r>
              <a:rPr lang="en-US" dirty="0">
                <a:solidFill>
                  <a:schemeClr val="tx2">
                    <a:lumMod val="10000"/>
                  </a:schemeClr>
                </a:solidFill>
              </a:rPr>
              <a:t>Talking to a health care provider about medicine</a:t>
            </a:r>
          </a:p>
        </p:txBody>
      </p:sp>
      <p:sp>
        <p:nvSpPr>
          <p:cNvPr id="15" name="TextBox 14"/>
          <p:cNvSpPr txBox="1"/>
          <p:nvPr/>
        </p:nvSpPr>
        <p:spPr>
          <a:xfrm>
            <a:off x="10025448" y="3866637"/>
            <a:ext cx="2006131" cy="1764141"/>
          </a:xfrm>
          <a:prstGeom prst="rect">
            <a:avLst/>
          </a:prstGeom>
          <a:noFill/>
        </p:spPr>
        <p:txBody>
          <a:bodyPr wrap="square" numCol="1" spcCol="274320" rtlCol="0">
            <a:noAutofit/>
          </a:bodyPr>
          <a:lstStyle/>
          <a:p>
            <a:pPr>
              <a:lnSpc>
                <a:spcPts val="1960"/>
              </a:lnSpc>
            </a:pPr>
            <a:r>
              <a:rPr lang="en-US" b="1" i="1" dirty="0">
                <a:solidFill>
                  <a:srgbClr val="0091B3"/>
                </a:solidFill>
              </a:rPr>
              <a:t>Maintaining a healthy body weight may help improve the symptoms related to diabetes.</a:t>
            </a:r>
          </a:p>
        </p:txBody>
      </p:sp>
      <p:pic>
        <p:nvPicPr>
          <p:cNvPr id="3" name="Picture 2" descr="Older man doing yoga pos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0"/>
            <a:ext cx="4572000" cy="6858000"/>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204180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Sleep Problems </a:t>
            </a:r>
          </a:p>
        </p:txBody>
      </p:sp>
      <p:sp>
        <p:nvSpPr>
          <p:cNvPr id="7" name="TextBox 6"/>
          <p:cNvSpPr txBox="1"/>
          <p:nvPr/>
        </p:nvSpPr>
        <p:spPr>
          <a:xfrm>
            <a:off x="499156" y="2375009"/>
            <a:ext cx="9235687" cy="120237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SLEEP-RELATED DIFFICULTIES CAN AFFECT BRAIN HEALTH BY LEADING TO INJURIES, CARDIOVASCULAR ISSUES, AND MEMORY PROBLEMS.</a:t>
            </a:r>
          </a:p>
        </p:txBody>
      </p:sp>
      <p:sp>
        <p:nvSpPr>
          <p:cNvPr id="14" name="TextBox 13"/>
          <p:cNvSpPr txBox="1"/>
          <p:nvPr/>
        </p:nvSpPr>
        <p:spPr>
          <a:xfrm>
            <a:off x="525137" y="3609473"/>
            <a:ext cx="2907873" cy="2342148"/>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Common disorders:</a:t>
            </a:r>
          </a:p>
          <a:p>
            <a:pPr marL="285750" indent="-285750">
              <a:lnSpc>
                <a:spcPts val="2360"/>
              </a:lnSpc>
              <a:buClr>
                <a:srgbClr val="92D050"/>
              </a:buClr>
              <a:buFont typeface="Wingdings" charset="2"/>
              <a:buChar char="§"/>
            </a:pPr>
            <a:r>
              <a:rPr lang="en-US" dirty="0">
                <a:solidFill>
                  <a:schemeClr val="tx2">
                    <a:lumMod val="10000"/>
                  </a:schemeClr>
                </a:solidFill>
              </a:rPr>
              <a:t>Sleep apnea</a:t>
            </a:r>
          </a:p>
          <a:p>
            <a:pPr marL="285750" indent="-285750">
              <a:lnSpc>
                <a:spcPts val="2360"/>
              </a:lnSpc>
              <a:buClr>
                <a:srgbClr val="92D050"/>
              </a:buClr>
              <a:buFont typeface="Wingdings" charset="2"/>
              <a:buChar char="§"/>
            </a:pPr>
            <a:r>
              <a:rPr lang="en-US" dirty="0">
                <a:solidFill>
                  <a:schemeClr val="tx2">
                    <a:lumMod val="10000"/>
                  </a:schemeClr>
                </a:solidFill>
              </a:rPr>
              <a:t>Insomnia</a:t>
            </a:r>
          </a:p>
          <a:p>
            <a:pPr marL="285750" indent="-285750">
              <a:lnSpc>
                <a:spcPts val="2360"/>
              </a:lnSpc>
              <a:buClr>
                <a:srgbClr val="92D050"/>
              </a:buClr>
              <a:buFont typeface="Wingdings" charset="2"/>
              <a:buChar char="§"/>
            </a:pPr>
            <a:r>
              <a:rPr lang="en-US" dirty="0">
                <a:solidFill>
                  <a:schemeClr val="tx2">
                    <a:lumMod val="10000"/>
                  </a:schemeClr>
                </a:solidFill>
              </a:rPr>
              <a:t>Narcolepsy</a:t>
            </a:r>
          </a:p>
          <a:p>
            <a:pPr marL="285750" indent="-285750">
              <a:lnSpc>
                <a:spcPts val="2360"/>
              </a:lnSpc>
              <a:buClr>
                <a:srgbClr val="92D050"/>
              </a:buClr>
              <a:buFont typeface="Wingdings" charset="2"/>
              <a:buChar char="§"/>
            </a:pPr>
            <a:r>
              <a:rPr lang="en-US" dirty="0">
                <a:solidFill>
                  <a:schemeClr val="tx2">
                    <a:lumMod val="10000"/>
                  </a:schemeClr>
                </a:solidFill>
              </a:rPr>
              <a:t>Restless Leg Syndrome</a:t>
            </a:r>
          </a:p>
        </p:txBody>
      </p:sp>
      <p:sp>
        <p:nvSpPr>
          <p:cNvPr id="9" name="TextBox 8"/>
          <p:cNvSpPr txBox="1"/>
          <p:nvPr/>
        </p:nvSpPr>
        <p:spPr>
          <a:xfrm>
            <a:off x="3521001" y="3593431"/>
            <a:ext cx="4528127" cy="2342148"/>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What you can do:</a:t>
            </a:r>
          </a:p>
          <a:p>
            <a:pPr marL="285750" indent="-285750">
              <a:lnSpc>
                <a:spcPts val="2360"/>
              </a:lnSpc>
              <a:buClr>
                <a:srgbClr val="92D050"/>
              </a:buClr>
              <a:buFont typeface="Wingdings" charset="2"/>
              <a:buChar char="§"/>
            </a:pPr>
            <a:r>
              <a:rPr lang="en-US" dirty="0">
                <a:solidFill>
                  <a:schemeClr val="tx2">
                    <a:lumMod val="10000"/>
                  </a:schemeClr>
                </a:solidFill>
              </a:rPr>
              <a:t>Get 7-8 hours of sleep each night</a:t>
            </a:r>
          </a:p>
          <a:p>
            <a:pPr marL="285750" indent="-285750">
              <a:lnSpc>
                <a:spcPts val="2360"/>
              </a:lnSpc>
              <a:buClr>
                <a:srgbClr val="92D050"/>
              </a:buClr>
              <a:buFont typeface="Wingdings" charset="2"/>
              <a:buChar char="§"/>
            </a:pPr>
            <a:r>
              <a:rPr lang="en-US" dirty="0">
                <a:solidFill>
                  <a:schemeClr val="tx2">
                    <a:lumMod val="10000"/>
                  </a:schemeClr>
                </a:solidFill>
              </a:rPr>
              <a:t>Talk to your health care provider and/or sleep specialist</a:t>
            </a:r>
          </a:p>
          <a:p>
            <a:pPr marL="285750" indent="-285750">
              <a:lnSpc>
                <a:spcPts val="2360"/>
              </a:lnSpc>
              <a:buClr>
                <a:srgbClr val="92D050"/>
              </a:buClr>
              <a:buFont typeface="Wingdings" charset="2"/>
              <a:buChar char="§"/>
            </a:pPr>
            <a:r>
              <a:rPr lang="en-US" dirty="0">
                <a:solidFill>
                  <a:schemeClr val="tx2">
                    <a:lumMod val="10000"/>
                  </a:schemeClr>
                </a:solidFill>
              </a:rPr>
              <a:t>Use a device or medicine, if prescribed</a:t>
            </a:r>
          </a:p>
          <a:p>
            <a:pPr marL="285750" indent="-285750">
              <a:lnSpc>
                <a:spcPts val="2360"/>
              </a:lnSpc>
              <a:buClr>
                <a:srgbClr val="92D050"/>
              </a:buClr>
              <a:buFont typeface="Wingdings" charset="2"/>
              <a:buChar char="§"/>
            </a:pPr>
            <a:r>
              <a:rPr lang="en-US" dirty="0">
                <a:solidFill>
                  <a:schemeClr val="tx2">
                    <a:lumMod val="10000"/>
                  </a:schemeClr>
                </a:solidFill>
              </a:rPr>
              <a:t>Quit smoking</a:t>
            </a:r>
          </a:p>
          <a:p>
            <a:pPr marL="285750" indent="-285750">
              <a:lnSpc>
                <a:spcPts val="2360"/>
              </a:lnSpc>
              <a:buClr>
                <a:srgbClr val="92D050"/>
              </a:buClr>
              <a:buFont typeface="Wingdings" charset="2"/>
              <a:buChar char="§"/>
            </a:pPr>
            <a:r>
              <a:rPr lang="en-US" dirty="0">
                <a:solidFill>
                  <a:schemeClr val="tx2">
                    <a:lumMod val="10000"/>
                  </a:schemeClr>
                </a:solidFill>
              </a:rPr>
              <a:t>Try relaxation techniques</a:t>
            </a:r>
          </a:p>
        </p:txBody>
      </p:sp>
      <p:sp>
        <p:nvSpPr>
          <p:cNvPr id="6" name="TextBox 5"/>
          <p:cNvSpPr txBox="1"/>
          <p:nvPr/>
        </p:nvSpPr>
        <p:spPr>
          <a:xfrm>
            <a:off x="10011507" y="4038905"/>
            <a:ext cx="1887415" cy="1374735"/>
          </a:xfrm>
          <a:prstGeom prst="rect">
            <a:avLst/>
          </a:prstGeom>
          <a:noFill/>
        </p:spPr>
        <p:txBody>
          <a:bodyPr wrap="square" rtlCol="0">
            <a:spAutoFit/>
          </a:bodyPr>
          <a:lstStyle/>
          <a:p>
            <a:pPr>
              <a:lnSpc>
                <a:spcPts val="1960"/>
              </a:lnSpc>
            </a:pPr>
            <a:r>
              <a:rPr lang="en-US" b="1" i="1" dirty="0">
                <a:solidFill>
                  <a:srgbClr val="0091B3"/>
                </a:solidFill>
              </a:rPr>
              <a:t>Older adults should try to get between 7 and 8 hours of sleep each night.</a:t>
            </a:r>
          </a:p>
        </p:txBody>
      </p:sp>
      <p:pic>
        <p:nvPicPr>
          <p:cNvPr id="2" name="Picture 1" descr="Alarm clock"/>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6800" y="2387600"/>
            <a:ext cx="1247423" cy="1651000"/>
          </a:xfrm>
          <a:prstGeom prst="rect">
            <a:avLst/>
          </a:prstGeom>
        </p:spPr>
      </p:pic>
    </p:spTree>
    <p:extLst>
      <p:ext uri="{BB962C8B-B14F-4D97-AF65-F5344CB8AC3E}">
        <p14:creationId xmlns:p14="http://schemas.microsoft.com/office/powerpoint/2010/main" val="201187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Dementia </a:t>
            </a:r>
          </a:p>
        </p:txBody>
      </p:sp>
      <p:sp>
        <p:nvSpPr>
          <p:cNvPr id="7" name="TextBox 6"/>
          <p:cNvSpPr txBox="1"/>
          <p:nvPr/>
        </p:nvSpPr>
        <p:spPr>
          <a:xfrm>
            <a:off x="499156" y="2423135"/>
            <a:ext cx="9432636" cy="1619473"/>
          </a:xfrm>
          <a:prstGeom prst="rect">
            <a:avLst/>
          </a:prstGeom>
          <a:noFill/>
        </p:spPr>
        <p:txBody>
          <a:bodyPr wrap="square" spcCol="274320" rtlCol="0">
            <a:noAutofit/>
          </a:bodyPr>
          <a:lstStyle/>
          <a:p>
            <a:pPr>
              <a:lnSpc>
                <a:spcPts val="2780"/>
              </a:lnSpc>
            </a:pPr>
            <a:r>
              <a:rPr lang="en-US" sz="2800" b="1" dirty="0">
                <a:solidFill>
                  <a:srgbClr val="005978"/>
                </a:solidFill>
                <a:latin typeface="+mj-lt"/>
              </a:rPr>
              <a:t>DEMENTIAS GENERALLY INVOLVE A BUILDUP OF HARMFUL PROTEINS IN THE BRAIN, THE DEATH OF BRAIN CELLS, AND LOSS OF CONNECTIONS AMONG THEM.</a:t>
            </a:r>
          </a:p>
        </p:txBody>
      </p:sp>
      <p:sp>
        <p:nvSpPr>
          <p:cNvPr id="14" name="TextBox 13"/>
          <p:cNvSpPr txBox="1"/>
          <p:nvPr/>
        </p:nvSpPr>
        <p:spPr>
          <a:xfrm>
            <a:off x="525137" y="3657601"/>
            <a:ext cx="2635158" cy="1957136"/>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Known risks:</a:t>
            </a:r>
          </a:p>
          <a:p>
            <a:pPr marL="285750" indent="-285750">
              <a:lnSpc>
                <a:spcPts val="2360"/>
              </a:lnSpc>
              <a:buClr>
                <a:srgbClr val="92D050"/>
              </a:buClr>
              <a:buFont typeface="Wingdings" charset="2"/>
              <a:buChar char="§"/>
            </a:pPr>
            <a:r>
              <a:rPr lang="en-US" dirty="0">
                <a:solidFill>
                  <a:schemeClr val="tx2">
                    <a:lumMod val="10000"/>
                  </a:schemeClr>
                </a:solidFill>
              </a:rPr>
              <a:t>Age</a:t>
            </a:r>
          </a:p>
          <a:p>
            <a:pPr marL="285750" indent="-285750">
              <a:lnSpc>
                <a:spcPts val="2360"/>
              </a:lnSpc>
              <a:buClr>
                <a:srgbClr val="92D050"/>
              </a:buClr>
              <a:buFont typeface="Wingdings" charset="2"/>
              <a:buChar char="§"/>
            </a:pPr>
            <a:r>
              <a:rPr lang="en-US" dirty="0">
                <a:solidFill>
                  <a:schemeClr val="tx2">
                    <a:lumMod val="10000"/>
                  </a:schemeClr>
                </a:solidFill>
              </a:rPr>
              <a:t>Genes, in some people</a:t>
            </a:r>
          </a:p>
          <a:p>
            <a:pPr marL="285750" indent="-285750">
              <a:lnSpc>
                <a:spcPts val="2360"/>
              </a:lnSpc>
              <a:buClr>
                <a:srgbClr val="92D050"/>
              </a:buClr>
              <a:buFont typeface="Wingdings" charset="2"/>
              <a:buChar char="§"/>
            </a:pPr>
            <a:r>
              <a:rPr lang="en-US" dirty="0">
                <a:solidFill>
                  <a:schemeClr val="tx2">
                    <a:lumMod val="10000"/>
                  </a:schemeClr>
                </a:solidFill>
              </a:rPr>
              <a:t>Head injury</a:t>
            </a:r>
          </a:p>
          <a:p>
            <a:pPr marL="285750" indent="-285750">
              <a:lnSpc>
                <a:spcPts val="2360"/>
              </a:lnSpc>
              <a:buClr>
                <a:srgbClr val="92D050"/>
              </a:buClr>
              <a:buFont typeface="Wingdings" charset="2"/>
              <a:buChar char="§"/>
            </a:pPr>
            <a:r>
              <a:rPr lang="en-US" dirty="0">
                <a:solidFill>
                  <a:schemeClr val="tx2">
                    <a:lumMod val="10000"/>
                  </a:schemeClr>
                </a:solidFill>
              </a:rPr>
              <a:t>Stroke</a:t>
            </a:r>
          </a:p>
        </p:txBody>
      </p:sp>
      <p:sp>
        <p:nvSpPr>
          <p:cNvPr id="6" name="TextBox 5"/>
          <p:cNvSpPr txBox="1"/>
          <p:nvPr/>
        </p:nvSpPr>
        <p:spPr>
          <a:xfrm>
            <a:off x="2855494" y="3657602"/>
            <a:ext cx="6481011" cy="2165682"/>
          </a:xfrm>
          <a:prstGeom prst="rect">
            <a:avLst/>
          </a:prstGeom>
          <a:noFill/>
        </p:spPr>
        <p:txBody>
          <a:bodyPr wrap="square" numCol="1" spcCol="274320" rtlCol="0">
            <a:noAutofit/>
          </a:bodyPr>
          <a:lstStyle/>
          <a:p>
            <a:pPr>
              <a:lnSpc>
                <a:spcPts val="2360"/>
              </a:lnSpc>
              <a:spcAft>
                <a:spcPts val="600"/>
              </a:spcAft>
              <a:buClr>
                <a:srgbClr val="92D050"/>
              </a:buClr>
            </a:pPr>
            <a:r>
              <a:rPr lang="en-US" sz="2200" b="1" dirty="0">
                <a:solidFill>
                  <a:srgbClr val="0091B3"/>
                </a:solidFill>
              </a:rPr>
              <a:t>Approaches that show promise in reducing risk of cognitive decline or dementia, but need more testing:</a:t>
            </a:r>
          </a:p>
          <a:p>
            <a:pPr marL="285750" indent="-285750">
              <a:lnSpc>
                <a:spcPts val="2360"/>
              </a:lnSpc>
              <a:buClr>
                <a:srgbClr val="92D050"/>
              </a:buClr>
              <a:buFont typeface="Wingdings" charset="2"/>
              <a:buChar char="§"/>
            </a:pPr>
            <a:r>
              <a:rPr lang="en-US" dirty="0">
                <a:solidFill>
                  <a:schemeClr val="tx2">
                    <a:lumMod val="10000"/>
                  </a:schemeClr>
                </a:solidFill>
              </a:rPr>
              <a:t>Exercise</a:t>
            </a:r>
          </a:p>
          <a:p>
            <a:pPr marL="285750" indent="-285750">
              <a:lnSpc>
                <a:spcPts val="2360"/>
              </a:lnSpc>
              <a:buClr>
                <a:srgbClr val="92D050"/>
              </a:buClr>
              <a:buFont typeface="Wingdings" charset="2"/>
              <a:buChar char="§"/>
            </a:pPr>
            <a:r>
              <a:rPr lang="en-US" dirty="0">
                <a:solidFill>
                  <a:schemeClr val="tx2">
                    <a:lumMod val="10000"/>
                  </a:schemeClr>
                </a:solidFill>
              </a:rPr>
              <a:t>Healthy diet</a:t>
            </a:r>
          </a:p>
          <a:p>
            <a:pPr marL="285750" indent="-285750">
              <a:lnSpc>
                <a:spcPts val="2360"/>
              </a:lnSpc>
              <a:buClr>
                <a:srgbClr val="92D050"/>
              </a:buClr>
              <a:buFont typeface="Wingdings" charset="2"/>
              <a:buChar char="§"/>
            </a:pPr>
            <a:r>
              <a:rPr lang="en-US" dirty="0">
                <a:solidFill>
                  <a:schemeClr val="tx2">
                    <a:lumMod val="10000"/>
                  </a:schemeClr>
                </a:solidFill>
              </a:rPr>
              <a:t>Controlling high blood pressure, heart disease, diabetes</a:t>
            </a:r>
          </a:p>
          <a:p>
            <a:pPr marL="285750" indent="-285750">
              <a:lnSpc>
                <a:spcPts val="2360"/>
              </a:lnSpc>
              <a:buClr>
                <a:srgbClr val="92D050"/>
              </a:buClr>
              <a:buFont typeface="Wingdings" charset="2"/>
              <a:buChar char="§"/>
            </a:pPr>
            <a:r>
              <a:rPr lang="en-US" dirty="0">
                <a:solidFill>
                  <a:schemeClr val="tx2">
                    <a:lumMod val="10000"/>
                  </a:schemeClr>
                </a:solidFill>
              </a:rPr>
              <a:t>Cognitive “brain” training</a:t>
            </a:r>
          </a:p>
        </p:txBody>
      </p:sp>
      <p:sp>
        <p:nvSpPr>
          <p:cNvPr id="15" name="TextBox 14"/>
          <p:cNvSpPr txBox="1"/>
          <p:nvPr/>
        </p:nvSpPr>
        <p:spPr>
          <a:xfrm>
            <a:off x="10057533" y="3882190"/>
            <a:ext cx="1797583" cy="1459832"/>
          </a:xfrm>
          <a:prstGeom prst="rect">
            <a:avLst/>
          </a:prstGeom>
          <a:noFill/>
        </p:spPr>
        <p:txBody>
          <a:bodyPr wrap="square" numCol="1" spcCol="274320" rtlCol="0">
            <a:noAutofit/>
          </a:bodyPr>
          <a:lstStyle/>
          <a:p>
            <a:pPr>
              <a:lnSpc>
                <a:spcPts val="1960"/>
              </a:lnSpc>
            </a:pPr>
            <a:r>
              <a:rPr lang="en-US" b="1" i="1">
                <a:solidFill>
                  <a:srgbClr val="0091B3"/>
                </a:solidFill>
              </a:rPr>
              <a:t>Alzheimer's Disease is </a:t>
            </a:r>
            <a:r>
              <a:rPr lang="en-US" b="1" i="1" dirty="0">
                <a:solidFill>
                  <a:srgbClr val="0091B3"/>
                </a:solidFill>
              </a:rPr>
              <a:t>the most common form of dementia.</a:t>
            </a:r>
          </a:p>
        </p:txBody>
      </p:sp>
    </p:spTree>
    <p:extLst>
      <p:ext uri="{BB962C8B-B14F-4D97-AF65-F5344CB8AC3E}">
        <p14:creationId xmlns:p14="http://schemas.microsoft.com/office/powerpoint/2010/main" val="133411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05E109C4-CEBD-42A3-8D64-9AAE6DD37828}"/>
              </a:ext>
            </a:extLst>
          </p:cNvPr>
          <p:cNvSpPr>
            <a:spLocks noGrp="1"/>
          </p:cNvSpPr>
          <p:nvPr>
            <p:ph type="title" idx="4294967295"/>
          </p:nvPr>
        </p:nvSpPr>
        <p:spPr/>
        <p:txBody>
          <a:bodyPr/>
          <a:lstStyle/>
          <a:p>
            <a:r>
              <a:rPr lang="en-US" dirty="0"/>
              <a:t>Talking About Brain</a:t>
            </a:r>
            <a:r>
              <a:rPr lang="en-US" baseline="0" dirty="0"/>
              <a:t> Health &amp; Aging: The Basics</a:t>
            </a:r>
            <a:endParaRPr lang="en-US" dirty="0"/>
          </a:p>
        </p:txBody>
      </p:sp>
      <p:pic>
        <p:nvPicPr>
          <p:cNvPr id="6" name="Picture 5" descr="Brain in speech bubb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59" y="3663562"/>
            <a:ext cx="851784" cy="799107"/>
          </a:xfrm>
          <a:prstGeom prst="rect">
            <a:avLst/>
          </a:prstGeom>
        </p:spPr>
      </p:pic>
      <p:grpSp>
        <p:nvGrpSpPr>
          <p:cNvPr id="8" name="Group 7" descr="Facebook, Twitter, YouTube">
            <a:extLst>
              <a:ext uri="{FF2B5EF4-FFF2-40B4-BE49-F238E27FC236}">
                <a16:creationId xmlns:a16="http://schemas.microsoft.com/office/drawing/2014/main" id="{942A6BAE-EE74-4F4A-BF63-B753F9C284CF}"/>
              </a:ext>
            </a:extLst>
          </p:cNvPr>
          <p:cNvGrpSpPr/>
          <p:nvPr/>
        </p:nvGrpSpPr>
        <p:grpSpPr>
          <a:xfrm>
            <a:off x="0" y="6096000"/>
            <a:ext cx="12192000" cy="762000"/>
            <a:chOff x="0" y="6096000"/>
            <a:chExt cx="12192000" cy="762000"/>
          </a:xfrm>
        </p:grpSpPr>
        <p:sp>
          <p:nvSpPr>
            <p:cNvPr id="2" name="Rectangle 1"/>
            <p:cNvSpPr/>
            <p:nvPr/>
          </p:nvSpPr>
          <p:spPr>
            <a:xfrm>
              <a:off x="0" y="6096000"/>
              <a:ext cx="12192000" cy="762000"/>
            </a:xfrm>
            <a:prstGeom prst="rect">
              <a:avLst/>
            </a:prstGeom>
            <a:solidFill>
              <a:srgbClr val="00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aceboo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590" y="6293791"/>
              <a:ext cx="361293" cy="361293"/>
            </a:xfrm>
            <a:prstGeom prst="rect">
              <a:avLst/>
            </a:prstGeom>
          </p:spPr>
        </p:pic>
        <p:pic>
          <p:nvPicPr>
            <p:cNvPr id="4" name="Picture 3" descr="Twitte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769" y="6304907"/>
              <a:ext cx="356601" cy="356601"/>
            </a:xfrm>
            <a:prstGeom prst="rect">
              <a:avLst/>
            </a:prstGeom>
          </p:spPr>
        </p:pic>
        <p:pic>
          <p:nvPicPr>
            <p:cNvPr id="5" name="Picture 4" descr="YouTub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4942" y="6313354"/>
              <a:ext cx="359416" cy="360355"/>
            </a:xfrm>
            <a:prstGeom prst="rect">
              <a:avLst/>
            </a:prstGeom>
          </p:spPr>
        </p:pic>
      </p:grpSp>
      <p:sp>
        <p:nvSpPr>
          <p:cNvPr id="3" name="TextBox 2"/>
          <p:cNvSpPr txBox="1"/>
          <p:nvPr/>
        </p:nvSpPr>
        <p:spPr>
          <a:xfrm>
            <a:off x="1695236" y="6288505"/>
            <a:ext cx="8677005" cy="369332"/>
          </a:xfrm>
          <a:prstGeom prst="rect">
            <a:avLst/>
          </a:prstGeom>
          <a:noFill/>
        </p:spPr>
        <p:txBody>
          <a:bodyPr wrap="square" rtlCol="0">
            <a:spAutoFit/>
          </a:bodyPr>
          <a:lstStyle/>
          <a:p>
            <a:r>
              <a:rPr lang="en-US" dirty="0"/>
              <a:t>ACL is an operating division of the U.S. Department of Health and Human Services.</a:t>
            </a:r>
          </a:p>
        </p:txBody>
      </p:sp>
    </p:spTree>
    <p:extLst>
      <p:ext uri="{BB962C8B-B14F-4D97-AF65-F5344CB8AC3E}">
        <p14:creationId xmlns:p14="http://schemas.microsoft.com/office/powerpoint/2010/main" val="54496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46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67438"/>
            <a:ext cx="12191999" cy="715344"/>
          </a:xfrm>
        </p:spPr>
        <p:txBody>
          <a:bodyPr/>
          <a:lstStyle/>
          <a:p>
            <a:pPr algn="ctr"/>
            <a:r>
              <a:rPr lang="en-US" sz="4800" dirty="0"/>
              <a:t>Where to Start </a:t>
            </a:r>
          </a:p>
        </p:txBody>
      </p:sp>
      <p:sp>
        <p:nvSpPr>
          <p:cNvPr id="4" name="TextBox 3"/>
          <p:cNvSpPr txBox="1"/>
          <p:nvPr/>
        </p:nvSpPr>
        <p:spPr>
          <a:xfrm>
            <a:off x="0" y="2640162"/>
            <a:ext cx="12191999" cy="773724"/>
          </a:xfrm>
          <a:prstGeom prst="rect">
            <a:avLst/>
          </a:prstGeom>
          <a:noFill/>
        </p:spPr>
        <p:txBody>
          <a:bodyPr wrap="square" spcCol="274320" rtlCol="0">
            <a:noAutofit/>
          </a:bodyPr>
          <a:lstStyle/>
          <a:p>
            <a:pPr algn="ctr">
              <a:lnSpc>
                <a:spcPts val="2780"/>
              </a:lnSpc>
            </a:pPr>
            <a:r>
              <a:rPr lang="en-US" sz="3200" b="1" dirty="0">
                <a:solidFill>
                  <a:srgbClr val="9ADE56"/>
                </a:solidFill>
                <a:latin typeface="+mj-lt"/>
              </a:rPr>
              <a:t>IT CAN BE DIFFICULT TO TAKE IN ALL THE THINGS THAT CAN POSITIVELY OR NEGATIVELY AFFECT BRAIN HEALTH.</a:t>
            </a:r>
          </a:p>
        </p:txBody>
      </p:sp>
      <p:sp>
        <p:nvSpPr>
          <p:cNvPr id="5" name="Freeform: Shape 4">
            <a:extLst>
              <a:ext uri="{FF2B5EF4-FFF2-40B4-BE49-F238E27FC236}">
                <a16:creationId xmlns:a16="http://schemas.microsoft.com/office/drawing/2014/main" id="{878A2BAC-E818-41B0-BDC3-8A6374050755}"/>
              </a:ext>
            </a:extLst>
          </p:cNvPr>
          <p:cNvSpPr/>
          <p:nvPr/>
        </p:nvSpPr>
        <p:spPr>
          <a:xfrm>
            <a:off x="1219341"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rgbClr val="005978"/>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Start with one small step in the right direction:</a:t>
            </a:r>
          </a:p>
        </p:txBody>
      </p:sp>
      <p:sp>
        <p:nvSpPr>
          <p:cNvPr id="7" name="Freeform: Shape 6">
            <a:extLst>
              <a:ext uri="{FF2B5EF4-FFF2-40B4-BE49-F238E27FC236}">
                <a16:creationId xmlns:a16="http://schemas.microsoft.com/office/drawing/2014/main" id="{8F1F2026-2F3E-47CC-828F-E32780D268C6}"/>
              </a:ext>
            </a:extLst>
          </p:cNvPr>
          <p:cNvSpPr/>
          <p:nvPr/>
        </p:nvSpPr>
        <p:spPr>
          <a:xfrm>
            <a:off x="2824615"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bg1"/>
                </a:solidFill>
              </a:rPr>
              <a:t>Sch</a:t>
            </a:r>
            <a:r>
              <a:rPr lang="en-US" sz="1300" kern="1200" dirty="0">
                <a:solidFill>
                  <a:srgbClr val="005978"/>
                </a:solidFill>
              </a:rPr>
              <a:t>edule a health screening or physical exam</a:t>
            </a:r>
          </a:p>
        </p:txBody>
      </p:sp>
      <p:sp>
        <p:nvSpPr>
          <p:cNvPr id="8" name="Freeform: Shape 7">
            <a:extLst>
              <a:ext uri="{FF2B5EF4-FFF2-40B4-BE49-F238E27FC236}">
                <a16:creationId xmlns:a16="http://schemas.microsoft.com/office/drawing/2014/main" id="{F02C884E-5BA9-42FD-A1D6-38A2F504EB26}"/>
              </a:ext>
            </a:extLst>
          </p:cNvPr>
          <p:cNvSpPr/>
          <p:nvPr/>
        </p:nvSpPr>
        <p:spPr>
          <a:xfrm>
            <a:off x="4429892"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Review your medicines with your health care provider</a:t>
            </a:r>
          </a:p>
        </p:txBody>
      </p:sp>
      <p:sp>
        <p:nvSpPr>
          <p:cNvPr id="9" name="Freeform: Shape 8">
            <a:extLst>
              <a:ext uri="{FF2B5EF4-FFF2-40B4-BE49-F238E27FC236}">
                <a16:creationId xmlns:a16="http://schemas.microsoft.com/office/drawing/2014/main" id="{D15C9520-2708-4046-9148-EB224D858AF5}"/>
              </a:ext>
            </a:extLst>
          </p:cNvPr>
          <p:cNvSpPr/>
          <p:nvPr/>
        </p:nvSpPr>
        <p:spPr>
          <a:xfrm>
            <a:off x="6026290"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Add one daily serving of vegetables to  your diet</a:t>
            </a:r>
          </a:p>
        </p:txBody>
      </p:sp>
      <p:sp>
        <p:nvSpPr>
          <p:cNvPr id="10" name="Freeform: Shape 9">
            <a:extLst>
              <a:ext uri="{FF2B5EF4-FFF2-40B4-BE49-F238E27FC236}">
                <a16:creationId xmlns:a16="http://schemas.microsoft.com/office/drawing/2014/main" id="{44FF0207-BB33-4C54-95AE-7997F3B63E40}"/>
              </a:ext>
            </a:extLst>
          </p:cNvPr>
          <p:cNvSpPr/>
          <p:nvPr/>
        </p:nvSpPr>
        <p:spPr>
          <a:xfrm>
            <a:off x="7613807"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Start a food, activity, or    health journal</a:t>
            </a:r>
          </a:p>
        </p:txBody>
      </p:sp>
      <p:sp>
        <p:nvSpPr>
          <p:cNvPr id="11" name="Freeform: Shape 10">
            <a:extLst>
              <a:ext uri="{FF2B5EF4-FFF2-40B4-BE49-F238E27FC236}">
                <a16:creationId xmlns:a16="http://schemas.microsoft.com/office/drawing/2014/main" id="{FF81C583-D9C9-44F9-99F2-7D530E519BDE}"/>
              </a:ext>
            </a:extLst>
          </p:cNvPr>
          <p:cNvSpPr/>
          <p:nvPr/>
        </p:nvSpPr>
        <p:spPr>
          <a:xfrm>
            <a:off x="9192446" y="3750578"/>
            <a:ext cx="1851232" cy="1851232"/>
          </a:xfrm>
          <a:custGeom>
            <a:avLst/>
            <a:gdLst>
              <a:gd name="connsiteX0" fmla="*/ 0 w 1382161"/>
              <a:gd name="connsiteY0" fmla="*/ 691081 h 1382161"/>
              <a:gd name="connsiteX1" fmla="*/ 691081 w 1382161"/>
              <a:gd name="connsiteY1" fmla="*/ 0 h 1382161"/>
              <a:gd name="connsiteX2" fmla="*/ 1382162 w 1382161"/>
              <a:gd name="connsiteY2" fmla="*/ 691081 h 1382161"/>
              <a:gd name="connsiteX3" fmla="*/ 691081 w 1382161"/>
              <a:gd name="connsiteY3" fmla="*/ 1382162 h 1382161"/>
              <a:gd name="connsiteX4" fmla="*/ 0 w 1382161"/>
              <a:gd name="connsiteY4" fmla="*/ 691081 h 13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161" h="1382161">
                <a:moveTo>
                  <a:pt x="0" y="691081"/>
                </a:moveTo>
                <a:cubicBezTo>
                  <a:pt x="0" y="309408"/>
                  <a:pt x="309408" y="0"/>
                  <a:pt x="691081" y="0"/>
                </a:cubicBezTo>
                <a:cubicBezTo>
                  <a:pt x="1072754" y="0"/>
                  <a:pt x="1382162" y="309408"/>
                  <a:pt x="1382162" y="691081"/>
                </a:cubicBezTo>
                <a:cubicBezTo>
                  <a:pt x="1382162" y="1072754"/>
                  <a:pt x="1072754" y="1382162"/>
                  <a:pt x="691081" y="1382162"/>
                </a:cubicBezTo>
                <a:cubicBezTo>
                  <a:pt x="309408" y="1382162"/>
                  <a:pt x="0" y="1072754"/>
                  <a:pt x="0" y="691081"/>
                </a:cubicBezTo>
                <a:close/>
              </a:path>
            </a:pathLst>
          </a:custGeom>
          <a:solidFill>
            <a:schemeClr val="accent1">
              <a:hueOff val="0"/>
              <a:satOff val="0"/>
              <a:lumOff val="0"/>
              <a:alpha val="80000"/>
            </a:schemeClr>
          </a:solid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478" tIns="218923" rIns="278478" bIns="218923"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5978"/>
                </a:solidFill>
              </a:rPr>
              <a:t>Find your community center’s activity schedule</a:t>
            </a:r>
          </a:p>
        </p:txBody>
      </p:sp>
    </p:spTree>
    <p:extLst>
      <p:ext uri="{BB962C8B-B14F-4D97-AF65-F5344CB8AC3E}">
        <p14:creationId xmlns:p14="http://schemas.microsoft.com/office/powerpoint/2010/main" val="72631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Aging and Health </a:t>
            </a:r>
          </a:p>
        </p:txBody>
      </p:sp>
      <p:sp>
        <p:nvSpPr>
          <p:cNvPr id="7" name="TextBox 6"/>
          <p:cNvSpPr txBox="1"/>
          <p:nvPr/>
        </p:nvSpPr>
        <p:spPr>
          <a:xfrm>
            <a:off x="499157" y="2461845"/>
            <a:ext cx="8276492" cy="773724"/>
          </a:xfrm>
          <a:prstGeom prst="rect">
            <a:avLst/>
          </a:prstGeom>
          <a:noFill/>
        </p:spPr>
        <p:txBody>
          <a:bodyPr wrap="square" spcCol="274320" rtlCol="0">
            <a:noAutofit/>
          </a:bodyPr>
          <a:lstStyle/>
          <a:p>
            <a:pPr>
              <a:lnSpc>
                <a:spcPts val="2780"/>
              </a:lnSpc>
            </a:pPr>
            <a:r>
              <a:rPr lang="en-US" sz="2800" b="1" dirty="0">
                <a:solidFill>
                  <a:srgbClr val="005978"/>
                </a:solidFill>
                <a:latin typeface="+mj-lt"/>
              </a:rPr>
              <a:t>AGING WELL DEPENDS ON YOUR GENES, LIFESTYLE CHOICES, AND ENVIRONMENT.</a:t>
            </a:r>
            <a:endParaRPr lang="en-US" sz="2800" b="1" dirty="0">
              <a:solidFill>
                <a:schemeClr val="tx2">
                  <a:lumMod val="10000"/>
                </a:schemeClr>
              </a:solidFill>
            </a:endParaRPr>
          </a:p>
        </p:txBody>
      </p:sp>
      <p:sp>
        <p:nvSpPr>
          <p:cNvPr id="8" name="TextBox 7"/>
          <p:cNvSpPr txBox="1"/>
          <p:nvPr/>
        </p:nvSpPr>
        <p:spPr>
          <a:xfrm>
            <a:off x="475710" y="3329353"/>
            <a:ext cx="8897815" cy="3141785"/>
          </a:xfrm>
          <a:prstGeom prst="rect">
            <a:avLst/>
          </a:prstGeom>
          <a:noFill/>
        </p:spPr>
        <p:txBody>
          <a:bodyPr wrap="square" numCol="2" spcCol="274320" rtlCol="0">
            <a:noAutofit/>
          </a:bodyPr>
          <a:lstStyle/>
          <a:p>
            <a:pPr>
              <a:lnSpc>
                <a:spcPts val="2360"/>
              </a:lnSpc>
              <a:spcAft>
                <a:spcPts val="600"/>
              </a:spcAft>
            </a:pPr>
            <a:r>
              <a:rPr lang="en-US" sz="2200" b="1" dirty="0">
                <a:solidFill>
                  <a:srgbClr val="0091B3"/>
                </a:solidFill>
              </a:rPr>
              <a:t>Even if you’re healthy, changes </a:t>
            </a:r>
            <a:br>
              <a:rPr lang="en-US" sz="2200" b="1" dirty="0">
                <a:solidFill>
                  <a:srgbClr val="0091B3"/>
                </a:solidFill>
              </a:rPr>
            </a:br>
            <a:r>
              <a:rPr lang="en-US" sz="2200" b="1" dirty="0">
                <a:solidFill>
                  <a:srgbClr val="0091B3"/>
                </a:solidFill>
              </a:rPr>
              <a:t>in memory and learning as </a:t>
            </a:r>
            <a:br>
              <a:rPr lang="en-US" sz="2200" b="1" dirty="0">
                <a:solidFill>
                  <a:srgbClr val="0091B3"/>
                </a:solidFill>
              </a:rPr>
            </a:br>
            <a:r>
              <a:rPr lang="en-US" sz="2200" b="1" dirty="0">
                <a:solidFill>
                  <a:srgbClr val="0091B3"/>
                </a:solidFill>
              </a:rPr>
              <a:t>you age may include:</a:t>
            </a:r>
          </a:p>
          <a:p>
            <a:pPr marL="285750" lvl="0" indent="-285750">
              <a:lnSpc>
                <a:spcPts val="2360"/>
              </a:lnSpc>
              <a:buClr>
                <a:srgbClr val="92D050"/>
              </a:buClr>
              <a:buFont typeface="Wingdings" charset="2"/>
              <a:buChar char="§"/>
            </a:pPr>
            <a:r>
              <a:rPr lang="en-US" dirty="0">
                <a:solidFill>
                  <a:schemeClr val="tx2">
                    <a:lumMod val="10000"/>
                  </a:schemeClr>
                </a:solidFill>
              </a:rPr>
              <a:t>More challenges with multitasking</a:t>
            </a:r>
          </a:p>
          <a:p>
            <a:pPr marL="285750" lvl="0" indent="-285750">
              <a:lnSpc>
                <a:spcPts val="2360"/>
              </a:lnSpc>
              <a:buClr>
                <a:srgbClr val="92D050"/>
              </a:buClr>
              <a:buFont typeface="Wingdings" charset="2"/>
              <a:buChar char="§"/>
            </a:pPr>
            <a:r>
              <a:rPr lang="en-US" dirty="0">
                <a:solidFill>
                  <a:schemeClr val="tx2">
                    <a:lumMod val="10000"/>
                  </a:schemeClr>
                </a:solidFill>
              </a:rPr>
              <a:t>Increased difficulty finding words</a:t>
            </a:r>
          </a:p>
          <a:p>
            <a:pPr marL="285750" lvl="0" indent="-285750">
              <a:lnSpc>
                <a:spcPts val="2360"/>
              </a:lnSpc>
              <a:buClr>
                <a:srgbClr val="92D050"/>
              </a:buClr>
              <a:buFont typeface="Wingdings" charset="2"/>
              <a:buChar char="§"/>
            </a:pPr>
            <a:r>
              <a:rPr lang="en-US" dirty="0">
                <a:solidFill>
                  <a:schemeClr val="tx2">
                    <a:lumMod val="10000"/>
                  </a:schemeClr>
                </a:solidFill>
              </a:rPr>
              <a:t>Minor decrease in the ability to pay attention</a:t>
            </a:r>
          </a:p>
          <a:p>
            <a:pPr>
              <a:lnSpc>
                <a:spcPts val="2360"/>
              </a:lnSpc>
            </a:pPr>
            <a:endParaRPr lang="en-US" b="1" i="1" dirty="0">
              <a:solidFill>
                <a:srgbClr val="0091B3"/>
              </a:solidFill>
            </a:endParaRPr>
          </a:p>
          <a:p>
            <a:pPr>
              <a:lnSpc>
                <a:spcPts val="2360"/>
              </a:lnSpc>
            </a:pPr>
            <a:endParaRPr lang="en-US" b="1" i="1" dirty="0">
              <a:solidFill>
                <a:srgbClr val="0091B3"/>
              </a:solidFill>
            </a:endParaRPr>
          </a:p>
          <a:p>
            <a:pPr>
              <a:lnSpc>
                <a:spcPts val="2360"/>
              </a:lnSpc>
            </a:pPr>
            <a:r>
              <a:rPr lang="en-US" sz="2200" b="1" dirty="0">
                <a:solidFill>
                  <a:srgbClr val="0091B3"/>
                </a:solidFill>
              </a:rPr>
              <a:t>However, at any age, </a:t>
            </a:r>
            <a:br>
              <a:rPr lang="en-US" sz="2200" b="1" dirty="0">
                <a:solidFill>
                  <a:srgbClr val="0091B3"/>
                </a:solidFill>
              </a:rPr>
            </a:br>
            <a:r>
              <a:rPr lang="en-US" sz="2200" b="1" dirty="0">
                <a:solidFill>
                  <a:srgbClr val="0091B3"/>
                </a:solidFill>
              </a:rPr>
              <a:t>you can still:</a:t>
            </a:r>
          </a:p>
          <a:p>
            <a:pPr marL="285750" lvl="0" indent="-285750">
              <a:lnSpc>
                <a:spcPts val="2360"/>
              </a:lnSpc>
              <a:buClr>
                <a:srgbClr val="92D050"/>
              </a:buClr>
              <a:buFont typeface="Wingdings" charset="2"/>
              <a:buChar char="§"/>
            </a:pPr>
            <a:r>
              <a:rPr lang="en-US" dirty="0">
                <a:solidFill>
                  <a:schemeClr val="tx2">
                    <a:lumMod val="10000"/>
                  </a:schemeClr>
                </a:solidFill>
              </a:rPr>
              <a:t>Improve your skills</a:t>
            </a:r>
          </a:p>
          <a:p>
            <a:pPr marL="285750" lvl="0" indent="-285750">
              <a:lnSpc>
                <a:spcPts val="2360"/>
              </a:lnSpc>
              <a:buClr>
                <a:srgbClr val="92D050"/>
              </a:buClr>
              <a:buFont typeface="Wingdings" charset="2"/>
              <a:buChar char="§"/>
            </a:pPr>
            <a:r>
              <a:rPr lang="en-US" dirty="0">
                <a:solidFill>
                  <a:schemeClr val="tx2">
                    <a:lumMod val="10000"/>
                  </a:schemeClr>
                </a:solidFill>
              </a:rPr>
              <a:t>Learn new things</a:t>
            </a:r>
          </a:p>
          <a:p>
            <a:pPr marL="285750" lvl="0" indent="-285750">
              <a:lnSpc>
                <a:spcPts val="2360"/>
              </a:lnSpc>
              <a:buClr>
                <a:srgbClr val="92D050"/>
              </a:buClr>
              <a:buFont typeface="Wingdings" charset="2"/>
              <a:buChar char="§"/>
            </a:pPr>
            <a:r>
              <a:rPr lang="en-US" dirty="0">
                <a:solidFill>
                  <a:schemeClr val="tx2">
                    <a:lumMod val="10000"/>
                  </a:schemeClr>
                </a:solidFill>
              </a:rPr>
              <a:t>Create new memories</a:t>
            </a:r>
          </a:p>
          <a:p>
            <a:pPr marL="285750" lvl="0" indent="-285750">
              <a:lnSpc>
                <a:spcPts val="2360"/>
              </a:lnSpc>
              <a:buClr>
                <a:srgbClr val="92D050"/>
              </a:buClr>
              <a:buFont typeface="Wingdings" charset="2"/>
              <a:buChar char="§"/>
            </a:pPr>
            <a:r>
              <a:rPr lang="en-US" dirty="0">
                <a:solidFill>
                  <a:schemeClr val="tx2">
                    <a:lumMod val="10000"/>
                  </a:schemeClr>
                </a:solidFill>
              </a:rPr>
              <a:t>Improve vocabulary</a:t>
            </a:r>
          </a:p>
        </p:txBody>
      </p:sp>
      <p:sp>
        <p:nvSpPr>
          <p:cNvPr id="9" name="TextBox 8"/>
          <p:cNvSpPr txBox="1"/>
          <p:nvPr/>
        </p:nvSpPr>
        <p:spPr>
          <a:xfrm>
            <a:off x="10023231" y="2309444"/>
            <a:ext cx="1828800" cy="1374735"/>
          </a:xfrm>
          <a:prstGeom prst="rect">
            <a:avLst/>
          </a:prstGeom>
          <a:noFill/>
        </p:spPr>
        <p:txBody>
          <a:bodyPr wrap="square" rtlCol="0">
            <a:spAutoFit/>
          </a:bodyPr>
          <a:lstStyle/>
          <a:p>
            <a:pPr>
              <a:lnSpc>
                <a:spcPts val="1960"/>
              </a:lnSpc>
            </a:pPr>
            <a:r>
              <a:rPr lang="en-US" b="1" i="1" dirty="0">
                <a:solidFill>
                  <a:srgbClr val="0091B3"/>
                </a:solidFill>
              </a:rPr>
              <a:t>Protecting your health is important to maintaining your independence.</a:t>
            </a:r>
          </a:p>
        </p:txBody>
      </p:sp>
      <p:pic>
        <p:nvPicPr>
          <p:cNvPr id="12" name="Picture 11" descr="Smiling docto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6940" y="2016369"/>
            <a:ext cx="3710764" cy="4841631"/>
          </a:xfrm>
          <a:prstGeom prst="rect">
            <a:avLst/>
          </a:prstGeom>
          <a:effectLst>
            <a:outerShdw blurRad="114300" dist="25400" algn="l" rotWithShape="0">
              <a:prstClr val="black">
                <a:alpha val="11000"/>
              </a:prstClr>
            </a:outerShdw>
          </a:effectLst>
        </p:spPr>
      </p:pic>
    </p:spTree>
    <p:extLst>
      <p:ext uri="{BB962C8B-B14F-4D97-AF65-F5344CB8AC3E}">
        <p14:creationId xmlns:p14="http://schemas.microsoft.com/office/powerpoint/2010/main" val="9994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91B3"/>
            </a:gs>
            <a:gs pos="40000">
              <a:srgbClr val="0091B3"/>
            </a:gs>
            <a:gs pos="100000">
              <a:srgbClr val="00597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07015"/>
            <a:ext cx="12191999" cy="715344"/>
          </a:xfrm>
        </p:spPr>
        <p:txBody>
          <a:bodyPr/>
          <a:lstStyle/>
          <a:p>
            <a:pPr algn="ctr"/>
            <a:r>
              <a:rPr lang="en-US" sz="4800" dirty="0"/>
              <a:t>Protecting Brain Health</a:t>
            </a:r>
          </a:p>
        </p:txBody>
      </p:sp>
      <p:sp>
        <p:nvSpPr>
          <p:cNvPr id="4" name="TextBox 3"/>
          <p:cNvSpPr txBox="1"/>
          <p:nvPr/>
        </p:nvSpPr>
        <p:spPr>
          <a:xfrm>
            <a:off x="0" y="2479739"/>
            <a:ext cx="12191999" cy="773724"/>
          </a:xfrm>
          <a:prstGeom prst="rect">
            <a:avLst/>
          </a:prstGeom>
          <a:noFill/>
        </p:spPr>
        <p:txBody>
          <a:bodyPr wrap="square" spcCol="274320" rtlCol="0">
            <a:noAutofit/>
          </a:bodyPr>
          <a:lstStyle/>
          <a:p>
            <a:pPr algn="ctr">
              <a:lnSpc>
                <a:spcPts val="2780"/>
              </a:lnSpc>
            </a:pPr>
            <a:r>
              <a:rPr lang="en-US" sz="3200" b="1" dirty="0">
                <a:solidFill>
                  <a:srgbClr val="9ADE56"/>
                </a:solidFill>
                <a:latin typeface="+mj-lt"/>
              </a:rPr>
              <a:t>GOOD OVERALL HEALTH MAY HELP TO </a:t>
            </a:r>
            <a:br>
              <a:rPr lang="en-US" sz="3200" b="1" dirty="0">
                <a:solidFill>
                  <a:srgbClr val="9ADE56"/>
                </a:solidFill>
                <a:latin typeface="+mj-lt"/>
              </a:rPr>
            </a:br>
            <a:r>
              <a:rPr lang="en-US" sz="3200" b="1" dirty="0">
                <a:solidFill>
                  <a:srgbClr val="9ADE56"/>
                </a:solidFill>
                <a:latin typeface="+mj-lt"/>
              </a:rPr>
              <a:t>MAINTAIN GOOD BRAIN HEALTH.</a:t>
            </a:r>
          </a:p>
        </p:txBody>
      </p:sp>
      <p:sp>
        <p:nvSpPr>
          <p:cNvPr id="5" name="Freeform: Shape 4">
            <a:extLst>
              <a:ext uri="{FF2B5EF4-FFF2-40B4-BE49-F238E27FC236}">
                <a16:creationId xmlns:a16="http://schemas.microsoft.com/office/drawing/2014/main" id="{BEBEF986-B270-4E18-BB21-8090FF93E1F8}"/>
              </a:ext>
            </a:extLst>
          </p:cNvPr>
          <p:cNvSpPr/>
          <p:nvPr/>
        </p:nvSpPr>
        <p:spPr>
          <a:xfrm>
            <a:off x="1807025"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a:lnSpc>
                <a:spcPct val="90000"/>
              </a:lnSpc>
              <a:spcBef>
                <a:spcPct val="0"/>
              </a:spcBef>
              <a:spcAft>
                <a:spcPct val="35000"/>
              </a:spcAft>
              <a:buNone/>
            </a:pPr>
            <a:r>
              <a:rPr lang="en-US" sz="1500" kern="1200" dirty="0"/>
              <a:t>Strive for:</a:t>
            </a:r>
          </a:p>
        </p:txBody>
      </p:sp>
      <p:sp>
        <p:nvSpPr>
          <p:cNvPr id="6" name="Freeform: Shape 5">
            <a:extLst>
              <a:ext uri="{FF2B5EF4-FFF2-40B4-BE49-F238E27FC236}">
                <a16:creationId xmlns:a16="http://schemas.microsoft.com/office/drawing/2014/main" id="{158FD918-458C-4B7E-907A-7C25F7D94032}"/>
              </a:ext>
            </a:extLst>
          </p:cNvPr>
          <p:cNvSpPr/>
          <p:nvPr/>
        </p:nvSpPr>
        <p:spPr>
          <a:xfrm>
            <a:off x="3204338"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Healthy eating</a:t>
            </a:r>
          </a:p>
        </p:txBody>
      </p:sp>
      <p:sp>
        <p:nvSpPr>
          <p:cNvPr id="7" name="Freeform: Shape 6">
            <a:extLst>
              <a:ext uri="{FF2B5EF4-FFF2-40B4-BE49-F238E27FC236}">
                <a16:creationId xmlns:a16="http://schemas.microsoft.com/office/drawing/2014/main" id="{26A5B68F-799E-4E9E-BBFC-672D5A044529}"/>
              </a:ext>
            </a:extLst>
          </p:cNvPr>
          <p:cNvSpPr/>
          <p:nvPr/>
        </p:nvSpPr>
        <p:spPr>
          <a:xfrm>
            <a:off x="4610529"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Regular exercise</a:t>
            </a:r>
          </a:p>
        </p:txBody>
      </p:sp>
      <p:sp>
        <p:nvSpPr>
          <p:cNvPr id="8" name="Freeform: Shape 7">
            <a:extLst>
              <a:ext uri="{FF2B5EF4-FFF2-40B4-BE49-F238E27FC236}">
                <a16:creationId xmlns:a16="http://schemas.microsoft.com/office/drawing/2014/main" id="{6236C03D-66F3-4F6B-8520-E0598DBA0C85}"/>
              </a:ext>
            </a:extLst>
          </p:cNvPr>
          <p:cNvSpPr/>
          <p:nvPr/>
        </p:nvSpPr>
        <p:spPr>
          <a:xfrm>
            <a:off x="6016720"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Keeping your brain active</a:t>
            </a:r>
          </a:p>
        </p:txBody>
      </p:sp>
      <p:sp>
        <p:nvSpPr>
          <p:cNvPr id="9" name="Freeform: Shape 8">
            <a:extLst>
              <a:ext uri="{FF2B5EF4-FFF2-40B4-BE49-F238E27FC236}">
                <a16:creationId xmlns:a16="http://schemas.microsoft.com/office/drawing/2014/main" id="{B87FBB62-0F2E-480A-A609-3197393AA833}"/>
              </a:ext>
            </a:extLst>
          </p:cNvPr>
          <p:cNvSpPr/>
          <p:nvPr/>
        </p:nvSpPr>
        <p:spPr>
          <a:xfrm>
            <a:off x="7458423"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Social connections</a:t>
            </a:r>
          </a:p>
        </p:txBody>
      </p:sp>
      <p:sp>
        <p:nvSpPr>
          <p:cNvPr id="10" name="Freeform: Shape 9">
            <a:extLst>
              <a:ext uri="{FF2B5EF4-FFF2-40B4-BE49-F238E27FC236}">
                <a16:creationId xmlns:a16="http://schemas.microsoft.com/office/drawing/2014/main" id="{181E7EB0-4E91-4C78-80F6-14F3EC1A022C}"/>
              </a:ext>
            </a:extLst>
          </p:cNvPr>
          <p:cNvSpPr/>
          <p:nvPr/>
        </p:nvSpPr>
        <p:spPr>
          <a:xfrm>
            <a:off x="8891248" y="3567226"/>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Getting enough sleep</a:t>
            </a:r>
          </a:p>
        </p:txBody>
      </p:sp>
      <p:sp>
        <p:nvSpPr>
          <p:cNvPr id="3" name="Freeform: Shape 2">
            <a:extLst>
              <a:ext uri="{FF2B5EF4-FFF2-40B4-BE49-F238E27FC236}">
                <a16:creationId xmlns:a16="http://schemas.microsoft.com/office/drawing/2014/main" id="{A0ADD1CE-991F-5590-2D37-DEFC59261492}"/>
              </a:ext>
            </a:extLst>
          </p:cNvPr>
          <p:cNvSpPr/>
          <p:nvPr/>
        </p:nvSpPr>
        <p:spPr>
          <a:xfrm>
            <a:off x="10306317" y="3482027"/>
            <a:ext cx="1668958" cy="1668958"/>
          </a:xfrm>
          <a:custGeom>
            <a:avLst/>
            <a:gdLst>
              <a:gd name="connsiteX0" fmla="*/ 0 w 1668958"/>
              <a:gd name="connsiteY0" fmla="*/ 834479 h 1668958"/>
              <a:gd name="connsiteX1" fmla="*/ 834479 w 1668958"/>
              <a:gd name="connsiteY1" fmla="*/ 0 h 1668958"/>
              <a:gd name="connsiteX2" fmla="*/ 1668958 w 1668958"/>
              <a:gd name="connsiteY2" fmla="*/ 834479 h 1668958"/>
              <a:gd name="connsiteX3" fmla="*/ 834479 w 1668958"/>
              <a:gd name="connsiteY3" fmla="*/ 1668958 h 1668958"/>
              <a:gd name="connsiteX4" fmla="*/ 0 w 1668958"/>
              <a:gd name="connsiteY4" fmla="*/ 834479 h 166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958" h="1668958">
                <a:moveTo>
                  <a:pt x="0" y="834479"/>
                </a:moveTo>
                <a:cubicBezTo>
                  <a:pt x="0" y="373609"/>
                  <a:pt x="373609" y="0"/>
                  <a:pt x="834479" y="0"/>
                </a:cubicBezTo>
                <a:cubicBezTo>
                  <a:pt x="1295349" y="0"/>
                  <a:pt x="1668958" y="373609"/>
                  <a:pt x="1668958" y="834479"/>
                </a:cubicBezTo>
                <a:cubicBezTo>
                  <a:pt x="1668958" y="1295349"/>
                  <a:pt x="1295349" y="1668958"/>
                  <a:pt x="834479" y="1668958"/>
                </a:cubicBezTo>
                <a:cubicBezTo>
                  <a:pt x="373609" y="1668958"/>
                  <a:pt x="0" y="1295349"/>
                  <a:pt x="0" y="834479"/>
                </a:cubicBezTo>
                <a:close/>
              </a:path>
            </a:pathLst>
          </a:custGeom>
          <a:solidFill>
            <a:schemeClr val="accent1">
              <a:hueOff val="0"/>
              <a:satOff val="0"/>
              <a:lumOff val="0"/>
              <a:alpha val="72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6261" tIns="263463" rIns="336261" bIns="263463"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5978"/>
                </a:solidFill>
              </a:rPr>
              <a:t>Manage Stress</a:t>
            </a:r>
          </a:p>
        </p:txBody>
      </p:sp>
    </p:spTree>
    <p:extLst>
      <p:ext uri="{BB962C8B-B14F-4D97-AF65-F5344CB8AC3E}">
        <p14:creationId xmlns:p14="http://schemas.microsoft.com/office/powerpoint/2010/main" val="46157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Healthy Eating</a:t>
            </a:r>
          </a:p>
        </p:txBody>
      </p:sp>
      <p:sp>
        <p:nvSpPr>
          <p:cNvPr id="7" name="TextBox 6"/>
          <p:cNvSpPr txBox="1"/>
          <p:nvPr/>
        </p:nvSpPr>
        <p:spPr>
          <a:xfrm>
            <a:off x="499157" y="2215659"/>
            <a:ext cx="7209938"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GOOD NUTRITION IS AN IMPORTANT PART </a:t>
            </a:r>
            <a:br>
              <a:rPr lang="en-US" sz="2800" b="1" dirty="0">
                <a:solidFill>
                  <a:srgbClr val="005978"/>
                </a:solidFill>
                <a:latin typeface="+mj-lt"/>
              </a:rPr>
            </a:br>
            <a:r>
              <a:rPr lang="en-US" sz="2800" b="1" dirty="0">
                <a:solidFill>
                  <a:srgbClr val="005978"/>
                </a:solidFill>
                <a:latin typeface="+mj-lt"/>
              </a:rPr>
              <a:t>OF LEADING A HEALTHY LIFESTYLE —</a:t>
            </a:r>
            <a:br>
              <a:rPr lang="en-US" sz="2800" b="1" dirty="0">
                <a:solidFill>
                  <a:srgbClr val="005978"/>
                </a:solidFill>
                <a:latin typeface="+mj-lt"/>
              </a:rPr>
            </a:br>
            <a:r>
              <a:rPr lang="en-US" sz="2800" b="1" dirty="0">
                <a:solidFill>
                  <a:srgbClr val="005978"/>
                </a:solidFill>
                <a:latin typeface="+mj-lt"/>
              </a:rPr>
              <a:t>TODAY, TOMORROW, AND IN THE FUTURE.</a:t>
            </a:r>
            <a:endParaRPr lang="en-US" sz="2800" b="1" dirty="0">
              <a:solidFill>
                <a:schemeClr val="tx2">
                  <a:lumMod val="10000"/>
                </a:schemeClr>
              </a:solidFill>
            </a:endParaRPr>
          </a:p>
        </p:txBody>
      </p:sp>
      <p:sp>
        <p:nvSpPr>
          <p:cNvPr id="8" name="TextBox 7"/>
          <p:cNvSpPr txBox="1"/>
          <p:nvPr/>
        </p:nvSpPr>
        <p:spPr>
          <a:xfrm>
            <a:off x="569494" y="3399691"/>
            <a:ext cx="5240216" cy="2672861"/>
          </a:xfrm>
          <a:prstGeom prst="rect">
            <a:avLst/>
          </a:prstGeom>
          <a:noFill/>
        </p:spPr>
        <p:txBody>
          <a:bodyPr wrap="square" numCol="1" spcCol="274320" rtlCol="0">
            <a:noAutofit/>
          </a:bodyPr>
          <a:lstStyle/>
          <a:p>
            <a:pPr>
              <a:lnSpc>
                <a:spcPts val="2360"/>
              </a:lnSpc>
              <a:spcAft>
                <a:spcPts val="600"/>
              </a:spcAft>
            </a:pPr>
            <a:r>
              <a:rPr lang="en-US" sz="2200" b="1" dirty="0">
                <a:solidFill>
                  <a:srgbClr val="0091B3"/>
                </a:solidFill>
              </a:rPr>
              <a:t>Healthy eating tips:</a:t>
            </a:r>
          </a:p>
          <a:p>
            <a:pPr marL="285750" lvl="0" indent="-285750">
              <a:lnSpc>
                <a:spcPts val="2360"/>
              </a:lnSpc>
              <a:buClr>
                <a:srgbClr val="92D050"/>
              </a:buClr>
              <a:buFont typeface="Wingdings" charset="2"/>
              <a:buChar char="§"/>
            </a:pPr>
            <a:r>
              <a:rPr lang="en-US" dirty="0">
                <a:solidFill>
                  <a:schemeClr val="tx2">
                    <a:lumMod val="10000"/>
                  </a:schemeClr>
                </a:solidFill>
              </a:rPr>
              <a:t>Eat or drink less sugar, salt, and solid fat</a:t>
            </a:r>
          </a:p>
          <a:p>
            <a:pPr marL="285750" lvl="0" indent="-285750">
              <a:lnSpc>
                <a:spcPts val="2360"/>
              </a:lnSpc>
              <a:buClr>
                <a:srgbClr val="92D050"/>
              </a:buClr>
              <a:buFont typeface="Wingdings" charset="2"/>
              <a:buChar char="§"/>
            </a:pPr>
            <a:r>
              <a:rPr lang="en-US" dirty="0">
                <a:solidFill>
                  <a:schemeClr val="tx2">
                    <a:lumMod val="10000"/>
                  </a:schemeClr>
                </a:solidFill>
              </a:rPr>
              <a:t>Make fruits, vegetables, and whole grains a major part of your diet</a:t>
            </a:r>
          </a:p>
          <a:p>
            <a:pPr marL="285750" lvl="0" indent="-285750">
              <a:lnSpc>
                <a:spcPts val="2360"/>
              </a:lnSpc>
              <a:buClr>
                <a:srgbClr val="92D050"/>
              </a:buClr>
              <a:buFont typeface="Wingdings" charset="2"/>
              <a:buChar char="§"/>
            </a:pPr>
            <a:r>
              <a:rPr lang="en-US" dirty="0">
                <a:solidFill>
                  <a:schemeClr val="tx2">
                    <a:lumMod val="10000"/>
                  </a:schemeClr>
                </a:solidFill>
              </a:rPr>
              <a:t>Choose lean meats, fish, or poultry</a:t>
            </a:r>
          </a:p>
          <a:p>
            <a:pPr marL="285750" lvl="0" indent="-285750">
              <a:lnSpc>
                <a:spcPts val="2360"/>
              </a:lnSpc>
              <a:buClr>
                <a:srgbClr val="92D050"/>
              </a:buClr>
              <a:buFont typeface="Wingdings" charset="2"/>
              <a:buChar char="§"/>
            </a:pPr>
            <a:r>
              <a:rPr lang="en-US" dirty="0">
                <a:solidFill>
                  <a:schemeClr val="tx2">
                    <a:lumMod val="10000"/>
                  </a:schemeClr>
                </a:solidFill>
              </a:rPr>
              <a:t>Choose low- or non-fat dairy </a:t>
            </a:r>
          </a:p>
          <a:p>
            <a:pPr marL="285750" lvl="0" indent="-285750">
              <a:lnSpc>
                <a:spcPts val="2360"/>
              </a:lnSpc>
              <a:buClr>
                <a:srgbClr val="92D050"/>
              </a:buClr>
              <a:buFont typeface="Wingdings" charset="2"/>
              <a:buChar char="§"/>
            </a:pPr>
            <a:r>
              <a:rPr lang="en-US" dirty="0">
                <a:solidFill>
                  <a:schemeClr val="tx2">
                    <a:lumMod val="10000"/>
                  </a:schemeClr>
                </a:solidFill>
              </a:rPr>
              <a:t>Control portion sizes</a:t>
            </a:r>
          </a:p>
          <a:p>
            <a:pPr marL="285750" lvl="0" indent="-285750">
              <a:lnSpc>
                <a:spcPts val="2360"/>
              </a:lnSpc>
              <a:buClr>
                <a:srgbClr val="92D050"/>
              </a:buClr>
              <a:buFont typeface="Wingdings" charset="2"/>
              <a:buChar char="§"/>
            </a:pPr>
            <a:r>
              <a:rPr lang="en-US" dirty="0">
                <a:solidFill>
                  <a:schemeClr val="tx2">
                    <a:lumMod val="10000"/>
                  </a:schemeClr>
                </a:solidFill>
              </a:rPr>
              <a:t>Drink adequate fluids</a:t>
            </a:r>
          </a:p>
        </p:txBody>
      </p:sp>
      <p:sp>
        <p:nvSpPr>
          <p:cNvPr id="9" name="TextBox 8"/>
          <p:cNvSpPr txBox="1"/>
          <p:nvPr/>
        </p:nvSpPr>
        <p:spPr>
          <a:xfrm>
            <a:off x="10034955" y="4103075"/>
            <a:ext cx="1922584" cy="1374735"/>
          </a:xfrm>
          <a:prstGeom prst="rect">
            <a:avLst/>
          </a:prstGeom>
          <a:noFill/>
        </p:spPr>
        <p:txBody>
          <a:bodyPr wrap="square" rtlCol="0">
            <a:spAutoFit/>
          </a:bodyPr>
          <a:lstStyle/>
          <a:p>
            <a:pPr>
              <a:lnSpc>
                <a:spcPts val="1960"/>
              </a:lnSpc>
            </a:pPr>
            <a:r>
              <a:rPr lang="en-US" b="1" i="1" dirty="0">
                <a:solidFill>
                  <a:srgbClr val="0091B3"/>
                </a:solidFill>
              </a:rPr>
              <a:t>A healthy </a:t>
            </a:r>
            <a:br>
              <a:rPr lang="en-US" b="1" i="1" dirty="0">
                <a:solidFill>
                  <a:srgbClr val="0091B3"/>
                </a:solidFill>
              </a:rPr>
            </a:br>
            <a:r>
              <a:rPr lang="en-US" b="1" i="1" dirty="0">
                <a:solidFill>
                  <a:srgbClr val="0091B3"/>
                </a:solidFill>
              </a:rPr>
              <a:t>diet may promote </a:t>
            </a:r>
            <a:br>
              <a:rPr lang="en-US" b="1" i="1" dirty="0">
                <a:solidFill>
                  <a:srgbClr val="0091B3"/>
                </a:solidFill>
              </a:rPr>
            </a:br>
            <a:r>
              <a:rPr lang="en-US" b="1" i="1" dirty="0">
                <a:solidFill>
                  <a:srgbClr val="0091B3"/>
                </a:solidFill>
              </a:rPr>
              <a:t>brain health</a:t>
            </a:r>
            <a:br>
              <a:rPr lang="en-US" b="1" i="1" dirty="0">
                <a:solidFill>
                  <a:srgbClr val="0091B3"/>
                </a:solidFill>
              </a:rPr>
            </a:br>
            <a:r>
              <a:rPr lang="en-US" b="1" i="1" dirty="0">
                <a:solidFill>
                  <a:srgbClr val="0091B3"/>
                </a:solidFill>
              </a:rPr>
              <a:t>now, and in the years to come.</a:t>
            </a:r>
          </a:p>
        </p:txBody>
      </p:sp>
      <p:pic>
        <p:nvPicPr>
          <p:cNvPr id="2" name="Picture 1" descr="App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126" y="2872153"/>
            <a:ext cx="1059829" cy="1184030"/>
          </a:xfrm>
          <a:prstGeom prst="rect">
            <a:avLst/>
          </a:prstGeom>
        </p:spPr>
      </p:pic>
      <p:pic>
        <p:nvPicPr>
          <p:cNvPr id="4" name="Picture 3" descr="Older adult holding granddaughte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9701" y="2108200"/>
            <a:ext cx="3294554" cy="4754880"/>
          </a:xfrm>
          <a:prstGeom prst="rect">
            <a:avLst/>
          </a:prstGeom>
          <a:effectLst>
            <a:outerShdw blurRad="114300" algn="ctr" rotWithShape="0">
              <a:prstClr val="black">
                <a:alpha val="28000"/>
              </a:prstClr>
            </a:outerShdw>
          </a:effectLst>
        </p:spPr>
      </p:pic>
    </p:spTree>
    <p:extLst>
      <p:ext uri="{BB962C8B-B14F-4D97-AF65-F5344CB8AC3E}">
        <p14:creationId xmlns:p14="http://schemas.microsoft.com/office/powerpoint/2010/main" val="115533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Regular Exercise </a:t>
            </a:r>
          </a:p>
        </p:txBody>
      </p:sp>
      <p:sp>
        <p:nvSpPr>
          <p:cNvPr id="7" name="TextBox 6"/>
          <p:cNvSpPr txBox="1"/>
          <p:nvPr/>
        </p:nvSpPr>
        <p:spPr>
          <a:xfrm>
            <a:off x="515198" y="2533250"/>
            <a:ext cx="9337905"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PHYSICAL ACTIVITY IS ONE OF THE MOST IMPORTANT THINGS YOU CAN DO TO STAY HEALTHY.</a:t>
            </a:r>
          </a:p>
        </p:txBody>
      </p:sp>
      <p:sp>
        <p:nvSpPr>
          <p:cNvPr id="14" name="TextBox 13"/>
          <p:cNvSpPr txBox="1"/>
          <p:nvPr/>
        </p:nvSpPr>
        <p:spPr>
          <a:xfrm>
            <a:off x="541179" y="3435145"/>
            <a:ext cx="4740683" cy="2741934"/>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Benefits:</a:t>
            </a:r>
          </a:p>
          <a:p>
            <a:pPr marL="285750" indent="-285750">
              <a:lnSpc>
                <a:spcPts val="2360"/>
              </a:lnSpc>
              <a:buClr>
                <a:srgbClr val="92D050"/>
              </a:buClr>
              <a:buFont typeface="Wingdings" charset="2"/>
              <a:buChar char="§"/>
            </a:pPr>
            <a:r>
              <a:rPr lang="en-US" dirty="0">
                <a:solidFill>
                  <a:schemeClr val="tx2">
                    <a:lumMod val="10000"/>
                  </a:schemeClr>
                </a:solidFill>
              </a:rPr>
              <a:t>Reduces the risk of diabetes, heart </a:t>
            </a:r>
            <a:br>
              <a:rPr lang="en-US" dirty="0">
                <a:solidFill>
                  <a:schemeClr val="tx2">
                    <a:lumMod val="10000"/>
                  </a:schemeClr>
                </a:solidFill>
              </a:rPr>
            </a:br>
            <a:r>
              <a:rPr lang="en-US" dirty="0">
                <a:solidFill>
                  <a:schemeClr val="tx2">
                    <a:lumMod val="10000"/>
                  </a:schemeClr>
                </a:solidFill>
              </a:rPr>
              <a:t>disease, depression, and stroke</a:t>
            </a:r>
          </a:p>
          <a:p>
            <a:pPr marL="285750" indent="-285750">
              <a:lnSpc>
                <a:spcPts val="2360"/>
              </a:lnSpc>
              <a:buClr>
                <a:srgbClr val="92D050"/>
              </a:buClr>
              <a:buFont typeface="Wingdings" charset="2"/>
              <a:buChar char="§"/>
            </a:pPr>
            <a:r>
              <a:rPr lang="en-US" dirty="0">
                <a:solidFill>
                  <a:schemeClr val="tx2">
                    <a:lumMod val="10000"/>
                  </a:schemeClr>
                </a:solidFill>
              </a:rPr>
              <a:t>Can help to prevent falls</a:t>
            </a:r>
          </a:p>
          <a:p>
            <a:pPr marL="285750" indent="-285750">
              <a:lnSpc>
                <a:spcPts val="2360"/>
              </a:lnSpc>
              <a:buClr>
                <a:srgbClr val="92D050"/>
              </a:buClr>
              <a:buFont typeface="Wingdings" charset="2"/>
              <a:buChar char="§"/>
            </a:pPr>
            <a:r>
              <a:rPr lang="en-US" dirty="0">
                <a:solidFill>
                  <a:schemeClr val="tx2">
                    <a:lumMod val="10000"/>
                  </a:schemeClr>
                </a:solidFill>
              </a:rPr>
              <a:t>May improve connections among brain cells</a:t>
            </a:r>
          </a:p>
        </p:txBody>
      </p:sp>
      <p:sp>
        <p:nvSpPr>
          <p:cNvPr id="18" name="TextBox 17"/>
          <p:cNvSpPr txBox="1"/>
          <p:nvPr/>
        </p:nvSpPr>
        <p:spPr>
          <a:xfrm>
            <a:off x="5390147" y="3463219"/>
            <a:ext cx="4211053" cy="2019173"/>
          </a:xfrm>
          <a:prstGeom prst="rect">
            <a:avLst/>
          </a:prstGeom>
          <a:noFill/>
        </p:spPr>
        <p:txBody>
          <a:bodyPr wrap="square" numCol="1" spcCol="274320" rtlCol="0">
            <a:noAutofit/>
          </a:bodyPr>
          <a:lstStyle/>
          <a:p>
            <a:pPr>
              <a:lnSpc>
                <a:spcPts val="2360"/>
              </a:lnSpc>
              <a:spcAft>
                <a:spcPts val="600"/>
              </a:spcAft>
            </a:pPr>
            <a:r>
              <a:rPr lang="en-US" sz="2200" b="1" dirty="0">
                <a:solidFill>
                  <a:srgbClr val="0091B3"/>
                </a:solidFill>
              </a:rPr>
              <a:t>Tips:</a:t>
            </a:r>
          </a:p>
          <a:p>
            <a:pPr marL="192024" indent="-192024">
              <a:lnSpc>
                <a:spcPts val="2060"/>
              </a:lnSpc>
              <a:spcAft>
                <a:spcPts val="600"/>
              </a:spcAft>
              <a:buClr>
                <a:srgbClr val="92D050"/>
              </a:buClr>
              <a:buFont typeface="Wingdings" charset="2"/>
              <a:buChar char="§"/>
            </a:pPr>
            <a:r>
              <a:rPr lang="en-US" dirty="0">
                <a:solidFill>
                  <a:schemeClr val="tx2">
                    <a:lumMod val="10000"/>
                  </a:schemeClr>
                </a:solidFill>
              </a:rPr>
              <a:t>Talk to a health care provider to see what activities are best for you</a:t>
            </a:r>
          </a:p>
          <a:p>
            <a:pPr marL="192024" indent="-192024">
              <a:lnSpc>
                <a:spcPts val="2060"/>
              </a:lnSpc>
              <a:buClr>
                <a:srgbClr val="92D050"/>
              </a:buClr>
              <a:buFont typeface="Wingdings" charset="2"/>
              <a:buChar char="§"/>
            </a:pPr>
            <a:r>
              <a:rPr lang="en-US" dirty="0">
                <a:solidFill>
                  <a:schemeClr val="tx2">
                    <a:lumMod val="10000"/>
                  </a:schemeClr>
                </a:solidFill>
              </a:rPr>
              <a:t>Join programs that teach you to be active safely</a:t>
            </a:r>
          </a:p>
        </p:txBody>
      </p:sp>
      <p:sp>
        <p:nvSpPr>
          <p:cNvPr id="15" name="TextBox 14"/>
          <p:cNvSpPr txBox="1"/>
          <p:nvPr/>
        </p:nvSpPr>
        <p:spPr>
          <a:xfrm>
            <a:off x="10025448" y="3724369"/>
            <a:ext cx="2018271" cy="1529421"/>
          </a:xfrm>
          <a:prstGeom prst="rect">
            <a:avLst/>
          </a:prstGeom>
          <a:noFill/>
        </p:spPr>
        <p:txBody>
          <a:bodyPr wrap="square" numCol="1" spcCol="274320" rtlCol="0">
            <a:noAutofit/>
          </a:bodyPr>
          <a:lstStyle/>
          <a:p>
            <a:pPr>
              <a:lnSpc>
                <a:spcPts val="1960"/>
              </a:lnSpc>
            </a:pPr>
            <a:r>
              <a:rPr lang="en-US" b="1" i="1" dirty="0">
                <a:solidFill>
                  <a:srgbClr val="0091B3"/>
                </a:solidFill>
              </a:rPr>
              <a:t>Many exercise routines can be modified to fit each individual’s fitness level.</a:t>
            </a:r>
          </a:p>
        </p:txBody>
      </p:sp>
      <p:pic>
        <p:nvPicPr>
          <p:cNvPr id="2" name="Picture 1" descr="Yoga mats and dumbel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6952" y="2489200"/>
            <a:ext cx="2152648" cy="1435099"/>
          </a:xfrm>
          <a:prstGeom prst="rect">
            <a:avLst/>
          </a:prstGeom>
          <a:effectLst/>
        </p:spPr>
      </p:pic>
    </p:spTree>
    <p:extLst>
      <p:ext uri="{BB962C8B-B14F-4D97-AF65-F5344CB8AC3E}">
        <p14:creationId xmlns:p14="http://schemas.microsoft.com/office/powerpoint/2010/main" val="4042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684" y="662954"/>
            <a:ext cx="10515600" cy="1325563"/>
          </a:xfrm>
        </p:spPr>
        <p:txBody>
          <a:bodyPr/>
          <a:lstStyle/>
          <a:p>
            <a:r>
              <a:rPr lang="en-US" dirty="0"/>
              <a:t>Keep Your Brain Active </a:t>
            </a:r>
          </a:p>
        </p:txBody>
      </p:sp>
      <p:sp>
        <p:nvSpPr>
          <p:cNvPr id="7" name="TextBox 6"/>
          <p:cNvSpPr txBox="1"/>
          <p:nvPr/>
        </p:nvSpPr>
        <p:spPr>
          <a:xfrm>
            <a:off x="499156" y="2659851"/>
            <a:ext cx="9066875" cy="842966"/>
          </a:xfrm>
          <a:prstGeom prst="rect">
            <a:avLst/>
          </a:prstGeom>
          <a:noFill/>
        </p:spPr>
        <p:txBody>
          <a:bodyPr wrap="square" spcCol="274320" rtlCol="0">
            <a:noAutofit/>
          </a:bodyPr>
          <a:lstStyle/>
          <a:p>
            <a:pPr>
              <a:lnSpc>
                <a:spcPts val="2780"/>
              </a:lnSpc>
            </a:pPr>
            <a:r>
              <a:rPr lang="en-US" sz="2800" b="1" dirty="0">
                <a:solidFill>
                  <a:srgbClr val="005978"/>
                </a:solidFill>
                <a:latin typeface="+mj-lt"/>
              </a:rPr>
              <a:t>Keeping your mind active may help maintain your learning, remembering, and thinking skills.</a:t>
            </a:r>
          </a:p>
          <a:p>
            <a:pPr>
              <a:lnSpc>
                <a:spcPts val="2780"/>
              </a:lnSpc>
            </a:pPr>
            <a:endParaRPr lang="en-US" sz="2800" b="1" dirty="0">
              <a:solidFill>
                <a:srgbClr val="005978"/>
              </a:solidFill>
              <a:latin typeface="+mj-lt"/>
            </a:endParaRPr>
          </a:p>
        </p:txBody>
      </p:sp>
      <p:sp>
        <p:nvSpPr>
          <p:cNvPr id="4" name="Freeform: Shape 3">
            <a:extLst>
              <a:ext uri="{FF2B5EF4-FFF2-40B4-BE49-F238E27FC236}">
                <a16:creationId xmlns:a16="http://schemas.microsoft.com/office/drawing/2014/main" id="{17FB5F65-8EFA-43CE-9933-EC1043817390}"/>
              </a:ext>
            </a:extLst>
          </p:cNvPr>
          <p:cNvSpPr/>
          <p:nvPr/>
        </p:nvSpPr>
        <p:spPr>
          <a:xfrm>
            <a:off x="677562"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rgbClr val="0059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a:lnSpc>
                <a:spcPct val="90000"/>
              </a:lnSpc>
              <a:spcBef>
                <a:spcPct val="0"/>
              </a:spcBef>
              <a:spcAft>
                <a:spcPct val="35000"/>
              </a:spcAft>
              <a:buNone/>
            </a:pPr>
            <a:r>
              <a:rPr lang="en-US" sz="2000" b="1" kern="1200" dirty="0"/>
              <a:t>Activity ideas:</a:t>
            </a:r>
            <a:endParaRPr lang="en-US" sz="2000" kern="1200" dirty="0"/>
          </a:p>
        </p:txBody>
      </p:sp>
      <p:sp>
        <p:nvSpPr>
          <p:cNvPr id="6" name="Freeform: Shape 5">
            <a:extLst>
              <a:ext uri="{FF2B5EF4-FFF2-40B4-BE49-F238E27FC236}">
                <a16:creationId xmlns:a16="http://schemas.microsoft.com/office/drawing/2014/main" id="{A5707EFF-FA0C-4485-9830-8624D5079AD6}"/>
              </a:ext>
            </a:extLst>
          </p:cNvPr>
          <p:cNvSpPr/>
          <p:nvPr/>
        </p:nvSpPr>
        <p:spPr>
          <a:xfrm>
            <a:off x="2295273"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chemeClr val="accent1">
              <a:hueOff val="0"/>
              <a:satOff val="0"/>
              <a:lumOff val="0"/>
              <a:alpha val="5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Read books and magazines</a:t>
            </a:r>
          </a:p>
        </p:txBody>
      </p:sp>
      <p:sp>
        <p:nvSpPr>
          <p:cNvPr id="8" name="Freeform: Shape 7">
            <a:extLst>
              <a:ext uri="{FF2B5EF4-FFF2-40B4-BE49-F238E27FC236}">
                <a16:creationId xmlns:a16="http://schemas.microsoft.com/office/drawing/2014/main" id="{2ACCA4C2-4699-47EF-ACA6-FB94922C69BA}"/>
              </a:ext>
            </a:extLst>
          </p:cNvPr>
          <p:cNvSpPr/>
          <p:nvPr/>
        </p:nvSpPr>
        <p:spPr>
          <a:xfrm>
            <a:off x="3921862"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chemeClr val="accent1">
              <a:hueOff val="0"/>
              <a:satOff val="0"/>
              <a:lumOff val="0"/>
              <a:alpha val="5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Play games and do puzzles</a:t>
            </a:r>
          </a:p>
        </p:txBody>
      </p:sp>
      <p:sp>
        <p:nvSpPr>
          <p:cNvPr id="9" name="Freeform: Shape 8">
            <a:extLst>
              <a:ext uri="{FF2B5EF4-FFF2-40B4-BE49-F238E27FC236}">
                <a16:creationId xmlns:a16="http://schemas.microsoft.com/office/drawing/2014/main" id="{6E32EB96-48D7-4560-B92B-F6AA29AE55C0}"/>
              </a:ext>
            </a:extLst>
          </p:cNvPr>
          <p:cNvSpPr/>
          <p:nvPr/>
        </p:nvSpPr>
        <p:spPr>
          <a:xfrm>
            <a:off x="5530696" y="3600472"/>
            <a:ext cx="1966651" cy="1966651"/>
          </a:xfrm>
          <a:custGeom>
            <a:avLst/>
            <a:gdLst>
              <a:gd name="connsiteX0" fmla="*/ 0 w 1966651"/>
              <a:gd name="connsiteY0" fmla="*/ 983326 h 1966651"/>
              <a:gd name="connsiteX1" fmla="*/ 983326 w 1966651"/>
              <a:gd name="connsiteY1" fmla="*/ 0 h 1966651"/>
              <a:gd name="connsiteX2" fmla="*/ 1966652 w 1966651"/>
              <a:gd name="connsiteY2" fmla="*/ 983326 h 1966651"/>
              <a:gd name="connsiteX3" fmla="*/ 983326 w 1966651"/>
              <a:gd name="connsiteY3" fmla="*/ 1966652 h 1966651"/>
              <a:gd name="connsiteX4" fmla="*/ 0 w 1966651"/>
              <a:gd name="connsiteY4" fmla="*/ 983326 h 196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651" h="1966651">
                <a:moveTo>
                  <a:pt x="0" y="983326"/>
                </a:moveTo>
                <a:cubicBezTo>
                  <a:pt x="0" y="440250"/>
                  <a:pt x="440250" y="0"/>
                  <a:pt x="983326" y="0"/>
                </a:cubicBezTo>
                <a:cubicBezTo>
                  <a:pt x="1526402" y="0"/>
                  <a:pt x="1966652" y="440250"/>
                  <a:pt x="1966652" y="983326"/>
                </a:cubicBezTo>
                <a:cubicBezTo>
                  <a:pt x="1966652" y="1526402"/>
                  <a:pt x="1526402" y="1966652"/>
                  <a:pt x="983326" y="1966652"/>
                </a:cubicBezTo>
                <a:cubicBezTo>
                  <a:pt x="440250" y="1966652"/>
                  <a:pt x="0" y="1526402"/>
                  <a:pt x="0" y="983326"/>
                </a:cubicBezTo>
                <a:close/>
              </a:path>
            </a:pathLst>
          </a:custGeom>
          <a:solidFill>
            <a:schemeClr val="accent1">
              <a:hueOff val="0"/>
              <a:satOff val="0"/>
              <a:lumOff val="0"/>
              <a:alpha val="5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96240" tIns="313409" rIns="396240" bIns="313409"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5978"/>
                </a:solidFill>
              </a:rPr>
              <a:t>Take a </a:t>
            </a:r>
            <a:br>
              <a:rPr lang="en-US" sz="2000" kern="1200" dirty="0">
                <a:solidFill>
                  <a:srgbClr val="005978"/>
                </a:solidFill>
              </a:rPr>
            </a:br>
            <a:r>
              <a:rPr lang="en-US" sz="2000" kern="1200" dirty="0">
                <a:solidFill>
                  <a:srgbClr val="005978"/>
                </a:solidFill>
              </a:rPr>
              <a:t>class or join a club</a:t>
            </a:r>
          </a:p>
        </p:txBody>
      </p:sp>
      <p:sp>
        <p:nvSpPr>
          <p:cNvPr id="18" name="TextBox 17"/>
          <p:cNvSpPr txBox="1"/>
          <p:nvPr/>
        </p:nvSpPr>
        <p:spPr>
          <a:xfrm>
            <a:off x="10033686" y="4227105"/>
            <a:ext cx="1757261" cy="1240229"/>
          </a:xfrm>
          <a:prstGeom prst="rect">
            <a:avLst/>
          </a:prstGeom>
          <a:noFill/>
        </p:spPr>
        <p:txBody>
          <a:bodyPr wrap="square" numCol="1" spcCol="274320" rtlCol="0">
            <a:noAutofit/>
          </a:bodyPr>
          <a:lstStyle/>
          <a:p>
            <a:pPr>
              <a:lnSpc>
                <a:spcPts val="1960"/>
              </a:lnSpc>
            </a:pPr>
            <a:r>
              <a:rPr lang="en-US" b="1" i="1" dirty="0">
                <a:solidFill>
                  <a:srgbClr val="0091B3"/>
                </a:solidFill>
              </a:rPr>
              <a:t>Consider joining a game or book club in your community.</a:t>
            </a:r>
          </a:p>
        </p:txBody>
      </p:sp>
      <p:pic>
        <p:nvPicPr>
          <p:cNvPr id="3" name="Picture 2" descr="Stack of book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3424" y="2866491"/>
            <a:ext cx="1999075" cy="1327744"/>
          </a:xfrm>
          <a:prstGeom prst="rect">
            <a:avLst/>
          </a:prstGeom>
        </p:spPr>
      </p:pic>
    </p:spTree>
    <p:extLst>
      <p:ext uri="{BB962C8B-B14F-4D97-AF65-F5344CB8AC3E}">
        <p14:creationId xmlns:p14="http://schemas.microsoft.com/office/powerpoint/2010/main" val="8460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Social Connections </a:t>
            </a:r>
          </a:p>
        </p:txBody>
      </p:sp>
      <p:sp>
        <p:nvSpPr>
          <p:cNvPr id="7" name="TextBox 6"/>
          <p:cNvSpPr txBox="1"/>
          <p:nvPr/>
        </p:nvSpPr>
        <p:spPr>
          <a:xfrm>
            <a:off x="499156" y="2422388"/>
            <a:ext cx="7570889"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PEOPLE WHO TAKE PART IN MEANINGFUL ACTIVITIES SAY THEY FEEL HAPPIER, AND </a:t>
            </a:r>
            <a:br>
              <a:rPr lang="en-US" sz="2800" b="1" dirty="0">
                <a:solidFill>
                  <a:srgbClr val="005978"/>
                </a:solidFill>
                <a:latin typeface="+mj-lt"/>
              </a:rPr>
            </a:br>
            <a:r>
              <a:rPr lang="en-US" sz="2800" b="1" dirty="0">
                <a:solidFill>
                  <a:srgbClr val="005978"/>
                </a:solidFill>
                <a:latin typeface="+mj-lt"/>
              </a:rPr>
              <a:t>IT MAY REDUCE SOME HEALTH RISKS.</a:t>
            </a:r>
          </a:p>
        </p:txBody>
      </p:sp>
      <p:sp>
        <p:nvSpPr>
          <p:cNvPr id="14" name="TextBox 13"/>
          <p:cNvSpPr txBox="1"/>
          <p:nvPr/>
        </p:nvSpPr>
        <p:spPr>
          <a:xfrm>
            <a:off x="525137" y="3636053"/>
            <a:ext cx="6193903" cy="1565191"/>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Be social and stay connected by:</a:t>
            </a:r>
          </a:p>
          <a:p>
            <a:pPr marL="285750" indent="-285750">
              <a:lnSpc>
                <a:spcPts val="2360"/>
              </a:lnSpc>
              <a:buClr>
                <a:srgbClr val="92D050"/>
              </a:buClr>
              <a:buFont typeface="Wingdings" charset="2"/>
              <a:buChar char="§"/>
            </a:pPr>
            <a:r>
              <a:rPr lang="en-US" dirty="0">
                <a:solidFill>
                  <a:schemeClr val="tx2">
                    <a:lumMod val="10000"/>
                  </a:schemeClr>
                </a:solidFill>
              </a:rPr>
              <a:t>Volunteering or working</a:t>
            </a:r>
          </a:p>
          <a:p>
            <a:pPr marL="285750" indent="-285750">
              <a:lnSpc>
                <a:spcPts val="2360"/>
              </a:lnSpc>
              <a:buClr>
                <a:srgbClr val="92D050"/>
              </a:buClr>
              <a:buFont typeface="Wingdings" charset="2"/>
              <a:buChar char="§"/>
            </a:pPr>
            <a:r>
              <a:rPr lang="en-US" dirty="0">
                <a:solidFill>
                  <a:schemeClr val="tx2">
                    <a:lumMod val="10000"/>
                  </a:schemeClr>
                </a:solidFill>
              </a:rPr>
              <a:t>Joining a social club or gathering with friends and family</a:t>
            </a:r>
          </a:p>
          <a:p>
            <a:pPr marL="285750" indent="-285750">
              <a:lnSpc>
                <a:spcPts val="2360"/>
              </a:lnSpc>
              <a:buClr>
                <a:srgbClr val="92D050"/>
              </a:buClr>
              <a:buFont typeface="Wingdings" charset="2"/>
              <a:buChar char="§"/>
            </a:pPr>
            <a:r>
              <a:rPr lang="en-US" dirty="0">
                <a:solidFill>
                  <a:schemeClr val="tx2">
                    <a:lumMod val="10000"/>
                  </a:schemeClr>
                </a:solidFill>
              </a:rPr>
              <a:t>Trying programs at local community organizations</a:t>
            </a:r>
          </a:p>
        </p:txBody>
      </p:sp>
      <p:sp>
        <p:nvSpPr>
          <p:cNvPr id="15" name="TextBox 14"/>
          <p:cNvSpPr txBox="1"/>
          <p:nvPr/>
        </p:nvSpPr>
        <p:spPr>
          <a:xfrm>
            <a:off x="10025448" y="3118239"/>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Approximately </a:t>
            </a:r>
            <a:br>
              <a:rPr lang="en-US" b="1" i="1" dirty="0">
                <a:solidFill>
                  <a:srgbClr val="0091B3"/>
                </a:solidFill>
              </a:rPr>
            </a:br>
            <a:r>
              <a:rPr lang="en-US" b="1" i="1" dirty="0">
                <a:solidFill>
                  <a:srgbClr val="0091B3"/>
                </a:solidFill>
              </a:rPr>
              <a:t>1 million adults over the age of 60 help care for a grandchild. </a:t>
            </a:r>
          </a:p>
        </p:txBody>
      </p:sp>
      <p:pic>
        <p:nvPicPr>
          <p:cNvPr id="3" name="Picture 2" descr="Grandpa with young granddaughter and grandson"/>
          <p:cNvPicPr>
            <a:picLocks noChangeAspect="1"/>
          </p:cNvPicPr>
          <p:nvPr/>
        </p:nvPicPr>
        <p:blipFill rotWithShape="1">
          <a:blip r:embed="rId3" cstate="screen">
            <a:extLst>
              <a:ext uri="{28A0092B-C50C-407E-A947-70E740481C1C}">
                <a14:useLocalDpi xmlns:a14="http://schemas.microsoft.com/office/drawing/2010/main"/>
              </a:ext>
            </a:extLst>
          </a:blip>
          <a:srcRect t="-10941"/>
          <a:stretch/>
        </p:blipFill>
        <p:spPr>
          <a:xfrm>
            <a:off x="5854700" y="2028762"/>
            <a:ext cx="4509178" cy="4815294"/>
          </a:xfrm>
          <a:prstGeom prst="rect">
            <a:avLst/>
          </a:prstGeom>
          <a:effectLst>
            <a:outerShdw blurRad="114300" algn="ctr" rotWithShape="0">
              <a:prstClr val="black">
                <a:alpha val="25000"/>
              </a:prstClr>
            </a:outerShdw>
          </a:effectLst>
        </p:spPr>
      </p:pic>
    </p:spTree>
    <p:extLst>
      <p:ext uri="{BB962C8B-B14F-4D97-AF65-F5344CB8AC3E}">
        <p14:creationId xmlns:p14="http://schemas.microsoft.com/office/powerpoint/2010/main" val="185458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46" y="646479"/>
            <a:ext cx="10515600" cy="1325563"/>
          </a:xfrm>
        </p:spPr>
        <p:txBody>
          <a:bodyPr/>
          <a:lstStyle/>
          <a:p>
            <a:r>
              <a:rPr lang="en-US" dirty="0"/>
              <a:t>Manage Stress</a:t>
            </a:r>
          </a:p>
        </p:txBody>
      </p:sp>
      <p:sp>
        <p:nvSpPr>
          <p:cNvPr id="7" name="TextBox 6"/>
          <p:cNvSpPr txBox="1"/>
          <p:nvPr/>
        </p:nvSpPr>
        <p:spPr>
          <a:xfrm>
            <a:off x="498782" y="2363728"/>
            <a:ext cx="9306400" cy="1172309"/>
          </a:xfrm>
          <a:prstGeom prst="rect">
            <a:avLst/>
          </a:prstGeom>
          <a:noFill/>
        </p:spPr>
        <p:txBody>
          <a:bodyPr wrap="square" spcCol="274320" rtlCol="0">
            <a:noAutofit/>
          </a:bodyPr>
          <a:lstStyle/>
          <a:p>
            <a:pPr>
              <a:lnSpc>
                <a:spcPts val="2780"/>
              </a:lnSpc>
            </a:pPr>
            <a:r>
              <a:rPr lang="en-US" sz="2800" b="1" dirty="0">
                <a:solidFill>
                  <a:srgbClr val="005978"/>
                </a:solidFill>
                <a:latin typeface="+mj-lt"/>
              </a:rPr>
              <a:t>We all know the impact that stress can make on our bodies and on our minds. </a:t>
            </a:r>
          </a:p>
        </p:txBody>
      </p:sp>
      <p:sp>
        <p:nvSpPr>
          <p:cNvPr id="14" name="TextBox 13"/>
          <p:cNvSpPr txBox="1"/>
          <p:nvPr/>
        </p:nvSpPr>
        <p:spPr>
          <a:xfrm>
            <a:off x="525137" y="3495638"/>
            <a:ext cx="4633717" cy="1565191"/>
          </a:xfrm>
          <a:prstGeom prst="rect">
            <a:avLst/>
          </a:prstGeom>
          <a:noFill/>
        </p:spPr>
        <p:txBody>
          <a:bodyPr wrap="square" numCol="1" spcCol="274320" rtlCol="0">
            <a:noAutofit/>
          </a:bodyPr>
          <a:lstStyle/>
          <a:p>
            <a:pPr lvl="0">
              <a:lnSpc>
                <a:spcPts val="2360"/>
              </a:lnSpc>
              <a:spcAft>
                <a:spcPts val="600"/>
              </a:spcAft>
            </a:pPr>
            <a:r>
              <a:rPr lang="en-US" sz="2200" b="1" dirty="0">
                <a:solidFill>
                  <a:srgbClr val="0091B3"/>
                </a:solidFill>
              </a:rPr>
              <a:t>The best is the one that resonates </a:t>
            </a:r>
          </a:p>
          <a:p>
            <a:pPr lvl="0">
              <a:lnSpc>
                <a:spcPts val="2360"/>
              </a:lnSpc>
              <a:spcAft>
                <a:spcPts val="600"/>
              </a:spcAft>
            </a:pPr>
            <a:r>
              <a:rPr lang="en-US" sz="2200" b="1" dirty="0">
                <a:solidFill>
                  <a:srgbClr val="0091B3"/>
                </a:solidFill>
              </a:rPr>
              <a:t>with you personally:</a:t>
            </a:r>
          </a:p>
          <a:p>
            <a:pPr marL="285750" indent="-285750">
              <a:lnSpc>
                <a:spcPts val="2360"/>
              </a:lnSpc>
              <a:buClr>
                <a:srgbClr val="92D050"/>
              </a:buClr>
              <a:buFont typeface="Wingdings" charset="2"/>
              <a:buChar char="§"/>
            </a:pPr>
            <a:r>
              <a:rPr lang="en-US" dirty="0">
                <a:solidFill>
                  <a:schemeClr val="tx2">
                    <a:lumMod val="10000"/>
                  </a:schemeClr>
                </a:solidFill>
              </a:rPr>
              <a:t>Decompression</a:t>
            </a:r>
          </a:p>
          <a:p>
            <a:pPr marL="285750" indent="-285750">
              <a:lnSpc>
                <a:spcPts val="2360"/>
              </a:lnSpc>
              <a:buClr>
                <a:srgbClr val="92D050"/>
              </a:buClr>
              <a:buFont typeface="Wingdings" charset="2"/>
              <a:buChar char="§"/>
            </a:pPr>
            <a:r>
              <a:rPr lang="en-US" dirty="0">
                <a:solidFill>
                  <a:schemeClr val="tx2">
                    <a:lumMod val="10000"/>
                  </a:schemeClr>
                </a:solidFill>
              </a:rPr>
              <a:t>Meditation</a:t>
            </a:r>
          </a:p>
          <a:p>
            <a:pPr marL="285750" indent="-285750">
              <a:lnSpc>
                <a:spcPts val="2360"/>
              </a:lnSpc>
              <a:buClr>
                <a:srgbClr val="92D050"/>
              </a:buClr>
              <a:buFont typeface="Wingdings" charset="2"/>
              <a:buChar char="§"/>
            </a:pPr>
            <a:r>
              <a:rPr lang="en-US" dirty="0">
                <a:solidFill>
                  <a:schemeClr val="tx2">
                    <a:lumMod val="10000"/>
                  </a:schemeClr>
                </a:solidFill>
              </a:rPr>
              <a:t>Movement</a:t>
            </a:r>
          </a:p>
        </p:txBody>
      </p:sp>
      <p:sp>
        <p:nvSpPr>
          <p:cNvPr id="15" name="TextBox 14"/>
          <p:cNvSpPr txBox="1"/>
          <p:nvPr/>
        </p:nvSpPr>
        <p:spPr>
          <a:xfrm>
            <a:off x="10025448" y="3118239"/>
            <a:ext cx="2018271" cy="1960606"/>
          </a:xfrm>
          <a:prstGeom prst="rect">
            <a:avLst/>
          </a:prstGeom>
          <a:noFill/>
        </p:spPr>
        <p:txBody>
          <a:bodyPr wrap="square" numCol="1" spcCol="274320" rtlCol="0">
            <a:noAutofit/>
          </a:bodyPr>
          <a:lstStyle/>
          <a:p>
            <a:pPr>
              <a:lnSpc>
                <a:spcPts val="1960"/>
              </a:lnSpc>
            </a:pPr>
            <a:r>
              <a:rPr lang="en-US" b="1" i="1" dirty="0">
                <a:solidFill>
                  <a:srgbClr val="0091B3"/>
                </a:solidFill>
              </a:rPr>
              <a:t>Thankfully, there are all kinds of relaxation techniques to counteract the stressors life throws at us.</a:t>
            </a:r>
          </a:p>
        </p:txBody>
      </p:sp>
      <p:pic>
        <p:nvPicPr>
          <p:cNvPr id="1030" name="Picture 6" descr="relaxing the mind and finding inner peace with yoga: senior woman meditating at home - stress management stock pictures, royalty-free photos &amp; images">
            <a:extLst>
              <a:ext uri="{FF2B5EF4-FFF2-40B4-BE49-F238E27FC236}">
                <a16:creationId xmlns:a16="http://schemas.microsoft.com/office/drawing/2014/main" id="{839D546D-DE9D-9A70-3982-0DDD2A55D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376" y="2966312"/>
            <a:ext cx="4925422" cy="328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22468"/>
      </p:ext>
    </p:extLst>
  </p:cSld>
  <p:clrMapOvr>
    <a:masterClrMapping/>
  </p:clrMapOvr>
</p:sld>
</file>

<file path=ppt/theme/theme1.xml><?xml version="1.0" encoding="utf-8"?>
<a:theme xmlns:a="http://schemas.openxmlformats.org/drawingml/2006/main" name="Berlin">
  <a:themeElements>
    <a:clrScheme name="Custom 12">
      <a:dk1>
        <a:srgbClr val="005971"/>
      </a:dk1>
      <a:lt1>
        <a:srgbClr val="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Props1.xml><?xml version="1.0" encoding="utf-8"?>
<ds:datastoreItem xmlns:ds="http://schemas.openxmlformats.org/officeDocument/2006/customXml" ds:itemID="{F6D9A244-C77C-4474-BE1A-72AA6EB4CAC3}"/>
</file>

<file path=customXml/itemProps2.xml><?xml version="1.0" encoding="utf-8"?>
<ds:datastoreItem xmlns:ds="http://schemas.openxmlformats.org/officeDocument/2006/customXml" ds:itemID="{6020DD46-A4E2-40B8-BE5A-31BBE79185A1}">
  <ds:schemaRefs>
    <ds:schemaRef ds:uri="http://schemas.microsoft.com/sharepoint/v3/contenttype/forms"/>
  </ds:schemaRefs>
</ds:datastoreItem>
</file>

<file path=customXml/itemProps3.xml><?xml version="1.0" encoding="utf-8"?>
<ds:datastoreItem xmlns:ds="http://schemas.openxmlformats.org/officeDocument/2006/customXml" ds:itemID="{2BC4B2E1-3385-431F-B149-211963DBC2CF}">
  <ds:schemaRefs>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http://schemas.microsoft.com/office/2006/metadata/properties"/>
    <ds:schemaRef ds:uri="cba8d4a1-0a1c-4299-93a5-2682bf5a17ad"/>
    <ds:schemaRef ds:uri="http://purl.org/dc/dcmitype/"/>
    <ds:schemaRef ds:uri="http://schemas.openxmlformats.org/package/2006/metadata/core-properties"/>
    <ds:schemaRef ds:uri="9c4568af-78d6-4de7-8a7f-d4a1b22f7f5e"/>
  </ds:schemaRefs>
</ds:datastoreItem>
</file>

<file path=docProps/app.xml><?xml version="1.0" encoding="utf-8"?>
<Properties xmlns="http://schemas.openxmlformats.org/officeDocument/2006/extended-properties" xmlns:vt="http://schemas.openxmlformats.org/officeDocument/2006/docPropsVTypes">
  <Template/>
  <TotalTime>10297</TotalTime>
  <Words>4113</Words>
  <Application>Microsoft Macintosh PowerPoint</Application>
  <PresentationFormat>Widescreen</PresentationFormat>
  <Paragraphs>360</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Franklin Gothic Book</vt:lpstr>
      <vt:lpstr>Franklin Gothic Demi</vt:lpstr>
      <vt:lpstr>Franklin Gothic Medium</vt:lpstr>
      <vt:lpstr>Lato</vt:lpstr>
      <vt:lpstr>Source Sans Pro</vt:lpstr>
      <vt:lpstr>Symbol</vt:lpstr>
      <vt:lpstr>Times New Roman</vt:lpstr>
      <vt:lpstr>Wingdings</vt:lpstr>
      <vt:lpstr>Berlin</vt:lpstr>
      <vt:lpstr>PowerPoint Presentation</vt:lpstr>
      <vt:lpstr>Talking About Brain Health &amp; Aging: The Basics</vt:lpstr>
      <vt:lpstr>Aging and Health </vt:lpstr>
      <vt:lpstr>Protecting Brain Health</vt:lpstr>
      <vt:lpstr>Healthy Eating</vt:lpstr>
      <vt:lpstr>Regular Exercise </vt:lpstr>
      <vt:lpstr>Keep Your Brain Active </vt:lpstr>
      <vt:lpstr>Social Connections </vt:lpstr>
      <vt:lpstr>Manage Stress</vt:lpstr>
      <vt:lpstr>Brain Health Risks </vt:lpstr>
      <vt:lpstr>Risk Factor: Accidents </vt:lpstr>
      <vt:lpstr>Risk Factor: Alcohol </vt:lpstr>
      <vt:lpstr>Risk Factor: Smoking and  Related Risks </vt:lpstr>
      <vt:lpstr>Risk Factor: Medicines</vt:lpstr>
      <vt:lpstr>Risk Factor: Health Conditions</vt:lpstr>
      <vt:lpstr>Heart Disease, Stroke, and  High Blood Pressure</vt:lpstr>
      <vt:lpstr>Diabetes </vt:lpstr>
      <vt:lpstr>Sleep Problems </vt:lpstr>
      <vt:lpstr>Dementia </vt:lpstr>
      <vt:lpstr>Where to Start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Health &amp; Aging: The Basics</dc:title>
  <dc:subject>Brain health</dc:subject>
  <dc:creator>Administration for Community Living</dc:creator>
  <cp:keywords/>
  <dc:description/>
  <cp:lastModifiedBy>Eargle, Allison</cp:lastModifiedBy>
  <cp:revision>121</cp:revision>
  <cp:lastPrinted>2023-04-08T14:42:41Z</cp:lastPrinted>
  <dcterms:created xsi:type="dcterms:W3CDTF">2018-01-30T19:22:50Z</dcterms:created>
  <dcterms:modified xsi:type="dcterms:W3CDTF">2023-09-21T16:45:46Z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