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8" r:id="rId2"/>
  </p:sldMasterIdLst>
  <p:notesMasterIdLst>
    <p:notesMasterId r:id="rId27"/>
  </p:notesMasterIdLst>
  <p:handoutMasterIdLst>
    <p:handoutMasterId r:id="rId28"/>
  </p:handoutMasterIdLst>
  <p:sldIdLst>
    <p:sldId id="458" r:id="rId3"/>
    <p:sldId id="477" r:id="rId4"/>
    <p:sldId id="471" r:id="rId5"/>
    <p:sldId id="472" r:id="rId6"/>
    <p:sldId id="473" r:id="rId7"/>
    <p:sldId id="474" r:id="rId8"/>
    <p:sldId id="514" r:id="rId9"/>
    <p:sldId id="479" r:id="rId10"/>
    <p:sldId id="501" r:id="rId11"/>
    <p:sldId id="502" r:id="rId12"/>
    <p:sldId id="504" r:id="rId13"/>
    <p:sldId id="506" r:id="rId14"/>
    <p:sldId id="507" r:id="rId15"/>
    <p:sldId id="505" r:id="rId16"/>
    <p:sldId id="508" r:id="rId17"/>
    <p:sldId id="485" r:id="rId18"/>
    <p:sldId id="515" r:id="rId19"/>
    <p:sldId id="499" r:id="rId20"/>
    <p:sldId id="509" r:id="rId21"/>
    <p:sldId id="510" r:id="rId22"/>
    <p:sldId id="511" r:id="rId23"/>
    <p:sldId id="489" r:id="rId24"/>
    <p:sldId id="503" r:id="rId25"/>
    <p:sldId id="512" r:id="rId2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che, Julia K" initials="LJK" lastIdx="9" clrIdx="0"/>
  <p:cmAuthor id="2" name="Rachael Borowy" initials="RB" lastIdx="6" clrIdx="1">
    <p:extLst>
      <p:ext uri="{19B8F6BF-5375-455C-9EA6-DF929625EA0E}">
        <p15:presenceInfo xmlns:p15="http://schemas.microsoft.com/office/powerpoint/2012/main" userId="S::RBorowy@uscrinc.org::196daf9b-3b9d-4c13-91eb-70e04ac31e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65E"/>
    <a:srgbClr val="94B6C7"/>
    <a:srgbClr val="657E32"/>
    <a:srgbClr val="E9F0F3"/>
    <a:srgbClr val="DBE7EC"/>
    <a:srgbClr val="CEDDEC"/>
    <a:srgbClr val="E4EEF4"/>
    <a:srgbClr val="288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81" autoAdjust="0"/>
    <p:restoredTop sz="87584" autoAdjust="0"/>
  </p:normalViewPr>
  <p:slideViewPr>
    <p:cSldViewPr snapToGrid="0">
      <p:cViewPr varScale="1">
        <p:scale>
          <a:sx n="56" d="100"/>
          <a:sy n="56" d="100"/>
        </p:scale>
        <p:origin x="12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3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0"/>
            <a:ext cx="3038475" cy="463550"/>
          </a:xfrm>
          <a:prstGeom prst="rect">
            <a:avLst/>
          </a:prstGeom>
        </p:spPr>
        <p:txBody>
          <a:bodyPr vert="horz" lIns="91759" tIns="45880" rIns="91759" bIns="458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5" y="0"/>
            <a:ext cx="3038475" cy="463550"/>
          </a:xfrm>
          <a:prstGeom prst="rect">
            <a:avLst/>
          </a:prstGeom>
        </p:spPr>
        <p:txBody>
          <a:bodyPr vert="horz" lIns="91759" tIns="45880" rIns="91759" bIns="45880" rtlCol="0"/>
          <a:lstStyle>
            <a:lvl1pPr algn="r">
              <a:defRPr sz="1200"/>
            </a:lvl1pPr>
          </a:lstStyle>
          <a:p>
            <a:fld id="{A9B734D9-FBB7-4B85-86A2-24E15EDE55E0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772526"/>
            <a:ext cx="3038475" cy="463550"/>
          </a:xfrm>
          <a:prstGeom prst="rect">
            <a:avLst/>
          </a:prstGeom>
        </p:spPr>
        <p:txBody>
          <a:bodyPr vert="horz" lIns="91759" tIns="45880" rIns="91759" bIns="458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5" y="8772526"/>
            <a:ext cx="3038475" cy="463550"/>
          </a:xfrm>
          <a:prstGeom prst="rect">
            <a:avLst/>
          </a:prstGeom>
        </p:spPr>
        <p:txBody>
          <a:bodyPr vert="horz" lIns="91759" tIns="45880" rIns="91759" bIns="45880" rtlCol="0" anchor="b"/>
          <a:lstStyle>
            <a:lvl1pPr algn="r">
              <a:defRPr sz="1200"/>
            </a:lvl1pPr>
          </a:lstStyle>
          <a:p>
            <a:fld id="{41803F26-4061-4820-A8A7-DA9F54759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75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3037840" cy="463408"/>
          </a:xfrm>
          <a:prstGeom prst="rect">
            <a:avLst/>
          </a:prstGeom>
        </p:spPr>
        <p:txBody>
          <a:bodyPr vert="horz" lIns="93155" tIns="46576" rIns="93155" bIns="4657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7"/>
            <a:ext cx="3037840" cy="463408"/>
          </a:xfrm>
          <a:prstGeom prst="rect">
            <a:avLst/>
          </a:prstGeom>
        </p:spPr>
        <p:txBody>
          <a:bodyPr vert="horz" lIns="93155" tIns="46576" rIns="93155" bIns="46576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8/11/2023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5" tIns="46576" rIns="93155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8"/>
            <a:ext cx="5608320" cy="3636705"/>
          </a:xfrm>
          <a:prstGeom prst="rect">
            <a:avLst/>
          </a:prstGeom>
        </p:spPr>
        <p:txBody>
          <a:bodyPr vert="horz" lIns="93155" tIns="46576" rIns="93155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7"/>
            <a:ext cx="3037840" cy="463407"/>
          </a:xfrm>
          <a:prstGeom prst="rect">
            <a:avLst/>
          </a:prstGeom>
        </p:spPr>
        <p:txBody>
          <a:bodyPr vert="horz" lIns="93155" tIns="46576" rIns="93155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77"/>
            <a:ext cx="3037840" cy="463407"/>
          </a:xfrm>
          <a:prstGeom prst="rect">
            <a:avLst/>
          </a:prstGeom>
        </p:spPr>
        <p:txBody>
          <a:bodyPr vert="horz" lIns="93155" tIns="46576" rIns="93155" bIns="46576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212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46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adding all relevant information to client demographics. The History button is for informational purposes only. It will tell people who created the client file and who edited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3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78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4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12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Upload: Directly under the Client Information section you will see a space to upload documents. Use the instructions in this detailed slide to upload any information in your possession on the client.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9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20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38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42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4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C7D24-0DC9-4E9C-89C0-35D79A09D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48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93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2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217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6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C7D24-0DC9-4E9C-89C0-35D79A09D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5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C7D24-0DC9-4E9C-89C0-35D79A09D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enter a refugee into the search screen you will see a list of possible clients like the list above. On this screen you will notice the Add Refugee Button.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483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9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9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9144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230729"/>
            <a:ext cx="1824946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6" y="232218"/>
            <a:ext cx="1820301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5" y="230096"/>
            <a:ext cx="1617803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86" y="231327"/>
            <a:ext cx="1823652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3" y="231327"/>
            <a:ext cx="1823625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0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46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9144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" y="230729"/>
            <a:ext cx="1824946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86" y="232218"/>
            <a:ext cx="1820301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15" y="230096"/>
            <a:ext cx="1617803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86" y="231327"/>
            <a:ext cx="1823652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473" y="231327"/>
            <a:ext cx="1823625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7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95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6" y="2061985"/>
            <a:ext cx="2023733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92285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0"/>
            <a:ext cx="7888288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4310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078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35572"/>
            <a:ext cx="7888288" cy="1212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2548467"/>
            <a:ext cx="7894638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225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1335573"/>
            <a:ext cx="7894638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779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724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0" y="1849438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65449" y="1840559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083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74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" y="2067904"/>
            <a:ext cx="2017011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9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6" y="2061985"/>
            <a:ext cx="2023733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0"/>
            <a:ext cx="7888288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4310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35572"/>
            <a:ext cx="7888288" cy="1212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2548467"/>
            <a:ext cx="7894638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300" y="1335573"/>
            <a:ext cx="7894638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49458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2299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65132" y="1845731"/>
            <a:ext cx="384048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22300" y="1849438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4933" y="6251575"/>
            <a:ext cx="7992005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2300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665132" y="1278464"/>
            <a:ext cx="384048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65449" y="1840559"/>
            <a:ext cx="3840163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Font typeface="Franklin Gothic Medium Cond" panose="020B0606030402020204" pitchFamily="34" charset="0"/>
              <a:buChar char="–"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 dirty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522287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DSS | RIS New Client Entry | Fall 2021</a:t>
            </a: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8627269" y="6600157"/>
            <a:ext cx="406400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b="1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91" r:id="rId7"/>
    <p:sldLayoutId id="2147483692" r:id="rId8"/>
    <p:sldLayoutId id="2147483681" r:id="rId9"/>
    <p:sldLayoutId id="2147483696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522287" y="6603332"/>
            <a:ext cx="7994651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NCDHHS, Division | RIS Training | April 16, 2020</a:t>
            </a: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8627269" y="6600157"/>
            <a:ext cx="406400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b="1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5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>
                <a:latin typeface="Gotham Light" pitchFamily="50" charset="0"/>
                <a:cs typeface="Arial"/>
              </a:rPr>
              <a:t>NC Department of Health and Human Services </a:t>
            </a:r>
          </a:p>
          <a:p>
            <a:r>
              <a:rPr lang="en-US" dirty="0"/>
              <a:t>Refugee Information System Client Information Training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Kimberly Saunders </a:t>
            </a:r>
          </a:p>
          <a:p>
            <a:r>
              <a:rPr lang="en-US" sz="2400" dirty="0"/>
              <a:t>Refugee Program Consultant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Fall 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2414C3-E382-4E25-A996-DBDF9C833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6"/>
    </mc:Choice>
    <mc:Fallback xmlns="">
      <p:transition spd="slow" advTm="1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FF9A-D26B-425F-929E-3E6E6C3A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2A1C9-971D-4ADF-B6CA-8F91A9662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Enter ALL Client Information in Your Possession </a:t>
            </a:r>
          </a:p>
          <a:p>
            <a:pPr marL="0" indent="0" algn="ctr">
              <a:buNone/>
            </a:pP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It is </a:t>
            </a:r>
            <a:r>
              <a:rPr lang="en-US" b="0" u="sng" dirty="0">
                <a:solidFill>
                  <a:schemeClr val="tx2">
                    <a:lumMod val="75000"/>
                  </a:schemeClr>
                </a:solidFill>
              </a:rPr>
              <a:t>extremely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 important for reporting &amp; funding</a:t>
            </a:r>
          </a:p>
          <a:p>
            <a:pPr marL="342900" lvl="1" indent="0">
              <a:buNone/>
            </a:pP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New client information </a:t>
            </a:r>
            <a:r>
              <a:rPr lang="en-US" b="0" i="1" dirty="0">
                <a:solidFill>
                  <a:schemeClr val="tx2">
                    <a:lumMod val="75000"/>
                  </a:schemeClr>
                </a:solidFill>
              </a:rPr>
              <a:t>should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 be entered within two weeks of arrival or ASAP</a:t>
            </a:r>
          </a:p>
          <a:p>
            <a:pPr lvl="1"/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ACB9F-A60E-4511-84C3-8F55690A5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9E6C01-5479-4629-8B3A-A59E590C8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8"/>
    </mc:Choice>
    <mc:Fallback xmlns="">
      <p:transition spd="slow" advTm="1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BFCE-E539-4F03-98E3-21062BAF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A5638-757E-4AAB-9E5D-19AFC96C3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87" y="1310247"/>
            <a:ext cx="7888288" cy="4795307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Alien Reg #: 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 Number should be 8-9 digits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Immigration Status: 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Status on paperwork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Client Name: 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Client Surname (last name), followed by “,” then First Name &amp; Middle Name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Date of Arrival: 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Date client arrived in the U.S., not date the client arrived in the provider’s area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Sex: 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“Male” or “Female”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Country of Origin: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0" i="1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ative country (country from where client fled persecution).</a:t>
            </a:r>
          </a:p>
          <a:p>
            <a:pPr lvl="1"/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 Childs’ Country of Origin should be same as parents even if they were born outside the parents’ native country. </a:t>
            </a:r>
          </a:p>
          <a:p>
            <a:endParaRPr lang="en-US" b="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290D6C-B42B-4BE3-9117-8139F3B11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8"/>
    </mc:Choice>
    <mc:Fallback xmlns="">
      <p:transition spd="slow" advTm="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9051-CA7E-47C1-9A5D-2BB5BDBC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B9043-3B12-452D-8BC6-312F9E808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Ethnicity: </a:t>
            </a:r>
            <a:r>
              <a:rPr lang="en-US" sz="2400" b="0" dirty="0">
                <a:solidFill>
                  <a:schemeClr val="tx2"/>
                </a:solidFill>
              </a:rPr>
              <a:t>Clients ethnic group </a:t>
            </a:r>
          </a:p>
          <a:p>
            <a:r>
              <a:rPr lang="en-US" sz="2400" dirty="0">
                <a:solidFill>
                  <a:schemeClr val="tx2"/>
                </a:solidFill>
              </a:rPr>
              <a:t>National Vol Agency:</a:t>
            </a:r>
            <a:r>
              <a:rPr lang="en-US" sz="2400" b="0" dirty="0">
                <a:solidFill>
                  <a:schemeClr val="tx2"/>
                </a:solidFill>
              </a:rPr>
              <a:t> The National Voluntary Agency that sponsored initial resettlement in the U.S. </a:t>
            </a:r>
          </a:p>
          <a:p>
            <a:r>
              <a:rPr lang="en-US" sz="2400" dirty="0">
                <a:solidFill>
                  <a:schemeClr val="tx2"/>
                </a:solidFill>
              </a:rPr>
              <a:t>History (Button): </a:t>
            </a:r>
            <a:r>
              <a:rPr lang="en-US" sz="2400" b="0" dirty="0">
                <a:solidFill>
                  <a:schemeClr val="tx2"/>
                </a:solidFill>
              </a:rPr>
              <a:t>Displays history of changes/additions made to client information.</a:t>
            </a:r>
          </a:p>
          <a:p>
            <a:r>
              <a:rPr lang="en-US" sz="2400" dirty="0">
                <a:solidFill>
                  <a:schemeClr val="tx2"/>
                </a:solidFill>
              </a:rPr>
              <a:t>State of Origin: </a:t>
            </a:r>
            <a:r>
              <a:rPr lang="en-US" sz="2400" b="0" dirty="0">
                <a:solidFill>
                  <a:schemeClr val="tx2"/>
                </a:solidFill>
              </a:rPr>
              <a:t>1</a:t>
            </a:r>
            <a:r>
              <a:rPr lang="en-US" sz="2400" b="0" baseline="30000" dirty="0">
                <a:solidFill>
                  <a:schemeClr val="tx2"/>
                </a:solidFill>
              </a:rPr>
              <a:t>st</a:t>
            </a:r>
            <a:r>
              <a:rPr lang="en-US" sz="2400" b="0" dirty="0">
                <a:solidFill>
                  <a:schemeClr val="tx2"/>
                </a:solidFill>
              </a:rPr>
              <a:t> state the client entered upon resettlement in the U.S. If this is a secondary migration you </a:t>
            </a:r>
            <a:r>
              <a:rPr lang="en-US" sz="2400" dirty="0">
                <a:solidFill>
                  <a:schemeClr val="tx2"/>
                </a:solidFill>
              </a:rPr>
              <a:t>must</a:t>
            </a:r>
            <a:r>
              <a:rPr lang="en-US" sz="2400" b="0" dirty="0">
                <a:solidFill>
                  <a:schemeClr val="tx2"/>
                </a:solidFill>
              </a:rPr>
              <a:t> add the state the client initially resettled in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8BEF8-6A68-44DB-8676-99AAB6748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6363BB-0A1A-4513-868C-E1E06020D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3"/>
    </mc:Choice>
    <mc:Fallback xmlns="">
      <p:transition spd="slow" advTm="1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633AB-D431-47D2-9C63-CF0E5C33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2D85E-B806-412B-AECC-1BD8EC72A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004" y="1310247"/>
            <a:ext cx="7888288" cy="4795307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Local Affiliate: </a:t>
            </a:r>
            <a:r>
              <a:rPr lang="en-US" sz="2400" b="0" dirty="0">
                <a:solidFill>
                  <a:schemeClr val="tx2"/>
                </a:solidFill>
              </a:rPr>
              <a:t>The local resettlement agency that provided Reception &amp; Placement Services </a:t>
            </a:r>
          </a:p>
          <a:p>
            <a:r>
              <a:rPr lang="en-US" sz="2400" dirty="0">
                <a:solidFill>
                  <a:schemeClr val="tx2"/>
                </a:solidFill>
              </a:rPr>
              <a:t>In-migration Date: </a:t>
            </a:r>
            <a:r>
              <a:rPr lang="en-US" sz="2400" b="0" dirty="0">
                <a:solidFill>
                  <a:schemeClr val="tx2"/>
                </a:solidFill>
              </a:rPr>
              <a:t>Date the client came into the state (must be entered for secondary migrants)</a:t>
            </a:r>
          </a:p>
          <a:p>
            <a:r>
              <a:rPr lang="en-US" sz="2400" dirty="0">
                <a:solidFill>
                  <a:schemeClr val="tx2"/>
                </a:solidFill>
              </a:rPr>
              <a:t>Outmigration Date: </a:t>
            </a:r>
            <a:r>
              <a:rPr lang="en-US" sz="2400" b="0" dirty="0">
                <a:solidFill>
                  <a:schemeClr val="tx2"/>
                </a:solidFill>
              </a:rPr>
              <a:t>Date the client left the state (if known)</a:t>
            </a:r>
          </a:p>
          <a:p>
            <a:r>
              <a:rPr lang="en-US" sz="2400" dirty="0">
                <a:solidFill>
                  <a:schemeClr val="tx2"/>
                </a:solidFill>
              </a:rPr>
              <a:t>Occupation Before Entering US:</a:t>
            </a:r>
            <a:r>
              <a:rPr lang="en-US" sz="2400" b="0" dirty="0">
                <a:solidFill>
                  <a:schemeClr val="tx2"/>
                </a:solidFill>
              </a:rPr>
              <a:t> Job the client had before entering the United States 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62D9C-C0F6-49FD-A4F9-E47D4885F7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ACEEA6-02B5-42EB-AFF6-BCEC1A718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5"/>
    </mc:Choice>
    <mc:Fallback xmlns="">
      <p:transition spd="slow" advTm="1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2997-FF61-4832-90D5-907D88E9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E93C7-AA03-4ED4-8C66-D1FBBAFC6F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Employment Exemption Reason: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To be used if client is exempt from employment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SSI Application Submitted: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Yes or No. </a:t>
            </a:r>
          </a:p>
          <a:p>
            <a:pPr lvl="1"/>
            <a:r>
              <a:rPr lang="en-US" sz="2000" b="0" dirty="0">
                <a:solidFill>
                  <a:schemeClr val="accent3">
                    <a:lumMod val="75000"/>
                  </a:schemeClr>
                </a:solidFill>
              </a:rPr>
              <a:t>If Yes, include date in the next box.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Education Level: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Choose from dropdown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English Capacity: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Choose from dropdown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Department of State (DOS) Id: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Overseas Case Number assigned by the U.S. DOS </a:t>
            </a:r>
          </a:p>
          <a:p>
            <a:r>
              <a:rPr lang="en-US" sz="2400" dirty="0">
                <a:solidFill>
                  <a:schemeClr val="tx2"/>
                </a:solidFill>
              </a:rPr>
              <a:t>DOS Id List (Button): </a:t>
            </a:r>
            <a:r>
              <a:rPr lang="en-US" sz="2400" b="0" dirty="0">
                <a:solidFill>
                  <a:schemeClr val="tx2"/>
                </a:solidFill>
              </a:rPr>
              <a:t>Lists everyone in case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B7A09-C6F2-4A8E-9041-BE573A31E6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C445A8E-32DE-4339-B083-F8419B151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"/>
    </mc:Choice>
    <mc:Fallback xmlns="">
      <p:transition spd="slow" advTm="11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3C778-E13E-4C1B-953F-7B3495402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RIS: Adding New Clients-Uploading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59C37-3C8F-4EB0-B0A7-E653C1674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3" y="4811317"/>
            <a:ext cx="9144000" cy="6437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592C-3D7F-440E-86C6-7DFC265D3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369" y="1508991"/>
            <a:ext cx="7888288" cy="3158012"/>
          </a:xfrm>
        </p:spPr>
        <p:txBody>
          <a:bodyPr/>
          <a:lstStyle/>
          <a:p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Upload ANY of the following documents available</a:t>
            </a:r>
          </a:p>
          <a:p>
            <a:pPr lvl="1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Immigration Documents</a:t>
            </a:r>
          </a:p>
          <a:p>
            <a:pPr lvl="1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SSI Documents</a:t>
            </a:r>
          </a:p>
          <a:p>
            <a:pPr lvl="1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DSS 6247</a:t>
            </a:r>
          </a:p>
          <a:p>
            <a:pPr lvl="1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DSS 8108</a:t>
            </a:r>
          </a:p>
          <a:p>
            <a:pPr lvl="1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DSS 8110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416D-64AF-48F8-9677-DA840C4E8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F9D262E-0D4C-4F0B-931B-685E2DA1F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9"/>
    </mc:Choice>
    <mc:Fallback xmlns="">
      <p:transition spd="slow" advTm="1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3EE3-4D70-4C45-ABEA-CDB27BBA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Clients-Uploading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A2C8F-CC31-4CFD-92D8-6B4FB12D01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87" y="1447800"/>
            <a:ext cx="8377164" cy="4795307"/>
          </a:xfrm>
        </p:spPr>
        <p:txBody>
          <a:bodyPr/>
          <a:lstStyle/>
          <a:p>
            <a:pPr marL="0" indent="0">
              <a:buNone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How to Upload: </a:t>
            </a:r>
          </a:p>
          <a:p>
            <a:endParaRPr lang="en-US" sz="1600" b="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1600" b="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1. Click </a:t>
            </a:r>
            <a:r>
              <a:rPr lang="en-US" b="0" i="1" dirty="0">
                <a:solidFill>
                  <a:schemeClr val="accent3">
                    <a:lumMod val="75000"/>
                  </a:schemeClr>
                </a:solidFill>
              </a:rPr>
              <a:t>Browse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 and select document to upload</a:t>
            </a:r>
          </a:p>
          <a:p>
            <a:pPr marL="342900" lvl="1" indent="0">
              <a:buNone/>
            </a:pPr>
            <a:endParaRPr lang="en-US" sz="800" b="0" dirty="0">
              <a:solidFill>
                <a:schemeClr val="accent3">
                  <a:lumMod val="75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2. Click </a:t>
            </a:r>
            <a:r>
              <a:rPr lang="en-US" b="0" i="1" dirty="0">
                <a:solidFill>
                  <a:schemeClr val="accent3">
                    <a:lumMod val="75000"/>
                  </a:schemeClr>
                </a:solidFill>
              </a:rPr>
              <a:t>Upload Document Icon</a:t>
            </a:r>
          </a:p>
          <a:p>
            <a:pPr lvl="2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Square with circle at bottom right</a:t>
            </a:r>
          </a:p>
          <a:p>
            <a:pPr lvl="1"/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CFF92-ACF4-485E-A145-6F12EDD87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C89C1-D42D-450B-B58F-20E74DAB8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924" y="4807398"/>
            <a:ext cx="2453640" cy="9144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832E71-D314-4A20-83D2-7683DD834218}"/>
              </a:ext>
            </a:extLst>
          </p:cNvPr>
          <p:cNvCxnSpPr>
            <a:cxnSpLocks/>
          </p:cNvCxnSpPr>
          <p:nvPr/>
        </p:nvCxnSpPr>
        <p:spPr>
          <a:xfrm>
            <a:off x="6026744" y="4380115"/>
            <a:ext cx="0" cy="884483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1ABABC-81EC-4916-AE98-C895636D5071}"/>
              </a:ext>
            </a:extLst>
          </p:cNvPr>
          <p:cNvCxnSpPr/>
          <p:nvPr/>
        </p:nvCxnSpPr>
        <p:spPr>
          <a:xfrm>
            <a:off x="3593773" y="5144498"/>
            <a:ext cx="1064302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3ED92DC-3153-44B1-B772-F1C388FEF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r="61965"/>
          <a:stretch/>
        </p:blipFill>
        <p:spPr>
          <a:xfrm>
            <a:off x="3225223" y="1453922"/>
            <a:ext cx="4208316" cy="822960"/>
          </a:xfrm>
          <a:prstGeom prst="rect">
            <a:avLst/>
          </a:prstGeom>
        </p:spPr>
      </p:pic>
      <p:pic>
        <p:nvPicPr>
          <p:cNvPr id="10" name="Graphic 9" descr="Badge 1 outline">
            <a:extLst>
              <a:ext uri="{FF2B5EF4-FFF2-40B4-BE49-F238E27FC236}">
                <a16:creationId xmlns:a16="http://schemas.microsoft.com/office/drawing/2014/main" id="{0AECAAB4-B1F0-4EB8-BAC0-F24ABFE63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1011" y="3792179"/>
            <a:ext cx="548640" cy="548640"/>
          </a:xfrm>
          <a:prstGeom prst="rect">
            <a:avLst/>
          </a:prstGeom>
        </p:spPr>
      </p:pic>
      <p:pic>
        <p:nvPicPr>
          <p:cNvPr id="12" name="Graphic 11" descr="Badge outline">
            <a:extLst>
              <a:ext uri="{FF2B5EF4-FFF2-40B4-BE49-F238E27FC236}">
                <a16:creationId xmlns:a16="http://schemas.microsoft.com/office/drawing/2014/main" id="{DC704998-B0B5-4E77-BB89-52E622AC0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91865" y="4855288"/>
            <a:ext cx="548640" cy="5486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F372DF-9706-4F23-A638-01E3BA058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3"/>
    </mc:Choice>
    <mc:Fallback xmlns="">
      <p:transition spd="slow" advTm="15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E07C-6F7B-4D86-92BD-744BECCD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RIS: Adding New Clients-Uploading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349E1-0708-4F71-BA81-EA1D0D9572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1" indent="0" algn="ctr">
              <a:buNone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Uploading Tips</a:t>
            </a:r>
          </a:p>
          <a:p>
            <a:pPr lvl="1"/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If the wrong document is uploaded, you can upload another document to replace (override) it</a:t>
            </a:r>
          </a:p>
          <a:p>
            <a:pPr marL="342900" lvl="1" indent="0">
              <a:buNone/>
            </a:pPr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If you have a newer version of a document, you can override what is currently there with the new version.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7ACCD-F22A-4641-802D-DD8380D236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9050A8-EF1D-4624-AD4E-0299F1707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9"/>
    </mc:Choice>
    <mc:Fallback xmlns="">
      <p:transition spd="slow" advTm="1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EA52-CF37-42D2-86B0-04BE23EE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Clients-Language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AF5DF-1177-4B44-970B-ECC3838C6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0" dirty="0">
                <a:solidFill>
                  <a:schemeClr val="tx2"/>
                </a:solidFill>
              </a:rPr>
              <a:t>Language 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Language 1: </a:t>
            </a:r>
            <a:r>
              <a:rPr lang="en-US" b="0" dirty="0">
                <a:solidFill>
                  <a:schemeClr val="tx2"/>
                </a:solidFill>
              </a:rPr>
              <a:t>Preferred language 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Language 2:</a:t>
            </a:r>
            <a:r>
              <a:rPr lang="en-US" b="0" dirty="0">
                <a:solidFill>
                  <a:schemeClr val="tx2"/>
                </a:solidFill>
              </a:rPr>
              <a:t> Second most fluently spoken language with the most interpreters available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Language 3: </a:t>
            </a:r>
            <a:r>
              <a:rPr lang="en-US" b="0" dirty="0">
                <a:solidFill>
                  <a:schemeClr val="tx2"/>
                </a:solidFill>
              </a:rPr>
              <a:t>To be used if a third language is spoken by the client with which you will be providing services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38C71-9FC2-403C-8C00-3980E12976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772CC-6206-4885-B502-05D1E2134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" y="4595211"/>
            <a:ext cx="9144000" cy="13014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0D83C3-8C05-4709-AD93-EEC48B044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"/>
    </mc:Choice>
    <mc:Fallback xmlns="">
      <p:transition spd="slow" advTm="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15A9-D5C5-4544-8046-F7EF0C86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Clients-Household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BA090-BFA8-4EB7-BF81-EE982EEB2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48" y="3792835"/>
            <a:ext cx="8726639" cy="82296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AE8A3-BC3F-4C46-A67F-EE6DB4A22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45" y="1791211"/>
            <a:ext cx="7888288" cy="224542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Case Size: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Number of Adults &amp; Children</a:t>
            </a:r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1050" b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Relationships: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Parent, child, spouse</a:t>
            </a:r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E19A7-5D3F-4CB3-B6FF-17F06F1F17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A36B9-C4E9-4F28-B4C3-34156CEC6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776" y="3874712"/>
            <a:ext cx="3171825" cy="21526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02B8E1-009B-453C-9464-87521E45FFA6}"/>
              </a:ext>
            </a:extLst>
          </p:cNvPr>
          <p:cNvSpPr/>
          <p:nvPr/>
        </p:nvSpPr>
        <p:spPr>
          <a:xfrm>
            <a:off x="8452648" y="3864438"/>
            <a:ext cx="51396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FB9FB8-803E-46DF-BB10-9CB952B88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2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6"/>
    </mc:Choice>
    <mc:Fallback xmlns="">
      <p:transition spd="slow" advTm="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A549-7A95-4C1C-8546-0C5DE3CF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69" y="647804"/>
            <a:ext cx="7843267" cy="548640"/>
          </a:xfrm>
        </p:spPr>
        <p:txBody>
          <a:bodyPr/>
          <a:lstStyle/>
          <a:p>
            <a:pPr algn="ctr"/>
            <a:r>
              <a:rPr lang="en-US" dirty="0"/>
              <a:t>RIS Client Information Topics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41078-A8B7-4FF0-8E02-AAE6C265D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353788"/>
            <a:ext cx="7888288" cy="4889320"/>
          </a:xfrm>
        </p:spPr>
        <p:txBody>
          <a:bodyPr/>
          <a:lstStyle/>
          <a:p>
            <a:pPr marL="0" indent="0" algn="ctr">
              <a:buNone/>
            </a:pP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Locate the Refugee Information Screen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Search within the Refugee Information Screen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b="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How to Add a New Client</a:t>
            </a:r>
          </a:p>
          <a:p>
            <a:pPr lvl="2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Refugee List Screen</a:t>
            </a:r>
          </a:p>
          <a:p>
            <a:pPr lvl="2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Refugee Detail Screen</a:t>
            </a:r>
          </a:p>
          <a:p>
            <a:pPr lvl="2"/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Uploading</a:t>
            </a:r>
          </a:p>
          <a:p>
            <a:pPr marL="342900" lvl="1" indent="0" algn="ctr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2C814-D177-479D-BB22-F604685E9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2EA297-1FB4-40BA-AD9B-B5899BC6C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1"/>
    </mc:Choice>
    <mc:Fallback xmlns="">
      <p:transition spd="slow" advTm="2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19BE-F861-4854-8825-6F2F35E8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Clients-Sponsor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2E9C9-A6ED-4029-850F-83EB0C957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11" y="3267083"/>
            <a:ext cx="9144000" cy="8816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CFD0F-C0E2-4CAF-8CF1-DBA001814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856" y="1872944"/>
            <a:ext cx="7888288" cy="26135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Sponsor: </a:t>
            </a: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Entity that sponsored/co-sponsored the client's initial resettlement in the U.S. 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6E99-42C2-438C-A083-7F39804DD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32F5BD-C854-4753-A8E7-C558688A0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5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3"/>
    </mc:Choice>
    <mc:Fallback xmlns="">
      <p:transition spd="slow" advTm="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5F68-27E9-4076-BB6C-D4CE0BD7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87" y="624054"/>
            <a:ext cx="7995349" cy="548640"/>
          </a:xfrm>
        </p:spPr>
        <p:txBody>
          <a:bodyPr/>
          <a:lstStyle/>
          <a:p>
            <a:pPr algn="ctr"/>
            <a:r>
              <a:rPr lang="en-US" dirty="0"/>
              <a:t>RIS: Adding New Clients-Demographics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2823B-5683-49C5-88B0-5F9D7D47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94856"/>
            <a:ext cx="9144000" cy="10403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55ED0-6D31-4E31-BF8A-D58C4CAF3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447800"/>
            <a:ext cx="7888288" cy="4786146"/>
          </a:xfrm>
        </p:spPr>
        <p:txBody>
          <a:bodyPr/>
          <a:lstStyle/>
          <a:p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Enter ALL Available Information</a:t>
            </a:r>
          </a:p>
          <a:p>
            <a:pPr lvl="1"/>
            <a:r>
              <a:rPr lang="en-US" sz="2000" b="0" dirty="0">
                <a:solidFill>
                  <a:schemeClr val="accent3">
                    <a:lumMod val="75000"/>
                  </a:schemeClr>
                </a:solidFill>
              </a:rPr>
              <a:t>County, City, State, and Zip Code </a:t>
            </a:r>
            <a:r>
              <a:rPr lang="en-US" sz="2000" b="0" i="1" dirty="0">
                <a:solidFill>
                  <a:schemeClr val="accent3">
                    <a:lumMod val="75000"/>
                  </a:schemeClr>
                </a:solidFill>
              </a:rPr>
              <a:t>must </a:t>
            </a:r>
            <a:r>
              <a:rPr lang="en-US" sz="2000" b="0" dirty="0">
                <a:solidFill>
                  <a:schemeClr val="accent3">
                    <a:lumMod val="75000"/>
                  </a:schemeClr>
                </a:solidFill>
              </a:rPr>
              <a:t>be entered</a:t>
            </a:r>
          </a:p>
          <a:p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Update if a client moves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14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Enter Landlord information if applicable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69274-83E8-4B35-A22A-0C6DEE935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46064-EECA-4BC2-8EB7-01124CE88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53" y="5029112"/>
            <a:ext cx="9144000" cy="5852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0C24E0-1490-4835-A440-F2B29B8F7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6"/>
    </mc:Choice>
    <mc:Fallback xmlns="">
      <p:transition spd="slow" advTm="2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6265-89E9-4253-9514-EF967A66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96" y="639340"/>
            <a:ext cx="8594872" cy="548640"/>
          </a:xfrm>
        </p:spPr>
        <p:txBody>
          <a:bodyPr/>
          <a:lstStyle/>
          <a:p>
            <a:pPr algn="ctr"/>
            <a:r>
              <a:rPr lang="en-US" dirty="0"/>
              <a:t>RIS: Adding New Clients-Health Screening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8B4AD-7C4C-4602-82E6-24F6FE588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54" y="1447800"/>
            <a:ext cx="8217638" cy="4795307"/>
          </a:xfrm>
        </p:spPr>
        <p:txBody>
          <a:bodyPr/>
          <a:lstStyle/>
          <a:p>
            <a:pPr marL="0" indent="0" algn="ctr">
              <a:buNone/>
            </a:pPr>
            <a:r>
              <a:rPr lang="en-US" b="0" dirty="0">
                <a:solidFill>
                  <a:schemeClr val="tx2"/>
                </a:solidFill>
              </a:rPr>
              <a:t>Health Screenings Should </a:t>
            </a:r>
            <a:r>
              <a:rPr lang="en-US" b="0" i="1" dirty="0">
                <a:solidFill>
                  <a:schemeClr val="tx2"/>
                </a:solidFill>
              </a:rPr>
              <a:t>Always</a:t>
            </a:r>
            <a:r>
              <a:rPr lang="en-US" b="0" dirty="0">
                <a:solidFill>
                  <a:schemeClr val="tx2"/>
                </a:solidFill>
              </a:rPr>
              <a:t> Be Entered</a:t>
            </a:r>
          </a:p>
          <a:p>
            <a:pPr marL="342900" lvl="1" indent="0">
              <a:buNone/>
            </a:pPr>
            <a:endParaRPr lang="en-US" sz="1400" b="0" dirty="0">
              <a:solidFill>
                <a:schemeClr val="tx2"/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Date: </a:t>
            </a:r>
            <a:r>
              <a:rPr lang="en-US" b="0" dirty="0">
                <a:solidFill>
                  <a:schemeClr val="tx2"/>
                </a:solidFill>
              </a:rPr>
              <a:t>Scheduled (or rescheduled) Date of </a:t>
            </a:r>
            <a:r>
              <a:rPr lang="en-US" dirty="0">
                <a:solidFill>
                  <a:schemeClr val="tx2"/>
                </a:solidFill>
              </a:rPr>
              <a:t>First Visit </a:t>
            </a:r>
            <a:r>
              <a:rPr lang="en-US" b="0" dirty="0">
                <a:solidFill>
                  <a:schemeClr val="tx2"/>
                </a:solidFill>
              </a:rPr>
              <a:t>with Health Department</a:t>
            </a:r>
          </a:p>
          <a:p>
            <a:pPr marL="342900" lvl="1" indent="0">
              <a:buNone/>
            </a:pPr>
            <a:endParaRPr lang="en-US" sz="1050" b="0" dirty="0">
              <a:solidFill>
                <a:schemeClr val="tx2"/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tx2"/>
                </a:solidFill>
              </a:rPr>
              <a:t>Agency:  </a:t>
            </a:r>
            <a:r>
              <a:rPr lang="en-US" b="0" dirty="0">
                <a:solidFill>
                  <a:schemeClr val="tx2"/>
                </a:solidFill>
              </a:rPr>
              <a:t>Agency Conducting Screening</a:t>
            </a:r>
          </a:p>
          <a:p>
            <a:pPr lvl="2"/>
            <a:r>
              <a:rPr lang="en-US" b="0" dirty="0">
                <a:solidFill>
                  <a:schemeClr val="tx2"/>
                </a:solidFill>
              </a:rPr>
              <a:t>Health Department</a:t>
            </a:r>
          </a:p>
          <a:p>
            <a:pPr lvl="2"/>
            <a:r>
              <a:rPr lang="en-US" b="0" dirty="0">
                <a:solidFill>
                  <a:schemeClr val="tx2"/>
                </a:solidFill>
              </a:rPr>
              <a:t>Managed Care Provider</a:t>
            </a:r>
          </a:p>
          <a:p>
            <a:pPr lvl="2"/>
            <a:r>
              <a:rPr lang="en-US" b="0" dirty="0">
                <a:solidFill>
                  <a:schemeClr val="tx2"/>
                </a:solidFill>
              </a:rPr>
              <a:t>Other</a:t>
            </a:r>
          </a:p>
          <a:p>
            <a:pPr lvl="2"/>
            <a:r>
              <a:rPr lang="en-US" b="0" dirty="0">
                <a:solidFill>
                  <a:schemeClr val="tx2"/>
                </a:solidFill>
              </a:rPr>
              <a:t>Private Practice Physician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94B4E-9C3E-42A5-BB0C-92BB1CA181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24AAC-7DDE-4A67-89C9-CDFD26F20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1" y="5216077"/>
            <a:ext cx="8905875" cy="7143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8846CE-04A0-47DF-A4C3-F2BDD6A27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0"/>
    </mc:Choice>
    <mc:Fallback xmlns="">
      <p:transition spd="slow" advTm="2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9C61-AE72-4392-9806-FE1232B42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Administrator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CEDC-50A2-4334-B4FD-37534A52E7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The following can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only</a:t>
            </a: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 be changed by a Statewide Administrator of RIS</a:t>
            </a:r>
          </a:p>
          <a:p>
            <a:pPr marL="0" indent="0">
              <a:buNone/>
            </a:pPr>
            <a:endParaRPr lang="en-US" sz="1050" b="0" dirty="0">
              <a:solidFill>
                <a:schemeClr val="accent3">
                  <a:lumMod val="75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Alien Registration #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Client Name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Date of Arrival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Date of Birth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2C31C-FC7E-487D-90A2-D7A7D91B2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8DDE0A-F6C8-43DD-A4FC-10279B655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4"/>
    </mc:Choice>
    <mc:Fallback xmlns="">
      <p:transition spd="slow" advTm="19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6313E-5F09-476F-B1A5-740CFEB3A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D6DF0-B845-49D6-BD92-529024099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0" dirty="0">
                <a:solidFill>
                  <a:schemeClr val="accent3">
                    <a:lumMod val="75000"/>
                  </a:schemeClr>
                </a:solidFill>
              </a:rPr>
              <a:t>Additional Trainings are Available</a:t>
            </a:r>
          </a:p>
          <a:p>
            <a:pPr marL="0" indent="0">
              <a:buNone/>
            </a:pPr>
            <a:endParaRPr lang="en-US" b="0" dirty="0">
              <a:solidFill>
                <a:schemeClr val="tx2"/>
              </a:solidFill>
            </a:endParaRPr>
          </a:p>
          <a:p>
            <a:pPr marL="514350" indent="-514350" algn="ctr">
              <a:buAutoNum type="arabicPeriod"/>
            </a:pPr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RIS Overview Training</a:t>
            </a:r>
          </a:p>
          <a:p>
            <a:pPr marL="514350" indent="-514350" algn="ctr">
              <a:buAutoNum type="arabicPeriod"/>
            </a:pPr>
            <a:r>
              <a:rPr lang="en-US" sz="2800" b="0" i="1" dirty="0">
                <a:solidFill>
                  <a:schemeClr val="accent3">
                    <a:lumMod val="75000"/>
                  </a:schemeClr>
                </a:solidFill>
              </a:rPr>
              <a:t>RIS New Client Entry Training</a:t>
            </a:r>
          </a:p>
          <a:p>
            <a:pPr marL="514350" indent="-514350" algn="ctr">
              <a:buAutoNum type="arabicPeriod"/>
            </a:pPr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RIS Provider Entry Training</a:t>
            </a:r>
          </a:p>
          <a:p>
            <a:pPr marL="514350" indent="-514350" algn="ctr">
              <a:buAutoNum type="arabicPeriod"/>
            </a:pPr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RIS Reports Training</a:t>
            </a:r>
          </a:p>
          <a:p>
            <a:pPr marL="0" indent="0">
              <a:buNone/>
            </a:pPr>
            <a:endParaRPr lang="en-US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1600" b="0" dirty="0">
              <a:solidFill>
                <a:schemeClr val="tx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98461-B3C8-4EFE-88F6-55CAE1455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F5828C-B526-4E80-B374-3A9CEB154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9"/>
    </mc:Choice>
    <mc:Fallback xmlns="">
      <p:transition spd="slow" advTm="11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DE28-F24A-4930-98BB-2CE4CF11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Locate Refugee Information Screen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4687D-8ACF-481A-AB8A-C210C6C80B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676" y="1210814"/>
            <a:ext cx="8275501" cy="2826796"/>
          </a:xfrm>
        </p:spPr>
        <p:txBody>
          <a:bodyPr/>
          <a:lstStyle/>
          <a:p>
            <a:pPr marL="0" indent="0">
              <a:buNone/>
            </a:pPr>
            <a:endParaRPr lang="en-US" sz="1400" b="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Main Menu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Reports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Utilities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Admin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3">
                    <a:lumMod val="75000"/>
                  </a:schemeClr>
                </a:solidFill>
              </a:rPr>
              <a:t>Help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75D37-1B9B-4B54-8706-F1453093DF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0A17BD-781F-425B-A0E4-BE457083A39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3" y="4471656"/>
            <a:ext cx="7894638" cy="1502987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5B2AB2B-630A-4E7E-801C-7B63BF3E4C47}"/>
              </a:ext>
            </a:extLst>
          </p:cNvPr>
          <p:cNvSpPr/>
          <p:nvPr/>
        </p:nvSpPr>
        <p:spPr>
          <a:xfrm>
            <a:off x="87478" y="5500802"/>
            <a:ext cx="511198" cy="20984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D5C1C6-19DD-43D9-890B-7E426974C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8"/>
    </mc:Choice>
    <mc:Fallback xmlns="">
      <p:transition spd="slow" advTm="1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3DA0-073C-4A48-8971-34D775A5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69" y="545312"/>
            <a:ext cx="7843267" cy="548640"/>
          </a:xfrm>
        </p:spPr>
        <p:txBody>
          <a:bodyPr/>
          <a:lstStyle/>
          <a:p>
            <a:pPr algn="ctr"/>
            <a:r>
              <a:rPr lang="en-US" u="sng" dirty="0"/>
              <a:t>File</a:t>
            </a:r>
            <a:r>
              <a:rPr lang="en-US" dirty="0"/>
              <a:t> Drop Down Menu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32E9F-7692-4647-A7D6-DF8EC8681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45" y="1563850"/>
            <a:ext cx="7888288" cy="1212895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Refugee Information</a:t>
            </a:r>
          </a:p>
          <a:p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Provider List</a:t>
            </a:r>
          </a:p>
          <a:p>
            <a:r>
              <a:rPr lang="en-US" sz="2800" b="0" dirty="0">
                <a:solidFill>
                  <a:schemeClr val="accent3">
                    <a:lumMod val="75000"/>
                  </a:schemeClr>
                </a:solidFill>
              </a:rPr>
              <a:t>Exit System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C20C2-266D-40C9-B3AB-F69B0B05F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366DB1-1141-45BC-A7DD-3DC93ED848F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300099"/>
            <a:ext cx="8165564" cy="2560320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25647E8-4AE1-4CF5-B190-0963791B51DA}"/>
              </a:ext>
            </a:extLst>
          </p:cNvPr>
          <p:cNvSpPr/>
          <p:nvPr/>
        </p:nvSpPr>
        <p:spPr>
          <a:xfrm rot="5400000">
            <a:off x="2044042" y="4367366"/>
            <a:ext cx="182880" cy="64008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FC9E58-2816-46A3-B7AF-EC4A5AE58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7"/>
    </mc:Choice>
    <mc:Fallback xmlns="">
      <p:transition spd="slow" advTm="1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867A-7B8A-486E-8D22-C8F8383B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Refugee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BA8B-80C9-462E-B151-E570CB994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0" dirty="0">
                <a:solidFill>
                  <a:schemeClr val="tx2">
                    <a:lumMod val="75000"/>
                  </a:schemeClr>
                </a:solidFill>
              </a:rPr>
              <a:t>Refugee Search Screen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C9B54-6507-433E-912E-A29CF63DCE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E87E4C-EB3A-48F3-8096-5C8EFE390CC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0" y="2193710"/>
            <a:ext cx="8362605" cy="3840480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A0AD13-1532-4997-92DE-575969925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2"/>
    </mc:Choice>
    <mc:Fallback xmlns="">
      <p:transition spd="slow" advTm="3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8B80-9EAB-458A-B999-18D91DF9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Client Search Criteria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ED5F3-76FF-4973-8871-7E591ADB7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8AF13D-02C4-4CBF-BE55-CF223F0E97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997" y="1567543"/>
            <a:ext cx="7992005" cy="4666403"/>
          </a:xfrm>
        </p:spPr>
        <p:txBody>
          <a:bodyPr/>
          <a:lstStyle/>
          <a:p>
            <a:pPr algn="l"/>
            <a:endParaRPr lang="en-US" sz="2000" b="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DOS ID: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Department of State (DOS) ID Number</a:t>
            </a: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EIS ID: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Employee Information System ID Number</a:t>
            </a: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Alien Registration Number: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Alien Number</a:t>
            </a: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Refugee Name: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Last, First </a:t>
            </a:r>
          </a:p>
          <a:p>
            <a:pPr algn="l"/>
            <a:r>
              <a:rPr lang="en-US" sz="1800" b="0" dirty="0">
                <a:solidFill>
                  <a:schemeClr val="tx2">
                    <a:lumMod val="75000"/>
                  </a:schemeClr>
                </a:solidFill>
              </a:rPr>
              <a:t>(For best results enter only one name or last name, first letter of first name)</a:t>
            </a: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Date of Arrival (Thru):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Can enter in both fields or just first one </a:t>
            </a:r>
          </a:p>
          <a:p>
            <a:pPr algn="l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Date of Birth (Thru): </a:t>
            </a:r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Can enter in both fields or just first one </a:t>
            </a:r>
          </a:p>
          <a:p>
            <a:pPr algn="l"/>
            <a:endParaRPr lang="en-US" sz="2000" b="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* If you are having difficulty finding a client in RIS, expand your search by adding a % sign to either the beginning or the end of the number or name you are entering.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9575B8-00A2-40A7-960B-4B6CE6A3B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0"/>
    </mc:Choice>
    <mc:Fallback xmlns="">
      <p:transition spd="slow" advTm="37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4F55-F936-4FC2-BF9B-BB338FF0C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Client Search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79116-3056-40B3-806D-1E160B54E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182" y="1262866"/>
            <a:ext cx="8291873" cy="49710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Important Buttons on Refugee Search Screen</a:t>
            </a:r>
          </a:p>
          <a:p>
            <a:pPr marL="0" indent="0">
              <a:buNone/>
            </a:pP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b="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b="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Edit: Add services, or change client information</a:t>
            </a:r>
          </a:p>
          <a:p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View: View client information only</a:t>
            </a:r>
          </a:p>
          <a:p>
            <a:r>
              <a:rPr lang="en-US" sz="2000" b="0" dirty="0">
                <a:solidFill>
                  <a:schemeClr val="tx2">
                    <a:lumMod val="75000"/>
                  </a:schemeClr>
                </a:solidFill>
              </a:rPr>
              <a:t>Delete: Delete Client</a:t>
            </a:r>
            <a:endParaRPr lang="en-US" sz="2000" b="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E161CA-7EBA-4EAD-B2E1-A02F614841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287" y="6236413"/>
            <a:ext cx="7992005" cy="336895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B1531F-6FC3-4799-B921-59A5C73C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4" y="2636630"/>
            <a:ext cx="8693870" cy="1742676"/>
          </a:xfrm>
          <a:prstGeom prst="rect">
            <a:avLst/>
          </a:prstGeom>
          <a:noFill/>
          <a:ln>
            <a:noFill/>
          </a:ln>
          <a:effectLst>
            <a:outerShdw dist="25400" dir="54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62E0F8-E3A4-45B5-B9EF-0E9C3A933154}"/>
              </a:ext>
            </a:extLst>
          </p:cNvPr>
          <p:cNvSpPr txBox="1"/>
          <p:nvPr/>
        </p:nvSpPr>
        <p:spPr>
          <a:xfrm>
            <a:off x="225065" y="1975771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Add New Refugee Button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A4E03EF-9410-4044-891A-911966FCE92E}"/>
              </a:ext>
            </a:extLst>
          </p:cNvPr>
          <p:cNvSpPr/>
          <p:nvPr/>
        </p:nvSpPr>
        <p:spPr>
          <a:xfrm>
            <a:off x="815372" y="2285989"/>
            <a:ext cx="249499" cy="491935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4B1B53-43E4-4126-BF2B-D80E3B43D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2"/>
    </mc:Choice>
    <mc:Fallback xmlns="">
      <p:transition spd="slow" advTm="5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5DCF-A17E-4EBE-BEBD-151BC84B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19" y="624054"/>
            <a:ext cx="8077745" cy="548640"/>
          </a:xfrm>
        </p:spPr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12131-2DD5-4A23-9DE3-D61BEE96AD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858" y="1276869"/>
            <a:ext cx="7888288" cy="2093428"/>
          </a:xfrm>
        </p:spPr>
        <p:txBody>
          <a:bodyPr/>
          <a:lstStyle/>
          <a:p>
            <a:pPr marL="342900" lvl="1" indent="0">
              <a:buNone/>
            </a:pPr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When you click “Add Refugee” in the Search screen</a:t>
            </a:r>
          </a:p>
          <a:p>
            <a:pPr lvl="2"/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A warning box will appear asking for a SS#</a:t>
            </a:r>
          </a:p>
          <a:p>
            <a:pPr lvl="2"/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Add SS# if one has been assigned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4EFB3-B1DF-4824-84B0-D1FDB4F44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184B8C-047E-467A-8E9B-801E5100661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8"/>
          <a:stretch/>
        </p:blipFill>
        <p:spPr>
          <a:xfrm>
            <a:off x="1063864" y="2591061"/>
            <a:ext cx="6552196" cy="365760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C28115-4E1D-490B-835C-9791D699A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5"/>
    </mc:Choice>
    <mc:Fallback xmlns="">
      <p:transition spd="slow" advTm="20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F31C8-5027-480A-8D0C-A012B47FC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RIS: Adding New Clients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62A298-E2FA-4906-A9B9-8CC4B39C0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1" y="2067091"/>
            <a:ext cx="8444874" cy="40333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6CF57-E9EB-4CB6-926F-8ACA08E10C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364" y="1439876"/>
            <a:ext cx="7888288" cy="956609"/>
          </a:xfrm>
        </p:spPr>
        <p:txBody>
          <a:bodyPr/>
          <a:lstStyle/>
          <a:p>
            <a:pPr marL="0" indent="0" algn="ctr">
              <a:buNone/>
            </a:pP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Client Information Section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6B9DC-4F30-416D-88B9-358F01DEBA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C1B16B-A576-435F-85FE-0C51E3DD3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2"/>
    </mc:Choice>
    <mc:Fallback xmlns="">
      <p:transition spd="slow" advTm="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7092</TotalTime>
  <Words>1058</Words>
  <Application>Microsoft Office PowerPoint</Application>
  <PresentationFormat>On-screen Show (4:3)</PresentationFormat>
  <Paragraphs>186</Paragraphs>
  <Slides>24</Slides>
  <Notes>23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Franklin Gothic Demi Cond</vt:lpstr>
      <vt:lpstr>Franklin Gothic Medium</vt:lpstr>
      <vt:lpstr>Franklin Gothic Medium Cond</vt:lpstr>
      <vt:lpstr>Gotham Bold</vt:lpstr>
      <vt:lpstr>Gotham Light</vt:lpstr>
      <vt:lpstr>Helvetica</vt:lpstr>
      <vt:lpstr>3_Office Theme</vt:lpstr>
      <vt:lpstr>4_Office Theme</vt:lpstr>
      <vt:lpstr>PowerPoint Presentation</vt:lpstr>
      <vt:lpstr>RIS Client Information Topics</vt:lpstr>
      <vt:lpstr>Locate Refugee Information Screen</vt:lpstr>
      <vt:lpstr>File Drop Down Menu</vt:lpstr>
      <vt:lpstr>RIS: Refugee Information</vt:lpstr>
      <vt:lpstr>RIS: Client Search Criteria</vt:lpstr>
      <vt:lpstr>RIS: Client Search Results</vt:lpstr>
      <vt:lpstr>RIS: Adding New Clients</vt:lpstr>
      <vt:lpstr>RIS: Adding New Clients</vt:lpstr>
      <vt:lpstr>RIS: Adding New Clients</vt:lpstr>
      <vt:lpstr>RIS: Adding New Clients</vt:lpstr>
      <vt:lpstr>RIS: Adding New Clients</vt:lpstr>
      <vt:lpstr>RIS: Adding New Clients</vt:lpstr>
      <vt:lpstr>RIS: Adding New Clients</vt:lpstr>
      <vt:lpstr>RIS: Adding New Clients-Uploading</vt:lpstr>
      <vt:lpstr>RIS: Adding New Clients-Uploading</vt:lpstr>
      <vt:lpstr>RIS: Adding New Clients-Uploading</vt:lpstr>
      <vt:lpstr>RIS: Adding New Clients-Language</vt:lpstr>
      <vt:lpstr>RIS: Adding New Clients-Household</vt:lpstr>
      <vt:lpstr>RIS: Adding New Clients-Sponsor</vt:lpstr>
      <vt:lpstr>RIS: Adding New Clients-Demographics</vt:lpstr>
      <vt:lpstr>RIS: Adding New Clients-Health Screening</vt:lpstr>
      <vt:lpstr>RIS: Administrator Changes</vt:lpstr>
      <vt:lpstr>RIS: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Saunders, Kimberly R</cp:lastModifiedBy>
  <cp:revision>534</cp:revision>
  <cp:lastPrinted>2018-03-22T13:26:44Z</cp:lastPrinted>
  <dcterms:created xsi:type="dcterms:W3CDTF">2015-07-07T20:02:11Z</dcterms:created>
  <dcterms:modified xsi:type="dcterms:W3CDTF">2023-08-11T19:19:15Z</dcterms:modified>
</cp:coreProperties>
</file>