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1"/>
  </p:notesMasterIdLst>
  <p:handoutMasterIdLst>
    <p:handoutMasterId r:id="rId22"/>
  </p:handoutMasterIdLst>
  <p:sldIdLst>
    <p:sldId id="458" r:id="rId2"/>
    <p:sldId id="449" r:id="rId3"/>
    <p:sldId id="461" r:id="rId4"/>
    <p:sldId id="462" r:id="rId5"/>
    <p:sldId id="463" r:id="rId6"/>
    <p:sldId id="464" r:id="rId7"/>
    <p:sldId id="465" r:id="rId8"/>
    <p:sldId id="478" r:id="rId9"/>
    <p:sldId id="466" r:id="rId10"/>
    <p:sldId id="467" r:id="rId11"/>
    <p:sldId id="469" r:id="rId12"/>
    <p:sldId id="479" r:id="rId13"/>
    <p:sldId id="471" r:id="rId14"/>
    <p:sldId id="472" r:id="rId15"/>
    <p:sldId id="473" r:id="rId16"/>
    <p:sldId id="474" r:id="rId17"/>
    <p:sldId id="475" r:id="rId18"/>
    <p:sldId id="476" r:id="rId19"/>
    <p:sldId id="477" r:id="rId20"/>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 id="2" name="Courtney McCurdy" initials="CM" lastIdx="8" clrIdx="1">
    <p:extLst>
      <p:ext uri="{19B8F6BF-5375-455C-9EA6-DF929625EA0E}">
        <p15:presenceInfo xmlns:p15="http://schemas.microsoft.com/office/powerpoint/2012/main" userId="S-1-5-21-2744878847-1876734302-662453930-657873" providerId="AD"/>
      </p:ext>
    </p:extLst>
  </p:cmAuthor>
  <p:cmAuthor id="3" name="Rachael Borowy" initials="RB" lastIdx="5" clrIdx="2">
    <p:extLst>
      <p:ext uri="{19B8F6BF-5375-455C-9EA6-DF929625EA0E}">
        <p15:presenceInfo xmlns:p15="http://schemas.microsoft.com/office/powerpoint/2012/main" userId="S::RBorowy@uscrinc.org::196daf9b-3b9d-4c13-91eb-70e04ac31e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3" autoAdjust="0"/>
    <p:restoredTop sz="86418" autoAdjust="0"/>
  </p:normalViewPr>
  <p:slideViewPr>
    <p:cSldViewPr snapToGrid="0">
      <p:cViewPr varScale="1">
        <p:scale>
          <a:sx n="95" d="100"/>
          <a:sy n="95" d="100"/>
        </p:scale>
        <p:origin x="2088" y="96"/>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1/21/2025</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1/21/2025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ransportNew"/>
              </a:rPr>
              <a:t>NCID is an acronym that stands for North Carolina Identity Management System. It is the standard identity management service that allows users to achieve an elevated degree of security and real-time access control to the state's customer-based applications.</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157154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most frequent issues with RIS log-ins. </a:t>
            </a:r>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4037876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see the following </a:t>
            </a:r>
            <a:r>
              <a:rPr lang="en-US" dirty="0" err="1"/>
              <a:t>Youtube</a:t>
            </a:r>
            <a:r>
              <a:rPr lang="en-US" dirty="0"/>
              <a:t> Videos put together to assist you with NCID issues. </a:t>
            </a:r>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609223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log-in to RIS you will see these five dropdown options. File, Reports, Utilities, Admin, and Help. In the next slide we will discuss the options available when you hover over the File drop down.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64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3">
                    <a:lumMod val="75000"/>
                  </a:schemeClr>
                </a:solidFill>
              </a:rPr>
              <a:t>The File dropdown will display the following: </a:t>
            </a:r>
          </a:p>
          <a:p>
            <a:endParaRPr lang="en-US" b="0" dirty="0">
              <a:solidFill>
                <a:schemeClr val="accent3">
                  <a:lumMod val="75000"/>
                </a:schemeClr>
              </a:solidFill>
            </a:endParaRPr>
          </a:p>
          <a:p>
            <a:r>
              <a:rPr lang="en-US" b="0" dirty="0">
                <a:solidFill>
                  <a:schemeClr val="accent3">
                    <a:lumMod val="75000"/>
                  </a:schemeClr>
                </a:solidFill>
              </a:rPr>
              <a:t>Refugee Information</a:t>
            </a:r>
          </a:p>
          <a:p>
            <a:pPr lvl="1"/>
            <a:r>
              <a:rPr lang="en-US" b="0" dirty="0">
                <a:solidFill>
                  <a:schemeClr val="accent3">
                    <a:lumMod val="75000"/>
                  </a:schemeClr>
                </a:solidFill>
              </a:rPr>
              <a:t>Client demographics can be entered &amp; viewed here</a:t>
            </a:r>
          </a:p>
          <a:p>
            <a:r>
              <a:rPr lang="en-US" b="0" dirty="0">
                <a:solidFill>
                  <a:schemeClr val="accent3">
                    <a:lumMod val="75000"/>
                  </a:schemeClr>
                </a:solidFill>
              </a:rPr>
              <a:t>Provider List</a:t>
            </a:r>
          </a:p>
          <a:p>
            <a:pPr lvl="1"/>
            <a:r>
              <a:rPr lang="en-US" b="0" dirty="0">
                <a:solidFill>
                  <a:schemeClr val="accent3">
                    <a:lumMod val="75000"/>
                  </a:schemeClr>
                </a:solidFill>
              </a:rPr>
              <a:t>List of providers who delivered a service to the client</a:t>
            </a:r>
          </a:p>
          <a:p>
            <a:r>
              <a:rPr lang="en-US" b="0" dirty="0">
                <a:solidFill>
                  <a:schemeClr val="accent3">
                    <a:lumMod val="75000"/>
                  </a:schemeClr>
                </a:solidFill>
              </a:rPr>
              <a:t>Exit System</a:t>
            </a:r>
          </a:p>
          <a:p>
            <a:pPr lvl="1"/>
            <a:r>
              <a:rPr lang="en-US" b="0" dirty="0">
                <a:solidFill>
                  <a:schemeClr val="accent3">
                    <a:lumMod val="75000"/>
                  </a:schemeClr>
                </a:solidFill>
              </a:rPr>
              <a:t>Click to exit the RIS System </a:t>
            </a:r>
          </a:p>
          <a:p>
            <a:pPr lvl="2"/>
            <a:r>
              <a:rPr lang="en-US" b="0" dirty="0">
                <a:solidFill>
                  <a:schemeClr val="accent3">
                    <a:lumMod val="75000"/>
                  </a:schemeClr>
                </a:solidFill>
              </a:rPr>
              <a:t>You may also click log-off at the top right of the screen or by closing the browser</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6501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reports dropdown will show all the reports available to run. I will go into further detail on each report in the PowerPoint RIS Training Reports</a:t>
            </a:r>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2619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Utilities dropdown contains a link to change your password. Manage Legal Documents is not currently a working dropdown</a:t>
            </a:r>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347543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Admin Drop Down the first thing that appears is Staff Maintenance. This is where Admins can add new users. Data Dictionary and Export XML Data are both for the State Refugee Office.</a:t>
            </a:r>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1973538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Help dropdown you will find the RIS Guide aka RIS Web User Manual and a pdf of the most recent Service Codes and Descriptions.   </a:t>
            </a:r>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44483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to the end of our RIS Overview Training. Much of what was briefly reviewed in this initial training will be expanded upon three additional training </a:t>
            </a:r>
            <a:r>
              <a:rPr lang="en-US" dirty="0" err="1"/>
              <a:t>powerpoints</a:t>
            </a:r>
            <a:r>
              <a:rPr lang="en-US" dirty="0"/>
              <a:t>. New Client Entry, Provider Entry Training, and Reports Training. The State Refugee Office will make you aware as they become available. Thank you for spending time learning </a:t>
            </a:r>
            <a:r>
              <a:rPr lang="en-US"/>
              <a:t>about the RIS Data System. </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200386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 is a system that collects data in order to keep track of services provided to refugees. It then produces reports reflecting this data and provides us with a snapshot into the amazing services refugee service providers are delivering throughout the state.  </a:t>
            </a:r>
          </a:p>
        </p:txBody>
      </p:sp>
      <p:sp>
        <p:nvSpPr>
          <p:cNvPr id="4" name="Slide Number Placeholder 3"/>
          <p:cNvSpPr>
            <a:spLocks noGrp="1"/>
          </p:cNvSpPr>
          <p:nvPr>
            <p:ph type="sldNum" sz="quarter" idx="5"/>
          </p:nvPr>
        </p:nvSpPr>
        <p:spPr/>
        <p:txBody>
          <a:bodyPr/>
          <a:lstStyle/>
          <a:p>
            <a:fld id="{DBCC7D24-0DC9-4E9C-89C0-35D79A09D337}" type="slidenum">
              <a:rPr lang="en-US" smtClean="0"/>
              <a:t>3</a:t>
            </a:fld>
            <a:endParaRPr lang="en-US" dirty="0"/>
          </a:p>
        </p:txBody>
      </p:sp>
    </p:spTree>
    <p:extLst>
      <p:ext uri="{BB962C8B-B14F-4D97-AF65-F5344CB8AC3E}">
        <p14:creationId xmlns:p14="http://schemas.microsoft.com/office/powerpoint/2010/main" val="68399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 System Data Elements. Let’s talk briefly about what data RIS collects – (read slide) </a:t>
            </a:r>
          </a:p>
          <a:p>
            <a:r>
              <a:rPr lang="en-US" dirty="0"/>
              <a:t>WHO is the client?</a:t>
            </a:r>
          </a:p>
          <a:p>
            <a:r>
              <a:rPr lang="en-US" dirty="0"/>
              <a:t>WHAT </a:t>
            </a:r>
            <a:r>
              <a:rPr lang="en-US" altLang="en-US" b="0" dirty="0">
                <a:solidFill>
                  <a:schemeClr val="accent3">
                    <a:lumMod val="75000"/>
                  </a:schemeClr>
                </a:solidFill>
              </a:rPr>
              <a:t>services were provided to the client? </a:t>
            </a:r>
          </a:p>
          <a:p>
            <a:r>
              <a:rPr lang="en-US" dirty="0"/>
              <a:t>WHEN </a:t>
            </a:r>
            <a:r>
              <a:rPr lang="en-US" altLang="en-US" b="0" dirty="0">
                <a:solidFill>
                  <a:schemeClr val="accent3">
                    <a:lumMod val="75000"/>
                  </a:schemeClr>
                </a:solidFill>
              </a:rPr>
              <a:t>was the service provided to the client? </a:t>
            </a:r>
          </a:p>
          <a:p>
            <a:r>
              <a:rPr lang="en-US" dirty="0"/>
              <a:t>HOW many units of service were provided? (How ever it is deemed appropriate to be counted in the Service Codes and descriptions document.) </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5996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ltLang="en-US" sz="1200" b="0" dirty="0">
                <a:solidFill>
                  <a:schemeClr val="accent3">
                    <a:lumMod val="75000"/>
                  </a:schemeClr>
                </a:solidFill>
              </a:rPr>
              <a:t>Read Slide. </a:t>
            </a:r>
          </a:p>
          <a:p>
            <a:pPr marL="0" indent="0" algn="l">
              <a:buNone/>
            </a:pPr>
            <a:r>
              <a:rPr lang="en-US" altLang="en-US" sz="1200" b="0" dirty="0">
                <a:solidFill>
                  <a:schemeClr val="accent3">
                    <a:lumMod val="75000"/>
                  </a:schemeClr>
                </a:solidFill>
              </a:rPr>
              <a:t>Let’s not lose out on funding because of data entry errors!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3232550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discuss gaining access to RIS. There are essentially two steps we need to follow in order to do this. </a:t>
            </a:r>
          </a:p>
          <a:p>
            <a:r>
              <a:rPr lang="en-US" dirty="0"/>
              <a:t>The first step is to register with the state of NC for an NCID. </a:t>
            </a:r>
          </a:p>
          <a:p>
            <a:r>
              <a:rPr lang="en-US" dirty="0"/>
              <a:t>* A side note about an NCID… An </a:t>
            </a:r>
            <a:r>
              <a:rPr lang="en-US" b="0" i="0" dirty="0">
                <a:solidFill>
                  <a:srgbClr val="212529"/>
                </a:solidFill>
                <a:effectLst/>
                <a:latin typeface="Source Sans Pro" panose="020B0503030403020204" pitchFamily="34" charset="0"/>
              </a:rPr>
              <a:t>NCID lets the general public access state resources and services online. Because this is a statewide ID and not just specific to RIS if you have a problem with your NCID the NC SRO is not able to help you, you must contact NCID. All this information will be supplied in subsequent slides.  </a:t>
            </a:r>
          </a:p>
          <a:p>
            <a:r>
              <a:rPr lang="en-US" b="0" i="0" dirty="0">
                <a:solidFill>
                  <a:srgbClr val="212529"/>
                </a:solidFill>
                <a:effectLst/>
                <a:latin typeface="Source Sans Pro" panose="020B0503030403020204" pitchFamily="34" charset="0"/>
              </a:rPr>
              <a:t>The second step is to create an account in RIS using your NCID. You may either email the SRO to create a RIS account for you using your newly created NCID, or you may ask a RIS user at your agency who has Administrator access to create a RIS account for you. </a:t>
            </a:r>
          </a:p>
          <a:p>
            <a:endParaRPr lang="en-US" b="0" i="0" dirty="0">
              <a:solidFill>
                <a:srgbClr val="212529"/>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384805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must first obtain an NCID to create a RIS account. To register for an NCID go to the website on this slide. You can also find this website in the RIS Guide. I will show you later in the presentation where to find the RIS Guide. Fill out all information requested once in the website and follow the instructions carefully.</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1545746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RIS website. To visit the site and log in either click the link or copy and paste into your browser. </a:t>
            </a:r>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696795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screenshots show how easy it can be to add RIS access to new employees. Please see the RIS guide for complete instructions. As always, I am happy to assist in this process. </a:t>
            </a: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1680247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access levels in RIS. The first is View only. This is as it implies only allows for viewing of data and reports. </a:t>
            </a:r>
          </a:p>
          <a:p>
            <a:r>
              <a:rPr lang="en-US" dirty="0"/>
              <a:t>The second is Data Entry which allows for viewing and creating new clients and adding services.</a:t>
            </a:r>
          </a:p>
          <a:p>
            <a:r>
              <a:rPr lang="en-US" dirty="0"/>
              <a:t>Administrators are allowed to do everything previously stated as well as add new users and change access levels of users. </a:t>
            </a:r>
          </a:p>
          <a:p>
            <a:r>
              <a:rPr lang="en-US" dirty="0"/>
              <a:t>We will take a look at how to set up new RIS users in the following slide. </a:t>
            </a:r>
          </a:p>
          <a:p>
            <a:r>
              <a:rPr lang="en-US" dirty="0"/>
              <a:t>As always, please feel free to reach out to the RIS Program consultant should questions arise. </a:t>
            </a:r>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1705775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DSS | RIS Overview Training | Fall 2021</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it.nc.gov/service-desk" TargetMode="External"/><Relationship Id="rId5" Type="http://schemas.openxmlformats.org/officeDocument/2006/relationships/hyperlink" Target="https://ncid.nc.gov/"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s://youtu.be/SisnGtguRcs" TargetMode="External"/><Relationship Id="rId3" Type="http://schemas.openxmlformats.org/officeDocument/2006/relationships/slideLayout" Target="../slideLayouts/slideLayout4.xml"/><Relationship Id="rId7" Type="http://schemas.openxmlformats.org/officeDocument/2006/relationships/hyperlink" Target="https://youtu.be/H1Tr-D627GQ" TargetMode="Externa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hyperlink" Target="https://youtu.be/7s7c9Y2Q2Ow" TargetMode="External"/><Relationship Id="rId5" Type="http://schemas.openxmlformats.org/officeDocument/2006/relationships/hyperlink" Target="https://youtu.be/UWC0jlvDZWo" TargetMode="External"/><Relationship Id="rId10"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hyperlink" Target="https://youtu.be/uFvUikeme30"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youtu.be/UWC0jlvDZWo" TargetMode="External"/><Relationship Id="rId5" Type="http://schemas.openxmlformats.org/officeDocument/2006/relationships/hyperlink" Target="https://accessproxy.myncid.nc.gov/NewUserRegistration.html"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ris.ncdhhs.gov/"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Refugee Information System  RIS Overview Training</a:t>
            </a:r>
          </a:p>
        </p:txBody>
      </p:sp>
      <p:sp>
        <p:nvSpPr>
          <p:cNvPr id="9" name="Text Placeholder 8"/>
          <p:cNvSpPr>
            <a:spLocks noGrp="1"/>
          </p:cNvSpPr>
          <p:nvPr>
            <p:ph type="body" sz="quarter" idx="11"/>
          </p:nvPr>
        </p:nvSpPr>
        <p:spPr>
          <a:xfrm>
            <a:off x="2768595" y="3884546"/>
            <a:ext cx="5774267" cy="948752"/>
          </a:xfrm>
        </p:spPr>
        <p:txBody>
          <a:bodyPr/>
          <a:lstStyle/>
          <a:p>
            <a:r>
              <a:rPr lang="en-US" dirty="0"/>
              <a:t>Kimberly Saunders </a:t>
            </a:r>
          </a:p>
          <a:p>
            <a:r>
              <a:rPr lang="en-US" sz="2400" dirty="0"/>
              <a:t>Refugee Program Consultant</a:t>
            </a:r>
          </a:p>
        </p:txBody>
      </p:sp>
      <p:sp>
        <p:nvSpPr>
          <p:cNvPr id="10" name="Text Placeholder 9"/>
          <p:cNvSpPr>
            <a:spLocks noGrp="1"/>
          </p:cNvSpPr>
          <p:nvPr>
            <p:ph type="body" sz="quarter" idx="12"/>
          </p:nvPr>
        </p:nvSpPr>
        <p:spPr/>
        <p:txBody>
          <a:bodyPr>
            <a:normAutofit fontScale="62500" lnSpcReduction="20000"/>
          </a:bodyPr>
          <a:lstStyle/>
          <a:p>
            <a:r>
              <a:rPr lang="en-US" sz="2000" dirty="0"/>
              <a:t>UPDATED August 2023</a:t>
            </a:r>
          </a:p>
          <a:p>
            <a:r>
              <a:rPr lang="en-US" sz="2000" dirty="0"/>
              <a:t>Fall 2021</a:t>
            </a:r>
          </a:p>
        </p:txBody>
      </p:sp>
      <p:pic>
        <p:nvPicPr>
          <p:cNvPr id="13" name="Audio 12">
            <a:hlinkClick r:id="" action="ppaction://media"/>
            <a:extLst>
              <a:ext uri="{FF2B5EF4-FFF2-40B4-BE49-F238E27FC236}">
                <a16:creationId xmlns:a16="http://schemas.microsoft.com/office/drawing/2014/main" id="{31F1C849-F4F1-46BE-BDA3-C9B51995A9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20236"/>
    </mc:Choice>
    <mc:Fallback xmlns="">
      <p:transition spd="slow" advTm="2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3939"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19AE-E69F-4390-A6CF-28F9A3263237}"/>
              </a:ext>
            </a:extLst>
          </p:cNvPr>
          <p:cNvSpPr>
            <a:spLocks noGrp="1"/>
          </p:cNvSpPr>
          <p:nvPr>
            <p:ph type="title"/>
          </p:nvPr>
        </p:nvSpPr>
        <p:spPr/>
        <p:txBody>
          <a:bodyPr/>
          <a:lstStyle/>
          <a:p>
            <a:pPr algn="ctr"/>
            <a:r>
              <a:rPr lang="en-US" dirty="0"/>
              <a:t>Four Access Levels</a:t>
            </a:r>
          </a:p>
        </p:txBody>
      </p:sp>
      <p:sp>
        <p:nvSpPr>
          <p:cNvPr id="3" name="Text Placeholder 2">
            <a:extLst>
              <a:ext uri="{FF2B5EF4-FFF2-40B4-BE49-F238E27FC236}">
                <a16:creationId xmlns:a16="http://schemas.microsoft.com/office/drawing/2014/main" id="{E1ED5647-ADAB-4B76-A840-B333F4F3BFFA}"/>
              </a:ext>
            </a:extLst>
          </p:cNvPr>
          <p:cNvSpPr>
            <a:spLocks noGrp="1"/>
          </p:cNvSpPr>
          <p:nvPr>
            <p:ph type="body" sz="quarter" idx="10"/>
          </p:nvPr>
        </p:nvSpPr>
        <p:spPr/>
        <p:txBody>
          <a:bodyPr/>
          <a:lstStyle/>
          <a:p>
            <a:pPr marL="0" indent="0" algn="ctr">
              <a:buNone/>
            </a:pPr>
            <a:endParaRPr lang="en-US" altLang="en-US" sz="1400" u="sng" dirty="0">
              <a:solidFill>
                <a:schemeClr val="accent3">
                  <a:lumMod val="75000"/>
                </a:schemeClr>
              </a:solidFill>
            </a:endParaRPr>
          </a:p>
          <a:p>
            <a:pPr marL="342900" lvl="1" indent="0" algn="ctr">
              <a:buNone/>
            </a:pPr>
            <a:r>
              <a:rPr lang="en-US" altLang="en-US" dirty="0">
                <a:solidFill>
                  <a:schemeClr val="accent3">
                    <a:lumMod val="75000"/>
                  </a:schemeClr>
                </a:solidFill>
              </a:rPr>
              <a:t>View Only: </a:t>
            </a:r>
            <a:r>
              <a:rPr lang="en-US" altLang="en-US" b="0" dirty="0">
                <a:solidFill>
                  <a:schemeClr val="accent3">
                    <a:lumMod val="75000"/>
                  </a:schemeClr>
                </a:solidFill>
              </a:rPr>
              <a:t>Allows data to be viewed only</a:t>
            </a:r>
          </a:p>
          <a:p>
            <a:pPr marL="342900" lvl="1" indent="0" algn="ctr">
              <a:buNone/>
            </a:pPr>
            <a:r>
              <a:rPr lang="en-US" altLang="en-US" dirty="0">
                <a:solidFill>
                  <a:schemeClr val="accent3">
                    <a:lumMod val="75000"/>
                  </a:schemeClr>
                </a:solidFill>
              </a:rPr>
              <a:t>Data Entry: </a:t>
            </a:r>
            <a:r>
              <a:rPr lang="en-US" altLang="en-US" b="0" dirty="0">
                <a:solidFill>
                  <a:schemeClr val="accent3">
                    <a:lumMod val="75000"/>
                  </a:schemeClr>
                </a:solidFill>
              </a:rPr>
              <a:t>Allows access to edit &amp; add new records</a:t>
            </a:r>
          </a:p>
          <a:p>
            <a:pPr marL="342900" lvl="1" indent="0" algn="ctr">
              <a:buNone/>
            </a:pPr>
            <a:r>
              <a:rPr lang="en-US" altLang="en-US" dirty="0">
                <a:solidFill>
                  <a:schemeClr val="accent3">
                    <a:lumMod val="75000"/>
                  </a:schemeClr>
                </a:solidFill>
              </a:rPr>
              <a:t>Administrator: </a:t>
            </a:r>
            <a:r>
              <a:rPr lang="en-US" altLang="en-US" b="0" dirty="0">
                <a:solidFill>
                  <a:schemeClr val="accent3">
                    <a:lumMod val="75000"/>
                  </a:schemeClr>
                </a:solidFill>
              </a:rPr>
              <a:t>Allows data entry access &amp; ability to add new users to your agency</a:t>
            </a:r>
          </a:p>
          <a:p>
            <a:pPr marL="342900" lvl="1" indent="0" algn="ctr">
              <a:buNone/>
            </a:pPr>
            <a:r>
              <a:rPr lang="en-US" altLang="en-US" dirty="0">
                <a:solidFill>
                  <a:schemeClr val="accent3">
                    <a:lumMod val="75000"/>
                  </a:schemeClr>
                </a:solidFill>
              </a:rPr>
              <a:t>None: </a:t>
            </a:r>
            <a:r>
              <a:rPr lang="en-US" altLang="en-US" b="0" dirty="0">
                <a:solidFill>
                  <a:schemeClr val="accent3">
                    <a:lumMod val="75000"/>
                  </a:schemeClr>
                </a:solidFill>
              </a:rPr>
              <a:t>If an employee leaves change their access to None instead of deleting them</a:t>
            </a:r>
          </a:p>
          <a:p>
            <a:pPr marL="342900" lvl="1" indent="0" algn="ctr">
              <a:buNone/>
            </a:pPr>
            <a:endParaRPr lang="en-US" altLang="en-US" b="0" dirty="0">
              <a:solidFill>
                <a:schemeClr val="accent3">
                  <a:lumMod val="75000"/>
                </a:schemeClr>
              </a:solidFill>
            </a:endParaRPr>
          </a:p>
          <a:p>
            <a:pPr marL="342900" lvl="1" indent="0" algn="ctr">
              <a:buNone/>
            </a:pPr>
            <a:endParaRPr lang="en-US" altLang="en-US" b="0" dirty="0">
              <a:solidFill>
                <a:schemeClr val="accent3">
                  <a:lumMod val="75000"/>
                </a:schemeClr>
              </a:solidFill>
            </a:endParaRPr>
          </a:p>
          <a:p>
            <a:pPr marL="342900" lvl="1" indent="0" algn="ctr">
              <a:buNone/>
            </a:pPr>
            <a:r>
              <a:rPr lang="en-US" altLang="en-US" sz="2000" b="0" dirty="0">
                <a:solidFill>
                  <a:schemeClr val="accent3">
                    <a:lumMod val="75000"/>
                  </a:schemeClr>
                </a:solidFill>
              </a:rPr>
              <a:t>*You only have access to </a:t>
            </a:r>
            <a:r>
              <a:rPr lang="en-US" altLang="en-US" sz="2000" b="0" i="1" dirty="0">
                <a:solidFill>
                  <a:schemeClr val="accent3">
                    <a:lumMod val="75000"/>
                  </a:schemeClr>
                </a:solidFill>
              </a:rPr>
              <a:t>your</a:t>
            </a:r>
            <a:r>
              <a:rPr lang="en-US" altLang="en-US" sz="2000" b="0" dirty="0">
                <a:solidFill>
                  <a:schemeClr val="accent3">
                    <a:lumMod val="75000"/>
                  </a:schemeClr>
                </a:solidFill>
              </a:rPr>
              <a:t> agency’s data regardless of access level. </a:t>
            </a:r>
          </a:p>
          <a:p>
            <a:endParaRPr lang="en-US" dirty="0"/>
          </a:p>
        </p:txBody>
      </p:sp>
      <p:sp>
        <p:nvSpPr>
          <p:cNvPr id="4" name="Text Placeholder 3">
            <a:extLst>
              <a:ext uri="{FF2B5EF4-FFF2-40B4-BE49-F238E27FC236}">
                <a16:creationId xmlns:a16="http://schemas.microsoft.com/office/drawing/2014/main" id="{881F9EC7-43D0-43D5-9C30-3CF310845C3F}"/>
              </a:ext>
            </a:extLst>
          </p:cNvPr>
          <p:cNvSpPr>
            <a:spLocks noGrp="1"/>
          </p:cNvSpPr>
          <p:nvPr>
            <p:ph type="body"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64A11127-BF83-44AF-BE42-BA0DB9055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87717161"/>
      </p:ext>
    </p:extLst>
  </p:cSld>
  <p:clrMapOvr>
    <a:masterClrMapping/>
  </p:clrMapOvr>
  <mc:AlternateContent xmlns:mc="http://schemas.openxmlformats.org/markup-compatibility/2006" xmlns:p14="http://schemas.microsoft.com/office/powerpoint/2010/main">
    <mc:Choice Requires="p14">
      <p:transition spd="slow" p14:dur="2000" advTm="36206"/>
    </mc:Choice>
    <mc:Fallback xmlns="">
      <p:transition spd="slow" advTm="3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4DF0-71BE-42C9-9BF3-91014555967A}"/>
              </a:ext>
            </a:extLst>
          </p:cNvPr>
          <p:cNvSpPr>
            <a:spLocks noGrp="1"/>
          </p:cNvSpPr>
          <p:nvPr>
            <p:ph type="title"/>
          </p:nvPr>
        </p:nvSpPr>
        <p:spPr/>
        <p:txBody>
          <a:bodyPr/>
          <a:lstStyle/>
          <a:p>
            <a:pPr algn="ctr"/>
            <a:r>
              <a:rPr lang="en-US" dirty="0"/>
              <a:t>RIS Log-In Issues</a:t>
            </a:r>
          </a:p>
        </p:txBody>
      </p:sp>
      <p:sp>
        <p:nvSpPr>
          <p:cNvPr id="3" name="Text Placeholder 2">
            <a:extLst>
              <a:ext uri="{FF2B5EF4-FFF2-40B4-BE49-F238E27FC236}">
                <a16:creationId xmlns:a16="http://schemas.microsoft.com/office/drawing/2014/main" id="{0A141EB1-20C6-4FC8-B2DD-750F3CB855F6}"/>
              </a:ext>
            </a:extLst>
          </p:cNvPr>
          <p:cNvSpPr>
            <a:spLocks noGrp="1"/>
          </p:cNvSpPr>
          <p:nvPr>
            <p:ph type="body" sz="quarter" idx="10"/>
          </p:nvPr>
        </p:nvSpPr>
        <p:spPr/>
        <p:txBody>
          <a:bodyPr/>
          <a:lstStyle/>
          <a:p>
            <a:r>
              <a:rPr lang="en-US" sz="2000" dirty="0"/>
              <a:t>QUESTION: </a:t>
            </a:r>
            <a:r>
              <a:rPr lang="en-US" sz="2000" b="0" dirty="0"/>
              <a:t>I was able to log-in to RIS yesterday, but I cannot log-in today. What should I do?</a:t>
            </a:r>
          </a:p>
          <a:p>
            <a:r>
              <a:rPr lang="en-US" sz="2000" dirty="0"/>
              <a:t>ANSWER: </a:t>
            </a:r>
            <a:r>
              <a:rPr lang="en-US" sz="2000" b="0" dirty="0"/>
              <a:t>Go to the NCID website (</a:t>
            </a:r>
            <a:r>
              <a:rPr lang="en-US" sz="2000" b="0" dirty="0">
                <a:hlinkClick r:id="rId5"/>
              </a:rPr>
              <a:t>https://ncid.nc.gov/</a:t>
            </a:r>
            <a:r>
              <a:rPr lang="en-US" sz="2000" b="0" dirty="0"/>
              <a:t>). You may need to reset your password. </a:t>
            </a:r>
          </a:p>
          <a:p>
            <a:pPr marL="0" indent="0">
              <a:buNone/>
            </a:pPr>
            <a:endParaRPr lang="en-US" sz="1400" dirty="0"/>
          </a:p>
          <a:p>
            <a:r>
              <a:rPr lang="en-US" sz="2000" dirty="0"/>
              <a:t>QUESTION: </a:t>
            </a:r>
            <a:r>
              <a:rPr lang="en-US" sz="2000" b="0" dirty="0"/>
              <a:t>I am locked out of RIS due to too many log-in attempts with incorrect password. What should I do? </a:t>
            </a:r>
          </a:p>
          <a:p>
            <a:r>
              <a:rPr lang="en-US" sz="2000" dirty="0"/>
              <a:t>ANSWER: </a:t>
            </a:r>
            <a:r>
              <a:rPr lang="en-US" sz="2000" b="0" dirty="0"/>
              <a:t>Contact NCID help desk and have your password reset or unlocked (</a:t>
            </a:r>
            <a:r>
              <a:rPr lang="en-US" sz="2000" b="0" dirty="0">
                <a:hlinkClick r:id="rId6"/>
              </a:rPr>
              <a:t>http://it.nc.gov/service-desk</a:t>
            </a:r>
            <a:r>
              <a:rPr lang="en-US" sz="2000" b="0" dirty="0"/>
              <a:t>).</a:t>
            </a:r>
          </a:p>
          <a:p>
            <a:endParaRPr lang="en-US" altLang="en-US" sz="2000" dirty="0"/>
          </a:p>
          <a:p>
            <a:pPr marL="0" indent="0">
              <a:buNone/>
            </a:pPr>
            <a:r>
              <a:rPr lang="en-US" altLang="en-US" sz="2000" b="0" dirty="0"/>
              <a:t>*Unfortunately, I am unable to assist with log-in issues as it would be a security issue, but I am happy to assist you by directing you to the websites above. </a:t>
            </a:r>
          </a:p>
          <a:p>
            <a:pPr algn="ctr"/>
            <a:endParaRPr lang="en-US" altLang="en-US" dirty="0"/>
          </a:p>
          <a:p>
            <a:endParaRPr lang="en-US" dirty="0"/>
          </a:p>
        </p:txBody>
      </p:sp>
      <p:sp>
        <p:nvSpPr>
          <p:cNvPr id="4" name="Text Placeholder 3">
            <a:extLst>
              <a:ext uri="{FF2B5EF4-FFF2-40B4-BE49-F238E27FC236}">
                <a16:creationId xmlns:a16="http://schemas.microsoft.com/office/drawing/2014/main" id="{A199C07D-62A8-42FE-B597-36973634F15A}"/>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B91BD0DD-92B1-4719-B3A2-F661DC4BD1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4070777"/>
      </p:ext>
    </p:extLst>
  </p:cSld>
  <p:clrMapOvr>
    <a:masterClrMapping/>
  </p:clrMapOvr>
  <mc:AlternateContent xmlns:mc="http://schemas.openxmlformats.org/markup-compatibility/2006" xmlns:p14="http://schemas.microsoft.com/office/powerpoint/2010/main">
    <mc:Choice Requires="p14">
      <p:transition spd="slow" p14:dur="2000" advTm="43877"/>
    </mc:Choice>
    <mc:Fallback xmlns="">
      <p:transition spd="slow" advTm="4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3C5A-8E34-B6DE-9A79-8593B87A8783}"/>
              </a:ext>
            </a:extLst>
          </p:cNvPr>
          <p:cNvSpPr>
            <a:spLocks noGrp="1"/>
          </p:cNvSpPr>
          <p:nvPr>
            <p:ph type="title"/>
          </p:nvPr>
        </p:nvSpPr>
        <p:spPr/>
        <p:txBody>
          <a:bodyPr/>
          <a:lstStyle/>
          <a:p>
            <a:pPr algn="ctr"/>
            <a:r>
              <a:rPr lang="en-US" dirty="0"/>
              <a:t>Log-In Issues Training Videos</a:t>
            </a:r>
          </a:p>
        </p:txBody>
      </p:sp>
      <p:sp>
        <p:nvSpPr>
          <p:cNvPr id="3" name="Text Placeholder 2">
            <a:extLst>
              <a:ext uri="{FF2B5EF4-FFF2-40B4-BE49-F238E27FC236}">
                <a16:creationId xmlns:a16="http://schemas.microsoft.com/office/drawing/2014/main" id="{C2ECD720-DC50-8B69-BB37-469791921505}"/>
              </a:ext>
            </a:extLst>
          </p:cNvPr>
          <p:cNvSpPr>
            <a:spLocks noGrp="1"/>
          </p:cNvSpPr>
          <p:nvPr>
            <p:ph type="body" sz="quarter" idx="10"/>
          </p:nvPr>
        </p:nvSpPr>
        <p:spPr/>
        <p:txBody>
          <a:bodyPr/>
          <a:lstStyle/>
          <a:p>
            <a:pPr marL="342900" marR="0" lvl="0" indent="-342900" algn="ctr">
              <a:spcBef>
                <a:spcPts val="0"/>
              </a:spcBef>
              <a:spcAft>
                <a:spcPts val="0"/>
              </a:spcAft>
              <a:buFont typeface="+mj-lt"/>
              <a:buAutoNum type="arabicParenR"/>
            </a:pPr>
            <a:endParaRPr lang="en-US" sz="2000" u="sng" dirty="0">
              <a:solidFill>
                <a:srgbClr val="0563C1"/>
              </a:solidFill>
              <a:effectLst/>
              <a:latin typeface="Calibri" panose="020F0502020204030204" pitchFamily="34" charset="0"/>
              <a:ea typeface="Calibri" panose="020F0502020204030204" pitchFamily="34" charset="0"/>
              <a:hlinkClick r:id="rId5"/>
            </a:endParaRPr>
          </a:p>
          <a:p>
            <a:pPr marL="0" marR="0" lvl="0" indent="0" algn="ctr">
              <a:spcBef>
                <a:spcPts val="0"/>
              </a:spcBef>
              <a:spcAft>
                <a:spcPts val="0"/>
              </a:spcAft>
              <a:buNone/>
            </a:pPr>
            <a:endParaRPr lang="en-US" sz="2000" u="sng" dirty="0">
              <a:solidFill>
                <a:srgbClr val="0563C1"/>
              </a:solidFill>
              <a:latin typeface="Calibri" panose="020F0502020204030204" pitchFamily="34" charset="0"/>
              <a:ea typeface="Calibri" panose="020F0502020204030204" pitchFamily="34" charset="0"/>
              <a:hlinkClick r:id="rId5"/>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6"/>
              </a:rPr>
              <a:t>Unlock Account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7"/>
              </a:rPr>
              <a:t>Forgot Username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8"/>
              </a:rPr>
              <a:t>Forgot Password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9"/>
              </a:rPr>
              <a:t>Changing your Password - YouTube</a:t>
            </a:r>
            <a:endParaRPr lang="en-US" sz="2000" dirty="0">
              <a:effectLst/>
              <a:latin typeface="Calibri" panose="020F0502020204030204" pitchFamily="34" charset="0"/>
              <a:ea typeface="Calibri" panose="020F0502020204030204" pitchFamily="34" charset="0"/>
            </a:endParaRPr>
          </a:p>
          <a:p>
            <a:endParaRPr lang="en-US" dirty="0"/>
          </a:p>
        </p:txBody>
      </p:sp>
      <p:sp>
        <p:nvSpPr>
          <p:cNvPr id="4" name="Text Placeholder 3">
            <a:extLst>
              <a:ext uri="{FF2B5EF4-FFF2-40B4-BE49-F238E27FC236}">
                <a16:creationId xmlns:a16="http://schemas.microsoft.com/office/drawing/2014/main" id="{AF9D240A-8292-5F25-EC3B-ABB9DAC32328}"/>
              </a:ext>
            </a:extLst>
          </p:cNvPr>
          <p:cNvSpPr>
            <a:spLocks noGrp="1"/>
          </p:cNvSpPr>
          <p:nvPr>
            <p:ph type="body" sz="quarter" idx="11"/>
          </p:nvPr>
        </p:nvSpPr>
        <p:spPr/>
        <p:txBody>
          <a:bodyPr/>
          <a:lstStyle/>
          <a:p>
            <a:endParaRPr lang="en-US"/>
          </a:p>
        </p:txBody>
      </p:sp>
      <p:pic>
        <p:nvPicPr>
          <p:cNvPr id="9" name="Video 8">
            <a:hlinkClick r:id="" action="ppaction://media"/>
            <a:extLst>
              <a:ext uri="{FF2B5EF4-FFF2-40B4-BE49-F238E27FC236}">
                <a16:creationId xmlns:a16="http://schemas.microsoft.com/office/drawing/2014/main" id="{41D50243-FC03-929B-2E72-9F9ECAC13C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279296" y="5608948"/>
            <a:ext cx="668739" cy="668739"/>
          </a:xfrm>
          <a:prstGeom prst="ellipse">
            <a:avLst/>
          </a:prstGeom>
        </p:spPr>
      </p:pic>
    </p:spTree>
    <p:extLst>
      <p:ext uri="{BB962C8B-B14F-4D97-AF65-F5344CB8AC3E}">
        <p14:creationId xmlns:p14="http://schemas.microsoft.com/office/powerpoint/2010/main" val="998188282"/>
      </p:ext>
    </p:extLst>
  </p:cSld>
  <p:clrMapOvr>
    <a:masterClrMapping/>
  </p:clrMapOvr>
  <mc:AlternateContent xmlns:mc="http://schemas.openxmlformats.org/markup-compatibility/2006" xmlns:p14="http://schemas.microsoft.com/office/powerpoint/2010/main">
    <mc:Choice Requires="p14">
      <p:transition spd="slow" p14:dur="2000" advTm="7995"/>
    </mc:Choice>
    <mc:Fallback xmlns="">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DE28-F24A-4930-98BB-2CE4CF11AB80}"/>
              </a:ext>
            </a:extLst>
          </p:cNvPr>
          <p:cNvSpPr>
            <a:spLocks noGrp="1"/>
          </p:cNvSpPr>
          <p:nvPr>
            <p:ph type="title"/>
          </p:nvPr>
        </p:nvSpPr>
        <p:spPr/>
        <p:txBody>
          <a:bodyPr/>
          <a:lstStyle/>
          <a:p>
            <a:pPr algn="ctr"/>
            <a:r>
              <a:rPr lang="en-US" dirty="0"/>
              <a:t>RIS Main Menu Options</a:t>
            </a:r>
          </a:p>
        </p:txBody>
      </p:sp>
      <p:sp>
        <p:nvSpPr>
          <p:cNvPr id="3" name="Text Placeholder 2">
            <a:extLst>
              <a:ext uri="{FF2B5EF4-FFF2-40B4-BE49-F238E27FC236}">
                <a16:creationId xmlns:a16="http://schemas.microsoft.com/office/drawing/2014/main" id="{AD24687D-8ACF-481A-AB8A-C210C6C80B17}"/>
              </a:ext>
            </a:extLst>
          </p:cNvPr>
          <p:cNvSpPr>
            <a:spLocks noGrp="1"/>
          </p:cNvSpPr>
          <p:nvPr>
            <p:ph type="body" sz="quarter" idx="10"/>
          </p:nvPr>
        </p:nvSpPr>
        <p:spPr>
          <a:xfrm>
            <a:off x="598676" y="1210814"/>
            <a:ext cx="8275501" cy="2826796"/>
          </a:xfrm>
        </p:spPr>
        <p:txBody>
          <a:bodyPr/>
          <a:lstStyle/>
          <a:p>
            <a:pPr marL="0" indent="0">
              <a:buNone/>
            </a:pPr>
            <a:endParaRPr lang="en-US" sz="1400" b="0" dirty="0">
              <a:solidFill>
                <a:schemeClr val="accent3">
                  <a:lumMod val="75000"/>
                </a:schemeClr>
              </a:solidFill>
            </a:endParaRPr>
          </a:p>
          <a:p>
            <a:pPr marL="0" indent="0">
              <a:buNone/>
            </a:pPr>
            <a:r>
              <a:rPr lang="en-US" sz="2800" b="0" dirty="0">
                <a:solidFill>
                  <a:schemeClr val="accent3">
                    <a:lumMod val="75000"/>
                  </a:schemeClr>
                </a:solidFill>
              </a:rPr>
              <a:t>Main Menu Drop Down Options</a:t>
            </a:r>
          </a:p>
          <a:p>
            <a:pPr marL="800100" lvl="1" indent="-457200">
              <a:buFont typeface="+mj-lt"/>
              <a:buAutoNum type="arabicPeriod"/>
            </a:pPr>
            <a:r>
              <a:rPr lang="en-US" sz="2400" b="0" dirty="0">
                <a:solidFill>
                  <a:schemeClr val="accent3">
                    <a:lumMod val="75000"/>
                  </a:schemeClr>
                </a:solidFill>
              </a:rPr>
              <a:t>File</a:t>
            </a:r>
          </a:p>
          <a:p>
            <a:pPr marL="800100" lvl="1" indent="-457200">
              <a:buFont typeface="+mj-lt"/>
              <a:buAutoNum type="arabicPeriod"/>
            </a:pPr>
            <a:r>
              <a:rPr lang="en-US" sz="2400" b="0" dirty="0">
                <a:solidFill>
                  <a:schemeClr val="accent3">
                    <a:lumMod val="75000"/>
                  </a:schemeClr>
                </a:solidFill>
              </a:rPr>
              <a:t>Reports</a:t>
            </a:r>
          </a:p>
          <a:p>
            <a:pPr marL="800100" lvl="1" indent="-457200">
              <a:buFont typeface="+mj-lt"/>
              <a:buAutoNum type="arabicPeriod"/>
            </a:pPr>
            <a:r>
              <a:rPr lang="en-US" sz="2400" b="0" dirty="0">
                <a:solidFill>
                  <a:schemeClr val="accent3">
                    <a:lumMod val="75000"/>
                  </a:schemeClr>
                </a:solidFill>
              </a:rPr>
              <a:t>Utilities</a:t>
            </a:r>
          </a:p>
          <a:p>
            <a:pPr marL="800100" lvl="1" indent="-457200">
              <a:buFont typeface="+mj-lt"/>
              <a:buAutoNum type="arabicPeriod"/>
            </a:pPr>
            <a:r>
              <a:rPr lang="en-US" sz="2400" b="0" dirty="0">
                <a:solidFill>
                  <a:schemeClr val="accent3">
                    <a:lumMod val="75000"/>
                  </a:schemeClr>
                </a:solidFill>
              </a:rPr>
              <a:t>Admin</a:t>
            </a:r>
          </a:p>
          <a:p>
            <a:pPr marL="800100" lvl="1" indent="-457200">
              <a:buFont typeface="+mj-lt"/>
              <a:buAutoNum type="arabicPeriod"/>
            </a:pPr>
            <a:r>
              <a:rPr lang="en-US" sz="2400" b="0" dirty="0">
                <a:solidFill>
                  <a:schemeClr val="accent3">
                    <a:lumMod val="75000"/>
                  </a:schemeClr>
                </a:solidFill>
              </a:rPr>
              <a:t>Help</a:t>
            </a:r>
          </a:p>
          <a:p>
            <a:pPr lvl="1"/>
            <a:endParaRPr lang="en-US" dirty="0"/>
          </a:p>
        </p:txBody>
      </p:sp>
      <p:sp>
        <p:nvSpPr>
          <p:cNvPr id="4" name="Text Placeholder 3">
            <a:extLst>
              <a:ext uri="{FF2B5EF4-FFF2-40B4-BE49-F238E27FC236}">
                <a16:creationId xmlns:a16="http://schemas.microsoft.com/office/drawing/2014/main" id="{40B75D37-1B9B-4B54-8706-F1453093DFA0}"/>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750A17BD-781F-425B-A0E4-BE457083A391}"/>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48683" y="4471656"/>
            <a:ext cx="7894638" cy="1502987"/>
          </a:xfrm>
        </p:spPr>
      </p:pic>
      <p:sp>
        <p:nvSpPr>
          <p:cNvPr id="9" name="Arrow: Right 8">
            <a:extLst>
              <a:ext uri="{FF2B5EF4-FFF2-40B4-BE49-F238E27FC236}">
                <a16:creationId xmlns:a16="http://schemas.microsoft.com/office/drawing/2014/main" id="{15B2AB2B-630A-4E7E-801C-7B63BF3E4C47}"/>
              </a:ext>
            </a:extLst>
          </p:cNvPr>
          <p:cNvSpPr/>
          <p:nvPr/>
        </p:nvSpPr>
        <p:spPr>
          <a:xfrm>
            <a:off x="87478" y="5500802"/>
            <a:ext cx="511198" cy="209849"/>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3765853A-BF95-4BCD-9AA8-93B5BAA6F1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313012"/>
      </p:ext>
    </p:extLst>
  </p:cSld>
  <p:clrMapOvr>
    <a:masterClrMapping/>
  </p:clrMapOvr>
  <mc:AlternateContent xmlns:mc="http://schemas.openxmlformats.org/markup-compatibility/2006" xmlns:p14="http://schemas.microsoft.com/office/powerpoint/2010/main">
    <mc:Choice Requires="p14">
      <p:transition spd="slow" p14:dur="2000" advTm="14514"/>
    </mc:Choice>
    <mc:Fallback xmlns="">
      <p:transition spd="slow" advTm="1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3DA0-073C-4A48-8971-34D775A52590}"/>
              </a:ext>
            </a:extLst>
          </p:cNvPr>
          <p:cNvSpPr>
            <a:spLocks noGrp="1"/>
          </p:cNvSpPr>
          <p:nvPr>
            <p:ph type="title"/>
          </p:nvPr>
        </p:nvSpPr>
        <p:spPr>
          <a:xfrm>
            <a:off x="674369" y="545312"/>
            <a:ext cx="7843267" cy="548640"/>
          </a:xfrm>
        </p:spPr>
        <p:txBody>
          <a:bodyPr/>
          <a:lstStyle/>
          <a:p>
            <a:pPr algn="ctr"/>
            <a:r>
              <a:rPr lang="en-US" u="sng" dirty="0"/>
              <a:t>File</a:t>
            </a:r>
            <a:r>
              <a:rPr lang="en-US" dirty="0"/>
              <a:t> Drop Down Menu</a:t>
            </a:r>
          </a:p>
        </p:txBody>
      </p:sp>
      <p:sp>
        <p:nvSpPr>
          <p:cNvPr id="3" name="Text Placeholder 2">
            <a:extLst>
              <a:ext uri="{FF2B5EF4-FFF2-40B4-BE49-F238E27FC236}">
                <a16:creationId xmlns:a16="http://schemas.microsoft.com/office/drawing/2014/main" id="{6C032E9F-7692-4647-A7D6-DF8EC868119A}"/>
              </a:ext>
            </a:extLst>
          </p:cNvPr>
          <p:cNvSpPr>
            <a:spLocks noGrp="1"/>
          </p:cNvSpPr>
          <p:nvPr>
            <p:ph type="body" sz="quarter" idx="10"/>
          </p:nvPr>
        </p:nvSpPr>
        <p:spPr>
          <a:xfrm>
            <a:off x="574145" y="1563850"/>
            <a:ext cx="7888288" cy="1212895"/>
          </a:xfrm>
        </p:spPr>
        <p:txBody>
          <a:bodyPr/>
          <a:lstStyle/>
          <a:p>
            <a:r>
              <a:rPr lang="en-US" sz="2800" b="0" dirty="0">
                <a:solidFill>
                  <a:schemeClr val="accent3">
                    <a:lumMod val="75000"/>
                  </a:schemeClr>
                </a:solidFill>
              </a:rPr>
              <a:t>Refugee Information</a:t>
            </a:r>
          </a:p>
          <a:p>
            <a:r>
              <a:rPr lang="en-US" sz="2800" b="0" dirty="0">
                <a:solidFill>
                  <a:schemeClr val="accent3">
                    <a:lumMod val="75000"/>
                  </a:schemeClr>
                </a:solidFill>
              </a:rPr>
              <a:t>Provider List</a:t>
            </a:r>
          </a:p>
          <a:p>
            <a:r>
              <a:rPr lang="en-US" sz="2800" b="0" dirty="0">
                <a:solidFill>
                  <a:schemeClr val="accent3">
                    <a:lumMod val="75000"/>
                  </a:schemeClr>
                </a:solidFill>
              </a:rPr>
              <a:t>Exit System</a:t>
            </a:r>
          </a:p>
        </p:txBody>
      </p:sp>
      <p:sp>
        <p:nvSpPr>
          <p:cNvPr id="4" name="Text Placeholder 3">
            <a:extLst>
              <a:ext uri="{FF2B5EF4-FFF2-40B4-BE49-F238E27FC236}">
                <a16:creationId xmlns:a16="http://schemas.microsoft.com/office/drawing/2014/main" id="{0D5C20C2-266D-40C9-B3AB-F69B0B05FF8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DC366DB1-1141-45BC-A7DD-3DC93ED848F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3300099"/>
            <a:ext cx="8165564" cy="2560320"/>
          </a:xfrm>
        </p:spPr>
      </p:pic>
      <p:sp>
        <p:nvSpPr>
          <p:cNvPr id="6" name="Arrow: Down 5">
            <a:extLst>
              <a:ext uri="{FF2B5EF4-FFF2-40B4-BE49-F238E27FC236}">
                <a16:creationId xmlns:a16="http://schemas.microsoft.com/office/drawing/2014/main" id="{D25647E8-4AE1-4CF5-B190-0963791B51DA}"/>
              </a:ext>
            </a:extLst>
          </p:cNvPr>
          <p:cNvSpPr/>
          <p:nvPr/>
        </p:nvSpPr>
        <p:spPr>
          <a:xfrm rot="10800000">
            <a:off x="674369" y="5067046"/>
            <a:ext cx="379346" cy="793373"/>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Audio 10">
            <a:hlinkClick r:id="" action="ppaction://media"/>
            <a:extLst>
              <a:ext uri="{FF2B5EF4-FFF2-40B4-BE49-F238E27FC236}">
                <a16:creationId xmlns:a16="http://schemas.microsoft.com/office/drawing/2014/main" id="{958C8EE2-D690-4D64-934B-9CF8809550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5608005"/>
      </p:ext>
    </p:extLst>
  </p:cSld>
  <p:clrMapOvr>
    <a:masterClrMapping/>
  </p:clrMapOvr>
  <mc:AlternateContent xmlns:mc="http://schemas.openxmlformats.org/markup-compatibility/2006" xmlns:p14="http://schemas.microsoft.com/office/powerpoint/2010/main">
    <mc:Choice Requires="p14">
      <p:transition spd="slow" p14:dur="2000" advTm="28776"/>
    </mc:Choice>
    <mc:Fallback xmlns="">
      <p:transition spd="slow" advTm="2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7177-6166-4583-8680-ADB1C0A9CF4E}"/>
              </a:ext>
            </a:extLst>
          </p:cNvPr>
          <p:cNvSpPr>
            <a:spLocks noGrp="1"/>
          </p:cNvSpPr>
          <p:nvPr>
            <p:ph type="title"/>
          </p:nvPr>
        </p:nvSpPr>
        <p:spPr/>
        <p:txBody>
          <a:bodyPr/>
          <a:lstStyle/>
          <a:p>
            <a:pPr algn="ctr"/>
            <a:r>
              <a:rPr lang="en-US" dirty="0"/>
              <a:t>Reports Drop Down</a:t>
            </a:r>
          </a:p>
        </p:txBody>
      </p:sp>
      <p:sp>
        <p:nvSpPr>
          <p:cNvPr id="3" name="Text Placeholder 2">
            <a:extLst>
              <a:ext uri="{FF2B5EF4-FFF2-40B4-BE49-F238E27FC236}">
                <a16:creationId xmlns:a16="http://schemas.microsoft.com/office/drawing/2014/main" id="{4335AB5F-F36F-462F-9C38-3A49A8AEE49C}"/>
              </a:ext>
            </a:extLst>
          </p:cNvPr>
          <p:cNvSpPr>
            <a:spLocks noGrp="1"/>
          </p:cNvSpPr>
          <p:nvPr>
            <p:ph type="body" sz="quarter" idx="10"/>
          </p:nvPr>
        </p:nvSpPr>
        <p:spPr/>
        <p:txBody>
          <a:bodyPr/>
          <a:lstStyle/>
          <a:p>
            <a:pPr marL="0" indent="0" algn="ctr">
              <a:buNone/>
            </a:pPr>
            <a:r>
              <a:rPr lang="en-US" sz="2800" b="0" dirty="0">
                <a:solidFill>
                  <a:schemeClr val="accent3">
                    <a:lumMod val="75000"/>
                  </a:schemeClr>
                </a:solidFill>
              </a:rPr>
              <a:t>List of all reports available to run</a:t>
            </a:r>
          </a:p>
        </p:txBody>
      </p:sp>
      <p:sp>
        <p:nvSpPr>
          <p:cNvPr id="4" name="Text Placeholder 3">
            <a:extLst>
              <a:ext uri="{FF2B5EF4-FFF2-40B4-BE49-F238E27FC236}">
                <a16:creationId xmlns:a16="http://schemas.microsoft.com/office/drawing/2014/main" id="{63DAED15-A00D-4163-A089-9261B81B3BDD}"/>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2E3F39BF-B3E4-4BF8-9DA2-93295A4363DE}"/>
              </a:ext>
            </a:extLst>
          </p:cNvPr>
          <p:cNvPicPr>
            <a:picLocks noGrp="1" noChangeAspect="1"/>
          </p:cNvPicPr>
          <p:nvPr>
            <p:ph sz="quarter" idx="14"/>
          </p:nvPr>
        </p:nvPicPr>
        <p:blipFill>
          <a:blip r:embed="rId5"/>
          <a:stretch>
            <a:fillRect/>
          </a:stretch>
        </p:blipFill>
        <p:spPr>
          <a:xfrm>
            <a:off x="988775" y="2346058"/>
            <a:ext cx="7450398" cy="3840480"/>
          </a:xfrm>
        </p:spPr>
      </p:pic>
      <p:pic>
        <p:nvPicPr>
          <p:cNvPr id="8" name="Audio 7">
            <a:hlinkClick r:id="" action="ppaction://media"/>
            <a:extLst>
              <a:ext uri="{FF2B5EF4-FFF2-40B4-BE49-F238E27FC236}">
                <a16:creationId xmlns:a16="http://schemas.microsoft.com/office/drawing/2014/main" id="{37D4818E-4A4A-47B6-BD8D-20693ED572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8215002"/>
      </p:ext>
    </p:extLst>
  </p:cSld>
  <p:clrMapOvr>
    <a:masterClrMapping/>
  </p:clrMapOvr>
  <mc:AlternateContent xmlns:mc="http://schemas.openxmlformats.org/markup-compatibility/2006" xmlns:p14="http://schemas.microsoft.com/office/powerpoint/2010/main">
    <mc:Choice Requires="p14">
      <p:transition spd="slow" p14:dur="2000" advTm="11690"/>
    </mc:Choice>
    <mc:Fallback xmlns="">
      <p:transition spd="slow" advTm="1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1F73-B187-4DEE-8693-EC011FAF9005}"/>
              </a:ext>
            </a:extLst>
          </p:cNvPr>
          <p:cNvSpPr>
            <a:spLocks noGrp="1"/>
          </p:cNvSpPr>
          <p:nvPr>
            <p:ph type="title"/>
          </p:nvPr>
        </p:nvSpPr>
        <p:spPr/>
        <p:txBody>
          <a:bodyPr/>
          <a:lstStyle/>
          <a:p>
            <a:pPr algn="ctr"/>
            <a:r>
              <a:rPr lang="en-US" dirty="0">
                <a:solidFill>
                  <a:schemeClr val="accent3">
                    <a:lumMod val="75000"/>
                  </a:schemeClr>
                </a:solidFill>
              </a:rPr>
              <a:t>Utilities</a:t>
            </a:r>
            <a:r>
              <a:rPr lang="en-US" dirty="0"/>
              <a:t> Drop Down</a:t>
            </a:r>
          </a:p>
        </p:txBody>
      </p:sp>
      <p:sp>
        <p:nvSpPr>
          <p:cNvPr id="3" name="Text Placeholder 2">
            <a:extLst>
              <a:ext uri="{FF2B5EF4-FFF2-40B4-BE49-F238E27FC236}">
                <a16:creationId xmlns:a16="http://schemas.microsoft.com/office/drawing/2014/main" id="{5C8203B8-0D8B-41CC-8535-BEFF4DB534B1}"/>
              </a:ext>
            </a:extLst>
          </p:cNvPr>
          <p:cNvSpPr>
            <a:spLocks noGrp="1"/>
          </p:cNvSpPr>
          <p:nvPr>
            <p:ph type="body" sz="quarter" idx="10"/>
          </p:nvPr>
        </p:nvSpPr>
        <p:spPr>
          <a:xfrm>
            <a:off x="628650" y="1335571"/>
            <a:ext cx="7888288" cy="1953581"/>
          </a:xfrm>
        </p:spPr>
        <p:txBody>
          <a:bodyPr/>
          <a:lstStyle/>
          <a:p>
            <a:r>
              <a:rPr lang="en-US" sz="2400" b="0" dirty="0">
                <a:solidFill>
                  <a:schemeClr val="accent3">
                    <a:lumMod val="75000"/>
                  </a:schemeClr>
                </a:solidFill>
              </a:rPr>
              <a:t>This dropdown contains a link to change your password</a:t>
            </a:r>
          </a:p>
          <a:p>
            <a:pPr marL="0" indent="0">
              <a:buNone/>
            </a:pPr>
            <a:endParaRPr lang="en-US" sz="2400" b="0" dirty="0">
              <a:solidFill>
                <a:schemeClr val="accent3">
                  <a:lumMod val="75000"/>
                </a:schemeClr>
              </a:solidFill>
            </a:endParaRPr>
          </a:p>
          <a:p>
            <a:r>
              <a:rPr lang="en-US" sz="2400" b="0" dirty="0">
                <a:solidFill>
                  <a:schemeClr val="accent3">
                    <a:lumMod val="75000"/>
                  </a:schemeClr>
                </a:solidFill>
              </a:rPr>
              <a:t>Manage Legal Documents is only accessible by the State Refugee Office</a:t>
            </a:r>
          </a:p>
        </p:txBody>
      </p:sp>
      <p:sp>
        <p:nvSpPr>
          <p:cNvPr id="4" name="Text Placeholder 3">
            <a:extLst>
              <a:ext uri="{FF2B5EF4-FFF2-40B4-BE49-F238E27FC236}">
                <a16:creationId xmlns:a16="http://schemas.microsoft.com/office/drawing/2014/main" id="{FE725E73-61B4-42EE-BC10-1F7DC7E0D436}"/>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39E472AD-2DF4-49B9-A5A4-A73D04516743}"/>
              </a:ext>
            </a:extLst>
          </p:cNvPr>
          <p:cNvPicPr>
            <a:picLocks noGrp="1" noChangeAspect="1"/>
          </p:cNvPicPr>
          <p:nvPr>
            <p:ph sz="quarter" idx="14"/>
          </p:nvPr>
        </p:nvPicPr>
        <p:blipFill>
          <a:blip r:embed="rId5"/>
          <a:stretch>
            <a:fillRect/>
          </a:stretch>
        </p:blipFill>
        <p:spPr>
          <a:xfrm>
            <a:off x="395205" y="3360403"/>
            <a:ext cx="8353589" cy="2743200"/>
          </a:xfrm>
        </p:spPr>
      </p:pic>
      <p:pic>
        <p:nvPicPr>
          <p:cNvPr id="9" name="Audio 8">
            <a:hlinkClick r:id="" action="ppaction://media"/>
            <a:extLst>
              <a:ext uri="{FF2B5EF4-FFF2-40B4-BE49-F238E27FC236}">
                <a16:creationId xmlns:a16="http://schemas.microsoft.com/office/drawing/2014/main" id="{E88C31CD-1356-4E1F-A1DB-4CBCBD082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11224"/>
      </p:ext>
    </p:extLst>
  </p:cSld>
  <p:clrMapOvr>
    <a:masterClrMapping/>
  </p:clrMapOvr>
  <mc:AlternateContent xmlns:mc="http://schemas.openxmlformats.org/markup-compatibility/2006" xmlns:p14="http://schemas.microsoft.com/office/powerpoint/2010/main">
    <mc:Choice Requires="p14">
      <p:transition spd="slow" p14:dur="2000" advTm="12081"/>
    </mc:Choice>
    <mc:Fallback xmlns="">
      <p:transition spd="slow" advTm="1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E47F-93BA-432B-96AA-031D9B6398A9}"/>
              </a:ext>
            </a:extLst>
          </p:cNvPr>
          <p:cNvSpPr>
            <a:spLocks noGrp="1"/>
          </p:cNvSpPr>
          <p:nvPr>
            <p:ph type="title"/>
          </p:nvPr>
        </p:nvSpPr>
        <p:spPr/>
        <p:txBody>
          <a:bodyPr/>
          <a:lstStyle/>
          <a:p>
            <a:pPr algn="ctr"/>
            <a:r>
              <a:rPr lang="en-US" dirty="0"/>
              <a:t>Admin Drop Down</a:t>
            </a:r>
          </a:p>
        </p:txBody>
      </p:sp>
      <p:sp>
        <p:nvSpPr>
          <p:cNvPr id="3" name="Text Placeholder 2">
            <a:extLst>
              <a:ext uri="{FF2B5EF4-FFF2-40B4-BE49-F238E27FC236}">
                <a16:creationId xmlns:a16="http://schemas.microsoft.com/office/drawing/2014/main" id="{8B07F450-E00A-4F97-AE03-E7BEE68A1AF4}"/>
              </a:ext>
            </a:extLst>
          </p:cNvPr>
          <p:cNvSpPr>
            <a:spLocks noGrp="1"/>
          </p:cNvSpPr>
          <p:nvPr>
            <p:ph type="body" sz="quarter" idx="10"/>
          </p:nvPr>
        </p:nvSpPr>
        <p:spPr>
          <a:xfrm>
            <a:off x="628650" y="1335572"/>
            <a:ext cx="7888288" cy="1614939"/>
          </a:xfrm>
        </p:spPr>
        <p:txBody>
          <a:bodyPr/>
          <a:lstStyle/>
          <a:p>
            <a:r>
              <a:rPr lang="en-US" dirty="0">
                <a:solidFill>
                  <a:schemeClr val="accent3">
                    <a:lumMod val="75000"/>
                  </a:schemeClr>
                </a:solidFill>
              </a:rPr>
              <a:t>Staff Maintenance: </a:t>
            </a:r>
            <a:r>
              <a:rPr lang="en-US" b="0" dirty="0">
                <a:solidFill>
                  <a:schemeClr val="accent3">
                    <a:lumMod val="75000"/>
                  </a:schemeClr>
                </a:solidFill>
              </a:rPr>
              <a:t>Admins can add new users here </a:t>
            </a:r>
          </a:p>
          <a:p>
            <a:r>
              <a:rPr lang="en-US" dirty="0">
                <a:solidFill>
                  <a:schemeClr val="accent3">
                    <a:lumMod val="75000"/>
                  </a:schemeClr>
                </a:solidFill>
              </a:rPr>
              <a:t>Data Dictionary:</a:t>
            </a:r>
            <a:r>
              <a:rPr lang="en-US" b="0" dirty="0">
                <a:solidFill>
                  <a:schemeClr val="accent3">
                    <a:lumMod val="75000"/>
                  </a:schemeClr>
                </a:solidFill>
              </a:rPr>
              <a:t> For State Refugee Office </a:t>
            </a:r>
          </a:p>
          <a:p>
            <a:r>
              <a:rPr lang="en-US" dirty="0">
                <a:solidFill>
                  <a:schemeClr val="accent3">
                    <a:lumMod val="75000"/>
                  </a:schemeClr>
                </a:solidFill>
              </a:rPr>
              <a:t>Export XML Data:</a:t>
            </a:r>
            <a:r>
              <a:rPr lang="en-US" b="0" dirty="0">
                <a:solidFill>
                  <a:schemeClr val="accent3">
                    <a:lumMod val="75000"/>
                  </a:schemeClr>
                </a:solidFill>
              </a:rPr>
              <a:t> For State Refugee Office </a:t>
            </a:r>
          </a:p>
        </p:txBody>
      </p:sp>
      <p:sp>
        <p:nvSpPr>
          <p:cNvPr id="4" name="Text Placeholder 3">
            <a:extLst>
              <a:ext uri="{FF2B5EF4-FFF2-40B4-BE49-F238E27FC236}">
                <a16:creationId xmlns:a16="http://schemas.microsoft.com/office/drawing/2014/main" id="{33AFB9EA-608E-4390-914C-B5A611E0A30A}"/>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9D6576C2-F589-4968-914C-038E67188C82}"/>
              </a:ext>
            </a:extLst>
          </p:cNvPr>
          <p:cNvPicPr>
            <a:picLocks noGrp="1" noChangeAspect="1"/>
          </p:cNvPicPr>
          <p:nvPr>
            <p:ph sz="quarter" idx="14"/>
          </p:nvPr>
        </p:nvPicPr>
        <p:blipFill>
          <a:blip r:embed="rId5"/>
          <a:stretch>
            <a:fillRect/>
          </a:stretch>
        </p:blipFill>
        <p:spPr>
          <a:xfrm>
            <a:off x="895426" y="3302473"/>
            <a:ext cx="7304143" cy="2834640"/>
          </a:xfrm>
        </p:spPr>
      </p:pic>
      <p:sp>
        <p:nvSpPr>
          <p:cNvPr id="6" name="Rectangle 5">
            <a:extLst>
              <a:ext uri="{FF2B5EF4-FFF2-40B4-BE49-F238E27FC236}">
                <a16:creationId xmlns:a16="http://schemas.microsoft.com/office/drawing/2014/main" id="{72EA4684-A639-43EC-9812-5804D3EEB29F}"/>
              </a:ext>
            </a:extLst>
          </p:cNvPr>
          <p:cNvSpPr/>
          <p:nvPr/>
        </p:nvSpPr>
        <p:spPr>
          <a:xfrm>
            <a:off x="2963918" y="5139558"/>
            <a:ext cx="2217682" cy="37235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93ADBB02-E37B-4BE4-BDD7-52F7E3713E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6723056"/>
      </p:ext>
    </p:extLst>
  </p:cSld>
  <p:clrMapOvr>
    <a:masterClrMapping/>
  </p:clrMapOvr>
  <mc:AlternateContent xmlns:mc="http://schemas.openxmlformats.org/markup-compatibility/2006" xmlns:p14="http://schemas.microsoft.com/office/powerpoint/2010/main">
    <mc:Choice Requires="p14">
      <p:transition spd="slow" p14:dur="2000" advTm="14209"/>
    </mc:Choice>
    <mc:Fallback xmlns="">
      <p:transition spd="slow"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199F-6CD9-4D10-BD90-4DE4D73801B8}"/>
              </a:ext>
            </a:extLst>
          </p:cNvPr>
          <p:cNvSpPr>
            <a:spLocks noGrp="1"/>
          </p:cNvSpPr>
          <p:nvPr>
            <p:ph type="title"/>
          </p:nvPr>
        </p:nvSpPr>
        <p:spPr/>
        <p:txBody>
          <a:bodyPr/>
          <a:lstStyle/>
          <a:p>
            <a:pPr algn="ctr"/>
            <a:r>
              <a:rPr lang="en-US" dirty="0"/>
              <a:t>Help Drop Down</a:t>
            </a:r>
          </a:p>
        </p:txBody>
      </p:sp>
      <p:sp>
        <p:nvSpPr>
          <p:cNvPr id="3" name="Text Placeholder 2">
            <a:extLst>
              <a:ext uri="{FF2B5EF4-FFF2-40B4-BE49-F238E27FC236}">
                <a16:creationId xmlns:a16="http://schemas.microsoft.com/office/drawing/2014/main" id="{A64DAF1C-E414-4FCD-93EE-CE5310488259}"/>
              </a:ext>
            </a:extLst>
          </p:cNvPr>
          <p:cNvSpPr>
            <a:spLocks noGrp="1"/>
          </p:cNvSpPr>
          <p:nvPr>
            <p:ph type="body" sz="quarter" idx="10"/>
          </p:nvPr>
        </p:nvSpPr>
        <p:spPr>
          <a:xfrm>
            <a:off x="574145" y="1309733"/>
            <a:ext cx="7888288" cy="1212895"/>
          </a:xfrm>
        </p:spPr>
        <p:txBody>
          <a:bodyPr/>
          <a:lstStyle/>
          <a:p>
            <a:r>
              <a:rPr lang="en-US" sz="2400" dirty="0">
                <a:solidFill>
                  <a:schemeClr val="accent3">
                    <a:lumMod val="75000"/>
                  </a:schemeClr>
                </a:solidFill>
              </a:rPr>
              <a:t>RIS Web User Manual: </a:t>
            </a:r>
            <a:r>
              <a:rPr lang="en-US" sz="2400" b="0" dirty="0">
                <a:solidFill>
                  <a:schemeClr val="accent3">
                    <a:lumMod val="75000"/>
                  </a:schemeClr>
                </a:solidFill>
              </a:rPr>
              <a:t>RIS Guide </a:t>
            </a:r>
          </a:p>
          <a:p>
            <a:r>
              <a:rPr lang="en-US" sz="2400" dirty="0">
                <a:solidFill>
                  <a:schemeClr val="accent3">
                    <a:lumMod val="75000"/>
                  </a:schemeClr>
                </a:solidFill>
              </a:rPr>
              <a:t>Service Codes Descriptions and Units: </a:t>
            </a:r>
            <a:r>
              <a:rPr lang="en-US" sz="2400" b="0" dirty="0">
                <a:solidFill>
                  <a:schemeClr val="accent3">
                    <a:lumMod val="75000"/>
                  </a:schemeClr>
                </a:solidFill>
              </a:rPr>
              <a:t>Listing of all Service Codes and Descriptions </a:t>
            </a:r>
          </a:p>
        </p:txBody>
      </p:sp>
      <p:sp>
        <p:nvSpPr>
          <p:cNvPr id="4" name="Text Placeholder 3">
            <a:extLst>
              <a:ext uri="{FF2B5EF4-FFF2-40B4-BE49-F238E27FC236}">
                <a16:creationId xmlns:a16="http://schemas.microsoft.com/office/drawing/2014/main" id="{2B74FA64-073B-4939-8082-D6C38C60377F}"/>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CEBBE9AE-15A8-4ABD-AFC4-5088BE8C0453}"/>
              </a:ext>
            </a:extLst>
          </p:cNvPr>
          <p:cNvPicPr>
            <a:picLocks noGrp="1" noChangeAspect="1"/>
          </p:cNvPicPr>
          <p:nvPr>
            <p:ph sz="quarter" idx="14"/>
          </p:nvPr>
        </p:nvPicPr>
        <p:blipFill>
          <a:blip r:embed="rId5"/>
          <a:stretch>
            <a:fillRect/>
          </a:stretch>
        </p:blipFill>
        <p:spPr>
          <a:xfrm>
            <a:off x="325419" y="2987947"/>
            <a:ext cx="8554483" cy="2560320"/>
          </a:xfrm>
        </p:spPr>
      </p:pic>
      <p:pic>
        <p:nvPicPr>
          <p:cNvPr id="6" name="Audio 5">
            <a:hlinkClick r:id="" action="ppaction://media"/>
            <a:extLst>
              <a:ext uri="{FF2B5EF4-FFF2-40B4-BE49-F238E27FC236}">
                <a16:creationId xmlns:a16="http://schemas.microsoft.com/office/drawing/2014/main" id="{7753DBB9-F560-4C5D-9AD3-1F2DE3728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3507453"/>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4359-3CEF-4DE2-8A12-226AE0378E5E}"/>
              </a:ext>
            </a:extLst>
          </p:cNvPr>
          <p:cNvSpPr>
            <a:spLocks noGrp="1"/>
          </p:cNvSpPr>
          <p:nvPr>
            <p:ph type="title"/>
          </p:nvPr>
        </p:nvSpPr>
        <p:spPr/>
        <p:txBody>
          <a:bodyPr/>
          <a:lstStyle/>
          <a:p>
            <a:pPr algn="ctr"/>
            <a:r>
              <a:rPr lang="en-US" dirty="0"/>
              <a:t>RIS Overview Training Conclusion </a:t>
            </a:r>
          </a:p>
        </p:txBody>
      </p:sp>
      <p:sp>
        <p:nvSpPr>
          <p:cNvPr id="3" name="Text Placeholder 2">
            <a:extLst>
              <a:ext uri="{FF2B5EF4-FFF2-40B4-BE49-F238E27FC236}">
                <a16:creationId xmlns:a16="http://schemas.microsoft.com/office/drawing/2014/main" id="{B57149A2-4766-43D6-AB75-227C22CD32B0}"/>
              </a:ext>
            </a:extLst>
          </p:cNvPr>
          <p:cNvSpPr>
            <a:spLocks noGrp="1"/>
          </p:cNvSpPr>
          <p:nvPr>
            <p:ph type="body" sz="quarter" idx="10"/>
          </p:nvPr>
        </p:nvSpPr>
        <p:spPr>
          <a:xfrm>
            <a:off x="673671" y="760021"/>
            <a:ext cx="7888288" cy="2934005"/>
          </a:xfrm>
        </p:spPr>
        <p:txBody>
          <a:bodyPr/>
          <a:lstStyle/>
          <a:p>
            <a:pPr marL="0" indent="0" algn="ctr">
              <a:buNone/>
            </a:pPr>
            <a:endParaRPr lang="en-US" sz="2800" dirty="0">
              <a:solidFill>
                <a:schemeClr val="accent3">
                  <a:lumMod val="75000"/>
                </a:schemeClr>
              </a:solidFill>
            </a:endParaRPr>
          </a:p>
          <a:p>
            <a:pPr marL="0" indent="0" algn="ctr">
              <a:buNone/>
            </a:pPr>
            <a:endParaRPr lang="en-US" sz="2800" dirty="0">
              <a:solidFill>
                <a:schemeClr val="accent3">
                  <a:lumMod val="75000"/>
                </a:schemeClr>
              </a:solidFill>
            </a:endParaRPr>
          </a:p>
          <a:p>
            <a:pPr marL="0" indent="0" algn="ctr">
              <a:buNone/>
            </a:pPr>
            <a:r>
              <a:rPr lang="en-US" sz="2800" b="0" dirty="0">
                <a:solidFill>
                  <a:schemeClr val="accent3">
                    <a:lumMod val="75000"/>
                  </a:schemeClr>
                </a:solidFill>
              </a:rPr>
              <a:t>Much of what has been outlined in this PowerPoint will be expanded upon in other Training PowerPoints (4 in total)</a:t>
            </a:r>
          </a:p>
          <a:p>
            <a:pPr marL="0" indent="0" algn="ctr">
              <a:buNone/>
            </a:pPr>
            <a:endParaRPr lang="en-US" sz="2800" dirty="0">
              <a:solidFill>
                <a:schemeClr val="accent3">
                  <a:lumMod val="75000"/>
                </a:schemeClr>
              </a:solidFill>
            </a:endParaRPr>
          </a:p>
          <a:p>
            <a:pPr marL="514350" indent="-514350" algn="ctr">
              <a:buAutoNum type="arabicPeriod"/>
            </a:pPr>
            <a:r>
              <a:rPr lang="en-US" sz="2800" dirty="0">
                <a:solidFill>
                  <a:schemeClr val="accent3">
                    <a:lumMod val="75000"/>
                  </a:schemeClr>
                </a:solidFill>
              </a:rPr>
              <a:t>RIS Overview Training</a:t>
            </a:r>
          </a:p>
          <a:p>
            <a:pPr marL="514350" indent="-514350" algn="ctr">
              <a:buAutoNum type="arabicPeriod"/>
            </a:pPr>
            <a:r>
              <a:rPr lang="en-US" sz="2800" dirty="0">
                <a:solidFill>
                  <a:schemeClr val="accent3">
                    <a:lumMod val="75000"/>
                  </a:schemeClr>
                </a:solidFill>
              </a:rPr>
              <a:t>RIS New Client Entry Training</a:t>
            </a:r>
          </a:p>
          <a:p>
            <a:pPr marL="514350" indent="-514350" algn="ctr">
              <a:buAutoNum type="arabicPeriod"/>
            </a:pPr>
            <a:r>
              <a:rPr lang="en-US" sz="2800" dirty="0">
                <a:solidFill>
                  <a:schemeClr val="accent3">
                    <a:lumMod val="75000"/>
                  </a:schemeClr>
                </a:solidFill>
              </a:rPr>
              <a:t>RIS Provider Entry Training</a:t>
            </a:r>
          </a:p>
          <a:p>
            <a:pPr marL="514350" indent="-514350" algn="ctr">
              <a:buAutoNum type="arabicPeriod"/>
            </a:pPr>
            <a:r>
              <a:rPr lang="en-US" sz="2800" dirty="0">
                <a:solidFill>
                  <a:schemeClr val="accent3">
                    <a:lumMod val="75000"/>
                  </a:schemeClr>
                </a:solidFill>
              </a:rPr>
              <a:t>RIS Reports Training</a:t>
            </a:r>
          </a:p>
        </p:txBody>
      </p:sp>
      <p:sp>
        <p:nvSpPr>
          <p:cNvPr id="4" name="Text Placeholder 3">
            <a:extLst>
              <a:ext uri="{FF2B5EF4-FFF2-40B4-BE49-F238E27FC236}">
                <a16:creationId xmlns:a16="http://schemas.microsoft.com/office/drawing/2014/main" id="{506CEAB3-ADE2-4C8D-A42D-726594590717}"/>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47C2D324-8809-4F5A-A940-D0BAF9714C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5643629"/>
      </p:ext>
    </p:extLst>
  </p:cSld>
  <p:clrMapOvr>
    <a:masterClrMapping/>
  </p:clrMapOvr>
  <mc:AlternateContent xmlns:mc="http://schemas.openxmlformats.org/markup-compatibility/2006" xmlns:p14="http://schemas.microsoft.com/office/powerpoint/2010/main">
    <mc:Choice Requires="p14">
      <p:transition spd="slow" p14:dur="2000" advTm="24474"/>
    </mc:Choice>
    <mc:Fallback xmlns="">
      <p:transition spd="slow" advTm="2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RIS Overview </a:t>
            </a:r>
          </a:p>
        </p:txBody>
      </p:sp>
      <p:sp>
        <p:nvSpPr>
          <p:cNvPr id="6" name="Text Placeholder 5"/>
          <p:cNvSpPr>
            <a:spLocks noGrp="1"/>
          </p:cNvSpPr>
          <p:nvPr>
            <p:ph type="body" sz="quarter" idx="10"/>
          </p:nvPr>
        </p:nvSpPr>
        <p:spPr>
          <a:xfrm>
            <a:off x="605558" y="1172694"/>
            <a:ext cx="8182842" cy="4795307"/>
          </a:xfrm>
        </p:spPr>
        <p:txBody>
          <a:bodyPr/>
          <a:lstStyle/>
          <a:p>
            <a:pPr lvl="1">
              <a:buFont typeface="Arial" panose="020B0604020202020204" pitchFamily="34" charset="0"/>
              <a:buChar char="•"/>
            </a:pPr>
            <a:r>
              <a:rPr lang="en-US" b="0" dirty="0">
                <a:solidFill>
                  <a:schemeClr val="accent3">
                    <a:lumMod val="75000"/>
                  </a:schemeClr>
                </a:solidFill>
              </a:rPr>
              <a:t>What Data Does it Capture</a:t>
            </a:r>
          </a:p>
          <a:p>
            <a:pPr marL="342900" lvl="1" indent="0">
              <a:buNone/>
            </a:pPr>
            <a:endParaRPr lang="en-US" sz="16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Why is it Important to Refugees &amp; Service Providers</a:t>
            </a:r>
          </a:p>
          <a:p>
            <a:pPr marL="342900" lvl="1" indent="0">
              <a:buNone/>
            </a:pPr>
            <a:endParaRPr lang="en-US" sz="14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Gaining Access to RIS </a:t>
            </a:r>
          </a:p>
          <a:p>
            <a:pPr lvl="2"/>
            <a:r>
              <a:rPr lang="en-US" b="0" dirty="0">
                <a:solidFill>
                  <a:schemeClr val="accent3">
                    <a:lumMod val="75000"/>
                  </a:schemeClr>
                </a:solidFill>
              </a:rPr>
              <a:t>NCID (North Carolina Identity Management System)</a:t>
            </a:r>
          </a:p>
          <a:p>
            <a:pPr lvl="2"/>
            <a:r>
              <a:rPr lang="en-US" b="0" dirty="0">
                <a:solidFill>
                  <a:schemeClr val="accent3">
                    <a:lumMod val="75000"/>
                  </a:schemeClr>
                </a:solidFill>
              </a:rPr>
              <a:t>Levels of Access</a:t>
            </a:r>
          </a:p>
          <a:p>
            <a:pPr lvl="2"/>
            <a:r>
              <a:rPr lang="en-US" b="0" dirty="0">
                <a:solidFill>
                  <a:schemeClr val="accent3">
                    <a:lumMod val="75000"/>
                  </a:schemeClr>
                </a:solidFill>
              </a:rPr>
              <a:t>RIS Website</a:t>
            </a:r>
          </a:p>
          <a:p>
            <a:pPr lvl="2"/>
            <a:endParaRPr lang="en-US" sz="14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 Potential Log-in Issues</a:t>
            </a:r>
          </a:p>
          <a:p>
            <a:pPr lvl="2"/>
            <a:r>
              <a:rPr lang="en-US" b="0" dirty="0">
                <a:solidFill>
                  <a:schemeClr val="accent3">
                    <a:lumMod val="75000"/>
                  </a:schemeClr>
                </a:solidFill>
              </a:rPr>
              <a:t>Lost/Resetting Password</a:t>
            </a:r>
          </a:p>
          <a:p>
            <a:pPr lvl="2"/>
            <a:r>
              <a:rPr lang="en-US" b="0" dirty="0">
                <a:solidFill>
                  <a:schemeClr val="accent3">
                    <a:lumMod val="75000"/>
                  </a:schemeClr>
                </a:solidFill>
              </a:rPr>
              <a:t>Other Log-in Issues</a:t>
            </a:r>
          </a:p>
          <a:p>
            <a:pPr lvl="1">
              <a:buFont typeface="Arial" panose="020B0604020202020204" pitchFamily="34" charset="0"/>
              <a:buChar char="•"/>
            </a:pPr>
            <a:endParaRPr lang="en-US" sz="1600" b="0" dirty="0">
              <a:solidFill>
                <a:schemeClr val="tx2"/>
              </a:solidFill>
            </a:endParaRPr>
          </a:p>
          <a:p>
            <a:pPr lvl="1">
              <a:buFont typeface="Arial" panose="020B0604020202020204" pitchFamily="34" charset="0"/>
              <a:buChar char="•"/>
            </a:pPr>
            <a:r>
              <a:rPr lang="en-US" b="0" dirty="0">
                <a:solidFill>
                  <a:schemeClr val="tx2"/>
                </a:solidFill>
              </a:rPr>
              <a:t>RIS Main Menu Options</a:t>
            </a:r>
          </a:p>
        </p:txBody>
      </p:sp>
      <p:sp>
        <p:nvSpPr>
          <p:cNvPr id="7" name="Text Placeholder 6"/>
          <p:cNvSpPr>
            <a:spLocks noGrp="1"/>
          </p:cNvSpPr>
          <p:nvPr>
            <p:ph type="body" sz="quarter" idx="11"/>
          </p:nvPr>
        </p:nvSpPr>
        <p:spPr/>
        <p:txBody>
          <a:bodyPr/>
          <a:lstStyle/>
          <a:p>
            <a:endParaRPr lang="en-US" dirty="0"/>
          </a:p>
        </p:txBody>
      </p:sp>
      <p:pic>
        <p:nvPicPr>
          <p:cNvPr id="10" name="Audio 9">
            <a:hlinkClick r:id="" action="ppaction://media"/>
            <a:extLst>
              <a:ext uri="{FF2B5EF4-FFF2-40B4-BE49-F238E27FC236}">
                <a16:creationId xmlns:a16="http://schemas.microsoft.com/office/drawing/2014/main" id="{F0FB3030-37D0-4B98-9A46-DB88CA532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3865078"/>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485"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1DCA-7150-43BC-B6AB-659A2498E530}"/>
              </a:ext>
            </a:extLst>
          </p:cNvPr>
          <p:cNvSpPr>
            <a:spLocks noGrp="1"/>
          </p:cNvSpPr>
          <p:nvPr>
            <p:ph type="title"/>
          </p:nvPr>
        </p:nvSpPr>
        <p:spPr/>
        <p:txBody>
          <a:bodyPr/>
          <a:lstStyle/>
          <a:p>
            <a:pPr algn="ctr"/>
            <a:r>
              <a:rPr lang="en-US" dirty="0"/>
              <a:t>What is RIS?</a:t>
            </a:r>
          </a:p>
        </p:txBody>
      </p:sp>
      <p:sp>
        <p:nvSpPr>
          <p:cNvPr id="3" name="Text Placeholder 2">
            <a:extLst>
              <a:ext uri="{FF2B5EF4-FFF2-40B4-BE49-F238E27FC236}">
                <a16:creationId xmlns:a16="http://schemas.microsoft.com/office/drawing/2014/main" id="{702771CA-7326-4443-A1DF-C23890317479}"/>
              </a:ext>
            </a:extLst>
          </p:cNvPr>
          <p:cNvSpPr>
            <a:spLocks noGrp="1"/>
          </p:cNvSpPr>
          <p:nvPr>
            <p:ph type="body" sz="quarter" idx="10"/>
          </p:nvPr>
        </p:nvSpPr>
        <p:spPr>
          <a:xfrm>
            <a:off x="651858" y="1604987"/>
            <a:ext cx="7888288" cy="4795307"/>
          </a:xfrm>
        </p:spPr>
        <p:txBody>
          <a:bodyPr/>
          <a:lstStyle/>
          <a:p>
            <a:pPr marL="0" indent="0" algn="ctr">
              <a:buNone/>
            </a:pPr>
            <a:r>
              <a:rPr lang="en-US" altLang="en-US" dirty="0">
                <a:solidFill>
                  <a:schemeClr val="accent3">
                    <a:lumMod val="75000"/>
                  </a:schemeClr>
                </a:solidFill>
              </a:rPr>
              <a:t>RIS: Refugee Information System</a:t>
            </a:r>
          </a:p>
          <a:p>
            <a:pPr marL="0" indent="0" algn="ctr">
              <a:buNone/>
            </a:pPr>
            <a:endParaRPr lang="en-US" altLang="en-US" sz="2000" b="0" dirty="0">
              <a:solidFill>
                <a:schemeClr val="accent3">
                  <a:lumMod val="75000"/>
                </a:schemeClr>
              </a:solidFill>
            </a:endParaRPr>
          </a:p>
          <a:p>
            <a:pPr algn="ctr"/>
            <a:r>
              <a:rPr lang="en-US" altLang="en-US" sz="2400" b="0" dirty="0">
                <a:solidFill>
                  <a:schemeClr val="accent3">
                    <a:lumMod val="75000"/>
                  </a:schemeClr>
                </a:solidFill>
              </a:rPr>
              <a:t>Tracks services provided to eligible refugees </a:t>
            </a:r>
          </a:p>
          <a:p>
            <a:pPr algn="ctr"/>
            <a:r>
              <a:rPr lang="en-US" sz="2400" b="0" dirty="0">
                <a:solidFill>
                  <a:schemeClr val="accent3">
                    <a:lumMod val="75000"/>
                  </a:schemeClr>
                </a:solidFill>
              </a:rPr>
              <a:t> Produces reports displaying these services</a:t>
            </a:r>
          </a:p>
          <a:p>
            <a:pPr algn="ctr"/>
            <a:r>
              <a:rPr lang="en-US" sz="2400" b="0" dirty="0">
                <a:solidFill>
                  <a:schemeClr val="accent3">
                    <a:lumMod val="75000"/>
                  </a:schemeClr>
                </a:solidFill>
              </a:rPr>
              <a:t>Provides Refugee Service Providers with a valuable look at the services they are delivering.</a:t>
            </a:r>
          </a:p>
        </p:txBody>
      </p:sp>
      <p:sp>
        <p:nvSpPr>
          <p:cNvPr id="4" name="Text Placeholder 3">
            <a:extLst>
              <a:ext uri="{FF2B5EF4-FFF2-40B4-BE49-F238E27FC236}">
                <a16:creationId xmlns:a16="http://schemas.microsoft.com/office/drawing/2014/main" id="{15B67B25-6A79-4585-A28B-98E181DF6E99}"/>
              </a:ext>
            </a:extLst>
          </p:cNvPr>
          <p:cNvSpPr>
            <a:spLocks noGrp="1"/>
          </p:cNvSpPr>
          <p:nvPr>
            <p:ph type="body"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2E5B74FA-C5D4-48B7-9A8C-F62726A6C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9013368"/>
      </p:ext>
    </p:extLst>
  </p:cSld>
  <p:clrMapOvr>
    <a:masterClrMapping/>
  </p:clrMapOvr>
  <mc:AlternateContent xmlns:mc="http://schemas.openxmlformats.org/markup-compatibility/2006" xmlns:p14="http://schemas.microsoft.com/office/powerpoint/2010/main">
    <mc:Choice Requires="p14">
      <p:transition spd="slow" p14:dur="2000" advTm="23148"/>
    </mc:Choice>
    <mc:Fallback xmlns="">
      <p:transition spd="slow" advTm="23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D7A2-5963-41DC-AA02-AA8696404E02}"/>
              </a:ext>
            </a:extLst>
          </p:cNvPr>
          <p:cNvSpPr>
            <a:spLocks noGrp="1"/>
          </p:cNvSpPr>
          <p:nvPr>
            <p:ph type="title"/>
          </p:nvPr>
        </p:nvSpPr>
        <p:spPr/>
        <p:txBody>
          <a:bodyPr/>
          <a:lstStyle/>
          <a:p>
            <a:pPr algn="ctr"/>
            <a:r>
              <a:rPr lang="en-US" altLang="en-US" dirty="0"/>
              <a:t>RIS Data Collection System</a:t>
            </a:r>
            <a:endParaRPr lang="en-US" dirty="0"/>
          </a:p>
        </p:txBody>
      </p:sp>
      <p:sp>
        <p:nvSpPr>
          <p:cNvPr id="3" name="Text Placeholder 2">
            <a:extLst>
              <a:ext uri="{FF2B5EF4-FFF2-40B4-BE49-F238E27FC236}">
                <a16:creationId xmlns:a16="http://schemas.microsoft.com/office/drawing/2014/main" id="{ACEB07EA-EAA6-4210-96D1-BB4C056FE493}"/>
              </a:ext>
            </a:extLst>
          </p:cNvPr>
          <p:cNvSpPr>
            <a:spLocks noGrp="1"/>
          </p:cNvSpPr>
          <p:nvPr>
            <p:ph type="body" sz="quarter" idx="10"/>
          </p:nvPr>
        </p:nvSpPr>
        <p:spPr/>
        <p:txBody>
          <a:bodyPr/>
          <a:lstStyle/>
          <a:p>
            <a:pPr marL="0" indent="0">
              <a:lnSpc>
                <a:spcPct val="120000"/>
              </a:lnSpc>
              <a:buNone/>
            </a:pPr>
            <a:r>
              <a:rPr lang="en-US" altLang="en-US" dirty="0">
                <a:solidFill>
                  <a:schemeClr val="accent3">
                    <a:lumMod val="75000"/>
                  </a:schemeClr>
                </a:solidFill>
              </a:rPr>
              <a:t>Data Elements Include:</a:t>
            </a:r>
          </a:p>
          <a:p>
            <a:pPr lvl="2">
              <a:lnSpc>
                <a:spcPct val="120000"/>
              </a:lnSpc>
            </a:pPr>
            <a:r>
              <a:rPr lang="en-US" altLang="en-US" sz="2400" b="0" dirty="0">
                <a:solidFill>
                  <a:schemeClr val="accent3">
                    <a:lumMod val="75000"/>
                  </a:schemeClr>
                </a:solidFill>
              </a:rPr>
              <a:t>Who is the client? (client demographics) </a:t>
            </a:r>
          </a:p>
          <a:p>
            <a:pPr lvl="2">
              <a:lnSpc>
                <a:spcPct val="120000"/>
              </a:lnSpc>
            </a:pPr>
            <a:r>
              <a:rPr lang="en-US" altLang="en-US" sz="2400" b="0" dirty="0">
                <a:solidFill>
                  <a:schemeClr val="accent3">
                    <a:lumMod val="75000"/>
                  </a:schemeClr>
                </a:solidFill>
              </a:rPr>
              <a:t>What services were provided to the client? </a:t>
            </a:r>
          </a:p>
          <a:p>
            <a:pPr marL="744538" lvl="2" indent="0">
              <a:lnSpc>
                <a:spcPct val="120000"/>
              </a:lnSpc>
              <a:buNone/>
            </a:pPr>
            <a:r>
              <a:rPr lang="en-US" altLang="en-US" sz="2400" b="0" dirty="0">
                <a:solidFill>
                  <a:schemeClr val="accent3">
                    <a:lumMod val="75000"/>
                  </a:schemeClr>
                </a:solidFill>
              </a:rPr>
              <a:t>    (service type) </a:t>
            </a:r>
          </a:p>
          <a:p>
            <a:pPr lvl="2">
              <a:lnSpc>
                <a:spcPct val="120000"/>
              </a:lnSpc>
            </a:pPr>
            <a:r>
              <a:rPr lang="en-US" altLang="en-US" sz="2400" b="0" dirty="0">
                <a:solidFill>
                  <a:schemeClr val="accent3">
                    <a:lumMod val="75000"/>
                  </a:schemeClr>
                </a:solidFill>
              </a:rPr>
              <a:t>When was the service provided to the client? </a:t>
            </a:r>
          </a:p>
          <a:p>
            <a:pPr marL="744538" lvl="2" indent="0">
              <a:lnSpc>
                <a:spcPct val="120000"/>
              </a:lnSpc>
              <a:buNone/>
            </a:pPr>
            <a:r>
              <a:rPr lang="en-US" altLang="en-US" sz="2400" b="0" dirty="0">
                <a:solidFill>
                  <a:schemeClr val="accent3">
                    <a:lumMod val="75000"/>
                  </a:schemeClr>
                </a:solidFill>
              </a:rPr>
              <a:t>    (date/month of service) </a:t>
            </a:r>
          </a:p>
          <a:p>
            <a:pPr lvl="2">
              <a:lnSpc>
                <a:spcPct val="120000"/>
              </a:lnSpc>
            </a:pPr>
            <a:r>
              <a:rPr lang="en-US" altLang="en-US" sz="2400" b="0" dirty="0">
                <a:solidFill>
                  <a:schemeClr val="accent3">
                    <a:lumMod val="75000"/>
                  </a:schemeClr>
                </a:solidFill>
              </a:rPr>
              <a:t>How many units of service were provided?</a:t>
            </a:r>
          </a:p>
          <a:p>
            <a:endParaRPr lang="en-US" dirty="0"/>
          </a:p>
        </p:txBody>
      </p:sp>
      <p:sp>
        <p:nvSpPr>
          <p:cNvPr id="4" name="Text Placeholder 3">
            <a:extLst>
              <a:ext uri="{FF2B5EF4-FFF2-40B4-BE49-F238E27FC236}">
                <a16:creationId xmlns:a16="http://schemas.microsoft.com/office/drawing/2014/main" id="{5C495F29-192F-47B0-ADD4-43D6F6995557}"/>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309B6857-1B53-4F65-AF8C-0779E3A12E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6106649"/>
      </p:ext>
    </p:extLst>
  </p:cSld>
  <p:clrMapOvr>
    <a:masterClrMapping/>
  </p:clrMapOvr>
  <mc:AlternateContent xmlns:mc="http://schemas.openxmlformats.org/markup-compatibility/2006" xmlns:p14="http://schemas.microsoft.com/office/powerpoint/2010/main">
    <mc:Choice Requires="p14">
      <p:transition spd="slow" p14:dur="2000" advTm="28674"/>
    </mc:Choice>
    <mc:Fallback xmlns="">
      <p:transition spd="slow" advTm="2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21EC-5DAD-40F4-8DAC-0CFD05ACD617}"/>
              </a:ext>
            </a:extLst>
          </p:cNvPr>
          <p:cNvSpPr>
            <a:spLocks noGrp="1"/>
          </p:cNvSpPr>
          <p:nvPr>
            <p:ph type="title"/>
          </p:nvPr>
        </p:nvSpPr>
        <p:spPr/>
        <p:txBody>
          <a:bodyPr/>
          <a:lstStyle/>
          <a:p>
            <a:pPr algn="ctr"/>
            <a:r>
              <a:rPr lang="en-US" altLang="en-US" dirty="0"/>
              <a:t>RIS Data Collection</a:t>
            </a:r>
            <a:br>
              <a:rPr lang="en-US" altLang="en-US" dirty="0"/>
            </a:br>
            <a:endParaRPr lang="en-US" dirty="0"/>
          </a:p>
        </p:txBody>
      </p:sp>
      <p:sp>
        <p:nvSpPr>
          <p:cNvPr id="3" name="Text Placeholder 2">
            <a:extLst>
              <a:ext uri="{FF2B5EF4-FFF2-40B4-BE49-F238E27FC236}">
                <a16:creationId xmlns:a16="http://schemas.microsoft.com/office/drawing/2014/main" id="{5F79E97D-DDFB-473A-9F30-615B1527FCF0}"/>
              </a:ext>
            </a:extLst>
          </p:cNvPr>
          <p:cNvSpPr>
            <a:spLocks noGrp="1"/>
          </p:cNvSpPr>
          <p:nvPr>
            <p:ph type="body" sz="quarter" idx="10"/>
          </p:nvPr>
        </p:nvSpPr>
        <p:spPr>
          <a:xfrm>
            <a:off x="626004" y="1447801"/>
            <a:ext cx="7888288" cy="4795307"/>
          </a:xfrm>
        </p:spPr>
        <p:txBody>
          <a:bodyPr/>
          <a:lstStyle/>
          <a:p>
            <a:pPr marL="0" indent="0" algn="ctr">
              <a:buNone/>
            </a:pPr>
            <a:r>
              <a:rPr lang="en-US" altLang="en-US" dirty="0">
                <a:solidFill>
                  <a:schemeClr val="accent3">
                    <a:lumMod val="75000"/>
                  </a:schemeClr>
                </a:solidFill>
              </a:rPr>
              <a:t>Why is RIS Data Important to NC Refugees and Service Providers? </a:t>
            </a:r>
          </a:p>
          <a:p>
            <a:pPr algn="ctr"/>
            <a:endParaRPr lang="en-US" altLang="en-US" dirty="0"/>
          </a:p>
          <a:p>
            <a:pPr marL="0" indent="0" algn="ctr">
              <a:buNone/>
            </a:pPr>
            <a:r>
              <a:rPr lang="en-US" altLang="en-US" b="0" dirty="0">
                <a:solidFill>
                  <a:schemeClr val="accent3">
                    <a:lumMod val="75000"/>
                  </a:schemeClr>
                </a:solidFill>
              </a:rPr>
              <a:t>(Y)OUR FUNDING greatly depends on the               </a:t>
            </a:r>
            <a:r>
              <a:rPr lang="en-US" altLang="en-US" b="0" u="sng" dirty="0">
                <a:solidFill>
                  <a:schemeClr val="accent3">
                    <a:lumMod val="75000"/>
                  </a:schemeClr>
                </a:solidFill>
              </a:rPr>
              <a:t>timeliness and accuracy</a:t>
            </a:r>
            <a:r>
              <a:rPr lang="en-US" altLang="en-US" b="0" dirty="0">
                <a:solidFill>
                  <a:schemeClr val="accent3">
                    <a:lumMod val="75000"/>
                  </a:schemeClr>
                </a:solidFill>
              </a:rPr>
              <a:t>                                               of reported data </a:t>
            </a:r>
          </a:p>
          <a:p>
            <a:pPr marL="0" indent="0" algn="ctr">
              <a:buNone/>
            </a:pPr>
            <a:endParaRPr lang="en-US" altLang="en-US" sz="1800" b="0" dirty="0">
              <a:solidFill>
                <a:schemeClr val="accent3">
                  <a:lumMod val="75000"/>
                </a:schemeClr>
              </a:solidFill>
            </a:endParaRPr>
          </a:p>
          <a:p>
            <a:endParaRPr lang="en-US" dirty="0"/>
          </a:p>
        </p:txBody>
      </p:sp>
      <p:sp>
        <p:nvSpPr>
          <p:cNvPr id="4" name="Text Placeholder 3">
            <a:extLst>
              <a:ext uri="{FF2B5EF4-FFF2-40B4-BE49-F238E27FC236}">
                <a16:creationId xmlns:a16="http://schemas.microsoft.com/office/drawing/2014/main" id="{25BB057D-EB81-4EB7-972C-EB9F45E05233}"/>
              </a:ext>
            </a:extLst>
          </p:cNvPr>
          <p:cNvSpPr>
            <a:spLocks noGrp="1"/>
          </p:cNvSpPr>
          <p:nvPr>
            <p:ph type="body" sz="quarter" idx="11"/>
          </p:nvPr>
        </p:nvSpPr>
        <p:spPr/>
        <p:txBody>
          <a:bodyPr/>
          <a:lstStyle/>
          <a:p>
            <a:endParaRPr lang="en-US" dirty="0"/>
          </a:p>
        </p:txBody>
      </p:sp>
      <p:pic>
        <p:nvPicPr>
          <p:cNvPr id="8" name="Audio 7">
            <a:hlinkClick r:id="" action="ppaction://media"/>
            <a:extLst>
              <a:ext uri="{FF2B5EF4-FFF2-40B4-BE49-F238E27FC236}">
                <a16:creationId xmlns:a16="http://schemas.microsoft.com/office/drawing/2014/main" id="{B365A611-8058-480E-8C63-23CB95895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0618244"/>
      </p:ext>
    </p:extLst>
  </p:cSld>
  <p:clrMapOvr>
    <a:masterClrMapping/>
  </p:clrMapOvr>
  <mc:AlternateContent xmlns:mc="http://schemas.openxmlformats.org/markup-compatibility/2006" xmlns:p14="http://schemas.microsoft.com/office/powerpoint/2010/main">
    <mc:Choice Requires="p14">
      <p:transition spd="slow" p14:dur="2000" advTm="25125"/>
    </mc:Choice>
    <mc:Fallback xmlns="">
      <p:transition spd="slow" advTm="2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78A0-6EBE-4D2D-A942-36B1681F3FB5}"/>
              </a:ext>
            </a:extLst>
          </p:cNvPr>
          <p:cNvSpPr>
            <a:spLocks noGrp="1"/>
          </p:cNvSpPr>
          <p:nvPr>
            <p:ph type="title"/>
          </p:nvPr>
        </p:nvSpPr>
        <p:spPr/>
        <p:txBody>
          <a:bodyPr/>
          <a:lstStyle/>
          <a:p>
            <a:pPr algn="ctr"/>
            <a:r>
              <a:rPr lang="en-US" dirty="0"/>
              <a:t>How to Gain Access to RIS</a:t>
            </a:r>
          </a:p>
        </p:txBody>
      </p:sp>
      <p:sp>
        <p:nvSpPr>
          <p:cNvPr id="3" name="Text Placeholder 2">
            <a:extLst>
              <a:ext uri="{FF2B5EF4-FFF2-40B4-BE49-F238E27FC236}">
                <a16:creationId xmlns:a16="http://schemas.microsoft.com/office/drawing/2014/main" id="{FE454B21-49D9-4C4C-9177-BCBD1E832C9A}"/>
              </a:ext>
            </a:extLst>
          </p:cNvPr>
          <p:cNvSpPr>
            <a:spLocks noGrp="1"/>
          </p:cNvSpPr>
          <p:nvPr>
            <p:ph type="body" sz="quarter" idx="10"/>
          </p:nvPr>
        </p:nvSpPr>
        <p:spPr/>
        <p:txBody>
          <a:bodyPr/>
          <a:lstStyle/>
          <a:p>
            <a:pPr marL="0" indent="0" algn="ctr">
              <a:buNone/>
            </a:pPr>
            <a:r>
              <a:rPr lang="en-US" altLang="en-US" sz="2600" b="0" dirty="0">
                <a:solidFill>
                  <a:schemeClr val="accent3">
                    <a:lumMod val="75000"/>
                  </a:schemeClr>
                </a:solidFill>
              </a:rPr>
              <a:t>There are two steps to gaining access to RIS</a:t>
            </a:r>
          </a:p>
          <a:p>
            <a:pPr marL="514350" indent="-514350" algn="ctr">
              <a:buAutoNum type="arabicPeriod"/>
            </a:pPr>
            <a:endParaRPr lang="en-US" altLang="en-US" sz="2600" b="0" dirty="0">
              <a:solidFill>
                <a:schemeClr val="accent3">
                  <a:lumMod val="75000"/>
                </a:schemeClr>
              </a:solidFill>
            </a:endParaRPr>
          </a:p>
          <a:p>
            <a:pPr marL="514350" indent="-514350" algn="ctr">
              <a:buAutoNum type="arabicPeriod"/>
            </a:pPr>
            <a:r>
              <a:rPr lang="en-US" altLang="en-US" sz="2600" b="0" dirty="0">
                <a:solidFill>
                  <a:schemeClr val="accent3">
                    <a:lumMod val="75000"/>
                  </a:schemeClr>
                </a:solidFill>
              </a:rPr>
              <a:t>Obtaining an NCID</a:t>
            </a:r>
          </a:p>
          <a:p>
            <a:pPr marL="514350" indent="-514350" algn="ctr">
              <a:buAutoNum type="arabicPeriod"/>
            </a:pPr>
            <a:endParaRPr lang="en-US" altLang="en-US" sz="1600" b="0" dirty="0">
              <a:solidFill>
                <a:schemeClr val="accent3">
                  <a:lumMod val="75000"/>
                </a:schemeClr>
              </a:solidFill>
            </a:endParaRPr>
          </a:p>
          <a:p>
            <a:pPr marL="514350" indent="-514350" algn="ctr">
              <a:buAutoNum type="arabicPeriod"/>
            </a:pPr>
            <a:r>
              <a:rPr lang="en-US" altLang="en-US" sz="2600" b="0" dirty="0">
                <a:solidFill>
                  <a:schemeClr val="accent3">
                    <a:lumMod val="75000"/>
                  </a:schemeClr>
                </a:solidFill>
              </a:rPr>
              <a:t>RIS Website/Account Creation</a:t>
            </a:r>
          </a:p>
          <a:p>
            <a:pPr marL="3200400" lvl="8" indent="-514350" algn="ctr">
              <a:buAutoNum type="arabicPeriod"/>
            </a:pPr>
            <a:endParaRPr lang="en-US" altLang="en-US" sz="1150" b="0" dirty="0">
              <a:solidFill>
                <a:schemeClr val="accent3">
                  <a:lumMod val="75000"/>
                </a:schemeClr>
              </a:solidFill>
            </a:endParaRPr>
          </a:p>
          <a:p>
            <a:pPr marL="804863" lvl="1" indent="-457200" algn="ctr">
              <a:buAutoNum type="alphaLcPeriod"/>
            </a:pPr>
            <a:r>
              <a:rPr lang="en-US" altLang="en-US" sz="2200" b="0" dirty="0">
                <a:solidFill>
                  <a:schemeClr val="accent3">
                    <a:lumMod val="75000"/>
                  </a:schemeClr>
                </a:solidFill>
              </a:rPr>
              <a:t>Email NC SRO to create RIS account </a:t>
            </a:r>
          </a:p>
          <a:p>
            <a:pPr marL="347663" lvl="1" indent="0" algn="ctr">
              <a:buNone/>
            </a:pPr>
            <a:r>
              <a:rPr lang="en-US" altLang="en-US" sz="2200" b="0" dirty="0">
                <a:solidFill>
                  <a:schemeClr val="accent3">
                    <a:lumMod val="75000"/>
                  </a:schemeClr>
                </a:solidFill>
              </a:rPr>
              <a:t>or</a:t>
            </a:r>
          </a:p>
          <a:p>
            <a:pPr marL="804863" lvl="1" indent="-457200" algn="ctr">
              <a:buAutoNum type="alphaLcPeriod" startAt="2"/>
            </a:pPr>
            <a:r>
              <a:rPr lang="en-US" altLang="en-US" sz="2200" b="0" dirty="0">
                <a:solidFill>
                  <a:schemeClr val="accent3">
                    <a:lumMod val="75000"/>
                  </a:schemeClr>
                </a:solidFill>
              </a:rPr>
              <a:t>A RIS user within your agency </a:t>
            </a:r>
            <a:r>
              <a:rPr lang="en-US" altLang="en-US" sz="2000" b="0" dirty="0">
                <a:solidFill>
                  <a:schemeClr val="accent3">
                    <a:lumMod val="75000"/>
                  </a:schemeClr>
                </a:solidFill>
              </a:rPr>
              <a:t>with Administrator access can create your RIS account. </a:t>
            </a:r>
          </a:p>
          <a:p>
            <a:pPr marL="347663" lvl="1" indent="0" algn="ctr">
              <a:buNone/>
            </a:pPr>
            <a:endParaRPr lang="en-US" altLang="en-US" sz="2000" b="0" dirty="0">
              <a:solidFill>
                <a:schemeClr val="accent3">
                  <a:lumMod val="75000"/>
                </a:schemeClr>
              </a:solidFill>
            </a:endParaRPr>
          </a:p>
          <a:p>
            <a:pPr marL="347663" lvl="1" indent="0" algn="ctr">
              <a:buNone/>
            </a:pPr>
            <a:r>
              <a:rPr lang="en-US" altLang="en-US" sz="2000" b="0" dirty="0">
                <a:solidFill>
                  <a:schemeClr val="accent3">
                    <a:lumMod val="75000"/>
                  </a:schemeClr>
                </a:solidFill>
              </a:rPr>
              <a:t>3. </a:t>
            </a:r>
            <a:endParaRPr lang="en-US" alt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410E1752-085B-49FF-A781-2B96C9F5E831}"/>
              </a:ext>
            </a:extLst>
          </p:cNvPr>
          <p:cNvSpPr>
            <a:spLocks noGrp="1"/>
          </p:cNvSpPr>
          <p:nvPr>
            <p:ph type="body" sz="quarter" idx="11"/>
          </p:nvPr>
        </p:nvSpPr>
        <p:spPr/>
        <p:txBody>
          <a:bodyPr/>
          <a:lstStyle/>
          <a:p>
            <a:endParaRPr lang="en-US" dirty="0"/>
          </a:p>
        </p:txBody>
      </p:sp>
      <p:pic>
        <p:nvPicPr>
          <p:cNvPr id="11" name="Video 10">
            <a:hlinkClick r:id="" action="ppaction://media"/>
            <a:extLst>
              <a:ext uri="{FF2B5EF4-FFF2-40B4-BE49-F238E27FC236}">
                <a16:creationId xmlns:a16="http://schemas.microsoft.com/office/drawing/2014/main" id="{E5D57BAA-FEB2-0E53-C5E9-B03757C9AA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187895" y="5755414"/>
            <a:ext cx="652794" cy="652794"/>
          </a:xfrm>
          <a:prstGeom prst="ellipse">
            <a:avLst/>
          </a:prstGeom>
        </p:spPr>
      </p:pic>
    </p:spTree>
    <p:extLst>
      <p:ext uri="{BB962C8B-B14F-4D97-AF65-F5344CB8AC3E}">
        <p14:creationId xmlns:p14="http://schemas.microsoft.com/office/powerpoint/2010/main" val="3113750795"/>
      </p:ext>
    </p:extLst>
  </p:cSld>
  <p:clrMapOvr>
    <a:masterClrMapping/>
  </p:clrMapOvr>
  <mc:AlternateContent xmlns:mc="http://schemas.openxmlformats.org/markup-compatibility/2006" xmlns:p14="http://schemas.microsoft.com/office/powerpoint/2010/main">
    <mc:Choice Requires="p14">
      <p:transition spd="slow" p14:dur="2000" advTm="61613"/>
    </mc:Choice>
    <mc:Fallback xmlns="">
      <p:transition spd="slow" advTm="6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4FE5-7DAB-4E66-9F87-BCE3D925436B}"/>
              </a:ext>
            </a:extLst>
          </p:cNvPr>
          <p:cNvSpPr>
            <a:spLocks noGrp="1"/>
          </p:cNvSpPr>
          <p:nvPr>
            <p:ph type="title"/>
          </p:nvPr>
        </p:nvSpPr>
        <p:spPr/>
        <p:txBody>
          <a:bodyPr/>
          <a:lstStyle/>
          <a:p>
            <a:pPr algn="ctr"/>
            <a:r>
              <a:rPr lang="en-US" dirty="0"/>
              <a:t>Step 1: Obtaining an NCID</a:t>
            </a:r>
          </a:p>
        </p:txBody>
      </p:sp>
      <p:sp>
        <p:nvSpPr>
          <p:cNvPr id="3" name="Text Placeholder 2">
            <a:extLst>
              <a:ext uri="{FF2B5EF4-FFF2-40B4-BE49-F238E27FC236}">
                <a16:creationId xmlns:a16="http://schemas.microsoft.com/office/drawing/2014/main" id="{900A319F-8388-49BE-89B6-2B7440F80612}"/>
              </a:ext>
            </a:extLst>
          </p:cNvPr>
          <p:cNvSpPr>
            <a:spLocks noGrp="1"/>
          </p:cNvSpPr>
          <p:nvPr>
            <p:ph type="body" sz="quarter" idx="10"/>
          </p:nvPr>
        </p:nvSpPr>
        <p:spPr>
          <a:xfrm>
            <a:off x="627856" y="1310247"/>
            <a:ext cx="7888288" cy="4795307"/>
          </a:xfrm>
        </p:spPr>
        <p:txBody>
          <a:bodyPr/>
          <a:lstStyle/>
          <a:p>
            <a:pPr marL="0" indent="0" algn="ctr">
              <a:buNone/>
            </a:pPr>
            <a:r>
              <a:rPr lang="en-US" sz="2400" b="0" dirty="0">
                <a:solidFill>
                  <a:schemeClr val="accent3">
                    <a:lumMod val="75000"/>
                  </a:schemeClr>
                </a:solidFill>
              </a:rPr>
              <a:t>To register go to: </a:t>
            </a:r>
            <a:r>
              <a:rPr lang="en-US" sz="2400" b="0" i="1" u="sng" dirty="0">
                <a:solidFill>
                  <a:schemeClr val="accent3">
                    <a:lumMod val="75000"/>
                  </a:schemeClr>
                </a:solidFill>
                <a:hlinkClick r:id="rId5"/>
              </a:rPr>
              <a:t>New User NCID Registration Individual</a:t>
            </a:r>
            <a:endParaRPr lang="en-US" sz="2000" b="0" i="1" dirty="0">
              <a:solidFill>
                <a:schemeClr val="accent3">
                  <a:lumMod val="75000"/>
                </a:schemeClr>
              </a:solidFill>
            </a:endParaRPr>
          </a:p>
          <a:p>
            <a:pPr marL="0" indent="0" algn="ctr">
              <a:buNone/>
            </a:pPr>
            <a:r>
              <a:rPr lang="en-US" sz="2000" b="0" i="1" dirty="0">
                <a:solidFill>
                  <a:schemeClr val="accent3">
                    <a:lumMod val="75000"/>
                  </a:schemeClr>
                </a:solidFill>
              </a:rPr>
              <a:t>Watch how-to video: </a:t>
            </a:r>
            <a:r>
              <a:rPr lang="en-US" sz="2000" u="sng" dirty="0">
                <a:solidFill>
                  <a:srgbClr val="0563C1"/>
                </a:solidFill>
                <a:effectLst/>
                <a:latin typeface="Calibri" panose="020F0502020204030204" pitchFamily="34" charset="0"/>
                <a:ea typeface="Calibri" panose="020F0502020204030204" pitchFamily="34" charset="0"/>
                <a:hlinkClick r:id="rId6"/>
              </a:rPr>
              <a:t>Register for An NCID Account – YouTube</a:t>
            </a:r>
            <a:endParaRPr lang="en-US" sz="2000" b="0" i="1" dirty="0">
              <a:solidFill>
                <a:schemeClr val="accent3">
                  <a:lumMod val="75000"/>
                </a:schemeClr>
              </a:solidFill>
            </a:endParaRPr>
          </a:p>
          <a:p>
            <a:pPr marL="342900" lvl="1" indent="0">
              <a:buNone/>
            </a:pPr>
            <a:endParaRPr lang="en-US" sz="1200" b="0" dirty="0">
              <a:solidFill>
                <a:schemeClr val="accent3">
                  <a:lumMod val="75000"/>
                </a:schemeClr>
              </a:solidFill>
            </a:endParaRPr>
          </a:p>
          <a:p>
            <a:pPr marL="342900" lvl="1" indent="0">
              <a:buNone/>
            </a:pPr>
            <a:r>
              <a:rPr lang="en-US" sz="2000" b="0" dirty="0">
                <a:solidFill>
                  <a:schemeClr val="accent3">
                    <a:lumMod val="75000"/>
                  </a:schemeClr>
                </a:solidFill>
              </a:rPr>
              <a:t>From “New User Registration” Screen, select “Individual” to begin the process</a:t>
            </a:r>
          </a:p>
          <a:p>
            <a:pPr algn="ctr"/>
            <a:endParaRPr lang="en-US" altLang="en-US" dirty="0">
              <a:solidFill>
                <a:schemeClr val="accent3">
                  <a:lumMod val="75000"/>
                </a:schemeClr>
              </a:solidFill>
            </a:endParaRPr>
          </a:p>
          <a:p>
            <a:pPr algn="ctr"/>
            <a:endParaRPr lang="en-US" altLang="en-US" dirty="0">
              <a:solidFill>
                <a:schemeClr val="accent3">
                  <a:lumMod val="75000"/>
                </a:schemeClr>
              </a:solidFill>
            </a:endParaRPr>
          </a:p>
          <a:p>
            <a:endParaRPr lang="en-US" dirty="0"/>
          </a:p>
        </p:txBody>
      </p:sp>
      <p:sp>
        <p:nvSpPr>
          <p:cNvPr id="4" name="Text Placeholder 3">
            <a:extLst>
              <a:ext uri="{FF2B5EF4-FFF2-40B4-BE49-F238E27FC236}">
                <a16:creationId xmlns:a16="http://schemas.microsoft.com/office/drawing/2014/main" id="{DEBEB3F9-EE65-4543-8744-1B260C334409}"/>
              </a:ext>
            </a:extLst>
          </p:cNvPr>
          <p:cNvSpPr>
            <a:spLocks noGrp="1"/>
          </p:cNvSpPr>
          <p:nvPr>
            <p:ph type="body" sz="quarter" idx="11"/>
          </p:nvPr>
        </p:nvSpPr>
        <p:spPr/>
        <p:txBody>
          <a:bodyPr/>
          <a:lstStyle/>
          <a:p>
            <a:r>
              <a:rPr lang="en-US" dirty="0"/>
              <a:t>*See RIS Guide for more on this process</a:t>
            </a:r>
          </a:p>
        </p:txBody>
      </p:sp>
      <p:pic>
        <p:nvPicPr>
          <p:cNvPr id="5" name="Picture 4">
            <a:extLst>
              <a:ext uri="{FF2B5EF4-FFF2-40B4-BE49-F238E27FC236}">
                <a16:creationId xmlns:a16="http://schemas.microsoft.com/office/drawing/2014/main" id="{0854A768-8B98-4C52-B513-5AD6690EB72C}"/>
              </a:ext>
            </a:extLst>
          </p:cNvPr>
          <p:cNvPicPr>
            <a:picLocks noChangeAspect="1"/>
          </p:cNvPicPr>
          <p:nvPr/>
        </p:nvPicPr>
        <p:blipFill>
          <a:blip r:embed="rId7"/>
          <a:stretch>
            <a:fillRect/>
          </a:stretch>
        </p:blipFill>
        <p:spPr>
          <a:xfrm>
            <a:off x="1721856" y="3323425"/>
            <a:ext cx="5700288" cy="2926080"/>
          </a:xfrm>
          <a:prstGeom prst="rect">
            <a:avLst/>
          </a:prstGeom>
        </p:spPr>
      </p:pic>
      <p:pic>
        <p:nvPicPr>
          <p:cNvPr id="6" name="Audio 5">
            <a:hlinkClick r:id="" action="ppaction://media"/>
            <a:extLst>
              <a:ext uri="{FF2B5EF4-FFF2-40B4-BE49-F238E27FC236}">
                <a16:creationId xmlns:a16="http://schemas.microsoft.com/office/drawing/2014/main" id="{3D59B944-4DCA-4FEB-B286-CD27DC73A7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78147182"/>
      </p:ext>
    </p:extLst>
  </p:cSld>
  <p:clrMapOvr>
    <a:masterClrMapping/>
  </p:clrMapOvr>
  <mc:AlternateContent xmlns:mc="http://schemas.openxmlformats.org/markup-compatibility/2006" xmlns:p14="http://schemas.microsoft.com/office/powerpoint/2010/main">
    <mc:Choice Requires="p14">
      <p:transition spd="slow" p14:dur="2000" advTm="22786"/>
    </mc:Choice>
    <mc:Fallback xmlns="">
      <p:transition spd="slow" advTm="2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01BF-69E4-4696-87DB-F6C1D73FE5A1}"/>
              </a:ext>
            </a:extLst>
          </p:cNvPr>
          <p:cNvSpPr>
            <a:spLocks noGrp="1"/>
          </p:cNvSpPr>
          <p:nvPr>
            <p:ph type="title"/>
          </p:nvPr>
        </p:nvSpPr>
        <p:spPr/>
        <p:txBody>
          <a:bodyPr/>
          <a:lstStyle/>
          <a:p>
            <a:pPr algn="ctr"/>
            <a:r>
              <a:rPr lang="en-US" altLang="en-US" dirty="0">
                <a:solidFill>
                  <a:schemeClr val="accent3">
                    <a:lumMod val="75000"/>
                  </a:schemeClr>
                </a:solidFill>
              </a:rPr>
              <a:t>RIS Website</a:t>
            </a:r>
            <a:br>
              <a:rPr lang="en-US" altLang="en-US" b="0" dirty="0">
                <a:solidFill>
                  <a:schemeClr val="accent3">
                    <a:lumMod val="75000"/>
                  </a:schemeClr>
                </a:solidFill>
              </a:rPr>
            </a:br>
            <a:endParaRPr lang="en-US" dirty="0"/>
          </a:p>
        </p:txBody>
      </p:sp>
      <p:sp>
        <p:nvSpPr>
          <p:cNvPr id="3" name="Text Placeholder 2">
            <a:extLst>
              <a:ext uri="{FF2B5EF4-FFF2-40B4-BE49-F238E27FC236}">
                <a16:creationId xmlns:a16="http://schemas.microsoft.com/office/drawing/2014/main" id="{7560B787-B609-40CE-9746-A46660FC8A44}"/>
              </a:ext>
            </a:extLst>
          </p:cNvPr>
          <p:cNvSpPr>
            <a:spLocks noGrp="1"/>
          </p:cNvSpPr>
          <p:nvPr>
            <p:ph type="body" sz="quarter" idx="10"/>
          </p:nvPr>
        </p:nvSpPr>
        <p:spPr/>
        <p:txBody>
          <a:bodyPr/>
          <a:lstStyle/>
          <a:p>
            <a:pPr marL="342900" lvl="1" indent="0" algn="ctr">
              <a:buNone/>
            </a:pPr>
            <a:endParaRPr lang="en-US" sz="2800" b="0" dirty="0">
              <a:solidFill>
                <a:schemeClr val="accent3">
                  <a:lumMod val="75000"/>
                </a:schemeClr>
              </a:solidFill>
            </a:endParaRPr>
          </a:p>
          <a:p>
            <a:pPr marL="342900" lvl="1" indent="0" algn="ctr">
              <a:buNone/>
            </a:pPr>
            <a:r>
              <a:rPr lang="en-US" sz="2800" b="0" dirty="0">
                <a:solidFill>
                  <a:schemeClr val="accent3">
                    <a:lumMod val="75000"/>
                  </a:schemeClr>
                </a:solidFill>
              </a:rPr>
              <a:t>To log-in to RIS go to: </a:t>
            </a:r>
          </a:p>
          <a:p>
            <a:pPr marL="342900" lvl="1" indent="0" algn="ctr">
              <a:buNone/>
            </a:pPr>
            <a:endParaRPr lang="en-US" sz="2800" b="0" dirty="0">
              <a:solidFill>
                <a:schemeClr val="accent3">
                  <a:lumMod val="75000"/>
                </a:schemeClr>
              </a:solidFill>
            </a:endParaRPr>
          </a:p>
          <a:p>
            <a:pPr marL="342900" lvl="1" indent="0" algn="ctr">
              <a:buNone/>
            </a:pPr>
            <a:r>
              <a:rPr lang="en-US" sz="4000" b="0" dirty="0">
                <a:solidFill>
                  <a:schemeClr val="accent3">
                    <a:lumMod val="75000"/>
                  </a:schemeClr>
                </a:solidFill>
                <a:hlinkClick r:id="rId5"/>
              </a:rPr>
              <a:t>https://ris.ncdhhs.gov/</a:t>
            </a:r>
            <a:endParaRPr lang="en-US" sz="4000" b="0" dirty="0">
              <a:solidFill>
                <a:schemeClr val="accent3">
                  <a:lumMod val="75000"/>
                </a:schemeClr>
              </a:solidFill>
            </a:endParaRPr>
          </a:p>
        </p:txBody>
      </p:sp>
      <p:sp>
        <p:nvSpPr>
          <p:cNvPr id="4" name="Text Placeholder 3">
            <a:extLst>
              <a:ext uri="{FF2B5EF4-FFF2-40B4-BE49-F238E27FC236}">
                <a16:creationId xmlns:a16="http://schemas.microsoft.com/office/drawing/2014/main" id="{5F782465-E9F2-4AC2-97F7-42CE77053F78}"/>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29D7DB1C-B922-4949-95C0-DEBF1CDC1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59236276"/>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30C9-66C8-4E14-A90B-D8A81E980AC2}"/>
              </a:ext>
            </a:extLst>
          </p:cNvPr>
          <p:cNvSpPr>
            <a:spLocks noGrp="1"/>
          </p:cNvSpPr>
          <p:nvPr>
            <p:ph type="title"/>
          </p:nvPr>
        </p:nvSpPr>
        <p:spPr/>
        <p:txBody>
          <a:bodyPr/>
          <a:lstStyle/>
          <a:p>
            <a:pPr algn="ctr"/>
            <a:r>
              <a:rPr lang="en-US" dirty="0"/>
              <a:t>RIS Access</a:t>
            </a:r>
          </a:p>
        </p:txBody>
      </p:sp>
      <p:sp>
        <p:nvSpPr>
          <p:cNvPr id="3" name="Text Placeholder 2">
            <a:extLst>
              <a:ext uri="{FF2B5EF4-FFF2-40B4-BE49-F238E27FC236}">
                <a16:creationId xmlns:a16="http://schemas.microsoft.com/office/drawing/2014/main" id="{D0D546DB-4E9D-4B77-B5E5-C6C7C8D3E38B}"/>
              </a:ext>
            </a:extLst>
          </p:cNvPr>
          <p:cNvSpPr>
            <a:spLocks noGrp="1"/>
          </p:cNvSpPr>
          <p:nvPr>
            <p:ph type="body" sz="quarter" idx="10"/>
          </p:nvPr>
        </p:nvSpPr>
        <p:spPr>
          <a:xfrm>
            <a:off x="0" y="1447800"/>
            <a:ext cx="8936156" cy="4795307"/>
          </a:xfrm>
        </p:spPr>
        <p:txBody>
          <a:bodyPr/>
          <a:lstStyle/>
          <a:p>
            <a:pPr marL="0" indent="0" algn="ctr">
              <a:buNone/>
            </a:pPr>
            <a:r>
              <a:rPr lang="en-US" sz="2400" b="0" dirty="0">
                <a:solidFill>
                  <a:schemeClr val="accent3">
                    <a:lumMod val="75000"/>
                  </a:schemeClr>
                </a:solidFill>
              </a:rPr>
              <a:t>How to add new users if you have Administrator Access:</a:t>
            </a:r>
          </a:p>
          <a:p>
            <a:pPr marL="0" indent="0">
              <a:buNone/>
            </a:pPr>
            <a:endParaRPr lang="en-US" sz="1400" dirty="0"/>
          </a:p>
          <a:p>
            <a:pPr marL="0" indent="0">
              <a:buNone/>
            </a:pPr>
            <a:r>
              <a:rPr lang="en-US" sz="2400" dirty="0"/>
              <a:t>     </a:t>
            </a:r>
            <a:r>
              <a:rPr lang="en-US" sz="2400" dirty="0">
                <a:solidFill>
                  <a:schemeClr val="accent3">
                    <a:lumMod val="75000"/>
                  </a:schemeClr>
                </a:solidFill>
              </a:rPr>
              <a:t>Admin&gt;Staff Maintenance          Staff Maintenance Screen        </a:t>
            </a:r>
          </a:p>
          <a:p>
            <a:endParaRPr lang="en-US" dirty="0"/>
          </a:p>
          <a:p>
            <a:r>
              <a:rPr lang="en-US" dirty="0"/>
              <a:t>Staff Maintenance</a:t>
            </a:r>
          </a:p>
          <a:p>
            <a:endParaRPr lang="en-US" dirty="0">
              <a:solidFill>
                <a:schemeClr val="accent3">
                  <a:lumMod val="75000"/>
                </a:schemeClr>
              </a:solidFill>
            </a:endParaRPr>
          </a:p>
          <a:p>
            <a:pPr marL="0" indent="0" algn="ctr">
              <a:buNone/>
            </a:pPr>
            <a:endParaRPr lang="en-US" sz="2000" b="0" dirty="0">
              <a:solidFill>
                <a:schemeClr val="accent3">
                  <a:lumMod val="75000"/>
                </a:schemeClr>
              </a:solidFill>
            </a:endParaRPr>
          </a:p>
          <a:p>
            <a:pPr marL="0" indent="0" algn="ctr">
              <a:buNone/>
            </a:pPr>
            <a:r>
              <a:rPr lang="en-US" sz="2400" b="0" dirty="0">
                <a:solidFill>
                  <a:schemeClr val="accent3">
                    <a:lumMod val="75000"/>
                  </a:schemeClr>
                </a:solidFill>
              </a:rPr>
              <a:t>1. Type in name and search for user</a:t>
            </a:r>
          </a:p>
          <a:p>
            <a:pPr marL="0" indent="0" algn="ctr">
              <a:buNone/>
            </a:pPr>
            <a:r>
              <a:rPr lang="en-US" sz="2400" b="0" dirty="0">
                <a:solidFill>
                  <a:schemeClr val="accent3">
                    <a:lumMod val="75000"/>
                  </a:schemeClr>
                </a:solidFill>
              </a:rPr>
              <a:t>2. If entry does not already exist enter the RIS user</a:t>
            </a:r>
            <a:endParaRPr lang="en-US" sz="3200" dirty="0">
              <a:solidFill>
                <a:schemeClr val="accent3">
                  <a:lumMod val="75000"/>
                </a:schemeClr>
              </a:solidFill>
            </a:endParaRPr>
          </a:p>
        </p:txBody>
      </p:sp>
      <p:sp>
        <p:nvSpPr>
          <p:cNvPr id="4" name="Text Placeholder 3">
            <a:extLst>
              <a:ext uri="{FF2B5EF4-FFF2-40B4-BE49-F238E27FC236}">
                <a16:creationId xmlns:a16="http://schemas.microsoft.com/office/drawing/2014/main" id="{682429D6-6741-48CD-A73D-4383472446FE}"/>
              </a:ext>
            </a:extLst>
          </p:cNvPr>
          <p:cNvSpPr>
            <a:spLocks noGrp="1"/>
          </p:cNvSpPr>
          <p:nvPr>
            <p:ph type="body" sz="quarter" idx="11"/>
          </p:nvPr>
        </p:nvSpPr>
        <p:spPr/>
        <p:txBody>
          <a:bodyPr/>
          <a:lstStyle/>
          <a:p>
            <a:endParaRPr lang="en-US" dirty="0"/>
          </a:p>
        </p:txBody>
      </p:sp>
      <p:pic>
        <p:nvPicPr>
          <p:cNvPr id="5" name="Content Placeholder 12">
            <a:extLst>
              <a:ext uri="{FF2B5EF4-FFF2-40B4-BE49-F238E27FC236}">
                <a16:creationId xmlns:a16="http://schemas.microsoft.com/office/drawing/2014/main" id="{CC85D3B7-C56E-4336-9CF4-97659369C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33" y="3083586"/>
            <a:ext cx="4310445" cy="1737360"/>
          </a:xfrm>
          <a:prstGeom prst="rect">
            <a:avLst/>
          </a:prstGeom>
        </p:spPr>
      </p:pic>
      <p:pic>
        <p:nvPicPr>
          <p:cNvPr id="6" name="Content Placeholder 14">
            <a:extLst>
              <a:ext uri="{FF2B5EF4-FFF2-40B4-BE49-F238E27FC236}">
                <a16:creationId xmlns:a16="http://schemas.microsoft.com/office/drawing/2014/main" id="{9C7609AA-AE4E-44F9-8403-37E63F4E6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1786" y="3083586"/>
            <a:ext cx="4064370" cy="1737360"/>
          </a:xfrm>
          <a:prstGeom prst="rect">
            <a:avLst/>
          </a:prstGeom>
        </p:spPr>
      </p:pic>
      <p:pic>
        <p:nvPicPr>
          <p:cNvPr id="8" name="Audio 7">
            <a:hlinkClick r:id="" action="ppaction://media"/>
            <a:extLst>
              <a:ext uri="{FF2B5EF4-FFF2-40B4-BE49-F238E27FC236}">
                <a16:creationId xmlns:a16="http://schemas.microsoft.com/office/drawing/2014/main" id="{1FA06FDF-F49E-4CE5-B8AA-6D28D13CD1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93048249"/>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7504</TotalTime>
  <Words>1598</Words>
  <Application>Microsoft Office PowerPoint</Application>
  <PresentationFormat>On-screen Show (4:3)</PresentationFormat>
  <Paragraphs>190</Paragraphs>
  <Slides>19</Slides>
  <Notes>18</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Franklin Gothic Demi Cond</vt:lpstr>
      <vt:lpstr>Franklin Gothic Medium</vt:lpstr>
      <vt:lpstr>Franklin Gothic Medium Cond</vt:lpstr>
      <vt:lpstr>Gotham Bold</vt:lpstr>
      <vt:lpstr>Gotham Light</vt:lpstr>
      <vt:lpstr>Helvetica</vt:lpstr>
      <vt:lpstr>Source Sans Pro</vt:lpstr>
      <vt:lpstr>TransportNew</vt:lpstr>
      <vt:lpstr>3_Office Theme</vt:lpstr>
      <vt:lpstr>PowerPoint Presentation</vt:lpstr>
      <vt:lpstr>RIS Overview </vt:lpstr>
      <vt:lpstr>What is RIS?</vt:lpstr>
      <vt:lpstr>RIS Data Collection System</vt:lpstr>
      <vt:lpstr>RIS Data Collection </vt:lpstr>
      <vt:lpstr>How to Gain Access to RIS</vt:lpstr>
      <vt:lpstr>Step 1: Obtaining an NCID</vt:lpstr>
      <vt:lpstr>RIS Website </vt:lpstr>
      <vt:lpstr>RIS Access</vt:lpstr>
      <vt:lpstr>Four Access Levels</vt:lpstr>
      <vt:lpstr>RIS Log-In Issues</vt:lpstr>
      <vt:lpstr>Log-In Issues Training Videos</vt:lpstr>
      <vt:lpstr>RIS Main Menu Options</vt:lpstr>
      <vt:lpstr>File Drop Down Menu</vt:lpstr>
      <vt:lpstr>Reports Drop Down</vt:lpstr>
      <vt:lpstr>Utilities Drop Down</vt:lpstr>
      <vt:lpstr>Admin Drop Down</vt:lpstr>
      <vt:lpstr>Help Drop Down</vt:lpstr>
      <vt:lpstr>RIS Overview Training 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Cyran, Kathleen</cp:lastModifiedBy>
  <cp:revision>516</cp:revision>
  <cp:lastPrinted>2018-03-22T13:26:44Z</cp:lastPrinted>
  <dcterms:created xsi:type="dcterms:W3CDTF">2015-07-07T20:02:11Z</dcterms:created>
  <dcterms:modified xsi:type="dcterms:W3CDTF">2025-01-21T14:52:05Z</dcterms:modified>
</cp:coreProperties>
</file>